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7" r:id="rId4"/>
    <p:sldId id="262" r:id="rId5"/>
    <p:sldId id="352" r:id="rId6"/>
    <p:sldId id="351" r:id="rId7"/>
    <p:sldId id="260" r:id="rId8"/>
    <p:sldId id="308" r:id="rId9"/>
    <p:sldId id="264" r:id="rId10"/>
    <p:sldId id="349" r:id="rId11"/>
    <p:sldId id="315" r:id="rId12"/>
    <p:sldId id="348" r:id="rId13"/>
    <p:sldId id="346" r:id="rId14"/>
    <p:sldId id="313" r:id="rId15"/>
    <p:sldId id="347" r:id="rId16"/>
    <p:sldId id="265" r:id="rId17"/>
    <p:sldId id="336" r:id="rId18"/>
    <p:sldId id="341" r:id="rId19"/>
    <p:sldId id="337" r:id="rId20"/>
    <p:sldId id="342" r:id="rId21"/>
    <p:sldId id="338" r:id="rId22"/>
    <p:sldId id="343" r:id="rId23"/>
    <p:sldId id="344" r:id="rId24"/>
    <p:sldId id="339" r:id="rId25"/>
    <p:sldId id="334" r:id="rId26"/>
    <p:sldId id="270" r:id="rId27"/>
    <p:sldId id="310" r:id="rId28"/>
    <p:sldId id="379" r:id="rId29"/>
    <p:sldId id="335" r:id="rId30"/>
    <p:sldId id="357" r:id="rId31"/>
    <p:sldId id="268" r:id="rId32"/>
    <p:sldId id="355" r:id="rId33"/>
    <p:sldId id="354" r:id="rId34"/>
    <p:sldId id="269" r:id="rId35"/>
    <p:sldId id="359" r:id="rId36"/>
    <p:sldId id="358" r:id="rId37"/>
    <p:sldId id="360" r:id="rId38"/>
    <p:sldId id="356" r:id="rId39"/>
    <p:sldId id="363" r:id="rId40"/>
    <p:sldId id="364" r:id="rId41"/>
    <p:sldId id="365" r:id="rId42"/>
    <p:sldId id="366" r:id="rId43"/>
    <p:sldId id="370" r:id="rId44"/>
    <p:sldId id="371" r:id="rId45"/>
    <p:sldId id="369" r:id="rId46"/>
    <p:sldId id="294" r:id="rId47"/>
    <p:sldId id="368" r:id="rId48"/>
    <p:sldId id="361" r:id="rId49"/>
    <p:sldId id="362" r:id="rId50"/>
    <p:sldId id="309" r:id="rId51"/>
    <p:sldId id="318" r:id="rId52"/>
    <p:sldId id="321" r:id="rId53"/>
    <p:sldId id="375" r:id="rId54"/>
    <p:sldId id="377" r:id="rId55"/>
    <p:sldId id="373" r:id="rId56"/>
    <p:sldId id="306" r:id="rId57"/>
    <p:sldId id="378" r:id="rId58"/>
    <p:sldId id="374" r:id="rId59"/>
    <p:sldId id="376" r:id="rId60"/>
    <p:sldId id="277" r:id="rId61"/>
    <p:sldId id="307" r:id="rId62"/>
    <p:sldId id="312" r:id="rId63"/>
    <p:sldId id="271" r:id="rId64"/>
    <p:sldId id="340" r:id="rId65"/>
    <p:sldId id="274" r:id="rId66"/>
    <p:sldId id="27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3/6/25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3/6/25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D1FAA-D188-FB45-90B7-CA2445A0E2D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p:txBody>
          <a:bodyPr/>
          <a:lstStyle/>
          <a:p>
            <a:r>
              <a:rPr lang="en-US" dirty="0">
                <a:solidFill>
                  <a:schemeClr val="bg1"/>
                </a:solidFill>
              </a:rPr>
              <a:t>Toxic Tandem: </a:t>
            </a:r>
            <a:br>
              <a:rPr lang="en-US" dirty="0">
                <a:solidFill>
                  <a:schemeClr val="bg1"/>
                </a:solidFill>
              </a:rPr>
            </a:br>
            <a:r>
              <a:rPr lang="en-US" dirty="0">
                <a:solidFill>
                  <a:schemeClr val="bg1"/>
                </a:solidFill>
              </a:rPr>
              <a:t>AKI in Liver Disease</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p:txBody>
          <a:bodyPr/>
          <a:lstStyle/>
          <a:p>
            <a:r>
              <a:rPr lang="en-US" dirty="0">
                <a:solidFill>
                  <a:schemeClr val="bg1"/>
                </a:solidFill>
              </a:rPr>
              <a:t>Jacob Nysather DO</a:t>
            </a:r>
          </a:p>
        </p:txBody>
      </p:sp>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F1B5891-7335-2CDB-2F3C-65EC85E5D915}"/>
              </a:ext>
            </a:extLst>
          </p:cNvPr>
          <p:cNvPicPr>
            <a:picLocks noGrp="1" noChangeAspect="1"/>
          </p:cNvPicPr>
          <p:nvPr>
            <p:ph idx="1"/>
          </p:nvPr>
        </p:nvPicPr>
        <p:blipFill rotWithShape="1">
          <a:blip r:embed="rId3"/>
          <a:srcRect b="85379"/>
          <a:stretch/>
        </p:blipFill>
        <p:spPr>
          <a:xfrm>
            <a:off x="1187369" y="406221"/>
            <a:ext cx="9817261" cy="1412304"/>
          </a:xfrm>
        </p:spPr>
      </p:pic>
      <p:sp>
        <p:nvSpPr>
          <p:cNvPr id="7" name="TextBox 6">
            <a:extLst>
              <a:ext uri="{FF2B5EF4-FFF2-40B4-BE49-F238E27FC236}">
                <a16:creationId xmlns:a16="http://schemas.microsoft.com/office/drawing/2014/main" id="{A951DDB9-AC17-DCF3-60BB-F851CD9D4721}"/>
              </a:ext>
            </a:extLst>
          </p:cNvPr>
          <p:cNvSpPr txBox="1"/>
          <p:nvPr/>
        </p:nvSpPr>
        <p:spPr>
          <a:xfrm>
            <a:off x="8616325" y="6311900"/>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65162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F7FACDE-8DE5-DEDB-204F-2D9BB04878A1}"/>
              </a:ext>
            </a:extLst>
          </p:cNvPr>
          <p:cNvPicPr>
            <a:picLocks noGrp="1" noChangeAspect="1"/>
          </p:cNvPicPr>
          <p:nvPr>
            <p:ph idx="1"/>
          </p:nvPr>
        </p:nvPicPr>
        <p:blipFill>
          <a:blip r:embed="rId3"/>
          <a:stretch>
            <a:fillRect/>
          </a:stretch>
        </p:blipFill>
        <p:spPr>
          <a:xfrm>
            <a:off x="2715858" y="1825625"/>
            <a:ext cx="6760284" cy="4351338"/>
          </a:xfrm>
        </p:spPr>
      </p:pic>
      <p:sp>
        <p:nvSpPr>
          <p:cNvPr id="7" name="TextBox 6">
            <a:extLst>
              <a:ext uri="{FF2B5EF4-FFF2-40B4-BE49-F238E27FC236}">
                <a16:creationId xmlns:a16="http://schemas.microsoft.com/office/drawing/2014/main" id="{5A123136-7301-07FF-44DC-51A642BFBC47}"/>
              </a:ext>
            </a:extLst>
          </p:cNvPr>
          <p:cNvSpPr txBox="1"/>
          <p:nvPr/>
        </p:nvSpPr>
        <p:spPr>
          <a:xfrm>
            <a:off x="8616325" y="6311900"/>
            <a:ext cx="1949765" cy="276999"/>
          </a:xfrm>
          <a:prstGeom prst="rect">
            <a:avLst/>
          </a:prstGeom>
          <a:noFill/>
        </p:spPr>
        <p:txBody>
          <a:bodyPr wrap="none" rtlCol="0">
            <a:spAutoFit/>
          </a:bodyPr>
          <a:lstStyle/>
          <a:p>
            <a:r>
              <a:rPr lang="en-US" sz="1200" dirty="0" err="1"/>
              <a:t>Cullaro</a:t>
            </a:r>
            <a:r>
              <a:rPr lang="en-US" sz="1200" dirty="0"/>
              <a:t>, G. et al. CJASN 2022</a:t>
            </a:r>
          </a:p>
        </p:txBody>
      </p:sp>
    </p:spTree>
    <p:extLst>
      <p:ext uri="{BB962C8B-B14F-4D97-AF65-F5344CB8AC3E}">
        <p14:creationId xmlns:p14="http://schemas.microsoft.com/office/powerpoint/2010/main" val="233952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F1B5891-7335-2CDB-2F3C-65EC85E5D915}"/>
              </a:ext>
            </a:extLst>
          </p:cNvPr>
          <p:cNvPicPr>
            <a:picLocks noGrp="1" noChangeAspect="1"/>
          </p:cNvPicPr>
          <p:nvPr>
            <p:ph idx="1"/>
          </p:nvPr>
        </p:nvPicPr>
        <p:blipFill rotWithShape="1">
          <a:blip r:embed="rId3"/>
          <a:srcRect b="70063"/>
          <a:stretch/>
        </p:blipFill>
        <p:spPr>
          <a:xfrm>
            <a:off x="1187369" y="406221"/>
            <a:ext cx="9817261" cy="2891783"/>
          </a:xfrm>
        </p:spPr>
      </p:pic>
      <p:sp>
        <p:nvSpPr>
          <p:cNvPr id="7" name="TextBox 6">
            <a:extLst>
              <a:ext uri="{FF2B5EF4-FFF2-40B4-BE49-F238E27FC236}">
                <a16:creationId xmlns:a16="http://schemas.microsoft.com/office/drawing/2014/main" id="{A951DDB9-AC17-DCF3-60BB-F851CD9D4721}"/>
              </a:ext>
            </a:extLst>
          </p:cNvPr>
          <p:cNvSpPr txBox="1"/>
          <p:nvPr/>
        </p:nvSpPr>
        <p:spPr>
          <a:xfrm>
            <a:off x="8616325" y="6311900"/>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172891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What is your leading diagnosis?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998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Hepato-Renal Syndrome</a:t>
            </a:r>
          </a:p>
        </p:txBody>
      </p:sp>
      <p:pic>
        <p:nvPicPr>
          <p:cNvPr id="6" name="Content Placeholder 5">
            <a:extLst>
              <a:ext uri="{FF2B5EF4-FFF2-40B4-BE49-F238E27FC236}">
                <a16:creationId xmlns:a16="http://schemas.microsoft.com/office/drawing/2014/main" id="{11733145-C98E-79B5-42ED-275973F04710}"/>
              </a:ext>
            </a:extLst>
          </p:cNvPr>
          <p:cNvPicPr>
            <a:picLocks noGrp="1" noChangeAspect="1"/>
          </p:cNvPicPr>
          <p:nvPr>
            <p:ph idx="1"/>
          </p:nvPr>
        </p:nvPicPr>
        <p:blipFill>
          <a:blip r:embed="rId3"/>
          <a:stretch>
            <a:fillRect/>
          </a:stretch>
        </p:blipFill>
        <p:spPr>
          <a:xfrm>
            <a:off x="601772" y="1777430"/>
            <a:ext cx="10752028" cy="3863092"/>
          </a:xfrm>
        </p:spPr>
      </p:pic>
      <p:sp>
        <p:nvSpPr>
          <p:cNvPr id="9" name="TextBox 8">
            <a:extLst>
              <a:ext uri="{FF2B5EF4-FFF2-40B4-BE49-F238E27FC236}">
                <a16:creationId xmlns:a16="http://schemas.microsoft.com/office/drawing/2014/main" id="{6966E84A-4637-A69A-FCB3-7B6FDDC706A5}"/>
              </a:ext>
            </a:extLst>
          </p:cNvPr>
          <p:cNvSpPr txBox="1"/>
          <p:nvPr/>
        </p:nvSpPr>
        <p:spPr>
          <a:xfrm>
            <a:off x="8616325" y="6311900"/>
            <a:ext cx="1949765" cy="276999"/>
          </a:xfrm>
          <a:prstGeom prst="rect">
            <a:avLst/>
          </a:prstGeom>
          <a:noFill/>
        </p:spPr>
        <p:txBody>
          <a:bodyPr wrap="none" rtlCol="0">
            <a:spAutoFit/>
          </a:bodyPr>
          <a:lstStyle/>
          <a:p>
            <a:r>
              <a:rPr lang="en-US" sz="1200" dirty="0" err="1"/>
              <a:t>Cullaro</a:t>
            </a:r>
            <a:r>
              <a:rPr lang="en-US" sz="1200" dirty="0"/>
              <a:t>, G. et al. CJASN 2022</a:t>
            </a:r>
          </a:p>
        </p:txBody>
      </p:sp>
    </p:spTree>
    <p:extLst>
      <p:ext uri="{BB962C8B-B14F-4D97-AF65-F5344CB8AC3E}">
        <p14:creationId xmlns:p14="http://schemas.microsoft.com/office/powerpoint/2010/main" val="216645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6285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Pathophysiology of HRS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92500" lnSpcReduction="10000"/>
          </a:bodyPr>
          <a:lstStyle/>
          <a:p>
            <a:r>
              <a:rPr lang="en-US" dirty="0"/>
              <a:t>Cirrhosis</a:t>
            </a:r>
          </a:p>
          <a:p>
            <a:r>
              <a:rPr lang="en-US" dirty="0"/>
              <a:t>Portal Hypertension</a:t>
            </a:r>
          </a:p>
          <a:p>
            <a:r>
              <a:rPr lang="en-US" dirty="0"/>
              <a:t>Splanchnic/Systemic Vasodilation</a:t>
            </a:r>
          </a:p>
          <a:p>
            <a:pPr lvl="1"/>
            <a:r>
              <a:rPr lang="en-US" dirty="0"/>
              <a:t>Activation of neurohormonal  </a:t>
            </a:r>
          </a:p>
          <a:p>
            <a:r>
              <a:rPr lang="en-US" dirty="0"/>
              <a:t>Decreased EABV</a:t>
            </a:r>
          </a:p>
          <a:p>
            <a:r>
              <a:rPr lang="en-US" dirty="0"/>
              <a:t>Cardiac Compensation</a:t>
            </a:r>
          </a:p>
          <a:p>
            <a:pPr lvl="1"/>
            <a:r>
              <a:rPr lang="en-US" dirty="0"/>
              <a:t>MAP = CO x SVR</a:t>
            </a:r>
          </a:p>
          <a:p>
            <a:r>
              <a:rPr lang="en-US" dirty="0"/>
              <a:t>Renal Perfusion </a:t>
            </a:r>
          </a:p>
          <a:p>
            <a:endParaRPr lang="en-US" dirty="0"/>
          </a:p>
          <a:p>
            <a:r>
              <a:rPr lang="en-US" dirty="0"/>
              <a:t>Inflammation</a:t>
            </a:r>
          </a:p>
        </p:txBody>
      </p:sp>
    </p:spTree>
    <p:extLst>
      <p:ext uri="{BB962C8B-B14F-4D97-AF65-F5344CB8AC3E}">
        <p14:creationId xmlns:p14="http://schemas.microsoft.com/office/powerpoint/2010/main" val="3936586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Cirrhosis -&gt; Portal Hypertension</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effectLst/>
              </a:rPr>
              <a:t>Patients with cirrhosis, particularly those with ascites, have an increased susceptibility to AKI because of the hemodynamic alterations that result from portal hypertension</a:t>
            </a:r>
          </a:p>
          <a:p>
            <a:r>
              <a:rPr lang="en-US" dirty="0">
                <a:effectLst/>
              </a:rPr>
              <a:t>The initial mechanism in the pathogenesis of portal hypertension is increased intrahepatic resistance due to distortion of the liver architecture (fibrosis and nodules) and an increase in intrahepatic vascular tone</a:t>
            </a:r>
          </a:p>
          <a:p>
            <a:endParaRPr lang="en-US" dirty="0"/>
          </a:p>
        </p:txBody>
      </p:sp>
      <p:sp>
        <p:nvSpPr>
          <p:cNvPr id="2" name="TextBox 1">
            <a:extLst>
              <a:ext uri="{FF2B5EF4-FFF2-40B4-BE49-F238E27FC236}">
                <a16:creationId xmlns:a16="http://schemas.microsoft.com/office/drawing/2014/main" id="{7D5B12D4-6B19-341E-D038-61D61BB37004}"/>
              </a:ext>
            </a:extLst>
          </p:cNvPr>
          <p:cNvSpPr txBox="1"/>
          <p:nvPr/>
        </p:nvSpPr>
        <p:spPr>
          <a:xfrm>
            <a:off x="838200" y="6308209"/>
            <a:ext cx="2346925" cy="369332"/>
          </a:xfrm>
          <a:prstGeom prst="rect">
            <a:avLst/>
          </a:prstGeom>
          <a:noFill/>
        </p:spPr>
        <p:txBody>
          <a:bodyPr wrap="none" rtlCol="0">
            <a:spAutoFit/>
          </a:bodyPr>
          <a:lstStyle/>
          <a:p>
            <a:r>
              <a:rPr lang="en-US" dirty="0">
                <a:solidFill>
                  <a:srgbClr val="C00000"/>
                </a:solidFill>
              </a:rPr>
              <a:t>Portal Vein Thrombosis</a:t>
            </a:r>
          </a:p>
        </p:txBody>
      </p:sp>
    </p:spTree>
    <p:extLst>
      <p:ext uri="{BB962C8B-B14F-4D97-AF65-F5344CB8AC3E}">
        <p14:creationId xmlns:p14="http://schemas.microsoft.com/office/powerpoint/2010/main" val="336949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Portal Hypertension -&gt; Vasodilation,   SVR</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92500"/>
          </a:bodyPr>
          <a:lstStyle/>
          <a:p>
            <a:r>
              <a:rPr lang="en-US" dirty="0">
                <a:effectLst/>
              </a:rPr>
              <a:t>Subsequent activation of vasodilators in the splanchnic circulation (the most important being nitric oxide) leads to progressive splanchnic and systemic vasodilatation</a:t>
            </a:r>
          </a:p>
          <a:p>
            <a:r>
              <a:rPr lang="en-US" dirty="0">
                <a:effectLst/>
              </a:rPr>
              <a:t>Increased translocation of bacteria and bacterial products due to intestinal dysbiosis, bacterial overgrowth, and altered tight-junction proteins contributes further to vasodilatation</a:t>
            </a:r>
            <a:r>
              <a:rPr lang="en-US" dirty="0"/>
              <a:t> (inflammation – PAMP/DAMP)</a:t>
            </a:r>
            <a:endParaRPr lang="en-US" dirty="0">
              <a:effectLst/>
            </a:endParaRPr>
          </a:p>
          <a:p>
            <a:r>
              <a:rPr lang="en-US" dirty="0"/>
              <a:t>R</a:t>
            </a:r>
            <a:r>
              <a:rPr lang="en-US" dirty="0">
                <a:effectLst/>
              </a:rPr>
              <a:t>esulting in a reduction in the Effective </a:t>
            </a:r>
            <a:r>
              <a:rPr lang="en-US" dirty="0"/>
              <a:t>A</a:t>
            </a:r>
            <a:r>
              <a:rPr lang="en-US" dirty="0">
                <a:effectLst/>
              </a:rPr>
              <a:t>rterial </a:t>
            </a:r>
            <a:r>
              <a:rPr lang="en-US" dirty="0"/>
              <a:t>B</a:t>
            </a:r>
            <a:r>
              <a:rPr lang="en-US" dirty="0">
                <a:effectLst/>
              </a:rPr>
              <a:t>lood Volume (EABV)</a:t>
            </a:r>
          </a:p>
          <a:p>
            <a:endParaRPr lang="en-US" dirty="0"/>
          </a:p>
          <a:p>
            <a:r>
              <a:rPr lang="en-US" dirty="0">
                <a:effectLst/>
              </a:rPr>
              <a:t>30% of patients with hepatorenal syndrome have systemic inflammatory response syndrome without documented bacterial infection</a:t>
            </a:r>
          </a:p>
          <a:p>
            <a:endParaRPr lang="en-US" dirty="0">
              <a:effectLst/>
              <a:latin typeface="Times"/>
            </a:endParaRPr>
          </a:p>
          <a:p>
            <a:endParaRPr lang="en-US" dirty="0"/>
          </a:p>
        </p:txBody>
      </p:sp>
      <p:sp>
        <p:nvSpPr>
          <p:cNvPr id="2" name="Down Arrow 1">
            <a:extLst>
              <a:ext uri="{FF2B5EF4-FFF2-40B4-BE49-F238E27FC236}">
                <a16:creationId xmlns:a16="http://schemas.microsoft.com/office/drawing/2014/main" id="{7EF832D3-CC21-0D19-1C4E-0A8675C9F8F2}"/>
              </a:ext>
            </a:extLst>
          </p:cNvPr>
          <p:cNvSpPr/>
          <p:nvPr/>
        </p:nvSpPr>
        <p:spPr>
          <a:xfrm>
            <a:off x="9359756" y="858382"/>
            <a:ext cx="287677" cy="339047"/>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368F1A-E45A-C10E-8BB0-DF90627842EF}"/>
              </a:ext>
            </a:extLst>
          </p:cNvPr>
          <p:cNvSpPr txBox="1"/>
          <p:nvPr/>
        </p:nvSpPr>
        <p:spPr>
          <a:xfrm>
            <a:off x="838200" y="6211669"/>
            <a:ext cx="3188693" cy="646331"/>
          </a:xfrm>
          <a:prstGeom prst="rect">
            <a:avLst/>
          </a:prstGeom>
          <a:noFill/>
        </p:spPr>
        <p:txBody>
          <a:bodyPr wrap="none" rtlCol="0">
            <a:spAutoFit/>
          </a:bodyPr>
          <a:lstStyle/>
          <a:p>
            <a:r>
              <a:rPr lang="en-US" dirty="0">
                <a:solidFill>
                  <a:srgbClr val="C00000"/>
                </a:solidFill>
              </a:rPr>
              <a:t>Vasodilatory meds: </a:t>
            </a:r>
            <a:r>
              <a:rPr lang="en-US" dirty="0" err="1">
                <a:solidFill>
                  <a:srgbClr val="C00000"/>
                </a:solidFill>
              </a:rPr>
              <a:t>RAASi</a:t>
            </a:r>
            <a:r>
              <a:rPr lang="en-US" dirty="0">
                <a:solidFill>
                  <a:srgbClr val="C00000"/>
                </a:solidFill>
              </a:rPr>
              <a:t>, NSBB</a:t>
            </a:r>
          </a:p>
          <a:p>
            <a:r>
              <a:rPr lang="en-US" dirty="0">
                <a:solidFill>
                  <a:srgbClr val="C00000"/>
                </a:solidFill>
              </a:rPr>
              <a:t>Infection/Sepsis</a:t>
            </a:r>
          </a:p>
        </p:txBody>
      </p:sp>
    </p:spTree>
    <p:extLst>
      <p:ext uri="{BB962C8B-B14F-4D97-AF65-F5344CB8AC3E}">
        <p14:creationId xmlns:p14="http://schemas.microsoft.com/office/powerpoint/2010/main" val="223009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Decrease in EABV</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effectLst/>
              </a:rPr>
              <a:t>This will activate the neurohumoral systems (the renin– angiotensin–aldosterone, sympathetic, and arginine–vasopressin systems) leading to sodium and water retention and ascites formation</a:t>
            </a:r>
          </a:p>
          <a:p>
            <a:r>
              <a:rPr lang="en-US" dirty="0">
                <a:effectLst/>
              </a:rPr>
              <a:t>In advanced stages of cirrhosis, progressive vasodilatation leads to more avid retention of sodium and water, resulting in refractory ascites and dilutional hyponatremia, respectively</a:t>
            </a:r>
          </a:p>
          <a:p>
            <a:endParaRPr lang="en-US" dirty="0"/>
          </a:p>
        </p:txBody>
      </p:sp>
      <p:sp>
        <p:nvSpPr>
          <p:cNvPr id="2" name="TextBox 1">
            <a:extLst>
              <a:ext uri="{FF2B5EF4-FFF2-40B4-BE49-F238E27FC236}">
                <a16:creationId xmlns:a16="http://schemas.microsoft.com/office/drawing/2014/main" id="{271E4451-3A67-C482-E6B8-9A909CC2E4D1}"/>
              </a:ext>
            </a:extLst>
          </p:cNvPr>
          <p:cNvSpPr txBox="1"/>
          <p:nvPr/>
        </p:nvSpPr>
        <p:spPr>
          <a:xfrm>
            <a:off x="838200" y="5594152"/>
            <a:ext cx="1010790" cy="1200329"/>
          </a:xfrm>
          <a:prstGeom prst="rect">
            <a:avLst/>
          </a:prstGeom>
          <a:noFill/>
        </p:spPr>
        <p:txBody>
          <a:bodyPr wrap="none" rtlCol="0">
            <a:spAutoFit/>
          </a:bodyPr>
          <a:lstStyle/>
          <a:p>
            <a:r>
              <a:rPr lang="en-US" dirty="0">
                <a:solidFill>
                  <a:srgbClr val="C00000"/>
                </a:solidFill>
              </a:rPr>
              <a:t>Diuretics</a:t>
            </a:r>
          </a:p>
          <a:p>
            <a:r>
              <a:rPr lang="en-US" dirty="0">
                <a:solidFill>
                  <a:srgbClr val="C00000"/>
                </a:solidFill>
              </a:rPr>
              <a:t>Diarrhea</a:t>
            </a:r>
          </a:p>
          <a:p>
            <a:r>
              <a:rPr lang="en-US" dirty="0">
                <a:solidFill>
                  <a:srgbClr val="C00000"/>
                </a:solidFill>
              </a:rPr>
              <a:t>LVP</a:t>
            </a:r>
          </a:p>
          <a:p>
            <a:r>
              <a:rPr lang="en-US" dirty="0">
                <a:solidFill>
                  <a:srgbClr val="C00000"/>
                </a:solidFill>
              </a:rPr>
              <a:t>Bleeding</a:t>
            </a:r>
          </a:p>
        </p:txBody>
      </p:sp>
    </p:spTree>
    <p:extLst>
      <p:ext uri="{BB962C8B-B14F-4D97-AF65-F5344CB8AC3E}">
        <p14:creationId xmlns:p14="http://schemas.microsoft.com/office/powerpoint/2010/main" val="262382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Disclosures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No financial disclosures </a:t>
            </a:r>
          </a:p>
        </p:txBody>
      </p:sp>
    </p:spTree>
    <p:extLst>
      <p:ext uri="{BB962C8B-B14F-4D97-AF65-F5344CB8AC3E}">
        <p14:creationId xmlns:p14="http://schemas.microsoft.com/office/powerpoint/2010/main" val="2885298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endParaRPr lang="en-US" dirty="0">
              <a:effectLst/>
              <a:latin typeface="Times"/>
            </a:endParaRPr>
          </a:p>
          <a:p>
            <a:endParaRPr lang="en-US" dirty="0"/>
          </a:p>
        </p:txBody>
      </p:sp>
      <p:pic>
        <p:nvPicPr>
          <p:cNvPr id="2" name="Content Placeholder 5">
            <a:extLst>
              <a:ext uri="{FF2B5EF4-FFF2-40B4-BE49-F238E27FC236}">
                <a16:creationId xmlns:a16="http://schemas.microsoft.com/office/drawing/2014/main" id="{E1FFF75F-AFD9-2C76-BF09-64B77858A167}"/>
              </a:ext>
            </a:extLst>
          </p:cNvPr>
          <p:cNvPicPr>
            <a:picLocks noChangeAspect="1"/>
          </p:cNvPicPr>
          <p:nvPr/>
        </p:nvPicPr>
        <p:blipFill>
          <a:blip r:embed="rId3"/>
          <a:stretch>
            <a:fillRect/>
          </a:stretch>
        </p:blipFill>
        <p:spPr>
          <a:xfrm>
            <a:off x="2017208" y="1825625"/>
            <a:ext cx="8157583" cy="4351338"/>
          </a:xfrm>
          <a:prstGeom prst="rect">
            <a:avLst/>
          </a:prstGeom>
        </p:spPr>
      </p:pic>
      <p:sp>
        <p:nvSpPr>
          <p:cNvPr id="6" name="TextBox 5">
            <a:extLst>
              <a:ext uri="{FF2B5EF4-FFF2-40B4-BE49-F238E27FC236}">
                <a16:creationId xmlns:a16="http://schemas.microsoft.com/office/drawing/2014/main" id="{82627499-9F7F-5029-5B78-30E3306CBE06}"/>
              </a:ext>
            </a:extLst>
          </p:cNvPr>
          <p:cNvSpPr txBox="1"/>
          <p:nvPr/>
        </p:nvSpPr>
        <p:spPr>
          <a:xfrm>
            <a:off x="8616325" y="6311900"/>
            <a:ext cx="1564146" cy="276999"/>
          </a:xfrm>
          <a:prstGeom prst="rect">
            <a:avLst/>
          </a:prstGeom>
          <a:noFill/>
        </p:spPr>
        <p:txBody>
          <a:bodyPr wrap="none" rtlCol="0">
            <a:spAutoFit/>
          </a:bodyPr>
          <a:lstStyle/>
          <a:p>
            <a:r>
              <a:rPr lang="en-US" sz="1200" dirty="0"/>
              <a:t>Dr. </a:t>
            </a:r>
            <a:r>
              <a:rPr lang="en-US" sz="1200" dirty="0" err="1"/>
              <a:t>Juancos</a:t>
            </a:r>
            <a:r>
              <a:rPr lang="en-US" sz="1200" dirty="0"/>
              <a:t>. ASN 2022</a:t>
            </a:r>
          </a:p>
        </p:txBody>
      </p:sp>
    </p:spTree>
    <p:extLst>
      <p:ext uri="{BB962C8B-B14F-4D97-AF65-F5344CB8AC3E}">
        <p14:creationId xmlns:p14="http://schemas.microsoft.com/office/powerpoint/2010/main" val="858521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Cardiac Effects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effectLst/>
              </a:rPr>
              <a:t>Initially there is compensation for decreased </a:t>
            </a:r>
            <a:r>
              <a:rPr lang="en-US" dirty="0"/>
              <a:t>systemic vascular resistance (SVR) by increasing cardiac output (CO) and hypertrophy/fibrosis (high-output heart failure)</a:t>
            </a:r>
          </a:p>
          <a:p>
            <a:pPr lvl="1"/>
            <a:r>
              <a:rPr lang="en-US" dirty="0"/>
              <a:t>Vasodilator mediators</a:t>
            </a:r>
          </a:p>
          <a:p>
            <a:pPr lvl="1"/>
            <a:r>
              <a:rPr lang="en-US" dirty="0"/>
              <a:t>Inflammation leading to vasodilation</a:t>
            </a:r>
          </a:p>
          <a:p>
            <a:r>
              <a:rPr lang="en-US" dirty="0"/>
              <a:t>Over time cardiac compensation will weaken causing ventricular dilation and relative decrease in cardiac output response (cirrhotic cardiomyopathy)</a:t>
            </a:r>
          </a:p>
          <a:p>
            <a:r>
              <a:rPr lang="en-US" dirty="0"/>
              <a:t>Further decompensation of the heart will contribute to decreased renal perfusion</a:t>
            </a:r>
            <a:endParaRPr lang="en-US" dirty="0">
              <a:effectLst/>
            </a:endParaRPr>
          </a:p>
          <a:p>
            <a:endParaRPr lang="en-US" dirty="0">
              <a:effectLst/>
              <a:latin typeface="Times"/>
            </a:endParaRPr>
          </a:p>
          <a:p>
            <a:endParaRPr lang="en-US" dirty="0"/>
          </a:p>
        </p:txBody>
      </p:sp>
      <p:sp>
        <p:nvSpPr>
          <p:cNvPr id="2" name="TextBox 1">
            <a:extLst>
              <a:ext uri="{FF2B5EF4-FFF2-40B4-BE49-F238E27FC236}">
                <a16:creationId xmlns:a16="http://schemas.microsoft.com/office/drawing/2014/main" id="{0D912E58-85B0-22CD-1895-65CBCFA9C8F1}"/>
              </a:ext>
            </a:extLst>
          </p:cNvPr>
          <p:cNvSpPr txBox="1"/>
          <p:nvPr/>
        </p:nvSpPr>
        <p:spPr>
          <a:xfrm>
            <a:off x="838200" y="6169709"/>
            <a:ext cx="2798908" cy="646331"/>
          </a:xfrm>
          <a:prstGeom prst="rect">
            <a:avLst/>
          </a:prstGeom>
          <a:noFill/>
        </p:spPr>
        <p:txBody>
          <a:bodyPr wrap="none" rtlCol="0">
            <a:spAutoFit/>
          </a:bodyPr>
          <a:lstStyle/>
          <a:p>
            <a:r>
              <a:rPr lang="en-US" dirty="0">
                <a:solidFill>
                  <a:srgbClr val="C00000"/>
                </a:solidFill>
              </a:rPr>
              <a:t>Volume Overload</a:t>
            </a:r>
          </a:p>
          <a:p>
            <a:r>
              <a:rPr lang="en-US" dirty="0">
                <a:solidFill>
                  <a:srgbClr val="C00000"/>
                </a:solidFill>
              </a:rPr>
              <a:t>Meds decreasing CO (NSBB)</a:t>
            </a:r>
          </a:p>
        </p:txBody>
      </p:sp>
    </p:spTree>
    <p:extLst>
      <p:ext uri="{BB962C8B-B14F-4D97-AF65-F5344CB8AC3E}">
        <p14:creationId xmlns:p14="http://schemas.microsoft.com/office/powerpoint/2010/main" val="4829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endParaRPr lang="en-US" dirty="0">
              <a:effectLst/>
              <a:latin typeface="Times"/>
            </a:endParaRPr>
          </a:p>
          <a:p>
            <a:endParaRPr lang="en-US" dirty="0">
              <a:effectLst/>
              <a:latin typeface="Times"/>
            </a:endParaRPr>
          </a:p>
          <a:p>
            <a:endParaRPr lang="en-US" dirty="0"/>
          </a:p>
        </p:txBody>
      </p:sp>
      <p:pic>
        <p:nvPicPr>
          <p:cNvPr id="2" name="Content Placeholder 5">
            <a:extLst>
              <a:ext uri="{FF2B5EF4-FFF2-40B4-BE49-F238E27FC236}">
                <a16:creationId xmlns:a16="http://schemas.microsoft.com/office/drawing/2014/main" id="{66BE7FB6-5BC7-165C-1C9A-CA9CAC3701D0}"/>
              </a:ext>
            </a:extLst>
          </p:cNvPr>
          <p:cNvPicPr>
            <a:picLocks noChangeAspect="1"/>
          </p:cNvPicPr>
          <p:nvPr/>
        </p:nvPicPr>
        <p:blipFill>
          <a:blip r:embed="rId3"/>
          <a:stretch>
            <a:fillRect/>
          </a:stretch>
        </p:blipFill>
        <p:spPr>
          <a:xfrm>
            <a:off x="1292911" y="681037"/>
            <a:ext cx="9606177" cy="5495926"/>
          </a:xfrm>
          <a:prstGeom prst="rect">
            <a:avLst/>
          </a:prstGeom>
        </p:spPr>
      </p:pic>
      <p:sp>
        <p:nvSpPr>
          <p:cNvPr id="6" name="TextBox 5">
            <a:extLst>
              <a:ext uri="{FF2B5EF4-FFF2-40B4-BE49-F238E27FC236}">
                <a16:creationId xmlns:a16="http://schemas.microsoft.com/office/drawing/2014/main" id="{58EF3B74-DA81-43D4-70A7-83ED1114CCD0}"/>
              </a:ext>
            </a:extLst>
          </p:cNvPr>
          <p:cNvSpPr txBox="1"/>
          <p:nvPr/>
        </p:nvSpPr>
        <p:spPr>
          <a:xfrm>
            <a:off x="8616325" y="6311900"/>
            <a:ext cx="1564146" cy="276999"/>
          </a:xfrm>
          <a:prstGeom prst="rect">
            <a:avLst/>
          </a:prstGeom>
          <a:noFill/>
        </p:spPr>
        <p:txBody>
          <a:bodyPr wrap="none" rtlCol="0">
            <a:spAutoFit/>
          </a:bodyPr>
          <a:lstStyle/>
          <a:p>
            <a:r>
              <a:rPr lang="en-US" sz="1200" dirty="0"/>
              <a:t>Dr. </a:t>
            </a:r>
            <a:r>
              <a:rPr lang="en-US" sz="1200" dirty="0" err="1"/>
              <a:t>Juancos</a:t>
            </a:r>
            <a:r>
              <a:rPr lang="en-US" sz="1200" dirty="0"/>
              <a:t>. ASN 2022</a:t>
            </a:r>
          </a:p>
        </p:txBody>
      </p:sp>
    </p:spTree>
    <p:extLst>
      <p:ext uri="{BB962C8B-B14F-4D97-AF65-F5344CB8AC3E}">
        <p14:creationId xmlns:p14="http://schemas.microsoft.com/office/powerpoint/2010/main" val="139509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Renal Effects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effectLst/>
              </a:rPr>
              <a:t>With progressive vasodilatation, vasoconstrictive systems (mainly renin and angiotensin) are activated, resulting in renal vasoconstriction and decreased renal blood flow</a:t>
            </a:r>
          </a:p>
          <a:p>
            <a:r>
              <a:rPr lang="en-US" dirty="0">
                <a:effectLst/>
              </a:rPr>
              <a:t>The reduced renal blood flow results in a decrease in the glomerular filtration rate (GFR) and a prerenal type of kidney injury that does not respond to volume expansion — that is, HRS-AKI</a:t>
            </a:r>
          </a:p>
          <a:p>
            <a:r>
              <a:rPr lang="en-US" dirty="0">
                <a:effectLst/>
              </a:rPr>
              <a:t>Renal vasoconstriction in patients with cirrhosis is not countered by the release of vasodilatory substances (e.g., prostaglandins) because of a decrease in their production and local release of vasoconstrictors such as endothelin.</a:t>
            </a:r>
          </a:p>
          <a:p>
            <a:endParaRPr lang="en-US" dirty="0">
              <a:effectLst/>
              <a:latin typeface="Times"/>
            </a:endParaRPr>
          </a:p>
          <a:p>
            <a:endParaRPr lang="en-US" dirty="0">
              <a:effectLst/>
              <a:latin typeface="Times"/>
            </a:endParaRPr>
          </a:p>
          <a:p>
            <a:endParaRPr lang="en-US" dirty="0"/>
          </a:p>
        </p:txBody>
      </p:sp>
      <p:sp>
        <p:nvSpPr>
          <p:cNvPr id="2" name="TextBox 1">
            <a:extLst>
              <a:ext uri="{FF2B5EF4-FFF2-40B4-BE49-F238E27FC236}">
                <a16:creationId xmlns:a16="http://schemas.microsoft.com/office/drawing/2014/main" id="{C38F61FD-664C-F728-D417-DA25AD82FD2B}"/>
              </a:ext>
            </a:extLst>
          </p:cNvPr>
          <p:cNvSpPr txBox="1"/>
          <p:nvPr/>
        </p:nvSpPr>
        <p:spPr>
          <a:xfrm>
            <a:off x="838200" y="6169709"/>
            <a:ext cx="4508798" cy="646331"/>
          </a:xfrm>
          <a:prstGeom prst="rect">
            <a:avLst/>
          </a:prstGeom>
          <a:noFill/>
        </p:spPr>
        <p:txBody>
          <a:bodyPr wrap="none" rtlCol="0">
            <a:spAutoFit/>
          </a:bodyPr>
          <a:lstStyle/>
          <a:p>
            <a:r>
              <a:rPr lang="en-US" dirty="0">
                <a:solidFill>
                  <a:srgbClr val="C00000"/>
                </a:solidFill>
              </a:rPr>
              <a:t>Further alteration in renal perfusion pressures</a:t>
            </a:r>
          </a:p>
          <a:p>
            <a:r>
              <a:rPr lang="en-US" dirty="0">
                <a:solidFill>
                  <a:srgbClr val="C00000"/>
                </a:solidFill>
              </a:rPr>
              <a:t>Volume Overload, </a:t>
            </a:r>
            <a:r>
              <a:rPr lang="en-US" dirty="0" err="1">
                <a:solidFill>
                  <a:srgbClr val="C00000"/>
                </a:solidFill>
              </a:rPr>
              <a:t>RAASi</a:t>
            </a:r>
            <a:r>
              <a:rPr lang="en-US" dirty="0">
                <a:solidFill>
                  <a:srgbClr val="C00000"/>
                </a:solidFill>
              </a:rPr>
              <a:t>, NSAIDs</a:t>
            </a:r>
          </a:p>
        </p:txBody>
      </p:sp>
    </p:spTree>
    <p:extLst>
      <p:ext uri="{BB962C8B-B14F-4D97-AF65-F5344CB8AC3E}">
        <p14:creationId xmlns:p14="http://schemas.microsoft.com/office/powerpoint/2010/main" val="4537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Sodium Retention -&gt; Ascites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t>P</a:t>
            </a:r>
            <a:r>
              <a:rPr lang="en-US" dirty="0">
                <a:effectLst/>
              </a:rPr>
              <a:t>athogenesis of renal vasoconstriction and decreased renal blood flow in cirrhosis (“hepatorenal physiology”) represents a continuum of the mechanisms that initially lead to ascites.</a:t>
            </a:r>
          </a:p>
          <a:p>
            <a:r>
              <a:rPr lang="en-US" dirty="0">
                <a:effectLst/>
              </a:rPr>
              <a:t>Thus, patients with cirrhosis who have ascites, particularly those with refractory ascites, are at the highest risk not only for the development of AKI but also for its most severe clinical form, HRS-AKI</a:t>
            </a:r>
          </a:p>
          <a:p>
            <a:endParaRPr lang="en-US" dirty="0">
              <a:effectLst/>
            </a:endParaRPr>
          </a:p>
          <a:p>
            <a:endParaRPr lang="en-US" dirty="0">
              <a:effectLst/>
              <a:latin typeface="Times"/>
            </a:endParaRPr>
          </a:p>
          <a:p>
            <a:endParaRPr lang="en-US" dirty="0"/>
          </a:p>
        </p:txBody>
      </p:sp>
    </p:spTree>
    <p:extLst>
      <p:ext uri="{BB962C8B-B14F-4D97-AF65-F5344CB8AC3E}">
        <p14:creationId xmlns:p14="http://schemas.microsoft.com/office/powerpoint/2010/main" val="55889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92500" lnSpcReduction="20000"/>
          </a:bodyPr>
          <a:lstStyle/>
          <a:p>
            <a:r>
              <a:rPr lang="en-US" dirty="0">
                <a:effectLst/>
              </a:rPr>
              <a:t>Although HRS-AKI can occur in the absence of a precipitating factor, it is more commonly precipitated by factors that cause a decrease in effective arterial blood volume</a:t>
            </a:r>
          </a:p>
          <a:p>
            <a:r>
              <a:rPr lang="en-US" dirty="0">
                <a:effectLst/>
              </a:rPr>
              <a:t>These factors include rapid fluid loss (e.g., excessive diuresis or gastrointestinal bleeding), worsening vasodilatation induced by drugs (e.g., angiotensin converting– enzyme inhibitors), and a systemic inflammatory response (e.g., infection) </a:t>
            </a:r>
          </a:p>
          <a:p>
            <a:endParaRPr lang="en-US" dirty="0">
              <a:effectLst/>
            </a:endParaRPr>
          </a:p>
          <a:p>
            <a:r>
              <a:rPr lang="en-US" dirty="0">
                <a:effectLst/>
              </a:rPr>
              <a:t>Not all cases of AKI in patients with cirrhosis result from renal hypoperfusion; some cases may result from structural kidney injury. However, renal hypoperfusion may lead to structural kidney injury when prolonged or when coupled with a “second hit,” such as exposure to nephrotoxic medications, resulting in a delay in renal recovery.</a:t>
            </a:r>
          </a:p>
          <a:p>
            <a:endParaRPr lang="en-US" dirty="0"/>
          </a:p>
        </p:txBody>
      </p:sp>
    </p:spTree>
    <p:extLst>
      <p:ext uri="{BB962C8B-B14F-4D97-AF65-F5344CB8AC3E}">
        <p14:creationId xmlns:p14="http://schemas.microsoft.com/office/powerpoint/2010/main" val="14722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4CA422D-9037-06F5-3E10-512813350192}"/>
              </a:ext>
            </a:extLst>
          </p:cNvPr>
          <p:cNvPicPr>
            <a:picLocks noGrp="1" noChangeAspect="1"/>
          </p:cNvPicPr>
          <p:nvPr>
            <p:ph idx="1"/>
          </p:nvPr>
        </p:nvPicPr>
        <p:blipFill>
          <a:blip r:embed="rId3"/>
          <a:stretch>
            <a:fillRect/>
          </a:stretch>
        </p:blipFill>
        <p:spPr>
          <a:xfrm>
            <a:off x="1508908" y="500062"/>
            <a:ext cx="9174184" cy="5811838"/>
          </a:xfrm>
        </p:spPr>
      </p:pic>
      <p:sp>
        <p:nvSpPr>
          <p:cNvPr id="7" name="TextBox 6">
            <a:extLst>
              <a:ext uri="{FF2B5EF4-FFF2-40B4-BE49-F238E27FC236}">
                <a16:creationId xmlns:a16="http://schemas.microsoft.com/office/drawing/2014/main" id="{93FAF8F4-F147-E772-E2C8-AC6432C50E59}"/>
              </a:ext>
            </a:extLst>
          </p:cNvPr>
          <p:cNvSpPr txBox="1"/>
          <p:nvPr/>
        </p:nvSpPr>
        <p:spPr>
          <a:xfrm>
            <a:off x="8616325" y="6311900"/>
            <a:ext cx="2266454" cy="276999"/>
          </a:xfrm>
          <a:prstGeom prst="rect">
            <a:avLst/>
          </a:prstGeom>
          <a:noFill/>
        </p:spPr>
        <p:txBody>
          <a:bodyPr wrap="none" rtlCol="0">
            <a:spAutoFit/>
          </a:bodyPr>
          <a:lstStyle/>
          <a:p>
            <a:r>
              <a:rPr lang="en-US" sz="1200" dirty="0"/>
              <a:t>Nadim, MK. et al. J Hepatol. 2024</a:t>
            </a:r>
          </a:p>
        </p:txBody>
      </p:sp>
    </p:spTree>
    <p:extLst>
      <p:ext uri="{BB962C8B-B14F-4D97-AF65-F5344CB8AC3E}">
        <p14:creationId xmlns:p14="http://schemas.microsoft.com/office/powerpoint/2010/main" val="39619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8B05938-DBDB-E9E6-4AF8-6744FD43B1C0}"/>
              </a:ext>
            </a:extLst>
          </p:cNvPr>
          <p:cNvPicPr>
            <a:picLocks noGrp="1" noChangeAspect="1"/>
          </p:cNvPicPr>
          <p:nvPr>
            <p:ph idx="1"/>
          </p:nvPr>
        </p:nvPicPr>
        <p:blipFill>
          <a:blip r:embed="rId3"/>
          <a:stretch>
            <a:fillRect/>
          </a:stretch>
        </p:blipFill>
        <p:spPr>
          <a:xfrm>
            <a:off x="2777321" y="0"/>
            <a:ext cx="5419904" cy="6864614"/>
          </a:xfrm>
        </p:spPr>
      </p:pic>
      <p:sp>
        <p:nvSpPr>
          <p:cNvPr id="7" name="TextBox 6">
            <a:extLst>
              <a:ext uri="{FF2B5EF4-FFF2-40B4-BE49-F238E27FC236}">
                <a16:creationId xmlns:a16="http://schemas.microsoft.com/office/drawing/2014/main" id="{A4CC8235-0174-FC12-F914-AAC49722D318}"/>
              </a:ext>
            </a:extLst>
          </p:cNvPr>
          <p:cNvSpPr txBox="1"/>
          <p:nvPr/>
        </p:nvSpPr>
        <p:spPr>
          <a:xfrm>
            <a:off x="8197225" y="6492875"/>
            <a:ext cx="2044919" cy="276999"/>
          </a:xfrm>
          <a:prstGeom prst="rect">
            <a:avLst/>
          </a:prstGeom>
          <a:noFill/>
        </p:spPr>
        <p:txBody>
          <a:bodyPr wrap="none" rtlCol="0">
            <a:spAutoFit/>
          </a:bodyPr>
          <a:lstStyle/>
          <a:p>
            <a:r>
              <a:rPr lang="en-US" sz="1200" dirty="0"/>
              <a:t>Nadim, MK. et al. NEJM. 2023</a:t>
            </a:r>
          </a:p>
        </p:txBody>
      </p:sp>
    </p:spTree>
    <p:extLst>
      <p:ext uri="{BB962C8B-B14F-4D97-AF65-F5344CB8AC3E}">
        <p14:creationId xmlns:p14="http://schemas.microsoft.com/office/powerpoint/2010/main" val="77236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b="1" dirty="0"/>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You are concerned the patient has HRS-AKI. What are you going to do?</a:t>
            </a:r>
          </a:p>
        </p:txBody>
      </p:sp>
    </p:spTree>
    <p:extLst>
      <p:ext uri="{BB962C8B-B14F-4D97-AF65-F5344CB8AC3E}">
        <p14:creationId xmlns:p14="http://schemas.microsoft.com/office/powerpoint/2010/main" val="312429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Withdrawal of Offending Agents</a:t>
            </a:r>
          </a:p>
          <a:p>
            <a:endParaRPr lang="en-US" dirty="0"/>
          </a:p>
          <a:p>
            <a:r>
              <a:rPr lang="en-US" dirty="0"/>
              <a:t>Volume Assessment</a:t>
            </a:r>
          </a:p>
          <a:p>
            <a:endParaRPr lang="en-US" dirty="0"/>
          </a:p>
          <a:p>
            <a:r>
              <a:rPr lang="en-US" dirty="0"/>
              <a:t>Renal Perfusion</a:t>
            </a:r>
          </a:p>
        </p:txBody>
      </p:sp>
    </p:spTree>
    <p:extLst>
      <p:ext uri="{BB962C8B-B14F-4D97-AF65-F5344CB8AC3E}">
        <p14:creationId xmlns:p14="http://schemas.microsoft.com/office/powerpoint/2010/main" val="131048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Review frame-work for acute kidney injury </a:t>
            </a:r>
          </a:p>
          <a:p>
            <a:endParaRPr lang="en-US" dirty="0"/>
          </a:p>
          <a:p>
            <a:r>
              <a:rPr lang="en-US" dirty="0"/>
              <a:t>Understand pathophysiology of hepato-renal syndrome</a:t>
            </a:r>
          </a:p>
          <a:p>
            <a:endParaRPr lang="en-US" dirty="0"/>
          </a:p>
          <a:p>
            <a:r>
              <a:rPr lang="en-US" dirty="0"/>
              <a:t>Physiologic approach to AKI treatment in liver disease</a:t>
            </a:r>
          </a:p>
        </p:txBody>
      </p:sp>
    </p:spTree>
    <p:extLst>
      <p:ext uri="{BB962C8B-B14F-4D97-AF65-F5344CB8AC3E}">
        <p14:creationId xmlns:p14="http://schemas.microsoft.com/office/powerpoint/2010/main" val="2131395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Withdrawal of Offending Agents</a:t>
            </a:r>
          </a:p>
          <a:p>
            <a:endParaRPr lang="en-US" dirty="0"/>
          </a:p>
          <a:p>
            <a:r>
              <a:rPr lang="en-US" dirty="0">
                <a:solidFill>
                  <a:schemeClr val="bg2">
                    <a:lumMod val="75000"/>
                  </a:schemeClr>
                </a:solidFill>
              </a:rPr>
              <a:t>Volume Assessment</a:t>
            </a:r>
          </a:p>
          <a:p>
            <a:endParaRPr lang="en-US" dirty="0">
              <a:solidFill>
                <a:schemeClr val="bg2">
                  <a:lumMod val="75000"/>
                </a:schemeClr>
              </a:solidFill>
            </a:endParaRPr>
          </a:p>
          <a:p>
            <a:r>
              <a:rPr lang="en-US" dirty="0">
                <a:solidFill>
                  <a:schemeClr val="bg2">
                    <a:lumMod val="75000"/>
                  </a:schemeClr>
                </a:solidFill>
              </a:rPr>
              <a:t>Renal Perfusion</a:t>
            </a:r>
          </a:p>
        </p:txBody>
      </p:sp>
    </p:spTree>
    <p:extLst>
      <p:ext uri="{BB962C8B-B14F-4D97-AF65-F5344CB8AC3E}">
        <p14:creationId xmlns:p14="http://schemas.microsoft.com/office/powerpoint/2010/main" val="1939067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Withdrawal of Offending Agents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In the purest sense, as with any other complex condition, reversing/removing inciting cause will give the best chance at response </a:t>
            </a:r>
          </a:p>
          <a:p>
            <a:pPr lvl="1"/>
            <a:r>
              <a:rPr lang="en-US" dirty="0"/>
              <a:t>Removing contributing medications</a:t>
            </a:r>
          </a:p>
          <a:p>
            <a:pPr lvl="1"/>
            <a:r>
              <a:rPr lang="en-US" dirty="0"/>
              <a:t>Targeted treatment of infection</a:t>
            </a:r>
          </a:p>
          <a:p>
            <a:pPr lvl="1"/>
            <a:r>
              <a:rPr lang="en-US" dirty="0"/>
              <a:t>Reversing triggers (hypovolemia)</a:t>
            </a:r>
          </a:p>
        </p:txBody>
      </p:sp>
    </p:spTree>
    <p:extLst>
      <p:ext uri="{BB962C8B-B14F-4D97-AF65-F5344CB8AC3E}">
        <p14:creationId xmlns:p14="http://schemas.microsoft.com/office/powerpoint/2010/main" val="2065499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Withdrawal of Offending Agents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Hold diuretics (initially)</a:t>
            </a:r>
          </a:p>
          <a:p>
            <a:r>
              <a:rPr lang="en-US" dirty="0"/>
              <a:t>Stop RAAS or Sympathetic Blockers (BB)</a:t>
            </a:r>
          </a:p>
          <a:p>
            <a:r>
              <a:rPr lang="en-US" dirty="0"/>
              <a:t>Identify any nephrotoxins (NSAIDs, Antibiotics)</a:t>
            </a:r>
          </a:p>
          <a:p>
            <a:r>
              <a:rPr lang="en-US" dirty="0"/>
              <a:t>Laxatives? </a:t>
            </a:r>
          </a:p>
          <a:p>
            <a:endParaRPr lang="en-US" dirty="0"/>
          </a:p>
        </p:txBody>
      </p:sp>
    </p:spTree>
    <p:extLst>
      <p:ext uri="{BB962C8B-B14F-4D97-AF65-F5344CB8AC3E}">
        <p14:creationId xmlns:p14="http://schemas.microsoft.com/office/powerpoint/2010/main" val="40952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solidFill>
                  <a:schemeClr val="bg2">
                    <a:lumMod val="75000"/>
                  </a:schemeClr>
                </a:solidFill>
              </a:rPr>
              <a:t>Withdrawal of Offending Agents</a:t>
            </a:r>
          </a:p>
          <a:p>
            <a:endParaRPr lang="en-US" dirty="0"/>
          </a:p>
          <a:p>
            <a:r>
              <a:rPr lang="en-US" dirty="0"/>
              <a:t>Volume Assessment</a:t>
            </a:r>
          </a:p>
          <a:p>
            <a:endParaRPr lang="en-US" dirty="0"/>
          </a:p>
          <a:p>
            <a:r>
              <a:rPr lang="en-US" dirty="0">
                <a:solidFill>
                  <a:schemeClr val="bg2">
                    <a:lumMod val="75000"/>
                  </a:schemeClr>
                </a:solidFill>
              </a:rPr>
              <a:t>Renal Perfusion</a:t>
            </a:r>
          </a:p>
        </p:txBody>
      </p:sp>
    </p:spTree>
    <p:extLst>
      <p:ext uri="{BB962C8B-B14F-4D97-AF65-F5344CB8AC3E}">
        <p14:creationId xmlns:p14="http://schemas.microsoft.com/office/powerpoint/2010/main" val="2602226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Volume Assessment</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Intravascular volume assessment</a:t>
            </a:r>
          </a:p>
          <a:p>
            <a:pPr lvl="1"/>
            <a:r>
              <a:rPr lang="en-US" dirty="0"/>
              <a:t>POCUS, ECHO</a:t>
            </a:r>
          </a:p>
          <a:p>
            <a:endParaRPr lang="en-US" dirty="0"/>
          </a:p>
          <a:p>
            <a:r>
              <a:rPr lang="en-US" dirty="0"/>
              <a:t>Hypovolemic/Euvolemic</a:t>
            </a:r>
          </a:p>
          <a:p>
            <a:r>
              <a:rPr lang="en-US" dirty="0"/>
              <a:t>Hypervolemic</a:t>
            </a:r>
          </a:p>
          <a:p>
            <a:pPr marL="0" indent="0">
              <a:buNone/>
            </a:pPr>
            <a:endParaRPr lang="en-US" dirty="0"/>
          </a:p>
        </p:txBody>
      </p:sp>
    </p:spTree>
    <p:extLst>
      <p:ext uri="{BB962C8B-B14F-4D97-AF65-F5344CB8AC3E}">
        <p14:creationId xmlns:p14="http://schemas.microsoft.com/office/powerpoint/2010/main" val="31025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Volume Assessment – Hypo/Euvolemia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Hypovolemic/Euvolemic</a:t>
            </a:r>
          </a:p>
          <a:p>
            <a:pPr lvl="1"/>
            <a:r>
              <a:rPr lang="en-US" dirty="0"/>
              <a:t>Albumin is fluid of choice for volume replacement in </a:t>
            </a:r>
            <a:r>
              <a:rPr lang="en-US" dirty="0" err="1"/>
              <a:t>cirrhotics</a:t>
            </a:r>
            <a:endParaRPr lang="en-US" dirty="0"/>
          </a:p>
          <a:p>
            <a:pPr lvl="1"/>
            <a:r>
              <a:rPr lang="en-US" dirty="0"/>
              <a:t>Albumin 1g/kg/d for 48hr (max 100g/d)* </a:t>
            </a:r>
          </a:p>
          <a:p>
            <a:pPr lvl="2"/>
            <a:r>
              <a:rPr lang="en-US" dirty="0"/>
              <a:t>Followed by 20-40g/d</a:t>
            </a:r>
          </a:p>
          <a:p>
            <a:endParaRPr lang="en-US" dirty="0"/>
          </a:p>
          <a:p>
            <a:r>
              <a:rPr lang="en-US" dirty="0"/>
              <a:t>Hemorrhage </a:t>
            </a:r>
          </a:p>
          <a:p>
            <a:pPr lvl="1"/>
            <a:r>
              <a:rPr lang="en-US" dirty="0"/>
              <a:t>Blood products</a:t>
            </a:r>
          </a:p>
          <a:p>
            <a:pPr lvl="1"/>
            <a:r>
              <a:rPr lang="en-US" dirty="0"/>
              <a:t>Source Control</a:t>
            </a:r>
          </a:p>
          <a:p>
            <a:endParaRPr lang="en-US" dirty="0"/>
          </a:p>
        </p:txBody>
      </p:sp>
    </p:spTree>
    <p:extLst>
      <p:ext uri="{BB962C8B-B14F-4D97-AF65-F5344CB8AC3E}">
        <p14:creationId xmlns:p14="http://schemas.microsoft.com/office/powerpoint/2010/main" val="18630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Volume Assessment - Albumin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r>
              <a:rPr lang="en-US" dirty="0"/>
              <a:t>I</a:t>
            </a:r>
            <a:r>
              <a:rPr lang="en-US" dirty="0">
                <a:effectLst/>
              </a:rPr>
              <a:t>ncreased oncotic pressure leading to restoration of EABV</a:t>
            </a:r>
          </a:p>
          <a:p>
            <a:endParaRPr lang="en-US" dirty="0">
              <a:effectLst/>
            </a:endParaRPr>
          </a:p>
          <a:p>
            <a:r>
              <a:rPr lang="en-US" dirty="0">
                <a:effectLst/>
              </a:rPr>
              <a:t>Treatment of HRS-AKI with albumin alone does not appear to be effective</a:t>
            </a:r>
          </a:p>
          <a:p>
            <a:endParaRPr lang="en-US" dirty="0">
              <a:effectLst/>
            </a:endParaRPr>
          </a:p>
          <a:p>
            <a:r>
              <a:rPr lang="en-US" dirty="0">
                <a:effectLst/>
              </a:rPr>
              <a:t>Despite its lack of efficacy as monotherapy for HRS-1, albumin may augment the efficacy of vasoconstrictor therapy</a:t>
            </a:r>
          </a:p>
          <a:p>
            <a:endParaRPr lang="en-US" dirty="0">
              <a:effectLst/>
            </a:endParaRPr>
          </a:p>
          <a:p>
            <a:r>
              <a:rPr lang="en-US" dirty="0"/>
              <a:t>M</a:t>
            </a:r>
            <a:r>
              <a:rPr lang="en-US" dirty="0">
                <a:effectLst/>
              </a:rPr>
              <a:t>ay cause or exacerbate extracellular volume overload and pulmonary edema and that these effects may be potentiated by concomitant use of a vasoconstrictor</a:t>
            </a:r>
          </a:p>
          <a:p>
            <a:endParaRPr lang="en-US" dirty="0"/>
          </a:p>
        </p:txBody>
      </p:sp>
    </p:spTree>
    <p:extLst>
      <p:ext uri="{BB962C8B-B14F-4D97-AF65-F5344CB8AC3E}">
        <p14:creationId xmlns:p14="http://schemas.microsoft.com/office/powerpoint/2010/main" val="19388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Volume Assessment - Hypervolemia</a:t>
            </a:r>
          </a:p>
        </p:txBody>
      </p:sp>
      <p:pic>
        <p:nvPicPr>
          <p:cNvPr id="3076" name="Picture 4">
            <a:extLst>
              <a:ext uri="{FF2B5EF4-FFF2-40B4-BE49-F238E27FC236}">
                <a16:creationId xmlns:a16="http://schemas.microsoft.com/office/drawing/2014/main" id="{E043A240-2AA2-A0EE-D075-16E0C43E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08" y="1348671"/>
            <a:ext cx="9858054" cy="55458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77DB31CC-0D00-D6DD-3911-AF7F9EA7773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7236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solidFill>
                  <a:schemeClr val="bg2">
                    <a:lumMod val="75000"/>
                  </a:schemeClr>
                </a:solidFill>
              </a:rPr>
              <a:t>Withdrawal of Offending Agents</a:t>
            </a:r>
          </a:p>
          <a:p>
            <a:endParaRPr lang="en-US" dirty="0">
              <a:solidFill>
                <a:schemeClr val="bg2">
                  <a:lumMod val="75000"/>
                </a:schemeClr>
              </a:solidFill>
            </a:endParaRPr>
          </a:p>
          <a:p>
            <a:r>
              <a:rPr lang="en-US" dirty="0">
                <a:solidFill>
                  <a:schemeClr val="bg2">
                    <a:lumMod val="75000"/>
                  </a:schemeClr>
                </a:solidFill>
              </a:rPr>
              <a:t>Volume Assessment</a:t>
            </a:r>
          </a:p>
          <a:p>
            <a:endParaRPr lang="en-US" dirty="0"/>
          </a:p>
          <a:p>
            <a:r>
              <a:rPr lang="en-US" dirty="0"/>
              <a:t>Renal Perfusion</a:t>
            </a:r>
          </a:p>
        </p:txBody>
      </p:sp>
    </p:spTree>
    <p:extLst>
      <p:ext uri="{BB962C8B-B14F-4D97-AF65-F5344CB8AC3E}">
        <p14:creationId xmlns:p14="http://schemas.microsoft.com/office/powerpoint/2010/main" val="2697375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Vasoconstriction</a:t>
            </a:r>
          </a:p>
          <a:p>
            <a:r>
              <a:rPr lang="en-US" dirty="0"/>
              <a:t>Intra-abdominal hypertension (IAH)</a:t>
            </a:r>
          </a:p>
          <a:p>
            <a:r>
              <a:rPr lang="en-US" dirty="0"/>
              <a:t>Improved hepatic flow</a:t>
            </a:r>
          </a:p>
          <a:p>
            <a:endParaRPr lang="en-US" dirty="0"/>
          </a:p>
          <a:p>
            <a:r>
              <a:rPr lang="en-US" dirty="0"/>
              <a:t>Target MAP = 10-15mmHg higher (or MAP &gt;75mmHg)</a:t>
            </a:r>
          </a:p>
          <a:p>
            <a:endParaRPr lang="en-US" dirty="0"/>
          </a:p>
        </p:txBody>
      </p:sp>
    </p:spTree>
    <p:extLst>
      <p:ext uri="{BB962C8B-B14F-4D97-AF65-F5344CB8AC3E}">
        <p14:creationId xmlns:p14="http://schemas.microsoft.com/office/powerpoint/2010/main" val="351134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54 year old male with PMH of Cirrhosis due to Hepatitis C (post-treatment) complicated by esophageal varices, hepatic encephalopathy, and ascites requiring paracentesis. Other PMH includes: diabetes type 2, alcohol dependence, tobacco use. He presents to the ED for worsening abdominal pain for the last 3 days.</a:t>
            </a:r>
          </a:p>
          <a:p>
            <a:endParaRPr lang="en-US" dirty="0"/>
          </a:p>
          <a:p>
            <a:r>
              <a:rPr lang="en-US" dirty="0"/>
              <a:t>NKDA</a:t>
            </a:r>
          </a:p>
          <a:p>
            <a:r>
              <a:rPr lang="en-US" dirty="0"/>
              <a:t>Meds: Propranolol 10mg BID, furosemide 40mg, spironolactone 100mg, lactulose, metformin 500mg BID</a:t>
            </a:r>
          </a:p>
        </p:txBody>
      </p:sp>
    </p:spTree>
    <p:extLst>
      <p:ext uri="{BB962C8B-B14F-4D97-AF65-F5344CB8AC3E}">
        <p14:creationId xmlns:p14="http://schemas.microsoft.com/office/powerpoint/2010/main" val="1821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Vasoconstriction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r>
              <a:rPr lang="en-US" dirty="0"/>
              <a:t>Terlipressin</a:t>
            </a:r>
          </a:p>
          <a:p>
            <a:pPr lvl="1"/>
            <a:r>
              <a:rPr lang="en-US" dirty="0"/>
              <a:t>S</a:t>
            </a:r>
            <a:r>
              <a:rPr lang="en-US" dirty="0">
                <a:effectLst/>
              </a:rPr>
              <a:t>ynthetic vasopressin analog with preferential affinity for the V1 receptor</a:t>
            </a:r>
          </a:p>
          <a:p>
            <a:pPr lvl="1"/>
            <a:r>
              <a:rPr lang="en-US" dirty="0"/>
              <a:t>F</a:t>
            </a:r>
            <a:r>
              <a:rPr lang="en-US" dirty="0">
                <a:effectLst/>
              </a:rPr>
              <a:t>irst-line therapy where the drug is approved</a:t>
            </a:r>
          </a:p>
          <a:p>
            <a:pPr lvl="1"/>
            <a:r>
              <a:rPr lang="en-US" dirty="0">
                <a:effectLst/>
              </a:rPr>
              <a:t>1–2-mg IV bolus every 4–12 h and can also be administered via continuous infusion</a:t>
            </a:r>
          </a:p>
          <a:p>
            <a:pPr lvl="1"/>
            <a:r>
              <a:rPr lang="en-US" dirty="0"/>
              <a:t>D</a:t>
            </a:r>
            <a:r>
              <a:rPr lang="en-US" dirty="0">
                <a:effectLst/>
              </a:rPr>
              <a:t>oes not require administration by a central venous line or intensive care unit monitoring</a:t>
            </a:r>
          </a:p>
          <a:p>
            <a:pPr lvl="1"/>
            <a:r>
              <a:rPr lang="en-US" dirty="0">
                <a:effectLst/>
              </a:rPr>
              <a:t>CONFIRM trial, the largest RCT of any vasoconstrictor agent for treatment of HRS-1</a:t>
            </a:r>
          </a:p>
          <a:p>
            <a:pPr lvl="1"/>
            <a:r>
              <a:rPr lang="en-US" dirty="0">
                <a:effectLst/>
              </a:rPr>
              <a:t>Respiratory failure may relate to simultaneous increases in venous return and afterload that exceed the cardiac reserve</a:t>
            </a: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15921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Vasoconstriction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r>
              <a:rPr lang="en-US" dirty="0"/>
              <a:t>Norepinephrine</a:t>
            </a:r>
          </a:p>
          <a:p>
            <a:r>
              <a:rPr lang="en-US" dirty="0">
                <a:effectLst/>
                <a:latin typeface="Times"/>
              </a:rPr>
              <a:t>systemic vasoconstriction through stimulation of </a:t>
            </a:r>
            <a:r>
              <a:rPr lang="el-GR" dirty="0">
                <a:effectLst/>
                <a:latin typeface="Helvetica" pitchFamily="2" charset="0"/>
              </a:rPr>
              <a:t>α</a:t>
            </a:r>
            <a:r>
              <a:rPr lang="el-GR" dirty="0">
                <a:effectLst/>
                <a:latin typeface="Times"/>
              </a:rPr>
              <a:t>-</a:t>
            </a:r>
            <a:r>
              <a:rPr lang="en-US" dirty="0">
                <a:effectLst/>
                <a:latin typeface="Times"/>
              </a:rPr>
              <a:t>adrenergic receptors in the radial smooth muscle of arteries and arterioles and by increasing myocardial contractility through stimulation of the </a:t>
            </a:r>
            <a:r>
              <a:rPr lang="el-GR" dirty="0">
                <a:effectLst/>
                <a:latin typeface="Helvetica" pitchFamily="2" charset="0"/>
              </a:rPr>
              <a:t>β</a:t>
            </a:r>
            <a:r>
              <a:rPr lang="el-GR" dirty="0">
                <a:effectLst/>
                <a:latin typeface="Times"/>
              </a:rPr>
              <a:t>-1 </a:t>
            </a:r>
            <a:r>
              <a:rPr lang="en-US" dirty="0">
                <a:effectLst/>
                <a:latin typeface="Times"/>
              </a:rPr>
              <a:t>adrenergic receptors</a:t>
            </a:r>
          </a:p>
          <a:p>
            <a:r>
              <a:rPr lang="en-US" dirty="0">
                <a:effectLst/>
                <a:latin typeface="Times"/>
              </a:rPr>
              <a:t>continuous infusion via central venous access starting at 0.5 mg/h</a:t>
            </a: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414640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Vasoconstriction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85000" lnSpcReduction="10000"/>
          </a:bodyPr>
          <a:lstStyle/>
          <a:p>
            <a:pPr marL="0" indent="0">
              <a:buNone/>
            </a:pPr>
            <a:r>
              <a:rPr lang="en-US" dirty="0"/>
              <a:t>Midodrine and Octreotide</a:t>
            </a:r>
          </a:p>
          <a:p>
            <a:r>
              <a:rPr lang="en-US" dirty="0">
                <a:effectLst/>
              </a:rPr>
              <a:t>Midodrine produces systemic vasoconstriction via selective </a:t>
            </a:r>
            <a:r>
              <a:rPr lang="el-GR" dirty="0">
                <a:effectLst/>
              </a:rPr>
              <a:t>α-1 </a:t>
            </a:r>
            <a:r>
              <a:rPr lang="en-US" dirty="0">
                <a:effectLst/>
              </a:rPr>
              <a:t>adrenergic agonism </a:t>
            </a:r>
          </a:p>
          <a:p>
            <a:pPr lvl="1"/>
            <a:r>
              <a:rPr lang="en-US" dirty="0"/>
              <a:t>2.5-15mg TID</a:t>
            </a:r>
            <a:endParaRPr lang="en-US" dirty="0">
              <a:effectLst/>
            </a:endParaRPr>
          </a:p>
          <a:p>
            <a:r>
              <a:rPr lang="en-US" dirty="0"/>
              <a:t>O</a:t>
            </a:r>
            <a:r>
              <a:rPr lang="en-US" dirty="0">
                <a:effectLst/>
              </a:rPr>
              <a:t>ctreotide is a somatostatin analog that causes splanchnic vasoconstriction by inhibiting the release of endogenous vasodilators (e.g., glucagon)</a:t>
            </a:r>
          </a:p>
          <a:p>
            <a:pPr lvl="1"/>
            <a:r>
              <a:rPr lang="el-GR" dirty="0">
                <a:effectLst/>
              </a:rPr>
              <a:t>100–200 μ</a:t>
            </a:r>
            <a:r>
              <a:rPr lang="en-US" dirty="0">
                <a:effectLst/>
              </a:rPr>
              <a:t>g every 8 h</a:t>
            </a:r>
          </a:p>
          <a:p>
            <a:r>
              <a:rPr lang="en-US" dirty="0">
                <a:effectLst/>
              </a:rPr>
              <a:t>dose-escalated based on changes in MAP or </a:t>
            </a:r>
            <a:r>
              <a:rPr lang="en-US" dirty="0" err="1">
                <a:effectLst/>
              </a:rPr>
              <a:t>sCr</a:t>
            </a:r>
            <a:endParaRPr lang="en-US" dirty="0">
              <a:effectLst/>
            </a:endParaRPr>
          </a:p>
          <a:p>
            <a:r>
              <a:rPr lang="en-US" dirty="0">
                <a:effectLst/>
              </a:rPr>
              <a:t>Midodrine and octreotide were dosed to achieve an increase in MAP ≥ 15 mmHg and resulted in improved renal plasma flow, GFR, and urine sodium excretion.</a:t>
            </a:r>
          </a:p>
          <a:p>
            <a:r>
              <a:rPr lang="en-US" dirty="0">
                <a:effectLst/>
              </a:rPr>
              <a:t>Mortality was 1 of 5 patients in the midodrine and octreotide group compared to 7 of 8 patients receiving low-dose dopamine</a:t>
            </a: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209429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dissolv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dissolve">
                                      <p:cBhvr>
                                        <p:cTn id="3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Vasoconstriction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pic>
        <p:nvPicPr>
          <p:cNvPr id="1026" name="Picture 2">
            <a:extLst>
              <a:ext uri="{FF2B5EF4-FFF2-40B4-BE49-F238E27FC236}">
                <a16:creationId xmlns:a16="http://schemas.microsoft.com/office/drawing/2014/main" id="{498A8DA1-5737-7DDD-F273-F383E7F2A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248" y="1519696"/>
            <a:ext cx="8825503" cy="496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64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Vasoconstriction</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pic>
        <p:nvPicPr>
          <p:cNvPr id="6" name="Picture 5">
            <a:extLst>
              <a:ext uri="{FF2B5EF4-FFF2-40B4-BE49-F238E27FC236}">
                <a16:creationId xmlns:a16="http://schemas.microsoft.com/office/drawing/2014/main" id="{7837DDAF-0915-CDBC-7066-402CFDBAEAD3}"/>
              </a:ext>
            </a:extLst>
          </p:cNvPr>
          <p:cNvPicPr>
            <a:picLocks noChangeAspect="1"/>
          </p:cNvPicPr>
          <p:nvPr/>
        </p:nvPicPr>
        <p:blipFill>
          <a:blip r:embed="rId3"/>
          <a:stretch>
            <a:fillRect/>
          </a:stretch>
        </p:blipFill>
        <p:spPr>
          <a:xfrm>
            <a:off x="981094" y="1513717"/>
            <a:ext cx="10229812" cy="4975154"/>
          </a:xfrm>
          <a:prstGeom prst="rect">
            <a:avLst/>
          </a:prstGeom>
        </p:spPr>
      </p:pic>
      <p:sp>
        <p:nvSpPr>
          <p:cNvPr id="7" name="TextBox 6">
            <a:extLst>
              <a:ext uri="{FF2B5EF4-FFF2-40B4-BE49-F238E27FC236}">
                <a16:creationId xmlns:a16="http://schemas.microsoft.com/office/drawing/2014/main" id="{EF22732B-2E35-1C07-1324-4B6E8E9584D1}"/>
              </a:ext>
            </a:extLst>
          </p:cNvPr>
          <p:cNvSpPr txBox="1"/>
          <p:nvPr/>
        </p:nvSpPr>
        <p:spPr>
          <a:xfrm>
            <a:off x="8883453" y="6506325"/>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1557585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IAH</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effectLst/>
              </a:rPr>
              <a:t>Abdominal Compartment Syndrome</a:t>
            </a:r>
          </a:p>
          <a:p>
            <a:pPr lvl="1"/>
            <a:r>
              <a:rPr lang="en-US" dirty="0"/>
              <a:t>20mmHg + New Organ Dysfunction</a:t>
            </a:r>
          </a:p>
          <a:p>
            <a:pPr lvl="1"/>
            <a:endParaRPr lang="en-US" dirty="0">
              <a:effectLst/>
            </a:endParaRPr>
          </a:p>
          <a:p>
            <a:r>
              <a:rPr lang="en-US" dirty="0">
                <a:effectLst/>
              </a:rPr>
              <a:t>Intra-abdominal Hypertension</a:t>
            </a:r>
          </a:p>
          <a:p>
            <a:pPr lvl="1"/>
            <a:r>
              <a:rPr lang="en-US" dirty="0"/>
              <a:t>Normal: 4-7mmHg, Obese 8-12mmHg</a:t>
            </a:r>
          </a:p>
          <a:p>
            <a:pPr lvl="1"/>
            <a:r>
              <a:rPr lang="en-US" dirty="0"/>
              <a:t>IAH: &gt;12 mmHg</a:t>
            </a:r>
            <a:endParaRPr lang="en-US" dirty="0">
              <a:effectLst/>
            </a:endParaRPr>
          </a:p>
          <a:p>
            <a:endParaRPr lang="en-US" dirty="0"/>
          </a:p>
          <a:p>
            <a:r>
              <a:rPr lang="en-US" dirty="0">
                <a:effectLst/>
              </a:rPr>
              <a:t>MAP – IAP = RP</a:t>
            </a: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9180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dissolv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9777BBD-855F-B83C-AFAA-2E7F80032038}"/>
              </a:ext>
            </a:extLst>
          </p:cNvPr>
          <p:cNvPicPr>
            <a:picLocks noGrp="1" noChangeAspect="1"/>
          </p:cNvPicPr>
          <p:nvPr>
            <p:ph idx="1"/>
          </p:nvPr>
        </p:nvPicPr>
        <p:blipFill rotWithShape="1">
          <a:blip r:embed="rId3"/>
          <a:srcRect l="1771" r="6892" b="3828"/>
          <a:stretch/>
        </p:blipFill>
        <p:spPr>
          <a:xfrm>
            <a:off x="2217505" y="632990"/>
            <a:ext cx="7756989" cy="5592020"/>
          </a:xfrm>
        </p:spPr>
      </p:pic>
      <p:sp>
        <p:nvSpPr>
          <p:cNvPr id="7" name="TextBox 6">
            <a:extLst>
              <a:ext uri="{FF2B5EF4-FFF2-40B4-BE49-F238E27FC236}">
                <a16:creationId xmlns:a16="http://schemas.microsoft.com/office/drawing/2014/main" id="{C55CC59C-A908-83A4-F426-5FF9F27A63C9}"/>
              </a:ext>
            </a:extLst>
          </p:cNvPr>
          <p:cNvSpPr txBox="1"/>
          <p:nvPr/>
        </p:nvSpPr>
        <p:spPr>
          <a:xfrm>
            <a:off x="8616325" y="6311900"/>
            <a:ext cx="1564146" cy="276999"/>
          </a:xfrm>
          <a:prstGeom prst="rect">
            <a:avLst/>
          </a:prstGeom>
          <a:noFill/>
        </p:spPr>
        <p:txBody>
          <a:bodyPr wrap="none" rtlCol="0">
            <a:spAutoFit/>
          </a:bodyPr>
          <a:lstStyle/>
          <a:p>
            <a:r>
              <a:rPr lang="en-US" sz="1200" dirty="0"/>
              <a:t>Dr. </a:t>
            </a:r>
            <a:r>
              <a:rPr lang="en-US" sz="1200" dirty="0" err="1"/>
              <a:t>Juancos</a:t>
            </a:r>
            <a:r>
              <a:rPr lang="en-US" sz="1200" dirty="0"/>
              <a:t>. ASN 2022</a:t>
            </a:r>
          </a:p>
        </p:txBody>
      </p:sp>
    </p:spTree>
    <p:extLst>
      <p:ext uri="{BB962C8B-B14F-4D97-AF65-F5344CB8AC3E}">
        <p14:creationId xmlns:p14="http://schemas.microsoft.com/office/powerpoint/2010/main" val="1091651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Renal Perfusion – Hepatic Flow</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r>
              <a:rPr lang="en-US" dirty="0" err="1"/>
              <a:t>T</a:t>
            </a:r>
            <a:r>
              <a:rPr lang="en-US" dirty="0" err="1">
                <a:effectLst/>
              </a:rPr>
              <a:t>ransjugular</a:t>
            </a:r>
            <a:r>
              <a:rPr lang="en-US" dirty="0">
                <a:effectLst/>
              </a:rPr>
              <a:t> intrahepatic portosystemic shunt (TIPS)</a:t>
            </a:r>
          </a:p>
          <a:p>
            <a:pPr lvl="1"/>
            <a:r>
              <a:rPr lang="en-US" dirty="0"/>
              <a:t>R</a:t>
            </a:r>
            <a:r>
              <a:rPr lang="en-US" dirty="0">
                <a:effectLst/>
              </a:rPr>
              <a:t>efractory ascites and recurrent esophageal bleeding</a:t>
            </a:r>
          </a:p>
          <a:p>
            <a:pPr lvl="1"/>
            <a:r>
              <a:rPr lang="en-US" dirty="0">
                <a:effectLst/>
              </a:rPr>
              <a:t>In patients without AKI, TIPS has been associated with improvement in kidney function and it has been suggested that TIPS could be used to reverse HRS-1</a:t>
            </a:r>
          </a:p>
          <a:p>
            <a:pPr lvl="1"/>
            <a:r>
              <a:rPr lang="en-US" dirty="0">
                <a:effectLst/>
              </a:rPr>
              <a:t>128 patients with HRS across 9 studies demonstrated a 93% rate of kidney function improvement in patients with HRS-1</a:t>
            </a:r>
          </a:p>
          <a:p>
            <a:endParaRPr lang="en-US" b="1" dirty="0">
              <a:effectLst/>
            </a:endParaRPr>
          </a:p>
          <a:p>
            <a:r>
              <a:rPr lang="en-US" b="1" dirty="0">
                <a:effectLst/>
              </a:rPr>
              <a:t>Not sufficient evidence</a:t>
            </a:r>
            <a:endParaRPr lang="en-US" dirty="0">
              <a:effectLst/>
            </a:endParaRPr>
          </a:p>
          <a:p>
            <a:r>
              <a:rPr lang="en-US" dirty="0">
                <a:effectLst/>
              </a:rPr>
              <a:t>TIPS was associated with an increased risk for HE</a:t>
            </a: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effectLst/>
              <a:latin typeface="Times"/>
            </a:endParaRPr>
          </a:p>
          <a:p>
            <a:endParaRPr lang="en-US" dirty="0"/>
          </a:p>
          <a:p>
            <a:endParaRPr lang="en-US" dirty="0"/>
          </a:p>
        </p:txBody>
      </p:sp>
    </p:spTree>
    <p:extLst>
      <p:ext uri="{BB962C8B-B14F-4D97-AF65-F5344CB8AC3E}">
        <p14:creationId xmlns:p14="http://schemas.microsoft.com/office/powerpoint/2010/main" val="11011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dissolve">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t>Withdrawal of Offending Agents</a:t>
            </a:r>
          </a:p>
          <a:p>
            <a:pPr lvl="1"/>
            <a:r>
              <a:rPr lang="en-US" dirty="0"/>
              <a:t>Target underlying trigger</a:t>
            </a:r>
          </a:p>
          <a:p>
            <a:pPr lvl="1"/>
            <a:r>
              <a:rPr lang="en-US" dirty="0"/>
              <a:t>Stop </a:t>
            </a:r>
            <a:r>
              <a:rPr lang="en-US" dirty="0" err="1"/>
              <a:t>RAASi</a:t>
            </a:r>
            <a:r>
              <a:rPr lang="en-US" dirty="0"/>
              <a:t>, BB, Volume depleting agents, Nephrotoxins</a:t>
            </a:r>
          </a:p>
          <a:p>
            <a:r>
              <a:rPr lang="en-US" dirty="0"/>
              <a:t>Volume Assessment</a:t>
            </a:r>
          </a:p>
          <a:p>
            <a:pPr lvl="1"/>
            <a:r>
              <a:rPr lang="en-US" dirty="0"/>
              <a:t>POCUS/ECHO</a:t>
            </a:r>
          </a:p>
          <a:p>
            <a:pPr lvl="1"/>
            <a:r>
              <a:rPr lang="en-US" dirty="0"/>
              <a:t>Hypo-Euvolemic: Albumin </a:t>
            </a:r>
          </a:p>
          <a:p>
            <a:pPr lvl="1"/>
            <a:r>
              <a:rPr lang="en-US" dirty="0"/>
              <a:t>Hypervolemic: Diuresis</a:t>
            </a:r>
          </a:p>
          <a:p>
            <a:r>
              <a:rPr lang="en-US" dirty="0"/>
              <a:t>Renal Perfusion</a:t>
            </a:r>
          </a:p>
          <a:p>
            <a:pPr lvl="1"/>
            <a:r>
              <a:rPr lang="en-US" dirty="0"/>
              <a:t>Vasoconstrictors: Terlipressin &gt; Norepinephrine &gt; Midodrine/Octreotide</a:t>
            </a:r>
          </a:p>
          <a:p>
            <a:pPr lvl="1"/>
            <a:r>
              <a:rPr lang="en-US" dirty="0"/>
              <a:t>IAH: Paracentesis</a:t>
            </a:r>
          </a:p>
        </p:txBody>
      </p:sp>
    </p:spTree>
    <p:extLst>
      <p:ext uri="{BB962C8B-B14F-4D97-AF65-F5344CB8AC3E}">
        <p14:creationId xmlns:p14="http://schemas.microsoft.com/office/powerpoint/2010/main" val="718719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Withdrawal of Offending Agents</a:t>
            </a:r>
          </a:p>
          <a:p>
            <a:endParaRPr lang="en-US" dirty="0"/>
          </a:p>
          <a:p>
            <a:r>
              <a:rPr lang="en-US" dirty="0"/>
              <a:t>Volume Assessment</a:t>
            </a:r>
          </a:p>
          <a:p>
            <a:endParaRPr lang="en-US" dirty="0"/>
          </a:p>
          <a:p>
            <a:r>
              <a:rPr lang="en-US" dirty="0"/>
              <a:t>Renal Perfusion</a:t>
            </a:r>
          </a:p>
          <a:p>
            <a:endParaRPr lang="en-US" dirty="0"/>
          </a:p>
          <a:p>
            <a:endParaRPr lang="en-US" dirty="0"/>
          </a:p>
          <a:p>
            <a:r>
              <a:rPr lang="en-US" b="1" dirty="0"/>
              <a:t>Definitive treatment of HRS is a liver transplant</a:t>
            </a:r>
          </a:p>
        </p:txBody>
      </p:sp>
    </p:spTree>
    <p:extLst>
      <p:ext uri="{BB962C8B-B14F-4D97-AF65-F5344CB8AC3E}">
        <p14:creationId xmlns:p14="http://schemas.microsoft.com/office/powerpoint/2010/main" val="378790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Vitals:</a:t>
            </a:r>
          </a:p>
          <a:p>
            <a:pPr lvl="1"/>
            <a:r>
              <a:rPr lang="en-US" dirty="0"/>
              <a:t>HR 92, BP 92/54, RR 20, SpO2 96% on RA</a:t>
            </a:r>
          </a:p>
          <a:p>
            <a:r>
              <a:rPr lang="en-US" dirty="0"/>
              <a:t>Physical:</a:t>
            </a:r>
          </a:p>
          <a:p>
            <a:pPr lvl="1"/>
            <a:r>
              <a:rPr lang="en-US" dirty="0"/>
              <a:t>Chronically ill</a:t>
            </a:r>
          </a:p>
          <a:p>
            <a:pPr lvl="1"/>
            <a:r>
              <a:rPr lang="en-US" dirty="0"/>
              <a:t>Jaundice</a:t>
            </a:r>
          </a:p>
          <a:p>
            <a:pPr lvl="1"/>
            <a:r>
              <a:rPr lang="en-US" dirty="0" err="1"/>
              <a:t>Pulm</a:t>
            </a:r>
            <a:r>
              <a:rPr lang="en-US" dirty="0"/>
              <a:t>/CV: WNL </a:t>
            </a:r>
          </a:p>
          <a:p>
            <a:pPr lvl="1"/>
            <a:r>
              <a:rPr lang="en-US" dirty="0"/>
              <a:t>Abd: Distended with +fluid wave, mild tenderness</a:t>
            </a:r>
          </a:p>
          <a:p>
            <a:pPr lvl="1"/>
            <a:r>
              <a:rPr lang="en-US" dirty="0"/>
              <a:t>Ext: 1-2+ BLE edema</a:t>
            </a:r>
          </a:p>
        </p:txBody>
      </p:sp>
    </p:spTree>
    <p:extLst>
      <p:ext uri="{BB962C8B-B14F-4D97-AF65-F5344CB8AC3E}">
        <p14:creationId xmlns:p14="http://schemas.microsoft.com/office/powerpoint/2010/main" val="308993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72D5AE1-42F4-5563-37EA-D25A1BC759CF}"/>
              </a:ext>
            </a:extLst>
          </p:cNvPr>
          <p:cNvPicPr>
            <a:picLocks noGrp="1" noChangeAspect="1"/>
          </p:cNvPicPr>
          <p:nvPr>
            <p:ph idx="1"/>
          </p:nvPr>
        </p:nvPicPr>
        <p:blipFill>
          <a:blip r:embed="rId3"/>
          <a:stretch>
            <a:fillRect/>
          </a:stretch>
        </p:blipFill>
        <p:spPr>
          <a:xfrm>
            <a:off x="1621204" y="651277"/>
            <a:ext cx="8949592" cy="5555445"/>
          </a:xfrm>
        </p:spPr>
      </p:pic>
      <p:sp>
        <p:nvSpPr>
          <p:cNvPr id="7" name="TextBox 6">
            <a:extLst>
              <a:ext uri="{FF2B5EF4-FFF2-40B4-BE49-F238E27FC236}">
                <a16:creationId xmlns:a16="http://schemas.microsoft.com/office/drawing/2014/main" id="{C589273D-4053-7066-76DA-2B947EDE346A}"/>
              </a:ext>
            </a:extLst>
          </p:cNvPr>
          <p:cNvSpPr txBox="1"/>
          <p:nvPr/>
        </p:nvSpPr>
        <p:spPr>
          <a:xfrm>
            <a:off x="8616325" y="6311900"/>
            <a:ext cx="2266454" cy="276999"/>
          </a:xfrm>
          <a:prstGeom prst="rect">
            <a:avLst/>
          </a:prstGeom>
          <a:noFill/>
        </p:spPr>
        <p:txBody>
          <a:bodyPr wrap="none" rtlCol="0">
            <a:spAutoFit/>
          </a:bodyPr>
          <a:lstStyle/>
          <a:p>
            <a:r>
              <a:rPr lang="en-US" sz="1200" dirty="0"/>
              <a:t>Nadim, MK. et al. J Hepatol. 2024</a:t>
            </a:r>
          </a:p>
        </p:txBody>
      </p:sp>
    </p:spTree>
    <p:extLst>
      <p:ext uri="{BB962C8B-B14F-4D97-AF65-F5344CB8AC3E}">
        <p14:creationId xmlns:p14="http://schemas.microsoft.com/office/powerpoint/2010/main" val="636982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0EE018E-E789-F8BF-542D-9A2FFE8D6DE1}"/>
              </a:ext>
            </a:extLst>
          </p:cNvPr>
          <p:cNvPicPr>
            <a:picLocks noGrp="1" noChangeAspect="1"/>
          </p:cNvPicPr>
          <p:nvPr>
            <p:ph idx="1"/>
          </p:nvPr>
        </p:nvPicPr>
        <p:blipFill>
          <a:blip r:embed="rId3"/>
          <a:stretch>
            <a:fillRect/>
          </a:stretch>
        </p:blipFill>
        <p:spPr>
          <a:xfrm>
            <a:off x="2237616" y="553438"/>
            <a:ext cx="7716768" cy="6035461"/>
          </a:xfrm>
        </p:spPr>
      </p:pic>
      <p:sp>
        <p:nvSpPr>
          <p:cNvPr id="7" name="TextBox 6">
            <a:extLst>
              <a:ext uri="{FF2B5EF4-FFF2-40B4-BE49-F238E27FC236}">
                <a16:creationId xmlns:a16="http://schemas.microsoft.com/office/drawing/2014/main" id="{49627EAA-F657-8324-FF64-D3420D940461}"/>
              </a:ext>
            </a:extLst>
          </p:cNvPr>
          <p:cNvSpPr txBox="1"/>
          <p:nvPr/>
        </p:nvSpPr>
        <p:spPr>
          <a:xfrm>
            <a:off x="8616325" y="6311900"/>
            <a:ext cx="1949765" cy="276999"/>
          </a:xfrm>
          <a:prstGeom prst="rect">
            <a:avLst/>
          </a:prstGeom>
          <a:noFill/>
        </p:spPr>
        <p:txBody>
          <a:bodyPr wrap="none" rtlCol="0">
            <a:spAutoFit/>
          </a:bodyPr>
          <a:lstStyle/>
          <a:p>
            <a:r>
              <a:rPr lang="en-US" sz="1200" dirty="0" err="1"/>
              <a:t>Cullaro</a:t>
            </a:r>
            <a:r>
              <a:rPr lang="en-US" sz="1200" dirty="0"/>
              <a:t>, G. et al. CJASN 2022</a:t>
            </a:r>
          </a:p>
        </p:txBody>
      </p:sp>
    </p:spTree>
    <p:extLst>
      <p:ext uri="{BB962C8B-B14F-4D97-AF65-F5344CB8AC3E}">
        <p14:creationId xmlns:p14="http://schemas.microsoft.com/office/powerpoint/2010/main" val="2804151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DC3EBB0-AF77-8BF8-D13B-266BE71F0C23}"/>
              </a:ext>
            </a:extLst>
          </p:cNvPr>
          <p:cNvPicPr>
            <a:picLocks noGrp="1" noChangeAspect="1"/>
          </p:cNvPicPr>
          <p:nvPr>
            <p:ph idx="1"/>
          </p:nvPr>
        </p:nvPicPr>
        <p:blipFill>
          <a:blip r:embed="rId3"/>
          <a:stretch>
            <a:fillRect/>
          </a:stretch>
        </p:blipFill>
        <p:spPr>
          <a:xfrm>
            <a:off x="1705549" y="746834"/>
            <a:ext cx="8780901" cy="5364332"/>
          </a:xfrm>
        </p:spPr>
      </p:pic>
    </p:spTree>
    <p:extLst>
      <p:ext uri="{BB962C8B-B14F-4D97-AF65-F5344CB8AC3E}">
        <p14:creationId xmlns:p14="http://schemas.microsoft.com/office/powerpoint/2010/main" val="830548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Survival</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75914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b="1" dirty="0"/>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Despite our best efforts, our patient continues to decompensate to requiring transfer to ICU. Developing respiratory failure and now not responding to therapy with worsening AKI and now anuric</a:t>
            </a:r>
          </a:p>
          <a:p>
            <a:endParaRPr lang="en-US" dirty="0"/>
          </a:p>
          <a:p>
            <a:endParaRPr lang="en-US" dirty="0"/>
          </a:p>
          <a:p>
            <a:endParaRPr lang="en-US" dirty="0"/>
          </a:p>
          <a:p>
            <a:r>
              <a:rPr lang="en-US" dirty="0"/>
              <a:t>His family asks what are the likely outcomes</a:t>
            </a:r>
          </a:p>
        </p:txBody>
      </p:sp>
    </p:spTree>
    <p:extLst>
      <p:ext uri="{BB962C8B-B14F-4D97-AF65-F5344CB8AC3E}">
        <p14:creationId xmlns:p14="http://schemas.microsoft.com/office/powerpoint/2010/main" val="10469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Survival</a:t>
            </a:r>
          </a:p>
        </p:txBody>
      </p:sp>
      <p:pic>
        <p:nvPicPr>
          <p:cNvPr id="6" name="Content Placeholder 5">
            <a:extLst>
              <a:ext uri="{FF2B5EF4-FFF2-40B4-BE49-F238E27FC236}">
                <a16:creationId xmlns:a16="http://schemas.microsoft.com/office/drawing/2014/main" id="{34B794BB-8CCE-1CEC-6919-19295F791A62}"/>
              </a:ext>
            </a:extLst>
          </p:cNvPr>
          <p:cNvPicPr>
            <a:picLocks noGrp="1" noChangeAspect="1"/>
          </p:cNvPicPr>
          <p:nvPr>
            <p:ph idx="1"/>
          </p:nvPr>
        </p:nvPicPr>
        <p:blipFill>
          <a:blip r:embed="rId3"/>
          <a:stretch>
            <a:fillRect/>
          </a:stretch>
        </p:blipFill>
        <p:spPr>
          <a:xfrm>
            <a:off x="5932857" y="1802933"/>
            <a:ext cx="6204762" cy="3539629"/>
          </a:xfrm>
        </p:spPr>
      </p:pic>
      <p:pic>
        <p:nvPicPr>
          <p:cNvPr id="8" name="Picture 7">
            <a:extLst>
              <a:ext uri="{FF2B5EF4-FFF2-40B4-BE49-F238E27FC236}">
                <a16:creationId xmlns:a16="http://schemas.microsoft.com/office/drawing/2014/main" id="{BE2D8EF5-FEEC-1627-CCA9-82596B2414E5}"/>
              </a:ext>
            </a:extLst>
          </p:cNvPr>
          <p:cNvPicPr>
            <a:picLocks noChangeAspect="1"/>
          </p:cNvPicPr>
          <p:nvPr/>
        </p:nvPicPr>
        <p:blipFill>
          <a:blip r:embed="rId4"/>
          <a:stretch>
            <a:fillRect/>
          </a:stretch>
        </p:blipFill>
        <p:spPr>
          <a:xfrm>
            <a:off x="116706" y="1940550"/>
            <a:ext cx="5979294" cy="3402012"/>
          </a:xfrm>
          <a:prstGeom prst="rect">
            <a:avLst/>
          </a:prstGeom>
        </p:spPr>
      </p:pic>
      <p:sp>
        <p:nvSpPr>
          <p:cNvPr id="9" name="TextBox 8">
            <a:extLst>
              <a:ext uri="{FF2B5EF4-FFF2-40B4-BE49-F238E27FC236}">
                <a16:creationId xmlns:a16="http://schemas.microsoft.com/office/drawing/2014/main" id="{FFBEF921-9B98-5414-529C-CB80B3CB9727}"/>
              </a:ext>
            </a:extLst>
          </p:cNvPr>
          <p:cNvSpPr txBox="1"/>
          <p:nvPr/>
        </p:nvSpPr>
        <p:spPr>
          <a:xfrm>
            <a:off x="8616325" y="6311900"/>
            <a:ext cx="2121286" cy="276999"/>
          </a:xfrm>
          <a:prstGeom prst="rect">
            <a:avLst/>
          </a:prstGeom>
          <a:noFill/>
        </p:spPr>
        <p:txBody>
          <a:bodyPr wrap="none" rtlCol="0">
            <a:spAutoFit/>
          </a:bodyPr>
          <a:lstStyle/>
          <a:p>
            <a:r>
              <a:rPr lang="en-US" sz="1200" dirty="0" err="1"/>
              <a:t>Fagundes</a:t>
            </a:r>
            <a:r>
              <a:rPr lang="en-US" sz="1200" dirty="0"/>
              <a:t>. et al. J Hepatol 2013</a:t>
            </a:r>
          </a:p>
        </p:txBody>
      </p:sp>
    </p:spTree>
    <p:extLst>
      <p:ext uri="{BB962C8B-B14F-4D97-AF65-F5344CB8AC3E}">
        <p14:creationId xmlns:p14="http://schemas.microsoft.com/office/powerpoint/2010/main" val="2593963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7541631-F8A8-891C-8ADB-CEDDC3E5747D}"/>
              </a:ext>
            </a:extLst>
          </p:cNvPr>
          <p:cNvPicPr>
            <a:picLocks noGrp="1" noChangeAspect="1"/>
          </p:cNvPicPr>
          <p:nvPr>
            <p:ph idx="1"/>
          </p:nvPr>
        </p:nvPicPr>
        <p:blipFill rotWithShape="1">
          <a:blip r:embed="rId3"/>
          <a:srcRect b="13037"/>
          <a:stretch/>
        </p:blipFill>
        <p:spPr>
          <a:xfrm>
            <a:off x="792208" y="896420"/>
            <a:ext cx="10607583" cy="5065160"/>
          </a:xfrm>
        </p:spPr>
      </p:pic>
      <p:sp>
        <p:nvSpPr>
          <p:cNvPr id="7" name="TextBox 6">
            <a:extLst>
              <a:ext uri="{FF2B5EF4-FFF2-40B4-BE49-F238E27FC236}">
                <a16:creationId xmlns:a16="http://schemas.microsoft.com/office/drawing/2014/main" id="{8EF7EE18-3260-8476-7FA2-E1B2948042B6}"/>
              </a:ext>
            </a:extLst>
          </p:cNvPr>
          <p:cNvSpPr txBox="1"/>
          <p:nvPr/>
        </p:nvSpPr>
        <p:spPr>
          <a:xfrm>
            <a:off x="8616325" y="6311900"/>
            <a:ext cx="1564146" cy="276999"/>
          </a:xfrm>
          <a:prstGeom prst="rect">
            <a:avLst/>
          </a:prstGeom>
          <a:noFill/>
        </p:spPr>
        <p:txBody>
          <a:bodyPr wrap="none" rtlCol="0">
            <a:spAutoFit/>
          </a:bodyPr>
          <a:lstStyle/>
          <a:p>
            <a:r>
              <a:rPr lang="en-US" sz="1200" dirty="0"/>
              <a:t>Dr. </a:t>
            </a:r>
            <a:r>
              <a:rPr lang="en-US" sz="1200" dirty="0" err="1"/>
              <a:t>Juancos</a:t>
            </a:r>
            <a:r>
              <a:rPr lang="en-US" sz="1200" dirty="0"/>
              <a:t>. ASN 2022</a:t>
            </a:r>
          </a:p>
        </p:txBody>
      </p:sp>
    </p:spTree>
    <p:extLst>
      <p:ext uri="{BB962C8B-B14F-4D97-AF65-F5344CB8AC3E}">
        <p14:creationId xmlns:p14="http://schemas.microsoft.com/office/powerpoint/2010/main" val="2859873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5D30F35A-9CC2-8D30-8F74-3E4E7814D37F}"/>
              </a:ext>
            </a:extLst>
          </p:cNvPr>
          <p:cNvPicPr>
            <a:picLocks noGrp="1" noChangeAspect="1"/>
          </p:cNvPicPr>
          <p:nvPr>
            <p:ph idx="1"/>
          </p:nvPr>
        </p:nvPicPr>
        <p:blipFill>
          <a:blip r:embed="rId3"/>
          <a:stretch>
            <a:fillRect/>
          </a:stretch>
        </p:blipFill>
        <p:spPr>
          <a:xfrm>
            <a:off x="949141" y="500062"/>
            <a:ext cx="8613379" cy="6280882"/>
          </a:xfrm>
        </p:spPr>
      </p:pic>
      <p:sp>
        <p:nvSpPr>
          <p:cNvPr id="7" name="TextBox 6">
            <a:extLst>
              <a:ext uri="{FF2B5EF4-FFF2-40B4-BE49-F238E27FC236}">
                <a16:creationId xmlns:a16="http://schemas.microsoft.com/office/drawing/2014/main" id="{8EF7EE18-3260-8476-7FA2-E1B2948042B6}"/>
              </a:ext>
            </a:extLst>
          </p:cNvPr>
          <p:cNvSpPr txBox="1"/>
          <p:nvPr/>
        </p:nvSpPr>
        <p:spPr>
          <a:xfrm>
            <a:off x="8696879" y="6542473"/>
            <a:ext cx="1953163" cy="276999"/>
          </a:xfrm>
          <a:prstGeom prst="rect">
            <a:avLst/>
          </a:prstGeom>
          <a:noFill/>
        </p:spPr>
        <p:txBody>
          <a:bodyPr wrap="none" rtlCol="0">
            <a:spAutoFit/>
          </a:bodyPr>
          <a:lstStyle/>
          <a:p>
            <a:r>
              <a:rPr lang="en-US" sz="1200" dirty="0" err="1"/>
              <a:t>Allegretti</a:t>
            </a:r>
            <a:r>
              <a:rPr lang="en-US" sz="1200" dirty="0"/>
              <a:t>, et al. CJASN. 2018</a:t>
            </a:r>
          </a:p>
        </p:txBody>
      </p:sp>
    </p:spTree>
    <p:extLst>
      <p:ext uri="{BB962C8B-B14F-4D97-AF65-F5344CB8AC3E}">
        <p14:creationId xmlns:p14="http://schemas.microsoft.com/office/powerpoint/2010/main" val="2124123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Treatment </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Ultimately after discussion, was not a candidate for KRT due to exclusion from liver transplantation. Family proceeded with comfort care. </a:t>
            </a:r>
          </a:p>
        </p:txBody>
      </p:sp>
    </p:spTree>
    <p:extLst>
      <p:ext uri="{BB962C8B-B14F-4D97-AF65-F5344CB8AC3E}">
        <p14:creationId xmlns:p14="http://schemas.microsoft.com/office/powerpoint/2010/main" val="591006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Summary</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Remember the basics of AKI evaluation</a:t>
            </a:r>
          </a:p>
          <a:p>
            <a:r>
              <a:rPr lang="en-US" dirty="0"/>
              <a:t>Not all Liver AKIs are HRS</a:t>
            </a:r>
          </a:p>
          <a:p>
            <a:pPr lvl="1"/>
            <a:r>
              <a:rPr lang="en-US" dirty="0"/>
              <a:t>Misdiagnosis is common</a:t>
            </a:r>
          </a:p>
          <a:p>
            <a:pPr lvl="1"/>
            <a:r>
              <a:rPr lang="en-US" dirty="0"/>
              <a:t>There can be overlapping etiologies </a:t>
            </a:r>
          </a:p>
          <a:p>
            <a:r>
              <a:rPr lang="en-US" dirty="0"/>
              <a:t>Fluid is a medication, assess patient’s needs daily</a:t>
            </a:r>
          </a:p>
          <a:p>
            <a:r>
              <a:rPr lang="en-US" dirty="0"/>
              <a:t>After reversal of triggering event, target the physiology for best opportunity of success in HRS reversal</a:t>
            </a:r>
          </a:p>
        </p:txBody>
      </p:sp>
    </p:spTree>
    <p:extLst>
      <p:ext uri="{BB962C8B-B14F-4D97-AF65-F5344CB8AC3E}">
        <p14:creationId xmlns:p14="http://schemas.microsoft.com/office/powerpoint/2010/main" val="23324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CMP: Na 129, K 3.6, Cl 94, CO2 20, Cr 1</a:t>
            </a:r>
          </a:p>
          <a:p>
            <a:r>
              <a:rPr lang="en-US" dirty="0"/>
              <a:t>LFT: T. Bili 10, ALT 10, AST 12, Alb 2.7, </a:t>
            </a:r>
            <a:r>
              <a:rPr lang="en-US" dirty="0" err="1"/>
              <a:t>T.Prot</a:t>
            </a:r>
            <a:r>
              <a:rPr lang="en-US" dirty="0"/>
              <a:t> 5.6</a:t>
            </a:r>
          </a:p>
          <a:p>
            <a:r>
              <a:rPr lang="en-US" dirty="0"/>
              <a:t>CBC: WBC 12, Hgb 11.2, PLT 112</a:t>
            </a:r>
          </a:p>
          <a:p>
            <a:r>
              <a:rPr lang="en-US" dirty="0"/>
              <a:t>INR 1.6</a:t>
            </a:r>
          </a:p>
          <a:p>
            <a:endParaRPr lang="en-US" dirty="0"/>
          </a:p>
          <a:p>
            <a:r>
              <a:rPr lang="en-US" dirty="0"/>
              <a:t>UA: 2+ </a:t>
            </a:r>
            <a:r>
              <a:rPr lang="en-US" dirty="0" err="1"/>
              <a:t>urobilogen</a:t>
            </a:r>
            <a:endParaRPr lang="en-US" dirty="0"/>
          </a:p>
          <a:p>
            <a:r>
              <a:rPr lang="en-US" dirty="0"/>
              <a:t>Urine Studies: Una &lt;10, </a:t>
            </a:r>
            <a:r>
              <a:rPr lang="en-US" dirty="0" err="1"/>
              <a:t>Ucr</a:t>
            </a:r>
            <a:r>
              <a:rPr lang="en-US" dirty="0"/>
              <a:t> 60</a:t>
            </a:r>
          </a:p>
          <a:p>
            <a:endParaRPr lang="en-US" dirty="0"/>
          </a:p>
        </p:txBody>
      </p:sp>
    </p:spTree>
    <p:extLst>
      <p:ext uri="{BB962C8B-B14F-4D97-AF65-F5344CB8AC3E}">
        <p14:creationId xmlns:p14="http://schemas.microsoft.com/office/powerpoint/2010/main" val="1897173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0EE55BFA-88B9-4349-35E4-80C7E7706C9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38969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47500" lnSpcReduction="20000"/>
          </a:bodyPr>
          <a:lstStyle/>
          <a:p>
            <a:r>
              <a:rPr lang="en-US" b="0" i="0" dirty="0" err="1">
                <a:solidFill>
                  <a:srgbClr val="212121"/>
                </a:solidFill>
                <a:effectLst/>
                <a:latin typeface="system-ui"/>
              </a:rPr>
              <a:t>Allegretti</a:t>
            </a:r>
            <a:r>
              <a:rPr lang="en-US" b="0" i="0" dirty="0">
                <a:solidFill>
                  <a:srgbClr val="212121"/>
                </a:solidFill>
                <a:effectLst/>
                <a:latin typeface="system-ui"/>
              </a:rPr>
              <a:t> AS, Parada XV, </a:t>
            </a:r>
            <a:r>
              <a:rPr lang="en-US" b="0" i="0" dirty="0" err="1">
                <a:solidFill>
                  <a:srgbClr val="212121"/>
                </a:solidFill>
                <a:effectLst/>
                <a:latin typeface="system-ui"/>
              </a:rPr>
              <a:t>Eneanya</a:t>
            </a:r>
            <a:r>
              <a:rPr lang="en-US" b="0" i="0" dirty="0">
                <a:solidFill>
                  <a:srgbClr val="212121"/>
                </a:solidFill>
                <a:effectLst/>
                <a:latin typeface="system-ui"/>
              </a:rPr>
              <a:t> ND, Gilligan H, Xu D, Zhao S, </a:t>
            </a:r>
            <a:r>
              <a:rPr lang="en-US" b="0" i="0" dirty="0" err="1">
                <a:solidFill>
                  <a:srgbClr val="212121"/>
                </a:solidFill>
                <a:effectLst/>
                <a:latin typeface="system-ui"/>
              </a:rPr>
              <a:t>Dienstag</a:t>
            </a:r>
            <a:r>
              <a:rPr lang="en-US" b="0" i="0" dirty="0">
                <a:solidFill>
                  <a:srgbClr val="212121"/>
                </a:solidFill>
                <a:effectLst/>
                <a:latin typeface="system-ui"/>
              </a:rPr>
              <a:t> JL, Chung RT, </a:t>
            </a:r>
            <a:r>
              <a:rPr lang="en-US" b="0" i="0" dirty="0" err="1">
                <a:solidFill>
                  <a:srgbClr val="212121"/>
                </a:solidFill>
                <a:effectLst/>
                <a:latin typeface="system-ui"/>
              </a:rPr>
              <a:t>Thadhani</a:t>
            </a:r>
            <a:r>
              <a:rPr lang="en-US" b="0" i="0" dirty="0">
                <a:solidFill>
                  <a:srgbClr val="212121"/>
                </a:solidFill>
                <a:effectLst/>
                <a:latin typeface="system-ui"/>
              </a:rPr>
              <a:t> RI. Prognosis of Patients with Cirrhosis and AKI Who Initiate RRT. Clin J Am Soc Nephrol. 2018 Jan 6;13(1):16-25. </a:t>
            </a:r>
            <a:r>
              <a:rPr lang="en-US" b="0" i="0" dirty="0" err="1">
                <a:solidFill>
                  <a:srgbClr val="212121"/>
                </a:solidFill>
                <a:effectLst/>
                <a:latin typeface="system-ui"/>
              </a:rPr>
              <a:t>doi</a:t>
            </a:r>
            <a:r>
              <a:rPr lang="en-US" b="0" i="0" dirty="0">
                <a:solidFill>
                  <a:srgbClr val="212121"/>
                </a:solidFill>
                <a:effectLst/>
                <a:latin typeface="system-ui"/>
              </a:rPr>
              <a:t>: 10.2215/CJN.03610417. </a:t>
            </a:r>
            <a:r>
              <a:rPr lang="en-US" b="0" i="0" dirty="0" err="1">
                <a:solidFill>
                  <a:srgbClr val="212121"/>
                </a:solidFill>
                <a:effectLst/>
                <a:latin typeface="system-ui"/>
              </a:rPr>
              <a:t>Epub</a:t>
            </a:r>
            <a:r>
              <a:rPr lang="en-US" b="0" i="0" dirty="0">
                <a:solidFill>
                  <a:srgbClr val="212121"/>
                </a:solidFill>
                <a:effectLst/>
                <a:latin typeface="system-ui"/>
              </a:rPr>
              <a:t> 2017 Nov 9. PMID: 29122911; PMCID: PMC5753306.</a:t>
            </a:r>
          </a:p>
          <a:p>
            <a:r>
              <a:rPr lang="en-US" b="0" i="0" dirty="0" err="1">
                <a:solidFill>
                  <a:srgbClr val="212121"/>
                </a:solidFill>
                <a:effectLst/>
                <a:latin typeface="system-ui"/>
              </a:rPr>
              <a:t>Birkelo</a:t>
            </a:r>
            <a:r>
              <a:rPr lang="en-US" b="0" i="0" dirty="0">
                <a:solidFill>
                  <a:srgbClr val="212121"/>
                </a:solidFill>
                <a:effectLst/>
                <a:latin typeface="system-ui"/>
              </a:rPr>
              <a:t> BC, </a:t>
            </a:r>
            <a:r>
              <a:rPr lang="en-US" b="0" i="0" dirty="0" err="1">
                <a:solidFill>
                  <a:srgbClr val="212121"/>
                </a:solidFill>
                <a:effectLst/>
                <a:latin typeface="system-ui"/>
              </a:rPr>
              <a:t>Pannu</a:t>
            </a:r>
            <a:r>
              <a:rPr lang="en-US" b="0" i="0" dirty="0">
                <a:solidFill>
                  <a:srgbClr val="212121"/>
                </a:solidFill>
                <a:effectLst/>
                <a:latin typeface="system-ui"/>
              </a:rPr>
              <a:t> N, Siew ED. Overview of Diagnostic Criteria and Epidemiology of Acute Kidney Injury and Acute Kidney Disease in the Critically Ill Patient. Clin J Am Soc Nephrol. 2022 May;17(5):717-735. </a:t>
            </a:r>
            <a:r>
              <a:rPr lang="en-US" b="0" i="0" dirty="0" err="1">
                <a:solidFill>
                  <a:srgbClr val="212121"/>
                </a:solidFill>
                <a:effectLst/>
                <a:latin typeface="system-ui"/>
              </a:rPr>
              <a:t>doi</a:t>
            </a:r>
            <a:r>
              <a:rPr lang="en-US" b="0" i="0" dirty="0">
                <a:solidFill>
                  <a:srgbClr val="212121"/>
                </a:solidFill>
                <a:effectLst/>
                <a:latin typeface="system-ui"/>
              </a:rPr>
              <a:t>: 10.2215/CJN.14181021. </a:t>
            </a:r>
            <a:r>
              <a:rPr lang="en-US" b="0" i="0" dirty="0" err="1">
                <a:solidFill>
                  <a:srgbClr val="212121"/>
                </a:solidFill>
                <a:effectLst/>
                <a:latin typeface="system-ui"/>
              </a:rPr>
              <a:t>Epub</a:t>
            </a:r>
            <a:r>
              <a:rPr lang="en-US" b="0" i="0" dirty="0">
                <a:solidFill>
                  <a:srgbClr val="212121"/>
                </a:solidFill>
                <a:effectLst/>
                <a:latin typeface="system-ui"/>
              </a:rPr>
              <a:t> 2022 Mar 15. PMID: 35292532; PMCID: PMC9269585.</a:t>
            </a:r>
          </a:p>
          <a:p>
            <a:r>
              <a:rPr lang="en-US" b="0" i="0" dirty="0" err="1">
                <a:solidFill>
                  <a:srgbClr val="212121"/>
                </a:solidFill>
                <a:effectLst/>
                <a:latin typeface="system-ui"/>
              </a:rPr>
              <a:t>Cullaro</a:t>
            </a:r>
            <a:r>
              <a:rPr lang="en-US" b="0" i="0" dirty="0">
                <a:solidFill>
                  <a:srgbClr val="212121"/>
                </a:solidFill>
                <a:effectLst/>
                <a:latin typeface="system-ui"/>
              </a:rPr>
              <a:t> G, </a:t>
            </a:r>
            <a:r>
              <a:rPr lang="en-US" b="0" i="0" dirty="0" err="1">
                <a:solidFill>
                  <a:srgbClr val="212121"/>
                </a:solidFill>
                <a:effectLst/>
                <a:latin typeface="system-ui"/>
              </a:rPr>
              <a:t>Kanduri</a:t>
            </a:r>
            <a:r>
              <a:rPr lang="en-US" b="0" i="0" dirty="0">
                <a:solidFill>
                  <a:srgbClr val="212121"/>
                </a:solidFill>
                <a:effectLst/>
                <a:latin typeface="system-ui"/>
              </a:rPr>
              <a:t> SR, Velez JCQ. Acute Kidney Injury in Patients with Liver Disease. Clin J Am Soc Nephrol. 2022 Nov;17(11):1674-1684. </a:t>
            </a:r>
            <a:r>
              <a:rPr lang="en-US" b="0" i="0" dirty="0" err="1">
                <a:solidFill>
                  <a:srgbClr val="212121"/>
                </a:solidFill>
                <a:effectLst/>
                <a:latin typeface="system-ui"/>
              </a:rPr>
              <a:t>doi</a:t>
            </a:r>
            <a:r>
              <a:rPr lang="en-US" b="0" i="0" dirty="0">
                <a:solidFill>
                  <a:srgbClr val="212121"/>
                </a:solidFill>
                <a:effectLst/>
                <a:latin typeface="system-ui"/>
              </a:rPr>
              <a:t>: 10.2215/CJN.03040322. </a:t>
            </a:r>
            <a:r>
              <a:rPr lang="en-US" b="0" i="0" dirty="0" err="1">
                <a:solidFill>
                  <a:srgbClr val="212121"/>
                </a:solidFill>
                <a:effectLst/>
                <a:latin typeface="system-ui"/>
              </a:rPr>
              <a:t>Epub</a:t>
            </a:r>
            <a:r>
              <a:rPr lang="en-US" b="0" i="0" dirty="0">
                <a:solidFill>
                  <a:srgbClr val="212121"/>
                </a:solidFill>
                <a:effectLst/>
                <a:latin typeface="system-ui"/>
              </a:rPr>
              <a:t> 2022 Jul 28. PMID: 35902128; PMCID: PMC9718035.</a:t>
            </a:r>
          </a:p>
          <a:p>
            <a:r>
              <a:rPr lang="en-US" b="0" i="0" dirty="0" err="1">
                <a:solidFill>
                  <a:srgbClr val="212121"/>
                </a:solidFill>
                <a:effectLst/>
                <a:latin typeface="system-ui"/>
              </a:rPr>
              <a:t>Fagundes</a:t>
            </a:r>
            <a:r>
              <a:rPr lang="en-US" b="0" i="0" dirty="0">
                <a:solidFill>
                  <a:srgbClr val="212121"/>
                </a:solidFill>
                <a:effectLst/>
                <a:latin typeface="system-ui"/>
              </a:rPr>
              <a:t> C, Barreto R, Guevara M, Garcia E, </a:t>
            </a:r>
            <a:r>
              <a:rPr lang="en-US" b="0" i="0" dirty="0" err="1">
                <a:solidFill>
                  <a:srgbClr val="212121"/>
                </a:solidFill>
                <a:effectLst/>
                <a:latin typeface="system-ui"/>
              </a:rPr>
              <a:t>Solà</a:t>
            </a:r>
            <a:r>
              <a:rPr lang="en-US" b="0" i="0" dirty="0">
                <a:solidFill>
                  <a:srgbClr val="212121"/>
                </a:solidFill>
                <a:effectLst/>
                <a:latin typeface="system-ui"/>
              </a:rPr>
              <a:t> E, Rodríguez E, </a:t>
            </a:r>
            <a:r>
              <a:rPr lang="en-US" b="0" i="0" dirty="0" err="1">
                <a:solidFill>
                  <a:srgbClr val="212121"/>
                </a:solidFill>
                <a:effectLst/>
                <a:latin typeface="system-ui"/>
              </a:rPr>
              <a:t>Graupera</a:t>
            </a:r>
            <a:r>
              <a:rPr lang="en-US" b="0" i="0" dirty="0">
                <a:solidFill>
                  <a:srgbClr val="212121"/>
                </a:solidFill>
                <a:effectLst/>
                <a:latin typeface="system-ui"/>
              </a:rPr>
              <a:t> I, Ariza X, Pereira G, Alfaro I, Cárdenas A, Fernández J, </a:t>
            </a:r>
            <a:r>
              <a:rPr lang="en-US" b="0" i="0" dirty="0" err="1">
                <a:solidFill>
                  <a:srgbClr val="212121"/>
                </a:solidFill>
                <a:effectLst/>
                <a:latin typeface="system-ui"/>
              </a:rPr>
              <a:t>Poch</a:t>
            </a:r>
            <a:r>
              <a:rPr lang="en-US" b="0" i="0" dirty="0">
                <a:solidFill>
                  <a:srgbClr val="212121"/>
                </a:solidFill>
                <a:effectLst/>
                <a:latin typeface="system-ui"/>
              </a:rPr>
              <a:t> E, </a:t>
            </a:r>
            <a:r>
              <a:rPr lang="en-US" b="0" i="0" dirty="0" err="1">
                <a:solidFill>
                  <a:srgbClr val="212121"/>
                </a:solidFill>
                <a:effectLst/>
                <a:latin typeface="system-ui"/>
              </a:rPr>
              <a:t>Ginès</a:t>
            </a:r>
            <a:r>
              <a:rPr lang="en-US" b="0" i="0" dirty="0">
                <a:solidFill>
                  <a:srgbClr val="212121"/>
                </a:solidFill>
                <a:effectLst/>
                <a:latin typeface="system-ui"/>
              </a:rPr>
              <a:t> P. A modified acute kidney injury classification for diagnosis and risk stratification of impairment of kidney function in cirrhosis. J Hepatol. 2013 Sep;59(3):474-81. </a:t>
            </a:r>
            <a:r>
              <a:rPr lang="en-US" b="0" i="0" dirty="0" err="1">
                <a:solidFill>
                  <a:srgbClr val="212121"/>
                </a:solidFill>
                <a:effectLst/>
                <a:latin typeface="system-ui"/>
              </a:rPr>
              <a:t>doi</a:t>
            </a:r>
            <a:r>
              <a:rPr lang="en-US" b="0" i="0" dirty="0">
                <a:solidFill>
                  <a:srgbClr val="212121"/>
                </a:solidFill>
                <a:effectLst/>
                <a:latin typeface="system-ui"/>
              </a:rPr>
              <a:t>: 10.1016/j.jhep.2013.04.036. </a:t>
            </a:r>
            <a:r>
              <a:rPr lang="en-US" b="0" i="0" dirty="0" err="1">
                <a:solidFill>
                  <a:srgbClr val="212121"/>
                </a:solidFill>
                <a:effectLst/>
                <a:latin typeface="system-ui"/>
              </a:rPr>
              <a:t>Epub</a:t>
            </a:r>
            <a:r>
              <a:rPr lang="en-US" b="0" i="0" dirty="0">
                <a:solidFill>
                  <a:srgbClr val="212121"/>
                </a:solidFill>
                <a:effectLst/>
                <a:latin typeface="system-ui"/>
              </a:rPr>
              <a:t> 2013 May 10. PMID: 23669284.</a:t>
            </a:r>
          </a:p>
          <a:p>
            <a:r>
              <a:rPr lang="en-US" b="0" i="0" dirty="0" err="1">
                <a:solidFill>
                  <a:srgbClr val="212121"/>
                </a:solidFill>
                <a:effectLst/>
                <a:latin typeface="system-ui"/>
              </a:rPr>
              <a:t>Francoz</a:t>
            </a:r>
            <a:r>
              <a:rPr lang="en-US" b="0" i="0" dirty="0">
                <a:solidFill>
                  <a:srgbClr val="212121"/>
                </a:solidFill>
                <a:effectLst/>
                <a:latin typeface="system-ui"/>
              </a:rPr>
              <a:t> C, Durand F, Kahn JA, </a:t>
            </a:r>
            <a:r>
              <a:rPr lang="en-US" b="0" i="0" dirty="0" err="1">
                <a:solidFill>
                  <a:srgbClr val="212121"/>
                </a:solidFill>
                <a:effectLst/>
                <a:latin typeface="system-ui"/>
              </a:rPr>
              <a:t>Genyk</a:t>
            </a:r>
            <a:r>
              <a:rPr lang="en-US" b="0" i="0" dirty="0">
                <a:solidFill>
                  <a:srgbClr val="212121"/>
                </a:solidFill>
                <a:effectLst/>
                <a:latin typeface="system-ui"/>
              </a:rPr>
              <a:t> YS, Nadim MK. Hepatorenal Syndrome. Clin J Am Soc Nephrol. 2019 May 7;14(5):774-781. </a:t>
            </a:r>
            <a:r>
              <a:rPr lang="en-US" b="0" i="0" dirty="0" err="1">
                <a:solidFill>
                  <a:srgbClr val="212121"/>
                </a:solidFill>
                <a:effectLst/>
                <a:latin typeface="system-ui"/>
              </a:rPr>
              <a:t>doi</a:t>
            </a:r>
            <a:r>
              <a:rPr lang="en-US" b="0" i="0" dirty="0">
                <a:solidFill>
                  <a:srgbClr val="212121"/>
                </a:solidFill>
                <a:effectLst/>
                <a:latin typeface="system-ui"/>
              </a:rPr>
              <a:t>: 10.2215/CJN.12451018. </a:t>
            </a:r>
            <a:r>
              <a:rPr lang="en-US" b="0" i="0" dirty="0" err="1">
                <a:solidFill>
                  <a:srgbClr val="212121"/>
                </a:solidFill>
                <a:effectLst/>
                <a:latin typeface="system-ui"/>
              </a:rPr>
              <a:t>Epub</a:t>
            </a:r>
            <a:r>
              <a:rPr lang="en-US" b="0" i="0" dirty="0">
                <a:solidFill>
                  <a:srgbClr val="212121"/>
                </a:solidFill>
                <a:effectLst/>
                <a:latin typeface="system-ui"/>
              </a:rPr>
              <a:t> 2019 Apr 17. PMID: 30996046; PMCID: PMC6500947.</a:t>
            </a:r>
          </a:p>
          <a:p>
            <a:r>
              <a:rPr lang="en-US" b="0" i="0" dirty="0" err="1">
                <a:solidFill>
                  <a:srgbClr val="212121"/>
                </a:solidFill>
                <a:effectLst/>
                <a:latin typeface="system-ui"/>
              </a:rPr>
              <a:t>Gudsoorkar</a:t>
            </a:r>
            <a:r>
              <a:rPr lang="en-US" b="0" i="0" dirty="0">
                <a:solidFill>
                  <a:srgbClr val="212121"/>
                </a:solidFill>
                <a:effectLst/>
                <a:latin typeface="system-ui"/>
              </a:rPr>
              <a:t> PS, Nysather J, </a:t>
            </a:r>
            <a:r>
              <a:rPr lang="en-US" b="0" i="0" dirty="0" err="1">
                <a:solidFill>
                  <a:srgbClr val="212121"/>
                </a:solidFill>
                <a:effectLst/>
                <a:latin typeface="system-ui"/>
              </a:rPr>
              <a:t>Thakar</a:t>
            </a:r>
            <a:r>
              <a:rPr lang="en-US" b="0" i="0" dirty="0">
                <a:solidFill>
                  <a:srgbClr val="212121"/>
                </a:solidFill>
                <a:effectLst/>
                <a:latin typeface="system-ui"/>
              </a:rPr>
              <a:t> CV. Definition, Staging, and Role of Biomarkers in Acute Kidney Injury in the Context of Cardiovascular Interventions. </a:t>
            </a:r>
            <a:r>
              <a:rPr lang="en-US" b="0" i="0" dirty="0" err="1">
                <a:solidFill>
                  <a:srgbClr val="212121"/>
                </a:solidFill>
                <a:effectLst/>
                <a:latin typeface="system-ui"/>
              </a:rPr>
              <a:t>Interv</a:t>
            </a:r>
            <a:r>
              <a:rPr lang="en-US" b="0" i="0" dirty="0">
                <a:solidFill>
                  <a:srgbClr val="212121"/>
                </a:solidFill>
                <a:effectLst/>
                <a:latin typeface="system-ui"/>
              </a:rPr>
              <a:t> </a:t>
            </a:r>
            <a:r>
              <a:rPr lang="en-US" b="0" i="0" dirty="0" err="1">
                <a:solidFill>
                  <a:srgbClr val="212121"/>
                </a:solidFill>
                <a:effectLst/>
                <a:latin typeface="system-ui"/>
              </a:rPr>
              <a:t>Cardiol</a:t>
            </a:r>
            <a:r>
              <a:rPr lang="en-US" b="0" i="0" dirty="0">
                <a:solidFill>
                  <a:srgbClr val="212121"/>
                </a:solidFill>
                <a:effectLst/>
                <a:latin typeface="system-ui"/>
              </a:rPr>
              <a:t> Clin. 2023 Oct;12(4):469-487. </a:t>
            </a:r>
            <a:r>
              <a:rPr lang="en-US" b="0" i="0" dirty="0" err="1">
                <a:solidFill>
                  <a:srgbClr val="212121"/>
                </a:solidFill>
                <a:effectLst/>
                <a:latin typeface="system-ui"/>
              </a:rPr>
              <a:t>doi</a:t>
            </a:r>
            <a:r>
              <a:rPr lang="en-US" b="0" i="0" dirty="0">
                <a:solidFill>
                  <a:srgbClr val="212121"/>
                </a:solidFill>
                <a:effectLst/>
                <a:latin typeface="system-ui"/>
              </a:rPr>
              <a:t>: 10.1016/j.iccl.2023.06.004. PMID: 37673492.</a:t>
            </a:r>
          </a:p>
          <a:p>
            <a:r>
              <a:rPr lang="en-US" b="0" i="0" dirty="0">
                <a:solidFill>
                  <a:srgbClr val="212121"/>
                </a:solidFill>
                <a:effectLst/>
                <a:latin typeface="system-ui"/>
              </a:rPr>
              <a:t>Nadim MK, Kellum JA, </a:t>
            </a:r>
            <a:r>
              <a:rPr lang="en-US" b="0" i="0" dirty="0" err="1">
                <a:solidFill>
                  <a:srgbClr val="212121"/>
                </a:solidFill>
                <a:effectLst/>
                <a:latin typeface="system-ui"/>
              </a:rPr>
              <a:t>Forni</a:t>
            </a:r>
            <a:r>
              <a:rPr lang="en-US" b="0" i="0" dirty="0">
                <a:solidFill>
                  <a:srgbClr val="212121"/>
                </a:solidFill>
                <a:effectLst/>
                <a:latin typeface="system-ui"/>
              </a:rPr>
              <a:t> L, </a:t>
            </a:r>
            <a:r>
              <a:rPr lang="en-US" b="0" i="0" dirty="0" err="1">
                <a:solidFill>
                  <a:srgbClr val="212121"/>
                </a:solidFill>
                <a:effectLst/>
                <a:latin typeface="system-ui"/>
              </a:rPr>
              <a:t>Francoz</a:t>
            </a:r>
            <a:r>
              <a:rPr lang="en-US" b="0" i="0" dirty="0">
                <a:solidFill>
                  <a:srgbClr val="212121"/>
                </a:solidFill>
                <a:effectLst/>
                <a:latin typeface="system-ui"/>
              </a:rPr>
              <a:t> C, Asrani SK, Ostermann M, </a:t>
            </a:r>
            <a:r>
              <a:rPr lang="en-US" b="0" i="0" dirty="0" err="1">
                <a:solidFill>
                  <a:srgbClr val="212121"/>
                </a:solidFill>
                <a:effectLst/>
                <a:latin typeface="system-ui"/>
              </a:rPr>
              <a:t>Allegretti</a:t>
            </a:r>
            <a:r>
              <a:rPr lang="en-US" b="0" i="0" dirty="0">
                <a:solidFill>
                  <a:srgbClr val="212121"/>
                </a:solidFill>
                <a:effectLst/>
                <a:latin typeface="system-ui"/>
              </a:rPr>
              <a:t> AS, </a:t>
            </a:r>
            <a:r>
              <a:rPr lang="en-US" b="0" i="0" dirty="0" err="1">
                <a:solidFill>
                  <a:srgbClr val="212121"/>
                </a:solidFill>
                <a:effectLst/>
                <a:latin typeface="system-ui"/>
              </a:rPr>
              <a:t>Neyra</a:t>
            </a:r>
            <a:r>
              <a:rPr lang="en-US" b="0" i="0" dirty="0">
                <a:solidFill>
                  <a:srgbClr val="212121"/>
                </a:solidFill>
                <a:effectLst/>
                <a:latin typeface="system-ui"/>
              </a:rPr>
              <a:t> JA, Olson JC, Piano S, </a:t>
            </a:r>
            <a:r>
              <a:rPr lang="en-US" b="0" i="0" dirty="0" err="1">
                <a:solidFill>
                  <a:srgbClr val="212121"/>
                </a:solidFill>
                <a:effectLst/>
                <a:latin typeface="system-ui"/>
              </a:rPr>
              <a:t>VanWagner</a:t>
            </a:r>
            <a:r>
              <a:rPr lang="en-US" b="0" i="0" dirty="0">
                <a:solidFill>
                  <a:srgbClr val="212121"/>
                </a:solidFill>
                <a:effectLst/>
                <a:latin typeface="system-ui"/>
              </a:rPr>
              <a:t> LB, Verna EC, </a:t>
            </a:r>
            <a:r>
              <a:rPr lang="en-US" b="0" i="0" dirty="0" err="1">
                <a:solidFill>
                  <a:srgbClr val="212121"/>
                </a:solidFill>
                <a:effectLst/>
                <a:latin typeface="system-ui"/>
              </a:rPr>
              <a:t>Akcan-Arikan</a:t>
            </a:r>
            <a:r>
              <a:rPr lang="en-US" b="0" i="0" dirty="0">
                <a:solidFill>
                  <a:srgbClr val="212121"/>
                </a:solidFill>
                <a:effectLst/>
                <a:latin typeface="system-ui"/>
              </a:rPr>
              <a:t> A, </a:t>
            </a:r>
            <a:r>
              <a:rPr lang="en-US" b="0" i="0" dirty="0" err="1">
                <a:solidFill>
                  <a:srgbClr val="212121"/>
                </a:solidFill>
                <a:effectLst/>
                <a:latin typeface="system-ui"/>
              </a:rPr>
              <a:t>Angeli</a:t>
            </a:r>
            <a:r>
              <a:rPr lang="en-US" b="0" i="0" dirty="0">
                <a:solidFill>
                  <a:srgbClr val="212121"/>
                </a:solidFill>
                <a:effectLst/>
                <a:latin typeface="system-ui"/>
              </a:rPr>
              <a:t> P, Belcher JM, Biggins SW, Deep A, Garcia-Tsao G, </a:t>
            </a:r>
            <a:r>
              <a:rPr lang="en-US" b="0" i="0" dirty="0" err="1">
                <a:solidFill>
                  <a:srgbClr val="212121"/>
                </a:solidFill>
                <a:effectLst/>
                <a:latin typeface="system-ui"/>
              </a:rPr>
              <a:t>Genyk</a:t>
            </a:r>
            <a:r>
              <a:rPr lang="en-US" b="0" i="0" dirty="0">
                <a:solidFill>
                  <a:srgbClr val="212121"/>
                </a:solidFill>
                <a:effectLst/>
                <a:latin typeface="system-ui"/>
              </a:rPr>
              <a:t> YS, </a:t>
            </a:r>
            <a:r>
              <a:rPr lang="en-US" b="0" i="0" dirty="0" err="1">
                <a:solidFill>
                  <a:srgbClr val="212121"/>
                </a:solidFill>
                <a:effectLst/>
                <a:latin typeface="system-ui"/>
              </a:rPr>
              <a:t>Gines</a:t>
            </a:r>
            <a:r>
              <a:rPr lang="en-US" b="0" i="0" dirty="0">
                <a:solidFill>
                  <a:srgbClr val="212121"/>
                </a:solidFill>
                <a:effectLst/>
                <a:latin typeface="system-ui"/>
              </a:rPr>
              <a:t> P, Kamath PS, Kane-Gill SL, Kaushik M, </a:t>
            </a:r>
            <a:r>
              <a:rPr lang="en-US" b="0" i="0" dirty="0" err="1">
                <a:solidFill>
                  <a:srgbClr val="212121"/>
                </a:solidFill>
                <a:effectLst/>
                <a:latin typeface="system-ui"/>
              </a:rPr>
              <a:t>Lumlertgul</a:t>
            </a:r>
            <a:r>
              <a:rPr lang="en-US" b="0" i="0" dirty="0">
                <a:solidFill>
                  <a:srgbClr val="212121"/>
                </a:solidFill>
                <a:effectLst/>
                <a:latin typeface="system-ui"/>
              </a:rPr>
              <a:t> N, Macedo E, </a:t>
            </a:r>
            <a:r>
              <a:rPr lang="en-US" b="0" i="0" dirty="0" err="1">
                <a:solidFill>
                  <a:srgbClr val="212121"/>
                </a:solidFill>
                <a:effectLst/>
                <a:latin typeface="system-ui"/>
              </a:rPr>
              <a:t>Maiwall</a:t>
            </a:r>
            <a:r>
              <a:rPr lang="en-US" b="0" i="0" dirty="0">
                <a:solidFill>
                  <a:srgbClr val="212121"/>
                </a:solidFill>
                <a:effectLst/>
                <a:latin typeface="system-ui"/>
              </a:rPr>
              <a:t> R, Marciano S, Pichler RH, </a:t>
            </a:r>
            <a:r>
              <a:rPr lang="en-US" b="0" i="0" dirty="0" err="1">
                <a:solidFill>
                  <a:srgbClr val="212121"/>
                </a:solidFill>
                <a:effectLst/>
                <a:latin typeface="system-ui"/>
              </a:rPr>
              <a:t>Ronco</a:t>
            </a:r>
            <a:r>
              <a:rPr lang="en-US" b="0" i="0" dirty="0">
                <a:solidFill>
                  <a:srgbClr val="212121"/>
                </a:solidFill>
                <a:effectLst/>
                <a:latin typeface="system-ui"/>
              </a:rPr>
              <a:t> C, Tandon P, Velez JQ, Mehta RL, Durand F. Acute kidney injury in patients with cirrhosis: Acute Disease Quality Initiative (ADQI) and International Club of Ascites (ICA) joint multidisciplinary consensus meeting. J Hepatol. 2024 Jul;81(1):163-183. </a:t>
            </a:r>
            <a:r>
              <a:rPr lang="en-US" b="0" i="0" dirty="0" err="1">
                <a:solidFill>
                  <a:srgbClr val="212121"/>
                </a:solidFill>
                <a:effectLst/>
                <a:latin typeface="system-ui"/>
              </a:rPr>
              <a:t>doi</a:t>
            </a:r>
            <a:r>
              <a:rPr lang="en-US" b="0" i="0" dirty="0">
                <a:solidFill>
                  <a:srgbClr val="212121"/>
                </a:solidFill>
                <a:effectLst/>
                <a:latin typeface="system-ui"/>
              </a:rPr>
              <a:t>: 10.1016/j.jhep.2024.03.031. </a:t>
            </a:r>
            <a:r>
              <a:rPr lang="en-US" b="0" i="0" dirty="0" err="1">
                <a:solidFill>
                  <a:srgbClr val="212121"/>
                </a:solidFill>
                <a:effectLst/>
                <a:latin typeface="system-ui"/>
              </a:rPr>
              <a:t>Epub</a:t>
            </a:r>
            <a:r>
              <a:rPr lang="en-US" b="0" i="0" dirty="0">
                <a:solidFill>
                  <a:srgbClr val="212121"/>
                </a:solidFill>
                <a:effectLst/>
                <a:latin typeface="system-ui"/>
              </a:rPr>
              <a:t> 2024 Mar 26. PMID: 38527522; PMCID: PMC11193657.</a:t>
            </a:r>
          </a:p>
          <a:p>
            <a:r>
              <a:rPr lang="en-US" b="0" i="0" dirty="0">
                <a:solidFill>
                  <a:srgbClr val="212121"/>
                </a:solidFill>
                <a:effectLst/>
                <a:latin typeface="system-ui"/>
              </a:rPr>
              <a:t>Nadim MK, Garcia-Tsao G. Acute Kidney Injury in Patients with Cirrhosis. N </a:t>
            </a:r>
            <a:r>
              <a:rPr lang="en-US" b="0" i="0" dirty="0" err="1">
                <a:solidFill>
                  <a:srgbClr val="212121"/>
                </a:solidFill>
                <a:effectLst/>
                <a:latin typeface="system-ui"/>
              </a:rPr>
              <a:t>Engl</a:t>
            </a:r>
            <a:r>
              <a:rPr lang="en-US" b="0" i="0" dirty="0">
                <a:solidFill>
                  <a:srgbClr val="212121"/>
                </a:solidFill>
                <a:effectLst/>
                <a:latin typeface="system-ui"/>
              </a:rPr>
              <a:t> J Med. 2023 Feb 23;388(8):733-745. </a:t>
            </a:r>
            <a:r>
              <a:rPr lang="en-US" b="0" i="0" dirty="0" err="1">
                <a:solidFill>
                  <a:srgbClr val="212121"/>
                </a:solidFill>
                <a:effectLst/>
                <a:latin typeface="system-ui"/>
              </a:rPr>
              <a:t>doi</a:t>
            </a:r>
            <a:r>
              <a:rPr lang="en-US" b="0" i="0" dirty="0">
                <a:solidFill>
                  <a:srgbClr val="212121"/>
                </a:solidFill>
                <a:effectLst/>
                <a:latin typeface="system-ui"/>
              </a:rPr>
              <a:t>: 10.1056/NEJMra2215289. PMID: 36812435.</a:t>
            </a:r>
            <a:endParaRPr lang="en-US" dirty="0"/>
          </a:p>
        </p:txBody>
      </p:sp>
    </p:spTree>
    <p:extLst>
      <p:ext uri="{BB962C8B-B14F-4D97-AF65-F5344CB8AC3E}">
        <p14:creationId xmlns:p14="http://schemas.microsoft.com/office/powerpoint/2010/main" val="3478766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8257019-F334-A524-5760-C6BA5CC4F589}"/>
              </a:ext>
            </a:extLst>
          </p:cNvPr>
          <p:cNvPicPr>
            <a:picLocks noGrp="1" noChangeAspect="1"/>
          </p:cNvPicPr>
          <p:nvPr>
            <p:ph idx="1"/>
          </p:nvPr>
        </p:nvPicPr>
        <p:blipFill>
          <a:blip r:embed="rId3"/>
          <a:stretch>
            <a:fillRect/>
          </a:stretch>
        </p:blipFill>
        <p:spPr>
          <a:xfrm>
            <a:off x="476196" y="111436"/>
            <a:ext cx="5147353" cy="6635127"/>
          </a:xfrm>
        </p:spPr>
      </p:pic>
      <p:sp>
        <p:nvSpPr>
          <p:cNvPr id="7" name="TextBox 6">
            <a:extLst>
              <a:ext uri="{FF2B5EF4-FFF2-40B4-BE49-F238E27FC236}">
                <a16:creationId xmlns:a16="http://schemas.microsoft.com/office/drawing/2014/main" id="{538CD158-5C85-BD38-DF07-7E98C5801F66}"/>
              </a:ext>
            </a:extLst>
          </p:cNvPr>
          <p:cNvSpPr txBox="1"/>
          <p:nvPr/>
        </p:nvSpPr>
        <p:spPr>
          <a:xfrm>
            <a:off x="8616325" y="6311900"/>
            <a:ext cx="2044919" cy="276999"/>
          </a:xfrm>
          <a:prstGeom prst="rect">
            <a:avLst/>
          </a:prstGeom>
          <a:noFill/>
        </p:spPr>
        <p:txBody>
          <a:bodyPr wrap="none" rtlCol="0">
            <a:spAutoFit/>
          </a:bodyPr>
          <a:lstStyle/>
          <a:p>
            <a:r>
              <a:rPr lang="en-US" sz="1200" dirty="0"/>
              <a:t>Nadim, MK. et al. NEJM. 2023</a:t>
            </a:r>
          </a:p>
        </p:txBody>
      </p:sp>
    </p:spTree>
    <p:extLst>
      <p:ext uri="{BB962C8B-B14F-4D97-AF65-F5344CB8AC3E}">
        <p14:creationId xmlns:p14="http://schemas.microsoft.com/office/powerpoint/2010/main" val="3537741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3BEDC16-0620-074B-82E9-EBB16790204B}"/>
              </a:ext>
            </a:extLst>
          </p:cNvPr>
          <p:cNvPicPr>
            <a:picLocks noGrp="1" noChangeAspect="1"/>
          </p:cNvPicPr>
          <p:nvPr>
            <p:ph idx="1"/>
          </p:nvPr>
        </p:nvPicPr>
        <p:blipFill>
          <a:blip r:embed="rId3"/>
          <a:stretch>
            <a:fillRect/>
          </a:stretch>
        </p:blipFill>
        <p:spPr>
          <a:xfrm>
            <a:off x="483978" y="194268"/>
            <a:ext cx="4682108" cy="6394631"/>
          </a:xfrm>
        </p:spPr>
      </p:pic>
      <p:sp>
        <p:nvSpPr>
          <p:cNvPr id="7" name="TextBox 6">
            <a:extLst>
              <a:ext uri="{FF2B5EF4-FFF2-40B4-BE49-F238E27FC236}">
                <a16:creationId xmlns:a16="http://schemas.microsoft.com/office/drawing/2014/main" id="{9AB31022-E202-EAF9-C1A6-A42042575DFD}"/>
              </a:ext>
            </a:extLst>
          </p:cNvPr>
          <p:cNvSpPr txBox="1"/>
          <p:nvPr/>
        </p:nvSpPr>
        <p:spPr>
          <a:xfrm>
            <a:off x="8616325" y="6311900"/>
            <a:ext cx="2044919" cy="276999"/>
          </a:xfrm>
          <a:prstGeom prst="rect">
            <a:avLst/>
          </a:prstGeom>
          <a:noFill/>
        </p:spPr>
        <p:txBody>
          <a:bodyPr wrap="none" rtlCol="0">
            <a:spAutoFit/>
          </a:bodyPr>
          <a:lstStyle/>
          <a:p>
            <a:r>
              <a:rPr lang="en-US" sz="1200" dirty="0"/>
              <a:t>Nadim, MK. et al. NEJM. 2023</a:t>
            </a:r>
          </a:p>
        </p:txBody>
      </p:sp>
    </p:spTree>
    <p:extLst>
      <p:ext uri="{BB962C8B-B14F-4D97-AF65-F5344CB8AC3E}">
        <p14:creationId xmlns:p14="http://schemas.microsoft.com/office/powerpoint/2010/main" val="886303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F1B5891-7335-2CDB-2F3C-65EC85E5D915}"/>
              </a:ext>
            </a:extLst>
          </p:cNvPr>
          <p:cNvPicPr>
            <a:picLocks noGrp="1" noChangeAspect="1"/>
          </p:cNvPicPr>
          <p:nvPr>
            <p:ph idx="1"/>
          </p:nvPr>
        </p:nvPicPr>
        <p:blipFill>
          <a:blip r:embed="rId3"/>
          <a:stretch>
            <a:fillRect/>
          </a:stretch>
        </p:blipFill>
        <p:spPr>
          <a:xfrm>
            <a:off x="2363056" y="328237"/>
            <a:ext cx="5944085" cy="5848726"/>
          </a:xfrm>
        </p:spPr>
      </p:pic>
      <p:sp>
        <p:nvSpPr>
          <p:cNvPr id="7" name="TextBox 6">
            <a:extLst>
              <a:ext uri="{FF2B5EF4-FFF2-40B4-BE49-F238E27FC236}">
                <a16:creationId xmlns:a16="http://schemas.microsoft.com/office/drawing/2014/main" id="{A951DDB9-AC17-DCF3-60BB-F851CD9D4721}"/>
              </a:ext>
            </a:extLst>
          </p:cNvPr>
          <p:cNvSpPr txBox="1"/>
          <p:nvPr/>
        </p:nvSpPr>
        <p:spPr>
          <a:xfrm>
            <a:off x="8616325" y="6311900"/>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2710567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BF75969-91F3-AE2C-ECF5-5388182A43F2}"/>
              </a:ext>
            </a:extLst>
          </p:cNvPr>
          <p:cNvPicPr>
            <a:picLocks noGrp="1" noChangeAspect="1"/>
          </p:cNvPicPr>
          <p:nvPr>
            <p:ph idx="1"/>
          </p:nvPr>
        </p:nvPicPr>
        <p:blipFill>
          <a:blip r:embed="rId3"/>
          <a:stretch>
            <a:fillRect/>
          </a:stretch>
        </p:blipFill>
        <p:spPr>
          <a:xfrm>
            <a:off x="1370903" y="365125"/>
            <a:ext cx="8783937" cy="5811838"/>
          </a:xfrm>
        </p:spPr>
      </p:pic>
      <p:sp>
        <p:nvSpPr>
          <p:cNvPr id="7" name="TextBox 6">
            <a:extLst>
              <a:ext uri="{FF2B5EF4-FFF2-40B4-BE49-F238E27FC236}">
                <a16:creationId xmlns:a16="http://schemas.microsoft.com/office/drawing/2014/main" id="{184529B3-B894-40C4-102B-86E133C9C562}"/>
              </a:ext>
            </a:extLst>
          </p:cNvPr>
          <p:cNvSpPr txBox="1"/>
          <p:nvPr/>
        </p:nvSpPr>
        <p:spPr>
          <a:xfrm>
            <a:off x="8616325" y="6311900"/>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2265133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F1B5891-7335-2CDB-2F3C-65EC85E5D915}"/>
              </a:ext>
            </a:extLst>
          </p:cNvPr>
          <p:cNvPicPr>
            <a:picLocks noGrp="1" noChangeAspect="1"/>
          </p:cNvPicPr>
          <p:nvPr>
            <p:ph idx="1"/>
          </p:nvPr>
        </p:nvPicPr>
        <p:blipFill>
          <a:blip r:embed="rId3"/>
          <a:stretch>
            <a:fillRect/>
          </a:stretch>
        </p:blipFill>
        <p:spPr>
          <a:xfrm>
            <a:off x="2363056" y="328237"/>
            <a:ext cx="5944085" cy="5848726"/>
          </a:xfrm>
        </p:spPr>
      </p:pic>
      <p:sp>
        <p:nvSpPr>
          <p:cNvPr id="7" name="TextBox 6">
            <a:extLst>
              <a:ext uri="{FF2B5EF4-FFF2-40B4-BE49-F238E27FC236}">
                <a16:creationId xmlns:a16="http://schemas.microsoft.com/office/drawing/2014/main" id="{A951DDB9-AC17-DCF3-60BB-F851CD9D4721}"/>
              </a:ext>
            </a:extLst>
          </p:cNvPr>
          <p:cNvSpPr txBox="1"/>
          <p:nvPr/>
        </p:nvSpPr>
        <p:spPr>
          <a:xfrm>
            <a:off x="8616325" y="6311900"/>
            <a:ext cx="1977401" cy="276999"/>
          </a:xfrm>
          <a:prstGeom prst="rect">
            <a:avLst/>
          </a:prstGeom>
          <a:noFill/>
        </p:spPr>
        <p:txBody>
          <a:bodyPr wrap="none" rtlCol="0">
            <a:spAutoFit/>
          </a:bodyPr>
          <a:lstStyle/>
          <a:p>
            <a:r>
              <a:rPr lang="en-US" sz="1200" dirty="0" err="1"/>
              <a:t>Francoz</a:t>
            </a:r>
            <a:r>
              <a:rPr lang="en-US" sz="1200" dirty="0"/>
              <a:t>, C. et al. CJASN 2019</a:t>
            </a:r>
          </a:p>
        </p:txBody>
      </p:sp>
    </p:spTree>
    <p:extLst>
      <p:ext uri="{BB962C8B-B14F-4D97-AF65-F5344CB8AC3E}">
        <p14:creationId xmlns:p14="http://schemas.microsoft.com/office/powerpoint/2010/main" val="398310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Definition of AKI</a:t>
            </a:r>
          </a:p>
        </p:txBody>
      </p:sp>
      <p:pic>
        <p:nvPicPr>
          <p:cNvPr id="6" name="Content Placeholder 5">
            <a:extLst>
              <a:ext uri="{FF2B5EF4-FFF2-40B4-BE49-F238E27FC236}">
                <a16:creationId xmlns:a16="http://schemas.microsoft.com/office/drawing/2014/main" id="{41B7DD91-5A27-1A88-BBEA-F44B2F7C90D4}"/>
              </a:ext>
            </a:extLst>
          </p:cNvPr>
          <p:cNvPicPr>
            <a:picLocks noGrp="1" noChangeAspect="1"/>
          </p:cNvPicPr>
          <p:nvPr>
            <p:ph idx="1"/>
          </p:nvPr>
        </p:nvPicPr>
        <p:blipFill>
          <a:blip r:embed="rId3"/>
          <a:stretch>
            <a:fillRect/>
          </a:stretch>
        </p:blipFill>
        <p:spPr>
          <a:xfrm>
            <a:off x="838200" y="2279207"/>
            <a:ext cx="10515600" cy="3444173"/>
          </a:xfrm>
        </p:spPr>
      </p:pic>
      <p:sp>
        <p:nvSpPr>
          <p:cNvPr id="7" name="TextBox 6">
            <a:extLst>
              <a:ext uri="{FF2B5EF4-FFF2-40B4-BE49-F238E27FC236}">
                <a16:creationId xmlns:a16="http://schemas.microsoft.com/office/drawing/2014/main" id="{66B5F398-3FF6-AC60-B670-4100E6C50BC8}"/>
              </a:ext>
            </a:extLst>
          </p:cNvPr>
          <p:cNvSpPr txBox="1"/>
          <p:nvPr/>
        </p:nvSpPr>
        <p:spPr>
          <a:xfrm>
            <a:off x="9171129" y="5723380"/>
            <a:ext cx="1734514" cy="276999"/>
          </a:xfrm>
          <a:prstGeom prst="rect">
            <a:avLst/>
          </a:prstGeom>
          <a:noFill/>
        </p:spPr>
        <p:txBody>
          <a:bodyPr wrap="none" rtlCol="0">
            <a:spAutoFit/>
          </a:bodyPr>
          <a:lstStyle/>
          <a:p>
            <a:r>
              <a:rPr lang="en-US" sz="1200" dirty="0" err="1"/>
              <a:t>Intervent</a:t>
            </a:r>
            <a:r>
              <a:rPr lang="en-US" sz="1200" dirty="0"/>
              <a:t> Card Clin. 2023</a:t>
            </a:r>
          </a:p>
        </p:txBody>
      </p:sp>
    </p:spTree>
    <p:extLst>
      <p:ext uri="{BB962C8B-B14F-4D97-AF65-F5344CB8AC3E}">
        <p14:creationId xmlns:p14="http://schemas.microsoft.com/office/powerpoint/2010/main" val="94748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20D5CE2-0170-2891-E24F-CB05939A880D}"/>
              </a:ext>
            </a:extLst>
          </p:cNvPr>
          <p:cNvPicPr>
            <a:picLocks noGrp="1" noChangeAspect="1"/>
          </p:cNvPicPr>
          <p:nvPr>
            <p:ph idx="1"/>
          </p:nvPr>
        </p:nvPicPr>
        <p:blipFill>
          <a:blip r:embed="rId3"/>
          <a:stretch>
            <a:fillRect/>
          </a:stretch>
        </p:blipFill>
        <p:spPr>
          <a:xfrm>
            <a:off x="2209318" y="923289"/>
            <a:ext cx="6407007" cy="5011421"/>
          </a:xfrm>
        </p:spPr>
      </p:pic>
      <p:sp>
        <p:nvSpPr>
          <p:cNvPr id="7" name="TextBox 6">
            <a:extLst>
              <a:ext uri="{FF2B5EF4-FFF2-40B4-BE49-F238E27FC236}">
                <a16:creationId xmlns:a16="http://schemas.microsoft.com/office/drawing/2014/main" id="{BE18A42D-81B3-C1FB-95E0-D7EE67C488F4}"/>
              </a:ext>
            </a:extLst>
          </p:cNvPr>
          <p:cNvSpPr txBox="1"/>
          <p:nvPr/>
        </p:nvSpPr>
        <p:spPr>
          <a:xfrm>
            <a:off x="8616325" y="6311900"/>
            <a:ext cx="2266454" cy="276999"/>
          </a:xfrm>
          <a:prstGeom prst="rect">
            <a:avLst/>
          </a:prstGeom>
          <a:noFill/>
        </p:spPr>
        <p:txBody>
          <a:bodyPr wrap="none" rtlCol="0">
            <a:spAutoFit/>
          </a:bodyPr>
          <a:lstStyle/>
          <a:p>
            <a:r>
              <a:rPr lang="en-US" sz="1200" dirty="0"/>
              <a:t>Nadim, MK. et al. J Hepatol. 2024</a:t>
            </a:r>
          </a:p>
        </p:txBody>
      </p:sp>
    </p:spTree>
    <p:extLst>
      <p:ext uri="{BB962C8B-B14F-4D97-AF65-F5344CB8AC3E}">
        <p14:creationId xmlns:p14="http://schemas.microsoft.com/office/powerpoint/2010/main" val="82672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What are some causes of AKI?</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8549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2422</Words>
  <Application>Microsoft Macintosh PowerPoint</Application>
  <PresentationFormat>Widescreen</PresentationFormat>
  <Paragraphs>308</Paragraphs>
  <Slides>66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Helvetica</vt:lpstr>
      <vt:lpstr>system-ui</vt:lpstr>
      <vt:lpstr>Times</vt:lpstr>
      <vt:lpstr>Office Theme</vt:lpstr>
      <vt:lpstr>Toxic Tandem:  AKI in Liver Disease</vt:lpstr>
      <vt:lpstr>Disclosures</vt:lpstr>
      <vt:lpstr>Objectives</vt:lpstr>
      <vt:lpstr>Case</vt:lpstr>
      <vt:lpstr>Case</vt:lpstr>
      <vt:lpstr>Case</vt:lpstr>
      <vt:lpstr>Definition of AKI</vt:lpstr>
      <vt:lpstr>PowerPoint Presentation</vt:lpstr>
      <vt:lpstr>What are some causes of AKI?</vt:lpstr>
      <vt:lpstr>PowerPoint Presentation</vt:lpstr>
      <vt:lpstr>PowerPoint Presentation</vt:lpstr>
      <vt:lpstr>PowerPoint Presentation</vt:lpstr>
      <vt:lpstr>What is your leading diagnosis?</vt:lpstr>
      <vt:lpstr>Hepato-Renal Syndrome</vt:lpstr>
      <vt:lpstr>PowerPoint Presentation</vt:lpstr>
      <vt:lpstr>Pathophysiology of HRS</vt:lpstr>
      <vt:lpstr>Cirrhosis -&gt; Portal Hypertension</vt:lpstr>
      <vt:lpstr>Portal Hypertension -&gt; Vasodilation,   SVR</vt:lpstr>
      <vt:lpstr>Decrease in EABV</vt:lpstr>
      <vt:lpstr>PowerPoint Presentation</vt:lpstr>
      <vt:lpstr>Cardiac Effects</vt:lpstr>
      <vt:lpstr>PowerPoint Presentation</vt:lpstr>
      <vt:lpstr>Renal Effects</vt:lpstr>
      <vt:lpstr>Sodium Retention -&gt; Ascites </vt:lpstr>
      <vt:lpstr>PowerPoint Presentation</vt:lpstr>
      <vt:lpstr>PowerPoint Presentation</vt:lpstr>
      <vt:lpstr>PowerPoint Presentation</vt:lpstr>
      <vt:lpstr>PowerPoint Presentation</vt:lpstr>
      <vt:lpstr>Treatment </vt:lpstr>
      <vt:lpstr>Treatment </vt:lpstr>
      <vt:lpstr>Withdrawal of Offending Agents</vt:lpstr>
      <vt:lpstr>Withdrawal of Offending Agents</vt:lpstr>
      <vt:lpstr>Treatment </vt:lpstr>
      <vt:lpstr>Volume Assessment</vt:lpstr>
      <vt:lpstr>Volume Assessment – Hypo/Euvolemia</vt:lpstr>
      <vt:lpstr>Volume Assessment - Albumin</vt:lpstr>
      <vt:lpstr>Volume Assessment - Hypervolemia</vt:lpstr>
      <vt:lpstr>Treatment </vt:lpstr>
      <vt:lpstr>Renal Perfusion</vt:lpstr>
      <vt:lpstr>Renal Perfusion - Vasoconstriction</vt:lpstr>
      <vt:lpstr>Renal Perfusion - Vasoconstriction</vt:lpstr>
      <vt:lpstr>Renal Perfusion - Vasoconstriction</vt:lpstr>
      <vt:lpstr>Renal Perfusion - Vasoconstriction</vt:lpstr>
      <vt:lpstr>Renal Perfusion - Vasoconstriction</vt:lpstr>
      <vt:lpstr>Renal Perfusion – IAH</vt:lpstr>
      <vt:lpstr>PowerPoint Presentation</vt:lpstr>
      <vt:lpstr>Renal Perfusion – Hepatic Flow</vt:lpstr>
      <vt:lpstr>Treatment </vt:lpstr>
      <vt:lpstr>Treatment </vt:lpstr>
      <vt:lpstr>PowerPoint Presentation</vt:lpstr>
      <vt:lpstr>PowerPoint Presentation</vt:lpstr>
      <vt:lpstr>PowerPoint Presentation</vt:lpstr>
      <vt:lpstr>Survival</vt:lpstr>
      <vt:lpstr>PowerPoint Presentation</vt:lpstr>
      <vt:lpstr>Survival</vt:lpstr>
      <vt:lpstr>PowerPoint Presentation</vt:lpstr>
      <vt:lpstr>PowerPoint Presentation</vt:lpstr>
      <vt:lpstr>Treatment </vt:lpstr>
      <vt:lpstr>Summary</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57</cp:revision>
  <dcterms:created xsi:type="dcterms:W3CDTF">2021-01-06T15:17:42Z</dcterms:created>
  <dcterms:modified xsi:type="dcterms:W3CDTF">2025-03-07T16:08:41Z</dcterms:modified>
</cp:coreProperties>
</file>