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413" r:id="rId3"/>
    <p:sldId id="423" r:id="rId4"/>
    <p:sldId id="424" r:id="rId5"/>
    <p:sldId id="425" r:id="rId6"/>
    <p:sldId id="420" r:id="rId7"/>
    <p:sldId id="421" r:id="rId8"/>
    <p:sldId id="422" r:id="rId9"/>
    <p:sldId id="417" r:id="rId10"/>
    <p:sldId id="430" r:id="rId11"/>
    <p:sldId id="418" r:id="rId12"/>
    <p:sldId id="419" r:id="rId13"/>
    <p:sldId id="414" r:id="rId14"/>
    <p:sldId id="415" r:id="rId15"/>
    <p:sldId id="404" r:id="rId16"/>
    <p:sldId id="408" r:id="rId17"/>
    <p:sldId id="416" r:id="rId18"/>
    <p:sldId id="409" r:id="rId19"/>
    <p:sldId id="410" r:id="rId20"/>
    <p:sldId id="432" r:id="rId21"/>
    <p:sldId id="412" r:id="rId22"/>
    <p:sldId id="411" r:id="rId23"/>
    <p:sldId id="390" r:id="rId24"/>
    <p:sldId id="407" r:id="rId25"/>
    <p:sldId id="402" r:id="rId26"/>
    <p:sldId id="434" r:id="rId27"/>
    <p:sldId id="435" r:id="rId28"/>
    <p:sldId id="406" r:id="rId29"/>
    <p:sldId id="403" r:id="rId30"/>
    <p:sldId id="405" r:id="rId31"/>
    <p:sldId id="399" r:id="rId32"/>
    <p:sldId id="400" r:id="rId33"/>
    <p:sldId id="401" r:id="rId34"/>
    <p:sldId id="396" r:id="rId35"/>
    <p:sldId id="397" r:id="rId36"/>
    <p:sldId id="398" r:id="rId37"/>
    <p:sldId id="393" r:id="rId38"/>
    <p:sldId id="394" r:id="rId39"/>
    <p:sldId id="395" r:id="rId40"/>
    <p:sldId id="391" r:id="rId41"/>
    <p:sldId id="392" r:id="rId42"/>
    <p:sldId id="374" r:id="rId43"/>
    <p:sldId id="436" r:id="rId44"/>
    <p:sldId id="375" r:id="rId45"/>
    <p:sldId id="376" r:id="rId46"/>
    <p:sldId id="372" r:id="rId47"/>
    <p:sldId id="373" r:id="rId48"/>
    <p:sldId id="258" r:id="rId49"/>
    <p:sldId id="38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405"/>
  </p:normalViewPr>
  <p:slideViewPr>
    <p:cSldViewPr snapToGrid="0" snapToObjects="1">
      <p:cViewPr varScale="1">
        <p:scale>
          <a:sx n="126" d="100"/>
          <a:sy n="126" d="100"/>
        </p:scale>
        <p:origin x="5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7C533-AA00-4244-97D8-444205611EC9}" type="datetimeFigureOut">
              <a:rPr lang="en-US" smtClean="0"/>
              <a:t>8/17/24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52687-2922-414C-A582-EB4298A7FF1E}" type="slidenum">
              <a:rPr lang="en-US" smtClean="0"/>
              <a:t>‹#›</a:t>
            </a:fld>
            <a:endParaRPr lang="en-US"/>
          </a:p>
        </p:txBody>
      </p:sp>
    </p:spTree>
    <p:extLst>
      <p:ext uri="{BB962C8B-B14F-4D97-AF65-F5344CB8AC3E}">
        <p14:creationId xmlns:p14="http://schemas.microsoft.com/office/powerpoint/2010/main" val="3020417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52687-2922-414C-A582-EB4298A7FF1E}" type="slidenum">
              <a:rPr lang="en-US" smtClean="0"/>
              <a:t>20</a:t>
            </a:fld>
            <a:endParaRPr lang="en-US"/>
          </a:p>
        </p:txBody>
      </p:sp>
    </p:spTree>
    <p:extLst>
      <p:ext uri="{BB962C8B-B14F-4D97-AF65-F5344CB8AC3E}">
        <p14:creationId xmlns:p14="http://schemas.microsoft.com/office/powerpoint/2010/main" val="45470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6C2-3A9C-804D-83E7-45A60D5D01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09523-74CE-6F4C-9C0C-69F3C51CC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16C909-65A3-BE45-919C-B459F5AC200E}"/>
              </a:ext>
            </a:extLst>
          </p:cNvPr>
          <p:cNvSpPr>
            <a:spLocks noGrp="1"/>
          </p:cNvSpPr>
          <p:nvPr>
            <p:ph type="dt" sz="half" idx="10"/>
          </p:nvPr>
        </p:nvSpPr>
        <p:spPr/>
        <p:txBody>
          <a:bodyPr/>
          <a:lstStyle/>
          <a:p>
            <a:fld id="{3CC2385E-BAC7-3F42-B91F-3AC00928A3BA}" type="datetimeFigureOut">
              <a:rPr lang="en-US" smtClean="0"/>
              <a:t>8/17/24</a:t>
            </a:fld>
            <a:endParaRPr lang="en-US"/>
          </a:p>
        </p:txBody>
      </p:sp>
      <p:sp>
        <p:nvSpPr>
          <p:cNvPr id="5" name="Footer Placeholder 4">
            <a:extLst>
              <a:ext uri="{FF2B5EF4-FFF2-40B4-BE49-F238E27FC236}">
                <a16:creationId xmlns:a16="http://schemas.microsoft.com/office/drawing/2014/main" id="{9D14C3F9-13BB-7941-B1D8-A7E2D5DD6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F664D-FAAA-8941-AF02-A1EA2FE80AD8}"/>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72816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42E3-EF99-1643-ADBC-03741363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B1F57-C50E-2E41-A303-65BB9F573E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A5FDD-A4C2-ED4D-BB4D-BAC16B77CAA9}"/>
              </a:ext>
            </a:extLst>
          </p:cNvPr>
          <p:cNvSpPr>
            <a:spLocks noGrp="1"/>
          </p:cNvSpPr>
          <p:nvPr>
            <p:ph type="dt" sz="half" idx="10"/>
          </p:nvPr>
        </p:nvSpPr>
        <p:spPr/>
        <p:txBody>
          <a:bodyPr/>
          <a:lstStyle/>
          <a:p>
            <a:fld id="{3CC2385E-BAC7-3F42-B91F-3AC00928A3BA}" type="datetimeFigureOut">
              <a:rPr lang="en-US" smtClean="0"/>
              <a:t>8/17/24</a:t>
            </a:fld>
            <a:endParaRPr lang="en-US"/>
          </a:p>
        </p:txBody>
      </p:sp>
      <p:sp>
        <p:nvSpPr>
          <p:cNvPr id="5" name="Footer Placeholder 4">
            <a:extLst>
              <a:ext uri="{FF2B5EF4-FFF2-40B4-BE49-F238E27FC236}">
                <a16:creationId xmlns:a16="http://schemas.microsoft.com/office/drawing/2014/main" id="{FAAB2E45-FB65-6848-8F0F-48EFB7719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86DB3-7305-2945-B141-0D030B0B95AD}"/>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86216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ADD47-B50A-5740-9397-CF75BD948D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EAD68-E37C-B341-9AC6-5A2759B27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5192-3307-404A-B82E-44C019940BD7}"/>
              </a:ext>
            </a:extLst>
          </p:cNvPr>
          <p:cNvSpPr>
            <a:spLocks noGrp="1"/>
          </p:cNvSpPr>
          <p:nvPr>
            <p:ph type="dt" sz="half" idx="10"/>
          </p:nvPr>
        </p:nvSpPr>
        <p:spPr/>
        <p:txBody>
          <a:bodyPr/>
          <a:lstStyle/>
          <a:p>
            <a:fld id="{3CC2385E-BAC7-3F42-B91F-3AC00928A3BA}" type="datetimeFigureOut">
              <a:rPr lang="en-US" smtClean="0"/>
              <a:t>8/17/24</a:t>
            </a:fld>
            <a:endParaRPr lang="en-US"/>
          </a:p>
        </p:txBody>
      </p:sp>
      <p:sp>
        <p:nvSpPr>
          <p:cNvPr id="5" name="Footer Placeholder 4">
            <a:extLst>
              <a:ext uri="{FF2B5EF4-FFF2-40B4-BE49-F238E27FC236}">
                <a16:creationId xmlns:a16="http://schemas.microsoft.com/office/drawing/2014/main" id="{0F7AAE6A-485F-AC42-8E25-CC7D24C5C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E8B23-E473-1243-852A-1D152F25060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8768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83B6-120A-FE45-9905-20C90F3DB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FF4D8-2AD3-494E-A40A-9F0FA37F16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01207-430B-B14A-BB70-5B25F23C77B9}"/>
              </a:ext>
            </a:extLst>
          </p:cNvPr>
          <p:cNvSpPr>
            <a:spLocks noGrp="1"/>
          </p:cNvSpPr>
          <p:nvPr>
            <p:ph type="dt" sz="half" idx="10"/>
          </p:nvPr>
        </p:nvSpPr>
        <p:spPr/>
        <p:txBody>
          <a:bodyPr/>
          <a:lstStyle/>
          <a:p>
            <a:fld id="{3CC2385E-BAC7-3F42-B91F-3AC00928A3BA}" type="datetimeFigureOut">
              <a:rPr lang="en-US" smtClean="0"/>
              <a:t>8/17/24</a:t>
            </a:fld>
            <a:endParaRPr lang="en-US"/>
          </a:p>
        </p:txBody>
      </p:sp>
      <p:sp>
        <p:nvSpPr>
          <p:cNvPr id="5" name="Footer Placeholder 4">
            <a:extLst>
              <a:ext uri="{FF2B5EF4-FFF2-40B4-BE49-F238E27FC236}">
                <a16:creationId xmlns:a16="http://schemas.microsoft.com/office/drawing/2014/main" id="{54342A27-58E5-2F47-9E80-2550970C8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C31A3-D2A5-2A4E-85F3-714158CEBBE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0205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70E2-7395-D04D-B962-583951A2B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92062-41A2-DB43-902E-60B57BCE1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A78011-E7DC-9849-AB2D-8C19F35C1C72}"/>
              </a:ext>
            </a:extLst>
          </p:cNvPr>
          <p:cNvSpPr>
            <a:spLocks noGrp="1"/>
          </p:cNvSpPr>
          <p:nvPr>
            <p:ph type="dt" sz="half" idx="10"/>
          </p:nvPr>
        </p:nvSpPr>
        <p:spPr/>
        <p:txBody>
          <a:bodyPr/>
          <a:lstStyle/>
          <a:p>
            <a:fld id="{3CC2385E-BAC7-3F42-B91F-3AC00928A3BA}" type="datetimeFigureOut">
              <a:rPr lang="en-US" smtClean="0"/>
              <a:t>8/17/24</a:t>
            </a:fld>
            <a:endParaRPr lang="en-US"/>
          </a:p>
        </p:txBody>
      </p:sp>
      <p:sp>
        <p:nvSpPr>
          <p:cNvPr id="5" name="Footer Placeholder 4">
            <a:extLst>
              <a:ext uri="{FF2B5EF4-FFF2-40B4-BE49-F238E27FC236}">
                <a16:creationId xmlns:a16="http://schemas.microsoft.com/office/drawing/2014/main" id="{CFBB5BEC-B024-5649-A0F0-F222D13D7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D5E-4ACE-E84D-8D48-28C10BBD1C7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94576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30E6-C96A-E945-AE78-9434DDF88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1391D-04AB-B547-81DC-76A60501DF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6F124-9AD5-E94B-B33F-5F398E22B2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B945C5-A261-F440-9A80-311C02D8BFF7}"/>
              </a:ext>
            </a:extLst>
          </p:cNvPr>
          <p:cNvSpPr>
            <a:spLocks noGrp="1"/>
          </p:cNvSpPr>
          <p:nvPr>
            <p:ph type="dt" sz="half" idx="10"/>
          </p:nvPr>
        </p:nvSpPr>
        <p:spPr/>
        <p:txBody>
          <a:bodyPr/>
          <a:lstStyle/>
          <a:p>
            <a:fld id="{3CC2385E-BAC7-3F42-B91F-3AC00928A3BA}" type="datetimeFigureOut">
              <a:rPr lang="en-US" smtClean="0"/>
              <a:t>8/17/24</a:t>
            </a:fld>
            <a:endParaRPr lang="en-US"/>
          </a:p>
        </p:txBody>
      </p:sp>
      <p:sp>
        <p:nvSpPr>
          <p:cNvPr id="6" name="Footer Placeholder 5">
            <a:extLst>
              <a:ext uri="{FF2B5EF4-FFF2-40B4-BE49-F238E27FC236}">
                <a16:creationId xmlns:a16="http://schemas.microsoft.com/office/drawing/2014/main" id="{BDEE7FF4-FF83-9041-9E55-AC5EF3BF2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2E713-4E85-0C4C-BA42-A756789928AB}"/>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05986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3DE7-7F75-FB41-B144-1889EEDDC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AAD04-F623-D94D-889B-B2A55762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459CAD-5B40-654B-BF87-2C362F5BCA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23DF5-48C4-9F48-8DBC-CCD43A3BB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2D75C2-F283-7A49-8643-296968710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00DF5-4F4B-4D4B-8F5D-BEEC426C880E}"/>
              </a:ext>
            </a:extLst>
          </p:cNvPr>
          <p:cNvSpPr>
            <a:spLocks noGrp="1"/>
          </p:cNvSpPr>
          <p:nvPr>
            <p:ph type="dt" sz="half" idx="10"/>
          </p:nvPr>
        </p:nvSpPr>
        <p:spPr/>
        <p:txBody>
          <a:bodyPr/>
          <a:lstStyle/>
          <a:p>
            <a:fld id="{3CC2385E-BAC7-3F42-B91F-3AC00928A3BA}" type="datetimeFigureOut">
              <a:rPr lang="en-US" smtClean="0"/>
              <a:t>8/17/24</a:t>
            </a:fld>
            <a:endParaRPr lang="en-US"/>
          </a:p>
        </p:txBody>
      </p:sp>
      <p:sp>
        <p:nvSpPr>
          <p:cNvPr id="8" name="Footer Placeholder 7">
            <a:extLst>
              <a:ext uri="{FF2B5EF4-FFF2-40B4-BE49-F238E27FC236}">
                <a16:creationId xmlns:a16="http://schemas.microsoft.com/office/drawing/2014/main" id="{93FE846F-3834-894F-8C22-DD909A15E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4CDAF-0C1C-FF40-B488-4C86E7FA1865}"/>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102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C7EF-1D0F-6B4A-8BEB-2BE61327B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8A3CC5-A518-B142-A454-EA90D94AA5F8}"/>
              </a:ext>
            </a:extLst>
          </p:cNvPr>
          <p:cNvSpPr>
            <a:spLocks noGrp="1"/>
          </p:cNvSpPr>
          <p:nvPr>
            <p:ph type="dt" sz="half" idx="10"/>
          </p:nvPr>
        </p:nvSpPr>
        <p:spPr/>
        <p:txBody>
          <a:bodyPr/>
          <a:lstStyle/>
          <a:p>
            <a:fld id="{3CC2385E-BAC7-3F42-B91F-3AC00928A3BA}" type="datetimeFigureOut">
              <a:rPr lang="en-US" smtClean="0"/>
              <a:t>8/17/24</a:t>
            </a:fld>
            <a:endParaRPr lang="en-US"/>
          </a:p>
        </p:txBody>
      </p:sp>
      <p:sp>
        <p:nvSpPr>
          <p:cNvPr id="4" name="Footer Placeholder 3">
            <a:extLst>
              <a:ext uri="{FF2B5EF4-FFF2-40B4-BE49-F238E27FC236}">
                <a16:creationId xmlns:a16="http://schemas.microsoft.com/office/drawing/2014/main" id="{739F03EA-8B04-1B46-9059-DF5977C2C0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E6C8E-144D-114C-B54C-11997C11E681}"/>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91743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997B1-3171-A44D-997A-E64C52863772}"/>
              </a:ext>
            </a:extLst>
          </p:cNvPr>
          <p:cNvSpPr>
            <a:spLocks noGrp="1"/>
          </p:cNvSpPr>
          <p:nvPr>
            <p:ph type="dt" sz="half" idx="10"/>
          </p:nvPr>
        </p:nvSpPr>
        <p:spPr/>
        <p:txBody>
          <a:bodyPr/>
          <a:lstStyle/>
          <a:p>
            <a:fld id="{3CC2385E-BAC7-3F42-B91F-3AC00928A3BA}" type="datetimeFigureOut">
              <a:rPr lang="en-US" smtClean="0"/>
              <a:t>8/17/24</a:t>
            </a:fld>
            <a:endParaRPr lang="en-US"/>
          </a:p>
        </p:txBody>
      </p:sp>
      <p:sp>
        <p:nvSpPr>
          <p:cNvPr id="3" name="Footer Placeholder 2">
            <a:extLst>
              <a:ext uri="{FF2B5EF4-FFF2-40B4-BE49-F238E27FC236}">
                <a16:creationId xmlns:a16="http://schemas.microsoft.com/office/drawing/2014/main" id="{66C442FC-09D8-2E49-9C84-67A7AA5124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78C09-144F-384C-985E-61BBAACBC4C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22162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8CA0-618E-2B43-BE72-7BBF187C7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F215-2684-5B40-A343-8CD779ECC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D8AE0-A638-714F-ADDB-B073C9D7F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B71117-4DAF-F84C-BFDC-2C5F51F26CF1}"/>
              </a:ext>
            </a:extLst>
          </p:cNvPr>
          <p:cNvSpPr>
            <a:spLocks noGrp="1"/>
          </p:cNvSpPr>
          <p:nvPr>
            <p:ph type="dt" sz="half" idx="10"/>
          </p:nvPr>
        </p:nvSpPr>
        <p:spPr/>
        <p:txBody>
          <a:bodyPr/>
          <a:lstStyle/>
          <a:p>
            <a:fld id="{3CC2385E-BAC7-3F42-B91F-3AC00928A3BA}" type="datetimeFigureOut">
              <a:rPr lang="en-US" smtClean="0"/>
              <a:t>8/17/24</a:t>
            </a:fld>
            <a:endParaRPr lang="en-US"/>
          </a:p>
        </p:txBody>
      </p:sp>
      <p:sp>
        <p:nvSpPr>
          <p:cNvPr id="6" name="Footer Placeholder 5">
            <a:extLst>
              <a:ext uri="{FF2B5EF4-FFF2-40B4-BE49-F238E27FC236}">
                <a16:creationId xmlns:a16="http://schemas.microsoft.com/office/drawing/2014/main" id="{D8F3A216-EFD5-9744-BFAC-42A3C963F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F4B3D-1B3E-6F43-A37B-E6FEE37D938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4815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583F-DF50-A34E-AE06-78A0B3F6F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EF328-92B7-EE43-A0AC-619CB157EB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6E9B3-3B82-DB4E-83D5-5C15BD38F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3844E5-6317-2F43-82BB-8C4C84886F2E}"/>
              </a:ext>
            </a:extLst>
          </p:cNvPr>
          <p:cNvSpPr>
            <a:spLocks noGrp="1"/>
          </p:cNvSpPr>
          <p:nvPr>
            <p:ph type="dt" sz="half" idx="10"/>
          </p:nvPr>
        </p:nvSpPr>
        <p:spPr/>
        <p:txBody>
          <a:bodyPr/>
          <a:lstStyle/>
          <a:p>
            <a:fld id="{3CC2385E-BAC7-3F42-B91F-3AC00928A3BA}" type="datetimeFigureOut">
              <a:rPr lang="en-US" smtClean="0"/>
              <a:t>8/17/24</a:t>
            </a:fld>
            <a:endParaRPr lang="en-US"/>
          </a:p>
        </p:txBody>
      </p:sp>
      <p:sp>
        <p:nvSpPr>
          <p:cNvPr id="6" name="Footer Placeholder 5">
            <a:extLst>
              <a:ext uri="{FF2B5EF4-FFF2-40B4-BE49-F238E27FC236}">
                <a16:creationId xmlns:a16="http://schemas.microsoft.com/office/drawing/2014/main" id="{EC8FF3F8-6C18-8647-9FEB-C13961113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19DC7-B7BE-1947-8BAC-2E5F8A2E3AA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6016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13E9-7E4F-DC45-BE2A-1F1372FC0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487D0-CBB4-2E44-9BA6-3C271C81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7A58-6F45-F846-90C7-9A9D00C2D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2385E-BAC7-3F42-B91F-3AC00928A3BA}" type="datetimeFigureOut">
              <a:rPr lang="en-US" smtClean="0"/>
              <a:t>8/17/24</a:t>
            </a:fld>
            <a:endParaRPr lang="en-US"/>
          </a:p>
        </p:txBody>
      </p:sp>
      <p:sp>
        <p:nvSpPr>
          <p:cNvPr id="5" name="Footer Placeholder 4">
            <a:extLst>
              <a:ext uri="{FF2B5EF4-FFF2-40B4-BE49-F238E27FC236}">
                <a16:creationId xmlns:a16="http://schemas.microsoft.com/office/drawing/2014/main" id="{0DF19659-DA8D-DD47-9BCE-0D183EA14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5C870C-E866-1E45-87F6-7061964207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308A-F5A5-2645-A21E-6DE5546963F5}" type="slidenum">
              <a:rPr lang="en-US" smtClean="0"/>
              <a:t>‹#›</a:t>
            </a:fld>
            <a:endParaRPr lang="en-US"/>
          </a:p>
        </p:txBody>
      </p:sp>
    </p:spTree>
    <p:extLst>
      <p:ext uri="{BB962C8B-B14F-4D97-AF65-F5344CB8AC3E}">
        <p14:creationId xmlns:p14="http://schemas.microsoft.com/office/powerpoint/2010/main" val="2638959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B562BB-A31F-C84A-B4A1-529E531791C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a:xfrm>
            <a:off x="640422" y="1635679"/>
            <a:ext cx="9144000" cy="2387600"/>
          </a:xfrm>
        </p:spPr>
        <p:txBody>
          <a:bodyPr>
            <a:normAutofit fontScale="90000"/>
          </a:bodyPr>
          <a:lstStyle/>
          <a:p>
            <a:r>
              <a:rPr lang="en-US" dirty="0"/>
              <a:t>Tuberous Sclerosis Complex</a:t>
            </a:r>
            <a:br>
              <a:rPr lang="en-US" dirty="0"/>
            </a:br>
            <a:r>
              <a:rPr lang="en-US" dirty="0"/>
              <a:t>The Kidney</a:t>
            </a:r>
            <a:br>
              <a:rPr lang="en-US" dirty="0"/>
            </a:br>
            <a:r>
              <a:rPr lang="en-US" dirty="0"/>
              <a:t>Model for Oncogenesis</a:t>
            </a:r>
          </a:p>
        </p:txBody>
      </p:sp>
      <p:sp>
        <p:nvSpPr>
          <p:cNvPr id="3" name="Subtitle 2">
            <a:extLst>
              <a:ext uri="{FF2B5EF4-FFF2-40B4-BE49-F238E27FC236}">
                <a16:creationId xmlns:a16="http://schemas.microsoft.com/office/drawing/2014/main" id="{172EFC4A-EC21-1E4F-B830-79E2536B3F3D}"/>
              </a:ext>
            </a:extLst>
          </p:cNvPr>
          <p:cNvSpPr>
            <a:spLocks noGrp="1"/>
          </p:cNvSpPr>
          <p:nvPr>
            <p:ph type="subTitle" idx="1"/>
          </p:nvPr>
        </p:nvSpPr>
        <p:spPr>
          <a:xfrm>
            <a:off x="640422" y="4402138"/>
            <a:ext cx="9144000" cy="1655762"/>
          </a:xfrm>
        </p:spPr>
        <p:txBody>
          <a:bodyPr>
            <a:normAutofit fontScale="55000" lnSpcReduction="20000"/>
          </a:bodyPr>
          <a:lstStyle/>
          <a:p>
            <a:r>
              <a:rPr lang="en-US" sz="3100" dirty="0"/>
              <a:t>Jacob Nysather D.O.</a:t>
            </a:r>
          </a:p>
          <a:p>
            <a:r>
              <a:rPr lang="en-US" sz="3100" dirty="0"/>
              <a:t>Twitter/X: @</a:t>
            </a:r>
            <a:r>
              <a:rPr lang="en-US" sz="3100" dirty="0" err="1"/>
              <a:t>drjakenysather</a:t>
            </a:r>
            <a:endParaRPr lang="en-US" sz="3100" dirty="0"/>
          </a:p>
          <a:p>
            <a:endParaRPr lang="en-US" dirty="0"/>
          </a:p>
          <a:p>
            <a:r>
              <a:rPr lang="en-US" dirty="0"/>
              <a:t>Assistant Professor of Medicine, Division of Nephrology, University of Cincinnati</a:t>
            </a:r>
          </a:p>
          <a:p>
            <a:r>
              <a:rPr lang="en-US" dirty="0"/>
              <a:t>Adult Nephrology Care – TSC Clinic, Cincinnati Children’s Hospital</a:t>
            </a:r>
          </a:p>
          <a:p>
            <a:r>
              <a:rPr lang="en-US" dirty="0"/>
              <a:t>Assistant Program Director, Nephrology Fellowship, University of Cincinnati</a:t>
            </a:r>
          </a:p>
        </p:txBody>
      </p:sp>
      <p:pic>
        <p:nvPicPr>
          <p:cNvPr id="3074" name="Picture 2" descr="TSC Alliance">
            <a:extLst>
              <a:ext uri="{FF2B5EF4-FFF2-40B4-BE49-F238E27FC236}">
                <a16:creationId xmlns:a16="http://schemas.microsoft.com/office/drawing/2014/main" id="{F8A6EE4D-4A73-4746-D95F-65FE6EFCE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 y="150022"/>
            <a:ext cx="1615440" cy="147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47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293835"/>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Angiogenesis</a:t>
            </a:r>
          </a:p>
        </p:txBody>
      </p:sp>
      <p:sp>
        <p:nvSpPr>
          <p:cNvPr id="6" name="TextBox 5">
            <a:extLst>
              <a:ext uri="{FF2B5EF4-FFF2-40B4-BE49-F238E27FC236}">
                <a16:creationId xmlns:a16="http://schemas.microsoft.com/office/drawing/2014/main" id="{1733C731-CA74-9C1F-9616-733FE919F427}"/>
              </a:ext>
            </a:extLst>
          </p:cNvPr>
          <p:cNvSpPr txBox="1"/>
          <p:nvPr/>
        </p:nvSpPr>
        <p:spPr>
          <a:xfrm>
            <a:off x="0" y="6457890"/>
            <a:ext cx="4700326" cy="400110"/>
          </a:xfrm>
          <a:prstGeom prst="rect">
            <a:avLst/>
          </a:prstGeom>
          <a:noFill/>
        </p:spPr>
        <p:txBody>
          <a:bodyPr wrap="none" rtlCol="0">
            <a:spAutoFit/>
          </a:bodyPr>
          <a:lstStyle/>
          <a:p>
            <a:r>
              <a:rPr lang="en-US" sz="1000" dirty="0"/>
              <a:t>Rad E., et al, </a:t>
            </a:r>
            <a:r>
              <a:rPr lang="en-US" sz="1000" dirty="0" err="1"/>
              <a:t>Oncogenetic</a:t>
            </a:r>
            <a:r>
              <a:rPr lang="en-US" sz="1000" dirty="0"/>
              <a:t> Signaling in mTOR, Cancers 2018</a:t>
            </a:r>
          </a:p>
          <a:p>
            <a:r>
              <a:rPr lang="en-US" sz="1000" dirty="0"/>
              <a:t>Dodd KM., et al, Tuberous Sclerosis model for Tumor Growth, Semin Cell Dev Biol 2016</a:t>
            </a:r>
          </a:p>
        </p:txBody>
      </p:sp>
      <p:sp>
        <p:nvSpPr>
          <p:cNvPr id="10" name="Content Placeholder 9">
            <a:extLst>
              <a:ext uri="{FF2B5EF4-FFF2-40B4-BE49-F238E27FC236}">
                <a16:creationId xmlns:a16="http://schemas.microsoft.com/office/drawing/2014/main" id="{75913FDC-CB6A-AECF-4E26-352C2E6AC39A}"/>
              </a:ext>
            </a:extLst>
          </p:cNvPr>
          <p:cNvSpPr>
            <a:spLocks noGrp="1"/>
          </p:cNvSpPr>
          <p:nvPr>
            <p:ph idx="1"/>
          </p:nvPr>
        </p:nvSpPr>
        <p:spPr>
          <a:xfrm>
            <a:off x="838200" y="1825625"/>
            <a:ext cx="7564120" cy="4351338"/>
          </a:xfrm>
        </p:spPr>
        <p:txBody>
          <a:bodyPr>
            <a:normAutofit fontScale="92500" lnSpcReduction="10000"/>
          </a:bodyPr>
          <a:lstStyle/>
          <a:p>
            <a:r>
              <a:rPr lang="en-US" dirty="0">
                <a:effectLst/>
              </a:rPr>
              <a:t>HIF Activation</a:t>
            </a:r>
          </a:p>
          <a:p>
            <a:pPr lvl="1"/>
            <a:r>
              <a:rPr lang="en-US" dirty="0"/>
              <a:t>P</a:t>
            </a:r>
            <a:r>
              <a:rPr lang="en-US" dirty="0">
                <a:effectLst/>
              </a:rPr>
              <a:t>romote cell survival</a:t>
            </a:r>
          </a:p>
          <a:p>
            <a:pPr lvl="1"/>
            <a:r>
              <a:rPr lang="en-US" dirty="0"/>
              <a:t>P</a:t>
            </a:r>
            <a:r>
              <a:rPr lang="en-US" dirty="0">
                <a:effectLst/>
              </a:rPr>
              <a:t>romotes glucose uptake, angiogenesis, proliferation and metastasis. </a:t>
            </a:r>
          </a:p>
          <a:p>
            <a:pPr lvl="1"/>
            <a:r>
              <a:rPr lang="en-US" dirty="0">
                <a:effectLst/>
              </a:rPr>
              <a:t>High levels of HIF protein expression often correlates with an increased risk of mortality in many cancer types </a:t>
            </a:r>
          </a:p>
          <a:p>
            <a:r>
              <a:rPr lang="en-US" dirty="0">
                <a:effectLst/>
              </a:rPr>
              <a:t>Loss of TSC2 was found to induce a 7-fold increase in HIF-1 transcriptional activity in conditions of hypoxia, which was partially restored upon treatment with rapamycin</a:t>
            </a:r>
          </a:p>
          <a:p>
            <a:r>
              <a:rPr lang="en-US" dirty="0"/>
              <a:t>S</a:t>
            </a:r>
            <a:r>
              <a:rPr lang="en-US" dirty="0">
                <a:effectLst/>
              </a:rPr>
              <a:t>everal different anti-cancer therapeutics available targeting VEGF</a:t>
            </a:r>
          </a:p>
          <a:p>
            <a:endParaRPr lang="en-US" dirty="0">
              <a:effectLst/>
              <a:latin typeface="Helvetica" pitchFamily="2" charset="0"/>
            </a:endParaRPr>
          </a:p>
          <a:p>
            <a:endParaRPr lang="en-US" dirty="0">
              <a:effectLst/>
              <a:latin typeface="Helvetica" pitchFamily="2" charset="0"/>
            </a:endParaRPr>
          </a:p>
          <a:p>
            <a:endParaRPr lang="en-US" dirty="0"/>
          </a:p>
        </p:txBody>
      </p:sp>
      <p:pic>
        <p:nvPicPr>
          <p:cNvPr id="11" name="Content Placeholder 7">
            <a:extLst>
              <a:ext uri="{FF2B5EF4-FFF2-40B4-BE49-F238E27FC236}">
                <a16:creationId xmlns:a16="http://schemas.microsoft.com/office/drawing/2014/main" id="{DF15C054-B0D1-0E7C-D7EC-88909530FC1F}"/>
              </a:ext>
            </a:extLst>
          </p:cNvPr>
          <p:cNvPicPr>
            <a:picLocks noChangeAspect="1"/>
          </p:cNvPicPr>
          <p:nvPr/>
        </p:nvPicPr>
        <p:blipFill>
          <a:blip r:embed="rId3"/>
          <a:stretch>
            <a:fillRect/>
          </a:stretch>
        </p:blipFill>
        <p:spPr>
          <a:xfrm>
            <a:off x="8694842" y="1268708"/>
            <a:ext cx="3078058" cy="4908255"/>
          </a:xfrm>
          <a:prstGeom prst="rect">
            <a:avLst/>
          </a:prstGeom>
        </p:spPr>
      </p:pic>
    </p:spTree>
    <p:extLst>
      <p:ext uri="{BB962C8B-B14F-4D97-AF65-F5344CB8AC3E}">
        <p14:creationId xmlns:p14="http://schemas.microsoft.com/office/powerpoint/2010/main" val="426122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5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dissolve">
                                      <p:cBhvr>
                                        <p:cTn id="21" dur="500"/>
                                        <p:tgtEl>
                                          <p:spTgt spid="1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dissolve">
                                      <p:cBhvr>
                                        <p:cTn id="26"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Second Hit Hypothesis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257800" cy="4351338"/>
          </a:xfrm>
        </p:spPr>
        <p:txBody>
          <a:bodyPr>
            <a:normAutofit fontScale="92500" lnSpcReduction="10000"/>
          </a:bodyPr>
          <a:lstStyle/>
          <a:p>
            <a:r>
              <a:rPr lang="en-US" dirty="0"/>
              <a:t>While initial germline inactivation of single TSC1 or TSC2 alleles may be sufficient to cause some syndrome features, tumor growth requires additional somatic mutation of the remaining normal allele (second hit). The loss of this heterozygosity via gene conversion or acquisition of compound heterozygous gene mutations has been identified in a wide variety of TSC associated tumors – Kidney lesions</a:t>
            </a:r>
          </a:p>
          <a:p>
            <a:endParaRPr lang="en-US" dirty="0"/>
          </a:p>
        </p:txBody>
      </p:sp>
      <p:pic>
        <p:nvPicPr>
          <p:cNvPr id="2" name="Content Placeholder 4">
            <a:extLst>
              <a:ext uri="{FF2B5EF4-FFF2-40B4-BE49-F238E27FC236}">
                <a16:creationId xmlns:a16="http://schemas.microsoft.com/office/drawing/2014/main" id="{FF7696A5-CFFD-4DC8-1AE3-AB09836C88FB}"/>
              </a:ext>
            </a:extLst>
          </p:cNvPr>
          <p:cNvPicPr>
            <a:picLocks noChangeAspect="1"/>
          </p:cNvPicPr>
          <p:nvPr/>
        </p:nvPicPr>
        <p:blipFill>
          <a:blip r:embed="rId3"/>
          <a:stretch>
            <a:fillRect/>
          </a:stretch>
        </p:blipFill>
        <p:spPr>
          <a:xfrm>
            <a:off x="6775803" y="1825625"/>
            <a:ext cx="4311728" cy="4351338"/>
          </a:xfrm>
          <a:prstGeom prst="rect">
            <a:avLst/>
          </a:prstGeom>
        </p:spPr>
      </p:pic>
      <p:sp>
        <p:nvSpPr>
          <p:cNvPr id="6" name="TextBox 5">
            <a:extLst>
              <a:ext uri="{FF2B5EF4-FFF2-40B4-BE49-F238E27FC236}">
                <a16:creationId xmlns:a16="http://schemas.microsoft.com/office/drawing/2014/main" id="{CE4EC98E-E153-0640-D2A0-6E34323EB92A}"/>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spTree>
    <p:extLst>
      <p:ext uri="{BB962C8B-B14F-4D97-AF65-F5344CB8AC3E}">
        <p14:creationId xmlns:p14="http://schemas.microsoft.com/office/powerpoint/2010/main" val="1895141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pic>
        <p:nvPicPr>
          <p:cNvPr id="2" name="Content Placeholder 4">
            <a:extLst>
              <a:ext uri="{FF2B5EF4-FFF2-40B4-BE49-F238E27FC236}">
                <a16:creationId xmlns:a16="http://schemas.microsoft.com/office/drawing/2014/main" id="{62DD2043-C14C-9ADB-0C49-BED636878C4D}"/>
              </a:ext>
            </a:extLst>
          </p:cNvPr>
          <p:cNvPicPr>
            <a:picLocks noChangeAspect="1"/>
          </p:cNvPicPr>
          <p:nvPr/>
        </p:nvPicPr>
        <p:blipFill>
          <a:blip r:embed="rId3"/>
          <a:stretch>
            <a:fillRect/>
          </a:stretch>
        </p:blipFill>
        <p:spPr>
          <a:xfrm>
            <a:off x="838200" y="2232426"/>
            <a:ext cx="10515599" cy="3591356"/>
          </a:xfrm>
          <a:prstGeom prst="rect">
            <a:avLst/>
          </a:prstGeom>
        </p:spPr>
      </p:pic>
      <p:sp>
        <p:nvSpPr>
          <p:cNvPr id="6" name="TextBox 5">
            <a:extLst>
              <a:ext uri="{FF2B5EF4-FFF2-40B4-BE49-F238E27FC236}">
                <a16:creationId xmlns:a16="http://schemas.microsoft.com/office/drawing/2014/main" id="{729A564D-28D3-0DC4-1AD2-2378C80B853D}"/>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spTree>
    <p:extLst>
      <p:ext uri="{BB962C8B-B14F-4D97-AF65-F5344CB8AC3E}">
        <p14:creationId xmlns:p14="http://schemas.microsoft.com/office/powerpoint/2010/main" val="3880954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Case 2</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pPr marL="0" indent="0">
              <a:buNone/>
            </a:pPr>
            <a:r>
              <a:rPr lang="en-US" dirty="0"/>
              <a:t>A 26 year old female was recently diagnosed with </a:t>
            </a:r>
            <a:r>
              <a:rPr lang="en-US" dirty="0" err="1"/>
              <a:t>sporatic</a:t>
            </a:r>
            <a:r>
              <a:rPr lang="en-US" dirty="0"/>
              <a:t> </a:t>
            </a:r>
            <a:r>
              <a:rPr lang="en-US" dirty="0" err="1"/>
              <a:t>lymphangiomyomatosis</a:t>
            </a:r>
            <a:r>
              <a:rPr lang="en-US" dirty="0"/>
              <a:t> (LAM) after a spontaneous pneumothorax 1 month post partum of the birth of her second child requiring talc </a:t>
            </a:r>
            <a:r>
              <a:rPr lang="en-US" dirty="0" err="1"/>
              <a:t>pleuridesis</a:t>
            </a:r>
            <a:r>
              <a:rPr lang="en-US" dirty="0"/>
              <a:t>. As part of her evaluation she was diagnosed with TSC 2 mutation with bilateral AMLs, largest of which is 32mm on the right. A few simple kidney cysts are noted as well, all of which are 6mm or less. </a:t>
            </a:r>
          </a:p>
          <a:p>
            <a:pPr marL="0" indent="0">
              <a:buNone/>
            </a:pPr>
            <a:endParaRPr lang="en-US" dirty="0"/>
          </a:p>
          <a:p>
            <a:pPr marL="0" indent="0">
              <a:buNone/>
            </a:pPr>
            <a:r>
              <a:rPr lang="en-US" dirty="0"/>
              <a:t>Is this cancer since they are tumors? </a:t>
            </a:r>
          </a:p>
        </p:txBody>
      </p:sp>
    </p:spTree>
    <p:extLst>
      <p:ext uri="{BB962C8B-B14F-4D97-AF65-F5344CB8AC3E}">
        <p14:creationId xmlns:p14="http://schemas.microsoft.com/office/powerpoint/2010/main" val="39331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Kidney contributes to one of the leading causes of mortality </a:t>
            </a:r>
          </a:p>
          <a:p>
            <a:r>
              <a:rPr lang="en-US" dirty="0"/>
              <a:t>Renal manifestations more prominent in TSC2</a:t>
            </a:r>
          </a:p>
          <a:p>
            <a:endParaRPr lang="en-US" dirty="0"/>
          </a:p>
        </p:txBody>
      </p:sp>
    </p:spTree>
    <p:extLst>
      <p:ext uri="{BB962C8B-B14F-4D97-AF65-F5344CB8AC3E}">
        <p14:creationId xmlns:p14="http://schemas.microsoft.com/office/powerpoint/2010/main" val="3141106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Kidney contributes to one of the leading causes of mortality </a:t>
            </a:r>
          </a:p>
          <a:p>
            <a:r>
              <a:rPr lang="en-US" dirty="0"/>
              <a:t>Renal manifestations more prominent in TSC2</a:t>
            </a:r>
          </a:p>
          <a:p>
            <a:endParaRPr lang="en-US" dirty="0"/>
          </a:p>
          <a:p>
            <a:r>
              <a:rPr lang="en-US" dirty="0"/>
              <a:t>Types</a:t>
            </a:r>
          </a:p>
          <a:p>
            <a:pPr lvl="1"/>
            <a:r>
              <a:rPr lang="en-US" b="1" dirty="0"/>
              <a:t>Angiomyolipoma </a:t>
            </a:r>
          </a:p>
          <a:p>
            <a:endParaRPr lang="en-US" dirty="0"/>
          </a:p>
          <a:p>
            <a:endParaRPr lang="en-US" dirty="0"/>
          </a:p>
        </p:txBody>
      </p:sp>
      <p:sp>
        <p:nvSpPr>
          <p:cNvPr id="2" name="TextBox 1">
            <a:extLst>
              <a:ext uri="{FF2B5EF4-FFF2-40B4-BE49-F238E27FC236}">
                <a16:creationId xmlns:a16="http://schemas.microsoft.com/office/drawing/2014/main" id="{1E66CA44-9BA1-0DA6-2C95-587C6AE209AB}"/>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pic>
        <p:nvPicPr>
          <p:cNvPr id="6" name="Content Placeholder 4">
            <a:extLst>
              <a:ext uri="{FF2B5EF4-FFF2-40B4-BE49-F238E27FC236}">
                <a16:creationId xmlns:a16="http://schemas.microsoft.com/office/drawing/2014/main" id="{F809E435-BEBF-4F57-5EFC-F7D721148422}"/>
              </a:ext>
            </a:extLst>
          </p:cNvPr>
          <p:cNvPicPr>
            <a:picLocks noChangeAspect="1"/>
          </p:cNvPicPr>
          <p:nvPr/>
        </p:nvPicPr>
        <p:blipFill>
          <a:blip r:embed="rId3"/>
          <a:stretch>
            <a:fillRect/>
          </a:stretch>
        </p:blipFill>
        <p:spPr>
          <a:xfrm>
            <a:off x="5900500" y="2793279"/>
            <a:ext cx="5872400" cy="3601092"/>
          </a:xfrm>
          <a:prstGeom prst="rect">
            <a:avLst/>
          </a:prstGeom>
        </p:spPr>
      </p:pic>
    </p:spTree>
    <p:extLst>
      <p:ext uri="{BB962C8B-B14F-4D97-AF65-F5344CB8AC3E}">
        <p14:creationId xmlns:p14="http://schemas.microsoft.com/office/powerpoint/2010/main" val="1048567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Angiomyolipoma (AML)</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257800" cy="4351338"/>
          </a:xfrm>
        </p:spPr>
        <p:txBody>
          <a:bodyPr>
            <a:normAutofit fontScale="92500" lnSpcReduction="20000"/>
          </a:bodyPr>
          <a:lstStyle/>
          <a:p>
            <a:r>
              <a:rPr lang="en-US" dirty="0"/>
              <a:t>Prevalence is &gt; 10 million people world-wide</a:t>
            </a:r>
          </a:p>
          <a:p>
            <a:pPr lvl="1"/>
            <a:r>
              <a:rPr lang="en-US" dirty="0"/>
              <a:t>Approximately 1/10</a:t>
            </a:r>
            <a:r>
              <a:rPr lang="en-US" baseline="30000" dirty="0"/>
              <a:t>th</a:t>
            </a:r>
            <a:r>
              <a:rPr lang="en-US" dirty="0"/>
              <a:t> are associated with TSC or </a:t>
            </a:r>
            <a:r>
              <a:rPr lang="en-US" dirty="0" err="1"/>
              <a:t>Lymphangioleiomyomatosis</a:t>
            </a:r>
            <a:r>
              <a:rPr lang="en-US" dirty="0"/>
              <a:t> (LAM)</a:t>
            </a:r>
          </a:p>
          <a:p>
            <a:pPr lvl="1"/>
            <a:r>
              <a:rPr lang="en-US" dirty="0"/>
              <a:t>Affects up to 80% in TSC and 60% of Sporadic LAM</a:t>
            </a:r>
          </a:p>
          <a:p>
            <a:pPr lvl="1"/>
            <a:r>
              <a:rPr lang="en-US" dirty="0"/>
              <a:t>Genetic associations: Multiple, bilateral, younger age of onset (~10 years old), size</a:t>
            </a:r>
          </a:p>
          <a:p>
            <a:pPr lvl="2"/>
            <a:r>
              <a:rPr lang="en-US" dirty="0"/>
              <a:t>Not usually detectable prior to school age. Rapid growth during pre-adolescence and adolescence</a:t>
            </a:r>
          </a:p>
          <a:p>
            <a:pPr lvl="2"/>
            <a:r>
              <a:rPr lang="en-US" dirty="0"/>
              <a:t>Increasing incidence with age</a:t>
            </a:r>
          </a:p>
          <a:p>
            <a:pPr lvl="2"/>
            <a:r>
              <a:rPr lang="en-US" dirty="0"/>
              <a:t>Female favored, estrogen sensitive* </a:t>
            </a:r>
          </a:p>
          <a:p>
            <a:endParaRPr lang="en-US" dirty="0"/>
          </a:p>
        </p:txBody>
      </p:sp>
      <p:sp>
        <p:nvSpPr>
          <p:cNvPr id="2" name="TextBox 1">
            <a:extLst>
              <a:ext uri="{FF2B5EF4-FFF2-40B4-BE49-F238E27FC236}">
                <a16:creationId xmlns:a16="http://schemas.microsoft.com/office/drawing/2014/main" id="{852A5B6C-8C10-B232-58F9-060ECC3AA715}"/>
              </a:ext>
            </a:extLst>
          </p:cNvPr>
          <p:cNvSpPr txBox="1"/>
          <p:nvPr/>
        </p:nvSpPr>
        <p:spPr>
          <a:xfrm>
            <a:off x="0" y="6594029"/>
            <a:ext cx="3894015" cy="246221"/>
          </a:xfrm>
          <a:prstGeom prst="rect">
            <a:avLst/>
          </a:prstGeom>
          <a:noFill/>
        </p:spPr>
        <p:txBody>
          <a:bodyPr wrap="none" rtlCol="0">
            <a:spAutoFit/>
          </a:bodyPr>
          <a:lstStyle/>
          <a:p>
            <a:r>
              <a:rPr lang="en-US" sz="1000" b="0" i="0" dirty="0" err="1">
                <a:solidFill>
                  <a:srgbClr val="212121"/>
                </a:solidFill>
                <a:effectLst/>
              </a:rPr>
              <a:t>Kingswood</a:t>
            </a:r>
            <a:r>
              <a:rPr lang="en-US" sz="1000" b="0" i="0" dirty="0">
                <a:solidFill>
                  <a:srgbClr val="212121"/>
                </a:solidFill>
                <a:effectLst/>
              </a:rPr>
              <a:t> JC et al, </a:t>
            </a:r>
            <a:r>
              <a:rPr lang="en-US" sz="1000" dirty="0">
                <a:solidFill>
                  <a:srgbClr val="212121"/>
                </a:solidFill>
              </a:rPr>
              <a:t>Renal Manifestations TSC TOSCA, Front Neuro 2020</a:t>
            </a:r>
            <a:endParaRPr lang="en-US" sz="1000" b="0" i="0" dirty="0">
              <a:solidFill>
                <a:srgbClr val="222222"/>
              </a:solidFill>
              <a:effectLst/>
            </a:endParaRPr>
          </a:p>
        </p:txBody>
      </p:sp>
      <p:pic>
        <p:nvPicPr>
          <p:cNvPr id="6" name="Content Placeholder 4">
            <a:extLst>
              <a:ext uri="{FF2B5EF4-FFF2-40B4-BE49-F238E27FC236}">
                <a16:creationId xmlns:a16="http://schemas.microsoft.com/office/drawing/2014/main" id="{254813D3-6C31-897D-07BD-40A185244273}"/>
              </a:ext>
            </a:extLst>
          </p:cNvPr>
          <p:cNvPicPr>
            <a:picLocks noChangeAspect="1"/>
          </p:cNvPicPr>
          <p:nvPr/>
        </p:nvPicPr>
        <p:blipFill>
          <a:blip r:embed="rId3"/>
          <a:stretch>
            <a:fillRect/>
          </a:stretch>
        </p:blipFill>
        <p:spPr>
          <a:xfrm>
            <a:off x="8483171" y="0"/>
            <a:ext cx="3595815" cy="6840250"/>
          </a:xfrm>
          <a:prstGeom prst="rect">
            <a:avLst/>
          </a:prstGeom>
        </p:spPr>
      </p:pic>
      <p:sp>
        <p:nvSpPr>
          <p:cNvPr id="7" name="Rounded Rectangle 6">
            <a:extLst>
              <a:ext uri="{FF2B5EF4-FFF2-40B4-BE49-F238E27FC236}">
                <a16:creationId xmlns:a16="http://schemas.microsoft.com/office/drawing/2014/main" id="{3E670E35-6BA1-A962-E40F-7F2F817B47B2}"/>
              </a:ext>
            </a:extLst>
          </p:cNvPr>
          <p:cNvSpPr/>
          <p:nvPr/>
        </p:nvSpPr>
        <p:spPr>
          <a:xfrm>
            <a:off x="8393986" y="1540812"/>
            <a:ext cx="3798013" cy="51500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213C3A5-EEA9-A751-F9CE-E1CEAB4C1CA4}"/>
              </a:ext>
            </a:extLst>
          </p:cNvPr>
          <p:cNvSpPr/>
          <p:nvPr/>
        </p:nvSpPr>
        <p:spPr>
          <a:xfrm>
            <a:off x="8393987" y="2055813"/>
            <a:ext cx="3798013" cy="985338"/>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01D4790-07B3-63EF-6EC9-0EE781467FB6}"/>
              </a:ext>
            </a:extLst>
          </p:cNvPr>
          <p:cNvSpPr/>
          <p:nvPr/>
        </p:nvSpPr>
        <p:spPr>
          <a:xfrm>
            <a:off x="8393987" y="3617174"/>
            <a:ext cx="3798013" cy="51500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2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Angiomyolipoma (AML)</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70000" lnSpcReduction="20000"/>
          </a:bodyPr>
          <a:lstStyle/>
          <a:p>
            <a:r>
              <a:rPr lang="en-US" dirty="0"/>
              <a:t>Perivascular Epithelioid Cell tumor (</a:t>
            </a:r>
            <a:r>
              <a:rPr lang="en-US" dirty="0" err="1"/>
              <a:t>PEComas</a:t>
            </a:r>
            <a:r>
              <a:rPr lang="en-US" dirty="0"/>
              <a:t>) family that exhibit both smooth muscle and melanocytic differentiation</a:t>
            </a:r>
          </a:p>
          <a:p>
            <a:pPr lvl="1"/>
            <a:r>
              <a:rPr lang="en-US" dirty="0"/>
              <a:t>Imaging: Solid masses</a:t>
            </a:r>
          </a:p>
          <a:p>
            <a:pPr lvl="1"/>
            <a:r>
              <a:rPr lang="en-US" dirty="0"/>
              <a:t>Histologically contain abnormal blood vessel wall architecture surrounded by smooth muscle-like perivascular cells and adipocyte-like cells </a:t>
            </a:r>
          </a:p>
          <a:p>
            <a:endParaRPr lang="en-US" dirty="0"/>
          </a:p>
          <a:p>
            <a:r>
              <a:rPr lang="en-US" dirty="0"/>
              <a:t>Classic, Typical, or “Triphasic” Variant</a:t>
            </a:r>
          </a:p>
          <a:p>
            <a:pPr lvl="1"/>
            <a:r>
              <a:rPr lang="en-US" dirty="0"/>
              <a:t>Contain all 3 components are various degrees. Such lesions typically do not behave as a malignant lesion</a:t>
            </a:r>
          </a:p>
          <a:p>
            <a:pPr lvl="1"/>
            <a:r>
              <a:rPr lang="en-US" dirty="0"/>
              <a:t>Predominant type</a:t>
            </a:r>
          </a:p>
          <a:p>
            <a:pPr lvl="1"/>
            <a:r>
              <a:rPr lang="en-US" dirty="0"/>
              <a:t>Skew toward 1-2/3 lineage </a:t>
            </a:r>
          </a:p>
          <a:p>
            <a:pPr lvl="1"/>
            <a:endParaRPr lang="en-US" dirty="0"/>
          </a:p>
          <a:p>
            <a:r>
              <a:rPr lang="en-US" dirty="0"/>
              <a:t>Atypical, Fat-poor/invisible, or Epithelioid </a:t>
            </a:r>
          </a:p>
          <a:p>
            <a:pPr lvl="1"/>
            <a:r>
              <a:rPr lang="en-US" dirty="0"/>
              <a:t>Exhibit significant mitotic activity with few or no abnormal vessels or fat cells. </a:t>
            </a:r>
          </a:p>
          <a:p>
            <a:pPr lvl="1"/>
            <a:r>
              <a:rPr lang="en-US" dirty="0"/>
              <a:t>Potential to show aggressive behavior, lesion recurrence after resection. </a:t>
            </a:r>
          </a:p>
          <a:p>
            <a:pPr lvl="1"/>
            <a:r>
              <a:rPr lang="en-US" dirty="0"/>
              <a:t>Sometimes may be difficult  to differentiate from RCC </a:t>
            </a:r>
          </a:p>
          <a:p>
            <a:endParaRPr lang="en-US" dirty="0"/>
          </a:p>
        </p:txBody>
      </p:sp>
    </p:spTree>
    <p:extLst>
      <p:ext uri="{BB962C8B-B14F-4D97-AF65-F5344CB8AC3E}">
        <p14:creationId xmlns:p14="http://schemas.microsoft.com/office/powerpoint/2010/main" val="99231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dissolve">
                                      <p:cBhvr>
                                        <p:cTn id="32" dur="500"/>
                                        <p:tgtEl>
                                          <p:spTgt spid="5">
                                            <p:txEl>
                                              <p:pRg st="9" end="9"/>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dissolve">
                                      <p:cBhvr>
                                        <p:cTn id="35" dur="500"/>
                                        <p:tgtEl>
                                          <p:spTgt spid="5">
                                            <p:txEl>
                                              <p:pRg st="10" end="10"/>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animEffect transition="in" filter="dissolve">
                                      <p:cBhvr>
                                        <p:cTn id="38" dur="500"/>
                                        <p:tgtEl>
                                          <p:spTgt spid="5">
                                            <p:txEl>
                                              <p:pRg st="11" end="11"/>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animEffect transition="in" filter="dissolve">
                                      <p:cBhvr>
                                        <p:cTn id="41"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pic>
        <p:nvPicPr>
          <p:cNvPr id="2" name="Picture 2" descr="Renal Angiomyolipoma Secondary to Tuberous Sclerosis • APPLIED RADIOLOGY">
            <a:extLst>
              <a:ext uri="{FF2B5EF4-FFF2-40B4-BE49-F238E27FC236}">
                <a16:creationId xmlns:a16="http://schemas.microsoft.com/office/drawing/2014/main" id="{F5A34477-E586-DD02-EA42-865066C01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 y="15041"/>
            <a:ext cx="3800216" cy="3800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 31-year-old woman with tuberous sclerosis complex and renal... | Download  Scientific Diagram">
            <a:extLst>
              <a:ext uri="{FF2B5EF4-FFF2-40B4-BE49-F238E27FC236}">
                <a16:creationId xmlns:a16="http://schemas.microsoft.com/office/drawing/2014/main" id="{32185169-1E2A-9B54-53C0-BDEC36079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94927"/>
            <a:ext cx="3798369" cy="30630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nal angiomyolipoma | Radiology Reference Article | Radiopaedia.org">
            <a:extLst>
              <a:ext uri="{FF2B5EF4-FFF2-40B4-BE49-F238E27FC236}">
                <a16:creationId xmlns:a16="http://schemas.microsoft.com/office/drawing/2014/main" id="{757AD926-76BC-C68E-C08E-6D0EB4BFA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2991" y="0"/>
            <a:ext cx="3770763" cy="30200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ngiomyolipoma - an overview | ScienceDirect Topics">
            <a:extLst>
              <a:ext uri="{FF2B5EF4-FFF2-40B4-BE49-F238E27FC236}">
                <a16:creationId xmlns:a16="http://schemas.microsoft.com/office/drawing/2014/main" id="{2D4DE937-C114-107F-D7DB-795B9C426E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2181" y="3000849"/>
            <a:ext cx="452120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044787F3-427D-2244-FB76-BC7AA5EB2EEB}"/>
              </a:ext>
            </a:extLst>
          </p:cNvPr>
          <p:cNvPicPr>
            <a:picLocks noChangeAspect="1"/>
          </p:cNvPicPr>
          <p:nvPr/>
        </p:nvPicPr>
        <p:blipFill>
          <a:blip r:embed="rId7"/>
          <a:stretch>
            <a:fillRect/>
          </a:stretch>
        </p:blipFill>
        <p:spPr>
          <a:xfrm>
            <a:off x="8323381" y="0"/>
            <a:ext cx="3411317" cy="2298817"/>
          </a:xfrm>
          <a:prstGeom prst="rect">
            <a:avLst/>
          </a:prstGeom>
        </p:spPr>
      </p:pic>
      <p:pic>
        <p:nvPicPr>
          <p:cNvPr id="10" name="Picture 9">
            <a:extLst>
              <a:ext uri="{FF2B5EF4-FFF2-40B4-BE49-F238E27FC236}">
                <a16:creationId xmlns:a16="http://schemas.microsoft.com/office/drawing/2014/main" id="{4E72401E-229E-6B0B-1736-DBB27E443DAE}"/>
              </a:ext>
            </a:extLst>
          </p:cNvPr>
          <p:cNvPicPr>
            <a:picLocks noChangeAspect="1"/>
          </p:cNvPicPr>
          <p:nvPr/>
        </p:nvPicPr>
        <p:blipFill>
          <a:blip r:embed="rId8"/>
          <a:stretch>
            <a:fillRect/>
          </a:stretch>
        </p:blipFill>
        <p:spPr>
          <a:xfrm>
            <a:off x="8393632" y="2243828"/>
            <a:ext cx="3373371" cy="2214218"/>
          </a:xfrm>
          <a:prstGeom prst="rect">
            <a:avLst/>
          </a:prstGeom>
        </p:spPr>
      </p:pic>
      <p:pic>
        <p:nvPicPr>
          <p:cNvPr id="11" name="Picture 10">
            <a:extLst>
              <a:ext uri="{FF2B5EF4-FFF2-40B4-BE49-F238E27FC236}">
                <a16:creationId xmlns:a16="http://schemas.microsoft.com/office/drawing/2014/main" id="{3E5C46BF-C026-A126-82A7-99C89E0CB0B5}"/>
              </a:ext>
            </a:extLst>
          </p:cNvPr>
          <p:cNvPicPr>
            <a:picLocks noChangeAspect="1"/>
          </p:cNvPicPr>
          <p:nvPr/>
        </p:nvPicPr>
        <p:blipFill>
          <a:blip r:embed="rId9"/>
          <a:stretch>
            <a:fillRect/>
          </a:stretch>
        </p:blipFill>
        <p:spPr>
          <a:xfrm>
            <a:off x="8393632" y="4271623"/>
            <a:ext cx="3373372" cy="2109679"/>
          </a:xfrm>
          <a:prstGeom prst="rect">
            <a:avLst/>
          </a:prstGeom>
        </p:spPr>
      </p:pic>
    </p:spTree>
    <p:extLst>
      <p:ext uri="{BB962C8B-B14F-4D97-AF65-F5344CB8AC3E}">
        <p14:creationId xmlns:p14="http://schemas.microsoft.com/office/powerpoint/2010/main" val="2383466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Angiomyolipoma (AML)</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355315" y="1856447"/>
            <a:ext cx="4185863" cy="4351338"/>
          </a:xfrm>
        </p:spPr>
        <p:txBody>
          <a:bodyPr>
            <a:normAutofit/>
          </a:bodyPr>
          <a:lstStyle/>
          <a:p>
            <a:r>
              <a:rPr lang="en-US" dirty="0"/>
              <a:t>Complications </a:t>
            </a:r>
          </a:p>
          <a:p>
            <a:pPr lvl="1"/>
            <a:r>
              <a:rPr lang="en-US" dirty="0"/>
              <a:t>Increased risk of bleeding: </a:t>
            </a:r>
          </a:p>
          <a:p>
            <a:pPr lvl="2"/>
            <a:r>
              <a:rPr lang="en-US" dirty="0" err="1"/>
              <a:t>Hypervascular</a:t>
            </a:r>
            <a:r>
              <a:rPr lang="en-US" dirty="0"/>
              <a:t> types</a:t>
            </a:r>
          </a:p>
          <a:p>
            <a:pPr lvl="2"/>
            <a:r>
              <a:rPr lang="en-US" dirty="0"/>
              <a:t>&gt;4cm lesions</a:t>
            </a:r>
          </a:p>
          <a:p>
            <a:pPr lvl="2"/>
            <a:r>
              <a:rPr lang="en-US" dirty="0"/>
              <a:t>aneurysms &gt;5mm</a:t>
            </a:r>
          </a:p>
          <a:p>
            <a:pPr lvl="1"/>
            <a:r>
              <a:rPr lang="en-US" dirty="0"/>
              <a:t>Invading adjacent renal parenchyma </a:t>
            </a:r>
            <a:endParaRPr lang="en-US" dirty="0">
              <a:effectLst/>
              <a:latin typeface="Helvetica" pitchFamily="2" charset="0"/>
            </a:endParaRPr>
          </a:p>
          <a:p>
            <a:endParaRPr lang="en-US" dirty="0"/>
          </a:p>
        </p:txBody>
      </p:sp>
      <p:pic>
        <p:nvPicPr>
          <p:cNvPr id="2" name="Content Placeholder 4">
            <a:extLst>
              <a:ext uri="{FF2B5EF4-FFF2-40B4-BE49-F238E27FC236}">
                <a16:creationId xmlns:a16="http://schemas.microsoft.com/office/drawing/2014/main" id="{80CE3647-D05E-7303-2013-DBC2974786D9}"/>
              </a:ext>
            </a:extLst>
          </p:cNvPr>
          <p:cNvPicPr>
            <a:picLocks noChangeAspect="1"/>
          </p:cNvPicPr>
          <p:nvPr/>
        </p:nvPicPr>
        <p:blipFill>
          <a:blip r:embed="rId3"/>
          <a:stretch>
            <a:fillRect/>
          </a:stretch>
        </p:blipFill>
        <p:spPr>
          <a:xfrm>
            <a:off x="4732215" y="2131709"/>
            <a:ext cx="7426691" cy="2594581"/>
          </a:xfrm>
          <a:prstGeom prst="rect">
            <a:avLst/>
          </a:prstGeom>
        </p:spPr>
      </p:pic>
      <p:sp>
        <p:nvSpPr>
          <p:cNvPr id="6" name="TextBox 5">
            <a:extLst>
              <a:ext uri="{FF2B5EF4-FFF2-40B4-BE49-F238E27FC236}">
                <a16:creationId xmlns:a16="http://schemas.microsoft.com/office/drawing/2014/main" id="{BF5C6E31-3FC0-DE26-660C-652938A732FE}"/>
              </a:ext>
            </a:extLst>
          </p:cNvPr>
          <p:cNvSpPr txBox="1"/>
          <p:nvPr/>
        </p:nvSpPr>
        <p:spPr>
          <a:xfrm>
            <a:off x="0" y="6594029"/>
            <a:ext cx="3894015" cy="246221"/>
          </a:xfrm>
          <a:prstGeom prst="rect">
            <a:avLst/>
          </a:prstGeom>
          <a:noFill/>
        </p:spPr>
        <p:txBody>
          <a:bodyPr wrap="none" rtlCol="0">
            <a:spAutoFit/>
          </a:bodyPr>
          <a:lstStyle/>
          <a:p>
            <a:r>
              <a:rPr lang="en-US" sz="1000" b="0" i="0" dirty="0" err="1">
                <a:solidFill>
                  <a:srgbClr val="212121"/>
                </a:solidFill>
                <a:effectLst/>
              </a:rPr>
              <a:t>Kingswood</a:t>
            </a:r>
            <a:r>
              <a:rPr lang="en-US" sz="1000" b="0" i="0" dirty="0">
                <a:solidFill>
                  <a:srgbClr val="212121"/>
                </a:solidFill>
                <a:effectLst/>
              </a:rPr>
              <a:t> JC et al, </a:t>
            </a:r>
            <a:r>
              <a:rPr lang="en-US" sz="1000" dirty="0">
                <a:solidFill>
                  <a:srgbClr val="212121"/>
                </a:solidFill>
              </a:rPr>
              <a:t>Renal Manifestations TSC TOSCA, Front Neuro 2020</a:t>
            </a:r>
            <a:endParaRPr lang="en-US" sz="1000" b="0" i="0" dirty="0">
              <a:solidFill>
                <a:srgbClr val="222222"/>
              </a:solidFill>
              <a:effectLst/>
            </a:endParaRPr>
          </a:p>
        </p:txBody>
      </p:sp>
    </p:spTree>
    <p:extLst>
      <p:ext uri="{BB962C8B-B14F-4D97-AF65-F5344CB8AC3E}">
        <p14:creationId xmlns:p14="http://schemas.microsoft.com/office/powerpoint/2010/main" val="289997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dissolve">
                                      <p:cBhvr>
                                        <p:cTn id="13" dur="500"/>
                                        <p:tgtEl>
                                          <p:spTgt spid="5">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dissolve">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Disclosures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No financial disclosures</a:t>
            </a:r>
          </a:p>
          <a:p>
            <a:endParaRPr lang="en-US" dirty="0"/>
          </a:p>
        </p:txBody>
      </p:sp>
    </p:spTree>
    <p:extLst>
      <p:ext uri="{BB962C8B-B14F-4D97-AF65-F5344CB8AC3E}">
        <p14:creationId xmlns:p14="http://schemas.microsoft.com/office/powerpoint/2010/main" val="3811548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365125"/>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Vascular Abnormalities with TSC</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4"/>
            <a:ext cx="4813444" cy="4667251"/>
          </a:xfrm>
        </p:spPr>
        <p:txBody>
          <a:bodyPr>
            <a:normAutofit fontScale="77500" lnSpcReduction="20000"/>
          </a:bodyPr>
          <a:lstStyle/>
          <a:p>
            <a:r>
              <a:rPr lang="en-US" dirty="0"/>
              <a:t>Chronic mTOR hyperactivity in smooth muscle cells can lead to the development of aneurysms by typical TSC pathologic features such as aortic wall thickening, SMC proliferation, and loss of elastin fibers.</a:t>
            </a:r>
            <a:r>
              <a:rPr lang="en-US" baseline="30000" dirty="0"/>
              <a:t>1</a:t>
            </a:r>
            <a:endParaRPr lang="en-US" dirty="0"/>
          </a:p>
          <a:p>
            <a:pPr lvl="1"/>
            <a:r>
              <a:rPr lang="en-US" dirty="0"/>
              <a:t>Specific deletion of TSC1 in mice</a:t>
            </a:r>
            <a:r>
              <a:rPr lang="en-US" baseline="30000" dirty="0"/>
              <a:t>1</a:t>
            </a:r>
            <a:endParaRPr lang="en-US" dirty="0"/>
          </a:p>
          <a:p>
            <a:pPr lvl="1"/>
            <a:r>
              <a:rPr lang="en-US" dirty="0"/>
              <a:t>Individual reports in patients</a:t>
            </a:r>
            <a:r>
              <a:rPr lang="en-US" baseline="30000" dirty="0"/>
              <a:t>2</a:t>
            </a:r>
            <a:r>
              <a:rPr lang="en-US" dirty="0"/>
              <a:t> </a:t>
            </a:r>
          </a:p>
          <a:p>
            <a:endParaRPr lang="en-US" dirty="0"/>
          </a:p>
          <a:p>
            <a:r>
              <a:rPr lang="en-US" dirty="0"/>
              <a:t>Vascular phenotype that could be rescued by treating the mice with rapamycin</a:t>
            </a:r>
          </a:p>
          <a:p>
            <a:endParaRPr lang="en-US" dirty="0"/>
          </a:p>
          <a:p>
            <a:r>
              <a:rPr lang="en-US" dirty="0"/>
              <a:t>Similar mechanisms thought to contribute to microaneurysms of AMLs with response to mTOR</a:t>
            </a:r>
          </a:p>
          <a:p>
            <a:endParaRPr lang="en-US" dirty="0"/>
          </a:p>
        </p:txBody>
      </p:sp>
      <p:pic>
        <p:nvPicPr>
          <p:cNvPr id="1026" name="Picture 2" descr="graphical abstract">
            <a:extLst>
              <a:ext uri="{FF2B5EF4-FFF2-40B4-BE49-F238E27FC236}">
                <a16:creationId xmlns:a16="http://schemas.microsoft.com/office/drawing/2014/main" id="{301399D5-3D95-4394-D7DA-14725D8D5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40" y="1690688"/>
            <a:ext cx="4272207" cy="2349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etic Resonance Angiography demonstrating Extent III Thoracoabdominal Aortic Aneurysm">
            <a:extLst>
              <a:ext uri="{FF2B5EF4-FFF2-40B4-BE49-F238E27FC236}">
                <a16:creationId xmlns:a16="http://schemas.microsoft.com/office/drawing/2014/main" id="{1A94E881-981B-6C39-B7FC-122B9460C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645" y="4166977"/>
            <a:ext cx="2586059" cy="25298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70925BB-9786-15CE-34DE-B12CEDA6F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0986" y="4257040"/>
            <a:ext cx="2340315" cy="23497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EE8048-9038-A886-DA3A-6500A85EF483}"/>
              </a:ext>
            </a:extLst>
          </p:cNvPr>
          <p:cNvSpPr txBox="1"/>
          <p:nvPr/>
        </p:nvSpPr>
        <p:spPr>
          <a:xfrm>
            <a:off x="0" y="6342874"/>
            <a:ext cx="3583032" cy="707886"/>
          </a:xfrm>
          <a:prstGeom prst="rect">
            <a:avLst/>
          </a:prstGeom>
          <a:noFill/>
        </p:spPr>
        <p:txBody>
          <a:bodyPr wrap="none" rtlCol="0">
            <a:spAutoFit/>
          </a:bodyPr>
          <a:lstStyle/>
          <a:p>
            <a:r>
              <a:rPr lang="en-US" sz="1000" b="0" i="0" baseline="30000" dirty="0">
                <a:solidFill>
                  <a:srgbClr val="212121"/>
                </a:solidFill>
                <a:effectLst/>
              </a:rPr>
              <a:t>1</a:t>
            </a:r>
            <a:r>
              <a:rPr lang="en-US" sz="1000" b="0" i="0" dirty="0">
                <a:solidFill>
                  <a:srgbClr val="212121"/>
                </a:solidFill>
                <a:effectLst/>
              </a:rPr>
              <a:t>Li G., et al, Chronic mTOR Activation in SMC phenotype, JCI 2020</a:t>
            </a:r>
          </a:p>
          <a:p>
            <a:r>
              <a:rPr lang="en-US" sz="1000" baseline="30000" dirty="0">
                <a:solidFill>
                  <a:srgbClr val="212121"/>
                </a:solidFill>
              </a:rPr>
              <a:t>2</a:t>
            </a:r>
            <a:r>
              <a:rPr lang="en-US" sz="1000" dirty="0">
                <a:solidFill>
                  <a:srgbClr val="212121"/>
                </a:solidFill>
              </a:rPr>
              <a:t>Hedin U., et al, Resolving Biologic Paradox, JVS </a:t>
            </a:r>
            <a:r>
              <a:rPr lang="en-US" sz="1000" dirty="0" err="1">
                <a:solidFill>
                  <a:srgbClr val="212121"/>
                </a:solidFill>
              </a:rPr>
              <a:t>Vasc</a:t>
            </a:r>
            <a:r>
              <a:rPr lang="en-US" sz="1000" dirty="0">
                <a:solidFill>
                  <a:srgbClr val="212121"/>
                </a:solidFill>
              </a:rPr>
              <a:t> Sci 2021</a:t>
            </a:r>
          </a:p>
          <a:p>
            <a:r>
              <a:rPr lang="en-US" sz="1000" dirty="0" err="1">
                <a:solidFill>
                  <a:srgbClr val="212121"/>
                </a:solidFill>
              </a:rPr>
              <a:t>Yamakado</a:t>
            </a:r>
            <a:r>
              <a:rPr lang="en-US" sz="1000" dirty="0">
                <a:solidFill>
                  <a:srgbClr val="212121"/>
                </a:solidFill>
              </a:rPr>
              <a:t> K., et al, Renal AML: Relationships, Radiology 2002</a:t>
            </a:r>
          </a:p>
          <a:p>
            <a:endParaRPr lang="en-US" sz="1000" dirty="0"/>
          </a:p>
        </p:txBody>
      </p:sp>
      <p:sp>
        <p:nvSpPr>
          <p:cNvPr id="6" name="TextBox 5">
            <a:extLst>
              <a:ext uri="{FF2B5EF4-FFF2-40B4-BE49-F238E27FC236}">
                <a16:creationId xmlns:a16="http://schemas.microsoft.com/office/drawing/2014/main" id="{DCE554A2-419E-13AA-5024-55967D14CC55}"/>
              </a:ext>
            </a:extLst>
          </p:cNvPr>
          <p:cNvSpPr txBox="1"/>
          <p:nvPr/>
        </p:nvSpPr>
        <p:spPr>
          <a:xfrm>
            <a:off x="6317330" y="1690688"/>
            <a:ext cx="233680" cy="246221"/>
          </a:xfrm>
          <a:prstGeom prst="rect">
            <a:avLst/>
          </a:prstGeom>
          <a:noFill/>
        </p:spPr>
        <p:txBody>
          <a:bodyPr wrap="square" rtlCol="0">
            <a:spAutoFit/>
          </a:bodyPr>
          <a:lstStyle/>
          <a:p>
            <a:r>
              <a:rPr lang="en-US" sz="1000" dirty="0"/>
              <a:t>1</a:t>
            </a:r>
          </a:p>
        </p:txBody>
      </p:sp>
    </p:spTree>
    <p:extLst>
      <p:ext uri="{BB962C8B-B14F-4D97-AF65-F5344CB8AC3E}">
        <p14:creationId xmlns:p14="http://schemas.microsoft.com/office/powerpoint/2010/main" val="413934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dissolve">
                                      <p:cBhvr>
                                        <p:cTn id="2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Kidney contributes to one of the leading causes of mortality </a:t>
            </a:r>
          </a:p>
          <a:p>
            <a:r>
              <a:rPr lang="en-US" dirty="0"/>
              <a:t>Renal manifestations more prominent in TSC2</a:t>
            </a:r>
          </a:p>
          <a:p>
            <a:endParaRPr lang="en-US" dirty="0"/>
          </a:p>
          <a:p>
            <a:r>
              <a:rPr lang="en-US" dirty="0"/>
              <a:t>Types</a:t>
            </a:r>
          </a:p>
          <a:p>
            <a:pPr lvl="1"/>
            <a:r>
              <a:rPr lang="en-US" dirty="0"/>
              <a:t>Angiomyolipoma </a:t>
            </a:r>
          </a:p>
          <a:p>
            <a:pPr lvl="1"/>
            <a:r>
              <a:rPr lang="en-US" b="1" dirty="0"/>
              <a:t>Cystic Diseases </a:t>
            </a:r>
          </a:p>
          <a:p>
            <a:endParaRPr lang="en-US" dirty="0"/>
          </a:p>
          <a:p>
            <a:endParaRPr lang="en-US" dirty="0"/>
          </a:p>
        </p:txBody>
      </p:sp>
      <p:sp>
        <p:nvSpPr>
          <p:cNvPr id="2" name="TextBox 1">
            <a:extLst>
              <a:ext uri="{FF2B5EF4-FFF2-40B4-BE49-F238E27FC236}">
                <a16:creationId xmlns:a16="http://schemas.microsoft.com/office/drawing/2014/main" id="{1E66CA44-9BA1-0DA6-2C95-587C6AE209AB}"/>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pic>
        <p:nvPicPr>
          <p:cNvPr id="6" name="Content Placeholder 4">
            <a:extLst>
              <a:ext uri="{FF2B5EF4-FFF2-40B4-BE49-F238E27FC236}">
                <a16:creationId xmlns:a16="http://schemas.microsoft.com/office/drawing/2014/main" id="{F809E435-BEBF-4F57-5EFC-F7D721148422}"/>
              </a:ext>
            </a:extLst>
          </p:cNvPr>
          <p:cNvPicPr>
            <a:picLocks noChangeAspect="1"/>
          </p:cNvPicPr>
          <p:nvPr/>
        </p:nvPicPr>
        <p:blipFill>
          <a:blip r:embed="rId3"/>
          <a:stretch>
            <a:fillRect/>
          </a:stretch>
        </p:blipFill>
        <p:spPr>
          <a:xfrm>
            <a:off x="5900500" y="2793279"/>
            <a:ext cx="5872400" cy="3601092"/>
          </a:xfrm>
          <a:prstGeom prst="rect">
            <a:avLst/>
          </a:prstGeom>
        </p:spPr>
      </p:pic>
    </p:spTree>
    <p:extLst>
      <p:ext uri="{BB962C8B-B14F-4D97-AF65-F5344CB8AC3E}">
        <p14:creationId xmlns:p14="http://schemas.microsoft.com/office/powerpoint/2010/main" val="154828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30512" y="0"/>
            <a:ext cx="12161488" cy="6840837"/>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Renal Cysts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583148" cy="4351338"/>
          </a:xfrm>
        </p:spPr>
        <p:txBody>
          <a:bodyPr>
            <a:normAutofit lnSpcReduction="10000"/>
          </a:bodyPr>
          <a:lstStyle/>
          <a:p>
            <a:r>
              <a:rPr lang="en-US" dirty="0"/>
              <a:t>Prevalence up to 50% of patients</a:t>
            </a:r>
          </a:p>
          <a:p>
            <a:r>
              <a:rPr lang="en-US" dirty="0"/>
              <a:t>Predominant kidney finding in early pediatric population </a:t>
            </a:r>
          </a:p>
          <a:p>
            <a:r>
              <a:rPr lang="en-US" dirty="0"/>
              <a:t>More prominent in TSC2 mutations</a:t>
            </a:r>
          </a:p>
          <a:p>
            <a:endParaRPr lang="en-US" dirty="0"/>
          </a:p>
          <a:p>
            <a:r>
              <a:rPr lang="en-US" dirty="0"/>
              <a:t>Contiguous Gene Syndrome</a:t>
            </a:r>
          </a:p>
          <a:p>
            <a:pPr lvl="1"/>
            <a:r>
              <a:rPr lang="en-US" dirty="0"/>
              <a:t>Deletions encompassing portions of adjacent TSC2 and PKD1 (2-3% of patients)</a:t>
            </a:r>
          </a:p>
          <a:p>
            <a:pPr lvl="1"/>
            <a:r>
              <a:rPr lang="en-US" dirty="0"/>
              <a:t>Severe, progressive cystic disease with ADPKD in addition to TSC </a:t>
            </a:r>
          </a:p>
          <a:p>
            <a:endParaRPr lang="en-US" dirty="0"/>
          </a:p>
        </p:txBody>
      </p:sp>
      <p:sp>
        <p:nvSpPr>
          <p:cNvPr id="2" name="TextBox 1">
            <a:extLst>
              <a:ext uri="{FF2B5EF4-FFF2-40B4-BE49-F238E27FC236}">
                <a16:creationId xmlns:a16="http://schemas.microsoft.com/office/drawing/2014/main" id="{7D9D64F6-4613-DF3C-BD60-3E9F762758B1}"/>
              </a:ext>
            </a:extLst>
          </p:cNvPr>
          <p:cNvSpPr txBox="1"/>
          <p:nvPr/>
        </p:nvSpPr>
        <p:spPr>
          <a:xfrm>
            <a:off x="0" y="6611779"/>
            <a:ext cx="5189241" cy="246221"/>
          </a:xfrm>
          <a:prstGeom prst="rect">
            <a:avLst/>
          </a:prstGeom>
          <a:noFill/>
        </p:spPr>
        <p:txBody>
          <a:bodyPr wrap="none" rtlCol="0">
            <a:spAutoFit/>
          </a:bodyPr>
          <a:lstStyle/>
          <a:p>
            <a:r>
              <a:rPr lang="en-US" sz="1000" b="0" i="0" dirty="0">
                <a:solidFill>
                  <a:srgbClr val="212121"/>
                </a:solidFill>
                <a:effectLst/>
              </a:rPr>
              <a:t>Longa L, et al, A Large TSC2 and PKD1 Gene Deletion, Nephrology Dialysis Transplantation 1997</a:t>
            </a:r>
            <a:endParaRPr lang="en-US" sz="1000" dirty="0"/>
          </a:p>
        </p:txBody>
      </p:sp>
      <p:pic>
        <p:nvPicPr>
          <p:cNvPr id="1026" name="Picture 2" descr="Schematic representation of the TSC2 and PKD1 gene deletions. A map of... |  Download Scientific Diagram">
            <a:extLst>
              <a:ext uri="{FF2B5EF4-FFF2-40B4-BE49-F238E27FC236}">
                <a16:creationId xmlns:a16="http://schemas.microsoft.com/office/drawing/2014/main" id="{E0EE141A-B903-0316-1E0E-A4DDF6E08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32" y="4001294"/>
            <a:ext cx="5639669" cy="205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52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dissolv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pic>
        <p:nvPicPr>
          <p:cNvPr id="2" name="Content Placeholder 4">
            <a:extLst>
              <a:ext uri="{FF2B5EF4-FFF2-40B4-BE49-F238E27FC236}">
                <a16:creationId xmlns:a16="http://schemas.microsoft.com/office/drawing/2014/main" id="{108D0863-968A-036C-560B-5F8390F0A2BA}"/>
              </a:ext>
            </a:extLst>
          </p:cNvPr>
          <p:cNvPicPr>
            <a:picLocks noChangeAspect="1"/>
          </p:cNvPicPr>
          <p:nvPr/>
        </p:nvPicPr>
        <p:blipFill>
          <a:blip r:embed="rId3"/>
          <a:stretch>
            <a:fillRect/>
          </a:stretch>
        </p:blipFill>
        <p:spPr>
          <a:xfrm>
            <a:off x="0" y="212930"/>
            <a:ext cx="7462702" cy="6432139"/>
          </a:xfrm>
          <a:prstGeom prst="rect">
            <a:avLst/>
          </a:prstGeom>
        </p:spPr>
      </p:pic>
      <p:pic>
        <p:nvPicPr>
          <p:cNvPr id="6" name="Content Placeholder 4">
            <a:extLst>
              <a:ext uri="{FF2B5EF4-FFF2-40B4-BE49-F238E27FC236}">
                <a16:creationId xmlns:a16="http://schemas.microsoft.com/office/drawing/2014/main" id="{E1D64828-E124-74AF-97E1-AADD69AF3FF1}"/>
              </a:ext>
            </a:extLst>
          </p:cNvPr>
          <p:cNvPicPr>
            <a:picLocks noChangeAspect="1"/>
          </p:cNvPicPr>
          <p:nvPr/>
        </p:nvPicPr>
        <p:blipFill>
          <a:blip r:embed="rId4"/>
          <a:stretch>
            <a:fillRect/>
          </a:stretch>
        </p:blipFill>
        <p:spPr>
          <a:xfrm>
            <a:off x="7590949" y="442821"/>
            <a:ext cx="3634603" cy="6202248"/>
          </a:xfrm>
          <a:prstGeom prst="rect">
            <a:avLst/>
          </a:prstGeom>
        </p:spPr>
      </p:pic>
      <p:sp>
        <p:nvSpPr>
          <p:cNvPr id="7" name="TextBox 6">
            <a:extLst>
              <a:ext uri="{FF2B5EF4-FFF2-40B4-BE49-F238E27FC236}">
                <a16:creationId xmlns:a16="http://schemas.microsoft.com/office/drawing/2014/main" id="{469E1103-6C8B-118E-951A-0AB827C05F71}"/>
              </a:ext>
            </a:extLst>
          </p:cNvPr>
          <p:cNvSpPr txBox="1"/>
          <p:nvPr/>
        </p:nvSpPr>
        <p:spPr>
          <a:xfrm>
            <a:off x="0" y="6628424"/>
            <a:ext cx="3850734" cy="246221"/>
          </a:xfrm>
          <a:prstGeom prst="rect">
            <a:avLst/>
          </a:prstGeom>
          <a:noFill/>
        </p:spPr>
        <p:txBody>
          <a:bodyPr wrap="none" rtlCol="0">
            <a:spAutoFit/>
          </a:bodyPr>
          <a:lstStyle/>
          <a:p>
            <a:r>
              <a:rPr lang="en-US" sz="1000" dirty="0"/>
              <a:t>Gallo-Bernal S et al, Cystic kidney disease in TSC, Ped Nephrology 2023</a:t>
            </a:r>
          </a:p>
        </p:txBody>
      </p:sp>
    </p:spTree>
    <p:extLst>
      <p:ext uri="{BB962C8B-B14F-4D97-AF65-F5344CB8AC3E}">
        <p14:creationId xmlns:p14="http://schemas.microsoft.com/office/powerpoint/2010/main" val="3067654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Kidney contributes to one of the leading causes of mortality </a:t>
            </a:r>
          </a:p>
          <a:p>
            <a:r>
              <a:rPr lang="en-US" dirty="0"/>
              <a:t>Renal manifestations more prominent in TSC2</a:t>
            </a:r>
          </a:p>
          <a:p>
            <a:endParaRPr lang="en-US" dirty="0"/>
          </a:p>
          <a:p>
            <a:r>
              <a:rPr lang="en-US" dirty="0"/>
              <a:t>Types</a:t>
            </a:r>
          </a:p>
          <a:p>
            <a:pPr lvl="1"/>
            <a:r>
              <a:rPr lang="en-US" dirty="0"/>
              <a:t>Angiomyolipoma </a:t>
            </a:r>
          </a:p>
          <a:p>
            <a:pPr lvl="1"/>
            <a:r>
              <a:rPr lang="en-US" dirty="0"/>
              <a:t>Cystic Diseases </a:t>
            </a:r>
          </a:p>
          <a:p>
            <a:pPr lvl="1"/>
            <a:r>
              <a:rPr lang="en-US" b="1" dirty="0"/>
              <a:t>Renal Cell Carcinoma</a:t>
            </a:r>
          </a:p>
          <a:p>
            <a:pPr marL="0" indent="0">
              <a:buNone/>
            </a:pPr>
            <a:endParaRPr lang="en-US" dirty="0"/>
          </a:p>
          <a:p>
            <a:endParaRPr lang="en-US" dirty="0"/>
          </a:p>
        </p:txBody>
      </p:sp>
      <p:sp>
        <p:nvSpPr>
          <p:cNvPr id="2" name="TextBox 1">
            <a:extLst>
              <a:ext uri="{FF2B5EF4-FFF2-40B4-BE49-F238E27FC236}">
                <a16:creationId xmlns:a16="http://schemas.microsoft.com/office/drawing/2014/main" id="{1E66CA44-9BA1-0DA6-2C95-587C6AE209AB}"/>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pic>
        <p:nvPicPr>
          <p:cNvPr id="6" name="Content Placeholder 4">
            <a:extLst>
              <a:ext uri="{FF2B5EF4-FFF2-40B4-BE49-F238E27FC236}">
                <a16:creationId xmlns:a16="http://schemas.microsoft.com/office/drawing/2014/main" id="{F809E435-BEBF-4F57-5EFC-F7D721148422}"/>
              </a:ext>
            </a:extLst>
          </p:cNvPr>
          <p:cNvPicPr>
            <a:picLocks noChangeAspect="1"/>
          </p:cNvPicPr>
          <p:nvPr/>
        </p:nvPicPr>
        <p:blipFill>
          <a:blip r:embed="rId3"/>
          <a:stretch>
            <a:fillRect/>
          </a:stretch>
        </p:blipFill>
        <p:spPr>
          <a:xfrm>
            <a:off x="5900500" y="2793279"/>
            <a:ext cx="5872400" cy="3601092"/>
          </a:xfrm>
          <a:prstGeom prst="rect">
            <a:avLst/>
          </a:prstGeom>
        </p:spPr>
      </p:pic>
    </p:spTree>
    <p:extLst>
      <p:ext uri="{BB962C8B-B14F-4D97-AF65-F5344CB8AC3E}">
        <p14:creationId xmlns:p14="http://schemas.microsoft.com/office/powerpoint/2010/main" val="2790134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Renal Cell Carcinoma</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Prevalence 2-4%, similar to that of the general population</a:t>
            </a:r>
          </a:p>
          <a:p>
            <a:r>
              <a:rPr lang="en-US" dirty="0"/>
              <a:t>Median age of onset: 37.5 years old vs 66 years old</a:t>
            </a:r>
          </a:p>
          <a:p>
            <a:pPr lvl="1"/>
            <a:r>
              <a:rPr lang="en-US" dirty="0"/>
              <a:t>As young as 7 years old</a:t>
            </a:r>
          </a:p>
          <a:p>
            <a:r>
              <a:rPr lang="en-US" dirty="0"/>
              <a:t>TSC1 mutations are over-represented in this population</a:t>
            </a:r>
          </a:p>
          <a:p>
            <a:r>
              <a:rPr lang="en-US" dirty="0"/>
              <a:t>Careful evaluation in radiologic features should be taken</a:t>
            </a:r>
          </a:p>
          <a:p>
            <a:pPr lvl="1"/>
            <a:r>
              <a:rPr lang="en-US" dirty="0"/>
              <a:t>Atypical (fat poor-invisible) AMLs can often be mistaken as RCC </a:t>
            </a:r>
          </a:p>
          <a:p>
            <a:pPr lvl="1"/>
            <a:r>
              <a:rPr lang="en-US" dirty="0"/>
              <a:t>Rate of growth &lt;5mm/year for AMLs</a:t>
            </a:r>
          </a:p>
          <a:p>
            <a:pPr lvl="1"/>
            <a:r>
              <a:rPr lang="en-US" dirty="0"/>
              <a:t>May require tissue sample to help differentiate prior to aggressive interventions (nephrectomy). Using a HMB-45 stain to help distinguish (fat-poor AML)</a:t>
            </a:r>
          </a:p>
          <a:p>
            <a:endParaRPr lang="en-US" dirty="0"/>
          </a:p>
        </p:txBody>
      </p:sp>
    </p:spTree>
    <p:extLst>
      <p:ext uri="{BB962C8B-B14F-4D97-AF65-F5344CB8AC3E}">
        <p14:creationId xmlns:p14="http://schemas.microsoft.com/office/powerpoint/2010/main" val="360973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dissolve">
                                      <p:cBhvr>
                                        <p:cTn id="28" dur="500"/>
                                        <p:tgtEl>
                                          <p:spTgt spid="5">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dissolve">
                                      <p:cBhvr>
                                        <p:cTn id="31" dur="500"/>
                                        <p:tgtEl>
                                          <p:spTgt spid="5">
                                            <p:txEl>
                                              <p:pRg st="6" end="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32131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Renal Cell Carcinoma</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lnSpcReduction="10000"/>
          </a:bodyPr>
          <a:lstStyle/>
          <a:p>
            <a:r>
              <a:rPr lang="en-US" sz="2400" dirty="0"/>
              <a:t>TSC Associated Papillary RCC, Renal </a:t>
            </a:r>
            <a:r>
              <a:rPr lang="en-US" sz="2400" dirty="0" err="1"/>
              <a:t>Angiomyo</a:t>
            </a:r>
            <a:r>
              <a:rPr lang="en-US" sz="2400"/>
              <a:t>-adenomatous Tumor </a:t>
            </a:r>
            <a:r>
              <a:rPr lang="en-US" sz="2400" dirty="0"/>
              <a:t>(RAT), or RCC with smooth muscle stroma (30-50%)</a:t>
            </a:r>
          </a:p>
          <a:p>
            <a:r>
              <a:rPr lang="en-US" sz="2400" dirty="0"/>
              <a:t>Hybrid </a:t>
            </a:r>
            <a:r>
              <a:rPr lang="en-US" sz="2400" dirty="0" err="1"/>
              <a:t>Oncocytic</a:t>
            </a:r>
            <a:r>
              <a:rPr lang="en-US" sz="2400" dirty="0"/>
              <a:t> Chromophobe Tumor (HOCT) (30-50%)</a:t>
            </a:r>
          </a:p>
          <a:p>
            <a:r>
              <a:rPr lang="en-US" sz="2400" dirty="0"/>
              <a:t>Unclassified, Granular Eosinophil </a:t>
            </a:r>
            <a:r>
              <a:rPr lang="en-US" sz="2400" dirty="0" err="1"/>
              <a:t>Macrocystic</a:t>
            </a:r>
            <a:r>
              <a:rPr lang="en-US" sz="2400" dirty="0"/>
              <a:t>  (10-15%)</a:t>
            </a:r>
          </a:p>
          <a:p>
            <a:pPr lvl="1"/>
            <a:r>
              <a:rPr lang="en-US" dirty="0"/>
              <a:t>Contain both solid and cystic foci</a:t>
            </a:r>
          </a:p>
          <a:p>
            <a:endParaRPr lang="en-US" sz="2400" dirty="0"/>
          </a:p>
          <a:p>
            <a:r>
              <a:rPr lang="en-US" sz="2400" dirty="0"/>
              <a:t>These tumors are HMB-45-negative (rule-out AMLs)</a:t>
            </a:r>
          </a:p>
          <a:p>
            <a:endParaRPr lang="en-US" sz="2400" dirty="0"/>
          </a:p>
          <a:p>
            <a:r>
              <a:rPr lang="en-US" sz="2400" dirty="0"/>
              <a:t>TSC1 and TSC2 mutations occur in sporadic RCC in general population</a:t>
            </a:r>
          </a:p>
          <a:p>
            <a:pPr lvl="1"/>
            <a:r>
              <a:rPr lang="en-US" sz="2000" dirty="0"/>
              <a:t>clear cell RCC (2-5%)</a:t>
            </a:r>
          </a:p>
          <a:p>
            <a:pPr lvl="1"/>
            <a:r>
              <a:rPr lang="en-US" sz="2000" dirty="0"/>
              <a:t>Chromophobe RCC (4-10%)</a:t>
            </a:r>
          </a:p>
          <a:p>
            <a:pPr marL="0" indent="0">
              <a:buNone/>
            </a:pPr>
            <a:endParaRPr lang="en-US" dirty="0"/>
          </a:p>
          <a:p>
            <a:endParaRPr lang="en-US" dirty="0"/>
          </a:p>
        </p:txBody>
      </p:sp>
      <p:sp>
        <p:nvSpPr>
          <p:cNvPr id="2" name="TextBox 1">
            <a:extLst>
              <a:ext uri="{FF2B5EF4-FFF2-40B4-BE49-F238E27FC236}">
                <a16:creationId xmlns:a16="http://schemas.microsoft.com/office/drawing/2014/main" id="{E5E3608A-B60A-DED2-E688-C0E2D7CB88B7}"/>
              </a:ext>
            </a:extLst>
          </p:cNvPr>
          <p:cNvSpPr txBox="1"/>
          <p:nvPr/>
        </p:nvSpPr>
        <p:spPr>
          <a:xfrm>
            <a:off x="0" y="6611779"/>
            <a:ext cx="2302233" cy="246221"/>
          </a:xfrm>
          <a:prstGeom prst="rect">
            <a:avLst/>
          </a:prstGeom>
          <a:noFill/>
        </p:spPr>
        <p:txBody>
          <a:bodyPr wrap="none" rtlCol="0">
            <a:spAutoFit/>
          </a:bodyPr>
          <a:lstStyle/>
          <a:p>
            <a:r>
              <a:rPr lang="en-US" sz="1000" b="0" i="0" dirty="0">
                <a:solidFill>
                  <a:srgbClr val="212121"/>
                </a:solidFill>
                <a:effectLst/>
              </a:rPr>
              <a:t>Henske EP, et al, RCC in TSC, Genes 2021</a:t>
            </a:r>
            <a:endParaRPr lang="en-US" sz="1000" dirty="0"/>
          </a:p>
        </p:txBody>
      </p:sp>
    </p:spTree>
    <p:extLst>
      <p:ext uri="{BB962C8B-B14F-4D97-AF65-F5344CB8AC3E}">
        <p14:creationId xmlns:p14="http://schemas.microsoft.com/office/powerpoint/2010/main" val="285522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dissolve">
                                      <p:cBhvr>
                                        <p:cTn id="26" dur="500"/>
                                        <p:tgtEl>
                                          <p:spTgt spid="5">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dissolve">
                                      <p:cBhvr>
                                        <p:cTn id="29" dur="500"/>
                                        <p:tgtEl>
                                          <p:spTgt spid="5">
                                            <p:txEl>
                                              <p:pRg st="8" end="8"/>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dissolve">
                                      <p:cBhvr>
                                        <p:cTn id="3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32131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a:xfrm>
            <a:off x="518160" y="488949"/>
            <a:ext cx="11155680" cy="1009651"/>
          </a:xfrm>
        </p:spPr>
        <p:txBody>
          <a:bodyPr>
            <a:noAutofit/>
          </a:bodyPr>
          <a:lstStyle/>
          <a:p>
            <a:pPr algn="ctr"/>
            <a:r>
              <a:rPr lang="en-US" sz="3200" b="1" i="0" dirty="0">
                <a:solidFill>
                  <a:srgbClr val="232323"/>
                </a:solidFill>
                <a:effectLst/>
              </a:rPr>
              <a:t>Biological pathways and the resulting therapeutic targets in RCC</a:t>
            </a:r>
            <a:endParaRPr lang="en-US" sz="3200" b="1"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pPr marL="0" indent="0">
              <a:buNone/>
            </a:pPr>
            <a:endParaRPr lang="en-US" dirty="0"/>
          </a:p>
          <a:p>
            <a:endParaRPr lang="en-US" dirty="0"/>
          </a:p>
        </p:txBody>
      </p:sp>
      <p:pic>
        <p:nvPicPr>
          <p:cNvPr id="6" name="Picture 5">
            <a:extLst>
              <a:ext uri="{FF2B5EF4-FFF2-40B4-BE49-F238E27FC236}">
                <a16:creationId xmlns:a16="http://schemas.microsoft.com/office/drawing/2014/main" id="{6BDF38CF-A293-5452-8F98-F59857CF0A50}"/>
              </a:ext>
            </a:extLst>
          </p:cNvPr>
          <p:cNvPicPr>
            <a:picLocks noChangeAspect="1"/>
          </p:cNvPicPr>
          <p:nvPr/>
        </p:nvPicPr>
        <p:blipFill>
          <a:blip r:embed="rId3"/>
          <a:stretch>
            <a:fillRect/>
          </a:stretch>
        </p:blipFill>
        <p:spPr>
          <a:xfrm>
            <a:off x="2393950" y="1244758"/>
            <a:ext cx="7404100" cy="5359400"/>
          </a:xfrm>
          <a:prstGeom prst="rect">
            <a:avLst/>
          </a:prstGeom>
        </p:spPr>
      </p:pic>
      <p:sp>
        <p:nvSpPr>
          <p:cNvPr id="7" name="TextBox 6">
            <a:extLst>
              <a:ext uri="{FF2B5EF4-FFF2-40B4-BE49-F238E27FC236}">
                <a16:creationId xmlns:a16="http://schemas.microsoft.com/office/drawing/2014/main" id="{630950A2-0A9A-F55C-3CC8-18CED47ABD59}"/>
              </a:ext>
            </a:extLst>
          </p:cNvPr>
          <p:cNvSpPr txBox="1"/>
          <p:nvPr/>
        </p:nvSpPr>
        <p:spPr>
          <a:xfrm>
            <a:off x="0" y="6684962"/>
            <a:ext cx="5695790" cy="246221"/>
          </a:xfrm>
          <a:prstGeom prst="rect">
            <a:avLst/>
          </a:prstGeom>
          <a:noFill/>
        </p:spPr>
        <p:txBody>
          <a:bodyPr wrap="none" rtlCol="0">
            <a:spAutoFit/>
          </a:bodyPr>
          <a:lstStyle/>
          <a:p>
            <a:r>
              <a:rPr lang="en-US" sz="1000" b="0" i="0" dirty="0">
                <a:effectLst/>
              </a:rPr>
              <a:t>Up-To-Date: </a:t>
            </a:r>
            <a:r>
              <a:rPr lang="en-US" sz="1000" b="0" i="1" dirty="0">
                <a:effectLst/>
                <a:latin typeface="Noto Sans" panose="020B0502040504020204" pitchFamily="34" charset="0"/>
              </a:rPr>
              <a:t>Reproduced from: </a:t>
            </a:r>
            <a:r>
              <a:rPr lang="en-US" sz="1000" b="0" i="1" dirty="0" err="1">
                <a:effectLst/>
                <a:latin typeface="Noto Sans" panose="020B0502040504020204" pitchFamily="34" charset="0"/>
              </a:rPr>
              <a:t>Rini</a:t>
            </a:r>
            <a:r>
              <a:rPr lang="en-US" sz="1000" b="0" i="1" dirty="0">
                <a:effectLst/>
                <a:latin typeface="Noto Sans" panose="020B0502040504020204" pitchFamily="34" charset="0"/>
              </a:rPr>
              <a:t> BI, Campbell SC, </a:t>
            </a:r>
            <a:r>
              <a:rPr lang="en-US" sz="1000" b="0" i="1" dirty="0" err="1">
                <a:effectLst/>
                <a:latin typeface="Noto Sans" panose="020B0502040504020204" pitchFamily="34" charset="0"/>
              </a:rPr>
              <a:t>Escudier</a:t>
            </a:r>
            <a:r>
              <a:rPr lang="en-US" sz="1000" b="0" i="1" dirty="0">
                <a:effectLst/>
                <a:latin typeface="Noto Sans" panose="020B0502040504020204" pitchFamily="34" charset="0"/>
              </a:rPr>
              <a:t> B. Renal cell carcinoma. Lancet 2009</a:t>
            </a:r>
            <a:endParaRPr lang="en-US" sz="1000" dirty="0"/>
          </a:p>
        </p:txBody>
      </p:sp>
    </p:spTree>
    <p:extLst>
      <p:ext uri="{BB962C8B-B14F-4D97-AF65-F5344CB8AC3E}">
        <p14:creationId xmlns:p14="http://schemas.microsoft.com/office/powerpoint/2010/main" val="2508639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Kidney contributes to one of the leading causes of mortality </a:t>
            </a:r>
          </a:p>
          <a:p>
            <a:r>
              <a:rPr lang="en-US" dirty="0"/>
              <a:t>Renal manifestations more prominent in TSC2</a:t>
            </a:r>
          </a:p>
          <a:p>
            <a:endParaRPr lang="en-US" dirty="0"/>
          </a:p>
          <a:p>
            <a:r>
              <a:rPr lang="en-US" dirty="0"/>
              <a:t>Types</a:t>
            </a:r>
          </a:p>
          <a:p>
            <a:pPr lvl="1"/>
            <a:r>
              <a:rPr lang="en-US" dirty="0"/>
              <a:t>Angiomyolipoma </a:t>
            </a:r>
          </a:p>
          <a:p>
            <a:pPr lvl="1"/>
            <a:r>
              <a:rPr lang="en-US" dirty="0"/>
              <a:t>Cystic Diseases </a:t>
            </a:r>
          </a:p>
          <a:p>
            <a:pPr lvl="1"/>
            <a:r>
              <a:rPr lang="en-US" dirty="0"/>
              <a:t>Renal Cell Carcinoma</a:t>
            </a:r>
          </a:p>
          <a:p>
            <a:pPr lvl="1"/>
            <a:r>
              <a:rPr lang="en-US" b="1" dirty="0"/>
              <a:t>Chronic Kidney Disease </a:t>
            </a:r>
          </a:p>
          <a:p>
            <a:endParaRPr lang="en-US" dirty="0"/>
          </a:p>
          <a:p>
            <a:endParaRPr lang="en-US" dirty="0"/>
          </a:p>
        </p:txBody>
      </p:sp>
      <p:sp>
        <p:nvSpPr>
          <p:cNvPr id="2" name="TextBox 1">
            <a:extLst>
              <a:ext uri="{FF2B5EF4-FFF2-40B4-BE49-F238E27FC236}">
                <a16:creationId xmlns:a16="http://schemas.microsoft.com/office/drawing/2014/main" id="{1E66CA44-9BA1-0DA6-2C95-587C6AE209AB}"/>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pic>
        <p:nvPicPr>
          <p:cNvPr id="6" name="Content Placeholder 4">
            <a:extLst>
              <a:ext uri="{FF2B5EF4-FFF2-40B4-BE49-F238E27FC236}">
                <a16:creationId xmlns:a16="http://schemas.microsoft.com/office/drawing/2014/main" id="{F809E435-BEBF-4F57-5EFC-F7D721148422}"/>
              </a:ext>
            </a:extLst>
          </p:cNvPr>
          <p:cNvPicPr>
            <a:picLocks noChangeAspect="1"/>
          </p:cNvPicPr>
          <p:nvPr/>
        </p:nvPicPr>
        <p:blipFill>
          <a:blip r:embed="rId3"/>
          <a:stretch>
            <a:fillRect/>
          </a:stretch>
        </p:blipFill>
        <p:spPr>
          <a:xfrm>
            <a:off x="5900500" y="2793279"/>
            <a:ext cx="5872400" cy="3601092"/>
          </a:xfrm>
          <a:prstGeom prst="rect">
            <a:avLst/>
          </a:prstGeom>
        </p:spPr>
      </p:pic>
    </p:spTree>
    <p:extLst>
      <p:ext uri="{BB962C8B-B14F-4D97-AF65-F5344CB8AC3E}">
        <p14:creationId xmlns:p14="http://schemas.microsoft.com/office/powerpoint/2010/main" val="1719383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Chronic Kidney Disease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Approximately 40% will have premature loss of kidney function with a eGFR &lt;60 ml/min by the 5</a:t>
            </a:r>
            <a:r>
              <a:rPr lang="en-US" baseline="30000" dirty="0"/>
              <a:t>th</a:t>
            </a:r>
            <a:r>
              <a:rPr lang="en-US" dirty="0"/>
              <a:t> decade</a:t>
            </a:r>
          </a:p>
          <a:p>
            <a:endParaRPr lang="en-US" dirty="0"/>
          </a:p>
          <a:p>
            <a:r>
              <a:rPr lang="en-US" dirty="0"/>
              <a:t>Functional decline is likely multifactorial due to mass effects by tissue-distorting lesions, consequences of hemorrhage, potential nephron loss from interventions, and hypertension</a:t>
            </a:r>
          </a:p>
          <a:p>
            <a:endParaRPr lang="en-US" dirty="0"/>
          </a:p>
          <a:p>
            <a:r>
              <a:rPr lang="en-US" dirty="0"/>
              <a:t>Reported percentage of those requiring kidney replacement therapy (1-3%) is relatively low, there are multiple factors </a:t>
            </a:r>
          </a:p>
          <a:p>
            <a:endParaRPr lang="en-US" dirty="0"/>
          </a:p>
        </p:txBody>
      </p:sp>
    </p:spTree>
    <p:extLst>
      <p:ext uri="{BB962C8B-B14F-4D97-AF65-F5344CB8AC3E}">
        <p14:creationId xmlns:p14="http://schemas.microsoft.com/office/powerpoint/2010/main" val="331498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Identify common clinical and genetic characteristics of TSC</a:t>
            </a:r>
          </a:p>
          <a:p>
            <a:endParaRPr lang="en-US" dirty="0"/>
          </a:p>
          <a:p>
            <a:r>
              <a:rPr lang="en-US" dirty="0"/>
              <a:t>Identify kidney manifestations associated with TSC</a:t>
            </a:r>
          </a:p>
          <a:p>
            <a:endParaRPr lang="en-US" dirty="0"/>
          </a:p>
          <a:p>
            <a:r>
              <a:rPr lang="en-US" dirty="0"/>
              <a:t>Treatment options available for aforementioned kidney disease</a:t>
            </a:r>
          </a:p>
          <a:p>
            <a:endParaRPr lang="en-US" dirty="0"/>
          </a:p>
          <a:p>
            <a:r>
              <a:rPr lang="en-US" dirty="0"/>
              <a:t>Recognize mTORC1 pathway of TSC as a potential model for oncogenesis</a:t>
            </a:r>
          </a:p>
          <a:p>
            <a:endParaRPr lang="en-US" dirty="0"/>
          </a:p>
        </p:txBody>
      </p:sp>
    </p:spTree>
    <p:extLst>
      <p:ext uri="{BB962C8B-B14F-4D97-AF65-F5344CB8AC3E}">
        <p14:creationId xmlns:p14="http://schemas.microsoft.com/office/powerpoint/2010/main" val="223667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25400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lnSpcReduction="10000"/>
          </a:bodyPr>
          <a:lstStyle/>
          <a:p>
            <a:r>
              <a:rPr lang="en-US" dirty="0"/>
              <a:t>Kidney contributes to one of the leading causes of mortality </a:t>
            </a:r>
          </a:p>
          <a:p>
            <a:r>
              <a:rPr lang="en-US" dirty="0"/>
              <a:t>Renal manifestations more prominent in TSC2</a:t>
            </a:r>
          </a:p>
          <a:p>
            <a:endParaRPr lang="en-US" dirty="0"/>
          </a:p>
          <a:p>
            <a:r>
              <a:rPr lang="en-US" dirty="0"/>
              <a:t>Types</a:t>
            </a:r>
          </a:p>
          <a:p>
            <a:pPr lvl="1"/>
            <a:r>
              <a:rPr lang="en-US" dirty="0"/>
              <a:t>Angiomyolipoma (80%)</a:t>
            </a:r>
          </a:p>
          <a:p>
            <a:pPr lvl="1"/>
            <a:r>
              <a:rPr lang="en-US" dirty="0"/>
              <a:t>Cystic Diseases (50%)</a:t>
            </a:r>
          </a:p>
          <a:p>
            <a:pPr lvl="1"/>
            <a:r>
              <a:rPr lang="en-US" dirty="0"/>
              <a:t>Renal Cell Carcinoma (2-4%)</a:t>
            </a:r>
          </a:p>
          <a:p>
            <a:pPr lvl="1"/>
            <a:r>
              <a:rPr lang="en-US" dirty="0"/>
              <a:t>Chronic Kidney Disease (&gt;40%)</a:t>
            </a:r>
          </a:p>
          <a:p>
            <a:endParaRPr lang="en-US" dirty="0"/>
          </a:p>
          <a:p>
            <a:r>
              <a:rPr lang="en-US" b="1" dirty="0"/>
              <a:t> Can be a combination </a:t>
            </a:r>
          </a:p>
          <a:p>
            <a:endParaRPr lang="en-US" dirty="0"/>
          </a:p>
        </p:txBody>
      </p:sp>
      <p:sp>
        <p:nvSpPr>
          <p:cNvPr id="2" name="TextBox 1">
            <a:extLst>
              <a:ext uri="{FF2B5EF4-FFF2-40B4-BE49-F238E27FC236}">
                <a16:creationId xmlns:a16="http://schemas.microsoft.com/office/drawing/2014/main" id="{1E66CA44-9BA1-0DA6-2C95-587C6AE209AB}"/>
              </a:ext>
            </a:extLst>
          </p:cNvPr>
          <p:cNvSpPr txBox="1"/>
          <p:nvPr/>
        </p:nvSpPr>
        <p:spPr>
          <a:xfrm>
            <a:off x="0" y="6604000"/>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pic>
        <p:nvPicPr>
          <p:cNvPr id="6" name="Content Placeholder 4">
            <a:extLst>
              <a:ext uri="{FF2B5EF4-FFF2-40B4-BE49-F238E27FC236}">
                <a16:creationId xmlns:a16="http://schemas.microsoft.com/office/drawing/2014/main" id="{F809E435-BEBF-4F57-5EFC-F7D721148422}"/>
              </a:ext>
            </a:extLst>
          </p:cNvPr>
          <p:cNvPicPr>
            <a:picLocks noChangeAspect="1"/>
          </p:cNvPicPr>
          <p:nvPr/>
        </p:nvPicPr>
        <p:blipFill>
          <a:blip r:embed="rId3"/>
          <a:stretch>
            <a:fillRect/>
          </a:stretch>
        </p:blipFill>
        <p:spPr>
          <a:xfrm>
            <a:off x="5900500" y="2793279"/>
            <a:ext cx="5872400" cy="3601092"/>
          </a:xfrm>
          <a:prstGeom prst="rect">
            <a:avLst/>
          </a:prstGeom>
        </p:spPr>
      </p:pic>
    </p:spTree>
    <p:extLst>
      <p:ext uri="{BB962C8B-B14F-4D97-AF65-F5344CB8AC3E}">
        <p14:creationId xmlns:p14="http://schemas.microsoft.com/office/powerpoint/2010/main" val="1612522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Case 2 Continued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The same 26 year old patient asks about what is needed for follow-up</a:t>
            </a:r>
          </a:p>
        </p:txBody>
      </p:sp>
    </p:spTree>
    <p:extLst>
      <p:ext uri="{BB962C8B-B14F-4D97-AF65-F5344CB8AC3E}">
        <p14:creationId xmlns:p14="http://schemas.microsoft.com/office/powerpoint/2010/main" val="438643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Nephrology Follow-up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Imaging of choice: MRI &gt; CT &gt; US </a:t>
            </a:r>
          </a:p>
          <a:p>
            <a:pPr lvl="1"/>
            <a:r>
              <a:rPr lang="en-US" dirty="0"/>
              <a:t>MRI has a higher yield for fat-poor AMLs and smaller lesions </a:t>
            </a:r>
          </a:p>
          <a:p>
            <a:pPr lvl="1"/>
            <a:r>
              <a:rPr lang="en-US" dirty="0"/>
              <a:t>CT favored in VNS or other indications MRI cannot be performed</a:t>
            </a:r>
          </a:p>
          <a:p>
            <a:pPr lvl="1"/>
            <a:r>
              <a:rPr lang="en-US" dirty="0"/>
              <a:t>US favored as alternatives in pediatric population for more frequent follow-up</a:t>
            </a:r>
          </a:p>
          <a:p>
            <a:endParaRPr lang="en-US" dirty="0"/>
          </a:p>
          <a:p>
            <a:r>
              <a:rPr lang="en-US" dirty="0"/>
              <a:t>Serial Imaging Exams: 1-3 years, throughout life-time</a:t>
            </a:r>
          </a:p>
          <a:p>
            <a:pPr lvl="1"/>
            <a:r>
              <a:rPr lang="en-US" dirty="0"/>
              <a:t>Based on a case-by-case basis given progression vs stability </a:t>
            </a:r>
          </a:p>
          <a:p>
            <a:endParaRPr lang="en-US" dirty="0"/>
          </a:p>
          <a:p>
            <a:r>
              <a:rPr lang="en-US" dirty="0"/>
              <a:t>Other: Renal function, proteinuria, blood pressure at least annually </a:t>
            </a:r>
          </a:p>
          <a:p>
            <a:endParaRPr lang="en-US" dirty="0"/>
          </a:p>
        </p:txBody>
      </p:sp>
      <p:sp>
        <p:nvSpPr>
          <p:cNvPr id="2" name="TextBox 1">
            <a:extLst>
              <a:ext uri="{FF2B5EF4-FFF2-40B4-BE49-F238E27FC236}">
                <a16:creationId xmlns:a16="http://schemas.microsoft.com/office/drawing/2014/main" id="{143ECA31-1C18-BCFA-5083-E9409E1322D2}"/>
              </a:ext>
            </a:extLst>
          </p:cNvPr>
          <p:cNvSpPr txBox="1"/>
          <p:nvPr/>
        </p:nvSpPr>
        <p:spPr>
          <a:xfrm>
            <a:off x="0" y="6611779"/>
            <a:ext cx="6097712" cy="246221"/>
          </a:xfrm>
          <a:prstGeom prst="rect">
            <a:avLst/>
          </a:prstGeom>
          <a:noFill/>
        </p:spPr>
        <p:txBody>
          <a:bodyPr wrap="square">
            <a:spAutoFit/>
          </a:bodyPr>
          <a:lstStyle/>
          <a:p>
            <a:r>
              <a:rPr lang="en-US" sz="1000" dirty="0">
                <a:latin typeface="Times"/>
              </a:rPr>
              <a:t>Northrup H et al, Updated International TSC Guidelines, Ped Neurology 2021</a:t>
            </a:r>
            <a:endParaRPr lang="en-US" sz="1000" dirty="0"/>
          </a:p>
        </p:txBody>
      </p:sp>
    </p:spTree>
    <p:extLst>
      <p:ext uri="{BB962C8B-B14F-4D97-AF65-F5344CB8AC3E}">
        <p14:creationId xmlns:p14="http://schemas.microsoft.com/office/powerpoint/2010/main" val="127217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dissolve">
                                      <p:cBhvr>
                                        <p:cTn id="2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Case 3</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pPr marL="0" indent="0">
              <a:buNone/>
            </a:pPr>
            <a:r>
              <a:rPr lang="en-US" dirty="0"/>
              <a:t>A 32 year old male with significant developmental delay was diagnosed with TSC1 at the age of 3 due to epilepsy. He is accompanied by his parents who are the primary decision makers for him. They have been reluctant to see a nephrologist, but due to increasing size of his AMLs (largest now 53mm) are agreeable. </a:t>
            </a:r>
          </a:p>
          <a:p>
            <a:pPr marL="0" indent="0">
              <a:buNone/>
            </a:pPr>
            <a:endParaRPr lang="en-US" dirty="0"/>
          </a:p>
          <a:p>
            <a:pPr marL="0" indent="0">
              <a:buNone/>
            </a:pPr>
            <a:r>
              <a:rPr lang="en-US" dirty="0"/>
              <a:t>What are the options for treatment of his kidney tumors? </a:t>
            </a:r>
          </a:p>
          <a:p>
            <a:endParaRPr lang="en-US" dirty="0"/>
          </a:p>
        </p:txBody>
      </p:sp>
    </p:spTree>
    <p:extLst>
      <p:ext uri="{BB962C8B-B14F-4D97-AF65-F5344CB8AC3E}">
        <p14:creationId xmlns:p14="http://schemas.microsoft.com/office/powerpoint/2010/main" val="362519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Treatment Options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Goal of Treatment: </a:t>
            </a:r>
          </a:p>
          <a:p>
            <a:pPr lvl="1"/>
            <a:r>
              <a:rPr lang="en-US" dirty="0"/>
              <a:t>Preserve normal renal architecture </a:t>
            </a:r>
          </a:p>
          <a:p>
            <a:pPr lvl="1"/>
            <a:r>
              <a:rPr lang="en-US" dirty="0"/>
              <a:t>Decrease risk of spontaneous hemorrhage </a:t>
            </a:r>
          </a:p>
          <a:p>
            <a:endParaRPr lang="en-US" dirty="0"/>
          </a:p>
          <a:p>
            <a:r>
              <a:rPr lang="en-US" dirty="0"/>
              <a:t>AMLs</a:t>
            </a:r>
          </a:p>
          <a:p>
            <a:pPr lvl="1"/>
            <a:r>
              <a:rPr lang="en-US" b="1" dirty="0"/>
              <a:t>mTOR inhibitors</a:t>
            </a:r>
          </a:p>
          <a:p>
            <a:endParaRPr lang="en-US" dirty="0"/>
          </a:p>
        </p:txBody>
      </p:sp>
    </p:spTree>
    <p:extLst>
      <p:ext uri="{BB962C8B-B14F-4D97-AF65-F5344CB8AC3E}">
        <p14:creationId xmlns:p14="http://schemas.microsoft.com/office/powerpoint/2010/main" val="21425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3429000"/>
            <a:ext cx="10515600" cy="2874963"/>
          </a:xfrm>
        </p:spPr>
        <p:txBody>
          <a:bodyPr>
            <a:normAutofit fontScale="92500" lnSpcReduction="10000"/>
          </a:bodyPr>
          <a:lstStyle/>
          <a:p>
            <a:r>
              <a:rPr lang="en-US" dirty="0"/>
              <a:t>24 month, nonrandomized, open-label trial, Phase 1-2</a:t>
            </a:r>
          </a:p>
          <a:p>
            <a:r>
              <a:rPr lang="en-US" dirty="0"/>
              <a:t>Sirolimus reduction of AML volume in TSC and Sporadic LAM</a:t>
            </a:r>
          </a:p>
          <a:p>
            <a:r>
              <a:rPr lang="en-US" dirty="0"/>
              <a:t>Sirolimus for 1 year then discontinuation follow-up </a:t>
            </a:r>
          </a:p>
          <a:p>
            <a:pPr lvl="1"/>
            <a:r>
              <a:rPr lang="en-US" dirty="0"/>
              <a:t>Dose adjustment for 10% reduction by targeting troughs 1-5, 5-10, 10-15</a:t>
            </a:r>
          </a:p>
          <a:p>
            <a:pPr lvl="1"/>
            <a:r>
              <a:rPr lang="en-US" dirty="0"/>
              <a:t>Nearly 50% reduction</a:t>
            </a:r>
          </a:p>
          <a:p>
            <a:r>
              <a:rPr lang="en-US" dirty="0"/>
              <a:t>AML regressed during therapy, but increase in volume after therapy was stopped</a:t>
            </a:r>
          </a:p>
          <a:p>
            <a:endParaRPr lang="en-US" dirty="0"/>
          </a:p>
        </p:txBody>
      </p:sp>
      <p:pic>
        <p:nvPicPr>
          <p:cNvPr id="2" name="Content Placeholder 4">
            <a:extLst>
              <a:ext uri="{FF2B5EF4-FFF2-40B4-BE49-F238E27FC236}">
                <a16:creationId xmlns:a16="http://schemas.microsoft.com/office/drawing/2014/main" id="{F890C9F3-3A94-CFD0-1C7C-79EC0883A9F1}"/>
              </a:ext>
            </a:extLst>
          </p:cNvPr>
          <p:cNvPicPr>
            <a:picLocks noChangeAspect="1"/>
          </p:cNvPicPr>
          <p:nvPr/>
        </p:nvPicPr>
        <p:blipFill>
          <a:blip r:embed="rId3"/>
          <a:stretch>
            <a:fillRect/>
          </a:stretch>
        </p:blipFill>
        <p:spPr>
          <a:xfrm>
            <a:off x="3092450" y="0"/>
            <a:ext cx="6007100" cy="3302000"/>
          </a:xfrm>
          <a:prstGeom prst="rect">
            <a:avLst/>
          </a:prstGeom>
        </p:spPr>
      </p:pic>
    </p:spTree>
    <p:extLst>
      <p:ext uri="{BB962C8B-B14F-4D97-AF65-F5344CB8AC3E}">
        <p14:creationId xmlns:p14="http://schemas.microsoft.com/office/powerpoint/2010/main" val="109405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3229937"/>
            <a:ext cx="10515600" cy="3090863"/>
          </a:xfrm>
        </p:spPr>
        <p:txBody>
          <a:bodyPr>
            <a:normAutofit fontScale="62500" lnSpcReduction="20000"/>
          </a:bodyPr>
          <a:lstStyle/>
          <a:p>
            <a:r>
              <a:rPr lang="en-US" dirty="0"/>
              <a:t>Double-blind, placebo-controlled, phase 3 trial</a:t>
            </a:r>
          </a:p>
          <a:p>
            <a:r>
              <a:rPr lang="en-US" dirty="0"/>
              <a:t>&gt;18 years old, at least 1 AML &gt;3cm and definite diagnosis of TSC or LAM</a:t>
            </a:r>
          </a:p>
          <a:p>
            <a:r>
              <a:rPr lang="en-US" dirty="0"/>
              <a:t>2:1 randomization (118 patients) </a:t>
            </a:r>
          </a:p>
          <a:p>
            <a:r>
              <a:rPr lang="en-US" dirty="0" err="1"/>
              <a:t>Everolimus</a:t>
            </a:r>
            <a:r>
              <a:rPr lang="en-US" dirty="0"/>
              <a:t> 10mg per day </a:t>
            </a:r>
          </a:p>
          <a:p>
            <a:r>
              <a:rPr lang="en-US" dirty="0"/>
              <a:t>Primary Efficacy Endpoint: at least 50% reduction in total volume of target AML relative to baseline</a:t>
            </a:r>
          </a:p>
          <a:p>
            <a:pPr lvl="1"/>
            <a:r>
              <a:rPr lang="en-US" dirty="0"/>
              <a:t>Response Rate: 42% vs 0% (median time 2.9months)</a:t>
            </a:r>
          </a:p>
          <a:p>
            <a:pPr lvl="1"/>
            <a:r>
              <a:rPr lang="en-US" dirty="0"/>
              <a:t>24 weeks: 55% reach primary endpoint</a:t>
            </a:r>
          </a:p>
          <a:p>
            <a:pPr lvl="1"/>
            <a:r>
              <a:rPr lang="en-US" dirty="0"/>
              <a:t>At least 30% reduction seen in 80% of Treatment arm vs 3% in placebo</a:t>
            </a:r>
          </a:p>
          <a:p>
            <a:r>
              <a:rPr lang="en-US" dirty="0"/>
              <a:t>Secondary Endpoint: Progression free rate 98% vs 83% (6 months) and 92% and 25% (at 12 months)</a:t>
            </a:r>
          </a:p>
          <a:p>
            <a:pPr lvl="1"/>
            <a:r>
              <a:rPr lang="en-US" dirty="0"/>
              <a:t>&gt;25% increase, new AML of at least 1cm, increase in 20% of kidney volume, AML related bleeding</a:t>
            </a:r>
          </a:p>
          <a:p>
            <a:endParaRPr lang="en-US" dirty="0"/>
          </a:p>
        </p:txBody>
      </p:sp>
      <p:pic>
        <p:nvPicPr>
          <p:cNvPr id="2" name="Content Placeholder 4">
            <a:extLst>
              <a:ext uri="{FF2B5EF4-FFF2-40B4-BE49-F238E27FC236}">
                <a16:creationId xmlns:a16="http://schemas.microsoft.com/office/drawing/2014/main" id="{D35D2087-18C1-4478-613D-9B9C18419853}"/>
              </a:ext>
            </a:extLst>
          </p:cNvPr>
          <p:cNvPicPr>
            <a:picLocks noChangeAspect="1"/>
          </p:cNvPicPr>
          <p:nvPr/>
        </p:nvPicPr>
        <p:blipFill>
          <a:blip r:embed="rId3"/>
          <a:stretch>
            <a:fillRect/>
          </a:stretch>
        </p:blipFill>
        <p:spPr>
          <a:xfrm>
            <a:off x="1356189" y="-1"/>
            <a:ext cx="9144000" cy="3086100"/>
          </a:xfrm>
          <a:prstGeom prst="rect">
            <a:avLst/>
          </a:prstGeom>
        </p:spPr>
      </p:pic>
    </p:spTree>
    <p:extLst>
      <p:ext uri="{BB962C8B-B14F-4D97-AF65-F5344CB8AC3E}">
        <p14:creationId xmlns:p14="http://schemas.microsoft.com/office/powerpoint/2010/main" val="350682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mTOR inhibitors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92500"/>
          </a:bodyPr>
          <a:lstStyle/>
          <a:p>
            <a:r>
              <a:rPr lang="en-US" dirty="0"/>
              <a:t>First line therapy in asymptomatic patients</a:t>
            </a:r>
          </a:p>
          <a:p>
            <a:pPr lvl="1"/>
            <a:r>
              <a:rPr lang="en-US" dirty="0"/>
              <a:t>Significant reduction in risk of renal hemorrhage </a:t>
            </a:r>
          </a:p>
          <a:p>
            <a:pPr lvl="1"/>
            <a:r>
              <a:rPr lang="en-US" dirty="0"/>
              <a:t>Tissue/Renal function sparing compared to other therapies </a:t>
            </a:r>
          </a:p>
          <a:p>
            <a:pPr lvl="1"/>
            <a:r>
              <a:rPr lang="en-US" dirty="0"/>
              <a:t>Decreased renal adverse events compared to use within transplant (mild proteinuria)</a:t>
            </a:r>
          </a:p>
          <a:p>
            <a:endParaRPr lang="en-US" dirty="0"/>
          </a:p>
          <a:p>
            <a:r>
              <a:rPr lang="en-US" dirty="0"/>
              <a:t>Trough goals (3-15) vs daily dosing </a:t>
            </a:r>
          </a:p>
          <a:p>
            <a:pPr lvl="1"/>
            <a:r>
              <a:rPr lang="en-US" dirty="0"/>
              <a:t>Slow progression with increasing dose based upon response </a:t>
            </a:r>
          </a:p>
          <a:p>
            <a:endParaRPr lang="en-US" dirty="0"/>
          </a:p>
          <a:p>
            <a:r>
              <a:rPr lang="en-US" dirty="0"/>
              <a:t>ADE: Stomatitis, nasopharyngitis, acne-like skin lesions, hyperlipidemia, proteinuria</a:t>
            </a:r>
          </a:p>
          <a:p>
            <a:endParaRPr lang="en-US" dirty="0"/>
          </a:p>
        </p:txBody>
      </p:sp>
    </p:spTree>
    <p:extLst>
      <p:ext uri="{BB962C8B-B14F-4D97-AF65-F5344CB8AC3E}">
        <p14:creationId xmlns:p14="http://schemas.microsoft.com/office/powerpoint/2010/main" val="127482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dissolve">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dissolve">
                                      <p:cBhvr>
                                        <p:cTn id="3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Treatment Options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Goal of Treatment: </a:t>
            </a:r>
          </a:p>
          <a:p>
            <a:pPr lvl="1"/>
            <a:r>
              <a:rPr lang="en-US" dirty="0"/>
              <a:t>Preserve normal renal architecture </a:t>
            </a:r>
          </a:p>
          <a:p>
            <a:pPr lvl="1"/>
            <a:r>
              <a:rPr lang="en-US" dirty="0"/>
              <a:t>Decrease risk of spontaneous hemorrhage </a:t>
            </a:r>
          </a:p>
          <a:p>
            <a:endParaRPr lang="en-US" dirty="0"/>
          </a:p>
          <a:p>
            <a:r>
              <a:rPr lang="en-US" dirty="0"/>
              <a:t>AMLs</a:t>
            </a:r>
          </a:p>
          <a:p>
            <a:pPr lvl="1"/>
            <a:r>
              <a:rPr lang="en-US" dirty="0"/>
              <a:t>mTOR inhibitors</a:t>
            </a:r>
          </a:p>
          <a:p>
            <a:pPr lvl="1"/>
            <a:r>
              <a:rPr lang="en-US" b="1" dirty="0"/>
              <a:t>Embolization</a:t>
            </a:r>
          </a:p>
          <a:p>
            <a:pPr lvl="1"/>
            <a:r>
              <a:rPr lang="en-US" b="1" dirty="0"/>
              <a:t>Nephrectomy </a:t>
            </a:r>
          </a:p>
          <a:p>
            <a:endParaRPr lang="en-US" dirty="0"/>
          </a:p>
        </p:txBody>
      </p:sp>
    </p:spTree>
    <p:extLst>
      <p:ext uri="{BB962C8B-B14F-4D97-AF65-F5344CB8AC3E}">
        <p14:creationId xmlns:p14="http://schemas.microsoft.com/office/powerpoint/2010/main" val="1217313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Embolization and Nephrectomy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One lesion at a time</a:t>
            </a:r>
          </a:p>
          <a:p>
            <a:r>
              <a:rPr lang="en-US" dirty="0"/>
              <a:t>Not all lesions are amendable to intravascular intervention (location, vascularity)</a:t>
            </a:r>
          </a:p>
          <a:p>
            <a:r>
              <a:rPr lang="en-US" dirty="0"/>
              <a:t>Post-Embolization Syndrome</a:t>
            </a:r>
          </a:p>
          <a:p>
            <a:pPr lvl="1"/>
            <a:r>
              <a:rPr lang="en-US" dirty="0"/>
              <a:t>Significantly reduced with steroids</a:t>
            </a:r>
            <a:r>
              <a:rPr lang="en-US" baseline="30000" dirty="0"/>
              <a:t>1</a:t>
            </a:r>
            <a:endParaRPr lang="en-US" dirty="0"/>
          </a:p>
          <a:p>
            <a:r>
              <a:rPr lang="en-US" dirty="0"/>
              <a:t>Collateral damage to surrounding normal renal parenchyma  </a:t>
            </a:r>
          </a:p>
          <a:p>
            <a:r>
              <a:rPr lang="en-US" dirty="0"/>
              <a:t>Best size reduction of up to 50%</a:t>
            </a:r>
            <a:r>
              <a:rPr lang="en-US" baseline="30000" dirty="0"/>
              <a:t>2</a:t>
            </a:r>
            <a:endParaRPr lang="en-US" dirty="0"/>
          </a:p>
          <a:p>
            <a:endParaRPr lang="en-US" dirty="0"/>
          </a:p>
          <a:p>
            <a:r>
              <a:rPr lang="en-US" dirty="0"/>
              <a:t>First line – Acute/active hemorrhage</a:t>
            </a:r>
            <a:r>
              <a:rPr lang="en-US" baseline="30000" dirty="0"/>
              <a:t>3</a:t>
            </a:r>
            <a:endParaRPr lang="en-US" dirty="0"/>
          </a:p>
          <a:p>
            <a:endParaRPr lang="en-US" dirty="0"/>
          </a:p>
        </p:txBody>
      </p:sp>
      <p:sp>
        <p:nvSpPr>
          <p:cNvPr id="2" name="TextBox 1">
            <a:extLst>
              <a:ext uri="{FF2B5EF4-FFF2-40B4-BE49-F238E27FC236}">
                <a16:creationId xmlns:a16="http://schemas.microsoft.com/office/drawing/2014/main" id="{AA8D5D41-C6AD-DB37-DA5D-95B22F1F71E3}"/>
              </a:ext>
            </a:extLst>
          </p:cNvPr>
          <p:cNvSpPr txBox="1"/>
          <p:nvPr/>
        </p:nvSpPr>
        <p:spPr>
          <a:xfrm>
            <a:off x="0" y="6292820"/>
            <a:ext cx="4245073" cy="553998"/>
          </a:xfrm>
          <a:prstGeom prst="rect">
            <a:avLst/>
          </a:prstGeom>
          <a:noFill/>
        </p:spPr>
        <p:txBody>
          <a:bodyPr wrap="none" rtlCol="0">
            <a:spAutoFit/>
          </a:bodyPr>
          <a:lstStyle/>
          <a:p>
            <a:r>
              <a:rPr lang="en-US" sz="1000" baseline="30000" dirty="0">
                <a:effectLst/>
                <a:latin typeface="Times"/>
              </a:rPr>
              <a:t>1</a:t>
            </a:r>
            <a:r>
              <a:rPr lang="en-US" sz="1000" dirty="0">
                <a:effectLst/>
                <a:latin typeface="Times"/>
              </a:rPr>
              <a:t>Bissler JJJ et al, Reduction of PES, AJKD 2002</a:t>
            </a:r>
          </a:p>
          <a:p>
            <a:r>
              <a:rPr lang="en-US" sz="1000" baseline="30000" dirty="0">
                <a:effectLst/>
                <a:latin typeface="Times"/>
              </a:rPr>
              <a:t>2</a:t>
            </a:r>
            <a:r>
              <a:rPr lang="en-US" sz="1000" dirty="0">
                <a:effectLst/>
                <a:latin typeface="Times"/>
              </a:rPr>
              <a:t>Williams JM et al, Embolization of renal AML in TSC, AJKD 2006</a:t>
            </a:r>
          </a:p>
          <a:p>
            <a:r>
              <a:rPr lang="en-US" sz="1000" baseline="30000" dirty="0">
                <a:latin typeface="Times"/>
              </a:rPr>
              <a:t>3</a:t>
            </a:r>
            <a:r>
              <a:rPr lang="en-US" sz="1000" dirty="0">
                <a:latin typeface="Times"/>
              </a:rPr>
              <a:t>Northrup H et al, Updated International TSC Guidelines, Ped Neurology 2021</a:t>
            </a:r>
            <a:endParaRPr lang="en-US" sz="1000" dirty="0"/>
          </a:p>
        </p:txBody>
      </p:sp>
    </p:spTree>
    <p:extLst>
      <p:ext uri="{BB962C8B-B14F-4D97-AF65-F5344CB8AC3E}">
        <p14:creationId xmlns:p14="http://schemas.microsoft.com/office/powerpoint/2010/main" val="354329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dissolve">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dissolve">
                                      <p:cBhvr>
                                        <p:cTn id="3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Case 1</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7925656" cy="4351338"/>
          </a:xfrm>
        </p:spPr>
        <p:txBody>
          <a:bodyPr>
            <a:normAutofit fontScale="85000" lnSpcReduction="20000"/>
          </a:bodyPr>
          <a:lstStyle/>
          <a:p>
            <a:pPr marL="0" indent="0">
              <a:buNone/>
            </a:pPr>
            <a:r>
              <a:rPr lang="en-US" dirty="0"/>
              <a:t>A 14 year old girl was evaluated in the ED after a motor vehicle accident. CT imaging revealed a total of 5 simple cysts (2 left and 3 right) with a solid mass noted on each kidney (Right 7mm -7HU and Left 4mm -5HU). Her lab work was unremarkable and after observation was discharged with follow-up recommended to nephrology for incidental kidney lesions/cysts. </a:t>
            </a:r>
          </a:p>
          <a:p>
            <a:pPr marL="0" indent="0">
              <a:buNone/>
            </a:pPr>
            <a:r>
              <a:rPr lang="en-US" dirty="0"/>
              <a:t>Upon further history in your clinic you find 3 hypopigmented macules and skin colored </a:t>
            </a:r>
            <a:r>
              <a:rPr lang="en-US" dirty="0" err="1"/>
              <a:t>telangectatic</a:t>
            </a:r>
            <a:r>
              <a:rPr lang="en-US" dirty="0"/>
              <a:t> papules of varying size over the face that she calls acne. She reports a history of seizures, last at age 5. She has no family history of any kidney or neurologic diseases.</a:t>
            </a:r>
          </a:p>
          <a:p>
            <a:endParaRPr lang="en-US" dirty="0"/>
          </a:p>
          <a:p>
            <a:pPr marL="0" indent="0">
              <a:buNone/>
            </a:pPr>
            <a:r>
              <a:rPr lang="en-US" dirty="0"/>
              <a:t>You suspect that she has tuberous sclerosis complex, but are unsure if she meets criteria for diagnosis.</a:t>
            </a:r>
          </a:p>
          <a:p>
            <a:endParaRPr lang="en-US" dirty="0"/>
          </a:p>
        </p:txBody>
      </p:sp>
      <p:pic>
        <p:nvPicPr>
          <p:cNvPr id="2" name="Picture 2" descr="Facial Angiofibromas Associated with Tuberous Sclerosis | NEJM">
            <a:extLst>
              <a:ext uri="{FF2B5EF4-FFF2-40B4-BE49-F238E27FC236}">
                <a16:creationId xmlns:a16="http://schemas.microsoft.com/office/drawing/2014/main" id="{6C4D78C0-E510-3543-F190-5B9CBCDC2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856" y="873303"/>
            <a:ext cx="3136615" cy="20910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681EBD-01BC-70B4-F607-2CA961425505}"/>
              </a:ext>
            </a:extLst>
          </p:cNvPr>
          <p:cNvSpPr txBox="1"/>
          <p:nvPr/>
        </p:nvSpPr>
        <p:spPr>
          <a:xfrm>
            <a:off x="9050266" y="6636678"/>
            <a:ext cx="1863011" cy="246221"/>
          </a:xfrm>
          <a:prstGeom prst="rect">
            <a:avLst/>
          </a:prstGeom>
          <a:noFill/>
        </p:spPr>
        <p:txBody>
          <a:bodyPr wrap="none" rtlCol="0">
            <a:spAutoFit/>
          </a:bodyPr>
          <a:lstStyle/>
          <a:p>
            <a:r>
              <a:rPr lang="en-US" sz="1000" dirty="0"/>
              <a:t>Images used from google search</a:t>
            </a:r>
          </a:p>
        </p:txBody>
      </p:sp>
    </p:spTree>
    <p:extLst>
      <p:ext uri="{BB962C8B-B14F-4D97-AF65-F5344CB8AC3E}">
        <p14:creationId xmlns:p14="http://schemas.microsoft.com/office/powerpoint/2010/main" val="35854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Treatment Options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85000" lnSpcReduction="20000"/>
          </a:bodyPr>
          <a:lstStyle/>
          <a:p>
            <a:r>
              <a:rPr lang="en-US" dirty="0"/>
              <a:t>Goal of Treatment: </a:t>
            </a:r>
          </a:p>
          <a:p>
            <a:pPr lvl="1"/>
            <a:r>
              <a:rPr lang="en-US" dirty="0"/>
              <a:t>Preserve normal renal architecture </a:t>
            </a:r>
          </a:p>
          <a:p>
            <a:pPr lvl="1"/>
            <a:r>
              <a:rPr lang="en-US" dirty="0"/>
              <a:t>Decrease risk of spontaneous hemorrhage </a:t>
            </a:r>
          </a:p>
          <a:p>
            <a:pPr marL="457200" lvl="1" indent="0">
              <a:buNone/>
            </a:pPr>
            <a:endParaRPr lang="en-US" dirty="0"/>
          </a:p>
          <a:p>
            <a:r>
              <a:rPr lang="en-US" dirty="0"/>
              <a:t>AMLs</a:t>
            </a:r>
          </a:p>
          <a:p>
            <a:pPr lvl="1"/>
            <a:r>
              <a:rPr lang="en-US" dirty="0"/>
              <a:t>mTOR inhibitors</a:t>
            </a:r>
          </a:p>
          <a:p>
            <a:pPr lvl="2"/>
            <a:r>
              <a:rPr lang="en-US" dirty="0"/>
              <a:t>1</a:t>
            </a:r>
            <a:r>
              <a:rPr lang="en-US" baseline="30000" dirty="0"/>
              <a:t>st</a:t>
            </a:r>
            <a:r>
              <a:rPr lang="en-US" dirty="0"/>
              <a:t> line treatment in asymptomatic patients </a:t>
            </a:r>
          </a:p>
          <a:p>
            <a:pPr lvl="2"/>
            <a:r>
              <a:rPr lang="en-US" dirty="0"/>
              <a:t>Well tolerated </a:t>
            </a:r>
          </a:p>
          <a:p>
            <a:pPr lvl="1"/>
            <a:r>
              <a:rPr lang="en-US" dirty="0"/>
              <a:t>Embolization</a:t>
            </a:r>
          </a:p>
          <a:p>
            <a:pPr lvl="1"/>
            <a:r>
              <a:rPr lang="en-US" dirty="0"/>
              <a:t>Nephrectomy</a:t>
            </a:r>
          </a:p>
          <a:p>
            <a:pPr lvl="2"/>
            <a:r>
              <a:rPr lang="en-US" dirty="0"/>
              <a:t>Emergent/Acute bleed. </a:t>
            </a:r>
          </a:p>
          <a:p>
            <a:pPr lvl="2"/>
            <a:r>
              <a:rPr lang="en-US" dirty="0"/>
              <a:t>2</a:t>
            </a:r>
            <a:r>
              <a:rPr lang="en-US" baseline="30000" dirty="0"/>
              <a:t>nd</a:t>
            </a:r>
            <a:r>
              <a:rPr lang="en-US" dirty="0"/>
              <a:t> line for non-responsive or progressive lesions at risk of hemorrhage   </a:t>
            </a:r>
          </a:p>
          <a:p>
            <a:endParaRPr lang="en-US" dirty="0"/>
          </a:p>
          <a:p>
            <a:r>
              <a:rPr lang="en-US" b="1" dirty="0"/>
              <a:t>Renal Cysts </a:t>
            </a:r>
          </a:p>
          <a:p>
            <a:endParaRPr lang="en-US" dirty="0"/>
          </a:p>
        </p:txBody>
      </p:sp>
    </p:spTree>
    <p:extLst>
      <p:ext uri="{BB962C8B-B14F-4D97-AF65-F5344CB8AC3E}">
        <p14:creationId xmlns:p14="http://schemas.microsoft.com/office/powerpoint/2010/main" val="2107076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Treatment of Cysts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92500" lnSpcReduction="10000"/>
          </a:bodyPr>
          <a:lstStyle/>
          <a:p>
            <a:r>
              <a:rPr lang="en-US" dirty="0"/>
              <a:t>No FDA approved treatments for TSC-related cystic disease</a:t>
            </a:r>
          </a:p>
          <a:p>
            <a:endParaRPr lang="en-US" dirty="0"/>
          </a:p>
          <a:p>
            <a:r>
              <a:rPr lang="en-US" dirty="0"/>
              <a:t>Risk factor optimization/consequences of cystic disease  </a:t>
            </a:r>
          </a:p>
          <a:p>
            <a:pPr lvl="1"/>
            <a:r>
              <a:rPr lang="en-US" dirty="0"/>
              <a:t>Blood pressure control</a:t>
            </a:r>
          </a:p>
          <a:p>
            <a:pPr lvl="2"/>
            <a:r>
              <a:rPr lang="en-US" dirty="0"/>
              <a:t>RAAS blockade (HALT-PKD)</a:t>
            </a:r>
          </a:p>
          <a:p>
            <a:pPr lvl="1"/>
            <a:r>
              <a:rPr lang="en-US" dirty="0"/>
              <a:t>CKD targeted therapies</a:t>
            </a:r>
          </a:p>
          <a:p>
            <a:endParaRPr lang="en-US" dirty="0"/>
          </a:p>
          <a:p>
            <a:r>
              <a:rPr lang="en-US" dirty="0"/>
              <a:t>mTOR?</a:t>
            </a:r>
          </a:p>
          <a:p>
            <a:pPr lvl="1"/>
            <a:r>
              <a:rPr lang="en-US" dirty="0"/>
              <a:t>Multiple preclinical studies demonstrated effect on cystic disease</a:t>
            </a:r>
          </a:p>
          <a:p>
            <a:pPr lvl="1"/>
            <a:r>
              <a:rPr lang="en-US" dirty="0"/>
              <a:t>Clinical trials for ADPKD failed to demonstrate benefit</a:t>
            </a:r>
            <a:r>
              <a:rPr lang="en-US" baseline="30000" dirty="0"/>
              <a:t>1,2</a:t>
            </a:r>
            <a:endParaRPr lang="en-US" dirty="0"/>
          </a:p>
          <a:p>
            <a:pPr lvl="1"/>
            <a:r>
              <a:rPr lang="en-US" dirty="0"/>
              <a:t>Size of cysts/timing of initiation/detachment  </a:t>
            </a:r>
          </a:p>
          <a:p>
            <a:endParaRPr lang="en-US" dirty="0"/>
          </a:p>
        </p:txBody>
      </p:sp>
      <p:sp>
        <p:nvSpPr>
          <p:cNvPr id="2" name="TextBox 1">
            <a:extLst>
              <a:ext uri="{FF2B5EF4-FFF2-40B4-BE49-F238E27FC236}">
                <a16:creationId xmlns:a16="http://schemas.microsoft.com/office/drawing/2014/main" id="{BECB7502-798E-0FCF-1240-9165DF23E0F9}"/>
              </a:ext>
            </a:extLst>
          </p:cNvPr>
          <p:cNvSpPr txBox="1"/>
          <p:nvPr/>
        </p:nvSpPr>
        <p:spPr>
          <a:xfrm>
            <a:off x="0" y="6457890"/>
            <a:ext cx="2648482" cy="400110"/>
          </a:xfrm>
          <a:prstGeom prst="rect">
            <a:avLst/>
          </a:prstGeom>
          <a:noFill/>
        </p:spPr>
        <p:txBody>
          <a:bodyPr wrap="none" rtlCol="0">
            <a:spAutoFit/>
          </a:bodyPr>
          <a:lstStyle/>
          <a:p>
            <a:r>
              <a:rPr lang="en-US" sz="1000" baseline="30000" dirty="0"/>
              <a:t>1</a:t>
            </a:r>
            <a:r>
              <a:rPr lang="en-US" sz="1000" dirty="0"/>
              <a:t>Serra AL et al, Sirolimus in ADPKD, NEJM 2010</a:t>
            </a:r>
          </a:p>
          <a:p>
            <a:r>
              <a:rPr lang="en-US" sz="1000" baseline="30000" dirty="0"/>
              <a:t>2</a:t>
            </a:r>
            <a:r>
              <a:rPr lang="en-US" sz="1000" dirty="0"/>
              <a:t>Walz G et al, </a:t>
            </a:r>
            <a:r>
              <a:rPr lang="en-US" sz="1000" dirty="0" err="1"/>
              <a:t>Everolimus</a:t>
            </a:r>
            <a:r>
              <a:rPr lang="en-US" sz="1000" dirty="0"/>
              <a:t> in ADPKD, NEJM 2010</a:t>
            </a:r>
          </a:p>
        </p:txBody>
      </p:sp>
    </p:spTree>
    <p:extLst>
      <p:ext uri="{BB962C8B-B14F-4D97-AF65-F5344CB8AC3E}">
        <p14:creationId xmlns:p14="http://schemas.microsoft.com/office/powerpoint/2010/main" val="13490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dissolve">
                                      <p:cBhvr>
                                        <p:cTn id="10" dur="500"/>
                                        <p:tgtEl>
                                          <p:spTgt spid="5">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dissolve">
                                      <p:cBhvr>
                                        <p:cTn id="13" dur="500"/>
                                        <p:tgtEl>
                                          <p:spTgt spid="5">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dissolve">
                                      <p:cBhvr>
                                        <p:cTn id="16" dur="500"/>
                                        <p:tgtEl>
                                          <p:spTgt spid="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dissolve">
                                      <p:cBhvr>
                                        <p:cTn id="21" dur="500"/>
                                        <p:tgtEl>
                                          <p:spTgt spid="5">
                                            <p:txEl>
                                              <p:pRg st="7" end="7"/>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dissolve">
                                      <p:cBhvr>
                                        <p:cTn id="24" dur="500"/>
                                        <p:tgtEl>
                                          <p:spTgt spid="5">
                                            <p:txEl>
                                              <p:pRg st="8" end="8"/>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dissolve">
                                      <p:cBhvr>
                                        <p:cTn id="27" dur="500"/>
                                        <p:tgtEl>
                                          <p:spTgt spid="5">
                                            <p:txEl>
                                              <p:pRg st="9" end="9"/>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dissolve">
                                      <p:cBhvr>
                                        <p:cTn id="3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Treatment Options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77500" lnSpcReduction="20000"/>
          </a:bodyPr>
          <a:lstStyle/>
          <a:p>
            <a:r>
              <a:rPr lang="en-US" dirty="0"/>
              <a:t>Goal of Treatment: </a:t>
            </a:r>
          </a:p>
          <a:p>
            <a:pPr lvl="1"/>
            <a:r>
              <a:rPr lang="en-US" dirty="0"/>
              <a:t>Preserve normal renal architecture </a:t>
            </a:r>
          </a:p>
          <a:p>
            <a:pPr lvl="1"/>
            <a:r>
              <a:rPr lang="en-US" dirty="0"/>
              <a:t>Decrease risk of spontaneous hemorrhage </a:t>
            </a:r>
          </a:p>
          <a:p>
            <a:pPr marL="457200" lvl="1" indent="0">
              <a:buNone/>
            </a:pPr>
            <a:endParaRPr lang="en-US" dirty="0"/>
          </a:p>
          <a:p>
            <a:r>
              <a:rPr lang="en-US" dirty="0"/>
              <a:t>AMLs</a:t>
            </a:r>
          </a:p>
          <a:p>
            <a:pPr lvl="1"/>
            <a:r>
              <a:rPr lang="en-US" dirty="0"/>
              <a:t>mTOR inhibitors</a:t>
            </a:r>
          </a:p>
          <a:p>
            <a:pPr lvl="2"/>
            <a:r>
              <a:rPr lang="en-US" dirty="0"/>
              <a:t>1</a:t>
            </a:r>
            <a:r>
              <a:rPr lang="en-US" baseline="30000" dirty="0"/>
              <a:t>st</a:t>
            </a:r>
            <a:r>
              <a:rPr lang="en-US" dirty="0"/>
              <a:t> line treatment in asymptomatic patients </a:t>
            </a:r>
          </a:p>
          <a:p>
            <a:pPr lvl="2"/>
            <a:r>
              <a:rPr lang="en-US" dirty="0"/>
              <a:t>Well tolerated </a:t>
            </a:r>
          </a:p>
          <a:p>
            <a:pPr lvl="1"/>
            <a:r>
              <a:rPr lang="en-US" dirty="0"/>
              <a:t>Embolization</a:t>
            </a:r>
          </a:p>
          <a:p>
            <a:pPr lvl="1"/>
            <a:r>
              <a:rPr lang="en-US" dirty="0"/>
              <a:t>Nephrectomy</a:t>
            </a:r>
          </a:p>
          <a:p>
            <a:pPr lvl="2"/>
            <a:r>
              <a:rPr lang="en-US" dirty="0"/>
              <a:t>Emergent/Acute bleed. </a:t>
            </a:r>
          </a:p>
          <a:p>
            <a:pPr lvl="2"/>
            <a:r>
              <a:rPr lang="en-US" dirty="0"/>
              <a:t>2</a:t>
            </a:r>
            <a:r>
              <a:rPr lang="en-US" baseline="30000" dirty="0"/>
              <a:t>nd</a:t>
            </a:r>
            <a:r>
              <a:rPr lang="en-US" dirty="0"/>
              <a:t> line for non-responsive or progressive lesions at risk of hemorrhage   </a:t>
            </a:r>
          </a:p>
          <a:p>
            <a:endParaRPr lang="en-US" dirty="0"/>
          </a:p>
          <a:p>
            <a:r>
              <a:rPr lang="en-US" dirty="0"/>
              <a:t>Renal Cysts</a:t>
            </a:r>
          </a:p>
          <a:p>
            <a:pPr lvl="1"/>
            <a:r>
              <a:rPr lang="en-US" dirty="0"/>
              <a:t>Risk factor optimization, management of consequences of disease (</a:t>
            </a:r>
            <a:r>
              <a:rPr lang="en-US" dirty="0" err="1"/>
              <a:t>RAASi</a:t>
            </a:r>
            <a:r>
              <a:rPr lang="en-US" dirty="0"/>
              <a:t>, HTN)</a:t>
            </a:r>
          </a:p>
          <a:p>
            <a:endParaRPr lang="en-US" dirty="0"/>
          </a:p>
        </p:txBody>
      </p:sp>
    </p:spTree>
    <p:extLst>
      <p:ext uri="{BB962C8B-B14F-4D97-AF65-F5344CB8AC3E}">
        <p14:creationId xmlns:p14="http://schemas.microsoft.com/office/powerpoint/2010/main" val="2374950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0D5B41-9BD5-59A8-0D3F-89BF8C704274}"/>
              </a:ext>
            </a:extLst>
          </p:cNvPr>
          <p:cNvPicPr>
            <a:picLocks noChangeAspect="1"/>
          </p:cNvPicPr>
          <p:nvPr/>
        </p:nvPicPr>
        <p:blipFill>
          <a:blip r:embed="rId2"/>
          <a:stretch>
            <a:fillRect/>
          </a:stretch>
        </p:blipFill>
        <p:spPr>
          <a:xfrm>
            <a:off x="0" y="254000"/>
            <a:ext cx="12192000" cy="6858000"/>
          </a:xfrm>
          <a:prstGeom prst="rect">
            <a:avLst/>
          </a:prstGeom>
        </p:spPr>
      </p:pic>
      <p:sp>
        <p:nvSpPr>
          <p:cNvPr id="2" name="Title 1">
            <a:extLst>
              <a:ext uri="{FF2B5EF4-FFF2-40B4-BE49-F238E27FC236}">
                <a16:creationId xmlns:a16="http://schemas.microsoft.com/office/drawing/2014/main" id="{3623F3F5-E279-8A85-BC18-D0CB34E3213D}"/>
              </a:ext>
            </a:extLst>
          </p:cNvPr>
          <p:cNvSpPr>
            <a:spLocks noGrp="1"/>
          </p:cNvSpPr>
          <p:nvPr>
            <p:ph type="title"/>
          </p:nvPr>
        </p:nvSpPr>
        <p:spPr/>
        <p:txBody>
          <a:bodyPr>
            <a:normAutofit/>
          </a:bodyPr>
          <a:lstStyle/>
          <a:p>
            <a:pPr algn="ctr"/>
            <a:r>
              <a:rPr lang="en-US" sz="4000" b="1" dirty="0"/>
              <a:t>Primary Oncologic Treatment using mTOR/VEGF</a:t>
            </a:r>
          </a:p>
        </p:txBody>
      </p:sp>
      <p:sp>
        <p:nvSpPr>
          <p:cNvPr id="3" name="Text Placeholder 2">
            <a:extLst>
              <a:ext uri="{FF2B5EF4-FFF2-40B4-BE49-F238E27FC236}">
                <a16:creationId xmlns:a16="http://schemas.microsoft.com/office/drawing/2014/main" id="{4B318C0B-92E5-A8A9-D230-B21E8C5F9402}"/>
              </a:ext>
            </a:extLst>
          </p:cNvPr>
          <p:cNvSpPr>
            <a:spLocks noGrp="1"/>
          </p:cNvSpPr>
          <p:nvPr>
            <p:ph type="body" idx="1"/>
          </p:nvPr>
        </p:nvSpPr>
        <p:spPr/>
        <p:txBody>
          <a:bodyPr/>
          <a:lstStyle/>
          <a:p>
            <a:pPr algn="ctr"/>
            <a:r>
              <a:rPr lang="en-US" dirty="0"/>
              <a:t>mTOR Inhibitors</a:t>
            </a:r>
          </a:p>
        </p:txBody>
      </p:sp>
      <p:sp>
        <p:nvSpPr>
          <p:cNvPr id="4" name="Content Placeholder 3">
            <a:extLst>
              <a:ext uri="{FF2B5EF4-FFF2-40B4-BE49-F238E27FC236}">
                <a16:creationId xmlns:a16="http://schemas.microsoft.com/office/drawing/2014/main" id="{0BB74980-9FEF-F6F6-A78E-72F0BF3328BD}"/>
              </a:ext>
            </a:extLst>
          </p:cNvPr>
          <p:cNvSpPr>
            <a:spLocks noGrp="1"/>
          </p:cNvSpPr>
          <p:nvPr>
            <p:ph sz="half" idx="2"/>
          </p:nvPr>
        </p:nvSpPr>
        <p:spPr/>
        <p:txBody>
          <a:bodyPr>
            <a:normAutofit fontScale="92500" lnSpcReduction="10000"/>
          </a:bodyPr>
          <a:lstStyle/>
          <a:p>
            <a:r>
              <a:rPr lang="en-US" b="0" i="0" dirty="0">
                <a:solidFill>
                  <a:srgbClr val="001D35"/>
                </a:solidFill>
                <a:effectLst/>
                <a:latin typeface="Google Sans"/>
              </a:rPr>
              <a:t>Renal cell carcinoma</a:t>
            </a:r>
          </a:p>
          <a:p>
            <a:r>
              <a:rPr lang="en-US" b="0" i="0" dirty="0">
                <a:solidFill>
                  <a:srgbClr val="001D35"/>
                </a:solidFill>
                <a:effectLst/>
                <a:latin typeface="Google Sans"/>
              </a:rPr>
              <a:t>Breast cancer</a:t>
            </a:r>
            <a:endParaRPr lang="en-US" dirty="0">
              <a:solidFill>
                <a:srgbClr val="001D35"/>
              </a:solidFill>
              <a:latin typeface="Google Sans"/>
            </a:endParaRPr>
          </a:p>
          <a:p>
            <a:r>
              <a:rPr lang="en-US" b="0" i="0" dirty="0">
                <a:solidFill>
                  <a:srgbClr val="001D35"/>
                </a:solidFill>
                <a:effectLst/>
                <a:latin typeface="Google Sans"/>
              </a:rPr>
              <a:t>Neuroendocrine tumors</a:t>
            </a:r>
          </a:p>
          <a:p>
            <a:r>
              <a:rPr lang="en-US" b="0" i="0" dirty="0">
                <a:solidFill>
                  <a:srgbClr val="001D35"/>
                </a:solidFill>
                <a:effectLst/>
                <a:latin typeface="Google Sans"/>
              </a:rPr>
              <a:t>Pancreatic cancer</a:t>
            </a:r>
            <a:endParaRPr lang="en-US" dirty="0"/>
          </a:p>
        </p:txBody>
      </p:sp>
      <p:sp>
        <p:nvSpPr>
          <p:cNvPr id="5" name="Text Placeholder 4">
            <a:extLst>
              <a:ext uri="{FF2B5EF4-FFF2-40B4-BE49-F238E27FC236}">
                <a16:creationId xmlns:a16="http://schemas.microsoft.com/office/drawing/2014/main" id="{C88BAA56-70BB-0DA5-883F-B99101BBD85B}"/>
              </a:ext>
            </a:extLst>
          </p:cNvPr>
          <p:cNvSpPr>
            <a:spLocks noGrp="1"/>
          </p:cNvSpPr>
          <p:nvPr>
            <p:ph type="body" sz="quarter" idx="3"/>
          </p:nvPr>
        </p:nvSpPr>
        <p:spPr/>
        <p:txBody>
          <a:bodyPr/>
          <a:lstStyle/>
          <a:p>
            <a:pPr algn="ctr"/>
            <a:r>
              <a:rPr lang="en-US" dirty="0"/>
              <a:t>Anti-VEGF</a:t>
            </a:r>
          </a:p>
        </p:txBody>
      </p:sp>
      <p:sp>
        <p:nvSpPr>
          <p:cNvPr id="6" name="Content Placeholder 5">
            <a:extLst>
              <a:ext uri="{FF2B5EF4-FFF2-40B4-BE49-F238E27FC236}">
                <a16:creationId xmlns:a16="http://schemas.microsoft.com/office/drawing/2014/main" id="{D6F75308-6972-6659-E60E-75DFBB637B40}"/>
              </a:ext>
            </a:extLst>
          </p:cNvPr>
          <p:cNvSpPr>
            <a:spLocks noGrp="1"/>
          </p:cNvSpPr>
          <p:nvPr>
            <p:ph sz="quarter" idx="4"/>
          </p:nvPr>
        </p:nvSpPr>
        <p:spPr/>
        <p:txBody>
          <a:bodyPr>
            <a:normAutofit fontScale="92500" lnSpcReduction="10000"/>
          </a:bodyPr>
          <a:lstStyle/>
          <a:p>
            <a:pPr algn="l">
              <a:buFont typeface="Arial" panose="020B0604020202020204" pitchFamily="34" charset="0"/>
              <a:buChar char="•"/>
            </a:pPr>
            <a:r>
              <a:rPr lang="en-US" b="0" i="0" dirty="0">
                <a:solidFill>
                  <a:srgbClr val="001D35"/>
                </a:solidFill>
                <a:effectLst/>
                <a:latin typeface="Google Sans"/>
              </a:rPr>
              <a:t>Breast cancer</a:t>
            </a:r>
          </a:p>
          <a:p>
            <a:pPr algn="l">
              <a:buFont typeface="Arial" panose="020B0604020202020204" pitchFamily="34" charset="0"/>
              <a:buChar char="•"/>
            </a:pPr>
            <a:r>
              <a:rPr lang="en-US" b="0" i="0" dirty="0">
                <a:solidFill>
                  <a:srgbClr val="001D35"/>
                </a:solidFill>
                <a:effectLst/>
                <a:latin typeface="Google Sans"/>
              </a:rPr>
              <a:t>Colorectal cancer</a:t>
            </a:r>
          </a:p>
          <a:p>
            <a:pPr algn="l">
              <a:buFont typeface="Arial" panose="020B0604020202020204" pitchFamily="34" charset="0"/>
              <a:buChar char="•"/>
            </a:pPr>
            <a:r>
              <a:rPr lang="en-US" b="0" i="0" dirty="0">
                <a:solidFill>
                  <a:srgbClr val="001D35"/>
                </a:solidFill>
                <a:effectLst/>
                <a:latin typeface="Google Sans"/>
              </a:rPr>
              <a:t>Non-small cell lung cancer (NSCLC)</a:t>
            </a:r>
          </a:p>
          <a:p>
            <a:pPr algn="l">
              <a:buFont typeface="Arial" panose="020B0604020202020204" pitchFamily="34" charset="0"/>
              <a:buChar char="•"/>
            </a:pPr>
            <a:r>
              <a:rPr lang="en-US" b="0" i="0" dirty="0">
                <a:solidFill>
                  <a:srgbClr val="001D35"/>
                </a:solidFill>
                <a:effectLst/>
                <a:latin typeface="Google Sans"/>
              </a:rPr>
              <a:t>Renal cell carcinoma (RCC)</a:t>
            </a:r>
          </a:p>
          <a:p>
            <a:pPr algn="l">
              <a:buFont typeface="Arial" panose="020B0604020202020204" pitchFamily="34" charset="0"/>
              <a:buChar char="•"/>
            </a:pPr>
            <a:r>
              <a:rPr lang="en-US" b="0" i="0" dirty="0">
                <a:solidFill>
                  <a:srgbClr val="001D35"/>
                </a:solidFill>
                <a:effectLst/>
                <a:latin typeface="Google Sans"/>
              </a:rPr>
              <a:t>Anaplastic lymphoma (AL)</a:t>
            </a:r>
          </a:p>
          <a:p>
            <a:pPr algn="l">
              <a:buFont typeface="Arial" panose="020B0604020202020204" pitchFamily="34" charset="0"/>
              <a:buChar char="•"/>
            </a:pPr>
            <a:r>
              <a:rPr lang="en-US" b="0" i="0" dirty="0">
                <a:solidFill>
                  <a:srgbClr val="001D35"/>
                </a:solidFill>
                <a:effectLst/>
                <a:latin typeface="Google Sans"/>
              </a:rPr>
              <a:t>Glioblastoma (GBM)</a:t>
            </a:r>
          </a:p>
          <a:p>
            <a:pPr algn="l">
              <a:buFont typeface="Arial" panose="020B0604020202020204" pitchFamily="34" charset="0"/>
              <a:buChar char="•"/>
            </a:pPr>
            <a:r>
              <a:rPr lang="en-US" b="0" i="0" dirty="0">
                <a:solidFill>
                  <a:srgbClr val="001D35"/>
                </a:solidFill>
                <a:effectLst/>
                <a:latin typeface="Google Sans"/>
              </a:rPr>
              <a:t>Cervical cancer (CC)</a:t>
            </a:r>
          </a:p>
          <a:p>
            <a:pPr algn="l">
              <a:buFont typeface="Arial" panose="020B0604020202020204" pitchFamily="34" charset="0"/>
              <a:buChar char="•"/>
            </a:pPr>
            <a:r>
              <a:rPr lang="en-US" b="0" i="0" dirty="0">
                <a:solidFill>
                  <a:srgbClr val="001D35"/>
                </a:solidFill>
                <a:effectLst/>
                <a:latin typeface="Google Sans"/>
              </a:rPr>
              <a:t>Fallopian tube cancer (FTC)</a:t>
            </a:r>
          </a:p>
          <a:p>
            <a:endParaRPr lang="en-US" dirty="0"/>
          </a:p>
        </p:txBody>
      </p:sp>
    </p:spTree>
    <p:extLst>
      <p:ext uri="{BB962C8B-B14F-4D97-AF65-F5344CB8AC3E}">
        <p14:creationId xmlns:p14="http://schemas.microsoft.com/office/powerpoint/2010/main" val="2012313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End Stage Renal Disease</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Dialysis</a:t>
            </a:r>
          </a:p>
          <a:p>
            <a:pPr lvl="1"/>
            <a:r>
              <a:rPr lang="en-US" dirty="0"/>
              <a:t>Risk vs Benefits</a:t>
            </a:r>
          </a:p>
          <a:p>
            <a:pPr lvl="1"/>
            <a:endParaRPr lang="en-US" dirty="0"/>
          </a:p>
          <a:p>
            <a:endParaRPr lang="en-US" dirty="0"/>
          </a:p>
          <a:p>
            <a:r>
              <a:rPr lang="en-US" dirty="0"/>
              <a:t>Transplantation </a:t>
            </a:r>
          </a:p>
          <a:p>
            <a:pPr lvl="1"/>
            <a:r>
              <a:rPr lang="en-US" dirty="0"/>
              <a:t>TSC is NOT a generalized contra-indication </a:t>
            </a:r>
          </a:p>
          <a:p>
            <a:pPr lvl="1"/>
            <a:r>
              <a:rPr lang="en-US" dirty="0"/>
              <a:t>Follow local guidelines/clinical criteria </a:t>
            </a:r>
          </a:p>
          <a:p>
            <a:pPr lvl="1"/>
            <a:r>
              <a:rPr lang="en-US" dirty="0"/>
              <a:t>Would favor transitioning to mTOR based regiment when able</a:t>
            </a:r>
          </a:p>
          <a:p>
            <a:pPr lvl="1"/>
            <a:r>
              <a:rPr lang="en-US" dirty="0"/>
              <a:t>?Nephrectomy, ?Serial imaging </a:t>
            </a:r>
          </a:p>
          <a:p>
            <a:endParaRPr lang="en-US" dirty="0"/>
          </a:p>
        </p:txBody>
      </p:sp>
    </p:spTree>
    <p:extLst>
      <p:ext uri="{BB962C8B-B14F-4D97-AF65-F5344CB8AC3E}">
        <p14:creationId xmlns:p14="http://schemas.microsoft.com/office/powerpoint/2010/main" val="153705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dissolve">
                                      <p:cBhvr>
                                        <p:cTn id="15" dur="500"/>
                                        <p:tgtEl>
                                          <p:spTgt spid="5">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dissolve">
                                      <p:cBhvr>
                                        <p:cTn id="18" dur="500"/>
                                        <p:tgtEl>
                                          <p:spTgt spid="5">
                                            <p:txEl>
                                              <p:pRg st="5" end="5"/>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dissolve">
                                      <p:cBhvr>
                                        <p:cTn id="21" dur="500"/>
                                        <p:tgtEl>
                                          <p:spTgt spid="5">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25400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Objectives Reviewed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92500" lnSpcReduction="10000"/>
          </a:bodyPr>
          <a:lstStyle/>
          <a:p>
            <a:r>
              <a:rPr lang="en-US" dirty="0"/>
              <a:t>Identify common clinical and genetic characteristics of TSC</a:t>
            </a:r>
          </a:p>
          <a:p>
            <a:pPr lvl="1"/>
            <a:r>
              <a:rPr lang="en-US" dirty="0"/>
              <a:t>Autosomal Dominant and sporadic disease affecting TSC1 (9q34) and TSC2 (16p13) which prevent inhibition of mTORC1 leading to multi-organ system benign tumor growths</a:t>
            </a:r>
          </a:p>
          <a:p>
            <a:pPr lvl="1"/>
            <a:r>
              <a:rPr lang="en-US" dirty="0"/>
              <a:t>Affects 1:6,000-10,000 live births across all racial and ethnic groups</a:t>
            </a:r>
          </a:p>
          <a:p>
            <a:r>
              <a:rPr lang="en-US" dirty="0"/>
              <a:t>Identify kidney manifestations associated with TSC </a:t>
            </a:r>
          </a:p>
          <a:p>
            <a:pPr lvl="1"/>
            <a:r>
              <a:rPr lang="en-US" dirty="0"/>
              <a:t>AMLs (80%), Cysts (50%), RCC (2-4%), CKD (&gt;40% after 5</a:t>
            </a:r>
            <a:r>
              <a:rPr lang="en-US" baseline="30000" dirty="0"/>
              <a:t>th</a:t>
            </a:r>
            <a:r>
              <a:rPr lang="en-US" dirty="0"/>
              <a:t> decade) </a:t>
            </a:r>
          </a:p>
          <a:p>
            <a:pPr lvl="1"/>
            <a:r>
              <a:rPr lang="en-US" dirty="0"/>
              <a:t>Kidney disease is top 3 in causes in patient’s with TSC</a:t>
            </a:r>
          </a:p>
          <a:p>
            <a:r>
              <a:rPr lang="en-US" dirty="0"/>
              <a:t>Treatment options available for aforementioned kidney disease</a:t>
            </a:r>
          </a:p>
          <a:p>
            <a:pPr lvl="1"/>
            <a:r>
              <a:rPr lang="en-US" dirty="0"/>
              <a:t>Goals: preserve normal renal architecture and prevent complications (bleeding)</a:t>
            </a:r>
          </a:p>
          <a:p>
            <a:pPr lvl="1"/>
            <a:r>
              <a:rPr lang="en-US" dirty="0"/>
              <a:t>mTOR (EXIST-2 trial), Arterial Embolization vs Nephrectomy </a:t>
            </a:r>
          </a:p>
          <a:p>
            <a:r>
              <a:rPr lang="en-US" dirty="0"/>
              <a:t>Recognize mTORC1 pathway of TSC as a potential model for oncogenesis</a:t>
            </a:r>
          </a:p>
        </p:txBody>
      </p:sp>
    </p:spTree>
    <p:extLst>
      <p:ext uri="{BB962C8B-B14F-4D97-AF65-F5344CB8AC3E}">
        <p14:creationId xmlns:p14="http://schemas.microsoft.com/office/powerpoint/2010/main" val="122399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dissolve">
                                      <p:cBhvr>
                                        <p:cTn id="15" dur="500"/>
                                        <p:tgtEl>
                                          <p:spTgt spid="5">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dissolve">
                                      <p:cBhvr>
                                        <p:cTn id="18" dur="500"/>
                                        <p:tgtEl>
                                          <p:spTgt spid="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Effect transition="in" filter="dissolve">
                                      <p:cBhvr>
                                        <p:cTn id="23" dur="500"/>
                                        <p:tgtEl>
                                          <p:spTgt spid="5">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dissolve">
                                      <p:cBhvr>
                                        <p:cTn id="2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Thank you</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a:p>
            <a:r>
              <a:rPr lang="en-US" dirty="0"/>
              <a:t>ASON</a:t>
            </a:r>
          </a:p>
          <a:p>
            <a:endParaRPr lang="en-US" dirty="0"/>
          </a:p>
          <a:p>
            <a:r>
              <a:rPr lang="en-US" dirty="0"/>
              <a:t>Cincinnati Children’s Hospital Medical Center – TSC Clinic </a:t>
            </a:r>
          </a:p>
          <a:p>
            <a:endParaRPr lang="en-US" dirty="0"/>
          </a:p>
          <a:p>
            <a:r>
              <a:rPr lang="en-US" dirty="0"/>
              <a:t>Patients and their families </a:t>
            </a:r>
          </a:p>
          <a:p>
            <a:endParaRPr lang="en-US" dirty="0"/>
          </a:p>
        </p:txBody>
      </p:sp>
      <p:pic>
        <p:nvPicPr>
          <p:cNvPr id="4098" name="Picture 2" descr="International - TSC Alliance">
            <a:extLst>
              <a:ext uri="{FF2B5EF4-FFF2-40B4-BE49-F238E27FC236}">
                <a16:creationId xmlns:a16="http://schemas.microsoft.com/office/drawing/2014/main" id="{DF1448D8-9A09-9DB6-E054-E7E48805A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720" y="4542631"/>
            <a:ext cx="4364990" cy="218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153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Questions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spTree>
    <p:extLst>
      <p:ext uri="{BB962C8B-B14F-4D97-AF65-F5344CB8AC3E}">
        <p14:creationId xmlns:p14="http://schemas.microsoft.com/office/powerpoint/2010/main" val="2003694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287676"/>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Resources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223520" y="1825624"/>
            <a:ext cx="11130280" cy="5032375"/>
          </a:xfrm>
        </p:spPr>
        <p:txBody>
          <a:bodyPr>
            <a:normAutofit fontScale="32500" lnSpcReduction="20000"/>
          </a:bodyPr>
          <a:lstStyle/>
          <a:p>
            <a:r>
              <a:rPr lang="en-US" dirty="0" err="1">
                <a:effectLst/>
              </a:rPr>
              <a:t>Bissler</a:t>
            </a:r>
            <a:r>
              <a:rPr lang="en-US" dirty="0">
                <a:effectLst/>
              </a:rPr>
              <a:t> JJ, </a:t>
            </a:r>
            <a:r>
              <a:rPr lang="en-US" dirty="0" err="1">
                <a:effectLst/>
              </a:rPr>
              <a:t>Nonomura</a:t>
            </a:r>
            <a:r>
              <a:rPr lang="en-US" dirty="0">
                <a:effectLst/>
              </a:rPr>
              <a:t> N, </a:t>
            </a:r>
            <a:r>
              <a:rPr lang="en-US" dirty="0" err="1">
                <a:effectLst/>
              </a:rPr>
              <a:t>Budde</a:t>
            </a:r>
            <a:r>
              <a:rPr lang="en-US" dirty="0">
                <a:effectLst/>
              </a:rPr>
              <a:t> K, </a:t>
            </a:r>
            <a:r>
              <a:rPr lang="en-US" dirty="0" err="1">
                <a:effectLst/>
              </a:rPr>
              <a:t>Zonnenberg</a:t>
            </a:r>
            <a:r>
              <a:rPr lang="en-US" dirty="0">
                <a:effectLst/>
              </a:rPr>
              <a:t> BA, </a:t>
            </a:r>
            <a:r>
              <a:rPr lang="en-US" dirty="0" err="1">
                <a:effectLst/>
              </a:rPr>
              <a:t>Fischereder</a:t>
            </a:r>
            <a:r>
              <a:rPr lang="en-US" dirty="0">
                <a:effectLst/>
              </a:rPr>
              <a:t> M, </a:t>
            </a:r>
            <a:r>
              <a:rPr lang="en-US" dirty="0" err="1">
                <a:effectLst/>
              </a:rPr>
              <a:t>Voi</a:t>
            </a:r>
            <a:r>
              <a:rPr lang="en-US" dirty="0">
                <a:effectLst/>
              </a:rPr>
              <a:t> M, </a:t>
            </a:r>
            <a:r>
              <a:rPr lang="en-US" dirty="0" err="1">
                <a:effectLst/>
              </a:rPr>
              <a:t>Louveau</a:t>
            </a:r>
            <a:r>
              <a:rPr lang="en-US" dirty="0">
                <a:effectLst/>
              </a:rPr>
              <a:t> AL, Herbst F, </a:t>
            </a:r>
            <a:r>
              <a:rPr lang="en-US" dirty="0" err="1">
                <a:effectLst/>
              </a:rPr>
              <a:t>Bebin</a:t>
            </a:r>
            <a:r>
              <a:rPr lang="en-US" dirty="0">
                <a:effectLst/>
              </a:rPr>
              <a:t> EM, </a:t>
            </a:r>
            <a:r>
              <a:rPr lang="en-US" dirty="0" err="1">
                <a:effectLst/>
              </a:rPr>
              <a:t>Curatolo</a:t>
            </a:r>
            <a:r>
              <a:rPr lang="en-US" dirty="0">
                <a:effectLst/>
              </a:rPr>
              <a:t> P, </a:t>
            </a:r>
            <a:r>
              <a:rPr lang="en-US" dirty="0" err="1">
                <a:effectLst/>
              </a:rPr>
              <a:t>Zonta</a:t>
            </a:r>
            <a:r>
              <a:rPr lang="en-US" dirty="0">
                <a:effectLst/>
              </a:rPr>
              <a:t> A, Belousova E. Angiomyolipoma rebound tumor growth after discontinuation of </a:t>
            </a:r>
            <a:r>
              <a:rPr lang="en-US" dirty="0" err="1">
                <a:effectLst/>
              </a:rPr>
              <a:t>everolimus</a:t>
            </a:r>
            <a:r>
              <a:rPr lang="en-US" dirty="0">
                <a:effectLst/>
              </a:rPr>
              <a:t> in patients with tuberous sclerosis complex or sporadic </a:t>
            </a:r>
            <a:r>
              <a:rPr lang="en-US" dirty="0" err="1">
                <a:effectLst/>
              </a:rPr>
              <a:t>lymphangioleiomyomatosis</a:t>
            </a:r>
            <a:r>
              <a:rPr lang="en-US" dirty="0">
                <a:effectLst/>
              </a:rPr>
              <a:t>. </a:t>
            </a:r>
            <a:r>
              <a:rPr lang="en-US" dirty="0" err="1">
                <a:effectLst/>
              </a:rPr>
              <a:t>PLoS</a:t>
            </a:r>
            <a:r>
              <a:rPr lang="en-US" dirty="0">
                <a:effectLst/>
              </a:rPr>
              <a:t> One. 2018;13. </a:t>
            </a:r>
            <a:r>
              <a:rPr lang="en-US" dirty="0" err="1">
                <a:effectLst/>
              </a:rPr>
              <a:t>doi</a:t>
            </a:r>
            <a:r>
              <a:rPr lang="en-US" dirty="0">
                <a:effectLst/>
              </a:rPr>
              <a:t>: 10.1371/journal.pone.0201005</a:t>
            </a:r>
          </a:p>
          <a:p>
            <a:r>
              <a:rPr lang="en-US" b="0" i="0" dirty="0" err="1">
                <a:solidFill>
                  <a:srgbClr val="212121"/>
                </a:solidFill>
                <a:effectLst/>
              </a:rPr>
              <a:t>Bissler</a:t>
            </a:r>
            <a:r>
              <a:rPr lang="en-US" b="0" i="0" dirty="0">
                <a:solidFill>
                  <a:srgbClr val="212121"/>
                </a:solidFill>
                <a:effectLst/>
              </a:rPr>
              <a:t> JJ, </a:t>
            </a:r>
            <a:r>
              <a:rPr lang="en-US" b="0" i="0" dirty="0" err="1">
                <a:solidFill>
                  <a:srgbClr val="212121"/>
                </a:solidFill>
                <a:effectLst/>
              </a:rPr>
              <a:t>Kingswood</a:t>
            </a:r>
            <a:r>
              <a:rPr lang="en-US" b="0" i="0" dirty="0">
                <a:solidFill>
                  <a:srgbClr val="212121"/>
                </a:solidFill>
                <a:effectLst/>
              </a:rPr>
              <a:t> JC, </a:t>
            </a:r>
            <a:r>
              <a:rPr lang="en-US" b="0" i="0" dirty="0" err="1">
                <a:solidFill>
                  <a:srgbClr val="212121"/>
                </a:solidFill>
                <a:effectLst/>
              </a:rPr>
              <a:t>Radzikowska</a:t>
            </a:r>
            <a:r>
              <a:rPr lang="en-US" b="0" i="0" dirty="0">
                <a:solidFill>
                  <a:srgbClr val="212121"/>
                </a:solidFill>
                <a:effectLst/>
              </a:rPr>
              <a:t> E, et al. </a:t>
            </a:r>
            <a:r>
              <a:rPr lang="en-US" b="0" i="0" dirty="0" err="1">
                <a:solidFill>
                  <a:srgbClr val="212121"/>
                </a:solidFill>
                <a:effectLst/>
              </a:rPr>
              <a:t>Everolimus</a:t>
            </a:r>
            <a:r>
              <a:rPr lang="en-US" b="0" i="0" dirty="0">
                <a:solidFill>
                  <a:srgbClr val="212121"/>
                </a:solidFill>
                <a:effectLst/>
              </a:rPr>
              <a:t> for angiomyolipoma associated with tuberous sclerosis complex or sporadic </a:t>
            </a:r>
            <a:r>
              <a:rPr lang="en-US" b="0" i="0" dirty="0" err="1">
                <a:solidFill>
                  <a:srgbClr val="212121"/>
                </a:solidFill>
                <a:effectLst/>
              </a:rPr>
              <a:t>lymphangioleiomyomatosis</a:t>
            </a:r>
            <a:r>
              <a:rPr lang="en-US" b="0" i="0" dirty="0">
                <a:solidFill>
                  <a:srgbClr val="212121"/>
                </a:solidFill>
                <a:effectLst/>
              </a:rPr>
              <a:t> (EXIST-2): a </a:t>
            </a:r>
            <a:r>
              <a:rPr lang="en-US" b="0" i="0" dirty="0" err="1">
                <a:solidFill>
                  <a:srgbClr val="212121"/>
                </a:solidFill>
                <a:effectLst/>
              </a:rPr>
              <a:t>multicentre</a:t>
            </a:r>
            <a:r>
              <a:rPr lang="en-US" b="0" i="0" dirty="0">
                <a:solidFill>
                  <a:srgbClr val="212121"/>
                </a:solidFill>
                <a:effectLst/>
              </a:rPr>
              <a:t>, </a:t>
            </a:r>
            <a:r>
              <a:rPr lang="en-US" b="0" i="0" dirty="0" err="1">
                <a:solidFill>
                  <a:srgbClr val="212121"/>
                </a:solidFill>
                <a:effectLst/>
              </a:rPr>
              <a:t>randomised</a:t>
            </a:r>
            <a:r>
              <a:rPr lang="en-US" b="0" i="0" dirty="0">
                <a:solidFill>
                  <a:srgbClr val="212121"/>
                </a:solidFill>
                <a:effectLst/>
              </a:rPr>
              <a:t>, double-blind, placebo-controlled trial. </a:t>
            </a:r>
            <a:r>
              <a:rPr lang="en-US" b="0" i="1" dirty="0">
                <a:solidFill>
                  <a:srgbClr val="212121"/>
                </a:solidFill>
                <a:effectLst/>
              </a:rPr>
              <a:t>Lancet</a:t>
            </a:r>
            <a:r>
              <a:rPr lang="en-US" b="0" i="0" dirty="0">
                <a:solidFill>
                  <a:srgbClr val="212121"/>
                </a:solidFill>
                <a:effectLst/>
              </a:rPr>
              <a:t>. 2013;381(9869):817-824. doi:10.1016/S0140-6736(12)61767-X</a:t>
            </a:r>
            <a:endParaRPr lang="en-US" dirty="0">
              <a:effectLst/>
            </a:endParaRPr>
          </a:p>
          <a:p>
            <a:r>
              <a:rPr lang="en-US" b="0" i="0" dirty="0" err="1">
                <a:solidFill>
                  <a:srgbClr val="212121"/>
                </a:solidFill>
                <a:effectLst/>
              </a:rPr>
              <a:t>Bissler</a:t>
            </a:r>
            <a:r>
              <a:rPr lang="en-US" b="0" i="0" dirty="0">
                <a:solidFill>
                  <a:srgbClr val="212121"/>
                </a:solidFill>
                <a:effectLst/>
              </a:rPr>
              <a:t> JJ, Batchelor D, </a:t>
            </a:r>
            <a:r>
              <a:rPr lang="en-US" b="0" i="0" dirty="0" err="1">
                <a:solidFill>
                  <a:srgbClr val="212121"/>
                </a:solidFill>
                <a:effectLst/>
              </a:rPr>
              <a:t>Kingswood</a:t>
            </a:r>
            <a:r>
              <a:rPr lang="en-US" b="0" i="0" dirty="0">
                <a:solidFill>
                  <a:srgbClr val="212121"/>
                </a:solidFill>
                <a:effectLst/>
              </a:rPr>
              <a:t> JC. Progress in Tuberous Sclerosis Complex Renal Disease. </a:t>
            </a:r>
            <a:r>
              <a:rPr lang="en-US" b="0" i="1" dirty="0">
                <a:solidFill>
                  <a:srgbClr val="212121"/>
                </a:solidFill>
                <a:effectLst/>
              </a:rPr>
              <a:t>Crit Rev </a:t>
            </a:r>
            <a:r>
              <a:rPr lang="en-US" b="0" i="1" dirty="0" err="1">
                <a:solidFill>
                  <a:srgbClr val="212121"/>
                </a:solidFill>
                <a:effectLst/>
              </a:rPr>
              <a:t>Oncog</a:t>
            </a:r>
            <a:r>
              <a:rPr lang="en-US" b="0" i="0" dirty="0">
                <a:solidFill>
                  <a:srgbClr val="212121"/>
                </a:solidFill>
                <a:effectLst/>
              </a:rPr>
              <a:t>. 2022;27(2):35-49. doi:10.1615/CritRevOncog.2022042857</a:t>
            </a:r>
            <a:r>
              <a:rPr lang="en-US" dirty="0">
                <a:effectLst/>
              </a:rPr>
              <a:t>. </a:t>
            </a:r>
          </a:p>
          <a:p>
            <a:r>
              <a:rPr lang="en-US" dirty="0" err="1">
                <a:effectLst/>
              </a:rPr>
              <a:t>Bissler</a:t>
            </a:r>
            <a:r>
              <a:rPr lang="en-US" dirty="0">
                <a:effectLst/>
              </a:rPr>
              <a:t> JJJ, </a:t>
            </a:r>
            <a:r>
              <a:rPr lang="en-US" dirty="0" err="1">
                <a:effectLst/>
              </a:rPr>
              <a:t>Racadio</a:t>
            </a:r>
            <a:r>
              <a:rPr lang="en-US" dirty="0">
                <a:effectLst/>
              </a:rPr>
              <a:t> J, Donnelly LFLF, Johnson NDND. Reduction of postembolization syndrome after ablation of renal angiomyolipoma. Am J Kidney Dis. 2002;39:966– 71. </a:t>
            </a:r>
            <a:r>
              <a:rPr lang="en-US" dirty="0" err="1">
                <a:effectLst/>
              </a:rPr>
              <a:t>doi</a:t>
            </a:r>
            <a:r>
              <a:rPr lang="en-US" dirty="0">
                <a:effectLst/>
              </a:rPr>
              <a:t>: 10.1053/ajkd.2002.32770.  </a:t>
            </a:r>
          </a:p>
          <a:p>
            <a:r>
              <a:rPr lang="en-US" b="0" i="0" dirty="0" err="1">
                <a:solidFill>
                  <a:srgbClr val="212121"/>
                </a:solidFill>
                <a:effectLst/>
              </a:rPr>
              <a:t>Bissler</a:t>
            </a:r>
            <a:r>
              <a:rPr lang="en-US" b="0" i="0" dirty="0">
                <a:solidFill>
                  <a:srgbClr val="212121"/>
                </a:solidFill>
                <a:effectLst/>
              </a:rPr>
              <a:t> JJ, McCormack FX, Young LR, et al. Sirolimus for angiomyolipoma in tuberous sclerosis complex or </a:t>
            </a:r>
            <a:r>
              <a:rPr lang="en-US" b="0" i="0" dirty="0" err="1">
                <a:solidFill>
                  <a:srgbClr val="212121"/>
                </a:solidFill>
                <a:effectLst/>
              </a:rPr>
              <a:t>lymphangioleiomyomatosis</a:t>
            </a:r>
            <a:r>
              <a:rPr lang="en-US" b="0" i="0" dirty="0">
                <a:solidFill>
                  <a:srgbClr val="212121"/>
                </a:solidFill>
                <a:effectLst/>
              </a:rPr>
              <a:t>. </a:t>
            </a:r>
            <a:r>
              <a:rPr lang="en-US" b="0" i="1" dirty="0">
                <a:solidFill>
                  <a:srgbClr val="212121"/>
                </a:solidFill>
                <a:effectLst/>
              </a:rPr>
              <a:t>N </a:t>
            </a:r>
            <a:r>
              <a:rPr lang="en-US" b="0" i="1" dirty="0" err="1">
                <a:solidFill>
                  <a:srgbClr val="212121"/>
                </a:solidFill>
                <a:effectLst/>
              </a:rPr>
              <a:t>Engl</a:t>
            </a:r>
            <a:r>
              <a:rPr lang="en-US" b="0" i="1" dirty="0">
                <a:solidFill>
                  <a:srgbClr val="212121"/>
                </a:solidFill>
                <a:effectLst/>
              </a:rPr>
              <a:t> J Med</a:t>
            </a:r>
            <a:r>
              <a:rPr lang="en-US" b="0" i="0" dirty="0">
                <a:solidFill>
                  <a:srgbClr val="212121"/>
                </a:solidFill>
                <a:effectLst/>
              </a:rPr>
              <a:t>. 2008;358(2):140-151. doi:10.1056/NEJMoa063564</a:t>
            </a:r>
          </a:p>
          <a:p>
            <a:r>
              <a:rPr lang="en-US" b="0" i="0" dirty="0">
                <a:solidFill>
                  <a:srgbClr val="212121"/>
                </a:solidFill>
                <a:effectLst/>
                <a:latin typeface="system-ui"/>
              </a:rPr>
              <a:t>Dodd KM, Dunlop EA. Tuberous sclerosis--A model for </a:t>
            </a:r>
            <a:r>
              <a:rPr lang="en-US" b="0" i="0" dirty="0" err="1">
                <a:solidFill>
                  <a:srgbClr val="212121"/>
                </a:solidFill>
                <a:effectLst/>
                <a:latin typeface="system-ui"/>
              </a:rPr>
              <a:t>tumour</a:t>
            </a:r>
            <a:r>
              <a:rPr lang="en-US" b="0" i="0" dirty="0">
                <a:solidFill>
                  <a:srgbClr val="212121"/>
                </a:solidFill>
                <a:effectLst/>
                <a:latin typeface="system-ui"/>
              </a:rPr>
              <a:t> growth. </a:t>
            </a:r>
            <a:r>
              <a:rPr lang="en-US" b="0" i="1" dirty="0">
                <a:solidFill>
                  <a:srgbClr val="212121"/>
                </a:solidFill>
                <a:effectLst/>
                <a:latin typeface="system-ui"/>
              </a:rPr>
              <a:t>Semin Cell Dev Biol</a:t>
            </a:r>
            <a:r>
              <a:rPr lang="en-US" b="0" i="0" dirty="0">
                <a:solidFill>
                  <a:srgbClr val="212121"/>
                </a:solidFill>
                <a:effectLst/>
                <a:latin typeface="system-ui"/>
              </a:rPr>
              <a:t>. 2016;52:3-11. doi:10.1016/j.semcdb.2016.01.025</a:t>
            </a:r>
            <a:endParaRPr lang="en-US" dirty="0">
              <a:effectLst/>
            </a:endParaRPr>
          </a:p>
          <a:p>
            <a:r>
              <a:rPr lang="en-US" b="0" i="0" dirty="0">
                <a:solidFill>
                  <a:srgbClr val="212121"/>
                </a:solidFill>
                <a:effectLst/>
              </a:rPr>
              <a:t>Gallo-Bernal S, Kilcoyne A, Gee MS, Paul E. Cystic kidney disease in tuberous sclerosis complex: current knowledge and unresolved questions. </a:t>
            </a:r>
            <a:r>
              <a:rPr lang="en-US" b="0" i="1" dirty="0" err="1">
                <a:solidFill>
                  <a:srgbClr val="212121"/>
                </a:solidFill>
                <a:effectLst/>
              </a:rPr>
              <a:t>Pediatr</a:t>
            </a:r>
            <a:r>
              <a:rPr lang="en-US" b="0" i="1" dirty="0">
                <a:solidFill>
                  <a:srgbClr val="212121"/>
                </a:solidFill>
                <a:effectLst/>
              </a:rPr>
              <a:t> Nephrol</a:t>
            </a:r>
            <a:r>
              <a:rPr lang="en-US" b="0" i="0" dirty="0">
                <a:solidFill>
                  <a:srgbClr val="212121"/>
                </a:solidFill>
                <a:effectLst/>
              </a:rPr>
              <a:t>. 2023;38(10):3253-3264. doi:10.1007/s00467-022-05820-x</a:t>
            </a:r>
            <a:r>
              <a:rPr lang="en-US" dirty="0">
                <a:effectLst/>
              </a:rPr>
              <a:t> </a:t>
            </a:r>
          </a:p>
          <a:p>
            <a:r>
              <a:rPr lang="en-US" b="0" i="0" dirty="0">
                <a:solidFill>
                  <a:srgbClr val="212121"/>
                </a:solidFill>
                <a:effectLst/>
                <a:latin typeface="system-ui"/>
              </a:rPr>
              <a:t>Hedin U, </a:t>
            </a:r>
            <a:r>
              <a:rPr lang="en-US" b="0" i="0" dirty="0" err="1">
                <a:solidFill>
                  <a:srgbClr val="212121"/>
                </a:solidFill>
                <a:effectLst/>
                <a:latin typeface="system-ui"/>
              </a:rPr>
              <a:t>Brunnström</a:t>
            </a:r>
            <a:r>
              <a:rPr lang="en-US" b="0" i="0" dirty="0">
                <a:solidFill>
                  <a:srgbClr val="212121"/>
                </a:solidFill>
                <a:effectLst/>
                <a:latin typeface="system-ui"/>
              </a:rPr>
              <a:t> H, Dahlin M, Backman T, Perez de Sa V, Tran PK. Resolving the biological paradox of aneurysm formation in children with tuberous sclerosis complex. </a:t>
            </a:r>
            <a:r>
              <a:rPr lang="en-US" b="0" i="1" dirty="0">
                <a:solidFill>
                  <a:srgbClr val="212121"/>
                </a:solidFill>
                <a:effectLst/>
                <a:latin typeface="system-ui"/>
              </a:rPr>
              <a:t>JVS </a:t>
            </a:r>
            <a:r>
              <a:rPr lang="en-US" b="0" i="1" dirty="0" err="1">
                <a:solidFill>
                  <a:srgbClr val="212121"/>
                </a:solidFill>
                <a:effectLst/>
                <a:latin typeface="system-ui"/>
              </a:rPr>
              <a:t>Vasc</a:t>
            </a:r>
            <a:r>
              <a:rPr lang="en-US" b="0" i="1" dirty="0">
                <a:solidFill>
                  <a:srgbClr val="212121"/>
                </a:solidFill>
                <a:effectLst/>
                <a:latin typeface="system-ui"/>
              </a:rPr>
              <a:t> Sci</a:t>
            </a:r>
            <a:r>
              <a:rPr lang="en-US" b="0" i="0" dirty="0">
                <a:solidFill>
                  <a:srgbClr val="212121"/>
                </a:solidFill>
                <a:effectLst/>
                <a:latin typeface="system-ui"/>
              </a:rPr>
              <a:t>. 2021;2:72-78. Published 2021 May 24. doi:10.1016/j.jvssci.2021.05.003</a:t>
            </a:r>
          </a:p>
          <a:p>
            <a:r>
              <a:rPr lang="en-US" b="0" i="0" dirty="0">
                <a:solidFill>
                  <a:srgbClr val="212121"/>
                </a:solidFill>
                <a:effectLst/>
                <a:latin typeface="system-ui"/>
              </a:rPr>
              <a:t>Henske EP, Cornejo KM, Wu CL. Renal Cell Carcinoma in Tuberous Sclerosis Complex. </a:t>
            </a:r>
            <a:r>
              <a:rPr lang="en-US" b="0" i="1" dirty="0">
                <a:solidFill>
                  <a:srgbClr val="212121"/>
                </a:solidFill>
                <a:effectLst/>
                <a:latin typeface="system-ui"/>
              </a:rPr>
              <a:t>Genes (Basel)</a:t>
            </a:r>
            <a:r>
              <a:rPr lang="en-US" b="0" i="0" dirty="0">
                <a:solidFill>
                  <a:srgbClr val="212121"/>
                </a:solidFill>
                <a:effectLst/>
                <a:latin typeface="system-ui"/>
              </a:rPr>
              <a:t>. 2021;12(10):1585. Published 2021 Oct 8. doi:10.3390/genes12101585</a:t>
            </a:r>
            <a:endParaRPr lang="en-US" dirty="0">
              <a:effectLst/>
            </a:endParaRPr>
          </a:p>
          <a:p>
            <a:r>
              <a:rPr lang="en-US" b="0" i="0" dirty="0" err="1">
                <a:solidFill>
                  <a:srgbClr val="212121"/>
                </a:solidFill>
                <a:effectLst/>
              </a:rPr>
              <a:t>Kingswood</a:t>
            </a:r>
            <a:r>
              <a:rPr lang="en-US" b="0" i="0" dirty="0">
                <a:solidFill>
                  <a:srgbClr val="212121"/>
                </a:solidFill>
                <a:effectLst/>
              </a:rPr>
              <a:t> JC, Belousova E, </a:t>
            </a:r>
            <a:r>
              <a:rPr lang="en-US" b="0" i="0" dirty="0" err="1">
                <a:solidFill>
                  <a:srgbClr val="212121"/>
                </a:solidFill>
                <a:effectLst/>
              </a:rPr>
              <a:t>Benedik</a:t>
            </a:r>
            <a:r>
              <a:rPr lang="en-US" b="0" i="0" dirty="0">
                <a:solidFill>
                  <a:srgbClr val="212121"/>
                </a:solidFill>
                <a:effectLst/>
              </a:rPr>
              <a:t> MP, et al. Renal Manifestations of Tuberous Sclerosis Complex: Key Findings From the Final Analysis of the TOSCA Study </a:t>
            </a:r>
            <a:r>
              <a:rPr lang="en-US" b="0" i="0" dirty="0" err="1">
                <a:solidFill>
                  <a:srgbClr val="212121"/>
                </a:solidFill>
                <a:effectLst/>
              </a:rPr>
              <a:t>Focussing</a:t>
            </a:r>
            <a:r>
              <a:rPr lang="en-US" b="0" i="0" dirty="0">
                <a:solidFill>
                  <a:srgbClr val="212121"/>
                </a:solidFill>
                <a:effectLst/>
              </a:rPr>
              <a:t> Mainly on Renal </a:t>
            </a:r>
            <a:r>
              <a:rPr lang="en-US" b="0" i="0" dirty="0" err="1">
                <a:solidFill>
                  <a:srgbClr val="212121"/>
                </a:solidFill>
                <a:effectLst/>
              </a:rPr>
              <a:t>Angiomyolipomas</a:t>
            </a:r>
            <a:r>
              <a:rPr lang="en-US" b="0" i="0" dirty="0">
                <a:solidFill>
                  <a:srgbClr val="212121"/>
                </a:solidFill>
                <a:effectLst/>
              </a:rPr>
              <a:t>. </a:t>
            </a:r>
            <a:r>
              <a:rPr lang="en-US" b="0" i="1" dirty="0">
                <a:solidFill>
                  <a:srgbClr val="212121"/>
                </a:solidFill>
                <a:effectLst/>
              </a:rPr>
              <a:t>Front Neurol</a:t>
            </a:r>
            <a:r>
              <a:rPr lang="en-US" b="0" i="0" dirty="0">
                <a:solidFill>
                  <a:srgbClr val="212121"/>
                </a:solidFill>
                <a:effectLst/>
              </a:rPr>
              <a:t>. 2020;11:972. Published 2020 Sep 16. doi:10.3389/fneur.2020.00972</a:t>
            </a:r>
            <a:endParaRPr lang="en-US" b="0" i="0" dirty="0">
              <a:solidFill>
                <a:srgbClr val="222222"/>
              </a:solidFill>
              <a:effectLst/>
            </a:endParaRPr>
          </a:p>
          <a:p>
            <a:r>
              <a:rPr lang="en-US" b="0" i="0" dirty="0">
                <a:solidFill>
                  <a:srgbClr val="222222"/>
                </a:solidFill>
                <a:effectLst/>
              </a:rPr>
              <a:t>Lam, H.C., </a:t>
            </a:r>
            <a:r>
              <a:rPr lang="en-US" b="0" i="0" dirty="0" err="1">
                <a:solidFill>
                  <a:srgbClr val="222222"/>
                </a:solidFill>
                <a:effectLst/>
              </a:rPr>
              <a:t>Siroky</a:t>
            </a:r>
            <a:r>
              <a:rPr lang="en-US" b="0" i="0" dirty="0">
                <a:solidFill>
                  <a:srgbClr val="222222"/>
                </a:solidFill>
                <a:effectLst/>
              </a:rPr>
              <a:t>, B.J. &amp; Henske, E.P. Renal disease in tuberous sclerosis complex: pathogenesis and therapy. </a:t>
            </a:r>
            <a:r>
              <a:rPr lang="en-US" b="0" i="1" dirty="0">
                <a:solidFill>
                  <a:srgbClr val="222222"/>
                </a:solidFill>
                <a:effectLst/>
              </a:rPr>
              <a:t>Nat Rev Nephrol</a:t>
            </a:r>
            <a:r>
              <a:rPr lang="en-US" b="0" i="0" dirty="0">
                <a:solidFill>
                  <a:srgbClr val="222222"/>
                </a:solidFill>
                <a:effectLst/>
              </a:rPr>
              <a:t> </a:t>
            </a:r>
            <a:r>
              <a:rPr lang="en-US" b="1" i="0" dirty="0">
                <a:solidFill>
                  <a:srgbClr val="222222"/>
                </a:solidFill>
                <a:effectLst/>
              </a:rPr>
              <a:t>14</a:t>
            </a:r>
            <a:r>
              <a:rPr lang="en-US" b="0" i="0" dirty="0">
                <a:solidFill>
                  <a:srgbClr val="222222"/>
                </a:solidFill>
                <a:effectLst/>
              </a:rPr>
              <a:t>, 704–716 (2018). https://</a:t>
            </a:r>
            <a:r>
              <a:rPr lang="en-US" b="0" i="0" dirty="0" err="1">
                <a:solidFill>
                  <a:srgbClr val="222222"/>
                </a:solidFill>
                <a:effectLst/>
              </a:rPr>
              <a:t>doi.org</a:t>
            </a:r>
            <a:r>
              <a:rPr lang="en-US" b="0" i="0" dirty="0">
                <a:solidFill>
                  <a:srgbClr val="222222"/>
                </a:solidFill>
                <a:effectLst/>
              </a:rPr>
              <a:t>/10.1038/s41581-018-0059-6 </a:t>
            </a:r>
          </a:p>
          <a:p>
            <a:r>
              <a:rPr lang="en-US" b="0" i="0" dirty="0">
                <a:solidFill>
                  <a:srgbClr val="212121"/>
                </a:solidFill>
                <a:effectLst/>
                <a:latin typeface="system-ui"/>
              </a:rPr>
              <a:t>Li G, Wang M, Caulk AW, et al. Chronic mTOR activation induces a degradative smooth muscle cell phenotype. </a:t>
            </a:r>
            <a:r>
              <a:rPr lang="en-US" b="0" i="1" dirty="0">
                <a:solidFill>
                  <a:srgbClr val="212121"/>
                </a:solidFill>
                <a:effectLst/>
                <a:latin typeface="system-ui"/>
              </a:rPr>
              <a:t>J Clin Invest</a:t>
            </a:r>
            <a:r>
              <a:rPr lang="en-US" b="0" i="0" dirty="0">
                <a:solidFill>
                  <a:srgbClr val="212121"/>
                </a:solidFill>
                <a:effectLst/>
                <a:latin typeface="system-ui"/>
              </a:rPr>
              <a:t>. 2020;130(3):1233-1251. doi:10.1172/JCI131048</a:t>
            </a:r>
            <a:endParaRPr lang="en-US" b="0" i="0" dirty="0">
              <a:solidFill>
                <a:srgbClr val="222222"/>
              </a:solidFill>
              <a:effectLst/>
            </a:endParaRPr>
          </a:p>
          <a:p>
            <a:r>
              <a:rPr lang="en-US" b="0" i="0" dirty="0">
                <a:solidFill>
                  <a:srgbClr val="212121"/>
                </a:solidFill>
                <a:effectLst/>
              </a:rPr>
              <a:t>Northrup H, </a:t>
            </a:r>
            <a:r>
              <a:rPr lang="en-US" b="0" i="0" dirty="0" err="1">
                <a:solidFill>
                  <a:srgbClr val="212121"/>
                </a:solidFill>
                <a:effectLst/>
              </a:rPr>
              <a:t>Aronow</a:t>
            </a:r>
            <a:r>
              <a:rPr lang="en-US" b="0" i="0" dirty="0">
                <a:solidFill>
                  <a:srgbClr val="212121"/>
                </a:solidFill>
                <a:effectLst/>
              </a:rPr>
              <a:t> ME, </a:t>
            </a:r>
            <a:r>
              <a:rPr lang="en-US" b="0" i="0" dirty="0" err="1">
                <a:solidFill>
                  <a:srgbClr val="212121"/>
                </a:solidFill>
                <a:effectLst/>
              </a:rPr>
              <a:t>Bebin</a:t>
            </a:r>
            <a:r>
              <a:rPr lang="en-US" b="0" i="0" dirty="0">
                <a:solidFill>
                  <a:srgbClr val="212121"/>
                </a:solidFill>
                <a:effectLst/>
              </a:rPr>
              <a:t> EM, et al. Updated International Tuberous Sclerosis Complex Diagnostic Criteria and Surveillance and Management Recommendations. </a:t>
            </a:r>
            <a:r>
              <a:rPr lang="en-US" b="0" i="1" dirty="0" err="1">
                <a:solidFill>
                  <a:srgbClr val="212121"/>
                </a:solidFill>
                <a:effectLst/>
              </a:rPr>
              <a:t>Pediatr</a:t>
            </a:r>
            <a:r>
              <a:rPr lang="en-US" b="0" i="1" dirty="0">
                <a:solidFill>
                  <a:srgbClr val="212121"/>
                </a:solidFill>
                <a:effectLst/>
              </a:rPr>
              <a:t> Neurol</a:t>
            </a:r>
            <a:r>
              <a:rPr lang="en-US" b="0" i="0" dirty="0">
                <a:solidFill>
                  <a:srgbClr val="212121"/>
                </a:solidFill>
                <a:effectLst/>
              </a:rPr>
              <a:t>. 2021;123:50-66. doi:10.1016/j.pediatrneurol.2021.07.011</a:t>
            </a:r>
            <a:endParaRPr lang="en-US" b="0" i="0" dirty="0">
              <a:solidFill>
                <a:srgbClr val="222222"/>
              </a:solidFill>
              <a:effectLst/>
            </a:endParaRPr>
          </a:p>
          <a:p>
            <a:r>
              <a:rPr lang="en-US" b="0" i="0" dirty="0" err="1">
                <a:solidFill>
                  <a:srgbClr val="212121"/>
                </a:solidFill>
                <a:effectLst/>
              </a:rPr>
              <a:t>Pietrobon</a:t>
            </a:r>
            <a:r>
              <a:rPr lang="en-US" b="0" i="0" dirty="0">
                <a:solidFill>
                  <a:srgbClr val="212121"/>
                </a:solidFill>
                <a:effectLst/>
              </a:rPr>
              <a:t> A, Stanford WL. Tuberous Sclerosis Complex Kidney Lesion Pathogenesis: A Developmental Perspective. </a:t>
            </a:r>
            <a:r>
              <a:rPr lang="en-US" b="0" i="1" dirty="0">
                <a:solidFill>
                  <a:srgbClr val="212121"/>
                </a:solidFill>
                <a:effectLst/>
              </a:rPr>
              <a:t>J Am Soc Nephrol</a:t>
            </a:r>
            <a:r>
              <a:rPr lang="en-US" b="0" i="0" dirty="0">
                <a:solidFill>
                  <a:srgbClr val="212121"/>
                </a:solidFill>
                <a:effectLst/>
              </a:rPr>
              <a:t>. 2023;34(7):1135-1149. doi:10.1681/ASN.0000000000000146</a:t>
            </a:r>
          </a:p>
          <a:p>
            <a:r>
              <a:rPr lang="en-US" b="0" i="0" dirty="0">
                <a:solidFill>
                  <a:srgbClr val="212121"/>
                </a:solidFill>
                <a:effectLst/>
                <a:latin typeface="Roboto" panose="02000000000000000000" pitchFamily="2" charset="0"/>
              </a:rPr>
              <a:t>Rad E, Murray JT, Tee AR. Oncogenic </a:t>
            </a:r>
            <a:r>
              <a:rPr lang="en-US" b="0" i="0" dirty="0" err="1">
                <a:solidFill>
                  <a:srgbClr val="212121"/>
                </a:solidFill>
                <a:effectLst/>
                <a:latin typeface="Roboto" panose="02000000000000000000" pitchFamily="2" charset="0"/>
              </a:rPr>
              <a:t>Signalling</a:t>
            </a:r>
            <a:r>
              <a:rPr lang="en-US" b="0" i="0" dirty="0">
                <a:solidFill>
                  <a:srgbClr val="212121"/>
                </a:solidFill>
                <a:effectLst/>
                <a:latin typeface="Roboto" panose="02000000000000000000" pitchFamily="2" charset="0"/>
              </a:rPr>
              <a:t> through Mechanistic Target of Rapamycin (mTOR): A Driver of Metabolic Transformation and Cancer Progression. Cancers (Basel). 2018 Jan 3;10(1):5.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10.3390/cancers10010005. PMID: 29301334; PMCID: PMC5789355.</a:t>
            </a:r>
            <a:endParaRPr lang="en-US" b="0" i="0" dirty="0">
              <a:solidFill>
                <a:srgbClr val="222222"/>
              </a:solidFill>
              <a:effectLst/>
            </a:endParaRPr>
          </a:p>
          <a:p>
            <a:r>
              <a:rPr lang="en-US" dirty="0">
                <a:effectLst/>
              </a:rPr>
              <a:t>Williams JM, </a:t>
            </a:r>
            <a:r>
              <a:rPr lang="en-US" dirty="0" err="1">
                <a:effectLst/>
              </a:rPr>
              <a:t>Racadio</a:t>
            </a:r>
            <a:r>
              <a:rPr lang="en-US" dirty="0">
                <a:effectLst/>
              </a:rPr>
              <a:t> JM, Johnson ND, Donnelly LF, </a:t>
            </a:r>
            <a:r>
              <a:rPr lang="en-US" dirty="0" err="1">
                <a:effectLst/>
              </a:rPr>
              <a:t>Bissler</a:t>
            </a:r>
            <a:r>
              <a:rPr lang="en-US" dirty="0">
                <a:effectLst/>
              </a:rPr>
              <a:t> JJ. Embolization of renal angiomyolipomata in patients with tuberous sclerosis complex. Am J Kidney Dis. 2006;47:95–102. </a:t>
            </a:r>
            <a:r>
              <a:rPr lang="en-US" dirty="0" err="1">
                <a:effectLst/>
              </a:rPr>
              <a:t>doi</a:t>
            </a:r>
            <a:r>
              <a:rPr lang="en-US" dirty="0">
                <a:effectLst/>
              </a:rPr>
              <a:t>: 10.1053/j.ajkd.2005.09.028.   </a:t>
            </a:r>
            <a:endParaRPr lang="en-US" dirty="0"/>
          </a:p>
          <a:p>
            <a:r>
              <a:rPr lang="en-US" b="0" i="0" dirty="0" err="1">
                <a:solidFill>
                  <a:srgbClr val="212121"/>
                </a:solidFill>
                <a:effectLst/>
                <a:latin typeface="system-ui"/>
              </a:rPr>
              <a:t>Yamakado</a:t>
            </a:r>
            <a:r>
              <a:rPr lang="en-US" b="0" i="0" dirty="0">
                <a:solidFill>
                  <a:srgbClr val="212121"/>
                </a:solidFill>
                <a:effectLst/>
                <a:latin typeface="system-ui"/>
              </a:rPr>
              <a:t> K, Tanaka N, Nakagawa T, Kobayashi S, </a:t>
            </a:r>
            <a:r>
              <a:rPr lang="en-US" b="0" i="0" dirty="0" err="1">
                <a:solidFill>
                  <a:srgbClr val="212121"/>
                </a:solidFill>
                <a:effectLst/>
                <a:latin typeface="system-ui"/>
              </a:rPr>
              <a:t>Yanagawa</a:t>
            </a:r>
            <a:r>
              <a:rPr lang="en-US" b="0" i="0" dirty="0">
                <a:solidFill>
                  <a:srgbClr val="212121"/>
                </a:solidFill>
                <a:effectLst/>
                <a:latin typeface="system-ui"/>
              </a:rPr>
              <a:t> M, Takeda K. Renal angiomyolipoma: relationships between tumor size, aneurysm formation, and rupture. </a:t>
            </a:r>
            <a:r>
              <a:rPr lang="en-US" b="0" i="1" dirty="0">
                <a:solidFill>
                  <a:srgbClr val="212121"/>
                </a:solidFill>
                <a:effectLst/>
                <a:latin typeface="system-ui"/>
              </a:rPr>
              <a:t>Radiology</a:t>
            </a:r>
            <a:r>
              <a:rPr lang="en-US" b="0" i="0" dirty="0">
                <a:solidFill>
                  <a:srgbClr val="212121"/>
                </a:solidFill>
                <a:effectLst/>
                <a:latin typeface="system-ui"/>
              </a:rPr>
              <a:t>. 2002;225(1):78-82. doi:10.1148/radiol.2251011477</a:t>
            </a:r>
          </a:p>
        </p:txBody>
      </p:sp>
    </p:spTree>
    <p:extLst>
      <p:ext uri="{BB962C8B-B14F-4D97-AF65-F5344CB8AC3E}">
        <p14:creationId xmlns:p14="http://schemas.microsoft.com/office/powerpoint/2010/main" val="2885298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spTree>
    <p:extLst>
      <p:ext uri="{BB962C8B-B14F-4D97-AF65-F5344CB8AC3E}">
        <p14:creationId xmlns:p14="http://schemas.microsoft.com/office/powerpoint/2010/main" val="386007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What is Tuberous Sclerosis Complex</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85000" lnSpcReduction="20000"/>
          </a:bodyPr>
          <a:lstStyle/>
          <a:p>
            <a:r>
              <a:rPr lang="en-US" dirty="0"/>
              <a:t>Monogenic multisystem disorder characterized by benign tumor formation in multiple organ systems (brain, skin, lungs, heart, and kidney).</a:t>
            </a:r>
          </a:p>
          <a:p>
            <a:pPr lvl="1"/>
            <a:r>
              <a:rPr lang="en-US" dirty="0"/>
              <a:t>Despite a common genetic etiology, composition and timing of lesion formation varies widely across affected tissues</a:t>
            </a:r>
          </a:p>
          <a:p>
            <a:endParaRPr lang="en-US" dirty="0"/>
          </a:p>
          <a:p>
            <a:r>
              <a:rPr lang="en-US" dirty="0"/>
              <a:t>Inheritance Pattern: </a:t>
            </a:r>
          </a:p>
          <a:p>
            <a:pPr lvl="1"/>
            <a:r>
              <a:rPr lang="en-US" dirty="0"/>
              <a:t>Autosomal dominant disorder (1/3) </a:t>
            </a:r>
          </a:p>
          <a:p>
            <a:pPr lvl="2"/>
            <a:r>
              <a:rPr lang="en-US" dirty="0"/>
              <a:t>50/50 chance of passing along to child if 1 parent is affected. </a:t>
            </a:r>
          </a:p>
          <a:p>
            <a:pPr lvl="1"/>
            <a:r>
              <a:rPr lang="en-US" dirty="0"/>
              <a:t>Sporadic (2/3)</a:t>
            </a:r>
          </a:p>
          <a:p>
            <a:pPr marL="457200" lvl="1" indent="0">
              <a:buNone/>
            </a:pPr>
            <a:endParaRPr lang="en-US" dirty="0"/>
          </a:p>
          <a:p>
            <a:r>
              <a:rPr lang="en-US" dirty="0"/>
              <a:t>Incidence: 1:6,000-10,000 births</a:t>
            </a:r>
          </a:p>
          <a:p>
            <a:r>
              <a:rPr lang="en-US" dirty="0"/>
              <a:t>Prevalence: &gt;1 million worldwide </a:t>
            </a:r>
          </a:p>
          <a:p>
            <a:r>
              <a:rPr lang="en-US" dirty="0"/>
              <a:t>Across all racial and ethnic groups</a:t>
            </a:r>
          </a:p>
          <a:p>
            <a:endParaRPr lang="en-US" dirty="0"/>
          </a:p>
        </p:txBody>
      </p:sp>
    </p:spTree>
    <p:extLst>
      <p:ext uri="{BB962C8B-B14F-4D97-AF65-F5344CB8AC3E}">
        <p14:creationId xmlns:p14="http://schemas.microsoft.com/office/powerpoint/2010/main" val="212255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dissolve">
                                      <p:cBhvr>
                                        <p:cTn id="29" dur="500"/>
                                        <p:tgtEl>
                                          <p:spTgt spid="5">
                                            <p:txEl>
                                              <p:pRg st="8" end="8"/>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dissolve">
                                      <p:cBhvr>
                                        <p:cTn id="32" dur="500"/>
                                        <p:tgtEl>
                                          <p:spTgt spid="5">
                                            <p:txEl>
                                              <p:pRg st="9" end="9"/>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dissolve">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Clinical Presentation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Classic (Vogt’s) triad of facial angiofibromata, developmental delay, and intractable epilepsy occurs in &lt; 40%</a:t>
            </a:r>
          </a:p>
          <a:p>
            <a:endParaRPr lang="en-US" dirty="0"/>
          </a:p>
        </p:txBody>
      </p:sp>
      <p:pic>
        <p:nvPicPr>
          <p:cNvPr id="2" name="Content Placeholder 4">
            <a:extLst>
              <a:ext uri="{FF2B5EF4-FFF2-40B4-BE49-F238E27FC236}">
                <a16:creationId xmlns:a16="http://schemas.microsoft.com/office/drawing/2014/main" id="{88F73D9D-E196-C592-DDC0-4921FA75BF0A}"/>
              </a:ext>
            </a:extLst>
          </p:cNvPr>
          <p:cNvPicPr>
            <a:picLocks noChangeAspect="1"/>
          </p:cNvPicPr>
          <p:nvPr/>
        </p:nvPicPr>
        <p:blipFill rotWithShape="1">
          <a:blip r:embed="rId3"/>
          <a:srcRect l="23912" r="19913"/>
          <a:stretch/>
        </p:blipFill>
        <p:spPr>
          <a:xfrm rot="5400000">
            <a:off x="4176013" y="2122503"/>
            <a:ext cx="3839972" cy="5126805"/>
          </a:xfrm>
          <a:prstGeom prst="rect">
            <a:avLst/>
          </a:prstGeom>
        </p:spPr>
      </p:pic>
      <p:sp>
        <p:nvSpPr>
          <p:cNvPr id="6" name="TextBox 5">
            <a:extLst>
              <a:ext uri="{FF2B5EF4-FFF2-40B4-BE49-F238E27FC236}">
                <a16:creationId xmlns:a16="http://schemas.microsoft.com/office/drawing/2014/main" id="{1E18BD25-9CC1-3593-0F97-DC4311F4548A}"/>
              </a:ext>
            </a:extLst>
          </p:cNvPr>
          <p:cNvSpPr txBox="1"/>
          <p:nvPr/>
        </p:nvSpPr>
        <p:spPr>
          <a:xfrm>
            <a:off x="0" y="6605892"/>
            <a:ext cx="1249060" cy="246221"/>
          </a:xfrm>
          <a:prstGeom prst="rect">
            <a:avLst/>
          </a:prstGeom>
          <a:noFill/>
        </p:spPr>
        <p:txBody>
          <a:bodyPr wrap="none" rtlCol="0">
            <a:spAutoFit/>
          </a:bodyPr>
          <a:lstStyle/>
          <a:p>
            <a:r>
              <a:rPr lang="en-US" sz="1000" dirty="0" err="1"/>
              <a:t>www.facingTSC.com</a:t>
            </a:r>
            <a:endParaRPr lang="en-US" sz="1000" dirty="0"/>
          </a:p>
        </p:txBody>
      </p:sp>
    </p:spTree>
    <p:extLst>
      <p:ext uri="{BB962C8B-B14F-4D97-AF65-F5344CB8AC3E}">
        <p14:creationId xmlns:p14="http://schemas.microsoft.com/office/powerpoint/2010/main" val="336083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pic>
        <p:nvPicPr>
          <p:cNvPr id="2" name="Picture 1">
            <a:extLst>
              <a:ext uri="{FF2B5EF4-FFF2-40B4-BE49-F238E27FC236}">
                <a16:creationId xmlns:a16="http://schemas.microsoft.com/office/drawing/2014/main" id="{6FC8E911-40AE-6C08-DC45-14EF31146682}"/>
              </a:ext>
            </a:extLst>
          </p:cNvPr>
          <p:cNvPicPr>
            <a:picLocks noChangeAspect="1"/>
          </p:cNvPicPr>
          <p:nvPr/>
        </p:nvPicPr>
        <p:blipFill>
          <a:blip r:embed="rId3"/>
          <a:stretch>
            <a:fillRect/>
          </a:stretch>
        </p:blipFill>
        <p:spPr>
          <a:xfrm>
            <a:off x="0" y="-22624"/>
            <a:ext cx="7772400" cy="2529286"/>
          </a:xfrm>
          <a:prstGeom prst="rect">
            <a:avLst/>
          </a:prstGeom>
        </p:spPr>
      </p:pic>
      <p:pic>
        <p:nvPicPr>
          <p:cNvPr id="6" name="Content Placeholder 4">
            <a:extLst>
              <a:ext uri="{FF2B5EF4-FFF2-40B4-BE49-F238E27FC236}">
                <a16:creationId xmlns:a16="http://schemas.microsoft.com/office/drawing/2014/main" id="{3AD6703E-35CC-C02F-06CD-2BA4B8243914}"/>
              </a:ext>
            </a:extLst>
          </p:cNvPr>
          <p:cNvPicPr>
            <a:picLocks noChangeAspect="1"/>
          </p:cNvPicPr>
          <p:nvPr/>
        </p:nvPicPr>
        <p:blipFill>
          <a:blip r:embed="rId4"/>
          <a:stretch>
            <a:fillRect/>
          </a:stretch>
        </p:blipFill>
        <p:spPr>
          <a:xfrm>
            <a:off x="0" y="2450154"/>
            <a:ext cx="4341123" cy="4351338"/>
          </a:xfrm>
          <a:prstGeom prst="rect">
            <a:avLst/>
          </a:prstGeom>
        </p:spPr>
      </p:pic>
      <p:pic>
        <p:nvPicPr>
          <p:cNvPr id="7" name="Picture 2" descr="Tuberous sclerosis complex: Recent advances in manifestations and therapy -  Wataya‐Kaneda - 2017 - International Journal of Urology - Wiley Online  Library">
            <a:extLst>
              <a:ext uri="{FF2B5EF4-FFF2-40B4-BE49-F238E27FC236}">
                <a16:creationId xmlns:a16="http://schemas.microsoft.com/office/drawing/2014/main" id="{19B438B7-BA7A-30D7-6AE2-4FEE1C28D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4289" y="2738180"/>
            <a:ext cx="4175455" cy="40480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onditions – Tuberous Sclerosis Complex - Adelaide Disability Medical  Services - Disability Medical Services in Adelaide">
            <a:extLst>
              <a:ext uri="{FF2B5EF4-FFF2-40B4-BE49-F238E27FC236}">
                <a16:creationId xmlns:a16="http://schemas.microsoft.com/office/drawing/2014/main" id="{93764E62-09E9-D000-D660-407EE88AA6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858"/>
          <a:stretch/>
        </p:blipFill>
        <p:spPr bwMode="auto">
          <a:xfrm>
            <a:off x="8870381" y="474025"/>
            <a:ext cx="3159506" cy="21813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ermatopathology | Free Full-Text | Histological Patterns of Skin Lesions  in Tuberous Sclerosis Complex: A Panorama">
            <a:extLst>
              <a:ext uri="{FF2B5EF4-FFF2-40B4-BE49-F238E27FC236}">
                <a16:creationId xmlns:a16="http://schemas.microsoft.com/office/drawing/2014/main" id="{2EE6DBC0-444E-2D67-E46A-62E7FBE2A9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297" r="4044" b="9345"/>
          <a:stretch/>
        </p:blipFill>
        <p:spPr bwMode="auto">
          <a:xfrm>
            <a:off x="8609744" y="2902189"/>
            <a:ext cx="3582256" cy="20548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DEC6FF6-653F-25F9-BF41-952443483281}"/>
              </a:ext>
            </a:extLst>
          </p:cNvPr>
          <p:cNvSpPr txBox="1"/>
          <p:nvPr/>
        </p:nvSpPr>
        <p:spPr>
          <a:xfrm>
            <a:off x="8870381" y="5203834"/>
            <a:ext cx="1631985" cy="923330"/>
          </a:xfrm>
          <a:prstGeom prst="rect">
            <a:avLst/>
          </a:prstGeom>
          <a:noFill/>
        </p:spPr>
        <p:txBody>
          <a:bodyPr wrap="none" rtlCol="0">
            <a:spAutoFit/>
          </a:bodyPr>
          <a:lstStyle/>
          <a:p>
            <a:pPr algn="ctr"/>
            <a:r>
              <a:rPr lang="en-US" dirty="0">
                <a:hlinkClick r:id="" action="ppaction://noaction"/>
              </a:rPr>
              <a:t>TSC Alliance</a:t>
            </a:r>
          </a:p>
          <a:p>
            <a:pPr algn="ctr"/>
            <a:r>
              <a:rPr lang="en-US" dirty="0">
                <a:hlinkClick r:id="" action="ppaction://noaction"/>
              </a:rPr>
              <a:t> for Healthcare </a:t>
            </a:r>
          </a:p>
          <a:p>
            <a:pPr algn="ctr"/>
            <a:r>
              <a:rPr lang="en-US" dirty="0">
                <a:hlinkClick r:id="" action="ppaction://noaction"/>
              </a:rPr>
              <a:t>Professionals</a:t>
            </a:r>
            <a:endParaRPr lang="en-US" dirty="0"/>
          </a:p>
        </p:txBody>
      </p:sp>
      <p:sp>
        <p:nvSpPr>
          <p:cNvPr id="11" name="TextBox 10">
            <a:extLst>
              <a:ext uri="{FF2B5EF4-FFF2-40B4-BE49-F238E27FC236}">
                <a16:creationId xmlns:a16="http://schemas.microsoft.com/office/drawing/2014/main" id="{D0747B89-19F2-6A7F-67C3-DA375AD59E03}"/>
              </a:ext>
            </a:extLst>
          </p:cNvPr>
          <p:cNvSpPr txBox="1"/>
          <p:nvPr/>
        </p:nvSpPr>
        <p:spPr>
          <a:xfrm>
            <a:off x="9050266" y="6636678"/>
            <a:ext cx="1863011" cy="246221"/>
          </a:xfrm>
          <a:prstGeom prst="rect">
            <a:avLst/>
          </a:prstGeom>
          <a:noFill/>
        </p:spPr>
        <p:txBody>
          <a:bodyPr wrap="none" rtlCol="0">
            <a:spAutoFit/>
          </a:bodyPr>
          <a:lstStyle/>
          <a:p>
            <a:r>
              <a:rPr lang="en-US" sz="1000" dirty="0"/>
              <a:t>Images used from google search</a:t>
            </a:r>
          </a:p>
        </p:txBody>
      </p:sp>
    </p:spTree>
    <p:extLst>
      <p:ext uri="{BB962C8B-B14F-4D97-AF65-F5344CB8AC3E}">
        <p14:creationId xmlns:p14="http://schemas.microsoft.com/office/powerpoint/2010/main" val="43987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365125"/>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Genetic and Physiologic Basics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257800" cy="4351338"/>
          </a:xfrm>
        </p:spPr>
        <p:txBody>
          <a:bodyPr>
            <a:normAutofit fontScale="47500" lnSpcReduction="20000"/>
          </a:bodyPr>
          <a:lstStyle/>
          <a:p>
            <a:r>
              <a:rPr lang="en-US" dirty="0"/>
              <a:t>Autosomal dominance, loss of function mutation of TSC1 9q34 (hamartin) and TSC2 16p13 (tuberin)</a:t>
            </a:r>
          </a:p>
          <a:p>
            <a:pPr lvl="1"/>
            <a:r>
              <a:rPr lang="en-US" dirty="0"/>
              <a:t>More than 1800 mutations identified</a:t>
            </a:r>
          </a:p>
          <a:p>
            <a:pPr lvl="1"/>
            <a:r>
              <a:rPr lang="en-US" dirty="0"/>
              <a:t>Up to 90% of mutations are noted within these 2 genes</a:t>
            </a:r>
          </a:p>
          <a:p>
            <a:pPr lvl="1"/>
            <a:r>
              <a:rPr lang="en-US" dirty="0"/>
              <a:t>10% are negative for mutations but present with clinical features or have specific tissue markers consistent with TSC1/TSC2 (Mosaicism)</a:t>
            </a:r>
          </a:p>
          <a:p>
            <a:pPr lvl="1"/>
            <a:r>
              <a:rPr lang="en-US" dirty="0"/>
              <a:t>TSC2 has a 3 times more common than TSC1</a:t>
            </a:r>
          </a:p>
          <a:p>
            <a:endParaRPr lang="en-US" dirty="0"/>
          </a:p>
          <a:p>
            <a:r>
              <a:rPr lang="en-US" dirty="0"/>
              <a:t>TSC2 is adjacent to PKD1 and can have a mixed phenotypical pattern with ADPKD (2-3%) “Contiguous Gene Syndrome”</a:t>
            </a:r>
          </a:p>
          <a:p>
            <a:endParaRPr lang="en-US" dirty="0"/>
          </a:p>
          <a:p>
            <a:r>
              <a:rPr lang="en-US" dirty="0"/>
              <a:t>Tuberin and Hamartin are 2 proteins that along with TBC1D7 form a functional heterotrimeric complex (TS Complex)  </a:t>
            </a:r>
          </a:p>
          <a:p>
            <a:pPr lvl="1"/>
            <a:r>
              <a:rPr lang="en-US" dirty="0"/>
              <a:t>responds to physiological stress (hypoxia, energy depletion, and growth factor deficiency)</a:t>
            </a:r>
          </a:p>
          <a:p>
            <a:r>
              <a:rPr lang="en-US" dirty="0"/>
              <a:t>TS Complex, during normal function, dephosphorylates </a:t>
            </a:r>
            <a:r>
              <a:rPr lang="en-US" dirty="0" err="1"/>
              <a:t>Rheb</a:t>
            </a:r>
            <a:r>
              <a:rPr lang="en-US" dirty="0"/>
              <a:t> which prevents activation of mTORC1 (Mechanistic Target of Rapamycin Complex 1)</a:t>
            </a:r>
          </a:p>
          <a:p>
            <a:r>
              <a:rPr lang="en-US" dirty="0"/>
              <a:t>When mTOR is active, it inhibits autophagy/apoptosis and stimulates biosynthesis, angiogenesis, and cell growth</a:t>
            </a:r>
          </a:p>
          <a:p>
            <a:endParaRPr lang="en-US" dirty="0"/>
          </a:p>
        </p:txBody>
      </p:sp>
      <p:pic>
        <p:nvPicPr>
          <p:cNvPr id="2" name="Content Placeholder 4">
            <a:extLst>
              <a:ext uri="{FF2B5EF4-FFF2-40B4-BE49-F238E27FC236}">
                <a16:creationId xmlns:a16="http://schemas.microsoft.com/office/drawing/2014/main" id="{45805EF9-FCD8-E38B-E687-B1016B71DD85}"/>
              </a:ext>
            </a:extLst>
          </p:cNvPr>
          <p:cNvPicPr>
            <a:picLocks noChangeAspect="1"/>
          </p:cNvPicPr>
          <p:nvPr/>
        </p:nvPicPr>
        <p:blipFill>
          <a:blip r:embed="rId3"/>
          <a:stretch>
            <a:fillRect/>
          </a:stretch>
        </p:blipFill>
        <p:spPr>
          <a:xfrm>
            <a:off x="6698751" y="1246115"/>
            <a:ext cx="4026970" cy="5067347"/>
          </a:xfrm>
          <a:prstGeom prst="rect">
            <a:avLst/>
          </a:prstGeom>
        </p:spPr>
      </p:pic>
      <p:sp>
        <p:nvSpPr>
          <p:cNvPr id="6" name="TextBox 5">
            <a:extLst>
              <a:ext uri="{FF2B5EF4-FFF2-40B4-BE49-F238E27FC236}">
                <a16:creationId xmlns:a16="http://schemas.microsoft.com/office/drawing/2014/main" id="{153FA994-CC11-930C-4F8E-6E0336BA61A8}"/>
              </a:ext>
            </a:extLst>
          </p:cNvPr>
          <p:cNvSpPr txBox="1"/>
          <p:nvPr/>
        </p:nvSpPr>
        <p:spPr>
          <a:xfrm>
            <a:off x="184935" y="6411074"/>
            <a:ext cx="3850734" cy="246221"/>
          </a:xfrm>
          <a:prstGeom prst="rect">
            <a:avLst/>
          </a:prstGeom>
          <a:noFill/>
        </p:spPr>
        <p:txBody>
          <a:bodyPr wrap="none" rtlCol="0">
            <a:spAutoFit/>
          </a:bodyPr>
          <a:lstStyle/>
          <a:p>
            <a:r>
              <a:rPr lang="en-US" sz="1000" dirty="0"/>
              <a:t>Gallo-Bernal S et al, Cystic kidney disease in TSC, Ped Nephrology 2023</a:t>
            </a:r>
          </a:p>
        </p:txBody>
      </p:sp>
    </p:spTree>
    <p:extLst>
      <p:ext uri="{BB962C8B-B14F-4D97-AF65-F5344CB8AC3E}">
        <p14:creationId xmlns:p14="http://schemas.microsoft.com/office/powerpoint/2010/main" val="336730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dissolv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dissolve">
                                      <p:cBhvr>
                                        <p:cTn id="37" dur="500"/>
                                        <p:tgtEl>
                                          <p:spTgt spid="5">
                                            <p:txEl>
                                              <p:pRg st="8" end="8"/>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dissolve">
                                      <p:cBhvr>
                                        <p:cTn id="40" dur="500"/>
                                        <p:tgtEl>
                                          <p:spTgt spid="5">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animEffect transition="in" filter="dissolve">
                                      <p:cBhvr>
                                        <p:cTn id="45" dur="500"/>
                                        <p:tgtEl>
                                          <p:spTgt spid="5">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5">
                                            <p:txEl>
                                              <p:pRg st="11" end="11"/>
                                            </p:txEl>
                                          </p:spTgt>
                                        </p:tgtEl>
                                        <p:attrNameLst>
                                          <p:attrName>style.visibility</p:attrName>
                                        </p:attrNameLst>
                                      </p:cBhvr>
                                      <p:to>
                                        <p:strVal val="visible"/>
                                      </p:to>
                                    </p:set>
                                    <p:animEffect transition="in" filter="dissolve">
                                      <p:cBhvr>
                                        <p:cTn id="50" dur="500"/>
                                        <p:tgtEl>
                                          <p:spTgt spid="5">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dissolv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pic>
        <p:nvPicPr>
          <p:cNvPr id="2" name="Picture 2" descr="Renal disease in tuberous sclerosis complex: pathogenesis and therapy |  Nature Reviews Nephrology">
            <a:extLst>
              <a:ext uri="{FF2B5EF4-FFF2-40B4-BE49-F238E27FC236}">
                <a16:creationId xmlns:a16="http://schemas.microsoft.com/office/drawing/2014/main" id="{D2BB49A7-FC0C-EF86-E9B4-FA74D8F1C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25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733C731-CA74-9C1F-9616-733FE919F427}"/>
              </a:ext>
            </a:extLst>
          </p:cNvPr>
          <p:cNvSpPr txBox="1"/>
          <p:nvPr/>
        </p:nvSpPr>
        <p:spPr>
          <a:xfrm>
            <a:off x="0" y="6611779"/>
            <a:ext cx="3299301" cy="246221"/>
          </a:xfrm>
          <a:prstGeom prst="rect">
            <a:avLst/>
          </a:prstGeom>
          <a:noFill/>
        </p:spPr>
        <p:txBody>
          <a:bodyPr wrap="none" rtlCol="0">
            <a:spAutoFit/>
          </a:bodyPr>
          <a:lstStyle/>
          <a:p>
            <a:r>
              <a:rPr lang="en-US" sz="1000" dirty="0"/>
              <a:t>Lam HC et al, Renal disease in TSC, Nature Nephrology 2018</a:t>
            </a:r>
          </a:p>
        </p:txBody>
      </p:sp>
    </p:spTree>
    <p:extLst>
      <p:ext uri="{BB962C8B-B14F-4D97-AF65-F5344CB8AC3E}">
        <p14:creationId xmlns:p14="http://schemas.microsoft.com/office/powerpoint/2010/main" val="2739619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2105</TotalTime>
  <Words>3485</Words>
  <Application>Microsoft Macintosh PowerPoint</Application>
  <PresentationFormat>Widescreen</PresentationFormat>
  <Paragraphs>385</Paragraphs>
  <Slides>49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Calibri</vt:lpstr>
      <vt:lpstr>Calibri Light</vt:lpstr>
      <vt:lpstr>Google Sans</vt:lpstr>
      <vt:lpstr>Helvetica</vt:lpstr>
      <vt:lpstr>Noto Sans</vt:lpstr>
      <vt:lpstr>Roboto</vt:lpstr>
      <vt:lpstr>system-ui</vt:lpstr>
      <vt:lpstr>Times</vt:lpstr>
      <vt:lpstr>Office Theme</vt:lpstr>
      <vt:lpstr>Tuberous Sclerosis Complex The Kidney Model for Oncogenesis</vt:lpstr>
      <vt:lpstr>Disclosures</vt:lpstr>
      <vt:lpstr>Objectives</vt:lpstr>
      <vt:lpstr>Case 1</vt:lpstr>
      <vt:lpstr>What is Tuberous Sclerosis Complex</vt:lpstr>
      <vt:lpstr>Clinical Presentation </vt:lpstr>
      <vt:lpstr>PowerPoint Presentation</vt:lpstr>
      <vt:lpstr>Genetic and Physiologic Basics</vt:lpstr>
      <vt:lpstr>PowerPoint Presentation</vt:lpstr>
      <vt:lpstr>Angiogenesis</vt:lpstr>
      <vt:lpstr>Second Hit Hypothesis </vt:lpstr>
      <vt:lpstr>PowerPoint Presentation</vt:lpstr>
      <vt:lpstr>Case 2</vt:lpstr>
      <vt:lpstr>Kidney Manifestations </vt:lpstr>
      <vt:lpstr>Kidney Manifestations </vt:lpstr>
      <vt:lpstr>Angiomyolipoma (AML)</vt:lpstr>
      <vt:lpstr>Angiomyolipoma (AML)</vt:lpstr>
      <vt:lpstr>PowerPoint Presentation</vt:lpstr>
      <vt:lpstr>Angiomyolipoma (AML)</vt:lpstr>
      <vt:lpstr>Vascular Abnormalities with TSC</vt:lpstr>
      <vt:lpstr>Kidney Manifestations </vt:lpstr>
      <vt:lpstr>Renal Cysts</vt:lpstr>
      <vt:lpstr>PowerPoint Presentation</vt:lpstr>
      <vt:lpstr>Kidney Manifestations </vt:lpstr>
      <vt:lpstr>Renal Cell Carcinoma</vt:lpstr>
      <vt:lpstr>Renal Cell Carcinoma</vt:lpstr>
      <vt:lpstr>Biological pathways and the resulting therapeutic targets in RCC</vt:lpstr>
      <vt:lpstr>Kidney Manifestations </vt:lpstr>
      <vt:lpstr>Chronic Kidney Disease </vt:lpstr>
      <vt:lpstr>Kidney Manifestations </vt:lpstr>
      <vt:lpstr>Case 2 Continued </vt:lpstr>
      <vt:lpstr>Nephrology Follow-up </vt:lpstr>
      <vt:lpstr>Case 3</vt:lpstr>
      <vt:lpstr>Treatment Options</vt:lpstr>
      <vt:lpstr>PowerPoint Presentation</vt:lpstr>
      <vt:lpstr>PowerPoint Presentation</vt:lpstr>
      <vt:lpstr>mTOR inhibitors </vt:lpstr>
      <vt:lpstr>Treatment Options</vt:lpstr>
      <vt:lpstr>Embolization and Nephrectomy</vt:lpstr>
      <vt:lpstr>Treatment Options</vt:lpstr>
      <vt:lpstr>Treatment of Cysts </vt:lpstr>
      <vt:lpstr>Treatment Options</vt:lpstr>
      <vt:lpstr>Primary Oncologic Treatment using mTOR/VEGF</vt:lpstr>
      <vt:lpstr>End Stage Renal Disease</vt:lpstr>
      <vt:lpstr>Objectives Reviewed </vt:lpstr>
      <vt:lpstr>Thank you</vt:lpstr>
      <vt:lpstr>Questions</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Klocke</dc:creator>
  <cp:lastModifiedBy>Jake Nysather</cp:lastModifiedBy>
  <cp:revision>49</cp:revision>
  <dcterms:created xsi:type="dcterms:W3CDTF">2021-01-06T15:17:42Z</dcterms:created>
  <dcterms:modified xsi:type="dcterms:W3CDTF">2024-08-17T15:41:01Z</dcterms:modified>
</cp:coreProperties>
</file>