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14" r:id="rId2"/>
    <p:sldId id="329" r:id="rId3"/>
    <p:sldId id="315" r:id="rId4"/>
    <p:sldId id="270" r:id="rId5"/>
    <p:sldId id="262" r:id="rId6"/>
    <p:sldId id="258" r:id="rId7"/>
    <p:sldId id="264" r:id="rId8"/>
    <p:sldId id="265" r:id="rId9"/>
    <p:sldId id="260" r:id="rId10"/>
    <p:sldId id="333" r:id="rId11"/>
    <p:sldId id="272" r:id="rId12"/>
    <p:sldId id="277" r:id="rId13"/>
    <p:sldId id="274" r:id="rId14"/>
    <p:sldId id="275" r:id="rId15"/>
    <p:sldId id="334" r:id="rId16"/>
    <p:sldId id="268" r:id="rId17"/>
    <p:sldId id="271" r:id="rId18"/>
    <p:sldId id="273" r:id="rId19"/>
    <p:sldId id="325" r:id="rId20"/>
    <p:sldId id="266" r:id="rId21"/>
    <p:sldId id="267" r:id="rId22"/>
    <p:sldId id="328" r:id="rId23"/>
    <p:sldId id="263" r:id="rId24"/>
    <p:sldId id="276" r:id="rId25"/>
    <p:sldId id="289" r:id="rId26"/>
    <p:sldId id="319" r:id="rId27"/>
    <p:sldId id="283" r:id="rId28"/>
    <p:sldId id="281" r:id="rId29"/>
    <p:sldId id="321" r:id="rId30"/>
    <p:sldId id="320" r:id="rId31"/>
    <p:sldId id="280" r:id="rId32"/>
    <p:sldId id="322" r:id="rId33"/>
    <p:sldId id="285" r:id="rId34"/>
    <p:sldId id="284" r:id="rId35"/>
    <p:sldId id="323" r:id="rId36"/>
    <p:sldId id="287" r:id="rId37"/>
    <p:sldId id="324" r:id="rId38"/>
    <p:sldId id="288" r:id="rId39"/>
    <p:sldId id="293" r:id="rId40"/>
    <p:sldId id="295" r:id="rId41"/>
    <p:sldId id="297" r:id="rId42"/>
    <p:sldId id="299" r:id="rId43"/>
    <p:sldId id="302" r:id="rId44"/>
    <p:sldId id="303" r:id="rId45"/>
    <p:sldId id="305" r:id="rId46"/>
    <p:sldId id="307" r:id="rId47"/>
    <p:sldId id="278" r:id="rId48"/>
    <p:sldId id="309" r:id="rId49"/>
    <p:sldId id="310" r:id="rId50"/>
    <p:sldId id="311" r:id="rId51"/>
    <p:sldId id="332" r:id="rId52"/>
    <p:sldId id="312" r:id="rId53"/>
    <p:sldId id="282" r:id="rId54"/>
    <p:sldId id="290" r:id="rId55"/>
    <p:sldId id="292" r:id="rId56"/>
    <p:sldId id="291" r:id="rId57"/>
    <p:sldId id="318" r:id="rId58"/>
    <p:sldId id="326" r:id="rId59"/>
    <p:sldId id="31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61EF5-524A-403C-84D0-2A98B1EFBA2E}" v="152" dt="2022-12-02T15:11:06.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7"/>
    <p:restoredTop sz="77164"/>
  </p:normalViewPr>
  <p:slideViewPr>
    <p:cSldViewPr snapToGrid="0">
      <p:cViewPr varScale="1">
        <p:scale>
          <a:sx n="99" d="100"/>
          <a:sy n="99" d="100"/>
        </p:scale>
        <p:origin x="1840" y="184"/>
      </p:cViewPr>
      <p:guideLst/>
    </p:cSldViewPr>
  </p:slideViewPr>
  <p:outlineViewPr>
    <p:cViewPr>
      <p:scale>
        <a:sx n="33" d="100"/>
        <a:sy n="33" d="100"/>
      </p:scale>
      <p:origin x="0" y="-238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BF696-2B5F-0C41-92F8-E80497154C80}" type="datetimeFigureOut">
              <a:rPr lang="en-US" smtClean="0"/>
              <a:t>12/2/22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CBA3A-3F35-7D43-ACEB-2A31B6DBE031}" type="slidenum">
              <a:rPr lang="en-US" smtClean="0"/>
              <a:t>‹#›</a:t>
            </a:fld>
            <a:endParaRPr lang="en-US"/>
          </a:p>
        </p:txBody>
      </p:sp>
    </p:spTree>
    <p:extLst>
      <p:ext uri="{BB962C8B-B14F-4D97-AF65-F5344CB8AC3E}">
        <p14:creationId xmlns:p14="http://schemas.microsoft.com/office/powerpoint/2010/main" val="402897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uc.idm.oclc.org/topics/medicine-and-dentistry/systolic-blood-pressur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sciencedirect-com.uc.idm.oclc.org/topics/medicine-and-dentistry/blood-pressure-measurement" TargetMode="External"/><Relationship Id="rId4" Type="http://schemas.openxmlformats.org/officeDocument/2006/relationships/hyperlink" Target="https://www-sciencedirect-com.uc.idm.oclc.org/topics/medicine-and-dentistry/kidney-denervatio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ciencedirect-com.uc.idm.oclc.org/topics/medicine-and-dentistry/systolic-blood-pressure"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sciencedirect-com.uc.idm.oclc.org/topics/medicine-and-dentistry/renal-artery" TargetMode="External"/><Relationship Id="rId5" Type="http://schemas.openxmlformats.org/officeDocument/2006/relationships/hyperlink" Target="https://www-sciencedirect-com.uc.idm.oclc.org/science/article/pii/S0140673622017871?via%3Dihub#sec1" TargetMode="External"/><Relationship Id="rId4" Type="http://schemas.openxmlformats.org/officeDocument/2006/relationships/hyperlink" Target="https://www-sciencedirect-com.uc.idm.oclc.org/topics/medicine-and-dentistry/denervatio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iencedirect-com.uc.idm.oclc.org/topics/medicine-and-dentistry/renal-artery"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sciencedirect-com.uc.idm.oclc.org/topics/medicine-and-dentistry/denervatio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ciencedirect-com.uc.idm.oclc.org/science/article/pii/S0140673622017871?via%3Dihub#bib21"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sciencedirect-com.uc.idm.oclc.org/topics/medicine-and-dentistry/antihypertensive-agen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1</a:t>
            </a:fld>
            <a:endParaRPr lang="en-US"/>
          </a:p>
        </p:txBody>
      </p:sp>
    </p:spTree>
    <p:extLst>
      <p:ext uri="{BB962C8B-B14F-4D97-AF65-F5344CB8AC3E}">
        <p14:creationId xmlns:p14="http://schemas.microsoft.com/office/powerpoint/2010/main" val="412180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few slides, I will give you a run down of the major studies </a:t>
            </a:r>
          </a:p>
        </p:txBody>
      </p:sp>
      <p:sp>
        <p:nvSpPr>
          <p:cNvPr id="4" name="Slide Number Placeholder 3"/>
          <p:cNvSpPr>
            <a:spLocks noGrp="1"/>
          </p:cNvSpPr>
          <p:nvPr>
            <p:ph type="sldNum" sz="quarter" idx="5"/>
          </p:nvPr>
        </p:nvSpPr>
        <p:spPr/>
        <p:txBody>
          <a:bodyPr/>
          <a:lstStyle/>
          <a:p>
            <a:fld id="{529CBA3A-3F35-7D43-ACEB-2A31B6DBE031}" type="slidenum">
              <a:rPr lang="en-US" smtClean="0"/>
              <a:t>25</a:t>
            </a:fld>
            <a:endParaRPr lang="en-US"/>
          </a:p>
        </p:txBody>
      </p:sp>
    </p:spTree>
    <p:extLst>
      <p:ext uri="{BB962C8B-B14F-4D97-AF65-F5344CB8AC3E}">
        <p14:creationId xmlns:p14="http://schemas.microsoft.com/office/powerpoint/2010/main" val="125714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27</a:t>
            </a:fld>
            <a:endParaRPr lang="en-US"/>
          </a:p>
        </p:txBody>
      </p:sp>
    </p:spTree>
    <p:extLst>
      <p:ext uri="{BB962C8B-B14F-4D97-AF65-F5344CB8AC3E}">
        <p14:creationId xmlns:p14="http://schemas.microsoft.com/office/powerpoint/2010/main" val="1228801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28</a:t>
            </a:fld>
            <a:endParaRPr lang="en-US"/>
          </a:p>
        </p:txBody>
      </p:sp>
    </p:spTree>
    <p:extLst>
      <p:ext uri="{BB962C8B-B14F-4D97-AF65-F5344CB8AC3E}">
        <p14:creationId xmlns:p14="http://schemas.microsoft.com/office/powerpoint/2010/main" val="1697988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trial was to compare a strategy of renal sympathetic denervation with standard therapy among patients with treatment-resistant hypertension.</a:t>
            </a:r>
          </a:p>
          <a:p>
            <a:r>
              <a:rPr lang="en-US" dirty="0"/>
              <a:t>Secondary Endpoints:</a:t>
            </a:r>
          </a:p>
          <a:p>
            <a:r>
              <a:rPr lang="en-US" dirty="0"/>
              <a:t>Acute procedural safety</a:t>
            </a:r>
          </a:p>
          <a:p>
            <a:r>
              <a:rPr lang="en-US" dirty="0"/>
              <a:t>Chronic procedural safety defined as a reduction in eGFR &gt;25% or a new renal stenosis &gt;60%</a:t>
            </a:r>
          </a:p>
          <a:p>
            <a:r>
              <a:rPr lang="en-US" dirty="0"/>
              <a:t>Composite of sudden death, death from heart failure, death from aortic or peripheral arterial disease, death from renal failure, myocardial infarction, heart failure, stroke, aortic or lower extremity revascularization procedure, lower limb amputation, dialysis, hospital admission for hypertensive crisis, or hospital admission for atrial fibrillation</a:t>
            </a:r>
          </a:p>
        </p:txBody>
      </p:sp>
      <p:sp>
        <p:nvSpPr>
          <p:cNvPr id="4" name="Slide Number Placeholder 3"/>
          <p:cNvSpPr>
            <a:spLocks noGrp="1"/>
          </p:cNvSpPr>
          <p:nvPr>
            <p:ph type="sldNum" sz="quarter" idx="5"/>
          </p:nvPr>
        </p:nvSpPr>
        <p:spPr/>
        <p:txBody>
          <a:bodyPr/>
          <a:lstStyle/>
          <a:p>
            <a:fld id="{529CBA3A-3F35-7D43-ACEB-2A31B6DBE031}" type="slidenum">
              <a:rPr lang="en-US" smtClean="0"/>
              <a:t>29</a:t>
            </a:fld>
            <a:endParaRPr lang="en-US"/>
          </a:p>
        </p:txBody>
      </p:sp>
    </p:spTree>
    <p:extLst>
      <p:ext uri="{BB962C8B-B14F-4D97-AF65-F5344CB8AC3E}">
        <p14:creationId xmlns:p14="http://schemas.microsoft.com/office/powerpoint/2010/main" val="72945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31</a:t>
            </a:fld>
            <a:endParaRPr lang="en-US"/>
          </a:p>
        </p:txBody>
      </p:sp>
    </p:spTree>
    <p:extLst>
      <p:ext uri="{BB962C8B-B14F-4D97-AF65-F5344CB8AC3E}">
        <p14:creationId xmlns:p14="http://schemas.microsoft.com/office/powerpoint/2010/main" val="2743616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Spiral hypertension off. Trial. </a:t>
            </a:r>
          </a:p>
          <a:p>
            <a:r>
              <a:rPr lang="en-US" dirty="0"/>
              <a:t>This was a proof of concept study. Which utilized. The simplicity spiral catheter. </a:t>
            </a:r>
          </a:p>
          <a:p>
            <a:r>
              <a:rPr lang="en-US" dirty="0"/>
              <a:t>It was a sham, controlled. Trial. </a:t>
            </a:r>
          </a:p>
          <a:p>
            <a:r>
              <a:rPr lang="en-US" dirty="0"/>
              <a:t>The normal patients were either anti hypertensive drug naive. Or. Their antihypertensive medications were discontinued. </a:t>
            </a:r>
          </a:p>
          <a:p>
            <a:r>
              <a:rPr lang="en-US" dirty="0"/>
              <a:t>At a three month follow up after RDN Blood pressure was significantly reduced. In the study group compared to the sham group. </a:t>
            </a:r>
          </a:p>
        </p:txBody>
      </p:sp>
      <p:sp>
        <p:nvSpPr>
          <p:cNvPr id="4" name="Slide Number Placeholder 3"/>
          <p:cNvSpPr>
            <a:spLocks noGrp="1"/>
          </p:cNvSpPr>
          <p:nvPr>
            <p:ph type="sldNum" sz="quarter" idx="5"/>
          </p:nvPr>
        </p:nvSpPr>
        <p:spPr/>
        <p:txBody>
          <a:bodyPr/>
          <a:lstStyle/>
          <a:p>
            <a:fld id="{529CBA3A-3F35-7D43-ACEB-2A31B6DBE031}" type="slidenum">
              <a:rPr lang="en-US" smtClean="0"/>
              <a:t>33</a:t>
            </a:fld>
            <a:endParaRPr lang="en-US"/>
          </a:p>
        </p:txBody>
      </p:sp>
    </p:spTree>
    <p:extLst>
      <p:ext uri="{BB962C8B-B14F-4D97-AF65-F5344CB8AC3E}">
        <p14:creationId xmlns:p14="http://schemas.microsoft.com/office/powerpoint/2010/main" val="401741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was subsequently followed by. The spiral hypertension on medication trial. </a:t>
            </a:r>
          </a:p>
          <a:p>
            <a:r>
              <a:rPr lang="en-US" dirty="0"/>
              <a:t>Again, this was also a. Sham controlled trial. </a:t>
            </a:r>
          </a:p>
          <a:p>
            <a:r>
              <a:rPr lang="en-US" dirty="0"/>
              <a:t>Then study group had uncontrolled But. They were on at least one to two anti hypertensive medications for at least. Six weeks. And that's why. The trials name is called a spiral hypertension on medication. </a:t>
            </a:r>
          </a:p>
          <a:p>
            <a:r>
              <a:rPr lang="en-US" dirty="0"/>
              <a:t>A follow-up of six month after the procedure showed that. Renal denervation. Significantly reduced blood pressure. Compared to the sham control. </a:t>
            </a:r>
          </a:p>
        </p:txBody>
      </p:sp>
      <p:sp>
        <p:nvSpPr>
          <p:cNvPr id="4" name="Slide Number Placeholder 3"/>
          <p:cNvSpPr>
            <a:spLocks noGrp="1"/>
          </p:cNvSpPr>
          <p:nvPr>
            <p:ph type="sldNum" sz="quarter" idx="5"/>
          </p:nvPr>
        </p:nvSpPr>
        <p:spPr/>
        <p:txBody>
          <a:bodyPr/>
          <a:lstStyle/>
          <a:p>
            <a:fld id="{529CBA3A-3F35-7D43-ACEB-2A31B6DBE031}" type="slidenum">
              <a:rPr lang="en-US" smtClean="0"/>
              <a:t>34</a:t>
            </a:fld>
            <a:endParaRPr lang="en-US"/>
          </a:p>
        </p:txBody>
      </p:sp>
    </p:spTree>
    <p:extLst>
      <p:ext uri="{BB962C8B-B14F-4D97-AF65-F5344CB8AC3E}">
        <p14:creationId xmlns:p14="http://schemas.microsoft.com/office/powerpoint/2010/main" val="4121431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36</a:t>
            </a:fld>
            <a:endParaRPr lang="en-US"/>
          </a:p>
        </p:txBody>
      </p:sp>
    </p:spTree>
    <p:extLst>
      <p:ext uri="{BB962C8B-B14F-4D97-AF65-F5344CB8AC3E}">
        <p14:creationId xmlns:p14="http://schemas.microsoft.com/office/powerpoint/2010/main" val="7458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38</a:t>
            </a:fld>
            <a:endParaRPr lang="en-US"/>
          </a:p>
        </p:txBody>
      </p:sp>
    </p:spTree>
    <p:extLst>
      <p:ext uri="{BB962C8B-B14F-4D97-AF65-F5344CB8AC3E}">
        <p14:creationId xmlns:p14="http://schemas.microsoft.com/office/powerpoint/2010/main" val="341800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39</a:t>
            </a:fld>
            <a:endParaRPr lang="en-US"/>
          </a:p>
        </p:txBody>
      </p:sp>
    </p:spTree>
    <p:extLst>
      <p:ext uri="{BB962C8B-B14F-4D97-AF65-F5344CB8AC3E}">
        <p14:creationId xmlns:p14="http://schemas.microsoft.com/office/powerpoint/2010/main" val="283645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5</a:t>
            </a:fld>
            <a:endParaRPr lang="en-US"/>
          </a:p>
        </p:txBody>
      </p:sp>
    </p:spTree>
    <p:extLst>
      <p:ext uri="{BB962C8B-B14F-4D97-AF65-F5344CB8AC3E}">
        <p14:creationId xmlns:p14="http://schemas.microsoft.com/office/powerpoint/2010/main" val="208971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1F55E-2234-1F44-945B-0EC85AA2DD89}" type="slidenum">
              <a:rPr lang="en-US" smtClean="0"/>
              <a:t>40</a:t>
            </a:fld>
            <a:endParaRPr lang="en-US"/>
          </a:p>
        </p:txBody>
      </p:sp>
    </p:spTree>
    <p:extLst>
      <p:ext uri="{BB962C8B-B14F-4D97-AF65-F5344CB8AC3E}">
        <p14:creationId xmlns:p14="http://schemas.microsoft.com/office/powerpoint/2010/main" val="345681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busy slide. </a:t>
            </a:r>
          </a:p>
          <a:p>
            <a:r>
              <a:rPr lang="en-US" dirty="0"/>
              <a:t>Just want to point out the exclusions in the SPYRAL cohort, </a:t>
            </a:r>
          </a:p>
        </p:txBody>
      </p:sp>
      <p:sp>
        <p:nvSpPr>
          <p:cNvPr id="4" name="Slide Number Placeholder 3"/>
          <p:cNvSpPr>
            <a:spLocks noGrp="1"/>
          </p:cNvSpPr>
          <p:nvPr>
            <p:ph type="sldNum" sz="quarter" idx="5"/>
          </p:nvPr>
        </p:nvSpPr>
        <p:spPr/>
        <p:txBody>
          <a:bodyPr/>
          <a:lstStyle/>
          <a:p>
            <a:fld id="{529CBA3A-3F35-7D43-ACEB-2A31B6DBE031}" type="slidenum">
              <a:rPr lang="en-US" smtClean="0"/>
              <a:t>42</a:t>
            </a:fld>
            <a:endParaRPr lang="en-US"/>
          </a:p>
        </p:txBody>
      </p:sp>
    </p:spTree>
    <p:extLst>
      <p:ext uri="{BB962C8B-B14F-4D97-AF65-F5344CB8AC3E}">
        <p14:creationId xmlns:p14="http://schemas.microsoft.com/office/powerpoint/2010/main" val="1371415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43</a:t>
            </a:fld>
            <a:endParaRPr lang="en-US"/>
          </a:p>
        </p:txBody>
      </p:sp>
    </p:spTree>
    <p:extLst>
      <p:ext uri="{BB962C8B-B14F-4D97-AF65-F5344CB8AC3E}">
        <p14:creationId xmlns:p14="http://schemas.microsoft.com/office/powerpoint/2010/main" val="1096029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E2E2E"/>
                </a:solidFill>
                <a:effectLst/>
                <a:latin typeface="NexusSerif"/>
              </a:rPr>
              <a:t>Figure 2. Reduction in mean </a:t>
            </a:r>
            <a:r>
              <a:rPr lang="en-US" b="0" i="0" dirty="0">
                <a:solidFill>
                  <a:srgbClr val="2E2E2E"/>
                </a:solidFill>
                <a:effectLst/>
                <a:latin typeface="NexusSerif"/>
                <a:hlinkClick r:id="rId3" tooltip="Learn more about systolic blood pressure from ScienceDirect's AI-generated Topic Pages"/>
              </a:rPr>
              <a:t>systolic blood pressure</a:t>
            </a:r>
            <a:r>
              <a:rPr lang="en-US" b="0" i="0" dirty="0">
                <a:solidFill>
                  <a:srgbClr val="2E2E2E"/>
                </a:solidFill>
                <a:effectLst/>
                <a:latin typeface="NexusSerif"/>
              </a:rPr>
              <a:t> at (A) 24 months and (B) 36 months for </a:t>
            </a:r>
            <a:r>
              <a:rPr lang="en-US" b="0" i="0" dirty="0">
                <a:solidFill>
                  <a:srgbClr val="2E2E2E"/>
                </a:solidFill>
                <a:effectLst/>
                <a:latin typeface="NexusSerif"/>
                <a:hlinkClick r:id="rId4" tooltip="Learn more about renal denervation from ScienceDirect's AI-generated Topic Pages"/>
              </a:rPr>
              <a:t>renal denervation</a:t>
            </a:r>
            <a:r>
              <a:rPr lang="en-US" b="0" i="0" dirty="0">
                <a:solidFill>
                  <a:srgbClr val="2E2E2E"/>
                </a:solidFill>
                <a:effectLst/>
                <a:latin typeface="NexusSerif"/>
              </a:rPr>
              <a:t> compared with sham control for 24-h, morning, daytime, night-time, and office systolic blood pressure</a:t>
            </a:r>
          </a:p>
          <a:p>
            <a:pPr algn="l"/>
            <a:r>
              <a:rPr lang="en-US" b="0" i="0" dirty="0">
                <a:solidFill>
                  <a:srgbClr val="2E2E2E"/>
                </a:solidFill>
                <a:effectLst/>
                <a:latin typeface="NexusSerif"/>
              </a:rPr>
              <a:t>Only safety event follow-up was originally required for patients in the sham control group after 12 months, and not all patients reconsented before 24-month follow-up. 36-month sham control </a:t>
            </a:r>
            <a:r>
              <a:rPr lang="en-US" b="0" i="0" dirty="0">
                <a:solidFill>
                  <a:srgbClr val="2E2E2E"/>
                </a:solidFill>
                <a:effectLst/>
                <a:latin typeface="NexusSerif"/>
                <a:hlinkClick r:id="rId5" tooltip="Learn more about blood pressure measurements from ScienceDirect's AI-generated Topic Pages"/>
              </a:rPr>
              <a:t>blood pressure measurements</a:t>
            </a:r>
            <a:r>
              <a:rPr lang="en-US" b="0" i="0" dirty="0">
                <a:solidFill>
                  <a:srgbClr val="2E2E2E"/>
                </a:solidFill>
                <a:effectLst/>
                <a:latin typeface="NexusSerif"/>
              </a:rPr>
              <a:t> include 13 imputed values from crossover patients.</a:t>
            </a:r>
          </a:p>
          <a:p>
            <a:endParaRPr lang="en-US" dirty="0"/>
          </a:p>
          <a:p>
            <a:endParaRPr lang="en-US" dirty="0"/>
          </a:p>
          <a:p>
            <a:pPr algn="l"/>
            <a:r>
              <a:rPr lang="en-US" b="0" i="0" dirty="0">
                <a:solidFill>
                  <a:srgbClr val="2E2E2E"/>
                </a:solidFill>
                <a:effectLst/>
                <a:latin typeface="NexusSerif"/>
              </a:rPr>
              <a:t>Figure 2. Reduction in mean office (A) and 24 h ambulatory (B) </a:t>
            </a:r>
            <a:r>
              <a:rPr lang="en-US" b="0" i="0" dirty="0">
                <a:solidFill>
                  <a:srgbClr val="2E2E2E"/>
                </a:solidFill>
                <a:effectLst/>
                <a:latin typeface="NexusSerif"/>
                <a:hlinkClick r:id="rId3" tooltip="Learn more about systolic blood pressure from ScienceDirect's AI-generated Topic Pages"/>
              </a:rPr>
              <a:t>systolic blood pressure</a:t>
            </a:r>
            <a:r>
              <a:rPr lang="en-US" b="0" i="0" dirty="0">
                <a:solidFill>
                  <a:srgbClr val="2E2E2E"/>
                </a:solidFill>
                <a:effectLst/>
                <a:latin typeface="NexusSerif"/>
              </a:rPr>
              <a:t> at 12 months, 24 months, and 36 months</a:t>
            </a:r>
          </a:p>
          <a:p>
            <a:pPr algn="l"/>
            <a:r>
              <a:rPr lang="en-US" b="0" i="0" dirty="0">
                <a:solidFill>
                  <a:srgbClr val="2E2E2E"/>
                </a:solidFill>
                <a:effectLst/>
                <a:latin typeface="NexusSerif"/>
              </a:rPr>
              <a:t>Blood pressure values for the sham control group include last observation carried forward imputed for patients in the crossover group from when they were masked to intervention. Treatment differences and p values in this post-hoc analysis were analyses of covariance adjusted for baseline blood pressure. Error bars are SE.</a:t>
            </a:r>
          </a:p>
          <a:p>
            <a:endParaRPr lang="en-US" dirty="0"/>
          </a:p>
        </p:txBody>
      </p:sp>
      <p:sp>
        <p:nvSpPr>
          <p:cNvPr id="4" name="Slide Number Placeholder 3"/>
          <p:cNvSpPr>
            <a:spLocks noGrp="1"/>
          </p:cNvSpPr>
          <p:nvPr>
            <p:ph type="sldNum" sz="quarter" idx="5"/>
          </p:nvPr>
        </p:nvSpPr>
        <p:spPr/>
        <p:txBody>
          <a:bodyPr/>
          <a:lstStyle/>
          <a:p>
            <a:fld id="{F491F55E-2234-1F44-945B-0EC85AA2DD89}" type="slidenum">
              <a:rPr lang="en-US" smtClean="0"/>
              <a:t>45</a:t>
            </a:fld>
            <a:endParaRPr lang="en-US"/>
          </a:p>
        </p:txBody>
      </p:sp>
    </p:spTree>
    <p:extLst>
      <p:ext uri="{BB962C8B-B14F-4D97-AF65-F5344CB8AC3E}">
        <p14:creationId xmlns:p14="http://schemas.microsoft.com/office/powerpoint/2010/main" val="390057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E2E2E"/>
                </a:solidFill>
                <a:effectLst/>
                <a:latin typeface="NexusSerif"/>
              </a:rPr>
              <a:t>Figure 3. Hourly plots comparing 24-h systolic blood pressures at baseline and (A) 24 months and (B) 36 months post-procedure</a:t>
            </a:r>
          </a:p>
          <a:p>
            <a:pPr algn="l"/>
            <a:r>
              <a:rPr lang="en-US" b="0" i="0" dirty="0">
                <a:solidFill>
                  <a:srgbClr val="2E2E2E"/>
                </a:solidFill>
                <a:effectLst/>
                <a:latin typeface="NexusSerif"/>
              </a:rPr>
              <a:t>Night-time is 0100 h to 0600 h, morning is 0700 h to 0900 h, daytime is 0900 h to 2100 h. Only safety event follow-up was originally required for patients in the sham control group after 12 months, and not all patients reconsented before 24-month follow-up. Mean sham control measurements at 36 months include 13 imputed crossover patients' blood pressure values from their most recent measurements before the renal denervation procedure. Error bars represent the SE.</a:t>
            </a:r>
          </a:p>
          <a:p>
            <a:endParaRPr lang="en-US" dirty="0"/>
          </a:p>
          <a:p>
            <a:endParaRPr lang="en-US" dirty="0"/>
          </a:p>
          <a:p>
            <a:endParaRPr lang="en-US" dirty="0"/>
          </a:p>
          <a:p>
            <a:pPr algn="l"/>
            <a:r>
              <a:rPr lang="en-US" b="0" i="0" dirty="0">
                <a:solidFill>
                  <a:srgbClr val="2E2E2E"/>
                </a:solidFill>
                <a:effectLst/>
                <a:latin typeface="NexusSerif"/>
              </a:rPr>
              <a:t>Figure 3. Hourly comparison of 24 h </a:t>
            </a:r>
            <a:r>
              <a:rPr lang="en-US" b="0" i="0" dirty="0">
                <a:solidFill>
                  <a:srgbClr val="2E2E2E"/>
                </a:solidFill>
                <a:effectLst/>
                <a:latin typeface="NexusSerif"/>
                <a:hlinkClick r:id="rId3" tooltip="Learn more about systolic blood pressures from ScienceDirect's AI-generated Topic Pages"/>
              </a:rPr>
              <a:t>systolic blood pressures</a:t>
            </a:r>
            <a:r>
              <a:rPr lang="en-US" b="0" i="0" dirty="0">
                <a:solidFill>
                  <a:srgbClr val="2E2E2E"/>
                </a:solidFill>
                <a:effectLst/>
                <a:latin typeface="NexusSerif"/>
              </a:rPr>
              <a:t> between sham control and renal </a:t>
            </a:r>
            <a:r>
              <a:rPr lang="en-US" b="0" i="0" dirty="0">
                <a:solidFill>
                  <a:srgbClr val="2E2E2E"/>
                </a:solidFill>
                <a:effectLst/>
                <a:latin typeface="NexusSerif"/>
                <a:hlinkClick r:id="rId4" tooltip="Learn more about denervation from ScienceDirect's AI-generated Topic Pages"/>
              </a:rPr>
              <a:t>denervation</a:t>
            </a:r>
            <a:r>
              <a:rPr lang="en-US" b="0" i="0" dirty="0">
                <a:solidFill>
                  <a:srgbClr val="2E2E2E"/>
                </a:solidFill>
                <a:effectLst/>
                <a:latin typeface="NexusSerif"/>
              </a:rPr>
              <a:t> groups at baseline and 12 months (A) and at baseline and 36 months (B) after procedure</a:t>
            </a:r>
          </a:p>
          <a:p>
            <a:pPr algn="l"/>
            <a:r>
              <a:rPr lang="en-US" b="0" i="0" dirty="0">
                <a:solidFill>
                  <a:srgbClr val="2E2E2E"/>
                </a:solidFill>
                <a:effectLst/>
                <a:latin typeface="NexusSerif"/>
              </a:rPr>
              <a:t>Night-time was defined as 01:00–06:00 h, morning was defined as 07:00–09:00 h, and daytime was defined as 09:00–21:00 h (</a:t>
            </a:r>
            <a:r>
              <a:rPr lang="en-US" b="0" i="0" u="none" strike="noStrike" dirty="0">
                <a:solidFill>
                  <a:srgbClr val="0C7DBB"/>
                </a:solidFill>
                <a:effectLst/>
                <a:latin typeface="NexusSerif"/>
                <a:hlinkClick r:id="rId5"/>
              </a:rPr>
              <a:t>appendix p 13</a:t>
            </a:r>
            <a:r>
              <a:rPr lang="en-US" b="0" i="0" dirty="0">
                <a:solidFill>
                  <a:srgbClr val="2E2E2E"/>
                </a:solidFill>
                <a:effectLst/>
                <a:latin typeface="NexusSerif"/>
              </a:rPr>
              <a:t>). Mean measurements in the sham control group at 12 months and 36 months include 97 imputed blood pressure values from patients in the crossover group from their most recent measurements before the </a:t>
            </a:r>
            <a:r>
              <a:rPr lang="en-US" b="0" i="0" dirty="0">
                <a:solidFill>
                  <a:srgbClr val="2E2E2E"/>
                </a:solidFill>
                <a:effectLst/>
                <a:latin typeface="NexusSerif"/>
                <a:hlinkClick r:id="rId6" tooltip="Learn more about renal artery from ScienceDirect's AI-generated Topic Pages"/>
              </a:rPr>
              <a:t>renal artery</a:t>
            </a:r>
            <a:r>
              <a:rPr lang="en-US" b="0" i="0" dirty="0">
                <a:solidFill>
                  <a:srgbClr val="2E2E2E"/>
                </a:solidFill>
                <a:effectLst/>
                <a:latin typeface="NexusSerif"/>
              </a:rPr>
              <a:t> denervation procedure. Error bars represent are SE in this post-hoc analysis. p values are from paired t-tests comparing baseline and follow-up blood pressures within each group for each time range.</a:t>
            </a:r>
          </a:p>
          <a:p>
            <a:endParaRPr lang="en-US" dirty="0"/>
          </a:p>
        </p:txBody>
      </p:sp>
      <p:sp>
        <p:nvSpPr>
          <p:cNvPr id="4" name="Slide Number Placeholder 3"/>
          <p:cNvSpPr>
            <a:spLocks noGrp="1"/>
          </p:cNvSpPr>
          <p:nvPr>
            <p:ph type="sldNum" sz="quarter" idx="5"/>
          </p:nvPr>
        </p:nvSpPr>
        <p:spPr/>
        <p:txBody>
          <a:bodyPr/>
          <a:lstStyle/>
          <a:p>
            <a:fld id="{F491F55E-2234-1F44-945B-0EC85AA2DD89}" type="slidenum">
              <a:rPr lang="en-US" smtClean="0"/>
              <a:t>46</a:t>
            </a:fld>
            <a:endParaRPr lang="en-US"/>
          </a:p>
        </p:txBody>
      </p:sp>
    </p:spTree>
    <p:extLst>
      <p:ext uri="{BB962C8B-B14F-4D97-AF65-F5344CB8AC3E}">
        <p14:creationId xmlns:p14="http://schemas.microsoft.com/office/powerpoint/2010/main" val="469983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E2E2E"/>
                </a:solidFill>
                <a:effectLst/>
                <a:latin typeface="NexusSerif"/>
              </a:rPr>
              <a:t>Figure 4. Distribution of office systolic blood pressure in patients the </a:t>
            </a:r>
            <a:r>
              <a:rPr lang="en-US" b="0" i="0" dirty="0">
                <a:solidFill>
                  <a:srgbClr val="2E2E2E"/>
                </a:solidFill>
                <a:effectLst/>
                <a:latin typeface="NexusSerif"/>
                <a:hlinkClick r:id="rId3" tooltip="Learn more about renal artery from ScienceDirect's AI-generated Topic Pages"/>
              </a:rPr>
              <a:t>renal artery</a:t>
            </a:r>
            <a:r>
              <a:rPr lang="en-US" b="0" i="0" dirty="0">
                <a:solidFill>
                  <a:srgbClr val="2E2E2E"/>
                </a:solidFill>
                <a:effectLst/>
                <a:latin typeface="NexusSerif"/>
              </a:rPr>
              <a:t> </a:t>
            </a:r>
            <a:r>
              <a:rPr lang="en-US" b="0" i="0" dirty="0">
                <a:solidFill>
                  <a:srgbClr val="2E2E2E"/>
                </a:solidFill>
                <a:effectLst/>
                <a:latin typeface="NexusSerif"/>
                <a:hlinkClick r:id="rId4" tooltip="Learn more about denervation from ScienceDirect's AI-generated Topic Pages"/>
              </a:rPr>
              <a:t>denervation</a:t>
            </a:r>
            <a:r>
              <a:rPr lang="en-US" b="0" i="0" dirty="0">
                <a:solidFill>
                  <a:srgbClr val="2E2E2E"/>
                </a:solidFill>
                <a:effectLst/>
                <a:latin typeface="NexusSerif"/>
              </a:rPr>
              <a:t> group (A) and patients in the crossover group (B) at baseline, 6 months, and 36 months</a:t>
            </a:r>
          </a:p>
          <a:p>
            <a:pPr algn="l"/>
            <a:r>
              <a:rPr lang="en-US" b="0" i="0" dirty="0">
                <a:solidFill>
                  <a:srgbClr val="2E2E2E"/>
                </a:solidFill>
                <a:effectLst/>
                <a:latin typeface="NexusSerif"/>
              </a:rPr>
              <a:t>Proportion of patients in the indicated office systolic blood pressure ranges at baseline, 6 months, and 36 months.</a:t>
            </a:r>
          </a:p>
          <a:p>
            <a:endParaRPr lang="en-US" dirty="0"/>
          </a:p>
        </p:txBody>
      </p:sp>
      <p:sp>
        <p:nvSpPr>
          <p:cNvPr id="4" name="Slide Number Placeholder 3"/>
          <p:cNvSpPr>
            <a:spLocks noGrp="1"/>
          </p:cNvSpPr>
          <p:nvPr>
            <p:ph type="sldNum" sz="quarter" idx="5"/>
          </p:nvPr>
        </p:nvSpPr>
        <p:spPr/>
        <p:txBody>
          <a:bodyPr/>
          <a:lstStyle/>
          <a:p>
            <a:fld id="{F491F55E-2234-1F44-945B-0EC85AA2DD89}" type="slidenum">
              <a:rPr lang="en-US" smtClean="0"/>
              <a:t>47</a:t>
            </a:fld>
            <a:endParaRPr lang="en-US"/>
          </a:p>
        </p:txBody>
      </p:sp>
    </p:spTree>
    <p:extLst>
      <p:ext uri="{BB962C8B-B14F-4D97-AF65-F5344CB8AC3E}">
        <p14:creationId xmlns:p14="http://schemas.microsoft.com/office/powerpoint/2010/main" val="253358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JNC 7 Max dose</a:t>
            </a:r>
          </a:p>
          <a:p>
            <a:r>
              <a:rPr lang="en-US" dirty="0"/>
              <a:t>2 = #1 x no. of meds</a:t>
            </a:r>
          </a:p>
          <a:p>
            <a:r>
              <a:rPr lang="en-US" dirty="0"/>
              <a:t>3 = #2 but different weight per class of medication</a:t>
            </a:r>
          </a:p>
          <a:p>
            <a:r>
              <a:rPr lang="en-US" dirty="0"/>
              <a:t>4 = #1 but using a different denominator for assumed average maintenance vs standard dose</a:t>
            </a:r>
          </a:p>
        </p:txBody>
      </p:sp>
      <p:sp>
        <p:nvSpPr>
          <p:cNvPr id="4" name="Slide Number Placeholder 3"/>
          <p:cNvSpPr>
            <a:spLocks noGrp="1"/>
          </p:cNvSpPr>
          <p:nvPr>
            <p:ph type="sldNum" sz="quarter" idx="5"/>
          </p:nvPr>
        </p:nvSpPr>
        <p:spPr/>
        <p:txBody>
          <a:bodyPr/>
          <a:lstStyle/>
          <a:p>
            <a:fld id="{F491F55E-2234-1F44-945B-0EC85AA2DD89}" type="slidenum">
              <a:rPr lang="en-US" smtClean="0"/>
              <a:t>48</a:t>
            </a:fld>
            <a:endParaRPr lang="en-US"/>
          </a:p>
        </p:txBody>
      </p:sp>
    </p:spTree>
    <p:extLst>
      <p:ext uri="{BB962C8B-B14F-4D97-AF65-F5344CB8AC3E}">
        <p14:creationId xmlns:p14="http://schemas.microsoft.com/office/powerpoint/2010/main" val="3891603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JNC 7 Max dose</a:t>
            </a:r>
          </a:p>
          <a:p>
            <a:r>
              <a:rPr lang="en-US" dirty="0"/>
              <a:t>2 = #1 x no. of meds</a:t>
            </a:r>
          </a:p>
          <a:p>
            <a:r>
              <a:rPr lang="en-US" dirty="0"/>
              <a:t>3 = #2 but different weight per class of medication</a:t>
            </a:r>
          </a:p>
          <a:p>
            <a:r>
              <a:rPr lang="en-US" dirty="0"/>
              <a:t>4 = #1 but using a different denominator for assumed average maintenance vs standard dose</a:t>
            </a:r>
          </a:p>
        </p:txBody>
      </p:sp>
      <p:sp>
        <p:nvSpPr>
          <p:cNvPr id="4" name="Slide Number Placeholder 3"/>
          <p:cNvSpPr>
            <a:spLocks noGrp="1"/>
          </p:cNvSpPr>
          <p:nvPr>
            <p:ph type="sldNum" sz="quarter" idx="5"/>
          </p:nvPr>
        </p:nvSpPr>
        <p:spPr/>
        <p:txBody>
          <a:bodyPr/>
          <a:lstStyle/>
          <a:p>
            <a:fld id="{F491F55E-2234-1F44-945B-0EC85AA2DD89}" type="slidenum">
              <a:rPr lang="en-US" smtClean="0"/>
              <a:t>49</a:t>
            </a:fld>
            <a:endParaRPr lang="en-US"/>
          </a:p>
        </p:txBody>
      </p:sp>
    </p:spTree>
    <p:extLst>
      <p:ext uri="{BB962C8B-B14F-4D97-AF65-F5344CB8AC3E}">
        <p14:creationId xmlns:p14="http://schemas.microsoft.com/office/powerpoint/2010/main" val="2680490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E2E2E"/>
                </a:solidFill>
                <a:effectLst/>
                <a:latin typeface="NexusSerif"/>
              </a:rPr>
              <a:t>Figure 5. Office (A) and 24 h ambulatory (B) systolic blood pressure reductions in patients in the renal artery denervation groups of the HTN-3 and the SPYRAL HTN-ON MED Pilot studies</a:t>
            </a:r>
          </a:p>
          <a:p>
            <a:pPr algn="l"/>
            <a:r>
              <a:rPr lang="en-US" b="0" i="0" dirty="0">
                <a:solidFill>
                  <a:srgbClr val="2E2E2E"/>
                </a:solidFill>
                <a:effectLst/>
                <a:latin typeface="NexusSerif"/>
              </a:rPr>
              <a:t>Data from the SPYRAL HTN-ON MED Pilot study are from </a:t>
            </a:r>
            <a:r>
              <a:rPr lang="en-US" b="0" i="0" dirty="0" err="1">
                <a:solidFill>
                  <a:srgbClr val="2E2E2E"/>
                </a:solidFill>
                <a:effectLst/>
                <a:latin typeface="NexusSerif"/>
              </a:rPr>
              <a:t>Mahfoud</a:t>
            </a:r>
            <a:r>
              <a:rPr lang="en-US" b="0" i="0" dirty="0">
                <a:solidFill>
                  <a:srgbClr val="2E2E2E"/>
                </a:solidFill>
                <a:effectLst/>
                <a:latin typeface="NexusSerif"/>
              </a:rPr>
              <a:t> and colleagues.</a:t>
            </a:r>
            <a:r>
              <a:rPr lang="en-US" b="0" i="0" u="none" strike="noStrike" baseline="30000" dirty="0">
                <a:solidFill>
                  <a:srgbClr val="0C7DBB"/>
                </a:solidFill>
                <a:effectLst/>
                <a:latin typeface="NexusSerif"/>
                <a:hlinkClick r:id="rId3"/>
              </a:rPr>
              <a:t>21</a:t>
            </a:r>
            <a:r>
              <a:rPr lang="en-US" b="0" i="0" dirty="0">
                <a:solidFill>
                  <a:srgbClr val="2E2E2E"/>
                </a:solidFill>
                <a:effectLst/>
                <a:latin typeface="NexusSerif"/>
              </a:rPr>
              <a:t> Blood pressure values and treatment differences were analyses of covariance adjusted in this post-hoc analysis for baseline blood pressure and the number of prescribed </a:t>
            </a:r>
            <a:r>
              <a:rPr lang="en-US" b="0" i="0" dirty="0">
                <a:solidFill>
                  <a:srgbClr val="2E2E2E"/>
                </a:solidFill>
                <a:effectLst/>
                <a:latin typeface="NexusSerif"/>
                <a:hlinkClick r:id="rId4" tooltip="Learn more about antihypertensive drugs from ScienceDirect's AI-generated Topic Pages"/>
              </a:rPr>
              <a:t>antihypertensive drugs</a:t>
            </a:r>
            <a:r>
              <a:rPr lang="en-US" b="0" i="0" dirty="0">
                <a:solidFill>
                  <a:srgbClr val="2E2E2E"/>
                </a:solidFill>
                <a:effectLst/>
                <a:latin typeface="NexusSerif"/>
              </a:rPr>
              <a:t> at each timepoint.</a:t>
            </a:r>
          </a:p>
          <a:p>
            <a:endParaRPr lang="en-US" dirty="0"/>
          </a:p>
        </p:txBody>
      </p:sp>
      <p:sp>
        <p:nvSpPr>
          <p:cNvPr id="4" name="Slide Number Placeholder 3"/>
          <p:cNvSpPr>
            <a:spLocks noGrp="1"/>
          </p:cNvSpPr>
          <p:nvPr>
            <p:ph type="sldNum" sz="quarter" idx="5"/>
          </p:nvPr>
        </p:nvSpPr>
        <p:spPr/>
        <p:txBody>
          <a:bodyPr/>
          <a:lstStyle/>
          <a:p>
            <a:fld id="{F491F55E-2234-1F44-945B-0EC85AA2DD89}" type="slidenum">
              <a:rPr lang="en-US" smtClean="0"/>
              <a:t>52</a:t>
            </a:fld>
            <a:endParaRPr lang="en-US"/>
          </a:p>
        </p:txBody>
      </p:sp>
    </p:spTree>
    <p:extLst>
      <p:ext uri="{BB962C8B-B14F-4D97-AF65-F5344CB8AC3E}">
        <p14:creationId xmlns:p14="http://schemas.microsoft.com/office/powerpoint/2010/main" val="2712040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55</a:t>
            </a:fld>
            <a:endParaRPr lang="en-US"/>
          </a:p>
        </p:txBody>
      </p:sp>
    </p:spTree>
    <p:extLst>
      <p:ext uri="{BB962C8B-B14F-4D97-AF65-F5344CB8AC3E}">
        <p14:creationId xmlns:p14="http://schemas.microsoft.com/office/powerpoint/2010/main" val="21761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6</a:t>
            </a:fld>
            <a:endParaRPr lang="en-US"/>
          </a:p>
        </p:txBody>
      </p:sp>
    </p:spTree>
    <p:extLst>
      <p:ext uri="{BB962C8B-B14F-4D97-AF65-F5344CB8AC3E}">
        <p14:creationId xmlns:p14="http://schemas.microsoft.com/office/powerpoint/2010/main" val="1181736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58</a:t>
            </a:fld>
            <a:endParaRPr lang="en-US"/>
          </a:p>
        </p:txBody>
      </p:sp>
    </p:spTree>
    <p:extLst>
      <p:ext uri="{BB962C8B-B14F-4D97-AF65-F5344CB8AC3E}">
        <p14:creationId xmlns:p14="http://schemas.microsoft.com/office/powerpoint/2010/main" val="3696521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59</a:t>
            </a:fld>
            <a:endParaRPr lang="en-US"/>
          </a:p>
        </p:txBody>
      </p:sp>
    </p:spTree>
    <p:extLst>
      <p:ext uri="{BB962C8B-B14F-4D97-AF65-F5344CB8AC3E}">
        <p14:creationId xmlns:p14="http://schemas.microsoft.com/office/powerpoint/2010/main" val="353658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7</a:t>
            </a:fld>
            <a:endParaRPr lang="en-US"/>
          </a:p>
        </p:txBody>
      </p:sp>
    </p:spTree>
    <p:extLst>
      <p:ext uri="{BB962C8B-B14F-4D97-AF65-F5344CB8AC3E}">
        <p14:creationId xmlns:p14="http://schemas.microsoft.com/office/powerpoint/2010/main" val="345633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9</a:t>
            </a:fld>
            <a:endParaRPr lang="en-US"/>
          </a:p>
        </p:txBody>
      </p:sp>
    </p:spTree>
    <p:extLst>
      <p:ext uri="{BB962C8B-B14F-4D97-AF65-F5344CB8AC3E}">
        <p14:creationId xmlns:p14="http://schemas.microsoft.com/office/powerpoint/2010/main" val="171258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11</a:t>
            </a:fld>
            <a:endParaRPr lang="en-US"/>
          </a:p>
        </p:txBody>
      </p:sp>
    </p:spTree>
    <p:extLst>
      <p:ext uri="{BB962C8B-B14F-4D97-AF65-F5344CB8AC3E}">
        <p14:creationId xmlns:p14="http://schemas.microsoft.com/office/powerpoint/2010/main" val="1786960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 behind RDN comes from studies in mouse model. </a:t>
            </a:r>
          </a:p>
          <a:p>
            <a:endParaRPr lang="en-US" dirty="0"/>
          </a:p>
          <a:p>
            <a:r>
              <a:rPr lang="en-US" dirty="0"/>
              <a:t>Similar results have been obtained in canine models as well. Where RDN abolished the hypertension </a:t>
            </a:r>
          </a:p>
        </p:txBody>
      </p:sp>
      <p:sp>
        <p:nvSpPr>
          <p:cNvPr id="4" name="Slide Number Placeholder 3"/>
          <p:cNvSpPr>
            <a:spLocks noGrp="1"/>
          </p:cNvSpPr>
          <p:nvPr>
            <p:ph type="sldNum" sz="quarter" idx="5"/>
          </p:nvPr>
        </p:nvSpPr>
        <p:spPr/>
        <p:txBody>
          <a:bodyPr/>
          <a:lstStyle/>
          <a:p>
            <a:fld id="{529CBA3A-3F35-7D43-ACEB-2A31B6DBE031}" type="slidenum">
              <a:rPr lang="en-US" smtClean="0"/>
              <a:t>13</a:t>
            </a:fld>
            <a:endParaRPr lang="en-US"/>
          </a:p>
        </p:txBody>
      </p:sp>
    </p:spTree>
    <p:extLst>
      <p:ext uri="{BB962C8B-B14F-4D97-AF65-F5344CB8AC3E}">
        <p14:creationId xmlns:p14="http://schemas.microsoft.com/office/powerpoint/2010/main" val="789819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spontaneously hypertensive rat (SHR) is the most commonly used model of hypertension and cardiovascular disease. </a:t>
            </a:r>
          </a:p>
        </p:txBody>
      </p:sp>
      <p:sp>
        <p:nvSpPr>
          <p:cNvPr id="4" name="Slide Number Placeholder 3"/>
          <p:cNvSpPr>
            <a:spLocks noGrp="1"/>
          </p:cNvSpPr>
          <p:nvPr>
            <p:ph type="sldNum" sz="quarter" idx="5"/>
          </p:nvPr>
        </p:nvSpPr>
        <p:spPr/>
        <p:txBody>
          <a:bodyPr/>
          <a:lstStyle/>
          <a:p>
            <a:fld id="{529CBA3A-3F35-7D43-ACEB-2A31B6DBE031}" type="slidenum">
              <a:rPr lang="en-US" smtClean="0"/>
              <a:t>14</a:t>
            </a:fld>
            <a:endParaRPr lang="en-US"/>
          </a:p>
        </p:txBody>
      </p:sp>
    </p:spTree>
    <p:extLst>
      <p:ext uri="{BB962C8B-B14F-4D97-AF65-F5344CB8AC3E}">
        <p14:creationId xmlns:p14="http://schemas.microsoft.com/office/powerpoint/2010/main" val="3667855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CBA3A-3F35-7D43-ACEB-2A31B6DBE031}" type="slidenum">
              <a:rPr lang="en-US" smtClean="0"/>
              <a:t>16</a:t>
            </a:fld>
            <a:endParaRPr lang="en-US"/>
          </a:p>
        </p:txBody>
      </p:sp>
    </p:spTree>
    <p:extLst>
      <p:ext uri="{BB962C8B-B14F-4D97-AF65-F5344CB8AC3E}">
        <p14:creationId xmlns:p14="http://schemas.microsoft.com/office/powerpoint/2010/main" val="299023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4349-C9CC-4184-3567-3991161D9E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F65966-C148-C618-94B4-B170F6D8F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D0269D-12A9-A45D-CF91-89B259778AF0}"/>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5" name="Footer Placeholder 4">
            <a:extLst>
              <a:ext uri="{FF2B5EF4-FFF2-40B4-BE49-F238E27FC236}">
                <a16:creationId xmlns:a16="http://schemas.microsoft.com/office/drawing/2014/main" id="{17FA4AA4-F2BF-D48A-268E-7F572E751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98E54-1984-8059-C7A0-B3DB5C37DEE8}"/>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181205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29AE-4A19-7776-6293-332876421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5E1AA9-E1C8-A429-5991-1E999E3DB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7E119-5B64-69C9-1895-80F8076B7584}"/>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5" name="Footer Placeholder 4">
            <a:extLst>
              <a:ext uri="{FF2B5EF4-FFF2-40B4-BE49-F238E27FC236}">
                <a16:creationId xmlns:a16="http://schemas.microsoft.com/office/drawing/2014/main" id="{CCFA6483-6DE0-06C6-61F3-EA703D7DE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F2E8B-E972-DD3A-FC7F-535E887D0333}"/>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380005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31F4EC-69D8-8C6E-4E4F-7EFDEBAA51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38B65B-45A9-872D-70F6-D50C0C2EC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FD07E-48F4-3B17-3F9B-CB3E3666E34C}"/>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5" name="Footer Placeholder 4">
            <a:extLst>
              <a:ext uri="{FF2B5EF4-FFF2-40B4-BE49-F238E27FC236}">
                <a16:creationId xmlns:a16="http://schemas.microsoft.com/office/drawing/2014/main" id="{BA1CBE29-5C99-9E57-D81B-3DB7A8E93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C8D98-1E34-4BFF-F53F-2C523F175008}"/>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229105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E6F7-8041-B79B-B5EA-896D93EB1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5EE1B-D87A-3E46-CF9F-B1531B7273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FBDE7-CA97-6CD8-6200-FE96B030D823}"/>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5" name="Footer Placeholder 4">
            <a:extLst>
              <a:ext uri="{FF2B5EF4-FFF2-40B4-BE49-F238E27FC236}">
                <a16:creationId xmlns:a16="http://schemas.microsoft.com/office/drawing/2014/main" id="{396EBEE6-A12C-799B-92B6-976144D0C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B33E7-B131-B764-7FDB-BE87CE93FE3E}"/>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225827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50FE-E88F-F863-A704-9AEF2708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F4566E-FEC3-E37C-CB6E-7216CE2DA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31456-3B8C-278B-8D19-08FDC7CF8065}"/>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5" name="Footer Placeholder 4">
            <a:extLst>
              <a:ext uri="{FF2B5EF4-FFF2-40B4-BE49-F238E27FC236}">
                <a16:creationId xmlns:a16="http://schemas.microsoft.com/office/drawing/2014/main" id="{DA67A1F8-7E57-AB9D-C2E3-7954F4911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49885-6650-2FB6-1A9D-7A2CDF5EC50C}"/>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192532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24E9-4C6F-3398-BB68-DEB1CD920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13591-0528-C932-292B-808DE85512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239E1-3C8C-2A59-FD20-8459E1288A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4919B-603A-6A88-06A5-427FA5E7D989}"/>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6" name="Footer Placeholder 5">
            <a:extLst>
              <a:ext uri="{FF2B5EF4-FFF2-40B4-BE49-F238E27FC236}">
                <a16:creationId xmlns:a16="http://schemas.microsoft.com/office/drawing/2014/main" id="{A0E9C9AC-36B1-37BB-A925-752099FF2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AEF55-2ACB-DDCE-3513-ABAB0B1F913B}"/>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1350571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8611-3260-8ABF-876F-36E87A018E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0A8418-9510-B021-5DA5-55A92DD0B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3CF68-B312-708D-5727-42DB49A585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5A771-F95B-A654-774B-C441C6C3F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26A59-F624-C45E-493B-85249A4C55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995E62-5916-7DF8-591D-BA106D1B8A0E}"/>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8" name="Footer Placeholder 7">
            <a:extLst>
              <a:ext uri="{FF2B5EF4-FFF2-40B4-BE49-F238E27FC236}">
                <a16:creationId xmlns:a16="http://schemas.microsoft.com/office/drawing/2014/main" id="{C8FA955A-B7EA-E473-0D32-CA66623D0C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8971A-5C5E-54D2-705B-A9CB36895B9B}"/>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133756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CF38-36F3-4EE5-BE78-25151B5EE7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9395F7-B1CB-C071-A6CC-C352876DC688}"/>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4" name="Footer Placeholder 3">
            <a:extLst>
              <a:ext uri="{FF2B5EF4-FFF2-40B4-BE49-F238E27FC236}">
                <a16:creationId xmlns:a16="http://schemas.microsoft.com/office/drawing/2014/main" id="{F3F7F630-B6D9-10DA-69CC-126A055166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F4631-BF47-B8DD-A98C-E2D91BF20388}"/>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366796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5498F-A3E2-F88C-AF03-1C69A7C766D3}"/>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3" name="Footer Placeholder 2">
            <a:extLst>
              <a:ext uri="{FF2B5EF4-FFF2-40B4-BE49-F238E27FC236}">
                <a16:creationId xmlns:a16="http://schemas.microsoft.com/office/drawing/2014/main" id="{C5245BC0-BEA6-7C0A-AC8C-E471187D94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BE98CB-3BA9-E4E5-C7EE-B99E793DD80A}"/>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113186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D55DD-14B4-1ACD-F8C4-67212222E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3605AC-A758-2310-E675-79AA3BFFD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A454BA-8183-46C6-4413-2D72F16F3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3AC751-FA37-47BE-9126-EBE8F91CF3B1}"/>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6" name="Footer Placeholder 5">
            <a:extLst>
              <a:ext uri="{FF2B5EF4-FFF2-40B4-BE49-F238E27FC236}">
                <a16:creationId xmlns:a16="http://schemas.microsoft.com/office/drawing/2014/main" id="{BB5FF862-78C6-08DF-555F-B0ECBCE2B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9A866-E7D4-7814-4C64-E372F7775D13}"/>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383081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E406-40B9-3091-EFBA-36EABEAF2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5A8F8B-0AE8-B173-C38B-464216A96A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5291D9-D75A-41A8-CBDD-4B0EA5D50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183A8F-4BC2-8F88-969F-4DB74292BD6E}"/>
              </a:ext>
            </a:extLst>
          </p:cNvPr>
          <p:cNvSpPr>
            <a:spLocks noGrp="1"/>
          </p:cNvSpPr>
          <p:nvPr>
            <p:ph type="dt" sz="half" idx="10"/>
          </p:nvPr>
        </p:nvSpPr>
        <p:spPr/>
        <p:txBody>
          <a:bodyPr/>
          <a:lstStyle/>
          <a:p>
            <a:fld id="{D83791B7-54CD-C249-8B03-6A16D85A8475}" type="datetimeFigureOut">
              <a:rPr lang="en-US" smtClean="0"/>
              <a:t>12/2/22</a:t>
            </a:fld>
            <a:endParaRPr lang="en-US"/>
          </a:p>
        </p:txBody>
      </p:sp>
      <p:sp>
        <p:nvSpPr>
          <p:cNvPr id="6" name="Footer Placeholder 5">
            <a:extLst>
              <a:ext uri="{FF2B5EF4-FFF2-40B4-BE49-F238E27FC236}">
                <a16:creationId xmlns:a16="http://schemas.microsoft.com/office/drawing/2014/main" id="{6FF7DE64-037A-E498-2DA0-DDF7EF930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040F3-A336-01B1-C49D-5A28CA8C61FF}"/>
              </a:ext>
            </a:extLst>
          </p:cNvPr>
          <p:cNvSpPr>
            <a:spLocks noGrp="1"/>
          </p:cNvSpPr>
          <p:nvPr>
            <p:ph type="sldNum" sz="quarter" idx="12"/>
          </p:nvPr>
        </p:nvSpPr>
        <p:spPr/>
        <p:txBody>
          <a:bodyPr/>
          <a:lstStyle/>
          <a:p>
            <a:fld id="{FAB2CD4D-1046-BC47-984B-95FCCBD9E22F}" type="slidenum">
              <a:rPr lang="en-US" smtClean="0"/>
              <a:t>‹#›</a:t>
            </a:fld>
            <a:endParaRPr lang="en-US"/>
          </a:p>
        </p:txBody>
      </p:sp>
    </p:spTree>
    <p:extLst>
      <p:ext uri="{BB962C8B-B14F-4D97-AF65-F5344CB8AC3E}">
        <p14:creationId xmlns:p14="http://schemas.microsoft.com/office/powerpoint/2010/main" val="347459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93E9BD-7989-EF5F-9366-DF228268C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BFC8C8-3EAE-93D3-CB2A-53FE188C0F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3793A-D63C-E011-0353-77EED0E256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791B7-54CD-C249-8B03-6A16D85A8475}" type="datetimeFigureOut">
              <a:rPr lang="en-US" smtClean="0"/>
              <a:t>12/2/22</a:t>
            </a:fld>
            <a:endParaRPr lang="en-US"/>
          </a:p>
        </p:txBody>
      </p:sp>
      <p:sp>
        <p:nvSpPr>
          <p:cNvPr id="5" name="Footer Placeholder 4">
            <a:extLst>
              <a:ext uri="{FF2B5EF4-FFF2-40B4-BE49-F238E27FC236}">
                <a16:creationId xmlns:a16="http://schemas.microsoft.com/office/drawing/2014/main" id="{BBA64947-4AF6-72B1-7194-096106A59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A51B38-6163-5D7F-9904-F4F04AE93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2CD4D-1046-BC47-984B-95FCCBD9E22F}" type="slidenum">
              <a:rPr lang="en-US" smtClean="0"/>
              <a:t>‹#›</a:t>
            </a:fld>
            <a:endParaRPr lang="en-US"/>
          </a:p>
        </p:txBody>
      </p:sp>
    </p:spTree>
    <p:extLst>
      <p:ext uri="{BB962C8B-B14F-4D97-AF65-F5344CB8AC3E}">
        <p14:creationId xmlns:p14="http://schemas.microsoft.com/office/powerpoint/2010/main" val="485915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ink in water">
            <a:extLst>
              <a:ext uri="{FF2B5EF4-FFF2-40B4-BE49-F238E27FC236}">
                <a16:creationId xmlns:a16="http://schemas.microsoft.com/office/drawing/2014/main" id="{235E3406-3522-4A33-90D1-16605E1909A4}"/>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AD8ECA8-2685-6B69-5F18-EF8269A3CC9B}"/>
              </a:ext>
            </a:extLst>
          </p:cNvPr>
          <p:cNvSpPr txBox="1"/>
          <p:nvPr/>
        </p:nvSpPr>
        <p:spPr>
          <a:xfrm>
            <a:off x="647699" y="172135"/>
            <a:ext cx="11239501" cy="1569660"/>
          </a:xfrm>
          <a:prstGeom prst="rect">
            <a:avLst/>
          </a:prstGeom>
          <a:noFill/>
        </p:spPr>
        <p:txBody>
          <a:bodyPr wrap="square">
            <a:spAutoFit/>
          </a:bodyPr>
          <a:lstStyle/>
          <a:p>
            <a:pPr algn="ctr"/>
            <a:r>
              <a:rPr lang="en-US" sz="4800" dirty="0">
                <a:solidFill>
                  <a:schemeClr val="accent1"/>
                </a:solidFill>
              </a:rPr>
              <a:t>HYPERTENSION</a:t>
            </a:r>
            <a:r>
              <a:rPr lang="en-US" sz="4800" dirty="0"/>
              <a:t> – </a:t>
            </a:r>
          </a:p>
          <a:p>
            <a:pPr algn="ctr"/>
            <a:r>
              <a:rPr lang="en-US" sz="4800" dirty="0"/>
              <a:t>Is It Really Getting on Our </a:t>
            </a:r>
            <a:r>
              <a:rPr lang="en-US" sz="4800" dirty="0">
                <a:solidFill>
                  <a:schemeClr val="accent2">
                    <a:lumMod val="75000"/>
                  </a:schemeClr>
                </a:solidFill>
              </a:rPr>
              <a:t>NERVES</a:t>
            </a:r>
            <a:r>
              <a:rPr lang="en-US" sz="4800" dirty="0"/>
              <a:t> !!</a:t>
            </a:r>
            <a:endParaRPr lang="en-US" sz="2800" dirty="0"/>
          </a:p>
        </p:txBody>
      </p:sp>
      <p:sp>
        <p:nvSpPr>
          <p:cNvPr id="9" name="TextBox 8">
            <a:extLst>
              <a:ext uri="{FF2B5EF4-FFF2-40B4-BE49-F238E27FC236}">
                <a16:creationId xmlns:a16="http://schemas.microsoft.com/office/drawing/2014/main" id="{B68223E9-E264-35DA-C9EB-A2661132E370}"/>
              </a:ext>
            </a:extLst>
          </p:cNvPr>
          <p:cNvSpPr txBox="1"/>
          <p:nvPr/>
        </p:nvSpPr>
        <p:spPr>
          <a:xfrm>
            <a:off x="138791" y="5540666"/>
            <a:ext cx="7132865" cy="1477328"/>
          </a:xfrm>
          <a:prstGeom prst="rect">
            <a:avLst/>
          </a:prstGeom>
          <a:noFill/>
        </p:spPr>
        <p:txBody>
          <a:bodyPr wrap="square">
            <a:spAutoFit/>
          </a:bodyPr>
          <a:lstStyle/>
          <a:p>
            <a:r>
              <a:rPr lang="en-US" sz="2400" b="1" dirty="0"/>
              <a:t>Kidney C.A.R.E. Grand Rounds </a:t>
            </a:r>
          </a:p>
          <a:p>
            <a:r>
              <a:rPr lang="en-US" sz="2400" dirty="0"/>
              <a:t>Division of Nephrology and Kidney C.A.R.E. Program</a:t>
            </a:r>
          </a:p>
          <a:p>
            <a:r>
              <a:rPr lang="en-US" sz="2400" dirty="0"/>
              <a:t>University of Cincinnati </a:t>
            </a:r>
          </a:p>
          <a:p>
            <a:endParaRPr lang="en-US" dirty="0"/>
          </a:p>
        </p:txBody>
      </p:sp>
      <p:sp>
        <p:nvSpPr>
          <p:cNvPr id="11" name="TextBox 10">
            <a:extLst>
              <a:ext uri="{FF2B5EF4-FFF2-40B4-BE49-F238E27FC236}">
                <a16:creationId xmlns:a16="http://schemas.microsoft.com/office/drawing/2014/main" id="{14D99DBB-C6D2-441B-1519-9DCD3236C689}"/>
              </a:ext>
            </a:extLst>
          </p:cNvPr>
          <p:cNvSpPr txBox="1"/>
          <p:nvPr/>
        </p:nvSpPr>
        <p:spPr>
          <a:xfrm>
            <a:off x="7149191" y="5540666"/>
            <a:ext cx="5042809" cy="1200329"/>
          </a:xfrm>
          <a:prstGeom prst="rect">
            <a:avLst/>
          </a:prstGeom>
          <a:noFill/>
        </p:spPr>
        <p:txBody>
          <a:bodyPr wrap="square">
            <a:spAutoFit/>
          </a:bodyPr>
          <a:lstStyle/>
          <a:p>
            <a:r>
              <a:rPr lang="en-US" sz="2400" b="1" dirty="0"/>
              <a:t>Presenters</a:t>
            </a:r>
            <a:endParaRPr lang="en-US" sz="2400" dirty="0"/>
          </a:p>
          <a:p>
            <a:r>
              <a:rPr lang="en-US" sz="2400" dirty="0"/>
              <a:t>Dr Jacob Nysather. MD</a:t>
            </a:r>
          </a:p>
          <a:p>
            <a:r>
              <a:rPr lang="en-US" sz="2400" dirty="0"/>
              <a:t>Dr Prakash Gudsoorkar. MD,FASN,FNKF </a:t>
            </a:r>
          </a:p>
        </p:txBody>
      </p:sp>
    </p:spTree>
    <p:extLst>
      <p:ext uri="{BB962C8B-B14F-4D97-AF65-F5344CB8AC3E}">
        <p14:creationId xmlns:p14="http://schemas.microsoft.com/office/powerpoint/2010/main" val="84506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hite alphabet letters placed flat and stacked">
            <a:extLst>
              <a:ext uri="{FF2B5EF4-FFF2-40B4-BE49-F238E27FC236}">
                <a16:creationId xmlns:a16="http://schemas.microsoft.com/office/drawing/2014/main" id="{8F6D0A20-EB38-9E7A-8B9B-0B6DB3CE64E2}"/>
              </a:ext>
            </a:extLst>
          </p:cNvPr>
          <p:cNvPicPr>
            <a:picLocks noChangeAspect="1"/>
          </p:cNvPicPr>
          <p:nvPr/>
        </p:nvPicPr>
        <p:blipFill rotWithShape="1">
          <a:blip r:embed="rId2"/>
          <a:srcRect l="6297" r="9330" b="-1"/>
          <a:stretch/>
        </p:blipFill>
        <p:spPr>
          <a:xfrm>
            <a:off x="20" y="10"/>
            <a:ext cx="8668492" cy="6857990"/>
          </a:xfrm>
          <a:prstGeom prst="rect">
            <a:avLst/>
          </a:prstGeom>
        </p:spPr>
      </p:pic>
      <p:sp>
        <p:nvSpPr>
          <p:cNvPr id="10" name="Rectangle 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8EA62DB-A9A5-A974-BE16-5A3BE3A085C3}"/>
              </a:ext>
            </a:extLst>
          </p:cNvPr>
          <p:cNvSpPr txBox="1"/>
          <p:nvPr/>
        </p:nvSpPr>
        <p:spPr>
          <a:xfrm>
            <a:off x="7674428" y="833394"/>
            <a:ext cx="4023360" cy="723326"/>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dirty="0">
                <a:latin typeface="+mj-lt"/>
                <a:ea typeface="+mj-ea"/>
                <a:cs typeface="+mj-cs"/>
              </a:rPr>
              <a:t>Recap</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F5334D-1064-9B0A-46B0-73D6BF3FC53A}"/>
              </a:ext>
            </a:extLst>
          </p:cNvPr>
          <p:cNvSpPr txBox="1"/>
          <p:nvPr/>
        </p:nvSpPr>
        <p:spPr>
          <a:xfrm>
            <a:off x="7674428" y="1709057"/>
            <a:ext cx="4200580" cy="167674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We looked at the NS control of HTN </a:t>
            </a:r>
          </a:p>
          <a:p>
            <a:pPr marL="285750" indent="-285750">
              <a:lnSpc>
                <a:spcPct val="200000"/>
              </a:lnSpc>
              <a:buFont typeface="Arial" panose="020B0604020202020204" pitchFamily="34" charset="0"/>
              <a:buChar char="•"/>
            </a:pPr>
            <a:r>
              <a:rPr lang="en-US" dirty="0"/>
              <a:t>How Sympathetic NS is involved in pathogenesis of HTN and EOD </a:t>
            </a:r>
          </a:p>
        </p:txBody>
      </p:sp>
    </p:spTree>
    <p:extLst>
      <p:ext uri="{BB962C8B-B14F-4D97-AF65-F5344CB8AC3E}">
        <p14:creationId xmlns:p14="http://schemas.microsoft.com/office/powerpoint/2010/main" val="1284867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colored book">
            <a:extLst>
              <a:ext uri="{FF2B5EF4-FFF2-40B4-BE49-F238E27FC236}">
                <a16:creationId xmlns:a16="http://schemas.microsoft.com/office/drawing/2014/main" id="{A8CCBC55-9689-CB0D-9E93-D77B75B98C6A}"/>
              </a:ext>
            </a:extLst>
          </p:cNvPr>
          <p:cNvPicPr>
            <a:picLocks noChangeAspect="1"/>
          </p:cNvPicPr>
          <p:nvPr/>
        </p:nvPicPr>
        <p:blipFill>
          <a:blip r:embed="rId3"/>
          <a:stretch>
            <a:fillRect/>
          </a:stretch>
        </p:blipFill>
        <p:spPr>
          <a:xfrm>
            <a:off x="1" y="0"/>
            <a:ext cx="12192000" cy="6858809"/>
          </a:xfrm>
          <a:prstGeom prst="rect">
            <a:avLst/>
          </a:prstGeom>
        </p:spPr>
      </p:pic>
      <p:sp>
        <p:nvSpPr>
          <p:cNvPr id="4" name="TextBox 3">
            <a:extLst>
              <a:ext uri="{FF2B5EF4-FFF2-40B4-BE49-F238E27FC236}">
                <a16:creationId xmlns:a16="http://schemas.microsoft.com/office/drawing/2014/main" id="{691FF19A-45E7-A98A-940F-BCF2E67E47FD}"/>
              </a:ext>
            </a:extLst>
          </p:cNvPr>
          <p:cNvSpPr txBox="1"/>
          <p:nvPr/>
        </p:nvSpPr>
        <p:spPr>
          <a:xfrm>
            <a:off x="2612572" y="1872344"/>
            <a:ext cx="9739085" cy="923330"/>
          </a:xfrm>
          <a:prstGeom prst="rect">
            <a:avLst/>
          </a:prstGeom>
          <a:noFill/>
        </p:spPr>
        <p:txBody>
          <a:bodyPr wrap="square" rtlCol="0">
            <a:spAutoFit/>
          </a:bodyPr>
          <a:lstStyle/>
          <a:p>
            <a:r>
              <a:rPr lang="en-US" sz="5400" dirty="0">
                <a:solidFill>
                  <a:schemeClr val="bg1"/>
                </a:solidFill>
                <a:latin typeface="Grandview" panose="020B0502040204020203" pitchFamily="34" charset="0"/>
              </a:rPr>
              <a:t>Renal Denervation Studies  </a:t>
            </a:r>
          </a:p>
        </p:txBody>
      </p:sp>
    </p:spTree>
    <p:extLst>
      <p:ext uri="{BB962C8B-B14F-4D97-AF65-F5344CB8AC3E}">
        <p14:creationId xmlns:p14="http://schemas.microsoft.com/office/powerpoint/2010/main" val="115902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rat">
            <a:extLst>
              <a:ext uri="{FF2B5EF4-FFF2-40B4-BE49-F238E27FC236}">
                <a16:creationId xmlns:a16="http://schemas.microsoft.com/office/drawing/2014/main" id="{77B81F10-14F4-F048-EF73-F77A81D0F1AD}"/>
              </a:ext>
            </a:extLst>
          </p:cNvPr>
          <p:cNvPicPr>
            <a:picLocks noChangeAspect="1"/>
          </p:cNvPicPr>
          <p:nvPr/>
        </p:nvPicPr>
        <p:blipFill>
          <a:blip r:embed="rId2"/>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047C2BA3-1868-F5DA-3C4C-248C3621486D}"/>
              </a:ext>
            </a:extLst>
          </p:cNvPr>
          <p:cNvSpPr txBox="1"/>
          <p:nvPr/>
        </p:nvSpPr>
        <p:spPr>
          <a:xfrm>
            <a:off x="4064000" y="696686"/>
            <a:ext cx="8955314" cy="923330"/>
          </a:xfrm>
          <a:prstGeom prst="rect">
            <a:avLst/>
          </a:prstGeom>
          <a:noFill/>
        </p:spPr>
        <p:txBody>
          <a:bodyPr wrap="square" rtlCol="0">
            <a:spAutoFit/>
          </a:bodyPr>
          <a:lstStyle/>
          <a:p>
            <a:r>
              <a:rPr lang="en-US" sz="5400" dirty="0">
                <a:latin typeface="Grandview" panose="020B0502040204020203" pitchFamily="34" charset="0"/>
              </a:rPr>
              <a:t>Animal Studies</a:t>
            </a:r>
          </a:p>
        </p:txBody>
      </p:sp>
    </p:spTree>
    <p:extLst>
      <p:ext uri="{BB962C8B-B14F-4D97-AF65-F5344CB8AC3E}">
        <p14:creationId xmlns:p14="http://schemas.microsoft.com/office/powerpoint/2010/main" val="3418100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34D5-72BB-519E-77DB-DA96C99BF132}"/>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6C9D76B9-B187-755A-FDD8-6BBC4F3A8902}"/>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4EF1F30-32D8-9AB0-EB1D-7A1CF55BDA21}"/>
              </a:ext>
            </a:extLst>
          </p:cNvPr>
          <p:cNvPicPr>
            <a:picLocks noChangeAspect="1"/>
          </p:cNvPicPr>
          <p:nvPr/>
        </p:nvPicPr>
        <p:blipFill>
          <a:blip r:embed="rId3"/>
          <a:stretch>
            <a:fillRect/>
          </a:stretch>
        </p:blipFill>
        <p:spPr>
          <a:xfrm>
            <a:off x="0" y="0"/>
            <a:ext cx="12192000" cy="6492875"/>
          </a:xfrm>
          <a:prstGeom prst="rect">
            <a:avLst/>
          </a:prstGeom>
        </p:spPr>
      </p:pic>
      <p:sp>
        <p:nvSpPr>
          <p:cNvPr id="10" name="TextBox 9">
            <a:extLst>
              <a:ext uri="{FF2B5EF4-FFF2-40B4-BE49-F238E27FC236}">
                <a16:creationId xmlns:a16="http://schemas.microsoft.com/office/drawing/2014/main" id="{E57B1D61-A58B-D488-7A3B-CDD2E3667D1B}"/>
              </a:ext>
            </a:extLst>
          </p:cNvPr>
          <p:cNvSpPr txBox="1"/>
          <p:nvPr/>
        </p:nvSpPr>
        <p:spPr>
          <a:xfrm>
            <a:off x="8955315" y="6594200"/>
            <a:ext cx="6096000" cy="276999"/>
          </a:xfrm>
          <a:prstGeom prst="rect">
            <a:avLst/>
          </a:prstGeom>
          <a:noFill/>
        </p:spPr>
        <p:txBody>
          <a:bodyPr wrap="square">
            <a:spAutoFit/>
          </a:bodyPr>
          <a:lstStyle/>
          <a:p>
            <a:r>
              <a:rPr lang="en-US" sz="1200" dirty="0">
                <a:effectLst/>
                <a:latin typeface="Grandview Display" panose="020B0502040204020203" pitchFamily="34" charset="0"/>
              </a:rPr>
              <a:t>Kline R et </a:t>
            </a:r>
            <a:r>
              <a:rPr lang="en-US" sz="1200" dirty="0" err="1">
                <a:effectLst/>
                <a:latin typeface="Grandview Display" panose="020B0502040204020203" pitchFamily="34" charset="0"/>
              </a:rPr>
              <a:t>al.Hypertension</a:t>
            </a:r>
            <a:r>
              <a:rPr lang="en-US" sz="1200" dirty="0">
                <a:effectLst/>
                <a:latin typeface="Grandview Display" panose="020B0502040204020203" pitchFamily="34" charset="0"/>
              </a:rPr>
              <a:t> 5:468-475, 1983) </a:t>
            </a:r>
            <a:endParaRPr lang="en-US" sz="1200" dirty="0">
              <a:latin typeface="Grandview Display" panose="020B0502040204020203" pitchFamily="34" charset="0"/>
            </a:endParaRPr>
          </a:p>
        </p:txBody>
      </p:sp>
    </p:spTree>
    <p:extLst>
      <p:ext uri="{BB962C8B-B14F-4D97-AF65-F5344CB8AC3E}">
        <p14:creationId xmlns:p14="http://schemas.microsoft.com/office/powerpoint/2010/main" val="301166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2812-D6D6-683D-2F36-DDBAAF87E38E}"/>
              </a:ext>
            </a:extLst>
          </p:cNvPr>
          <p:cNvSpPr>
            <a:spLocks noGrp="1"/>
          </p:cNvSpPr>
          <p:nvPr>
            <p:ph type="title"/>
          </p:nvPr>
        </p:nvSpPr>
        <p:spPr>
          <a:xfrm>
            <a:off x="838200" y="365126"/>
            <a:ext cx="10515600" cy="1267732"/>
          </a:xfrm>
        </p:spPr>
        <p:txBody>
          <a:bodyPr>
            <a:normAutofit fontScale="90000"/>
          </a:bodyPr>
          <a:lstStyle/>
          <a:p>
            <a:pPr algn="ctr">
              <a:lnSpc>
                <a:spcPct val="150000"/>
              </a:lnSpc>
            </a:pPr>
            <a:r>
              <a:rPr lang="en-US" sz="2800" dirty="0">
                <a:effectLst/>
                <a:latin typeface="Grandview" panose="020B0502040204020203" pitchFamily="34" charset="0"/>
              </a:rPr>
              <a:t>Sympathoinhibitory Effect of Radiofrequency Renal Denervation in Spontaneously Hypertensive Rats (SHR) With Established Hypertension </a:t>
            </a:r>
            <a:br>
              <a:rPr lang="en-US" sz="2800" dirty="0">
                <a:effectLst/>
                <a:latin typeface="Grandview" panose="020B0502040204020203" pitchFamily="34" charset="0"/>
              </a:rPr>
            </a:br>
            <a:endParaRPr lang="en-US" sz="2800" dirty="0">
              <a:latin typeface="Grandview" panose="020B0502040204020203" pitchFamily="34" charset="0"/>
            </a:endParaRPr>
          </a:p>
        </p:txBody>
      </p:sp>
      <p:sp>
        <p:nvSpPr>
          <p:cNvPr id="3" name="Content Placeholder 2">
            <a:extLst>
              <a:ext uri="{FF2B5EF4-FFF2-40B4-BE49-F238E27FC236}">
                <a16:creationId xmlns:a16="http://schemas.microsoft.com/office/drawing/2014/main" id="{CD5F36A6-5274-3448-5ECE-2310602F21D2}"/>
              </a:ext>
            </a:extLst>
          </p:cNvPr>
          <p:cNvSpPr>
            <a:spLocks noGrp="1"/>
          </p:cNvSpPr>
          <p:nvPr>
            <p:ph idx="1"/>
          </p:nvPr>
        </p:nvSpPr>
        <p:spPr>
          <a:xfrm>
            <a:off x="838200" y="1840140"/>
            <a:ext cx="10515600" cy="4351338"/>
          </a:xfrm>
        </p:spPr>
        <p:txBody>
          <a:bodyPr>
            <a:normAutofit fontScale="85000" lnSpcReduction="10000"/>
          </a:bodyPr>
          <a:lstStyle/>
          <a:p>
            <a:pPr>
              <a:lnSpc>
                <a:spcPct val="150000"/>
              </a:lnSpc>
            </a:pPr>
            <a:r>
              <a:rPr lang="en-US" dirty="0"/>
              <a:t>Robust sham – controlled trial in SHR</a:t>
            </a:r>
          </a:p>
          <a:p>
            <a:pPr>
              <a:lnSpc>
                <a:spcPct val="150000"/>
              </a:lnSpc>
            </a:pPr>
            <a:r>
              <a:rPr lang="en-US" dirty="0"/>
              <a:t>Sustained decrease in both SBP/DBP in </a:t>
            </a:r>
            <a:r>
              <a:rPr lang="en-US" b="1" dirty="0">
                <a:solidFill>
                  <a:srgbClr val="7030A0"/>
                </a:solidFill>
                <a:effectLst/>
              </a:rPr>
              <a:t>RF-ABL</a:t>
            </a:r>
            <a:r>
              <a:rPr lang="en-US" dirty="0">
                <a:effectLst/>
              </a:rPr>
              <a:t> vs</a:t>
            </a:r>
            <a:r>
              <a:rPr lang="en-US" b="1" dirty="0">
                <a:effectLst/>
              </a:rPr>
              <a:t>. </a:t>
            </a:r>
            <a:r>
              <a:rPr lang="en-US" b="1" dirty="0">
                <a:solidFill>
                  <a:srgbClr val="00B0F0"/>
                </a:solidFill>
                <a:effectLst/>
              </a:rPr>
              <a:t>Sham-ABL SHR </a:t>
            </a:r>
            <a:endParaRPr lang="en-US" b="1" dirty="0">
              <a:solidFill>
                <a:srgbClr val="00B0F0"/>
              </a:solidFill>
            </a:endParaRPr>
          </a:p>
          <a:p>
            <a:pPr>
              <a:lnSpc>
                <a:spcPct val="150000"/>
              </a:lnSpc>
            </a:pPr>
            <a:r>
              <a:rPr lang="en-US" dirty="0">
                <a:effectLst/>
              </a:rPr>
              <a:t>Kidney norepinephrine levels markedly decreased at 8 weeks in </a:t>
            </a:r>
            <a:r>
              <a:rPr lang="en-US" b="1" dirty="0">
                <a:solidFill>
                  <a:srgbClr val="7030A0"/>
                </a:solidFill>
                <a:effectLst/>
              </a:rPr>
              <a:t>RF-ABL</a:t>
            </a:r>
            <a:r>
              <a:rPr lang="en-US" dirty="0">
                <a:effectLst/>
              </a:rPr>
              <a:t> vs. </a:t>
            </a:r>
            <a:r>
              <a:rPr lang="en-US" b="1" dirty="0">
                <a:solidFill>
                  <a:srgbClr val="00B0F0"/>
                </a:solidFill>
                <a:effectLst/>
              </a:rPr>
              <a:t>Sham-ABL SHR </a:t>
            </a:r>
          </a:p>
          <a:p>
            <a:pPr>
              <a:lnSpc>
                <a:spcPct val="150000"/>
              </a:lnSpc>
            </a:pPr>
            <a:r>
              <a:rPr lang="en-US" b="1" dirty="0">
                <a:solidFill>
                  <a:srgbClr val="7030A0"/>
                </a:solidFill>
              </a:rPr>
              <a:t>No group difference</a:t>
            </a:r>
            <a:r>
              <a:rPr lang="en-US" dirty="0"/>
              <a:t> was seen in 24-hr urine Na or urine angiotensin excretion rate</a:t>
            </a:r>
          </a:p>
          <a:p>
            <a:pPr>
              <a:lnSpc>
                <a:spcPct val="150000"/>
              </a:lnSpc>
            </a:pPr>
            <a:r>
              <a:rPr lang="en-US" dirty="0"/>
              <a:t> </a:t>
            </a:r>
            <a:r>
              <a:rPr lang="en-US" b="1" dirty="0">
                <a:solidFill>
                  <a:srgbClr val="7030A0"/>
                </a:solidFill>
              </a:rPr>
              <a:t>No group difference </a:t>
            </a:r>
            <a:r>
              <a:rPr lang="en-US" dirty="0"/>
              <a:t>between plasma renin activity or kidney renin content</a:t>
            </a:r>
          </a:p>
        </p:txBody>
      </p:sp>
      <p:sp>
        <p:nvSpPr>
          <p:cNvPr id="5" name="TextBox 4">
            <a:extLst>
              <a:ext uri="{FF2B5EF4-FFF2-40B4-BE49-F238E27FC236}">
                <a16:creationId xmlns:a16="http://schemas.microsoft.com/office/drawing/2014/main" id="{E05CF975-6A76-A5FB-B7AB-221309DB67DA}"/>
              </a:ext>
            </a:extLst>
          </p:cNvPr>
          <p:cNvSpPr txBox="1"/>
          <p:nvPr/>
        </p:nvSpPr>
        <p:spPr>
          <a:xfrm>
            <a:off x="8882743" y="6581001"/>
            <a:ext cx="6096000" cy="276999"/>
          </a:xfrm>
          <a:prstGeom prst="rect">
            <a:avLst/>
          </a:prstGeom>
          <a:noFill/>
        </p:spPr>
        <p:txBody>
          <a:bodyPr wrap="square">
            <a:spAutoFit/>
          </a:bodyPr>
          <a:lstStyle/>
          <a:p>
            <a:r>
              <a:rPr lang="en-US" sz="1200" dirty="0">
                <a:solidFill>
                  <a:srgbClr val="131413"/>
                </a:solidFill>
                <a:effectLst/>
                <a:latin typeface="Grandview Display" panose="020B0502040204020203" pitchFamily="34" charset="0"/>
              </a:rPr>
              <a:t>Gao J et al. Am J</a:t>
            </a:r>
            <a:r>
              <a:rPr lang="en-US" sz="1200" dirty="0">
                <a:solidFill>
                  <a:srgbClr val="131413"/>
                </a:solidFill>
                <a:latin typeface="Grandview Display" panose="020B0502040204020203" pitchFamily="34" charset="0"/>
              </a:rPr>
              <a:t> </a:t>
            </a:r>
            <a:r>
              <a:rPr lang="en-US" sz="1200" dirty="0" err="1">
                <a:solidFill>
                  <a:srgbClr val="131413"/>
                </a:solidFill>
                <a:effectLst/>
                <a:latin typeface="Grandview Display" panose="020B0502040204020203" pitchFamily="34" charset="0"/>
              </a:rPr>
              <a:t>Hypertens</a:t>
            </a:r>
            <a:r>
              <a:rPr lang="en-US" sz="1200" dirty="0">
                <a:solidFill>
                  <a:srgbClr val="131413"/>
                </a:solidFill>
                <a:effectLst/>
                <a:latin typeface="Grandview Display" panose="020B0502040204020203" pitchFamily="34" charset="0"/>
              </a:rPr>
              <a:t>. 2016;29:1394–401</a:t>
            </a:r>
          </a:p>
        </p:txBody>
      </p:sp>
    </p:spTree>
    <p:extLst>
      <p:ext uri="{BB962C8B-B14F-4D97-AF65-F5344CB8AC3E}">
        <p14:creationId xmlns:p14="http://schemas.microsoft.com/office/powerpoint/2010/main" val="183934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gnifying glass on clear background">
            <a:extLst>
              <a:ext uri="{FF2B5EF4-FFF2-40B4-BE49-F238E27FC236}">
                <a16:creationId xmlns:a16="http://schemas.microsoft.com/office/drawing/2014/main" id="{413104E9-CD97-8F89-E5E9-72B8F92F76AB}"/>
              </a:ext>
            </a:extLst>
          </p:cNvPr>
          <p:cNvPicPr>
            <a:picLocks noChangeAspect="1"/>
          </p:cNvPicPr>
          <p:nvPr/>
        </p:nvPicPr>
        <p:blipFill rotWithShape="1">
          <a:blip r:embed="rId2"/>
          <a:srcRect l="15628" r="-1" b="-1"/>
          <a:stretch/>
        </p:blipFill>
        <p:spPr>
          <a:xfrm>
            <a:off x="20" y="10"/>
            <a:ext cx="8668492" cy="6857990"/>
          </a:xfrm>
          <a:prstGeom prst="rect">
            <a:avLst/>
          </a:prstGeom>
        </p:spPr>
      </p:pic>
      <p:sp>
        <p:nvSpPr>
          <p:cNvPr id="10" name="Rectangle 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997334D-79E7-FEBB-203C-01BA9F45542C}"/>
              </a:ext>
            </a:extLst>
          </p:cNvPr>
          <p:cNvSpPr txBox="1"/>
          <p:nvPr/>
        </p:nvSpPr>
        <p:spPr>
          <a:xfrm>
            <a:off x="7760208" y="964023"/>
            <a:ext cx="4023360" cy="636240"/>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4800" dirty="0">
                <a:latin typeface="+mj-lt"/>
                <a:ea typeface="+mj-ea"/>
                <a:cs typeface="+mj-cs"/>
              </a:rPr>
              <a:t>Recap </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555131-73DB-629B-019C-0A97D91942A7}"/>
              </a:ext>
            </a:extLst>
          </p:cNvPr>
          <p:cNvSpPr txBox="1"/>
          <p:nvPr/>
        </p:nvSpPr>
        <p:spPr>
          <a:xfrm>
            <a:off x="7851648" y="2090057"/>
            <a:ext cx="3654552" cy="1143070"/>
          </a:xfrm>
          <a:prstGeom prst="rect">
            <a:avLst/>
          </a:prstGeom>
          <a:noFill/>
        </p:spPr>
        <p:txBody>
          <a:bodyPr wrap="square" rtlCol="0">
            <a:spAutoFit/>
          </a:bodyPr>
          <a:lstStyle/>
          <a:p>
            <a:pPr>
              <a:lnSpc>
                <a:spcPct val="150000"/>
              </a:lnSpc>
            </a:pPr>
            <a:r>
              <a:rPr lang="en-US" sz="2400" dirty="0"/>
              <a:t>Original proof of concept comes from animal studies </a:t>
            </a:r>
          </a:p>
        </p:txBody>
      </p:sp>
    </p:spTree>
    <p:extLst>
      <p:ext uri="{BB962C8B-B14F-4D97-AF65-F5344CB8AC3E}">
        <p14:creationId xmlns:p14="http://schemas.microsoft.com/office/powerpoint/2010/main" val="2012320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incare products aerial">
            <a:extLst>
              <a:ext uri="{FF2B5EF4-FFF2-40B4-BE49-F238E27FC236}">
                <a16:creationId xmlns:a16="http://schemas.microsoft.com/office/drawing/2014/main" id="{592DB2BB-2FE3-B893-1B15-F898B889AEBA}"/>
              </a:ext>
            </a:extLst>
          </p:cNvPr>
          <p:cNvPicPr>
            <a:picLocks noChangeAspect="1"/>
          </p:cNvPicPr>
          <p:nvPr/>
        </p:nvPicPr>
        <p:blipFill>
          <a:blip r:embed="rId3"/>
          <a:stretch>
            <a:fillRect/>
          </a:stretch>
        </p:blipFill>
        <p:spPr>
          <a:xfrm>
            <a:off x="-1" y="0"/>
            <a:ext cx="12192001" cy="6860419"/>
          </a:xfrm>
          <a:prstGeom prst="rect">
            <a:avLst/>
          </a:prstGeom>
        </p:spPr>
      </p:pic>
      <p:sp>
        <p:nvSpPr>
          <p:cNvPr id="6" name="TextBox 5">
            <a:extLst>
              <a:ext uri="{FF2B5EF4-FFF2-40B4-BE49-F238E27FC236}">
                <a16:creationId xmlns:a16="http://schemas.microsoft.com/office/drawing/2014/main" id="{881FDB57-7444-0FA9-94E9-2B5FCD87A70A}"/>
              </a:ext>
            </a:extLst>
          </p:cNvPr>
          <p:cNvSpPr txBox="1"/>
          <p:nvPr/>
        </p:nvSpPr>
        <p:spPr>
          <a:xfrm>
            <a:off x="4374241" y="2921168"/>
            <a:ext cx="3443515" cy="1015663"/>
          </a:xfrm>
          <a:prstGeom prst="rect">
            <a:avLst/>
          </a:prstGeom>
          <a:solidFill>
            <a:schemeClr val="bg1"/>
          </a:solidFill>
        </p:spPr>
        <p:txBody>
          <a:bodyPr wrap="square">
            <a:spAutoFit/>
          </a:bodyPr>
          <a:lstStyle/>
          <a:p>
            <a:r>
              <a:rPr lang="en-US" sz="6000" b="1" dirty="0"/>
              <a:t>Procedure</a:t>
            </a:r>
          </a:p>
        </p:txBody>
      </p:sp>
    </p:spTree>
    <p:extLst>
      <p:ext uri="{BB962C8B-B14F-4D97-AF65-F5344CB8AC3E}">
        <p14:creationId xmlns:p14="http://schemas.microsoft.com/office/powerpoint/2010/main" val="126071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02A0-A521-DEC4-52EF-A70FF5D501AB}"/>
              </a:ext>
            </a:extLst>
          </p:cNvPr>
          <p:cNvSpPr>
            <a:spLocks noGrp="1"/>
          </p:cNvSpPr>
          <p:nvPr>
            <p:ph type="title"/>
          </p:nvPr>
        </p:nvSpPr>
        <p:spPr/>
        <p:txBody>
          <a:bodyPr>
            <a:normAutofit/>
          </a:bodyPr>
          <a:lstStyle/>
          <a:p>
            <a:r>
              <a:rPr lang="en-US" sz="4800" dirty="0"/>
              <a:t>Renal denervation</a:t>
            </a:r>
          </a:p>
        </p:txBody>
      </p:sp>
      <p:sp>
        <p:nvSpPr>
          <p:cNvPr id="3" name="Content Placeholder 2">
            <a:extLst>
              <a:ext uri="{FF2B5EF4-FFF2-40B4-BE49-F238E27FC236}">
                <a16:creationId xmlns:a16="http://schemas.microsoft.com/office/drawing/2014/main" id="{B0D49FD7-7CCE-A7EF-F070-158602683E80}"/>
              </a:ext>
            </a:extLst>
          </p:cNvPr>
          <p:cNvSpPr>
            <a:spLocks noGrp="1"/>
          </p:cNvSpPr>
          <p:nvPr>
            <p:ph idx="1"/>
          </p:nvPr>
        </p:nvSpPr>
        <p:spPr/>
        <p:txBody>
          <a:bodyPr>
            <a:normAutofit/>
          </a:bodyPr>
          <a:lstStyle/>
          <a:p>
            <a:pPr marL="0" indent="0">
              <a:lnSpc>
                <a:spcPct val="150000"/>
              </a:lnSpc>
              <a:buNone/>
            </a:pPr>
            <a:r>
              <a:rPr lang="en-US" sz="3200" b="0" i="0" u="none" strike="noStrike" dirty="0">
                <a:effectLst/>
              </a:rPr>
              <a:t>Renal sympathetic denervation is a minimally invasive, endovascular catheter-based procedure using radiofrequency ablation or ultrasound ablation aimed at treating resistant hypertension</a:t>
            </a:r>
            <a:endParaRPr lang="en-US" sz="3200" dirty="0"/>
          </a:p>
        </p:txBody>
      </p:sp>
    </p:spTree>
    <p:extLst>
      <p:ext uri="{BB962C8B-B14F-4D97-AF65-F5344CB8AC3E}">
        <p14:creationId xmlns:p14="http://schemas.microsoft.com/office/powerpoint/2010/main" val="2905356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2C9841F-10DE-8A5D-88BD-6CA7BD492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631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2761-FC48-339B-5D43-54A4E8859E95}"/>
              </a:ext>
            </a:extLst>
          </p:cNvPr>
          <p:cNvPicPr>
            <a:picLocks noChangeAspect="1"/>
          </p:cNvPicPr>
          <p:nvPr/>
        </p:nvPicPr>
        <p:blipFill>
          <a:blip r:embed="rId2"/>
          <a:stretch>
            <a:fillRect/>
          </a:stretch>
        </p:blipFill>
        <p:spPr>
          <a:xfrm>
            <a:off x="2117951" y="1457482"/>
            <a:ext cx="8096250" cy="4095750"/>
          </a:xfrm>
          <a:prstGeom prst="rect">
            <a:avLst/>
          </a:prstGeom>
        </p:spPr>
      </p:pic>
      <p:sp>
        <p:nvSpPr>
          <p:cNvPr id="3" name="TextBox 2">
            <a:extLst>
              <a:ext uri="{FF2B5EF4-FFF2-40B4-BE49-F238E27FC236}">
                <a16:creationId xmlns:a16="http://schemas.microsoft.com/office/drawing/2014/main" id="{91F0FE84-E570-5FD8-0CEB-37DE131F4666}"/>
              </a:ext>
            </a:extLst>
          </p:cNvPr>
          <p:cNvSpPr txBox="1"/>
          <p:nvPr/>
        </p:nvSpPr>
        <p:spPr>
          <a:xfrm>
            <a:off x="1595437" y="250572"/>
            <a:ext cx="9324294" cy="707886"/>
          </a:xfrm>
          <a:prstGeom prst="rect">
            <a:avLst/>
          </a:prstGeom>
          <a:noFill/>
        </p:spPr>
        <p:txBody>
          <a:bodyPr wrap="square" rtlCol="0">
            <a:spAutoFit/>
          </a:bodyPr>
          <a:lstStyle/>
          <a:p>
            <a:r>
              <a:rPr lang="en-US" sz="4000" dirty="0">
                <a:latin typeface="Grandview" panose="020B0502040204020203" pitchFamily="34" charset="0"/>
              </a:rPr>
              <a:t>SYMPLICITY FLEX catheter (Medtronic) </a:t>
            </a:r>
          </a:p>
        </p:txBody>
      </p:sp>
      <p:sp>
        <p:nvSpPr>
          <p:cNvPr id="4" name="TextBox 3">
            <a:extLst>
              <a:ext uri="{FF2B5EF4-FFF2-40B4-BE49-F238E27FC236}">
                <a16:creationId xmlns:a16="http://schemas.microsoft.com/office/drawing/2014/main" id="{B155702F-F993-AAA7-767B-A9A3CF1EAB54}"/>
              </a:ext>
            </a:extLst>
          </p:cNvPr>
          <p:cNvSpPr txBox="1"/>
          <p:nvPr/>
        </p:nvSpPr>
        <p:spPr>
          <a:xfrm>
            <a:off x="4014957" y="5843395"/>
            <a:ext cx="4162085" cy="461665"/>
          </a:xfrm>
          <a:prstGeom prst="rect">
            <a:avLst/>
          </a:prstGeom>
          <a:noFill/>
        </p:spPr>
        <p:txBody>
          <a:bodyPr wrap="square" rtlCol="0">
            <a:spAutoFit/>
          </a:bodyPr>
          <a:lstStyle/>
          <a:p>
            <a:r>
              <a:rPr lang="en-US" sz="2400" dirty="0"/>
              <a:t>Mono electrode radiofrequency</a:t>
            </a:r>
          </a:p>
        </p:txBody>
      </p:sp>
    </p:spTree>
    <p:extLst>
      <p:ext uri="{BB962C8B-B14F-4D97-AF65-F5344CB8AC3E}">
        <p14:creationId xmlns:p14="http://schemas.microsoft.com/office/powerpoint/2010/main" val="1662792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arge skydiving group mid-air">
            <a:extLst>
              <a:ext uri="{FF2B5EF4-FFF2-40B4-BE49-F238E27FC236}">
                <a16:creationId xmlns:a16="http://schemas.microsoft.com/office/drawing/2014/main" id="{FCCEDC7B-0FD8-2CFD-D343-219413BA24AE}"/>
              </a:ext>
            </a:extLst>
          </p:cNvPr>
          <p:cNvPicPr>
            <a:picLocks noChangeAspect="1"/>
          </p:cNvPicPr>
          <p:nvPr/>
        </p:nvPicPr>
        <p:blipFill rotWithShape="1">
          <a:blip r:embed="rId2"/>
          <a:srcRect l="23586" t="9091"/>
          <a:stretch/>
        </p:blipFill>
        <p:spPr>
          <a:xfrm>
            <a:off x="20" y="10"/>
            <a:ext cx="8668492" cy="6857990"/>
          </a:xfrm>
          <a:prstGeom prst="rect">
            <a:avLst/>
          </a:prstGeom>
        </p:spPr>
      </p:pic>
      <p:sp>
        <p:nvSpPr>
          <p:cNvPr id="27" name="Rectangle 2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E198118-4809-B5F1-6BAC-8F594B741825}"/>
              </a:ext>
            </a:extLst>
          </p:cNvPr>
          <p:cNvSpPr txBox="1"/>
          <p:nvPr/>
        </p:nvSpPr>
        <p:spPr>
          <a:xfrm>
            <a:off x="6949420" y="2517540"/>
            <a:ext cx="5242560" cy="1346521"/>
          </a:xfrm>
          <a:prstGeom prst="rect">
            <a:avLst/>
          </a:prstGeom>
        </p:spPr>
        <p:txBody>
          <a:bodyPr vert="horz" lIns="91440" tIns="45720" rIns="91440" bIns="45720" rtlCol="0" anchor="b">
            <a:normAutofit fontScale="85000" lnSpcReduction="20000"/>
          </a:bodyPr>
          <a:lstStyle/>
          <a:p>
            <a:pPr>
              <a:lnSpc>
                <a:spcPct val="150000"/>
              </a:lnSpc>
              <a:spcBef>
                <a:spcPct val="0"/>
              </a:spcBef>
              <a:spcAft>
                <a:spcPts val="600"/>
              </a:spcAft>
            </a:pPr>
            <a:r>
              <a:rPr lang="en-US" sz="3600" dirty="0">
                <a:latin typeface="+mj-lt"/>
                <a:ea typeface="+mj-ea"/>
                <a:cs typeface="+mj-cs"/>
              </a:rPr>
              <a:t>Dr Nysather: none  </a:t>
            </a:r>
          </a:p>
          <a:p>
            <a:pPr>
              <a:lnSpc>
                <a:spcPct val="150000"/>
              </a:lnSpc>
              <a:spcBef>
                <a:spcPct val="0"/>
              </a:spcBef>
              <a:spcAft>
                <a:spcPts val="600"/>
              </a:spcAft>
            </a:pPr>
            <a:r>
              <a:rPr lang="en-US" sz="3600" dirty="0">
                <a:latin typeface="+mj-lt"/>
                <a:ea typeface="+mj-ea"/>
                <a:cs typeface="+mj-cs"/>
              </a:rPr>
              <a:t>Dr Gudsoorkar: none </a:t>
            </a:r>
          </a:p>
        </p:txBody>
      </p:sp>
      <p:sp>
        <p:nvSpPr>
          <p:cNvPr id="28"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152BCC-5A95-39E8-89FF-693A5C151D97}"/>
              </a:ext>
            </a:extLst>
          </p:cNvPr>
          <p:cNvSpPr txBox="1"/>
          <p:nvPr/>
        </p:nvSpPr>
        <p:spPr>
          <a:xfrm>
            <a:off x="7363206" y="1627129"/>
            <a:ext cx="6134100" cy="646331"/>
          </a:xfrm>
          <a:prstGeom prst="rect">
            <a:avLst/>
          </a:prstGeom>
          <a:noFill/>
        </p:spPr>
        <p:txBody>
          <a:bodyPr wrap="square">
            <a:spAutoFit/>
          </a:bodyPr>
          <a:lstStyle/>
          <a:p>
            <a:pPr>
              <a:lnSpc>
                <a:spcPct val="90000"/>
              </a:lnSpc>
              <a:spcBef>
                <a:spcPct val="0"/>
              </a:spcBef>
              <a:spcAft>
                <a:spcPts val="600"/>
              </a:spcAft>
            </a:pPr>
            <a:r>
              <a:rPr lang="en-US" sz="4000" b="1" dirty="0">
                <a:latin typeface="Grandview" panose="020B0502040204020203" pitchFamily="34" charset="0"/>
                <a:ea typeface="+mj-ea"/>
                <a:cs typeface="+mj-cs"/>
              </a:rPr>
              <a:t>Disclosures</a:t>
            </a:r>
          </a:p>
        </p:txBody>
      </p:sp>
    </p:spTree>
    <p:extLst>
      <p:ext uri="{BB962C8B-B14F-4D97-AF65-F5344CB8AC3E}">
        <p14:creationId xmlns:p14="http://schemas.microsoft.com/office/powerpoint/2010/main" val="92724264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B2C777-84DA-FCBA-AE54-A8043E1B12E7}"/>
              </a:ext>
            </a:extLst>
          </p:cNvPr>
          <p:cNvPicPr>
            <a:picLocks noChangeAspect="1"/>
          </p:cNvPicPr>
          <p:nvPr/>
        </p:nvPicPr>
        <p:blipFill>
          <a:blip r:embed="rId2"/>
          <a:stretch>
            <a:fillRect/>
          </a:stretch>
        </p:blipFill>
        <p:spPr>
          <a:xfrm>
            <a:off x="6236283" y="0"/>
            <a:ext cx="5549317" cy="6858000"/>
          </a:xfrm>
          <a:prstGeom prst="rect">
            <a:avLst/>
          </a:prstGeom>
        </p:spPr>
      </p:pic>
      <p:pic>
        <p:nvPicPr>
          <p:cNvPr id="1030" name="Picture 6" descr="Spyral Catheter Tech Sheet">
            <a:extLst>
              <a:ext uri="{FF2B5EF4-FFF2-40B4-BE49-F238E27FC236}">
                <a16:creationId xmlns:a16="http://schemas.microsoft.com/office/drawing/2014/main" id="{A99E4792-E2B6-541D-A36F-36AD6745A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31" b="14792"/>
          <a:stretch/>
        </p:blipFill>
        <p:spPr bwMode="auto">
          <a:xfrm>
            <a:off x="958705" y="2098310"/>
            <a:ext cx="4451495" cy="3203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8B79DA-6FD2-67CE-F2DC-47E25AB47609}"/>
              </a:ext>
            </a:extLst>
          </p:cNvPr>
          <p:cNvSpPr txBox="1"/>
          <p:nvPr/>
        </p:nvSpPr>
        <p:spPr>
          <a:xfrm>
            <a:off x="145143" y="174171"/>
            <a:ext cx="7039428" cy="1297406"/>
          </a:xfrm>
          <a:prstGeom prst="rect">
            <a:avLst/>
          </a:prstGeom>
          <a:noFill/>
        </p:spPr>
        <p:txBody>
          <a:bodyPr wrap="square" rtlCol="0">
            <a:spAutoFit/>
          </a:bodyPr>
          <a:lstStyle/>
          <a:p>
            <a:pPr algn="ctr">
              <a:lnSpc>
                <a:spcPct val="150000"/>
              </a:lnSpc>
            </a:pPr>
            <a:r>
              <a:rPr lang="en-US" sz="2800" dirty="0">
                <a:latin typeface="Grandview" panose="020B0502040204020203" pitchFamily="34" charset="0"/>
              </a:rPr>
              <a:t>4</a:t>
            </a:r>
            <a:r>
              <a:rPr lang="en-US" sz="2800" dirty="0">
                <a:effectLst/>
                <a:latin typeface="Grandview" panose="020B0502040204020203" pitchFamily="34" charset="0"/>
              </a:rPr>
              <a:t>-electrode SYMPLICITY SPYRAL catheter </a:t>
            </a:r>
          </a:p>
          <a:p>
            <a:pPr algn="ctr">
              <a:lnSpc>
                <a:spcPct val="150000"/>
              </a:lnSpc>
            </a:pPr>
            <a:r>
              <a:rPr lang="en-US" sz="2800" dirty="0">
                <a:effectLst/>
                <a:latin typeface="Grandview" panose="020B0502040204020203" pitchFamily="34" charset="0"/>
              </a:rPr>
              <a:t>(Medtronic; Galway, Ireland) </a:t>
            </a:r>
          </a:p>
        </p:txBody>
      </p:sp>
      <p:sp>
        <p:nvSpPr>
          <p:cNvPr id="2" name="TextBox 1">
            <a:extLst>
              <a:ext uri="{FF2B5EF4-FFF2-40B4-BE49-F238E27FC236}">
                <a16:creationId xmlns:a16="http://schemas.microsoft.com/office/drawing/2014/main" id="{64096758-1773-0733-89BA-DAF5162CA3C7}"/>
              </a:ext>
            </a:extLst>
          </p:cNvPr>
          <p:cNvSpPr txBox="1"/>
          <p:nvPr/>
        </p:nvSpPr>
        <p:spPr>
          <a:xfrm>
            <a:off x="664029" y="6096000"/>
            <a:ext cx="4746171" cy="523220"/>
          </a:xfrm>
          <a:prstGeom prst="rect">
            <a:avLst/>
          </a:prstGeom>
          <a:noFill/>
        </p:spPr>
        <p:txBody>
          <a:bodyPr wrap="square" rtlCol="0">
            <a:spAutoFit/>
          </a:bodyPr>
          <a:lstStyle/>
          <a:p>
            <a:r>
              <a:rPr lang="en-US" sz="2800" dirty="0"/>
              <a:t>Multielectrode radiofrequency </a:t>
            </a:r>
          </a:p>
        </p:txBody>
      </p:sp>
    </p:spTree>
    <p:extLst>
      <p:ext uri="{BB962C8B-B14F-4D97-AF65-F5344CB8AC3E}">
        <p14:creationId xmlns:p14="http://schemas.microsoft.com/office/powerpoint/2010/main" val="446041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tronic Symplicity G3">
            <a:extLst>
              <a:ext uri="{FF2B5EF4-FFF2-40B4-BE49-F238E27FC236}">
                <a16:creationId xmlns:a16="http://schemas.microsoft.com/office/drawing/2014/main" id="{B1BCB075-B757-2C17-FB82-D453A7957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563" y="1816323"/>
            <a:ext cx="4722187" cy="40946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97BBA9-7599-7926-DC82-22E2CC0A8B23}"/>
              </a:ext>
            </a:extLst>
          </p:cNvPr>
          <p:cNvSpPr txBox="1"/>
          <p:nvPr/>
        </p:nvSpPr>
        <p:spPr>
          <a:xfrm>
            <a:off x="65314" y="245162"/>
            <a:ext cx="12126686" cy="1077218"/>
          </a:xfrm>
          <a:prstGeom prst="rect">
            <a:avLst/>
          </a:prstGeom>
          <a:noFill/>
        </p:spPr>
        <p:txBody>
          <a:bodyPr wrap="square">
            <a:spAutoFit/>
          </a:bodyPr>
          <a:lstStyle/>
          <a:p>
            <a:pPr algn="ctr"/>
            <a:r>
              <a:rPr lang="en-US" sz="3200" dirty="0">
                <a:effectLst/>
                <a:latin typeface="Grandview" panose="020B0502040204020203" pitchFamily="34" charset="0"/>
              </a:rPr>
              <a:t>Simplicity G3 radio frequency generator </a:t>
            </a:r>
          </a:p>
          <a:p>
            <a:pPr algn="ctr"/>
            <a:r>
              <a:rPr lang="en-US" sz="3200" dirty="0">
                <a:effectLst/>
                <a:latin typeface="Grandview" panose="020B0502040204020203" pitchFamily="34" charset="0"/>
              </a:rPr>
              <a:t>(Medtronic; Minneapolis, MN, USA) </a:t>
            </a:r>
          </a:p>
        </p:txBody>
      </p:sp>
    </p:spTree>
    <p:extLst>
      <p:ext uri="{BB962C8B-B14F-4D97-AF65-F5344CB8AC3E}">
        <p14:creationId xmlns:p14="http://schemas.microsoft.com/office/powerpoint/2010/main" val="1500183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8E2B7-1248-043A-4DAE-310F0B048B68}"/>
              </a:ext>
            </a:extLst>
          </p:cNvPr>
          <p:cNvPicPr>
            <a:picLocks noChangeAspect="1"/>
          </p:cNvPicPr>
          <p:nvPr/>
        </p:nvPicPr>
        <p:blipFill>
          <a:blip r:embed="rId2"/>
          <a:stretch>
            <a:fillRect/>
          </a:stretch>
        </p:blipFill>
        <p:spPr>
          <a:xfrm>
            <a:off x="1637876" y="236084"/>
            <a:ext cx="7501104" cy="6385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22565967-056C-FCDB-53F3-21A502CB7CE2}"/>
              </a:ext>
            </a:extLst>
          </p:cNvPr>
          <p:cNvSpPr txBox="1"/>
          <p:nvPr/>
        </p:nvSpPr>
        <p:spPr>
          <a:xfrm>
            <a:off x="9138980" y="6581001"/>
            <a:ext cx="6096000" cy="276999"/>
          </a:xfrm>
          <a:prstGeom prst="rect">
            <a:avLst/>
          </a:prstGeom>
          <a:noFill/>
        </p:spPr>
        <p:txBody>
          <a:bodyPr wrap="square">
            <a:spAutoFit/>
          </a:bodyPr>
          <a:lstStyle/>
          <a:p>
            <a:r>
              <a:rPr lang="en-US" sz="1200" b="0" i="0" u="none" strike="noStrike" baseline="0" dirty="0">
                <a:solidFill>
                  <a:srgbClr val="131413"/>
                </a:solidFill>
                <a:latin typeface="Grandview Display" panose="020B0502040204020203" pitchFamily="34" charset="0"/>
              </a:rPr>
              <a:t>Current Cardiology Reports </a:t>
            </a:r>
            <a:r>
              <a:rPr lang="en-US" sz="1200" b="0" i="0" u="none" strike="noStrike" baseline="0" dirty="0">
                <a:solidFill>
                  <a:srgbClr val="000000"/>
                </a:solidFill>
                <a:latin typeface="Grandview Display" panose="020B0502040204020203" pitchFamily="34" charset="0"/>
              </a:rPr>
              <a:t>(2019) 21: 80</a:t>
            </a:r>
            <a:endParaRPr lang="en-US" sz="1200" dirty="0">
              <a:latin typeface="Grandview Display" panose="020B0502040204020203" pitchFamily="34" charset="0"/>
            </a:endParaRPr>
          </a:p>
        </p:txBody>
      </p:sp>
    </p:spTree>
    <p:extLst>
      <p:ext uri="{BB962C8B-B14F-4D97-AF65-F5344CB8AC3E}">
        <p14:creationId xmlns:p14="http://schemas.microsoft.com/office/powerpoint/2010/main" val="1979047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al denervation: Not as easy as it looks | Science Translational Medicine">
            <a:extLst>
              <a:ext uri="{FF2B5EF4-FFF2-40B4-BE49-F238E27FC236}">
                <a16:creationId xmlns:a16="http://schemas.microsoft.com/office/drawing/2014/main" id="{7ED3F0D0-D9B3-F278-983B-85C3AB8FD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04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searcher looking into microscope">
            <a:extLst>
              <a:ext uri="{FF2B5EF4-FFF2-40B4-BE49-F238E27FC236}">
                <a16:creationId xmlns:a16="http://schemas.microsoft.com/office/drawing/2014/main" id="{28B5702D-0CBB-3926-9F04-6189B83C0C8A}"/>
              </a:ext>
            </a:extLst>
          </p:cNvPr>
          <p:cNvPicPr>
            <a:picLocks noChangeAspect="1"/>
          </p:cNvPicPr>
          <p:nvPr/>
        </p:nvPicPr>
        <p:blipFill>
          <a:blip r:embed="rId2"/>
          <a:stretch>
            <a:fillRect/>
          </a:stretch>
        </p:blipFill>
        <p:spPr>
          <a:xfrm>
            <a:off x="0" y="0"/>
            <a:ext cx="12192000" cy="7024914"/>
          </a:xfrm>
          <a:prstGeom prst="rect">
            <a:avLst/>
          </a:prstGeom>
        </p:spPr>
      </p:pic>
      <p:sp>
        <p:nvSpPr>
          <p:cNvPr id="10" name="TextBox 9">
            <a:extLst>
              <a:ext uri="{FF2B5EF4-FFF2-40B4-BE49-F238E27FC236}">
                <a16:creationId xmlns:a16="http://schemas.microsoft.com/office/drawing/2014/main" id="{A58C50FE-7C69-FF50-45EE-969DD0ABB2E9}"/>
              </a:ext>
            </a:extLst>
          </p:cNvPr>
          <p:cNvSpPr txBox="1"/>
          <p:nvPr/>
        </p:nvSpPr>
        <p:spPr>
          <a:xfrm>
            <a:off x="508000" y="391886"/>
            <a:ext cx="5355772" cy="1446550"/>
          </a:xfrm>
          <a:prstGeom prst="rect">
            <a:avLst/>
          </a:prstGeom>
          <a:noFill/>
        </p:spPr>
        <p:txBody>
          <a:bodyPr wrap="square" rtlCol="0">
            <a:spAutoFit/>
          </a:bodyPr>
          <a:lstStyle/>
          <a:p>
            <a:r>
              <a:rPr lang="en-US" sz="4400" dirty="0">
                <a:solidFill>
                  <a:schemeClr val="bg1"/>
                </a:solidFill>
                <a:latin typeface="Grandview" panose="020B0502040204020203" pitchFamily="34" charset="0"/>
              </a:rPr>
              <a:t>Human Studies </a:t>
            </a:r>
          </a:p>
          <a:p>
            <a:r>
              <a:rPr lang="en-US" sz="4400" dirty="0">
                <a:solidFill>
                  <a:schemeClr val="bg1"/>
                </a:solidFill>
                <a:latin typeface="Grandview" panose="020B0502040204020203" pitchFamily="34" charset="0"/>
              </a:rPr>
              <a:t>Landmark Trials</a:t>
            </a:r>
          </a:p>
        </p:txBody>
      </p:sp>
    </p:spTree>
    <p:extLst>
      <p:ext uri="{BB962C8B-B14F-4D97-AF65-F5344CB8AC3E}">
        <p14:creationId xmlns:p14="http://schemas.microsoft.com/office/powerpoint/2010/main" val="2603539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C3ADA2-5CCF-F087-C367-08C3D2C94D18}"/>
              </a:ext>
            </a:extLst>
          </p:cNvPr>
          <p:cNvSpPr txBox="1"/>
          <p:nvPr/>
        </p:nvSpPr>
        <p:spPr>
          <a:xfrm>
            <a:off x="1195387" y="342900"/>
            <a:ext cx="9801225" cy="1323439"/>
          </a:xfrm>
          <a:prstGeom prst="rect">
            <a:avLst/>
          </a:prstGeom>
          <a:noFill/>
        </p:spPr>
        <p:txBody>
          <a:bodyPr wrap="square" rtlCol="0">
            <a:spAutoFit/>
          </a:bodyPr>
          <a:lstStyle/>
          <a:p>
            <a:pPr algn="ctr"/>
            <a:r>
              <a:rPr lang="en-US" sz="4000" dirty="0">
                <a:latin typeface="Grandview" panose="020B0502040204020203" pitchFamily="34" charset="0"/>
              </a:rPr>
              <a:t>Our understanding of RDN comes for 2 major study cohorts</a:t>
            </a:r>
          </a:p>
        </p:txBody>
      </p:sp>
      <p:sp>
        <p:nvSpPr>
          <p:cNvPr id="3" name="TextBox 2">
            <a:extLst>
              <a:ext uri="{FF2B5EF4-FFF2-40B4-BE49-F238E27FC236}">
                <a16:creationId xmlns:a16="http://schemas.microsoft.com/office/drawing/2014/main" id="{2126E295-3EE8-AF2D-8EA8-A5C9D9D3FC04}"/>
              </a:ext>
            </a:extLst>
          </p:cNvPr>
          <p:cNvSpPr txBox="1"/>
          <p:nvPr/>
        </p:nvSpPr>
        <p:spPr>
          <a:xfrm>
            <a:off x="1509711" y="2538710"/>
            <a:ext cx="9172575" cy="3139321"/>
          </a:xfrm>
          <a:prstGeom prst="rect">
            <a:avLst/>
          </a:prstGeom>
          <a:noFill/>
        </p:spPr>
        <p:txBody>
          <a:bodyPr wrap="square" rtlCol="0">
            <a:spAutoFit/>
          </a:bodyPr>
          <a:lstStyle/>
          <a:p>
            <a:pPr algn="ctr"/>
            <a:r>
              <a:rPr lang="en-US" sz="6600" dirty="0"/>
              <a:t>The </a:t>
            </a:r>
            <a:r>
              <a:rPr lang="en-US" sz="6600" dirty="0">
                <a:solidFill>
                  <a:schemeClr val="accent2">
                    <a:lumMod val="50000"/>
                  </a:schemeClr>
                </a:solidFill>
              </a:rPr>
              <a:t>SYMPLICITY</a:t>
            </a:r>
            <a:r>
              <a:rPr lang="en-US" sz="6600" dirty="0"/>
              <a:t>  </a:t>
            </a:r>
          </a:p>
          <a:p>
            <a:pPr algn="ctr"/>
            <a:r>
              <a:rPr lang="en-US" sz="6600" dirty="0"/>
              <a:t>&amp; </a:t>
            </a:r>
          </a:p>
          <a:p>
            <a:pPr algn="ctr"/>
            <a:r>
              <a:rPr lang="en-US" sz="6600" dirty="0"/>
              <a:t>The </a:t>
            </a:r>
            <a:r>
              <a:rPr lang="en-US" sz="6600" dirty="0">
                <a:solidFill>
                  <a:srgbClr val="7030A0"/>
                </a:solidFill>
              </a:rPr>
              <a:t>SPYRAL</a:t>
            </a:r>
          </a:p>
        </p:txBody>
      </p:sp>
    </p:spTree>
    <p:extLst>
      <p:ext uri="{BB962C8B-B14F-4D97-AF65-F5344CB8AC3E}">
        <p14:creationId xmlns:p14="http://schemas.microsoft.com/office/powerpoint/2010/main" val="1663551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moon">
            <a:extLst>
              <a:ext uri="{FF2B5EF4-FFF2-40B4-BE49-F238E27FC236}">
                <a16:creationId xmlns:a16="http://schemas.microsoft.com/office/drawing/2014/main" id="{A69F9F9E-4B65-E6C2-6539-C4BB06B2C76C}"/>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34245CF-9704-A82F-33A8-C9AA74C54FAD}"/>
              </a:ext>
            </a:extLst>
          </p:cNvPr>
          <p:cNvSpPr txBox="1"/>
          <p:nvPr/>
        </p:nvSpPr>
        <p:spPr>
          <a:xfrm>
            <a:off x="2109107" y="2828835"/>
            <a:ext cx="7973786" cy="1815882"/>
          </a:xfrm>
          <a:prstGeom prst="rect">
            <a:avLst/>
          </a:prstGeom>
          <a:noFill/>
        </p:spPr>
        <p:txBody>
          <a:bodyPr wrap="square">
            <a:spAutoFit/>
          </a:bodyPr>
          <a:lstStyle/>
          <a:p>
            <a:pPr algn="ctr"/>
            <a:r>
              <a:rPr lang="en-US" sz="4000" b="1" dirty="0">
                <a:solidFill>
                  <a:schemeClr val="bg2"/>
                </a:solidFill>
              </a:rPr>
              <a:t>Phase 1</a:t>
            </a:r>
          </a:p>
          <a:p>
            <a:pPr algn="ctr"/>
            <a:r>
              <a:rPr lang="en-US" sz="3600" dirty="0">
                <a:solidFill>
                  <a:schemeClr val="bg2"/>
                </a:solidFill>
              </a:rPr>
              <a:t>The Advent of Catheter-Directed</a:t>
            </a:r>
          </a:p>
          <a:p>
            <a:pPr algn="ctr"/>
            <a:r>
              <a:rPr lang="en-US" sz="3600" dirty="0">
                <a:solidFill>
                  <a:schemeClr val="bg2"/>
                </a:solidFill>
              </a:rPr>
              <a:t>Radiofrequency Ablation Techniques</a:t>
            </a:r>
          </a:p>
        </p:txBody>
      </p:sp>
    </p:spTree>
    <p:extLst>
      <p:ext uri="{BB962C8B-B14F-4D97-AF65-F5344CB8AC3E}">
        <p14:creationId xmlns:p14="http://schemas.microsoft.com/office/powerpoint/2010/main" val="1756155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90CDF2-B267-9DD8-ED9B-F6008E91E0DA}"/>
              </a:ext>
            </a:extLst>
          </p:cNvPr>
          <p:cNvPicPr>
            <a:picLocks noChangeAspect="1"/>
          </p:cNvPicPr>
          <p:nvPr/>
        </p:nvPicPr>
        <p:blipFill>
          <a:blip r:embed="rId3"/>
          <a:stretch>
            <a:fillRect/>
          </a:stretch>
        </p:blipFill>
        <p:spPr>
          <a:xfrm>
            <a:off x="0" y="141345"/>
            <a:ext cx="12192000" cy="1633196"/>
          </a:xfrm>
          <a:prstGeom prst="rect">
            <a:avLst/>
          </a:prstGeom>
        </p:spPr>
      </p:pic>
      <p:sp>
        <p:nvSpPr>
          <p:cNvPr id="9" name="TextBox 8">
            <a:extLst>
              <a:ext uri="{FF2B5EF4-FFF2-40B4-BE49-F238E27FC236}">
                <a16:creationId xmlns:a16="http://schemas.microsoft.com/office/drawing/2014/main" id="{C790D378-1F68-44CF-F88D-10742F4CE235}"/>
              </a:ext>
            </a:extLst>
          </p:cNvPr>
          <p:cNvSpPr txBox="1"/>
          <p:nvPr/>
        </p:nvSpPr>
        <p:spPr>
          <a:xfrm>
            <a:off x="9459685" y="6578155"/>
            <a:ext cx="5236029" cy="276999"/>
          </a:xfrm>
          <a:prstGeom prst="rect">
            <a:avLst/>
          </a:prstGeom>
          <a:noFill/>
        </p:spPr>
        <p:txBody>
          <a:bodyPr wrap="square" rtlCol="0">
            <a:spAutoFit/>
          </a:bodyPr>
          <a:lstStyle/>
          <a:p>
            <a:r>
              <a:rPr lang="en-US" sz="1200" dirty="0">
                <a:latin typeface="Grandview Display" panose="020B0502040204020203" pitchFamily="34" charset="0"/>
              </a:rPr>
              <a:t>Krum et al. Lancet 2009; 373: 1275–81</a:t>
            </a:r>
          </a:p>
        </p:txBody>
      </p:sp>
      <p:sp>
        <p:nvSpPr>
          <p:cNvPr id="10" name="TextBox 9">
            <a:extLst>
              <a:ext uri="{FF2B5EF4-FFF2-40B4-BE49-F238E27FC236}">
                <a16:creationId xmlns:a16="http://schemas.microsoft.com/office/drawing/2014/main" id="{99DA9739-3B10-4704-779A-0EECE5DA4210}"/>
              </a:ext>
            </a:extLst>
          </p:cNvPr>
          <p:cNvSpPr txBox="1"/>
          <p:nvPr/>
        </p:nvSpPr>
        <p:spPr>
          <a:xfrm>
            <a:off x="810986" y="2394858"/>
            <a:ext cx="10570028" cy="3359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45 pts RDN – 5 Australian and European centers</a:t>
            </a:r>
          </a:p>
          <a:p>
            <a:pPr marL="285750" indent="-285750">
              <a:lnSpc>
                <a:spcPct val="150000"/>
              </a:lnSpc>
              <a:buFont typeface="Arial" panose="020B0604020202020204" pitchFamily="34" charset="0"/>
              <a:buChar char="•"/>
            </a:pPr>
            <a:r>
              <a:rPr lang="en-US" sz="2400" b="1" dirty="0">
                <a:solidFill>
                  <a:srgbClr val="7030A0"/>
                </a:solidFill>
              </a:rPr>
              <a:t>Proof of concept study</a:t>
            </a:r>
          </a:p>
          <a:p>
            <a:pPr marL="285750" indent="-285750">
              <a:lnSpc>
                <a:spcPct val="150000"/>
              </a:lnSpc>
              <a:buFont typeface="Arial" panose="020B0604020202020204" pitchFamily="34" charset="0"/>
              <a:buChar char="•"/>
            </a:pPr>
            <a:r>
              <a:rPr lang="en-US" sz="2400" dirty="0"/>
              <a:t>Follow up for 1 year </a:t>
            </a:r>
          </a:p>
          <a:p>
            <a:pPr marL="285750" indent="-285750">
              <a:lnSpc>
                <a:spcPct val="150000"/>
              </a:lnSpc>
              <a:buFont typeface="Arial" panose="020B0604020202020204" pitchFamily="34" charset="0"/>
              <a:buChar char="•"/>
            </a:pPr>
            <a:r>
              <a:rPr lang="en-US" sz="2400" b="1" dirty="0"/>
              <a:t>Primary endpoints</a:t>
            </a:r>
            <a:r>
              <a:rPr lang="en-US" sz="2400" dirty="0"/>
              <a:t>: OBP and safety data before and at 1, 3, 6, 9, and 12 months after procedure</a:t>
            </a:r>
          </a:p>
          <a:p>
            <a:pPr marL="285750" indent="-285750">
              <a:lnSpc>
                <a:spcPct val="150000"/>
              </a:lnSpc>
              <a:buFont typeface="Arial" panose="020B0604020202020204" pitchFamily="34" charset="0"/>
              <a:buChar char="•"/>
            </a:pPr>
            <a:r>
              <a:rPr lang="en-US" sz="2400" dirty="0"/>
              <a:t>Funding </a:t>
            </a:r>
            <a:r>
              <a:rPr lang="en-US" sz="2400" dirty="0" err="1"/>
              <a:t>Ardian</a:t>
            </a:r>
            <a:r>
              <a:rPr lang="en-US" sz="2400" dirty="0"/>
              <a:t> Inc.</a:t>
            </a:r>
          </a:p>
        </p:txBody>
      </p:sp>
      <p:pic>
        <p:nvPicPr>
          <p:cNvPr id="11" name="Picture 10">
            <a:extLst>
              <a:ext uri="{FF2B5EF4-FFF2-40B4-BE49-F238E27FC236}">
                <a16:creationId xmlns:a16="http://schemas.microsoft.com/office/drawing/2014/main" id="{C68EECDF-572E-0949-5B3F-251A669C94BE}"/>
              </a:ext>
            </a:extLst>
          </p:cNvPr>
          <p:cNvPicPr>
            <a:picLocks noChangeAspect="1"/>
          </p:cNvPicPr>
          <p:nvPr/>
        </p:nvPicPr>
        <p:blipFill rotWithShape="1">
          <a:blip r:embed="rId4"/>
          <a:srcRect l="1970" r="1047" b="2061"/>
          <a:stretch/>
        </p:blipFill>
        <p:spPr>
          <a:xfrm>
            <a:off x="2667000" y="-1"/>
            <a:ext cx="6858000" cy="685800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9753656-30A4-445D-03C8-D8DFE946EE43}"/>
              </a:ext>
            </a:extLst>
          </p:cNvPr>
          <p:cNvSpPr txBox="1"/>
          <p:nvPr/>
        </p:nvSpPr>
        <p:spPr>
          <a:xfrm>
            <a:off x="174171" y="2352640"/>
            <a:ext cx="11843658" cy="1697068"/>
          </a:xfrm>
          <a:prstGeom prst="rect">
            <a:avLst/>
          </a:prstGeom>
          <a:solidFill>
            <a:schemeClr val="tx1"/>
          </a:solidFill>
        </p:spPr>
        <p:txBody>
          <a:bodyPr wrap="square" rtlCol="0">
            <a:spAutoFit/>
          </a:bodyPr>
          <a:lstStyle/>
          <a:p>
            <a:pPr>
              <a:lnSpc>
                <a:spcPct val="150000"/>
              </a:lnSpc>
            </a:pPr>
            <a:r>
              <a:rPr lang="en-US" sz="2400" dirty="0">
                <a:solidFill>
                  <a:schemeClr val="bg1"/>
                </a:solidFill>
              </a:rPr>
              <a:t>Catheter-based RDN causes substantial and sustained BP reduction, without serious adverse events, in patients with resistant hypertension. Prospective RCT are needed to investigate the usefulness of this procedure in the management resistant hypertension</a:t>
            </a:r>
          </a:p>
        </p:txBody>
      </p:sp>
    </p:spTree>
    <p:extLst>
      <p:ext uri="{BB962C8B-B14F-4D97-AF65-F5344CB8AC3E}">
        <p14:creationId xmlns:p14="http://schemas.microsoft.com/office/powerpoint/2010/main" val="172305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D1B12-2232-8DE3-BE22-28BA5C66FEC0}"/>
              </a:ext>
            </a:extLst>
          </p:cNvPr>
          <p:cNvPicPr>
            <a:picLocks noChangeAspect="1"/>
          </p:cNvPicPr>
          <p:nvPr/>
        </p:nvPicPr>
        <p:blipFill>
          <a:blip r:embed="rId3"/>
          <a:stretch>
            <a:fillRect/>
          </a:stretch>
        </p:blipFill>
        <p:spPr>
          <a:xfrm>
            <a:off x="0" y="0"/>
            <a:ext cx="12192000" cy="1719384"/>
          </a:xfrm>
          <a:prstGeom prst="rect">
            <a:avLst/>
          </a:prstGeom>
        </p:spPr>
      </p:pic>
      <p:sp>
        <p:nvSpPr>
          <p:cNvPr id="4" name="TextBox 3">
            <a:extLst>
              <a:ext uri="{FF2B5EF4-FFF2-40B4-BE49-F238E27FC236}">
                <a16:creationId xmlns:a16="http://schemas.microsoft.com/office/drawing/2014/main" id="{124917B7-38FC-1D1E-838C-3CE1341B39DE}"/>
              </a:ext>
            </a:extLst>
          </p:cNvPr>
          <p:cNvSpPr txBox="1"/>
          <p:nvPr/>
        </p:nvSpPr>
        <p:spPr>
          <a:xfrm>
            <a:off x="968829" y="2220686"/>
            <a:ext cx="10439400" cy="369331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Open label </a:t>
            </a:r>
          </a:p>
          <a:p>
            <a:pPr marL="342900" indent="-342900">
              <a:lnSpc>
                <a:spcPct val="150000"/>
              </a:lnSpc>
              <a:buFont typeface="Arial" panose="020B0604020202020204" pitchFamily="34" charset="0"/>
              <a:buChar char="•"/>
            </a:pPr>
            <a:r>
              <a:rPr lang="en-US" sz="2400" dirty="0"/>
              <a:t>Resistant HTN</a:t>
            </a:r>
          </a:p>
          <a:p>
            <a:pPr marL="342900" indent="-342900">
              <a:lnSpc>
                <a:spcPct val="150000"/>
              </a:lnSpc>
              <a:buFont typeface="Arial" panose="020B0604020202020204" pitchFamily="34" charset="0"/>
              <a:buChar char="•"/>
            </a:pPr>
            <a:r>
              <a:rPr lang="en-US" sz="2400" dirty="0"/>
              <a:t>111 participants consented for f/u till 36 months, 88 completed it</a:t>
            </a:r>
          </a:p>
          <a:p>
            <a:pPr marL="342900" indent="-342900">
              <a:lnSpc>
                <a:spcPct val="150000"/>
              </a:lnSpc>
              <a:buFont typeface="Arial" panose="020B0604020202020204" pitchFamily="34" charset="0"/>
              <a:buChar char="•"/>
            </a:pPr>
            <a:r>
              <a:rPr lang="en-US" sz="2400" dirty="0"/>
              <a:t>Avg. 4.0 ablations per artery</a:t>
            </a:r>
          </a:p>
          <a:p>
            <a:pPr marL="342900" indent="-342900">
              <a:lnSpc>
                <a:spcPct val="150000"/>
              </a:lnSpc>
              <a:buFont typeface="Arial" panose="020B0604020202020204" pitchFamily="34" charset="0"/>
              <a:buChar char="•"/>
            </a:pPr>
            <a:r>
              <a:rPr lang="en-US" sz="2400" dirty="0"/>
              <a:t>Office BP measured</a:t>
            </a:r>
          </a:p>
          <a:p>
            <a:pPr marL="342900" indent="-342900">
              <a:lnSpc>
                <a:spcPct val="150000"/>
              </a:lnSpc>
              <a:buFont typeface="Arial" panose="020B0604020202020204" pitchFamily="34" charset="0"/>
              <a:buChar char="•"/>
            </a:pPr>
            <a:r>
              <a:rPr lang="en-US" sz="2400" i="0" u="none" strike="noStrike" baseline="0" dirty="0"/>
              <a:t>Funding </a:t>
            </a:r>
            <a:r>
              <a:rPr lang="en-US" sz="2400" i="0" u="none" strike="noStrike" baseline="0" dirty="0" err="1"/>
              <a:t>Ardian</a:t>
            </a:r>
            <a:r>
              <a:rPr lang="en-US" sz="2400" i="0" u="none" strike="noStrike" baseline="0" dirty="0"/>
              <a:t> LLC/Medtronic Inc.</a:t>
            </a:r>
            <a:endParaRPr lang="en-US" sz="2400" dirty="0"/>
          </a:p>
          <a:p>
            <a:endParaRPr lang="en-US" dirty="0"/>
          </a:p>
        </p:txBody>
      </p:sp>
      <p:sp>
        <p:nvSpPr>
          <p:cNvPr id="5" name="TextBox 4">
            <a:extLst>
              <a:ext uri="{FF2B5EF4-FFF2-40B4-BE49-F238E27FC236}">
                <a16:creationId xmlns:a16="http://schemas.microsoft.com/office/drawing/2014/main" id="{6EF79713-5B92-10CB-3D77-3ABF04548537}"/>
              </a:ext>
            </a:extLst>
          </p:cNvPr>
          <p:cNvSpPr txBox="1"/>
          <p:nvPr/>
        </p:nvSpPr>
        <p:spPr>
          <a:xfrm>
            <a:off x="7489371" y="6581001"/>
            <a:ext cx="4996543" cy="276999"/>
          </a:xfrm>
          <a:prstGeom prst="rect">
            <a:avLst/>
          </a:prstGeom>
          <a:noFill/>
        </p:spPr>
        <p:txBody>
          <a:bodyPr wrap="square" rtlCol="0">
            <a:spAutoFit/>
          </a:bodyPr>
          <a:lstStyle/>
          <a:p>
            <a:r>
              <a:rPr lang="en-US" sz="1200" dirty="0">
                <a:latin typeface="Grandview Display" panose="020B0502040204020203" pitchFamily="34" charset="0"/>
              </a:rPr>
              <a:t>Henry Krum et al. Lancet 2014;383:622-29. SYMPLICITY HTN1-Study</a:t>
            </a:r>
          </a:p>
        </p:txBody>
      </p:sp>
      <p:pic>
        <p:nvPicPr>
          <p:cNvPr id="6" name="Picture 5">
            <a:extLst>
              <a:ext uri="{FF2B5EF4-FFF2-40B4-BE49-F238E27FC236}">
                <a16:creationId xmlns:a16="http://schemas.microsoft.com/office/drawing/2014/main" id="{B622D70F-21A1-52C9-2BD4-5C18475D5C72}"/>
              </a:ext>
            </a:extLst>
          </p:cNvPr>
          <p:cNvPicPr>
            <a:picLocks noChangeAspect="1"/>
          </p:cNvPicPr>
          <p:nvPr/>
        </p:nvPicPr>
        <p:blipFill>
          <a:blip r:embed="rId4"/>
          <a:stretch>
            <a:fillRect/>
          </a:stretch>
        </p:blipFill>
        <p:spPr>
          <a:xfrm>
            <a:off x="-1" y="44225"/>
            <a:ext cx="6183086" cy="6813775"/>
          </a:xfrm>
          <a:prstGeom prst="rect">
            <a:avLst/>
          </a:prstGeom>
        </p:spPr>
      </p:pic>
      <p:pic>
        <p:nvPicPr>
          <p:cNvPr id="7" name="Picture 6">
            <a:extLst>
              <a:ext uri="{FF2B5EF4-FFF2-40B4-BE49-F238E27FC236}">
                <a16:creationId xmlns:a16="http://schemas.microsoft.com/office/drawing/2014/main" id="{A702833D-96CB-E3B9-7A40-59C2D99A021C}"/>
              </a:ext>
            </a:extLst>
          </p:cNvPr>
          <p:cNvPicPr>
            <a:picLocks noChangeAspect="1"/>
          </p:cNvPicPr>
          <p:nvPr/>
        </p:nvPicPr>
        <p:blipFill>
          <a:blip r:embed="rId5"/>
          <a:stretch>
            <a:fillRect/>
          </a:stretch>
        </p:blipFill>
        <p:spPr>
          <a:xfrm>
            <a:off x="6183086" y="0"/>
            <a:ext cx="6085114" cy="6858000"/>
          </a:xfrm>
          <a:prstGeom prst="rect">
            <a:avLst/>
          </a:prstGeom>
        </p:spPr>
      </p:pic>
      <p:sp>
        <p:nvSpPr>
          <p:cNvPr id="8" name="TextBox 7">
            <a:extLst>
              <a:ext uri="{FF2B5EF4-FFF2-40B4-BE49-F238E27FC236}">
                <a16:creationId xmlns:a16="http://schemas.microsoft.com/office/drawing/2014/main" id="{4823268E-17C2-702A-47FF-62BCBDB6AF59}"/>
              </a:ext>
            </a:extLst>
          </p:cNvPr>
          <p:cNvSpPr txBox="1"/>
          <p:nvPr/>
        </p:nvSpPr>
        <p:spPr>
          <a:xfrm>
            <a:off x="745671" y="2792021"/>
            <a:ext cx="10439401" cy="1318181"/>
          </a:xfrm>
          <a:prstGeom prst="rect">
            <a:avLst/>
          </a:prstGeom>
          <a:solidFill>
            <a:schemeClr val="tx1"/>
          </a:solidFill>
        </p:spPr>
        <p:txBody>
          <a:bodyPr wrap="square" rtlCol="0">
            <a:spAutoFit/>
          </a:bodyPr>
          <a:lstStyle/>
          <a:p>
            <a:pPr>
              <a:lnSpc>
                <a:spcPct val="150000"/>
              </a:lnSpc>
            </a:pPr>
            <a:r>
              <a:rPr lang="en-US" sz="2800" dirty="0">
                <a:solidFill>
                  <a:schemeClr val="bg1"/>
                </a:solidFill>
              </a:rPr>
              <a:t>Changes in blood pressure after RDN persist long term in patients with treatment-resistant hypertension, with good safety</a:t>
            </a:r>
          </a:p>
        </p:txBody>
      </p:sp>
    </p:spTree>
    <p:extLst>
      <p:ext uri="{BB962C8B-B14F-4D97-AF65-F5344CB8AC3E}">
        <p14:creationId xmlns:p14="http://schemas.microsoft.com/office/powerpoint/2010/main" val="284781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9B3FB8-F32C-3265-A2FB-AC014284A88E}"/>
              </a:ext>
            </a:extLst>
          </p:cNvPr>
          <p:cNvSpPr txBox="1"/>
          <p:nvPr/>
        </p:nvSpPr>
        <p:spPr>
          <a:xfrm>
            <a:off x="8022771" y="6581001"/>
            <a:ext cx="6096000" cy="276999"/>
          </a:xfrm>
          <a:prstGeom prst="rect">
            <a:avLst/>
          </a:prstGeom>
          <a:noFill/>
        </p:spPr>
        <p:txBody>
          <a:bodyPr wrap="square">
            <a:spAutoFit/>
          </a:bodyPr>
          <a:lstStyle/>
          <a:p>
            <a:r>
              <a:rPr lang="en-US" sz="1200" dirty="0" err="1">
                <a:latin typeface="Grandview Display" panose="020B0502040204020203" pitchFamily="34" charset="0"/>
              </a:rPr>
              <a:t>Esler</a:t>
            </a:r>
            <a:r>
              <a:rPr lang="en-US" sz="1200" dirty="0">
                <a:latin typeface="Grandview Display" panose="020B0502040204020203" pitchFamily="34" charset="0"/>
              </a:rPr>
              <a:t> MD et </a:t>
            </a:r>
            <a:r>
              <a:rPr lang="en-US" sz="1200" dirty="0" err="1">
                <a:latin typeface="Grandview Display" panose="020B0502040204020203" pitchFamily="34" charset="0"/>
              </a:rPr>
              <a:t>al.European</a:t>
            </a:r>
            <a:r>
              <a:rPr lang="en-US" sz="1200" dirty="0">
                <a:latin typeface="Grandview Display" panose="020B0502040204020203" pitchFamily="34" charset="0"/>
              </a:rPr>
              <a:t> Heart Journal (2014) 35, 1752–1759</a:t>
            </a:r>
          </a:p>
        </p:txBody>
      </p:sp>
      <p:sp>
        <p:nvSpPr>
          <p:cNvPr id="6" name="TextBox 5">
            <a:extLst>
              <a:ext uri="{FF2B5EF4-FFF2-40B4-BE49-F238E27FC236}">
                <a16:creationId xmlns:a16="http://schemas.microsoft.com/office/drawing/2014/main" id="{8AC91968-37BC-1492-E6FF-0A3693651B32}"/>
              </a:ext>
            </a:extLst>
          </p:cNvPr>
          <p:cNvSpPr txBox="1"/>
          <p:nvPr/>
        </p:nvSpPr>
        <p:spPr>
          <a:xfrm>
            <a:off x="1349828" y="2492829"/>
            <a:ext cx="9720943" cy="2943563"/>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2400" b="1" dirty="0"/>
              <a:t>Randomized</a:t>
            </a:r>
            <a:r>
              <a:rPr lang="en-US" sz="2400" dirty="0"/>
              <a:t> 106 subjects with Rx resistant HTN RDN vs medical Rx alone</a:t>
            </a:r>
          </a:p>
          <a:p>
            <a:pPr marL="457200" indent="-457200">
              <a:lnSpc>
                <a:spcPct val="200000"/>
              </a:lnSpc>
              <a:buFont typeface="Arial" panose="020B0604020202020204" pitchFamily="34" charset="0"/>
              <a:buChar char="•"/>
            </a:pPr>
            <a:r>
              <a:rPr lang="en-US" sz="2400" b="1" dirty="0"/>
              <a:t>Primary Endpoints</a:t>
            </a:r>
            <a:r>
              <a:rPr lang="en-US" sz="2400" dirty="0"/>
              <a:t>: Change</a:t>
            </a:r>
            <a:r>
              <a:rPr lang="en-US" sz="2400" b="0" i="0" dirty="0">
                <a:effectLst/>
              </a:rPr>
              <a:t> in office systolic blood pressure at 6 months</a:t>
            </a:r>
          </a:p>
          <a:p>
            <a:pPr marL="457200" indent="-457200">
              <a:lnSpc>
                <a:spcPct val="200000"/>
              </a:lnSpc>
              <a:buFont typeface="Arial" panose="020B0604020202020204" pitchFamily="34" charset="0"/>
              <a:buChar char="•"/>
            </a:pPr>
            <a:r>
              <a:rPr lang="en-US" sz="2400" dirty="0"/>
              <a:t>Trial allowed control subjects to </a:t>
            </a:r>
            <a:r>
              <a:rPr lang="en-US" sz="2400" b="1" dirty="0"/>
              <a:t>crossover</a:t>
            </a:r>
            <a:r>
              <a:rPr lang="en-US" sz="2400" dirty="0"/>
              <a:t> to receive RDN after the initial 6-month primary endpoint evaluation. (N=37)</a:t>
            </a:r>
          </a:p>
        </p:txBody>
      </p:sp>
      <p:sp>
        <p:nvSpPr>
          <p:cNvPr id="4" name="TextBox 3">
            <a:extLst>
              <a:ext uri="{FF2B5EF4-FFF2-40B4-BE49-F238E27FC236}">
                <a16:creationId xmlns:a16="http://schemas.microsoft.com/office/drawing/2014/main" id="{E74B2132-E86A-B5C9-ED5A-2C5C8CF2A4C9}"/>
              </a:ext>
            </a:extLst>
          </p:cNvPr>
          <p:cNvSpPr txBox="1"/>
          <p:nvPr/>
        </p:nvSpPr>
        <p:spPr>
          <a:xfrm>
            <a:off x="876300" y="178164"/>
            <a:ext cx="10782300" cy="1384995"/>
          </a:xfrm>
          <a:prstGeom prst="rect">
            <a:avLst/>
          </a:prstGeom>
          <a:noFill/>
        </p:spPr>
        <p:txBody>
          <a:bodyPr wrap="square">
            <a:spAutoFit/>
          </a:bodyPr>
          <a:lstStyle/>
          <a:p>
            <a:pPr algn="ctr"/>
            <a:r>
              <a:rPr lang="en-US" sz="2800" dirty="0">
                <a:latin typeface="Grandview" panose="020B0502040204020203" pitchFamily="34" charset="0"/>
              </a:rPr>
              <a:t>Catheter-based renal denervation for treatment of patients with treatment-resistant hypertension: 36-month results from the SYMPLICITY HTN-2 RCT</a:t>
            </a:r>
          </a:p>
        </p:txBody>
      </p:sp>
      <p:pic>
        <p:nvPicPr>
          <p:cNvPr id="8" name="Picture 7">
            <a:extLst>
              <a:ext uri="{FF2B5EF4-FFF2-40B4-BE49-F238E27FC236}">
                <a16:creationId xmlns:a16="http://schemas.microsoft.com/office/drawing/2014/main" id="{DE9D48D0-B0CA-863B-D1B5-68350794DBAB}"/>
              </a:ext>
            </a:extLst>
          </p:cNvPr>
          <p:cNvPicPr>
            <a:picLocks noChangeAspect="1"/>
          </p:cNvPicPr>
          <p:nvPr/>
        </p:nvPicPr>
        <p:blipFill rotWithShape="1">
          <a:blip r:embed="rId3"/>
          <a:srcRect l="5888"/>
          <a:stretch/>
        </p:blipFill>
        <p:spPr>
          <a:xfrm>
            <a:off x="1045029" y="178164"/>
            <a:ext cx="10613571" cy="6372225"/>
          </a:xfrm>
          <a:prstGeom prst="rect">
            <a:avLst/>
          </a:prstGeom>
        </p:spPr>
      </p:pic>
      <p:pic>
        <p:nvPicPr>
          <p:cNvPr id="10" name="Picture 9">
            <a:extLst>
              <a:ext uri="{FF2B5EF4-FFF2-40B4-BE49-F238E27FC236}">
                <a16:creationId xmlns:a16="http://schemas.microsoft.com/office/drawing/2014/main" id="{8837EF3E-F0F2-1AC7-2A18-50CB376312A1}"/>
              </a:ext>
            </a:extLst>
          </p:cNvPr>
          <p:cNvPicPr>
            <a:picLocks noChangeAspect="1"/>
          </p:cNvPicPr>
          <p:nvPr/>
        </p:nvPicPr>
        <p:blipFill>
          <a:blip r:embed="rId4"/>
          <a:stretch>
            <a:fillRect/>
          </a:stretch>
        </p:blipFill>
        <p:spPr>
          <a:xfrm>
            <a:off x="0" y="-1"/>
            <a:ext cx="12192000" cy="6550389"/>
          </a:xfrm>
          <a:prstGeom prst="rect">
            <a:avLst/>
          </a:prstGeom>
        </p:spPr>
      </p:pic>
      <p:sp>
        <p:nvSpPr>
          <p:cNvPr id="11" name="TextBox 10">
            <a:extLst>
              <a:ext uri="{FF2B5EF4-FFF2-40B4-BE49-F238E27FC236}">
                <a16:creationId xmlns:a16="http://schemas.microsoft.com/office/drawing/2014/main" id="{3A18EE7E-5A88-AC87-E154-4755B35DC857}"/>
              </a:ext>
            </a:extLst>
          </p:cNvPr>
          <p:cNvSpPr txBox="1"/>
          <p:nvPr/>
        </p:nvSpPr>
        <p:spPr>
          <a:xfrm>
            <a:off x="492578" y="1037912"/>
            <a:ext cx="11549743" cy="3903504"/>
          </a:xfrm>
          <a:prstGeom prst="rect">
            <a:avLst/>
          </a:prstGeom>
          <a:solidFill>
            <a:schemeClr val="tx1"/>
          </a:solidFill>
        </p:spPr>
        <p:txBody>
          <a:bodyPr wrap="square" rtlCol="0">
            <a:spAutoFit/>
          </a:bodyPr>
          <a:lstStyle/>
          <a:p>
            <a:pPr>
              <a:lnSpc>
                <a:spcPct val="150000"/>
              </a:lnSpc>
            </a:pPr>
            <a:r>
              <a:rPr lang="en-US" sz="2800" dirty="0">
                <a:solidFill>
                  <a:schemeClr val="bg1"/>
                </a:solidFill>
              </a:rPr>
              <a:t>RDN resulted in sustained lowering of BP at 3 years in a selected population of subjects with severe, treatment-resistant hypertension without serious safety concerns</a:t>
            </a:r>
          </a:p>
          <a:p>
            <a:pPr>
              <a:lnSpc>
                <a:spcPct val="150000"/>
              </a:lnSpc>
            </a:pPr>
            <a:r>
              <a:rPr lang="en-US" sz="2800" dirty="0">
                <a:solidFill>
                  <a:schemeClr val="bg1"/>
                </a:solidFill>
              </a:rPr>
              <a:t>The systolic and diastolic BP reduction at 36 months for the RDN group was -33 mmHg (95% CI: -40, -25, P&lt;0.01) and -14 mmHg (95% CI: -17, -10, P&lt;0.01), respectively</a:t>
            </a:r>
          </a:p>
        </p:txBody>
      </p:sp>
    </p:spTree>
    <p:extLst>
      <p:ext uri="{BB962C8B-B14F-4D97-AF65-F5344CB8AC3E}">
        <p14:creationId xmlns:p14="http://schemas.microsoft.com/office/powerpoint/2010/main" val="304528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urglass and a calendar">
            <a:extLst>
              <a:ext uri="{FF2B5EF4-FFF2-40B4-BE49-F238E27FC236}">
                <a16:creationId xmlns:a16="http://schemas.microsoft.com/office/drawing/2014/main" id="{BAF9FBC9-46FD-E3F6-3C4F-9952301326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87AE24B-C472-7BB0-BB2A-69E5C4754D69}"/>
              </a:ext>
            </a:extLst>
          </p:cNvPr>
          <p:cNvSpPr txBox="1"/>
          <p:nvPr/>
        </p:nvSpPr>
        <p:spPr>
          <a:xfrm>
            <a:off x="495302" y="544641"/>
            <a:ext cx="6188528" cy="5492273"/>
          </a:xfrm>
          <a:prstGeom prst="rect">
            <a:avLst/>
          </a:prstGeom>
          <a:noFill/>
        </p:spPr>
        <p:txBody>
          <a:bodyPr wrap="square">
            <a:spAutoFit/>
          </a:bodyPr>
          <a:lstStyle/>
          <a:p>
            <a:pPr>
              <a:lnSpc>
                <a:spcPct val="150000"/>
              </a:lnSpc>
            </a:pPr>
            <a:r>
              <a:rPr lang="en-US" sz="2800" b="1" dirty="0"/>
              <a:t>At the end of this talk participants should be able to </a:t>
            </a:r>
          </a:p>
          <a:p>
            <a:pPr marL="514350" indent="-514350">
              <a:lnSpc>
                <a:spcPct val="150000"/>
              </a:lnSpc>
              <a:buFont typeface="+mj-lt"/>
              <a:buAutoNum type="romanLcPeriod"/>
            </a:pPr>
            <a:r>
              <a:rPr lang="en-US" sz="2000" dirty="0"/>
              <a:t>Review and discuss pre-clinical and early clinical studies in </a:t>
            </a:r>
            <a:r>
              <a:rPr lang="en-US" sz="2000" b="1" dirty="0"/>
              <a:t>renal denervation (RDN) </a:t>
            </a:r>
            <a:r>
              <a:rPr lang="en-US" sz="2000" dirty="0"/>
              <a:t>– walk down memory lane !</a:t>
            </a:r>
          </a:p>
          <a:p>
            <a:pPr marL="514350" indent="-514350">
              <a:lnSpc>
                <a:spcPct val="150000"/>
              </a:lnSpc>
              <a:buFont typeface="+mj-lt"/>
              <a:buAutoNum type="romanLcPeriod"/>
            </a:pPr>
            <a:r>
              <a:rPr lang="en-US" sz="2000" dirty="0"/>
              <a:t>Basics of technical aspects involved in RDN</a:t>
            </a:r>
          </a:p>
          <a:p>
            <a:pPr marL="514350" indent="-514350">
              <a:lnSpc>
                <a:spcPct val="150000"/>
              </a:lnSpc>
              <a:buFont typeface="+mj-lt"/>
              <a:buAutoNum type="romanLcPeriod"/>
            </a:pPr>
            <a:r>
              <a:rPr lang="en-US" sz="2000" dirty="0"/>
              <a:t>Understand the BP response to RDN in controlled studies</a:t>
            </a:r>
          </a:p>
          <a:p>
            <a:pPr marL="514350" indent="-514350">
              <a:lnSpc>
                <a:spcPct val="150000"/>
              </a:lnSpc>
              <a:buFont typeface="+mj-lt"/>
              <a:buAutoNum type="romanLcPeriod"/>
            </a:pPr>
            <a:r>
              <a:rPr lang="en-US" sz="2000" dirty="0"/>
              <a:t>Critically analyze the data from </a:t>
            </a:r>
            <a:r>
              <a:rPr lang="en-US" sz="2000" b="1" dirty="0"/>
              <a:t>SYMPLICITY HTN </a:t>
            </a:r>
            <a:r>
              <a:rPr lang="en-US" sz="2000" dirty="0"/>
              <a:t>&amp; </a:t>
            </a:r>
            <a:r>
              <a:rPr lang="en-US" sz="2000" b="1" dirty="0"/>
              <a:t>SPYRAL-HTN ON </a:t>
            </a:r>
            <a:r>
              <a:rPr lang="en-US" sz="2000" dirty="0"/>
              <a:t>Trial</a:t>
            </a:r>
          </a:p>
          <a:p>
            <a:pPr marL="514350" indent="-514350">
              <a:lnSpc>
                <a:spcPct val="150000"/>
              </a:lnSpc>
              <a:buFont typeface="+mj-lt"/>
              <a:buAutoNum type="romanLcPeriod"/>
            </a:pPr>
            <a:r>
              <a:rPr lang="en-US" sz="2000" dirty="0"/>
              <a:t>What does the future behold?</a:t>
            </a:r>
          </a:p>
        </p:txBody>
      </p:sp>
    </p:spTree>
    <p:extLst>
      <p:ext uri="{BB962C8B-B14F-4D97-AF65-F5344CB8AC3E}">
        <p14:creationId xmlns:p14="http://schemas.microsoft.com/office/powerpoint/2010/main" val="417241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moon">
            <a:extLst>
              <a:ext uri="{FF2B5EF4-FFF2-40B4-BE49-F238E27FC236}">
                <a16:creationId xmlns:a16="http://schemas.microsoft.com/office/drawing/2014/main" id="{FA04E595-DA57-E918-0702-CC51E726FE5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8658A4C-30D5-D2B7-329C-EE319B8A6C27}"/>
              </a:ext>
            </a:extLst>
          </p:cNvPr>
          <p:cNvSpPr txBox="1"/>
          <p:nvPr/>
        </p:nvSpPr>
        <p:spPr>
          <a:xfrm>
            <a:off x="2563585" y="2890391"/>
            <a:ext cx="7897587" cy="1692771"/>
          </a:xfrm>
          <a:prstGeom prst="rect">
            <a:avLst/>
          </a:prstGeom>
          <a:noFill/>
        </p:spPr>
        <p:txBody>
          <a:bodyPr wrap="square">
            <a:spAutoFit/>
          </a:bodyPr>
          <a:lstStyle/>
          <a:p>
            <a:pPr algn="ctr"/>
            <a:r>
              <a:rPr lang="en-US" sz="4000" b="1" dirty="0">
                <a:solidFill>
                  <a:schemeClr val="bg2"/>
                </a:solidFill>
              </a:rPr>
              <a:t>Phase 1A</a:t>
            </a:r>
          </a:p>
          <a:p>
            <a:pPr algn="ctr"/>
            <a:r>
              <a:rPr lang="en-US" sz="3200" dirty="0">
                <a:solidFill>
                  <a:schemeClr val="bg2"/>
                </a:solidFill>
              </a:rPr>
              <a:t> Sham-Controlled Catheter-Directed</a:t>
            </a:r>
          </a:p>
          <a:p>
            <a:pPr algn="ctr"/>
            <a:r>
              <a:rPr lang="en-US" sz="3200" dirty="0">
                <a:solidFill>
                  <a:schemeClr val="bg2"/>
                </a:solidFill>
              </a:rPr>
              <a:t>Radiofrequency Ablation - SYMPLICITY HTN-3</a:t>
            </a:r>
          </a:p>
        </p:txBody>
      </p:sp>
    </p:spTree>
    <p:extLst>
      <p:ext uri="{BB962C8B-B14F-4D97-AF65-F5344CB8AC3E}">
        <p14:creationId xmlns:p14="http://schemas.microsoft.com/office/powerpoint/2010/main" val="3101467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67874-62A0-4D46-3204-1532F64065A8}"/>
              </a:ext>
            </a:extLst>
          </p:cNvPr>
          <p:cNvPicPr>
            <a:picLocks noChangeAspect="1"/>
          </p:cNvPicPr>
          <p:nvPr/>
        </p:nvPicPr>
        <p:blipFill>
          <a:blip r:embed="rId3"/>
          <a:stretch>
            <a:fillRect/>
          </a:stretch>
        </p:blipFill>
        <p:spPr>
          <a:xfrm>
            <a:off x="2209800" y="117824"/>
            <a:ext cx="7772400" cy="1890028"/>
          </a:xfrm>
          <a:prstGeom prst="rect">
            <a:avLst/>
          </a:prstGeom>
        </p:spPr>
      </p:pic>
      <p:sp>
        <p:nvSpPr>
          <p:cNvPr id="4" name="TextBox 3">
            <a:extLst>
              <a:ext uri="{FF2B5EF4-FFF2-40B4-BE49-F238E27FC236}">
                <a16:creationId xmlns:a16="http://schemas.microsoft.com/office/drawing/2014/main" id="{D4E8E787-1D4A-7BFA-CCC5-F9BCF12D08E9}"/>
              </a:ext>
            </a:extLst>
          </p:cNvPr>
          <p:cNvSpPr txBox="1"/>
          <p:nvPr/>
        </p:nvSpPr>
        <p:spPr>
          <a:xfrm>
            <a:off x="1871663" y="2492859"/>
            <a:ext cx="10172700" cy="42473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b="1" dirty="0">
                <a:solidFill>
                  <a:srgbClr val="7030A0"/>
                </a:solidFill>
              </a:rPr>
              <a:t>Prospective, single blind, sham controlled RCT</a:t>
            </a:r>
          </a:p>
          <a:p>
            <a:pPr marL="342900" indent="-342900">
              <a:lnSpc>
                <a:spcPct val="150000"/>
              </a:lnSpc>
              <a:buFont typeface="Arial" panose="020B0604020202020204" pitchFamily="34" charset="0"/>
              <a:buChar char="•"/>
            </a:pPr>
            <a:r>
              <a:rPr lang="en-US" sz="2400" b="1" dirty="0"/>
              <a:t>Resistant HTN</a:t>
            </a:r>
          </a:p>
          <a:p>
            <a:pPr marL="342900" indent="-342900">
              <a:lnSpc>
                <a:spcPct val="150000"/>
              </a:lnSpc>
              <a:buFont typeface="Arial" panose="020B0604020202020204" pitchFamily="34" charset="0"/>
              <a:buChar char="•"/>
            </a:pPr>
            <a:r>
              <a:rPr lang="en-US" sz="2400" dirty="0"/>
              <a:t>2:1 assignment : RDN vs. sham procedure</a:t>
            </a:r>
          </a:p>
          <a:p>
            <a:pPr marL="342900" indent="-342900">
              <a:lnSpc>
                <a:spcPct val="150000"/>
              </a:lnSpc>
              <a:buFont typeface="Arial" panose="020B0604020202020204" pitchFamily="34" charset="0"/>
              <a:buChar char="•"/>
            </a:pPr>
            <a:r>
              <a:rPr lang="en-US" sz="2400" b="1" dirty="0"/>
              <a:t>Primary efficacy end point</a:t>
            </a:r>
            <a:r>
              <a:rPr lang="en-US" sz="2400" dirty="0"/>
              <a:t>: change in office SBP at 6 mo. </a:t>
            </a:r>
          </a:p>
          <a:p>
            <a:pPr marL="342900" indent="-342900">
              <a:lnSpc>
                <a:spcPct val="150000"/>
              </a:lnSpc>
              <a:buFont typeface="Arial" panose="020B0604020202020204" pitchFamily="34" charset="0"/>
              <a:buChar char="•"/>
            </a:pPr>
            <a:r>
              <a:rPr lang="en-US" sz="2400" b="1" dirty="0"/>
              <a:t>Primary safety endpoints</a:t>
            </a:r>
            <a:r>
              <a:rPr lang="en-US" sz="2400" dirty="0"/>
              <a:t>: composite of death, ESKD, embolic events resulting EOD, renovascular complications / HTN crisis</a:t>
            </a:r>
          </a:p>
          <a:p>
            <a:endParaRPr lang="en-US" dirty="0"/>
          </a:p>
          <a:p>
            <a:endParaRPr lang="en-US" dirty="0"/>
          </a:p>
          <a:p>
            <a:endParaRPr lang="en-US" dirty="0"/>
          </a:p>
        </p:txBody>
      </p:sp>
      <p:sp>
        <p:nvSpPr>
          <p:cNvPr id="7" name="TextBox 6">
            <a:extLst>
              <a:ext uri="{FF2B5EF4-FFF2-40B4-BE49-F238E27FC236}">
                <a16:creationId xmlns:a16="http://schemas.microsoft.com/office/drawing/2014/main" id="{1ABDCA47-DB7D-FF2D-45F1-9FCAD33A155A}"/>
              </a:ext>
            </a:extLst>
          </p:cNvPr>
          <p:cNvSpPr txBox="1"/>
          <p:nvPr/>
        </p:nvSpPr>
        <p:spPr>
          <a:xfrm>
            <a:off x="7686675" y="6581001"/>
            <a:ext cx="6143625" cy="276999"/>
          </a:xfrm>
          <a:prstGeom prst="rect">
            <a:avLst/>
          </a:prstGeom>
          <a:noFill/>
        </p:spPr>
        <p:txBody>
          <a:bodyPr wrap="square" rtlCol="0">
            <a:spAutoFit/>
          </a:bodyPr>
          <a:lstStyle/>
          <a:p>
            <a:r>
              <a:rPr lang="en-US" sz="1200" dirty="0">
                <a:latin typeface="Grandview Display" panose="020B0502040204020203" pitchFamily="34" charset="0"/>
              </a:rPr>
              <a:t>Bhatt et al. NEJM 370;15. 2014. SYMPLICITY HTN-3 Investigators </a:t>
            </a:r>
          </a:p>
        </p:txBody>
      </p:sp>
      <p:pic>
        <p:nvPicPr>
          <p:cNvPr id="8" name="Picture 7">
            <a:extLst>
              <a:ext uri="{FF2B5EF4-FFF2-40B4-BE49-F238E27FC236}">
                <a16:creationId xmlns:a16="http://schemas.microsoft.com/office/drawing/2014/main" id="{D8F97D41-CFAC-24F7-46AD-324F02FCAE63}"/>
              </a:ext>
            </a:extLst>
          </p:cNvPr>
          <p:cNvPicPr>
            <a:picLocks noChangeAspect="1"/>
          </p:cNvPicPr>
          <p:nvPr/>
        </p:nvPicPr>
        <p:blipFill>
          <a:blip r:embed="rId4"/>
          <a:stretch>
            <a:fillRect/>
          </a:stretch>
        </p:blipFill>
        <p:spPr>
          <a:xfrm>
            <a:off x="1981008" y="276999"/>
            <a:ext cx="8339329" cy="6581001"/>
          </a:xfrm>
          <a:prstGeom prst="rect">
            <a:avLst/>
          </a:prstGeom>
        </p:spPr>
      </p:pic>
      <p:pic>
        <p:nvPicPr>
          <p:cNvPr id="9" name="Picture 8">
            <a:extLst>
              <a:ext uri="{FF2B5EF4-FFF2-40B4-BE49-F238E27FC236}">
                <a16:creationId xmlns:a16="http://schemas.microsoft.com/office/drawing/2014/main" id="{53259916-3D83-1817-E003-94301FE66E99}"/>
              </a:ext>
            </a:extLst>
          </p:cNvPr>
          <p:cNvPicPr>
            <a:picLocks noChangeAspect="1"/>
          </p:cNvPicPr>
          <p:nvPr/>
        </p:nvPicPr>
        <p:blipFill>
          <a:blip r:embed="rId5"/>
          <a:stretch>
            <a:fillRect/>
          </a:stretch>
        </p:blipFill>
        <p:spPr>
          <a:xfrm>
            <a:off x="0" y="0"/>
            <a:ext cx="11984737" cy="6581001"/>
          </a:xfrm>
          <a:prstGeom prst="rect">
            <a:avLst/>
          </a:prstGeom>
        </p:spPr>
      </p:pic>
      <p:sp>
        <p:nvSpPr>
          <p:cNvPr id="11" name="TextBox 10">
            <a:extLst>
              <a:ext uri="{FF2B5EF4-FFF2-40B4-BE49-F238E27FC236}">
                <a16:creationId xmlns:a16="http://schemas.microsoft.com/office/drawing/2014/main" id="{BA424687-C4D8-2F2C-5487-18358B538535}"/>
              </a:ext>
            </a:extLst>
          </p:cNvPr>
          <p:cNvSpPr txBox="1"/>
          <p:nvPr/>
        </p:nvSpPr>
        <p:spPr>
          <a:xfrm>
            <a:off x="286089" y="2294224"/>
            <a:ext cx="11619820" cy="1964512"/>
          </a:xfrm>
          <a:prstGeom prst="rect">
            <a:avLst/>
          </a:prstGeom>
          <a:solidFill>
            <a:schemeClr val="tx1"/>
          </a:solidFill>
        </p:spPr>
        <p:txBody>
          <a:bodyPr wrap="square" rtlCol="0">
            <a:spAutoFit/>
          </a:bodyPr>
          <a:lstStyle/>
          <a:p>
            <a:pPr>
              <a:lnSpc>
                <a:spcPct val="150000"/>
              </a:lnSpc>
            </a:pPr>
            <a:r>
              <a:rPr lang="en-US" sz="2800" dirty="0">
                <a:solidFill>
                  <a:schemeClr val="bg1"/>
                </a:solidFill>
              </a:rPr>
              <a:t>This blinded trial </a:t>
            </a:r>
            <a:r>
              <a:rPr lang="en-US" sz="2800" b="1" u="sng" dirty="0">
                <a:solidFill>
                  <a:schemeClr val="bg1"/>
                </a:solidFill>
              </a:rPr>
              <a:t>did not </a:t>
            </a:r>
            <a:r>
              <a:rPr lang="en-US" sz="2800" dirty="0">
                <a:solidFill>
                  <a:schemeClr val="bg1"/>
                </a:solidFill>
              </a:rPr>
              <a:t>show a significant reduction of systolic blood pressure in patients with resistant hypertension </a:t>
            </a:r>
            <a:r>
              <a:rPr lang="en-US" sz="2800" b="1" u="sng" dirty="0">
                <a:solidFill>
                  <a:schemeClr val="bg1"/>
                </a:solidFill>
              </a:rPr>
              <a:t>6 months</a:t>
            </a:r>
            <a:r>
              <a:rPr lang="en-US" sz="2800" b="1" dirty="0">
                <a:solidFill>
                  <a:schemeClr val="bg1"/>
                </a:solidFill>
              </a:rPr>
              <a:t> </a:t>
            </a:r>
            <a:r>
              <a:rPr lang="en-US" sz="2800" dirty="0">
                <a:solidFill>
                  <a:schemeClr val="bg1"/>
                </a:solidFill>
              </a:rPr>
              <a:t>after RDN as compared with a sham control</a:t>
            </a:r>
          </a:p>
        </p:txBody>
      </p:sp>
    </p:spTree>
    <p:extLst>
      <p:ext uri="{BB962C8B-B14F-4D97-AF65-F5344CB8AC3E}">
        <p14:creationId xmlns:p14="http://schemas.microsoft.com/office/powerpoint/2010/main" val="302612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moon">
            <a:extLst>
              <a:ext uri="{FF2B5EF4-FFF2-40B4-BE49-F238E27FC236}">
                <a16:creationId xmlns:a16="http://schemas.microsoft.com/office/drawing/2014/main" id="{085180D3-66F5-E177-A316-DF87548EDBE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8A086CA-A25A-5FC0-CBB0-88926ABBA3FE}"/>
              </a:ext>
            </a:extLst>
          </p:cNvPr>
          <p:cNvSpPr txBox="1"/>
          <p:nvPr/>
        </p:nvSpPr>
        <p:spPr>
          <a:xfrm>
            <a:off x="2498271" y="2828835"/>
            <a:ext cx="7195457" cy="1815882"/>
          </a:xfrm>
          <a:prstGeom prst="rect">
            <a:avLst/>
          </a:prstGeom>
          <a:noFill/>
        </p:spPr>
        <p:txBody>
          <a:bodyPr wrap="square">
            <a:spAutoFit/>
          </a:bodyPr>
          <a:lstStyle/>
          <a:p>
            <a:pPr algn="ctr"/>
            <a:r>
              <a:rPr lang="en-US" sz="4000" b="1" dirty="0">
                <a:solidFill>
                  <a:schemeClr val="bg2"/>
                </a:solidFill>
              </a:rPr>
              <a:t>Phase 2 </a:t>
            </a:r>
          </a:p>
          <a:p>
            <a:pPr algn="ctr"/>
            <a:r>
              <a:rPr lang="en-US" sz="3600" dirty="0">
                <a:solidFill>
                  <a:schemeClr val="bg2"/>
                </a:solidFill>
              </a:rPr>
              <a:t>New Ablation Techniques, New Patient Populations</a:t>
            </a:r>
          </a:p>
        </p:txBody>
      </p:sp>
    </p:spTree>
    <p:extLst>
      <p:ext uri="{BB962C8B-B14F-4D97-AF65-F5344CB8AC3E}">
        <p14:creationId xmlns:p14="http://schemas.microsoft.com/office/powerpoint/2010/main" val="3970688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998B0-EC4E-57D2-A636-BE8F1C9B785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6354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E6E0E-235F-23DF-1E0F-54F5FE69930C}"/>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12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moon">
            <a:extLst>
              <a:ext uri="{FF2B5EF4-FFF2-40B4-BE49-F238E27FC236}">
                <a16:creationId xmlns:a16="http://schemas.microsoft.com/office/drawing/2014/main" id="{B8ADCB08-D473-C4DE-D125-808E0E9ABEE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A6EF1E9-27FC-87CD-70EC-4D5B064A3F0A}"/>
              </a:ext>
            </a:extLst>
          </p:cNvPr>
          <p:cNvSpPr txBox="1"/>
          <p:nvPr/>
        </p:nvSpPr>
        <p:spPr>
          <a:xfrm>
            <a:off x="1929493" y="2828835"/>
            <a:ext cx="8333014" cy="1815882"/>
          </a:xfrm>
          <a:prstGeom prst="rect">
            <a:avLst/>
          </a:prstGeom>
          <a:noFill/>
        </p:spPr>
        <p:txBody>
          <a:bodyPr wrap="square">
            <a:spAutoFit/>
          </a:bodyPr>
          <a:lstStyle/>
          <a:p>
            <a:pPr algn="ctr"/>
            <a:r>
              <a:rPr lang="en-US" sz="4000" b="1" dirty="0">
                <a:solidFill>
                  <a:schemeClr val="bg2"/>
                </a:solidFill>
              </a:rPr>
              <a:t>Phase 2A</a:t>
            </a:r>
          </a:p>
          <a:p>
            <a:pPr algn="ctr"/>
            <a:r>
              <a:rPr lang="en-US" sz="3600" dirty="0">
                <a:solidFill>
                  <a:schemeClr val="bg2"/>
                </a:solidFill>
              </a:rPr>
              <a:t>Endovascular Ultrasound-Based Renal Denervation Therapy</a:t>
            </a:r>
          </a:p>
        </p:txBody>
      </p:sp>
    </p:spTree>
    <p:extLst>
      <p:ext uri="{BB962C8B-B14F-4D97-AF65-F5344CB8AC3E}">
        <p14:creationId xmlns:p14="http://schemas.microsoft.com/office/powerpoint/2010/main" val="3483469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838E3-58D9-72ED-7017-0BA5D49F80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6563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moon">
            <a:extLst>
              <a:ext uri="{FF2B5EF4-FFF2-40B4-BE49-F238E27FC236}">
                <a16:creationId xmlns:a16="http://schemas.microsoft.com/office/drawing/2014/main" id="{CC913624-0140-3971-014A-0A91427DB2C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673A07C-318D-6977-5FC5-316B8DD9FCE8}"/>
              </a:ext>
            </a:extLst>
          </p:cNvPr>
          <p:cNvSpPr txBox="1"/>
          <p:nvPr/>
        </p:nvSpPr>
        <p:spPr>
          <a:xfrm>
            <a:off x="1842407" y="2828835"/>
            <a:ext cx="8507186" cy="1815882"/>
          </a:xfrm>
          <a:prstGeom prst="rect">
            <a:avLst/>
          </a:prstGeom>
          <a:noFill/>
        </p:spPr>
        <p:txBody>
          <a:bodyPr wrap="square">
            <a:spAutoFit/>
          </a:bodyPr>
          <a:lstStyle/>
          <a:p>
            <a:pPr algn="ctr"/>
            <a:r>
              <a:rPr lang="en-US" sz="4000" b="1" dirty="0">
                <a:solidFill>
                  <a:schemeClr val="bg2"/>
                </a:solidFill>
              </a:rPr>
              <a:t>Phase 2B</a:t>
            </a:r>
          </a:p>
          <a:p>
            <a:pPr algn="ctr"/>
            <a:r>
              <a:rPr lang="en-US" sz="3600" dirty="0">
                <a:solidFill>
                  <a:schemeClr val="bg2"/>
                </a:solidFill>
              </a:rPr>
              <a:t>Endovascular Pharmacological Ablation Therapy</a:t>
            </a:r>
          </a:p>
        </p:txBody>
      </p:sp>
    </p:spTree>
    <p:extLst>
      <p:ext uri="{BB962C8B-B14F-4D97-AF65-F5344CB8AC3E}">
        <p14:creationId xmlns:p14="http://schemas.microsoft.com/office/powerpoint/2010/main" val="4144969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813D4D-8788-D516-A4C6-9C8600C41165}"/>
              </a:ext>
            </a:extLst>
          </p:cNvPr>
          <p:cNvSpPr txBox="1"/>
          <p:nvPr/>
        </p:nvSpPr>
        <p:spPr>
          <a:xfrm>
            <a:off x="138649" y="229523"/>
            <a:ext cx="4338198" cy="1200329"/>
          </a:xfrm>
          <a:prstGeom prst="rect">
            <a:avLst/>
          </a:prstGeom>
          <a:noFill/>
        </p:spPr>
        <p:txBody>
          <a:bodyPr wrap="square">
            <a:spAutoFit/>
          </a:bodyPr>
          <a:lstStyle/>
          <a:p>
            <a:pPr algn="ctr"/>
            <a:r>
              <a:rPr lang="en-US" sz="2400" dirty="0">
                <a:latin typeface="Grandview" panose="020B0502040204020203" pitchFamily="34" charset="0"/>
              </a:rPr>
              <a:t>Alcohol-Mediated RDN Using the Peregrine System Infusion Catheter for Rx of HTN</a:t>
            </a:r>
          </a:p>
        </p:txBody>
      </p:sp>
      <p:sp>
        <p:nvSpPr>
          <p:cNvPr id="6" name="TextBox 5">
            <a:extLst>
              <a:ext uri="{FF2B5EF4-FFF2-40B4-BE49-F238E27FC236}">
                <a16:creationId xmlns:a16="http://schemas.microsoft.com/office/drawing/2014/main" id="{6A725680-964A-1F72-CC40-E0600362F838}"/>
              </a:ext>
            </a:extLst>
          </p:cNvPr>
          <p:cNvSpPr txBox="1"/>
          <p:nvPr/>
        </p:nvSpPr>
        <p:spPr>
          <a:xfrm>
            <a:off x="225923" y="1851845"/>
            <a:ext cx="5624490" cy="36933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Prospective, single arm, open label, multicenter (9 European centers)</a:t>
            </a:r>
          </a:p>
          <a:p>
            <a:pPr marL="285750" indent="-285750">
              <a:lnSpc>
                <a:spcPct val="150000"/>
              </a:lnSpc>
              <a:buFont typeface="Arial" panose="020B0604020202020204" pitchFamily="34" charset="0"/>
              <a:buChar char="•"/>
            </a:pPr>
            <a:r>
              <a:rPr lang="en-US" dirty="0"/>
              <a:t>Alcohol mediated RDN</a:t>
            </a:r>
          </a:p>
          <a:p>
            <a:pPr marL="285750" indent="-285750">
              <a:lnSpc>
                <a:spcPct val="150000"/>
              </a:lnSpc>
              <a:buFont typeface="Arial" panose="020B0604020202020204" pitchFamily="34" charset="0"/>
              <a:buChar char="•"/>
            </a:pPr>
            <a:r>
              <a:rPr lang="en-US" dirty="0"/>
              <a:t>45 pts. with RH</a:t>
            </a:r>
          </a:p>
          <a:p>
            <a:pPr marL="285750" indent="-285750">
              <a:lnSpc>
                <a:spcPct val="150000"/>
              </a:lnSpc>
              <a:buFont typeface="Arial" panose="020B0604020202020204" pitchFamily="34" charset="0"/>
              <a:buChar char="•"/>
            </a:pPr>
            <a:r>
              <a:rPr lang="en-US" b="1" dirty="0"/>
              <a:t>Primary efficacy end point</a:t>
            </a:r>
            <a:r>
              <a:rPr lang="en-US" dirty="0"/>
              <a:t>: reduction of 24-h mean</a:t>
            </a:r>
          </a:p>
          <a:p>
            <a:pPr>
              <a:lnSpc>
                <a:spcPct val="150000"/>
              </a:lnSpc>
            </a:pPr>
            <a:r>
              <a:rPr lang="en-US" dirty="0"/>
              <a:t>     ambulatory systolic BP at 6 months versus baseline</a:t>
            </a:r>
          </a:p>
          <a:p>
            <a:pPr marL="285750" indent="-285750">
              <a:lnSpc>
                <a:spcPct val="150000"/>
              </a:lnSpc>
              <a:buFont typeface="Arial" panose="020B0604020202020204" pitchFamily="34" charset="0"/>
              <a:buChar char="•"/>
            </a:pPr>
            <a:r>
              <a:rPr lang="en-US" b="1" dirty="0"/>
              <a:t>Primary safety endpoints</a:t>
            </a:r>
            <a:r>
              <a:rPr lang="en-US" dirty="0"/>
              <a:t>: procedural complications, major bleeding, AKI, ESKD, death within 1 month</a:t>
            </a:r>
          </a:p>
          <a:p>
            <a:endParaRPr lang="en-US" dirty="0"/>
          </a:p>
        </p:txBody>
      </p:sp>
      <p:pic>
        <p:nvPicPr>
          <p:cNvPr id="7" name="Picture 6">
            <a:extLst>
              <a:ext uri="{FF2B5EF4-FFF2-40B4-BE49-F238E27FC236}">
                <a16:creationId xmlns:a16="http://schemas.microsoft.com/office/drawing/2014/main" id="{7A5203B1-8E8D-1B3E-53FE-F2BF117452B0}"/>
              </a:ext>
            </a:extLst>
          </p:cNvPr>
          <p:cNvPicPr>
            <a:picLocks noChangeAspect="1"/>
          </p:cNvPicPr>
          <p:nvPr/>
        </p:nvPicPr>
        <p:blipFill rotWithShape="1">
          <a:blip r:embed="rId3"/>
          <a:srcRect t="3927" b="11565"/>
          <a:stretch/>
        </p:blipFill>
        <p:spPr>
          <a:xfrm>
            <a:off x="6654573" y="685800"/>
            <a:ext cx="4338199" cy="2676524"/>
          </a:xfrm>
          <a:prstGeom prst="rect">
            <a:avLst/>
          </a:prstGeom>
        </p:spPr>
      </p:pic>
      <p:pic>
        <p:nvPicPr>
          <p:cNvPr id="1026" name="Picture 2" descr="PDF] Peregrine System™ Infusion Catheter for Perivascular Renal Denervation  | Semantic Scholar">
            <a:extLst>
              <a:ext uri="{FF2B5EF4-FFF2-40B4-BE49-F238E27FC236}">
                <a16:creationId xmlns:a16="http://schemas.microsoft.com/office/drawing/2014/main" id="{3C367AA4-86BF-D7A5-5534-1F18872AF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229" y="3362324"/>
            <a:ext cx="3058886"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D34A8D0-3A9D-3151-D730-D1D02A152CEE}"/>
              </a:ext>
            </a:extLst>
          </p:cNvPr>
          <p:cNvPicPr>
            <a:picLocks noChangeAspect="1"/>
          </p:cNvPicPr>
          <p:nvPr/>
        </p:nvPicPr>
        <p:blipFill>
          <a:blip r:embed="rId5"/>
          <a:stretch>
            <a:fillRect/>
          </a:stretch>
        </p:blipFill>
        <p:spPr>
          <a:xfrm>
            <a:off x="2307748" y="669464"/>
            <a:ext cx="8693649" cy="5358848"/>
          </a:xfrm>
          <a:prstGeom prst="rect">
            <a:avLst/>
          </a:prstGeom>
        </p:spPr>
      </p:pic>
      <p:sp>
        <p:nvSpPr>
          <p:cNvPr id="12" name="TextBox 11">
            <a:extLst>
              <a:ext uri="{FF2B5EF4-FFF2-40B4-BE49-F238E27FC236}">
                <a16:creationId xmlns:a16="http://schemas.microsoft.com/office/drawing/2014/main" id="{60BF0562-9E1C-49DF-9B44-F0AAC75AE1C5}"/>
              </a:ext>
            </a:extLst>
          </p:cNvPr>
          <p:cNvSpPr txBox="1"/>
          <p:nvPr/>
        </p:nvSpPr>
        <p:spPr>
          <a:xfrm>
            <a:off x="386443" y="2655215"/>
            <a:ext cx="11419114" cy="1697068"/>
          </a:xfrm>
          <a:prstGeom prst="rect">
            <a:avLst/>
          </a:prstGeom>
          <a:solidFill>
            <a:schemeClr val="tx1"/>
          </a:solidFill>
        </p:spPr>
        <p:txBody>
          <a:bodyPr wrap="square">
            <a:spAutoFit/>
          </a:bodyPr>
          <a:lstStyle/>
          <a:p>
            <a:pPr>
              <a:lnSpc>
                <a:spcPct val="150000"/>
              </a:lnSpc>
            </a:pPr>
            <a:r>
              <a:rPr lang="en-US" sz="2400" dirty="0">
                <a:solidFill>
                  <a:schemeClr val="bg1"/>
                </a:solidFill>
              </a:rPr>
              <a:t>Primary results from suggest that alcohol-mediated renal denervation using the Peregrine Catheter </a:t>
            </a:r>
            <a:r>
              <a:rPr lang="en-US" sz="2400" b="1" u="sng" dirty="0">
                <a:solidFill>
                  <a:schemeClr val="bg1"/>
                </a:solidFill>
              </a:rPr>
              <a:t>safely reduces</a:t>
            </a:r>
            <a:r>
              <a:rPr lang="en-US" sz="2400" dirty="0">
                <a:solidFill>
                  <a:schemeClr val="bg1"/>
                </a:solidFill>
              </a:rPr>
              <a:t> blood pressure and as such may represent a novel approach for the treatment of hypertension</a:t>
            </a:r>
          </a:p>
        </p:txBody>
      </p:sp>
      <p:sp>
        <p:nvSpPr>
          <p:cNvPr id="13" name="TextBox 12">
            <a:extLst>
              <a:ext uri="{FF2B5EF4-FFF2-40B4-BE49-F238E27FC236}">
                <a16:creationId xmlns:a16="http://schemas.microsoft.com/office/drawing/2014/main" id="{FEB70B87-BB2D-C248-C093-CD7E0FD5A9DB}"/>
              </a:ext>
            </a:extLst>
          </p:cNvPr>
          <p:cNvSpPr txBox="1"/>
          <p:nvPr/>
        </p:nvSpPr>
        <p:spPr>
          <a:xfrm>
            <a:off x="8543886" y="6617940"/>
            <a:ext cx="4897771" cy="276999"/>
          </a:xfrm>
          <a:prstGeom prst="rect">
            <a:avLst/>
          </a:prstGeom>
          <a:noFill/>
        </p:spPr>
        <p:txBody>
          <a:bodyPr wrap="square" rtlCol="0">
            <a:spAutoFit/>
          </a:bodyPr>
          <a:lstStyle/>
          <a:p>
            <a:r>
              <a:rPr lang="en-US" sz="1200" dirty="0" err="1">
                <a:latin typeface="Grandview Display" panose="020B0502040204020203" pitchFamily="34" charset="0"/>
              </a:rPr>
              <a:t>Mahfoud</a:t>
            </a:r>
            <a:r>
              <a:rPr lang="en-US" sz="1200" dirty="0">
                <a:latin typeface="Grandview Display" panose="020B0502040204020203" pitchFamily="34" charset="0"/>
              </a:rPr>
              <a:t> et al. J Am Coll </a:t>
            </a:r>
            <a:r>
              <a:rPr lang="en-US" sz="1200" dirty="0" err="1">
                <a:latin typeface="Grandview Display" panose="020B0502040204020203" pitchFamily="34" charset="0"/>
              </a:rPr>
              <a:t>Cardiol</a:t>
            </a:r>
            <a:r>
              <a:rPr lang="en-US" sz="1200" dirty="0">
                <a:latin typeface="Grandview Display" panose="020B0502040204020203" pitchFamily="34" charset="0"/>
              </a:rPr>
              <a:t> </a:t>
            </a:r>
            <a:r>
              <a:rPr lang="en-US" sz="1200" dirty="0" err="1">
                <a:latin typeface="Grandview Display" panose="020B0502040204020203" pitchFamily="34" charset="0"/>
              </a:rPr>
              <a:t>Intv</a:t>
            </a:r>
            <a:r>
              <a:rPr lang="en-US" sz="1200" dirty="0">
                <a:latin typeface="Grandview Display" panose="020B0502040204020203" pitchFamily="34" charset="0"/>
              </a:rPr>
              <a:t> 2020;13:471–84 </a:t>
            </a:r>
          </a:p>
        </p:txBody>
      </p:sp>
    </p:spTree>
    <p:extLst>
      <p:ext uri="{BB962C8B-B14F-4D97-AF65-F5344CB8AC3E}">
        <p14:creationId xmlns:p14="http://schemas.microsoft.com/office/powerpoint/2010/main" val="417923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C6E29D-3A9A-42F2-3955-DC2032FB77BE}"/>
              </a:ext>
            </a:extLst>
          </p:cNvPr>
          <p:cNvSpPr txBox="1"/>
          <p:nvPr/>
        </p:nvSpPr>
        <p:spPr>
          <a:xfrm>
            <a:off x="9960428" y="3214528"/>
            <a:ext cx="4859945" cy="276999"/>
          </a:xfrm>
          <a:prstGeom prst="rect">
            <a:avLst/>
          </a:prstGeom>
          <a:noFill/>
        </p:spPr>
        <p:txBody>
          <a:bodyPr wrap="square" rtlCol="0">
            <a:spAutoFit/>
          </a:bodyPr>
          <a:lstStyle/>
          <a:p>
            <a:r>
              <a:rPr lang="en-US" sz="1200" dirty="0">
                <a:latin typeface="Grandview" panose="020B0502040204020203" pitchFamily="34" charset="0"/>
              </a:rPr>
              <a:t>Lancet. Vol 399 April 9, 2022 </a:t>
            </a:r>
          </a:p>
        </p:txBody>
      </p:sp>
      <p:sp>
        <p:nvSpPr>
          <p:cNvPr id="7" name="TextBox 6">
            <a:extLst>
              <a:ext uri="{FF2B5EF4-FFF2-40B4-BE49-F238E27FC236}">
                <a16:creationId xmlns:a16="http://schemas.microsoft.com/office/drawing/2014/main" id="{901CE860-A4DA-FE56-25E2-5814608CAAAF}"/>
              </a:ext>
            </a:extLst>
          </p:cNvPr>
          <p:cNvSpPr txBox="1"/>
          <p:nvPr/>
        </p:nvSpPr>
        <p:spPr>
          <a:xfrm>
            <a:off x="9710057" y="6450869"/>
            <a:ext cx="2764971" cy="276999"/>
          </a:xfrm>
          <a:prstGeom prst="rect">
            <a:avLst/>
          </a:prstGeom>
          <a:noFill/>
        </p:spPr>
        <p:txBody>
          <a:bodyPr wrap="square" rtlCol="0">
            <a:spAutoFit/>
          </a:bodyPr>
          <a:lstStyle/>
          <a:p>
            <a:r>
              <a:rPr lang="en-US" sz="1200" dirty="0">
                <a:latin typeface="Grandview" panose="020B0502040204020203" pitchFamily="34" charset="0"/>
              </a:rPr>
              <a:t>Lancet.</a:t>
            </a:r>
            <a:r>
              <a:rPr lang="nl-NL" sz="1200" dirty="0">
                <a:latin typeface="Grandview" panose="020B0502040204020203" pitchFamily="34" charset="0"/>
              </a:rPr>
              <a:t> Vol 400 October 22, 2022</a:t>
            </a:r>
            <a:r>
              <a:rPr lang="en-US" sz="1200" dirty="0">
                <a:latin typeface="Grandview" panose="020B0502040204020203" pitchFamily="34" charset="0"/>
              </a:rPr>
              <a:t> </a:t>
            </a:r>
          </a:p>
        </p:txBody>
      </p:sp>
      <p:pic>
        <p:nvPicPr>
          <p:cNvPr id="9" name="Picture 8">
            <a:extLst>
              <a:ext uri="{FF2B5EF4-FFF2-40B4-BE49-F238E27FC236}">
                <a16:creationId xmlns:a16="http://schemas.microsoft.com/office/drawing/2014/main" id="{5666A239-0F73-233D-4FE7-E35B4D654213}"/>
              </a:ext>
            </a:extLst>
          </p:cNvPr>
          <p:cNvPicPr>
            <a:picLocks noChangeAspect="1"/>
          </p:cNvPicPr>
          <p:nvPr/>
        </p:nvPicPr>
        <p:blipFill>
          <a:blip r:embed="rId3"/>
          <a:stretch>
            <a:fillRect/>
          </a:stretch>
        </p:blipFill>
        <p:spPr>
          <a:xfrm>
            <a:off x="467819" y="3542852"/>
            <a:ext cx="11256361" cy="2908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943F9FA6-C4A9-A384-5778-9F49254F752D}"/>
              </a:ext>
            </a:extLst>
          </p:cNvPr>
          <p:cNvPicPr>
            <a:picLocks noChangeAspect="1"/>
          </p:cNvPicPr>
          <p:nvPr/>
        </p:nvPicPr>
        <p:blipFill>
          <a:blip r:embed="rId4"/>
          <a:stretch>
            <a:fillRect/>
          </a:stretch>
        </p:blipFill>
        <p:spPr>
          <a:xfrm>
            <a:off x="467819" y="306510"/>
            <a:ext cx="11256361" cy="2908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8577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background of mesh">
            <a:extLst>
              <a:ext uri="{FF2B5EF4-FFF2-40B4-BE49-F238E27FC236}">
                <a16:creationId xmlns:a16="http://schemas.microsoft.com/office/drawing/2014/main" id="{1B4483B4-CF4A-AEA4-48CC-920B10E4A34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7567E89-D79D-1D25-5AD5-C6E95F315EE6}"/>
              </a:ext>
            </a:extLst>
          </p:cNvPr>
          <p:cNvSpPr txBox="1"/>
          <p:nvPr/>
        </p:nvSpPr>
        <p:spPr>
          <a:xfrm>
            <a:off x="262359" y="4798765"/>
            <a:ext cx="11667282" cy="131818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800" dirty="0"/>
              <a:t>Hypertension is leading cause of CV morbidity and mortality </a:t>
            </a:r>
          </a:p>
          <a:p>
            <a:pPr marL="285750" indent="-285750">
              <a:lnSpc>
                <a:spcPct val="150000"/>
              </a:lnSpc>
              <a:buFont typeface="Arial" panose="020B0604020202020204" pitchFamily="34" charset="0"/>
              <a:buChar char="•"/>
            </a:pPr>
            <a:r>
              <a:rPr lang="en-US" sz="2800" dirty="0"/>
              <a:t>Nonadherence is 30-50% and a leading cause of apparent Rx resistant HTN</a:t>
            </a:r>
          </a:p>
        </p:txBody>
      </p:sp>
    </p:spTree>
    <p:extLst>
      <p:ext uri="{BB962C8B-B14F-4D97-AF65-F5344CB8AC3E}">
        <p14:creationId xmlns:p14="http://schemas.microsoft.com/office/powerpoint/2010/main" val="3376160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838200" y="-56356"/>
            <a:ext cx="10515600" cy="1325563"/>
          </a:xfrm>
        </p:spPr>
        <p:txBody>
          <a:bodyPr/>
          <a:lstStyle/>
          <a:p>
            <a:pPr algn="ctr"/>
            <a:r>
              <a:rPr lang="en-US" dirty="0"/>
              <a:t>Designs</a:t>
            </a:r>
          </a:p>
        </p:txBody>
      </p:sp>
      <p:sp>
        <p:nvSpPr>
          <p:cNvPr id="3" name="Text Placeholder 2">
            <a:extLst>
              <a:ext uri="{FF2B5EF4-FFF2-40B4-BE49-F238E27FC236}">
                <a16:creationId xmlns:a16="http://schemas.microsoft.com/office/drawing/2014/main" id="{3CDBFF12-2B47-7046-9D94-53A9DCA49430}"/>
              </a:ext>
            </a:extLst>
          </p:cNvPr>
          <p:cNvSpPr>
            <a:spLocks noGrp="1"/>
          </p:cNvSpPr>
          <p:nvPr>
            <p:ph type="body" idx="1"/>
          </p:nvPr>
        </p:nvSpPr>
        <p:spPr>
          <a:xfrm>
            <a:off x="838199" y="935712"/>
            <a:ext cx="5157787" cy="823912"/>
          </a:xfrm>
        </p:spPr>
        <p:txBody>
          <a:bodyPr>
            <a:normAutofit/>
          </a:bodyPr>
          <a:lstStyle/>
          <a:p>
            <a:pPr algn="ctr"/>
            <a:r>
              <a:rPr lang="en-US" sz="2800" dirty="0"/>
              <a:t>SPYRAL ON</a:t>
            </a:r>
          </a:p>
        </p:txBody>
      </p:sp>
      <p:sp>
        <p:nvSpPr>
          <p:cNvPr id="4" name="Content Placeholder 3">
            <a:extLst>
              <a:ext uri="{FF2B5EF4-FFF2-40B4-BE49-F238E27FC236}">
                <a16:creationId xmlns:a16="http://schemas.microsoft.com/office/drawing/2014/main" id="{4375D5FF-BA78-DBD6-293A-C409E59C79B5}"/>
              </a:ext>
            </a:extLst>
          </p:cNvPr>
          <p:cNvSpPr>
            <a:spLocks noGrp="1"/>
          </p:cNvSpPr>
          <p:nvPr>
            <p:ph sz="half" idx="2"/>
          </p:nvPr>
        </p:nvSpPr>
        <p:spPr>
          <a:xfrm>
            <a:off x="595083" y="1986807"/>
            <a:ext cx="5400904" cy="3935482"/>
          </a:xfrm>
        </p:spPr>
        <p:txBody>
          <a:bodyPr>
            <a:noAutofit/>
          </a:bodyPr>
          <a:lstStyle/>
          <a:p>
            <a:pPr>
              <a:lnSpc>
                <a:spcPct val="100000"/>
              </a:lnSpc>
            </a:pPr>
            <a:r>
              <a:rPr lang="en-US" sz="2400" b="1" dirty="0"/>
              <a:t>Sites</a:t>
            </a:r>
            <a:r>
              <a:rPr lang="en-US" sz="2400" dirty="0"/>
              <a:t>: 25 centers (USA, Germany, Japan, UK, Australia, Austria, and Greece)</a:t>
            </a:r>
          </a:p>
          <a:p>
            <a:pPr>
              <a:lnSpc>
                <a:spcPct val="100000"/>
              </a:lnSpc>
            </a:pPr>
            <a:r>
              <a:rPr lang="en-US" sz="2400" dirty="0"/>
              <a:t>Prospective, single-blind, sham-control, RCT</a:t>
            </a:r>
          </a:p>
          <a:p>
            <a:pPr>
              <a:lnSpc>
                <a:spcPct val="100000"/>
              </a:lnSpc>
            </a:pPr>
            <a:r>
              <a:rPr lang="en-US" sz="2400" dirty="0"/>
              <a:t>1:1 (38:42)</a:t>
            </a:r>
          </a:p>
          <a:p>
            <a:pPr>
              <a:lnSpc>
                <a:spcPct val="100000"/>
              </a:lnSpc>
            </a:pPr>
            <a:r>
              <a:rPr lang="en-US" sz="2400" b="1" dirty="0"/>
              <a:t>End Point of this study</a:t>
            </a:r>
            <a:r>
              <a:rPr lang="en-US" sz="2400" dirty="0"/>
              <a:t>: Safety and follow-up over 3 years</a:t>
            </a:r>
          </a:p>
          <a:p>
            <a:pPr>
              <a:lnSpc>
                <a:spcPct val="100000"/>
              </a:lnSpc>
            </a:pPr>
            <a:r>
              <a:rPr lang="en-US" sz="2400" b="1" dirty="0"/>
              <a:t>Catheter</a:t>
            </a:r>
            <a:r>
              <a:rPr lang="en-US" sz="2400" dirty="0"/>
              <a:t>: </a:t>
            </a:r>
            <a:r>
              <a:rPr lang="en-US" sz="2400" dirty="0" err="1"/>
              <a:t>Symplicity</a:t>
            </a:r>
            <a:r>
              <a:rPr lang="en-US" sz="2400" dirty="0"/>
              <a:t> Spyral and </a:t>
            </a:r>
            <a:r>
              <a:rPr lang="en-US" sz="2400" dirty="0" err="1"/>
              <a:t>Symplicity</a:t>
            </a:r>
            <a:r>
              <a:rPr lang="en-US" sz="2400" dirty="0"/>
              <a:t> G3</a:t>
            </a:r>
          </a:p>
        </p:txBody>
      </p:sp>
      <p:sp>
        <p:nvSpPr>
          <p:cNvPr id="5" name="Text Placeholder 4">
            <a:extLst>
              <a:ext uri="{FF2B5EF4-FFF2-40B4-BE49-F238E27FC236}">
                <a16:creationId xmlns:a16="http://schemas.microsoft.com/office/drawing/2014/main" id="{C4A1C274-5B8C-3229-5CB6-4CBAC803B50F}"/>
              </a:ext>
            </a:extLst>
          </p:cNvPr>
          <p:cNvSpPr>
            <a:spLocks noGrp="1"/>
          </p:cNvSpPr>
          <p:nvPr>
            <p:ph type="body" sz="quarter" idx="3"/>
          </p:nvPr>
        </p:nvSpPr>
        <p:spPr>
          <a:xfrm>
            <a:off x="6196016" y="935712"/>
            <a:ext cx="5183188" cy="823912"/>
          </a:xfrm>
        </p:spPr>
        <p:txBody>
          <a:bodyPr/>
          <a:lstStyle/>
          <a:p>
            <a:pPr algn="ctr"/>
            <a:r>
              <a:rPr lang="en-US" sz="2800" dirty="0"/>
              <a:t>SYMPLICITY</a:t>
            </a:r>
            <a:endParaRPr lang="en-US" dirty="0"/>
          </a:p>
        </p:txBody>
      </p:sp>
      <p:sp>
        <p:nvSpPr>
          <p:cNvPr id="6" name="Content Placeholder 5">
            <a:extLst>
              <a:ext uri="{FF2B5EF4-FFF2-40B4-BE49-F238E27FC236}">
                <a16:creationId xmlns:a16="http://schemas.microsoft.com/office/drawing/2014/main" id="{79C77C21-18D6-2C85-081F-5BE693C49BD4}"/>
              </a:ext>
            </a:extLst>
          </p:cNvPr>
          <p:cNvSpPr>
            <a:spLocks noGrp="1"/>
          </p:cNvSpPr>
          <p:nvPr>
            <p:ph sz="quarter" idx="4"/>
          </p:nvPr>
        </p:nvSpPr>
        <p:spPr>
          <a:xfrm>
            <a:off x="6413730" y="1986807"/>
            <a:ext cx="5183188" cy="3935481"/>
          </a:xfrm>
        </p:spPr>
        <p:txBody>
          <a:bodyPr>
            <a:normAutofit fontScale="77500" lnSpcReduction="20000"/>
          </a:bodyPr>
          <a:lstStyle/>
          <a:p>
            <a:pPr>
              <a:lnSpc>
                <a:spcPct val="120000"/>
              </a:lnSpc>
            </a:pPr>
            <a:r>
              <a:rPr lang="en-US" sz="3600" b="1" dirty="0"/>
              <a:t>Sites</a:t>
            </a:r>
            <a:r>
              <a:rPr lang="en-US" sz="3600" dirty="0"/>
              <a:t>: 88 centers in US</a:t>
            </a:r>
          </a:p>
          <a:p>
            <a:pPr>
              <a:lnSpc>
                <a:spcPct val="120000"/>
              </a:lnSpc>
            </a:pPr>
            <a:r>
              <a:rPr lang="en-US" sz="3600" dirty="0"/>
              <a:t>Prospective, single-blind, sham-control, RCT </a:t>
            </a:r>
          </a:p>
          <a:p>
            <a:pPr>
              <a:lnSpc>
                <a:spcPct val="120000"/>
              </a:lnSpc>
            </a:pPr>
            <a:r>
              <a:rPr lang="en-US" sz="3600" dirty="0"/>
              <a:t>2:1 Randomization (364:171)</a:t>
            </a:r>
          </a:p>
          <a:p>
            <a:pPr>
              <a:lnSpc>
                <a:spcPct val="120000"/>
              </a:lnSpc>
            </a:pPr>
            <a:r>
              <a:rPr lang="en-US" sz="3600" b="1" dirty="0"/>
              <a:t>End Point of this study</a:t>
            </a:r>
            <a:r>
              <a:rPr lang="en-US" sz="3600" dirty="0"/>
              <a:t>: Safety and follow-up over 3 years</a:t>
            </a:r>
          </a:p>
          <a:p>
            <a:pPr>
              <a:lnSpc>
                <a:spcPct val="120000"/>
              </a:lnSpc>
            </a:pPr>
            <a:r>
              <a:rPr lang="en-US" sz="3600" b="1" dirty="0"/>
              <a:t>Catheter</a:t>
            </a:r>
            <a:r>
              <a:rPr lang="en-US" sz="3600" dirty="0"/>
              <a:t>: </a:t>
            </a:r>
            <a:r>
              <a:rPr lang="en-US" sz="3600" dirty="0" err="1"/>
              <a:t>Symplicity</a:t>
            </a:r>
            <a:r>
              <a:rPr lang="en-US" sz="3600" dirty="0"/>
              <a:t> Flex</a:t>
            </a:r>
          </a:p>
          <a:p>
            <a:endParaRPr lang="en-US" dirty="0"/>
          </a:p>
        </p:txBody>
      </p:sp>
    </p:spTree>
    <p:extLst>
      <p:ext uri="{BB962C8B-B14F-4D97-AF65-F5344CB8AC3E}">
        <p14:creationId xmlns:p14="http://schemas.microsoft.com/office/powerpoint/2010/main" val="227831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838200" y="-20046"/>
            <a:ext cx="10515600" cy="1325563"/>
          </a:xfrm>
        </p:spPr>
        <p:txBody>
          <a:bodyPr/>
          <a:lstStyle/>
          <a:p>
            <a:pPr algn="ctr"/>
            <a:r>
              <a:rPr lang="en-US" dirty="0"/>
              <a:t>Inclusion Criteria </a:t>
            </a:r>
          </a:p>
        </p:txBody>
      </p:sp>
      <p:sp>
        <p:nvSpPr>
          <p:cNvPr id="3" name="Text Placeholder 2">
            <a:extLst>
              <a:ext uri="{FF2B5EF4-FFF2-40B4-BE49-F238E27FC236}">
                <a16:creationId xmlns:a16="http://schemas.microsoft.com/office/drawing/2014/main" id="{3CDBFF12-2B47-7046-9D94-53A9DCA49430}"/>
              </a:ext>
            </a:extLst>
          </p:cNvPr>
          <p:cNvSpPr>
            <a:spLocks noGrp="1"/>
          </p:cNvSpPr>
          <p:nvPr>
            <p:ph type="body" idx="1"/>
          </p:nvPr>
        </p:nvSpPr>
        <p:spPr>
          <a:xfrm>
            <a:off x="838199" y="987951"/>
            <a:ext cx="5157787" cy="823912"/>
          </a:xfrm>
        </p:spPr>
        <p:txBody>
          <a:bodyPr>
            <a:normAutofit/>
          </a:bodyPr>
          <a:lstStyle/>
          <a:p>
            <a:pPr algn="ctr"/>
            <a:r>
              <a:rPr lang="en-US" sz="2800" dirty="0"/>
              <a:t>SPYRAL ON</a:t>
            </a:r>
          </a:p>
        </p:txBody>
      </p:sp>
      <p:sp>
        <p:nvSpPr>
          <p:cNvPr id="4" name="Content Placeholder 3">
            <a:extLst>
              <a:ext uri="{FF2B5EF4-FFF2-40B4-BE49-F238E27FC236}">
                <a16:creationId xmlns:a16="http://schemas.microsoft.com/office/drawing/2014/main" id="{4375D5FF-BA78-DBD6-293A-C409E59C79B5}"/>
              </a:ext>
            </a:extLst>
          </p:cNvPr>
          <p:cNvSpPr>
            <a:spLocks noGrp="1"/>
          </p:cNvSpPr>
          <p:nvPr>
            <p:ph sz="half" idx="2"/>
          </p:nvPr>
        </p:nvSpPr>
        <p:spPr>
          <a:xfrm>
            <a:off x="838199" y="2081168"/>
            <a:ext cx="5157787" cy="3684588"/>
          </a:xfrm>
        </p:spPr>
        <p:txBody>
          <a:bodyPr>
            <a:normAutofit/>
          </a:bodyPr>
          <a:lstStyle/>
          <a:p>
            <a:pPr>
              <a:lnSpc>
                <a:spcPct val="150000"/>
              </a:lnSpc>
            </a:pPr>
            <a:r>
              <a:rPr lang="en-US" sz="2000" b="1" dirty="0"/>
              <a:t>Age</a:t>
            </a:r>
            <a:r>
              <a:rPr lang="en-US" sz="2000" dirty="0"/>
              <a:t>: 20 – 80 y</a:t>
            </a:r>
          </a:p>
          <a:p>
            <a:pPr>
              <a:lnSpc>
                <a:spcPct val="150000"/>
              </a:lnSpc>
            </a:pPr>
            <a:r>
              <a:rPr lang="en-US" sz="2000" b="1" dirty="0"/>
              <a:t>Office</a:t>
            </a:r>
            <a:r>
              <a:rPr lang="en-US" sz="2000" dirty="0"/>
              <a:t>: SBP 150-180mmHg, DBP &gt;90mmHg, at 2 screening visits (6 weeks apart)</a:t>
            </a:r>
          </a:p>
          <a:p>
            <a:pPr>
              <a:lnSpc>
                <a:spcPct val="150000"/>
              </a:lnSpc>
            </a:pPr>
            <a:r>
              <a:rPr lang="en-US" sz="2000" b="1" dirty="0"/>
              <a:t>24hr ABPM</a:t>
            </a:r>
            <a:r>
              <a:rPr lang="en-US" sz="2000" dirty="0"/>
              <a:t>: 140-170mmHg (after witnessed drug ingestion)</a:t>
            </a:r>
          </a:p>
          <a:p>
            <a:pPr>
              <a:lnSpc>
                <a:spcPct val="150000"/>
              </a:lnSpc>
            </a:pPr>
            <a:r>
              <a:rPr lang="en-US" sz="2000" b="1" dirty="0"/>
              <a:t>Meds</a:t>
            </a:r>
            <a:r>
              <a:rPr lang="en-US" sz="2000" dirty="0"/>
              <a:t>: 1-3 classes at least 50% maximum dose</a:t>
            </a:r>
          </a:p>
        </p:txBody>
      </p:sp>
      <p:sp>
        <p:nvSpPr>
          <p:cNvPr id="5" name="Text Placeholder 4">
            <a:extLst>
              <a:ext uri="{FF2B5EF4-FFF2-40B4-BE49-F238E27FC236}">
                <a16:creationId xmlns:a16="http://schemas.microsoft.com/office/drawing/2014/main" id="{C4A1C274-5B8C-3229-5CB6-4CBAC803B50F}"/>
              </a:ext>
            </a:extLst>
          </p:cNvPr>
          <p:cNvSpPr>
            <a:spLocks noGrp="1"/>
          </p:cNvSpPr>
          <p:nvPr>
            <p:ph type="body" sz="quarter" idx="3"/>
          </p:nvPr>
        </p:nvSpPr>
        <p:spPr>
          <a:xfrm>
            <a:off x="6172200" y="987951"/>
            <a:ext cx="5183188" cy="823912"/>
          </a:xfrm>
        </p:spPr>
        <p:txBody>
          <a:bodyPr/>
          <a:lstStyle/>
          <a:p>
            <a:pPr algn="ctr"/>
            <a:r>
              <a:rPr lang="en-US" sz="2800" dirty="0"/>
              <a:t>SYMPLICITY</a:t>
            </a:r>
            <a:endParaRPr lang="en-US" dirty="0"/>
          </a:p>
        </p:txBody>
      </p:sp>
      <p:sp>
        <p:nvSpPr>
          <p:cNvPr id="6" name="Content Placeholder 5">
            <a:extLst>
              <a:ext uri="{FF2B5EF4-FFF2-40B4-BE49-F238E27FC236}">
                <a16:creationId xmlns:a16="http://schemas.microsoft.com/office/drawing/2014/main" id="{79C77C21-18D6-2C85-081F-5BE693C49BD4}"/>
              </a:ext>
            </a:extLst>
          </p:cNvPr>
          <p:cNvSpPr>
            <a:spLocks noGrp="1"/>
          </p:cNvSpPr>
          <p:nvPr>
            <p:ph sz="quarter" idx="4"/>
          </p:nvPr>
        </p:nvSpPr>
        <p:spPr>
          <a:xfrm>
            <a:off x="6357257" y="2185461"/>
            <a:ext cx="5183188" cy="3684588"/>
          </a:xfrm>
        </p:spPr>
        <p:txBody>
          <a:bodyPr>
            <a:normAutofit/>
          </a:bodyPr>
          <a:lstStyle/>
          <a:p>
            <a:pPr>
              <a:lnSpc>
                <a:spcPct val="150000"/>
              </a:lnSpc>
            </a:pPr>
            <a:r>
              <a:rPr lang="en-US" sz="2000" b="1" dirty="0"/>
              <a:t>Age</a:t>
            </a:r>
            <a:r>
              <a:rPr lang="en-US" sz="2000" dirty="0"/>
              <a:t>: 18-80 y</a:t>
            </a:r>
          </a:p>
          <a:p>
            <a:pPr>
              <a:lnSpc>
                <a:spcPct val="150000"/>
              </a:lnSpc>
            </a:pPr>
            <a:r>
              <a:rPr lang="en-US" sz="2000" b="1" dirty="0"/>
              <a:t>Office</a:t>
            </a:r>
            <a:r>
              <a:rPr lang="en-US" sz="2000" dirty="0"/>
              <a:t>: SBP &gt;160mmHg </a:t>
            </a:r>
          </a:p>
          <a:p>
            <a:pPr>
              <a:lnSpc>
                <a:spcPct val="150000"/>
              </a:lnSpc>
            </a:pPr>
            <a:r>
              <a:rPr lang="en-US" sz="2000" b="1" dirty="0"/>
              <a:t>24h ABPM</a:t>
            </a:r>
            <a:r>
              <a:rPr lang="en-US" sz="2000" dirty="0"/>
              <a:t>: &gt;135mmHg</a:t>
            </a:r>
          </a:p>
          <a:p>
            <a:pPr>
              <a:lnSpc>
                <a:spcPct val="150000"/>
              </a:lnSpc>
            </a:pPr>
            <a:r>
              <a:rPr lang="en-US" sz="2000" b="1" dirty="0"/>
              <a:t>Meds</a:t>
            </a:r>
            <a:r>
              <a:rPr lang="en-US" sz="2000" dirty="0"/>
              <a:t>: 3 or more (including diuretic) max tolerated dose (treatment resistant)</a:t>
            </a:r>
          </a:p>
        </p:txBody>
      </p:sp>
    </p:spTree>
    <p:extLst>
      <p:ext uri="{BB962C8B-B14F-4D97-AF65-F5344CB8AC3E}">
        <p14:creationId xmlns:p14="http://schemas.microsoft.com/office/powerpoint/2010/main" val="1241252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836612" y="-51594"/>
            <a:ext cx="10515600" cy="1325563"/>
          </a:xfrm>
        </p:spPr>
        <p:txBody>
          <a:bodyPr/>
          <a:lstStyle/>
          <a:p>
            <a:pPr algn="ctr"/>
            <a:r>
              <a:rPr lang="en-US" dirty="0"/>
              <a:t>Exclusion</a:t>
            </a:r>
          </a:p>
        </p:txBody>
      </p:sp>
      <p:sp>
        <p:nvSpPr>
          <p:cNvPr id="3" name="Text Placeholder 2">
            <a:extLst>
              <a:ext uri="{FF2B5EF4-FFF2-40B4-BE49-F238E27FC236}">
                <a16:creationId xmlns:a16="http://schemas.microsoft.com/office/drawing/2014/main" id="{3CDBFF12-2B47-7046-9D94-53A9DCA49430}"/>
              </a:ext>
            </a:extLst>
          </p:cNvPr>
          <p:cNvSpPr>
            <a:spLocks noGrp="1"/>
          </p:cNvSpPr>
          <p:nvPr>
            <p:ph type="body" idx="1"/>
          </p:nvPr>
        </p:nvSpPr>
        <p:spPr>
          <a:xfrm>
            <a:off x="836612" y="611187"/>
            <a:ext cx="5157787" cy="823912"/>
          </a:xfrm>
        </p:spPr>
        <p:txBody>
          <a:bodyPr>
            <a:normAutofit/>
          </a:bodyPr>
          <a:lstStyle/>
          <a:p>
            <a:pPr algn="ctr"/>
            <a:r>
              <a:rPr lang="en-US" sz="2800" dirty="0"/>
              <a:t>SPYRAL ON</a:t>
            </a:r>
          </a:p>
        </p:txBody>
      </p:sp>
      <p:sp>
        <p:nvSpPr>
          <p:cNvPr id="4" name="Content Placeholder 3">
            <a:extLst>
              <a:ext uri="{FF2B5EF4-FFF2-40B4-BE49-F238E27FC236}">
                <a16:creationId xmlns:a16="http://schemas.microsoft.com/office/drawing/2014/main" id="{4375D5FF-BA78-DBD6-293A-C409E59C79B5}"/>
              </a:ext>
            </a:extLst>
          </p:cNvPr>
          <p:cNvSpPr>
            <a:spLocks noGrp="1"/>
          </p:cNvSpPr>
          <p:nvPr>
            <p:ph sz="half" idx="2"/>
          </p:nvPr>
        </p:nvSpPr>
        <p:spPr>
          <a:xfrm>
            <a:off x="460827" y="1448999"/>
            <a:ext cx="5909355" cy="5409001"/>
          </a:xfrm>
        </p:spPr>
        <p:txBody>
          <a:bodyPr>
            <a:normAutofit fontScale="47500" lnSpcReduction="20000"/>
          </a:bodyPr>
          <a:lstStyle/>
          <a:p>
            <a:r>
              <a:rPr lang="en-US" dirty="0"/>
              <a:t>Prior renal denervation</a:t>
            </a:r>
          </a:p>
          <a:p>
            <a:r>
              <a:rPr lang="en-US" dirty="0"/>
              <a:t>Presence of FMD, contains atheroma, calcification, aneurysm, or stent within 5mm of segment</a:t>
            </a:r>
          </a:p>
          <a:p>
            <a:r>
              <a:rPr lang="en-US" dirty="0"/>
              <a:t>Lack of main renal artery vessel (3-8mm diameter) that does not allow catheter, &gt;50% stenosis, or stent placed &lt;3 months prior</a:t>
            </a:r>
          </a:p>
          <a:p>
            <a:r>
              <a:rPr lang="en-US" dirty="0"/>
              <a:t>eGFR &lt;45, PCKD, unilateral kidney, </a:t>
            </a:r>
            <a:r>
              <a:rPr lang="en-US" dirty="0" err="1"/>
              <a:t>Hx</a:t>
            </a:r>
            <a:r>
              <a:rPr lang="en-US" dirty="0"/>
              <a:t> of transplant</a:t>
            </a:r>
          </a:p>
          <a:p>
            <a:r>
              <a:rPr lang="en-US" dirty="0"/>
              <a:t>Type 1 DM or poorly controlled Type 2 (A1c &gt;8% or taking SGLT2 or GLP-1)</a:t>
            </a:r>
          </a:p>
          <a:p>
            <a:r>
              <a:rPr lang="en-US" dirty="0"/>
              <a:t>Orthostatic hypotension not related to med change within 1 year</a:t>
            </a:r>
          </a:p>
          <a:p>
            <a:r>
              <a:rPr lang="en-US" dirty="0"/>
              <a:t>Chronic O2 of mechanical ventilation (not including PAP), Primary pulmonary HTN</a:t>
            </a:r>
          </a:p>
          <a:p>
            <a:r>
              <a:rPr lang="en-US" dirty="0"/>
              <a:t>Known secondary causes (</a:t>
            </a:r>
            <a:r>
              <a:rPr lang="en-US" dirty="0" err="1"/>
              <a:t>pheo</a:t>
            </a:r>
            <a:r>
              <a:rPr lang="en-US" dirty="0"/>
              <a:t>, </a:t>
            </a:r>
            <a:r>
              <a:rPr lang="en-US" dirty="0" err="1"/>
              <a:t>Cushin</a:t>
            </a:r>
            <a:r>
              <a:rPr lang="en-US" dirty="0"/>
              <a:t>, </a:t>
            </a:r>
            <a:r>
              <a:rPr lang="en-US" dirty="0" err="1"/>
              <a:t>hyperaldo</a:t>
            </a:r>
            <a:r>
              <a:rPr lang="en-US" dirty="0"/>
              <a:t>, </a:t>
            </a:r>
            <a:r>
              <a:rPr lang="en-US" dirty="0" err="1"/>
              <a:t>coartation</a:t>
            </a:r>
            <a:r>
              <a:rPr lang="en-US" dirty="0"/>
              <a:t>, untreated thyroid, primary hyperparathyroidism)</a:t>
            </a:r>
          </a:p>
          <a:p>
            <a:r>
              <a:rPr lang="en-US" dirty="0"/>
              <a:t>Currently taking MRA</a:t>
            </a:r>
          </a:p>
          <a:p>
            <a:r>
              <a:rPr lang="en-US" dirty="0"/>
              <a:t>MACE within 3 months of screening, wide-spread atherosclerosis, intravascular thrombosis, unstable plaques. Severe Valve Stenosis</a:t>
            </a:r>
          </a:p>
          <a:p>
            <a:r>
              <a:rPr lang="en-US" dirty="0"/>
              <a:t>Planned surgery or medical condition, in opinion of Investigator, that may affect endpoints</a:t>
            </a:r>
          </a:p>
          <a:p>
            <a:r>
              <a:rPr lang="en-US" dirty="0"/>
              <a:t>Documented condition that prohibits/interferes with ability to take automated BP</a:t>
            </a:r>
          </a:p>
          <a:p>
            <a:r>
              <a:rPr lang="en-US" dirty="0"/>
              <a:t>Known unresolved drug or alcohol dependency/use or inability to comprehend/follow instructions</a:t>
            </a:r>
          </a:p>
          <a:p>
            <a:r>
              <a:rPr lang="en-US" dirty="0"/>
              <a:t>Active PUD/GIB within 6 months prior, </a:t>
            </a:r>
            <a:r>
              <a:rPr lang="en-US" dirty="0" err="1"/>
              <a:t>Hx</a:t>
            </a:r>
            <a:r>
              <a:rPr lang="en-US" dirty="0"/>
              <a:t> Bleeding diathesis/coagulopathy, refuses blood transfusion</a:t>
            </a:r>
          </a:p>
          <a:p>
            <a:r>
              <a:rPr lang="en-US" dirty="0"/>
              <a:t>Chronic NSAID use, Pregnant, works night shift</a:t>
            </a:r>
          </a:p>
        </p:txBody>
      </p:sp>
      <p:sp>
        <p:nvSpPr>
          <p:cNvPr id="5" name="Text Placeholder 4">
            <a:extLst>
              <a:ext uri="{FF2B5EF4-FFF2-40B4-BE49-F238E27FC236}">
                <a16:creationId xmlns:a16="http://schemas.microsoft.com/office/drawing/2014/main" id="{C4A1C274-5B8C-3229-5CB6-4CBAC803B50F}"/>
              </a:ext>
            </a:extLst>
          </p:cNvPr>
          <p:cNvSpPr>
            <a:spLocks noGrp="1"/>
          </p:cNvSpPr>
          <p:nvPr>
            <p:ph type="body" sz="quarter" idx="3"/>
          </p:nvPr>
        </p:nvSpPr>
        <p:spPr>
          <a:xfrm>
            <a:off x="6169024" y="625087"/>
            <a:ext cx="5183188" cy="823912"/>
          </a:xfrm>
        </p:spPr>
        <p:txBody>
          <a:bodyPr>
            <a:normAutofit/>
          </a:bodyPr>
          <a:lstStyle/>
          <a:p>
            <a:pPr algn="ctr"/>
            <a:r>
              <a:rPr lang="en-US" sz="2800" dirty="0"/>
              <a:t>SYMPLICITY</a:t>
            </a:r>
          </a:p>
        </p:txBody>
      </p:sp>
      <p:sp>
        <p:nvSpPr>
          <p:cNvPr id="6" name="Content Placeholder 5">
            <a:extLst>
              <a:ext uri="{FF2B5EF4-FFF2-40B4-BE49-F238E27FC236}">
                <a16:creationId xmlns:a16="http://schemas.microsoft.com/office/drawing/2014/main" id="{79C77C21-18D6-2C85-081F-5BE693C49BD4}"/>
              </a:ext>
            </a:extLst>
          </p:cNvPr>
          <p:cNvSpPr>
            <a:spLocks noGrp="1"/>
          </p:cNvSpPr>
          <p:nvPr>
            <p:ph sz="quarter" idx="4"/>
          </p:nvPr>
        </p:nvSpPr>
        <p:spPr>
          <a:xfrm>
            <a:off x="7150326" y="1490727"/>
            <a:ext cx="4201886" cy="1325563"/>
          </a:xfrm>
        </p:spPr>
        <p:txBody>
          <a:bodyPr>
            <a:normAutofit fontScale="47500" lnSpcReduction="20000"/>
          </a:bodyPr>
          <a:lstStyle/>
          <a:p>
            <a:r>
              <a:rPr lang="en-US" dirty="0"/>
              <a:t>Secondary cause of hypertension</a:t>
            </a:r>
          </a:p>
          <a:p>
            <a:r>
              <a:rPr lang="en-US" dirty="0"/>
              <a:t>Recurrent hospitalizations for HTN emergency in year preceding </a:t>
            </a:r>
          </a:p>
          <a:p>
            <a:r>
              <a:rPr lang="en-US" dirty="0"/>
              <a:t>Anatomical features (&gt;50% stenosis, renal aneurysm, prior renal artery intervention, multiple renal arteries, renal art &lt;4mm or treatable segment &lt;20mm</a:t>
            </a:r>
          </a:p>
          <a:p>
            <a:endParaRPr lang="en-US" dirty="0"/>
          </a:p>
        </p:txBody>
      </p:sp>
    </p:spTree>
    <p:extLst>
      <p:ext uri="{BB962C8B-B14F-4D97-AF65-F5344CB8AC3E}">
        <p14:creationId xmlns:p14="http://schemas.microsoft.com/office/powerpoint/2010/main" val="3143708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F20EE-D638-D569-4931-D1EFFAEE3280}"/>
              </a:ext>
            </a:extLst>
          </p:cNvPr>
          <p:cNvPicPr>
            <a:picLocks noChangeAspect="1"/>
          </p:cNvPicPr>
          <p:nvPr/>
        </p:nvPicPr>
        <p:blipFill>
          <a:blip r:embed="rId3"/>
          <a:stretch>
            <a:fillRect/>
          </a:stretch>
        </p:blipFill>
        <p:spPr>
          <a:xfrm>
            <a:off x="512839" y="952942"/>
            <a:ext cx="5291666" cy="5522778"/>
          </a:xfrm>
          <a:prstGeom prst="rect">
            <a:avLst/>
          </a:prstGeom>
        </p:spPr>
      </p:pic>
      <p:pic>
        <p:nvPicPr>
          <p:cNvPr id="5" name="Picture 4">
            <a:extLst>
              <a:ext uri="{FF2B5EF4-FFF2-40B4-BE49-F238E27FC236}">
                <a16:creationId xmlns:a16="http://schemas.microsoft.com/office/drawing/2014/main" id="{CFB02CB5-79DC-DC2F-6624-B49B76AA5532}"/>
              </a:ext>
            </a:extLst>
          </p:cNvPr>
          <p:cNvPicPr>
            <a:picLocks noChangeAspect="1"/>
          </p:cNvPicPr>
          <p:nvPr/>
        </p:nvPicPr>
        <p:blipFill>
          <a:blip r:embed="rId4"/>
          <a:stretch>
            <a:fillRect/>
          </a:stretch>
        </p:blipFill>
        <p:spPr>
          <a:xfrm>
            <a:off x="6180665" y="2074015"/>
            <a:ext cx="5291667" cy="4401705"/>
          </a:xfrm>
          <a:prstGeom prst="rect">
            <a:avLst/>
          </a:prstGeom>
        </p:spPr>
      </p:pic>
      <p:pic>
        <p:nvPicPr>
          <p:cNvPr id="8" name="Picture 7">
            <a:extLst>
              <a:ext uri="{FF2B5EF4-FFF2-40B4-BE49-F238E27FC236}">
                <a16:creationId xmlns:a16="http://schemas.microsoft.com/office/drawing/2014/main" id="{56E871EB-106E-C67F-D3CB-CD3197BEB527}"/>
              </a:ext>
            </a:extLst>
          </p:cNvPr>
          <p:cNvPicPr>
            <a:picLocks noChangeAspect="1"/>
          </p:cNvPicPr>
          <p:nvPr/>
        </p:nvPicPr>
        <p:blipFill>
          <a:blip r:embed="rId5"/>
          <a:stretch>
            <a:fillRect/>
          </a:stretch>
        </p:blipFill>
        <p:spPr>
          <a:xfrm>
            <a:off x="6180665" y="1238273"/>
            <a:ext cx="5291666" cy="835742"/>
          </a:xfrm>
          <a:prstGeom prst="rect">
            <a:avLst/>
          </a:prstGeom>
        </p:spPr>
      </p:pic>
      <p:sp>
        <p:nvSpPr>
          <p:cNvPr id="10" name="TextBox 9">
            <a:extLst>
              <a:ext uri="{FF2B5EF4-FFF2-40B4-BE49-F238E27FC236}">
                <a16:creationId xmlns:a16="http://schemas.microsoft.com/office/drawing/2014/main" id="{76636C90-92D9-1142-1E4C-FC1B5A843D00}"/>
              </a:ext>
            </a:extLst>
          </p:cNvPr>
          <p:cNvSpPr txBox="1"/>
          <p:nvPr/>
        </p:nvSpPr>
        <p:spPr>
          <a:xfrm>
            <a:off x="1703313" y="177370"/>
            <a:ext cx="8785374" cy="584775"/>
          </a:xfrm>
          <a:prstGeom prst="rect">
            <a:avLst/>
          </a:prstGeom>
          <a:noFill/>
        </p:spPr>
        <p:txBody>
          <a:bodyPr wrap="square">
            <a:spAutoFit/>
          </a:bodyPr>
          <a:lstStyle/>
          <a:p>
            <a:r>
              <a:rPr lang="en-US" sz="3200" dirty="0">
                <a:latin typeface="Grandview" panose="020B0502040204020203" pitchFamily="34" charset="0"/>
              </a:rPr>
              <a:t>Baseline Characteristics – SPYRAL ON Cohort </a:t>
            </a:r>
          </a:p>
        </p:txBody>
      </p:sp>
    </p:spTree>
    <p:extLst>
      <p:ext uri="{BB962C8B-B14F-4D97-AF65-F5344CB8AC3E}">
        <p14:creationId xmlns:p14="http://schemas.microsoft.com/office/powerpoint/2010/main" val="880836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5371CE-11B8-41EC-3CCA-8BA1990B9108}"/>
              </a:ext>
            </a:extLst>
          </p:cNvPr>
          <p:cNvPicPr>
            <a:picLocks noChangeAspect="1"/>
          </p:cNvPicPr>
          <p:nvPr/>
        </p:nvPicPr>
        <p:blipFill>
          <a:blip r:embed="rId2"/>
          <a:stretch>
            <a:fillRect/>
          </a:stretch>
        </p:blipFill>
        <p:spPr>
          <a:xfrm>
            <a:off x="6117216" y="1946503"/>
            <a:ext cx="6074784" cy="3639910"/>
          </a:xfrm>
          <a:prstGeom prst="rect">
            <a:avLst/>
          </a:prstGeom>
        </p:spPr>
      </p:pic>
      <p:pic>
        <p:nvPicPr>
          <p:cNvPr id="9" name="Picture 8">
            <a:extLst>
              <a:ext uri="{FF2B5EF4-FFF2-40B4-BE49-F238E27FC236}">
                <a16:creationId xmlns:a16="http://schemas.microsoft.com/office/drawing/2014/main" id="{9C832F1A-84C9-7A26-718A-A8E302C59840}"/>
              </a:ext>
            </a:extLst>
          </p:cNvPr>
          <p:cNvPicPr>
            <a:picLocks noChangeAspect="1"/>
          </p:cNvPicPr>
          <p:nvPr/>
        </p:nvPicPr>
        <p:blipFill>
          <a:blip r:embed="rId3"/>
          <a:stretch>
            <a:fillRect/>
          </a:stretch>
        </p:blipFill>
        <p:spPr>
          <a:xfrm>
            <a:off x="21216" y="840567"/>
            <a:ext cx="6074784" cy="5851782"/>
          </a:xfrm>
          <a:prstGeom prst="rect">
            <a:avLst/>
          </a:prstGeom>
        </p:spPr>
      </p:pic>
      <p:pic>
        <p:nvPicPr>
          <p:cNvPr id="15" name="Picture 14">
            <a:extLst>
              <a:ext uri="{FF2B5EF4-FFF2-40B4-BE49-F238E27FC236}">
                <a16:creationId xmlns:a16="http://schemas.microsoft.com/office/drawing/2014/main" id="{FEE7F14A-978B-ADBF-4117-CD0D000AC980}"/>
              </a:ext>
            </a:extLst>
          </p:cNvPr>
          <p:cNvPicPr>
            <a:picLocks noChangeAspect="1"/>
          </p:cNvPicPr>
          <p:nvPr/>
        </p:nvPicPr>
        <p:blipFill>
          <a:blip r:embed="rId4"/>
          <a:stretch>
            <a:fillRect/>
          </a:stretch>
        </p:blipFill>
        <p:spPr>
          <a:xfrm>
            <a:off x="6117216" y="1260703"/>
            <a:ext cx="6074784" cy="685800"/>
          </a:xfrm>
          <a:prstGeom prst="rect">
            <a:avLst/>
          </a:prstGeom>
        </p:spPr>
      </p:pic>
      <p:sp>
        <p:nvSpPr>
          <p:cNvPr id="17" name="TextBox 16">
            <a:extLst>
              <a:ext uri="{FF2B5EF4-FFF2-40B4-BE49-F238E27FC236}">
                <a16:creationId xmlns:a16="http://schemas.microsoft.com/office/drawing/2014/main" id="{AEB5542D-0B93-4A30-2453-6F4024C2FC48}"/>
              </a:ext>
            </a:extLst>
          </p:cNvPr>
          <p:cNvSpPr txBox="1"/>
          <p:nvPr/>
        </p:nvSpPr>
        <p:spPr>
          <a:xfrm>
            <a:off x="1703313" y="177370"/>
            <a:ext cx="8785374" cy="584775"/>
          </a:xfrm>
          <a:prstGeom prst="rect">
            <a:avLst/>
          </a:prstGeom>
          <a:noFill/>
        </p:spPr>
        <p:txBody>
          <a:bodyPr wrap="square">
            <a:spAutoFit/>
          </a:bodyPr>
          <a:lstStyle/>
          <a:p>
            <a:r>
              <a:rPr lang="en-US" sz="3200" dirty="0">
                <a:latin typeface="Grandview" panose="020B0502040204020203" pitchFamily="34" charset="0"/>
              </a:rPr>
              <a:t>Baseline Characteristics – SYMPLICITY Cohort </a:t>
            </a:r>
          </a:p>
        </p:txBody>
      </p:sp>
    </p:spTree>
    <p:extLst>
      <p:ext uri="{BB962C8B-B14F-4D97-AF65-F5344CB8AC3E}">
        <p14:creationId xmlns:p14="http://schemas.microsoft.com/office/powerpoint/2010/main" val="1673787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803341" y="-3798"/>
            <a:ext cx="10082373" cy="961742"/>
          </a:xfrm>
        </p:spPr>
        <p:txBody>
          <a:bodyPr>
            <a:normAutofit/>
          </a:bodyPr>
          <a:lstStyle/>
          <a:p>
            <a:pPr algn="ctr"/>
            <a:r>
              <a:rPr lang="en-US" sz="4000" dirty="0">
                <a:latin typeface="Grandview" panose="020B0502040204020203" pitchFamily="34" charset="0"/>
              </a:rPr>
              <a:t>24-Hour Ambulatory Monitor</a:t>
            </a:r>
          </a:p>
        </p:txBody>
      </p:sp>
      <p:sp>
        <p:nvSpPr>
          <p:cNvPr id="3" name="Text Placeholder 2">
            <a:extLst>
              <a:ext uri="{FF2B5EF4-FFF2-40B4-BE49-F238E27FC236}">
                <a16:creationId xmlns:a16="http://schemas.microsoft.com/office/drawing/2014/main" id="{3CDBFF12-2B47-7046-9D94-53A9DCA49430}"/>
              </a:ext>
            </a:extLst>
          </p:cNvPr>
          <p:cNvSpPr>
            <a:spLocks noGrp="1"/>
          </p:cNvSpPr>
          <p:nvPr>
            <p:ph type="body" idx="1"/>
          </p:nvPr>
        </p:nvSpPr>
        <p:spPr>
          <a:xfrm>
            <a:off x="2142284" y="5993063"/>
            <a:ext cx="2201116" cy="658219"/>
          </a:xfrm>
        </p:spPr>
        <p:txBody>
          <a:bodyPr>
            <a:normAutofit lnSpcReduction="10000"/>
          </a:bodyPr>
          <a:lstStyle/>
          <a:p>
            <a:pPr algn="ctr"/>
            <a:r>
              <a:rPr lang="en-US" sz="2800" dirty="0"/>
              <a:t>SPYRAL ON</a:t>
            </a:r>
          </a:p>
        </p:txBody>
      </p:sp>
      <p:sp>
        <p:nvSpPr>
          <p:cNvPr id="5" name="Text Placeholder 4">
            <a:extLst>
              <a:ext uri="{FF2B5EF4-FFF2-40B4-BE49-F238E27FC236}">
                <a16:creationId xmlns:a16="http://schemas.microsoft.com/office/drawing/2014/main" id="{C4A1C274-5B8C-3229-5CB6-4CBAC803B50F}"/>
              </a:ext>
            </a:extLst>
          </p:cNvPr>
          <p:cNvSpPr>
            <a:spLocks noGrp="1"/>
          </p:cNvSpPr>
          <p:nvPr>
            <p:ph type="body" sz="quarter" idx="3"/>
          </p:nvPr>
        </p:nvSpPr>
        <p:spPr>
          <a:xfrm>
            <a:off x="8436428" y="5718911"/>
            <a:ext cx="2041366" cy="446314"/>
          </a:xfrm>
        </p:spPr>
        <p:txBody>
          <a:bodyPr>
            <a:normAutofit lnSpcReduction="10000"/>
          </a:bodyPr>
          <a:lstStyle/>
          <a:p>
            <a:pPr algn="ctr"/>
            <a:r>
              <a:rPr lang="en-US" sz="2800" dirty="0"/>
              <a:t>SYMPLICITY</a:t>
            </a:r>
            <a:endParaRPr lang="en-US" dirty="0"/>
          </a:p>
        </p:txBody>
      </p:sp>
      <p:pic>
        <p:nvPicPr>
          <p:cNvPr id="12" name="Content Placeholder 11">
            <a:extLst>
              <a:ext uri="{FF2B5EF4-FFF2-40B4-BE49-F238E27FC236}">
                <a16:creationId xmlns:a16="http://schemas.microsoft.com/office/drawing/2014/main" id="{F8522861-5605-E325-0504-813BD6400D08}"/>
              </a:ext>
            </a:extLst>
          </p:cNvPr>
          <p:cNvPicPr>
            <a:picLocks noGrp="1" noChangeAspect="1"/>
          </p:cNvPicPr>
          <p:nvPr>
            <p:ph sz="quarter" idx="4"/>
          </p:nvPr>
        </p:nvPicPr>
        <p:blipFill>
          <a:blip r:embed="rId3"/>
          <a:stretch>
            <a:fillRect/>
          </a:stretch>
        </p:blipFill>
        <p:spPr>
          <a:xfrm>
            <a:off x="6221479" y="1501463"/>
            <a:ext cx="5835649" cy="3897086"/>
          </a:xfrm>
        </p:spPr>
      </p:pic>
      <p:pic>
        <p:nvPicPr>
          <p:cNvPr id="10" name="Content Placeholder 9">
            <a:extLst>
              <a:ext uri="{FF2B5EF4-FFF2-40B4-BE49-F238E27FC236}">
                <a16:creationId xmlns:a16="http://schemas.microsoft.com/office/drawing/2014/main" id="{0939D5D3-EF81-5A5F-A1C6-31C80DD02FB7}"/>
              </a:ext>
            </a:extLst>
          </p:cNvPr>
          <p:cNvPicPr>
            <a:picLocks noGrp="1" noChangeAspect="1"/>
          </p:cNvPicPr>
          <p:nvPr>
            <p:ph sz="half" idx="2"/>
          </p:nvPr>
        </p:nvPicPr>
        <p:blipFill>
          <a:blip r:embed="rId4"/>
          <a:stretch>
            <a:fillRect/>
          </a:stretch>
        </p:blipFill>
        <p:spPr>
          <a:xfrm>
            <a:off x="134872" y="97204"/>
            <a:ext cx="5961128" cy="5966139"/>
          </a:xfrm>
        </p:spPr>
      </p:pic>
      <p:sp>
        <p:nvSpPr>
          <p:cNvPr id="13" name="TextBox 12">
            <a:extLst>
              <a:ext uri="{FF2B5EF4-FFF2-40B4-BE49-F238E27FC236}">
                <a16:creationId xmlns:a16="http://schemas.microsoft.com/office/drawing/2014/main" id="{71D3B903-97DC-5A7D-39B6-0E467E8BCDF3}"/>
              </a:ext>
            </a:extLst>
          </p:cNvPr>
          <p:cNvSpPr txBox="1"/>
          <p:nvPr/>
        </p:nvSpPr>
        <p:spPr>
          <a:xfrm>
            <a:off x="0" y="6581001"/>
            <a:ext cx="684355" cy="276999"/>
          </a:xfrm>
          <a:prstGeom prst="rect">
            <a:avLst/>
          </a:prstGeom>
          <a:noFill/>
        </p:spPr>
        <p:txBody>
          <a:bodyPr wrap="none" rtlCol="0">
            <a:spAutoFit/>
          </a:bodyPr>
          <a:lstStyle/>
          <a:p>
            <a:r>
              <a:rPr lang="en-US" sz="1200" dirty="0"/>
              <a:t>Figure 2</a:t>
            </a:r>
          </a:p>
        </p:txBody>
      </p:sp>
      <p:sp>
        <p:nvSpPr>
          <p:cNvPr id="14" name="TextBox 13">
            <a:extLst>
              <a:ext uri="{FF2B5EF4-FFF2-40B4-BE49-F238E27FC236}">
                <a16:creationId xmlns:a16="http://schemas.microsoft.com/office/drawing/2014/main" id="{62E829F4-3DCD-4112-8006-8F881629F5C2}"/>
              </a:ext>
            </a:extLst>
          </p:cNvPr>
          <p:cNvSpPr txBox="1"/>
          <p:nvPr/>
        </p:nvSpPr>
        <p:spPr>
          <a:xfrm>
            <a:off x="11458366" y="6581000"/>
            <a:ext cx="684355" cy="276999"/>
          </a:xfrm>
          <a:prstGeom prst="rect">
            <a:avLst/>
          </a:prstGeom>
          <a:noFill/>
        </p:spPr>
        <p:txBody>
          <a:bodyPr wrap="none" rtlCol="0">
            <a:spAutoFit/>
          </a:bodyPr>
          <a:lstStyle/>
          <a:p>
            <a:r>
              <a:rPr lang="en-US" sz="1200" dirty="0"/>
              <a:t>Figure 2</a:t>
            </a:r>
          </a:p>
        </p:txBody>
      </p:sp>
    </p:spTree>
    <p:extLst>
      <p:ext uri="{BB962C8B-B14F-4D97-AF65-F5344CB8AC3E}">
        <p14:creationId xmlns:p14="http://schemas.microsoft.com/office/powerpoint/2010/main" val="389028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1217223" y="0"/>
            <a:ext cx="9560701" cy="907932"/>
          </a:xfrm>
        </p:spPr>
        <p:txBody>
          <a:bodyPr>
            <a:normAutofit/>
          </a:bodyPr>
          <a:lstStyle/>
          <a:p>
            <a:pPr algn="ctr"/>
            <a:r>
              <a:rPr lang="en-US" sz="4000" dirty="0">
                <a:latin typeface="Grandview" panose="020B0502040204020203" pitchFamily="34" charset="0"/>
              </a:rPr>
              <a:t>24-Hour Ambulatory Monitor</a:t>
            </a:r>
          </a:p>
        </p:txBody>
      </p:sp>
      <p:pic>
        <p:nvPicPr>
          <p:cNvPr id="12" name="Content Placeholder 11">
            <a:extLst>
              <a:ext uri="{FF2B5EF4-FFF2-40B4-BE49-F238E27FC236}">
                <a16:creationId xmlns:a16="http://schemas.microsoft.com/office/drawing/2014/main" id="{2AE4BA92-4F1D-E692-E750-D71CA4A7DD57}"/>
              </a:ext>
            </a:extLst>
          </p:cNvPr>
          <p:cNvPicPr>
            <a:picLocks noGrp="1" noChangeAspect="1"/>
          </p:cNvPicPr>
          <p:nvPr>
            <p:ph sz="quarter" idx="4"/>
          </p:nvPr>
        </p:nvPicPr>
        <p:blipFill>
          <a:blip r:embed="rId3"/>
          <a:stretch>
            <a:fillRect/>
          </a:stretch>
        </p:blipFill>
        <p:spPr>
          <a:xfrm>
            <a:off x="6455228" y="22986"/>
            <a:ext cx="5530124" cy="6705600"/>
          </a:xfrm>
        </p:spPr>
      </p:pic>
      <p:pic>
        <p:nvPicPr>
          <p:cNvPr id="9" name="Content Placeholder 8">
            <a:extLst>
              <a:ext uri="{FF2B5EF4-FFF2-40B4-BE49-F238E27FC236}">
                <a16:creationId xmlns:a16="http://schemas.microsoft.com/office/drawing/2014/main" id="{6A03AEC5-CD03-E1DC-29F7-3DC93640EC52}"/>
              </a:ext>
            </a:extLst>
          </p:cNvPr>
          <p:cNvPicPr>
            <a:picLocks noGrp="1" noChangeAspect="1"/>
          </p:cNvPicPr>
          <p:nvPr>
            <p:ph sz="half" idx="2"/>
          </p:nvPr>
        </p:nvPicPr>
        <p:blipFill>
          <a:blip r:embed="rId4"/>
          <a:stretch>
            <a:fillRect/>
          </a:stretch>
        </p:blipFill>
        <p:spPr>
          <a:xfrm>
            <a:off x="392236" y="-27767"/>
            <a:ext cx="5530124" cy="6807105"/>
          </a:xfrm>
        </p:spPr>
      </p:pic>
      <p:sp>
        <p:nvSpPr>
          <p:cNvPr id="14" name="TextBox 13">
            <a:extLst>
              <a:ext uri="{FF2B5EF4-FFF2-40B4-BE49-F238E27FC236}">
                <a16:creationId xmlns:a16="http://schemas.microsoft.com/office/drawing/2014/main" id="{A3C7CA77-2EFA-6166-BF84-99F3CEFDD69A}"/>
              </a:ext>
            </a:extLst>
          </p:cNvPr>
          <p:cNvSpPr txBox="1"/>
          <p:nvPr/>
        </p:nvSpPr>
        <p:spPr>
          <a:xfrm>
            <a:off x="0" y="6558016"/>
            <a:ext cx="684355" cy="276999"/>
          </a:xfrm>
          <a:prstGeom prst="rect">
            <a:avLst/>
          </a:prstGeom>
          <a:noFill/>
        </p:spPr>
        <p:txBody>
          <a:bodyPr wrap="none" rtlCol="0">
            <a:spAutoFit/>
          </a:bodyPr>
          <a:lstStyle/>
          <a:p>
            <a:r>
              <a:rPr lang="en-US" sz="1200" dirty="0"/>
              <a:t>Figure 3</a:t>
            </a:r>
          </a:p>
        </p:txBody>
      </p:sp>
      <p:sp>
        <p:nvSpPr>
          <p:cNvPr id="15" name="TextBox 14">
            <a:extLst>
              <a:ext uri="{FF2B5EF4-FFF2-40B4-BE49-F238E27FC236}">
                <a16:creationId xmlns:a16="http://schemas.microsoft.com/office/drawing/2014/main" id="{95F9F8E8-7339-AE7B-EF1C-0741AFF5FEE9}"/>
              </a:ext>
            </a:extLst>
          </p:cNvPr>
          <p:cNvSpPr txBox="1"/>
          <p:nvPr/>
        </p:nvSpPr>
        <p:spPr>
          <a:xfrm>
            <a:off x="11507645" y="6558015"/>
            <a:ext cx="684355" cy="276999"/>
          </a:xfrm>
          <a:prstGeom prst="rect">
            <a:avLst/>
          </a:prstGeom>
          <a:noFill/>
        </p:spPr>
        <p:txBody>
          <a:bodyPr wrap="none" rtlCol="0">
            <a:spAutoFit/>
          </a:bodyPr>
          <a:lstStyle/>
          <a:p>
            <a:r>
              <a:rPr lang="en-US" sz="1200" dirty="0"/>
              <a:t>Figure 3</a:t>
            </a:r>
          </a:p>
        </p:txBody>
      </p:sp>
      <p:sp>
        <p:nvSpPr>
          <p:cNvPr id="7" name="Text Placeholder 2">
            <a:extLst>
              <a:ext uri="{FF2B5EF4-FFF2-40B4-BE49-F238E27FC236}">
                <a16:creationId xmlns:a16="http://schemas.microsoft.com/office/drawing/2014/main" id="{EAF9845E-306D-729E-66F9-C274FE15D26F}"/>
              </a:ext>
            </a:extLst>
          </p:cNvPr>
          <p:cNvSpPr txBox="1">
            <a:spLocks/>
          </p:cNvSpPr>
          <p:nvPr/>
        </p:nvSpPr>
        <p:spPr>
          <a:xfrm>
            <a:off x="2136156" y="3009207"/>
            <a:ext cx="1881642" cy="44524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dirty="0"/>
              <a:t>SPYRAL ON</a:t>
            </a:r>
          </a:p>
        </p:txBody>
      </p:sp>
      <p:sp>
        <p:nvSpPr>
          <p:cNvPr id="13" name="Text Placeholder 4">
            <a:extLst>
              <a:ext uri="{FF2B5EF4-FFF2-40B4-BE49-F238E27FC236}">
                <a16:creationId xmlns:a16="http://schemas.microsoft.com/office/drawing/2014/main" id="{E78104CB-A942-41AE-95EB-01B8C836164E}"/>
              </a:ext>
            </a:extLst>
          </p:cNvPr>
          <p:cNvSpPr txBox="1">
            <a:spLocks/>
          </p:cNvSpPr>
          <p:nvPr/>
        </p:nvSpPr>
        <p:spPr>
          <a:xfrm>
            <a:off x="8763794" y="3184608"/>
            <a:ext cx="1881642" cy="336383"/>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SYMPLICITY</a:t>
            </a:r>
          </a:p>
        </p:txBody>
      </p:sp>
    </p:spTree>
    <p:extLst>
      <p:ext uri="{BB962C8B-B14F-4D97-AF65-F5344CB8AC3E}">
        <p14:creationId xmlns:p14="http://schemas.microsoft.com/office/powerpoint/2010/main" val="16761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04D0-27E3-BB45-573D-DE58FD355EDF}"/>
              </a:ext>
            </a:extLst>
          </p:cNvPr>
          <p:cNvSpPr>
            <a:spLocks noGrp="1"/>
          </p:cNvSpPr>
          <p:nvPr>
            <p:ph type="title"/>
          </p:nvPr>
        </p:nvSpPr>
        <p:spPr>
          <a:xfrm>
            <a:off x="838199" y="18255"/>
            <a:ext cx="10515600" cy="1325563"/>
          </a:xfrm>
        </p:spPr>
        <p:txBody>
          <a:bodyPr>
            <a:normAutofit/>
          </a:bodyPr>
          <a:lstStyle/>
          <a:p>
            <a:pPr algn="ctr"/>
            <a:r>
              <a:rPr lang="en-US" sz="4000" dirty="0">
                <a:latin typeface="Grandview" panose="020B0502040204020203" pitchFamily="34" charset="0"/>
              </a:rPr>
              <a:t>SYMPLICITY Cross-Over</a:t>
            </a:r>
          </a:p>
        </p:txBody>
      </p:sp>
      <p:pic>
        <p:nvPicPr>
          <p:cNvPr id="5" name="Content Placeholder 4">
            <a:extLst>
              <a:ext uri="{FF2B5EF4-FFF2-40B4-BE49-F238E27FC236}">
                <a16:creationId xmlns:a16="http://schemas.microsoft.com/office/drawing/2014/main" id="{86FFB20D-2825-0CB7-B2D6-29225004C111}"/>
              </a:ext>
            </a:extLst>
          </p:cNvPr>
          <p:cNvPicPr>
            <a:picLocks noGrp="1" noChangeAspect="1"/>
          </p:cNvPicPr>
          <p:nvPr>
            <p:ph idx="1"/>
          </p:nvPr>
        </p:nvPicPr>
        <p:blipFill>
          <a:blip r:embed="rId3"/>
          <a:stretch>
            <a:fillRect/>
          </a:stretch>
        </p:blipFill>
        <p:spPr>
          <a:xfrm>
            <a:off x="1239526" y="1074954"/>
            <a:ext cx="9504674" cy="5506047"/>
          </a:xfrm>
        </p:spPr>
      </p:pic>
      <p:sp>
        <p:nvSpPr>
          <p:cNvPr id="8" name="TextBox 7">
            <a:extLst>
              <a:ext uri="{FF2B5EF4-FFF2-40B4-BE49-F238E27FC236}">
                <a16:creationId xmlns:a16="http://schemas.microsoft.com/office/drawing/2014/main" id="{B2E05C70-1DDD-B684-608E-DDE641FD5D50}"/>
              </a:ext>
            </a:extLst>
          </p:cNvPr>
          <p:cNvSpPr txBox="1"/>
          <p:nvPr/>
        </p:nvSpPr>
        <p:spPr>
          <a:xfrm>
            <a:off x="0" y="6581001"/>
            <a:ext cx="684355" cy="276999"/>
          </a:xfrm>
          <a:prstGeom prst="rect">
            <a:avLst/>
          </a:prstGeom>
          <a:noFill/>
        </p:spPr>
        <p:txBody>
          <a:bodyPr wrap="none" rtlCol="0">
            <a:spAutoFit/>
          </a:bodyPr>
          <a:lstStyle/>
          <a:p>
            <a:r>
              <a:rPr lang="en-US" sz="1200" dirty="0"/>
              <a:t>Figure 4</a:t>
            </a:r>
          </a:p>
        </p:txBody>
      </p:sp>
    </p:spTree>
    <p:extLst>
      <p:ext uri="{BB962C8B-B14F-4D97-AF65-F5344CB8AC3E}">
        <p14:creationId xmlns:p14="http://schemas.microsoft.com/office/powerpoint/2010/main" val="4107908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850159" y="0"/>
            <a:ext cx="10515600" cy="1325563"/>
          </a:xfrm>
        </p:spPr>
        <p:txBody>
          <a:bodyPr/>
          <a:lstStyle/>
          <a:p>
            <a:pPr algn="ctr"/>
            <a:r>
              <a:rPr lang="en-US" dirty="0"/>
              <a:t>Medication Differences</a:t>
            </a:r>
          </a:p>
        </p:txBody>
      </p:sp>
      <p:pic>
        <p:nvPicPr>
          <p:cNvPr id="18" name="Picture 17">
            <a:extLst>
              <a:ext uri="{FF2B5EF4-FFF2-40B4-BE49-F238E27FC236}">
                <a16:creationId xmlns:a16="http://schemas.microsoft.com/office/drawing/2014/main" id="{132B9A05-884B-2F8D-3C18-4FA8AD1B9D61}"/>
              </a:ext>
            </a:extLst>
          </p:cNvPr>
          <p:cNvPicPr>
            <a:picLocks noChangeAspect="1"/>
          </p:cNvPicPr>
          <p:nvPr/>
        </p:nvPicPr>
        <p:blipFill>
          <a:blip r:embed="rId3"/>
          <a:stretch>
            <a:fillRect/>
          </a:stretch>
        </p:blipFill>
        <p:spPr>
          <a:xfrm>
            <a:off x="2842531" y="1064306"/>
            <a:ext cx="6998153" cy="5279745"/>
          </a:xfrm>
          <a:prstGeom prst="rect">
            <a:avLst/>
          </a:prstGeom>
        </p:spPr>
      </p:pic>
      <p:pic>
        <p:nvPicPr>
          <p:cNvPr id="19" name="Picture 18">
            <a:extLst>
              <a:ext uri="{FF2B5EF4-FFF2-40B4-BE49-F238E27FC236}">
                <a16:creationId xmlns:a16="http://schemas.microsoft.com/office/drawing/2014/main" id="{D186F378-B32C-7312-B126-89A533257E68}"/>
              </a:ext>
            </a:extLst>
          </p:cNvPr>
          <p:cNvPicPr>
            <a:picLocks noChangeAspect="1"/>
          </p:cNvPicPr>
          <p:nvPr/>
        </p:nvPicPr>
        <p:blipFill>
          <a:blip r:embed="rId4"/>
          <a:stretch>
            <a:fillRect/>
          </a:stretch>
        </p:blipFill>
        <p:spPr>
          <a:xfrm>
            <a:off x="1383383" y="200888"/>
            <a:ext cx="9425233" cy="6456224"/>
          </a:xfrm>
          <a:prstGeom prst="rect">
            <a:avLst/>
          </a:prstGeom>
        </p:spPr>
      </p:pic>
    </p:spTree>
    <p:extLst>
      <p:ext uri="{BB962C8B-B14F-4D97-AF65-F5344CB8AC3E}">
        <p14:creationId xmlns:p14="http://schemas.microsoft.com/office/powerpoint/2010/main" val="29832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1507240" y="0"/>
            <a:ext cx="9001412" cy="823912"/>
          </a:xfrm>
        </p:spPr>
        <p:txBody>
          <a:bodyPr>
            <a:normAutofit/>
          </a:bodyPr>
          <a:lstStyle/>
          <a:p>
            <a:pPr algn="ctr"/>
            <a:r>
              <a:rPr lang="en-US" sz="4000" dirty="0">
                <a:latin typeface="Grandview" panose="020B0502040204020203" pitchFamily="34" charset="0"/>
              </a:rPr>
              <a:t>MEDINDEX</a:t>
            </a:r>
          </a:p>
        </p:txBody>
      </p:sp>
      <p:sp>
        <p:nvSpPr>
          <p:cNvPr id="3" name="Text Placeholder 2">
            <a:extLst>
              <a:ext uri="{FF2B5EF4-FFF2-40B4-BE49-F238E27FC236}">
                <a16:creationId xmlns:a16="http://schemas.microsoft.com/office/drawing/2014/main" id="{3CDBFF12-2B47-7046-9D94-53A9DCA49430}"/>
              </a:ext>
            </a:extLst>
          </p:cNvPr>
          <p:cNvSpPr>
            <a:spLocks noGrp="1"/>
          </p:cNvSpPr>
          <p:nvPr>
            <p:ph type="body" idx="1"/>
          </p:nvPr>
        </p:nvSpPr>
        <p:spPr>
          <a:xfrm>
            <a:off x="2134674" y="1084036"/>
            <a:ext cx="2284927" cy="468086"/>
          </a:xfrm>
        </p:spPr>
        <p:txBody>
          <a:bodyPr>
            <a:normAutofit lnSpcReduction="10000"/>
          </a:bodyPr>
          <a:lstStyle/>
          <a:p>
            <a:pPr algn="ctr"/>
            <a:r>
              <a:rPr lang="en-US" dirty="0"/>
              <a:t>SPYRAL ON</a:t>
            </a:r>
          </a:p>
        </p:txBody>
      </p:sp>
      <p:sp>
        <p:nvSpPr>
          <p:cNvPr id="5" name="Text Placeholder 4">
            <a:extLst>
              <a:ext uri="{FF2B5EF4-FFF2-40B4-BE49-F238E27FC236}">
                <a16:creationId xmlns:a16="http://schemas.microsoft.com/office/drawing/2014/main" id="{C4A1C274-5B8C-3229-5CB6-4CBAC803B50F}"/>
              </a:ext>
            </a:extLst>
          </p:cNvPr>
          <p:cNvSpPr>
            <a:spLocks noGrp="1"/>
          </p:cNvSpPr>
          <p:nvPr>
            <p:ph type="body" sz="quarter" idx="3"/>
          </p:nvPr>
        </p:nvSpPr>
        <p:spPr>
          <a:xfrm>
            <a:off x="8273143" y="1084036"/>
            <a:ext cx="1953500" cy="413659"/>
          </a:xfrm>
        </p:spPr>
        <p:txBody>
          <a:bodyPr>
            <a:normAutofit lnSpcReduction="10000"/>
          </a:bodyPr>
          <a:lstStyle/>
          <a:p>
            <a:pPr algn="ctr"/>
            <a:r>
              <a:rPr lang="en-US" dirty="0"/>
              <a:t>SYMPLICITY</a:t>
            </a:r>
          </a:p>
        </p:txBody>
      </p:sp>
      <p:pic>
        <p:nvPicPr>
          <p:cNvPr id="12" name="Content Placeholder 11">
            <a:extLst>
              <a:ext uri="{FF2B5EF4-FFF2-40B4-BE49-F238E27FC236}">
                <a16:creationId xmlns:a16="http://schemas.microsoft.com/office/drawing/2014/main" id="{765188ED-62F2-E4B1-A159-B20606A1A5A0}"/>
              </a:ext>
            </a:extLst>
          </p:cNvPr>
          <p:cNvPicPr>
            <a:picLocks noGrp="1" noChangeAspect="1"/>
          </p:cNvPicPr>
          <p:nvPr>
            <p:ph sz="half" idx="2"/>
          </p:nvPr>
        </p:nvPicPr>
        <p:blipFill>
          <a:blip r:embed="rId3"/>
          <a:stretch>
            <a:fillRect/>
          </a:stretch>
        </p:blipFill>
        <p:spPr>
          <a:xfrm>
            <a:off x="161777" y="1812246"/>
            <a:ext cx="6070023" cy="2297335"/>
          </a:xfrm>
        </p:spPr>
      </p:pic>
      <p:pic>
        <p:nvPicPr>
          <p:cNvPr id="14" name="Content Placeholder 13">
            <a:extLst>
              <a:ext uri="{FF2B5EF4-FFF2-40B4-BE49-F238E27FC236}">
                <a16:creationId xmlns:a16="http://schemas.microsoft.com/office/drawing/2014/main" id="{8C9E4C02-EDC8-D575-5084-ACA3A261F941}"/>
              </a:ext>
            </a:extLst>
          </p:cNvPr>
          <p:cNvPicPr>
            <a:picLocks noGrp="1" noChangeAspect="1"/>
          </p:cNvPicPr>
          <p:nvPr>
            <p:ph sz="quarter" idx="4"/>
          </p:nvPr>
        </p:nvPicPr>
        <p:blipFill>
          <a:blip r:embed="rId4"/>
          <a:stretch>
            <a:fillRect/>
          </a:stretch>
        </p:blipFill>
        <p:spPr>
          <a:xfrm>
            <a:off x="6766413" y="1757819"/>
            <a:ext cx="4740860" cy="4118882"/>
          </a:xfrm>
        </p:spPr>
      </p:pic>
    </p:spTree>
    <p:extLst>
      <p:ext uri="{BB962C8B-B14F-4D97-AF65-F5344CB8AC3E}">
        <p14:creationId xmlns:p14="http://schemas.microsoft.com/office/powerpoint/2010/main" val="2111831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0688-D89C-BA59-8D7A-44D86877DAFD}"/>
              </a:ext>
            </a:extLst>
          </p:cNvPr>
          <p:cNvSpPr>
            <a:spLocks noGrp="1"/>
          </p:cNvSpPr>
          <p:nvPr>
            <p:ph type="title"/>
          </p:nvPr>
        </p:nvSpPr>
        <p:spPr>
          <a:xfrm>
            <a:off x="2094501" y="226508"/>
            <a:ext cx="8002997" cy="1088895"/>
          </a:xfrm>
        </p:spPr>
        <p:txBody>
          <a:bodyPr/>
          <a:lstStyle/>
          <a:p>
            <a:r>
              <a:rPr lang="en-US" dirty="0">
                <a:latin typeface="Grandview" panose="020B0502040204020203" pitchFamily="34" charset="0"/>
              </a:rPr>
              <a:t>Nervous system control of BP</a:t>
            </a:r>
          </a:p>
        </p:txBody>
      </p:sp>
      <p:sp>
        <p:nvSpPr>
          <p:cNvPr id="3" name="Text Placeholder 2">
            <a:extLst>
              <a:ext uri="{FF2B5EF4-FFF2-40B4-BE49-F238E27FC236}">
                <a16:creationId xmlns:a16="http://schemas.microsoft.com/office/drawing/2014/main" id="{EC4C1ED4-C63D-2E3E-1A00-90D218DA082D}"/>
              </a:ext>
            </a:extLst>
          </p:cNvPr>
          <p:cNvSpPr>
            <a:spLocks noGrp="1"/>
          </p:cNvSpPr>
          <p:nvPr>
            <p:ph type="body" idx="1"/>
          </p:nvPr>
        </p:nvSpPr>
        <p:spPr>
          <a:xfrm>
            <a:off x="836612" y="1444495"/>
            <a:ext cx="5157787" cy="823912"/>
          </a:xfrm>
        </p:spPr>
        <p:txBody>
          <a:bodyPr/>
          <a:lstStyle/>
          <a:p>
            <a:pPr algn="ctr"/>
            <a:r>
              <a:rPr lang="en-US" dirty="0"/>
              <a:t>Autonomic NS </a:t>
            </a:r>
          </a:p>
        </p:txBody>
      </p:sp>
      <p:sp>
        <p:nvSpPr>
          <p:cNvPr id="4" name="Content Placeholder 3">
            <a:extLst>
              <a:ext uri="{FF2B5EF4-FFF2-40B4-BE49-F238E27FC236}">
                <a16:creationId xmlns:a16="http://schemas.microsoft.com/office/drawing/2014/main" id="{32F05516-F8E9-9A0A-F348-8F423F926B08}"/>
              </a:ext>
            </a:extLst>
          </p:cNvPr>
          <p:cNvSpPr>
            <a:spLocks noGrp="1"/>
          </p:cNvSpPr>
          <p:nvPr>
            <p:ph sz="half" idx="2"/>
          </p:nvPr>
        </p:nvSpPr>
        <p:spPr/>
        <p:txBody>
          <a:bodyPr/>
          <a:lstStyle/>
          <a:p>
            <a:pPr>
              <a:lnSpc>
                <a:spcPct val="150000"/>
              </a:lnSpc>
            </a:pPr>
            <a:r>
              <a:rPr lang="en-US" dirty="0"/>
              <a:t>Regulates rapid changes in BP</a:t>
            </a:r>
          </a:p>
          <a:p>
            <a:pPr>
              <a:lnSpc>
                <a:spcPct val="150000"/>
              </a:lnSpc>
            </a:pPr>
            <a:r>
              <a:rPr lang="en-US" dirty="0"/>
              <a:t>Short term </a:t>
            </a:r>
          </a:p>
          <a:p>
            <a:pPr>
              <a:lnSpc>
                <a:spcPct val="150000"/>
              </a:lnSpc>
            </a:pPr>
            <a:r>
              <a:rPr lang="en-US" dirty="0"/>
              <a:t>Via baroreceptor reflex</a:t>
            </a:r>
          </a:p>
          <a:p>
            <a:endParaRPr lang="en-US" dirty="0"/>
          </a:p>
        </p:txBody>
      </p:sp>
      <p:sp>
        <p:nvSpPr>
          <p:cNvPr id="5" name="Text Placeholder 4">
            <a:extLst>
              <a:ext uri="{FF2B5EF4-FFF2-40B4-BE49-F238E27FC236}">
                <a16:creationId xmlns:a16="http://schemas.microsoft.com/office/drawing/2014/main" id="{0E7F4BDB-C28F-A8CB-6A03-5CF7B09F5A87}"/>
              </a:ext>
            </a:extLst>
          </p:cNvPr>
          <p:cNvSpPr>
            <a:spLocks noGrp="1"/>
          </p:cNvSpPr>
          <p:nvPr>
            <p:ph type="body" sz="quarter" idx="3"/>
          </p:nvPr>
        </p:nvSpPr>
        <p:spPr>
          <a:xfrm>
            <a:off x="6169024" y="1444495"/>
            <a:ext cx="5183188" cy="823912"/>
          </a:xfrm>
        </p:spPr>
        <p:txBody>
          <a:bodyPr/>
          <a:lstStyle/>
          <a:p>
            <a:pPr algn="ctr"/>
            <a:r>
              <a:rPr lang="en-US" dirty="0"/>
              <a:t>Sympathetic NS</a:t>
            </a:r>
          </a:p>
        </p:txBody>
      </p:sp>
      <p:sp>
        <p:nvSpPr>
          <p:cNvPr id="6" name="Content Placeholder 5">
            <a:extLst>
              <a:ext uri="{FF2B5EF4-FFF2-40B4-BE49-F238E27FC236}">
                <a16:creationId xmlns:a16="http://schemas.microsoft.com/office/drawing/2014/main" id="{1442746D-70F8-F1F3-8630-FFB13516FFD5}"/>
              </a:ext>
            </a:extLst>
          </p:cNvPr>
          <p:cNvSpPr>
            <a:spLocks noGrp="1"/>
          </p:cNvSpPr>
          <p:nvPr>
            <p:ph sz="quarter" idx="4"/>
          </p:nvPr>
        </p:nvSpPr>
        <p:spPr/>
        <p:txBody>
          <a:bodyPr/>
          <a:lstStyle/>
          <a:p>
            <a:pPr>
              <a:lnSpc>
                <a:spcPct val="150000"/>
              </a:lnSpc>
            </a:pPr>
            <a:r>
              <a:rPr lang="en-US" dirty="0">
                <a:effectLst/>
              </a:rPr>
              <a:t>Long term control (days, months, years)  and regulation</a:t>
            </a:r>
            <a:endParaRPr lang="en-US" dirty="0"/>
          </a:p>
          <a:p>
            <a:endParaRPr lang="en-US" dirty="0"/>
          </a:p>
        </p:txBody>
      </p:sp>
    </p:spTree>
    <p:extLst>
      <p:ext uri="{BB962C8B-B14F-4D97-AF65-F5344CB8AC3E}">
        <p14:creationId xmlns:p14="http://schemas.microsoft.com/office/powerpoint/2010/main" val="3984760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912812" y="307147"/>
            <a:ext cx="10003971" cy="823912"/>
          </a:xfrm>
        </p:spPr>
        <p:txBody>
          <a:bodyPr>
            <a:normAutofit fontScale="90000"/>
          </a:bodyPr>
          <a:lstStyle/>
          <a:p>
            <a:pPr algn="ctr"/>
            <a:r>
              <a:rPr lang="en-US" sz="4000" dirty="0">
                <a:latin typeface="Grandview" panose="020B0502040204020203" pitchFamily="34" charset="0"/>
              </a:rPr>
              <a:t>Long-Term Safety - SPYRAL ON</a:t>
            </a:r>
            <a:br>
              <a:rPr lang="en-US" sz="2000" dirty="0"/>
            </a:br>
            <a:endParaRPr lang="en-US" sz="4000" dirty="0">
              <a:latin typeface="Grandview" panose="020B0502040204020203" pitchFamily="34" charset="0"/>
            </a:endParaRPr>
          </a:p>
        </p:txBody>
      </p:sp>
      <p:pic>
        <p:nvPicPr>
          <p:cNvPr id="8" name="Content Placeholder 7">
            <a:extLst>
              <a:ext uri="{FF2B5EF4-FFF2-40B4-BE49-F238E27FC236}">
                <a16:creationId xmlns:a16="http://schemas.microsoft.com/office/drawing/2014/main" id="{6974EBE0-0484-907B-0756-6C2B237205D4}"/>
              </a:ext>
            </a:extLst>
          </p:cNvPr>
          <p:cNvPicPr>
            <a:picLocks noGrp="1" noChangeAspect="1"/>
          </p:cNvPicPr>
          <p:nvPr>
            <p:ph sz="half" idx="2"/>
          </p:nvPr>
        </p:nvPicPr>
        <p:blipFill>
          <a:blip r:embed="rId2"/>
          <a:stretch>
            <a:fillRect/>
          </a:stretch>
        </p:blipFill>
        <p:spPr>
          <a:xfrm>
            <a:off x="2935513" y="1059076"/>
            <a:ext cx="4857496" cy="5058604"/>
          </a:xfrm>
        </p:spPr>
      </p:pic>
      <p:sp>
        <p:nvSpPr>
          <p:cNvPr id="4" name="TextBox 3">
            <a:extLst>
              <a:ext uri="{FF2B5EF4-FFF2-40B4-BE49-F238E27FC236}">
                <a16:creationId xmlns:a16="http://schemas.microsoft.com/office/drawing/2014/main" id="{975CE942-568F-B253-8670-E8FD1B0C1579}"/>
              </a:ext>
            </a:extLst>
          </p:cNvPr>
          <p:cNvSpPr txBox="1"/>
          <p:nvPr/>
        </p:nvSpPr>
        <p:spPr>
          <a:xfrm>
            <a:off x="0" y="6581001"/>
            <a:ext cx="627864" cy="276999"/>
          </a:xfrm>
          <a:prstGeom prst="rect">
            <a:avLst/>
          </a:prstGeom>
          <a:noFill/>
        </p:spPr>
        <p:txBody>
          <a:bodyPr wrap="none" rtlCol="0">
            <a:spAutoFit/>
          </a:bodyPr>
          <a:lstStyle/>
          <a:p>
            <a:r>
              <a:rPr lang="en-US" sz="1200" dirty="0"/>
              <a:t>Table 3</a:t>
            </a:r>
          </a:p>
        </p:txBody>
      </p:sp>
    </p:spTree>
    <p:extLst>
      <p:ext uri="{BB962C8B-B14F-4D97-AF65-F5344CB8AC3E}">
        <p14:creationId xmlns:p14="http://schemas.microsoft.com/office/powerpoint/2010/main" val="95695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461-BF11-B8F4-DB67-B5389CF48D78}"/>
              </a:ext>
            </a:extLst>
          </p:cNvPr>
          <p:cNvSpPr>
            <a:spLocks noGrp="1"/>
          </p:cNvSpPr>
          <p:nvPr>
            <p:ph type="title"/>
          </p:nvPr>
        </p:nvSpPr>
        <p:spPr>
          <a:xfrm>
            <a:off x="899940" y="504309"/>
            <a:ext cx="10003971" cy="823912"/>
          </a:xfrm>
        </p:spPr>
        <p:txBody>
          <a:bodyPr>
            <a:normAutofit fontScale="90000"/>
          </a:bodyPr>
          <a:lstStyle/>
          <a:p>
            <a:pPr algn="ctr"/>
            <a:r>
              <a:rPr lang="en-US" sz="4000" dirty="0">
                <a:latin typeface="Grandview" panose="020B0502040204020203" pitchFamily="34" charset="0"/>
              </a:rPr>
              <a:t>Long-Term Safety-SYMPLICITY</a:t>
            </a:r>
            <a:br>
              <a:rPr lang="en-US" sz="4000" dirty="0">
                <a:latin typeface="Grandview" panose="020B0502040204020203" pitchFamily="34" charset="0"/>
              </a:rPr>
            </a:br>
            <a:br>
              <a:rPr lang="en-US" sz="4000" dirty="0">
                <a:latin typeface="Grandview" panose="020B0502040204020203" pitchFamily="34" charset="0"/>
              </a:rPr>
            </a:br>
            <a:endParaRPr lang="en-US" sz="4000" dirty="0">
              <a:latin typeface="Grandview" panose="020B0502040204020203" pitchFamily="34" charset="0"/>
            </a:endParaRPr>
          </a:p>
        </p:txBody>
      </p:sp>
      <p:pic>
        <p:nvPicPr>
          <p:cNvPr id="13" name="Content Placeholder 12">
            <a:extLst>
              <a:ext uri="{FF2B5EF4-FFF2-40B4-BE49-F238E27FC236}">
                <a16:creationId xmlns:a16="http://schemas.microsoft.com/office/drawing/2014/main" id="{F8BC2871-8517-D5B4-CC6C-C2CF8035CCF6}"/>
              </a:ext>
            </a:extLst>
          </p:cNvPr>
          <p:cNvPicPr>
            <a:picLocks noGrp="1" noChangeAspect="1"/>
          </p:cNvPicPr>
          <p:nvPr>
            <p:ph sz="half" idx="2"/>
          </p:nvPr>
        </p:nvPicPr>
        <p:blipFill>
          <a:blip r:embed="rId2"/>
          <a:stretch>
            <a:fillRect/>
          </a:stretch>
        </p:blipFill>
        <p:spPr>
          <a:xfrm>
            <a:off x="5997575" y="2080665"/>
            <a:ext cx="6093485" cy="4073930"/>
          </a:xfrm>
        </p:spPr>
      </p:pic>
      <p:pic>
        <p:nvPicPr>
          <p:cNvPr id="15" name="Content Placeholder 14">
            <a:extLst>
              <a:ext uri="{FF2B5EF4-FFF2-40B4-BE49-F238E27FC236}">
                <a16:creationId xmlns:a16="http://schemas.microsoft.com/office/drawing/2014/main" id="{4602EF11-EE28-97B0-6409-DAAF4EEBD1B2}"/>
              </a:ext>
            </a:extLst>
          </p:cNvPr>
          <p:cNvPicPr>
            <a:picLocks noGrp="1" noChangeAspect="1"/>
          </p:cNvPicPr>
          <p:nvPr>
            <p:ph sz="quarter" idx="4"/>
          </p:nvPr>
        </p:nvPicPr>
        <p:blipFill>
          <a:blip r:embed="rId3"/>
          <a:stretch>
            <a:fillRect/>
          </a:stretch>
        </p:blipFill>
        <p:spPr>
          <a:xfrm>
            <a:off x="95649" y="1304377"/>
            <a:ext cx="5901926" cy="4959413"/>
          </a:xfrm>
        </p:spPr>
      </p:pic>
      <p:sp>
        <p:nvSpPr>
          <p:cNvPr id="17" name="Text Placeholder 16">
            <a:extLst>
              <a:ext uri="{FF2B5EF4-FFF2-40B4-BE49-F238E27FC236}">
                <a16:creationId xmlns:a16="http://schemas.microsoft.com/office/drawing/2014/main" id="{DC3118B7-452D-F8F9-28E4-A29FB3298325}"/>
              </a:ext>
            </a:extLst>
          </p:cNvPr>
          <p:cNvSpPr>
            <a:spLocks noGrp="1"/>
          </p:cNvSpPr>
          <p:nvPr>
            <p:ph type="body" idx="1"/>
          </p:nvPr>
        </p:nvSpPr>
        <p:spPr/>
        <p:txBody>
          <a:bodyPr/>
          <a:lstStyle/>
          <a:p>
            <a:endParaRPr lang="en-US"/>
          </a:p>
        </p:txBody>
      </p:sp>
      <p:sp>
        <p:nvSpPr>
          <p:cNvPr id="6" name="Arrow: Right 5">
            <a:extLst>
              <a:ext uri="{FF2B5EF4-FFF2-40B4-BE49-F238E27FC236}">
                <a16:creationId xmlns:a16="http://schemas.microsoft.com/office/drawing/2014/main" id="{E03297B7-D284-0133-E87C-25E2CD8FB485}"/>
              </a:ext>
            </a:extLst>
          </p:cNvPr>
          <p:cNvSpPr/>
          <p:nvPr/>
        </p:nvSpPr>
        <p:spPr>
          <a:xfrm rot="5400000">
            <a:off x="6618513" y="2862943"/>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66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7243-85E1-4D0D-BDFC-0C6BA5382CAD}"/>
              </a:ext>
            </a:extLst>
          </p:cNvPr>
          <p:cNvSpPr>
            <a:spLocks noGrp="1"/>
          </p:cNvSpPr>
          <p:nvPr>
            <p:ph type="title"/>
          </p:nvPr>
        </p:nvSpPr>
        <p:spPr>
          <a:xfrm>
            <a:off x="838200" y="43543"/>
            <a:ext cx="10352314" cy="881743"/>
          </a:xfrm>
        </p:spPr>
        <p:txBody>
          <a:bodyPr>
            <a:normAutofit/>
          </a:bodyPr>
          <a:lstStyle/>
          <a:p>
            <a:pPr algn="ctr"/>
            <a:r>
              <a:rPr lang="en-US" sz="4000" dirty="0">
                <a:latin typeface="Grandview" panose="020B0502040204020203" pitchFamily="34" charset="0"/>
              </a:rPr>
              <a:t>Comparing both head-to-head</a:t>
            </a:r>
          </a:p>
        </p:txBody>
      </p:sp>
      <p:pic>
        <p:nvPicPr>
          <p:cNvPr id="5" name="Content Placeholder 4">
            <a:extLst>
              <a:ext uri="{FF2B5EF4-FFF2-40B4-BE49-F238E27FC236}">
                <a16:creationId xmlns:a16="http://schemas.microsoft.com/office/drawing/2014/main" id="{C40B6CB9-F096-415E-CD9B-9155063ABBBA}"/>
              </a:ext>
            </a:extLst>
          </p:cNvPr>
          <p:cNvPicPr>
            <a:picLocks noGrp="1" noChangeAspect="1"/>
          </p:cNvPicPr>
          <p:nvPr>
            <p:ph idx="1"/>
          </p:nvPr>
        </p:nvPicPr>
        <p:blipFill>
          <a:blip r:embed="rId3"/>
          <a:stretch>
            <a:fillRect/>
          </a:stretch>
        </p:blipFill>
        <p:spPr>
          <a:xfrm>
            <a:off x="501574" y="994001"/>
            <a:ext cx="11025566" cy="5080227"/>
          </a:xfrm>
        </p:spPr>
      </p:pic>
      <p:sp>
        <p:nvSpPr>
          <p:cNvPr id="6" name="TextBox 5">
            <a:extLst>
              <a:ext uri="{FF2B5EF4-FFF2-40B4-BE49-F238E27FC236}">
                <a16:creationId xmlns:a16="http://schemas.microsoft.com/office/drawing/2014/main" id="{B5E8AF20-4ED1-CC07-3093-6A55209CCB57}"/>
              </a:ext>
            </a:extLst>
          </p:cNvPr>
          <p:cNvSpPr txBox="1"/>
          <p:nvPr/>
        </p:nvSpPr>
        <p:spPr>
          <a:xfrm>
            <a:off x="0" y="6581001"/>
            <a:ext cx="684355" cy="276999"/>
          </a:xfrm>
          <a:prstGeom prst="rect">
            <a:avLst/>
          </a:prstGeom>
          <a:noFill/>
        </p:spPr>
        <p:txBody>
          <a:bodyPr wrap="none" rtlCol="0">
            <a:spAutoFit/>
          </a:bodyPr>
          <a:lstStyle/>
          <a:p>
            <a:r>
              <a:rPr lang="en-US" sz="1200" dirty="0"/>
              <a:t>Figure 5</a:t>
            </a:r>
          </a:p>
        </p:txBody>
      </p:sp>
    </p:spTree>
    <p:extLst>
      <p:ext uri="{BB962C8B-B14F-4D97-AF65-F5344CB8AC3E}">
        <p14:creationId xmlns:p14="http://schemas.microsoft.com/office/powerpoint/2010/main" val="3503023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404D-C491-1475-430E-BF4F0167DA85}"/>
              </a:ext>
            </a:extLst>
          </p:cNvPr>
          <p:cNvSpPr>
            <a:spLocks noGrp="1"/>
          </p:cNvSpPr>
          <p:nvPr>
            <p:ph type="title"/>
          </p:nvPr>
        </p:nvSpPr>
        <p:spPr>
          <a:xfrm>
            <a:off x="838200" y="18256"/>
            <a:ext cx="10276114" cy="939688"/>
          </a:xfrm>
        </p:spPr>
        <p:txBody>
          <a:bodyPr>
            <a:normAutofit/>
          </a:bodyPr>
          <a:lstStyle/>
          <a:p>
            <a:pPr algn="ctr"/>
            <a:r>
              <a:rPr lang="en-US" sz="4000" dirty="0">
                <a:latin typeface="Grandview" panose="020B0502040204020203" pitchFamily="34" charset="0"/>
              </a:rPr>
              <a:t>Expansion of SPYRAL-ON</a:t>
            </a:r>
          </a:p>
        </p:txBody>
      </p:sp>
      <p:sp>
        <p:nvSpPr>
          <p:cNvPr id="3" name="Content Placeholder 2">
            <a:extLst>
              <a:ext uri="{FF2B5EF4-FFF2-40B4-BE49-F238E27FC236}">
                <a16:creationId xmlns:a16="http://schemas.microsoft.com/office/drawing/2014/main" id="{26F07AC1-3C24-FBF4-FEFA-9C5DBA32F2E4}"/>
              </a:ext>
            </a:extLst>
          </p:cNvPr>
          <p:cNvSpPr>
            <a:spLocks noGrp="1"/>
          </p:cNvSpPr>
          <p:nvPr>
            <p:ph idx="1"/>
          </p:nvPr>
        </p:nvSpPr>
        <p:spPr>
          <a:xfrm>
            <a:off x="2220687" y="1219440"/>
            <a:ext cx="6727371" cy="5081810"/>
          </a:xfrm>
        </p:spPr>
        <p:txBody>
          <a:bodyPr>
            <a:noAutofit/>
          </a:bodyPr>
          <a:lstStyle/>
          <a:p>
            <a:pPr>
              <a:lnSpc>
                <a:spcPct val="100000"/>
              </a:lnSpc>
            </a:pPr>
            <a:r>
              <a:rPr lang="en-US" sz="1800" b="1" i="0" dirty="0">
                <a:effectLst/>
              </a:rPr>
              <a:t>Population</a:t>
            </a:r>
            <a:r>
              <a:rPr lang="en-US" sz="1800" b="0" i="0" dirty="0">
                <a:effectLst/>
              </a:rPr>
              <a:t>: renal denervation (n = 206) vs. sham control (n = 131) </a:t>
            </a:r>
          </a:p>
          <a:p>
            <a:pPr lvl="1">
              <a:lnSpc>
                <a:spcPct val="100000"/>
              </a:lnSpc>
            </a:pPr>
            <a:r>
              <a:rPr lang="en-US" sz="1800" b="0" i="0" dirty="0">
                <a:effectLst/>
              </a:rPr>
              <a:t>Pilot cohort (n = 80 patients) </a:t>
            </a:r>
          </a:p>
          <a:p>
            <a:pPr lvl="1">
              <a:lnSpc>
                <a:spcPct val="100000"/>
              </a:lnSpc>
            </a:pPr>
            <a:r>
              <a:rPr lang="en-US" sz="1800" b="0" i="0" dirty="0">
                <a:effectLst/>
              </a:rPr>
              <a:t>Expansion cohort (n = 257 patients)</a:t>
            </a:r>
          </a:p>
          <a:p>
            <a:pPr algn="l">
              <a:lnSpc>
                <a:spcPct val="100000"/>
              </a:lnSpc>
              <a:buFont typeface="Arial" panose="020B0604020202020204" pitchFamily="34" charset="0"/>
              <a:buChar char="•"/>
            </a:pPr>
            <a:r>
              <a:rPr lang="en-US" sz="1800" b="1" i="0" dirty="0">
                <a:effectLst/>
              </a:rPr>
              <a:t>MAE at 1 month</a:t>
            </a:r>
            <a:r>
              <a:rPr lang="en-US" sz="1800" b="0" i="0" dirty="0">
                <a:effectLst/>
              </a:rPr>
              <a:t>:</a:t>
            </a:r>
          </a:p>
          <a:p>
            <a:pPr lvl="1">
              <a:lnSpc>
                <a:spcPct val="100000"/>
              </a:lnSpc>
            </a:pPr>
            <a:r>
              <a:rPr lang="en-US" sz="1800" b="0" i="0" dirty="0">
                <a:effectLst/>
              </a:rPr>
              <a:t>1% renal denervation group (compared with prior data)</a:t>
            </a:r>
          </a:p>
          <a:p>
            <a:pPr algn="l">
              <a:lnSpc>
                <a:spcPct val="100000"/>
              </a:lnSpc>
              <a:buFont typeface="Arial" panose="020B0604020202020204" pitchFamily="34" charset="0"/>
              <a:buChar char="•"/>
            </a:pPr>
            <a:r>
              <a:rPr lang="en-US" sz="1800" b="1" i="0" dirty="0">
                <a:effectLst/>
              </a:rPr>
              <a:t>Mean # of anti-hypertensives at 6 months</a:t>
            </a:r>
          </a:p>
          <a:p>
            <a:pPr lvl="1">
              <a:lnSpc>
                <a:spcPct val="100000"/>
              </a:lnSpc>
            </a:pPr>
            <a:r>
              <a:rPr lang="en-US" sz="1800" b="0" i="0" dirty="0">
                <a:effectLst/>
              </a:rPr>
              <a:t>1.9 (RDN) vs 2.1 (sham)</a:t>
            </a:r>
          </a:p>
          <a:p>
            <a:pPr algn="l">
              <a:lnSpc>
                <a:spcPct val="100000"/>
              </a:lnSpc>
              <a:buFont typeface="Arial" panose="020B0604020202020204" pitchFamily="34" charset="0"/>
              <a:buChar char="•"/>
            </a:pPr>
            <a:r>
              <a:rPr lang="en-US" sz="1800" b="1" dirty="0"/>
              <a:t>Medication Burden at 6 months</a:t>
            </a:r>
            <a:r>
              <a:rPr lang="en-US" sz="1800" dirty="0"/>
              <a:t>:</a:t>
            </a:r>
          </a:p>
          <a:p>
            <a:pPr lvl="1">
              <a:lnSpc>
                <a:spcPct val="100000"/>
              </a:lnSpc>
            </a:pPr>
            <a:r>
              <a:rPr lang="en-US" sz="1800" dirty="0"/>
              <a:t>2.9 (RDN) vs 3.5 (sham)</a:t>
            </a:r>
          </a:p>
          <a:p>
            <a:pPr algn="l">
              <a:lnSpc>
                <a:spcPct val="100000"/>
              </a:lnSpc>
              <a:buFont typeface="Arial" panose="020B0604020202020204" pitchFamily="34" charset="0"/>
              <a:buChar char="•"/>
            </a:pPr>
            <a:r>
              <a:rPr lang="en-US" sz="1800" b="1" i="0" dirty="0">
                <a:effectLst/>
              </a:rPr>
              <a:t>24-hour ambulatory systolic blood pressure</a:t>
            </a:r>
            <a:r>
              <a:rPr lang="en-US" sz="1800" b="0" i="0" dirty="0">
                <a:effectLst/>
              </a:rPr>
              <a:t>: </a:t>
            </a:r>
          </a:p>
          <a:p>
            <a:pPr lvl="1">
              <a:lnSpc>
                <a:spcPct val="100000"/>
              </a:lnSpc>
            </a:pPr>
            <a:r>
              <a:rPr lang="en-US" sz="1800" b="0" i="0" dirty="0">
                <a:effectLst/>
              </a:rPr>
              <a:t>-6.5 mmHg (RDN) vs. -4.5 mmHg (sham)</a:t>
            </a:r>
          </a:p>
          <a:p>
            <a:pPr algn="l">
              <a:lnSpc>
                <a:spcPct val="100000"/>
              </a:lnSpc>
              <a:buFont typeface="Arial" panose="020B0604020202020204" pitchFamily="34" charset="0"/>
              <a:buChar char="•"/>
            </a:pPr>
            <a:r>
              <a:rPr lang="en-US" sz="1800" b="1" i="0" dirty="0">
                <a:effectLst/>
              </a:rPr>
              <a:t>Office systolic blood pressure</a:t>
            </a:r>
            <a:r>
              <a:rPr lang="en-US" sz="1800" b="0" i="0" dirty="0">
                <a:effectLst/>
              </a:rPr>
              <a:t>: </a:t>
            </a:r>
          </a:p>
          <a:p>
            <a:pPr lvl="1">
              <a:lnSpc>
                <a:spcPct val="100000"/>
              </a:lnSpc>
            </a:pPr>
            <a:r>
              <a:rPr lang="en-US" sz="1800" b="0" i="0" dirty="0">
                <a:effectLst/>
              </a:rPr>
              <a:t>-9.9 mmHg (RDN) vs. -5.1 mmHg (sham)</a:t>
            </a:r>
          </a:p>
          <a:p>
            <a:endParaRPr lang="en-US" sz="1800" dirty="0"/>
          </a:p>
          <a:p>
            <a:pPr marL="0" indent="0">
              <a:buNone/>
            </a:pPr>
            <a:endParaRPr lang="en-US" sz="1800" dirty="0"/>
          </a:p>
        </p:txBody>
      </p:sp>
      <p:sp>
        <p:nvSpPr>
          <p:cNvPr id="5" name="TextBox 4">
            <a:extLst>
              <a:ext uri="{FF2B5EF4-FFF2-40B4-BE49-F238E27FC236}">
                <a16:creationId xmlns:a16="http://schemas.microsoft.com/office/drawing/2014/main" id="{229BD03D-B794-2D55-FC72-E1FB7C81C661}"/>
              </a:ext>
            </a:extLst>
          </p:cNvPr>
          <p:cNvSpPr txBox="1"/>
          <p:nvPr/>
        </p:nvSpPr>
        <p:spPr>
          <a:xfrm>
            <a:off x="6422572" y="6562746"/>
            <a:ext cx="6096000" cy="276999"/>
          </a:xfrm>
          <a:prstGeom prst="rect">
            <a:avLst/>
          </a:prstGeom>
          <a:noFill/>
        </p:spPr>
        <p:txBody>
          <a:bodyPr wrap="square">
            <a:spAutoFit/>
          </a:bodyPr>
          <a:lstStyle/>
          <a:p>
            <a:r>
              <a:rPr lang="en-US" sz="1200" dirty="0"/>
              <a:t>*Presented by </a:t>
            </a:r>
            <a:r>
              <a:rPr lang="en-US" sz="1200" dirty="0" err="1"/>
              <a:t>Kandzari</a:t>
            </a:r>
            <a:r>
              <a:rPr lang="en-US" sz="1200" dirty="0"/>
              <a:t> D.E.  at the AHA Scientific Sessions, Chicago, IL, November 7, 2022</a:t>
            </a:r>
          </a:p>
        </p:txBody>
      </p:sp>
    </p:spTree>
    <p:extLst>
      <p:ext uri="{BB962C8B-B14F-4D97-AF65-F5344CB8AC3E}">
        <p14:creationId xmlns:p14="http://schemas.microsoft.com/office/powerpoint/2010/main" val="258809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A0C65-68B2-140C-CEA2-3A3335885F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3960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894CC3-F1C9-F174-A93C-73121172D94D}"/>
              </a:ext>
            </a:extLst>
          </p:cNvPr>
          <p:cNvPicPr>
            <a:picLocks noChangeAspect="1"/>
          </p:cNvPicPr>
          <p:nvPr/>
        </p:nvPicPr>
        <p:blipFill>
          <a:blip r:embed="rId3"/>
          <a:stretch>
            <a:fillRect/>
          </a:stretch>
        </p:blipFill>
        <p:spPr>
          <a:xfrm>
            <a:off x="873919" y="61912"/>
            <a:ext cx="10444161" cy="3381375"/>
          </a:xfrm>
          <a:prstGeom prst="rect">
            <a:avLst/>
          </a:prstGeom>
        </p:spPr>
      </p:pic>
      <p:sp>
        <p:nvSpPr>
          <p:cNvPr id="3" name="TextBox 2">
            <a:extLst>
              <a:ext uri="{FF2B5EF4-FFF2-40B4-BE49-F238E27FC236}">
                <a16:creationId xmlns:a16="http://schemas.microsoft.com/office/drawing/2014/main" id="{D2E1A1F6-D186-C730-9AD0-F17D33129102}"/>
              </a:ext>
            </a:extLst>
          </p:cNvPr>
          <p:cNvSpPr txBox="1"/>
          <p:nvPr/>
        </p:nvSpPr>
        <p:spPr>
          <a:xfrm>
            <a:off x="873919" y="3443287"/>
            <a:ext cx="10670381" cy="313932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rgbClr val="002060"/>
                </a:solidFill>
              </a:rPr>
              <a:t>Porcine model</a:t>
            </a:r>
          </a:p>
          <a:p>
            <a:pPr marL="342900" indent="-342900">
              <a:lnSpc>
                <a:spcPct val="150000"/>
              </a:lnSpc>
              <a:buFont typeface="Arial" panose="020B0604020202020204" pitchFamily="34" charset="0"/>
              <a:buChar char="•"/>
            </a:pPr>
            <a:r>
              <a:rPr lang="en-US" sz="2000" dirty="0">
                <a:solidFill>
                  <a:srgbClr val="002060"/>
                </a:solidFill>
              </a:rPr>
              <a:t>Proof of concept study</a:t>
            </a:r>
          </a:p>
          <a:p>
            <a:pPr marL="342900" indent="-342900">
              <a:lnSpc>
                <a:spcPct val="150000"/>
              </a:lnSpc>
              <a:buFont typeface="Arial" panose="020B0604020202020204" pitchFamily="34" charset="0"/>
              <a:buChar char="•"/>
            </a:pPr>
            <a:r>
              <a:rPr lang="en-US" sz="2000" dirty="0">
                <a:solidFill>
                  <a:srgbClr val="002060"/>
                </a:solidFill>
              </a:rPr>
              <a:t>BP or cardiometabolic profile was not assessed</a:t>
            </a:r>
          </a:p>
          <a:p>
            <a:pPr marL="342900" indent="-342900">
              <a:lnSpc>
                <a:spcPct val="150000"/>
              </a:lnSpc>
              <a:buFont typeface="Arial" panose="020B0604020202020204" pitchFamily="34" charset="0"/>
              <a:buChar char="•"/>
            </a:pPr>
            <a:r>
              <a:rPr lang="en-US" sz="2000" i="1" dirty="0" err="1">
                <a:solidFill>
                  <a:srgbClr val="002060"/>
                </a:solidFill>
                <a:effectLst/>
              </a:rPr>
              <a:t>NorEpi</a:t>
            </a:r>
            <a:r>
              <a:rPr lang="en-US" sz="2000" i="1" dirty="0">
                <a:solidFill>
                  <a:srgbClr val="002060"/>
                </a:solidFill>
                <a:effectLst/>
              </a:rPr>
              <a:t> concentrations were significantly reduced in the liver (− 88%, p = 0.005),</a:t>
            </a:r>
            <a:r>
              <a:rPr lang="en-US" sz="2000" dirty="0">
                <a:solidFill>
                  <a:srgbClr val="002060"/>
                </a:solidFill>
              </a:rPr>
              <a:t> </a:t>
            </a:r>
            <a:r>
              <a:rPr lang="en-US" sz="2000" i="1" dirty="0">
                <a:solidFill>
                  <a:srgbClr val="002060"/>
                </a:solidFill>
                <a:effectLst/>
              </a:rPr>
              <a:t>kidneys (− 78%, p &lt; 0.001), pancreas (− 78%, p = 0.018) and duodenum (− 95%, p = 0.028) following multi-organ denervation</a:t>
            </a:r>
            <a:r>
              <a:rPr lang="en-US" sz="2000" dirty="0">
                <a:solidFill>
                  <a:srgbClr val="002060"/>
                </a:solidFill>
              </a:rPr>
              <a:t> </a:t>
            </a:r>
            <a:r>
              <a:rPr lang="en-US" sz="2000" i="1" dirty="0">
                <a:solidFill>
                  <a:srgbClr val="002060"/>
                </a:solidFill>
                <a:effectLst/>
              </a:rPr>
              <a:t>treatment compared to control animals</a:t>
            </a:r>
            <a:endParaRPr lang="en-US" sz="2000" dirty="0">
              <a:solidFill>
                <a:srgbClr val="002060"/>
              </a:solidFill>
              <a:effectLst/>
            </a:endParaRPr>
          </a:p>
          <a:p>
            <a:endParaRPr lang="en-US" dirty="0"/>
          </a:p>
        </p:txBody>
      </p:sp>
    </p:spTree>
    <p:extLst>
      <p:ext uri="{BB962C8B-B14F-4D97-AF65-F5344CB8AC3E}">
        <p14:creationId xmlns:p14="http://schemas.microsoft.com/office/powerpoint/2010/main" val="340204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5BCE8-C777-D1CE-14F9-06F51C10D919}"/>
              </a:ext>
            </a:extLst>
          </p:cNvPr>
          <p:cNvPicPr>
            <a:picLocks noChangeAspect="1"/>
          </p:cNvPicPr>
          <p:nvPr/>
        </p:nvPicPr>
        <p:blipFill>
          <a:blip r:embed="rId2"/>
          <a:stretch>
            <a:fillRect/>
          </a:stretch>
        </p:blipFill>
        <p:spPr>
          <a:xfrm>
            <a:off x="2827560" y="0"/>
            <a:ext cx="6308279" cy="6858000"/>
          </a:xfrm>
          <a:prstGeom prst="rect">
            <a:avLst/>
          </a:prstGeom>
        </p:spPr>
      </p:pic>
    </p:spTree>
    <p:extLst>
      <p:ext uri="{BB962C8B-B14F-4D97-AF65-F5344CB8AC3E}">
        <p14:creationId xmlns:p14="http://schemas.microsoft.com/office/powerpoint/2010/main" val="2153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64566A-FF58-C9ED-9EEC-30B11AD78CED}"/>
              </a:ext>
            </a:extLst>
          </p:cNvPr>
          <p:cNvSpPr txBox="1"/>
          <p:nvPr/>
        </p:nvSpPr>
        <p:spPr>
          <a:xfrm>
            <a:off x="3845378" y="174172"/>
            <a:ext cx="4501243" cy="646331"/>
          </a:xfrm>
          <a:prstGeom prst="rect">
            <a:avLst/>
          </a:prstGeom>
          <a:noFill/>
        </p:spPr>
        <p:txBody>
          <a:bodyPr wrap="square" rtlCol="0">
            <a:spAutoFit/>
          </a:bodyPr>
          <a:lstStyle/>
          <a:p>
            <a:r>
              <a:rPr lang="en-US" sz="3600">
                <a:latin typeface="Grandview" panose="020B0502040204020203" pitchFamily="34" charset="0"/>
              </a:rPr>
              <a:t>Take home points …</a:t>
            </a:r>
            <a:endParaRPr lang="en-US" sz="3600" dirty="0">
              <a:latin typeface="Grandview" panose="020B0502040204020203" pitchFamily="34" charset="0"/>
            </a:endParaRPr>
          </a:p>
        </p:txBody>
      </p:sp>
      <p:sp>
        <p:nvSpPr>
          <p:cNvPr id="3" name="TextBox 2">
            <a:extLst>
              <a:ext uri="{FF2B5EF4-FFF2-40B4-BE49-F238E27FC236}">
                <a16:creationId xmlns:a16="http://schemas.microsoft.com/office/drawing/2014/main" id="{662615D1-B2C2-15C8-568D-3182CD144E89}"/>
              </a:ext>
            </a:extLst>
          </p:cNvPr>
          <p:cNvSpPr txBox="1"/>
          <p:nvPr/>
        </p:nvSpPr>
        <p:spPr>
          <a:xfrm>
            <a:off x="1001484" y="903514"/>
            <a:ext cx="10472058" cy="557505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Initial </a:t>
            </a:r>
            <a:r>
              <a:rPr lang="en-US" sz="2400" dirty="0">
                <a:solidFill>
                  <a:srgbClr val="FF0000"/>
                </a:solidFill>
              </a:rPr>
              <a:t>failure</a:t>
            </a:r>
            <a:r>
              <a:rPr lang="en-US" sz="2400" dirty="0"/>
              <a:t> of SYMPLICITY-3 – RDN is not approved as a Rx in US yet …</a:t>
            </a:r>
          </a:p>
          <a:p>
            <a:pPr marL="342900" indent="-342900">
              <a:lnSpc>
                <a:spcPct val="150000"/>
              </a:lnSpc>
              <a:buFont typeface="Arial" panose="020B0604020202020204" pitchFamily="34" charset="0"/>
              <a:buChar char="•"/>
            </a:pPr>
            <a:r>
              <a:rPr lang="en-US" sz="2400" dirty="0"/>
              <a:t>Hopefully 2022 </a:t>
            </a:r>
            <a:r>
              <a:rPr lang="en-US" sz="2400" dirty="0">
                <a:solidFill>
                  <a:srgbClr val="7030A0"/>
                </a:solidFill>
              </a:rPr>
              <a:t>SYMPLICITY-3</a:t>
            </a:r>
            <a:r>
              <a:rPr lang="en-US" sz="2400" dirty="0"/>
              <a:t> and </a:t>
            </a:r>
            <a:r>
              <a:rPr lang="en-US" sz="2400" dirty="0">
                <a:solidFill>
                  <a:srgbClr val="7030A0"/>
                </a:solidFill>
              </a:rPr>
              <a:t>SPYRAL ON </a:t>
            </a:r>
            <a:r>
              <a:rPr lang="en-US" sz="2400" dirty="0"/>
              <a:t>results will change the course</a:t>
            </a:r>
          </a:p>
          <a:p>
            <a:pPr marL="342900" indent="-342900">
              <a:lnSpc>
                <a:spcPct val="150000"/>
              </a:lnSpc>
              <a:buFont typeface="Arial" panose="020B0604020202020204" pitchFamily="34" charset="0"/>
              <a:buChar char="•"/>
            </a:pPr>
            <a:r>
              <a:rPr lang="en-US" sz="2400" dirty="0"/>
              <a:t>Effective RDN can spare some patients pharmaceutical costs and/or adverse experiences</a:t>
            </a:r>
          </a:p>
          <a:p>
            <a:pPr marL="342900" indent="-342900">
              <a:lnSpc>
                <a:spcPct val="150000"/>
              </a:lnSpc>
              <a:buFont typeface="Arial" panose="020B0604020202020204" pitchFamily="34" charset="0"/>
              <a:buChar char="•"/>
            </a:pPr>
            <a:r>
              <a:rPr lang="en-US" sz="2400" dirty="0">
                <a:solidFill>
                  <a:srgbClr val="7030A0"/>
                </a:solidFill>
              </a:rPr>
              <a:t>How to identify </a:t>
            </a:r>
            <a:r>
              <a:rPr lang="en-US" sz="2400" dirty="0"/>
              <a:t>those individuals who are likely to have clinically important benefits remains uncertain</a:t>
            </a:r>
          </a:p>
          <a:p>
            <a:pPr marL="342900" indent="-342900">
              <a:lnSpc>
                <a:spcPct val="150000"/>
              </a:lnSpc>
              <a:buFont typeface="Arial" panose="020B0604020202020204" pitchFamily="34" charset="0"/>
              <a:buChar char="•"/>
            </a:pPr>
            <a:r>
              <a:rPr lang="en-US" sz="2400" dirty="0">
                <a:solidFill>
                  <a:srgbClr val="C00000"/>
                </a:solidFill>
              </a:rPr>
              <a:t>Renal artery reinnervation </a:t>
            </a:r>
            <a:r>
              <a:rPr lang="en-US" sz="2400" dirty="0"/>
              <a:t>after RDN ? concern</a:t>
            </a:r>
          </a:p>
          <a:p>
            <a:pPr marL="342900" indent="-342900">
              <a:lnSpc>
                <a:spcPct val="150000"/>
              </a:lnSpc>
              <a:buFont typeface="Arial" panose="020B0604020202020204" pitchFamily="34" charset="0"/>
              <a:buChar char="•"/>
            </a:pPr>
            <a:r>
              <a:rPr lang="en-US" sz="2400" dirty="0"/>
              <a:t>No safety concerns observed at 36 months, </a:t>
            </a:r>
            <a:r>
              <a:rPr lang="en-US" sz="2400" dirty="0">
                <a:solidFill>
                  <a:srgbClr val="0070C0"/>
                </a:solidFill>
              </a:rPr>
              <a:t>need more data beyond 36 months</a:t>
            </a:r>
          </a:p>
          <a:p>
            <a:pPr marL="342900" indent="-342900">
              <a:lnSpc>
                <a:spcPct val="150000"/>
              </a:lnSpc>
              <a:buFont typeface="Arial" panose="020B0604020202020204" pitchFamily="34" charset="0"/>
              <a:buChar char="•"/>
            </a:pPr>
            <a:r>
              <a:rPr lang="en-US" sz="2400" dirty="0"/>
              <a:t>Important critique of </a:t>
            </a:r>
            <a:r>
              <a:rPr lang="en-US" sz="2400" dirty="0">
                <a:solidFill>
                  <a:srgbClr val="C00000"/>
                </a:solidFill>
              </a:rPr>
              <a:t>SYMPLICITY HTN-3 trial </a:t>
            </a:r>
            <a:r>
              <a:rPr lang="en-US" sz="2400" dirty="0"/>
              <a:t>: RDN pts over a span of 36 months may have received better care compared to sham control</a:t>
            </a:r>
          </a:p>
        </p:txBody>
      </p:sp>
    </p:spTree>
    <p:extLst>
      <p:ext uri="{BB962C8B-B14F-4D97-AF65-F5344CB8AC3E}">
        <p14:creationId xmlns:p14="http://schemas.microsoft.com/office/powerpoint/2010/main" val="260121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7BA37-506F-713E-914F-D98F861F354E}"/>
              </a:ext>
            </a:extLst>
          </p:cNvPr>
          <p:cNvPicPr>
            <a:picLocks noChangeAspect="1"/>
          </p:cNvPicPr>
          <p:nvPr/>
        </p:nvPicPr>
        <p:blipFill>
          <a:blip r:embed="rId3"/>
          <a:stretch>
            <a:fillRect/>
          </a:stretch>
        </p:blipFill>
        <p:spPr>
          <a:xfrm>
            <a:off x="643467" y="1575138"/>
            <a:ext cx="10905066" cy="3707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706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E443AF8-6FB7-0ECD-946E-C96E16254386}"/>
              </a:ext>
            </a:extLst>
          </p:cNvPr>
          <p:cNvPicPr>
            <a:picLocks noChangeAspect="1"/>
          </p:cNvPicPr>
          <p:nvPr/>
        </p:nvPicPr>
        <p:blipFill rotWithShape="1">
          <a:blip r:embed="rId3"/>
          <a:srcRect l="29158" r="594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F3FAD04-47FC-0D40-EB5E-D41F1B8E8567}"/>
              </a:ext>
            </a:extLst>
          </p:cNvPr>
          <p:cNvSpPr txBox="1"/>
          <p:nvPr/>
        </p:nvSpPr>
        <p:spPr>
          <a:xfrm>
            <a:off x="1380962" y="2782669"/>
            <a:ext cx="4072782" cy="1292662"/>
          </a:xfrm>
          <a:prstGeom prst="rect">
            <a:avLst/>
          </a:prstGeom>
          <a:noFill/>
        </p:spPr>
        <p:txBody>
          <a:bodyPr wrap="square" rtlCol="0">
            <a:spAutoFit/>
          </a:bodyPr>
          <a:lstStyle/>
          <a:p>
            <a:endParaRPr lang="en-US" dirty="0"/>
          </a:p>
          <a:p>
            <a:r>
              <a:rPr lang="en-US" sz="6000" dirty="0">
                <a:solidFill>
                  <a:srgbClr val="FFFF00"/>
                </a:solidFill>
              </a:rPr>
              <a:t>Thank you… </a:t>
            </a:r>
          </a:p>
        </p:txBody>
      </p:sp>
    </p:spTree>
    <p:extLst>
      <p:ext uri="{BB962C8B-B14F-4D97-AF65-F5344CB8AC3E}">
        <p14:creationId xmlns:p14="http://schemas.microsoft.com/office/powerpoint/2010/main" val="339377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5266-FDDF-8ADC-6236-24FA2A3E4724}"/>
              </a:ext>
            </a:extLst>
          </p:cNvPr>
          <p:cNvSpPr>
            <a:spLocks noGrp="1"/>
          </p:cNvSpPr>
          <p:nvPr>
            <p:ph type="title"/>
          </p:nvPr>
        </p:nvSpPr>
        <p:spPr>
          <a:xfrm>
            <a:off x="833438" y="288925"/>
            <a:ext cx="10825162" cy="1325563"/>
          </a:xfrm>
        </p:spPr>
        <p:txBody>
          <a:bodyPr>
            <a:normAutofit/>
          </a:bodyPr>
          <a:lstStyle/>
          <a:p>
            <a:pPr algn="ctr"/>
            <a:r>
              <a:rPr lang="en-US" sz="4000" dirty="0">
                <a:latin typeface="Grandview" panose="020B0502040204020203" pitchFamily="34" charset="0"/>
              </a:rPr>
              <a:t>S</a:t>
            </a:r>
            <a:r>
              <a:rPr lang="en-US" sz="4000" dirty="0">
                <a:effectLst/>
                <a:latin typeface="Grandview" panose="020B0502040204020203" pitchFamily="34" charset="0"/>
              </a:rPr>
              <a:t>ympathetically driven clinical hypertension? </a:t>
            </a:r>
            <a:endParaRPr lang="en-US" sz="4000" dirty="0">
              <a:latin typeface="Grandview" panose="020B0502040204020203" pitchFamily="34" charset="0"/>
            </a:endParaRPr>
          </a:p>
        </p:txBody>
      </p:sp>
      <p:sp>
        <p:nvSpPr>
          <p:cNvPr id="3" name="Content Placeholder 2">
            <a:extLst>
              <a:ext uri="{FF2B5EF4-FFF2-40B4-BE49-F238E27FC236}">
                <a16:creationId xmlns:a16="http://schemas.microsoft.com/office/drawing/2014/main" id="{47DDDB61-67F0-117A-1317-7297C370D430}"/>
              </a:ext>
            </a:extLst>
          </p:cNvPr>
          <p:cNvSpPr>
            <a:spLocks noGrp="1"/>
          </p:cNvSpPr>
          <p:nvPr>
            <p:ph idx="1"/>
          </p:nvPr>
        </p:nvSpPr>
        <p:spPr>
          <a:xfrm>
            <a:off x="3794011" y="2351995"/>
            <a:ext cx="4904015" cy="3210392"/>
          </a:xfrm>
          <a:solidFill>
            <a:srgbClr val="FFFF00"/>
          </a:solidFill>
        </p:spPr>
        <p:txBody>
          <a:bodyPr/>
          <a:lstStyle/>
          <a:p>
            <a:pPr>
              <a:lnSpc>
                <a:spcPct val="150000"/>
              </a:lnSpc>
            </a:pPr>
            <a:r>
              <a:rPr lang="en-US" dirty="0"/>
              <a:t>Obesity </a:t>
            </a:r>
          </a:p>
          <a:p>
            <a:pPr>
              <a:lnSpc>
                <a:spcPct val="150000"/>
              </a:lnSpc>
            </a:pPr>
            <a:r>
              <a:rPr lang="en-US" dirty="0"/>
              <a:t>Weight gain </a:t>
            </a:r>
          </a:p>
          <a:p>
            <a:pPr>
              <a:lnSpc>
                <a:spcPct val="150000"/>
              </a:lnSpc>
            </a:pPr>
            <a:r>
              <a:rPr lang="en-US" dirty="0"/>
              <a:t>Metabolic syndrome </a:t>
            </a:r>
          </a:p>
          <a:p>
            <a:pPr>
              <a:lnSpc>
                <a:spcPct val="150000"/>
              </a:lnSpc>
            </a:pPr>
            <a:r>
              <a:rPr lang="en-US" dirty="0"/>
              <a:t>Obstructive sleep apnea </a:t>
            </a:r>
          </a:p>
        </p:txBody>
      </p:sp>
    </p:spTree>
    <p:extLst>
      <p:ext uri="{BB962C8B-B14F-4D97-AF65-F5344CB8AC3E}">
        <p14:creationId xmlns:p14="http://schemas.microsoft.com/office/powerpoint/2010/main" val="61480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720B-5B03-BE95-B5D4-D82447F86578}"/>
              </a:ext>
            </a:extLst>
          </p:cNvPr>
          <p:cNvSpPr>
            <a:spLocks noGrp="1"/>
          </p:cNvSpPr>
          <p:nvPr>
            <p:ph type="title"/>
          </p:nvPr>
        </p:nvSpPr>
        <p:spPr>
          <a:xfrm>
            <a:off x="636493" y="149972"/>
            <a:ext cx="11210365" cy="1325563"/>
          </a:xfrm>
        </p:spPr>
        <p:txBody>
          <a:bodyPr>
            <a:normAutofit/>
          </a:bodyPr>
          <a:lstStyle/>
          <a:p>
            <a:pPr algn="ctr"/>
            <a:r>
              <a:rPr lang="en-US" sz="3600" b="0" i="0" u="none" strike="noStrike" dirty="0">
                <a:solidFill>
                  <a:srgbClr val="000000"/>
                </a:solidFill>
                <a:effectLst/>
                <a:latin typeface="Grandview" panose="020B0502040204020203" pitchFamily="34" charset="0"/>
              </a:rPr>
              <a:t>Pathophysiological mechanisms- Obesity &amp; HTN</a:t>
            </a:r>
            <a:endParaRPr lang="en-US" sz="3600" dirty="0">
              <a:latin typeface="Grandview" panose="020B0502040204020203" pitchFamily="34" charset="0"/>
            </a:endParaRPr>
          </a:p>
        </p:txBody>
      </p:sp>
      <p:pic>
        <p:nvPicPr>
          <p:cNvPr id="4" name="Content Placeholder 3">
            <a:extLst>
              <a:ext uri="{FF2B5EF4-FFF2-40B4-BE49-F238E27FC236}">
                <a16:creationId xmlns:a16="http://schemas.microsoft.com/office/drawing/2014/main" id="{197DBB82-8EFA-3BDB-2B30-6B342784CCEB}"/>
              </a:ext>
            </a:extLst>
          </p:cNvPr>
          <p:cNvPicPr>
            <a:picLocks noGrp="1" noChangeAspect="1"/>
          </p:cNvPicPr>
          <p:nvPr>
            <p:ph idx="1"/>
          </p:nvPr>
        </p:nvPicPr>
        <p:blipFill>
          <a:blip r:embed="rId3"/>
          <a:stretch>
            <a:fillRect/>
          </a:stretch>
        </p:blipFill>
        <p:spPr>
          <a:xfrm>
            <a:off x="2510951" y="1475535"/>
            <a:ext cx="7170097" cy="4612763"/>
          </a:xfrm>
          <a:prstGeom prst="rect">
            <a:avLst/>
          </a:prstGeom>
        </p:spPr>
      </p:pic>
      <p:sp>
        <p:nvSpPr>
          <p:cNvPr id="5" name="TextBox 4">
            <a:extLst>
              <a:ext uri="{FF2B5EF4-FFF2-40B4-BE49-F238E27FC236}">
                <a16:creationId xmlns:a16="http://schemas.microsoft.com/office/drawing/2014/main" id="{9BF3C792-C58B-C753-4C40-2603903B0E12}"/>
              </a:ext>
            </a:extLst>
          </p:cNvPr>
          <p:cNvSpPr txBox="1"/>
          <p:nvPr/>
        </p:nvSpPr>
        <p:spPr>
          <a:xfrm>
            <a:off x="9117106" y="6527053"/>
            <a:ext cx="3886200" cy="276999"/>
          </a:xfrm>
          <a:prstGeom prst="rect">
            <a:avLst/>
          </a:prstGeom>
          <a:noFill/>
        </p:spPr>
        <p:txBody>
          <a:bodyPr wrap="square" rtlCol="0">
            <a:spAutoFit/>
          </a:bodyPr>
          <a:lstStyle/>
          <a:p>
            <a:r>
              <a:rPr lang="en-US" sz="1200" b="0" i="0" u="none" strike="noStrike" dirty="0" err="1">
                <a:solidFill>
                  <a:srgbClr val="000000"/>
                </a:solidFill>
                <a:effectLst/>
                <a:latin typeface="Grandview Display" panose="020B0502040204020203" pitchFamily="34" charset="0"/>
              </a:rPr>
              <a:t>Esler</a:t>
            </a:r>
            <a:r>
              <a:rPr lang="en-US" sz="1200" b="0" i="0" u="none" strike="noStrike" dirty="0">
                <a:solidFill>
                  <a:srgbClr val="000000"/>
                </a:solidFill>
                <a:effectLst/>
                <a:latin typeface="Grandview Display" panose="020B0502040204020203" pitchFamily="34" charset="0"/>
              </a:rPr>
              <a:t> et al. Hypertension. 2006;48:787–796</a:t>
            </a:r>
            <a:endParaRPr lang="en-US" sz="1200" dirty="0">
              <a:latin typeface="Grandview Display" panose="020B0502040204020203" pitchFamily="34" charset="0"/>
            </a:endParaRPr>
          </a:p>
        </p:txBody>
      </p:sp>
    </p:spTree>
    <p:extLst>
      <p:ext uri="{BB962C8B-B14F-4D97-AF65-F5344CB8AC3E}">
        <p14:creationId xmlns:p14="http://schemas.microsoft.com/office/powerpoint/2010/main" val="78433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F56164-2593-F639-E355-06CA7B385E00}"/>
              </a:ext>
            </a:extLst>
          </p:cNvPr>
          <p:cNvPicPr>
            <a:picLocks noChangeAspect="1"/>
          </p:cNvPicPr>
          <p:nvPr/>
        </p:nvPicPr>
        <p:blipFill rotWithShape="1">
          <a:blip r:embed="rId2"/>
          <a:srcRect b="36093"/>
          <a:stretch/>
        </p:blipFill>
        <p:spPr>
          <a:xfrm>
            <a:off x="1458215" y="1579335"/>
            <a:ext cx="9275569" cy="3960586"/>
          </a:xfrm>
          <a:prstGeom prst="rect">
            <a:avLst/>
          </a:prstGeom>
        </p:spPr>
      </p:pic>
      <p:sp>
        <p:nvSpPr>
          <p:cNvPr id="6" name="TextBox 5">
            <a:extLst>
              <a:ext uri="{FF2B5EF4-FFF2-40B4-BE49-F238E27FC236}">
                <a16:creationId xmlns:a16="http://schemas.microsoft.com/office/drawing/2014/main" id="{89C29C54-3CE9-40D8-AD93-DDBFFD045089}"/>
              </a:ext>
            </a:extLst>
          </p:cNvPr>
          <p:cNvSpPr txBox="1"/>
          <p:nvPr/>
        </p:nvSpPr>
        <p:spPr>
          <a:xfrm>
            <a:off x="5580272" y="6581001"/>
            <a:ext cx="12907414" cy="276999"/>
          </a:xfrm>
          <a:prstGeom prst="rect">
            <a:avLst/>
          </a:prstGeom>
          <a:noFill/>
        </p:spPr>
        <p:txBody>
          <a:bodyPr wrap="square">
            <a:spAutoFit/>
          </a:bodyPr>
          <a:lstStyle/>
          <a:p>
            <a:r>
              <a:rPr lang="en-US" sz="1200" b="0" i="0" u="none" strike="noStrike" dirty="0">
                <a:solidFill>
                  <a:srgbClr val="333333"/>
                </a:solidFill>
                <a:effectLst/>
                <a:latin typeface="Grandview Display" panose="020B0502040204020203" pitchFamily="34" charset="0"/>
              </a:rPr>
              <a:t>Del Colle S et al. Antihypertensive drugs and the </a:t>
            </a:r>
            <a:r>
              <a:rPr lang="en-US" sz="1200" dirty="0">
                <a:solidFill>
                  <a:srgbClr val="333333"/>
                </a:solidFill>
                <a:latin typeface="Grandview Display" panose="020B0502040204020203" pitchFamily="34" charset="0"/>
              </a:rPr>
              <a:t>SNS</a:t>
            </a:r>
            <a:r>
              <a:rPr lang="en-US" sz="1200" b="0" i="0" u="none" strike="noStrike" dirty="0">
                <a:solidFill>
                  <a:srgbClr val="333333"/>
                </a:solidFill>
                <a:effectLst/>
                <a:latin typeface="Grandview Display" panose="020B0502040204020203" pitchFamily="34" charset="0"/>
              </a:rPr>
              <a:t>. J Cardiovasc </a:t>
            </a:r>
            <a:r>
              <a:rPr lang="en-US" sz="1200" b="0" i="0" u="none" strike="noStrike" dirty="0" err="1">
                <a:solidFill>
                  <a:srgbClr val="333333"/>
                </a:solidFill>
                <a:effectLst/>
                <a:latin typeface="Grandview Display" panose="020B0502040204020203" pitchFamily="34" charset="0"/>
              </a:rPr>
              <a:t>Pharmacol</a:t>
            </a:r>
            <a:r>
              <a:rPr lang="en-US" sz="1200" b="0" i="0" u="none" strike="noStrike" dirty="0">
                <a:solidFill>
                  <a:srgbClr val="333333"/>
                </a:solidFill>
                <a:effectLst/>
                <a:latin typeface="Grandview Display" panose="020B0502040204020203" pitchFamily="34" charset="0"/>
              </a:rPr>
              <a:t>. 2007;50:487–96.</a:t>
            </a:r>
            <a:endParaRPr lang="en-US" sz="1200" dirty="0">
              <a:latin typeface="Grandview Display" panose="020B0502040204020203" pitchFamily="34" charset="0"/>
            </a:endParaRPr>
          </a:p>
        </p:txBody>
      </p:sp>
      <p:sp>
        <p:nvSpPr>
          <p:cNvPr id="8" name="TextBox 7">
            <a:extLst>
              <a:ext uri="{FF2B5EF4-FFF2-40B4-BE49-F238E27FC236}">
                <a16:creationId xmlns:a16="http://schemas.microsoft.com/office/drawing/2014/main" id="{61711A4C-D43A-6F11-89ED-930EA7C5C5F7}"/>
              </a:ext>
            </a:extLst>
          </p:cNvPr>
          <p:cNvSpPr txBox="1"/>
          <p:nvPr/>
        </p:nvSpPr>
        <p:spPr>
          <a:xfrm>
            <a:off x="326570" y="309934"/>
            <a:ext cx="12097657" cy="1138773"/>
          </a:xfrm>
          <a:prstGeom prst="rect">
            <a:avLst/>
          </a:prstGeom>
          <a:noFill/>
        </p:spPr>
        <p:txBody>
          <a:bodyPr wrap="square">
            <a:spAutoFit/>
          </a:bodyPr>
          <a:lstStyle/>
          <a:p>
            <a:r>
              <a:rPr lang="en-US" sz="3200" b="0" dirty="0">
                <a:solidFill>
                  <a:srgbClr val="000000"/>
                </a:solidFill>
                <a:effectLst/>
                <a:latin typeface="Grandview" panose="020B0502040204020203" pitchFamily="34" charset="0"/>
              </a:rPr>
              <a:t>Antihypertensive Drugs and the Sympathetic Nervous System</a:t>
            </a:r>
          </a:p>
          <a:p>
            <a:br>
              <a:rPr lang="en-US" dirty="0"/>
            </a:br>
            <a:endParaRPr lang="en-US" dirty="0"/>
          </a:p>
        </p:txBody>
      </p:sp>
    </p:spTree>
    <p:extLst>
      <p:ext uri="{BB962C8B-B14F-4D97-AF65-F5344CB8AC3E}">
        <p14:creationId xmlns:p14="http://schemas.microsoft.com/office/powerpoint/2010/main" val="10669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nal sympathetic denervation: applications in hypertension and beyond |  Nature Reviews Cardiology">
            <a:extLst>
              <a:ext uri="{FF2B5EF4-FFF2-40B4-BE49-F238E27FC236}">
                <a16:creationId xmlns:a16="http://schemas.microsoft.com/office/drawing/2014/main" id="{1C4EA2C5-F98F-18DB-AD85-FD83F0C32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641" y="359466"/>
            <a:ext cx="8635518" cy="6139068"/>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1">
            <a:extLst>
              <a:ext uri="{FF2B5EF4-FFF2-40B4-BE49-F238E27FC236}">
                <a16:creationId xmlns:a16="http://schemas.microsoft.com/office/drawing/2014/main" id="{E506ED04-A331-CD25-1445-EA2699674688}"/>
              </a:ext>
            </a:extLst>
          </p:cNvPr>
          <p:cNvSpPr/>
          <p:nvPr/>
        </p:nvSpPr>
        <p:spPr>
          <a:xfrm rot="2686736">
            <a:off x="6972299" y="1073842"/>
            <a:ext cx="614362" cy="9549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ED32B491-DC6A-3D01-131C-04239EBEEE8B}"/>
              </a:ext>
            </a:extLst>
          </p:cNvPr>
          <p:cNvSpPr/>
          <p:nvPr/>
        </p:nvSpPr>
        <p:spPr>
          <a:xfrm rot="18579082">
            <a:off x="3052763" y="900672"/>
            <a:ext cx="614362" cy="9549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901D51-C38E-D8C7-40F1-DB21C690865A}"/>
              </a:ext>
            </a:extLst>
          </p:cNvPr>
          <p:cNvSpPr txBox="1"/>
          <p:nvPr/>
        </p:nvSpPr>
        <p:spPr>
          <a:xfrm>
            <a:off x="9117106" y="6527053"/>
            <a:ext cx="3886200" cy="276999"/>
          </a:xfrm>
          <a:prstGeom prst="rect">
            <a:avLst/>
          </a:prstGeom>
          <a:noFill/>
        </p:spPr>
        <p:txBody>
          <a:bodyPr wrap="square" rtlCol="0">
            <a:spAutoFit/>
          </a:bodyPr>
          <a:lstStyle/>
          <a:p>
            <a:r>
              <a:rPr lang="en-US" sz="1200" b="0" i="0" u="none" strike="noStrike" dirty="0" err="1">
                <a:solidFill>
                  <a:srgbClr val="000000"/>
                </a:solidFill>
                <a:effectLst/>
                <a:latin typeface="Grandview Display" panose="020B0502040204020203" pitchFamily="34" charset="0"/>
              </a:rPr>
              <a:t>Esler</a:t>
            </a:r>
            <a:r>
              <a:rPr lang="en-US" sz="1200" b="0" i="0" u="none" strike="noStrike" dirty="0">
                <a:solidFill>
                  <a:srgbClr val="000000"/>
                </a:solidFill>
                <a:effectLst/>
                <a:latin typeface="Grandview Display" panose="020B0502040204020203" pitchFamily="34" charset="0"/>
              </a:rPr>
              <a:t> et al. Hypertension. 2006;48:787–796</a:t>
            </a:r>
            <a:endParaRPr lang="en-US" sz="1200" dirty="0">
              <a:latin typeface="Grandview Display" panose="020B0502040204020203" pitchFamily="34" charset="0"/>
            </a:endParaRPr>
          </a:p>
        </p:txBody>
      </p:sp>
    </p:spTree>
    <p:extLst>
      <p:ext uri="{BB962C8B-B14F-4D97-AF65-F5344CB8AC3E}">
        <p14:creationId xmlns:p14="http://schemas.microsoft.com/office/powerpoint/2010/main" val="1992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2008</TotalTime>
  <Words>2828</Words>
  <Application>Microsoft Macintosh PowerPoint</Application>
  <PresentationFormat>Widescreen</PresentationFormat>
  <Paragraphs>296</Paragraphs>
  <Slides>59</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Calibri Light</vt:lpstr>
      <vt:lpstr>Grandview</vt:lpstr>
      <vt:lpstr>Grandview Display</vt:lpstr>
      <vt:lpstr>NexusSerif</vt:lpstr>
      <vt:lpstr>Office Theme</vt:lpstr>
      <vt:lpstr>PowerPoint Presentation</vt:lpstr>
      <vt:lpstr>PowerPoint Presentation</vt:lpstr>
      <vt:lpstr>PowerPoint Presentation</vt:lpstr>
      <vt:lpstr>PowerPoint Presentation</vt:lpstr>
      <vt:lpstr>Nervous system control of BP</vt:lpstr>
      <vt:lpstr>Sympathetically driven clinical hypertension? </vt:lpstr>
      <vt:lpstr>Pathophysiological mechanisms- Obesity &amp; HTN</vt:lpstr>
      <vt:lpstr>PowerPoint Presentation</vt:lpstr>
      <vt:lpstr>PowerPoint Presentation</vt:lpstr>
      <vt:lpstr>PowerPoint Presentation</vt:lpstr>
      <vt:lpstr>PowerPoint Presentation</vt:lpstr>
      <vt:lpstr>PowerPoint Presentation</vt:lpstr>
      <vt:lpstr>PowerPoint Presentation</vt:lpstr>
      <vt:lpstr>Sympathoinhibitory Effect of Radiofrequency Renal Denervation in Spontaneously Hypertensive Rats (SHR) With Established Hypertension  </vt:lpstr>
      <vt:lpstr>PowerPoint Presentation</vt:lpstr>
      <vt:lpstr>PowerPoint Presentation</vt:lpstr>
      <vt:lpstr>Renal denervation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Designs</vt:lpstr>
      <vt:lpstr>Inclusion Criteria </vt:lpstr>
      <vt:lpstr>Exclusion</vt:lpstr>
      <vt:lpstr>PowerPoint Presentation</vt:lpstr>
      <vt:lpstr>PowerPoint Presentation</vt:lpstr>
      <vt:lpstr>24-Hour Ambulatory Monitor</vt:lpstr>
      <vt:lpstr>24-Hour Ambulatory Monitor</vt:lpstr>
      <vt:lpstr>SYMPLICITY Cross-Over</vt:lpstr>
      <vt:lpstr>Medication Differences</vt:lpstr>
      <vt:lpstr>MEDINDEX</vt:lpstr>
      <vt:lpstr>Long-Term Safety - SPYRAL ON </vt:lpstr>
      <vt:lpstr>Long-Term Safety-SYMPLICITY  </vt:lpstr>
      <vt:lpstr>Comparing both head-to-head</vt:lpstr>
      <vt:lpstr>Expansion of SPYRAL-ON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Gudsoorkar, Prakash (gudsoops)</dc:creator>
  <cp:lastModifiedBy>Jake Nysather</cp:lastModifiedBy>
  <cp:revision>2</cp:revision>
  <dcterms:created xsi:type="dcterms:W3CDTF">2022-11-20T15:32:34Z</dcterms:created>
  <dcterms:modified xsi:type="dcterms:W3CDTF">2022-12-02T17:07:31Z</dcterms:modified>
</cp:coreProperties>
</file>