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61" r:id="rId3"/>
    <p:sldId id="311" r:id="rId4"/>
    <p:sldId id="420" r:id="rId5"/>
    <p:sldId id="298" r:id="rId6"/>
    <p:sldId id="313" r:id="rId7"/>
    <p:sldId id="314" r:id="rId8"/>
    <p:sldId id="386" r:id="rId9"/>
    <p:sldId id="402" r:id="rId10"/>
    <p:sldId id="406" r:id="rId11"/>
    <p:sldId id="404" r:id="rId12"/>
    <p:sldId id="405" r:id="rId13"/>
    <p:sldId id="315" r:id="rId14"/>
    <p:sldId id="411" r:id="rId15"/>
    <p:sldId id="418" r:id="rId16"/>
    <p:sldId id="412" r:id="rId17"/>
    <p:sldId id="413" r:id="rId18"/>
    <p:sldId id="414" r:id="rId19"/>
    <p:sldId id="415" r:id="rId20"/>
    <p:sldId id="416" r:id="rId21"/>
    <p:sldId id="407" r:id="rId22"/>
    <p:sldId id="417" r:id="rId23"/>
    <p:sldId id="391" r:id="rId24"/>
    <p:sldId id="316" r:id="rId25"/>
    <p:sldId id="317" r:id="rId26"/>
    <p:sldId id="419" r:id="rId27"/>
    <p:sldId id="320" r:id="rId28"/>
    <p:sldId id="322" r:id="rId29"/>
    <p:sldId id="323" r:id="rId30"/>
    <p:sldId id="324" r:id="rId31"/>
    <p:sldId id="325" r:id="rId32"/>
    <p:sldId id="328" r:id="rId33"/>
    <p:sldId id="329" r:id="rId34"/>
    <p:sldId id="330" r:id="rId35"/>
    <p:sldId id="327" r:id="rId36"/>
    <p:sldId id="331" r:id="rId37"/>
    <p:sldId id="321" r:id="rId38"/>
    <p:sldId id="421" r:id="rId39"/>
    <p:sldId id="400" r:id="rId40"/>
    <p:sldId id="39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6137"/>
  </p:normalViewPr>
  <p:slideViewPr>
    <p:cSldViewPr snapToGrid="0">
      <p:cViewPr varScale="1">
        <p:scale>
          <a:sx n="103" d="100"/>
          <a:sy n="103" d="100"/>
        </p:scale>
        <p:origin x="232"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9DDAC-7303-034C-8808-8CCA7063868B}" type="datetimeFigureOut">
              <a:rPr lang="en-US" smtClean="0"/>
              <a:t>2/4/26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45838-9DF2-3B41-89B3-CDDC666889A4}" type="slidenum">
              <a:rPr lang="en-US" smtClean="0"/>
              <a:t>‹#›</a:t>
            </a:fld>
            <a:endParaRPr lang="en-US"/>
          </a:p>
        </p:txBody>
      </p:sp>
    </p:spTree>
    <p:extLst>
      <p:ext uri="{BB962C8B-B14F-4D97-AF65-F5344CB8AC3E}">
        <p14:creationId xmlns:p14="http://schemas.microsoft.com/office/powerpoint/2010/main" val="1280371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policies to secure employment, retirement, and medical 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National Health </a:t>
            </a:r>
            <a:r>
              <a:rPr lang="en-US" dirty="0" err="1"/>
              <a:t>Survery</a:t>
            </a:r>
            <a:r>
              <a:rPr lang="en-US" dirty="0"/>
              <a:t> conducted by US Public Health Service to assess the Nation’s Health including underlying social and economic factors (National Health Interview Survey)</a:t>
            </a:r>
          </a:p>
          <a:p>
            <a:endParaRPr lang="en-US" dirty="0"/>
          </a:p>
        </p:txBody>
      </p:sp>
      <p:sp>
        <p:nvSpPr>
          <p:cNvPr id="4" name="Slide Number Placeholder 3"/>
          <p:cNvSpPr>
            <a:spLocks noGrp="1"/>
          </p:cNvSpPr>
          <p:nvPr>
            <p:ph type="sldNum" sz="quarter" idx="5"/>
          </p:nvPr>
        </p:nvSpPr>
        <p:spPr/>
        <p:txBody>
          <a:bodyPr/>
          <a:lstStyle/>
          <a:p>
            <a:fld id="{37845838-9DF2-3B41-89B3-CDDC666889A4}" type="slidenum">
              <a:rPr lang="en-US" smtClean="0"/>
              <a:t>12</a:t>
            </a:fld>
            <a:endParaRPr lang="en-US"/>
          </a:p>
        </p:txBody>
      </p:sp>
    </p:spTree>
    <p:extLst>
      <p:ext uri="{BB962C8B-B14F-4D97-AF65-F5344CB8AC3E}">
        <p14:creationId xmlns:p14="http://schemas.microsoft.com/office/powerpoint/2010/main" val="2671633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15CA-FCD2-FEF5-F9E8-B04BAFBE5D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689A1D-0C39-1F5A-2A7D-2ACFB9BDDC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E50C42-FFCB-9F12-576B-649BF9BAABD7}"/>
              </a:ext>
            </a:extLst>
          </p:cNvPr>
          <p:cNvSpPr>
            <a:spLocks noGrp="1"/>
          </p:cNvSpPr>
          <p:nvPr>
            <p:ph type="dt" sz="half" idx="10"/>
          </p:nvPr>
        </p:nvSpPr>
        <p:spPr/>
        <p:txBody>
          <a:bodyPr/>
          <a:lstStyle/>
          <a:p>
            <a:fld id="{DBCE43DD-EC78-AA4D-AB93-21372116F2F6}" type="datetimeFigureOut">
              <a:rPr lang="en-US" smtClean="0"/>
              <a:t>2/4/26</a:t>
            </a:fld>
            <a:endParaRPr lang="en-US"/>
          </a:p>
        </p:txBody>
      </p:sp>
      <p:sp>
        <p:nvSpPr>
          <p:cNvPr id="5" name="Footer Placeholder 4">
            <a:extLst>
              <a:ext uri="{FF2B5EF4-FFF2-40B4-BE49-F238E27FC236}">
                <a16:creationId xmlns:a16="http://schemas.microsoft.com/office/drawing/2014/main" id="{A5954ED2-964D-EE34-5AB6-2059F04A4D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34D7A5-4BAA-7D07-B6B4-F833EE16EF7B}"/>
              </a:ext>
            </a:extLst>
          </p:cNvPr>
          <p:cNvSpPr>
            <a:spLocks noGrp="1"/>
          </p:cNvSpPr>
          <p:nvPr>
            <p:ph type="sldNum" sz="quarter" idx="12"/>
          </p:nvPr>
        </p:nvSpPr>
        <p:spPr/>
        <p:txBody>
          <a:bodyPr/>
          <a:lstStyle/>
          <a:p>
            <a:fld id="{56B19847-38D6-204E-973F-322961B57A08}" type="slidenum">
              <a:rPr lang="en-US" smtClean="0"/>
              <a:t>‹#›</a:t>
            </a:fld>
            <a:endParaRPr lang="en-US"/>
          </a:p>
        </p:txBody>
      </p:sp>
    </p:spTree>
    <p:extLst>
      <p:ext uri="{BB962C8B-B14F-4D97-AF65-F5344CB8AC3E}">
        <p14:creationId xmlns:p14="http://schemas.microsoft.com/office/powerpoint/2010/main" val="3417240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FB455-1B4B-153C-3F22-E86C3C995E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881F57-2F1D-E728-3B2B-F69ED3C79D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12D2B4-3E75-A45C-ED8C-D7DDF2407270}"/>
              </a:ext>
            </a:extLst>
          </p:cNvPr>
          <p:cNvSpPr>
            <a:spLocks noGrp="1"/>
          </p:cNvSpPr>
          <p:nvPr>
            <p:ph type="dt" sz="half" idx="10"/>
          </p:nvPr>
        </p:nvSpPr>
        <p:spPr/>
        <p:txBody>
          <a:bodyPr/>
          <a:lstStyle/>
          <a:p>
            <a:fld id="{DBCE43DD-EC78-AA4D-AB93-21372116F2F6}" type="datetimeFigureOut">
              <a:rPr lang="en-US" smtClean="0"/>
              <a:t>2/4/26</a:t>
            </a:fld>
            <a:endParaRPr lang="en-US"/>
          </a:p>
        </p:txBody>
      </p:sp>
      <p:sp>
        <p:nvSpPr>
          <p:cNvPr id="5" name="Footer Placeholder 4">
            <a:extLst>
              <a:ext uri="{FF2B5EF4-FFF2-40B4-BE49-F238E27FC236}">
                <a16:creationId xmlns:a16="http://schemas.microsoft.com/office/drawing/2014/main" id="{F153989B-3AB4-1289-B15E-19A96606F3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8D3BFC-2EBC-71FC-8794-DB1893DA114C}"/>
              </a:ext>
            </a:extLst>
          </p:cNvPr>
          <p:cNvSpPr>
            <a:spLocks noGrp="1"/>
          </p:cNvSpPr>
          <p:nvPr>
            <p:ph type="sldNum" sz="quarter" idx="12"/>
          </p:nvPr>
        </p:nvSpPr>
        <p:spPr/>
        <p:txBody>
          <a:bodyPr/>
          <a:lstStyle/>
          <a:p>
            <a:fld id="{56B19847-38D6-204E-973F-322961B57A08}" type="slidenum">
              <a:rPr lang="en-US" smtClean="0"/>
              <a:t>‹#›</a:t>
            </a:fld>
            <a:endParaRPr lang="en-US"/>
          </a:p>
        </p:txBody>
      </p:sp>
    </p:spTree>
    <p:extLst>
      <p:ext uri="{BB962C8B-B14F-4D97-AF65-F5344CB8AC3E}">
        <p14:creationId xmlns:p14="http://schemas.microsoft.com/office/powerpoint/2010/main" val="4043300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5102CE-B0F6-9ACA-8158-00F9676EC5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17E132-4983-98E8-109B-5C9F6B00FA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47D649-5500-98E1-15B7-0AB2628B2993}"/>
              </a:ext>
            </a:extLst>
          </p:cNvPr>
          <p:cNvSpPr>
            <a:spLocks noGrp="1"/>
          </p:cNvSpPr>
          <p:nvPr>
            <p:ph type="dt" sz="half" idx="10"/>
          </p:nvPr>
        </p:nvSpPr>
        <p:spPr/>
        <p:txBody>
          <a:bodyPr/>
          <a:lstStyle/>
          <a:p>
            <a:fld id="{DBCE43DD-EC78-AA4D-AB93-21372116F2F6}" type="datetimeFigureOut">
              <a:rPr lang="en-US" smtClean="0"/>
              <a:t>2/4/26</a:t>
            </a:fld>
            <a:endParaRPr lang="en-US"/>
          </a:p>
        </p:txBody>
      </p:sp>
      <p:sp>
        <p:nvSpPr>
          <p:cNvPr id="5" name="Footer Placeholder 4">
            <a:extLst>
              <a:ext uri="{FF2B5EF4-FFF2-40B4-BE49-F238E27FC236}">
                <a16:creationId xmlns:a16="http://schemas.microsoft.com/office/drawing/2014/main" id="{AE37A267-6D7E-C08D-4D2C-F2C2FA59A8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B0387D-E4BE-A99B-AD75-ADC25411ED15}"/>
              </a:ext>
            </a:extLst>
          </p:cNvPr>
          <p:cNvSpPr>
            <a:spLocks noGrp="1"/>
          </p:cNvSpPr>
          <p:nvPr>
            <p:ph type="sldNum" sz="quarter" idx="12"/>
          </p:nvPr>
        </p:nvSpPr>
        <p:spPr/>
        <p:txBody>
          <a:bodyPr/>
          <a:lstStyle/>
          <a:p>
            <a:fld id="{56B19847-38D6-204E-973F-322961B57A08}" type="slidenum">
              <a:rPr lang="en-US" smtClean="0"/>
              <a:t>‹#›</a:t>
            </a:fld>
            <a:endParaRPr lang="en-US"/>
          </a:p>
        </p:txBody>
      </p:sp>
    </p:spTree>
    <p:extLst>
      <p:ext uri="{BB962C8B-B14F-4D97-AF65-F5344CB8AC3E}">
        <p14:creationId xmlns:p14="http://schemas.microsoft.com/office/powerpoint/2010/main" val="245651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7513-2ACB-3040-78F4-C282AB4EF4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68108B-6CDA-59D0-616A-B416ECADBD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9C010C-6A0E-BEA2-F3BF-01D2E45C985C}"/>
              </a:ext>
            </a:extLst>
          </p:cNvPr>
          <p:cNvSpPr>
            <a:spLocks noGrp="1"/>
          </p:cNvSpPr>
          <p:nvPr>
            <p:ph type="dt" sz="half" idx="10"/>
          </p:nvPr>
        </p:nvSpPr>
        <p:spPr/>
        <p:txBody>
          <a:bodyPr/>
          <a:lstStyle/>
          <a:p>
            <a:fld id="{DBCE43DD-EC78-AA4D-AB93-21372116F2F6}" type="datetimeFigureOut">
              <a:rPr lang="en-US" smtClean="0"/>
              <a:t>2/4/26</a:t>
            </a:fld>
            <a:endParaRPr lang="en-US"/>
          </a:p>
        </p:txBody>
      </p:sp>
      <p:sp>
        <p:nvSpPr>
          <p:cNvPr id="5" name="Footer Placeholder 4">
            <a:extLst>
              <a:ext uri="{FF2B5EF4-FFF2-40B4-BE49-F238E27FC236}">
                <a16:creationId xmlns:a16="http://schemas.microsoft.com/office/drawing/2014/main" id="{C617127D-BAD2-2792-F19F-A9E419403D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5F22E-FAA7-C6CE-4BE4-6DF072B60152}"/>
              </a:ext>
            </a:extLst>
          </p:cNvPr>
          <p:cNvSpPr>
            <a:spLocks noGrp="1"/>
          </p:cNvSpPr>
          <p:nvPr>
            <p:ph type="sldNum" sz="quarter" idx="12"/>
          </p:nvPr>
        </p:nvSpPr>
        <p:spPr/>
        <p:txBody>
          <a:bodyPr/>
          <a:lstStyle/>
          <a:p>
            <a:fld id="{56B19847-38D6-204E-973F-322961B57A08}" type="slidenum">
              <a:rPr lang="en-US" smtClean="0"/>
              <a:t>‹#›</a:t>
            </a:fld>
            <a:endParaRPr lang="en-US"/>
          </a:p>
        </p:txBody>
      </p:sp>
    </p:spTree>
    <p:extLst>
      <p:ext uri="{BB962C8B-B14F-4D97-AF65-F5344CB8AC3E}">
        <p14:creationId xmlns:p14="http://schemas.microsoft.com/office/powerpoint/2010/main" val="3782115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81248-5225-0C25-5D20-E0D322C355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10BF3A-F54C-7F11-D9C6-D23189A7A71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39A925-DAFE-36E6-FBA9-CB98280A153E}"/>
              </a:ext>
            </a:extLst>
          </p:cNvPr>
          <p:cNvSpPr>
            <a:spLocks noGrp="1"/>
          </p:cNvSpPr>
          <p:nvPr>
            <p:ph type="dt" sz="half" idx="10"/>
          </p:nvPr>
        </p:nvSpPr>
        <p:spPr/>
        <p:txBody>
          <a:bodyPr/>
          <a:lstStyle/>
          <a:p>
            <a:fld id="{DBCE43DD-EC78-AA4D-AB93-21372116F2F6}" type="datetimeFigureOut">
              <a:rPr lang="en-US" smtClean="0"/>
              <a:t>2/4/26</a:t>
            </a:fld>
            <a:endParaRPr lang="en-US"/>
          </a:p>
        </p:txBody>
      </p:sp>
      <p:sp>
        <p:nvSpPr>
          <p:cNvPr id="5" name="Footer Placeholder 4">
            <a:extLst>
              <a:ext uri="{FF2B5EF4-FFF2-40B4-BE49-F238E27FC236}">
                <a16:creationId xmlns:a16="http://schemas.microsoft.com/office/drawing/2014/main" id="{E02CF604-B0E1-98AE-2A1B-0A6A9507A6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C92E22-0E3F-6D19-AEAC-F2ECEB6D47C5}"/>
              </a:ext>
            </a:extLst>
          </p:cNvPr>
          <p:cNvSpPr>
            <a:spLocks noGrp="1"/>
          </p:cNvSpPr>
          <p:nvPr>
            <p:ph type="sldNum" sz="quarter" idx="12"/>
          </p:nvPr>
        </p:nvSpPr>
        <p:spPr/>
        <p:txBody>
          <a:bodyPr/>
          <a:lstStyle/>
          <a:p>
            <a:fld id="{56B19847-38D6-204E-973F-322961B57A08}" type="slidenum">
              <a:rPr lang="en-US" smtClean="0"/>
              <a:t>‹#›</a:t>
            </a:fld>
            <a:endParaRPr lang="en-US"/>
          </a:p>
        </p:txBody>
      </p:sp>
    </p:spTree>
    <p:extLst>
      <p:ext uri="{BB962C8B-B14F-4D97-AF65-F5344CB8AC3E}">
        <p14:creationId xmlns:p14="http://schemas.microsoft.com/office/powerpoint/2010/main" val="767017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9B1F1-E602-CC26-A527-3785091F4D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3FA6B5-2A90-2D95-7287-552092618A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D34950-9995-0D31-BE5B-5C7B2DDF73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68FB2C-F621-18E6-85BE-6E7BDBF87D68}"/>
              </a:ext>
            </a:extLst>
          </p:cNvPr>
          <p:cNvSpPr>
            <a:spLocks noGrp="1"/>
          </p:cNvSpPr>
          <p:nvPr>
            <p:ph type="dt" sz="half" idx="10"/>
          </p:nvPr>
        </p:nvSpPr>
        <p:spPr/>
        <p:txBody>
          <a:bodyPr/>
          <a:lstStyle/>
          <a:p>
            <a:fld id="{DBCE43DD-EC78-AA4D-AB93-21372116F2F6}" type="datetimeFigureOut">
              <a:rPr lang="en-US" smtClean="0"/>
              <a:t>2/4/26</a:t>
            </a:fld>
            <a:endParaRPr lang="en-US"/>
          </a:p>
        </p:txBody>
      </p:sp>
      <p:sp>
        <p:nvSpPr>
          <p:cNvPr id="6" name="Footer Placeholder 5">
            <a:extLst>
              <a:ext uri="{FF2B5EF4-FFF2-40B4-BE49-F238E27FC236}">
                <a16:creationId xmlns:a16="http://schemas.microsoft.com/office/drawing/2014/main" id="{3DAFA854-DE4D-6954-E5FC-F705929B34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9BC3E4-17A4-850C-EC91-EC89CC35B144}"/>
              </a:ext>
            </a:extLst>
          </p:cNvPr>
          <p:cNvSpPr>
            <a:spLocks noGrp="1"/>
          </p:cNvSpPr>
          <p:nvPr>
            <p:ph type="sldNum" sz="quarter" idx="12"/>
          </p:nvPr>
        </p:nvSpPr>
        <p:spPr/>
        <p:txBody>
          <a:bodyPr/>
          <a:lstStyle/>
          <a:p>
            <a:fld id="{56B19847-38D6-204E-973F-322961B57A08}" type="slidenum">
              <a:rPr lang="en-US" smtClean="0"/>
              <a:t>‹#›</a:t>
            </a:fld>
            <a:endParaRPr lang="en-US"/>
          </a:p>
        </p:txBody>
      </p:sp>
    </p:spTree>
    <p:extLst>
      <p:ext uri="{BB962C8B-B14F-4D97-AF65-F5344CB8AC3E}">
        <p14:creationId xmlns:p14="http://schemas.microsoft.com/office/powerpoint/2010/main" val="301650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59CB-9DA8-3750-C60A-5515CFB20F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23736D-04B0-81F3-F87E-0E57A51D51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6F902A-800D-133A-C4D1-7419BF28CE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F14202-F0E3-7E7B-7393-F0BEF9A45F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53035E-0910-AEE3-1ED2-9D1B2A70C1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2BBD19-6928-0AAB-7386-05A4D734CCA7}"/>
              </a:ext>
            </a:extLst>
          </p:cNvPr>
          <p:cNvSpPr>
            <a:spLocks noGrp="1"/>
          </p:cNvSpPr>
          <p:nvPr>
            <p:ph type="dt" sz="half" idx="10"/>
          </p:nvPr>
        </p:nvSpPr>
        <p:spPr/>
        <p:txBody>
          <a:bodyPr/>
          <a:lstStyle/>
          <a:p>
            <a:fld id="{DBCE43DD-EC78-AA4D-AB93-21372116F2F6}" type="datetimeFigureOut">
              <a:rPr lang="en-US" smtClean="0"/>
              <a:t>2/4/26</a:t>
            </a:fld>
            <a:endParaRPr lang="en-US"/>
          </a:p>
        </p:txBody>
      </p:sp>
      <p:sp>
        <p:nvSpPr>
          <p:cNvPr id="8" name="Footer Placeholder 7">
            <a:extLst>
              <a:ext uri="{FF2B5EF4-FFF2-40B4-BE49-F238E27FC236}">
                <a16:creationId xmlns:a16="http://schemas.microsoft.com/office/drawing/2014/main" id="{8E1C9714-F387-8545-62C9-D878C65A69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B373B9-106F-E28F-EB3B-816754EB3E1C}"/>
              </a:ext>
            </a:extLst>
          </p:cNvPr>
          <p:cNvSpPr>
            <a:spLocks noGrp="1"/>
          </p:cNvSpPr>
          <p:nvPr>
            <p:ph type="sldNum" sz="quarter" idx="12"/>
          </p:nvPr>
        </p:nvSpPr>
        <p:spPr/>
        <p:txBody>
          <a:bodyPr/>
          <a:lstStyle/>
          <a:p>
            <a:fld id="{56B19847-38D6-204E-973F-322961B57A08}" type="slidenum">
              <a:rPr lang="en-US" smtClean="0"/>
              <a:t>‹#›</a:t>
            </a:fld>
            <a:endParaRPr lang="en-US"/>
          </a:p>
        </p:txBody>
      </p:sp>
    </p:spTree>
    <p:extLst>
      <p:ext uri="{BB962C8B-B14F-4D97-AF65-F5344CB8AC3E}">
        <p14:creationId xmlns:p14="http://schemas.microsoft.com/office/powerpoint/2010/main" val="1285468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3C892-2FE5-0C1F-E931-BF71F118F9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C96048-6F67-1F67-BA31-D70556A3FB8F}"/>
              </a:ext>
            </a:extLst>
          </p:cNvPr>
          <p:cNvSpPr>
            <a:spLocks noGrp="1"/>
          </p:cNvSpPr>
          <p:nvPr>
            <p:ph type="dt" sz="half" idx="10"/>
          </p:nvPr>
        </p:nvSpPr>
        <p:spPr/>
        <p:txBody>
          <a:bodyPr/>
          <a:lstStyle/>
          <a:p>
            <a:fld id="{DBCE43DD-EC78-AA4D-AB93-21372116F2F6}" type="datetimeFigureOut">
              <a:rPr lang="en-US" smtClean="0"/>
              <a:t>2/4/26</a:t>
            </a:fld>
            <a:endParaRPr lang="en-US"/>
          </a:p>
        </p:txBody>
      </p:sp>
      <p:sp>
        <p:nvSpPr>
          <p:cNvPr id="4" name="Footer Placeholder 3">
            <a:extLst>
              <a:ext uri="{FF2B5EF4-FFF2-40B4-BE49-F238E27FC236}">
                <a16:creationId xmlns:a16="http://schemas.microsoft.com/office/drawing/2014/main" id="{F98B47DF-C314-6C2B-8891-2F08A092A3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0B2739-603B-92DD-FFD8-C21CB60C5C57}"/>
              </a:ext>
            </a:extLst>
          </p:cNvPr>
          <p:cNvSpPr>
            <a:spLocks noGrp="1"/>
          </p:cNvSpPr>
          <p:nvPr>
            <p:ph type="sldNum" sz="quarter" idx="12"/>
          </p:nvPr>
        </p:nvSpPr>
        <p:spPr/>
        <p:txBody>
          <a:bodyPr/>
          <a:lstStyle/>
          <a:p>
            <a:fld id="{56B19847-38D6-204E-973F-322961B57A08}" type="slidenum">
              <a:rPr lang="en-US" smtClean="0"/>
              <a:t>‹#›</a:t>
            </a:fld>
            <a:endParaRPr lang="en-US"/>
          </a:p>
        </p:txBody>
      </p:sp>
    </p:spTree>
    <p:extLst>
      <p:ext uri="{BB962C8B-B14F-4D97-AF65-F5344CB8AC3E}">
        <p14:creationId xmlns:p14="http://schemas.microsoft.com/office/powerpoint/2010/main" val="1105980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C14D4F-1E6C-D9D5-7024-05CCF423C363}"/>
              </a:ext>
            </a:extLst>
          </p:cNvPr>
          <p:cNvSpPr>
            <a:spLocks noGrp="1"/>
          </p:cNvSpPr>
          <p:nvPr>
            <p:ph type="dt" sz="half" idx="10"/>
          </p:nvPr>
        </p:nvSpPr>
        <p:spPr/>
        <p:txBody>
          <a:bodyPr/>
          <a:lstStyle/>
          <a:p>
            <a:fld id="{DBCE43DD-EC78-AA4D-AB93-21372116F2F6}" type="datetimeFigureOut">
              <a:rPr lang="en-US" smtClean="0"/>
              <a:t>2/4/26</a:t>
            </a:fld>
            <a:endParaRPr lang="en-US"/>
          </a:p>
        </p:txBody>
      </p:sp>
      <p:sp>
        <p:nvSpPr>
          <p:cNvPr id="3" name="Footer Placeholder 2">
            <a:extLst>
              <a:ext uri="{FF2B5EF4-FFF2-40B4-BE49-F238E27FC236}">
                <a16:creationId xmlns:a16="http://schemas.microsoft.com/office/drawing/2014/main" id="{A4C31396-6D9C-99E5-6ED2-184F72A6D6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BFEA1B-554E-33D4-8BAD-5967173B1350}"/>
              </a:ext>
            </a:extLst>
          </p:cNvPr>
          <p:cNvSpPr>
            <a:spLocks noGrp="1"/>
          </p:cNvSpPr>
          <p:nvPr>
            <p:ph type="sldNum" sz="quarter" idx="12"/>
          </p:nvPr>
        </p:nvSpPr>
        <p:spPr/>
        <p:txBody>
          <a:bodyPr/>
          <a:lstStyle/>
          <a:p>
            <a:fld id="{56B19847-38D6-204E-973F-322961B57A08}" type="slidenum">
              <a:rPr lang="en-US" smtClean="0"/>
              <a:t>‹#›</a:t>
            </a:fld>
            <a:endParaRPr lang="en-US"/>
          </a:p>
        </p:txBody>
      </p:sp>
    </p:spTree>
    <p:extLst>
      <p:ext uri="{BB962C8B-B14F-4D97-AF65-F5344CB8AC3E}">
        <p14:creationId xmlns:p14="http://schemas.microsoft.com/office/powerpoint/2010/main" val="1238191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8F2F0-4B91-10F2-8ADC-ED8283D107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3A55C4-79EA-6057-AC46-AFA09C8A83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16D400-EFDD-E427-FA9A-52FB23CEE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D0745A-B9A6-F6B7-B2C9-18376111997F}"/>
              </a:ext>
            </a:extLst>
          </p:cNvPr>
          <p:cNvSpPr>
            <a:spLocks noGrp="1"/>
          </p:cNvSpPr>
          <p:nvPr>
            <p:ph type="dt" sz="half" idx="10"/>
          </p:nvPr>
        </p:nvSpPr>
        <p:spPr/>
        <p:txBody>
          <a:bodyPr/>
          <a:lstStyle/>
          <a:p>
            <a:fld id="{DBCE43DD-EC78-AA4D-AB93-21372116F2F6}" type="datetimeFigureOut">
              <a:rPr lang="en-US" smtClean="0"/>
              <a:t>2/4/26</a:t>
            </a:fld>
            <a:endParaRPr lang="en-US"/>
          </a:p>
        </p:txBody>
      </p:sp>
      <p:sp>
        <p:nvSpPr>
          <p:cNvPr id="6" name="Footer Placeholder 5">
            <a:extLst>
              <a:ext uri="{FF2B5EF4-FFF2-40B4-BE49-F238E27FC236}">
                <a16:creationId xmlns:a16="http://schemas.microsoft.com/office/drawing/2014/main" id="{65338C34-D3ED-D505-4950-B2B3095752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DF7CBE-025E-4B7F-6132-11419AC03738}"/>
              </a:ext>
            </a:extLst>
          </p:cNvPr>
          <p:cNvSpPr>
            <a:spLocks noGrp="1"/>
          </p:cNvSpPr>
          <p:nvPr>
            <p:ph type="sldNum" sz="quarter" idx="12"/>
          </p:nvPr>
        </p:nvSpPr>
        <p:spPr/>
        <p:txBody>
          <a:bodyPr/>
          <a:lstStyle/>
          <a:p>
            <a:fld id="{56B19847-38D6-204E-973F-322961B57A08}" type="slidenum">
              <a:rPr lang="en-US" smtClean="0"/>
              <a:t>‹#›</a:t>
            </a:fld>
            <a:endParaRPr lang="en-US"/>
          </a:p>
        </p:txBody>
      </p:sp>
    </p:spTree>
    <p:extLst>
      <p:ext uri="{BB962C8B-B14F-4D97-AF65-F5344CB8AC3E}">
        <p14:creationId xmlns:p14="http://schemas.microsoft.com/office/powerpoint/2010/main" val="3251140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0B529-37F8-34D0-52F8-8110348775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442B53-9E89-9732-3B4B-CB0AFC14E0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1071DA-3E78-2B17-118D-990B2EFB08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83569B-0322-6A8D-2597-B358589482A3}"/>
              </a:ext>
            </a:extLst>
          </p:cNvPr>
          <p:cNvSpPr>
            <a:spLocks noGrp="1"/>
          </p:cNvSpPr>
          <p:nvPr>
            <p:ph type="dt" sz="half" idx="10"/>
          </p:nvPr>
        </p:nvSpPr>
        <p:spPr/>
        <p:txBody>
          <a:bodyPr/>
          <a:lstStyle/>
          <a:p>
            <a:fld id="{DBCE43DD-EC78-AA4D-AB93-21372116F2F6}" type="datetimeFigureOut">
              <a:rPr lang="en-US" smtClean="0"/>
              <a:t>2/4/26</a:t>
            </a:fld>
            <a:endParaRPr lang="en-US"/>
          </a:p>
        </p:txBody>
      </p:sp>
      <p:sp>
        <p:nvSpPr>
          <p:cNvPr id="6" name="Footer Placeholder 5">
            <a:extLst>
              <a:ext uri="{FF2B5EF4-FFF2-40B4-BE49-F238E27FC236}">
                <a16:creationId xmlns:a16="http://schemas.microsoft.com/office/drawing/2014/main" id="{8CDB40A5-AD81-140C-BDA3-9E66110CCA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925CCF-AE64-AF59-0F8A-CED402EE2842}"/>
              </a:ext>
            </a:extLst>
          </p:cNvPr>
          <p:cNvSpPr>
            <a:spLocks noGrp="1"/>
          </p:cNvSpPr>
          <p:nvPr>
            <p:ph type="sldNum" sz="quarter" idx="12"/>
          </p:nvPr>
        </p:nvSpPr>
        <p:spPr/>
        <p:txBody>
          <a:bodyPr/>
          <a:lstStyle/>
          <a:p>
            <a:fld id="{56B19847-38D6-204E-973F-322961B57A08}" type="slidenum">
              <a:rPr lang="en-US" smtClean="0"/>
              <a:t>‹#›</a:t>
            </a:fld>
            <a:endParaRPr lang="en-US"/>
          </a:p>
        </p:txBody>
      </p:sp>
    </p:spTree>
    <p:extLst>
      <p:ext uri="{BB962C8B-B14F-4D97-AF65-F5344CB8AC3E}">
        <p14:creationId xmlns:p14="http://schemas.microsoft.com/office/powerpoint/2010/main" val="1491995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7ADC53-8868-8314-D7C6-CC4F6AE07F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C5275C-D250-9A87-F752-9B300ED260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5954D8-5614-550D-7B82-A2C8C2C765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CE43DD-EC78-AA4D-AB93-21372116F2F6}" type="datetimeFigureOut">
              <a:rPr lang="en-US" smtClean="0"/>
              <a:t>2/4/26</a:t>
            </a:fld>
            <a:endParaRPr lang="en-US"/>
          </a:p>
        </p:txBody>
      </p:sp>
      <p:sp>
        <p:nvSpPr>
          <p:cNvPr id="5" name="Footer Placeholder 4">
            <a:extLst>
              <a:ext uri="{FF2B5EF4-FFF2-40B4-BE49-F238E27FC236}">
                <a16:creationId xmlns:a16="http://schemas.microsoft.com/office/drawing/2014/main" id="{1FA9D2A3-BCB1-E253-22AB-0DFA5CF9C7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66DD8BC-A91C-16CD-8095-1C95DFAB47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B19847-38D6-204E-973F-322961B57A08}" type="slidenum">
              <a:rPr lang="en-US" smtClean="0"/>
              <a:t>‹#›</a:t>
            </a:fld>
            <a:endParaRPr lang="en-US"/>
          </a:p>
        </p:txBody>
      </p:sp>
    </p:spTree>
    <p:extLst>
      <p:ext uri="{BB962C8B-B14F-4D97-AF65-F5344CB8AC3E}">
        <p14:creationId xmlns:p14="http://schemas.microsoft.com/office/powerpoint/2010/main" val="2463181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FMay5zw1loA?feature=oembed"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descr="A map of a city&#10;&#10;AI-generated content may be incorrect.">
            <a:extLst>
              <a:ext uri="{FF2B5EF4-FFF2-40B4-BE49-F238E27FC236}">
                <a16:creationId xmlns:a16="http://schemas.microsoft.com/office/drawing/2014/main" id="{8350595C-D4D7-869C-F2DC-0D120D3F83B6}"/>
              </a:ext>
            </a:extLst>
          </p:cNvPr>
          <p:cNvPicPr>
            <a:picLocks noChangeAspect="1"/>
          </p:cNvPicPr>
          <p:nvPr/>
        </p:nvPicPr>
        <p:blipFill>
          <a:blip r:embed="rId2">
            <a:alphaModFix amt="70000"/>
          </a:blip>
          <a:srcRect l="4000"/>
          <a:stretch>
            <a:fill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BBE48DE9-6C49-3830-5F4A-67DB6EE5B1C1}"/>
              </a:ext>
            </a:extLst>
          </p:cNvPr>
          <p:cNvSpPr>
            <a:spLocks noGrp="1"/>
          </p:cNvSpPr>
          <p:nvPr>
            <p:ph type="ctrTitle"/>
          </p:nvPr>
        </p:nvSpPr>
        <p:spPr>
          <a:xfrm>
            <a:off x="1524000" y="1122362"/>
            <a:ext cx="9144000" cy="2900518"/>
          </a:xfrm>
        </p:spPr>
        <p:txBody>
          <a:bodyPr>
            <a:normAutofit/>
          </a:bodyPr>
          <a:lstStyle/>
          <a:p>
            <a:r>
              <a:rPr lang="en-US" dirty="0" err="1">
                <a:solidFill>
                  <a:srgbClr val="FFFFFF"/>
                </a:solidFill>
              </a:rPr>
              <a:t>Nephronomics</a:t>
            </a:r>
            <a:br>
              <a:rPr lang="en-US" dirty="0">
                <a:solidFill>
                  <a:srgbClr val="FFFFFF"/>
                </a:solidFill>
              </a:rPr>
            </a:br>
            <a:r>
              <a:rPr lang="en-US" sz="4000" dirty="0">
                <a:solidFill>
                  <a:srgbClr val="FFFFFF"/>
                </a:solidFill>
              </a:rPr>
              <a:t>Introduction to Healthcare and Policy</a:t>
            </a:r>
          </a:p>
        </p:txBody>
      </p:sp>
      <p:sp>
        <p:nvSpPr>
          <p:cNvPr id="3" name="Subtitle 2">
            <a:extLst>
              <a:ext uri="{FF2B5EF4-FFF2-40B4-BE49-F238E27FC236}">
                <a16:creationId xmlns:a16="http://schemas.microsoft.com/office/drawing/2014/main" id="{A2D17A42-7DCF-525B-E7FA-CDE75A8E60E2}"/>
              </a:ext>
            </a:extLst>
          </p:cNvPr>
          <p:cNvSpPr>
            <a:spLocks noGrp="1"/>
          </p:cNvSpPr>
          <p:nvPr>
            <p:ph type="subTitle" idx="1"/>
          </p:nvPr>
        </p:nvSpPr>
        <p:spPr>
          <a:xfrm>
            <a:off x="1524000" y="4159404"/>
            <a:ext cx="9144000" cy="1098395"/>
          </a:xfrm>
        </p:spPr>
        <p:txBody>
          <a:bodyPr>
            <a:normAutofit/>
          </a:bodyPr>
          <a:lstStyle/>
          <a:p>
            <a:r>
              <a:rPr lang="en-US" dirty="0">
                <a:solidFill>
                  <a:srgbClr val="FFFFFF"/>
                </a:solidFill>
              </a:rPr>
              <a:t>Jacob Nysather DO</a:t>
            </a:r>
          </a:p>
          <a:p>
            <a:r>
              <a:rPr lang="en-US" dirty="0">
                <a:solidFill>
                  <a:srgbClr val="FFFFFF"/>
                </a:solidFill>
              </a:rPr>
              <a:t>2-4-2026</a:t>
            </a:r>
          </a:p>
        </p:txBody>
      </p:sp>
    </p:spTree>
    <p:extLst>
      <p:ext uri="{BB962C8B-B14F-4D97-AF65-F5344CB8AC3E}">
        <p14:creationId xmlns:p14="http://schemas.microsoft.com/office/powerpoint/2010/main" val="35776263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693F7-05BF-1B5E-B756-C44DF24A1B7D}"/>
              </a:ext>
            </a:extLst>
          </p:cNvPr>
          <p:cNvSpPr>
            <a:spLocks noGrp="1"/>
          </p:cNvSpPr>
          <p:nvPr>
            <p:ph type="title"/>
          </p:nvPr>
        </p:nvSpPr>
        <p:spPr/>
        <p:txBody>
          <a:bodyPr/>
          <a:lstStyle/>
          <a:p>
            <a:r>
              <a:rPr lang="en-US" b="1" dirty="0"/>
              <a:t>Early Times: 1900-1920. WW1 (1914-1918). Women's Suffrage</a:t>
            </a:r>
          </a:p>
        </p:txBody>
      </p:sp>
      <p:sp>
        <p:nvSpPr>
          <p:cNvPr id="3" name="Content Placeholder 2">
            <a:extLst>
              <a:ext uri="{FF2B5EF4-FFF2-40B4-BE49-F238E27FC236}">
                <a16:creationId xmlns:a16="http://schemas.microsoft.com/office/drawing/2014/main" id="{D5515B7F-1305-6F55-7F94-3C44C3190F1D}"/>
              </a:ext>
            </a:extLst>
          </p:cNvPr>
          <p:cNvSpPr>
            <a:spLocks noGrp="1"/>
          </p:cNvSpPr>
          <p:nvPr>
            <p:ph idx="1"/>
          </p:nvPr>
        </p:nvSpPr>
        <p:spPr/>
        <p:txBody>
          <a:bodyPr/>
          <a:lstStyle/>
          <a:p>
            <a:r>
              <a:rPr lang="en-US" dirty="0"/>
              <a:t>Turn of the 20</a:t>
            </a:r>
            <a:r>
              <a:rPr lang="en-US" baseline="30000" dirty="0"/>
              <a:t>th</a:t>
            </a:r>
            <a:r>
              <a:rPr lang="en-US" dirty="0"/>
              <a:t> century: Second Industrial Revolution (Gilded Age) </a:t>
            </a:r>
          </a:p>
          <a:p>
            <a:r>
              <a:rPr lang="en-US" dirty="0"/>
              <a:t>1912: President Teddy Roosevelt as part of his platform endorsed having social insurance (which included health insurance)</a:t>
            </a:r>
          </a:p>
          <a:p>
            <a:pPr lvl="1"/>
            <a:r>
              <a:rPr lang="en-US" dirty="0"/>
              <a:t>In same year National Convention of Insurance Commissioners developed its first model of state law to regulate health insurance.</a:t>
            </a:r>
          </a:p>
          <a:p>
            <a:r>
              <a:rPr lang="en-US" dirty="0"/>
              <a:t>1915: American Association for Labor Legislation drafted a bill requiring health insurance. US entered WW1 and bill not enacted</a:t>
            </a:r>
          </a:p>
          <a:p>
            <a:pPr lvl="1"/>
            <a:r>
              <a:rPr lang="en-US" dirty="0"/>
              <a:t>Bill was not enacted as the United States entered WW1</a:t>
            </a:r>
          </a:p>
          <a:p>
            <a:endParaRPr lang="en-US" dirty="0"/>
          </a:p>
          <a:p>
            <a:endParaRPr lang="en-US" dirty="0"/>
          </a:p>
        </p:txBody>
      </p:sp>
    </p:spTree>
    <p:extLst>
      <p:ext uri="{BB962C8B-B14F-4D97-AF65-F5344CB8AC3E}">
        <p14:creationId xmlns:p14="http://schemas.microsoft.com/office/powerpoint/2010/main" val="2650147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EF07B-6EA4-8D4A-5515-D3041C65233A}"/>
              </a:ext>
            </a:extLst>
          </p:cNvPr>
          <p:cNvSpPr>
            <a:spLocks noGrp="1"/>
          </p:cNvSpPr>
          <p:nvPr>
            <p:ph type="title"/>
          </p:nvPr>
        </p:nvSpPr>
        <p:spPr/>
        <p:txBody>
          <a:bodyPr/>
          <a:lstStyle/>
          <a:p>
            <a:r>
              <a:rPr lang="en-US" b="1" dirty="0"/>
              <a:t>1920s: Interwar Period, Roaring 20s</a:t>
            </a:r>
          </a:p>
        </p:txBody>
      </p:sp>
      <p:sp>
        <p:nvSpPr>
          <p:cNvPr id="3" name="Content Placeholder 2">
            <a:extLst>
              <a:ext uri="{FF2B5EF4-FFF2-40B4-BE49-F238E27FC236}">
                <a16:creationId xmlns:a16="http://schemas.microsoft.com/office/drawing/2014/main" id="{54D2DE61-C422-2DE5-1C3D-6DB174F0D81E}"/>
              </a:ext>
            </a:extLst>
          </p:cNvPr>
          <p:cNvSpPr>
            <a:spLocks noGrp="1"/>
          </p:cNvSpPr>
          <p:nvPr>
            <p:ph idx="1"/>
          </p:nvPr>
        </p:nvSpPr>
        <p:spPr/>
        <p:txBody>
          <a:bodyPr>
            <a:normAutofit fontScale="92500"/>
          </a:bodyPr>
          <a:lstStyle/>
          <a:p>
            <a:r>
              <a:rPr lang="en-US" b="1" dirty="0"/>
              <a:t>1921: Sheppard-Towner Act </a:t>
            </a:r>
            <a:r>
              <a:rPr lang="en-US" dirty="0"/>
              <a:t>- providing matching funds to states for prenatal and child health centers (expire 1929 without reauthorization). </a:t>
            </a:r>
          </a:p>
          <a:p>
            <a:r>
              <a:rPr lang="en-US" dirty="0"/>
              <a:t>1927: Committee on the Costs of Medical Care was formed to study the economics of medical care (physicians, public health specialists, and others). </a:t>
            </a:r>
          </a:p>
          <a:p>
            <a:r>
              <a:rPr lang="en-US" dirty="0"/>
              <a:t>1932: Published its findings and majority endorsed medical group practice and voluntary health insurance. </a:t>
            </a:r>
          </a:p>
          <a:p>
            <a:endParaRPr lang="en-US" dirty="0"/>
          </a:p>
          <a:p>
            <a:r>
              <a:rPr lang="en-US" b="1" dirty="0"/>
              <a:t>1929: Baylor Hospital </a:t>
            </a:r>
            <a:r>
              <a:rPr lang="en-US" dirty="0"/>
              <a:t>had introduced a pre-paid hospital insurance plan (</a:t>
            </a:r>
            <a:r>
              <a:rPr lang="en-US" b="1" dirty="0"/>
              <a:t>Blue Cross plans</a:t>
            </a:r>
            <a:r>
              <a:rPr lang="en-US" dirty="0"/>
              <a:t>)</a:t>
            </a:r>
          </a:p>
          <a:p>
            <a:endParaRPr lang="en-US" dirty="0"/>
          </a:p>
        </p:txBody>
      </p:sp>
    </p:spTree>
    <p:extLst>
      <p:ext uri="{BB962C8B-B14F-4D97-AF65-F5344CB8AC3E}">
        <p14:creationId xmlns:p14="http://schemas.microsoft.com/office/powerpoint/2010/main" val="2719075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A52DC-0BCC-7B6D-9412-244186AD8E1B}"/>
              </a:ext>
            </a:extLst>
          </p:cNvPr>
          <p:cNvSpPr>
            <a:spLocks noGrp="1"/>
          </p:cNvSpPr>
          <p:nvPr>
            <p:ph type="title"/>
          </p:nvPr>
        </p:nvSpPr>
        <p:spPr/>
        <p:txBody>
          <a:bodyPr/>
          <a:lstStyle/>
          <a:p>
            <a:r>
              <a:rPr lang="en-US" b="1" dirty="0"/>
              <a:t>1930s: Interwar Period, Great Depression (1929-1939)</a:t>
            </a:r>
          </a:p>
        </p:txBody>
      </p:sp>
      <p:sp>
        <p:nvSpPr>
          <p:cNvPr id="3" name="Content Placeholder 2">
            <a:extLst>
              <a:ext uri="{FF2B5EF4-FFF2-40B4-BE49-F238E27FC236}">
                <a16:creationId xmlns:a16="http://schemas.microsoft.com/office/drawing/2014/main" id="{CE977ED7-CB43-76E0-AFED-551835F380B0}"/>
              </a:ext>
            </a:extLst>
          </p:cNvPr>
          <p:cNvSpPr>
            <a:spLocks noGrp="1"/>
          </p:cNvSpPr>
          <p:nvPr>
            <p:ph idx="1"/>
          </p:nvPr>
        </p:nvSpPr>
        <p:spPr/>
        <p:txBody>
          <a:bodyPr>
            <a:normAutofit/>
          </a:bodyPr>
          <a:lstStyle/>
          <a:p>
            <a:r>
              <a:rPr lang="en-US" dirty="0"/>
              <a:t>1930: Franklin D Roosevelt appointed the Committee on Economic Security </a:t>
            </a:r>
          </a:p>
          <a:p>
            <a:r>
              <a:rPr lang="en-US" dirty="0"/>
              <a:t>Social Security Act 1935: included grants for Maternal and Child Health which restored many programs within the Sheppard-Towner Act and expanded role of Children’s Bureau to include welfare services</a:t>
            </a:r>
          </a:p>
          <a:p>
            <a:r>
              <a:rPr lang="en-US" dirty="0"/>
              <a:t>1938: National Health Conference - recommendations to incorporate into the National Health Bill (died in committee in 1939). </a:t>
            </a:r>
          </a:p>
          <a:p>
            <a:r>
              <a:rPr lang="en-US" b="1" dirty="0"/>
              <a:t>1939: Physician Reimbursement Reform (Blue Shield)</a:t>
            </a:r>
          </a:p>
        </p:txBody>
      </p:sp>
    </p:spTree>
    <p:extLst>
      <p:ext uri="{BB962C8B-B14F-4D97-AF65-F5344CB8AC3E}">
        <p14:creationId xmlns:p14="http://schemas.microsoft.com/office/powerpoint/2010/main" val="810317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D64CF-C516-CEB2-A306-578E8A7418D8}"/>
              </a:ext>
            </a:extLst>
          </p:cNvPr>
          <p:cNvSpPr>
            <a:spLocks noGrp="1"/>
          </p:cNvSpPr>
          <p:nvPr>
            <p:ph type="title"/>
          </p:nvPr>
        </p:nvSpPr>
        <p:spPr/>
        <p:txBody>
          <a:bodyPr/>
          <a:lstStyle/>
          <a:p>
            <a:r>
              <a:rPr lang="en-US" b="1" dirty="0"/>
              <a:t>1940s: WW2 (1939-1945) and Cold War</a:t>
            </a:r>
          </a:p>
        </p:txBody>
      </p:sp>
      <p:sp>
        <p:nvSpPr>
          <p:cNvPr id="3" name="Content Placeholder 2">
            <a:extLst>
              <a:ext uri="{FF2B5EF4-FFF2-40B4-BE49-F238E27FC236}">
                <a16:creationId xmlns:a16="http://schemas.microsoft.com/office/drawing/2014/main" id="{1E503F03-4D8B-DD9E-13F8-AF24BD4B8822}"/>
              </a:ext>
            </a:extLst>
          </p:cNvPr>
          <p:cNvSpPr>
            <a:spLocks noGrp="1"/>
          </p:cNvSpPr>
          <p:nvPr>
            <p:ph idx="1"/>
          </p:nvPr>
        </p:nvSpPr>
        <p:spPr/>
        <p:txBody>
          <a:bodyPr>
            <a:normAutofit fontScale="62500" lnSpcReduction="20000"/>
          </a:bodyPr>
          <a:lstStyle/>
          <a:p>
            <a:r>
              <a:rPr lang="en-US" dirty="0"/>
              <a:t>1943: Wagner-Murray-Dingell Bill – legislation introduced to operate health insurance as part of social security changes with provisions for universal comprehensive health insurance and life long long social insurance</a:t>
            </a:r>
          </a:p>
          <a:p>
            <a:r>
              <a:rPr lang="en-US" dirty="0"/>
              <a:t>1944: President Roosevelt included right to adequate medical care and the opportunity to achieve and enjoy good health in his Economic Bill of Rights Sate of the Union address. </a:t>
            </a:r>
          </a:p>
          <a:p>
            <a:r>
              <a:rPr lang="en-US" dirty="0"/>
              <a:t>1944: Social Security Board called for required national health insurance as part of the social security system</a:t>
            </a:r>
          </a:p>
          <a:p>
            <a:r>
              <a:rPr lang="en-US" b="1" dirty="0"/>
              <a:t>1946: Hill-Burton Act (passed)  </a:t>
            </a:r>
            <a:r>
              <a:rPr lang="en-US" dirty="0"/>
              <a:t>– </a:t>
            </a:r>
            <a:r>
              <a:rPr lang="en-US" b="1" dirty="0"/>
              <a:t>funded construction of hospitals and prohibited discrimination </a:t>
            </a:r>
            <a:r>
              <a:rPr lang="en-US" dirty="0"/>
              <a:t>of medical services on the basis of race, religion, or national origin. Required hospitals to provide a ”reasonable volume” of charitable care and allowed for “separate but equal” facilities.</a:t>
            </a:r>
          </a:p>
          <a:p>
            <a:r>
              <a:rPr lang="en-US" dirty="0"/>
              <a:t>1947: President Harry S. Truman revived the idea of a national health program after WW2 and the Wagner-Murray-Dingell bill was re-introduced along with Taft-Smith Ball bill authorizing grants to states for medical care of the poor. (neither bill passed) </a:t>
            </a:r>
          </a:p>
          <a:p>
            <a:r>
              <a:rPr lang="en-US" dirty="0"/>
              <a:t>1948: National Health Assembly by the Federal Security Agency. Called for voluntary health insurance but stated need for universal coverage. The same year the American Medical Association would launch a national campaign against national health insurance</a:t>
            </a:r>
          </a:p>
          <a:p>
            <a:endParaRPr lang="en-US" dirty="0"/>
          </a:p>
        </p:txBody>
      </p:sp>
    </p:spTree>
    <p:extLst>
      <p:ext uri="{BB962C8B-B14F-4D97-AF65-F5344CB8AC3E}">
        <p14:creationId xmlns:p14="http://schemas.microsoft.com/office/powerpoint/2010/main" val="1495806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C5553-7942-3799-AFD3-622DCB7BBFB8}"/>
              </a:ext>
            </a:extLst>
          </p:cNvPr>
          <p:cNvSpPr>
            <a:spLocks noGrp="1"/>
          </p:cNvSpPr>
          <p:nvPr>
            <p:ph type="title"/>
          </p:nvPr>
        </p:nvSpPr>
        <p:spPr/>
        <p:txBody>
          <a:bodyPr/>
          <a:lstStyle/>
          <a:p>
            <a:r>
              <a:rPr lang="en-US" b="1" dirty="0"/>
              <a:t>1950s: Civil Rights Movement and Korean War</a:t>
            </a:r>
          </a:p>
        </p:txBody>
      </p:sp>
      <p:sp>
        <p:nvSpPr>
          <p:cNvPr id="3" name="Content Placeholder 2">
            <a:extLst>
              <a:ext uri="{FF2B5EF4-FFF2-40B4-BE49-F238E27FC236}">
                <a16:creationId xmlns:a16="http://schemas.microsoft.com/office/drawing/2014/main" id="{F8C5A332-F0D0-F3BD-79E2-E5B964D886C1}"/>
              </a:ext>
            </a:extLst>
          </p:cNvPr>
          <p:cNvSpPr>
            <a:spLocks noGrp="1"/>
          </p:cNvSpPr>
          <p:nvPr>
            <p:ph idx="1"/>
          </p:nvPr>
        </p:nvSpPr>
        <p:spPr/>
        <p:txBody>
          <a:bodyPr>
            <a:normAutofit fontScale="85000" lnSpcReduction="20000"/>
          </a:bodyPr>
          <a:lstStyle/>
          <a:p>
            <a:r>
              <a:rPr lang="en-US" b="1" dirty="0"/>
              <a:t>1951: Joint Commission on Accreditation of Hospitals (JCAHO) </a:t>
            </a:r>
            <a:r>
              <a:rPr lang="en-US" dirty="0"/>
              <a:t>formed to improved quality of hospital care. </a:t>
            </a:r>
          </a:p>
          <a:p>
            <a:r>
              <a:rPr lang="en-US" dirty="0"/>
              <a:t>1952: FSA proposed the enactment of health insurance for those receiving Social Security benefits.  </a:t>
            </a:r>
          </a:p>
          <a:p>
            <a:r>
              <a:rPr lang="en-US" dirty="0"/>
              <a:t>1956: Military program was enacted to provided government health insurance for dependents of those serving in Armed Forces. </a:t>
            </a:r>
          </a:p>
          <a:p>
            <a:r>
              <a:rPr lang="en-US" dirty="0"/>
              <a:t>1956 and 1959: Forand Bill - provide health insurance for social security beneficiaries</a:t>
            </a:r>
          </a:p>
          <a:p>
            <a:r>
              <a:rPr lang="en-US" dirty="0"/>
              <a:t>1957 AMA continued to oppose national health insurance with the National Health Interview Survey first conducted and continuously since. </a:t>
            </a:r>
          </a:p>
          <a:p>
            <a:r>
              <a:rPr lang="en-US" b="1" dirty="0"/>
              <a:t>Employer based health coverage grew </a:t>
            </a:r>
            <a:r>
              <a:rPr lang="en-US" dirty="0"/>
              <a:t>(and were found to be excluded from an employee’s taxable income). Private plans began to set premiums based on their experiences with various health costs. Those who were retired or were living with disability found it harder to get affordable coverage. </a:t>
            </a:r>
          </a:p>
          <a:p>
            <a:endParaRPr lang="en-US" dirty="0"/>
          </a:p>
          <a:p>
            <a:endParaRPr lang="en-US" dirty="0"/>
          </a:p>
        </p:txBody>
      </p:sp>
    </p:spTree>
    <p:extLst>
      <p:ext uri="{BB962C8B-B14F-4D97-AF65-F5344CB8AC3E}">
        <p14:creationId xmlns:p14="http://schemas.microsoft.com/office/powerpoint/2010/main" val="1371292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87046-E976-B01A-EF32-AF04A8BF484A}"/>
              </a:ext>
            </a:extLst>
          </p:cNvPr>
          <p:cNvSpPr>
            <a:spLocks noGrp="1"/>
          </p:cNvSpPr>
          <p:nvPr>
            <p:ph type="title"/>
          </p:nvPr>
        </p:nvSpPr>
        <p:spPr/>
        <p:txBody>
          <a:bodyPr/>
          <a:lstStyle/>
          <a:p>
            <a:r>
              <a:rPr lang="en-US" b="1" dirty="0"/>
              <a:t>1960s: Civil Rights Movement and Vietnam War</a:t>
            </a:r>
          </a:p>
        </p:txBody>
      </p:sp>
      <p:sp>
        <p:nvSpPr>
          <p:cNvPr id="3" name="Content Placeholder 2">
            <a:extLst>
              <a:ext uri="{FF2B5EF4-FFF2-40B4-BE49-F238E27FC236}">
                <a16:creationId xmlns:a16="http://schemas.microsoft.com/office/drawing/2014/main" id="{CA20B17E-B4D4-C559-DE2F-B9D7A36DB568}"/>
              </a:ext>
            </a:extLst>
          </p:cNvPr>
          <p:cNvSpPr>
            <a:spLocks noGrp="1"/>
          </p:cNvSpPr>
          <p:nvPr>
            <p:ph idx="1"/>
          </p:nvPr>
        </p:nvSpPr>
        <p:spPr/>
        <p:txBody>
          <a:bodyPr>
            <a:normAutofit fontScale="70000" lnSpcReduction="20000"/>
          </a:bodyPr>
          <a:lstStyle/>
          <a:p>
            <a:r>
              <a:rPr lang="en-US" dirty="0"/>
              <a:t>1960: Federal Employees Health Benefit Plan was begun to provide health insurance to federal workers.</a:t>
            </a:r>
          </a:p>
          <a:p>
            <a:r>
              <a:rPr lang="en-US" b="1" dirty="0"/>
              <a:t>Kerr-Mills Act passed </a:t>
            </a:r>
            <a:r>
              <a:rPr lang="en-US" dirty="0"/>
              <a:t>which used federal funds to support state programs providing medical care to the poor and elderly (precursor to Medicaid).  The WH conference on Aging task force recommended health insurance for the elderly under Social Security.</a:t>
            </a:r>
          </a:p>
          <a:p>
            <a:r>
              <a:rPr lang="en-US" dirty="0"/>
              <a:t>King-Anderson bill introduced to create a government health insurance program for the aged, drew support from organized labor and intense opposition from the AMA and commercial health insurance carriers. </a:t>
            </a:r>
          </a:p>
          <a:p>
            <a:r>
              <a:rPr lang="en-US" dirty="0"/>
              <a:t>President Kennedy addressed the nation 1962 on the topic of Medicare and President Johnson would continue to advocate for Medicare when he succeeded President Kennedy</a:t>
            </a:r>
          </a:p>
          <a:p>
            <a:r>
              <a:rPr lang="en-US" b="1" dirty="0"/>
              <a:t>1965: Medicare and Medicaid </a:t>
            </a:r>
            <a:r>
              <a:rPr lang="en-US" dirty="0"/>
              <a:t>programs were incorporated into the Social Security Act and signed into law by President Lyndon Johnson. </a:t>
            </a:r>
          </a:p>
          <a:p>
            <a:pPr lvl="1"/>
            <a:r>
              <a:rPr lang="en-US" dirty="0"/>
              <a:t>A year after passing the Civil Rights Act</a:t>
            </a:r>
          </a:p>
          <a:p>
            <a:pPr lvl="1"/>
            <a:r>
              <a:rPr lang="en-US" dirty="0"/>
              <a:t>Massive public approval, support of hospital and insurance industries</a:t>
            </a:r>
          </a:p>
          <a:p>
            <a:pPr lvl="1"/>
            <a:r>
              <a:rPr lang="en-US" dirty="0"/>
              <a:t>No cost controls or fee schedules</a:t>
            </a:r>
          </a:p>
        </p:txBody>
      </p:sp>
    </p:spTree>
    <p:extLst>
      <p:ext uri="{BB962C8B-B14F-4D97-AF65-F5344CB8AC3E}">
        <p14:creationId xmlns:p14="http://schemas.microsoft.com/office/powerpoint/2010/main" val="1128328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12BCB-4460-1D35-36BF-235C578060C6}"/>
              </a:ext>
            </a:extLst>
          </p:cNvPr>
          <p:cNvSpPr>
            <a:spLocks noGrp="1"/>
          </p:cNvSpPr>
          <p:nvPr>
            <p:ph type="title"/>
          </p:nvPr>
        </p:nvSpPr>
        <p:spPr/>
        <p:txBody>
          <a:bodyPr/>
          <a:lstStyle/>
          <a:p>
            <a:r>
              <a:rPr lang="en-US" b="1" dirty="0"/>
              <a:t>1970s</a:t>
            </a:r>
          </a:p>
        </p:txBody>
      </p:sp>
      <p:sp>
        <p:nvSpPr>
          <p:cNvPr id="3" name="Content Placeholder 2">
            <a:extLst>
              <a:ext uri="{FF2B5EF4-FFF2-40B4-BE49-F238E27FC236}">
                <a16:creationId xmlns:a16="http://schemas.microsoft.com/office/drawing/2014/main" id="{B6F7E62E-EA35-BD57-40A0-32814545C009}"/>
              </a:ext>
            </a:extLst>
          </p:cNvPr>
          <p:cNvSpPr>
            <a:spLocks noGrp="1"/>
          </p:cNvSpPr>
          <p:nvPr>
            <p:ph idx="1"/>
          </p:nvPr>
        </p:nvSpPr>
        <p:spPr/>
        <p:txBody>
          <a:bodyPr>
            <a:normAutofit fontScale="77500" lnSpcReduction="20000"/>
          </a:bodyPr>
          <a:lstStyle/>
          <a:p>
            <a:r>
              <a:rPr lang="en-US" dirty="0"/>
              <a:t>1970s inflation and health care costs were both growing. President Nixon put forth the </a:t>
            </a:r>
            <a:r>
              <a:rPr lang="en-US" b="1" dirty="0"/>
              <a:t>Comprehensive Health Insurance Plan (CHIP) </a:t>
            </a:r>
            <a:r>
              <a:rPr lang="en-US" dirty="0"/>
              <a:t>and other congressmen put forth others splitting support for any one reform. </a:t>
            </a:r>
          </a:p>
          <a:p>
            <a:r>
              <a:rPr lang="en-US" b="1" dirty="0"/>
              <a:t>1972: Supplemental Security Income (SSI)</a:t>
            </a:r>
            <a:r>
              <a:rPr lang="en-US" dirty="0"/>
              <a:t> began providing cash assistance to the elderly and disabled. Social Security amendments allowed under 65 with long-term disabilities and or </a:t>
            </a:r>
            <a:r>
              <a:rPr lang="en-US" b="1" dirty="0"/>
              <a:t>ESRD to qualify for Medicare coverage. </a:t>
            </a:r>
          </a:p>
          <a:p>
            <a:r>
              <a:rPr lang="en-US" dirty="0"/>
              <a:t>1974: Hawaii Prepaid Health Care Act required employers to provide insurance for any employee working more than 20 hours per week while Employee Retirement Income Security Act (ERISA) exempted self-insured employers from state health insurance regulations. The enactment of Health Planning Resources Development Act in the same year required states to develop health planning programs to prevent the duplication of services (widespread use of Certificate of Need programs)</a:t>
            </a:r>
          </a:p>
          <a:p>
            <a:r>
              <a:rPr lang="en-US" dirty="0"/>
              <a:t>1977 Health Care Financing Administration was established within the Deport of Health Education and Welfare (DHHS in 1980). National Medical Care Expenditure Survey (NMCES) of that year provided detailed data on how much individuals were spending on health care</a:t>
            </a:r>
          </a:p>
          <a:p>
            <a:endParaRPr lang="en-US" dirty="0"/>
          </a:p>
        </p:txBody>
      </p:sp>
    </p:spTree>
    <p:extLst>
      <p:ext uri="{BB962C8B-B14F-4D97-AF65-F5344CB8AC3E}">
        <p14:creationId xmlns:p14="http://schemas.microsoft.com/office/powerpoint/2010/main" val="1397292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E2933-6F1B-B148-022D-4B2FA82FE420}"/>
              </a:ext>
            </a:extLst>
          </p:cNvPr>
          <p:cNvSpPr>
            <a:spLocks noGrp="1"/>
          </p:cNvSpPr>
          <p:nvPr>
            <p:ph type="title"/>
          </p:nvPr>
        </p:nvSpPr>
        <p:spPr/>
        <p:txBody>
          <a:bodyPr/>
          <a:lstStyle/>
          <a:p>
            <a:r>
              <a:rPr lang="en-US" b="1" dirty="0"/>
              <a:t>1980s</a:t>
            </a:r>
          </a:p>
        </p:txBody>
      </p:sp>
      <p:sp>
        <p:nvSpPr>
          <p:cNvPr id="3" name="Content Placeholder 2">
            <a:extLst>
              <a:ext uri="{FF2B5EF4-FFF2-40B4-BE49-F238E27FC236}">
                <a16:creationId xmlns:a16="http://schemas.microsoft.com/office/drawing/2014/main" id="{EECC97D1-E4B2-24D8-74C6-03EE21EA35E6}"/>
              </a:ext>
            </a:extLst>
          </p:cNvPr>
          <p:cNvSpPr>
            <a:spLocks noGrp="1"/>
          </p:cNvSpPr>
          <p:nvPr>
            <p:ph idx="1"/>
          </p:nvPr>
        </p:nvSpPr>
        <p:spPr/>
        <p:txBody>
          <a:bodyPr>
            <a:normAutofit fontScale="70000" lnSpcReduction="20000"/>
          </a:bodyPr>
          <a:lstStyle/>
          <a:p>
            <a:r>
              <a:rPr lang="en-US" dirty="0"/>
              <a:t>1981: Federal budget reconciliation required states to make additional Medicaid payments to hospitals serving a disproportionate share of Medicaid and low-income patients. Repealed the requirement that Medicaid programs pay hospital rates equal to those paid by Medicare and required states to pay nursing homes at “reasonable and adequate” rates.  2 types of Medicaid wavers were established allowing states to mandate managed care enrollment of certain groups to cover home and community based long-term care. </a:t>
            </a:r>
          </a:p>
          <a:p>
            <a:r>
              <a:rPr lang="en-US" dirty="0"/>
              <a:t>1982: States allowed a Medicaid expansion to children who require institutional care but could be cared for at home. </a:t>
            </a:r>
          </a:p>
          <a:p>
            <a:r>
              <a:rPr lang="en-US" b="1" dirty="0"/>
              <a:t>1983: Medicare introduced Diagnostic Related Groups (DRG</a:t>
            </a:r>
            <a:r>
              <a:rPr lang="en-US" dirty="0"/>
              <a:t>) as a potential payment system for hospital payment. </a:t>
            </a:r>
          </a:p>
          <a:p>
            <a:r>
              <a:rPr lang="en-US" dirty="0"/>
              <a:t>1986: </a:t>
            </a:r>
            <a:r>
              <a:rPr lang="en-US" b="1" dirty="0"/>
              <a:t>Emergency Medical Treatment and Active Labor Act (EMTALA) </a:t>
            </a:r>
            <a:r>
              <a:rPr lang="en-US" dirty="0"/>
              <a:t>requiring any hospital participating in Medicare to screen and stabilize all individuals presenting to emergency departments regardless of their ability to pay. 1986 federal budget reconciliation gave the option for Medicaid to cover infants, young children, and pregnant women up to 100% of the poverty level regardless of receipt of public assistance</a:t>
            </a:r>
          </a:p>
          <a:p>
            <a:r>
              <a:rPr lang="en-US" dirty="0"/>
              <a:t>1987: 81 million (13%) of population are uninsured</a:t>
            </a:r>
          </a:p>
          <a:p>
            <a:endParaRPr lang="en-US" dirty="0"/>
          </a:p>
        </p:txBody>
      </p:sp>
    </p:spTree>
    <p:extLst>
      <p:ext uri="{BB962C8B-B14F-4D97-AF65-F5344CB8AC3E}">
        <p14:creationId xmlns:p14="http://schemas.microsoft.com/office/powerpoint/2010/main" val="3234918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3D2C5-E76C-2677-82B2-040BCA440D49}"/>
              </a:ext>
            </a:extLst>
          </p:cNvPr>
          <p:cNvSpPr>
            <a:spLocks noGrp="1"/>
          </p:cNvSpPr>
          <p:nvPr>
            <p:ph type="title"/>
          </p:nvPr>
        </p:nvSpPr>
        <p:spPr/>
        <p:txBody>
          <a:bodyPr/>
          <a:lstStyle/>
          <a:p>
            <a:r>
              <a:rPr lang="en-US" b="1" dirty="0"/>
              <a:t>1990s:</a:t>
            </a:r>
          </a:p>
        </p:txBody>
      </p:sp>
      <p:sp>
        <p:nvSpPr>
          <p:cNvPr id="3" name="Content Placeholder 2">
            <a:extLst>
              <a:ext uri="{FF2B5EF4-FFF2-40B4-BE49-F238E27FC236}">
                <a16:creationId xmlns:a16="http://schemas.microsoft.com/office/drawing/2014/main" id="{689F97F2-4CDE-8934-6367-23BB98AE0460}"/>
              </a:ext>
            </a:extLst>
          </p:cNvPr>
          <p:cNvSpPr>
            <a:spLocks noGrp="1"/>
          </p:cNvSpPr>
          <p:nvPr>
            <p:ph idx="1"/>
          </p:nvPr>
        </p:nvSpPr>
        <p:spPr/>
        <p:txBody>
          <a:bodyPr>
            <a:normAutofit fontScale="55000" lnSpcReduction="20000"/>
          </a:bodyPr>
          <a:lstStyle/>
          <a:p>
            <a:r>
              <a:rPr lang="en-US" dirty="0"/>
              <a:t>1990: OBRA 90 required Medicaid coverage of children aged 6-18 who were living under the poverty level</a:t>
            </a:r>
          </a:p>
          <a:p>
            <a:r>
              <a:rPr lang="en-US" dirty="0"/>
              <a:t>President Bill Clinton upon assuming office in 1993 convened a WH Task Force on Health Reform, appoint Hillary Clinton as the chair. The Health Security Act was introduced to both and gained little support and saw push back from the Health Insurance Association of America. Other health reform proposals introduced (McDermott/Wellstone single payer, Cooper’s proposal for managed competition). The administration began approving Medicaid waivers, allowing statewide expansion and many states moved toward managed care for service delivery. They used the cost savings to expand coverage for those previously uninsured. Vaccines floor Children Program was established and federally purchased vaccines to states.</a:t>
            </a:r>
          </a:p>
          <a:p>
            <a:r>
              <a:rPr lang="en-US" b="1" dirty="0"/>
              <a:t>HIPAA passed in 1996 restricting the use of pre-existing conditions </a:t>
            </a:r>
            <a:r>
              <a:rPr lang="en-US" dirty="0"/>
              <a:t>in health insurance coverage determinations, setting standards for the privacy of medical records, and favorably taxed long-term care insurance. Personal Responsibility and Work Opportunity Act removed the link between Medicaid and cash assistance eligibility and allowed states to parents and children at higher rates. Banned Medicaid coverage of legal immigrants in their first five years of living in the country with an exemption for emergency care. Mental Health Parity Act of 1996 prohibited group health plans from having lower yearly or lifetime limits for mental health benefits than medical or surgical benefits</a:t>
            </a:r>
          </a:p>
          <a:p>
            <a:r>
              <a:rPr lang="en-US" dirty="0"/>
              <a:t>1997: Approximately 42.4 (15.7%) are uninsured</a:t>
            </a:r>
          </a:p>
          <a:p>
            <a:r>
              <a:rPr lang="en-US" dirty="0"/>
              <a:t>1997 Balanced Budget Act – Changes in provider payments to slow Medicare spending and to establish Medicare + Choice (renamed Medicare Advantage in 2003). Enactment of State-CHIP to provide block grants to states allowing for health insurance coverage of children who are low income but whose household is not eligible for Medicaid. Supplying health insurance for employed individuals with a disability and income of up to 250% of poverty. Permission for mandatory Medicaid enrollment in managed care</a:t>
            </a:r>
          </a:p>
          <a:p>
            <a:r>
              <a:rPr lang="en-US" dirty="0"/>
              <a:t>1999 Ticket to Work Incentives Improvement Act extended states’ ability to cover working disabled to individuals with incomes above 25% of poverty and gave states ability impose income-related premiums</a:t>
            </a:r>
          </a:p>
        </p:txBody>
      </p:sp>
    </p:spTree>
    <p:extLst>
      <p:ext uri="{BB962C8B-B14F-4D97-AF65-F5344CB8AC3E}">
        <p14:creationId xmlns:p14="http://schemas.microsoft.com/office/powerpoint/2010/main" val="1726613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E5333-41C3-B8A0-BF0F-72BB8B65A999}"/>
              </a:ext>
            </a:extLst>
          </p:cNvPr>
          <p:cNvSpPr>
            <a:spLocks noGrp="1"/>
          </p:cNvSpPr>
          <p:nvPr>
            <p:ph type="title"/>
          </p:nvPr>
        </p:nvSpPr>
        <p:spPr/>
        <p:txBody>
          <a:bodyPr/>
          <a:lstStyle/>
          <a:p>
            <a:r>
              <a:rPr lang="en-US" b="1" dirty="0"/>
              <a:t>2000s</a:t>
            </a:r>
          </a:p>
        </p:txBody>
      </p:sp>
      <p:sp>
        <p:nvSpPr>
          <p:cNvPr id="3" name="Content Placeholder 2">
            <a:extLst>
              <a:ext uri="{FF2B5EF4-FFF2-40B4-BE49-F238E27FC236}">
                <a16:creationId xmlns:a16="http://schemas.microsoft.com/office/drawing/2014/main" id="{746BFA9D-2615-7BE5-45D5-F2B8EC234CFE}"/>
              </a:ext>
            </a:extLst>
          </p:cNvPr>
          <p:cNvSpPr>
            <a:spLocks noGrp="1"/>
          </p:cNvSpPr>
          <p:nvPr>
            <p:ph idx="1"/>
          </p:nvPr>
        </p:nvSpPr>
        <p:spPr/>
        <p:txBody>
          <a:bodyPr>
            <a:normAutofit fontScale="77500" lnSpcReduction="20000"/>
          </a:bodyPr>
          <a:lstStyle/>
          <a:p>
            <a:r>
              <a:rPr lang="en-US" dirty="0"/>
              <a:t>2000s Breast Cancer Treatment and Prevention Act allowed states to provide Medicaid coverage to uninsured women for treatment of BC cancer provided they are diagnosed through CDC screening program regardless of income. 2002 Bush expanded the number of community health centers serving underserved populations with the Health Center Growth Initiative.</a:t>
            </a:r>
          </a:p>
          <a:p>
            <a:r>
              <a:rPr lang="en-US" dirty="0"/>
              <a:t>Medicare Drug Improvement and Modernization Act (MMA) was passed and created a (voluntary) subsidized prescription drug benefit under Medicare.  Medicare legislation also created HAS allowing users to set aside pre-tax dollars to for current and future medical expenses.</a:t>
            </a:r>
          </a:p>
          <a:p>
            <a:r>
              <a:rPr lang="en-US" b="1" dirty="0"/>
              <a:t>2005 Deficit Reduction Act </a:t>
            </a:r>
            <a:r>
              <a:rPr lang="en-US" dirty="0"/>
              <a:t>made changes to Medicaid related premiums, cost sharing, benefits, and asset transfers. </a:t>
            </a:r>
            <a:r>
              <a:rPr lang="en-US" b="1" dirty="0"/>
              <a:t>Medicare Part D (drug benefits</a:t>
            </a:r>
            <a:r>
              <a:rPr lang="en-US" dirty="0"/>
              <a:t>) went into effect followed by the State of Massachusetts implementing legislation to provide health care coverage for nearly all state residents. 1 month later Vermont passed health reform aiming for near universal coverage. San Fan provided universal access to health services within the city for its residents in the same year.</a:t>
            </a:r>
          </a:p>
          <a:p>
            <a:r>
              <a:rPr lang="en-US" dirty="0"/>
              <a:t>2007: 45.6 million (15.3%) uninsured</a:t>
            </a:r>
          </a:p>
          <a:p>
            <a:endParaRPr lang="en-US" dirty="0"/>
          </a:p>
        </p:txBody>
      </p:sp>
    </p:spTree>
    <p:extLst>
      <p:ext uri="{BB962C8B-B14F-4D97-AF65-F5344CB8AC3E}">
        <p14:creationId xmlns:p14="http://schemas.microsoft.com/office/powerpoint/2010/main" val="2521474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ABE84-A2A8-B3C0-7148-5743FE79AB60}"/>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5996D7A6-7F7D-7A37-68BA-9EFC678BE62F}"/>
              </a:ext>
            </a:extLst>
          </p:cNvPr>
          <p:cNvSpPr>
            <a:spLocks noGrp="1"/>
          </p:cNvSpPr>
          <p:nvPr>
            <p:ph idx="1"/>
          </p:nvPr>
        </p:nvSpPr>
        <p:spPr/>
        <p:txBody>
          <a:bodyPr/>
          <a:lstStyle/>
          <a:p>
            <a:r>
              <a:rPr lang="en-US" dirty="0"/>
              <a:t>No financial disclosures</a:t>
            </a:r>
          </a:p>
        </p:txBody>
      </p:sp>
    </p:spTree>
    <p:extLst>
      <p:ext uri="{BB962C8B-B14F-4D97-AF65-F5344CB8AC3E}">
        <p14:creationId xmlns:p14="http://schemas.microsoft.com/office/powerpoint/2010/main" val="531474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BB66D-EE61-EFE9-DA2D-754DC3EBCF82}"/>
              </a:ext>
            </a:extLst>
          </p:cNvPr>
          <p:cNvSpPr>
            <a:spLocks noGrp="1"/>
          </p:cNvSpPr>
          <p:nvPr>
            <p:ph type="title"/>
          </p:nvPr>
        </p:nvSpPr>
        <p:spPr/>
        <p:txBody>
          <a:bodyPr/>
          <a:lstStyle/>
          <a:p>
            <a:r>
              <a:rPr lang="en-US" b="1" dirty="0"/>
              <a:t>2000s</a:t>
            </a:r>
          </a:p>
        </p:txBody>
      </p:sp>
      <p:sp>
        <p:nvSpPr>
          <p:cNvPr id="3" name="Content Placeholder 2">
            <a:extLst>
              <a:ext uri="{FF2B5EF4-FFF2-40B4-BE49-F238E27FC236}">
                <a16:creationId xmlns:a16="http://schemas.microsoft.com/office/drawing/2014/main" id="{CC03F7FB-0507-E770-7272-10ECCA5DCE2C}"/>
              </a:ext>
            </a:extLst>
          </p:cNvPr>
          <p:cNvSpPr>
            <a:spLocks noGrp="1"/>
          </p:cNvSpPr>
          <p:nvPr>
            <p:ph idx="1"/>
          </p:nvPr>
        </p:nvSpPr>
        <p:spPr/>
        <p:txBody>
          <a:bodyPr>
            <a:normAutofit fontScale="70000" lnSpcReduction="20000"/>
          </a:bodyPr>
          <a:lstStyle/>
          <a:p>
            <a:r>
              <a:rPr lang="en-US" dirty="0"/>
              <a:t>2007 Wyden-Bennet introduced Health Americans Act which would require individuals to obtain private health insurance through a state pool, thus eliminating employer-sponsored insurance programs (did not pass). Bush announced a similar health reform plan replacing employer-sponsored insurance with a standard health care deduction (did not go)</a:t>
            </a:r>
          </a:p>
          <a:p>
            <a:r>
              <a:rPr lang="en-US" dirty="0"/>
              <a:t>2 versions of a bill to reauthorize S-CHIP but Bush vetoes both. A temporary extension passed. California fails to pass a health reform plan with an individual mandate and shared financing responsibility</a:t>
            </a:r>
          </a:p>
          <a:p>
            <a:r>
              <a:rPr lang="en-US" dirty="0"/>
              <a:t>2008 Mental Health Parity Act amended to include substance use disorders, SUD on equal basis with physical conditions when health policies cover both. Economic downturn. Senator Baucus (chairman of Senate Finance Committee) released a White Paper outlining a national plan based on Massachusetts model. </a:t>
            </a:r>
          </a:p>
          <a:p>
            <a:r>
              <a:rPr lang="en-US" dirty="0"/>
              <a:t>2009 Obama established Office of Health Reform to coordinate administrative efforts on a national health reform. CHIP reauthorized and provides states with additional funding, tools, and fiscal incentives to help reach an estimated 4.1 million children who would otherwise uninsured by Medicaid and CHIP. Obama’s budget for 2010 included principles for health reform and proposes 634 billion to be placed in a health reform reserve fund. </a:t>
            </a:r>
          </a:p>
        </p:txBody>
      </p:sp>
    </p:spTree>
    <p:extLst>
      <p:ext uri="{BB962C8B-B14F-4D97-AF65-F5344CB8AC3E}">
        <p14:creationId xmlns:p14="http://schemas.microsoft.com/office/powerpoint/2010/main" val="3098682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01868-F1E9-08FA-4420-62D62348030D}"/>
              </a:ext>
            </a:extLst>
          </p:cNvPr>
          <p:cNvSpPr>
            <a:spLocks noGrp="1"/>
          </p:cNvSpPr>
          <p:nvPr>
            <p:ph type="title"/>
          </p:nvPr>
        </p:nvSpPr>
        <p:spPr/>
        <p:txBody>
          <a:bodyPr/>
          <a:lstStyle/>
          <a:p>
            <a:r>
              <a:rPr lang="en-US" b="1" dirty="0"/>
              <a:t>2010s</a:t>
            </a:r>
          </a:p>
        </p:txBody>
      </p:sp>
      <p:sp>
        <p:nvSpPr>
          <p:cNvPr id="3" name="Content Placeholder 2">
            <a:extLst>
              <a:ext uri="{FF2B5EF4-FFF2-40B4-BE49-F238E27FC236}">
                <a16:creationId xmlns:a16="http://schemas.microsoft.com/office/drawing/2014/main" id="{1C60E51A-1808-2850-0AD4-CFC4CDFD92D9}"/>
              </a:ext>
            </a:extLst>
          </p:cNvPr>
          <p:cNvSpPr>
            <a:spLocks noGrp="1"/>
          </p:cNvSpPr>
          <p:nvPr>
            <p:ph idx="1"/>
          </p:nvPr>
        </p:nvSpPr>
        <p:spPr/>
        <p:txBody>
          <a:bodyPr>
            <a:normAutofit fontScale="77500" lnSpcReduction="20000"/>
          </a:bodyPr>
          <a:lstStyle/>
          <a:p>
            <a:r>
              <a:rPr lang="en-US" b="1" dirty="0"/>
              <a:t>2010 Obama’s </a:t>
            </a:r>
            <a:r>
              <a:rPr lang="en-US" dirty="0"/>
              <a:t>proposal for health reform - passed the </a:t>
            </a:r>
            <a:r>
              <a:rPr lang="en-US" b="1" dirty="0"/>
              <a:t>Patient Protection and Affordable Care Act</a:t>
            </a:r>
            <a:r>
              <a:rPr lang="en-US" dirty="0"/>
              <a:t>. The Health Care and Education Reconciliation Act of 2010 was also passed, reflecting amendments and including a reform of national student loan system. Historic reform required that all individuals have health insurance by 2014. The poorest individuals will be covered under a Medicaid expansion, and with incomes to low to mid-range who do not have access through their jobs will be able to purchase with the help of federal subsidies through insurance exchanges. Large businesses who do not provide their employees with health insurance or subsidies will face penalties and no insurance plan will be allowed to deny coverage for any reason, nor will they be able to charge more due to health status or gender. Young adults will be able to stay on parents health plans until age 26. </a:t>
            </a:r>
          </a:p>
          <a:p>
            <a:r>
              <a:rPr lang="en-US" dirty="0"/>
              <a:t>2016: Trump eliminated the individual mandate section of the ACA removing monetary penalties for not having health insurance. Added pooled health plans, short-term/limited-duration plans, and new Medicare Advantage plans to the marketplace; lowered Medicare Advantage premiums; and improved access to HSAs. Also took action to end surprise medical billing and increase price transparency</a:t>
            </a:r>
          </a:p>
          <a:p>
            <a:endParaRPr lang="en-US" dirty="0"/>
          </a:p>
        </p:txBody>
      </p:sp>
    </p:spTree>
    <p:extLst>
      <p:ext uri="{BB962C8B-B14F-4D97-AF65-F5344CB8AC3E}">
        <p14:creationId xmlns:p14="http://schemas.microsoft.com/office/powerpoint/2010/main" val="437941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E145-D05D-9AAE-9C93-E919ABA31956}"/>
              </a:ext>
            </a:extLst>
          </p:cNvPr>
          <p:cNvSpPr>
            <a:spLocks noGrp="1"/>
          </p:cNvSpPr>
          <p:nvPr>
            <p:ph type="title"/>
          </p:nvPr>
        </p:nvSpPr>
        <p:spPr/>
        <p:txBody>
          <a:bodyPr/>
          <a:lstStyle/>
          <a:p>
            <a:r>
              <a:rPr lang="en-US" dirty="0"/>
              <a:t>2020s</a:t>
            </a:r>
          </a:p>
        </p:txBody>
      </p:sp>
      <p:sp>
        <p:nvSpPr>
          <p:cNvPr id="3" name="Content Placeholder 2">
            <a:extLst>
              <a:ext uri="{FF2B5EF4-FFF2-40B4-BE49-F238E27FC236}">
                <a16:creationId xmlns:a16="http://schemas.microsoft.com/office/drawing/2014/main" id="{22EEF556-4885-9018-C8B6-20B025A36FAC}"/>
              </a:ext>
            </a:extLst>
          </p:cNvPr>
          <p:cNvSpPr>
            <a:spLocks noGrp="1"/>
          </p:cNvSpPr>
          <p:nvPr>
            <p:ph idx="1"/>
          </p:nvPr>
        </p:nvSpPr>
        <p:spPr/>
        <p:txBody>
          <a:bodyPr>
            <a:normAutofit fontScale="92500" lnSpcReduction="10000"/>
          </a:bodyPr>
          <a:lstStyle/>
          <a:p>
            <a:r>
              <a:rPr lang="en-US" dirty="0"/>
              <a:t>COVID19 required legislators and policy makers to take a hard look at health care access and utilization. Access to telemedicine expansion. DHHS and Department of Defense </a:t>
            </a:r>
            <a:r>
              <a:rPr lang="en-US" dirty="0" err="1"/>
              <a:t>partered</a:t>
            </a:r>
            <a:r>
              <a:rPr lang="en-US" dirty="0"/>
              <a:t> to speed up development of COVID19 vaccines: Operation Warp Speed (OWS). Played key part in selecting vaccine candidates studying safety and efficacy of overlapping clinical trial phases to accelerate </a:t>
            </a:r>
            <a:r>
              <a:rPr lang="en-US" dirty="0" err="1"/>
              <a:t>developmate</a:t>
            </a:r>
            <a:r>
              <a:rPr lang="en-US" dirty="0"/>
              <a:t> and mitigate manufacturing challenges (cost manufacturing, distribution)</a:t>
            </a:r>
          </a:p>
          <a:p>
            <a:r>
              <a:rPr lang="en-US" dirty="0"/>
              <a:t>Bidne took action to lower cost and increase enrollment in health care marketplace</a:t>
            </a:r>
          </a:p>
          <a:p>
            <a:r>
              <a:rPr lang="en-US" dirty="0"/>
              <a:t>August 2023: 7.7% of US population is uninsured</a:t>
            </a:r>
          </a:p>
          <a:p>
            <a:r>
              <a:rPr lang="en-US" dirty="0"/>
              <a:t>American Rescue Plan Act (ARPA) </a:t>
            </a:r>
            <a:r>
              <a:rPr lang="en-US" dirty="0" err="1"/>
              <a:t>enhanded</a:t>
            </a:r>
            <a:r>
              <a:rPr lang="en-US" dirty="0"/>
              <a:t> ACA subsidies and the Inflation Reduction Act extended them</a:t>
            </a:r>
          </a:p>
          <a:p>
            <a:endParaRPr lang="en-US" dirty="0"/>
          </a:p>
        </p:txBody>
      </p:sp>
    </p:spTree>
    <p:extLst>
      <p:ext uri="{BB962C8B-B14F-4D97-AF65-F5344CB8AC3E}">
        <p14:creationId xmlns:p14="http://schemas.microsoft.com/office/powerpoint/2010/main" val="2182838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04B22-7A1D-3145-E8A8-43998BED9F33}"/>
              </a:ext>
            </a:extLst>
          </p:cNvPr>
          <p:cNvSpPr>
            <a:spLocks noGrp="1"/>
          </p:cNvSpPr>
          <p:nvPr>
            <p:ph type="title"/>
          </p:nvPr>
        </p:nvSpPr>
        <p:spPr/>
        <p:txBody>
          <a:bodyPr/>
          <a:lstStyle/>
          <a:p>
            <a:pPr algn="ctr"/>
            <a:r>
              <a:rPr lang="en-US" b="1" dirty="0"/>
              <a:t>Who Shall Live</a:t>
            </a:r>
          </a:p>
        </p:txBody>
      </p:sp>
      <p:pic>
        <p:nvPicPr>
          <p:cNvPr id="5" name="Online Media 4" descr="Who Shall Live?">
            <a:hlinkClick r:id="" action="ppaction://media"/>
            <a:extLst>
              <a:ext uri="{FF2B5EF4-FFF2-40B4-BE49-F238E27FC236}">
                <a16:creationId xmlns:a16="http://schemas.microsoft.com/office/drawing/2014/main" id="{81DD2EB2-3997-10B6-8254-A07EC07E721A}"/>
              </a:ext>
            </a:extLst>
          </p:cNvPr>
          <p:cNvPicPr>
            <a:picLocks noGrp="1" noRot="1" noChangeAspect="1"/>
          </p:cNvPicPr>
          <p:nvPr>
            <p:ph idx="1"/>
            <a:videoFile r:link="rId1"/>
          </p:nvPr>
        </p:nvPicPr>
        <p:blipFill>
          <a:blip r:embed="rId3"/>
          <a:stretch>
            <a:fillRect/>
          </a:stretch>
        </p:blipFill>
        <p:spPr>
          <a:xfrm>
            <a:off x="3195638" y="1825625"/>
            <a:ext cx="5802312" cy="4351338"/>
          </a:xfrm>
          <a:prstGeom prst="rect">
            <a:avLst/>
          </a:prstGeom>
        </p:spPr>
      </p:pic>
    </p:spTree>
    <p:extLst>
      <p:ext uri="{BB962C8B-B14F-4D97-AF65-F5344CB8AC3E}">
        <p14:creationId xmlns:p14="http://schemas.microsoft.com/office/powerpoint/2010/main" val="336210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F3DB1-1904-3D37-A23E-51CE05E9BD28}"/>
              </a:ext>
            </a:extLst>
          </p:cNvPr>
          <p:cNvSpPr>
            <a:spLocks noGrp="1"/>
          </p:cNvSpPr>
          <p:nvPr>
            <p:ph type="title"/>
          </p:nvPr>
        </p:nvSpPr>
        <p:spPr/>
        <p:txBody>
          <a:bodyPr/>
          <a:lstStyle/>
          <a:p>
            <a:r>
              <a:rPr lang="en-US" dirty="0"/>
              <a:t>Structure and Order</a:t>
            </a:r>
          </a:p>
        </p:txBody>
      </p:sp>
      <p:sp>
        <p:nvSpPr>
          <p:cNvPr id="3" name="Content Placeholder 2">
            <a:extLst>
              <a:ext uri="{FF2B5EF4-FFF2-40B4-BE49-F238E27FC236}">
                <a16:creationId xmlns:a16="http://schemas.microsoft.com/office/drawing/2014/main" id="{DDD728AC-327D-CB82-4F03-361A6DFF5AE3}"/>
              </a:ext>
            </a:extLst>
          </p:cNvPr>
          <p:cNvSpPr>
            <a:spLocks noGrp="1"/>
          </p:cNvSpPr>
          <p:nvPr>
            <p:ph idx="1"/>
          </p:nvPr>
        </p:nvSpPr>
        <p:spPr/>
        <p:txBody>
          <a:bodyPr/>
          <a:lstStyle/>
          <a:p>
            <a:r>
              <a:rPr lang="en-US" dirty="0"/>
              <a:t>*Billing and Coding</a:t>
            </a:r>
          </a:p>
          <a:p>
            <a:pPr lvl="1"/>
            <a:r>
              <a:rPr lang="en-US" dirty="0"/>
              <a:t>CPT</a:t>
            </a:r>
          </a:p>
          <a:p>
            <a:pPr lvl="1"/>
            <a:r>
              <a:rPr lang="en-US" dirty="0"/>
              <a:t>ICD10</a:t>
            </a:r>
          </a:p>
          <a:p>
            <a:pPr lvl="1"/>
            <a:r>
              <a:rPr lang="en-US" dirty="0"/>
              <a:t>EM</a:t>
            </a:r>
          </a:p>
          <a:p>
            <a:r>
              <a:rPr lang="en-US" dirty="0"/>
              <a:t>*RVUs</a:t>
            </a:r>
          </a:p>
          <a:p>
            <a:r>
              <a:rPr lang="en-US" dirty="0"/>
              <a:t>*DRGs</a:t>
            </a:r>
          </a:p>
        </p:txBody>
      </p:sp>
    </p:spTree>
    <p:extLst>
      <p:ext uri="{BB962C8B-B14F-4D97-AF65-F5344CB8AC3E}">
        <p14:creationId xmlns:p14="http://schemas.microsoft.com/office/powerpoint/2010/main" val="99688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59E49-8BE3-FC1B-BDDB-9F5B9DDDC939}"/>
              </a:ext>
            </a:extLst>
          </p:cNvPr>
          <p:cNvSpPr>
            <a:spLocks noGrp="1"/>
          </p:cNvSpPr>
          <p:nvPr>
            <p:ph type="title"/>
          </p:nvPr>
        </p:nvSpPr>
        <p:spPr/>
        <p:txBody>
          <a:bodyPr/>
          <a:lstStyle/>
          <a:p>
            <a:r>
              <a:rPr lang="en-US" dirty="0"/>
              <a:t>How a Practice gets Paid</a:t>
            </a:r>
          </a:p>
        </p:txBody>
      </p:sp>
      <p:sp>
        <p:nvSpPr>
          <p:cNvPr id="3" name="Content Placeholder 2">
            <a:extLst>
              <a:ext uri="{FF2B5EF4-FFF2-40B4-BE49-F238E27FC236}">
                <a16:creationId xmlns:a16="http://schemas.microsoft.com/office/drawing/2014/main" id="{BAD5A84D-B519-CA42-F511-286281CC9E6E}"/>
              </a:ext>
            </a:extLst>
          </p:cNvPr>
          <p:cNvSpPr>
            <a:spLocks noGrp="1"/>
          </p:cNvSpPr>
          <p:nvPr>
            <p:ph idx="1"/>
          </p:nvPr>
        </p:nvSpPr>
        <p:spPr/>
        <p:txBody>
          <a:bodyPr/>
          <a:lstStyle/>
          <a:p>
            <a:r>
              <a:rPr lang="en-US" dirty="0"/>
              <a:t>Fee For Service (FFS)</a:t>
            </a:r>
          </a:p>
          <a:p>
            <a:r>
              <a:rPr lang="en-US" dirty="0"/>
              <a:t>Dialysis </a:t>
            </a:r>
          </a:p>
          <a:p>
            <a:r>
              <a:rPr lang="en-US" dirty="0"/>
              <a:t>Value Based Care (VBC)</a:t>
            </a:r>
          </a:p>
          <a:p>
            <a:endParaRPr lang="en-US" dirty="0"/>
          </a:p>
        </p:txBody>
      </p:sp>
    </p:spTree>
    <p:extLst>
      <p:ext uri="{BB962C8B-B14F-4D97-AF65-F5344CB8AC3E}">
        <p14:creationId xmlns:p14="http://schemas.microsoft.com/office/powerpoint/2010/main" val="3055705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8E86E-13BB-7F67-FA77-0EA83D6E6B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BD1B3B-BEB1-703D-6A2A-6315CE27CCC7}"/>
              </a:ext>
            </a:extLst>
          </p:cNvPr>
          <p:cNvSpPr>
            <a:spLocks noGrp="1"/>
          </p:cNvSpPr>
          <p:nvPr>
            <p:ph type="title"/>
          </p:nvPr>
        </p:nvSpPr>
        <p:spPr/>
        <p:txBody>
          <a:bodyPr/>
          <a:lstStyle/>
          <a:p>
            <a:r>
              <a:rPr lang="en-US" dirty="0"/>
              <a:t>How a Practice gets Paid: FFS</a:t>
            </a:r>
          </a:p>
        </p:txBody>
      </p:sp>
      <p:sp>
        <p:nvSpPr>
          <p:cNvPr id="3" name="Content Placeholder 2">
            <a:extLst>
              <a:ext uri="{FF2B5EF4-FFF2-40B4-BE49-F238E27FC236}">
                <a16:creationId xmlns:a16="http://schemas.microsoft.com/office/drawing/2014/main" id="{DEC60556-7EF8-D278-F15C-5263AFB175D6}"/>
              </a:ext>
            </a:extLst>
          </p:cNvPr>
          <p:cNvSpPr>
            <a:spLocks noGrp="1"/>
          </p:cNvSpPr>
          <p:nvPr>
            <p:ph idx="1"/>
          </p:nvPr>
        </p:nvSpPr>
        <p:spPr/>
        <p:txBody>
          <a:bodyPr/>
          <a:lstStyle/>
          <a:p>
            <a:r>
              <a:rPr lang="en-US" dirty="0"/>
              <a:t>Fee For Service (FFS)</a:t>
            </a:r>
          </a:p>
          <a:p>
            <a:pPr lvl="1"/>
            <a:r>
              <a:rPr lang="en-US" dirty="0"/>
              <a:t>Simplest billing model, Bill for each service provided, volume of services and coding/documentation level are incentivized, bonuses for seeing complex patients, /rural practice or working weekends/evenings</a:t>
            </a:r>
          </a:p>
          <a:p>
            <a:endParaRPr lang="en-US" dirty="0"/>
          </a:p>
          <a:p>
            <a:r>
              <a:rPr lang="en-US" dirty="0"/>
              <a:t>See patient and code encounter -&gt; Biller Submits Charges -&gt; Health Plan determines how much they will pay for each charge -&gt; patient receives bill</a:t>
            </a:r>
          </a:p>
          <a:p>
            <a:endParaRPr lang="en-US" dirty="0"/>
          </a:p>
        </p:txBody>
      </p:sp>
    </p:spTree>
    <p:extLst>
      <p:ext uri="{BB962C8B-B14F-4D97-AF65-F5344CB8AC3E}">
        <p14:creationId xmlns:p14="http://schemas.microsoft.com/office/powerpoint/2010/main" val="128376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8B8CF-EE4E-7B49-C1AD-070880A56B0A}"/>
              </a:ext>
            </a:extLst>
          </p:cNvPr>
          <p:cNvSpPr>
            <a:spLocks noGrp="1"/>
          </p:cNvSpPr>
          <p:nvPr>
            <p:ph type="title"/>
          </p:nvPr>
        </p:nvSpPr>
        <p:spPr/>
        <p:txBody>
          <a:bodyPr/>
          <a:lstStyle/>
          <a:p>
            <a:r>
              <a:rPr lang="en-US" dirty="0"/>
              <a:t>How a Practice gets Paid: Dialysis</a:t>
            </a:r>
          </a:p>
        </p:txBody>
      </p:sp>
      <p:sp>
        <p:nvSpPr>
          <p:cNvPr id="3" name="Content Placeholder 2">
            <a:extLst>
              <a:ext uri="{FF2B5EF4-FFF2-40B4-BE49-F238E27FC236}">
                <a16:creationId xmlns:a16="http://schemas.microsoft.com/office/drawing/2014/main" id="{C0B8441D-A51D-9D8C-AA3A-4B4F697FCE6E}"/>
              </a:ext>
            </a:extLst>
          </p:cNvPr>
          <p:cNvSpPr>
            <a:spLocks noGrp="1"/>
          </p:cNvSpPr>
          <p:nvPr>
            <p:ph idx="1"/>
          </p:nvPr>
        </p:nvSpPr>
        <p:spPr/>
        <p:txBody>
          <a:bodyPr/>
          <a:lstStyle/>
          <a:p>
            <a:r>
              <a:rPr lang="en-US" dirty="0"/>
              <a:t>Monthly Capitation Payment (MCP) for each patient; intent is to cover the usual outpatient care you would provide to a dialysis patient</a:t>
            </a:r>
          </a:p>
          <a:p>
            <a:r>
              <a:rPr lang="en-US" dirty="0"/>
              <a:t>Amount varies according to # of times patient is seen</a:t>
            </a:r>
          </a:p>
          <a:p>
            <a:r>
              <a:rPr lang="en-US" dirty="0"/>
              <a:t>NPs can perform some or all of the monthly visits (paid at 80%)</a:t>
            </a:r>
          </a:p>
        </p:txBody>
      </p:sp>
    </p:spTree>
    <p:extLst>
      <p:ext uri="{BB962C8B-B14F-4D97-AF65-F5344CB8AC3E}">
        <p14:creationId xmlns:p14="http://schemas.microsoft.com/office/powerpoint/2010/main" val="1881019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3CA7A-C1A2-A877-7F4C-0110003B5CF7}"/>
              </a:ext>
            </a:extLst>
          </p:cNvPr>
          <p:cNvSpPr>
            <a:spLocks noGrp="1"/>
          </p:cNvSpPr>
          <p:nvPr>
            <p:ph type="title"/>
          </p:nvPr>
        </p:nvSpPr>
        <p:spPr/>
        <p:txBody>
          <a:bodyPr/>
          <a:lstStyle/>
          <a:p>
            <a:r>
              <a:rPr lang="en-US" dirty="0"/>
              <a:t>How a Practice gets Paid: VBC</a:t>
            </a:r>
          </a:p>
        </p:txBody>
      </p:sp>
      <p:sp>
        <p:nvSpPr>
          <p:cNvPr id="3" name="Content Placeholder 2">
            <a:extLst>
              <a:ext uri="{FF2B5EF4-FFF2-40B4-BE49-F238E27FC236}">
                <a16:creationId xmlns:a16="http://schemas.microsoft.com/office/drawing/2014/main" id="{D09B8C90-DADD-E167-0331-A4231285287D}"/>
              </a:ext>
            </a:extLst>
          </p:cNvPr>
          <p:cNvSpPr>
            <a:spLocks noGrp="1"/>
          </p:cNvSpPr>
          <p:nvPr>
            <p:ph idx="1"/>
          </p:nvPr>
        </p:nvSpPr>
        <p:spPr/>
        <p:txBody>
          <a:bodyPr/>
          <a:lstStyle/>
          <a:p>
            <a:r>
              <a:rPr lang="en-US" dirty="0"/>
              <a:t>Value Based Care (VBC models)</a:t>
            </a:r>
          </a:p>
          <a:p>
            <a:r>
              <a:rPr lang="en-US" dirty="0"/>
              <a:t>Nephrology-specific: Comprehensive Kidney </a:t>
            </a:r>
            <a:r>
              <a:rPr lang="en-US" dirty="0" err="1"/>
              <a:t>CareChoices</a:t>
            </a:r>
            <a:r>
              <a:rPr lang="en-US" dirty="0"/>
              <a:t> (CKCC) Program through CMS</a:t>
            </a:r>
          </a:p>
          <a:p>
            <a:r>
              <a:rPr lang="en-US" dirty="0"/>
              <a:t>Providers belong to KCE (Kidney Contract Entity)</a:t>
            </a:r>
          </a:p>
          <a:p>
            <a:r>
              <a:rPr lang="en-US" dirty="0"/>
              <a:t>Patients are aligned to a provider based on geographical location, diagnosis codes (ICD-10), and number of claims (E&amp;M codes that were billed) associated with a particular provider (NPI) or practice (TIN)</a:t>
            </a:r>
          </a:p>
        </p:txBody>
      </p:sp>
    </p:spTree>
    <p:extLst>
      <p:ext uri="{BB962C8B-B14F-4D97-AF65-F5344CB8AC3E}">
        <p14:creationId xmlns:p14="http://schemas.microsoft.com/office/powerpoint/2010/main" val="3109289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F9BDF-09FF-19B5-F6E1-A452CC1AF86D}"/>
              </a:ext>
            </a:extLst>
          </p:cNvPr>
          <p:cNvSpPr>
            <a:spLocks noGrp="1"/>
          </p:cNvSpPr>
          <p:nvPr>
            <p:ph type="title"/>
          </p:nvPr>
        </p:nvSpPr>
        <p:spPr/>
        <p:txBody>
          <a:bodyPr/>
          <a:lstStyle/>
          <a:p>
            <a:r>
              <a:rPr lang="en-US" dirty="0"/>
              <a:t>How a Practice gets Paid: CKCC</a:t>
            </a:r>
          </a:p>
        </p:txBody>
      </p:sp>
      <p:sp>
        <p:nvSpPr>
          <p:cNvPr id="3" name="Content Placeholder 2">
            <a:extLst>
              <a:ext uri="{FF2B5EF4-FFF2-40B4-BE49-F238E27FC236}">
                <a16:creationId xmlns:a16="http://schemas.microsoft.com/office/drawing/2014/main" id="{7D64D1B7-B03A-C548-77CD-AA88468539CA}"/>
              </a:ext>
            </a:extLst>
          </p:cNvPr>
          <p:cNvSpPr>
            <a:spLocks noGrp="1"/>
          </p:cNvSpPr>
          <p:nvPr>
            <p:ph idx="1"/>
          </p:nvPr>
        </p:nvSpPr>
        <p:spPr/>
        <p:txBody>
          <a:bodyPr>
            <a:normAutofit fontScale="92500" lnSpcReduction="20000"/>
          </a:bodyPr>
          <a:lstStyle/>
          <a:p>
            <a:r>
              <a:rPr lang="en-US" dirty="0"/>
              <a:t>Participants receive payments based on risk assumed</a:t>
            </a:r>
          </a:p>
          <a:p>
            <a:r>
              <a:rPr lang="en-US" dirty="0"/>
              <a:t>1) Capitation Revenue and Quality Bonuses</a:t>
            </a:r>
          </a:p>
          <a:p>
            <a:pPr lvl="1"/>
            <a:r>
              <a:rPr lang="en-US" dirty="0"/>
              <a:t>Fixed prospective monthly payments, replaces historical FFS revenue. Paid regardless of how often you see patients</a:t>
            </a:r>
          </a:p>
          <a:p>
            <a:r>
              <a:rPr lang="en-US" dirty="0"/>
              <a:t>2) Quality Based Payments</a:t>
            </a:r>
          </a:p>
          <a:p>
            <a:pPr lvl="1"/>
            <a:r>
              <a:rPr lang="en-US" dirty="0"/>
              <a:t>CMS takes a 5% quality withhold but allows practices to earn it back by performing well on things like treating depression and optimal starts. Additional bonuses for successful transplantation and home dialysis</a:t>
            </a:r>
          </a:p>
          <a:p>
            <a:r>
              <a:rPr lang="en-US" dirty="0"/>
              <a:t>3) Shared Savings (global risk)</a:t>
            </a:r>
          </a:p>
          <a:p>
            <a:pPr lvl="1"/>
            <a:r>
              <a:rPr lang="en-US" dirty="0"/>
              <a:t>Based on actual total cost of care expenditures compared to prospective benchmarks set by CMS</a:t>
            </a:r>
          </a:p>
          <a:p>
            <a:endParaRPr lang="en-US" dirty="0"/>
          </a:p>
          <a:p>
            <a:r>
              <a:rPr lang="en-US" dirty="0"/>
              <a:t>Largest Opportunity = Taking Highest Risk (Bar Graph example)</a:t>
            </a:r>
          </a:p>
        </p:txBody>
      </p:sp>
    </p:spTree>
    <p:extLst>
      <p:ext uri="{BB962C8B-B14F-4D97-AF65-F5344CB8AC3E}">
        <p14:creationId xmlns:p14="http://schemas.microsoft.com/office/powerpoint/2010/main" val="194972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dissolve">
                                      <p:cBhvr>
                                        <p:cTn id="23" dur="500"/>
                                        <p:tgtEl>
                                          <p:spTgt spid="3">
                                            <p:txEl>
                                              <p:pRg st="5" end="5"/>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dissolv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dissolv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3A061-FBCF-E23A-0D84-87C2B6389AD7}"/>
              </a:ext>
            </a:extLst>
          </p:cNvPr>
          <p:cNvSpPr>
            <a:spLocks noGrp="1"/>
          </p:cNvSpPr>
          <p:nvPr>
            <p:ph type="title"/>
          </p:nvPr>
        </p:nvSpPr>
        <p:spPr/>
        <p:txBody>
          <a:bodyPr/>
          <a:lstStyle/>
          <a:p>
            <a:r>
              <a:rPr lang="en-US" dirty="0"/>
              <a:t>Lecture Series Overview</a:t>
            </a:r>
          </a:p>
        </p:txBody>
      </p:sp>
      <p:sp>
        <p:nvSpPr>
          <p:cNvPr id="3" name="Content Placeholder 2">
            <a:extLst>
              <a:ext uri="{FF2B5EF4-FFF2-40B4-BE49-F238E27FC236}">
                <a16:creationId xmlns:a16="http://schemas.microsoft.com/office/drawing/2014/main" id="{203383B3-A3BE-E6E5-2C8C-FF76864A3231}"/>
              </a:ext>
            </a:extLst>
          </p:cNvPr>
          <p:cNvSpPr>
            <a:spLocks noGrp="1"/>
          </p:cNvSpPr>
          <p:nvPr>
            <p:ph idx="1"/>
          </p:nvPr>
        </p:nvSpPr>
        <p:spPr/>
        <p:txBody>
          <a:bodyPr>
            <a:normAutofit/>
          </a:bodyPr>
          <a:lstStyle/>
          <a:p>
            <a:r>
              <a:rPr lang="en-US" dirty="0"/>
              <a:t>Part 1: Introduction to Healthcare and Policy </a:t>
            </a:r>
          </a:p>
          <a:p>
            <a:r>
              <a:rPr lang="en-US" dirty="0"/>
              <a:t>Part 2: Billing, Coding, and Documentation </a:t>
            </a:r>
          </a:p>
          <a:p>
            <a:r>
              <a:rPr lang="en-US" dirty="0"/>
              <a:t>Part 3: Insurers and Payers, Dialysis Specifics</a:t>
            </a:r>
          </a:p>
          <a:p>
            <a:r>
              <a:rPr lang="en-US" dirty="0"/>
              <a:t>Part 4: Specific Policies and Governmental Involvement </a:t>
            </a:r>
          </a:p>
          <a:p>
            <a:r>
              <a:rPr lang="en-US" dirty="0"/>
              <a:t>Part 5: Contracts and Incentives Benefits</a:t>
            </a:r>
          </a:p>
          <a:p>
            <a:r>
              <a:rPr lang="en-US" dirty="0"/>
              <a:t>*Part 6: Medical Directorship</a:t>
            </a:r>
          </a:p>
        </p:txBody>
      </p:sp>
    </p:spTree>
    <p:extLst>
      <p:ext uri="{BB962C8B-B14F-4D97-AF65-F5344CB8AC3E}">
        <p14:creationId xmlns:p14="http://schemas.microsoft.com/office/powerpoint/2010/main" val="1909669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6A692-81BE-0CA5-BF6C-C567D8E2419F}"/>
              </a:ext>
            </a:extLst>
          </p:cNvPr>
          <p:cNvSpPr>
            <a:spLocks noGrp="1"/>
          </p:cNvSpPr>
          <p:nvPr>
            <p:ph type="title"/>
          </p:nvPr>
        </p:nvSpPr>
        <p:spPr/>
        <p:txBody>
          <a:bodyPr/>
          <a:lstStyle/>
          <a:p>
            <a:r>
              <a:rPr lang="en-US" dirty="0"/>
              <a:t>How a Practice Pay Providers</a:t>
            </a:r>
          </a:p>
        </p:txBody>
      </p:sp>
      <p:sp>
        <p:nvSpPr>
          <p:cNvPr id="3" name="Content Placeholder 2">
            <a:extLst>
              <a:ext uri="{FF2B5EF4-FFF2-40B4-BE49-F238E27FC236}">
                <a16:creationId xmlns:a16="http://schemas.microsoft.com/office/drawing/2014/main" id="{A561E210-4427-505F-F65A-DB4612FB0580}"/>
              </a:ext>
            </a:extLst>
          </p:cNvPr>
          <p:cNvSpPr>
            <a:spLocks noGrp="1"/>
          </p:cNvSpPr>
          <p:nvPr>
            <p:ph idx="1"/>
          </p:nvPr>
        </p:nvSpPr>
        <p:spPr/>
        <p:txBody>
          <a:bodyPr/>
          <a:lstStyle/>
          <a:p>
            <a:r>
              <a:rPr lang="en-US" dirty="0"/>
              <a:t>Associates: Typically Salaried</a:t>
            </a:r>
          </a:p>
          <a:p>
            <a:r>
              <a:rPr lang="en-US" dirty="0"/>
              <a:t>Partnership (after defined timeframe) </a:t>
            </a:r>
          </a:p>
          <a:p>
            <a:pPr lvl="1"/>
            <a:r>
              <a:rPr lang="en-US" dirty="0"/>
              <a:t>Buy-in</a:t>
            </a:r>
          </a:p>
          <a:p>
            <a:pPr lvl="1"/>
            <a:r>
              <a:rPr lang="en-US" dirty="0"/>
              <a:t>Hard Assets (owning building, dialysis, </a:t>
            </a:r>
            <a:r>
              <a:rPr lang="en-US" dirty="0" err="1"/>
              <a:t>etc</a:t>
            </a:r>
            <a:r>
              <a:rPr lang="en-US" dirty="0"/>
              <a:t>)</a:t>
            </a:r>
          </a:p>
        </p:txBody>
      </p:sp>
    </p:spTree>
    <p:extLst>
      <p:ext uri="{BB962C8B-B14F-4D97-AF65-F5344CB8AC3E}">
        <p14:creationId xmlns:p14="http://schemas.microsoft.com/office/powerpoint/2010/main" val="4130018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6750A-5131-C7F7-65EA-4565EF50C0BA}"/>
              </a:ext>
            </a:extLst>
          </p:cNvPr>
          <p:cNvSpPr>
            <a:spLocks noGrp="1"/>
          </p:cNvSpPr>
          <p:nvPr>
            <p:ph type="title"/>
          </p:nvPr>
        </p:nvSpPr>
        <p:spPr/>
        <p:txBody>
          <a:bodyPr/>
          <a:lstStyle/>
          <a:p>
            <a:r>
              <a:rPr lang="en-US" dirty="0"/>
              <a:t>Practice Revenue Streams</a:t>
            </a:r>
          </a:p>
        </p:txBody>
      </p:sp>
      <p:sp>
        <p:nvSpPr>
          <p:cNvPr id="3" name="Content Placeholder 2">
            <a:extLst>
              <a:ext uri="{FF2B5EF4-FFF2-40B4-BE49-F238E27FC236}">
                <a16:creationId xmlns:a16="http://schemas.microsoft.com/office/drawing/2014/main" id="{4488E34C-E18A-2CA6-5CB9-C059271406C5}"/>
              </a:ext>
            </a:extLst>
          </p:cNvPr>
          <p:cNvSpPr>
            <a:spLocks noGrp="1"/>
          </p:cNvSpPr>
          <p:nvPr>
            <p:ph idx="1"/>
          </p:nvPr>
        </p:nvSpPr>
        <p:spPr/>
        <p:txBody>
          <a:bodyPr>
            <a:normAutofit fontScale="40000" lnSpcReduction="20000"/>
          </a:bodyPr>
          <a:lstStyle/>
          <a:p>
            <a:r>
              <a:rPr lang="en-US" dirty="0"/>
              <a:t>FFS</a:t>
            </a:r>
          </a:p>
          <a:p>
            <a:r>
              <a:rPr lang="en-US" dirty="0"/>
              <a:t>VBC Arrangements (important to be taking risk)</a:t>
            </a:r>
          </a:p>
          <a:p>
            <a:r>
              <a:rPr lang="en-US" dirty="0"/>
              <a:t>Medical Directorships</a:t>
            </a:r>
          </a:p>
          <a:p>
            <a:pPr lvl="1"/>
            <a:r>
              <a:rPr lang="en-US" dirty="0"/>
              <a:t>Every outpatient dialysis unit must have a MD</a:t>
            </a:r>
          </a:p>
          <a:p>
            <a:pPr lvl="1"/>
            <a:r>
              <a:rPr lang="en-US" dirty="0"/>
              <a:t>Typically need 2-3 years of experience post-fellowship</a:t>
            </a:r>
          </a:p>
          <a:p>
            <a:pPr lvl="1"/>
            <a:r>
              <a:rPr lang="en-US" dirty="0"/>
              <a:t>Terms can be long (5-10 years)</a:t>
            </a:r>
          </a:p>
          <a:p>
            <a:pPr lvl="1"/>
            <a:r>
              <a:rPr lang="en-US" dirty="0"/>
              <a:t>Non-competes and limitations; a lot of responsibility</a:t>
            </a:r>
          </a:p>
          <a:p>
            <a:r>
              <a:rPr lang="en-US" dirty="0"/>
              <a:t>JV Ownership of Dialysis Units</a:t>
            </a:r>
          </a:p>
          <a:p>
            <a:pPr lvl="1"/>
            <a:r>
              <a:rPr lang="en-US" dirty="0"/>
              <a:t>Usually minority share</a:t>
            </a:r>
          </a:p>
          <a:p>
            <a:pPr lvl="1"/>
            <a:r>
              <a:rPr lang="en-US" dirty="0"/>
              <a:t>Capital calls a possibility</a:t>
            </a:r>
          </a:p>
          <a:p>
            <a:pPr lvl="1"/>
            <a:r>
              <a:rPr lang="en-US" dirty="0"/>
              <a:t>Buying into existing units often expensive; de novo less expensive</a:t>
            </a:r>
          </a:p>
          <a:p>
            <a:pPr lvl="1"/>
            <a:r>
              <a:rPr lang="en-US" dirty="0"/>
              <a:t>Difficult financial times for in-center units</a:t>
            </a:r>
          </a:p>
          <a:p>
            <a:r>
              <a:rPr lang="en-US" dirty="0"/>
              <a:t>Ancillary Services</a:t>
            </a:r>
          </a:p>
          <a:p>
            <a:pPr lvl="1"/>
            <a:r>
              <a:rPr lang="en-US" dirty="0"/>
              <a:t>Vascular access center</a:t>
            </a:r>
          </a:p>
          <a:p>
            <a:pPr lvl="1"/>
            <a:r>
              <a:rPr lang="en-US" dirty="0"/>
              <a:t>Imaging</a:t>
            </a:r>
          </a:p>
          <a:p>
            <a:pPr lvl="1"/>
            <a:r>
              <a:rPr lang="en-US" dirty="0"/>
              <a:t>Laboratory</a:t>
            </a:r>
          </a:p>
          <a:p>
            <a:pPr lvl="1"/>
            <a:r>
              <a:rPr lang="en-US" dirty="0"/>
              <a:t>Transplant program management</a:t>
            </a:r>
          </a:p>
          <a:p>
            <a:r>
              <a:rPr lang="en-US" dirty="0"/>
              <a:t>Real Estate</a:t>
            </a:r>
          </a:p>
          <a:p>
            <a:pPr lvl="1"/>
            <a:r>
              <a:rPr lang="en-US" dirty="0"/>
              <a:t>Practice locations</a:t>
            </a:r>
          </a:p>
          <a:p>
            <a:pPr lvl="1"/>
            <a:r>
              <a:rPr lang="en-US" dirty="0"/>
              <a:t>Dialysis Units/ASC</a:t>
            </a:r>
          </a:p>
          <a:p>
            <a:r>
              <a:rPr lang="en-US" dirty="0"/>
              <a:t>Research</a:t>
            </a:r>
          </a:p>
        </p:txBody>
      </p:sp>
    </p:spTree>
    <p:extLst>
      <p:ext uri="{BB962C8B-B14F-4D97-AF65-F5344CB8AC3E}">
        <p14:creationId xmlns:p14="http://schemas.microsoft.com/office/powerpoint/2010/main" val="3437553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7B3BE-32D0-C1F1-1BB0-5D83CDA1151E}"/>
              </a:ext>
            </a:extLst>
          </p:cNvPr>
          <p:cNvSpPr>
            <a:spLocks noGrp="1"/>
          </p:cNvSpPr>
          <p:nvPr>
            <p:ph type="title"/>
          </p:nvPr>
        </p:nvSpPr>
        <p:spPr/>
        <p:txBody>
          <a:bodyPr/>
          <a:lstStyle/>
          <a:p>
            <a:r>
              <a:rPr lang="en-US" dirty="0"/>
              <a:t>Medicare</a:t>
            </a:r>
          </a:p>
        </p:txBody>
      </p:sp>
      <p:sp>
        <p:nvSpPr>
          <p:cNvPr id="3" name="Content Placeholder 2">
            <a:extLst>
              <a:ext uri="{FF2B5EF4-FFF2-40B4-BE49-F238E27FC236}">
                <a16:creationId xmlns:a16="http://schemas.microsoft.com/office/drawing/2014/main" id="{53248A89-9FE5-44A7-8B7C-C4CBA4A9093C}"/>
              </a:ext>
            </a:extLst>
          </p:cNvPr>
          <p:cNvSpPr>
            <a:spLocks noGrp="1"/>
          </p:cNvSpPr>
          <p:nvPr>
            <p:ph idx="1"/>
          </p:nvPr>
        </p:nvSpPr>
        <p:spPr/>
        <p:txBody>
          <a:bodyPr/>
          <a:lstStyle/>
          <a:p>
            <a:r>
              <a:rPr lang="en-US" dirty="0"/>
              <a:t>Care for Elderly</a:t>
            </a:r>
          </a:p>
          <a:p>
            <a:r>
              <a:rPr lang="en-US" dirty="0"/>
              <a:t>Qualified by age (65+) or diagnosis (ESKD, ALS, Disability)</a:t>
            </a:r>
          </a:p>
          <a:p>
            <a:r>
              <a:rPr lang="en-US" dirty="0"/>
              <a:t>Three Parts:</a:t>
            </a:r>
          </a:p>
          <a:p>
            <a:pPr lvl="1"/>
            <a:r>
              <a:rPr lang="en-US" dirty="0"/>
              <a:t>A: Inpatient, SNF, Hospice</a:t>
            </a:r>
          </a:p>
          <a:p>
            <a:pPr lvl="1"/>
            <a:r>
              <a:rPr lang="en-US" dirty="0"/>
              <a:t>B: Outpatient Services, Medical Supplies</a:t>
            </a:r>
          </a:p>
          <a:p>
            <a:pPr lvl="1"/>
            <a:r>
              <a:rPr lang="en-US" dirty="0"/>
              <a:t>C: Medicare Advantage*</a:t>
            </a:r>
          </a:p>
          <a:p>
            <a:pPr lvl="1"/>
            <a:r>
              <a:rPr lang="en-US" dirty="0"/>
              <a:t>D: RX Coverage</a:t>
            </a:r>
          </a:p>
          <a:p>
            <a:r>
              <a:rPr lang="en-US" dirty="0"/>
              <a:t>Notable Exclusions: Dental, Vision, Hearing, routine foot care</a:t>
            </a:r>
          </a:p>
        </p:txBody>
      </p:sp>
    </p:spTree>
    <p:extLst>
      <p:ext uri="{BB962C8B-B14F-4D97-AF65-F5344CB8AC3E}">
        <p14:creationId xmlns:p14="http://schemas.microsoft.com/office/powerpoint/2010/main" val="17571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84591-1170-6BEA-FF20-6A351F3FCB7F}"/>
              </a:ext>
            </a:extLst>
          </p:cNvPr>
          <p:cNvSpPr>
            <a:spLocks noGrp="1"/>
          </p:cNvSpPr>
          <p:nvPr>
            <p:ph type="title"/>
          </p:nvPr>
        </p:nvSpPr>
        <p:spPr/>
        <p:txBody>
          <a:bodyPr/>
          <a:lstStyle/>
          <a:p>
            <a:r>
              <a:rPr lang="en-US" dirty="0"/>
              <a:t>Medicaid</a:t>
            </a:r>
          </a:p>
        </p:txBody>
      </p:sp>
      <p:sp>
        <p:nvSpPr>
          <p:cNvPr id="3" name="Content Placeholder 2">
            <a:extLst>
              <a:ext uri="{FF2B5EF4-FFF2-40B4-BE49-F238E27FC236}">
                <a16:creationId xmlns:a16="http://schemas.microsoft.com/office/drawing/2014/main" id="{953504D8-107F-6E0F-B896-22771E647B95}"/>
              </a:ext>
            </a:extLst>
          </p:cNvPr>
          <p:cNvSpPr>
            <a:spLocks noGrp="1"/>
          </p:cNvSpPr>
          <p:nvPr>
            <p:ph idx="1"/>
          </p:nvPr>
        </p:nvSpPr>
        <p:spPr/>
        <p:txBody>
          <a:bodyPr/>
          <a:lstStyle/>
          <a:p>
            <a:r>
              <a:rPr lang="en-US" dirty="0"/>
              <a:t>Aid for the poor, funded by both federal and state governments</a:t>
            </a:r>
          </a:p>
          <a:p>
            <a:r>
              <a:rPr lang="en-US" dirty="0"/>
              <a:t>Administered at the state level; coverage and exclusion criteria vary widely between states </a:t>
            </a:r>
          </a:p>
          <a:p>
            <a:r>
              <a:rPr lang="en-US" dirty="0"/>
              <a:t>“Dual Eligibles” = Seniors with both Medicare and Medicaid</a:t>
            </a:r>
          </a:p>
          <a:p>
            <a:r>
              <a:rPr lang="en-US" dirty="0"/>
              <a:t>Several groups must be covered by states to receive federal funding: demographic + income requirements</a:t>
            </a:r>
          </a:p>
          <a:p>
            <a:endParaRPr lang="en-US" dirty="0"/>
          </a:p>
        </p:txBody>
      </p:sp>
    </p:spTree>
    <p:extLst>
      <p:ext uri="{BB962C8B-B14F-4D97-AF65-F5344CB8AC3E}">
        <p14:creationId xmlns:p14="http://schemas.microsoft.com/office/powerpoint/2010/main" val="2674663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7950-5F08-F5F6-4973-B36796A5A957}"/>
              </a:ext>
            </a:extLst>
          </p:cNvPr>
          <p:cNvSpPr>
            <a:spLocks noGrp="1"/>
          </p:cNvSpPr>
          <p:nvPr>
            <p:ph type="title"/>
          </p:nvPr>
        </p:nvSpPr>
        <p:spPr/>
        <p:txBody>
          <a:bodyPr/>
          <a:lstStyle/>
          <a:p>
            <a:r>
              <a:rPr lang="en-US" dirty="0"/>
              <a:t>Medicaid continued</a:t>
            </a:r>
          </a:p>
        </p:txBody>
      </p:sp>
      <p:sp>
        <p:nvSpPr>
          <p:cNvPr id="3" name="Content Placeholder 2">
            <a:extLst>
              <a:ext uri="{FF2B5EF4-FFF2-40B4-BE49-F238E27FC236}">
                <a16:creationId xmlns:a16="http://schemas.microsoft.com/office/drawing/2014/main" id="{D15CABBB-EB12-1AC8-1411-0C90BE878E46}"/>
              </a:ext>
            </a:extLst>
          </p:cNvPr>
          <p:cNvSpPr>
            <a:spLocks noGrp="1"/>
          </p:cNvSpPr>
          <p:nvPr>
            <p:ph idx="1"/>
          </p:nvPr>
        </p:nvSpPr>
        <p:spPr/>
        <p:txBody>
          <a:bodyPr/>
          <a:lstStyle/>
          <a:p>
            <a:r>
              <a:rPr lang="en-US" dirty="0"/>
              <a:t>Expansion under the Affordable Care Act: includes nondisabled adults without dependents with income &lt;138% of federal poverty line</a:t>
            </a:r>
          </a:p>
          <a:p>
            <a:r>
              <a:rPr lang="en-US" dirty="0"/>
              <a:t>Non-expansion states: no coverage for lawful noncitizen residents</a:t>
            </a:r>
          </a:p>
        </p:txBody>
      </p:sp>
    </p:spTree>
    <p:extLst>
      <p:ext uri="{BB962C8B-B14F-4D97-AF65-F5344CB8AC3E}">
        <p14:creationId xmlns:p14="http://schemas.microsoft.com/office/powerpoint/2010/main" val="3678048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309B2-6480-A7D0-AE70-15E061C79E3F}"/>
              </a:ext>
            </a:extLst>
          </p:cNvPr>
          <p:cNvSpPr>
            <a:spLocks noGrp="1"/>
          </p:cNvSpPr>
          <p:nvPr>
            <p:ph type="title"/>
          </p:nvPr>
        </p:nvSpPr>
        <p:spPr/>
        <p:txBody>
          <a:bodyPr/>
          <a:lstStyle/>
          <a:p>
            <a:r>
              <a:rPr lang="en-US" dirty="0"/>
              <a:t>Medicare Advantage</a:t>
            </a:r>
          </a:p>
        </p:txBody>
      </p:sp>
      <p:sp>
        <p:nvSpPr>
          <p:cNvPr id="3" name="Content Placeholder 2">
            <a:extLst>
              <a:ext uri="{FF2B5EF4-FFF2-40B4-BE49-F238E27FC236}">
                <a16:creationId xmlns:a16="http://schemas.microsoft.com/office/drawing/2014/main" id="{0FB8A0CA-A172-AB8E-598F-3F536DFD4458}"/>
              </a:ext>
            </a:extLst>
          </p:cNvPr>
          <p:cNvSpPr>
            <a:spLocks noGrp="1"/>
          </p:cNvSpPr>
          <p:nvPr>
            <p:ph idx="1"/>
          </p:nvPr>
        </p:nvSpPr>
        <p:spPr/>
        <p:txBody>
          <a:bodyPr>
            <a:normAutofit/>
          </a:bodyPr>
          <a:lstStyle/>
          <a:p>
            <a:r>
              <a:rPr lang="en-US" dirty="0"/>
              <a:t>Administered by a private company that contracts with Medicare; these companies get a set amount of $ from Medicare per member</a:t>
            </a:r>
          </a:p>
          <a:p>
            <a:r>
              <a:rPr lang="en-US" dirty="0"/>
              <a:t>Elusive “Part C” (bundles parts A, B, and usually D)</a:t>
            </a:r>
          </a:p>
          <a:p>
            <a:r>
              <a:rPr lang="en-US" dirty="0"/>
              <a:t>Must use MDs and hospitals in-network (HMO) or have </a:t>
            </a:r>
            <a:r>
              <a:rPr lang="en-US" dirty="0" err="1"/>
              <a:t>hiverer</a:t>
            </a:r>
            <a:r>
              <a:rPr lang="en-US" dirty="0"/>
              <a:t> OOP costs if going out of network (PPO plans)</a:t>
            </a:r>
          </a:p>
          <a:p>
            <a:r>
              <a:rPr lang="en-US" dirty="0"/>
              <a:t>Make $ by assuming risk, limiting care</a:t>
            </a:r>
          </a:p>
          <a:p>
            <a:pPr lvl="1"/>
            <a:r>
              <a:rPr lang="en-US" dirty="0"/>
              <a:t>Aim to outperform benchmark spend</a:t>
            </a:r>
          </a:p>
          <a:p>
            <a:pPr lvl="1"/>
            <a:r>
              <a:rPr lang="en-US" dirty="0"/>
              <a:t>Accurate coding helps set benchmarks</a:t>
            </a:r>
          </a:p>
        </p:txBody>
      </p:sp>
    </p:spTree>
    <p:extLst>
      <p:ext uri="{BB962C8B-B14F-4D97-AF65-F5344CB8AC3E}">
        <p14:creationId xmlns:p14="http://schemas.microsoft.com/office/powerpoint/2010/main" val="390537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9F62D-8E02-A5C1-865F-53957C4A3169}"/>
              </a:ext>
            </a:extLst>
          </p:cNvPr>
          <p:cNvSpPr>
            <a:spLocks noGrp="1"/>
          </p:cNvSpPr>
          <p:nvPr>
            <p:ph type="title"/>
          </p:nvPr>
        </p:nvSpPr>
        <p:spPr/>
        <p:txBody>
          <a:bodyPr/>
          <a:lstStyle/>
          <a:p>
            <a:r>
              <a:rPr lang="en-US" dirty="0"/>
              <a:t>Leaving Medicare Advantage</a:t>
            </a:r>
          </a:p>
        </p:txBody>
      </p:sp>
      <p:sp>
        <p:nvSpPr>
          <p:cNvPr id="3" name="Content Placeholder 2">
            <a:extLst>
              <a:ext uri="{FF2B5EF4-FFF2-40B4-BE49-F238E27FC236}">
                <a16:creationId xmlns:a16="http://schemas.microsoft.com/office/drawing/2014/main" id="{8CAD1E44-5B75-8DEE-C5C2-F91FDBF7B345}"/>
              </a:ext>
            </a:extLst>
          </p:cNvPr>
          <p:cNvSpPr>
            <a:spLocks noGrp="1"/>
          </p:cNvSpPr>
          <p:nvPr>
            <p:ph idx="1"/>
          </p:nvPr>
        </p:nvSpPr>
        <p:spPr/>
        <p:txBody>
          <a:bodyPr/>
          <a:lstStyle/>
          <a:p>
            <a:r>
              <a:rPr lang="en-US" dirty="0"/>
              <a:t>Open enrollment twice a year</a:t>
            </a:r>
          </a:p>
          <a:p>
            <a:r>
              <a:rPr lang="en-US" dirty="0"/>
              <a:t>Access to </a:t>
            </a:r>
            <a:r>
              <a:rPr lang="en-US" dirty="0" err="1"/>
              <a:t>MediGap</a:t>
            </a:r>
            <a:r>
              <a:rPr lang="en-US" dirty="0"/>
              <a:t> a real barrier: Medical Underwriting</a:t>
            </a:r>
          </a:p>
        </p:txBody>
      </p:sp>
    </p:spTree>
    <p:extLst>
      <p:ext uri="{BB962C8B-B14F-4D97-AF65-F5344CB8AC3E}">
        <p14:creationId xmlns:p14="http://schemas.microsoft.com/office/powerpoint/2010/main" val="4987832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4F487-EF33-DAB1-8F36-6C9E445DD323}"/>
              </a:ext>
            </a:extLst>
          </p:cNvPr>
          <p:cNvSpPr>
            <a:spLocks noGrp="1"/>
          </p:cNvSpPr>
          <p:nvPr>
            <p:ph type="title"/>
          </p:nvPr>
        </p:nvSpPr>
        <p:spPr/>
        <p:txBody>
          <a:bodyPr/>
          <a:lstStyle/>
          <a:p>
            <a:r>
              <a:rPr lang="en-US" dirty="0"/>
              <a:t>Commercial Insurance</a:t>
            </a:r>
          </a:p>
        </p:txBody>
      </p:sp>
      <p:sp>
        <p:nvSpPr>
          <p:cNvPr id="3" name="Content Placeholder 2">
            <a:extLst>
              <a:ext uri="{FF2B5EF4-FFF2-40B4-BE49-F238E27FC236}">
                <a16:creationId xmlns:a16="http://schemas.microsoft.com/office/drawing/2014/main" id="{3615EBEF-C46B-B117-415C-C383D7464A9E}"/>
              </a:ext>
            </a:extLst>
          </p:cNvPr>
          <p:cNvSpPr>
            <a:spLocks noGrp="1"/>
          </p:cNvSpPr>
          <p:nvPr>
            <p:ph idx="1"/>
          </p:nvPr>
        </p:nvSpPr>
        <p:spPr/>
        <p:txBody>
          <a:bodyPr/>
          <a:lstStyle/>
          <a:p>
            <a:r>
              <a:rPr lang="en-US" dirty="0"/>
              <a:t>Most are provided through employers</a:t>
            </a:r>
          </a:p>
          <a:p>
            <a:r>
              <a:rPr lang="en-US" dirty="0"/>
              <a:t>Individual policies can be purchases through ACA marketplace</a:t>
            </a:r>
          </a:p>
          <a:p>
            <a:r>
              <a:rPr lang="en-US" dirty="0"/>
              <a:t>Type of plan depends on deductible, coinsurance, and out-of-pocket maximums (these variables also heavily influence monthly premiums)</a:t>
            </a:r>
          </a:p>
          <a:p>
            <a:r>
              <a:rPr lang="en-US" dirty="0"/>
              <a:t>Limitations on doctors/hospitals patients can use based on plan type</a:t>
            </a:r>
          </a:p>
        </p:txBody>
      </p:sp>
    </p:spTree>
    <p:extLst>
      <p:ext uri="{BB962C8B-B14F-4D97-AF65-F5344CB8AC3E}">
        <p14:creationId xmlns:p14="http://schemas.microsoft.com/office/powerpoint/2010/main" val="1715644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ite arrows painted on the asphalt">
            <a:extLst>
              <a:ext uri="{FF2B5EF4-FFF2-40B4-BE49-F238E27FC236}">
                <a16:creationId xmlns:a16="http://schemas.microsoft.com/office/drawing/2014/main" id="{E060F437-039D-DBA1-C543-67B1B96C4CB2}"/>
              </a:ext>
            </a:extLst>
          </p:cNvPr>
          <p:cNvPicPr>
            <a:picLocks noChangeAspect="1"/>
          </p:cNvPicPr>
          <p:nvPr/>
        </p:nvPicPr>
        <p:blipFill>
          <a:blip r:embed="rId2"/>
          <a:srcRect t="1113" b="13981"/>
          <a:stretch>
            <a:fill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189ABF-289B-1778-9E39-96C86A8C8FEB}"/>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b="1">
                <a:solidFill>
                  <a:srgbClr val="FFFFFF"/>
                </a:solidFill>
              </a:rPr>
              <a:t>Next Steps</a:t>
            </a:r>
          </a:p>
        </p:txBody>
      </p:sp>
    </p:spTree>
    <p:extLst>
      <p:ext uri="{BB962C8B-B14F-4D97-AF65-F5344CB8AC3E}">
        <p14:creationId xmlns:p14="http://schemas.microsoft.com/office/powerpoint/2010/main" val="13143691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FBA03-5319-CBE8-5F53-F71280FDDC14}"/>
              </a:ext>
            </a:extLst>
          </p:cNvPr>
          <p:cNvSpPr>
            <a:spLocks noGrp="1"/>
          </p:cNvSpPr>
          <p:nvPr>
            <p:ph type="title"/>
          </p:nvPr>
        </p:nvSpPr>
        <p:spPr/>
        <p:txBody>
          <a:bodyPr/>
          <a:lstStyle/>
          <a:p>
            <a:r>
              <a:rPr lang="en-US" b="1" dirty="0"/>
              <a:t>Organizations with Focus on Business and Policy</a:t>
            </a:r>
          </a:p>
        </p:txBody>
      </p:sp>
      <p:sp>
        <p:nvSpPr>
          <p:cNvPr id="3" name="Content Placeholder 2">
            <a:extLst>
              <a:ext uri="{FF2B5EF4-FFF2-40B4-BE49-F238E27FC236}">
                <a16:creationId xmlns:a16="http://schemas.microsoft.com/office/drawing/2014/main" id="{5483A403-334B-6A72-B729-6017A40427F0}"/>
              </a:ext>
            </a:extLst>
          </p:cNvPr>
          <p:cNvSpPr>
            <a:spLocks noGrp="1"/>
          </p:cNvSpPr>
          <p:nvPr>
            <p:ph idx="1"/>
          </p:nvPr>
        </p:nvSpPr>
        <p:spPr/>
        <p:txBody>
          <a:bodyPr/>
          <a:lstStyle/>
          <a:p>
            <a:r>
              <a:rPr lang="en-US" dirty="0"/>
              <a:t>ASN</a:t>
            </a:r>
          </a:p>
          <a:p>
            <a:r>
              <a:rPr lang="en-US" dirty="0"/>
              <a:t>NKF</a:t>
            </a:r>
          </a:p>
          <a:p>
            <a:r>
              <a:rPr lang="en-US" dirty="0"/>
              <a:t>RPA </a:t>
            </a:r>
            <a:r>
              <a:rPr lang="en-US" dirty="0" err="1"/>
              <a:t>www.renalmd.org</a:t>
            </a:r>
            <a:endParaRPr lang="en-US" dirty="0"/>
          </a:p>
          <a:p>
            <a:r>
              <a:rPr lang="en-US" dirty="0"/>
              <a:t>NBLU </a:t>
            </a:r>
            <a:r>
              <a:rPr lang="en-US" dirty="0" err="1"/>
              <a:t>www.NBLuniv.org</a:t>
            </a:r>
            <a:endParaRPr lang="en-US" dirty="0"/>
          </a:p>
        </p:txBody>
      </p:sp>
    </p:spTree>
    <p:extLst>
      <p:ext uri="{BB962C8B-B14F-4D97-AF65-F5344CB8AC3E}">
        <p14:creationId xmlns:p14="http://schemas.microsoft.com/office/powerpoint/2010/main" val="2719690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2EFB8-709B-71B0-0A3C-D7A91F1EA87F}"/>
              </a:ext>
            </a:extLst>
          </p:cNvPr>
          <p:cNvSpPr>
            <a:spLocks noGrp="1"/>
          </p:cNvSpPr>
          <p:nvPr>
            <p:ph type="title"/>
          </p:nvPr>
        </p:nvSpPr>
        <p:spPr/>
        <p:txBody>
          <a:bodyPr/>
          <a:lstStyle/>
          <a:p>
            <a:r>
              <a:rPr lang="en-US" dirty="0"/>
              <a:t>Why Does It Matter?</a:t>
            </a:r>
          </a:p>
        </p:txBody>
      </p:sp>
      <p:sp>
        <p:nvSpPr>
          <p:cNvPr id="3" name="Content Placeholder 2">
            <a:extLst>
              <a:ext uri="{FF2B5EF4-FFF2-40B4-BE49-F238E27FC236}">
                <a16:creationId xmlns:a16="http://schemas.microsoft.com/office/drawing/2014/main" id="{661899CE-870C-0D7C-E408-9DEC55589FE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440379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map of a city&#10;&#10;AI-generated content may be incorrect.">
            <a:extLst>
              <a:ext uri="{FF2B5EF4-FFF2-40B4-BE49-F238E27FC236}">
                <a16:creationId xmlns:a16="http://schemas.microsoft.com/office/drawing/2014/main" id="{E99C90FB-AF99-BB17-F6BB-062D3AD274CE}"/>
              </a:ext>
            </a:extLst>
          </p:cNvPr>
          <p:cNvPicPr>
            <a:picLocks noGrp="1" noChangeAspect="1"/>
          </p:cNvPicPr>
          <p:nvPr>
            <p:ph idx="1"/>
          </p:nvPr>
        </p:nvPicPr>
        <p:blipFill>
          <a:blip r:embed="rId2"/>
          <a:srcRect l="3982"/>
          <a:stretch>
            <a:fillRect/>
          </a:stretch>
        </p:blipFill>
        <p:spPr>
          <a:xfrm>
            <a:off x="20" y="1282"/>
            <a:ext cx="12191980" cy="6856718"/>
          </a:xfrm>
          <a:prstGeom prst="rect">
            <a:avLst/>
          </a:prstGeom>
        </p:spPr>
      </p:pic>
    </p:spTree>
    <p:extLst>
      <p:ext uri="{BB962C8B-B14F-4D97-AF65-F5344CB8AC3E}">
        <p14:creationId xmlns:p14="http://schemas.microsoft.com/office/powerpoint/2010/main" val="485493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30B7E-FCD0-874B-88BF-D754E08A38C8}"/>
              </a:ext>
            </a:extLst>
          </p:cNvPr>
          <p:cNvSpPr>
            <a:spLocks noGrp="1"/>
          </p:cNvSpPr>
          <p:nvPr>
            <p:ph type="title"/>
          </p:nvPr>
        </p:nvSpPr>
        <p:spPr/>
        <p:txBody>
          <a:bodyPr/>
          <a:lstStyle/>
          <a:p>
            <a:r>
              <a:rPr lang="en-US" dirty="0"/>
              <a:t>Why Does it Matter</a:t>
            </a:r>
          </a:p>
        </p:txBody>
      </p:sp>
      <p:sp>
        <p:nvSpPr>
          <p:cNvPr id="3" name="Content Placeholder 2">
            <a:extLst>
              <a:ext uri="{FF2B5EF4-FFF2-40B4-BE49-F238E27FC236}">
                <a16:creationId xmlns:a16="http://schemas.microsoft.com/office/drawing/2014/main" id="{D1385F56-779D-E624-1BA3-A7548FF2DFFE}"/>
              </a:ext>
            </a:extLst>
          </p:cNvPr>
          <p:cNvSpPr>
            <a:spLocks noGrp="1"/>
          </p:cNvSpPr>
          <p:nvPr>
            <p:ph idx="1"/>
          </p:nvPr>
        </p:nvSpPr>
        <p:spPr/>
        <p:txBody>
          <a:bodyPr>
            <a:normAutofit fontScale="92500" lnSpcReduction="20000"/>
          </a:bodyPr>
          <a:lstStyle/>
          <a:p>
            <a:r>
              <a:rPr lang="en-US" dirty="0"/>
              <a:t>History of Dialysis or Cost of Dialysis </a:t>
            </a:r>
          </a:p>
          <a:p>
            <a:r>
              <a:rPr lang="en-US" dirty="0"/>
              <a:t>Cost to Healthcare of ESRD</a:t>
            </a:r>
          </a:p>
          <a:p>
            <a:r>
              <a:rPr lang="en-US" dirty="0"/>
              <a:t>Financial Burder on Patients in Kidney Care</a:t>
            </a:r>
          </a:p>
          <a:p>
            <a:r>
              <a:rPr lang="en-US" dirty="0"/>
              <a:t>Understanding Health Insurance</a:t>
            </a:r>
          </a:p>
          <a:p>
            <a:r>
              <a:rPr lang="en-US" dirty="0"/>
              <a:t>Organizations with key impact (CMS, CMMI, AMA)</a:t>
            </a:r>
          </a:p>
          <a:p>
            <a:r>
              <a:rPr lang="en-US" dirty="0"/>
              <a:t>Policies</a:t>
            </a:r>
          </a:p>
          <a:p>
            <a:r>
              <a:rPr lang="en-US" dirty="0"/>
              <a:t>Billing, Coding, and Documentation</a:t>
            </a:r>
          </a:p>
          <a:p>
            <a:r>
              <a:rPr lang="en-US" dirty="0"/>
              <a:t>Reimbursement Models</a:t>
            </a:r>
          </a:p>
          <a:p>
            <a:r>
              <a:rPr lang="en-US" dirty="0"/>
              <a:t>Know your value from a business perspective, what you bring to the table</a:t>
            </a:r>
          </a:p>
          <a:p>
            <a:r>
              <a:rPr lang="en-US" dirty="0"/>
              <a:t>Medical Directorships (Acute and Chronic)</a:t>
            </a:r>
          </a:p>
        </p:txBody>
      </p:sp>
    </p:spTree>
    <p:extLst>
      <p:ext uri="{BB962C8B-B14F-4D97-AF65-F5344CB8AC3E}">
        <p14:creationId xmlns:p14="http://schemas.microsoft.com/office/powerpoint/2010/main" val="1163177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E463E-9499-3510-AA17-C38D29A93C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9B27E37-E8BC-06B5-700F-9D6CE3763263}"/>
              </a:ext>
            </a:extLst>
          </p:cNvPr>
          <p:cNvSpPr>
            <a:spLocks noGrp="1"/>
          </p:cNvSpPr>
          <p:nvPr>
            <p:ph idx="1"/>
          </p:nvPr>
        </p:nvSpPr>
        <p:spPr/>
        <p:txBody>
          <a:bodyPr/>
          <a:lstStyle/>
          <a:p>
            <a:r>
              <a:rPr lang="en-US" dirty="0"/>
              <a:t>Origin Story and a walk down memory lane</a:t>
            </a:r>
          </a:p>
          <a:p>
            <a:r>
              <a:rPr lang="en-US" dirty="0"/>
              <a:t>Correlate to Nephrology </a:t>
            </a:r>
          </a:p>
          <a:p>
            <a:r>
              <a:rPr lang="en-US" dirty="0"/>
              <a:t>How the practice gets paid</a:t>
            </a:r>
          </a:p>
          <a:p>
            <a:r>
              <a:rPr lang="en-US" dirty="0"/>
              <a:t>How the Provider gets paid</a:t>
            </a:r>
          </a:p>
          <a:p>
            <a:r>
              <a:rPr lang="en-US" dirty="0"/>
              <a:t>Practice Revenue Streams</a:t>
            </a:r>
          </a:p>
          <a:p>
            <a:r>
              <a:rPr lang="en-US" dirty="0"/>
              <a:t>Payors*</a:t>
            </a:r>
          </a:p>
          <a:p>
            <a:r>
              <a:rPr lang="en-US" dirty="0"/>
              <a:t>Nephrology and ESRD</a:t>
            </a:r>
          </a:p>
          <a:p>
            <a:r>
              <a:rPr lang="en-US" dirty="0"/>
              <a:t>Quality Programs</a:t>
            </a:r>
          </a:p>
        </p:txBody>
      </p:sp>
    </p:spTree>
    <p:extLst>
      <p:ext uri="{BB962C8B-B14F-4D97-AF65-F5344CB8AC3E}">
        <p14:creationId xmlns:p14="http://schemas.microsoft.com/office/powerpoint/2010/main" val="2905376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History - United Mine Workers of America">
            <a:extLst>
              <a:ext uri="{FF2B5EF4-FFF2-40B4-BE49-F238E27FC236}">
                <a16:creationId xmlns:a16="http://schemas.microsoft.com/office/drawing/2014/main" id="{56C92EAB-9354-BA00-66BC-FC7F43251984}"/>
              </a:ext>
            </a:extLst>
          </p:cNvPr>
          <p:cNvPicPr>
            <a:picLocks noGrp="1" noChangeAspect="1"/>
          </p:cNvPicPr>
          <p:nvPr>
            <p:ph idx="1"/>
          </p:nvPr>
        </p:nvPicPr>
        <p:blipFill>
          <a:blip r:embed="rId2"/>
          <a:srcRect b="6268"/>
          <a:stretch>
            <a:fillRect/>
          </a:stretch>
        </p:blipFill>
        <p:spPr>
          <a:xfrm>
            <a:off x="20" y="1282"/>
            <a:ext cx="12191980" cy="6856718"/>
          </a:xfrm>
          <a:prstGeom prst="rect">
            <a:avLst/>
          </a:prstGeom>
        </p:spPr>
      </p:pic>
    </p:spTree>
    <p:extLst>
      <p:ext uri="{BB962C8B-B14F-4D97-AF65-F5344CB8AC3E}">
        <p14:creationId xmlns:p14="http://schemas.microsoft.com/office/powerpoint/2010/main" val="1432912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4" name="Oval 13">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4" name="Straight Connector 23">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4" name="Picture 3" descr="Prime Video: The Knick - Season 1">
            <a:extLst>
              <a:ext uri="{FF2B5EF4-FFF2-40B4-BE49-F238E27FC236}">
                <a16:creationId xmlns:a16="http://schemas.microsoft.com/office/drawing/2014/main" id="{73A982DE-5BD0-B182-426A-6CE23EFB41C8}"/>
              </a:ext>
            </a:extLst>
          </p:cNvPr>
          <p:cNvPicPr>
            <a:picLocks noChangeAspect="1"/>
          </p:cNvPicPr>
          <p:nvPr/>
        </p:nvPicPr>
        <p:blipFill>
          <a:blip r:embed="rId2"/>
          <a:srcRect t="4564" r="1" b="52326"/>
          <a:stretch>
            <a:fillRect/>
          </a:stretch>
        </p:blipFill>
        <p:spPr>
          <a:xfrm>
            <a:off x="626590" y="317578"/>
            <a:ext cx="10851111" cy="3508437"/>
          </a:xfrm>
          <a:prstGeom prst="rect">
            <a:avLst/>
          </a:prstGeom>
        </p:spPr>
      </p:pic>
      <p:grpSp>
        <p:nvGrpSpPr>
          <p:cNvPr id="29" name="Group 28">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30" name="Straight Connector 29">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8" name="Straight Connector 37">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AE9DD5A6-9167-63C4-6620-D70FEDDD03FF}"/>
              </a:ext>
            </a:extLst>
          </p:cNvPr>
          <p:cNvSpPr>
            <a:spLocks noGrp="1"/>
          </p:cNvSpPr>
          <p:nvPr>
            <p:ph type="title"/>
          </p:nvPr>
        </p:nvSpPr>
        <p:spPr>
          <a:xfrm>
            <a:off x="630935" y="4018137"/>
            <a:ext cx="10846765" cy="2129586"/>
          </a:xfrm>
          <a:noFill/>
        </p:spPr>
        <p:txBody>
          <a:bodyPr anchor="ctr">
            <a:normAutofit/>
          </a:bodyPr>
          <a:lstStyle/>
          <a:p>
            <a:pPr algn="ctr"/>
            <a:r>
              <a:rPr lang="en-US" sz="7200" b="1" dirty="0">
                <a:solidFill>
                  <a:schemeClr val="bg1"/>
                </a:solidFill>
                <a:latin typeface="Calisto MT" panose="02040603050505030304" pitchFamily="18" charset="77"/>
              </a:rPr>
              <a:t>The Knick</a:t>
            </a:r>
            <a:br>
              <a:rPr lang="en-US" sz="7200" b="1" dirty="0">
                <a:solidFill>
                  <a:schemeClr val="bg1"/>
                </a:solidFill>
                <a:latin typeface="Calisto MT" panose="02040603050505030304" pitchFamily="18" charset="77"/>
              </a:rPr>
            </a:br>
            <a:r>
              <a:rPr lang="en-US" sz="2000" b="1" dirty="0">
                <a:solidFill>
                  <a:schemeClr val="bg1"/>
                </a:solidFill>
                <a:latin typeface="Calisto MT" panose="02040603050505030304" pitchFamily="18" charset="77"/>
              </a:rPr>
              <a:t>Cinemax Original Series</a:t>
            </a:r>
            <a:endParaRPr lang="en-US" sz="7200" b="1" dirty="0">
              <a:solidFill>
                <a:schemeClr val="bg1"/>
              </a:solidFill>
              <a:latin typeface="Calisto MT" panose="02040603050505030304" pitchFamily="18" charset="77"/>
            </a:endParaRPr>
          </a:p>
        </p:txBody>
      </p:sp>
    </p:spTree>
    <p:extLst>
      <p:ext uri="{BB962C8B-B14F-4D97-AF65-F5344CB8AC3E}">
        <p14:creationId xmlns:p14="http://schemas.microsoft.com/office/powerpoint/2010/main" val="4130731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2FA0-47E6-E7C5-A159-F392255C3E5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CD41DCB-CDC1-3A31-BFE7-2DBBB56CC1AF}"/>
              </a:ext>
            </a:extLst>
          </p:cNvPr>
          <p:cNvSpPr>
            <a:spLocks noGrp="1"/>
          </p:cNvSpPr>
          <p:nvPr>
            <p:ph idx="1"/>
          </p:nvPr>
        </p:nvSpPr>
        <p:spPr/>
        <p:txBody>
          <a:bodyPr/>
          <a:lstStyle/>
          <a:p>
            <a:r>
              <a:rPr lang="en-US" dirty="0"/>
              <a:t>Interweave/influenced by the likes of social events and conflict</a:t>
            </a:r>
          </a:p>
        </p:txBody>
      </p:sp>
    </p:spTree>
    <p:extLst>
      <p:ext uri="{BB962C8B-B14F-4D97-AF65-F5344CB8AC3E}">
        <p14:creationId xmlns:p14="http://schemas.microsoft.com/office/powerpoint/2010/main" val="959637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81</TotalTime>
  <Words>3285</Words>
  <Application>Microsoft Macintosh PowerPoint</Application>
  <PresentationFormat>Widescreen</PresentationFormat>
  <Paragraphs>214</Paragraphs>
  <Slides>40</Slides>
  <Notes>1</Notes>
  <HiddenSlides>4</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Aptos</vt:lpstr>
      <vt:lpstr>Aptos Display</vt:lpstr>
      <vt:lpstr>Arial</vt:lpstr>
      <vt:lpstr>Calisto MT</vt:lpstr>
      <vt:lpstr>Office Theme</vt:lpstr>
      <vt:lpstr>Nephronomics Introduction to Healthcare and Policy</vt:lpstr>
      <vt:lpstr>Disclosures</vt:lpstr>
      <vt:lpstr>Lecture Series Overview</vt:lpstr>
      <vt:lpstr>Why Does It Matter?</vt:lpstr>
      <vt:lpstr>Why Does it Matter</vt:lpstr>
      <vt:lpstr>PowerPoint Presentation</vt:lpstr>
      <vt:lpstr>PowerPoint Presentation</vt:lpstr>
      <vt:lpstr>The Knick Cinemax Original Series</vt:lpstr>
      <vt:lpstr>PowerPoint Presentation</vt:lpstr>
      <vt:lpstr>Early Times: 1900-1920. WW1 (1914-1918). Women's Suffrage</vt:lpstr>
      <vt:lpstr>1920s: Interwar Period, Roaring 20s</vt:lpstr>
      <vt:lpstr>1930s: Interwar Period, Great Depression (1929-1939)</vt:lpstr>
      <vt:lpstr>1940s: WW2 (1939-1945) and Cold War</vt:lpstr>
      <vt:lpstr>1950s: Civil Rights Movement and Korean War</vt:lpstr>
      <vt:lpstr>1960s: Civil Rights Movement and Vietnam War</vt:lpstr>
      <vt:lpstr>1970s</vt:lpstr>
      <vt:lpstr>1980s</vt:lpstr>
      <vt:lpstr>1990s:</vt:lpstr>
      <vt:lpstr>2000s</vt:lpstr>
      <vt:lpstr>2000s</vt:lpstr>
      <vt:lpstr>2010s</vt:lpstr>
      <vt:lpstr>2020s</vt:lpstr>
      <vt:lpstr>Who Shall Live</vt:lpstr>
      <vt:lpstr>Structure and Order</vt:lpstr>
      <vt:lpstr>How a Practice gets Paid</vt:lpstr>
      <vt:lpstr>How a Practice gets Paid: FFS</vt:lpstr>
      <vt:lpstr>How a Practice gets Paid: Dialysis</vt:lpstr>
      <vt:lpstr>How a Practice gets Paid: VBC</vt:lpstr>
      <vt:lpstr>How a Practice gets Paid: CKCC</vt:lpstr>
      <vt:lpstr>How a Practice Pay Providers</vt:lpstr>
      <vt:lpstr>Practice Revenue Streams</vt:lpstr>
      <vt:lpstr>Medicare</vt:lpstr>
      <vt:lpstr>Medicaid</vt:lpstr>
      <vt:lpstr>Medicaid continued</vt:lpstr>
      <vt:lpstr>Medicare Advantage</vt:lpstr>
      <vt:lpstr>Leaving Medicare Advantage</vt:lpstr>
      <vt:lpstr>Commercial Insurance</vt:lpstr>
      <vt:lpstr>Next Steps</vt:lpstr>
      <vt:lpstr>Organizations with Focus on Business and Policy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Jake Nysather</dc:creator>
  <cp:lastModifiedBy>Jake Nysather</cp:lastModifiedBy>
  <cp:revision>11</cp:revision>
  <dcterms:created xsi:type="dcterms:W3CDTF">2026-02-04T11:39:57Z</dcterms:created>
  <dcterms:modified xsi:type="dcterms:W3CDTF">2026-02-04T13:01:31Z</dcterms:modified>
</cp:coreProperties>
</file>