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309" r:id="rId3"/>
    <p:sldId id="329" r:id="rId4"/>
    <p:sldId id="319" r:id="rId5"/>
    <p:sldId id="320" r:id="rId6"/>
    <p:sldId id="322" r:id="rId7"/>
    <p:sldId id="323" r:id="rId8"/>
    <p:sldId id="298" r:id="rId9"/>
    <p:sldId id="301" r:id="rId10"/>
    <p:sldId id="315" r:id="rId11"/>
    <p:sldId id="302" r:id="rId12"/>
    <p:sldId id="303" r:id="rId13"/>
    <p:sldId id="299" r:id="rId14"/>
    <p:sldId id="286" r:id="rId15"/>
    <p:sldId id="287" r:id="rId16"/>
    <p:sldId id="289" r:id="rId17"/>
    <p:sldId id="305" r:id="rId18"/>
    <p:sldId id="334" r:id="rId19"/>
    <p:sldId id="288" r:id="rId20"/>
    <p:sldId id="284" r:id="rId21"/>
    <p:sldId id="333" r:id="rId22"/>
    <p:sldId id="332" r:id="rId23"/>
    <p:sldId id="290" r:id="rId24"/>
    <p:sldId id="292" r:id="rId25"/>
    <p:sldId id="293" r:id="rId26"/>
    <p:sldId id="316" r:id="rId27"/>
    <p:sldId id="317" r:id="rId28"/>
    <p:sldId id="318" r:id="rId29"/>
    <p:sldId id="291" r:id="rId30"/>
    <p:sldId id="261" r:id="rId31"/>
    <p:sldId id="312" r:id="rId32"/>
    <p:sldId id="321" r:id="rId33"/>
    <p:sldId id="307" r:id="rId34"/>
    <p:sldId id="324" r:id="rId35"/>
    <p:sldId id="325" r:id="rId36"/>
    <p:sldId id="326" r:id="rId37"/>
    <p:sldId id="327" r:id="rId38"/>
    <p:sldId id="328" r:id="rId39"/>
    <p:sldId id="297" r:id="rId40"/>
    <p:sldId id="306" r:id="rId41"/>
    <p:sldId id="263" r:id="rId42"/>
    <p:sldId id="268" r:id="rId43"/>
    <p:sldId id="335" r:id="rId44"/>
    <p:sldId id="269" r:id="rId45"/>
    <p:sldId id="336" r:id="rId46"/>
    <p:sldId id="270" r:id="rId47"/>
    <p:sldId id="271" r:id="rId48"/>
    <p:sldId id="272" r:id="rId49"/>
    <p:sldId id="273" r:id="rId50"/>
    <p:sldId id="274" r:id="rId51"/>
    <p:sldId id="275" r:id="rId52"/>
    <p:sldId id="276" r:id="rId53"/>
    <p:sldId id="277" r:id="rId54"/>
    <p:sldId id="337" r:id="rId55"/>
    <p:sldId id="330" r:id="rId56"/>
    <p:sldId id="331" r:id="rId57"/>
    <p:sldId id="279" r:id="rId58"/>
    <p:sldId id="280" r:id="rId59"/>
    <p:sldId id="281" r:id="rId60"/>
    <p:sldId id="282" r:id="rId61"/>
    <p:sldId id="283" r:id="rId62"/>
    <p:sldId id="30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19"/>
    <p:restoredTop sz="94643"/>
  </p:normalViewPr>
  <p:slideViewPr>
    <p:cSldViewPr snapToGrid="0" snapToObjects="1">
      <p:cViewPr varScale="1">
        <p:scale>
          <a:sx n="117" d="100"/>
          <a:sy n="117" d="100"/>
        </p:scale>
        <p:origin x="2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4479B0E-E40E-2B41-BE97-F4E0BC6CDDDB}" type="datetimeFigureOut">
              <a:rPr lang="en-US" smtClean="0"/>
              <a:t>8/27/19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096F081-F00D-2742-B983-16D8CAE6E987}"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4513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79B0E-E40E-2B41-BE97-F4E0BC6CDDDB}"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181997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79B0E-E40E-2B41-BE97-F4E0BC6CDDDB}"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117828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79B0E-E40E-2B41-BE97-F4E0BC6CDDDB}"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89497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4479B0E-E40E-2B41-BE97-F4E0BC6CDDDB}" type="datetimeFigureOut">
              <a:rPr lang="en-US" smtClean="0"/>
              <a:t>8/27/19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096F081-F00D-2742-B983-16D8CAE6E98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5601753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79B0E-E40E-2B41-BE97-F4E0BC6CDDDB}" type="datetimeFigureOut">
              <a:rPr lang="en-US" smtClean="0"/>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20316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79B0E-E40E-2B41-BE97-F4E0BC6CDDDB}" type="datetimeFigureOut">
              <a:rPr lang="en-US" smtClean="0"/>
              <a:t>8/27/19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84680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79B0E-E40E-2B41-BE97-F4E0BC6CDDDB}" type="datetimeFigureOut">
              <a:rPr lang="en-US" smtClean="0"/>
              <a:t>8/27/19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418984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79B0E-E40E-2B41-BE97-F4E0BC6CDDDB}" type="datetimeFigureOut">
              <a:rPr lang="en-US" smtClean="0"/>
              <a:t>8/27/19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6F081-F00D-2742-B983-16D8CAE6E987}" type="slidenum">
              <a:rPr lang="en-US" smtClean="0"/>
              <a:t>‹#›</a:t>
            </a:fld>
            <a:endParaRPr lang="en-US"/>
          </a:p>
        </p:txBody>
      </p:sp>
    </p:spTree>
    <p:extLst>
      <p:ext uri="{BB962C8B-B14F-4D97-AF65-F5344CB8AC3E}">
        <p14:creationId xmlns:p14="http://schemas.microsoft.com/office/powerpoint/2010/main" val="222078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4479B0E-E40E-2B41-BE97-F4E0BC6CDDDB}" type="datetimeFigureOut">
              <a:rPr lang="en-US" smtClean="0"/>
              <a:t>8/27/19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096F081-F00D-2742-B983-16D8CAE6E98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478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4479B0E-E40E-2B41-BE97-F4E0BC6CDDDB}" type="datetimeFigureOut">
              <a:rPr lang="en-US" smtClean="0"/>
              <a:t>8/27/19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096F081-F00D-2742-B983-16D8CAE6E98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449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4479B0E-E40E-2B41-BE97-F4E0BC6CDDDB}" type="datetimeFigureOut">
              <a:rPr lang="en-US" smtClean="0"/>
              <a:t>8/27/19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096F081-F00D-2742-B983-16D8CAE6E98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51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779A-FE5D-9D47-91AF-D4D699E722D7}"/>
              </a:ext>
            </a:extLst>
          </p:cNvPr>
          <p:cNvSpPr>
            <a:spLocks noGrp="1"/>
          </p:cNvSpPr>
          <p:nvPr>
            <p:ph type="ctrTitle"/>
          </p:nvPr>
        </p:nvSpPr>
        <p:spPr/>
        <p:txBody>
          <a:bodyPr/>
          <a:lstStyle/>
          <a:p>
            <a:r>
              <a:rPr lang="en-US" dirty="0"/>
              <a:t>Nephron Review</a:t>
            </a:r>
          </a:p>
        </p:txBody>
      </p:sp>
      <p:sp>
        <p:nvSpPr>
          <p:cNvPr id="3" name="Subtitle 2">
            <a:extLst>
              <a:ext uri="{FF2B5EF4-FFF2-40B4-BE49-F238E27FC236}">
                <a16:creationId xmlns:a16="http://schemas.microsoft.com/office/drawing/2014/main" id="{990A141E-49DD-C447-BE98-FACF5663D2F3}"/>
              </a:ext>
            </a:extLst>
          </p:cNvPr>
          <p:cNvSpPr>
            <a:spLocks noGrp="1"/>
          </p:cNvSpPr>
          <p:nvPr>
            <p:ph type="subTitle" idx="1"/>
          </p:nvPr>
        </p:nvSpPr>
        <p:spPr/>
        <p:txBody>
          <a:bodyPr/>
          <a:lstStyle/>
          <a:p>
            <a:r>
              <a:rPr lang="en-US" dirty="0"/>
              <a:t>Jacob Nysather PGY-3</a:t>
            </a:r>
          </a:p>
        </p:txBody>
      </p:sp>
    </p:spTree>
    <p:extLst>
      <p:ext uri="{BB962C8B-B14F-4D97-AF65-F5344CB8AC3E}">
        <p14:creationId xmlns:p14="http://schemas.microsoft.com/office/powerpoint/2010/main" val="2704074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AE4-D252-D840-BD28-0CAFD779FB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E0BAFC-DD18-274B-AE76-7226398814CB}"/>
              </a:ext>
            </a:extLst>
          </p:cNvPr>
          <p:cNvSpPr>
            <a:spLocks noGrp="1"/>
          </p:cNvSpPr>
          <p:nvPr>
            <p:ph idx="1"/>
          </p:nvPr>
        </p:nvSpPr>
        <p:spPr/>
        <p:txBody>
          <a:bodyPr/>
          <a:lstStyle/>
          <a:p>
            <a:endParaRPr lang="en-US"/>
          </a:p>
        </p:txBody>
      </p:sp>
      <p:pic>
        <p:nvPicPr>
          <p:cNvPr id="7170" name="Picture 2" descr="Image result for RAAS cascade">
            <a:extLst>
              <a:ext uri="{FF2B5EF4-FFF2-40B4-BE49-F238E27FC236}">
                <a16:creationId xmlns:a16="http://schemas.microsoft.com/office/drawing/2014/main" id="{3647A006-9298-FB48-B66E-856A21C5B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28" y="114220"/>
            <a:ext cx="10330543" cy="642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B335-B6CC-B44A-84C6-A40C745963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DA32E1-0A4C-0941-A636-8DA947E434B5}"/>
              </a:ext>
            </a:extLst>
          </p:cNvPr>
          <p:cNvSpPr>
            <a:spLocks noGrp="1"/>
          </p:cNvSpPr>
          <p:nvPr>
            <p:ph idx="1"/>
          </p:nvPr>
        </p:nvSpPr>
        <p:spPr/>
        <p:txBody>
          <a:bodyPr/>
          <a:lstStyle/>
          <a:p>
            <a:endParaRPr lang="en-US"/>
          </a:p>
        </p:txBody>
      </p:sp>
      <p:pic>
        <p:nvPicPr>
          <p:cNvPr id="1026" name="Picture 2" descr="Image result for renin system">
            <a:extLst>
              <a:ext uri="{FF2B5EF4-FFF2-40B4-BE49-F238E27FC236}">
                <a16:creationId xmlns:a16="http://schemas.microsoft.com/office/drawing/2014/main" id="{EA17E9E4-80D4-1D4C-B2B4-94698FBD4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728" y="30160"/>
            <a:ext cx="9026072" cy="68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9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7547-C89C-EF43-863E-D625572ECF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6E8F7-EA1B-5740-9EB8-CA6D6E31FF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577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76AA-1F42-704E-B45F-5AD059BC5A0D}"/>
              </a:ext>
            </a:extLst>
          </p:cNvPr>
          <p:cNvSpPr>
            <a:spLocks noGrp="1"/>
          </p:cNvSpPr>
          <p:nvPr>
            <p:ph type="title"/>
          </p:nvPr>
        </p:nvSpPr>
        <p:spPr/>
        <p:txBody>
          <a:bodyPr/>
          <a:lstStyle/>
          <a:p>
            <a:r>
              <a:rPr lang="en-US" dirty="0"/>
              <a:t>Nephron</a:t>
            </a:r>
          </a:p>
        </p:txBody>
      </p:sp>
      <p:sp>
        <p:nvSpPr>
          <p:cNvPr id="3" name="Content Placeholder 2">
            <a:extLst>
              <a:ext uri="{FF2B5EF4-FFF2-40B4-BE49-F238E27FC236}">
                <a16:creationId xmlns:a16="http://schemas.microsoft.com/office/drawing/2014/main" id="{27D91764-C01E-1547-A54E-EE4621604E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4391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0047-082C-E542-B5CE-469A6866DA7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9D4152-D026-A440-9CA9-5B91B71D0759}"/>
              </a:ext>
            </a:extLst>
          </p:cNvPr>
          <p:cNvPicPr>
            <a:picLocks noGrp="1" noChangeAspect="1"/>
          </p:cNvPicPr>
          <p:nvPr>
            <p:ph idx="1"/>
          </p:nvPr>
        </p:nvPicPr>
        <p:blipFill>
          <a:blip r:embed="rId2"/>
          <a:stretch>
            <a:fillRect/>
          </a:stretch>
        </p:blipFill>
        <p:spPr>
          <a:xfrm>
            <a:off x="165788" y="-1"/>
            <a:ext cx="12026211" cy="5868907"/>
          </a:xfrm>
        </p:spPr>
      </p:pic>
      <p:sp>
        <p:nvSpPr>
          <p:cNvPr id="6" name="TextBox 5">
            <a:extLst>
              <a:ext uri="{FF2B5EF4-FFF2-40B4-BE49-F238E27FC236}">
                <a16:creationId xmlns:a16="http://schemas.microsoft.com/office/drawing/2014/main" id="{B1D9E665-B4F1-6F47-A26E-F1DBFF7AB49D}"/>
              </a:ext>
            </a:extLst>
          </p:cNvPr>
          <p:cNvSpPr txBox="1"/>
          <p:nvPr/>
        </p:nvSpPr>
        <p:spPr>
          <a:xfrm>
            <a:off x="2405742" y="5908376"/>
            <a:ext cx="7109639" cy="646331"/>
          </a:xfrm>
          <a:prstGeom prst="rect">
            <a:avLst/>
          </a:prstGeom>
          <a:noFill/>
        </p:spPr>
        <p:txBody>
          <a:bodyPr wrap="none" rtlCol="0">
            <a:spAutoFit/>
          </a:bodyPr>
          <a:lstStyle/>
          <a:p>
            <a:r>
              <a:rPr lang="en-US" dirty="0">
                <a:solidFill>
                  <a:srgbClr val="00B050"/>
                </a:solidFill>
              </a:rPr>
              <a:t>Filter/Secrete = Green</a:t>
            </a:r>
            <a:r>
              <a:rPr lang="en-US" dirty="0">
                <a:solidFill>
                  <a:schemeClr val="accent6">
                    <a:lumMod val="75000"/>
                  </a:schemeClr>
                </a:solidFill>
              </a:rPr>
              <a:t>	</a:t>
            </a:r>
            <a:r>
              <a:rPr lang="en-US" dirty="0"/>
              <a:t>	</a:t>
            </a:r>
            <a:r>
              <a:rPr lang="en-US" dirty="0">
                <a:solidFill>
                  <a:schemeClr val="accent5"/>
                </a:solidFill>
              </a:rPr>
              <a:t>Resorb = Orange</a:t>
            </a:r>
            <a:r>
              <a:rPr lang="en-US" dirty="0">
                <a:solidFill>
                  <a:srgbClr val="FFC000"/>
                </a:solidFill>
              </a:rPr>
              <a:t>	</a:t>
            </a:r>
            <a:r>
              <a:rPr lang="en-US" dirty="0"/>
              <a:t>	</a:t>
            </a:r>
            <a:r>
              <a:rPr lang="en-US" dirty="0">
                <a:solidFill>
                  <a:srgbClr val="0070C0"/>
                </a:solidFill>
              </a:rPr>
              <a:t>Disease = Blue</a:t>
            </a:r>
            <a:r>
              <a:rPr lang="en-US" dirty="0"/>
              <a:t>	</a:t>
            </a:r>
          </a:p>
          <a:p>
            <a:r>
              <a:rPr lang="en-US" dirty="0">
                <a:solidFill>
                  <a:srgbClr val="FF0000"/>
                </a:solidFill>
              </a:rPr>
              <a:t>Drugs = Red			</a:t>
            </a:r>
            <a:r>
              <a:rPr lang="en-US" dirty="0"/>
              <a:t>	</a:t>
            </a:r>
            <a:r>
              <a:rPr lang="en-US" dirty="0">
                <a:solidFill>
                  <a:srgbClr val="7030A0"/>
                </a:solidFill>
              </a:rPr>
              <a:t>Hormone= Purple	</a:t>
            </a:r>
            <a:r>
              <a:rPr lang="en-US" dirty="0"/>
              <a:t>	Channels = Maroon</a:t>
            </a:r>
          </a:p>
        </p:txBody>
      </p:sp>
    </p:spTree>
    <p:extLst>
      <p:ext uri="{BB962C8B-B14F-4D97-AF65-F5344CB8AC3E}">
        <p14:creationId xmlns:p14="http://schemas.microsoft.com/office/powerpoint/2010/main" val="131952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7A03-8C7B-8F41-B1D4-283868943F77}"/>
              </a:ext>
            </a:extLst>
          </p:cNvPr>
          <p:cNvSpPr>
            <a:spLocks noGrp="1"/>
          </p:cNvSpPr>
          <p:nvPr>
            <p:ph type="title"/>
          </p:nvPr>
        </p:nvSpPr>
        <p:spPr>
          <a:xfrm>
            <a:off x="3825499" y="57491"/>
            <a:ext cx="3160955" cy="1325563"/>
          </a:xfrm>
        </p:spPr>
        <p:txBody>
          <a:bodyPr/>
          <a:lstStyle/>
          <a:p>
            <a:r>
              <a:rPr lang="en-US" dirty="0"/>
              <a:t>Glomerulus</a:t>
            </a:r>
          </a:p>
        </p:txBody>
      </p:sp>
      <p:pic>
        <p:nvPicPr>
          <p:cNvPr id="5" name="Content Placeholder 4">
            <a:extLst>
              <a:ext uri="{FF2B5EF4-FFF2-40B4-BE49-F238E27FC236}">
                <a16:creationId xmlns:a16="http://schemas.microsoft.com/office/drawing/2014/main" id="{8AC76325-AF4E-B144-AA9A-C56630A142DA}"/>
              </a:ext>
            </a:extLst>
          </p:cNvPr>
          <p:cNvPicPr>
            <a:picLocks noGrp="1" noChangeAspect="1"/>
          </p:cNvPicPr>
          <p:nvPr>
            <p:ph idx="1"/>
          </p:nvPr>
        </p:nvPicPr>
        <p:blipFill>
          <a:blip r:embed="rId2"/>
          <a:stretch>
            <a:fillRect/>
          </a:stretch>
        </p:blipFill>
        <p:spPr>
          <a:xfrm>
            <a:off x="35347" y="-1"/>
            <a:ext cx="2533682" cy="6866085"/>
          </a:xfrm>
        </p:spPr>
      </p:pic>
      <p:sp>
        <p:nvSpPr>
          <p:cNvPr id="6" name="TextBox 5">
            <a:extLst>
              <a:ext uri="{FF2B5EF4-FFF2-40B4-BE49-F238E27FC236}">
                <a16:creationId xmlns:a16="http://schemas.microsoft.com/office/drawing/2014/main" id="{8F542187-191D-5D48-8204-8F8CBDD0E78B}"/>
              </a:ext>
            </a:extLst>
          </p:cNvPr>
          <p:cNvSpPr txBox="1"/>
          <p:nvPr/>
        </p:nvSpPr>
        <p:spPr>
          <a:xfrm>
            <a:off x="4298424" y="1383054"/>
            <a:ext cx="1744580" cy="2862322"/>
          </a:xfrm>
          <a:prstGeom prst="rect">
            <a:avLst/>
          </a:prstGeom>
          <a:noFill/>
        </p:spPr>
        <p:txBody>
          <a:bodyPr wrap="none" rtlCol="0">
            <a:spAutoFit/>
          </a:bodyPr>
          <a:lstStyle/>
          <a:p>
            <a:pPr algn="ctr"/>
            <a:r>
              <a:rPr lang="en-US" u="sng" dirty="0"/>
              <a:t>Filter</a:t>
            </a:r>
          </a:p>
          <a:p>
            <a:r>
              <a:rPr lang="en-US" dirty="0"/>
              <a:t>H20</a:t>
            </a:r>
          </a:p>
          <a:p>
            <a:r>
              <a:rPr lang="en-US" dirty="0"/>
              <a:t>NaCl</a:t>
            </a:r>
          </a:p>
          <a:p>
            <a:r>
              <a:rPr lang="en-US" dirty="0"/>
              <a:t>Potassium</a:t>
            </a:r>
          </a:p>
          <a:p>
            <a:r>
              <a:rPr lang="en-US" dirty="0"/>
              <a:t>Bicarb</a:t>
            </a:r>
          </a:p>
          <a:p>
            <a:r>
              <a:rPr lang="en-US" dirty="0"/>
              <a:t>Glucose</a:t>
            </a:r>
          </a:p>
          <a:p>
            <a:r>
              <a:rPr lang="en-US" dirty="0"/>
              <a:t>Amino Acids</a:t>
            </a:r>
          </a:p>
          <a:p>
            <a:r>
              <a:rPr lang="en-US" dirty="0"/>
              <a:t>Creatinine</a:t>
            </a:r>
          </a:p>
          <a:p>
            <a:r>
              <a:rPr lang="en-US" dirty="0"/>
              <a:t>Urea</a:t>
            </a:r>
          </a:p>
          <a:p>
            <a:r>
              <a:rPr lang="en-US" dirty="0"/>
              <a:t>Albumin/Protein</a:t>
            </a:r>
          </a:p>
        </p:txBody>
      </p:sp>
      <p:sp>
        <p:nvSpPr>
          <p:cNvPr id="7" name="TextBox 6">
            <a:extLst>
              <a:ext uri="{FF2B5EF4-FFF2-40B4-BE49-F238E27FC236}">
                <a16:creationId xmlns:a16="http://schemas.microsoft.com/office/drawing/2014/main" id="{D276BE19-1A12-804E-83D4-4052A2DA4664}"/>
              </a:ext>
            </a:extLst>
          </p:cNvPr>
          <p:cNvSpPr txBox="1"/>
          <p:nvPr/>
        </p:nvSpPr>
        <p:spPr>
          <a:xfrm>
            <a:off x="4367550" y="4951024"/>
            <a:ext cx="1038426" cy="646331"/>
          </a:xfrm>
          <a:prstGeom prst="rect">
            <a:avLst/>
          </a:prstGeom>
          <a:noFill/>
        </p:spPr>
        <p:txBody>
          <a:bodyPr wrap="none" rtlCol="0">
            <a:spAutoFit/>
          </a:bodyPr>
          <a:lstStyle/>
          <a:p>
            <a:pPr algn="ctr"/>
            <a:r>
              <a:rPr lang="en-US" u="sng" dirty="0"/>
              <a:t>Drugs</a:t>
            </a:r>
          </a:p>
          <a:p>
            <a:r>
              <a:rPr lang="en-US" dirty="0"/>
              <a:t>Mannitol</a:t>
            </a:r>
          </a:p>
        </p:txBody>
      </p:sp>
      <p:pic>
        <p:nvPicPr>
          <p:cNvPr id="5122" name="Picture 2" descr="Image result for glomerulus">
            <a:extLst>
              <a:ext uri="{FF2B5EF4-FFF2-40B4-BE49-F238E27FC236}">
                <a16:creationId xmlns:a16="http://schemas.microsoft.com/office/drawing/2014/main" id="{BC300612-BCE4-1C4A-8CF0-CDDA77AFA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924" y="3948626"/>
            <a:ext cx="3949076" cy="296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9B57-21AA-054C-BB35-586F76F4403F}"/>
              </a:ext>
            </a:extLst>
          </p:cNvPr>
          <p:cNvSpPr>
            <a:spLocks noGrp="1"/>
          </p:cNvSpPr>
          <p:nvPr>
            <p:ph type="title"/>
          </p:nvPr>
        </p:nvSpPr>
        <p:spPr>
          <a:xfrm>
            <a:off x="3867173" y="174172"/>
            <a:ext cx="3918857" cy="1375002"/>
          </a:xfrm>
        </p:spPr>
        <p:txBody>
          <a:bodyPr/>
          <a:lstStyle/>
          <a:p>
            <a:r>
              <a:rPr lang="en-US" dirty="0"/>
              <a:t>Proximal Tubule </a:t>
            </a:r>
          </a:p>
        </p:txBody>
      </p:sp>
      <p:pic>
        <p:nvPicPr>
          <p:cNvPr id="5" name="Content Placeholder 4">
            <a:extLst>
              <a:ext uri="{FF2B5EF4-FFF2-40B4-BE49-F238E27FC236}">
                <a16:creationId xmlns:a16="http://schemas.microsoft.com/office/drawing/2014/main" id="{60342DFC-16D7-9647-872C-1CC2ECB20EF5}"/>
              </a:ext>
            </a:extLst>
          </p:cNvPr>
          <p:cNvPicPr>
            <a:picLocks noGrp="1" noChangeAspect="1"/>
          </p:cNvPicPr>
          <p:nvPr>
            <p:ph idx="1"/>
          </p:nvPr>
        </p:nvPicPr>
        <p:blipFill>
          <a:blip r:embed="rId2"/>
          <a:stretch>
            <a:fillRect/>
          </a:stretch>
        </p:blipFill>
        <p:spPr>
          <a:xfrm>
            <a:off x="-1" y="0"/>
            <a:ext cx="3525863" cy="6858000"/>
          </a:xfrm>
        </p:spPr>
      </p:pic>
      <p:sp>
        <p:nvSpPr>
          <p:cNvPr id="6" name="TextBox 5">
            <a:extLst>
              <a:ext uri="{FF2B5EF4-FFF2-40B4-BE49-F238E27FC236}">
                <a16:creationId xmlns:a16="http://schemas.microsoft.com/office/drawing/2014/main" id="{DADBDDB3-9226-F14C-8D05-BB133E77B942}"/>
              </a:ext>
            </a:extLst>
          </p:cNvPr>
          <p:cNvSpPr txBox="1"/>
          <p:nvPr/>
        </p:nvSpPr>
        <p:spPr>
          <a:xfrm>
            <a:off x="4408714" y="2209800"/>
            <a:ext cx="2835776" cy="923330"/>
          </a:xfrm>
          <a:prstGeom prst="rect">
            <a:avLst/>
          </a:prstGeom>
          <a:noFill/>
        </p:spPr>
        <p:txBody>
          <a:bodyPr wrap="none" rtlCol="0">
            <a:spAutoFit/>
          </a:bodyPr>
          <a:lstStyle/>
          <a:p>
            <a:pPr algn="ctr"/>
            <a:r>
              <a:rPr lang="en-US" u="sng" dirty="0"/>
              <a:t>Drugs</a:t>
            </a:r>
          </a:p>
          <a:p>
            <a:r>
              <a:rPr lang="en-US" dirty="0" err="1"/>
              <a:t>Acetazolimide</a:t>
            </a:r>
            <a:r>
              <a:rPr lang="en-US" dirty="0"/>
              <a:t> (CA inhibitor)</a:t>
            </a:r>
          </a:p>
          <a:p>
            <a:r>
              <a:rPr lang="en-US" dirty="0"/>
              <a:t>SGLT-2</a:t>
            </a:r>
          </a:p>
        </p:txBody>
      </p:sp>
      <p:pic>
        <p:nvPicPr>
          <p:cNvPr id="8" name="Picture 7">
            <a:extLst>
              <a:ext uri="{FF2B5EF4-FFF2-40B4-BE49-F238E27FC236}">
                <a16:creationId xmlns:a16="http://schemas.microsoft.com/office/drawing/2014/main" id="{3EA149A8-3747-334B-9701-83BAC8922266}"/>
              </a:ext>
            </a:extLst>
          </p:cNvPr>
          <p:cNvPicPr>
            <a:picLocks noChangeAspect="1"/>
          </p:cNvPicPr>
          <p:nvPr/>
        </p:nvPicPr>
        <p:blipFill>
          <a:blip r:embed="rId3"/>
          <a:stretch>
            <a:fillRect/>
          </a:stretch>
        </p:blipFill>
        <p:spPr>
          <a:xfrm>
            <a:off x="8024488" y="1052287"/>
            <a:ext cx="4167512" cy="5805713"/>
          </a:xfrm>
          <a:prstGeom prst="rect">
            <a:avLst/>
          </a:prstGeom>
        </p:spPr>
      </p:pic>
    </p:spTree>
    <p:extLst>
      <p:ext uri="{BB962C8B-B14F-4D97-AF65-F5344CB8AC3E}">
        <p14:creationId xmlns:p14="http://schemas.microsoft.com/office/powerpoint/2010/main" val="158149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80E9-4511-474F-A20D-EB3CE984CEF4}"/>
              </a:ext>
            </a:extLst>
          </p:cNvPr>
          <p:cNvSpPr>
            <a:spLocks noGrp="1"/>
          </p:cNvSpPr>
          <p:nvPr>
            <p:ph type="title"/>
          </p:nvPr>
        </p:nvSpPr>
        <p:spPr/>
        <p:txBody>
          <a:bodyPr/>
          <a:lstStyle/>
          <a:p>
            <a:pPr algn="ctr"/>
            <a:r>
              <a:rPr lang="en-US" dirty="0"/>
              <a:t>Proximal Tubule</a:t>
            </a:r>
          </a:p>
        </p:txBody>
      </p:sp>
      <p:sp>
        <p:nvSpPr>
          <p:cNvPr id="3" name="Content Placeholder 2">
            <a:extLst>
              <a:ext uri="{FF2B5EF4-FFF2-40B4-BE49-F238E27FC236}">
                <a16:creationId xmlns:a16="http://schemas.microsoft.com/office/drawing/2014/main" id="{3B4412B8-1370-8149-8DE4-632A5E206AA7}"/>
              </a:ext>
            </a:extLst>
          </p:cNvPr>
          <p:cNvSpPr>
            <a:spLocks noGrp="1"/>
          </p:cNvSpPr>
          <p:nvPr>
            <p:ph sz="half" idx="1"/>
          </p:nvPr>
        </p:nvSpPr>
        <p:spPr>
          <a:xfrm>
            <a:off x="718457" y="1820862"/>
            <a:ext cx="5181600" cy="4351338"/>
          </a:xfrm>
        </p:spPr>
        <p:txBody>
          <a:bodyPr>
            <a:normAutofit lnSpcReduction="10000"/>
          </a:bodyPr>
          <a:lstStyle/>
          <a:p>
            <a:pPr marL="0" indent="0" algn="ctr">
              <a:buNone/>
            </a:pPr>
            <a:r>
              <a:rPr lang="en-US" u="sng" dirty="0"/>
              <a:t>~60% of filtered NaCl and water</a:t>
            </a:r>
          </a:p>
          <a:p>
            <a:pPr marL="0" indent="0" algn="ctr">
              <a:buNone/>
            </a:pPr>
            <a:r>
              <a:rPr lang="en-US" dirty="0"/>
              <a:t>	</a:t>
            </a:r>
          </a:p>
          <a:p>
            <a:r>
              <a:rPr lang="en-US" dirty="0"/>
              <a:t>Na/K-ATPase (active transport) - keeping Na gradient and intracellular Na concentrations low. </a:t>
            </a:r>
          </a:p>
          <a:p>
            <a:r>
              <a:rPr lang="en-US" dirty="0"/>
              <a:t>Water Reabsorption - Paracellular, Aquaporin-1 (active)</a:t>
            </a:r>
          </a:p>
          <a:p>
            <a:r>
              <a:rPr lang="en-US" dirty="0"/>
              <a:t>Cl- is poorly reabsorbed (counter balances bicarb reabsorption) </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2BFFB16-E609-074D-B222-A566F3EC1857}"/>
              </a:ext>
            </a:extLst>
          </p:cNvPr>
          <p:cNvSpPr>
            <a:spLocks noGrp="1"/>
          </p:cNvSpPr>
          <p:nvPr>
            <p:ph sz="half" idx="2"/>
          </p:nvPr>
        </p:nvSpPr>
        <p:spPr>
          <a:xfrm>
            <a:off x="5900057" y="1825625"/>
            <a:ext cx="6139543" cy="4351338"/>
          </a:xfrm>
        </p:spPr>
        <p:txBody>
          <a:bodyPr>
            <a:normAutofit lnSpcReduction="10000"/>
          </a:bodyPr>
          <a:lstStyle/>
          <a:p>
            <a:pPr marL="0" indent="0">
              <a:buNone/>
            </a:pPr>
            <a:r>
              <a:rPr lang="en-US" u="sng" dirty="0"/>
              <a:t>~90% of filtered Bicarb, Glucose, and AA</a:t>
            </a:r>
          </a:p>
          <a:p>
            <a:pPr marL="0" indent="0">
              <a:buNone/>
            </a:pPr>
            <a:endParaRPr lang="en-US" u="sng" dirty="0"/>
          </a:p>
          <a:p>
            <a:r>
              <a:rPr lang="en-US" dirty="0"/>
              <a:t>Carbonic Anhydrase - Exits by Na+/HCO3- cotransporter</a:t>
            </a:r>
          </a:p>
          <a:p>
            <a:r>
              <a:rPr lang="en-US" dirty="0"/>
              <a:t>Acid Secretion Ammonia (NH4+) and Phosphate</a:t>
            </a:r>
          </a:p>
          <a:p>
            <a:r>
              <a:rPr lang="en-US" dirty="0"/>
              <a:t>NA/Glucose - when glucose is high (&gt;200) will be unable to re-absorb</a:t>
            </a:r>
          </a:p>
          <a:p>
            <a:endParaRPr lang="en-US" dirty="0"/>
          </a:p>
          <a:p>
            <a:endParaRPr lang="en-US" dirty="0"/>
          </a:p>
        </p:txBody>
      </p:sp>
    </p:spTree>
    <p:extLst>
      <p:ext uri="{BB962C8B-B14F-4D97-AF65-F5344CB8AC3E}">
        <p14:creationId xmlns:p14="http://schemas.microsoft.com/office/powerpoint/2010/main" val="406753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DE9B-2811-0E4F-970A-5B49DA866A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9864B7-6645-554D-B1EF-5B5FDD9A1DE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5DFB0A2-BE7E-0B4A-B345-BF57A725A31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4329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DEEE-1CC4-4A4C-BB99-BD00D4A74C71}"/>
              </a:ext>
            </a:extLst>
          </p:cNvPr>
          <p:cNvSpPr>
            <a:spLocks noGrp="1"/>
          </p:cNvSpPr>
          <p:nvPr>
            <p:ph type="title"/>
          </p:nvPr>
        </p:nvSpPr>
        <p:spPr>
          <a:xfrm>
            <a:off x="3721100" y="0"/>
            <a:ext cx="4749800" cy="1325563"/>
          </a:xfrm>
        </p:spPr>
        <p:txBody>
          <a:bodyPr/>
          <a:lstStyle/>
          <a:p>
            <a:r>
              <a:rPr lang="en-US" dirty="0"/>
              <a:t>Loop of Henle</a:t>
            </a:r>
          </a:p>
        </p:txBody>
      </p:sp>
      <p:pic>
        <p:nvPicPr>
          <p:cNvPr id="5" name="Content Placeholder 4">
            <a:extLst>
              <a:ext uri="{FF2B5EF4-FFF2-40B4-BE49-F238E27FC236}">
                <a16:creationId xmlns:a16="http://schemas.microsoft.com/office/drawing/2014/main" id="{7E4A151C-DD45-5E41-B125-20F7AE8D890C}"/>
              </a:ext>
            </a:extLst>
          </p:cNvPr>
          <p:cNvPicPr>
            <a:picLocks noGrp="1" noChangeAspect="1"/>
          </p:cNvPicPr>
          <p:nvPr>
            <p:ph idx="1"/>
          </p:nvPr>
        </p:nvPicPr>
        <p:blipFill>
          <a:blip r:embed="rId2"/>
          <a:stretch>
            <a:fillRect/>
          </a:stretch>
        </p:blipFill>
        <p:spPr>
          <a:xfrm>
            <a:off x="-1" y="0"/>
            <a:ext cx="3067537" cy="6858000"/>
          </a:xfrm>
        </p:spPr>
      </p:pic>
      <p:pic>
        <p:nvPicPr>
          <p:cNvPr id="7" name="Picture 6">
            <a:extLst>
              <a:ext uri="{FF2B5EF4-FFF2-40B4-BE49-F238E27FC236}">
                <a16:creationId xmlns:a16="http://schemas.microsoft.com/office/drawing/2014/main" id="{B519EA4B-28E7-804C-A17A-F40386847143}"/>
              </a:ext>
            </a:extLst>
          </p:cNvPr>
          <p:cNvPicPr>
            <a:picLocks noChangeAspect="1"/>
          </p:cNvPicPr>
          <p:nvPr/>
        </p:nvPicPr>
        <p:blipFill>
          <a:blip r:embed="rId3"/>
          <a:stretch>
            <a:fillRect/>
          </a:stretch>
        </p:blipFill>
        <p:spPr>
          <a:xfrm>
            <a:off x="7567141" y="23107"/>
            <a:ext cx="4624859" cy="3491023"/>
          </a:xfrm>
          <a:prstGeom prst="rect">
            <a:avLst/>
          </a:prstGeom>
        </p:spPr>
      </p:pic>
      <p:sp>
        <p:nvSpPr>
          <p:cNvPr id="8" name="TextBox 7">
            <a:extLst>
              <a:ext uri="{FF2B5EF4-FFF2-40B4-BE49-F238E27FC236}">
                <a16:creationId xmlns:a16="http://schemas.microsoft.com/office/drawing/2014/main" id="{D73B267F-DD9D-2840-A720-BB00DB7B39D1}"/>
              </a:ext>
            </a:extLst>
          </p:cNvPr>
          <p:cNvSpPr txBox="1"/>
          <p:nvPr/>
        </p:nvSpPr>
        <p:spPr>
          <a:xfrm>
            <a:off x="4124992" y="1768618"/>
            <a:ext cx="2384692" cy="1200329"/>
          </a:xfrm>
          <a:prstGeom prst="rect">
            <a:avLst/>
          </a:prstGeom>
          <a:noFill/>
        </p:spPr>
        <p:txBody>
          <a:bodyPr wrap="none" rtlCol="0">
            <a:spAutoFit/>
          </a:bodyPr>
          <a:lstStyle/>
          <a:p>
            <a:pPr algn="ctr"/>
            <a:r>
              <a:rPr lang="en-US" sz="2400" u="sng" dirty="0"/>
              <a:t>Drugs</a:t>
            </a:r>
          </a:p>
          <a:p>
            <a:pPr marL="342900" indent="-342900">
              <a:buAutoNum type="arabicParenR"/>
            </a:pPr>
            <a:r>
              <a:rPr lang="en-US" sz="2400" dirty="0"/>
              <a:t>Loop Diuretics </a:t>
            </a:r>
          </a:p>
          <a:p>
            <a:pPr marL="342900" indent="-342900">
              <a:buAutoNum type="arabicParenR"/>
            </a:pPr>
            <a:r>
              <a:rPr lang="en-US" sz="2400" dirty="0"/>
              <a:t>Mannitol</a:t>
            </a:r>
          </a:p>
        </p:txBody>
      </p:sp>
      <p:sp>
        <p:nvSpPr>
          <p:cNvPr id="9" name="TextBox 8">
            <a:extLst>
              <a:ext uri="{FF2B5EF4-FFF2-40B4-BE49-F238E27FC236}">
                <a16:creationId xmlns:a16="http://schemas.microsoft.com/office/drawing/2014/main" id="{9E71F575-0D99-C94E-A736-F96B139E5AA6}"/>
              </a:ext>
            </a:extLst>
          </p:cNvPr>
          <p:cNvSpPr txBox="1"/>
          <p:nvPr/>
        </p:nvSpPr>
        <p:spPr>
          <a:xfrm>
            <a:off x="3175518" y="4235027"/>
            <a:ext cx="8766111" cy="2186240"/>
          </a:xfrm>
          <a:prstGeom prst="rect">
            <a:avLst/>
          </a:prstGeom>
          <a:noFill/>
        </p:spPr>
        <p:txBody>
          <a:bodyPr wrap="square" rtlCol="0">
            <a:spAutoFit/>
          </a:bodyPr>
          <a:lstStyle/>
          <a:p>
            <a:pPr marL="182244" indent="-182244" defTabSz="239522">
              <a:defRPr sz="1476"/>
            </a:pPr>
            <a:r>
              <a:rPr lang="en-US" dirty="0"/>
              <a:t>3 parts - thin descending, thin ascending, thick ascending </a:t>
            </a:r>
          </a:p>
          <a:p>
            <a:pPr marL="182244" indent="-182244" defTabSz="239522">
              <a:defRPr sz="1476"/>
            </a:pPr>
            <a:endParaRPr lang="en-US" dirty="0"/>
          </a:p>
          <a:p>
            <a:pPr marL="182244" indent="-182244" defTabSz="239522">
              <a:defRPr sz="1476"/>
            </a:pPr>
            <a:r>
              <a:rPr lang="en-US" dirty="0"/>
              <a:t>15-25% of filtered NaCl is reabsorbed in loop of Henle (mainly thick ascend)</a:t>
            </a:r>
          </a:p>
          <a:p>
            <a:pPr marL="182244" indent="-182244" defTabSz="239522">
              <a:defRPr sz="1476"/>
            </a:pPr>
            <a:endParaRPr lang="en-US" dirty="0"/>
          </a:p>
          <a:p>
            <a:pPr marL="182244" indent="-182244" defTabSz="239522">
              <a:defRPr sz="1476"/>
            </a:pPr>
            <a:r>
              <a:rPr lang="en-US" dirty="0"/>
              <a:t>Thick Ascending - Na/K/2Cl (Loop Diuretics) - K is the limiting substrate </a:t>
            </a:r>
          </a:p>
          <a:p>
            <a:pPr marL="182244" indent="-182244" defTabSz="239522">
              <a:defRPr sz="1476"/>
            </a:pPr>
            <a:endParaRPr lang="en-US" dirty="0"/>
          </a:p>
          <a:p>
            <a:pPr marL="182244" indent="-182244" defTabSz="239522">
              <a:defRPr sz="1476"/>
            </a:pPr>
            <a:r>
              <a:rPr lang="en-US" dirty="0"/>
              <a:t>Cotransporter enables reabsorption of NH4+ or K+ - leading to accumulation of Ammonia in medullary </a:t>
            </a:r>
            <a:r>
              <a:rPr lang="en-US" dirty="0" err="1"/>
              <a:t>interstitium</a:t>
            </a:r>
            <a:endParaRPr lang="en-US" dirty="0"/>
          </a:p>
          <a:p>
            <a:endParaRPr lang="en-US" dirty="0"/>
          </a:p>
        </p:txBody>
      </p:sp>
    </p:spTree>
    <p:extLst>
      <p:ext uri="{BB962C8B-B14F-4D97-AF65-F5344CB8AC3E}">
        <p14:creationId xmlns:p14="http://schemas.microsoft.com/office/powerpoint/2010/main" val="267537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AA4E-83AF-6D4E-B8C8-0FED226D2C0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CB73808D-8B79-3B4D-BF8C-38D55EDA72C0}"/>
              </a:ext>
            </a:extLst>
          </p:cNvPr>
          <p:cNvSpPr>
            <a:spLocks noGrp="1"/>
          </p:cNvSpPr>
          <p:nvPr>
            <p:ph idx="1"/>
          </p:nvPr>
        </p:nvSpPr>
        <p:spPr/>
        <p:txBody>
          <a:bodyPr/>
          <a:lstStyle/>
          <a:p>
            <a:r>
              <a:rPr lang="en-US" dirty="0"/>
              <a:t>None</a:t>
            </a:r>
          </a:p>
        </p:txBody>
      </p:sp>
      <p:pic>
        <p:nvPicPr>
          <p:cNvPr id="8194" name="Picture 2" descr="Image result for nephrology joke">
            <a:extLst>
              <a:ext uri="{FF2B5EF4-FFF2-40B4-BE49-F238E27FC236}">
                <a16:creationId xmlns:a16="http://schemas.microsoft.com/office/drawing/2014/main" id="{49831A49-FF4D-0046-9038-069CF6CCC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8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8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0C38-02EE-DC4F-9D38-76884428CC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F22C21-F4DC-5B43-A00D-0DDB98C0F5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A94D461-B614-A14E-BDB7-396EC271B8F3}"/>
              </a:ext>
            </a:extLst>
          </p:cNvPr>
          <p:cNvPicPr>
            <a:picLocks noChangeAspect="1"/>
          </p:cNvPicPr>
          <p:nvPr/>
        </p:nvPicPr>
        <p:blipFill>
          <a:blip r:embed="rId2"/>
          <a:stretch>
            <a:fillRect/>
          </a:stretch>
        </p:blipFill>
        <p:spPr>
          <a:xfrm>
            <a:off x="2700950" y="0"/>
            <a:ext cx="6790099" cy="6858000"/>
          </a:xfrm>
          <a:prstGeom prst="rect">
            <a:avLst/>
          </a:prstGeom>
        </p:spPr>
      </p:pic>
    </p:spTree>
    <p:extLst>
      <p:ext uri="{BB962C8B-B14F-4D97-AF65-F5344CB8AC3E}">
        <p14:creationId xmlns:p14="http://schemas.microsoft.com/office/powerpoint/2010/main" val="27250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890F-FE83-FA4D-BA51-7F42D60F81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9E60DA-A1D5-7541-916B-AC748644A5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6409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F0CF5-2B82-5941-AA95-73067195B43E}"/>
              </a:ext>
            </a:extLst>
          </p:cNvPr>
          <p:cNvSpPr>
            <a:spLocks noGrp="1"/>
          </p:cNvSpPr>
          <p:nvPr>
            <p:ph idx="1"/>
          </p:nvPr>
        </p:nvSpPr>
        <p:spPr>
          <a:xfrm>
            <a:off x="1382485" y="0"/>
            <a:ext cx="9601200" cy="5529943"/>
          </a:xfrm>
        </p:spPr>
        <p:txBody>
          <a:bodyPr/>
          <a:lstStyle/>
          <a:p>
            <a:pPr marL="0" indent="0">
              <a:spcBef>
                <a:spcPts val="0"/>
              </a:spcBef>
              <a:spcAft>
                <a:spcPts val="0"/>
              </a:spcAft>
              <a:buNone/>
            </a:pPr>
            <a:r>
              <a:rPr lang="en-US" dirty="0"/>
              <a:t>	A 40 year old male with a pertinent medical history for muscle cramps. Presents to the office for follow-up on fatigue and polyuria. Per chart review, patient has been dealing with severe muscle cramps for &gt; 5 years. You note patient has had hypokalemia, hypomagnesemia, and hypocalcemia in the past with multiple rounds of supplementation. Patient’s only medication is cyclobenzaprine. Patient is very compliant and forthcoming with history. No other pertinent past medical, social, or family history.</a:t>
            </a:r>
          </a:p>
          <a:p>
            <a:pPr marL="0" indent="0">
              <a:spcBef>
                <a:spcPts val="0"/>
              </a:spcBef>
              <a:spcAft>
                <a:spcPts val="0"/>
              </a:spcAft>
              <a:buNone/>
            </a:pPr>
            <a:r>
              <a:rPr lang="en-US" dirty="0"/>
              <a:t>	On physical exam vital signs are stable and afebrile. Cardiopulmonary exam is unremarkable. Neuro exam unremarkable except for lower extremity muscle cramping with ROM testing. Peripheral pulses intact and extremities are without any edema. </a:t>
            </a:r>
          </a:p>
          <a:p>
            <a:pPr marL="0" indent="0">
              <a:spcBef>
                <a:spcPts val="0"/>
              </a:spcBef>
              <a:spcAft>
                <a:spcPts val="0"/>
              </a:spcAft>
              <a:buNone/>
            </a:pPr>
            <a:endParaRPr lang="en-US" dirty="0"/>
          </a:p>
          <a:p>
            <a:pPr marL="0" indent="0">
              <a:spcBef>
                <a:spcPts val="0"/>
              </a:spcBef>
              <a:spcAft>
                <a:spcPts val="0"/>
              </a:spcAft>
              <a:buNone/>
            </a:pPr>
            <a:r>
              <a:rPr lang="en-US" dirty="0"/>
              <a:t>Creatinine		0.8</a:t>
            </a:r>
          </a:p>
          <a:p>
            <a:pPr marL="0" indent="0">
              <a:spcBef>
                <a:spcPts val="0"/>
              </a:spcBef>
              <a:spcAft>
                <a:spcPts val="0"/>
              </a:spcAft>
              <a:buNone/>
            </a:pPr>
            <a:r>
              <a:rPr lang="en-US" dirty="0"/>
              <a:t>Na/K/Cl			138/2.8/104</a:t>
            </a:r>
          </a:p>
          <a:p>
            <a:pPr marL="0" indent="0">
              <a:spcBef>
                <a:spcPts val="0"/>
              </a:spcBef>
              <a:spcAft>
                <a:spcPts val="0"/>
              </a:spcAft>
              <a:buNone/>
            </a:pPr>
            <a:r>
              <a:rPr lang="en-US" dirty="0"/>
              <a:t>Bicarb			34</a:t>
            </a:r>
          </a:p>
          <a:p>
            <a:pPr marL="0" indent="0">
              <a:spcBef>
                <a:spcPts val="0"/>
              </a:spcBef>
              <a:spcAft>
                <a:spcPts val="0"/>
              </a:spcAft>
              <a:buNone/>
            </a:pPr>
            <a:r>
              <a:rPr lang="en-US" dirty="0"/>
              <a:t>Corrected Calcium	9.4</a:t>
            </a:r>
          </a:p>
          <a:p>
            <a:pPr marL="0" indent="0">
              <a:spcBef>
                <a:spcPts val="0"/>
              </a:spcBef>
              <a:spcAft>
                <a:spcPts val="0"/>
              </a:spcAft>
              <a:buNone/>
            </a:pPr>
            <a:r>
              <a:rPr lang="en-US" dirty="0"/>
              <a:t>Magnesium 		1.3</a:t>
            </a:r>
          </a:p>
          <a:p>
            <a:pPr marL="0" indent="0">
              <a:spcBef>
                <a:spcPts val="0"/>
              </a:spcBef>
              <a:spcAft>
                <a:spcPts val="0"/>
              </a:spcAft>
              <a:buNone/>
            </a:pPr>
            <a:r>
              <a:rPr lang="en-US" dirty="0"/>
              <a:t>Urine Chloride		60</a:t>
            </a:r>
          </a:p>
          <a:p>
            <a:pPr marL="0" indent="0">
              <a:spcBef>
                <a:spcPts val="0"/>
              </a:spcBef>
              <a:spcAft>
                <a:spcPts val="0"/>
              </a:spcAft>
              <a:buNone/>
            </a:pPr>
            <a:r>
              <a:rPr lang="en-US" dirty="0"/>
              <a:t>EKG shows sinus rhythm.</a:t>
            </a:r>
          </a:p>
          <a:p>
            <a:pPr marL="0" indent="0">
              <a:spcBef>
                <a:spcPts val="0"/>
              </a:spcBef>
              <a:spcAft>
                <a:spcPts val="0"/>
              </a:spcAft>
              <a:buNone/>
            </a:pPr>
            <a:endParaRPr lang="en-US" dirty="0"/>
          </a:p>
          <a:p>
            <a:pPr marL="0" indent="0">
              <a:spcBef>
                <a:spcPts val="0"/>
              </a:spcBef>
              <a:spcAft>
                <a:spcPts val="0"/>
              </a:spcAft>
              <a:buNone/>
            </a:pPr>
            <a:r>
              <a:rPr lang="en-US" dirty="0"/>
              <a:t>What is the most likely diagnosis?</a:t>
            </a:r>
          </a:p>
          <a:p>
            <a:pPr marL="0" indent="0">
              <a:spcBef>
                <a:spcPts val="0"/>
              </a:spcBef>
              <a:spcAft>
                <a:spcPts val="0"/>
              </a:spcAft>
              <a:buNone/>
            </a:pPr>
            <a:r>
              <a:rPr lang="en-US" dirty="0"/>
              <a:t>A)   Diuretic Abuse</a:t>
            </a:r>
          </a:p>
          <a:p>
            <a:pPr marL="0" indent="0">
              <a:spcBef>
                <a:spcPts val="0"/>
              </a:spcBef>
              <a:spcAft>
                <a:spcPts val="0"/>
              </a:spcAft>
              <a:buNone/>
            </a:pPr>
            <a:r>
              <a:rPr lang="en-US" dirty="0"/>
              <a:t>B)   </a:t>
            </a:r>
            <a:r>
              <a:rPr lang="en-US" dirty="0" err="1"/>
              <a:t>Gitelman</a:t>
            </a:r>
            <a:r>
              <a:rPr lang="en-US" dirty="0"/>
              <a:t> Syndrome</a:t>
            </a:r>
          </a:p>
          <a:p>
            <a:pPr marL="457200" indent="-457200">
              <a:spcBef>
                <a:spcPts val="0"/>
              </a:spcBef>
              <a:spcAft>
                <a:spcPts val="0"/>
              </a:spcAft>
              <a:buAutoNum type="alphaUcParenR" startAt="3"/>
            </a:pPr>
            <a:r>
              <a:rPr lang="en-US" dirty="0"/>
              <a:t>Type 4 Renal Tubular Acidosis</a:t>
            </a:r>
          </a:p>
          <a:p>
            <a:pPr marL="457200" indent="-457200">
              <a:spcBef>
                <a:spcPts val="0"/>
              </a:spcBef>
              <a:spcAft>
                <a:spcPts val="0"/>
              </a:spcAft>
              <a:buAutoNum type="alphaUcParenR" startAt="3"/>
            </a:pPr>
            <a:r>
              <a:rPr lang="en-US" dirty="0"/>
              <a:t>Laboratory Error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981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CC8C-C350-E849-9289-220DFC2446F8}"/>
              </a:ext>
            </a:extLst>
          </p:cNvPr>
          <p:cNvSpPr>
            <a:spLocks noGrp="1"/>
          </p:cNvSpPr>
          <p:nvPr>
            <p:ph type="title"/>
          </p:nvPr>
        </p:nvSpPr>
        <p:spPr>
          <a:xfrm>
            <a:off x="2855088" y="-10887"/>
            <a:ext cx="4754797" cy="1260475"/>
          </a:xfrm>
        </p:spPr>
        <p:txBody>
          <a:bodyPr>
            <a:normAutofit fontScale="90000"/>
          </a:bodyPr>
          <a:lstStyle/>
          <a:p>
            <a:pPr algn="ctr"/>
            <a:r>
              <a:rPr lang="en-US" dirty="0"/>
              <a:t>Distal Convoluted Tubule</a:t>
            </a:r>
          </a:p>
        </p:txBody>
      </p:sp>
      <p:pic>
        <p:nvPicPr>
          <p:cNvPr id="5" name="Content Placeholder 4">
            <a:extLst>
              <a:ext uri="{FF2B5EF4-FFF2-40B4-BE49-F238E27FC236}">
                <a16:creationId xmlns:a16="http://schemas.microsoft.com/office/drawing/2014/main" id="{7A1F0B46-F216-8046-921F-B488A70A8F62}"/>
              </a:ext>
            </a:extLst>
          </p:cNvPr>
          <p:cNvPicPr>
            <a:picLocks noGrp="1" noChangeAspect="1"/>
          </p:cNvPicPr>
          <p:nvPr>
            <p:ph idx="1"/>
          </p:nvPr>
        </p:nvPicPr>
        <p:blipFill>
          <a:blip r:embed="rId2"/>
          <a:stretch>
            <a:fillRect/>
          </a:stretch>
        </p:blipFill>
        <p:spPr>
          <a:xfrm>
            <a:off x="0" y="-1"/>
            <a:ext cx="2997200" cy="6881731"/>
          </a:xfrm>
        </p:spPr>
      </p:pic>
      <p:pic>
        <p:nvPicPr>
          <p:cNvPr id="7" name="Picture 6">
            <a:extLst>
              <a:ext uri="{FF2B5EF4-FFF2-40B4-BE49-F238E27FC236}">
                <a16:creationId xmlns:a16="http://schemas.microsoft.com/office/drawing/2014/main" id="{6ED9D4E9-5A72-6E4C-805F-28BC6631F330}"/>
              </a:ext>
            </a:extLst>
          </p:cNvPr>
          <p:cNvPicPr>
            <a:picLocks noChangeAspect="1"/>
          </p:cNvPicPr>
          <p:nvPr/>
        </p:nvPicPr>
        <p:blipFill>
          <a:blip r:embed="rId3"/>
          <a:stretch>
            <a:fillRect/>
          </a:stretch>
        </p:blipFill>
        <p:spPr>
          <a:xfrm>
            <a:off x="7437203" y="0"/>
            <a:ext cx="4754797" cy="3265714"/>
          </a:xfrm>
          <a:prstGeom prst="rect">
            <a:avLst/>
          </a:prstGeom>
        </p:spPr>
      </p:pic>
      <p:sp>
        <p:nvSpPr>
          <p:cNvPr id="8" name="TextBox 7">
            <a:extLst>
              <a:ext uri="{FF2B5EF4-FFF2-40B4-BE49-F238E27FC236}">
                <a16:creationId xmlns:a16="http://schemas.microsoft.com/office/drawing/2014/main" id="{FBDB5AD6-614B-EB49-ABEE-25EFD57FD50D}"/>
              </a:ext>
            </a:extLst>
          </p:cNvPr>
          <p:cNvSpPr txBox="1"/>
          <p:nvPr/>
        </p:nvSpPr>
        <p:spPr>
          <a:xfrm>
            <a:off x="4595672" y="1632857"/>
            <a:ext cx="1273628" cy="830997"/>
          </a:xfrm>
          <a:prstGeom prst="rect">
            <a:avLst/>
          </a:prstGeom>
          <a:noFill/>
        </p:spPr>
        <p:txBody>
          <a:bodyPr wrap="square" rtlCol="0">
            <a:spAutoFit/>
          </a:bodyPr>
          <a:lstStyle/>
          <a:p>
            <a:pPr algn="ctr"/>
            <a:r>
              <a:rPr lang="en-US" sz="2400" u="sng" dirty="0"/>
              <a:t>Drug</a:t>
            </a:r>
          </a:p>
          <a:p>
            <a:r>
              <a:rPr lang="en-US" sz="2400" dirty="0"/>
              <a:t>Thiazide</a:t>
            </a:r>
          </a:p>
        </p:txBody>
      </p:sp>
      <p:sp>
        <p:nvSpPr>
          <p:cNvPr id="9" name="TextBox 8">
            <a:extLst>
              <a:ext uri="{FF2B5EF4-FFF2-40B4-BE49-F238E27FC236}">
                <a16:creationId xmlns:a16="http://schemas.microsoft.com/office/drawing/2014/main" id="{066B6375-0A55-9840-A5A9-7B1339E629F6}"/>
              </a:ext>
            </a:extLst>
          </p:cNvPr>
          <p:cNvSpPr txBox="1"/>
          <p:nvPr/>
        </p:nvSpPr>
        <p:spPr>
          <a:xfrm>
            <a:off x="3208103" y="3924787"/>
            <a:ext cx="8803564" cy="2600712"/>
          </a:xfrm>
          <a:prstGeom prst="rect">
            <a:avLst/>
          </a:prstGeom>
          <a:noFill/>
        </p:spPr>
        <p:txBody>
          <a:bodyPr wrap="none" rtlCol="0">
            <a:spAutoFit/>
          </a:bodyPr>
          <a:lstStyle/>
          <a:p>
            <a:pPr marL="360045" indent="-360045" defTabSz="473201">
              <a:spcBef>
                <a:spcPts val="600"/>
              </a:spcBef>
              <a:defRPr sz="2916"/>
            </a:pPr>
            <a:r>
              <a:rPr lang="en-US" sz="2000" dirty="0"/>
              <a:t>Reabsorbs ~5% of filtered NaCl</a:t>
            </a:r>
          </a:p>
          <a:p>
            <a:pPr marL="360045" indent="-360045" defTabSz="473201">
              <a:spcBef>
                <a:spcPts val="600"/>
              </a:spcBef>
              <a:defRPr sz="2916"/>
            </a:pPr>
            <a:r>
              <a:rPr lang="en-US" sz="2000" dirty="0"/>
              <a:t>Tight Epithelium - little water permeability</a:t>
            </a:r>
          </a:p>
          <a:p>
            <a:pPr marL="360045" indent="-360045" defTabSz="473201">
              <a:spcBef>
                <a:spcPts val="600"/>
              </a:spcBef>
              <a:defRPr sz="2916"/>
            </a:pPr>
            <a:r>
              <a:rPr lang="en-US" sz="2000" dirty="0"/>
              <a:t>Na/Cl cotransporter with Na/K-ATPase (Thiazides)</a:t>
            </a:r>
          </a:p>
          <a:p>
            <a:pPr marL="360045" indent="-360045" defTabSz="473201">
              <a:spcBef>
                <a:spcPts val="600"/>
              </a:spcBef>
              <a:defRPr sz="2916"/>
            </a:pPr>
            <a:r>
              <a:rPr lang="en-US" sz="2000" dirty="0"/>
              <a:t>Calcium Reabsorption - inversely related to Na reabsorption and stimulated by PTH</a:t>
            </a:r>
          </a:p>
          <a:p>
            <a:pPr marL="360045" indent="-360045" defTabSz="473201">
              <a:spcBef>
                <a:spcPts val="600"/>
              </a:spcBef>
              <a:defRPr sz="2916"/>
            </a:pPr>
            <a:endParaRPr lang="en-US" sz="2000" dirty="0"/>
          </a:p>
          <a:p>
            <a:pPr marL="360045" indent="-360045" defTabSz="473201">
              <a:spcBef>
                <a:spcPts val="600"/>
              </a:spcBef>
              <a:defRPr sz="2916"/>
            </a:pPr>
            <a:r>
              <a:rPr lang="en-US" sz="2000" dirty="0" err="1"/>
              <a:t>Gitelman</a:t>
            </a:r>
            <a:r>
              <a:rPr lang="en-US" sz="2000" dirty="0"/>
              <a:t> and Gordon</a:t>
            </a:r>
          </a:p>
          <a:p>
            <a:endParaRPr lang="en-US" dirty="0"/>
          </a:p>
        </p:txBody>
      </p:sp>
    </p:spTree>
    <p:extLst>
      <p:ext uri="{BB962C8B-B14F-4D97-AF65-F5344CB8AC3E}">
        <p14:creationId xmlns:p14="http://schemas.microsoft.com/office/powerpoint/2010/main" val="68634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CE8D-8AC8-ED42-9330-D07CB606EE4F}"/>
              </a:ext>
            </a:extLst>
          </p:cNvPr>
          <p:cNvSpPr>
            <a:spLocks noGrp="1"/>
          </p:cNvSpPr>
          <p:nvPr>
            <p:ph type="title"/>
          </p:nvPr>
        </p:nvSpPr>
        <p:spPr/>
        <p:txBody>
          <a:bodyPr/>
          <a:lstStyle/>
          <a:p>
            <a:r>
              <a:rPr lang="en-US" dirty="0" err="1"/>
              <a:t>Gitelmans</a:t>
            </a:r>
            <a:r>
              <a:rPr lang="en-US" dirty="0"/>
              <a:t> Syndrome</a:t>
            </a:r>
          </a:p>
        </p:txBody>
      </p:sp>
      <p:sp>
        <p:nvSpPr>
          <p:cNvPr id="3" name="Content Placeholder 2">
            <a:extLst>
              <a:ext uri="{FF2B5EF4-FFF2-40B4-BE49-F238E27FC236}">
                <a16:creationId xmlns:a16="http://schemas.microsoft.com/office/drawing/2014/main" id="{4A3372CE-DCFA-9642-918F-A260E1A7F615}"/>
              </a:ext>
            </a:extLst>
          </p:cNvPr>
          <p:cNvSpPr>
            <a:spLocks noGrp="1"/>
          </p:cNvSpPr>
          <p:nvPr>
            <p:ph idx="1"/>
          </p:nvPr>
        </p:nvSpPr>
        <p:spPr/>
        <p:txBody>
          <a:bodyPr/>
          <a:lstStyle/>
          <a:p>
            <a:r>
              <a:rPr lang="en-US" dirty="0"/>
              <a:t>Genetic condition that is autosomal recessive that presents commonly with severe cramps, fatigue, polyuria</a:t>
            </a:r>
          </a:p>
          <a:p>
            <a:r>
              <a:rPr lang="en-US" dirty="0"/>
              <a:t>Barter (Loop, earlier onset)</a:t>
            </a:r>
          </a:p>
          <a:p>
            <a:r>
              <a:rPr lang="en-US" dirty="0"/>
              <a:t>Labs: hypokalemia, hypomagnesemia, </a:t>
            </a:r>
            <a:r>
              <a:rPr lang="en-US" dirty="0" err="1"/>
              <a:t>hypocalciuria</a:t>
            </a:r>
            <a:r>
              <a:rPr lang="en-US" dirty="0"/>
              <a:t>, metabolic alkalosis</a:t>
            </a:r>
          </a:p>
          <a:p>
            <a:r>
              <a:rPr lang="en-US" dirty="0"/>
              <a:t>Rule out – diuretic abuse</a:t>
            </a:r>
          </a:p>
          <a:p>
            <a:r>
              <a:rPr lang="en-US" dirty="0"/>
              <a:t>Dx – rule out other causes such as vomiting and diuretic use</a:t>
            </a:r>
          </a:p>
          <a:p>
            <a:r>
              <a:rPr lang="en-US" dirty="0"/>
              <a:t>Hold medications, Urine Cl (normal &lt;25, </a:t>
            </a:r>
            <a:r>
              <a:rPr lang="en-US" dirty="0" err="1"/>
              <a:t>Gitelman</a:t>
            </a:r>
            <a:r>
              <a:rPr lang="en-US" dirty="0"/>
              <a:t> &gt;40)</a:t>
            </a:r>
          </a:p>
          <a:p>
            <a:r>
              <a:rPr lang="en-US" dirty="0"/>
              <a:t>Genetic testing</a:t>
            </a:r>
          </a:p>
          <a:p>
            <a:r>
              <a:rPr lang="en-US" dirty="0"/>
              <a:t>Tx – electrolyte replacement, NSAID use, ACE/ARB</a:t>
            </a:r>
          </a:p>
        </p:txBody>
      </p:sp>
    </p:spTree>
    <p:extLst>
      <p:ext uri="{BB962C8B-B14F-4D97-AF65-F5344CB8AC3E}">
        <p14:creationId xmlns:p14="http://schemas.microsoft.com/office/powerpoint/2010/main" val="71145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46DD-B85D-2B4B-B98F-04B388CF13E6}"/>
              </a:ext>
            </a:extLst>
          </p:cNvPr>
          <p:cNvSpPr>
            <a:spLocks noGrp="1"/>
          </p:cNvSpPr>
          <p:nvPr>
            <p:ph type="title"/>
          </p:nvPr>
        </p:nvSpPr>
        <p:spPr/>
        <p:txBody>
          <a:bodyPr/>
          <a:lstStyle/>
          <a:p>
            <a:r>
              <a:rPr lang="en-US" dirty="0"/>
              <a:t>Gordon Syndrome</a:t>
            </a:r>
          </a:p>
        </p:txBody>
      </p:sp>
      <p:sp>
        <p:nvSpPr>
          <p:cNvPr id="3" name="Content Placeholder 2">
            <a:extLst>
              <a:ext uri="{FF2B5EF4-FFF2-40B4-BE49-F238E27FC236}">
                <a16:creationId xmlns:a16="http://schemas.microsoft.com/office/drawing/2014/main" id="{CC0C174B-126F-B345-BBBF-7E03953CC800}"/>
              </a:ext>
            </a:extLst>
          </p:cNvPr>
          <p:cNvSpPr>
            <a:spLocks noGrp="1"/>
          </p:cNvSpPr>
          <p:nvPr>
            <p:ph idx="1"/>
          </p:nvPr>
        </p:nvSpPr>
        <p:spPr/>
        <p:txBody>
          <a:bodyPr/>
          <a:lstStyle/>
          <a:p>
            <a:r>
              <a:rPr lang="en-US" dirty="0" err="1"/>
              <a:t>Pseudohypoaldosteronism</a:t>
            </a:r>
            <a:endParaRPr lang="en-US" dirty="0"/>
          </a:p>
          <a:p>
            <a:r>
              <a:rPr lang="en-US" dirty="0"/>
              <a:t>Familial hyperkalemic hypertension</a:t>
            </a:r>
          </a:p>
          <a:p>
            <a:r>
              <a:rPr lang="en-US" dirty="0"/>
              <a:t>HTN, hyperkalemia, metabolic acidosis with normal renal function and reduced renin/aldosterone</a:t>
            </a:r>
          </a:p>
          <a:p>
            <a:r>
              <a:rPr lang="en-US" dirty="0"/>
              <a:t>Appears like RTA type 4 but local on effect is in DCT</a:t>
            </a:r>
          </a:p>
        </p:txBody>
      </p:sp>
    </p:spTree>
    <p:extLst>
      <p:ext uri="{BB962C8B-B14F-4D97-AF65-F5344CB8AC3E}">
        <p14:creationId xmlns:p14="http://schemas.microsoft.com/office/powerpoint/2010/main" val="1061266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7C58-39D2-7040-B5E7-D8A6FF7527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6D0735-47CD-254F-8BEF-B0DDF54D5E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018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A5F6B-3A3B-7D40-83F5-30499D2D01E8}"/>
              </a:ext>
            </a:extLst>
          </p:cNvPr>
          <p:cNvSpPr>
            <a:spLocks noGrp="1"/>
          </p:cNvSpPr>
          <p:nvPr>
            <p:ph idx="1"/>
          </p:nvPr>
        </p:nvSpPr>
        <p:spPr>
          <a:xfrm>
            <a:off x="1295400" y="87085"/>
            <a:ext cx="9601200" cy="3581400"/>
          </a:xfrm>
        </p:spPr>
        <p:txBody>
          <a:bodyPr/>
          <a:lstStyle/>
          <a:p>
            <a:pPr marL="0" indent="0">
              <a:spcBef>
                <a:spcPts val="0"/>
              </a:spcBef>
              <a:spcAft>
                <a:spcPts val="0"/>
              </a:spcAft>
              <a:buNone/>
            </a:pPr>
            <a:r>
              <a:rPr lang="en-US" dirty="0"/>
              <a:t>(53)         A 45 year old woman is evaluated for recent onset of resistant hypertension. During her last visit, chlorthalidone was added to her medication regimen. She reports no symptoms, and review of the systems is otherwise unremarkable. Current medications are metoprolol, amlodipine, hydralazine, and chlorthalidone.</a:t>
            </a:r>
          </a:p>
          <a:p>
            <a:pPr marL="0" indent="0">
              <a:spcBef>
                <a:spcPts val="0"/>
              </a:spcBef>
              <a:spcAft>
                <a:spcPts val="0"/>
              </a:spcAft>
              <a:buNone/>
            </a:pPr>
            <a:r>
              <a:rPr lang="en-US" dirty="0"/>
              <a:t>	On Physical Exam, blood pressure is 160/96 mmHg, and pulse rate is 65/min; other vital signs are normal. BMI is 24. There is no proptosis. The thyroid gland is not enlarged. The remainder of the examination is unremarkable. </a:t>
            </a:r>
          </a:p>
          <a:p>
            <a:pPr marL="0" indent="0">
              <a:spcBef>
                <a:spcPts val="0"/>
              </a:spcBef>
              <a:spcAft>
                <a:spcPts val="0"/>
              </a:spcAft>
              <a:buNone/>
            </a:pPr>
            <a:endParaRPr lang="en-US" dirty="0"/>
          </a:p>
          <a:p>
            <a:pPr marL="0" indent="0">
              <a:spcBef>
                <a:spcPts val="0"/>
              </a:spcBef>
              <a:spcAft>
                <a:spcPts val="0"/>
              </a:spcAft>
              <a:buNone/>
            </a:pPr>
            <a:r>
              <a:rPr lang="en-US" dirty="0"/>
              <a:t>Laboratory studies:</a:t>
            </a:r>
          </a:p>
          <a:p>
            <a:pPr marL="0" indent="0">
              <a:spcBef>
                <a:spcPts val="0"/>
              </a:spcBef>
              <a:spcAft>
                <a:spcPts val="0"/>
              </a:spcAft>
              <a:buNone/>
            </a:pPr>
            <a:r>
              <a:rPr lang="en-US" dirty="0"/>
              <a:t>Bicarbonate		34</a:t>
            </a:r>
          </a:p>
          <a:p>
            <a:pPr marL="0" indent="0">
              <a:spcBef>
                <a:spcPts val="0"/>
              </a:spcBef>
              <a:spcAft>
                <a:spcPts val="0"/>
              </a:spcAft>
              <a:buNone/>
            </a:pPr>
            <a:r>
              <a:rPr lang="en-US" dirty="0"/>
              <a:t>Creatinine		0.8</a:t>
            </a:r>
          </a:p>
          <a:p>
            <a:pPr marL="0" indent="0">
              <a:spcBef>
                <a:spcPts val="0"/>
              </a:spcBef>
              <a:spcAft>
                <a:spcPts val="0"/>
              </a:spcAft>
              <a:buNone/>
            </a:pPr>
            <a:r>
              <a:rPr lang="en-US" dirty="0"/>
              <a:t>Potassium		2.9</a:t>
            </a:r>
          </a:p>
          <a:p>
            <a:pPr marL="0" indent="0">
              <a:spcBef>
                <a:spcPts val="0"/>
              </a:spcBef>
              <a:spcAft>
                <a:spcPts val="0"/>
              </a:spcAft>
              <a:buNone/>
            </a:pPr>
            <a:r>
              <a:rPr lang="en-US" dirty="0"/>
              <a:t>Urine Albumin-Cr Ratio	10</a:t>
            </a:r>
          </a:p>
          <a:p>
            <a:pPr marL="0" indent="0">
              <a:spcBef>
                <a:spcPts val="0"/>
              </a:spcBef>
              <a:spcAft>
                <a:spcPts val="0"/>
              </a:spcAft>
              <a:buNone/>
            </a:pPr>
            <a:endParaRPr lang="en-US" dirty="0"/>
          </a:p>
          <a:p>
            <a:pPr marL="0" indent="0">
              <a:spcBef>
                <a:spcPts val="0"/>
              </a:spcBef>
              <a:spcAft>
                <a:spcPts val="0"/>
              </a:spcAft>
              <a:buNone/>
            </a:pPr>
            <a:r>
              <a:rPr lang="en-US" dirty="0"/>
              <a:t>Which of the following is the most appropriate diagnostic test to perform next?</a:t>
            </a:r>
          </a:p>
          <a:p>
            <a:pPr marL="0" indent="0">
              <a:spcBef>
                <a:spcPts val="0"/>
              </a:spcBef>
              <a:spcAft>
                <a:spcPts val="0"/>
              </a:spcAft>
              <a:buNone/>
            </a:pPr>
            <a:r>
              <a:rPr lang="en-US" dirty="0"/>
              <a:t>A)   Kidney ultrasonography with Doppler</a:t>
            </a:r>
          </a:p>
          <a:p>
            <a:pPr marL="0" indent="0">
              <a:spcBef>
                <a:spcPts val="0"/>
              </a:spcBef>
              <a:spcAft>
                <a:spcPts val="0"/>
              </a:spcAft>
              <a:buNone/>
            </a:pPr>
            <a:r>
              <a:rPr lang="en-US" dirty="0"/>
              <a:t>B)  Plasma aldosterone concertation/plasma renin activity ratio</a:t>
            </a:r>
          </a:p>
          <a:p>
            <a:pPr marL="0" indent="0">
              <a:spcBef>
                <a:spcPts val="0"/>
              </a:spcBef>
              <a:spcAft>
                <a:spcPts val="0"/>
              </a:spcAft>
              <a:buNone/>
            </a:pPr>
            <a:r>
              <a:rPr lang="en-US" dirty="0"/>
              <a:t>C)  Plasma fractionated </a:t>
            </a:r>
            <a:r>
              <a:rPr lang="en-US" dirty="0" err="1"/>
              <a:t>metanephrines</a:t>
            </a:r>
            <a:endParaRPr lang="en-US" dirty="0"/>
          </a:p>
          <a:p>
            <a:pPr marL="0" indent="0">
              <a:spcBef>
                <a:spcPts val="0"/>
              </a:spcBef>
              <a:spcAft>
                <a:spcPts val="0"/>
              </a:spcAft>
              <a:buNone/>
            </a:pPr>
            <a:r>
              <a:rPr lang="en-US" dirty="0"/>
              <a:t>D)  Polysomnography</a:t>
            </a:r>
          </a:p>
          <a:p>
            <a:pPr marL="0" indent="0">
              <a:buNone/>
            </a:pPr>
            <a:endParaRPr lang="en-US" dirty="0"/>
          </a:p>
        </p:txBody>
      </p:sp>
    </p:spTree>
    <p:extLst>
      <p:ext uri="{BB962C8B-B14F-4D97-AF65-F5344CB8AC3E}">
        <p14:creationId xmlns:p14="http://schemas.microsoft.com/office/powerpoint/2010/main" val="316948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D493-5DBA-0E4F-BD35-42A1DC1BE09A}"/>
              </a:ext>
            </a:extLst>
          </p:cNvPr>
          <p:cNvSpPr>
            <a:spLocks noGrp="1"/>
          </p:cNvSpPr>
          <p:nvPr>
            <p:ph type="title"/>
          </p:nvPr>
        </p:nvSpPr>
        <p:spPr/>
        <p:txBody>
          <a:bodyPr/>
          <a:lstStyle/>
          <a:p>
            <a:r>
              <a:rPr lang="en-US" dirty="0"/>
              <a:t>(53) B</a:t>
            </a:r>
          </a:p>
        </p:txBody>
      </p:sp>
      <p:sp>
        <p:nvSpPr>
          <p:cNvPr id="3" name="Content Placeholder 2">
            <a:extLst>
              <a:ext uri="{FF2B5EF4-FFF2-40B4-BE49-F238E27FC236}">
                <a16:creationId xmlns:a16="http://schemas.microsoft.com/office/drawing/2014/main" id="{C3F292FF-6CA6-7446-8847-2BC5F1D0A3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547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52E4-2CD7-9F4A-B9E3-21DEB8D17892}"/>
              </a:ext>
            </a:extLst>
          </p:cNvPr>
          <p:cNvSpPr>
            <a:spLocks noGrp="1"/>
          </p:cNvSpPr>
          <p:nvPr>
            <p:ph type="title"/>
          </p:nvPr>
        </p:nvSpPr>
        <p:spPr>
          <a:xfrm>
            <a:off x="3585642" y="-1"/>
            <a:ext cx="3835400" cy="1325563"/>
          </a:xfrm>
        </p:spPr>
        <p:txBody>
          <a:bodyPr/>
          <a:lstStyle/>
          <a:p>
            <a:r>
              <a:rPr lang="en-US" dirty="0"/>
              <a:t>Collecting Duct</a:t>
            </a:r>
          </a:p>
        </p:txBody>
      </p:sp>
      <p:pic>
        <p:nvPicPr>
          <p:cNvPr id="5" name="Content Placeholder 4">
            <a:extLst>
              <a:ext uri="{FF2B5EF4-FFF2-40B4-BE49-F238E27FC236}">
                <a16:creationId xmlns:a16="http://schemas.microsoft.com/office/drawing/2014/main" id="{3DB9140D-FA4F-9145-8C83-78B9108452A6}"/>
              </a:ext>
            </a:extLst>
          </p:cNvPr>
          <p:cNvPicPr>
            <a:picLocks noGrp="1" noChangeAspect="1"/>
          </p:cNvPicPr>
          <p:nvPr>
            <p:ph idx="1"/>
          </p:nvPr>
        </p:nvPicPr>
        <p:blipFill>
          <a:blip r:embed="rId2"/>
          <a:stretch>
            <a:fillRect/>
          </a:stretch>
        </p:blipFill>
        <p:spPr>
          <a:xfrm>
            <a:off x="186383" y="0"/>
            <a:ext cx="2728228" cy="6858000"/>
          </a:xfrm>
        </p:spPr>
      </p:pic>
      <p:pic>
        <p:nvPicPr>
          <p:cNvPr id="7" name="Picture 6">
            <a:extLst>
              <a:ext uri="{FF2B5EF4-FFF2-40B4-BE49-F238E27FC236}">
                <a16:creationId xmlns:a16="http://schemas.microsoft.com/office/drawing/2014/main" id="{CED60933-F7EC-784A-91BD-E35E583D392F}"/>
              </a:ext>
            </a:extLst>
          </p:cNvPr>
          <p:cNvPicPr>
            <a:picLocks noChangeAspect="1"/>
          </p:cNvPicPr>
          <p:nvPr/>
        </p:nvPicPr>
        <p:blipFill>
          <a:blip r:embed="rId3"/>
          <a:stretch>
            <a:fillRect/>
          </a:stretch>
        </p:blipFill>
        <p:spPr>
          <a:xfrm>
            <a:off x="8356600" y="-1"/>
            <a:ext cx="3835400" cy="4025517"/>
          </a:xfrm>
          <a:prstGeom prst="rect">
            <a:avLst/>
          </a:prstGeom>
        </p:spPr>
      </p:pic>
      <p:pic>
        <p:nvPicPr>
          <p:cNvPr id="9" name="Picture 8">
            <a:extLst>
              <a:ext uri="{FF2B5EF4-FFF2-40B4-BE49-F238E27FC236}">
                <a16:creationId xmlns:a16="http://schemas.microsoft.com/office/drawing/2014/main" id="{6A14FF07-8A49-BB42-950F-3D5A9E91B31C}"/>
              </a:ext>
            </a:extLst>
          </p:cNvPr>
          <p:cNvPicPr>
            <a:picLocks noChangeAspect="1"/>
          </p:cNvPicPr>
          <p:nvPr/>
        </p:nvPicPr>
        <p:blipFill>
          <a:blip r:embed="rId4"/>
          <a:stretch>
            <a:fillRect/>
          </a:stretch>
        </p:blipFill>
        <p:spPr>
          <a:xfrm>
            <a:off x="8267661" y="4108409"/>
            <a:ext cx="3924339" cy="2749591"/>
          </a:xfrm>
          <a:prstGeom prst="rect">
            <a:avLst/>
          </a:prstGeom>
        </p:spPr>
      </p:pic>
      <p:sp>
        <p:nvSpPr>
          <p:cNvPr id="10" name="TextBox 9">
            <a:extLst>
              <a:ext uri="{FF2B5EF4-FFF2-40B4-BE49-F238E27FC236}">
                <a16:creationId xmlns:a16="http://schemas.microsoft.com/office/drawing/2014/main" id="{F9F6D9C3-7EB7-4D40-8183-AAB7132241A3}"/>
              </a:ext>
            </a:extLst>
          </p:cNvPr>
          <p:cNvSpPr txBox="1"/>
          <p:nvPr/>
        </p:nvSpPr>
        <p:spPr>
          <a:xfrm>
            <a:off x="4101517" y="1905001"/>
            <a:ext cx="2771784" cy="2585323"/>
          </a:xfrm>
          <a:prstGeom prst="rect">
            <a:avLst/>
          </a:prstGeom>
          <a:noFill/>
        </p:spPr>
        <p:txBody>
          <a:bodyPr wrap="none" rtlCol="0">
            <a:spAutoFit/>
          </a:bodyPr>
          <a:lstStyle/>
          <a:p>
            <a:pPr algn="ctr"/>
            <a:r>
              <a:rPr lang="en-US" u="sng" dirty="0"/>
              <a:t>Drugs</a:t>
            </a:r>
          </a:p>
          <a:p>
            <a:pPr algn="ctr"/>
            <a:endParaRPr lang="en-US" u="sng" dirty="0"/>
          </a:p>
          <a:p>
            <a:pPr marL="342900" indent="-342900">
              <a:buAutoNum type="arabicParenR"/>
            </a:pPr>
            <a:r>
              <a:rPr lang="en-US" dirty="0"/>
              <a:t>Aldosterone Antagonist</a:t>
            </a:r>
          </a:p>
          <a:p>
            <a:pPr lvl="1"/>
            <a:r>
              <a:rPr lang="en-US" dirty="0"/>
              <a:t>Spironolactone</a:t>
            </a:r>
          </a:p>
          <a:p>
            <a:pPr lvl="1"/>
            <a:r>
              <a:rPr lang="en-US" dirty="0"/>
              <a:t>Eplerenone</a:t>
            </a:r>
          </a:p>
          <a:p>
            <a:pPr lvl="1"/>
            <a:endParaRPr lang="en-US" dirty="0"/>
          </a:p>
          <a:p>
            <a:pPr marL="342900" indent="-342900">
              <a:buAutoNum type="arabicParenR"/>
            </a:pPr>
            <a:r>
              <a:rPr lang="en-US" dirty="0"/>
              <a:t>Direct ENaC</a:t>
            </a:r>
          </a:p>
          <a:p>
            <a:pPr lvl="1"/>
            <a:r>
              <a:rPr lang="en-US" dirty="0"/>
              <a:t>Amiloride</a:t>
            </a:r>
          </a:p>
          <a:p>
            <a:pPr lvl="1"/>
            <a:r>
              <a:rPr lang="en-US" dirty="0"/>
              <a:t>Triamterene</a:t>
            </a:r>
          </a:p>
        </p:txBody>
      </p:sp>
    </p:spTree>
    <p:extLst>
      <p:ext uri="{BB962C8B-B14F-4D97-AF65-F5344CB8AC3E}">
        <p14:creationId xmlns:p14="http://schemas.microsoft.com/office/powerpoint/2010/main" val="26115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4F8-7978-E844-A9E3-1C87C4328E4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0D2AF5E-51F7-B146-B8F4-14F89F66FA0A}"/>
              </a:ext>
            </a:extLst>
          </p:cNvPr>
          <p:cNvSpPr>
            <a:spLocks noGrp="1"/>
          </p:cNvSpPr>
          <p:nvPr>
            <p:ph idx="1"/>
          </p:nvPr>
        </p:nvSpPr>
        <p:spPr/>
        <p:txBody>
          <a:bodyPr/>
          <a:lstStyle/>
          <a:p>
            <a:r>
              <a:rPr lang="en-US" dirty="0"/>
              <a:t>Review the nephron and generalized units of the tubular structure with relevant anatomy.</a:t>
            </a:r>
          </a:p>
          <a:p>
            <a:r>
              <a:rPr lang="en-US" dirty="0"/>
              <a:t>Common testable subjects based on tubular physiology</a:t>
            </a:r>
          </a:p>
          <a:p>
            <a:r>
              <a:rPr lang="en-US" dirty="0"/>
              <a:t>Review over areas of a Urinalysis </a:t>
            </a:r>
          </a:p>
        </p:txBody>
      </p:sp>
    </p:spTree>
    <p:extLst>
      <p:ext uri="{BB962C8B-B14F-4D97-AF65-F5344CB8AC3E}">
        <p14:creationId xmlns:p14="http://schemas.microsoft.com/office/powerpoint/2010/main" val="355809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4881-05E0-DB4E-8038-9CD11357E1B1}"/>
              </a:ext>
            </a:extLst>
          </p:cNvPr>
          <p:cNvSpPr>
            <a:spLocks noGrp="1"/>
          </p:cNvSpPr>
          <p:nvPr>
            <p:ph type="title"/>
          </p:nvPr>
        </p:nvSpPr>
        <p:spPr/>
        <p:txBody>
          <a:bodyPr/>
          <a:lstStyle/>
          <a:p>
            <a:r>
              <a:rPr lang="en-US" dirty="0"/>
              <a:t>Collecting Duct</a:t>
            </a:r>
          </a:p>
        </p:txBody>
      </p:sp>
      <p:sp>
        <p:nvSpPr>
          <p:cNvPr id="3" name="Content Placeholder 2">
            <a:extLst>
              <a:ext uri="{FF2B5EF4-FFF2-40B4-BE49-F238E27FC236}">
                <a16:creationId xmlns:a16="http://schemas.microsoft.com/office/drawing/2014/main" id="{6AFCC636-5CB0-5E49-A5A7-A41BADA39FC3}"/>
              </a:ext>
            </a:extLst>
          </p:cNvPr>
          <p:cNvSpPr>
            <a:spLocks noGrp="1"/>
          </p:cNvSpPr>
          <p:nvPr>
            <p:ph idx="1"/>
          </p:nvPr>
        </p:nvSpPr>
        <p:spPr>
          <a:xfrm>
            <a:off x="1371600" y="1428750"/>
            <a:ext cx="9601200" cy="3581400"/>
          </a:xfrm>
        </p:spPr>
        <p:txBody>
          <a:bodyPr>
            <a:normAutofit fontScale="77500" lnSpcReduction="20000"/>
          </a:bodyPr>
          <a:lstStyle/>
          <a:p>
            <a:pPr marL="186689" indent="-186689" defTabSz="245363">
              <a:spcBef>
                <a:spcPts val="0"/>
              </a:spcBef>
              <a:spcAft>
                <a:spcPts val="500"/>
              </a:spcAft>
              <a:defRPr sz="1512"/>
            </a:pPr>
            <a:r>
              <a:rPr lang="en-US" sz="2600" dirty="0"/>
              <a:t>2 major parts - Cortical Collecting Duct and Inner Medullary Collecting Duct</a:t>
            </a:r>
          </a:p>
          <a:p>
            <a:pPr marL="186689" indent="-186689" defTabSz="245363">
              <a:spcBef>
                <a:spcPts val="0"/>
              </a:spcBef>
              <a:spcAft>
                <a:spcPts val="500"/>
              </a:spcAft>
              <a:defRPr sz="1512"/>
            </a:pPr>
            <a:r>
              <a:rPr lang="en-US" sz="2600" dirty="0"/>
              <a:t>4-5% of filtered Na reabsorption </a:t>
            </a:r>
          </a:p>
          <a:p>
            <a:pPr marL="186689" indent="-186689" defTabSz="245363">
              <a:spcBef>
                <a:spcPts val="0"/>
              </a:spcBef>
              <a:spcAft>
                <a:spcPts val="500"/>
              </a:spcAft>
              <a:defRPr sz="1512"/>
            </a:pPr>
            <a:r>
              <a:rPr lang="en-US" sz="2600" dirty="0"/>
              <a:t>hormonal regulation of salt/water balance</a:t>
            </a:r>
          </a:p>
          <a:p>
            <a:pPr marL="186689" indent="-186689" defTabSz="245363">
              <a:spcBef>
                <a:spcPts val="0"/>
              </a:spcBef>
              <a:spcAft>
                <a:spcPts val="500"/>
              </a:spcAft>
              <a:defRPr sz="1512"/>
            </a:pPr>
            <a:r>
              <a:rPr lang="en-US" sz="2600" dirty="0"/>
              <a:t>Vasopressin (Anti-Diuretic Hormone) regulation water channels (Aquaporin 2-4) - increases permeability that enables water reabsorption that concentrates urine</a:t>
            </a:r>
          </a:p>
          <a:p>
            <a:pPr marL="186689" indent="-186689" defTabSz="245363">
              <a:spcBef>
                <a:spcPts val="0"/>
              </a:spcBef>
              <a:spcAft>
                <a:spcPts val="500"/>
              </a:spcAft>
              <a:defRPr sz="1512"/>
            </a:pPr>
            <a:r>
              <a:rPr lang="en-US" sz="2600" dirty="0"/>
              <a:t>Cortical Collecting</a:t>
            </a:r>
          </a:p>
          <a:p>
            <a:pPr marL="373379" lvl="1" indent="-186689" defTabSz="245363">
              <a:spcBef>
                <a:spcPts val="0"/>
              </a:spcBef>
              <a:spcAft>
                <a:spcPts val="500"/>
              </a:spcAft>
              <a:defRPr sz="1512"/>
            </a:pPr>
            <a:r>
              <a:rPr lang="en-US" sz="2600" dirty="0"/>
              <a:t>Principal Cells - water, Na-reabsorbing and K-secreting (site of Aldosterone and Mineralocorticoid Receptor Antagonist). Water Reabsorption by Aquaporin (ADH) </a:t>
            </a:r>
          </a:p>
          <a:p>
            <a:pPr marL="373379" lvl="1" indent="-186689" defTabSz="245363">
              <a:spcBef>
                <a:spcPts val="0"/>
              </a:spcBef>
              <a:spcAft>
                <a:spcPts val="500"/>
              </a:spcAft>
              <a:defRPr sz="1512"/>
            </a:pPr>
            <a:r>
              <a:rPr lang="en-US" sz="2600" dirty="0"/>
              <a:t>Type A Cells - Acid Secretion and Bicarb Reabsorption under influence of Aldosterone</a:t>
            </a:r>
          </a:p>
          <a:p>
            <a:pPr marL="373379" lvl="1" indent="-186689" defTabSz="245363">
              <a:spcBef>
                <a:spcPts val="0"/>
              </a:spcBef>
              <a:spcAft>
                <a:spcPts val="500"/>
              </a:spcAft>
              <a:defRPr sz="1512"/>
            </a:pPr>
            <a:r>
              <a:rPr lang="en-US" sz="2600" dirty="0"/>
              <a:t>Type B Cells - Bicarb Secretion and Acid </a:t>
            </a:r>
            <a:r>
              <a:rPr lang="en-US" sz="2600" dirty="0" err="1"/>
              <a:t>Reabsoprtion</a:t>
            </a:r>
            <a:r>
              <a:rPr lang="en-US" sz="2600" dirty="0"/>
              <a:t> </a:t>
            </a:r>
          </a:p>
          <a:p>
            <a:pPr marL="186689" indent="-186689" defTabSz="245363">
              <a:spcBef>
                <a:spcPts val="0"/>
              </a:spcBef>
              <a:spcAft>
                <a:spcPts val="500"/>
              </a:spcAft>
              <a:defRPr sz="1512"/>
            </a:pPr>
            <a:r>
              <a:rPr lang="en-US" sz="2600" dirty="0"/>
              <a:t>ENaC - epithelial sodium channel, Na reabsorption and K secretion (aldosterone)</a:t>
            </a:r>
          </a:p>
          <a:p>
            <a:pPr marL="186689" indent="-186689" defTabSz="245363">
              <a:spcBef>
                <a:spcPts val="0"/>
              </a:spcBef>
              <a:spcAft>
                <a:spcPts val="500"/>
              </a:spcAft>
              <a:defRPr sz="1512"/>
            </a:pPr>
            <a:r>
              <a:rPr lang="en-US" sz="2600" dirty="0"/>
              <a:t>Liddle Syndrome - Na reclamation, hypokalemia, hypertension, and metabolic alkalosis (increase in ENaC). </a:t>
            </a:r>
          </a:p>
          <a:p>
            <a:pPr marL="186689" indent="-186689" defTabSz="245363">
              <a:spcBef>
                <a:spcPts val="0"/>
              </a:spcBef>
              <a:spcAft>
                <a:spcPts val="500"/>
              </a:spcAft>
              <a:defRPr sz="1512"/>
            </a:pPr>
            <a:r>
              <a:rPr lang="en-US" sz="2600" dirty="0" err="1"/>
              <a:t>HyperAldosteroinism</a:t>
            </a:r>
            <a:r>
              <a:rPr lang="en-US" sz="2600" dirty="0"/>
              <a:t> contributes to Metabolic Alkalosis</a:t>
            </a:r>
          </a:p>
          <a:p>
            <a:endParaRPr lang="en-US" dirty="0"/>
          </a:p>
        </p:txBody>
      </p:sp>
    </p:spTree>
    <p:extLst>
      <p:ext uri="{BB962C8B-B14F-4D97-AF65-F5344CB8AC3E}">
        <p14:creationId xmlns:p14="http://schemas.microsoft.com/office/powerpoint/2010/main" val="270834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D258-F839-6444-8B75-AC9B69ABF4F6}"/>
              </a:ext>
            </a:extLst>
          </p:cNvPr>
          <p:cNvSpPr>
            <a:spLocks noGrp="1"/>
          </p:cNvSpPr>
          <p:nvPr>
            <p:ph type="title"/>
          </p:nvPr>
        </p:nvSpPr>
        <p:spPr/>
        <p:txBody>
          <a:bodyPr/>
          <a:lstStyle/>
          <a:p>
            <a:r>
              <a:rPr lang="en-US" dirty="0"/>
              <a:t>Conn Syndrome</a:t>
            </a:r>
          </a:p>
        </p:txBody>
      </p:sp>
      <p:sp>
        <p:nvSpPr>
          <p:cNvPr id="3" name="Content Placeholder 2">
            <a:extLst>
              <a:ext uri="{FF2B5EF4-FFF2-40B4-BE49-F238E27FC236}">
                <a16:creationId xmlns:a16="http://schemas.microsoft.com/office/drawing/2014/main" id="{02C54518-AD9A-A84C-961F-7FC7654FEEAC}"/>
              </a:ext>
            </a:extLst>
          </p:cNvPr>
          <p:cNvSpPr>
            <a:spLocks noGrp="1"/>
          </p:cNvSpPr>
          <p:nvPr>
            <p:ph idx="1"/>
          </p:nvPr>
        </p:nvSpPr>
        <p:spPr/>
        <p:txBody>
          <a:bodyPr/>
          <a:lstStyle/>
          <a:p>
            <a:r>
              <a:rPr lang="en-US" dirty="0"/>
              <a:t>Primary Hyperaldosteronism </a:t>
            </a:r>
          </a:p>
          <a:p>
            <a:r>
              <a:rPr lang="en-US" dirty="0"/>
              <a:t>Resistant Hypertension with Hypokalemia (but could be low/normal)</a:t>
            </a:r>
          </a:p>
          <a:p>
            <a:r>
              <a:rPr lang="en-US" dirty="0"/>
              <a:t>Dx: Plasma Aldosterone (high) and Plasma Renin (low)</a:t>
            </a:r>
          </a:p>
          <a:p>
            <a:r>
              <a:rPr lang="en-US" dirty="0"/>
              <a:t>Tx: Surgery vs. Medical</a:t>
            </a:r>
          </a:p>
        </p:txBody>
      </p:sp>
      <p:pic>
        <p:nvPicPr>
          <p:cNvPr id="6146" name="Picture 2" descr="Image result for RAAS cascade">
            <a:extLst>
              <a:ext uri="{FF2B5EF4-FFF2-40B4-BE49-F238E27FC236}">
                <a16:creationId xmlns:a16="http://schemas.microsoft.com/office/drawing/2014/main" id="{BFF8E9C5-71FC-2244-8B15-D25D46FFC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342" y="0"/>
            <a:ext cx="4223657" cy="262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9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04E0-A21E-7A40-95A9-E9F292A84485}"/>
              </a:ext>
            </a:extLst>
          </p:cNvPr>
          <p:cNvSpPr>
            <a:spLocks noGrp="1"/>
          </p:cNvSpPr>
          <p:nvPr>
            <p:ph type="title"/>
          </p:nvPr>
        </p:nvSpPr>
        <p:spPr/>
        <p:txBody>
          <a:bodyPr/>
          <a:lstStyle/>
          <a:p>
            <a:r>
              <a:rPr lang="en-US" dirty="0"/>
              <a:t>SIADH, Diabetes Insipidus </a:t>
            </a:r>
          </a:p>
        </p:txBody>
      </p:sp>
      <p:sp>
        <p:nvSpPr>
          <p:cNvPr id="3" name="Content Placeholder 2">
            <a:extLst>
              <a:ext uri="{FF2B5EF4-FFF2-40B4-BE49-F238E27FC236}">
                <a16:creationId xmlns:a16="http://schemas.microsoft.com/office/drawing/2014/main" id="{B631A8AE-43C1-214B-8585-1D053665514B}"/>
              </a:ext>
            </a:extLst>
          </p:cNvPr>
          <p:cNvSpPr>
            <a:spLocks noGrp="1"/>
          </p:cNvSpPr>
          <p:nvPr>
            <p:ph idx="1"/>
          </p:nvPr>
        </p:nvSpPr>
        <p:spPr/>
        <p:txBody>
          <a:bodyPr/>
          <a:lstStyle/>
          <a:p>
            <a:pPr marL="0" indent="0">
              <a:buNone/>
            </a:pPr>
            <a:r>
              <a:rPr lang="en-US" dirty="0"/>
              <a:t>SIADH</a:t>
            </a:r>
          </a:p>
          <a:p>
            <a:r>
              <a:rPr lang="en-US" dirty="0"/>
              <a:t>Hyponatremia with inappropriate ADH secretions</a:t>
            </a:r>
          </a:p>
          <a:p>
            <a:endParaRPr lang="en-US" dirty="0"/>
          </a:p>
          <a:p>
            <a:pPr marL="0" indent="0">
              <a:buNone/>
            </a:pPr>
            <a:r>
              <a:rPr lang="en-US" dirty="0"/>
              <a:t>Diabetes Insipidus</a:t>
            </a:r>
          </a:p>
          <a:p>
            <a:pPr marL="0" indent="0">
              <a:buNone/>
            </a:pPr>
            <a:r>
              <a:rPr lang="en-US" dirty="0"/>
              <a:t>Polyuria (&gt;3L/day) with </a:t>
            </a:r>
            <a:r>
              <a:rPr lang="en-US" dirty="0" err="1"/>
              <a:t>eunatremia</a:t>
            </a:r>
            <a:r>
              <a:rPr lang="en-US" dirty="0"/>
              <a:t> to hypernatremia</a:t>
            </a:r>
          </a:p>
          <a:p>
            <a:r>
              <a:rPr lang="en-US" dirty="0"/>
              <a:t>Central</a:t>
            </a:r>
          </a:p>
          <a:p>
            <a:pPr lvl="1"/>
            <a:r>
              <a:rPr lang="en-US" dirty="0"/>
              <a:t>Inability of the hypothalamus to create ADH</a:t>
            </a:r>
          </a:p>
          <a:p>
            <a:r>
              <a:rPr lang="en-US" dirty="0"/>
              <a:t>Nephrogenic</a:t>
            </a:r>
          </a:p>
          <a:p>
            <a:pPr lvl="1"/>
            <a:r>
              <a:rPr lang="en-US" dirty="0"/>
              <a:t>CCD with appropriate ADH response, kidney not receptive</a:t>
            </a:r>
          </a:p>
        </p:txBody>
      </p:sp>
    </p:spTree>
    <p:extLst>
      <p:ext uri="{BB962C8B-B14F-4D97-AF65-F5344CB8AC3E}">
        <p14:creationId xmlns:p14="http://schemas.microsoft.com/office/powerpoint/2010/main" val="47655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98DC-99BF-AC44-915C-705C086EF9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A175BC-C37C-0D4C-A512-45928B0573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847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D6AD2-47D6-E74A-8EC1-2C0752A3A0F1}"/>
              </a:ext>
            </a:extLst>
          </p:cNvPr>
          <p:cNvSpPr>
            <a:spLocks noGrp="1"/>
          </p:cNvSpPr>
          <p:nvPr>
            <p:ph idx="1"/>
          </p:nvPr>
        </p:nvSpPr>
        <p:spPr>
          <a:xfrm>
            <a:off x="1295400" y="163286"/>
            <a:ext cx="9601200" cy="3581400"/>
          </a:xfrm>
        </p:spPr>
        <p:txBody>
          <a:bodyPr/>
          <a:lstStyle/>
          <a:p>
            <a:pPr marL="0" indent="0">
              <a:lnSpc>
                <a:spcPct val="100000"/>
              </a:lnSpc>
              <a:spcBef>
                <a:spcPts val="0"/>
              </a:spcBef>
              <a:spcAft>
                <a:spcPts val="0"/>
              </a:spcAft>
              <a:buNone/>
            </a:pPr>
            <a:r>
              <a:rPr lang="en-US" dirty="0"/>
              <a:t>(41) A 40 year old woman is evaluated for arthralgia, dry eyes, and dry mouth for several weeks’ duration. She has been taking naproxen and acetaminophen daily for about 1 week. She has no pertinent personal or family history.</a:t>
            </a:r>
          </a:p>
          <a:p>
            <a:pPr marL="0" indent="0">
              <a:lnSpc>
                <a:spcPct val="100000"/>
              </a:lnSpc>
              <a:spcBef>
                <a:spcPts val="0"/>
              </a:spcBef>
              <a:spcAft>
                <a:spcPts val="0"/>
              </a:spcAft>
              <a:buNone/>
            </a:pPr>
            <a:r>
              <a:rPr lang="en-US" dirty="0"/>
              <a:t>On physical exam, vital signs are normal. Mucous membranes and conjunctivae are dry. Bilateral parotid gland enlargement is present.</a:t>
            </a:r>
          </a:p>
          <a:p>
            <a:pPr marL="0" indent="0">
              <a:lnSpc>
                <a:spcPct val="100000"/>
              </a:lnSpc>
              <a:spcBef>
                <a:spcPts val="0"/>
              </a:spcBef>
              <a:spcAft>
                <a:spcPts val="0"/>
              </a:spcAft>
              <a:buNone/>
            </a:pPr>
            <a:r>
              <a:rPr lang="en-US" dirty="0"/>
              <a:t> </a:t>
            </a:r>
          </a:p>
          <a:p>
            <a:pPr marL="0" indent="0">
              <a:lnSpc>
                <a:spcPct val="100000"/>
              </a:lnSpc>
              <a:spcBef>
                <a:spcPts val="0"/>
              </a:spcBef>
              <a:spcAft>
                <a:spcPts val="0"/>
              </a:spcAft>
              <a:buNone/>
            </a:pPr>
            <a:r>
              <a:rPr lang="en-US" dirty="0"/>
              <a:t>Laboratory Studies:</a:t>
            </a:r>
          </a:p>
          <a:p>
            <a:pPr marL="0" indent="0">
              <a:lnSpc>
                <a:spcPct val="100000"/>
              </a:lnSpc>
              <a:spcBef>
                <a:spcPts val="0"/>
              </a:spcBef>
              <a:spcAft>
                <a:spcPts val="0"/>
              </a:spcAft>
              <a:buNone/>
            </a:pPr>
            <a:r>
              <a:rPr lang="en-US" dirty="0"/>
              <a:t>Creatinine		0.9</a:t>
            </a:r>
          </a:p>
          <a:p>
            <a:pPr marL="0" indent="0">
              <a:lnSpc>
                <a:spcPct val="100000"/>
              </a:lnSpc>
              <a:spcBef>
                <a:spcPts val="0"/>
              </a:spcBef>
              <a:spcAft>
                <a:spcPts val="0"/>
              </a:spcAft>
              <a:buNone/>
            </a:pPr>
            <a:r>
              <a:rPr lang="en-US" dirty="0"/>
              <a:t>Sodium			138</a:t>
            </a:r>
          </a:p>
          <a:p>
            <a:pPr marL="0" indent="0">
              <a:lnSpc>
                <a:spcPct val="100000"/>
              </a:lnSpc>
              <a:spcBef>
                <a:spcPts val="0"/>
              </a:spcBef>
              <a:spcAft>
                <a:spcPts val="0"/>
              </a:spcAft>
              <a:buNone/>
            </a:pPr>
            <a:r>
              <a:rPr lang="en-US" dirty="0"/>
              <a:t>Potassium		3.1</a:t>
            </a:r>
          </a:p>
          <a:p>
            <a:pPr marL="0" indent="0">
              <a:lnSpc>
                <a:spcPct val="100000"/>
              </a:lnSpc>
              <a:spcBef>
                <a:spcPts val="0"/>
              </a:spcBef>
              <a:spcAft>
                <a:spcPts val="0"/>
              </a:spcAft>
              <a:buNone/>
            </a:pPr>
            <a:r>
              <a:rPr lang="en-US" dirty="0"/>
              <a:t>Chloride			118</a:t>
            </a:r>
          </a:p>
          <a:p>
            <a:pPr marL="0" indent="0">
              <a:lnSpc>
                <a:spcPct val="100000"/>
              </a:lnSpc>
              <a:spcBef>
                <a:spcPts val="0"/>
              </a:spcBef>
              <a:spcAft>
                <a:spcPts val="0"/>
              </a:spcAft>
              <a:buNone/>
            </a:pPr>
            <a:r>
              <a:rPr lang="en-US" dirty="0"/>
              <a:t>Bicarbonate		12</a:t>
            </a:r>
          </a:p>
          <a:p>
            <a:pPr marL="0" indent="0">
              <a:lnSpc>
                <a:spcPct val="100000"/>
              </a:lnSpc>
              <a:spcBef>
                <a:spcPts val="0"/>
              </a:spcBef>
              <a:spcAft>
                <a:spcPts val="0"/>
              </a:spcAft>
              <a:buNone/>
            </a:pPr>
            <a:r>
              <a:rPr lang="en-US" dirty="0"/>
              <a:t>Glucose			74</a:t>
            </a:r>
          </a:p>
          <a:p>
            <a:pPr marL="0" indent="0">
              <a:lnSpc>
                <a:spcPct val="100000"/>
              </a:lnSpc>
              <a:spcBef>
                <a:spcPts val="0"/>
              </a:spcBef>
              <a:spcAft>
                <a:spcPts val="0"/>
              </a:spcAft>
              <a:buNone/>
            </a:pPr>
            <a:r>
              <a:rPr lang="en-US" dirty="0"/>
              <a:t>Urinalysis		pH 7.0, no blood/protein/glucose/RBC/WBC</a:t>
            </a:r>
          </a:p>
          <a:p>
            <a:pPr marL="0" indent="0">
              <a:lnSpc>
                <a:spcPct val="100000"/>
              </a:lnSpc>
              <a:spcBef>
                <a:spcPts val="0"/>
              </a:spcBef>
              <a:spcAft>
                <a:spcPts val="0"/>
              </a:spcAft>
              <a:buNone/>
            </a:pPr>
            <a:r>
              <a:rPr lang="en-US" dirty="0"/>
              <a:t>Kidney Ultrasound shows echogenic normal-sized kidneys</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a:t>Which of the following is the most likely cause of the patient’s laboratory findings?</a:t>
            </a:r>
          </a:p>
          <a:p>
            <a:pPr marL="0" indent="0">
              <a:lnSpc>
                <a:spcPct val="100000"/>
              </a:lnSpc>
              <a:spcBef>
                <a:spcPts val="0"/>
              </a:spcBef>
              <a:spcAft>
                <a:spcPts val="0"/>
              </a:spcAft>
              <a:buNone/>
            </a:pPr>
            <a:r>
              <a:rPr lang="en-US" dirty="0"/>
              <a:t>A)   Naproxen</a:t>
            </a:r>
          </a:p>
          <a:p>
            <a:pPr marL="0" indent="0">
              <a:lnSpc>
                <a:spcPct val="100000"/>
              </a:lnSpc>
              <a:spcBef>
                <a:spcPts val="0"/>
              </a:spcBef>
              <a:spcAft>
                <a:spcPts val="0"/>
              </a:spcAft>
              <a:buNone/>
            </a:pPr>
            <a:r>
              <a:rPr lang="en-US" dirty="0"/>
              <a:t>B)   Type 1 (hypokalemic distal) renal tubular acidosis</a:t>
            </a:r>
          </a:p>
          <a:p>
            <a:pPr marL="0" indent="0">
              <a:lnSpc>
                <a:spcPct val="100000"/>
              </a:lnSpc>
              <a:spcBef>
                <a:spcPts val="0"/>
              </a:spcBef>
              <a:spcAft>
                <a:spcPts val="0"/>
              </a:spcAft>
              <a:buNone/>
            </a:pPr>
            <a:r>
              <a:rPr lang="en-US" dirty="0"/>
              <a:t>C)   Type 2 (proximal) renal tubular acidosis</a:t>
            </a:r>
          </a:p>
          <a:p>
            <a:pPr marL="0" indent="0">
              <a:lnSpc>
                <a:spcPct val="100000"/>
              </a:lnSpc>
              <a:spcBef>
                <a:spcPts val="0"/>
              </a:spcBef>
              <a:spcAft>
                <a:spcPts val="0"/>
              </a:spcAft>
              <a:buNone/>
            </a:pPr>
            <a:r>
              <a:rPr lang="en-US" dirty="0"/>
              <a:t>D)   Type 4 (hyperkalemic distal) renal tubular acidosis</a:t>
            </a:r>
          </a:p>
        </p:txBody>
      </p:sp>
    </p:spTree>
    <p:extLst>
      <p:ext uri="{BB962C8B-B14F-4D97-AF65-F5344CB8AC3E}">
        <p14:creationId xmlns:p14="http://schemas.microsoft.com/office/powerpoint/2010/main" val="3820058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2086-E05A-7B44-998B-6510E4602D36}"/>
              </a:ext>
            </a:extLst>
          </p:cNvPr>
          <p:cNvSpPr>
            <a:spLocks noGrp="1"/>
          </p:cNvSpPr>
          <p:nvPr>
            <p:ph type="title"/>
          </p:nvPr>
        </p:nvSpPr>
        <p:spPr/>
        <p:txBody>
          <a:bodyPr/>
          <a:lstStyle/>
          <a:p>
            <a:r>
              <a:rPr lang="en-US" dirty="0"/>
              <a:t>(41) B</a:t>
            </a:r>
          </a:p>
        </p:txBody>
      </p:sp>
      <p:sp>
        <p:nvSpPr>
          <p:cNvPr id="3" name="Content Placeholder 2">
            <a:extLst>
              <a:ext uri="{FF2B5EF4-FFF2-40B4-BE49-F238E27FC236}">
                <a16:creationId xmlns:a16="http://schemas.microsoft.com/office/drawing/2014/main" id="{E6B0EBE1-9746-0F42-9ED4-B0C440D6A9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04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AB780-C41B-9D45-9627-470E99804239}"/>
              </a:ext>
            </a:extLst>
          </p:cNvPr>
          <p:cNvSpPr>
            <a:spLocks noGrp="1"/>
          </p:cNvSpPr>
          <p:nvPr>
            <p:ph idx="1"/>
          </p:nvPr>
        </p:nvSpPr>
        <p:spPr>
          <a:xfrm>
            <a:off x="1295400" y="130629"/>
            <a:ext cx="9601200" cy="3581400"/>
          </a:xfrm>
        </p:spPr>
        <p:txBody>
          <a:bodyPr/>
          <a:lstStyle/>
          <a:p>
            <a:pPr marL="0" indent="0">
              <a:buNone/>
            </a:pPr>
            <a:r>
              <a:rPr lang="en-US" dirty="0"/>
              <a:t>(66) A 55 year old man is evaluated for a 4 month history of persistent hyperkalemia. He also has long-standing type 2 diabetes mellitus complicated by retinopathy and nephropathy. Medications are basal and prandial insulin, atorvastatin, and aspirin.</a:t>
            </a:r>
          </a:p>
          <a:p>
            <a:pPr marL="0" indent="0">
              <a:buNone/>
            </a:pPr>
            <a:r>
              <a:rPr lang="en-US" dirty="0"/>
              <a:t>On physical exam, vital signs are normal. Non-proliferative retinopathy is noted on funduscopic exam. The remainder of the physical exam in noncontributory.</a:t>
            </a:r>
          </a:p>
          <a:p>
            <a:pPr marL="0" indent="0">
              <a:buNone/>
            </a:pPr>
            <a:r>
              <a:rPr lang="en-US" dirty="0"/>
              <a:t>Laboratory Studies:</a:t>
            </a:r>
          </a:p>
          <a:p>
            <a:pPr marL="0" indent="0">
              <a:lnSpc>
                <a:spcPct val="100000"/>
              </a:lnSpc>
              <a:spcBef>
                <a:spcPts val="0"/>
              </a:spcBef>
              <a:spcAft>
                <a:spcPts val="0"/>
              </a:spcAft>
              <a:buNone/>
            </a:pPr>
            <a:r>
              <a:rPr lang="en-US" dirty="0"/>
              <a:t>Creatinine		1.9</a:t>
            </a:r>
          </a:p>
          <a:p>
            <a:pPr marL="0" indent="0">
              <a:lnSpc>
                <a:spcPct val="100000"/>
              </a:lnSpc>
              <a:spcBef>
                <a:spcPts val="0"/>
              </a:spcBef>
              <a:spcAft>
                <a:spcPts val="0"/>
              </a:spcAft>
              <a:buNone/>
            </a:pPr>
            <a:r>
              <a:rPr lang="en-US" dirty="0"/>
              <a:t>Sodium			138</a:t>
            </a:r>
          </a:p>
          <a:p>
            <a:pPr marL="0" indent="0">
              <a:lnSpc>
                <a:spcPct val="100000"/>
              </a:lnSpc>
              <a:spcBef>
                <a:spcPts val="0"/>
              </a:spcBef>
              <a:spcAft>
                <a:spcPts val="0"/>
              </a:spcAft>
              <a:buNone/>
            </a:pPr>
            <a:r>
              <a:rPr lang="en-US" dirty="0"/>
              <a:t>Potassium		5.1</a:t>
            </a:r>
          </a:p>
          <a:p>
            <a:pPr marL="0" indent="0">
              <a:lnSpc>
                <a:spcPct val="100000"/>
              </a:lnSpc>
              <a:spcBef>
                <a:spcPts val="0"/>
              </a:spcBef>
              <a:spcAft>
                <a:spcPts val="0"/>
              </a:spcAft>
              <a:buNone/>
            </a:pPr>
            <a:r>
              <a:rPr lang="en-US" dirty="0"/>
              <a:t>Chloride			112</a:t>
            </a:r>
          </a:p>
          <a:p>
            <a:pPr marL="0" indent="0">
              <a:lnSpc>
                <a:spcPct val="100000"/>
              </a:lnSpc>
              <a:spcBef>
                <a:spcPts val="0"/>
              </a:spcBef>
              <a:spcAft>
                <a:spcPts val="0"/>
              </a:spcAft>
              <a:buNone/>
            </a:pPr>
            <a:r>
              <a:rPr lang="en-US" dirty="0"/>
              <a:t>Bicarbonate		18</a:t>
            </a:r>
          </a:p>
          <a:p>
            <a:pPr marL="0" indent="0">
              <a:lnSpc>
                <a:spcPct val="100000"/>
              </a:lnSpc>
              <a:spcBef>
                <a:spcPts val="0"/>
              </a:spcBef>
              <a:spcAft>
                <a:spcPts val="0"/>
              </a:spcAft>
              <a:buNone/>
            </a:pPr>
            <a:r>
              <a:rPr lang="en-US" dirty="0"/>
              <a:t>Estimated GFR		48</a:t>
            </a:r>
          </a:p>
          <a:p>
            <a:pPr marL="0" indent="0">
              <a:lnSpc>
                <a:spcPct val="100000"/>
              </a:lnSpc>
              <a:spcBef>
                <a:spcPts val="0"/>
              </a:spcBef>
              <a:spcAft>
                <a:spcPts val="0"/>
              </a:spcAft>
              <a:buNone/>
            </a:pPr>
            <a:r>
              <a:rPr lang="en-US" dirty="0"/>
              <a:t>Urinalysis		pH 5.0, no blood/protein/glucose/RBC/WBC</a:t>
            </a:r>
          </a:p>
          <a:p>
            <a:pPr marL="0" indent="0">
              <a:lnSpc>
                <a:spcPct val="100000"/>
              </a:lnSpc>
              <a:spcBef>
                <a:spcPts val="0"/>
              </a:spcBef>
              <a:spcAft>
                <a:spcPts val="0"/>
              </a:spcAft>
              <a:buNone/>
            </a:pPr>
            <a:r>
              <a:rPr lang="en-US" dirty="0"/>
              <a:t>Urine Anion Gap		Positive</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a:t>Which of the following is the most likely cause of the patient’s acid-base disorder?</a:t>
            </a:r>
          </a:p>
          <a:p>
            <a:pPr marL="0" indent="0">
              <a:lnSpc>
                <a:spcPct val="100000"/>
              </a:lnSpc>
              <a:spcBef>
                <a:spcPts val="0"/>
              </a:spcBef>
              <a:spcAft>
                <a:spcPts val="0"/>
              </a:spcAft>
              <a:buNone/>
            </a:pPr>
            <a:r>
              <a:rPr lang="en-US" dirty="0"/>
              <a:t>A)   Chronic Kidney Disease</a:t>
            </a:r>
          </a:p>
          <a:p>
            <a:pPr marL="0" indent="0">
              <a:lnSpc>
                <a:spcPct val="100000"/>
              </a:lnSpc>
              <a:spcBef>
                <a:spcPts val="0"/>
              </a:spcBef>
              <a:spcAft>
                <a:spcPts val="0"/>
              </a:spcAft>
              <a:buNone/>
            </a:pPr>
            <a:r>
              <a:rPr lang="en-US" dirty="0"/>
              <a:t>B)   Type 1 (hypokalemic distal) renal tubular acidosis</a:t>
            </a:r>
          </a:p>
          <a:p>
            <a:pPr marL="0" indent="0">
              <a:lnSpc>
                <a:spcPct val="100000"/>
              </a:lnSpc>
              <a:spcBef>
                <a:spcPts val="0"/>
              </a:spcBef>
              <a:spcAft>
                <a:spcPts val="0"/>
              </a:spcAft>
              <a:buNone/>
            </a:pPr>
            <a:r>
              <a:rPr lang="en-US" dirty="0"/>
              <a:t>C)   Type 2 (proximal) renal tubular acidosis</a:t>
            </a:r>
          </a:p>
          <a:p>
            <a:pPr marL="0" indent="0">
              <a:lnSpc>
                <a:spcPct val="100000"/>
              </a:lnSpc>
              <a:spcBef>
                <a:spcPts val="0"/>
              </a:spcBef>
              <a:spcAft>
                <a:spcPts val="0"/>
              </a:spcAft>
              <a:buNone/>
            </a:pPr>
            <a:r>
              <a:rPr lang="en-US" dirty="0"/>
              <a:t>D)   Type 4 (hyperkalemic distal) renal tubular acidosis</a:t>
            </a:r>
          </a:p>
          <a:p>
            <a:pPr marL="0" indent="0">
              <a:lnSpc>
                <a:spcPct val="100000"/>
              </a:lnSpc>
              <a:spcBef>
                <a:spcPts val="0"/>
              </a:spcBef>
              <a:spcAft>
                <a:spcPts val="0"/>
              </a:spcAft>
              <a:buNone/>
            </a:pPr>
            <a:endParaRPr lang="en-US" dirty="0"/>
          </a:p>
        </p:txBody>
      </p:sp>
    </p:spTree>
    <p:extLst>
      <p:ext uri="{BB962C8B-B14F-4D97-AF65-F5344CB8AC3E}">
        <p14:creationId xmlns:p14="http://schemas.microsoft.com/office/powerpoint/2010/main" val="34056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F3C1-3D61-7143-9489-AD37F6CA5122}"/>
              </a:ext>
            </a:extLst>
          </p:cNvPr>
          <p:cNvSpPr>
            <a:spLocks noGrp="1"/>
          </p:cNvSpPr>
          <p:nvPr>
            <p:ph type="title"/>
          </p:nvPr>
        </p:nvSpPr>
        <p:spPr/>
        <p:txBody>
          <a:bodyPr/>
          <a:lstStyle/>
          <a:p>
            <a:r>
              <a:rPr lang="en-US" dirty="0"/>
              <a:t>(66) D</a:t>
            </a:r>
          </a:p>
        </p:txBody>
      </p:sp>
      <p:sp>
        <p:nvSpPr>
          <p:cNvPr id="3" name="Content Placeholder 2">
            <a:extLst>
              <a:ext uri="{FF2B5EF4-FFF2-40B4-BE49-F238E27FC236}">
                <a16:creationId xmlns:a16="http://schemas.microsoft.com/office/drawing/2014/main" id="{7066C784-F274-2E46-8F90-E2A5D1F86A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7130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A21B-FED4-254E-B132-5660FA1F7D26}"/>
              </a:ext>
            </a:extLst>
          </p:cNvPr>
          <p:cNvSpPr>
            <a:spLocks noGrp="1"/>
          </p:cNvSpPr>
          <p:nvPr>
            <p:ph type="title"/>
          </p:nvPr>
        </p:nvSpPr>
        <p:spPr/>
        <p:txBody>
          <a:bodyPr/>
          <a:lstStyle/>
          <a:p>
            <a:r>
              <a:rPr lang="en-US" dirty="0"/>
              <a:t>What is a Urine Anion Gap</a:t>
            </a:r>
          </a:p>
        </p:txBody>
      </p:sp>
      <p:sp>
        <p:nvSpPr>
          <p:cNvPr id="3" name="Content Placeholder 2">
            <a:extLst>
              <a:ext uri="{FF2B5EF4-FFF2-40B4-BE49-F238E27FC236}">
                <a16:creationId xmlns:a16="http://schemas.microsoft.com/office/drawing/2014/main" id="{01A2CEE9-1C92-E446-9661-E121FD31F9D1}"/>
              </a:ext>
            </a:extLst>
          </p:cNvPr>
          <p:cNvSpPr>
            <a:spLocks noGrp="1"/>
          </p:cNvSpPr>
          <p:nvPr>
            <p:ph idx="1"/>
          </p:nvPr>
        </p:nvSpPr>
        <p:spPr/>
        <p:txBody>
          <a:bodyPr/>
          <a:lstStyle/>
          <a:p>
            <a:pPr marL="0" indent="0">
              <a:spcBef>
                <a:spcPts val="0"/>
              </a:spcBef>
              <a:spcAft>
                <a:spcPts val="0"/>
              </a:spcAft>
              <a:buNone/>
            </a:pPr>
            <a:r>
              <a:rPr lang="en-US" dirty="0"/>
              <a:t>[U(Na) + U(K)] – U(Cl)</a:t>
            </a:r>
          </a:p>
          <a:p>
            <a:pPr marL="0" indent="0">
              <a:spcBef>
                <a:spcPts val="0"/>
              </a:spcBef>
              <a:spcAft>
                <a:spcPts val="0"/>
              </a:spcAft>
              <a:buNone/>
            </a:pPr>
            <a:endParaRPr lang="en-US" dirty="0"/>
          </a:p>
          <a:p>
            <a:pPr marL="0" indent="0">
              <a:spcBef>
                <a:spcPts val="0"/>
              </a:spcBef>
              <a:spcAft>
                <a:spcPts val="0"/>
              </a:spcAft>
              <a:buNone/>
            </a:pPr>
            <a:r>
              <a:rPr lang="en-US" dirty="0"/>
              <a:t>POSITIVE = &gt; decreased ability to excrete acid in the form of Ammonium chloride (RTA)</a:t>
            </a:r>
          </a:p>
          <a:p>
            <a:pPr marL="0" indent="0">
              <a:spcBef>
                <a:spcPts val="0"/>
              </a:spcBef>
              <a:spcAft>
                <a:spcPts val="0"/>
              </a:spcAft>
              <a:buNone/>
            </a:pPr>
            <a:r>
              <a:rPr lang="en-US" dirty="0"/>
              <a:t>NEGATIVE = Increased urinary excretion of ammonium (diarrhea)</a:t>
            </a:r>
          </a:p>
          <a:p>
            <a:pPr marL="0" indent="0">
              <a:spcBef>
                <a:spcPts val="0"/>
              </a:spcBef>
              <a:spcAft>
                <a:spcPts val="0"/>
              </a:spcAft>
              <a:buNone/>
            </a:pPr>
            <a:endParaRPr lang="en-US" dirty="0"/>
          </a:p>
          <a:p>
            <a:pPr marL="0" indent="0">
              <a:spcBef>
                <a:spcPts val="0"/>
              </a:spcBef>
              <a:spcAft>
                <a:spcPts val="0"/>
              </a:spcAft>
              <a:buNone/>
            </a:pPr>
            <a:r>
              <a:rPr lang="en-US" dirty="0"/>
              <a:t>Use for Non-gap metabolic acidosis</a:t>
            </a:r>
          </a:p>
        </p:txBody>
      </p:sp>
    </p:spTree>
    <p:extLst>
      <p:ext uri="{BB962C8B-B14F-4D97-AF65-F5344CB8AC3E}">
        <p14:creationId xmlns:p14="http://schemas.microsoft.com/office/powerpoint/2010/main" val="2282772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C68F-C8B0-534B-9AA7-270F11B8BD3C}"/>
              </a:ext>
            </a:extLst>
          </p:cNvPr>
          <p:cNvSpPr>
            <a:spLocks noGrp="1"/>
          </p:cNvSpPr>
          <p:nvPr>
            <p:ph type="title"/>
          </p:nvPr>
        </p:nvSpPr>
        <p:spPr/>
        <p:txBody>
          <a:bodyPr/>
          <a:lstStyle/>
          <a:p>
            <a:r>
              <a:rPr lang="en-US" dirty="0"/>
              <a:t>Renal Tubular Acidosis</a:t>
            </a:r>
          </a:p>
        </p:txBody>
      </p:sp>
      <p:pic>
        <p:nvPicPr>
          <p:cNvPr id="5" name="Content Placeholder 4">
            <a:extLst>
              <a:ext uri="{FF2B5EF4-FFF2-40B4-BE49-F238E27FC236}">
                <a16:creationId xmlns:a16="http://schemas.microsoft.com/office/drawing/2014/main" id="{A894FDCA-3394-184B-BEBD-60AFAB67BFCB}"/>
              </a:ext>
            </a:extLst>
          </p:cNvPr>
          <p:cNvPicPr>
            <a:picLocks noGrp="1" noChangeAspect="1"/>
          </p:cNvPicPr>
          <p:nvPr>
            <p:ph idx="1"/>
          </p:nvPr>
        </p:nvPicPr>
        <p:blipFill>
          <a:blip r:embed="rId2"/>
          <a:stretch>
            <a:fillRect/>
          </a:stretch>
        </p:blipFill>
        <p:spPr>
          <a:xfrm>
            <a:off x="707571" y="2118793"/>
            <a:ext cx="11484429" cy="4739207"/>
          </a:xfrm>
        </p:spPr>
      </p:pic>
    </p:spTree>
    <p:extLst>
      <p:ext uri="{BB962C8B-B14F-4D97-AF65-F5344CB8AC3E}">
        <p14:creationId xmlns:p14="http://schemas.microsoft.com/office/powerpoint/2010/main" val="137404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C29E5-C53A-2A46-AA78-AD3A95779CCF}"/>
              </a:ext>
            </a:extLst>
          </p:cNvPr>
          <p:cNvSpPr>
            <a:spLocks noGrp="1"/>
          </p:cNvSpPr>
          <p:nvPr>
            <p:ph idx="1"/>
          </p:nvPr>
        </p:nvSpPr>
        <p:spPr>
          <a:xfrm>
            <a:off x="1295400" y="97971"/>
            <a:ext cx="9601200" cy="3581400"/>
          </a:xfrm>
        </p:spPr>
        <p:txBody>
          <a:bodyPr/>
          <a:lstStyle/>
          <a:p>
            <a:pPr marL="0" indent="0">
              <a:spcBef>
                <a:spcPts val="0"/>
              </a:spcBef>
              <a:spcAft>
                <a:spcPts val="0"/>
              </a:spcAft>
              <a:buNone/>
            </a:pPr>
            <a:r>
              <a:rPr lang="en-US" dirty="0"/>
              <a:t>(56)       A 70 year old man is evaluated for new-onset swelling and fatigue for several weeks’ duration, as well as right knee pain occurring during the same time period. History is significant for stage G3a chronic kidney disease and knee osteoarthritis. Medications are lisinopril and OTC naproxen.</a:t>
            </a:r>
          </a:p>
          <a:p>
            <a:pPr marL="0" indent="0">
              <a:spcBef>
                <a:spcPts val="0"/>
              </a:spcBef>
              <a:spcAft>
                <a:spcPts val="0"/>
              </a:spcAft>
              <a:buNone/>
            </a:pPr>
            <a:r>
              <a:rPr lang="en-US" dirty="0"/>
              <a:t>	On physical examination, blood pressure is 150/80 mmHg, and pulse rate is 70/min; other vital signs are normal. BMI is 30. There are no lung crackles or jugular venous distension. The bladder is not palpable. There is no abdominal bruit. Examination of the right knee reveals crepitus and pain at extremes of flexion and extension. There is 1+ pedal edema.</a:t>
            </a:r>
          </a:p>
          <a:p>
            <a:pPr marL="0" indent="0">
              <a:spcBef>
                <a:spcPts val="0"/>
              </a:spcBef>
              <a:spcAft>
                <a:spcPts val="0"/>
              </a:spcAft>
              <a:buNone/>
            </a:pPr>
            <a:endParaRPr lang="en-US" dirty="0"/>
          </a:p>
          <a:p>
            <a:pPr marL="0" indent="0">
              <a:spcBef>
                <a:spcPts val="0"/>
              </a:spcBef>
              <a:spcAft>
                <a:spcPts val="0"/>
              </a:spcAft>
              <a:buNone/>
            </a:pPr>
            <a:r>
              <a:rPr lang="en-US" dirty="0"/>
              <a:t>Laboratory studies:</a:t>
            </a:r>
          </a:p>
          <a:p>
            <a:pPr marL="0" indent="0">
              <a:spcBef>
                <a:spcPts val="0"/>
              </a:spcBef>
              <a:spcAft>
                <a:spcPts val="0"/>
              </a:spcAft>
              <a:buNone/>
            </a:pPr>
            <a:r>
              <a:rPr lang="en-US" dirty="0"/>
              <a:t>Bicarbonate		23</a:t>
            </a:r>
          </a:p>
          <a:p>
            <a:pPr marL="0" indent="0">
              <a:spcBef>
                <a:spcPts val="0"/>
              </a:spcBef>
              <a:spcAft>
                <a:spcPts val="0"/>
              </a:spcAft>
              <a:buNone/>
            </a:pPr>
            <a:r>
              <a:rPr lang="en-US" dirty="0"/>
              <a:t>Creatinine		2.4 (baseline 1.8)</a:t>
            </a:r>
          </a:p>
          <a:p>
            <a:pPr marL="0" indent="0">
              <a:spcBef>
                <a:spcPts val="0"/>
              </a:spcBef>
              <a:spcAft>
                <a:spcPts val="0"/>
              </a:spcAft>
              <a:buNone/>
            </a:pPr>
            <a:r>
              <a:rPr lang="en-US" dirty="0"/>
              <a:t>Potassium		5.6</a:t>
            </a:r>
          </a:p>
          <a:p>
            <a:pPr marL="0" indent="0">
              <a:spcBef>
                <a:spcPts val="0"/>
              </a:spcBef>
              <a:spcAft>
                <a:spcPts val="0"/>
              </a:spcAft>
              <a:buNone/>
            </a:pPr>
            <a:r>
              <a:rPr lang="en-US" dirty="0"/>
              <a:t>UA			No blood; trace protein</a:t>
            </a:r>
          </a:p>
          <a:p>
            <a:pPr marL="0" indent="0">
              <a:spcBef>
                <a:spcPts val="0"/>
              </a:spcBef>
              <a:spcAft>
                <a:spcPts val="0"/>
              </a:spcAft>
              <a:buNone/>
            </a:pPr>
            <a:endParaRPr lang="en-US" dirty="0"/>
          </a:p>
          <a:p>
            <a:pPr marL="0" indent="0">
              <a:spcBef>
                <a:spcPts val="0"/>
              </a:spcBef>
              <a:spcAft>
                <a:spcPts val="0"/>
              </a:spcAft>
              <a:buNone/>
            </a:pPr>
            <a:r>
              <a:rPr lang="en-US" dirty="0"/>
              <a:t>Which of the following is the most appropriate management?</a:t>
            </a:r>
          </a:p>
          <a:p>
            <a:pPr marL="0" indent="0">
              <a:spcBef>
                <a:spcPts val="0"/>
              </a:spcBef>
              <a:spcAft>
                <a:spcPts val="0"/>
              </a:spcAft>
              <a:buNone/>
            </a:pPr>
            <a:r>
              <a:rPr lang="en-US" dirty="0"/>
              <a:t>A)  Discontinue naproxen</a:t>
            </a:r>
          </a:p>
          <a:p>
            <a:pPr marL="0" indent="0">
              <a:spcBef>
                <a:spcPts val="0"/>
              </a:spcBef>
              <a:spcAft>
                <a:spcPts val="0"/>
              </a:spcAft>
              <a:buNone/>
            </a:pPr>
            <a:r>
              <a:rPr lang="en-US" dirty="0"/>
              <a:t>B)  Obtain CT angiography of the renal arteries</a:t>
            </a:r>
          </a:p>
          <a:p>
            <a:pPr marL="0" indent="0">
              <a:spcBef>
                <a:spcPts val="0"/>
              </a:spcBef>
              <a:spcAft>
                <a:spcPts val="0"/>
              </a:spcAft>
              <a:buNone/>
            </a:pPr>
            <a:r>
              <a:rPr lang="en-US" dirty="0"/>
              <a:t>C)  Obtain kidney biopsy</a:t>
            </a:r>
          </a:p>
          <a:p>
            <a:pPr marL="0" indent="0">
              <a:spcBef>
                <a:spcPts val="0"/>
              </a:spcBef>
              <a:spcAft>
                <a:spcPts val="0"/>
              </a:spcAft>
              <a:buNone/>
            </a:pPr>
            <a:r>
              <a:rPr lang="en-US" dirty="0"/>
              <a:t>D)  Start furosemide</a:t>
            </a:r>
          </a:p>
        </p:txBody>
      </p:sp>
    </p:spTree>
    <p:extLst>
      <p:ext uri="{BB962C8B-B14F-4D97-AF65-F5344CB8AC3E}">
        <p14:creationId xmlns:p14="http://schemas.microsoft.com/office/powerpoint/2010/main" val="3405616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CD82-1281-B24A-9C0A-CBC79C28D8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A046CE-AD79-8444-A688-CBCB73A98AF6}"/>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86966EDA-24E5-D047-80FC-EDBE0653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8" y="555172"/>
            <a:ext cx="11495312" cy="574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17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2F6-8656-5047-AA28-2FEBE77815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B5588D-64E6-D74B-A4C2-E50D14B66F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44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EB7D-5382-6D41-BC82-25C0F8D16645}"/>
              </a:ext>
            </a:extLst>
          </p:cNvPr>
          <p:cNvSpPr>
            <a:spLocks noGrp="1"/>
          </p:cNvSpPr>
          <p:nvPr>
            <p:ph type="title"/>
          </p:nvPr>
        </p:nvSpPr>
        <p:spPr/>
        <p:txBody>
          <a:bodyPr/>
          <a:lstStyle/>
          <a:p>
            <a:pPr algn="ctr"/>
            <a:r>
              <a:rPr lang="en-US" dirty="0"/>
              <a:t>Urinalysis </a:t>
            </a:r>
          </a:p>
        </p:txBody>
      </p:sp>
      <p:sp>
        <p:nvSpPr>
          <p:cNvPr id="3" name="Content Placeholder 2">
            <a:extLst>
              <a:ext uri="{FF2B5EF4-FFF2-40B4-BE49-F238E27FC236}">
                <a16:creationId xmlns:a16="http://schemas.microsoft.com/office/drawing/2014/main" id="{BCCF23A5-5C05-7349-BE54-537CBC25E35D}"/>
              </a:ext>
            </a:extLst>
          </p:cNvPr>
          <p:cNvSpPr>
            <a:spLocks noGrp="1"/>
          </p:cNvSpPr>
          <p:nvPr>
            <p:ph idx="1"/>
          </p:nvPr>
        </p:nvSpPr>
        <p:spPr/>
        <p:txBody>
          <a:bodyPr/>
          <a:lstStyle/>
          <a:p>
            <a:endParaRPr lang="en-US"/>
          </a:p>
        </p:txBody>
      </p:sp>
      <p:pic>
        <p:nvPicPr>
          <p:cNvPr id="14338" name="Picture 2" descr="Image result for urinalysis jokes">
            <a:extLst>
              <a:ext uri="{FF2B5EF4-FFF2-40B4-BE49-F238E27FC236}">
                <a16:creationId xmlns:a16="http://schemas.microsoft.com/office/drawing/2014/main" id="{1F6FBE9A-C969-A143-92C9-9842B317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79550"/>
            <a:ext cx="6096000"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02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A59B8-8DB7-2E40-8074-B713DD165F95}"/>
              </a:ext>
            </a:extLst>
          </p:cNvPr>
          <p:cNvSpPr>
            <a:spLocks noGrp="1"/>
          </p:cNvSpPr>
          <p:nvPr>
            <p:ph idx="1"/>
          </p:nvPr>
        </p:nvSpPr>
        <p:spPr>
          <a:xfrm>
            <a:off x="1295400" y="337457"/>
            <a:ext cx="9601200" cy="3581400"/>
          </a:xfrm>
        </p:spPr>
        <p:txBody>
          <a:bodyPr/>
          <a:lstStyle/>
          <a:p>
            <a:pPr marL="0" indent="0">
              <a:spcBef>
                <a:spcPts val="0"/>
              </a:spcBef>
              <a:spcAft>
                <a:spcPts val="0"/>
              </a:spcAft>
              <a:buNone/>
            </a:pPr>
            <a:r>
              <a:rPr lang="en-US" dirty="0"/>
              <a:t>Urinalysis</a:t>
            </a:r>
          </a:p>
          <a:p>
            <a:pPr marL="0" indent="0">
              <a:spcBef>
                <a:spcPts val="0"/>
              </a:spcBef>
              <a:spcAft>
                <a:spcPts val="0"/>
              </a:spcAft>
              <a:buNone/>
            </a:pPr>
            <a:r>
              <a:rPr lang="en-US" dirty="0"/>
              <a:t>	pH				6.0</a:t>
            </a:r>
          </a:p>
          <a:p>
            <a:pPr marL="0" indent="0">
              <a:spcBef>
                <a:spcPts val="0"/>
              </a:spcBef>
              <a:spcAft>
                <a:spcPts val="0"/>
              </a:spcAft>
              <a:buNone/>
            </a:pPr>
            <a:r>
              <a:rPr lang="en-US" dirty="0"/>
              <a:t>	Specific Gravity			&gt;1.030</a:t>
            </a:r>
          </a:p>
          <a:p>
            <a:pPr marL="0" indent="0">
              <a:spcBef>
                <a:spcPts val="0"/>
              </a:spcBef>
              <a:spcAft>
                <a:spcPts val="0"/>
              </a:spcAft>
              <a:buNone/>
            </a:pPr>
            <a:r>
              <a:rPr lang="en-US" dirty="0"/>
              <a:t>	Glucose				&gt;300</a:t>
            </a:r>
          </a:p>
          <a:p>
            <a:pPr marL="0" indent="0">
              <a:spcBef>
                <a:spcPts val="0"/>
              </a:spcBef>
              <a:spcAft>
                <a:spcPts val="0"/>
              </a:spcAft>
              <a:buNone/>
            </a:pPr>
            <a:r>
              <a:rPr lang="en-US" dirty="0"/>
              <a:t>	Ketone				Positive</a:t>
            </a:r>
          </a:p>
          <a:p>
            <a:pPr marL="0" indent="0">
              <a:spcBef>
                <a:spcPts val="0"/>
              </a:spcBef>
              <a:spcAft>
                <a:spcPts val="0"/>
              </a:spcAft>
              <a:buNone/>
            </a:pPr>
            <a:r>
              <a:rPr lang="en-US" dirty="0"/>
              <a:t>	Protein				1+ </a:t>
            </a:r>
          </a:p>
          <a:p>
            <a:pPr marL="0" indent="0">
              <a:spcBef>
                <a:spcPts val="0"/>
              </a:spcBef>
              <a:spcAft>
                <a:spcPts val="0"/>
              </a:spcAft>
              <a:buNone/>
            </a:pPr>
            <a:r>
              <a:rPr lang="en-US" dirty="0"/>
              <a:t>	RBC				Negative </a:t>
            </a:r>
          </a:p>
          <a:p>
            <a:pPr marL="0" indent="0">
              <a:spcBef>
                <a:spcPts val="0"/>
              </a:spcBef>
              <a:spcAft>
                <a:spcPts val="0"/>
              </a:spcAft>
              <a:buNone/>
            </a:pPr>
            <a:r>
              <a:rPr lang="en-US" dirty="0"/>
              <a:t>	Leukocyte Esterase 		Negative</a:t>
            </a:r>
          </a:p>
          <a:p>
            <a:pPr marL="0" indent="0">
              <a:spcBef>
                <a:spcPts val="0"/>
              </a:spcBef>
              <a:spcAft>
                <a:spcPts val="0"/>
              </a:spcAft>
              <a:buNone/>
            </a:pPr>
            <a:r>
              <a:rPr lang="en-US" dirty="0"/>
              <a:t>	Nitrite				Negative</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r>
              <a:rPr lang="en-US" dirty="0"/>
              <a:t>What is the cause for the elevated specific gravity?</a:t>
            </a:r>
          </a:p>
          <a:p>
            <a:pPr marL="0" indent="0">
              <a:spcBef>
                <a:spcPts val="0"/>
              </a:spcBef>
              <a:spcAft>
                <a:spcPts val="0"/>
              </a:spcAft>
              <a:buNone/>
            </a:pPr>
            <a:r>
              <a:rPr lang="en-US" dirty="0"/>
              <a:t>A) Glucosuria</a:t>
            </a:r>
          </a:p>
          <a:p>
            <a:pPr marL="0" indent="0">
              <a:spcBef>
                <a:spcPts val="0"/>
              </a:spcBef>
              <a:spcAft>
                <a:spcPts val="0"/>
              </a:spcAft>
              <a:buNone/>
            </a:pPr>
            <a:r>
              <a:rPr lang="en-US" dirty="0"/>
              <a:t>B) UTI</a:t>
            </a:r>
          </a:p>
          <a:p>
            <a:pPr marL="0" indent="0">
              <a:spcBef>
                <a:spcPts val="0"/>
              </a:spcBef>
              <a:spcAft>
                <a:spcPts val="0"/>
              </a:spcAft>
              <a:buNone/>
            </a:pPr>
            <a:r>
              <a:rPr lang="en-US" dirty="0"/>
              <a:t>C) Nephrotic Syndrome</a:t>
            </a:r>
          </a:p>
          <a:p>
            <a:pPr marL="0" indent="0">
              <a:spcBef>
                <a:spcPts val="0"/>
              </a:spcBef>
              <a:spcAft>
                <a:spcPts val="0"/>
              </a:spcAft>
              <a:buNone/>
            </a:pPr>
            <a:r>
              <a:rPr lang="en-US" dirty="0"/>
              <a:t>D) What is Specific Gravity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03983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1FFC-00F6-0F4D-B0FB-2302715B8AAC}"/>
              </a:ext>
            </a:extLst>
          </p:cNvPr>
          <p:cNvSpPr>
            <a:spLocks noGrp="1"/>
          </p:cNvSpPr>
          <p:nvPr>
            <p:ph type="title"/>
          </p:nvPr>
        </p:nvSpPr>
        <p:spPr/>
        <p:txBody>
          <a:bodyPr/>
          <a:lstStyle/>
          <a:p>
            <a:r>
              <a:rPr lang="en-US" dirty="0"/>
              <a:t>Specific Gravity</a:t>
            </a:r>
          </a:p>
        </p:txBody>
      </p:sp>
      <p:sp>
        <p:nvSpPr>
          <p:cNvPr id="3" name="Content Placeholder 2">
            <a:extLst>
              <a:ext uri="{FF2B5EF4-FFF2-40B4-BE49-F238E27FC236}">
                <a16:creationId xmlns:a16="http://schemas.microsoft.com/office/drawing/2014/main" id="{F1C315FC-7310-4D4A-9E8E-488FF523E3BA}"/>
              </a:ext>
            </a:extLst>
          </p:cNvPr>
          <p:cNvSpPr>
            <a:spLocks noGrp="1"/>
          </p:cNvSpPr>
          <p:nvPr>
            <p:ph idx="1"/>
          </p:nvPr>
        </p:nvSpPr>
        <p:spPr/>
        <p:txBody>
          <a:bodyPr/>
          <a:lstStyle/>
          <a:p>
            <a:pPr>
              <a:spcBef>
                <a:spcPts val="0"/>
              </a:spcBef>
              <a:spcAft>
                <a:spcPts val="0"/>
              </a:spcAft>
            </a:pPr>
            <a:r>
              <a:rPr lang="en-US" dirty="0"/>
              <a:t>Measures hydration status and reflects the kidney’s ability to concentrate urine.</a:t>
            </a:r>
          </a:p>
          <a:p>
            <a:pPr>
              <a:spcBef>
                <a:spcPts val="0"/>
              </a:spcBef>
              <a:spcAft>
                <a:spcPts val="0"/>
              </a:spcAft>
            </a:pPr>
            <a:r>
              <a:rPr lang="en-US" u="sng" dirty="0"/>
              <a:t>Low (&lt; 1.005) = dilute urine or excess hydration </a:t>
            </a:r>
          </a:p>
          <a:p>
            <a:pPr>
              <a:spcBef>
                <a:spcPts val="0"/>
              </a:spcBef>
              <a:spcAft>
                <a:spcPts val="0"/>
              </a:spcAft>
            </a:pPr>
            <a:r>
              <a:rPr lang="en-US" dirty="0"/>
              <a:t>Ex: Diabetes insipidus, ATN</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u="sng" dirty="0"/>
              <a:t>High (&gt;1.030) – volume depletion</a:t>
            </a:r>
            <a:r>
              <a:rPr lang="en-US" dirty="0"/>
              <a:t>, renal hypoperfusion, excretion of hypertonic solute</a:t>
            </a:r>
          </a:p>
          <a:p>
            <a:pPr>
              <a:spcBef>
                <a:spcPts val="0"/>
              </a:spcBef>
              <a:spcAft>
                <a:spcPts val="0"/>
              </a:spcAft>
            </a:pPr>
            <a:r>
              <a:rPr lang="en-US" dirty="0"/>
              <a:t>Ex: Glycosuria, Contrast dye</a:t>
            </a:r>
          </a:p>
        </p:txBody>
      </p:sp>
    </p:spTree>
    <p:extLst>
      <p:ext uri="{BB962C8B-B14F-4D97-AF65-F5344CB8AC3E}">
        <p14:creationId xmlns:p14="http://schemas.microsoft.com/office/powerpoint/2010/main" val="2064223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FA67F-ECB8-EC42-B088-17C5BD4AE804}"/>
              </a:ext>
            </a:extLst>
          </p:cNvPr>
          <p:cNvSpPr>
            <a:spLocks noGrp="1"/>
          </p:cNvSpPr>
          <p:nvPr>
            <p:ph idx="1"/>
          </p:nvPr>
        </p:nvSpPr>
        <p:spPr>
          <a:xfrm>
            <a:off x="1371600" y="413657"/>
            <a:ext cx="9601200" cy="3581400"/>
          </a:xfrm>
        </p:spPr>
        <p:txBody>
          <a:bodyPr/>
          <a:lstStyle/>
          <a:p>
            <a:pPr marL="0" indent="0">
              <a:spcBef>
                <a:spcPts val="0"/>
              </a:spcBef>
              <a:spcAft>
                <a:spcPts val="0"/>
              </a:spcAft>
              <a:buNone/>
            </a:pPr>
            <a:r>
              <a:rPr lang="en-US" dirty="0"/>
              <a:t>Urinalysis</a:t>
            </a:r>
          </a:p>
          <a:p>
            <a:pPr marL="0" indent="0">
              <a:spcBef>
                <a:spcPts val="0"/>
              </a:spcBef>
              <a:spcAft>
                <a:spcPts val="0"/>
              </a:spcAft>
              <a:buNone/>
            </a:pPr>
            <a:r>
              <a:rPr lang="en-US" dirty="0"/>
              <a:t>	pH				9.0</a:t>
            </a:r>
          </a:p>
          <a:p>
            <a:pPr marL="0" indent="0">
              <a:spcBef>
                <a:spcPts val="0"/>
              </a:spcBef>
              <a:spcAft>
                <a:spcPts val="0"/>
              </a:spcAft>
              <a:buNone/>
            </a:pPr>
            <a:r>
              <a:rPr lang="en-US" dirty="0"/>
              <a:t>	Specific Gravity			&gt;1.020</a:t>
            </a:r>
          </a:p>
          <a:p>
            <a:pPr marL="0" indent="0">
              <a:spcBef>
                <a:spcPts val="0"/>
              </a:spcBef>
              <a:spcAft>
                <a:spcPts val="0"/>
              </a:spcAft>
              <a:buNone/>
            </a:pPr>
            <a:r>
              <a:rPr lang="en-US" dirty="0"/>
              <a:t>	Glucose				100</a:t>
            </a:r>
          </a:p>
          <a:p>
            <a:pPr marL="0" indent="0">
              <a:spcBef>
                <a:spcPts val="0"/>
              </a:spcBef>
              <a:spcAft>
                <a:spcPts val="0"/>
              </a:spcAft>
              <a:buNone/>
            </a:pPr>
            <a:r>
              <a:rPr lang="en-US" dirty="0"/>
              <a:t>	Ketone				Negative</a:t>
            </a:r>
          </a:p>
          <a:p>
            <a:pPr marL="0" indent="0">
              <a:spcBef>
                <a:spcPts val="0"/>
              </a:spcBef>
              <a:spcAft>
                <a:spcPts val="0"/>
              </a:spcAft>
              <a:buNone/>
            </a:pPr>
            <a:r>
              <a:rPr lang="en-US" dirty="0"/>
              <a:t>	Protein				1+ </a:t>
            </a:r>
          </a:p>
          <a:p>
            <a:pPr marL="0" indent="0">
              <a:spcBef>
                <a:spcPts val="0"/>
              </a:spcBef>
              <a:spcAft>
                <a:spcPts val="0"/>
              </a:spcAft>
              <a:buNone/>
            </a:pPr>
            <a:r>
              <a:rPr lang="en-US" dirty="0"/>
              <a:t>	RBC				Negative </a:t>
            </a:r>
          </a:p>
          <a:p>
            <a:pPr marL="0" indent="0">
              <a:spcBef>
                <a:spcPts val="0"/>
              </a:spcBef>
              <a:spcAft>
                <a:spcPts val="0"/>
              </a:spcAft>
              <a:buNone/>
            </a:pPr>
            <a:r>
              <a:rPr lang="en-US" dirty="0"/>
              <a:t>	Leukocyte Esterase 		Moderate</a:t>
            </a:r>
          </a:p>
          <a:p>
            <a:pPr marL="0" indent="0">
              <a:spcBef>
                <a:spcPts val="0"/>
              </a:spcBef>
              <a:spcAft>
                <a:spcPts val="0"/>
              </a:spcAft>
              <a:buNone/>
            </a:pPr>
            <a:r>
              <a:rPr lang="en-US" dirty="0"/>
              <a:t>	Nitrite				Positive</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r>
              <a:rPr lang="en-US" dirty="0"/>
              <a:t>What is the cause of the elevated pH?</a:t>
            </a:r>
          </a:p>
          <a:p>
            <a:pPr marL="0" indent="0">
              <a:spcBef>
                <a:spcPts val="0"/>
              </a:spcBef>
              <a:spcAft>
                <a:spcPts val="0"/>
              </a:spcAft>
              <a:buNone/>
            </a:pPr>
            <a:r>
              <a:rPr lang="en-US" dirty="0"/>
              <a:t>A) Staph Aureus UTI</a:t>
            </a:r>
          </a:p>
          <a:p>
            <a:pPr marL="0" indent="0">
              <a:spcBef>
                <a:spcPts val="0"/>
              </a:spcBef>
              <a:spcAft>
                <a:spcPts val="0"/>
              </a:spcAft>
              <a:buNone/>
            </a:pPr>
            <a:r>
              <a:rPr lang="en-US" dirty="0"/>
              <a:t>B) High protein diet</a:t>
            </a:r>
          </a:p>
          <a:p>
            <a:pPr marL="0" indent="0">
              <a:spcBef>
                <a:spcPts val="0"/>
              </a:spcBef>
              <a:spcAft>
                <a:spcPts val="0"/>
              </a:spcAft>
              <a:buNone/>
            </a:pPr>
            <a:r>
              <a:rPr lang="en-US" dirty="0"/>
              <a:t>C) Nephrotic Syndrome</a:t>
            </a:r>
          </a:p>
          <a:p>
            <a:pPr marL="0" indent="0">
              <a:spcBef>
                <a:spcPts val="0"/>
              </a:spcBef>
              <a:spcAft>
                <a:spcPts val="0"/>
              </a:spcAft>
              <a:buNone/>
            </a:pPr>
            <a:r>
              <a:rPr lang="en-US" dirty="0"/>
              <a:t>D) Proteus </a:t>
            </a:r>
            <a:r>
              <a:rPr lang="en-US" dirty="0" err="1"/>
              <a:t>Mirabilus</a:t>
            </a:r>
            <a:r>
              <a:rPr lang="en-US" dirty="0"/>
              <a:t> UTI</a:t>
            </a:r>
          </a:p>
          <a:p>
            <a:pPr marL="0" indent="0">
              <a:buNone/>
            </a:pPr>
            <a:endParaRPr lang="en-US" dirty="0"/>
          </a:p>
        </p:txBody>
      </p:sp>
    </p:spTree>
    <p:extLst>
      <p:ext uri="{BB962C8B-B14F-4D97-AF65-F5344CB8AC3E}">
        <p14:creationId xmlns:p14="http://schemas.microsoft.com/office/powerpoint/2010/main" val="2084627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F41D-F009-A643-9F65-5FC3571B5614}"/>
              </a:ext>
            </a:extLst>
          </p:cNvPr>
          <p:cNvSpPr>
            <a:spLocks noGrp="1"/>
          </p:cNvSpPr>
          <p:nvPr>
            <p:ph type="title"/>
          </p:nvPr>
        </p:nvSpPr>
        <p:spPr/>
        <p:txBody>
          <a:bodyPr/>
          <a:lstStyle/>
          <a:p>
            <a:r>
              <a:rPr lang="en-US" dirty="0"/>
              <a:t>pH</a:t>
            </a:r>
          </a:p>
        </p:txBody>
      </p:sp>
      <p:sp>
        <p:nvSpPr>
          <p:cNvPr id="3" name="Content Placeholder 2">
            <a:extLst>
              <a:ext uri="{FF2B5EF4-FFF2-40B4-BE49-F238E27FC236}">
                <a16:creationId xmlns:a16="http://schemas.microsoft.com/office/drawing/2014/main" id="{4916ED93-BD0A-F641-92C8-A5DD055FF2D5}"/>
              </a:ext>
            </a:extLst>
          </p:cNvPr>
          <p:cNvSpPr>
            <a:spLocks noGrp="1"/>
          </p:cNvSpPr>
          <p:nvPr>
            <p:ph idx="1"/>
          </p:nvPr>
        </p:nvSpPr>
        <p:spPr/>
        <p:txBody>
          <a:bodyPr>
            <a:normAutofit fontScale="85000" lnSpcReduction="10000"/>
          </a:bodyPr>
          <a:lstStyle/>
          <a:p>
            <a:pPr>
              <a:spcBef>
                <a:spcPts val="0"/>
              </a:spcBef>
              <a:spcAft>
                <a:spcPts val="0"/>
              </a:spcAft>
            </a:pPr>
            <a:r>
              <a:rPr lang="en-US" dirty="0"/>
              <a:t>Low urine pH occur eating high-protein diet</a:t>
            </a:r>
          </a:p>
          <a:p>
            <a:pPr>
              <a:spcBef>
                <a:spcPts val="0"/>
              </a:spcBef>
              <a:spcAft>
                <a:spcPts val="0"/>
              </a:spcAft>
            </a:pPr>
            <a:r>
              <a:rPr lang="en-US" dirty="0"/>
              <a:t>Alkaline strict vegetarians</a:t>
            </a:r>
          </a:p>
          <a:p>
            <a:pPr>
              <a:spcBef>
                <a:spcPts val="0"/>
              </a:spcBef>
              <a:spcAft>
                <a:spcPts val="0"/>
              </a:spcAft>
            </a:pPr>
            <a:r>
              <a:rPr lang="en-US" dirty="0"/>
              <a:t>Alkaline infection – urea-splitting organisms</a:t>
            </a:r>
          </a:p>
          <a:p>
            <a:pPr>
              <a:spcBef>
                <a:spcPts val="0"/>
              </a:spcBef>
              <a:spcAft>
                <a:spcPts val="0"/>
              </a:spcAft>
            </a:pPr>
            <a:r>
              <a:rPr lang="en-US" dirty="0"/>
              <a:t>RTA type 1 (distal) inappropriately high</a:t>
            </a:r>
          </a:p>
          <a:p>
            <a:pPr>
              <a:spcBef>
                <a:spcPts val="0"/>
              </a:spcBef>
              <a:spcAft>
                <a:spcPts val="0"/>
              </a:spcAft>
            </a:pPr>
            <a:r>
              <a:rPr lang="en-US" dirty="0"/>
              <a:t>RTA type 4 (distal) appropriately low</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dirty="0"/>
              <a:t>Low/acidic (&lt;5.5) = high protein diet, uric acid and cystine stones, RTA type 4</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dirty="0"/>
              <a:t>High/alkaline (&gt;7) = urease splitting organisms (Proteus, e. coli, pseudomonas, klebsiella, </a:t>
            </a:r>
            <a:r>
              <a:rPr lang="en-US" dirty="0" err="1"/>
              <a:t>staphyloccal</a:t>
            </a:r>
            <a:r>
              <a:rPr lang="en-US" dirty="0"/>
              <a:t>), low acid (vegetarian), RTA Type 1, Struvite and Calcium phosphate calculi</a:t>
            </a:r>
          </a:p>
        </p:txBody>
      </p:sp>
    </p:spTree>
    <p:extLst>
      <p:ext uri="{BB962C8B-B14F-4D97-AF65-F5344CB8AC3E}">
        <p14:creationId xmlns:p14="http://schemas.microsoft.com/office/powerpoint/2010/main" val="3202543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3B98-7D70-144E-8B90-64C3967B7991}"/>
              </a:ext>
            </a:extLst>
          </p:cNvPr>
          <p:cNvSpPr>
            <a:spLocks noGrp="1"/>
          </p:cNvSpPr>
          <p:nvPr>
            <p:ph type="title"/>
          </p:nvPr>
        </p:nvSpPr>
        <p:spPr/>
        <p:txBody>
          <a:bodyPr/>
          <a:lstStyle/>
          <a:p>
            <a:r>
              <a:rPr lang="en-US" dirty="0"/>
              <a:t>Blood</a:t>
            </a:r>
          </a:p>
        </p:txBody>
      </p:sp>
      <p:sp>
        <p:nvSpPr>
          <p:cNvPr id="3" name="Content Placeholder 2">
            <a:extLst>
              <a:ext uri="{FF2B5EF4-FFF2-40B4-BE49-F238E27FC236}">
                <a16:creationId xmlns:a16="http://schemas.microsoft.com/office/drawing/2014/main" id="{67B1EB36-DEEF-9946-88EE-63DBF48139E3}"/>
              </a:ext>
            </a:extLst>
          </p:cNvPr>
          <p:cNvSpPr>
            <a:spLocks noGrp="1"/>
          </p:cNvSpPr>
          <p:nvPr>
            <p:ph idx="1"/>
          </p:nvPr>
        </p:nvSpPr>
        <p:spPr/>
        <p:txBody>
          <a:bodyPr>
            <a:normAutofit fontScale="92500"/>
          </a:bodyPr>
          <a:lstStyle/>
          <a:p>
            <a:r>
              <a:rPr lang="en-US" dirty="0"/>
              <a:t>Dipstick detects peroxidase activity = blood and free heme (</a:t>
            </a:r>
            <a:r>
              <a:rPr lang="en-US" dirty="0" err="1"/>
              <a:t>hemo</a:t>
            </a:r>
            <a:r>
              <a:rPr lang="en-US" dirty="0"/>
              <a:t>/</a:t>
            </a:r>
            <a:r>
              <a:rPr lang="en-US" dirty="0" err="1"/>
              <a:t>myo</a:t>
            </a:r>
            <a:r>
              <a:rPr lang="en-US" dirty="0"/>
              <a:t>)</a:t>
            </a:r>
          </a:p>
          <a:p>
            <a:r>
              <a:rPr lang="en-US" dirty="0"/>
              <a:t>&gt;3 = 1+</a:t>
            </a:r>
          </a:p>
          <a:p>
            <a:r>
              <a:rPr lang="en-US" dirty="0"/>
              <a:t>A positive test in the absence of erythrocytes in urine sediment may indicate myoglobinuria or hemoglobinuria (hemolysis)</a:t>
            </a:r>
          </a:p>
          <a:p>
            <a:r>
              <a:rPr lang="en-US" dirty="0"/>
              <a:t>False positive tests may occur with other substances with peroxidase activity (peroxidase expressing bacteria) and Rifampin or chloroquine. Alkaline urine (pH &gt;9)</a:t>
            </a:r>
          </a:p>
          <a:p>
            <a:r>
              <a:rPr lang="en-US" dirty="0"/>
              <a:t>Ascorbic acid can falsely-negative</a:t>
            </a:r>
          </a:p>
          <a:p>
            <a:r>
              <a:rPr lang="en-US" dirty="0"/>
              <a:t>Rifampin, phenytoin or beets can cause re colored urine that is heme negative</a:t>
            </a:r>
          </a:p>
        </p:txBody>
      </p:sp>
    </p:spTree>
    <p:extLst>
      <p:ext uri="{BB962C8B-B14F-4D97-AF65-F5344CB8AC3E}">
        <p14:creationId xmlns:p14="http://schemas.microsoft.com/office/powerpoint/2010/main" val="3124968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B280-D68A-4E41-A240-E26D0032E846}"/>
              </a:ext>
            </a:extLst>
          </p:cNvPr>
          <p:cNvSpPr>
            <a:spLocks noGrp="1"/>
          </p:cNvSpPr>
          <p:nvPr>
            <p:ph type="title"/>
          </p:nvPr>
        </p:nvSpPr>
        <p:spPr/>
        <p:txBody>
          <a:bodyPr/>
          <a:lstStyle/>
          <a:p>
            <a:r>
              <a:rPr lang="en-US" dirty="0"/>
              <a:t>Protein</a:t>
            </a:r>
          </a:p>
        </p:txBody>
      </p:sp>
      <p:sp>
        <p:nvSpPr>
          <p:cNvPr id="3" name="Content Placeholder 2">
            <a:extLst>
              <a:ext uri="{FF2B5EF4-FFF2-40B4-BE49-F238E27FC236}">
                <a16:creationId xmlns:a16="http://schemas.microsoft.com/office/drawing/2014/main" id="{40C1C21D-2BBC-AC42-A8E2-38A03E084F4C}"/>
              </a:ext>
            </a:extLst>
          </p:cNvPr>
          <p:cNvSpPr>
            <a:spLocks noGrp="1"/>
          </p:cNvSpPr>
          <p:nvPr>
            <p:ph idx="1"/>
          </p:nvPr>
        </p:nvSpPr>
        <p:spPr/>
        <p:txBody>
          <a:bodyPr>
            <a:normAutofit fontScale="85000" lnSpcReduction="20000"/>
          </a:bodyPr>
          <a:lstStyle/>
          <a:p>
            <a:r>
              <a:rPr lang="en-US" dirty="0"/>
              <a:t>Dipstick preferentially detects albumin</a:t>
            </a:r>
          </a:p>
          <a:p>
            <a:r>
              <a:rPr lang="en-US" dirty="0"/>
              <a:t>False negatives may be from dilute urine</a:t>
            </a:r>
          </a:p>
          <a:p>
            <a:r>
              <a:rPr lang="en-US" dirty="0" err="1"/>
              <a:t>Flase</a:t>
            </a:r>
            <a:r>
              <a:rPr lang="en-US" dirty="0"/>
              <a:t> positive from high concentrated</a:t>
            </a:r>
          </a:p>
          <a:p>
            <a:r>
              <a:rPr lang="en-US" dirty="0"/>
              <a:t>Microalbuminuria may go undetected by dipstick</a:t>
            </a:r>
          </a:p>
          <a:p>
            <a:r>
              <a:rPr lang="en-US" dirty="0"/>
              <a:t>Spot collection or 24hr urine is required for high risk patients</a:t>
            </a:r>
          </a:p>
          <a:p>
            <a:endParaRPr lang="en-US" dirty="0"/>
          </a:p>
          <a:p>
            <a:r>
              <a:rPr lang="en-US" dirty="0"/>
              <a:t>Trace (&lt;30)</a:t>
            </a:r>
          </a:p>
          <a:p>
            <a:r>
              <a:rPr lang="en-US" dirty="0"/>
              <a:t>1+ (30)</a:t>
            </a:r>
          </a:p>
          <a:p>
            <a:r>
              <a:rPr lang="en-US" dirty="0"/>
              <a:t>2+ (100)</a:t>
            </a:r>
          </a:p>
          <a:p>
            <a:r>
              <a:rPr lang="en-US" dirty="0"/>
              <a:t>3+ (300)</a:t>
            </a:r>
          </a:p>
          <a:p>
            <a:r>
              <a:rPr lang="en-US" dirty="0"/>
              <a:t>4+ (1000)</a:t>
            </a:r>
          </a:p>
        </p:txBody>
      </p:sp>
    </p:spTree>
    <p:extLst>
      <p:ext uri="{BB962C8B-B14F-4D97-AF65-F5344CB8AC3E}">
        <p14:creationId xmlns:p14="http://schemas.microsoft.com/office/powerpoint/2010/main" val="1154780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9647-C6ED-E84B-83DF-E4C2070569D3}"/>
              </a:ext>
            </a:extLst>
          </p:cNvPr>
          <p:cNvSpPr>
            <a:spLocks noGrp="1"/>
          </p:cNvSpPr>
          <p:nvPr>
            <p:ph type="title"/>
          </p:nvPr>
        </p:nvSpPr>
        <p:spPr/>
        <p:txBody>
          <a:bodyPr/>
          <a:lstStyle/>
          <a:p>
            <a:r>
              <a:rPr lang="en-US" dirty="0"/>
              <a:t>Glucose</a:t>
            </a:r>
          </a:p>
        </p:txBody>
      </p:sp>
      <p:sp>
        <p:nvSpPr>
          <p:cNvPr id="3" name="Content Placeholder 2">
            <a:extLst>
              <a:ext uri="{FF2B5EF4-FFF2-40B4-BE49-F238E27FC236}">
                <a16:creationId xmlns:a16="http://schemas.microsoft.com/office/drawing/2014/main" id="{8DD22FDD-2044-F641-AFE6-49C25A99C2F4}"/>
              </a:ext>
            </a:extLst>
          </p:cNvPr>
          <p:cNvSpPr>
            <a:spLocks noGrp="1"/>
          </p:cNvSpPr>
          <p:nvPr>
            <p:ph idx="1"/>
          </p:nvPr>
        </p:nvSpPr>
        <p:spPr/>
        <p:txBody>
          <a:bodyPr/>
          <a:lstStyle/>
          <a:p>
            <a:r>
              <a:rPr lang="en-US" dirty="0"/>
              <a:t>Glucosuria typically occurs when plasma glucose &gt; 180mg/dL</a:t>
            </a:r>
          </a:p>
          <a:p>
            <a:r>
              <a:rPr lang="en-US" dirty="0"/>
              <a:t>Glucosuria in the absence of hyperglycemia suggest proximal tubular dysfunction (myeloma, tenofovir, disoproxil, SGLT-2 inhibitors)</a:t>
            </a:r>
          </a:p>
          <a:p>
            <a:r>
              <a:rPr lang="en-US" dirty="0"/>
              <a:t>Glucosuria may be present in normal pregnancy</a:t>
            </a:r>
          </a:p>
          <a:p>
            <a:r>
              <a:rPr lang="en-US" dirty="0"/>
              <a:t>Fanconi Syndrome</a:t>
            </a:r>
          </a:p>
        </p:txBody>
      </p:sp>
    </p:spTree>
    <p:extLst>
      <p:ext uri="{BB962C8B-B14F-4D97-AF65-F5344CB8AC3E}">
        <p14:creationId xmlns:p14="http://schemas.microsoft.com/office/powerpoint/2010/main" val="419849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3FD1-05B9-214C-B12C-51DB2D739BB0}"/>
              </a:ext>
            </a:extLst>
          </p:cNvPr>
          <p:cNvSpPr>
            <a:spLocks noGrp="1"/>
          </p:cNvSpPr>
          <p:nvPr>
            <p:ph type="title"/>
          </p:nvPr>
        </p:nvSpPr>
        <p:spPr/>
        <p:txBody>
          <a:bodyPr/>
          <a:lstStyle/>
          <a:p>
            <a:r>
              <a:rPr lang="en-US" dirty="0"/>
              <a:t>(56) A</a:t>
            </a:r>
          </a:p>
        </p:txBody>
      </p:sp>
      <p:sp>
        <p:nvSpPr>
          <p:cNvPr id="3" name="Content Placeholder 2">
            <a:extLst>
              <a:ext uri="{FF2B5EF4-FFF2-40B4-BE49-F238E27FC236}">
                <a16:creationId xmlns:a16="http://schemas.microsoft.com/office/drawing/2014/main" id="{3DFBAA10-3D4D-C44A-973A-D21A090783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21144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DA9A-D1F5-4E4B-8C03-13480D23DB7E}"/>
              </a:ext>
            </a:extLst>
          </p:cNvPr>
          <p:cNvSpPr>
            <a:spLocks noGrp="1"/>
          </p:cNvSpPr>
          <p:nvPr>
            <p:ph type="title"/>
          </p:nvPr>
        </p:nvSpPr>
        <p:spPr/>
        <p:txBody>
          <a:bodyPr/>
          <a:lstStyle/>
          <a:p>
            <a:r>
              <a:rPr lang="en-US" dirty="0"/>
              <a:t>Ketones</a:t>
            </a:r>
          </a:p>
        </p:txBody>
      </p:sp>
      <p:sp>
        <p:nvSpPr>
          <p:cNvPr id="3" name="Content Placeholder 2">
            <a:extLst>
              <a:ext uri="{FF2B5EF4-FFF2-40B4-BE49-F238E27FC236}">
                <a16:creationId xmlns:a16="http://schemas.microsoft.com/office/drawing/2014/main" id="{DADF1F75-3AC3-4D47-930C-146CE614BFA4}"/>
              </a:ext>
            </a:extLst>
          </p:cNvPr>
          <p:cNvSpPr>
            <a:spLocks noGrp="1"/>
          </p:cNvSpPr>
          <p:nvPr>
            <p:ph idx="1"/>
          </p:nvPr>
        </p:nvSpPr>
        <p:spPr/>
        <p:txBody>
          <a:bodyPr/>
          <a:lstStyle/>
          <a:p>
            <a:r>
              <a:rPr lang="en-US" dirty="0"/>
              <a:t>Ketonuria commonly seen in starvation, diabetic ketoacidosis, alcoholic ketoacidosis</a:t>
            </a:r>
          </a:p>
          <a:p>
            <a:r>
              <a:rPr lang="en-US" dirty="0"/>
              <a:t>Salicylate toxicity</a:t>
            </a:r>
          </a:p>
          <a:p>
            <a:r>
              <a:rPr lang="en-US" dirty="0"/>
              <a:t>Isopropyl alcohol poisoning</a:t>
            </a:r>
          </a:p>
          <a:p>
            <a:r>
              <a:rPr lang="en-US" dirty="0"/>
              <a:t>Urine dipstick detects acetone and acetoacetate but not Beta-hydroxybutyrate (DKA and alcoholic keto are then underestimated)</a:t>
            </a:r>
          </a:p>
          <a:p>
            <a:r>
              <a:rPr lang="en-US" dirty="0"/>
              <a:t>False-positive any drugs with sulfhydryl (captopril)</a:t>
            </a:r>
          </a:p>
        </p:txBody>
      </p:sp>
    </p:spTree>
    <p:extLst>
      <p:ext uri="{BB962C8B-B14F-4D97-AF65-F5344CB8AC3E}">
        <p14:creationId xmlns:p14="http://schemas.microsoft.com/office/powerpoint/2010/main" val="2936997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96EE-E019-8847-90A2-1481A7E4D583}"/>
              </a:ext>
            </a:extLst>
          </p:cNvPr>
          <p:cNvSpPr>
            <a:spLocks noGrp="1"/>
          </p:cNvSpPr>
          <p:nvPr>
            <p:ph type="title"/>
          </p:nvPr>
        </p:nvSpPr>
        <p:spPr/>
        <p:txBody>
          <a:bodyPr/>
          <a:lstStyle/>
          <a:p>
            <a:r>
              <a:rPr lang="en-US" dirty="0"/>
              <a:t>Leukocyte Esterase and Nitrites</a:t>
            </a:r>
          </a:p>
        </p:txBody>
      </p:sp>
      <p:sp>
        <p:nvSpPr>
          <p:cNvPr id="3" name="Content Placeholder 2">
            <a:extLst>
              <a:ext uri="{FF2B5EF4-FFF2-40B4-BE49-F238E27FC236}">
                <a16:creationId xmlns:a16="http://schemas.microsoft.com/office/drawing/2014/main" id="{220B2CE9-729A-6749-9840-A4C68D01BC19}"/>
              </a:ext>
            </a:extLst>
          </p:cNvPr>
          <p:cNvSpPr>
            <a:spLocks noGrp="1"/>
          </p:cNvSpPr>
          <p:nvPr>
            <p:ph idx="1"/>
          </p:nvPr>
        </p:nvSpPr>
        <p:spPr/>
        <p:txBody>
          <a:bodyPr/>
          <a:lstStyle/>
          <a:p>
            <a:r>
              <a:rPr lang="en-US" dirty="0"/>
              <a:t>Leukocyte esterase is an enzyme present in leukocytes</a:t>
            </a:r>
          </a:p>
          <a:p>
            <a:r>
              <a:rPr lang="en-US" dirty="0"/>
              <a:t>Positive test suggest pyuria (&gt;5 leukocytes/</a:t>
            </a:r>
            <a:r>
              <a:rPr lang="en-US" dirty="0" err="1"/>
              <a:t>hpf</a:t>
            </a:r>
            <a:r>
              <a:rPr lang="en-US" dirty="0"/>
              <a:t>)</a:t>
            </a:r>
          </a:p>
          <a:p>
            <a:r>
              <a:rPr lang="en-US" dirty="0"/>
              <a:t>Positive nitrite signifies presence of Gram Negative bacteria (E. coli, klebsiella, Enterobacter, Citrobacter, proteus)</a:t>
            </a:r>
          </a:p>
          <a:p>
            <a:r>
              <a:rPr lang="en-US" dirty="0"/>
              <a:t>Converting urine nitrates into nitrites</a:t>
            </a:r>
          </a:p>
          <a:p>
            <a:r>
              <a:rPr lang="en-US" dirty="0"/>
              <a:t>False negative if there is inadequate contact time for bacteria</a:t>
            </a:r>
          </a:p>
          <a:p>
            <a:r>
              <a:rPr lang="en-US" dirty="0"/>
              <a:t>Negative nitrites (enterococcus, staphylococcus, streptococcus, </a:t>
            </a:r>
            <a:r>
              <a:rPr lang="en-US" dirty="0" err="1"/>
              <a:t>haemophilus</a:t>
            </a:r>
            <a:r>
              <a:rPr lang="en-US" dirty="0"/>
              <a:t>)</a:t>
            </a:r>
          </a:p>
          <a:p>
            <a:r>
              <a:rPr lang="en-US" dirty="0"/>
              <a:t>Presence of both  and </a:t>
            </a:r>
            <a:r>
              <a:rPr lang="en-US" dirty="0" err="1"/>
              <a:t>abscense</a:t>
            </a:r>
            <a:r>
              <a:rPr lang="en-US" dirty="0"/>
              <a:t> of both can correlate to UTI</a:t>
            </a:r>
          </a:p>
        </p:txBody>
      </p:sp>
    </p:spTree>
    <p:extLst>
      <p:ext uri="{BB962C8B-B14F-4D97-AF65-F5344CB8AC3E}">
        <p14:creationId xmlns:p14="http://schemas.microsoft.com/office/powerpoint/2010/main" val="2035972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E145-8144-3243-B079-40CBAAB5DBC0}"/>
              </a:ext>
            </a:extLst>
          </p:cNvPr>
          <p:cNvSpPr>
            <a:spLocks noGrp="1"/>
          </p:cNvSpPr>
          <p:nvPr>
            <p:ph type="title"/>
          </p:nvPr>
        </p:nvSpPr>
        <p:spPr/>
        <p:txBody>
          <a:bodyPr/>
          <a:lstStyle/>
          <a:p>
            <a:r>
              <a:rPr lang="en-US" dirty="0"/>
              <a:t>Bilirubin</a:t>
            </a:r>
          </a:p>
        </p:txBody>
      </p:sp>
      <p:sp>
        <p:nvSpPr>
          <p:cNvPr id="3" name="Content Placeholder 2">
            <a:extLst>
              <a:ext uri="{FF2B5EF4-FFF2-40B4-BE49-F238E27FC236}">
                <a16:creationId xmlns:a16="http://schemas.microsoft.com/office/drawing/2014/main" id="{7AAFE4D0-A43D-244A-AFBF-CB2A313B3DD5}"/>
              </a:ext>
            </a:extLst>
          </p:cNvPr>
          <p:cNvSpPr>
            <a:spLocks noGrp="1"/>
          </p:cNvSpPr>
          <p:nvPr>
            <p:ph idx="1"/>
          </p:nvPr>
        </p:nvSpPr>
        <p:spPr/>
        <p:txBody>
          <a:bodyPr/>
          <a:lstStyle/>
          <a:p>
            <a:r>
              <a:rPr lang="en-US" dirty="0"/>
              <a:t>Bilirubin should be absent from the urine when serum levels are normal</a:t>
            </a:r>
          </a:p>
          <a:p>
            <a:r>
              <a:rPr lang="en-US" dirty="0"/>
              <a:t>Conjugated (water soluble) excreted with severe liver disease or obstructive hepatobiliary disease</a:t>
            </a:r>
          </a:p>
        </p:txBody>
      </p:sp>
    </p:spTree>
    <p:extLst>
      <p:ext uri="{BB962C8B-B14F-4D97-AF65-F5344CB8AC3E}">
        <p14:creationId xmlns:p14="http://schemas.microsoft.com/office/powerpoint/2010/main" val="4168275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2A41-051E-0F43-9E38-FBCEBE87F729}"/>
              </a:ext>
            </a:extLst>
          </p:cNvPr>
          <p:cNvSpPr>
            <a:spLocks noGrp="1"/>
          </p:cNvSpPr>
          <p:nvPr>
            <p:ph type="title"/>
          </p:nvPr>
        </p:nvSpPr>
        <p:spPr/>
        <p:txBody>
          <a:bodyPr/>
          <a:lstStyle/>
          <a:p>
            <a:r>
              <a:rPr lang="en-US" dirty="0"/>
              <a:t>Urobilinogen</a:t>
            </a:r>
          </a:p>
        </p:txBody>
      </p:sp>
      <p:sp>
        <p:nvSpPr>
          <p:cNvPr id="3" name="Content Placeholder 2">
            <a:extLst>
              <a:ext uri="{FF2B5EF4-FFF2-40B4-BE49-F238E27FC236}">
                <a16:creationId xmlns:a16="http://schemas.microsoft.com/office/drawing/2014/main" id="{77101141-581C-664D-9DB7-1187D8296234}"/>
              </a:ext>
            </a:extLst>
          </p:cNvPr>
          <p:cNvSpPr>
            <a:spLocks noGrp="1"/>
          </p:cNvSpPr>
          <p:nvPr>
            <p:ph idx="1"/>
          </p:nvPr>
        </p:nvSpPr>
        <p:spPr/>
        <p:txBody>
          <a:bodyPr/>
          <a:lstStyle/>
          <a:p>
            <a:r>
              <a:rPr lang="en-US" dirty="0"/>
              <a:t>Gut bacteria produce</a:t>
            </a:r>
          </a:p>
          <a:p>
            <a:r>
              <a:rPr lang="en-US" dirty="0"/>
              <a:t>Urobilinogen is then absorbed via portal circulation and excreted in urine</a:t>
            </a:r>
          </a:p>
          <a:p>
            <a:r>
              <a:rPr lang="en-US" dirty="0"/>
              <a:t>Increased urobilinogen is associated hemolytic anemia or parenchymal liver disease</a:t>
            </a:r>
          </a:p>
          <a:p>
            <a:r>
              <a:rPr lang="en-US" dirty="0"/>
              <a:t>Decreased levels are seen with severe cholestasis or obstructive disease</a:t>
            </a:r>
          </a:p>
        </p:txBody>
      </p:sp>
    </p:spTree>
    <p:extLst>
      <p:ext uri="{BB962C8B-B14F-4D97-AF65-F5344CB8AC3E}">
        <p14:creationId xmlns:p14="http://schemas.microsoft.com/office/powerpoint/2010/main" val="2593284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A9FF-042C-7B48-BB84-8E826931F7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EFF2D2-F554-EC4A-93B3-8F16A03924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7615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98A2D-6816-DC45-AA94-16B6779C6FFA}"/>
              </a:ext>
            </a:extLst>
          </p:cNvPr>
          <p:cNvSpPr>
            <a:spLocks noGrp="1"/>
          </p:cNvSpPr>
          <p:nvPr>
            <p:ph idx="1"/>
          </p:nvPr>
        </p:nvSpPr>
        <p:spPr>
          <a:xfrm>
            <a:off x="1295400" y="239486"/>
            <a:ext cx="9601200" cy="3581400"/>
          </a:xfrm>
        </p:spPr>
        <p:txBody>
          <a:bodyPr/>
          <a:lstStyle/>
          <a:p>
            <a:pPr marL="0" indent="0">
              <a:spcBef>
                <a:spcPts val="0"/>
              </a:spcBef>
              <a:spcAft>
                <a:spcPts val="0"/>
              </a:spcAft>
              <a:buNone/>
            </a:pPr>
            <a:r>
              <a:rPr lang="en-US" dirty="0"/>
              <a:t>(25)        A 27 year old woman is evaluated for a 6 month history of fatigue, arthralgia, and myalgia. She has a history of urinary tract infections. Medications are an oral contraceptive pill and as-needed naproxen for pain. </a:t>
            </a:r>
          </a:p>
          <a:p>
            <a:pPr marL="0" indent="0">
              <a:spcBef>
                <a:spcPts val="0"/>
              </a:spcBef>
              <a:spcAft>
                <a:spcPts val="0"/>
              </a:spcAft>
              <a:buNone/>
            </a:pPr>
            <a:r>
              <a:rPr lang="en-US" dirty="0"/>
              <a:t>	On physical exam, temperature is 38.2C, blood pressure is 142/90 mmHg, and pulse rate is 90/min. Cardiac, lung, and abdominal examinations are normal.</a:t>
            </a:r>
          </a:p>
          <a:p>
            <a:pPr marL="0" indent="0">
              <a:spcBef>
                <a:spcPts val="0"/>
              </a:spcBef>
              <a:spcAft>
                <a:spcPts val="0"/>
              </a:spcAft>
              <a:buNone/>
            </a:pPr>
            <a:r>
              <a:rPr lang="en-US" dirty="0"/>
              <a:t>	Laboratory studies show a serum creatinine level of 1.4; urinalysis shows 2+ blood, 3+ protein, positive leukocyte esterase, no nitrites, 10-15 erythrocytes/</a:t>
            </a:r>
            <a:r>
              <a:rPr lang="en-US" dirty="0" err="1"/>
              <a:t>hpf</a:t>
            </a:r>
            <a:r>
              <a:rPr lang="en-US" dirty="0"/>
              <a:t>, 5-10 leukocytes/</a:t>
            </a:r>
            <a:r>
              <a:rPr lang="en-US" dirty="0" err="1"/>
              <a:t>hpf</a:t>
            </a:r>
            <a:r>
              <a:rPr lang="en-US" dirty="0"/>
              <a:t>, and no crystals. Urine microscopy shown:</a:t>
            </a:r>
          </a:p>
          <a:p>
            <a:pPr marL="0" indent="0">
              <a:spcBef>
                <a:spcPts val="0"/>
              </a:spcBef>
              <a:spcAft>
                <a:spcPts val="0"/>
              </a:spcAft>
              <a:buNone/>
            </a:pPr>
            <a:endParaRPr lang="en-US" dirty="0"/>
          </a:p>
          <a:p>
            <a:pPr marL="0" indent="0">
              <a:spcBef>
                <a:spcPts val="0"/>
              </a:spcBef>
              <a:spcAft>
                <a:spcPts val="0"/>
              </a:spcAft>
              <a:buNone/>
            </a:pPr>
            <a:r>
              <a:rPr lang="en-US" dirty="0"/>
              <a:t>Which of the following is the most likely diagnosis:</a:t>
            </a:r>
          </a:p>
          <a:p>
            <a:pPr marL="0" indent="0">
              <a:spcBef>
                <a:spcPts val="0"/>
              </a:spcBef>
              <a:spcAft>
                <a:spcPts val="0"/>
              </a:spcAft>
              <a:buNone/>
            </a:pPr>
            <a:r>
              <a:rPr lang="en-US" dirty="0"/>
              <a:t>A)   Bladder Cancer</a:t>
            </a:r>
          </a:p>
          <a:p>
            <a:pPr marL="0" indent="0">
              <a:spcBef>
                <a:spcPts val="0"/>
              </a:spcBef>
              <a:spcAft>
                <a:spcPts val="0"/>
              </a:spcAft>
              <a:buNone/>
            </a:pPr>
            <a:r>
              <a:rPr lang="en-US" dirty="0"/>
              <a:t>B)   Glomerulonephritis</a:t>
            </a:r>
          </a:p>
          <a:p>
            <a:pPr marL="0" indent="0">
              <a:spcBef>
                <a:spcPts val="0"/>
              </a:spcBef>
              <a:spcAft>
                <a:spcPts val="0"/>
              </a:spcAft>
              <a:buNone/>
            </a:pPr>
            <a:r>
              <a:rPr lang="en-US" dirty="0"/>
              <a:t>C)   </a:t>
            </a:r>
            <a:r>
              <a:rPr lang="en-US" dirty="0" err="1"/>
              <a:t>Tubulointerstial</a:t>
            </a:r>
            <a:r>
              <a:rPr lang="en-US" dirty="0"/>
              <a:t> Nephritis</a:t>
            </a:r>
          </a:p>
          <a:p>
            <a:pPr marL="0" indent="0">
              <a:spcBef>
                <a:spcPts val="0"/>
              </a:spcBef>
              <a:spcAft>
                <a:spcPts val="0"/>
              </a:spcAft>
              <a:buNone/>
            </a:pPr>
            <a:r>
              <a:rPr lang="en-US" dirty="0"/>
              <a:t>D)   Urinary Tract Infection</a:t>
            </a:r>
          </a:p>
        </p:txBody>
      </p:sp>
      <p:pic>
        <p:nvPicPr>
          <p:cNvPr id="13314" name="Picture 2" descr="RBC Cast">
            <a:extLst>
              <a:ext uri="{FF2B5EF4-FFF2-40B4-BE49-F238E27FC236}">
                <a16:creationId xmlns:a16="http://schemas.microsoft.com/office/drawing/2014/main" id="{24ABD2FD-597A-BF4C-BF1D-BDF9C5ED6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570" y="2953192"/>
            <a:ext cx="5388429" cy="390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43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33E9-0B25-2B46-926F-DC02ACA973F9}"/>
              </a:ext>
            </a:extLst>
          </p:cNvPr>
          <p:cNvSpPr>
            <a:spLocks noGrp="1"/>
          </p:cNvSpPr>
          <p:nvPr>
            <p:ph type="title"/>
          </p:nvPr>
        </p:nvSpPr>
        <p:spPr/>
        <p:txBody>
          <a:bodyPr/>
          <a:lstStyle/>
          <a:p>
            <a:r>
              <a:rPr lang="en-US" dirty="0"/>
              <a:t>(25) B</a:t>
            </a:r>
          </a:p>
        </p:txBody>
      </p:sp>
      <p:sp>
        <p:nvSpPr>
          <p:cNvPr id="3" name="Content Placeholder 2">
            <a:extLst>
              <a:ext uri="{FF2B5EF4-FFF2-40B4-BE49-F238E27FC236}">
                <a16:creationId xmlns:a16="http://schemas.microsoft.com/office/drawing/2014/main" id="{76FD417F-91F3-6247-AA9B-90E77C7D1B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7206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925C-8AE7-CF49-ACF6-C5DDD23CC4EF}"/>
              </a:ext>
            </a:extLst>
          </p:cNvPr>
          <p:cNvSpPr>
            <a:spLocks noGrp="1"/>
          </p:cNvSpPr>
          <p:nvPr>
            <p:ph type="title"/>
          </p:nvPr>
        </p:nvSpPr>
        <p:spPr/>
        <p:txBody>
          <a:bodyPr/>
          <a:lstStyle/>
          <a:p>
            <a:pPr algn="ctr"/>
            <a:r>
              <a:rPr lang="en-US" dirty="0"/>
              <a:t>Microscopy</a:t>
            </a:r>
          </a:p>
        </p:txBody>
      </p:sp>
      <p:sp>
        <p:nvSpPr>
          <p:cNvPr id="3" name="Content Placeholder 2">
            <a:extLst>
              <a:ext uri="{FF2B5EF4-FFF2-40B4-BE49-F238E27FC236}">
                <a16:creationId xmlns:a16="http://schemas.microsoft.com/office/drawing/2014/main" id="{3F932D90-70D5-F94F-981A-8CDD1E507AB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44197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E52D-1AAB-7345-999E-655B52EC22FC}"/>
              </a:ext>
            </a:extLst>
          </p:cNvPr>
          <p:cNvSpPr>
            <a:spLocks noGrp="1"/>
          </p:cNvSpPr>
          <p:nvPr>
            <p:ph type="title"/>
          </p:nvPr>
        </p:nvSpPr>
        <p:spPr/>
        <p:txBody>
          <a:bodyPr/>
          <a:lstStyle/>
          <a:p>
            <a:r>
              <a:rPr lang="en-US" dirty="0"/>
              <a:t>Erythrocytes</a:t>
            </a:r>
          </a:p>
        </p:txBody>
      </p:sp>
      <p:sp>
        <p:nvSpPr>
          <p:cNvPr id="3" name="Content Placeholder 2">
            <a:extLst>
              <a:ext uri="{FF2B5EF4-FFF2-40B4-BE49-F238E27FC236}">
                <a16:creationId xmlns:a16="http://schemas.microsoft.com/office/drawing/2014/main" id="{308F474D-71F8-C74B-BECC-53BB3B53D7DF}"/>
              </a:ext>
            </a:extLst>
          </p:cNvPr>
          <p:cNvSpPr>
            <a:spLocks noGrp="1"/>
          </p:cNvSpPr>
          <p:nvPr>
            <p:ph idx="1"/>
          </p:nvPr>
        </p:nvSpPr>
        <p:spPr/>
        <p:txBody>
          <a:bodyPr/>
          <a:lstStyle/>
          <a:p>
            <a:r>
              <a:rPr lang="en-US" dirty="0"/>
              <a:t>Isomorphic (round) suggest </a:t>
            </a:r>
            <a:r>
              <a:rPr lang="en-US" dirty="0" err="1"/>
              <a:t>nonglomerular</a:t>
            </a:r>
            <a:r>
              <a:rPr lang="en-US" dirty="0"/>
              <a:t> origin (infection, mass, cyst, stone)</a:t>
            </a:r>
          </a:p>
          <a:p>
            <a:r>
              <a:rPr lang="en-US" dirty="0"/>
              <a:t>Glomerular bleeding often associated with fragmentation and dysmorphic</a:t>
            </a:r>
          </a:p>
          <a:p>
            <a:r>
              <a:rPr lang="en-US" dirty="0"/>
              <a:t>Acanthocytes – vesicle shaped protrusions</a:t>
            </a:r>
          </a:p>
          <a:p>
            <a:endParaRPr lang="en-US" dirty="0"/>
          </a:p>
          <a:p>
            <a:r>
              <a:rPr lang="en-US" dirty="0"/>
              <a:t>Glomerular pattern should prompt evaluation for glomerulonephritis</a:t>
            </a:r>
          </a:p>
          <a:p>
            <a:r>
              <a:rPr lang="en-US" dirty="0"/>
              <a:t>(normal &lt;2/</a:t>
            </a:r>
            <a:r>
              <a:rPr lang="en-US" dirty="0" err="1"/>
              <a:t>hpf</a:t>
            </a:r>
            <a:r>
              <a:rPr lang="en-US" dirty="0"/>
              <a:t>)</a:t>
            </a:r>
          </a:p>
        </p:txBody>
      </p:sp>
      <p:pic>
        <p:nvPicPr>
          <p:cNvPr id="11266" name="Picture 2" descr="IMG_2194">
            <a:extLst>
              <a:ext uri="{FF2B5EF4-FFF2-40B4-BE49-F238E27FC236}">
                <a16:creationId xmlns:a16="http://schemas.microsoft.com/office/drawing/2014/main" id="{AAD1CA73-61CB-E24C-918B-C8FABF250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914" y="4103914"/>
            <a:ext cx="2754086" cy="275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0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1F33-8EC6-274B-8C02-6ABE86037BB5}"/>
              </a:ext>
            </a:extLst>
          </p:cNvPr>
          <p:cNvSpPr>
            <a:spLocks noGrp="1"/>
          </p:cNvSpPr>
          <p:nvPr>
            <p:ph type="title"/>
          </p:nvPr>
        </p:nvSpPr>
        <p:spPr/>
        <p:txBody>
          <a:bodyPr/>
          <a:lstStyle/>
          <a:p>
            <a:r>
              <a:rPr lang="en-US" dirty="0"/>
              <a:t>leukocytes</a:t>
            </a:r>
          </a:p>
        </p:txBody>
      </p:sp>
      <p:sp>
        <p:nvSpPr>
          <p:cNvPr id="3" name="Content Placeholder 2">
            <a:extLst>
              <a:ext uri="{FF2B5EF4-FFF2-40B4-BE49-F238E27FC236}">
                <a16:creationId xmlns:a16="http://schemas.microsoft.com/office/drawing/2014/main" id="{DD167C9D-71AA-4546-AB38-158EB65CD5B1}"/>
              </a:ext>
            </a:extLst>
          </p:cNvPr>
          <p:cNvSpPr>
            <a:spLocks noGrp="1"/>
          </p:cNvSpPr>
          <p:nvPr>
            <p:ph idx="1"/>
          </p:nvPr>
        </p:nvSpPr>
        <p:spPr/>
        <p:txBody>
          <a:bodyPr/>
          <a:lstStyle/>
          <a:p>
            <a:r>
              <a:rPr lang="en-US" dirty="0"/>
              <a:t>&gt;5 leukocytes indicates pyuria</a:t>
            </a:r>
          </a:p>
          <a:p>
            <a:r>
              <a:rPr lang="en-US" dirty="0"/>
              <a:t>Sterile pyuria can include vaginitis, cervicitis, prostatitis, AIN, kidney stones,  transplant rejection </a:t>
            </a:r>
          </a:p>
          <a:p>
            <a:r>
              <a:rPr lang="en-US" dirty="0"/>
              <a:t>Absence does NOT rule out AIN</a:t>
            </a:r>
          </a:p>
        </p:txBody>
      </p:sp>
      <p:pic>
        <p:nvPicPr>
          <p:cNvPr id="12290" name="Picture 2" descr="IMG_2274">
            <a:extLst>
              <a:ext uri="{FF2B5EF4-FFF2-40B4-BE49-F238E27FC236}">
                <a16:creationId xmlns:a16="http://schemas.microsoft.com/office/drawing/2014/main" id="{EDC408A3-0F06-614D-835C-829532A7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194" y="3865336"/>
            <a:ext cx="3668806" cy="299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3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246DD-D247-094F-9B03-F906EB1EE05D}"/>
              </a:ext>
            </a:extLst>
          </p:cNvPr>
          <p:cNvSpPr>
            <a:spLocks noGrp="1"/>
          </p:cNvSpPr>
          <p:nvPr>
            <p:ph idx="1"/>
          </p:nvPr>
        </p:nvSpPr>
        <p:spPr>
          <a:xfrm>
            <a:off x="1295400" y="304800"/>
            <a:ext cx="9601200" cy="3581400"/>
          </a:xfrm>
        </p:spPr>
        <p:txBody>
          <a:bodyPr/>
          <a:lstStyle/>
          <a:p>
            <a:pPr marL="0" indent="0">
              <a:spcBef>
                <a:spcPts val="0"/>
              </a:spcBef>
              <a:spcAft>
                <a:spcPts val="0"/>
              </a:spcAft>
              <a:buNone/>
            </a:pPr>
            <a:r>
              <a:rPr lang="en-US" dirty="0"/>
              <a:t>(80)       A 38 year old man is evaluated during a follow-up visit for elevated blood pressure found for the first time during his last visit. He reports back pain and several weeks’ duration after an episode of heavy lifting at work. History is also notable for seasonal allergies. He currently takes ibuprofen daily for the back pain and loratadine as needed for allergies.</a:t>
            </a:r>
          </a:p>
          <a:p>
            <a:pPr marL="0" indent="0">
              <a:spcBef>
                <a:spcPts val="0"/>
              </a:spcBef>
              <a:spcAft>
                <a:spcPts val="0"/>
              </a:spcAft>
              <a:buNone/>
            </a:pPr>
            <a:r>
              <a:rPr lang="en-US" dirty="0"/>
              <a:t>	On physical examination, the patient is well developed and muscular, and in no apparent distress. The average of three blood pressure measurements is 139/84 mmHg, and pulse rate is 52/min; other vital signs are normal. BMI is 26. The remainder of the examination is normal. EKG in office is normal.</a:t>
            </a:r>
          </a:p>
          <a:p>
            <a:pPr marL="0" indent="0">
              <a:spcBef>
                <a:spcPts val="0"/>
              </a:spcBef>
              <a:spcAft>
                <a:spcPts val="0"/>
              </a:spcAft>
              <a:buNone/>
            </a:pPr>
            <a:endParaRPr lang="en-US" dirty="0"/>
          </a:p>
          <a:p>
            <a:pPr marL="0" indent="0">
              <a:spcBef>
                <a:spcPts val="0"/>
              </a:spcBef>
              <a:spcAft>
                <a:spcPts val="0"/>
              </a:spcAft>
              <a:buNone/>
            </a:pPr>
            <a:r>
              <a:rPr lang="en-US" dirty="0"/>
              <a:t>In addition to follow-up in 1 month, which of the following is the most appropriate management?</a:t>
            </a:r>
          </a:p>
          <a:p>
            <a:pPr marL="0" indent="0">
              <a:spcBef>
                <a:spcPts val="0"/>
              </a:spcBef>
              <a:spcAft>
                <a:spcPts val="0"/>
              </a:spcAft>
              <a:buNone/>
            </a:pPr>
            <a:r>
              <a:rPr lang="en-US" dirty="0"/>
              <a:t>A)   Begin amlodipine</a:t>
            </a:r>
          </a:p>
          <a:p>
            <a:pPr marL="0" indent="0">
              <a:spcBef>
                <a:spcPts val="0"/>
              </a:spcBef>
              <a:spcAft>
                <a:spcPts val="0"/>
              </a:spcAft>
              <a:buNone/>
            </a:pPr>
            <a:r>
              <a:rPr lang="en-US" dirty="0"/>
              <a:t>B)   Begin hydrochlorothiazide</a:t>
            </a:r>
          </a:p>
          <a:p>
            <a:pPr marL="0" indent="0">
              <a:spcBef>
                <a:spcPts val="0"/>
              </a:spcBef>
              <a:spcAft>
                <a:spcPts val="0"/>
              </a:spcAft>
              <a:buNone/>
            </a:pPr>
            <a:r>
              <a:rPr lang="en-US" dirty="0"/>
              <a:t>C)   Discontinue ibuprofen</a:t>
            </a:r>
          </a:p>
          <a:p>
            <a:pPr marL="0" indent="0">
              <a:spcBef>
                <a:spcPts val="0"/>
              </a:spcBef>
              <a:spcAft>
                <a:spcPts val="0"/>
              </a:spcAft>
              <a:buNone/>
            </a:pPr>
            <a:r>
              <a:rPr lang="en-US" dirty="0"/>
              <a:t>D)   Discontinue loratadine</a:t>
            </a:r>
          </a:p>
        </p:txBody>
      </p:sp>
    </p:spTree>
    <p:extLst>
      <p:ext uri="{BB962C8B-B14F-4D97-AF65-F5344CB8AC3E}">
        <p14:creationId xmlns:p14="http://schemas.microsoft.com/office/powerpoint/2010/main" val="1738945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303E-63C0-7445-921E-81EECACA8611}"/>
              </a:ext>
            </a:extLst>
          </p:cNvPr>
          <p:cNvSpPr>
            <a:spLocks noGrp="1"/>
          </p:cNvSpPr>
          <p:nvPr>
            <p:ph type="title"/>
          </p:nvPr>
        </p:nvSpPr>
        <p:spPr/>
        <p:txBody>
          <a:bodyPr/>
          <a:lstStyle/>
          <a:p>
            <a:r>
              <a:rPr lang="en-US" dirty="0"/>
              <a:t>Epithelial Cells</a:t>
            </a:r>
          </a:p>
        </p:txBody>
      </p:sp>
      <p:sp>
        <p:nvSpPr>
          <p:cNvPr id="3" name="Content Placeholder 2">
            <a:extLst>
              <a:ext uri="{FF2B5EF4-FFF2-40B4-BE49-F238E27FC236}">
                <a16:creationId xmlns:a16="http://schemas.microsoft.com/office/drawing/2014/main" id="{0B57D7D6-BF33-E644-8450-A7B06865158E}"/>
              </a:ext>
            </a:extLst>
          </p:cNvPr>
          <p:cNvSpPr>
            <a:spLocks noGrp="1"/>
          </p:cNvSpPr>
          <p:nvPr>
            <p:ph idx="1"/>
          </p:nvPr>
        </p:nvSpPr>
        <p:spPr/>
        <p:txBody>
          <a:bodyPr>
            <a:normAutofit lnSpcReduction="10000"/>
          </a:bodyPr>
          <a:lstStyle/>
          <a:p>
            <a:r>
              <a:rPr lang="en-US" dirty="0"/>
              <a:t>Renal tubular, transitional, squamous epithelial may all be seen</a:t>
            </a:r>
          </a:p>
          <a:p>
            <a:r>
              <a:rPr lang="en-US" dirty="0"/>
              <a:t>Renal tubular epithelial cells are round with central nuclei and seen 1.5-3x larger than leukocytes</a:t>
            </a:r>
          </a:p>
          <a:p>
            <a:r>
              <a:rPr lang="en-US" dirty="0"/>
              <a:t>Presence in the context of granular casts suggests acute tubular necrosis</a:t>
            </a:r>
          </a:p>
          <a:p>
            <a:r>
              <a:rPr lang="en-US" dirty="0"/>
              <a:t>Transitional epithelial – slightly larger and may be binucleated. Renal pelvis to proximal urethra</a:t>
            </a:r>
          </a:p>
          <a:p>
            <a:r>
              <a:rPr lang="en-US" dirty="0"/>
              <a:t>Squamous epithelial cells are the largest cells and flat/irregular with small central nuclei – distal urethra or external genitalia </a:t>
            </a:r>
          </a:p>
          <a:p>
            <a:r>
              <a:rPr lang="en-US" dirty="0"/>
              <a:t>Large number of squamous epithelial suggest contamination</a:t>
            </a:r>
          </a:p>
        </p:txBody>
      </p:sp>
      <p:pic>
        <p:nvPicPr>
          <p:cNvPr id="9218" name="Picture 2">
            <a:extLst>
              <a:ext uri="{FF2B5EF4-FFF2-40B4-BE49-F238E27FC236}">
                <a16:creationId xmlns:a16="http://schemas.microsoft.com/office/drawing/2014/main" id="{BC33CD1D-FFF0-084C-B273-3D274FE19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241" y="0"/>
            <a:ext cx="2710317" cy="23978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3145C3C0-4614-EF45-931E-17FCB09F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571" y="4870631"/>
            <a:ext cx="2975429" cy="199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16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822-7A79-5545-8CF5-1F4402C77AC1}"/>
              </a:ext>
            </a:extLst>
          </p:cNvPr>
          <p:cNvSpPr>
            <a:spLocks noGrp="1"/>
          </p:cNvSpPr>
          <p:nvPr>
            <p:ph type="title"/>
          </p:nvPr>
        </p:nvSpPr>
        <p:spPr/>
        <p:txBody>
          <a:bodyPr/>
          <a:lstStyle/>
          <a:p>
            <a:r>
              <a:rPr lang="en-US" dirty="0"/>
              <a:t>Casts</a:t>
            </a:r>
          </a:p>
        </p:txBody>
      </p:sp>
      <p:sp>
        <p:nvSpPr>
          <p:cNvPr id="3" name="Content Placeholder 2">
            <a:extLst>
              <a:ext uri="{FF2B5EF4-FFF2-40B4-BE49-F238E27FC236}">
                <a16:creationId xmlns:a16="http://schemas.microsoft.com/office/drawing/2014/main" id="{6EF8E4E9-00E8-D241-A875-F51B95DB54E1}"/>
              </a:ext>
            </a:extLst>
          </p:cNvPr>
          <p:cNvSpPr>
            <a:spLocks noGrp="1"/>
          </p:cNvSpPr>
          <p:nvPr>
            <p:ph idx="1"/>
          </p:nvPr>
        </p:nvSpPr>
        <p:spPr/>
        <p:txBody>
          <a:bodyPr/>
          <a:lstStyle/>
          <a:p>
            <a:r>
              <a:rPr lang="en-US" dirty="0"/>
              <a:t>Backbone of all urine casts is Tamm-Horsfall protein (uromodulin)</a:t>
            </a:r>
          </a:p>
          <a:p>
            <a:r>
              <a:rPr lang="en-US" dirty="0"/>
              <a:t>Cylindrical casts form in distal tubular lumen</a:t>
            </a:r>
          </a:p>
          <a:p>
            <a:r>
              <a:rPr lang="en-US" dirty="0"/>
              <a:t>Any cell or debris in casts suggest tubule pathology</a:t>
            </a:r>
          </a:p>
          <a:p>
            <a:r>
              <a:rPr lang="en-US" dirty="0"/>
              <a:t>Erythrocyte casts are highly suggestive of glomerulonephritis</a:t>
            </a:r>
          </a:p>
          <a:p>
            <a:r>
              <a:rPr lang="en-US" dirty="0"/>
              <a:t>Leukocyte casts may suggest AIN or pyelonephritis</a:t>
            </a:r>
          </a:p>
          <a:p>
            <a:r>
              <a:rPr lang="en-US" dirty="0"/>
              <a:t>Pigmented/granular (muddy brown) suggest tubular cell debris</a:t>
            </a:r>
          </a:p>
        </p:txBody>
      </p:sp>
      <p:pic>
        <p:nvPicPr>
          <p:cNvPr id="10242" name="Picture 2">
            <a:extLst>
              <a:ext uri="{FF2B5EF4-FFF2-40B4-BE49-F238E27FC236}">
                <a16:creationId xmlns:a16="http://schemas.microsoft.com/office/drawing/2014/main" id="{CBBEF7D7-BBD8-BC4C-B83D-18F9ED12B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514" y="0"/>
            <a:ext cx="4049486" cy="194686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7746787-24F9-6742-A2E3-354486B64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371" y="5208705"/>
            <a:ext cx="3559629" cy="1649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BC Cast">
            <a:extLst>
              <a:ext uri="{FF2B5EF4-FFF2-40B4-BE49-F238E27FC236}">
                <a16:creationId xmlns:a16="http://schemas.microsoft.com/office/drawing/2014/main" id="{166EE5A7-6826-BC43-9EF5-14C821D63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221" y="2680498"/>
            <a:ext cx="3409928" cy="247105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B1444B34-A824-1246-8320-D828E7A6D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946562"/>
            <a:ext cx="1698171" cy="19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50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DC9F-BF1A-2C46-8A35-9BD291FDDE9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BFBE80F-DDB0-5742-AD7E-D07B89689E6E}"/>
              </a:ext>
            </a:extLst>
          </p:cNvPr>
          <p:cNvSpPr>
            <a:spLocks noGrp="1"/>
          </p:cNvSpPr>
          <p:nvPr>
            <p:ph idx="1"/>
          </p:nvPr>
        </p:nvSpPr>
        <p:spPr/>
        <p:txBody>
          <a:bodyPr/>
          <a:lstStyle/>
          <a:p>
            <a:r>
              <a:rPr lang="en-US" dirty="0"/>
              <a:t>Harrison’s Principles of Internal Medicine (20</a:t>
            </a:r>
            <a:r>
              <a:rPr lang="en-US" baseline="30000" dirty="0"/>
              <a:t>th</a:t>
            </a:r>
            <a:r>
              <a:rPr lang="en-US" dirty="0"/>
              <a:t> edition)</a:t>
            </a:r>
          </a:p>
          <a:p>
            <a:r>
              <a:rPr lang="en-US" dirty="0"/>
              <a:t>MKSAP18 Nephrology</a:t>
            </a:r>
          </a:p>
          <a:p>
            <a:r>
              <a:rPr lang="en-US" dirty="0" err="1"/>
              <a:t>NephroSIM</a:t>
            </a:r>
            <a:endParaRPr lang="en-US" dirty="0"/>
          </a:p>
          <a:p>
            <a:r>
              <a:rPr lang="en-US" dirty="0"/>
              <a:t>Renal Fellow Network (RFN)</a:t>
            </a:r>
          </a:p>
          <a:p>
            <a:r>
              <a:rPr lang="en-US" dirty="0"/>
              <a:t>Up-to-date</a:t>
            </a:r>
          </a:p>
          <a:p>
            <a:r>
              <a:rPr lang="en-US" dirty="0"/>
              <a:t>Urine Sediment Examination, AJKD Vol 73, Issue 2, February 2019</a:t>
            </a:r>
          </a:p>
          <a:p>
            <a:endParaRPr lang="en-US" dirty="0"/>
          </a:p>
        </p:txBody>
      </p:sp>
    </p:spTree>
    <p:extLst>
      <p:ext uri="{BB962C8B-B14F-4D97-AF65-F5344CB8AC3E}">
        <p14:creationId xmlns:p14="http://schemas.microsoft.com/office/powerpoint/2010/main" val="191617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8055-BF37-ED41-BA68-40FB4E7E9D09}"/>
              </a:ext>
            </a:extLst>
          </p:cNvPr>
          <p:cNvSpPr>
            <a:spLocks noGrp="1"/>
          </p:cNvSpPr>
          <p:nvPr>
            <p:ph type="title"/>
          </p:nvPr>
        </p:nvSpPr>
        <p:spPr/>
        <p:txBody>
          <a:bodyPr/>
          <a:lstStyle/>
          <a:p>
            <a:r>
              <a:rPr lang="en-US" dirty="0"/>
              <a:t>(80) C</a:t>
            </a:r>
          </a:p>
        </p:txBody>
      </p:sp>
      <p:sp>
        <p:nvSpPr>
          <p:cNvPr id="3" name="Content Placeholder 2">
            <a:extLst>
              <a:ext uri="{FF2B5EF4-FFF2-40B4-BE49-F238E27FC236}">
                <a16:creationId xmlns:a16="http://schemas.microsoft.com/office/drawing/2014/main" id="{FCAEA7B4-778C-674C-ADC5-3F4BF9A1C059}"/>
              </a:ext>
            </a:extLst>
          </p:cNvPr>
          <p:cNvSpPr>
            <a:spLocks noGrp="1"/>
          </p:cNvSpPr>
          <p:nvPr>
            <p:ph idx="1"/>
          </p:nvPr>
        </p:nvSpPr>
        <p:spPr/>
        <p:txBody>
          <a:bodyPr/>
          <a:lstStyle/>
          <a:p>
            <a:r>
              <a:rPr lang="en-US" dirty="0"/>
              <a:t>Sodium retention</a:t>
            </a:r>
          </a:p>
        </p:txBody>
      </p:sp>
    </p:spTree>
    <p:extLst>
      <p:ext uri="{BB962C8B-B14F-4D97-AF65-F5344CB8AC3E}">
        <p14:creationId xmlns:p14="http://schemas.microsoft.com/office/powerpoint/2010/main" val="261354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B9BA-29DF-D749-B714-BE6662F34054}"/>
              </a:ext>
            </a:extLst>
          </p:cNvPr>
          <p:cNvSpPr>
            <a:spLocks noGrp="1"/>
          </p:cNvSpPr>
          <p:nvPr>
            <p:ph type="title"/>
          </p:nvPr>
        </p:nvSpPr>
        <p:spPr>
          <a:xfrm>
            <a:off x="1371600" y="623094"/>
            <a:ext cx="9601200" cy="1485900"/>
          </a:xfrm>
        </p:spPr>
        <p:txBody>
          <a:bodyPr/>
          <a:lstStyle/>
          <a:p>
            <a:pPr algn="ctr"/>
            <a:r>
              <a:rPr lang="en-US" dirty="0"/>
              <a:t>Afferent and Efferent Arterioles</a:t>
            </a:r>
          </a:p>
        </p:txBody>
      </p:sp>
      <p:sp>
        <p:nvSpPr>
          <p:cNvPr id="3" name="Content Placeholder 2">
            <a:extLst>
              <a:ext uri="{FF2B5EF4-FFF2-40B4-BE49-F238E27FC236}">
                <a16:creationId xmlns:a16="http://schemas.microsoft.com/office/drawing/2014/main" id="{26900016-F0F5-8443-8C8A-8236EC18B6B7}"/>
              </a:ext>
            </a:extLst>
          </p:cNvPr>
          <p:cNvSpPr>
            <a:spLocks noGrp="1"/>
          </p:cNvSpPr>
          <p:nvPr>
            <p:ph idx="1"/>
          </p:nvPr>
        </p:nvSpPr>
        <p:spPr/>
        <p:txBody>
          <a:bodyPr/>
          <a:lstStyle/>
          <a:p>
            <a:endParaRPr lang="en-US"/>
          </a:p>
        </p:txBody>
      </p:sp>
      <p:pic>
        <p:nvPicPr>
          <p:cNvPr id="2050" name="Picture 2" descr="Image result for afferent efferent arterioles">
            <a:extLst>
              <a:ext uri="{FF2B5EF4-FFF2-40B4-BE49-F238E27FC236}">
                <a16:creationId xmlns:a16="http://schemas.microsoft.com/office/drawing/2014/main" id="{36D96E13-9011-2641-B3D9-97FA234B0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857" y="1366044"/>
            <a:ext cx="6350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3ED4-6B20-6641-8ECC-151E478A77C6}"/>
              </a:ext>
            </a:extLst>
          </p:cNvPr>
          <p:cNvSpPr>
            <a:spLocks noGrp="1"/>
          </p:cNvSpPr>
          <p:nvPr>
            <p:ph type="title"/>
          </p:nvPr>
        </p:nvSpPr>
        <p:spPr>
          <a:xfrm>
            <a:off x="859971" y="327818"/>
            <a:ext cx="10994571" cy="1325563"/>
          </a:xfrm>
        </p:spPr>
        <p:txBody>
          <a:bodyPr/>
          <a:lstStyle/>
          <a:p>
            <a:r>
              <a:rPr lang="en-US" dirty="0"/>
              <a:t>Juxta-glomerulus Apparatus with Macula </a:t>
            </a:r>
            <a:r>
              <a:rPr lang="en-US" dirty="0" err="1"/>
              <a:t>Densa</a:t>
            </a:r>
            <a:endParaRPr lang="en-US" dirty="0"/>
          </a:p>
        </p:txBody>
      </p:sp>
      <p:sp>
        <p:nvSpPr>
          <p:cNvPr id="3" name="Content Placeholder 2">
            <a:extLst>
              <a:ext uri="{FF2B5EF4-FFF2-40B4-BE49-F238E27FC236}">
                <a16:creationId xmlns:a16="http://schemas.microsoft.com/office/drawing/2014/main" id="{B12680FB-85E2-014F-B8E7-16BC5BF7EF6A}"/>
              </a:ext>
            </a:extLst>
          </p:cNvPr>
          <p:cNvSpPr>
            <a:spLocks noGrp="1"/>
          </p:cNvSpPr>
          <p:nvPr>
            <p:ph idx="1"/>
          </p:nvPr>
        </p:nvSpPr>
        <p:spPr>
          <a:xfrm>
            <a:off x="1295400" y="1828800"/>
            <a:ext cx="9601200" cy="3581400"/>
          </a:xfrm>
        </p:spPr>
        <p:txBody>
          <a:bodyPr>
            <a:normAutofit/>
          </a:bodyPr>
          <a:lstStyle/>
          <a:p>
            <a:r>
              <a:rPr lang="en-US" dirty="0"/>
              <a:t>Increased flow rate (high Na) causes afferent vasoconstriction</a:t>
            </a:r>
          </a:p>
          <a:p>
            <a:r>
              <a:rPr lang="en-US" dirty="0"/>
              <a:t>Reduced flow rate (low Na) causes Renin release causing efferent vasoconstriction</a:t>
            </a:r>
          </a:p>
        </p:txBody>
      </p:sp>
      <p:pic>
        <p:nvPicPr>
          <p:cNvPr id="4098" name="Picture 2" descr="Image result for jg apparatus">
            <a:extLst>
              <a:ext uri="{FF2B5EF4-FFF2-40B4-BE49-F238E27FC236}">
                <a16:creationId xmlns:a16="http://schemas.microsoft.com/office/drawing/2014/main" id="{BAB16387-CB1F-F147-B592-E4255CAB7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657" y="3329075"/>
            <a:ext cx="4539343" cy="35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2037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{C535DD4F-B5CC-F847-BF61-3A061BA866B3}tf10001072</Template>
  <TotalTime>9530</TotalTime>
  <Words>1807</Words>
  <Application>Microsoft Macintosh PowerPoint</Application>
  <PresentationFormat>Widescreen</PresentationFormat>
  <Paragraphs>359</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Franklin Gothic Book</vt:lpstr>
      <vt:lpstr>Crop</vt:lpstr>
      <vt:lpstr>Nephron Review</vt:lpstr>
      <vt:lpstr>Disclosures</vt:lpstr>
      <vt:lpstr>Objectives</vt:lpstr>
      <vt:lpstr>PowerPoint Presentation</vt:lpstr>
      <vt:lpstr>(56) A</vt:lpstr>
      <vt:lpstr>PowerPoint Presentation</vt:lpstr>
      <vt:lpstr>(80) C</vt:lpstr>
      <vt:lpstr>Afferent and Efferent Arterioles</vt:lpstr>
      <vt:lpstr>Juxta-glomerulus Apparatus with Macula Densa</vt:lpstr>
      <vt:lpstr>PowerPoint Presentation</vt:lpstr>
      <vt:lpstr>PowerPoint Presentation</vt:lpstr>
      <vt:lpstr>PowerPoint Presentation</vt:lpstr>
      <vt:lpstr>Nephron</vt:lpstr>
      <vt:lpstr>PowerPoint Presentation</vt:lpstr>
      <vt:lpstr>Glomerulus</vt:lpstr>
      <vt:lpstr>Proximal Tubule </vt:lpstr>
      <vt:lpstr>Proximal Tubule</vt:lpstr>
      <vt:lpstr>PowerPoint Presentation</vt:lpstr>
      <vt:lpstr>Loop of Henle</vt:lpstr>
      <vt:lpstr>PowerPoint Presentation</vt:lpstr>
      <vt:lpstr>PowerPoint Presentation</vt:lpstr>
      <vt:lpstr>PowerPoint Presentation</vt:lpstr>
      <vt:lpstr>Distal Convoluted Tubule</vt:lpstr>
      <vt:lpstr>Gitelmans Syndrome</vt:lpstr>
      <vt:lpstr>Gordon Syndrome</vt:lpstr>
      <vt:lpstr>PowerPoint Presentation</vt:lpstr>
      <vt:lpstr>PowerPoint Presentation</vt:lpstr>
      <vt:lpstr>(53) B</vt:lpstr>
      <vt:lpstr>Collecting Duct</vt:lpstr>
      <vt:lpstr>Collecting Duct</vt:lpstr>
      <vt:lpstr>Conn Syndrome</vt:lpstr>
      <vt:lpstr>SIADH, Diabetes Insipidus </vt:lpstr>
      <vt:lpstr>PowerPoint Presentation</vt:lpstr>
      <vt:lpstr>PowerPoint Presentation</vt:lpstr>
      <vt:lpstr>(41) B</vt:lpstr>
      <vt:lpstr>PowerPoint Presentation</vt:lpstr>
      <vt:lpstr>(66) D</vt:lpstr>
      <vt:lpstr>What is a Urine Anion Gap</vt:lpstr>
      <vt:lpstr>Renal Tubular Acidosis</vt:lpstr>
      <vt:lpstr>PowerPoint Presentation</vt:lpstr>
      <vt:lpstr>PowerPoint Presentation</vt:lpstr>
      <vt:lpstr>Urinalysis </vt:lpstr>
      <vt:lpstr>PowerPoint Presentation</vt:lpstr>
      <vt:lpstr>Specific Gravity</vt:lpstr>
      <vt:lpstr>PowerPoint Presentation</vt:lpstr>
      <vt:lpstr>pH</vt:lpstr>
      <vt:lpstr>Blood</vt:lpstr>
      <vt:lpstr>Protein</vt:lpstr>
      <vt:lpstr>Glucose</vt:lpstr>
      <vt:lpstr>Ketones</vt:lpstr>
      <vt:lpstr>Leukocyte Esterase and Nitrites</vt:lpstr>
      <vt:lpstr>Bilirubin</vt:lpstr>
      <vt:lpstr>Urobilinogen</vt:lpstr>
      <vt:lpstr>PowerPoint Presentation</vt:lpstr>
      <vt:lpstr>PowerPoint Presentation</vt:lpstr>
      <vt:lpstr>(25) B</vt:lpstr>
      <vt:lpstr>Microscopy</vt:lpstr>
      <vt:lpstr>Erythrocytes</vt:lpstr>
      <vt:lpstr>leukocytes</vt:lpstr>
      <vt:lpstr>Epithelial Cells</vt:lpstr>
      <vt:lpstr>Casts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Nysather</dc:creator>
  <cp:lastModifiedBy>Jake Nysather</cp:lastModifiedBy>
  <cp:revision>63</cp:revision>
  <dcterms:created xsi:type="dcterms:W3CDTF">2019-08-28T00:16:47Z</dcterms:created>
  <dcterms:modified xsi:type="dcterms:W3CDTF">2019-09-03T15:07:40Z</dcterms:modified>
</cp:coreProperties>
</file>