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5" r:id="rId2"/>
    <p:sldId id="271" r:id="rId3"/>
    <p:sldId id="296" r:id="rId4"/>
    <p:sldId id="256" r:id="rId5"/>
    <p:sldId id="297" r:id="rId6"/>
    <p:sldId id="299" r:id="rId7"/>
    <p:sldId id="300" r:id="rId8"/>
    <p:sldId id="312" r:id="rId9"/>
    <p:sldId id="301" r:id="rId10"/>
    <p:sldId id="303" r:id="rId11"/>
    <p:sldId id="305" r:id="rId12"/>
    <p:sldId id="304" r:id="rId13"/>
    <p:sldId id="307" r:id="rId14"/>
    <p:sldId id="306" r:id="rId15"/>
    <p:sldId id="308" r:id="rId16"/>
    <p:sldId id="309" r:id="rId17"/>
    <p:sldId id="261" r:id="rId18"/>
    <p:sldId id="262" r:id="rId19"/>
    <p:sldId id="310" r:id="rId20"/>
    <p:sldId id="279" r:id="rId21"/>
    <p:sldId id="280" r:id="rId22"/>
    <p:sldId id="281" r:id="rId23"/>
    <p:sldId id="282" r:id="rId24"/>
    <p:sldId id="311" r:id="rId25"/>
    <p:sldId id="263" r:id="rId26"/>
    <p:sldId id="2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6295-8417-8A68-78E9-1213C065D3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FBE1EA-82C9-06CA-9554-E1EE4A922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EDA5DC-D6BA-A349-768F-64083649387F}"/>
              </a:ext>
            </a:extLst>
          </p:cNvPr>
          <p:cNvSpPr>
            <a:spLocks noGrp="1"/>
          </p:cNvSpPr>
          <p:nvPr>
            <p:ph type="dt" sz="half" idx="10"/>
          </p:nvPr>
        </p:nvSpPr>
        <p:spPr/>
        <p:txBody>
          <a:bodyPr/>
          <a:lstStyle/>
          <a:p>
            <a:fld id="{B12E2EC9-8149-124E-B835-292F1A3AF718}" type="datetimeFigureOut">
              <a:rPr lang="en-US" smtClean="0"/>
              <a:t>8/5/24</a:t>
            </a:fld>
            <a:endParaRPr lang="en-US"/>
          </a:p>
        </p:txBody>
      </p:sp>
      <p:sp>
        <p:nvSpPr>
          <p:cNvPr id="5" name="Footer Placeholder 4">
            <a:extLst>
              <a:ext uri="{FF2B5EF4-FFF2-40B4-BE49-F238E27FC236}">
                <a16:creationId xmlns:a16="http://schemas.microsoft.com/office/drawing/2014/main" id="{DFE0CCA5-26BB-53A9-E060-CBF270291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527DA-20FF-1D81-EBCC-5A67E37B05EE}"/>
              </a:ext>
            </a:extLst>
          </p:cNvPr>
          <p:cNvSpPr>
            <a:spLocks noGrp="1"/>
          </p:cNvSpPr>
          <p:nvPr>
            <p:ph type="sldNum" sz="quarter" idx="12"/>
          </p:nvPr>
        </p:nvSpPr>
        <p:spPr/>
        <p:txBody>
          <a:bodyPr/>
          <a:lstStyle/>
          <a:p>
            <a:fld id="{446A179A-2C1F-4949-B31A-E21DD689A1D8}" type="slidenum">
              <a:rPr lang="en-US" smtClean="0"/>
              <a:t>‹#›</a:t>
            </a:fld>
            <a:endParaRPr lang="en-US"/>
          </a:p>
        </p:txBody>
      </p:sp>
    </p:spTree>
    <p:extLst>
      <p:ext uri="{BB962C8B-B14F-4D97-AF65-F5344CB8AC3E}">
        <p14:creationId xmlns:p14="http://schemas.microsoft.com/office/powerpoint/2010/main" val="318078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A363D-AEB6-B7A7-3E6A-108F73C520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01AF3E-DE82-67B0-EA8E-872D3EC33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CA53D-A39A-227A-A203-FC224802F50F}"/>
              </a:ext>
            </a:extLst>
          </p:cNvPr>
          <p:cNvSpPr>
            <a:spLocks noGrp="1"/>
          </p:cNvSpPr>
          <p:nvPr>
            <p:ph type="dt" sz="half" idx="10"/>
          </p:nvPr>
        </p:nvSpPr>
        <p:spPr/>
        <p:txBody>
          <a:bodyPr/>
          <a:lstStyle/>
          <a:p>
            <a:fld id="{B12E2EC9-8149-124E-B835-292F1A3AF718}" type="datetimeFigureOut">
              <a:rPr lang="en-US" smtClean="0"/>
              <a:t>8/5/24</a:t>
            </a:fld>
            <a:endParaRPr lang="en-US"/>
          </a:p>
        </p:txBody>
      </p:sp>
      <p:sp>
        <p:nvSpPr>
          <p:cNvPr id="5" name="Footer Placeholder 4">
            <a:extLst>
              <a:ext uri="{FF2B5EF4-FFF2-40B4-BE49-F238E27FC236}">
                <a16:creationId xmlns:a16="http://schemas.microsoft.com/office/drawing/2014/main" id="{1649F14D-8A48-6A3D-D2CD-FC065C5CE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C788C-3378-2E54-1EC5-E9B622DBC4FB}"/>
              </a:ext>
            </a:extLst>
          </p:cNvPr>
          <p:cNvSpPr>
            <a:spLocks noGrp="1"/>
          </p:cNvSpPr>
          <p:nvPr>
            <p:ph type="sldNum" sz="quarter" idx="12"/>
          </p:nvPr>
        </p:nvSpPr>
        <p:spPr/>
        <p:txBody>
          <a:bodyPr/>
          <a:lstStyle/>
          <a:p>
            <a:fld id="{446A179A-2C1F-4949-B31A-E21DD689A1D8}" type="slidenum">
              <a:rPr lang="en-US" smtClean="0"/>
              <a:t>‹#›</a:t>
            </a:fld>
            <a:endParaRPr lang="en-US"/>
          </a:p>
        </p:txBody>
      </p:sp>
    </p:spTree>
    <p:extLst>
      <p:ext uri="{BB962C8B-B14F-4D97-AF65-F5344CB8AC3E}">
        <p14:creationId xmlns:p14="http://schemas.microsoft.com/office/powerpoint/2010/main" val="194669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3FD435-3F54-7E7C-F3CB-BE835FCBAD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EFF713-22A5-21D9-AC05-515E6BD6C2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95405-B85E-4441-4893-0D3FA79E9E94}"/>
              </a:ext>
            </a:extLst>
          </p:cNvPr>
          <p:cNvSpPr>
            <a:spLocks noGrp="1"/>
          </p:cNvSpPr>
          <p:nvPr>
            <p:ph type="dt" sz="half" idx="10"/>
          </p:nvPr>
        </p:nvSpPr>
        <p:spPr/>
        <p:txBody>
          <a:bodyPr/>
          <a:lstStyle/>
          <a:p>
            <a:fld id="{B12E2EC9-8149-124E-B835-292F1A3AF718}" type="datetimeFigureOut">
              <a:rPr lang="en-US" smtClean="0"/>
              <a:t>8/5/24</a:t>
            </a:fld>
            <a:endParaRPr lang="en-US"/>
          </a:p>
        </p:txBody>
      </p:sp>
      <p:sp>
        <p:nvSpPr>
          <p:cNvPr id="5" name="Footer Placeholder 4">
            <a:extLst>
              <a:ext uri="{FF2B5EF4-FFF2-40B4-BE49-F238E27FC236}">
                <a16:creationId xmlns:a16="http://schemas.microsoft.com/office/drawing/2014/main" id="{19D4D5E7-A133-ACE6-0667-E2878C905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E4AB4-0CE8-DB0A-4EC5-BE492FCEFC6E}"/>
              </a:ext>
            </a:extLst>
          </p:cNvPr>
          <p:cNvSpPr>
            <a:spLocks noGrp="1"/>
          </p:cNvSpPr>
          <p:nvPr>
            <p:ph type="sldNum" sz="quarter" idx="12"/>
          </p:nvPr>
        </p:nvSpPr>
        <p:spPr/>
        <p:txBody>
          <a:bodyPr/>
          <a:lstStyle/>
          <a:p>
            <a:fld id="{446A179A-2C1F-4949-B31A-E21DD689A1D8}" type="slidenum">
              <a:rPr lang="en-US" smtClean="0"/>
              <a:t>‹#›</a:t>
            </a:fld>
            <a:endParaRPr lang="en-US"/>
          </a:p>
        </p:txBody>
      </p:sp>
    </p:spTree>
    <p:extLst>
      <p:ext uri="{BB962C8B-B14F-4D97-AF65-F5344CB8AC3E}">
        <p14:creationId xmlns:p14="http://schemas.microsoft.com/office/powerpoint/2010/main" val="409094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4CBB-A223-7ACF-AACC-10983BE51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FA5D16-3C28-48E7-D289-F0DEC19FBB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DF141-594C-F2BF-DC72-8196DECAC280}"/>
              </a:ext>
            </a:extLst>
          </p:cNvPr>
          <p:cNvSpPr>
            <a:spLocks noGrp="1"/>
          </p:cNvSpPr>
          <p:nvPr>
            <p:ph type="dt" sz="half" idx="10"/>
          </p:nvPr>
        </p:nvSpPr>
        <p:spPr/>
        <p:txBody>
          <a:bodyPr/>
          <a:lstStyle/>
          <a:p>
            <a:fld id="{B12E2EC9-8149-124E-B835-292F1A3AF718}" type="datetimeFigureOut">
              <a:rPr lang="en-US" smtClean="0"/>
              <a:t>8/5/24</a:t>
            </a:fld>
            <a:endParaRPr lang="en-US"/>
          </a:p>
        </p:txBody>
      </p:sp>
      <p:sp>
        <p:nvSpPr>
          <p:cNvPr id="5" name="Footer Placeholder 4">
            <a:extLst>
              <a:ext uri="{FF2B5EF4-FFF2-40B4-BE49-F238E27FC236}">
                <a16:creationId xmlns:a16="http://schemas.microsoft.com/office/drawing/2014/main" id="{2DB9ADE4-2E69-7B29-DA9C-0011EEB6A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32C0C-2665-DE77-3E0D-82DCE6CECBA0}"/>
              </a:ext>
            </a:extLst>
          </p:cNvPr>
          <p:cNvSpPr>
            <a:spLocks noGrp="1"/>
          </p:cNvSpPr>
          <p:nvPr>
            <p:ph type="sldNum" sz="quarter" idx="12"/>
          </p:nvPr>
        </p:nvSpPr>
        <p:spPr/>
        <p:txBody>
          <a:bodyPr/>
          <a:lstStyle/>
          <a:p>
            <a:fld id="{446A179A-2C1F-4949-B31A-E21DD689A1D8}" type="slidenum">
              <a:rPr lang="en-US" smtClean="0"/>
              <a:t>‹#›</a:t>
            </a:fld>
            <a:endParaRPr lang="en-US"/>
          </a:p>
        </p:txBody>
      </p:sp>
    </p:spTree>
    <p:extLst>
      <p:ext uri="{BB962C8B-B14F-4D97-AF65-F5344CB8AC3E}">
        <p14:creationId xmlns:p14="http://schemas.microsoft.com/office/powerpoint/2010/main" val="171027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D965-C43E-5594-9EE9-165D88D92E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222A85-5BDF-488B-1C78-69A813C16B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E7AD5F-F585-B83E-34CF-D2EA7CCA9A0D}"/>
              </a:ext>
            </a:extLst>
          </p:cNvPr>
          <p:cNvSpPr>
            <a:spLocks noGrp="1"/>
          </p:cNvSpPr>
          <p:nvPr>
            <p:ph type="dt" sz="half" idx="10"/>
          </p:nvPr>
        </p:nvSpPr>
        <p:spPr/>
        <p:txBody>
          <a:bodyPr/>
          <a:lstStyle/>
          <a:p>
            <a:fld id="{B12E2EC9-8149-124E-B835-292F1A3AF718}" type="datetimeFigureOut">
              <a:rPr lang="en-US" smtClean="0"/>
              <a:t>8/5/24</a:t>
            </a:fld>
            <a:endParaRPr lang="en-US"/>
          </a:p>
        </p:txBody>
      </p:sp>
      <p:sp>
        <p:nvSpPr>
          <p:cNvPr id="5" name="Footer Placeholder 4">
            <a:extLst>
              <a:ext uri="{FF2B5EF4-FFF2-40B4-BE49-F238E27FC236}">
                <a16:creationId xmlns:a16="http://schemas.microsoft.com/office/drawing/2014/main" id="{B907CE4B-2C08-F5EC-DF76-B9AF21801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21DE3-A28A-B58B-7AA8-8CFEB98B886F}"/>
              </a:ext>
            </a:extLst>
          </p:cNvPr>
          <p:cNvSpPr>
            <a:spLocks noGrp="1"/>
          </p:cNvSpPr>
          <p:nvPr>
            <p:ph type="sldNum" sz="quarter" idx="12"/>
          </p:nvPr>
        </p:nvSpPr>
        <p:spPr/>
        <p:txBody>
          <a:bodyPr/>
          <a:lstStyle/>
          <a:p>
            <a:fld id="{446A179A-2C1F-4949-B31A-E21DD689A1D8}" type="slidenum">
              <a:rPr lang="en-US" smtClean="0"/>
              <a:t>‹#›</a:t>
            </a:fld>
            <a:endParaRPr lang="en-US"/>
          </a:p>
        </p:txBody>
      </p:sp>
    </p:spTree>
    <p:extLst>
      <p:ext uri="{BB962C8B-B14F-4D97-AF65-F5344CB8AC3E}">
        <p14:creationId xmlns:p14="http://schemas.microsoft.com/office/powerpoint/2010/main" val="182365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EB80-70F8-E87C-7FA3-8EA0811E6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D9F7F7-1151-FBAA-3536-25B56936DD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F93C62-F5D3-3180-3969-B7FCBD4908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FFF8E9-93DF-5EE5-4CB5-761840C4B875}"/>
              </a:ext>
            </a:extLst>
          </p:cNvPr>
          <p:cNvSpPr>
            <a:spLocks noGrp="1"/>
          </p:cNvSpPr>
          <p:nvPr>
            <p:ph type="dt" sz="half" idx="10"/>
          </p:nvPr>
        </p:nvSpPr>
        <p:spPr/>
        <p:txBody>
          <a:bodyPr/>
          <a:lstStyle/>
          <a:p>
            <a:fld id="{B12E2EC9-8149-124E-B835-292F1A3AF718}" type="datetimeFigureOut">
              <a:rPr lang="en-US" smtClean="0"/>
              <a:t>8/5/24</a:t>
            </a:fld>
            <a:endParaRPr lang="en-US"/>
          </a:p>
        </p:txBody>
      </p:sp>
      <p:sp>
        <p:nvSpPr>
          <p:cNvPr id="6" name="Footer Placeholder 5">
            <a:extLst>
              <a:ext uri="{FF2B5EF4-FFF2-40B4-BE49-F238E27FC236}">
                <a16:creationId xmlns:a16="http://schemas.microsoft.com/office/drawing/2014/main" id="{30A4378D-0B0E-3280-7968-4FE3E5C21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FC2FF-C932-799F-29FC-C457199C2564}"/>
              </a:ext>
            </a:extLst>
          </p:cNvPr>
          <p:cNvSpPr>
            <a:spLocks noGrp="1"/>
          </p:cNvSpPr>
          <p:nvPr>
            <p:ph type="sldNum" sz="quarter" idx="12"/>
          </p:nvPr>
        </p:nvSpPr>
        <p:spPr/>
        <p:txBody>
          <a:bodyPr/>
          <a:lstStyle/>
          <a:p>
            <a:fld id="{446A179A-2C1F-4949-B31A-E21DD689A1D8}" type="slidenum">
              <a:rPr lang="en-US" smtClean="0"/>
              <a:t>‹#›</a:t>
            </a:fld>
            <a:endParaRPr lang="en-US"/>
          </a:p>
        </p:txBody>
      </p:sp>
    </p:spTree>
    <p:extLst>
      <p:ext uri="{BB962C8B-B14F-4D97-AF65-F5344CB8AC3E}">
        <p14:creationId xmlns:p14="http://schemas.microsoft.com/office/powerpoint/2010/main" val="3039419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A3E1-5E27-2A71-FED1-4FEC037FD0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61E21F-5F2B-964C-DEF0-31BF9331CD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58C877-2C9D-DB03-5533-C20F2711E7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48564A-2193-C499-F02C-203FBB271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A0AE3-DDF9-96C0-944D-F82244C714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A8F07-0B29-3DD9-F9F2-39035BD98E01}"/>
              </a:ext>
            </a:extLst>
          </p:cNvPr>
          <p:cNvSpPr>
            <a:spLocks noGrp="1"/>
          </p:cNvSpPr>
          <p:nvPr>
            <p:ph type="dt" sz="half" idx="10"/>
          </p:nvPr>
        </p:nvSpPr>
        <p:spPr/>
        <p:txBody>
          <a:bodyPr/>
          <a:lstStyle/>
          <a:p>
            <a:fld id="{B12E2EC9-8149-124E-B835-292F1A3AF718}" type="datetimeFigureOut">
              <a:rPr lang="en-US" smtClean="0"/>
              <a:t>8/5/24</a:t>
            </a:fld>
            <a:endParaRPr lang="en-US"/>
          </a:p>
        </p:txBody>
      </p:sp>
      <p:sp>
        <p:nvSpPr>
          <p:cNvPr id="8" name="Footer Placeholder 7">
            <a:extLst>
              <a:ext uri="{FF2B5EF4-FFF2-40B4-BE49-F238E27FC236}">
                <a16:creationId xmlns:a16="http://schemas.microsoft.com/office/drawing/2014/main" id="{964403F7-8400-9160-2D6F-478CECC18A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35BFB6-312D-421F-8E91-493904C7B7F2}"/>
              </a:ext>
            </a:extLst>
          </p:cNvPr>
          <p:cNvSpPr>
            <a:spLocks noGrp="1"/>
          </p:cNvSpPr>
          <p:nvPr>
            <p:ph type="sldNum" sz="quarter" idx="12"/>
          </p:nvPr>
        </p:nvSpPr>
        <p:spPr/>
        <p:txBody>
          <a:bodyPr/>
          <a:lstStyle/>
          <a:p>
            <a:fld id="{446A179A-2C1F-4949-B31A-E21DD689A1D8}" type="slidenum">
              <a:rPr lang="en-US" smtClean="0"/>
              <a:t>‹#›</a:t>
            </a:fld>
            <a:endParaRPr lang="en-US"/>
          </a:p>
        </p:txBody>
      </p:sp>
    </p:spTree>
    <p:extLst>
      <p:ext uri="{BB962C8B-B14F-4D97-AF65-F5344CB8AC3E}">
        <p14:creationId xmlns:p14="http://schemas.microsoft.com/office/powerpoint/2010/main" val="229076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73F55-8BBB-5747-91C2-36E9EA1EDE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A2288F-7F86-3185-9E49-CFA10EE93FB8}"/>
              </a:ext>
            </a:extLst>
          </p:cNvPr>
          <p:cNvSpPr>
            <a:spLocks noGrp="1"/>
          </p:cNvSpPr>
          <p:nvPr>
            <p:ph type="dt" sz="half" idx="10"/>
          </p:nvPr>
        </p:nvSpPr>
        <p:spPr/>
        <p:txBody>
          <a:bodyPr/>
          <a:lstStyle/>
          <a:p>
            <a:fld id="{B12E2EC9-8149-124E-B835-292F1A3AF718}" type="datetimeFigureOut">
              <a:rPr lang="en-US" smtClean="0"/>
              <a:t>8/5/24</a:t>
            </a:fld>
            <a:endParaRPr lang="en-US"/>
          </a:p>
        </p:txBody>
      </p:sp>
      <p:sp>
        <p:nvSpPr>
          <p:cNvPr id="4" name="Footer Placeholder 3">
            <a:extLst>
              <a:ext uri="{FF2B5EF4-FFF2-40B4-BE49-F238E27FC236}">
                <a16:creationId xmlns:a16="http://schemas.microsoft.com/office/drawing/2014/main" id="{D2EA49B8-0224-D4C5-EC73-8B81EEF9A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E3B168-23F8-1CCB-137D-CB0DAB1F2BAE}"/>
              </a:ext>
            </a:extLst>
          </p:cNvPr>
          <p:cNvSpPr>
            <a:spLocks noGrp="1"/>
          </p:cNvSpPr>
          <p:nvPr>
            <p:ph type="sldNum" sz="quarter" idx="12"/>
          </p:nvPr>
        </p:nvSpPr>
        <p:spPr/>
        <p:txBody>
          <a:bodyPr/>
          <a:lstStyle/>
          <a:p>
            <a:fld id="{446A179A-2C1F-4949-B31A-E21DD689A1D8}" type="slidenum">
              <a:rPr lang="en-US" smtClean="0"/>
              <a:t>‹#›</a:t>
            </a:fld>
            <a:endParaRPr lang="en-US"/>
          </a:p>
        </p:txBody>
      </p:sp>
    </p:spTree>
    <p:extLst>
      <p:ext uri="{BB962C8B-B14F-4D97-AF65-F5344CB8AC3E}">
        <p14:creationId xmlns:p14="http://schemas.microsoft.com/office/powerpoint/2010/main" val="607003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998C82-0AA9-1E64-82E6-FE6605DFEE95}"/>
              </a:ext>
            </a:extLst>
          </p:cNvPr>
          <p:cNvSpPr>
            <a:spLocks noGrp="1"/>
          </p:cNvSpPr>
          <p:nvPr>
            <p:ph type="dt" sz="half" idx="10"/>
          </p:nvPr>
        </p:nvSpPr>
        <p:spPr/>
        <p:txBody>
          <a:bodyPr/>
          <a:lstStyle/>
          <a:p>
            <a:fld id="{B12E2EC9-8149-124E-B835-292F1A3AF718}" type="datetimeFigureOut">
              <a:rPr lang="en-US" smtClean="0"/>
              <a:t>8/5/24</a:t>
            </a:fld>
            <a:endParaRPr lang="en-US"/>
          </a:p>
        </p:txBody>
      </p:sp>
      <p:sp>
        <p:nvSpPr>
          <p:cNvPr id="3" name="Footer Placeholder 2">
            <a:extLst>
              <a:ext uri="{FF2B5EF4-FFF2-40B4-BE49-F238E27FC236}">
                <a16:creationId xmlns:a16="http://schemas.microsoft.com/office/drawing/2014/main" id="{E25E684F-9E81-4B4E-E67E-FD7D6CACA7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09AA9D-ACDA-AF9D-ECD4-B34E7069A1C8}"/>
              </a:ext>
            </a:extLst>
          </p:cNvPr>
          <p:cNvSpPr>
            <a:spLocks noGrp="1"/>
          </p:cNvSpPr>
          <p:nvPr>
            <p:ph type="sldNum" sz="quarter" idx="12"/>
          </p:nvPr>
        </p:nvSpPr>
        <p:spPr/>
        <p:txBody>
          <a:bodyPr/>
          <a:lstStyle/>
          <a:p>
            <a:fld id="{446A179A-2C1F-4949-B31A-E21DD689A1D8}" type="slidenum">
              <a:rPr lang="en-US" smtClean="0"/>
              <a:t>‹#›</a:t>
            </a:fld>
            <a:endParaRPr lang="en-US"/>
          </a:p>
        </p:txBody>
      </p:sp>
    </p:spTree>
    <p:extLst>
      <p:ext uri="{BB962C8B-B14F-4D97-AF65-F5344CB8AC3E}">
        <p14:creationId xmlns:p14="http://schemas.microsoft.com/office/powerpoint/2010/main" val="199741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4450-6E7D-A9AD-5A2D-5C241355C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822A8E-171D-1A3F-631B-0F83F8916F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E2C6B1-7927-E8E8-8C8E-E7F9AA3095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71683-D280-1021-13C2-E2466EB09B06}"/>
              </a:ext>
            </a:extLst>
          </p:cNvPr>
          <p:cNvSpPr>
            <a:spLocks noGrp="1"/>
          </p:cNvSpPr>
          <p:nvPr>
            <p:ph type="dt" sz="half" idx="10"/>
          </p:nvPr>
        </p:nvSpPr>
        <p:spPr/>
        <p:txBody>
          <a:bodyPr/>
          <a:lstStyle/>
          <a:p>
            <a:fld id="{B12E2EC9-8149-124E-B835-292F1A3AF718}" type="datetimeFigureOut">
              <a:rPr lang="en-US" smtClean="0"/>
              <a:t>8/5/24</a:t>
            </a:fld>
            <a:endParaRPr lang="en-US"/>
          </a:p>
        </p:txBody>
      </p:sp>
      <p:sp>
        <p:nvSpPr>
          <p:cNvPr id="6" name="Footer Placeholder 5">
            <a:extLst>
              <a:ext uri="{FF2B5EF4-FFF2-40B4-BE49-F238E27FC236}">
                <a16:creationId xmlns:a16="http://schemas.microsoft.com/office/drawing/2014/main" id="{1BDF7097-6788-CF9C-9CF7-6DA747D5B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CF097-C4AB-6E7E-083A-8232B3C4B6DE}"/>
              </a:ext>
            </a:extLst>
          </p:cNvPr>
          <p:cNvSpPr>
            <a:spLocks noGrp="1"/>
          </p:cNvSpPr>
          <p:nvPr>
            <p:ph type="sldNum" sz="quarter" idx="12"/>
          </p:nvPr>
        </p:nvSpPr>
        <p:spPr/>
        <p:txBody>
          <a:bodyPr/>
          <a:lstStyle/>
          <a:p>
            <a:fld id="{446A179A-2C1F-4949-B31A-E21DD689A1D8}" type="slidenum">
              <a:rPr lang="en-US" smtClean="0"/>
              <a:t>‹#›</a:t>
            </a:fld>
            <a:endParaRPr lang="en-US"/>
          </a:p>
        </p:txBody>
      </p:sp>
    </p:spTree>
    <p:extLst>
      <p:ext uri="{BB962C8B-B14F-4D97-AF65-F5344CB8AC3E}">
        <p14:creationId xmlns:p14="http://schemas.microsoft.com/office/powerpoint/2010/main" val="372614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9CDC-C2AB-5249-C1D1-59225129B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755D7-9E1C-0EF9-12A8-7C412B25E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F64995-EF75-B09F-D8DF-74A0F9128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206F7-79D5-5F64-BCC7-EEF69E669954}"/>
              </a:ext>
            </a:extLst>
          </p:cNvPr>
          <p:cNvSpPr>
            <a:spLocks noGrp="1"/>
          </p:cNvSpPr>
          <p:nvPr>
            <p:ph type="dt" sz="half" idx="10"/>
          </p:nvPr>
        </p:nvSpPr>
        <p:spPr/>
        <p:txBody>
          <a:bodyPr/>
          <a:lstStyle/>
          <a:p>
            <a:fld id="{B12E2EC9-8149-124E-B835-292F1A3AF718}" type="datetimeFigureOut">
              <a:rPr lang="en-US" smtClean="0"/>
              <a:t>8/5/24</a:t>
            </a:fld>
            <a:endParaRPr lang="en-US"/>
          </a:p>
        </p:txBody>
      </p:sp>
      <p:sp>
        <p:nvSpPr>
          <p:cNvPr id="6" name="Footer Placeholder 5">
            <a:extLst>
              <a:ext uri="{FF2B5EF4-FFF2-40B4-BE49-F238E27FC236}">
                <a16:creationId xmlns:a16="http://schemas.microsoft.com/office/drawing/2014/main" id="{2DB35BA7-D2A5-3C75-71BC-3397FD6C6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A40802-DD91-DD96-D22C-2D021241F71C}"/>
              </a:ext>
            </a:extLst>
          </p:cNvPr>
          <p:cNvSpPr>
            <a:spLocks noGrp="1"/>
          </p:cNvSpPr>
          <p:nvPr>
            <p:ph type="sldNum" sz="quarter" idx="12"/>
          </p:nvPr>
        </p:nvSpPr>
        <p:spPr/>
        <p:txBody>
          <a:bodyPr/>
          <a:lstStyle/>
          <a:p>
            <a:fld id="{446A179A-2C1F-4949-B31A-E21DD689A1D8}" type="slidenum">
              <a:rPr lang="en-US" smtClean="0"/>
              <a:t>‹#›</a:t>
            </a:fld>
            <a:endParaRPr lang="en-US"/>
          </a:p>
        </p:txBody>
      </p:sp>
    </p:spTree>
    <p:extLst>
      <p:ext uri="{BB962C8B-B14F-4D97-AF65-F5344CB8AC3E}">
        <p14:creationId xmlns:p14="http://schemas.microsoft.com/office/powerpoint/2010/main" val="57603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CA021-D80F-3ACD-D7AB-F47A339FE1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0EACC-D0CC-BF70-8C39-F78F482CA2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AEC7A-78A8-DE85-B07A-C01DB40DAD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E2EC9-8149-124E-B835-292F1A3AF718}" type="datetimeFigureOut">
              <a:rPr lang="en-US" smtClean="0"/>
              <a:t>8/5/24</a:t>
            </a:fld>
            <a:endParaRPr lang="en-US"/>
          </a:p>
        </p:txBody>
      </p:sp>
      <p:sp>
        <p:nvSpPr>
          <p:cNvPr id="5" name="Footer Placeholder 4">
            <a:extLst>
              <a:ext uri="{FF2B5EF4-FFF2-40B4-BE49-F238E27FC236}">
                <a16:creationId xmlns:a16="http://schemas.microsoft.com/office/drawing/2014/main" id="{7224E74F-A0A6-E9AB-992F-9E2A85339B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4F0264-8BD9-3413-71A1-E0FF0DF1FF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A179A-2C1F-4949-B31A-E21DD689A1D8}" type="slidenum">
              <a:rPr lang="en-US" smtClean="0"/>
              <a:t>‹#›</a:t>
            </a:fld>
            <a:endParaRPr lang="en-US"/>
          </a:p>
        </p:txBody>
      </p:sp>
    </p:spTree>
    <p:extLst>
      <p:ext uri="{BB962C8B-B14F-4D97-AF65-F5344CB8AC3E}">
        <p14:creationId xmlns:p14="http://schemas.microsoft.com/office/powerpoint/2010/main" val="1805505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747B70-B802-3A4E-892F-C5ECF82B147F}"/>
              </a:ext>
            </a:extLst>
          </p:cNvPr>
          <p:cNvPicPr>
            <a:picLocks noChangeAspect="1"/>
          </p:cNvPicPr>
          <p:nvPr/>
        </p:nvPicPr>
        <p:blipFill>
          <a:blip r:embed="rId2"/>
          <a:stretch>
            <a:fillRect/>
          </a:stretch>
        </p:blipFill>
        <p:spPr>
          <a:xfrm>
            <a:off x="0" y="40620"/>
            <a:ext cx="12192000" cy="6857143"/>
          </a:xfrm>
          <a:prstGeom prst="rect">
            <a:avLst/>
          </a:prstGeom>
        </p:spPr>
      </p:pic>
      <p:sp>
        <p:nvSpPr>
          <p:cNvPr id="2" name="Title 1">
            <a:extLst>
              <a:ext uri="{FF2B5EF4-FFF2-40B4-BE49-F238E27FC236}">
                <a16:creationId xmlns:a16="http://schemas.microsoft.com/office/drawing/2014/main" id="{5C49AB12-C388-524D-8683-D28B975A2F57}"/>
              </a:ext>
            </a:extLst>
          </p:cNvPr>
          <p:cNvSpPr>
            <a:spLocks noGrp="1"/>
          </p:cNvSpPr>
          <p:nvPr>
            <p:ph type="ctrTitle"/>
          </p:nvPr>
        </p:nvSpPr>
        <p:spPr/>
        <p:txBody>
          <a:bodyPr/>
          <a:lstStyle/>
          <a:p>
            <a:r>
              <a:rPr lang="en-US" dirty="0"/>
              <a:t>Kidney </a:t>
            </a:r>
            <a:r>
              <a:rPr lang="en-US" dirty="0" err="1"/>
              <a:t>Kronicles</a:t>
            </a:r>
            <a:endParaRPr lang="en-US" dirty="0"/>
          </a:p>
        </p:txBody>
      </p:sp>
      <p:sp>
        <p:nvSpPr>
          <p:cNvPr id="3" name="Subtitle 2">
            <a:extLst>
              <a:ext uri="{FF2B5EF4-FFF2-40B4-BE49-F238E27FC236}">
                <a16:creationId xmlns:a16="http://schemas.microsoft.com/office/drawing/2014/main" id="{6584E64B-CA41-AE4F-98C9-7158AF030A14}"/>
              </a:ext>
            </a:extLst>
          </p:cNvPr>
          <p:cNvSpPr>
            <a:spLocks noGrp="1"/>
          </p:cNvSpPr>
          <p:nvPr>
            <p:ph type="subTitle" idx="1"/>
          </p:nvPr>
        </p:nvSpPr>
        <p:spPr/>
        <p:txBody>
          <a:bodyPr/>
          <a:lstStyle/>
          <a:p>
            <a:r>
              <a:rPr lang="en-US" dirty="0"/>
              <a:t>Jacob Nysather D.O.</a:t>
            </a:r>
          </a:p>
          <a:p>
            <a:r>
              <a:rPr lang="en-US" dirty="0"/>
              <a:t>08-06-2024</a:t>
            </a:r>
          </a:p>
          <a:p>
            <a:endParaRPr lang="en-US" dirty="0"/>
          </a:p>
        </p:txBody>
      </p:sp>
    </p:spTree>
    <p:extLst>
      <p:ext uri="{BB962C8B-B14F-4D97-AF65-F5344CB8AC3E}">
        <p14:creationId xmlns:p14="http://schemas.microsoft.com/office/powerpoint/2010/main" val="2648090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935F7D-3E6B-E44B-A803-20088623657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12D23C-F289-2D4E-8D92-627DF9D2871A}"/>
              </a:ext>
            </a:extLst>
          </p:cNvPr>
          <p:cNvSpPr>
            <a:spLocks noGrp="1"/>
          </p:cNvSpPr>
          <p:nvPr>
            <p:ph type="ctrTitle"/>
          </p:nvPr>
        </p:nvSpPr>
        <p:spPr/>
        <p:txBody>
          <a:bodyPr/>
          <a:lstStyle/>
          <a:p>
            <a:r>
              <a:rPr lang="en-US" dirty="0">
                <a:solidFill>
                  <a:schemeClr val="bg1"/>
                </a:solidFill>
              </a:rPr>
              <a:t>Does this change anything?</a:t>
            </a:r>
          </a:p>
        </p:txBody>
      </p:sp>
      <p:sp>
        <p:nvSpPr>
          <p:cNvPr id="3" name="Subtitle 2">
            <a:extLst>
              <a:ext uri="{FF2B5EF4-FFF2-40B4-BE49-F238E27FC236}">
                <a16:creationId xmlns:a16="http://schemas.microsoft.com/office/drawing/2014/main" id="{172EFC4A-EC21-1E4F-B830-79E2536B3F3D}"/>
              </a:ext>
            </a:extLst>
          </p:cNvPr>
          <p:cNvSpPr>
            <a:spLocks noGrp="1"/>
          </p:cNvSpPr>
          <p:nvPr>
            <p:ph type="subTitle"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4131135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93AA7-1BEF-974D-A553-480D52E9126B}"/>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98CE5FB-6038-934F-A804-342BA74ADA99}"/>
              </a:ext>
            </a:extLst>
          </p:cNvPr>
          <p:cNvSpPr>
            <a:spLocks noGrp="1"/>
          </p:cNvSpPr>
          <p:nvPr>
            <p:ph type="title"/>
          </p:nvPr>
        </p:nvSpPr>
        <p:spPr/>
        <p:txBody>
          <a:bodyPr/>
          <a:lstStyle/>
          <a:p>
            <a:pPr algn="ctr"/>
            <a:r>
              <a:rPr lang="en-US" b="1" dirty="0"/>
              <a:t>Retroperitoneal US</a:t>
            </a:r>
          </a:p>
        </p:txBody>
      </p:sp>
      <p:sp>
        <p:nvSpPr>
          <p:cNvPr id="5" name="Content Placeholder 4">
            <a:extLst>
              <a:ext uri="{FF2B5EF4-FFF2-40B4-BE49-F238E27FC236}">
                <a16:creationId xmlns:a16="http://schemas.microsoft.com/office/drawing/2014/main" id="{FB5AF1A9-D738-9847-A5AA-4B7902C3AE56}"/>
              </a:ext>
            </a:extLst>
          </p:cNvPr>
          <p:cNvSpPr>
            <a:spLocks noGrp="1"/>
          </p:cNvSpPr>
          <p:nvPr>
            <p:ph idx="1"/>
          </p:nvPr>
        </p:nvSpPr>
        <p:spPr/>
        <p:txBody>
          <a:bodyPr>
            <a:normAutofit/>
          </a:bodyPr>
          <a:lstStyle/>
          <a:p>
            <a:pPr marL="0" indent="0">
              <a:buNone/>
            </a:pPr>
            <a:r>
              <a:rPr lang="en-US" dirty="0">
                <a:effectLst/>
              </a:rPr>
              <a:t>The right kidney measures 13.6 x 7.3 x 7.0 cm. Left kidney is 12.0 x 6.6 x 6.0 cm. There is no evidence of hydronephrosis. The cortex is grossly normal in echogenicity. No perinephric collections are seen. </a:t>
            </a:r>
            <a:br>
              <a:rPr lang="en-US" dirty="0">
                <a:effectLst/>
              </a:rPr>
            </a:br>
            <a:br>
              <a:rPr lang="en-US" dirty="0">
                <a:effectLst/>
              </a:rPr>
            </a:br>
            <a:r>
              <a:rPr lang="en-US" dirty="0">
                <a:effectLst/>
              </a:rPr>
              <a:t>The urinary bladder is moderately distended. Limited imaging of the aorta shows no evidence of aneurysm. </a:t>
            </a:r>
          </a:p>
          <a:p>
            <a:endParaRPr lang="en-US" dirty="0"/>
          </a:p>
        </p:txBody>
      </p:sp>
    </p:spTree>
    <p:extLst>
      <p:ext uri="{BB962C8B-B14F-4D97-AF65-F5344CB8AC3E}">
        <p14:creationId xmlns:p14="http://schemas.microsoft.com/office/powerpoint/2010/main" val="3653532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93AA7-1BEF-974D-A553-480D52E9126B}"/>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98CE5FB-6038-934F-A804-342BA74ADA99}"/>
              </a:ext>
            </a:extLst>
          </p:cNvPr>
          <p:cNvSpPr>
            <a:spLocks noGrp="1"/>
          </p:cNvSpPr>
          <p:nvPr>
            <p:ph type="title"/>
          </p:nvPr>
        </p:nvSpPr>
        <p:spPr/>
        <p:txBody>
          <a:bodyPr/>
          <a:lstStyle/>
          <a:p>
            <a:pPr algn="ctr"/>
            <a:r>
              <a:rPr lang="en-US" b="1" dirty="0"/>
              <a:t>Abdominal US</a:t>
            </a:r>
          </a:p>
        </p:txBody>
      </p:sp>
      <p:sp>
        <p:nvSpPr>
          <p:cNvPr id="5" name="Content Placeholder 4">
            <a:extLst>
              <a:ext uri="{FF2B5EF4-FFF2-40B4-BE49-F238E27FC236}">
                <a16:creationId xmlns:a16="http://schemas.microsoft.com/office/drawing/2014/main" id="{FB5AF1A9-D738-9847-A5AA-4B7902C3AE56}"/>
              </a:ext>
            </a:extLst>
          </p:cNvPr>
          <p:cNvSpPr>
            <a:spLocks noGrp="1"/>
          </p:cNvSpPr>
          <p:nvPr>
            <p:ph idx="1"/>
          </p:nvPr>
        </p:nvSpPr>
        <p:spPr>
          <a:xfrm>
            <a:off x="636998" y="1825625"/>
            <a:ext cx="10397447" cy="4667250"/>
          </a:xfrm>
        </p:spPr>
        <p:txBody>
          <a:bodyPr>
            <a:normAutofit fontScale="77500" lnSpcReduction="20000"/>
          </a:bodyPr>
          <a:lstStyle/>
          <a:p>
            <a:pPr marL="0" indent="0">
              <a:buNone/>
            </a:pPr>
            <a:r>
              <a:rPr lang="en-US" dirty="0">
                <a:effectLst/>
              </a:rPr>
              <a:t>Liver: Normal contour and echogenicity.  No focal hepatic lesions. </a:t>
            </a:r>
            <a:br>
              <a:rPr lang="en-US" dirty="0">
                <a:effectLst/>
              </a:rPr>
            </a:br>
            <a:br>
              <a:rPr lang="en-US" dirty="0">
                <a:effectLst/>
              </a:rPr>
            </a:br>
            <a:r>
              <a:rPr lang="en-US" dirty="0">
                <a:effectLst/>
              </a:rPr>
              <a:t>Biliary/CBD: 5 mm. No intra or extrahepatic ductal dilatation. </a:t>
            </a:r>
            <a:br>
              <a:rPr lang="en-US" dirty="0">
                <a:effectLst/>
              </a:rPr>
            </a:br>
            <a:br>
              <a:rPr lang="en-US" dirty="0">
                <a:effectLst/>
              </a:rPr>
            </a:br>
            <a:r>
              <a:rPr lang="en-US" dirty="0">
                <a:effectLst/>
              </a:rPr>
              <a:t>Gallbladder: The gallbladder is collapsed with normal wall thickness. Trace fluid near the gallbladder fundus. No stones. </a:t>
            </a:r>
            <a:br>
              <a:rPr lang="en-US" dirty="0">
                <a:effectLst/>
              </a:rPr>
            </a:br>
            <a:br>
              <a:rPr lang="en-US" dirty="0">
                <a:effectLst/>
              </a:rPr>
            </a:br>
            <a:r>
              <a:rPr lang="en-US" dirty="0">
                <a:effectLst/>
              </a:rPr>
              <a:t>Pancreas: Visualized portions are unremarkable. </a:t>
            </a:r>
            <a:br>
              <a:rPr lang="en-US" dirty="0">
                <a:effectLst/>
              </a:rPr>
            </a:br>
            <a:br>
              <a:rPr lang="en-US" dirty="0">
                <a:effectLst/>
              </a:rPr>
            </a:br>
            <a:r>
              <a:rPr lang="en-US" dirty="0">
                <a:effectLst/>
              </a:rPr>
              <a:t>Right kidney: 13.7 cm in length.  Increased parenchymal echogenicity.  No hydronephrosis. </a:t>
            </a:r>
            <a:br>
              <a:rPr lang="en-US" dirty="0">
                <a:effectLst/>
              </a:rPr>
            </a:br>
            <a:br>
              <a:rPr lang="en-US" dirty="0">
                <a:effectLst/>
              </a:rPr>
            </a:br>
            <a:r>
              <a:rPr lang="en-US" dirty="0">
                <a:effectLst/>
              </a:rPr>
              <a:t>Left kidney: 10.9 cm in length.  Increased parenchymal echogenicity.  No hydronephrosis. </a:t>
            </a:r>
            <a:br>
              <a:rPr lang="en-US" dirty="0">
                <a:effectLst/>
              </a:rPr>
            </a:br>
            <a:br>
              <a:rPr lang="en-US" dirty="0">
                <a:effectLst/>
              </a:rPr>
            </a:br>
            <a:r>
              <a:rPr lang="en-US" dirty="0">
                <a:effectLst/>
              </a:rPr>
              <a:t>Spleen: 13.1 cm. </a:t>
            </a:r>
            <a:br>
              <a:rPr lang="en-US" dirty="0">
                <a:effectLst/>
              </a:rPr>
            </a:br>
            <a:br>
              <a:rPr lang="en-US" dirty="0">
                <a:effectLst/>
              </a:rPr>
            </a:br>
            <a:r>
              <a:rPr lang="en-US" dirty="0">
                <a:effectLst/>
              </a:rPr>
              <a:t>Aorta and IVC: Aorta is mostly obscured by overlying bowel gas.  The IVC is color doppler patent. </a:t>
            </a:r>
          </a:p>
          <a:p>
            <a:pPr marL="0" indent="0">
              <a:buNone/>
            </a:pPr>
            <a:endParaRPr lang="en-US" dirty="0"/>
          </a:p>
        </p:txBody>
      </p:sp>
    </p:spTree>
    <p:extLst>
      <p:ext uri="{BB962C8B-B14F-4D97-AF65-F5344CB8AC3E}">
        <p14:creationId xmlns:p14="http://schemas.microsoft.com/office/powerpoint/2010/main" val="227304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93AA7-1BEF-974D-A553-480D52E9126B}"/>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98CE5FB-6038-934F-A804-342BA74ADA99}"/>
              </a:ext>
            </a:extLst>
          </p:cNvPr>
          <p:cNvSpPr>
            <a:spLocks noGrp="1"/>
          </p:cNvSpPr>
          <p:nvPr>
            <p:ph type="title"/>
          </p:nvPr>
        </p:nvSpPr>
        <p:spPr/>
        <p:txBody>
          <a:bodyPr/>
          <a:lstStyle/>
          <a:p>
            <a:pPr algn="ctr"/>
            <a:r>
              <a:rPr lang="en-US" b="1" dirty="0"/>
              <a:t>Hospital Course</a:t>
            </a:r>
          </a:p>
        </p:txBody>
      </p:sp>
      <p:sp>
        <p:nvSpPr>
          <p:cNvPr id="5" name="Content Placeholder 4">
            <a:extLst>
              <a:ext uri="{FF2B5EF4-FFF2-40B4-BE49-F238E27FC236}">
                <a16:creationId xmlns:a16="http://schemas.microsoft.com/office/drawing/2014/main" id="{FB5AF1A9-D738-9847-A5AA-4B7902C3AE56}"/>
              </a:ext>
            </a:extLst>
          </p:cNvPr>
          <p:cNvSpPr>
            <a:spLocks noGrp="1"/>
          </p:cNvSpPr>
          <p:nvPr>
            <p:ph idx="1"/>
          </p:nvPr>
        </p:nvSpPr>
        <p:spPr>
          <a:xfrm>
            <a:off x="636998" y="1825625"/>
            <a:ext cx="10397447" cy="4667250"/>
          </a:xfrm>
        </p:spPr>
        <p:txBody>
          <a:bodyPr>
            <a:normAutofit/>
          </a:bodyPr>
          <a:lstStyle/>
          <a:p>
            <a:r>
              <a:rPr lang="en-US" dirty="0"/>
              <a:t>Diuretics held, given IV fluids with improvement in AKI with Cr to 1.58 within 48 hours.</a:t>
            </a:r>
          </a:p>
          <a:p>
            <a:r>
              <a:rPr lang="en-US" dirty="0"/>
              <a:t>Repeat UA with glucosuria only and resolution of microscopic hematuria </a:t>
            </a:r>
          </a:p>
          <a:p>
            <a:r>
              <a:rPr lang="en-US" dirty="0"/>
              <a:t>Symptomatically resolved and feeling much improved</a:t>
            </a:r>
          </a:p>
          <a:p>
            <a:pPr marL="0" indent="0">
              <a:buNone/>
            </a:pPr>
            <a:endParaRPr lang="en-US" dirty="0"/>
          </a:p>
        </p:txBody>
      </p:sp>
    </p:spTree>
    <p:extLst>
      <p:ext uri="{BB962C8B-B14F-4D97-AF65-F5344CB8AC3E}">
        <p14:creationId xmlns:p14="http://schemas.microsoft.com/office/powerpoint/2010/main" val="27239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935F7D-3E6B-E44B-A803-20088623657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12D23C-F289-2D4E-8D92-627DF9D2871A}"/>
              </a:ext>
            </a:extLst>
          </p:cNvPr>
          <p:cNvSpPr>
            <a:spLocks noGrp="1"/>
          </p:cNvSpPr>
          <p:nvPr>
            <p:ph type="ctrTitle"/>
          </p:nvPr>
        </p:nvSpPr>
        <p:spPr/>
        <p:txBody>
          <a:bodyPr/>
          <a:lstStyle/>
          <a:p>
            <a:r>
              <a:rPr lang="en-US" dirty="0">
                <a:solidFill>
                  <a:schemeClr val="bg1"/>
                </a:solidFill>
              </a:rPr>
              <a:t>Does this change anything?</a:t>
            </a:r>
          </a:p>
        </p:txBody>
      </p:sp>
      <p:sp>
        <p:nvSpPr>
          <p:cNvPr id="3" name="Subtitle 2">
            <a:extLst>
              <a:ext uri="{FF2B5EF4-FFF2-40B4-BE49-F238E27FC236}">
                <a16:creationId xmlns:a16="http://schemas.microsoft.com/office/drawing/2014/main" id="{172EFC4A-EC21-1E4F-B830-79E2536B3F3D}"/>
              </a:ext>
            </a:extLst>
          </p:cNvPr>
          <p:cNvSpPr>
            <a:spLocks noGrp="1"/>
          </p:cNvSpPr>
          <p:nvPr>
            <p:ph type="subTitle"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56240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93AA7-1BEF-974D-A553-480D52E9126B}"/>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98CE5FB-6038-934F-A804-342BA74ADA99}"/>
              </a:ext>
            </a:extLst>
          </p:cNvPr>
          <p:cNvSpPr>
            <a:spLocks noGrp="1"/>
          </p:cNvSpPr>
          <p:nvPr>
            <p:ph type="title"/>
          </p:nvPr>
        </p:nvSpPr>
        <p:spPr/>
        <p:txBody>
          <a:bodyPr/>
          <a:lstStyle/>
          <a:p>
            <a:pPr algn="ctr"/>
            <a:r>
              <a:rPr lang="en-US" b="1" dirty="0"/>
              <a:t>Further Tests</a:t>
            </a:r>
          </a:p>
        </p:txBody>
      </p:sp>
      <p:sp>
        <p:nvSpPr>
          <p:cNvPr id="5" name="Content Placeholder 4">
            <a:extLst>
              <a:ext uri="{FF2B5EF4-FFF2-40B4-BE49-F238E27FC236}">
                <a16:creationId xmlns:a16="http://schemas.microsoft.com/office/drawing/2014/main" id="{FB5AF1A9-D738-9847-A5AA-4B7902C3AE56}"/>
              </a:ext>
            </a:extLst>
          </p:cNvPr>
          <p:cNvSpPr>
            <a:spLocks noGrp="1"/>
          </p:cNvSpPr>
          <p:nvPr>
            <p:ph idx="1"/>
          </p:nvPr>
        </p:nvSpPr>
        <p:spPr>
          <a:xfrm>
            <a:off x="636998" y="1825625"/>
            <a:ext cx="10397447" cy="4667250"/>
          </a:xfrm>
        </p:spPr>
        <p:txBody>
          <a:bodyPr>
            <a:normAutofit fontScale="92500" lnSpcReduction="20000"/>
          </a:bodyPr>
          <a:lstStyle/>
          <a:p>
            <a:r>
              <a:rPr lang="en-US" dirty="0"/>
              <a:t>A1c: 6.8%</a:t>
            </a:r>
          </a:p>
          <a:p>
            <a:r>
              <a:rPr lang="en-US" dirty="0"/>
              <a:t>ESR 104, CRP 45</a:t>
            </a:r>
          </a:p>
          <a:p>
            <a:r>
              <a:rPr lang="en-US" dirty="0"/>
              <a:t>Calcitriol 27.5 (WNL), B-2 </a:t>
            </a:r>
            <a:r>
              <a:rPr lang="en-US" dirty="0" err="1"/>
              <a:t>Microglobulin</a:t>
            </a:r>
            <a:r>
              <a:rPr lang="en-US" dirty="0"/>
              <a:t> 5.6 (2x ULN)</a:t>
            </a:r>
          </a:p>
          <a:p>
            <a:r>
              <a:rPr lang="en-US" dirty="0"/>
              <a:t>LDH WNL, </a:t>
            </a:r>
            <a:r>
              <a:rPr lang="en-US" dirty="0" err="1"/>
              <a:t>Hapto</a:t>
            </a:r>
            <a:r>
              <a:rPr lang="en-US" dirty="0"/>
              <a:t> mild elevation</a:t>
            </a:r>
          </a:p>
          <a:p>
            <a:r>
              <a:rPr lang="en-US" dirty="0"/>
              <a:t>INF: HBV, HCV, HIV, RPR negative</a:t>
            </a:r>
          </a:p>
          <a:p>
            <a:r>
              <a:rPr lang="en-US" dirty="0"/>
              <a:t>AI: C3/C4, CH50, ANA, ANCA, GBM, PLA2R</a:t>
            </a:r>
          </a:p>
          <a:p>
            <a:r>
              <a:rPr lang="en-US" dirty="0"/>
              <a:t>F-Actin Smooth Muscle Ab (mild-mod elevated), A1AT mild elevation, Ceruloplasmin WNL, Ferritin 450</a:t>
            </a:r>
          </a:p>
          <a:p>
            <a:r>
              <a:rPr lang="en-US" dirty="0"/>
              <a:t>SPEP: Polyclonal IgG, </a:t>
            </a:r>
            <a:r>
              <a:rPr lang="en-US" dirty="0" err="1"/>
              <a:t>hypoalbumin</a:t>
            </a:r>
            <a:r>
              <a:rPr lang="en-US" dirty="0"/>
              <a:t> state. No M-spike. IgG 4,611 (3-4x ULN)</a:t>
            </a:r>
          </a:p>
          <a:p>
            <a:r>
              <a:rPr lang="en-US" dirty="0"/>
              <a:t>FLC: 815/145 (5.62)</a:t>
            </a:r>
          </a:p>
          <a:p>
            <a:r>
              <a:rPr lang="en-US" dirty="0"/>
              <a:t>UPEP random: 834/81 (10.24) elevated light chains without M-spike</a:t>
            </a:r>
          </a:p>
          <a:p>
            <a:pPr marL="0" indent="0">
              <a:buNone/>
            </a:pPr>
            <a:endParaRPr lang="en-US" dirty="0"/>
          </a:p>
        </p:txBody>
      </p:sp>
    </p:spTree>
    <p:extLst>
      <p:ext uri="{BB962C8B-B14F-4D97-AF65-F5344CB8AC3E}">
        <p14:creationId xmlns:p14="http://schemas.microsoft.com/office/powerpoint/2010/main" val="609171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93AA7-1BEF-974D-A553-480D52E9126B}"/>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98CE5FB-6038-934F-A804-342BA74ADA99}"/>
              </a:ext>
            </a:extLst>
          </p:cNvPr>
          <p:cNvSpPr>
            <a:spLocks noGrp="1"/>
          </p:cNvSpPr>
          <p:nvPr>
            <p:ph type="title"/>
          </p:nvPr>
        </p:nvSpPr>
        <p:spPr/>
        <p:txBody>
          <a:bodyPr/>
          <a:lstStyle/>
          <a:p>
            <a:pPr algn="ctr"/>
            <a:r>
              <a:rPr lang="en-US" b="1" dirty="0"/>
              <a:t>Represents to Hospital</a:t>
            </a:r>
          </a:p>
        </p:txBody>
      </p:sp>
      <p:sp>
        <p:nvSpPr>
          <p:cNvPr id="5" name="Content Placeholder 4">
            <a:extLst>
              <a:ext uri="{FF2B5EF4-FFF2-40B4-BE49-F238E27FC236}">
                <a16:creationId xmlns:a16="http://schemas.microsoft.com/office/drawing/2014/main" id="{FB5AF1A9-D738-9847-A5AA-4B7902C3AE56}"/>
              </a:ext>
            </a:extLst>
          </p:cNvPr>
          <p:cNvSpPr>
            <a:spLocks noGrp="1"/>
          </p:cNvSpPr>
          <p:nvPr>
            <p:ph idx="1"/>
          </p:nvPr>
        </p:nvSpPr>
        <p:spPr>
          <a:xfrm>
            <a:off x="636998" y="1825625"/>
            <a:ext cx="10397447" cy="4667250"/>
          </a:xfrm>
        </p:spPr>
        <p:txBody>
          <a:bodyPr>
            <a:normAutofit/>
          </a:bodyPr>
          <a:lstStyle/>
          <a:p>
            <a:r>
              <a:rPr lang="en-US" dirty="0"/>
              <a:t>Was seen in clinic day prior. Started on Cipro/Pyridium for dysuria by PCP</a:t>
            </a:r>
          </a:p>
          <a:p>
            <a:r>
              <a:rPr lang="en-US" dirty="0"/>
              <a:t>Symptoms initially improving at time of clinic, 24hrs later acutely worsening</a:t>
            </a:r>
          </a:p>
          <a:p>
            <a:endParaRPr lang="en-US" dirty="0"/>
          </a:p>
          <a:p>
            <a:endParaRPr lang="en-US" dirty="0"/>
          </a:p>
          <a:p>
            <a:r>
              <a:rPr lang="en-US" dirty="0"/>
              <a:t>Labs on presentation were similar to initial presentation except UA with &gt;100 RBC </a:t>
            </a:r>
          </a:p>
          <a:p>
            <a:pPr marL="0" indent="0">
              <a:buNone/>
            </a:pPr>
            <a:endParaRPr lang="en-US" dirty="0"/>
          </a:p>
        </p:txBody>
      </p:sp>
    </p:spTree>
    <p:extLst>
      <p:ext uri="{BB962C8B-B14F-4D97-AF65-F5344CB8AC3E}">
        <p14:creationId xmlns:p14="http://schemas.microsoft.com/office/powerpoint/2010/main" val="2115417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5764-626F-C0CA-FB84-14B163260A5E}"/>
              </a:ext>
            </a:extLst>
          </p:cNvPr>
          <p:cNvSpPr>
            <a:spLocks noGrp="1"/>
          </p:cNvSpPr>
          <p:nvPr>
            <p:ph type="title"/>
          </p:nvPr>
        </p:nvSpPr>
        <p:spPr/>
        <p:txBody>
          <a:bodyPr/>
          <a:lstStyle/>
          <a:p>
            <a:pPr algn="ctr"/>
            <a:r>
              <a:rPr lang="en-US" dirty="0"/>
              <a:t>CT Abdomen without Contrast</a:t>
            </a:r>
          </a:p>
        </p:txBody>
      </p:sp>
      <p:sp>
        <p:nvSpPr>
          <p:cNvPr id="3" name="Content Placeholder 2">
            <a:extLst>
              <a:ext uri="{FF2B5EF4-FFF2-40B4-BE49-F238E27FC236}">
                <a16:creationId xmlns:a16="http://schemas.microsoft.com/office/drawing/2014/main" id="{9AE3E04B-91A7-9409-E83E-4FFDE777164D}"/>
              </a:ext>
            </a:extLst>
          </p:cNvPr>
          <p:cNvSpPr>
            <a:spLocks noGrp="1"/>
          </p:cNvSpPr>
          <p:nvPr>
            <p:ph idx="1"/>
          </p:nvPr>
        </p:nvSpPr>
        <p:spPr>
          <a:xfrm>
            <a:off x="195209" y="1500027"/>
            <a:ext cx="11846103" cy="5229546"/>
          </a:xfrm>
        </p:spPr>
        <p:txBody>
          <a:bodyPr>
            <a:normAutofit fontScale="47500" lnSpcReduction="20000"/>
          </a:bodyPr>
          <a:lstStyle/>
          <a:p>
            <a:pPr marL="0" indent="0">
              <a:spcBef>
                <a:spcPts val="0"/>
              </a:spcBef>
              <a:buNone/>
            </a:pPr>
            <a:r>
              <a:rPr lang="en-US" dirty="0">
                <a:effectLst/>
              </a:rPr>
              <a:t>Lower chest: Bandlike opacity in the medial right lower lobe. Questionable 3 mm nodule in the lingula (series 301 image 13). Symmetric gynecomastia. </a:t>
            </a:r>
            <a:br>
              <a:rPr lang="en-US" dirty="0">
                <a:effectLst/>
              </a:rPr>
            </a:br>
            <a:br>
              <a:rPr lang="en-US" dirty="0">
                <a:effectLst/>
              </a:rPr>
            </a:br>
            <a:r>
              <a:rPr lang="en-US" dirty="0">
                <a:effectLst/>
              </a:rPr>
              <a:t>Liver: Unremarkable. </a:t>
            </a:r>
            <a:br>
              <a:rPr lang="en-US" dirty="0">
                <a:effectLst/>
              </a:rPr>
            </a:br>
            <a:br>
              <a:rPr lang="en-US" dirty="0">
                <a:effectLst/>
              </a:rPr>
            </a:br>
            <a:r>
              <a:rPr lang="en-US" dirty="0">
                <a:effectLst/>
              </a:rPr>
              <a:t>Biliary tree: Unremarkable. </a:t>
            </a:r>
            <a:br>
              <a:rPr lang="en-US" dirty="0">
                <a:effectLst/>
              </a:rPr>
            </a:br>
            <a:br>
              <a:rPr lang="en-US" dirty="0">
                <a:effectLst/>
              </a:rPr>
            </a:br>
            <a:r>
              <a:rPr lang="en-US" dirty="0">
                <a:effectLst/>
              </a:rPr>
              <a:t>Spleen: Spleen measures 12.5 cm in craniocaudal dimension with posterior linear calcification and capsular retraction likely sequela from prior injury or insult. </a:t>
            </a:r>
            <a:br>
              <a:rPr lang="en-US" dirty="0">
                <a:effectLst/>
              </a:rPr>
            </a:br>
            <a:br>
              <a:rPr lang="en-US" dirty="0">
                <a:effectLst/>
              </a:rPr>
            </a:br>
            <a:r>
              <a:rPr lang="en-US" dirty="0">
                <a:effectLst/>
              </a:rPr>
              <a:t>Pancreas: Unremarkable. </a:t>
            </a:r>
            <a:br>
              <a:rPr lang="en-US" dirty="0">
                <a:effectLst/>
              </a:rPr>
            </a:br>
            <a:br>
              <a:rPr lang="en-US" dirty="0">
                <a:effectLst/>
              </a:rPr>
            </a:br>
            <a:r>
              <a:rPr lang="en-US" dirty="0">
                <a:effectLst/>
              </a:rPr>
              <a:t>Adrenal glands: Unremarkable. </a:t>
            </a:r>
            <a:br>
              <a:rPr lang="en-US" dirty="0">
                <a:effectLst/>
              </a:rPr>
            </a:br>
            <a:br>
              <a:rPr lang="en-US" dirty="0">
                <a:effectLst/>
              </a:rPr>
            </a:br>
            <a:r>
              <a:rPr lang="en-US" dirty="0">
                <a:effectLst/>
              </a:rPr>
              <a:t>Kidneys/Ureters/Bladder: The kidneys are edematous in appearance. Mild right-sided </a:t>
            </a:r>
            <a:r>
              <a:rPr lang="en-US" dirty="0" err="1">
                <a:effectLst/>
              </a:rPr>
              <a:t>pelvocaliectasis</a:t>
            </a:r>
            <a:r>
              <a:rPr lang="en-US" dirty="0">
                <a:effectLst/>
              </a:rPr>
              <a:t> and hydroureter. No obstructing renal stones. There is also associated right </a:t>
            </a:r>
            <a:r>
              <a:rPr lang="en-US" dirty="0" err="1">
                <a:effectLst/>
              </a:rPr>
              <a:t>peripelvic</a:t>
            </a:r>
            <a:r>
              <a:rPr lang="en-US" dirty="0">
                <a:effectLst/>
              </a:rPr>
              <a:t> and periureteral inflammatory stranding extending to the UVJ. Urinary bladder is decompressed with Foley catheter in place and expected intraluminal gas. </a:t>
            </a:r>
            <a:br>
              <a:rPr lang="en-US" dirty="0">
                <a:effectLst/>
              </a:rPr>
            </a:br>
            <a:br>
              <a:rPr lang="en-US" dirty="0">
                <a:effectLst/>
              </a:rPr>
            </a:br>
            <a:r>
              <a:rPr lang="en-US" dirty="0">
                <a:effectLst/>
              </a:rPr>
              <a:t>Gastrointestinal tract: Large colonic stool burden. </a:t>
            </a:r>
            <a:r>
              <a:rPr lang="en-US" dirty="0" err="1">
                <a:effectLst/>
              </a:rPr>
              <a:t>Fecalized</a:t>
            </a:r>
            <a:r>
              <a:rPr lang="en-US" dirty="0">
                <a:effectLst/>
              </a:rPr>
              <a:t> material throughout the multiple mid to lower abdominal small bowel loops suggesting slow transit. Appendix is normal. </a:t>
            </a:r>
            <a:br>
              <a:rPr lang="en-US" dirty="0">
                <a:effectLst/>
              </a:rPr>
            </a:br>
            <a:br>
              <a:rPr lang="en-US" dirty="0">
                <a:effectLst/>
              </a:rPr>
            </a:br>
            <a:r>
              <a:rPr lang="en-US" dirty="0">
                <a:effectLst/>
              </a:rPr>
              <a:t>Lymphatics: Bilateral inguinal, iliac chain, and retroperitoneal lymphadenopathy. For example a right iliac chain node measuring 3.9 x 2.2 cm (series 301 image 106) and a left iliac chain lymph node measuring 4 x 1.9 cm (series 301 image 107). Nonspecific peritoneal nodularity, for example in the right upper quadrant measuring 9 x 6 mm (series 301 image 56). </a:t>
            </a:r>
            <a:br>
              <a:rPr lang="en-US" dirty="0">
                <a:effectLst/>
              </a:rPr>
            </a:br>
            <a:br>
              <a:rPr lang="en-US" dirty="0">
                <a:effectLst/>
              </a:rPr>
            </a:br>
            <a:r>
              <a:rPr lang="en-US" dirty="0">
                <a:effectLst/>
              </a:rPr>
              <a:t>Vasculature: Minimal scattered atherosclerotic calcifications without aneurysm dilation of the abdominal aorta and its branches. </a:t>
            </a:r>
            <a:br>
              <a:rPr lang="en-US" dirty="0">
                <a:effectLst/>
              </a:rPr>
            </a:br>
            <a:br>
              <a:rPr lang="en-US" dirty="0">
                <a:effectLst/>
              </a:rPr>
            </a:br>
            <a:r>
              <a:rPr lang="en-US" dirty="0">
                <a:effectLst/>
              </a:rPr>
              <a:t>Peritoneum/Retroperitoneum: Nonspecific retroperitoneal stranding and infiltration, right greater than left. No free intraperitoneal fluid or free gas. </a:t>
            </a:r>
            <a:br>
              <a:rPr lang="en-US" dirty="0">
                <a:effectLst/>
              </a:rPr>
            </a:br>
            <a:br>
              <a:rPr lang="en-US" dirty="0">
                <a:effectLst/>
              </a:rPr>
            </a:br>
            <a:r>
              <a:rPr lang="en-US" dirty="0">
                <a:effectLst/>
              </a:rPr>
              <a:t>Abdominal wall/soft tissues: Rectus diastases. Fat-containing left inguinal hernia. </a:t>
            </a:r>
            <a:br>
              <a:rPr lang="en-US" dirty="0">
                <a:effectLst/>
              </a:rPr>
            </a:br>
            <a:br>
              <a:rPr lang="en-US" dirty="0">
                <a:effectLst/>
              </a:rPr>
            </a:br>
            <a:r>
              <a:rPr lang="en-US" dirty="0">
                <a:effectLst/>
              </a:rPr>
              <a:t>Genital Organs: The prostate is borderline enlarged with surrounding haziness. </a:t>
            </a:r>
            <a:br>
              <a:rPr lang="en-US" dirty="0">
                <a:effectLst/>
              </a:rPr>
            </a:br>
            <a:br>
              <a:rPr lang="en-US" dirty="0">
                <a:effectLst/>
              </a:rPr>
            </a:br>
            <a:r>
              <a:rPr lang="en-US" dirty="0">
                <a:effectLst/>
              </a:rPr>
              <a:t>Osseous structures: No acute osseous abnormality or suspicious osseous lesions. Multilevel degenerative disc disease and facet arthrosis of the visualized spine. Bilateral SI joint anterior bridging osteophytes with partial ankylosis of the left SI joint. </a:t>
            </a:r>
          </a:p>
        </p:txBody>
      </p:sp>
    </p:spTree>
    <p:extLst>
      <p:ext uri="{BB962C8B-B14F-4D97-AF65-F5344CB8AC3E}">
        <p14:creationId xmlns:p14="http://schemas.microsoft.com/office/powerpoint/2010/main" val="1495478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EC16-9988-975F-2169-4A68631D0881}"/>
              </a:ext>
            </a:extLst>
          </p:cNvPr>
          <p:cNvSpPr>
            <a:spLocks noGrp="1"/>
          </p:cNvSpPr>
          <p:nvPr>
            <p:ph type="title"/>
          </p:nvPr>
        </p:nvSpPr>
        <p:spPr/>
        <p:txBody>
          <a:bodyPr/>
          <a:lstStyle/>
          <a:p>
            <a:pPr algn="ctr"/>
            <a:r>
              <a:rPr lang="en-US" dirty="0"/>
              <a:t>CTU</a:t>
            </a:r>
          </a:p>
        </p:txBody>
      </p:sp>
      <p:sp>
        <p:nvSpPr>
          <p:cNvPr id="3" name="Content Placeholder 2">
            <a:extLst>
              <a:ext uri="{FF2B5EF4-FFF2-40B4-BE49-F238E27FC236}">
                <a16:creationId xmlns:a16="http://schemas.microsoft.com/office/drawing/2014/main" id="{4B297BB8-9A27-C0B3-2E41-DA25B649C562}"/>
              </a:ext>
            </a:extLst>
          </p:cNvPr>
          <p:cNvSpPr>
            <a:spLocks noGrp="1"/>
          </p:cNvSpPr>
          <p:nvPr>
            <p:ph idx="1"/>
          </p:nvPr>
        </p:nvSpPr>
        <p:spPr>
          <a:xfrm>
            <a:off x="215756" y="1489754"/>
            <a:ext cx="11578977" cy="5368246"/>
          </a:xfrm>
        </p:spPr>
        <p:txBody>
          <a:bodyPr>
            <a:normAutofit fontScale="47500" lnSpcReduction="20000"/>
          </a:bodyPr>
          <a:lstStyle/>
          <a:p>
            <a:pPr marL="0" indent="0">
              <a:spcBef>
                <a:spcPts val="0"/>
              </a:spcBef>
              <a:buNone/>
            </a:pPr>
            <a:r>
              <a:rPr lang="en-US" dirty="0">
                <a:effectLst/>
              </a:rPr>
              <a:t>Lower chest: Scattered atelectasis bilateral lung bases. </a:t>
            </a:r>
            <a:endParaRPr lang="en-US" dirty="0"/>
          </a:p>
          <a:p>
            <a:pPr marL="0" indent="0">
              <a:spcBef>
                <a:spcPts val="0"/>
              </a:spcBef>
              <a:buNone/>
            </a:pPr>
            <a:r>
              <a:rPr lang="en-US" dirty="0">
                <a:effectLst/>
              </a:rPr>
              <a:t>Liver: Normal morphology and attenuation without focal lesions. </a:t>
            </a:r>
            <a:br>
              <a:rPr lang="en-US" dirty="0">
                <a:effectLst/>
              </a:rPr>
            </a:br>
            <a:endParaRPr lang="en-US" dirty="0">
              <a:effectLst/>
            </a:endParaRPr>
          </a:p>
          <a:p>
            <a:pPr marL="0" indent="0">
              <a:spcBef>
                <a:spcPts val="0"/>
              </a:spcBef>
              <a:buNone/>
            </a:pPr>
            <a:r>
              <a:rPr lang="en-US" dirty="0">
                <a:effectLst/>
              </a:rPr>
              <a:t>Biliary tree: No biliary ductal dilation. Normal gallbladder. </a:t>
            </a:r>
          </a:p>
          <a:p>
            <a:pPr marL="0" indent="0">
              <a:spcBef>
                <a:spcPts val="0"/>
              </a:spcBef>
              <a:buNone/>
            </a:pPr>
            <a:r>
              <a:rPr lang="en-US" dirty="0">
                <a:effectLst/>
              </a:rPr>
              <a:t>Spleen: Spleen is enlarged measuring up to 13 cm in craniocaudal dimension. Redemonstrated posterior linear calcification with capsular retraction likely related to sequela from prior injury or infarction. </a:t>
            </a:r>
            <a:br>
              <a:rPr lang="en-US" dirty="0">
                <a:effectLst/>
              </a:rPr>
            </a:br>
            <a:br>
              <a:rPr lang="en-US" dirty="0">
                <a:effectLst/>
              </a:rPr>
            </a:br>
            <a:r>
              <a:rPr lang="en-US" dirty="0">
                <a:effectLst/>
              </a:rPr>
              <a:t>Pancreas: Normal </a:t>
            </a:r>
            <a:br>
              <a:rPr lang="en-US" dirty="0">
                <a:effectLst/>
              </a:rPr>
            </a:br>
            <a:br>
              <a:rPr lang="en-US" dirty="0">
                <a:effectLst/>
              </a:rPr>
            </a:br>
            <a:r>
              <a:rPr lang="en-US" dirty="0">
                <a:effectLst/>
              </a:rPr>
              <a:t>Adrenal glands: Normal </a:t>
            </a:r>
            <a:br>
              <a:rPr lang="en-US" dirty="0">
                <a:effectLst/>
              </a:rPr>
            </a:br>
            <a:br>
              <a:rPr lang="en-US" dirty="0">
                <a:effectLst/>
              </a:rPr>
            </a:br>
            <a:r>
              <a:rPr lang="en-US" dirty="0">
                <a:effectLst/>
              </a:rPr>
              <a:t>Kidneys/Ureters/Bladder: Ill-defined geographic regions of </a:t>
            </a:r>
            <a:r>
              <a:rPr lang="en-US" dirty="0" err="1">
                <a:effectLst/>
              </a:rPr>
              <a:t>hypoenhancement</a:t>
            </a:r>
            <a:r>
              <a:rPr lang="en-US" dirty="0">
                <a:effectLst/>
              </a:rPr>
              <a:t> throughout the renal parenchyma bilaterally with infiltration involving the renal sinus. A soft tissue density rim partially surrounds both kidneys. No renal stones, mild fullness of the right renal pelvis. </a:t>
            </a:r>
            <a:br>
              <a:rPr lang="en-US" dirty="0">
                <a:effectLst/>
              </a:rPr>
            </a:br>
            <a:br>
              <a:rPr lang="en-US" dirty="0">
                <a:effectLst/>
              </a:rPr>
            </a:br>
            <a:r>
              <a:rPr lang="en-US" dirty="0">
                <a:effectLst/>
              </a:rPr>
              <a:t>There is diffuse urothelial thickening and enhancement of the bilateral ureters without obstruction. Retroperitoneal stranding discussed below surrounds the bilateral ureters. Diffuse bladder wall thickening with urothelial enhancement, trabeculation, and </a:t>
            </a:r>
            <a:r>
              <a:rPr lang="en-US" dirty="0" err="1">
                <a:effectLst/>
              </a:rPr>
              <a:t>perivesicular</a:t>
            </a:r>
            <a:r>
              <a:rPr lang="en-US" dirty="0">
                <a:effectLst/>
              </a:rPr>
              <a:t> fat stranding. </a:t>
            </a:r>
            <a:br>
              <a:rPr lang="en-US" dirty="0">
                <a:effectLst/>
              </a:rPr>
            </a:br>
            <a:br>
              <a:rPr lang="en-US" dirty="0">
                <a:effectLst/>
              </a:rPr>
            </a:br>
            <a:r>
              <a:rPr lang="en-US" dirty="0">
                <a:effectLst/>
              </a:rPr>
              <a:t>Gastrointestinal tract: Normal caliber and wall thickness. Large and small bowel loops are involved within the rectus diastases defect. Appendix is not visualized. </a:t>
            </a:r>
            <a:br>
              <a:rPr lang="en-US" dirty="0">
                <a:effectLst/>
              </a:rPr>
            </a:br>
            <a:br>
              <a:rPr lang="en-US" dirty="0">
                <a:effectLst/>
              </a:rPr>
            </a:br>
            <a:r>
              <a:rPr lang="en-US" dirty="0">
                <a:effectLst/>
              </a:rPr>
              <a:t>Lymphatics: Unchanged lymphadenopathy involving the bilateral retroperitoneal, iliac, inguinal nodal groups. Representative nodes: </a:t>
            </a:r>
            <a:br>
              <a:rPr lang="en-US" dirty="0">
                <a:effectLst/>
              </a:rPr>
            </a:br>
            <a:r>
              <a:rPr lang="en-US" dirty="0">
                <a:effectLst/>
              </a:rPr>
              <a:t>*  Right iliac node measures 4 x 1.7 cm (series 303 image 23). </a:t>
            </a:r>
            <a:br>
              <a:rPr lang="en-US" dirty="0">
                <a:effectLst/>
              </a:rPr>
            </a:br>
            <a:r>
              <a:rPr lang="en-US" dirty="0">
                <a:effectLst/>
              </a:rPr>
              <a:t>*  Aortocaval lymph node measures 2 x 1.5 cm (series 303 image 82). </a:t>
            </a:r>
            <a:br>
              <a:rPr lang="en-US" dirty="0">
                <a:effectLst/>
              </a:rPr>
            </a:br>
            <a:br>
              <a:rPr lang="en-US" dirty="0">
                <a:effectLst/>
              </a:rPr>
            </a:br>
            <a:r>
              <a:rPr lang="en-US" dirty="0">
                <a:effectLst/>
              </a:rPr>
              <a:t>Vasculature: Minimal scattered calcified atherosclerosis of the abdominal aorta without aneurysmal dilation. The portal vein is patent. Irregular retroperitoneal stranding surrounding the IVC and aorta. </a:t>
            </a:r>
            <a:br>
              <a:rPr lang="en-US" dirty="0">
                <a:effectLst/>
              </a:rPr>
            </a:br>
            <a:br>
              <a:rPr lang="en-US" dirty="0">
                <a:effectLst/>
              </a:rPr>
            </a:br>
            <a:r>
              <a:rPr lang="en-US" dirty="0">
                <a:effectLst/>
              </a:rPr>
              <a:t>Peritoneum/Retroperitoneum: Likely a small lymph node in the right upper quadrant, again measuring 9 x 6 mm (series 303 image 79). Otherwise no peritoneal nodularity. No free fluid, focal fluid collections or free air. </a:t>
            </a:r>
            <a:br>
              <a:rPr lang="en-US" dirty="0">
                <a:effectLst/>
              </a:rPr>
            </a:br>
            <a:br>
              <a:rPr lang="en-US" dirty="0">
                <a:effectLst/>
              </a:rPr>
            </a:br>
            <a:r>
              <a:rPr lang="en-US" dirty="0">
                <a:effectLst/>
              </a:rPr>
              <a:t>Genital Organs: Enlargement and </a:t>
            </a:r>
            <a:r>
              <a:rPr lang="en-US" dirty="0" err="1">
                <a:effectLst/>
              </a:rPr>
              <a:t>hypoenhancement</a:t>
            </a:r>
            <a:r>
              <a:rPr lang="en-US" dirty="0">
                <a:effectLst/>
              </a:rPr>
              <a:t> of the left posterior lateral peripheral zone measuring approximately 3.3 x 1.5 cm (series 303 image 168) </a:t>
            </a:r>
            <a:br>
              <a:rPr lang="en-US" dirty="0">
                <a:effectLst/>
              </a:rPr>
            </a:br>
            <a:br>
              <a:rPr lang="en-US" dirty="0">
                <a:effectLst/>
              </a:rPr>
            </a:br>
            <a:r>
              <a:rPr lang="en-US" dirty="0">
                <a:effectLst/>
              </a:rPr>
              <a:t>Abdominal wall/Soft tissues: Small bilateral fat-containing inguinal hernias. Rectus diastases with bowel loops immediately beneath the umbilicus (series 604 image 74). </a:t>
            </a:r>
            <a:br>
              <a:rPr lang="en-US" dirty="0">
                <a:effectLst/>
              </a:rPr>
            </a:br>
            <a:br>
              <a:rPr lang="en-US" dirty="0">
                <a:effectLst/>
              </a:rPr>
            </a:br>
            <a:r>
              <a:rPr lang="en-US" dirty="0">
                <a:effectLst/>
              </a:rPr>
              <a:t>Osseous structures: Mild multilevel degenerative disc disease and facet arthrosis in the lower lumbar spine. Bridging osteophytes within the bilateral SI joints with partial ankylosis is redemonstrated. </a:t>
            </a:r>
          </a:p>
        </p:txBody>
      </p:sp>
    </p:spTree>
    <p:extLst>
      <p:ext uri="{BB962C8B-B14F-4D97-AF65-F5344CB8AC3E}">
        <p14:creationId xmlns:p14="http://schemas.microsoft.com/office/powerpoint/2010/main" val="2519650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935F7D-3E6B-E44B-A803-20088623657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12D23C-F289-2D4E-8D92-627DF9D2871A}"/>
              </a:ext>
            </a:extLst>
          </p:cNvPr>
          <p:cNvSpPr>
            <a:spLocks noGrp="1"/>
          </p:cNvSpPr>
          <p:nvPr>
            <p:ph type="ctrTitle"/>
          </p:nvPr>
        </p:nvSpPr>
        <p:spPr/>
        <p:txBody>
          <a:bodyPr/>
          <a:lstStyle/>
          <a:p>
            <a:r>
              <a:rPr lang="en-US" dirty="0">
                <a:solidFill>
                  <a:schemeClr val="bg1"/>
                </a:solidFill>
              </a:rPr>
              <a:t>What are you going to do?</a:t>
            </a:r>
          </a:p>
        </p:txBody>
      </p:sp>
      <p:sp>
        <p:nvSpPr>
          <p:cNvPr id="3" name="Subtitle 2">
            <a:extLst>
              <a:ext uri="{FF2B5EF4-FFF2-40B4-BE49-F238E27FC236}">
                <a16:creationId xmlns:a16="http://schemas.microsoft.com/office/drawing/2014/main" id="{172EFC4A-EC21-1E4F-B830-79E2536B3F3D}"/>
              </a:ext>
            </a:extLst>
          </p:cNvPr>
          <p:cNvSpPr>
            <a:spLocks noGrp="1"/>
          </p:cNvSpPr>
          <p:nvPr>
            <p:ph type="subTitle"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3937975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A8EE2-5B32-E59F-0166-0C7FAB0ED0E5}"/>
              </a:ext>
            </a:extLst>
          </p:cNvPr>
          <p:cNvSpPr>
            <a:spLocks noGrp="1"/>
          </p:cNvSpPr>
          <p:nvPr>
            <p:ph type="sldNum" sz="quarter" idx="10"/>
          </p:nvPr>
        </p:nvSpPr>
        <p:spPr/>
        <p:txBody>
          <a:bodyPr/>
          <a:lstStyle/>
          <a:p>
            <a:fld id="{D495E168-DA5E-4888-8D8A-92B118324C14}" type="slidenum">
              <a:rPr lang="en-US" noProof="0" smtClean="0"/>
              <a:pPr/>
              <a:t>2</a:t>
            </a:fld>
            <a:endParaRPr lang="en-US" noProof="0" dirty="0"/>
          </a:p>
        </p:txBody>
      </p:sp>
      <p:sp>
        <p:nvSpPr>
          <p:cNvPr id="4" name="Title 3">
            <a:extLst>
              <a:ext uri="{FF2B5EF4-FFF2-40B4-BE49-F238E27FC236}">
                <a16:creationId xmlns:a16="http://schemas.microsoft.com/office/drawing/2014/main" id="{8C2CF186-5D3F-6136-0E4F-9C0630044B37}"/>
              </a:ext>
            </a:extLst>
          </p:cNvPr>
          <p:cNvSpPr>
            <a:spLocks noGrp="1"/>
          </p:cNvSpPr>
          <p:nvPr>
            <p:ph type="title"/>
          </p:nvPr>
        </p:nvSpPr>
        <p:spPr>
          <a:xfrm>
            <a:off x="839788" y="213519"/>
            <a:ext cx="3932237" cy="1600200"/>
          </a:xfrm>
        </p:spPr>
        <p:txBody>
          <a:bodyPr>
            <a:normAutofit/>
          </a:bodyPr>
          <a:lstStyle/>
          <a:p>
            <a:pPr algn="ctr"/>
            <a:r>
              <a:rPr lang="en-US" sz="4000" b="1" dirty="0"/>
              <a:t>Goals</a:t>
            </a:r>
          </a:p>
        </p:txBody>
      </p:sp>
      <p:sp>
        <p:nvSpPr>
          <p:cNvPr id="5" name="Text Placeholder 4">
            <a:extLst>
              <a:ext uri="{FF2B5EF4-FFF2-40B4-BE49-F238E27FC236}">
                <a16:creationId xmlns:a16="http://schemas.microsoft.com/office/drawing/2014/main" id="{37CD3332-E1F8-A489-0365-DF689CF5C74D}"/>
              </a:ext>
            </a:extLst>
          </p:cNvPr>
          <p:cNvSpPr>
            <a:spLocks noGrp="1"/>
          </p:cNvSpPr>
          <p:nvPr>
            <p:ph type="body" sz="half" idx="2"/>
          </p:nvPr>
        </p:nvSpPr>
        <p:spPr/>
        <p:txBody>
          <a:bodyPr>
            <a:noAutofit/>
          </a:bodyPr>
          <a:lstStyle/>
          <a:p>
            <a:r>
              <a:rPr lang="en-US" sz="2000" dirty="0"/>
              <a:t>- Active learning, engagement. You drive the case! </a:t>
            </a:r>
          </a:p>
          <a:p>
            <a:r>
              <a:rPr lang="en-US" sz="2000" dirty="0"/>
              <a:t>- Develop framework on working through difficult cases.</a:t>
            </a:r>
          </a:p>
          <a:p>
            <a:r>
              <a:rPr lang="en-US" sz="2000" dirty="0"/>
              <a:t>- Just like in clinical practice, not all cases will be managed the same way between physicians/groups. </a:t>
            </a:r>
          </a:p>
          <a:p>
            <a:r>
              <a:rPr lang="en-US" sz="2000" dirty="0"/>
              <a:t>- Support your claims</a:t>
            </a:r>
          </a:p>
        </p:txBody>
      </p:sp>
      <p:sp>
        <p:nvSpPr>
          <p:cNvPr id="6" name="Content Placeholder 5">
            <a:extLst>
              <a:ext uri="{FF2B5EF4-FFF2-40B4-BE49-F238E27FC236}">
                <a16:creationId xmlns:a16="http://schemas.microsoft.com/office/drawing/2014/main" id="{2E9FFFC7-C874-D3A1-EE62-A002141D7D7B}"/>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A3D29FB1-6AFD-71C0-EFEC-D792EB63860F}"/>
              </a:ext>
            </a:extLst>
          </p:cNvPr>
          <p:cNvPicPr>
            <a:picLocks noChangeAspect="1"/>
          </p:cNvPicPr>
          <p:nvPr/>
        </p:nvPicPr>
        <p:blipFill>
          <a:blip r:embed="rId2"/>
          <a:stretch>
            <a:fillRect/>
          </a:stretch>
        </p:blipFill>
        <p:spPr>
          <a:xfrm>
            <a:off x="5821279" y="586443"/>
            <a:ext cx="4709944" cy="5150126"/>
          </a:xfrm>
          <a:prstGeom prst="rect">
            <a:avLst/>
          </a:prstGeom>
        </p:spPr>
      </p:pic>
    </p:spTree>
    <p:extLst>
      <p:ext uri="{BB962C8B-B14F-4D97-AF65-F5344CB8AC3E}">
        <p14:creationId xmlns:p14="http://schemas.microsoft.com/office/powerpoint/2010/main" val="1422269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0640C-86CA-D60D-47E6-EEA6AEBF283B}"/>
              </a:ext>
            </a:extLst>
          </p:cNvPr>
          <p:cNvSpPr>
            <a:spLocks noGrp="1"/>
          </p:cNvSpPr>
          <p:nvPr>
            <p:ph type="title"/>
          </p:nvPr>
        </p:nvSpPr>
        <p:spPr/>
        <p:txBody>
          <a:bodyPr/>
          <a:lstStyle/>
          <a:p>
            <a:r>
              <a:rPr lang="en-US" dirty="0">
                <a:effectLst/>
              </a:rPr>
              <a:t>Light Microscopy (LM):</a:t>
            </a:r>
            <a:endParaRPr lang="en-US" dirty="0"/>
          </a:p>
        </p:txBody>
      </p:sp>
      <p:sp>
        <p:nvSpPr>
          <p:cNvPr id="3" name="Content Placeholder 2">
            <a:extLst>
              <a:ext uri="{FF2B5EF4-FFF2-40B4-BE49-F238E27FC236}">
                <a16:creationId xmlns:a16="http://schemas.microsoft.com/office/drawing/2014/main" id="{4EA61902-5200-8D49-44BE-72466CC3513B}"/>
              </a:ext>
            </a:extLst>
          </p:cNvPr>
          <p:cNvSpPr>
            <a:spLocks noGrp="1"/>
          </p:cNvSpPr>
          <p:nvPr>
            <p:ph idx="1"/>
          </p:nvPr>
        </p:nvSpPr>
        <p:spPr/>
        <p:txBody>
          <a:bodyPr>
            <a:normAutofit fontScale="85000" lnSpcReduction="20000"/>
          </a:bodyPr>
          <a:lstStyle/>
          <a:p>
            <a:r>
              <a:rPr lang="en-US" dirty="0">
                <a:effectLst/>
              </a:rPr>
              <a:t>Glomeruli: The specimen consists of two cores of renal cortical and medullary tissue with up to 15 glomeruli present; of which 1  glomerulus is globally sclerotic (7%).  No segmental sclerosis is seen.  In non-sclerotic glomeruli, the glomerular capillary lumina are patent without significant endocapillary proliferation.  No mesangial expansion or matrix accumulation is seen.  No crescents or necrotizing lesions are identified. The glomerular capillary walls appear to be of normal thickness. </a:t>
            </a:r>
            <a:br>
              <a:rPr lang="en-US" dirty="0">
                <a:effectLst/>
              </a:rPr>
            </a:br>
            <a:endParaRPr lang="en-US" dirty="0">
              <a:effectLst/>
            </a:endParaRPr>
          </a:p>
          <a:p>
            <a:r>
              <a:rPr lang="en-US" dirty="0" err="1">
                <a:effectLst/>
              </a:rPr>
              <a:t>Tubulointerstitium</a:t>
            </a:r>
            <a:r>
              <a:rPr lang="en-US" dirty="0">
                <a:effectLst/>
              </a:rPr>
              <a:t>:  There is elevated plasma cells in clusters around areas of swirling fibrosis.  There other areas with interstitial inflammation like areas of with some lymphocytes and eosinophils and macrophages.  There is mild interstitial fibrosis or tubular atrophy affecting 20-25% of the sampled cortex. </a:t>
            </a:r>
            <a:br>
              <a:rPr lang="en-US" dirty="0">
                <a:effectLst/>
              </a:rPr>
            </a:br>
            <a:endParaRPr lang="en-US" dirty="0">
              <a:effectLst/>
            </a:endParaRPr>
          </a:p>
          <a:p>
            <a:r>
              <a:rPr lang="en-US" dirty="0">
                <a:effectLst/>
              </a:rPr>
              <a:t>Vessels:  There is mild atherosclerosis and hyaline arteriolosclerosis. No vasculitis is seen. </a:t>
            </a:r>
          </a:p>
          <a:p>
            <a:endParaRPr lang="en-US" dirty="0"/>
          </a:p>
        </p:txBody>
      </p:sp>
    </p:spTree>
    <p:extLst>
      <p:ext uri="{BB962C8B-B14F-4D97-AF65-F5344CB8AC3E}">
        <p14:creationId xmlns:p14="http://schemas.microsoft.com/office/powerpoint/2010/main" val="517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79AF-FBBC-45A6-F2AE-E32215E6679F}"/>
              </a:ext>
            </a:extLst>
          </p:cNvPr>
          <p:cNvSpPr>
            <a:spLocks noGrp="1"/>
          </p:cNvSpPr>
          <p:nvPr>
            <p:ph type="title"/>
          </p:nvPr>
        </p:nvSpPr>
        <p:spPr/>
        <p:txBody>
          <a:bodyPr/>
          <a:lstStyle/>
          <a:p>
            <a:r>
              <a:rPr lang="en-US" dirty="0">
                <a:effectLst/>
              </a:rPr>
              <a:t>Immunofluorescence Microscopy (IF):</a:t>
            </a:r>
            <a:endParaRPr lang="en-US" dirty="0"/>
          </a:p>
        </p:txBody>
      </p:sp>
      <p:sp>
        <p:nvSpPr>
          <p:cNvPr id="3" name="Content Placeholder 2">
            <a:extLst>
              <a:ext uri="{FF2B5EF4-FFF2-40B4-BE49-F238E27FC236}">
                <a16:creationId xmlns:a16="http://schemas.microsoft.com/office/drawing/2014/main" id="{9B51AE37-65EE-6BC2-A563-ED97C8724747}"/>
              </a:ext>
            </a:extLst>
          </p:cNvPr>
          <p:cNvSpPr>
            <a:spLocks noGrp="1"/>
          </p:cNvSpPr>
          <p:nvPr>
            <p:ph idx="1"/>
          </p:nvPr>
        </p:nvSpPr>
        <p:spPr/>
        <p:txBody>
          <a:bodyPr>
            <a:normAutofit fontScale="85000" lnSpcReduction="20000"/>
          </a:bodyPr>
          <a:lstStyle/>
          <a:p>
            <a:pPr marL="0" indent="0">
              <a:buNone/>
            </a:pPr>
            <a:r>
              <a:rPr lang="en-US" dirty="0">
                <a:effectLst/>
              </a:rPr>
              <a:t>HE stained frozen sections were examined showing renal cortical tissue with 7 glomeruli present, 0 of which were globally sclerotic.  IgG, IgA, IgM, C3, C1q, fibrinogen, albumin, kappa and lambda stains were performed and are summarized as follows: </a:t>
            </a:r>
          </a:p>
          <a:p>
            <a:pPr marL="0" indent="0">
              <a:buNone/>
            </a:pPr>
            <a:endParaRPr lang="en-US" dirty="0">
              <a:effectLst/>
            </a:endParaRPr>
          </a:p>
          <a:p>
            <a:pPr marL="0" indent="0">
              <a:buNone/>
            </a:pPr>
            <a:r>
              <a:rPr lang="en-US" dirty="0">
                <a:effectLst/>
              </a:rPr>
              <a:t>IgG		- Negative </a:t>
            </a:r>
            <a:br>
              <a:rPr lang="en-US" dirty="0">
                <a:effectLst/>
              </a:rPr>
            </a:br>
            <a:r>
              <a:rPr lang="en-US" dirty="0">
                <a:effectLst/>
              </a:rPr>
              <a:t>IgM		- 1+ non-specific in mesangium </a:t>
            </a:r>
            <a:br>
              <a:rPr lang="en-US" dirty="0">
                <a:effectLst/>
              </a:rPr>
            </a:br>
            <a:r>
              <a:rPr lang="en-US" dirty="0">
                <a:effectLst/>
              </a:rPr>
              <a:t>IgA		- 1+ non-specific in glomeruli </a:t>
            </a:r>
            <a:br>
              <a:rPr lang="en-US" dirty="0">
                <a:effectLst/>
              </a:rPr>
            </a:br>
            <a:r>
              <a:rPr lang="en-US" dirty="0">
                <a:effectLst/>
              </a:rPr>
              <a:t>C3		- Negative in glomeruli / 1+ in arterioles / 1+ around tubular basement membranes </a:t>
            </a:r>
            <a:br>
              <a:rPr lang="en-US" dirty="0">
                <a:effectLst/>
              </a:rPr>
            </a:br>
            <a:r>
              <a:rPr lang="en-US" dirty="0">
                <a:effectLst/>
              </a:rPr>
              <a:t>C1q		- Negative </a:t>
            </a:r>
            <a:br>
              <a:rPr lang="en-US" dirty="0">
                <a:effectLst/>
              </a:rPr>
            </a:br>
            <a:r>
              <a:rPr lang="en-US" dirty="0">
                <a:effectLst/>
              </a:rPr>
              <a:t>Fibrinogen	- Baseline </a:t>
            </a:r>
            <a:br>
              <a:rPr lang="en-US" dirty="0">
                <a:effectLst/>
              </a:rPr>
            </a:br>
            <a:r>
              <a:rPr lang="en-US" dirty="0">
                <a:effectLst/>
              </a:rPr>
              <a:t>Albumin	- Baseline </a:t>
            </a:r>
            <a:br>
              <a:rPr lang="en-US" dirty="0">
                <a:effectLst/>
              </a:rPr>
            </a:br>
            <a:r>
              <a:rPr lang="en-US" dirty="0">
                <a:effectLst/>
              </a:rPr>
              <a:t>Kappa 	- Negative </a:t>
            </a:r>
            <a:br>
              <a:rPr lang="en-US" dirty="0">
                <a:effectLst/>
              </a:rPr>
            </a:br>
            <a:r>
              <a:rPr lang="en-US" dirty="0">
                <a:effectLst/>
              </a:rPr>
              <a:t>Lambda	- Negative </a:t>
            </a:r>
          </a:p>
          <a:p>
            <a:endParaRPr lang="en-US" dirty="0"/>
          </a:p>
        </p:txBody>
      </p:sp>
    </p:spTree>
    <p:extLst>
      <p:ext uri="{BB962C8B-B14F-4D97-AF65-F5344CB8AC3E}">
        <p14:creationId xmlns:p14="http://schemas.microsoft.com/office/powerpoint/2010/main" val="3678862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39CA-E67D-233F-0DEB-F10B75D5025B}"/>
              </a:ext>
            </a:extLst>
          </p:cNvPr>
          <p:cNvSpPr>
            <a:spLocks noGrp="1"/>
          </p:cNvSpPr>
          <p:nvPr>
            <p:ph type="title"/>
          </p:nvPr>
        </p:nvSpPr>
        <p:spPr/>
        <p:txBody>
          <a:bodyPr/>
          <a:lstStyle/>
          <a:p>
            <a:r>
              <a:rPr lang="en-US" dirty="0">
                <a:effectLst/>
              </a:rPr>
              <a:t>Electron Microscopy (EM):  </a:t>
            </a:r>
            <a:endParaRPr lang="en-US" dirty="0"/>
          </a:p>
        </p:txBody>
      </p:sp>
      <p:sp>
        <p:nvSpPr>
          <p:cNvPr id="3" name="Content Placeholder 2">
            <a:extLst>
              <a:ext uri="{FF2B5EF4-FFF2-40B4-BE49-F238E27FC236}">
                <a16:creationId xmlns:a16="http://schemas.microsoft.com/office/drawing/2014/main" id="{6207C4C8-999E-C97C-4661-FDED2CC2C8EB}"/>
              </a:ext>
            </a:extLst>
          </p:cNvPr>
          <p:cNvSpPr>
            <a:spLocks noGrp="1"/>
          </p:cNvSpPr>
          <p:nvPr>
            <p:ph idx="1"/>
          </p:nvPr>
        </p:nvSpPr>
        <p:spPr/>
        <p:txBody>
          <a:bodyPr>
            <a:normAutofit fontScale="92500" lnSpcReduction="10000"/>
          </a:bodyPr>
          <a:lstStyle/>
          <a:p>
            <a:r>
              <a:rPr lang="en-US" dirty="0">
                <a:effectLst/>
              </a:rPr>
              <a:t>Toluidine blue and basic </a:t>
            </a:r>
            <a:r>
              <a:rPr lang="en-US" dirty="0" err="1">
                <a:effectLst/>
              </a:rPr>
              <a:t>fuschin</a:t>
            </a:r>
            <a:r>
              <a:rPr lang="en-US" dirty="0">
                <a:effectLst/>
              </a:rPr>
              <a:t> stained semi-thin (thick) sections were examined and contain renal cortical tissue with 2 glomeruli present. 15 electron microphotographs were taken. The </a:t>
            </a:r>
            <a:br>
              <a:rPr lang="en-US" dirty="0">
                <a:effectLst/>
              </a:rPr>
            </a:br>
            <a:r>
              <a:rPr lang="en-US" dirty="0">
                <a:effectLst/>
              </a:rPr>
              <a:t>pictures show variable thickening of the basement membrane [corrected mean harmonic thickness: 1104 nm (orthogonal intercept method, 8 direct measurements)].  There is mild mesangial expansion and matrix deposition. </a:t>
            </a:r>
            <a:br>
              <a:rPr lang="en-US" dirty="0">
                <a:effectLst/>
              </a:rPr>
            </a:br>
            <a:endParaRPr lang="en-US" dirty="0">
              <a:effectLst/>
            </a:endParaRPr>
          </a:p>
          <a:p>
            <a:r>
              <a:rPr lang="en-US" dirty="0">
                <a:effectLst/>
              </a:rPr>
              <a:t>Electron-dense immune deposits are scattered but not definitive. The foot processes of the visceral epithelial cells show effacement in approximately 40% of the sampled glomerular capillary loops. No </a:t>
            </a:r>
            <a:r>
              <a:rPr lang="en-US" dirty="0" err="1">
                <a:effectLst/>
              </a:rPr>
              <a:t>tubuloreticular</a:t>
            </a:r>
            <a:r>
              <a:rPr lang="en-US" dirty="0">
                <a:effectLst/>
              </a:rPr>
              <a:t> inclusions are identified.  The tubules and the interstitium are </a:t>
            </a:r>
            <a:br>
              <a:rPr lang="en-US" dirty="0">
                <a:effectLst/>
              </a:rPr>
            </a:br>
            <a:r>
              <a:rPr lang="en-US" dirty="0">
                <a:effectLst/>
              </a:rPr>
              <a:t>unremarkable. </a:t>
            </a:r>
          </a:p>
          <a:p>
            <a:endParaRPr lang="en-US" dirty="0"/>
          </a:p>
        </p:txBody>
      </p:sp>
    </p:spTree>
    <p:extLst>
      <p:ext uri="{BB962C8B-B14F-4D97-AF65-F5344CB8AC3E}">
        <p14:creationId xmlns:p14="http://schemas.microsoft.com/office/powerpoint/2010/main" val="3242108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078D-E775-070B-A327-F88D907E4E5D}"/>
              </a:ext>
            </a:extLst>
          </p:cNvPr>
          <p:cNvSpPr>
            <a:spLocks noGrp="1"/>
          </p:cNvSpPr>
          <p:nvPr>
            <p:ph type="title"/>
          </p:nvPr>
        </p:nvSpPr>
        <p:spPr/>
        <p:txBody>
          <a:bodyPr/>
          <a:lstStyle/>
          <a:p>
            <a:r>
              <a:rPr lang="en-US" dirty="0">
                <a:effectLst/>
              </a:rPr>
              <a:t>Immunohistochemical Stain Summary</a:t>
            </a:r>
            <a:endParaRPr lang="en-US" dirty="0"/>
          </a:p>
        </p:txBody>
      </p:sp>
      <p:sp>
        <p:nvSpPr>
          <p:cNvPr id="3" name="Content Placeholder 2">
            <a:extLst>
              <a:ext uri="{FF2B5EF4-FFF2-40B4-BE49-F238E27FC236}">
                <a16:creationId xmlns:a16="http://schemas.microsoft.com/office/drawing/2014/main" id="{4097A780-9C7D-DC1E-B692-4A40F4C646D7}"/>
              </a:ext>
            </a:extLst>
          </p:cNvPr>
          <p:cNvSpPr>
            <a:spLocks noGrp="1"/>
          </p:cNvSpPr>
          <p:nvPr>
            <p:ph idx="1"/>
          </p:nvPr>
        </p:nvSpPr>
        <p:spPr/>
        <p:txBody>
          <a:bodyPr/>
          <a:lstStyle/>
          <a:p>
            <a:r>
              <a:rPr lang="en-US" dirty="0">
                <a:effectLst/>
              </a:rPr>
              <a:t>The following immunohistochemical stains were performed and are summarized as follows: </a:t>
            </a:r>
          </a:p>
          <a:p>
            <a:pPr marL="0" indent="0">
              <a:buNone/>
            </a:pPr>
            <a:endParaRPr lang="en-US" dirty="0">
              <a:effectLst/>
            </a:endParaRPr>
          </a:p>
          <a:p>
            <a:pPr lvl="1"/>
            <a:r>
              <a:rPr lang="en-US" dirty="0">
                <a:effectLst/>
              </a:rPr>
              <a:t>The CD138 stains the plasma cells in the areas of fibrosis and is marked elevated to &gt;50 cells per high power field. </a:t>
            </a:r>
          </a:p>
          <a:p>
            <a:pPr lvl="1"/>
            <a:endParaRPr lang="en-US" dirty="0">
              <a:effectLst/>
            </a:endParaRPr>
          </a:p>
          <a:p>
            <a:pPr lvl="1"/>
            <a:r>
              <a:rPr lang="en-US" dirty="0">
                <a:effectLst/>
              </a:rPr>
              <a:t>The IgG4 stain highlights &gt;80% of the plasma cells identified from the </a:t>
            </a:r>
            <a:br>
              <a:rPr lang="en-US" dirty="0">
                <a:effectLst/>
              </a:rPr>
            </a:br>
            <a:r>
              <a:rPr lang="en-US" dirty="0">
                <a:effectLst/>
              </a:rPr>
              <a:t>CD138 IHC. </a:t>
            </a:r>
          </a:p>
          <a:p>
            <a:endParaRPr lang="en-US" dirty="0"/>
          </a:p>
        </p:txBody>
      </p:sp>
    </p:spTree>
    <p:extLst>
      <p:ext uri="{BB962C8B-B14F-4D97-AF65-F5344CB8AC3E}">
        <p14:creationId xmlns:p14="http://schemas.microsoft.com/office/powerpoint/2010/main" val="4181608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935F7D-3E6B-E44B-A803-20088623657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12D23C-F289-2D4E-8D92-627DF9D2871A}"/>
              </a:ext>
            </a:extLst>
          </p:cNvPr>
          <p:cNvSpPr>
            <a:spLocks noGrp="1"/>
          </p:cNvSpPr>
          <p:nvPr>
            <p:ph type="ctrTitle"/>
          </p:nvPr>
        </p:nvSpPr>
        <p:spPr>
          <a:xfrm>
            <a:off x="1272747" y="4297405"/>
            <a:ext cx="9868930" cy="2387600"/>
          </a:xfrm>
        </p:spPr>
        <p:txBody>
          <a:bodyPr/>
          <a:lstStyle/>
          <a:p>
            <a:r>
              <a:rPr lang="en-US" dirty="0">
                <a:solidFill>
                  <a:schemeClr val="bg1"/>
                </a:solidFill>
              </a:rPr>
              <a:t>How are you going to treat it?</a:t>
            </a:r>
          </a:p>
        </p:txBody>
      </p:sp>
    </p:spTree>
    <p:extLst>
      <p:ext uri="{BB962C8B-B14F-4D97-AF65-F5344CB8AC3E}">
        <p14:creationId xmlns:p14="http://schemas.microsoft.com/office/powerpoint/2010/main" val="1347502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1BB8-9178-B08C-C55A-C2754BCF37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531B67-2F8C-3EC8-8FF1-081291B73A0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45803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37F2-5ECD-6379-65F4-3127FF5C1FB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2AAA739-0DEE-13A4-92C6-7C8A7AE4938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7279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B562BB-A31F-C84A-B4A1-529E531791C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12D23C-F289-2D4E-8D92-627DF9D2871A}"/>
              </a:ext>
            </a:extLst>
          </p:cNvPr>
          <p:cNvSpPr>
            <a:spLocks noGrp="1"/>
          </p:cNvSpPr>
          <p:nvPr>
            <p:ph type="ctrTitle"/>
          </p:nvPr>
        </p:nvSpPr>
        <p:spPr>
          <a:xfrm>
            <a:off x="0" y="1851413"/>
            <a:ext cx="9671221" cy="2387600"/>
          </a:xfrm>
        </p:spPr>
        <p:txBody>
          <a:bodyPr/>
          <a:lstStyle/>
          <a:p>
            <a:r>
              <a:rPr lang="en-US" dirty="0"/>
              <a:t>I will collect your work sheets</a:t>
            </a:r>
          </a:p>
        </p:txBody>
      </p:sp>
      <p:sp>
        <p:nvSpPr>
          <p:cNvPr id="3" name="Subtitle 2">
            <a:extLst>
              <a:ext uri="{FF2B5EF4-FFF2-40B4-BE49-F238E27FC236}">
                <a16:creationId xmlns:a16="http://schemas.microsoft.com/office/drawing/2014/main" id="{172EFC4A-EC21-1E4F-B830-79E2536B3F3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547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935F7D-3E6B-E44B-A803-20088623657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12D23C-F289-2D4E-8D92-627DF9D2871A}"/>
              </a:ext>
            </a:extLst>
          </p:cNvPr>
          <p:cNvSpPr>
            <a:spLocks noGrp="1"/>
          </p:cNvSpPr>
          <p:nvPr>
            <p:ph type="ctrTitle"/>
          </p:nvPr>
        </p:nvSpPr>
        <p:spPr/>
        <p:txBody>
          <a:bodyPr/>
          <a:lstStyle/>
          <a:p>
            <a:r>
              <a:rPr lang="en-US" dirty="0">
                <a:solidFill>
                  <a:schemeClr val="bg1"/>
                </a:solidFill>
              </a:rPr>
              <a:t>Case</a:t>
            </a:r>
          </a:p>
        </p:txBody>
      </p:sp>
      <p:sp>
        <p:nvSpPr>
          <p:cNvPr id="3" name="Subtitle 2">
            <a:extLst>
              <a:ext uri="{FF2B5EF4-FFF2-40B4-BE49-F238E27FC236}">
                <a16:creationId xmlns:a16="http://schemas.microsoft.com/office/drawing/2014/main" id="{172EFC4A-EC21-1E4F-B830-79E2536B3F3D}"/>
              </a:ext>
            </a:extLst>
          </p:cNvPr>
          <p:cNvSpPr>
            <a:spLocks noGrp="1"/>
          </p:cNvSpPr>
          <p:nvPr>
            <p:ph type="subTitle"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345200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93AA7-1BEF-974D-A553-480D52E9126B}"/>
              </a:ext>
            </a:extLst>
          </p:cNvPr>
          <p:cNvPicPr>
            <a:picLocks noChangeAspect="1"/>
          </p:cNvPicPr>
          <p:nvPr/>
        </p:nvPicPr>
        <p:blipFill>
          <a:blip r:embed="rId2"/>
          <a:stretch>
            <a:fillRect/>
          </a:stretch>
        </p:blipFill>
        <p:spPr>
          <a:xfrm>
            <a:off x="0" y="365125"/>
            <a:ext cx="12192000" cy="6858000"/>
          </a:xfrm>
          <a:prstGeom prst="rect">
            <a:avLst/>
          </a:prstGeom>
        </p:spPr>
      </p:pic>
      <p:sp>
        <p:nvSpPr>
          <p:cNvPr id="4" name="Title 3">
            <a:extLst>
              <a:ext uri="{FF2B5EF4-FFF2-40B4-BE49-F238E27FC236}">
                <a16:creationId xmlns:a16="http://schemas.microsoft.com/office/drawing/2014/main" id="{898CE5FB-6038-934F-A804-342BA74ADA99}"/>
              </a:ext>
            </a:extLst>
          </p:cNvPr>
          <p:cNvSpPr>
            <a:spLocks noGrp="1"/>
          </p:cNvSpPr>
          <p:nvPr>
            <p:ph type="title"/>
          </p:nvPr>
        </p:nvSpPr>
        <p:spPr/>
        <p:txBody>
          <a:bodyPr/>
          <a:lstStyle/>
          <a:p>
            <a:pPr algn="ctr"/>
            <a:r>
              <a:rPr lang="en-US" b="1" dirty="0"/>
              <a:t>Case</a:t>
            </a:r>
          </a:p>
        </p:txBody>
      </p:sp>
      <p:sp>
        <p:nvSpPr>
          <p:cNvPr id="5" name="Content Placeholder 4">
            <a:extLst>
              <a:ext uri="{FF2B5EF4-FFF2-40B4-BE49-F238E27FC236}">
                <a16:creationId xmlns:a16="http://schemas.microsoft.com/office/drawing/2014/main" id="{FB5AF1A9-D738-9847-A5AA-4B7902C3AE56}"/>
              </a:ext>
            </a:extLst>
          </p:cNvPr>
          <p:cNvSpPr>
            <a:spLocks noGrp="1"/>
          </p:cNvSpPr>
          <p:nvPr>
            <p:ph idx="1"/>
          </p:nvPr>
        </p:nvSpPr>
        <p:spPr/>
        <p:txBody>
          <a:bodyPr>
            <a:normAutofit fontScale="92500" lnSpcReduction="10000"/>
          </a:bodyPr>
          <a:lstStyle/>
          <a:p>
            <a:r>
              <a:rPr lang="en-US" dirty="0"/>
              <a:t>61 year old male present to ED for abnormal labs (progressively worsening Cr over last 6 months) from PCP. Associated symptoms include </a:t>
            </a:r>
            <a:r>
              <a:rPr lang="en-US" dirty="0" err="1"/>
              <a:t>abd</a:t>
            </a:r>
            <a:r>
              <a:rPr lang="en-US" dirty="0"/>
              <a:t> pain/bloating (now resolved), fatigue, general weakness, 20lb weight loss over 6-12 months. </a:t>
            </a:r>
          </a:p>
          <a:p>
            <a:r>
              <a:rPr lang="en-US" dirty="0"/>
              <a:t>PMH: Hypertension, Diabetes</a:t>
            </a:r>
          </a:p>
          <a:p>
            <a:r>
              <a:rPr lang="en-US" dirty="0"/>
              <a:t>PSH: None</a:t>
            </a:r>
          </a:p>
          <a:p>
            <a:r>
              <a:rPr lang="en-US" dirty="0"/>
              <a:t>SH: Denies tobacco use. Social alcohol use. Denies illicit drug use. Is a pharmacist who owns his own pharmacy. Born in Nigeria, moved to United States in the 1980s. </a:t>
            </a:r>
          </a:p>
          <a:p>
            <a:r>
              <a:rPr lang="en-US" dirty="0" err="1"/>
              <a:t>FHx</a:t>
            </a:r>
            <a:r>
              <a:rPr lang="en-US" dirty="0"/>
              <a:t>: Hypertension. No known family history of renal or autoimmune disease.</a:t>
            </a:r>
          </a:p>
          <a:p>
            <a:endParaRPr lang="en-US" dirty="0"/>
          </a:p>
        </p:txBody>
      </p:sp>
    </p:spTree>
    <p:extLst>
      <p:ext uri="{BB962C8B-B14F-4D97-AF65-F5344CB8AC3E}">
        <p14:creationId xmlns:p14="http://schemas.microsoft.com/office/powerpoint/2010/main" val="371373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93AA7-1BEF-974D-A553-480D52E9126B}"/>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98CE5FB-6038-934F-A804-342BA74ADA99}"/>
              </a:ext>
            </a:extLst>
          </p:cNvPr>
          <p:cNvSpPr>
            <a:spLocks noGrp="1"/>
          </p:cNvSpPr>
          <p:nvPr>
            <p:ph type="title"/>
          </p:nvPr>
        </p:nvSpPr>
        <p:spPr/>
        <p:txBody>
          <a:bodyPr/>
          <a:lstStyle/>
          <a:p>
            <a:pPr algn="ctr"/>
            <a:r>
              <a:rPr lang="en-US" b="1" dirty="0"/>
              <a:t>Case</a:t>
            </a:r>
          </a:p>
        </p:txBody>
      </p:sp>
      <p:sp>
        <p:nvSpPr>
          <p:cNvPr id="5" name="Content Placeholder 4">
            <a:extLst>
              <a:ext uri="{FF2B5EF4-FFF2-40B4-BE49-F238E27FC236}">
                <a16:creationId xmlns:a16="http://schemas.microsoft.com/office/drawing/2014/main" id="{FB5AF1A9-D738-9847-A5AA-4B7902C3AE56}"/>
              </a:ext>
            </a:extLst>
          </p:cNvPr>
          <p:cNvSpPr>
            <a:spLocks noGrp="1"/>
          </p:cNvSpPr>
          <p:nvPr>
            <p:ph idx="1"/>
          </p:nvPr>
        </p:nvSpPr>
        <p:spPr/>
        <p:txBody>
          <a:bodyPr>
            <a:normAutofit/>
          </a:bodyPr>
          <a:lstStyle/>
          <a:p>
            <a:r>
              <a:rPr lang="en-US" dirty="0"/>
              <a:t>Allergies: NKDA</a:t>
            </a:r>
          </a:p>
          <a:p>
            <a:endParaRPr lang="en-US" dirty="0"/>
          </a:p>
          <a:p>
            <a:r>
              <a:rPr lang="en-US" dirty="0"/>
              <a:t>Meds: Amlodipine 10mg, Triamterene-HCTZ, Cholecalciferol 1000u, Metformin 1G</a:t>
            </a:r>
          </a:p>
          <a:p>
            <a:endParaRPr lang="en-US" dirty="0"/>
          </a:p>
        </p:txBody>
      </p:sp>
    </p:spTree>
    <p:extLst>
      <p:ext uri="{BB962C8B-B14F-4D97-AF65-F5344CB8AC3E}">
        <p14:creationId xmlns:p14="http://schemas.microsoft.com/office/powerpoint/2010/main" val="5058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93AA7-1BEF-974D-A553-480D52E9126B}"/>
              </a:ext>
            </a:extLst>
          </p:cNvPr>
          <p:cNvPicPr>
            <a:picLocks noChangeAspect="1"/>
          </p:cNvPicPr>
          <p:nvPr/>
        </p:nvPicPr>
        <p:blipFill>
          <a:blip r:embed="rId2"/>
          <a:stretch>
            <a:fillRect/>
          </a:stretch>
        </p:blipFill>
        <p:spPr>
          <a:xfrm>
            <a:off x="0" y="365125"/>
            <a:ext cx="12192000" cy="6858000"/>
          </a:xfrm>
          <a:prstGeom prst="rect">
            <a:avLst/>
          </a:prstGeom>
        </p:spPr>
      </p:pic>
      <p:sp>
        <p:nvSpPr>
          <p:cNvPr id="4" name="Title 3">
            <a:extLst>
              <a:ext uri="{FF2B5EF4-FFF2-40B4-BE49-F238E27FC236}">
                <a16:creationId xmlns:a16="http://schemas.microsoft.com/office/drawing/2014/main" id="{898CE5FB-6038-934F-A804-342BA74ADA99}"/>
              </a:ext>
            </a:extLst>
          </p:cNvPr>
          <p:cNvSpPr>
            <a:spLocks noGrp="1"/>
          </p:cNvSpPr>
          <p:nvPr>
            <p:ph type="title"/>
          </p:nvPr>
        </p:nvSpPr>
        <p:spPr/>
        <p:txBody>
          <a:bodyPr/>
          <a:lstStyle/>
          <a:p>
            <a:pPr algn="ctr"/>
            <a:r>
              <a:rPr lang="en-US" b="1" dirty="0"/>
              <a:t>Original Labs</a:t>
            </a:r>
          </a:p>
        </p:txBody>
      </p:sp>
      <p:grpSp>
        <p:nvGrpSpPr>
          <p:cNvPr id="7" name="Group 6">
            <a:extLst>
              <a:ext uri="{FF2B5EF4-FFF2-40B4-BE49-F238E27FC236}">
                <a16:creationId xmlns:a16="http://schemas.microsoft.com/office/drawing/2014/main" id="{3C6D6A55-3DC2-93B2-AF90-9BC21BCA6B79}"/>
              </a:ext>
            </a:extLst>
          </p:cNvPr>
          <p:cNvGrpSpPr/>
          <p:nvPr/>
        </p:nvGrpSpPr>
        <p:grpSpPr>
          <a:xfrm>
            <a:off x="893779" y="1888411"/>
            <a:ext cx="2414427" cy="862170"/>
            <a:chOff x="1284270" y="2566830"/>
            <a:chExt cx="2414427" cy="862170"/>
          </a:xfrm>
        </p:grpSpPr>
        <p:cxnSp>
          <p:nvCxnSpPr>
            <p:cNvPr id="8" name="Straight Connector 7">
              <a:extLst>
                <a:ext uri="{FF2B5EF4-FFF2-40B4-BE49-F238E27FC236}">
                  <a16:creationId xmlns:a16="http://schemas.microsoft.com/office/drawing/2014/main" id="{93FC2ADA-40C9-0A7B-3F0C-181742C23170}"/>
                </a:ext>
              </a:extLst>
            </p:cNvPr>
            <p:cNvCxnSpPr/>
            <p:nvPr/>
          </p:nvCxnSpPr>
          <p:spPr>
            <a:xfrm>
              <a:off x="1284270" y="2969231"/>
              <a:ext cx="19931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5CCEC8-0143-AE55-759E-B8D458961856}"/>
                </a:ext>
              </a:extLst>
            </p:cNvPr>
            <p:cNvCxnSpPr/>
            <p:nvPr/>
          </p:nvCxnSpPr>
          <p:spPr>
            <a:xfrm>
              <a:off x="1910993" y="2566830"/>
              <a:ext cx="0" cy="8193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075577-3D84-93D3-2D10-4F86E61B4E46}"/>
                </a:ext>
              </a:extLst>
            </p:cNvPr>
            <p:cNvCxnSpPr/>
            <p:nvPr/>
          </p:nvCxnSpPr>
          <p:spPr>
            <a:xfrm>
              <a:off x="2607922" y="2566830"/>
              <a:ext cx="0" cy="8193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2322D1-0E15-A398-9D01-D79F015852AF}"/>
                </a:ext>
              </a:extLst>
            </p:cNvPr>
            <p:cNvCxnSpPr>
              <a:cxnSpLocks/>
            </p:cNvCxnSpPr>
            <p:nvPr/>
          </p:nvCxnSpPr>
          <p:spPr>
            <a:xfrm flipH="1">
              <a:off x="3277456" y="2566830"/>
              <a:ext cx="421241" cy="409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6DA3E8-8ADD-7DB3-9FE7-6E67245811EF}"/>
                </a:ext>
              </a:extLst>
            </p:cNvPr>
            <p:cNvCxnSpPr>
              <a:cxnSpLocks/>
            </p:cNvCxnSpPr>
            <p:nvPr/>
          </p:nvCxnSpPr>
          <p:spPr>
            <a:xfrm>
              <a:off x="3277456" y="2969231"/>
              <a:ext cx="421241" cy="4597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978B7C66-6F0E-A73A-5DA2-7EB98AB4CF69}"/>
              </a:ext>
            </a:extLst>
          </p:cNvPr>
          <p:cNvGrpSpPr/>
          <p:nvPr/>
        </p:nvGrpSpPr>
        <p:grpSpPr>
          <a:xfrm>
            <a:off x="8036633" y="1980334"/>
            <a:ext cx="2075379" cy="752365"/>
            <a:chOff x="7099443" y="2771671"/>
            <a:chExt cx="2075379" cy="752365"/>
          </a:xfrm>
        </p:grpSpPr>
        <p:cxnSp>
          <p:nvCxnSpPr>
            <p:cNvPr id="14" name="Straight Connector 13">
              <a:extLst>
                <a:ext uri="{FF2B5EF4-FFF2-40B4-BE49-F238E27FC236}">
                  <a16:creationId xmlns:a16="http://schemas.microsoft.com/office/drawing/2014/main" id="{58927A12-8AE7-322A-2E38-47B8C37D8C84}"/>
                </a:ext>
              </a:extLst>
            </p:cNvPr>
            <p:cNvCxnSpPr>
              <a:cxnSpLocks/>
            </p:cNvCxnSpPr>
            <p:nvPr/>
          </p:nvCxnSpPr>
          <p:spPr>
            <a:xfrm>
              <a:off x="7541231" y="3143892"/>
              <a:ext cx="1191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A607F35-D9A4-E2CC-AE51-FD3B32B50E6B}"/>
                </a:ext>
              </a:extLst>
            </p:cNvPr>
            <p:cNvCxnSpPr>
              <a:cxnSpLocks/>
            </p:cNvCxnSpPr>
            <p:nvPr/>
          </p:nvCxnSpPr>
          <p:spPr>
            <a:xfrm>
              <a:off x="8733034" y="3143892"/>
              <a:ext cx="441788" cy="380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6574BA-5FCA-4B94-A502-FD17BB5F5F59}"/>
                </a:ext>
              </a:extLst>
            </p:cNvPr>
            <p:cNvCxnSpPr>
              <a:cxnSpLocks/>
            </p:cNvCxnSpPr>
            <p:nvPr/>
          </p:nvCxnSpPr>
          <p:spPr>
            <a:xfrm>
              <a:off x="7099443" y="2771671"/>
              <a:ext cx="441788" cy="380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102BF3-39E8-647B-D049-B4E0276199AD}"/>
                </a:ext>
              </a:extLst>
            </p:cNvPr>
            <p:cNvCxnSpPr>
              <a:cxnSpLocks/>
            </p:cNvCxnSpPr>
            <p:nvPr/>
          </p:nvCxnSpPr>
          <p:spPr>
            <a:xfrm flipV="1">
              <a:off x="8748444" y="2771671"/>
              <a:ext cx="426378" cy="3722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5604C4-C3D8-653E-452C-EA863330BDB9}"/>
                </a:ext>
              </a:extLst>
            </p:cNvPr>
            <p:cNvCxnSpPr>
              <a:cxnSpLocks/>
            </p:cNvCxnSpPr>
            <p:nvPr/>
          </p:nvCxnSpPr>
          <p:spPr>
            <a:xfrm flipV="1">
              <a:off x="7099443" y="3143890"/>
              <a:ext cx="441788" cy="380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5974E975-AF11-91F2-3708-0A67AD618BED}"/>
              </a:ext>
            </a:extLst>
          </p:cNvPr>
          <p:cNvSpPr txBox="1"/>
          <p:nvPr/>
        </p:nvSpPr>
        <p:spPr>
          <a:xfrm>
            <a:off x="866386" y="1881773"/>
            <a:ext cx="535724" cy="369332"/>
          </a:xfrm>
          <a:prstGeom prst="rect">
            <a:avLst/>
          </a:prstGeom>
          <a:noFill/>
        </p:spPr>
        <p:txBody>
          <a:bodyPr wrap="none" rtlCol="0">
            <a:spAutoFit/>
          </a:bodyPr>
          <a:lstStyle/>
          <a:p>
            <a:r>
              <a:rPr lang="en-US" dirty="0"/>
              <a:t>129</a:t>
            </a:r>
          </a:p>
        </p:txBody>
      </p:sp>
      <p:sp>
        <p:nvSpPr>
          <p:cNvPr id="20" name="TextBox 19">
            <a:extLst>
              <a:ext uri="{FF2B5EF4-FFF2-40B4-BE49-F238E27FC236}">
                <a16:creationId xmlns:a16="http://schemas.microsoft.com/office/drawing/2014/main" id="{ACEB046E-E6E1-F1FE-0F2D-9AE2EF67B4CE}"/>
              </a:ext>
            </a:extLst>
          </p:cNvPr>
          <p:cNvSpPr txBox="1"/>
          <p:nvPr/>
        </p:nvSpPr>
        <p:spPr>
          <a:xfrm>
            <a:off x="884268" y="2336030"/>
            <a:ext cx="591829" cy="369332"/>
          </a:xfrm>
          <a:prstGeom prst="rect">
            <a:avLst/>
          </a:prstGeom>
          <a:noFill/>
        </p:spPr>
        <p:txBody>
          <a:bodyPr wrap="none" rtlCol="0">
            <a:spAutoFit/>
          </a:bodyPr>
          <a:lstStyle/>
          <a:p>
            <a:r>
              <a:rPr lang="en-US" dirty="0"/>
              <a:t>4.9*</a:t>
            </a:r>
          </a:p>
        </p:txBody>
      </p:sp>
      <p:sp>
        <p:nvSpPr>
          <p:cNvPr id="21" name="TextBox 20">
            <a:extLst>
              <a:ext uri="{FF2B5EF4-FFF2-40B4-BE49-F238E27FC236}">
                <a16:creationId xmlns:a16="http://schemas.microsoft.com/office/drawing/2014/main" id="{8B5D6CA8-E086-8FD0-5E63-99512EC3A9CC}"/>
              </a:ext>
            </a:extLst>
          </p:cNvPr>
          <p:cNvSpPr txBox="1"/>
          <p:nvPr/>
        </p:nvSpPr>
        <p:spPr>
          <a:xfrm>
            <a:off x="1663365" y="1928761"/>
            <a:ext cx="418704" cy="369332"/>
          </a:xfrm>
          <a:prstGeom prst="rect">
            <a:avLst/>
          </a:prstGeom>
          <a:noFill/>
        </p:spPr>
        <p:txBody>
          <a:bodyPr wrap="none" rtlCol="0">
            <a:spAutoFit/>
          </a:bodyPr>
          <a:lstStyle/>
          <a:p>
            <a:r>
              <a:rPr lang="en-US" dirty="0"/>
              <a:t>94</a:t>
            </a:r>
          </a:p>
        </p:txBody>
      </p:sp>
      <p:sp>
        <p:nvSpPr>
          <p:cNvPr id="22" name="TextBox 21">
            <a:extLst>
              <a:ext uri="{FF2B5EF4-FFF2-40B4-BE49-F238E27FC236}">
                <a16:creationId xmlns:a16="http://schemas.microsoft.com/office/drawing/2014/main" id="{877E681F-FCFE-16D8-82BA-5C99F97202AF}"/>
              </a:ext>
            </a:extLst>
          </p:cNvPr>
          <p:cNvSpPr txBox="1"/>
          <p:nvPr/>
        </p:nvSpPr>
        <p:spPr>
          <a:xfrm>
            <a:off x="2352794" y="2381250"/>
            <a:ext cx="593432" cy="369332"/>
          </a:xfrm>
          <a:prstGeom prst="rect">
            <a:avLst/>
          </a:prstGeom>
          <a:noFill/>
        </p:spPr>
        <p:txBody>
          <a:bodyPr wrap="none" rtlCol="0">
            <a:spAutoFit/>
          </a:bodyPr>
          <a:lstStyle/>
          <a:p>
            <a:r>
              <a:rPr lang="en-US" dirty="0"/>
              <a:t>2.35</a:t>
            </a:r>
          </a:p>
        </p:txBody>
      </p:sp>
      <p:sp>
        <p:nvSpPr>
          <p:cNvPr id="23" name="TextBox 22">
            <a:extLst>
              <a:ext uri="{FF2B5EF4-FFF2-40B4-BE49-F238E27FC236}">
                <a16:creationId xmlns:a16="http://schemas.microsoft.com/office/drawing/2014/main" id="{49122363-C9E3-DE3C-7281-52E36E1BF1D8}"/>
              </a:ext>
            </a:extLst>
          </p:cNvPr>
          <p:cNvSpPr txBox="1"/>
          <p:nvPr/>
        </p:nvSpPr>
        <p:spPr>
          <a:xfrm>
            <a:off x="3081588" y="2113427"/>
            <a:ext cx="535724" cy="369332"/>
          </a:xfrm>
          <a:prstGeom prst="rect">
            <a:avLst/>
          </a:prstGeom>
          <a:noFill/>
        </p:spPr>
        <p:txBody>
          <a:bodyPr wrap="none" rtlCol="0">
            <a:spAutoFit/>
          </a:bodyPr>
          <a:lstStyle/>
          <a:p>
            <a:r>
              <a:rPr lang="en-US" dirty="0"/>
              <a:t>457</a:t>
            </a:r>
          </a:p>
        </p:txBody>
      </p:sp>
      <p:sp>
        <p:nvSpPr>
          <p:cNvPr id="24" name="TextBox 23">
            <a:extLst>
              <a:ext uri="{FF2B5EF4-FFF2-40B4-BE49-F238E27FC236}">
                <a16:creationId xmlns:a16="http://schemas.microsoft.com/office/drawing/2014/main" id="{65D1DC21-646C-9F31-EAA2-F8B8161FDA1A}"/>
              </a:ext>
            </a:extLst>
          </p:cNvPr>
          <p:cNvSpPr txBox="1"/>
          <p:nvPr/>
        </p:nvSpPr>
        <p:spPr>
          <a:xfrm>
            <a:off x="2384412" y="1910030"/>
            <a:ext cx="418704" cy="369332"/>
          </a:xfrm>
          <a:prstGeom prst="rect">
            <a:avLst/>
          </a:prstGeom>
          <a:noFill/>
        </p:spPr>
        <p:txBody>
          <a:bodyPr wrap="none" rtlCol="0">
            <a:spAutoFit/>
          </a:bodyPr>
          <a:lstStyle/>
          <a:p>
            <a:r>
              <a:rPr lang="en-US" dirty="0"/>
              <a:t>46</a:t>
            </a:r>
          </a:p>
        </p:txBody>
      </p:sp>
      <p:sp>
        <p:nvSpPr>
          <p:cNvPr id="25" name="TextBox 24">
            <a:extLst>
              <a:ext uri="{FF2B5EF4-FFF2-40B4-BE49-F238E27FC236}">
                <a16:creationId xmlns:a16="http://schemas.microsoft.com/office/drawing/2014/main" id="{4E20C877-145E-4A81-4AE4-47F23F1861BC}"/>
              </a:ext>
            </a:extLst>
          </p:cNvPr>
          <p:cNvSpPr txBox="1"/>
          <p:nvPr/>
        </p:nvSpPr>
        <p:spPr>
          <a:xfrm>
            <a:off x="1622680" y="2381249"/>
            <a:ext cx="418704" cy="369332"/>
          </a:xfrm>
          <a:prstGeom prst="rect">
            <a:avLst/>
          </a:prstGeom>
          <a:noFill/>
        </p:spPr>
        <p:txBody>
          <a:bodyPr wrap="none" rtlCol="0">
            <a:spAutoFit/>
          </a:bodyPr>
          <a:lstStyle/>
          <a:p>
            <a:r>
              <a:rPr lang="en-US" dirty="0"/>
              <a:t>23</a:t>
            </a:r>
          </a:p>
        </p:txBody>
      </p:sp>
      <p:sp>
        <p:nvSpPr>
          <p:cNvPr id="26" name="TextBox 25">
            <a:extLst>
              <a:ext uri="{FF2B5EF4-FFF2-40B4-BE49-F238E27FC236}">
                <a16:creationId xmlns:a16="http://schemas.microsoft.com/office/drawing/2014/main" id="{888E3E5F-78A9-D270-C608-34CFDC1CF0CF}"/>
              </a:ext>
            </a:extLst>
          </p:cNvPr>
          <p:cNvSpPr txBox="1"/>
          <p:nvPr/>
        </p:nvSpPr>
        <p:spPr>
          <a:xfrm>
            <a:off x="7564158" y="2120424"/>
            <a:ext cx="476412" cy="369332"/>
          </a:xfrm>
          <a:prstGeom prst="rect">
            <a:avLst/>
          </a:prstGeom>
          <a:noFill/>
        </p:spPr>
        <p:txBody>
          <a:bodyPr wrap="none" rtlCol="0">
            <a:spAutoFit/>
          </a:bodyPr>
          <a:lstStyle/>
          <a:p>
            <a:r>
              <a:rPr lang="en-US" dirty="0"/>
              <a:t>5.1</a:t>
            </a:r>
          </a:p>
        </p:txBody>
      </p:sp>
      <p:sp>
        <p:nvSpPr>
          <p:cNvPr id="27" name="TextBox 26">
            <a:extLst>
              <a:ext uri="{FF2B5EF4-FFF2-40B4-BE49-F238E27FC236}">
                <a16:creationId xmlns:a16="http://schemas.microsoft.com/office/drawing/2014/main" id="{B6CCCE76-2CAC-49DA-911C-120334F9AE9F}"/>
              </a:ext>
            </a:extLst>
          </p:cNvPr>
          <p:cNvSpPr txBox="1"/>
          <p:nvPr/>
        </p:nvSpPr>
        <p:spPr>
          <a:xfrm>
            <a:off x="8780941" y="1935758"/>
            <a:ext cx="476412" cy="369332"/>
          </a:xfrm>
          <a:prstGeom prst="rect">
            <a:avLst/>
          </a:prstGeom>
          <a:noFill/>
        </p:spPr>
        <p:txBody>
          <a:bodyPr wrap="none" rtlCol="0">
            <a:spAutoFit/>
          </a:bodyPr>
          <a:lstStyle/>
          <a:p>
            <a:r>
              <a:rPr lang="en-US" dirty="0"/>
              <a:t>9.5</a:t>
            </a:r>
          </a:p>
        </p:txBody>
      </p:sp>
      <p:sp>
        <p:nvSpPr>
          <p:cNvPr id="28" name="TextBox 27">
            <a:extLst>
              <a:ext uri="{FF2B5EF4-FFF2-40B4-BE49-F238E27FC236}">
                <a16:creationId xmlns:a16="http://schemas.microsoft.com/office/drawing/2014/main" id="{C7DA80FE-39A8-4CE7-3568-BF836877E9F3}"/>
              </a:ext>
            </a:extLst>
          </p:cNvPr>
          <p:cNvSpPr txBox="1"/>
          <p:nvPr/>
        </p:nvSpPr>
        <p:spPr>
          <a:xfrm>
            <a:off x="8777606" y="2452997"/>
            <a:ext cx="593432" cy="369332"/>
          </a:xfrm>
          <a:prstGeom prst="rect">
            <a:avLst/>
          </a:prstGeom>
          <a:noFill/>
        </p:spPr>
        <p:txBody>
          <a:bodyPr wrap="none" rtlCol="0">
            <a:spAutoFit/>
          </a:bodyPr>
          <a:lstStyle/>
          <a:p>
            <a:r>
              <a:rPr lang="en-US" dirty="0"/>
              <a:t>28.1</a:t>
            </a:r>
          </a:p>
        </p:txBody>
      </p:sp>
      <p:sp>
        <p:nvSpPr>
          <p:cNvPr id="29" name="TextBox 28">
            <a:extLst>
              <a:ext uri="{FF2B5EF4-FFF2-40B4-BE49-F238E27FC236}">
                <a16:creationId xmlns:a16="http://schemas.microsoft.com/office/drawing/2014/main" id="{A40D6F5D-D31B-ABD0-BDD3-BCAE03F47EB5}"/>
              </a:ext>
            </a:extLst>
          </p:cNvPr>
          <p:cNvSpPr txBox="1"/>
          <p:nvPr/>
        </p:nvSpPr>
        <p:spPr>
          <a:xfrm>
            <a:off x="9969409" y="2177894"/>
            <a:ext cx="535724" cy="369332"/>
          </a:xfrm>
          <a:prstGeom prst="rect">
            <a:avLst/>
          </a:prstGeom>
          <a:noFill/>
        </p:spPr>
        <p:txBody>
          <a:bodyPr wrap="none" rtlCol="0">
            <a:spAutoFit/>
          </a:bodyPr>
          <a:lstStyle/>
          <a:p>
            <a:r>
              <a:rPr lang="en-US" dirty="0"/>
              <a:t>267</a:t>
            </a:r>
          </a:p>
        </p:txBody>
      </p:sp>
      <p:sp>
        <p:nvSpPr>
          <p:cNvPr id="30" name="TextBox 29">
            <a:extLst>
              <a:ext uri="{FF2B5EF4-FFF2-40B4-BE49-F238E27FC236}">
                <a16:creationId xmlns:a16="http://schemas.microsoft.com/office/drawing/2014/main" id="{5DCDDCF3-EE60-254D-1C2D-24582BC3E7A2}"/>
              </a:ext>
            </a:extLst>
          </p:cNvPr>
          <p:cNvSpPr txBox="1"/>
          <p:nvPr/>
        </p:nvSpPr>
        <p:spPr>
          <a:xfrm>
            <a:off x="570912" y="4006731"/>
            <a:ext cx="3804118" cy="1200329"/>
          </a:xfrm>
          <a:prstGeom prst="rect">
            <a:avLst/>
          </a:prstGeom>
          <a:noFill/>
        </p:spPr>
        <p:txBody>
          <a:bodyPr wrap="none" rtlCol="0">
            <a:spAutoFit/>
          </a:bodyPr>
          <a:lstStyle/>
          <a:p>
            <a:r>
              <a:rPr lang="en-US" dirty="0"/>
              <a:t>UA: Cloudy, Straw color, pH 6.0</a:t>
            </a:r>
          </a:p>
          <a:p>
            <a:r>
              <a:rPr lang="en-US" dirty="0"/>
              <a:t>100 protein, &gt;500 glucose, small blood</a:t>
            </a:r>
          </a:p>
          <a:p>
            <a:r>
              <a:rPr lang="en-US" dirty="0"/>
              <a:t>Negative LE/Nitrates, 5 RBC, 1 WBC, </a:t>
            </a:r>
          </a:p>
          <a:p>
            <a:r>
              <a:rPr lang="en-US" dirty="0"/>
              <a:t>3 Hyaline Casts</a:t>
            </a:r>
          </a:p>
        </p:txBody>
      </p:sp>
      <p:sp>
        <p:nvSpPr>
          <p:cNvPr id="31" name="TextBox 30">
            <a:extLst>
              <a:ext uri="{FF2B5EF4-FFF2-40B4-BE49-F238E27FC236}">
                <a16:creationId xmlns:a16="http://schemas.microsoft.com/office/drawing/2014/main" id="{BF9E2187-2BD7-FA7C-4F23-3A2128EB4ACB}"/>
              </a:ext>
            </a:extLst>
          </p:cNvPr>
          <p:cNvSpPr txBox="1"/>
          <p:nvPr/>
        </p:nvSpPr>
        <p:spPr>
          <a:xfrm>
            <a:off x="570924" y="5497634"/>
            <a:ext cx="1749197" cy="646331"/>
          </a:xfrm>
          <a:prstGeom prst="rect">
            <a:avLst/>
          </a:prstGeom>
          <a:noFill/>
        </p:spPr>
        <p:txBody>
          <a:bodyPr wrap="none" rtlCol="0">
            <a:spAutoFit/>
          </a:bodyPr>
          <a:lstStyle/>
          <a:p>
            <a:r>
              <a:rPr lang="en-US" dirty="0"/>
              <a:t>Una 34, </a:t>
            </a:r>
            <a:r>
              <a:rPr lang="en-US" dirty="0" err="1"/>
              <a:t>Ucr</a:t>
            </a:r>
            <a:r>
              <a:rPr lang="en-US" dirty="0"/>
              <a:t> 35.5</a:t>
            </a:r>
          </a:p>
          <a:p>
            <a:r>
              <a:rPr lang="en-US" dirty="0" err="1"/>
              <a:t>UPCr</a:t>
            </a:r>
            <a:r>
              <a:rPr lang="en-US" dirty="0"/>
              <a:t> 1.15</a:t>
            </a:r>
          </a:p>
        </p:txBody>
      </p:sp>
      <p:grpSp>
        <p:nvGrpSpPr>
          <p:cNvPr id="32" name="Group 31">
            <a:extLst>
              <a:ext uri="{FF2B5EF4-FFF2-40B4-BE49-F238E27FC236}">
                <a16:creationId xmlns:a16="http://schemas.microsoft.com/office/drawing/2014/main" id="{E987D8B9-3E83-3069-BFFC-9E67033BE07C}"/>
              </a:ext>
            </a:extLst>
          </p:cNvPr>
          <p:cNvGrpSpPr/>
          <p:nvPr/>
        </p:nvGrpSpPr>
        <p:grpSpPr>
          <a:xfrm rot="5400000">
            <a:off x="4296809" y="2538146"/>
            <a:ext cx="2414427" cy="862170"/>
            <a:chOff x="1284270" y="2566830"/>
            <a:chExt cx="2414427" cy="862170"/>
          </a:xfrm>
        </p:grpSpPr>
        <p:cxnSp>
          <p:nvCxnSpPr>
            <p:cNvPr id="33" name="Straight Connector 32">
              <a:extLst>
                <a:ext uri="{FF2B5EF4-FFF2-40B4-BE49-F238E27FC236}">
                  <a16:creationId xmlns:a16="http://schemas.microsoft.com/office/drawing/2014/main" id="{CCAF384C-CA5D-FB89-2959-F5D380860CAF}"/>
                </a:ext>
              </a:extLst>
            </p:cNvPr>
            <p:cNvCxnSpPr/>
            <p:nvPr/>
          </p:nvCxnSpPr>
          <p:spPr>
            <a:xfrm>
              <a:off x="1284270" y="2969231"/>
              <a:ext cx="19931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20CEBE-4181-46B8-99A1-D30773868FAC}"/>
                </a:ext>
              </a:extLst>
            </p:cNvPr>
            <p:cNvCxnSpPr/>
            <p:nvPr/>
          </p:nvCxnSpPr>
          <p:spPr>
            <a:xfrm>
              <a:off x="1910993" y="2566830"/>
              <a:ext cx="0" cy="8193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75A3CF-808E-06FC-F9E2-C6306199D951}"/>
                </a:ext>
              </a:extLst>
            </p:cNvPr>
            <p:cNvCxnSpPr/>
            <p:nvPr/>
          </p:nvCxnSpPr>
          <p:spPr>
            <a:xfrm>
              <a:off x="2607922" y="2566830"/>
              <a:ext cx="0" cy="8193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15CBD23-F411-0F56-0E1D-C3BEEEE9ABD1}"/>
                </a:ext>
              </a:extLst>
            </p:cNvPr>
            <p:cNvCxnSpPr>
              <a:cxnSpLocks/>
            </p:cNvCxnSpPr>
            <p:nvPr/>
          </p:nvCxnSpPr>
          <p:spPr>
            <a:xfrm flipH="1">
              <a:off x="3277456" y="2566830"/>
              <a:ext cx="421241" cy="409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CC06761-F196-1792-5665-49803BD48C3B}"/>
                </a:ext>
              </a:extLst>
            </p:cNvPr>
            <p:cNvCxnSpPr>
              <a:cxnSpLocks/>
            </p:cNvCxnSpPr>
            <p:nvPr/>
          </p:nvCxnSpPr>
          <p:spPr>
            <a:xfrm>
              <a:off x="3277456" y="2969231"/>
              <a:ext cx="421241" cy="4597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64941CA7-04F3-7118-9254-10D2FA211E0C}"/>
              </a:ext>
            </a:extLst>
          </p:cNvPr>
          <p:cNvSpPr txBox="1"/>
          <p:nvPr/>
        </p:nvSpPr>
        <p:spPr>
          <a:xfrm>
            <a:off x="5555668" y="1984620"/>
            <a:ext cx="418704" cy="369332"/>
          </a:xfrm>
          <a:prstGeom prst="rect">
            <a:avLst/>
          </a:prstGeom>
          <a:noFill/>
        </p:spPr>
        <p:txBody>
          <a:bodyPr wrap="none" rtlCol="0">
            <a:spAutoFit/>
          </a:bodyPr>
          <a:lstStyle/>
          <a:p>
            <a:r>
              <a:rPr lang="en-US" dirty="0"/>
              <a:t>77</a:t>
            </a:r>
          </a:p>
        </p:txBody>
      </p:sp>
      <p:sp>
        <p:nvSpPr>
          <p:cNvPr id="39" name="TextBox 38">
            <a:extLst>
              <a:ext uri="{FF2B5EF4-FFF2-40B4-BE49-F238E27FC236}">
                <a16:creationId xmlns:a16="http://schemas.microsoft.com/office/drawing/2014/main" id="{C2370662-43F3-4FC0-1EC9-DB5AD0301195}"/>
              </a:ext>
            </a:extLst>
          </p:cNvPr>
          <p:cNvSpPr txBox="1"/>
          <p:nvPr/>
        </p:nvSpPr>
        <p:spPr>
          <a:xfrm>
            <a:off x="5555668" y="2594267"/>
            <a:ext cx="418704" cy="369332"/>
          </a:xfrm>
          <a:prstGeom prst="rect">
            <a:avLst/>
          </a:prstGeom>
          <a:noFill/>
        </p:spPr>
        <p:txBody>
          <a:bodyPr wrap="none" rtlCol="0">
            <a:spAutoFit/>
          </a:bodyPr>
          <a:lstStyle/>
          <a:p>
            <a:r>
              <a:rPr lang="en-US" dirty="0"/>
              <a:t>87</a:t>
            </a:r>
          </a:p>
        </p:txBody>
      </p:sp>
      <p:sp>
        <p:nvSpPr>
          <p:cNvPr id="40" name="TextBox 39">
            <a:extLst>
              <a:ext uri="{FF2B5EF4-FFF2-40B4-BE49-F238E27FC236}">
                <a16:creationId xmlns:a16="http://schemas.microsoft.com/office/drawing/2014/main" id="{8F5F0D46-CE3A-68AD-B208-09CBF4CA0E37}"/>
              </a:ext>
            </a:extLst>
          </p:cNvPr>
          <p:cNvSpPr txBox="1"/>
          <p:nvPr/>
        </p:nvSpPr>
        <p:spPr>
          <a:xfrm>
            <a:off x="5600254" y="3291195"/>
            <a:ext cx="535724" cy="369332"/>
          </a:xfrm>
          <a:prstGeom prst="rect">
            <a:avLst/>
          </a:prstGeom>
          <a:noFill/>
        </p:spPr>
        <p:txBody>
          <a:bodyPr wrap="none" rtlCol="0">
            <a:spAutoFit/>
          </a:bodyPr>
          <a:lstStyle/>
          <a:p>
            <a:r>
              <a:rPr lang="en-US" dirty="0"/>
              <a:t>825</a:t>
            </a:r>
          </a:p>
        </p:txBody>
      </p:sp>
      <p:sp>
        <p:nvSpPr>
          <p:cNvPr id="41" name="TextBox 40">
            <a:extLst>
              <a:ext uri="{FF2B5EF4-FFF2-40B4-BE49-F238E27FC236}">
                <a16:creationId xmlns:a16="http://schemas.microsoft.com/office/drawing/2014/main" id="{F99CA6E8-5A1B-0E7F-C84A-88AF30023951}"/>
              </a:ext>
            </a:extLst>
          </p:cNvPr>
          <p:cNvSpPr txBox="1"/>
          <p:nvPr/>
        </p:nvSpPr>
        <p:spPr>
          <a:xfrm>
            <a:off x="4878296" y="2615203"/>
            <a:ext cx="593432" cy="369332"/>
          </a:xfrm>
          <a:prstGeom prst="rect">
            <a:avLst/>
          </a:prstGeom>
          <a:noFill/>
        </p:spPr>
        <p:txBody>
          <a:bodyPr wrap="none" rtlCol="0">
            <a:spAutoFit/>
          </a:bodyPr>
          <a:lstStyle/>
          <a:p>
            <a:r>
              <a:rPr lang="en-US" dirty="0"/>
              <a:t>10.0</a:t>
            </a:r>
          </a:p>
        </p:txBody>
      </p:sp>
      <p:sp>
        <p:nvSpPr>
          <p:cNvPr id="42" name="TextBox 41">
            <a:extLst>
              <a:ext uri="{FF2B5EF4-FFF2-40B4-BE49-F238E27FC236}">
                <a16:creationId xmlns:a16="http://schemas.microsoft.com/office/drawing/2014/main" id="{2AA7AAB6-E241-DA80-89F5-3806D436B229}"/>
              </a:ext>
            </a:extLst>
          </p:cNvPr>
          <p:cNvSpPr txBox="1"/>
          <p:nvPr/>
        </p:nvSpPr>
        <p:spPr>
          <a:xfrm>
            <a:off x="4996551" y="3373770"/>
            <a:ext cx="476412" cy="369332"/>
          </a:xfrm>
          <a:prstGeom prst="rect">
            <a:avLst/>
          </a:prstGeom>
          <a:noFill/>
        </p:spPr>
        <p:txBody>
          <a:bodyPr wrap="none" rtlCol="0">
            <a:spAutoFit/>
          </a:bodyPr>
          <a:lstStyle/>
          <a:p>
            <a:r>
              <a:rPr lang="en-US" dirty="0"/>
              <a:t>2.7</a:t>
            </a:r>
          </a:p>
        </p:txBody>
      </p:sp>
      <p:sp>
        <p:nvSpPr>
          <p:cNvPr id="43" name="TextBox 42">
            <a:extLst>
              <a:ext uri="{FF2B5EF4-FFF2-40B4-BE49-F238E27FC236}">
                <a16:creationId xmlns:a16="http://schemas.microsoft.com/office/drawing/2014/main" id="{3F312DC7-264B-28FF-8B3A-A7A67E99F34A}"/>
              </a:ext>
            </a:extLst>
          </p:cNvPr>
          <p:cNvSpPr txBox="1"/>
          <p:nvPr/>
        </p:nvSpPr>
        <p:spPr>
          <a:xfrm>
            <a:off x="5257496" y="3932583"/>
            <a:ext cx="476412" cy="369332"/>
          </a:xfrm>
          <a:prstGeom prst="rect">
            <a:avLst/>
          </a:prstGeom>
          <a:noFill/>
        </p:spPr>
        <p:txBody>
          <a:bodyPr wrap="none" rtlCol="0">
            <a:spAutoFit/>
          </a:bodyPr>
          <a:lstStyle/>
          <a:p>
            <a:r>
              <a:rPr lang="en-US" dirty="0"/>
              <a:t>0.5</a:t>
            </a:r>
          </a:p>
        </p:txBody>
      </p:sp>
      <p:sp>
        <p:nvSpPr>
          <p:cNvPr id="44" name="TextBox 43">
            <a:extLst>
              <a:ext uri="{FF2B5EF4-FFF2-40B4-BE49-F238E27FC236}">
                <a16:creationId xmlns:a16="http://schemas.microsoft.com/office/drawing/2014/main" id="{13A8E5D9-EE4E-EE36-C810-2ACB8004141A}"/>
              </a:ext>
            </a:extLst>
          </p:cNvPr>
          <p:cNvSpPr txBox="1"/>
          <p:nvPr/>
        </p:nvSpPr>
        <p:spPr>
          <a:xfrm>
            <a:off x="4936806" y="1993905"/>
            <a:ext cx="476412" cy="369332"/>
          </a:xfrm>
          <a:prstGeom prst="rect">
            <a:avLst/>
          </a:prstGeom>
          <a:noFill/>
        </p:spPr>
        <p:txBody>
          <a:bodyPr wrap="none" rtlCol="0">
            <a:spAutoFit/>
          </a:bodyPr>
          <a:lstStyle/>
          <a:p>
            <a:r>
              <a:rPr lang="en-US" dirty="0"/>
              <a:t>8.7</a:t>
            </a:r>
          </a:p>
        </p:txBody>
      </p:sp>
      <p:sp>
        <p:nvSpPr>
          <p:cNvPr id="45" name="TextBox 44">
            <a:extLst>
              <a:ext uri="{FF2B5EF4-FFF2-40B4-BE49-F238E27FC236}">
                <a16:creationId xmlns:a16="http://schemas.microsoft.com/office/drawing/2014/main" id="{7C925636-508D-DCFF-07A4-3A38F7E13969}"/>
              </a:ext>
            </a:extLst>
          </p:cNvPr>
          <p:cNvSpPr txBox="1"/>
          <p:nvPr/>
        </p:nvSpPr>
        <p:spPr>
          <a:xfrm>
            <a:off x="2168542" y="2752612"/>
            <a:ext cx="979755" cy="369332"/>
          </a:xfrm>
          <a:prstGeom prst="rect">
            <a:avLst/>
          </a:prstGeom>
          <a:noFill/>
        </p:spPr>
        <p:txBody>
          <a:bodyPr wrap="none" rtlCol="0">
            <a:spAutoFit/>
          </a:bodyPr>
          <a:lstStyle/>
          <a:p>
            <a:r>
              <a:rPr lang="en-US" dirty="0"/>
              <a:t>(1.1-1.5)</a:t>
            </a:r>
          </a:p>
        </p:txBody>
      </p:sp>
    </p:spTree>
    <p:extLst>
      <p:ext uri="{BB962C8B-B14F-4D97-AF65-F5344CB8AC3E}">
        <p14:creationId xmlns:p14="http://schemas.microsoft.com/office/powerpoint/2010/main" val="293924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dissolve">
                                      <p:cBhvr>
                                        <p:cTn id="7" dur="500"/>
                                        <p:tgtEl>
                                          <p:spTgt spid="3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0">
                                            <p:txEl>
                                              <p:pRg st="1" end="1"/>
                                            </p:txEl>
                                          </p:spTgt>
                                        </p:tgtEl>
                                        <p:attrNameLst>
                                          <p:attrName>style.visibility</p:attrName>
                                        </p:attrNameLst>
                                      </p:cBhvr>
                                      <p:to>
                                        <p:strVal val="visible"/>
                                      </p:to>
                                    </p:set>
                                    <p:animEffect transition="in" filter="dissolve">
                                      <p:cBhvr>
                                        <p:cTn id="10" dur="500"/>
                                        <p:tgtEl>
                                          <p:spTgt spid="3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0">
                                            <p:txEl>
                                              <p:pRg st="2" end="2"/>
                                            </p:txEl>
                                          </p:spTgt>
                                        </p:tgtEl>
                                        <p:attrNameLst>
                                          <p:attrName>style.visibility</p:attrName>
                                        </p:attrNameLst>
                                      </p:cBhvr>
                                      <p:to>
                                        <p:strVal val="visible"/>
                                      </p:to>
                                    </p:set>
                                    <p:animEffect transition="in" filter="dissolve">
                                      <p:cBhvr>
                                        <p:cTn id="13" dur="500"/>
                                        <p:tgtEl>
                                          <p:spTgt spid="30">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0">
                                            <p:txEl>
                                              <p:pRg st="3" end="3"/>
                                            </p:txEl>
                                          </p:spTgt>
                                        </p:tgtEl>
                                        <p:attrNameLst>
                                          <p:attrName>style.visibility</p:attrName>
                                        </p:attrNameLst>
                                      </p:cBhvr>
                                      <p:to>
                                        <p:strVal val="visible"/>
                                      </p:to>
                                    </p:set>
                                    <p:animEffect transition="in" filter="dissolve">
                                      <p:cBhvr>
                                        <p:cTn id="16" dur="500"/>
                                        <p:tgtEl>
                                          <p:spTgt spid="3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1">
                                            <p:txEl>
                                              <p:pRg st="0" end="0"/>
                                            </p:txEl>
                                          </p:spTgt>
                                        </p:tgtEl>
                                        <p:attrNameLst>
                                          <p:attrName>style.visibility</p:attrName>
                                        </p:attrNameLst>
                                      </p:cBhvr>
                                      <p:to>
                                        <p:strVal val="visible"/>
                                      </p:to>
                                    </p:set>
                                    <p:animEffect transition="in" filter="dissolve">
                                      <p:cBhvr>
                                        <p:cTn id="21" dur="500"/>
                                        <p:tgtEl>
                                          <p:spTgt spid="31">
                                            <p:txEl>
                                              <p:pRg st="0" end="0"/>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1">
                                            <p:txEl>
                                              <p:pRg st="1" end="1"/>
                                            </p:txEl>
                                          </p:spTgt>
                                        </p:tgtEl>
                                        <p:attrNameLst>
                                          <p:attrName>style.visibility</p:attrName>
                                        </p:attrNameLst>
                                      </p:cBhvr>
                                      <p:to>
                                        <p:strVal val="visible"/>
                                      </p:to>
                                    </p:set>
                                    <p:animEffect transition="in" filter="dissolve">
                                      <p:cBhvr>
                                        <p:cTn id="24" dur="5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935F7D-3E6B-E44B-A803-20088623657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12D23C-F289-2D4E-8D92-627DF9D2871A}"/>
              </a:ext>
            </a:extLst>
          </p:cNvPr>
          <p:cNvSpPr>
            <a:spLocks noGrp="1"/>
          </p:cNvSpPr>
          <p:nvPr>
            <p:ph type="ctrTitle"/>
          </p:nvPr>
        </p:nvSpPr>
        <p:spPr/>
        <p:txBody>
          <a:bodyPr/>
          <a:lstStyle/>
          <a:p>
            <a:r>
              <a:rPr lang="en-US" dirty="0">
                <a:solidFill>
                  <a:schemeClr val="bg1"/>
                </a:solidFill>
              </a:rPr>
              <a:t>Lets Discuss</a:t>
            </a:r>
          </a:p>
        </p:txBody>
      </p:sp>
      <p:sp>
        <p:nvSpPr>
          <p:cNvPr id="3" name="Subtitle 2">
            <a:extLst>
              <a:ext uri="{FF2B5EF4-FFF2-40B4-BE49-F238E27FC236}">
                <a16:creationId xmlns:a16="http://schemas.microsoft.com/office/drawing/2014/main" id="{172EFC4A-EC21-1E4F-B830-79E2536B3F3D}"/>
              </a:ext>
            </a:extLst>
          </p:cNvPr>
          <p:cNvSpPr>
            <a:spLocks noGrp="1"/>
          </p:cNvSpPr>
          <p:nvPr>
            <p:ph type="subTitle"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423545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93AA7-1BEF-974D-A553-480D52E9126B}"/>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98CE5FB-6038-934F-A804-342BA74ADA99}"/>
              </a:ext>
            </a:extLst>
          </p:cNvPr>
          <p:cNvSpPr>
            <a:spLocks noGrp="1"/>
          </p:cNvSpPr>
          <p:nvPr>
            <p:ph type="title"/>
          </p:nvPr>
        </p:nvSpPr>
        <p:spPr/>
        <p:txBody>
          <a:bodyPr/>
          <a:lstStyle/>
          <a:p>
            <a:pPr algn="ctr"/>
            <a:r>
              <a:rPr lang="en-US" b="1" dirty="0"/>
              <a:t>Other pertinent history on Chart Review</a:t>
            </a:r>
          </a:p>
        </p:txBody>
      </p:sp>
      <p:sp>
        <p:nvSpPr>
          <p:cNvPr id="5" name="Content Placeholder 4">
            <a:extLst>
              <a:ext uri="{FF2B5EF4-FFF2-40B4-BE49-F238E27FC236}">
                <a16:creationId xmlns:a16="http://schemas.microsoft.com/office/drawing/2014/main" id="{FB5AF1A9-D738-9847-A5AA-4B7902C3AE56}"/>
              </a:ext>
            </a:extLst>
          </p:cNvPr>
          <p:cNvSpPr>
            <a:spLocks noGrp="1"/>
          </p:cNvSpPr>
          <p:nvPr>
            <p:ph idx="1"/>
          </p:nvPr>
        </p:nvSpPr>
        <p:spPr/>
        <p:txBody>
          <a:bodyPr>
            <a:normAutofit/>
          </a:bodyPr>
          <a:lstStyle/>
          <a:p>
            <a:r>
              <a:rPr lang="en-US" dirty="0"/>
              <a:t>ED Visit 1 month prior for hypoglycemia (Metformin and Glipizide) requiring observation. Has since stopped Glipizide </a:t>
            </a:r>
          </a:p>
          <a:p>
            <a:endParaRPr lang="en-US" dirty="0"/>
          </a:p>
          <a:p>
            <a:r>
              <a:rPr lang="en-US" dirty="0"/>
              <a:t>PCP checked partial Autoimmune work-up with p and c ANCA &lt;1:20</a:t>
            </a:r>
          </a:p>
          <a:p>
            <a:endParaRPr lang="en-US" dirty="0"/>
          </a:p>
        </p:txBody>
      </p:sp>
    </p:spTree>
    <p:extLst>
      <p:ext uri="{BB962C8B-B14F-4D97-AF65-F5344CB8AC3E}">
        <p14:creationId xmlns:p14="http://schemas.microsoft.com/office/powerpoint/2010/main" val="273832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TotalTime>
  <Words>1896</Words>
  <Application>Microsoft Macintosh PowerPoint</Application>
  <PresentationFormat>Widescreen</PresentationFormat>
  <Paragraphs>106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Kidney Kronicles</vt:lpstr>
      <vt:lpstr>Goals</vt:lpstr>
      <vt:lpstr>I will collect your work sheets</vt:lpstr>
      <vt:lpstr>Case</vt:lpstr>
      <vt:lpstr>Case</vt:lpstr>
      <vt:lpstr>Case</vt:lpstr>
      <vt:lpstr>Original Labs</vt:lpstr>
      <vt:lpstr>Lets Discuss</vt:lpstr>
      <vt:lpstr>Other pertinent history on Chart Review</vt:lpstr>
      <vt:lpstr>Does this change anything?</vt:lpstr>
      <vt:lpstr>Retroperitoneal US</vt:lpstr>
      <vt:lpstr>Abdominal US</vt:lpstr>
      <vt:lpstr>Hospital Course</vt:lpstr>
      <vt:lpstr>Does this change anything?</vt:lpstr>
      <vt:lpstr>Further Tests</vt:lpstr>
      <vt:lpstr>Represents to Hospital</vt:lpstr>
      <vt:lpstr>CT Abdomen without Contrast</vt:lpstr>
      <vt:lpstr>CTU</vt:lpstr>
      <vt:lpstr>What are you going to do?</vt:lpstr>
      <vt:lpstr>Light Microscopy (LM):</vt:lpstr>
      <vt:lpstr>Immunofluorescence Microscopy (IF):</vt:lpstr>
      <vt:lpstr>Electron Microscopy (EM):  </vt:lpstr>
      <vt:lpstr>Immunohistochemical Stain Summary</vt:lpstr>
      <vt:lpstr>How are you going to treat it?</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Kidney Kronicles</dc:title>
  <dc:creator>Jake Nysather</dc:creator>
  <cp:lastModifiedBy>Jake Nysather</cp:lastModifiedBy>
  <cp:revision>15</cp:revision>
  <dcterms:created xsi:type="dcterms:W3CDTF">2024-08-06T00:36:03Z</dcterms:created>
  <dcterms:modified xsi:type="dcterms:W3CDTF">2024-08-06T15:30:10Z</dcterms:modified>
</cp:coreProperties>
</file>