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35" r:id="rId5"/>
  </p:sldMasterIdLst>
  <p:notesMasterIdLst>
    <p:notesMasterId r:id="rId100"/>
  </p:notesMasterIdLst>
  <p:handoutMasterIdLst>
    <p:handoutMasterId r:id="rId101"/>
  </p:handoutMasterIdLst>
  <p:sldIdLst>
    <p:sldId id="257" r:id="rId6"/>
    <p:sldId id="450" r:id="rId7"/>
    <p:sldId id="392" r:id="rId8"/>
    <p:sldId id="451" r:id="rId9"/>
    <p:sldId id="379" r:id="rId10"/>
    <p:sldId id="452" r:id="rId11"/>
    <p:sldId id="453" r:id="rId12"/>
    <p:sldId id="268" r:id="rId13"/>
    <p:sldId id="270" r:id="rId14"/>
    <p:sldId id="454" r:id="rId15"/>
    <p:sldId id="272" r:id="rId16"/>
    <p:sldId id="284" r:id="rId17"/>
    <p:sldId id="455" r:id="rId18"/>
    <p:sldId id="396" r:id="rId19"/>
    <p:sldId id="349" r:id="rId20"/>
    <p:sldId id="264" r:id="rId21"/>
    <p:sldId id="430" r:id="rId22"/>
    <p:sldId id="353" r:id="rId23"/>
    <p:sldId id="258" r:id="rId24"/>
    <p:sldId id="405" r:id="rId25"/>
    <p:sldId id="411" r:id="rId26"/>
    <p:sldId id="403" r:id="rId27"/>
    <p:sldId id="409" r:id="rId28"/>
    <p:sldId id="404" r:id="rId29"/>
    <p:sldId id="410" r:id="rId30"/>
    <p:sldId id="408" r:id="rId31"/>
    <p:sldId id="406" r:id="rId32"/>
    <p:sldId id="265" r:id="rId33"/>
    <p:sldId id="354" r:id="rId34"/>
    <p:sldId id="259" r:id="rId35"/>
    <p:sldId id="443" r:id="rId36"/>
    <p:sldId id="444" r:id="rId37"/>
    <p:sldId id="436" r:id="rId38"/>
    <p:sldId id="266" r:id="rId39"/>
    <p:sldId id="425" r:id="rId40"/>
    <p:sldId id="269" r:id="rId41"/>
    <p:sldId id="428" r:id="rId42"/>
    <p:sldId id="271" r:id="rId43"/>
    <p:sldId id="267" r:id="rId44"/>
    <p:sldId id="435" r:id="rId45"/>
    <p:sldId id="397" r:id="rId46"/>
    <p:sldId id="260" r:id="rId47"/>
    <p:sldId id="261" r:id="rId48"/>
    <p:sldId id="262" r:id="rId49"/>
    <p:sldId id="398" r:id="rId50"/>
    <p:sldId id="273" r:id="rId51"/>
    <p:sldId id="338" r:id="rId52"/>
    <p:sldId id="346" r:id="rId53"/>
    <p:sldId id="343" r:id="rId54"/>
    <p:sldId id="290" r:id="rId55"/>
    <p:sldId id="293" r:id="rId56"/>
    <p:sldId id="347" r:id="rId57"/>
    <p:sldId id="357" r:id="rId58"/>
    <p:sldId id="434" r:id="rId59"/>
    <p:sldId id="447" r:id="rId60"/>
    <p:sldId id="350" r:id="rId61"/>
    <p:sldId id="336" r:id="rId62"/>
    <p:sldId id="341" r:id="rId63"/>
    <p:sldId id="342" r:id="rId64"/>
    <p:sldId id="437" r:id="rId65"/>
    <p:sldId id="275" r:id="rId66"/>
    <p:sldId id="351" r:id="rId67"/>
    <p:sldId id="274" r:id="rId68"/>
    <p:sldId id="438" r:id="rId69"/>
    <p:sldId id="445" r:id="rId70"/>
    <p:sldId id="446" r:id="rId71"/>
    <p:sldId id="368" r:id="rId72"/>
    <p:sldId id="440" r:id="rId73"/>
    <p:sldId id="367" r:id="rId74"/>
    <p:sldId id="370" r:id="rId75"/>
    <p:sldId id="369" r:id="rId76"/>
    <p:sldId id="413" r:id="rId77"/>
    <p:sldId id="441" r:id="rId78"/>
    <p:sldId id="415" r:id="rId79"/>
    <p:sldId id="417" r:id="rId80"/>
    <p:sldId id="418" r:id="rId81"/>
    <p:sldId id="416" r:id="rId82"/>
    <p:sldId id="420" r:id="rId83"/>
    <p:sldId id="442" r:id="rId84"/>
    <p:sldId id="419" r:id="rId85"/>
    <p:sldId id="401" r:id="rId86"/>
    <p:sldId id="439" r:id="rId87"/>
    <p:sldId id="358" r:id="rId88"/>
    <p:sldId id="359" r:id="rId89"/>
    <p:sldId id="360" r:id="rId90"/>
    <p:sldId id="402" r:id="rId91"/>
    <p:sldId id="391" r:id="rId92"/>
    <p:sldId id="355" r:id="rId93"/>
    <p:sldId id="356" r:id="rId94"/>
    <p:sldId id="363" r:id="rId95"/>
    <p:sldId id="364" r:id="rId96"/>
    <p:sldId id="365" r:id="rId97"/>
    <p:sldId id="366" r:id="rId98"/>
    <p:sldId id="372"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90" autoAdjust="0"/>
    <p:restoredTop sz="88836" autoAdjust="0"/>
  </p:normalViewPr>
  <p:slideViewPr>
    <p:cSldViewPr snapToGrid="0">
      <p:cViewPr varScale="1">
        <p:scale>
          <a:sx n="87" d="100"/>
          <a:sy n="87" d="100"/>
        </p:scale>
        <p:origin x="232" y="736"/>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10/1/25</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30</a:t>
            </a:fld>
            <a:endParaRPr lang="en-US"/>
          </a:p>
        </p:txBody>
      </p:sp>
    </p:spTree>
    <p:extLst>
      <p:ext uri="{BB962C8B-B14F-4D97-AF65-F5344CB8AC3E}">
        <p14:creationId xmlns:p14="http://schemas.microsoft.com/office/powerpoint/2010/main" val="106324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Hypokalemia also increases ammonium production independently of acid-base status, which, in the face of enhanced H</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secretion, results in increased ammonium production and excretion; this in turn adds new bicarbonate to the systemic circulation (increase in net acid excretion). Therefore hypokalemia plays an important role in the seemingly maladaptive response of the kidney to maintain the alkalosis. </a:t>
            </a:r>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34</a:t>
            </a:fld>
            <a:endParaRPr lang="en-US"/>
          </a:p>
        </p:txBody>
      </p:sp>
    </p:spTree>
    <p:extLst>
      <p:ext uri="{BB962C8B-B14F-4D97-AF65-F5344CB8AC3E}">
        <p14:creationId xmlns:p14="http://schemas.microsoft.com/office/powerpoint/2010/main" val="4095638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/topics/biochemistry-genetics-and-molecular-biology/alkaline-tide</a:t>
            </a:r>
          </a:p>
        </p:txBody>
      </p:sp>
      <p:sp>
        <p:nvSpPr>
          <p:cNvPr id="4" name="Slide Number Placeholder 3"/>
          <p:cNvSpPr>
            <a:spLocks noGrp="1"/>
          </p:cNvSpPr>
          <p:nvPr>
            <p:ph type="sldNum" sz="quarter" idx="5"/>
          </p:nvPr>
        </p:nvSpPr>
        <p:spPr/>
        <p:txBody>
          <a:bodyPr/>
          <a:lstStyle/>
          <a:p>
            <a:fld id="{49F227DC-CB19-C444-A965-57336E4AC728}" type="slidenum">
              <a:rPr lang="en-US" smtClean="0"/>
              <a:t>39</a:t>
            </a:fld>
            <a:endParaRPr lang="en-US"/>
          </a:p>
        </p:txBody>
      </p:sp>
    </p:spTree>
    <p:extLst>
      <p:ext uri="{BB962C8B-B14F-4D97-AF65-F5344CB8AC3E}">
        <p14:creationId xmlns:p14="http://schemas.microsoft.com/office/powerpoint/2010/main" val="241722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deficit of </a:t>
            </a:r>
            <a:r>
              <a:rPr lang="en-US" sz="1200" b="0" i="0" u="none" strike="noStrike" kern="1200" dirty="0" err="1">
                <a:solidFill>
                  <a:schemeClr val="tx1"/>
                </a:solidFill>
                <a:effectLst/>
                <a:latin typeface="+mn-lt"/>
                <a:ea typeface="+mn-ea"/>
                <a:cs typeface="+mn-cs"/>
              </a:rPr>
              <a:t>NaCl</a:t>
            </a:r>
            <a:r>
              <a:rPr lang="en-US" sz="1200" b="0" i="0" u="none" strike="noStrike" kern="1200" dirty="0">
                <a:solidFill>
                  <a:schemeClr val="tx1"/>
                </a:solidFill>
                <a:effectLst/>
                <a:latin typeface="+mn-lt"/>
                <a:ea typeface="+mn-ea"/>
                <a:cs typeface="+mn-cs"/>
              </a:rPr>
              <a:t> or </a:t>
            </a:r>
            <a:r>
              <a:rPr lang="en-US" sz="1200" b="0" i="0" u="none" strike="noStrike" kern="1200" dirty="0" err="1">
                <a:solidFill>
                  <a:schemeClr val="tx1"/>
                </a:solidFill>
                <a:effectLst/>
                <a:latin typeface="+mn-lt"/>
                <a:ea typeface="+mn-ea"/>
                <a:cs typeface="+mn-cs"/>
              </a:rPr>
              <a:t>HCl</a:t>
            </a:r>
            <a:r>
              <a:rPr lang="en-US" sz="1200" b="0" i="0" u="none" strike="noStrike" kern="1200" dirty="0">
                <a:solidFill>
                  <a:schemeClr val="tx1"/>
                </a:solidFill>
                <a:effectLst/>
                <a:latin typeface="+mn-lt"/>
                <a:ea typeface="+mn-ea"/>
                <a:cs typeface="+mn-cs"/>
              </a:rPr>
              <a:t> may cause a higher P</a:t>
            </a:r>
            <a:r>
              <a:rPr lang="en-US" sz="1200" b="0" i="0" u="none" strike="noStrike" kern="1200" baseline="-25000" dirty="0">
                <a:solidFill>
                  <a:schemeClr val="tx1"/>
                </a:solidFill>
                <a:effectLst/>
                <a:latin typeface="+mn-lt"/>
                <a:ea typeface="+mn-ea"/>
                <a:cs typeface="+mn-cs"/>
              </a:rPr>
              <a:t>HCO3</a:t>
            </a:r>
            <a:r>
              <a:rPr lang="en-US" sz="1200" b="0" i="0" u="none" strike="noStrike" kern="1200" dirty="0">
                <a:solidFill>
                  <a:schemeClr val="tx1"/>
                </a:solidFill>
                <a:effectLst/>
                <a:latin typeface="+mn-lt"/>
                <a:ea typeface="+mn-ea"/>
                <a:cs typeface="+mn-cs"/>
              </a:rPr>
              <a:t> and may also lead to a secondary deficit of K</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hypokalemia. A deficit of K</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may be associated with an acidified PCT cell pH, which can then both initiate and sustain a high P</a:t>
            </a:r>
            <a:r>
              <a:rPr lang="en-US" sz="1200" b="0" i="0" u="none" strike="noStrike" kern="1200" baseline="-25000" dirty="0">
                <a:solidFill>
                  <a:schemeClr val="tx1"/>
                </a:solidFill>
                <a:effectLst/>
                <a:latin typeface="+mn-lt"/>
                <a:ea typeface="+mn-ea"/>
                <a:cs typeface="+mn-cs"/>
              </a:rPr>
              <a:t>HCO3</a:t>
            </a:r>
            <a:r>
              <a:rPr lang="en-US" sz="1200" b="0" i="0" u="none" strike="noStrike" kern="1200" dirty="0">
                <a:solidFill>
                  <a:schemeClr val="tx1"/>
                </a:solidFill>
                <a:effectLst/>
                <a:latin typeface="+mn-lt"/>
                <a:ea typeface="+mn-ea"/>
                <a:cs typeface="+mn-cs"/>
              </a:rPr>
              <a:t> as a result of renal new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generation (higher excretion of NH</a:t>
            </a:r>
            <a:r>
              <a:rPr lang="en-US" sz="1200" b="0" i="0" u="none" strike="noStrike" kern="1200" baseline="-25000" dirty="0">
                <a:solidFill>
                  <a:schemeClr val="tx1"/>
                </a:solidFill>
                <a:effectLst/>
                <a:latin typeface="+mn-lt"/>
                <a:ea typeface="+mn-ea"/>
                <a:cs typeface="+mn-cs"/>
              </a:rPr>
              <a:t>4</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enhanced reabsorption of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organic anions (potential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in the PCT</a:t>
            </a:r>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41</a:t>
            </a:fld>
            <a:endParaRPr lang="en-US"/>
          </a:p>
        </p:txBody>
      </p:sp>
    </p:spTree>
    <p:extLst>
      <p:ext uri="{BB962C8B-B14F-4D97-AF65-F5344CB8AC3E}">
        <p14:creationId xmlns:p14="http://schemas.microsoft.com/office/powerpoint/2010/main" val="275177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a:extLst>
              <a:ext uri="{FF2B5EF4-FFF2-40B4-BE49-F238E27FC236}">
                <a16:creationId xmlns:a16="http://schemas.microsoft.com/office/drawing/2014/main" id="{1ADEF2BD-E287-2340-970F-088F23428A58}"/>
              </a:ext>
            </a:extLst>
          </p:cNvPr>
          <p:cNvSpPr txBox="1">
            <a:spLocks noChangeArrowheads="1"/>
          </p:cNvSpPr>
          <p:nvPr/>
        </p:nvSpPr>
        <p:spPr bwMode="auto">
          <a:xfrm>
            <a:off x="1587500" y="1023938"/>
            <a:ext cx="4595813" cy="35052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a:lnSpc>
                <a:spcPct val="93000"/>
              </a:lnSpc>
              <a:buClr>
                <a:srgbClr val="000000"/>
              </a:buClr>
              <a:buSzPct val="45000"/>
              <a:buFont typeface="Wingdings" pitchFamily="2" charset="2"/>
              <a:buNone/>
            </a:pPr>
            <a:endParaRPr lang="en-US" altLang="en-US"/>
          </a:p>
        </p:txBody>
      </p:sp>
      <p:sp>
        <p:nvSpPr>
          <p:cNvPr id="71683" name="Text Box 2">
            <a:extLst>
              <a:ext uri="{FF2B5EF4-FFF2-40B4-BE49-F238E27FC236}">
                <a16:creationId xmlns:a16="http://schemas.microsoft.com/office/drawing/2014/main" id="{150E3B93-97A1-184B-BBC8-C1193D22BBEC}"/>
              </a:ext>
            </a:extLst>
          </p:cNvPr>
          <p:cNvSpPr>
            <a:spLocks noGrp="1" noChangeArrowheads="1"/>
          </p:cNvSpPr>
          <p:nvPr>
            <p:ph type="body"/>
          </p:nvPr>
        </p:nvSpPr>
        <p:spPr bwMode="auto">
          <a:xfrm>
            <a:off x="1185863" y="4867275"/>
            <a:ext cx="5407025" cy="388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400" b="1" dirty="0">
                <a:latin typeface="Arial" panose="020B0604020202020204" pitchFamily="34" charset="0"/>
                <a:ea typeface="msgothic" charset="0"/>
                <a:cs typeface="msgothic" charset="0"/>
              </a:rPr>
              <a:t>A cell model for </a:t>
            </a:r>
            <a:r>
              <a:rPr lang="en-GB" altLang="en-US" sz="1400" b="1" dirty="0" err="1">
                <a:latin typeface="Arial" panose="020B0604020202020204" pitchFamily="34" charset="0"/>
                <a:ea typeface="msgothic" charset="0"/>
                <a:cs typeface="msgothic" charset="0"/>
              </a:rPr>
              <a:t>K</a:t>
            </a:r>
            <a:r>
              <a:rPr lang="en-GB" altLang="en-US" sz="1400" b="1" baseline="33000" dirty="0" err="1">
                <a:latin typeface="Arial" panose="020B0604020202020204" pitchFamily="34" charset="0"/>
                <a:ea typeface="msgothic" charset="0"/>
                <a:cs typeface="msgothic" charset="0"/>
              </a:rPr>
              <a:t>+</a:t>
            </a:r>
            <a:r>
              <a:rPr lang="en-GB" altLang="en-US" sz="1400" b="1" dirty="0" err="1">
                <a:latin typeface="Arial" panose="020B0604020202020204" pitchFamily="34" charset="0"/>
                <a:ea typeface="msgothic" charset="0"/>
                <a:cs typeface="msgothic" charset="0"/>
              </a:rPr>
              <a:t>transport</a:t>
            </a:r>
            <a:r>
              <a:rPr lang="en-GB" altLang="en-US" sz="1400" b="1" dirty="0">
                <a:latin typeface="Arial" panose="020B0604020202020204" pitchFamily="34" charset="0"/>
                <a:ea typeface="msgothic" charset="0"/>
                <a:cs typeface="msgothic" charset="0"/>
              </a:rPr>
              <a:t> in the distal convoluted tubule (DCT)</a:t>
            </a:r>
            <a:r>
              <a:rPr lang="en-GB" altLang="en-US" dirty="0">
                <a:latin typeface="Arial" panose="020B0604020202020204" pitchFamily="34" charset="0"/>
                <a:ea typeface="msgothic" charset="0"/>
                <a:cs typeface="msgothic" charset="0"/>
              </a:rPr>
              <a:t>. In the early DCT, luminal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uptake is mediated by the apically located thiazide-sensitive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-Cl</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cotransporter. The transporter is energized by the basolateral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-K</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-ATPase, which maintains intracellular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concentration low, thus providing a </a:t>
            </a:r>
            <a:r>
              <a:rPr lang="en-GB" altLang="en-US" dirty="0" err="1">
                <a:latin typeface="Arial" panose="020B0604020202020204" pitchFamily="34" charset="0"/>
                <a:ea typeface="msgothic" charset="0"/>
                <a:cs typeface="msgothic" charset="0"/>
              </a:rPr>
              <a:t>favorable</a:t>
            </a:r>
            <a:r>
              <a:rPr lang="en-GB" altLang="en-US" dirty="0">
                <a:latin typeface="Arial" panose="020B0604020202020204" pitchFamily="34" charset="0"/>
                <a:ea typeface="msgothic" charset="0"/>
                <a:cs typeface="msgothic" charset="0"/>
              </a:rPr>
              <a:t> gradient for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entry into the cell through secondary active transport. The cotransporter is abundantly expressed in the DCT1 but progressively declines along the DCT2. ROMK is expressed throughout the DCT and into the cortical collecting duct. Expression of the epithelial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channel (ENaC), which mediates amiloride-sensitive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absorption, begins in the DCT2 and is robustly expressed throughout the downstream connecting tubule and cortical collecting duct. The DCT2 is the beginning of the aldosterone-sensitive distal nephron (ASDN) as identified by the presence of both the mineralocorticoid receptor and the enzyme 11</a:t>
            </a:r>
            <a:r>
              <a:rPr lang="en-GB" altLang="en-US" i="1" dirty="0">
                <a:latin typeface="Arial" panose="020B0604020202020204" pitchFamily="34" charset="0"/>
                <a:ea typeface="msgothic" charset="0"/>
                <a:cs typeface="msgothic" charset="0"/>
              </a:rPr>
              <a:t>β</a:t>
            </a:r>
            <a:r>
              <a:rPr lang="en-GB" altLang="en-US" dirty="0">
                <a:latin typeface="Arial" panose="020B0604020202020204" pitchFamily="34" charset="0"/>
                <a:ea typeface="msgothic" charset="0"/>
                <a:cs typeface="msgothic" charset="0"/>
              </a:rPr>
              <a:t>-hydroxysteroid dehydrogenase II. This enzyme maintains the mineralocorticoid receptor free to only bind aldosterone by metabolizing cortisol to cortisone, the latter of which has no affinity for the receptor. Electrogenic-mediated K</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transport begins in the DCT2 with the combined presence of ROMK, ENaC, and aldosterone sensitivity. Electroneutral K</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-Cl</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cotransport is present in the DCT and collecting duct. Conditions that cause a low luminal Cl</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concentration increase K</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secretion through this mechanism, which occurs with delivery of poorly </a:t>
            </a:r>
            <a:r>
              <a:rPr lang="en-GB" altLang="en-US" dirty="0" err="1">
                <a:latin typeface="Arial" panose="020B0604020202020204" pitchFamily="34" charset="0"/>
                <a:ea typeface="msgothic" charset="0"/>
                <a:cs typeface="msgothic" charset="0"/>
              </a:rPr>
              <a:t>reabsorbable</a:t>
            </a:r>
            <a:r>
              <a:rPr lang="en-GB" altLang="en-US" dirty="0">
                <a:latin typeface="Arial" panose="020B0604020202020204" pitchFamily="34" charset="0"/>
                <a:ea typeface="msgothic" charset="0"/>
                <a:cs typeface="msgothic" charset="0"/>
              </a:rPr>
              <a:t> anions, such as </a:t>
            </a:r>
            <a:r>
              <a:rPr lang="en-GB" altLang="en-US" dirty="0" err="1">
                <a:latin typeface="Arial" panose="020B0604020202020204" pitchFamily="34" charset="0"/>
                <a:ea typeface="msgothic" charset="0"/>
                <a:cs typeface="msgothic" charset="0"/>
              </a:rPr>
              <a:t>sulfate</a:t>
            </a:r>
            <a:r>
              <a:rPr lang="en-GB" altLang="en-US" dirty="0">
                <a:latin typeface="Arial" panose="020B0604020202020204" pitchFamily="34" charset="0"/>
                <a:ea typeface="msgothic" charset="0"/>
                <a:cs typeface="msgothic" charset="0"/>
              </a:rPr>
              <a:t>, phosphate, or bicarbonate.</a:t>
            </a:r>
          </a:p>
        </p:txBody>
      </p:sp>
    </p:spTree>
    <p:extLst>
      <p:ext uri="{BB962C8B-B14F-4D97-AF65-F5344CB8AC3E}">
        <p14:creationId xmlns:p14="http://schemas.microsoft.com/office/powerpoint/2010/main" val="2867346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079A2D8-B173-6E41-88C5-455D6F364B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B739C7A-7E06-8441-9593-999D7CBFB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a:extLst>
              <a:ext uri="{FF2B5EF4-FFF2-40B4-BE49-F238E27FC236}">
                <a16:creationId xmlns:a16="http://schemas.microsoft.com/office/drawing/2014/main" id="{250D7AFE-4111-F941-A380-DD0988255D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0C12ED-6B99-674E-A8A6-34EEB14E0F37}" type="slidenum">
              <a:rPr lang="en-US" altLang="en-US"/>
              <a:pPr/>
              <a:t>49</a:t>
            </a:fld>
            <a:endParaRPr lang="en-US" altLang="en-US"/>
          </a:p>
        </p:txBody>
      </p:sp>
    </p:spTree>
    <p:extLst>
      <p:ext uri="{BB962C8B-B14F-4D97-AF65-F5344CB8AC3E}">
        <p14:creationId xmlns:p14="http://schemas.microsoft.com/office/powerpoint/2010/main" val="3149178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Table from UpToDate. </a:t>
            </a:r>
          </a:p>
          <a:p>
            <a:r>
              <a:rPr lang="en-US" dirty="0">
                <a:effectLst/>
              </a:rPr>
              <a:t>Aminoglycosides are polycations, which act as </a:t>
            </a:r>
            <a:r>
              <a:rPr lang="en-US" dirty="0" err="1">
                <a:effectLst/>
              </a:rPr>
              <a:t>calcimimetics</a:t>
            </a:r>
            <a:r>
              <a:rPr lang="en-US" dirty="0">
                <a:effectLst/>
              </a:rPr>
              <a:t> and can activate the </a:t>
            </a:r>
            <a:r>
              <a:rPr lang="en-US" dirty="0" err="1">
                <a:effectLst/>
              </a:rPr>
              <a:t>CaSR</a:t>
            </a:r>
            <a:endParaRPr lang="en-US" dirty="0"/>
          </a:p>
        </p:txBody>
      </p:sp>
      <p:sp>
        <p:nvSpPr>
          <p:cNvPr id="4" name="Slide Number Placeholder 3"/>
          <p:cNvSpPr>
            <a:spLocks noGrp="1"/>
          </p:cNvSpPr>
          <p:nvPr>
            <p:ph type="sldNum" sz="quarter" idx="10"/>
          </p:nvPr>
        </p:nvSpPr>
        <p:spPr/>
        <p:txBody>
          <a:bodyPr/>
          <a:lstStyle/>
          <a:p>
            <a:fld id="{DE43C441-EE3D-41E5-925D-CFD644A682FD}" type="slidenum">
              <a:rPr lang="en-US" smtClean="0"/>
              <a:t>50</a:t>
            </a:fld>
            <a:endParaRPr lang="en-US"/>
          </a:p>
        </p:txBody>
      </p:sp>
    </p:spTree>
    <p:extLst>
      <p:ext uri="{BB962C8B-B14F-4D97-AF65-F5344CB8AC3E}">
        <p14:creationId xmlns:p14="http://schemas.microsoft.com/office/powerpoint/2010/main" val="4202446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UpToDate.com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300" b="1" dirty="0">
                <a:latin typeface="Arial" panose="020B0604020202020204" pitchFamily="34" charset="0"/>
                <a:ea typeface="msgothic" charset="0"/>
                <a:cs typeface="msgothic" charset="0"/>
              </a:rPr>
              <a:t>Model of calcium and magnesium absorption by distal convoluted tubules</a:t>
            </a:r>
            <a:r>
              <a:rPr lang="en-GB" altLang="en-US" dirty="0">
                <a:latin typeface="Arial" panose="020B0604020202020204" pitchFamily="34" charset="0"/>
                <a:ea typeface="msgothic" charset="0"/>
                <a:cs typeface="msgothic" charset="0"/>
              </a:rPr>
              <a:t>. Calcium entry across the plasma membrane proceeds through calcium channels with basolateral exit occurring through a combination of the plasma membrane ATPase and Na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-Ca</a:t>
            </a:r>
            <a:r>
              <a:rPr lang="en-GB" altLang="en-US" baseline="33000" dirty="0">
                <a:latin typeface="Arial" panose="020B0604020202020204" pitchFamily="34" charset="0"/>
                <a:ea typeface="msgothic" charset="0"/>
                <a:cs typeface="msgothic" charset="0"/>
              </a:rPr>
              <a:t>+</a:t>
            </a:r>
            <a:r>
              <a:rPr lang="en-GB" altLang="en-US" dirty="0">
                <a:latin typeface="Arial" panose="020B0604020202020204" pitchFamily="34" charset="0"/>
                <a:ea typeface="msgothic" charset="0"/>
                <a:cs typeface="msgothic" charset="0"/>
              </a:rPr>
              <a:t> exchanger. Calcium absorption is entirely transcellular. Calciotropic hormones such as parathyroid hormone and calcitonin stimulate calcium absorption. Calcitriol [1,25(OH)</a:t>
            </a:r>
            <a:r>
              <a:rPr lang="en-GB" altLang="en-US" baseline="-33000" dirty="0">
                <a:latin typeface="Arial" panose="020B0604020202020204" pitchFamily="34" charset="0"/>
                <a:ea typeface="msgothic" charset="0"/>
                <a:cs typeface="msgothic" charset="0"/>
              </a:rPr>
              <a:t>2</a:t>
            </a:r>
            <a:r>
              <a:rPr lang="en-GB" altLang="en-US" dirty="0">
                <a:latin typeface="Arial" panose="020B0604020202020204" pitchFamily="34" charset="0"/>
                <a:ea typeface="msgothic" charset="0"/>
                <a:cs typeface="msgothic" charset="0"/>
              </a:rPr>
              <a:t>D] stimulates calcium absorption through the activation of nuclear transcription factors. Inhibition of the apical NaCl cotransporter by thiazide diuretics or in </a:t>
            </a:r>
            <a:r>
              <a:rPr lang="en-GB" altLang="en-US" dirty="0" err="1">
                <a:latin typeface="Arial" panose="020B0604020202020204" pitchFamily="34" charset="0"/>
                <a:ea typeface="msgothic" charset="0"/>
                <a:cs typeface="msgothic" charset="0"/>
              </a:rPr>
              <a:t>Gitelman’s</a:t>
            </a:r>
            <a:r>
              <a:rPr lang="en-GB" altLang="en-US" dirty="0">
                <a:latin typeface="Arial" panose="020B0604020202020204" pitchFamily="34" charset="0"/>
                <a:ea typeface="msgothic" charset="0"/>
                <a:cs typeface="msgothic" charset="0"/>
              </a:rPr>
              <a:t> syndrome indirectly stimulates calcium absorption. It decreases the amt of Na in the cell which increases the gradient needed to have the calcium go through the Na Ca exchanger. </a:t>
            </a:r>
            <a:endParaRPr lang="en-US" altLang="en-US" dirty="0"/>
          </a:p>
          <a:p>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51</a:t>
            </a:fld>
            <a:endParaRPr lang="en-US"/>
          </a:p>
        </p:txBody>
      </p:sp>
    </p:spTree>
    <p:extLst>
      <p:ext uri="{BB962C8B-B14F-4D97-AF65-F5344CB8AC3E}">
        <p14:creationId xmlns:p14="http://schemas.microsoft.com/office/powerpoint/2010/main" val="1572199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CCD during reduced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delivery to that segment in CDA, pendrin activity is increased but secretion of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is inhibited by insufficient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for anion exchange.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reabsorption may be partly maintained by Na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/H</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exchange by the electrical coupling between the principal cell and the H</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-secreting A cell (although it is morphologically less active than normal) and by the remainder of the collecting duct in the medulla. Coupled Na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/K</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exchange causes </a:t>
            </a:r>
            <a:r>
              <a:rPr lang="en-US" sz="1200" b="0" i="0" u="none" strike="noStrike" kern="1200" dirty="0" err="1">
                <a:solidFill>
                  <a:schemeClr val="tx1"/>
                </a:solidFill>
                <a:effectLst/>
                <a:latin typeface="+mn-lt"/>
                <a:ea typeface="+mn-ea"/>
                <a:cs typeface="+mn-cs"/>
              </a:rPr>
              <a:t>kaliuresis</a:t>
            </a:r>
            <a:r>
              <a:rPr lang="en-US" sz="1200" b="0" i="0" u="none" strike="noStrike" kern="1200" dirty="0">
                <a:solidFill>
                  <a:schemeClr val="tx1"/>
                </a:solidFill>
                <a:effectLst/>
                <a:latin typeface="+mn-lt"/>
                <a:ea typeface="+mn-ea"/>
                <a:cs typeface="+mn-cs"/>
              </a:rPr>
              <a:t>. After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delivery to the cortical collecting ducts increases,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secretion occurs and medullary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reabsorption diminishes,</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allowing correction of the </a:t>
            </a:r>
            <a:r>
              <a:rPr lang="en-US" sz="1200" b="0" i="0" u="none" strike="noStrike" kern="1200" dirty="0" err="1">
                <a:solidFill>
                  <a:schemeClr val="tx1"/>
                </a:solidFill>
                <a:effectLst/>
                <a:latin typeface="+mn-lt"/>
                <a:ea typeface="+mn-ea"/>
                <a:cs typeface="+mn-cs"/>
              </a:rPr>
              <a:t>hypochloremic</a:t>
            </a:r>
            <a:r>
              <a:rPr lang="en-US" sz="1200" b="0" i="0" u="none" strike="noStrike" kern="1200" dirty="0">
                <a:solidFill>
                  <a:schemeClr val="tx1"/>
                </a:solidFill>
                <a:effectLst/>
                <a:latin typeface="+mn-lt"/>
                <a:ea typeface="+mn-ea"/>
                <a:cs typeface="+mn-cs"/>
              </a:rPr>
              <a:t> alkalosis. In our rat studies, </a:t>
            </a:r>
            <a:r>
              <a:rPr lang="en-US" sz="1200" b="0" i="0" u="none" strike="noStrike" kern="1200" dirty="0" err="1">
                <a:solidFill>
                  <a:schemeClr val="tx1"/>
                </a:solidFill>
                <a:effectLst/>
                <a:latin typeface="+mn-lt"/>
                <a:ea typeface="+mn-ea"/>
                <a:cs typeface="+mn-cs"/>
              </a:rPr>
              <a:t>bicarbonaturia</a:t>
            </a:r>
            <a:r>
              <a:rPr lang="en-US" sz="1200" b="0" i="0" u="none" strike="noStrike" kern="1200" dirty="0">
                <a:solidFill>
                  <a:schemeClr val="tx1"/>
                </a:solidFill>
                <a:effectLst/>
                <a:latin typeface="+mn-lt"/>
                <a:ea typeface="+mn-ea"/>
                <a:cs typeface="+mn-cs"/>
              </a:rPr>
              <a:t> occurred within minutes of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administration intravenously and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did not increase in the urine until correction of serum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was nearly complete. (Both </a:t>
            </a:r>
            <a:r>
              <a:rPr lang="en-US" sz="1200" b="0" i="0" u="none" strike="noStrike" kern="1200" dirty="0" err="1">
                <a:solidFill>
                  <a:schemeClr val="tx1"/>
                </a:solidFill>
                <a:effectLst/>
                <a:latin typeface="+mn-lt"/>
                <a:ea typeface="+mn-ea"/>
                <a:cs typeface="+mn-cs"/>
              </a:rPr>
              <a:t>H</a:t>
            </a:r>
            <a:r>
              <a:rPr lang="en-US" sz="1200" b="0" i="0" u="none" strike="noStrike" kern="1200" baseline="30000" dirty="0" err="1">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are produced in the A- and B-type cells by carbonic anhydrase, and during acute acid-base changes, pendrin and </a:t>
            </a:r>
            <a:r>
              <a:rPr lang="en-US" sz="1200" b="0" i="0" u="none" strike="noStrike" kern="1200" dirty="0" err="1">
                <a:solidFill>
                  <a:schemeClr val="tx1"/>
                </a:solidFill>
                <a:effectLst/>
                <a:latin typeface="+mn-lt"/>
                <a:ea typeface="+mn-ea"/>
                <a:cs typeface="+mn-cs"/>
              </a:rPr>
              <a:t>H</a:t>
            </a:r>
            <a:r>
              <a:rPr lang="en-US" sz="1200" b="0" i="0" u="none" strike="noStrike" kern="1200" baseline="30000" dirty="0" err="1">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ATPase</a:t>
            </a:r>
            <a:r>
              <a:rPr lang="en-US" sz="1200" b="0" i="0" u="none" strike="noStrike" kern="1200" dirty="0">
                <a:solidFill>
                  <a:schemeClr val="tx1"/>
                </a:solidFill>
                <a:effectLst/>
                <a:latin typeface="+mn-lt"/>
                <a:ea typeface="+mn-ea"/>
                <a:cs typeface="+mn-cs"/>
              </a:rPr>
              <a:t> shuttle back and forth from cytosol to the luminal or basolateral membrane).</a:t>
            </a:r>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53</a:t>
            </a:fld>
            <a:endParaRPr lang="en-US"/>
          </a:p>
        </p:txBody>
      </p:sp>
    </p:spTree>
    <p:extLst>
      <p:ext uri="{BB962C8B-B14F-4D97-AF65-F5344CB8AC3E}">
        <p14:creationId xmlns:p14="http://schemas.microsoft.com/office/powerpoint/2010/main" val="106397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38AAD51C-ACB0-7545-963A-EB76DFC09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98A5350A-65BE-2A49-AAF7-5F7559818C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b="0" dirty="0" err="1"/>
              <a:t>Liddles</a:t>
            </a:r>
            <a:r>
              <a:rPr lang="en-US" altLang="en-US" b="0" dirty="0"/>
              <a:t> --- gain-of-function mutation in ENaC leads to hereditary hypokalemia and hypertension, mimicking the syndrome of mineralocorticoid excess.</a:t>
            </a:r>
          </a:p>
          <a:p>
            <a:endParaRPr lang="en-US" altLang="en-US" b="0" dirty="0"/>
          </a:p>
          <a:p>
            <a:r>
              <a:rPr lang="en-US" altLang="en-US" b="0" dirty="0"/>
              <a:t>11-beta-hydroxylase deficiency --- </a:t>
            </a:r>
            <a:r>
              <a:rPr lang="en-US" altLang="en-US" dirty="0"/>
              <a:t>present with features of androgen excess, including masculinization of female newborns and precocious puberty in male children. Approximately two thirds of patients also have hypertension, which may or may not be associated with mineralocorticoid excess, hypokalemia, and metabolic alkalosis. Seen in Congenital adrenal hyperplasia</a:t>
            </a:r>
          </a:p>
          <a:p>
            <a:endParaRPr lang="en-US" altLang="en-US" dirty="0"/>
          </a:p>
          <a:p>
            <a:r>
              <a:rPr lang="en-US" altLang="en-US" dirty="0"/>
              <a:t>Licorice is inhibiting 11-bbeta hydroxylase deficiency </a:t>
            </a:r>
          </a:p>
        </p:txBody>
      </p:sp>
      <p:sp>
        <p:nvSpPr>
          <p:cNvPr id="84996" name="Slide Number Placeholder 3">
            <a:extLst>
              <a:ext uri="{FF2B5EF4-FFF2-40B4-BE49-F238E27FC236}">
                <a16:creationId xmlns:a16="http://schemas.microsoft.com/office/drawing/2014/main" id="{E0A39999-EEB0-D044-91A9-FFF60750AA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F5B43A7-D253-4B4D-B81E-9948A76778F4}" type="slidenum">
              <a:rPr lang="en-US" altLang="en-US"/>
              <a:pPr/>
              <a:t>59</a:t>
            </a:fld>
            <a:endParaRPr lang="en-US" altLang="en-US"/>
          </a:p>
        </p:txBody>
      </p:sp>
    </p:spTree>
    <p:extLst>
      <p:ext uri="{BB962C8B-B14F-4D97-AF65-F5344CB8AC3E}">
        <p14:creationId xmlns:p14="http://schemas.microsoft.com/office/powerpoint/2010/main" val="328809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DAC-C422-550E-9FDF-3C6ACF31E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F5AB9-CBD0-0C6F-A752-1FA30C619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952BA-FC57-D190-9FE5-5F91DB9D29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donors (acid) and H+ receivers (base)</a:t>
            </a:r>
          </a:p>
          <a:p>
            <a:endParaRPr lang="en-US" dirty="0"/>
          </a:p>
        </p:txBody>
      </p:sp>
      <p:sp>
        <p:nvSpPr>
          <p:cNvPr id="4" name="Slide Number Placeholder 3">
            <a:extLst>
              <a:ext uri="{FF2B5EF4-FFF2-40B4-BE49-F238E27FC236}">
                <a16:creationId xmlns:a16="http://schemas.microsoft.com/office/drawing/2014/main" id="{5E78FA43-12F4-620C-C1FD-BB2F07B921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A8F44-347B-A74D-90A5-A0DED3594A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4252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 0.1</a:t>
            </a:r>
            <a:r>
              <a:rPr lang="en-US" baseline="0" dirty="0"/>
              <a:t> change in pH, ionized calcium changes by 0.12mg/</a:t>
            </a:r>
            <a:r>
              <a:rPr lang="en-US" baseline="0" dirty="0" err="1"/>
              <a:t>dL</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Acute or chronic acidosis = increased ionized Ca but leaching</a:t>
            </a:r>
            <a:r>
              <a:rPr lang="en-US" sz="1200" baseline="0" dirty="0"/>
              <a:t> bone to buffer and directly decreases calcium absorption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DE43C441-EE3D-41E5-925D-CFD644A682FD}" type="slidenum">
              <a:rPr lang="en-US" smtClean="0"/>
              <a:t>61</a:t>
            </a:fld>
            <a:endParaRPr lang="en-US"/>
          </a:p>
        </p:txBody>
      </p:sp>
    </p:spTree>
    <p:extLst>
      <p:ext uri="{BB962C8B-B14F-4D97-AF65-F5344CB8AC3E}">
        <p14:creationId xmlns:p14="http://schemas.microsoft.com/office/powerpoint/2010/main" val="902725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7926B2C-154C-8447-8E1B-9650F5FE70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785151DF-4F31-A64F-BCE5-1E8F06AFCC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Bartter (loop) --- The combination of secondary hyperaldosteronism and increased distal flow of Na+ delivery enhances K+ and H+ secretion, leading to hypokalemia and metabolic alkalosis but usually has low BP </a:t>
            </a:r>
          </a:p>
          <a:p>
            <a:pPr eaLnBrk="1" hangingPunct="1">
              <a:spcBef>
                <a:spcPct val="0"/>
              </a:spcBef>
            </a:pPr>
            <a:endParaRPr lang="en-US" altLang="en-US" b="1" dirty="0"/>
          </a:p>
          <a:p>
            <a:pPr marL="0" lvl="1" eaLnBrk="1" hangingPunct="1">
              <a:spcBef>
                <a:spcPct val="0"/>
              </a:spcBef>
            </a:pPr>
            <a:r>
              <a:rPr lang="en-US" altLang="en-US" dirty="0" err="1"/>
              <a:t>Gitelmans</a:t>
            </a:r>
            <a:r>
              <a:rPr lang="en-US" altLang="en-US" dirty="0"/>
              <a:t> (thiazide)  --- presents with hypokalemia, metabolic alkalosis, hypomagnesemia, </a:t>
            </a:r>
            <a:r>
              <a:rPr lang="en-US" altLang="en-US" dirty="0" err="1"/>
              <a:t>hypocalciuria</a:t>
            </a:r>
            <a:r>
              <a:rPr lang="en-US" altLang="en-US" dirty="0"/>
              <a:t>, polyuria, chondrocalcinosis and normal to elevated blood pressure </a:t>
            </a:r>
          </a:p>
          <a:p>
            <a:pPr eaLnBrk="1" hangingPunct="1">
              <a:spcBef>
                <a:spcPct val="0"/>
              </a:spcBef>
            </a:pPr>
            <a:endParaRPr lang="en-US" altLang="en-US" dirty="0"/>
          </a:p>
          <a:p>
            <a:pPr eaLnBrk="1" hangingPunct="1">
              <a:spcBef>
                <a:spcPct val="0"/>
              </a:spcBef>
            </a:pPr>
            <a:r>
              <a:rPr lang="en-US" altLang="en-US" dirty="0" err="1"/>
              <a:t>Liddles</a:t>
            </a:r>
            <a:r>
              <a:rPr lang="en-US" altLang="en-US" dirty="0"/>
              <a:t> --- gain-of-function mutation in ENaC leads to hereditary hypokalemia and hypertension, mimicking the syndrome of mineralocorticoid excess.</a:t>
            </a:r>
          </a:p>
          <a:p>
            <a:pPr eaLnBrk="1" hangingPunct="1">
              <a:spcBef>
                <a:spcPct val="0"/>
              </a:spcBef>
            </a:pPr>
            <a:endParaRPr lang="en-US" altLang="en-US" dirty="0"/>
          </a:p>
          <a:p>
            <a:pPr eaLnBrk="1" hangingPunct="1">
              <a:spcBef>
                <a:spcPct val="0"/>
              </a:spcBef>
            </a:pPr>
            <a:r>
              <a:rPr lang="en-US" altLang="en-US" dirty="0"/>
              <a:t>11-beta-hydroxylase deficiency present with features of androgen excess, including masculinization of female newborns and precocious puberty in male children. Approximately two thirds of patients also have hypertension, which may or may not be associated with mineralocorticoid excess, hypokalemia, and metabolic alkalosis. Seen in Congenital adrenal hyperplasia</a:t>
            </a:r>
          </a:p>
          <a:p>
            <a:pPr eaLnBrk="1" hangingPunct="1">
              <a:spcBef>
                <a:spcPct val="0"/>
              </a:spcBef>
            </a:pPr>
            <a:endParaRPr lang="en-US" altLang="en-US" dirty="0"/>
          </a:p>
          <a:p>
            <a:pPr eaLnBrk="1" hangingPunct="1">
              <a:spcBef>
                <a:spcPct val="0"/>
              </a:spcBef>
            </a:pPr>
            <a:r>
              <a:rPr lang="en-US" altLang="en-US" dirty="0"/>
              <a:t>Proximal RTA hypokalemia mediated through high aldosterone </a:t>
            </a:r>
          </a:p>
          <a:p>
            <a:pPr eaLnBrk="1" hangingPunct="1">
              <a:spcBef>
                <a:spcPct val="0"/>
              </a:spcBef>
            </a:pPr>
            <a:r>
              <a:rPr lang="en-US" altLang="en-US" dirty="0"/>
              <a:t>Distal RTA hypokalemia mediated through inability to acidify urine</a:t>
            </a:r>
          </a:p>
          <a:p>
            <a:pPr eaLnBrk="1" hangingPunct="1">
              <a:spcBef>
                <a:spcPct val="0"/>
              </a:spcBef>
            </a:pPr>
            <a:r>
              <a:rPr lang="en-US" altLang="en-US" dirty="0"/>
              <a:t>	H secretion is needed </a:t>
            </a:r>
            <a:r>
              <a:rPr lang="en-US" altLang="en-US" dirty="0" err="1"/>
              <a:t>fo</a:t>
            </a:r>
            <a:r>
              <a:rPr lang="en-US" altLang="en-US" dirty="0"/>
              <a:t> K reabsorption in the alpha intercalated cells </a:t>
            </a:r>
          </a:p>
        </p:txBody>
      </p:sp>
      <p:sp>
        <p:nvSpPr>
          <p:cNvPr id="87044" name="Slide Number Placeholder 3">
            <a:extLst>
              <a:ext uri="{FF2B5EF4-FFF2-40B4-BE49-F238E27FC236}">
                <a16:creationId xmlns:a16="http://schemas.microsoft.com/office/drawing/2014/main" id="{EDEA2F9C-F503-E14F-97E0-0E0BD4488D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2BB9D8-2E59-044B-B579-F53788CD179A}" type="slidenum">
              <a:rPr lang="en-US" altLang="en-US"/>
              <a:pPr/>
              <a:t>62</a:t>
            </a:fld>
            <a:endParaRPr lang="en-US" altLang="en-US"/>
          </a:p>
        </p:txBody>
      </p:sp>
    </p:spTree>
    <p:extLst>
      <p:ext uri="{BB962C8B-B14F-4D97-AF65-F5344CB8AC3E}">
        <p14:creationId xmlns:p14="http://schemas.microsoft.com/office/powerpoint/2010/main" val="196695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72</a:t>
            </a:fld>
            <a:endParaRPr lang="en-US"/>
          </a:p>
        </p:txBody>
      </p:sp>
    </p:spTree>
    <p:extLst>
      <p:ext uri="{BB962C8B-B14F-4D97-AF65-F5344CB8AC3E}">
        <p14:creationId xmlns:p14="http://schemas.microsoft.com/office/powerpoint/2010/main" val="3184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73</a:t>
            </a:fld>
            <a:endParaRPr lang="en-US"/>
          </a:p>
        </p:txBody>
      </p:sp>
    </p:spTree>
    <p:extLst>
      <p:ext uri="{BB962C8B-B14F-4D97-AF65-F5344CB8AC3E}">
        <p14:creationId xmlns:p14="http://schemas.microsoft.com/office/powerpoint/2010/main" val="274690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85</a:t>
            </a:fld>
            <a:endParaRPr lang="en-US"/>
          </a:p>
        </p:txBody>
      </p:sp>
    </p:spTree>
    <p:extLst>
      <p:ext uri="{BB962C8B-B14F-4D97-AF65-F5344CB8AC3E}">
        <p14:creationId xmlns:p14="http://schemas.microsoft.com/office/powerpoint/2010/main" val="401281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shaded areas represent the 95% confidence limits for zones of compensation for simple acid base disorders. If it falls outside of the shaded areas it is likely a mixed acid base disorder.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A8F44-347B-A74D-90A5-A0DED3594A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135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Schematic depiction of the localization and role of apical gastric H+/K+-ATPase, cytoplasmic CAII, and the basolateral Cl−/HCO3− anion exchange protein 2 (AE2; encoded by SLC4A2) in acid secretion and bicarbonate absorption in gastric parietal cells. Excessive gastric loss of HCl results in the addition of new HCO3− to the blood. Abbreviations: AE-2, anion exchange protein 2; CAII, carbonic anhydrase; NHE, Na+/H+ exchanger</a:t>
            </a: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20</a:t>
            </a:fld>
            <a:endParaRPr lang="en-US"/>
          </a:p>
        </p:txBody>
      </p:sp>
    </p:spTree>
    <p:extLst>
      <p:ext uri="{BB962C8B-B14F-4D97-AF65-F5344CB8AC3E}">
        <p14:creationId xmlns:p14="http://schemas.microsoft.com/office/powerpoint/2010/main" val="2765325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Schematic depiction of the localization and role of acid-base transporters and carbonic anhydrases in acid (H+) and bicarbonate (HCO3−) transport in kidney tubules. The majority of filtered HCO3</a:t>
            </a:r>
          </a:p>
          <a:p>
            <a:r>
              <a:rPr lang="en-US" dirty="0">
                <a:effectLst/>
                <a:latin typeface="Helvetica" pitchFamily="2" charset="0"/>
              </a:rPr>
              <a:t>− is reabsorbed in the proximal tubule via the coordinated actions of Na+/H+ exchanger 3 (NHE3; encoded by SLC9A3) and H+-transporting adenosine triphosphatase (H+-ATPase) on the apical membrane working in tandem with the Na+/HCO3 − cotransporter (NBCe1; encoded by SLC4A4) on the basolateral membrane. This process is facilitated by the actions of carbonic anhydrases IV and II (CAIV and CAII) on the apical membrane and in the cytoplasm, respectively. In the cortical collecting duct (CCD), H+-ATPase and H+/K+-ATPase on the apical membrane of A-intercalated cells mediate H+ secretion into the lumen, resulting in the generation of intracellular HCO3− that is transported to the blood via the basolateral Cl−/HCO3− AE1 (encoded by SLC4A1). The Cl−/HCO3− exchanger pendrin (encoded by SLC26A4) on the apical membrane of non–A-intercalated cells mediates HCO3− secretion into the lumen of the CCD in exchange for Cl− absorption. Sodium (Na+) and H2O are absorbed by the epithelial sodium channel (ENaC) and aquaporin 2 (AQP2), respectively, in principal cells. Abbreviations: ADP, adenosine diphosphate; AE1, anion exchange protein 1; AQP2, aquaporin 2; ATP, adenosine triphosphate; CAII, carbonic anhydrase; CCD, cortical collecting duct; DCT, distal convoluted tubule; ENaC, epithelial sodium channel; NBCe1, basolateral Na+/HCO3− cotransporter; NHE3, Na+/H+ exchanger 3; NKCC, Na+/K+/2Cl− cotransporter; PCT, proximal convoluted tubule; Pi, inorganic phosphate; TALH, thick ascending limb of Henle.</a:t>
            </a: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22</a:t>
            </a:fld>
            <a:endParaRPr lang="en-US"/>
          </a:p>
        </p:txBody>
      </p:sp>
    </p:spTree>
    <p:extLst>
      <p:ext uri="{BB962C8B-B14F-4D97-AF65-F5344CB8AC3E}">
        <p14:creationId xmlns:p14="http://schemas.microsoft.com/office/powerpoint/2010/main" val="95022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Schematic depiction of the mechanisms and nephron segments responsible for </a:t>
            </a:r>
            <a:r>
              <a:rPr lang="en-US" dirty="0" err="1">
                <a:effectLst/>
                <a:latin typeface="Helvetica" pitchFamily="2" charset="0"/>
              </a:rPr>
              <a:t>ammoniagenesis</a:t>
            </a:r>
            <a:r>
              <a:rPr lang="en-US" dirty="0">
                <a:effectLst/>
                <a:latin typeface="Helvetica" pitchFamily="2" charset="0"/>
              </a:rPr>
              <a:t> and ammonium/ ammonia transport. Ammonium (NH4 +) is generated from glutamine in the proximal tubule. Glutamine is converted to </a:t>
            </a:r>
            <a:r>
              <a:rPr lang="el-GR" dirty="0">
                <a:effectLst/>
                <a:latin typeface="Helvetica" pitchFamily="2" charset="0"/>
              </a:rPr>
              <a:t>α-</a:t>
            </a:r>
            <a:r>
              <a:rPr lang="en-US" dirty="0">
                <a:effectLst/>
                <a:latin typeface="Helvetica" pitchFamily="2" charset="0"/>
              </a:rPr>
              <a:t>ketoglutarate (and eventually HCO3−) and NH4+ by glutaminase and glutamate dehydrogenase. NH4+ is transported into the lumen via the luminal NHE3 as well as being trapped by H+-ATPase-mediated H+ secretion. The NH4+ is reabsorbed in the TAL via the apical Na+/K+/2Cl− cotransporter (NKCC2; encoded by SLC12A1) and secreted into the lumen of the collecting duct predominantly in the form of NH3, which is then trapped by the H+ secreted via H+-ATPase to form NH4+. NH4+ is then excreted into the urine with filtered Cl− as its anion. This generates new HCO3− (via glutamine metabolism), while excreting an acid (ammonium chloride). The HCO3− is returned to the blood via NBCe1. Compared with the baseline state (A), hypokalemia (B) enhances </a:t>
            </a:r>
            <a:r>
              <a:rPr lang="en-US" dirty="0" err="1">
                <a:effectLst/>
                <a:latin typeface="Helvetica" pitchFamily="2" charset="0"/>
              </a:rPr>
              <a:t>ammoniagenesis</a:t>
            </a:r>
            <a:r>
              <a:rPr lang="en-US" dirty="0">
                <a:effectLst/>
                <a:latin typeface="Helvetica" pitchFamily="2" charset="0"/>
              </a:rPr>
              <a:t> in the proximal tubule, stimulates H+ secretion and HCO3− reabsorption in the proximal tubule, activates H+-ATPase and Cl−/HCO3− AE1 in A-intercalated cells, induces the expression and activity of the </a:t>
            </a:r>
            <a:r>
              <a:rPr lang="en-US" dirty="0" err="1">
                <a:effectLst/>
                <a:latin typeface="Helvetica" pitchFamily="2" charset="0"/>
              </a:rPr>
              <a:t>nongastric</a:t>
            </a:r>
            <a:r>
              <a:rPr lang="en-US" dirty="0">
                <a:effectLst/>
                <a:latin typeface="Helvetica" pitchFamily="2" charset="0"/>
              </a:rPr>
              <a:t> H+/K+-ATPase in the collecting duct, and downregulates the expression of the HCO3−-secreting transporter pendrin in B-intercalated cells. Bold arrows indicate activated pathways and molecules; thin arrows denote inactive processes and molecules in hypokalemia. Abbreviations: ADP, adenosine diphosphate; AE1, anion exchange protein 1; AQP2, aquaporin 2; ATP, adenosine triphosphate; CAII, carbonic anhydrase; CCD, cortical collecting duct; DCT, distal convoluted tubule; ENaC, epithelial sodium channel; NBCe1, basolateral Na+/HCO3− cotransporter; NHE3, Na+/H+ exchanger 3; NKCC, Na+/K+/2Cl− cotransporter; PCT, proximal convoluted tubule; Pi, inorganic phosphate; TALH, thick ascending limb of Henle.</a:t>
            </a: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24</a:t>
            </a:fld>
            <a:endParaRPr lang="en-US"/>
          </a:p>
        </p:txBody>
      </p:sp>
    </p:spTree>
    <p:extLst>
      <p:ext uri="{BB962C8B-B14F-4D97-AF65-F5344CB8AC3E}">
        <p14:creationId xmlns:p14="http://schemas.microsoft.com/office/powerpoint/2010/main" val="1167461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Schematic depiction of the mechanism of salt absorption in the thick ascending limb of Henle and salt absorption and acid secretion in the collecting duct. (A) With normal vascular volume, the inhibition of NKCC will increase the delivery of salt to the distal segments such as the collecting duct, where Na+ is absorbed via ENaC in exchange for K+ (via ROMK) and H+ secretion (via H+- ATPase and in part H+/K+-ATPase). The increase in bicarbonate absorption will be offset by enhanced HCO3 − secretion via pendrin, mitigating the impact of acid secretion on systemic acid-base homeostasis. (B)When loop diuretic use causes volume depletion, the RAAS is activated. Na+ absorption and K+ and H+ secretion processes in the collecting duct are significantly amplified in the presence of aldosterone. The resulting volume depletion and hypochloremia as well as RAAS activation and hypokalemia will enhance bicarbonate absorption and inhibit bicarbonate secretion in the collecting duct cells. Bold arrows indicate activated pathways and molecules. Abbreviations: ADP, adenosine diphosphate; AE1, anion exchange protein 1; Aldo, aldosterone; AQP2, aquaporin2; ATP, adenosine triphosphate; CAII, carbonic anhydrase; </a:t>
            </a:r>
            <a:r>
              <a:rPr lang="en-US" dirty="0" err="1">
                <a:effectLst/>
                <a:latin typeface="Helvetica" pitchFamily="2" charset="0"/>
              </a:rPr>
              <a:t>CaSR</a:t>
            </a:r>
            <a:r>
              <a:rPr lang="en-US" dirty="0">
                <a:effectLst/>
                <a:latin typeface="Helvetica" pitchFamily="2" charset="0"/>
              </a:rPr>
              <a:t>, calcium-sensing receptor; CCD, cortical collecting duct; CFTR, cystic fibrosis transmembrane conductance regulator; DCT, distal convoluted tubule; ENaC, epithelial sodium channel; K+, potassium ion; MR, mineralocorticoid receptor; NCC, Na+/Cl− cotransporter; NCX, sodium-calcium exchanger; NKCC, Na+/K+/ 2Cl− cotransporter; PCT, proximal convoluted tubule; Pi, inorganic phosphate; RAAS, renin-angiotensin-aldosterone system; ROMK, renal outer medullary K+ channel; TAL, thick ascending limb; TRPV5, transient receptor potential vanilloid member 5.</a:t>
            </a:r>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26</a:t>
            </a:fld>
            <a:endParaRPr lang="en-US"/>
          </a:p>
        </p:txBody>
      </p:sp>
    </p:spTree>
    <p:extLst>
      <p:ext uri="{BB962C8B-B14F-4D97-AF65-F5344CB8AC3E}">
        <p14:creationId xmlns:p14="http://schemas.microsoft.com/office/powerpoint/2010/main" val="414477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Terms such as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-depletion </a:t>
            </a:r>
            <a:r>
              <a:rPr lang="en-US" dirty="0"/>
              <a:t>alkalosis</a:t>
            </a:r>
            <a:r>
              <a:rPr lang="en-US" sz="1200" b="0" i="0" u="none" strike="noStrike" kern="1200" dirty="0">
                <a:solidFill>
                  <a:schemeClr val="tx1"/>
                </a:solidFill>
                <a:effectLst/>
                <a:latin typeface="+mn-lt"/>
                <a:ea typeface="+mn-ea"/>
                <a:cs typeface="+mn-cs"/>
              </a:rPr>
              <a:t>” do not take into account the need for electroneutrality. </a:t>
            </a:r>
          </a:p>
          <a:p>
            <a:pPr fontAlgn="base"/>
            <a:r>
              <a:rPr lang="en-US" sz="1200" b="0" i="0" u="none" strike="noStrike" kern="1200" dirty="0">
                <a:solidFill>
                  <a:schemeClr val="tx1"/>
                </a:solidFill>
                <a:effectLst/>
                <a:latin typeface="+mn-lt"/>
                <a:ea typeface="+mn-ea"/>
                <a:cs typeface="+mn-cs"/>
              </a:rPr>
              <a:t>Knowing the balances for Na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K</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would make it possible for one to decide why the P</a:t>
            </a:r>
            <a:r>
              <a:rPr lang="en-US" sz="1200" b="0" i="0" u="none" strike="noStrike" kern="1200" baseline="-25000" dirty="0">
                <a:solidFill>
                  <a:schemeClr val="tx1"/>
                </a:solidFill>
                <a:effectLst/>
                <a:latin typeface="+mn-lt"/>
                <a:ea typeface="+mn-ea"/>
                <a:cs typeface="+mn-cs"/>
              </a:rPr>
              <a:t>HCO3</a:t>
            </a:r>
            <a:r>
              <a:rPr lang="en-US" sz="1200" b="0" i="0" u="none" strike="noStrike" kern="1200" dirty="0">
                <a:solidFill>
                  <a:schemeClr val="tx1"/>
                </a:solidFill>
                <a:effectLst/>
                <a:latin typeface="+mn-lt"/>
                <a:ea typeface="+mn-ea"/>
                <a:cs typeface="+mn-cs"/>
              </a:rPr>
              <a:t> is higher than normal and what changes have occurred in the composition of the ECF and ICF compartments.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This segment of the bowel both absorbs and secretes fluid, but absorption normally predominates, reducing the total gut fluid content to approximately 1 L/d by the time it enters the colon. Absorption is driven by sodium and chloride uptake (driving water uptake) and occurs </a:t>
            </a:r>
            <a:r>
              <a:rPr lang="en-US" sz="1200" b="0" i="1" u="none" strike="noStrike" kern="1200" dirty="0">
                <a:solidFill>
                  <a:schemeClr val="tx1"/>
                </a:solidFill>
                <a:effectLst/>
                <a:latin typeface="+mn-lt"/>
                <a:ea typeface="+mn-ea"/>
                <a:cs typeface="+mn-cs"/>
              </a:rPr>
              <a:t>via</a:t>
            </a:r>
            <a:r>
              <a:rPr lang="en-US" sz="1200" b="0" i="0" u="none" strike="noStrike" kern="1200" dirty="0">
                <a:solidFill>
                  <a:schemeClr val="tx1"/>
                </a:solidFill>
                <a:effectLst/>
                <a:latin typeface="+mn-lt"/>
                <a:ea typeface="+mn-ea"/>
                <a:cs typeface="+mn-cs"/>
              </a:rPr>
              <a:t> two linked transporters, the Na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H</a:t>
            </a:r>
            <a:r>
              <a:rPr lang="en-US" sz="1200" b="0" i="0" u="none" strike="noStrike" kern="1200" baseline="30000" dirty="0" err="1">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exchanger</a:t>
            </a:r>
            <a:r>
              <a:rPr lang="en-US" sz="1200" b="0" i="0" u="none" strike="noStrike" kern="1200" dirty="0">
                <a:solidFill>
                  <a:schemeClr val="tx1"/>
                </a:solidFill>
                <a:effectLst/>
                <a:latin typeface="+mn-lt"/>
                <a:ea typeface="+mn-ea"/>
                <a:cs typeface="+mn-cs"/>
              </a:rPr>
              <a:t> and the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exchanger . These two transporters take up Na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from the gut lumen and secrete H</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into it. The latter two ions combine, forming H</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CO</a:t>
            </a:r>
            <a:r>
              <a:rPr lang="en-US" sz="1200" b="0" i="0" u="none" strike="noStrike" kern="1200" baseline="-25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 which dehydrates to form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in the intestinal lumen. The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exchanger in the small intestine is the “downregulated in adenoma” (DRA) gene product, also named CLD (for chloride diarrhea). By the end of the ileum, Cl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/HCO</a:t>
            </a:r>
            <a:r>
              <a:rPr lang="en-US" sz="1200" b="0" i="0" u="none" strike="noStrike" kern="1200" baseline="-25000" dirty="0">
                <a:solidFill>
                  <a:schemeClr val="tx1"/>
                </a:solidFill>
                <a:effectLst/>
                <a:latin typeface="+mn-lt"/>
                <a:ea typeface="+mn-ea"/>
                <a:cs typeface="+mn-cs"/>
              </a:rPr>
              <a:t>3</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exchange predominates, resulting in an alkaline solution. </a:t>
            </a:r>
          </a:p>
          <a:p>
            <a:pPr fontAlgn="base"/>
            <a:endParaRPr lang="en-US" sz="1200" b="0" i="0" u="none" strike="noStrike" kern="1200" dirty="0">
              <a:solidFill>
                <a:schemeClr val="tx1"/>
              </a:solidFill>
              <a:effectLst/>
              <a:latin typeface="+mn-lt"/>
              <a:ea typeface="+mn-ea"/>
              <a:cs typeface="+mn-cs"/>
            </a:endParaRPr>
          </a:p>
          <a:p>
            <a:r>
              <a:rPr lang="en-US" dirty="0"/>
              <a:t>https://</a:t>
            </a:r>
            <a:r>
              <a:rPr lang="en-US" dirty="0" err="1"/>
              <a:t>cjasn.asnjournals.org</a:t>
            </a:r>
            <a:r>
              <a:rPr lang="en-US" dirty="0"/>
              <a:t>/content/3/6/1861 </a:t>
            </a:r>
          </a:p>
        </p:txBody>
      </p:sp>
      <p:sp>
        <p:nvSpPr>
          <p:cNvPr id="4" name="Slide Number Placeholder 3"/>
          <p:cNvSpPr>
            <a:spLocks noGrp="1"/>
          </p:cNvSpPr>
          <p:nvPr>
            <p:ph type="sldNum" sz="quarter" idx="5"/>
          </p:nvPr>
        </p:nvSpPr>
        <p:spPr/>
        <p:txBody>
          <a:bodyPr/>
          <a:lstStyle/>
          <a:p>
            <a:fld id="{49F227DC-CB19-C444-A965-57336E4AC728}" type="slidenum">
              <a:rPr lang="en-US" smtClean="0"/>
              <a:t>28</a:t>
            </a:fld>
            <a:endParaRPr lang="en-US"/>
          </a:p>
        </p:txBody>
      </p:sp>
    </p:spTree>
    <p:extLst>
      <p:ext uri="{BB962C8B-B14F-4D97-AF65-F5344CB8AC3E}">
        <p14:creationId xmlns:p14="http://schemas.microsoft.com/office/powerpoint/2010/main" val="25627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associated with an expanded EABV and hypertension </a:t>
            </a:r>
          </a:p>
          <a:p>
            <a:pPr marL="171450" indent="-171450">
              <a:buFontTx/>
              <a:buChar char="-"/>
            </a:pPr>
            <a:r>
              <a:rPr lang="en-US" dirty="0"/>
              <a:t>Disorders with enhanced mineralocorticoid activity causing hypokalemia</a:t>
            </a:r>
          </a:p>
          <a:p>
            <a:pPr marL="171450" indent="-171450">
              <a:buFontTx/>
              <a:buChar char="-"/>
            </a:pPr>
            <a:r>
              <a:rPr lang="en-US" dirty="0"/>
              <a:t>Primary hyperaldosteronism</a:t>
            </a:r>
          </a:p>
          <a:p>
            <a:pPr marL="171450" indent="-171450">
              <a:buFontTx/>
              <a:buChar char="-"/>
            </a:pPr>
            <a:r>
              <a:rPr lang="en-US" dirty="0"/>
              <a:t>Primary hyperreninemic hyperaldosteronism (renal artery stenosis, renin tumor)</a:t>
            </a:r>
          </a:p>
          <a:p>
            <a:pPr marL="171450" indent="-171450">
              <a:buFontTx/>
              <a:buChar char="-"/>
            </a:pPr>
            <a:r>
              <a:rPr lang="en-US" dirty="0"/>
              <a:t>Disorders with cortisol (apparent mineralocorticoid excess, inhibition of 11beta-hydroxysteroid dehydrogenase, tumor)</a:t>
            </a:r>
          </a:p>
          <a:p>
            <a:pPr marL="171450" indent="-171450">
              <a:buFontTx/>
              <a:buChar char="-"/>
            </a:pPr>
            <a:r>
              <a:rPr lang="en-US" dirty="0"/>
              <a:t>Disorders w/ active amiloride sensitive Na channels (</a:t>
            </a:r>
            <a:r>
              <a:rPr lang="en-US" dirty="0" err="1"/>
              <a:t>Liddles</a:t>
            </a:r>
            <a:r>
              <a:rPr lang="en-US" dirty="0"/>
              <a:t>)</a:t>
            </a:r>
          </a:p>
          <a:p>
            <a:pPr marL="171450" indent="-171450">
              <a:buFontTx/>
              <a:buChar char="-"/>
            </a:pPr>
            <a:r>
              <a:rPr lang="en-US" dirty="0"/>
              <a:t>Decrease in GFR and high bicarb load</a:t>
            </a:r>
          </a:p>
          <a:p>
            <a:endParaRPr lang="en-US" dirty="0"/>
          </a:p>
          <a:p>
            <a:endParaRPr lang="en-US" dirty="0"/>
          </a:p>
          <a:p>
            <a:endParaRPr lang="en-US" dirty="0"/>
          </a:p>
          <a:p>
            <a:endParaRPr lang="en-US" dirty="0"/>
          </a:p>
          <a:p>
            <a:r>
              <a:rPr lang="en-US" dirty="0"/>
              <a:t>Causes associated with a contracted effective arterial blood volume (EABV)</a:t>
            </a:r>
          </a:p>
          <a:p>
            <a:pPr marL="171450" indent="-171450">
              <a:buFontTx/>
              <a:buChar char="-"/>
            </a:pPr>
            <a:r>
              <a:rPr lang="en-US" dirty="0"/>
              <a:t>Low urine chloride concentration </a:t>
            </a:r>
          </a:p>
          <a:p>
            <a:pPr marL="628650" lvl="1" indent="-171450">
              <a:buFontTx/>
              <a:buChar char="-"/>
            </a:pPr>
            <a:r>
              <a:rPr lang="en-US" dirty="0"/>
              <a:t>Gastric</a:t>
            </a:r>
          </a:p>
          <a:p>
            <a:pPr marL="628650" lvl="1" indent="-171450">
              <a:buFontTx/>
              <a:buChar char="-"/>
            </a:pPr>
            <a:r>
              <a:rPr lang="en-US" dirty="0"/>
              <a:t>Remote use of diuretics</a:t>
            </a:r>
          </a:p>
          <a:p>
            <a:pPr marL="628650" lvl="1" indent="-171450">
              <a:buFontTx/>
              <a:buChar char="-"/>
            </a:pPr>
            <a:r>
              <a:rPr lang="en-US" dirty="0"/>
              <a:t>Post hypercapnic states </a:t>
            </a:r>
          </a:p>
          <a:p>
            <a:pPr marL="628650" lvl="1" indent="-171450">
              <a:buFontTx/>
              <a:buChar char="-"/>
            </a:pPr>
            <a:r>
              <a:rPr lang="en-US" dirty="0"/>
              <a:t>Loss of NaCl via lower GI tract </a:t>
            </a:r>
          </a:p>
          <a:p>
            <a:pPr marL="171450" lvl="0" indent="-171450">
              <a:buFontTx/>
              <a:buChar char="-"/>
            </a:pPr>
            <a:r>
              <a:rPr lang="en-US" dirty="0"/>
              <a:t>High urine chloride concentration </a:t>
            </a:r>
          </a:p>
          <a:p>
            <a:pPr marL="628650" lvl="1" indent="-171450">
              <a:buFontTx/>
              <a:buChar char="-"/>
            </a:pPr>
            <a:r>
              <a:rPr lang="en-US" dirty="0"/>
              <a:t>Diuretic use</a:t>
            </a:r>
          </a:p>
          <a:p>
            <a:pPr marL="628650" lvl="1" indent="-171450">
              <a:buFontTx/>
              <a:buChar char="-"/>
            </a:pPr>
            <a:r>
              <a:rPr lang="en-US" dirty="0"/>
              <a:t>Stimulation of the calcium sensing receptor (hypercalcemia, gentamicin, cisplatin, MM)</a:t>
            </a:r>
          </a:p>
          <a:p>
            <a:pPr marL="628650" lvl="1" indent="-171450">
              <a:buFontTx/>
              <a:buChar char="-"/>
            </a:pPr>
            <a:r>
              <a:rPr lang="en-US" dirty="0"/>
              <a:t>Inborn error affecting NaCl transporters (Bartter’s, </a:t>
            </a:r>
            <a:r>
              <a:rPr lang="en-US" dirty="0" err="1"/>
              <a:t>Gitelman’s</a:t>
            </a:r>
            <a:r>
              <a:rPr lang="en-US" dirty="0"/>
              <a:t>)</a:t>
            </a:r>
          </a:p>
          <a:p>
            <a:pPr marL="628650" lvl="1" indent="-171450">
              <a:buFontTx/>
              <a:buChar char="-"/>
            </a:pP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49F227DC-CB19-C444-A965-57336E4AC728}" type="slidenum">
              <a:rPr lang="en-US" smtClean="0"/>
              <a:t>29</a:t>
            </a:fld>
            <a:endParaRPr lang="en-US"/>
          </a:p>
        </p:txBody>
      </p:sp>
    </p:spTree>
    <p:extLst>
      <p:ext uri="{BB962C8B-B14F-4D97-AF65-F5344CB8AC3E}">
        <p14:creationId xmlns:p14="http://schemas.microsoft.com/office/powerpoint/2010/main" val="203468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88916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25167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422155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409487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72204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242871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15981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58771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589822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147718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10/1/25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905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10/1/25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351778429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tiff"/><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452360" y="3155772"/>
            <a:ext cx="4649993" cy="2384898"/>
          </a:xfrm>
        </p:spPr>
        <p:txBody>
          <a:bodyPr anchor="b" anchorCtr="0">
            <a:normAutofit fontScale="90000"/>
          </a:bodyPr>
          <a:lstStyle/>
          <a:p>
            <a:pPr algn="ctr"/>
            <a:br>
              <a:rPr lang="en-US" dirty="0"/>
            </a:br>
            <a:r>
              <a:rPr lang="en-US" dirty="0"/>
              <a:t>Metabolic Alkalosis</a:t>
            </a:r>
            <a:br>
              <a:rPr lang="en-US" dirty="0"/>
            </a:br>
            <a:br>
              <a:rPr lang="en-US" dirty="0"/>
            </a:br>
            <a:r>
              <a:rPr lang="en-US" dirty="0"/>
              <a:t> and </a:t>
            </a:r>
            <a:br>
              <a:rPr lang="en-US" dirty="0"/>
            </a:br>
            <a:br>
              <a:rPr lang="en-US" dirty="0"/>
            </a:br>
            <a:r>
              <a:rPr lang="en-US" dirty="0"/>
              <a:t>Respiratory Acid-Base Disorders </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8087548" y="5276315"/>
            <a:ext cx="3565524" cy="1731963"/>
          </a:xfrm>
        </p:spPr>
        <p:txBody>
          <a:bodyPr>
            <a:normAutofit/>
          </a:bodyPr>
          <a:lstStyle/>
          <a:p>
            <a:endParaRPr lang="en-US" dirty="0"/>
          </a:p>
          <a:p>
            <a:pPr algn="ctr"/>
            <a:r>
              <a:rPr lang="en-US" dirty="0"/>
              <a:t>Jacob Nysather D.O.</a:t>
            </a:r>
          </a:p>
          <a:p>
            <a:pPr algn="ctr"/>
            <a:r>
              <a:rPr lang="en-US" dirty="0"/>
              <a:t> </a:t>
            </a:r>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graphicFrame>
        <p:nvGraphicFramePr>
          <p:cNvPr id="2" name="Table 4">
            <a:extLst>
              <a:ext uri="{FF2B5EF4-FFF2-40B4-BE49-F238E27FC236}">
                <a16:creationId xmlns:a16="http://schemas.microsoft.com/office/drawing/2014/main" id="{2D73FD4E-D544-CD04-0FB1-82EDB14946E3}"/>
              </a:ext>
            </a:extLst>
          </p:cNvPr>
          <p:cNvGraphicFramePr>
            <a:graphicFrameLocks/>
          </p:cNvGraphicFramePr>
          <p:nvPr/>
        </p:nvGraphicFramePr>
        <p:xfrm>
          <a:off x="147600" y="102491"/>
          <a:ext cx="11896800" cy="6441440"/>
        </p:xfrm>
        <a:graphic>
          <a:graphicData uri="http://schemas.openxmlformats.org/drawingml/2006/table">
            <a:tbl>
              <a:tblPr firstRow="1" bandRow="1">
                <a:tableStyleId>{00A15C55-8517-42AA-B614-E9B94910E393}</a:tableStyleId>
              </a:tblPr>
              <a:tblGrid>
                <a:gridCol w="1662154">
                  <a:extLst>
                    <a:ext uri="{9D8B030D-6E8A-4147-A177-3AD203B41FA5}">
                      <a16:colId xmlns:a16="http://schemas.microsoft.com/office/drawing/2014/main" val="696175858"/>
                    </a:ext>
                  </a:extLst>
                </a:gridCol>
                <a:gridCol w="621089">
                  <a:extLst>
                    <a:ext uri="{9D8B030D-6E8A-4147-A177-3AD203B41FA5}">
                      <a16:colId xmlns:a16="http://schemas.microsoft.com/office/drawing/2014/main" val="3078088691"/>
                    </a:ext>
                  </a:extLst>
                </a:gridCol>
                <a:gridCol w="1200072">
                  <a:extLst>
                    <a:ext uri="{9D8B030D-6E8A-4147-A177-3AD203B41FA5}">
                      <a16:colId xmlns:a16="http://schemas.microsoft.com/office/drawing/2014/main" val="2835779684"/>
                    </a:ext>
                  </a:extLst>
                </a:gridCol>
                <a:gridCol w="1583636">
                  <a:extLst>
                    <a:ext uri="{9D8B030D-6E8A-4147-A177-3AD203B41FA5}">
                      <a16:colId xmlns:a16="http://schemas.microsoft.com/office/drawing/2014/main" val="1401985643"/>
                    </a:ext>
                  </a:extLst>
                </a:gridCol>
                <a:gridCol w="4617990">
                  <a:extLst>
                    <a:ext uri="{9D8B030D-6E8A-4147-A177-3AD203B41FA5}">
                      <a16:colId xmlns:a16="http://schemas.microsoft.com/office/drawing/2014/main" val="813569247"/>
                    </a:ext>
                  </a:extLst>
                </a:gridCol>
                <a:gridCol w="2211859">
                  <a:extLst>
                    <a:ext uri="{9D8B030D-6E8A-4147-A177-3AD203B41FA5}">
                      <a16:colId xmlns:a16="http://schemas.microsoft.com/office/drawing/2014/main" val="1552700679"/>
                    </a:ext>
                  </a:extLst>
                </a:gridCol>
              </a:tblGrid>
              <a:tr h="370840">
                <a:tc>
                  <a:txBody>
                    <a:bodyPr/>
                    <a:lstStyle/>
                    <a:p>
                      <a:pPr algn="ctr"/>
                      <a:r>
                        <a:rPr lang="en-US" b="1" dirty="0">
                          <a:solidFill>
                            <a:schemeClr val="tx1"/>
                          </a:solidFill>
                        </a:rPr>
                        <a:t>Primary Disorder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Initial Chemical Change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Compensatory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Expected Compensation</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Complete Adaptive Response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19244"/>
                  </a:ext>
                </a:extLst>
              </a:tr>
              <a:tr h="1112520">
                <a:tc>
                  <a:txBody>
                    <a:bodyPr/>
                    <a:lstStyle/>
                    <a:p>
                      <a:pPr algn="ctr"/>
                      <a:r>
                        <a:rPr lang="en-US" dirty="0"/>
                        <a:t>Metabolic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 HCO</a:t>
                      </a:r>
                      <a:r>
                        <a:rPr lang="en-US" baseline="-25000"/>
                        <a:t>3</a:t>
                      </a:r>
                      <a:r>
                        <a:rPr lang="en-US" baseline="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t>pCO</a:t>
                      </a:r>
                      <a:r>
                        <a:rPr lang="en-US" b="1" baseline="-25000" dirty="0"/>
                        <a:t>2</a:t>
                      </a:r>
                      <a:r>
                        <a:rPr lang="en-US" b="1" dirty="0"/>
                        <a:t> = (1.5 × HCO</a:t>
                      </a:r>
                      <a:r>
                        <a:rPr lang="en-US" b="1" baseline="-25000" dirty="0"/>
                        <a:t>3</a:t>
                      </a:r>
                      <a:r>
                        <a:rPr lang="en-US" b="1" baseline="0" dirty="0"/>
                        <a:t>-</a:t>
                      </a:r>
                      <a:r>
                        <a:rPr lang="en-US" b="1" dirty="0"/>
                        <a:t>) + 8 ± 2</a:t>
                      </a:r>
                    </a:p>
                    <a:p>
                      <a:pPr algn="l"/>
                      <a:r>
                        <a:rPr lang="en-US" dirty="0"/>
                        <a:t>pCO</a:t>
                      </a:r>
                      <a:r>
                        <a:rPr lang="en-US" baseline="-25000" dirty="0"/>
                        <a:t>2</a:t>
                      </a:r>
                      <a:r>
                        <a:rPr lang="en-US" dirty="0"/>
                        <a:t> = HCO</a:t>
                      </a:r>
                      <a:r>
                        <a:rPr lang="en-US" baseline="-25000" dirty="0"/>
                        <a:t>3</a:t>
                      </a:r>
                      <a:r>
                        <a:rPr lang="en-US" baseline="0" dirty="0"/>
                        <a:t>-</a:t>
                      </a:r>
                      <a:r>
                        <a:rPr lang="en-US" dirty="0"/>
                        <a:t> + 15</a:t>
                      </a:r>
                    </a:p>
                    <a:p>
                      <a:pPr algn="l"/>
                      <a:r>
                        <a:rPr lang="en-US" dirty="0"/>
                        <a:t>pCO</a:t>
                      </a:r>
                      <a:r>
                        <a:rPr lang="en-US" baseline="-25000" dirty="0"/>
                        <a:t>2</a:t>
                      </a:r>
                      <a:r>
                        <a:rPr lang="en-US" dirty="0"/>
                        <a:t> = decimal digits of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12-24 hrs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311841"/>
                  </a:ext>
                </a:extLst>
              </a:tr>
              <a:tr h="1112520">
                <a:tc>
                  <a:txBody>
                    <a:bodyPr/>
                    <a:lstStyle/>
                    <a:p>
                      <a:pPr algn="ctr"/>
                      <a:r>
                        <a:rPr lang="en-US" dirty="0"/>
                        <a:t>Metabolic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a:t>p</a:t>
                      </a:r>
                      <a:r>
                        <a:rPr lang="en-US" b="1" dirty="0"/>
                        <a:t>CO</a:t>
                      </a:r>
                      <a:r>
                        <a:rPr lang="en-US" b="1" baseline="-25000" dirty="0"/>
                        <a:t>2</a:t>
                      </a:r>
                      <a:r>
                        <a:rPr lang="en-US" b="1" dirty="0"/>
                        <a:t> = 40 + 0.7x([HCO</a:t>
                      </a:r>
                      <a:r>
                        <a:rPr lang="en-US" b="1" baseline="-25000" dirty="0"/>
                        <a:t>3 measure</a:t>
                      </a:r>
                      <a:r>
                        <a:rPr lang="en-US" b="1" dirty="0"/>
                        <a:t>] – [HCO</a:t>
                      </a:r>
                      <a:r>
                        <a:rPr lang="en-US" b="1" baseline="-25000" dirty="0"/>
                        <a:t>3 normal</a:t>
                      </a:r>
                      <a:r>
                        <a:rPr lang="en-US" b="1" dirty="0"/>
                        <a:t>])</a:t>
                      </a:r>
                    </a:p>
                    <a:p>
                      <a:pPr algn="l"/>
                      <a:r>
                        <a:rPr lang="en-US" dirty="0"/>
                        <a:t>pCO</a:t>
                      </a:r>
                      <a:r>
                        <a:rPr lang="en-US" baseline="-25000" dirty="0"/>
                        <a:t>2</a:t>
                      </a:r>
                      <a:r>
                        <a:rPr lang="en-US" dirty="0"/>
                        <a:t> = (0.9 × HCO</a:t>
                      </a:r>
                      <a:r>
                        <a:rPr lang="en-US" baseline="-25000" dirty="0"/>
                        <a:t>3</a:t>
                      </a:r>
                      <a:r>
                        <a:rPr lang="en-US" baseline="0" dirty="0"/>
                        <a:t>-</a:t>
                      </a:r>
                      <a:r>
                        <a:rPr lang="en-US" dirty="0"/>
                        <a:t>) + 9</a:t>
                      </a:r>
                    </a:p>
                    <a:p>
                      <a:pPr algn="l"/>
                      <a:r>
                        <a:rPr lang="en-US" dirty="0"/>
                        <a:t>pCO</a:t>
                      </a:r>
                      <a:r>
                        <a:rPr lang="en-US" baseline="-25000" dirty="0"/>
                        <a:t>2</a:t>
                      </a:r>
                      <a:r>
                        <a:rPr lang="en-US" dirty="0"/>
                        <a:t> = (0.7 × HCO</a:t>
                      </a:r>
                      <a:r>
                        <a:rPr lang="en-US" baseline="-25000" dirty="0"/>
                        <a:t>3</a:t>
                      </a:r>
                      <a:r>
                        <a:rPr lang="en-US" baseline="0" dirty="0"/>
                        <a:t>-</a:t>
                      </a:r>
                      <a:r>
                        <a:rPr lang="en-US" dirty="0"/>
                        <a:t>)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24-36 </a:t>
                      </a:r>
                      <a:r>
                        <a:rPr lang="en-US" dirty="0" err="1"/>
                        <a:t>hrs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732635"/>
                  </a:ext>
                </a:extLst>
              </a:tr>
              <a:tr h="370840">
                <a:tc gridSpan="6">
                  <a:txBody>
                    <a:bodyPr/>
                    <a:lstStyle/>
                    <a:p>
                      <a:pPr algn="l"/>
                      <a:r>
                        <a:rPr lang="en-US" i="1" dirty="0"/>
                        <a:t>Respiratory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149627"/>
                  </a:ext>
                </a:extLst>
              </a:tr>
              <a:tr h="370840">
                <a:tc>
                  <a:txBody>
                    <a:bodyPr/>
                    <a:lstStyle/>
                    <a:p>
                      <a:pPr algn="ctr"/>
                      <a:r>
                        <a:rPr lang="en-US"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t>HCO</a:t>
                      </a:r>
                      <a:r>
                        <a:rPr lang="en-US" baseline="-25000" dirty="0"/>
                        <a:t>3</a:t>
                      </a:r>
                      <a:r>
                        <a:rPr lang="en-US" baseline="0" dirty="0"/>
                        <a:t>- </a:t>
                      </a:r>
                      <a:r>
                        <a:rPr lang="en-US" dirty="0"/>
                        <a:t>increases 1 </a:t>
                      </a:r>
                      <a:r>
                        <a:rPr lang="en-US" dirty="0" err="1"/>
                        <a:t>mEq</a:t>
                      </a:r>
                      <a:r>
                        <a:rPr lang="en-US" dirty="0"/>
                        <a:t>/L for every 10 mm Hg increase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algn="ctr"/>
                      <a:r>
                        <a:rPr lang="en-US"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814492"/>
                  </a:ext>
                </a:extLst>
              </a:tr>
              <a:tr h="370840">
                <a:tc>
                  <a:txBody>
                    <a:bodyPr/>
                    <a:lstStyle/>
                    <a:p>
                      <a:pPr algn="ctr"/>
                      <a:r>
                        <a:rPr lang="en-US"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dirty="0"/>
                        <a:t>HCO</a:t>
                      </a:r>
                      <a:r>
                        <a:rPr lang="en-US" baseline="-25000" dirty="0"/>
                        <a:t>3</a:t>
                      </a:r>
                      <a:r>
                        <a:rPr lang="en-US" baseline="0" dirty="0"/>
                        <a:t>- </a:t>
                      </a:r>
                      <a:r>
                        <a:rPr lang="en-US" dirty="0"/>
                        <a:t>increases 3 to 4 </a:t>
                      </a:r>
                      <a:r>
                        <a:rPr lang="en-US" dirty="0" err="1"/>
                        <a:t>mEq</a:t>
                      </a:r>
                      <a:r>
                        <a:rPr lang="en-US" dirty="0"/>
                        <a:t>/L for every 10 mm Hg increase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89642353"/>
                  </a:ext>
                </a:extLst>
              </a:tr>
              <a:tr h="370840">
                <a:tc gridSpan="6">
                  <a:txBody>
                    <a:bodyPr/>
                    <a:lstStyle/>
                    <a:p>
                      <a:pPr algn="l"/>
                      <a:r>
                        <a:rPr lang="en-US" i="1" dirty="0"/>
                        <a:t>Respiratory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66121"/>
                  </a:ext>
                </a:extLst>
              </a:tr>
              <a:tr h="370840">
                <a:tc>
                  <a:txBody>
                    <a:bodyPr/>
                    <a:lstStyle/>
                    <a:p>
                      <a:pPr algn="ctr"/>
                      <a:r>
                        <a:rPr lang="en-US"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t>HCO</a:t>
                      </a:r>
                      <a:r>
                        <a:rPr lang="en-US" baseline="-25000" dirty="0"/>
                        <a:t>3</a:t>
                      </a:r>
                      <a:r>
                        <a:rPr lang="en-US" baseline="0" dirty="0"/>
                        <a:t>-</a:t>
                      </a:r>
                      <a:r>
                        <a:rPr lang="en-US" dirty="0"/>
                        <a:t> decreases 2 </a:t>
                      </a:r>
                      <a:r>
                        <a:rPr lang="en-US" dirty="0" err="1"/>
                        <a:t>mEq</a:t>
                      </a:r>
                      <a:r>
                        <a:rPr lang="en-US" dirty="0"/>
                        <a:t>/L for every 10 mm Hg decrease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546163"/>
                  </a:ext>
                </a:extLst>
              </a:tr>
              <a:tr h="370840">
                <a:tc>
                  <a:txBody>
                    <a:bodyPr/>
                    <a:lstStyle/>
                    <a:p>
                      <a:pPr algn="ctr"/>
                      <a:r>
                        <a:rPr lang="en-US"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dirty="0"/>
                        <a:t>HCO</a:t>
                      </a:r>
                      <a:r>
                        <a:rPr lang="en-US" baseline="-25000" dirty="0"/>
                        <a:t>3</a:t>
                      </a:r>
                      <a:r>
                        <a:rPr lang="en-US" baseline="0" dirty="0"/>
                        <a:t>- </a:t>
                      </a:r>
                      <a:r>
                        <a:rPr lang="en-US" dirty="0"/>
                        <a:t>decreases 5 </a:t>
                      </a:r>
                      <a:r>
                        <a:rPr lang="en-US" dirty="0" err="1"/>
                        <a:t>mEq</a:t>
                      </a:r>
                      <a:r>
                        <a:rPr lang="en-US" dirty="0"/>
                        <a:t>/L for every 10 mm Hg decrease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27728268"/>
                  </a:ext>
                </a:extLst>
              </a:tr>
            </a:tbl>
          </a:graphicData>
        </a:graphic>
      </p:graphicFrame>
      <p:sp>
        <p:nvSpPr>
          <p:cNvPr id="3" name="TextBox 2">
            <a:extLst>
              <a:ext uri="{FF2B5EF4-FFF2-40B4-BE49-F238E27FC236}">
                <a16:creationId xmlns:a16="http://schemas.microsoft.com/office/drawing/2014/main" id="{147F332E-16F3-C9D2-AA6C-36F3FB330BFF}"/>
              </a:ext>
            </a:extLst>
          </p:cNvPr>
          <p:cNvSpPr txBox="1"/>
          <p:nvPr/>
        </p:nvSpPr>
        <p:spPr>
          <a:xfrm>
            <a:off x="147600" y="6581001"/>
            <a:ext cx="81057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Table 12.1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Acid-Base Rules: Changes in pH, pCO</a:t>
            </a:r>
            <a:r>
              <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[HCO</a:t>
            </a:r>
            <a:r>
              <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Expected Compensatory Responses in Simple Disturbances</a:t>
            </a:r>
          </a:p>
        </p:txBody>
      </p:sp>
    </p:spTree>
    <p:extLst>
      <p:ext uri="{BB962C8B-B14F-4D97-AF65-F5344CB8AC3E}">
        <p14:creationId xmlns:p14="http://schemas.microsoft.com/office/powerpoint/2010/main" val="363330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6">
            <a:extLst>
              <a:ext uri="{FF2B5EF4-FFF2-40B4-BE49-F238E27FC236}">
                <a16:creationId xmlns:a16="http://schemas.microsoft.com/office/drawing/2014/main" id="{51780140-2912-AB80-7CFF-36B8B24C6881}"/>
              </a:ext>
            </a:extLst>
          </p:cNvPr>
          <p:cNvPicPr>
            <a:picLocks noChangeAspect="1"/>
          </p:cNvPicPr>
          <p:nvPr/>
        </p:nvPicPr>
        <p:blipFill rotWithShape="1">
          <a:blip r:embed="rId4"/>
          <a:srcRect l="26070" t="16653" r="24696" b="7773"/>
          <a:stretch/>
        </p:blipFill>
        <p:spPr>
          <a:xfrm>
            <a:off x="2287922" y="0"/>
            <a:ext cx="7942683" cy="6858000"/>
          </a:xfrm>
          <a:prstGeom prst="rect">
            <a:avLst/>
          </a:prstGeom>
        </p:spPr>
      </p:pic>
    </p:spTree>
    <p:extLst>
      <p:ext uri="{BB962C8B-B14F-4D97-AF65-F5344CB8AC3E}">
        <p14:creationId xmlns:p14="http://schemas.microsoft.com/office/powerpoint/2010/main" val="3673102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3">
            <a:extLst>
              <a:ext uri="{FF2B5EF4-FFF2-40B4-BE49-F238E27FC236}">
                <a16:creationId xmlns:a16="http://schemas.microsoft.com/office/drawing/2014/main" id="{A965A641-9A55-5D84-35AB-31B62A57A84D}"/>
              </a:ext>
            </a:extLst>
          </p:cNvPr>
          <p:cNvPicPr>
            <a:picLocks noChangeAspect="1"/>
          </p:cNvPicPr>
          <p:nvPr/>
        </p:nvPicPr>
        <p:blipFill rotWithShape="1">
          <a:blip r:embed="rId3"/>
          <a:srcRect l="17432" t="13373" r="17182" b="6826"/>
          <a:stretch/>
        </p:blipFill>
        <p:spPr>
          <a:xfrm>
            <a:off x="2327367" y="1412112"/>
            <a:ext cx="7537265" cy="5174324"/>
          </a:xfrm>
          <a:prstGeom prst="rect">
            <a:avLst/>
          </a:prstGeom>
        </p:spPr>
      </p:pic>
      <p:sp>
        <p:nvSpPr>
          <p:cNvPr id="3" name="TextBox 2">
            <a:extLst>
              <a:ext uri="{FF2B5EF4-FFF2-40B4-BE49-F238E27FC236}">
                <a16:creationId xmlns:a16="http://schemas.microsoft.com/office/drawing/2014/main" id="{A11AD342-F333-815A-C0ED-AA541B3901CB}"/>
              </a:ext>
            </a:extLst>
          </p:cNvPr>
          <p:cNvSpPr txBox="1"/>
          <p:nvPr/>
        </p:nvSpPr>
        <p:spPr>
          <a:xfrm>
            <a:off x="10880422" y="6581001"/>
            <a:ext cx="13115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Primer 8</a:t>
            </a:r>
            <a:r>
              <a:rPr kumimoji="0" lang="en-US" sz="12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edition</a:t>
            </a:r>
          </a:p>
        </p:txBody>
      </p:sp>
    </p:spTree>
    <p:extLst>
      <p:ext uri="{BB962C8B-B14F-4D97-AF65-F5344CB8AC3E}">
        <p14:creationId xmlns:p14="http://schemas.microsoft.com/office/powerpoint/2010/main" val="3250797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159220"/>
            <a:ext cx="10515600" cy="1325563"/>
          </a:xfrm>
        </p:spPr>
        <p:txBody>
          <a:bodyPr/>
          <a:lstStyle/>
          <a:p>
            <a:pPr algn="ctr"/>
            <a:r>
              <a:rPr lang="en-US" b="1" dirty="0"/>
              <a:t>High Anion Gap </a:t>
            </a:r>
            <a:r>
              <a:rPr lang="en-US" b="1" dirty="0" err="1"/>
              <a:t>Pneumonics</a:t>
            </a:r>
            <a:endParaRPr lang="en-US" b="1" dirty="0"/>
          </a:p>
        </p:txBody>
      </p:sp>
      <p:sp>
        <p:nvSpPr>
          <p:cNvPr id="2" name="TextBox 1">
            <a:extLst>
              <a:ext uri="{FF2B5EF4-FFF2-40B4-BE49-F238E27FC236}">
                <a16:creationId xmlns:a16="http://schemas.microsoft.com/office/drawing/2014/main" id="{C52728D7-BCAB-29E8-547E-27385AE0111E}"/>
              </a:ext>
            </a:extLst>
          </p:cNvPr>
          <p:cNvSpPr txBox="1"/>
          <p:nvPr/>
        </p:nvSpPr>
        <p:spPr>
          <a:xfrm>
            <a:off x="470971" y="2377117"/>
            <a:ext cx="43316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95959"/>
                </a:solidFill>
                <a:effectLst/>
                <a:uLnTx/>
                <a:uFillTx/>
                <a:latin typeface="Calibri" panose="020F0502020204030204"/>
                <a:ea typeface="+mn-ea"/>
                <a:cs typeface="+mn-cs"/>
              </a:rPr>
              <a:t>CUTE DIMPLES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Cyanide, Citrate (citric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Uremia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Toluene (hippuric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Ethylene Glycol (oxalic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Diabetic Ketoacidosis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INH, Iron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Methanol, Metformin (lactate)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Pyroglutamic Acid (</a:t>
            </a:r>
            <a:r>
              <a:rPr kumimoji="0" lang="en-US" sz="1800" b="0" i="0" u="none" strike="noStrike" kern="1200" cap="none" spc="0" normalizeH="0" baseline="0" noProof="0" dirty="0" err="1">
                <a:ln>
                  <a:noFill/>
                </a:ln>
                <a:solidFill>
                  <a:srgbClr val="595959"/>
                </a:solidFill>
                <a:effectLst/>
                <a:uLnTx/>
                <a:uFillTx/>
                <a:latin typeface="Calibri" panose="020F0502020204030204"/>
                <a:ea typeface="+mn-ea"/>
                <a:cs typeface="+mn-cs"/>
              </a:rPr>
              <a:t>oxoproline</a:t>
            </a: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Propylene Glycol (lactate), Paraldehyde, Propofol (lactate)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Lactic Acidosis, Linezolid (lactate)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Ethanol Ketoacidosis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Salicylates (lactate + ketones), Starvation Ketoacidosis, Sodium Thiosulfate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7853FF-5D05-5407-2B7E-A531A07D08AC}"/>
              </a:ext>
            </a:extLst>
          </p:cNvPr>
          <p:cNvSpPr txBox="1"/>
          <p:nvPr/>
        </p:nvSpPr>
        <p:spPr>
          <a:xfrm>
            <a:off x="4802648" y="2379137"/>
            <a:ext cx="298440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95959"/>
                </a:solidFill>
                <a:effectLst/>
                <a:uLnTx/>
                <a:uFillTx/>
                <a:latin typeface="Calibri" panose="020F0502020204030204"/>
                <a:ea typeface="+mn-ea"/>
                <a:cs typeface="+mn-cs"/>
              </a:rPr>
              <a:t>GOLD 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Glycols – ethylene (oxalic acid), propylene (lactate)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595959"/>
                </a:solidFill>
                <a:effectLst/>
                <a:uLnTx/>
                <a:uFillTx/>
                <a:latin typeface="Calibri" panose="020F0502020204030204"/>
                <a:ea typeface="+mn-ea"/>
                <a:cs typeface="+mn-cs"/>
              </a:rPr>
              <a:t>Oxoproline</a:t>
            </a: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(pyroglutamic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L-lactate (lactic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D-lactate (lactic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Methanol (formic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Aspirin (lactate + ketones)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Renal failure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Ketoacidosis – diabetes, starvation, alcohol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4F74200-2811-9554-B58A-30BD3A0EA199}"/>
              </a:ext>
            </a:extLst>
          </p:cNvPr>
          <p:cNvSpPr txBox="1"/>
          <p:nvPr/>
        </p:nvSpPr>
        <p:spPr>
          <a:xfrm>
            <a:off x="8369395" y="2373980"/>
            <a:ext cx="298440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95959"/>
                </a:solidFill>
                <a:effectLst/>
                <a:uLnTx/>
                <a:uFillTx/>
                <a:latin typeface="Calibri" panose="020F0502020204030204"/>
                <a:ea typeface="+mn-ea"/>
                <a:cs typeface="+mn-cs"/>
              </a:rPr>
              <a:t>MUDPILES</a:t>
            </a: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Methanol (formic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Uremia (Renal failure)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Diabetic Ketoacidosis  (starvation, alcohol)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Phenformin, Paraldehyde, Pyroglutamic acid (</a:t>
            </a:r>
            <a:r>
              <a:rPr kumimoji="0" lang="en-US" sz="1800" b="0" i="0" u="none" strike="noStrike" kern="1200" cap="none" spc="0" normalizeH="0" baseline="0" noProof="0" dirty="0" err="1">
                <a:ln>
                  <a:noFill/>
                </a:ln>
                <a:solidFill>
                  <a:srgbClr val="595959"/>
                </a:solidFill>
                <a:effectLst/>
                <a:uLnTx/>
                <a:uFillTx/>
                <a:latin typeface="Calibri" panose="020F0502020204030204"/>
                <a:ea typeface="+mn-ea"/>
                <a:cs typeface="+mn-cs"/>
              </a:rPr>
              <a:t>Oxoproline</a:t>
            </a: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Lactic Acidosis (D and 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Ethanol, Ethylene Glycol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Salicylates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92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6B87-A7A3-E74A-A1DF-8F4BD175F912}"/>
              </a:ext>
            </a:extLst>
          </p:cNvPr>
          <p:cNvSpPr>
            <a:spLocks noGrp="1"/>
          </p:cNvSpPr>
          <p:nvPr>
            <p:ph type="title"/>
          </p:nvPr>
        </p:nvSpPr>
        <p:spPr>
          <a:xfrm>
            <a:off x="886326" y="485440"/>
            <a:ext cx="9601200" cy="1485900"/>
          </a:xfrm>
        </p:spPr>
        <p:txBody>
          <a:bodyPr/>
          <a:lstStyle/>
          <a:p>
            <a:r>
              <a:rPr lang="en-US" dirty="0"/>
              <a:t>Metabolic Alkalosis</a:t>
            </a:r>
          </a:p>
        </p:txBody>
      </p:sp>
      <p:sp>
        <p:nvSpPr>
          <p:cNvPr id="3" name="Content Placeholder 2">
            <a:extLst>
              <a:ext uri="{FF2B5EF4-FFF2-40B4-BE49-F238E27FC236}">
                <a16:creationId xmlns:a16="http://schemas.microsoft.com/office/drawing/2014/main" id="{B506A0CF-EA2C-3842-A5B5-5802DC631005}"/>
              </a:ext>
            </a:extLst>
          </p:cNvPr>
          <p:cNvSpPr>
            <a:spLocks noGrp="1"/>
          </p:cNvSpPr>
          <p:nvPr>
            <p:ph idx="1"/>
          </p:nvPr>
        </p:nvSpPr>
        <p:spPr>
          <a:xfrm>
            <a:off x="886326" y="1705310"/>
            <a:ext cx="10515600" cy="4667250"/>
          </a:xfrm>
        </p:spPr>
        <p:txBody>
          <a:bodyPr>
            <a:normAutofit lnSpcReduction="10000"/>
          </a:bodyPr>
          <a:lstStyle/>
          <a:p>
            <a:r>
              <a:rPr lang="en-US" dirty="0"/>
              <a:t>Represents the inability of the kidney to excrete an excessive amount of bicarbonate present in extracellular fluid (ECF) due to factors that generate the net gain of bicarbonate and secondary factors that maintain the alkalosis</a:t>
            </a:r>
          </a:p>
          <a:p>
            <a:endParaRPr lang="en-US" dirty="0"/>
          </a:p>
          <a:p>
            <a:endParaRPr lang="en-US" dirty="0"/>
          </a:p>
          <a:p>
            <a:r>
              <a:rPr lang="en-US" dirty="0"/>
              <a:t>Common causes:</a:t>
            </a:r>
          </a:p>
          <a:p>
            <a:pPr lvl="1"/>
            <a:r>
              <a:rPr lang="en-US" dirty="0"/>
              <a:t>Vomiting </a:t>
            </a:r>
          </a:p>
          <a:p>
            <a:pPr lvl="1"/>
            <a:r>
              <a:rPr lang="en-US" dirty="0"/>
              <a:t>Diuretics </a:t>
            </a:r>
          </a:p>
          <a:p>
            <a:pPr lvl="1"/>
            <a:r>
              <a:rPr lang="en-US" dirty="0"/>
              <a:t>Chloride and volume depletion </a:t>
            </a:r>
          </a:p>
          <a:p>
            <a:pPr lvl="1"/>
            <a:r>
              <a:rPr lang="en-US" dirty="0"/>
              <a:t>Hypokalemia</a:t>
            </a:r>
          </a:p>
          <a:p>
            <a:pPr lvl="1"/>
            <a:r>
              <a:rPr lang="en-US" dirty="0"/>
              <a:t>Hyperaldosteronism  </a:t>
            </a:r>
          </a:p>
        </p:txBody>
      </p:sp>
      <p:pic>
        <p:nvPicPr>
          <p:cNvPr id="15" name="Picture 14">
            <a:extLst>
              <a:ext uri="{FF2B5EF4-FFF2-40B4-BE49-F238E27FC236}">
                <a16:creationId xmlns:a16="http://schemas.microsoft.com/office/drawing/2014/main" id="{9BE5DA75-FFB8-8D4E-A40D-67C733F475A6}"/>
              </a:ext>
            </a:extLst>
          </p:cNvPr>
          <p:cNvPicPr>
            <a:picLocks noChangeAspect="1"/>
          </p:cNvPicPr>
          <p:nvPr/>
        </p:nvPicPr>
        <p:blipFill>
          <a:blip r:embed="rId2"/>
          <a:stretch>
            <a:fillRect/>
          </a:stretch>
        </p:blipFill>
        <p:spPr>
          <a:xfrm>
            <a:off x="2661920" y="2829949"/>
            <a:ext cx="6776720" cy="701040"/>
          </a:xfrm>
          <a:prstGeom prst="rect">
            <a:avLst/>
          </a:prstGeom>
        </p:spPr>
      </p:pic>
    </p:spTree>
    <p:extLst>
      <p:ext uri="{BB962C8B-B14F-4D97-AF65-F5344CB8AC3E}">
        <p14:creationId xmlns:p14="http://schemas.microsoft.com/office/powerpoint/2010/main" val="9991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B3C0-EDC0-624D-A492-AC48670C5986}"/>
              </a:ext>
            </a:extLst>
          </p:cNvPr>
          <p:cNvSpPr>
            <a:spLocks noGrp="1"/>
          </p:cNvSpPr>
          <p:nvPr>
            <p:ph type="title"/>
          </p:nvPr>
        </p:nvSpPr>
        <p:spPr>
          <a:xfrm>
            <a:off x="838200" y="667512"/>
            <a:ext cx="9601200" cy="1485900"/>
          </a:xfrm>
        </p:spPr>
        <p:txBody>
          <a:bodyPr/>
          <a:lstStyle/>
          <a:p>
            <a:r>
              <a:rPr lang="en-US" dirty="0"/>
              <a:t>Potassium Depletion</a:t>
            </a:r>
          </a:p>
        </p:txBody>
      </p:sp>
      <p:sp>
        <p:nvSpPr>
          <p:cNvPr id="3" name="Content Placeholder 2">
            <a:extLst>
              <a:ext uri="{FF2B5EF4-FFF2-40B4-BE49-F238E27FC236}">
                <a16:creationId xmlns:a16="http://schemas.microsoft.com/office/drawing/2014/main" id="{DC949DED-F7DE-0E42-AEC5-947EDEB7D119}"/>
              </a:ext>
            </a:extLst>
          </p:cNvPr>
          <p:cNvSpPr>
            <a:spLocks noGrp="1"/>
          </p:cNvSpPr>
          <p:nvPr>
            <p:ph idx="1"/>
          </p:nvPr>
        </p:nvSpPr>
        <p:spPr>
          <a:xfrm>
            <a:off x="1094232" y="1789049"/>
            <a:ext cx="10515600" cy="4667250"/>
          </a:xfrm>
        </p:spPr>
        <p:txBody>
          <a:bodyPr>
            <a:normAutofit lnSpcReduction="10000"/>
          </a:bodyPr>
          <a:lstStyle/>
          <a:p>
            <a:r>
              <a:rPr lang="en-US" dirty="0"/>
              <a:t>Pure K</a:t>
            </a:r>
            <a:r>
              <a:rPr lang="en-US" baseline="30000" dirty="0"/>
              <a:t>+</a:t>
            </a:r>
            <a:r>
              <a:rPr lang="en-US" dirty="0"/>
              <a:t> depletion causes metabolic alkalosis although usually of only modest severity. </a:t>
            </a:r>
          </a:p>
          <a:p>
            <a:endParaRPr lang="en-US" dirty="0"/>
          </a:p>
          <a:p>
            <a:r>
              <a:rPr lang="en-US" dirty="0"/>
              <a:t>Hypokalemia independently enhances renal </a:t>
            </a:r>
            <a:r>
              <a:rPr lang="en-US" dirty="0" err="1"/>
              <a:t>ammoniagenesis</a:t>
            </a:r>
            <a:r>
              <a:rPr lang="en-US" dirty="0"/>
              <a:t>, which increases net acid excretion and thereby the return of “new” bicarbonate to the systemic circulation.</a:t>
            </a:r>
          </a:p>
          <a:p>
            <a:endParaRPr lang="en-US" dirty="0"/>
          </a:p>
          <a:p>
            <a:r>
              <a:rPr lang="en-US" dirty="0"/>
              <a:t>Activation of the H</a:t>
            </a:r>
            <a:r>
              <a:rPr lang="en-US" baseline="30000" dirty="0"/>
              <a:t>+</a:t>
            </a:r>
            <a:r>
              <a:rPr lang="en-US" dirty="0"/>
              <a:t>/K</a:t>
            </a:r>
            <a:r>
              <a:rPr lang="en-US" baseline="30000" dirty="0"/>
              <a:t>+</a:t>
            </a:r>
            <a:r>
              <a:rPr lang="en-US" dirty="0"/>
              <a:t>-ATPase in the collecting duct by chronic hypokalemia probably plays a major role in maintenance of the alkalosis.</a:t>
            </a:r>
          </a:p>
          <a:p>
            <a:endParaRPr lang="en-US" dirty="0"/>
          </a:p>
          <a:p>
            <a:r>
              <a:rPr lang="en-US" dirty="0"/>
              <a:t>Alkalosis associated with severe K</a:t>
            </a:r>
            <a:r>
              <a:rPr lang="en-US" baseline="30000" dirty="0"/>
              <a:t>+</a:t>
            </a:r>
            <a:r>
              <a:rPr lang="en-US" dirty="0"/>
              <a:t> depletion is resistant to salt administration, with repair of the K</a:t>
            </a:r>
            <a:r>
              <a:rPr lang="en-US" baseline="30000" dirty="0"/>
              <a:t>+</a:t>
            </a:r>
            <a:r>
              <a:rPr lang="en-US" dirty="0"/>
              <a:t> deficiency necessary to correct the alkalosis.</a:t>
            </a:r>
          </a:p>
        </p:txBody>
      </p:sp>
    </p:spTree>
    <p:extLst>
      <p:ext uri="{BB962C8B-B14F-4D97-AF65-F5344CB8AC3E}">
        <p14:creationId xmlns:p14="http://schemas.microsoft.com/office/powerpoint/2010/main" val="1975600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79448D-2338-4A49-8030-C6AB34889792}"/>
              </a:ext>
            </a:extLst>
          </p:cNvPr>
          <p:cNvPicPr>
            <a:picLocks noGrp="1" noChangeAspect="1"/>
          </p:cNvPicPr>
          <p:nvPr>
            <p:ph idx="1"/>
          </p:nvPr>
        </p:nvPicPr>
        <p:blipFill>
          <a:blip r:embed="rId2"/>
          <a:stretch>
            <a:fillRect/>
          </a:stretch>
        </p:blipFill>
        <p:spPr>
          <a:xfrm>
            <a:off x="1345603" y="802654"/>
            <a:ext cx="8804108" cy="5252692"/>
          </a:xfrm>
        </p:spPr>
      </p:pic>
      <p:sp>
        <p:nvSpPr>
          <p:cNvPr id="6" name="Rectangle 5">
            <a:extLst>
              <a:ext uri="{FF2B5EF4-FFF2-40B4-BE49-F238E27FC236}">
                <a16:creationId xmlns:a16="http://schemas.microsoft.com/office/drawing/2014/main" id="{55728008-DC41-284D-8817-C03686A5F6F1}"/>
              </a:ext>
            </a:extLst>
          </p:cNvPr>
          <p:cNvSpPr/>
          <p:nvPr/>
        </p:nvSpPr>
        <p:spPr>
          <a:xfrm>
            <a:off x="8940225" y="6326352"/>
            <a:ext cx="3099375" cy="369332"/>
          </a:xfrm>
          <a:prstGeom prst="rect">
            <a:avLst/>
          </a:prstGeom>
        </p:spPr>
        <p:txBody>
          <a:bodyPr wrap="none">
            <a:spAutoFit/>
          </a:bodyPr>
          <a:lstStyle/>
          <a:p>
            <a:r>
              <a:rPr lang="en-US" altLang="en-US" dirty="0"/>
              <a:t>Brenner &amp; Rector's The Kidney </a:t>
            </a:r>
            <a:endParaRPr lang="en-US" dirty="0"/>
          </a:p>
        </p:txBody>
      </p:sp>
    </p:spTree>
    <p:extLst>
      <p:ext uri="{BB962C8B-B14F-4D97-AF65-F5344CB8AC3E}">
        <p14:creationId xmlns:p14="http://schemas.microsoft.com/office/powerpoint/2010/main" val="135305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10DEDB-911F-6AE2-A83A-CF1A7344E131}"/>
              </a:ext>
            </a:extLst>
          </p:cNvPr>
          <p:cNvSpPr>
            <a:spLocks noGrp="1"/>
          </p:cNvSpPr>
          <p:nvPr>
            <p:ph type="sldNum" sz="quarter" idx="12"/>
          </p:nvPr>
        </p:nvSpPr>
        <p:spPr/>
        <p:txBody>
          <a:bodyPr/>
          <a:lstStyle/>
          <a:p>
            <a:fld id="{DBA1B0FB-D917-4C8C-928F-313BD683BF39}" type="slidenum">
              <a:rPr lang="en-US" smtClean="0"/>
              <a:t>17</a:t>
            </a:fld>
            <a:endParaRPr lang="en-US"/>
          </a:p>
        </p:txBody>
      </p:sp>
      <p:sp>
        <p:nvSpPr>
          <p:cNvPr id="7" name="TextBox 6">
            <a:extLst>
              <a:ext uri="{FF2B5EF4-FFF2-40B4-BE49-F238E27FC236}">
                <a16:creationId xmlns:a16="http://schemas.microsoft.com/office/drawing/2014/main" id="{D9E5B871-C4C5-AF1B-C0D5-8E58AC9760A3}"/>
              </a:ext>
            </a:extLst>
          </p:cNvPr>
          <p:cNvSpPr txBox="1"/>
          <p:nvPr/>
        </p:nvSpPr>
        <p:spPr>
          <a:xfrm>
            <a:off x="7776713" y="183899"/>
            <a:ext cx="1955343" cy="646331"/>
          </a:xfrm>
          <a:prstGeom prst="rect">
            <a:avLst/>
          </a:prstGeom>
          <a:noFill/>
        </p:spPr>
        <p:txBody>
          <a:bodyPr wrap="none" rtlCol="0">
            <a:spAutoFit/>
          </a:bodyPr>
          <a:lstStyle/>
          <a:p>
            <a:pPr algn="ctr"/>
            <a:r>
              <a:rPr lang="en-US" dirty="0"/>
              <a:t>Metabolic Alkalosis</a:t>
            </a:r>
          </a:p>
          <a:p>
            <a:pPr algn="ctr"/>
            <a:r>
              <a:rPr lang="en-US" dirty="0"/>
              <a:t>pH &gt;7.44</a:t>
            </a:r>
          </a:p>
        </p:txBody>
      </p:sp>
      <p:sp>
        <p:nvSpPr>
          <p:cNvPr id="8" name="TextBox 7">
            <a:extLst>
              <a:ext uri="{FF2B5EF4-FFF2-40B4-BE49-F238E27FC236}">
                <a16:creationId xmlns:a16="http://schemas.microsoft.com/office/drawing/2014/main" id="{FA3AECBA-47AA-69DB-2E8F-2879D47E7056}"/>
              </a:ext>
            </a:extLst>
          </p:cNvPr>
          <p:cNvSpPr txBox="1"/>
          <p:nvPr/>
        </p:nvSpPr>
        <p:spPr>
          <a:xfrm>
            <a:off x="8004573" y="875868"/>
            <a:ext cx="1608133" cy="369332"/>
          </a:xfrm>
          <a:prstGeom prst="rect">
            <a:avLst/>
          </a:prstGeom>
          <a:noFill/>
        </p:spPr>
        <p:txBody>
          <a:bodyPr wrap="none" rtlCol="0">
            <a:spAutoFit/>
          </a:bodyPr>
          <a:lstStyle/>
          <a:p>
            <a:r>
              <a:rPr lang="en-US" dirty="0"/>
              <a:t>Urine Chloride</a:t>
            </a:r>
          </a:p>
        </p:txBody>
      </p:sp>
      <p:sp>
        <p:nvSpPr>
          <p:cNvPr id="9" name="TextBox 8">
            <a:extLst>
              <a:ext uri="{FF2B5EF4-FFF2-40B4-BE49-F238E27FC236}">
                <a16:creationId xmlns:a16="http://schemas.microsoft.com/office/drawing/2014/main" id="{B38A4EB2-7E31-7208-07BB-00F85FB7447C}"/>
              </a:ext>
            </a:extLst>
          </p:cNvPr>
          <p:cNvSpPr txBox="1"/>
          <p:nvPr/>
        </p:nvSpPr>
        <p:spPr>
          <a:xfrm>
            <a:off x="6945842" y="846979"/>
            <a:ext cx="550151" cy="369332"/>
          </a:xfrm>
          <a:prstGeom prst="rect">
            <a:avLst/>
          </a:prstGeom>
          <a:noFill/>
        </p:spPr>
        <p:txBody>
          <a:bodyPr wrap="none" rtlCol="0">
            <a:spAutoFit/>
          </a:bodyPr>
          <a:lstStyle/>
          <a:p>
            <a:r>
              <a:rPr lang="en-US" dirty="0"/>
              <a:t>&gt;20</a:t>
            </a:r>
          </a:p>
        </p:txBody>
      </p:sp>
      <p:sp>
        <p:nvSpPr>
          <p:cNvPr id="10" name="TextBox 9">
            <a:extLst>
              <a:ext uri="{FF2B5EF4-FFF2-40B4-BE49-F238E27FC236}">
                <a16:creationId xmlns:a16="http://schemas.microsoft.com/office/drawing/2014/main" id="{7934853A-C56A-7487-5F8D-261F68EB45F5}"/>
              </a:ext>
            </a:extLst>
          </p:cNvPr>
          <p:cNvSpPr txBox="1"/>
          <p:nvPr/>
        </p:nvSpPr>
        <p:spPr>
          <a:xfrm>
            <a:off x="10045219" y="848807"/>
            <a:ext cx="550151" cy="369332"/>
          </a:xfrm>
          <a:prstGeom prst="rect">
            <a:avLst/>
          </a:prstGeom>
          <a:noFill/>
        </p:spPr>
        <p:txBody>
          <a:bodyPr wrap="none" rtlCol="0">
            <a:spAutoFit/>
          </a:bodyPr>
          <a:lstStyle/>
          <a:p>
            <a:r>
              <a:rPr lang="en-US" dirty="0"/>
              <a:t>&lt;20</a:t>
            </a:r>
          </a:p>
        </p:txBody>
      </p:sp>
      <p:sp>
        <p:nvSpPr>
          <p:cNvPr id="11" name="TextBox 10">
            <a:extLst>
              <a:ext uri="{FF2B5EF4-FFF2-40B4-BE49-F238E27FC236}">
                <a16:creationId xmlns:a16="http://schemas.microsoft.com/office/drawing/2014/main" id="{5438C775-2B2A-419E-4A2E-9D013F1CE40F}"/>
              </a:ext>
            </a:extLst>
          </p:cNvPr>
          <p:cNvSpPr txBox="1"/>
          <p:nvPr/>
        </p:nvSpPr>
        <p:spPr>
          <a:xfrm>
            <a:off x="5001100" y="930399"/>
            <a:ext cx="1460464" cy="369332"/>
          </a:xfrm>
          <a:prstGeom prst="rect">
            <a:avLst/>
          </a:prstGeom>
          <a:noFill/>
        </p:spPr>
        <p:txBody>
          <a:bodyPr wrap="none" rtlCol="0">
            <a:spAutoFit/>
          </a:bodyPr>
          <a:lstStyle/>
          <a:p>
            <a:r>
              <a:rPr lang="en-US" dirty="0"/>
              <a:t>Hypertension</a:t>
            </a:r>
          </a:p>
        </p:txBody>
      </p:sp>
      <p:sp>
        <p:nvSpPr>
          <p:cNvPr id="12" name="TextBox 11">
            <a:extLst>
              <a:ext uri="{FF2B5EF4-FFF2-40B4-BE49-F238E27FC236}">
                <a16:creationId xmlns:a16="http://schemas.microsoft.com/office/drawing/2014/main" id="{0624C642-5678-CAB7-E965-4F927C638DFF}"/>
              </a:ext>
            </a:extLst>
          </p:cNvPr>
          <p:cNvSpPr txBox="1"/>
          <p:nvPr/>
        </p:nvSpPr>
        <p:spPr>
          <a:xfrm>
            <a:off x="3277676" y="875868"/>
            <a:ext cx="492892"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12AFA3-B357-6010-AA7B-35AAF6E0FC6E}"/>
              </a:ext>
            </a:extLst>
          </p:cNvPr>
          <p:cNvSpPr txBox="1"/>
          <p:nvPr/>
        </p:nvSpPr>
        <p:spPr>
          <a:xfrm>
            <a:off x="5725866" y="1474660"/>
            <a:ext cx="490840" cy="369332"/>
          </a:xfrm>
          <a:prstGeom prst="rect">
            <a:avLst/>
          </a:prstGeom>
          <a:noFill/>
        </p:spPr>
        <p:txBody>
          <a:bodyPr wrap="none" rtlCol="0">
            <a:spAutoFit/>
          </a:bodyPr>
          <a:lstStyle/>
          <a:p>
            <a:r>
              <a:rPr lang="en-US" dirty="0"/>
              <a:t>No</a:t>
            </a:r>
          </a:p>
        </p:txBody>
      </p:sp>
      <p:sp>
        <p:nvSpPr>
          <p:cNvPr id="15" name="TextBox 14">
            <a:extLst>
              <a:ext uri="{FF2B5EF4-FFF2-40B4-BE49-F238E27FC236}">
                <a16:creationId xmlns:a16="http://schemas.microsoft.com/office/drawing/2014/main" id="{47FD7263-15E1-DB6D-77EE-CD57F4B20218}"/>
              </a:ext>
            </a:extLst>
          </p:cNvPr>
          <p:cNvSpPr txBox="1"/>
          <p:nvPr/>
        </p:nvSpPr>
        <p:spPr>
          <a:xfrm>
            <a:off x="5014336" y="2144306"/>
            <a:ext cx="1454437" cy="369332"/>
          </a:xfrm>
          <a:prstGeom prst="rect">
            <a:avLst/>
          </a:prstGeom>
          <a:noFill/>
        </p:spPr>
        <p:txBody>
          <a:bodyPr wrap="none" rtlCol="0">
            <a:spAutoFit/>
          </a:bodyPr>
          <a:lstStyle/>
          <a:p>
            <a:r>
              <a:rPr lang="en-US" dirty="0"/>
              <a:t>Diuretic Use?</a:t>
            </a:r>
          </a:p>
        </p:txBody>
      </p:sp>
      <p:sp>
        <p:nvSpPr>
          <p:cNvPr id="16" name="TextBox 15">
            <a:extLst>
              <a:ext uri="{FF2B5EF4-FFF2-40B4-BE49-F238E27FC236}">
                <a16:creationId xmlns:a16="http://schemas.microsoft.com/office/drawing/2014/main" id="{BC57D3EC-FE1B-5B7C-9454-D9D018E2144C}"/>
              </a:ext>
            </a:extLst>
          </p:cNvPr>
          <p:cNvSpPr txBox="1"/>
          <p:nvPr/>
        </p:nvSpPr>
        <p:spPr>
          <a:xfrm>
            <a:off x="5765136" y="2797089"/>
            <a:ext cx="490840" cy="369332"/>
          </a:xfrm>
          <a:prstGeom prst="rect">
            <a:avLst/>
          </a:prstGeom>
          <a:noFill/>
        </p:spPr>
        <p:txBody>
          <a:bodyPr wrap="none" rtlCol="0">
            <a:spAutoFit/>
          </a:bodyPr>
          <a:lstStyle/>
          <a:p>
            <a:r>
              <a:rPr lang="en-US" dirty="0"/>
              <a:t>No</a:t>
            </a:r>
          </a:p>
        </p:txBody>
      </p:sp>
      <p:sp>
        <p:nvSpPr>
          <p:cNvPr id="17" name="TextBox 16">
            <a:extLst>
              <a:ext uri="{FF2B5EF4-FFF2-40B4-BE49-F238E27FC236}">
                <a16:creationId xmlns:a16="http://schemas.microsoft.com/office/drawing/2014/main" id="{C903462D-C3C6-4D37-E8ED-D6FD18386CEA}"/>
              </a:ext>
            </a:extLst>
          </p:cNvPr>
          <p:cNvSpPr txBox="1"/>
          <p:nvPr/>
        </p:nvSpPr>
        <p:spPr>
          <a:xfrm>
            <a:off x="5466992" y="3457546"/>
            <a:ext cx="2420534" cy="1754326"/>
          </a:xfrm>
          <a:prstGeom prst="rect">
            <a:avLst/>
          </a:prstGeom>
          <a:noFill/>
        </p:spPr>
        <p:txBody>
          <a:bodyPr wrap="none" rtlCol="0">
            <a:spAutoFit/>
          </a:bodyPr>
          <a:lstStyle/>
          <a:p>
            <a:pPr algn="ctr"/>
            <a:r>
              <a:rPr lang="en-US" dirty="0"/>
              <a:t>Bartter</a:t>
            </a:r>
          </a:p>
          <a:p>
            <a:pPr algn="ctr"/>
            <a:r>
              <a:rPr lang="en-US" dirty="0" err="1"/>
              <a:t>Gitelman</a:t>
            </a:r>
            <a:endParaRPr lang="en-US" dirty="0"/>
          </a:p>
          <a:p>
            <a:pPr algn="ctr"/>
            <a:r>
              <a:rPr lang="en-US" dirty="0"/>
              <a:t>Calcium (Milk)-Alkali</a:t>
            </a:r>
          </a:p>
          <a:p>
            <a:pPr algn="ctr"/>
            <a:r>
              <a:rPr lang="en-US" dirty="0"/>
              <a:t>Beta-Lactams</a:t>
            </a:r>
          </a:p>
          <a:p>
            <a:pPr algn="ctr"/>
            <a:r>
              <a:rPr lang="en-US" dirty="0"/>
              <a:t>Aminoglycosides</a:t>
            </a:r>
          </a:p>
          <a:p>
            <a:pPr algn="ctr"/>
            <a:r>
              <a:rPr lang="en-US" dirty="0"/>
              <a:t>Cystic Fibrosis/</a:t>
            </a:r>
            <a:r>
              <a:rPr lang="en-US" dirty="0" err="1"/>
              <a:t>Pendrid</a:t>
            </a:r>
            <a:r>
              <a:rPr lang="en-US" dirty="0"/>
              <a:t>*</a:t>
            </a:r>
          </a:p>
        </p:txBody>
      </p:sp>
      <p:sp>
        <p:nvSpPr>
          <p:cNvPr id="19" name="TextBox 18">
            <a:extLst>
              <a:ext uri="{FF2B5EF4-FFF2-40B4-BE49-F238E27FC236}">
                <a16:creationId xmlns:a16="http://schemas.microsoft.com/office/drawing/2014/main" id="{EC9AAB70-F6AF-BEEB-26C9-2A8BAA937D87}"/>
              </a:ext>
            </a:extLst>
          </p:cNvPr>
          <p:cNvSpPr txBox="1"/>
          <p:nvPr/>
        </p:nvSpPr>
        <p:spPr>
          <a:xfrm>
            <a:off x="8791346" y="1510301"/>
            <a:ext cx="827214" cy="369332"/>
          </a:xfrm>
          <a:prstGeom prst="rect">
            <a:avLst/>
          </a:prstGeom>
          <a:noFill/>
        </p:spPr>
        <p:txBody>
          <a:bodyPr wrap="none" rtlCol="0">
            <a:spAutoFit/>
          </a:bodyPr>
          <a:lstStyle/>
          <a:p>
            <a:r>
              <a:rPr lang="en-US" dirty="0"/>
              <a:t>Kidney</a:t>
            </a:r>
          </a:p>
        </p:txBody>
      </p:sp>
      <p:sp>
        <p:nvSpPr>
          <p:cNvPr id="20" name="TextBox 19">
            <a:extLst>
              <a:ext uri="{FF2B5EF4-FFF2-40B4-BE49-F238E27FC236}">
                <a16:creationId xmlns:a16="http://schemas.microsoft.com/office/drawing/2014/main" id="{810A91A4-0E68-96D0-0D83-36B2597F0C8C}"/>
              </a:ext>
            </a:extLst>
          </p:cNvPr>
          <p:cNvSpPr txBox="1"/>
          <p:nvPr/>
        </p:nvSpPr>
        <p:spPr>
          <a:xfrm>
            <a:off x="11049977" y="2565994"/>
            <a:ext cx="413896" cy="369332"/>
          </a:xfrm>
          <a:prstGeom prst="rect">
            <a:avLst/>
          </a:prstGeom>
          <a:noFill/>
        </p:spPr>
        <p:txBody>
          <a:bodyPr wrap="none" rtlCol="0">
            <a:spAutoFit/>
          </a:bodyPr>
          <a:lstStyle/>
          <a:p>
            <a:r>
              <a:rPr lang="en-US" dirty="0"/>
              <a:t>GI</a:t>
            </a:r>
          </a:p>
        </p:txBody>
      </p:sp>
      <p:sp>
        <p:nvSpPr>
          <p:cNvPr id="21" name="TextBox 20">
            <a:extLst>
              <a:ext uri="{FF2B5EF4-FFF2-40B4-BE49-F238E27FC236}">
                <a16:creationId xmlns:a16="http://schemas.microsoft.com/office/drawing/2014/main" id="{83952E94-50B8-1D28-EFBA-030FADE90C67}"/>
              </a:ext>
            </a:extLst>
          </p:cNvPr>
          <p:cNvSpPr txBox="1"/>
          <p:nvPr/>
        </p:nvSpPr>
        <p:spPr>
          <a:xfrm>
            <a:off x="7220917" y="2254012"/>
            <a:ext cx="2265877" cy="923330"/>
          </a:xfrm>
          <a:prstGeom prst="rect">
            <a:avLst/>
          </a:prstGeom>
          <a:noFill/>
        </p:spPr>
        <p:txBody>
          <a:bodyPr wrap="none" rtlCol="0">
            <a:spAutoFit/>
          </a:bodyPr>
          <a:lstStyle/>
          <a:p>
            <a:pPr algn="ctr"/>
            <a:r>
              <a:rPr lang="en-US" dirty="0"/>
              <a:t>Remote Diuretic</a:t>
            </a:r>
          </a:p>
          <a:p>
            <a:pPr algn="ctr"/>
            <a:r>
              <a:rPr lang="en-US" dirty="0"/>
              <a:t>Cystic Fibrosis*</a:t>
            </a:r>
          </a:p>
          <a:p>
            <a:pPr algn="ctr"/>
            <a:r>
              <a:rPr lang="en-US" dirty="0"/>
              <a:t>Post hypercapnic state</a:t>
            </a:r>
          </a:p>
        </p:txBody>
      </p:sp>
      <p:sp>
        <p:nvSpPr>
          <p:cNvPr id="22" name="TextBox 21">
            <a:extLst>
              <a:ext uri="{FF2B5EF4-FFF2-40B4-BE49-F238E27FC236}">
                <a16:creationId xmlns:a16="http://schemas.microsoft.com/office/drawing/2014/main" id="{D2D57B83-A8EF-78E2-49A3-92236AA5C971}"/>
              </a:ext>
            </a:extLst>
          </p:cNvPr>
          <p:cNvSpPr txBox="1"/>
          <p:nvPr/>
        </p:nvSpPr>
        <p:spPr>
          <a:xfrm>
            <a:off x="8471152" y="3715848"/>
            <a:ext cx="3641350" cy="1754326"/>
          </a:xfrm>
          <a:prstGeom prst="rect">
            <a:avLst/>
          </a:prstGeom>
          <a:noFill/>
        </p:spPr>
        <p:txBody>
          <a:bodyPr wrap="square" rtlCol="0">
            <a:spAutoFit/>
          </a:bodyPr>
          <a:lstStyle/>
          <a:p>
            <a:pPr algn="ctr"/>
            <a:r>
              <a:rPr lang="en-US" dirty="0"/>
              <a:t>Vomit</a:t>
            </a:r>
          </a:p>
          <a:p>
            <a:pPr algn="ctr"/>
            <a:r>
              <a:rPr lang="en-US" dirty="0"/>
              <a:t>NGT Suction</a:t>
            </a:r>
          </a:p>
          <a:p>
            <a:pPr algn="ctr"/>
            <a:r>
              <a:rPr lang="en-US" dirty="0"/>
              <a:t>Laxative overuse</a:t>
            </a:r>
          </a:p>
          <a:p>
            <a:pPr algn="ctr"/>
            <a:r>
              <a:rPr lang="en-US" dirty="0"/>
              <a:t>Chloride losing diarrhea (congenital)</a:t>
            </a:r>
          </a:p>
          <a:p>
            <a:pPr algn="ctr"/>
            <a:r>
              <a:rPr lang="en-US" dirty="0"/>
              <a:t>Villous Adenoma</a:t>
            </a:r>
          </a:p>
          <a:p>
            <a:pPr algn="ctr"/>
            <a:r>
              <a:rPr lang="en-US" dirty="0"/>
              <a:t>High volume ileostomy output</a:t>
            </a:r>
          </a:p>
        </p:txBody>
      </p:sp>
      <p:sp>
        <p:nvSpPr>
          <p:cNvPr id="23" name="Rounded Rectangle 22">
            <a:extLst>
              <a:ext uri="{FF2B5EF4-FFF2-40B4-BE49-F238E27FC236}">
                <a16:creationId xmlns:a16="http://schemas.microsoft.com/office/drawing/2014/main" id="{119DEF82-30CA-2182-F4EE-4F93022D5F12}"/>
              </a:ext>
            </a:extLst>
          </p:cNvPr>
          <p:cNvSpPr/>
          <p:nvPr/>
        </p:nvSpPr>
        <p:spPr>
          <a:xfrm>
            <a:off x="7741396" y="125441"/>
            <a:ext cx="2053873" cy="709150"/>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9B637B2-C02F-9C35-7E7B-63096E5DC1A8}"/>
              </a:ext>
            </a:extLst>
          </p:cNvPr>
          <p:cNvSpPr/>
          <p:nvPr/>
        </p:nvSpPr>
        <p:spPr>
          <a:xfrm>
            <a:off x="7923961" y="836736"/>
            <a:ext cx="1688745" cy="447597"/>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CAEDA25-F2C9-38E2-075B-D351FD786E81}"/>
              </a:ext>
            </a:extLst>
          </p:cNvPr>
          <p:cNvCxnSpPr>
            <a:cxnSpLocks/>
          </p:cNvCxnSpPr>
          <p:nvPr/>
        </p:nvCxnSpPr>
        <p:spPr>
          <a:xfrm flipH="1">
            <a:off x="6517874" y="1218852"/>
            <a:ext cx="1406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2F750D-39A4-B11B-A0A4-C2C8E9FFA90A}"/>
              </a:ext>
            </a:extLst>
          </p:cNvPr>
          <p:cNvCxnSpPr>
            <a:cxnSpLocks/>
          </p:cNvCxnSpPr>
          <p:nvPr/>
        </p:nvCxnSpPr>
        <p:spPr>
          <a:xfrm>
            <a:off x="9612706" y="1232549"/>
            <a:ext cx="14151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D0C1996-F658-B2B3-5E18-CCBBB5720F59}"/>
              </a:ext>
            </a:extLst>
          </p:cNvPr>
          <p:cNvSpPr/>
          <p:nvPr/>
        </p:nvSpPr>
        <p:spPr>
          <a:xfrm>
            <a:off x="4977837" y="881911"/>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ECBB917-9489-5A7E-6D24-8455F11A3DE7}"/>
              </a:ext>
            </a:extLst>
          </p:cNvPr>
          <p:cNvCxnSpPr>
            <a:cxnSpLocks/>
          </p:cNvCxnSpPr>
          <p:nvPr/>
        </p:nvCxnSpPr>
        <p:spPr>
          <a:xfrm>
            <a:off x="545318" y="1329507"/>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D5B792-AFED-FA66-F9D4-13E151D702C2}"/>
              </a:ext>
            </a:extLst>
          </p:cNvPr>
          <p:cNvCxnSpPr>
            <a:cxnSpLocks/>
          </p:cNvCxnSpPr>
          <p:nvPr/>
        </p:nvCxnSpPr>
        <p:spPr>
          <a:xfrm>
            <a:off x="5725866" y="1317514"/>
            <a:ext cx="0" cy="771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570CCFB-F8DA-F6BB-3716-38ADAE34A34D}"/>
              </a:ext>
            </a:extLst>
          </p:cNvPr>
          <p:cNvCxnSpPr>
            <a:cxnSpLocks/>
          </p:cNvCxnSpPr>
          <p:nvPr/>
        </p:nvCxnSpPr>
        <p:spPr>
          <a:xfrm>
            <a:off x="5725866" y="2567178"/>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E070BE4A-AB55-AB19-6B11-1D6B5ED3593F}"/>
              </a:ext>
            </a:extLst>
          </p:cNvPr>
          <p:cNvSpPr/>
          <p:nvPr/>
        </p:nvSpPr>
        <p:spPr>
          <a:xfrm>
            <a:off x="5018143" y="2123768"/>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AF67BD6F-061D-193E-5C15-0432A298F405}"/>
              </a:ext>
            </a:extLst>
          </p:cNvPr>
          <p:cNvSpPr/>
          <p:nvPr/>
        </p:nvSpPr>
        <p:spPr>
          <a:xfrm>
            <a:off x="5419382" y="3480446"/>
            <a:ext cx="2416265" cy="174389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4F3EB6B-9437-0FD3-7F34-C4CBF0D74DF2}"/>
              </a:ext>
            </a:extLst>
          </p:cNvPr>
          <p:cNvSpPr txBox="1"/>
          <p:nvPr/>
        </p:nvSpPr>
        <p:spPr>
          <a:xfrm>
            <a:off x="545318" y="924364"/>
            <a:ext cx="716863" cy="369332"/>
          </a:xfrm>
          <a:prstGeom prst="rect">
            <a:avLst/>
          </a:prstGeom>
          <a:noFill/>
        </p:spPr>
        <p:txBody>
          <a:bodyPr wrap="none" rtlCol="0">
            <a:spAutoFit/>
          </a:bodyPr>
          <a:lstStyle/>
          <a:p>
            <a:r>
              <a:rPr lang="en-US" dirty="0"/>
              <a:t>Renin</a:t>
            </a:r>
          </a:p>
        </p:txBody>
      </p:sp>
      <p:sp>
        <p:nvSpPr>
          <p:cNvPr id="45" name="TextBox 44">
            <a:extLst>
              <a:ext uri="{FF2B5EF4-FFF2-40B4-BE49-F238E27FC236}">
                <a16:creationId xmlns:a16="http://schemas.microsoft.com/office/drawing/2014/main" id="{0D965D5D-5CCB-5346-F052-198C62334891}"/>
              </a:ext>
            </a:extLst>
          </p:cNvPr>
          <p:cNvSpPr txBox="1"/>
          <p:nvPr/>
        </p:nvSpPr>
        <p:spPr>
          <a:xfrm>
            <a:off x="6138" y="1556768"/>
            <a:ext cx="589585" cy="369332"/>
          </a:xfrm>
          <a:prstGeom prst="rect">
            <a:avLst/>
          </a:prstGeom>
          <a:noFill/>
        </p:spPr>
        <p:txBody>
          <a:bodyPr wrap="none" rtlCol="0">
            <a:spAutoFit/>
          </a:bodyPr>
          <a:lstStyle/>
          <a:p>
            <a:r>
              <a:rPr lang="en-US" dirty="0"/>
              <a:t>Low</a:t>
            </a:r>
          </a:p>
        </p:txBody>
      </p:sp>
      <p:sp>
        <p:nvSpPr>
          <p:cNvPr id="46" name="TextBox 45">
            <a:extLst>
              <a:ext uri="{FF2B5EF4-FFF2-40B4-BE49-F238E27FC236}">
                <a16:creationId xmlns:a16="http://schemas.microsoft.com/office/drawing/2014/main" id="{847A76E8-38D4-2FE9-7CD5-B455D52F5AB8}"/>
              </a:ext>
            </a:extLst>
          </p:cNvPr>
          <p:cNvSpPr txBox="1"/>
          <p:nvPr/>
        </p:nvSpPr>
        <p:spPr>
          <a:xfrm>
            <a:off x="1499079" y="2947556"/>
            <a:ext cx="589585" cy="369332"/>
          </a:xfrm>
          <a:prstGeom prst="rect">
            <a:avLst/>
          </a:prstGeom>
          <a:noFill/>
        </p:spPr>
        <p:txBody>
          <a:bodyPr wrap="none" rtlCol="0">
            <a:spAutoFit/>
          </a:bodyPr>
          <a:lstStyle/>
          <a:p>
            <a:r>
              <a:rPr lang="en-US" dirty="0"/>
              <a:t>Low</a:t>
            </a:r>
          </a:p>
        </p:txBody>
      </p:sp>
      <p:sp>
        <p:nvSpPr>
          <p:cNvPr id="48" name="TextBox 47">
            <a:extLst>
              <a:ext uri="{FF2B5EF4-FFF2-40B4-BE49-F238E27FC236}">
                <a16:creationId xmlns:a16="http://schemas.microsoft.com/office/drawing/2014/main" id="{FB77173D-5693-7CBB-6512-AB3DA803AFAE}"/>
              </a:ext>
            </a:extLst>
          </p:cNvPr>
          <p:cNvSpPr txBox="1"/>
          <p:nvPr/>
        </p:nvSpPr>
        <p:spPr>
          <a:xfrm>
            <a:off x="190869" y="3852741"/>
            <a:ext cx="617477" cy="369332"/>
          </a:xfrm>
          <a:prstGeom prst="rect">
            <a:avLst/>
          </a:prstGeom>
          <a:noFill/>
        </p:spPr>
        <p:txBody>
          <a:bodyPr wrap="none" rtlCol="0">
            <a:spAutoFit/>
          </a:bodyPr>
          <a:lstStyle/>
          <a:p>
            <a:r>
              <a:rPr lang="en-US" dirty="0"/>
              <a:t>High</a:t>
            </a:r>
          </a:p>
        </p:txBody>
      </p:sp>
      <p:sp>
        <p:nvSpPr>
          <p:cNvPr id="49" name="TextBox 48">
            <a:extLst>
              <a:ext uri="{FF2B5EF4-FFF2-40B4-BE49-F238E27FC236}">
                <a16:creationId xmlns:a16="http://schemas.microsoft.com/office/drawing/2014/main" id="{2C0921FC-D3DD-9AED-5F8F-DEFFD451AA9D}"/>
              </a:ext>
            </a:extLst>
          </p:cNvPr>
          <p:cNvSpPr txBox="1"/>
          <p:nvPr/>
        </p:nvSpPr>
        <p:spPr>
          <a:xfrm>
            <a:off x="1946267" y="1474660"/>
            <a:ext cx="617477" cy="369332"/>
          </a:xfrm>
          <a:prstGeom prst="rect">
            <a:avLst/>
          </a:prstGeom>
          <a:noFill/>
        </p:spPr>
        <p:txBody>
          <a:bodyPr wrap="none" rtlCol="0">
            <a:spAutoFit/>
          </a:bodyPr>
          <a:lstStyle/>
          <a:p>
            <a:r>
              <a:rPr lang="en-US" dirty="0"/>
              <a:t>High</a:t>
            </a:r>
          </a:p>
        </p:txBody>
      </p:sp>
      <p:sp>
        <p:nvSpPr>
          <p:cNvPr id="50" name="TextBox 49">
            <a:extLst>
              <a:ext uri="{FF2B5EF4-FFF2-40B4-BE49-F238E27FC236}">
                <a16:creationId xmlns:a16="http://schemas.microsoft.com/office/drawing/2014/main" id="{169C7346-E8A0-B1EF-73DB-767746DEA619}"/>
              </a:ext>
            </a:extLst>
          </p:cNvPr>
          <p:cNvSpPr txBox="1"/>
          <p:nvPr/>
        </p:nvSpPr>
        <p:spPr>
          <a:xfrm>
            <a:off x="171109" y="2310559"/>
            <a:ext cx="1347485" cy="369332"/>
          </a:xfrm>
          <a:prstGeom prst="rect">
            <a:avLst/>
          </a:prstGeom>
          <a:noFill/>
        </p:spPr>
        <p:txBody>
          <a:bodyPr wrap="none" rtlCol="0">
            <a:spAutoFit/>
          </a:bodyPr>
          <a:lstStyle/>
          <a:p>
            <a:r>
              <a:rPr lang="en-US" dirty="0"/>
              <a:t>Aldosterone</a:t>
            </a:r>
          </a:p>
        </p:txBody>
      </p:sp>
      <p:sp>
        <p:nvSpPr>
          <p:cNvPr id="51" name="TextBox 50">
            <a:extLst>
              <a:ext uri="{FF2B5EF4-FFF2-40B4-BE49-F238E27FC236}">
                <a16:creationId xmlns:a16="http://schemas.microsoft.com/office/drawing/2014/main" id="{65EF3433-1703-8E32-4032-F0B6A8FFCBAD}"/>
              </a:ext>
            </a:extLst>
          </p:cNvPr>
          <p:cNvSpPr txBox="1"/>
          <p:nvPr/>
        </p:nvSpPr>
        <p:spPr>
          <a:xfrm>
            <a:off x="164378" y="6046303"/>
            <a:ext cx="4113627" cy="923330"/>
          </a:xfrm>
          <a:prstGeom prst="rect">
            <a:avLst/>
          </a:prstGeom>
          <a:noFill/>
        </p:spPr>
        <p:txBody>
          <a:bodyPr wrap="none" rtlCol="0">
            <a:spAutoFit/>
          </a:bodyPr>
          <a:lstStyle/>
          <a:p>
            <a:r>
              <a:rPr lang="en-US" dirty="0"/>
              <a:t>Primary Hyperaldosteronism</a:t>
            </a:r>
          </a:p>
          <a:p>
            <a:r>
              <a:rPr lang="en-US" dirty="0"/>
              <a:t>Glucocorticoid-remediable Aldosteronism</a:t>
            </a:r>
          </a:p>
          <a:p>
            <a:endParaRPr lang="en-US" dirty="0"/>
          </a:p>
        </p:txBody>
      </p:sp>
      <p:sp>
        <p:nvSpPr>
          <p:cNvPr id="52" name="TextBox 51">
            <a:extLst>
              <a:ext uri="{FF2B5EF4-FFF2-40B4-BE49-F238E27FC236}">
                <a16:creationId xmlns:a16="http://schemas.microsoft.com/office/drawing/2014/main" id="{F2697170-1842-6F8E-3FA3-68000FD6E6A9}"/>
              </a:ext>
            </a:extLst>
          </p:cNvPr>
          <p:cNvSpPr txBox="1"/>
          <p:nvPr/>
        </p:nvSpPr>
        <p:spPr>
          <a:xfrm>
            <a:off x="1332940" y="3742389"/>
            <a:ext cx="3475631" cy="1754326"/>
          </a:xfrm>
          <a:prstGeom prst="rect">
            <a:avLst/>
          </a:prstGeom>
          <a:noFill/>
        </p:spPr>
        <p:txBody>
          <a:bodyPr wrap="none" rtlCol="0">
            <a:spAutoFit/>
          </a:bodyPr>
          <a:lstStyle/>
          <a:p>
            <a:pPr algn="ctr"/>
            <a:r>
              <a:rPr lang="en-US" dirty="0"/>
              <a:t>Cushing Syndrome</a:t>
            </a:r>
          </a:p>
          <a:p>
            <a:pPr algn="ctr"/>
            <a:r>
              <a:rPr lang="en-US" dirty="0"/>
              <a:t>Ectopic Corticotropin</a:t>
            </a:r>
          </a:p>
          <a:p>
            <a:pPr algn="ctr"/>
            <a:r>
              <a:rPr lang="en-US" dirty="0"/>
              <a:t>Drugs (carbenoxolone)</a:t>
            </a:r>
          </a:p>
          <a:p>
            <a:pPr algn="ctr"/>
            <a:r>
              <a:rPr lang="en-US" dirty="0"/>
              <a:t>Licorice (</a:t>
            </a:r>
            <a:r>
              <a:rPr lang="en-US" dirty="0" err="1"/>
              <a:t>Glycyrrhetic</a:t>
            </a:r>
            <a:r>
              <a:rPr lang="en-US" dirty="0"/>
              <a:t> Acid)</a:t>
            </a:r>
          </a:p>
          <a:p>
            <a:pPr algn="ctr"/>
            <a:r>
              <a:rPr lang="en-US" dirty="0"/>
              <a:t>Liddle Syndrome</a:t>
            </a:r>
          </a:p>
          <a:p>
            <a:pPr algn="ctr"/>
            <a:r>
              <a:rPr lang="en-US" dirty="0"/>
              <a:t>Apparent Mineralocorticoid Excess</a:t>
            </a:r>
          </a:p>
        </p:txBody>
      </p:sp>
      <p:sp>
        <p:nvSpPr>
          <p:cNvPr id="53" name="TextBox 52">
            <a:extLst>
              <a:ext uri="{FF2B5EF4-FFF2-40B4-BE49-F238E27FC236}">
                <a16:creationId xmlns:a16="http://schemas.microsoft.com/office/drawing/2014/main" id="{C4A64EEC-F2B9-A13E-9611-951EEA2E605C}"/>
              </a:ext>
            </a:extLst>
          </p:cNvPr>
          <p:cNvSpPr txBox="1"/>
          <p:nvPr/>
        </p:nvSpPr>
        <p:spPr>
          <a:xfrm>
            <a:off x="2563744" y="2139418"/>
            <a:ext cx="2204065" cy="923330"/>
          </a:xfrm>
          <a:prstGeom prst="rect">
            <a:avLst/>
          </a:prstGeom>
          <a:noFill/>
        </p:spPr>
        <p:txBody>
          <a:bodyPr wrap="none" rtlCol="0">
            <a:spAutoFit/>
          </a:bodyPr>
          <a:lstStyle/>
          <a:p>
            <a:pPr algn="ctr"/>
            <a:r>
              <a:rPr lang="en-US" dirty="0"/>
              <a:t>Renal Artery Stenosis</a:t>
            </a:r>
          </a:p>
          <a:p>
            <a:pPr algn="ctr"/>
            <a:r>
              <a:rPr lang="en-US" dirty="0"/>
              <a:t>Aortic Coarctation </a:t>
            </a:r>
          </a:p>
          <a:p>
            <a:pPr algn="ctr"/>
            <a:r>
              <a:rPr lang="en-US" dirty="0" err="1"/>
              <a:t>Reninoma</a:t>
            </a:r>
            <a:endParaRPr lang="en-US" dirty="0"/>
          </a:p>
        </p:txBody>
      </p:sp>
      <p:cxnSp>
        <p:nvCxnSpPr>
          <p:cNvPr id="54" name="Straight Arrow Connector 53">
            <a:extLst>
              <a:ext uri="{FF2B5EF4-FFF2-40B4-BE49-F238E27FC236}">
                <a16:creationId xmlns:a16="http://schemas.microsoft.com/office/drawing/2014/main" id="{15850AC1-227A-CCD0-0BD8-A450F60CF661}"/>
              </a:ext>
            </a:extLst>
          </p:cNvPr>
          <p:cNvCxnSpPr>
            <a:cxnSpLocks/>
          </p:cNvCxnSpPr>
          <p:nvPr/>
        </p:nvCxnSpPr>
        <p:spPr>
          <a:xfrm flipH="1">
            <a:off x="1262181" y="1250360"/>
            <a:ext cx="37156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FCF62528-942C-21FC-B0F4-13021B5B08B2}"/>
              </a:ext>
            </a:extLst>
          </p:cNvPr>
          <p:cNvSpPr/>
          <p:nvPr/>
        </p:nvSpPr>
        <p:spPr>
          <a:xfrm>
            <a:off x="545319" y="881910"/>
            <a:ext cx="716862"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30C4D87-9250-246E-37C7-517D15D8E130}"/>
              </a:ext>
            </a:extLst>
          </p:cNvPr>
          <p:cNvCxnSpPr>
            <a:cxnSpLocks/>
          </p:cNvCxnSpPr>
          <p:nvPr/>
        </p:nvCxnSpPr>
        <p:spPr>
          <a:xfrm>
            <a:off x="1160426" y="1329507"/>
            <a:ext cx="1466637" cy="794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C0DCDFB9-2C48-99DC-D8DD-9624EB17B6B0}"/>
              </a:ext>
            </a:extLst>
          </p:cNvPr>
          <p:cNvSpPr/>
          <p:nvPr/>
        </p:nvSpPr>
        <p:spPr>
          <a:xfrm>
            <a:off x="2548976" y="2144306"/>
            <a:ext cx="2306873" cy="93008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E89BEA1-27BE-FC87-690A-BE3A697C14C4}"/>
              </a:ext>
            </a:extLst>
          </p:cNvPr>
          <p:cNvSpPr/>
          <p:nvPr/>
        </p:nvSpPr>
        <p:spPr>
          <a:xfrm>
            <a:off x="128622" y="2279250"/>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5FEB77E-D52D-4E77-BA72-6FDF4DE12DE4}"/>
              </a:ext>
            </a:extLst>
          </p:cNvPr>
          <p:cNvCxnSpPr>
            <a:cxnSpLocks/>
          </p:cNvCxnSpPr>
          <p:nvPr/>
        </p:nvCxnSpPr>
        <p:spPr>
          <a:xfrm>
            <a:off x="214414" y="2762613"/>
            <a:ext cx="0" cy="3241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48F8FC-AE9D-65A5-CB64-AD8B6472C100}"/>
              </a:ext>
            </a:extLst>
          </p:cNvPr>
          <p:cNvCxnSpPr>
            <a:cxnSpLocks/>
          </p:cNvCxnSpPr>
          <p:nvPr/>
        </p:nvCxnSpPr>
        <p:spPr>
          <a:xfrm>
            <a:off x="1153064" y="2726847"/>
            <a:ext cx="740680" cy="9527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5BD6A85-54B4-CB56-2BA5-109A6A13688C}"/>
              </a:ext>
            </a:extLst>
          </p:cNvPr>
          <p:cNvSpPr/>
          <p:nvPr/>
        </p:nvSpPr>
        <p:spPr>
          <a:xfrm>
            <a:off x="1013946" y="3715848"/>
            <a:ext cx="4113623" cy="178086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FEA2162B-7379-BCFD-570B-B9BC21D4DA1E}"/>
              </a:ext>
            </a:extLst>
          </p:cNvPr>
          <p:cNvSpPr/>
          <p:nvPr/>
        </p:nvSpPr>
        <p:spPr>
          <a:xfrm>
            <a:off x="128621" y="6011896"/>
            <a:ext cx="4113609" cy="659771"/>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70CF04CF-408A-2803-EC06-C9FE2A738A4A}"/>
              </a:ext>
            </a:extLst>
          </p:cNvPr>
          <p:cNvCxnSpPr>
            <a:cxnSpLocks/>
          </p:cNvCxnSpPr>
          <p:nvPr/>
        </p:nvCxnSpPr>
        <p:spPr>
          <a:xfrm flipH="1">
            <a:off x="8808639" y="1216311"/>
            <a:ext cx="2214504" cy="1027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ADC3EC4-59FB-AE26-65FB-E1100C7027BD}"/>
              </a:ext>
            </a:extLst>
          </p:cNvPr>
          <p:cNvCxnSpPr>
            <a:cxnSpLocks/>
          </p:cNvCxnSpPr>
          <p:nvPr/>
        </p:nvCxnSpPr>
        <p:spPr>
          <a:xfrm flipH="1">
            <a:off x="11037425" y="1216311"/>
            <a:ext cx="3011" cy="2499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B0C89C06-80D5-1725-D743-3388771D3C6D}"/>
              </a:ext>
            </a:extLst>
          </p:cNvPr>
          <p:cNvSpPr/>
          <p:nvPr/>
        </p:nvSpPr>
        <p:spPr>
          <a:xfrm>
            <a:off x="8523031" y="3709409"/>
            <a:ext cx="3571210" cy="175432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7060DE5B-8000-B2AE-DB51-CC906FC8864F}"/>
              </a:ext>
            </a:extLst>
          </p:cNvPr>
          <p:cNvSpPr/>
          <p:nvPr/>
        </p:nvSpPr>
        <p:spPr>
          <a:xfrm>
            <a:off x="7213896" y="2280360"/>
            <a:ext cx="2255606" cy="99260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4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4DE-4F43-214D-8FF8-FE2ACF2E62EE}"/>
              </a:ext>
            </a:extLst>
          </p:cNvPr>
          <p:cNvSpPr>
            <a:spLocks noGrp="1"/>
          </p:cNvSpPr>
          <p:nvPr>
            <p:ph type="title"/>
          </p:nvPr>
        </p:nvSpPr>
        <p:spPr>
          <a:xfrm>
            <a:off x="838200" y="576072"/>
            <a:ext cx="9601200" cy="1485900"/>
          </a:xfrm>
        </p:spPr>
        <p:txBody>
          <a:bodyPr/>
          <a:lstStyle/>
          <a:p>
            <a:r>
              <a:rPr lang="en-US" dirty="0"/>
              <a:t>Symptoms of </a:t>
            </a:r>
            <a:r>
              <a:rPr lang="en-US" dirty="0" err="1"/>
              <a:t>Alkalemia</a:t>
            </a:r>
            <a:r>
              <a:rPr lang="en-US" dirty="0"/>
              <a:t> </a:t>
            </a:r>
          </a:p>
        </p:txBody>
      </p:sp>
      <p:sp>
        <p:nvSpPr>
          <p:cNvPr id="3" name="Content Placeholder 2">
            <a:extLst>
              <a:ext uri="{FF2B5EF4-FFF2-40B4-BE49-F238E27FC236}">
                <a16:creationId xmlns:a16="http://schemas.microsoft.com/office/drawing/2014/main" id="{79143CAE-F1A4-844D-AE25-770DA3AD8C2D}"/>
              </a:ext>
            </a:extLst>
          </p:cNvPr>
          <p:cNvSpPr>
            <a:spLocks noGrp="1"/>
          </p:cNvSpPr>
          <p:nvPr>
            <p:ph idx="1"/>
          </p:nvPr>
        </p:nvSpPr>
        <p:spPr>
          <a:xfrm>
            <a:off x="838200" y="1825625"/>
            <a:ext cx="10515600" cy="2367552"/>
          </a:xfrm>
        </p:spPr>
        <p:txBody>
          <a:bodyPr>
            <a:normAutofit fontScale="70000" lnSpcReduction="20000"/>
          </a:bodyPr>
          <a:lstStyle/>
          <a:p>
            <a:r>
              <a:rPr lang="en-US" sz="2400" dirty="0"/>
              <a:t>Patients with metabolic alkalosis experience changes in central and peripheral nervous system function similar to those of hypocalcemia.</a:t>
            </a:r>
          </a:p>
          <a:p>
            <a:pPr marL="0" indent="0">
              <a:buNone/>
            </a:pPr>
            <a:endParaRPr lang="en-US" sz="1100" dirty="0"/>
          </a:p>
          <a:p>
            <a:r>
              <a:rPr lang="en-US" sz="2400" dirty="0"/>
              <a:t>This results from the binding of free calcium to anionic protein sites exposed in </a:t>
            </a:r>
            <a:r>
              <a:rPr lang="en-US" sz="2400" dirty="0" err="1"/>
              <a:t>alkalemia</a:t>
            </a:r>
            <a:r>
              <a:rPr lang="en-US" sz="2400" dirty="0"/>
              <a:t>, lowering the ionized calcium concentration.</a:t>
            </a:r>
          </a:p>
          <a:p>
            <a:endParaRPr lang="en-US" sz="1100" dirty="0"/>
          </a:p>
          <a:p>
            <a:r>
              <a:rPr lang="en-US" sz="2400" dirty="0"/>
              <a:t> Symptoms </a:t>
            </a:r>
          </a:p>
        </p:txBody>
      </p:sp>
      <p:sp>
        <p:nvSpPr>
          <p:cNvPr id="4" name="Rectangle 3">
            <a:extLst>
              <a:ext uri="{FF2B5EF4-FFF2-40B4-BE49-F238E27FC236}">
                <a16:creationId xmlns:a16="http://schemas.microsoft.com/office/drawing/2014/main" id="{CFEE112C-EBFF-C847-A4B6-AC2E42306D72}"/>
              </a:ext>
            </a:extLst>
          </p:cNvPr>
          <p:cNvSpPr/>
          <p:nvPr/>
        </p:nvSpPr>
        <p:spPr>
          <a:xfrm>
            <a:off x="1959428" y="4193177"/>
            <a:ext cx="8229601" cy="1938992"/>
          </a:xfrm>
          <a:prstGeom prst="rect">
            <a:avLst/>
          </a:prstGeom>
        </p:spPr>
        <p:txBody>
          <a:bodyPr wrap="square" numCol="2">
            <a:spAutoFit/>
          </a:bodyPr>
          <a:lstStyle/>
          <a:p>
            <a:pPr marL="285750" indent="-285750">
              <a:buFont typeface="Arial" panose="020B0604020202020204" pitchFamily="34" charset="0"/>
              <a:buChar char="•"/>
            </a:pPr>
            <a:r>
              <a:rPr lang="en-US" sz="2000" dirty="0"/>
              <a:t>Confusion</a:t>
            </a:r>
          </a:p>
          <a:p>
            <a:pPr marL="285750" indent="-285750">
              <a:buFont typeface="Arial" panose="020B0604020202020204" pitchFamily="34" charset="0"/>
              <a:buChar char="•"/>
            </a:pPr>
            <a:r>
              <a:rPr lang="en-US" sz="2000" dirty="0"/>
              <a:t>Obtundation</a:t>
            </a:r>
          </a:p>
          <a:p>
            <a:pPr marL="285750" indent="-285750">
              <a:buFont typeface="Arial" panose="020B0604020202020204" pitchFamily="34" charset="0"/>
              <a:buChar char="•"/>
            </a:pPr>
            <a:r>
              <a:rPr lang="en-US" sz="2000" dirty="0"/>
              <a:t>Seizures</a:t>
            </a:r>
          </a:p>
          <a:p>
            <a:pPr marL="285750" indent="-285750">
              <a:buFont typeface="Arial" panose="020B0604020202020204" pitchFamily="34" charset="0"/>
              <a:buChar char="•"/>
            </a:pPr>
            <a:r>
              <a:rPr lang="en-US" sz="2000" dirty="0"/>
              <a:t>Paresthesia</a:t>
            </a:r>
          </a:p>
          <a:p>
            <a:pPr marL="285750" indent="-285750">
              <a:buFont typeface="Arial" panose="020B0604020202020204" pitchFamily="34" charset="0"/>
              <a:buChar char="•"/>
            </a:pPr>
            <a:r>
              <a:rPr lang="en-US" sz="2000" dirty="0"/>
              <a:t>Muscular cramping</a:t>
            </a:r>
          </a:p>
          <a:p>
            <a:pPr marL="285750" indent="-285750">
              <a:buFont typeface="Arial" panose="020B0604020202020204" pitchFamily="34" charset="0"/>
              <a:buChar char="•"/>
            </a:pPr>
            <a:r>
              <a:rPr lang="en-US" sz="2000" dirty="0"/>
              <a:t>Tetany</a:t>
            </a:r>
          </a:p>
          <a:p>
            <a:pPr marL="285750" indent="-285750">
              <a:buFont typeface="Arial" panose="020B0604020202020204" pitchFamily="34" charset="0"/>
              <a:buChar char="•"/>
            </a:pPr>
            <a:r>
              <a:rPr lang="en-US" sz="2000" dirty="0"/>
              <a:t>Aggravation of arrhythmias</a:t>
            </a:r>
          </a:p>
          <a:p>
            <a:pPr marL="285750" indent="-285750">
              <a:buFont typeface="Arial" panose="020B0604020202020204" pitchFamily="34" charset="0"/>
              <a:buChar char="•"/>
            </a:pPr>
            <a:r>
              <a:rPr lang="en-US" sz="2000" dirty="0"/>
              <a:t>Hypoxemia in chronic obstructive pulmonary disease</a:t>
            </a:r>
          </a:p>
          <a:p>
            <a:pPr marL="285750" indent="-285750">
              <a:buFont typeface="Arial" panose="020B0604020202020204" pitchFamily="34" charset="0"/>
              <a:buChar char="•"/>
            </a:pPr>
            <a:r>
              <a:rPr lang="en-US" sz="2000" dirty="0"/>
              <a:t>Related electrolyte abnormalities include hypokalemia and hypophosphatemia.</a:t>
            </a:r>
          </a:p>
        </p:txBody>
      </p:sp>
    </p:spTree>
    <p:extLst>
      <p:ext uri="{BB962C8B-B14F-4D97-AF65-F5344CB8AC3E}">
        <p14:creationId xmlns:p14="http://schemas.microsoft.com/office/powerpoint/2010/main" val="2774921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318C-E9E3-354A-B953-1D99DA6B8AFB}"/>
              </a:ext>
            </a:extLst>
          </p:cNvPr>
          <p:cNvSpPr>
            <a:spLocks noGrp="1"/>
          </p:cNvSpPr>
          <p:nvPr>
            <p:ph type="title"/>
          </p:nvPr>
        </p:nvSpPr>
        <p:spPr>
          <a:xfrm>
            <a:off x="914400" y="800100"/>
            <a:ext cx="9601200" cy="1485900"/>
          </a:xfrm>
        </p:spPr>
        <p:txBody>
          <a:bodyPr/>
          <a:lstStyle/>
          <a:p>
            <a:r>
              <a:rPr lang="en-US" dirty="0"/>
              <a:t>Pathogenesis</a:t>
            </a:r>
          </a:p>
        </p:txBody>
      </p:sp>
      <p:sp>
        <p:nvSpPr>
          <p:cNvPr id="3" name="Content Placeholder 2">
            <a:extLst>
              <a:ext uri="{FF2B5EF4-FFF2-40B4-BE49-F238E27FC236}">
                <a16:creationId xmlns:a16="http://schemas.microsoft.com/office/drawing/2014/main" id="{8E1F3B3F-3045-0049-8A59-CFA5A4DC0C1C}"/>
              </a:ext>
            </a:extLst>
          </p:cNvPr>
          <p:cNvSpPr>
            <a:spLocks noGrp="1"/>
          </p:cNvSpPr>
          <p:nvPr>
            <p:ph idx="1"/>
          </p:nvPr>
        </p:nvSpPr>
        <p:spPr>
          <a:xfrm>
            <a:off x="1295400" y="1850571"/>
            <a:ext cx="9601200" cy="3581400"/>
          </a:xfrm>
        </p:spPr>
        <p:txBody>
          <a:bodyPr>
            <a:normAutofit fontScale="92500" lnSpcReduction="10000"/>
          </a:bodyPr>
          <a:lstStyle/>
          <a:p>
            <a:pPr marL="514350" indent="-514350">
              <a:buFont typeface="+mj-lt"/>
              <a:buAutoNum type="arabicPeriod"/>
            </a:pPr>
            <a:r>
              <a:rPr lang="en-US" sz="2400" dirty="0"/>
              <a:t>Generation </a:t>
            </a:r>
          </a:p>
          <a:p>
            <a:pPr lvl="1"/>
            <a:r>
              <a:rPr lang="en-US" dirty="0"/>
              <a:t>Net gain of HCO3</a:t>
            </a:r>
          </a:p>
          <a:p>
            <a:pPr lvl="1"/>
            <a:r>
              <a:rPr lang="en-US" dirty="0"/>
              <a:t>Net loss of nonvolatile acid (</a:t>
            </a:r>
            <a:r>
              <a:rPr lang="en-US" dirty="0" err="1"/>
              <a:t>ie</a:t>
            </a:r>
            <a:r>
              <a:rPr lang="en-US" dirty="0"/>
              <a:t> HCl by vomiting)</a:t>
            </a:r>
          </a:p>
          <a:p>
            <a:pPr lvl="1"/>
            <a:endParaRPr lang="en-US" dirty="0"/>
          </a:p>
          <a:p>
            <a:pPr marL="514350" indent="-514350">
              <a:buFont typeface="+mj-lt"/>
              <a:buAutoNum type="arabicPeriod"/>
            </a:pPr>
            <a:r>
              <a:rPr lang="en-US" sz="2400" dirty="0"/>
              <a:t>Maintenance </a:t>
            </a:r>
          </a:p>
          <a:p>
            <a:pPr lvl="1"/>
            <a:r>
              <a:rPr lang="en-US" dirty="0"/>
              <a:t>Volume contraction </a:t>
            </a:r>
          </a:p>
          <a:p>
            <a:pPr lvl="1"/>
            <a:r>
              <a:rPr lang="en-US" dirty="0"/>
              <a:t>Low GFR </a:t>
            </a:r>
          </a:p>
          <a:p>
            <a:pPr lvl="1"/>
            <a:r>
              <a:rPr lang="en-US" dirty="0"/>
              <a:t>Cl or K depletion </a:t>
            </a:r>
          </a:p>
          <a:p>
            <a:pPr lvl="1"/>
            <a:r>
              <a:rPr lang="en-US" dirty="0"/>
              <a:t>Hyperaldosteronism </a:t>
            </a:r>
          </a:p>
          <a:p>
            <a:endParaRPr lang="en-US" dirty="0"/>
          </a:p>
        </p:txBody>
      </p:sp>
    </p:spTree>
    <p:extLst>
      <p:ext uri="{BB962C8B-B14F-4D97-AF65-F5344CB8AC3E}">
        <p14:creationId xmlns:p14="http://schemas.microsoft.com/office/powerpoint/2010/main" val="232610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A594-8146-8788-C20B-D7CAEC1C71B1}"/>
              </a:ext>
            </a:extLst>
          </p:cNvPr>
          <p:cNvSpPr>
            <a:spLocks noGrp="1"/>
          </p:cNvSpPr>
          <p:nvPr>
            <p:ph type="title"/>
          </p:nvPr>
        </p:nvSpPr>
        <p:spPr/>
        <p:txBody>
          <a:bodyPr/>
          <a:lstStyle/>
          <a:p>
            <a:pPr algn="ctr"/>
            <a:r>
              <a:rPr lang="en-US" b="1" dirty="0"/>
              <a:t>Lecture Series Overview</a:t>
            </a:r>
            <a:br>
              <a:rPr lang="en-US" b="1" dirty="0"/>
            </a:br>
            <a:r>
              <a:rPr lang="en-US" sz="4000" b="1" dirty="0" err="1"/>
              <a:t>Renalism</a:t>
            </a:r>
            <a:r>
              <a:rPr lang="en-US" sz="4000" b="1" dirty="0"/>
              <a:t> Approach</a:t>
            </a:r>
            <a:endParaRPr lang="en-US" dirty="0"/>
          </a:p>
        </p:txBody>
      </p:sp>
      <p:sp>
        <p:nvSpPr>
          <p:cNvPr id="3" name="Content Placeholder 2">
            <a:extLst>
              <a:ext uri="{FF2B5EF4-FFF2-40B4-BE49-F238E27FC236}">
                <a16:creationId xmlns:a16="http://schemas.microsoft.com/office/drawing/2014/main" id="{BEA30708-86C5-A3A9-DE13-33BBC9E3103E}"/>
              </a:ext>
            </a:extLst>
          </p:cNvPr>
          <p:cNvSpPr>
            <a:spLocks noGrp="1"/>
          </p:cNvSpPr>
          <p:nvPr>
            <p:ph idx="1"/>
          </p:nvPr>
        </p:nvSpPr>
        <p:spPr/>
        <p:txBody>
          <a:bodyPr/>
          <a:lstStyle/>
          <a:p>
            <a:r>
              <a:rPr lang="en-US" dirty="0"/>
              <a:t> Lecture 1: Approach to acid-base problems and an overview of physiologic mechanisms at work. Focus on intro to acidosis. 9/3</a:t>
            </a:r>
          </a:p>
          <a:p>
            <a:r>
              <a:rPr lang="en-US" dirty="0"/>
              <a:t>Lecture 2: Continue the journey of mastering acidosis with a physiologic approach in dissecting and understanding acid-base problems 9/17</a:t>
            </a:r>
          </a:p>
          <a:p>
            <a:r>
              <a:rPr lang="en-US" b="1" dirty="0"/>
              <a:t>Lecture 3: Flip the script and become basic. Touch “base” on the less complex regulator of acid-base. (Have to give credit that it is a faster worker than the kidneys). 10/1</a:t>
            </a:r>
          </a:p>
          <a:p>
            <a:pPr lvl="1"/>
            <a:r>
              <a:rPr lang="en-US" dirty="0"/>
              <a:t>If time will review other approaches </a:t>
            </a:r>
          </a:p>
          <a:p>
            <a:endParaRPr lang="en-US" dirty="0"/>
          </a:p>
        </p:txBody>
      </p:sp>
      <p:sp>
        <p:nvSpPr>
          <p:cNvPr id="6" name="Slide Number Placeholder 5">
            <a:extLst>
              <a:ext uri="{FF2B5EF4-FFF2-40B4-BE49-F238E27FC236}">
                <a16:creationId xmlns:a16="http://schemas.microsoft.com/office/drawing/2014/main" id="{723A1E15-AB65-E1AE-3C35-42091B002AF8}"/>
              </a:ext>
            </a:extLst>
          </p:cNvPr>
          <p:cNvSpPr>
            <a:spLocks noGrp="1"/>
          </p:cNvSpPr>
          <p:nvPr>
            <p:ph type="sldNum" sz="quarter" idx="12"/>
          </p:nvPr>
        </p:nvSpPr>
        <p:spPr/>
        <p:txBody>
          <a:bodyPr/>
          <a:lstStyle/>
          <a:p>
            <a:fld id="{DBA1B0FB-D917-4C8C-928F-313BD683BF39}" type="slidenum">
              <a:rPr lang="en-US" smtClean="0"/>
              <a:t>2</a:t>
            </a:fld>
            <a:endParaRPr lang="en-US"/>
          </a:p>
        </p:txBody>
      </p:sp>
    </p:spTree>
    <p:extLst>
      <p:ext uri="{BB962C8B-B14F-4D97-AF65-F5344CB8AC3E}">
        <p14:creationId xmlns:p14="http://schemas.microsoft.com/office/powerpoint/2010/main" val="246684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AD3B-EE27-4A8F-2150-28B7837EFA53}"/>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D851769-837A-EE89-0953-DBB9EEF96C5B}"/>
              </a:ext>
            </a:extLst>
          </p:cNvPr>
          <p:cNvPicPr>
            <a:picLocks noGrp="1" noChangeAspect="1"/>
          </p:cNvPicPr>
          <p:nvPr>
            <p:ph idx="1"/>
          </p:nvPr>
        </p:nvPicPr>
        <p:blipFill>
          <a:blip r:embed="rId3"/>
          <a:stretch>
            <a:fillRect/>
          </a:stretch>
        </p:blipFill>
        <p:spPr>
          <a:xfrm>
            <a:off x="1053097" y="587096"/>
            <a:ext cx="10085805" cy="5683807"/>
          </a:xfrm>
        </p:spPr>
      </p:pic>
      <p:sp>
        <p:nvSpPr>
          <p:cNvPr id="6" name="Slide Number Placeholder 5">
            <a:extLst>
              <a:ext uri="{FF2B5EF4-FFF2-40B4-BE49-F238E27FC236}">
                <a16:creationId xmlns:a16="http://schemas.microsoft.com/office/drawing/2014/main" id="{CE5FDDF4-0180-9A0E-703D-3A58078F3F3F}"/>
              </a:ext>
            </a:extLst>
          </p:cNvPr>
          <p:cNvSpPr>
            <a:spLocks noGrp="1"/>
          </p:cNvSpPr>
          <p:nvPr>
            <p:ph type="sldNum" sz="quarter" idx="12"/>
          </p:nvPr>
        </p:nvSpPr>
        <p:spPr/>
        <p:txBody>
          <a:bodyPr/>
          <a:lstStyle/>
          <a:p>
            <a:fld id="{DBA1B0FB-D917-4C8C-928F-313BD683BF39}" type="slidenum">
              <a:rPr lang="en-US" smtClean="0"/>
              <a:t>20</a:t>
            </a:fld>
            <a:endParaRPr lang="en-US"/>
          </a:p>
        </p:txBody>
      </p:sp>
      <p:sp>
        <p:nvSpPr>
          <p:cNvPr id="11" name="TextBox 10">
            <a:extLst>
              <a:ext uri="{FF2B5EF4-FFF2-40B4-BE49-F238E27FC236}">
                <a16:creationId xmlns:a16="http://schemas.microsoft.com/office/drawing/2014/main" id="{B1E83A42-3C82-510C-3E37-25C0A56EB7F3}"/>
              </a:ext>
            </a:extLst>
          </p:cNvPr>
          <p:cNvSpPr txBox="1"/>
          <p:nvPr/>
        </p:nvSpPr>
        <p:spPr>
          <a:xfrm>
            <a:off x="10537724" y="6250989"/>
            <a:ext cx="1705916" cy="246221"/>
          </a:xfrm>
          <a:prstGeom prst="rect">
            <a:avLst/>
          </a:prstGeom>
          <a:noFill/>
        </p:spPr>
        <p:txBody>
          <a:bodyPr wrap="none" rtlCol="0">
            <a:spAutoFit/>
          </a:bodyPr>
          <a:lstStyle/>
          <a:p>
            <a:r>
              <a:rPr lang="en-US" sz="1000" dirty="0"/>
              <a:t>Figure 3: AJKD Met </a:t>
            </a:r>
            <a:r>
              <a:rPr lang="en-US" sz="1000" dirty="0" err="1"/>
              <a:t>Alk</a:t>
            </a:r>
            <a:r>
              <a:rPr lang="en-US" sz="1000" dirty="0"/>
              <a:t> 2022</a:t>
            </a:r>
          </a:p>
        </p:txBody>
      </p:sp>
    </p:spTree>
    <p:extLst>
      <p:ext uri="{BB962C8B-B14F-4D97-AF65-F5344CB8AC3E}">
        <p14:creationId xmlns:p14="http://schemas.microsoft.com/office/powerpoint/2010/main" val="199245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D8AD-3A4C-EDA9-F04A-57CD31B09B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DD4DFB-1FC8-D4D6-B282-1EA73E0A2DA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3845C44-1C0B-B4B7-550C-1CBF550D3543}"/>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F6C33A7F-3B26-B461-38A1-8309A718FBC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3CF64B8-91B5-22D4-7C0F-9DC5C2F8DA64}"/>
              </a:ext>
            </a:extLst>
          </p:cNvPr>
          <p:cNvSpPr>
            <a:spLocks noGrp="1"/>
          </p:cNvSpPr>
          <p:nvPr>
            <p:ph type="sldNum" sz="quarter" idx="12"/>
          </p:nvPr>
        </p:nvSpPr>
        <p:spPr/>
        <p:txBody>
          <a:bodyPr/>
          <a:lstStyle/>
          <a:p>
            <a:fld id="{DBA1B0FB-D917-4C8C-928F-313BD683BF39}" type="slidenum">
              <a:rPr lang="en-US" smtClean="0"/>
              <a:t>21</a:t>
            </a:fld>
            <a:endParaRPr lang="en-US"/>
          </a:p>
        </p:txBody>
      </p:sp>
      <p:pic>
        <p:nvPicPr>
          <p:cNvPr id="7" name="Picture 6">
            <a:extLst>
              <a:ext uri="{FF2B5EF4-FFF2-40B4-BE49-F238E27FC236}">
                <a16:creationId xmlns:a16="http://schemas.microsoft.com/office/drawing/2014/main" id="{1E3D6851-B1C0-F85E-4A7B-EE558D53FDF5}"/>
              </a:ext>
            </a:extLst>
          </p:cNvPr>
          <p:cNvPicPr>
            <a:picLocks noChangeAspect="1"/>
          </p:cNvPicPr>
          <p:nvPr/>
        </p:nvPicPr>
        <p:blipFill>
          <a:blip r:embed="rId2"/>
          <a:stretch>
            <a:fillRect/>
          </a:stretch>
        </p:blipFill>
        <p:spPr>
          <a:xfrm>
            <a:off x="426169" y="2896814"/>
            <a:ext cx="11339661" cy="1064372"/>
          </a:xfrm>
          <a:prstGeom prst="rect">
            <a:avLst/>
          </a:prstGeom>
        </p:spPr>
      </p:pic>
    </p:spTree>
    <p:extLst>
      <p:ext uri="{BB962C8B-B14F-4D97-AF65-F5344CB8AC3E}">
        <p14:creationId xmlns:p14="http://schemas.microsoft.com/office/powerpoint/2010/main" val="53624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E8FF-CFE8-5F75-F7D0-DDE81441C941}"/>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BDF4AF1A-F3C1-A3D6-EA41-ECFC46D3E957}"/>
              </a:ext>
            </a:extLst>
          </p:cNvPr>
          <p:cNvPicPr>
            <a:picLocks noGrp="1" noChangeAspect="1"/>
          </p:cNvPicPr>
          <p:nvPr>
            <p:ph idx="1"/>
          </p:nvPr>
        </p:nvPicPr>
        <p:blipFill>
          <a:blip r:embed="rId3"/>
          <a:stretch>
            <a:fillRect/>
          </a:stretch>
        </p:blipFill>
        <p:spPr>
          <a:xfrm>
            <a:off x="1630040" y="0"/>
            <a:ext cx="8931919" cy="6060568"/>
          </a:xfrm>
        </p:spPr>
      </p:pic>
      <p:sp>
        <p:nvSpPr>
          <p:cNvPr id="6" name="Slide Number Placeholder 5">
            <a:extLst>
              <a:ext uri="{FF2B5EF4-FFF2-40B4-BE49-F238E27FC236}">
                <a16:creationId xmlns:a16="http://schemas.microsoft.com/office/drawing/2014/main" id="{75FB4116-84C2-8390-5322-D7A961999F21}"/>
              </a:ext>
            </a:extLst>
          </p:cNvPr>
          <p:cNvSpPr>
            <a:spLocks noGrp="1"/>
          </p:cNvSpPr>
          <p:nvPr>
            <p:ph type="sldNum" sz="quarter" idx="12"/>
          </p:nvPr>
        </p:nvSpPr>
        <p:spPr/>
        <p:txBody>
          <a:bodyPr/>
          <a:lstStyle/>
          <a:p>
            <a:fld id="{DBA1B0FB-D917-4C8C-928F-313BD683BF39}" type="slidenum">
              <a:rPr lang="en-US" smtClean="0"/>
              <a:t>22</a:t>
            </a:fld>
            <a:endParaRPr lang="en-US"/>
          </a:p>
        </p:txBody>
      </p:sp>
      <p:sp>
        <p:nvSpPr>
          <p:cNvPr id="11" name="TextBox 10">
            <a:extLst>
              <a:ext uri="{FF2B5EF4-FFF2-40B4-BE49-F238E27FC236}">
                <a16:creationId xmlns:a16="http://schemas.microsoft.com/office/drawing/2014/main" id="{8AB3068A-F82E-C36D-5101-17C2FB0DE73F}"/>
              </a:ext>
            </a:extLst>
          </p:cNvPr>
          <p:cNvSpPr txBox="1"/>
          <p:nvPr/>
        </p:nvSpPr>
        <p:spPr>
          <a:xfrm>
            <a:off x="10486084" y="6185614"/>
            <a:ext cx="1705916" cy="246221"/>
          </a:xfrm>
          <a:prstGeom prst="rect">
            <a:avLst/>
          </a:prstGeom>
          <a:noFill/>
        </p:spPr>
        <p:txBody>
          <a:bodyPr wrap="none" rtlCol="0">
            <a:spAutoFit/>
          </a:bodyPr>
          <a:lstStyle/>
          <a:p>
            <a:r>
              <a:rPr lang="en-US" sz="1000" dirty="0"/>
              <a:t>Figure 1: AJKD Met </a:t>
            </a:r>
            <a:r>
              <a:rPr lang="en-US" sz="1000" dirty="0" err="1"/>
              <a:t>Alk</a:t>
            </a:r>
            <a:r>
              <a:rPr lang="en-US" sz="1000" dirty="0"/>
              <a:t> 2022</a:t>
            </a:r>
          </a:p>
        </p:txBody>
      </p:sp>
    </p:spTree>
    <p:extLst>
      <p:ext uri="{BB962C8B-B14F-4D97-AF65-F5344CB8AC3E}">
        <p14:creationId xmlns:p14="http://schemas.microsoft.com/office/powerpoint/2010/main" val="2910660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3C09-2707-2ED6-D5A0-B551124265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72D956-7690-58E8-4BF7-305B90BDC72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D817A0D-4646-B2EC-B76C-5A04F9F78402}"/>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C514E44-E811-0E4E-7166-478D786AD07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4071931-12A5-11BD-758D-DD6077EC734A}"/>
              </a:ext>
            </a:extLst>
          </p:cNvPr>
          <p:cNvSpPr>
            <a:spLocks noGrp="1"/>
          </p:cNvSpPr>
          <p:nvPr>
            <p:ph type="sldNum" sz="quarter" idx="12"/>
          </p:nvPr>
        </p:nvSpPr>
        <p:spPr/>
        <p:txBody>
          <a:bodyPr/>
          <a:lstStyle/>
          <a:p>
            <a:fld id="{DBA1B0FB-D917-4C8C-928F-313BD683BF39}" type="slidenum">
              <a:rPr lang="en-US" smtClean="0"/>
              <a:t>23</a:t>
            </a:fld>
            <a:endParaRPr lang="en-US"/>
          </a:p>
        </p:txBody>
      </p:sp>
      <p:pic>
        <p:nvPicPr>
          <p:cNvPr id="7" name="Picture 6">
            <a:extLst>
              <a:ext uri="{FF2B5EF4-FFF2-40B4-BE49-F238E27FC236}">
                <a16:creationId xmlns:a16="http://schemas.microsoft.com/office/drawing/2014/main" id="{95CC9DAB-2754-2D41-650C-0D5C12A91C90}"/>
              </a:ext>
            </a:extLst>
          </p:cNvPr>
          <p:cNvPicPr>
            <a:picLocks noChangeAspect="1"/>
          </p:cNvPicPr>
          <p:nvPr/>
        </p:nvPicPr>
        <p:blipFill>
          <a:blip r:embed="rId2"/>
          <a:stretch>
            <a:fillRect/>
          </a:stretch>
        </p:blipFill>
        <p:spPr>
          <a:xfrm>
            <a:off x="500687" y="1615393"/>
            <a:ext cx="11190625" cy="3627213"/>
          </a:xfrm>
          <a:prstGeom prst="rect">
            <a:avLst/>
          </a:prstGeom>
        </p:spPr>
      </p:pic>
    </p:spTree>
    <p:extLst>
      <p:ext uri="{BB962C8B-B14F-4D97-AF65-F5344CB8AC3E}">
        <p14:creationId xmlns:p14="http://schemas.microsoft.com/office/powerpoint/2010/main" val="335598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5219-8964-59D0-FABF-1F0C01A61FC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11FC414D-5B88-C78B-316C-AC642382BA37}"/>
              </a:ext>
            </a:extLst>
          </p:cNvPr>
          <p:cNvPicPr>
            <a:picLocks noGrp="1" noChangeAspect="1"/>
          </p:cNvPicPr>
          <p:nvPr>
            <p:ph idx="1"/>
          </p:nvPr>
        </p:nvPicPr>
        <p:blipFill>
          <a:blip r:embed="rId3"/>
          <a:stretch>
            <a:fillRect/>
          </a:stretch>
        </p:blipFill>
        <p:spPr>
          <a:xfrm>
            <a:off x="1501589" y="0"/>
            <a:ext cx="9188822" cy="6301535"/>
          </a:xfrm>
        </p:spPr>
      </p:pic>
      <p:sp>
        <p:nvSpPr>
          <p:cNvPr id="6" name="Slide Number Placeholder 5">
            <a:extLst>
              <a:ext uri="{FF2B5EF4-FFF2-40B4-BE49-F238E27FC236}">
                <a16:creationId xmlns:a16="http://schemas.microsoft.com/office/drawing/2014/main" id="{378B8FED-A200-DB32-8866-F729C95E01FE}"/>
              </a:ext>
            </a:extLst>
          </p:cNvPr>
          <p:cNvSpPr>
            <a:spLocks noGrp="1"/>
          </p:cNvSpPr>
          <p:nvPr>
            <p:ph type="sldNum" sz="quarter" idx="12"/>
          </p:nvPr>
        </p:nvSpPr>
        <p:spPr/>
        <p:txBody>
          <a:bodyPr/>
          <a:lstStyle/>
          <a:p>
            <a:fld id="{DBA1B0FB-D917-4C8C-928F-313BD683BF39}" type="slidenum">
              <a:rPr lang="en-US" smtClean="0"/>
              <a:t>24</a:t>
            </a:fld>
            <a:endParaRPr lang="en-US"/>
          </a:p>
        </p:txBody>
      </p:sp>
      <p:sp>
        <p:nvSpPr>
          <p:cNvPr id="11" name="TextBox 10">
            <a:extLst>
              <a:ext uri="{FF2B5EF4-FFF2-40B4-BE49-F238E27FC236}">
                <a16:creationId xmlns:a16="http://schemas.microsoft.com/office/drawing/2014/main" id="{5F8AC8D8-D591-4357-D8A8-8C70C3139515}"/>
              </a:ext>
            </a:extLst>
          </p:cNvPr>
          <p:cNvSpPr txBox="1"/>
          <p:nvPr/>
        </p:nvSpPr>
        <p:spPr>
          <a:xfrm>
            <a:off x="10486084" y="6281263"/>
            <a:ext cx="1705916" cy="246221"/>
          </a:xfrm>
          <a:prstGeom prst="rect">
            <a:avLst/>
          </a:prstGeom>
          <a:noFill/>
        </p:spPr>
        <p:txBody>
          <a:bodyPr wrap="none" rtlCol="0">
            <a:spAutoFit/>
          </a:bodyPr>
          <a:lstStyle/>
          <a:p>
            <a:r>
              <a:rPr lang="en-US" sz="1000" dirty="0"/>
              <a:t>Figure 2: AJKD Met </a:t>
            </a:r>
            <a:r>
              <a:rPr lang="en-US" sz="1000" dirty="0" err="1"/>
              <a:t>Alk</a:t>
            </a:r>
            <a:r>
              <a:rPr lang="en-US" sz="1000" dirty="0"/>
              <a:t> 2022</a:t>
            </a:r>
          </a:p>
        </p:txBody>
      </p:sp>
    </p:spTree>
    <p:extLst>
      <p:ext uri="{BB962C8B-B14F-4D97-AF65-F5344CB8AC3E}">
        <p14:creationId xmlns:p14="http://schemas.microsoft.com/office/powerpoint/2010/main" val="1990610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47FE-CF98-E04E-3FA9-EB215C2458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926B8D-8697-241B-2302-7B628928EFD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C935DF0-2F2F-E23A-8CF0-00595F7A4702}"/>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C2FDA88B-7DB5-15E1-089E-7D542D3A279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F4D7F1E-395B-D233-ADBA-7D80785C98E0}"/>
              </a:ext>
            </a:extLst>
          </p:cNvPr>
          <p:cNvSpPr>
            <a:spLocks noGrp="1"/>
          </p:cNvSpPr>
          <p:nvPr>
            <p:ph type="sldNum" sz="quarter" idx="12"/>
          </p:nvPr>
        </p:nvSpPr>
        <p:spPr/>
        <p:txBody>
          <a:bodyPr/>
          <a:lstStyle/>
          <a:p>
            <a:fld id="{DBA1B0FB-D917-4C8C-928F-313BD683BF39}" type="slidenum">
              <a:rPr lang="en-US" smtClean="0"/>
              <a:t>25</a:t>
            </a:fld>
            <a:endParaRPr lang="en-US"/>
          </a:p>
        </p:txBody>
      </p:sp>
      <p:pic>
        <p:nvPicPr>
          <p:cNvPr id="7" name="Picture 6">
            <a:extLst>
              <a:ext uri="{FF2B5EF4-FFF2-40B4-BE49-F238E27FC236}">
                <a16:creationId xmlns:a16="http://schemas.microsoft.com/office/drawing/2014/main" id="{FC407606-48E8-D538-3055-7A67A6CE955C}"/>
              </a:ext>
            </a:extLst>
          </p:cNvPr>
          <p:cNvPicPr>
            <a:picLocks noChangeAspect="1"/>
          </p:cNvPicPr>
          <p:nvPr/>
        </p:nvPicPr>
        <p:blipFill>
          <a:blip r:embed="rId2"/>
          <a:stretch>
            <a:fillRect/>
          </a:stretch>
        </p:blipFill>
        <p:spPr>
          <a:xfrm>
            <a:off x="380142" y="1384692"/>
            <a:ext cx="11431716" cy="4088615"/>
          </a:xfrm>
          <a:prstGeom prst="rect">
            <a:avLst/>
          </a:prstGeom>
        </p:spPr>
      </p:pic>
    </p:spTree>
    <p:extLst>
      <p:ext uri="{BB962C8B-B14F-4D97-AF65-F5344CB8AC3E}">
        <p14:creationId xmlns:p14="http://schemas.microsoft.com/office/powerpoint/2010/main" val="2282913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DD33-182F-6D81-AC7C-79935E2D2FE4}"/>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3110C161-D96C-E590-8D0E-710AC1C94B50}"/>
              </a:ext>
            </a:extLst>
          </p:cNvPr>
          <p:cNvPicPr>
            <a:picLocks noGrp="1" noChangeAspect="1"/>
          </p:cNvPicPr>
          <p:nvPr>
            <p:ph idx="1"/>
          </p:nvPr>
        </p:nvPicPr>
        <p:blipFill>
          <a:blip r:embed="rId3"/>
          <a:stretch>
            <a:fillRect/>
          </a:stretch>
        </p:blipFill>
        <p:spPr>
          <a:xfrm>
            <a:off x="2560769" y="291746"/>
            <a:ext cx="7070462" cy="6274507"/>
          </a:xfrm>
        </p:spPr>
      </p:pic>
      <p:sp>
        <p:nvSpPr>
          <p:cNvPr id="6" name="Slide Number Placeholder 5">
            <a:extLst>
              <a:ext uri="{FF2B5EF4-FFF2-40B4-BE49-F238E27FC236}">
                <a16:creationId xmlns:a16="http://schemas.microsoft.com/office/drawing/2014/main" id="{EC129A3A-76BF-5996-5C16-E762EEA430E9}"/>
              </a:ext>
            </a:extLst>
          </p:cNvPr>
          <p:cNvSpPr>
            <a:spLocks noGrp="1"/>
          </p:cNvSpPr>
          <p:nvPr>
            <p:ph type="sldNum" sz="quarter" idx="12"/>
          </p:nvPr>
        </p:nvSpPr>
        <p:spPr/>
        <p:txBody>
          <a:bodyPr/>
          <a:lstStyle/>
          <a:p>
            <a:fld id="{DBA1B0FB-D917-4C8C-928F-313BD683BF39}" type="slidenum">
              <a:rPr lang="en-US" smtClean="0"/>
              <a:t>26</a:t>
            </a:fld>
            <a:endParaRPr lang="en-US"/>
          </a:p>
        </p:txBody>
      </p:sp>
      <p:sp>
        <p:nvSpPr>
          <p:cNvPr id="11" name="TextBox 10">
            <a:extLst>
              <a:ext uri="{FF2B5EF4-FFF2-40B4-BE49-F238E27FC236}">
                <a16:creationId xmlns:a16="http://schemas.microsoft.com/office/drawing/2014/main" id="{23CBF3D6-64D4-95EB-3BFC-CDF6340B67AD}"/>
              </a:ext>
            </a:extLst>
          </p:cNvPr>
          <p:cNvSpPr txBox="1"/>
          <p:nvPr/>
        </p:nvSpPr>
        <p:spPr>
          <a:xfrm>
            <a:off x="10486084" y="6260991"/>
            <a:ext cx="1705916" cy="246221"/>
          </a:xfrm>
          <a:prstGeom prst="rect">
            <a:avLst/>
          </a:prstGeom>
          <a:noFill/>
        </p:spPr>
        <p:txBody>
          <a:bodyPr wrap="none" rtlCol="0">
            <a:spAutoFit/>
          </a:bodyPr>
          <a:lstStyle/>
          <a:p>
            <a:r>
              <a:rPr lang="en-US" sz="1000" dirty="0"/>
              <a:t>Figure 4: AJKD Met </a:t>
            </a:r>
            <a:r>
              <a:rPr lang="en-US" sz="1000" dirty="0" err="1"/>
              <a:t>Alk</a:t>
            </a:r>
            <a:r>
              <a:rPr lang="en-US" sz="1000" dirty="0"/>
              <a:t> 2022</a:t>
            </a:r>
          </a:p>
        </p:txBody>
      </p:sp>
    </p:spTree>
    <p:extLst>
      <p:ext uri="{BB962C8B-B14F-4D97-AF65-F5344CB8AC3E}">
        <p14:creationId xmlns:p14="http://schemas.microsoft.com/office/powerpoint/2010/main" val="2753574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036E-CB46-350A-AF65-53ACA16FFE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661FCF-79BB-F4E1-12C2-0C8B625AE58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674C122-2914-D9D9-C272-3E715889FA05}"/>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F485F29D-7B2B-7A80-E168-0D1DE9F6EF3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951B8ED-8E79-5D40-9A9C-DB5D77695CDA}"/>
              </a:ext>
            </a:extLst>
          </p:cNvPr>
          <p:cNvSpPr>
            <a:spLocks noGrp="1"/>
          </p:cNvSpPr>
          <p:nvPr>
            <p:ph type="sldNum" sz="quarter" idx="12"/>
          </p:nvPr>
        </p:nvSpPr>
        <p:spPr/>
        <p:txBody>
          <a:bodyPr/>
          <a:lstStyle/>
          <a:p>
            <a:fld id="{DBA1B0FB-D917-4C8C-928F-313BD683BF39}" type="slidenum">
              <a:rPr lang="en-US" smtClean="0"/>
              <a:t>27</a:t>
            </a:fld>
            <a:endParaRPr lang="en-US"/>
          </a:p>
        </p:txBody>
      </p:sp>
      <p:pic>
        <p:nvPicPr>
          <p:cNvPr id="7" name="Picture 6">
            <a:extLst>
              <a:ext uri="{FF2B5EF4-FFF2-40B4-BE49-F238E27FC236}">
                <a16:creationId xmlns:a16="http://schemas.microsoft.com/office/drawing/2014/main" id="{BB72B530-291D-66EA-D160-6BD3F8652FB6}"/>
              </a:ext>
            </a:extLst>
          </p:cNvPr>
          <p:cNvPicPr>
            <a:picLocks noChangeAspect="1"/>
          </p:cNvPicPr>
          <p:nvPr/>
        </p:nvPicPr>
        <p:blipFill>
          <a:blip r:embed="rId2"/>
          <a:stretch>
            <a:fillRect/>
          </a:stretch>
        </p:blipFill>
        <p:spPr>
          <a:xfrm>
            <a:off x="274769" y="1476929"/>
            <a:ext cx="11642462" cy="3904142"/>
          </a:xfrm>
          <a:prstGeom prst="rect">
            <a:avLst/>
          </a:prstGeom>
        </p:spPr>
      </p:pic>
    </p:spTree>
    <p:extLst>
      <p:ext uri="{BB962C8B-B14F-4D97-AF65-F5344CB8AC3E}">
        <p14:creationId xmlns:p14="http://schemas.microsoft.com/office/powerpoint/2010/main" val="2874557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40A7-EB13-3344-9A09-3DD8B0C4F4B4}"/>
              </a:ext>
            </a:extLst>
          </p:cNvPr>
          <p:cNvSpPr>
            <a:spLocks noGrp="1"/>
          </p:cNvSpPr>
          <p:nvPr>
            <p:ph type="title"/>
          </p:nvPr>
        </p:nvSpPr>
        <p:spPr>
          <a:xfrm>
            <a:off x="1295399" y="967740"/>
            <a:ext cx="9601200" cy="1485900"/>
          </a:xfrm>
        </p:spPr>
        <p:txBody>
          <a:bodyPr>
            <a:normAutofit/>
          </a:bodyPr>
          <a:lstStyle/>
          <a:p>
            <a:pPr algn="ctr"/>
            <a:r>
              <a:rPr lang="en-US" sz="3200" dirty="0"/>
              <a:t>Electroneutrality must be present in every body compartment and in the urine.</a:t>
            </a:r>
          </a:p>
        </p:txBody>
      </p:sp>
      <p:pic>
        <p:nvPicPr>
          <p:cNvPr id="5" name="Content Placeholder 4">
            <a:extLst>
              <a:ext uri="{FF2B5EF4-FFF2-40B4-BE49-F238E27FC236}">
                <a16:creationId xmlns:a16="http://schemas.microsoft.com/office/drawing/2014/main" id="{4CF905FC-DB40-E840-843C-48A06ED8A5F7}"/>
              </a:ext>
            </a:extLst>
          </p:cNvPr>
          <p:cNvPicPr>
            <a:picLocks noGrp="1" noChangeAspect="1"/>
          </p:cNvPicPr>
          <p:nvPr>
            <p:ph idx="1"/>
          </p:nvPr>
        </p:nvPicPr>
        <p:blipFill>
          <a:blip r:embed="rId3"/>
          <a:stretch>
            <a:fillRect/>
          </a:stretch>
        </p:blipFill>
        <p:spPr>
          <a:xfrm>
            <a:off x="2575739" y="1959429"/>
            <a:ext cx="7040521" cy="4212771"/>
          </a:xfrm>
        </p:spPr>
      </p:pic>
      <p:sp>
        <p:nvSpPr>
          <p:cNvPr id="6" name="Rectangle 5">
            <a:extLst>
              <a:ext uri="{FF2B5EF4-FFF2-40B4-BE49-F238E27FC236}">
                <a16:creationId xmlns:a16="http://schemas.microsoft.com/office/drawing/2014/main" id="{5749D143-1E49-3545-8092-08950885648D}"/>
              </a:ext>
            </a:extLst>
          </p:cNvPr>
          <p:cNvSpPr/>
          <p:nvPr/>
        </p:nvSpPr>
        <p:spPr>
          <a:xfrm>
            <a:off x="9027312" y="6420939"/>
            <a:ext cx="3099375" cy="369332"/>
          </a:xfrm>
          <a:prstGeom prst="rect">
            <a:avLst/>
          </a:prstGeom>
        </p:spPr>
        <p:txBody>
          <a:bodyPr wrap="none">
            <a:spAutoFit/>
          </a:bodyPr>
          <a:lstStyle/>
          <a:p>
            <a:r>
              <a:rPr lang="en-US" altLang="en-US" dirty="0"/>
              <a:t>Brenner &amp; Rector's The Kidney </a:t>
            </a:r>
            <a:endParaRPr lang="en-US" dirty="0"/>
          </a:p>
        </p:txBody>
      </p:sp>
    </p:spTree>
    <p:extLst>
      <p:ext uri="{BB962C8B-B14F-4D97-AF65-F5344CB8AC3E}">
        <p14:creationId xmlns:p14="http://schemas.microsoft.com/office/powerpoint/2010/main" val="29836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B03C-E0F0-404A-9FD4-D620D0D5BBE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2A44BE8-D457-6A4C-A5E7-C49B29C10489}"/>
              </a:ext>
            </a:extLst>
          </p:cNvPr>
          <p:cNvPicPr>
            <a:picLocks noGrp="1" noChangeAspect="1"/>
          </p:cNvPicPr>
          <p:nvPr>
            <p:ph idx="1"/>
          </p:nvPr>
        </p:nvPicPr>
        <p:blipFill>
          <a:blip r:embed="rId3"/>
          <a:stretch>
            <a:fillRect/>
          </a:stretch>
        </p:blipFill>
        <p:spPr>
          <a:xfrm>
            <a:off x="3481910" y="106274"/>
            <a:ext cx="5228179" cy="6654935"/>
          </a:xfrm>
        </p:spPr>
      </p:pic>
      <p:sp>
        <p:nvSpPr>
          <p:cNvPr id="6" name="Rectangle 5">
            <a:extLst>
              <a:ext uri="{FF2B5EF4-FFF2-40B4-BE49-F238E27FC236}">
                <a16:creationId xmlns:a16="http://schemas.microsoft.com/office/drawing/2014/main" id="{F191A795-5CE9-4844-8A73-501220E3B2FD}"/>
              </a:ext>
            </a:extLst>
          </p:cNvPr>
          <p:cNvSpPr/>
          <p:nvPr/>
        </p:nvSpPr>
        <p:spPr>
          <a:xfrm>
            <a:off x="9092625" y="6468717"/>
            <a:ext cx="3099375" cy="369332"/>
          </a:xfrm>
          <a:prstGeom prst="rect">
            <a:avLst/>
          </a:prstGeom>
        </p:spPr>
        <p:txBody>
          <a:bodyPr wrap="none">
            <a:spAutoFit/>
          </a:bodyPr>
          <a:lstStyle/>
          <a:p>
            <a:r>
              <a:rPr lang="en-US" altLang="en-US" dirty="0"/>
              <a:t>Brenner &amp; Rector's The Kidney </a:t>
            </a:r>
            <a:endParaRPr lang="en-US" dirty="0"/>
          </a:p>
        </p:txBody>
      </p:sp>
    </p:spTree>
    <p:extLst>
      <p:ext uri="{BB962C8B-B14F-4D97-AF65-F5344CB8AC3E}">
        <p14:creationId xmlns:p14="http://schemas.microsoft.com/office/powerpoint/2010/main" val="194381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0CE3-0DB1-FC5A-FF44-CDBD58DFD34F}"/>
              </a:ext>
            </a:extLst>
          </p:cNvPr>
          <p:cNvSpPr>
            <a:spLocks noGrp="1"/>
          </p:cNvSpPr>
          <p:nvPr>
            <p:ph type="title"/>
          </p:nvPr>
        </p:nvSpPr>
        <p:spPr>
          <a:xfrm>
            <a:off x="550864" y="549275"/>
            <a:ext cx="3565524" cy="806189"/>
          </a:xfrm>
        </p:spPr>
        <p:txBody>
          <a:bodyPr/>
          <a:lstStyle/>
          <a:p>
            <a:r>
              <a:rPr lang="en-US" dirty="0"/>
              <a:t>Objectives</a:t>
            </a:r>
          </a:p>
        </p:txBody>
      </p:sp>
      <p:sp>
        <p:nvSpPr>
          <p:cNvPr id="3" name="Content Placeholder 2">
            <a:extLst>
              <a:ext uri="{FF2B5EF4-FFF2-40B4-BE49-F238E27FC236}">
                <a16:creationId xmlns:a16="http://schemas.microsoft.com/office/drawing/2014/main" id="{814B8945-C27B-2201-5FE3-E7235D2C257A}"/>
              </a:ext>
            </a:extLst>
          </p:cNvPr>
          <p:cNvSpPr>
            <a:spLocks noGrp="1"/>
          </p:cNvSpPr>
          <p:nvPr>
            <p:ph idx="1"/>
          </p:nvPr>
        </p:nvSpPr>
        <p:spPr>
          <a:xfrm>
            <a:off x="163513" y="1596772"/>
            <a:ext cx="4871196" cy="4496054"/>
          </a:xfrm>
        </p:spPr>
        <p:txBody>
          <a:bodyPr/>
          <a:lstStyle/>
          <a:p>
            <a:r>
              <a:rPr lang="en-US" dirty="0"/>
              <a:t>Recognize primary metabolic alkalosis </a:t>
            </a:r>
          </a:p>
          <a:p>
            <a:r>
              <a:rPr lang="en-US" dirty="0"/>
              <a:t>Review pathogenesis that are involved in metabolic alkalosis </a:t>
            </a:r>
          </a:p>
          <a:p>
            <a:r>
              <a:rPr lang="en-US" dirty="0"/>
              <a:t>Physiological approach to metabolic alkalosis </a:t>
            </a:r>
          </a:p>
          <a:p>
            <a:r>
              <a:rPr lang="en-US" dirty="0"/>
              <a:t>Recognize treatments for specific conditions with metabolic alkalosis</a:t>
            </a:r>
          </a:p>
          <a:p>
            <a:r>
              <a:rPr lang="en-US" dirty="0"/>
              <a:t>Recognize primary respiratory acid-base disturbances </a:t>
            </a:r>
          </a:p>
          <a:p>
            <a:r>
              <a:rPr lang="en-US" dirty="0"/>
              <a:t> </a:t>
            </a:r>
          </a:p>
        </p:txBody>
      </p:sp>
      <p:sp>
        <p:nvSpPr>
          <p:cNvPr id="9" name="Slide Number Placeholder 8">
            <a:extLst>
              <a:ext uri="{FF2B5EF4-FFF2-40B4-BE49-F238E27FC236}">
                <a16:creationId xmlns:a16="http://schemas.microsoft.com/office/drawing/2014/main" id="{7DB0E906-344C-7569-71DA-EE3C39C4C32C}"/>
              </a:ext>
            </a:extLst>
          </p:cNvPr>
          <p:cNvSpPr>
            <a:spLocks noGrp="1"/>
          </p:cNvSpPr>
          <p:nvPr>
            <p:ph type="sldNum" sz="quarter" idx="12"/>
          </p:nvPr>
        </p:nvSpPr>
        <p:spPr/>
        <p:txBody>
          <a:bodyPr/>
          <a:lstStyle/>
          <a:p>
            <a:fld id="{DBA1B0FB-D917-4C8C-928F-313BD683BF39}" type="slidenum">
              <a:rPr lang="en-US" smtClean="0"/>
              <a:t>3</a:t>
            </a:fld>
            <a:endParaRPr lang="en-US"/>
          </a:p>
        </p:txBody>
      </p:sp>
      <p:pic>
        <p:nvPicPr>
          <p:cNvPr id="10" name="Picture Placeholder 7" descr="Digital Data">
            <a:extLst>
              <a:ext uri="{FF2B5EF4-FFF2-40B4-BE49-F238E27FC236}">
                <a16:creationId xmlns:a16="http://schemas.microsoft.com/office/drawing/2014/main" id="{1259A18A-7BD0-DD11-E469-1C0C4AE2DC4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208928" y="1596771"/>
            <a:ext cx="3448558" cy="3448558"/>
          </a:xfrm>
        </p:spPr>
      </p:pic>
      <p:pic>
        <p:nvPicPr>
          <p:cNvPr id="11" name="Picture Placeholder 9" descr="Data Points ">
            <a:extLst>
              <a:ext uri="{FF2B5EF4-FFF2-40B4-BE49-F238E27FC236}">
                <a16:creationId xmlns:a16="http://schemas.microsoft.com/office/drawing/2014/main" id="{3D17B8F4-FE3F-CB07-A8EF-A82C444E109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918575" y="596392"/>
            <a:ext cx="2263776" cy="2263776"/>
          </a:xfrm>
        </p:spPr>
      </p:pic>
      <p:pic>
        <p:nvPicPr>
          <p:cNvPr id="12" name="Picture Placeholder 11" descr="Data Background">
            <a:extLst>
              <a:ext uri="{FF2B5EF4-FFF2-40B4-BE49-F238E27FC236}">
                <a16:creationId xmlns:a16="http://schemas.microsoft.com/office/drawing/2014/main" id="{131E3BBA-D64C-FED6-1D4A-0A35702909E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9091612" y="3324733"/>
            <a:ext cx="2936876" cy="2936876"/>
          </a:xfrm>
        </p:spPr>
      </p:pic>
    </p:spTree>
    <p:extLst>
      <p:ext uri="{BB962C8B-B14F-4D97-AF65-F5344CB8AC3E}">
        <p14:creationId xmlns:p14="http://schemas.microsoft.com/office/powerpoint/2010/main" val="121358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E9EB-F432-7041-A16E-70636E431C80}"/>
              </a:ext>
            </a:extLst>
          </p:cNvPr>
          <p:cNvSpPr>
            <a:spLocks noGrp="1"/>
          </p:cNvSpPr>
          <p:nvPr>
            <p:ph type="title"/>
          </p:nvPr>
        </p:nvSpPr>
        <p:spPr>
          <a:xfrm>
            <a:off x="791308" y="597877"/>
            <a:ext cx="9601200" cy="1485900"/>
          </a:xfrm>
        </p:spPr>
        <p:txBody>
          <a:bodyPr/>
          <a:lstStyle/>
          <a:p>
            <a:r>
              <a:rPr lang="en-US" dirty="0"/>
              <a:t>Differential Diagnosis</a:t>
            </a:r>
          </a:p>
        </p:txBody>
      </p:sp>
      <p:pic>
        <p:nvPicPr>
          <p:cNvPr id="5" name="Content Placeholder 4">
            <a:extLst>
              <a:ext uri="{FF2B5EF4-FFF2-40B4-BE49-F238E27FC236}">
                <a16:creationId xmlns:a16="http://schemas.microsoft.com/office/drawing/2014/main" id="{7E66CA0C-A790-1F44-A193-5E56DCCBAFFD}"/>
              </a:ext>
            </a:extLst>
          </p:cNvPr>
          <p:cNvPicPr>
            <a:picLocks noGrp="1" noChangeAspect="1"/>
          </p:cNvPicPr>
          <p:nvPr>
            <p:ph idx="1"/>
          </p:nvPr>
        </p:nvPicPr>
        <p:blipFill>
          <a:blip r:embed="rId3"/>
          <a:stretch>
            <a:fillRect/>
          </a:stretch>
        </p:blipFill>
        <p:spPr>
          <a:xfrm>
            <a:off x="2760785" y="1462112"/>
            <a:ext cx="6646984" cy="5094404"/>
          </a:xfrm>
        </p:spPr>
      </p:pic>
      <p:sp>
        <p:nvSpPr>
          <p:cNvPr id="3" name="TextBox 2">
            <a:extLst>
              <a:ext uri="{FF2B5EF4-FFF2-40B4-BE49-F238E27FC236}">
                <a16:creationId xmlns:a16="http://schemas.microsoft.com/office/drawing/2014/main" id="{797FB230-56C4-A24C-A772-90741C2D4336}"/>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1256732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2E9D4D-6F5D-E519-7050-AB1B6562C88C}"/>
              </a:ext>
            </a:extLst>
          </p:cNvPr>
          <p:cNvSpPr>
            <a:spLocks noGrp="1"/>
          </p:cNvSpPr>
          <p:nvPr>
            <p:ph idx="1"/>
          </p:nvPr>
        </p:nvSpPr>
        <p:spPr>
          <a:xfrm>
            <a:off x="550863" y="196901"/>
            <a:ext cx="11090274" cy="5895924"/>
          </a:xfrm>
        </p:spPr>
        <p:txBody>
          <a:bodyPr/>
          <a:lstStyle/>
          <a:p>
            <a:pPr marL="0" indent="0">
              <a:buNone/>
            </a:pPr>
            <a:r>
              <a:rPr lang="en-US" sz="1600" dirty="0">
                <a:effectLst/>
                <a:latin typeface="Helvetica" pitchFamily="2" charset="0"/>
              </a:rPr>
              <a:t>	A 47-year-old man is brought to the emergency department with altered mental state after being found unresponsive at home by his neighbors. Little is known about his medical history except for a few medications found in his home, including over-the-counter antacids and ibuprofen. His neighbors indicated the patient had a history of heavy smoking and noticed some weight loss over the last 6 months. On arrival, his blood pressure was 95/57 mm Hg, pulse rate was 96 beats/min, and he was afebrile. The oxygen saturation by pulse oximetry was 92%. Basic chemistry laboratory testing showed Na+, 142 </a:t>
            </a:r>
            <a:r>
              <a:rPr lang="en-US" sz="1600" dirty="0" err="1">
                <a:effectLst/>
                <a:latin typeface="Helvetica" pitchFamily="2" charset="0"/>
              </a:rPr>
              <a:t>mEq</a:t>
            </a:r>
            <a:r>
              <a:rPr lang="en-US" sz="1600" dirty="0">
                <a:effectLst/>
                <a:latin typeface="Helvetica" pitchFamily="2" charset="0"/>
              </a:rPr>
              <a:t>/L; K+, 2.9 </a:t>
            </a:r>
            <a:r>
              <a:rPr lang="en-US" sz="1600" dirty="0" err="1">
                <a:effectLst/>
                <a:latin typeface="Helvetica" pitchFamily="2" charset="0"/>
              </a:rPr>
              <a:t>mEq</a:t>
            </a:r>
            <a:r>
              <a:rPr lang="en-US" sz="1600" dirty="0">
                <a:effectLst/>
                <a:latin typeface="Helvetica" pitchFamily="2" charset="0"/>
              </a:rPr>
              <a:t>/L; Cl−, 90 </a:t>
            </a:r>
            <a:r>
              <a:rPr lang="en-US" sz="1600" dirty="0" err="1">
                <a:effectLst/>
                <a:latin typeface="Helvetica" pitchFamily="2" charset="0"/>
              </a:rPr>
              <a:t>mEq</a:t>
            </a:r>
            <a:r>
              <a:rPr lang="en-US" sz="1600" dirty="0">
                <a:effectLst/>
                <a:latin typeface="Helvetica" pitchFamily="2" charset="0"/>
              </a:rPr>
              <a:t>/L; HCO3−, 45 </a:t>
            </a:r>
            <a:r>
              <a:rPr lang="en-US" sz="1600" dirty="0" err="1">
                <a:effectLst/>
                <a:latin typeface="Helvetica" pitchFamily="2" charset="0"/>
              </a:rPr>
              <a:t>mEq</a:t>
            </a:r>
            <a:r>
              <a:rPr lang="en-US" sz="1600" dirty="0">
                <a:effectLst/>
                <a:latin typeface="Helvetica" pitchFamily="2" charset="0"/>
              </a:rPr>
              <a:t>/L; total calcium, 9.1 mg/dL; serum urea nitrogen (SUN), 38 mg/dL; and serum creatinine (</a:t>
            </a:r>
            <a:r>
              <a:rPr lang="en-US" sz="1600" dirty="0" err="1">
                <a:effectLst/>
                <a:latin typeface="Helvetica" pitchFamily="2" charset="0"/>
              </a:rPr>
              <a:t>Scr</a:t>
            </a:r>
            <a:r>
              <a:rPr lang="en-US" sz="1600" dirty="0">
                <a:effectLst/>
                <a:latin typeface="Helvetica" pitchFamily="2" charset="0"/>
              </a:rPr>
              <a:t>), 1.7 mg/dL. An arterial blood gas (ABG) revealed pH, 7.48; PaCO2, 52 mm Hg; and PaO2, 70 mm Hg. The nephrology service was consulted for the workup and management of the acid-base and electrolyte abnormalities.</a:t>
            </a:r>
          </a:p>
          <a:p>
            <a:pPr marL="0" indent="0">
              <a:buNone/>
            </a:pPr>
            <a:endParaRPr lang="en-US" sz="1600" dirty="0">
              <a:effectLst/>
              <a:latin typeface="Helvetica" pitchFamily="2" charset="0"/>
            </a:endParaRPr>
          </a:p>
          <a:p>
            <a:pPr marL="0" indent="0">
              <a:buNone/>
            </a:pPr>
            <a:r>
              <a:rPr lang="en-US" sz="1600" b="1" dirty="0">
                <a:effectLst/>
                <a:latin typeface="Helvetica" pitchFamily="2" charset="0"/>
              </a:rPr>
              <a:t>The differential diagnosis of metabolic alkalosis and hypokalemia in this patient should include (select the best answer):</a:t>
            </a:r>
          </a:p>
          <a:p>
            <a:pPr marL="0" indent="0">
              <a:buNone/>
            </a:pPr>
            <a:r>
              <a:rPr lang="en-US" sz="1600" dirty="0">
                <a:effectLst/>
                <a:latin typeface="Helvetica" pitchFamily="2" charset="0"/>
              </a:rPr>
              <a:t>a) Excessive use of the carbonic anhydrase inhibitor acetazolamide</a:t>
            </a:r>
          </a:p>
          <a:p>
            <a:pPr marL="0" indent="0">
              <a:buNone/>
            </a:pPr>
            <a:r>
              <a:rPr lang="en-US" sz="1600" dirty="0">
                <a:effectLst/>
                <a:latin typeface="Helvetica" pitchFamily="2" charset="0"/>
              </a:rPr>
              <a:t>b) Ectopic corticotropin production due to possible lung malignancy</a:t>
            </a:r>
          </a:p>
          <a:p>
            <a:pPr marL="0" indent="0">
              <a:buNone/>
            </a:pPr>
            <a:r>
              <a:rPr lang="en-US" sz="1600" dirty="0">
                <a:effectLst/>
                <a:latin typeface="Helvetica" pitchFamily="2" charset="0"/>
              </a:rPr>
              <a:t>c) Intake of HCO3−-containing antacid for heartburn in the setting of pre-existing chronic kidney disease (CKD)</a:t>
            </a:r>
          </a:p>
          <a:p>
            <a:pPr marL="0" indent="0">
              <a:buNone/>
            </a:pPr>
            <a:r>
              <a:rPr lang="en-US" sz="1600" dirty="0">
                <a:effectLst/>
                <a:latin typeface="Helvetica" pitchFamily="2" charset="0"/>
              </a:rPr>
              <a:t>d) Gastric outlet obstruction with vomiting</a:t>
            </a:r>
          </a:p>
          <a:p>
            <a:endParaRPr lang="en-US" dirty="0"/>
          </a:p>
        </p:txBody>
      </p:sp>
      <p:sp>
        <p:nvSpPr>
          <p:cNvPr id="6" name="Slide Number Placeholder 5">
            <a:extLst>
              <a:ext uri="{FF2B5EF4-FFF2-40B4-BE49-F238E27FC236}">
                <a16:creationId xmlns:a16="http://schemas.microsoft.com/office/drawing/2014/main" id="{8377B392-995F-2E78-2C53-90B3878B3B46}"/>
              </a:ext>
            </a:extLst>
          </p:cNvPr>
          <p:cNvSpPr>
            <a:spLocks noGrp="1"/>
          </p:cNvSpPr>
          <p:nvPr>
            <p:ph type="sldNum" sz="quarter" idx="12"/>
          </p:nvPr>
        </p:nvSpPr>
        <p:spPr/>
        <p:txBody>
          <a:bodyPr/>
          <a:lstStyle/>
          <a:p>
            <a:fld id="{DBA1B0FB-D917-4C8C-928F-313BD683BF39}" type="slidenum">
              <a:rPr lang="en-US" smtClean="0"/>
              <a:t>31</a:t>
            </a:fld>
            <a:endParaRPr lang="en-US"/>
          </a:p>
        </p:txBody>
      </p:sp>
    </p:spTree>
    <p:extLst>
      <p:ext uri="{BB962C8B-B14F-4D97-AF65-F5344CB8AC3E}">
        <p14:creationId xmlns:p14="http://schemas.microsoft.com/office/powerpoint/2010/main" val="4243384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2E9D4D-6F5D-E519-7050-AB1B6562C88C}"/>
              </a:ext>
            </a:extLst>
          </p:cNvPr>
          <p:cNvSpPr>
            <a:spLocks noGrp="1"/>
          </p:cNvSpPr>
          <p:nvPr>
            <p:ph idx="1"/>
          </p:nvPr>
        </p:nvSpPr>
        <p:spPr>
          <a:xfrm>
            <a:off x="550863" y="196901"/>
            <a:ext cx="11090274" cy="5895924"/>
          </a:xfrm>
        </p:spPr>
        <p:txBody>
          <a:bodyPr/>
          <a:lstStyle/>
          <a:p>
            <a:pPr marL="0" indent="0">
              <a:buNone/>
            </a:pPr>
            <a:r>
              <a:rPr lang="en-US" sz="1600" dirty="0">
                <a:effectLst/>
                <a:latin typeface="Helvetica" pitchFamily="2" charset="0"/>
              </a:rPr>
              <a:t>	A 47-year-old man is brought to the emergency department with altered mental state after being found unresponsive at home by his neighbors. Little is known about his medical history except for a few medications found in his home, including over-the-counter antacids and ibuprofen. His neighbors indicated the patient had a history of heavy smoking and noticed some weight loss over the last 6 months. On arrival, his blood pressure was 95/57 mm Hg, pulse rate was 96 beats/min, and he was afebrile. The oxygen saturation by pulse oximetry was 92%. Basic chemistry laboratory testing showed Na+, 142 </a:t>
            </a:r>
            <a:r>
              <a:rPr lang="en-US" sz="1600" dirty="0" err="1">
                <a:effectLst/>
                <a:latin typeface="Helvetica" pitchFamily="2" charset="0"/>
              </a:rPr>
              <a:t>mEq</a:t>
            </a:r>
            <a:r>
              <a:rPr lang="en-US" sz="1600" dirty="0">
                <a:effectLst/>
                <a:latin typeface="Helvetica" pitchFamily="2" charset="0"/>
              </a:rPr>
              <a:t>/L; K+, 2.9 </a:t>
            </a:r>
            <a:r>
              <a:rPr lang="en-US" sz="1600" dirty="0" err="1">
                <a:effectLst/>
                <a:latin typeface="Helvetica" pitchFamily="2" charset="0"/>
              </a:rPr>
              <a:t>mEq</a:t>
            </a:r>
            <a:r>
              <a:rPr lang="en-US" sz="1600" dirty="0">
                <a:effectLst/>
                <a:latin typeface="Helvetica" pitchFamily="2" charset="0"/>
              </a:rPr>
              <a:t>/L; Cl−, 90 </a:t>
            </a:r>
            <a:r>
              <a:rPr lang="en-US" sz="1600" dirty="0" err="1">
                <a:effectLst/>
                <a:latin typeface="Helvetica" pitchFamily="2" charset="0"/>
              </a:rPr>
              <a:t>mEq</a:t>
            </a:r>
            <a:r>
              <a:rPr lang="en-US" sz="1600" dirty="0">
                <a:effectLst/>
                <a:latin typeface="Helvetica" pitchFamily="2" charset="0"/>
              </a:rPr>
              <a:t>/L; HCO3−, 45 </a:t>
            </a:r>
            <a:r>
              <a:rPr lang="en-US" sz="1600" dirty="0" err="1">
                <a:effectLst/>
                <a:latin typeface="Helvetica" pitchFamily="2" charset="0"/>
              </a:rPr>
              <a:t>mEq</a:t>
            </a:r>
            <a:r>
              <a:rPr lang="en-US" sz="1600" dirty="0">
                <a:effectLst/>
                <a:latin typeface="Helvetica" pitchFamily="2" charset="0"/>
              </a:rPr>
              <a:t>/L; total calcium, 9.1 mg/dL; serum urea nitrogen (SUN), 38 mg/dL; and serum creatinine (</a:t>
            </a:r>
            <a:r>
              <a:rPr lang="en-US" sz="1600" dirty="0" err="1">
                <a:effectLst/>
                <a:latin typeface="Helvetica" pitchFamily="2" charset="0"/>
              </a:rPr>
              <a:t>Scr</a:t>
            </a:r>
            <a:r>
              <a:rPr lang="en-US" sz="1600" dirty="0">
                <a:effectLst/>
                <a:latin typeface="Helvetica" pitchFamily="2" charset="0"/>
              </a:rPr>
              <a:t>), 1.7 mg/dL. An arterial blood gas (ABG) revealed pH, 7.48; PaCO2, 52 mm Hg; and PaO2, 70 mm Hg. The nephrology service was consulted for the workup and management of the acid-base and electrolyte abnormalities.</a:t>
            </a:r>
          </a:p>
          <a:p>
            <a:pPr marL="0" indent="0">
              <a:buNone/>
            </a:pPr>
            <a:endParaRPr lang="en-US" sz="1600" dirty="0">
              <a:effectLst/>
              <a:latin typeface="Helvetica" pitchFamily="2" charset="0"/>
            </a:endParaRPr>
          </a:p>
          <a:p>
            <a:pPr marL="0" indent="0">
              <a:buNone/>
            </a:pPr>
            <a:r>
              <a:rPr lang="en-US" sz="1600" b="1" dirty="0">
                <a:effectLst/>
                <a:latin typeface="Helvetica" pitchFamily="2" charset="0"/>
              </a:rPr>
              <a:t>The differential diagnosis of metabolic alkalosis and hypokalemia in this patient should include (select the best answer):</a:t>
            </a:r>
          </a:p>
          <a:p>
            <a:pPr marL="0" indent="0">
              <a:buNone/>
            </a:pPr>
            <a:r>
              <a:rPr lang="en-US" sz="1600" dirty="0">
                <a:effectLst/>
                <a:latin typeface="Helvetica" pitchFamily="2" charset="0"/>
              </a:rPr>
              <a:t>a) Excessive use of the carbonic anhydrase inhibitor acetazolamide</a:t>
            </a:r>
          </a:p>
          <a:p>
            <a:pPr marL="0" indent="0">
              <a:buNone/>
            </a:pPr>
            <a:r>
              <a:rPr lang="en-US" sz="1600" dirty="0">
                <a:effectLst/>
                <a:latin typeface="Helvetica" pitchFamily="2" charset="0"/>
              </a:rPr>
              <a:t>b) Ectopic corticotropin production due to possible lung malignancy</a:t>
            </a:r>
          </a:p>
          <a:p>
            <a:pPr marL="0" indent="0">
              <a:buNone/>
            </a:pPr>
            <a:r>
              <a:rPr lang="en-US" sz="1600" dirty="0">
                <a:effectLst/>
                <a:latin typeface="Helvetica" pitchFamily="2" charset="0"/>
              </a:rPr>
              <a:t>c) Intake of HCO3−-containing antacid for heartburn in the setting of pre-existing chronic kidney disease (CKD)</a:t>
            </a:r>
          </a:p>
          <a:p>
            <a:pPr marL="0" indent="0">
              <a:buNone/>
            </a:pPr>
            <a:r>
              <a:rPr lang="en-US" sz="1600" b="1" u="sng" dirty="0">
                <a:effectLst/>
                <a:latin typeface="Helvetica" pitchFamily="2" charset="0"/>
              </a:rPr>
              <a:t>d) Gastric outlet obstruction with vomiting</a:t>
            </a:r>
          </a:p>
          <a:p>
            <a:endParaRPr lang="en-US" dirty="0"/>
          </a:p>
        </p:txBody>
      </p:sp>
      <p:sp>
        <p:nvSpPr>
          <p:cNvPr id="6" name="Slide Number Placeholder 5">
            <a:extLst>
              <a:ext uri="{FF2B5EF4-FFF2-40B4-BE49-F238E27FC236}">
                <a16:creationId xmlns:a16="http://schemas.microsoft.com/office/drawing/2014/main" id="{8377B392-995F-2E78-2C53-90B3878B3B46}"/>
              </a:ext>
            </a:extLst>
          </p:cNvPr>
          <p:cNvSpPr>
            <a:spLocks noGrp="1"/>
          </p:cNvSpPr>
          <p:nvPr>
            <p:ph type="sldNum" sz="quarter" idx="12"/>
          </p:nvPr>
        </p:nvSpPr>
        <p:spPr/>
        <p:txBody>
          <a:bodyPr/>
          <a:lstStyle/>
          <a:p>
            <a:fld id="{DBA1B0FB-D917-4C8C-928F-313BD683BF39}" type="slidenum">
              <a:rPr lang="en-US" smtClean="0"/>
              <a:t>32</a:t>
            </a:fld>
            <a:endParaRPr lang="en-US"/>
          </a:p>
        </p:txBody>
      </p:sp>
    </p:spTree>
    <p:extLst>
      <p:ext uri="{BB962C8B-B14F-4D97-AF65-F5344CB8AC3E}">
        <p14:creationId xmlns:p14="http://schemas.microsoft.com/office/powerpoint/2010/main" val="3386996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10DEDB-911F-6AE2-A83A-CF1A7344E131}"/>
              </a:ext>
            </a:extLst>
          </p:cNvPr>
          <p:cNvSpPr>
            <a:spLocks noGrp="1"/>
          </p:cNvSpPr>
          <p:nvPr>
            <p:ph type="sldNum" sz="quarter" idx="12"/>
          </p:nvPr>
        </p:nvSpPr>
        <p:spPr/>
        <p:txBody>
          <a:bodyPr/>
          <a:lstStyle/>
          <a:p>
            <a:fld id="{DBA1B0FB-D917-4C8C-928F-313BD683BF39}" type="slidenum">
              <a:rPr lang="en-US" smtClean="0"/>
              <a:t>33</a:t>
            </a:fld>
            <a:endParaRPr lang="en-US"/>
          </a:p>
        </p:txBody>
      </p:sp>
      <p:sp>
        <p:nvSpPr>
          <p:cNvPr id="7" name="TextBox 6">
            <a:extLst>
              <a:ext uri="{FF2B5EF4-FFF2-40B4-BE49-F238E27FC236}">
                <a16:creationId xmlns:a16="http://schemas.microsoft.com/office/drawing/2014/main" id="{D9E5B871-C4C5-AF1B-C0D5-8E58AC9760A3}"/>
              </a:ext>
            </a:extLst>
          </p:cNvPr>
          <p:cNvSpPr txBox="1"/>
          <p:nvPr/>
        </p:nvSpPr>
        <p:spPr>
          <a:xfrm>
            <a:off x="7776713" y="183899"/>
            <a:ext cx="1955343" cy="646331"/>
          </a:xfrm>
          <a:prstGeom prst="rect">
            <a:avLst/>
          </a:prstGeom>
          <a:noFill/>
        </p:spPr>
        <p:txBody>
          <a:bodyPr wrap="none" rtlCol="0">
            <a:spAutoFit/>
          </a:bodyPr>
          <a:lstStyle/>
          <a:p>
            <a:pPr algn="ctr"/>
            <a:r>
              <a:rPr lang="en-US" dirty="0"/>
              <a:t>Metabolic Alkalosis</a:t>
            </a:r>
          </a:p>
          <a:p>
            <a:pPr algn="ctr"/>
            <a:r>
              <a:rPr lang="en-US" dirty="0"/>
              <a:t>pH &gt;7.44</a:t>
            </a:r>
          </a:p>
        </p:txBody>
      </p:sp>
      <p:sp>
        <p:nvSpPr>
          <p:cNvPr id="8" name="TextBox 7">
            <a:extLst>
              <a:ext uri="{FF2B5EF4-FFF2-40B4-BE49-F238E27FC236}">
                <a16:creationId xmlns:a16="http://schemas.microsoft.com/office/drawing/2014/main" id="{FA3AECBA-47AA-69DB-2E8F-2879D47E7056}"/>
              </a:ext>
            </a:extLst>
          </p:cNvPr>
          <p:cNvSpPr txBox="1"/>
          <p:nvPr/>
        </p:nvSpPr>
        <p:spPr>
          <a:xfrm>
            <a:off x="8004573" y="875868"/>
            <a:ext cx="1608133" cy="369332"/>
          </a:xfrm>
          <a:prstGeom prst="rect">
            <a:avLst/>
          </a:prstGeom>
          <a:noFill/>
        </p:spPr>
        <p:txBody>
          <a:bodyPr wrap="none" rtlCol="0">
            <a:spAutoFit/>
          </a:bodyPr>
          <a:lstStyle/>
          <a:p>
            <a:r>
              <a:rPr lang="en-US" dirty="0"/>
              <a:t>Urine Chloride</a:t>
            </a:r>
          </a:p>
        </p:txBody>
      </p:sp>
      <p:sp>
        <p:nvSpPr>
          <p:cNvPr id="9" name="TextBox 8">
            <a:extLst>
              <a:ext uri="{FF2B5EF4-FFF2-40B4-BE49-F238E27FC236}">
                <a16:creationId xmlns:a16="http://schemas.microsoft.com/office/drawing/2014/main" id="{B38A4EB2-7E31-7208-07BB-00F85FB7447C}"/>
              </a:ext>
            </a:extLst>
          </p:cNvPr>
          <p:cNvSpPr txBox="1"/>
          <p:nvPr/>
        </p:nvSpPr>
        <p:spPr>
          <a:xfrm>
            <a:off x="6945842" y="846979"/>
            <a:ext cx="550151" cy="369332"/>
          </a:xfrm>
          <a:prstGeom prst="rect">
            <a:avLst/>
          </a:prstGeom>
          <a:noFill/>
        </p:spPr>
        <p:txBody>
          <a:bodyPr wrap="none" rtlCol="0">
            <a:spAutoFit/>
          </a:bodyPr>
          <a:lstStyle/>
          <a:p>
            <a:r>
              <a:rPr lang="en-US" dirty="0"/>
              <a:t>&gt;20</a:t>
            </a:r>
          </a:p>
        </p:txBody>
      </p:sp>
      <p:sp>
        <p:nvSpPr>
          <p:cNvPr id="10" name="TextBox 9">
            <a:extLst>
              <a:ext uri="{FF2B5EF4-FFF2-40B4-BE49-F238E27FC236}">
                <a16:creationId xmlns:a16="http://schemas.microsoft.com/office/drawing/2014/main" id="{7934853A-C56A-7487-5F8D-261F68EB45F5}"/>
              </a:ext>
            </a:extLst>
          </p:cNvPr>
          <p:cNvSpPr txBox="1"/>
          <p:nvPr/>
        </p:nvSpPr>
        <p:spPr>
          <a:xfrm>
            <a:off x="10045219" y="848807"/>
            <a:ext cx="550151" cy="369332"/>
          </a:xfrm>
          <a:prstGeom prst="rect">
            <a:avLst/>
          </a:prstGeom>
          <a:noFill/>
        </p:spPr>
        <p:txBody>
          <a:bodyPr wrap="none" rtlCol="0">
            <a:spAutoFit/>
          </a:bodyPr>
          <a:lstStyle/>
          <a:p>
            <a:r>
              <a:rPr lang="en-US" dirty="0"/>
              <a:t>&lt;20</a:t>
            </a:r>
          </a:p>
        </p:txBody>
      </p:sp>
      <p:sp>
        <p:nvSpPr>
          <p:cNvPr id="11" name="TextBox 10">
            <a:extLst>
              <a:ext uri="{FF2B5EF4-FFF2-40B4-BE49-F238E27FC236}">
                <a16:creationId xmlns:a16="http://schemas.microsoft.com/office/drawing/2014/main" id="{5438C775-2B2A-419E-4A2E-9D013F1CE40F}"/>
              </a:ext>
            </a:extLst>
          </p:cNvPr>
          <p:cNvSpPr txBox="1"/>
          <p:nvPr/>
        </p:nvSpPr>
        <p:spPr>
          <a:xfrm>
            <a:off x="5001100" y="930399"/>
            <a:ext cx="1460464" cy="369332"/>
          </a:xfrm>
          <a:prstGeom prst="rect">
            <a:avLst/>
          </a:prstGeom>
          <a:noFill/>
        </p:spPr>
        <p:txBody>
          <a:bodyPr wrap="none" rtlCol="0">
            <a:spAutoFit/>
          </a:bodyPr>
          <a:lstStyle/>
          <a:p>
            <a:r>
              <a:rPr lang="en-US" dirty="0"/>
              <a:t>Hypertension</a:t>
            </a:r>
          </a:p>
        </p:txBody>
      </p:sp>
      <p:sp>
        <p:nvSpPr>
          <p:cNvPr id="12" name="TextBox 11">
            <a:extLst>
              <a:ext uri="{FF2B5EF4-FFF2-40B4-BE49-F238E27FC236}">
                <a16:creationId xmlns:a16="http://schemas.microsoft.com/office/drawing/2014/main" id="{0624C642-5678-CAB7-E965-4F927C638DFF}"/>
              </a:ext>
            </a:extLst>
          </p:cNvPr>
          <p:cNvSpPr txBox="1"/>
          <p:nvPr/>
        </p:nvSpPr>
        <p:spPr>
          <a:xfrm>
            <a:off x="3277676" y="875868"/>
            <a:ext cx="492892"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12AFA3-B357-6010-AA7B-35AAF6E0FC6E}"/>
              </a:ext>
            </a:extLst>
          </p:cNvPr>
          <p:cNvSpPr txBox="1"/>
          <p:nvPr/>
        </p:nvSpPr>
        <p:spPr>
          <a:xfrm>
            <a:off x="5725866" y="1474660"/>
            <a:ext cx="490840" cy="369332"/>
          </a:xfrm>
          <a:prstGeom prst="rect">
            <a:avLst/>
          </a:prstGeom>
          <a:noFill/>
        </p:spPr>
        <p:txBody>
          <a:bodyPr wrap="none" rtlCol="0">
            <a:spAutoFit/>
          </a:bodyPr>
          <a:lstStyle/>
          <a:p>
            <a:r>
              <a:rPr lang="en-US" dirty="0"/>
              <a:t>No</a:t>
            </a:r>
          </a:p>
        </p:txBody>
      </p:sp>
      <p:sp>
        <p:nvSpPr>
          <p:cNvPr id="15" name="TextBox 14">
            <a:extLst>
              <a:ext uri="{FF2B5EF4-FFF2-40B4-BE49-F238E27FC236}">
                <a16:creationId xmlns:a16="http://schemas.microsoft.com/office/drawing/2014/main" id="{47FD7263-15E1-DB6D-77EE-CD57F4B20218}"/>
              </a:ext>
            </a:extLst>
          </p:cNvPr>
          <p:cNvSpPr txBox="1"/>
          <p:nvPr/>
        </p:nvSpPr>
        <p:spPr>
          <a:xfrm>
            <a:off x="5014336" y="2144306"/>
            <a:ext cx="1454437" cy="369332"/>
          </a:xfrm>
          <a:prstGeom prst="rect">
            <a:avLst/>
          </a:prstGeom>
          <a:noFill/>
        </p:spPr>
        <p:txBody>
          <a:bodyPr wrap="none" rtlCol="0">
            <a:spAutoFit/>
          </a:bodyPr>
          <a:lstStyle/>
          <a:p>
            <a:r>
              <a:rPr lang="en-US" dirty="0"/>
              <a:t>Diuretic Use?</a:t>
            </a:r>
          </a:p>
        </p:txBody>
      </p:sp>
      <p:sp>
        <p:nvSpPr>
          <p:cNvPr id="16" name="TextBox 15">
            <a:extLst>
              <a:ext uri="{FF2B5EF4-FFF2-40B4-BE49-F238E27FC236}">
                <a16:creationId xmlns:a16="http://schemas.microsoft.com/office/drawing/2014/main" id="{BC57D3EC-FE1B-5B7C-9454-D9D018E2144C}"/>
              </a:ext>
            </a:extLst>
          </p:cNvPr>
          <p:cNvSpPr txBox="1"/>
          <p:nvPr/>
        </p:nvSpPr>
        <p:spPr>
          <a:xfrm>
            <a:off x="5765136" y="2797089"/>
            <a:ext cx="490840" cy="369332"/>
          </a:xfrm>
          <a:prstGeom prst="rect">
            <a:avLst/>
          </a:prstGeom>
          <a:noFill/>
        </p:spPr>
        <p:txBody>
          <a:bodyPr wrap="none" rtlCol="0">
            <a:spAutoFit/>
          </a:bodyPr>
          <a:lstStyle/>
          <a:p>
            <a:r>
              <a:rPr lang="en-US" dirty="0"/>
              <a:t>No</a:t>
            </a:r>
          </a:p>
        </p:txBody>
      </p:sp>
      <p:sp>
        <p:nvSpPr>
          <p:cNvPr id="17" name="TextBox 16">
            <a:extLst>
              <a:ext uri="{FF2B5EF4-FFF2-40B4-BE49-F238E27FC236}">
                <a16:creationId xmlns:a16="http://schemas.microsoft.com/office/drawing/2014/main" id="{C903462D-C3C6-4D37-E8ED-D6FD18386CEA}"/>
              </a:ext>
            </a:extLst>
          </p:cNvPr>
          <p:cNvSpPr txBox="1"/>
          <p:nvPr/>
        </p:nvSpPr>
        <p:spPr>
          <a:xfrm>
            <a:off x="5466992" y="3457546"/>
            <a:ext cx="2420534" cy="1754326"/>
          </a:xfrm>
          <a:prstGeom prst="rect">
            <a:avLst/>
          </a:prstGeom>
          <a:noFill/>
        </p:spPr>
        <p:txBody>
          <a:bodyPr wrap="none" rtlCol="0">
            <a:spAutoFit/>
          </a:bodyPr>
          <a:lstStyle/>
          <a:p>
            <a:pPr algn="ctr"/>
            <a:r>
              <a:rPr lang="en-US" dirty="0"/>
              <a:t>Bartter</a:t>
            </a:r>
          </a:p>
          <a:p>
            <a:pPr algn="ctr"/>
            <a:r>
              <a:rPr lang="en-US" dirty="0" err="1"/>
              <a:t>Gitelman</a:t>
            </a:r>
            <a:endParaRPr lang="en-US" dirty="0"/>
          </a:p>
          <a:p>
            <a:pPr algn="ctr"/>
            <a:r>
              <a:rPr lang="en-US" dirty="0"/>
              <a:t>Calcium (Milk)-Alkali</a:t>
            </a:r>
          </a:p>
          <a:p>
            <a:pPr algn="ctr"/>
            <a:r>
              <a:rPr lang="en-US" dirty="0"/>
              <a:t>Beta-Lactams</a:t>
            </a:r>
          </a:p>
          <a:p>
            <a:pPr algn="ctr"/>
            <a:r>
              <a:rPr lang="en-US" dirty="0"/>
              <a:t>Aminoglycosides</a:t>
            </a:r>
          </a:p>
          <a:p>
            <a:pPr algn="ctr"/>
            <a:r>
              <a:rPr lang="en-US" dirty="0"/>
              <a:t>Cystic Fibrosis/</a:t>
            </a:r>
            <a:r>
              <a:rPr lang="en-US" dirty="0" err="1"/>
              <a:t>Pendrid</a:t>
            </a:r>
            <a:r>
              <a:rPr lang="en-US" dirty="0"/>
              <a:t>*</a:t>
            </a:r>
          </a:p>
        </p:txBody>
      </p:sp>
      <p:sp>
        <p:nvSpPr>
          <p:cNvPr id="19" name="TextBox 18">
            <a:extLst>
              <a:ext uri="{FF2B5EF4-FFF2-40B4-BE49-F238E27FC236}">
                <a16:creationId xmlns:a16="http://schemas.microsoft.com/office/drawing/2014/main" id="{EC9AAB70-F6AF-BEEB-26C9-2A8BAA937D87}"/>
              </a:ext>
            </a:extLst>
          </p:cNvPr>
          <p:cNvSpPr txBox="1"/>
          <p:nvPr/>
        </p:nvSpPr>
        <p:spPr>
          <a:xfrm>
            <a:off x="8791346" y="1510301"/>
            <a:ext cx="827214" cy="369332"/>
          </a:xfrm>
          <a:prstGeom prst="rect">
            <a:avLst/>
          </a:prstGeom>
          <a:noFill/>
        </p:spPr>
        <p:txBody>
          <a:bodyPr wrap="none" rtlCol="0">
            <a:spAutoFit/>
          </a:bodyPr>
          <a:lstStyle/>
          <a:p>
            <a:r>
              <a:rPr lang="en-US" dirty="0"/>
              <a:t>Kidney</a:t>
            </a:r>
          </a:p>
        </p:txBody>
      </p:sp>
      <p:sp>
        <p:nvSpPr>
          <p:cNvPr id="20" name="TextBox 19">
            <a:extLst>
              <a:ext uri="{FF2B5EF4-FFF2-40B4-BE49-F238E27FC236}">
                <a16:creationId xmlns:a16="http://schemas.microsoft.com/office/drawing/2014/main" id="{810A91A4-0E68-96D0-0D83-36B2597F0C8C}"/>
              </a:ext>
            </a:extLst>
          </p:cNvPr>
          <p:cNvSpPr txBox="1"/>
          <p:nvPr/>
        </p:nvSpPr>
        <p:spPr>
          <a:xfrm>
            <a:off x="11049977" y="2565994"/>
            <a:ext cx="413896" cy="369332"/>
          </a:xfrm>
          <a:prstGeom prst="rect">
            <a:avLst/>
          </a:prstGeom>
          <a:noFill/>
        </p:spPr>
        <p:txBody>
          <a:bodyPr wrap="none" rtlCol="0">
            <a:spAutoFit/>
          </a:bodyPr>
          <a:lstStyle/>
          <a:p>
            <a:r>
              <a:rPr lang="en-US" dirty="0"/>
              <a:t>GI</a:t>
            </a:r>
          </a:p>
        </p:txBody>
      </p:sp>
      <p:sp>
        <p:nvSpPr>
          <p:cNvPr id="21" name="TextBox 20">
            <a:extLst>
              <a:ext uri="{FF2B5EF4-FFF2-40B4-BE49-F238E27FC236}">
                <a16:creationId xmlns:a16="http://schemas.microsoft.com/office/drawing/2014/main" id="{83952E94-50B8-1D28-EFBA-030FADE90C67}"/>
              </a:ext>
            </a:extLst>
          </p:cNvPr>
          <p:cNvSpPr txBox="1"/>
          <p:nvPr/>
        </p:nvSpPr>
        <p:spPr>
          <a:xfrm>
            <a:off x="7220917" y="2254012"/>
            <a:ext cx="2265877" cy="923330"/>
          </a:xfrm>
          <a:prstGeom prst="rect">
            <a:avLst/>
          </a:prstGeom>
          <a:noFill/>
        </p:spPr>
        <p:txBody>
          <a:bodyPr wrap="none" rtlCol="0">
            <a:spAutoFit/>
          </a:bodyPr>
          <a:lstStyle/>
          <a:p>
            <a:pPr algn="ctr"/>
            <a:r>
              <a:rPr lang="en-US" dirty="0"/>
              <a:t>Remote Diuretic</a:t>
            </a:r>
          </a:p>
          <a:p>
            <a:pPr algn="ctr"/>
            <a:r>
              <a:rPr lang="en-US" dirty="0"/>
              <a:t>Cystic Fibrosis*</a:t>
            </a:r>
          </a:p>
          <a:p>
            <a:pPr algn="ctr"/>
            <a:r>
              <a:rPr lang="en-US" dirty="0"/>
              <a:t>Post hypercapnic state</a:t>
            </a:r>
          </a:p>
        </p:txBody>
      </p:sp>
      <p:sp>
        <p:nvSpPr>
          <p:cNvPr id="22" name="TextBox 21">
            <a:extLst>
              <a:ext uri="{FF2B5EF4-FFF2-40B4-BE49-F238E27FC236}">
                <a16:creationId xmlns:a16="http://schemas.microsoft.com/office/drawing/2014/main" id="{D2D57B83-A8EF-78E2-49A3-92236AA5C971}"/>
              </a:ext>
            </a:extLst>
          </p:cNvPr>
          <p:cNvSpPr txBox="1"/>
          <p:nvPr/>
        </p:nvSpPr>
        <p:spPr>
          <a:xfrm>
            <a:off x="8471152" y="3715848"/>
            <a:ext cx="3641350" cy="1754326"/>
          </a:xfrm>
          <a:prstGeom prst="rect">
            <a:avLst/>
          </a:prstGeom>
          <a:noFill/>
        </p:spPr>
        <p:txBody>
          <a:bodyPr wrap="square" rtlCol="0">
            <a:spAutoFit/>
          </a:bodyPr>
          <a:lstStyle/>
          <a:p>
            <a:pPr algn="ctr"/>
            <a:r>
              <a:rPr lang="en-US" dirty="0"/>
              <a:t>Vomit</a:t>
            </a:r>
          </a:p>
          <a:p>
            <a:pPr algn="ctr"/>
            <a:r>
              <a:rPr lang="en-US" dirty="0"/>
              <a:t>NGT Suction</a:t>
            </a:r>
          </a:p>
          <a:p>
            <a:pPr algn="ctr"/>
            <a:r>
              <a:rPr lang="en-US" dirty="0"/>
              <a:t>Laxative overuse</a:t>
            </a:r>
          </a:p>
          <a:p>
            <a:pPr algn="ctr"/>
            <a:r>
              <a:rPr lang="en-US" dirty="0"/>
              <a:t>Chloride losing diarrhea (congenital)</a:t>
            </a:r>
          </a:p>
          <a:p>
            <a:pPr algn="ctr"/>
            <a:r>
              <a:rPr lang="en-US" dirty="0"/>
              <a:t>Villous Adenoma</a:t>
            </a:r>
          </a:p>
          <a:p>
            <a:pPr algn="ctr"/>
            <a:r>
              <a:rPr lang="en-US" dirty="0"/>
              <a:t>High volume ileostomy output</a:t>
            </a:r>
          </a:p>
        </p:txBody>
      </p:sp>
      <p:sp>
        <p:nvSpPr>
          <p:cNvPr id="23" name="Rounded Rectangle 22">
            <a:extLst>
              <a:ext uri="{FF2B5EF4-FFF2-40B4-BE49-F238E27FC236}">
                <a16:creationId xmlns:a16="http://schemas.microsoft.com/office/drawing/2014/main" id="{119DEF82-30CA-2182-F4EE-4F93022D5F12}"/>
              </a:ext>
            </a:extLst>
          </p:cNvPr>
          <p:cNvSpPr/>
          <p:nvPr/>
        </p:nvSpPr>
        <p:spPr>
          <a:xfrm>
            <a:off x="7741396" y="125441"/>
            <a:ext cx="2053873" cy="709150"/>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9B637B2-C02F-9C35-7E7B-63096E5DC1A8}"/>
              </a:ext>
            </a:extLst>
          </p:cNvPr>
          <p:cNvSpPr/>
          <p:nvPr/>
        </p:nvSpPr>
        <p:spPr>
          <a:xfrm>
            <a:off x="7923961" y="836736"/>
            <a:ext cx="1688745" cy="447597"/>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CAEDA25-F2C9-38E2-075B-D351FD786E81}"/>
              </a:ext>
            </a:extLst>
          </p:cNvPr>
          <p:cNvCxnSpPr>
            <a:cxnSpLocks/>
          </p:cNvCxnSpPr>
          <p:nvPr/>
        </p:nvCxnSpPr>
        <p:spPr>
          <a:xfrm flipH="1">
            <a:off x="6517874" y="1218852"/>
            <a:ext cx="1406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2F750D-39A4-B11B-A0A4-C2C8E9FFA90A}"/>
              </a:ext>
            </a:extLst>
          </p:cNvPr>
          <p:cNvCxnSpPr>
            <a:cxnSpLocks/>
          </p:cNvCxnSpPr>
          <p:nvPr/>
        </p:nvCxnSpPr>
        <p:spPr>
          <a:xfrm>
            <a:off x="9612706" y="1232549"/>
            <a:ext cx="14151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D0C1996-F658-B2B3-5E18-CCBBB5720F59}"/>
              </a:ext>
            </a:extLst>
          </p:cNvPr>
          <p:cNvSpPr/>
          <p:nvPr/>
        </p:nvSpPr>
        <p:spPr>
          <a:xfrm>
            <a:off x="4977837" y="881911"/>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ECBB917-9489-5A7E-6D24-8455F11A3DE7}"/>
              </a:ext>
            </a:extLst>
          </p:cNvPr>
          <p:cNvCxnSpPr>
            <a:cxnSpLocks/>
          </p:cNvCxnSpPr>
          <p:nvPr/>
        </p:nvCxnSpPr>
        <p:spPr>
          <a:xfrm>
            <a:off x="545318" y="1329507"/>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D5B792-AFED-FA66-F9D4-13E151D702C2}"/>
              </a:ext>
            </a:extLst>
          </p:cNvPr>
          <p:cNvCxnSpPr>
            <a:cxnSpLocks/>
          </p:cNvCxnSpPr>
          <p:nvPr/>
        </p:nvCxnSpPr>
        <p:spPr>
          <a:xfrm>
            <a:off x="5725866" y="1317514"/>
            <a:ext cx="0" cy="771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570CCFB-F8DA-F6BB-3716-38ADAE34A34D}"/>
              </a:ext>
            </a:extLst>
          </p:cNvPr>
          <p:cNvCxnSpPr>
            <a:cxnSpLocks/>
          </p:cNvCxnSpPr>
          <p:nvPr/>
        </p:nvCxnSpPr>
        <p:spPr>
          <a:xfrm>
            <a:off x="5725866" y="2567178"/>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E070BE4A-AB55-AB19-6B11-1D6B5ED3593F}"/>
              </a:ext>
            </a:extLst>
          </p:cNvPr>
          <p:cNvSpPr/>
          <p:nvPr/>
        </p:nvSpPr>
        <p:spPr>
          <a:xfrm>
            <a:off x="5018143" y="2123768"/>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AF67BD6F-061D-193E-5C15-0432A298F405}"/>
              </a:ext>
            </a:extLst>
          </p:cNvPr>
          <p:cNvSpPr/>
          <p:nvPr/>
        </p:nvSpPr>
        <p:spPr>
          <a:xfrm>
            <a:off x="5419382" y="3480446"/>
            <a:ext cx="2416265" cy="174389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4F3EB6B-9437-0FD3-7F34-C4CBF0D74DF2}"/>
              </a:ext>
            </a:extLst>
          </p:cNvPr>
          <p:cNvSpPr txBox="1"/>
          <p:nvPr/>
        </p:nvSpPr>
        <p:spPr>
          <a:xfrm>
            <a:off x="545318" y="924364"/>
            <a:ext cx="716863" cy="369332"/>
          </a:xfrm>
          <a:prstGeom prst="rect">
            <a:avLst/>
          </a:prstGeom>
          <a:noFill/>
        </p:spPr>
        <p:txBody>
          <a:bodyPr wrap="none" rtlCol="0">
            <a:spAutoFit/>
          </a:bodyPr>
          <a:lstStyle/>
          <a:p>
            <a:r>
              <a:rPr lang="en-US" dirty="0"/>
              <a:t>Renin</a:t>
            </a:r>
          </a:p>
        </p:txBody>
      </p:sp>
      <p:sp>
        <p:nvSpPr>
          <p:cNvPr id="45" name="TextBox 44">
            <a:extLst>
              <a:ext uri="{FF2B5EF4-FFF2-40B4-BE49-F238E27FC236}">
                <a16:creationId xmlns:a16="http://schemas.microsoft.com/office/drawing/2014/main" id="{0D965D5D-5CCB-5346-F052-198C62334891}"/>
              </a:ext>
            </a:extLst>
          </p:cNvPr>
          <p:cNvSpPr txBox="1"/>
          <p:nvPr/>
        </p:nvSpPr>
        <p:spPr>
          <a:xfrm>
            <a:off x="6138" y="1556768"/>
            <a:ext cx="589585" cy="369332"/>
          </a:xfrm>
          <a:prstGeom prst="rect">
            <a:avLst/>
          </a:prstGeom>
          <a:noFill/>
        </p:spPr>
        <p:txBody>
          <a:bodyPr wrap="none" rtlCol="0">
            <a:spAutoFit/>
          </a:bodyPr>
          <a:lstStyle/>
          <a:p>
            <a:r>
              <a:rPr lang="en-US" dirty="0"/>
              <a:t>Low</a:t>
            </a:r>
          </a:p>
        </p:txBody>
      </p:sp>
      <p:sp>
        <p:nvSpPr>
          <p:cNvPr id="46" name="TextBox 45">
            <a:extLst>
              <a:ext uri="{FF2B5EF4-FFF2-40B4-BE49-F238E27FC236}">
                <a16:creationId xmlns:a16="http://schemas.microsoft.com/office/drawing/2014/main" id="{847A76E8-38D4-2FE9-7CD5-B455D52F5AB8}"/>
              </a:ext>
            </a:extLst>
          </p:cNvPr>
          <p:cNvSpPr txBox="1"/>
          <p:nvPr/>
        </p:nvSpPr>
        <p:spPr>
          <a:xfrm>
            <a:off x="1499079" y="2947556"/>
            <a:ext cx="589585" cy="369332"/>
          </a:xfrm>
          <a:prstGeom prst="rect">
            <a:avLst/>
          </a:prstGeom>
          <a:noFill/>
        </p:spPr>
        <p:txBody>
          <a:bodyPr wrap="none" rtlCol="0">
            <a:spAutoFit/>
          </a:bodyPr>
          <a:lstStyle/>
          <a:p>
            <a:r>
              <a:rPr lang="en-US" dirty="0"/>
              <a:t>Low</a:t>
            </a:r>
          </a:p>
        </p:txBody>
      </p:sp>
      <p:sp>
        <p:nvSpPr>
          <p:cNvPr id="48" name="TextBox 47">
            <a:extLst>
              <a:ext uri="{FF2B5EF4-FFF2-40B4-BE49-F238E27FC236}">
                <a16:creationId xmlns:a16="http://schemas.microsoft.com/office/drawing/2014/main" id="{FB77173D-5693-7CBB-6512-AB3DA803AFAE}"/>
              </a:ext>
            </a:extLst>
          </p:cNvPr>
          <p:cNvSpPr txBox="1"/>
          <p:nvPr/>
        </p:nvSpPr>
        <p:spPr>
          <a:xfrm>
            <a:off x="190869" y="3852741"/>
            <a:ext cx="617477" cy="369332"/>
          </a:xfrm>
          <a:prstGeom prst="rect">
            <a:avLst/>
          </a:prstGeom>
          <a:noFill/>
        </p:spPr>
        <p:txBody>
          <a:bodyPr wrap="none" rtlCol="0">
            <a:spAutoFit/>
          </a:bodyPr>
          <a:lstStyle/>
          <a:p>
            <a:r>
              <a:rPr lang="en-US" dirty="0"/>
              <a:t>High</a:t>
            </a:r>
          </a:p>
        </p:txBody>
      </p:sp>
      <p:sp>
        <p:nvSpPr>
          <p:cNvPr id="49" name="TextBox 48">
            <a:extLst>
              <a:ext uri="{FF2B5EF4-FFF2-40B4-BE49-F238E27FC236}">
                <a16:creationId xmlns:a16="http://schemas.microsoft.com/office/drawing/2014/main" id="{2C0921FC-D3DD-9AED-5F8F-DEFFD451AA9D}"/>
              </a:ext>
            </a:extLst>
          </p:cNvPr>
          <p:cNvSpPr txBox="1"/>
          <p:nvPr/>
        </p:nvSpPr>
        <p:spPr>
          <a:xfrm>
            <a:off x="1946267" y="1474660"/>
            <a:ext cx="617477" cy="369332"/>
          </a:xfrm>
          <a:prstGeom prst="rect">
            <a:avLst/>
          </a:prstGeom>
          <a:noFill/>
        </p:spPr>
        <p:txBody>
          <a:bodyPr wrap="none" rtlCol="0">
            <a:spAutoFit/>
          </a:bodyPr>
          <a:lstStyle/>
          <a:p>
            <a:r>
              <a:rPr lang="en-US" dirty="0"/>
              <a:t>High</a:t>
            </a:r>
          </a:p>
        </p:txBody>
      </p:sp>
      <p:sp>
        <p:nvSpPr>
          <p:cNvPr id="50" name="TextBox 49">
            <a:extLst>
              <a:ext uri="{FF2B5EF4-FFF2-40B4-BE49-F238E27FC236}">
                <a16:creationId xmlns:a16="http://schemas.microsoft.com/office/drawing/2014/main" id="{169C7346-E8A0-B1EF-73DB-767746DEA619}"/>
              </a:ext>
            </a:extLst>
          </p:cNvPr>
          <p:cNvSpPr txBox="1"/>
          <p:nvPr/>
        </p:nvSpPr>
        <p:spPr>
          <a:xfrm>
            <a:off x="171109" y="2310559"/>
            <a:ext cx="1347485" cy="369332"/>
          </a:xfrm>
          <a:prstGeom prst="rect">
            <a:avLst/>
          </a:prstGeom>
          <a:noFill/>
        </p:spPr>
        <p:txBody>
          <a:bodyPr wrap="none" rtlCol="0">
            <a:spAutoFit/>
          </a:bodyPr>
          <a:lstStyle/>
          <a:p>
            <a:r>
              <a:rPr lang="en-US" dirty="0"/>
              <a:t>Aldosterone</a:t>
            </a:r>
          </a:p>
        </p:txBody>
      </p:sp>
      <p:sp>
        <p:nvSpPr>
          <p:cNvPr id="51" name="TextBox 50">
            <a:extLst>
              <a:ext uri="{FF2B5EF4-FFF2-40B4-BE49-F238E27FC236}">
                <a16:creationId xmlns:a16="http://schemas.microsoft.com/office/drawing/2014/main" id="{65EF3433-1703-8E32-4032-F0B6A8FFCBAD}"/>
              </a:ext>
            </a:extLst>
          </p:cNvPr>
          <p:cNvSpPr txBox="1"/>
          <p:nvPr/>
        </p:nvSpPr>
        <p:spPr>
          <a:xfrm>
            <a:off x="164378" y="6046303"/>
            <a:ext cx="4113627" cy="923330"/>
          </a:xfrm>
          <a:prstGeom prst="rect">
            <a:avLst/>
          </a:prstGeom>
          <a:noFill/>
        </p:spPr>
        <p:txBody>
          <a:bodyPr wrap="none" rtlCol="0">
            <a:spAutoFit/>
          </a:bodyPr>
          <a:lstStyle/>
          <a:p>
            <a:r>
              <a:rPr lang="en-US" dirty="0"/>
              <a:t>Primary Hyperaldosteronism</a:t>
            </a:r>
          </a:p>
          <a:p>
            <a:r>
              <a:rPr lang="en-US" dirty="0"/>
              <a:t>Glucocorticoid-remediable Aldosteronism</a:t>
            </a:r>
          </a:p>
          <a:p>
            <a:endParaRPr lang="en-US" dirty="0"/>
          </a:p>
        </p:txBody>
      </p:sp>
      <p:sp>
        <p:nvSpPr>
          <p:cNvPr id="52" name="TextBox 51">
            <a:extLst>
              <a:ext uri="{FF2B5EF4-FFF2-40B4-BE49-F238E27FC236}">
                <a16:creationId xmlns:a16="http://schemas.microsoft.com/office/drawing/2014/main" id="{F2697170-1842-6F8E-3FA3-68000FD6E6A9}"/>
              </a:ext>
            </a:extLst>
          </p:cNvPr>
          <p:cNvSpPr txBox="1"/>
          <p:nvPr/>
        </p:nvSpPr>
        <p:spPr>
          <a:xfrm>
            <a:off x="1332940" y="3742389"/>
            <a:ext cx="3475631" cy="1754326"/>
          </a:xfrm>
          <a:prstGeom prst="rect">
            <a:avLst/>
          </a:prstGeom>
          <a:noFill/>
        </p:spPr>
        <p:txBody>
          <a:bodyPr wrap="none" rtlCol="0">
            <a:spAutoFit/>
          </a:bodyPr>
          <a:lstStyle/>
          <a:p>
            <a:pPr algn="ctr"/>
            <a:r>
              <a:rPr lang="en-US" dirty="0"/>
              <a:t>Cushing Syndrome</a:t>
            </a:r>
          </a:p>
          <a:p>
            <a:pPr algn="ctr"/>
            <a:r>
              <a:rPr lang="en-US" dirty="0"/>
              <a:t>Ectopic Corticotropin</a:t>
            </a:r>
          </a:p>
          <a:p>
            <a:pPr algn="ctr"/>
            <a:r>
              <a:rPr lang="en-US" dirty="0"/>
              <a:t>Drugs (carbenoxolone)</a:t>
            </a:r>
          </a:p>
          <a:p>
            <a:pPr algn="ctr"/>
            <a:r>
              <a:rPr lang="en-US" dirty="0"/>
              <a:t>Licorice (</a:t>
            </a:r>
            <a:r>
              <a:rPr lang="en-US" dirty="0" err="1"/>
              <a:t>Glycyrrhetic</a:t>
            </a:r>
            <a:r>
              <a:rPr lang="en-US" dirty="0"/>
              <a:t> Acid)</a:t>
            </a:r>
          </a:p>
          <a:p>
            <a:pPr algn="ctr"/>
            <a:r>
              <a:rPr lang="en-US" dirty="0"/>
              <a:t>Liddle Syndrome</a:t>
            </a:r>
          </a:p>
          <a:p>
            <a:pPr algn="ctr"/>
            <a:r>
              <a:rPr lang="en-US" dirty="0"/>
              <a:t>Apparent Mineralocorticoid Excess</a:t>
            </a:r>
          </a:p>
        </p:txBody>
      </p:sp>
      <p:sp>
        <p:nvSpPr>
          <p:cNvPr id="53" name="TextBox 52">
            <a:extLst>
              <a:ext uri="{FF2B5EF4-FFF2-40B4-BE49-F238E27FC236}">
                <a16:creationId xmlns:a16="http://schemas.microsoft.com/office/drawing/2014/main" id="{C4A64EEC-F2B9-A13E-9611-951EEA2E605C}"/>
              </a:ext>
            </a:extLst>
          </p:cNvPr>
          <p:cNvSpPr txBox="1"/>
          <p:nvPr/>
        </p:nvSpPr>
        <p:spPr>
          <a:xfrm>
            <a:off x="2563744" y="2139418"/>
            <a:ext cx="2204065" cy="923330"/>
          </a:xfrm>
          <a:prstGeom prst="rect">
            <a:avLst/>
          </a:prstGeom>
          <a:noFill/>
        </p:spPr>
        <p:txBody>
          <a:bodyPr wrap="none" rtlCol="0">
            <a:spAutoFit/>
          </a:bodyPr>
          <a:lstStyle/>
          <a:p>
            <a:pPr algn="ctr"/>
            <a:r>
              <a:rPr lang="en-US" dirty="0"/>
              <a:t>Renal Artery Stenosis</a:t>
            </a:r>
          </a:p>
          <a:p>
            <a:pPr algn="ctr"/>
            <a:r>
              <a:rPr lang="en-US" dirty="0"/>
              <a:t>Aortic Coarctation </a:t>
            </a:r>
          </a:p>
          <a:p>
            <a:pPr algn="ctr"/>
            <a:r>
              <a:rPr lang="en-US" dirty="0" err="1"/>
              <a:t>Reninoma</a:t>
            </a:r>
            <a:endParaRPr lang="en-US" dirty="0"/>
          </a:p>
        </p:txBody>
      </p:sp>
      <p:cxnSp>
        <p:nvCxnSpPr>
          <p:cNvPr id="54" name="Straight Arrow Connector 53">
            <a:extLst>
              <a:ext uri="{FF2B5EF4-FFF2-40B4-BE49-F238E27FC236}">
                <a16:creationId xmlns:a16="http://schemas.microsoft.com/office/drawing/2014/main" id="{15850AC1-227A-CCD0-0BD8-A450F60CF661}"/>
              </a:ext>
            </a:extLst>
          </p:cNvPr>
          <p:cNvCxnSpPr>
            <a:cxnSpLocks/>
          </p:cNvCxnSpPr>
          <p:nvPr/>
        </p:nvCxnSpPr>
        <p:spPr>
          <a:xfrm flipH="1">
            <a:off x="1262181" y="1250360"/>
            <a:ext cx="37156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FCF62528-942C-21FC-B0F4-13021B5B08B2}"/>
              </a:ext>
            </a:extLst>
          </p:cNvPr>
          <p:cNvSpPr/>
          <p:nvPr/>
        </p:nvSpPr>
        <p:spPr>
          <a:xfrm>
            <a:off x="545319" y="881910"/>
            <a:ext cx="716862"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30C4D87-9250-246E-37C7-517D15D8E130}"/>
              </a:ext>
            </a:extLst>
          </p:cNvPr>
          <p:cNvCxnSpPr>
            <a:cxnSpLocks/>
          </p:cNvCxnSpPr>
          <p:nvPr/>
        </p:nvCxnSpPr>
        <p:spPr>
          <a:xfrm>
            <a:off x="1160426" y="1329507"/>
            <a:ext cx="1466637" cy="794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C0DCDFB9-2C48-99DC-D8DD-9624EB17B6B0}"/>
              </a:ext>
            </a:extLst>
          </p:cNvPr>
          <p:cNvSpPr/>
          <p:nvPr/>
        </p:nvSpPr>
        <p:spPr>
          <a:xfrm>
            <a:off x="2548976" y="2144306"/>
            <a:ext cx="2306873" cy="93008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E89BEA1-27BE-FC87-690A-BE3A697C14C4}"/>
              </a:ext>
            </a:extLst>
          </p:cNvPr>
          <p:cNvSpPr/>
          <p:nvPr/>
        </p:nvSpPr>
        <p:spPr>
          <a:xfrm>
            <a:off x="128622" y="2279250"/>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5FEB77E-D52D-4E77-BA72-6FDF4DE12DE4}"/>
              </a:ext>
            </a:extLst>
          </p:cNvPr>
          <p:cNvCxnSpPr>
            <a:cxnSpLocks/>
          </p:cNvCxnSpPr>
          <p:nvPr/>
        </p:nvCxnSpPr>
        <p:spPr>
          <a:xfrm>
            <a:off x="214414" y="2762613"/>
            <a:ext cx="0" cy="3241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48F8FC-AE9D-65A5-CB64-AD8B6472C100}"/>
              </a:ext>
            </a:extLst>
          </p:cNvPr>
          <p:cNvCxnSpPr>
            <a:cxnSpLocks/>
          </p:cNvCxnSpPr>
          <p:nvPr/>
        </p:nvCxnSpPr>
        <p:spPr>
          <a:xfrm>
            <a:off x="1153064" y="2726847"/>
            <a:ext cx="740680" cy="9527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5BD6A85-54B4-CB56-2BA5-109A6A13688C}"/>
              </a:ext>
            </a:extLst>
          </p:cNvPr>
          <p:cNvSpPr/>
          <p:nvPr/>
        </p:nvSpPr>
        <p:spPr>
          <a:xfrm>
            <a:off x="1013946" y="3715848"/>
            <a:ext cx="4113623" cy="175360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FEA2162B-7379-BCFD-570B-B9BC21D4DA1E}"/>
              </a:ext>
            </a:extLst>
          </p:cNvPr>
          <p:cNvSpPr/>
          <p:nvPr/>
        </p:nvSpPr>
        <p:spPr>
          <a:xfrm>
            <a:off x="128621" y="6011896"/>
            <a:ext cx="4113609" cy="659771"/>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70CF04CF-408A-2803-EC06-C9FE2A738A4A}"/>
              </a:ext>
            </a:extLst>
          </p:cNvPr>
          <p:cNvCxnSpPr>
            <a:cxnSpLocks/>
          </p:cNvCxnSpPr>
          <p:nvPr/>
        </p:nvCxnSpPr>
        <p:spPr>
          <a:xfrm flipH="1">
            <a:off x="8808639" y="1216311"/>
            <a:ext cx="2214504" cy="1027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ADC3EC4-59FB-AE26-65FB-E1100C7027BD}"/>
              </a:ext>
            </a:extLst>
          </p:cNvPr>
          <p:cNvCxnSpPr>
            <a:cxnSpLocks/>
          </p:cNvCxnSpPr>
          <p:nvPr/>
        </p:nvCxnSpPr>
        <p:spPr>
          <a:xfrm flipH="1">
            <a:off x="11037425" y="1216311"/>
            <a:ext cx="3011" cy="2499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B0C89C06-80D5-1725-D743-3388771D3C6D}"/>
              </a:ext>
            </a:extLst>
          </p:cNvPr>
          <p:cNvSpPr/>
          <p:nvPr/>
        </p:nvSpPr>
        <p:spPr>
          <a:xfrm>
            <a:off x="8523031" y="3709409"/>
            <a:ext cx="3571210" cy="175432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7060DE5B-8000-B2AE-DB51-CC906FC8864F}"/>
              </a:ext>
            </a:extLst>
          </p:cNvPr>
          <p:cNvSpPr/>
          <p:nvPr/>
        </p:nvSpPr>
        <p:spPr>
          <a:xfrm>
            <a:off x="7213896" y="2280360"/>
            <a:ext cx="2255606" cy="99260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13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C074-463C-5E4B-BFFF-81495D6EDE59}"/>
              </a:ext>
            </a:extLst>
          </p:cNvPr>
          <p:cNvSpPr>
            <a:spLocks noGrp="1"/>
          </p:cNvSpPr>
          <p:nvPr>
            <p:ph type="title"/>
          </p:nvPr>
        </p:nvSpPr>
        <p:spPr>
          <a:xfrm>
            <a:off x="838200" y="658248"/>
            <a:ext cx="9601200" cy="1485900"/>
          </a:xfrm>
        </p:spPr>
        <p:txBody>
          <a:bodyPr/>
          <a:lstStyle/>
          <a:p>
            <a:r>
              <a:rPr lang="en-US" dirty="0"/>
              <a:t>Gastrointestinal </a:t>
            </a:r>
          </a:p>
        </p:txBody>
      </p:sp>
      <p:pic>
        <p:nvPicPr>
          <p:cNvPr id="4" name="Content Placeholder 3">
            <a:extLst>
              <a:ext uri="{FF2B5EF4-FFF2-40B4-BE49-F238E27FC236}">
                <a16:creationId xmlns:a16="http://schemas.microsoft.com/office/drawing/2014/main" id="{E40D3BC0-2EBC-DE4F-97AE-C54F68BD62EA}"/>
              </a:ext>
            </a:extLst>
          </p:cNvPr>
          <p:cNvPicPr>
            <a:picLocks noGrp="1" noChangeAspect="1"/>
          </p:cNvPicPr>
          <p:nvPr>
            <p:ph idx="1"/>
          </p:nvPr>
        </p:nvPicPr>
        <p:blipFill>
          <a:blip r:embed="rId3"/>
          <a:stretch>
            <a:fillRect/>
          </a:stretch>
        </p:blipFill>
        <p:spPr>
          <a:xfrm>
            <a:off x="838200" y="1942783"/>
            <a:ext cx="6749043" cy="3413760"/>
          </a:xfrm>
          <a:prstGeom prst="rect">
            <a:avLst/>
          </a:prstGeom>
        </p:spPr>
      </p:pic>
      <p:sp>
        <p:nvSpPr>
          <p:cNvPr id="5" name="Rectangle 4">
            <a:extLst>
              <a:ext uri="{FF2B5EF4-FFF2-40B4-BE49-F238E27FC236}">
                <a16:creationId xmlns:a16="http://schemas.microsoft.com/office/drawing/2014/main" id="{96FB810B-5AF3-6244-95A3-06620CEA61C7}"/>
              </a:ext>
            </a:extLst>
          </p:cNvPr>
          <p:cNvSpPr/>
          <p:nvPr/>
        </p:nvSpPr>
        <p:spPr>
          <a:xfrm>
            <a:off x="7758298" y="1925198"/>
            <a:ext cx="3863341" cy="3785652"/>
          </a:xfrm>
          <a:prstGeom prst="rect">
            <a:avLst/>
          </a:prstGeom>
        </p:spPr>
        <p:txBody>
          <a:bodyPr wrap="square">
            <a:spAutoFit/>
          </a:bodyPr>
          <a:lstStyle/>
          <a:p>
            <a:pPr marL="342900" indent="-342900">
              <a:buFont typeface="Arial" panose="020B0604020202020204" pitchFamily="34" charset="0"/>
              <a:buChar char="•"/>
            </a:pPr>
            <a:r>
              <a:rPr lang="en-US" sz="2000" dirty="0"/>
              <a:t> Vomiting </a:t>
            </a:r>
            <a:r>
              <a:rPr lang="en-US" sz="2000" dirty="0">
                <a:sym typeface="Wingdings" pitchFamily="2" charset="2"/>
              </a:rPr>
              <a:t> Cl- loss  increase Cl- secretion  increase HCO3 absorption to replace lost </a:t>
            </a:r>
            <a:r>
              <a:rPr lang="en-US" sz="2000" dirty="0" err="1">
                <a:sym typeface="Wingdings" pitchFamily="2" charset="2"/>
              </a:rPr>
              <a:t>SCl</a:t>
            </a:r>
            <a:r>
              <a:rPr lang="en-US" sz="2000" dirty="0">
                <a:sym typeface="Wingdings" pitchFamily="2" charset="2"/>
              </a:rPr>
              <a:t>- </a:t>
            </a:r>
          </a:p>
          <a:p>
            <a:pPr marL="342900" indent="-342900">
              <a:buFont typeface="Arial" panose="020B0604020202020204" pitchFamily="34" charset="0"/>
              <a:buChar char="•"/>
            </a:pPr>
            <a:endParaRPr lang="en-US" sz="2000" dirty="0">
              <a:sym typeface="Wingdings" pitchFamily="2" charset="2"/>
            </a:endParaRPr>
          </a:p>
          <a:p>
            <a:pPr marL="342900" indent="-342900">
              <a:buFont typeface="Arial" panose="020B0604020202020204" pitchFamily="34" charset="0"/>
              <a:buChar char="•"/>
            </a:pPr>
            <a:r>
              <a:rPr lang="en-US" sz="2000" dirty="0">
                <a:effectLst/>
              </a:rPr>
              <a:t>Hypovolemia - there is no increase in the ECF volume with this rise in</a:t>
            </a:r>
            <a:r>
              <a:rPr lang="en-US" sz="2000" dirty="0"/>
              <a:t> HCO3 </a:t>
            </a:r>
            <a:r>
              <a:rPr lang="en-US" sz="2000" dirty="0">
                <a:sym typeface="Wingdings" pitchFamily="2" charset="2"/>
              </a:rPr>
              <a:t> </a:t>
            </a:r>
            <a:r>
              <a:rPr lang="en-US" sz="2000" dirty="0">
                <a:effectLst/>
              </a:rPr>
              <a:t>release of angiotensin II </a:t>
            </a:r>
            <a:r>
              <a:rPr lang="en-US" sz="2000" dirty="0">
                <a:effectLst/>
                <a:sym typeface="Wingdings" pitchFamily="2" charset="2"/>
              </a:rPr>
              <a:t> </a:t>
            </a:r>
            <a:r>
              <a:rPr lang="en-US" sz="2000" dirty="0">
                <a:effectLst/>
              </a:rPr>
              <a:t>reabsorption of  HCO3 ions by the PCT -</a:t>
            </a:r>
            <a:r>
              <a:rPr lang="en-US" sz="2000" dirty="0">
                <a:effectLst/>
                <a:sym typeface="Wingdings" pitchFamily="2" charset="2"/>
              </a:rPr>
              <a:t> decrease GFR  HCO3 retention </a:t>
            </a:r>
          </a:p>
        </p:txBody>
      </p:sp>
      <p:sp>
        <p:nvSpPr>
          <p:cNvPr id="6" name="Rectangle 5">
            <a:extLst>
              <a:ext uri="{FF2B5EF4-FFF2-40B4-BE49-F238E27FC236}">
                <a16:creationId xmlns:a16="http://schemas.microsoft.com/office/drawing/2014/main" id="{580A1195-DF9F-A945-9B6A-20A23A1A72F7}"/>
              </a:ext>
            </a:extLst>
          </p:cNvPr>
          <p:cNvSpPr/>
          <p:nvPr/>
        </p:nvSpPr>
        <p:spPr>
          <a:xfrm>
            <a:off x="7258285" y="6324501"/>
            <a:ext cx="4785156" cy="338554"/>
          </a:xfrm>
          <a:prstGeom prst="rect">
            <a:avLst/>
          </a:prstGeom>
        </p:spPr>
        <p:txBody>
          <a:bodyPr wrap="none">
            <a:spAutoFit/>
          </a:bodyPr>
          <a:lstStyle/>
          <a:p>
            <a:r>
              <a:rPr lang="en-US" sz="1600" dirty="0"/>
              <a:t>https://</a:t>
            </a:r>
            <a:r>
              <a:rPr lang="en-US" sz="1600" dirty="0" err="1"/>
              <a:t>cjasn.asnjournals.org</a:t>
            </a:r>
            <a:r>
              <a:rPr lang="en-US" sz="1600" dirty="0"/>
              <a:t>/content/3/6/1861#F1</a:t>
            </a:r>
          </a:p>
        </p:txBody>
      </p:sp>
    </p:spTree>
    <p:extLst>
      <p:ext uri="{BB962C8B-B14F-4D97-AF65-F5344CB8AC3E}">
        <p14:creationId xmlns:p14="http://schemas.microsoft.com/office/powerpoint/2010/main" val="3720886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9299-3FB5-737F-5717-BEB09852A8B2}"/>
              </a:ext>
            </a:extLst>
          </p:cNvPr>
          <p:cNvSpPr>
            <a:spLocks noGrp="1"/>
          </p:cNvSpPr>
          <p:nvPr>
            <p:ph type="title"/>
          </p:nvPr>
        </p:nvSpPr>
        <p:spPr/>
        <p:txBody>
          <a:bodyPr/>
          <a:lstStyle/>
          <a:p>
            <a:r>
              <a:rPr lang="en-US" dirty="0"/>
              <a:t>GI: Volume Contraction</a:t>
            </a:r>
          </a:p>
        </p:txBody>
      </p:sp>
      <p:sp>
        <p:nvSpPr>
          <p:cNvPr id="3" name="Content Placeholder 2">
            <a:extLst>
              <a:ext uri="{FF2B5EF4-FFF2-40B4-BE49-F238E27FC236}">
                <a16:creationId xmlns:a16="http://schemas.microsoft.com/office/drawing/2014/main" id="{811B1AD6-C271-E1C6-344B-1290030C10AB}"/>
              </a:ext>
            </a:extLst>
          </p:cNvPr>
          <p:cNvSpPr>
            <a:spLocks noGrp="1"/>
          </p:cNvSpPr>
          <p:nvPr>
            <p:ph idx="1"/>
          </p:nvPr>
        </p:nvSpPr>
        <p:spPr/>
        <p:txBody>
          <a:bodyPr/>
          <a:lstStyle/>
          <a:p>
            <a:r>
              <a:rPr lang="en-US" dirty="0"/>
              <a:t>Vomiting or Gastric aspiration leads to GI loss of electrolytes: H, Cl, Na, K</a:t>
            </a:r>
          </a:p>
          <a:p>
            <a:r>
              <a:rPr lang="en-US" dirty="0"/>
              <a:t>Volume Contraction decreases GFR and increases HCO3 reabsorption</a:t>
            </a:r>
          </a:p>
          <a:p>
            <a:r>
              <a:rPr lang="en-US" dirty="0"/>
              <a:t>RAAS system stimulated leading to high renin and aldosterone </a:t>
            </a:r>
          </a:p>
          <a:p>
            <a:r>
              <a:rPr lang="en-US" dirty="0"/>
              <a:t>Angiotensin II stimulated Na+/H+ exchange in proximal tubule </a:t>
            </a:r>
          </a:p>
          <a:p>
            <a:r>
              <a:rPr lang="en-US" dirty="0"/>
              <a:t>Addition of HCO3 to plasma in exchange for Cl</a:t>
            </a:r>
          </a:p>
        </p:txBody>
      </p:sp>
      <p:sp>
        <p:nvSpPr>
          <p:cNvPr id="6" name="Slide Number Placeholder 5">
            <a:extLst>
              <a:ext uri="{FF2B5EF4-FFF2-40B4-BE49-F238E27FC236}">
                <a16:creationId xmlns:a16="http://schemas.microsoft.com/office/drawing/2014/main" id="{7C96737F-DEDB-7126-459E-077DB940B35F}"/>
              </a:ext>
            </a:extLst>
          </p:cNvPr>
          <p:cNvSpPr>
            <a:spLocks noGrp="1"/>
          </p:cNvSpPr>
          <p:nvPr>
            <p:ph type="sldNum" sz="quarter" idx="12"/>
          </p:nvPr>
        </p:nvSpPr>
        <p:spPr/>
        <p:txBody>
          <a:bodyPr/>
          <a:lstStyle/>
          <a:p>
            <a:fld id="{DBA1B0FB-D917-4C8C-928F-313BD683BF39}" type="slidenum">
              <a:rPr lang="en-US" smtClean="0"/>
              <a:t>35</a:t>
            </a:fld>
            <a:endParaRPr lang="en-US"/>
          </a:p>
        </p:txBody>
      </p:sp>
    </p:spTree>
    <p:extLst>
      <p:ext uri="{BB962C8B-B14F-4D97-AF65-F5344CB8AC3E}">
        <p14:creationId xmlns:p14="http://schemas.microsoft.com/office/powerpoint/2010/main" val="10686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5108-48E8-7C46-9BDD-FCB37615882B}"/>
              </a:ext>
            </a:extLst>
          </p:cNvPr>
          <p:cNvSpPr>
            <a:spLocks noGrp="1"/>
          </p:cNvSpPr>
          <p:nvPr>
            <p:ph type="title"/>
          </p:nvPr>
        </p:nvSpPr>
        <p:spPr>
          <a:xfrm>
            <a:off x="838200" y="525463"/>
            <a:ext cx="9601200" cy="1485900"/>
          </a:xfrm>
        </p:spPr>
        <p:txBody>
          <a:bodyPr/>
          <a:lstStyle/>
          <a:p>
            <a:r>
              <a:rPr lang="en-US" dirty="0"/>
              <a:t>Congenital </a:t>
            </a:r>
            <a:r>
              <a:rPr lang="en-US" dirty="0" err="1"/>
              <a:t>Chloridorrhea</a:t>
            </a:r>
            <a:endParaRPr lang="en-US" dirty="0"/>
          </a:p>
        </p:txBody>
      </p:sp>
      <p:sp>
        <p:nvSpPr>
          <p:cNvPr id="3" name="Content Placeholder 2">
            <a:extLst>
              <a:ext uri="{FF2B5EF4-FFF2-40B4-BE49-F238E27FC236}">
                <a16:creationId xmlns:a16="http://schemas.microsoft.com/office/drawing/2014/main" id="{39C174B3-D784-3347-9BAA-635F3A2AA192}"/>
              </a:ext>
            </a:extLst>
          </p:cNvPr>
          <p:cNvSpPr>
            <a:spLocks noGrp="1"/>
          </p:cNvSpPr>
          <p:nvPr>
            <p:ph idx="1"/>
          </p:nvPr>
        </p:nvSpPr>
        <p:spPr>
          <a:xfrm>
            <a:off x="1080247" y="1625600"/>
            <a:ext cx="10515600" cy="4706937"/>
          </a:xfrm>
        </p:spPr>
        <p:txBody>
          <a:bodyPr>
            <a:normAutofit/>
          </a:bodyPr>
          <a:lstStyle/>
          <a:p>
            <a:r>
              <a:rPr lang="en-US" altLang="en-US" dirty="0">
                <a:solidFill>
                  <a:schemeClr val="tx1">
                    <a:lumMod val="75000"/>
                  </a:schemeClr>
                </a:solidFill>
                <a:latin typeface="Meta Serif Office Pro"/>
              </a:rPr>
              <a:t>Rare autosomal-recessive disorder, causes metabolic alkalosis by an extrarenal mechanism of severe diarrhea, fecal acid loss, and HCO3 retention</a:t>
            </a:r>
          </a:p>
          <a:p>
            <a:r>
              <a:rPr lang="en-US" altLang="en-US" dirty="0">
                <a:solidFill>
                  <a:schemeClr val="tx1">
                    <a:lumMod val="75000"/>
                  </a:schemeClr>
                </a:solidFill>
                <a:latin typeface="Meta Serif Office Pro"/>
              </a:rPr>
              <a:t>Mutation is in the SLC26A3 gene that disrupts the HCO3/Cl- anion exchange in the ileum and colon so Cl- is not reabsorbed </a:t>
            </a:r>
          </a:p>
          <a:p>
            <a:r>
              <a:rPr lang="en-US" dirty="0"/>
              <a:t>The alkalosis is sustained by concomitant ECV contraction, hyperaldosteronism, and K</a:t>
            </a:r>
            <a:r>
              <a:rPr lang="en-US" baseline="30000" dirty="0"/>
              <a:t>+</a:t>
            </a:r>
            <a:r>
              <a:rPr lang="en-US" dirty="0"/>
              <a:t> deficiency</a:t>
            </a:r>
          </a:p>
          <a:p>
            <a:r>
              <a:rPr lang="en-US" dirty="0"/>
              <a:t>Therapy: </a:t>
            </a:r>
          </a:p>
          <a:p>
            <a:pPr lvl="1"/>
            <a:r>
              <a:rPr lang="en-US" dirty="0"/>
              <a:t>oral supplementation of sodium and potassium chloride</a:t>
            </a:r>
          </a:p>
          <a:p>
            <a:pPr lvl="1"/>
            <a:r>
              <a:rPr lang="en-US" dirty="0"/>
              <a:t>proton pump inhibitors may reduce chloride secretion by the parietal cells and improve the diarrhea </a:t>
            </a:r>
          </a:p>
          <a:p>
            <a:r>
              <a:rPr lang="en-US" dirty="0"/>
              <a:t>The long-term outcome is good with daily supplementation of </a:t>
            </a:r>
            <a:r>
              <a:rPr lang="en-US" dirty="0" err="1"/>
              <a:t>NaCl</a:t>
            </a:r>
            <a:r>
              <a:rPr lang="en-US" dirty="0"/>
              <a:t> and </a:t>
            </a:r>
            <a:r>
              <a:rPr lang="en-US" dirty="0" err="1"/>
              <a:t>KCl</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9" name="AutoShape 6" descr="/var/folders/gf/3blq8h1x639g433x2vtsnkn00000gn/T/com.microsoft.Powerpoint/WebArchiveCopyPasteTempFiles/92f0e9c0a8384a4384a5cca9ed196a71.jpg?Policy=eyJTdGF0ZW1lbnQiOiBbeyJSZXNvdXJjZSI6ICJodHRwczovL2QyNnpmZXNpazY3eWprLmNsb3VkZnJvbnQubmV0L2EyNmYyNWJlZjBkMDRhYTRiZTQ0NzUxMDNiNWVlMGQ4L2M5MjAyYTk4NTM3NTQ1ZmU5NGYwYjY1OGJkZDYxMzk5LyoiLCAiQ29uZGl0aW9uIjogeyJEYXRlTGVzc1RoYW4iOiB7IkFXUzpFcG9jaFRpbWUiOiAxNTY5OTgyODI4fX19XX0_&amp;Signature=gvwnKbHJXf%7EQAHJFC9BkkatOqspRS%7Ebg8CtiQ-mtVZBsNEKmqNOqhnh0f3NX8KQSwG7f-teWPXLS%7Es7G9DcF8quhM6DWDl7UqydvOiPfxDJbZR%7Eg3rzmOsZfo3oAIoACAZsvqeJVsK5EuC402jnnV-zjzQ%7EjD5PG3jIunGy7kbEtQNPVpeJL%7EptI5-qcvNlIz-WpYobWzMbfgw2SsmIulHjhoLhp4RsYvDwT4X4n9lFVjjSQxv3my3Z6dHVEmaaekKHGepthna99YQQ8VJzZt5nSsaGNtKl0WatpwdhHHCgi7IbbgpanfM54H9uFmSGxGeY4JjcK18U6-NbY53SyaQ__&amp;Key-Pair-Id=APKAJY4Y3HIBJJ7SJ76A">
            <a:extLst>
              <a:ext uri="{FF2B5EF4-FFF2-40B4-BE49-F238E27FC236}">
                <a16:creationId xmlns:a16="http://schemas.microsoft.com/office/drawing/2014/main" id="{41B11E58-C5B0-0048-8E9C-F4CA336B7864}"/>
              </a:ext>
            </a:extLst>
          </p:cNvPr>
          <p:cNvSpPr>
            <a:spLocks noChangeAspect="1" noChangeArrowheads="1"/>
          </p:cNvSpPr>
          <p:nvPr/>
        </p:nvSpPr>
        <p:spPr bwMode="auto">
          <a:xfrm>
            <a:off x="8909050" y="2206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4" descr="/var/folders/gf/3blq8h1x639g433x2vtsnkn00000gn/T/com.microsoft.Powerpoint/WebArchiveCopyPasteTempFiles/0ee20fe78e864c57b81b7c649f8561ac.jpg?Policy=eyJTdGF0ZW1lbnQiOiBbeyJSZXNvdXJjZSI6ICJodHRwczovL2QyNnpmZXNpazY3eWprLmNsb3VkZnJvbnQubmV0L2EyNmYyNWJlZjBkMDRhYTRiZTQ0NzUxMDNiNWVlMGQ4L2M5MjAyYTk4NTM3NTQ1ZmU5NGYwYjY1OGJkZDYxMzk5LyoiLCAiQ29uZGl0aW9uIjogeyJEYXRlTGVzc1RoYW4iOiB7IkFXUzpFcG9jaFRpbWUiOiAxNTY5OTgyODI4fX19XX0_&amp;Signature=gvwnKbHJXf%7EQAHJFC9BkkatOqspRS%7Ebg8CtiQ-mtVZBsNEKmqNOqhnh0f3NX8KQSwG7f-teWPXLS%7Es7G9DcF8quhM6DWDl7UqydvOiPfxDJbZR%7Eg3rzmOsZfo3oAIoACAZsvqeJVsK5EuC402jnnV-zjzQ%7EjD5PG3jIunGy7kbEtQNPVpeJL%7EptI5-qcvNlIz-WpYobWzMbfgw2SsmIulHjhoLhp4RsYvDwT4X4n9lFVjjSQxv3my3Z6dHVEmaaekKHGepthna99YQQ8VJzZt5nSsaGNtKl0WatpwdhHHCgi7IbbgpanfM54H9uFmSGxGeY4JjcK18U6-NbY53SyaQ__&amp;Key-Pair-Id=APKAJY4Y3HIBJJ7SJ76A">
            <a:extLst>
              <a:ext uri="{FF2B5EF4-FFF2-40B4-BE49-F238E27FC236}">
                <a16:creationId xmlns:a16="http://schemas.microsoft.com/office/drawing/2014/main" id="{09869D28-E21E-484A-8CF4-B79CED2D61B3}"/>
              </a:ext>
            </a:extLst>
          </p:cNvPr>
          <p:cNvSpPr>
            <a:spLocks noChangeAspect="1" noChangeArrowheads="1"/>
          </p:cNvSpPr>
          <p:nvPr/>
        </p:nvSpPr>
        <p:spPr bwMode="auto">
          <a:xfrm>
            <a:off x="4424363" y="-53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6" descr="/var/folders/gf/3blq8h1x639g433x2vtsnkn00000gn/T/com.microsoft.Powerpoint/WebArchiveCopyPasteTempFiles/0ee20fe78e864c57b81b7c649f8561ac.jpg?Policy=eyJTdGF0ZW1lbnQiOiBbeyJSZXNvdXJjZSI6ICJodHRwczovL2QyNnpmZXNpazY3eWprLmNsb3VkZnJvbnQubmV0L2EyNmYyNWJlZjBkMDRhYTRiZTQ0NzUxMDNiNWVlMGQ4L2M5MjAyYTk4NTM3NTQ1ZmU5NGYwYjY1OGJkZDYxMzk5LyoiLCAiQ29uZGl0aW9uIjogeyJEYXRlTGVzc1RoYW4iOiB7IkFXUzpFcG9jaFRpbWUiOiAxNTY5OTgyODI4fX19XX0_&amp;Signature=gvwnKbHJXf%7EQAHJFC9BkkatOqspRS%7Ebg8CtiQ-mtVZBsNEKmqNOqhnh0f3NX8KQSwG7f-teWPXLS%7Es7G9DcF8quhM6DWDl7UqydvOiPfxDJbZR%7Eg3rzmOsZfo3oAIoACAZsvqeJVsK5EuC402jnnV-zjzQ%7EjD5PG3jIunGy7kbEtQNPVpeJL%7EptI5-qcvNlIz-WpYobWzMbfgw2SsmIulHjhoLhp4RsYvDwT4X4n9lFVjjSQxv3my3Z6dHVEmaaekKHGepthna99YQQ8VJzZt5nSsaGNtKl0WatpwdhHHCgi7IbbgpanfM54H9uFmSGxGeY4JjcK18U6-NbY53SyaQ__&amp;Key-Pair-Id=APKAJY4Y3HIBJJ7SJ76A">
            <a:extLst>
              <a:ext uri="{FF2B5EF4-FFF2-40B4-BE49-F238E27FC236}">
                <a16:creationId xmlns:a16="http://schemas.microsoft.com/office/drawing/2014/main" id="{4CB7080E-4D8B-CC4C-BB25-4DD795B75A33}"/>
              </a:ext>
            </a:extLst>
          </p:cNvPr>
          <p:cNvSpPr>
            <a:spLocks noChangeAspect="1" noChangeArrowheads="1"/>
          </p:cNvSpPr>
          <p:nvPr/>
        </p:nvSpPr>
        <p:spPr bwMode="auto">
          <a:xfrm>
            <a:off x="5024438" y="-53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AAE6C2CC-7CBC-AE48-BE95-CB964490CB5A}"/>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118615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410A-E708-4E41-A66D-55E47F12441F}"/>
              </a:ext>
            </a:extLst>
          </p:cNvPr>
          <p:cNvSpPr>
            <a:spLocks noGrp="1"/>
          </p:cNvSpPr>
          <p:nvPr>
            <p:ph type="title"/>
          </p:nvPr>
        </p:nvSpPr>
        <p:spPr>
          <a:xfrm>
            <a:off x="804672" y="800100"/>
            <a:ext cx="9601200" cy="1485900"/>
          </a:xfrm>
        </p:spPr>
        <p:txBody>
          <a:bodyPr/>
          <a:lstStyle/>
          <a:p>
            <a:r>
              <a:rPr lang="en-US" b="1" dirty="0"/>
              <a:t>Villous Adenoma</a:t>
            </a:r>
            <a:endParaRPr lang="en-US" dirty="0"/>
          </a:p>
        </p:txBody>
      </p:sp>
      <p:sp>
        <p:nvSpPr>
          <p:cNvPr id="3" name="Content Placeholder 2">
            <a:extLst>
              <a:ext uri="{FF2B5EF4-FFF2-40B4-BE49-F238E27FC236}">
                <a16:creationId xmlns:a16="http://schemas.microsoft.com/office/drawing/2014/main" id="{BCF3FBFE-9D81-2E4E-8BAB-6601135177EE}"/>
              </a:ext>
            </a:extLst>
          </p:cNvPr>
          <p:cNvSpPr>
            <a:spLocks noGrp="1"/>
          </p:cNvSpPr>
          <p:nvPr>
            <p:ph idx="1"/>
          </p:nvPr>
        </p:nvSpPr>
        <p:spPr/>
        <p:txBody>
          <a:bodyPr/>
          <a:lstStyle/>
          <a:p>
            <a:r>
              <a:rPr lang="en-US" dirty="0"/>
              <a:t>Metabolic alkalosis has been described in cases of villous adenoma. K</a:t>
            </a:r>
            <a:r>
              <a:rPr lang="en-US" baseline="30000" dirty="0"/>
              <a:t>+</a:t>
            </a:r>
            <a:r>
              <a:rPr lang="en-US" dirty="0"/>
              <a:t> depletion probably induces the alkalosis since colonic secretion is alkaline.</a:t>
            </a:r>
          </a:p>
        </p:txBody>
      </p:sp>
      <p:sp>
        <p:nvSpPr>
          <p:cNvPr id="4" name="TextBox 3">
            <a:extLst>
              <a:ext uri="{FF2B5EF4-FFF2-40B4-BE49-F238E27FC236}">
                <a16:creationId xmlns:a16="http://schemas.microsoft.com/office/drawing/2014/main" id="{CC7F9417-42FF-B148-9368-B6DCCBA0D905}"/>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238022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06A0-9381-884D-9EEA-11DD66FDAD79}"/>
              </a:ext>
            </a:extLst>
          </p:cNvPr>
          <p:cNvSpPr>
            <a:spLocks noGrp="1"/>
          </p:cNvSpPr>
          <p:nvPr>
            <p:ph type="title"/>
          </p:nvPr>
        </p:nvSpPr>
        <p:spPr>
          <a:xfrm>
            <a:off x="838200" y="779105"/>
            <a:ext cx="9601200" cy="1485900"/>
          </a:xfrm>
        </p:spPr>
        <p:txBody>
          <a:bodyPr/>
          <a:lstStyle/>
          <a:p>
            <a:r>
              <a:rPr lang="en-US" b="1" dirty="0" err="1"/>
              <a:t>Gastrocystoplasty</a:t>
            </a:r>
            <a:endParaRPr lang="en-US" dirty="0"/>
          </a:p>
        </p:txBody>
      </p:sp>
      <p:sp>
        <p:nvSpPr>
          <p:cNvPr id="3" name="Content Placeholder 2">
            <a:extLst>
              <a:ext uri="{FF2B5EF4-FFF2-40B4-BE49-F238E27FC236}">
                <a16:creationId xmlns:a16="http://schemas.microsoft.com/office/drawing/2014/main" id="{A6EA32FB-AD5E-8F4F-8B58-F637D56FCFCB}"/>
              </a:ext>
            </a:extLst>
          </p:cNvPr>
          <p:cNvSpPr>
            <a:spLocks noGrp="1"/>
          </p:cNvSpPr>
          <p:nvPr>
            <p:ph idx="1"/>
          </p:nvPr>
        </p:nvSpPr>
        <p:spPr>
          <a:xfrm>
            <a:off x="1112520" y="1675114"/>
            <a:ext cx="10515600" cy="4667250"/>
          </a:xfrm>
        </p:spPr>
        <p:txBody>
          <a:bodyPr>
            <a:normAutofit/>
          </a:bodyPr>
          <a:lstStyle/>
          <a:p>
            <a:r>
              <a:rPr lang="en-US" dirty="0"/>
              <a:t>Augmentation of the bladder by </a:t>
            </a:r>
            <a:r>
              <a:rPr lang="en-US" dirty="0" err="1"/>
              <a:t>gastrocystoplasty</a:t>
            </a:r>
            <a:r>
              <a:rPr lang="en-US" dirty="0"/>
              <a:t>, although uncommon, has been used as an alternative to </a:t>
            </a:r>
            <a:r>
              <a:rPr lang="en-US" dirty="0" err="1"/>
              <a:t>enterocystoplasty</a:t>
            </a:r>
            <a:r>
              <a:rPr lang="en-US" dirty="0"/>
              <a:t>.</a:t>
            </a:r>
          </a:p>
          <a:p>
            <a:endParaRPr lang="en-US" dirty="0"/>
          </a:p>
          <a:p>
            <a:r>
              <a:rPr lang="en-US" dirty="0"/>
              <a:t>Implantation of a segment of vascularized stomach into the bladder in children with reduced bladder capacity has been associated with hypokalemia, hypochloremia, and metabolic alkalosis.</a:t>
            </a:r>
          </a:p>
          <a:p>
            <a:endParaRPr lang="en-US" dirty="0"/>
          </a:p>
          <a:p>
            <a:r>
              <a:rPr lang="en-US" dirty="0"/>
              <a:t>Gastrointestinal complications have also been reported. </a:t>
            </a:r>
          </a:p>
          <a:p>
            <a:endParaRPr lang="en-US" dirty="0"/>
          </a:p>
          <a:p>
            <a:r>
              <a:rPr lang="en-US" dirty="0"/>
              <a:t>Treatment: Oral potassium chloride should be administered chronically.</a:t>
            </a:r>
          </a:p>
        </p:txBody>
      </p:sp>
      <p:sp>
        <p:nvSpPr>
          <p:cNvPr id="4" name="TextBox 3">
            <a:extLst>
              <a:ext uri="{FF2B5EF4-FFF2-40B4-BE49-F238E27FC236}">
                <a16:creationId xmlns:a16="http://schemas.microsoft.com/office/drawing/2014/main" id="{E30BB46B-9C19-4C4A-A8D7-DDAC9305B7A1}"/>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1849192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9F2826-9D81-CD41-9302-59DA3264415D}"/>
              </a:ext>
            </a:extLst>
          </p:cNvPr>
          <p:cNvPicPr>
            <a:picLocks noGrp="1" noChangeAspect="1"/>
          </p:cNvPicPr>
          <p:nvPr>
            <p:ph idx="1"/>
          </p:nvPr>
        </p:nvPicPr>
        <p:blipFill rotWithShape="1">
          <a:blip r:embed="rId3"/>
          <a:srcRect t="10122" b="9053"/>
          <a:stretch/>
        </p:blipFill>
        <p:spPr>
          <a:xfrm>
            <a:off x="2072640" y="69896"/>
            <a:ext cx="8046720" cy="6718207"/>
          </a:xfrm>
          <a:prstGeom prst="rect">
            <a:avLst/>
          </a:prstGeom>
        </p:spPr>
      </p:pic>
    </p:spTree>
    <p:extLst>
      <p:ext uri="{BB962C8B-B14F-4D97-AF65-F5344CB8AC3E}">
        <p14:creationId xmlns:p14="http://schemas.microsoft.com/office/powerpoint/2010/main" val="1389638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pH Panorama</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48090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10DEDB-911F-6AE2-A83A-CF1A7344E131}"/>
              </a:ext>
            </a:extLst>
          </p:cNvPr>
          <p:cNvSpPr>
            <a:spLocks noGrp="1"/>
          </p:cNvSpPr>
          <p:nvPr>
            <p:ph type="sldNum" sz="quarter" idx="12"/>
          </p:nvPr>
        </p:nvSpPr>
        <p:spPr/>
        <p:txBody>
          <a:bodyPr/>
          <a:lstStyle/>
          <a:p>
            <a:fld id="{DBA1B0FB-D917-4C8C-928F-313BD683BF39}" type="slidenum">
              <a:rPr lang="en-US" smtClean="0"/>
              <a:t>40</a:t>
            </a:fld>
            <a:endParaRPr lang="en-US"/>
          </a:p>
        </p:txBody>
      </p:sp>
      <p:sp>
        <p:nvSpPr>
          <p:cNvPr id="7" name="TextBox 6">
            <a:extLst>
              <a:ext uri="{FF2B5EF4-FFF2-40B4-BE49-F238E27FC236}">
                <a16:creationId xmlns:a16="http://schemas.microsoft.com/office/drawing/2014/main" id="{D9E5B871-C4C5-AF1B-C0D5-8E58AC9760A3}"/>
              </a:ext>
            </a:extLst>
          </p:cNvPr>
          <p:cNvSpPr txBox="1"/>
          <p:nvPr/>
        </p:nvSpPr>
        <p:spPr>
          <a:xfrm>
            <a:off x="7776713" y="183899"/>
            <a:ext cx="1955343" cy="646331"/>
          </a:xfrm>
          <a:prstGeom prst="rect">
            <a:avLst/>
          </a:prstGeom>
          <a:noFill/>
        </p:spPr>
        <p:txBody>
          <a:bodyPr wrap="none" rtlCol="0">
            <a:spAutoFit/>
          </a:bodyPr>
          <a:lstStyle/>
          <a:p>
            <a:pPr algn="ctr"/>
            <a:r>
              <a:rPr lang="en-US" dirty="0"/>
              <a:t>Metabolic Alkalosis</a:t>
            </a:r>
          </a:p>
          <a:p>
            <a:pPr algn="ctr"/>
            <a:r>
              <a:rPr lang="en-US" dirty="0"/>
              <a:t>pH &gt;7.44</a:t>
            </a:r>
          </a:p>
        </p:txBody>
      </p:sp>
      <p:sp>
        <p:nvSpPr>
          <p:cNvPr id="8" name="TextBox 7">
            <a:extLst>
              <a:ext uri="{FF2B5EF4-FFF2-40B4-BE49-F238E27FC236}">
                <a16:creationId xmlns:a16="http://schemas.microsoft.com/office/drawing/2014/main" id="{FA3AECBA-47AA-69DB-2E8F-2879D47E7056}"/>
              </a:ext>
            </a:extLst>
          </p:cNvPr>
          <p:cNvSpPr txBox="1"/>
          <p:nvPr/>
        </p:nvSpPr>
        <p:spPr>
          <a:xfrm>
            <a:off x="8004573" y="875868"/>
            <a:ext cx="1608133" cy="369332"/>
          </a:xfrm>
          <a:prstGeom prst="rect">
            <a:avLst/>
          </a:prstGeom>
          <a:noFill/>
        </p:spPr>
        <p:txBody>
          <a:bodyPr wrap="none" rtlCol="0">
            <a:spAutoFit/>
          </a:bodyPr>
          <a:lstStyle/>
          <a:p>
            <a:r>
              <a:rPr lang="en-US" dirty="0"/>
              <a:t>Urine Chloride</a:t>
            </a:r>
          </a:p>
        </p:txBody>
      </p:sp>
      <p:sp>
        <p:nvSpPr>
          <p:cNvPr id="9" name="TextBox 8">
            <a:extLst>
              <a:ext uri="{FF2B5EF4-FFF2-40B4-BE49-F238E27FC236}">
                <a16:creationId xmlns:a16="http://schemas.microsoft.com/office/drawing/2014/main" id="{B38A4EB2-7E31-7208-07BB-00F85FB7447C}"/>
              </a:ext>
            </a:extLst>
          </p:cNvPr>
          <p:cNvSpPr txBox="1"/>
          <p:nvPr/>
        </p:nvSpPr>
        <p:spPr>
          <a:xfrm>
            <a:off x="6945842" y="846979"/>
            <a:ext cx="550151" cy="369332"/>
          </a:xfrm>
          <a:prstGeom prst="rect">
            <a:avLst/>
          </a:prstGeom>
          <a:noFill/>
        </p:spPr>
        <p:txBody>
          <a:bodyPr wrap="none" rtlCol="0">
            <a:spAutoFit/>
          </a:bodyPr>
          <a:lstStyle/>
          <a:p>
            <a:r>
              <a:rPr lang="en-US" dirty="0"/>
              <a:t>&gt;20</a:t>
            </a:r>
          </a:p>
        </p:txBody>
      </p:sp>
      <p:sp>
        <p:nvSpPr>
          <p:cNvPr id="10" name="TextBox 9">
            <a:extLst>
              <a:ext uri="{FF2B5EF4-FFF2-40B4-BE49-F238E27FC236}">
                <a16:creationId xmlns:a16="http://schemas.microsoft.com/office/drawing/2014/main" id="{7934853A-C56A-7487-5F8D-261F68EB45F5}"/>
              </a:ext>
            </a:extLst>
          </p:cNvPr>
          <p:cNvSpPr txBox="1"/>
          <p:nvPr/>
        </p:nvSpPr>
        <p:spPr>
          <a:xfrm>
            <a:off x="10045219" y="848807"/>
            <a:ext cx="550151" cy="369332"/>
          </a:xfrm>
          <a:prstGeom prst="rect">
            <a:avLst/>
          </a:prstGeom>
          <a:noFill/>
        </p:spPr>
        <p:txBody>
          <a:bodyPr wrap="none" rtlCol="0">
            <a:spAutoFit/>
          </a:bodyPr>
          <a:lstStyle/>
          <a:p>
            <a:r>
              <a:rPr lang="en-US" dirty="0"/>
              <a:t>&lt;20</a:t>
            </a:r>
          </a:p>
        </p:txBody>
      </p:sp>
      <p:sp>
        <p:nvSpPr>
          <p:cNvPr id="11" name="TextBox 10">
            <a:extLst>
              <a:ext uri="{FF2B5EF4-FFF2-40B4-BE49-F238E27FC236}">
                <a16:creationId xmlns:a16="http://schemas.microsoft.com/office/drawing/2014/main" id="{5438C775-2B2A-419E-4A2E-9D013F1CE40F}"/>
              </a:ext>
            </a:extLst>
          </p:cNvPr>
          <p:cNvSpPr txBox="1"/>
          <p:nvPr/>
        </p:nvSpPr>
        <p:spPr>
          <a:xfrm>
            <a:off x="5001100" y="930399"/>
            <a:ext cx="1460464" cy="369332"/>
          </a:xfrm>
          <a:prstGeom prst="rect">
            <a:avLst/>
          </a:prstGeom>
          <a:noFill/>
        </p:spPr>
        <p:txBody>
          <a:bodyPr wrap="none" rtlCol="0">
            <a:spAutoFit/>
          </a:bodyPr>
          <a:lstStyle/>
          <a:p>
            <a:r>
              <a:rPr lang="en-US" dirty="0"/>
              <a:t>Hypertension</a:t>
            </a:r>
          </a:p>
        </p:txBody>
      </p:sp>
      <p:sp>
        <p:nvSpPr>
          <p:cNvPr id="12" name="TextBox 11">
            <a:extLst>
              <a:ext uri="{FF2B5EF4-FFF2-40B4-BE49-F238E27FC236}">
                <a16:creationId xmlns:a16="http://schemas.microsoft.com/office/drawing/2014/main" id="{0624C642-5678-CAB7-E965-4F927C638DFF}"/>
              </a:ext>
            </a:extLst>
          </p:cNvPr>
          <p:cNvSpPr txBox="1"/>
          <p:nvPr/>
        </p:nvSpPr>
        <p:spPr>
          <a:xfrm>
            <a:off x="3277676" y="875868"/>
            <a:ext cx="492892"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12AFA3-B357-6010-AA7B-35AAF6E0FC6E}"/>
              </a:ext>
            </a:extLst>
          </p:cNvPr>
          <p:cNvSpPr txBox="1"/>
          <p:nvPr/>
        </p:nvSpPr>
        <p:spPr>
          <a:xfrm>
            <a:off x="5725866" y="1474660"/>
            <a:ext cx="490840" cy="369332"/>
          </a:xfrm>
          <a:prstGeom prst="rect">
            <a:avLst/>
          </a:prstGeom>
          <a:noFill/>
        </p:spPr>
        <p:txBody>
          <a:bodyPr wrap="none" rtlCol="0">
            <a:spAutoFit/>
          </a:bodyPr>
          <a:lstStyle/>
          <a:p>
            <a:r>
              <a:rPr lang="en-US" dirty="0"/>
              <a:t>No</a:t>
            </a:r>
          </a:p>
        </p:txBody>
      </p:sp>
      <p:sp>
        <p:nvSpPr>
          <p:cNvPr id="15" name="TextBox 14">
            <a:extLst>
              <a:ext uri="{FF2B5EF4-FFF2-40B4-BE49-F238E27FC236}">
                <a16:creationId xmlns:a16="http://schemas.microsoft.com/office/drawing/2014/main" id="{47FD7263-15E1-DB6D-77EE-CD57F4B20218}"/>
              </a:ext>
            </a:extLst>
          </p:cNvPr>
          <p:cNvSpPr txBox="1"/>
          <p:nvPr/>
        </p:nvSpPr>
        <p:spPr>
          <a:xfrm>
            <a:off x="5014336" y="2144306"/>
            <a:ext cx="1454437" cy="369332"/>
          </a:xfrm>
          <a:prstGeom prst="rect">
            <a:avLst/>
          </a:prstGeom>
          <a:noFill/>
        </p:spPr>
        <p:txBody>
          <a:bodyPr wrap="none" rtlCol="0">
            <a:spAutoFit/>
          </a:bodyPr>
          <a:lstStyle/>
          <a:p>
            <a:r>
              <a:rPr lang="en-US" dirty="0"/>
              <a:t>Diuretic Use?</a:t>
            </a:r>
          </a:p>
        </p:txBody>
      </p:sp>
      <p:sp>
        <p:nvSpPr>
          <p:cNvPr id="16" name="TextBox 15">
            <a:extLst>
              <a:ext uri="{FF2B5EF4-FFF2-40B4-BE49-F238E27FC236}">
                <a16:creationId xmlns:a16="http://schemas.microsoft.com/office/drawing/2014/main" id="{BC57D3EC-FE1B-5B7C-9454-D9D018E2144C}"/>
              </a:ext>
            </a:extLst>
          </p:cNvPr>
          <p:cNvSpPr txBox="1"/>
          <p:nvPr/>
        </p:nvSpPr>
        <p:spPr>
          <a:xfrm>
            <a:off x="5765136" y="2797089"/>
            <a:ext cx="490840" cy="369332"/>
          </a:xfrm>
          <a:prstGeom prst="rect">
            <a:avLst/>
          </a:prstGeom>
          <a:noFill/>
        </p:spPr>
        <p:txBody>
          <a:bodyPr wrap="none" rtlCol="0">
            <a:spAutoFit/>
          </a:bodyPr>
          <a:lstStyle/>
          <a:p>
            <a:r>
              <a:rPr lang="en-US" dirty="0"/>
              <a:t>No</a:t>
            </a:r>
          </a:p>
        </p:txBody>
      </p:sp>
      <p:sp>
        <p:nvSpPr>
          <p:cNvPr id="17" name="TextBox 16">
            <a:extLst>
              <a:ext uri="{FF2B5EF4-FFF2-40B4-BE49-F238E27FC236}">
                <a16:creationId xmlns:a16="http://schemas.microsoft.com/office/drawing/2014/main" id="{C903462D-C3C6-4D37-E8ED-D6FD18386CEA}"/>
              </a:ext>
            </a:extLst>
          </p:cNvPr>
          <p:cNvSpPr txBox="1"/>
          <p:nvPr/>
        </p:nvSpPr>
        <p:spPr>
          <a:xfrm>
            <a:off x="5466992" y="3457546"/>
            <a:ext cx="2420534" cy="1754326"/>
          </a:xfrm>
          <a:prstGeom prst="rect">
            <a:avLst/>
          </a:prstGeom>
          <a:noFill/>
        </p:spPr>
        <p:txBody>
          <a:bodyPr wrap="none" rtlCol="0">
            <a:spAutoFit/>
          </a:bodyPr>
          <a:lstStyle/>
          <a:p>
            <a:pPr algn="ctr"/>
            <a:r>
              <a:rPr lang="en-US" dirty="0"/>
              <a:t>Bartter</a:t>
            </a:r>
          </a:p>
          <a:p>
            <a:pPr algn="ctr"/>
            <a:r>
              <a:rPr lang="en-US" dirty="0" err="1"/>
              <a:t>Gitelman</a:t>
            </a:r>
            <a:endParaRPr lang="en-US" dirty="0"/>
          </a:p>
          <a:p>
            <a:pPr algn="ctr"/>
            <a:r>
              <a:rPr lang="en-US" dirty="0"/>
              <a:t>Calcium (Milk)-Alkali</a:t>
            </a:r>
          </a:p>
          <a:p>
            <a:pPr algn="ctr"/>
            <a:r>
              <a:rPr lang="en-US" dirty="0"/>
              <a:t>Beta-Lactams</a:t>
            </a:r>
          </a:p>
          <a:p>
            <a:pPr algn="ctr"/>
            <a:r>
              <a:rPr lang="en-US" dirty="0"/>
              <a:t>Aminoglycosides</a:t>
            </a:r>
          </a:p>
          <a:p>
            <a:pPr algn="ctr"/>
            <a:r>
              <a:rPr lang="en-US" dirty="0"/>
              <a:t>Cystic Fibrosis/</a:t>
            </a:r>
            <a:r>
              <a:rPr lang="en-US" dirty="0" err="1"/>
              <a:t>Pendrid</a:t>
            </a:r>
            <a:r>
              <a:rPr lang="en-US" dirty="0"/>
              <a:t>*</a:t>
            </a:r>
          </a:p>
        </p:txBody>
      </p:sp>
      <p:sp>
        <p:nvSpPr>
          <p:cNvPr id="19" name="TextBox 18">
            <a:extLst>
              <a:ext uri="{FF2B5EF4-FFF2-40B4-BE49-F238E27FC236}">
                <a16:creationId xmlns:a16="http://schemas.microsoft.com/office/drawing/2014/main" id="{EC9AAB70-F6AF-BEEB-26C9-2A8BAA937D87}"/>
              </a:ext>
            </a:extLst>
          </p:cNvPr>
          <p:cNvSpPr txBox="1"/>
          <p:nvPr/>
        </p:nvSpPr>
        <p:spPr>
          <a:xfrm>
            <a:off x="8791346" y="1510301"/>
            <a:ext cx="827214" cy="369332"/>
          </a:xfrm>
          <a:prstGeom prst="rect">
            <a:avLst/>
          </a:prstGeom>
          <a:noFill/>
        </p:spPr>
        <p:txBody>
          <a:bodyPr wrap="none" rtlCol="0">
            <a:spAutoFit/>
          </a:bodyPr>
          <a:lstStyle/>
          <a:p>
            <a:r>
              <a:rPr lang="en-US" dirty="0"/>
              <a:t>Kidney</a:t>
            </a:r>
          </a:p>
        </p:txBody>
      </p:sp>
      <p:sp>
        <p:nvSpPr>
          <p:cNvPr id="20" name="TextBox 19">
            <a:extLst>
              <a:ext uri="{FF2B5EF4-FFF2-40B4-BE49-F238E27FC236}">
                <a16:creationId xmlns:a16="http://schemas.microsoft.com/office/drawing/2014/main" id="{810A91A4-0E68-96D0-0D83-36B2597F0C8C}"/>
              </a:ext>
            </a:extLst>
          </p:cNvPr>
          <p:cNvSpPr txBox="1"/>
          <p:nvPr/>
        </p:nvSpPr>
        <p:spPr>
          <a:xfrm>
            <a:off x="11049977" y="2565994"/>
            <a:ext cx="413896" cy="369332"/>
          </a:xfrm>
          <a:prstGeom prst="rect">
            <a:avLst/>
          </a:prstGeom>
          <a:noFill/>
        </p:spPr>
        <p:txBody>
          <a:bodyPr wrap="none" rtlCol="0">
            <a:spAutoFit/>
          </a:bodyPr>
          <a:lstStyle/>
          <a:p>
            <a:r>
              <a:rPr lang="en-US" dirty="0"/>
              <a:t>GI</a:t>
            </a:r>
          </a:p>
        </p:txBody>
      </p:sp>
      <p:sp>
        <p:nvSpPr>
          <p:cNvPr id="21" name="TextBox 20">
            <a:extLst>
              <a:ext uri="{FF2B5EF4-FFF2-40B4-BE49-F238E27FC236}">
                <a16:creationId xmlns:a16="http://schemas.microsoft.com/office/drawing/2014/main" id="{83952E94-50B8-1D28-EFBA-030FADE90C67}"/>
              </a:ext>
            </a:extLst>
          </p:cNvPr>
          <p:cNvSpPr txBox="1"/>
          <p:nvPr/>
        </p:nvSpPr>
        <p:spPr>
          <a:xfrm>
            <a:off x="7220917" y="2254012"/>
            <a:ext cx="2265877" cy="923330"/>
          </a:xfrm>
          <a:prstGeom prst="rect">
            <a:avLst/>
          </a:prstGeom>
          <a:noFill/>
        </p:spPr>
        <p:txBody>
          <a:bodyPr wrap="none" rtlCol="0">
            <a:spAutoFit/>
          </a:bodyPr>
          <a:lstStyle/>
          <a:p>
            <a:pPr algn="ctr"/>
            <a:r>
              <a:rPr lang="en-US" dirty="0"/>
              <a:t>Remote Diuretic</a:t>
            </a:r>
          </a:p>
          <a:p>
            <a:pPr algn="ctr"/>
            <a:r>
              <a:rPr lang="en-US" dirty="0"/>
              <a:t>Cystic Fibrosis*</a:t>
            </a:r>
          </a:p>
          <a:p>
            <a:pPr algn="ctr"/>
            <a:r>
              <a:rPr lang="en-US" dirty="0"/>
              <a:t>Post hypercapnic state</a:t>
            </a:r>
          </a:p>
        </p:txBody>
      </p:sp>
      <p:sp>
        <p:nvSpPr>
          <p:cNvPr id="22" name="TextBox 21">
            <a:extLst>
              <a:ext uri="{FF2B5EF4-FFF2-40B4-BE49-F238E27FC236}">
                <a16:creationId xmlns:a16="http://schemas.microsoft.com/office/drawing/2014/main" id="{D2D57B83-A8EF-78E2-49A3-92236AA5C971}"/>
              </a:ext>
            </a:extLst>
          </p:cNvPr>
          <p:cNvSpPr txBox="1"/>
          <p:nvPr/>
        </p:nvSpPr>
        <p:spPr>
          <a:xfrm>
            <a:off x="8471152" y="3715848"/>
            <a:ext cx="3641350" cy="1754326"/>
          </a:xfrm>
          <a:prstGeom prst="rect">
            <a:avLst/>
          </a:prstGeom>
          <a:noFill/>
        </p:spPr>
        <p:txBody>
          <a:bodyPr wrap="square" rtlCol="0">
            <a:spAutoFit/>
          </a:bodyPr>
          <a:lstStyle/>
          <a:p>
            <a:pPr algn="ctr"/>
            <a:r>
              <a:rPr lang="en-US" dirty="0"/>
              <a:t>Vomit</a:t>
            </a:r>
          </a:p>
          <a:p>
            <a:pPr algn="ctr"/>
            <a:r>
              <a:rPr lang="en-US" dirty="0"/>
              <a:t>NGT Suction</a:t>
            </a:r>
          </a:p>
          <a:p>
            <a:pPr algn="ctr"/>
            <a:r>
              <a:rPr lang="en-US" dirty="0"/>
              <a:t>Laxative overuse</a:t>
            </a:r>
          </a:p>
          <a:p>
            <a:pPr algn="ctr"/>
            <a:r>
              <a:rPr lang="en-US" dirty="0"/>
              <a:t>Chloride losing diarrhea (congenital)</a:t>
            </a:r>
          </a:p>
          <a:p>
            <a:pPr algn="ctr"/>
            <a:r>
              <a:rPr lang="en-US" dirty="0"/>
              <a:t>Villous Adenoma</a:t>
            </a:r>
          </a:p>
          <a:p>
            <a:pPr algn="ctr"/>
            <a:r>
              <a:rPr lang="en-US" dirty="0"/>
              <a:t>High volume ileostomy output</a:t>
            </a:r>
          </a:p>
        </p:txBody>
      </p:sp>
      <p:sp>
        <p:nvSpPr>
          <p:cNvPr id="23" name="Rounded Rectangle 22">
            <a:extLst>
              <a:ext uri="{FF2B5EF4-FFF2-40B4-BE49-F238E27FC236}">
                <a16:creationId xmlns:a16="http://schemas.microsoft.com/office/drawing/2014/main" id="{119DEF82-30CA-2182-F4EE-4F93022D5F12}"/>
              </a:ext>
            </a:extLst>
          </p:cNvPr>
          <p:cNvSpPr/>
          <p:nvPr/>
        </p:nvSpPr>
        <p:spPr>
          <a:xfrm>
            <a:off x="7741396" y="125441"/>
            <a:ext cx="2053873" cy="709150"/>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9B637B2-C02F-9C35-7E7B-63096E5DC1A8}"/>
              </a:ext>
            </a:extLst>
          </p:cNvPr>
          <p:cNvSpPr/>
          <p:nvPr/>
        </p:nvSpPr>
        <p:spPr>
          <a:xfrm>
            <a:off x="7923961" y="836736"/>
            <a:ext cx="1688745" cy="447597"/>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CAEDA25-F2C9-38E2-075B-D351FD786E81}"/>
              </a:ext>
            </a:extLst>
          </p:cNvPr>
          <p:cNvCxnSpPr>
            <a:cxnSpLocks/>
          </p:cNvCxnSpPr>
          <p:nvPr/>
        </p:nvCxnSpPr>
        <p:spPr>
          <a:xfrm flipH="1">
            <a:off x="6517874" y="1218852"/>
            <a:ext cx="1406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2F750D-39A4-B11B-A0A4-C2C8E9FFA90A}"/>
              </a:ext>
            </a:extLst>
          </p:cNvPr>
          <p:cNvCxnSpPr>
            <a:cxnSpLocks/>
          </p:cNvCxnSpPr>
          <p:nvPr/>
        </p:nvCxnSpPr>
        <p:spPr>
          <a:xfrm>
            <a:off x="9612706" y="1232549"/>
            <a:ext cx="14151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D0C1996-F658-B2B3-5E18-CCBBB5720F59}"/>
              </a:ext>
            </a:extLst>
          </p:cNvPr>
          <p:cNvSpPr/>
          <p:nvPr/>
        </p:nvSpPr>
        <p:spPr>
          <a:xfrm>
            <a:off x="4977837" y="881911"/>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ECBB917-9489-5A7E-6D24-8455F11A3DE7}"/>
              </a:ext>
            </a:extLst>
          </p:cNvPr>
          <p:cNvCxnSpPr>
            <a:cxnSpLocks/>
          </p:cNvCxnSpPr>
          <p:nvPr/>
        </p:nvCxnSpPr>
        <p:spPr>
          <a:xfrm>
            <a:off x="545318" y="1329507"/>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D5B792-AFED-FA66-F9D4-13E151D702C2}"/>
              </a:ext>
            </a:extLst>
          </p:cNvPr>
          <p:cNvCxnSpPr>
            <a:cxnSpLocks/>
          </p:cNvCxnSpPr>
          <p:nvPr/>
        </p:nvCxnSpPr>
        <p:spPr>
          <a:xfrm>
            <a:off x="5725866" y="1317514"/>
            <a:ext cx="0" cy="771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570CCFB-F8DA-F6BB-3716-38ADAE34A34D}"/>
              </a:ext>
            </a:extLst>
          </p:cNvPr>
          <p:cNvCxnSpPr>
            <a:cxnSpLocks/>
          </p:cNvCxnSpPr>
          <p:nvPr/>
        </p:nvCxnSpPr>
        <p:spPr>
          <a:xfrm>
            <a:off x="5725866" y="2567178"/>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E070BE4A-AB55-AB19-6B11-1D6B5ED3593F}"/>
              </a:ext>
            </a:extLst>
          </p:cNvPr>
          <p:cNvSpPr/>
          <p:nvPr/>
        </p:nvSpPr>
        <p:spPr>
          <a:xfrm>
            <a:off x="5018143" y="2123768"/>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AF67BD6F-061D-193E-5C15-0432A298F405}"/>
              </a:ext>
            </a:extLst>
          </p:cNvPr>
          <p:cNvSpPr/>
          <p:nvPr/>
        </p:nvSpPr>
        <p:spPr>
          <a:xfrm>
            <a:off x="5419382" y="3480446"/>
            <a:ext cx="2416265" cy="174389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4F3EB6B-9437-0FD3-7F34-C4CBF0D74DF2}"/>
              </a:ext>
            </a:extLst>
          </p:cNvPr>
          <p:cNvSpPr txBox="1"/>
          <p:nvPr/>
        </p:nvSpPr>
        <p:spPr>
          <a:xfrm>
            <a:off x="545318" y="924364"/>
            <a:ext cx="716863" cy="369332"/>
          </a:xfrm>
          <a:prstGeom prst="rect">
            <a:avLst/>
          </a:prstGeom>
          <a:noFill/>
        </p:spPr>
        <p:txBody>
          <a:bodyPr wrap="none" rtlCol="0">
            <a:spAutoFit/>
          </a:bodyPr>
          <a:lstStyle/>
          <a:p>
            <a:r>
              <a:rPr lang="en-US" dirty="0"/>
              <a:t>Renin</a:t>
            </a:r>
          </a:p>
        </p:txBody>
      </p:sp>
      <p:sp>
        <p:nvSpPr>
          <p:cNvPr id="45" name="TextBox 44">
            <a:extLst>
              <a:ext uri="{FF2B5EF4-FFF2-40B4-BE49-F238E27FC236}">
                <a16:creationId xmlns:a16="http://schemas.microsoft.com/office/drawing/2014/main" id="{0D965D5D-5CCB-5346-F052-198C62334891}"/>
              </a:ext>
            </a:extLst>
          </p:cNvPr>
          <p:cNvSpPr txBox="1"/>
          <p:nvPr/>
        </p:nvSpPr>
        <p:spPr>
          <a:xfrm>
            <a:off x="6138" y="1556768"/>
            <a:ext cx="589585" cy="369332"/>
          </a:xfrm>
          <a:prstGeom prst="rect">
            <a:avLst/>
          </a:prstGeom>
          <a:noFill/>
        </p:spPr>
        <p:txBody>
          <a:bodyPr wrap="none" rtlCol="0">
            <a:spAutoFit/>
          </a:bodyPr>
          <a:lstStyle/>
          <a:p>
            <a:r>
              <a:rPr lang="en-US" dirty="0"/>
              <a:t>Low</a:t>
            </a:r>
          </a:p>
        </p:txBody>
      </p:sp>
      <p:sp>
        <p:nvSpPr>
          <p:cNvPr id="46" name="TextBox 45">
            <a:extLst>
              <a:ext uri="{FF2B5EF4-FFF2-40B4-BE49-F238E27FC236}">
                <a16:creationId xmlns:a16="http://schemas.microsoft.com/office/drawing/2014/main" id="{847A76E8-38D4-2FE9-7CD5-B455D52F5AB8}"/>
              </a:ext>
            </a:extLst>
          </p:cNvPr>
          <p:cNvSpPr txBox="1"/>
          <p:nvPr/>
        </p:nvSpPr>
        <p:spPr>
          <a:xfrm>
            <a:off x="1499079" y="2947556"/>
            <a:ext cx="589585" cy="369332"/>
          </a:xfrm>
          <a:prstGeom prst="rect">
            <a:avLst/>
          </a:prstGeom>
          <a:noFill/>
        </p:spPr>
        <p:txBody>
          <a:bodyPr wrap="none" rtlCol="0">
            <a:spAutoFit/>
          </a:bodyPr>
          <a:lstStyle/>
          <a:p>
            <a:r>
              <a:rPr lang="en-US" dirty="0"/>
              <a:t>Low</a:t>
            </a:r>
          </a:p>
        </p:txBody>
      </p:sp>
      <p:sp>
        <p:nvSpPr>
          <p:cNvPr id="48" name="TextBox 47">
            <a:extLst>
              <a:ext uri="{FF2B5EF4-FFF2-40B4-BE49-F238E27FC236}">
                <a16:creationId xmlns:a16="http://schemas.microsoft.com/office/drawing/2014/main" id="{FB77173D-5693-7CBB-6512-AB3DA803AFAE}"/>
              </a:ext>
            </a:extLst>
          </p:cNvPr>
          <p:cNvSpPr txBox="1"/>
          <p:nvPr/>
        </p:nvSpPr>
        <p:spPr>
          <a:xfrm>
            <a:off x="190869" y="3852741"/>
            <a:ext cx="617477" cy="369332"/>
          </a:xfrm>
          <a:prstGeom prst="rect">
            <a:avLst/>
          </a:prstGeom>
          <a:noFill/>
        </p:spPr>
        <p:txBody>
          <a:bodyPr wrap="none" rtlCol="0">
            <a:spAutoFit/>
          </a:bodyPr>
          <a:lstStyle/>
          <a:p>
            <a:r>
              <a:rPr lang="en-US" dirty="0"/>
              <a:t>High</a:t>
            </a:r>
          </a:p>
        </p:txBody>
      </p:sp>
      <p:sp>
        <p:nvSpPr>
          <p:cNvPr id="49" name="TextBox 48">
            <a:extLst>
              <a:ext uri="{FF2B5EF4-FFF2-40B4-BE49-F238E27FC236}">
                <a16:creationId xmlns:a16="http://schemas.microsoft.com/office/drawing/2014/main" id="{2C0921FC-D3DD-9AED-5F8F-DEFFD451AA9D}"/>
              </a:ext>
            </a:extLst>
          </p:cNvPr>
          <p:cNvSpPr txBox="1"/>
          <p:nvPr/>
        </p:nvSpPr>
        <p:spPr>
          <a:xfrm>
            <a:off x="1946267" y="1474660"/>
            <a:ext cx="617477" cy="369332"/>
          </a:xfrm>
          <a:prstGeom prst="rect">
            <a:avLst/>
          </a:prstGeom>
          <a:noFill/>
        </p:spPr>
        <p:txBody>
          <a:bodyPr wrap="none" rtlCol="0">
            <a:spAutoFit/>
          </a:bodyPr>
          <a:lstStyle/>
          <a:p>
            <a:r>
              <a:rPr lang="en-US" dirty="0"/>
              <a:t>High</a:t>
            </a:r>
          </a:p>
        </p:txBody>
      </p:sp>
      <p:sp>
        <p:nvSpPr>
          <p:cNvPr id="50" name="TextBox 49">
            <a:extLst>
              <a:ext uri="{FF2B5EF4-FFF2-40B4-BE49-F238E27FC236}">
                <a16:creationId xmlns:a16="http://schemas.microsoft.com/office/drawing/2014/main" id="{169C7346-E8A0-B1EF-73DB-767746DEA619}"/>
              </a:ext>
            </a:extLst>
          </p:cNvPr>
          <p:cNvSpPr txBox="1"/>
          <p:nvPr/>
        </p:nvSpPr>
        <p:spPr>
          <a:xfrm>
            <a:off x="171109" y="2310559"/>
            <a:ext cx="1347485" cy="369332"/>
          </a:xfrm>
          <a:prstGeom prst="rect">
            <a:avLst/>
          </a:prstGeom>
          <a:noFill/>
        </p:spPr>
        <p:txBody>
          <a:bodyPr wrap="none" rtlCol="0">
            <a:spAutoFit/>
          </a:bodyPr>
          <a:lstStyle/>
          <a:p>
            <a:r>
              <a:rPr lang="en-US" dirty="0"/>
              <a:t>Aldosterone</a:t>
            </a:r>
          </a:p>
        </p:txBody>
      </p:sp>
      <p:sp>
        <p:nvSpPr>
          <p:cNvPr id="51" name="TextBox 50">
            <a:extLst>
              <a:ext uri="{FF2B5EF4-FFF2-40B4-BE49-F238E27FC236}">
                <a16:creationId xmlns:a16="http://schemas.microsoft.com/office/drawing/2014/main" id="{65EF3433-1703-8E32-4032-F0B6A8FFCBAD}"/>
              </a:ext>
            </a:extLst>
          </p:cNvPr>
          <p:cNvSpPr txBox="1"/>
          <p:nvPr/>
        </p:nvSpPr>
        <p:spPr>
          <a:xfrm>
            <a:off x="164378" y="6046303"/>
            <a:ext cx="4113627" cy="923330"/>
          </a:xfrm>
          <a:prstGeom prst="rect">
            <a:avLst/>
          </a:prstGeom>
          <a:noFill/>
        </p:spPr>
        <p:txBody>
          <a:bodyPr wrap="none" rtlCol="0">
            <a:spAutoFit/>
          </a:bodyPr>
          <a:lstStyle/>
          <a:p>
            <a:r>
              <a:rPr lang="en-US" dirty="0"/>
              <a:t>Primary Hyperaldosteronism</a:t>
            </a:r>
          </a:p>
          <a:p>
            <a:r>
              <a:rPr lang="en-US" dirty="0"/>
              <a:t>Glucocorticoid-remediable Aldosteronism</a:t>
            </a:r>
          </a:p>
          <a:p>
            <a:endParaRPr lang="en-US" dirty="0"/>
          </a:p>
        </p:txBody>
      </p:sp>
      <p:sp>
        <p:nvSpPr>
          <p:cNvPr id="52" name="TextBox 51">
            <a:extLst>
              <a:ext uri="{FF2B5EF4-FFF2-40B4-BE49-F238E27FC236}">
                <a16:creationId xmlns:a16="http://schemas.microsoft.com/office/drawing/2014/main" id="{F2697170-1842-6F8E-3FA3-68000FD6E6A9}"/>
              </a:ext>
            </a:extLst>
          </p:cNvPr>
          <p:cNvSpPr txBox="1"/>
          <p:nvPr/>
        </p:nvSpPr>
        <p:spPr>
          <a:xfrm>
            <a:off x="1332940" y="3742389"/>
            <a:ext cx="3475631" cy="1754326"/>
          </a:xfrm>
          <a:prstGeom prst="rect">
            <a:avLst/>
          </a:prstGeom>
          <a:noFill/>
        </p:spPr>
        <p:txBody>
          <a:bodyPr wrap="none" rtlCol="0">
            <a:spAutoFit/>
          </a:bodyPr>
          <a:lstStyle/>
          <a:p>
            <a:pPr algn="ctr"/>
            <a:r>
              <a:rPr lang="en-US" dirty="0"/>
              <a:t>Cushing Syndrome</a:t>
            </a:r>
          </a:p>
          <a:p>
            <a:pPr algn="ctr"/>
            <a:r>
              <a:rPr lang="en-US" dirty="0"/>
              <a:t>Ectopic Corticotropin</a:t>
            </a:r>
          </a:p>
          <a:p>
            <a:pPr algn="ctr"/>
            <a:r>
              <a:rPr lang="en-US" dirty="0"/>
              <a:t>Drugs (carbenoxolone)</a:t>
            </a:r>
          </a:p>
          <a:p>
            <a:pPr algn="ctr"/>
            <a:r>
              <a:rPr lang="en-US" dirty="0"/>
              <a:t>Licorice (</a:t>
            </a:r>
            <a:r>
              <a:rPr lang="en-US" dirty="0" err="1"/>
              <a:t>Glycyrrhetic</a:t>
            </a:r>
            <a:r>
              <a:rPr lang="en-US" dirty="0"/>
              <a:t> Acid)</a:t>
            </a:r>
          </a:p>
          <a:p>
            <a:pPr algn="ctr"/>
            <a:r>
              <a:rPr lang="en-US" dirty="0"/>
              <a:t>Liddle Syndrome</a:t>
            </a:r>
          </a:p>
          <a:p>
            <a:pPr algn="ctr"/>
            <a:r>
              <a:rPr lang="en-US" dirty="0"/>
              <a:t>Apparent Mineralocorticoid Excess</a:t>
            </a:r>
          </a:p>
        </p:txBody>
      </p:sp>
      <p:sp>
        <p:nvSpPr>
          <p:cNvPr id="53" name="TextBox 52">
            <a:extLst>
              <a:ext uri="{FF2B5EF4-FFF2-40B4-BE49-F238E27FC236}">
                <a16:creationId xmlns:a16="http://schemas.microsoft.com/office/drawing/2014/main" id="{C4A64EEC-F2B9-A13E-9611-951EEA2E605C}"/>
              </a:ext>
            </a:extLst>
          </p:cNvPr>
          <p:cNvSpPr txBox="1"/>
          <p:nvPr/>
        </p:nvSpPr>
        <p:spPr>
          <a:xfrm>
            <a:off x="2563744" y="2139418"/>
            <a:ext cx="2204065" cy="923330"/>
          </a:xfrm>
          <a:prstGeom prst="rect">
            <a:avLst/>
          </a:prstGeom>
          <a:noFill/>
        </p:spPr>
        <p:txBody>
          <a:bodyPr wrap="none" rtlCol="0">
            <a:spAutoFit/>
          </a:bodyPr>
          <a:lstStyle/>
          <a:p>
            <a:pPr algn="ctr"/>
            <a:r>
              <a:rPr lang="en-US" dirty="0"/>
              <a:t>Renal Artery Stenosis</a:t>
            </a:r>
          </a:p>
          <a:p>
            <a:pPr algn="ctr"/>
            <a:r>
              <a:rPr lang="en-US" dirty="0"/>
              <a:t>Aortic Coarctation </a:t>
            </a:r>
          </a:p>
          <a:p>
            <a:pPr algn="ctr"/>
            <a:r>
              <a:rPr lang="en-US" dirty="0" err="1"/>
              <a:t>Reninoma</a:t>
            </a:r>
            <a:endParaRPr lang="en-US" dirty="0"/>
          </a:p>
        </p:txBody>
      </p:sp>
      <p:cxnSp>
        <p:nvCxnSpPr>
          <p:cNvPr id="54" name="Straight Arrow Connector 53">
            <a:extLst>
              <a:ext uri="{FF2B5EF4-FFF2-40B4-BE49-F238E27FC236}">
                <a16:creationId xmlns:a16="http://schemas.microsoft.com/office/drawing/2014/main" id="{15850AC1-227A-CCD0-0BD8-A450F60CF661}"/>
              </a:ext>
            </a:extLst>
          </p:cNvPr>
          <p:cNvCxnSpPr>
            <a:cxnSpLocks/>
          </p:cNvCxnSpPr>
          <p:nvPr/>
        </p:nvCxnSpPr>
        <p:spPr>
          <a:xfrm flipH="1">
            <a:off x="1262181" y="1250360"/>
            <a:ext cx="37156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FCF62528-942C-21FC-B0F4-13021B5B08B2}"/>
              </a:ext>
            </a:extLst>
          </p:cNvPr>
          <p:cNvSpPr/>
          <p:nvPr/>
        </p:nvSpPr>
        <p:spPr>
          <a:xfrm>
            <a:off x="545319" y="881910"/>
            <a:ext cx="716862"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30C4D87-9250-246E-37C7-517D15D8E130}"/>
              </a:ext>
            </a:extLst>
          </p:cNvPr>
          <p:cNvCxnSpPr>
            <a:cxnSpLocks/>
          </p:cNvCxnSpPr>
          <p:nvPr/>
        </p:nvCxnSpPr>
        <p:spPr>
          <a:xfrm>
            <a:off x="1160426" y="1329507"/>
            <a:ext cx="1466637" cy="794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C0DCDFB9-2C48-99DC-D8DD-9624EB17B6B0}"/>
              </a:ext>
            </a:extLst>
          </p:cNvPr>
          <p:cNvSpPr/>
          <p:nvPr/>
        </p:nvSpPr>
        <p:spPr>
          <a:xfrm>
            <a:off x="2548976" y="2144306"/>
            <a:ext cx="2306873" cy="93008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E89BEA1-27BE-FC87-690A-BE3A697C14C4}"/>
              </a:ext>
            </a:extLst>
          </p:cNvPr>
          <p:cNvSpPr/>
          <p:nvPr/>
        </p:nvSpPr>
        <p:spPr>
          <a:xfrm>
            <a:off x="128622" y="2279250"/>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5FEB77E-D52D-4E77-BA72-6FDF4DE12DE4}"/>
              </a:ext>
            </a:extLst>
          </p:cNvPr>
          <p:cNvCxnSpPr>
            <a:cxnSpLocks/>
          </p:cNvCxnSpPr>
          <p:nvPr/>
        </p:nvCxnSpPr>
        <p:spPr>
          <a:xfrm>
            <a:off x="214414" y="2762613"/>
            <a:ext cx="0" cy="3241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48F8FC-AE9D-65A5-CB64-AD8B6472C100}"/>
              </a:ext>
            </a:extLst>
          </p:cNvPr>
          <p:cNvCxnSpPr>
            <a:cxnSpLocks/>
          </p:cNvCxnSpPr>
          <p:nvPr/>
        </p:nvCxnSpPr>
        <p:spPr>
          <a:xfrm>
            <a:off x="1153064" y="2726847"/>
            <a:ext cx="740680" cy="9527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5BD6A85-54B4-CB56-2BA5-109A6A13688C}"/>
              </a:ext>
            </a:extLst>
          </p:cNvPr>
          <p:cNvSpPr/>
          <p:nvPr/>
        </p:nvSpPr>
        <p:spPr>
          <a:xfrm>
            <a:off x="1013946" y="3715849"/>
            <a:ext cx="4113623" cy="1812644"/>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FEA2162B-7379-BCFD-570B-B9BC21D4DA1E}"/>
              </a:ext>
            </a:extLst>
          </p:cNvPr>
          <p:cNvSpPr/>
          <p:nvPr/>
        </p:nvSpPr>
        <p:spPr>
          <a:xfrm>
            <a:off x="128621" y="6011896"/>
            <a:ext cx="4113609" cy="659771"/>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70CF04CF-408A-2803-EC06-C9FE2A738A4A}"/>
              </a:ext>
            </a:extLst>
          </p:cNvPr>
          <p:cNvCxnSpPr>
            <a:cxnSpLocks/>
          </p:cNvCxnSpPr>
          <p:nvPr/>
        </p:nvCxnSpPr>
        <p:spPr>
          <a:xfrm flipH="1">
            <a:off x="8808639" y="1216311"/>
            <a:ext cx="2214504" cy="1027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ADC3EC4-59FB-AE26-65FB-E1100C7027BD}"/>
              </a:ext>
            </a:extLst>
          </p:cNvPr>
          <p:cNvCxnSpPr>
            <a:cxnSpLocks/>
          </p:cNvCxnSpPr>
          <p:nvPr/>
        </p:nvCxnSpPr>
        <p:spPr>
          <a:xfrm flipH="1">
            <a:off x="11037425" y="1216311"/>
            <a:ext cx="3011" cy="2499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B0C89C06-80D5-1725-D743-3388771D3C6D}"/>
              </a:ext>
            </a:extLst>
          </p:cNvPr>
          <p:cNvSpPr/>
          <p:nvPr/>
        </p:nvSpPr>
        <p:spPr>
          <a:xfrm>
            <a:off x="8523031" y="3709409"/>
            <a:ext cx="3571210" cy="175432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7060DE5B-8000-B2AE-DB51-CC906FC8864F}"/>
              </a:ext>
            </a:extLst>
          </p:cNvPr>
          <p:cNvSpPr/>
          <p:nvPr/>
        </p:nvSpPr>
        <p:spPr>
          <a:xfrm>
            <a:off x="7213896" y="2280360"/>
            <a:ext cx="2255606" cy="99260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251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3FD-72B4-5044-A28C-5B2D85C0F80E}"/>
              </a:ext>
            </a:extLst>
          </p:cNvPr>
          <p:cNvSpPr>
            <a:spLocks noGrp="1"/>
          </p:cNvSpPr>
          <p:nvPr>
            <p:ph type="title"/>
          </p:nvPr>
        </p:nvSpPr>
        <p:spPr>
          <a:xfrm>
            <a:off x="838200" y="740664"/>
            <a:ext cx="9601200" cy="1485900"/>
          </a:xfrm>
        </p:spPr>
        <p:txBody>
          <a:bodyPr/>
          <a:lstStyle/>
          <a:p>
            <a:r>
              <a:rPr lang="en-US" dirty="0"/>
              <a:t>Metabolic Alkalosis</a:t>
            </a:r>
          </a:p>
        </p:txBody>
      </p:sp>
      <p:sp>
        <p:nvSpPr>
          <p:cNvPr id="3" name="Content Placeholder 2">
            <a:extLst>
              <a:ext uri="{FF2B5EF4-FFF2-40B4-BE49-F238E27FC236}">
                <a16:creationId xmlns:a16="http://schemas.microsoft.com/office/drawing/2014/main" id="{97436DD2-9E8D-F24D-AD1F-3F6BA762A73A}"/>
              </a:ext>
            </a:extLst>
          </p:cNvPr>
          <p:cNvSpPr>
            <a:spLocks noGrp="1"/>
          </p:cNvSpPr>
          <p:nvPr>
            <p:ph idx="1"/>
          </p:nvPr>
        </p:nvSpPr>
        <p:spPr>
          <a:xfrm>
            <a:off x="838200" y="1851343"/>
            <a:ext cx="10515600" cy="4641532"/>
          </a:xfrm>
        </p:spPr>
        <p:txBody>
          <a:bodyPr>
            <a:normAutofit/>
          </a:bodyPr>
          <a:lstStyle/>
          <a:p>
            <a:r>
              <a:rPr lang="en-US" dirty="0"/>
              <a:t>There is no tubular maximum for renal HCO</a:t>
            </a:r>
            <a:r>
              <a:rPr lang="en-US" baseline="-25000" dirty="0"/>
              <a:t>3</a:t>
            </a:r>
            <a:r>
              <a:rPr lang="en-US" baseline="30000" dirty="0"/>
              <a:t>−</a:t>
            </a:r>
            <a:r>
              <a:rPr lang="en-US" dirty="0"/>
              <a:t> reabsorption</a:t>
            </a:r>
          </a:p>
          <a:p>
            <a:r>
              <a:rPr lang="en-US" dirty="0"/>
              <a:t>Filtered HCO</a:t>
            </a:r>
            <a:r>
              <a:rPr lang="en-US" baseline="-25000" dirty="0"/>
              <a:t>3</a:t>
            </a:r>
            <a:r>
              <a:rPr lang="en-US" baseline="30000" dirty="0"/>
              <a:t>−</a:t>
            </a:r>
            <a:r>
              <a:rPr lang="en-US" dirty="0"/>
              <a:t> ions are reabsorbed and retained in the ECF compartment unless their reabsorption in the PCT is inhibited.</a:t>
            </a:r>
          </a:p>
          <a:p>
            <a:r>
              <a:rPr lang="en-US" dirty="0"/>
              <a:t>Angiotensin II and the usual pH in PCT cells are the two major physiologic stimuli for NaHCO</a:t>
            </a:r>
            <a:r>
              <a:rPr lang="en-US" baseline="-25000" dirty="0"/>
              <a:t>3</a:t>
            </a:r>
            <a:r>
              <a:rPr lang="en-US" dirty="0"/>
              <a:t> reabsorption in the PCT</a:t>
            </a:r>
          </a:p>
          <a:p>
            <a:endParaRPr lang="en-US" dirty="0"/>
          </a:p>
          <a:p>
            <a:r>
              <a:rPr lang="en-US" dirty="0"/>
              <a:t>For Example</a:t>
            </a:r>
          </a:p>
          <a:p>
            <a:pPr lvl="1"/>
            <a:r>
              <a:rPr lang="en-US" dirty="0"/>
              <a:t>Ingesting a large amount of NaHCO</a:t>
            </a:r>
            <a:r>
              <a:rPr lang="en-US" baseline="-25000" dirty="0"/>
              <a:t>3</a:t>
            </a:r>
            <a:r>
              <a:rPr lang="en-US" dirty="0"/>
              <a:t> will not cause chronic metabolic alkalosis because it results in expansion of the EABV, which lowers Ang II, and raises the pH in cells of the PCT. </a:t>
            </a:r>
          </a:p>
          <a:p>
            <a:pPr lvl="1"/>
            <a:r>
              <a:rPr lang="en-US" dirty="0"/>
              <a:t>On the other hand, NaHCO</a:t>
            </a:r>
            <a:r>
              <a:rPr lang="en-US" baseline="-25000" dirty="0"/>
              <a:t>3</a:t>
            </a:r>
            <a:r>
              <a:rPr lang="en-US" dirty="0"/>
              <a:t> may be retained when there is a large decrease in its filtered load owing to a marked reduction in the GFR.</a:t>
            </a:r>
          </a:p>
        </p:txBody>
      </p:sp>
    </p:spTree>
    <p:extLst>
      <p:ext uri="{BB962C8B-B14F-4D97-AF65-F5344CB8AC3E}">
        <p14:creationId xmlns:p14="http://schemas.microsoft.com/office/powerpoint/2010/main" val="3030602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3B29-44C9-B541-9235-799B998C9D78}"/>
              </a:ext>
            </a:extLst>
          </p:cNvPr>
          <p:cNvSpPr>
            <a:spLocks noGrp="1"/>
          </p:cNvSpPr>
          <p:nvPr>
            <p:ph type="title"/>
          </p:nvPr>
        </p:nvSpPr>
        <p:spPr>
          <a:xfrm>
            <a:off x="762000" y="770691"/>
            <a:ext cx="9601200" cy="1485900"/>
          </a:xfrm>
        </p:spPr>
        <p:txBody>
          <a:bodyPr/>
          <a:lstStyle/>
          <a:p>
            <a:r>
              <a:rPr lang="en-US" dirty="0"/>
              <a:t>Exogenous HCO3 Loads</a:t>
            </a:r>
          </a:p>
        </p:txBody>
      </p:sp>
      <p:sp>
        <p:nvSpPr>
          <p:cNvPr id="3" name="Content Placeholder 2">
            <a:extLst>
              <a:ext uri="{FF2B5EF4-FFF2-40B4-BE49-F238E27FC236}">
                <a16:creationId xmlns:a16="http://schemas.microsoft.com/office/drawing/2014/main" id="{5035C9F2-9FB3-5943-8848-7B3266464315}"/>
              </a:ext>
            </a:extLst>
          </p:cNvPr>
          <p:cNvSpPr>
            <a:spLocks noGrp="1"/>
          </p:cNvSpPr>
          <p:nvPr>
            <p:ph idx="1"/>
          </p:nvPr>
        </p:nvSpPr>
        <p:spPr>
          <a:xfrm>
            <a:off x="914400" y="1821418"/>
            <a:ext cx="10515600" cy="4667250"/>
          </a:xfrm>
        </p:spPr>
        <p:txBody>
          <a:bodyPr>
            <a:normAutofit/>
          </a:bodyPr>
          <a:lstStyle/>
          <a:p>
            <a:r>
              <a:rPr lang="en-US" dirty="0"/>
              <a:t>Normal kidney function rarely leads to alkalosis as it has a high capacity to excrete HCO3 except in cases of hemodynamic disturbances and high HCO3 loads </a:t>
            </a:r>
          </a:p>
          <a:p>
            <a:pPr lvl="1"/>
            <a:r>
              <a:rPr lang="en-US" dirty="0"/>
              <a:t>Intravenous HCO3 administration </a:t>
            </a:r>
          </a:p>
          <a:p>
            <a:pPr lvl="1"/>
            <a:r>
              <a:rPr lang="en-US" dirty="0"/>
              <a:t>Hyperalimentation (high acetate loads)</a:t>
            </a:r>
          </a:p>
          <a:p>
            <a:pPr lvl="1"/>
            <a:r>
              <a:rPr lang="en-US" dirty="0"/>
              <a:t>High citrate loads (massive transfusions) </a:t>
            </a:r>
          </a:p>
          <a:p>
            <a:pPr lvl="1"/>
            <a:endParaRPr lang="en-US" dirty="0"/>
          </a:p>
          <a:p>
            <a:r>
              <a:rPr lang="en-US" dirty="0"/>
              <a:t>In setting of kidney impairment </a:t>
            </a:r>
          </a:p>
          <a:p>
            <a:pPr lvl="1"/>
            <a:r>
              <a:rPr lang="en-US" dirty="0"/>
              <a:t>Crack cocaine in hemodialysis patients – freebasing (</a:t>
            </a:r>
            <a:r>
              <a:rPr lang="en-US" dirty="0" err="1"/>
              <a:t>NaOH</a:t>
            </a:r>
            <a:r>
              <a:rPr lang="en-US" dirty="0"/>
              <a:t>)</a:t>
            </a:r>
          </a:p>
          <a:p>
            <a:pPr lvl="1"/>
            <a:r>
              <a:rPr lang="en-US" dirty="0"/>
              <a:t>Baking soda </a:t>
            </a:r>
          </a:p>
          <a:p>
            <a:pPr lvl="1"/>
            <a:endParaRPr lang="en-US" dirty="0"/>
          </a:p>
        </p:txBody>
      </p:sp>
      <p:sp>
        <p:nvSpPr>
          <p:cNvPr id="4" name="TextBox 3">
            <a:extLst>
              <a:ext uri="{FF2B5EF4-FFF2-40B4-BE49-F238E27FC236}">
                <a16:creationId xmlns:a16="http://schemas.microsoft.com/office/drawing/2014/main" id="{E46D27C0-74F2-0A43-8821-1F6C6EEB47FC}"/>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739229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F7BF-F874-CD45-99CB-C16CB08D438C}"/>
              </a:ext>
            </a:extLst>
          </p:cNvPr>
          <p:cNvSpPr>
            <a:spLocks noGrp="1"/>
          </p:cNvSpPr>
          <p:nvPr>
            <p:ph type="title"/>
          </p:nvPr>
        </p:nvSpPr>
        <p:spPr>
          <a:xfrm>
            <a:off x="768096" y="800100"/>
            <a:ext cx="9601200" cy="1485900"/>
          </a:xfrm>
        </p:spPr>
        <p:txBody>
          <a:bodyPr/>
          <a:lstStyle/>
          <a:p>
            <a:r>
              <a:rPr lang="en-US" dirty="0"/>
              <a:t>Exogenous HCO3 Loads</a:t>
            </a:r>
          </a:p>
        </p:txBody>
      </p:sp>
      <p:sp>
        <p:nvSpPr>
          <p:cNvPr id="3" name="Content Placeholder 2">
            <a:extLst>
              <a:ext uri="{FF2B5EF4-FFF2-40B4-BE49-F238E27FC236}">
                <a16:creationId xmlns:a16="http://schemas.microsoft.com/office/drawing/2014/main" id="{8DF3B654-7C17-F14F-B916-2DECEAFD1C6E}"/>
              </a:ext>
            </a:extLst>
          </p:cNvPr>
          <p:cNvSpPr>
            <a:spLocks noGrp="1"/>
          </p:cNvSpPr>
          <p:nvPr>
            <p:ph idx="1"/>
          </p:nvPr>
        </p:nvSpPr>
        <p:spPr>
          <a:xfrm>
            <a:off x="1133856" y="1901952"/>
            <a:ext cx="9601200" cy="4586716"/>
          </a:xfrm>
        </p:spPr>
        <p:txBody>
          <a:bodyPr>
            <a:normAutofit/>
          </a:bodyPr>
          <a:lstStyle/>
          <a:p>
            <a:r>
              <a:rPr lang="en-US" sz="2400" dirty="0"/>
              <a:t>Milk-Alkali Syndrome </a:t>
            </a:r>
          </a:p>
          <a:p>
            <a:pPr lvl="1"/>
            <a:r>
              <a:rPr lang="en-US" sz="2400" dirty="0"/>
              <a:t>Long standing ingestion of milk and antacids</a:t>
            </a:r>
          </a:p>
          <a:p>
            <a:pPr lvl="1"/>
            <a:r>
              <a:rPr lang="en-US" sz="2400" dirty="0"/>
              <a:t>Increased use of calcium carbonate and </a:t>
            </a:r>
            <a:r>
              <a:rPr lang="en-US" sz="2400" dirty="0" err="1"/>
              <a:t>vit</a:t>
            </a:r>
            <a:r>
              <a:rPr lang="en-US" sz="2400" dirty="0"/>
              <a:t> D</a:t>
            </a:r>
          </a:p>
          <a:p>
            <a:pPr lvl="1"/>
            <a:r>
              <a:rPr lang="en-US" sz="2400" dirty="0"/>
              <a:t>Majority of cases are in asymptomatic women with high Ca++, hypophosphatemia and CKD</a:t>
            </a:r>
          </a:p>
          <a:p>
            <a:pPr lvl="1"/>
            <a:r>
              <a:rPr lang="en-US" sz="2400" dirty="0"/>
              <a:t>At risk: older women on </a:t>
            </a:r>
            <a:r>
              <a:rPr lang="en-US" sz="2400" dirty="0" err="1"/>
              <a:t>ACEi</a:t>
            </a:r>
            <a:r>
              <a:rPr lang="en-US" sz="2400" dirty="0"/>
              <a:t> and diuretics </a:t>
            </a:r>
          </a:p>
          <a:p>
            <a:pPr lvl="1"/>
            <a:r>
              <a:rPr lang="en-US" sz="2400" dirty="0"/>
              <a:t>Can lead to </a:t>
            </a:r>
            <a:r>
              <a:rPr lang="en-US" sz="2400" dirty="0" err="1"/>
              <a:t>nephrocalcinosis</a:t>
            </a:r>
            <a:r>
              <a:rPr lang="en-US" sz="2400" dirty="0"/>
              <a:t> </a:t>
            </a:r>
          </a:p>
          <a:p>
            <a:pPr lvl="1"/>
            <a:r>
              <a:rPr lang="en-US" sz="2400" dirty="0"/>
              <a:t>Discontinuation of supplements usually suffice to reverse alkalosis </a:t>
            </a:r>
          </a:p>
          <a:p>
            <a:pPr lvl="1"/>
            <a:endParaRPr lang="en-US" sz="2400" dirty="0"/>
          </a:p>
          <a:p>
            <a:pPr lvl="1"/>
            <a:endParaRPr lang="en-US" sz="2400" dirty="0"/>
          </a:p>
        </p:txBody>
      </p:sp>
      <p:sp>
        <p:nvSpPr>
          <p:cNvPr id="4" name="TextBox 3">
            <a:extLst>
              <a:ext uri="{FF2B5EF4-FFF2-40B4-BE49-F238E27FC236}">
                <a16:creationId xmlns:a16="http://schemas.microsoft.com/office/drawing/2014/main" id="{6EB273FE-5B35-E24C-A74E-41BBAE926E12}"/>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1335278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13D4-EB73-6145-994D-73861C84C182}"/>
              </a:ext>
            </a:extLst>
          </p:cNvPr>
          <p:cNvSpPr>
            <a:spLocks noGrp="1"/>
          </p:cNvSpPr>
          <p:nvPr>
            <p:ph type="title"/>
          </p:nvPr>
        </p:nvSpPr>
        <p:spPr>
          <a:xfrm>
            <a:off x="768096" y="800100"/>
            <a:ext cx="9601200" cy="1485900"/>
          </a:xfrm>
        </p:spPr>
        <p:txBody>
          <a:bodyPr/>
          <a:lstStyle/>
          <a:p>
            <a:r>
              <a:rPr lang="en-US" dirty="0"/>
              <a:t>Exogenous HCO3 Loads</a:t>
            </a:r>
          </a:p>
        </p:txBody>
      </p:sp>
      <p:sp>
        <p:nvSpPr>
          <p:cNvPr id="3" name="Content Placeholder 2">
            <a:extLst>
              <a:ext uri="{FF2B5EF4-FFF2-40B4-BE49-F238E27FC236}">
                <a16:creationId xmlns:a16="http://schemas.microsoft.com/office/drawing/2014/main" id="{89952B36-EBF7-4540-8170-F5792584B438}"/>
              </a:ext>
            </a:extLst>
          </p:cNvPr>
          <p:cNvSpPr>
            <a:spLocks noGrp="1"/>
          </p:cNvSpPr>
          <p:nvPr>
            <p:ph idx="1"/>
          </p:nvPr>
        </p:nvSpPr>
        <p:spPr>
          <a:xfrm>
            <a:off x="1042416" y="1901952"/>
            <a:ext cx="9601200" cy="3581400"/>
          </a:xfrm>
        </p:spPr>
        <p:txBody>
          <a:bodyPr/>
          <a:lstStyle/>
          <a:p>
            <a:r>
              <a:rPr lang="en-US" dirty="0"/>
              <a:t>Citrate – Based CRRT </a:t>
            </a:r>
          </a:p>
          <a:p>
            <a:pPr lvl="1"/>
            <a:r>
              <a:rPr lang="en-US" dirty="0"/>
              <a:t>Leads to metabolism of citrate by the liver and skeletal muscle causing a met gain of HCO3</a:t>
            </a:r>
          </a:p>
          <a:p>
            <a:pPr lvl="1"/>
            <a:r>
              <a:rPr lang="en-US" dirty="0"/>
              <a:t>Metabolic Alkalosis, Hypocalcemia, Hyponatremia </a:t>
            </a:r>
          </a:p>
          <a:p>
            <a:pPr lvl="1"/>
            <a:endParaRPr lang="en-US" dirty="0"/>
          </a:p>
          <a:p>
            <a:r>
              <a:rPr lang="en-US" dirty="0"/>
              <a:t>Citrate based anticoagulation for centrifuge plasmapheresis </a:t>
            </a:r>
          </a:p>
        </p:txBody>
      </p:sp>
      <p:sp>
        <p:nvSpPr>
          <p:cNvPr id="4" name="TextBox 3">
            <a:extLst>
              <a:ext uri="{FF2B5EF4-FFF2-40B4-BE49-F238E27FC236}">
                <a16:creationId xmlns:a16="http://schemas.microsoft.com/office/drawing/2014/main" id="{77E4C668-8C6A-5847-A679-ADE9DCD8710E}"/>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1261528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FC7D-0EDC-E348-B800-30444E9EAB68}"/>
              </a:ext>
            </a:extLst>
          </p:cNvPr>
          <p:cNvSpPr>
            <a:spLocks noGrp="1"/>
          </p:cNvSpPr>
          <p:nvPr>
            <p:ph type="title"/>
          </p:nvPr>
        </p:nvSpPr>
        <p:spPr>
          <a:xfrm>
            <a:off x="838200" y="521208"/>
            <a:ext cx="9601200" cy="1485900"/>
          </a:xfrm>
        </p:spPr>
        <p:txBody>
          <a:bodyPr/>
          <a:lstStyle/>
          <a:p>
            <a:r>
              <a:rPr lang="en-US" dirty="0"/>
              <a:t>Renal </a:t>
            </a:r>
          </a:p>
        </p:txBody>
      </p:sp>
      <p:sp>
        <p:nvSpPr>
          <p:cNvPr id="3" name="Content Placeholder 2">
            <a:extLst>
              <a:ext uri="{FF2B5EF4-FFF2-40B4-BE49-F238E27FC236}">
                <a16:creationId xmlns:a16="http://schemas.microsoft.com/office/drawing/2014/main" id="{02582E97-48C3-534F-8995-539AE687256A}"/>
              </a:ext>
            </a:extLst>
          </p:cNvPr>
          <p:cNvSpPr>
            <a:spLocks noGrp="1"/>
          </p:cNvSpPr>
          <p:nvPr>
            <p:ph idx="1"/>
          </p:nvPr>
        </p:nvSpPr>
        <p:spPr>
          <a:xfrm>
            <a:off x="838200" y="1825625"/>
            <a:ext cx="3425328" cy="4351338"/>
          </a:xfrm>
        </p:spPr>
        <p:txBody>
          <a:bodyPr/>
          <a:lstStyle/>
          <a:p>
            <a:pPr marL="0" indent="0">
              <a:buNone/>
            </a:pPr>
            <a:r>
              <a:rPr lang="en-US" dirty="0"/>
              <a:t>(1) high delivery of Na</a:t>
            </a:r>
            <a:r>
              <a:rPr lang="en-US" baseline="30000" dirty="0"/>
              <a:t>+</a:t>
            </a:r>
            <a:r>
              <a:rPr lang="en-US" dirty="0"/>
              <a:t> salts to the distal nephron</a:t>
            </a:r>
          </a:p>
          <a:p>
            <a:pPr marL="0" indent="0">
              <a:buNone/>
            </a:pPr>
            <a:endParaRPr lang="en-US" dirty="0"/>
          </a:p>
          <a:p>
            <a:pPr marL="0" indent="0">
              <a:buNone/>
            </a:pPr>
            <a:r>
              <a:rPr lang="en-US" dirty="0"/>
              <a:t>(2) excessive elaboration of mineralocorticoids</a:t>
            </a:r>
          </a:p>
          <a:p>
            <a:pPr marL="0" indent="0">
              <a:buNone/>
            </a:pPr>
            <a:endParaRPr lang="en-US" dirty="0"/>
          </a:p>
          <a:p>
            <a:pPr marL="0" indent="0">
              <a:buNone/>
            </a:pPr>
            <a:r>
              <a:rPr lang="en-US" dirty="0"/>
              <a:t>(3) K</a:t>
            </a:r>
            <a:r>
              <a:rPr lang="en-US" baseline="30000" dirty="0"/>
              <a:t>+</a:t>
            </a:r>
            <a:r>
              <a:rPr lang="en-US" dirty="0"/>
              <a:t> deficiency</a:t>
            </a:r>
          </a:p>
          <a:p>
            <a:pPr marL="0" indent="0">
              <a:buNone/>
            </a:pPr>
            <a:endParaRPr lang="en-US" dirty="0"/>
          </a:p>
          <a:p>
            <a:pPr marL="0" indent="0">
              <a:buNone/>
            </a:pPr>
            <a:r>
              <a:rPr lang="en-US" dirty="0"/>
              <a:t>Continuous Cycle</a:t>
            </a:r>
          </a:p>
        </p:txBody>
      </p:sp>
      <p:pic>
        <p:nvPicPr>
          <p:cNvPr id="6" name="Picture 5">
            <a:extLst>
              <a:ext uri="{FF2B5EF4-FFF2-40B4-BE49-F238E27FC236}">
                <a16:creationId xmlns:a16="http://schemas.microsoft.com/office/drawing/2014/main" id="{0F0FA564-5208-2F40-817A-09E35C51587F}"/>
              </a:ext>
            </a:extLst>
          </p:cNvPr>
          <p:cNvPicPr>
            <a:picLocks noChangeAspect="1"/>
          </p:cNvPicPr>
          <p:nvPr/>
        </p:nvPicPr>
        <p:blipFill>
          <a:blip r:embed="rId2"/>
          <a:stretch>
            <a:fillRect/>
          </a:stretch>
        </p:blipFill>
        <p:spPr>
          <a:xfrm>
            <a:off x="4480560" y="376871"/>
            <a:ext cx="7642860" cy="6129211"/>
          </a:xfrm>
          <a:prstGeom prst="rect">
            <a:avLst/>
          </a:prstGeom>
        </p:spPr>
      </p:pic>
      <p:sp>
        <p:nvSpPr>
          <p:cNvPr id="5" name="Rectangle 4">
            <a:extLst>
              <a:ext uri="{FF2B5EF4-FFF2-40B4-BE49-F238E27FC236}">
                <a16:creationId xmlns:a16="http://schemas.microsoft.com/office/drawing/2014/main" id="{0B049327-9FD8-6546-A762-2F0AE454F479}"/>
              </a:ext>
            </a:extLst>
          </p:cNvPr>
          <p:cNvSpPr/>
          <p:nvPr/>
        </p:nvSpPr>
        <p:spPr>
          <a:xfrm>
            <a:off x="9156793" y="6522920"/>
            <a:ext cx="3099375" cy="369332"/>
          </a:xfrm>
          <a:prstGeom prst="rect">
            <a:avLst/>
          </a:prstGeom>
        </p:spPr>
        <p:txBody>
          <a:bodyPr wrap="none">
            <a:spAutoFit/>
          </a:bodyPr>
          <a:lstStyle/>
          <a:p>
            <a:r>
              <a:rPr lang="en-US" altLang="en-US" dirty="0"/>
              <a:t>Brenner &amp; Rector's The Kidney </a:t>
            </a:r>
            <a:endParaRPr lang="en-US" dirty="0"/>
          </a:p>
        </p:txBody>
      </p:sp>
    </p:spTree>
    <p:extLst>
      <p:ext uri="{BB962C8B-B14F-4D97-AF65-F5344CB8AC3E}">
        <p14:creationId xmlns:p14="http://schemas.microsoft.com/office/powerpoint/2010/main" val="2749705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B30C-FD42-7143-ACF4-CEAF38A7EB92}"/>
              </a:ext>
            </a:extLst>
          </p:cNvPr>
          <p:cNvSpPr>
            <a:spLocks noGrp="1"/>
          </p:cNvSpPr>
          <p:nvPr>
            <p:ph type="title"/>
          </p:nvPr>
        </p:nvSpPr>
        <p:spPr>
          <a:xfrm>
            <a:off x="786384" y="800100"/>
            <a:ext cx="9601200" cy="1485900"/>
          </a:xfrm>
        </p:spPr>
        <p:txBody>
          <a:bodyPr/>
          <a:lstStyle/>
          <a:p>
            <a:r>
              <a:rPr lang="en-US" dirty="0"/>
              <a:t>Diuretics</a:t>
            </a:r>
          </a:p>
        </p:txBody>
      </p:sp>
      <p:sp>
        <p:nvSpPr>
          <p:cNvPr id="3" name="Content Placeholder 2">
            <a:extLst>
              <a:ext uri="{FF2B5EF4-FFF2-40B4-BE49-F238E27FC236}">
                <a16:creationId xmlns:a16="http://schemas.microsoft.com/office/drawing/2014/main" id="{C2C03193-332F-704F-8F14-69242D22D954}"/>
              </a:ext>
            </a:extLst>
          </p:cNvPr>
          <p:cNvSpPr>
            <a:spLocks noGrp="1"/>
          </p:cNvSpPr>
          <p:nvPr>
            <p:ph idx="1"/>
          </p:nvPr>
        </p:nvSpPr>
        <p:spPr>
          <a:xfrm>
            <a:off x="1280826" y="1865376"/>
            <a:ext cx="9601200" cy="3581400"/>
          </a:xfrm>
        </p:spPr>
        <p:txBody>
          <a:bodyPr/>
          <a:lstStyle/>
          <a:p>
            <a:r>
              <a:rPr lang="en-US" dirty="0"/>
              <a:t>Induce distal delivery of sodium salts, such as thiazide and loop diuretics, diminish ECV without altering total body bicarbonate content.</a:t>
            </a:r>
          </a:p>
          <a:p>
            <a:r>
              <a:rPr lang="en-US" dirty="0"/>
              <a:t>Hypokalemia also enhances ammonium production and excretion. </a:t>
            </a:r>
          </a:p>
          <a:p>
            <a:r>
              <a:rPr lang="en-US" dirty="0"/>
              <a:t>Repair of the alkalosis is achieved by withholding the diuretic, providing isotonic saline to correct the ECV deficit, and repleting potassium/chloride.</a:t>
            </a:r>
          </a:p>
        </p:txBody>
      </p:sp>
      <p:sp>
        <p:nvSpPr>
          <p:cNvPr id="4" name="TextBox 3">
            <a:extLst>
              <a:ext uri="{FF2B5EF4-FFF2-40B4-BE49-F238E27FC236}">
                <a16:creationId xmlns:a16="http://schemas.microsoft.com/office/drawing/2014/main" id="{C84C2A05-37BA-864F-97AA-2E275F75EBA6}"/>
              </a:ext>
            </a:extLst>
          </p:cNvPr>
          <p:cNvSpPr txBox="1"/>
          <p:nvPr/>
        </p:nvSpPr>
        <p:spPr>
          <a:xfrm>
            <a:off x="10882026" y="6488668"/>
            <a:ext cx="1018227" cy="307777"/>
          </a:xfrm>
          <a:prstGeom prst="rect">
            <a:avLst/>
          </a:prstGeom>
          <a:noFill/>
        </p:spPr>
        <p:txBody>
          <a:bodyPr wrap="none" rtlCol="0">
            <a:spAutoFit/>
          </a:bodyPr>
          <a:lstStyle/>
          <a:p>
            <a:r>
              <a:rPr lang="en-US" sz="1400" dirty="0"/>
              <a:t>ASN Primer</a:t>
            </a:r>
          </a:p>
        </p:txBody>
      </p:sp>
    </p:spTree>
    <p:extLst>
      <p:ext uri="{BB962C8B-B14F-4D97-AF65-F5344CB8AC3E}">
        <p14:creationId xmlns:p14="http://schemas.microsoft.com/office/powerpoint/2010/main" val="3189393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E4168060-15A6-334F-A131-4CEFD699E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975" y="6205538"/>
            <a:ext cx="1897063" cy="74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59" name="Picture 3">
            <a:extLst>
              <a:ext uri="{FF2B5EF4-FFF2-40B4-BE49-F238E27FC236}">
                <a16:creationId xmlns:a16="http://schemas.microsoft.com/office/drawing/2014/main" id="{DDBCFF94-B08B-5A48-AC22-9D041D933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925" y="979488"/>
            <a:ext cx="4251325"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4">
            <a:extLst>
              <a:ext uri="{FF2B5EF4-FFF2-40B4-BE49-F238E27FC236}">
                <a16:creationId xmlns:a16="http://schemas.microsoft.com/office/drawing/2014/main" id="{F07B34B3-6EBE-814A-B67D-21BFE8BDBCE6}"/>
              </a:ext>
            </a:extLst>
          </p:cNvPr>
          <p:cNvSpPr txBox="1">
            <a:spLocks noChangeArrowheads="1"/>
          </p:cNvSpPr>
          <p:nvPr/>
        </p:nvSpPr>
        <p:spPr bwMode="auto">
          <a:xfrm>
            <a:off x="397192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a:solidFill>
                  <a:srgbClr val="000000"/>
                </a:solidFill>
                <a:latin typeface="Arial" panose="020B0604020202020204" pitchFamily="34" charset="0"/>
              </a:rPr>
              <a:t>Biff F. Palmer CJASN doi:10.2215/CJN.08580813</a:t>
            </a:r>
          </a:p>
        </p:txBody>
      </p:sp>
      <p:sp>
        <p:nvSpPr>
          <p:cNvPr id="11270" name="Text Box 5">
            <a:extLst>
              <a:ext uri="{FF2B5EF4-FFF2-40B4-BE49-F238E27FC236}">
                <a16:creationId xmlns:a16="http://schemas.microsoft.com/office/drawing/2014/main" id="{70873A9B-BAF7-674D-9821-F84713826973}"/>
              </a:ext>
            </a:extLst>
          </p:cNvPr>
          <p:cNvSpPr txBox="1">
            <a:spLocks noChangeArrowheads="1"/>
          </p:cNvSpPr>
          <p:nvPr/>
        </p:nvSpPr>
        <p:spPr bwMode="auto">
          <a:xfrm>
            <a:off x="1620838" y="6613525"/>
            <a:ext cx="4932362"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eaLnBrk="1">
              <a:defRPr/>
            </a:pPr>
            <a:r>
              <a:rPr lang="en-GB" altLang="en-US" sz="907">
                <a:solidFill>
                  <a:srgbClr val="000000"/>
                </a:solidFill>
                <a:latin typeface="Arial" panose="020B0604020202020204" pitchFamily="34" charset="0"/>
              </a:rPr>
              <a:t>©2014 by American Society of Nephrology</a:t>
            </a:r>
          </a:p>
        </p:txBody>
      </p:sp>
      <p:sp>
        <p:nvSpPr>
          <p:cNvPr id="70662" name="TextBox 1">
            <a:extLst>
              <a:ext uri="{FF2B5EF4-FFF2-40B4-BE49-F238E27FC236}">
                <a16:creationId xmlns:a16="http://schemas.microsoft.com/office/drawing/2014/main" id="{8478F3D6-882B-8444-A99C-27CDB4A93A21}"/>
              </a:ext>
            </a:extLst>
          </p:cNvPr>
          <p:cNvSpPr txBox="1">
            <a:spLocks noChangeArrowheads="1"/>
          </p:cNvSpPr>
          <p:nvPr/>
        </p:nvSpPr>
        <p:spPr bwMode="auto">
          <a:xfrm>
            <a:off x="2138363" y="1687513"/>
            <a:ext cx="1833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Thiazide sensitive</a:t>
            </a:r>
          </a:p>
        </p:txBody>
      </p:sp>
      <p:sp>
        <p:nvSpPr>
          <p:cNvPr id="70663" name="TextBox 2">
            <a:extLst>
              <a:ext uri="{FF2B5EF4-FFF2-40B4-BE49-F238E27FC236}">
                <a16:creationId xmlns:a16="http://schemas.microsoft.com/office/drawing/2014/main" id="{91601286-E50D-4241-AEEA-6BEA62A2B84B}"/>
              </a:ext>
            </a:extLst>
          </p:cNvPr>
          <p:cNvSpPr txBox="1">
            <a:spLocks noChangeArrowheads="1"/>
          </p:cNvSpPr>
          <p:nvPr/>
        </p:nvSpPr>
        <p:spPr bwMode="auto">
          <a:xfrm>
            <a:off x="2001838" y="3763509"/>
            <a:ext cx="197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Amiloride sensitive</a:t>
            </a:r>
          </a:p>
        </p:txBody>
      </p:sp>
      <p:sp>
        <p:nvSpPr>
          <p:cNvPr id="4" name="TextBox 3">
            <a:extLst>
              <a:ext uri="{FF2B5EF4-FFF2-40B4-BE49-F238E27FC236}">
                <a16:creationId xmlns:a16="http://schemas.microsoft.com/office/drawing/2014/main" id="{ECAA6EDD-03AF-2945-8A6B-EEFFE1517484}"/>
              </a:ext>
            </a:extLst>
          </p:cNvPr>
          <p:cNvSpPr txBox="1"/>
          <p:nvPr/>
        </p:nvSpPr>
        <p:spPr>
          <a:xfrm>
            <a:off x="8274051" y="5087938"/>
            <a:ext cx="3673475" cy="369887"/>
          </a:xfrm>
          <a:prstGeom prst="rect">
            <a:avLst/>
          </a:prstGeom>
          <a:noFill/>
        </p:spPr>
        <p:txBody>
          <a:bodyPr wrap="none">
            <a:spAutoFit/>
          </a:bodyPr>
          <a:lstStyle/>
          <a:p>
            <a:pPr>
              <a:defRPr/>
            </a:pPr>
            <a:r>
              <a:rPr lang="en-GB" altLang="en-US" dirty="0">
                <a:latin typeface="+mn-lt"/>
                <a:cs typeface="msgothic" charset="0"/>
              </a:rPr>
              <a:t>Aldosterone-sensitive distal nephron </a:t>
            </a:r>
            <a:endParaRPr lang="en-US" dirty="0">
              <a:latin typeface="+mn-lt"/>
            </a:endParaRPr>
          </a:p>
        </p:txBody>
      </p:sp>
      <p:cxnSp>
        <p:nvCxnSpPr>
          <p:cNvPr id="9" name="Straight Arrow Connector 8">
            <a:extLst>
              <a:ext uri="{FF2B5EF4-FFF2-40B4-BE49-F238E27FC236}">
                <a16:creationId xmlns:a16="http://schemas.microsoft.com/office/drawing/2014/main" id="{EE6A59D0-E771-CE4D-ADEC-055B4775090B}"/>
              </a:ext>
            </a:extLst>
          </p:cNvPr>
          <p:cNvCxnSpPr>
            <a:cxnSpLocks/>
          </p:cNvCxnSpPr>
          <p:nvPr/>
        </p:nvCxnSpPr>
        <p:spPr>
          <a:xfrm flipH="1" flipV="1">
            <a:off x="7343775" y="4354513"/>
            <a:ext cx="631826" cy="862409"/>
          </a:xfrm>
          <a:prstGeom prst="straightConnector1">
            <a:avLst/>
          </a:prstGeom>
          <a:ln w="28575">
            <a:tailEnd type="arrow"/>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31DC1CEE-B871-F04B-9B96-E7030F98425C}"/>
              </a:ext>
            </a:extLst>
          </p:cNvPr>
          <p:cNvCxnSpPr/>
          <p:nvPr/>
        </p:nvCxnSpPr>
        <p:spPr>
          <a:xfrm flipH="1" flipV="1">
            <a:off x="5762625" y="3986213"/>
            <a:ext cx="1001713" cy="66675"/>
          </a:xfrm>
          <a:prstGeom prst="straightConnector1">
            <a:avLst/>
          </a:prstGeom>
          <a:ln w="28575">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a:extLst>
              <a:ext uri="{FF2B5EF4-FFF2-40B4-BE49-F238E27FC236}">
                <a16:creationId xmlns:a16="http://schemas.microsoft.com/office/drawing/2014/main" id="{5C0AE5DA-4EC0-6E4D-9056-17AA8BBDAFD3}"/>
              </a:ext>
            </a:extLst>
          </p:cNvPr>
          <p:cNvCxnSpPr>
            <a:cxnSpLocks/>
          </p:cNvCxnSpPr>
          <p:nvPr/>
        </p:nvCxnSpPr>
        <p:spPr>
          <a:xfrm flipH="1" flipV="1">
            <a:off x="5629715" y="4528344"/>
            <a:ext cx="2593535" cy="744537"/>
          </a:xfrm>
          <a:prstGeom prst="straightConnector1">
            <a:avLst/>
          </a:prstGeom>
          <a:ln w="28575">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77247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BCCA07D-AD00-6F4B-BE04-349FE944485A}"/>
              </a:ext>
            </a:extLst>
          </p:cNvPr>
          <p:cNvSpPr>
            <a:spLocks noGrp="1"/>
          </p:cNvSpPr>
          <p:nvPr>
            <p:ph type="title"/>
          </p:nvPr>
        </p:nvSpPr>
        <p:spPr/>
        <p:txBody>
          <a:bodyPr>
            <a:normAutofit/>
          </a:bodyPr>
          <a:lstStyle/>
          <a:p>
            <a:r>
              <a:rPr lang="en-US" altLang="en-US"/>
              <a:t>Loop Diuretics | Bartter’s Syndrome</a:t>
            </a:r>
          </a:p>
        </p:txBody>
      </p:sp>
      <p:sp>
        <p:nvSpPr>
          <p:cNvPr id="3" name="Content Placeholder 2">
            <a:extLst>
              <a:ext uri="{FF2B5EF4-FFF2-40B4-BE49-F238E27FC236}">
                <a16:creationId xmlns:a16="http://schemas.microsoft.com/office/drawing/2014/main" id="{4832A587-233F-9A47-87F1-9B9E24415F05}"/>
              </a:ext>
            </a:extLst>
          </p:cNvPr>
          <p:cNvSpPr>
            <a:spLocks noGrp="1"/>
          </p:cNvSpPr>
          <p:nvPr>
            <p:ph idx="1"/>
          </p:nvPr>
        </p:nvSpPr>
        <p:spPr>
          <a:xfrm>
            <a:off x="1905000" y="1966912"/>
            <a:ext cx="8382000" cy="4525963"/>
          </a:xfrm>
        </p:spPr>
        <p:txBody>
          <a:bodyPr>
            <a:normAutofit fontScale="92500" lnSpcReduction="10000"/>
          </a:bodyPr>
          <a:lstStyle/>
          <a:p>
            <a:pPr>
              <a:spcBef>
                <a:spcPts val="0"/>
              </a:spcBef>
              <a:defRPr/>
            </a:pPr>
            <a:r>
              <a:rPr lang="en-US" dirty="0"/>
              <a:t>Both entities impair </a:t>
            </a:r>
            <a:r>
              <a:rPr lang="en-US" dirty="0" err="1"/>
              <a:t>NaCl</a:t>
            </a:r>
            <a:r>
              <a:rPr lang="en-US" dirty="0"/>
              <a:t> reabsorption in the TALH</a:t>
            </a:r>
          </a:p>
          <a:p>
            <a:pPr>
              <a:spcBef>
                <a:spcPts val="0"/>
              </a:spcBef>
              <a:defRPr/>
            </a:pPr>
            <a:endParaRPr lang="en-US" dirty="0"/>
          </a:p>
          <a:p>
            <a:pPr>
              <a:spcBef>
                <a:spcPts val="0"/>
              </a:spcBef>
              <a:defRPr/>
            </a:pPr>
            <a:r>
              <a:rPr lang="en-US" dirty="0"/>
              <a:t>1 in 1 million </a:t>
            </a:r>
          </a:p>
          <a:p>
            <a:pPr>
              <a:spcBef>
                <a:spcPts val="0"/>
              </a:spcBef>
              <a:defRPr/>
            </a:pPr>
            <a:endParaRPr lang="en-US" dirty="0"/>
          </a:p>
          <a:p>
            <a:pPr>
              <a:spcBef>
                <a:spcPts val="0"/>
              </a:spcBef>
              <a:defRPr/>
            </a:pPr>
            <a:r>
              <a:rPr lang="en-US" dirty="0"/>
              <a:t>Impaired sodium chloride reabsorption leads to mild volume depletion and activation of the renin-angiotensin-aldosterone system. </a:t>
            </a:r>
          </a:p>
          <a:p>
            <a:pPr>
              <a:spcBef>
                <a:spcPts val="0"/>
              </a:spcBef>
              <a:defRPr/>
            </a:pPr>
            <a:endParaRPr lang="en-US" dirty="0"/>
          </a:p>
          <a:p>
            <a:pPr>
              <a:spcBef>
                <a:spcPts val="0"/>
              </a:spcBef>
              <a:defRPr/>
            </a:pPr>
            <a:r>
              <a:rPr lang="en-US" dirty="0"/>
              <a:t>The combination of secondary hyperaldosteronism and increased distal flow of Na+ delivery enhances K+ and H+ secretion, leading to hypokalemia and metabolic alkalosis. </a:t>
            </a:r>
          </a:p>
          <a:p>
            <a:pPr>
              <a:spcBef>
                <a:spcPts val="0"/>
              </a:spcBef>
              <a:defRPr/>
            </a:pPr>
            <a:endParaRPr lang="en-US" dirty="0"/>
          </a:p>
          <a:p>
            <a:pPr>
              <a:spcBef>
                <a:spcPts val="0"/>
              </a:spcBef>
              <a:defRPr/>
            </a:pPr>
            <a:r>
              <a:rPr lang="en-US" dirty="0"/>
              <a:t>Lower blood pressure than the general population </a:t>
            </a:r>
          </a:p>
          <a:p>
            <a:pPr>
              <a:spcBef>
                <a:spcPts val="0"/>
              </a:spcBef>
              <a:defRPr/>
            </a:pPr>
            <a:endParaRPr lang="en-US" dirty="0"/>
          </a:p>
        </p:txBody>
      </p:sp>
    </p:spTree>
    <p:extLst>
      <p:ext uri="{BB962C8B-B14F-4D97-AF65-F5344CB8AC3E}">
        <p14:creationId xmlns:p14="http://schemas.microsoft.com/office/powerpoint/2010/main" val="3998945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8F2E2A1B-4E28-3A41-B19D-3D7A141B0794}"/>
              </a:ext>
            </a:extLst>
          </p:cNvPr>
          <p:cNvSpPr>
            <a:spLocks noGrp="1"/>
          </p:cNvSpPr>
          <p:nvPr>
            <p:ph type="title"/>
          </p:nvPr>
        </p:nvSpPr>
        <p:spPr>
          <a:xfrm>
            <a:off x="838200" y="313531"/>
            <a:ext cx="10515600" cy="1325563"/>
          </a:xfrm>
        </p:spPr>
        <p:txBody>
          <a:bodyPr/>
          <a:lstStyle/>
          <a:p>
            <a:r>
              <a:rPr lang="en-US" altLang="en-US"/>
              <a:t>Bartter Syndrome </a:t>
            </a:r>
          </a:p>
        </p:txBody>
      </p:sp>
      <p:pic>
        <p:nvPicPr>
          <p:cNvPr id="77827" name="Content Placeholder 3">
            <a:extLst>
              <a:ext uri="{FF2B5EF4-FFF2-40B4-BE49-F238E27FC236}">
                <a16:creationId xmlns:a16="http://schemas.microsoft.com/office/drawing/2014/main" id="{D996089A-8DD9-8A40-B515-8BFCBD3EAD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222750" y="2774950"/>
            <a:ext cx="3898900" cy="260350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D6C26576-1F19-B74F-A5A4-F2F8F09D46F7}"/>
              </a:ext>
            </a:extLst>
          </p:cNvPr>
          <p:cNvSpPr txBox="1"/>
          <p:nvPr/>
        </p:nvSpPr>
        <p:spPr>
          <a:xfrm>
            <a:off x="10448897" y="4532313"/>
            <a:ext cx="1512850" cy="369332"/>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b="1" dirty="0">
                <a:ln/>
                <a:latin typeface="Calibri" panose="020F0502020204030204" pitchFamily="34" charset="0"/>
                <a:cs typeface="Calibri" panose="020F0502020204030204" pitchFamily="34" charset="0"/>
              </a:rPr>
              <a:t>Bartter type 3</a:t>
            </a:r>
          </a:p>
        </p:txBody>
      </p:sp>
      <p:sp>
        <p:nvSpPr>
          <p:cNvPr id="6" name="TextBox 5">
            <a:extLst>
              <a:ext uri="{FF2B5EF4-FFF2-40B4-BE49-F238E27FC236}">
                <a16:creationId xmlns:a16="http://schemas.microsoft.com/office/drawing/2014/main" id="{590E1D90-31C2-CB49-B42B-F68FD637DF8C}"/>
              </a:ext>
            </a:extLst>
          </p:cNvPr>
          <p:cNvSpPr txBox="1"/>
          <p:nvPr/>
        </p:nvSpPr>
        <p:spPr>
          <a:xfrm>
            <a:off x="2502037" y="4197628"/>
            <a:ext cx="1511761" cy="369332"/>
          </a:xfrm>
          <a:prstGeom prst="rect">
            <a:avLst/>
          </a:prstGeom>
          <a:noFill/>
        </p:spPr>
        <p:txBody>
          <a:bodyPr wrap="none">
            <a:spAutoFit/>
          </a:bodyPr>
          <a:lstStyle/>
          <a:p>
            <a:pPr>
              <a:defRPr/>
            </a:pPr>
            <a:r>
              <a:rPr lang="en-US" dirty="0">
                <a:ln w="0"/>
                <a:effectLst>
                  <a:outerShdw blurRad="38100" dist="25400" dir="5400000" algn="ctr" rotWithShape="0">
                    <a:srgbClr val="6E747A">
                      <a:alpha val="43000"/>
                    </a:srgbClr>
                  </a:outerShdw>
                </a:effectLst>
              </a:rPr>
              <a:t>Bartter type 2</a:t>
            </a:r>
          </a:p>
        </p:txBody>
      </p:sp>
      <p:sp>
        <p:nvSpPr>
          <p:cNvPr id="7" name="TextBox 6">
            <a:extLst>
              <a:ext uri="{FF2B5EF4-FFF2-40B4-BE49-F238E27FC236}">
                <a16:creationId xmlns:a16="http://schemas.microsoft.com/office/drawing/2014/main" id="{8E3C412D-56FB-874D-9FAC-2AE670BD11F1}"/>
              </a:ext>
            </a:extLst>
          </p:cNvPr>
          <p:cNvSpPr txBox="1"/>
          <p:nvPr/>
        </p:nvSpPr>
        <p:spPr>
          <a:xfrm>
            <a:off x="1954530" y="3429000"/>
            <a:ext cx="1485900" cy="369888"/>
          </a:xfrm>
          <a:prstGeom prst="rect">
            <a:avLst/>
          </a:prstGeom>
          <a:noFill/>
        </p:spPr>
        <p:txBody>
          <a:bodyPr wrap="none">
            <a:spAutoFit/>
          </a:bodyPr>
          <a:lstStyle/>
          <a:p>
            <a:pPr>
              <a:defRPr/>
            </a:pPr>
            <a:r>
              <a:rPr lang="en-US" dirty="0">
                <a:ln w="0"/>
                <a:effectLst>
                  <a:outerShdw blurRad="38100" dist="19050" dir="2700000" algn="tl" rotWithShape="0">
                    <a:schemeClr val="dk1">
                      <a:alpha val="40000"/>
                    </a:schemeClr>
                  </a:outerShdw>
                </a:effectLst>
              </a:rPr>
              <a:t>Bartter type 1</a:t>
            </a:r>
          </a:p>
        </p:txBody>
      </p:sp>
      <p:sp>
        <p:nvSpPr>
          <p:cNvPr id="9" name="Flowchart: Terminator 8">
            <a:extLst>
              <a:ext uri="{FF2B5EF4-FFF2-40B4-BE49-F238E27FC236}">
                <a16:creationId xmlns:a16="http://schemas.microsoft.com/office/drawing/2014/main" id="{BC9365ED-CE28-B94A-AC3B-9CB9C16DAAC8}"/>
              </a:ext>
            </a:extLst>
          </p:cNvPr>
          <p:cNvSpPr/>
          <p:nvPr/>
        </p:nvSpPr>
        <p:spPr>
          <a:xfrm>
            <a:off x="6900117" y="4904581"/>
            <a:ext cx="523875" cy="171450"/>
          </a:xfrm>
          <a:prstGeom prst="flowChartTermina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32" name="TextBox 9">
            <a:extLst>
              <a:ext uri="{FF2B5EF4-FFF2-40B4-BE49-F238E27FC236}">
                <a16:creationId xmlns:a16="http://schemas.microsoft.com/office/drawing/2014/main" id="{AADF500E-8D5F-E546-88AC-796BC56562FD}"/>
              </a:ext>
            </a:extLst>
          </p:cNvPr>
          <p:cNvSpPr txBox="1">
            <a:spLocks noChangeArrowheads="1"/>
          </p:cNvSpPr>
          <p:nvPr/>
        </p:nvSpPr>
        <p:spPr bwMode="auto">
          <a:xfrm>
            <a:off x="6868100" y="4826000"/>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dirty="0" err="1"/>
              <a:t>Barttin</a:t>
            </a:r>
            <a:endParaRPr lang="en-US" altLang="en-US" sz="1200" dirty="0"/>
          </a:p>
        </p:txBody>
      </p:sp>
      <p:sp>
        <p:nvSpPr>
          <p:cNvPr id="77833" name="TextBox 10">
            <a:extLst>
              <a:ext uri="{FF2B5EF4-FFF2-40B4-BE49-F238E27FC236}">
                <a16:creationId xmlns:a16="http://schemas.microsoft.com/office/drawing/2014/main" id="{C77703FC-EB32-9148-89B9-E1166B0AF4BD}"/>
              </a:ext>
            </a:extLst>
          </p:cNvPr>
          <p:cNvSpPr txBox="1">
            <a:spLocks noChangeArrowheads="1"/>
          </p:cNvSpPr>
          <p:nvPr/>
        </p:nvSpPr>
        <p:spPr bwMode="auto">
          <a:xfrm>
            <a:off x="9112470" y="4790669"/>
            <a:ext cx="151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Bartter type 4</a:t>
            </a:r>
          </a:p>
        </p:txBody>
      </p:sp>
      <p:sp>
        <p:nvSpPr>
          <p:cNvPr id="13" name="Flowchart: Stored Data 12">
            <a:extLst>
              <a:ext uri="{FF2B5EF4-FFF2-40B4-BE49-F238E27FC236}">
                <a16:creationId xmlns:a16="http://schemas.microsoft.com/office/drawing/2014/main" id="{8CFC0DC4-BEBC-3047-B20F-A9E5A6EA198D}"/>
              </a:ext>
            </a:extLst>
          </p:cNvPr>
          <p:cNvSpPr/>
          <p:nvPr/>
        </p:nvSpPr>
        <p:spPr>
          <a:xfrm rot="8999962">
            <a:off x="7854950" y="2189163"/>
            <a:ext cx="452438" cy="301625"/>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35" name="TextBox 13">
            <a:extLst>
              <a:ext uri="{FF2B5EF4-FFF2-40B4-BE49-F238E27FC236}">
                <a16:creationId xmlns:a16="http://schemas.microsoft.com/office/drawing/2014/main" id="{194AF3AA-A4BD-5045-88D1-24A8A7FF1248}"/>
              </a:ext>
            </a:extLst>
          </p:cNvPr>
          <p:cNvSpPr txBox="1">
            <a:spLocks noChangeArrowheads="1"/>
          </p:cNvSpPr>
          <p:nvPr/>
        </p:nvSpPr>
        <p:spPr bwMode="auto">
          <a:xfrm>
            <a:off x="7847013" y="2154238"/>
            <a:ext cx="48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t>CaS</a:t>
            </a:r>
          </a:p>
        </p:txBody>
      </p:sp>
      <p:sp>
        <p:nvSpPr>
          <p:cNvPr id="77836" name="TextBox 14">
            <a:extLst>
              <a:ext uri="{FF2B5EF4-FFF2-40B4-BE49-F238E27FC236}">
                <a16:creationId xmlns:a16="http://schemas.microsoft.com/office/drawing/2014/main" id="{9178E16C-7773-6C4C-A6F1-D330F76CCD9B}"/>
              </a:ext>
            </a:extLst>
          </p:cNvPr>
          <p:cNvSpPr txBox="1">
            <a:spLocks noChangeArrowheads="1"/>
          </p:cNvSpPr>
          <p:nvPr/>
        </p:nvSpPr>
        <p:spPr bwMode="auto">
          <a:xfrm>
            <a:off x="9959975" y="2027238"/>
            <a:ext cx="1512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Bartter type 5</a:t>
            </a:r>
          </a:p>
        </p:txBody>
      </p:sp>
      <p:cxnSp>
        <p:nvCxnSpPr>
          <p:cNvPr id="17" name="Straight Arrow Connector 16">
            <a:extLst>
              <a:ext uri="{FF2B5EF4-FFF2-40B4-BE49-F238E27FC236}">
                <a16:creationId xmlns:a16="http://schemas.microsoft.com/office/drawing/2014/main" id="{CA56E281-A9D8-9047-9D47-4EFB7FBCF83D}"/>
              </a:ext>
            </a:extLst>
          </p:cNvPr>
          <p:cNvCxnSpPr>
            <a:stCxn id="7" idx="3"/>
          </p:cNvCxnSpPr>
          <p:nvPr/>
        </p:nvCxnSpPr>
        <p:spPr>
          <a:xfrm>
            <a:off x="3440430" y="3614738"/>
            <a:ext cx="1143000" cy="0"/>
          </a:xfrm>
          <a:prstGeom prst="straightConnector1">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ED657085-F839-B647-BFBD-AF86F586A2F3}"/>
              </a:ext>
            </a:extLst>
          </p:cNvPr>
          <p:cNvCxnSpPr>
            <a:stCxn id="6" idx="3"/>
          </p:cNvCxnSpPr>
          <p:nvPr/>
        </p:nvCxnSpPr>
        <p:spPr>
          <a:xfrm>
            <a:off x="4013798" y="4382294"/>
            <a:ext cx="1250489" cy="1071"/>
          </a:xfrm>
          <a:prstGeom prst="straightConnector1">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8CD4B1AA-E0C0-D643-BEF5-BDD17F1F3DE3}"/>
              </a:ext>
            </a:extLst>
          </p:cNvPr>
          <p:cNvCxnSpPr>
            <a:cxnSpLocks/>
            <a:stCxn id="5" idx="1"/>
          </p:cNvCxnSpPr>
          <p:nvPr/>
        </p:nvCxnSpPr>
        <p:spPr>
          <a:xfrm flipH="1">
            <a:off x="7017745" y="4716979"/>
            <a:ext cx="3431152" cy="109021"/>
          </a:xfrm>
          <a:prstGeom prst="straightConnector1">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5256CBEA-ADC0-D440-9288-9363DE7AC20D}"/>
              </a:ext>
            </a:extLst>
          </p:cNvPr>
          <p:cNvCxnSpPr>
            <a:stCxn id="77833" idx="1"/>
          </p:cNvCxnSpPr>
          <p:nvPr/>
        </p:nvCxnSpPr>
        <p:spPr>
          <a:xfrm flipH="1">
            <a:off x="7505920" y="4974819"/>
            <a:ext cx="1606550" cy="0"/>
          </a:xfrm>
          <a:prstGeom prst="straightConnector1">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359BBB04-2DB6-CB45-8553-0EC264A4040A}"/>
              </a:ext>
            </a:extLst>
          </p:cNvPr>
          <p:cNvCxnSpPr>
            <a:stCxn id="77836" idx="1"/>
          </p:cNvCxnSpPr>
          <p:nvPr/>
        </p:nvCxnSpPr>
        <p:spPr>
          <a:xfrm flipH="1">
            <a:off x="8391525" y="2212975"/>
            <a:ext cx="1568450" cy="0"/>
          </a:xfrm>
          <a:prstGeom prst="straightConnector1">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cxnSp>
        <p:nvCxnSpPr>
          <p:cNvPr id="38" name="Connector: Elbow 37">
            <a:extLst>
              <a:ext uri="{FF2B5EF4-FFF2-40B4-BE49-F238E27FC236}">
                <a16:creationId xmlns:a16="http://schemas.microsoft.com/office/drawing/2014/main" id="{94B39F6B-1F54-4542-A125-E3574183A833}"/>
              </a:ext>
            </a:extLst>
          </p:cNvPr>
          <p:cNvCxnSpPr/>
          <p:nvPr/>
        </p:nvCxnSpPr>
        <p:spPr>
          <a:xfrm rot="10800000" flipV="1">
            <a:off x="4991100" y="2397125"/>
            <a:ext cx="2836863" cy="1835150"/>
          </a:xfrm>
          <a:prstGeom prst="bentConnector3">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77845" name="TextBox 43">
            <a:extLst>
              <a:ext uri="{FF2B5EF4-FFF2-40B4-BE49-F238E27FC236}">
                <a16:creationId xmlns:a16="http://schemas.microsoft.com/office/drawing/2014/main" id="{DF731923-D0F7-324F-9D16-6F7EA639091A}"/>
              </a:ext>
            </a:extLst>
          </p:cNvPr>
          <p:cNvSpPr txBox="1">
            <a:spLocks noChangeArrowheads="1"/>
          </p:cNvSpPr>
          <p:nvPr/>
        </p:nvSpPr>
        <p:spPr bwMode="auto">
          <a:xfrm>
            <a:off x="5238750" y="4532313"/>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rgbClr val="7030A0"/>
                </a:solidFill>
              </a:rPr>
              <a:t>Mg</a:t>
            </a:r>
          </a:p>
        </p:txBody>
      </p:sp>
      <p:sp>
        <p:nvSpPr>
          <p:cNvPr id="22" name="Text Box 4">
            <a:extLst>
              <a:ext uri="{FF2B5EF4-FFF2-40B4-BE49-F238E27FC236}">
                <a16:creationId xmlns:a16="http://schemas.microsoft.com/office/drawing/2014/main" id="{96EBB7D9-16BB-824A-A464-3D1C9B664572}"/>
              </a:ext>
            </a:extLst>
          </p:cNvPr>
          <p:cNvSpPr txBox="1">
            <a:spLocks noChangeArrowheads="1"/>
          </p:cNvSpPr>
          <p:nvPr/>
        </p:nvSpPr>
        <p:spPr bwMode="auto">
          <a:xfrm>
            <a:off x="8091487" y="6408738"/>
            <a:ext cx="4305300"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Calibri" panose="020F0502020204030204" pitchFamily="34" charset="0"/>
              </a:defRPr>
            </a:lvl1pPr>
            <a:lvl2pPr marL="742950" indent="-285750">
              <a:tabLst>
                <a:tab pos="723900" algn="l"/>
                <a:tab pos="1447800" algn="l"/>
                <a:tab pos="2171700" algn="l"/>
                <a:tab pos="2895600" algn="l"/>
                <a:tab pos="3619500" algn="l"/>
              </a:tabLst>
              <a:defRPr>
                <a:solidFill>
                  <a:schemeClr val="tx1"/>
                </a:solidFill>
                <a:latin typeface="Calibri" panose="020F0502020204030204" pitchFamily="34" charset="0"/>
              </a:defRPr>
            </a:lvl2pPr>
            <a:lvl3pPr marL="1143000" indent="-228600">
              <a:tabLst>
                <a:tab pos="723900" algn="l"/>
                <a:tab pos="1447800" algn="l"/>
                <a:tab pos="2171700" algn="l"/>
                <a:tab pos="2895600" algn="l"/>
                <a:tab pos="3619500" algn="l"/>
              </a:tabLst>
              <a:defRPr>
                <a:solidFill>
                  <a:schemeClr val="tx1"/>
                </a:solidFill>
                <a:latin typeface="Calibri" panose="020F0502020204030204" pitchFamily="34" charset="0"/>
              </a:defRPr>
            </a:lvl3pPr>
            <a:lvl4pPr marL="1600200" indent="-228600">
              <a:tabLst>
                <a:tab pos="723900" algn="l"/>
                <a:tab pos="1447800" algn="l"/>
                <a:tab pos="2171700" algn="l"/>
                <a:tab pos="2895600" algn="l"/>
                <a:tab pos="3619500" algn="l"/>
              </a:tabLst>
              <a:defRPr>
                <a:solidFill>
                  <a:schemeClr val="tx1"/>
                </a:solidFill>
                <a:latin typeface="Calibri" panose="020F0502020204030204" pitchFamily="34" charset="0"/>
              </a:defRPr>
            </a:lvl4pPr>
            <a:lvl5pPr marL="2057400" indent="-228600">
              <a:tabLst>
                <a:tab pos="723900" algn="l"/>
                <a:tab pos="1447800" algn="l"/>
                <a:tab pos="2171700" algn="l"/>
                <a:tab pos="2895600" algn="l"/>
                <a:tab pos="36195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defRPr>
            </a:lvl9pPr>
          </a:lstStyle>
          <a:p>
            <a:r>
              <a:rPr lang="en-GB" altLang="en-US" sz="1100" dirty="0">
                <a:solidFill>
                  <a:srgbClr val="000000"/>
                </a:solidFill>
                <a:latin typeface="Arial" panose="020B0604020202020204" pitchFamily="34" charset="0"/>
                <a:ea typeface="msgothic" charset="0"/>
                <a:cs typeface="msgothic" charset="0"/>
              </a:rPr>
              <a:t>©2015 by American Society of Nephrology</a:t>
            </a:r>
          </a:p>
          <a:p>
            <a:r>
              <a:rPr lang="en-GB" altLang="en-US" sz="1100" b="1" dirty="0">
                <a:solidFill>
                  <a:srgbClr val="000000"/>
                </a:solidFill>
                <a:latin typeface="Arial" panose="020B0604020202020204" pitchFamily="34" charset="0"/>
                <a:ea typeface="msgothic" charset="0"/>
                <a:cs typeface="msgothic" charset="0"/>
              </a:rPr>
              <a:t>American Society of Nephrology CJASN 2015;10:1886-1887</a:t>
            </a:r>
          </a:p>
        </p:txBody>
      </p:sp>
    </p:spTree>
    <p:extLst>
      <p:ext uri="{BB962C8B-B14F-4D97-AF65-F5344CB8AC3E}">
        <p14:creationId xmlns:p14="http://schemas.microsoft.com/office/powerpoint/2010/main" val="359937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833"/>
                                        </p:tgtEl>
                                        <p:attrNameLst>
                                          <p:attrName>style.visibility</p:attrName>
                                        </p:attrNameLst>
                                      </p:cBhvr>
                                      <p:to>
                                        <p:strVal val="visible"/>
                                      </p:to>
                                    </p:set>
                                    <p:anim calcmode="lin" valueType="num">
                                      <p:cBhvr additive="base">
                                        <p:cTn id="37" dur="500" fill="hold"/>
                                        <p:tgtEl>
                                          <p:spTgt spid="77833"/>
                                        </p:tgtEl>
                                        <p:attrNameLst>
                                          <p:attrName>ppt_x</p:attrName>
                                        </p:attrNameLst>
                                      </p:cBhvr>
                                      <p:tavLst>
                                        <p:tav tm="0">
                                          <p:val>
                                            <p:strVal val="#ppt_x"/>
                                          </p:val>
                                        </p:tav>
                                        <p:tav tm="100000">
                                          <p:val>
                                            <p:strVal val="#ppt_x"/>
                                          </p:val>
                                        </p:tav>
                                      </p:tavLst>
                                    </p:anim>
                                    <p:anim calcmode="lin" valueType="num">
                                      <p:cBhvr additive="base">
                                        <p:cTn id="38" dur="500" fill="hold"/>
                                        <p:tgtEl>
                                          <p:spTgt spid="7783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7836"/>
                                        </p:tgtEl>
                                        <p:attrNameLst>
                                          <p:attrName>style.visibility</p:attrName>
                                        </p:attrNameLst>
                                      </p:cBhvr>
                                      <p:to>
                                        <p:strVal val="visible"/>
                                      </p:to>
                                    </p:set>
                                    <p:anim calcmode="lin" valueType="num">
                                      <p:cBhvr additive="base">
                                        <p:cTn id="47" dur="500" fill="hold"/>
                                        <p:tgtEl>
                                          <p:spTgt spid="77836"/>
                                        </p:tgtEl>
                                        <p:attrNameLst>
                                          <p:attrName>ppt_x</p:attrName>
                                        </p:attrNameLst>
                                      </p:cBhvr>
                                      <p:tavLst>
                                        <p:tav tm="0">
                                          <p:val>
                                            <p:strVal val="#ppt_x"/>
                                          </p:val>
                                        </p:tav>
                                        <p:tav tm="100000">
                                          <p:val>
                                            <p:strVal val="#ppt_x"/>
                                          </p:val>
                                        </p:tav>
                                      </p:tavLst>
                                    </p:anim>
                                    <p:anim calcmode="lin" valueType="num">
                                      <p:cBhvr additive="base">
                                        <p:cTn id="48" dur="500" fill="hold"/>
                                        <p:tgtEl>
                                          <p:spTgt spid="7783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7833" grpId="0"/>
      <p:bldP spid="778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AC496-6D1A-97E4-34EE-AC7724BE757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31F5DFB-65B6-ACB8-406B-CC3C69CF9425}"/>
              </a:ext>
            </a:extLst>
          </p:cNvPr>
          <p:cNvPicPr>
            <a:picLocks noChangeAspect="1"/>
          </p:cNvPicPr>
          <p:nvPr/>
        </p:nvPicPr>
        <p:blipFill>
          <a:blip r:embed="rId3"/>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720D3EA0-71EC-5E23-4D0E-3B4EE8E2391C}"/>
              </a:ext>
            </a:extLst>
          </p:cNvPr>
          <p:cNvPicPr>
            <a:picLocks noGrp="1" noChangeAspect="1"/>
          </p:cNvPicPr>
          <p:nvPr>
            <p:ph idx="1"/>
          </p:nvPr>
        </p:nvPicPr>
        <p:blipFill>
          <a:blip r:embed="rId4"/>
          <a:stretch>
            <a:fillRect/>
          </a:stretch>
        </p:blipFill>
        <p:spPr>
          <a:xfrm>
            <a:off x="0" y="4055224"/>
            <a:ext cx="4003964" cy="2802775"/>
          </a:xfrm>
        </p:spPr>
      </p:pic>
      <p:pic>
        <p:nvPicPr>
          <p:cNvPr id="9" name="Picture 8" descr="The Cori Cycle: An Anaerobic Metabolic Method for Gluconeogenesis |  BioRender Science Templates">
            <a:extLst>
              <a:ext uri="{FF2B5EF4-FFF2-40B4-BE49-F238E27FC236}">
                <a16:creationId xmlns:a16="http://schemas.microsoft.com/office/drawing/2014/main" id="{E61E6F13-128E-3911-288F-678AAC4889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23" t="21261" r="2472" b="9931"/>
          <a:stretch/>
        </p:blipFill>
        <p:spPr bwMode="auto">
          <a:xfrm>
            <a:off x="267536" y="1565149"/>
            <a:ext cx="3468891" cy="2490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bohydrate Metabolism - an overview | ScienceDirect Topics">
            <a:extLst>
              <a:ext uri="{FF2B5EF4-FFF2-40B4-BE49-F238E27FC236}">
                <a16:creationId xmlns:a16="http://schemas.microsoft.com/office/drawing/2014/main" id="{BC1C605C-6390-8CF6-2BB3-3CE836B37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0729" y="3061854"/>
            <a:ext cx="2851502" cy="37961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3E656C-3597-E946-A9A1-3BE62498E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6625" y="129539"/>
            <a:ext cx="4067588" cy="2802776"/>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a:extLst>
              <a:ext uri="{FF2B5EF4-FFF2-40B4-BE49-F238E27FC236}">
                <a16:creationId xmlns:a16="http://schemas.microsoft.com/office/drawing/2014/main" id="{506EE418-9DF8-34BA-A75C-E625603B60D2}"/>
              </a:ext>
            </a:extLst>
          </p:cNvPr>
          <p:cNvPicPr>
            <a:picLocks noChangeAspect="1"/>
          </p:cNvPicPr>
          <p:nvPr/>
        </p:nvPicPr>
        <p:blipFill rotWithShape="1">
          <a:blip r:embed="rId8"/>
          <a:srcRect b="20839"/>
          <a:stretch/>
        </p:blipFill>
        <p:spPr>
          <a:xfrm>
            <a:off x="8242085" y="1456882"/>
            <a:ext cx="3618753" cy="2706608"/>
          </a:xfrm>
          <a:prstGeom prst="rect">
            <a:avLst/>
          </a:prstGeom>
        </p:spPr>
      </p:pic>
      <p:pic>
        <p:nvPicPr>
          <p:cNvPr id="15" name="Picture 14">
            <a:extLst>
              <a:ext uri="{FF2B5EF4-FFF2-40B4-BE49-F238E27FC236}">
                <a16:creationId xmlns:a16="http://schemas.microsoft.com/office/drawing/2014/main" id="{C13103F7-4311-422E-A57C-075BD3A4E28E}"/>
              </a:ext>
            </a:extLst>
          </p:cNvPr>
          <p:cNvPicPr>
            <a:picLocks noChangeAspect="1"/>
          </p:cNvPicPr>
          <p:nvPr/>
        </p:nvPicPr>
        <p:blipFill>
          <a:blip r:embed="rId9"/>
          <a:stretch>
            <a:fillRect/>
          </a:stretch>
        </p:blipFill>
        <p:spPr>
          <a:xfrm flipV="1">
            <a:off x="9695779" y="1869019"/>
            <a:ext cx="2409176" cy="420311"/>
          </a:xfrm>
          <a:prstGeom prst="rect">
            <a:avLst/>
          </a:prstGeom>
        </p:spPr>
      </p:pic>
      <p:pic>
        <p:nvPicPr>
          <p:cNvPr id="16" name="Content Placeholder 3">
            <a:extLst>
              <a:ext uri="{FF2B5EF4-FFF2-40B4-BE49-F238E27FC236}">
                <a16:creationId xmlns:a16="http://schemas.microsoft.com/office/drawing/2014/main" id="{6768DE09-779C-F45E-DC0F-A4B9365B7AD6}"/>
              </a:ext>
            </a:extLst>
          </p:cNvPr>
          <p:cNvPicPr>
            <a:picLocks noChangeAspect="1"/>
          </p:cNvPicPr>
          <p:nvPr/>
        </p:nvPicPr>
        <p:blipFill>
          <a:blip r:embed="rId10"/>
          <a:stretch>
            <a:fillRect/>
          </a:stretch>
        </p:blipFill>
        <p:spPr>
          <a:xfrm>
            <a:off x="10125268" y="13854"/>
            <a:ext cx="2066731" cy="1722276"/>
          </a:xfrm>
          <a:prstGeom prst="rect">
            <a:avLst/>
          </a:prstGeom>
        </p:spPr>
      </p:pic>
      <p:pic>
        <p:nvPicPr>
          <p:cNvPr id="17" name="Content Placeholder 7">
            <a:extLst>
              <a:ext uri="{FF2B5EF4-FFF2-40B4-BE49-F238E27FC236}">
                <a16:creationId xmlns:a16="http://schemas.microsoft.com/office/drawing/2014/main" id="{505FF603-1E81-F93F-69B7-203FECBB9952}"/>
              </a:ext>
            </a:extLst>
          </p:cNvPr>
          <p:cNvPicPr>
            <a:picLocks noChangeAspect="1"/>
          </p:cNvPicPr>
          <p:nvPr/>
        </p:nvPicPr>
        <p:blipFill>
          <a:blip r:embed="rId11"/>
          <a:stretch>
            <a:fillRect/>
          </a:stretch>
        </p:blipFill>
        <p:spPr>
          <a:xfrm>
            <a:off x="8186097" y="4212578"/>
            <a:ext cx="3878341" cy="2631568"/>
          </a:xfrm>
          <a:prstGeom prst="rect">
            <a:avLst/>
          </a:prstGeom>
        </p:spPr>
      </p:pic>
    </p:spTree>
    <p:extLst>
      <p:ext uri="{BB962C8B-B14F-4D97-AF65-F5344CB8AC3E}">
        <p14:creationId xmlns:p14="http://schemas.microsoft.com/office/powerpoint/2010/main" val="20438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5920"/>
          <a:stretch/>
        </p:blipFill>
        <p:spPr bwMode="auto">
          <a:xfrm>
            <a:off x="1600200" y="198992"/>
            <a:ext cx="7467600" cy="65828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0014" y="1524000"/>
            <a:ext cx="1116011" cy="261610"/>
          </a:xfrm>
          <a:prstGeom prst="rect">
            <a:avLst/>
          </a:prstGeom>
          <a:noFill/>
        </p:spPr>
        <p:txBody>
          <a:bodyPr wrap="none" rtlCol="0">
            <a:spAutoFit/>
          </a:bodyPr>
          <a:lstStyle/>
          <a:p>
            <a:r>
              <a:rPr lang="en-US" sz="1100" dirty="0"/>
              <a:t>Loss of function</a:t>
            </a:r>
          </a:p>
        </p:txBody>
      </p:sp>
      <p:sp>
        <p:nvSpPr>
          <p:cNvPr id="8" name="TextBox 7"/>
          <p:cNvSpPr txBox="1"/>
          <p:nvPr/>
        </p:nvSpPr>
        <p:spPr>
          <a:xfrm>
            <a:off x="4190014" y="2421895"/>
            <a:ext cx="1083951" cy="261610"/>
          </a:xfrm>
          <a:prstGeom prst="rect">
            <a:avLst/>
          </a:prstGeom>
          <a:noFill/>
        </p:spPr>
        <p:txBody>
          <a:bodyPr wrap="none" rtlCol="0">
            <a:spAutoFit/>
          </a:bodyPr>
          <a:lstStyle/>
          <a:p>
            <a:r>
              <a:rPr lang="en-US" sz="1100" dirty="0"/>
              <a:t>Loss of function</a:t>
            </a:r>
          </a:p>
        </p:txBody>
      </p:sp>
      <p:sp>
        <p:nvSpPr>
          <p:cNvPr id="5" name="Rectangle 4"/>
          <p:cNvSpPr/>
          <p:nvPr/>
        </p:nvSpPr>
        <p:spPr>
          <a:xfrm>
            <a:off x="1981200" y="6096000"/>
            <a:ext cx="6858000" cy="6858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202632" y="6300400"/>
            <a:ext cx="1136850" cy="261610"/>
          </a:xfrm>
          <a:prstGeom prst="rect">
            <a:avLst/>
          </a:prstGeom>
          <a:noFill/>
        </p:spPr>
        <p:txBody>
          <a:bodyPr wrap="none" rtlCol="0">
            <a:spAutoFit/>
          </a:bodyPr>
          <a:lstStyle/>
          <a:p>
            <a:r>
              <a:rPr lang="en-US" sz="1100" dirty="0"/>
              <a:t>Gain of function </a:t>
            </a:r>
          </a:p>
        </p:txBody>
      </p:sp>
      <p:sp>
        <p:nvSpPr>
          <p:cNvPr id="2" name="Rectangle 1"/>
          <p:cNvSpPr/>
          <p:nvPr/>
        </p:nvSpPr>
        <p:spPr>
          <a:xfrm>
            <a:off x="1981200" y="2209800"/>
            <a:ext cx="6858000" cy="6858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81200" y="1371600"/>
            <a:ext cx="6858000" cy="8382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066280" y="1614101"/>
            <a:ext cx="1601721" cy="276999"/>
          </a:xfrm>
          <a:prstGeom prst="rect">
            <a:avLst/>
          </a:prstGeom>
          <a:noFill/>
        </p:spPr>
        <p:txBody>
          <a:bodyPr wrap="none" rtlCol="0">
            <a:spAutoFit/>
          </a:bodyPr>
          <a:lstStyle/>
          <a:p>
            <a:r>
              <a:rPr lang="en-US" sz="1200" dirty="0"/>
              <a:t>NSAIDs decrease PGE2</a:t>
            </a:r>
          </a:p>
        </p:txBody>
      </p:sp>
      <p:sp>
        <p:nvSpPr>
          <p:cNvPr id="9" name="Rectangle 8"/>
          <p:cNvSpPr/>
          <p:nvPr/>
        </p:nvSpPr>
        <p:spPr>
          <a:xfrm>
            <a:off x="9066280" y="2209800"/>
            <a:ext cx="2437414" cy="646331"/>
          </a:xfrm>
          <a:prstGeom prst="rect">
            <a:avLst/>
          </a:prstGeom>
        </p:spPr>
        <p:txBody>
          <a:bodyPr wrap="square">
            <a:spAutoFit/>
          </a:bodyPr>
          <a:lstStyle/>
          <a:p>
            <a:r>
              <a:rPr lang="en-US" sz="1200" dirty="0"/>
              <a:t>Develops </a:t>
            </a:r>
            <a:r>
              <a:rPr lang="en-US" sz="1200" dirty="0" err="1"/>
              <a:t>nephrocalcinosis</a:t>
            </a:r>
            <a:r>
              <a:rPr lang="en-US" sz="1200" dirty="0"/>
              <a:t> due to decreased Ca absorption</a:t>
            </a:r>
          </a:p>
          <a:p>
            <a:r>
              <a:rPr lang="en-US" sz="1200" dirty="0"/>
              <a:t>NSAIDs decrease PGE2</a:t>
            </a:r>
          </a:p>
        </p:txBody>
      </p:sp>
      <p:sp>
        <p:nvSpPr>
          <p:cNvPr id="12" name="Rectangle 11"/>
          <p:cNvSpPr/>
          <p:nvPr/>
        </p:nvSpPr>
        <p:spPr>
          <a:xfrm>
            <a:off x="9066280" y="6096000"/>
            <a:ext cx="2722084" cy="646331"/>
          </a:xfrm>
          <a:prstGeom prst="rect">
            <a:avLst/>
          </a:prstGeom>
        </p:spPr>
        <p:txBody>
          <a:bodyPr wrap="square">
            <a:spAutoFit/>
          </a:bodyPr>
          <a:lstStyle/>
          <a:p>
            <a:r>
              <a:rPr lang="en-US" sz="1200" dirty="0"/>
              <a:t>Affects both TALH &amp; Parathyroid gland  </a:t>
            </a:r>
            <a:r>
              <a:rPr lang="en-US" sz="1200" dirty="0">
                <a:sym typeface="Wingdings" panose="05000000000000000000" pitchFamily="2" charset="2"/>
              </a:rPr>
              <a:t> </a:t>
            </a:r>
            <a:r>
              <a:rPr lang="en-US" sz="1200" dirty="0"/>
              <a:t>hypocalcemia.  </a:t>
            </a:r>
            <a:r>
              <a:rPr lang="en-US" sz="1200" dirty="0" err="1"/>
              <a:t>AminoGly</a:t>
            </a:r>
            <a:r>
              <a:rPr lang="en-US" sz="1200" dirty="0"/>
              <a:t> </a:t>
            </a:r>
            <a:r>
              <a:rPr lang="en-US" sz="1200" dirty="0">
                <a:sym typeface="Wingdings" panose="05000000000000000000" pitchFamily="2" charset="2"/>
              </a:rPr>
              <a:t></a:t>
            </a:r>
            <a:r>
              <a:rPr lang="en-US" sz="1200" dirty="0"/>
              <a:t> similar presentation</a:t>
            </a:r>
          </a:p>
        </p:txBody>
      </p:sp>
    </p:spTree>
    <p:extLst>
      <p:ext uri="{BB962C8B-B14F-4D97-AF65-F5344CB8AC3E}">
        <p14:creationId xmlns:p14="http://schemas.microsoft.com/office/powerpoint/2010/main" val="294952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4"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755" y="209230"/>
            <a:ext cx="5353050" cy="1485900"/>
          </a:xfrm>
        </p:spPr>
        <p:txBody>
          <a:bodyPr/>
          <a:lstStyle/>
          <a:p>
            <a:pPr algn="ctr"/>
            <a:r>
              <a:rPr lang="en-US" dirty="0"/>
              <a:t>Thiazide and </a:t>
            </a:r>
            <a:r>
              <a:rPr lang="en-US" dirty="0" err="1"/>
              <a:t>Gitelman</a:t>
            </a:r>
            <a:r>
              <a:rPr lang="en-US" dirty="0"/>
              <a:t> Syndrome </a:t>
            </a:r>
          </a:p>
        </p:txBody>
      </p:sp>
      <p:sp>
        <p:nvSpPr>
          <p:cNvPr id="3" name="Content Placeholder 2"/>
          <p:cNvSpPr>
            <a:spLocks noGrp="1"/>
          </p:cNvSpPr>
          <p:nvPr>
            <p:ph idx="1"/>
          </p:nvPr>
        </p:nvSpPr>
        <p:spPr>
          <a:xfrm>
            <a:off x="362753" y="1562100"/>
            <a:ext cx="6199629" cy="3733800"/>
          </a:xfrm>
        </p:spPr>
        <p:txBody>
          <a:bodyPr>
            <a:normAutofit/>
          </a:bodyPr>
          <a:lstStyle/>
          <a:p>
            <a:r>
              <a:rPr lang="en-US" dirty="0" err="1"/>
              <a:t>Gitelman</a:t>
            </a:r>
            <a:r>
              <a:rPr lang="en-US" dirty="0"/>
              <a:t> syndrome </a:t>
            </a:r>
          </a:p>
          <a:p>
            <a:pPr lvl="1"/>
            <a:r>
              <a:rPr lang="en-US" dirty="0"/>
              <a:t>Autosomal Recessive Disorder (1:40,000)</a:t>
            </a:r>
          </a:p>
          <a:p>
            <a:pPr lvl="1"/>
            <a:r>
              <a:rPr lang="en-US" dirty="0"/>
              <a:t>Not usually diagnosed until late childhood or adulthood</a:t>
            </a:r>
            <a:endParaRPr lang="en-US" sz="2200" dirty="0"/>
          </a:p>
          <a:p>
            <a:r>
              <a:rPr lang="en-US" dirty="0"/>
              <a:t>Presents with hypokalemia, metabolic alkalosis, hypomagnesemia, </a:t>
            </a:r>
            <a:r>
              <a:rPr lang="en-US" dirty="0" err="1"/>
              <a:t>hypocalciuria</a:t>
            </a:r>
            <a:r>
              <a:rPr lang="en-US" dirty="0"/>
              <a:t>, polyuria, chondrocalcinosis and normal to elevated blood pressure </a:t>
            </a:r>
          </a:p>
          <a:p>
            <a:pPr lvl="1"/>
            <a:r>
              <a:rPr lang="en-US" sz="1600" dirty="0"/>
              <a:t>Decreases amount of cations (Na+) in the cell which increases the Ca++ gradient </a:t>
            </a:r>
          </a:p>
          <a:p>
            <a:pPr lvl="1"/>
            <a:r>
              <a:rPr lang="en-US" sz="1600" dirty="0"/>
              <a:t>Increased distal Na+ delivery </a:t>
            </a:r>
            <a:r>
              <a:rPr lang="en-GB" altLang="en-US" sz="1600" dirty="0">
                <a:sym typeface="Wingdings" panose="05000000000000000000" pitchFamily="2" charset="2"/>
              </a:rPr>
              <a:t> K+ secretion </a:t>
            </a:r>
            <a:endParaRPr lang="en-US" sz="1600" dirty="0"/>
          </a:p>
          <a:p>
            <a:endParaRPr lang="en-US" b="1"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6" t="63692" r="2366" b="27455"/>
          <a:stretch/>
        </p:blipFill>
        <p:spPr bwMode="auto">
          <a:xfrm>
            <a:off x="362755" y="5417773"/>
            <a:ext cx="7896225" cy="9783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57405" y="5647971"/>
            <a:ext cx="934423" cy="646331"/>
          </a:xfrm>
          <a:prstGeom prst="rect">
            <a:avLst/>
          </a:prstGeom>
          <a:noFill/>
        </p:spPr>
        <p:txBody>
          <a:bodyPr wrap="none" rtlCol="0">
            <a:spAutoFit/>
          </a:bodyPr>
          <a:lstStyle/>
          <a:p>
            <a:r>
              <a:rPr lang="en-US" sz="1200" dirty="0"/>
              <a:t>NSAIDs </a:t>
            </a:r>
          </a:p>
          <a:p>
            <a:r>
              <a:rPr lang="en-US" sz="1200" dirty="0" err="1"/>
              <a:t>Amiloride</a:t>
            </a:r>
            <a:r>
              <a:rPr lang="en-US" sz="1200" dirty="0"/>
              <a:t> </a:t>
            </a:r>
          </a:p>
          <a:p>
            <a:r>
              <a:rPr lang="en-US" sz="1200" dirty="0" err="1"/>
              <a:t>Eplerenone</a:t>
            </a:r>
            <a:r>
              <a:rPr lang="en-US" sz="1200" dirty="0"/>
              <a:t> </a:t>
            </a:r>
          </a:p>
        </p:txBody>
      </p:sp>
      <p:grpSp>
        <p:nvGrpSpPr>
          <p:cNvPr id="5" name="Group 3">
            <a:extLst>
              <a:ext uri="{FF2B5EF4-FFF2-40B4-BE49-F238E27FC236}">
                <a16:creationId xmlns:a16="http://schemas.microsoft.com/office/drawing/2014/main" id="{20AE6D57-05EA-DCD3-968E-E5F08912A166}"/>
              </a:ext>
            </a:extLst>
          </p:cNvPr>
          <p:cNvGrpSpPr>
            <a:grpSpLocks/>
          </p:cNvGrpSpPr>
          <p:nvPr/>
        </p:nvGrpSpPr>
        <p:grpSpPr bwMode="auto">
          <a:xfrm>
            <a:off x="6562383" y="209230"/>
            <a:ext cx="5353050" cy="4691063"/>
            <a:chOff x="1123950" y="1233857"/>
            <a:chExt cx="2990850" cy="2300362"/>
          </a:xfrm>
        </p:grpSpPr>
        <p:pic>
          <p:nvPicPr>
            <p:cNvPr id="7" name="Picture 3">
              <a:extLst>
                <a:ext uri="{FF2B5EF4-FFF2-40B4-BE49-F238E27FC236}">
                  <a16:creationId xmlns:a16="http://schemas.microsoft.com/office/drawing/2014/main" id="{BDF1B0B2-E1CD-6C11-D3E1-E64C947A5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514" r="397" b="46510"/>
            <a:stretch>
              <a:fillRect/>
            </a:stretch>
          </p:blipFill>
          <p:spPr bwMode="auto">
            <a:xfrm>
              <a:off x="1123950" y="1233857"/>
              <a:ext cx="2990850" cy="2300362"/>
            </a:xfrm>
            <a:prstGeom prst="rect">
              <a:avLst/>
            </a:prstGeom>
            <a:noFill/>
            <a:ln>
              <a:noFill/>
            </a:ln>
            <a:effectLst/>
            <a:extLst>
              <a:ext uri="{909E8E84-426E-40DD-AFC4-6F175D3DCCD1}">
                <a14:hiddenFill xmlns:a14="http://schemas.microsoft.com/office/drawing/2010/main">
                  <a:blipFill dpi="0" rotWithShape="0">
                    <a:blip/>
                    <a:srcRect l="44514" r="397" b="46510"/>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2">
              <a:extLst>
                <a:ext uri="{FF2B5EF4-FFF2-40B4-BE49-F238E27FC236}">
                  <a16:creationId xmlns:a16="http://schemas.microsoft.com/office/drawing/2014/main" id="{609AC690-1180-5704-24CF-975FFC93E5EF}"/>
                </a:ext>
              </a:extLst>
            </p:cNvPr>
            <p:cNvSpPr txBox="1">
              <a:spLocks noChangeArrowheads="1"/>
            </p:cNvSpPr>
            <p:nvPr/>
          </p:nvSpPr>
          <p:spPr bwMode="auto">
            <a:xfrm rot="-5400000">
              <a:off x="2401027" y="3025206"/>
              <a:ext cx="436697" cy="19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t>Calbidin</a:t>
              </a:r>
            </a:p>
          </p:txBody>
        </p:sp>
      </p:grpSp>
      <p:sp>
        <p:nvSpPr>
          <p:cNvPr id="9" name="Rectangle 13">
            <a:extLst>
              <a:ext uri="{FF2B5EF4-FFF2-40B4-BE49-F238E27FC236}">
                <a16:creationId xmlns:a16="http://schemas.microsoft.com/office/drawing/2014/main" id="{5E27A3C4-EC92-EB81-02F9-22DCC7754782}"/>
              </a:ext>
            </a:extLst>
          </p:cNvPr>
          <p:cNvSpPr>
            <a:spLocks noChangeArrowheads="1"/>
          </p:cNvSpPr>
          <p:nvPr/>
        </p:nvSpPr>
        <p:spPr bwMode="auto">
          <a:xfrm>
            <a:off x="7668430" y="666061"/>
            <a:ext cx="5905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8800" dirty="0">
                <a:solidFill>
                  <a:srgbClr val="FF0000"/>
                </a:solidFill>
              </a:rPr>
              <a:t>x</a:t>
            </a:r>
          </a:p>
        </p:txBody>
      </p:sp>
      <p:cxnSp>
        <p:nvCxnSpPr>
          <p:cNvPr id="10" name="Straight Connector 9">
            <a:extLst>
              <a:ext uri="{FF2B5EF4-FFF2-40B4-BE49-F238E27FC236}">
                <a16:creationId xmlns:a16="http://schemas.microsoft.com/office/drawing/2014/main" id="{651378E5-D7B3-EDBD-FA34-3BAF6F12980A}"/>
              </a:ext>
            </a:extLst>
          </p:cNvPr>
          <p:cNvCxnSpPr>
            <a:cxnSpLocks/>
          </p:cNvCxnSpPr>
          <p:nvPr/>
        </p:nvCxnSpPr>
        <p:spPr>
          <a:xfrm flipV="1">
            <a:off x="7814404" y="2676671"/>
            <a:ext cx="298601" cy="553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B04261AA-CFB8-537F-C4D2-0BCA3DD459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7111" y="6357463"/>
            <a:ext cx="1485900" cy="582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7719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0A89-411D-1D4C-8D4F-76AE2C87D397}"/>
              </a:ext>
            </a:extLst>
          </p:cNvPr>
          <p:cNvSpPr>
            <a:spLocks noGrp="1"/>
          </p:cNvSpPr>
          <p:nvPr>
            <p:ph type="title"/>
          </p:nvPr>
        </p:nvSpPr>
        <p:spPr>
          <a:xfrm>
            <a:off x="838200" y="548639"/>
            <a:ext cx="9601200" cy="1485900"/>
          </a:xfrm>
        </p:spPr>
        <p:txBody>
          <a:bodyPr/>
          <a:lstStyle/>
          <a:p>
            <a:r>
              <a:rPr lang="en-US" dirty="0" err="1"/>
              <a:t>Pendred</a:t>
            </a:r>
            <a:r>
              <a:rPr lang="en-US" dirty="0"/>
              <a:t> Syndrome</a:t>
            </a:r>
          </a:p>
        </p:txBody>
      </p:sp>
      <p:sp>
        <p:nvSpPr>
          <p:cNvPr id="3" name="Content Placeholder 2">
            <a:extLst>
              <a:ext uri="{FF2B5EF4-FFF2-40B4-BE49-F238E27FC236}">
                <a16:creationId xmlns:a16="http://schemas.microsoft.com/office/drawing/2014/main" id="{16311F92-E04C-DF45-9058-295ADAD4C68F}"/>
              </a:ext>
            </a:extLst>
          </p:cNvPr>
          <p:cNvSpPr>
            <a:spLocks noGrp="1"/>
          </p:cNvSpPr>
          <p:nvPr>
            <p:ph idx="1"/>
          </p:nvPr>
        </p:nvSpPr>
        <p:spPr>
          <a:xfrm>
            <a:off x="838200" y="1825625"/>
            <a:ext cx="5595651" cy="4483736"/>
          </a:xfrm>
        </p:spPr>
        <p:txBody>
          <a:bodyPr>
            <a:normAutofit fontScale="85000" lnSpcReduction="20000"/>
          </a:bodyPr>
          <a:lstStyle/>
          <a:p>
            <a:r>
              <a:rPr lang="en-US" dirty="0" err="1"/>
              <a:t>Pendred</a:t>
            </a:r>
            <a:r>
              <a:rPr lang="en-US" dirty="0"/>
              <a:t> syndrome consists of sensorineural deafness and goiter caused by impaired iodide uptake, and it is ascribed to a defect in the pendrin co-transporter (encoded by </a:t>
            </a:r>
            <a:r>
              <a:rPr lang="en-US" i="1" dirty="0"/>
              <a:t>SLC26A4</a:t>
            </a:r>
            <a:r>
              <a:rPr lang="en-US" dirty="0"/>
              <a:t>).</a:t>
            </a:r>
          </a:p>
          <a:p>
            <a:r>
              <a:rPr lang="en-US" dirty="0"/>
              <a:t>Pendrin is expressed on the apical membrane of type B intercalated cells of the collecting tubule and mediates the secretion of bicarbonate and the reabsorption of chloride.’</a:t>
            </a:r>
          </a:p>
          <a:p>
            <a:r>
              <a:rPr lang="en-US" dirty="0"/>
              <a:t>Pendrin and the Na–Cl cotransporter (NCC; </a:t>
            </a:r>
            <a:r>
              <a:rPr lang="en-US" i="1" dirty="0"/>
              <a:t>SLC12A3</a:t>
            </a:r>
            <a:r>
              <a:rPr lang="en-US" dirty="0"/>
              <a:t>) cross compensate for the loss of each other</a:t>
            </a:r>
          </a:p>
          <a:p>
            <a:r>
              <a:rPr lang="en-US" dirty="0"/>
              <a:t>Although these patients typically do not have acid-base disorders they at increased risk when exposed to thiazide diuretic.</a:t>
            </a:r>
          </a:p>
          <a:p>
            <a:r>
              <a:rPr lang="en-US" dirty="0"/>
              <a:t>These patients are susceptible because of the inability of type B intercalated cells to secrete bicarbonate. </a:t>
            </a:r>
          </a:p>
        </p:txBody>
      </p:sp>
      <p:sp>
        <p:nvSpPr>
          <p:cNvPr id="4" name="Rectangle 3">
            <a:extLst>
              <a:ext uri="{FF2B5EF4-FFF2-40B4-BE49-F238E27FC236}">
                <a16:creationId xmlns:a16="http://schemas.microsoft.com/office/drawing/2014/main" id="{0955482D-14DE-401F-376E-48BC329D8282}"/>
              </a:ext>
            </a:extLst>
          </p:cNvPr>
          <p:cNvSpPr/>
          <p:nvPr/>
        </p:nvSpPr>
        <p:spPr>
          <a:xfrm>
            <a:off x="9159101" y="6523644"/>
            <a:ext cx="3126177" cy="246221"/>
          </a:xfrm>
          <a:prstGeom prst="rect">
            <a:avLst/>
          </a:prstGeom>
        </p:spPr>
        <p:txBody>
          <a:bodyPr wrap="none">
            <a:spAutoFit/>
          </a:bodyPr>
          <a:lstStyle/>
          <a:p>
            <a:r>
              <a:rPr lang="en-US" sz="1000" dirty="0"/>
              <a:t>https://</a:t>
            </a:r>
            <a:r>
              <a:rPr lang="en-US" sz="1000" dirty="0" err="1"/>
              <a:t>www.ncbi.nlm.nih.gov</a:t>
            </a:r>
            <a:r>
              <a:rPr lang="en-US" sz="1000" dirty="0"/>
              <a:t>/</a:t>
            </a:r>
            <a:r>
              <a:rPr lang="en-US" sz="1000" dirty="0" err="1"/>
              <a:t>pmc</a:t>
            </a:r>
            <a:r>
              <a:rPr lang="en-US" sz="1000" dirty="0"/>
              <a:t>/articles/PMC4513892/</a:t>
            </a:r>
          </a:p>
        </p:txBody>
      </p:sp>
      <p:pic>
        <p:nvPicPr>
          <p:cNvPr id="5" name="Content Placeholder 3">
            <a:extLst>
              <a:ext uri="{FF2B5EF4-FFF2-40B4-BE49-F238E27FC236}">
                <a16:creationId xmlns:a16="http://schemas.microsoft.com/office/drawing/2014/main" id="{6DD2592F-384A-F2EF-DF51-56250D6BD04C}"/>
              </a:ext>
            </a:extLst>
          </p:cNvPr>
          <p:cNvPicPr>
            <a:picLocks noChangeAspect="1"/>
          </p:cNvPicPr>
          <p:nvPr/>
        </p:nvPicPr>
        <p:blipFill rotWithShape="1">
          <a:blip r:embed="rId2"/>
          <a:srcRect l="50736"/>
          <a:stretch/>
        </p:blipFill>
        <p:spPr>
          <a:xfrm>
            <a:off x="6921397" y="1825625"/>
            <a:ext cx="5021713" cy="3546665"/>
          </a:xfrm>
          <a:prstGeom prst="rect">
            <a:avLst/>
          </a:prstGeom>
        </p:spPr>
      </p:pic>
    </p:spTree>
    <p:extLst>
      <p:ext uri="{BB962C8B-B14F-4D97-AF65-F5344CB8AC3E}">
        <p14:creationId xmlns:p14="http://schemas.microsoft.com/office/powerpoint/2010/main" val="1440132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EE94A3-BA25-154D-AB93-BC4E724001D9}"/>
              </a:ext>
            </a:extLst>
          </p:cNvPr>
          <p:cNvPicPr>
            <a:picLocks noGrp="1" noChangeAspect="1"/>
          </p:cNvPicPr>
          <p:nvPr>
            <p:ph idx="1"/>
          </p:nvPr>
        </p:nvPicPr>
        <p:blipFill>
          <a:blip r:embed="rId3"/>
          <a:stretch>
            <a:fillRect/>
          </a:stretch>
        </p:blipFill>
        <p:spPr>
          <a:xfrm>
            <a:off x="2513654" y="267117"/>
            <a:ext cx="7164691" cy="6323765"/>
          </a:xfrm>
          <a:prstGeom prst="rect">
            <a:avLst/>
          </a:prstGeom>
        </p:spPr>
      </p:pic>
      <p:sp>
        <p:nvSpPr>
          <p:cNvPr id="5" name="Rectangle 4">
            <a:extLst>
              <a:ext uri="{FF2B5EF4-FFF2-40B4-BE49-F238E27FC236}">
                <a16:creationId xmlns:a16="http://schemas.microsoft.com/office/drawing/2014/main" id="{1BA530C2-4BED-C043-99DB-83B99D40B4E4}"/>
              </a:ext>
            </a:extLst>
          </p:cNvPr>
          <p:cNvSpPr/>
          <p:nvPr/>
        </p:nvSpPr>
        <p:spPr>
          <a:xfrm>
            <a:off x="7142394" y="6492875"/>
            <a:ext cx="5071901" cy="338554"/>
          </a:xfrm>
          <a:prstGeom prst="rect">
            <a:avLst/>
          </a:prstGeom>
        </p:spPr>
        <p:txBody>
          <a:bodyPr wrap="none">
            <a:spAutoFit/>
          </a:bodyPr>
          <a:lstStyle/>
          <a:p>
            <a:r>
              <a:rPr lang="en-US" sz="1600" dirty="0"/>
              <a:t>https://</a:t>
            </a:r>
            <a:r>
              <a:rPr lang="en-US" sz="1600" dirty="0" err="1"/>
              <a:t>www.ncbi.nlm.nih.gov</a:t>
            </a:r>
            <a:r>
              <a:rPr lang="en-US" sz="1600" dirty="0"/>
              <a:t>/</a:t>
            </a:r>
            <a:r>
              <a:rPr lang="en-US" sz="1600" dirty="0" err="1"/>
              <a:t>pmc</a:t>
            </a:r>
            <a:r>
              <a:rPr lang="en-US" sz="1600" dirty="0"/>
              <a:t>/articles/PMC3269186/</a:t>
            </a:r>
          </a:p>
        </p:txBody>
      </p:sp>
    </p:spTree>
    <p:extLst>
      <p:ext uri="{BB962C8B-B14F-4D97-AF65-F5344CB8AC3E}">
        <p14:creationId xmlns:p14="http://schemas.microsoft.com/office/powerpoint/2010/main" val="623949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10DEDB-911F-6AE2-A83A-CF1A7344E131}"/>
              </a:ext>
            </a:extLst>
          </p:cNvPr>
          <p:cNvSpPr>
            <a:spLocks noGrp="1"/>
          </p:cNvSpPr>
          <p:nvPr>
            <p:ph type="sldNum" sz="quarter" idx="12"/>
          </p:nvPr>
        </p:nvSpPr>
        <p:spPr/>
        <p:txBody>
          <a:bodyPr/>
          <a:lstStyle/>
          <a:p>
            <a:fld id="{DBA1B0FB-D917-4C8C-928F-313BD683BF39}" type="slidenum">
              <a:rPr lang="en-US" smtClean="0"/>
              <a:t>54</a:t>
            </a:fld>
            <a:endParaRPr lang="en-US"/>
          </a:p>
        </p:txBody>
      </p:sp>
      <p:sp>
        <p:nvSpPr>
          <p:cNvPr id="7" name="TextBox 6">
            <a:extLst>
              <a:ext uri="{FF2B5EF4-FFF2-40B4-BE49-F238E27FC236}">
                <a16:creationId xmlns:a16="http://schemas.microsoft.com/office/drawing/2014/main" id="{D9E5B871-C4C5-AF1B-C0D5-8E58AC9760A3}"/>
              </a:ext>
            </a:extLst>
          </p:cNvPr>
          <p:cNvSpPr txBox="1"/>
          <p:nvPr/>
        </p:nvSpPr>
        <p:spPr>
          <a:xfrm>
            <a:off x="7776713" y="183899"/>
            <a:ext cx="1955343" cy="646331"/>
          </a:xfrm>
          <a:prstGeom prst="rect">
            <a:avLst/>
          </a:prstGeom>
          <a:noFill/>
        </p:spPr>
        <p:txBody>
          <a:bodyPr wrap="none" rtlCol="0">
            <a:spAutoFit/>
          </a:bodyPr>
          <a:lstStyle/>
          <a:p>
            <a:pPr algn="ctr"/>
            <a:r>
              <a:rPr lang="en-US" dirty="0"/>
              <a:t>Metabolic Alkalosis</a:t>
            </a:r>
          </a:p>
          <a:p>
            <a:pPr algn="ctr"/>
            <a:r>
              <a:rPr lang="en-US" dirty="0"/>
              <a:t>pH &gt;7.44</a:t>
            </a:r>
          </a:p>
        </p:txBody>
      </p:sp>
      <p:sp>
        <p:nvSpPr>
          <p:cNvPr id="8" name="TextBox 7">
            <a:extLst>
              <a:ext uri="{FF2B5EF4-FFF2-40B4-BE49-F238E27FC236}">
                <a16:creationId xmlns:a16="http://schemas.microsoft.com/office/drawing/2014/main" id="{FA3AECBA-47AA-69DB-2E8F-2879D47E7056}"/>
              </a:ext>
            </a:extLst>
          </p:cNvPr>
          <p:cNvSpPr txBox="1"/>
          <p:nvPr/>
        </p:nvSpPr>
        <p:spPr>
          <a:xfrm>
            <a:off x="8004573" y="875868"/>
            <a:ext cx="1608133" cy="369332"/>
          </a:xfrm>
          <a:prstGeom prst="rect">
            <a:avLst/>
          </a:prstGeom>
          <a:noFill/>
        </p:spPr>
        <p:txBody>
          <a:bodyPr wrap="none" rtlCol="0">
            <a:spAutoFit/>
          </a:bodyPr>
          <a:lstStyle/>
          <a:p>
            <a:r>
              <a:rPr lang="en-US" dirty="0"/>
              <a:t>Urine Chloride</a:t>
            </a:r>
          </a:p>
        </p:txBody>
      </p:sp>
      <p:sp>
        <p:nvSpPr>
          <p:cNvPr id="9" name="TextBox 8">
            <a:extLst>
              <a:ext uri="{FF2B5EF4-FFF2-40B4-BE49-F238E27FC236}">
                <a16:creationId xmlns:a16="http://schemas.microsoft.com/office/drawing/2014/main" id="{B38A4EB2-7E31-7208-07BB-00F85FB7447C}"/>
              </a:ext>
            </a:extLst>
          </p:cNvPr>
          <p:cNvSpPr txBox="1"/>
          <p:nvPr/>
        </p:nvSpPr>
        <p:spPr>
          <a:xfrm>
            <a:off x="6945842" y="846979"/>
            <a:ext cx="550151" cy="369332"/>
          </a:xfrm>
          <a:prstGeom prst="rect">
            <a:avLst/>
          </a:prstGeom>
          <a:noFill/>
        </p:spPr>
        <p:txBody>
          <a:bodyPr wrap="none" rtlCol="0">
            <a:spAutoFit/>
          </a:bodyPr>
          <a:lstStyle/>
          <a:p>
            <a:r>
              <a:rPr lang="en-US" dirty="0"/>
              <a:t>&gt;20</a:t>
            </a:r>
          </a:p>
        </p:txBody>
      </p:sp>
      <p:sp>
        <p:nvSpPr>
          <p:cNvPr id="10" name="TextBox 9">
            <a:extLst>
              <a:ext uri="{FF2B5EF4-FFF2-40B4-BE49-F238E27FC236}">
                <a16:creationId xmlns:a16="http://schemas.microsoft.com/office/drawing/2014/main" id="{7934853A-C56A-7487-5F8D-261F68EB45F5}"/>
              </a:ext>
            </a:extLst>
          </p:cNvPr>
          <p:cNvSpPr txBox="1"/>
          <p:nvPr/>
        </p:nvSpPr>
        <p:spPr>
          <a:xfrm>
            <a:off x="10045219" y="848807"/>
            <a:ext cx="550151" cy="369332"/>
          </a:xfrm>
          <a:prstGeom prst="rect">
            <a:avLst/>
          </a:prstGeom>
          <a:noFill/>
        </p:spPr>
        <p:txBody>
          <a:bodyPr wrap="none" rtlCol="0">
            <a:spAutoFit/>
          </a:bodyPr>
          <a:lstStyle/>
          <a:p>
            <a:r>
              <a:rPr lang="en-US" dirty="0"/>
              <a:t>&lt;20</a:t>
            </a:r>
          </a:p>
        </p:txBody>
      </p:sp>
      <p:sp>
        <p:nvSpPr>
          <p:cNvPr id="11" name="TextBox 10">
            <a:extLst>
              <a:ext uri="{FF2B5EF4-FFF2-40B4-BE49-F238E27FC236}">
                <a16:creationId xmlns:a16="http://schemas.microsoft.com/office/drawing/2014/main" id="{5438C775-2B2A-419E-4A2E-9D013F1CE40F}"/>
              </a:ext>
            </a:extLst>
          </p:cNvPr>
          <p:cNvSpPr txBox="1"/>
          <p:nvPr/>
        </p:nvSpPr>
        <p:spPr>
          <a:xfrm>
            <a:off x="5001100" y="930399"/>
            <a:ext cx="1460464" cy="369332"/>
          </a:xfrm>
          <a:prstGeom prst="rect">
            <a:avLst/>
          </a:prstGeom>
          <a:noFill/>
        </p:spPr>
        <p:txBody>
          <a:bodyPr wrap="none" rtlCol="0">
            <a:spAutoFit/>
          </a:bodyPr>
          <a:lstStyle/>
          <a:p>
            <a:r>
              <a:rPr lang="en-US" dirty="0"/>
              <a:t>Hypertension</a:t>
            </a:r>
          </a:p>
        </p:txBody>
      </p:sp>
      <p:sp>
        <p:nvSpPr>
          <p:cNvPr id="12" name="TextBox 11">
            <a:extLst>
              <a:ext uri="{FF2B5EF4-FFF2-40B4-BE49-F238E27FC236}">
                <a16:creationId xmlns:a16="http://schemas.microsoft.com/office/drawing/2014/main" id="{0624C642-5678-CAB7-E965-4F927C638DFF}"/>
              </a:ext>
            </a:extLst>
          </p:cNvPr>
          <p:cNvSpPr txBox="1"/>
          <p:nvPr/>
        </p:nvSpPr>
        <p:spPr>
          <a:xfrm>
            <a:off x="3277676" y="875868"/>
            <a:ext cx="492892"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12AFA3-B357-6010-AA7B-35AAF6E0FC6E}"/>
              </a:ext>
            </a:extLst>
          </p:cNvPr>
          <p:cNvSpPr txBox="1"/>
          <p:nvPr/>
        </p:nvSpPr>
        <p:spPr>
          <a:xfrm>
            <a:off x="5725866" y="1474660"/>
            <a:ext cx="490840" cy="369332"/>
          </a:xfrm>
          <a:prstGeom prst="rect">
            <a:avLst/>
          </a:prstGeom>
          <a:noFill/>
        </p:spPr>
        <p:txBody>
          <a:bodyPr wrap="none" rtlCol="0">
            <a:spAutoFit/>
          </a:bodyPr>
          <a:lstStyle/>
          <a:p>
            <a:r>
              <a:rPr lang="en-US" dirty="0"/>
              <a:t>No</a:t>
            </a:r>
          </a:p>
        </p:txBody>
      </p:sp>
      <p:sp>
        <p:nvSpPr>
          <p:cNvPr id="15" name="TextBox 14">
            <a:extLst>
              <a:ext uri="{FF2B5EF4-FFF2-40B4-BE49-F238E27FC236}">
                <a16:creationId xmlns:a16="http://schemas.microsoft.com/office/drawing/2014/main" id="{47FD7263-15E1-DB6D-77EE-CD57F4B20218}"/>
              </a:ext>
            </a:extLst>
          </p:cNvPr>
          <p:cNvSpPr txBox="1"/>
          <p:nvPr/>
        </p:nvSpPr>
        <p:spPr>
          <a:xfrm>
            <a:off x="5014336" y="2144306"/>
            <a:ext cx="1454437" cy="369332"/>
          </a:xfrm>
          <a:prstGeom prst="rect">
            <a:avLst/>
          </a:prstGeom>
          <a:noFill/>
        </p:spPr>
        <p:txBody>
          <a:bodyPr wrap="none" rtlCol="0">
            <a:spAutoFit/>
          </a:bodyPr>
          <a:lstStyle/>
          <a:p>
            <a:r>
              <a:rPr lang="en-US" dirty="0"/>
              <a:t>Diuretic Use?</a:t>
            </a:r>
          </a:p>
        </p:txBody>
      </p:sp>
      <p:sp>
        <p:nvSpPr>
          <p:cNvPr id="16" name="TextBox 15">
            <a:extLst>
              <a:ext uri="{FF2B5EF4-FFF2-40B4-BE49-F238E27FC236}">
                <a16:creationId xmlns:a16="http://schemas.microsoft.com/office/drawing/2014/main" id="{BC57D3EC-FE1B-5B7C-9454-D9D018E2144C}"/>
              </a:ext>
            </a:extLst>
          </p:cNvPr>
          <p:cNvSpPr txBox="1"/>
          <p:nvPr/>
        </p:nvSpPr>
        <p:spPr>
          <a:xfrm>
            <a:off x="5765136" y="2797089"/>
            <a:ext cx="490840" cy="369332"/>
          </a:xfrm>
          <a:prstGeom prst="rect">
            <a:avLst/>
          </a:prstGeom>
          <a:noFill/>
        </p:spPr>
        <p:txBody>
          <a:bodyPr wrap="none" rtlCol="0">
            <a:spAutoFit/>
          </a:bodyPr>
          <a:lstStyle/>
          <a:p>
            <a:r>
              <a:rPr lang="en-US" dirty="0"/>
              <a:t>No</a:t>
            </a:r>
          </a:p>
        </p:txBody>
      </p:sp>
      <p:sp>
        <p:nvSpPr>
          <p:cNvPr id="17" name="TextBox 16">
            <a:extLst>
              <a:ext uri="{FF2B5EF4-FFF2-40B4-BE49-F238E27FC236}">
                <a16:creationId xmlns:a16="http://schemas.microsoft.com/office/drawing/2014/main" id="{C903462D-C3C6-4D37-E8ED-D6FD18386CEA}"/>
              </a:ext>
            </a:extLst>
          </p:cNvPr>
          <p:cNvSpPr txBox="1"/>
          <p:nvPr/>
        </p:nvSpPr>
        <p:spPr>
          <a:xfrm>
            <a:off x="5466992" y="3457546"/>
            <a:ext cx="2420534" cy="1754326"/>
          </a:xfrm>
          <a:prstGeom prst="rect">
            <a:avLst/>
          </a:prstGeom>
          <a:noFill/>
        </p:spPr>
        <p:txBody>
          <a:bodyPr wrap="none" rtlCol="0">
            <a:spAutoFit/>
          </a:bodyPr>
          <a:lstStyle/>
          <a:p>
            <a:pPr algn="ctr"/>
            <a:r>
              <a:rPr lang="en-US" dirty="0"/>
              <a:t>Bartter</a:t>
            </a:r>
          </a:p>
          <a:p>
            <a:pPr algn="ctr"/>
            <a:r>
              <a:rPr lang="en-US" dirty="0" err="1"/>
              <a:t>Gitelman</a:t>
            </a:r>
            <a:endParaRPr lang="en-US" dirty="0"/>
          </a:p>
          <a:p>
            <a:pPr algn="ctr"/>
            <a:r>
              <a:rPr lang="en-US" dirty="0"/>
              <a:t>Calcium (Milk)-Alkali</a:t>
            </a:r>
          </a:p>
          <a:p>
            <a:pPr algn="ctr"/>
            <a:r>
              <a:rPr lang="en-US" dirty="0"/>
              <a:t>Beta-Lactams</a:t>
            </a:r>
          </a:p>
          <a:p>
            <a:pPr algn="ctr"/>
            <a:r>
              <a:rPr lang="en-US" dirty="0"/>
              <a:t>Aminoglycosides</a:t>
            </a:r>
          </a:p>
          <a:p>
            <a:pPr algn="ctr"/>
            <a:r>
              <a:rPr lang="en-US" dirty="0"/>
              <a:t>Cystic Fibrosis/</a:t>
            </a:r>
            <a:r>
              <a:rPr lang="en-US" dirty="0" err="1"/>
              <a:t>Pendrid</a:t>
            </a:r>
            <a:r>
              <a:rPr lang="en-US" dirty="0"/>
              <a:t>*</a:t>
            </a:r>
          </a:p>
        </p:txBody>
      </p:sp>
      <p:sp>
        <p:nvSpPr>
          <p:cNvPr id="19" name="TextBox 18">
            <a:extLst>
              <a:ext uri="{FF2B5EF4-FFF2-40B4-BE49-F238E27FC236}">
                <a16:creationId xmlns:a16="http://schemas.microsoft.com/office/drawing/2014/main" id="{EC9AAB70-F6AF-BEEB-26C9-2A8BAA937D87}"/>
              </a:ext>
            </a:extLst>
          </p:cNvPr>
          <p:cNvSpPr txBox="1"/>
          <p:nvPr/>
        </p:nvSpPr>
        <p:spPr>
          <a:xfrm>
            <a:off x="8791346" y="1510301"/>
            <a:ext cx="827214" cy="369332"/>
          </a:xfrm>
          <a:prstGeom prst="rect">
            <a:avLst/>
          </a:prstGeom>
          <a:noFill/>
        </p:spPr>
        <p:txBody>
          <a:bodyPr wrap="none" rtlCol="0">
            <a:spAutoFit/>
          </a:bodyPr>
          <a:lstStyle/>
          <a:p>
            <a:r>
              <a:rPr lang="en-US" dirty="0"/>
              <a:t>Kidney</a:t>
            </a:r>
          </a:p>
        </p:txBody>
      </p:sp>
      <p:sp>
        <p:nvSpPr>
          <p:cNvPr id="20" name="TextBox 19">
            <a:extLst>
              <a:ext uri="{FF2B5EF4-FFF2-40B4-BE49-F238E27FC236}">
                <a16:creationId xmlns:a16="http://schemas.microsoft.com/office/drawing/2014/main" id="{810A91A4-0E68-96D0-0D83-36B2597F0C8C}"/>
              </a:ext>
            </a:extLst>
          </p:cNvPr>
          <p:cNvSpPr txBox="1"/>
          <p:nvPr/>
        </p:nvSpPr>
        <p:spPr>
          <a:xfrm>
            <a:off x="11049977" y="2565994"/>
            <a:ext cx="413896" cy="369332"/>
          </a:xfrm>
          <a:prstGeom prst="rect">
            <a:avLst/>
          </a:prstGeom>
          <a:noFill/>
        </p:spPr>
        <p:txBody>
          <a:bodyPr wrap="none" rtlCol="0">
            <a:spAutoFit/>
          </a:bodyPr>
          <a:lstStyle/>
          <a:p>
            <a:r>
              <a:rPr lang="en-US" dirty="0"/>
              <a:t>GI</a:t>
            </a:r>
          </a:p>
        </p:txBody>
      </p:sp>
      <p:sp>
        <p:nvSpPr>
          <p:cNvPr id="21" name="TextBox 20">
            <a:extLst>
              <a:ext uri="{FF2B5EF4-FFF2-40B4-BE49-F238E27FC236}">
                <a16:creationId xmlns:a16="http://schemas.microsoft.com/office/drawing/2014/main" id="{83952E94-50B8-1D28-EFBA-030FADE90C67}"/>
              </a:ext>
            </a:extLst>
          </p:cNvPr>
          <p:cNvSpPr txBox="1"/>
          <p:nvPr/>
        </p:nvSpPr>
        <p:spPr>
          <a:xfrm>
            <a:off x="7220917" y="2254012"/>
            <a:ext cx="2265877" cy="923330"/>
          </a:xfrm>
          <a:prstGeom prst="rect">
            <a:avLst/>
          </a:prstGeom>
          <a:noFill/>
        </p:spPr>
        <p:txBody>
          <a:bodyPr wrap="none" rtlCol="0">
            <a:spAutoFit/>
          </a:bodyPr>
          <a:lstStyle/>
          <a:p>
            <a:pPr algn="ctr"/>
            <a:r>
              <a:rPr lang="en-US" dirty="0"/>
              <a:t>Remote Diuretic</a:t>
            </a:r>
          </a:p>
          <a:p>
            <a:pPr algn="ctr"/>
            <a:r>
              <a:rPr lang="en-US" dirty="0"/>
              <a:t>Cystic Fibrosis*</a:t>
            </a:r>
          </a:p>
          <a:p>
            <a:pPr algn="ctr"/>
            <a:r>
              <a:rPr lang="en-US" dirty="0"/>
              <a:t>Post hypercapnic state</a:t>
            </a:r>
          </a:p>
        </p:txBody>
      </p:sp>
      <p:sp>
        <p:nvSpPr>
          <p:cNvPr id="22" name="TextBox 21">
            <a:extLst>
              <a:ext uri="{FF2B5EF4-FFF2-40B4-BE49-F238E27FC236}">
                <a16:creationId xmlns:a16="http://schemas.microsoft.com/office/drawing/2014/main" id="{D2D57B83-A8EF-78E2-49A3-92236AA5C971}"/>
              </a:ext>
            </a:extLst>
          </p:cNvPr>
          <p:cNvSpPr txBox="1"/>
          <p:nvPr/>
        </p:nvSpPr>
        <p:spPr>
          <a:xfrm>
            <a:off x="8471152" y="3715848"/>
            <a:ext cx="3641350" cy="1754326"/>
          </a:xfrm>
          <a:prstGeom prst="rect">
            <a:avLst/>
          </a:prstGeom>
          <a:noFill/>
        </p:spPr>
        <p:txBody>
          <a:bodyPr wrap="square" rtlCol="0">
            <a:spAutoFit/>
          </a:bodyPr>
          <a:lstStyle/>
          <a:p>
            <a:pPr algn="ctr"/>
            <a:r>
              <a:rPr lang="en-US" dirty="0"/>
              <a:t>Vomit</a:t>
            </a:r>
          </a:p>
          <a:p>
            <a:pPr algn="ctr"/>
            <a:r>
              <a:rPr lang="en-US" dirty="0"/>
              <a:t>NGT Suction</a:t>
            </a:r>
          </a:p>
          <a:p>
            <a:pPr algn="ctr"/>
            <a:r>
              <a:rPr lang="en-US" dirty="0"/>
              <a:t>Laxative overuse</a:t>
            </a:r>
          </a:p>
          <a:p>
            <a:pPr algn="ctr"/>
            <a:r>
              <a:rPr lang="en-US" dirty="0"/>
              <a:t>Chloride losing diarrhea (congenital)</a:t>
            </a:r>
          </a:p>
          <a:p>
            <a:pPr algn="ctr"/>
            <a:r>
              <a:rPr lang="en-US" dirty="0"/>
              <a:t>Villous Adenoma</a:t>
            </a:r>
          </a:p>
          <a:p>
            <a:pPr algn="ctr"/>
            <a:r>
              <a:rPr lang="en-US" dirty="0"/>
              <a:t>High volume ileostomy output</a:t>
            </a:r>
          </a:p>
        </p:txBody>
      </p:sp>
      <p:sp>
        <p:nvSpPr>
          <p:cNvPr id="23" name="Rounded Rectangle 22">
            <a:extLst>
              <a:ext uri="{FF2B5EF4-FFF2-40B4-BE49-F238E27FC236}">
                <a16:creationId xmlns:a16="http://schemas.microsoft.com/office/drawing/2014/main" id="{119DEF82-30CA-2182-F4EE-4F93022D5F12}"/>
              </a:ext>
            </a:extLst>
          </p:cNvPr>
          <p:cNvSpPr/>
          <p:nvPr/>
        </p:nvSpPr>
        <p:spPr>
          <a:xfrm>
            <a:off x="7741396" y="125441"/>
            <a:ext cx="2053873" cy="709150"/>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9B637B2-C02F-9C35-7E7B-63096E5DC1A8}"/>
              </a:ext>
            </a:extLst>
          </p:cNvPr>
          <p:cNvSpPr/>
          <p:nvPr/>
        </p:nvSpPr>
        <p:spPr>
          <a:xfrm>
            <a:off x="7923961" y="836736"/>
            <a:ext cx="1688745" cy="447597"/>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CAEDA25-F2C9-38E2-075B-D351FD786E81}"/>
              </a:ext>
            </a:extLst>
          </p:cNvPr>
          <p:cNvCxnSpPr>
            <a:cxnSpLocks/>
          </p:cNvCxnSpPr>
          <p:nvPr/>
        </p:nvCxnSpPr>
        <p:spPr>
          <a:xfrm flipH="1">
            <a:off x="6517874" y="1218852"/>
            <a:ext cx="1406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2F750D-39A4-B11B-A0A4-C2C8E9FFA90A}"/>
              </a:ext>
            </a:extLst>
          </p:cNvPr>
          <p:cNvCxnSpPr>
            <a:cxnSpLocks/>
          </p:cNvCxnSpPr>
          <p:nvPr/>
        </p:nvCxnSpPr>
        <p:spPr>
          <a:xfrm>
            <a:off x="9612706" y="1232549"/>
            <a:ext cx="14151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D0C1996-F658-B2B3-5E18-CCBBB5720F59}"/>
              </a:ext>
            </a:extLst>
          </p:cNvPr>
          <p:cNvSpPr/>
          <p:nvPr/>
        </p:nvSpPr>
        <p:spPr>
          <a:xfrm>
            <a:off x="4977837" y="881911"/>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ECBB917-9489-5A7E-6D24-8455F11A3DE7}"/>
              </a:ext>
            </a:extLst>
          </p:cNvPr>
          <p:cNvCxnSpPr>
            <a:cxnSpLocks/>
          </p:cNvCxnSpPr>
          <p:nvPr/>
        </p:nvCxnSpPr>
        <p:spPr>
          <a:xfrm>
            <a:off x="545318" y="1329507"/>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D5B792-AFED-FA66-F9D4-13E151D702C2}"/>
              </a:ext>
            </a:extLst>
          </p:cNvPr>
          <p:cNvCxnSpPr>
            <a:cxnSpLocks/>
          </p:cNvCxnSpPr>
          <p:nvPr/>
        </p:nvCxnSpPr>
        <p:spPr>
          <a:xfrm>
            <a:off x="5725866" y="1317514"/>
            <a:ext cx="0" cy="771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570CCFB-F8DA-F6BB-3716-38ADAE34A34D}"/>
              </a:ext>
            </a:extLst>
          </p:cNvPr>
          <p:cNvCxnSpPr>
            <a:cxnSpLocks/>
          </p:cNvCxnSpPr>
          <p:nvPr/>
        </p:nvCxnSpPr>
        <p:spPr>
          <a:xfrm>
            <a:off x="5725866" y="2567178"/>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E070BE4A-AB55-AB19-6B11-1D6B5ED3593F}"/>
              </a:ext>
            </a:extLst>
          </p:cNvPr>
          <p:cNvSpPr/>
          <p:nvPr/>
        </p:nvSpPr>
        <p:spPr>
          <a:xfrm>
            <a:off x="5018143" y="2123768"/>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AF67BD6F-061D-193E-5C15-0432A298F405}"/>
              </a:ext>
            </a:extLst>
          </p:cNvPr>
          <p:cNvSpPr/>
          <p:nvPr/>
        </p:nvSpPr>
        <p:spPr>
          <a:xfrm>
            <a:off x="5419382" y="3480446"/>
            <a:ext cx="2416265" cy="174389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4F3EB6B-9437-0FD3-7F34-C4CBF0D74DF2}"/>
              </a:ext>
            </a:extLst>
          </p:cNvPr>
          <p:cNvSpPr txBox="1"/>
          <p:nvPr/>
        </p:nvSpPr>
        <p:spPr>
          <a:xfrm>
            <a:off x="545318" y="924364"/>
            <a:ext cx="716863" cy="369332"/>
          </a:xfrm>
          <a:prstGeom prst="rect">
            <a:avLst/>
          </a:prstGeom>
          <a:noFill/>
        </p:spPr>
        <p:txBody>
          <a:bodyPr wrap="none" rtlCol="0">
            <a:spAutoFit/>
          </a:bodyPr>
          <a:lstStyle/>
          <a:p>
            <a:r>
              <a:rPr lang="en-US" dirty="0"/>
              <a:t>Renin</a:t>
            </a:r>
          </a:p>
        </p:txBody>
      </p:sp>
      <p:sp>
        <p:nvSpPr>
          <p:cNvPr id="45" name="TextBox 44">
            <a:extLst>
              <a:ext uri="{FF2B5EF4-FFF2-40B4-BE49-F238E27FC236}">
                <a16:creationId xmlns:a16="http://schemas.microsoft.com/office/drawing/2014/main" id="{0D965D5D-5CCB-5346-F052-198C62334891}"/>
              </a:ext>
            </a:extLst>
          </p:cNvPr>
          <p:cNvSpPr txBox="1"/>
          <p:nvPr/>
        </p:nvSpPr>
        <p:spPr>
          <a:xfrm>
            <a:off x="6138" y="1556768"/>
            <a:ext cx="589585" cy="369332"/>
          </a:xfrm>
          <a:prstGeom prst="rect">
            <a:avLst/>
          </a:prstGeom>
          <a:noFill/>
        </p:spPr>
        <p:txBody>
          <a:bodyPr wrap="none" rtlCol="0">
            <a:spAutoFit/>
          </a:bodyPr>
          <a:lstStyle/>
          <a:p>
            <a:r>
              <a:rPr lang="en-US" dirty="0"/>
              <a:t>Low</a:t>
            </a:r>
          </a:p>
        </p:txBody>
      </p:sp>
      <p:sp>
        <p:nvSpPr>
          <p:cNvPr id="46" name="TextBox 45">
            <a:extLst>
              <a:ext uri="{FF2B5EF4-FFF2-40B4-BE49-F238E27FC236}">
                <a16:creationId xmlns:a16="http://schemas.microsoft.com/office/drawing/2014/main" id="{847A76E8-38D4-2FE9-7CD5-B455D52F5AB8}"/>
              </a:ext>
            </a:extLst>
          </p:cNvPr>
          <p:cNvSpPr txBox="1"/>
          <p:nvPr/>
        </p:nvSpPr>
        <p:spPr>
          <a:xfrm>
            <a:off x="1499079" y="2947556"/>
            <a:ext cx="589585" cy="369332"/>
          </a:xfrm>
          <a:prstGeom prst="rect">
            <a:avLst/>
          </a:prstGeom>
          <a:noFill/>
        </p:spPr>
        <p:txBody>
          <a:bodyPr wrap="none" rtlCol="0">
            <a:spAutoFit/>
          </a:bodyPr>
          <a:lstStyle/>
          <a:p>
            <a:r>
              <a:rPr lang="en-US" dirty="0"/>
              <a:t>Low</a:t>
            </a:r>
          </a:p>
        </p:txBody>
      </p:sp>
      <p:sp>
        <p:nvSpPr>
          <p:cNvPr id="48" name="TextBox 47">
            <a:extLst>
              <a:ext uri="{FF2B5EF4-FFF2-40B4-BE49-F238E27FC236}">
                <a16:creationId xmlns:a16="http://schemas.microsoft.com/office/drawing/2014/main" id="{FB77173D-5693-7CBB-6512-AB3DA803AFAE}"/>
              </a:ext>
            </a:extLst>
          </p:cNvPr>
          <p:cNvSpPr txBox="1"/>
          <p:nvPr/>
        </p:nvSpPr>
        <p:spPr>
          <a:xfrm>
            <a:off x="190869" y="3852741"/>
            <a:ext cx="617477" cy="369332"/>
          </a:xfrm>
          <a:prstGeom prst="rect">
            <a:avLst/>
          </a:prstGeom>
          <a:noFill/>
        </p:spPr>
        <p:txBody>
          <a:bodyPr wrap="none" rtlCol="0">
            <a:spAutoFit/>
          </a:bodyPr>
          <a:lstStyle/>
          <a:p>
            <a:r>
              <a:rPr lang="en-US" dirty="0"/>
              <a:t>High</a:t>
            </a:r>
          </a:p>
        </p:txBody>
      </p:sp>
      <p:sp>
        <p:nvSpPr>
          <p:cNvPr id="49" name="TextBox 48">
            <a:extLst>
              <a:ext uri="{FF2B5EF4-FFF2-40B4-BE49-F238E27FC236}">
                <a16:creationId xmlns:a16="http://schemas.microsoft.com/office/drawing/2014/main" id="{2C0921FC-D3DD-9AED-5F8F-DEFFD451AA9D}"/>
              </a:ext>
            </a:extLst>
          </p:cNvPr>
          <p:cNvSpPr txBox="1"/>
          <p:nvPr/>
        </p:nvSpPr>
        <p:spPr>
          <a:xfrm>
            <a:off x="1946267" y="1474660"/>
            <a:ext cx="617477" cy="369332"/>
          </a:xfrm>
          <a:prstGeom prst="rect">
            <a:avLst/>
          </a:prstGeom>
          <a:noFill/>
        </p:spPr>
        <p:txBody>
          <a:bodyPr wrap="none" rtlCol="0">
            <a:spAutoFit/>
          </a:bodyPr>
          <a:lstStyle/>
          <a:p>
            <a:r>
              <a:rPr lang="en-US" dirty="0"/>
              <a:t>High</a:t>
            </a:r>
          </a:p>
        </p:txBody>
      </p:sp>
      <p:sp>
        <p:nvSpPr>
          <p:cNvPr id="50" name="TextBox 49">
            <a:extLst>
              <a:ext uri="{FF2B5EF4-FFF2-40B4-BE49-F238E27FC236}">
                <a16:creationId xmlns:a16="http://schemas.microsoft.com/office/drawing/2014/main" id="{169C7346-E8A0-B1EF-73DB-767746DEA619}"/>
              </a:ext>
            </a:extLst>
          </p:cNvPr>
          <p:cNvSpPr txBox="1"/>
          <p:nvPr/>
        </p:nvSpPr>
        <p:spPr>
          <a:xfrm>
            <a:off x="171109" y="2310559"/>
            <a:ext cx="1347485" cy="369332"/>
          </a:xfrm>
          <a:prstGeom prst="rect">
            <a:avLst/>
          </a:prstGeom>
          <a:noFill/>
        </p:spPr>
        <p:txBody>
          <a:bodyPr wrap="none" rtlCol="0">
            <a:spAutoFit/>
          </a:bodyPr>
          <a:lstStyle/>
          <a:p>
            <a:r>
              <a:rPr lang="en-US" dirty="0"/>
              <a:t>Aldosterone</a:t>
            </a:r>
          </a:p>
        </p:txBody>
      </p:sp>
      <p:sp>
        <p:nvSpPr>
          <p:cNvPr id="51" name="TextBox 50">
            <a:extLst>
              <a:ext uri="{FF2B5EF4-FFF2-40B4-BE49-F238E27FC236}">
                <a16:creationId xmlns:a16="http://schemas.microsoft.com/office/drawing/2014/main" id="{65EF3433-1703-8E32-4032-F0B6A8FFCBAD}"/>
              </a:ext>
            </a:extLst>
          </p:cNvPr>
          <p:cNvSpPr txBox="1"/>
          <p:nvPr/>
        </p:nvSpPr>
        <p:spPr>
          <a:xfrm>
            <a:off x="164378" y="6046303"/>
            <a:ext cx="4113627" cy="923330"/>
          </a:xfrm>
          <a:prstGeom prst="rect">
            <a:avLst/>
          </a:prstGeom>
          <a:noFill/>
        </p:spPr>
        <p:txBody>
          <a:bodyPr wrap="none" rtlCol="0">
            <a:spAutoFit/>
          </a:bodyPr>
          <a:lstStyle/>
          <a:p>
            <a:r>
              <a:rPr lang="en-US" dirty="0"/>
              <a:t>Primary Hyperaldosteronism</a:t>
            </a:r>
          </a:p>
          <a:p>
            <a:r>
              <a:rPr lang="en-US" dirty="0"/>
              <a:t>Glucocorticoid-remediable Aldosteronism</a:t>
            </a:r>
          </a:p>
          <a:p>
            <a:endParaRPr lang="en-US" dirty="0"/>
          </a:p>
        </p:txBody>
      </p:sp>
      <p:sp>
        <p:nvSpPr>
          <p:cNvPr id="52" name="TextBox 51">
            <a:extLst>
              <a:ext uri="{FF2B5EF4-FFF2-40B4-BE49-F238E27FC236}">
                <a16:creationId xmlns:a16="http://schemas.microsoft.com/office/drawing/2014/main" id="{F2697170-1842-6F8E-3FA3-68000FD6E6A9}"/>
              </a:ext>
            </a:extLst>
          </p:cNvPr>
          <p:cNvSpPr txBox="1"/>
          <p:nvPr/>
        </p:nvSpPr>
        <p:spPr>
          <a:xfrm>
            <a:off x="1332940" y="3742389"/>
            <a:ext cx="3475631" cy="1754326"/>
          </a:xfrm>
          <a:prstGeom prst="rect">
            <a:avLst/>
          </a:prstGeom>
          <a:noFill/>
        </p:spPr>
        <p:txBody>
          <a:bodyPr wrap="none" rtlCol="0">
            <a:spAutoFit/>
          </a:bodyPr>
          <a:lstStyle/>
          <a:p>
            <a:pPr algn="ctr"/>
            <a:r>
              <a:rPr lang="en-US" dirty="0"/>
              <a:t>Cushing Syndrome</a:t>
            </a:r>
          </a:p>
          <a:p>
            <a:pPr algn="ctr"/>
            <a:r>
              <a:rPr lang="en-US" dirty="0"/>
              <a:t>Ectopic Corticotropin</a:t>
            </a:r>
          </a:p>
          <a:p>
            <a:pPr algn="ctr"/>
            <a:r>
              <a:rPr lang="en-US" dirty="0"/>
              <a:t>Drugs (carbenoxolone)</a:t>
            </a:r>
          </a:p>
          <a:p>
            <a:pPr algn="ctr"/>
            <a:r>
              <a:rPr lang="en-US" dirty="0"/>
              <a:t>Licorice (</a:t>
            </a:r>
            <a:r>
              <a:rPr lang="en-US" dirty="0" err="1"/>
              <a:t>Glycyrrhetic</a:t>
            </a:r>
            <a:r>
              <a:rPr lang="en-US" dirty="0"/>
              <a:t> Acid)</a:t>
            </a:r>
          </a:p>
          <a:p>
            <a:pPr algn="ctr"/>
            <a:r>
              <a:rPr lang="en-US" dirty="0"/>
              <a:t>Liddle Syndrome</a:t>
            </a:r>
          </a:p>
          <a:p>
            <a:pPr algn="ctr"/>
            <a:r>
              <a:rPr lang="en-US" dirty="0"/>
              <a:t>Apparent Mineralocorticoid Excess</a:t>
            </a:r>
          </a:p>
        </p:txBody>
      </p:sp>
      <p:sp>
        <p:nvSpPr>
          <p:cNvPr id="53" name="TextBox 52">
            <a:extLst>
              <a:ext uri="{FF2B5EF4-FFF2-40B4-BE49-F238E27FC236}">
                <a16:creationId xmlns:a16="http://schemas.microsoft.com/office/drawing/2014/main" id="{C4A64EEC-F2B9-A13E-9611-951EEA2E605C}"/>
              </a:ext>
            </a:extLst>
          </p:cNvPr>
          <p:cNvSpPr txBox="1"/>
          <p:nvPr/>
        </p:nvSpPr>
        <p:spPr>
          <a:xfrm>
            <a:off x="2563744" y="2139418"/>
            <a:ext cx="2204065" cy="923330"/>
          </a:xfrm>
          <a:prstGeom prst="rect">
            <a:avLst/>
          </a:prstGeom>
          <a:noFill/>
        </p:spPr>
        <p:txBody>
          <a:bodyPr wrap="none" rtlCol="0">
            <a:spAutoFit/>
          </a:bodyPr>
          <a:lstStyle/>
          <a:p>
            <a:pPr algn="ctr"/>
            <a:r>
              <a:rPr lang="en-US" dirty="0"/>
              <a:t>Renal Artery Stenosis</a:t>
            </a:r>
          </a:p>
          <a:p>
            <a:pPr algn="ctr"/>
            <a:r>
              <a:rPr lang="en-US" dirty="0"/>
              <a:t>Aortic Coarctation </a:t>
            </a:r>
          </a:p>
          <a:p>
            <a:pPr algn="ctr"/>
            <a:r>
              <a:rPr lang="en-US" dirty="0" err="1"/>
              <a:t>Reninoma</a:t>
            </a:r>
            <a:endParaRPr lang="en-US" dirty="0"/>
          </a:p>
        </p:txBody>
      </p:sp>
      <p:cxnSp>
        <p:nvCxnSpPr>
          <p:cNvPr id="54" name="Straight Arrow Connector 53">
            <a:extLst>
              <a:ext uri="{FF2B5EF4-FFF2-40B4-BE49-F238E27FC236}">
                <a16:creationId xmlns:a16="http://schemas.microsoft.com/office/drawing/2014/main" id="{15850AC1-227A-CCD0-0BD8-A450F60CF661}"/>
              </a:ext>
            </a:extLst>
          </p:cNvPr>
          <p:cNvCxnSpPr>
            <a:cxnSpLocks/>
          </p:cNvCxnSpPr>
          <p:nvPr/>
        </p:nvCxnSpPr>
        <p:spPr>
          <a:xfrm flipH="1">
            <a:off x="1262181" y="1250360"/>
            <a:ext cx="37156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FCF62528-942C-21FC-B0F4-13021B5B08B2}"/>
              </a:ext>
            </a:extLst>
          </p:cNvPr>
          <p:cNvSpPr/>
          <p:nvPr/>
        </p:nvSpPr>
        <p:spPr>
          <a:xfrm>
            <a:off x="545319" y="881910"/>
            <a:ext cx="716862"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30C4D87-9250-246E-37C7-517D15D8E130}"/>
              </a:ext>
            </a:extLst>
          </p:cNvPr>
          <p:cNvCxnSpPr>
            <a:cxnSpLocks/>
          </p:cNvCxnSpPr>
          <p:nvPr/>
        </p:nvCxnSpPr>
        <p:spPr>
          <a:xfrm>
            <a:off x="1160426" y="1329507"/>
            <a:ext cx="1466637" cy="794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C0DCDFB9-2C48-99DC-D8DD-9624EB17B6B0}"/>
              </a:ext>
            </a:extLst>
          </p:cNvPr>
          <p:cNvSpPr/>
          <p:nvPr/>
        </p:nvSpPr>
        <p:spPr>
          <a:xfrm>
            <a:off x="2548976" y="2144306"/>
            <a:ext cx="2306873" cy="93008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E89BEA1-27BE-FC87-690A-BE3A697C14C4}"/>
              </a:ext>
            </a:extLst>
          </p:cNvPr>
          <p:cNvSpPr/>
          <p:nvPr/>
        </p:nvSpPr>
        <p:spPr>
          <a:xfrm>
            <a:off x="128622" y="2279250"/>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5FEB77E-D52D-4E77-BA72-6FDF4DE12DE4}"/>
              </a:ext>
            </a:extLst>
          </p:cNvPr>
          <p:cNvCxnSpPr>
            <a:cxnSpLocks/>
          </p:cNvCxnSpPr>
          <p:nvPr/>
        </p:nvCxnSpPr>
        <p:spPr>
          <a:xfrm>
            <a:off x="214414" y="2762613"/>
            <a:ext cx="0" cy="3241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48F8FC-AE9D-65A5-CB64-AD8B6472C100}"/>
              </a:ext>
            </a:extLst>
          </p:cNvPr>
          <p:cNvCxnSpPr>
            <a:cxnSpLocks/>
          </p:cNvCxnSpPr>
          <p:nvPr/>
        </p:nvCxnSpPr>
        <p:spPr>
          <a:xfrm>
            <a:off x="1153064" y="2726847"/>
            <a:ext cx="740680" cy="9527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5BD6A85-54B4-CB56-2BA5-109A6A13688C}"/>
              </a:ext>
            </a:extLst>
          </p:cNvPr>
          <p:cNvSpPr/>
          <p:nvPr/>
        </p:nvSpPr>
        <p:spPr>
          <a:xfrm>
            <a:off x="1013946" y="3715848"/>
            <a:ext cx="4113623" cy="178086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FEA2162B-7379-BCFD-570B-B9BC21D4DA1E}"/>
              </a:ext>
            </a:extLst>
          </p:cNvPr>
          <p:cNvSpPr/>
          <p:nvPr/>
        </p:nvSpPr>
        <p:spPr>
          <a:xfrm>
            <a:off x="128621" y="6011896"/>
            <a:ext cx="4113609" cy="659771"/>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70CF04CF-408A-2803-EC06-C9FE2A738A4A}"/>
              </a:ext>
            </a:extLst>
          </p:cNvPr>
          <p:cNvCxnSpPr>
            <a:cxnSpLocks/>
          </p:cNvCxnSpPr>
          <p:nvPr/>
        </p:nvCxnSpPr>
        <p:spPr>
          <a:xfrm flipH="1">
            <a:off x="8808639" y="1216311"/>
            <a:ext cx="2214504" cy="1027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ADC3EC4-59FB-AE26-65FB-E1100C7027BD}"/>
              </a:ext>
            </a:extLst>
          </p:cNvPr>
          <p:cNvCxnSpPr>
            <a:cxnSpLocks/>
          </p:cNvCxnSpPr>
          <p:nvPr/>
        </p:nvCxnSpPr>
        <p:spPr>
          <a:xfrm flipH="1">
            <a:off x="11037425" y="1216311"/>
            <a:ext cx="3011" cy="2499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B0C89C06-80D5-1725-D743-3388771D3C6D}"/>
              </a:ext>
            </a:extLst>
          </p:cNvPr>
          <p:cNvSpPr/>
          <p:nvPr/>
        </p:nvSpPr>
        <p:spPr>
          <a:xfrm>
            <a:off x="8523031" y="3709409"/>
            <a:ext cx="3571210" cy="175432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7060DE5B-8000-B2AE-DB51-CC906FC8864F}"/>
              </a:ext>
            </a:extLst>
          </p:cNvPr>
          <p:cNvSpPr/>
          <p:nvPr/>
        </p:nvSpPr>
        <p:spPr>
          <a:xfrm>
            <a:off x="7213896" y="2280360"/>
            <a:ext cx="2255606" cy="99260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740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DB037A-AEEC-A269-045A-096EA04F3820}"/>
              </a:ext>
            </a:extLst>
          </p:cNvPr>
          <p:cNvSpPr>
            <a:spLocks noGrp="1"/>
          </p:cNvSpPr>
          <p:nvPr>
            <p:ph type="body" idx="1"/>
          </p:nvPr>
        </p:nvSpPr>
        <p:spPr>
          <a:xfrm>
            <a:off x="542791" y="196900"/>
            <a:ext cx="5437186" cy="535354"/>
          </a:xfrm>
        </p:spPr>
        <p:txBody>
          <a:bodyPr/>
          <a:lstStyle/>
          <a:p>
            <a:pPr algn="ctr"/>
            <a:r>
              <a:rPr lang="en-US" u="sng" dirty="0"/>
              <a:t>Elevated Aldosterone</a:t>
            </a:r>
          </a:p>
        </p:txBody>
      </p:sp>
      <p:sp>
        <p:nvSpPr>
          <p:cNvPr id="4" name="Content Placeholder 3">
            <a:extLst>
              <a:ext uri="{FF2B5EF4-FFF2-40B4-BE49-F238E27FC236}">
                <a16:creationId xmlns:a16="http://schemas.microsoft.com/office/drawing/2014/main" id="{2A00C553-309B-EBF9-4222-90B838C80952}"/>
              </a:ext>
            </a:extLst>
          </p:cNvPr>
          <p:cNvSpPr>
            <a:spLocks noGrp="1"/>
          </p:cNvSpPr>
          <p:nvPr>
            <p:ph sz="half" idx="2"/>
          </p:nvPr>
        </p:nvSpPr>
        <p:spPr>
          <a:xfrm>
            <a:off x="550862" y="1355075"/>
            <a:ext cx="5545137" cy="4587850"/>
          </a:xfrm>
        </p:spPr>
        <p:txBody>
          <a:bodyPr/>
          <a:lstStyle/>
          <a:p>
            <a:r>
              <a:rPr lang="en-US" dirty="0"/>
              <a:t>Primary Hyperaldosteronism </a:t>
            </a:r>
          </a:p>
          <a:p>
            <a:r>
              <a:rPr lang="en-US" dirty="0"/>
              <a:t>Glucocorticoid Remediable Aldosteronism</a:t>
            </a:r>
          </a:p>
          <a:p>
            <a:r>
              <a:rPr lang="en-US" dirty="0"/>
              <a:t>Renal Artery Stenosis</a:t>
            </a:r>
          </a:p>
          <a:p>
            <a:r>
              <a:rPr lang="en-US" dirty="0"/>
              <a:t>Aortic Coarctation</a:t>
            </a:r>
          </a:p>
          <a:p>
            <a:r>
              <a:rPr lang="en-US" dirty="0" err="1"/>
              <a:t>Reninoma</a:t>
            </a:r>
            <a:endParaRPr lang="en-US" dirty="0"/>
          </a:p>
        </p:txBody>
      </p:sp>
      <p:sp>
        <p:nvSpPr>
          <p:cNvPr id="5" name="Text Placeholder 4">
            <a:extLst>
              <a:ext uri="{FF2B5EF4-FFF2-40B4-BE49-F238E27FC236}">
                <a16:creationId xmlns:a16="http://schemas.microsoft.com/office/drawing/2014/main" id="{A034D15B-2DBD-D190-0969-D0CFC59632BA}"/>
              </a:ext>
            </a:extLst>
          </p:cNvPr>
          <p:cNvSpPr>
            <a:spLocks noGrp="1"/>
          </p:cNvSpPr>
          <p:nvPr>
            <p:ph type="body" sz="quarter" idx="3"/>
          </p:nvPr>
        </p:nvSpPr>
        <p:spPr>
          <a:xfrm>
            <a:off x="6204745" y="196900"/>
            <a:ext cx="5436392" cy="535354"/>
          </a:xfrm>
        </p:spPr>
        <p:txBody>
          <a:bodyPr/>
          <a:lstStyle/>
          <a:p>
            <a:pPr algn="ctr"/>
            <a:r>
              <a:rPr lang="en-US" u="sng" dirty="0"/>
              <a:t>Low Aldosterone</a:t>
            </a:r>
          </a:p>
        </p:txBody>
      </p:sp>
      <p:sp>
        <p:nvSpPr>
          <p:cNvPr id="6" name="Content Placeholder 5">
            <a:extLst>
              <a:ext uri="{FF2B5EF4-FFF2-40B4-BE49-F238E27FC236}">
                <a16:creationId xmlns:a16="http://schemas.microsoft.com/office/drawing/2014/main" id="{85EAA110-8F07-8AEF-ADE6-DF77C4FD7166}"/>
              </a:ext>
            </a:extLst>
          </p:cNvPr>
          <p:cNvSpPr>
            <a:spLocks noGrp="1"/>
          </p:cNvSpPr>
          <p:nvPr>
            <p:ph sz="quarter" idx="4"/>
          </p:nvPr>
        </p:nvSpPr>
        <p:spPr>
          <a:xfrm>
            <a:off x="6212023" y="1355075"/>
            <a:ext cx="5436391" cy="4587850"/>
          </a:xfrm>
        </p:spPr>
        <p:txBody>
          <a:bodyPr/>
          <a:lstStyle/>
          <a:p>
            <a:r>
              <a:rPr lang="en-US" dirty="0"/>
              <a:t>Cushing Syndrome</a:t>
            </a:r>
          </a:p>
          <a:p>
            <a:r>
              <a:rPr lang="en-US" dirty="0"/>
              <a:t>Ectopic Corticotropin</a:t>
            </a:r>
          </a:p>
          <a:p>
            <a:r>
              <a:rPr lang="en-US" dirty="0"/>
              <a:t>Congenital Adrenal Hyperplasia </a:t>
            </a:r>
          </a:p>
          <a:p>
            <a:r>
              <a:rPr lang="en-US" dirty="0"/>
              <a:t>Drugs (carbenoxolone)</a:t>
            </a:r>
          </a:p>
          <a:p>
            <a:r>
              <a:rPr lang="en-US" dirty="0"/>
              <a:t>Licorice (</a:t>
            </a:r>
            <a:r>
              <a:rPr lang="en-US" dirty="0" err="1"/>
              <a:t>Glycyrrhetic</a:t>
            </a:r>
            <a:r>
              <a:rPr lang="en-US" dirty="0"/>
              <a:t> Acid)</a:t>
            </a:r>
          </a:p>
          <a:p>
            <a:r>
              <a:rPr lang="en-US" dirty="0"/>
              <a:t>Liddle Syndrome</a:t>
            </a:r>
          </a:p>
          <a:p>
            <a:r>
              <a:rPr lang="en-US" dirty="0"/>
              <a:t>Apparent Mineralocorticoid Excess (AME)</a:t>
            </a:r>
          </a:p>
        </p:txBody>
      </p:sp>
      <p:sp>
        <p:nvSpPr>
          <p:cNvPr id="9" name="Slide Number Placeholder 8">
            <a:extLst>
              <a:ext uri="{FF2B5EF4-FFF2-40B4-BE49-F238E27FC236}">
                <a16:creationId xmlns:a16="http://schemas.microsoft.com/office/drawing/2014/main" id="{3DA0B199-272D-84E0-DA38-F3065A1B6788}"/>
              </a:ext>
            </a:extLst>
          </p:cNvPr>
          <p:cNvSpPr>
            <a:spLocks noGrp="1"/>
          </p:cNvSpPr>
          <p:nvPr>
            <p:ph type="sldNum" sz="quarter" idx="12"/>
          </p:nvPr>
        </p:nvSpPr>
        <p:spPr/>
        <p:txBody>
          <a:bodyPr/>
          <a:lstStyle/>
          <a:p>
            <a:fld id="{DBA1B0FB-D917-4C8C-928F-313BD683BF39}" type="slidenum">
              <a:rPr lang="en-US" smtClean="0"/>
              <a:t>55</a:t>
            </a:fld>
            <a:endParaRPr lang="en-US"/>
          </a:p>
        </p:txBody>
      </p:sp>
    </p:spTree>
    <p:extLst>
      <p:ext uri="{BB962C8B-B14F-4D97-AF65-F5344CB8AC3E}">
        <p14:creationId xmlns:p14="http://schemas.microsoft.com/office/powerpoint/2010/main" val="613685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C796-497C-F64B-9769-7E64609D8FC7}"/>
              </a:ext>
            </a:extLst>
          </p:cNvPr>
          <p:cNvSpPr>
            <a:spLocks noGrp="1"/>
          </p:cNvSpPr>
          <p:nvPr>
            <p:ph type="title"/>
          </p:nvPr>
        </p:nvSpPr>
        <p:spPr>
          <a:xfrm>
            <a:off x="838200" y="576072"/>
            <a:ext cx="9601200" cy="1485900"/>
          </a:xfrm>
        </p:spPr>
        <p:txBody>
          <a:bodyPr>
            <a:normAutofit fontScale="90000"/>
          </a:bodyPr>
          <a:lstStyle/>
          <a:p>
            <a:r>
              <a:rPr lang="en-US" dirty="0"/>
              <a:t>Metabolic Alkalosis Associated with Hyperaldosteronism and Hypertension</a:t>
            </a:r>
          </a:p>
        </p:txBody>
      </p:sp>
      <p:sp>
        <p:nvSpPr>
          <p:cNvPr id="3" name="Content Placeholder 2">
            <a:extLst>
              <a:ext uri="{FF2B5EF4-FFF2-40B4-BE49-F238E27FC236}">
                <a16:creationId xmlns:a16="http://schemas.microsoft.com/office/drawing/2014/main" id="{C346A81E-9EBF-1642-A396-75399FC5B8F6}"/>
              </a:ext>
            </a:extLst>
          </p:cNvPr>
          <p:cNvSpPr>
            <a:spLocks noGrp="1"/>
          </p:cNvSpPr>
          <p:nvPr>
            <p:ph idx="1"/>
          </p:nvPr>
        </p:nvSpPr>
        <p:spPr>
          <a:xfrm>
            <a:off x="352540" y="2061972"/>
            <a:ext cx="11147564" cy="4601730"/>
          </a:xfrm>
        </p:spPr>
        <p:txBody>
          <a:bodyPr>
            <a:normAutofit fontScale="92500" lnSpcReduction="20000"/>
          </a:bodyPr>
          <a:lstStyle/>
          <a:p>
            <a:r>
              <a:rPr lang="en-US" dirty="0"/>
              <a:t>Hyperreninemia promotes conversion of angiotensin I to angiotensin II, causing severe vasoconstriction and aldosterone release</a:t>
            </a:r>
          </a:p>
          <a:p>
            <a:pPr lvl="1"/>
            <a:r>
              <a:rPr lang="en-US" dirty="0"/>
              <a:t>Seen in renal artery stenosis </a:t>
            </a:r>
          </a:p>
          <a:p>
            <a:pPr lvl="2"/>
            <a:r>
              <a:rPr lang="en-US" dirty="0"/>
              <a:t>16% present with hypokalemia and alkalosis </a:t>
            </a:r>
          </a:p>
          <a:p>
            <a:pPr lvl="1"/>
            <a:r>
              <a:rPr lang="en-US" dirty="0"/>
              <a:t>Diuretics </a:t>
            </a:r>
          </a:p>
          <a:p>
            <a:r>
              <a:rPr lang="en-US" dirty="0"/>
              <a:t>Low renin with high aldosterone</a:t>
            </a:r>
          </a:p>
          <a:p>
            <a:pPr lvl="1"/>
            <a:r>
              <a:rPr lang="en-US" altLang="en-US" dirty="0"/>
              <a:t>Adenoma 65%</a:t>
            </a:r>
          </a:p>
          <a:p>
            <a:pPr lvl="1"/>
            <a:r>
              <a:rPr lang="en-US" altLang="en-US" dirty="0"/>
              <a:t>Idiopathic hyperaldosteronism 34%</a:t>
            </a:r>
          </a:p>
          <a:p>
            <a:pPr lvl="1"/>
            <a:r>
              <a:rPr lang="en-US" altLang="en-US" dirty="0"/>
              <a:t>Glucocorticoid remediable  &lt;1%</a:t>
            </a:r>
          </a:p>
          <a:p>
            <a:pPr lvl="2"/>
            <a:r>
              <a:rPr lang="en-US" altLang="en-US" dirty="0"/>
              <a:t>Autosomal </a:t>
            </a:r>
            <a:r>
              <a:rPr lang="en-US" altLang="en-US" dirty="0">
                <a:solidFill>
                  <a:schemeClr val="tx1">
                    <a:lumMod val="65000"/>
                  </a:schemeClr>
                </a:solidFill>
              </a:rPr>
              <a:t>dominant (</a:t>
            </a:r>
            <a:r>
              <a:rPr lang="en-US" b="0" i="1" dirty="0">
                <a:solidFill>
                  <a:schemeClr val="tx1">
                    <a:lumMod val="65000"/>
                  </a:schemeClr>
                </a:solidFill>
                <a:effectLst/>
              </a:rPr>
              <a:t>CYP11B1</a:t>
            </a:r>
            <a:r>
              <a:rPr lang="en-US" b="0" i="0" dirty="0">
                <a:solidFill>
                  <a:schemeClr val="tx1">
                    <a:lumMod val="65000"/>
                  </a:schemeClr>
                </a:solidFill>
                <a:effectLst/>
              </a:rPr>
              <a:t>/</a:t>
            </a:r>
            <a:r>
              <a:rPr lang="en-US" b="0" i="1" dirty="0">
                <a:solidFill>
                  <a:schemeClr val="tx1">
                    <a:lumMod val="65000"/>
                  </a:schemeClr>
                </a:solidFill>
                <a:effectLst/>
              </a:rPr>
              <a:t>CYP11B2</a:t>
            </a:r>
            <a:r>
              <a:rPr lang="en-US" b="0" i="0" dirty="0">
                <a:solidFill>
                  <a:schemeClr val="tx1">
                    <a:lumMod val="65000"/>
                  </a:schemeClr>
                </a:solidFill>
                <a:effectLst/>
              </a:rPr>
              <a:t> chimeric gene)</a:t>
            </a:r>
            <a:endParaRPr lang="en-US" altLang="en-US" dirty="0">
              <a:solidFill>
                <a:schemeClr val="tx1">
                  <a:lumMod val="65000"/>
                </a:schemeClr>
              </a:solidFill>
            </a:endParaRPr>
          </a:p>
          <a:p>
            <a:pPr lvl="2"/>
            <a:r>
              <a:rPr lang="en-US" altLang="en-US" dirty="0"/>
              <a:t>Aldosterone synthase is attached to ACTH regulatory gene </a:t>
            </a:r>
          </a:p>
          <a:p>
            <a:pPr lvl="2"/>
            <a:r>
              <a:rPr lang="en-US" altLang="en-US" dirty="0"/>
              <a:t>Giving glucocorticoid will decrease production of aldosterone </a:t>
            </a:r>
          </a:p>
          <a:p>
            <a:pPr lvl="1"/>
            <a:r>
              <a:rPr lang="en-US" altLang="en-US" dirty="0"/>
              <a:t>Carcinoma &lt;1%</a:t>
            </a:r>
          </a:p>
        </p:txBody>
      </p:sp>
    </p:spTree>
    <p:extLst>
      <p:ext uri="{BB962C8B-B14F-4D97-AF65-F5344CB8AC3E}">
        <p14:creationId xmlns:p14="http://schemas.microsoft.com/office/powerpoint/2010/main" val="2153630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A1E15E33-D9E6-2E4A-AC94-DA8FE9F89350}"/>
              </a:ext>
            </a:extLst>
          </p:cNvPr>
          <p:cNvSpPr>
            <a:spLocks noGrp="1"/>
          </p:cNvSpPr>
          <p:nvPr>
            <p:ph type="title"/>
          </p:nvPr>
        </p:nvSpPr>
        <p:spPr>
          <a:xfrm>
            <a:off x="762000" y="461169"/>
            <a:ext cx="10515600" cy="1325562"/>
          </a:xfrm>
        </p:spPr>
        <p:txBody>
          <a:bodyPr/>
          <a:lstStyle/>
          <a:p>
            <a:r>
              <a:rPr lang="en-US" altLang="en-US" dirty="0"/>
              <a:t>Hyperaldosteronism </a:t>
            </a:r>
          </a:p>
        </p:txBody>
      </p:sp>
      <p:sp>
        <p:nvSpPr>
          <p:cNvPr id="69635" name="Content Placeholder 2">
            <a:extLst>
              <a:ext uri="{FF2B5EF4-FFF2-40B4-BE49-F238E27FC236}">
                <a16:creationId xmlns:a16="http://schemas.microsoft.com/office/drawing/2014/main" id="{8D9AB916-58CA-3846-854A-92BBE74FD44F}"/>
              </a:ext>
            </a:extLst>
          </p:cNvPr>
          <p:cNvSpPr>
            <a:spLocks noGrp="1"/>
          </p:cNvSpPr>
          <p:nvPr>
            <p:ph sz="half" idx="1"/>
          </p:nvPr>
        </p:nvSpPr>
        <p:spPr>
          <a:xfrm>
            <a:off x="914400" y="1786731"/>
            <a:ext cx="4946573" cy="4351338"/>
          </a:xfrm>
        </p:spPr>
        <p:txBody>
          <a:bodyPr>
            <a:normAutofit fontScale="85000" lnSpcReduction="20000"/>
          </a:bodyPr>
          <a:lstStyle/>
          <a:p>
            <a:r>
              <a:rPr lang="en-US" altLang="en-US" sz="2400" dirty="0"/>
              <a:t>Increased salt retention and delivery to distal tubule</a:t>
            </a:r>
          </a:p>
          <a:p>
            <a:r>
              <a:rPr lang="en-US" altLang="en-US" sz="2400" dirty="0"/>
              <a:t>Increased ENaC and ROMK</a:t>
            </a:r>
          </a:p>
          <a:p>
            <a:r>
              <a:rPr lang="en-US" altLang="en-US" sz="2400" dirty="0"/>
              <a:t>Increased activity of Na K ATPase</a:t>
            </a:r>
          </a:p>
          <a:p>
            <a:r>
              <a:rPr lang="en-US" altLang="en-US" sz="2400" dirty="0"/>
              <a:t>Na is reabsorbed faster than Cl-</a:t>
            </a:r>
          </a:p>
          <a:p>
            <a:r>
              <a:rPr lang="en-US" altLang="en-US" sz="2400" dirty="0"/>
              <a:t>Leading to negative luminal charge</a:t>
            </a:r>
          </a:p>
          <a:p>
            <a:r>
              <a:rPr lang="en-US" altLang="en-US" sz="2400" dirty="0"/>
              <a:t>Increased electrochemical gradient for K and H secretion</a:t>
            </a:r>
          </a:p>
          <a:p>
            <a:r>
              <a:rPr lang="en-US" altLang="en-US" sz="2400" dirty="0"/>
              <a:t>Leading to hypokalemia and metabolic alkalosis </a:t>
            </a:r>
          </a:p>
        </p:txBody>
      </p:sp>
      <p:pic>
        <p:nvPicPr>
          <p:cNvPr id="69636" name="Content Placeholder 4">
            <a:extLst>
              <a:ext uri="{FF2B5EF4-FFF2-40B4-BE49-F238E27FC236}">
                <a16:creationId xmlns:a16="http://schemas.microsoft.com/office/drawing/2014/main" id="{F3560C17-895C-4942-BD52-F11C001D9E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8625" t="23869" r="9154" b="9863"/>
          <a:stretch>
            <a:fillRect/>
          </a:stretch>
        </p:blipFill>
        <p:spPr>
          <a:xfrm>
            <a:off x="6442052" y="1124801"/>
            <a:ext cx="5540074" cy="5272030"/>
          </a:xfrm>
        </p:spPr>
      </p:pic>
    </p:spTree>
    <p:extLst>
      <p:ext uri="{BB962C8B-B14F-4D97-AF65-F5344CB8AC3E}">
        <p14:creationId xmlns:p14="http://schemas.microsoft.com/office/powerpoint/2010/main" val="2059720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1EE9B812-50CB-0540-8410-6DEA7BFD2517}"/>
              </a:ext>
            </a:extLst>
          </p:cNvPr>
          <p:cNvSpPr>
            <a:spLocks noGrp="1"/>
          </p:cNvSpPr>
          <p:nvPr>
            <p:ph type="title"/>
          </p:nvPr>
        </p:nvSpPr>
        <p:spPr>
          <a:xfrm>
            <a:off x="838199" y="152400"/>
            <a:ext cx="10515600" cy="1325563"/>
          </a:xfrm>
        </p:spPr>
        <p:txBody>
          <a:bodyPr>
            <a:normAutofit/>
          </a:bodyPr>
          <a:lstStyle/>
          <a:p>
            <a:r>
              <a:rPr lang="en-US" altLang="en-US" sz="4800" dirty="0"/>
              <a:t>Hyperaldosteronism-Like </a:t>
            </a:r>
          </a:p>
        </p:txBody>
      </p:sp>
      <p:sp>
        <p:nvSpPr>
          <p:cNvPr id="82947" name="Content Placeholder 2">
            <a:extLst>
              <a:ext uri="{FF2B5EF4-FFF2-40B4-BE49-F238E27FC236}">
                <a16:creationId xmlns:a16="http://schemas.microsoft.com/office/drawing/2014/main" id="{26AD7CDB-82B7-0147-8F16-24BDCBF45543}"/>
              </a:ext>
            </a:extLst>
          </p:cNvPr>
          <p:cNvSpPr>
            <a:spLocks noGrp="1"/>
          </p:cNvSpPr>
          <p:nvPr>
            <p:ph idx="1"/>
          </p:nvPr>
        </p:nvSpPr>
        <p:spPr>
          <a:xfrm>
            <a:off x="964530" y="1477963"/>
            <a:ext cx="10262937" cy="5014912"/>
          </a:xfrm>
        </p:spPr>
        <p:txBody>
          <a:bodyPr>
            <a:normAutofit fontScale="62500" lnSpcReduction="20000"/>
          </a:bodyPr>
          <a:lstStyle/>
          <a:p>
            <a:r>
              <a:rPr lang="en-US" altLang="en-US" sz="3300" dirty="0"/>
              <a:t>Low renin and Low aldosterone </a:t>
            </a:r>
          </a:p>
          <a:p>
            <a:pPr lvl="1"/>
            <a:r>
              <a:rPr lang="en-US" altLang="en-US" sz="2800" dirty="0" err="1"/>
              <a:t>Cushings</a:t>
            </a:r>
            <a:r>
              <a:rPr lang="en-US" altLang="en-US" sz="2800" dirty="0"/>
              <a:t> syndrome </a:t>
            </a:r>
          </a:p>
          <a:p>
            <a:pPr lvl="1"/>
            <a:r>
              <a:rPr lang="en-US" altLang="en-US" sz="2800" dirty="0"/>
              <a:t>Congenital Adrenal </a:t>
            </a:r>
            <a:r>
              <a:rPr lang="en-US" altLang="en-US" sz="2700" dirty="0"/>
              <a:t>Hyperplasia/</a:t>
            </a:r>
            <a:r>
              <a:rPr lang="en-US" sz="2700" dirty="0"/>
              <a:t>Apparent Mineralocorticoid Excess (AME)</a:t>
            </a:r>
            <a:endParaRPr lang="en-US" altLang="en-US" sz="2700" dirty="0"/>
          </a:p>
          <a:p>
            <a:pPr lvl="2"/>
            <a:r>
              <a:rPr lang="en-US" altLang="en-US" sz="2400" dirty="0"/>
              <a:t>11 beta hydroxylase  deficiency – virilization </a:t>
            </a:r>
          </a:p>
          <a:p>
            <a:pPr lvl="2"/>
            <a:r>
              <a:rPr lang="en-US" altLang="en-US" sz="2400" dirty="0"/>
              <a:t>17 alpha hydroxylase deficiency – decreased sex hormones </a:t>
            </a:r>
          </a:p>
          <a:p>
            <a:pPr lvl="2"/>
            <a:endParaRPr lang="en-US" altLang="en-US" sz="2400" dirty="0"/>
          </a:p>
          <a:p>
            <a:pPr lvl="1"/>
            <a:r>
              <a:rPr lang="en-US" altLang="en-US" sz="2800" dirty="0"/>
              <a:t>Licorice ingestion (acquired inhibition of 11 hydroxysteroid dehydrogenase)</a:t>
            </a:r>
          </a:p>
          <a:p>
            <a:pPr lvl="1"/>
            <a:r>
              <a:rPr lang="en-US" altLang="en-US" sz="2800" dirty="0" err="1"/>
              <a:t>Liddles</a:t>
            </a:r>
            <a:r>
              <a:rPr lang="en-US" altLang="en-US" sz="2800" dirty="0"/>
              <a:t> syndrome </a:t>
            </a:r>
          </a:p>
          <a:p>
            <a:pPr lvl="2"/>
            <a:r>
              <a:rPr lang="en-US" altLang="en-US" sz="2400" dirty="0"/>
              <a:t>Gain of function for ENaC</a:t>
            </a:r>
          </a:p>
          <a:p>
            <a:pPr lvl="2"/>
            <a:r>
              <a:rPr lang="en-US" altLang="en-US" sz="2400" dirty="0"/>
              <a:t>Hypertensive </a:t>
            </a:r>
          </a:p>
          <a:p>
            <a:pPr lvl="2"/>
            <a:r>
              <a:rPr lang="en-US" altLang="en-US" sz="2400" dirty="0"/>
              <a:t>No response to </a:t>
            </a:r>
            <a:r>
              <a:rPr lang="en-US" altLang="en-US" sz="2400" dirty="0" err="1"/>
              <a:t>aldactone</a:t>
            </a:r>
            <a:r>
              <a:rPr lang="en-US" altLang="en-US" sz="2400" dirty="0"/>
              <a:t> </a:t>
            </a:r>
          </a:p>
          <a:p>
            <a:pPr lvl="2"/>
            <a:r>
              <a:rPr lang="en-US" altLang="en-US" sz="2400" dirty="0"/>
              <a:t>Response to amiloride and triamterene </a:t>
            </a:r>
          </a:p>
          <a:p>
            <a:pPr lvl="2"/>
            <a:r>
              <a:rPr lang="en-US" altLang="en-US" sz="2400" dirty="0"/>
              <a:t>Transplant would cure </a:t>
            </a:r>
            <a:r>
              <a:rPr lang="en-US" altLang="en-US" sz="2400" dirty="0" err="1"/>
              <a:t>dz</a:t>
            </a:r>
            <a:endParaRPr lang="en-US" altLang="en-US" sz="2400" dirty="0"/>
          </a:p>
        </p:txBody>
      </p:sp>
    </p:spTree>
    <p:extLst>
      <p:ext uri="{BB962C8B-B14F-4D97-AF65-F5344CB8AC3E}">
        <p14:creationId xmlns:p14="http://schemas.microsoft.com/office/powerpoint/2010/main" val="368259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3" descr="nrneph">
            <a:extLst>
              <a:ext uri="{FF2B5EF4-FFF2-40B4-BE49-F238E27FC236}">
                <a16:creationId xmlns:a16="http://schemas.microsoft.com/office/drawing/2014/main" id="{F7ADDC66-5123-9947-A948-CEE62E626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14400"/>
            <a:ext cx="82216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062AE2C-E38C-D840-AEDC-A5F17D9B6946}"/>
              </a:ext>
            </a:extLst>
          </p:cNvPr>
          <p:cNvSpPr txBox="1"/>
          <p:nvPr/>
        </p:nvSpPr>
        <p:spPr>
          <a:xfrm>
            <a:off x="9182100" y="4203700"/>
            <a:ext cx="906463" cy="254000"/>
          </a:xfrm>
          <a:prstGeom prst="rect">
            <a:avLst/>
          </a:prstGeom>
          <a:noFill/>
        </p:spPr>
        <p:txBody>
          <a:bodyPr wrap="none">
            <a:spAutoFit/>
          </a:bodyPr>
          <a:lstStyle/>
          <a:p>
            <a:pPr>
              <a:defRPr/>
            </a:pPr>
            <a:r>
              <a:rPr lang="en-US" sz="1050" dirty="0">
                <a:latin typeface="Arial" panose="020B0604020202020204" pitchFamily="34" charset="0"/>
                <a:cs typeface="Arial" panose="020B0604020202020204" pitchFamily="34" charset="0"/>
              </a:rPr>
              <a:t>Aldosterone</a:t>
            </a:r>
          </a:p>
        </p:txBody>
      </p:sp>
      <p:cxnSp>
        <p:nvCxnSpPr>
          <p:cNvPr id="5" name="Straight Arrow Connector 4">
            <a:extLst>
              <a:ext uri="{FF2B5EF4-FFF2-40B4-BE49-F238E27FC236}">
                <a16:creationId xmlns:a16="http://schemas.microsoft.com/office/drawing/2014/main" id="{5803C1F1-E6D3-DD46-A329-5AFFC1AD163B}"/>
              </a:ext>
            </a:extLst>
          </p:cNvPr>
          <p:cNvCxnSpPr/>
          <p:nvPr/>
        </p:nvCxnSpPr>
        <p:spPr>
          <a:xfrm flipH="1" flipV="1">
            <a:off x="8467725" y="3644900"/>
            <a:ext cx="676275" cy="685800"/>
          </a:xfrm>
          <a:prstGeom prst="straightConnector1">
            <a:avLst/>
          </a:prstGeom>
          <a:ln w="25400">
            <a:solidFill>
              <a:srgbClr val="00B050"/>
            </a:solidFill>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FA5F9EAB-7F7C-604C-9275-9902C24BF4D1}"/>
              </a:ext>
            </a:extLst>
          </p:cNvPr>
          <p:cNvSpPr txBox="1"/>
          <p:nvPr/>
        </p:nvSpPr>
        <p:spPr>
          <a:xfrm>
            <a:off x="7772400" y="3390900"/>
            <a:ext cx="1049338" cy="254000"/>
          </a:xfrm>
          <a:prstGeom prst="rect">
            <a:avLst/>
          </a:prstGeom>
          <a:noFill/>
        </p:spPr>
        <p:txBody>
          <a:bodyPr wrap="none">
            <a:spAutoFit/>
          </a:bodyPr>
          <a:lstStyle/>
          <a:p>
            <a:pPr>
              <a:defRPr/>
            </a:pPr>
            <a:r>
              <a:rPr lang="en-US" sz="1050" dirty="0">
                <a:solidFill>
                  <a:schemeClr val="bg1"/>
                </a:solidFill>
                <a:latin typeface="Arial" panose="020B0604020202020204" pitchFamily="34" charset="0"/>
                <a:cs typeface="Arial" panose="020B0604020202020204" pitchFamily="34" charset="0"/>
              </a:rPr>
              <a:t>Aldo-Receptor</a:t>
            </a:r>
          </a:p>
        </p:txBody>
      </p:sp>
      <p:cxnSp>
        <p:nvCxnSpPr>
          <p:cNvPr id="9" name="Straight Arrow Connector 8">
            <a:extLst>
              <a:ext uri="{FF2B5EF4-FFF2-40B4-BE49-F238E27FC236}">
                <a16:creationId xmlns:a16="http://schemas.microsoft.com/office/drawing/2014/main" id="{835738FA-42D8-D944-8ED8-3D66B89AF749}"/>
              </a:ext>
            </a:extLst>
          </p:cNvPr>
          <p:cNvCxnSpPr/>
          <p:nvPr/>
        </p:nvCxnSpPr>
        <p:spPr>
          <a:xfrm flipV="1">
            <a:off x="8467725" y="2495550"/>
            <a:ext cx="371475" cy="895350"/>
          </a:xfrm>
          <a:prstGeom prst="straightConnector1">
            <a:avLst/>
          </a:prstGeom>
          <a:ln w="25400">
            <a:solidFill>
              <a:srgbClr val="00B050"/>
            </a:solidFill>
            <a:tailEnd type="triangle"/>
          </a:ln>
        </p:spPr>
        <p:style>
          <a:lnRef idx="1">
            <a:schemeClr val="accent3"/>
          </a:lnRef>
          <a:fillRef idx="0">
            <a:schemeClr val="accent3"/>
          </a:fillRef>
          <a:effectRef idx="0">
            <a:schemeClr val="accent3"/>
          </a:effectRef>
          <a:fontRef idx="minor">
            <a:schemeClr val="tx1"/>
          </a:fontRef>
        </p:style>
      </p:cxnSp>
      <p:cxnSp>
        <p:nvCxnSpPr>
          <p:cNvPr id="11" name="Straight Arrow Connector 10">
            <a:extLst>
              <a:ext uri="{FF2B5EF4-FFF2-40B4-BE49-F238E27FC236}">
                <a16:creationId xmlns:a16="http://schemas.microsoft.com/office/drawing/2014/main" id="{F15BC3BA-9A70-0243-A2D7-D36C2B57B04A}"/>
              </a:ext>
            </a:extLst>
          </p:cNvPr>
          <p:cNvCxnSpPr/>
          <p:nvPr/>
        </p:nvCxnSpPr>
        <p:spPr>
          <a:xfrm flipH="1" flipV="1">
            <a:off x="7543800" y="2105025"/>
            <a:ext cx="620713" cy="1285875"/>
          </a:xfrm>
          <a:prstGeom prst="straightConnector1">
            <a:avLst/>
          </a:prstGeom>
          <a:ln w="25400">
            <a:solidFill>
              <a:srgbClr val="00B050"/>
            </a:solidFill>
            <a:tailEnd type="triangle"/>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DF396936-45CD-D549-874E-5873CF0CBC53}"/>
              </a:ext>
            </a:extLst>
          </p:cNvPr>
          <p:cNvSpPr>
            <a:spLocks noChangeArrowheads="1"/>
          </p:cNvSpPr>
          <p:nvPr/>
        </p:nvSpPr>
        <p:spPr bwMode="auto">
          <a:xfrm>
            <a:off x="7615238" y="1743075"/>
            <a:ext cx="476250" cy="215900"/>
          </a:xfrm>
          <a:prstGeom prst="rect">
            <a:avLst/>
          </a:prstGeom>
          <a:solidFill>
            <a:srgbClr val="C39B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800"/>
              <a:t>Liddles</a:t>
            </a:r>
          </a:p>
        </p:txBody>
      </p:sp>
      <p:pic>
        <p:nvPicPr>
          <p:cNvPr id="17" name="Picture 16">
            <a:extLst>
              <a:ext uri="{FF2B5EF4-FFF2-40B4-BE49-F238E27FC236}">
                <a16:creationId xmlns:a16="http://schemas.microsoft.com/office/drawing/2014/main" id="{F31F7019-0A52-8740-A1F7-6499F2FDC956}"/>
              </a:ext>
            </a:extLst>
          </p:cNvPr>
          <p:cNvPicPr>
            <a:picLocks noChangeAspect="1"/>
          </p:cNvPicPr>
          <p:nvPr/>
        </p:nvPicPr>
        <p:blipFill>
          <a:blip r:embed="rId4">
            <a:extLst>
              <a:ext uri="{28A0092B-C50C-407E-A947-70E740481C1C}">
                <a14:useLocalDpi xmlns:a14="http://schemas.microsoft.com/office/drawing/2010/main" val="0"/>
              </a:ext>
            </a:extLst>
          </a:blip>
          <a:srcRect l="52342" t="30209" r="5492" b="20833"/>
          <a:stretch>
            <a:fillRect/>
          </a:stretch>
        </p:blipFill>
        <p:spPr bwMode="auto">
          <a:xfrm>
            <a:off x="1566863" y="3819525"/>
            <a:ext cx="3429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Box 17">
            <a:extLst>
              <a:ext uri="{FF2B5EF4-FFF2-40B4-BE49-F238E27FC236}">
                <a16:creationId xmlns:a16="http://schemas.microsoft.com/office/drawing/2014/main" id="{96CBD989-A40E-2F4E-8449-9593248C5038}"/>
              </a:ext>
            </a:extLst>
          </p:cNvPr>
          <p:cNvSpPr txBox="1">
            <a:spLocks noChangeArrowheads="1"/>
          </p:cNvSpPr>
          <p:nvPr/>
        </p:nvSpPr>
        <p:spPr bwMode="auto">
          <a:xfrm>
            <a:off x="1524000" y="4976813"/>
            <a:ext cx="1227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t>Adrenal Gland</a:t>
            </a:r>
          </a:p>
        </p:txBody>
      </p:sp>
      <p:sp>
        <p:nvSpPr>
          <p:cNvPr id="83979" name="TextBox 18">
            <a:extLst>
              <a:ext uri="{FF2B5EF4-FFF2-40B4-BE49-F238E27FC236}">
                <a16:creationId xmlns:a16="http://schemas.microsoft.com/office/drawing/2014/main" id="{0A8486A8-446A-DD4D-B58B-C8361E2D4D0E}"/>
              </a:ext>
            </a:extLst>
          </p:cNvPr>
          <p:cNvSpPr txBox="1">
            <a:spLocks noChangeArrowheads="1"/>
          </p:cNvSpPr>
          <p:nvPr/>
        </p:nvSpPr>
        <p:spPr bwMode="auto">
          <a:xfrm>
            <a:off x="3962400" y="5676900"/>
            <a:ext cx="708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a:t>(Licorice)</a:t>
            </a:r>
          </a:p>
        </p:txBody>
      </p:sp>
      <p:sp>
        <p:nvSpPr>
          <p:cNvPr id="31" name="Freeform 30">
            <a:extLst>
              <a:ext uri="{FF2B5EF4-FFF2-40B4-BE49-F238E27FC236}">
                <a16:creationId xmlns:a16="http://schemas.microsoft.com/office/drawing/2014/main" id="{57150E0A-77DC-5A49-92A8-EDFB53AA83E1}"/>
              </a:ext>
            </a:extLst>
          </p:cNvPr>
          <p:cNvSpPr/>
          <p:nvPr/>
        </p:nvSpPr>
        <p:spPr>
          <a:xfrm>
            <a:off x="2209800" y="3225800"/>
            <a:ext cx="5943600" cy="2008188"/>
          </a:xfrm>
          <a:custGeom>
            <a:avLst/>
            <a:gdLst>
              <a:gd name="connsiteX0" fmla="*/ 0 w 5943600"/>
              <a:gd name="connsiteY0" fmla="*/ 736462 h 2008146"/>
              <a:gd name="connsiteX1" fmla="*/ 3162300 w 5943600"/>
              <a:gd name="connsiteY1" fmla="*/ 50662 h 2008146"/>
              <a:gd name="connsiteX2" fmla="*/ 4267200 w 5943600"/>
              <a:gd name="connsiteY2" fmla="*/ 1955662 h 2008146"/>
              <a:gd name="connsiteX3" fmla="*/ 5505450 w 5943600"/>
              <a:gd name="connsiteY3" fmla="*/ 1384162 h 2008146"/>
              <a:gd name="connsiteX4" fmla="*/ 5943600 w 5943600"/>
              <a:gd name="connsiteY4" fmla="*/ 431662 h 2008146"/>
              <a:gd name="connsiteX5" fmla="*/ 5943600 w 5943600"/>
              <a:gd name="connsiteY5" fmla="*/ 431662 h 20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2008146">
                <a:moveTo>
                  <a:pt x="0" y="736462"/>
                </a:moveTo>
                <a:cubicBezTo>
                  <a:pt x="1225550" y="291962"/>
                  <a:pt x="2451100" y="-152538"/>
                  <a:pt x="3162300" y="50662"/>
                </a:cubicBezTo>
                <a:cubicBezTo>
                  <a:pt x="3873500" y="253862"/>
                  <a:pt x="3876675" y="1733412"/>
                  <a:pt x="4267200" y="1955662"/>
                </a:cubicBezTo>
                <a:cubicBezTo>
                  <a:pt x="4657725" y="2177912"/>
                  <a:pt x="5226050" y="1638162"/>
                  <a:pt x="5505450" y="1384162"/>
                </a:cubicBezTo>
                <a:cubicBezTo>
                  <a:pt x="5784850" y="1130162"/>
                  <a:pt x="5943600" y="431662"/>
                  <a:pt x="5943600" y="431662"/>
                </a:cubicBezTo>
                <a:lnTo>
                  <a:pt x="5943600" y="431662"/>
                </a:lnTo>
              </a:path>
            </a:pathLst>
          </a:custGeom>
          <a:noFill/>
          <a:ln>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Arrow: Left 3">
            <a:extLst>
              <a:ext uri="{FF2B5EF4-FFF2-40B4-BE49-F238E27FC236}">
                <a16:creationId xmlns:a16="http://schemas.microsoft.com/office/drawing/2014/main" id="{45D4412F-5EDD-E54D-9146-01459FE7C8D3}"/>
              </a:ext>
            </a:extLst>
          </p:cNvPr>
          <p:cNvSpPr/>
          <p:nvPr/>
        </p:nvSpPr>
        <p:spPr>
          <a:xfrm flipV="1">
            <a:off x="2836863" y="4400550"/>
            <a:ext cx="46037" cy="857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5892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Overview of Disturbances</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4943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10DEDB-911F-6AE2-A83A-CF1A7344E131}"/>
              </a:ext>
            </a:extLst>
          </p:cNvPr>
          <p:cNvSpPr>
            <a:spLocks noGrp="1"/>
          </p:cNvSpPr>
          <p:nvPr>
            <p:ph type="sldNum" sz="quarter" idx="12"/>
          </p:nvPr>
        </p:nvSpPr>
        <p:spPr/>
        <p:txBody>
          <a:bodyPr/>
          <a:lstStyle/>
          <a:p>
            <a:fld id="{DBA1B0FB-D917-4C8C-928F-313BD683BF39}" type="slidenum">
              <a:rPr lang="en-US" smtClean="0"/>
              <a:t>60</a:t>
            </a:fld>
            <a:endParaRPr lang="en-US"/>
          </a:p>
        </p:txBody>
      </p:sp>
      <p:sp>
        <p:nvSpPr>
          <p:cNvPr id="7" name="TextBox 6">
            <a:extLst>
              <a:ext uri="{FF2B5EF4-FFF2-40B4-BE49-F238E27FC236}">
                <a16:creationId xmlns:a16="http://schemas.microsoft.com/office/drawing/2014/main" id="{D9E5B871-C4C5-AF1B-C0D5-8E58AC9760A3}"/>
              </a:ext>
            </a:extLst>
          </p:cNvPr>
          <p:cNvSpPr txBox="1"/>
          <p:nvPr/>
        </p:nvSpPr>
        <p:spPr>
          <a:xfrm>
            <a:off x="7776713" y="183899"/>
            <a:ext cx="1955343" cy="646331"/>
          </a:xfrm>
          <a:prstGeom prst="rect">
            <a:avLst/>
          </a:prstGeom>
          <a:noFill/>
        </p:spPr>
        <p:txBody>
          <a:bodyPr wrap="none" rtlCol="0">
            <a:spAutoFit/>
          </a:bodyPr>
          <a:lstStyle/>
          <a:p>
            <a:pPr algn="ctr"/>
            <a:r>
              <a:rPr lang="en-US" dirty="0"/>
              <a:t>Metabolic Alkalosis</a:t>
            </a:r>
          </a:p>
          <a:p>
            <a:pPr algn="ctr"/>
            <a:r>
              <a:rPr lang="en-US" dirty="0"/>
              <a:t>pH &gt;7.44</a:t>
            </a:r>
          </a:p>
        </p:txBody>
      </p:sp>
      <p:sp>
        <p:nvSpPr>
          <p:cNvPr id="8" name="TextBox 7">
            <a:extLst>
              <a:ext uri="{FF2B5EF4-FFF2-40B4-BE49-F238E27FC236}">
                <a16:creationId xmlns:a16="http://schemas.microsoft.com/office/drawing/2014/main" id="{FA3AECBA-47AA-69DB-2E8F-2879D47E7056}"/>
              </a:ext>
            </a:extLst>
          </p:cNvPr>
          <p:cNvSpPr txBox="1"/>
          <p:nvPr/>
        </p:nvSpPr>
        <p:spPr>
          <a:xfrm>
            <a:off x="8004573" y="875868"/>
            <a:ext cx="1608133" cy="369332"/>
          </a:xfrm>
          <a:prstGeom prst="rect">
            <a:avLst/>
          </a:prstGeom>
          <a:noFill/>
        </p:spPr>
        <p:txBody>
          <a:bodyPr wrap="none" rtlCol="0">
            <a:spAutoFit/>
          </a:bodyPr>
          <a:lstStyle/>
          <a:p>
            <a:r>
              <a:rPr lang="en-US" dirty="0"/>
              <a:t>Urine Chloride</a:t>
            </a:r>
          </a:p>
        </p:txBody>
      </p:sp>
      <p:sp>
        <p:nvSpPr>
          <p:cNvPr id="9" name="TextBox 8">
            <a:extLst>
              <a:ext uri="{FF2B5EF4-FFF2-40B4-BE49-F238E27FC236}">
                <a16:creationId xmlns:a16="http://schemas.microsoft.com/office/drawing/2014/main" id="{B38A4EB2-7E31-7208-07BB-00F85FB7447C}"/>
              </a:ext>
            </a:extLst>
          </p:cNvPr>
          <p:cNvSpPr txBox="1"/>
          <p:nvPr/>
        </p:nvSpPr>
        <p:spPr>
          <a:xfrm>
            <a:off x="6945842" y="846979"/>
            <a:ext cx="550151" cy="369332"/>
          </a:xfrm>
          <a:prstGeom prst="rect">
            <a:avLst/>
          </a:prstGeom>
          <a:noFill/>
        </p:spPr>
        <p:txBody>
          <a:bodyPr wrap="none" rtlCol="0">
            <a:spAutoFit/>
          </a:bodyPr>
          <a:lstStyle/>
          <a:p>
            <a:r>
              <a:rPr lang="en-US" dirty="0"/>
              <a:t>&gt;20</a:t>
            </a:r>
          </a:p>
        </p:txBody>
      </p:sp>
      <p:sp>
        <p:nvSpPr>
          <p:cNvPr id="10" name="TextBox 9">
            <a:extLst>
              <a:ext uri="{FF2B5EF4-FFF2-40B4-BE49-F238E27FC236}">
                <a16:creationId xmlns:a16="http://schemas.microsoft.com/office/drawing/2014/main" id="{7934853A-C56A-7487-5F8D-261F68EB45F5}"/>
              </a:ext>
            </a:extLst>
          </p:cNvPr>
          <p:cNvSpPr txBox="1"/>
          <p:nvPr/>
        </p:nvSpPr>
        <p:spPr>
          <a:xfrm>
            <a:off x="10045219" y="848807"/>
            <a:ext cx="550151" cy="369332"/>
          </a:xfrm>
          <a:prstGeom prst="rect">
            <a:avLst/>
          </a:prstGeom>
          <a:noFill/>
        </p:spPr>
        <p:txBody>
          <a:bodyPr wrap="none" rtlCol="0">
            <a:spAutoFit/>
          </a:bodyPr>
          <a:lstStyle/>
          <a:p>
            <a:r>
              <a:rPr lang="en-US" dirty="0"/>
              <a:t>&lt;20</a:t>
            </a:r>
          </a:p>
        </p:txBody>
      </p:sp>
      <p:sp>
        <p:nvSpPr>
          <p:cNvPr id="11" name="TextBox 10">
            <a:extLst>
              <a:ext uri="{FF2B5EF4-FFF2-40B4-BE49-F238E27FC236}">
                <a16:creationId xmlns:a16="http://schemas.microsoft.com/office/drawing/2014/main" id="{5438C775-2B2A-419E-4A2E-9D013F1CE40F}"/>
              </a:ext>
            </a:extLst>
          </p:cNvPr>
          <p:cNvSpPr txBox="1"/>
          <p:nvPr/>
        </p:nvSpPr>
        <p:spPr>
          <a:xfrm>
            <a:off x="5001100" y="930399"/>
            <a:ext cx="1460464" cy="369332"/>
          </a:xfrm>
          <a:prstGeom prst="rect">
            <a:avLst/>
          </a:prstGeom>
          <a:noFill/>
        </p:spPr>
        <p:txBody>
          <a:bodyPr wrap="none" rtlCol="0">
            <a:spAutoFit/>
          </a:bodyPr>
          <a:lstStyle/>
          <a:p>
            <a:r>
              <a:rPr lang="en-US" dirty="0"/>
              <a:t>Hypertension</a:t>
            </a:r>
          </a:p>
        </p:txBody>
      </p:sp>
      <p:sp>
        <p:nvSpPr>
          <p:cNvPr id="12" name="TextBox 11">
            <a:extLst>
              <a:ext uri="{FF2B5EF4-FFF2-40B4-BE49-F238E27FC236}">
                <a16:creationId xmlns:a16="http://schemas.microsoft.com/office/drawing/2014/main" id="{0624C642-5678-CAB7-E965-4F927C638DFF}"/>
              </a:ext>
            </a:extLst>
          </p:cNvPr>
          <p:cNvSpPr txBox="1"/>
          <p:nvPr/>
        </p:nvSpPr>
        <p:spPr>
          <a:xfrm>
            <a:off x="3277676" y="875868"/>
            <a:ext cx="492892"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12AFA3-B357-6010-AA7B-35AAF6E0FC6E}"/>
              </a:ext>
            </a:extLst>
          </p:cNvPr>
          <p:cNvSpPr txBox="1"/>
          <p:nvPr/>
        </p:nvSpPr>
        <p:spPr>
          <a:xfrm>
            <a:off x="5725866" y="1474660"/>
            <a:ext cx="490840" cy="369332"/>
          </a:xfrm>
          <a:prstGeom prst="rect">
            <a:avLst/>
          </a:prstGeom>
          <a:noFill/>
        </p:spPr>
        <p:txBody>
          <a:bodyPr wrap="none" rtlCol="0">
            <a:spAutoFit/>
          </a:bodyPr>
          <a:lstStyle/>
          <a:p>
            <a:r>
              <a:rPr lang="en-US" dirty="0"/>
              <a:t>No</a:t>
            </a:r>
          </a:p>
        </p:txBody>
      </p:sp>
      <p:sp>
        <p:nvSpPr>
          <p:cNvPr id="15" name="TextBox 14">
            <a:extLst>
              <a:ext uri="{FF2B5EF4-FFF2-40B4-BE49-F238E27FC236}">
                <a16:creationId xmlns:a16="http://schemas.microsoft.com/office/drawing/2014/main" id="{47FD7263-15E1-DB6D-77EE-CD57F4B20218}"/>
              </a:ext>
            </a:extLst>
          </p:cNvPr>
          <p:cNvSpPr txBox="1"/>
          <p:nvPr/>
        </p:nvSpPr>
        <p:spPr>
          <a:xfrm>
            <a:off x="5014336" y="2144306"/>
            <a:ext cx="1454437" cy="369332"/>
          </a:xfrm>
          <a:prstGeom prst="rect">
            <a:avLst/>
          </a:prstGeom>
          <a:noFill/>
        </p:spPr>
        <p:txBody>
          <a:bodyPr wrap="none" rtlCol="0">
            <a:spAutoFit/>
          </a:bodyPr>
          <a:lstStyle/>
          <a:p>
            <a:r>
              <a:rPr lang="en-US" dirty="0"/>
              <a:t>Diuretic Use?</a:t>
            </a:r>
          </a:p>
        </p:txBody>
      </p:sp>
      <p:sp>
        <p:nvSpPr>
          <p:cNvPr id="16" name="TextBox 15">
            <a:extLst>
              <a:ext uri="{FF2B5EF4-FFF2-40B4-BE49-F238E27FC236}">
                <a16:creationId xmlns:a16="http://schemas.microsoft.com/office/drawing/2014/main" id="{BC57D3EC-FE1B-5B7C-9454-D9D018E2144C}"/>
              </a:ext>
            </a:extLst>
          </p:cNvPr>
          <p:cNvSpPr txBox="1"/>
          <p:nvPr/>
        </p:nvSpPr>
        <p:spPr>
          <a:xfrm>
            <a:off x="5765136" y="2797089"/>
            <a:ext cx="490840" cy="369332"/>
          </a:xfrm>
          <a:prstGeom prst="rect">
            <a:avLst/>
          </a:prstGeom>
          <a:noFill/>
        </p:spPr>
        <p:txBody>
          <a:bodyPr wrap="none" rtlCol="0">
            <a:spAutoFit/>
          </a:bodyPr>
          <a:lstStyle/>
          <a:p>
            <a:r>
              <a:rPr lang="en-US" dirty="0"/>
              <a:t>No</a:t>
            </a:r>
          </a:p>
        </p:txBody>
      </p:sp>
      <p:sp>
        <p:nvSpPr>
          <p:cNvPr id="17" name="TextBox 16">
            <a:extLst>
              <a:ext uri="{FF2B5EF4-FFF2-40B4-BE49-F238E27FC236}">
                <a16:creationId xmlns:a16="http://schemas.microsoft.com/office/drawing/2014/main" id="{C903462D-C3C6-4D37-E8ED-D6FD18386CEA}"/>
              </a:ext>
            </a:extLst>
          </p:cNvPr>
          <p:cNvSpPr txBox="1"/>
          <p:nvPr/>
        </p:nvSpPr>
        <p:spPr>
          <a:xfrm>
            <a:off x="5466992" y="3457546"/>
            <a:ext cx="2420534" cy="1754326"/>
          </a:xfrm>
          <a:prstGeom prst="rect">
            <a:avLst/>
          </a:prstGeom>
          <a:noFill/>
        </p:spPr>
        <p:txBody>
          <a:bodyPr wrap="none" rtlCol="0">
            <a:spAutoFit/>
          </a:bodyPr>
          <a:lstStyle/>
          <a:p>
            <a:pPr algn="ctr"/>
            <a:r>
              <a:rPr lang="en-US" dirty="0"/>
              <a:t>Bartter</a:t>
            </a:r>
          </a:p>
          <a:p>
            <a:pPr algn="ctr"/>
            <a:r>
              <a:rPr lang="en-US" dirty="0" err="1"/>
              <a:t>Gitelman</a:t>
            </a:r>
            <a:endParaRPr lang="en-US" dirty="0"/>
          </a:p>
          <a:p>
            <a:pPr algn="ctr"/>
            <a:r>
              <a:rPr lang="en-US" dirty="0"/>
              <a:t>Calcium (Milk)-Alkali</a:t>
            </a:r>
          </a:p>
          <a:p>
            <a:pPr algn="ctr"/>
            <a:r>
              <a:rPr lang="en-US" dirty="0"/>
              <a:t>Beta-Lactams</a:t>
            </a:r>
          </a:p>
          <a:p>
            <a:pPr algn="ctr"/>
            <a:r>
              <a:rPr lang="en-US" dirty="0"/>
              <a:t>Aminoglycosides</a:t>
            </a:r>
          </a:p>
          <a:p>
            <a:pPr algn="ctr"/>
            <a:r>
              <a:rPr lang="en-US" dirty="0"/>
              <a:t>Cystic Fibrosis/</a:t>
            </a:r>
            <a:r>
              <a:rPr lang="en-US" dirty="0" err="1"/>
              <a:t>Pendrid</a:t>
            </a:r>
            <a:r>
              <a:rPr lang="en-US" dirty="0"/>
              <a:t>*</a:t>
            </a:r>
          </a:p>
        </p:txBody>
      </p:sp>
      <p:sp>
        <p:nvSpPr>
          <p:cNvPr id="19" name="TextBox 18">
            <a:extLst>
              <a:ext uri="{FF2B5EF4-FFF2-40B4-BE49-F238E27FC236}">
                <a16:creationId xmlns:a16="http://schemas.microsoft.com/office/drawing/2014/main" id="{EC9AAB70-F6AF-BEEB-26C9-2A8BAA937D87}"/>
              </a:ext>
            </a:extLst>
          </p:cNvPr>
          <p:cNvSpPr txBox="1"/>
          <p:nvPr/>
        </p:nvSpPr>
        <p:spPr>
          <a:xfrm>
            <a:off x="8791346" y="1510301"/>
            <a:ext cx="827214" cy="369332"/>
          </a:xfrm>
          <a:prstGeom prst="rect">
            <a:avLst/>
          </a:prstGeom>
          <a:noFill/>
        </p:spPr>
        <p:txBody>
          <a:bodyPr wrap="none" rtlCol="0">
            <a:spAutoFit/>
          </a:bodyPr>
          <a:lstStyle/>
          <a:p>
            <a:r>
              <a:rPr lang="en-US" dirty="0"/>
              <a:t>Kidney</a:t>
            </a:r>
          </a:p>
        </p:txBody>
      </p:sp>
      <p:sp>
        <p:nvSpPr>
          <p:cNvPr id="20" name="TextBox 19">
            <a:extLst>
              <a:ext uri="{FF2B5EF4-FFF2-40B4-BE49-F238E27FC236}">
                <a16:creationId xmlns:a16="http://schemas.microsoft.com/office/drawing/2014/main" id="{810A91A4-0E68-96D0-0D83-36B2597F0C8C}"/>
              </a:ext>
            </a:extLst>
          </p:cNvPr>
          <p:cNvSpPr txBox="1"/>
          <p:nvPr/>
        </p:nvSpPr>
        <p:spPr>
          <a:xfrm>
            <a:off x="11049977" y="2565994"/>
            <a:ext cx="413896" cy="369332"/>
          </a:xfrm>
          <a:prstGeom prst="rect">
            <a:avLst/>
          </a:prstGeom>
          <a:noFill/>
        </p:spPr>
        <p:txBody>
          <a:bodyPr wrap="none" rtlCol="0">
            <a:spAutoFit/>
          </a:bodyPr>
          <a:lstStyle/>
          <a:p>
            <a:r>
              <a:rPr lang="en-US" dirty="0"/>
              <a:t>GI</a:t>
            </a:r>
          </a:p>
        </p:txBody>
      </p:sp>
      <p:sp>
        <p:nvSpPr>
          <p:cNvPr id="21" name="TextBox 20">
            <a:extLst>
              <a:ext uri="{FF2B5EF4-FFF2-40B4-BE49-F238E27FC236}">
                <a16:creationId xmlns:a16="http://schemas.microsoft.com/office/drawing/2014/main" id="{83952E94-50B8-1D28-EFBA-030FADE90C67}"/>
              </a:ext>
            </a:extLst>
          </p:cNvPr>
          <p:cNvSpPr txBox="1"/>
          <p:nvPr/>
        </p:nvSpPr>
        <p:spPr>
          <a:xfrm>
            <a:off x="7220917" y="2254012"/>
            <a:ext cx="2265877" cy="923330"/>
          </a:xfrm>
          <a:prstGeom prst="rect">
            <a:avLst/>
          </a:prstGeom>
          <a:noFill/>
        </p:spPr>
        <p:txBody>
          <a:bodyPr wrap="none" rtlCol="0">
            <a:spAutoFit/>
          </a:bodyPr>
          <a:lstStyle/>
          <a:p>
            <a:pPr algn="ctr"/>
            <a:r>
              <a:rPr lang="en-US" dirty="0"/>
              <a:t>Remote Diuretic</a:t>
            </a:r>
          </a:p>
          <a:p>
            <a:pPr algn="ctr"/>
            <a:r>
              <a:rPr lang="en-US" dirty="0"/>
              <a:t>Cystic Fibrosis*</a:t>
            </a:r>
          </a:p>
          <a:p>
            <a:pPr algn="ctr"/>
            <a:r>
              <a:rPr lang="en-US" dirty="0"/>
              <a:t>Post hypercapnic state</a:t>
            </a:r>
          </a:p>
        </p:txBody>
      </p:sp>
      <p:sp>
        <p:nvSpPr>
          <p:cNvPr id="22" name="TextBox 21">
            <a:extLst>
              <a:ext uri="{FF2B5EF4-FFF2-40B4-BE49-F238E27FC236}">
                <a16:creationId xmlns:a16="http://schemas.microsoft.com/office/drawing/2014/main" id="{D2D57B83-A8EF-78E2-49A3-92236AA5C971}"/>
              </a:ext>
            </a:extLst>
          </p:cNvPr>
          <p:cNvSpPr txBox="1"/>
          <p:nvPr/>
        </p:nvSpPr>
        <p:spPr>
          <a:xfrm>
            <a:off x="8471152" y="3715848"/>
            <a:ext cx="3641350" cy="1754326"/>
          </a:xfrm>
          <a:prstGeom prst="rect">
            <a:avLst/>
          </a:prstGeom>
          <a:noFill/>
        </p:spPr>
        <p:txBody>
          <a:bodyPr wrap="square" rtlCol="0">
            <a:spAutoFit/>
          </a:bodyPr>
          <a:lstStyle/>
          <a:p>
            <a:pPr algn="ctr"/>
            <a:r>
              <a:rPr lang="en-US" dirty="0"/>
              <a:t>Vomit</a:t>
            </a:r>
          </a:p>
          <a:p>
            <a:pPr algn="ctr"/>
            <a:r>
              <a:rPr lang="en-US" dirty="0"/>
              <a:t>NGT Suction</a:t>
            </a:r>
          </a:p>
          <a:p>
            <a:pPr algn="ctr"/>
            <a:r>
              <a:rPr lang="en-US" dirty="0"/>
              <a:t>Laxative overuse</a:t>
            </a:r>
          </a:p>
          <a:p>
            <a:pPr algn="ctr"/>
            <a:r>
              <a:rPr lang="en-US" dirty="0"/>
              <a:t>Chloride losing diarrhea (congenital)</a:t>
            </a:r>
          </a:p>
          <a:p>
            <a:pPr algn="ctr"/>
            <a:r>
              <a:rPr lang="en-US" dirty="0"/>
              <a:t>Villous Adenoma</a:t>
            </a:r>
          </a:p>
          <a:p>
            <a:pPr algn="ctr"/>
            <a:r>
              <a:rPr lang="en-US" dirty="0"/>
              <a:t>High volume ileostomy output</a:t>
            </a:r>
          </a:p>
        </p:txBody>
      </p:sp>
      <p:sp>
        <p:nvSpPr>
          <p:cNvPr id="23" name="Rounded Rectangle 22">
            <a:extLst>
              <a:ext uri="{FF2B5EF4-FFF2-40B4-BE49-F238E27FC236}">
                <a16:creationId xmlns:a16="http://schemas.microsoft.com/office/drawing/2014/main" id="{119DEF82-30CA-2182-F4EE-4F93022D5F12}"/>
              </a:ext>
            </a:extLst>
          </p:cNvPr>
          <p:cNvSpPr/>
          <p:nvPr/>
        </p:nvSpPr>
        <p:spPr>
          <a:xfrm>
            <a:off x="7741396" y="125441"/>
            <a:ext cx="2053873" cy="709150"/>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9B637B2-C02F-9C35-7E7B-63096E5DC1A8}"/>
              </a:ext>
            </a:extLst>
          </p:cNvPr>
          <p:cNvSpPr/>
          <p:nvPr/>
        </p:nvSpPr>
        <p:spPr>
          <a:xfrm>
            <a:off x="7923961" y="836736"/>
            <a:ext cx="1688745" cy="447597"/>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CAEDA25-F2C9-38E2-075B-D351FD786E81}"/>
              </a:ext>
            </a:extLst>
          </p:cNvPr>
          <p:cNvCxnSpPr>
            <a:cxnSpLocks/>
          </p:cNvCxnSpPr>
          <p:nvPr/>
        </p:nvCxnSpPr>
        <p:spPr>
          <a:xfrm flipH="1">
            <a:off x="6517874" y="1218852"/>
            <a:ext cx="1406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2F750D-39A4-B11B-A0A4-C2C8E9FFA90A}"/>
              </a:ext>
            </a:extLst>
          </p:cNvPr>
          <p:cNvCxnSpPr>
            <a:cxnSpLocks/>
          </p:cNvCxnSpPr>
          <p:nvPr/>
        </p:nvCxnSpPr>
        <p:spPr>
          <a:xfrm>
            <a:off x="9612706" y="1232549"/>
            <a:ext cx="14151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D0C1996-F658-B2B3-5E18-CCBBB5720F59}"/>
              </a:ext>
            </a:extLst>
          </p:cNvPr>
          <p:cNvSpPr/>
          <p:nvPr/>
        </p:nvSpPr>
        <p:spPr>
          <a:xfrm>
            <a:off x="4977837" y="881911"/>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ECBB917-9489-5A7E-6D24-8455F11A3DE7}"/>
              </a:ext>
            </a:extLst>
          </p:cNvPr>
          <p:cNvCxnSpPr>
            <a:cxnSpLocks/>
          </p:cNvCxnSpPr>
          <p:nvPr/>
        </p:nvCxnSpPr>
        <p:spPr>
          <a:xfrm>
            <a:off x="545318" y="1329507"/>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D5B792-AFED-FA66-F9D4-13E151D702C2}"/>
              </a:ext>
            </a:extLst>
          </p:cNvPr>
          <p:cNvCxnSpPr>
            <a:cxnSpLocks/>
          </p:cNvCxnSpPr>
          <p:nvPr/>
        </p:nvCxnSpPr>
        <p:spPr>
          <a:xfrm>
            <a:off x="5725866" y="1317514"/>
            <a:ext cx="0" cy="771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570CCFB-F8DA-F6BB-3716-38ADAE34A34D}"/>
              </a:ext>
            </a:extLst>
          </p:cNvPr>
          <p:cNvCxnSpPr>
            <a:cxnSpLocks/>
          </p:cNvCxnSpPr>
          <p:nvPr/>
        </p:nvCxnSpPr>
        <p:spPr>
          <a:xfrm>
            <a:off x="5725866" y="2567178"/>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E070BE4A-AB55-AB19-6B11-1D6B5ED3593F}"/>
              </a:ext>
            </a:extLst>
          </p:cNvPr>
          <p:cNvSpPr/>
          <p:nvPr/>
        </p:nvSpPr>
        <p:spPr>
          <a:xfrm>
            <a:off x="5018143" y="2123768"/>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AF67BD6F-061D-193E-5C15-0432A298F405}"/>
              </a:ext>
            </a:extLst>
          </p:cNvPr>
          <p:cNvSpPr/>
          <p:nvPr/>
        </p:nvSpPr>
        <p:spPr>
          <a:xfrm>
            <a:off x="5419382" y="3480446"/>
            <a:ext cx="2416265" cy="174389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4F3EB6B-9437-0FD3-7F34-C4CBF0D74DF2}"/>
              </a:ext>
            </a:extLst>
          </p:cNvPr>
          <p:cNvSpPr txBox="1"/>
          <p:nvPr/>
        </p:nvSpPr>
        <p:spPr>
          <a:xfrm>
            <a:off x="545318" y="924364"/>
            <a:ext cx="716863" cy="369332"/>
          </a:xfrm>
          <a:prstGeom prst="rect">
            <a:avLst/>
          </a:prstGeom>
          <a:noFill/>
        </p:spPr>
        <p:txBody>
          <a:bodyPr wrap="none" rtlCol="0">
            <a:spAutoFit/>
          </a:bodyPr>
          <a:lstStyle/>
          <a:p>
            <a:r>
              <a:rPr lang="en-US" dirty="0"/>
              <a:t>Renin</a:t>
            </a:r>
          </a:p>
        </p:txBody>
      </p:sp>
      <p:sp>
        <p:nvSpPr>
          <p:cNvPr id="45" name="TextBox 44">
            <a:extLst>
              <a:ext uri="{FF2B5EF4-FFF2-40B4-BE49-F238E27FC236}">
                <a16:creationId xmlns:a16="http://schemas.microsoft.com/office/drawing/2014/main" id="{0D965D5D-5CCB-5346-F052-198C62334891}"/>
              </a:ext>
            </a:extLst>
          </p:cNvPr>
          <p:cNvSpPr txBox="1"/>
          <p:nvPr/>
        </p:nvSpPr>
        <p:spPr>
          <a:xfrm>
            <a:off x="6138" y="1556768"/>
            <a:ext cx="589585" cy="369332"/>
          </a:xfrm>
          <a:prstGeom prst="rect">
            <a:avLst/>
          </a:prstGeom>
          <a:noFill/>
        </p:spPr>
        <p:txBody>
          <a:bodyPr wrap="none" rtlCol="0">
            <a:spAutoFit/>
          </a:bodyPr>
          <a:lstStyle/>
          <a:p>
            <a:r>
              <a:rPr lang="en-US" dirty="0"/>
              <a:t>Low</a:t>
            </a:r>
          </a:p>
        </p:txBody>
      </p:sp>
      <p:sp>
        <p:nvSpPr>
          <p:cNvPr id="46" name="TextBox 45">
            <a:extLst>
              <a:ext uri="{FF2B5EF4-FFF2-40B4-BE49-F238E27FC236}">
                <a16:creationId xmlns:a16="http://schemas.microsoft.com/office/drawing/2014/main" id="{847A76E8-38D4-2FE9-7CD5-B455D52F5AB8}"/>
              </a:ext>
            </a:extLst>
          </p:cNvPr>
          <p:cNvSpPr txBox="1"/>
          <p:nvPr/>
        </p:nvSpPr>
        <p:spPr>
          <a:xfrm>
            <a:off x="1499079" y="2947556"/>
            <a:ext cx="589585" cy="369332"/>
          </a:xfrm>
          <a:prstGeom prst="rect">
            <a:avLst/>
          </a:prstGeom>
          <a:noFill/>
        </p:spPr>
        <p:txBody>
          <a:bodyPr wrap="none" rtlCol="0">
            <a:spAutoFit/>
          </a:bodyPr>
          <a:lstStyle/>
          <a:p>
            <a:r>
              <a:rPr lang="en-US" dirty="0"/>
              <a:t>Low</a:t>
            </a:r>
          </a:p>
        </p:txBody>
      </p:sp>
      <p:sp>
        <p:nvSpPr>
          <p:cNvPr id="48" name="TextBox 47">
            <a:extLst>
              <a:ext uri="{FF2B5EF4-FFF2-40B4-BE49-F238E27FC236}">
                <a16:creationId xmlns:a16="http://schemas.microsoft.com/office/drawing/2014/main" id="{FB77173D-5693-7CBB-6512-AB3DA803AFAE}"/>
              </a:ext>
            </a:extLst>
          </p:cNvPr>
          <p:cNvSpPr txBox="1"/>
          <p:nvPr/>
        </p:nvSpPr>
        <p:spPr>
          <a:xfrm>
            <a:off x="190869" y="3852741"/>
            <a:ext cx="617477" cy="369332"/>
          </a:xfrm>
          <a:prstGeom prst="rect">
            <a:avLst/>
          </a:prstGeom>
          <a:noFill/>
        </p:spPr>
        <p:txBody>
          <a:bodyPr wrap="none" rtlCol="0">
            <a:spAutoFit/>
          </a:bodyPr>
          <a:lstStyle/>
          <a:p>
            <a:r>
              <a:rPr lang="en-US" dirty="0"/>
              <a:t>High</a:t>
            </a:r>
          </a:p>
        </p:txBody>
      </p:sp>
      <p:sp>
        <p:nvSpPr>
          <p:cNvPr id="49" name="TextBox 48">
            <a:extLst>
              <a:ext uri="{FF2B5EF4-FFF2-40B4-BE49-F238E27FC236}">
                <a16:creationId xmlns:a16="http://schemas.microsoft.com/office/drawing/2014/main" id="{2C0921FC-D3DD-9AED-5F8F-DEFFD451AA9D}"/>
              </a:ext>
            </a:extLst>
          </p:cNvPr>
          <p:cNvSpPr txBox="1"/>
          <p:nvPr/>
        </p:nvSpPr>
        <p:spPr>
          <a:xfrm>
            <a:off x="1946267" y="1474660"/>
            <a:ext cx="617477" cy="369332"/>
          </a:xfrm>
          <a:prstGeom prst="rect">
            <a:avLst/>
          </a:prstGeom>
          <a:noFill/>
        </p:spPr>
        <p:txBody>
          <a:bodyPr wrap="none" rtlCol="0">
            <a:spAutoFit/>
          </a:bodyPr>
          <a:lstStyle/>
          <a:p>
            <a:r>
              <a:rPr lang="en-US" dirty="0"/>
              <a:t>High</a:t>
            </a:r>
          </a:p>
        </p:txBody>
      </p:sp>
      <p:sp>
        <p:nvSpPr>
          <p:cNvPr id="50" name="TextBox 49">
            <a:extLst>
              <a:ext uri="{FF2B5EF4-FFF2-40B4-BE49-F238E27FC236}">
                <a16:creationId xmlns:a16="http://schemas.microsoft.com/office/drawing/2014/main" id="{169C7346-E8A0-B1EF-73DB-767746DEA619}"/>
              </a:ext>
            </a:extLst>
          </p:cNvPr>
          <p:cNvSpPr txBox="1"/>
          <p:nvPr/>
        </p:nvSpPr>
        <p:spPr>
          <a:xfrm>
            <a:off x="171109" y="2310559"/>
            <a:ext cx="1347485" cy="369332"/>
          </a:xfrm>
          <a:prstGeom prst="rect">
            <a:avLst/>
          </a:prstGeom>
          <a:noFill/>
        </p:spPr>
        <p:txBody>
          <a:bodyPr wrap="none" rtlCol="0">
            <a:spAutoFit/>
          </a:bodyPr>
          <a:lstStyle/>
          <a:p>
            <a:r>
              <a:rPr lang="en-US" dirty="0"/>
              <a:t>Aldosterone</a:t>
            </a:r>
          </a:p>
        </p:txBody>
      </p:sp>
      <p:sp>
        <p:nvSpPr>
          <p:cNvPr id="51" name="TextBox 50">
            <a:extLst>
              <a:ext uri="{FF2B5EF4-FFF2-40B4-BE49-F238E27FC236}">
                <a16:creationId xmlns:a16="http://schemas.microsoft.com/office/drawing/2014/main" id="{65EF3433-1703-8E32-4032-F0B6A8FFCBAD}"/>
              </a:ext>
            </a:extLst>
          </p:cNvPr>
          <p:cNvSpPr txBox="1"/>
          <p:nvPr/>
        </p:nvSpPr>
        <p:spPr>
          <a:xfrm>
            <a:off x="164378" y="6046303"/>
            <a:ext cx="4113627" cy="923330"/>
          </a:xfrm>
          <a:prstGeom prst="rect">
            <a:avLst/>
          </a:prstGeom>
          <a:noFill/>
        </p:spPr>
        <p:txBody>
          <a:bodyPr wrap="none" rtlCol="0">
            <a:spAutoFit/>
          </a:bodyPr>
          <a:lstStyle/>
          <a:p>
            <a:r>
              <a:rPr lang="en-US" dirty="0"/>
              <a:t>Primary Hyperaldosteronism</a:t>
            </a:r>
          </a:p>
          <a:p>
            <a:r>
              <a:rPr lang="en-US" dirty="0"/>
              <a:t>Glucocorticoid-remediable Aldosteronism</a:t>
            </a:r>
          </a:p>
          <a:p>
            <a:endParaRPr lang="en-US" dirty="0"/>
          </a:p>
        </p:txBody>
      </p:sp>
      <p:sp>
        <p:nvSpPr>
          <p:cNvPr id="52" name="TextBox 51">
            <a:extLst>
              <a:ext uri="{FF2B5EF4-FFF2-40B4-BE49-F238E27FC236}">
                <a16:creationId xmlns:a16="http://schemas.microsoft.com/office/drawing/2014/main" id="{F2697170-1842-6F8E-3FA3-68000FD6E6A9}"/>
              </a:ext>
            </a:extLst>
          </p:cNvPr>
          <p:cNvSpPr txBox="1"/>
          <p:nvPr/>
        </p:nvSpPr>
        <p:spPr>
          <a:xfrm>
            <a:off x="1332940" y="3742389"/>
            <a:ext cx="3475631" cy="1754326"/>
          </a:xfrm>
          <a:prstGeom prst="rect">
            <a:avLst/>
          </a:prstGeom>
          <a:noFill/>
        </p:spPr>
        <p:txBody>
          <a:bodyPr wrap="none" rtlCol="0">
            <a:spAutoFit/>
          </a:bodyPr>
          <a:lstStyle/>
          <a:p>
            <a:pPr algn="ctr"/>
            <a:r>
              <a:rPr lang="en-US" dirty="0"/>
              <a:t>Cushing Syndrome</a:t>
            </a:r>
          </a:p>
          <a:p>
            <a:pPr algn="ctr"/>
            <a:r>
              <a:rPr lang="en-US" dirty="0"/>
              <a:t>Ectopic Corticotropin</a:t>
            </a:r>
          </a:p>
          <a:p>
            <a:pPr algn="ctr"/>
            <a:r>
              <a:rPr lang="en-US" dirty="0"/>
              <a:t>Drugs (carbenoxolone)</a:t>
            </a:r>
          </a:p>
          <a:p>
            <a:pPr algn="ctr"/>
            <a:r>
              <a:rPr lang="en-US" dirty="0"/>
              <a:t>Licorice (</a:t>
            </a:r>
            <a:r>
              <a:rPr lang="en-US" dirty="0" err="1"/>
              <a:t>Glycyrrhetic</a:t>
            </a:r>
            <a:r>
              <a:rPr lang="en-US" dirty="0"/>
              <a:t> Acid)</a:t>
            </a:r>
          </a:p>
          <a:p>
            <a:pPr algn="ctr"/>
            <a:r>
              <a:rPr lang="en-US" dirty="0"/>
              <a:t>Liddle Syndrome</a:t>
            </a:r>
          </a:p>
          <a:p>
            <a:pPr algn="ctr"/>
            <a:r>
              <a:rPr lang="en-US" dirty="0"/>
              <a:t>Apparent Mineralocorticoid Excess</a:t>
            </a:r>
          </a:p>
        </p:txBody>
      </p:sp>
      <p:sp>
        <p:nvSpPr>
          <p:cNvPr id="53" name="TextBox 52">
            <a:extLst>
              <a:ext uri="{FF2B5EF4-FFF2-40B4-BE49-F238E27FC236}">
                <a16:creationId xmlns:a16="http://schemas.microsoft.com/office/drawing/2014/main" id="{C4A64EEC-F2B9-A13E-9611-951EEA2E605C}"/>
              </a:ext>
            </a:extLst>
          </p:cNvPr>
          <p:cNvSpPr txBox="1"/>
          <p:nvPr/>
        </p:nvSpPr>
        <p:spPr>
          <a:xfrm>
            <a:off x="2563744" y="2139418"/>
            <a:ext cx="2204065" cy="923330"/>
          </a:xfrm>
          <a:prstGeom prst="rect">
            <a:avLst/>
          </a:prstGeom>
          <a:noFill/>
        </p:spPr>
        <p:txBody>
          <a:bodyPr wrap="none" rtlCol="0">
            <a:spAutoFit/>
          </a:bodyPr>
          <a:lstStyle/>
          <a:p>
            <a:pPr algn="ctr"/>
            <a:r>
              <a:rPr lang="en-US" dirty="0"/>
              <a:t>Renal Artery Stenosis</a:t>
            </a:r>
          </a:p>
          <a:p>
            <a:pPr algn="ctr"/>
            <a:r>
              <a:rPr lang="en-US" dirty="0"/>
              <a:t>Aortic Coarctation </a:t>
            </a:r>
          </a:p>
          <a:p>
            <a:pPr algn="ctr"/>
            <a:r>
              <a:rPr lang="en-US" dirty="0" err="1"/>
              <a:t>Reninoma</a:t>
            </a:r>
            <a:endParaRPr lang="en-US" dirty="0"/>
          </a:p>
        </p:txBody>
      </p:sp>
      <p:cxnSp>
        <p:nvCxnSpPr>
          <p:cNvPr id="54" name="Straight Arrow Connector 53">
            <a:extLst>
              <a:ext uri="{FF2B5EF4-FFF2-40B4-BE49-F238E27FC236}">
                <a16:creationId xmlns:a16="http://schemas.microsoft.com/office/drawing/2014/main" id="{15850AC1-227A-CCD0-0BD8-A450F60CF661}"/>
              </a:ext>
            </a:extLst>
          </p:cNvPr>
          <p:cNvCxnSpPr>
            <a:cxnSpLocks/>
          </p:cNvCxnSpPr>
          <p:nvPr/>
        </p:nvCxnSpPr>
        <p:spPr>
          <a:xfrm flipH="1">
            <a:off x="1262181" y="1250360"/>
            <a:ext cx="37156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FCF62528-942C-21FC-B0F4-13021B5B08B2}"/>
              </a:ext>
            </a:extLst>
          </p:cNvPr>
          <p:cNvSpPr/>
          <p:nvPr/>
        </p:nvSpPr>
        <p:spPr>
          <a:xfrm>
            <a:off x="545319" y="881910"/>
            <a:ext cx="716862"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30C4D87-9250-246E-37C7-517D15D8E130}"/>
              </a:ext>
            </a:extLst>
          </p:cNvPr>
          <p:cNvCxnSpPr>
            <a:cxnSpLocks/>
          </p:cNvCxnSpPr>
          <p:nvPr/>
        </p:nvCxnSpPr>
        <p:spPr>
          <a:xfrm>
            <a:off x="1160426" y="1329507"/>
            <a:ext cx="1466637" cy="794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C0DCDFB9-2C48-99DC-D8DD-9624EB17B6B0}"/>
              </a:ext>
            </a:extLst>
          </p:cNvPr>
          <p:cNvSpPr/>
          <p:nvPr/>
        </p:nvSpPr>
        <p:spPr>
          <a:xfrm>
            <a:off x="2548976" y="2144306"/>
            <a:ext cx="2306873" cy="93008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E89BEA1-27BE-FC87-690A-BE3A697C14C4}"/>
              </a:ext>
            </a:extLst>
          </p:cNvPr>
          <p:cNvSpPr/>
          <p:nvPr/>
        </p:nvSpPr>
        <p:spPr>
          <a:xfrm>
            <a:off x="128622" y="2279250"/>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5FEB77E-D52D-4E77-BA72-6FDF4DE12DE4}"/>
              </a:ext>
            </a:extLst>
          </p:cNvPr>
          <p:cNvCxnSpPr>
            <a:cxnSpLocks/>
          </p:cNvCxnSpPr>
          <p:nvPr/>
        </p:nvCxnSpPr>
        <p:spPr>
          <a:xfrm>
            <a:off x="214414" y="2762613"/>
            <a:ext cx="0" cy="3241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48F8FC-AE9D-65A5-CB64-AD8B6472C100}"/>
              </a:ext>
            </a:extLst>
          </p:cNvPr>
          <p:cNvCxnSpPr>
            <a:cxnSpLocks/>
          </p:cNvCxnSpPr>
          <p:nvPr/>
        </p:nvCxnSpPr>
        <p:spPr>
          <a:xfrm>
            <a:off x="1153064" y="2726847"/>
            <a:ext cx="740680" cy="9527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5BD6A85-54B4-CB56-2BA5-109A6A13688C}"/>
              </a:ext>
            </a:extLst>
          </p:cNvPr>
          <p:cNvSpPr/>
          <p:nvPr/>
        </p:nvSpPr>
        <p:spPr>
          <a:xfrm>
            <a:off x="1013946" y="3715848"/>
            <a:ext cx="4113623" cy="178086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FEA2162B-7379-BCFD-570B-B9BC21D4DA1E}"/>
              </a:ext>
            </a:extLst>
          </p:cNvPr>
          <p:cNvSpPr/>
          <p:nvPr/>
        </p:nvSpPr>
        <p:spPr>
          <a:xfrm>
            <a:off x="128621" y="6011896"/>
            <a:ext cx="4113609" cy="659771"/>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70CF04CF-408A-2803-EC06-C9FE2A738A4A}"/>
              </a:ext>
            </a:extLst>
          </p:cNvPr>
          <p:cNvCxnSpPr>
            <a:cxnSpLocks/>
          </p:cNvCxnSpPr>
          <p:nvPr/>
        </p:nvCxnSpPr>
        <p:spPr>
          <a:xfrm flipH="1">
            <a:off x="8808639" y="1216311"/>
            <a:ext cx="2214504" cy="1027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ADC3EC4-59FB-AE26-65FB-E1100C7027BD}"/>
              </a:ext>
            </a:extLst>
          </p:cNvPr>
          <p:cNvCxnSpPr>
            <a:cxnSpLocks/>
          </p:cNvCxnSpPr>
          <p:nvPr/>
        </p:nvCxnSpPr>
        <p:spPr>
          <a:xfrm flipH="1">
            <a:off x="11037425" y="1216311"/>
            <a:ext cx="3011" cy="2499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B0C89C06-80D5-1725-D743-3388771D3C6D}"/>
              </a:ext>
            </a:extLst>
          </p:cNvPr>
          <p:cNvSpPr/>
          <p:nvPr/>
        </p:nvSpPr>
        <p:spPr>
          <a:xfrm>
            <a:off x="8523031" y="3709409"/>
            <a:ext cx="3571210" cy="175432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7060DE5B-8000-B2AE-DB51-CC906FC8864F}"/>
              </a:ext>
            </a:extLst>
          </p:cNvPr>
          <p:cNvSpPr/>
          <p:nvPr/>
        </p:nvSpPr>
        <p:spPr>
          <a:xfrm>
            <a:off x="7213896" y="2280360"/>
            <a:ext cx="2255606" cy="99260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221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54512" y="4728924"/>
            <a:ext cx="2908288" cy="1481852"/>
            <a:chOff x="2730512" y="4728924"/>
            <a:chExt cx="2908288" cy="1481852"/>
          </a:xfrm>
        </p:grpSpPr>
        <p:cxnSp>
          <p:nvCxnSpPr>
            <p:cNvPr id="10" name="Straight Connector 9"/>
            <p:cNvCxnSpPr/>
            <p:nvPr/>
          </p:nvCxnSpPr>
          <p:spPr>
            <a:xfrm>
              <a:off x="2895600" y="4829294"/>
              <a:ext cx="2743200" cy="1381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730512" y="4728924"/>
              <a:ext cx="2743200" cy="143387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74192" y="561680"/>
            <a:ext cx="8229600" cy="1143000"/>
          </a:xfrm>
        </p:spPr>
        <p:txBody>
          <a:bodyPr/>
          <a:lstStyle/>
          <a:p>
            <a:r>
              <a:rPr lang="en-US" dirty="0"/>
              <a:t>Acid/Base on Calcium </a:t>
            </a:r>
          </a:p>
        </p:txBody>
      </p:sp>
      <p:sp>
        <p:nvSpPr>
          <p:cNvPr id="3" name="Content Placeholder 2"/>
          <p:cNvSpPr>
            <a:spLocks noGrp="1"/>
          </p:cNvSpPr>
          <p:nvPr>
            <p:ph idx="1"/>
          </p:nvPr>
        </p:nvSpPr>
        <p:spPr>
          <a:xfrm>
            <a:off x="1213104" y="1526103"/>
            <a:ext cx="8229600" cy="4525963"/>
          </a:xfrm>
        </p:spPr>
        <p:txBody>
          <a:bodyPr/>
          <a:lstStyle/>
          <a:p>
            <a:r>
              <a:rPr lang="en-US" dirty="0" err="1"/>
              <a:t>Ultrafiltratable</a:t>
            </a:r>
            <a:r>
              <a:rPr lang="en-US" dirty="0"/>
              <a:t> calcium = ionized and complexed fractions </a:t>
            </a:r>
          </a:p>
          <a:p>
            <a:pPr lvl="1"/>
            <a:r>
              <a:rPr lang="en-US" sz="2200" dirty="0"/>
              <a:t>Ionized = not bound</a:t>
            </a:r>
          </a:p>
          <a:p>
            <a:pPr lvl="1"/>
            <a:r>
              <a:rPr lang="en-US" sz="2200" dirty="0"/>
              <a:t>Complexed = bound to phosphate and citrate</a:t>
            </a:r>
            <a:endParaRPr lang="en-US" sz="1600" dirty="0"/>
          </a:p>
          <a:p>
            <a:r>
              <a:rPr lang="en-US" dirty="0"/>
              <a:t>Acute alkalosis = decreased ionized Ca</a:t>
            </a:r>
          </a:p>
          <a:p>
            <a:r>
              <a:rPr lang="en-US" dirty="0"/>
              <a:t>Acute or chronic acidosis = increased ionized Ca </a:t>
            </a:r>
          </a:p>
          <a:p>
            <a:pPr lvl="1"/>
            <a:r>
              <a:rPr lang="en-US" sz="2200" dirty="0"/>
              <a:t>Every 0.1 change in pH, ionized calcium changes by 0.12mg/</a:t>
            </a:r>
            <a:r>
              <a:rPr lang="en-US" sz="2200" dirty="0" err="1"/>
              <a:t>dL</a:t>
            </a:r>
            <a:endParaRPr lang="en-US" sz="2200" dirty="0"/>
          </a:p>
          <a:p>
            <a:pPr lvl="1"/>
            <a:endParaRPr lang="en-US" dirty="0"/>
          </a:p>
          <a:p>
            <a:pPr marL="457200" lvl="1" indent="0">
              <a:buNone/>
            </a:pPr>
            <a:endParaRPr lang="en-US" dirty="0"/>
          </a:p>
        </p:txBody>
      </p:sp>
      <p:sp>
        <p:nvSpPr>
          <p:cNvPr id="4" name="Cloud 3"/>
          <p:cNvSpPr/>
          <p:nvPr/>
        </p:nvSpPr>
        <p:spPr>
          <a:xfrm>
            <a:off x="4315472" y="4728924"/>
            <a:ext cx="2743200" cy="1447800"/>
          </a:xfrm>
          <a:prstGeom prst="cloud">
            <a:avLst/>
          </a:prstGeom>
          <a:solidFill>
            <a:srgbClr val="9E4F00"/>
          </a:solidFill>
          <a:ln>
            <a:solidFill>
              <a:srgbClr val="753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Albumin</a:t>
            </a:r>
          </a:p>
        </p:txBody>
      </p:sp>
      <p:sp>
        <p:nvSpPr>
          <p:cNvPr id="5" name="TextBox 4"/>
          <p:cNvSpPr txBox="1"/>
          <p:nvPr/>
        </p:nvSpPr>
        <p:spPr>
          <a:xfrm>
            <a:off x="4166864" y="4583668"/>
            <a:ext cx="328936" cy="369332"/>
          </a:xfrm>
          <a:prstGeom prst="rect">
            <a:avLst/>
          </a:prstGeom>
          <a:noFill/>
        </p:spPr>
        <p:txBody>
          <a:bodyPr wrap="none" rtlCol="0">
            <a:spAutoFit/>
          </a:bodyPr>
          <a:lstStyle/>
          <a:p>
            <a:r>
              <a:rPr lang="en-US" dirty="0"/>
              <a:t>H</a:t>
            </a:r>
          </a:p>
        </p:txBody>
      </p:sp>
      <p:sp>
        <p:nvSpPr>
          <p:cNvPr id="6" name="TextBox 5"/>
          <p:cNvSpPr txBox="1"/>
          <p:nvPr/>
        </p:nvSpPr>
        <p:spPr>
          <a:xfrm>
            <a:off x="3962400" y="5867400"/>
            <a:ext cx="328936" cy="369332"/>
          </a:xfrm>
          <a:prstGeom prst="rect">
            <a:avLst/>
          </a:prstGeom>
          <a:noFill/>
        </p:spPr>
        <p:txBody>
          <a:bodyPr wrap="none" rtlCol="0">
            <a:spAutoFit/>
          </a:bodyPr>
          <a:lstStyle/>
          <a:p>
            <a:r>
              <a:rPr lang="en-US" dirty="0"/>
              <a:t>H</a:t>
            </a:r>
          </a:p>
        </p:txBody>
      </p:sp>
      <p:sp>
        <p:nvSpPr>
          <p:cNvPr id="7" name="TextBox 6"/>
          <p:cNvSpPr txBox="1"/>
          <p:nvPr/>
        </p:nvSpPr>
        <p:spPr>
          <a:xfrm>
            <a:off x="7083428" y="6026110"/>
            <a:ext cx="418704" cy="369332"/>
          </a:xfrm>
          <a:prstGeom prst="rect">
            <a:avLst/>
          </a:prstGeom>
          <a:noFill/>
        </p:spPr>
        <p:txBody>
          <a:bodyPr wrap="none" rtlCol="0">
            <a:spAutoFit/>
          </a:bodyPr>
          <a:lstStyle/>
          <a:p>
            <a:r>
              <a:rPr lang="en-US" dirty="0"/>
              <a:t>Ca</a:t>
            </a:r>
          </a:p>
        </p:txBody>
      </p:sp>
      <p:sp>
        <p:nvSpPr>
          <p:cNvPr id="8" name="TextBox 7"/>
          <p:cNvSpPr txBox="1"/>
          <p:nvPr/>
        </p:nvSpPr>
        <p:spPr>
          <a:xfrm>
            <a:off x="6894204" y="4431268"/>
            <a:ext cx="328936" cy="369332"/>
          </a:xfrm>
          <a:prstGeom prst="rect">
            <a:avLst/>
          </a:prstGeom>
          <a:noFill/>
        </p:spPr>
        <p:txBody>
          <a:bodyPr wrap="none" rtlCol="0">
            <a:spAutoFit/>
          </a:bodyPr>
          <a:lstStyle/>
          <a:p>
            <a:r>
              <a:rPr lang="en-US" dirty="0"/>
              <a:t>H</a:t>
            </a:r>
          </a:p>
        </p:txBody>
      </p:sp>
      <p:sp>
        <p:nvSpPr>
          <p:cNvPr id="15" name="TextBox 14"/>
          <p:cNvSpPr txBox="1"/>
          <p:nvPr/>
        </p:nvSpPr>
        <p:spPr>
          <a:xfrm>
            <a:off x="7010400" y="4584739"/>
            <a:ext cx="418704" cy="369332"/>
          </a:xfrm>
          <a:prstGeom prst="rect">
            <a:avLst/>
          </a:prstGeom>
          <a:noFill/>
        </p:spPr>
        <p:txBody>
          <a:bodyPr wrap="none" rtlCol="0">
            <a:spAutoFit/>
          </a:bodyPr>
          <a:lstStyle/>
          <a:p>
            <a:r>
              <a:rPr lang="en-US" dirty="0"/>
              <a:t>Ca</a:t>
            </a:r>
          </a:p>
        </p:txBody>
      </p:sp>
      <p:sp>
        <p:nvSpPr>
          <p:cNvPr id="16" name="TextBox 15"/>
          <p:cNvSpPr txBox="1"/>
          <p:nvPr/>
        </p:nvSpPr>
        <p:spPr>
          <a:xfrm>
            <a:off x="4061235" y="6096000"/>
            <a:ext cx="418704" cy="369332"/>
          </a:xfrm>
          <a:prstGeom prst="rect">
            <a:avLst/>
          </a:prstGeom>
          <a:noFill/>
        </p:spPr>
        <p:txBody>
          <a:bodyPr wrap="none" rtlCol="0">
            <a:spAutoFit/>
          </a:bodyPr>
          <a:lstStyle/>
          <a:p>
            <a:r>
              <a:rPr lang="en-US" dirty="0"/>
              <a:t>Ca</a:t>
            </a:r>
          </a:p>
        </p:txBody>
      </p:sp>
    </p:spTree>
    <p:extLst>
      <p:ext uri="{BB962C8B-B14F-4D97-AF65-F5344CB8AC3E}">
        <p14:creationId xmlns:p14="http://schemas.microsoft.com/office/powerpoint/2010/main" val="24000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8"/>
                                        </p:tgtEl>
                                      </p:cBhvr>
                                    </p:animEffect>
                                    <p:anim calcmode="lin" valueType="num">
                                      <p:cBhvr>
                                        <p:cTn id="7"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14" dur="26">
                                          <p:stCondLst>
                                            <p:cond delay="620"/>
                                          </p:stCondLst>
                                        </p:cTn>
                                        <p:tgtEl>
                                          <p:spTgt spid="8"/>
                                        </p:tgtEl>
                                      </p:cBhvr>
                                      <p:to x="100000" y="60000"/>
                                    </p:animScale>
                                    <p:animScale>
                                      <p:cBhvr>
                                        <p:cTn id="15" dur="166" decel="50000">
                                          <p:stCondLst>
                                            <p:cond delay="646"/>
                                          </p:stCondLst>
                                        </p:cTn>
                                        <p:tgtEl>
                                          <p:spTgt spid="8"/>
                                        </p:tgtEl>
                                      </p:cBhvr>
                                      <p:to x="100000" y="100000"/>
                                    </p:animScale>
                                    <p:animScale>
                                      <p:cBhvr>
                                        <p:cTn id="16" dur="26">
                                          <p:stCondLst>
                                            <p:cond delay="1312"/>
                                          </p:stCondLst>
                                        </p:cTn>
                                        <p:tgtEl>
                                          <p:spTgt spid="8"/>
                                        </p:tgtEl>
                                      </p:cBhvr>
                                      <p:to x="100000" y="80000"/>
                                    </p:animScale>
                                    <p:animScale>
                                      <p:cBhvr>
                                        <p:cTn id="17" dur="166" decel="50000">
                                          <p:stCondLst>
                                            <p:cond delay="1338"/>
                                          </p:stCondLst>
                                        </p:cTn>
                                        <p:tgtEl>
                                          <p:spTgt spid="8"/>
                                        </p:tgtEl>
                                      </p:cBhvr>
                                      <p:to x="100000" y="100000"/>
                                    </p:animScale>
                                    <p:animScale>
                                      <p:cBhvr>
                                        <p:cTn id="18" dur="26">
                                          <p:stCondLst>
                                            <p:cond delay="1642"/>
                                          </p:stCondLst>
                                        </p:cTn>
                                        <p:tgtEl>
                                          <p:spTgt spid="8"/>
                                        </p:tgtEl>
                                      </p:cBhvr>
                                      <p:to x="100000" y="90000"/>
                                    </p:animScale>
                                    <p:animScale>
                                      <p:cBhvr>
                                        <p:cTn id="19" dur="166" decel="50000">
                                          <p:stCondLst>
                                            <p:cond delay="1668"/>
                                          </p:stCondLst>
                                        </p:cTn>
                                        <p:tgtEl>
                                          <p:spTgt spid="8"/>
                                        </p:tgtEl>
                                      </p:cBhvr>
                                      <p:to x="100000" y="100000"/>
                                    </p:animScale>
                                    <p:animScale>
                                      <p:cBhvr>
                                        <p:cTn id="20" dur="26">
                                          <p:stCondLst>
                                            <p:cond delay="1808"/>
                                          </p:stCondLst>
                                        </p:cTn>
                                        <p:tgtEl>
                                          <p:spTgt spid="8"/>
                                        </p:tgtEl>
                                      </p:cBhvr>
                                      <p:to x="100000" y="95000"/>
                                    </p:animScale>
                                    <p:animScale>
                                      <p:cBhvr>
                                        <p:cTn id="21" dur="166" decel="50000">
                                          <p:stCondLst>
                                            <p:cond delay="1834"/>
                                          </p:stCondLst>
                                        </p:cTn>
                                        <p:tgtEl>
                                          <p:spTgt spid="8"/>
                                        </p:tgtEl>
                                      </p:cBhvr>
                                      <p:to x="100000" y="100000"/>
                                    </p:animScale>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0" nodeType="click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 calcmode="lin" valueType="num">
                                      <p:cBhvr>
                                        <p:cTn id="28" dur="1000"/>
                                        <p:tgtEl>
                                          <p:spTgt spid="6"/>
                                        </p:tgtEl>
                                        <p:attrNameLst>
                                          <p:attrName>style.rotation</p:attrName>
                                        </p:attrNameLst>
                                      </p:cBhvr>
                                      <p:tavLst>
                                        <p:tav tm="0">
                                          <p:val>
                                            <p:fltVal val="0"/>
                                          </p:val>
                                        </p:tav>
                                        <p:tav tm="100000">
                                          <p:val>
                                            <p:fltVal val="9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500"/>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43" descr="nrneph">
            <a:extLst>
              <a:ext uri="{FF2B5EF4-FFF2-40B4-BE49-F238E27FC236}">
                <a16:creationId xmlns:a16="http://schemas.microsoft.com/office/drawing/2014/main" id="{C45DF798-E9A4-D34C-9C4B-3C34C069C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85800"/>
            <a:ext cx="73533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498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11A6-A62E-4748-90EA-FCA80200675C}"/>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F727B08A-FAA1-3F49-AD19-0E24D3B52199}"/>
              </a:ext>
            </a:extLst>
          </p:cNvPr>
          <p:cNvSpPr>
            <a:spLocks noGrp="1"/>
          </p:cNvSpPr>
          <p:nvPr>
            <p:ph idx="1"/>
          </p:nvPr>
        </p:nvSpPr>
        <p:spPr>
          <a:xfrm>
            <a:off x="838200" y="1690688"/>
            <a:ext cx="10515600" cy="4990646"/>
          </a:xfrm>
        </p:spPr>
        <p:txBody>
          <a:bodyPr>
            <a:normAutofit fontScale="85000" lnSpcReduction="10000"/>
          </a:bodyPr>
          <a:lstStyle/>
          <a:p>
            <a:r>
              <a:rPr lang="en-US" dirty="0"/>
              <a:t>Treatment depends on the cause of the metabolic alkalosis</a:t>
            </a:r>
          </a:p>
          <a:p>
            <a:endParaRPr lang="en-US" dirty="0"/>
          </a:p>
          <a:p>
            <a:r>
              <a:rPr lang="en-US" dirty="0"/>
              <a:t>A history of vomiting, diuretic use, or alkali therapy and assessment of the urine chloride concentration, arterial blood pressure, and volume status (particularly the presence or absence of orthostasis will help guide treatment </a:t>
            </a:r>
          </a:p>
          <a:p>
            <a:endParaRPr lang="en-US" dirty="0"/>
          </a:p>
          <a:p>
            <a:r>
              <a:rPr lang="en-US" dirty="0"/>
              <a:t>Acetazolamide is usually effective in patients with adequate kidney function but can exacerbate urinary K</a:t>
            </a:r>
            <a:r>
              <a:rPr lang="en-US" baseline="30000" dirty="0"/>
              <a:t>+</a:t>
            </a:r>
            <a:r>
              <a:rPr lang="en-US" dirty="0"/>
              <a:t> losses and cause hypokalemia.</a:t>
            </a:r>
          </a:p>
          <a:p>
            <a:endParaRPr lang="en-US" dirty="0"/>
          </a:p>
          <a:p>
            <a:r>
              <a:rPr lang="en-US" dirty="0"/>
              <a:t> Dilute hydrochloric acid (0.1 N </a:t>
            </a:r>
            <a:r>
              <a:rPr lang="en-US" dirty="0" err="1"/>
              <a:t>HCl</a:t>
            </a:r>
            <a:r>
              <a:rPr lang="en-US" dirty="0"/>
              <a:t>) infused into a central vein is sometimes recommended.</a:t>
            </a:r>
          </a:p>
          <a:p>
            <a:pPr lvl="1"/>
            <a:r>
              <a:rPr lang="en-US" dirty="0"/>
              <a:t>Complications include: hemolysis, venous sclerosis, and imprecise dosing</a:t>
            </a:r>
          </a:p>
          <a:p>
            <a:pPr lvl="1"/>
            <a:r>
              <a:rPr lang="en-US" dirty="0"/>
              <a:t>It is not recommended except in extreme metabolic alkalosis (pH &gt;7.6) in patients unresponsive to or intolerant of isotonic saline infusion, acetazolamide, or ammonium chloride administration</a:t>
            </a:r>
          </a:p>
          <a:p>
            <a:pPr lvl="1"/>
            <a:r>
              <a:rPr lang="en-US" dirty="0"/>
              <a:t>Oral NH</a:t>
            </a:r>
            <a:r>
              <a:rPr lang="en-US" baseline="-25000" dirty="0"/>
              <a:t>4</a:t>
            </a:r>
            <a:r>
              <a:rPr lang="en-US" dirty="0"/>
              <a:t>Cl is preferable to intravenous 0.1 N </a:t>
            </a:r>
            <a:r>
              <a:rPr lang="en-US" dirty="0" err="1"/>
              <a:t>HCl</a:t>
            </a:r>
            <a:r>
              <a:rPr lang="en-US" dirty="0"/>
              <a:t>, except in patients with liver disease</a:t>
            </a:r>
          </a:p>
        </p:txBody>
      </p:sp>
    </p:spTree>
    <p:extLst>
      <p:ext uri="{BB962C8B-B14F-4D97-AF65-F5344CB8AC3E}">
        <p14:creationId xmlns:p14="http://schemas.microsoft.com/office/powerpoint/2010/main" val="3562092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10DEDB-911F-6AE2-A83A-CF1A7344E131}"/>
              </a:ext>
            </a:extLst>
          </p:cNvPr>
          <p:cNvSpPr>
            <a:spLocks noGrp="1"/>
          </p:cNvSpPr>
          <p:nvPr>
            <p:ph type="sldNum" sz="quarter" idx="12"/>
          </p:nvPr>
        </p:nvSpPr>
        <p:spPr/>
        <p:txBody>
          <a:bodyPr/>
          <a:lstStyle/>
          <a:p>
            <a:fld id="{DBA1B0FB-D917-4C8C-928F-313BD683BF39}" type="slidenum">
              <a:rPr lang="en-US" smtClean="0"/>
              <a:t>64</a:t>
            </a:fld>
            <a:endParaRPr lang="en-US"/>
          </a:p>
        </p:txBody>
      </p:sp>
      <p:sp>
        <p:nvSpPr>
          <p:cNvPr id="7" name="TextBox 6">
            <a:extLst>
              <a:ext uri="{FF2B5EF4-FFF2-40B4-BE49-F238E27FC236}">
                <a16:creationId xmlns:a16="http://schemas.microsoft.com/office/drawing/2014/main" id="{D9E5B871-C4C5-AF1B-C0D5-8E58AC9760A3}"/>
              </a:ext>
            </a:extLst>
          </p:cNvPr>
          <p:cNvSpPr txBox="1"/>
          <p:nvPr/>
        </p:nvSpPr>
        <p:spPr>
          <a:xfrm>
            <a:off x="7776713" y="183899"/>
            <a:ext cx="1955343" cy="646331"/>
          </a:xfrm>
          <a:prstGeom prst="rect">
            <a:avLst/>
          </a:prstGeom>
          <a:noFill/>
        </p:spPr>
        <p:txBody>
          <a:bodyPr wrap="none" rtlCol="0">
            <a:spAutoFit/>
          </a:bodyPr>
          <a:lstStyle/>
          <a:p>
            <a:pPr algn="ctr"/>
            <a:r>
              <a:rPr lang="en-US" dirty="0"/>
              <a:t>Metabolic Alkalosis</a:t>
            </a:r>
          </a:p>
          <a:p>
            <a:pPr algn="ctr"/>
            <a:r>
              <a:rPr lang="en-US" dirty="0"/>
              <a:t>pH &gt;7.44</a:t>
            </a:r>
          </a:p>
        </p:txBody>
      </p:sp>
      <p:sp>
        <p:nvSpPr>
          <p:cNvPr id="8" name="TextBox 7">
            <a:extLst>
              <a:ext uri="{FF2B5EF4-FFF2-40B4-BE49-F238E27FC236}">
                <a16:creationId xmlns:a16="http://schemas.microsoft.com/office/drawing/2014/main" id="{FA3AECBA-47AA-69DB-2E8F-2879D47E7056}"/>
              </a:ext>
            </a:extLst>
          </p:cNvPr>
          <p:cNvSpPr txBox="1"/>
          <p:nvPr/>
        </p:nvSpPr>
        <p:spPr>
          <a:xfrm>
            <a:off x="8004573" y="875868"/>
            <a:ext cx="1608133" cy="369332"/>
          </a:xfrm>
          <a:prstGeom prst="rect">
            <a:avLst/>
          </a:prstGeom>
          <a:noFill/>
        </p:spPr>
        <p:txBody>
          <a:bodyPr wrap="none" rtlCol="0">
            <a:spAutoFit/>
          </a:bodyPr>
          <a:lstStyle/>
          <a:p>
            <a:r>
              <a:rPr lang="en-US" dirty="0"/>
              <a:t>Urine Chloride</a:t>
            </a:r>
          </a:p>
        </p:txBody>
      </p:sp>
      <p:sp>
        <p:nvSpPr>
          <p:cNvPr id="9" name="TextBox 8">
            <a:extLst>
              <a:ext uri="{FF2B5EF4-FFF2-40B4-BE49-F238E27FC236}">
                <a16:creationId xmlns:a16="http://schemas.microsoft.com/office/drawing/2014/main" id="{B38A4EB2-7E31-7208-07BB-00F85FB7447C}"/>
              </a:ext>
            </a:extLst>
          </p:cNvPr>
          <p:cNvSpPr txBox="1"/>
          <p:nvPr/>
        </p:nvSpPr>
        <p:spPr>
          <a:xfrm>
            <a:off x="6945842" y="846979"/>
            <a:ext cx="550151" cy="369332"/>
          </a:xfrm>
          <a:prstGeom prst="rect">
            <a:avLst/>
          </a:prstGeom>
          <a:noFill/>
        </p:spPr>
        <p:txBody>
          <a:bodyPr wrap="none" rtlCol="0">
            <a:spAutoFit/>
          </a:bodyPr>
          <a:lstStyle/>
          <a:p>
            <a:r>
              <a:rPr lang="en-US" dirty="0"/>
              <a:t>&gt;20</a:t>
            </a:r>
          </a:p>
        </p:txBody>
      </p:sp>
      <p:sp>
        <p:nvSpPr>
          <p:cNvPr id="10" name="TextBox 9">
            <a:extLst>
              <a:ext uri="{FF2B5EF4-FFF2-40B4-BE49-F238E27FC236}">
                <a16:creationId xmlns:a16="http://schemas.microsoft.com/office/drawing/2014/main" id="{7934853A-C56A-7487-5F8D-261F68EB45F5}"/>
              </a:ext>
            </a:extLst>
          </p:cNvPr>
          <p:cNvSpPr txBox="1"/>
          <p:nvPr/>
        </p:nvSpPr>
        <p:spPr>
          <a:xfrm>
            <a:off x="10045219" y="848807"/>
            <a:ext cx="550151" cy="369332"/>
          </a:xfrm>
          <a:prstGeom prst="rect">
            <a:avLst/>
          </a:prstGeom>
          <a:noFill/>
        </p:spPr>
        <p:txBody>
          <a:bodyPr wrap="none" rtlCol="0">
            <a:spAutoFit/>
          </a:bodyPr>
          <a:lstStyle/>
          <a:p>
            <a:r>
              <a:rPr lang="en-US" dirty="0"/>
              <a:t>&lt;20</a:t>
            </a:r>
          </a:p>
        </p:txBody>
      </p:sp>
      <p:sp>
        <p:nvSpPr>
          <p:cNvPr id="11" name="TextBox 10">
            <a:extLst>
              <a:ext uri="{FF2B5EF4-FFF2-40B4-BE49-F238E27FC236}">
                <a16:creationId xmlns:a16="http://schemas.microsoft.com/office/drawing/2014/main" id="{5438C775-2B2A-419E-4A2E-9D013F1CE40F}"/>
              </a:ext>
            </a:extLst>
          </p:cNvPr>
          <p:cNvSpPr txBox="1"/>
          <p:nvPr/>
        </p:nvSpPr>
        <p:spPr>
          <a:xfrm>
            <a:off x="5001100" y="930399"/>
            <a:ext cx="1460464" cy="369332"/>
          </a:xfrm>
          <a:prstGeom prst="rect">
            <a:avLst/>
          </a:prstGeom>
          <a:noFill/>
        </p:spPr>
        <p:txBody>
          <a:bodyPr wrap="none" rtlCol="0">
            <a:spAutoFit/>
          </a:bodyPr>
          <a:lstStyle/>
          <a:p>
            <a:r>
              <a:rPr lang="en-US" dirty="0"/>
              <a:t>Hypertension</a:t>
            </a:r>
          </a:p>
        </p:txBody>
      </p:sp>
      <p:sp>
        <p:nvSpPr>
          <p:cNvPr id="12" name="TextBox 11">
            <a:extLst>
              <a:ext uri="{FF2B5EF4-FFF2-40B4-BE49-F238E27FC236}">
                <a16:creationId xmlns:a16="http://schemas.microsoft.com/office/drawing/2014/main" id="{0624C642-5678-CAB7-E965-4F927C638DFF}"/>
              </a:ext>
            </a:extLst>
          </p:cNvPr>
          <p:cNvSpPr txBox="1"/>
          <p:nvPr/>
        </p:nvSpPr>
        <p:spPr>
          <a:xfrm>
            <a:off x="3277676" y="875868"/>
            <a:ext cx="492892"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12AFA3-B357-6010-AA7B-35AAF6E0FC6E}"/>
              </a:ext>
            </a:extLst>
          </p:cNvPr>
          <p:cNvSpPr txBox="1"/>
          <p:nvPr/>
        </p:nvSpPr>
        <p:spPr>
          <a:xfrm>
            <a:off x="5725866" y="1474660"/>
            <a:ext cx="490840" cy="369332"/>
          </a:xfrm>
          <a:prstGeom prst="rect">
            <a:avLst/>
          </a:prstGeom>
          <a:noFill/>
        </p:spPr>
        <p:txBody>
          <a:bodyPr wrap="none" rtlCol="0">
            <a:spAutoFit/>
          </a:bodyPr>
          <a:lstStyle/>
          <a:p>
            <a:r>
              <a:rPr lang="en-US" dirty="0"/>
              <a:t>No</a:t>
            </a:r>
          </a:p>
        </p:txBody>
      </p:sp>
      <p:sp>
        <p:nvSpPr>
          <p:cNvPr id="15" name="TextBox 14">
            <a:extLst>
              <a:ext uri="{FF2B5EF4-FFF2-40B4-BE49-F238E27FC236}">
                <a16:creationId xmlns:a16="http://schemas.microsoft.com/office/drawing/2014/main" id="{47FD7263-15E1-DB6D-77EE-CD57F4B20218}"/>
              </a:ext>
            </a:extLst>
          </p:cNvPr>
          <p:cNvSpPr txBox="1"/>
          <p:nvPr/>
        </p:nvSpPr>
        <p:spPr>
          <a:xfrm>
            <a:off x="5014336" y="2144306"/>
            <a:ext cx="1454437" cy="369332"/>
          </a:xfrm>
          <a:prstGeom prst="rect">
            <a:avLst/>
          </a:prstGeom>
          <a:noFill/>
        </p:spPr>
        <p:txBody>
          <a:bodyPr wrap="none" rtlCol="0">
            <a:spAutoFit/>
          </a:bodyPr>
          <a:lstStyle/>
          <a:p>
            <a:r>
              <a:rPr lang="en-US" dirty="0"/>
              <a:t>Diuretic Use?</a:t>
            </a:r>
          </a:p>
        </p:txBody>
      </p:sp>
      <p:sp>
        <p:nvSpPr>
          <p:cNvPr id="16" name="TextBox 15">
            <a:extLst>
              <a:ext uri="{FF2B5EF4-FFF2-40B4-BE49-F238E27FC236}">
                <a16:creationId xmlns:a16="http://schemas.microsoft.com/office/drawing/2014/main" id="{BC57D3EC-FE1B-5B7C-9454-D9D018E2144C}"/>
              </a:ext>
            </a:extLst>
          </p:cNvPr>
          <p:cNvSpPr txBox="1"/>
          <p:nvPr/>
        </p:nvSpPr>
        <p:spPr>
          <a:xfrm>
            <a:off x="5765136" y="2797089"/>
            <a:ext cx="490840" cy="369332"/>
          </a:xfrm>
          <a:prstGeom prst="rect">
            <a:avLst/>
          </a:prstGeom>
          <a:noFill/>
        </p:spPr>
        <p:txBody>
          <a:bodyPr wrap="none" rtlCol="0">
            <a:spAutoFit/>
          </a:bodyPr>
          <a:lstStyle/>
          <a:p>
            <a:r>
              <a:rPr lang="en-US" dirty="0"/>
              <a:t>No</a:t>
            </a:r>
          </a:p>
        </p:txBody>
      </p:sp>
      <p:sp>
        <p:nvSpPr>
          <p:cNvPr id="17" name="TextBox 16">
            <a:extLst>
              <a:ext uri="{FF2B5EF4-FFF2-40B4-BE49-F238E27FC236}">
                <a16:creationId xmlns:a16="http://schemas.microsoft.com/office/drawing/2014/main" id="{C903462D-C3C6-4D37-E8ED-D6FD18386CEA}"/>
              </a:ext>
            </a:extLst>
          </p:cNvPr>
          <p:cNvSpPr txBox="1"/>
          <p:nvPr/>
        </p:nvSpPr>
        <p:spPr>
          <a:xfrm>
            <a:off x="5466992" y="3457546"/>
            <a:ext cx="2420534" cy="1754326"/>
          </a:xfrm>
          <a:prstGeom prst="rect">
            <a:avLst/>
          </a:prstGeom>
          <a:noFill/>
        </p:spPr>
        <p:txBody>
          <a:bodyPr wrap="none" rtlCol="0">
            <a:spAutoFit/>
          </a:bodyPr>
          <a:lstStyle/>
          <a:p>
            <a:pPr algn="ctr"/>
            <a:r>
              <a:rPr lang="en-US" dirty="0"/>
              <a:t>Bartter</a:t>
            </a:r>
          </a:p>
          <a:p>
            <a:pPr algn="ctr"/>
            <a:r>
              <a:rPr lang="en-US" dirty="0" err="1"/>
              <a:t>Gitelman</a:t>
            </a:r>
            <a:endParaRPr lang="en-US" dirty="0"/>
          </a:p>
          <a:p>
            <a:pPr algn="ctr"/>
            <a:r>
              <a:rPr lang="en-US" dirty="0"/>
              <a:t>Calcium (Milk)-Alkali</a:t>
            </a:r>
          </a:p>
          <a:p>
            <a:pPr algn="ctr"/>
            <a:r>
              <a:rPr lang="en-US" dirty="0"/>
              <a:t>Beta-Lactams</a:t>
            </a:r>
          </a:p>
          <a:p>
            <a:pPr algn="ctr"/>
            <a:r>
              <a:rPr lang="en-US" dirty="0"/>
              <a:t>Aminoglycosides</a:t>
            </a:r>
          </a:p>
          <a:p>
            <a:pPr algn="ctr"/>
            <a:r>
              <a:rPr lang="en-US" dirty="0"/>
              <a:t>Cystic Fibrosis/</a:t>
            </a:r>
            <a:r>
              <a:rPr lang="en-US" dirty="0" err="1"/>
              <a:t>Pendrid</a:t>
            </a:r>
            <a:r>
              <a:rPr lang="en-US" dirty="0"/>
              <a:t>*</a:t>
            </a:r>
          </a:p>
        </p:txBody>
      </p:sp>
      <p:sp>
        <p:nvSpPr>
          <p:cNvPr id="19" name="TextBox 18">
            <a:extLst>
              <a:ext uri="{FF2B5EF4-FFF2-40B4-BE49-F238E27FC236}">
                <a16:creationId xmlns:a16="http://schemas.microsoft.com/office/drawing/2014/main" id="{EC9AAB70-F6AF-BEEB-26C9-2A8BAA937D87}"/>
              </a:ext>
            </a:extLst>
          </p:cNvPr>
          <p:cNvSpPr txBox="1"/>
          <p:nvPr/>
        </p:nvSpPr>
        <p:spPr>
          <a:xfrm>
            <a:off x="8791346" y="1510301"/>
            <a:ext cx="827214" cy="369332"/>
          </a:xfrm>
          <a:prstGeom prst="rect">
            <a:avLst/>
          </a:prstGeom>
          <a:noFill/>
        </p:spPr>
        <p:txBody>
          <a:bodyPr wrap="none" rtlCol="0">
            <a:spAutoFit/>
          </a:bodyPr>
          <a:lstStyle/>
          <a:p>
            <a:r>
              <a:rPr lang="en-US" dirty="0"/>
              <a:t>Kidney</a:t>
            </a:r>
          </a:p>
        </p:txBody>
      </p:sp>
      <p:sp>
        <p:nvSpPr>
          <p:cNvPr id="20" name="TextBox 19">
            <a:extLst>
              <a:ext uri="{FF2B5EF4-FFF2-40B4-BE49-F238E27FC236}">
                <a16:creationId xmlns:a16="http://schemas.microsoft.com/office/drawing/2014/main" id="{810A91A4-0E68-96D0-0D83-36B2597F0C8C}"/>
              </a:ext>
            </a:extLst>
          </p:cNvPr>
          <p:cNvSpPr txBox="1"/>
          <p:nvPr/>
        </p:nvSpPr>
        <p:spPr>
          <a:xfrm>
            <a:off x="11049977" y="2565994"/>
            <a:ext cx="413896" cy="369332"/>
          </a:xfrm>
          <a:prstGeom prst="rect">
            <a:avLst/>
          </a:prstGeom>
          <a:noFill/>
        </p:spPr>
        <p:txBody>
          <a:bodyPr wrap="none" rtlCol="0">
            <a:spAutoFit/>
          </a:bodyPr>
          <a:lstStyle/>
          <a:p>
            <a:r>
              <a:rPr lang="en-US" dirty="0"/>
              <a:t>GI</a:t>
            </a:r>
          </a:p>
        </p:txBody>
      </p:sp>
      <p:sp>
        <p:nvSpPr>
          <p:cNvPr id="21" name="TextBox 20">
            <a:extLst>
              <a:ext uri="{FF2B5EF4-FFF2-40B4-BE49-F238E27FC236}">
                <a16:creationId xmlns:a16="http://schemas.microsoft.com/office/drawing/2014/main" id="{83952E94-50B8-1D28-EFBA-030FADE90C67}"/>
              </a:ext>
            </a:extLst>
          </p:cNvPr>
          <p:cNvSpPr txBox="1"/>
          <p:nvPr/>
        </p:nvSpPr>
        <p:spPr>
          <a:xfrm>
            <a:off x="7220917" y="2254012"/>
            <a:ext cx="2265877" cy="923330"/>
          </a:xfrm>
          <a:prstGeom prst="rect">
            <a:avLst/>
          </a:prstGeom>
          <a:noFill/>
        </p:spPr>
        <p:txBody>
          <a:bodyPr wrap="none" rtlCol="0">
            <a:spAutoFit/>
          </a:bodyPr>
          <a:lstStyle/>
          <a:p>
            <a:pPr algn="ctr"/>
            <a:r>
              <a:rPr lang="en-US" dirty="0"/>
              <a:t>Remote Diuretic</a:t>
            </a:r>
          </a:p>
          <a:p>
            <a:pPr algn="ctr"/>
            <a:r>
              <a:rPr lang="en-US" dirty="0"/>
              <a:t>Cystic Fibrosis*</a:t>
            </a:r>
          </a:p>
          <a:p>
            <a:pPr algn="ctr"/>
            <a:r>
              <a:rPr lang="en-US" dirty="0"/>
              <a:t>Post hypercapnic state</a:t>
            </a:r>
          </a:p>
        </p:txBody>
      </p:sp>
      <p:sp>
        <p:nvSpPr>
          <p:cNvPr id="22" name="TextBox 21">
            <a:extLst>
              <a:ext uri="{FF2B5EF4-FFF2-40B4-BE49-F238E27FC236}">
                <a16:creationId xmlns:a16="http://schemas.microsoft.com/office/drawing/2014/main" id="{D2D57B83-A8EF-78E2-49A3-92236AA5C971}"/>
              </a:ext>
            </a:extLst>
          </p:cNvPr>
          <p:cNvSpPr txBox="1"/>
          <p:nvPr/>
        </p:nvSpPr>
        <p:spPr>
          <a:xfrm>
            <a:off x="8471152" y="3715848"/>
            <a:ext cx="3641350" cy="1754326"/>
          </a:xfrm>
          <a:prstGeom prst="rect">
            <a:avLst/>
          </a:prstGeom>
          <a:noFill/>
        </p:spPr>
        <p:txBody>
          <a:bodyPr wrap="square" rtlCol="0">
            <a:spAutoFit/>
          </a:bodyPr>
          <a:lstStyle/>
          <a:p>
            <a:pPr algn="ctr"/>
            <a:r>
              <a:rPr lang="en-US" dirty="0"/>
              <a:t>Vomit</a:t>
            </a:r>
          </a:p>
          <a:p>
            <a:pPr algn="ctr"/>
            <a:r>
              <a:rPr lang="en-US" dirty="0"/>
              <a:t>NGT Suction</a:t>
            </a:r>
          </a:p>
          <a:p>
            <a:pPr algn="ctr"/>
            <a:r>
              <a:rPr lang="en-US" dirty="0"/>
              <a:t>Laxative overuse</a:t>
            </a:r>
          </a:p>
          <a:p>
            <a:pPr algn="ctr"/>
            <a:r>
              <a:rPr lang="en-US" dirty="0"/>
              <a:t>Chloride losing diarrhea (congenital)</a:t>
            </a:r>
          </a:p>
          <a:p>
            <a:pPr algn="ctr"/>
            <a:r>
              <a:rPr lang="en-US" dirty="0"/>
              <a:t>Villous Adenoma</a:t>
            </a:r>
          </a:p>
          <a:p>
            <a:pPr algn="ctr"/>
            <a:r>
              <a:rPr lang="en-US" dirty="0"/>
              <a:t>High volume ileostomy output</a:t>
            </a:r>
          </a:p>
        </p:txBody>
      </p:sp>
      <p:sp>
        <p:nvSpPr>
          <p:cNvPr id="23" name="Rounded Rectangle 22">
            <a:extLst>
              <a:ext uri="{FF2B5EF4-FFF2-40B4-BE49-F238E27FC236}">
                <a16:creationId xmlns:a16="http://schemas.microsoft.com/office/drawing/2014/main" id="{119DEF82-30CA-2182-F4EE-4F93022D5F12}"/>
              </a:ext>
            </a:extLst>
          </p:cNvPr>
          <p:cNvSpPr/>
          <p:nvPr/>
        </p:nvSpPr>
        <p:spPr>
          <a:xfrm>
            <a:off x="7741396" y="125441"/>
            <a:ext cx="2053873" cy="709150"/>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9B637B2-C02F-9C35-7E7B-63096E5DC1A8}"/>
              </a:ext>
            </a:extLst>
          </p:cNvPr>
          <p:cNvSpPr/>
          <p:nvPr/>
        </p:nvSpPr>
        <p:spPr>
          <a:xfrm>
            <a:off x="7923961" y="836736"/>
            <a:ext cx="1688745" cy="447597"/>
          </a:xfrm>
          <a:prstGeom prst="round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CAEDA25-F2C9-38E2-075B-D351FD786E81}"/>
              </a:ext>
            </a:extLst>
          </p:cNvPr>
          <p:cNvCxnSpPr>
            <a:cxnSpLocks/>
          </p:cNvCxnSpPr>
          <p:nvPr/>
        </p:nvCxnSpPr>
        <p:spPr>
          <a:xfrm flipH="1">
            <a:off x="6517874" y="1218852"/>
            <a:ext cx="14060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2F750D-39A4-B11B-A0A4-C2C8E9FFA90A}"/>
              </a:ext>
            </a:extLst>
          </p:cNvPr>
          <p:cNvCxnSpPr>
            <a:cxnSpLocks/>
          </p:cNvCxnSpPr>
          <p:nvPr/>
        </p:nvCxnSpPr>
        <p:spPr>
          <a:xfrm>
            <a:off x="9612706" y="1232549"/>
            <a:ext cx="14151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DD0C1996-F658-B2B3-5E18-CCBBB5720F59}"/>
              </a:ext>
            </a:extLst>
          </p:cNvPr>
          <p:cNvSpPr/>
          <p:nvPr/>
        </p:nvSpPr>
        <p:spPr>
          <a:xfrm>
            <a:off x="4977837" y="881911"/>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ECBB917-9489-5A7E-6D24-8455F11A3DE7}"/>
              </a:ext>
            </a:extLst>
          </p:cNvPr>
          <p:cNvCxnSpPr>
            <a:cxnSpLocks/>
          </p:cNvCxnSpPr>
          <p:nvPr/>
        </p:nvCxnSpPr>
        <p:spPr>
          <a:xfrm>
            <a:off x="545318" y="1329507"/>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D5B792-AFED-FA66-F9D4-13E151D702C2}"/>
              </a:ext>
            </a:extLst>
          </p:cNvPr>
          <p:cNvCxnSpPr>
            <a:cxnSpLocks/>
          </p:cNvCxnSpPr>
          <p:nvPr/>
        </p:nvCxnSpPr>
        <p:spPr>
          <a:xfrm>
            <a:off x="5725866" y="1317514"/>
            <a:ext cx="0" cy="771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570CCFB-F8DA-F6BB-3716-38ADAE34A34D}"/>
              </a:ext>
            </a:extLst>
          </p:cNvPr>
          <p:cNvCxnSpPr>
            <a:cxnSpLocks/>
          </p:cNvCxnSpPr>
          <p:nvPr/>
        </p:nvCxnSpPr>
        <p:spPr>
          <a:xfrm>
            <a:off x="5725866" y="2567178"/>
            <a:ext cx="0" cy="913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E070BE4A-AB55-AB19-6B11-1D6B5ED3593F}"/>
              </a:ext>
            </a:extLst>
          </p:cNvPr>
          <p:cNvSpPr/>
          <p:nvPr/>
        </p:nvSpPr>
        <p:spPr>
          <a:xfrm>
            <a:off x="5018143" y="2123768"/>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AF67BD6F-061D-193E-5C15-0432A298F405}"/>
              </a:ext>
            </a:extLst>
          </p:cNvPr>
          <p:cNvSpPr/>
          <p:nvPr/>
        </p:nvSpPr>
        <p:spPr>
          <a:xfrm>
            <a:off x="5419382" y="3480446"/>
            <a:ext cx="2416265" cy="174389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4F3EB6B-9437-0FD3-7F34-C4CBF0D74DF2}"/>
              </a:ext>
            </a:extLst>
          </p:cNvPr>
          <p:cNvSpPr txBox="1"/>
          <p:nvPr/>
        </p:nvSpPr>
        <p:spPr>
          <a:xfrm>
            <a:off x="545318" y="924364"/>
            <a:ext cx="716863" cy="369332"/>
          </a:xfrm>
          <a:prstGeom prst="rect">
            <a:avLst/>
          </a:prstGeom>
          <a:noFill/>
        </p:spPr>
        <p:txBody>
          <a:bodyPr wrap="none" rtlCol="0">
            <a:spAutoFit/>
          </a:bodyPr>
          <a:lstStyle/>
          <a:p>
            <a:r>
              <a:rPr lang="en-US" dirty="0"/>
              <a:t>Renin</a:t>
            </a:r>
          </a:p>
        </p:txBody>
      </p:sp>
      <p:sp>
        <p:nvSpPr>
          <p:cNvPr id="45" name="TextBox 44">
            <a:extLst>
              <a:ext uri="{FF2B5EF4-FFF2-40B4-BE49-F238E27FC236}">
                <a16:creationId xmlns:a16="http://schemas.microsoft.com/office/drawing/2014/main" id="{0D965D5D-5CCB-5346-F052-198C62334891}"/>
              </a:ext>
            </a:extLst>
          </p:cNvPr>
          <p:cNvSpPr txBox="1"/>
          <p:nvPr/>
        </p:nvSpPr>
        <p:spPr>
          <a:xfrm>
            <a:off x="6138" y="1556768"/>
            <a:ext cx="589585" cy="369332"/>
          </a:xfrm>
          <a:prstGeom prst="rect">
            <a:avLst/>
          </a:prstGeom>
          <a:noFill/>
        </p:spPr>
        <p:txBody>
          <a:bodyPr wrap="none" rtlCol="0">
            <a:spAutoFit/>
          </a:bodyPr>
          <a:lstStyle/>
          <a:p>
            <a:r>
              <a:rPr lang="en-US" dirty="0"/>
              <a:t>Low</a:t>
            </a:r>
          </a:p>
        </p:txBody>
      </p:sp>
      <p:sp>
        <p:nvSpPr>
          <p:cNvPr id="46" name="TextBox 45">
            <a:extLst>
              <a:ext uri="{FF2B5EF4-FFF2-40B4-BE49-F238E27FC236}">
                <a16:creationId xmlns:a16="http://schemas.microsoft.com/office/drawing/2014/main" id="{847A76E8-38D4-2FE9-7CD5-B455D52F5AB8}"/>
              </a:ext>
            </a:extLst>
          </p:cNvPr>
          <p:cNvSpPr txBox="1"/>
          <p:nvPr/>
        </p:nvSpPr>
        <p:spPr>
          <a:xfrm>
            <a:off x="1499079" y="2947556"/>
            <a:ext cx="589585" cy="369332"/>
          </a:xfrm>
          <a:prstGeom prst="rect">
            <a:avLst/>
          </a:prstGeom>
          <a:noFill/>
        </p:spPr>
        <p:txBody>
          <a:bodyPr wrap="none" rtlCol="0">
            <a:spAutoFit/>
          </a:bodyPr>
          <a:lstStyle/>
          <a:p>
            <a:r>
              <a:rPr lang="en-US" dirty="0"/>
              <a:t>Low</a:t>
            </a:r>
          </a:p>
        </p:txBody>
      </p:sp>
      <p:sp>
        <p:nvSpPr>
          <p:cNvPr id="48" name="TextBox 47">
            <a:extLst>
              <a:ext uri="{FF2B5EF4-FFF2-40B4-BE49-F238E27FC236}">
                <a16:creationId xmlns:a16="http://schemas.microsoft.com/office/drawing/2014/main" id="{FB77173D-5693-7CBB-6512-AB3DA803AFAE}"/>
              </a:ext>
            </a:extLst>
          </p:cNvPr>
          <p:cNvSpPr txBox="1"/>
          <p:nvPr/>
        </p:nvSpPr>
        <p:spPr>
          <a:xfrm>
            <a:off x="190869" y="3852741"/>
            <a:ext cx="617477" cy="369332"/>
          </a:xfrm>
          <a:prstGeom prst="rect">
            <a:avLst/>
          </a:prstGeom>
          <a:noFill/>
        </p:spPr>
        <p:txBody>
          <a:bodyPr wrap="none" rtlCol="0">
            <a:spAutoFit/>
          </a:bodyPr>
          <a:lstStyle/>
          <a:p>
            <a:r>
              <a:rPr lang="en-US" dirty="0"/>
              <a:t>High</a:t>
            </a:r>
          </a:p>
        </p:txBody>
      </p:sp>
      <p:sp>
        <p:nvSpPr>
          <p:cNvPr id="49" name="TextBox 48">
            <a:extLst>
              <a:ext uri="{FF2B5EF4-FFF2-40B4-BE49-F238E27FC236}">
                <a16:creationId xmlns:a16="http://schemas.microsoft.com/office/drawing/2014/main" id="{2C0921FC-D3DD-9AED-5F8F-DEFFD451AA9D}"/>
              </a:ext>
            </a:extLst>
          </p:cNvPr>
          <p:cNvSpPr txBox="1"/>
          <p:nvPr/>
        </p:nvSpPr>
        <p:spPr>
          <a:xfrm>
            <a:off x="1946267" y="1474660"/>
            <a:ext cx="617477" cy="369332"/>
          </a:xfrm>
          <a:prstGeom prst="rect">
            <a:avLst/>
          </a:prstGeom>
          <a:noFill/>
        </p:spPr>
        <p:txBody>
          <a:bodyPr wrap="none" rtlCol="0">
            <a:spAutoFit/>
          </a:bodyPr>
          <a:lstStyle/>
          <a:p>
            <a:r>
              <a:rPr lang="en-US" dirty="0"/>
              <a:t>High</a:t>
            </a:r>
          </a:p>
        </p:txBody>
      </p:sp>
      <p:sp>
        <p:nvSpPr>
          <p:cNvPr id="50" name="TextBox 49">
            <a:extLst>
              <a:ext uri="{FF2B5EF4-FFF2-40B4-BE49-F238E27FC236}">
                <a16:creationId xmlns:a16="http://schemas.microsoft.com/office/drawing/2014/main" id="{169C7346-E8A0-B1EF-73DB-767746DEA619}"/>
              </a:ext>
            </a:extLst>
          </p:cNvPr>
          <p:cNvSpPr txBox="1"/>
          <p:nvPr/>
        </p:nvSpPr>
        <p:spPr>
          <a:xfrm>
            <a:off x="171109" y="2310559"/>
            <a:ext cx="1347485" cy="369332"/>
          </a:xfrm>
          <a:prstGeom prst="rect">
            <a:avLst/>
          </a:prstGeom>
          <a:noFill/>
        </p:spPr>
        <p:txBody>
          <a:bodyPr wrap="none" rtlCol="0">
            <a:spAutoFit/>
          </a:bodyPr>
          <a:lstStyle/>
          <a:p>
            <a:r>
              <a:rPr lang="en-US" dirty="0"/>
              <a:t>Aldosterone</a:t>
            </a:r>
          </a:p>
        </p:txBody>
      </p:sp>
      <p:sp>
        <p:nvSpPr>
          <p:cNvPr id="51" name="TextBox 50">
            <a:extLst>
              <a:ext uri="{FF2B5EF4-FFF2-40B4-BE49-F238E27FC236}">
                <a16:creationId xmlns:a16="http://schemas.microsoft.com/office/drawing/2014/main" id="{65EF3433-1703-8E32-4032-F0B6A8FFCBAD}"/>
              </a:ext>
            </a:extLst>
          </p:cNvPr>
          <p:cNvSpPr txBox="1"/>
          <p:nvPr/>
        </p:nvSpPr>
        <p:spPr>
          <a:xfrm>
            <a:off x="164378" y="6046303"/>
            <a:ext cx="4113627" cy="923330"/>
          </a:xfrm>
          <a:prstGeom prst="rect">
            <a:avLst/>
          </a:prstGeom>
          <a:noFill/>
        </p:spPr>
        <p:txBody>
          <a:bodyPr wrap="none" rtlCol="0">
            <a:spAutoFit/>
          </a:bodyPr>
          <a:lstStyle/>
          <a:p>
            <a:r>
              <a:rPr lang="en-US" dirty="0"/>
              <a:t>Primary Hyperaldosteronism</a:t>
            </a:r>
          </a:p>
          <a:p>
            <a:r>
              <a:rPr lang="en-US" dirty="0"/>
              <a:t>Glucocorticoid-remediable Aldosteronism</a:t>
            </a:r>
          </a:p>
          <a:p>
            <a:endParaRPr lang="en-US" dirty="0"/>
          </a:p>
        </p:txBody>
      </p:sp>
      <p:sp>
        <p:nvSpPr>
          <p:cNvPr id="52" name="TextBox 51">
            <a:extLst>
              <a:ext uri="{FF2B5EF4-FFF2-40B4-BE49-F238E27FC236}">
                <a16:creationId xmlns:a16="http://schemas.microsoft.com/office/drawing/2014/main" id="{F2697170-1842-6F8E-3FA3-68000FD6E6A9}"/>
              </a:ext>
            </a:extLst>
          </p:cNvPr>
          <p:cNvSpPr txBox="1"/>
          <p:nvPr/>
        </p:nvSpPr>
        <p:spPr>
          <a:xfrm>
            <a:off x="1332940" y="3742389"/>
            <a:ext cx="3475631" cy="1754326"/>
          </a:xfrm>
          <a:prstGeom prst="rect">
            <a:avLst/>
          </a:prstGeom>
          <a:noFill/>
        </p:spPr>
        <p:txBody>
          <a:bodyPr wrap="none" rtlCol="0">
            <a:spAutoFit/>
          </a:bodyPr>
          <a:lstStyle/>
          <a:p>
            <a:pPr algn="ctr"/>
            <a:r>
              <a:rPr lang="en-US" dirty="0"/>
              <a:t>Cushing Syndrome</a:t>
            </a:r>
          </a:p>
          <a:p>
            <a:pPr algn="ctr"/>
            <a:r>
              <a:rPr lang="en-US" dirty="0"/>
              <a:t>Ectopic Corticotropin</a:t>
            </a:r>
          </a:p>
          <a:p>
            <a:pPr algn="ctr"/>
            <a:r>
              <a:rPr lang="en-US" dirty="0"/>
              <a:t>Drugs (carbenoxolone)</a:t>
            </a:r>
          </a:p>
          <a:p>
            <a:pPr algn="ctr"/>
            <a:r>
              <a:rPr lang="en-US" dirty="0"/>
              <a:t>Licorice (</a:t>
            </a:r>
            <a:r>
              <a:rPr lang="en-US" dirty="0" err="1"/>
              <a:t>Glycyrrhetic</a:t>
            </a:r>
            <a:r>
              <a:rPr lang="en-US" dirty="0"/>
              <a:t> Acid)</a:t>
            </a:r>
          </a:p>
          <a:p>
            <a:pPr algn="ctr"/>
            <a:r>
              <a:rPr lang="en-US" dirty="0"/>
              <a:t>Liddle Syndrome</a:t>
            </a:r>
          </a:p>
          <a:p>
            <a:pPr algn="ctr"/>
            <a:r>
              <a:rPr lang="en-US" dirty="0"/>
              <a:t>Apparent Mineralocorticoid Excess</a:t>
            </a:r>
          </a:p>
        </p:txBody>
      </p:sp>
      <p:sp>
        <p:nvSpPr>
          <p:cNvPr id="53" name="TextBox 52">
            <a:extLst>
              <a:ext uri="{FF2B5EF4-FFF2-40B4-BE49-F238E27FC236}">
                <a16:creationId xmlns:a16="http://schemas.microsoft.com/office/drawing/2014/main" id="{C4A64EEC-F2B9-A13E-9611-951EEA2E605C}"/>
              </a:ext>
            </a:extLst>
          </p:cNvPr>
          <p:cNvSpPr txBox="1"/>
          <p:nvPr/>
        </p:nvSpPr>
        <p:spPr>
          <a:xfrm>
            <a:off x="2563744" y="2139418"/>
            <a:ext cx="2204065" cy="923330"/>
          </a:xfrm>
          <a:prstGeom prst="rect">
            <a:avLst/>
          </a:prstGeom>
          <a:noFill/>
        </p:spPr>
        <p:txBody>
          <a:bodyPr wrap="none" rtlCol="0">
            <a:spAutoFit/>
          </a:bodyPr>
          <a:lstStyle/>
          <a:p>
            <a:pPr algn="ctr"/>
            <a:r>
              <a:rPr lang="en-US" dirty="0"/>
              <a:t>Renal Artery Stenosis</a:t>
            </a:r>
          </a:p>
          <a:p>
            <a:pPr algn="ctr"/>
            <a:r>
              <a:rPr lang="en-US" dirty="0"/>
              <a:t>Aortic Coarctation </a:t>
            </a:r>
          </a:p>
          <a:p>
            <a:pPr algn="ctr"/>
            <a:r>
              <a:rPr lang="en-US" dirty="0" err="1"/>
              <a:t>Reninoma</a:t>
            </a:r>
            <a:endParaRPr lang="en-US" dirty="0"/>
          </a:p>
        </p:txBody>
      </p:sp>
      <p:cxnSp>
        <p:nvCxnSpPr>
          <p:cNvPr id="54" name="Straight Arrow Connector 53">
            <a:extLst>
              <a:ext uri="{FF2B5EF4-FFF2-40B4-BE49-F238E27FC236}">
                <a16:creationId xmlns:a16="http://schemas.microsoft.com/office/drawing/2014/main" id="{15850AC1-227A-CCD0-0BD8-A450F60CF661}"/>
              </a:ext>
            </a:extLst>
          </p:cNvPr>
          <p:cNvCxnSpPr>
            <a:cxnSpLocks/>
          </p:cNvCxnSpPr>
          <p:nvPr/>
        </p:nvCxnSpPr>
        <p:spPr>
          <a:xfrm flipH="1">
            <a:off x="1262181" y="1250360"/>
            <a:ext cx="37156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FCF62528-942C-21FC-B0F4-13021B5B08B2}"/>
              </a:ext>
            </a:extLst>
          </p:cNvPr>
          <p:cNvSpPr/>
          <p:nvPr/>
        </p:nvSpPr>
        <p:spPr>
          <a:xfrm>
            <a:off x="545319" y="881910"/>
            <a:ext cx="716862"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30C4D87-9250-246E-37C7-517D15D8E130}"/>
              </a:ext>
            </a:extLst>
          </p:cNvPr>
          <p:cNvCxnSpPr>
            <a:cxnSpLocks/>
          </p:cNvCxnSpPr>
          <p:nvPr/>
        </p:nvCxnSpPr>
        <p:spPr>
          <a:xfrm>
            <a:off x="1160426" y="1329507"/>
            <a:ext cx="1466637" cy="794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C0DCDFB9-2C48-99DC-D8DD-9624EB17B6B0}"/>
              </a:ext>
            </a:extLst>
          </p:cNvPr>
          <p:cNvSpPr/>
          <p:nvPr/>
        </p:nvSpPr>
        <p:spPr>
          <a:xfrm>
            <a:off x="2548976" y="2144306"/>
            <a:ext cx="2306873" cy="930089"/>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E89BEA1-27BE-FC87-690A-BE3A697C14C4}"/>
              </a:ext>
            </a:extLst>
          </p:cNvPr>
          <p:cNvSpPr/>
          <p:nvPr/>
        </p:nvSpPr>
        <p:spPr>
          <a:xfrm>
            <a:off x="128622" y="2279250"/>
            <a:ext cx="1499731" cy="44759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95FEB77E-D52D-4E77-BA72-6FDF4DE12DE4}"/>
              </a:ext>
            </a:extLst>
          </p:cNvPr>
          <p:cNvCxnSpPr>
            <a:cxnSpLocks/>
          </p:cNvCxnSpPr>
          <p:nvPr/>
        </p:nvCxnSpPr>
        <p:spPr>
          <a:xfrm>
            <a:off x="214414" y="2762613"/>
            <a:ext cx="0" cy="32411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48F8FC-AE9D-65A5-CB64-AD8B6472C100}"/>
              </a:ext>
            </a:extLst>
          </p:cNvPr>
          <p:cNvCxnSpPr>
            <a:cxnSpLocks/>
          </p:cNvCxnSpPr>
          <p:nvPr/>
        </p:nvCxnSpPr>
        <p:spPr>
          <a:xfrm>
            <a:off x="1153064" y="2726847"/>
            <a:ext cx="740680" cy="9527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05BD6A85-54B4-CB56-2BA5-109A6A13688C}"/>
              </a:ext>
            </a:extLst>
          </p:cNvPr>
          <p:cNvSpPr/>
          <p:nvPr/>
        </p:nvSpPr>
        <p:spPr>
          <a:xfrm>
            <a:off x="1013946" y="3715849"/>
            <a:ext cx="4113623" cy="1812644"/>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FEA2162B-7379-BCFD-570B-B9BC21D4DA1E}"/>
              </a:ext>
            </a:extLst>
          </p:cNvPr>
          <p:cNvSpPr/>
          <p:nvPr/>
        </p:nvSpPr>
        <p:spPr>
          <a:xfrm>
            <a:off x="128621" y="6011896"/>
            <a:ext cx="4113609" cy="659771"/>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70CF04CF-408A-2803-EC06-C9FE2A738A4A}"/>
              </a:ext>
            </a:extLst>
          </p:cNvPr>
          <p:cNvCxnSpPr>
            <a:cxnSpLocks/>
          </p:cNvCxnSpPr>
          <p:nvPr/>
        </p:nvCxnSpPr>
        <p:spPr>
          <a:xfrm flipH="1">
            <a:off x="8808639" y="1216311"/>
            <a:ext cx="2214504" cy="1027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ADC3EC4-59FB-AE26-65FB-E1100C7027BD}"/>
              </a:ext>
            </a:extLst>
          </p:cNvPr>
          <p:cNvCxnSpPr>
            <a:cxnSpLocks/>
          </p:cNvCxnSpPr>
          <p:nvPr/>
        </p:nvCxnSpPr>
        <p:spPr>
          <a:xfrm flipH="1">
            <a:off x="11037425" y="1216311"/>
            <a:ext cx="3011" cy="2499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B0C89C06-80D5-1725-D743-3388771D3C6D}"/>
              </a:ext>
            </a:extLst>
          </p:cNvPr>
          <p:cNvSpPr/>
          <p:nvPr/>
        </p:nvSpPr>
        <p:spPr>
          <a:xfrm>
            <a:off x="8523031" y="3709409"/>
            <a:ext cx="3571210" cy="1754325"/>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7060DE5B-8000-B2AE-DB51-CC906FC8864F}"/>
              </a:ext>
            </a:extLst>
          </p:cNvPr>
          <p:cNvSpPr/>
          <p:nvPr/>
        </p:nvSpPr>
        <p:spPr>
          <a:xfrm>
            <a:off x="7213896" y="2280360"/>
            <a:ext cx="2255606" cy="99260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101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8AD5C-C874-8907-36A7-30BE4EDACD80}"/>
              </a:ext>
            </a:extLst>
          </p:cNvPr>
          <p:cNvSpPr>
            <a:spLocks noGrp="1"/>
          </p:cNvSpPr>
          <p:nvPr>
            <p:ph idx="1"/>
          </p:nvPr>
        </p:nvSpPr>
        <p:spPr>
          <a:xfrm>
            <a:off x="550863" y="297455"/>
            <a:ext cx="11090274" cy="5795369"/>
          </a:xfrm>
        </p:spPr>
        <p:txBody>
          <a:bodyPr/>
          <a:lstStyle/>
          <a:p>
            <a:pPr marL="0" indent="0">
              <a:buNone/>
            </a:pPr>
            <a:r>
              <a:rPr lang="en-US" sz="1800" dirty="0">
                <a:effectLst/>
                <a:latin typeface="Helvetica" pitchFamily="2" charset="0"/>
              </a:rPr>
              <a:t>Match each diagnosis with the correct clinical and laboratory presentation:</a:t>
            </a:r>
          </a:p>
          <a:p>
            <a:pPr marL="0" indent="0" algn="ctr">
              <a:buNone/>
            </a:pPr>
            <a:r>
              <a:rPr lang="en-US" sz="1800" dirty="0">
                <a:effectLst/>
                <a:latin typeface="Helvetica" pitchFamily="2" charset="0"/>
              </a:rPr>
              <a:t>Clinical diagnosis:</a:t>
            </a:r>
          </a:p>
          <a:p>
            <a:pPr marL="0" indent="0">
              <a:buNone/>
            </a:pPr>
            <a:r>
              <a:rPr lang="en-US" sz="1800" dirty="0">
                <a:effectLst/>
                <a:latin typeface="Helvetica" pitchFamily="2" charset="0"/>
              </a:rPr>
              <a:t>a) Overuse of the loop diuretic furosemide</a:t>
            </a:r>
          </a:p>
          <a:p>
            <a:pPr marL="0" indent="0">
              <a:buNone/>
            </a:pPr>
            <a:r>
              <a:rPr lang="en-US" sz="1800" dirty="0">
                <a:effectLst/>
                <a:latin typeface="Helvetica" pitchFamily="2" charset="0"/>
              </a:rPr>
              <a:t>b) Ectopic corticotropin due to a lung malignancy</a:t>
            </a:r>
          </a:p>
          <a:p>
            <a:pPr marL="0" indent="0">
              <a:buNone/>
            </a:pPr>
            <a:r>
              <a:rPr lang="en-US" sz="1800" dirty="0">
                <a:effectLst/>
                <a:latin typeface="Helvetica" pitchFamily="2" charset="0"/>
              </a:rPr>
              <a:t>c) Gastric outlet obstruction with vomiting</a:t>
            </a:r>
          </a:p>
          <a:p>
            <a:pPr marL="0" indent="0" algn="ctr">
              <a:buNone/>
            </a:pPr>
            <a:r>
              <a:rPr lang="en-US" sz="1800" dirty="0">
                <a:effectLst/>
                <a:latin typeface="Helvetica" pitchFamily="2" charset="0"/>
              </a:rPr>
              <a:t>Presentation:</a:t>
            </a:r>
          </a:p>
          <a:p>
            <a:pPr marL="0" indent="0">
              <a:buNone/>
            </a:pPr>
            <a:r>
              <a:rPr lang="en-US" sz="1800" dirty="0">
                <a:effectLst/>
                <a:latin typeface="Helvetica" pitchFamily="2" charset="0"/>
              </a:rPr>
              <a:t>1) Blood pressure, 160/100 mm Hg; serum K+, 2.9 </a:t>
            </a:r>
            <a:r>
              <a:rPr lang="en-US" sz="1800" dirty="0" err="1">
                <a:effectLst/>
                <a:latin typeface="Helvetica" pitchFamily="2" charset="0"/>
              </a:rPr>
              <a:t>mEq</a:t>
            </a:r>
            <a:r>
              <a:rPr lang="en-US" sz="1800" dirty="0">
                <a:effectLst/>
                <a:latin typeface="Helvetica" pitchFamily="2" charset="0"/>
              </a:rPr>
              <a:t>/L; serum HCO3−, 45 </a:t>
            </a:r>
            <a:r>
              <a:rPr lang="en-US" sz="1800" dirty="0" err="1">
                <a:effectLst/>
                <a:latin typeface="Helvetica" pitchFamily="2" charset="0"/>
              </a:rPr>
              <a:t>mEq</a:t>
            </a:r>
            <a:r>
              <a:rPr lang="en-US" sz="1800" dirty="0">
                <a:effectLst/>
                <a:latin typeface="Helvetica" pitchFamily="2" charset="0"/>
              </a:rPr>
              <a:t>/L; urine Na+, 40 </a:t>
            </a:r>
            <a:r>
              <a:rPr lang="en-US" sz="1800" dirty="0" err="1">
                <a:effectLst/>
                <a:latin typeface="Helvetica" pitchFamily="2" charset="0"/>
              </a:rPr>
              <a:t>mEq</a:t>
            </a:r>
            <a:r>
              <a:rPr lang="en-US" sz="1800" dirty="0">
                <a:effectLst/>
                <a:latin typeface="Helvetica" pitchFamily="2" charset="0"/>
              </a:rPr>
              <a:t>/L; Cl−, 45 </a:t>
            </a:r>
            <a:r>
              <a:rPr lang="en-US" sz="1800" dirty="0" err="1">
                <a:effectLst/>
                <a:latin typeface="Helvetica" pitchFamily="2" charset="0"/>
              </a:rPr>
              <a:t>mEq</a:t>
            </a:r>
            <a:r>
              <a:rPr lang="en-US" sz="1800" dirty="0">
                <a:effectLst/>
                <a:latin typeface="Helvetica" pitchFamily="2" charset="0"/>
              </a:rPr>
              <a:t>/L; and urine K+, 38 </a:t>
            </a:r>
            <a:r>
              <a:rPr lang="en-US" sz="1800" dirty="0" err="1">
                <a:effectLst/>
                <a:latin typeface="Helvetica" pitchFamily="2" charset="0"/>
              </a:rPr>
              <a:t>mEq</a:t>
            </a:r>
            <a:r>
              <a:rPr lang="en-US" sz="1800" dirty="0">
                <a:effectLst/>
                <a:latin typeface="Helvetica" pitchFamily="2" charset="0"/>
              </a:rPr>
              <a:t>/L</a:t>
            </a:r>
          </a:p>
          <a:p>
            <a:pPr marL="0" indent="0">
              <a:buNone/>
            </a:pPr>
            <a:r>
              <a:rPr lang="en-US" sz="1800" dirty="0">
                <a:effectLst/>
                <a:latin typeface="Helvetica" pitchFamily="2" charset="0"/>
              </a:rPr>
              <a:t>2) Blood pressure, 95/57 mm Hg; serum K+, 2.9 </a:t>
            </a:r>
            <a:r>
              <a:rPr lang="en-US" sz="1800" dirty="0" err="1">
                <a:effectLst/>
                <a:latin typeface="Helvetica" pitchFamily="2" charset="0"/>
              </a:rPr>
              <a:t>mEq</a:t>
            </a:r>
            <a:r>
              <a:rPr lang="en-US" sz="1800" dirty="0">
                <a:effectLst/>
                <a:latin typeface="Helvetica" pitchFamily="2" charset="0"/>
              </a:rPr>
              <a:t>/</a:t>
            </a:r>
            <a:r>
              <a:rPr lang="en-US" sz="1800" dirty="0" err="1">
                <a:effectLst/>
                <a:latin typeface="Helvetica" pitchFamily="2" charset="0"/>
              </a:rPr>
              <a:t>L;serum</a:t>
            </a:r>
            <a:r>
              <a:rPr lang="en-US" sz="1800" dirty="0">
                <a:effectLst/>
                <a:latin typeface="Helvetica" pitchFamily="2" charset="0"/>
              </a:rPr>
              <a:t> HCO3−, 45 </a:t>
            </a:r>
            <a:r>
              <a:rPr lang="en-US" sz="1800" dirty="0" err="1">
                <a:effectLst/>
                <a:latin typeface="Helvetica" pitchFamily="2" charset="0"/>
              </a:rPr>
              <a:t>mEq</a:t>
            </a:r>
            <a:r>
              <a:rPr lang="en-US" sz="1800" dirty="0">
                <a:effectLst/>
                <a:latin typeface="Helvetica" pitchFamily="2" charset="0"/>
              </a:rPr>
              <a:t>/L; urine Na+, 40 </a:t>
            </a:r>
            <a:r>
              <a:rPr lang="en-US" sz="1800" dirty="0" err="1">
                <a:effectLst/>
                <a:latin typeface="Helvetica" pitchFamily="2" charset="0"/>
              </a:rPr>
              <a:t>mEq</a:t>
            </a:r>
            <a:r>
              <a:rPr lang="en-US" sz="1800" dirty="0">
                <a:effectLst/>
                <a:latin typeface="Helvetica" pitchFamily="2" charset="0"/>
              </a:rPr>
              <a:t>/L; urine Cl−, 45 </a:t>
            </a:r>
            <a:r>
              <a:rPr lang="en-US" sz="1800" dirty="0" err="1">
                <a:effectLst/>
                <a:latin typeface="Helvetica" pitchFamily="2" charset="0"/>
              </a:rPr>
              <a:t>mEq</a:t>
            </a:r>
            <a:r>
              <a:rPr lang="en-US" sz="1800" dirty="0">
                <a:effectLst/>
                <a:latin typeface="Helvetica" pitchFamily="2" charset="0"/>
              </a:rPr>
              <a:t>/L; and urine K+, 38 </a:t>
            </a:r>
            <a:r>
              <a:rPr lang="en-US" sz="1800" dirty="0" err="1">
                <a:effectLst/>
                <a:latin typeface="Helvetica" pitchFamily="2" charset="0"/>
              </a:rPr>
              <a:t>mEq</a:t>
            </a:r>
            <a:r>
              <a:rPr lang="en-US" sz="1800" dirty="0">
                <a:effectLst/>
                <a:latin typeface="Helvetica" pitchFamily="2" charset="0"/>
              </a:rPr>
              <a:t>/L</a:t>
            </a:r>
          </a:p>
          <a:p>
            <a:pPr marL="0" indent="0">
              <a:buNone/>
            </a:pPr>
            <a:r>
              <a:rPr lang="en-US" sz="1800" dirty="0">
                <a:effectLst/>
                <a:latin typeface="Helvetica" pitchFamily="2" charset="0"/>
              </a:rPr>
              <a:t>3) Blood pressure, 95/57 mm Hg; serum K+, 2.9 </a:t>
            </a:r>
            <a:r>
              <a:rPr lang="en-US" sz="1800" dirty="0" err="1">
                <a:effectLst/>
                <a:latin typeface="Helvetica" pitchFamily="2" charset="0"/>
              </a:rPr>
              <a:t>mEq</a:t>
            </a:r>
            <a:r>
              <a:rPr lang="en-US" sz="1800" dirty="0">
                <a:effectLst/>
                <a:latin typeface="Helvetica" pitchFamily="2" charset="0"/>
              </a:rPr>
              <a:t>/</a:t>
            </a:r>
            <a:r>
              <a:rPr lang="en-US" sz="1800" dirty="0" err="1">
                <a:effectLst/>
                <a:latin typeface="Helvetica" pitchFamily="2" charset="0"/>
              </a:rPr>
              <a:t>L;serum</a:t>
            </a:r>
            <a:r>
              <a:rPr lang="en-US" sz="1800" dirty="0">
                <a:effectLst/>
                <a:latin typeface="Helvetica" pitchFamily="2" charset="0"/>
              </a:rPr>
              <a:t> HCO3−, 45 </a:t>
            </a:r>
            <a:r>
              <a:rPr lang="en-US" sz="1800" dirty="0" err="1">
                <a:effectLst/>
                <a:latin typeface="Helvetica" pitchFamily="2" charset="0"/>
              </a:rPr>
              <a:t>mEq</a:t>
            </a:r>
            <a:r>
              <a:rPr lang="en-US" sz="1800" dirty="0">
                <a:effectLst/>
                <a:latin typeface="Helvetica" pitchFamily="2" charset="0"/>
              </a:rPr>
              <a:t>/L; urine Na+, &lt;10 </a:t>
            </a:r>
            <a:r>
              <a:rPr lang="en-US" sz="1800" dirty="0" err="1">
                <a:effectLst/>
                <a:latin typeface="Helvetica" pitchFamily="2" charset="0"/>
              </a:rPr>
              <a:t>mEq</a:t>
            </a:r>
            <a:r>
              <a:rPr lang="en-US" sz="1800" dirty="0">
                <a:effectLst/>
                <a:latin typeface="Helvetica" pitchFamily="2" charset="0"/>
              </a:rPr>
              <a:t>/L; urine Cl−, &lt;20 </a:t>
            </a:r>
            <a:r>
              <a:rPr lang="en-US" sz="1800" dirty="0" err="1">
                <a:effectLst/>
                <a:latin typeface="Helvetica" pitchFamily="2" charset="0"/>
              </a:rPr>
              <a:t>mEq</a:t>
            </a:r>
            <a:r>
              <a:rPr lang="en-US" sz="1800" dirty="0">
                <a:effectLst/>
                <a:latin typeface="Helvetica" pitchFamily="2" charset="0"/>
              </a:rPr>
              <a:t>/L; and urine K+, 23 </a:t>
            </a:r>
            <a:r>
              <a:rPr lang="en-US" sz="1800" dirty="0" err="1">
                <a:effectLst/>
                <a:latin typeface="Helvetica" pitchFamily="2" charset="0"/>
              </a:rPr>
              <a:t>mEq</a:t>
            </a:r>
            <a:r>
              <a:rPr lang="en-US" sz="1800" dirty="0">
                <a:effectLst/>
                <a:latin typeface="Helvetica" pitchFamily="2" charset="0"/>
              </a:rPr>
              <a:t>/L</a:t>
            </a:r>
          </a:p>
          <a:p>
            <a:pPr marL="0" indent="0">
              <a:buNone/>
            </a:pPr>
            <a:endParaRPr lang="en-US" dirty="0"/>
          </a:p>
        </p:txBody>
      </p:sp>
      <p:sp>
        <p:nvSpPr>
          <p:cNvPr id="6" name="Slide Number Placeholder 5">
            <a:extLst>
              <a:ext uri="{FF2B5EF4-FFF2-40B4-BE49-F238E27FC236}">
                <a16:creationId xmlns:a16="http://schemas.microsoft.com/office/drawing/2014/main" id="{5428A025-A9A1-84D5-B3B2-2E510411A5C8}"/>
              </a:ext>
            </a:extLst>
          </p:cNvPr>
          <p:cNvSpPr>
            <a:spLocks noGrp="1"/>
          </p:cNvSpPr>
          <p:nvPr>
            <p:ph type="sldNum" sz="quarter" idx="12"/>
          </p:nvPr>
        </p:nvSpPr>
        <p:spPr/>
        <p:txBody>
          <a:bodyPr/>
          <a:lstStyle/>
          <a:p>
            <a:fld id="{DBA1B0FB-D917-4C8C-928F-313BD683BF39}" type="slidenum">
              <a:rPr lang="en-US" smtClean="0"/>
              <a:t>65</a:t>
            </a:fld>
            <a:endParaRPr lang="en-US"/>
          </a:p>
        </p:txBody>
      </p:sp>
    </p:spTree>
    <p:extLst>
      <p:ext uri="{BB962C8B-B14F-4D97-AF65-F5344CB8AC3E}">
        <p14:creationId xmlns:p14="http://schemas.microsoft.com/office/powerpoint/2010/main" val="711694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0738-B039-5F37-A004-D474B39978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6F3A1A-641F-DE22-C5D3-673CAD78BF9C}"/>
              </a:ext>
            </a:extLst>
          </p:cNvPr>
          <p:cNvSpPr>
            <a:spLocks noGrp="1"/>
          </p:cNvSpPr>
          <p:nvPr>
            <p:ph idx="1"/>
          </p:nvPr>
        </p:nvSpPr>
        <p:spPr/>
        <p:txBody>
          <a:bodyPr/>
          <a:lstStyle/>
          <a:p>
            <a:pPr marL="0" indent="0">
              <a:buNone/>
            </a:pPr>
            <a:r>
              <a:rPr lang="en-US" dirty="0"/>
              <a:t>A = 2</a:t>
            </a:r>
          </a:p>
          <a:p>
            <a:pPr marL="0" indent="0">
              <a:buNone/>
            </a:pPr>
            <a:endParaRPr lang="en-US" dirty="0"/>
          </a:p>
          <a:p>
            <a:pPr marL="0" indent="0">
              <a:buNone/>
            </a:pPr>
            <a:r>
              <a:rPr lang="en-US" dirty="0"/>
              <a:t>B = 1</a:t>
            </a:r>
          </a:p>
          <a:p>
            <a:pPr marL="0" indent="0">
              <a:buNone/>
            </a:pPr>
            <a:endParaRPr lang="en-US" dirty="0"/>
          </a:p>
          <a:p>
            <a:pPr marL="0" indent="0">
              <a:buNone/>
            </a:pPr>
            <a:r>
              <a:rPr lang="en-US" dirty="0"/>
              <a:t>C =3</a:t>
            </a:r>
          </a:p>
        </p:txBody>
      </p:sp>
      <p:sp>
        <p:nvSpPr>
          <p:cNvPr id="6" name="Slide Number Placeholder 5">
            <a:extLst>
              <a:ext uri="{FF2B5EF4-FFF2-40B4-BE49-F238E27FC236}">
                <a16:creationId xmlns:a16="http://schemas.microsoft.com/office/drawing/2014/main" id="{BA0834F5-35A5-7DEF-E5ED-4CDE2A478C17}"/>
              </a:ext>
            </a:extLst>
          </p:cNvPr>
          <p:cNvSpPr>
            <a:spLocks noGrp="1"/>
          </p:cNvSpPr>
          <p:nvPr>
            <p:ph type="sldNum" sz="quarter" idx="12"/>
          </p:nvPr>
        </p:nvSpPr>
        <p:spPr/>
        <p:txBody>
          <a:bodyPr/>
          <a:lstStyle/>
          <a:p>
            <a:fld id="{DBA1B0FB-D917-4C8C-928F-313BD683BF39}" type="slidenum">
              <a:rPr lang="en-US" smtClean="0"/>
              <a:t>66</a:t>
            </a:fld>
            <a:endParaRPr lang="en-US"/>
          </a:p>
        </p:txBody>
      </p:sp>
    </p:spTree>
    <p:extLst>
      <p:ext uri="{BB962C8B-B14F-4D97-AF65-F5344CB8AC3E}">
        <p14:creationId xmlns:p14="http://schemas.microsoft.com/office/powerpoint/2010/main" val="2578040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5434C-4C9F-2B4A-9EDF-88EF6FDD0F5C}"/>
              </a:ext>
            </a:extLst>
          </p:cNvPr>
          <p:cNvSpPr>
            <a:spLocks noGrp="1"/>
          </p:cNvSpPr>
          <p:nvPr>
            <p:ph idx="1"/>
          </p:nvPr>
        </p:nvSpPr>
        <p:spPr>
          <a:xfrm>
            <a:off x="451691" y="231354"/>
            <a:ext cx="11468559" cy="6531375"/>
          </a:xfrm>
        </p:spPr>
        <p:txBody>
          <a:bodyPr>
            <a:normAutofit fontScale="77500" lnSpcReduction="20000"/>
          </a:bodyPr>
          <a:lstStyle/>
          <a:p>
            <a:pPr marL="0" indent="0">
              <a:buNone/>
            </a:pPr>
            <a:r>
              <a:rPr lang="en-US" sz="2000" dirty="0"/>
              <a:t>	A 71-year-old woman who has had nocturia for several years is admitted to the hospital secondary to increasing weakness and frequency of urination. She has been well until 2 days ago, when she felt weak and could not climb the stairs to her apartment. She has a history of duodenal ulcer many years ago that responded to intensive antacid therapy. She currently takes calcium carbonate for treatment of osteoarthritis, and she takes bicarbonate of soda for heartburn. She has a 40 pack-year history of smoking. </a:t>
            </a:r>
          </a:p>
          <a:p>
            <a:pPr marL="0" indent="0">
              <a:buNone/>
            </a:pPr>
            <a:r>
              <a:rPr lang="en-US" sz="2000" dirty="0"/>
              <a:t>	On physical examination, she is frail and oriented only to person. Pulse is 106/min, and BP is 110/80 supine and 90/70 mmHg sitting. The remainder of the examination is normal.</a:t>
            </a:r>
            <a:br>
              <a:rPr lang="en-US" sz="2000" dirty="0"/>
            </a:br>
            <a:endParaRPr lang="en-US" sz="2000" dirty="0"/>
          </a:p>
          <a:p>
            <a:pPr marL="0" indent="0">
              <a:buNone/>
            </a:pPr>
            <a:r>
              <a:rPr lang="en-US" sz="2000" dirty="0"/>
              <a:t>	Laboratory studies reveal the following: Hematocrit 41, Na 152 mmol/L, K 3.0 mmol/L, Cl 100 mmol/L, HCO</a:t>
            </a:r>
            <a:r>
              <a:rPr lang="en-US" sz="1100" dirty="0"/>
              <a:t>3 </a:t>
            </a:r>
            <a:r>
              <a:rPr lang="en-US" sz="2000" dirty="0"/>
              <a:t>39 </a:t>
            </a:r>
            <a:r>
              <a:rPr lang="en-US" sz="2000" dirty="0" err="1"/>
              <a:t>mEq</a:t>
            </a:r>
            <a:r>
              <a:rPr lang="en-US" sz="2000" dirty="0"/>
              <a:t>/L, BUN 98 mg/dl, creatinine 7.1 mg/dl, Ca 14.4 mg/dl, phosphate 6.3 mg/dl, serum 1,25-dihydroxyvitamin D 30 </a:t>
            </a:r>
            <a:r>
              <a:rPr lang="en-US" sz="2000" dirty="0" err="1"/>
              <a:t>pg</a:t>
            </a:r>
            <a:r>
              <a:rPr lang="en-US" sz="2000" dirty="0"/>
              <a:t>/ml (35 to 85 </a:t>
            </a:r>
            <a:r>
              <a:rPr lang="en-US" sz="2000" dirty="0" err="1"/>
              <a:t>pg</a:t>
            </a:r>
            <a:r>
              <a:rPr lang="en-US" sz="2000" dirty="0"/>
              <a:t>/ml), parathyroid hormone 16 </a:t>
            </a:r>
            <a:r>
              <a:rPr lang="en-US" sz="2000" dirty="0" err="1"/>
              <a:t>pg</a:t>
            </a:r>
            <a:r>
              <a:rPr lang="en-US" sz="2000" dirty="0"/>
              <a:t>/ml (30 to 50 </a:t>
            </a:r>
            <a:r>
              <a:rPr lang="en-US" sz="2000" dirty="0" err="1"/>
              <a:t>pg</a:t>
            </a:r>
            <a:r>
              <a:rPr lang="en-US" sz="2000" dirty="0"/>
              <a:t>/ml). Urinalysis shows specific gravity of 1.007, trace protein, Na of 49 mmol/L, creatinine of 70 mg/dl, and urine osmolality of 260 </a:t>
            </a:r>
            <a:r>
              <a:rPr lang="en-US" sz="2000" dirty="0" err="1"/>
              <a:t>mOsm</a:t>
            </a:r>
            <a:r>
              <a:rPr lang="en-US" sz="2000" dirty="0"/>
              <a:t>/kgH</a:t>
            </a:r>
            <a:r>
              <a:rPr lang="en-US" sz="1100" dirty="0"/>
              <a:t>2</a:t>
            </a:r>
            <a:r>
              <a:rPr lang="en-US" sz="2000" dirty="0"/>
              <a:t>O. Renal ultrasound shows normal-sized kidneys and no hydronephrosis. </a:t>
            </a:r>
          </a:p>
          <a:p>
            <a:endParaRPr lang="en-US" sz="2000" dirty="0"/>
          </a:p>
          <a:p>
            <a:pPr marL="0" indent="0">
              <a:buNone/>
            </a:pPr>
            <a:r>
              <a:rPr lang="en-US" b="1" dirty="0"/>
              <a:t>The clinical and laboratory findings are MOST consistent with which ONE of the following? </a:t>
            </a:r>
          </a:p>
          <a:p>
            <a:pPr marL="342900" indent="-342900">
              <a:buAutoNum type="alphaUcParenR"/>
            </a:pPr>
            <a:r>
              <a:rPr lang="en-US" dirty="0"/>
              <a:t>Vitamin D intoxication. </a:t>
            </a:r>
          </a:p>
          <a:p>
            <a:pPr marL="342900" indent="-342900">
              <a:buAutoNum type="alphaUcParenR"/>
            </a:pPr>
            <a:r>
              <a:rPr lang="en-US" dirty="0"/>
              <a:t>Chronic kidney disease as a result of longstanding hypertension. </a:t>
            </a:r>
          </a:p>
          <a:p>
            <a:pPr marL="342900" indent="-342900">
              <a:buAutoNum type="alphaUcParenR"/>
            </a:pPr>
            <a:r>
              <a:rPr lang="en-US" dirty="0"/>
              <a:t>Multiple myeloma. </a:t>
            </a:r>
          </a:p>
          <a:p>
            <a:pPr marL="342900" indent="-342900">
              <a:buAutoNum type="alphaUcParenR"/>
            </a:pPr>
            <a:r>
              <a:rPr lang="en-US" dirty="0"/>
              <a:t>Milk-alkali syndrome. </a:t>
            </a:r>
          </a:p>
          <a:p>
            <a:pPr marL="342900" indent="-342900">
              <a:buAutoNum type="alphaUcParenR"/>
            </a:pPr>
            <a:r>
              <a:rPr lang="en-US" dirty="0"/>
              <a:t>Primary hyperparathyroidism. </a:t>
            </a:r>
          </a:p>
        </p:txBody>
      </p:sp>
    </p:spTree>
    <p:extLst>
      <p:ext uri="{BB962C8B-B14F-4D97-AF65-F5344CB8AC3E}">
        <p14:creationId xmlns:p14="http://schemas.microsoft.com/office/powerpoint/2010/main" val="4240692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5434C-4C9F-2B4A-9EDF-88EF6FDD0F5C}"/>
              </a:ext>
            </a:extLst>
          </p:cNvPr>
          <p:cNvSpPr>
            <a:spLocks noGrp="1"/>
          </p:cNvSpPr>
          <p:nvPr>
            <p:ph idx="1"/>
          </p:nvPr>
        </p:nvSpPr>
        <p:spPr>
          <a:xfrm>
            <a:off x="451691" y="231354"/>
            <a:ext cx="11468559" cy="6531375"/>
          </a:xfrm>
        </p:spPr>
        <p:txBody>
          <a:bodyPr>
            <a:normAutofit fontScale="77500" lnSpcReduction="20000"/>
          </a:bodyPr>
          <a:lstStyle/>
          <a:p>
            <a:pPr marL="0" indent="0">
              <a:buNone/>
            </a:pPr>
            <a:r>
              <a:rPr lang="en-US" sz="2000" dirty="0"/>
              <a:t>	A 71-year-old woman who has had nocturia for several years is admitted to the hospital secondary to increasing weakness and frequency of urination. She has been well until 2 days ago, when she felt weak and could not climb the stairs to her apartment. She has a history of duodenal ulcer many years ago that responded to intensive antacid therapy. She currently takes calcium carbonate for treatment of osteoarthritis, and she takes bicarbonate of soda for heartburn. She has a 40 pack-year history of smoking. </a:t>
            </a:r>
          </a:p>
          <a:p>
            <a:pPr marL="0" indent="0">
              <a:buNone/>
            </a:pPr>
            <a:r>
              <a:rPr lang="en-US" sz="2000" dirty="0"/>
              <a:t>	On physical examination, she is frail and oriented only to person. Pulse is 106/min, and BP is 110/80 supine and 90/70 mmHg sitting. The remainder of the examination is normal.</a:t>
            </a:r>
            <a:br>
              <a:rPr lang="en-US" sz="2000" dirty="0"/>
            </a:br>
            <a:endParaRPr lang="en-US" sz="2000" dirty="0"/>
          </a:p>
          <a:p>
            <a:pPr marL="0" indent="0">
              <a:buNone/>
            </a:pPr>
            <a:r>
              <a:rPr lang="en-US" sz="2000" dirty="0"/>
              <a:t>	Laboratory studies reveal the following: Hematocrit 41, Na 152 mmol/L, K 3.0 mmol/L, Cl 100 mmol/L, HCO</a:t>
            </a:r>
            <a:r>
              <a:rPr lang="en-US" sz="1100" dirty="0"/>
              <a:t>3 </a:t>
            </a:r>
            <a:r>
              <a:rPr lang="en-US" sz="2000" dirty="0"/>
              <a:t>39 </a:t>
            </a:r>
            <a:r>
              <a:rPr lang="en-US" sz="2000" dirty="0" err="1"/>
              <a:t>mEq</a:t>
            </a:r>
            <a:r>
              <a:rPr lang="en-US" sz="2000" dirty="0"/>
              <a:t>/L, BUN 98 mg/dl, creatinine 7.1 mg/dl, Ca 14.4 mg/dl, phosphate 6.3 mg/dl, serum 1,25-dihydroxyvitamin D 30 </a:t>
            </a:r>
            <a:r>
              <a:rPr lang="en-US" sz="2000" dirty="0" err="1"/>
              <a:t>pg</a:t>
            </a:r>
            <a:r>
              <a:rPr lang="en-US" sz="2000" dirty="0"/>
              <a:t>/ml (35 to 85 </a:t>
            </a:r>
            <a:r>
              <a:rPr lang="en-US" sz="2000" dirty="0" err="1"/>
              <a:t>pg</a:t>
            </a:r>
            <a:r>
              <a:rPr lang="en-US" sz="2000" dirty="0"/>
              <a:t>/ml), parathyroid hormone 16 </a:t>
            </a:r>
            <a:r>
              <a:rPr lang="en-US" sz="2000" dirty="0" err="1"/>
              <a:t>pg</a:t>
            </a:r>
            <a:r>
              <a:rPr lang="en-US" sz="2000" dirty="0"/>
              <a:t>/ml (30 to 50 </a:t>
            </a:r>
            <a:r>
              <a:rPr lang="en-US" sz="2000" dirty="0" err="1"/>
              <a:t>pg</a:t>
            </a:r>
            <a:r>
              <a:rPr lang="en-US" sz="2000" dirty="0"/>
              <a:t>/ml). Urinalysis shows specific gravity of 1.007, trace protein, Na of 49 mmol/L, creatinine of 70 mg/dl, and urine osmolality of 260 </a:t>
            </a:r>
            <a:r>
              <a:rPr lang="en-US" sz="2000" dirty="0" err="1"/>
              <a:t>mOsm</a:t>
            </a:r>
            <a:r>
              <a:rPr lang="en-US" sz="2000" dirty="0"/>
              <a:t>/kgH</a:t>
            </a:r>
            <a:r>
              <a:rPr lang="en-US" sz="1100" dirty="0"/>
              <a:t>2</a:t>
            </a:r>
            <a:r>
              <a:rPr lang="en-US" sz="2000" dirty="0"/>
              <a:t>O. Renal ultrasound shows normal-sized kidneys and no hydronephrosis. </a:t>
            </a:r>
          </a:p>
          <a:p>
            <a:endParaRPr lang="en-US" sz="2000" dirty="0"/>
          </a:p>
          <a:p>
            <a:pPr marL="0" indent="0">
              <a:buNone/>
            </a:pPr>
            <a:r>
              <a:rPr lang="en-US" b="1" dirty="0"/>
              <a:t>The clinical and laboratory findings are MOST consistent with which ONE of the following? </a:t>
            </a:r>
          </a:p>
          <a:p>
            <a:pPr marL="342900" indent="-342900">
              <a:buAutoNum type="alphaUcParenR"/>
            </a:pPr>
            <a:r>
              <a:rPr lang="en-US" dirty="0"/>
              <a:t>Vitamin D intoxication. </a:t>
            </a:r>
          </a:p>
          <a:p>
            <a:pPr marL="342900" indent="-342900">
              <a:buAutoNum type="alphaUcParenR"/>
            </a:pPr>
            <a:r>
              <a:rPr lang="en-US" dirty="0"/>
              <a:t>Chronic kidney disease as a result of longstanding hypertension. </a:t>
            </a:r>
          </a:p>
          <a:p>
            <a:pPr marL="342900" indent="-342900">
              <a:buAutoNum type="alphaUcParenR"/>
            </a:pPr>
            <a:r>
              <a:rPr lang="en-US" dirty="0"/>
              <a:t>Multiple myeloma. </a:t>
            </a:r>
          </a:p>
          <a:p>
            <a:pPr marL="342900" indent="-342900">
              <a:buAutoNum type="alphaUcParenR"/>
            </a:pPr>
            <a:r>
              <a:rPr lang="en-US" b="1" u="sng" dirty="0"/>
              <a:t>Milk-alkali syndrome. </a:t>
            </a:r>
          </a:p>
          <a:p>
            <a:pPr marL="342900" indent="-342900">
              <a:buAutoNum type="alphaUcParenR"/>
            </a:pPr>
            <a:r>
              <a:rPr lang="en-US" dirty="0"/>
              <a:t>Primary hyperparathyroidism. </a:t>
            </a:r>
          </a:p>
        </p:txBody>
      </p:sp>
    </p:spTree>
    <p:extLst>
      <p:ext uri="{BB962C8B-B14F-4D97-AF65-F5344CB8AC3E}">
        <p14:creationId xmlns:p14="http://schemas.microsoft.com/office/powerpoint/2010/main" val="1343379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C3C0-1923-E44C-97DE-70C948CFDB8D}"/>
              </a:ext>
            </a:extLst>
          </p:cNvPr>
          <p:cNvSpPr>
            <a:spLocks noGrp="1"/>
          </p:cNvSpPr>
          <p:nvPr>
            <p:ph type="title"/>
          </p:nvPr>
        </p:nvSpPr>
        <p:spPr/>
        <p:txBody>
          <a:bodyPr/>
          <a:lstStyle/>
          <a:p>
            <a:r>
              <a:rPr lang="en-US" dirty="0"/>
              <a:t>D) Milk-alkali syndrome </a:t>
            </a:r>
          </a:p>
        </p:txBody>
      </p:sp>
      <p:sp>
        <p:nvSpPr>
          <p:cNvPr id="3" name="Content Placeholder 2">
            <a:extLst>
              <a:ext uri="{FF2B5EF4-FFF2-40B4-BE49-F238E27FC236}">
                <a16:creationId xmlns:a16="http://schemas.microsoft.com/office/drawing/2014/main" id="{A797F528-6600-8742-AFAE-02BCE86026AD}"/>
              </a:ext>
            </a:extLst>
          </p:cNvPr>
          <p:cNvSpPr>
            <a:spLocks noGrp="1"/>
          </p:cNvSpPr>
          <p:nvPr>
            <p:ph idx="1"/>
          </p:nvPr>
        </p:nvSpPr>
        <p:spPr>
          <a:xfrm>
            <a:off x="838200" y="1638275"/>
            <a:ext cx="9909517" cy="4854600"/>
          </a:xfrm>
        </p:spPr>
        <p:txBody>
          <a:bodyPr>
            <a:normAutofit fontScale="85000" lnSpcReduction="10000"/>
          </a:bodyPr>
          <a:lstStyle/>
          <a:p>
            <a:r>
              <a:rPr lang="en-US" dirty="0"/>
              <a:t>The patient presents with metabolic alkalosis, acute renal failure, and hypercalcemia. </a:t>
            </a:r>
          </a:p>
          <a:p>
            <a:r>
              <a:rPr lang="en-US" dirty="0"/>
              <a:t>The history describes a patient who likely is taking large quantities of antacids for treatment of dyspepsia. ‘</a:t>
            </a:r>
          </a:p>
          <a:p>
            <a:r>
              <a:rPr lang="en-US" dirty="0"/>
              <a:t>These features strongly suggest a diagnosis of milk-alkali syndrome. The increased frequency of urination may be the result of a renal concentrating defect caused by hypercalcemia. </a:t>
            </a:r>
          </a:p>
          <a:p>
            <a:r>
              <a:rPr lang="en-US" dirty="0"/>
              <a:t>Vitamin D intoxication (choice A) can be a cause of hypercalcemia but is excluded by the low levels of active vitamin D. A patient with chronic kidney disease as a result of hypertension (choice B) would be expected to present with small kidneys. A serum calcium concentration of 14.4 would not be expected in such a patient. </a:t>
            </a:r>
          </a:p>
          <a:p>
            <a:r>
              <a:rPr lang="en-US" dirty="0"/>
              <a:t>Multiple myeloma (choice C) is a consideration but is not the best answer given the clinical features in this case. </a:t>
            </a:r>
          </a:p>
          <a:p>
            <a:r>
              <a:rPr lang="en-US" dirty="0"/>
              <a:t>Anemia and a low anion gap are often present in patients with myeloma. Primary hyperparathyroidism is excluded by the suppressed parathyroid hormone levels, making choice E incorrect. </a:t>
            </a:r>
          </a:p>
          <a:p>
            <a:endParaRPr lang="en-US" dirty="0"/>
          </a:p>
        </p:txBody>
      </p:sp>
    </p:spTree>
    <p:extLst>
      <p:ext uri="{BB962C8B-B14F-4D97-AF65-F5344CB8AC3E}">
        <p14:creationId xmlns:p14="http://schemas.microsoft.com/office/powerpoint/2010/main" val="1011504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Approach to Acid-Base Disorders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Establish the Primary Disturbance</a:t>
            </a:r>
          </a:p>
          <a:p>
            <a:r>
              <a:rPr lang="en-US" dirty="0"/>
              <a:t>Is there Appropriate Compensation? </a:t>
            </a:r>
          </a:p>
          <a:p>
            <a:r>
              <a:rPr lang="en-US" dirty="0"/>
              <a:t>The Gaps (Metabolic Acidosis) </a:t>
            </a:r>
          </a:p>
          <a:p>
            <a:r>
              <a:rPr lang="en-US" dirty="0"/>
              <a:t>Delta/Delta (HAGMA)</a:t>
            </a:r>
          </a:p>
          <a:p>
            <a:endParaRPr lang="en-US" dirty="0"/>
          </a:p>
          <a:p>
            <a:r>
              <a:rPr lang="en-US" dirty="0"/>
              <a:t>Don’t forget the history as it gives important clues!!</a:t>
            </a:r>
          </a:p>
          <a:p>
            <a:endParaRPr lang="en-US" dirty="0"/>
          </a:p>
        </p:txBody>
      </p:sp>
    </p:spTree>
    <p:extLst>
      <p:ext uri="{BB962C8B-B14F-4D97-AF65-F5344CB8AC3E}">
        <p14:creationId xmlns:p14="http://schemas.microsoft.com/office/powerpoint/2010/main" val="2072885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81397-EB87-224E-BEF6-D4A24C3217F8}"/>
              </a:ext>
            </a:extLst>
          </p:cNvPr>
          <p:cNvSpPr>
            <a:spLocks noGrp="1"/>
          </p:cNvSpPr>
          <p:nvPr>
            <p:ph idx="1"/>
          </p:nvPr>
        </p:nvSpPr>
        <p:spPr>
          <a:xfrm>
            <a:off x="550863" y="242371"/>
            <a:ext cx="11090274" cy="5850453"/>
          </a:xfrm>
        </p:spPr>
        <p:txBody>
          <a:bodyPr>
            <a:normAutofit lnSpcReduction="10000"/>
          </a:bodyPr>
          <a:lstStyle/>
          <a:p>
            <a:pPr marL="0" indent="0">
              <a:buNone/>
            </a:pPr>
            <a:r>
              <a:rPr lang="en-US" dirty="0"/>
              <a:t>	A 9-yr-old girl complains of profound weakness, dizziness, and polyuria. She is taking no medications and has no gastrointestinal complaints. Pertinent clinical finding is BP of 90/50 mmHg with orthostatic dizziness. Laboratory data reveal the following: Na 140 </a:t>
            </a:r>
            <a:r>
              <a:rPr lang="en-US" dirty="0" err="1"/>
              <a:t>mEq</a:t>
            </a:r>
            <a:r>
              <a:rPr lang="en-US" dirty="0"/>
              <a:t>/L, K 2.5 </a:t>
            </a:r>
            <a:r>
              <a:rPr lang="en-US" dirty="0" err="1"/>
              <a:t>mEq</a:t>
            </a:r>
            <a:r>
              <a:rPr lang="en-US" dirty="0"/>
              <a:t>/L, Cl 100 </a:t>
            </a:r>
            <a:r>
              <a:rPr lang="en-US" dirty="0" err="1"/>
              <a:t>mEq</a:t>
            </a:r>
            <a:r>
              <a:rPr lang="en-US" dirty="0"/>
              <a:t>/L, CO</a:t>
            </a:r>
            <a:r>
              <a:rPr lang="en-US" sz="1600" dirty="0"/>
              <a:t>2 </a:t>
            </a:r>
            <a:r>
              <a:rPr lang="en-US" dirty="0"/>
              <a:t>33 </a:t>
            </a:r>
            <a:r>
              <a:rPr lang="en-US" dirty="0" err="1"/>
              <a:t>mEq</a:t>
            </a:r>
            <a:r>
              <a:rPr lang="en-US" dirty="0"/>
              <a:t>/L, blood urea nitrogen 25 mg/dl, and creatinine 0.7 mg/dl. A 24-h urine collection reveals the following: Sodium 90 </a:t>
            </a:r>
            <a:r>
              <a:rPr lang="en-US" dirty="0" err="1"/>
              <a:t>mEq</a:t>
            </a:r>
            <a:r>
              <a:rPr lang="en-US" dirty="0"/>
              <a:t>, potassium 60 </a:t>
            </a:r>
            <a:r>
              <a:rPr lang="en-US" dirty="0" err="1"/>
              <a:t>mEq</a:t>
            </a:r>
            <a:r>
              <a:rPr lang="en-US" dirty="0"/>
              <a:t>, Cl 110 </a:t>
            </a:r>
            <a:r>
              <a:rPr lang="en-US" dirty="0" err="1"/>
              <a:t>mEq</a:t>
            </a:r>
            <a:r>
              <a:rPr lang="en-US" dirty="0"/>
              <a:t>, and calcium 280 mg. Plasma renin and aldosterone are elevated. </a:t>
            </a:r>
          </a:p>
          <a:p>
            <a:pPr marL="0" indent="0">
              <a:buNone/>
            </a:pPr>
            <a:endParaRPr lang="en-US" b="1" dirty="0"/>
          </a:p>
          <a:p>
            <a:pPr marL="0" indent="0">
              <a:buNone/>
            </a:pPr>
            <a:r>
              <a:rPr lang="en-US" b="1" dirty="0"/>
              <a:t>These findings are MOST suggestive of which ONE of the following? </a:t>
            </a:r>
          </a:p>
          <a:p>
            <a:pPr marL="457200" indent="-457200">
              <a:buAutoNum type="alphaUcParenR"/>
            </a:pPr>
            <a:r>
              <a:rPr lang="en-US" dirty="0"/>
              <a:t>Adrenal adenoma </a:t>
            </a:r>
          </a:p>
          <a:p>
            <a:pPr marL="457200" indent="-457200">
              <a:buAutoNum type="alphaUcParenR"/>
            </a:pPr>
            <a:r>
              <a:rPr lang="en-US" dirty="0" err="1"/>
              <a:t>Gitelman</a:t>
            </a:r>
            <a:r>
              <a:rPr lang="en-US" dirty="0"/>
              <a:t> syndrome </a:t>
            </a:r>
          </a:p>
          <a:p>
            <a:pPr marL="457200" indent="-457200">
              <a:buAutoNum type="alphaUcParenR"/>
            </a:pPr>
            <a:r>
              <a:rPr lang="en-US" dirty="0"/>
              <a:t>Bartter syndrome </a:t>
            </a:r>
          </a:p>
          <a:p>
            <a:pPr marL="457200" indent="-457200">
              <a:buAutoNum type="alphaUcParenR"/>
            </a:pPr>
            <a:r>
              <a:rPr lang="en-US" dirty="0"/>
              <a:t>Licorice ingestion </a:t>
            </a:r>
          </a:p>
          <a:p>
            <a:pPr marL="457200" indent="-457200">
              <a:buAutoNum type="alphaUcParenR"/>
            </a:pPr>
            <a:r>
              <a:rPr lang="en-US" dirty="0"/>
              <a:t>Hemangiopericytoma </a:t>
            </a:r>
          </a:p>
          <a:p>
            <a:endParaRPr lang="en-US" dirty="0"/>
          </a:p>
        </p:txBody>
      </p:sp>
    </p:spTree>
    <p:extLst>
      <p:ext uri="{BB962C8B-B14F-4D97-AF65-F5344CB8AC3E}">
        <p14:creationId xmlns:p14="http://schemas.microsoft.com/office/powerpoint/2010/main" val="2844531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4EED-59D1-2C41-AEF3-E1AFDDC52AEB}"/>
              </a:ext>
            </a:extLst>
          </p:cNvPr>
          <p:cNvSpPr>
            <a:spLocks noGrp="1"/>
          </p:cNvSpPr>
          <p:nvPr>
            <p:ph type="title"/>
          </p:nvPr>
        </p:nvSpPr>
        <p:spPr/>
        <p:txBody>
          <a:bodyPr/>
          <a:lstStyle/>
          <a:p>
            <a:r>
              <a:rPr lang="en-US" dirty="0"/>
              <a:t>C) Bartter syndrome </a:t>
            </a:r>
          </a:p>
        </p:txBody>
      </p:sp>
      <p:sp>
        <p:nvSpPr>
          <p:cNvPr id="3" name="Content Placeholder 2">
            <a:extLst>
              <a:ext uri="{FF2B5EF4-FFF2-40B4-BE49-F238E27FC236}">
                <a16:creationId xmlns:a16="http://schemas.microsoft.com/office/drawing/2014/main" id="{FDFC9D69-3E2E-0E44-ADB4-F216C56221AF}"/>
              </a:ext>
            </a:extLst>
          </p:cNvPr>
          <p:cNvSpPr>
            <a:spLocks noGrp="1"/>
          </p:cNvSpPr>
          <p:nvPr>
            <p:ph idx="1"/>
          </p:nvPr>
        </p:nvSpPr>
        <p:spPr/>
        <p:txBody>
          <a:bodyPr>
            <a:normAutofit/>
          </a:bodyPr>
          <a:lstStyle/>
          <a:p>
            <a:r>
              <a:rPr lang="en-US" dirty="0"/>
              <a:t>The term Bartter syndrome denotes a group of renal diseases that share a common denominator of metabolic alkalosis and renal potassium wasting without hypertension. Bartter syndrome falls into four subgroups: (</a:t>
            </a:r>
            <a:r>
              <a:rPr lang="en-US" i="1" dirty="0"/>
              <a:t>1</a:t>
            </a:r>
            <a:r>
              <a:rPr lang="en-US" dirty="0"/>
              <a:t>) Antenatal Bartter syndrome (</a:t>
            </a:r>
            <a:r>
              <a:rPr lang="en-US" dirty="0" err="1"/>
              <a:t>hyperprostaglandin</a:t>
            </a:r>
            <a:r>
              <a:rPr lang="en-US" dirty="0"/>
              <a:t> E2 syndrome), (</a:t>
            </a:r>
            <a:r>
              <a:rPr lang="en-US" i="1" dirty="0"/>
              <a:t>2</a:t>
            </a:r>
            <a:r>
              <a:rPr lang="en-US" dirty="0"/>
              <a:t>) the </a:t>
            </a:r>
            <a:r>
              <a:rPr lang="en-US" dirty="0" err="1"/>
              <a:t>Gitelman</a:t>
            </a:r>
            <a:r>
              <a:rPr lang="en-US" dirty="0"/>
              <a:t> variety of Bartter syndrome (</a:t>
            </a:r>
            <a:r>
              <a:rPr lang="en-US" dirty="0" err="1"/>
              <a:t>Gitelman</a:t>
            </a:r>
            <a:r>
              <a:rPr lang="en-US" dirty="0"/>
              <a:t> syndrome), (</a:t>
            </a:r>
            <a:r>
              <a:rPr lang="en-US" i="1" dirty="0"/>
              <a:t>3</a:t>
            </a:r>
            <a:r>
              <a:rPr lang="en-US" dirty="0"/>
              <a:t>) classical Bartter syndrome, and (</a:t>
            </a:r>
            <a:r>
              <a:rPr lang="en-US" i="1" dirty="0"/>
              <a:t>4</a:t>
            </a:r>
            <a:r>
              <a:rPr lang="en-US" dirty="0"/>
              <a:t>) pseudo-Bartter syndrome. This patient is an example of classical Bartter syndrome, characterized by early childhood onset. Symptoms may include polyuria, polydipsia, vomiting, constipation, salt craving, and a tendency to volume depletion. Growth retardation follows if treatment is not initiated. Affected patients have hypokalemic metabolic alkalosis and, unlike patients with </a:t>
            </a:r>
            <a:r>
              <a:rPr lang="en-US" dirty="0" err="1"/>
              <a:t>Gitelman</a:t>
            </a:r>
            <a:r>
              <a:rPr lang="en-US" dirty="0"/>
              <a:t> syndrome, their urinary calcium excretion is elevated. Adrenal adenoma, licorice ingestion, and hemangiopericytoma (choices A, D, and E) all are causes of hypokalemia, but these disorders are associated with hypertension. </a:t>
            </a:r>
          </a:p>
          <a:p>
            <a:endParaRPr lang="en-US" dirty="0"/>
          </a:p>
        </p:txBody>
      </p:sp>
    </p:spTree>
    <p:extLst>
      <p:ext uri="{BB962C8B-B14F-4D97-AF65-F5344CB8AC3E}">
        <p14:creationId xmlns:p14="http://schemas.microsoft.com/office/powerpoint/2010/main" val="3309031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BFE0A-7372-067E-8526-D60AB9139175}"/>
              </a:ext>
            </a:extLst>
          </p:cNvPr>
          <p:cNvSpPr>
            <a:spLocks noGrp="1"/>
          </p:cNvSpPr>
          <p:nvPr>
            <p:ph sz="half" idx="1"/>
          </p:nvPr>
        </p:nvSpPr>
        <p:spPr>
          <a:xfrm>
            <a:off x="200025" y="196900"/>
            <a:ext cx="7343775" cy="5895925"/>
          </a:xfrm>
        </p:spPr>
        <p:txBody>
          <a:bodyPr/>
          <a:lstStyle/>
          <a:p>
            <a:pPr marL="0" indent="0">
              <a:buNone/>
            </a:pPr>
            <a:r>
              <a:rPr lang="en-US" dirty="0"/>
              <a:t>A 32-year-old woman presents to the hospital with generalized fatigue. She has no known diarrhea and denies taking any medications. Physical examination reveals a thin woman, otherwise unremarkable. Blood pressure 95/57 mm Hg, heart rate 55 beats/min, respiratory rate 12 breaths/min.</a:t>
            </a:r>
          </a:p>
          <a:p>
            <a:pPr marL="0" indent="0">
              <a:buNone/>
            </a:pPr>
            <a:r>
              <a:rPr lang="en-US" dirty="0"/>
              <a:t>Laboratory findings:</a:t>
            </a:r>
          </a:p>
          <a:p>
            <a:pPr marL="0" indent="0">
              <a:buNone/>
            </a:pPr>
            <a:r>
              <a:rPr lang="en-US" dirty="0"/>
              <a:t>Arterial blood gas: pH 7.49, Pco2 50 mm Hg, HCO3− 38 mmol/L</a:t>
            </a:r>
          </a:p>
          <a:p>
            <a:pPr marL="0" indent="0">
              <a:buNone/>
            </a:pPr>
            <a:r>
              <a:rPr lang="en-US" dirty="0"/>
              <a:t>Urine sodium 12 mmol/L, chloride 16 mmol/L, potassium 37 mmol/L</a:t>
            </a:r>
          </a:p>
          <a:p>
            <a:pPr marL="0" indent="0">
              <a:buNone/>
            </a:pPr>
            <a:r>
              <a:rPr lang="en-US" b="1" dirty="0"/>
              <a:t>Which one of the following is the most likely diagnosis?</a:t>
            </a:r>
          </a:p>
          <a:p>
            <a:pPr marL="0" indent="0">
              <a:buNone/>
            </a:pPr>
            <a:r>
              <a:rPr lang="en-US" dirty="0"/>
              <a:t>A. Bartter syndrome</a:t>
            </a:r>
          </a:p>
          <a:p>
            <a:pPr marL="0" indent="0">
              <a:buNone/>
            </a:pPr>
            <a:r>
              <a:rPr lang="en-US" dirty="0"/>
              <a:t>B. </a:t>
            </a:r>
            <a:r>
              <a:rPr lang="en-US" dirty="0" err="1"/>
              <a:t>Gitelman</a:t>
            </a:r>
            <a:r>
              <a:rPr lang="en-US" dirty="0"/>
              <a:t> syndrome</a:t>
            </a:r>
          </a:p>
          <a:p>
            <a:pPr marL="0" indent="0">
              <a:buNone/>
            </a:pPr>
            <a:r>
              <a:rPr lang="en-US" dirty="0"/>
              <a:t>C. Surreptitious diuretic use</a:t>
            </a:r>
          </a:p>
          <a:p>
            <a:pPr marL="0" indent="0">
              <a:buNone/>
            </a:pPr>
            <a:r>
              <a:rPr lang="en-US" dirty="0"/>
              <a:t>D. Congenital </a:t>
            </a:r>
            <a:r>
              <a:rPr lang="en-US" dirty="0" err="1"/>
              <a:t>chloridorrhea</a:t>
            </a:r>
            <a:endParaRPr lang="en-US" dirty="0"/>
          </a:p>
          <a:p>
            <a:endParaRPr lang="en-US" dirty="0"/>
          </a:p>
        </p:txBody>
      </p:sp>
      <p:sp>
        <p:nvSpPr>
          <p:cNvPr id="4" name="Content Placeholder 3">
            <a:extLst>
              <a:ext uri="{FF2B5EF4-FFF2-40B4-BE49-F238E27FC236}">
                <a16:creationId xmlns:a16="http://schemas.microsoft.com/office/drawing/2014/main" id="{88C2EAD6-5BE9-1CDA-8837-ED4CAB803357}"/>
              </a:ext>
            </a:extLst>
          </p:cNvPr>
          <p:cNvSpPr>
            <a:spLocks noGrp="1"/>
          </p:cNvSpPr>
          <p:nvPr>
            <p:ph sz="half" idx="2"/>
          </p:nvPr>
        </p:nvSpPr>
        <p:spPr>
          <a:xfrm>
            <a:off x="7957344" y="600075"/>
            <a:ext cx="3983038" cy="5492750"/>
          </a:xfrm>
        </p:spPr>
        <p:txBody>
          <a:bodyPr/>
          <a:lstStyle/>
          <a:p>
            <a:pPr marL="0" indent="0">
              <a:buNone/>
            </a:pPr>
            <a:r>
              <a:rPr lang="en-US" dirty="0"/>
              <a:t>Sodium			132 mmol/L</a:t>
            </a:r>
          </a:p>
          <a:p>
            <a:pPr marL="0" indent="0">
              <a:buNone/>
            </a:pPr>
            <a:r>
              <a:rPr lang="en-US" dirty="0"/>
              <a:t>Potassium		3.3 mmol/L</a:t>
            </a:r>
          </a:p>
          <a:p>
            <a:pPr marL="0" indent="0">
              <a:buNone/>
            </a:pPr>
            <a:r>
              <a:rPr lang="en-US" dirty="0"/>
              <a:t>Chloride			80 mmol/L</a:t>
            </a:r>
          </a:p>
          <a:p>
            <a:pPr marL="0" indent="0">
              <a:buNone/>
            </a:pPr>
            <a:r>
              <a:rPr lang="en-US" dirty="0"/>
              <a:t>Total CO2		39 mmol/L</a:t>
            </a:r>
          </a:p>
          <a:p>
            <a:pPr marL="0" indent="0">
              <a:buNone/>
            </a:pPr>
            <a:r>
              <a:rPr lang="en-US" dirty="0"/>
              <a:t>Blood urea nitrogen	5 mg/dL</a:t>
            </a:r>
          </a:p>
          <a:p>
            <a:pPr marL="0" indent="0">
              <a:buNone/>
            </a:pPr>
            <a:r>
              <a:rPr lang="en-US" dirty="0"/>
              <a:t>Creatinine		0.5 mg/dL</a:t>
            </a:r>
          </a:p>
          <a:p>
            <a:pPr marL="0" indent="0">
              <a:buNone/>
            </a:pPr>
            <a:r>
              <a:rPr lang="en-US" dirty="0"/>
              <a:t>Calcium			7.8 mg/dL</a:t>
            </a:r>
          </a:p>
          <a:p>
            <a:pPr marL="0" indent="0">
              <a:buNone/>
            </a:pPr>
            <a:r>
              <a:rPr lang="en-US" dirty="0"/>
              <a:t>Magnesium		1.6 mg/dL</a:t>
            </a:r>
          </a:p>
          <a:p>
            <a:pPr marL="0" indent="0">
              <a:buNone/>
            </a:pPr>
            <a:r>
              <a:rPr lang="en-US" dirty="0"/>
              <a:t>Albumin			3.8 g/dL</a:t>
            </a:r>
          </a:p>
        </p:txBody>
      </p:sp>
      <p:sp>
        <p:nvSpPr>
          <p:cNvPr id="7" name="Slide Number Placeholder 6">
            <a:extLst>
              <a:ext uri="{FF2B5EF4-FFF2-40B4-BE49-F238E27FC236}">
                <a16:creationId xmlns:a16="http://schemas.microsoft.com/office/drawing/2014/main" id="{029FDE9D-49EC-3F69-3A9E-6E42BA90F732}"/>
              </a:ext>
            </a:extLst>
          </p:cNvPr>
          <p:cNvSpPr>
            <a:spLocks noGrp="1"/>
          </p:cNvSpPr>
          <p:nvPr>
            <p:ph type="sldNum" sz="quarter" idx="12"/>
          </p:nvPr>
        </p:nvSpPr>
        <p:spPr/>
        <p:txBody>
          <a:bodyPr/>
          <a:lstStyle/>
          <a:p>
            <a:fld id="{DBA1B0FB-D917-4C8C-928F-313BD683BF39}" type="slidenum">
              <a:rPr lang="en-US" smtClean="0"/>
              <a:t>72</a:t>
            </a:fld>
            <a:endParaRPr lang="en-US"/>
          </a:p>
        </p:txBody>
      </p:sp>
      <p:sp>
        <p:nvSpPr>
          <p:cNvPr id="8" name="TextBox 7">
            <a:extLst>
              <a:ext uri="{FF2B5EF4-FFF2-40B4-BE49-F238E27FC236}">
                <a16:creationId xmlns:a16="http://schemas.microsoft.com/office/drawing/2014/main" id="{5078DF85-38F3-BE54-F353-A83CB1CADB98}"/>
              </a:ext>
            </a:extLst>
          </p:cNvPr>
          <p:cNvSpPr txBox="1"/>
          <p:nvPr/>
        </p:nvSpPr>
        <p:spPr>
          <a:xfrm>
            <a:off x="11137633" y="6257925"/>
            <a:ext cx="1007007" cy="246221"/>
          </a:xfrm>
          <a:prstGeom prst="rect">
            <a:avLst/>
          </a:prstGeom>
          <a:noFill/>
        </p:spPr>
        <p:txBody>
          <a:bodyPr wrap="none" rtlCol="0">
            <a:spAutoFit/>
          </a:bodyPr>
          <a:lstStyle/>
          <a:p>
            <a:r>
              <a:rPr lang="en-US" sz="1000" dirty="0"/>
              <a:t>Pham and Pham</a:t>
            </a:r>
          </a:p>
        </p:txBody>
      </p:sp>
    </p:spTree>
    <p:extLst>
      <p:ext uri="{BB962C8B-B14F-4D97-AF65-F5344CB8AC3E}">
        <p14:creationId xmlns:p14="http://schemas.microsoft.com/office/powerpoint/2010/main" val="3817982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BFE0A-7372-067E-8526-D60AB9139175}"/>
              </a:ext>
            </a:extLst>
          </p:cNvPr>
          <p:cNvSpPr>
            <a:spLocks noGrp="1"/>
          </p:cNvSpPr>
          <p:nvPr>
            <p:ph sz="half" idx="1"/>
          </p:nvPr>
        </p:nvSpPr>
        <p:spPr>
          <a:xfrm>
            <a:off x="200025" y="196900"/>
            <a:ext cx="7343775" cy="5895925"/>
          </a:xfrm>
        </p:spPr>
        <p:txBody>
          <a:bodyPr/>
          <a:lstStyle/>
          <a:p>
            <a:pPr marL="0" indent="0">
              <a:buNone/>
            </a:pPr>
            <a:r>
              <a:rPr lang="en-US" dirty="0"/>
              <a:t>A 32-year-old woman presents to the hospital with generalized fatigue. She has no known diarrhea and denies taking any medications. Physical examination reveals a thin woman, otherwise unremarkable. Blood pressure 95/57 mm Hg, heart rate 55 beats/min, respiratory rate 12 breaths/min.</a:t>
            </a:r>
          </a:p>
          <a:p>
            <a:pPr marL="0" indent="0">
              <a:buNone/>
            </a:pPr>
            <a:r>
              <a:rPr lang="en-US" dirty="0"/>
              <a:t>Laboratory findings:</a:t>
            </a:r>
          </a:p>
          <a:p>
            <a:pPr marL="0" indent="0">
              <a:buNone/>
            </a:pPr>
            <a:r>
              <a:rPr lang="en-US" dirty="0"/>
              <a:t>Arterial blood gas: pH 7.49, Pco2 50 mm Hg, HCO3− 38 mmol/L</a:t>
            </a:r>
          </a:p>
          <a:p>
            <a:pPr marL="0" indent="0">
              <a:buNone/>
            </a:pPr>
            <a:r>
              <a:rPr lang="en-US" dirty="0"/>
              <a:t>Urine sodium 12 mmol/L, chloride 16 mmol/L, potassium 37 mmol/L</a:t>
            </a:r>
          </a:p>
          <a:p>
            <a:pPr marL="0" indent="0">
              <a:buNone/>
            </a:pPr>
            <a:r>
              <a:rPr lang="en-US" b="1" dirty="0"/>
              <a:t>Which one of the following is the most likely diagnosis?</a:t>
            </a:r>
          </a:p>
          <a:p>
            <a:pPr marL="0" indent="0">
              <a:buNone/>
            </a:pPr>
            <a:r>
              <a:rPr lang="en-US" dirty="0"/>
              <a:t>A. Bartter syndrome</a:t>
            </a:r>
          </a:p>
          <a:p>
            <a:pPr marL="0" indent="0">
              <a:buNone/>
            </a:pPr>
            <a:r>
              <a:rPr lang="en-US" dirty="0"/>
              <a:t>B. </a:t>
            </a:r>
            <a:r>
              <a:rPr lang="en-US" dirty="0" err="1"/>
              <a:t>Gitelman</a:t>
            </a:r>
            <a:r>
              <a:rPr lang="en-US" dirty="0"/>
              <a:t> syndrome</a:t>
            </a:r>
          </a:p>
          <a:p>
            <a:pPr marL="0" indent="0">
              <a:buNone/>
            </a:pPr>
            <a:r>
              <a:rPr lang="en-US" b="1" u="sng" dirty="0"/>
              <a:t>C. Surreptitious diuretic use</a:t>
            </a:r>
          </a:p>
          <a:p>
            <a:pPr marL="0" indent="0">
              <a:buNone/>
            </a:pPr>
            <a:r>
              <a:rPr lang="en-US" dirty="0"/>
              <a:t>D. Congenital </a:t>
            </a:r>
            <a:r>
              <a:rPr lang="en-US" dirty="0" err="1"/>
              <a:t>chloridorrhea</a:t>
            </a:r>
            <a:endParaRPr lang="en-US" dirty="0"/>
          </a:p>
          <a:p>
            <a:endParaRPr lang="en-US" dirty="0"/>
          </a:p>
        </p:txBody>
      </p:sp>
      <p:sp>
        <p:nvSpPr>
          <p:cNvPr id="4" name="Content Placeholder 3">
            <a:extLst>
              <a:ext uri="{FF2B5EF4-FFF2-40B4-BE49-F238E27FC236}">
                <a16:creationId xmlns:a16="http://schemas.microsoft.com/office/drawing/2014/main" id="{88C2EAD6-5BE9-1CDA-8837-ED4CAB803357}"/>
              </a:ext>
            </a:extLst>
          </p:cNvPr>
          <p:cNvSpPr>
            <a:spLocks noGrp="1"/>
          </p:cNvSpPr>
          <p:nvPr>
            <p:ph sz="half" idx="2"/>
          </p:nvPr>
        </p:nvSpPr>
        <p:spPr>
          <a:xfrm>
            <a:off x="7957344" y="600075"/>
            <a:ext cx="3983038" cy="5492750"/>
          </a:xfrm>
        </p:spPr>
        <p:txBody>
          <a:bodyPr/>
          <a:lstStyle/>
          <a:p>
            <a:pPr marL="0" indent="0">
              <a:buNone/>
            </a:pPr>
            <a:r>
              <a:rPr lang="en-US" dirty="0"/>
              <a:t>Sodium			132 mmol/L</a:t>
            </a:r>
          </a:p>
          <a:p>
            <a:pPr marL="0" indent="0">
              <a:buNone/>
            </a:pPr>
            <a:r>
              <a:rPr lang="en-US" dirty="0"/>
              <a:t>Potassium		3.3 mmol/L</a:t>
            </a:r>
          </a:p>
          <a:p>
            <a:pPr marL="0" indent="0">
              <a:buNone/>
            </a:pPr>
            <a:r>
              <a:rPr lang="en-US" dirty="0"/>
              <a:t>Chloride			80 mmol/L</a:t>
            </a:r>
          </a:p>
          <a:p>
            <a:pPr marL="0" indent="0">
              <a:buNone/>
            </a:pPr>
            <a:r>
              <a:rPr lang="en-US" dirty="0"/>
              <a:t>Total CO2		39 mmol/L</a:t>
            </a:r>
          </a:p>
          <a:p>
            <a:pPr marL="0" indent="0">
              <a:buNone/>
            </a:pPr>
            <a:r>
              <a:rPr lang="en-US" dirty="0"/>
              <a:t>Blood urea nitrogen	5 mg/dL</a:t>
            </a:r>
          </a:p>
          <a:p>
            <a:pPr marL="0" indent="0">
              <a:buNone/>
            </a:pPr>
            <a:r>
              <a:rPr lang="en-US" dirty="0"/>
              <a:t>Creatinine		0.5 mg/dL</a:t>
            </a:r>
          </a:p>
          <a:p>
            <a:pPr marL="0" indent="0">
              <a:buNone/>
            </a:pPr>
            <a:r>
              <a:rPr lang="en-US" dirty="0"/>
              <a:t>Calcium			7.8 mg/dL</a:t>
            </a:r>
          </a:p>
          <a:p>
            <a:pPr marL="0" indent="0">
              <a:buNone/>
            </a:pPr>
            <a:r>
              <a:rPr lang="en-US" dirty="0"/>
              <a:t>Magnesium		1.6 mg/dL</a:t>
            </a:r>
          </a:p>
          <a:p>
            <a:pPr marL="0" indent="0">
              <a:buNone/>
            </a:pPr>
            <a:r>
              <a:rPr lang="en-US" dirty="0"/>
              <a:t>Albumin			3.8 g/dL</a:t>
            </a:r>
          </a:p>
        </p:txBody>
      </p:sp>
      <p:sp>
        <p:nvSpPr>
          <p:cNvPr id="7" name="Slide Number Placeholder 6">
            <a:extLst>
              <a:ext uri="{FF2B5EF4-FFF2-40B4-BE49-F238E27FC236}">
                <a16:creationId xmlns:a16="http://schemas.microsoft.com/office/drawing/2014/main" id="{029FDE9D-49EC-3F69-3A9E-6E42BA90F732}"/>
              </a:ext>
            </a:extLst>
          </p:cNvPr>
          <p:cNvSpPr>
            <a:spLocks noGrp="1"/>
          </p:cNvSpPr>
          <p:nvPr>
            <p:ph type="sldNum" sz="quarter" idx="12"/>
          </p:nvPr>
        </p:nvSpPr>
        <p:spPr/>
        <p:txBody>
          <a:bodyPr/>
          <a:lstStyle/>
          <a:p>
            <a:fld id="{DBA1B0FB-D917-4C8C-928F-313BD683BF39}" type="slidenum">
              <a:rPr lang="en-US" smtClean="0"/>
              <a:t>73</a:t>
            </a:fld>
            <a:endParaRPr lang="en-US"/>
          </a:p>
        </p:txBody>
      </p:sp>
      <p:sp>
        <p:nvSpPr>
          <p:cNvPr id="8" name="TextBox 7">
            <a:extLst>
              <a:ext uri="{FF2B5EF4-FFF2-40B4-BE49-F238E27FC236}">
                <a16:creationId xmlns:a16="http://schemas.microsoft.com/office/drawing/2014/main" id="{5078DF85-38F3-BE54-F353-A83CB1CADB98}"/>
              </a:ext>
            </a:extLst>
          </p:cNvPr>
          <p:cNvSpPr txBox="1"/>
          <p:nvPr/>
        </p:nvSpPr>
        <p:spPr>
          <a:xfrm>
            <a:off x="11137633" y="6257925"/>
            <a:ext cx="1007007" cy="246221"/>
          </a:xfrm>
          <a:prstGeom prst="rect">
            <a:avLst/>
          </a:prstGeom>
          <a:noFill/>
        </p:spPr>
        <p:txBody>
          <a:bodyPr wrap="none" rtlCol="0">
            <a:spAutoFit/>
          </a:bodyPr>
          <a:lstStyle/>
          <a:p>
            <a:r>
              <a:rPr lang="en-US" sz="1000" dirty="0"/>
              <a:t>Pham and Pham</a:t>
            </a:r>
          </a:p>
        </p:txBody>
      </p:sp>
    </p:spTree>
    <p:extLst>
      <p:ext uri="{BB962C8B-B14F-4D97-AF65-F5344CB8AC3E}">
        <p14:creationId xmlns:p14="http://schemas.microsoft.com/office/powerpoint/2010/main" val="873068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9243-CBC2-5FAD-4EE0-853C51963500}"/>
              </a:ext>
            </a:extLst>
          </p:cNvPr>
          <p:cNvSpPr>
            <a:spLocks noGrp="1"/>
          </p:cNvSpPr>
          <p:nvPr>
            <p:ph type="title"/>
          </p:nvPr>
        </p:nvSpPr>
        <p:spPr/>
        <p:txBody>
          <a:bodyPr/>
          <a:lstStyle/>
          <a:p>
            <a:r>
              <a:rPr lang="en-US" b="1" dirty="0"/>
              <a:t>C. Surreptitious diuretic use</a:t>
            </a:r>
            <a:br>
              <a:rPr lang="en-US" b="1" dirty="0"/>
            </a:br>
            <a:endParaRPr lang="en-US" dirty="0"/>
          </a:p>
        </p:txBody>
      </p:sp>
      <p:sp>
        <p:nvSpPr>
          <p:cNvPr id="3" name="Content Placeholder 2">
            <a:extLst>
              <a:ext uri="{FF2B5EF4-FFF2-40B4-BE49-F238E27FC236}">
                <a16:creationId xmlns:a16="http://schemas.microsoft.com/office/drawing/2014/main" id="{F3FD0183-2E59-455D-6D2E-A6CD8DB4C425}"/>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115860EC-9175-0E84-6EC2-8824B77F99AA}"/>
              </a:ext>
            </a:extLst>
          </p:cNvPr>
          <p:cNvSpPr>
            <a:spLocks noGrp="1"/>
          </p:cNvSpPr>
          <p:nvPr>
            <p:ph type="sldNum" sz="quarter" idx="12"/>
          </p:nvPr>
        </p:nvSpPr>
        <p:spPr/>
        <p:txBody>
          <a:bodyPr/>
          <a:lstStyle/>
          <a:p>
            <a:fld id="{DBA1B0FB-D917-4C8C-928F-313BD683BF39}" type="slidenum">
              <a:rPr lang="en-US" smtClean="0"/>
              <a:t>74</a:t>
            </a:fld>
            <a:endParaRPr lang="en-US"/>
          </a:p>
        </p:txBody>
      </p:sp>
    </p:spTree>
    <p:extLst>
      <p:ext uri="{BB962C8B-B14F-4D97-AF65-F5344CB8AC3E}">
        <p14:creationId xmlns:p14="http://schemas.microsoft.com/office/powerpoint/2010/main" val="2025593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5F764C-065C-79E9-ABDF-21B9C8D9B6EA}"/>
              </a:ext>
            </a:extLst>
          </p:cNvPr>
          <p:cNvSpPr>
            <a:spLocks noGrp="1"/>
          </p:cNvSpPr>
          <p:nvPr>
            <p:ph idx="1"/>
          </p:nvPr>
        </p:nvSpPr>
        <p:spPr>
          <a:xfrm>
            <a:off x="550863" y="414339"/>
            <a:ext cx="11090274" cy="5678486"/>
          </a:xfrm>
        </p:spPr>
        <p:txBody>
          <a:bodyPr/>
          <a:lstStyle/>
          <a:p>
            <a:pPr marL="0" indent="0">
              <a:buNone/>
            </a:pPr>
            <a:r>
              <a:rPr lang="en-US" b="1" dirty="0"/>
              <a:t>Which one of the following conditions with metabolic alkalosis may be easily corrected with chloride infusion?</a:t>
            </a:r>
          </a:p>
          <a:p>
            <a:pPr marL="0" indent="0">
              <a:buNone/>
            </a:pPr>
            <a:endParaRPr lang="en-US" dirty="0"/>
          </a:p>
          <a:p>
            <a:pPr marL="0" indent="0">
              <a:buNone/>
            </a:pPr>
            <a:r>
              <a:rPr lang="en-US" dirty="0"/>
              <a:t>A. Cushing disease</a:t>
            </a:r>
          </a:p>
          <a:p>
            <a:pPr marL="0" indent="0">
              <a:buNone/>
            </a:pPr>
            <a:r>
              <a:rPr lang="en-US" dirty="0"/>
              <a:t>B. Liddle syndrome</a:t>
            </a:r>
          </a:p>
          <a:p>
            <a:pPr marL="0" indent="0">
              <a:buNone/>
            </a:pPr>
            <a:r>
              <a:rPr lang="en-US" dirty="0"/>
              <a:t>C. </a:t>
            </a:r>
            <a:r>
              <a:rPr lang="en-US" dirty="0" err="1"/>
              <a:t>Posthypercapnia</a:t>
            </a:r>
            <a:r>
              <a:rPr lang="en-US" dirty="0"/>
              <a:t> (i.e., resolution of chronic respiratory acidosis with mechanical ventilation)</a:t>
            </a:r>
          </a:p>
          <a:p>
            <a:pPr marL="0" indent="0">
              <a:buNone/>
            </a:pPr>
            <a:r>
              <a:rPr lang="en-US" dirty="0"/>
              <a:t>D. Severe hypokalemia</a:t>
            </a:r>
          </a:p>
        </p:txBody>
      </p:sp>
      <p:sp>
        <p:nvSpPr>
          <p:cNvPr id="6" name="Slide Number Placeholder 5">
            <a:extLst>
              <a:ext uri="{FF2B5EF4-FFF2-40B4-BE49-F238E27FC236}">
                <a16:creationId xmlns:a16="http://schemas.microsoft.com/office/drawing/2014/main" id="{931F111B-DCA9-978A-E4FA-92A1D4CE5A03}"/>
              </a:ext>
            </a:extLst>
          </p:cNvPr>
          <p:cNvSpPr>
            <a:spLocks noGrp="1"/>
          </p:cNvSpPr>
          <p:nvPr>
            <p:ph type="sldNum" sz="quarter" idx="12"/>
          </p:nvPr>
        </p:nvSpPr>
        <p:spPr/>
        <p:txBody>
          <a:bodyPr/>
          <a:lstStyle/>
          <a:p>
            <a:fld id="{DBA1B0FB-D917-4C8C-928F-313BD683BF39}" type="slidenum">
              <a:rPr lang="en-US" smtClean="0"/>
              <a:t>75</a:t>
            </a:fld>
            <a:endParaRPr lang="en-US"/>
          </a:p>
        </p:txBody>
      </p:sp>
      <p:sp>
        <p:nvSpPr>
          <p:cNvPr id="7" name="TextBox 6">
            <a:extLst>
              <a:ext uri="{FF2B5EF4-FFF2-40B4-BE49-F238E27FC236}">
                <a16:creationId xmlns:a16="http://schemas.microsoft.com/office/drawing/2014/main" id="{4CD7B1E8-D0D1-93BC-C6E0-87223D99492F}"/>
              </a:ext>
            </a:extLst>
          </p:cNvPr>
          <p:cNvSpPr txBox="1"/>
          <p:nvPr/>
        </p:nvSpPr>
        <p:spPr>
          <a:xfrm>
            <a:off x="11137633" y="6257925"/>
            <a:ext cx="1007007" cy="246221"/>
          </a:xfrm>
          <a:prstGeom prst="rect">
            <a:avLst/>
          </a:prstGeom>
          <a:noFill/>
        </p:spPr>
        <p:txBody>
          <a:bodyPr wrap="none" rtlCol="0">
            <a:spAutoFit/>
          </a:bodyPr>
          <a:lstStyle/>
          <a:p>
            <a:r>
              <a:rPr lang="en-US" sz="1000" dirty="0"/>
              <a:t>Pham and Pham</a:t>
            </a:r>
          </a:p>
        </p:txBody>
      </p:sp>
    </p:spTree>
    <p:extLst>
      <p:ext uri="{BB962C8B-B14F-4D97-AF65-F5344CB8AC3E}">
        <p14:creationId xmlns:p14="http://schemas.microsoft.com/office/powerpoint/2010/main" val="2019907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5F764C-065C-79E9-ABDF-21B9C8D9B6EA}"/>
              </a:ext>
            </a:extLst>
          </p:cNvPr>
          <p:cNvSpPr>
            <a:spLocks noGrp="1"/>
          </p:cNvSpPr>
          <p:nvPr>
            <p:ph idx="1"/>
          </p:nvPr>
        </p:nvSpPr>
        <p:spPr>
          <a:xfrm>
            <a:off x="550863" y="414339"/>
            <a:ext cx="11090274" cy="5678486"/>
          </a:xfrm>
        </p:spPr>
        <p:txBody>
          <a:bodyPr/>
          <a:lstStyle/>
          <a:p>
            <a:pPr marL="0" indent="0">
              <a:buNone/>
            </a:pPr>
            <a:r>
              <a:rPr lang="en-US" b="1" dirty="0"/>
              <a:t>Which one of the following conditions with metabolic alkalosis may be easily corrected with chloride infusion?</a:t>
            </a:r>
          </a:p>
          <a:p>
            <a:pPr marL="0" indent="0">
              <a:buNone/>
            </a:pPr>
            <a:endParaRPr lang="en-US" dirty="0"/>
          </a:p>
          <a:p>
            <a:pPr marL="0" indent="0">
              <a:buNone/>
            </a:pPr>
            <a:r>
              <a:rPr lang="en-US" dirty="0"/>
              <a:t>A. Cushing disease</a:t>
            </a:r>
          </a:p>
          <a:p>
            <a:pPr marL="0" indent="0">
              <a:buNone/>
            </a:pPr>
            <a:r>
              <a:rPr lang="en-US" dirty="0"/>
              <a:t>B. Liddle syndrome</a:t>
            </a:r>
          </a:p>
          <a:p>
            <a:pPr marL="0" indent="0">
              <a:buNone/>
            </a:pPr>
            <a:r>
              <a:rPr lang="en-US" b="1" u="sng" dirty="0"/>
              <a:t>C. </a:t>
            </a:r>
            <a:r>
              <a:rPr lang="en-US" b="1" u="sng" dirty="0" err="1"/>
              <a:t>Posthypercapnia</a:t>
            </a:r>
            <a:r>
              <a:rPr lang="en-US" b="1" u="sng" dirty="0"/>
              <a:t> (i.e., resolution of chronic respiratory acidosis with mechanical ventilation)</a:t>
            </a:r>
          </a:p>
          <a:p>
            <a:pPr marL="0" indent="0">
              <a:buNone/>
            </a:pPr>
            <a:r>
              <a:rPr lang="en-US" dirty="0"/>
              <a:t>D. Severe hypokalemia</a:t>
            </a:r>
          </a:p>
        </p:txBody>
      </p:sp>
      <p:sp>
        <p:nvSpPr>
          <p:cNvPr id="6" name="Slide Number Placeholder 5">
            <a:extLst>
              <a:ext uri="{FF2B5EF4-FFF2-40B4-BE49-F238E27FC236}">
                <a16:creationId xmlns:a16="http://schemas.microsoft.com/office/drawing/2014/main" id="{931F111B-DCA9-978A-E4FA-92A1D4CE5A03}"/>
              </a:ext>
            </a:extLst>
          </p:cNvPr>
          <p:cNvSpPr>
            <a:spLocks noGrp="1"/>
          </p:cNvSpPr>
          <p:nvPr>
            <p:ph type="sldNum" sz="quarter" idx="12"/>
          </p:nvPr>
        </p:nvSpPr>
        <p:spPr/>
        <p:txBody>
          <a:bodyPr/>
          <a:lstStyle/>
          <a:p>
            <a:fld id="{DBA1B0FB-D917-4C8C-928F-313BD683BF39}" type="slidenum">
              <a:rPr lang="en-US" smtClean="0"/>
              <a:t>76</a:t>
            </a:fld>
            <a:endParaRPr lang="en-US"/>
          </a:p>
        </p:txBody>
      </p:sp>
      <p:sp>
        <p:nvSpPr>
          <p:cNvPr id="7" name="TextBox 6">
            <a:extLst>
              <a:ext uri="{FF2B5EF4-FFF2-40B4-BE49-F238E27FC236}">
                <a16:creationId xmlns:a16="http://schemas.microsoft.com/office/drawing/2014/main" id="{4CD7B1E8-D0D1-93BC-C6E0-87223D99492F}"/>
              </a:ext>
            </a:extLst>
          </p:cNvPr>
          <p:cNvSpPr txBox="1"/>
          <p:nvPr/>
        </p:nvSpPr>
        <p:spPr>
          <a:xfrm>
            <a:off x="11137633" y="6257925"/>
            <a:ext cx="1007007" cy="246221"/>
          </a:xfrm>
          <a:prstGeom prst="rect">
            <a:avLst/>
          </a:prstGeom>
          <a:noFill/>
        </p:spPr>
        <p:txBody>
          <a:bodyPr wrap="none" rtlCol="0">
            <a:spAutoFit/>
          </a:bodyPr>
          <a:lstStyle/>
          <a:p>
            <a:r>
              <a:rPr lang="en-US" sz="1000" dirty="0"/>
              <a:t>Pham and Pham</a:t>
            </a:r>
          </a:p>
        </p:txBody>
      </p:sp>
    </p:spTree>
    <p:extLst>
      <p:ext uri="{BB962C8B-B14F-4D97-AF65-F5344CB8AC3E}">
        <p14:creationId xmlns:p14="http://schemas.microsoft.com/office/powerpoint/2010/main" val="40407477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15EA-EAA1-190B-FCB1-A1339F59DDE6}"/>
              </a:ext>
            </a:extLst>
          </p:cNvPr>
          <p:cNvSpPr>
            <a:spLocks noGrp="1"/>
          </p:cNvSpPr>
          <p:nvPr>
            <p:ph type="title"/>
          </p:nvPr>
        </p:nvSpPr>
        <p:spPr/>
        <p:txBody>
          <a:bodyPr/>
          <a:lstStyle/>
          <a:p>
            <a:r>
              <a:rPr lang="en-US" sz="3200" b="1" dirty="0"/>
              <a:t>C. </a:t>
            </a:r>
            <a:r>
              <a:rPr lang="en-US" sz="3200" b="1" dirty="0" err="1"/>
              <a:t>Posthypercapnia</a:t>
            </a:r>
            <a:r>
              <a:rPr lang="en-US" sz="3200" b="1" dirty="0"/>
              <a:t> (i.e., resolution of chronic respiratory acidosis with mechanical ventilation)</a:t>
            </a:r>
            <a:endParaRPr lang="en-US" sz="3200" dirty="0"/>
          </a:p>
        </p:txBody>
      </p:sp>
      <p:sp>
        <p:nvSpPr>
          <p:cNvPr id="3" name="Content Placeholder 2">
            <a:extLst>
              <a:ext uri="{FF2B5EF4-FFF2-40B4-BE49-F238E27FC236}">
                <a16:creationId xmlns:a16="http://schemas.microsoft.com/office/drawing/2014/main" id="{693F22FE-297B-8CFC-FF2B-55AF5E1858E8}"/>
              </a:ext>
            </a:extLst>
          </p:cNvPr>
          <p:cNvSpPr>
            <a:spLocks noGrp="1"/>
          </p:cNvSpPr>
          <p:nvPr>
            <p:ph idx="1"/>
          </p:nvPr>
        </p:nvSpPr>
        <p:spPr/>
        <p:txBody>
          <a:bodyPr/>
          <a:lstStyle/>
          <a:p>
            <a:r>
              <a:rPr lang="en-US" sz="1800" dirty="0"/>
              <a:t>Metabolic alkalosis in choices A, B, and D is driven by the hypersecretion of H+ at the collecting duct, not by the retention of HCO3− due to limited intraluminal Cl− for HCO3−-Cl− exchange. Choice A: The high cortisol level in Cushing disease provides high mineralocorticoid activity that drives H+ secretion at the collecting duct and results in metabolic alkalosis. Choice B: Liddle syndrome is associated with increased activity of the epithelial sodium channel (ENaC) in the collecting duct (due to reduced internalization and degradation of ENaC), which can effectively increase H+ secretion to cause metabolic alkalosis. Choice D: Severe hypokalemia is associated with increased H+ secretion at both proximal tubules and collecting duct and increased </a:t>
            </a:r>
            <a:r>
              <a:rPr lang="en-US" sz="1800" dirty="0" err="1"/>
              <a:t>ammoniagenesis</a:t>
            </a:r>
            <a:r>
              <a:rPr lang="en-US" sz="1800" dirty="0"/>
              <a:t>, hence facilitated H+ secretion. Choice C: In chronic respiratory acidosis, the kidneys compensate by holding on to HCO3− at the expense of Cl− excretion. In the acute hyperventilated state of a patient with chronic respiratory acidosis (i.e., </a:t>
            </a:r>
            <a:r>
              <a:rPr lang="en-US" sz="1800" dirty="0" err="1"/>
              <a:t>posthypercapnia</a:t>
            </a:r>
            <a:r>
              <a:rPr lang="en-US" sz="1800" dirty="0"/>
              <a:t> or resolution of chronic respiratory acidosis with mechanical ventilation), the compensatory metabolic alkalosis is left behind as the sole acid–base disturbance. This is referred to as </a:t>
            </a:r>
            <a:r>
              <a:rPr lang="en-US" sz="1800" dirty="0" err="1"/>
              <a:t>posthypercapnia</a:t>
            </a:r>
            <a:r>
              <a:rPr lang="en-US" sz="1800" dirty="0"/>
              <a:t> metabolic alkalosis. The remaining metabolic alkalosis in this case may be corrected with chloride infusion where Cl− is reabsorbed in exchange for an excreted HCO3− via the apical HCO3−-Cl− exchanger.</a:t>
            </a:r>
          </a:p>
        </p:txBody>
      </p:sp>
      <p:sp>
        <p:nvSpPr>
          <p:cNvPr id="6" name="Slide Number Placeholder 5">
            <a:extLst>
              <a:ext uri="{FF2B5EF4-FFF2-40B4-BE49-F238E27FC236}">
                <a16:creationId xmlns:a16="http://schemas.microsoft.com/office/drawing/2014/main" id="{2C9B6585-60FF-A528-67E4-5AA2E451EF52}"/>
              </a:ext>
            </a:extLst>
          </p:cNvPr>
          <p:cNvSpPr>
            <a:spLocks noGrp="1"/>
          </p:cNvSpPr>
          <p:nvPr>
            <p:ph type="sldNum" sz="quarter" idx="12"/>
          </p:nvPr>
        </p:nvSpPr>
        <p:spPr/>
        <p:txBody>
          <a:bodyPr/>
          <a:lstStyle/>
          <a:p>
            <a:fld id="{DBA1B0FB-D917-4C8C-928F-313BD683BF39}" type="slidenum">
              <a:rPr lang="en-US" smtClean="0"/>
              <a:t>77</a:t>
            </a:fld>
            <a:endParaRPr lang="en-US"/>
          </a:p>
        </p:txBody>
      </p:sp>
    </p:spTree>
    <p:extLst>
      <p:ext uri="{BB962C8B-B14F-4D97-AF65-F5344CB8AC3E}">
        <p14:creationId xmlns:p14="http://schemas.microsoft.com/office/powerpoint/2010/main" val="3488457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2DB7D-E4BE-507A-8603-D66F18377948}"/>
              </a:ext>
            </a:extLst>
          </p:cNvPr>
          <p:cNvSpPr>
            <a:spLocks noGrp="1"/>
          </p:cNvSpPr>
          <p:nvPr>
            <p:ph sz="half" idx="1"/>
          </p:nvPr>
        </p:nvSpPr>
        <p:spPr>
          <a:xfrm>
            <a:off x="171449" y="196900"/>
            <a:ext cx="7186613" cy="5895925"/>
          </a:xfrm>
        </p:spPr>
        <p:txBody>
          <a:bodyPr/>
          <a:lstStyle/>
          <a:p>
            <a:pPr marL="0" indent="0">
              <a:buNone/>
            </a:pPr>
            <a:r>
              <a:rPr lang="en-US" sz="1600" dirty="0"/>
              <a:t>A 26-year-old woman with no known past medical history is referred to you for persistent hypokalemia. She denies taking any medications or herbs. Vital signs: height 160 cm, weight 48 kg, blood pressure 96/61 mm Hg, pulse 72 beats/min, respiratory rate 14 breaths/min. Patient is </a:t>
            </a:r>
            <a:r>
              <a:rPr lang="en-US" sz="1600" dirty="0" err="1"/>
              <a:t>nonorthostatic</a:t>
            </a:r>
            <a:r>
              <a:rPr lang="en-US" sz="1600" dirty="0"/>
              <a:t>. Physical examination is benign.</a:t>
            </a:r>
          </a:p>
          <a:p>
            <a:pPr marL="0" indent="0">
              <a:buNone/>
            </a:pPr>
            <a:r>
              <a:rPr lang="en-US" sz="1600" b="1" dirty="0"/>
              <a:t>Laboratory findings:</a:t>
            </a:r>
          </a:p>
          <a:p>
            <a:pPr marL="0" indent="0">
              <a:buNone/>
            </a:pPr>
            <a:r>
              <a:rPr lang="en-US" sz="1600" dirty="0"/>
              <a:t>Arterial blood gas: pH 7.43, Pco2 45 mm Hg. Both plasma renin activity (PRA) and aldosterone level are slightly elevated.</a:t>
            </a:r>
          </a:p>
          <a:p>
            <a:pPr marL="0" indent="0">
              <a:buNone/>
            </a:pPr>
            <a:r>
              <a:rPr lang="en-US" sz="1600" dirty="0"/>
              <a:t>Urine electrolytes: sodium 52 mmol/L, potassium 37 mmol/L, chloride 92 mmol/L, creatinine 92 mg/dL, calcium 35 mg/dL</a:t>
            </a:r>
          </a:p>
          <a:p>
            <a:pPr marL="0" indent="0">
              <a:buNone/>
            </a:pPr>
            <a:r>
              <a:rPr lang="en-US" sz="1600" dirty="0"/>
              <a:t>Urinalysis: specific gravity 1.009, pH 6.0, no protein, blood, cells, or casts</a:t>
            </a:r>
          </a:p>
          <a:p>
            <a:pPr marL="0" indent="0">
              <a:buNone/>
            </a:pPr>
            <a:r>
              <a:rPr lang="en-US" sz="1600" b="1" dirty="0"/>
              <a:t>Which one of the following is the most likely diagnosis?</a:t>
            </a:r>
          </a:p>
          <a:p>
            <a:pPr marL="0" indent="0">
              <a:buNone/>
            </a:pPr>
            <a:r>
              <a:rPr lang="en-US" sz="1600" dirty="0"/>
              <a:t>A. Acute vomiting</a:t>
            </a:r>
          </a:p>
          <a:p>
            <a:pPr marL="0" indent="0">
              <a:buNone/>
            </a:pPr>
            <a:r>
              <a:rPr lang="en-US" sz="1600" dirty="0"/>
              <a:t>B. Bartter syndrome</a:t>
            </a:r>
          </a:p>
          <a:p>
            <a:pPr marL="0" indent="0">
              <a:buNone/>
            </a:pPr>
            <a:r>
              <a:rPr lang="en-US" sz="1600" dirty="0"/>
              <a:t>C. Liddle syndrome</a:t>
            </a:r>
          </a:p>
          <a:p>
            <a:pPr marL="0" indent="0">
              <a:buNone/>
            </a:pPr>
            <a:r>
              <a:rPr lang="en-US" sz="1600" dirty="0"/>
              <a:t>D. </a:t>
            </a:r>
            <a:r>
              <a:rPr lang="en-US" sz="1600" dirty="0" err="1"/>
              <a:t>Gitelman</a:t>
            </a:r>
            <a:r>
              <a:rPr lang="en-US" sz="1600" dirty="0"/>
              <a:t> syndrome</a:t>
            </a:r>
          </a:p>
        </p:txBody>
      </p:sp>
      <p:sp>
        <p:nvSpPr>
          <p:cNvPr id="4" name="Content Placeholder 3">
            <a:extLst>
              <a:ext uri="{FF2B5EF4-FFF2-40B4-BE49-F238E27FC236}">
                <a16:creationId xmlns:a16="http://schemas.microsoft.com/office/drawing/2014/main" id="{3A2B9ABF-5A9B-1D79-3560-41B680F2E826}"/>
              </a:ext>
            </a:extLst>
          </p:cNvPr>
          <p:cNvSpPr>
            <a:spLocks noGrp="1"/>
          </p:cNvSpPr>
          <p:nvPr>
            <p:ph sz="half" idx="2"/>
          </p:nvPr>
        </p:nvSpPr>
        <p:spPr>
          <a:xfrm>
            <a:off x="8052126" y="1034183"/>
            <a:ext cx="4662485" cy="4584420"/>
          </a:xfrm>
        </p:spPr>
        <p:txBody>
          <a:bodyPr/>
          <a:lstStyle/>
          <a:p>
            <a:pPr marL="0" indent="0">
              <a:buNone/>
            </a:pPr>
            <a:r>
              <a:rPr lang="en-US" sz="1800" dirty="0"/>
              <a:t>Sodium			134 mmol/L</a:t>
            </a:r>
          </a:p>
          <a:p>
            <a:pPr marL="0" indent="0">
              <a:buNone/>
            </a:pPr>
            <a:r>
              <a:rPr lang="en-US" sz="1800" dirty="0"/>
              <a:t>Potassium		3.1 mmol/L</a:t>
            </a:r>
          </a:p>
          <a:p>
            <a:pPr marL="0" indent="0">
              <a:buNone/>
            </a:pPr>
            <a:r>
              <a:rPr lang="en-US" sz="1800" dirty="0"/>
              <a:t>Chloride			92 mmol/L</a:t>
            </a:r>
          </a:p>
          <a:p>
            <a:pPr marL="0" indent="0">
              <a:buNone/>
            </a:pPr>
            <a:r>
              <a:rPr lang="en-US" sz="1800" dirty="0"/>
              <a:t>Total CO2		30 mmol/L</a:t>
            </a:r>
          </a:p>
          <a:p>
            <a:pPr marL="0" indent="0">
              <a:buNone/>
            </a:pPr>
            <a:r>
              <a:rPr lang="en-US" sz="1800" dirty="0"/>
              <a:t>Blood urea nitrogen	5 mmol/L</a:t>
            </a:r>
          </a:p>
          <a:p>
            <a:pPr marL="0" indent="0">
              <a:buNone/>
            </a:pPr>
            <a:r>
              <a:rPr lang="en-US" sz="1800" dirty="0"/>
              <a:t>Creatinine		0.6 mg/dL</a:t>
            </a:r>
          </a:p>
          <a:p>
            <a:pPr marL="0" indent="0">
              <a:buNone/>
            </a:pPr>
            <a:r>
              <a:rPr lang="en-US" sz="1800" dirty="0"/>
              <a:t>Calcium			9.2 mg/dL</a:t>
            </a:r>
          </a:p>
          <a:p>
            <a:pPr marL="0" indent="0">
              <a:buNone/>
            </a:pPr>
            <a:r>
              <a:rPr lang="en-US" sz="1800" dirty="0"/>
              <a:t>Magnesium		1.7 mg/dL</a:t>
            </a:r>
          </a:p>
        </p:txBody>
      </p:sp>
      <p:sp>
        <p:nvSpPr>
          <p:cNvPr id="7" name="Slide Number Placeholder 6">
            <a:extLst>
              <a:ext uri="{FF2B5EF4-FFF2-40B4-BE49-F238E27FC236}">
                <a16:creationId xmlns:a16="http://schemas.microsoft.com/office/drawing/2014/main" id="{461C8212-14F9-E102-40C9-CF57647B0F26}"/>
              </a:ext>
            </a:extLst>
          </p:cNvPr>
          <p:cNvSpPr>
            <a:spLocks noGrp="1"/>
          </p:cNvSpPr>
          <p:nvPr>
            <p:ph type="sldNum" sz="quarter" idx="12"/>
          </p:nvPr>
        </p:nvSpPr>
        <p:spPr/>
        <p:txBody>
          <a:bodyPr/>
          <a:lstStyle/>
          <a:p>
            <a:fld id="{DBA1B0FB-D917-4C8C-928F-313BD683BF39}" type="slidenum">
              <a:rPr lang="en-US" smtClean="0"/>
              <a:t>78</a:t>
            </a:fld>
            <a:endParaRPr lang="en-US"/>
          </a:p>
        </p:txBody>
      </p:sp>
      <p:sp>
        <p:nvSpPr>
          <p:cNvPr id="8" name="TextBox 7">
            <a:extLst>
              <a:ext uri="{FF2B5EF4-FFF2-40B4-BE49-F238E27FC236}">
                <a16:creationId xmlns:a16="http://schemas.microsoft.com/office/drawing/2014/main" id="{CDC54BC1-27E8-6352-B15C-D6D15C460207}"/>
              </a:ext>
            </a:extLst>
          </p:cNvPr>
          <p:cNvSpPr txBox="1"/>
          <p:nvPr/>
        </p:nvSpPr>
        <p:spPr>
          <a:xfrm>
            <a:off x="11137633" y="6257925"/>
            <a:ext cx="1007007" cy="246221"/>
          </a:xfrm>
          <a:prstGeom prst="rect">
            <a:avLst/>
          </a:prstGeom>
          <a:noFill/>
        </p:spPr>
        <p:txBody>
          <a:bodyPr wrap="none" rtlCol="0">
            <a:spAutoFit/>
          </a:bodyPr>
          <a:lstStyle/>
          <a:p>
            <a:r>
              <a:rPr lang="en-US" sz="1000" dirty="0"/>
              <a:t>Pham and Pham</a:t>
            </a:r>
          </a:p>
        </p:txBody>
      </p:sp>
    </p:spTree>
    <p:extLst>
      <p:ext uri="{BB962C8B-B14F-4D97-AF65-F5344CB8AC3E}">
        <p14:creationId xmlns:p14="http://schemas.microsoft.com/office/powerpoint/2010/main" val="1201012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2DB7D-E4BE-507A-8603-D66F18377948}"/>
              </a:ext>
            </a:extLst>
          </p:cNvPr>
          <p:cNvSpPr>
            <a:spLocks noGrp="1"/>
          </p:cNvSpPr>
          <p:nvPr>
            <p:ph sz="half" idx="1"/>
          </p:nvPr>
        </p:nvSpPr>
        <p:spPr>
          <a:xfrm>
            <a:off x="171449" y="196900"/>
            <a:ext cx="7186613" cy="5895925"/>
          </a:xfrm>
        </p:spPr>
        <p:txBody>
          <a:bodyPr/>
          <a:lstStyle/>
          <a:p>
            <a:pPr marL="0" indent="0">
              <a:buNone/>
            </a:pPr>
            <a:r>
              <a:rPr lang="en-US" sz="1600" dirty="0"/>
              <a:t>A 26-year-old woman with no known past medical history is referred to you for persistent hypokalemia. She denies taking any medications or herbs. Vital signs: height 160 cm, weight 48 kg, blood pressure 96/61 mm Hg, pulse 72 beats/min, respiratory rate 14 breaths/min. Patient is </a:t>
            </a:r>
            <a:r>
              <a:rPr lang="en-US" sz="1600" dirty="0" err="1"/>
              <a:t>nonorthostatic</a:t>
            </a:r>
            <a:r>
              <a:rPr lang="en-US" sz="1600" dirty="0"/>
              <a:t>. Physical examination is benign.</a:t>
            </a:r>
          </a:p>
          <a:p>
            <a:pPr marL="0" indent="0">
              <a:buNone/>
            </a:pPr>
            <a:r>
              <a:rPr lang="en-US" sz="1600" b="1" dirty="0"/>
              <a:t>Laboratory findings:</a:t>
            </a:r>
          </a:p>
          <a:p>
            <a:pPr marL="0" indent="0">
              <a:buNone/>
            </a:pPr>
            <a:r>
              <a:rPr lang="en-US" sz="1600" dirty="0"/>
              <a:t>Arterial blood gas: pH 7.43, Pco2 45 mm Hg. Both plasma renin activity (PRA) and aldosterone level are slightly elevated.</a:t>
            </a:r>
          </a:p>
          <a:p>
            <a:pPr marL="0" indent="0">
              <a:buNone/>
            </a:pPr>
            <a:r>
              <a:rPr lang="en-US" sz="1600" dirty="0"/>
              <a:t>Urine electrolytes: sodium 52 mmol/L, potassium 37 mmol/L, chloride 92 mmol/L, creatinine 92 mg/dL, calcium 35 mg/dL</a:t>
            </a:r>
          </a:p>
          <a:p>
            <a:pPr marL="0" indent="0">
              <a:buNone/>
            </a:pPr>
            <a:r>
              <a:rPr lang="en-US" sz="1600" dirty="0"/>
              <a:t>Urinalysis: specific gravity 1.009, pH 6.0, no protein, blood, cells, or casts</a:t>
            </a:r>
          </a:p>
          <a:p>
            <a:pPr marL="0" indent="0">
              <a:buNone/>
            </a:pPr>
            <a:r>
              <a:rPr lang="en-US" sz="1600" b="1" dirty="0"/>
              <a:t>Which one of the following is the most likely diagnosis?</a:t>
            </a:r>
          </a:p>
          <a:p>
            <a:pPr marL="0" indent="0">
              <a:buNone/>
            </a:pPr>
            <a:r>
              <a:rPr lang="en-US" sz="1600" dirty="0"/>
              <a:t>A. Acute vomiting</a:t>
            </a:r>
          </a:p>
          <a:p>
            <a:pPr marL="0" indent="0">
              <a:buNone/>
            </a:pPr>
            <a:r>
              <a:rPr lang="en-US" sz="1600" dirty="0"/>
              <a:t>B. Bartter syndrome</a:t>
            </a:r>
          </a:p>
          <a:p>
            <a:pPr marL="0" indent="0">
              <a:buNone/>
            </a:pPr>
            <a:r>
              <a:rPr lang="en-US" sz="1600" dirty="0"/>
              <a:t>C. Liddle syndrome</a:t>
            </a:r>
          </a:p>
          <a:p>
            <a:pPr marL="0" indent="0">
              <a:buNone/>
            </a:pPr>
            <a:r>
              <a:rPr lang="en-US" sz="1600" b="1" u="sng" dirty="0"/>
              <a:t>D. </a:t>
            </a:r>
            <a:r>
              <a:rPr lang="en-US" sz="1600" b="1" u="sng" dirty="0" err="1"/>
              <a:t>Gitelman</a:t>
            </a:r>
            <a:r>
              <a:rPr lang="en-US" sz="1600" b="1" u="sng" dirty="0"/>
              <a:t> syndrome</a:t>
            </a:r>
          </a:p>
        </p:txBody>
      </p:sp>
      <p:sp>
        <p:nvSpPr>
          <p:cNvPr id="4" name="Content Placeholder 3">
            <a:extLst>
              <a:ext uri="{FF2B5EF4-FFF2-40B4-BE49-F238E27FC236}">
                <a16:creationId xmlns:a16="http://schemas.microsoft.com/office/drawing/2014/main" id="{3A2B9ABF-5A9B-1D79-3560-41B680F2E826}"/>
              </a:ext>
            </a:extLst>
          </p:cNvPr>
          <p:cNvSpPr>
            <a:spLocks noGrp="1"/>
          </p:cNvSpPr>
          <p:nvPr>
            <p:ph sz="half" idx="2"/>
          </p:nvPr>
        </p:nvSpPr>
        <p:spPr>
          <a:xfrm>
            <a:off x="8052126" y="1034183"/>
            <a:ext cx="4662485" cy="4584420"/>
          </a:xfrm>
        </p:spPr>
        <p:txBody>
          <a:bodyPr/>
          <a:lstStyle/>
          <a:p>
            <a:pPr marL="0" indent="0">
              <a:buNone/>
            </a:pPr>
            <a:r>
              <a:rPr lang="en-US" sz="1800" dirty="0"/>
              <a:t>Sodium			134 mmol/L</a:t>
            </a:r>
          </a:p>
          <a:p>
            <a:pPr marL="0" indent="0">
              <a:buNone/>
            </a:pPr>
            <a:r>
              <a:rPr lang="en-US" sz="1800" dirty="0"/>
              <a:t>Potassium		3.1 mmol/L</a:t>
            </a:r>
          </a:p>
          <a:p>
            <a:pPr marL="0" indent="0">
              <a:buNone/>
            </a:pPr>
            <a:r>
              <a:rPr lang="en-US" sz="1800" dirty="0"/>
              <a:t>Chloride			92 mmol/L</a:t>
            </a:r>
          </a:p>
          <a:p>
            <a:pPr marL="0" indent="0">
              <a:buNone/>
            </a:pPr>
            <a:r>
              <a:rPr lang="en-US" sz="1800" dirty="0"/>
              <a:t>Total CO2		30 mmol/L</a:t>
            </a:r>
          </a:p>
          <a:p>
            <a:pPr marL="0" indent="0">
              <a:buNone/>
            </a:pPr>
            <a:r>
              <a:rPr lang="en-US" sz="1800" dirty="0"/>
              <a:t>Blood urea nitrogen	5 mmol/L</a:t>
            </a:r>
          </a:p>
          <a:p>
            <a:pPr marL="0" indent="0">
              <a:buNone/>
            </a:pPr>
            <a:r>
              <a:rPr lang="en-US" sz="1800" dirty="0"/>
              <a:t>Creatinine		0.6 mg/dL</a:t>
            </a:r>
          </a:p>
          <a:p>
            <a:pPr marL="0" indent="0">
              <a:buNone/>
            </a:pPr>
            <a:r>
              <a:rPr lang="en-US" sz="1800" dirty="0"/>
              <a:t>Calcium			9.2 mg/dL</a:t>
            </a:r>
          </a:p>
          <a:p>
            <a:pPr marL="0" indent="0">
              <a:buNone/>
            </a:pPr>
            <a:r>
              <a:rPr lang="en-US" sz="1800" dirty="0"/>
              <a:t>Magnesium		1.7 mg/dL</a:t>
            </a:r>
          </a:p>
        </p:txBody>
      </p:sp>
      <p:sp>
        <p:nvSpPr>
          <p:cNvPr id="7" name="Slide Number Placeholder 6">
            <a:extLst>
              <a:ext uri="{FF2B5EF4-FFF2-40B4-BE49-F238E27FC236}">
                <a16:creationId xmlns:a16="http://schemas.microsoft.com/office/drawing/2014/main" id="{461C8212-14F9-E102-40C9-CF57647B0F26}"/>
              </a:ext>
            </a:extLst>
          </p:cNvPr>
          <p:cNvSpPr>
            <a:spLocks noGrp="1"/>
          </p:cNvSpPr>
          <p:nvPr>
            <p:ph type="sldNum" sz="quarter" idx="12"/>
          </p:nvPr>
        </p:nvSpPr>
        <p:spPr/>
        <p:txBody>
          <a:bodyPr/>
          <a:lstStyle/>
          <a:p>
            <a:fld id="{DBA1B0FB-D917-4C8C-928F-313BD683BF39}" type="slidenum">
              <a:rPr lang="en-US" smtClean="0"/>
              <a:t>79</a:t>
            </a:fld>
            <a:endParaRPr lang="en-US"/>
          </a:p>
        </p:txBody>
      </p:sp>
      <p:sp>
        <p:nvSpPr>
          <p:cNvPr id="8" name="TextBox 7">
            <a:extLst>
              <a:ext uri="{FF2B5EF4-FFF2-40B4-BE49-F238E27FC236}">
                <a16:creationId xmlns:a16="http://schemas.microsoft.com/office/drawing/2014/main" id="{CDC54BC1-27E8-6352-B15C-D6D15C460207}"/>
              </a:ext>
            </a:extLst>
          </p:cNvPr>
          <p:cNvSpPr txBox="1"/>
          <p:nvPr/>
        </p:nvSpPr>
        <p:spPr>
          <a:xfrm>
            <a:off x="11137633" y="6257925"/>
            <a:ext cx="1007007" cy="246221"/>
          </a:xfrm>
          <a:prstGeom prst="rect">
            <a:avLst/>
          </a:prstGeom>
          <a:noFill/>
        </p:spPr>
        <p:txBody>
          <a:bodyPr wrap="none" rtlCol="0">
            <a:spAutoFit/>
          </a:bodyPr>
          <a:lstStyle/>
          <a:p>
            <a:r>
              <a:rPr lang="en-US" sz="1000" dirty="0"/>
              <a:t>Pham and Pham</a:t>
            </a:r>
          </a:p>
        </p:txBody>
      </p:sp>
    </p:spTree>
    <p:extLst>
      <p:ext uri="{BB962C8B-B14F-4D97-AF65-F5344CB8AC3E}">
        <p14:creationId xmlns:p14="http://schemas.microsoft.com/office/powerpoint/2010/main" val="3991050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Primary Disturbances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4">
            <a:extLst>
              <a:ext uri="{FF2B5EF4-FFF2-40B4-BE49-F238E27FC236}">
                <a16:creationId xmlns:a16="http://schemas.microsoft.com/office/drawing/2014/main" id="{84E09D0B-DFB2-D7F9-E9DD-CBE960638C72}"/>
              </a:ext>
            </a:extLst>
          </p:cNvPr>
          <p:cNvPicPr>
            <a:picLocks noChangeAspect="1"/>
          </p:cNvPicPr>
          <p:nvPr/>
        </p:nvPicPr>
        <p:blipFill>
          <a:blip r:embed="rId3"/>
          <a:stretch>
            <a:fillRect/>
          </a:stretch>
        </p:blipFill>
        <p:spPr>
          <a:xfrm>
            <a:off x="0" y="2637361"/>
            <a:ext cx="5976208" cy="3551435"/>
          </a:xfrm>
          <a:prstGeom prst="rect">
            <a:avLst/>
          </a:prstGeom>
        </p:spPr>
      </p:pic>
      <p:pic>
        <p:nvPicPr>
          <p:cNvPr id="3" name="Picture 2">
            <a:extLst>
              <a:ext uri="{FF2B5EF4-FFF2-40B4-BE49-F238E27FC236}">
                <a16:creationId xmlns:a16="http://schemas.microsoft.com/office/drawing/2014/main" id="{9C202389-E385-16B0-963B-636897E44A36}"/>
              </a:ext>
            </a:extLst>
          </p:cNvPr>
          <p:cNvPicPr>
            <a:picLocks noChangeAspect="1"/>
          </p:cNvPicPr>
          <p:nvPr/>
        </p:nvPicPr>
        <p:blipFill>
          <a:blip r:embed="rId4"/>
          <a:stretch>
            <a:fillRect/>
          </a:stretch>
        </p:blipFill>
        <p:spPr>
          <a:xfrm>
            <a:off x="5976208" y="2637361"/>
            <a:ext cx="6081829" cy="3495159"/>
          </a:xfrm>
          <a:prstGeom prst="rect">
            <a:avLst/>
          </a:prstGeom>
        </p:spPr>
      </p:pic>
      <p:sp>
        <p:nvSpPr>
          <p:cNvPr id="4" name="TextBox 3">
            <a:extLst>
              <a:ext uri="{FF2B5EF4-FFF2-40B4-BE49-F238E27FC236}">
                <a16:creationId xmlns:a16="http://schemas.microsoft.com/office/drawing/2014/main" id="{076C5C41-7347-F9F1-0B3B-CDF2560D6C66}"/>
              </a:ext>
            </a:extLst>
          </p:cNvPr>
          <p:cNvSpPr txBox="1"/>
          <p:nvPr/>
        </p:nvSpPr>
        <p:spPr>
          <a:xfrm>
            <a:off x="9735878" y="6600984"/>
            <a:ext cx="245612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Fig 12.5 (left) and 12.6 (right) Primer 8</a:t>
            </a:r>
            <a:r>
              <a:rPr kumimoji="0" lang="en-US" sz="1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ed</a:t>
            </a:r>
          </a:p>
        </p:txBody>
      </p:sp>
    </p:spTree>
    <p:extLst>
      <p:ext uri="{BB962C8B-B14F-4D97-AF65-F5344CB8AC3E}">
        <p14:creationId xmlns:p14="http://schemas.microsoft.com/office/powerpoint/2010/main" val="29644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C9EF-E7FD-EC71-6EC3-11EC5D518E50}"/>
              </a:ext>
            </a:extLst>
          </p:cNvPr>
          <p:cNvSpPr>
            <a:spLocks noGrp="1"/>
          </p:cNvSpPr>
          <p:nvPr>
            <p:ph type="title"/>
          </p:nvPr>
        </p:nvSpPr>
        <p:spPr/>
        <p:txBody>
          <a:bodyPr/>
          <a:lstStyle/>
          <a:p>
            <a:r>
              <a:rPr lang="en-US" sz="4800" b="1" dirty="0"/>
              <a:t>D. </a:t>
            </a:r>
            <a:r>
              <a:rPr lang="en-US" sz="4800" b="1" dirty="0" err="1"/>
              <a:t>Gitelman</a:t>
            </a:r>
            <a:r>
              <a:rPr lang="en-US" sz="4800" b="1" dirty="0"/>
              <a:t> syndrome</a:t>
            </a:r>
            <a:endParaRPr lang="en-US" dirty="0"/>
          </a:p>
        </p:txBody>
      </p:sp>
      <p:sp>
        <p:nvSpPr>
          <p:cNvPr id="3" name="Content Placeholder 2">
            <a:extLst>
              <a:ext uri="{FF2B5EF4-FFF2-40B4-BE49-F238E27FC236}">
                <a16:creationId xmlns:a16="http://schemas.microsoft.com/office/drawing/2014/main" id="{E44BD0C8-8466-2443-C29B-857F160A745A}"/>
              </a:ext>
            </a:extLst>
          </p:cNvPr>
          <p:cNvSpPr>
            <a:spLocks noGrp="1"/>
          </p:cNvSpPr>
          <p:nvPr>
            <p:ph idx="1"/>
          </p:nvPr>
        </p:nvSpPr>
        <p:spPr/>
        <p:txBody>
          <a:bodyPr/>
          <a:lstStyle/>
          <a:p>
            <a:r>
              <a:rPr lang="en-US" sz="1800" dirty="0"/>
              <a:t>The current patient has metabolic alkalosis, given the elevated total CO2 level and pH &gt; 7.4. Any of the four choices would fit. The increased PRA and aldosterone level may be seen in volume depleted state, such as acute vomiting and Bartter and </a:t>
            </a:r>
            <a:r>
              <a:rPr lang="en-US" sz="1800" dirty="0" err="1"/>
              <a:t>Gitelman</a:t>
            </a:r>
            <a:r>
              <a:rPr lang="en-US" sz="1800" dirty="0"/>
              <a:t> syndromes. Choice C: In Liddle syndrome, the primary defect is increased activity of the epithelial sodium channel (ENaC) at the collecting duct. The associated increase in sodium reabsorption leads to volume expansion and hypertension. PRA and aldosterone level in Liddle syndrome are normal or reduced due to the increased sodium reabsorption. Liddle syndrome is, therefore, ruled out. Choice A: Urine electrolytes reveal high sodium and chloride. Although urine sodium may be high in acute vomiting due to the filtration of the high HCO3− load, urine chloride should accurately reflect the low-volume state and remain low (e.g., &lt; 20 mmol/L). The high urine chloride makes acute vomiting less likely. Choices B versus D: Bartter syndrome is typically likened to the equivalent of taking loop diuretics. This is associated with hypercalciuria, hence </a:t>
            </a:r>
            <a:r>
              <a:rPr lang="en-US" sz="1800" dirty="0" err="1"/>
              <a:t>nephrocalcinosis</a:t>
            </a:r>
            <a:r>
              <a:rPr lang="en-US" sz="1800" dirty="0"/>
              <a:t> in this condition. In contrast, </a:t>
            </a:r>
            <a:r>
              <a:rPr lang="en-US" sz="1800" dirty="0" err="1"/>
              <a:t>Gitelman</a:t>
            </a:r>
            <a:r>
              <a:rPr lang="en-US" sz="1800" dirty="0"/>
              <a:t> syndrome is likened to the equivalent of taking thiazide diuretics and is associated with enhanced tubular calcium reabsorption, thus </a:t>
            </a:r>
            <a:r>
              <a:rPr lang="en-US" sz="1800" dirty="0" err="1"/>
              <a:t>hypocalciuria</a:t>
            </a:r>
            <a:r>
              <a:rPr lang="en-US" sz="1800" dirty="0"/>
              <a:t>. Hypomagnesemia is also characteristic of </a:t>
            </a:r>
            <a:r>
              <a:rPr lang="en-US" sz="1800" dirty="0" err="1"/>
              <a:t>Gitelman</a:t>
            </a:r>
            <a:r>
              <a:rPr lang="en-US" sz="1800" dirty="0"/>
              <a:t>, which may manifest as severe hypomagnesemia later in life.</a:t>
            </a:r>
          </a:p>
        </p:txBody>
      </p:sp>
      <p:sp>
        <p:nvSpPr>
          <p:cNvPr id="6" name="Slide Number Placeholder 5">
            <a:extLst>
              <a:ext uri="{FF2B5EF4-FFF2-40B4-BE49-F238E27FC236}">
                <a16:creationId xmlns:a16="http://schemas.microsoft.com/office/drawing/2014/main" id="{7B5F33BE-910E-FA1E-3C57-E9842A929305}"/>
              </a:ext>
            </a:extLst>
          </p:cNvPr>
          <p:cNvSpPr>
            <a:spLocks noGrp="1"/>
          </p:cNvSpPr>
          <p:nvPr>
            <p:ph type="sldNum" sz="quarter" idx="12"/>
          </p:nvPr>
        </p:nvSpPr>
        <p:spPr/>
        <p:txBody>
          <a:bodyPr/>
          <a:lstStyle/>
          <a:p>
            <a:fld id="{DBA1B0FB-D917-4C8C-928F-313BD683BF39}" type="slidenum">
              <a:rPr lang="en-US" smtClean="0"/>
              <a:t>80</a:t>
            </a:fld>
            <a:endParaRPr lang="en-US"/>
          </a:p>
        </p:txBody>
      </p:sp>
    </p:spTree>
    <p:extLst>
      <p:ext uri="{BB962C8B-B14F-4D97-AF65-F5344CB8AC3E}">
        <p14:creationId xmlns:p14="http://schemas.microsoft.com/office/powerpoint/2010/main" val="21000945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17E7-EC4E-7A4D-F31B-B1B870A35B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46CBC1-5B44-DE7B-B691-411EBACD58CC}"/>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6E5FDEE0-B2E9-ADBA-6741-C798B0C14606}"/>
              </a:ext>
            </a:extLst>
          </p:cNvPr>
          <p:cNvSpPr>
            <a:spLocks noGrp="1"/>
          </p:cNvSpPr>
          <p:nvPr>
            <p:ph type="sldNum" sz="quarter" idx="12"/>
          </p:nvPr>
        </p:nvSpPr>
        <p:spPr/>
        <p:txBody>
          <a:bodyPr/>
          <a:lstStyle/>
          <a:p>
            <a:fld id="{DBA1B0FB-D917-4C8C-928F-313BD683BF39}" type="slidenum">
              <a:rPr lang="en-US" smtClean="0"/>
              <a:t>81</a:t>
            </a:fld>
            <a:endParaRPr lang="en-US"/>
          </a:p>
        </p:txBody>
      </p:sp>
    </p:spTree>
    <p:extLst>
      <p:ext uri="{BB962C8B-B14F-4D97-AF65-F5344CB8AC3E}">
        <p14:creationId xmlns:p14="http://schemas.microsoft.com/office/powerpoint/2010/main" val="12029978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2A989-15D9-2969-1E36-02A840AE5550}"/>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31C21D1F-3478-CD5D-DC57-F90D6BC52B96}"/>
              </a:ext>
            </a:extLst>
          </p:cNvPr>
          <p:cNvGraphicFramePr>
            <a:graphicFrameLocks noGrp="1"/>
          </p:cNvGraphicFramePr>
          <p:nvPr>
            <p:ph idx="1"/>
          </p:nvPr>
        </p:nvGraphicFramePr>
        <p:xfrm>
          <a:off x="147600" y="102491"/>
          <a:ext cx="11896800" cy="6106160"/>
        </p:xfrm>
        <a:graphic>
          <a:graphicData uri="http://schemas.openxmlformats.org/drawingml/2006/table">
            <a:tbl>
              <a:tblPr firstRow="1" bandRow="1">
                <a:tableStyleId>{00A15C55-8517-42AA-B614-E9B94910E393}</a:tableStyleId>
              </a:tblPr>
              <a:tblGrid>
                <a:gridCol w="1427812">
                  <a:extLst>
                    <a:ext uri="{9D8B030D-6E8A-4147-A177-3AD203B41FA5}">
                      <a16:colId xmlns:a16="http://schemas.microsoft.com/office/drawing/2014/main" val="696175858"/>
                    </a:ext>
                  </a:extLst>
                </a:gridCol>
                <a:gridCol w="638978">
                  <a:extLst>
                    <a:ext uri="{9D8B030D-6E8A-4147-A177-3AD203B41FA5}">
                      <a16:colId xmlns:a16="http://schemas.microsoft.com/office/drawing/2014/main" val="2093500744"/>
                    </a:ext>
                  </a:extLst>
                </a:gridCol>
                <a:gridCol w="1090670">
                  <a:extLst>
                    <a:ext uri="{9D8B030D-6E8A-4147-A177-3AD203B41FA5}">
                      <a16:colId xmlns:a16="http://schemas.microsoft.com/office/drawing/2014/main" val="4274806721"/>
                    </a:ext>
                  </a:extLst>
                </a:gridCol>
                <a:gridCol w="1674564">
                  <a:extLst>
                    <a:ext uri="{9D8B030D-6E8A-4147-A177-3AD203B41FA5}">
                      <a16:colId xmlns:a16="http://schemas.microsoft.com/office/drawing/2014/main" val="932999673"/>
                    </a:ext>
                  </a:extLst>
                </a:gridCol>
                <a:gridCol w="4852917">
                  <a:extLst>
                    <a:ext uri="{9D8B030D-6E8A-4147-A177-3AD203B41FA5}">
                      <a16:colId xmlns:a16="http://schemas.microsoft.com/office/drawing/2014/main" val="2415547870"/>
                    </a:ext>
                  </a:extLst>
                </a:gridCol>
                <a:gridCol w="2211859">
                  <a:extLst>
                    <a:ext uri="{9D8B030D-6E8A-4147-A177-3AD203B41FA5}">
                      <a16:colId xmlns:a16="http://schemas.microsoft.com/office/drawing/2014/main" val="1552700679"/>
                    </a:ext>
                  </a:extLst>
                </a:gridCol>
              </a:tblGrid>
              <a:tr h="370840">
                <a:tc>
                  <a:txBody>
                    <a:bodyPr/>
                    <a:lstStyle/>
                    <a:p>
                      <a:pPr algn="ctr"/>
                      <a:r>
                        <a:rPr lang="en-US" sz="1600" b="1" dirty="0">
                          <a:solidFill>
                            <a:schemeClr val="tx1"/>
                          </a:solidFill>
                        </a:rPr>
                        <a:t>Primary Disorder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rPr>
                        <a:t>pH</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rPr>
                        <a:t>Initial Chemical Change</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rPr>
                        <a:t>Compensatory Response</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rPr>
                        <a:t>Expected Compensation</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rPr>
                        <a:t>Complete Adaptive Response</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19244"/>
                  </a:ext>
                </a:extLst>
              </a:tr>
              <a:tr h="1112520">
                <a:tc>
                  <a:txBody>
                    <a:bodyPr/>
                    <a:lstStyle/>
                    <a:p>
                      <a:pPr algn="ctr"/>
                      <a:r>
                        <a:rPr lang="en-US" sz="1600" dirty="0"/>
                        <a:t>Metabolic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Low</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 HCO</a:t>
                      </a:r>
                      <a:r>
                        <a:rPr lang="en-US" sz="1600" baseline="-25000"/>
                        <a:t>3</a:t>
                      </a:r>
                      <a:r>
                        <a:rPr lang="en-US" sz="1600" baseline="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 pCO</a:t>
                      </a:r>
                      <a:r>
                        <a:rPr lang="en-US" sz="1600" baseline="-2500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a:t>pCO</a:t>
                      </a:r>
                      <a:r>
                        <a:rPr lang="en-US" sz="1600" b="1" baseline="-25000"/>
                        <a:t>2</a:t>
                      </a:r>
                      <a:r>
                        <a:rPr lang="en-US" sz="1600" b="1"/>
                        <a:t> = (1.5 × HCO</a:t>
                      </a:r>
                      <a:r>
                        <a:rPr lang="en-US" sz="1600" b="1" baseline="-25000"/>
                        <a:t>3</a:t>
                      </a:r>
                      <a:r>
                        <a:rPr lang="en-US" sz="1600" b="1" baseline="0"/>
                        <a:t>-</a:t>
                      </a:r>
                      <a:r>
                        <a:rPr lang="en-US" sz="1600" b="1"/>
                        <a:t>) + 8 ± 2</a:t>
                      </a:r>
                    </a:p>
                    <a:p>
                      <a:pPr algn="l"/>
                      <a:r>
                        <a:rPr lang="en-US" sz="1600"/>
                        <a:t>pCO</a:t>
                      </a:r>
                      <a:r>
                        <a:rPr lang="en-US" sz="1600" baseline="-25000"/>
                        <a:t>2</a:t>
                      </a:r>
                      <a:r>
                        <a:rPr lang="en-US" sz="1600"/>
                        <a:t> = HCO</a:t>
                      </a:r>
                      <a:r>
                        <a:rPr lang="en-US" sz="1600" baseline="-25000"/>
                        <a:t>3</a:t>
                      </a:r>
                      <a:r>
                        <a:rPr lang="en-US" sz="1600" baseline="0"/>
                        <a:t>-</a:t>
                      </a:r>
                      <a:r>
                        <a:rPr lang="en-US" sz="1600"/>
                        <a:t> + 15</a:t>
                      </a:r>
                    </a:p>
                    <a:p>
                      <a:pPr algn="l"/>
                      <a:r>
                        <a:rPr lang="en-US" sz="1600"/>
                        <a:t>pCO</a:t>
                      </a:r>
                      <a:r>
                        <a:rPr lang="en-US" sz="1600" baseline="-25000"/>
                        <a:t>2</a:t>
                      </a:r>
                      <a:r>
                        <a:rPr lang="en-US" sz="1600"/>
                        <a:t> = decimal digits of pH</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12-24 hrs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311841"/>
                  </a:ext>
                </a:extLst>
              </a:tr>
              <a:tr h="1112520">
                <a:tc>
                  <a:txBody>
                    <a:bodyPr/>
                    <a:lstStyle/>
                    <a:p>
                      <a:pPr algn="ctr"/>
                      <a:r>
                        <a:rPr lang="en-US" sz="1600" dirty="0"/>
                        <a:t>Metabolic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HCO</a:t>
                      </a:r>
                      <a:r>
                        <a:rPr lang="en-US" sz="1600" baseline="-25000" dirty="0"/>
                        <a:t>3</a:t>
                      </a:r>
                      <a:r>
                        <a:rPr lang="en-US" sz="1600" baseline="0" dirty="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pCO</a:t>
                      </a:r>
                      <a:r>
                        <a:rPr lang="en-US" sz="1600" baseline="-25000" dirty="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t>pCO</a:t>
                      </a:r>
                      <a:r>
                        <a:rPr lang="en-US" sz="1600" b="1" baseline="-25000" dirty="0"/>
                        <a:t>2</a:t>
                      </a:r>
                      <a:r>
                        <a:rPr lang="en-US" sz="1600" b="1" dirty="0"/>
                        <a:t> = 40 + 0.7x([HCO</a:t>
                      </a:r>
                      <a:r>
                        <a:rPr lang="en-US" sz="1600" b="1" baseline="-25000" dirty="0"/>
                        <a:t>3 measure</a:t>
                      </a:r>
                      <a:r>
                        <a:rPr lang="en-US" sz="1600" b="1" dirty="0"/>
                        <a:t>] – [HCO</a:t>
                      </a:r>
                      <a:r>
                        <a:rPr lang="en-US" sz="1600" b="1" baseline="-25000" dirty="0"/>
                        <a:t>3 normal</a:t>
                      </a:r>
                      <a:r>
                        <a:rPr lang="en-US" sz="1600" b="1" dirty="0"/>
                        <a:t>])</a:t>
                      </a:r>
                    </a:p>
                    <a:p>
                      <a:pPr algn="l"/>
                      <a:r>
                        <a:rPr lang="en-US" sz="1600" dirty="0"/>
                        <a:t>pCO</a:t>
                      </a:r>
                      <a:r>
                        <a:rPr lang="en-US" sz="1600" baseline="-25000" dirty="0"/>
                        <a:t>2</a:t>
                      </a:r>
                      <a:r>
                        <a:rPr lang="en-US" sz="1600" dirty="0"/>
                        <a:t> = (0.9 × HCO</a:t>
                      </a:r>
                      <a:r>
                        <a:rPr lang="en-US" sz="1600" baseline="-25000" dirty="0"/>
                        <a:t>3</a:t>
                      </a:r>
                      <a:r>
                        <a:rPr lang="en-US" sz="1600" baseline="0" dirty="0"/>
                        <a:t>-</a:t>
                      </a:r>
                      <a:r>
                        <a:rPr lang="en-US" sz="1600" dirty="0"/>
                        <a:t>) + 9</a:t>
                      </a:r>
                    </a:p>
                    <a:p>
                      <a:pPr algn="l"/>
                      <a:r>
                        <a:rPr lang="en-US" sz="1600" dirty="0"/>
                        <a:t>pCO</a:t>
                      </a:r>
                      <a:r>
                        <a:rPr lang="en-US" sz="1600" baseline="-25000" dirty="0"/>
                        <a:t>2</a:t>
                      </a:r>
                      <a:r>
                        <a:rPr lang="en-US" sz="1600" dirty="0"/>
                        <a:t> = (0.7 × HCO</a:t>
                      </a:r>
                      <a:r>
                        <a:rPr lang="en-US" sz="1600" baseline="-25000" dirty="0"/>
                        <a:t>3</a:t>
                      </a:r>
                      <a:r>
                        <a:rPr lang="en-US" sz="1600" baseline="0" dirty="0"/>
                        <a:t>-</a:t>
                      </a:r>
                      <a:r>
                        <a:rPr lang="en-US" sz="1600" dirty="0"/>
                        <a:t>)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24-36 </a:t>
                      </a:r>
                      <a:r>
                        <a:rPr lang="en-US" sz="1600" dirty="0" err="1"/>
                        <a:t>hrs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732635"/>
                  </a:ext>
                </a:extLst>
              </a:tr>
              <a:tr h="370840">
                <a:tc gridSpan="6">
                  <a:txBody>
                    <a:bodyPr/>
                    <a:lstStyle/>
                    <a:p>
                      <a:pPr algn="l"/>
                      <a:r>
                        <a:rPr lang="en-US" sz="1600" i="1" dirty="0"/>
                        <a:t>Respiratory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149627"/>
                  </a:ext>
                </a:extLst>
              </a:tr>
              <a:tr h="370840">
                <a:tc>
                  <a:txBody>
                    <a:bodyPr/>
                    <a:lstStyle/>
                    <a:p>
                      <a:pPr algn="ctr"/>
                      <a:r>
                        <a:rPr lang="en-US" sz="1600"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Low</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 pCO</a:t>
                      </a:r>
                      <a:r>
                        <a:rPr lang="en-US" sz="1600" baseline="-2500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 HCO</a:t>
                      </a:r>
                      <a:r>
                        <a:rPr lang="en-US" sz="1600" baseline="-25000"/>
                        <a:t>3</a:t>
                      </a:r>
                      <a:r>
                        <a:rPr lang="en-US" sz="1600" baseline="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HCO</a:t>
                      </a:r>
                      <a:r>
                        <a:rPr lang="en-US" sz="1600" baseline="-25000"/>
                        <a:t>3</a:t>
                      </a:r>
                      <a:r>
                        <a:rPr lang="en-US" sz="1600" baseline="0"/>
                        <a:t>- </a:t>
                      </a:r>
                      <a:r>
                        <a:rPr lang="en-US" sz="1600"/>
                        <a:t>increases 1 mEq/L for every 10 mm Hg increase in pCO</a:t>
                      </a:r>
                      <a:r>
                        <a:rPr lang="en-US" sz="1600" baseline="-25000"/>
                        <a:t>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algn="ctr"/>
                      <a:r>
                        <a:rPr lang="en-US" sz="1600"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814492"/>
                  </a:ext>
                </a:extLst>
              </a:tr>
              <a:tr h="370840">
                <a:tc>
                  <a:txBody>
                    <a:bodyPr/>
                    <a:lstStyle/>
                    <a:p>
                      <a:pPr algn="ctr"/>
                      <a:r>
                        <a:rPr lang="en-US" sz="1600"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 pCO</a:t>
                      </a:r>
                      <a:r>
                        <a:rPr lang="en-US" sz="1600" baseline="-25000" dirty="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 HCO</a:t>
                      </a:r>
                      <a:r>
                        <a:rPr lang="en-US" sz="1600" baseline="-25000" dirty="0"/>
                        <a:t>3</a:t>
                      </a:r>
                      <a:r>
                        <a:rPr lang="en-US" sz="1600" baseline="0" dirty="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HCO</a:t>
                      </a:r>
                      <a:r>
                        <a:rPr lang="en-US" sz="1600" baseline="-25000" dirty="0"/>
                        <a:t>3</a:t>
                      </a:r>
                      <a:r>
                        <a:rPr lang="en-US" sz="1600" baseline="0" dirty="0"/>
                        <a:t>- </a:t>
                      </a:r>
                      <a:r>
                        <a:rPr lang="en-US" sz="1600" dirty="0"/>
                        <a:t>increases 3 to 4 </a:t>
                      </a:r>
                      <a:r>
                        <a:rPr lang="en-US" sz="1600" dirty="0" err="1"/>
                        <a:t>mEq</a:t>
                      </a:r>
                      <a:r>
                        <a:rPr lang="en-US" sz="1600" dirty="0"/>
                        <a:t>/L for every 10 mm Hg increase in pCO</a:t>
                      </a:r>
                      <a:r>
                        <a:rPr lang="en-US" sz="1600" baseline="-25000" dirty="0"/>
                        <a:t>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89642353"/>
                  </a:ext>
                </a:extLst>
              </a:tr>
              <a:tr h="370840">
                <a:tc gridSpan="6">
                  <a:txBody>
                    <a:bodyPr/>
                    <a:lstStyle/>
                    <a:p>
                      <a:pPr algn="l"/>
                      <a:r>
                        <a:rPr lang="en-US" sz="1600" i="1" dirty="0"/>
                        <a:t>Respiratory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66121"/>
                  </a:ext>
                </a:extLst>
              </a:tr>
              <a:tr h="370840">
                <a:tc>
                  <a:txBody>
                    <a:bodyPr/>
                    <a:lstStyle/>
                    <a:p>
                      <a:pPr algn="ctr"/>
                      <a:r>
                        <a:rPr lang="en-US" sz="1600"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High</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 pCO</a:t>
                      </a:r>
                      <a:r>
                        <a:rPr lang="en-US" sz="1600" baseline="-2500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 HCO</a:t>
                      </a:r>
                      <a:r>
                        <a:rPr lang="en-US" sz="1600" baseline="-25000"/>
                        <a:t>3</a:t>
                      </a:r>
                      <a:r>
                        <a:rPr lang="en-US" sz="1600" baseline="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a:t>HCO</a:t>
                      </a:r>
                      <a:r>
                        <a:rPr lang="en-US" sz="1600" baseline="-25000"/>
                        <a:t>3</a:t>
                      </a:r>
                      <a:r>
                        <a:rPr lang="en-US" sz="1600" baseline="0"/>
                        <a:t>-</a:t>
                      </a:r>
                      <a:r>
                        <a:rPr lang="en-US" sz="1600"/>
                        <a:t> decreases 2 mEq/L for every 10 mm Hg decrease in pCO</a:t>
                      </a:r>
                      <a:r>
                        <a:rPr lang="en-US" sz="1600" baseline="-25000"/>
                        <a:t>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546163"/>
                  </a:ext>
                </a:extLst>
              </a:tr>
              <a:tr h="370840">
                <a:tc>
                  <a:txBody>
                    <a:bodyPr/>
                    <a:lstStyle/>
                    <a:p>
                      <a:pPr algn="ctr"/>
                      <a:r>
                        <a:rPr lang="en-US" sz="1600"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 pCO</a:t>
                      </a:r>
                      <a:r>
                        <a:rPr lang="en-US" sz="1600" baseline="-25000" dirty="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 HCO</a:t>
                      </a:r>
                      <a:r>
                        <a:rPr lang="en-US" sz="1600" baseline="-25000" dirty="0"/>
                        <a:t>3</a:t>
                      </a:r>
                      <a:r>
                        <a:rPr lang="en-US" sz="1600" baseline="0" dirty="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HCO</a:t>
                      </a:r>
                      <a:r>
                        <a:rPr lang="en-US" sz="1600" baseline="-25000" dirty="0"/>
                        <a:t>3</a:t>
                      </a:r>
                      <a:r>
                        <a:rPr lang="en-US" sz="1600" baseline="0" dirty="0"/>
                        <a:t>- </a:t>
                      </a:r>
                      <a:r>
                        <a:rPr lang="en-US" sz="1600" dirty="0"/>
                        <a:t>decreases 5 </a:t>
                      </a:r>
                      <a:r>
                        <a:rPr lang="en-US" sz="1600" dirty="0" err="1"/>
                        <a:t>mEq</a:t>
                      </a:r>
                      <a:r>
                        <a:rPr lang="en-US" sz="1600" dirty="0"/>
                        <a:t>/L for every 10 mm Hg decrease in pCO</a:t>
                      </a:r>
                      <a:r>
                        <a:rPr lang="en-US" sz="1600" baseline="-25000" dirty="0"/>
                        <a:t>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27728268"/>
                  </a:ext>
                </a:extLst>
              </a:tr>
            </a:tbl>
          </a:graphicData>
        </a:graphic>
      </p:graphicFrame>
      <p:sp>
        <p:nvSpPr>
          <p:cNvPr id="6" name="TextBox 5">
            <a:extLst>
              <a:ext uri="{FF2B5EF4-FFF2-40B4-BE49-F238E27FC236}">
                <a16:creationId xmlns:a16="http://schemas.microsoft.com/office/drawing/2014/main" id="{E4D4CC3D-7712-C581-611F-38BE27096C00}"/>
              </a:ext>
            </a:extLst>
          </p:cNvPr>
          <p:cNvSpPr txBox="1"/>
          <p:nvPr/>
        </p:nvSpPr>
        <p:spPr>
          <a:xfrm>
            <a:off x="147600" y="6581001"/>
            <a:ext cx="8105745" cy="276999"/>
          </a:xfrm>
          <a:prstGeom prst="rect">
            <a:avLst/>
          </a:prstGeom>
          <a:noFill/>
        </p:spPr>
        <p:txBody>
          <a:bodyPr wrap="none" rtlCol="0">
            <a:spAutoFit/>
          </a:bodyPr>
          <a:lstStyle/>
          <a:p>
            <a:r>
              <a:rPr lang="en-US" sz="1200" b="1" dirty="0"/>
              <a:t>Table 12.1</a:t>
            </a:r>
            <a:r>
              <a:rPr lang="en-US" sz="1200" dirty="0"/>
              <a:t>: Acid-Base Rules: Changes in pH, pCO</a:t>
            </a:r>
            <a:r>
              <a:rPr lang="en-US" sz="1200" baseline="-25000" dirty="0"/>
              <a:t>2</a:t>
            </a:r>
            <a:r>
              <a:rPr lang="en-US" sz="1200" dirty="0"/>
              <a:t>, and [HCO</a:t>
            </a:r>
            <a:r>
              <a:rPr lang="en-US" sz="1200" baseline="-25000" dirty="0"/>
              <a:t>3</a:t>
            </a:r>
            <a:r>
              <a:rPr lang="en-US" sz="1200" baseline="30000" dirty="0"/>
              <a:t>−</a:t>
            </a:r>
            <a:r>
              <a:rPr lang="en-US" sz="1200" dirty="0"/>
              <a:t>] and Expected Compensatory Responses in Simple Disturbances</a:t>
            </a:r>
          </a:p>
        </p:txBody>
      </p:sp>
    </p:spTree>
    <p:extLst>
      <p:ext uri="{BB962C8B-B14F-4D97-AF65-F5344CB8AC3E}">
        <p14:creationId xmlns:p14="http://schemas.microsoft.com/office/powerpoint/2010/main" val="26979263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DD39-20B3-9049-8445-649A69C4BBCE}"/>
              </a:ext>
            </a:extLst>
          </p:cNvPr>
          <p:cNvSpPr>
            <a:spLocks noGrp="1"/>
          </p:cNvSpPr>
          <p:nvPr>
            <p:ph type="title"/>
          </p:nvPr>
        </p:nvSpPr>
        <p:spPr/>
        <p:txBody>
          <a:bodyPr/>
          <a:lstStyle/>
          <a:p>
            <a:r>
              <a:rPr lang="en-US" dirty="0"/>
              <a:t>Respiratory Acidosis &amp; Alkalosis</a:t>
            </a:r>
          </a:p>
        </p:txBody>
      </p:sp>
      <p:sp>
        <p:nvSpPr>
          <p:cNvPr id="3" name="Content Placeholder 2">
            <a:extLst>
              <a:ext uri="{FF2B5EF4-FFF2-40B4-BE49-F238E27FC236}">
                <a16:creationId xmlns:a16="http://schemas.microsoft.com/office/drawing/2014/main" id="{AC99D503-6893-6748-B8DC-F2293A541AAB}"/>
              </a:ext>
            </a:extLst>
          </p:cNvPr>
          <p:cNvSpPr>
            <a:spLocks noGrp="1"/>
          </p:cNvSpPr>
          <p:nvPr>
            <p:ph idx="1"/>
          </p:nvPr>
        </p:nvSpPr>
        <p:spPr/>
        <p:txBody>
          <a:bodyPr/>
          <a:lstStyle/>
          <a:p>
            <a:r>
              <a:rPr lang="en-US" dirty="0"/>
              <a:t>Respiratory acidosis, or primary hypercapnia, is the acid-base disturbance initiated by an increase in the carbon dioxide tension of body fluids and in whole-body CO</a:t>
            </a:r>
            <a:r>
              <a:rPr lang="en-US" baseline="-25000" dirty="0"/>
              <a:t>2</a:t>
            </a:r>
            <a:r>
              <a:rPr lang="en-US" dirty="0"/>
              <a:t>stores.</a:t>
            </a:r>
          </a:p>
          <a:p>
            <a:endParaRPr lang="en-US" dirty="0"/>
          </a:p>
          <a:p>
            <a:r>
              <a:rPr lang="en-US" dirty="0"/>
              <a:t>Hypercapnia acidifies body fluids and elicits an adaptive increment in the plasma bicarbonate concentration</a:t>
            </a:r>
          </a:p>
        </p:txBody>
      </p:sp>
    </p:spTree>
    <p:extLst>
      <p:ext uri="{BB962C8B-B14F-4D97-AF65-F5344CB8AC3E}">
        <p14:creationId xmlns:p14="http://schemas.microsoft.com/office/powerpoint/2010/main" val="12448904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F25F-8A39-5148-8522-94DE03215885}"/>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id="{F3B3E177-8673-3246-AA1D-C7A81B327CCF}"/>
              </a:ext>
            </a:extLst>
          </p:cNvPr>
          <p:cNvSpPr>
            <a:spLocks noGrp="1"/>
          </p:cNvSpPr>
          <p:nvPr>
            <p:ph idx="1"/>
          </p:nvPr>
        </p:nvSpPr>
        <p:spPr>
          <a:xfrm>
            <a:off x="838200" y="1825624"/>
            <a:ext cx="10515600" cy="4847891"/>
          </a:xfrm>
        </p:spPr>
        <p:txBody>
          <a:bodyPr>
            <a:normAutofit/>
          </a:bodyPr>
          <a:lstStyle/>
          <a:p>
            <a:r>
              <a:rPr lang="en-US" dirty="0"/>
              <a:t>The ventilatory system is responsible for maintaining PCO</a:t>
            </a:r>
            <a:r>
              <a:rPr lang="en-US" baseline="-25000" dirty="0"/>
              <a:t>2</a:t>
            </a:r>
            <a:r>
              <a:rPr lang="en-US" dirty="0"/>
              <a:t> within normal limits by adjusting minute ventilation (V̇</a:t>
            </a:r>
            <a:r>
              <a:rPr lang="en-US" baseline="-25000" dirty="0"/>
              <a:t>E</a:t>
            </a:r>
            <a:r>
              <a:rPr lang="en-US" dirty="0"/>
              <a:t>) to match the rate of CO</a:t>
            </a:r>
            <a:r>
              <a:rPr lang="en-US" baseline="-25000" dirty="0"/>
              <a:t>2</a:t>
            </a:r>
            <a:r>
              <a:rPr lang="en-US" dirty="0"/>
              <a:t> production. </a:t>
            </a:r>
          </a:p>
          <a:p>
            <a:endParaRPr lang="en-US" dirty="0"/>
          </a:p>
          <a:p>
            <a:r>
              <a:rPr lang="en-US" dirty="0"/>
              <a:t>V̇</a:t>
            </a:r>
            <a:r>
              <a:rPr lang="en-US" baseline="-25000" dirty="0"/>
              <a:t>E</a:t>
            </a:r>
            <a:r>
              <a:rPr lang="en-US" dirty="0"/>
              <a:t> consists of two components: </a:t>
            </a:r>
          </a:p>
          <a:p>
            <a:pPr lvl="1"/>
            <a:r>
              <a:rPr lang="en-US" dirty="0"/>
              <a:t>ventilation distributed in the gas-exchange units of the lungs (alveolar ventilation, V̇</a:t>
            </a:r>
            <a:r>
              <a:rPr lang="en-US" baseline="-25000" dirty="0"/>
              <a:t>A</a:t>
            </a:r>
            <a:r>
              <a:rPr lang="en-US" dirty="0"/>
              <a:t>) </a:t>
            </a:r>
          </a:p>
          <a:p>
            <a:pPr lvl="1"/>
            <a:r>
              <a:rPr lang="en-US" dirty="0"/>
              <a:t>ventilation wasted in dead space (V̇</a:t>
            </a:r>
            <a:r>
              <a:rPr lang="en-US" baseline="-25000" dirty="0"/>
              <a:t>D</a:t>
            </a:r>
            <a:r>
              <a:rPr lang="en-US" dirty="0"/>
              <a:t>)</a:t>
            </a:r>
          </a:p>
          <a:p>
            <a:pPr marL="457200" lvl="1" indent="0">
              <a:buNone/>
            </a:pPr>
            <a:endParaRPr lang="en-US" dirty="0"/>
          </a:p>
          <a:p>
            <a:r>
              <a:rPr lang="en-US" dirty="0"/>
              <a:t>Hypercapnia can result from increased CO</a:t>
            </a:r>
            <a:r>
              <a:rPr lang="en-US" baseline="-25000" dirty="0"/>
              <a:t>2</a:t>
            </a:r>
            <a:r>
              <a:rPr lang="en-US" dirty="0"/>
              <a:t> production, decreased V̇</a:t>
            </a:r>
            <a:r>
              <a:rPr lang="en-US" baseline="-25000" dirty="0"/>
              <a:t>A</a:t>
            </a:r>
            <a:r>
              <a:rPr lang="en-US" dirty="0"/>
              <a:t>, or both. Decreased V̇</a:t>
            </a:r>
            <a:r>
              <a:rPr lang="en-US" baseline="-25000" dirty="0"/>
              <a:t>A</a:t>
            </a:r>
            <a:r>
              <a:rPr lang="en-US" dirty="0"/>
              <a:t> can occur from a reduction in V̇</a:t>
            </a:r>
            <a:r>
              <a:rPr lang="en-US" baseline="-25000" dirty="0"/>
              <a:t>E</a:t>
            </a:r>
            <a:r>
              <a:rPr lang="en-US" dirty="0"/>
              <a:t>, an increase in V̇</a:t>
            </a:r>
            <a:r>
              <a:rPr lang="en-US" baseline="-25000" dirty="0"/>
              <a:t>D</a:t>
            </a:r>
            <a:r>
              <a:rPr lang="en-US" dirty="0"/>
              <a:t>, or a combination of the two.</a:t>
            </a:r>
          </a:p>
        </p:txBody>
      </p:sp>
    </p:spTree>
    <p:extLst>
      <p:ext uri="{BB962C8B-B14F-4D97-AF65-F5344CB8AC3E}">
        <p14:creationId xmlns:p14="http://schemas.microsoft.com/office/powerpoint/2010/main" val="536099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6AE5-4B0B-1140-B7CB-2B07BB2A43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61D3B8-BEF1-D842-AF94-F75F1246B123}"/>
              </a:ext>
            </a:extLst>
          </p:cNvPr>
          <p:cNvSpPr>
            <a:spLocks noGrp="1"/>
          </p:cNvSpPr>
          <p:nvPr>
            <p:ph idx="1"/>
          </p:nvPr>
        </p:nvSpPr>
        <p:spPr/>
        <p:txBody>
          <a:bodyPr>
            <a:normAutofit/>
          </a:bodyPr>
          <a:lstStyle/>
          <a:p>
            <a:r>
              <a:rPr lang="en-US" dirty="0"/>
              <a:t>An immediate rise in plasma HCO3 owing to titration of </a:t>
            </a:r>
            <a:r>
              <a:rPr lang="en-US" dirty="0" err="1"/>
              <a:t>nonbicarbonate</a:t>
            </a:r>
            <a:r>
              <a:rPr lang="en-US" dirty="0"/>
              <a:t> body buffers occurs in response to acute hypercapnia. </a:t>
            </a:r>
          </a:p>
          <a:p>
            <a:endParaRPr lang="en-US" dirty="0"/>
          </a:p>
          <a:p>
            <a:r>
              <a:rPr lang="en-US" dirty="0"/>
              <a:t>This adaptation is complete within 5 to 10 minutes after the increase in PCO</a:t>
            </a:r>
            <a:r>
              <a:rPr lang="en-US" baseline="-25000" dirty="0"/>
              <a:t>2</a:t>
            </a:r>
            <a:r>
              <a:rPr lang="en-US" dirty="0"/>
              <a:t>. </a:t>
            </a:r>
          </a:p>
          <a:p>
            <a:endParaRPr lang="en-US" dirty="0"/>
          </a:p>
          <a:p>
            <a:r>
              <a:rPr lang="en-US" dirty="0"/>
              <a:t>On average, plasma HCO3 increases by about 0.1 </a:t>
            </a:r>
            <a:r>
              <a:rPr lang="en-US" dirty="0" err="1"/>
              <a:t>mEq</a:t>
            </a:r>
            <a:r>
              <a:rPr lang="en-US" dirty="0"/>
              <a:t>/L for each 1 mm Hg acute increment in PCO</a:t>
            </a:r>
            <a:r>
              <a:rPr lang="en-US" baseline="-25000" dirty="0"/>
              <a:t>2</a:t>
            </a:r>
            <a:endParaRPr lang="en-US" dirty="0"/>
          </a:p>
        </p:txBody>
      </p:sp>
    </p:spTree>
    <p:extLst>
      <p:ext uri="{BB962C8B-B14F-4D97-AF65-F5344CB8AC3E}">
        <p14:creationId xmlns:p14="http://schemas.microsoft.com/office/powerpoint/2010/main" val="1040182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42B6-F331-FC79-B55F-A8619C25F23C}"/>
              </a:ext>
            </a:extLst>
          </p:cNvPr>
          <p:cNvSpPr>
            <a:spLocks noGrp="1"/>
          </p:cNvSpPr>
          <p:nvPr>
            <p:ph type="title"/>
          </p:nvPr>
        </p:nvSpPr>
        <p:spPr>
          <a:xfrm>
            <a:off x="4109292" y="549275"/>
            <a:ext cx="3992148" cy="1332000"/>
          </a:xfrm>
        </p:spPr>
        <p:txBody>
          <a:bodyPr/>
          <a:lstStyle/>
          <a:p>
            <a:pPr algn="ctr"/>
            <a:r>
              <a:rPr lang="en-US" dirty="0"/>
              <a:t>Etiology</a:t>
            </a:r>
          </a:p>
        </p:txBody>
      </p:sp>
      <p:pic>
        <p:nvPicPr>
          <p:cNvPr id="8" name="Content Placeholder 7">
            <a:extLst>
              <a:ext uri="{FF2B5EF4-FFF2-40B4-BE49-F238E27FC236}">
                <a16:creationId xmlns:a16="http://schemas.microsoft.com/office/drawing/2014/main" id="{E15085E3-C851-B613-7B65-CC125A0A9692}"/>
              </a:ext>
            </a:extLst>
          </p:cNvPr>
          <p:cNvPicPr>
            <a:picLocks noGrp="1" noChangeAspect="1"/>
          </p:cNvPicPr>
          <p:nvPr>
            <p:ph idx="1"/>
          </p:nvPr>
        </p:nvPicPr>
        <p:blipFill>
          <a:blip r:embed="rId2"/>
          <a:stretch>
            <a:fillRect/>
          </a:stretch>
        </p:blipFill>
        <p:spPr>
          <a:xfrm>
            <a:off x="0" y="0"/>
            <a:ext cx="4176675" cy="6858000"/>
          </a:xfrm>
        </p:spPr>
      </p:pic>
      <p:sp>
        <p:nvSpPr>
          <p:cNvPr id="6" name="Slide Number Placeholder 5">
            <a:extLst>
              <a:ext uri="{FF2B5EF4-FFF2-40B4-BE49-F238E27FC236}">
                <a16:creationId xmlns:a16="http://schemas.microsoft.com/office/drawing/2014/main" id="{E540D867-0822-82FA-FC5D-5B3BEBC59115}"/>
              </a:ext>
            </a:extLst>
          </p:cNvPr>
          <p:cNvSpPr>
            <a:spLocks noGrp="1"/>
          </p:cNvSpPr>
          <p:nvPr>
            <p:ph type="sldNum" sz="quarter" idx="12"/>
          </p:nvPr>
        </p:nvSpPr>
        <p:spPr/>
        <p:txBody>
          <a:bodyPr/>
          <a:lstStyle/>
          <a:p>
            <a:fld id="{DBA1B0FB-D917-4C8C-928F-313BD683BF39}" type="slidenum">
              <a:rPr lang="en-US" smtClean="0"/>
              <a:t>86</a:t>
            </a:fld>
            <a:endParaRPr lang="en-US"/>
          </a:p>
        </p:txBody>
      </p:sp>
      <p:pic>
        <p:nvPicPr>
          <p:cNvPr id="10" name="Picture 9">
            <a:extLst>
              <a:ext uri="{FF2B5EF4-FFF2-40B4-BE49-F238E27FC236}">
                <a16:creationId xmlns:a16="http://schemas.microsoft.com/office/drawing/2014/main" id="{6DC12122-7014-2DF5-5B99-8CADB05A8416}"/>
              </a:ext>
            </a:extLst>
          </p:cNvPr>
          <p:cNvPicPr>
            <a:picLocks noChangeAspect="1"/>
          </p:cNvPicPr>
          <p:nvPr/>
        </p:nvPicPr>
        <p:blipFill>
          <a:blip r:embed="rId3"/>
          <a:stretch>
            <a:fillRect/>
          </a:stretch>
        </p:blipFill>
        <p:spPr>
          <a:xfrm>
            <a:off x="8101440" y="0"/>
            <a:ext cx="4090560" cy="6858000"/>
          </a:xfrm>
          <a:prstGeom prst="rect">
            <a:avLst/>
          </a:prstGeom>
        </p:spPr>
      </p:pic>
      <p:sp>
        <p:nvSpPr>
          <p:cNvPr id="11" name="TextBox 10">
            <a:extLst>
              <a:ext uri="{FF2B5EF4-FFF2-40B4-BE49-F238E27FC236}">
                <a16:creationId xmlns:a16="http://schemas.microsoft.com/office/drawing/2014/main" id="{3057E6E3-E34F-ABA7-C51C-20338339E47B}"/>
              </a:ext>
            </a:extLst>
          </p:cNvPr>
          <p:cNvSpPr txBox="1"/>
          <p:nvPr/>
        </p:nvSpPr>
        <p:spPr>
          <a:xfrm>
            <a:off x="5268027" y="6584156"/>
            <a:ext cx="1856598" cy="246221"/>
          </a:xfrm>
          <a:prstGeom prst="rect">
            <a:avLst/>
          </a:prstGeom>
          <a:noFill/>
        </p:spPr>
        <p:txBody>
          <a:bodyPr wrap="none" rtlCol="0">
            <a:spAutoFit/>
          </a:bodyPr>
          <a:lstStyle/>
          <a:p>
            <a:r>
              <a:rPr lang="en-US" sz="1000" dirty="0"/>
              <a:t>AJKD: CC Resp Acid-Base 2023</a:t>
            </a:r>
          </a:p>
        </p:txBody>
      </p:sp>
    </p:spTree>
    <p:extLst>
      <p:ext uri="{BB962C8B-B14F-4D97-AF65-F5344CB8AC3E}">
        <p14:creationId xmlns:p14="http://schemas.microsoft.com/office/powerpoint/2010/main" val="1545255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662580"/>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187287" y="1299990"/>
            <a:ext cx="6290632" cy="4792836"/>
          </a:xfrm>
        </p:spPr>
        <p:txBody>
          <a:bodyPr/>
          <a:lstStyle/>
          <a:p>
            <a:r>
              <a:rPr lang="en-US" dirty="0"/>
              <a:t>NKF Primer 8</a:t>
            </a:r>
            <a:r>
              <a:rPr lang="en-US" baseline="30000" dirty="0"/>
              <a:t>th</a:t>
            </a:r>
            <a:r>
              <a:rPr lang="en-US" dirty="0"/>
              <a:t> ed</a:t>
            </a:r>
          </a:p>
          <a:p>
            <a:r>
              <a:rPr lang="en-US" dirty="0"/>
              <a:t>Burton Rose – Clinical Physiology of Acid-Base and Electrolyte</a:t>
            </a:r>
          </a:p>
          <a:p>
            <a:r>
              <a:rPr lang="en-US" dirty="0"/>
              <a:t>Pham and Pham Nephrology and Hypertension Board Review</a:t>
            </a:r>
          </a:p>
          <a:p>
            <a:r>
              <a:rPr lang="en-US" dirty="0"/>
              <a:t>Physiologic approach to Acid-Base (NEJM 2014)</a:t>
            </a:r>
          </a:p>
          <a:p>
            <a:r>
              <a:rPr lang="en-US" dirty="0"/>
              <a:t>AJKD Core Curriculum: Metabolic Alkalosis 2022</a:t>
            </a:r>
          </a:p>
          <a:p>
            <a:r>
              <a:rPr lang="en-US" dirty="0"/>
              <a:t>AJKD Core Curriculum: Respiratory Acid-Base 2023</a:t>
            </a:r>
          </a:p>
          <a:p>
            <a:endParaRPr lang="en-US" dirty="0"/>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87</a:t>
            </a:fld>
            <a:endParaRPr lang="en-US"/>
          </a:p>
        </p:txBody>
      </p:sp>
    </p:spTree>
    <p:extLst>
      <p:ext uri="{BB962C8B-B14F-4D97-AF65-F5344CB8AC3E}">
        <p14:creationId xmlns:p14="http://schemas.microsoft.com/office/powerpoint/2010/main" val="32477988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0F531-2B3B-1440-9B49-6E6C1E450270}"/>
              </a:ext>
            </a:extLst>
          </p:cNvPr>
          <p:cNvSpPr>
            <a:spLocks noGrp="1"/>
          </p:cNvSpPr>
          <p:nvPr>
            <p:ph type="title"/>
          </p:nvPr>
        </p:nvSpPr>
        <p:spPr>
          <a:xfrm>
            <a:off x="808893" y="546100"/>
            <a:ext cx="9601200" cy="1485900"/>
          </a:xfrm>
        </p:spPr>
        <p:txBody>
          <a:bodyPr/>
          <a:lstStyle/>
          <a:p>
            <a:r>
              <a:rPr lang="en-US" dirty="0"/>
              <a:t>Question </a:t>
            </a:r>
          </a:p>
        </p:txBody>
      </p:sp>
      <p:sp>
        <p:nvSpPr>
          <p:cNvPr id="3" name="Content Placeholder 2">
            <a:extLst>
              <a:ext uri="{FF2B5EF4-FFF2-40B4-BE49-F238E27FC236}">
                <a16:creationId xmlns:a16="http://schemas.microsoft.com/office/drawing/2014/main" id="{8860BCCE-55B0-AC4C-A460-0BE626A179E1}"/>
              </a:ext>
            </a:extLst>
          </p:cNvPr>
          <p:cNvSpPr>
            <a:spLocks noGrp="1"/>
          </p:cNvSpPr>
          <p:nvPr>
            <p:ph idx="1"/>
          </p:nvPr>
        </p:nvSpPr>
        <p:spPr>
          <a:xfrm>
            <a:off x="1295400" y="1315720"/>
            <a:ext cx="9601200" cy="2113280"/>
          </a:xfrm>
        </p:spPr>
        <p:txBody>
          <a:bodyPr>
            <a:normAutofit fontScale="92500"/>
          </a:bodyPr>
          <a:lstStyle/>
          <a:p>
            <a:r>
              <a:rPr lang="en-US" sz="2000" dirty="0"/>
              <a:t>After a forced 6-hour intense training exercise in the desert in the heat of the day, an elite corps soldier was the only one in his squad who collapsed. He perspired profusely during the training exercise and drank a large volume of water and glucose-containing fluids. He did not vomit and reported he did not take any medications. Physical examination revealed a markedly contracted EABV. Initial laboratory data are shown in the table. The pH and PCO</a:t>
            </a:r>
            <a:r>
              <a:rPr lang="en-US" sz="2000" baseline="-25000" dirty="0"/>
              <a:t>2</a:t>
            </a:r>
            <a:r>
              <a:rPr lang="en-US" sz="2000" dirty="0"/>
              <a:t> values are from an arterial blood sample, whereas all other data are from a venous blood sample.</a:t>
            </a:r>
          </a:p>
        </p:txBody>
      </p:sp>
      <p:graphicFrame>
        <p:nvGraphicFramePr>
          <p:cNvPr id="4" name="Table 3">
            <a:extLst>
              <a:ext uri="{FF2B5EF4-FFF2-40B4-BE49-F238E27FC236}">
                <a16:creationId xmlns:a16="http://schemas.microsoft.com/office/drawing/2014/main" id="{3EB9FA7E-E607-DE44-AE2C-F1926BDFF9BE}"/>
              </a:ext>
            </a:extLst>
          </p:cNvPr>
          <p:cNvGraphicFramePr>
            <a:graphicFrameLocks noGrp="1"/>
          </p:cNvGraphicFramePr>
          <p:nvPr/>
        </p:nvGraphicFramePr>
        <p:xfrm>
          <a:off x="3143250" y="3751580"/>
          <a:ext cx="5905500" cy="2560320"/>
        </p:xfrm>
        <a:graphic>
          <a:graphicData uri="http://schemas.openxmlformats.org/drawingml/2006/table">
            <a:tbl>
              <a:tblPr/>
              <a:tblGrid>
                <a:gridCol w="2952750">
                  <a:extLst>
                    <a:ext uri="{9D8B030D-6E8A-4147-A177-3AD203B41FA5}">
                      <a16:colId xmlns:a16="http://schemas.microsoft.com/office/drawing/2014/main" val="1411806747"/>
                    </a:ext>
                  </a:extLst>
                </a:gridCol>
                <a:gridCol w="2952750">
                  <a:extLst>
                    <a:ext uri="{9D8B030D-6E8A-4147-A177-3AD203B41FA5}">
                      <a16:colId xmlns:a16="http://schemas.microsoft.com/office/drawing/2014/main" val="2770897721"/>
                    </a:ext>
                  </a:extLst>
                </a:gridCol>
              </a:tblGrid>
              <a:tr h="0">
                <a:tc>
                  <a:txBody>
                    <a:bodyPr/>
                    <a:lstStyle/>
                    <a:p>
                      <a:pPr algn="l" fontAlgn="base"/>
                      <a:r>
                        <a:rPr lang="en-US" b="0">
                          <a:solidFill>
                            <a:srgbClr val="000000"/>
                          </a:solidFill>
                          <a:effectLst/>
                          <a:latin typeface="Source Sans Pro" panose="020B0503030403020204" pitchFamily="34" charset="0"/>
                        </a:rPr>
                        <a:t>P</a:t>
                      </a:r>
                      <a:r>
                        <a:rPr lang="en-US" b="0" baseline="-25000">
                          <a:solidFill>
                            <a:srgbClr val="000000"/>
                          </a:solidFill>
                          <a:effectLst/>
                          <a:latin typeface="inherit"/>
                        </a:rPr>
                        <a:t>Na</a:t>
                      </a:r>
                      <a:r>
                        <a:rPr lang="en-US" b="0">
                          <a:solidFill>
                            <a:srgbClr val="000000"/>
                          </a:solidFill>
                          <a:effectLst/>
                          <a:latin typeface="Source Sans Pro" panose="020B0503030403020204" pitchFamily="34" charset="0"/>
                        </a:rPr>
                        <a:t>, mmol/L</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a:solidFill>
                            <a:srgbClr val="000000"/>
                          </a:solidFill>
                          <a:effectLst/>
                          <a:latin typeface="Source Sans Pro" panose="020B0503030403020204" pitchFamily="34" charset="0"/>
                        </a:rPr>
                        <a:t>125</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736253728"/>
                  </a:ext>
                </a:extLst>
              </a:tr>
              <a:tr h="0">
                <a:tc>
                  <a:txBody>
                    <a:bodyPr/>
                    <a:lstStyle/>
                    <a:p>
                      <a:pPr algn="l" fontAlgn="base"/>
                      <a:r>
                        <a:rPr lang="en-US" b="0">
                          <a:solidFill>
                            <a:srgbClr val="000000"/>
                          </a:solidFill>
                          <a:effectLst/>
                          <a:latin typeface="Source Sans Pro" panose="020B0503030403020204" pitchFamily="34" charset="0"/>
                        </a:rPr>
                        <a:t>P</a:t>
                      </a:r>
                      <a:r>
                        <a:rPr lang="en-US" b="0" baseline="-25000">
                          <a:solidFill>
                            <a:srgbClr val="000000"/>
                          </a:solidFill>
                          <a:effectLst/>
                          <a:latin typeface="inherit"/>
                        </a:rPr>
                        <a:t>K</a:t>
                      </a:r>
                      <a:r>
                        <a:rPr lang="en-US" b="0">
                          <a:solidFill>
                            <a:srgbClr val="000000"/>
                          </a:solidFill>
                          <a:effectLst/>
                          <a:latin typeface="Source Sans Pro" panose="020B0503030403020204" pitchFamily="34" charset="0"/>
                        </a:rPr>
                        <a:t>, mmol/L</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a:solidFill>
                            <a:srgbClr val="000000"/>
                          </a:solidFill>
                          <a:effectLst/>
                          <a:latin typeface="Source Sans Pro" panose="020B0503030403020204" pitchFamily="34" charset="0"/>
                        </a:rPr>
                        <a:t>2.7</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2750611932"/>
                  </a:ext>
                </a:extLst>
              </a:tr>
              <a:tr h="0">
                <a:tc>
                  <a:txBody>
                    <a:bodyPr/>
                    <a:lstStyle/>
                    <a:p>
                      <a:pPr algn="l" fontAlgn="base"/>
                      <a:r>
                        <a:rPr lang="en-US" b="0">
                          <a:solidFill>
                            <a:srgbClr val="000000"/>
                          </a:solidFill>
                          <a:effectLst/>
                          <a:latin typeface="Source Sans Pro" panose="020B0503030403020204" pitchFamily="34" charset="0"/>
                        </a:rPr>
                        <a:t>P</a:t>
                      </a:r>
                      <a:r>
                        <a:rPr lang="en-US" b="0" baseline="-25000">
                          <a:solidFill>
                            <a:srgbClr val="000000"/>
                          </a:solidFill>
                          <a:effectLst/>
                          <a:latin typeface="inherit"/>
                        </a:rPr>
                        <a:t>Cl</a:t>
                      </a:r>
                      <a:r>
                        <a:rPr lang="en-US" b="0">
                          <a:solidFill>
                            <a:srgbClr val="000000"/>
                          </a:solidFill>
                          <a:effectLst/>
                          <a:latin typeface="Source Sans Pro" panose="020B0503030403020204" pitchFamily="34" charset="0"/>
                        </a:rPr>
                        <a:t>, mmol/L</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a:solidFill>
                            <a:srgbClr val="000000"/>
                          </a:solidFill>
                          <a:effectLst/>
                          <a:latin typeface="Source Sans Pro" panose="020B0503030403020204" pitchFamily="34" charset="0"/>
                        </a:rPr>
                        <a:t>70</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802835694"/>
                  </a:ext>
                </a:extLst>
              </a:tr>
              <a:tr h="0">
                <a:tc>
                  <a:txBody>
                    <a:bodyPr/>
                    <a:lstStyle/>
                    <a:p>
                      <a:pPr algn="l" fontAlgn="base"/>
                      <a:r>
                        <a:rPr lang="en-US" b="0">
                          <a:solidFill>
                            <a:srgbClr val="000000"/>
                          </a:solidFill>
                          <a:effectLst/>
                          <a:latin typeface="Source Sans Pro" panose="020B0503030403020204" pitchFamily="34" charset="0"/>
                        </a:rPr>
                        <a:t>Hematocrit</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a:solidFill>
                            <a:srgbClr val="000000"/>
                          </a:solidFill>
                          <a:effectLst/>
                          <a:latin typeface="Source Sans Pro" panose="020B0503030403020204" pitchFamily="34" charset="0"/>
                        </a:rPr>
                        <a:t>0.50</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2519516807"/>
                  </a:ext>
                </a:extLst>
              </a:tr>
              <a:tr h="0">
                <a:tc>
                  <a:txBody>
                    <a:bodyPr/>
                    <a:lstStyle/>
                    <a:p>
                      <a:pPr algn="l" fontAlgn="base"/>
                      <a:r>
                        <a:rPr lang="en-US" b="0">
                          <a:solidFill>
                            <a:srgbClr val="000000"/>
                          </a:solidFill>
                          <a:effectLst/>
                          <a:latin typeface="Source Sans Pro" panose="020B0503030403020204" pitchFamily="34" charset="0"/>
                        </a:rPr>
                        <a:t>pH</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a:solidFill>
                            <a:srgbClr val="000000"/>
                          </a:solidFill>
                          <a:effectLst/>
                          <a:latin typeface="Source Sans Pro" panose="020B0503030403020204" pitchFamily="34" charset="0"/>
                        </a:rPr>
                        <a:t>7.50</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2659457007"/>
                  </a:ext>
                </a:extLst>
              </a:tr>
              <a:tr h="0">
                <a:tc>
                  <a:txBody>
                    <a:bodyPr/>
                    <a:lstStyle/>
                    <a:p>
                      <a:pPr algn="l" fontAlgn="base"/>
                      <a:r>
                        <a:rPr lang="en-US" b="0">
                          <a:solidFill>
                            <a:srgbClr val="000000"/>
                          </a:solidFill>
                          <a:effectLst/>
                          <a:latin typeface="Source Sans Pro" panose="020B0503030403020204" pitchFamily="34" charset="0"/>
                        </a:rPr>
                        <a:t>P</a:t>
                      </a:r>
                      <a:r>
                        <a:rPr lang="en-US" b="0" baseline="-25000">
                          <a:solidFill>
                            <a:srgbClr val="000000"/>
                          </a:solidFill>
                          <a:effectLst/>
                          <a:latin typeface="inherit"/>
                        </a:rPr>
                        <a:t>HCO3</a:t>
                      </a:r>
                      <a:r>
                        <a:rPr lang="en-US" b="0">
                          <a:solidFill>
                            <a:srgbClr val="000000"/>
                          </a:solidFill>
                          <a:effectLst/>
                          <a:latin typeface="Source Sans Pro" panose="020B0503030403020204" pitchFamily="34" charset="0"/>
                        </a:rPr>
                        <a:t>, mmol/L</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a:solidFill>
                            <a:srgbClr val="000000"/>
                          </a:solidFill>
                          <a:effectLst/>
                          <a:latin typeface="Source Sans Pro" panose="020B0503030403020204" pitchFamily="34" charset="0"/>
                        </a:rPr>
                        <a:t>38</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2713154142"/>
                  </a:ext>
                </a:extLst>
              </a:tr>
              <a:tr h="0">
                <a:tc>
                  <a:txBody>
                    <a:bodyPr/>
                    <a:lstStyle/>
                    <a:p>
                      <a:pPr algn="l" fontAlgn="base"/>
                      <a:r>
                        <a:rPr lang="en-US" b="0">
                          <a:solidFill>
                            <a:srgbClr val="000000"/>
                          </a:solidFill>
                          <a:effectLst/>
                          <a:latin typeface="Source Sans Pro" panose="020B0503030403020204" pitchFamily="34" charset="0"/>
                        </a:rPr>
                        <a:t>PCO</a:t>
                      </a:r>
                      <a:r>
                        <a:rPr lang="en-US" b="0" baseline="-25000">
                          <a:solidFill>
                            <a:srgbClr val="000000"/>
                          </a:solidFill>
                          <a:effectLst/>
                          <a:latin typeface="inherit"/>
                        </a:rPr>
                        <a:t>2</a:t>
                      </a:r>
                      <a:r>
                        <a:rPr lang="en-US" b="0">
                          <a:solidFill>
                            <a:srgbClr val="000000"/>
                          </a:solidFill>
                          <a:effectLst/>
                          <a:latin typeface="Source Sans Pro" panose="020B0503030403020204" pitchFamily="34" charset="0"/>
                        </a:rPr>
                        <a:t>, mm Hg</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tc>
                  <a:txBody>
                    <a:bodyPr/>
                    <a:lstStyle/>
                    <a:p>
                      <a:pPr algn="l" fontAlgn="base"/>
                      <a:r>
                        <a:rPr lang="en-US" b="0" dirty="0">
                          <a:solidFill>
                            <a:srgbClr val="000000"/>
                          </a:solidFill>
                          <a:effectLst/>
                          <a:latin typeface="Source Sans Pro" panose="020B0503030403020204" pitchFamily="34" charset="0"/>
                        </a:rPr>
                        <a:t>47</a:t>
                      </a:r>
                    </a:p>
                  </a:txBody>
                  <a:tcPr anchor="ctr">
                    <a:lnL w="9525" cap="flat" cmpd="sng" algn="ctr">
                      <a:solidFill>
                        <a:srgbClr val="CBC2A8"/>
                      </a:solidFill>
                      <a:prstDash val="solid"/>
                      <a:round/>
                      <a:headEnd type="none" w="med" len="med"/>
                      <a:tailEnd type="none" w="med" len="med"/>
                    </a:lnL>
                    <a:lnR w="9525" cap="flat" cmpd="sng" algn="ctr">
                      <a:solidFill>
                        <a:srgbClr val="CBC2A8"/>
                      </a:solidFill>
                      <a:prstDash val="solid"/>
                      <a:round/>
                      <a:headEnd type="none" w="med" len="med"/>
                      <a:tailEnd type="none" w="med" len="med"/>
                    </a:lnR>
                    <a:lnT w="9525" cap="flat" cmpd="sng" algn="ctr">
                      <a:solidFill>
                        <a:srgbClr val="CBC2A8"/>
                      </a:solidFill>
                      <a:prstDash val="solid"/>
                      <a:round/>
                      <a:headEnd type="none" w="med" len="med"/>
                      <a:tailEnd type="none" w="med" len="med"/>
                    </a:lnT>
                    <a:lnB w="9525" cap="flat" cmpd="sng" algn="ctr">
                      <a:solidFill>
                        <a:srgbClr val="CBC2A8"/>
                      </a:solidFill>
                      <a:prstDash val="solid"/>
                      <a:round/>
                      <a:headEnd type="none" w="med" len="med"/>
                      <a:tailEnd type="none" w="med" len="med"/>
                    </a:lnB>
                    <a:solidFill>
                      <a:srgbClr val="FEF3D3"/>
                    </a:solidFill>
                  </a:tcPr>
                </a:tc>
                <a:extLst>
                  <a:ext uri="{0D108BD9-81ED-4DB2-BD59-A6C34878D82A}">
                    <a16:rowId xmlns:a16="http://schemas.microsoft.com/office/drawing/2014/main" val="1011695514"/>
                  </a:ext>
                </a:extLst>
              </a:tr>
            </a:tbl>
          </a:graphicData>
        </a:graphic>
      </p:graphicFrame>
    </p:spTree>
    <p:extLst>
      <p:ext uri="{BB962C8B-B14F-4D97-AF65-F5344CB8AC3E}">
        <p14:creationId xmlns:p14="http://schemas.microsoft.com/office/powerpoint/2010/main" val="8666352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A353-F458-424C-93F3-36FAA2C01F1B}"/>
              </a:ext>
            </a:extLst>
          </p:cNvPr>
          <p:cNvSpPr>
            <a:spLocks noGrp="1"/>
          </p:cNvSpPr>
          <p:nvPr>
            <p:ph type="title"/>
          </p:nvPr>
        </p:nvSpPr>
        <p:spPr>
          <a:xfrm>
            <a:off x="838200" y="668216"/>
            <a:ext cx="9601200" cy="1485900"/>
          </a:xfrm>
        </p:spPr>
        <p:txBody>
          <a:bodyPr/>
          <a:lstStyle/>
          <a:p>
            <a:r>
              <a:rPr lang="en-US" dirty="0"/>
              <a:t>Question</a:t>
            </a:r>
          </a:p>
        </p:txBody>
      </p:sp>
      <p:sp>
        <p:nvSpPr>
          <p:cNvPr id="3" name="Content Placeholder 2">
            <a:extLst>
              <a:ext uri="{FF2B5EF4-FFF2-40B4-BE49-F238E27FC236}">
                <a16:creationId xmlns:a16="http://schemas.microsoft.com/office/drawing/2014/main" id="{09F94BAB-AFAA-F247-91EB-40D2779E1904}"/>
              </a:ext>
            </a:extLst>
          </p:cNvPr>
          <p:cNvSpPr>
            <a:spLocks noGrp="1"/>
          </p:cNvSpPr>
          <p:nvPr>
            <p:ph idx="1"/>
          </p:nvPr>
        </p:nvSpPr>
        <p:spPr>
          <a:xfrm>
            <a:off x="1049216" y="1655519"/>
            <a:ext cx="10515600" cy="4989511"/>
          </a:xfrm>
        </p:spPr>
        <p:txBody>
          <a:bodyPr>
            <a:normAutofit fontScale="92500" lnSpcReduction="10000"/>
          </a:bodyPr>
          <a:lstStyle/>
          <a:p>
            <a:pPr fontAlgn="base"/>
            <a:r>
              <a:rPr lang="en-US" dirty="0"/>
              <a:t>What are the major threats to the patient and how should they dictate therapy?</a:t>
            </a:r>
          </a:p>
          <a:p>
            <a:pPr lvl="1" fontAlgn="base"/>
            <a:r>
              <a:rPr lang="en-US" i="1" dirty="0"/>
              <a:t>Acute Hyponatremia:</a:t>
            </a:r>
            <a:r>
              <a:rPr lang="en-US" dirty="0"/>
              <a:t> The danger is brain herniation due to increased intracranial pressure from swelling of brain cells.</a:t>
            </a:r>
          </a:p>
          <a:p>
            <a:pPr lvl="1" fontAlgn="base"/>
            <a:r>
              <a:rPr lang="en-US" i="1" dirty="0"/>
              <a:t>Hemodynamic Instability:</a:t>
            </a:r>
            <a:r>
              <a:rPr lang="en-US" dirty="0"/>
              <a:t> An infusion of isotonic saline was started in the field, and the patient was hemodynamically stable on arrival at the emergency department. Then changed to hypertonic saline due to the acute nature of the drop.</a:t>
            </a:r>
          </a:p>
          <a:p>
            <a:pPr lvl="1" fontAlgn="base"/>
            <a:endParaRPr lang="en-US" b="1" dirty="0"/>
          </a:p>
          <a:p>
            <a:pPr fontAlgn="base"/>
            <a:r>
              <a:rPr lang="en-US" dirty="0"/>
              <a:t>What is the basis for metabolic alkalosis?</a:t>
            </a:r>
          </a:p>
          <a:p>
            <a:pPr lvl="1" fontAlgn="base"/>
            <a:r>
              <a:rPr lang="en-US" i="1" dirty="0"/>
              <a:t>Volume depletion</a:t>
            </a:r>
            <a:r>
              <a:rPr lang="en-US" dirty="0"/>
              <a:t>: hematocrit of 0.50, this patient’s ECFV was decreased by a third, from its normal value of 15 L to about 10 L, so he had lost 5 L of ECFV.</a:t>
            </a:r>
          </a:p>
          <a:p>
            <a:pPr lvl="1" fontAlgn="base"/>
            <a:r>
              <a:rPr lang="en-US" i="1" dirty="0"/>
              <a:t>Deficit of </a:t>
            </a:r>
            <a:r>
              <a:rPr lang="en-US" i="1" dirty="0" err="1"/>
              <a:t>NaCl</a:t>
            </a:r>
            <a:r>
              <a:rPr lang="en-US" i="1" dirty="0"/>
              <a:t>:</a:t>
            </a:r>
            <a:r>
              <a:rPr lang="en-US" dirty="0"/>
              <a:t> The decrease in his ECF volume was about 5 L. One can now calculate how much this degree of ECFV contraction would raise the P</a:t>
            </a:r>
            <a:r>
              <a:rPr lang="en-US" baseline="-25000" dirty="0"/>
              <a:t>HCO3</a:t>
            </a:r>
            <a:r>
              <a:rPr lang="en-US" dirty="0"/>
              <a:t> (divide the normal content of HCO</a:t>
            </a:r>
            <a:r>
              <a:rPr lang="en-US" baseline="-25000" dirty="0"/>
              <a:t>3</a:t>
            </a:r>
            <a:r>
              <a:rPr lang="en-US" baseline="30000" dirty="0"/>
              <a:t>−</a:t>
            </a:r>
            <a:r>
              <a:rPr lang="en-US" dirty="0"/>
              <a:t> in the ECF compartment (15 L × 25 mmol/L, or 375 mmol) by the new ECFV (10 L) and the result is 37.5 mmol/L. This value is remarkably close to the measured P</a:t>
            </a:r>
            <a:r>
              <a:rPr lang="en-US" baseline="-25000" dirty="0"/>
              <a:t>HCO3,</a:t>
            </a:r>
            <a:r>
              <a:rPr lang="en-US" dirty="0"/>
              <a:t> 38 mmol/L, suggesting that a major reason for the rise in the P</a:t>
            </a:r>
            <a:r>
              <a:rPr lang="en-US" baseline="-25000" dirty="0"/>
              <a:t>HCO3</a:t>
            </a:r>
            <a:r>
              <a:rPr lang="en-US" dirty="0"/>
              <a:t> is the fall in his ECFV.</a:t>
            </a:r>
          </a:p>
          <a:p>
            <a:pPr lvl="1" fontAlgn="base"/>
            <a:endParaRPr lang="en-US" dirty="0"/>
          </a:p>
          <a:p>
            <a:pPr fontAlgn="base"/>
            <a:r>
              <a:rPr lang="en-US" dirty="0"/>
              <a:t>What is the therapy for metabolic alkalosis in this patient?</a:t>
            </a:r>
          </a:p>
          <a:p>
            <a:pPr lvl="1"/>
            <a:r>
              <a:rPr lang="en-US" dirty="0"/>
              <a:t>Replace </a:t>
            </a:r>
            <a:r>
              <a:rPr lang="en-US" dirty="0" err="1"/>
              <a:t>NaCl</a:t>
            </a:r>
            <a:endParaRPr lang="en-US" dirty="0"/>
          </a:p>
        </p:txBody>
      </p:sp>
    </p:spTree>
    <p:extLst>
      <p:ext uri="{BB962C8B-B14F-4D97-AF65-F5344CB8AC3E}">
        <p14:creationId xmlns:p14="http://schemas.microsoft.com/office/powerpoint/2010/main" val="322066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dissolve">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Appropriate Compensation</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spTree>
    <p:extLst>
      <p:ext uri="{BB962C8B-B14F-4D97-AF65-F5344CB8AC3E}">
        <p14:creationId xmlns:p14="http://schemas.microsoft.com/office/powerpoint/2010/main" val="8530270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C848-B830-B247-917B-6E06D422E3B1}"/>
              </a:ext>
            </a:extLst>
          </p:cNvPr>
          <p:cNvSpPr>
            <a:spLocks noGrp="1"/>
          </p:cNvSpPr>
          <p:nvPr>
            <p:ph type="title"/>
          </p:nvPr>
        </p:nvSpPr>
        <p:spPr>
          <a:xfrm>
            <a:off x="838200" y="142221"/>
            <a:ext cx="10515600" cy="1325563"/>
          </a:xfrm>
        </p:spPr>
        <p:txBody>
          <a:bodyPr/>
          <a:lstStyle/>
          <a:p>
            <a:r>
              <a:rPr lang="en-US" dirty="0"/>
              <a:t>Question</a:t>
            </a:r>
          </a:p>
        </p:txBody>
      </p:sp>
      <p:sp>
        <p:nvSpPr>
          <p:cNvPr id="3" name="Content Placeholder 2">
            <a:extLst>
              <a:ext uri="{FF2B5EF4-FFF2-40B4-BE49-F238E27FC236}">
                <a16:creationId xmlns:a16="http://schemas.microsoft.com/office/drawing/2014/main" id="{A7DC41D8-C1C0-0B45-965E-A275F81592F3}"/>
              </a:ext>
            </a:extLst>
          </p:cNvPr>
          <p:cNvSpPr>
            <a:spLocks noGrp="1"/>
          </p:cNvSpPr>
          <p:nvPr>
            <p:ph idx="1"/>
          </p:nvPr>
        </p:nvSpPr>
        <p:spPr>
          <a:xfrm>
            <a:off x="838200" y="1425388"/>
            <a:ext cx="10726272" cy="5067487"/>
          </a:xfrm>
        </p:spPr>
        <p:txBody>
          <a:bodyPr>
            <a:normAutofit fontScale="70000" lnSpcReduction="20000"/>
          </a:bodyPr>
          <a:lstStyle/>
          <a:p>
            <a:r>
              <a:rPr lang="en-US" sz="2400" dirty="0"/>
              <a:t>A 19-year-old man is referred for management of his difficult-to-control hypertension. His brother has difficult- to-control hypertension, and his father had severe hypertension and died of a stroke at age 33 years. The patient seems healthy but has a BP of 180/110 mmHg. Grade 2 hypertensive retinopathy is present on funduscopic examination. </a:t>
            </a:r>
          </a:p>
          <a:p>
            <a:r>
              <a:rPr lang="en-US" sz="2400" dirty="0"/>
              <a:t>Laboratory studies reveal the following: Na, 140 mmol/L; K, 2.2 mmol/L; Cl, 90 mmol/L; HCO3, 36 </a:t>
            </a:r>
            <a:r>
              <a:rPr lang="en-US" sz="2400" dirty="0" err="1"/>
              <a:t>mEq</a:t>
            </a:r>
            <a:r>
              <a:rPr lang="en-US" sz="2400" dirty="0"/>
              <a:t>/L; plasma renin activity, 0.2 ng/ml per hour (3–9 ng/ml per hour), and aldosterone, 18 ng/dl (</a:t>
            </a:r>
            <a:r>
              <a:rPr lang="en-US" sz="2400" dirty="0" err="1"/>
              <a:t>nl</a:t>
            </a:r>
            <a:r>
              <a:rPr lang="en-US" sz="2400" dirty="0"/>
              <a:t> ,10). Plasma 18-OH cortisol is markedly elevated. High-resolution tomography of the abdomen is negative for adrenal masses. </a:t>
            </a:r>
          </a:p>
          <a:p>
            <a:endParaRPr lang="en-US" sz="2400" dirty="0"/>
          </a:p>
          <a:p>
            <a:r>
              <a:rPr lang="en-US" sz="2400" dirty="0"/>
              <a:t>Which ONE of the following is the MOST specific treatment of the patient’s condition? </a:t>
            </a:r>
          </a:p>
          <a:p>
            <a:pPr marL="0" indent="0">
              <a:buNone/>
            </a:pPr>
            <a:r>
              <a:rPr lang="en-US" sz="2400" dirty="0"/>
              <a:t>	</a:t>
            </a:r>
            <a:r>
              <a:rPr lang="en-US" sz="2200" dirty="0"/>
              <a:t>A. Spironolactone</a:t>
            </a:r>
            <a:br>
              <a:rPr lang="en-US" sz="2200" dirty="0"/>
            </a:br>
            <a:r>
              <a:rPr lang="en-US" sz="2200" dirty="0"/>
              <a:t>	B. Dexamethasone </a:t>
            </a:r>
          </a:p>
          <a:p>
            <a:pPr marL="0" indent="0">
              <a:lnSpc>
                <a:spcPct val="110000"/>
              </a:lnSpc>
              <a:spcBef>
                <a:spcPts val="0"/>
              </a:spcBef>
              <a:buNone/>
            </a:pPr>
            <a:r>
              <a:rPr lang="en-US" sz="2200" dirty="0"/>
              <a:t>	C. Amiloride </a:t>
            </a:r>
          </a:p>
          <a:p>
            <a:pPr marL="0" indent="0">
              <a:lnSpc>
                <a:spcPct val="110000"/>
              </a:lnSpc>
              <a:spcBef>
                <a:spcPts val="0"/>
              </a:spcBef>
              <a:buNone/>
            </a:pPr>
            <a:r>
              <a:rPr lang="en-US" sz="2200" dirty="0"/>
              <a:t>	D. Angiotensin converting enzyme inhibitor </a:t>
            </a:r>
          </a:p>
          <a:p>
            <a:pPr marL="0" indent="0">
              <a:lnSpc>
                <a:spcPct val="110000"/>
              </a:lnSpc>
              <a:spcBef>
                <a:spcPts val="0"/>
              </a:spcBef>
              <a:buNone/>
            </a:pPr>
            <a:r>
              <a:rPr lang="en-US" sz="2200" dirty="0"/>
              <a:t>	E. Calcium channel blocker </a:t>
            </a:r>
          </a:p>
          <a:p>
            <a:pPr marL="0" indent="0">
              <a:buNone/>
            </a:pPr>
            <a:endParaRPr lang="en-US" sz="2400" dirty="0"/>
          </a:p>
          <a:p>
            <a:endParaRPr lang="en-US" sz="2400" dirty="0"/>
          </a:p>
        </p:txBody>
      </p:sp>
    </p:spTree>
    <p:extLst>
      <p:ext uri="{BB962C8B-B14F-4D97-AF65-F5344CB8AC3E}">
        <p14:creationId xmlns:p14="http://schemas.microsoft.com/office/powerpoint/2010/main" val="1194379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75F1-870D-8940-8FF0-70600EE35000}"/>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AB87A4A3-CE74-F64F-BB14-9A62BA417813}"/>
              </a:ext>
            </a:extLst>
          </p:cNvPr>
          <p:cNvSpPr>
            <a:spLocks noGrp="1"/>
          </p:cNvSpPr>
          <p:nvPr>
            <p:ph idx="1"/>
          </p:nvPr>
        </p:nvSpPr>
        <p:spPr/>
        <p:txBody>
          <a:bodyPr>
            <a:normAutofit fontScale="77500" lnSpcReduction="20000"/>
          </a:bodyPr>
          <a:lstStyle/>
          <a:p>
            <a:r>
              <a:rPr lang="en-US" dirty="0"/>
              <a:t>Answer B: Dexamethasone. </a:t>
            </a:r>
          </a:p>
          <a:p>
            <a:r>
              <a:rPr lang="en-US" dirty="0"/>
              <a:t>The patient presents with hypokalemic metabolic alkalosis and hypertension in the setting of having similarly affected family members. </a:t>
            </a:r>
          </a:p>
          <a:p>
            <a:r>
              <a:rPr lang="en-US" dirty="0"/>
              <a:t>The work-up of the patient is positive for increased plasma aldosterone and suppressed plasma renin activity. </a:t>
            </a:r>
          </a:p>
          <a:p>
            <a:r>
              <a:rPr lang="en-US" dirty="0"/>
              <a:t>An adrenal adenoma, bilateral adrenal hyperplasia, and dexamethasone suppressible hyperaldosteronism are considerations in this case. </a:t>
            </a:r>
          </a:p>
          <a:p>
            <a:r>
              <a:rPr lang="en-US" dirty="0"/>
              <a:t>The positive family history and increased plasma 18-OH cortisol confirms the diagnosis of dexamethasone suppressible hyperaldosteronism, making choice B the correct answer.</a:t>
            </a:r>
          </a:p>
          <a:p>
            <a:r>
              <a:rPr lang="en-US" dirty="0"/>
              <a:t>Choice A would be an effective therapy by blocking the effects of increased aldosterone but unlike dexamethasone, spironolactone is not the most specific therapy. For similar reasons, amiloride (choice C) is also not the correct answer. An angiotensin converting enzyme inhibitor or a calcium channel blocker (choices D and E) would help treat the hypertension but would not be specific therapies of the underlying disorder. </a:t>
            </a:r>
          </a:p>
          <a:p>
            <a:endParaRPr lang="en-US" dirty="0"/>
          </a:p>
        </p:txBody>
      </p:sp>
    </p:spTree>
    <p:extLst>
      <p:ext uri="{BB962C8B-B14F-4D97-AF65-F5344CB8AC3E}">
        <p14:creationId xmlns:p14="http://schemas.microsoft.com/office/powerpoint/2010/main" val="14105200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CFC4-E546-C843-A2C8-AB377D129993}"/>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CD392139-6E61-F341-85B5-29D880DA9D1D}"/>
              </a:ext>
            </a:extLst>
          </p:cNvPr>
          <p:cNvSpPr>
            <a:spLocks noGrp="1"/>
          </p:cNvSpPr>
          <p:nvPr>
            <p:ph idx="1"/>
          </p:nvPr>
        </p:nvSpPr>
        <p:spPr/>
        <p:txBody>
          <a:bodyPr>
            <a:normAutofit fontScale="85000" lnSpcReduction="20000"/>
          </a:bodyPr>
          <a:lstStyle/>
          <a:p>
            <a:r>
              <a:rPr lang="en-US" dirty="0"/>
              <a:t>A 16-year-old girl is referred with a provisional diagnosis of primary aldosteronism. Her BP is consistently elevated at 180/120 mmHg, serum K is 2.6 mmol/L, and serum HCO</a:t>
            </a:r>
            <a:r>
              <a:rPr lang="en-US" sz="1600" dirty="0"/>
              <a:t>3 </a:t>
            </a:r>
            <a:r>
              <a:rPr lang="en-US" dirty="0"/>
              <a:t>is 30 mmol/L. The patient’s younger brother has a BP of 200/110 mmHg, serum K of 2.7 mmol/L, and serum HCO</a:t>
            </a:r>
            <a:r>
              <a:rPr lang="en-US" sz="1600" dirty="0"/>
              <a:t>3 </a:t>
            </a:r>
            <a:r>
              <a:rPr lang="en-US" dirty="0"/>
              <a:t>of 29 mmol/L. During the next several years, the patient develops renal failure as a result of poorly controlled BP. The patient receives a successful renal allograft from a nonrelated deceased donor. After the transplant, the patient is no longer hypertensive and electrolytes are normal. </a:t>
            </a:r>
          </a:p>
          <a:p>
            <a:endParaRPr lang="en-US" dirty="0"/>
          </a:p>
          <a:p>
            <a:r>
              <a:rPr lang="en-US" dirty="0"/>
              <a:t>Which ONE of the following is the MOST likely cause of the patient’s original disease? </a:t>
            </a:r>
          </a:p>
          <a:p>
            <a:pPr lvl="1"/>
            <a:r>
              <a:rPr lang="en-US" dirty="0"/>
              <a:t>Activating mutation in the WNK4 kinase </a:t>
            </a:r>
          </a:p>
          <a:p>
            <a:pPr lvl="1"/>
            <a:r>
              <a:rPr lang="en-US" dirty="0"/>
              <a:t>Inactivating mutation of WNK1 kinase </a:t>
            </a:r>
          </a:p>
          <a:p>
            <a:pPr lvl="1"/>
            <a:r>
              <a:rPr lang="en-US" dirty="0"/>
              <a:t>Inactivating mutation in the mineralocorticoid receptor </a:t>
            </a:r>
          </a:p>
          <a:p>
            <a:pPr lvl="1"/>
            <a:r>
              <a:rPr lang="en-US" dirty="0"/>
              <a:t>Truncating mutation causing deletion of the carboxy tail of the b subunit of the epithelial Na channel </a:t>
            </a:r>
          </a:p>
          <a:p>
            <a:pPr lvl="1"/>
            <a:r>
              <a:rPr lang="en-US" dirty="0"/>
              <a:t>Mutation in the Na</a:t>
            </a:r>
            <a:r>
              <a:rPr lang="en-US" sz="1400" dirty="0"/>
              <a:t>1</a:t>
            </a:r>
            <a:r>
              <a:rPr lang="en-US" dirty="0"/>
              <a:t>-K</a:t>
            </a:r>
            <a:r>
              <a:rPr lang="en-US" sz="1400" dirty="0"/>
              <a:t>1</a:t>
            </a:r>
            <a:r>
              <a:rPr lang="en-US" dirty="0"/>
              <a:t>-2Cl</a:t>
            </a:r>
            <a:r>
              <a:rPr lang="en-US" sz="1400" dirty="0"/>
              <a:t>2 </a:t>
            </a:r>
            <a:r>
              <a:rPr lang="en-US" dirty="0"/>
              <a:t>cotransporter </a:t>
            </a:r>
          </a:p>
          <a:p>
            <a:endParaRPr lang="en-US" dirty="0"/>
          </a:p>
        </p:txBody>
      </p:sp>
    </p:spTree>
    <p:extLst>
      <p:ext uri="{BB962C8B-B14F-4D97-AF65-F5344CB8AC3E}">
        <p14:creationId xmlns:p14="http://schemas.microsoft.com/office/powerpoint/2010/main" val="12695324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ED3B-0501-E14C-9A32-8FC0166B624F}"/>
              </a:ext>
            </a:extLst>
          </p:cNvPr>
          <p:cNvSpPr>
            <a:spLocks noGrp="1"/>
          </p:cNvSpPr>
          <p:nvPr>
            <p:ph type="title"/>
          </p:nvPr>
        </p:nvSpPr>
        <p:spPr>
          <a:xfrm>
            <a:off x="838200" y="685800"/>
            <a:ext cx="9601200" cy="1485900"/>
          </a:xfrm>
        </p:spPr>
        <p:txBody>
          <a:bodyPr/>
          <a:lstStyle/>
          <a:p>
            <a:r>
              <a:rPr lang="en-US" dirty="0"/>
              <a:t>Answer</a:t>
            </a:r>
          </a:p>
        </p:txBody>
      </p:sp>
      <p:sp>
        <p:nvSpPr>
          <p:cNvPr id="3" name="Content Placeholder 2">
            <a:extLst>
              <a:ext uri="{FF2B5EF4-FFF2-40B4-BE49-F238E27FC236}">
                <a16:creationId xmlns:a16="http://schemas.microsoft.com/office/drawing/2014/main" id="{70334C12-8F99-D441-8D76-C66395A7593E}"/>
              </a:ext>
            </a:extLst>
          </p:cNvPr>
          <p:cNvSpPr>
            <a:spLocks noGrp="1"/>
          </p:cNvSpPr>
          <p:nvPr>
            <p:ph idx="1"/>
          </p:nvPr>
        </p:nvSpPr>
        <p:spPr>
          <a:xfrm>
            <a:off x="838200" y="1825624"/>
            <a:ext cx="10515600" cy="4490769"/>
          </a:xfrm>
        </p:spPr>
        <p:txBody>
          <a:bodyPr>
            <a:normAutofit fontScale="85000" lnSpcReduction="10000"/>
          </a:bodyPr>
          <a:lstStyle/>
          <a:p>
            <a:r>
              <a:rPr lang="en-US" dirty="0"/>
              <a:t>Answer D: Truncating mutation causing deletion of the carboxy tail of the b subunit of the epithelial Na channel. </a:t>
            </a:r>
          </a:p>
          <a:p>
            <a:r>
              <a:rPr lang="en-US" dirty="0"/>
              <a:t>The hypokalemic metabolic alkalosis accompanied by hypertension and the positive family history are consistent with Liddle’s syndrome. </a:t>
            </a:r>
          </a:p>
          <a:p>
            <a:r>
              <a:rPr lang="en-US" dirty="0"/>
              <a:t>This disorder is caused by mutations that present as if there is constitutive activation of the epithelial Na channel. </a:t>
            </a:r>
          </a:p>
          <a:p>
            <a:r>
              <a:rPr lang="en-US" dirty="0"/>
              <a:t>Mutations in the carboxy tail of either the b or g subunit of the channel are known to cause the syndrome. </a:t>
            </a:r>
          </a:p>
          <a:p>
            <a:r>
              <a:rPr lang="en-US" dirty="0"/>
              <a:t>Renal transplantation in the index case of Liddle’s syndrome was curative of the electrolyte disorders. </a:t>
            </a:r>
          </a:p>
          <a:p>
            <a:r>
              <a:rPr lang="en-US" dirty="0"/>
              <a:t>WNK4 or WNK1 mutation does not cause Liddle’s syndrome. Inactivating mutations in WNK4 or activating mutations in WNK1 have been described as a cause of Gordon’s syndrome, making choices A and B incorrect. Gordon’s syndrome presents with hyperkalemia, normal gap acidosis, and hypertension. Inactivating mutations in the mineralocorticoid receptor present with hyperkalemia, normal gap acidosis, and normal or low BP, making choice C incorrect. Choice E is incorrect because mutations in the Na-K-2Cl cotransporter give rise to Bartter’s syndrome. Hypertension is not a feature of Bartter’s syndrome. </a:t>
            </a:r>
          </a:p>
        </p:txBody>
      </p:sp>
    </p:spTree>
    <p:extLst>
      <p:ext uri="{BB962C8B-B14F-4D97-AF65-F5344CB8AC3E}">
        <p14:creationId xmlns:p14="http://schemas.microsoft.com/office/powerpoint/2010/main" val="18390528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8BC5F-8954-B54A-9D0C-AAD064E267A6}"/>
              </a:ext>
            </a:extLst>
          </p:cNvPr>
          <p:cNvSpPr>
            <a:spLocks noChangeArrowheads="1"/>
          </p:cNvSpPr>
          <p:nvPr/>
        </p:nvSpPr>
        <p:spPr bwMode="auto">
          <a:xfrm>
            <a:off x="3208386" y="500136"/>
            <a:ext cx="4924927"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79. A 22-year-old woman is being evaluated for resistant hypertension and hypokalemia despite therapy with amlodipine, labetalol, losartan, and spironolactone. Within the last 4 years, she has experienced three episodes of pregnancy-associated severe hypertension and hypokalemia in her late third trimester requiring a caesarean section. There were no other features of eclampsia or renal disease. Her younger sister had experienced a similarly complicated pregnancy last month.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Labs: 139 | 98 / 9 PRA, 1.1 (normal &lt;4)</a:t>
            </a:r>
            <a:br>
              <a:rPr kumimoji="0" lang="en-US" altLang="en-US" sz="1000" b="0" i="0" u="none" strike="noStrike" cap="none" normalizeH="0" baseline="0" dirty="0">
                <a:ln>
                  <a:noFill/>
                </a:ln>
                <a:solidFill>
                  <a:schemeClr val="tx1"/>
                </a:solidFill>
                <a:effectLst/>
                <a:latin typeface="ArialMT"/>
              </a:rPr>
            </a:br>
            <a:r>
              <a:rPr kumimoji="0" lang="en-US" altLang="en-US" sz="1000" b="0" i="0" u="none" strike="noStrike" cap="none" normalizeH="0" baseline="0" dirty="0">
                <a:ln>
                  <a:noFill/>
                </a:ln>
                <a:solidFill>
                  <a:schemeClr val="tx1"/>
                </a:solidFill>
                <a:effectLst/>
                <a:latin typeface="ArialMT"/>
              </a:rPr>
              <a:t>3.1 | 28 \ 0.6 Plasma aldosterone, -3.1 (normal 4–15): urinalysis normal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What is the MOST appropriate diagnosis and management for her current resistant hypertension and hypokalemia?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000" b="0" i="0" u="none" strike="noStrike" cap="none" normalizeH="0" baseline="0" dirty="0">
                <a:ln>
                  <a:noFill/>
                </a:ln>
                <a:solidFill>
                  <a:schemeClr val="tx1"/>
                </a:solidFill>
                <a:effectLst/>
                <a:latin typeface="ArialMT"/>
              </a:rPr>
              <a:t>Diagnosis of primary aldosteronism exacerbated by pregnancy requiring increased spironolactone therapy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000" b="0" i="0" u="none" strike="noStrike" cap="none" normalizeH="0" baseline="0" dirty="0">
                <a:ln>
                  <a:noFill/>
                </a:ln>
                <a:solidFill>
                  <a:schemeClr val="tx1"/>
                </a:solidFill>
                <a:effectLst/>
                <a:latin typeface="ArialMT"/>
              </a:rPr>
              <a:t>Diagnosis of renal artery stenosis due to fibromuscular dysplasia exacerbated by pregnancy requiring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percutaneous renal angioplasty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000" b="0" i="0" u="none" strike="noStrike" cap="none" normalizeH="0" baseline="0" dirty="0">
                <a:ln>
                  <a:noFill/>
                </a:ln>
                <a:solidFill>
                  <a:schemeClr val="tx1"/>
                </a:solidFill>
                <a:effectLst/>
                <a:latin typeface="ArialMT"/>
              </a:rPr>
              <a:t>Diagnosis of glucocorticoid remediable aldosteronism (GRA) exacerbated by pregnancy requiring the addition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dexamethasone to her spironolactone </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000" b="0" i="0" u="none" strike="noStrike" cap="none" normalizeH="0" baseline="0" dirty="0">
                <a:ln>
                  <a:noFill/>
                </a:ln>
                <a:solidFill>
                  <a:schemeClr val="tx1"/>
                </a:solidFill>
                <a:effectLst/>
                <a:latin typeface="ArialMT"/>
              </a:rPr>
              <a:t>Diagnosis of mineralocorticoid corticoid receptor mutation (Geller’s syndrome) exacerbated by pregnancy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requiring discontinuation of spironolactone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Answer: D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Explanation:</a:t>
            </a:r>
            <a:br>
              <a:rPr kumimoji="0" lang="en-US" altLang="en-US" sz="1000" b="0" i="0" u="none" strike="noStrike" cap="none" normalizeH="0" baseline="0" dirty="0">
                <a:ln>
                  <a:noFill/>
                </a:ln>
                <a:solidFill>
                  <a:schemeClr val="tx1"/>
                </a:solidFill>
                <a:effectLst/>
                <a:latin typeface="ArialMT"/>
              </a:rPr>
            </a:br>
            <a:r>
              <a:rPr kumimoji="0" lang="en-US" altLang="en-US" sz="1000" b="0" i="0" u="none" strike="noStrike" cap="none" normalizeH="0" baseline="0" dirty="0">
                <a:ln>
                  <a:noFill/>
                </a:ln>
                <a:solidFill>
                  <a:schemeClr val="tx1"/>
                </a:solidFill>
                <a:effectLst/>
                <a:latin typeface="ArialMT"/>
              </a:rPr>
              <a:t>The mineralocorticoid corticoid receptor mutation (Geller’s syndrome) is a rare disorder that presents as severe hypertension with metabolic alkalosis and hypokalemia in young women during the second and third trimester of pregnancy. The mutation is transmitted by an autosomal dominant inheritance, and the MR 810 mutation is activated by progesterone (which blocks the normal aldosterone receptor but has the opposite effect in Geller syndrome), and thus the pregnant woman with this mutation will present like other causes of “apparent mineralocorticoid excess”: hypertension, hypokalemic metabolic alkalosis with suppressed renin, and </a:t>
            </a:r>
            <a:r>
              <a:rPr kumimoji="0" lang="en-US" altLang="en-US" sz="1000" b="0" i="0" u="none" strike="noStrike" cap="none" normalizeH="0" baseline="0" dirty="0" err="1">
                <a:ln>
                  <a:noFill/>
                </a:ln>
                <a:solidFill>
                  <a:schemeClr val="tx1"/>
                </a:solidFill>
                <a:effectLst/>
                <a:latin typeface="ArialMT"/>
              </a:rPr>
              <a:t>alodosterone</a:t>
            </a:r>
            <a:r>
              <a:rPr kumimoji="0" lang="en-US" altLang="en-US" sz="1000" b="0" i="0" u="none" strike="noStrike" cap="none" normalizeH="0" baseline="0" dirty="0">
                <a:ln>
                  <a:noFill/>
                </a:ln>
                <a:solidFill>
                  <a:schemeClr val="tx1"/>
                </a:solidFill>
                <a:effectLst/>
                <a:latin typeface="ArialMT"/>
              </a:rPr>
              <a:t>. Spironolactone (also normally an aldosterone receptor blocker) acts like progesterone in this condition thereby worsening hypertension and hypokalemia when administered. Urgent management during the third trimester of pregnancy often requires delivery, and subsequent management includes avoidance of spironolactone. The low PRA and primary aldosteronism exclude the other diagnoses listed including primary aldosteronism, GRA, and renal artery stenosis (RAS).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3" name="Picture 9" descr="page44image2256306688">
            <a:extLst>
              <a:ext uri="{FF2B5EF4-FFF2-40B4-BE49-F238E27FC236}">
                <a16:creationId xmlns:a16="http://schemas.microsoft.com/office/drawing/2014/main" id="{8BA7D1B3-29C0-9B4D-B598-5D188A9CC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4103" y="3236411"/>
            <a:ext cx="256507"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44image2256307008">
            <a:extLst>
              <a:ext uri="{FF2B5EF4-FFF2-40B4-BE49-F238E27FC236}">
                <a16:creationId xmlns:a16="http://schemas.microsoft.com/office/drawing/2014/main" id="{B0FED22E-6E9B-B646-AC1B-83B332DEE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3625" y="3236411"/>
            <a:ext cx="184685"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29868"/>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6B6FA22C-2710-7642-84D3-A58BEA78A15E}" vid="{95189546-74A4-014A-8954-64F544052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4751AB-E840-446F-8D49-E697067EC88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3DFloatVTI</Template>
  <TotalTime>1282</TotalTime>
  <Words>10846</Words>
  <Application>Microsoft Macintosh PowerPoint</Application>
  <PresentationFormat>Widescreen</PresentationFormat>
  <Paragraphs>1066</Paragraphs>
  <Slides>94</Slides>
  <Notes>24</Notes>
  <HiddenSlides>8</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94</vt:i4>
      </vt:variant>
    </vt:vector>
  </HeadingPairs>
  <TitlesOfParts>
    <vt:vector size="108" baseType="lpstr">
      <vt:lpstr>Aptos</vt:lpstr>
      <vt:lpstr>Arial</vt:lpstr>
      <vt:lpstr>ArialMT</vt:lpstr>
      <vt:lpstr>Calibri</vt:lpstr>
      <vt:lpstr>Calibri Light</vt:lpstr>
      <vt:lpstr>Gill Sans MT</vt:lpstr>
      <vt:lpstr>Helvetica</vt:lpstr>
      <vt:lpstr>inherit</vt:lpstr>
      <vt:lpstr>Meta Serif Office Pro</vt:lpstr>
      <vt:lpstr>Source Sans Pro</vt:lpstr>
      <vt:lpstr>Walbaum Display</vt:lpstr>
      <vt:lpstr>Wingdings</vt:lpstr>
      <vt:lpstr>3DFloatVTI</vt:lpstr>
      <vt:lpstr>Office Theme</vt:lpstr>
      <vt:lpstr> Metabolic Alkalosis   and   Respiratory Acid-Base Disorders </vt:lpstr>
      <vt:lpstr>Lecture Series Overview Renalism Approach</vt:lpstr>
      <vt:lpstr>Objectives</vt:lpstr>
      <vt:lpstr>pH Panorama</vt:lpstr>
      <vt:lpstr>PowerPoint Presentation</vt:lpstr>
      <vt:lpstr>Overview of Disturbances</vt:lpstr>
      <vt:lpstr>Approach to Acid-Base Disorders</vt:lpstr>
      <vt:lpstr>Primary Disturbances </vt:lpstr>
      <vt:lpstr>Appropriate Compensation</vt:lpstr>
      <vt:lpstr>PowerPoint Presentation</vt:lpstr>
      <vt:lpstr>PowerPoint Presentation</vt:lpstr>
      <vt:lpstr>PowerPoint Presentation</vt:lpstr>
      <vt:lpstr>High Anion Gap Pneumonics</vt:lpstr>
      <vt:lpstr>Metabolic Alkalosis</vt:lpstr>
      <vt:lpstr>Potassium Depletion</vt:lpstr>
      <vt:lpstr>PowerPoint Presentation</vt:lpstr>
      <vt:lpstr>PowerPoint Presentation</vt:lpstr>
      <vt:lpstr>Symptoms of Alkalemia </vt:lpstr>
      <vt:lpstr>Pathogenesis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Electroneutrality must be present in every body compartment and in the urine.</vt:lpstr>
      <vt:lpstr>PowerPoint Presentation</vt:lpstr>
      <vt:lpstr>Differential Diagnosis</vt:lpstr>
      <vt:lpstr>PowerPoint Presentation</vt:lpstr>
      <vt:lpstr>PowerPoint Presentation</vt:lpstr>
      <vt:lpstr>PowerPoint Presentation</vt:lpstr>
      <vt:lpstr>Gastrointestinal </vt:lpstr>
      <vt:lpstr>GI: Volume Contraction</vt:lpstr>
      <vt:lpstr>Congenital Chloridorrhea</vt:lpstr>
      <vt:lpstr>Villous Adenoma</vt:lpstr>
      <vt:lpstr>Gastrocystoplasty</vt:lpstr>
      <vt:lpstr>PowerPoint Presentation</vt:lpstr>
      <vt:lpstr>PowerPoint Presentation</vt:lpstr>
      <vt:lpstr>Metabolic Alkalosis</vt:lpstr>
      <vt:lpstr>Exogenous HCO3 Loads</vt:lpstr>
      <vt:lpstr>Exogenous HCO3 Loads</vt:lpstr>
      <vt:lpstr>Exogenous HCO3 Loads</vt:lpstr>
      <vt:lpstr>Renal </vt:lpstr>
      <vt:lpstr>Diuretics</vt:lpstr>
      <vt:lpstr>PowerPoint Presentation</vt:lpstr>
      <vt:lpstr>Loop Diuretics | Bartter’s Syndrome</vt:lpstr>
      <vt:lpstr>Bartter Syndrome </vt:lpstr>
      <vt:lpstr>PowerPoint Presentation</vt:lpstr>
      <vt:lpstr>Thiazide and Gitelman Syndrome </vt:lpstr>
      <vt:lpstr>Pendred Syndrome</vt:lpstr>
      <vt:lpstr>PowerPoint Presentation</vt:lpstr>
      <vt:lpstr>PowerPoint Presentation</vt:lpstr>
      <vt:lpstr>PowerPoint Presentation</vt:lpstr>
      <vt:lpstr>Metabolic Alkalosis Associated with Hyperaldosteronism and Hypertension</vt:lpstr>
      <vt:lpstr>Hyperaldosteronism </vt:lpstr>
      <vt:lpstr>Hyperaldosteronism-Like </vt:lpstr>
      <vt:lpstr>PowerPoint Presentation</vt:lpstr>
      <vt:lpstr>PowerPoint Presentation</vt:lpstr>
      <vt:lpstr>Acid/Base on Calcium </vt:lpstr>
      <vt:lpstr>PowerPoint Presentation</vt:lpstr>
      <vt:lpstr>Treatment</vt:lpstr>
      <vt:lpstr>PowerPoint Presentation</vt:lpstr>
      <vt:lpstr>PowerPoint Presentation</vt:lpstr>
      <vt:lpstr>PowerPoint Presentation</vt:lpstr>
      <vt:lpstr>PowerPoint Presentation</vt:lpstr>
      <vt:lpstr>PowerPoint Presentation</vt:lpstr>
      <vt:lpstr>D) Milk-alkali syndrome </vt:lpstr>
      <vt:lpstr>PowerPoint Presentation</vt:lpstr>
      <vt:lpstr>C) Bartter syndrome </vt:lpstr>
      <vt:lpstr>PowerPoint Presentation</vt:lpstr>
      <vt:lpstr>PowerPoint Presentation</vt:lpstr>
      <vt:lpstr>C. Surreptitious diuretic use </vt:lpstr>
      <vt:lpstr>PowerPoint Presentation</vt:lpstr>
      <vt:lpstr>PowerPoint Presentation</vt:lpstr>
      <vt:lpstr>C. Posthypercapnia (i.e., resolution of chronic respiratory acidosis with mechanical ventilation)</vt:lpstr>
      <vt:lpstr>PowerPoint Presentation</vt:lpstr>
      <vt:lpstr>PowerPoint Presentation</vt:lpstr>
      <vt:lpstr>D. Gitelman syndrome</vt:lpstr>
      <vt:lpstr>PowerPoint Presentation</vt:lpstr>
      <vt:lpstr>PowerPoint Presentation</vt:lpstr>
      <vt:lpstr>Respiratory Acidosis &amp; Alkalosis</vt:lpstr>
      <vt:lpstr>Pathophysiology</vt:lpstr>
      <vt:lpstr>PowerPoint Presentation</vt:lpstr>
      <vt:lpstr>Etiology</vt:lpstr>
      <vt:lpstr>Thank You</vt:lpstr>
      <vt:lpstr>Question </vt:lpstr>
      <vt:lpstr>Question</vt:lpstr>
      <vt:lpstr>Question</vt:lpstr>
      <vt:lpstr>Answer</vt:lpstr>
      <vt:lpstr>Question</vt:lpstr>
      <vt:lpstr>Answer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Metabolic Alkalosis  and  Respiratory Acid-Base Disorders </dc:title>
  <dc:creator>Jake Nysather</dc:creator>
  <cp:lastModifiedBy>Jake Nysather</cp:lastModifiedBy>
  <cp:revision>49</cp:revision>
  <dcterms:created xsi:type="dcterms:W3CDTF">2023-09-05T17:11:47Z</dcterms:created>
  <dcterms:modified xsi:type="dcterms:W3CDTF">2025-10-01T11:55:28Z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