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256" r:id="rId2"/>
    <p:sldId id="259" r:id="rId3"/>
    <p:sldId id="380" r:id="rId4"/>
    <p:sldId id="262" r:id="rId5"/>
    <p:sldId id="374" r:id="rId6"/>
    <p:sldId id="375" r:id="rId7"/>
    <p:sldId id="376" r:id="rId8"/>
    <p:sldId id="261" r:id="rId9"/>
    <p:sldId id="263" r:id="rId10"/>
    <p:sldId id="264" r:id="rId11"/>
    <p:sldId id="260" r:id="rId12"/>
    <p:sldId id="379" r:id="rId13"/>
    <p:sldId id="378" r:id="rId14"/>
    <p:sldId id="363" r:id="rId15"/>
    <p:sldId id="315" r:id="rId16"/>
    <p:sldId id="316" r:id="rId17"/>
    <p:sldId id="364" r:id="rId18"/>
    <p:sldId id="365" r:id="rId19"/>
    <p:sldId id="362" r:id="rId20"/>
    <p:sldId id="269" r:id="rId21"/>
    <p:sldId id="265" r:id="rId22"/>
    <p:sldId id="266" r:id="rId23"/>
    <p:sldId id="267" r:id="rId24"/>
    <p:sldId id="268" r:id="rId25"/>
    <p:sldId id="270" r:id="rId26"/>
    <p:sldId id="271" r:id="rId27"/>
    <p:sldId id="272" r:id="rId28"/>
    <p:sldId id="273" r:id="rId29"/>
    <p:sldId id="274" r:id="rId30"/>
    <p:sldId id="275" r:id="rId31"/>
    <p:sldId id="276" r:id="rId32"/>
    <p:sldId id="305" r:id="rId33"/>
    <p:sldId id="277" r:id="rId34"/>
    <p:sldId id="278" r:id="rId35"/>
    <p:sldId id="306" r:id="rId36"/>
    <p:sldId id="307" r:id="rId37"/>
    <p:sldId id="279" r:id="rId38"/>
    <p:sldId id="280" r:id="rId39"/>
    <p:sldId id="281" r:id="rId40"/>
    <p:sldId id="282" r:id="rId41"/>
    <p:sldId id="308" r:id="rId42"/>
    <p:sldId id="283" r:id="rId43"/>
    <p:sldId id="284" r:id="rId44"/>
    <p:sldId id="288" r:id="rId45"/>
    <p:sldId id="289" r:id="rId46"/>
    <p:sldId id="290" r:id="rId47"/>
    <p:sldId id="369" r:id="rId48"/>
    <p:sldId id="359" r:id="rId49"/>
    <p:sldId id="292" r:id="rId50"/>
    <p:sldId id="371" r:id="rId51"/>
    <p:sldId id="370" r:id="rId52"/>
    <p:sldId id="368" r:id="rId53"/>
    <p:sldId id="293" r:id="rId54"/>
    <p:sldId id="294" r:id="rId55"/>
    <p:sldId id="295" r:id="rId56"/>
    <p:sldId id="382" r:id="rId57"/>
    <p:sldId id="381" r:id="rId58"/>
    <p:sldId id="296" r:id="rId59"/>
    <p:sldId id="297" r:id="rId60"/>
    <p:sldId id="298" r:id="rId61"/>
    <p:sldId id="299" r:id="rId62"/>
    <p:sldId id="301" r:id="rId63"/>
    <p:sldId id="360" r:id="rId64"/>
    <p:sldId id="302" r:id="rId65"/>
    <p:sldId id="303" r:id="rId66"/>
    <p:sldId id="361" r:id="rId67"/>
    <p:sldId id="322" r:id="rId68"/>
    <p:sldId id="372" r:id="rId69"/>
    <p:sldId id="373" r:id="rId70"/>
    <p:sldId id="377" r:id="rId71"/>
    <p:sldId id="285" r:id="rId72"/>
    <p:sldId id="286"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3904"/>
  </p:normalViewPr>
  <p:slideViewPr>
    <p:cSldViewPr snapToGrid="0" snapToObjects="1">
      <p:cViewPr varScale="1">
        <p:scale>
          <a:sx n="92" d="100"/>
          <a:sy n="92" d="100"/>
        </p:scale>
        <p:origin x="656"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55F636-D6D9-0B49-8FA7-5196C14AEFD7}" type="datetimeFigureOut">
              <a:rPr lang="en-US" smtClean="0"/>
              <a:t>9/2/25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2A8F44-347B-A74D-90A5-A0DED3594A10}" type="slidenum">
              <a:rPr lang="en-US" smtClean="0"/>
              <a:t>‹#›</a:t>
            </a:fld>
            <a:endParaRPr lang="en-US"/>
          </a:p>
        </p:txBody>
      </p:sp>
    </p:spTree>
    <p:extLst>
      <p:ext uri="{BB962C8B-B14F-4D97-AF65-F5344CB8AC3E}">
        <p14:creationId xmlns:p14="http://schemas.microsoft.com/office/powerpoint/2010/main" val="3702762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 donors (acid) and H+ receivers (base)</a:t>
            </a:r>
          </a:p>
          <a:p>
            <a:endParaRPr lang="en-US" dirty="0"/>
          </a:p>
        </p:txBody>
      </p:sp>
      <p:sp>
        <p:nvSpPr>
          <p:cNvPr id="4" name="Slide Number Placeholder 3"/>
          <p:cNvSpPr>
            <a:spLocks noGrp="1"/>
          </p:cNvSpPr>
          <p:nvPr>
            <p:ph type="sldNum" sz="quarter" idx="5"/>
          </p:nvPr>
        </p:nvSpPr>
        <p:spPr/>
        <p:txBody>
          <a:bodyPr/>
          <a:lstStyle/>
          <a:p>
            <a:fld id="{2A2A8F44-347B-A74D-90A5-A0DED3594A10}" type="slidenum">
              <a:rPr lang="en-US" smtClean="0"/>
              <a:t>9</a:t>
            </a:fld>
            <a:endParaRPr lang="en-US"/>
          </a:p>
        </p:txBody>
      </p:sp>
    </p:spTree>
    <p:extLst>
      <p:ext uri="{BB962C8B-B14F-4D97-AF65-F5344CB8AC3E}">
        <p14:creationId xmlns:p14="http://schemas.microsoft.com/office/powerpoint/2010/main" val="309849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7488E-21DD-12BB-9BBB-8C3FACBB9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487F6B-0147-50B8-3A37-DE4E7FD9BA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02E48D-D093-8B5A-E423-31E8B17C3947}"/>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Isopropyl alcohol does not cause an elevated anion gap acidosis, retinal toxicity (as does methanol), or renal failure (as does ethylene glycol), although it does increase the osmol gap</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It does not cause an anion gap because the active metabolite, acetone, is a terminal ketone in the metabolic pathway and is an uncharged molecule, unlike the active metabolites in other toxic alcohol ingestions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2 to 3 times more potent a central nervous system (CNS) depressant than ethanol leading to prolong sedation or coma. Large ingestions may lead to respiratory arrest, hypotension due to vasodilation, and myocardial suppression</a:t>
            </a:r>
            <a:endParaRPr lang="en-US" b="0" dirty="0"/>
          </a:p>
          <a:p>
            <a:endParaRPr lang="en-US" dirty="0"/>
          </a:p>
        </p:txBody>
      </p:sp>
      <p:sp>
        <p:nvSpPr>
          <p:cNvPr id="4" name="Slide Number Placeholder 3">
            <a:extLst>
              <a:ext uri="{FF2B5EF4-FFF2-40B4-BE49-F238E27FC236}">
                <a16:creationId xmlns:a16="http://schemas.microsoft.com/office/drawing/2014/main" id="{4CD01665-88A6-2EF4-0FC2-E152588D3296}"/>
              </a:ext>
            </a:extLst>
          </p:cNvPr>
          <p:cNvSpPr>
            <a:spLocks noGrp="1"/>
          </p:cNvSpPr>
          <p:nvPr>
            <p:ph type="sldNum" sz="quarter" idx="5"/>
          </p:nvPr>
        </p:nvSpPr>
        <p:spPr/>
        <p:txBody>
          <a:bodyPr/>
          <a:lstStyle/>
          <a:p>
            <a:fld id="{2A2A8F44-347B-A74D-90A5-A0DED3594A10}" type="slidenum">
              <a:rPr lang="en-US" smtClean="0"/>
              <a:t>56</a:t>
            </a:fld>
            <a:endParaRPr lang="en-US"/>
          </a:p>
        </p:txBody>
      </p:sp>
    </p:spTree>
    <p:extLst>
      <p:ext uri="{BB962C8B-B14F-4D97-AF65-F5344CB8AC3E}">
        <p14:creationId xmlns:p14="http://schemas.microsoft.com/office/powerpoint/2010/main" val="3444359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23451-C0B3-5860-A0B5-49E22FF70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99EF9-82CE-078A-A378-28C2B7260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BA5DAA-4723-B68A-AB58-CE99400F5489}"/>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Isopropyl alcohol does not cause an elevated anion gap acidosis, retinal toxicity (as does methanol), or renal failure (as does ethylene glycol), although it does increase the osmol gap</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It does not cause an anion gap because the active metabolite, acetone, is a terminal ketone in the metabolic pathway and is an uncharged molecule, unlike the active metabolites in other toxic alcohol ingestions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2 to 3 times more potent a central nervous system (CNS) depressant than ethanol leading to prolong sedation or coma. Large ingestions may lead to respiratory arrest, hypotension due to vasodilation, and myocardial suppression</a:t>
            </a:r>
            <a:endParaRPr lang="en-US" b="0" dirty="0"/>
          </a:p>
          <a:p>
            <a:endParaRPr lang="en-US" dirty="0"/>
          </a:p>
        </p:txBody>
      </p:sp>
      <p:sp>
        <p:nvSpPr>
          <p:cNvPr id="4" name="Slide Number Placeholder 3">
            <a:extLst>
              <a:ext uri="{FF2B5EF4-FFF2-40B4-BE49-F238E27FC236}">
                <a16:creationId xmlns:a16="http://schemas.microsoft.com/office/drawing/2014/main" id="{E800ED15-C3CE-F31D-7B95-FA65FB75BA1B}"/>
              </a:ext>
            </a:extLst>
          </p:cNvPr>
          <p:cNvSpPr>
            <a:spLocks noGrp="1"/>
          </p:cNvSpPr>
          <p:nvPr>
            <p:ph type="sldNum" sz="quarter" idx="5"/>
          </p:nvPr>
        </p:nvSpPr>
        <p:spPr/>
        <p:txBody>
          <a:bodyPr/>
          <a:lstStyle/>
          <a:p>
            <a:fld id="{2A2A8F44-347B-A74D-90A5-A0DED3594A10}" type="slidenum">
              <a:rPr lang="en-US" smtClean="0"/>
              <a:t>57</a:t>
            </a:fld>
            <a:endParaRPr lang="en-US"/>
          </a:p>
        </p:txBody>
      </p:sp>
    </p:spTree>
    <p:extLst>
      <p:ext uri="{BB962C8B-B14F-4D97-AF65-F5344CB8AC3E}">
        <p14:creationId xmlns:p14="http://schemas.microsoft.com/office/powerpoint/2010/main" val="1443939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Lactic acidosis type B by impairing </a:t>
            </a:r>
            <a:r>
              <a:rPr lang="en-US" sz="1200" dirty="0"/>
              <a:t>oxidative phosphorylation</a:t>
            </a:r>
            <a:endParaRPr lang="en-US" dirty="0"/>
          </a:p>
          <a:p>
            <a:endParaRPr lang="en-US" dirty="0"/>
          </a:p>
        </p:txBody>
      </p:sp>
      <p:sp>
        <p:nvSpPr>
          <p:cNvPr id="4" name="Slide Number Placeholder 3"/>
          <p:cNvSpPr>
            <a:spLocks noGrp="1"/>
          </p:cNvSpPr>
          <p:nvPr>
            <p:ph type="sldNum" sz="quarter" idx="5"/>
          </p:nvPr>
        </p:nvSpPr>
        <p:spPr/>
        <p:txBody>
          <a:bodyPr/>
          <a:lstStyle/>
          <a:p>
            <a:fld id="{2A2A8F44-347B-A74D-90A5-A0DED3594A10}" type="slidenum">
              <a:rPr lang="en-US" smtClean="0"/>
              <a:t>59</a:t>
            </a:fld>
            <a:endParaRPr lang="en-US"/>
          </a:p>
        </p:txBody>
      </p:sp>
    </p:spTree>
    <p:extLst>
      <p:ext uri="{BB962C8B-B14F-4D97-AF65-F5344CB8AC3E}">
        <p14:creationId xmlns:p14="http://schemas.microsoft.com/office/powerpoint/2010/main" val="2835604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1.       The </a:t>
            </a:r>
            <a:r>
              <a:rPr lang="el-GR" dirty="0"/>
              <a:t>γ-</a:t>
            </a:r>
            <a:r>
              <a:rPr lang="en-US" dirty="0"/>
              <a:t>glutamyl cycle . 5-oxoprolinase operates at low capacity and, therefore, 5-oxoproline will accumulate in the plasma when its rate of production is high. Various factors act to cause accumulation of 5-oxoproline, either by depleting glutathione (blue boxes) or by inhibiting the clearance of 5-oxoproline by 5-oxoprolinase or its renal excretion (green boxes). Enzymes are shown in red italics. EtOH XS = excessive intake of ethanol. Adapted from Humphreys  et al .  9</a:t>
            </a:r>
          </a:p>
        </p:txBody>
      </p:sp>
      <p:sp>
        <p:nvSpPr>
          <p:cNvPr id="4" name="Slide Number Placeholder 3"/>
          <p:cNvSpPr>
            <a:spLocks noGrp="1"/>
          </p:cNvSpPr>
          <p:nvPr>
            <p:ph type="sldNum" sz="quarter" idx="5"/>
          </p:nvPr>
        </p:nvSpPr>
        <p:spPr/>
        <p:txBody>
          <a:bodyPr/>
          <a:lstStyle/>
          <a:p>
            <a:fld id="{2A2A8F44-347B-A74D-90A5-A0DED3594A10}" type="slidenum">
              <a:rPr lang="en-US" smtClean="0"/>
              <a:t>61</a:t>
            </a:fld>
            <a:endParaRPr lang="en-US"/>
          </a:p>
        </p:txBody>
      </p:sp>
    </p:spTree>
    <p:extLst>
      <p:ext uri="{BB962C8B-B14F-4D97-AF65-F5344CB8AC3E}">
        <p14:creationId xmlns:p14="http://schemas.microsoft.com/office/powerpoint/2010/main" val="1805675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A8F44-347B-A74D-90A5-A0DED3594A10}" type="slidenum">
              <a:rPr lang="en-US" smtClean="0"/>
              <a:t>70</a:t>
            </a:fld>
            <a:endParaRPr lang="en-US"/>
          </a:p>
        </p:txBody>
      </p:sp>
    </p:spTree>
    <p:extLst>
      <p:ext uri="{BB962C8B-B14F-4D97-AF65-F5344CB8AC3E}">
        <p14:creationId xmlns:p14="http://schemas.microsoft.com/office/powerpoint/2010/main" val="1548138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2400" dirty="0"/>
              <a:t>3 different methodologic approaches </a:t>
            </a:r>
          </a:p>
          <a:p>
            <a:pPr marL="914400" lvl="1" indent="-457200">
              <a:spcAft>
                <a:spcPts val="600"/>
              </a:spcAft>
              <a:buFont typeface="+mj-lt"/>
              <a:buAutoNum type="arabicPeriod"/>
            </a:pPr>
            <a:r>
              <a:rPr lang="en-US" sz="2000" dirty="0"/>
              <a:t>Physiologic method uses arterial pH, pCO2, HCO3, anion gap and compensation rules </a:t>
            </a:r>
          </a:p>
          <a:p>
            <a:pPr marL="914400" lvl="1" indent="-457200">
              <a:spcAft>
                <a:spcPts val="600"/>
              </a:spcAft>
              <a:buFont typeface="+mj-lt"/>
              <a:buAutoNum type="arabicPeriod"/>
            </a:pPr>
            <a:r>
              <a:rPr lang="en-US" sz="2000" dirty="0"/>
              <a:t>Base excess method uses arterial pH, pCO2 and calculations of base excess/ anion gap</a:t>
            </a:r>
          </a:p>
          <a:p>
            <a:pPr marL="914400" lvl="1" indent="-457200">
              <a:spcAft>
                <a:spcPts val="600"/>
              </a:spcAft>
              <a:buFont typeface="+mj-lt"/>
              <a:buAutoNum type="arabicPeriod"/>
            </a:pPr>
            <a:r>
              <a:rPr lang="en-US" sz="2000" dirty="0"/>
              <a:t>Physiochemical method uses arterial pH, pCO2 and calculation of strong ion difference, strong ion gap and total concentration of plasma weak acids</a:t>
            </a:r>
          </a:p>
          <a:p>
            <a:endParaRPr lang="en-US" dirty="0"/>
          </a:p>
        </p:txBody>
      </p:sp>
      <p:sp>
        <p:nvSpPr>
          <p:cNvPr id="4" name="Slide Number Placeholder 3"/>
          <p:cNvSpPr>
            <a:spLocks noGrp="1"/>
          </p:cNvSpPr>
          <p:nvPr>
            <p:ph type="sldNum" sz="quarter" idx="5"/>
          </p:nvPr>
        </p:nvSpPr>
        <p:spPr/>
        <p:txBody>
          <a:bodyPr/>
          <a:lstStyle/>
          <a:p>
            <a:fld id="{2A2A8F44-347B-A74D-90A5-A0DED3594A10}" type="slidenum">
              <a:rPr lang="en-US" smtClean="0"/>
              <a:t>10</a:t>
            </a:fld>
            <a:endParaRPr lang="en-US"/>
          </a:p>
        </p:txBody>
      </p:sp>
    </p:spTree>
    <p:extLst>
      <p:ext uri="{BB962C8B-B14F-4D97-AF65-F5344CB8AC3E}">
        <p14:creationId xmlns:p14="http://schemas.microsoft.com/office/powerpoint/2010/main" val="2309284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28DAC-C422-550E-9FDF-3C6ACF31E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AF5AB9-CBD0-0C6F-A752-1FA30C619F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952BA-FC57-D190-9FE5-5F91DB9D29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 donors (acid) and H+ receivers (base)</a:t>
            </a:r>
          </a:p>
          <a:p>
            <a:endParaRPr lang="en-US" dirty="0"/>
          </a:p>
        </p:txBody>
      </p:sp>
      <p:sp>
        <p:nvSpPr>
          <p:cNvPr id="4" name="Slide Number Placeholder 3">
            <a:extLst>
              <a:ext uri="{FF2B5EF4-FFF2-40B4-BE49-F238E27FC236}">
                <a16:creationId xmlns:a16="http://schemas.microsoft.com/office/drawing/2014/main" id="{5E78FA43-12F4-620C-C1FD-BB2F07B92177}"/>
              </a:ext>
            </a:extLst>
          </p:cNvPr>
          <p:cNvSpPr>
            <a:spLocks noGrp="1"/>
          </p:cNvSpPr>
          <p:nvPr>
            <p:ph type="sldNum" sz="quarter" idx="5"/>
          </p:nvPr>
        </p:nvSpPr>
        <p:spPr/>
        <p:txBody>
          <a:bodyPr/>
          <a:lstStyle/>
          <a:p>
            <a:fld id="{2A2A8F44-347B-A74D-90A5-A0DED3594A10}" type="slidenum">
              <a:rPr lang="en-US" smtClean="0"/>
              <a:t>12</a:t>
            </a:fld>
            <a:endParaRPr lang="en-US"/>
          </a:p>
        </p:txBody>
      </p:sp>
    </p:spTree>
    <p:extLst>
      <p:ext uri="{BB962C8B-B14F-4D97-AF65-F5344CB8AC3E}">
        <p14:creationId xmlns:p14="http://schemas.microsoft.com/office/powerpoint/2010/main" val="804252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shaded areas represent the 95% confidence limits for zones of compensation for simple acid base disorders. If it falls outside of the shaded areas it is likely a mixed acid base disorder. </a:t>
            </a:r>
          </a:p>
          <a:p>
            <a:endParaRPr lang="en-US" dirty="0"/>
          </a:p>
        </p:txBody>
      </p:sp>
      <p:sp>
        <p:nvSpPr>
          <p:cNvPr id="4" name="Slide Number Placeholder 3"/>
          <p:cNvSpPr>
            <a:spLocks noGrp="1"/>
          </p:cNvSpPr>
          <p:nvPr>
            <p:ph type="sldNum" sz="quarter" idx="5"/>
          </p:nvPr>
        </p:nvSpPr>
        <p:spPr/>
        <p:txBody>
          <a:bodyPr/>
          <a:lstStyle/>
          <a:p>
            <a:fld id="{2A2A8F44-347B-A74D-90A5-A0DED3594A10}" type="slidenum">
              <a:rPr lang="en-US" smtClean="0"/>
              <a:t>27</a:t>
            </a:fld>
            <a:endParaRPr lang="en-US"/>
          </a:p>
        </p:txBody>
      </p:sp>
    </p:spTree>
    <p:extLst>
      <p:ext uri="{BB962C8B-B14F-4D97-AF65-F5344CB8AC3E}">
        <p14:creationId xmlns:p14="http://schemas.microsoft.com/office/powerpoint/2010/main" val="681353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Normal AG is primary composed of anionic albumin. To a lesser extent other proteins sulfates phosphates  urate and various organic acid anion like lactate. If the concentration of these unmeasured anions increase a rise in anionic gap occurs. The same goes for reduction of albumin leads to a decrease in AG. AG falls about 2.5mEq/L for each 1g/dL reduction of albumin below the normal range. </a:t>
            </a:r>
          </a:p>
          <a:p>
            <a:endParaRPr lang="en-US" dirty="0"/>
          </a:p>
        </p:txBody>
      </p:sp>
      <p:sp>
        <p:nvSpPr>
          <p:cNvPr id="4" name="Slide Number Placeholder 3"/>
          <p:cNvSpPr>
            <a:spLocks noGrp="1"/>
          </p:cNvSpPr>
          <p:nvPr>
            <p:ph type="sldNum" sz="quarter" idx="5"/>
          </p:nvPr>
        </p:nvSpPr>
        <p:spPr/>
        <p:txBody>
          <a:bodyPr/>
          <a:lstStyle/>
          <a:p>
            <a:fld id="{2A2A8F44-347B-A74D-90A5-A0DED3594A10}" type="slidenum">
              <a:rPr lang="en-US" smtClean="0"/>
              <a:t>29</a:t>
            </a:fld>
            <a:endParaRPr lang="en-US"/>
          </a:p>
        </p:txBody>
      </p:sp>
    </p:spTree>
    <p:extLst>
      <p:ext uri="{BB962C8B-B14F-4D97-AF65-F5344CB8AC3E}">
        <p14:creationId xmlns:p14="http://schemas.microsoft.com/office/powerpoint/2010/main" val="841491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high AG can be caused by other things not associated with MA:</a:t>
            </a:r>
          </a:p>
          <a:p>
            <a:pPr marL="228600" indent="-228600">
              <a:buAutoNum type="arabicPeriod"/>
            </a:pPr>
            <a:r>
              <a:rPr lang="en-US" dirty="0"/>
              <a:t>Dehydration – leads to increase in albumin and all other fixed acids</a:t>
            </a:r>
          </a:p>
          <a:p>
            <a:pPr marL="228600" indent="-228600">
              <a:buAutoNum type="arabicPeriod"/>
            </a:pPr>
            <a:r>
              <a:rPr lang="en-US" dirty="0"/>
              <a:t>Infusion of metabolizable sodium salts like citrate w/o conversion to bicarb by the liver </a:t>
            </a:r>
          </a:p>
          <a:p>
            <a:pPr marL="228600" indent="-228600">
              <a:buAutoNum type="arabicPeriod"/>
            </a:pPr>
            <a:r>
              <a:rPr lang="en-US" dirty="0"/>
              <a:t>Infusion of nonmetabolizable sodium salts like in </a:t>
            </a:r>
            <a:r>
              <a:rPr lang="en-US" dirty="0" err="1"/>
              <a:t>penG</a:t>
            </a:r>
            <a:endParaRPr lang="en-US" dirty="0"/>
          </a:p>
          <a:p>
            <a:pPr marL="228600" indent="-228600">
              <a:buAutoNum type="arabicPeriod"/>
            </a:pPr>
            <a:r>
              <a:rPr lang="en-US" dirty="0"/>
              <a:t>Metabolic acidosis causes an increase in AG in setting of dehydration due to increase in albumin or increase in lactate which can happen in alkalosis</a:t>
            </a:r>
          </a:p>
          <a:p>
            <a:pPr marL="228600" indent="-228600">
              <a:buAutoNum type="arabicPeriod"/>
            </a:pPr>
            <a:r>
              <a:rPr lang="en-US" dirty="0"/>
              <a:t>Lab error </a:t>
            </a:r>
          </a:p>
          <a:p>
            <a:endParaRPr lang="en-US" dirty="0"/>
          </a:p>
        </p:txBody>
      </p:sp>
      <p:sp>
        <p:nvSpPr>
          <p:cNvPr id="4" name="Slide Number Placeholder 3"/>
          <p:cNvSpPr>
            <a:spLocks noGrp="1"/>
          </p:cNvSpPr>
          <p:nvPr>
            <p:ph type="sldNum" sz="quarter" idx="5"/>
          </p:nvPr>
        </p:nvSpPr>
        <p:spPr/>
        <p:txBody>
          <a:bodyPr/>
          <a:lstStyle/>
          <a:p>
            <a:fld id="{2A2A8F44-347B-A74D-90A5-A0DED3594A10}" type="slidenum">
              <a:rPr lang="en-US" smtClean="0"/>
              <a:t>37</a:t>
            </a:fld>
            <a:endParaRPr lang="en-US"/>
          </a:p>
        </p:txBody>
      </p:sp>
    </p:spTree>
    <p:extLst>
      <p:ext uri="{BB962C8B-B14F-4D97-AF65-F5344CB8AC3E}">
        <p14:creationId xmlns:p14="http://schemas.microsoft.com/office/powerpoint/2010/main" val="4174190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Lowest urine pH is 4.5 which is equal to 32mmol/L. Without buffers the patient will need to urinate 3L to get rid of a daily avg acid load.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Urinary phosphate and creatinine help to buffer. This allows the kidney to excrete 40-50% of daily fixed acid load as titratable acids.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rest is helped by urine acidification.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Net acid excretion = (TA + urine acidification (NH4) – HCO3</a:t>
            </a:r>
          </a:p>
          <a:p>
            <a:endParaRPr lang="en-US" dirty="0"/>
          </a:p>
        </p:txBody>
      </p:sp>
      <p:sp>
        <p:nvSpPr>
          <p:cNvPr id="4" name="Slide Number Placeholder 3"/>
          <p:cNvSpPr>
            <a:spLocks noGrp="1"/>
          </p:cNvSpPr>
          <p:nvPr>
            <p:ph type="sldNum" sz="quarter" idx="5"/>
          </p:nvPr>
        </p:nvSpPr>
        <p:spPr/>
        <p:txBody>
          <a:bodyPr/>
          <a:lstStyle/>
          <a:p>
            <a:fld id="{2A2A8F44-347B-A74D-90A5-A0DED3594A10}" type="slidenum">
              <a:rPr lang="en-US" smtClean="0"/>
              <a:t>38</a:t>
            </a:fld>
            <a:endParaRPr lang="en-US"/>
          </a:p>
        </p:txBody>
      </p:sp>
    </p:spTree>
    <p:extLst>
      <p:ext uri="{BB962C8B-B14F-4D97-AF65-F5344CB8AC3E}">
        <p14:creationId xmlns:p14="http://schemas.microsoft.com/office/powerpoint/2010/main" val="1064394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  Excessive glycolysis (seen in caffeine intoxication with overactive sympathetic nervous system stimulation, high-dose </a:t>
            </a:r>
            <a:r>
              <a:rPr lang="el-GR" b="1" dirty="0"/>
              <a:t>β2-</a:t>
            </a:r>
            <a:r>
              <a:rPr lang="en-US" b="1" dirty="0"/>
              <a:t>agonist used in the treatment of asthma, pheochromocytoma, metabolically active malignant cells)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  Lactate dehydrogenase inhibition in the conversion of lactate to pyruvate (isoniazid)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  Inadequate thiamine (metabolically active malignant cells or severe alcoholism in combination with malnutrition)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4.  Drugs/toxins leading to mitochondrial injury and/or oxidative phosphorylation (methanol, propofol, linezolid, salicylate, cyanide, </a:t>
            </a:r>
            <a:r>
              <a:rPr lang="en-US" b="1" dirty="0" err="1"/>
              <a:t>mangostin</a:t>
            </a: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5.  Inhibition of pyruvate carboxylase: Metformin is thought to cause lactic acidosis by inhibiting oxidative phosphorylation and pyruvate carboxylase, with the latter blocking the first step of gluconeogenesis.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6.  Liver failure can limit gluconeogenesis and cause accumulation of lactic acid (nucleoside reverse transcriptase inhibitors </a:t>
            </a:r>
            <a:r>
              <a:rPr lang="en-US" b="1" dirty="0" err="1"/>
              <a:t>didanosine</a:t>
            </a:r>
            <a:r>
              <a:rPr lang="en-US" b="1" dirty="0"/>
              <a:t>, stavudine, acute fulminant liver failure).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Abbreviations: ATP, adenosine triphosphate; ECT, electron chain transport; TCA, tricarboxylic acid cycle.</a:t>
            </a:r>
          </a:p>
          <a:p>
            <a:endParaRPr lang="en-US" dirty="0"/>
          </a:p>
        </p:txBody>
      </p:sp>
      <p:sp>
        <p:nvSpPr>
          <p:cNvPr id="4" name="Slide Number Placeholder 3"/>
          <p:cNvSpPr>
            <a:spLocks noGrp="1"/>
          </p:cNvSpPr>
          <p:nvPr>
            <p:ph type="sldNum" sz="quarter" idx="5"/>
          </p:nvPr>
        </p:nvSpPr>
        <p:spPr/>
        <p:txBody>
          <a:bodyPr/>
          <a:lstStyle/>
          <a:p>
            <a:fld id="{C3C0958F-1FAE-F94E-A414-3879108257FA}" type="slidenum">
              <a:rPr lang="en-US" smtClean="0"/>
              <a:t>48</a:t>
            </a:fld>
            <a:endParaRPr lang="en-US"/>
          </a:p>
        </p:txBody>
      </p:sp>
    </p:spTree>
    <p:extLst>
      <p:ext uri="{BB962C8B-B14F-4D97-AF65-F5344CB8AC3E}">
        <p14:creationId xmlns:p14="http://schemas.microsoft.com/office/powerpoint/2010/main" val="387086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Isopropyl alcohol does not cause an elevated anion gap acidosis, retinal toxicity (as does methanol), or renal failure (as does ethylene glycol), although it does increase the osmol gap</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It does not cause an anion gap because the active metabolite, acetone, is a terminal ketone in the metabolic pathway and is an uncharged molecule, unlike the active metabolites in other toxic alcohol ingestions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2 to 3 times more potent a central nervous system (CNS) depressant than ethanol leading to prolong sedation or coma. Large ingestions may lead to respiratory arrest, hypotension due to vasodilation, and myocardial suppression</a:t>
            </a:r>
            <a:endParaRPr lang="en-US" b="0" dirty="0"/>
          </a:p>
          <a:p>
            <a:endParaRPr lang="en-US" dirty="0"/>
          </a:p>
        </p:txBody>
      </p:sp>
      <p:sp>
        <p:nvSpPr>
          <p:cNvPr id="4" name="Slide Number Placeholder 3"/>
          <p:cNvSpPr>
            <a:spLocks noGrp="1"/>
          </p:cNvSpPr>
          <p:nvPr>
            <p:ph type="sldNum" sz="quarter" idx="5"/>
          </p:nvPr>
        </p:nvSpPr>
        <p:spPr/>
        <p:txBody>
          <a:bodyPr/>
          <a:lstStyle/>
          <a:p>
            <a:fld id="{2A2A8F44-347B-A74D-90A5-A0DED3594A10}" type="slidenum">
              <a:rPr lang="en-US" smtClean="0"/>
              <a:t>55</a:t>
            </a:fld>
            <a:endParaRPr lang="en-US"/>
          </a:p>
        </p:txBody>
      </p:sp>
    </p:spTree>
    <p:extLst>
      <p:ext uri="{BB962C8B-B14F-4D97-AF65-F5344CB8AC3E}">
        <p14:creationId xmlns:p14="http://schemas.microsoft.com/office/powerpoint/2010/main" val="2969779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D26C2-3A9C-804D-83E7-45A60D5D01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109523-74CE-6F4C-9C0C-69F3C51CCF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16C909-65A3-BE45-919C-B459F5AC200E}"/>
              </a:ext>
            </a:extLst>
          </p:cNvPr>
          <p:cNvSpPr>
            <a:spLocks noGrp="1"/>
          </p:cNvSpPr>
          <p:nvPr>
            <p:ph type="dt" sz="half" idx="10"/>
          </p:nvPr>
        </p:nvSpPr>
        <p:spPr/>
        <p:txBody>
          <a:bodyPr/>
          <a:lstStyle/>
          <a:p>
            <a:fld id="{3CC2385E-BAC7-3F42-B91F-3AC00928A3BA}" type="datetimeFigureOut">
              <a:rPr lang="en-US" smtClean="0"/>
              <a:t>9/2/25</a:t>
            </a:fld>
            <a:endParaRPr lang="en-US"/>
          </a:p>
        </p:txBody>
      </p:sp>
      <p:sp>
        <p:nvSpPr>
          <p:cNvPr id="5" name="Footer Placeholder 4">
            <a:extLst>
              <a:ext uri="{FF2B5EF4-FFF2-40B4-BE49-F238E27FC236}">
                <a16:creationId xmlns:a16="http://schemas.microsoft.com/office/drawing/2014/main" id="{9D14C3F9-13BB-7941-B1D8-A7E2D5DD6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F664D-FAAA-8941-AF02-A1EA2FE80AD8}"/>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728169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42E3-EF99-1643-ADBC-03741363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DB1F57-C50E-2E41-A303-65BB9F573E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A5FDD-A4C2-ED4D-BB4D-BAC16B77CAA9}"/>
              </a:ext>
            </a:extLst>
          </p:cNvPr>
          <p:cNvSpPr>
            <a:spLocks noGrp="1"/>
          </p:cNvSpPr>
          <p:nvPr>
            <p:ph type="dt" sz="half" idx="10"/>
          </p:nvPr>
        </p:nvSpPr>
        <p:spPr/>
        <p:txBody>
          <a:bodyPr/>
          <a:lstStyle/>
          <a:p>
            <a:fld id="{3CC2385E-BAC7-3F42-B91F-3AC00928A3BA}" type="datetimeFigureOut">
              <a:rPr lang="en-US" smtClean="0"/>
              <a:t>9/2/25</a:t>
            </a:fld>
            <a:endParaRPr lang="en-US"/>
          </a:p>
        </p:txBody>
      </p:sp>
      <p:sp>
        <p:nvSpPr>
          <p:cNvPr id="5" name="Footer Placeholder 4">
            <a:extLst>
              <a:ext uri="{FF2B5EF4-FFF2-40B4-BE49-F238E27FC236}">
                <a16:creationId xmlns:a16="http://schemas.microsoft.com/office/drawing/2014/main" id="{FAAB2E45-FB65-6848-8F0F-48EFB7719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86DB3-7305-2945-B141-0D030B0B95AD}"/>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862167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3ADD47-B50A-5740-9397-CF75BD948D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EEAD68-E37C-B341-9AC6-5A2759B27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75192-3307-404A-B82E-44C019940BD7}"/>
              </a:ext>
            </a:extLst>
          </p:cNvPr>
          <p:cNvSpPr>
            <a:spLocks noGrp="1"/>
          </p:cNvSpPr>
          <p:nvPr>
            <p:ph type="dt" sz="half" idx="10"/>
          </p:nvPr>
        </p:nvSpPr>
        <p:spPr/>
        <p:txBody>
          <a:bodyPr/>
          <a:lstStyle/>
          <a:p>
            <a:fld id="{3CC2385E-BAC7-3F42-B91F-3AC00928A3BA}" type="datetimeFigureOut">
              <a:rPr lang="en-US" smtClean="0"/>
              <a:t>9/2/25</a:t>
            </a:fld>
            <a:endParaRPr lang="en-US"/>
          </a:p>
        </p:txBody>
      </p:sp>
      <p:sp>
        <p:nvSpPr>
          <p:cNvPr id="5" name="Footer Placeholder 4">
            <a:extLst>
              <a:ext uri="{FF2B5EF4-FFF2-40B4-BE49-F238E27FC236}">
                <a16:creationId xmlns:a16="http://schemas.microsoft.com/office/drawing/2014/main" id="{0F7AAE6A-485F-AC42-8E25-CC7D24C5C0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8E8B23-E473-1243-852A-1D152F250603}"/>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87684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783B6-120A-FE45-9905-20C90F3DBA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3FF4D8-2AD3-494E-A40A-9F0FA37F16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01207-430B-B14A-BB70-5B25F23C77B9}"/>
              </a:ext>
            </a:extLst>
          </p:cNvPr>
          <p:cNvSpPr>
            <a:spLocks noGrp="1"/>
          </p:cNvSpPr>
          <p:nvPr>
            <p:ph type="dt" sz="half" idx="10"/>
          </p:nvPr>
        </p:nvSpPr>
        <p:spPr/>
        <p:txBody>
          <a:bodyPr/>
          <a:lstStyle/>
          <a:p>
            <a:fld id="{3CC2385E-BAC7-3F42-B91F-3AC00928A3BA}" type="datetimeFigureOut">
              <a:rPr lang="en-US" smtClean="0"/>
              <a:t>9/2/25</a:t>
            </a:fld>
            <a:endParaRPr lang="en-US"/>
          </a:p>
        </p:txBody>
      </p:sp>
      <p:sp>
        <p:nvSpPr>
          <p:cNvPr id="5" name="Footer Placeholder 4">
            <a:extLst>
              <a:ext uri="{FF2B5EF4-FFF2-40B4-BE49-F238E27FC236}">
                <a16:creationId xmlns:a16="http://schemas.microsoft.com/office/drawing/2014/main" id="{54342A27-58E5-2F47-9E80-2550970C8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C31A3-D2A5-2A4E-85F3-714158CEBBEC}"/>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502050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A70E2-7395-D04D-B962-583951A2BE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192062-41A2-DB43-902E-60B57BCE1A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A78011-E7DC-9849-AB2D-8C19F35C1C72}"/>
              </a:ext>
            </a:extLst>
          </p:cNvPr>
          <p:cNvSpPr>
            <a:spLocks noGrp="1"/>
          </p:cNvSpPr>
          <p:nvPr>
            <p:ph type="dt" sz="half" idx="10"/>
          </p:nvPr>
        </p:nvSpPr>
        <p:spPr/>
        <p:txBody>
          <a:bodyPr/>
          <a:lstStyle/>
          <a:p>
            <a:fld id="{3CC2385E-BAC7-3F42-B91F-3AC00928A3BA}" type="datetimeFigureOut">
              <a:rPr lang="en-US" smtClean="0"/>
              <a:t>9/2/25</a:t>
            </a:fld>
            <a:endParaRPr lang="en-US"/>
          </a:p>
        </p:txBody>
      </p:sp>
      <p:sp>
        <p:nvSpPr>
          <p:cNvPr id="5" name="Footer Placeholder 4">
            <a:extLst>
              <a:ext uri="{FF2B5EF4-FFF2-40B4-BE49-F238E27FC236}">
                <a16:creationId xmlns:a16="http://schemas.microsoft.com/office/drawing/2014/main" id="{CFBB5BEC-B024-5649-A0F0-F222D13D7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34D5E-4ACE-E84D-8D48-28C10BBD1C74}"/>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945762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830E6-C96A-E945-AE78-9434DDF88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51391D-04AB-B547-81DC-76A60501DF9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C6F124-9AD5-E94B-B33F-5F398E22B2A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B945C5-A261-F440-9A80-311C02D8BFF7}"/>
              </a:ext>
            </a:extLst>
          </p:cNvPr>
          <p:cNvSpPr>
            <a:spLocks noGrp="1"/>
          </p:cNvSpPr>
          <p:nvPr>
            <p:ph type="dt" sz="half" idx="10"/>
          </p:nvPr>
        </p:nvSpPr>
        <p:spPr/>
        <p:txBody>
          <a:bodyPr/>
          <a:lstStyle/>
          <a:p>
            <a:fld id="{3CC2385E-BAC7-3F42-B91F-3AC00928A3BA}" type="datetimeFigureOut">
              <a:rPr lang="en-US" smtClean="0"/>
              <a:t>9/2/25</a:t>
            </a:fld>
            <a:endParaRPr lang="en-US"/>
          </a:p>
        </p:txBody>
      </p:sp>
      <p:sp>
        <p:nvSpPr>
          <p:cNvPr id="6" name="Footer Placeholder 5">
            <a:extLst>
              <a:ext uri="{FF2B5EF4-FFF2-40B4-BE49-F238E27FC236}">
                <a16:creationId xmlns:a16="http://schemas.microsoft.com/office/drawing/2014/main" id="{BDEE7FF4-FF83-9041-9E55-AC5EF3BF21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92E713-4E85-0C4C-BA42-A756789928AB}"/>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059868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3DE7-7F75-FB41-B144-1889EEDDC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2AAD04-F623-D94D-889B-B2A55762F6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459CAD-5B40-654B-BF87-2C362F5BCA5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23DF5-48C4-9F48-8DBC-CCD43A3BBD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2D75C2-F283-7A49-8643-2969687107B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100DF5-4F4B-4D4B-8F5D-BEEC426C880E}"/>
              </a:ext>
            </a:extLst>
          </p:cNvPr>
          <p:cNvSpPr>
            <a:spLocks noGrp="1"/>
          </p:cNvSpPr>
          <p:nvPr>
            <p:ph type="dt" sz="half" idx="10"/>
          </p:nvPr>
        </p:nvSpPr>
        <p:spPr/>
        <p:txBody>
          <a:bodyPr/>
          <a:lstStyle/>
          <a:p>
            <a:fld id="{3CC2385E-BAC7-3F42-B91F-3AC00928A3BA}" type="datetimeFigureOut">
              <a:rPr lang="en-US" smtClean="0"/>
              <a:t>9/2/25</a:t>
            </a:fld>
            <a:endParaRPr lang="en-US"/>
          </a:p>
        </p:txBody>
      </p:sp>
      <p:sp>
        <p:nvSpPr>
          <p:cNvPr id="8" name="Footer Placeholder 7">
            <a:extLst>
              <a:ext uri="{FF2B5EF4-FFF2-40B4-BE49-F238E27FC236}">
                <a16:creationId xmlns:a16="http://schemas.microsoft.com/office/drawing/2014/main" id="{93FE846F-3834-894F-8C22-DD909A15E9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E4CDAF-0C1C-FF40-B488-4C86E7FA1865}"/>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1024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7C7EF-1D0F-6B4A-8BEB-2BE61327BB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8A3CC5-A518-B142-A454-EA90D94AA5F8}"/>
              </a:ext>
            </a:extLst>
          </p:cNvPr>
          <p:cNvSpPr>
            <a:spLocks noGrp="1"/>
          </p:cNvSpPr>
          <p:nvPr>
            <p:ph type="dt" sz="half" idx="10"/>
          </p:nvPr>
        </p:nvSpPr>
        <p:spPr/>
        <p:txBody>
          <a:bodyPr/>
          <a:lstStyle/>
          <a:p>
            <a:fld id="{3CC2385E-BAC7-3F42-B91F-3AC00928A3BA}" type="datetimeFigureOut">
              <a:rPr lang="en-US" smtClean="0"/>
              <a:t>9/2/25</a:t>
            </a:fld>
            <a:endParaRPr lang="en-US"/>
          </a:p>
        </p:txBody>
      </p:sp>
      <p:sp>
        <p:nvSpPr>
          <p:cNvPr id="4" name="Footer Placeholder 3">
            <a:extLst>
              <a:ext uri="{FF2B5EF4-FFF2-40B4-BE49-F238E27FC236}">
                <a16:creationId xmlns:a16="http://schemas.microsoft.com/office/drawing/2014/main" id="{739F03EA-8B04-1B46-9059-DF5977C2C0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4E6C8E-144D-114C-B54C-11997C11E681}"/>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917430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997B1-3171-A44D-997A-E64C52863772}"/>
              </a:ext>
            </a:extLst>
          </p:cNvPr>
          <p:cNvSpPr>
            <a:spLocks noGrp="1"/>
          </p:cNvSpPr>
          <p:nvPr>
            <p:ph type="dt" sz="half" idx="10"/>
          </p:nvPr>
        </p:nvSpPr>
        <p:spPr/>
        <p:txBody>
          <a:bodyPr/>
          <a:lstStyle/>
          <a:p>
            <a:fld id="{3CC2385E-BAC7-3F42-B91F-3AC00928A3BA}" type="datetimeFigureOut">
              <a:rPr lang="en-US" smtClean="0"/>
              <a:t>9/2/25</a:t>
            </a:fld>
            <a:endParaRPr lang="en-US"/>
          </a:p>
        </p:txBody>
      </p:sp>
      <p:sp>
        <p:nvSpPr>
          <p:cNvPr id="3" name="Footer Placeholder 2">
            <a:extLst>
              <a:ext uri="{FF2B5EF4-FFF2-40B4-BE49-F238E27FC236}">
                <a16:creationId xmlns:a16="http://schemas.microsoft.com/office/drawing/2014/main" id="{66C442FC-09D8-2E49-9C84-67A7AA5124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978C09-144F-384C-985E-61BBAACBC4C3}"/>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221624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98CA0-618E-2B43-BE72-7BBF187C7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4BF215-2684-5B40-A343-8CD779ECC9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D8AE0-A638-714F-ADDB-B073C9D7F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B71117-4DAF-F84C-BFDC-2C5F51F26CF1}"/>
              </a:ext>
            </a:extLst>
          </p:cNvPr>
          <p:cNvSpPr>
            <a:spLocks noGrp="1"/>
          </p:cNvSpPr>
          <p:nvPr>
            <p:ph type="dt" sz="half" idx="10"/>
          </p:nvPr>
        </p:nvSpPr>
        <p:spPr/>
        <p:txBody>
          <a:bodyPr/>
          <a:lstStyle/>
          <a:p>
            <a:fld id="{3CC2385E-BAC7-3F42-B91F-3AC00928A3BA}" type="datetimeFigureOut">
              <a:rPr lang="en-US" smtClean="0"/>
              <a:t>9/2/25</a:t>
            </a:fld>
            <a:endParaRPr lang="en-US"/>
          </a:p>
        </p:txBody>
      </p:sp>
      <p:sp>
        <p:nvSpPr>
          <p:cNvPr id="6" name="Footer Placeholder 5">
            <a:extLst>
              <a:ext uri="{FF2B5EF4-FFF2-40B4-BE49-F238E27FC236}">
                <a16:creationId xmlns:a16="http://schemas.microsoft.com/office/drawing/2014/main" id="{D8F3A216-EFD5-9744-BFAC-42A3C963F2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F4B3D-1B3E-6F43-A37B-E6FEE37D938C}"/>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48155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583F-DF50-A34E-AE06-78A0B3F6FF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1EF328-92B7-EE43-A0AC-619CB157EB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16E9B3-3B82-DB4E-83D5-5C15BD38F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3844E5-6317-2F43-82BB-8C4C84886F2E}"/>
              </a:ext>
            </a:extLst>
          </p:cNvPr>
          <p:cNvSpPr>
            <a:spLocks noGrp="1"/>
          </p:cNvSpPr>
          <p:nvPr>
            <p:ph type="dt" sz="half" idx="10"/>
          </p:nvPr>
        </p:nvSpPr>
        <p:spPr/>
        <p:txBody>
          <a:bodyPr/>
          <a:lstStyle/>
          <a:p>
            <a:fld id="{3CC2385E-BAC7-3F42-B91F-3AC00928A3BA}" type="datetimeFigureOut">
              <a:rPr lang="en-US" smtClean="0"/>
              <a:t>9/2/25</a:t>
            </a:fld>
            <a:endParaRPr lang="en-US"/>
          </a:p>
        </p:txBody>
      </p:sp>
      <p:sp>
        <p:nvSpPr>
          <p:cNvPr id="6" name="Footer Placeholder 5">
            <a:extLst>
              <a:ext uri="{FF2B5EF4-FFF2-40B4-BE49-F238E27FC236}">
                <a16:creationId xmlns:a16="http://schemas.microsoft.com/office/drawing/2014/main" id="{EC8FF3F8-6C18-8647-9FEB-C13961113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A19DC7-B7BE-1947-8BAC-2E5F8A2E3AA4}"/>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560164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913E9-7E4F-DC45-BE2A-1F1372FC03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A487D0-CBB4-2E44-9BA6-3C271C812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67A58-6F45-F846-90C7-9A9D00C2D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2385E-BAC7-3F42-B91F-3AC00928A3BA}" type="datetimeFigureOut">
              <a:rPr lang="en-US" smtClean="0"/>
              <a:t>9/2/25</a:t>
            </a:fld>
            <a:endParaRPr lang="en-US"/>
          </a:p>
        </p:txBody>
      </p:sp>
      <p:sp>
        <p:nvSpPr>
          <p:cNvPr id="5" name="Footer Placeholder 4">
            <a:extLst>
              <a:ext uri="{FF2B5EF4-FFF2-40B4-BE49-F238E27FC236}">
                <a16:creationId xmlns:a16="http://schemas.microsoft.com/office/drawing/2014/main" id="{0DF19659-DA8D-DD47-9BCE-0D183EA14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5C870C-E866-1E45-87F6-7061964207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3308A-F5A5-2645-A21E-6DE5546963F5}" type="slidenum">
              <a:rPr lang="en-US" smtClean="0"/>
              <a:t>‹#›</a:t>
            </a:fld>
            <a:endParaRPr lang="en-US"/>
          </a:p>
        </p:txBody>
      </p:sp>
    </p:spTree>
    <p:extLst>
      <p:ext uri="{BB962C8B-B14F-4D97-AF65-F5344CB8AC3E}">
        <p14:creationId xmlns:p14="http://schemas.microsoft.com/office/powerpoint/2010/main" val="2638959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tiff"/><Relationship Id="rId4" Type="http://schemas.openxmlformats.org/officeDocument/2006/relationships/image" Target="../media/image7.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935F7D-3E6B-E44B-A803-20088623657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12D23C-F289-2D4E-8D92-627DF9D2871A}"/>
              </a:ext>
            </a:extLst>
          </p:cNvPr>
          <p:cNvSpPr>
            <a:spLocks noGrp="1"/>
          </p:cNvSpPr>
          <p:nvPr>
            <p:ph type="ctrTitle"/>
          </p:nvPr>
        </p:nvSpPr>
        <p:spPr/>
        <p:txBody>
          <a:bodyPr/>
          <a:lstStyle/>
          <a:p>
            <a:r>
              <a:rPr lang="en-US" dirty="0">
                <a:solidFill>
                  <a:schemeClr val="bg1"/>
                </a:solidFill>
              </a:rPr>
              <a:t>Approach to Acid-Base</a:t>
            </a:r>
          </a:p>
        </p:txBody>
      </p:sp>
      <p:sp>
        <p:nvSpPr>
          <p:cNvPr id="3" name="Subtitle 2">
            <a:extLst>
              <a:ext uri="{FF2B5EF4-FFF2-40B4-BE49-F238E27FC236}">
                <a16:creationId xmlns:a16="http://schemas.microsoft.com/office/drawing/2014/main" id="{172EFC4A-EC21-1E4F-B830-79E2536B3F3D}"/>
              </a:ext>
            </a:extLst>
          </p:cNvPr>
          <p:cNvSpPr>
            <a:spLocks noGrp="1"/>
          </p:cNvSpPr>
          <p:nvPr>
            <p:ph type="subTitle" idx="1"/>
          </p:nvPr>
        </p:nvSpPr>
        <p:spPr/>
        <p:txBody>
          <a:bodyPr/>
          <a:lstStyle/>
          <a:p>
            <a:r>
              <a:rPr lang="en-US" dirty="0">
                <a:solidFill>
                  <a:schemeClr val="bg1"/>
                </a:solidFill>
              </a:rPr>
              <a:t>Jacob Nysather D.O.</a:t>
            </a:r>
          </a:p>
          <a:p>
            <a:endParaRPr lang="en-US" dirty="0">
              <a:solidFill>
                <a:schemeClr val="bg1"/>
              </a:solidFill>
            </a:endParaRPr>
          </a:p>
        </p:txBody>
      </p:sp>
    </p:spTree>
    <p:extLst>
      <p:ext uri="{BB962C8B-B14F-4D97-AF65-F5344CB8AC3E}">
        <p14:creationId xmlns:p14="http://schemas.microsoft.com/office/powerpoint/2010/main" val="1895477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3"/>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Acid | Base </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pPr>
              <a:spcAft>
                <a:spcPts val="600"/>
              </a:spcAft>
            </a:pPr>
            <a:r>
              <a:rPr lang="en-US" dirty="0"/>
              <a:t>pH is stabilized by multiple buffers in the ECF, cells, and bone. </a:t>
            </a:r>
          </a:p>
          <a:p>
            <a:pPr lvl="1">
              <a:spcAft>
                <a:spcPts val="600"/>
              </a:spcAft>
            </a:pPr>
            <a:r>
              <a:rPr lang="en-US" altLang="en-US" dirty="0"/>
              <a:t>Cellular uptake of some excess H</a:t>
            </a:r>
            <a:r>
              <a:rPr lang="en-US" altLang="en-US" baseline="30000" dirty="0"/>
              <a:t>+</a:t>
            </a:r>
            <a:r>
              <a:rPr lang="en-US" altLang="en-US" dirty="0"/>
              <a:t> accompanied by K</a:t>
            </a:r>
            <a:r>
              <a:rPr lang="en-US" altLang="en-US" baseline="30000" dirty="0"/>
              <a:t>+</a:t>
            </a:r>
            <a:r>
              <a:rPr lang="en-US" altLang="en-US" dirty="0"/>
              <a:t> &amp; Na</a:t>
            </a:r>
            <a:r>
              <a:rPr lang="en-US" altLang="en-US" baseline="30000" dirty="0"/>
              <a:t>+</a:t>
            </a:r>
            <a:r>
              <a:rPr lang="en-US" altLang="en-US" dirty="0"/>
              <a:t> extrusion maintains ECF electroneutrality</a:t>
            </a:r>
          </a:p>
          <a:p>
            <a:pPr lvl="1">
              <a:spcAft>
                <a:spcPts val="600"/>
              </a:spcAft>
            </a:pPr>
            <a:r>
              <a:rPr lang="en-US" altLang="en-US" dirty="0"/>
              <a:t>Carbo</a:t>
            </a:r>
            <a:r>
              <a:rPr lang="en-US" dirty="0"/>
              <a:t>nic Acid (H</a:t>
            </a:r>
            <a:r>
              <a:rPr lang="en-US" baseline="-25000" dirty="0"/>
              <a:t>2</a:t>
            </a:r>
            <a:r>
              <a:rPr lang="en-US" dirty="0"/>
              <a:t>CO</a:t>
            </a:r>
            <a:r>
              <a:rPr lang="en-US" baseline="-25000" dirty="0"/>
              <a:t>3</a:t>
            </a:r>
            <a:r>
              <a:rPr lang="en-US" dirty="0"/>
              <a:t>) - Volatile Acid</a:t>
            </a:r>
          </a:p>
          <a:p>
            <a:pPr lvl="1">
              <a:spcAft>
                <a:spcPts val="600"/>
              </a:spcAft>
            </a:pPr>
            <a:r>
              <a:rPr lang="en-US" dirty="0"/>
              <a:t>Non-Carbonic Acids - Nonvolatile or Fixed Acids</a:t>
            </a:r>
          </a:p>
          <a:p>
            <a:endParaRPr lang="en-US" dirty="0"/>
          </a:p>
          <a:p>
            <a:r>
              <a:rPr lang="en-US" dirty="0"/>
              <a:t>pCO2 and HCO3 are the most important variables in the buffering system </a:t>
            </a:r>
          </a:p>
          <a:p>
            <a:endParaRPr lang="en-US" dirty="0"/>
          </a:p>
        </p:txBody>
      </p:sp>
      <p:pic>
        <p:nvPicPr>
          <p:cNvPr id="2" name="Picture 1">
            <a:extLst>
              <a:ext uri="{FF2B5EF4-FFF2-40B4-BE49-F238E27FC236}">
                <a16:creationId xmlns:a16="http://schemas.microsoft.com/office/drawing/2014/main" id="{B3218362-4DE8-25D2-FA37-D75BC9ED21F8}"/>
              </a:ext>
            </a:extLst>
          </p:cNvPr>
          <p:cNvPicPr>
            <a:picLocks noChangeAspect="1"/>
          </p:cNvPicPr>
          <p:nvPr/>
        </p:nvPicPr>
        <p:blipFill>
          <a:blip r:embed="rId4"/>
          <a:stretch>
            <a:fillRect/>
          </a:stretch>
        </p:blipFill>
        <p:spPr>
          <a:xfrm>
            <a:off x="8409709" y="350809"/>
            <a:ext cx="3515591" cy="2201146"/>
          </a:xfrm>
          <a:prstGeom prst="rect">
            <a:avLst/>
          </a:prstGeom>
        </p:spPr>
      </p:pic>
      <p:pic>
        <p:nvPicPr>
          <p:cNvPr id="3" name="Picture 2">
            <a:extLst>
              <a:ext uri="{FF2B5EF4-FFF2-40B4-BE49-F238E27FC236}">
                <a16:creationId xmlns:a16="http://schemas.microsoft.com/office/drawing/2014/main" id="{2E9405C3-97AF-9B5E-1AAA-7A10CE705A74}"/>
              </a:ext>
            </a:extLst>
          </p:cNvPr>
          <p:cNvPicPr>
            <a:picLocks noChangeAspect="1"/>
          </p:cNvPicPr>
          <p:nvPr/>
        </p:nvPicPr>
        <p:blipFill>
          <a:blip r:embed="rId5"/>
          <a:stretch>
            <a:fillRect/>
          </a:stretch>
        </p:blipFill>
        <p:spPr>
          <a:xfrm>
            <a:off x="2901935" y="6003050"/>
            <a:ext cx="6905368" cy="504141"/>
          </a:xfrm>
          <a:prstGeom prst="rect">
            <a:avLst/>
          </a:prstGeom>
        </p:spPr>
      </p:pic>
      <p:sp>
        <p:nvSpPr>
          <p:cNvPr id="4" name="TextBox 3">
            <a:extLst>
              <a:ext uri="{FF2B5EF4-FFF2-40B4-BE49-F238E27FC236}">
                <a16:creationId xmlns:a16="http://schemas.microsoft.com/office/drawing/2014/main" id="{E6639D9B-7D2E-793D-751A-DCFAE471C4FC}"/>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421501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dissolv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dissolv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dissolv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dissolve">
                                      <p:cBhvr>
                                        <p:cTn id="32" dur="500"/>
                                        <p:tgtEl>
                                          <p:spTgt spid="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747B70-B802-3A4E-892F-C5ECF82B147F}"/>
              </a:ext>
            </a:extLst>
          </p:cNvPr>
          <p:cNvPicPr>
            <a:picLocks noChangeAspect="1"/>
          </p:cNvPicPr>
          <p:nvPr/>
        </p:nvPicPr>
        <p:blipFill>
          <a:blip r:embed="rId2"/>
          <a:stretch>
            <a:fillRect/>
          </a:stretch>
        </p:blipFill>
        <p:spPr>
          <a:xfrm>
            <a:off x="0" y="40620"/>
            <a:ext cx="12192000" cy="6857143"/>
          </a:xfrm>
          <a:prstGeom prst="rect">
            <a:avLst/>
          </a:prstGeom>
        </p:spPr>
      </p:pic>
      <p:sp>
        <p:nvSpPr>
          <p:cNvPr id="2" name="Title 1">
            <a:extLst>
              <a:ext uri="{FF2B5EF4-FFF2-40B4-BE49-F238E27FC236}">
                <a16:creationId xmlns:a16="http://schemas.microsoft.com/office/drawing/2014/main" id="{5C49AB12-C388-524D-8683-D28B975A2F57}"/>
              </a:ext>
            </a:extLst>
          </p:cNvPr>
          <p:cNvSpPr>
            <a:spLocks noGrp="1"/>
          </p:cNvSpPr>
          <p:nvPr>
            <p:ph type="ctrTitle"/>
          </p:nvPr>
        </p:nvSpPr>
        <p:spPr/>
        <p:txBody>
          <a:bodyPr/>
          <a:lstStyle/>
          <a:p>
            <a:r>
              <a:rPr lang="en-US" b="1" dirty="0"/>
              <a:t>pH Panorama</a:t>
            </a:r>
          </a:p>
        </p:txBody>
      </p:sp>
      <p:sp>
        <p:nvSpPr>
          <p:cNvPr id="3" name="Subtitle 2">
            <a:extLst>
              <a:ext uri="{FF2B5EF4-FFF2-40B4-BE49-F238E27FC236}">
                <a16:creationId xmlns:a16="http://schemas.microsoft.com/office/drawing/2014/main" id="{6584E64B-CA41-AE4F-98C9-7158AF030A1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48090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AC496-6D1A-97E4-34EE-AC7724BE757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31F5DFB-65B6-ACB8-406B-CC3C69CF9425}"/>
              </a:ext>
            </a:extLst>
          </p:cNvPr>
          <p:cNvPicPr>
            <a:picLocks noChangeAspect="1"/>
          </p:cNvPicPr>
          <p:nvPr/>
        </p:nvPicPr>
        <p:blipFill>
          <a:blip r:embed="rId3"/>
          <a:stretch>
            <a:fillRect/>
          </a:stretch>
        </p:blipFill>
        <p:spPr>
          <a:xfrm>
            <a:off x="0" y="0"/>
            <a:ext cx="12192000" cy="6858000"/>
          </a:xfrm>
          <a:prstGeom prst="rect">
            <a:avLst/>
          </a:prstGeom>
        </p:spPr>
      </p:pic>
      <p:pic>
        <p:nvPicPr>
          <p:cNvPr id="8" name="Content Placeholder 7">
            <a:extLst>
              <a:ext uri="{FF2B5EF4-FFF2-40B4-BE49-F238E27FC236}">
                <a16:creationId xmlns:a16="http://schemas.microsoft.com/office/drawing/2014/main" id="{720D3EA0-71EC-5E23-4D0E-3B4EE8E2391C}"/>
              </a:ext>
            </a:extLst>
          </p:cNvPr>
          <p:cNvPicPr>
            <a:picLocks noGrp="1" noChangeAspect="1"/>
          </p:cNvPicPr>
          <p:nvPr>
            <p:ph idx="1"/>
          </p:nvPr>
        </p:nvPicPr>
        <p:blipFill>
          <a:blip r:embed="rId4"/>
          <a:stretch>
            <a:fillRect/>
          </a:stretch>
        </p:blipFill>
        <p:spPr>
          <a:xfrm>
            <a:off x="0" y="4055224"/>
            <a:ext cx="4003964" cy="2802775"/>
          </a:xfrm>
        </p:spPr>
      </p:pic>
      <p:pic>
        <p:nvPicPr>
          <p:cNvPr id="9" name="Picture 8" descr="The Cori Cycle: An Anaerobic Metabolic Method for Gluconeogenesis |  BioRender Science Templates">
            <a:extLst>
              <a:ext uri="{FF2B5EF4-FFF2-40B4-BE49-F238E27FC236}">
                <a16:creationId xmlns:a16="http://schemas.microsoft.com/office/drawing/2014/main" id="{E61E6F13-128E-3911-288F-678AAC4889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623" t="21261" r="2472" b="9931"/>
          <a:stretch/>
        </p:blipFill>
        <p:spPr bwMode="auto">
          <a:xfrm>
            <a:off x="267536" y="1565149"/>
            <a:ext cx="3468891" cy="24900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bohydrate Metabolism - an overview | ScienceDirect Topics">
            <a:extLst>
              <a:ext uri="{FF2B5EF4-FFF2-40B4-BE49-F238E27FC236}">
                <a16:creationId xmlns:a16="http://schemas.microsoft.com/office/drawing/2014/main" id="{BC1C605C-6390-8CF6-2BB3-3CE836B37B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0729" y="3061854"/>
            <a:ext cx="2851502" cy="37961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D3E656C-3597-E946-A9A1-3BE62498EC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6625" y="129539"/>
            <a:ext cx="4067588" cy="2802776"/>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3">
            <a:extLst>
              <a:ext uri="{FF2B5EF4-FFF2-40B4-BE49-F238E27FC236}">
                <a16:creationId xmlns:a16="http://schemas.microsoft.com/office/drawing/2014/main" id="{506EE418-9DF8-34BA-A75C-E625603B60D2}"/>
              </a:ext>
            </a:extLst>
          </p:cNvPr>
          <p:cNvPicPr>
            <a:picLocks noChangeAspect="1"/>
          </p:cNvPicPr>
          <p:nvPr/>
        </p:nvPicPr>
        <p:blipFill rotWithShape="1">
          <a:blip r:embed="rId8"/>
          <a:srcRect b="20839"/>
          <a:stretch/>
        </p:blipFill>
        <p:spPr>
          <a:xfrm>
            <a:off x="8242085" y="1456882"/>
            <a:ext cx="3618753" cy="2706608"/>
          </a:xfrm>
          <a:prstGeom prst="rect">
            <a:avLst/>
          </a:prstGeom>
        </p:spPr>
      </p:pic>
      <p:pic>
        <p:nvPicPr>
          <p:cNvPr id="15" name="Picture 14">
            <a:extLst>
              <a:ext uri="{FF2B5EF4-FFF2-40B4-BE49-F238E27FC236}">
                <a16:creationId xmlns:a16="http://schemas.microsoft.com/office/drawing/2014/main" id="{C13103F7-4311-422E-A57C-075BD3A4E28E}"/>
              </a:ext>
            </a:extLst>
          </p:cNvPr>
          <p:cNvPicPr>
            <a:picLocks noChangeAspect="1"/>
          </p:cNvPicPr>
          <p:nvPr/>
        </p:nvPicPr>
        <p:blipFill>
          <a:blip r:embed="rId9"/>
          <a:stretch>
            <a:fillRect/>
          </a:stretch>
        </p:blipFill>
        <p:spPr>
          <a:xfrm flipV="1">
            <a:off x="9695779" y="1869019"/>
            <a:ext cx="2409176" cy="420311"/>
          </a:xfrm>
          <a:prstGeom prst="rect">
            <a:avLst/>
          </a:prstGeom>
        </p:spPr>
      </p:pic>
      <p:pic>
        <p:nvPicPr>
          <p:cNvPr id="16" name="Content Placeholder 3">
            <a:extLst>
              <a:ext uri="{FF2B5EF4-FFF2-40B4-BE49-F238E27FC236}">
                <a16:creationId xmlns:a16="http://schemas.microsoft.com/office/drawing/2014/main" id="{6768DE09-779C-F45E-DC0F-A4B9365B7AD6}"/>
              </a:ext>
            </a:extLst>
          </p:cNvPr>
          <p:cNvPicPr>
            <a:picLocks noChangeAspect="1"/>
          </p:cNvPicPr>
          <p:nvPr/>
        </p:nvPicPr>
        <p:blipFill>
          <a:blip r:embed="rId10"/>
          <a:stretch>
            <a:fillRect/>
          </a:stretch>
        </p:blipFill>
        <p:spPr>
          <a:xfrm>
            <a:off x="10125268" y="13854"/>
            <a:ext cx="2066731" cy="1722276"/>
          </a:xfrm>
          <a:prstGeom prst="rect">
            <a:avLst/>
          </a:prstGeom>
        </p:spPr>
      </p:pic>
      <p:pic>
        <p:nvPicPr>
          <p:cNvPr id="17" name="Content Placeholder 7">
            <a:extLst>
              <a:ext uri="{FF2B5EF4-FFF2-40B4-BE49-F238E27FC236}">
                <a16:creationId xmlns:a16="http://schemas.microsoft.com/office/drawing/2014/main" id="{505FF603-1E81-F93F-69B7-203FECBB9952}"/>
              </a:ext>
            </a:extLst>
          </p:cNvPr>
          <p:cNvPicPr>
            <a:picLocks noChangeAspect="1"/>
          </p:cNvPicPr>
          <p:nvPr/>
        </p:nvPicPr>
        <p:blipFill>
          <a:blip r:embed="rId11"/>
          <a:stretch>
            <a:fillRect/>
          </a:stretch>
        </p:blipFill>
        <p:spPr>
          <a:xfrm>
            <a:off x="8186097" y="4212578"/>
            <a:ext cx="3878341" cy="2631568"/>
          </a:xfrm>
          <a:prstGeom prst="rect">
            <a:avLst/>
          </a:prstGeom>
        </p:spPr>
      </p:pic>
    </p:spTree>
    <p:extLst>
      <p:ext uri="{BB962C8B-B14F-4D97-AF65-F5344CB8AC3E}">
        <p14:creationId xmlns:p14="http://schemas.microsoft.com/office/powerpoint/2010/main" val="204389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dissolv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dissolv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9"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par>
                                <p:cTn id="31" presetID="9"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ssolv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E1FC6-3010-F774-355B-D6AD0475FB6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599BD92-4237-8353-1681-6847779CD4DA}"/>
              </a:ext>
            </a:extLst>
          </p:cNvPr>
          <p:cNvPicPr>
            <a:picLocks noChangeAspect="1"/>
          </p:cNvPicPr>
          <p:nvPr/>
        </p:nvPicPr>
        <p:blipFill>
          <a:blip r:embed="rId2"/>
          <a:stretch>
            <a:fillRect/>
          </a:stretch>
        </p:blipFill>
        <p:spPr>
          <a:xfrm>
            <a:off x="0" y="40620"/>
            <a:ext cx="12192000" cy="6857143"/>
          </a:xfrm>
          <a:prstGeom prst="rect">
            <a:avLst/>
          </a:prstGeom>
        </p:spPr>
      </p:pic>
      <p:sp>
        <p:nvSpPr>
          <p:cNvPr id="2" name="Title 1">
            <a:extLst>
              <a:ext uri="{FF2B5EF4-FFF2-40B4-BE49-F238E27FC236}">
                <a16:creationId xmlns:a16="http://schemas.microsoft.com/office/drawing/2014/main" id="{63D51C30-BAE8-7209-3A3C-60F8A77C7E4F}"/>
              </a:ext>
            </a:extLst>
          </p:cNvPr>
          <p:cNvSpPr>
            <a:spLocks noGrp="1"/>
          </p:cNvSpPr>
          <p:nvPr>
            <p:ph type="ctrTitle"/>
          </p:nvPr>
        </p:nvSpPr>
        <p:spPr/>
        <p:txBody>
          <a:bodyPr/>
          <a:lstStyle/>
          <a:p>
            <a:r>
              <a:rPr lang="en-US" b="1" dirty="0"/>
              <a:t>Overview of Kidney’s Role in Acid-Base</a:t>
            </a:r>
          </a:p>
        </p:txBody>
      </p:sp>
      <p:sp>
        <p:nvSpPr>
          <p:cNvPr id="3" name="Subtitle 2">
            <a:extLst>
              <a:ext uri="{FF2B5EF4-FFF2-40B4-BE49-F238E27FC236}">
                <a16:creationId xmlns:a16="http://schemas.microsoft.com/office/drawing/2014/main" id="{3F6BE98F-09D9-4EA8-6A9A-8D45341D526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46388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Acid Control</a:t>
            </a:r>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normAutofit/>
          </a:bodyPr>
          <a:lstStyle/>
          <a:p>
            <a:r>
              <a:rPr lang="en-US" sz="2000" b="1" dirty="0">
                <a:effectLst/>
              </a:rPr>
              <a:t>Volatile acids – Removed by lungs</a:t>
            </a:r>
          </a:p>
          <a:p>
            <a:pPr lvl="1"/>
            <a:r>
              <a:rPr lang="en-US" sz="2000" dirty="0">
                <a:effectLst/>
              </a:rPr>
              <a:t>CO2: ~15 M of CO2 removed by alveolar ventilation</a:t>
            </a:r>
          </a:p>
          <a:p>
            <a:pPr lvl="2"/>
            <a:r>
              <a:rPr lang="en-US" dirty="0">
                <a:effectLst/>
              </a:rPr>
              <a:t>“Open” system</a:t>
            </a:r>
          </a:p>
          <a:p>
            <a:r>
              <a:rPr lang="en-US" sz="2000" b="1" dirty="0">
                <a:effectLst/>
              </a:rPr>
              <a:t>Nonvolatile acids – Removed by kidneys</a:t>
            </a:r>
          </a:p>
          <a:p>
            <a:pPr lvl="1"/>
            <a:r>
              <a:rPr lang="en-US" sz="2000" dirty="0">
                <a:effectLst/>
              </a:rPr>
              <a:t>70-100 mM of nonvolatile acids need to be excreted (Western diet) “Fixed” acids, “closed” system</a:t>
            </a:r>
          </a:p>
          <a:p>
            <a:pPr lvl="1"/>
            <a:r>
              <a:rPr lang="en-US" sz="2000" dirty="0">
                <a:effectLst/>
              </a:rPr>
              <a:t>From sulfur amino acids (AA, methionine, cysteine), phosphoric acid,</a:t>
            </a:r>
          </a:p>
          <a:p>
            <a:pPr lvl="1"/>
            <a:r>
              <a:rPr lang="en-US" sz="2000" dirty="0"/>
              <a:t>O</a:t>
            </a:r>
            <a:r>
              <a:rPr lang="en-US" sz="2000" dirty="0">
                <a:effectLst/>
              </a:rPr>
              <a:t>rganic acids (uric, oxalic)</a:t>
            </a:r>
          </a:p>
          <a:p>
            <a:r>
              <a:rPr lang="en-US" sz="2000" b="1" dirty="0">
                <a:effectLst/>
              </a:rPr>
              <a:t>Sources of base: </a:t>
            </a:r>
            <a:r>
              <a:rPr lang="en-US" sz="2000" dirty="0">
                <a:effectLst/>
              </a:rPr>
              <a:t>organic anions (citrate, acetate, lactate, ketones), </a:t>
            </a:r>
            <a:r>
              <a:rPr lang="en-US" sz="2000" dirty="0"/>
              <a:t>A</a:t>
            </a:r>
            <a:r>
              <a:rPr lang="en-US" sz="2000" dirty="0">
                <a:effectLst/>
              </a:rPr>
              <a:t>nionic AA (glutamate, aspartate)</a:t>
            </a:r>
          </a:p>
          <a:p>
            <a:endParaRPr lang="en-US" dirty="0"/>
          </a:p>
        </p:txBody>
      </p:sp>
    </p:spTree>
    <p:extLst>
      <p:ext uri="{BB962C8B-B14F-4D97-AF65-F5344CB8AC3E}">
        <p14:creationId xmlns:p14="http://schemas.microsoft.com/office/powerpoint/2010/main" val="26693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dissolve">
                                      <p:cBhvr>
                                        <p:cTn id="10" dur="500"/>
                                        <p:tgtEl>
                                          <p:spTgt spid="1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dissolve">
                                      <p:cBhvr>
                                        <p:cTn id="13" dur="500"/>
                                        <p:tgtEl>
                                          <p:spTgt spid="1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4">
                                            <p:txEl>
                                              <p:pRg st="3" end="3"/>
                                            </p:txEl>
                                          </p:spTgt>
                                        </p:tgtEl>
                                        <p:attrNameLst>
                                          <p:attrName>style.visibility</p:attrName>
                                        </p:attrNameLst>
                                      </p:cBhvr>
                                      <p:to>
                                        <p:strVal val="visible"/>
                                      </p:to>
                                    </p:set>
                                    <p:animEffect transition="in" filter="dissolve">
                                      <p:cBhvr>
                                        <p:cTn id="18" dur="500"/>
                                        <p:tgtEl>
                                          <p:spTgt spid="14">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animEffect transition="in" filter="dissolve">
                                      <p:cBhvr>
                                        <p:cTn id="21" dur="500"/>
                                        <p:tgtEl>
                                          <p:spTgt spid="14">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14">
                                            <p:txEl>
                                              <p:pRg st="5" end="5"/>
                                            </p:txEl>
                                          </p:spTgt>
                                        </p:tgtEl>
                                        <p:attrNameLst>
                                          <p:attrName>style.visibility</p:attrName>
                                        </p:attrNameLst>
                                      </p:cBhvr>
                                      <p:to>
                                        <p:strVal val="visible"/>
                                      </p:to>
                                    </p:set>
                                    <p:animEffect transition="in" filter="dissolve">
                                      <p:cBhvr>
                                        <p:cTn id="24" dur="500"/>
                                        <p:tgtEl>
                                          <p:spTgt spid="14">
                                            <p:txEl>
                                              <p:pRg st="5" end="5"/>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animEffect transition="in" filter="dissolve">
                                      <p:cBhvr>
                                        <p:cTn id="27" dur="500"/>
                                        <p:tgtEl>
                                          <p:spTgt spid="1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4">
                                            <p:txEl>
                                              <p:pRg st="7" end="7"/>
                                            </p:txEl>
                                          </p:spTgt>
                                        </p:tgtEl>
                                        <p:attrNameLst>
                                          <p:attrName>style.visibility</p:attrName>
                                        </p:attrNameLst>
                                      </p:cBhvr>
                                      <p:to>
                                        <p:strVal val="visible"/>
                                      </p:to>
                                    </p:set>
                                    <p:animEffect transition="in" filter="dissolve">
                                      <p:cBhvr>
                                        <p:cTn id="32"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Urinary H+ ”Scavengers”</a:t>
            </a:r>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r>
              <a:rPr lang="en-US" dirty="0"/>
              <a:t>Ammonium</a:t>
            </a:r>
          </a:p>
          <a:p>
            <a:pPr lvl="1"/>
            <a:r>
              <a:rPr lang="en-US" dirty="0"/>
              <a:t>NH3/NH4+ (</a:t>
            </a:r>
            <a:r>
              <a:rPr lang="en-US" dirty="0" err="1"/>
              <a:t>pKa</a:t>
            </a:r>
            <a:r>
              <a:rPr lang="en-US" dirty="0"/>
              <a:t> = 9.2)</a:t>
            </a:r>
          </a:p>
          <a:p>
            <a:pPr lvl="1"/>
            <a:endParaRPr lang="en-US" dirty="0"/>
          </a:p>
          <a:p>
            <a:r>
              <a:rPr lang="en-US" dirty="0"/>
              <a:t>Titratable Acids (TA)</a:t>
            </a:r>
          </a:p>
          <a:p>
            <a:pPr lvl="1"/>
            <a:r>
              <a:rPr lang="en-US" dirty="0"/>
              <a:t>Phosphate (HPO4,2- H2PO4-, </a:t>
            </a:r>
            <a:r>
              <a:rPr lang="en-US" dirty="0" err="1"/>
              <a:t>pKa</a:t>
            </a:r>
            <a:r>
              <a:rPr lang="en-US" dirty="0"/>
              <a:t> = 6.8)</a:t>
            </a:r>
          </a:p>
          <a:p>
            <a:pPr lvl="1"/>
            <a:r>
              <a:rPr lang="en-US" dirty="0"/>
              <a:t>Creatinine (</a:t>
            </a:r>
            <a:r>
              <a:rPr lang="en-US" dirty="0" err="1"/>
              <a:t>pKa</a:t>
            </a:r>
            <a:r>
              <a:rPr lang="en-US" dirty="0"/>
              <a:t> = 5.0)</a:t>
            </a:r>
          </a:p>
          <a:p>
            <a:pPr lvl="1"/>
            <a:r>
              <a:rPr lang="en-US" dirty="0"/>
              <a:t>Uric Acid (</a:t>
            </a:r>
            <a:r>
              <a:rPr lang="en-US" dirty="0" err="1"/>
              <a:t>pKa</a:t>
            </a:r>
            <a:r>
              <a:rPr lang="en-US" dirty="0"/>
              <a:t> = 5.8)</a:t>
            </a:r>
          </a:p>
          <a:p>
            <a:pPr lvl="1"/>
            <a:endParaRPr lang="en-US" dirty="0"/>
          </a:p>
          <a:p>
            <a:r>
              <a:rPr lang="en-US" dirty="0"/>
              <a:t>Free H+ (pH 5=1 x10-5M = 10micromol/L)</a:t>
            </a:r>
          </a:p>
        </p:txBody>
      </p:sp>
    </p:spTree>
    <p:extLst>
      <p:ext uri="{BB962C8B-B14F-4D97-AF65-F5344CB8AC3E}">
        <p14:creationId xmlns:p14="http://schemas.microsoft.com/office/powerpoint/2010/main" val="3875368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pic>
        <p:nvPicPr>
          <p:cNvPr id="3" name="Picture 2">
            <a:extLst>
              <a:ext uri="{FF2B5EF4-FFF2-40B4-BE49-F238E27FC236}">
                <a16:creationId xmlns:a16="http://schemas.microsoft.com/office/drawing/2014/main" id="{675F7AAA-E7DB-86B0-4B95-23612287C1D2}"/>
              </a:ext>
            </a:extLst>
          </p:cNvPr>
          <p:cNvPicPr>
            <a:picLocks noChangeAspect="1"/>
          </p:cNvPicPr>
          <p:nvPr/>
        </p:nvPicPr>
        <p:blipFill>
          <a:blip r:embed="rId3"/>
          <a:stretch>
            <a:fillRect/>
          </a:stretch>
        </p:blipFill>
        <p:spPr>
          <a:xfrm>
            <a:off x="2209800" y="739021"/>
            <a:ext cx="7772400" cy="5379958"/>
          </a:xfrm>
          <a:prstGeom prst="rect">
            <a:avLst/>
          </a:prstGeom>
        </p:spPr>
      </p:pic>
      <p:sp>
        <p:nvSpPr>
          <p:cNvPr id="4" name="TextBox 3">
            <a:extLst>
              <a:ext uri="{FF2B5EF4-FFF2-40B4-BE49-F238E27FC236}">
                <a16:creationId xmlns:a16="http://schemas.microsoft.com/office/drawing/2014/main" id="{0FCB1909-ADCB-F23A-AFBC-E00C9DBE192F}"/>
              </a:ext>
            </a:extLst>
          </p:cNvPr>
          <p:cNvSpPr txBox="1"/>
          <p:nvPr/>
        </p:nvSpPr>
        <p:spPr>
          <a:xfrm>
            <a:off x="8061951" y="6656729"/>
            <a:ext cx="4282450" cy="276999"/>
          </a:xfrm>
          <a:prstGeom prst="rect">
            <a:avLst/>
          </a:prstGeom>
          <a:noFill/>
        </p:spPr>
        <p:txBody>
          <a:bodyPr wrap="square" rtlCol="0">
            <a:spAutoFit/>
          </a:bodyPr>
          <a:lstStyle/>
          <a:p>
            <a:r>
              <a:rPr lang="en-US" sz="1200" dirty="0">
                <a:solidFill>
                  <a:srgbClr val="595959"/>
                </a:solidFill>
                <a:effectLst/>
                <a:latin typeface="Helvetica" pitchFamily="2" charset="0"/>
              </a:rPr>
              <a:t>I. David Weiner et al. CJASN doi:10.2215/CJN.10311013</a:t>
            </a:r>
            <a:r>
              <a:rPr lang="en-US" sz="1200" dirty="0">
                <a:effectLst/>
                <a:latin typeface="Helvetica" pitchFamily="2" charset="0"/>
              </a:rPr>
              <a:t>12</a:t>
            </a:r>
          </a:p>
        </p:txBody>
      </p:sp>
    </p:spTree>
    <p:extLst>
      <p:ext uri="{BB962C8B-B14F-4D97-AF65-F5344CB8AC3E}">
        <p14:creationId xmlns:p14="http://schemas.microsoft.com/office/powerpoint/2010/main" val="606550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Renal Ammonium Production</a:t>
            </a:r>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637361"/>
            <a:ext cx="4166286" cy="3887994"/>
          </a:xfrm>
        </p:spPr>
        <p:txBody>
          <a:bodyPr/>
          <a:lstStyle/>
          <a:p>
            <a:pPr marL="0" indent="0" algn="ctr">
              <a:buNone/>
            </a:pPr>
            <a:r>
              <a:rPr lang="en-US" u="sng" dirty="0"/>
              <a:t>Enhancer</a:t>
            </a:r>
          </a:p>
          <a:p>
            <a:r>
              <a:rPr lang="en-US" dirty="0"/>
              <a:t>Acidemia</a:t>
            </a:r>
          </a:p>
          <a:p>
            <a:r>
              <a:rPr lang="en-US" dirty="0"/>
              <a:t>Hypokalemia</a:t>
            </a:r>
          </a:p>
          <a:p>
            <a:r>
              <a:rPr lang="en-US" dirty="0"/>
              <a:t>Gluconeogenesis</a:t>
            </a:r>
          </a:p>
        </p:txBody>
      </p:sp>
      <p:sp>
        <p:nvSpPr>
          <p:cNvPr id="2" name="Content Placeholder 13">
            <a:extLst>
              <a:ext uri="{FF2B5EF4-FFF2-40B4-BE49-F238E27FC236}">
                <a16:creationId xmlns:a16="http://schemas.microsoft.com/office/drawing/2014/main" id="{5C8F766C-0141-FA4B-6C67-94C3ACCFC7B4}"/>
              </a:ext>
            </a:extLst>
          </p:cNvPr>
          <p:cNvSpPr txBox="1">
            <a:spLocks/>
          </p:cNvSpPr>
          <p:nvPr/>
        </p:nvSpPr>
        <p:spPr>
          <a:xfrm>
            <a:off x="6515100" y="2637361"/>
            <a:ext cx="4166286" cy="38879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u="sng" dirty="0"/>
              <a:t>Inhibitors</a:t>
            </a:r>
          </a:p>
          <a:p>
            <a:r>
              <a:rPr lang="en-US" dirty="0"/>
              <a:t>Alkalemia</a:t>
            </a:r>
          </a:p>
          <a:p>
            <a:r>
              <a:rPr lang="en-US" dirty="0"/>
              <a:t>Hyperkalemia</a:t>
            </a:r>
          </a:p>
          <a:p>
            <a:r>
              <a:rPr lang="en-US" dirty="0"/>
              <a:t>Angiotensin Blockers</a:t>
            </a:r>
          </a:p>
        </p:txBody>
      </p:sp>
    </p:spTree>
    <p:extLst>
      <p:ext uri="{BB962C8B-B14F-4D97-AF65-F5344CB8AC3E}">
        <p14:creationId xmlns:p14="http://schemas.microsoft.com/office/powerpoint/2010/main" val="1219280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The Acid Problem</a:t>
            </a:r>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normAutofit lnSpcReduction="10000"/>
          </a:bodyPr>
          <a:lstStyle/>
          <a:p>
            <a:pPr marL="0" indent="0" algn="ctr">
              <a:buNone/>
            </a:pPr>
            <a:r>
              <a:rPr lang="en-US" dirty="0"/>
              <a:t>Net H+ Excretion = NH4+ + Titratable Acids - HCO3-</a:t>
            </a:r>
          </a:p>
          <a:p>
            <a:pPr marL="0" indent="0">
              <a:buNone/>
            </a:pPr>
            <a:endParaRPr lang="en-US" dirty="0"/>
          </a:p>
          <a:p>
            <a:pPr marL="0" indent="0">
              <a:buNone/>
            </a:pPr>
            <a:r>
              <a:rPr lang="en-US" dirty="0"/>
              <a:t>THREE MAIN PROCESSES</a:t>
            </a:r>
          </a:p>
          <a:p>
            <a:pPr marL="0" indent="0">
              <a:buNone/>
            </a:pPr>
            <a:r>
              <a:rPr lang="en-US" dirty="0"/>
              <a:t>	1. Proximal acidification</a:t>
            </a:r>
          </a:p>
          <a:p>
            <a:pPr marL="0" indent="0">
              <a:buNone/>
            </a:pPr>
            <a:r>
              <a:rPr lang="en-US" dirty="0"/>
              <a:t>	2. Distal acidification</a:t>
            </a:r>
          </a:p>
          <a:p>
            <a:pPr marL="0" indent="0">
              <a:buNone/>
            </a:pPr>
            <a:r>
              <a:rPr lang="en-US" dirty="0"/>
              <a:t>	3. Bicarbonate reabsorption/generation</a:t>
            </a:r>
          </a:p>
          <a:p>
            <a:pPr marL="0" indent="0">
              <a:buNone/>
            </a:pPr>
            <a:endParaRPr lang="en-US" dirty="0"/>
          </a:p>
          <a:p>
            <a:pPr marL="0" indent="0">
              <a:buNone/>
            </a:pPr>
            <a:r>
              <a:rPr lang="en-US" dirty="0"/>
              <a:t>More during NAGMA</a:t>
            </a:r>
          </a:p>
          <a:p>
            <a:endParaRPr lang="en-US" dirty="0"/>
          </a:p>
        </p:txBody>
      </p:sp>
    </p:spTree>
    <p:extLst>
      <p:ext uri="{BB962C8B-B14F-4D97-AF65-F5344CB8AC3E}">
        <p14:creationId xmlns:p14="http://schemas.microsoft.com/office/powerpoint/2010/main" val="217845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dissolv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dissolve">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dissolve">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dissolve">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4">
                                            <p:txEl>
                                              <p:pRg st="7" end="7"/>
                                            </p:txEl>
                                          </p:spTgt>
                                        </p:tgtEl>
                                        <p:attrNameLst>
                                          <p:attrName>style.visibility</p:attrName>
                                        </p:attrNameLst>
                                      </p:cBhvr>
                                      <p:to>
                                        <p:strVal val="visible"/>
                                      </p:to>
                                    </p:set>
                                    <p:animEffect transition="in" filter="dissolve">
                                      <p:cBhvr>
                                        <p:cTn id="32"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747B70-B802-3A4E-892F-C5ECF82B147F}"/>
              </a:ext>
            </a:extLst>
          </p:cNvPr>
          <p:cNvPicPr>
            <a:picLocks noChangeAspect="1"/>
          </p:cNvPicPr>
          <p:nvPr/>
        </p:nvPicPr>
        <p:blipFill>
          <a:blip r:embed="rId2"/>
          <a:stretch>
            <a:fillRect/>
          </a:stretch>
        </p:blipFill>
        <p:spPr>
          <a:xfrm>
            <a:off x="0" y="40620"/>
            <a:ext cx="12192000" cy="6857143"/>
          </a:xfrm>
          <a:prstGeom prst="rect">
            <a:avLst/>
          </a:prstGeom>
        </p:spPr>
      </p:pic>
      <p:sp>
        <p:nvSpPr>
          <p:cNvPr id="2" name="Title 1">
            <a:extLst>
              <a:ext uri="{FF2B5EF4-FFF2-40B4-BE49-F238E27FC236}">
                <a16:creationId xmlns:a16="http://schemas.microsoft.com/office/drawing/2014/main" id="{5C49AB12-C388-524D-8683-D28B975A2F57}"/>
              </a:ext>
            </a:extLst>
          </p:cNvPr>
          <p:cNvSpPr>
            <a:spLocks noGrp="1"/>
          </p:cNvSpPr>
          <p:nvPr>
            <p:ph type="ctrTitle"/>
          </p:nvPr>
        </p:nvSpPr>
        <p:spPr/>
        <p:txBody>
          <a:bodyPr/>
          <a:lstStyle/>
          <a:p>
            <a:r>
              <a:rPr lang="en-US" b="1" dirty="0"/>
              <a:t>Overview of Disturbances</a:t>
            </a:r>
          </a:p>
        </p:txBody>
      </p:sp>
      <p:sp>
        <p:nvSpPr>
          <p:cNvPr id="3" name="Subtitle 2">
            <a:extLst>
              <a:ext uri="{FF2B5EF4-FFF2-40B4-BE49-F238E27FC236}">
                <a16:creationId xmlns:a16="http://schemas.microsoft.com/office/drawing/2014/main" id="{6584E64B-CA41-AE4F-98C9-7158AF030A1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94943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Disclosures</a:t>
            </a:r>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r>
              <a:rPr lang="en-US" dirty="0"/>
              <a:t>None</a:t>
            </a:r>
          </a:p>
        </p:txBody>
      </p:sp>
    </p:spTree>
    <p:extLst>
      <p:ext uri="{BB962C8B-B14F-4D97-AF65-F5344CB8AC3E}">
        <p14:creationId xmlns:p14="http://schemas.microsoft.com/office/powerpoint/2010/main" val="3338784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Simple |Single Acid-Base Disturbances</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normAutofit fontScale="85000" lnSpcReduction="20000"/>
          </a:bodyPr>
          <a:lstStyle/>
          <a:p>
            <a:pPr>
              <a:spcAft>
                <a:spcPts val="1200"/>
              </a:spcAft>
            </a:pPr>
            <a:r>
              <a:rPr lang="en-US" dirty="0"/>
              <a:t>There are four primary simple acid-base disturbances</a:t>
            </a:r>
          </a:p>
          <a:p>
            <a:pPr marL="914400" lvl="1" indent="-457200">
              <a:buFont typeface="+mj-lt"/>
              <a:buAutoNum type="arabicPeriod"/>
            </a:pPr>
            <a:r>
              <a:rPr lang="en-US" dirty="0"/>
              <a:t>Metabolic acidosis </a:t>
            </a:r>
          </a:p>
          <a:p>
            <a:pPr lvl="2">
              <a:buFont typeface="Calibri" panose="020F0502020204030204" pitchFamily="34" charset="0"/>
              <a:buChar char="−"/>
            </a:pPr>
            <a:r>
              <a:rPr lang="en-US" dirty="0"/>
              <a:t>Define: reduction in serum bicarbonate concentration which includes bicarbonate (HCO</a:t>
            </a:r>
            <a:r>
              <a:rPr lang="en-US" baseline="-25000" dirty="0"/>
              <a:t>3</a:t>
            </a:r>
            <a:r>
              <a:rPr lang="en-US" dirty="0"/>
              <a:t>), carbonic acid (H</a:t>
            </a:r>
            <a:r>
              <a:rPr lang="en-US" baseline="-25000" dirty="0"/>
              <a:t>2</a:t>
            </a:r>
            <a:r>
              <a:rPr lang="en-US" dirty="0"/>
              <a:t>CO</a:t>
            </a:r>
            <a:r>
              <a:rPr lang="en-US" baseline="-25000" dirty="0"/>
              <a:t>3</a:t>
            </a:r>
            <a:r>
              <a:rPr lang="en-US" dirty="0"/>
              <a:t>) and dissolved CO</a:t>
            </a:r>
            <a:r>
              <a:rPr lang="en-US" baseline="-25000" dirty="0"/>
              <a:t>2</a:t>
            </a:r>
          </a:p>
          <a:p>
            <a:pPr lvl="2">
              <a:buFont typeface="Calibri" panose="020F0502020204030204" pitchFamily="34" charset="0"/>
              <a:buChar char="−"/>
            </a:pPr>
            <a:r>
              <a:rPr lang="en-US" dirty="0"/>
              <a:t>Causes: metabolic acids, excessive exogenous acid intake, reduced kidney excretion of acid, or excessive exogenous loss of (usually in stool or urine)</a:t>
            </a:r>
          </a:p>
          <a:p>
            <a:pPr lvl="2">
              <a:buFont typeface="Calibri" panose="020F0502020204030204" pitchFamily="34" charset="0"/>
              <a:buChar char="−"/>
            </a:pPr>
            <a:r>
              <a:rPr lang="en-US" dirty="0"/>
              <a:t>Compensation: hyperventilatory compensatory response which reduces the arterial pCO</a:t>
            </a:r>
            <a:r>
              <a:rPr lang="en-US" baseline="-25000" dirty="0"/>
              <a:t>2</a:t>
            </a:r>
            <a:r>
              <a:rPr lang="en-US" dirty="0"/>
              <a:t> and blunts the degree of acidemia</a:t>
            </a:r>
          </a:p>
          <a:p>
            <a:pPr lvl="2">
              <a:buFont typeface="Calibri" panose="020F0502020204030204" pitchFamily="34" charset="0"/>
              <a:buChar char="−"/>
            </a:pPr>
            <a:endParaRPr lang="en-US" dirty="0"/>
          </a:p>
          <a:p>
            <a:pPr marL="914400" lvl="1" indent="-457200">
              <a:buFont typeface="+mj-lt"/>
              <a:buAutoNum type="arabicPeriod"/>
            </a:pPr>
            <a:r>
              <a:rPr lang="en-US" dirty="0"/>
              <a:t>Metabolic Alkalosis </a:t>
            </a:r>
          </a:p>
          <a:p>
            <a:pPr lvl="2">
              <a:buFont typeface="Calibri" panose="020F0502020204030204" pitchFamily="34" charset="0"/>
              <a:buChar char="−"/>
            </a:pPr>
            <a:r>
              <a:rPr lang="en-US" dirty="0"/>
              <a:t>Define: increase in serum bicarbonate concentration </a:t>
            </a:r>
          </a:p>
          <a:p>
            <a:pPr lvl="2">
              <a:buFont typeface="Calibri" panose="020F0502020204030204" pitchFamily="34" charset="0"/>
              <a:buChar char="−"/>
            </a:pPr>
            <a:r>
              <a:rPr lang="en-US" dirty="0"/>
              <a:t>Causes: increase in exogenous intake or endogenous generation of bicarbonate w/ reduced or impaired renal excretion </a:t>
            </a:r>
          </a:p>
          <a:p>
            <a:pPr lvl="2">
              <a:buFont typeface="Calibri" panose="020F0502020204030204" pitchFamily="34" charset="0"/>
              <a:buChar char="−"/>
            </a:pPr>
            <a:r>
              <a:rPr lang="en-US" dirty="0"/>
              <a:t>Compensation: hypoventilatory compensatory response, which increases the arterial pCO</a:t>
            </a:r>
            <a:r>
              <a:rPr lang="en-US" baseline="-25000" dirty="0"/>
              <a:t>2</a:t>
            </a:r>
            <a:r>
              <a:rPr lang="en-US" dirty="0"/>
              <a:t> and blunts the degree of alkalemia</a:t>
            </a:r>
          </a:p>
        </p:txBody>
      </p:sp>
      <p:sp>
        <p:nvSpPr>
          <p:cNvPr id="2" name="TextBox 1">
            <a:extLst>
              <a:ext uri="{FF2B5EF4-FFF2-40B4-BE49-F238E27FC236}">
                <a16:creationId xmlns:a16="http://schemas.microsoft.com/office/drawing/2014/main" id="{8294ABAC-964D-F999-1F51-55E2B63B7CFF}"/>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145882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dissolve">
                                      <p:cBhvr>
                                        <p:cTn id="7" dur="500"/>
                                        <p:tgtEl>
                                          <p:spTgt spid="14">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dissolve">
                                      <p:cBhvr>
                                        <p:cTn id="10" dur="500"/>
                                        <p:tgtEl>
                                          <p:spTgt spid="14">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animEffect transition="in" filter="dissolve">
                                      <p:cBhvr>
                                        <p:cTn id="13" dur="500"/>
                                        <p:tgtEl>
                                          <p:spTgt spid="14">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4">
                                            <p:txEl>
                                              <p:pRg st="4" end="4"/>
                                            </p:txEl>
                                          </p:spTgt>
                                        </p:tgtEl>
                                        <p:attrNameLst>
                                          <p:attrName>style.visibility</p:attrName>
                                        </p:attrNameLst>
                                      </p:cBhvr>
                                      <p:to>
                                        <p:strVal val="visible"/>
                                      </p:to>
                                    </p:set>
                                    <p:animEffect transition="in" filter="dissolve">
                                      <p:cBhvr>
                                        <p:cTn id="16" dur="500"/>
                                        <p:tgtEl>
                                          <p:spTgt spid="1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4">
                                            <p:txEl>
                                              <p:pRg st="6" end="6"/>
                                            </p:txEl>
                                          </p:spTgt>
                                        </p:tgtEl>
                                        <p:attrNameLst>
                                          <p:attrName>style.visibility</p:attrName>
                                        </p:attrNameLst>
                                      </p:cBhvr>
                                      <p:to>
                                        <p:strVal val="visible"/>
                                      </p:to>
                                    </p:set>
                                    <p:animEffect transition="in" filter="dissolve">
                                      <p:cBhvr>
                                        <p:cTn id="21" dur="500"/>
                                        <p:tgtEl>
                                          <p:spTgt spid="14">
                                            <p:txEl>
                                              <p:pRg st="6" end="6"/>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14">
                                            <p:txEl>
                                              <p:pRg st="7" end="7"/>
                                            </p:txEl>
                                          </p:spTgt>
                                        </p:tgtEl>
                                        <p:attrNameLst>
                                          <p:attrName>style.visibility</p:attrName>
                                        </p:attrNameLst>
                                      </p:cBhvr>
                                      <p:to>
                                        <p:strVal val="visible"/>
                                      </p:to>
                                    </p:set>
                                    <p:animEffect transition="in" filter="dissolve">
                                      <p:cBhvr>
                                        <p:cTn id="24" dur="500"/>
                                        <p:tgtEl>
                                          <p:spTgt spid="14">
                                            <p:txEl>
                                              <p:pRg st="7" end="7"/>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14">
                                            <p:txEl>
                                              <p:pRg st="8" end="8"/>
                                            </p:txEl>
                                          </p:spTgt>
                                        </p:tgtEl>
                                        <p:attrNameLst>
                                          <p:attrName>style.visibility</p:attrName>
                                        </p:attrNameLst>
                                      </p:cBhvr>
                                      <p:to>
                                        <p:strVal val="visible"/>
                                      </p:to>
                                    </p:set>
                                    <p:animEffect transition="in" filter="dissolve">
                                      <p:cBhvr>
                                        <p:cTn id="27" dur="500"/>
                                        <p:tgtEl>
                                          <p:spTgt spid="14">
                                            <p:txEl>
                                              <p:pRg st="8" end="8"/>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14">
                                            <p:txEl>
                                              <p:pRg st="9" end="9"/>
                                            </p:txEl>
                                          </p:spTgt>
                                        </p:tgtEl>
                                        <p:attrNameLst>
                                          <p:attrName>style.visibility</p:attrName>
                                        </p:attrNameLst>
                                      </p:cBhvr>
                                      <p:to>
                                        <p:strVal val="visible"/>
                                      </p:to>
                                    </p:set>
                                    <p:animEffect transition="in" filter="dissolve">
                                      <p:cBhvr>
                                        <p:cTn id="30" dur="500"/>
                                        <p:tgtEl>
                                          <p:spTgt spid="1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Simple |Single Acid-Base Disturbances</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pPr marL="914400" lvl="1" indent="-457200">
              <a:buFont typeface="+mj-lt"/>
              <a:buAutoNum type="arabicPeriod" startAt="3"/>
            </a:pPr>
            <a:r>
              <a:rPr lang="en-US" dirty="0"/>
              <a:t>Respiratory acidosis</a:t>
            </a:r>
          </a:p>
          <a:p>
            <a:pPr lvl="2">
              <a:buFont typeface="Calibri" panose="020F0502020204030204" pitchFamily="34" charset="0"/>
              <a:buChar char="−"/>
            </a:pPr>
            <a:r>
              <a:rPr lang="en-US" dirty="0"/>
              <a:t>Define: increase in arterial pCO</a:t>
            </a:r>
            <a:r>
              <a:rPr lang="en-US" baseline="-25000" dirty="0"/>
              <a:t>2</a:t>
            </a:r>
            <a:r>
              <a:rPr lang="en-US" dirty="0"/>
              <a:t> </a:t>
            </a:r>
          </a:p>
          <a:p>
            <a:pPr lvl="2">
              <a:buFont typeface="Calibri" panose="020F0502020204030204" pitchFamily="34" charset="0"/>
              <a:buChar char="−"/>
            </a:pPr>
            <a:r>
              <a:rPr lang="en-US" dirty="0"/>
              <a:t>Cause: pCO</a:t>
            </a:r>
            <a:r>
              <a:rPr lang="en-US" baseline="-25000" dirty="0"/>
              <a:t>2</a:t>
            </a:r>
            <a:r>
              <a:rPr lang="en-US" dirty="0"/>
              <a:t> retention </a:t>
            </a:r>
          </a:p>
          <a:p>
            <a:pPr lvl="2">
              <a:buFont typeface="Calibri" panose="020F0502020204030204" pitchFamily="34" charset="0"/>
              <a:buChar char="−"/>
            </a:pPr>
            <a:r>
              <a:rPr lang="en-US" dirty="0"/>
              <a:t>Compensation: increase in serum bicarbonate concentration due to rapid generation from buffers and, over a period of days, renal generation and retention</a:t>
            </a:r>
          </a:p>
          <a:p>
            <a:pPr lvl="2">
              <a:buFont typeface="Calibri" panose="020F0502020204030204" pitchFamily="34" charset="0"/>
              <a:buChar char="−"/>
            </a:pPr>
            <a:endParaRPr lang="en-US" dirty="0"/>
          </a:p>
          <a:p>
            <a:pPr marL="914400" lvl="1" indent="-457200">
              <a:buFont typeface="+mj-lt"/>
              <a:buAutoNum type="arabicPeriod" startAt="4"/>
            </a:pPr>
            <a:r>
              <a:rPr lang="en-US" dirty="0"/>
              <a:t>Respiratory alkalosis</a:t>
            </a:r>
          </a:p>
          <a:p>
            <a:pPr lvl="2">
              <a:buFont typeface="Calibri" panose="020F0502020204030204" pitchFamily="34" charset="0"/>
              <a:buChar char="−"/>
            </a:pPr>
            <a:r>
              <a:rPr lang="en-US" dirty="0"/>
              <a:t>Define: decrease the arterial pCO</a:t>
            </a:r>
            <a:r>
              <a:rPr lang="en-US" baseline="-25000" dirty="0"/>
              <a:t>2</a:t>
            </a:r>
          </a:p>
          <a:p>
            <a:pPr lvl="2">
              <a:buFont typeface="Calibri" panose="020F0502020204030204" pitchFamily="34" charset="0"/>
              <a:buChar char="−"/>
            </a:pPr>
            <a:r>
              <a:rPr lang="en-US" dirty="0"/>
              <a:t>Cause: hyperventilation </a:t>
            </a:r>
          </a:p>
          <a:p>
            <a:pPr lvl="2">
              <a:buFont typeface="Calibri" panose="020F0502020204030204" pitchFamily="34" charset="0"/>
              <a:buChar char="−"/>
            </a:pPr>
            <a:r>
              <a:rPr lang="en-US" dirty="0"/>
              <a:t>Compensation: H+ is released from buffers acutely and chronically, over a period of days, as the kidneys excrete and/or retain acid</a:t>
            </a:r>
          </a:p>
          <a:p>
            <a:endParaRPr lang="en-US" dirty="0"/>
          </a:p>
        </p:txBody>
      </p:sp>
      <p:sp>
        <p:nvSpPr>
          <p:cNvPr id="2" name="TextBox 1">
            <a:extLst>
              <a:ext uri="{FF2B5EF4-FFF2-40B4-BE49-F238E27FC236}">
                <a16:creationId xmlns:a16="http://schemas.microsoft.com/office/drawing/2014/main" id="{C2CF6AE0-C8E4-D755-7E7D-1CDE8BA3F928}"/>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261221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dissolve">
                                      <p:cBhvr>
                                        <p:cTn id="10" dur="500"/>
                                        <p:tgtEl>
                                          <p:spTgt spid="1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dissolve">
                                      <p:cBhvr>
                                        <p:cTn id="13" dur="500"/>
                                        <p:tgtEl>
                                          <p:spTgt spid="14">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animEffect transition="in" filter="dissolve">
                                      <p:cBhvr>
                                        <p:cTn id="16" dur="500"/>
                                        <p:tgtEl>
                                          <p:spTgt spid="1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4">
                                            <p:txEl>
                                              <p:pRg st="5" end="5"/>
                                            </p:txEl>
                                          </p:spTgt>
                                        </p:tgtEl>
                                        <p:attrNameLst>
                                          <p:attrName>style.visibility</p:attrName>
                                        </p:attrNameLst>
                                      </p:cBhvr>
                                      <p:to>
                                        <p:strVal val="visible"/>
                                      </p:to>
                                    </p:set>
                                    <p:animEffect transition="in" filter="dissolve">
                                      <p:cBhvr>
                                        <p:cTn id="21" dur="500"/>
                                        <p:tgtEl>
                                          <p:spTgt spid="14">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14">
                                            <p:txEl>
                                              <p:pRg st="6" end="6"/>
                                            </p:txEl>
                                          </p:spTgt>
                                        </p:tgtEl>
                                        <p:attrNameLst>
                                          <p:attrName>style.visibility</p:attrName>
                                        </p:attrNameLst>
                                      </p:cBhvr>
                                      <p:to>
                                        <p:strVal val="visible"/>
                                      </p:to>
                                    </p:set>
                                    <p:animEffect transition="in" filter="dissolve">
                                      <p:cBhvr>
                                        <p:cTn id="24" dur="500"/>
                                        <p:tgtEl>
                                          <p:spTgt spid="14">
                                            <p:txEl>
                                              <p:pRg st="6" end="6"/>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14">
                                            <p:txEl>
                                              <p:pRg st="7" end="7"/>
                                            </p:txEl>
                                          </p:spTgt>
                                        </p:tgtEl>
                                        <p:attrNameLst>
                                          <p:attrName>style.visibility</p:attrName>
                                        </p:attrNameLst>
                                      </p:cBhvr>
                                      <p:to>
                                        <p:strVal val="visible"/>
                                      </p:to>
                                    </p:set>
                                    <p:animEffect transition="in" filter="dissolve">
                                      <p:cBhvr>
                                        <p:cTn id="27" dur="500"/>
                                        <p:tgtEl>
                                          <p:spTgt spid="14">
                                            <p:txEl>
                                              <p:pRg st="7" end="7"/>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14">
                                            <p:txEl>
                                              <p:pRg st="8" end="8"/>
                                            </p:txEl>
                                          </p:spTgt>
                                        </p:tgtEl>
                                        <p:attrNameLst>
                                          <p:attrName>style.visibility</p:attrName>
                                        </p:attrNameLst>
                                      </p:cBhvr>
                                      <p:to>
                                        <p:strVal val="visible"/>
                                      </p:to>
                                    </p:set>
                                    <p:animEffect transition="in" filter="dissolve">
                                      <p:cBhvr>
                                        <p:cTn id="30"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Mixed Acid-Base Disorders</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r>
              <a:rPr lang="en-US" dirty="0"/>
              <a:t>Is the occurrence of 2 or more simple acid base disturbances </a:t>
            </a:r>
          </a:p>
          <a:p>
            <a:pPr lvl="1"/>
            <a:r>
              <a:rPr lang="en-US" dirty="0"/>
              <a:t>They can be divergent or have a similar effect on pH</a:t>
            </a:r>
          </a:p>
          <a:p>
            <a:pPr lvl="1"/>
            <a:r>
              <a:rPr lang="en-US" dirty="0"/>
              <a:t>To identify these mixed disorders the delta/delta should be calculated </a:t>
            </a:r>
          </a:p>
          <a:p>
            <a:endParaRPr lang="en-US" dirty="0"/>
          </a:p>
        </p:txBody>
      </p:sp>
    </p:spTree>
    <p:extLst>
      <p:ext uri="{BB962C8B-B14F-4D97-AF65-F5344CB8AC3E}">
        <p14:creationId xmlns:p14="http://schemas.microsoft.com/office/powerpoint/2010/main" val="2915474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Approach to Acid-Base Disorders</a:t>
            </a:r>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r>
              <a:rPr lang="en-US" dirty="0"/>
              <a:t>Establish the Primary Disturbance</a:t>
            </a:r>
          </a:p>
          <a:p>
            <a:r>
              <a:rPr lang="en-US" dirty="0"/>
              <a:t>Is there Appropriate Compensation? </a:t>
            </a:r>
          </a:p>
          <a:p>
            <a:r>
              <a:rPr lang="en-US" dirty="0"/>
              <a:t>The Gaps (Metabolic Acidosis) </a:t>
            </a:r>
          </a:p>
          <a:p>
            <a:r>
              <a:rPr lang="en-US" dirty="0"/>
              <a:t>Delta/Delta (HAGMA)</a:t>
            </a:r>
          </a:p>
          <a:p>
            <a:endParaRPr lang="en-US" dirty="0"/>
          </a:p>
          <a:p>
            <a:r>
              <a:rPr lang="en-US" dirty="0"/>
              <a:t>Don’t forget the history as it gives important clues!!</a:t>
            </a:r>
          </a:p>
          <a:p>
            <a:endParaRPr lang="en-US" dirty="0"/>
          </a:p>
        </p:txBody>
      </p:sp>
    </p:spTree>
    <p:extLst>
      <p:ext uri="{BB962C8B-B14F-4D97-AF65-F5344CB8AC3E}">
        <p14:creationId xmlns:p14="http://schemas.microsoft.com/office/powerpoint/2010/main" val="2072885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Primary Disturbances </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pic>
        <p:nvPicPr>
          <p:cNvPr id="2" name="Content Placeholder 4">
            <a:extLst>
              <a:ext uri="{FF2B5EF4-FFF2-40B4-BE49-F238E27FC236}">
                <a16:creationId xmlns:a16="http://schemas.microsoft.com/office/drawing/2014/main" id="{84E09D0B-DFB2-D7F9-E9DD-CBE960638C72}"/>
              </a:ext>
            </a:extLst>
          </p:cNvPr>
          <p:cNvPicPr>
            <a:picLocks noChangeAspect="1"/>
          </p:cNvPicPr>
          <p:nvPr/>
        </p:nvPicPr>
        <p:blipFill>
          <a:blip r:embed="rId3"/>
          <a:stretch>
            <a:fillRect/>
          </a:stretch>
        </p:blipFill>
        <p:spPr>
          <a:xfrm>
            <a:off x="0" y="2637361"/>
            <a:ext cx="5976208" cy="3551435"/>
          </a:xfrm>
          <a:prstGeom prst="rect">
            <a:avLst/>
          </a:prstGeom>
        </p:spPr>
      </p:pic>
      <p:pic>
        <p:nvPicPr>
          <p:cNvPr id="3" name="Picture 2">
            <a:extLst>
              <a:ext uri="{FF2B5EF4-FFF2-40B4-BE49-F238E27FC236}">
                <a16:creationId xmlns:a16="http://schemas.microsoft.com/office/drawing/2014/main" id="{9C202389-E385-16B0-963B-636897E44A36}"/>
              </a:ext>
            </a:extLst>
          </p:cNvPr>
          <p:cNvPicPr>
            <a:picLocks noChangeAspect="1"/>
          </p:cNvPicPr>
          <p:nvPr/>
        </p:nvPicPr>
        <p:blipFill>
          <a:blip r:embed="rId4"/>
          <a:stretch>
            <a:fillRect/>
          </a:stretch>
        </p:blipFill>
        <p:spPr>
          <a:xfrm>
            <a:off x="5976208" y="2637361"/>
            <a:ext cx="6081829" cy="3495159"/>
          </a:xfrm>
          <a:prstGeom prst="rect">
            <a:avLst/>
          </a:prstGeom>
        </p:spPr>
      </p:pic>
      <p:sp>
        <p:nvSpPr>
          <p:cNvPr id="4" name="TextBox 3">
            <a:extLst>
              <a:ext uri="{FF2B5EF4-FFF2-40B4-BE49-F238E27FC236}">
                <a16:creationId xmlns:a16="http://schemas.microsoft.com/office/drawing/2014/main" id="{076C5C41-7347-F9F1-0B3B-CDF2560D6C66}"/>
              </a:ext>
            </a:extLst>
          </p:cNvPr>
          <p:cNvSpPr txBox="1"/>
          <p:nvPr/>
        </p:nvSpPr>
        <p:spPr>
          <a:xfrm>
            <a:off x="9735878" y="6600984"/>
            <a:ext cx="2456122" cy="246221"/>
          </a:xfrm>
          <a:prstGeom prst="rect">
            <a:avLst/>
          </a:prstGeom>
          <a:noFill/>
        </p:spPr>
        <p:txBody>
          <a:bodyPr wrap="none" rtlCol="0">
            <a:spAutoFit/>
          </a:bodyPr>
          <a:lstStyle/>
          <a:p>
            <a:r>
              <a:rPr lang="en-US" sz="1000" b="1" dirty="0"/>
              <a:t>Fig 12.5 (left) and 12.6 (right) Primer 8</a:t>
            </a:r>
            <a:r>
              <a:rPr lang="en-US" sz="1000" b="1" baseline="30000" dirty="0"/>
              <a:t>th</a:t>
            </a:r>
            <a:r>
              <a:rPr lang="en-US" sz="1000" b="1" dirty="0"/>
              <a:t> ed</a:t>
            </a:r>
          </a:p>
        </p:txBody>
      </p:sp>
    </p:spTree>
    <p:extLst>
      <p:ext uri="{BB962C8B-B14F-4D97-AF65-F5344CB8AC3E}">
        <p14:creationId xmlns:p14="http://schemas.microsoft.com/office/powerpoint/2010/main" val="296440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Appropriate Compensation</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spTree>
    <p:extLst>
      <p:ext uri="{BB962C8B-B14F-4D97-AF65-F5344CB8AC3E}">
        <p14:creationId xmlns:p14="http://schemas.microsoft.com/office/powerpoint/2010/main" val="853027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graphicFrame>
        <p:nvGraphicFramePr>
          <p:cNvPr id="2" name="Table 4">
            <a:extLst>
              <a:ext uri="{FF2B5EF4-FFF2-40B4-BE49-F238E27FC236}">
                <a16:creationId xmlns:a16="http://schemas.microsoft.com/office/drawing/2014/main" id="{2D73FD4E-D544-CD04-0FB1-82EDB14946E3}"/>
              </a:ext>
            </a:extLst>
          </p:cNvPr>
          <p:cNvGraphicFramePr>
            <a:graphicFrameLocks/>
          </p:cNvGraphicFramePr>
          <p:nvPr>
            <p:extLst>
              <p:ext uri="{D42A27DB-BD31-4B8C-83A1-F6EECF244321}">
                <p14:modId xmlns:p14="http://schemas.microsoft.com/office/powerpoint/2010/main" val="3537093589"/>
              </p:ext>
            </p:extLst>
          </p:nvPr>
        </p:nvGraphicFramePr>
        <p:xfrm>
          <a:off x="147600" y="102491"/>
          <a:ext cx="11896800" cy="6441440"/>
        </p:xfrm>
        <a:graphic>
          <a:graphicData uri="http://schemas.openxmlformats.org/drawingml/2006/table">
            <a:tbl>
              <a:tblPr firstRow="1" bandRow="1">
                <a:tableStyleId>{00A15C55-8517-42AA-B614-E9B94910E393}</a:tableStyleId>
              </a:tblPr>
              <a:tblGrid>
                <a:gridCol w="1662154">
                  <a:extLst>
                    <a:ext uri="{9D8B030D-6E8A-4147-A177-3AD203B41FA5}">
                      <a16:colId xmlns:a16="http://schemas.microsoft.com/office/drawing/2014/main" val="696175858"/>
                    </a:ext>
                  </a:extLst>
                </a:gridCol>
                <a:gridCol w="621089">
                  <a:extLst>
                    <a:ext uri="{9D8B030D-6E8A-4147-A177-3AD203B41FA5}">
                      <a16:colId xmlns:a16="http://schemas.microsoft.com/office/drawing/2014/main" val="3078088691"/>
                    </a:ext>
                  </a:extLst>
                </a:gridCol>
                <a:gridCol w="1200072">
                  <a:extLst>
                    <a:ext uri="{9D8B030D-6E8A-4147-A177-3AD203B41FA5}">
                      <a16:colId xmlns:a16="http://schemas.microsoft.com/office/drawing/2014/main" val="2835779684"/>
                    </a:ext>
                  </a:extLst>
                </a:gridCol>
                <a:gridCol w="1583636">
                  <a:extLst>
                    <a:ext uri="{9D8B030D-6E8A-4147-A177-3AD203B41FA5}">
                      <a16:colId xmlns:a16="http://schemas.microsoft.com/office/drawing/2014/main" val="1401985643"/>
                    </a:ext>
                  </a:extLst>
                </a:gridCol>
                <a:gridCol w="4617990">
                  <a:extLst>
                    <a:ext uri="{9D8B030D-6E8A-4147-A177-3AD203B41FA5}">
                      <a16:colId xmlns:a16="http://schemas.microsoft.com/office/drawing/2014/main" val="813569247"/>
                    </a:ext>
                  </a:extLst>
                </a:gridCol>
                <a:gridCol w="2211859">
                  <a:extLst>
                    <a:ext uri="{9D8B030D-6E8A-4147-A177-3AD203B41FA5}">
                      <a16:colId xmlns:a16="http://schemas.microsoft.com/office/drawing/2014/main" val="1552700679"/>
                    </a:ext>
                  </a:extLst>
                </a:gridCol>
              </a:tblGrid>
              <a:tr h="370840">
                <a:tc>
                  <a:txBody>
                    <a:bodyPr/>
                    <a:lstStyle/>
                    <a:p>
                      <a:pPr algn="ctr"/>
                      <a:r>
                        <a:rPr lang="en-US" b="1" dirty="0">
                          <a:solidFill>
                            <a:schemeClr val="tx1"/>
                          </a:solidFill>
                        </a:rPr>
                        <a:t>Primary Disorder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chemeClr val="tx1"/>
                          </a:solidFill>
                        </a:rPr>
                        <a:t>pH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solidFill>
                            <a:schemeClr val="tx1"/>
                          </a:solidFill>
                        </a:rPr>
                        <a:t>Initial Chemical Change</a:t>
                      </a:r>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chemeClr val="tx1"/>
                          </a:solidFill>
                        </a:rPr>
                        <a:t>Compensatory Response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solidFill>
                            <a:schemeClr val="tx1"/>
                          </a:solidFill>
                        </a:rPr>
                        <a:t>Expected Compensation</a:t>
                      </a:r>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solidFill>
                            <a:schemeClr val="tx1"/>
                          </a:solidFill>
                        </a:rPr>
                        <a:t>Complete Adaptive Response</a:t>
                      </a:r>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219244"/>
                  </a:ext>
                </a:extLst>
              </a:tr>
              <a:tr h="1112520">
                <a:tc>
                  <a:txBody>
                    <a:bodyPr/>
                    <a:lstStyle/>
                    <a:p>
                      <a:pPr algn="ctr"/>
                      <a:r>
                        <a:rPr lang="en-US" dirty="0"/>
                        <a:t>Metabolic Acidosis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 HCO</a:t>
                      </a:r>
                      <a:r>
                        <a:rPr lang="en-US" baseline="-25000"/>
                        <a:t>3</a:t>
                      </a:r>
                      <a:r>
                        <a:rPr lang="en-US" baseline="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pCO</a:t>
                      </a:r>
                      <a:r>
                        <a:rPr lang="en-US" baseline="-25000" dirty="0"/>
                        <a:t>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t>pCO</a:t>
                      </a:r>
                      <a:r>
                        <a:rPr lang="en-US" b="1" baseline="-25000" dirty="0"/>
                        <a:t>2</a:t>
                      </a:r>
                      <a:r>
                        <a:rPr lang="en-US" b="1" dirty="0"/>
                        <a:t> = (1.5 × HCO</a:t>
                      </a:r>
                      <a:r>
                        <a:rPr lang="en-US" b="1" baseline="-25000" dirty="0"/>
                        <a:t>3</a:t>
                      </a:r>
                      <a:r>
                        <a:rPr lang="en-US" b="1" baseline="0" dirty="0"/>
                        <a:t>-</a:t>
                      </a:r>
                      <a:r>
                        <a:rPr lang="en-US" b="1" dirty="0"/>
                        <a:t>) + 8 ± 2</a:t>
                      </a:r>
                    </a:p>
                    <a:p>
                      <a:pPr algn="l"/>
                      <a:r>
                        <a:rPr lang="en-US" dirty="0"/>
                        <a:t>pCO</a:t>
                      </a:r>
                      <a:r>
                        <a:rPr lang="en-US" baseline="-25000" dirty="0"/>
                        <a:t>2</a:t>
                      </a:r>
                      <a:r>
                        <a:rPr lang="en-US" dirty="0"/>
                        <a:t> = HCO</a:t>
                      </a:r>
                      <a:r>
                        <a:rPr lang="en-US" baseline="-25000" dirty="0"/>
                        <a:t>3</a:t>
                      </a:r>
                      <a:r>
                        <a:rPr lang="en-US" baseline="0" dirty="0"/>
                        <a:t>-</a:t>
                      </a:r>
                      <a:r>
                        <a:rPr lang="en-US" dirty="0"/>
                        <a:t> + 15</a:t>
                      </a:r>
                    </a:p>
                    <a:p>
                      <a:pPr algn="l"/>
                      <a:r>
                        <a:rPr lang="en-US" dirty="0"/>
                        <a:t>pCO</a:t>
                      </a:r>
                      <a:r>
                        <a:rPr lang="en-US" baseline="-25000" dirty="0"/>
                        <a:t>2</a:t>
                      </a:r>
                      <a:r>
                        <a:rPr lang="en-US" dirty="0"/>
                        <a:t> = decimal digits of pH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12-24 hrs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8311841"/>
                  </a:ext>
                </a:extLst>
              </a:tr>
              <a:tr h="1112520">
                <a:tc>
                  <a:txBody>
                    <a:bodyPr/>
                    <a:lstStyle/>
                    <a:p>
                      <a:pPr algn="ctr"/>
                      <a:r>
                        <a:rPr lang="en-US" dirty="0"/>
                        <a:t>Metabolic Alkalosis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HCO</a:t>
                      </a:r>
                      <a:r>
                        <a:rPr lang="en-US" baseline="-25000" dirty="0"/>
                        <a:t>3</a:t>
                      </a:r>
                      <a:r>
                        <a:rPr lang="en-US" baseline="0" dirty="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pCO</a:t>
                      </a:r>
                      <a:r>
                        <a:rPr lang="en-US" baseline="-25000" dirty="0"/>
                        <a:t>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dirty="0"/>
                        <a:t>p</a:t>
                      </a:r>
                      <a:r>
                        <a:rPr lang="en-US" b="1" dirty="0"/>
                        <a:t>CO</a:t>
                      </a:r>
                      <a:r>
                        <a:rPr lang="en-US" b="1" baseline="-25000" dirty="0"/>
                        <a:t>2</a:t>
                      </a:r>
                      <a:r>
                        <a:rPr lang="en-US" b="1" dirty="0"/>
                        <a:t> = 40 + 0.7x([HCO</a:t>
                      </a:r>
                      <a:r>
                        <a:rPr lang="en-US" b="1" baseline="-25000" dirty="0"/>
                        <a:t>3 measure</a:t>
                      </a:r>
                      <a:r>
                        <a:rPr lang="en-US" b="1" dirty="0"/>
                        <a:t>] – [HCO</a:t>
                      </a:r>
                      <a:r>
                        <a:rPr lang="en-US" b="1" baseline="-25000" dirty="0"/>
                        <a:t>3 normal</a:t>
                      </a:r>
                      <a:r>
                        <a:rPr lang="en-US" b="1" dirty="0"/>
                        <a:t>])</a:t>
                      </a:r>
                    </a:p>
                    <a:p>
                      <a:pPr algn="l"/>
                      <a:r>
                        <a:rPr lang="en-US" dirty="0"/>
                        <a:t>pCO</a:t>
                      </a:r>
                      <a:r>
                        <a:rPr lang="en-US" baseline="-25000" dirty="0"/>
                        <a:t>2</a:t>
                      </a:r>
                      <a:r>
                        <a:rPr lang="en-US" dirty="0"/>
                        <a:t> = (0.9 × HCO</a:t>
                      </a:r>
                      <a:r>
                        <a:rPr lang="en-US" baseline="-25000" dirty="0"/>
                        <a:t>3</a:t>
                      </a:r>
                      <a:r>
                        <a:rPr lang="en-US" baseline="0" dirty="0"/>
                        <a:t>-</a:t>
                      </a:r>
                      <a:r>
                        <a:rPr lang="en-US" dirty="0"/>
                        <a:t>) + 9</a:t>
                      </a:r>
                    </a:p>
                    <a:p>
                      <a:pPr algn="l"/>
                      <a:r>
                        <a:rPr lang="en-US" dirty="0"/>
                        <a:t>pCO</a:t>
                      </a:r>
                      <a:r>
                        <a:rPr lang="en-US" baseline="-25000" dirty="0"/>
                        <a:t>2</a:t>
                      </a:r>
                      <a:r>
                        <a:rPr lang="en-US" dirty="0"/>
                        <a:t> = (0.7 × HCO</a:t>
                      </a:r>
                      <a:r>
                        <a:rPr lang="en-US" baseline="-25000" dirty="0"/>
                        <a:t>3</a:t>
                      </a:r>
                      <a:r>
                        <a:rPr lang="en-US" baseline="0" dirty="0"/>
                        <a:t>-</a:t>
                      </a:r>
                      <a:r>
                        <a:rPr lang="en-US" dirty="0"/>
                        <a:t>) + 20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24-36 </a:t>
                      </a:r>
                      <a:r>
                        <a:rPr lang="en-US" dirty="0" err="1"/>
                        <a:t>hrs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3732635"/>
                  </a:ext>
                </a:extLst>
              </a:tr>
              <a:tr h="370840">
                <a:tc gridSpan="6">
                  <a:txBody>
                    <a:bodyPr/>
                    <a:lstStyle/>
                    <a:p>
                      <a:pPr algn="l"/>
                      <a:r>
                        <a:rPr lang="en-US" i="1" dirty="0"/>
                        <a:t>Respiratory Acidosis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n-US" dirty="0"/>
                    </a:p>
                  </a:txBody>
                  <a:tcPr anchor="ct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l"/>
                      <a:endParaRPr lang="en-US"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5149627"/>
                  </a:ext>
                </a:extLst>
              </a:tr>
              <a:tr h="370840">
                <a:tc>
                  <a:txBody>
                    <a:bodyPr/>
                    <a:lstStyle/>
                    <a:p>
                      <a:pPr algn="ctr"/>
                      <a:r>
                        <a:rPr lang="en-US" dirty="0"/>
                        <a:t>Acute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a:t>↑ pCO</a:t>
                      </a:r>
                      <a:r>
                        <a:rPr lang="en-US" baseline="-25000" dirty="0"/>
                        <a:t>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HCO</a:t>
                      </a:r>
                      <a:r>
                        <a:rPr lang="en-US" baseline="-25000" dirty="0"/>
                        <a:t>3</a:t>
                      </a:r>
                      <a:r>
                        <a:rPr lang="en-US" baseline="0" dirty="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a:r>
                        <a:rPr lang="en-US" dirty="0"/>
                        <a:t>HCO</a:t>
                      </a:r>
                      <a:r>
                        <a:rPr lang="en-US" baseline="-25000" dirty="0"/>
                        <a:t>3</a:t>
                      </a:r>
                      <a:r>
                        <a:rPr lang="en-US" baseline="0" dirty="0"/>
                        <a:t>- </a:t>
                      </a:r>
                      <a:r>
                        <a:rPr lang="en-US" dirty="0"/>
                        <a:t>increases 1 </a:t>
                      </a:r>
                      <a:r>
                        <a:rPr lang="en-US" dirty="0" err="1"/>
                        <a:t>mEq</a:t>
                      </a:r>
                      <a:r>
                        <a:rPr lang="en-US" dirty="0"/>
                        <a:t>/L for every 10 mm Hg increase in pCO</a:t>
                      </a:r>
                      <a:r>
                        <a:rPr lang="en-US" baseline="-25000" dirty="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rowSpan="2">
                  <a:txBody>
                    <a:bodyPr/>
                    <a:lstStyle/>
                    <a:p>
                      <a:pPr algn="ctr"/>
                      <a:r>
                        <a:rPr lang="en-US" dirty="0"/>
                        <a:t>2-5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8814492"/>
                  </a:ext>
                </a:extLst>
              </a:tr>
              <a:tr h="370840">
                <a:tc>
                  <a:txBody>
                    <a:bodyPr/>
                    <a:lstStyle/>
                    <a:p>
                      <a:pPr algn="ctr"/>
                      <a:r>
                        <a:rPr lang="en-US" dirty="0"/>
                        <a:t>Chronic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pCO</a:t>
                      </a:r>
                      <a:r>
                        <a:rPr lang="en-US" baseline="-25000" dirty="0"/>
                        <a:t>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HCO</a:t>
                      </a:r>
                      <a:r>
                        <a:rPr lang="en-US" baseline="-25000" dirty="0"/>
                        <a:t>3</a:t>
                      </a:r>
                      <a:r>
                        <a:rPr lang="en-US" baseline="0" dirty="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a:r>
                        <a:rPr lang="en-US" dirty="0"/>
                        <a:t>HCO</a:t>
                      </a:r>
                      <a:r>
                        <a:rPr lang="en-US" baseline="-25000" dirty="0"/>
                        <a:t>3</a:t>
                      </a:r>
                      <a:r>
                        <a:rPr lang="en-US" baseline="0" dirty="0"/>
                        <a:t>- </a:t>
                      </a:r>
                      <a:r>
                        <a:rPr lang="en-US" dirty="0"/>
                        <a:t>increases 3 to 4 </a:t>
                      </a:r>
                      <a:r>
                        <a:rPr lang="en-US" dirty="0" err="1"/>
                        <a:t>mEq</a:t>
                      </a:r>
                      <a:r>
                        <a:rPr lang="en-US" dirty="0"/>
                        <a:t>/L for every 10 mm Hg increase in pCO</a:t>
                      </a:r>
                      <a:r>
                        <a:rPr lang="en-US" baseline="-25000" dirty="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589642353"/>
                  </a:ext>
                </a:extLst>
              </a:tr>
              <a:tr h="370840">
                <a:tc gridSpan="6">
                  <a:txBody>
                    <a:bodyPr/>
                    <a:lstStyle/>
                    <a:p>
                      <a:pPr algn="l"/>
                      <a:r>
                        <a:rPr lang="en-US" i="1" dirty="0"/>
                        <a:t>Respiratory Alkalosis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a:p>
                  </a:txBody>
                  <a:tcPr anchor="ct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n-US" dirty="0"/>
                    </a:p>
                  </a:txBody>
                  <a:tcPr anchor="ct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l"/>
                      <a:endParaRPr lang="en-US"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1066121"/>
                  </a:ext>
                </a:extLst>
              </a:tr>
              <a:tr h="370840">
                <a:tc>
                  <a:txBody>
                    <a:bodyPr/>
                    <a:lstStyle/>
                    <a:p>
                      <a:pPr algn="ctr"/>
                      <a:r>
                        <a:rPr lang="en-US" dirty="0"/>
                        <a:t>Acute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pCO</a:t>
                      </a:r>
                      <a:r>
                        <a:rPr lang="en-US" baseline="-25000" dirty="0"/>
                        <a:t>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HCO</a:t>
                      </a:r>
                      <a:r>
                        <a:rPr lang="en-US" baseline="-25000" dirty="0"/>
                        <a:t>3</a:t>
                      </a:r>
                      <a:r>
                        <a:rPr lang="en-US" baseline="0" dirty="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a:r>
                        <a:rPr lang="en-US" dirty="0"/>
                        <a:t>HCO</a:t>
                      </a:r>
                      <a:r>
                        <a:rPr lang="en-US" baseline="-25000" dirty="0"/>
                        <a:t>3</a:t>
                      </a:r>
                      <a:r>
                        <a:rPr lang="en-US" baseline="0" dirty="0"/>
                        <a:t>-</a:t>
                      </a:r>
                      <a:r>
                        <a:rPr lang="en-US" dirty="0"/>
                        <a:t> decreases 2 </a:t>
                      </a:r>
                      <a:r>
                        <a:rPr lang="en-US" dirty="0" err="1"/>
                        <a:t>mEq</a:t>
                      </a:r>
                      <a:r>
                        <a:rPr lang="en-US" dirty="0"/>
                        <a:t>/L for every 10 mm Hg decrease in pCO</a:t>
                      </a:r>
                      <a:r>
                        <a:rPr lang="en-US" baseline="-25000" dirty="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2-5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0546163"/>
                  </a:ext>
                </a:extLst>
              </a:tr>
              <a:tr h="370840">
                <a:tc>
                  <a:txBody>
                    <a:bodyPr/>
                    <a:lstStyle/>
                    <a:p>
                      <a:pPr algn="ctr"/>
                      <a:r>
                        <a:rPr lang="en-US" dirty="0"/>
                        <a:t>Chronic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pCO</a:t>
                      </a:r>
                      <a:r>
                        <a:rPr lang="en-US" baseline="-25000" dirty="0"/>
                        <a:t>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HCO</a:t>
                      </a:r>
                      <a:r>
                        <a:rPr lang="en-US" baseline="-25000" dirty="0"/>
                        <a:t>3</a:t>
                      </a:r>
                      <a:r>
                        <a:rPr lang="en-US" baseline="0" dirty="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a:r>
                        <a:rPr lang="en-US" dirty="0"/>
                        <a:t>HCO</a:t>
                      </a:r>
                      <a:r>
                        <a:rPr lang="en-US" baseline="-25000" dirty="0"/>
                        <a:t>3</a:t>
                      </a:r>
                      <a:r>
                        <a:rPr lang="en-US" baseline="0" dirty="0"/>
                        <a:t>- </a:t>
                      </a:r>
                      <a:r>
                        <a:rPr lang="en-US" dirty="0"/>
                        <a:t>decreases 5 </a:t>
                      </a:r>
                      <a:r>
                        <a:rPr lang="en-US" dirty="0" err="1"/>
                        <a:t>mEq</a:t>
                      </a:r>
                      <a:r>
                        <a:rPr lang="en-US" dirty="0"/>
                        <a:t>/L for every 10 mm Hg decrease in pCO</a:t>
                      </a:r>
                      <a:r>
                        <a:rPr lang="en-US" baseline="-25000" dirty="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727728268"/>
                  </a:ext>
                </a:extLst>
              </a:tr>
            </a:tbl>
          </a:graphicData>
        </a:graphic>
      </p:graphicFrame>
      <p:sp>
        <p:nvSpPr>
          <p:cNvPr id="3" name="TextBox 2">
            <a:extLst>
              <a:ext uri="{FF2B5EF4-FFF2-40B4-BE49-F238E27FC236}">
                <a16:creationId xmlns:a16="http://schemas.microsoft.com/office/drawing/2014/main" id="{147F332E-16F3-C9D2-AA6C-36F3FB330BFF}"/>
              </a:ext>
            </a:extLst>
          </p:cNvPr>
          <p:cNvSpPr txBox="1"/>
          <p:nvPr/>
        </p:nvSpPr>
        <p:spPr>
          <a:xfrm>
            <a:off x="147600" y="6581001"/>
            <a:ext cx="8105745" cy="276999"/>
          </a:xfrm>
          <a:prstGeom prst="rect">
            <a:avLst/>
          </a:prstGeom>
          <a:noFill/>
        </p:spPr>
        <p:txBody>
          <a:bodyPr wrap="none" rtlCol="0">
            <a:spAutoFit/>
          </a:bodyPr>
          <a:lstStyle/>
          <a:p>
            <a:r>
              <a:rPr lang="en-US" sz="1200" b="1" dirty="0"/>
              <a:t>Table 12.1</a:t>
            </a:r>
            <a:r>
              <a:rPr lang="en-US" sz="1200" dirty="0"/>
              <a:t>: Acid-Base Rules: Changes in pH, pCO</a:t>
            </a:r>
            <a:r>
              <a:rPr lang="en-US" sz="1200" baseline="-25000" dirty="0"/>
              <a:t>2</a:t>
            </a:r>
            <a:r>
              <a:rPr lang="en-US" sz="1200" dirty="0"/>
              <a:t>, and [HCO</a:t>
            </a:r>
            <a:r>
              <a:rPr lang="en-US" sz="1200" baseline="-25000" dirty="0"/>
              <a:t>3</a:t>
            </a:r>
            <a:r>
              <a:rPr lang="en-US" sz="1200" baseline="30000" dirty="0"/>
              <a:t>−</a:t>
            </a:r>
            <a:r>
              <a:rPr lang="en-US" sz="1200" dirty="0"/>
              <a:t>] and Expected Compensatory Responses in Simple Disturbances</a:t>
            </a:r>
          </a:p>
        </p:txBody>
      </p:sp>
    </p:spTree>
    <p:extLst>
      <p:ext uri="{BB962C8B-B14F-4D97-AF65-F5344CB8AC3E}">
        <p14:creationId xmlns:p14="http://schemas.microsoft.com/office/powerpoint/2010/main" val="3633305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3"/>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pic>
        <p:nvPicPr>
          <p:cNvPr id="2" name="Content Placeholder 6">
            <a:extLst>
              <a:ext uri="{FF2B5EF4-FFF2-40B4-BE49-F238E27FC236}">
                <a16:creationId xmlns:a16="http://schemas.microsoft.com/office/drawing/2014/main" id="{51780140-2912-AB80-7CFF-36B8B24C6881}"/>
              </a:ext>
            </a:extLst>
          </p:cNvPr>
          <p:cNvPicPr>
            <a:picLocks noChangeAspect="1"/>
          </p:cNvPicPr>
          <p:nvPr/>
        </p:nvPicPr>
        <p:blipFill rotWithShape="1">
          <a:blip r:embed="rId4"/>
          <a:srcRect l="26070" t="16653" r="24696" b="7773"/>
          <a:stretch/>
        </p:blipFill>
        <p:spPr>
          <a:xfrm>
            <a:off x="2287922" y="0"/>
            <a:ext cx="7942683" cy="6858000"/>
          </a:xfrm>
          <a:prstGeom prst="rect">
            <a:avLst/>
          </a:prstGeom>
        </p:spPr>
      </p:pic>
    </p:spTree>
    <p:extLst>
      <p:ext uri="{BB962C8B-B14F-4D97-AF65-F5344CB8AC3E}">
        <p14:creationId xmlns:p14="http://schemas.microsoft.com/office/powerpoint/2010/main" val="3673102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The Gaps</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r>
              <a:rPr lang="en-US" dirty="0"/>
              <a:t>Anion Gap</a:t>
            </a:r>
          </a:p>
          <a:p>
            <a:pPr lvl="1"/>
            <a:r>
              <a:rPr lang="en-US" dirty="0"/>
              <a:t>[Na</a:t>
            </a:r>
            <a:r>
              <a:rPr lang="en-US" baseline="30000" dirty="0"/>
              <a:t>+</a:t>
            </a:r>
            <a:r>
              <a:rPr lang="en-US" dirty="0"/>
              <a:t>] – ([Cl</a:t>
            </a:r>
            <a:r>
              <a:rPr lang="en-US" baseline="30000" dirty="0"/>
              <a:t>-</a:t>
            </a:r>
            <a:r>
              <a:rPr lang="en-US" dirty="0"/>
              <a:t>] + [HCO</a:t>
            </a:r>
            <a:r>
              <a:rPr lang="en-US" baseline="-25000" dirty="0"/>
              <a:t>3</a:t>
            </a:r>
            <a:r>
              <a:rPr lang="en-US" baseline="30000" dirty="0"/>
              <a:t>-</a:t>
            </a:r>
            <a:r>
              <a:rPr lang="en-US" dirty="0"/>
              <a:t>])</a:t>
            </a:r>
          </a:p>
          <a:p>
            <a:pPr lvl="1"/>
            <a:r>
              <a:rPr lang="en-US" dirty="0"/>
              <a:t>Normal ~12</a:t>
            </a:r>
          </a:p>
          <a:p>
            <a:pPr lvl="1"/>
            <a:r>
              <a:rPr lang="en-US" dirty="0"/>
              <a:t>For each 1 g/dL decrease in the serum albumin, the calculated AG should be increased by 2.5 </a:t>
            </a:r>
            <a:r>
              <a:rPr lang="en-US" dirty="0" err="1"/>
              <a:t>mEq</a:t>
            </a:r>
            <a:r>
              <a:rPr lang="en-US" dirty="0"/>
              <a:t>/L</a:t>
            </a:r>
          </a:p>
          <a:p>
            <a:r>
              <a:rPr lang="en-US" dirty="0"/>
              <a:t>Osmolar Gap</a:t>
            </a:r>
          </a:p>
          <a:p>
            <a:pPr lvl="1"/>
            <a:r>
              <a:rPr lang="en-US" dirty="0"/>
              <a:t>Measured Serum </a:t>
            </a:r>
            <a:r>
              <a:rPr lang="en-US" dirty="0" err="1"/>
              <a:t>Osm</a:t>
            </a:r>
            <a:r>
              <a:rPr lang="en-US" dirty="0"/>
              <a:t> – Calculate Osmolality </a:t>
            </a:r>
          </a:p>
          <a:p>
            <a:pPr lvl="1"/>
            <a:r>
              <a:rPr lang="en-US" dirty="0"/>
              <a:t>Calc </a:t>
            </a:r>
            <a:r>
              <a:rPr lang="en-US" dirty="0" err="1"/>
              <a:t>Osm</a:t>
            </a:r>
            <a:r>
              <a:rPr lang="en-US" dirty="0"/>
              <a:t> = 2[Na</a:t>
            </a:r>
            <a:r>
              <a:rPr lang="en-US" baseline="30000" dirty="0"/>
              <a:t>+</a:t>
            </a:r>
            <a:r>
              <a:rPr lang="en-US" dirty="0"/>
              <a:t>] + [glucose]/18 + [BUN]/2.8</a:t>
            </a:r>
          </a:p>
          <a:p>
            <a:pPr lvl="1"/>
            <a:r>
              <a:rPr lang="en-US" dirty="0"/>
              <a:t>Normal &lt; 10</a:t>
            </a:r>
          </a:p>
          <a:p>
            <a:endParaRPr lang="en-US" dirty="0"/>
          </a:p>
        </p:txBody>
      </p:sp>
    </p:spTree>
    <p:extLst>
      <p:ext uri="{BB962C8B-B14F-4D97-AF65-F5344CB8AC3E}">
        <p14:creationId xmlns:p14="http://schemas.microsoft.com/office/powerpoint/2010/main" val="320654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dissolve">
                                      <p:cBhvr>
                                        <p:cTn id="10" dur="500"/>
                                        <p:tgtEl>
                                          <p:spTgt spid="1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dissolve">
                                      <p:cBhvr>
                                        <p:cTn id="13" dur="500"/>
                                        <p:tgtEl>
                                          <p:spTgt spid="14">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animEffect transition="in" filter="dissolve">
                                      <p:cBhvr>
                                        <p:cTn id="16" dur="500"/>
                                        <p:tgtEl>
                                          <p:spTgt spid="1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animEffect transition="in" filter="dissolve">
                                      <p:cBhvr>
                                        <p:cTn id="21" dur="500"/>
                                        <p:tgtEl>
                                          <p:spTgt spid="14">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14">
                                            <p:txEl>
                                              <p:pRg st="5" end="5"/>
                                            </p:txEl>
                                          </p:spTgt>
                                        </p:tgtEl>
                                        <p:attrNameLst>
                                          <p:attrName>style.visibility</p:attrName>
                                        </p:attrNameLst>
                                      </p:cBhvr>
                                      <p:to>
                                        <p:strVal val="visible"/>
                                      </p:to>
                                    </p:set>
                                    <p:animEffect transition="in" filter="dissolve">
                                      <p:cBhvr>
                                        <p:cTn id="24" dur="500"/>
                                        <p:tgtEl>
                                          <p:spTgt spid="14">
                                            <p:txEl>
                                              <p:pRg st="5" end="5"/>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animEffect transition="in" filter="dissolve">
                                      <p:cBhvr>
                                        <p:cTn id="27" dur="500"/>
                                        <p:tgtEl>
                                          <p:spTgt spid="14">
                                            <p:txEl>
                                              <p:pRg st="6" end="6"/>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14">
                                            <p:txEl>
                                              <p:pRg st="7" end="7"/>
                                            </p:txEl>
                                          </p:spTgt>
                                        </p:tgtEl>
                                        <p:attrNameLst>
                                          <p:attrName>style.visibility</p:attrName>
                                        </p:attrNameLst>
                                      </p:cBhvr>
                                      <p:to>
                                        <p:strVal val="visible"/>
                                      </p:to>
                                    </p:set>
                                    <p:animEffect transition="in" filter="dissolve">
                                      <p:cBhvr>
                                        <p:cTn id="30"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3"/>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pic>
        <p:nvPicPr>
          <p:cNvPr id="2" name="Content Placeholder 3">
            <a:extLst>
              <a:ext uri="{FF2B5EF4-FFF2-40B4-BE49-F238E27FC236}">
                <a16:creationId xmlns:a16="http://schemas.microsoft.com/office/drawing/2014/main" id="{4ADFFC3F-D3B2-E706-5153-A2343215C229}"/>
              </a:ext>
            </a:extLst>
          </p:cNvPr>
          <p:cNvPicPr>
            <a:picLocks noChangeAspect="1"/>
          </p:cNvPicPr>
          <p:nvPr/>
        </p:nvPicPr>
        <p:blipFill rotWithShape="1">
          <a:blip r:embed="rId4"/>
          <a:srcRect l="27479" t="15496" r="25672" b="7195"/>
          <a:stretch/>
        </p:blipFill>
        <p:spPr>
          <a:xfrm>
            <a:off x="301341" y="1321779"/>
            <a:ext cx="5566445" cy="5167003"/>
          </a:xfrm>
          <a:prstGeom prst="rect">
            <a:avLst/>
          </a:prstGeom>
        </p:spPr>
      </p:pic>
      <p:pic>
        <p:nvPicPr>
          <p:cNvPr id="3" name="Picture 2">
            <a:extLst>
              <a:ext uri="{FF2B5EF4-FFF2-40B4-BE49-F238E27FC236}">
                <a16:creationId xmlns:a16="http://schemas.microsoft.com/office/drawing/2014/main" id="{2B2634D4-E2EE-29CE-6096-EB2AC9A90DEE}"/>
              </a:ext>
            </a:extLst>
          </p:cNvPr>
          <p:cNvPicPr>
            <a:picLocks noChangeAspect="1"/>
          </p:cNvPicPr>
          <p:nvPr/>
        </p:nvPicPr>
        <p:blipFill>
          <a:blip r:embed="rId5"/>
          <a:stretch>
            <a:fillRect/>
          </a:stretch>
        </p:blipFill>
        <p:spPr>
          <a:xfrm>
            <a:off x="6905889" y="1321779"/>
            <a:ext cx="4328981" cy="4991791"/>
          </a:xfrm>
          <a:prstGeom prst="rect">
            <a:avLst/>
          </a:prstGeom>
        </p:spPr>
      </p:pic>
      <p:sp>
        <p:nvSpPr>
          <p:cNvPr id="4" name="TextBox 3">
            <a:extLst>
              <a:ext uri="{FF2B5EF4-FFF2-40B4-BE49-F238E27FC236}">
                <a16:creationId xmlns:a16="http://schemas.microsoft.com/office/drawing/2014/main" id="{61E1FEBB-9C41-AFD1-F142-DB1303E88D6F}"/>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250211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82644-69B1-F7C3-6CBE-7B49D1528D8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1190428-2878-855E-9FAC-CBCC5EF1AA0D}"/>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703B72C8-295A-9342-2BBA-3FB8E8E8A77C}"/>
              </a:ext>
            </a:extLst>
          </p:cNvPr>
          <p:cNvSpPr>
            <a:spLocks noGrp="1"/>
          </p:cNvSpPr>
          <p:nvPr>
            <p:ph type="title"/>
          </p:nvPr>
        </p:nvSpPr>
        <p:spPr>
          <a:xfrm>
            <a:off x="838200" y="1311798"/>
            <a:ext cx="10515600" cy="1325563"/>
          </a:xfrm>
        </p:spPr>
        <p:txBody>
          <a:bodyPr/>
          <a:lstStyle/>
          <a:p>
            <a:pPr algn="ctr"/>
            <a:r>
              <a:rPr lang="en-US" b="1" dirty="0"/>
              <a:t>Lecture Series Overview</a:t>
            </a:r>
            <a:br>
              <a:rPr lang="en-US" b="1" dirty="0"/>
            </a:br>
            <a:r>
              <a:rPr lang="en-US" sz="3600" b="1" dirty="0" err="1"/>
              <a:t>Renalism</a:t>
            </a:r>
            <a:r>
              <a:rPr lang="en-US" sz="3600" b="1" dirty="0"/>
              <a:t> Approach</a:t>
            </a:r>
          </a:p>
        </p:txBody>
      </p:sp>
      <p:sp>
        <p:nvSpPr>
          <p:cNvPr id="14" name="Content Placeholder 13">
            <a:extLst>
              <a:ext uri="{FF2B5EF4-FFF2-40B4-BE49-F238E27FC236}">
                <a16:creationId xmlns:a16="http://schemas.microsoft.com/office/drawing/2014/main" id="{A05734D5-1F40-6666-B6A8-29966B9704F1}"/>
              </a:ext>
            </a:extLst>
          </p:cNvPr>
          <p:cNvSpPr>
            <a:spLocks noGrp="1"/>
          </p:cNvSpPr>
          <p:nvPr>
            <p:ph idx="1"/>
          </p:nvPr>
        </p:nvSpPr>
        <p:spPr>
          <a:xfrm>
            <a:off x="838200" y="2772298"/>
            <a:ext cx="10515600" cy="3887994"/>
          </a:xfrm>
        </p:spPr>
        <p:txBody>
          <a:bodyPr>
            <a:normAutofit fontScale="92500" lnSpcReduction="10000"/>
          </a:bodyPr>
          <a:lstStyle/>
          <a:p>
            <a:r>
              <a:rPr lang="en-US" dirty="0"/>
              <a:t>Lecture 1: Approach to acid-base problems and an overview of physiologic mechanisms at work. Focus on intro to acidosis. 9/3</a:t>
            </a:r>
          </a:p>
          <a:p>
            <a:endParaRPr lang="en-US" dirty="0"/>
          </a:p>
          <a:p>
            <a:r>
              <a:rPr lang="en-US" dirty="0"/>
              <a:t>Lecture 2: Continue the journey of mastering acidosis with a physiologic approach in dissecting and understanding acid-base problems 9/17</a:t>
            </a:r>
          </a:p>
          <a:p>
            <a:endParaRPr lang="en-US" dirty="0"/>
          </a:p>
          <a:p>
            <a:r>
              <a:rPr lang="en-US" dirty="0"/>
              <a:t>Lecture 3: Flip the script and become basic. Touch “base” on the less complex regulator of acid-base. (Have to give credit that it is a faster worker than the kidneys). 10/1</a:t>
            </a:r>
          </a:p>
          <a:p>
            <a:pPr lvl="1"/>
            <a:r>
              <a:rPr lang="en-US" dirty="0"/>
              <a:t>If time will review other approaches </a:t>
            </a:r>
          </a:p>
          <a:p>
            <a:endParaRPr lang="en-US" dirty="0"/>
          </a:p>
        </p:txBody>
      </p:sp>
    </p:spTree>
    <p:extLst>
      <p:ext uri="{BB962C8B-B14F-4D97-AF65-F5344CB8AC3E}">
        <p14:creationId xmlns:p14="http://schemas.microsoft.com/office/powerpoint/2010/main" val="285116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dissolv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dissolve">
                                      <p:cBhvr>
                                        <p:cTn id="17" dur="500"/>
                                        <p:tgtEl>
                                          <p:spTgt spid="14">
                                            <p:txEl>
                                              <p:pRg st="4" end="4"/>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14">
                                            <p:txEl>
                                              <p:pRg st="5" end="5"/>
                                            </p:txEl>
                                          </p:spTgt>
                                        </p:tgtEl>
                                        <p:attrNameLst>
                                          <p:attrName>style.visibility</p:attrName>
                                        </p:attrNameLst>
                                      </p:cBhvr>
                                      <p:to>
                                        <p:strVal val="visible"/>
                                      </p:to>
                                    </p:set>
                                    <p:animEffect transition="in" filter="dissolve">
                                      <p:cBhvr>
                                        <p:cTn id="20"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The Delta/Delta (</a:t>
            </a:r>
            <a:r>
              <a:rPr lang="en-US" b="1" dirty="0" err="1"/>
              <a:t>Δ</a:t>
            </a:r>
            <a:r>
              <a:rPr lang="en-US" b="1" dirty="0"/>
              <a:t>/</a:t>
            </a:r>
            <a:r>
              <a:rPr lang="en-US" b="1" dirty="0" err="1"/>
              <a:t>Δ</a:t>
            </a:r>
            <a:r>
              <a:rPr lang="en-US" b="1" dirty="0"/>
              <a:t>)</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normAutofit fontScale="92500" lnSpcReduction="20000"/>
          </a:bodyPr>
          <a:lstStyle/>
          <a:p>
            <a:pPr>
              <a:lnSpc>
                <a:spcPct val="120000"/>
              </a:lnSpc>
              <a:spcBef>
                <a:spcPts val="0"/>
              </a:spcBef>
            </a:pPr>
            <a:r>
              <a:rPr lang="en-US" sz="2600" dirty="0" err="1"/>
              <a:t>Δ</a:t>
            </a:r>
            <a:r>
              <a:rPr lang="en-US" sz="2600" dirty="0"/>
              <a:t>[AG] = </a:t>
            </a:r>
            <a:r>
              <a:rPr lang="en-US" sz="2600" dirty="0" err="1"/>
              <a:t>Δ</a:t>
            </a:r>
            <a:r>
              <a:rPr lang="en-US" sz="2600" dirty="0"/>
              <a:t>[HCO</a:t>
            </a:r>
            <a:r>
              <a:rPr lang="en-US" sz="2600" baseline="-25000" dirty="0"/>
              <a:t>3</a:t>
            </a:r>
            <a:r>
              <a:rPr lang="en-US" sz="2600" baseline="30000" dirty="0"/>
              <a:t>-</a:t>
            </a:r>
            <a:r>
              <a:rPr lang="en-US" sz="2600" dirty="0"/>
              <a:t>] – pure anion gap acidosis</a:t>
            </a:r>
          </a:p>
          <a:p>
            <a:pPr>
              <a:lnSpc>
                <a:spcPct val="120000"/>
              </a:lnSpc>
              <a:spcBef>
                <a:spcPts val="0"/>
              </a:spcBef>
            </a:pPr>
            <a:r>
              <a:rPr lang="en-US" sz="2600" dirty="0"/>
              <a:t> ΔAG </a:t>
            </a:r>
            <a:r>
              <a:rPr lang="en-US" sz="2600" b="1" dirty="0"/>
              <a:t>exceeds</a:t>
            </a:r>
            <a:r>
              <a:rPr lang="en-US" sz="2600" dirty="0"/>
              <a:t> the fall in [HCO</a:t>
            </a:r>
            <a:r>
              <a:rPr lang="en-US" sz="2600" baseline="-25000" dirty="0"/>
              <a:t>3</a:t>
            </a:r>
            <a:r>
              <a:rPr lang="en-US" sz="2600" baseline="30000" dirty="0"/>
              <a:t>-</a:t>
            </a:r>
            <a:r>
              <a:rPr lang="en-US" sz="2600" dirty="0"/>
              <a:t>]</a:t>
            </a:r>
          </a:p>
          <a:p>
            <a:pPr lvl="1">
              <a:lnSpc>
                <a:spcPct val="120000"/>
              </a:lnSpc>
              <a:spcBef>
                <a:spcPts val="0"/>
              </a:spcBef>
            </a:pPr>
            <a:r>
              <a:rPr lang="en-US" sz="2200" dirty="0"/>
              <a:t>Ratio &gt;1 </a:t>
            </a:r>
          </a:p>
          <a:p>
            <a:pPr lvl="2">
              <a:lnSpc>
                <a:spcPct val="120000"/>
              </a:lnSpc>
              <a:spcBef>
                <a:spcPts val="0"/>
              </a:spcBef>
            </a:pPr>
            <a:r>
              <a:rPr lang="en-US" sz="1800" dirty="0"/>
              <a:t>Lactic Acidosis 1.5,  Ketoacidosis 1,  All other AGMA – variable </a:t>
            </a:r>
          </a:p>
          <a:p>
            <a:pPr lvl="1">
              <a:lnSpc>
                <a:spcPct val="120000"/>
              </a:lnSpc>
              <a:spcBef>
                <a:spcPts val="0"/>
              </a:spcBef>
            </a:pPr>
            <a:r>
              <a:rPr lang="en-US" sz="2200" dirty="0"/>
              <a:t>Presence of an additional disorder that is causing an elevated </a:t>
            </a:r>
            <a:r>
              <a:rPr lang="en-US" sz="2400" dirty="0"/>
              <a:t>HCO</a:t>
            </a:r>
            <a:r>
              <a:rPr lang="en-US" sz="2400" baseline="-25000" dirty="0"/>
              <a:t>3</a:t>
            </a:r>
            <a:r>
              <a:rPr lang="en-US" sz="2400" baseline="30000" dirty="0"/>
              <a:t>-</a:t>
            </a:r>
            <a:r>
              <a:rPr lang="en-US" sz="2400" dirty="0"/>
              <a:t> is suggested:</a:t>
            </a:r>
          </a:p>
          <a:p>
            <a:pPr lvl="2">
              <a:lnSpc>
                <a:spcPct val="120000"/>
              </a:lnSpc>
              <a:spcBef>
                <a:spcPts val="0"/>
              </a:spcBef>
            </a:pPr>
            <a:r>
              <a:rPr lang="en-US" b="1" dirty="0"/>
              <a:t>Metabolic Alkalosis </a:t>
            </a:r>
            <a:r>
              <a:rPr lang="en-US" dirty="0"/>
              <a:t>or Chronic Respiratory Acidosis with compensation</a:t>
            </a:r>
            <a:endParaRPr lang="en-US" sz="1800" dirty="0"/>
          </a:p>
          <a:p>
            <a:pPr>
              <a:lnSpc>
                <a:spcPct val="120000"/>
              </a:lnSpc>
              <a:spcBef>
                <a:spcPts val="0"/>
              </a:spcBef>
            </a:pPr>
            <a:r>
              <a:rPr lang="en-US" sz="2600" dirty="0"/>
              <a:t> ΔAG </a:t>
            </a:r>
            <a:r>
              <a:rPr lang="en-US" sz="2600" b="1" dirty="0"/>
              <a:t>less than </a:t>
            </a:r>
            <a:r>
              <a:rPr lang="en-US" sz="2600" dirty="0"/>
              <a:t>the fall in [HCO</a:t>
            </a:r>
            <a:r>
              <a:rPr lang="en-US" sz="2600" baseline="-25000" dirty="0"/>
              <a:t>3</a:t>
            </a:r>
            <a:r>
              <a:rPr lang="en-US" sz="2600" baseline="30000" dirty="0"/>
              <a:t>-</a:t>
            </a:r>
            <a:r>
              <a:rPr lang="en-US" sz="2600" dirty="0"/>
              <a:t>]</a:t>
            </a:r>
          </a:p>
          <a:p>
            <a:pPr lvl="1">
              <a:lnSpc>
                <a:spcPct val="120000"/>
              </a:lnSpc>
              <a:spcBef>
                <a:spcPts val="0"/>
              </a:spcBef>
            </a:pPr>
            <a:r>
              <a:rPr lang="en-US" sz="2200" dirty="0"/>
              <a:t>Ratio &lt;1 </a:t>
            </a:r>
          </a:p>
          <a:p>
            <a:pPr lvl="1">
              <a:lnSpc>
                <a:spcPct val="120000"/>
              </a:lnSpc>
              <a:spcBef>
                <a:spcPts val="0"/>
              </a:spcBef>
            </a:pPr>
            <a:r>
              <a:rPr lang="en-US" sz="2200" dirty="0"/>
              <a:t>[Cl</a:t>
            </a:r>
            <a:r>
              <a:rPr lang="en-US" sz="2200" baseline="30000" dirty="0"/>
              <a:t>-</a:t>
            </a:r>
            <a:r>
              <a:rPr lang="en-US" sz="2200" dirty="0"/>
              <a:t>] must increase relative to the [Na</a:t>
            </a:r>
            <a:r>
              <a:rPr lang="en-US" sz="2200" baseline="30000" dirty="0"/>
              <a:t>+</a:t>
            </a:r>
            <a:r>
              <a:rPr lang="en-US" sz="2200" dirty="0"/>
              <a:t>]</a:t>
            </a:r>
          </a:p>
          <a:p>
            <a:pPr lvl="1">
              <a:lnSpc>
                <a:spcPct val="120000"/>
              </a:lnSpc>
              <a:spcBef>
                <a:spcPts val="0"/>
              </a:spcBef>
            </a:pPr>
            <a:r>
              <a:rPr lang="en-US" sz="2200" dirty="0"/>
              <a:t>Presence of an additional disorder that is causing an elevated </a:t>
            </a:r>
            <a:r>
              <a:rPr lang="en-US" sz="2400" dirty="0"/>
              <a:t>HCO</a:t>
            </a:r>
            <a:r>
              <a:rPr lang="en-US" sz="2400" baseline="-25000" dirty="0"/>
              <a:t>3</a:t>
            </a:r>
            <a:r>
              <a:rPr lang="en-US" sz="2400" baseline="30000" dirty="0"/>
              <a:t>-</a:t>
            </a:r>
            <a:r>
              <a:rPr lang="en-US" sz="2400" dirty="0"/>
              <a:t> is suggested:</a:t>
            </a:r>
          </a:p>
          <a:p>
            <a:pPr lvl="2">
              <a:lnSpc>
                <a:spcPct val="120000"/>
              </a:lnSpc>
              <a:spcBef>
                <a:spcPts val="0"/>
              </a:spcBef>
            </a:pPr>
            <a:r>
              <a:rPr lang="en-US" b="1" dirty="0"/>
              <a:t>NAGMA </a:t>
            </a:r>
            <a:r>
              <a:rPr lang="en-US" dirty="0"/>
              <a:t>or Chronic Respiratory Alkalosis with compensation</a:t>
            </a:r>
            <a:endParaRPr lang="en-US" sz="1800" dirty="0"/>
          </a:p>
          <a:p>
            <a:endParaRPr lang="en-US" dirty="0"/>
          </a:p>
        </p:txBody>
      </p:sp>
      <p:sp>
        <p:nvSpPr>
          <p:cNvPr id="2" name="TextBox 1">
            <a:extLst>
              <a:ext uri="{FF2B5EF4-FFF2-40B4-BE49-F238E27FC236}">
                <a16:creationId xmlns:a16="http://schemas.microsoft.com/office/drawing/2014/main" id="{B1A9377F-BD7B-A939-9EFF-83470B7749F2}"/>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3124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dissolve">
                                      <p:cBhvr>
                                        <p:cTn id="12" dur="500"/>
                                        <p:tgtEl>
                                          <p:spTgt spid="14">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dissolve">
                                      <p:cBhvr>
                                        <p:cTn id="15" dur="500"/>
                                        <p:tgtEl>
                                          <p:spTgt spid="14">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4">
                                            <p:txEl>
                                              <p:pRg st="3" end="3"/>
                                            </p:txEl>
                                          </p:spTgt>
                                        </p:tgtEl>
                                        <p:attrNameLst>
                                          <p:attrName>style.visibility</p:attrName>
                                        </p:attrNameLst>
                                      </p:cBhvr>
                                      <p:to>
                                        <p:strVal val="visible"/>
                                      </p:to>
                                    </p:set>
                                    <p:animEffect transition="in" filter="dissolve">
                                      <p:cBhvr>
                                        <p:cTn id="18" dur="500"/>
                                        <p:tgtEl>
                                          <p:spTgt spid="14">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animEffect transition="in" filter="dissolve">
                                      <p:cBhvr>
                                        <p:cTn id="21" dur="500"/>
                                        <p:tgtEl>
                                          <p:spTgt spid="14">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14">
                                            <p:txEl>
                                              <p:pRg st="5" end="5"/>
                                            </p:txEl>
                                          </p:spTgt>
                                        </p:tgtEl>
                                        <p:attrNameLst>
                                          <p:attrName>style.visibility</p:attrName>
                                        </p:attrNameLst>
                                      </p:cBhvr>
                                      <p:to>
                                        <p:strVal val="visible"/>
                                      </p:to>
                                    </p:set>
                                    <p:animEffect transition="in" filter="dissolve">
                                      <p:cBhvr>
                                        <p:cTn id="24" dur="500"/>
                                        <p:tgtEl>
                                          <p:spTgt spid="1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4">
                                            <p:txEl>
                                              <p:pRg st="6" end="6"/>
                                            </p:txEl>
                                          </p:spTgt>
                                        </p:tgtEl>
                                        <p:attrNameLst>
                                          <p:attrName>style.visibility</p:attrName>
                                        </p:attrNameLst>
                                      </p:cBhvr>
                                      <p:to>
                                        <p:strVal val="visible"/>
                                      </p:to>
                                    </p:set>
                                    <p:animEffect transition="in" filter="dissolve">
                                      <p:cBhvr>
                                        <p:cTn id="29" dur="500"/>
                                        <p:tgtEl>
                                          <p:spTgt spid="14">
                                            <p:txEl>
                                              <p:pRg st="6" end="6"/>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4">
                                            <p:txEl>
                                              <p:pRg st="7" end="7"/>
                                            </p:txEl>
                                          </p:spTgt>
                                        </p:tgtEl>
                                        <p:attrNameLst>
                                          <p:attrName>style.visibility</p:attrName>
                                        </p:attrNameLst>
                                      </p:cBhvr>
                                      <p:to>
                                        <p:strVal val="visible"/>
                                      </p:to>
                                    </p:set>
                                    <p:animEffect transition="in" filter="dissolve">
                                      <p:cBhvr>
                                        <p:cTn id="32" dur="500"/>
                                        <p:tgtEl>
                                          <p:spTgt spid="14">
                                            <p:txEl>
                                              <p:pRg st="7" end="7"/>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14">
                                            <p:txEl>
                                              <p:pRg st="8" end="8"/>
                                            </p:txEl>
                                          </p:spTgt>
                                        </p:tgtEl>
                                        <p:attrNameLst>
                                          <p:attrName>style.visibility</p:attrName>
                                        </p:attrNameLst>
                                      </p:cBhvr>
                                      <p:to>
                                        <p:strVal val="visible"/>
                                      </p:to>
                                    </p:set>
                                    <p:animEffect transition="in" filter="dissolve">
                                      <p:cBhvr>
                                        <p:cTn id="35" dur="500"/>
                                        <p:tgtEl>
                                          <p:spTgt spid="14">
                                            <p:txEl>
                                              <p:pRg st="8" end="8"/>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14">
                                            <p:txEl>
                                              <p:pRg st="9" end="9"/>
                                            </p:txEl>
                                          </p:spTgt>
                                        </p:tgtEl>
                                        <p:attrNameLst>
                                          <p:attrName>style.visibility</p:attrName>
                                        </p:attrNameLst>
                                      </p:cBhvr>
                                      <p:to>
                                        <p:strVal val="visible"/>
                                      </p:to>
                                    </p:set>
                                    <p:animEffect transition="in" filter="dissolve">
                                      <p:cBhvr>
                                        <p:cTn id="38" dur="500"/>
                                        <p:tgtEl>
                                          <p:spTgt spid="14">
                                            <p:txEl>
                                              <p:pRg st="9" end="9"/>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14">
                                            <p:txEl>
                                              <p:pRg st="10" end="10"/>
                                            </p:txEl>
                                          </p:spTgt>
                                        </p:tgtEl>
                                        <p:attrNameLst>
                                          <p:attrName>style.visibility</p:attrName>
                                        </p:attrNameLst>
                                      </p:cBhvr>
                                      <p:to>
                                        <p:strVal val="visible"/>
                                      </p:to>
                                    </p:set>
                                    <p:animEffect transition="in" filter="dissolve">
                                      <p:cBhvr>
                                        <p:cTn id="41" dur="500"/>
                                        <p:tgtEl>
                                          <p:spTgt spid="1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1582615"/>
            <a:ext cx="10515600" cy="5077677"/>
          </a:xfrm>
        </p:spPr>
        <p:txBody>
          <a:bodyPr>
            <a:normAutofit fontScale="55000" lnSpcReduction="20000"/>
          </a:bodyPr>
          <a:lstStyle/>
          <a:p>
            <a:pPr marL="0" indent="0">
              <a:lnSpc>
                <a:spcPct val="120000"/>
              </a:lnSpc>
              <a:spcBef>
                <a:spcPts val="0"/>
              </a:spcBef>
              <a:buNone/>
            </a:pPr>
            <a:r>
              <a:rPr lang="en-US" dirty="0"/>
              <a:t>A 32-year-old man is brought in by paramedics after being found unconscious in the garage at home. Patient is unarousable upon arrival to the emergency department.</a:t>
            </a:r>
          </a:p>
          <a:p>
            <a:pPr marL="0" indent="0">
              <a:lnSpc>
                <a:spcPct val="120000"/>
              </a:lnSpc>
              <a:spcBef>
                <a:spcPts val="0"/>
              </a:spcBef>
              <a:buNone/>
            </a:pPr>
            <a:r>
              <a:rPr lang="en-US" dirty="0"/>
              <a:t>Laboratory findings:</a:t>
            </a:r>
          </a:p>
          <a:p>
            <a:pPr marL="0" indent="0">
              <a:lnSpc>
                <a:spcPct val="120000"/>
              </a:lnSpc>
              <a:spcBef>
                <a:spcPts val="0"/>
              </a:spcBef>
              <a:buNone/>
            </a:pPr>
            <a:r>
              <a:rPr lang="en-US" dirty="0"/>
              <a:t>	Serum chemistry:</a:t>
            </a:r>
          </a:p>
          <a:p>
            <a:pPr marL="0" indent="0">
              <a:lnSpc>
                <a:spcPct val="120000"/>
              </a:lnSpc>
              <a:spcBef>
                <a:spcPts val="0"/>
              </a:spcBef>
              <a:buNone/>
            </a:pPr>
            <a:r>
              <a:rPr lang="en-US" dirty="0"/>
              <a:t>	Sodium		144 mmol/L</a:t>
            </a:r>
          </a:p>
          <a:p>
            <a:pPr marL="0" indent="0">
              <a:lnSpc>
                <a:spcPct val="120000"/>
              </a:lnSpc>
              <a:spcBef>
                <a:spcPts val="0"/>
              </a:spcBef>
              <a:buNone/>
            </a:pPr>
            <a:r>
              <a:rPr lang="en-US" dirty="0"/>
              <a:t>	Potassium		3.1 mmol/L</a:t>
            </a:r>
          </a:p>
          <a:p>
            <a:pPr marL="0" indent="0">
              <a:lnSpc>
                <a:spcPct val="120000"/>
              </a:lnSpc>
              <a:spcBef>
                <a:spcPts val="0"/>
              </a:spcBef>
              <a:buNone/>
            </a:pPr>
            <a:r>
              <a:rPr lang="en-US" dirty="0"/>
              <a:t>	Chloride		101 mmol/L</a:t>
            </a:r>
          </a:p>
          <a:p>
            <a:pPr marL="0" indent="0">
              <a:lnSpc>
                <a:spcPct val="120000"/>
              </a:lnSpc>
              <a:spcBef>
                <a:spcPts val="0"/>
              </a:spcBef>
              <a:buNone/>
            </a:pPr>
            <a:r>
              <a:rPr lang="en-US" dirty="0"/>
              <a:t>	Total CO2		12 mmol/L</a:t>
            </a:r>
          </a:p>
          <a:p>
            <a:pPr marL="0" indent="0">
              <a:lnSpc>
                <a:spcPct val="120000"/>
              </a:lnSpc>
              <a:spcBef>
                <a:spcPts val="0"/>
              </a:spcBef>
              <a:buNone/>
            </a:pPr>
            <a:r>
              <a:rPr lang="en-US" dirty="0"/>
              <a:t>	Blood urea nitrogen	9 mg/dL</a:t>
            </a:r>
          </a:p>
          <a:p>
            <a:pPr marL="0" indent="0">
              <a:lnSpc>
                <a:spcPct val="120000"/>
              </a:lnSpc>
              <a:spcBef>
                <a:spcPts val="0"/>
              </a:spcBef>
              <a:buNone/>
            </a:pPr>
            <a:r>
              <a:rPr lang="en-US" dirty="0"/>
              <a:t>	Creatinine		1.5 mg/dL</a:t>
            </a:r>
          </a:p>
          <a:p>
            <a:pPr marL="0" indent="0">
              <a:lnSpc>
                <a:spcPct val="120000"/>
              </a:lnSpc>
              <a:spcBef>
                <a:spcPts val="0"/>
              </a:spcBef>
              <a:buNone/>
            </a:pPr>
            <a:r>
              <a:rPr lang="en-US" dirty="0"/>
              <a:t>	Calcium		7.8 mg/dL</a:t>
            </a:r>
          </a:p>
          <a:p>
            <a:pPr marL="0" indent="0">
              <a:lnSpc>
                <a:spcPct val="120000"/>
              </a:lnSpc>
              <a:spcBef>
                <a:spcPts val="0"/>
              </a:spcBef>
              <a:buNone/>
            </a:pPr>
            <a:r>
              <a:rPr lang="en-US" dirty="0"/>
              <a:t>	Magnesium		1.5 mg/dL</a:t>
            </a:r>
          </a:p>
          <a:p>
            <a:pPr marL="0" indent="0">
              <a:lnSpc>
                <a:spcPct val="120000"/>
              </a:lnSpc>
              <a:spcBef>
                <a:spcPts val="0"/>
              </a:spcBef>
              <a:buNone/>
            </a:pPr>
            <a:r>
              <a:rPr lang="en-US" dirty="0"/>
              <a:t>	Phosphorus	2.1 mg/dL</a:t>
            </a:r>
          </a:p>
          <a:p>
            <a:pPr marL="0" indent="0">
              <a:lnSpc>
                <a:spcPct val="120000"/>
              </a:lnSpc>
              <a:spcBef>
                <a:spcPts val="0"/>
              </a:spcBef>
              <a:buNone/>
            </a:pPr>
            <a:r>
              <a:rPr lang="en-US" dirty="0"/>
              <a:t>	Arterial blood gas: 	pH 7.10, pCO2 40 mm Hg</a:t>
            </a:r>
          </a:p>
          <a:p>
            <a:pPr>
              <a:lnSpc>
                <a:spcPct val="120000"/>
              </a:lnSpc>
              <a:spcBef>
                <a:spcPts val="0"/>
              </a:spcBef>
            </a:pPr>
            <a:endParaRPr lang="en-US" dirty="0"/>
          </a:p>
          <a:p>
            <a:pPr marL="0" indent="0">
              <a:lnSpc>
                <a:spcPct val="120000"/>
              </a:lnSpc>
              <a:spcBef>
                <a:spcPts val="0"/>
              </a:spcBef>
              <a:buNone/>
            </a:pPr>
            <a:r>
              <a:rPr lang="en-US" b="1" dirty="0"/>
              <a:t>What acid–base disorders does this patient have?</a:t>
            </a:r>
          </a:p>
          <a:p>
            <a:pPr marL="0" indent="0">
              <a:lnSpc>
                <a:spcPct val="120000"/>
              </a:lnSpc>
              <a:spcBef>
                <a:spcPts val="0"/>
              </a:spcBef>
              <a:buNone/>
            </a:pPr>
            <a:r>
              <a:rPr lang="en-US" dirty="0"/>
              <a:t>A. High anion gap metabolic acidosis, metabolic alkalosis, respiratory acidosis</a:t>
            </a:r>
          </a:p>
          <a:p>
            <a:pPr marL="0" indent="0">
              <a:lnSpc>
                <a:spcPct val="120000"/>
              </a:lnSpc>
              <a:spcBef>
                <a:spcPts val="0"/>
              </a:spcBef>
              <a:buNone/>
            </a:pPr>
            <a:r>
              <a:rPr lang="en-US" dirty="0"/>
              <a:t>B. High anion gap metabolic acidosis, respiratory acidosis</a:t>
            </a:r>
          </a:p>
          <a:p>
            <a:pPr marL="0" indent="0">
              <a:lnSpc>
                <a:spcPct val="120000"/>
              </a:lnSpc>
              <a:spcBef>
                <a:spcPts val="0"/>
              </a:spcBef>
              <a:buNone/>
            </a:pPr>
            <a:r>
              <a:rPr lang="en-US" dirty="0"/>
              <a:t>C. Respiratory alkalosis, high anion gap metabolic acidosis</a:t>
            </a:r>
          </a:p>
          <a:p>
            <a:pPr marL="0" indent="0">
              <a:lnSpc>
                <a:spcPct val="120000"/>
              </a:lnSpc>
              <a:spcBef>
                <a:spcPts val="0"/>
              </a:spcBef>
              <a:buNone/>
            </a:pPr>
            <a:r>
              <a:rPr lang="en-US" dirty="0"/>
              <a:t>D. Respiratory alkalosis, high anion gap metabolic acidosis, metabolic alkalosis</a:t>
            </a:r>
          </a:p>
          <a:p>
            <a:pPr marL="0" indent="0">
              <a:buNone/>
            </a:pPr>
            <a:endParaRPr lang="en-US" dirty="0"/>
          </a:p>
        </p:txBody>
      </p:sp>
      <p:sp>
        <p:nvSpPr>
          <p:cNvPr id="2" name="TextBox 1">
            <a:extLst>
              <a:ext uri="{FF2B5EF4-FFF2-40B4-BE49-F238E27FC236}">
                <a16:creationId xmlns:a16="http://schemas.microsoft.com/office/drawing/2014/main" id="{F2128734-181E-D664-446F-9C6807C48A1D}"/>
              </a:ext>
            </a:extLst>
          </p:cNvPr>
          <p:cNvSpPr txBox="1"/>
          <p:nvPr/>
        </p:nvSpPr>
        <p:spPr>
          <a:xfrm>
            <a:off x="11140109" y="6611779"/>
            <a:ext cx="1051891" cy="246221"/>
          </a:xfrm>
          <a:prstGeom prst="rect">
            <a:avLst/>
          </a:prstGeom>
          <a:noFill/>
        </p:spPr>
        <p:txBody>
          <a:bodyPr wrap="none" rtlCol="0">
            <a:spAutoFit/>
          </a:bodyPr>
          <a:lstStyle/>
          <a:p>
            <a:r>
              <a:rPr lang="en-US" sz="1000" b="1" dirty="0"/>
              <a:t>Pham and Pham</a:t>
            </a:r>
          </a:p>
        </p:txBody>
      </p:sp>
    </p:spTree>
    <p:extLst>
      <p:ext uri="{BB962C8B-B14F-4D97-AF65-F5344CB8AC3E}">
        <p14:creationId xmlns:p14="http://schemas.microsoft.com/office/powerpoint/2010/main" val="3841376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1582615"/>
            <a:ext cx="10515600" cy="5077677"/>
          </a:xfrm>
        </p:spPr>
        <p:txBody>
          <a:bodyPr>
            <a:normAutofit fontScale="55000" lnSpcReduction="20000"/>
          </a:bodyPr>
          <a:lstStyle/>
          <a:p>
            <a:pPr marL="0" indent="0">
              <a:lnSpc>
                <a:spcPct val="120000"/>
              </a:lnSpc>
              <a:spcBef>
                <a:spcPts val="0"/>
              </a:spcBef>
              <a:buNone/>
            </a:pPr>
            <a:r>
              <a:rPr lang="en-US" dirty="0"/>
              <a:t>A 32-year-old man is brought in by paramedics after being found unconscious in the garage at home. Patient is unarousable upon arrival to the emergency department.</a:t>
            </a:r>
          </a:p>
          <a:p>
            <a:pPr marL="0" indent="0">
              <a:lnSpc>
                <a:spcPct val="120000"/>
              </a:lnSpc>
              <a:spcBef>
                <a:spcPts val="0"/>
              </a:spcBef>
              <a:buNone/>
            </a:pPr>
            <a:r>
              <a:rPr lang="en-US" dirty="0"/>
              <a:t>Laboratory findings:</a:t>
            </a:r>
          </a:p>
          <a:p>
            <a:pPr marL="0" indent="0">
              <a:lnSpc>
                <a:spcPct val="120000"/>
              </a:lnSpc>
              <a:spcBef>
                <a:spcPts val="0"/>
              </a:spcBef>
              <a:buNone/>
            </a:pPr>
            <a:r>
              <a:rPr lang="en-US" dirty="0"/>
              <a:t>	Serum chemistry:</a:t>
            </a:r>
          </a:p>
          <a:p>
            <a:pPr marL="0" indent="0">
              <a:lnSpc>
                <a:spcPct val="120000"/>
              </a:lnSpc>
              <a:spcBef>
                <a:spcPts val="0"/>
              </a:spcBef>
              <a:buNone/>
            </a:pPr>
            <a:r>
              <a:rPr lang="en-US" dirty="0"/>
              <a:t>	Sodium		144 mmol/L</a:t>
            </a:r>
          </a:p>
          <a:p>
            <a:pPr marL="0" indent="0">
              <a:lnSpc>
                <a:spcPct val="120000"/>
              </a:lnSpc>
              <a:spcBef>
                <a:spcPts val="0"/>
              </a:spcBef>
              <a:buNone/>
            </a:pPr>
            <a:r>
              <a:rPr lang="en-US" dirty="0"/>
              <a:t>	Potassium		3.1 mmol/L</a:t>
            </a:r>
          </a:p>
          <a:p>
            <a:pPr marL="0" indent="0">
              <a:lnSpc>
                <a:spcPct val="120000"/>
              </a:lnSpc>
              <a:spcBef>
                <a:spcPts val="0"/>
              </a:spcBef>
              <a:buNone/>
            </a:pPr>
            <a:r>
              <a:rPr lang="en-US" dirty="0"/>
              <a:t>	Chloride		101 mmol/L</a:t>
            </a:r>
          </a:p>
          <a:p>
            <a:pPr marL="0" indent="0">
              <a:lnSpc>
                <a:spcPct val="120000"/>
              </a:lnSpc>
              <a:spcBef>
                <a:spcPts val="0"/>
              </a:spcBef>
              <a:buNone/>
            </a:pPr>
            <a:r>
              <a:rPr lang="en-US" dirty="0"/>
              <a:t>	Total CO2		12 mmol/L</a:t>
            </a:r>
          </a:p>
          <a:p>
            <a:pPr marL="0" indent="0">
              <a:lnSpc>
                <a:spcPct val="120000"/>
              </a:lnSpc>
              <a:spcBef>
                <a:spcPts val="0"/>
              </a:spcBef>
              <a:buNone/>
            </a:pPr>
            <a:r>
              <a:rPr lang="en-US" dirty="0"/>
              <a:t>	Blood urea nitrogen	9 mg/dL</a:t>
            </a:r>
          </a:p>
          <a:p>
            <a:pPr marL="0" indent="0">
              <a:lnSpc>
                <a:spcPct val="120000"/>
              </a:lnSpc>
              <a:spcBef>
                <a:spcPts val="0"/>
              </a:spcBef>
              <a:buNone/>
            </a:pPr>
            <a:r>
              <a:rPr lang="en-US" dirty="0"/>
              <a:t>	Creatinine		1.5 mg/dL</a:t>
            </a:r>
          </a:p>
          <a:p>
            <a:pPr marL="0" indent="0">
              <a:lnSpc>
                <a:spcPct val="120000"/>
              </a:lnSpc>
              <a:spcBef>
                <a:spcPts val="0"/>
              </a:spcBef>
              <a:buNone/>
            </a:pPr>
            <a:r>
              <a:rPr lang="en-US" dirty="0"/>
              <a:t>	Calcium		7.8 mg/dL</a:t>
            </a:r>
          </a:p>
          <a:p>
            <a:pPr marL="0" indent="0">
              <a:lnSpc>
                <a:spcPct val="120000"/>
              </a:lnSpc>
              <a:spcBef>
                <a:spcPts val="0"/>
              </a:spcBef>
              <a:buNone/>
            </a:pPr>
            <a:r>
              <a:rPr lang="en-US" dirty="0"/>
              <a:t>	Magnesium		1.5 mg/dL</a:t>
            </a:r>
          </a:p>
          <a:p>
            <a:pPr marL="0" indent="0">
              <a:lnSpc>
                <a:spcPct val="120000"/>
              </a:lnSpc>
              <a:spcBef>
                <a:spcPts val="0"/>
              </a:spcBef>
              <a:buNone/>
            </a:pPr>
            <a:r>
              <a:rPr lang="en-US" dirty="0"/>
              <a:t>	Phosphorus	2.1 mg/dL</a:t>
            </a:r>
          </a:p>
          <a:p>
            <a:pPr marL="0" indent="0">
              <a:lnSpc>
                <a:spcPct val="120000"/>
              </a:lnSpc>
              <a:spcBef>
                <a:spcPts val="0"/>
              </a:spcBef>
              <a:buNone/>
            </a:pPr>
            <a:r>
              <a:rPr lang="en-US" dirty="0"/>
              <a:t>	Arterial blood gas: 	pH 7.10, pCO2 40 mm Hg</a:t>
            </a:r>
          </a:p>
          <a:p>
            <a:pPr>
              <a:lnSpc>
                <a:spcPct val="120000"/>
              </a:lnSpc>
              <a:spcBef>
                <a:spcPts val="0"/>
              </a:spcBef>
            </a:pPr>
            <a:endParaRPr lang="en-US" dirty="0"/>
          </a:p>
          <a:p>
            <a:pPr marL="0" indent="0">
              <a:lnSpc>
                <a:spcPct val="120000"/>
              </a:lnSpc>
              <a:spcBef>
                <a:spcPts val="0"/>
              </a:spcBef>
              <a:buNone/>
            </a:pPr>
            <a:r>
              <a:rPr lang="en-US" b="1" dirty="0"/>
              <a:t>What acid–base disorders does this patient have?</a:t>
            </a:r>
          </a:p>
          <a:p>
            <a:pPr marL="0" indent="0">
              <a:lnSpc>
                <a:spcPct val="120000"/>
              </a:lnSpc>
              <a:spcBef>
                <a:spcPts val="0"/>
              </a:spcBef>
              <a:buNone/>
            </a:pPr>
            <a:r>
              <a:rPr lang="en-US" b="1" dirty="0"/>
              <a:t>A. High anion gap metabolic acidosis, metabolic alkalosis, respiratory acidosis</a:t>
            </a:r>
          </a:p>
          <a:p>
            <a:pPr marL="0" indent="0">
              <a:lnSpc>
                <a:spcPct val="120000"/>
              </a:lnSpc>
              <a:spcBef>
                <a:spcPts val="0"/>
              </a:spcBef>
              <a:buNone/>
            </a:pPr>
            <a:r>
              <a:rPr lang="en-US" dirty="0"/>
              <a:t>B. High anion gap metabolic acidosis, respiratory acidosis</a:t>
            </a:r>
          </a:p>
          <a:p>
            <a:pPr marL="0" indent="0">
              <a:lnSpc>
                <a:spcPct val="120000"/>
              </a:lnSpc>
              <a:spcBef>
                <a:spcPts val="0"/>
              </a:spcBef>
              <a:buNone/>
            </a:pPr>
            <a:r>
              <a:rPr lang="en-US" dirty="0"/>
              <a:t>C. Respiratory alkalosis, high anion gap metabolic acidosis</a:t>
            </a:r>
          </a:p>
          <a:p>
            <a:pPr marL="0" indent="0">
              <a:lnSpc>
                <a:spcPct val="120000"/>
              </a:lnSpc>
              <a:spcBef>
                <a:spcPts val="0"/>
              </a:spcBef>
              <a:buNone/>
            </a:pPr>
            <a:r>
              <a:rPr lang="en-US" dirty="0"/>
              <a:t>D. Respiratory alkalosis, high anion gap metabolic acidosis, metabolic alkalosis</a:t>
            </a:r>
          </a:p>
          <a:p>
            <a:pPr marL="0" indent="0">
              <a:buNone/>
            </a:pPr>
            <a:endParaRPr lang="en-US" dirty="0"/>
          </a:p>
        </p:txBody>
      </p:sp>
      <p:sp>
        <p:nvSpPr>
          <p:cNvPr id="2" name="TextBox 1">
            <a:extLst>
              <a:ext uri="{FF2B5EF4-FFF2-40B4-BE49-F238E27FC236}">
                <a16:creationId xmlns:a16="http://schemas.microsoft.com/office/drawing/2014/main" id="{F2128734-181E-D664-446F-9C6807C48A1D}"/>
              </a:ext>
            </a:extLst>
          </p:cNvPr>
          <p:cNvSpPr txBox="1"/>
          <p:nvPr/>
        </p:nvSpPr>
        <p:spPr>
          <a:xfrm>
            <a:off x="11140109" y="6611779"/>
            <a:ext cx="1051891" cy="246221"/>
          </a:xfrm>
          <a:prstGeom prst="rect">
            <a:avLst/>
          </a:prstGeom>
          <a:noFill/>
        </p:spPr>
        <p:txBody>
          <a:bodyPr wrap="none" rtlCol="0">
            <a:spAutoFit/>
          </a:bodyPr>
          <a:lstStyle/>
          <a:p>
            <a:r>
              <a:rPr lang="en-US" sz="1000" b="1" dirty="0"/>
              <a:t>Pham and Pham</a:t>
            </a:r>
          </a:p>
        </p:txBody>
      </p:sp>
    </p:spTree>
    <p:extLst>
      <p:ext uri="{BB962C8B-B14F-4D97-AF65-F5344CB8AC3E}">
        <p14:creationId xmlns:p14="http://schemas.microsoft.com/office/powerpoint/2010/main" val="1157931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A. High anion gap metabolic acidosis, metabolic alkalosis, respiratory acidosis</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normAutofit fontScale="70000" lnSpcReduction="20000"/>
          </a:bodyPr>
          <a:lstStyle/>
          <a:p>
            <a:pPr marL="0" indent="0">
              <a:buNone/>
            </a:pPr>
            <a:r>
              <a:rPr lang="en-US" dirty="0"/>
              <a:t>Acid–base disorder determination:</a:t>
            </a:r>
          </a:p>
          <a:p>
            <a:pPr marL="0" indent="0">
              <a:buNone/>
            </a:pPr>
            <a:r>
              <a:rPr lang="en-US" dirty="0"/>
              <a:t>Step 1: Low total CO2 (HCO3−): metabolic acidosis or respiratory alkalosis</a:t>
            </a:r>
          </a:p>
          <a:p>
            <a:endParaRPr lang="en-US" dirty="0"/>
          </a:p>
          <a:p>
            <a:pPr marL="0" indent="0">
              <a:buNone/>
            </a:pPr>
            <a:r>
              <a:rPr lang="en-US" dirty="0"/>
              <a:t>Step 2: pH &lt; 7.4 → Metabolic acidosis is more likely.</a:t>
            </a:r>
          </a:p>
          <a:p>
            <a:endParaRPr lang="en-US" dirty="0"/>
          </a:p>
          <a:p>
            <a:pPr marL="0" indent="0">
              <a:buNone/>
            </a:pPr>
            <a:r>
              <a:rPr lang="en-US" dirty="0"/>
              <a:t>Step 3: Compensation for metabolic acidosis: For every 1 ↓ in HCO3−, Pco2 ↓ by 1. Since HCO3− ↓ by 12, Pco2 is expected to ↓ by 12 → expected Pco2 = 40 − 12 = 28 ± 3. Since the actual Pco2 is 40, which is much higher than expected, there is also a respiratory acidosis.</a:t>
            </a:r>
          </a:p>
          <a:p>
            <a:endParaRPr lang="en-US" dirty="0"/>
          </a:p>
          <a:p>
            <a:pPr marL="0" indent="0">
              <a:buNone/>
            </a:pPr>
            <a:r>
              <a:rPr lang="en-US" dirty="0"/>
              <a:t>Step 4: Check anion gap: 144 − (101 + 12) = 31 (increased anion gap) → 12 normal anion gap + 19 anions → 19 H+, which will consume 19 HCO3−. Expected HCO3− is thus 24 − 19 = 5 ± 2. The actual HCO3− is 12, which is higher than the expected value. There is also a metabolic alkalosis.</a:t>
            </a:r>
          </a:p>
          <a:p>
            <a:endParaRPr lang="en-US" dirty="0"/>
          </a:p>
        </p:txBody>
      </p:sp>
      <p:sp>
        <p:nvSpPr>
          <p:cNvPr id="2" name="TextBox 1">
            <a:extLst>
              <a:ext uri="{FF2B5EF4-FFF2-40B4-BE49-F238E27FC236}">
                <a16:creationId xmlns:a16="http://schemas.microsoft.com/office/drawing/2014/main" id="{C5B7AC08-4065-8E38-A8BB-E3FBCAC8DF49}"/>
              </a:ext>
            </a:extLst>
          </p:cNvPr>
          <p:cNvSpPr txBox="1"/>
          <p:nvPr/>
        </p:nvSpPr>
        <p:spPr>
          <a:xfrm>
            <a:off x="11140109" y="6611779"/>
            <a:ext cx="1051891" cy="246221"/>
          </a:xfrm>
          <a:prstGeom prst="rect">
            <a:avLst/>
          </a:prstGeom>
          <a:noFill/>
        </p:spPr>
        <p:txBody>
          <a:bodyPr wrap="none" rtlCol="0">
            <a:spAutoFit/>
          </a:bodyPr>
          <a:lstStyle/>
          <a:p>
            <a:r>
              <a:rPr lang="en-US" sz="1000" b="1" dirty="0"/>
              <a:t>Pham and Pham</a:t>
            </a:r>
          </a:p>
        </p:txBody>
      </p:sp>
    </p:spTree>
    <p:extLst>
      <p:ext uri="{BB962C8B-B14F-4D97-AF65-F5344CB8AC3E}">
        <p14:creationId xmlns:p14="http://schemas.microsoft.com/office/powerpoint/2010/main" val="1306489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1723292"/>
            <a:ext cx="10515600" cy="4937000"/>
          </a:xfrm>
        </p:spPr>
        <p:txBody>
          <a:bodyPr>
            <a:normAutofit fontScale="70000" lnSpcReduction="20000"/>
          </a:bodyPr>
          <a:lstStyle/>
          <a:p>
            <a:pPr marL="0" indent="0">
              <a:lnSpc>
                <a:spcPct val="120000"/>
              </a:lnSpc>
              <a:spcBef>
                <a:spcPts val="0"/>
              </a:spcBef>
              <a:buNone/>
            </a:pPr>
            <a:r>
              <a:rPr lang="en-US" dirty="0">
                <a:effectLst/>
                <a:latin typeface="Helvetica" pitchFamily="2" charset="0"/>
              </a:rPr>
              <a:t>A 68-year-old man with a history of well-controlled hypertension and benign prostatic hypertrophy presents to the emergency department (ED) with 3 days of fever, dysuria, and weakness and 1 day of rigors. His vital signs are temperature 38.6  C; blood pressure, 90/70 mm Hg; and pulse, 110/min and regular. The physical examination is notable for dry mucous membranes and lethargy. His laboratory values are [Na+], 138 </a:t>
            </a:r>
            <a:r>
              <a:rPr lang="en-US" dirty="0" err="1">
                <a:effectLst/>
                <a:latin typeface="Helvetica" pitchFamily="2" charset="0"/>
              </a:rPr>
              <a:t>mEq</a:t>
            </a:r>
            <a:r>
              <a:rPr lang="en-US" dirty="0">
                <a:effectLst/>
                <a:latin typeface="Helvetica" pitchFamily="2" charset="0"/>
              </a:rPr>
              <a:t>/L; potassium ([K+]), 3.1 </a:t>
            </a:r>
            <a:r>
              <a:rPr lang="en-US" dirty="0" err="1">
                <a:effectLst/>
                <a:latin typeface="Helvetica" pitchFamily="2" charset="0"/>
              </a:rPr>
              <a:t>mEq</a:t>
            </a:r>
            <a:r>
              <a:rPr lang="en-US" dirty="0">
                <a:effectLst/>
                <a:latin typeface="Helvetica" pitchFamily="2" charset="0"/>
              </a:rPr>
              <a:t>/L; [Cl−], 111 </a:t>
            </a:r>
            <a:r>
              <a:rPr lang="en-US" dirty="0" err="1">
                <a:effectLst/>
                <a:latin typeface="Helvetica" pitchFamily="2" charset="0"/>
              </a:rPr>
              <a:t>mEq</a:t>
            </a:r>
            <a:r>
              <a:rPr lang="en-US" dirty="0">
                <a:effectLst/>
                <a:latin typeface="Helvetica" pitchFamily="2" charset="0"/>
              </a:rPr>
              <a:t>/L; [HCO3−], 17 </a:t>
            </a:r>
            <a:r>
              <a:rPr lang="en-US" dirty="0" err="1">
                <a:effectLst/>
                <a:latin typeface="Helvetica" pitchFamily="2" charset="0"/>
              </a:rPr>
              <a:t>mEq</a:t>
            </a:r>
            <a:r>
              <a:rPr lang="en-US" dirty="0">
                <a:effectLst/>
                <a:latin typeface="Helvetica" pitchFamily="2" charset="0"/>
              </a:rPr>
              <a:t>/L; serum urea nitrogen (SUN), 26 mg/dL; creatinine, 1.1 mg/dL; glucose, 126 mg/ 100 mL; albumin, 2.0 g/dL. His arterial blood gas (ABG) values are pH 7.30; pCO2, 32mm Hg; [HCO3−], 15 </a:t>
            </a:r>
            <a:r>
              <a:rPr lang="en-US" dirty="0" err="1">
                <a:effectLst/>
                <a:latin typeface="Helvetica" pitchFamily="2" charset="0"/>
              </a:rPr>
              <a:t>mEq</a:t>
            </a:r>
            <a:r>
              <a:rPr lang="en-US" dirty="0">
                <a:effectLst/>
                <a:latin typeface="Helvetica" pitchFamily="2" charset="0"/>
              </a:rPr>
              <a:t>/L; and pO2, 72mm Hg.</a:t>
            </a:r>
          </a:p>
          <a:p>
            <a:pPr marL="0" indent="0">
              <a:lnSpc>
                <a:spcPct val="120000"/>
              </a:lnSpc>
              <a:spcBef>
                <a:spcPts val="0"/>
              </a:spcBef>
              <a:buNone/>
            </a:pPr>
            <a:endParaRPr lang="en-US" dirty="0">
              <a:effectLst/>
              <a:latin typeface="Helvetica" pitchFamily="2" charset="0"/>
            </a:endParaRPr>
          </a:p>
          <a:p>
            <a:pPr marL="0" indent="0">
              <a:lnSpc>
                <a:spcPct val="120000"/>
              </a:lnSpc>
              <a:spcBef>
                <a:spcPts val="0"/>
              </a:spcBef>
              <a:buNone/>
            </a:pPr>
            <a:r>
              <a:rPr lang="en-US" b="1" dirty="0">
                <a:effectLst/>
                <a:latin typeface="Helvetica" pitchFamily="2" charset="0"/>
              </a:rPr>
              <a:t>Which of the following acid-base abnormalities exist in this patient?</a:t>
            </a:r>
          </a:p>
          <a:p>
            <a:pPr marL="0" indent="0">
              <a:lnSpc>
                <a:spcPct val="120000"/>
              </a:lnSpc>
              <a:spcBef>
                <a:spcPts val="0"/>
              </a:spcBef>
              <a:buNone/>
            </a:pPr>
            <a:r>
              <a:rPr lang="en-US" dirty="0">
                <a:latin typeface="Helvetica" pitchFamily="2" charset="0"/>
              </a:rPr>
              <a:t>A.</a:t>
            </a:r>
            <a:r>
              <a:rPr lang="en-US" dirty="0">
                <a:effectLst/>
                <a:latin typeface="Helvetica" pitchFamily="2" charset="0"/>
              </a:rPr>
              <a:t> HAGMA with appropriate respiratory compensation</a:t>
            </a:r>
          </a:p>
          <a:p>
            <a:pPr marL="0" indent="0">
              <a:lnSpc>
                <a:spcPct val="120000"/>
              </a:lnSpc>
              <a:spcBef>
                <a:spcPts val="0"/>
              </a:spcBef>
              <a:buNone/>
            </a:pPr>
            <a:r>
              <a:rPr lang="en-US" dirty="0">
                <a:latin typeface="Helvetica" pitchFamily="2" charset="0"/>
              </a:rPr>
              <a:t>B. </a:t>
            </a:r>
            <a:r>
              <a:rPr lang="en-US" dirty="0">
                <a:effectLst/>
                <a:latin typeface="Helvetica" pitchFamily="2" charset="0"/>
              </a:rPr>
              <a:t>Hyperchloremic (normal AG) metabolic acidosis</a:t>
            </a:r>
          </a:p>
          <a:p>
            <a:pPr marL="0" indent="0">
              <a:lnSpc>
                <a:spcPct val="120000"/>
              </a:lnSpc>
              <a:spcBef>
                <a:spcPts val="0"/>
              </a:spcBef>
              <a:buNone/>
            </a:pPr>
            <a:r>
              <a:rPr lang="en-US" dirty="0">
                <a:latin typeface="Helvetica" pitchFamily="2" charset="0"/>
              </a:rPr>
              <a:t>C. </a:t>
            </a:r>
            <a:r>
              <a:rPr lang="en-US" dirty="0">
                <a:effectLst/>
                <a:latin typeface="Helvetica" pitchFamily="2" charset="0"/>
              </a:rPr>
              <a:t>Mixed metabolic acidosis and respiratory alkalosis</a:t>
            </a:r>
          </a:p>
          <a:p>
            <a:pPr marL="0" indent="0">
              <a:lnSpc>
                <a:spcPct val="120000"/>
              </a:lnSpc>
              <a:spcBef>
                <a:spcPts val="0"/>
              </a:spcBef>
              <a:buNone/>
            </a:pPr>
            <a:r>
              <a:rPr lang="en-US" dirty="0">
                <a:effectLst/>
                <a:latin typeface="Helvetica" pitchFamily="2" charset="0"/>
              </a:rPr>
              <a:t>D. Metabolic alkalosis and metabolic acidosis</a:t>
            </a:r>
          </a:p>
          <a:p>
            <a:pPr marL="0" indent="0">
              <a:buNone/>
            </a:pPr>
            <a:endParaRPr lang="en-US" dirty="0"/>
          </a:p>
        </p:txBody>
      </p:sp>
      <p:sp>
        <p:nvSpPr>
          <p:cNvPr id="2" name="TextBox 1">
            <a:extLst>
              <a:ext uri="{FF2B5EF4-FFF2-40B4-BE49-F238E27FC236}">
                <a16:creationId xmlns:a16="http://schemas.microsoft.com/office/drawing/2014/main" id="{7BFAECDA-1A6E-718B-5871-007A1317A7E2}"/>
              </a:ext>
            </a:extLst>
          </p:cNvPr>
          <p:cNvSpPr txBox="1"/>
          <p:nvPr/>
        </p:nvSpPr>
        <p:spPr>
          <a:xfrm>
            <a:off x="10989427" y="6561438"/>
            <a:ext cx="1202573" cy="246221"/>
          </a:xfrm>
          <a:prstGeom prst="rect">
            <a:avLst/>
          </a:prstGeom>
          <a:noFill/>
        </p:spPr>
        <p:txBody>
          <a:bodyPr wrap="none" rtlCol="0">
            <a:spAutoFit/>
          </a:bodyPr>
          <a:lstStyle/>
          <a:p>
            <a:r>
              <a:rPr lang="en-US" sz="1000" b="1" dirty="0"/>
              <a:t>AJKD HAGMA 2021</a:t>
            </a:r>
          </a:p>
        </p:txBody>
      </p:sp>
    </p:spTree>
    <p:extLst>
      <p:ext uri="{BB962C8B-B14F-4D97-AF65-F5344CB8AC3E}">
        <p14:creationId xmlns:p14="http://schemas.microsoft.com/office/powerpoint/2010/main" val="3532988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1723292"/>
            <a:ext cx="10515600" cy="4937000"/>
          </a:xfrm>
        </p:spPr>
        <p:txBody>
          <a:bodyPr>
            <a:normAutofit fontScale="70000" lnSpcReduction="20000"/>
          </a:bodyPr>
          <a:lstStyle/>
          <a:p>
            <a:pPr marL="0" indent="0">
              <a:lnSpc>
                <a:spcPct val="120000"/>
              </a:lnSpc>
              <a:spcBef>
                <a:spcPts val="0"/>
              </a:spcBef>
              <a:buNone/>
            </a:pPr>
            <a:r>
              <a:rPr lang="en-US" dirty="0">
                <a:effectLst/>
                <a:latin typeface="Helvetica" pitchFamily="2" charset="0"/>
              </a:rPr>
              <a:t>A 68-year-old man with a history of well-controlled hypertension and benign prostatic hypertrophy presents to the emergency department (ED) with 3 days of fever, dysuria, and weakness and 1 day of rigors. His vital signs are temperature 38.6  C; blood pressure, 90/70 mm Hg; and pulse, 110/min and regular. The physical examination is notable for dry mucous membranes and lethargy. His laboratory values are [Na+], 138 </a:t>
            </a:r>
            <a:r>
              <a:rPr lang="en-US" dirty="0" err="1">
                <a:effectLst/>
                <a:latin typeface="Helvetica" pitchFamily="2" charset="0"/>
              </a:rPr>
              <a:t>mEq</a:t>
            </a:r>
            <a:r>
              <a:rPr lang="en-US" dirty="0">
                <a:effectLst/>
                <a:latin typeface="Helvetica" pitchFamily="2" charset="0"/>
              </a:rPr>
              <a:t>/L; potassium ([K+]), 3.1 </a:t>
            </a:r>
            <a:r>
              <a:rPr lang="en-US" dirty="0" err="1">
                <a:effectLst/>
                <a:latin typeface="Helvetica" pitchFamily="2" charset="0"/>
              </a:rPr>
              <a:t>mEq</a:t>
            </a:r>
            <a:r>
              <a:rPr lang="en-US" dirty="0">
                <a:effectLst/>
                <a:latin typeface="Helvetica" pitchFamily="2" charset="0"/>
              </a:rPr>
              <a:t>/L; [Cl−], 111 </a:t>
            </a:r>
            <a:r>
              <a:rPr lang="en-US" dirty="0" err="1">
                <a:effectLst/>
                <a:latin typeface="Helvetica" pitchFamily="2" charset="0"/>
              </a:rPr>
              <a:t>mEq</a:t>
            </a:r>
            <a:r>
              <a:rPr lang="en-US" dirty="0">
                <a:effectLst/>
                <a:latin typeface="Helvetica" pitchFamily="2" charset="0"/>
              </a:rPr>
              <a:t>/L; [HCO3−], 17 </a:t>
            </a:r>
            <a:r>
              <a:rPr lang="en-US" dirty="0" err="1">
                <a:effectLst/>
                <a:latin typeface="Helvetica" pitchFamily="2" charset="0"/>
              </a:rPr>
              <a:t>mEq</a:t>
            </a:r>
            <a:r>
              <a:rPr lang="en-US" dirty="0">
                <a:effectLst/>
                <a:latin typeface="Helvetica" pitchFamily="2" charset="0"/>
              </a:rPr>
              <a:t>/L; serum urea nitrogen (SUN), 26 mg/dL; creatinine, 1.1 mg/dL; glucose, 126 mg/ 100 mL; albumin, 2.0 g/dL. His arterial blood gas (ABG) values are pH 7.30; pCO2, 32mm Hg; [HCO3−], 15 </a:t>
            </a:r>
            <a:r>
              <a:rPr lang="en-US" dirty="0" err="1">
                <a:effectLst/>
                <a:latin typeface="Helvetica" pitchFamily="2" charset="0"/>
              </a:rPr>
              <a:t>mEq</a:t>
            </a:r>
            <a:r>
              <a:rPr lang="en-US" dirty="0">
                <a:effectLst/>
                <a:latin typeface="Helvetica" pitchFamily="2" charset="0"/>
              </a:rPr>
              <a:t>/L; and pO2, 72mm Hg.</a:t>
            </a:r>
          </a:p>
          <a:p>
            <a:pPr marL="0" indent="0">
              <a:lnSpc>
                <a:spcPct val="120000"/>
              </a:lnSpc>
              <a:spcBef>
                <a:spcPts val="0"/>
              </a:spcBef>
              <a:buNone/>
            </a:pPr>
            <a:endParaRPr lang="en-US" dirty="0">
              <a:effectLst/>
              <a:latin typeface="Helvetica" pitchFamily="2" charset="0"/>
            </a:endParaRPr>
          </a:p>
          <a:p>
            <a:pPr marL="0" indent="0">
              <a:lnSpc>
                <a:spcPct val="120000"/>
              </a:lnSpc>
              <a:spcBef>
                <a:spcPts val="0"/>
              </a:spcBef>
              <a:buNone/>
            </a:pPr>
            <a:r>
              <a:rPr lang="en-US" b="1" dirty="0">
                <a:effectLst/>
                <a:latin typeface="Helvetica" pitchFamily="2" charset="0"/>
              </a:rPr>
              <a:t>Which of the following acid-base abnormalities exist in this patient?</a:t>
            </a:r>
          </a:p>
          <a:p>
            <a:pPr marL="0" indent="0">
              <a:lnSpc>
                <a:spcPct val="120000"/>
              </a:lnSpc>
              <a:spcBef>
                <a:spcPts val="0"/>
              </a:spcBef>
              <a:buNone/>
            </a:pPr>
            <a:r>
              <a:rPr lang="en-US" b="1" dirty="0">
                <a:latin typeface="Helvetica" pitchFamily="2" charset="0"/>
              </a:rPr>
              <a:t>A.</a:t>
            </a:r>
            <a:r>
              <a:rPr lang="en-US" b="1" dirty="0">
                <a:effectLst/>
                <a:latin typeface="Helvetica" pitchFamily="2" charset="0"/>
              </a:rPr>
              <a:t> HAGMA with appropriate respiratory compensation</a:t>
            </a:r>
          </a:p>
          <a:p>
            <a:pPr marL="0" indent="0">
              <a:lnSpc>
                <a:spcPct val="120000"/>
              </a:lnSpc>
              <a:spcBef>
                <a:spcPts val="0"/>
              </a:spcBef>
              <a:buNone/>
            </a:pPr>
            <a:r>
              <a:rPr lang="en-US" dirty="0">
                <a:latin typeface="Helvetica" pitchFamily="2" charset="0"/>
              </a:rPr>
              <a:t>B. </a:t>
            </a:r>
            <a:r>
              <a:rPr lang="en-US" dirty="0">
                <a:effectLst/>
                <a:latin typeface="Helvetica" pitchFamily="2" charset="0"/>
              </a:rPr>
              <a:t>Hyperchloremic (normal AG) metabolic acidosis</a:t>
            </a:r>
          </a:p>
          <a:p>
            <a:pPr marL="0" indent="0">
              <a:lnSpc>
                <a:spcPct val="120000"/>
              </a:lnSpc>
              <a:spcBef>
                <a:spcPts val="0"/>
              </a:spcBef>
              <a:buNone/>
            </a:pPr>
            <a:r>
              <a:rPr lang="en-US" dirty="0">
                <a:latin typeface="Helvetica" pitchFamily="2" charset="0"/>
              </a:rPr>
              <a:t>C. </a:t>
            </a:r>
            <a:r>
              <a:rPr lang="en-US" dirty="0">
                <a:effectLst/>
                <a:latin typeface="Helvetica" pitchFamily="2" charset="0"/>
              </a:rPr>
              <a:t>Mixed metabolic acidosis and respiratory alkalosis</a:t>
            </a:r>
          </a:p>
          <a:p>
            <a:pPr marL="0" indent="0">
              <a:lnSpc>
                <a:spcPct val="120000"/>
              </a:lnSpc>
              <a:spcBef>
                <a:spcPts val="0"/>
              </a:spcBef>
              <a:buNone/>
            </a:pPr>
            <a:r>
              <a:rPr lang="en-US" dirty="0">
                <a:effectLst/>
                <a:latin typeface="Helvetica" pitchFamily="2" charset="0"/>
              </a:rPr>
              <a:t>D. Metabolic alkalosis and metabolic acidosis</a:t>
            </a:r>
          </a:p>
          <a:p>
            <a:pPr marL="0" indent="0">
              <a:buNone/>
            </a:pPr>
            <a:endParaRPr lang="en-US" dirty="0"/>
          </a:p>
        </p:txBody>
      </p:sp>
      <p:sp>
        <p:nvSpPr>
          <p:cNvPr id="2" name="TextBox 1">
            <a:extLst>
              <a:ext uri="{FF2B5EF4-FFF2-40B4-BE49-F238E27FC236}">
                <a16:creationId xmlns:a16="http://schemas.microsoft.com/office/drawing/2014/main" id="{7BFAECDA-1A6E-718B-5871-007A1317A7E2}"/>
              </a:ext>
            </a:extLst>
          </p:cNvPr>
          <p:cNvSpPr txBox="1"/>
          <p:nvPr/>
        </p:nvSpPr>
        <p:spPr>
          <a:xfrm>
            <a:off x="10989427" y="6561438"/>
            <a:ext cx="1202573" cy="246221"/>
          </a:xfrm>
          <a:prstGeom prst="rect">
            <a:avLst/>
          </a:prstGeom>
          <a:noFill/>
        </p:spPr>
        <p:txBody>
          <a:bodyPr wrap="none" rtlCol="0">
            <a:spAutoFit/>
          </a:bodyPr>
          <a:lstStyle/>
          <a:p>
            <a:r>
              <a:rPr lang="en-US" sz="1000" b="1" dirty="0"/>
              <a:t>AJKD HAGMA 2021</a:t>
            </a:r>
          </a:p>
        </p:txBody>
      </p:sp>
    </p:spTree>
    <p:extLst>
      <p:ext uri="{BB962C8B-B14F-4D97-AF65-F5344CB8AC3E}">
        <p14:creationId xmlns:p14="http://schemas.microsoft.com/office/powerpoint/2010/main" val="909374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747B70-B802-3A4E-892F-C5ECF82B147F}"/>
              </a:ext>
            </a:extLst>
          </p:cNvPr>
          <p:cNvPicPr>
            <a:picLocks noChangeAspect="1"/>
          </p:cNvPicPr>
          <p:nvPr/>
        </p:nvPicPr>
        <p:blipFill>
          <a:blip r:embed="rId2"/>
          <a:stretch>
            <a:fillRect/>
          </a:stretch>
        </p:blipFill>
        <p:spPr>
          <a:xfrm>
            <a:off x="0" y="40620"/>
            <a:ext cx="12192000" cy="6857143"/>
          </a:xfrm>
          <a:prstGeom prst="rect">
            <a:avLst/>
          </a:prstGeom>
        </p:spPr>
      </p:pic>
      <p:sp>
        <p:nvSpPr>
          <p:cNvPr id="2" name="Title 1">
            <a:extLst>
              <a:ext uri="{FF2B5EF4-FFF2-40B4-BE49-F238E27FC236}">
                <a16:creationId xmlns:a16="http://schemas.microsoft.com/office/drawing/2014/main" id="{5C49AB12-C388-524D-8683-D28B975A2F57}"/>
              </a:ext>
            </a:extLst>
          </p:cNvPr>
          <p:cNvSpPr>
            <a:spLocks noGrp="1"/>
          </p:cNvSpPr>
          <p:nvPr>
            <p:ph type="ctrTitle"/>
          </p:nvPr>
        </p:nvSpPr>
        <p:spPr/>
        <p:txBody>
          <a:bodyPr/>
          <a:lstStyle/>
          <a:p>
            <a:r>
              <a:rPr lang="en-US" b="1" dirty="0"/>
              <a:t>Metabolic Acidosis</a:t>
            </a:r>
          </a:p>
        </p:txBody>
      </p:sp>
      <p:sp>
        <p:nvSpPr>
          <p:cNvPr id="3" name="Subtitle 2">
            <a:extLst>
              <a:ext uri="{FF2B5EF4-FFF2-40B4-BE49-F238E27FC236}">
                <a16:creationId xmlns:a16="http://schemas.microsoft.com/office/drawing/2014/main" id="{6584E64B-CA41-AE4F-98C9-7158AF030A1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412850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3"/>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Metabolic Acidosis </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normAutofit lnSpcReduction="10000"/>
          </a:bodyPr>
          <a:lstStyle/>
          <a:p>
            <a:r>
              <a:rPr lang="en-US" dirty="0"/>
              <a:t>Net renal acid excretion is equal to the sum of titratable acid and NH4 minus any secreted HCO3 as a result once kidney function is normal the kidney can accommodate varying levels of acidosis</a:t>
            </a:r>
          </a:p>
          <a:p>
            <a:pPr marL="0" indent="0">
              <a:buNone/>
            </a:pPr>
            <a:endParaRPr lang="en-US" dirty="0"/>
          </a:p>
          <a:p>
            <a:r>
              <a:rPr lang="en-US" dirty="0"/>
              <a:t>Thus the etiology of a metabolic acidosis can be divided into four broad categories:</a:t>
            </a:r>
          </a:p>
          <a:p>
            <a:pPr marL="914400" lvl="1" indent="-457200">
              <a:buFont typeface="+mj-lt"/>
              <a:buAutoNum type="arabicPeriod"/>
            </a:pPr>
            <a:r>
              <a:rPr lang="en-US" dirty="0"/>
              <a:t>overproduction of fixed acids</a:t>
            </a:r>
          </a:p>
          <a:p>
            <a:pPr marL="914400" lvl="1" indent="-457200">
              <a:buFont typeface="+mj-lt"/>
              <a:buAutoNum type="arabicPeriod"/>
            </a:pPr>
            <a:r>
              <a:rPr lang="en-US" dirty="0"/>
              <a:t>increased extrarenal loss of base</a:t>
            </a:r>
          </a:p>
          <a:p>
            <a:pPr marL="914400" lvl="1" indent="-457200">
              <a:buFont typeface="+mj-lt"/>
              <a:buAutoNum type="arabicPeriod"/>
            </a:pPr>
            <a:r>
              <a:rPr lang="en-US" dirty="0"/>
              <a:t>decrease in the kidney’s ability to secrete hydrogen ions</a:t>
            </a:r>
          </a:p>
          <a:p>
            <a:pPr marL="914400" lvl="1" indent="-457200">
              <a:buFont typeface="+mj-lt"/>
              <a:buAutoNum type="arabicPeriod"/>
            </a:pPr>
            <a:r>
              <a:rPr lang="en-US" dirty="0"/>
              <a:t>inability of the kidney to reclaim the filtered bicarbonate</a:t>
            </a:r>
          </a:p>
          <a:p>
            <a:endParaRPr lang="en-US" dirty="0"/>
          </a:p>
        </p:txBody>
      </p:sp>
      <p:sp>
        <p:nvSpPr>
          <p:cNvPr id="2" name="TextBox 1">
            <a:extLst>
              <a:ext uri="{FF2B5EF4-FFF2-40B4-BE49-F238E27FC236}">
                <a16:creationId xmlns:a16="http://schemas.microsoft.com/office/drawing/2014/main" id="{D48A1BA5-8A9F-205A-B47E-FEC6552215F8}"/>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147710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dissolv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dissolve">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dissolve">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dissolve">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dissolve">
                                      <p:cBhvr>
                                        <p:cTn id="3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3"/>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pic>
        <p:nvPicPr>
          <p:cNvPr id="2" name="Content Placeholder 3">
            <a:extLst>
              <a:ext uri="{FF2B5EF4-FFF2-40B4-BE49-F238E27FC236}">
                <a16:creationId xmlns:a16="http://schemas.microsoft.com/office/drawing/2014/main" id="{D28287DB-A5A4-65AB-DFF9-7CF663CF4DAE}"/>
              </a:ext>
            </a:extLst>
          </p:cNvPr>
          <p:cNvPicPr>
            <a:picLocks noChangeAspect="1"/>
          </p:cNvPicPr>
          <p:nvPr/>
        </p:nvPicPr>
        <p:blipFill rotWithShape="1">
          <a:blip r:embed="rId4"/>
          <a:srcRect l="26113" t="24371" r="25867" b="17183"/>
          <a:stretch/>
        </p:blipFill>
        <p:spPr>
          <a:xfrm>
            <a:off x="2381584" y="1027906"/>
            <a:ext cx="7428832" cy="5085893"/>
          </a:xfrm>
          <a:prstGeom prst="rect">
            <a:avLst/>
          </a:prstGeom>
        </p:spPr>
      </p:pic>
      <p:sp>
        <p:nvSpPr>
          <p:cNvPr id="3" name="TextBox 2">
            <a:extLst>
              <a:ext uri="{FF2B5EF4-FFF2-40B4-BE49-F238E27FC236}">
                <a16:creationId xmlns:a16="http://schemas.microsoft.com/office/drawing/2014/main" id="{29439CC9-550C-9348-8526-B513735E7AB3}"/>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3692074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pic>
        <p:nvPicPr>
          <p:cNvPr id="2" name="Content Placeholder 3">
            <a:extLst>
              <a:ext uri="{FF2B5EF4-FFF2-40B4-BE49-F238E27FC236}">
                <a16:creationId xmlns:a16="http://schemas.microsoft.com/office/drawing/2014/main" id="{D596741E-C17F-FAB1-7BE4-E2F984E6712F}"/>
              </a:ext>
            </a:extLst>
          </p:cNvPr>
          <p:cNvPicPr>
            <a:picLocks noChangeAspect="1"/>
          </p:cNvPicPr>
          <p:nvPr/>
        </p:nvPicPr>
        <p:blipFill rotWithShape="1">
          <a:blip r:embed="rId3"/>
          <a:srcRect l="29068" t="13864" r="28576" b="7114"/>
          <a:stretch/>
        </p:blipFill>
        <p:spPr>
          <a:xfrm>
            <a:off x="3078532" y="540489"/>
            <a:ext cx="5789896" cy="6076025"/>
          </a:xfrm>
          <a:prstGeom prst="rect">
            <a:avLst/>
          </a:prstGeom>
        </p:spPr>
      </p:pic>
      <p:sp>
        <p:nvSpPr>
          <p:cNvPr id="3" name="TextBox 2">
            <a:extLst>
              <a:ext uri="{FF2B5EF4-FFF2-40B4-BE49-F238E27FC236}">
                <a16:creationId xmlns:a16="http://schemas.microsoft.com/office/drawing/2014/main" id="{1BAE2AB7-F68F-1150-C5DF-CC0858B1753E}"/>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3351605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Objectives</a:t>
            </a:r>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normAutofit fontScale="92500" lnSpcReduction="10000"/>
          </a:bodyPr>
          <a:lstStyle/>
          <a:p>
            <a:r>
              <a:rPr lang="en-US" dirty="0"/>
              <a:t>Understand the importance of acid-base control in the human body </a:t>
            </a:r>
          </a:p>
          <a:p>
            <a:endParaRPr lang="en-US" dirty="0"/>
          </a:p>
          <a:p>
            <a:r>
              <a:rPr lang="en-US" dirty="0"/>
              <a:t>Understand the physiologic approach to diagnosing acid-base disturbances </a:t>
            </a:r>
          </a:p>
          <a:p>
            <a:endParaRPr lang="en-US" dirty="0"/>
          </a:p>
          <a:p>
            <a:r>
              <a:rPr lang="en-US" dirty="0"/>
              <a:t>Identify what constitutes the anion gap and it’s clinical implication in acidosis. </a:t>
            </a:r>
          </a:p>
          <a:p>
            <a:endParaRPr lang="en-US" dirty="0"/>
          </a:p>
          <a:p>
            <a:r>
              <a:rPr lang="en-US" dirty="0"/>
              <a:t>Recognize hyperchloremic metabolic acidosis and it’s primary clinical etiologies</a:t>
            </a:r>
          </a:p>
          <a:p>
            <a:endParaRPr lang="en-US" dirty="0"/>
          </a:p>
        </p:txBody>
      </p:sp>
    </p:spTree>
    <p:extLst>
      <p:ext uri="{BB962C8B-B14F-4D97-AF65-F5344CB8AC3E}">
        <p14:creationId xmlns:p14="http://schemas.microsoft.com/office/powerpoint/2010/main" val="710182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Anion Gap Metabolic Acidosis</a:t>
            </a:r>
            <a:endParaRPr lang="en-US" dirty="0"/>
          </a:p>
        </p:txBody>
      </p:sp>
      <p:sp>
        <p:nvSpPr>
          <p:cNvPr id="2" name="Content Placeholder 2">
            <a:extLst>
              <a:ext uri="{FF2B5EF4-FFF2-40B4-BE49-F238E27FC236}">
                <a16:creationId xmlns:a16="http://schemas.microsoft.com/office/drawing/2014/main" id="{BF1356FC-B2A7-2229-3661-0627A0665134}"/>
              </a:ext>
            </a:extLst>
          </p:cNvPr>
          <p:cNvSpPr>
            <a:spLocks noGrp="1"/>
          </p:cNvSpPr>
          <p:nvPr>
            <p:ph sz="half" idx="1"/>
          </p:nvPr>
        </p:nvSpPr>
        <p:spPr>
          <a:xfrm>
            <a:off x="571500" y="2454232"/>
            <a:ext cx="5181600" cy="4351338"/>
          </a:xfrm>
        </p:spPr>
        <p:txBody>
          <a:bodyPr>
            <a:normAutofit/>
          </a:bodyPr>
          <a:lstStyle/>
          <a:p>
            <a:r>
              <a:rPr lang="en-US" b="1" dirty="0"/>
              <a:t>M</a:t>
            </a:r>
            <a:r>
              <a:rPr lang="en-US" dirty="0"/>
              <a:t>: Methanol</a:t>
            </a:r>
          </a:p>
          <a:p>
            <a:r>
              <a:rPr lang="en-US" b="1" dirty="0"/>
              <a:t>U</a:t>
            </a:r>
            <a:r>
              <a:rPr lang="en-US" dirty="0"/>
              <a:t>: Uremia </a:t>
            </a:r>
          </a:p>
          <a:p>
            <a:r>
              <a:rPr lang="en-US" b="1" dirty="0"/>
              <a:t>D</a:t>
            </a:r>
            <a:r>
              <a:rPr lang="en-US" dirty="0"/>
              <a:t>: DKA</a:t>
            </a:r>
          </a:p>
          <a:p>
            <a:r>
              <a:rPr lang="en-US" b="1" dirty="0"/>
              <a:t>P</a:t>
            </a:r>
            <a:r>
              <a:rPr lang="en-US" dirty="0"/>
              <a:t>: Phenformin, Paraldehyde</a:t>
            </a:r>
          </a:p>
          <a:p>
            <a:r>
              <a:rPr lang="en-US" b="1" dirty="0"/>
              <a:t>I</a:t>
            </a:r>
            <a:r>
              <a:rPr lang="en-US" dirty="0"/>
              <a:t>: INH, Iron</a:t>
            </a:r>
          </a:p>
          <a:p>
            <a:r>
              <a:rPr lang="en-US" b="1" dirty="0"/>
              <a:t>L</a:t>
            </a:r>
            <a:r>
              <a:rPr lang="en-US" dirty="0"/>
              <a:t>: Lactic Acid</a:t>
            </a:r>
          </a:p>
          <a:p>
            <a:r>
              <a:rPr lang="en-US" b="1" dirty="0"/>
              <a:t>E</a:t>
            </a:r>
            <a:r>
              <a:rPr lang="en-US" dirty="0"/>
              <a:t>: Ethanol, Ethylene Glycol</a:t>
            </a:r>
          </a:p>
          <a:p>
            <a:r>
              <a:rPr lang="en-US" b="1" dirty="0"/>
              <a:t>S</a:t>
            </a:r>
            <a:r>
              <a:rPr lang="en-US" dirty="0"/>
              <a:t>: Salicylates</a:t>
            </a:r>
          </a:p>
        </p:txBody>
      </p:sp>
      <p:sp>
        <p:nvSpPr>
          <p:cNvPr id="3" name="Content Placeholder 3">
            <a:extLst>
              <a:ext uri="{FF2B5EF4-FFF2-40B4-BE49-F238E27FC236}">
                <a16:creationId xmlns:a16="http://schemas.microsoft.com/office/drawing/2014/main" id="{9C35435C-7E4F-F8C7-BAF3-F6C3BAE567E7}"/>
              </a:ext>
            </a:extLst>
          </p:cNvPr>
          <p:cNvSpPr txBox="1">
            <a:spLocks/>
          </p:cNvSpPr>
          <p:nvPr/>
        </p:nvSpPr>
        <p:spPr>
          <a:xfrm>
            <a:off x="6172200" y="2415098"/>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G</a:t>
            </a:r>
            <a:r>
              <a:rPr lang="en-US" dirty="0"/>
              <a:t>: Glycols </a:t>
            </a:r>
          </a:p>
          <a:p>
            <a:r>
              <a:rPr lang="en-US" b="1" dirty="0"/>
              <a:t>O</a:t>
            </a:r>
            <a:r>
              <a:rPr lang="en-US" dirty="0"/>
              <a:t>: </a:t>
            </a:r>
            <a:r>
              <a:rPr lang="en-US" dirty="0" err="1"/>
              <a:t>Oxoproline</a:t>
            </a:r>
            <a:r>
              <a:rPr lang="en-US" dirty="0"/>
              <a:t> (Acetaminophen)</a:t>
            </a:r>
          </a:p>
          <a:p>
            <a:r>
              <a:rPr lang="en-US" b="1" dirty="0"/>
              <a:t>L</a:t>
            </a:r>
            <a:r>
              <a:rPr lang="en-US" dirty="0"/>
              <a:t>: L-lactate</a:t>
            </a:r>
          </a:p>
          <a:p>
            <a:r>
              <a:rPr lang="en-US" b="1" dirty="0"/>
              <a:t>D</a:t>
            </a:r>
            <a:r>
              <a:rPr lang="en-US" dirty="0"/>
              <a:t>: D-lactate</a:t>
            </a:r>
          </a:p>
          <a:p>
            <a:r>
              <a:rPr lang="en-US" b="1" dirty="0"/>
              <a:t>M</a:t>
            </a:r>
            <a:r>
              <a:rPr lang="en-US" dirty="0"/>
              <a:t>: Methanol</a:t>
            </a:r>
          </a:p>
          <a:p>
            <a:r>
              <a:rPr lang="en-US" b="1" dirty="0"/>
              <a:t>A</a:t>
            </a:r>
            <a:r>
              <a:rPr lang="en-US" dirty="0"/>
              <a:t>: Aspirin </a:t>
            </a:r>
          </a:p>
          <a:p>
            <a:r>
              <a:rPr lang="en-US" b="1" dirty="0"/>
              <a:t>R</a:t>
            </a:r>
            <a:r>
              <a:rPr lang="en-US" dirty="0"/>
              <a:t>: Renal Failure</a:t>
            </a:r>
          </a:p>
          <a:p>
            <a:r>
              <a:rPr lang="en-US" b="1" dirty="0"/>
              <a:t>K</a:t>
            </a:r>
            <a:r>
              <a:rPr lang="en-US" dirty="0"/>
              <a:t>: Ketoacidosis </a:t>
            </a:r>
          </a:p>
        </p:txBody>
      </p:sp>
    </p:spTree>
    <p:extLst>
      <p:ext uri="{BB962C8B-B14F-4D97-AF65-F5344CB8AC3E}">
        <p14:creationId xmlns:p14="http://schemas.microsoft.com/office/powerpoint/2010/main" val="428904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linds(horizontal)">
                                      <p:cBhvr>
                                        <p:cTn id="10" dur="500"/>
                                        <p:tgtEl>
                                          <p:spTgt spid="2">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linds(horizontal)">
                                      <p:cBhvr>
                                        <p:cTn id="13" dur="500"/>
                                        <p:tgtEl>
                                          <p:spTgt spid="2">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linds(horizontal)">
                                      <p:cBhvr>
                                        <p:cTn id="16" dur="500"/>
                                        <p:tgtEl>
                                          <p:spTgt spid="2">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linds(horizontal)">
                                      <p:cBhvr>
                                        <p:cTn id="19" dur="500"/>
                                        <p:tgtEl>
                                          <p:spTgt spid="2">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linds(horizontal)">
                                      <p:cBhvr>
                                        <p:cTn id="22" dur="500"/>
                                        <p:tgtEl>
                                          <p:spTgt spid="2">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linds(horizontal)">
                                      <p:cBhvr>
                                        <p:cTn id="25" dur="500"/>
                                        <p:tgtEl>
                                          <p:spTgt spid="2">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linds(horizontal)">
                                      <p:cBhvr>
                                        <p:cTn id="28" dur="500"/>
                                        <p:tgtEl>
                                          <p:spTgt spid="2">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blinds(horizontal)">
                                      <p:cBhvr>
                                        <p:cTn id="33" dur="500"/>
                                        <p:tgtEl>
                                          <p:spTgt spid="3">
                                            <p:txEl>
                                              <p:pRg st="0" end="0"/>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blinds(horizontal)">
                                      <p:cBhvr>
                                        <p:cTn id="36" dur="500"/>
                                        <p:tgtEl>
                                          <p:spTgt spid="3">
                                            <p:txEl>
                                              <p:pRg st="1" end="1"/>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blinds(horizontal)">
                                      <p:cBhvr>
                                        <p:cTn id="39" dur="500"/>
                                        <p:tgtEl>
                                          <p:spTgt spid="3">
                                            <p:txEl>
                                              <p:pRg st="2" end="2"/>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blinds(horizontal)">
                                      <p:cBhvr>
                                        <p:cTn id="42" dur="500"/>
                                        <p:tgtEl>
                                          <p:spTgt spid="3">
                                            <p:txEl>
                                              <p:pRg st="3" end="3"/>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blinds(horizontal)">
                                      <p:cBhvr>
                                        <p:cTn id="45" dur="500"/>
                                        <p:tgtEl>
                                          <p:spTgt spid="3">
                                            <p:txEl>
                                              <p:pRg st="4" end="4"/>
                                            </p:txEl>
                                          </p:spTgt>
                                        </p:tgtEl>
                                      </p:cBhvr>
                                    </p:animEffect>
                                  </p:childTnLst>
                                </p:cTn>
                              </p:par>
                              <p:par>
                                <p:cTn id="46" presetID="3" presetClass="entr" presetSubtype="10" fill="hold" nodeType="with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blinds(horizontal)">
                                      <p:cBhvr>
                                        <p:cTn id="48" dur="500"/>
                                        <p:tgtEl>
                                          <p:spTgt spid="3">
                                            <p:txEl>
                                              <p:pRg st="5" end="5"/>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blinds(horizontal)">
                                      <p:cBhvr>
                                        <p:cTn id="51" dur="500"/>
                                        <p:tgtEl>
                                          <p:spTgt spid="3">
                                            <p:txEl>
                                              <p:pRg st="6" end="6"/>
                                            </p:txEl>
                                          </p:spTgt>
                                        </p:tgtEl>
                                      </p:cBhvr>
                                    </p:animEffect>
                                  </p:childTnLst>
                                </p:cTn>
                              </p:par>
                              <p:par>
                                <p:cTn id="52" presetID="3" presetClass="entr" presetSubtype="10" fill="hold" nodeType="with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blinds(horizontal)">
                                      <p:cBhvr>
                                        <p:cTn id="5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Anion Gap Metabolic Acidosis</a:t>
            </a:r>
            <a:endParaRPr lang="en-US" dirty="0"/>
          </a:p>
        </p:txBody>
      </p:sp>
      <p:pic>
        <p:nvPicPr>
          <p:cNvPr id="6" name="Content Placeholder 5">
            <a:extLst>
              <a:ext uri="{FF2B5EF4-FFF2-40B4-BE49-F238E27FC236}">
                <a16:creationId xmlns:a16="http://schemas.microsoft.com/office/drawing/2014/main" id="{C762BCAD-3689-8683-424E-AA2CAC5BC1E8}"/>
              </a:ext>
            </a:extLst>
          </p:cNvPr>
          <p:cNvPicPr>
            <a:picLocks noChangeAspect="1"/>
          </p:cNvPicPr>
          <p:nvPr/>
        </p:nvPicPr>
        <p:blipFill rotWithShape="1">
          <a:blip r:embed="rId3"/>
          <a:srcRect l="27007" t="28269" r="33790" b="18530"/>
          <a:stretch/>
        </p:blipFill>
        <p:spPr>
          <a:xfrm>
            <a:off x="3188555" y="2280651"/>
            <a:ext cx="5814890" cy="4438849"/>
          </a:xfrm>
          <a:prstGeom prst="rect">
            <a:avLst/>
          </a:prstGeom>
        </p:spPr>
      </p:pic>
      <p:sp>
        <p:nvSpPr>
          <p:cNvPr id="7" name="TextBox 6">
            <a:extLst>
              <a:ext uri="{FF2B5EF4-FFF2-40B4-BE49-F238E27FC236}">
                <a16:creationId xmlns:a16="http://schemas.microsoft.com/office/drawing/2014/main" id="{F67ED909-8A1B-30B6-CD0F-0B6A05333295}"/>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176811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Non-Acidotic Rise in Anion Gap</a:t>
            </a:r>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r>
              <a:rPr lang="en-US" dirty="0"/>
              <a:t>A high AG can be caused by other things not associated with MA:</a:t>
            </a:r>
          </a:p>
          <a:p>
            <a:pPr marL="919163" lvl="1" indent="-461963">
              <a:buAutoNum type="arabicPeriod"/>
            </a:pPr>
            <a:r>
              <a:rPr lang="en-US" dirty="0"/>
              <a:t>Dehydration – leads to increase in albumin and all other fixed acids</a:t>
            </a:r>
          </a:p>
          <a:p>
            <a:pPr marL="919163" lvl="1" indent="-461963">
              <a:buAutoNum type="arabicPeriod"/>
            </a:pPr>
            <a:r>
              <a:rPr lang="en-US" dirty="0"/>
              <a:t>Infusion of metabolizable sodium salts like citrate w/o conversion to bicarb by the liver </a:t>
            </a:r>
          </a:p>
          <a:p>
            <a:pPr marL="919163" lvl="1" indent="-461963">
              <a:buAutoNum type="arabicPeriod"/>
            </a:pPr>
            <a:r>
              <a:rPr lang="en-US" dirty="0"/>
              <a:t>Infusion of nonmetabolizable sodium salts like in </a:t>
            </a:r>
            <a:r>
              <a:rPr lang="en-US" dirty="0" err="1"/>
              <a:t>PenG</a:t>
            </a:r>
            <a:endParaRPr lang="en-US" dirty="0"/>
          </a:p>
          <a:p>
            <a:pPr marL="919163" lvl="1" indent="-461963">
              <a:buAutoNum type="arabicPeriod"/>
            </a:pPr>
            <a:r>
              <a:rPr lang="en-US" dirty="0"/>
              <a:t>Metabolic acidosis causes an increase in AG in setting of dehydration due to increase in albumin or increase in lactate which can happen in alkalosis</a:t>
            </a:r>
          </a:p>
          <a:p>
            <a:pPr marL="919163" lvl="1" indent="-461963">
              <a:buAutoNum type="arabicPeriod"/>
            </a:pPr>
            <a:r>
              <a:rPr lang="en-US" dirty="0"/>
              <a:t>Lab error </a:t>
            </a:r>
          </a:p>
          <a:p>
            <a:endParaRPr lang="en-US" dirty="0"/>
          </a:p>
        </p:txBody>
      </p:sp>
    </p:spTree>
    <p:extLst>
      <p:ext uri="{BB962C8B-B14F-4D97-AF65-F5344CB8AC3E}">
        <p14:creationId xmlns:p14="http://schemas.microsoft.com/office/powerpoint/2010/main" val="171418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dissolv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dissolv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dissolve">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dissolve">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dissolve">
                                      <p:cBhvr>
                                        <p:cTn id="27"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pic>
        <p:nvPicPr>
          <p:cNvPr id="2" name="Content Placeholder 3">
            <a:extLst>
              <a:ext uri="{FF2B5EF4-FFF2-40B4-BE49-F238E27FC236}">
                <a16:creationId xmlns:a16="http://schemas.microsoft.com/office/drawing/2014/main" id="{A965A641-9A55-5D84-35AB-31B62A57A84D}"/>
              </a:ext>
            </a:extLst>
          </p:cNvPr>
          <p:cNvPicPr>
            <a:picLocks noChangeAspect="1"/>
          </p:cNvPicPr>
          <p:nvPr/>
        </p:nvPicPr>
        <p:blipFill rotWithShape="1">
          <a:blip r:embed="rId3"/>
          <a:srcRect l="17432" t="13373" r="17182" b="6826"/>
          <a:stretch/>
        </p:blipFill>
        <p:spPr>
          <a:xfrm>
            <a:off x="2327367" y="1412112"/>
            <a:ext cx="7537265" cy="5174324"/>
          </a:xfrm>
          <a:prstGeom prst="rect">
            <a:avLst/>
          </a:prstGeom>
        </p:spPr>
      </p:pic>
      <p:sp>
        <p:nvSpPr>
          <p:cNvPr id="3" name="TextBox 2">
            <a:extLst>
              <a:ext uri="{FF2B5EF4-FFF2-40B4-BE49-F238E27FC236}">
                <a16:creationId xmlns:a16="http://schemas.microsoft.com/office/drawing/2014/main" id="{A11AD342-F333-815A-C0ED-AA541B3901CB}"/>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3250797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Lactic Acidosis</a:t>
            </a:r>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normAutofit fontScale="92500" lnSpcReduction="10000"/>
          </a:bodyPr>
          <a:lstStyle/>
          <a:p>
            <a:pPr>
              <a:spcAft>
                <a:spcPts val="1200"/>
              </a:spcAft>
            </a:pPr>
            <a:r>
              <a:rPr lang="en-US" dirty="0"/>
              <a:t>Anaerobic metabolism of glucose (glycolysis) occurs in the extra-mitochondrial cytoplasm and produces pyruvate as an intermediary.</a:t>
            </a:r>
          </a:p>
          <a:p>
            <a:pPr>
              <a:spcAft>
                <a:spcPts val="1200"/>
              </a:spcAft>
            </a:pPr>
            <a:r>
              <a:rPr lang="en-US" dirty="0"/>
              <a:t>Pyruvate rapidly undergoes one of two metabolic fates: </a:t>
            </a:r>
          </a:p>
          <a:p>
            <a:pPr marL="914400" lvl="1" indent="-457200">
              <a:spcAft>
                <a:spcPts val="1200"/>
              </a:spcAft>
              <a:buFont typeface="+mj-lt"/>
              <a:buAutoNum type="arabicPeriod"/>
            </a:pPr>
            <a:r>
              <a:rPr lang="en-US" dirty="0"/>
              <a:t>Under anaerobic conditions, because of the high NADH/NAD ratio, pyruvate is quickly reduced by lactate dehydrogenase to lactate, releasing energy, consuming a proton, and decreasing the NADH/NAD ratio, thus allowing for continued glycolysis</a:t>
            </a:r>
          </a:p>
          <a:p>
            <a:pPr marL="914400" lvl="1" indent="-457200">
              <a:spcAft>
                <a:spcPts val="1200"/>
              </a:spcAft>
              <a:buFont typeface="+mj-lt"/>
              <a:buAutoNum type="arabicPeriod"/>
            </a:pPr>
            <a:r>
              <a:rPr lang="en-US" dirty="0"/>
              <a:t>In the presence of oxygen, pyruvate diffuses into the mitochondria and, after oxidation by the pyruvate dehydrogenase (PDH) complex, enters the tricarboxylic acid cycle, where it is completely oxidized to CO</a:t>
            </a:r>
            <a:r>
              <a:rPr lang="en-US" baseline="-25000" dirty="0"/>
              <a:t>2</a:t>
            </a:r>
            <a:r>
              <a:rPr lang="en-US" dirty="0"/>
              <a:t> and water. Neither of these pathways results in the production of H</a:t>
            </a:r>
            <a:r>
              <a:rPr lang="en-US" baseline="30000" dirty="0"/>
              <a:t>+</a:t>
            </a:r>
            <a:r>
              <a:rPr lang="en-US" dirty="0"/>
              <a:t>.</a:t>
            </a:r>
          </a:p>
          <a:p>
            <a:endParaRPr lang="en-US" dirty="0"/>
          </a:p>
        </p:txBody>
      </p:sp>
      <p:sp>
        <p:nvSpPr>
          <p:cNvPr id="2" name="TextBox 1">
            <a:extLst>
              <a:ext uri="{FF2B5EF4-FFF2-40B4-BE49-F238E27FC236}">
                <a16:creationId xmlns:a16="http://schemas.microsoft.com/office/drawing/2014/main" id="{13522250-FBE4-F214-137E-AFD72C3DD434}"/>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372446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dissolv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dissolv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dissolve">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Lactic Acidosis</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normAutofit fontScale="92500" lnSpcReduction="20000"/>
          </a:bodyPr>
          <a:lstStyle/>
          <a:p>
            <a:pPr>
              <a:spcBef>
                <a:spcPts val="0"/>
              </a:spcBef>
              <a:spcAft>
                <a:spcPts val="1800"/>
              </a:spcAft>
            </a:pPr>
            <a:r>
              <a:rPr lang="en-US" sz="2800" dirty="0"/>
              <a:t>During glycolysis, glucose metabolism produces two molecules of lactate and two molecules of adenosine triphosphate (ATP). It is the hydrolysis of ATP (ATP = ADP + H</a:t>
            </a:r>
            <a:r>
              <a:rPr lang="en-US" sz="2800" baseline="30000" dirty="0"/>
              <a:t>+</a:t>
            </a:r>
            <a:r>
              <a:rPr lang="en-US" sz="2800" dirty="0"/>
              <a:t> + Pi) that releases protons. </a:t>
            </a:r>
          </a:p>
          <a:p>
            <a:endParaRPr lang="en-US" sz="2800" dirty="0"/>
          </a:p>
          <a:p>
            <a:r>
              <a:rPr lang="en-US" sz="2800" dirty="0"/>
              <a:t>Therefore the acidosis does not occur because of the production of lactate but because under hypoxic conditions the hydrolysis of ATP is greater than ATP production. </a:t>
            </a:r>
          </a:p>
          <a:p>
            <a:endParaRPr lang="en-US" sz="2800" dirty="0"/>
          </a:p>
          <a:p>
            <a:r>
              <a:rPr lang="en-US" sz="2800" dirty="0"/>
              <a:t>Thus the buildup of lactate is a surrogate marker for ATP consumption during hypoxic states.</a:t>
            </a:r>
          </a:p>
          <a:p>
            <a:endParaRPr lang="en-US" dirty="0"/>
          </a:p>
        </p:txBody>
      </p:sp>
      <p:sp>
        <p:nvSpPr>
          <p:cNvPr id="2" name="TextBox 1">
            <a:extLst>
              <a:ext uri="{FF2B5EF4-FFF2-40B4-BE49-F238E27FC236}">
                <a16:creationId xmlns:a16="http://schemas.microsoft.com/office/drawing/2014/main" id="{EB346981-95CC-D7AF-BB2C-7A2453812015}"/>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416912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dissolve">
                                      <p:cBhvr>
                                        <p:cTn id="7" dur="500"/>
                                        <p:tgtEl>
                                          <p:spTgt spid="1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4" end="4"/>
                                            </p:txEl>
                                          </p:spTgt>
                                        </p:tgtEl>
                                        <p:attrNameLst>
                                          <p:attrName>style.visibility</p:attrName>
                                        </p:attrNameLst>
                                      </p:cBhvr>
                                      <p:to>
                                        <p:strVal val="visible"/>
                                      </p:to>
                                    </p:set>
                                    <p:animEffect transition="in" filter="dissolve">
                                      <p:cBhvr>
                                        <p:cTn id="1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Lactate A and B</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normAutofit lnSpcReduction="10000"/>
          </a:bodyPr>
          <a:lstStyle/>
          <a:p>
            <a:pPr>
              <a:spcBef>
                <a:spcPts val="0"/>
              </a:spcBef>
              <a:spcAft>
                <a:spcPts val="1800"/>
              </a:spcAft>
            </a:pPr>
            <a:r>
              <a:rPr lang="en-US" sz="2600" dirty="0"/>
              <a:t>Type A / hypoxic lactic acidosis results from an imbalance between oxygen supply and oxygen demand. </a:t>
            </a:r>
          </a:p>
          <a:p>
            <a:pPr lvl="1">
              <a:spcBef>
                <a:spcPts val="0"/>
              </a:spcBef>
              <a:spcAft>
                <a:spcPts val="1800"/>
              </a:spcAft>
            </a:pPr>
            <a:r>
              <a:rPr lang="en-US" sz="2200" dirty="0"/>
              <a:t>Low cardiac output, hypotension, severe anemia, carbon monoxide poisoning</a:t>
            </a:r>
          </a:p>
          <a:p>
            <a:pPr lvl="1">
              <a:spcBef>
                <a:spcPts val="0"/>
              </a:spcBef>
              <a:spcAft>
                <a:spcPts val="1800"/>
              </a:spcAft>
            </a:pPr>
            <a:endParaRPr lang="en-US" sz="2200" dirty="0"/>
          </a:p>
          <a:p>
            <a:pPr>
              <a:spcBef>
                <a:spcPts val="0"/>
              </a:spcBef>
              <a:spcAft>
                <a:spcPts val="1800"/>
              </a:spcAft>
            </a:pPr>
            <a:r>
              <a:rPr lang="en-US" sz="2600" dirty="0"/>
              <a:t>Type B lactic acidosis, oxygen delivery is normal but oxidative phosphorylation is impaired. </a:t>
            </a:r>
          </a:p>
          <a:p>
            <a:pPr lvl="1">
              <a:spcBef>
                <a:spcPts val="0"/>
              </a:spcBef>
              <a:spcAft>
                <a:spcPts val="1800"/>
              </a:spcAft>
            </a:pPr>
            <a:r>
              <a:rPr lang="en-US" sz="2200" dirty="0"/>
              <a:t>This is seen in patients who have inborn errors of metabolism or who have ingested drugs (NRTIs, salicylates, linezolid), toxins (propylene glycol), sepsis, glucose derangements.</a:t>
            </a:r>
          </a:p>
          <a:p>
            <a:endParaRPr lang="en-US" dirty="0"/>
          </a:p>
        </p:txBody>
      </p:sp>
      <p:sp>
        <p:nvSpPr>
          <p:cNvPr id="2" name="TextBox 1">
            <a:extLst>
              <a:ext uri="{FF2B5EF4-FFF2-40B4-BE49-F238E27FC236}">
                <a16:creationId xmlns:a16="http://schemas.microsoft.com/office/drawing/2014/main" id="{70055B57-E6F1-340D-85BB-FA9C4692C29F}"/>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224201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dissolve">
                                      <p:cBhvr>
                                        <p:cTn id="10" dur="500"/>
                                        <p:tgtEl>
                                          <p:spTgt spid="1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animEffect transition="in" filter="dissolve">
                                      <p:cBhvr>
                                        <p:cTn id="15" dur="500"/>
                                        <p:tgtEl>
                                          <p:spTgt spid="14">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4">
                                            <p:txEl>
                                              <p:pRg st="4" end="4"/>
                                            </p:txEl>
                                          </p:spTgt>
                                        </p:tgtEl>
                                        <p:attrNameLst>
                                          <p:attrName>style.visibility</p:attrName>
                                        </p:attrNameLst>
                                      </p:cBhvr>
                                      <p:to>
                                        <p:strVal val="visible"/>
                                      </p:to>
                                    </p:set>
                                    <p:animEffect transition="in" filter="dissolve">
                                      <p:cBhvr>
                                        <p:cTn id="18"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Cori Cycle</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normAutofit/>
          </a:bodyPr>
          <a:lstStyle/>
          <a:p>
            <a:endParaRPr lang="en-US" dirty="0"/>
          </a:p>
        </p:txBody>
      </p:sp>
      <p:pic>
        <p:nvPicPr>
          <p:cNvPr id="3" name="Picture 2" descr="The Cori Cycle: An Anaerobic Metabolic Method for Gluconeogenesis |  BioRender Science Templates">
            <a:extLst>
              <a:ext uri="{FF2B5EF4-FFF2-40B4-BE49-F238E27FC236}">
                <a16:creationId xmlns:a16="http://schemas.microsoft.com/office/drawing/2014/main" id="{42B5762B-F412-F11D-904D-0FD5502D1C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623" t="21261" r="2472" b="9931"/>
          <a:stretch/>
        </p:blipFill>
        <p:spPr bwMode="auto">
          <a:xfrm>
            <a:off x="3131521" y="2404309"/>
            <a:ext cx="5928957" cy="4255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3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nodePh="1">
                                  <p:stCondLst>
                                    <p:cond delay="0"/>
                                  </p:stCondLst>
                                  <p:endCondLst>
                                    <p:cond evt="begin" delay="0">
                                      <p:tn val="5"/>
                                    </p:cond>
                                  </p:end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0AE89-D9EB-801B-CC30-DAC493B612B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3F565B3-8312-C28C-51A6-E5DB2E9A3B90}"/>
              </a:ext>
            </a:extLst>
          </p:cNvPr>
          <p:cNvPicPr>
            <a:picLocks noGrp="1" noChangeAspect="1"/>
          </p:cNvPicPr>
          <p:nvPr>
            <p:ph idx="1"/>
          </p:nvPr>
        </p:nvPicPr>
        <p:blipFill>
          <a:blip r:embed="rId3"/>
          <a:stretch>
            <a:fillRect/>
          </a:stretch>
        </p:blipFill>
        <p:spPr>
          <a:xfrm>
            <a:off x="1183005" y="442285"/>
            <a:ext cx="9825990" cy="6181559"/>
          </a:xfrm>
        </p:spPr>
      </p:pic>
      <p:sp>
        <p:nvSpPr>
          <p:cNvPr id="6" name="TextBox 5">
            <a:extLst>
              <a:ext uri="{FF2B5EF4-FFF2-40B4-BE49-F238E27FC236}">
                <a16:creationId xmlns:a16="http://schemas.microsoft.com/office/drawing/2014/main" id="{AD4B60A5-FE11-D9C2-A206-9483A9400371}"/>
              </a:ext>
            </a:extLst>
          </p:cNvPr>
          <p:cNvSpPr txBox="1"/>
          <p:nvPr/>
        </p:nvSpPr>
        <p:spPr>
          <a:xfrm>
            <a:off x="10925307" y="6623844"/>
            <a:ext cx="1266693" cy="246221"/>
          </a:xfrm>
          <a:prstGeom prst="rect">
            <a:avLst/>
          </a:prstGeom>
          <a:noFill/>
        </p:spPr>
        <p:txBody>
          <a:bodyPr wrap="none" rtlCol="0">
            <a:spAutoFit/>
          </a:bodyPr>
          <a:lstStyle/>
          <a:p>
            <a:r>
              <a:rPr lang="en-US" sz="1000" b="1" dirty="0"/>
              <a:t>Fig 2.5: Pham, Pham</a:t>
            </a:r>
          </a:p>
        </p:txBody>
      </p:sp>
    </p:spTree>
    <p:extLst>
      <p:ext uri="{BB962C8B-B14F-4D97-AF65-F5344CB8AC3E}">
        <p14:creationId xmlns:p14="http://schemas.microsoft.com/office/powerpoint/2010/main" val="38672841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dirty="0"/>
          </a:p>
        </p:txBody>
      </p:sp>
      <p:pic>
        <p:nvPicPr>
          <p:cNvPr id="8" name="Content Placeholder 7">
            <a:extLst>
              <a:ext uri="{FF2B5EF4-FFF2-40B4-BE49-F238E27FC236}">
                <a16:creationId xmlns:a16="http://schemas.microsoft.com/office/drawing/2014/main" id="{4E19147E-BABB-D7B4-40AB-F87729F9D0D5}"/>
              </a:ext>
            </a:extLst>
          </p:cNvPr>
          <p:cNvPicPr>
            <a:picLocks noGrp="1" noChangeAspect="1"/>
          </p:cNvPicPr>
          <p:nvPr>
            <p:ph idx="1"/>
          </p:nvPr>
        </p:nvPicPr>
        <p:blipFill>
          <a:blip r:embed="rId3"/>
          <a:stretch>
            <a:fillRect/>
          </a:stretch>
        </p:blipFill>
        <p:spPr>
          <a:xfrm>
            <a:off x="2957133" y="196796"/>
            <a:ext cx="9234867" cy="6464407"/>
          </a:xfrm>
        </p:spPr>
      </p:pic>
    </p:spTree>
    <p:extLst>
      <p:ext uri="{BB962C8B-B14F-4D97-AF65-F5344CB8AC3E}">
        <p14:creationId xmlns:p14="http://schemas.microsoft.com/office/powerpoint/2010/main" val="1053032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1" y="1705232"/>
            <a:ext cx="12060194" cy="4955060"/>
          </a:xfrm>
        </p:spPr>
        <p:txBody>
          <a:bodyPr>
            <a:normAutofit lnSpcReduction="10000"/>
          </a:bodyPr>
          <a:lstStyle/>
          <a:p>
            <a:pPr marL="0" indent="0" algn="just">
              <a:buNone/>
            </a:pPr>
            <a:r>
              <a:rPr lang="en-US" dirty="0">
                <a:solidFill>
                  <a:srgbClr val="595959"/>
                </a:solidFill>
                <a:effectLst/>
                <a:latin typeface="Helvetica" pitchFamily="2" charset="0"/>
              </a:rPr>
              <a:t>A 63-year-old man with T2DM, stage 3 CKD creatinine 1.6 mg/dl, and COPD was brought to the ED for confusion and poor appetite. He was working on his car in the garage prior to this episode.</a:t>
            </a:r>
          </a:p>
          <a:p>
            <a:pPr marL="0" indent="0" algn="just">
              <a:buNone/>
            </a:pPr>
            <a:endParaRPr lang="en-US" dirty="0">
              <a:solidFill>
                <a:srgbClr val="595959"/>
              </a:solidFill>
              <a:effectLst/>
              <a:latin typeface="Helvetica" pitchFamily="2" charset="0"/>
            </a:endParaRPr>
          </a:p>
          <a:p>
            <a:pPr marL="0" indent="0">
              <a:buNone/>
            </a:pPr>
            <a:r>
              <a:rPr lang="en-US" sz="2400" b="1" dirty="0">
                <a:solidFill>
                  <a:srgbClr val="595959"/>
                </a:solidFill>
                <a:effectLst/>
                <a:latin typeface="Helvetica" pitchFamily="2" charset="0"/>
              </a:rPr>
              <a:t>Medications</a:t>
            </a:r>
            <a:r>
              <a:rPr lang="en-US" sz="2400" dirty="0">
                <a:solidFill>
                  <a:srgbClr val="595959"/>
                </a:solidFill>
                <a:effectLst/>
                <a:latin typeface="Helvetica" pitchFamily="2" charset="0"/>
              </a:rPr>
              <a:t>: glipizide, lisinopril, metformin, thiazide.</a:t>
            </a:r>
          </a:p>
          <a:p>
            <a:pPr marL="0" indent="0">
              <a:buNone/>
            </a:pPr>
            <a:r>
              <a:rPr lang="en-US" sz="2400" b="1" dirty="0">
                <a:solidFill>
                  <a:srgbClr val="595959"/>
                </a:solidFill>
                <a:effectLst/>
                <a:latin typeface="Helvetica" pitchFamily="2" charset="0"/>
              </a:rPr>
              <a:t>Exam</a:t>
            </a:r>
            <a:r>
              <a:rPr lang="en-US" sz="2400" dirty="0">
                <a:solidFill>
                  <a:srgbClr val="595959"/>
                </a:solidFill>
                <a:effectLst/>
                <a:latin typeface="Helvetica" pitchFamily="2" charset="0"/>
              </a:rPr>
              <a:t>: BP=104/58, P=112, R=18, T=97. The patient was confused, lungs had wheezes, heart was tachycardic.</a:t>
            </a:r>
          </a:p>
          <a:p>
            <a:pPr marL="0" indent="0">
              <a:buNone/>
            </a:pPr>
            <a:r>
              <a:rPr lang="en-US" sz="2400" b="1" dirty="0">
                <a:solidFill>
                  <a:srgbClr val="595959"/>
                </a:solidFill>
                <a:effectLst/>
                <a:latin typeface="Helvetica" pitchFamily="2" charset="0"/>
              </a:rPr>
              <a:t>Labs</a:t>
            </a:r>
            <a:r>
              <a:rPr lang="en-US" sz="2400" dirty="0">
                <a:solidFill>
                  <a:srgbClr val="595959"/>
                </a:solidFill>
                <a:effectLst/>
                <a:latin typeface="Helvetica" pitchFamily="2" charset="0"/>
              </a:rPr>
              <a:t>: Na+ 128; K+ 6.1; Cl- 105; HCO3 6; BUN 43 mg/dl; Cr 3.1 mg/dl; glucose 298 mg/dl; albumin 3.6 g/dl.</a:t>
            </a:r>
          </a:p>
          <a:p>
            <a:pPr marL="0" indent="0">
              <a:buNone/>
            </a:pPr>
            <a:r>
              <a:rPr lang="en-US" sz="2400" b="1" dirty="0">
                <a:solidFill>
                  <a:srgbClr val="595959"/>
                </a:solidFill>
                <a:effectLst/>
                <a:latin typeface="Helvetica" pitchFamily="2" charset="0"/>
              </a:rPr>
              <a:t>ABG</a:t>
            </a:r>
            <a:r>
              <a:rPr lang="en-US" sz="2400" dirty="0">
                <a:solidFill>
                  <a:srgbClr val="595959"/>
                </a:solidFill>
                <a:effectLst/>
                <a:latin typeface="Helvetica" pitchFamily="2" charset="0"/>
              </a:rPr>
              <a:t> - pH 7.06 / pCO2 22 / PO2 86 / [HCO3] 6</a:t>
            </a:r>
          </a:p>
          <a:p>
            <a:pPr marL="0" indent="0">
              <a:buNone/>
            </a:pPr>
            <a:r>
              <a:rPr lang="en-US" sz="2400" b="1" dirty="0">
                <a:solidFill>
                  <a:srgbClr val="595959"/>
                </a:solidFill>
                <a:effectLst/>
                <a:latin typeface="Helvetica" pitchFamily="2" charset="0"/>
              </a:rPr>
              <a:t>Ketones</a:t>
            </a:r>
            <a:r>
              <a:rPr lang="en-US" sz="2400" dirty="0">
                <a:solidFill>
                  <a:srgbClr val="595959"/>
                </a:solidFill>
                <a:effectLst/>
                <a:latin typeface="Helvetica" pitchFamily="2" charset="0"/>
              </a:rPr>
              <a:t> neg</a:t>
            </a:r>
          </a:p>
          <a:p>
            <a:pPr marL="0" indent="0">
              <a:buNone/>
            </a:pPr>
            <a:r>
              <a:rPr lang="en-US" sz="2400" b="1" dirty="0">
                <a:solidFill>
                  <a:srgbClr val="595959"/>
                </a:solidFill>
                <a:effectLst/>
                <a:latin typeface="Helvetica" pitchFamily="2" charset="0"/>
              </a:rPr>
              <a:t>Tox screen </a:t>
            </a:r>
            <a:r>
              <a:rPr lang="en-US" sz="2400" dirty="0">
                <a:solidFill>
                  <a:srgbClr val="595959"/>
                </a:solidFill>
                <a:effectLst/>
                <a:latin typeface="Helvetica" pitchFamily="2" charset="0"/>
              </a:rPr>
              <a:t>(pending)</a:t>
            </a:r>
          </a:p>
          <a:p>
            <a:pPr marL="0" indent="0">
              <a:buNone/>
            </a:pPr>
            <a:endParaRPr lang="en-US" dirty="0">
              <a:solidFill>
                <a:srgbClr val="595959"/>
              </a:solidFill>
              <a:effectLst/>
              <a:latin typeface="Helvetica" pitchFamily="2" charset="0"/>
            </a:endParaRPr>
          </a:p>
          <a:p>
            <a:endParaRPr lang="en-US" dirty="0"/>
          </a:p>
        </p:txBody>
      </p:sp>
    </p:spTree>
    <p:extLst>
      <p:ext uri="{BB962C8B-B14F-4D97-AF65-F5344CB8AC3E}">
        <p14:creationId xmlns:p14="http://schemas.microsoft.com/office/powerpoint/2010/main" val="36614143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195086" y="2399193"/>
            <a:ext cx="2542025" cy="1377218"/>
          </a:xfrm>
        </p:spPr>
        <p:txBody>
          <a:bodyPr>
            <a:normAutofit/>
          </a:bodyPr>
          <a:lstStyle/>
          <a:p>
            <a:pPr algn="ctr"/>
            <a:r>
              <a:rPr lang="en-US" dirty="0"/>
              <a:t>Type A</a:t>
            </a:r>
            <a:br>
              <a:rPr lang="en-US" dirty="0"/>
            </a:br>
            <a:r>
              <a:rPr lang="en-US" dirty="0"/>
              <a:t>Anaerobic</a:t>
            </a:r>
          </a:p>
        </p:txBody>
      </p:sp>
      <p:pic>
        <p:nvPicPr>
          <p:cNvPr id="9" name="Content Placeholder 7">
            <a:extLst>
              <a:ext uri="{FF2B5EF4-FFF2-40B4-BE49-F238E27FC236}">
                <a16:creationId xmlns:a16="http://schemas.microsoft.com/office/drawing/2014/main" id="{40A40184-763E-6EAC-E10A-BBB12D3FCCE7}"/>
              </a:ext>
            </a:extLst>
          </p:cNvPr>
          <p:cNvPicPr>
            <a:picLocks noChangeAspect="1"/>
          </p:cNvPicPr>
          <p:nvPr/>
        </p:nvPicPr>
        <p:blipFill>
          <a:blip r:embed="rId3"/>
          <a:stretch>
            <a:fillRect/>
          </a:stretch>
        </p:blipFill>
        <p:spPr>
          <a:xfrm>
            <a:off x="2957133" y="196796"/>
            <a:ext cx="9234867" cy="6464407"/>
          </a:xfrm>
          <a:prstGeom prst="rect">
            <a:avLst/>
          </a:prstGeom>
        </p:spPr>
      </p:pic>
      <p:sp>
        <p:nvSpPr>
          <p:cNvPr id="6" name="Right Arrow 5">
            <a:extLst>
              <a:ext uri="{FF2B5EF4-FFF2-40B4-BE49-F238E27FC236}">
                <a16:creationId xmlns:a16="http://schemas.microsoft.com/office/drawing/2014/main" id="{8D9D465F-AA49-FC5B-050C-462EAD938158}"/>
              </a:ext>
            </a:extLst>
          </p:cNvPr>
          <p:cNvSpPr/>
          <p:nvPr/>
        </p:nvSpPr>
        <p:spPr>
          <a:xfrm>
            <a:off x="7400111" y="1867852"/>
            <a:ext cx="2484063" cy="6734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ultiply 2">
            <a:extLst>
              <a:ext uri="{FF2B5EF4-FFF2-40B4-BE49-F238E27FC236}">
                <a16:creationId xmlns:a16="http://schemas.microsoft.com/office/drawing/2014/main" id="{383B61DB-7109-E3D9-6431-C59EA8955BF4}"/>
              </a:ext>
            </a:extLst>
          </p:cNvPr>
          <p:cNvSpPr/>
          <p:nvPr/>
        </p:nvSpPr>
        <p:spPr>
          <a:xfrm>
            <a:off x="5182075" y="984344"/>
            <a:ext cx="481913" cy="556054"/>
          </a:xfrm>
          <a:prstGeom prst="mathMultiply">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y 9">
            <a:extLst>
              <a:ext uri="{FF2B5EF4-FFF2-40B4-BE49-F238E27FC236}">
                <a16:creationId xmlns:a16="http://schemas.microsoft.com/office/drawing/2014/main" id="{7B719C40-35C9-4C64-DBF8-AC66FC6C60DA}"/>
              </a:ext>
            </a:extLst>
          </p:cNvPr>
          <p:cNvSpPr/>
          <p:nvPr/>
        </p:nvSpPr>
        <p:spPr>
          <a:xfrm>
            <a:off x="8752954" y="1535745"/>
            <a:ext cx="481913" cy="556054"/>
          </a:xfrm>
          <a:prstGeom prst="mathMultiply">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ltiply 10">
            <a:extLst>
              <a:ext uri="{FF2B5EF4-FFF2-40B4-BE49-F238E27FC236}">
                <a16:creationId xmlns:a16="http://schemas.microsoft.com/office/drawing/2014/main" id="{BA7243CF-FEA4-D380-99AC-CCB25F4B9797}"/>
              </a:ext>
            </a:extLst>
          </p:cNvPr>
          <p:cNvSpPr/>
          <p:nvPr/>
        </p:nvSpPr>
        <p:spPr>
          <a:xfrm>
            <a:off x="8510412" y="2738091"/>
            <a:ext cx="481913" cy="556054"/>
          </a:xfrm>
          <a:prstGeom prst="mathMultiply">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85075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2">
            <a:extLst>
              <a:ext uri="{FF2B5EF4-FFF2-40B4-BE49-F238E27FC236}">
                <a16:creationId xmlns:a16="http://schemas.microsoft.com/office/drawing/2014/main" id="{E31B398A-321B-3DF3-5BAC-2CB8EA22C839}"/>
              </a:ext>
            </a:extLst>
          </p:cNvPr>
          <p:cNvSpPr txBox="1">
            <a:spLocks/>
          </p:cNvSpPr>
          <p:nvPr/>
        </p:nvSpPr>
        <p:spPr>
          <a:xfrm>
            <a:off x="195086" y="2399193"/>
            <a:ext cx="2542025" cy="13772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Type B</a:t>
            </a:r>
            <a:br>
              <a:rPr lang="en-US" dirty="0"/>
            </a:br>
            <a:r>
              <a:rPr lang="en-US" dirty="0"/>
              <a:t>Aerobic</a:t>
            </a:r>
          </a:p>
        </p:txBody>
      </p:sp>
      <p:pic>
        <p:nvPicPr>
          <p:cNvPr id="8" name="Content Placeholder 7">
            <a:extLst>
              <a:ext uri="{FF2B5EF4-FFF2-40B4-BE49-F238E27FC236}">
                <a16:creationId xmlns:a16="http://schemas.microsoft.com/office/drawing/2014/main" id="{C334974C-B18B-B793-A7E7-FA4EB342BD1D}"/>
              </a:ext>
            </a:extLst>
          </p:cNvPr>
          <p:cNvPicPr>
            <a:picLocks noChangeAspect="1"/>
          </p:cNvPicPr>
          <p:nvPr/>
        </p:nvPicPr>
        <p:blipFill>
          <a:blip r:embed="rId3"/>
          <a:stretch>
            <a:fillRect/>
          </a:stretch>
        </p:blipFill>
        <p:spPr>
          <a:xfrm>
            <a:off x="2957133" y="196796"/>
            <a:ext cx="9234867" cy="6464407"/>
          </a:xfrm>
          <a:prstGeom prst="rect">
            <a:avLst/>
          </a:prstGeom>
        </p:spPr>
      </p:pic>
      <p:sp>
        <p:nvSpPr>
          <p:cNvPr id="3" name="TextBox 2">
            <a:extLst>
              <a:ext uri="{FF2B5EF4-FFF2-40B4-BE49-F238E27FC236}">
                <a16:creationId xmlns:a16="http://schemas.microsoft.com/office/drawing/2014/main" id="{1D4483D1-1382-E7B6-D620-75537670E446}"/>
              </a:ext>
            </a:extLst>
          </p:cNvPr>
          <p:cNvSpPr txBox="1"/>
          <p:nvPr/>
        </p:nvSpPr>
        <p:spPr>
          <a:xfrm>
            <a:off x="3589727" y="326898"/>
            <a:ext cx="2730843" cy="830997"/>
          </a:xfrm>
          <a:prstGeom prst="rect">
            <a:avLst/>
          </a:prstGeom>
          <a:noFill/>
        </p:spPr>
        <p:txBody>
          <a:bodyPr wrap="square" rtlCol="0">
            <a:spAutoFit/>
          </a:bodyPr>
          <a:lstStyle/>
          <a:p>
            <a:pPr algn="ctr"/>
            <a:r>
              <a:rPr lang="en-US" sz="1600" b="1" dirty="0"/>
              <a:t>Hyperdynamic Stage Sepsis</a:t>
            </a:r>
          </a:p>
          <a:p>
            <a:pPr algn="ctr"/>
            <a:r>
              <a:rPr lang="en-US" sz="1600" b="1" dirty="0"/>
              <a:t>B Agonist</a:t>
            </a:r>
          </a:p>
          <a:p>
            <a:pPr algn="ctr"/>
            <a:r>
              <a:rPr lang="en-US" sz="1600" b="1" dirty="0"/>
              <a:t>Pheochromocytoma</a:t>
            </a:r>
          </a:p>
        </p:txBody>
      </p:sp>
      <p:sp>
        <p:nvSpPr>
          <p:cNvPr id="5" name="TextBox 4">
            <a:extLst>
              <a:ext uri="{FF2B5EF4-FFF2-40B4-BE49-F238E27FC236}">
                <a16:creationId xmlns:a16="http://schemas.microsoft.com/office/drawing/2014/main" id="{C74FF6C2-6E2C-BB9E-8F5F-28C888546F20}"/>
              </a:ext>
            </a:extLst>
          </p:cNvPr>
          <p:cNvSpPr txBox="1"/>
          <p:nvPr/>
        </p:nvSpPr>
        <p:spPr>
          <a:xfrm>
            <a:off x="4230218" y="4650260"/>
            <a:ext cx="1449860" cy="338554"/>
          </a:xfrm>
          <a:prstGeom prst="rect">
            <a:avLst/>
          </a:prstGeom>
          <a:noFill/>
        </p:spPr>
        <p:txBody>
          <a:bodyPr wrap="square" rtlCol="0">
            <a:spAutoFit/>
          </a:bodyPr>
          <a:lstStyle/>
          <a:p>
            <a:pPr algn="ctr"/>
            <a:r>
              <a:rPr lang="en-US" sz="1600" b="1" dirty="0"/>
              <a:t>NRTI</a:t>
            </a:r>
          </a:p>
        </p:txBody>
      </p:sp>
      <p:sp>
        <p:nvSpPr>
          <p:cNvPr id="9" name="TextBox 8">
            <a:extLst>
              <a:ext uri="{FF2B5EF4-FFF2-40B4-BE49-F238E27FC236}">
                <a16:creationId xmlns:a16="http://schemas.microsoft.com/office/drawing/2014/main" id="{D288F979-1A44-3FA6-8640-560214FC7C00}"/>
              </a:ext>
            </a:extLst>
          </p:cNvPr>
          <p:cNvSpPr txBox="1"/>
          <p:nvPr/>
        </p:nvSpPr>
        <p:spPr>
          <a:xfrm>
            <a:off x="8536548" y="5928604"/>
            <a:ext cx="2730843" cy="830997"/>
          </a:xfrm>
          <a:prstGeom prst="rect">
            <a:avLst/>
          </a:prstGeom>
          <a:noFill/>
        </p:spPr>
        <p:txBody>
          <a:bodyPr wrap="square" rtlCol="0">
            <a:spAutoFit/>
          </a:bodyPr>
          <a:lstStyle/>
          <a:p>
            <a:pPr algn="ctr"/>
            <a:r>
              <a:rPr lang="en-US" sz="1600" b="1" dirty="0"/>
              <a:t>Metformin</a:t>
            </a:r>
          </a:p>
          <a:p>
            <a:pPr algn="ctr"/>
            <a:r>
              <a:rPr lang="en-US" sz="1600" b="1" dirty="0"/>
              <a:t>Linezolid</a:t>
            </a:r>
          </a:p>
          <a:p>
            <a:pPr algn="ctr"/>
            <a:r>
              <a:rPr lang="en-US" sz="1600" b="1" dirty="0"/>
              <a:t>Propofol</a:t>
            </a:r>
          </a:p>
        </p:txBody>
      </p:sp>
      <p:sp>
        <p:nvSpPr>
          <p:cNvPr id="10" name="TextBox 9">
            <a:extLst>
              <a:ext uri="{FF2B5EF4-FFF2-40B4-BE49-F238E27FC236}">
                <a16:creationId xmlns:a16="http://schemas.microsoft.com/office/drawing/2014/main" id="{7210CB0E-A52D-E053-FF93-B7F586658A5A}"/>
              </a:ext>
            </a:extLst>
          </p:cNvPr>
          <p:cNvSpPr txBox="1"/>
          <p:nvPr/>
        </p:nvSpPr>
        <p:spPr>
          <a:xfrm>
            <a:off x="4870710" y="2639317"/>
            <a:ext cx="1449860" cy="338554"/>
          </a:xfrm>
          <a:prstGeom prst="rect">
            <a:avLst/>
          </a:prstGeom>
          <a:noFill/>
        </p:spPr>
        <p:txBody>
          <a:bodyPr wrap="square" rtlCol="0">
            <a:spAutoFit/>
          </a:bodyPr>
          <a:lstStyle/>
          <a:p>
            <a:pPr algn="ctr"/>
            <a:r>
              <a:rPr lang="en-US" sz="1600" b="1" dirty="0"/>
              <a:t>Metformin</a:t>
            </a:r>
          </a:p>
        </p:txBody>
      </p:sp>
      <p:sp>
        <p:nvSpPr>
          <p:cNvPr id="11" name="TextBox 10">
            <a:extLst>
              <a:ext uri="{FF2B5EF4-FFF2-40B4-BE49-F238E27FC236}">
                <a16:creationId xmlns:a16="http://schemas.microsoft.com/office/drawing/2014/main" id="{B2E257C2-E514-8E68-F08A-D58C40C4C4F0}"/>
              </a:ext>
            </a:extLst>
          </p:cNvPr>
          <p:cNvSpPr txBox="1"/>
          <p:nvPr/>
        </p:nvSpPr>
        <p:spPr>
          <a:xfrm>
            <a:off x="8277485" y="2300763"/>
            <a:ext cx="1449860" cy="338554"/>
          </a:xfrm>
          <a:prstGeom prst="rect">
            <a:avLst/>
          </a:prstGeom>
          <a:noFill/>
        </p:spPr>
        <p:txBody>
          <a:bodyPr wrap="square" rtlCol="0">
            <a:spAutoFit/>
          </a:bodyPr>
          <a:lstStyle/>
          <a:p>
            <a:pPr algn="ctr"/>
            <a:r>
              <a:rPr lang="en-US" sz="1600" b="1" dirty="0"/>
              <a:t>Isoniazid</a:t>
            </a:r>
          </a:p>
        </p:txBody>
      </p:sp>
      <p:sp>
        <p:nvSpPr>
          <p:cNvPr id="4" name="TextBox 3">
            <a:extLst>
              <a:ext uri="{FF2B5EF4-FFF2-40B4-BE49-F238E27FC236}">
                <a16:creationId xmlns:a16="http://schemas.microsoft.com/office/drawing/2014/main" id="{D1C38F80-2D72-6410-0B43-BFAB6350B773}"/>
              </a:ext>
            </a:extLst>
          </p:cNvPr>
          <p:cNvSpPr txBox="1"/>
          <p:nvPr/>
        </p:nvSpPr>
        <p:spPr>
          <a:xfrm>
            <a:off x="7332533" y="2638461"/>
            <a:ext cx="1449860" cy="338554"/>
          </a:xfrm>
          <a:prstGeom prst="rect">
            <a:avLst/>
          </a:prstGeom>
          <a:noFill/>
        </p:spPr>
        <p:txBody>
          <a:bodyPr wrap="square" rtlCol="0">
            <a:spAutoFit/>
          </a:bodyPr>
          <a:lstStyle/>
          <a:p>
            <a:pPr algn="ctr"/>
            <a:r>
              <a:rPr lang="en-US" sz="1600" b="1" dirty="0"/>
              <a:t>Thiamine</a:t>
            </a:r>
          </a:p>
        </p:txBody>
      </p:sp>
    </p:spTree>
    <p:extLst>
      <p:ext uri="{BB962C8B-B14F-4D97-AF65-F5344CB8AC3E}">
        <p14:creationId xmlns:p14="http://schemas.microsoft.com/office/powerpoint/2010/main" val="2300790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D- Lactate</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normAutofit fontScale="92500" lnSpcReduction="10000"/>
          </a:bodyPr>
          <a:lstStyle/>
          <a:p>
            <a:pPr>
              <a:spcBef>
                <a:spcPts val="0"/>
              </a:spcBef>
              <a:spcAft>
                <a:spcPts val="1800"/>
              </a:spcAft>
            </a:pPr>
            <a:r>
              <a:rPr lang="en-US" dirty="0"/>
              <a:t>Unlike the lactate produced by glycolysis in animals, which is the L-isomer, colonic bacteria produce both the L-isomer and the D-isomer.</a:t>
            </a:r>
          </a:p>
          <a:p>
            <a:pPr>
              <a:spcBef>
                <a:spcPts val="0"/>
              </a:spcBef>
              <a:spcAft>
                <a:spcPts val="1800"/>
              </a:spcAft>
            </a:pPr>
            <a:r>
              <a:rPr lang="en-US" dirty="0"/>
              <a:t>Risk factors: short-bowel syndrome, high carbohydrate intake and bacterial overgrowth </a:t>
            </a:r>
          </a:p>
          <a:p>
            <a:pPr>
              <a:spcBef>
                <a:spcPts val="0"/>
              </a:spcBef>
              <a:spcAft>
                <a:spcPts val="1800"/>
              </a:spcAft>
            </a:pPr>
            <a:r>
              <a:rPr lang="en-US" dirty="0"/>
              <a:t>Mammalian clearance of D-lactate is far less efficient than that of L-lactate</a:t>
            </a:r>
          </a:p>
          <a:p>
            <a:pPr>
              <a:spcBef>
                <a:spcPts val="0"/>
              </a:spcBef>
              <a:spcAft>
                <a:spcPts val="1800"/>
              </a:spcAft>
            </a:pPr>
            <a:r>
              <a:rPr lang="en-US" dirty="0"/>
              <a:t>Presentation: mental status changes, ataxia, and nystagmus</a:t>
            </a:r>
          </a:p>
          <a:p>
            <a:pPr>
              <a:spcBef>
                <a:spcPts val="0"/>
              </a:spcBef>
              <a:spcAft>
                <a:spcPts val="1800"/>
              </a:spcAft>
            </a:pPr>
            <a:r>
              <a:rPr lang="en-US" dirty="0"/>
              <a:t>Treatment: IV nutrition (bowel rest) and </a:t>
            </a:r>
            <a:r>
              <a:rPr lang="en-US" dirty="0" err="1"/>
              <a:t>abx</a:t>
            </a:r>
            <a:r>
              <a:rPr lang="en-US" dirty="0"/>
              <a:t> to clear GI bacterial overgrowth </a:t>
            </a:r>
          </a:p>
          <a:p>
            <a:endParaRPr lang="en-US" dirty="0"/>
          </a:p>
        </p:txBody>
      </p:sp>
      <p:sp>
        <p:nvSpPr>
          <p:cNvPr id="2" name="TextBox 1">
            <a:extLst>
              <a:ext uri="{FF2B5EF4-FFF2-40B4-BE49-F238E27FC236}">
                <a16:creationId xmlns:a16="http://schemas.microsoft.com/office/drawing/2014/main" id="{920E70B1-C821-A3D2-05D5-57AC711A47FB}"/>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15885563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Treatment of Lactic Acidosis with Bicarbonate</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normAutofit fontScale="92500" lnSpcReduction="20000"/>
          </a:bodyPr>
          <a:lstStyle/>
          <a:p>
            <a:r>
              <a:rPr lang="en-US" dirty="0"/>
              <a:t>Increasing pH may actually increase lactic acid production. </a:t>
            </a:r>
          </a:p>
          <a:p>
            <a:endParaRPr lang="en-US" dirty="0"/>
          </a:p>
          <a:p>
            <a:r>
              <a:rPr lang="en-US" dirty="0"/>
              <a:t>The administration of HCO3 can cause a </a:t>
            </a:r>
            <a:r>
              <a:rPr lang="en-US" dirty="0" err="1"/>
              <a:t>paradoxic</a:t>
            </a:r>
            <a:r>
              <a:rPr lang="en-US" dirty="0"/>
              <a:t> decrease in intracellular pH despite an increase in extracellular </a:t>
            </a:r>
            <a:r>
              <a:rPr lang="en-US" dirty="0" err="1"/>
              <a:t>pH.</a:t>
            </a:r>
            <a:r>
              <a:rPr lang="en-US" dirty="0"/>
              <a:t> Bicarbonate combines with hydrogen, forming carbonic acid, which is then converted to CO2 and water. </a:t>
            </a:r>
          </a:p>
          <a:p>
            <a:pPr lvl="1"/>
            <a:r>
              <a:rPr lang="en-US" dirty="0"/>
              <a:t>pCO2 increases with the titration of acid by bicarbonate and rapidly diffuses into cells, causing acidification, while bicarbonate remains extracellular.</a:t>
            </a:r>
          </a:p>
          <a:p>
            <a:pPr lvl="1"/>
            <a:endParaRPr lang="en-US" dirty="0"/>
          </a:p>
          <a:p>
            <a:r>
              <a:rPr lang="en-US" dirty="0"/>
              <a:t>Bicarbonate therapy has been associated with an increase in mortality in treating lactic acidosis w/o resuscitation </a:t>
            </a:r>
          </a:p>
          <a:p>
            <a:endParaRPr lang="en-US" dirty="0"/>
          </a:p>
        </p:txBody>
      </p:sp>
      <p:sp>
        <p:nvSpPr>
          <p:cNvPr id="2" name="TextBox 1">
            <a:extLst>
              <a:ext uri="{FF2B5EF4-FFF2-40B4-BE49-F238E27FC236}">
                <a16:creationId xmlns:a16="http://schemas.microsoft.com/office/drawing/2014/main" id="{1BFA3B9F-9319-0624-2EFD-AD200790D9BB}"/>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172070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dissolve">
                                      <p:cBhvr>
                                        <p:cTn id="12" dur="500"/>
                                        <p:tgtEl>
                                          <p:spTgt spid="14">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animEffect transition="in" filter="dissolve">
                                      <p:cBhvr>
                                        <p:cTn id="15" dur="500"/>
                                        <p:tgtEl>
                                          <p:spTgt spid="1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4">
                                            <p:txEl>
                                              <p:pRg st="5" end="5"/>
                                            </p:txEl>
                                          </p:spTgt>
                                        </p:tgtEl>
                                        <p:attrNameLst>
                                          <p:attrName>style.visibility</p:attrName>
                                        </p:attrNameLst>
                                      </p:cBhvr>
                                      <p:to>
                                        <p:strVal val="visible"/>
                                      </p:to>
                                    </p:set>
                                    <p:animEffect transition="in" filter="dissolve">
                                      <p:cBhvr>
                                        <p:cTn id="20"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Diabetic Ketoacidosis </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normAutofit fontScale="85000" lnSpcReduction="20000"/>
          </a:bodyPr>
          <a:lstStyle/>
          <a:p>
            <a:r>
              <a:rPr lang="en-US" dirty="0"/>
              <a:t>The lack of insulin leads to an inability of cells to use glucose, causing them to oxidize fatty acids as fuel, producing large amounts of keto acids.</a:t>
            </a:r>
          </a:p>
          <a:p>
            <a:pPr marL="0" indent="0">
              <a:buNone/>
            </a:pPr>
            <a:endParaRPr lang="en-US" dirty="0"/>
          </a:p>
          <a:p>
            <a:r>
              <a:rPr lang="en-US" dirty="0"/>
              <a:t>To diagnose DKA </a:t>
            </a:r>
          </a:p>
          <a:p>
            <a:pPr marL="914400" lvl="1" indent="-457200">
              <a:buFont typeface="+mj-lt"/>
              <a:buAutoNum type="arabicPeriod"/>
            </a:pPr>
            <a:r>
              <a:rPr lang="en-US" dirty="0"/>
              <a:t>pH less than 7.35</a:t>
            </a:r>
          </a:p>
          <a:p>
            <a:pPr marL="914400" lvl="1" indent="-457200">
              <a:buFont typeface="+mj-lt"/>
              <a:buAutoNum type="arabicPeriod"/>
            </a:pPr>
            <a:r>
              <a:rPr lang="en-US" dirty="0"/>
              <a:t>elevated AG</a:t>
            </a:r>
          </a:p>
          <a:p>
            <a:pPr marL="914400" lvl="1" indent="-457200">
              <a:buFont typeface="+mj-lt"/>
              <a:buAutoNum type="arabicPeriod"/>
            </a:pPr>
            <a:r>
              <a:rPr lang="en-US" dirty="0"/>
              <a:t>positive serum ketones of at least 1 : 2 dilutions</a:t>
            </a:r>
          </a:p>
          <a:p>
            <a:pPr marL="914400" lvl="1" indent="-457200">
              <a:buFont typeface="+mj-lt"/>
              <a:buAutoNum type="arabicPeriod"/>
            </a:pPr>
            <a:r>
              <a:rPr lang="en-US" dirty="0"/>
              <a:t>decreased serum bicarbonate</a:t>
            </a:r>
          </a:p>
          <a:p>
            <a:pPr marL="457200" lvl="1" indent="0">
              <a:buNone/>
            </a:pPr>
            <a:endParaRPr lang="en-US" dirty="0"/>
          </a:p>
          <a:p>
            <a:r>
              <a:rPr lang="en-US" dirty="0"/>
              <a:t>Vomiting / dehydration can cause a rise in HCO3 and give a complex acid base status</a:t>
            </a:r>
          </a:p>
          <a:p>
            <a:r>
              <a:rPr lang="en-US" dirty="0"/>
              <a:t>You may not be able to meet these criteria in our ESRD population</a:t>
            </a:r>
          </a:p>
          <a:p>
            <a:endParaRPr lang="en-US" dirty="0"/>
          </a:p>
        </p:txBody>
      </p:sp>
      <p:sp>
        <p:nvSpPr>
          <p:cNvPr id="2" name="TextBox 1">
            <a:extLst>
              <a:ext uri="{FF2B5EF4-FFF2-40B4-BE49-F238E27FC236}">
                <a16:creationId xmlns:a16="http://schemas.microsoft.com/office/drawing/2014/main" id="{C0FBEE73-5184-702A-D9BA-A18D3527E0C2}"/>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41780957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3"/>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Alcoholic Ketoacidosis </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normAutofit fontScale="70000" lnSpcReduction="20000"/>
          </a:bodyPr>
          <a:lstStyle/>
          <a:p>
            <a:pPr>
              <a:spcAft>
                <a:spcPts val="1200"/>
              </a:spcAft>
            </a:pPr>
            <a:r>
              <a:rPr lang="en-US" dirty="0"/>
              <a:t>Positive AGMA </a:t>
            </a:r>
          </a:p>
          <a:p>
            <a:pPr>
              <a:spcAft>
                <a:spcPts val="1200"/>
              </a:spcAft>
            </a:pPr>
            <a:r>
              <a:rPr lang="en-US" dirty="0"/>
              <a:t>Positive osmolar gap </a:t>
            </a:r>
          </a:p>
          <a:p>
            <a:pPr>
              <a:spcAft>
                <a:spcPts val="1200"/>
              </a:spcAft>
            </a:pPr>
            <a:r>
              <a:rPr lang="en-US" dirty="0"/>
              <a:t>Tx Fomepizole a competitive inhibitor for ADH</a:t>
            </a:r>
          </a:p>
          <a:p>
            <a:pPr>
              <a:spcAft>
                <a:spcPts val="1200"/>
              </a:spcAft>
            </a:pPr>
            <a:r>
              <a:rPr lang="en-US" dirty="0"/>
              <a:t>Ethylene glycol </a:t>
            </a:r>
          </a:p>
          <a:p>
            <a:pPr lvl="1">
              <a:spcAft>
                <a:spcPts val="1200"/>
              </a:spcAft>
            </a:pPr>
            <a:r>
              <a:rPr lang="en-US" dirty="0"/>
              <a:t>alcohol dehydrogenase into glycolic acid, oxalic acid and lactic acid</a:t>
            </a:r>
          </a:p>
          <a:p>
            <a:pPr lvl="1">
              <a:spcAft>
                <a:spcPts val="1200"/>
              </a:spcAft>
            </a:pPr>
            <a:r>
              <a:rPr lang="en-US" dirty="0"/>
              <a:t>renal failure and AMS </a:t>
            </a:r>
          </a:p>
          <a:p>
            <a:pPr>
              <a:spcAft>
                <a:spcPts val="1200"/>
              </a:spcAft>
            </a:pPr>
            <a:r>
              <a:rPr lang="en-US" dirty="0"/>
              <a:t>Methanol </a:t>
            </a:r>
          </a:p>
          <a:p>
            <a:pPr lvl="1">
              <a:spcAft>
                <a:spcPts val="1200"/>
              </a:spcAft>
            </a:pPr>
            <a:r>
              <a:rPr lang="en-US" dirty="0"/>
              <a:t>metabolized by alcohol dehydrogenase to formaldehyde and formic acid</a:t>
            </a:r>
          </a:p>
          <a:p>
            <a:pPr lvl="1">
              <a:spcAft>
                <a:spcPts val="1200"/>
              </a:spcAft>
            </a:pPr>
            <a:r>
              <a:rPr lang="en-US" dirty="0"/>
              <a:t>blurry vision to blindness due to optic nerve involvement and pancreatitis</a:t>
            </a:r>
          </a:p>
        </p:txBody>
      </p:sp>
      <p:sp>
        <p:nvSpPr>
          <p:cNvPr id="2" name="TextBox 1">
            <a:extLst>
              <a:ext uri="{FF2B5EF4-FFF2-40B4-BE49-F238E27FC236}">
                <a16:creationId xmlns:a16="http://schemas.microsoft.com/office/drawing/2014/main" id="{C553E5FE-451D-5F0A-DCD3-6B0CE26917D5}"/>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1340576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5FF30-8C70-10D6-69EF-EF497E688029}"/>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03B4EAE9-E9C2-36B6-780B-60A29D1A7E5D}"/>
              </a:ext>
            </a:extLst>
          </p:cNvPr>
          <p:cNvPicPr>
            <a:picLocks noChangeAspect="1"/>
          </p:cNvPicPr>
          <p:nvPr/>
        </p:nvPicPr>
        <p:blipFill>
          <a:blip r:embed="rId3"/>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CBBA4E5D-4D7C-F1B5-F553-D2876FB336EC}"/>
              </a:ext>
            </a:extLst>
          </p:cNvPr>
          <p:cNvSpPr>
            <a:spLocks noGrp="1"/>
          </p:cNvSpPr>
          <p:nvPr>
            <p:ph type="title"/>
          </p:nvPr>
        </p:nvSpPr>
        <p:spPr>
          <a:xfrm>
            <a:off x="838200" y="1311798"/>
            <a:ext cx="10515600" cy="1325563"/>
          </a:xfrm>
        </p:spPr>
        <p:txBody>
          <a:bodyPr/>
          <a:lstStyle/>
          <a:p>
            <a:pPr algn="ctr"/>
            <a:r>
              <a:rPr lang="en-US" b="1" dirty="0"/>
              <a:t>Alcoholic Ketoacidosis </a:t>
            </a:r>
            <a:endParaRPr lang="en-US" dirty="0"/>
          </a:p>
        </p:txBody>
      </p:sp>
      <p:sp>
        <p:nvSpPr>
          <p:cNvPr id="14" name="Content Placeholder 13">
            <a:extLst>
              <a:ext uri="{FF2B5EF4-FFF2-40B4-BE49-F238E27FC236}">
                <a16:creationId xmlns:a16="http://schemas.microsoft.com/office/drawing/2014/main" id="{6737319A-024D-6923-B97E-0B5854973B71}"/>
              </a:ext>
            </a:extLst>
          </p:cNvPr>
          <p:cNvSpPr>
            <a:spLocks noGrp="1"/>
          </p:cNvSpPr>
          <p:nvPr>
            <p:ph idx="1"/>
          </p:nvPr>
        </p:nvSpPr>
        <p:spPr>
          <a:xfrm>
            <a:off x="838200" y="2772298"/>
            <a:ext cx="10515600" cy="3887994"/>
          </a:xfrm>
        </p:spPr>
        <p:txBody>
          <a:bodyPr>
            <a:normAutofit/>
          </a:bodyPr>
          <a:lstStyle/>
          <a:p>
            <a:pPr>
              <a:spcAft>
                <a:spcPts val="1200"/>
              </a:spcAft>
            </a:pPr>
            <a:r>
              <a:rPr lang="en-US" dirty="0"/>
              <a:t>Next lecture</a:t>
            </a:r>
          </a:p>
        </p:txBody>
      </p:sp>
      <p:sp>
        <p:nvSpPr>
          <p:cNvPr id="2" name="TextBox 1">
            <a:extLst>
              <a:ext uri="{FF2B5EF4-FFF2-40B4-BE49-F238E27FC236}">
                <a16:creationId xmlns:a16="http://schemas.microsoft.com/office/drawing/2014/main" id="{DCCEB537-805A-E56B-7B19-A8283D5A6188}"/>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42212540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D6C37DF-018A-982A-1AF2-791CC837190D}"/>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502AC62-0B5C-3E43-8CC7-454749115A56}"/>
              </a:ext>
            </a:extLst>
          </p:cNvPr>
          <p:cNvPicPr>
            <a:picLocks noChangeAspect="1"/>
          </p:cNvPicPr>
          <p:nvPr/>
        </p:nvPicPr>
        <p:blipFill>
          <a:blip r:embed="rId3"/>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0B99031C-ACF3-F2BA-B1B9-DA286A9F6AF2}"/>
              </a:ext>
            </a:extLst>
          </p:cNvPr>
          <p:cNvSpPr>
            <a:spLocks noGrp="1"/>
          </p:cNvSpPr>
          <p:nvPr>
            <p:ph type="title"/>
          </p:nvPr>
        </p:nvSpPr>
        <p:spPr>
          <a:xfrm>
            <a:off x="838200" y="1311798"/>
            <a:ext cx="10515600" cy="1325563"/>
          </a:xfrm>
        </p:spPr>
        <p:txBody>
          <a:bodyPr/>
          <a:lstStyle/>
          <a:p>
            <a:pPr algn="ctr"/>
            <a:r>
              <a:rPr lang="en-US" b="1" dirty="0"/>
              <a:t>Alcoholic Ketoacidosis </a:t>
            </a:r>
            <a:endParaRPr lang="en-US" dirty="0"/>
          </a:p>
        </p:txBody>
      </p:sp>
      <p:sp>
        <p:nvSpPr>
          <p:cNvPr id="14" name="Content Placeholder 13">
            <a:extLst>
              <a:ext uri="{FF2B5EF4-FFF2-40B4-BE49-F238E27FC236}">
                <a16:creationId xmlns:a16="http://schemas.microsoft.com/office/drawing/2014/main" id="{E7D46DD6-B657-F698-0592-9BF329C774FD}"/>
              </a:ext>
            </a:extLst>
          </p:cNvPr>
          <p:cNvSpPr>
            <a:spLocks noGrp="1"/>
          </p:cNvSpPr>
          <p:nvPr>
            <p:ph idx="1"/>
          </p:nvPr>
        </p:nvSpPr>
        <p:spPr>
          <a:xfrm>
            <a:off x="838200" y="2772298"/>
            <a:ext cx="10515600" cy="3887994"/>
          </a:xfrm>
        </p:spPr>
        <p:txBody>
          <a:bodyPr>
            <a:normAutofit fontScale="70000" lnSpcReduction="20000"/>
          </a:bodyPr>
          <a:lstStyle/>
          <a:p>
            <a:pPr>
              <a:spcAft>
                <a:spcPts val="1200"/>
              </a:spcAft>
            </a:pPr>
            <a:r>
              <a:rPr lang="en-US" dirty="0"/>
              <a:t>Positive AGMA </a:t>
            </a:r>
          </a:p>
          <a:p>
            <a:pPr>
              <a:spcAft>
                <a:spcPts val="1200"/>
              </a:spcAft>
            </a:pPr>
            <a:r>
              <a:rPr lang="en-US" dirty="0"/>
              <a:t>Positive osmolar gap </a:t>
            </a:r>
          </a:p>
          <a:p>
            <a:pPr>
              <a:spcAft>
                <a:spcPts val="1200"/>
              </a:spcAft>
            </a:pPr>
            <a:r>
              <a:rPr lang="en-US" dirty="0"/>
              <a:t>Tx Fomepizole a competitive inhibitor for ADH</a:t>
            </a:r>
          </a:p>
          <a:p>
            <a:pPr>
              <a:spcAft>
                <a:spcPts val="1200"/>
              </a:spcAft>
            </a:pPr>
            <a:r>
              <a:rPr lang="en-US" dirty="0"/>
              <a:t>Ethylene glycol </a:t>
            </a:r>
          </a:p>
          <a:p>
            <a:pPr lvl="1">
              <a:spcAft>
                <a:spcPts val="1200"/>
              </a:spcAft>
            </a:pPr>
            <a:r>
              <a:rPr lang="en-US" dirty="0"/>
              <a:t>alcohol dehydrogenase into glycolic acid, oxalic acid and lactic acid</a:t>
            </a:r>
          </a:p>
          <a:p>
            <a:pPr lvl="1">
              <a:spcAft>
                <a:spcPts val="1200"/>
              </a:spcAft>
            </a:pPr>
            <a:r>
              <a:rPr lang="en-US" dirty="0"/>
              <a:t>renal failure and AMS </a:t>
            </a:r>
          </a:p>
          <a:p>
            <a:pPr>
              <a:spcAft>
                <a:spcPts val="1200"/>
              </a:spcAft>
            </a:pPr>
            <a:r>
              <a:rPr lang="en-US" dirty="0"/>
              <a:t>Methanol </a:t>
            </a:r>
          </a:p>
          <a:p>
            <a:pPr lvl="1">
              <a:spcAft>
                <a:spcPts val="1200"/>
              </a:spcAft>
            </a:pPr>
            <a:r>
              <a:rPr lang="en-US" dirty="0"/>
              <a:t>metabolized by alcohol dehydrogenase to formaldehyde and formic acid</a:t>
            </a:r>
          </a:p>
          <a:p>
            <a:pPr lvl="1">
              <a:spcAft>
                <a:spcPts val="1200"/>
              </a:spcAft>
            </a:pPr>
            <a:r>
              <a:rPr lang="en-US" dirty="0"/>
              <a:t>blurry vision to blindness due to optic nerve involvement and pancreatitis</a:t>
            </a:r>
          </a:p>
        </p:txBody>
      </p:sp>
      <p:sp>
        <p:nvSpPr>
          <p:cNvPr id="2" name="TextBox 1">
            <a:extLst>
              <a:ext uri="{FF2B5EF4-FFF2-40B4-BE49-F238E27FC236}">
                <a16:creationId xmlns:a16="http://schemas.microsoft.com/office/drawing/2014/main" id="{E03AADD6-087A-1A35-C25E-9EC66557C855}"/>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39155081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pic>
        <p:nvPicPr>
          <p:cNvPr id="2" name="Content Placeholder 4">
            <a:extLst>
              <a:ext uri="{FF2B5EF4-FFF2-40B4-BE49-F238E27FC236}">
                <a16:creationId xmlns:a16="http://schemas.microsoft.com/office/drawing/2014/main" id="{B4A5F4B8-204A-EC73-5C93-16C81D07F4C7}"/>
              </a:ext>
            </a:extLst>
          </p:cNvPr>
          <p:cNvPicPr>
            <a:picLocks noChangeAspect="1"/>
          </p:cNvPicPr>
          <p:nvPr/>
        </p:nvPicPr>
        <p:blipFill>
          <a:blip r:embed="rId3"/>
          <a:stretch>
            <a:fillRect/>
          </a:stretch>
        </p:blipFill>
        <p:spPr>
          <a:xfrm>
            <a:off x="2862404" y="717708"/>
            <a:ext cx="6467192" cy="5422583"/>
          </a:xfrm>
          <a:prstGeom prst="rect">
            <a:avLst/>
          </a:prstGeom>
        </p:spPr>
      </p:pic>
      <p:sp>
        <p:nvSpPr>
          <p:cNvPr id="3" name="TextBox 2">
            <a:extLst>
              <a:ext uri="{FF2B5EF4-FFF2-40B4-BE49-F238E27FC236}">
                <a16:creationId xmlns:a16="http://schemas.microsoft.com/office/drawing/2014/main" id="{109985CD-95ED-8895-D9D7-4EE40656DFF2}"/>
              </a:ext>
            </a:extLst>
          </p:cNvPr>
          <p:cNvSpPr txBox="1"/>
          <p:nvPr/>
        </p:nvSpPr>
        <p:spPr>
          <a:xfrm>
            <a:off x="11075670" y="6515100"/>
            <a:ext cx="756938" cy="246221"/>
          </a:xfrm>
          <a:prstGeom prst="rect">
            <a:avLst/>
          </a:prstGeom>
          <a:noFill/>
        </p:spPr>
        <p:txBody>
          <a:bodyPr wrap="none" rtlCol="0">
            <a:spAutoFit/>
          </a:bodyPr>
          <a:lstStyle/>
          <a:p>
            <a:r>
              <a:rPr lang="en-US" sz="1000" dirty="0"/>
              <a:t>Up-to-date</a:t>
            </a:r>
          </a:p>
        </p:txBody>
      </p:sp>
    </p:spTree>
    <p:extLst>
      <p:ext uri="{BB962C8B-B14F-4D97-AF65-F5344CB8AC3E}">
        <p14:creationId xmlns:p14="http://schemas.microsoft.com/office/powerpoint/2010/main" val="9474127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3"/>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Salicylate toxicity </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pPr>
              <a:spcBef>
                <a:spcPts val="0"/>
              </a:spcBef>
              <a:spcAft>
                <a:spcPts val="1800"/>
              </a:spcAft>
            </a:pPr>
            <a:r>
              <a:rPr lang="en-US" sz="2800" dirty="0"/>
              <a:t>Presentation: respiratory alkalosis and metabolic acidosis, agitation, seizures, and even coma</a:t>
            </a:r>
          </a:p>
          <a:p>
            <a:pPr>
              <a:spcBef>
                <a:spcPts val="0"/>
              </a:spcBef>
              <a:spcAft>
                <a:spcPts val="1800"/>
              </a:spcAft>
            </a:pPr>
            <a:r>
              <a:rPr lang="en-US" sz="2800" dirty="0"/>
              <a:t>Salicylate is a direct respiratory stimulant</a:t>
            </a:r>
          </a:p>
          <a:p>
            <a:pPr>
              <a:spcBef>
                <a:spcPts val="0"/>
              </a:spcBef>
              <a:spcAft>
                <a:spcPts val="1800"/>
              </a:spcAft>
            </a:pPr>
            <a:r>
              <a:rPr lang="en-US" sz="2800" dirty="0"/>
              <a:t>Metabolic acidosis results from the accumulation of both lactic and keto acids.</a:t>
            </a:r>
          </a:p>
          <a:p>
            <a:endParaRPr lang="en-US" dirty="0"/>
          </a:p>
        </p:txBody>
      </p:sp>
      <p:sp>
        <p:nvSpPr>
          <p:cNvPr id="2" name="TextBox 1">
            <a:extLst>
              <a:ext uri="{FF2B5EF4-FFF2-40B4-BE49-F238E27FC236}">
                <a16:creationId xmlns:a16="http://schemas.microsoft.com/office/drawing/2014/main" id="{3D060747-F941-752C-C432-E0C59D49F269}"/>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3476124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2" name="Content Placeholder 13">
            <a:extLst>
              <a:ext uri="{FF2B5EF4-FFF2-40B4-BE49-F238E27FC236}">
                <a16:creationId xmlns:a16="http://schemas.microsoft.com/office/drawing/2014/main" id="{E0AEF364-2B08-5666-5842-227D2D6408BD}"/>
              </a:ext>
            </a:extLst>
          </p:cNvPr>
          <p:cNvSpPr txBox="1">
            <a:spLocks/>
          </p:cNvSpPr>
          <p:nvPr/>
        </p:nvSpPr>
        <p:spPr>
          <a:xfrm>
            <a:off x="395417" y="2478237"/>
            <a:ext cx="11697730" cy="38978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595959"/>
                </a:solidFill>
                <a:effectLst/>
                <a:latin typeface="Helvetica" pitchFamily="2" charset="0"/>
              </a:rPr>
              <a:t>Which is the most likely cause of this clinical and laboratory presentation?</a:t>
            </a:r>
          </a:p>
          <a:p>
            <a:pPr marL="0" indent="0">
              <a:buNone/>
            </a:pPr>
            <a:r>
              <a:rPr lang="en-US" dirty="0">
                <a:solidFill>
                  <a:srgbClr val="595959"/>
                </a:solidFill>
                <a:effectLst/>
                <a:latin typeface="Helvetica" pitchFamily="2" charset="0"/>
              </a:rPr>
              <a:t>A. Salicylate ingestion</a:t>
            </a:r>
          </a:p>
          <a:p>
            <a:pPr marL="0" indent="0">
              <a:buNone/>
            </a:pPr>
            <a:r>
              <a:rPr lang="en-US" dirty="0">
                <a:solidFill>
                  <a:srgbClr val="595959"/>
                </a:solidFill>
                <a:effectLst/>
                <a:latin typeface="Helvetica" pitchFamily="2" charset="0"/>
              </a:rPr>
              <a:t>B. Metformin</a:t>
            </a:r>
          </a:p>
          <a:p>
            <a:pPr marL="0" indent="0">
              <a:buNone/>
            </a:pPr>
            <a:r>
              <a:rPr lang="en-US" dirty="0">
                <a:solidFill>
                  <a:srgbClr val="595959"/>
                </a:solidFill>
                <a:effectLst/>
                <a:latin typeface="Helvetica" pitchFamily="2" charset="0"/>
              </a:rPr>
              <a:t>C. Toluene ingestion</a:t>
            </a:r>
          </a:p>
          <a:p>
            <a:pPr marL="0" indent="0">
              <a:buNone/>
            </a:pPr>
            <a:r>
              <a:rPr lang="en-US" dirty="0">
                <a:solidFill>
                  <a:srgbClr val="595959"/>
                </a:solidFill>
                <a:effectLst/>
                <a:latin typeface="Helvetica" pitchFamily="2" charset="0"/>
              </a:rPr>
              <a:t>D. Diethylene glycol ingestion</a:t>
            </a:r>
          </a:p>
          <a:p>
            <a:pPr marL="0" indent="0">
              <a:buNone/>
            </a:pPr>
            <a:r>
              <a:rPr lang="en-US" dirty="0">
                <a:solidFill>
                  <a:srgbClr val="595959"/>
                </a:solidFill>
                <a:effectLst/>
                <a:latin typeface="Helvetica" pitchFamily="2" charset="0"/>
              </a:rPr>
              <a:t>E. d-lactic acidosis</a:t>
            </a:r>
          </a:p>
        </p:txBody>
      </p:sp>
    </p:spTree>
    <p:extLst>
      <p:ext uri="{BB962C8B-B14F-4D97-AF65-F5344CB8AC3E}">
        <p14:creationId xmlns:p14="http://schemas.microsoft.com/office/powerpoint/2010/main" val="11735201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Pyroglutamic Acidosis</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normAutofit lnSpcReduction="10000"/>
          </a:bodyPr>
          <a:lstStyle/>
          <a:p>
            <a:pPr>
              <a:spcBef>
                <a:spcPts val="0"/>
              </a:spcBef>
              <a:spcAft>
                <a:spcPts val="1800"/>
              </a:spcAft>
            </a:pPr>
            <a:r>
              <a:rPr lang="en-US" sz="2800" dirty="0"/>
              <a:t>Can occur when underlying infections are treated with acetaminophen, even at therapeutic doses. </a:t>
            </a:r>
          </a:p>
          <a:p>
            <a:pPr>
              <a:spcBef>
                <a:spcPts val="0"/>
              </a:spcBef>
              <a:spcAft>
                <a:spcPts val="1800"/>
              </a:spcAft>
            </a:pPr>
            <a:r>
              <a:rPr lang="en-US" sz="2800" dirty="0"/>
              <a:t>Risk factors: </a:t>
            </a:r>
            <a:r>
              <a:rPr lang="en-US" dirty="0"/>
              <a:t>malnutrition, renal failure, female sex, sepsis and antibiotic therapy</a:t>
            </a:r>
            <a:endParaRPr lang="en-US" sz="2800" dirty="0"/>
          </a:p>
          <a:p>
            <a:pPr>
              <a:spcBef>
                <a:spcPts val="0"/>
              </a:spcBef>
              <a:spcAft>
                <a:spcPts val="1800"/>
              </a:spcAft>
            </a:pPr>
            <a:r>
              <a:rPr lang="en-US" sz="2800" dirty="0"/>
              <a:t>Glutathione depletion decreases the negative feedback inhibition on </a:t>
            </a:r>
            <a:r>
              <a:rPr lang="el-GR" sz="2800" dirty="0"/>
              <a:t>γ-</a:t>
            </a:r>
            <a:r>
              <a:rPr lang="en-US" sz="2800" dirty="0" err="1"/>
              <a:t>glutamylcysteine</a:t>
            </a:r>
            <a:r>
              <a:rPr lang="en-US" sz="2800" dirty="0"/>
              <a:t> synthetase, resulting in an increase in pyroglutamic acid (5-oxoproline).</a:t>
            </a:r>
          </a:p>
          <a:p>
            <a:pPr>
              <a:spcBef>
                <a:spcPts val="0"/>
              </a:spcBef>
              <a:spcAft>
                <a:spcPts val="1800"/>
              </a:spcAft>
            </a:pPr>
            <a:r>
              <a:rPr lang="en-US" sz="2800" dirty="0"/>
              <a:t>Measurement of urine 5-oxoproline levels will confirm the diagnosis.</a:t>
            </a:r>
          </a:p>
          <a:p>
            <a:endParaRPr lang="en-US" dirty="0"/>
          </a:p>
        </p:txBody>
      </p:sp>
      <p:sp>
        <p:nvSpPr>
          <p:cNvPr id="2" name="TextBox 1">
            <a:extLst>
              <a:ext uri="{FF2B5EF4-FFF2-40B4-BE49-F238E27FC236}">
                <a16:creationId xmlns:a16="http://schemas.microsoft.com/office/drawing/2014/main" id="{105DD043-70E0-9346-70BD-F889A680A9F2}"/>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10082303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3"/>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pic>
        <p:nvPicPr>
          <p:cNvPr id="2" name="Picture 2">
            <a:extLst>
              <a:ext uri="{FF2B5EF4-FFF2-40B4-BE49-F238E27FC236}">
                <a16:creationId xmlns:a16="http://schemas.microsoft.com/office/drawing/2014/main" id="{B5AC730A-1807-3EB4-6360-CD5E287A17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9073" y="365125"/>
            <a:ext cx="7833853" cy="60059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6349214-D10D-CDCD-50AA-4365B6330C63}"/>
              </a:ext>
            </a:extLst>
          </p:cNvPr>
          <p:cNvSpPr txBox="1"/>
          <p:nvPr/>
        </p:nvSpPr>
        <p:spPr>
          <a:xfrm>
            <a:off x="8166926" y="6492875"/>
            <a:ext cx="3897255" cy="276999"/>
          </a:xfrm>
          <a:prstGeom prst="rect">
            <a:avLst/>
          </a:prstGeom>
          <a:noFill/>
        </p:spPr>
        <p:txBody>
          <a:bodyPr wrap="square">
            <a:spAutoFit/>
          </a:bodyPr>
          <a:lstStyle/>
          <a:p>
            <a:r>
              <a:rPr lang="en-US" sz="1200" dirty="0"/>
              <a:t>https://</a:t>
            </a:r>
            <a:r>
              <a:rPr lang="en-US" sz="1200" dirty="0" err="1"/>
              <a:t>www.ncbi.nlm.nih.gov</a:t>
            </a:r>
            <a:r>
              <a:rPr lang="en-US" sz="1200" dirty="0"/>
              <a:t>/</a:t>
            </a:r>
            <a:r>
              <a:rPr lang="en-US" sz="1200" dirty="0" err="1"/>
              <a:t>pmc</a:t>
            </a:r>
            <a:r>
              <a:rPr lang="en-US" sz="1200" dirty="0"/>
              <a:t>/articles/PMC6297337/</a:t>
            </a:r>
          </a:p>
        </p:txBody>
      </p:sp>
    </p:spTree>
    <p:extLst>
      <p:ext uri="{BB962C8B-B14F-4D97-AF65-F5344CB8AC3E}">
        <p14:creationId xmlns:p14="http://schemas.microsoft.com/office/powerpoint/2010/main" val="2863236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1606062"/>
            <a:ext cx="10515600" cy="5054230"/>
          </a:xfrm>
        </p:spPr>
        <p:txBody>
          <a:bodyPr>
            <a:normAutofit fontScale="77500" lnSpcReduction="20000"/>
          </a:bodyPr>
          <a:lstStyle/>
          <a:p>
            <a:pPr marL="0" indent="0">
              <a:buNone/>
            </a:pPr>
            <a:r>
              <a:rPr lang="en-US" dirty="0"/>
              <a:t>A 47-year-old man with a history of metastatic colorectal carcinoma and alcohol abuse was admitted to the emergency department following a fall. Fourteen hours following admission, he developed a generalized tonic–clonic seizure requiring the administration of lorazepam bolus followed by a continuous infusion of 2 mg/h. He was intubated and required continuing lorazepam support up to 50 mg/h over the next 3 days. Over this time period, he became more and more hypotensive requiring the addition of two vasopressors. Laboratory findings revealed worsening metabolic acidosis with pH and lactic acid level at 7.0 and 14.7 mmol/L respectively. His liver function test was notable for marked transaminitis. He was placed on linezolid and ertapenem pending full infectious evaluation.</a:t>
            </a:r>
          </a:p>
          <a:p>
            <a:endParaRPr lang="en-US" dirty="0"/>
          </a:p>
          <a:p>
            <a:pPr marL="0" indent="0">
              <a:buNone/>
            </a:pPr>
            <a:r>
              <a:rPr lang="en-US" b="1" dirty="0"/>
              <a:t>Which one(s) of the following may contribute to this patient’s lactic acidosis?</a:t>
            </a:r>
          </a:p>
          <a:p>
            <a:pPr marL="0" indent="0">
              <a:buNone/>
            </a:pPr>
            <a:r>
              <a:rPr lang="en-US" dirty="0"/>
              <a:t>A. Metastatic colorectal carcinoma</a:t>
            </a:r>
          </a:p>
          <a:p>
            <a:pPr marL="0" indent="0">
              <a:buNone/>
            </a:pPr>
            <a:r>
              <a:rPr lang="en-US" dirty="0"/>
              <a:t>B. Propylene glycol mixed in lorazepam</a:t>
            </a:r>
          </a:p>
          <a:p>
            <a:pPr marL="0" indent="0">
              <a:buNone/>
            </a:pPr>
            <a:r>
              <a:rPr lang="en-US" dirty="0"/>
              <a:t>C. Liver failure</a:t>
            </a:r>
          </a:p>
          <a:p>
            <a:pPr marL="0" indent="0">
              <a:buNone/>
            </a:pPr>
            <a:r>
              <a:rPr lang="en-US" dirty="0"/>
              <a:t>D. Linezolid</a:t>
            </a:r>
          </a:p>
          <a:p>
            <a:pPr marL="0" indent="0">
              <a:buNone/>
            </a:pPr>
            <a:r>
              <a:rPr lang="en-US" dirty="0"/>
              <a:t>E. All of the above</a:t>
            </a:r>
          </a:p>
          <a:p>
            <a:endParaRPr lang="en-US" dirty="0"/>
          </a:p>
        </p:txBody>
      </p:sp>
      <p:sp>
        <p:nvSpPr>
          <p:cNvPr id="2" name="TextBox 1">
            <a:extLst>
              <a:ext uri="{FF2B5EF4-FFF2-40B4-BE49-F238E27FC236}">
                <a16:creationId xmlns:a16="http://schemas.microsoft.com/office/drawing/2014/main" id="{40755830-9C58-E2F1-2852-27AFBEB34E73}"/>
              </a:ext>
            </a:extLst>
          </p:cNvPr>
          <p:cNvSpPr txBox="1"/>
          <p:nvPr/>
        </p:nvSpPr>
        <p:spPr>
          <a:xfrm>
            <a:off x="11140109" y="6549081"/>
            <a:ext cx="1051891" cy="246221"/>
          </a:xfrm>
          <a:prstGeom prst="rect">
            <a:avLst/>
          </a:prstGeom>
          <a:noFill/>
        </p:spPr>
        <p:txBody>
          <a:bodyPr wrap="none" rtlCol="0">
            <a:spAutoFit/>
          </a:bodyPr>
          <a:lstStyle/>
          <a:p>
            <a:r>
              <a:rPr lang="en-US" sz="1000" b="1" dirty="0"/>
              <a:t>Pham and Pham</a:t>
            </a:r>
          </a:p>
        </p:txBody>
      </p:sp>
    </p:spTree>
    <p:extLst>
      <p:ext uri="{BB962C8B-B14F-4D97-AF65-F5344CB8AC3E}">
        <p14:creationId xmlns:p14="http://schemas.microsoft.com/office/powerpoint/2010/main" val="41832347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1606062"/>
            <a:ext cx="10515600" cy="5054230"/>
          </a:xfrm>
        </p:spPr>
        <p:txBody>
          <a:bodyPr>
            <a:normAutofit fontScale="77500" lnSpcReduction="20000"/>
          </a:bodyPr>
          <a:lstStyle/>
          <a:p>
            <a:pPr marL="0" indent="0">
              <a:buNone/>
            </a:pPr>
            <a:r>
              <a:rPr lang="en-US" dirty="0"/>
              <a:t>A 47-year-old man with a history of metastatic colorectal carcinoma and alcohol abuse was admitted to the emergency department following a fall. Fourteen hours following admission, he developed a generalized tonic–clonic seizure requiring the administration of lorazepam bolus followed by a continuous infusion of 2 mg/h. He was intubated and required continuing lorazepam support up to 50 mg/h over the next 3 days. Over this time period, he became more and more hypotensive requiring the addition of two vasopressors. Laboratory findings revealed worsening metabolic acidosis with pH and lactic acid level at 7.0 and 14.7 mmol/L respectively. His liver function test was notable for marked transaminitis. He was placed on linezolid and ertapenem pending full infectious evaluation.</a:t>
            </a:r>
          </a:p>
          <a:p>
            <a:endParaRPr lang="en-US" dirty="0"/>
          </a:p>
          <a:p>
            <a:pPr marL="0" indent="0">
              <a:buNone/>
            </a:pPr>
            <a:r>
              <a:rPr lang="en-US" b="1" dirty="0"/>
              <a:t>Which one(s) of the following may contribute to this patient’s lactic acidosis?</a:t>
            </a:r>
          </a:p>
          <a:p>
            <a:pPr marL="0" indent="0">
              <a:buNone/>
            </a:pPr>
            <a:r>
              <a:rPr lang="en-US" dirty="0"/>
              <a:t>A. Metastatic colorectal carcinoma</a:t>
            </a:r>
          </a:p>
          <a:p>
            <a:pPr marL="0" indent="0">
              <a:buNone/>
            </a:pPr>
            <a:r>
              <a:rPr lang="en-US" dirty="0"/>
              <a:t>B. Propylene glycol mixed in lorazepam</a:t>
            </a:r>
          </a:p>
          <a:p>
            <a:pPr marL="0" indent="0">
              <a:buNone/>
            </a:pPr>
            <a:r>
              <a:rPr lang="en-US" dirty="0"/>
              <a:t>C. Liver failure</a:t>
            </a:r>
          </a:p>
          <a:p>
            <a:pPr marL="0" indent="0">
              <a:buNone/>
            </a:pPr>
            <a:r>
              <a:rPr lang="en-US" dirty="0"/>
              <a:t>D. Linezolid</a:t>
            </a:r>
          </a:p>
          <a:p>
            <a:pPr marL="0" indent="0">
              <a:buNone/>
            </a:pPr>
            <a:r>
              <a:rPr lang="en-US" b="1" dirty="0"/>
              <a:t>E. All of the above</a:t>
            </a:r>
          </a:p>
          <a:p>
            <a:endParaRPr lang="en-US" dirty="0"/>
          </a:p>
        </p:txBody>
      </p:sp>
      <p:sp>
        <p:nvSpPr>
          <p:cNvPr id="2" name="TextBox 1">
            <a:extLst>
              <a:ext uri="{FF2B5EF4-FFF2-40B4-BE49-F238E27FC236}">
                <a16:creationId xmlns:a16="http://schemas.microsoft.com/office/drawing/2014/main" id="{40755830-9C58-E2F1-2852-27AFBEB34E73}"/>
              </a:ext>
            </a:extLst>
          </p:cNvPr>
          <p:cNvSpPr txBox="1"/>
          <p:nvPr/>
        </p:nvSpPr>
        <p:spPr>
          <a:xfrm>
            <a:off x="11140109" y="6549081"/>
            <a:ext cx="1051891" cy="246221"/>
          </a:xfrm>
          <a:prstGeom prst="rect">
            <a:avLst/>
          </a:prstGeom>
          <a:noFill/>
        </p:spPr>
        <p:txBody>
          <a:bodyPr wrap="none" rtlCol="0">
            <a:spAutoFit/>
          </a:bodyPr>
          <a:lstStyle/>
          <a:p>
            <a:r>
              <a:rPr lang="en-US" sz="1000" b="1" dirty="0"/>
              <a:t>Pham and Pham</a:t>
            </a:r>
          </a:p>
        </p:txBody>
      </p:sp>
    </p:spTree>
    <p:extLst>
      <p:ext uri="{BB962C8B-B14F-4D97-AF65-F5344CB8AC3E}">
        <p14:creationId xmlns:p14="http://schemas.microsoft.com/office/powerpoint/2010/main" val="16765155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E. All of the above</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normAutofit fontScale="62500" lnSpcReduction="20000"/>
          </a:bodyPr>
          <a:lstStyle/>
          <a:p>
            <a:pPr marL="0" indent="0">
              <a:buNone/>
            </a:pPr>
            <a:r>
              <a:rPr lang="en-US" dirty="0"/>
              <a:t>Patient likely has both types A and B lactic acidosis. All of the conditions listed may contribute to type B lactic acidosis. Recall etiologies of type B lactic acidosis include:</a:t>
            </a:r>
          </a:p>
          <a:p>
            <a:pPr marL="0" indent="0">
              <a:buNone/>
            </a:pPr>
            <a:r>
              <a:rPr lang="en-US" dirty="0"/>
              <a:t>Excessive glycolysis (seen in caffeine intoxication with overactive sympathetic nervous system stimulation, high-dose </a:t>
            </a:r>
            <a:r>
              <a:rPr lang="el-GR" dirty="0"/>
              <a:t>β2-</a:t>
            </a:r>
            <a:r>
              <a:rPr lang="en-US" dirty="0"/>
              <a:t>agonist used in the treatment of asthma, pheochromocytoma, metabolically active malignant cells)</a:t>
            </a:r>
          </a:p>
          <a:p>
            <a:pPr marL="0" indent="0">
              <a:buNone/>
            </a:pPr>
            <a:r>
              <a:rPr lang="en-US" dirty="0"/>
              <a:t>Lactate dehydrogenase inhibition in the conversion of lactate to pyruvate (isoniazid)</a:t>
            </a:r>
          </a:p>
          <a:p>
            <a:pPr marL="0" indent="0">
              <a:buNone/>
            </a:pPr>
            <a:r>
              <a:rPr lang="en-US" dirty="0"/>
              <a:t>Inadequate thiamine (metabolically active malignant cells or severe alcoholism in combination with malnutrition)</a:t>
            </a:r>
          </a:p>
          <a:p>
            <a:pPr marL="0" indent="0">
              <a:buNone/>
            </a:pPr>
            <a:r>
              <a:rPr lang="en-US" dirty="0"/>
              <a:t>Drugs/toxins leading to mitochondrial injury and/or oxidative phosphorylation (methanol, propofol, linezolid, salicylate, cyanide, </a:t>
            </a:r>
            <a:r>
              <a:rPr lang="en-US" dirty="0" err="1"/>
              <a:t>mangostin</a:t>
            </a:r>
            <a:r>
              <a:rPr lang="en-US" dirty="0"/>
              <a:t>)</a:t>
            </a:r>
          </a:p>
          <a:p>
            <a:pPr marL="0" indent="0">
              <a:buNone/>
            </a:pPr>
            <a:r>
              <a:rPr lang="en-US" dirty="0"/>
              <a:t>Inhibition of pyruvate carboxylase: Metformin is thought to cause lactic acidosis by inhibiting oxidative phosphorylation and pyruvate carboxylase, which blocks the first step of gluconeogenesis.</a:t>
            </a:r>
          </a:p>
          <a:p>
            <a:pPr marL="0" indent="0">
              <a:buNone/>
            </a:pPr>
            <a:r>
              <a:rPr lang="en-US" dirty="0"/>
              <a:t>Liver failure can limit gluconeogenesis and cause accumulation of lactic acid (nucleoside reverse transcriptase inhibitors </a:t>
            </a:r>
            <a:r>
              <a:rPr lang="en-US" dirty="0" err="1"/>
              <a:t>didanosine</a:t>
            </a:r>
            <a:r>
              <a:rPr lang="en-US" dirty="0"/>
              <a:t>, stavudine, acute fulminant liver failure).</a:t>
            </a:r>
          </a:p>
          <a:p>
            <a:pPr marL="0" indent="0">
              <a:buNone/>
            </a:pPr>
            <a:r>
              <a:rPr lang="en-US" dirty="0"/>
              <a:t>Propylene glycol may be converted to lactic acid in a multistep process involving alcohol dehydrogenase and aldehyde dehydrogenase.</a:t>
            </a:r>
          </a:p>
          <a:p>
            <a:endParaRPr lang="en-US" dirty="0"/>
          </a:p>
        </p:txBody>
      </p:sp>
    </p:spTree>
    <p:extLst>
      <p:ext uri="{BB962C8B-B14F-4D97-AF65-F5344CB8AC3E}">
        <p14:creationId xmlns:p14="http://schemas.microsoft.com/office/powerpoint/2010/main" val="24777383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1652954"/>
            <a:ext cx="10515600" cy="5007338"/>
          </a:xfrm>
        </p:spPr>
        <p:txBody>
          <a:bodyPr>
            <a:normAutofit fontScale="77500" lnSpcReduction="20000"/>
          </a:bodyPr>
          <a:lstStyle/>
          <a:p>
            <a:pPr marL="0" indent="0">
              <a:buNone/>
            </a:pPr>
            <a:r>
              <a:rPr lang="en-US" dirty="0">
                <a:effectLst/>
              </a:rPr>
              <a:t>A 25-year-old man with a 10-year history of type 1 diabetes mellitus becomes anorexic after developing gastroenteritis and reducing his insulin dose. He then develops nausea, vomiting, polyuria, and dyspnea and presents to the ED. The patient also has a long history of depression and is taking fluoxetine. He has orthostatic hypotension. His breath has a fruity odor. The initial laboratory studies reveal SUN, 40 mg/dL; creatinine, 1.5 mg/dL; glucose, 800 mg/100 mL; [Na+], 120 </a:t>
            </a:r>
            <a:r>
              <a:rPr lang="en-US" dirty="0" err="1">
                <a:effectLst/>
              </a:rPr>
              <a:t>mEq</a:t>
            </a:r>
            <a:r>
              <a:rPr lang="en-US" dirty="0">
                <a:effectLst/>
              </a:rPr>
              <a:t>/L; [Cl−], 75 </a:t>
            </a:r>
            <a:r>
              <a:rPr lang="en-US" dirty="0" err="1">
                <a:effectLst/>
              </a:rPr>
              <a:t>mEq</a:t>
            </a:r>
            <a:r>
              <a:rPr lang="en-US" dirty="0">
                <a:effectLst/>
              </a:rPr>
              <a:t>/L; [HCO3−], 12mEq/L; K+, 3.0 </a:t>
            </a:r>
            <a:r>
              <a:rPr lang="en-US" dirty="0" err="1">
                <a:effectLst/>
              </a:rPr>
              <a:t>mEq</a:t>
            </a:r>
            <a:r>
              <a:rPr lang="en-US" dirty="0">
                <a:effectLst/>
              </a:rPr>
              <a:t>/L; ([AG], 32 </a:t>
            </a:r>
            <a:r>
              <a:rPr lang="en-US" dirty="0" err="1">
                <a:effectLst/>
              </a:rPr>
              <a:t>mEq</a:t>
            </a:r>
            <a:r>
              <a:rPr lang="en-US" dirty="0">
                <a:effectLst/>
              </a:rPr>
              <a:t>/L); and albumin, 4.0 g/100 mL. The measured osmolality is 330 </a:t>
            </a:r>
            <a:r>
              <a:rPr lang="en-US" dirty="0" err="1">
                <a:effectLst/>
              </a:rPr>
              <a:t>mOsm</a:t>
            </a:r>
            <a:r>
              <a:rPr lang="en-US" dirty="0">
                <a:effectLst/>
              </a:rPr>
              <a:t>/L; serum </a:t>
            </a:r>
            <a:r>
              <a:rPr lang="el-GR" dirty="0">
                <a:effectLst/>
              </a:rPr>
              <a:t>β-</a:t>
            </a:r>
            <a:r>
              <a:rPr lang="en-US" dirty="0">
                <a:effectLst/>
              </a:rPr>
              <a:t>hydroxybutyrate, &gt;8 </a:t>
            </a:r>
            <a:r>
              <a:rPr lang="en-US" dirty="0" err="1">
                <a:effectLst/>
              </a:rPr>
              <a:t>mEq</a:t>
            </a:r>
            <a:r>
              <a:rPr lang="en-US" dirty="0">
                <a:effectLst/>
              </a:rPr>
              <a:t>/L; and urine ketones, 3+ by dipstick. Blood ethanol level is nondetectable. ABG values are pH 7.16; PO2, 90 mm Hg; pCO2, 35 mm Hg; and [HCO3−], 12 </a:t>
            </a:r>
            <a:r>
              <a:rPr lang="en-US" dirty="0" err="1">
                <a:effectLst/>
              </a:rPr>
              <a:t>mEq</a:t>
            </a:r>
            <a:r>
              <a:rPr lang="en-US" dirty="0">
                <a:effectLst/>
              </a:rPr>
              <a:t>/L.</a:t>
            </a:r>
          </a:p>
          <a:p>
            <a:endParaRPr lang="en-US" dirty="0">
              <a:effectLst/>
            </a:endParaRPr>
          </a:p>
          <a:p>
            <a:pPr marL="0" indent="0">
              <a:buNone/>
            </a:pPr>
            <a:r>
              <a:rPr lang="en-US" b="1" dirty="0">
                <a:effectLst/>
              </a:rPr>
              <a:t>What is his acid-base disorder?</a:t>
            </a:r>
          </a:p>
          <a:p>
            <a:pPr marL="0" indent="0">
              <a:buNone/>
            </a:pPr>
            <a:r>
              <a:rPr lang="en-US" dirty="0">
                <a:effectLst/>
              </a:rPr>
              <a:t>A. HAGMA due to diabetic ketoacidosis (DKA)</a:t>
            </a:r>
          </a:p>
          <a:p>
            <a:pPr marL="0" indent="0">
              <a:buNone/>
            </a:pPr>
            <a:r>
              <a:rPr lang="en-US" dirty="0">
                <a:effectLst/>
              </a:rPr>
              <a:t>B. HAGMA due to DKA and metabolic alkalosis</a:t>
            </a:r>
          </a:p>
          <a:p>
            <a:pPr marL="0" indent="0">
              <a:buNone/>
            </a:pPr>
            <a:r>
              <a:rPr lang="en-US" dirty="0"/>
              <a:t>C. </a:t>
            </a:r>
            <a:r>
              <a:rPr lang="en-US" dirty="0">
                <a:effectLst/>
              </a:rPr>
              <a:t>HAGMA due to DKA, metabolic alkalosis, and respiratory acidosis</a:t>
            </a:r>
          </a:p>
          <a:p>
            <a:pPr marL="0" indent="0">
              <a:buNone/>
            </a:pPr>
            <a:r>
              <a:rPr lang="en-US" dirty="0"/>
              <a:t>D. </a:t>
            </a:r>
            <a:r>
              <a:rPr lang="en-US" dirty="0">
                <a:effectLst/>
              </a:rPr>
              <a:t>HAGMA due to DKA and hyperchloremic acidosis</a:t>
            </a:r>
          </a:p>
          <a:p>
            <a:endParaRPr lang="en-US" dirty="0"/>
          </a:p>
        </p:txBody>
      </p:sp>
      <p:sp>
        <p:nvSpPr>
          <p:cNvPr id="2" name="TextBox 1">
            <a:extLst>
              <a:ext uri="{FF2B5EF4-FFF2-40B4-BE49-F238E27FC236}">
                <a16:creationId xmlns:a16="http://schemas.microsoft.com/office/drawing/2014/main" id="{C0A598EA-27B8-1E76-D23C-C70B1DFBD277}"/>
              </a:ext>
            </a:extLst>
          </p:cNvPr>
          <p:cNvSpPr txBox="1"/>
          <p:nvPr/>
        </p:nvSpPr>
        <p:spPr>
          <a:xfrm>
            <a:off x="10989427" y="6611779"/>
            <a:ext cx="1202573" cy="246221"/>
          </a:xfrm>
          <a:prstGeom prst="rect">
            <a:avLst/>
          </a:prstGeom>
          <a:noFill/>
        </p:spPr>
        <p:txBody>
          <a:bodyPr wrap="none" rtlCol="0">
            <a:spAutoFit/>
          </a:bodyPr>
          <a:lstStyle/>
          <a:p>
            <a:r>
              <a:rPr lang="en-US" sz="1000" b="1" dirty="0"/>
              <a:t>AJKD HAGMA 2021</a:t>
            </a:r>
          </a:p>
        </p:txBody>
      </p:sp>
    </p:spTree>
    <p:extLst>
      <p:ext uri="{BB962C8B-B14F-4D97-AF65-F5344CB8AC3E}">
        <p14:creationId xmlns:p14="http://schemas.microsoft.com/office/powerpoint/2010/main" val="22654946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1652954"/>
            <a:ext cx="10515600" cy="5007338"/>
          </a:xfrm>
        </p:spPr>
        <p:txBody>
          <a:bodyPr>
            <a:normAutofit fontScale="77500" lnSpcReduction="20000"/>
          </a:bodyPr>
          <a:lstStyle/>
          <a:p>
            <a:pPr marL="0" indent="0">
              <a:buNone/>
            </a:pPr>
            <a:r>
              <a:rPr lang="en-US" dirty="0">
                <a:effectLst/>
              </a:rPr>
              <a:t>A 25-year-old man with a 10-year history of type 1 diabetes mellitus becomes anorexic after developing gastroenteritis and reducing his insulin dose. He then develops nausea, vomiting, polyuria, and dyspnea and presents to the ED. The patient also has a long history of depression and is taking fluoxetine. He has orthostatic hypotension. His breath has a fruity odor. The initial laboratory studies reveal SUN, 40 mg/dL; creatinine, 1.5 mg/dL; glucose, 800 mg/100 mL; [Na+], 120 </a:t>
            </a:r>
            <a:r>
              <a:rPr lang="en-US" dirty="0" err="1">
                <a:effectLst/>
              </a:rPr>
              <a:t>mEq</a:t>
            </a:r>
            <a:r>
              <a:rPr lang="en-US" dirty="0">
                <a:effectLst/>
              </a:rPr>
              <a:t>/L; [Cl−], 75 </a:t>
            </a:r>
            <a:r>
              <a:rPr lang="en-US" dirty="0" err="1">
                <a:effectLst/>
              </a:rPr>
              <a:t>mEq</a:t>
            </a:r>
            <a:r>
              <a:rPr lang="en-US" dirty="0">
                <a:effectLst/>
              </a:rPr>
              <a:t>/L; [HCO3−], 12mEq/L; K+, 3.0 </a:t>
            </a:r>
            <a:r>
              <a:rPr lang="en-US" dirty="0" err="1">
                <a:effectLst/>
              </a:rPr>
              <a:t>mEq</a:t>
            </a:r>
            <a:r>
              <a:rPr lang="en-US" dirty="0">
                <a:effectLst/>
              </a:rPr>
              <a:t>/L; ([AG], 32 </a:t>
            </a:r>
            <a:r>
              <a:rPr lang="en-US" dirty="0" err="1">
                <a:effectLst/>
              </a:rPr>
              <a:t>mEq</a:t>
            </a:r>
            <a:r>
              <a:rPr lang="en-US" dirty="0">
                <a:effectLst/>
              </a:rPr>
              <a:t>/L); and albumin, 4.0 g/100 mL. The measured osmolality is 330 </a:t>
            </a:r>
            <a:r>
              <a:rPr lang="en-US" dirty="0" err="1">
                <a:effectLst/>
              </a:rPr>
              <a:t>mOsm</a:t>
            </a:r>
            <a:r>
              <a:rPr lang="en-US" dirty="0">
                <a:effectLst/>
              </a:rPr>
              <a:t>/L; serum </a:t>
            </a:r>
            <a:r>
              <a:rPr lang="el-GR" dirty="0">
                <a:effectLst/>
              </a:rPr>
              <a:t>β-</a:t>
            </a:r>
            <a:r>
              <a:rPr lang="en-US" dirty="0">
                <a:effectLst/>
              </a:rPr>
              <a:t>hydroxybutyrate, &gt;8 </a:t>
            </a:r>
            <a:r>
              <a:rPr lang="en-US" dirty="0" err="1">
                <a:effectLst/>
              </a:rPr>
              <a:t>mEq</a:t>
            </a:r>
            <a:r>
              <a:rPr lang="en-US" dirty="0">
                <a:effectLst/>
              </a:rPr>
              <a:t>/L; and urine ketones, 3+ by dipstick. Blood ethanol level is nondetectable. ABG values are pH 7.16; PO2, 90 mm Hg; pCO2, 35 mm Hg; and [HCO3−], 12 </a:t>
            </a:r>
            <a:r>
              <a:rPr lang="en-US" dirty="0" err="1">
                <a:effectLst/>
              </a:rPr>
              <a:t>mEq</a:t>
            </a:r>
            <a:r>
              <a:rPr lang="en-US" dirty="0">
                <a:effectLst/>
              </a:rPr>
              <a:t>/L.</a:t>
            </a:r>
          </a:p>
          <a:p>
            <a:endParaRPr lang="en-US" dirty="0">
              <a:effectLst/>
            </a:endParaRPr>
          </a:p>
          <a:p>
            <a:pPr marL="0" indent="0">
              <a:buNone/>
            </a:pPr>
            <a:r>
              <a:rPr lang="en-US" b="1" dirty="0">
                <a:effectLst/>
              </a:rPr>
              <a:t>What is his acid-base disorder?</a:t>
            </a:r>
          </a:p>
          <a:p>
            <a:pPr marL="0" indent="0">
              <a:buNone/>
            </a:pPr>
            <a:r>
              <a:rPr lang="en-US" dirty="0">
                <a:effectLst/>
              </a:rPr>
              <a:t>A. HAGMA due to diabetic ketoacidosis (DKA)</a:t>
            </a:r>
          </a:p>
          <a:p>
            <a:pPr marL="0" indent="0">
              <a:buNone/>
            </a:pPr>
            <a:r>
              <a:rPr lang="en-US" dirty="0">
                <a:effectLst/>
              </a:rPr>
              <a:t>B. HAGMA due to DKA and metabolic alkalosis</a:t>
            </a:r>
          </a:p>
          <a:p>
            <a:pPr marL="0" indent="0">
              <a:buNone/>
            </a:pPr>
            <a:r>
              <a:rPr lang="en-US" b="1" dirty="0"/>
              <a:t>C. </a:t>
            </a:r>
            <a:r>
              <a:rPr lang="en-US" b="1" dirty="0">
                <a:effectLst/>
              </a:rPr>
              <a:t>HAGMA due to DKA, metabolic alkalosis, and respiratory acidosis</a:t>
            </a:r>
          </a:p>
          <a:p>
            <a:pPr marL="0" indent="0">
              <a:buNone/>
            </a:pPr>
            <a:r>
              <a:rPr lang="en-US" dirty="0"/>
              <a:t>D. </a:t>
            </a:r>
            <a:r>
              <a:rPr lang="en-US" dirty="0">
                <a:effectLst/>
              </a:rPr>
              <a:t>HAGMA due to DKA and hyperchloremic acidosis</a:t>
            </a:r>
          </a:p>
          <a:p>
            <a:endParaRPr lang="en-US" dirty="0"/>
          </a:p>
        </p:txBody>
      </p:sp>
      <p:sp>
        <p:nvSpPr>
          <p:cNvPr id="2" name="TextBox 1">
            <a:extLst>
              <a:ext uri="{FF2B5EF4-FFF2-40B4-BE49-F238E27FC236}">
                <a16:creationId xmlns:a16="http://schemas.microsoft.com/office/drawing/2014/main" id="{C0A598EA-27B8-1E76-D23C-C70B1DFBD277}"/>
              </a:ext>
            </a:extLst>
          </p:cNvPr>
          <p:cNvSpPr txBox="1"/>
          <p:nvPr/>
        </p:nvSpPr>
        <p:spPr>
          <a:xfrm>
            <a:off x="10989427" y="6611779"/>
            <a:ext cx="1202573" cy="246221"/>
          </a:xfrm>
          <a:prstGeom prst="rect">
            <a:avLst/>
          </a:prstGeom>
          <a:noFill/>
        </p:spPr>
        <p:txBody>
          <a:bodyPr wrap="none" rtlCol="0">
            <a:spAutoFit/>
          </a:bodyPr>
          <a:lstStyle/>
          <a:p>
            <a:r>
              <a:rPr lang="en-US" sz="1000" b="1" dirty="0"/>
              <a:t>AJKD HAGMA 2021</a:t>
            </a:r>
          </a:p>
        </p:txBody>
      </p:sp>
    </p:spTree>
    <p:extLst>
      <p:ext uri="{BB962C8B-B14F-4D97-AF65-F5344CB8AC3E}">
        <p14:creationId xmlns:p14="http://schemas.microsoft.com/office/powerpoint/2010/main" val="1483009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1" y="1705232"/>
            <a:ext cx="12060194" cy="4955060"/>
          </a:xfrm>
        </p:spPr>
        <p:txBody>
          <a:bodyPr>
            <a:normAutofit lnSpcReduction="10000"/>
          </a:bodyPr>
          <a:lstStyle/>
          <a:p>
            <a:pPr marL="0" indent="0" algn="just">
              <a:buNone/>
            </a:pPr>
            <a:r>
              <a:rPr lang="en-US" dirty="0">
                <a:solidFill>
                  <a:srgbClr val="595959"/>
                </a:solidFill>
                <a:effectLst/>
                <a:latin typeface="Helvetica" pitchFamily="2" charset="0"/>
              </a:rPr>
              <a:t>A 63-year-old man with T2DM, stage 3 CKD creatinine 1.6 mg/dl, and COPD was brought to the ED for confusion and poor appetite. He was working on his car in the garage prior to this episode.</a:t>
            </a:r>
          </a:p>
          <a:p>
            <a:pPr marL="0" indent="0" algn="just">
              <a:buNone/>
            </a:pPr>
            <a:endParaRPr lang="en-US" dirty="0">
              <a:solidFill>
                <a:srgbClr val="595959"/>
              </a:solidFill>
              <a:effectLst/>
              <a:latin typeface="Helvetica" pitchFamily="2" charset="0"/>
            </a:endParaRPr>
          </a:p>
          <a:p>
            <a:pPr marL="0" indent="0">
              <a:buNone/>
            </a:pPr>
            <a:r>
              <a:rPr lang="en-US" sz="2400" b="1" dirty="0">
                <a:solidFill>
                  <a:srgbClr val="595959"/>
                </a:solidFill>
                <a:effectLst/>
                <a:latin typeface="Helvetica" pitchFamily="2" charset="0"/>
              </a:rPr>
              <a:t>Medications</a:t>
            </a:r>
            <a:r>
              <a:rPr lang="en-US" sz="2400" dirty="0">
                <a:solidFill>
                  <a:srgbClr val="595959"/>
                </a:solidFill>
                <a:effectLst/>
                <a:latin typeface="Helvetica" pitchFamily="2" charset="0"/>
              </a:rPr>
              <a:t>: glipizide, lisinopril, metformin, thiazide.</a:t>
            </a:r>
          </a:p>
          <a:p>
            <a:pPr marL="0" indent="0">
              <a:buNone/>
            </a:pPr>
            <a:r>
              <a:rPr lang="en-US" sz="2400" b="1" dirty="0">
                <a:solidFill>
                  <a:srgbClr val="595959"/>
                </a:solidFill>
                <a:effectLst/>
                <a:latin typeface="Helvetica" pitchFamily="2" charset="0"/>
              </a:rPr>
              <a:t>Exam</a:t>
            </a:r>
            <a:r>
              <a:rPr lang="en-US" sz="2400" dirty="0">
                <a:solidFill>
                  <a:srgbClr val="595959"/>
                </a:solidFill>
                <a:effectLst/>
                <a:latin typeface="Helvetica" pitchFamily="2" charset="0"/>
              </a:rPr>
              <a:t>: BP=104/58, P=112, R=18, T=97. The patient was confused, lungs had wheezes, heart was tachycardic.</a:t>
            </a:r>
          </a:p>
          <a:p>
            <a:pPr marL="0" indent="0">
              <a:buNone/>
            </a:pPr>
            <a:r>
              <a:rPr lang="en-US" sz="2400" b="1" dirty="0">
                <a:solidFill>
                  <a:srgbClr val="595959"/>
                </a:solidFill>
                <a:effectLst/>
                <a:latin typeface="Helvetica" pitchFamily="2" charset="0"/>
              </a:rPr>
              <a:t>Labs</a:t>
            </a:r>
            <a:r>
              <a:rPr lang="en-US" sz="2400" dirty="0">
                <a:solidFill>
                  <a:srgbClr val="595959"/>
                </a:solidFill>
                <a:effectLst/>
                <a:latin typeface="Helvetica" pitchFamily="2" charset="0"/>
              </a:rPr>
              <a:t>: Na+ 128; K+ 6.1; Cl- 105; HCO3 6; BUN 43 mg/dl; Cr 3.1 mg/dl; glucose 298 mg/dl; albumin 3.6 g/dl.</a:t>
            </a:r>
          </a:p>
          <a:p>
            <a:pPr marL="0" indent="0">
              <a:buNone/>
            </a:pPr>
            <a:r>
              <a:rPr lang="en-US" sz="2400" b="1" dirty="0">
                <a:solidFill>
                  <a:srgbClr val="595959"/>
                </a:solidFill>
                <a:effectLst/>
                <a:latin typeface="Helvetica" pitchFamily="2" charset="0"/>
              </a:rPr>
              <a:t>ABG</a:t>
            </a:r>
            <a:r>
              <a:rPr lang="en-US" sz="2400" dirty="0">
                <a:solidFill>
                  <a:srgbClr val="595959"/>
                </a:solidFill>
                <a:effectLst/>
                <a:latin typeface="Helvetica" pitchFamily="2" charset="0"/>
              </a:rPr>
              <a:t> - pH 7.06 / pCO2 22 / PO2 86 / [HCO3] 6</a:t>
            </a:r>
          </a:p>
          <a:p>
            <a:pPr marL="0" indent="0">
              <a:buNone/>
            </a:pPr>
            <a:r>
              <a:rPr lang="en-US" sz="2400" b="1" dirty="0">
                <a:solidFill>
                  <a:srgbClr val="595959"/>
                </a:solidFill>
                <a:effectLst/>
                <a:latin typeface="Helvetica" pitchFamily="2" charset="0"/>
              </a:rPr>
              <a:t>Ketones</a:t>
            </a:r>
            <a:r>
              <a:rPr lang="en-US" sz="2400" dirty="0">
                <a:solidFill>
                  <a:srgbClr val="595959"/>
                </a:solidFill>
                <a:effectLst/>
                <a:latin typeface="Helvetica" pitchFamily="2" charset="0"/>
              </a:rPr>
              <a:t> neg</a:t>
            </a:r>
          </a:p>
          <a:p>
            <a:pPr marL="0" indent="0">
              <a:buNone/>
            </a:pPr>
            <a:r>
              <a:rPr lang="en-US" sz="2400" b="1" dirty="0">
                <a:solidFill>
                  <a:srgbClr val="595959"/>
                </a:solidFill>
                <a:effectLst/>
                <a:latin typeface="Helvetica" pitchFamily="2" charset="0"/>
              </a:rPr>
              <a:t>Tox screen </a:t>
            </a:r>
            <a:r>
              <a:rPr lang="en-US" sz="2400" dirty="0">
                <a:solidFill>
                  <a:srgbClr val="595959"/>
                </a:solidFill>
                <a:effectLst/>
                <a:latin typeface="Helvetica" pitchFamily="2" charset="0"/>
              </a:rPr>
              <a:t>(pending)</a:t>
            </a:r>
          </a:p>
          <a:p>
            <a:pPr marL="0" indent="0">
              <a:buNone/>
            </a:pPr>
            <a:endParaRPr lang="en-US" dirty="0">
              <a:solidFill>
                <a:srgbClr val="595959"/>
              </a:solidFill>
              <a:effectLst/>
              <a:latin typeface="Helvetica" pitchFamily="2" charset="0"/>
            </a:endParaRPr>
          </a:p>
          <a:p>
            <a:endParaRPr lang="en-US" dirty="0"/>
          </a:p>
        </p:txBody>
      </p:sp>
    </p:spTree>
    <p:extLst>
      <p:ext uri="{BB962C8B-B14F-4D97-AF65-F5344CB8AC3E}">
        <p14:creationId xmlns:p14="http://schemas.microsoft.com/office/powerpoint/2010/main" val="37853982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2" name="Content Placeholder 13">
            <a:extLst>
              <a:ext uri="{FF2B5EF4-FFF2-40B4-BE49-F238E27FC236}">
                <a16:creationId xmlns:a16="http://schemas.microsoft.com/office/drawing/2014/main" id="{E0AEF364-2B08-5666-5842-227D2D6408BD}"/>
              </a:ext>
            </a:extLst>
          </p:cNvPr>
          <p:cNvSpPr txBox="1">
            <a:spLocks/>
          </p:cNvSpPr>
          <p:nvPr/>
        </p:nvSpPr>
        <p:spPr>
          <a:xfrm>
            <a:off x="395417" y="2478237"/>
            <a:ext cx="11697730" cy="38978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595959"/>
                </a:solidFill>
                <a:effectLst/>
                <a:latin typeface="Helvetica" pitchFamily="2" charset="0"/>
              </a:rPr>
              <a:t>Which is the most likely cause of this clinical and laboratory presentation?</a:t>
            </a:r>
          </a:p>
          <a:p>
            <a:pPr marL="0" indent="0">
              <a:buNone/>
            </a:pPr>
            <a:r>
              <a:rPr lang="en-US" dirty="0">
                <a:solidFill>
                  <a:srgbClr val="595959"/>
                </a:solidFill>
                <a:effectLst/>
                <a:latin typeface="Helvetica" pitchFamily="2" charset="0"/>
              </a:rPr>
              <a:t>A. Salicylate ingestion</a:t>
            </a:r>
          </a:p>
          <a:p>
            <a:pPr marL="0" indent="0">
              <a:buNone/>
            </a:pPr>
            <a:r>
              <a:rPr lang="en-US" dirty="0">
                <a:solidFill>
                  <a:srgbClr val="595959"/>
                </a:solidFill>
                <a:effectLst/>
                <a:latin typeface="Helvetica" pitchFamily="2" charset="0"/>
              </a:rPr>
              <a:t>B. Metformin</a:t>
            </a:r>
          </a:p>
          <a:p>
            <a:pPr marL="0" indent="0">
              <a:buNone/>
            </a:pPr>
            <a:r>
              <a:rPr lang="en-US" dirty="0">
                <a:solidFill>
                  <a:srgbClr val="595959"/>
                </a:solidFill>
                <a:effectLst/>
                <a:latin typeface="Helvetica" pitchFamily="2" charset="0"/>
              </a:rPr>
              <a:t>C. Toluene ingestion</a:t>
            </a:r>
          </a:p>
          <a:p>
            <a:pPr marL="0" indent="0">
              <a:buNone/>
            </a:pPr>
            <a:r>
              <a:rPr lang="en-US" dirty="0">
                <a:solidFill>
                  <a:srgbClr val="595959"/>
                </a:solidFill>
                <a:effectLst/>
                <a:latin typeface="Helvetica" pitchFamily="2" charset="0"/>
              </a:rPr>
              <a:t>D. Diethylene glycol ingestion</a:t>
            </a:r>
          </a:p>
          <a:p>
            <a:pPr marL="0" indent="0">
              <a:buNone/>
            </a:pPr>
            <a:r>
              <a:rPr lang="en-US" dirty="0">
                <a:solidFill>
                  <a:srgbClr val="595959"/>
                </a:solidFill>
                <a:effectLst/>
                <a:latin typeface="Helvetica" pitchFamily="2" charset="0"/>
              </a:rPr>
              <a:t>E. d-lactic acidosis</a:t>
            </a:r>
          </a:p>
        </p:txBody>
      </p:sp>
    </p:spTree>
    <p:extLst>
      <p:ext uri="{BB962C8B-B14F-4D97-AF65-F5344CB8AC3E}">
        <p14:creationId xmlns:p14="http://schemas.microsoft.com/office/powerpoint/2010/main" val="32083468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2" name="Content Placeholder 13">
            <a:extLst>
              <a:ext uri="{FF2B5EF4-FFF2-40B4-BE49-F238E27FC236}">
                <a16:creationId xmlns:a16="http://schemas.microsoft.com/office/drawing/2014/main" id="{E0AEF364-2B08-5666-5842-227D2D6408BD}"/>
              </a:ext>
            </a:extLst>
          </p:cNvPr>
          <p:cNvSpPr txBox="1">
            <a:spLocks/>
          </p:cNvSpPr>
          <p:nvPr/>
        </p:nvSpPr>
        <p:spPr>
          <a:xfrm>
            <a:off x="395417" y="2478237"/>
            <a:ext cx="11697730" cy="4720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595959"/>
                </a:solidFill>
                <a:effectLst/>
                <a:latin typeface="Helvetica" pitchFamily="2" charset="0"/>
              </a:rPr>
              <a:t>What is the acid-base disturbance in this case?</a:t>
            </a:r>
          </a:p>
          <a:p>
            <a:pPr marL="0" indent="0">
              <a:buNone/>
            </a:pPr>
            <a:r>
              <a:rPr lang="en-US" dirty="0">
                <a:solidFill>
                  <a:srgbClr val="595959"/>
                </a:solidFill>
                <a:effectLst/>
                <a:latin typeface="Helvetica" pitchFamily="2" charset="0"/>
              </a:rPr>
              <a:t>A. High-anion gap metabolic acidosis and respiratory alkalosis</a:t>
            </a:r>
          </a:p>
          <a:p>
            <a:pPr marL="0" indent="0">
              <a:buNone/>
            </a:pPr>
            <a:r>
              <a:rPr lang="en-US" dirty="0">
                <a:solidFill>
                  <a:srgbClr val="595959"/>
                </a:solidFill>
                <a:effectLst/>
                <a:latin typeface="Helvetica" pitchFamily="2" charset="0"/>
              </a:rPr>
              <a:t>B. High-anion gap metabolic acidosis and respiratory acidosis</a:t>
            </a:r>
          </a:p>
          <a:p>
            <a:pPr marL="0" indent="0">
              <a:buNone/>
            </a:pPr>
            <a:r>
              <a:rPr lang="en-US" dirty="0">
                <a:solidFill>
                  <a:srgbClr val="595959"/>
                </a:solidFill>
                <a:effectLst/>
                <a:latin typeface="Helvetica" pitchFamily="2" charset="0"/>
              </a:rPr>
              <a:t>C. Mixed (AG&amp;NAG) metabolic acidosis and respiratory acidosis</a:t>
            </a:r>
          </a:p>
          <a:p>
            <a:pPr marL="0" indent="0">
              <a:buNone/>
            </a:pPr>
            <a:r>
              <a:rPr lang="en-US" dirty="0">
                <a:solidFill>
                  <a:srgbClr val="595959"/>
                </a:solidFill>
                <a:effectLst/>
                <a:latin typeface="Helvetica" pitchFamily="2" charset="0"/>
              </a:rPr>
              <a:t>D. High-anion gap metabolic acidosis with metabolic alkalosis and respiratory acidosis</a:t>
            </a:r>
          </a:p>
          <a:p>
            <a:pPr marL="0" indent="0">
              <a:buNone/>
            </a:pPr>
            <a:r>
              <a:rPr lang="en-US" dirty="0">
                <a:solidFill>
                  <a:srgbClr val="595959"/>
                </a:solidFill>
                <a:effectLst/>
                <a:latin typeface="Helvetica" pitchFamily="2" charset="0"/>
              </a:rPr>
              <a:t>E. Mixed (AG&amp;NAG) metabolic acidosis and respiratory alkalosis</a:t>
            </a:r>
          </a:p>
          <a:p>
            <a:pPr marL="0" indent="0">
              <a:buFont typeface="Arial" panose="020B0604020202020204" pitchFamily="34" charset="0"/>
              <a:buNone/>
            </a:pPr>
            <a:endParaRPr lang="en-US" dirty="0">
              <a:solidFill>
                <a:srgbClr val="595959"/>
              </a:solidFill>
              <a:latin typeface="Helvetica" pitchFamily="2" charset="0"/>
            </a:endParaRPr>
          </a:p>
          <a:p>
            <a:endParaRPr lang="en-US" dirty="0"/>
          </a:p>
        </p:txBody>
      </p:sp>
    </p:spTree>
    <p:extLst>
      <p:ext uri="{BB962C8B-B14F-4D97-AF65-F5344CB8AC3E}">
        <p14:creationId xmlns:p14="http://schemas.microsoft.com/office/powerpoint/2010/main" val="3896222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2" name="Content Placeholder 13">
            <a:extLst>
              <a:ext uri="{FF2B5EF4-FFF2-40B4-BE49-F238E27FC236}">
                <a16:creationId xmlns:a16="http://schemas.microsoft.com/office/drawing/2014/main" id="{E0AEF364-2B08-5666-5842-227D2D6408BD}"/>
              </a:ext>
            </a:extLst>
          </p:cNvPr>
          <p:cNvSpPr txBox="1">
            <a:spLocks/>
          </p:cNvSpPr>
          <p:nvPr/>
        </p:nvSpPr>
        <p:spPr>
          <a:xfrm>
            <a:off x="395417" y="2478237"/>
            <a:ext cx="11697730" cy="4720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595959"/>
                </a:solidFill>
                <a:effectLst/>
                <a:latin typeface="Helvetica" pitchFamily="2" charset="0"/>
              </a:rPr>
              <a:t>What is the acid-base disturbance in this case?</a:t>
            </a:r>
          </a:p>
          <a:p>
            <a:pPr marL="0" indent="0">
              <a:buNone/>
            </a:pPr>
            <a:r>
              <a:rPr lang="en-US" dirty="0">
                <a:solidFill>
                  <a:srgbClr val="595959"/>
                </a:solidFill>
                <a:effectLst/>
                <a:latin typeface="Helvetica" pitchFamily="2" charset="0"/>
              </a:rPr>
              <a:t>A. High-anion gap metabolic acidosis and respiratory alkalosis</a:t>
            </a:r>
          </a:p>
          <a:p>
            <a:pPr marL="0" indent="0">
              <a:buNone/>
            </a:pPr>
            <a:r>
              <a:rPr lang="en-US" dirty="0">
                <a:solidFill>
                  <a:srgbClr val="595959"/>
                </a:solidFill>
                <a:effectLst/>
                <a:latin typeface="Helvetica" pitchFamily="2" charset="0"/>
              </a:rPr>
              <a:t>B. High-anion gap metabolic acidosis and respiratory acidosis</a:t>
            </a:r>
          </a:p>
          <a:p>
            <a:pPr marL="0" indent="0">
              <a:buNone/>
            </a:pPr>
            <a:r>
              <a:rPr lang="en-US" dirty="0">
                <a:solidFill>
                  <a:srgbClr val="595959"/>
                </a:solidFill>
                <a:effectLst/>
                <a:latin typeface="Helvetica" pitchFamily="2" charset="0"/>
              </a:rPr>
              <a:t>C. Mixed (AG&amp;NAG) metabolic acidosis and respiratory acidosis</a:t>
            </a:r>
          </a:p>
          <a:p>
            <a:pPr marL="0" indent="0">
              <a:buNone/>
            </a:pPr>
            <a:r>
              <a:rPr lang="en-US" dirty="0">
                <a:solidFill>
                  <a:srgbClr val="595959"/>
                </a:solidFill>
                <a:effectLst/>
                <a:latin typeface="Helvetica" pitchFamily="2" charset="0"/>
              </a:rPr>
              <a:t>D. High-anion gap metabolic acidosis with metabolic alkalosis and respiratory acidosis</a:t>
            </a:r>
          </a:p>
          <a:p>
            <a:pPr marL="0" indent="0">
              <a:buNone/>
            </a:pPr>
            <a:r>
              <a:rPr lang="en-US" dirty="0">
                <a:solidFill>
                  <a:srgbClr val="595959"/>
                </a:solidFill>
                <a:effectLst/>
                <a:latin typeface="Helvetica" pitchFamily="2" charset="0"/>
              </a:rPr>
              <a:t>E. Mixed (AG&amp;NAG) metabolic acidosis and respiratory alkalosis</a:t>
            </a:r>
          </a:p>
          <a:p>
            <a:pPr marL="0" indent="0">
              <a:buFont typeface="Arial" panose="020B0604020202020204" pitchFamily="34" charset="0"/>
              <a:buNone/>
            </a:pPr>
            <a:endParaRPr lang="en-US" dirty="0">
              <a:solidFill>
                <a:srgbClr val="595959"/>
              </a:solidFill>
              <a:latin typeface="Helvetica" pitchFamily="2" charset="0"/>
            </a:endParaRPr>
          </a:p>
          <a:p>
            <a:endParaRPr lang="en-US" dirty="0"/>
          </a:p>
        </p:txBody>
      </p:sp>
    </p:spTree>
    <p:extLst>
      <p:ext uri="{BB962C8B-B14F-4D97-AF65-F5344CB8AC3E}">
        <p14:creationId xmlns:p14="http://schemas.microsoft.com/office/powerpoint/2010/main" val="7643516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3"/>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Resources</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r>
              <a:rPr lang="en-US" dirty="0"/>
              <a:t>NKF Primer 8</a:t>
            </a:r>
            <a:r>
              <a:rPr lang="en-US" baseline="30000" dirty="0"/>
              <a:t>th</a:t>
            </a:r>
            <a:r>
              <a:rPr lang="en-US" dirty="0"/>
              <a:t> ed</a:t>
            </a:r>
          </a:p>
          <a:p>
            <a:r>
              <a:rPr lang="en-US" dirty="0"/>
              <a:t>Burton Rose – Clinical Physiology of Acid-Base and Electrolyte</a:t>
            </a:r>
          </a:p>
          <a:p>
            <a:r>
              <a:rPr lang="en-US" dirty="0"/>
              <a:t>Pham and Pham Nephrology and Hypertension Board Review</a:t>
            </a:r>
          </a:p>
          <a:p>
            <a:r>
              <a:rPr lang="en-US" dirty="0"/>
              <a:t>Physiologic approach to Acid-Base (NEJM 2014)</a:t>
            </a:r>
          </a:p>
          <a:p>
            <a:r>
              <a:rPr lang="en-US" dirty="0"/>
              <a:t>AJKD Core Curriculum: HAGMA </a:t>
            </a:r>
          </a:p>
          <a:p>
            <a:r>
              <a:rPr lang="en-US" dirty="0"/>
              <a:t>BRCU</a:t>
            </a:r>
          </a:p>
        </p:txBody>
      </p:sp>
    </p:spTree>
    <p:extLst>
      <p:ext uri="{BB962C8B-B14F-4D97-AF65-F5344CB8AC3E}">
        <p14:creationId xmlns:p14="http://schemas.microsoft.com/office/powerpoint/2010/main" val="37292423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747B70-B802-3A4E-892F-C5ECF82B147F}"/>
              </a:ext>
            </a:extLst>
          </p:cNvPr>
          <p:cNvPicPr>
            <a:picLocks noChangeAspect="1"/>
          </p:cNvPicPr>
          <p:nvPr/>
        </p:nvPicPr>
        <p:blipFill>
          <a:blip r:embed="rId2"/>
          <a:stretch>
            <a:fillRect/>
          </a:stretch>
        </p:blipFill>
        <p:spPr>
          <a:xfrm>
            <a:off x="0" y="40620"/>
            <a:ext cx="12192000" cy="6857143"/>
          </a:xfrm>
          <a:prstGeom prst="rect">
            <a:avLst/>
          </a:prstGeom>
        </p:spPr>
      </p:pic>
      <p:sp>
        <p:nvSpPr>
          <p:cNvPr id="2" name="Title 1">
            <a:extLst>
              <a:ext uri="{FF2B5EF4-FFF2-40B4-BE49-F238E27FC236}">
                <a16:creationId xmlns:a16="http://schemas.microsoft.com/office/drawing/2014/main" id="{5C49AB12-C388-524D-8683-D28B975A2F57}"/>
              </a:ext>
            </a:extLst>
          </p:cNvPr>
          <p:cNvSpPr>
            <a:spLocks noGrp="1"/>
          </p:cNvSpPr>
          <p:nvPr>
            <p:ph type="ctrTitle"/>
          </p:nvPr>
        </p:nvSpPr>
        <p:spPr/>
        <p:txBody>
          <a:bodyPr/>
          <a:lstStyle/>
          <a:p>
            <a:r>
              <a:rPr lang="en-US" dirty="0"/>
              <a:t>To Be Continued</a:t>
            </a:r>
          </a:p>
        </p:txBody>
      </p:sp>
      <p:sp>
        <p:nvSpPr>
          <p:cNvPr id="3" name="Subtitle 2">
            <a:extLst>
              <a:ext uri="{FF2B5EF4-FFF2-40B4-BE49-F238E27FC236}">
                <a16:creationId xmlns:a16="http://schemas.microsoft.com/office/drawing/2014/main" id="{6584E64B-CA41-AE4F-98C9-7158AF030A1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262744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747B70-B802-3A4E-892F-C5ECF82B147F}"/>
              </a:ext>
            </a:extLst>
          </p:cNvPr>
          <p:cNvPicPr>
            <a:picLocks noChangeAspect="1"/>
          </p:cNvPicPr>
          <p:nvPr/>
        </p:nvPicPr>
        <p:blipFill>
          <a:blip r:embed="rId2"/>
          <a:stretch>
            <a:fillRect/>
          </a:stretch>
        </p:blipFill>
        <p:spPr>
          <a:xfrm>
            <a:off x="0" y="40620"/>
            <a:ext cx="12192000" cy="6857143"/>
          </a:xfrm>
          <a:prstGeom prst="rect">
            <a:avLst/>
          </a:prstGeom>
        </p:spPr>
      </p:pic>
      <p:sp>
        <p:nvSpPr>
          <p:cNvPr id="2" name="Title 1">
            <a:extLst>
              <a:ext uri="{FF2B5EF4-FFF2-40B4-BE49-F238E27FC236}">
                <a16:creationId xmlns:a16="http://schemas.microsoft.com/office/drawing/2014/main" id="{5C49AB12-C388-524D-8683-D28B975A2F5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584E64B-CA41-AE4F-98C9-7158AF030A1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5010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Why is Acid-Base Important</a:t>
            </a:r>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normAutofit fontScale="70000" lnSpcReduction="20000"/>
          </a:bodyPr>
          <a:lstStyle/>
          <a:p>
            <a:r>
              <a:rPr lang="en-US" dirty="0"/>
              <a:t>Tertiary structure of proteins is altered by extreme pH conditions, potentially affecting the activity of enzymes and ion transport systems</a:t>
            </a:r>
          </a:p>
          <a:p>
            <a:endParaRPr lang="en-US" dirty="0"/>
          </a:p>
          <a:p>
            <a:r>
              <a:rPr lang="en-US" dirty="0"/>
              <a:t>Acidemia: depress cardiac function, impair the vascular response to catecholamines, and cause arteriolar vasodilation and venoconstriction, with resultant systemic hypotension and pulmonary edema, insulin resistance, reduced hepatic lactate uptake, and accelerated protein catabolism</a:t>
            </a:r>
          </a:p>
          <a:p>
            <a:endParaRPr lang="en-US" dirty="0"/>
          </a:p>
          <a:p>
            <a:r>
              <a:rPr lang="en-US" dirty="0"/>
              <a:t>Alkalemia: generate cardiac arrhythmias, produce neuromuscular irritability, and contribute to tissue hypoxemia, cerebral and myocardial blood flow falls and respiratory depression occurs </a:t>
            </a:r>
          </a:p>
          <a:p>
            <a:endParaRPr lang="en-US" dirty="0"/>
          </a:p>
          <a:p>
            <a:r>
              <a:rPr lang="en-US" dirty="0"/>
              <a:t>Electrolyte disorders (potassium) a common accompaniment of acid-base perturbations, also contribute to the morbidity</a:t>
            </a:r>
          </a:p>
          <a:p>
            <a:endParaRPr lang="en-US" dirty="0"/>
          </a:p>
        </p:txBody>
      </p:sp>
    </p:spTree>
    <p:extLst>
      <p:ext uri="{BB962C8B-B14F-4D97-AF65-F5344CB8AC3E}">
        <p14:creationId xmlns:p14="http://schemas.microsoft.com/office/powerpoint/2010/main" val="222710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dissolv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dissolve">
                                      <p:cBhvr>
                                        <p:cTn id="17" dur="500"/>
                                        <p:tgtEl>
                                          <p:spTgt spid="1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6" end="6"/>
                                            </p:txEl>
                                          </p:spTgt>
                                        </p:tgtEl>
                                        <p:attrNameLst>
                                          <p:attrName>style.visibility</p:attrName>
                                        </p:attrNameLst>
                                      </p:cBhvr>
                                      <p:to>
                                        <p:strVal val="visible"/>
                                      </p:to>
                                    </p:set>
                                    <p:animEffect transition="in" filter="dissolve">
                                      <p:cBhvr>
                                        <p:cTn id="2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3"/>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Defining Acid-Base</a:t>
            </a:r>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7"/>
            <a:ext cx="10515600" cy="3464379"/>
          </a:xfrm>
        </p:spPr>
        <p:txBody>
          <a:bodyPr>
            <a:normAutofit fontScale="92500" lnSpcReduction="20000"/>
          </a:bodyPr>
          <a:lstStyle/>
          <a:p>
            <a:pPr>
              <a:spcBef>
                <a:spcPts val="0"/>
              </a:spcBef>
              <a:spcAft>
                <a:spcPts val="1800"/>
              </a:spcAft>
            </a:pPr>
            <a:r>
              <a:rPr lang="en-US" dirty="0"/>
              <a:t>The normal arterial blood pH range is between 7.36 and 7.44 </a:t>
            </a:r>
          </a:p>
          <a:p>
            <a:pPr lvl="1">
              <a:spcBef>
                <a:spcPts val="0"/>
              </a:spcBef>
              <a:spcAft>
                <a:spcPts val="1800"/>
              </a:spcAft>
            </a:pPr>
            <a:r>
              <a:rPr lang="en-US" dirty="0"/>
              <a:t>Acidemia: arterial pH &lt;7.36 	</a:t>
            </a:r>
          </a:p>
          <a:p>
            <a:pPr lvl="1">
              <a:spcBef>
                <a:spcPts val="0"/>
              </a:spcBef>
              <a:spcAft>
                <a:spcPts val="1800"/>
              </a:spcAft>
            </a:pPr>
            <a:r>
              <a:rPr lang="en-US" dirty="0"/>
              <a:t>Alkalemia: arterial pH &gt;7.44</a:t>
            </a:r>
          </a:p>
          <a:p>
            <a:pPr lvl="1">
              <a:spcBef>
                <a:spcPts val="0"/>
              </a:spcBef>
              <a:spcAft>
                <a:spcPts val="1800"/>
              </a:spcAft>
            </a:pPr>
            <a:r>
              <a:rPr lang="en-US" dirty="0"/>
              <a:t>Acidosis and Alkalosis are pathophysiologic processes that, if unopposed by therapy or complicating disorders, would cause acidemia or alkalemia. </a:t>
            </a:r>
          </a:p>
          <a:p>
            <a:pPr>
              <a:spcBef>
                <a:spcPts val="0"/>
              </a:spcBef>
              <a:spcAft>
                <a:spcPts val="1800"/>
              </a:spcAft>
            </a:pPr>
            <a:endParaRPr lang="en-US" dirty="0"/>
          </a:p>
          <a:p>
            <a:pPr>
              <a:spcBef>
                <a:spcPts val="0"/>
              </a:spcBef>
              <a:spcAft>
                <a:spcPts val="1800"/>
              </a:spcAft>
            </a:pPr>
            <a:r>
              <a:rPr lang="en-US" dirty="0"/>
              <a:t>The relationship among pH, pCO2, and HCO3- concentrations is described by the familiar Henderson-Hasselbalch equation</a:t>
            </a:r>
          </a:p>
        </p:txBody>
      </p:sp>
      <p:pic>
        <p:nvPicPr>
          <p:cNvPr id="2" name="Picture 1">
            <a:extLst>
              <a:ext uri="{FF2B5EF4-FFF2-40B4-BE49-F238E27FC236}">
                <a16:creationId xmlns:a16="http://schemas.microsoft.com/office/drawing/2014/main" id="{172BD83A-63B6-AB98-AB99-0E9B88C17C38}"/>
              </a:ext>
            </a:extLst>
          </p:cNvPr>
          <p:cNvPicPr>
            <a:picLocks noChangeAspect="1"/>
          </p:cNvPicPr>
          <p:nvPr/>
        </p:nvPicPr>
        <p:blipFill rotWithShape="1">
          <a:blip r:embed="rId4"/>
          <a:srcRect l="35896" t="63019" r="35235" b="30692"/>
          <a:stretch/>
        </p:blipFill>
        <p:spPr>
          <a:xfrm>
            <a:off x="3727371" y="6064893"/>
            <a:ext cx="4969766" cy="609040"/>
          </a:xfrm>
          <a:prstGeom prst="rect">
            <a:avLst/>
          </a:prstGeom>
        </p:spPr>
      </p:pic>
      <p:sp>
        <p:nvSpPr>
          <p:cNvPr id="3" name="TextBox 2">
            <a:extLst>
              <a:ext uri="{FF2B5EF4-FFF2-40B4-BE49-F238E27FC236}">
                <a16:creationId xmlns:a16="http://schemas.microsoft.com/office/drawing/2014/main" id="{5BB82826-E886-6227-003F-70C6957CBA2E}"/>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120604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dissolve">
                                      <p:cBhvr>
                                        <p:cTn id="10" dur="500"/>
                                        <p:tgtEl>
                                          <p:spTgt spid="1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dissolve">
                                      <p:cBhvr>
                                        <p:cTn id="13" dur="500"/>
                                        <p:tgtEl>
                                          <p:spTgt spid="14">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animEffect transition="in" filter="dissolve">
                                      <p:cBhvr>
                                        <p:cTn id="16" dur="500"/>
                                        <p:tgtEl>
                                          <p:spTgt spid="1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4">
                                            <p:txEl>
                                              <p:pRg st="5" end="5"/>
                                            </p:txEl>
                                          </p:spTgt>
                                        </p:tgtEl>
                                        <p:attrNameLst>
                                          <p:attrName>style.visibility</p:attrName>
                                        </p:attrNameLst>
                                      </p:cBhvr>
                                      <p:to>
                                        <p:strVal val="visible"/>
                                      </p:to>
                                    </p:set>
                                    <p:animEffect transition="in" filter="dissolve">
                                      <p:cBhvr>
                                        <p:cTn id="21" dur="500"/>
                                        <p:tgtEl>
                                          <p:spTgt spid="14">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TotalTime>
  <Words>5908</Words>
  <Application>Microsoft Macintosh PowerPoint</Application>
  <PresentationFormat>Widescreen</PresentationFormat>
  <Paragraphs>542</Paragraphs>
  <Slides>72</Slides>
  <Notes>14</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72</vt:i4>
      </vt:variant>
    </vt:vector>
  </HeadingPairs>
  <TitlesOfParts>
    <vt:vector size="77" baseType="lpstr">
      <vt:lpstr>Arial</vt:lpstr>
      <vt:lpstr>Calibri</vt:lpstr>
      <vt:lpstr>Calibri Light</vt:lpstr>
      <vt:lpstr>Helvetica</vt:lpstr>
      <vt:lpstr>Office Theme</vt:lpstr>
      <vt:lpstr>Approach to Acid-Base</vt:lpstr>
      <vt:lpstr>Disclosures</vt:lpstr>
      <vt:lpstr>Lecture Series Overview Renalism Approach</vt:lpstr>
      <vt:lpstr>Objectives</vt:lpstr>
      <vt:lpstr>PowerPoint Presentation</vt:lpstr>
      <vt:lpstr>PowerPoint Presentation</vt:lpstr>
      <vt:lpstr>PowerPoint Presentation</vt:lpstr>
      <vt:lpstr>Why is Acid-Base Important</vt:lpstr>
      <vt:lpstr>Defining Acid-Base</vt:lpstr>
      <vt:lpstr>Acid | Base </vt:lpstr>
      <vt:lpstr>pH Panorama</vt:lpstr>
      <vt:lpstr>PowerPoint Presentation</vt:lpstr>
      <vt:lpstr>Overview of Kidney’s Role in Acid-Base</vt:lpstr>
      <vt:lpstr>Acid Control</vt:lpstr>
      <vt:lpstr>Urinary H+ ”Scavengers”</vt:lpstr>
      <vt:lpstr>PowerPoint Presentation</vt:lpstr>
      <vt:lpstr>Renal Ammonium Production</vt:lpstr>
      <vt:lpstr>The Acid Problem</vt:lpstr>
      <vt:lpstr>Overview of Disturbances</vt:lpstr>
      <vt:lpstr>Simple |Single Acid-Base Disturbances</vt:lpstr>
      <vt:lpstr>Simple |Single Acid-Base Disturbances</vt:lpstr>
      <vt:lpstr>Mixed Acid-Base Disorders</vt:lpstr>
      <vt:lpstr>Approach to Acid-Base Disorders</vt:lpstr>
      <vt:lpstr>Primary Disturbances </vt:lpstr>
      <vt:lpstr>Appropriate Compensation</vt:lpstr>
      <vt:lpstr>PowerPoint Presentation</vt:lpstr>
      <vt:lpstr>PowerPoint Presentation</vt:lpstr>
      <vt:lpstr>The Gaps</vt:lpstr>
      <vt:lpstr>PowerPoint Presentation</vt:lpstr>
      <vt:lpstr>The Delta/Delta (Δ/Δ)</vt:lpstr>
      <vt:lpstr>PowerPoint Presentation</vt:lpstr>
      <vt:lpstr>PowerPoint Presentation</vt:lpstr>
      <vt:lpstr>A. High anion gap metabolic acidosis, metabolic alkalosis, respiratory acidosis</vt:lpstr>
      <vt:lpstr>PowerPoint Presentation</vt:lpstr>
      <vt:lpstr>PowerPoint Presentation</vt:lpstr>
      <vt:lpstr>Metabolic Acidosis</vt:lpstr>
      <vt:lpstr>Metabolic Acidosis </vt:lpstr>
      <vt:lpstr>PowerPoint Presentation</vt:lpstr>
      <vt:lpstr>PowerPoint Presentation</vt:lpstr>
      <vt:lpstr>Anion Gap Metabolic Acidosis</vt:lpstr>
      <vt:lpstr>Anion Gap Metabolic Acidosis</vt:lpstr>
      <vt:lpstr>Non-Acidotic Rise in Anion Gap</vt:lpstr>
      <vt:lpstr>PowerPoint Presentation</vt:lpstr>
      <vt:lpstr>Lactic Acidosis</vt:lpstr>
      <vt:lpstr>Lactic Acidosis</vt:lpstr>
      <vt:lpstr>Lactate A and B</vt:lpstr>
      <vt:lpstr>Cori Cycle</vt:lpstr>
      <vt:lpstr>PowerPoint Presentation</vt:lpstr>
      <vt:lpstr>PowerPoint Presentation</vt:lpstr>
      <vt:lpstr>Type A Anaerobic</vt:lpstr>
      <vt:lpstr>PowerPoint Presentation</vt:lpstr>
      <vt:lpstr>D- Lactate</vt:lpstr>
      <vt:lpstr>Treatment of Lactic Acidosis with Bicarbonate</vt:lpstr>
      <vt:lpstr>Diabetic Ketoacidosis </vt:lpstr>
      <vt:lpstr>Alcoholic Ketoacidosis </vt:lpstr>
      <vt:lpstr>Alcoholic Ketoacidosis </vt:lpstr>
      <vt:lpstr>Alcoholic Ketoacidosis </vt:lpstr>
      <vt:lpstr>PowerPoint Presentation</vt:lpstr>
      <vt:lpstr>Salicylate toxicity </vt:lpstr>
      <vt:lpstr>Pyroglutamic Acidosis</vt:lpstr>
      <vt:lpstr>PowerPoint Presentation</vt:lpstr>
      <vt:lpstr>PowerPoint Presentation</vt:lpstr>
      <vt:lpstr>PowerPoint Presentation</vt:lpstr>
      <vt:lpstr>E. All of the above</vt:lpstr>
      <vt:lpstr>PowerPoint Presentation</vt:lpstr>
      <vt:lpstr>PowerPoint Presentation</vt:lpstr>
      <vt:lpstr>PowerPoint Presentation</vt:lpstr>
      <vt:lpstr>PowerPoint Presentation</vt:lpstr>
      <vt:lpstr>PowerPoint Presentation</vt:lpstr>
      <vt:lpstr>Resources</vt:lpstr>
      <vt:lpstr>To Be Continued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Klocke</dc:creator>
  <cp:lastModifiedBy>Jake Nysather</cp:lastModifiedBy>
  <cp:revision>35</cp:revision>
  <dcterms:created xsi:type="dcterms:W3CDTF">2021-01-06T15:17:42Z</dcterms:created>
  <dcterms:modified xsi:type="dcterms:W3CDTF">2025-09-03T11:49:27Z</dcterms:modified>
</cp:coreProperties>
</file>