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361" r:id="rId2"/>
    <p:sldId id="259" r:id="rId3"/>
    <p:sldId id="260" r:id="rId4"/>
    <p:sldId id="261" r:id="rId5"/>
    <p:sldId id="264" r:id="rId6"/>
    <p:sldId id="262" r:id="rId7"/>
    <p:sldId id="263" r:id="rId8"/>
    <p:sldId id="341" r:id="rId9"/>
    <p:sldId id="289" r:id="rId10"/>
    <p:sldId id="355" r:id="rId11"/>
    <p:sldId id="268" r:id="rId12"/>
    <p:sldId id="352" r:id="rId13"/>
    <p:sldId id="286" r:id="rId14"/>
    <p:sldId id="258" r:id="rId15"/>
    <p:sldId id="356" r:id="rId16"/>
    <p:sldId id="287" r:id="rId17"/>
    <p:sldId id="288" r:id="rId18"/>
    <p:sldId id="350" r:id="rId19"/>
    <p:sldId id="354" r:id="rId20"/>
    <p:sldId id="257" r:id="rId21"/>
    <p:sldId id="342" r:id="rId22"/>
    <p:sldId id="351" r:id="rId23"/>
    <p:sldId id="353" r:id="rId24"/>
    <p:sldId id="290" r:id="rId25"/>
    <p:sldId id="348" r:id="rId26"/>
    <p:sldId id="345" r:id="rId27"/>
    <p:sldId id="346" r:id="rId28"/>
    <p:sldId id="291" r:id="rId29"/>
    <p:sldId id="295" r:id="rId30"/>
    <p:sldId id="271" r:id="rId31"/>
    <p:sldId id="265" r:id="rId32"/>
    <p:sldId id="296" r:id="rId33"/>
    <p:sldId id="297" r:id="rId34"/>
    <p:sldId id="298" r:id="rId35"/>
    <p:sldId id="292" r:id="rId36"/>
    <p:sldId id="302" r:id="rId37"/>
    <p:sldId id="300" r:id="rId38"/>
    <p:sldId id="343" r:id="rId39"/>
    <p:sldId id="301" r:id="rId40"/>
    <p:sldId id="303" r:id="rId41"/>
    <p:sldId id="293" r:id="rId42"/>
    <p:sldId id="309" r:id="rId43"/>
    <p:sldId id="266" r:id="rId44"/>
    <p:sldId id="310" r:id="rId45"/>
    <p:sldId id="311" r:id="rId46"/>
    <p:sldId id="312" r:id="rId47"/>
    <p:sldId id="313" r:id="rId48"/>
    <p:sldId id="306" r:id="rId49"/>
    <p:sldId id="307" r:id="rId50"/>
    <p:sldId id="320" r:id="rId51"/>
    <p:sldId id="347" r:id="rId52"/>
    <p:sldId id="308" r:id="rId53"/>
    <p:sldId id="323" r:id="rId54"/>
    <p:sldId id="324" r:id="rId55"/>
    <p:sldId id="325" r:id="rId56"/>
    <p:sldId id="315" r:id="rId57"/>
    <p:sldId id="316" r:id="rId58"/>
    <p:sldId id="321" r:id="rId59"/>
    <p:sldId id="326" r:id="rId60"/>
    <p:sldId id="317" r:id="rId61"/>
    <p:sldId id="318" r:id="rId62"/>
    <p:sldId id="322" r:id="rId63"/>
    <p:sldId id="267" r:id="rId64"/>
    <p:sldId id="269" r:id="rId65"/>
    <p:sldId id="270" r:id="rId66"/>
    <p:sldId id="328" r:id="rId67"/>
    <p:sldId id="279" r:id="rId68"/>
    <p:sldId id="334" r:id="rId69"/>
    <p:sldId id="319" r:id="rId70"/>
    <p:sldId id="329" r:id="rId71"/>
    <p:sldId id="330" r:id="rId72"/>
    <p:sldId id="331" r:id="rId73"/>
    <p:sldId id="333" r:id="rId74"/>
    <p:sldId id="280" r:id="rId75"/>
    <p:sldId id="284" r:id="rId76"/>
    <p:sldId id="282" r:id="rId77"/>
    <p:sldId id="283" r:id="rId78"/>
    <p:sldId id="349" r:id="rId79"/>
    <p:sldId id="357" r:id="rId80"/>
    <p:sldId id="358" r:id="rId81"/>
    <p:sldId id="359" r:id="rId82"/>
    <p:sldId id="360" r:id="rId83"/>
    <p:sldId id="362" r:id="rId84"/>
    <p:sldId id="363" r:id="rId85"/>
    <p:sldId id="364" r:id="rId86"/>
    <p:sldId id="36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snapToObjects="1">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06953-7D83-0E49-8490-DC3F0C76D0AD}"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D7E58-CDCC-DA4A-ACC2-7D1A7FFB2DB0}" type="slidenum">
              <a:rPr lang="en-US" smtClean="0"/>
              <a:t>‹#›</a:t>
            </a:fld>
            <a:endParaRPr lang="en-US"/>
          </a:p>
        </p:txBody>
      </p:sp>
    </p:spTree>
    <p:extLst>
      <p:ext uri="{BB962C8B-B14F-4D97-AF65-F5344CB8AC3E}">
        <p14:creationId xmlns:p14="http://schemas.microsoft.com/office/powerpoint/2010/main" val="23443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Prone to Thrombotic Conditions (25%)</a:t>
            </a:r>
          </a:p>
          <a:p>
            <a:endParaRPr lang="en-US" dirty="0"/>
          </a:p>
        </p:txBody>
      </p:sp>
      <p:sp>
        <p:nvSpPr>
          <p:cNvPr id="4" name="Slide Number Placeholder 3"/>
          <p:cNvSpPr>
            <a:spLocks noGrp="1"/>
          </p:cNvSpPr>
          <p:nvPr>
            <p:ph type="sldNum" sz="quarter" idx="5"/>
          </p:nvPr>
        </p:nvSpPr>
        <p:spPr/>
        <p:txBody>
          <a:bodyPr/>
          <a:lstStyle/>
          <a:p>
            <a:fld id="{1D2D7E58-CDCC-DA4A-ACC2-7D1A7FFB2DB0}" type="slidenum">
              <a:rPr lang="en-US" smtClean="0"/>
              <a:t>37</a:t>
            </a:fld>
            <a:endParaRPr lang="en-US"/>
          </a:p>
        </p:txBody>
      </p:sp>
    </p:spTree>
    <p:extLst>
      <p:ext uri="{BB962C8B-B14F-4D97-AF65-F5344CB8AC3E}">
        <p14:creationId xmlns:p14="http://schemas.microsoft.com/office/powerpoint/2010/main" val="19610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D7E58-CDCC-DA4A-ACC2-7D1A7FFB2DB0}" type="slidenum">
              <a:rPr lang="en-US" smtClean="0"/>
              <a:t>38</a:t>
            </a:fld>
            <a:endParaRPr lang="en-US"/>
          </a:p>
        </p:txBody>
      </p:sp>
    </p:spTree>
    <p:extLst>
      <p:ext uri="{BB962C8B-B14F-4D97-AF65-F5344CB8AC3E}">
        <p14:creationId xmlns:p14="http://schemas.microsoft.com/office/powerpoint/2010/main" val="295553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Fever, malaise, FLS</a:t>
            </a:r>
          </a:p>
          <a:p>
            <a:r>
              <a:rPr lang="en-US" dirty="0"/>
              <a:t>C-ANCA have higher rates of relapse (particularly with lung/sinus)</a:t>
            </a:r>
          </a:p>
          <a:p>
            <a:r>
              <a:rPr lang="en-US" dirty="0"/>
              <a:t>ANCA associated glomerulonephritis is approximately 20% mortality rate within the 1</a:t>
            </a:r>
            <a:r>
              <a:rPr lang="en-US" baseline="30000" dirty="0"/>
              <a:t>st</a:t>
            </a:r>
            <a:r>
              <a:rPr lang="en-US" dirty="0"/>
              <a:t> year of diagnosis and results in ESRD in up to 25% within first 4 years. </a:t>
            </a:r>
          </a:p>
          <a:p>
            <a:endParaRPr lang="en-US" dirty="0"/>
          </a:p>
        </p:txBody>
      </p:sp>
      <p:sp>
        <p:nvSpPr>
          <p:cNvPr id="4" name="Slide Number Placeholder 3"/>
          <p:cNvSpPr>
            <a:spLocks noGrp="1"/>
          </p:cNvSpPr>
          <p:nvPr>
            <p:ph type="sldNum" sz="quarter" idx="5"/>
          </p:nvPr>
        </p:nvSpPr>
        <p:spPr/>
        <p:txBody>
          <a:bodyPr/>
          <a:lstStyle/>
          <a:p>
            <a:fld id="{1D2D7E58-CDCC-DA4A-ACC2-7D1A7FFB2DB0}" type="slidenum">
              <a:rPr lang="en-US" smtClean="0"/>
              <a:t>60</a:t>
            </a:fld>
            <a:endParaRPr lang="en-US"/>
          </a:p>
        </p:txBody>
      </p:sp>
    </p:spTree>
    <p:extLst>
      <p:ext uri="{BB962C8B-B14F-4D97-AF65-F5344CB8AC3E}">
        <p14:creationId xmlns:p14="http://schemas.microsoft.com/office/powerpoint/2010/main" val="301642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Formerly used Post infectious GN, Classic poststreptococcal GN</a:t>
            </a:r>
          </a:p>
          <a:p>
            <a:r>
              <a:rPr lang="en-US" dirty="0"/>
              <a:t>Diabetes is the most common comorbidity (malignancy, immunosuppression, aids, alcoholism, and IVDA)</a:t>
            </a:r>
          </a:p>
          <a:p>
            <a:r>
              <a:rPr lang="en-US" dirty="0"/>
              <a:t>Older age is a key risk factors (&gt;65 account for 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children in acute nephritic syndrome of hematuria, proteinuria, hypertension, edema</a:t>
            </a:r>
          </a:p>
          <a:p>
            <a:endParaRPr lang="en-US" dirty="0"/>
          </a:p>
        </p:txBody>
      </p:sp>
      <p:sp>
        <p:nvSpPr>
          <p:cNvPr id="4" name="Slide Number Placeholder 3"/>
          <p:cNvSpPr>
            <a:spLocks noGrp="1"/>
          </p:cNvSpPr>
          <p:nvPr>
            <p:ph type="sldNum" sz="quarter" idx="5"/>
          </p:nvPr>
        </p:nvSpPr>
        <p:spPr/>
        <p:txBody>
          <a:bodyPr/>
          <a:lstStyle/>
          <a:p>
            <a:fld id="{1D2D7E58-CDCC-DA4A-ACC2-7D1A7FFB2DB0}" type="slidenum">
              <a:rPr lang="en-US" smtClean="0"/>
              <a:t>64</a:t>
            </a:fld>
            <a:endParaRPr lang="en-US"/>
          </a:p>
        </p:txBody>
      </p:sp>
    </p:spTree>
    <p:extLst>
      <p:ext uri="{BB962C8B-B14F-4D97-AF65-F5344CB8AC3E}">
        <p14:creationId xmlns:p14="http://schemas.microsoft.com/office/powerpoint/2010/main" val="234348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 benign long term course with microscopic hematuria</a:t>
            </a:r>
          </a:p>
          <a:p>
            <a:r>
              <a:rPr lang="en-US" dirty="0"/>
              <a:t>40% reach ESRD within 15 years of diagnosis</a:t>
            </a:r>
          </a:p>
          <a:p>
            <a:r>
              <a:rPr lang="en-US" dirty="0"/>
              <a:t>&gt;50% tubular atrophy and interstitial fibrosis on kidney biopsy is predictor</a:t>
            </a:r>
          </a:p>
          <a:p>
            <a:endParaRPr lang="en-US" dirty="0"/>
          </a:p>
        </p:txBody>
      </p:sp>
      <p:sp>
        <p:nvSpPr>
          <p:cNvPr id="4" name="Slide Number Placeholder 3"/>
          <p:cNvSpPr>
            <a:spLocks noGrp="1"/>
          </p:cNvSpPr>
          <p:nvPr>
            <p:ph type="sldNum" sz="quarter" idx="5"/>
          </p:nvPr>
        </p:nvSpPr>
        <p:spPr/>
        <p:txBody>
          <a:bodyPr/>
          <a:lstStyle/>
          <a:p>
            <a:fld id="{1D2D7E58-CDCC-DA4A-ACC2-7D1A7FFB2DB0}" type="slidenum">
              <a:rPr lang="en-US" smtClean="0"/>
              <a:t>70</a:t>
            </a:fld>
            <a:endParaRPr lang="en-US"/>
          </a:p>
        </p:txBody>
      </p:sp>
    </p:spTree>
    <p:extLst>
      <p:ext uri="{BB962C8B-B14F-4D97-AF65-F5344CB8AC3E}">
        <p14:creationId xmlns:p14="http://schemas.microsoft.com/office/powerpoint/2010/main" val="224514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4/29/26</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4/29/26</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04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6FD76-7297-E62F-8F07-7C7B91AF54D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8B320D-15DF-933B-DC30-3F37FB7ACFA3}"/>
              </a:ext>
            </a:extLst>
          </p:cNvPr>
          <p:cNvSpPr>
            <a:spLocks noGrp="1"/>
          </p:cNvSpPr>
          <p:nvPr>
            <p:ph type="title"/>
          </p:nvPr>
        </p:nvSpPr>
        <p:spPr/>
        <p:txBody>
          <a:bodyPr/>
          <a:lstStyle/>
          <a:p>
            <a:pPr algn="ctr"/>
            <a:r>
              <a:rPr lang="en-US" b="1" dirty="0"/>
              <a:t>Common Presentation</a:t>
            </a:r>
          </a:p>
        </p:txBody>
      </p:sp>
      <p:sp>
        <p:nvSpPr>
          <p:cNvPr id="3" name="Text Placeholder 2">
            <a:extLst>
              <a:ext uri="{FF2B5EF4-FFF2-40B4-BE49-F238E27FC236}">
                <a16:creationId xmlns:a16="http://schemas.microsoft.com/office/drawing/2014/main" id="{879E2A76-EF60-0B17-9D17-B7B21514BF19}"/>
              </a:ext>
            </a:extLst>
          </p:cNvPr>
          <p:cNvSpPr>
            <a:spLocks noGrp="1"/>
          </p:cNvSpPr>
          <p:nvPr>
            <p:ph type="body" idx="1"/>
          </p:nvPr>
        </p:nvSpPr>
        <p:spPr/>
        <p:txBody>
          <a:bodyPr/>
          <a:lstStyle/>
          <a:p>
            <a:pPr algn="ctr"/>
            <a:r>
              <a:rPr lang="en-US" b="1" u="sng" dirty="0"/>
              <a:t>Nephrotic</a:t>
            </a:r>
          </a:p>
        </p:txBody>
      </p:sp>
      <p:sp>
        <p:nvSpPr>
          <p:cNvPr id="4" name="Content Placeholder 3">
            <a:extLst>
              <a:ext uri="{FF2B5EF4-FFF2-40B4-BE49-F238E27FC236}">
                <a16:creationId xmlns:a16="http://schemas.microsoft.com/office/drawing/2014/main" id="{FA78647D-1841-7A0D-5670-1E574A0530C8}"/>
              </a:ext>
            </a:extLst>
          </p:cNvPr>
          <p:cNvSpPr>
            <a:spLocks noGrp="1"/>
          </p:cNvSpPr>
          <p:nvPr>
            <p:ph sz="half" idx="2"/>
          </p:nvPr>
        </p:nvSpPr>
        <p:spPr/>
        <p:txBody>
          <a:bodyPr>
            <a:normAutofit fontScale="85000" lnSpcReduction="10000"/>
          </a:bodyPr>
          <a:lstStyle/>
          <a:p>
            <a:pPr marL="0" indent="0">
              <a:buNone/>
            </a:pPr>
            <a:endParaRPr lang="en-US" dirty="0"/>
          </a:p>
          <a:p>
            <a:pPr marL="0" indent="0">
              <a:buNone/>
            </a:pPr>
            <a:r>
              <a:rPr lang="en-US" dirty="0"/>
              <a:t>Peripheral Edema (anasarca)</a:t>
            </a:r>
          </a:p>
          <a:p>
            <a:pPr marL="0" indent="0">
              <a:buNone/>
            </a:pPr>
            <a:r>
              <a:rPr lang="en-US" dirty="0"/>
              <a:t>Fatigue</a:t>
            </a:r>
          </a:p>
          <a:p>
            <a:pPr marL="0" indent="0">
              <a:buNone/>
            </a:pPr>
            <a:r>
              <a:rPr lang="en-US" dirty="0"/>
              <a:t>Dyspnea</a:t>
            </a:r>
          </a:p>
          <a:p>
            <a:pPr marL="0" indent="0">
              <a:buNone/>
            </a:pPr>
            <a:r>
              <a:rPr lang="en-US" dirty="0"/>
              <a:t>Foamy Urine</a:t>
            </a:r>
          </a:p>
          <a:p>
            <a:pPr marL="0" indent="0">
              <a:buNone/>
            </a:pPr>
            <a:r>
              <a:rPr lang="en-US" dirty="0"/>
              <a:t>Hypertension</a:t>
            </a:r>
          </a:p>
          <a:p>
            <a:endParaRPr lang="en-US" dirty="0"/>
          </a:p>
        </p:txBody>
      </p:sp>
      <p:sp>
        <p:nvSpPr>
          <p:cNvPr id="5" name="Text Placeholder 4">
            <a:extLst>
              <a:ext uri="{FF2B5EF4-FFF2-40B4-BE49-F238E27FC236}">
                <a16:creationId xmlns:a16="http://schemas.microsoft.com/office/drawing/2014/main" id="{E00D4AAE-C1E1-4567-C550-B15786B4E213}"/>
              </a:ext>
            </a:extLst>
          </p:cNvPr>
          <p:cNvSpPr>
            <a:spLocks noGrp="1"/>
          </p:cNvSpPr>
          <p:nvPr>
            <p:ph type="body" sz="quarter" idx="3"/>
          </p:nvPr>
        </p:nvSpPr>
        <p:spPr/>
        <p:txBody>
          <a:bodyPr/>
          <a:lstStyle/>
          <a:p>
            <a:pPr algn="ctr"/>
            <a:r>
              <a:rPr lang="en-US" b="1" u="sng" dirty="0"/>
              <a:t>Nephritic</a:t>
            </a:r>
          </a:p>
        </p:txBody>
      </p:sp>
      <p:sp>
        <p:nvSpPr>
          <p:cNvPr id="6" name="Content Placeholder 5">
            <a:extLst>
              <a:ext uri="{FF2B5EF4-FFF2-40B4-BE49-F238E27FC236}">
                <a16:creationId xmlns:a16="http://schemas.microsoft.com/office/drawing/2014/main" id="{C501B3CF-0FC4-3FE5-AEF0-6F73AD6AD34B}"/>
              </a:ext>
            </a:extLst>
          </p:cNvPr>
          <p:cNvSpPr>
            <a:spLocks noGrp="1"/>
          </p:cNvSpPr>
          <p:nvPr>
            <p:ph sz="quarter" idx="4"/>
          </p:nvPr>
        </p:nvSpPr>
        <p:spPr/>
        <p:txBody>
          <a:bodyPr>
            <a:normAutofit fontScale="85000" lnSpcReduction="10000"/>
          </a:bodyPr>
          <a:lstStyle/>
          <a:p>
            <a:pPr marL="0" indent="0">
              <a:buNone/>
            </a:pPr>
            <a:endParaRPr lang="en-US" dirty="0"/>
          </a:p>
          <a:p>
            <a:pPr marL="0" indent="0">
              <a:buNone/>
            </a:pPr>
            <a:r>
              <a:rPr lang="en-US" dirty="0"/>
              <a:t>Hematuria</a:t>
            </a:r>
          </a:p>
          <a:p>
            <a:pPr marL="0" indent="0">
              <a:buNone/>
            </a:pPr>
            <a:r>
              <a:rPr lang="en-US" dirty="0"/>
              <a:t>AKI </a:t>
            </a:r>
          </a:p>
          <a:p>
            <a:pPr marL="0" indent="0">
              <a:buNone/>
            </a:pPr>
            <a:r>
              <a:rPr lang="en-US" dirty="0"/>
              <a:t>Pleuritic Chest Pain Peripheral Edema</a:t>
            </a:r>
          </a:p>
          <a:p>
            <a:pPr marL="0" indent="0">
              <a:buNone/>
            </a:pPr>
            <a:r>
              <a:rPr lang="en-US" dirty="0"/>
              <a:t>Headache</a:t>
            </a:r>
          </a:p>
          <a:p>
            <a:pPr marL="0" indent="0">
              <a:buNone/>
            </a:pPr>
            <a:r>
              <a:rPr lang="en-US" dirty="0"/>
              <a:t>Malaise</a:t>
            </a:r>
          </a:p>
          <a:p>
            <a:pPr marL="0" indent="0">
              <a:buNone/>
            </a:pPr>
            <a:r>
              <a:rPr lang="en-US" dirty="0"/>
              <a:t>Arthralgia/Myalgia</a:t>
            </a:r>
          </a:p>
          <a:p>
            <a:pPr marL="0" indent="0">
              <a:buNone/>
            </a:pPr>
            <a:r>
              <a:rPr lang="en-US" dirty="0"/>
              <a:t>Flu-like symptoms that can include fever</a:t>
            </a:r>
          </a:p>
        </p:txBody>
      </p:sp>
    </p:spTree>
    <p:extLst>
      <p:ext uri="{BB962C8B-B14F-4D97-AF65-F5344CB8AC3E}">
        <p14:creationId xmlns:p14="http://schemas.microsoft.com/office/powerpoint/2010/main" val="275306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dissolve">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dissolve">
                                      <p:cBhvr>
                                        <p:cTn id="24" dur="500"/>
                                        <p:tgtEl>
                                          <p:spTgt spid="6">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dissolve">
                                      <p:cBhvr>
                                        <p:cTn id="27" dur="500"/>
                                        <p:tgtEl>
                                          <p:spTgt spid="6">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dissolve">
                                      <p:cBhvr>
                                        <p:cTn id="30" dur="500"/>
                                        <p:tgtEl>
                                          <p:spTgt spid="6">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dissolve">
                                      <p:cBhvr>
                                        <p:cTn id="33" dur="500"/>
                                        <p:tgtEl>
                                          <p:spTgt spid="6">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dissolve">
                                      <p:cBhvr>
                                        <p:cTn id="36" dur="500"/>
                                        <p:tgtEl>
                                          <p:spTgt spid="6">
                                            <p:txEl>
                                              <p:pRg st="5" end="5"/>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dissolve">
                                      <p:cBhvr>
                                        <p:cTn id="39" dur="500"/>
                                        <p:tgtEl>
                                          <p:spTgt spid="6">
                                            <p:txEl>
                                              <p:pRg st="6" end="6"/>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6FD76-7297-E62F-8F07-7C7B91AF54D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8B320D-15DF-933B-DC30-3F37FB7ACFA3}"/>
              </a:ext>
            </a:extLst>
          </p:cNvPr>
          <p:cNvSpPr>
            <a:spLocks noGrp="1"/>
          </p:cNvSpPr>
          <p:nvPr>
            <p:ph type="title"/>
          </p:nvPr>
        </p:nvSpPr>
        <p:spPr/>
        <p:txBody>
          <a:bodyPr/>
          <a:lstStyle/>
          <a:p>
            <a:pPr algn="ctr"/>
            <a:r>
              <a:rPr lang="en-US" b="1" dirty="0"/>
              <a:t>Common Physical Findings</a:t>
            </a:r>
          </a:p>
        </p:txBody>
      </p:sp>
      <p:sp>
        <p:nvSpPr>
          <p:cNvPr id="3" name="Text Placeholder 2">
            <a:extLst>
              <a:ext uri="{FF2B5EF4-FFF2-40B4-BE49-F238E27FC236}">
                <a16:creationId xmlns:a16="http://schemas.microsoft.com/office/drawing/2014/main" id="{879E2A76-EF60-0B17-9D17-B7B21514BF19}"/>
              </a:ext>
            </a:extLst>
          </p:cNvPr>
          <p:cNvSpPr>
            <a:spLocks noGrp="1"/>
          </p:cNvSpPr>
          <p:nvPr>
            <p:ph type="body" idx="1"/>
          </p:nvPr>
        </p:nvSpPr>
        <p:spPr/>
        <p:txBody>
          <a:bodyPr/>
          <a:lstStyle/>
          <a:p>
            <a:pPr algn="ctr"/>
            <a:r>
              <a:rPr lang="en-US" b="1" u="sng" dirty="0"/>
              <a:t>Nephrotic</a:t>
            </a:r>
          </a:p>
        </p:txBody>
      </p:sp>
      <p:sp>
        <p:nvSpPr>
          <p:cNvPr id="4" name="Content Placeholder 3">
            <a:extLst>
              <a:ext uri="{FF2B5EF4-FFF2-40B4-BE49-F238E27FC236}">
                <a16:creationId xmlns:a16="http://schemas.microsoft.com/office/drawing/2014/main" id="{FA78647D-1841-7A0D-5670-1E574A0530C8}"/>
              </a:ext>
            </a:extLst>
          </p:cNvPr>
          <p:cNvSpPr>
            <a:spLocks noGrp="1"/>
          </p:cNvSpPr>
          <p:nvPr>
            <p:ph sz="half" idx="2"/>
          </p:nvPr>
        </p:nvSpPr>
        <p:spPr/>
        <p:txBody>
          <a:bodyPr>
            <a:normAutofit fontScale="92500" lnSpcReduction="10000"/>
          </a:bodyPr>
          <a:lstStyle/>
          <a:p>
            <a:pPr marL="0" indent="0">
              <a:buNone/>
            </a:pPr>
            <a:endParaRPr lang="en-US" dirty="0"/>
          </a:p>
          <a:p>
            <a:pPr marL="0" indent="0">
              <a:buNone/>
            </a:pPr>
            <a:r>
              <a:rPr lang="en-US" dirty="0"/>
              <a:t>Hypertension</a:t>
            </a:r>
          </a:p>
          <a:p>
            <a:pPr marL="0" indent="0">
              <a:buNone/>
            </a:pPr>
            <a:r>
              <a:rPr lang="en-US" dirty="0"/>
              <a:t>Dependent/Pitting Edema</a:t>
            </a:r>
          </a:p>
          <a:p>
            <a:pPr marL="0" indent="0">
              <a:buNone/>
            </a:pPr>
            <a:r>
              <a:rPr lang="en-US" dirty="0"/>
              <a:t>Ascites</a:t>
            </a:r>
          </a:p>
          <a:p>
            <a:pPr marL="0" indent="0">
              <a:buNone/>
            </a:pPr>
            <a:r>
              <a:rPr lang="en-US" dirty="0"/>
              <a:t>Pleural Effusion</a:t>
            </a:r>
          </a:p>
          <a:p>
            <a:pPr marL="0" indent="0">
              <a:buNone/>
            </a:pPr>
            <a:r>
              <a:rPr lang="en-US" dirty="0"/>
              <a:t>Nail (</a:t>
            </a:r>
            <a:r>
              <a:rPr lang="en-US" dirty="0" err="1"/>
              <a:t>Muehrcke’s</a:t>
            </a:r>
            <a:r>
              <a:rPr lang="en-US" dirty="0"/>
              <a:t> lines)</a:t>
            </a:r>
          </a:p>
          <a:p>
            <a:pPr marL="0" indent="0">
              <a:buNone/>
            </a:pPr>
            <a:r>
              <a:rPr lang="en-US" dirty="0"/>
              <a:t>Eruptive Xanthomata</a:t>
            </a:r>
          </a:p>
          <a:p>
            <a:pPr marL="0" indent="0">
              <a:buNone/>
            </a:pPr>
            <a:r>
              <a:rPr lang="en-US" dirty="0"/>
              <a:t>Xanthelasma</a:t>
            </a:r>
          </a:p>
          <a:p>
            <a:endParaRPr lang="en-US" dirty="0"/>
          </a:p>
        </p:txBody>
      </p:sp>
      <p:sp>
        <p:nvSpPr>
          <p:cNvPr id="5" name="Text Placeholder 4">
            <a:extLst>
              <a:ext uri="{FF2B5EF4-FFF2-40B4-BE49-F238E27FC236}">
                <a16:creationId xmlns:a16="http://schemas.microsoft.com/office/drawing/2014/main" id="{E00D4AAE-C1E1-4567-C550-B15786B4E213}"/>
              </a:ext>
            </a:extLst>
          </p:cNvPr>
          <p:cNvSpPr>
            <a:spLocks noGrp="1"/>
          </p:cNvSpPr>
          <p:nvPr>
            <p:ph type="body" sz="quarter" idx="3"/>
          </p:nvPr>
        </p:nvSpPr>
        <p:spPr/>
        <p:txBody>
          <a:bodyPr/>
          <a:lstStyle/>
          <a:p>
            <a:pPr algn="ctr"/>
            <a:r>
              <a:rPr lang="en-US" b="1" u="sng" dirty="0"/>
              <a:t>Nephritic</a:t>
            </a:r>
          </a:p>
        </p:txBody>
      </p:sp>
      <p:sp>
        <p:nvSpPr>
          <p:cNvPr id="6" name="Content Placeholder 5">
            <a:extLst>
              <a:ext uri="{FF2B5EF4-FFF2-40B4-BE49-F238E27FC236}">
                <a16:creationId xmlns:a16="http://schemas.microsoft.com/office/drawing/2014/main" id="{C501B3CF-0FC4-3FE5-AEF0-6F73AD6AD34B}"/>
              </a:ext>
            </a:extLst>
          </p:cNvPr>
          <p:cNvSpPr>
            <a:spLocks noGrp="1"/>
          </p:cNvSpPr>
          <p:nvPr>
            <p:ph sz="quarter" idx="4"/>
          </p:nvPr>
        </p:nvSpPr>
        <p:spPr/>
        <p:txBody>
          <a:bodyPr>
            <a:normAutofit fontScale="92500" lnSpcReduction="10000"/>
          </a:bodyPr>
          <a:lstStyle/>
          <a:p>
            <a:pPr marL="0" indent="0">
              <a:buNone/>
            </a:pPr>
            <a:endParaRPr lang="en-US" dirty="0"/>
          </a:p>
          <a:p>
            <a:pPr marL="0" indent="0">
              <a:buNone/>
            </a:pPr>
            <a:r>
              <a:rPr lang="en-US" dirty="0"/>
              <a:t>Hypertension</a:t>
            </a:r>
          </a:p>
          <a:p>
            <a:pPr marL="0" indent="0">
              <a:buNone/>
            </a:pPr>
            <a:r>
              <a:rPr lang="en-US" dirty="0"/>
              <a:t>Palpable Purpura</a:t>
            </a:r>
          </a:p>
          <a:p>
            <a:pPr marL="0" indent="0">
              <a:buNone/>
            </a:pPr>
            <a:r>
              <a:rPr lang="en-US" dirty="0"/>
              <a:t>Edema</a:t>
            </a:r>
          </a:p>
          <a:p>
            <a:pPr marL="0" indent="0">
              <a:buNone/>
            </a:pPr>
            <a:r>
              <a:rPr lang="en-US" dirty="0"/>
              <a:t>Pericardial Friction Rub</a:t>
            </a:r>
          </a:p>
          <a:p>
            <a:pPr marL="0" indent="0">
              <a:buNone/>
            </a:pPr>
            <a:r>
              <a:rPr lang="en-US" dirty="0"/>
              <a:t>Hematuria</a:t>
            </a:r>
          </a:p>
        </p:txBody>
      </p:sp>
      <p:pic>
        <p:nvPicPr>
          <p:cNvPr id="2050" name="Picture 2" descr="Xanthelasma - All About Vision">
            <a:extLst>
              <a:ext uri="{FF2B5EF4-FFF2-40B4-BE49-F238E27FC236}">
                <a16:creationId xmlns:a16="http://schemas.microsoft.com/office/drawing/2014/main" id="{5FD6C643-F8EA-18D1-FFBD-F1B1827BCB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8" y="174847"/>
            <a:ext cx="2106202" cy="13838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 Report 03/09/17: Palpable Purpura (Small Vessel Vasculitis) | SCVMC IM  Chief Resident Blog">
            <a:extLst>
              <a:ext uri="{FF2B5EF4-FFF2-40B4-BE49-F238E27FC236}">
                <a16:creationId xmlns:a16="http://schemas.microsoft.com/office/drawing/2014/main" id="{C3D036FD-047D-4D1D-80FF-986B27B61A0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4434" y="4656845"/>
            <a:ext cx="3024276" cy="220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dissolve">
                                      <p:cBhvr>
                                        <p:cTn id="37" dur="500"/>
                                        <p:tgtEl>
                                          <p:spTgt spid="4">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dissolve">
                                      <p:cBhvr>
                                        <p:cTn id="40" dur="500"/>
                                        <p:tgtEl>
                                          <p:spTgt spid="205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dissolve">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dissolve">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dissolve">
                                      <p:cBhvr>
                                        <p:cTn id="55" dur="5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dissolve">
                                      <p:cBhvr>
                                        <p:cTn id="60" dur="500"/>
                                        <p:tgtEl>
                                          <p:spTgt spid="6">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animEffect transition="in" filter="dissolve">
                                      <p:cBhvr>
                                        <p:cTn id="65" dur="500"/>
                                        <p:tgtEl>
                                          <p:spTgt spid="6">
                                            <p:txEl>
                                              <p:pRg st="5" end="5"/>
                                            </p:txEl>
                                          </p:spTgt>
                                        </p:tgtEl>
                                      </p:cBhvr>
                                    </p:animEffect>
                                  </p:childTnLst>
                                </p:cTn>
                              </p:par>
                              <p:par>
                                <p:cTn id="66" presetID="9" presetClass="entr" presetSubtype="0" fill="hold" nodeType="withEffect">
                                  <p:stCondLst>
                                    <p:cond delay="0"/>
                                  </p:stCondLst>
                                  <p:childTnLst>
                                    <p:set>
                                      <p:cBhvr>
                                        <p:cTn id="67" dur="1" fill="hold">
                                          <p:stCondLst>
                                            <p:cond delay="0"/>
                                          </p:stCondLst>
                                        </p:cTn>
                                        <p:tgtEl>
                                          <p:spTgt spid="2052"/>
                                        </p:tgtEl>
                                        <p:attrNameLst>
                                          <p:attrName>style.visibility</p:attrName>
                                        </p:attrNameLst>
                                      </p:cBhvr>
                                      <p:to>
                                        <p:strVal val="visible"/>
                                      </p:to>
                                    </p:set>
                                    <p:animEffect transition="in" filter="dissolve">
                                      <p:cBhvr>
                                        <p:cTn id="6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6FD76-7297-E62F-8F07-7C7B91AF54D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8B320D-15DF-933B-DC30-3F37FB7ACFA3}"/>
              </a:ext>
            </a:extLst>
          </p:cNvPr>
          <p:cNvSpPr>
            <a:spLocks noGrp="1"/>
          </p:cNvSpPr>
          <p:nvPr>
            <p:ph type="title"/>
          </p:nvPr>
        </p:nvSpPr>
        <p:spPr/>
        <p:txBody>
          <a:bodyPr/>
          <a:lstStyle/>
          <a:p>
            <a:pPr algn="ctr"/>
            <a:r>
              <a:rPr lang="en-US" b="1" dirty="0"/>
              <a:t>Common Lab Findings</a:t>
            </a:r>
          </a:p>
        </p:txBody>
      </p:sp>
      <p:sp>
        <p:nvSpPr>
          <p:cNvPr id="3" name="Text Placeholder 2">
            <a:extLst>
              <a:ext uri="{FF2B5EF4-FFF2-40B4-BE49-F238E27FC236}">
                <a16:creationId xmlns:a16="http://schemas.microsoft.com/office/drawing/2014/main" id="{879E2A76-EF60-0B17-9D17-B7B21514BF19}"/>
              </a:ext>
            </a:extLst>
          </p:cNvPr>
          <p:cNvSpPr>
            <a:spLocks noGrp="1"/>
          </p:cNvSpPr>
          <p:nvPr>
            <p:ph type="body" idx="1"/>
          </p:nvPr>
        </p:nvSpPr>
        <p:spPr/>
        <p:txBody>
          <a:bodyPr/>
          <a:lstStyle/>
          <a:p>
            <a:pPr algn="ctr"/>
            <a:r>
              <a:rPr lang="en-US" b="1" u="sng" dirty="0"/>
              <a:t>Nephrotic</a:t>
            </a:r>
          </a:p>
        </p:txBody>
      </p:sp>
      <p:sp>
        <p:nvSpPr>
          <p:cNvPr id="4" name="Content Placeholder 3">
            <a:extLst>
              <a:ext uri="{FF2B5EF4-FFF2-40B4-BE49-F238E27FC236}">
                <a16:creationId xmlns:a16="http://schemas.microsoft.com/office/drawing/2014/main" id="{FA78647D-1841-7A0D-5670-1E574A0530C8}"/>
              </a:ext>
            </a:extLst>
          </p:cNvPr>
          <p:cNvSpPr>
            <a:spLocks noGrp="1"/>
          </p:cNvSpPr>
          <p:nvPr>
            <p:ph sz="half" idx="2"/>
          </p:nvPr>
        </p:nvSpPr>
        <p:spPr/>
        <p:txBody>
          <a:bodyPr>
            <a:normAutofit/>
          </a:bodyPr>
          <a:lstStyle/>
          <a:p>
            <a:pPr marL="0" indent="0">
              <a:buNone/>
            </a:pPr>
            <a:endParaRPr lang="en-US" dirty="0"/>
          </a:p>
          <a:p>
            <a:pPr marL="0" indent="0">
              <a:buNone/>
            </a:pPr>
            <a:r>
              <a:rPr lang="en-US" dirty="0"/>
              <a:t>Proteinuria &gt;3.5g/day</a:t>
            </a:r>
          </a:p>
          <a:p>
            <a:pPr marL="0" indent="0">
              <a:buNone/>
            </a:pPr>
            <a:r>
              <a:rPr lang="en-US" dirty="0"/>
              <a:t>?small hematuria</a:t>
            </a:r>
          </a:p>
          <a:p>
            <a:pPr marL="0" indent="0">
              <a:buNone/>
            </a:pPr>
            <a:r>
              <a:rPr lang="en-US" dirty="0"/>
              <a:t>Serum Albumin &lt;2.5g/dL</a:t>
            </a:r>
          </a:p>
          <a:p>
            <a:pPr marL="0" indent="0">
              <a:buNone/>
            </a:pPr>
            <a:r>
              <a:rPr lang="en-US" dirty="0"/>
              <a:t>Hyperlipidemia (Total &gt;180)</a:t>
            </a:r>
          </a:p>
          <a:p>
            <a:pPr marL="0" indent="0">
              <a:buNone/>
            </a:pPr>
            <a:r>
              <a:rPr lang="en-US" dirty="0"/>
              <a:t>Variable Cr</a:t>
            </a:r>
          </a:p>
          <a:p>
            <a:endParaRPr lang="en-US" dirty="0"/>
          </a:p>
        </p:txBody>
      </p:sp>
      <p:sp>
        <p:nvSpPr>
          <p:cNvPr id="5" name="Text Placeholder 4">
            <a:extLst>
              <a:ext uri="{FF2B5EF4-FFF2-40B4-BE49-F238E27FC236}">
                <a16:creationId xmlns:a16="http://schemas.microsoft.com/office/drawing/2014/main" id="{E00D4AAE-C1E1-4567-C550-B15786B4E213}"/>
              </a:ext>
            </a:extLst>
          </p:cNvPr>
          <p:cNvSpPr>
            <a:spLocks noGrp="1"/>
          </p:cNvSpPr>
          <p:nvPr>
            <p:ph type="body" sz="quarter" idx="3"/>
          </p:nvPr>
        </p:nvSpPr>
        <p:spPr/>
        <p:txBody>
          <a:bodyPr/>
          <a:lstStyle/>
          <a:p>
            <a:pPr algn="ctr"/>
            <a:r>
              <a:rPr lang="en-US" b="1" u="sng" dirty="0"/>
              <a:t>Nephritic</a:t>
            </a:r>
          </a:p>
        </p:txBody>
      </p:sp>
      <p:sp>
        <p:nvSpPr>
          <p:cNvPr id="6" name="Content Placeholder 5">
            <a:extLst>
              <a:ext uri="{FF2B5EF4-FFF2-40B4-BE49-F238E27FC236}">
                <a16:creationId xmlns:a16="http://schemas.microsoft.com/office/drawing/2014/main" id="{C501B3CF-0FC4-3FE5-AEF0-6F73AD6AD34B}"/>
              </a:ext>
            </a:extLst>
          </p:cNvPr>
          <p:cNvSpPr>
            <a:spLocks noGrp="1"/>
          </p:cNvSpPr>
          <p:nvPr>
            <p:ph sz="quarter" idx="4"/>
          </p:nvPr>
        </p:nvSpPr>
        <p:spPr/>
        <p:txBody>
          <a:bodyPr>
            <a:normAutofit/>
          </a:bodyPr>
          <a:lstStyle/>
          <a:p>
            <a:pPr marL="0" indent="0">
              <a:buNone/>
            </a:pPr>
            <a:endParaRPr lang="en-US" dirty="0"/>
          </a:p>
          <a:p>
            <a:pPr marL="0" indent="0">
              <a:buNone/>
            </a:pPr>
            <a:r>
              <a:rPr lang="en-US" dirty="0"/>
              <a:t>Dysmorphic RBCs (acanthocytes)</a:t>
            </a:r>
          </a:p>
          <a:p>
            <a:pPr marL="0" indent="0">
              <a:buNone/>
            </a:pPr>
            <a:r>
              <a:rPr lang="en-US" dirty="0"/>
              <a:t>RBC Casts</a:t>
            </a:r>
          </a:p>
          <a:p>
            <a:pPr marL="0" indent="0">
              <a:buNone/>
            </a:pPr>
            <a:r>
              <a:rPr lang="en-US" dirty="0"/>
              <a:t>WBC and WBC Casts</a:t>
            </a:r>
          </a:p>
          <a:p>
            <a:pPr marL="0" indent="0">
              <a:buNone/>
            </a:pPr>
            <a:r>
              <a:rPr lang="en-US" dirty="0"/>
              <a:t>Variable Protein</a:t>
            </a:r>
          </a:p>
          <a:p>
            <a:pPr marL="0" indent="0">
              <a:buNone/>
            </a:pPr>
            <a:r>
              <a:rPr lang="en-US" dirty="0"/>
              <a:t>Variable Cr</a:t>
            </a:r>
          </a:p>
        </p:txBody>
      </p:sp>
      <p:pic>
        <p:nvPicPr>
          <p:cNvPr id="2050" name="Picture 2" descr="About the correct definition of acanthocytes for their use as markers of  glomerular haematuria | Revista del Laboratorio Clínico">
            <a:extLst>
              <a:ext uri="{FF2B5EF4-FFF2-40B4-BE49-F238E27FC236}">
                <a16:creationId xmlns:a16="http://schemas.microsoft.com/office/drawing/2014/main" id="{9EAD2F3E-B590-1C75-B484-A669AAB893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13292" y="4561726"/>
            <a:ext cx="3078708" cy="229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dissolve">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dissolve">
                                      <p:cBhvr>
                                        <p:cTn id="24" dur="500"/>
                                        <p:tgtEl>
                                          <p:spTgt spid="6">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dissolve">
                                      <p:cBhvr>
                                        <p:cTn id="27" dur="500"/>
                                        <p:tgtEl>
                                          <p:spTgt spid="6">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dissolve">
                                      <p:cBhvr>
                                        <p:cTn id="30" dur="500"/>
                                        <p:tgtEl>
                                          <p:spTgt spid="6">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dissolve">
                                      <p:cBhvr>
                                        <p:cTn id="33" dur="500"/>
                                        <p:tgtEl>
                                          <p:spTgt spid="6">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dissolv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dissolve">
                                      <p:cBhvr>
                                        <p:cTn id="4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a:xfrm>
            <a:off x="838200" y="365125"/>
            <a:ext cx="4283275" cy="1325563"/>
          </a:xfrm>
        </p:spPr>
        <p:txBody>
          <a:bodyPr/>
          <a:lstStyle/>
          <a:p>
            <a:pPr algn="ctr"/>
            <a:r>
              <a:rPr lang="en-US" b="1" dirty="0"/>
              <a:t>About Me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632682" y="1856447"/>
            <a:ext cx="6826321" cy="4351338"/>
          </a:xfrm>
        </p:spPr>
        <p:txBody>
          <a:bodyPr>
            <a:normAutofit fontScale="77500" lnSpcReduction="20000"/>
          </a:bodyPr>
          <a:lstStyle/>
          <a:p>
            <a:r>
              <a:rPr lang="en-US" dirty="0"/>
              <a:t>Medical School: LMU-DCOM 17’</a:t>
            </a:r>
          </a:p>
          <a:p>
            <a:r>
              <a:rPr lang="en-US" dirty="0"/>
              <a:t>Residency: Norton Community 20’</a:t>
            </a:r>
          </a:p>
          <a:p>
            <a:pPr lvl="1"/>
            <a:r>
              <a:rPr lang="en-US" dirty="0"/>
              <a:t>Junior Faculty/4</a:t>
            </a:r>
            <a:r>
              <a:rPr lang="en-US" baseline="30000" dirty="0"/>
              <a:t>th</a:t>
            </a:r>
            <a:r>
              <a:rPr lang="en-US" dirty="0"/>
              <a:t> year chief 21’</a:t>
            </a:r>
          </a:p>
          <a:p>
            <a:r>
              <a:rPr lang="en-US" dirty="0"/>
              <a:t>Fellowship: University of Cincinnati 23’</a:t>
            </a:r>
          </a:p>
          <a:p>
            <a:endParaRPr lang="en-US" dirty="0"/>
          </a:p>
          <a:p>
            <a:r>
              <a:rPr lang="en-US" dirty="0"/>
              <a:t>Assistant Program Director of Nephrology Fellowship</a:t>
            </a:r>
          </a:p>
          <a:p>
            <a:r>
              <a:rPr lang="en-US" dirty="0"/>
              <a:t>Adult Nephrologist Tuberous Sclerosis Center of Excellence </a:t>
            </a:r>
          </a:p>
          <a:p>
            <a:endParaRPr lang="en-US" dirty="0"/>
          </a:p>
          <a:p>
            <a:r>
              <a:rPr lang="en-US" dirty="0"/>
              <a:t>Areas of Interest</a:t>
            </a:r>
          </a:p>
          <a:p>
            <a:pPr lvl="1"/>
            <a:r>
              <a:rPr lang="en-US" dirty="0"/>
              <a:t>Critical Care</a:t>
            </a:r>
          </a:p>
          <a:p>
            <a:pPr lvl="1"/>
            <a:r>
              <a:rPr lang="en-US" dirty="0"/>
              <a:t>Cystic and Genetic Diseases</a:t>
            </a:r>
          </a:p>
          <a:p>
            <a:pPr lvl="1"/>
            <a:r>
              <a:rPr lang="en-US" dirty="0"/>
              <a:t>Tuberous Sclerosis</a:t>
            </a:r>
          </a:p>
          <a:p>
            <a:endParaRPr lang="en-US" dirty="0"/>
          </a:p>
        </p:txBody>
      </p:sp>
      <p:pic>
        <p:nvPicPr>
          <p:cNvPr id="6" name="Picture 5">
            <a:extLst>
              <a:ext uri="{FF2B5EF4-FFF2-40B4-BE49-F238E27FC236}">
                <a16:creationId xmlns:a16="http://schemas.microsoft.com/office/drawing/2014/main" id="{0F125C7A-A9A1-6189-5498-2EB03EB83E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39628" y="2420938"/>
            <a:ext cx="4021081" cy="2138941"/>
          </a:xfrm>
          <a:prstGeom prst="rect">
            <a:avLst/>
          </a:prstGeom>
        </p:spPr>
      </p:pic>
      <p:pic>
        <p:nvPicPr>
          <p:cNvPr id="8" name="Picture 7">
            <a:extLst>
              <a:ext uri="{FF2B5EF4-FFF2-40B4-BE49-F238E27FC236}">
                <a16:creationId xmlns:a16="http://schemas.microsoft.com/office/drawing/2014/main" id="{ACF8F38D-9064-2BFC-D773-F3FC616B5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52044" y="4559879"/>
            <a:ext cx="6602464" cy="2280946"/>
          </a:xfrm>
          <a:prstGeom prst="rect">
            <a:avLst/>
          </a:prstGeom>
        </p:spPr>
      </p:pic>
      <p:pic>
        <p:nvPicPr>
          <p:cNvPr id="10" name="Picture 9">
            <a:extLst>
              <a:ext uri="{FF2B5EF4-FFF2-40B4-BE49-F238E27FC236}">
                <a16:creationId xmlns:a16="http://schemas.microsoft.com/office/drawing/2014/main" id="{95382901-2CBB-EE0C-EE58-3EC8EA8EC1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2453" y="49713"/>
            <a:ext cx="3161633" cy="2371225"/>
          </a:xfrm>
          <a:prstGeom prst="rect">
            <a:avLst/>
          </a:prstGeom>
        </p:spPr>
      </p:pic>
      <p:pic>
        <p:nvPicPr>
          <p:cNvPr id="12" name="Picture 11">
            <a:extLst>
              <a:ext uri="{FF2B5EF4-FFF2-40B4-BE49-F238E27FC236}">
                <a16:creationId xmlns:a16="http://schemas.microsoft.com/office/drawing/2014/main" id="{5074D7AA-2DD6-A9AC-B9C5-89F6E3C42F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1475" y="107511"/>
            <a:ext cx="3664835" cy="2313427"/>
          </a:xfrm>
          <a:prstGeom prst="rect">
            <a:avLst/>
          </a:prstGeom>
        </p:spPr>
      </p:pic>
      <p:pic>
        <p:nvPicPr>
          <p:cNvPr id="13" name="Picture 12">
            <a:extLst>
              <a:ext uri="{FF2B5EF4-FFF2-40B4-BE49-F238E27FC236}">
                <a16:creationId xmlns:a16="http://schemas.microsoft.com/office/drawing/2014/main" id="{2DDD1A54-BA45-F62D-5427-34650CBD23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90652" y="21051"/>
            <a:ext cx="3801801" cy="2399887"/>
          </a:xfrm>
          <a:prstGeom prst="rect">
            <a:avLst/>
          </a:prstGeom>
        </p:spPr>
      </p:pic>
    </p:spTree>
    <p:extLst>
      <p:ext uri="{BB962C8B-B14F-4D97-AF65-F5344CB8AC3E}">
        <p14:creationId xmlns:p14="http://schemas.microsoft.com/office/powerpoint/2010/main" val="333878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endParaRPr lang="en-US" b="1" dirty="0"/>
          </a:p>
        </p:txBody>
      </p:sp>
      <p:pic>
        <p:nvPicPr>
          <p:cNvPr id="1026" name="Picture 2" descr="250 Nephrotic Syndrome vs. Glomerulonephritis with Kidney Boy, Dr. Joel  Topf - The Curbsiders">
            <a:extLst>
              <a:ext uri="{FF2B5EF4-FFF2-40B4-BE49-F238E27FC236}">
                <a16:creationId xmlns:a16="http://schemas.microsoft.com/office/drawing/2014/main" id="{4FE0970E-212D-EF09-D75A-C538E62DAC7D}"/>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838200" y="0"/>
            <a:ext cx="6918905" cy="691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58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80144" y="482885"/>
            <a:ext cx="10973656" cy="6194362"/>
          </a:xfrm>
        </p:spPr>
        <p:txBody>
          <a:bodyPr>
            <a:normAutofit fontScale="62500" lnSpcReduction="20000"/>
          </a:bodyPr>
          <a:lstStyle/>
          <a:p>
            <a:pPr marL="0" indent="0">
              <a:buNone/>
            </a:pPr>
            <a:r>
              <a:rPr lang="en-US" dirty="0"/>
              <a:t>(2)         An 81-year-old man is hospitalized for acute onset edema in his legs and his abdomen.  History significant for chronic back pain, for which she takes daily ibuprofen.  He has no other symptoms. </a:t>
            </a:r>
          </a:p>
          <a:p>
            <a:pPr marL="0" indent="0">
              <a:buNone/>
            </a:pPr>
            <a:r>
              <a:rPr lang="en-US" dirty="0"/>
              <a:t>On physical examination, vital signs are normal.  There is no rash.  Cardiac examination is without extra sounds or murmurs, and the estimated central venous pressure is normal.  The lungs are clear on examination.  Ascites is noted.  There is 3 mm pitting edema in the extremities to the mid thigh.</a:t>
            </a:r>
          </a:p>
          <a:p>
            <a:endParaRPr lang="en-US" dirty="0"/>
          </a:p>
          <a:p>
            <a:pPr marL="0" indent="0">
              <a:buNone/>
            </a:pPr>
            <a:r>
              <a:rPr lang="en-US" dirty="0"/>
              <a:t>Laboratory studies:</a:t>
            </a:r>
          </a:p>
          <a:p>
            <a:pPr marL="0" indent="0">
              <a:buNone/>
            </a:pPr>
            <a:r>
              <a:rPr lang="en-US" dirty="0"/>
              <a:t>Albumin				 2.1</a:t>
            </a:r>
          </a:p>
          <a:p>
            <a:pPr marL="0" indent="0">
              <a:buNone/>
            </a:pPr>
            <a:r>
              <a:rPr lang="en-US" dirty="0"/>
              <a:t>Creatinine 			2.9</a:t>
            </a:r>
          </a:p>
          <a:p>
            <a:pPr marL="0" indent="0">
              <a:buNone/>
            </a:pPr>
            <a:r>
              <a:rPr lang="en-US" dirty="0"/>
              <a:t>Electrolytes 			normal</a:t>
            </a:r>
          </a:p>
          <a:p>
            <a:pPr marL="0" indent="0">
              <a:buNone/>
            </a:pPr>
            <a:r>
              <a:rPr lang="en-US" dirty="0"/>
              <a:t>Urinalysis 			no blood; 4+ protein</a:t>
            </a:r>
          </a:p>
          <a:p>
            <a:pPr marL="0" indent="0">
              <a:buNone/>
            </a:pPr>
            <a:r>
              <a:rPr lang="en-US" dirty="0"/>
              <a:t>Urine protein-creatinine ratio	 	7200</a:t>
            </a:r>
          </a:p>
          <a:p>
            <a:pPr marL="0" indent="0">
              <a:buNone/>
            </a:pPr>
            <a:r>
              <a:rPr lang="en-US" dirty="0"/>
              <a:t>24 hour urine output 		1.5 L</a:t>
            </a:r>
          </a:p>
          <a:p>
            <a:pPr marL="0" indent="0">
              <a:buNone/>
            </a:pPr>
            <a:r>
              <a:rPr lang="en-US" dirty="0"/>
              <a:t>Doppler ultrasound kidneys are unremarkable</a:t>
            </a:r>
          </a:p>
          <a:p>
            <a:endParaRPr lang="en-US" dirty="0"/>
          </a:p>
          <a:p>
            <a:pPr marL="0" indent="0">
              <a:buNone/>
            </a:pPr>
            <a:r>
              <a:rPr lang="en-US" b="1" dirty="0"/>
              <a:t>Which of the following is the most appropriate next step in management?</a:t>
            </a:r>
            <a:endParaRPr lang="en-US" dirty="0"/>
          </a:p>
          <a:p>
            <a:pPr marL="0" indent="0">
              <a:buNone/>
            </a:pPr>
            <a:r>
              <a:rPr lang="en-US" dirty="0"/>
              <a:t>A) initiate dialysis</a:t>
            </a:r>
          </a:p>
          <a:p>
            <a:pPr marL="0" indent="0">
              <a:buNone/>
            </a:pPr>
            <a:r>
              <a:rPr lang="en-US" dirty="0"/>
              <a:t>B) schedule kidney biopsy</a:t>
            </a:r>
          </a:p>
          <a:p>
            <a:pPr marL="0" indent="0">
              <a:buNone/>
            </a:pPr>
            <a:r>
              <a:rPr lang="en-US" dirty="0"/>
              <a:t>C) start heparin</a:t>
            </a:r>
          </a:p>
          <a:p>
            <a:pPr marL="0" indent="0">
              <a:buNone/>
            </a:pPr>
            <a:r>
              <a:rPr lang="en-US" dirty="0"/>
              <a:t>D) start IV glucocorticoids</a:t>
            </a:r>
          </a:p>
          <a:p>
            <a:pPr marL="0" indent="0">
              <a:buNone/>
            </a:pPr>
            <a:endParaRPr lang="en-US" dirty="0"/>
          </a:p>
        </p:txBody>
      </p:sp>
    </p:spTree>
    <p:extLst>
      <p:ext uri="{BB962C8B-B14F-4D97-AF65-F5344CB8AC3E}">
        <p14:creationId xmlns:p14="http://schemas.microsoft.com/office/powerpoint/2010/main" val="356833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E6A12-4FC6-8BEC-30D7-AB3B416DC6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9543E7-72F7-89E2-C35A-CB21A192E6BA}"/>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5BED6CC-59D7-AF47-4D77-6A831B19192E}"/>
              </a:ext>
            </a:extLst>
          </p:cNvPr>
          <p:cNvSpPr>
            <a:spLocks noGrp="1"/>
          </p:cNvSpPr>
          <p:nvPr>
            <p:ph idx="1"/>
          </p:nvPr>
        </p:nvSpPr>
        <p:spPr>
          <a:xfrm>
            <a:off x="380144" y="482885"/>
            <a:ext cx="10973656" cy="6194362"/>
          </a:xfrm>
        </p:spPr>
        <p:txBody>
          <a:bodyPr>
            <a:normAutofit fontScale="62500" lnSpcReduction="20000"/>
          </a:bodyPr>
          <a:lstStyle/>
          <a:p>
            <a:pPr marL="0" indent="0">
              <a:buNone/>
            </a:pPr>
            <a:r>
              <a:rPr lang="en-US" dirty="0"/>
              <a:t>(2)         An 81-year-old man is hospitalized for acute onset edema in his legs and his abdomen.  History significant for chronic back pain, for which she takes daily ibuprofen.  He has no other symptoms. </a:t>
            </a:r>
          </a:p>
          <a:p>
            <a:pPr marL="0" indent="0">
              <a:buNone/>
            </a:pPr>
            <a:r>
              <a:rPr lang="en-US" dirty="0"/>
              <a:t>On physical examination, vital signs are normal.  There is no rash.  Cardiac examination is without extra sounds or murmurs, and the estimated central venous pressure is normal.  The lungs are clear on examination.  Ascites is noted.  There is 3 mm pitting edema in the extremities to the mid thigh.</a:t>
            </a:r>
          </a:p>
          <a:p>
            <a:endParaRPr lang="en-US" dirty="0"/>
          </a:p>
          <a:p>
            <a:pPr marL="0" indent="0">
              <a:buNone/>
            </a:pPr>
            <a:r>
              <a:rPr lang="en-US" dirty="0"/>
              <a:t>Laboratory studies:</a:t>
            </a:r>
          </a:p>
          <a:p>
            <a:pPr marL="0" indent="0">
              <a:buNone/>
            </a:pPr>
            <a:r>
              <a:rPr lang="en-US" dirty="0"/>
              <a:t>Albumin				 2.1</a:t>
            </a:r>
          </a:p>
          <a:p>
            <a:pPr marL="0" indent="0">
              <a:buNone/>
            </a:pPr>
            <a:r>
              <a:rPr lang="en-US" dirty="0"/>
              <a:t>Creatinine 			2.9</a:t>
            </a:r>
          </a:p>
          <a:p>
            <a:pPr marL="0" indent="0">
              <a:buNone/>
            </a:pPr>
            <a:r>
              <a:rPr lang="en-US" dirty="0"/>
              <a:t>Electrolytes 			normal</a:t>
            </a:r>
          </a:p>
          <a:p>
            <a:pPr marL="0" indent="0">
              <a:buNone/>
            </a:pPr>
            <a:r>
              <a:rPr lang="en-US" dirty="0"/>
              <a:t>Urinalysis 			no blood; 4+ protein</a:t>
            </a:r>
          </a:p>
          <a:p>
            <a:pPr marL="0" indent="0">
              <a:buNone/>
            </a:pPr>
            <a:r>
              <a:rPr lang="en-US" dirty="0"/>
              <a:t>Urine protein-creatinine ratio	 	7200</a:t>
            </a:r>
          </a:p>
          <a:p>
            <a:pPr marL="0" indent="0">
              <a:buNone/>
            </a:pPr>
            <a:r>
              <a:rPr lang="en-US" dirty="0"/>
              <a:t>24 hour urine output 		1.5 L</a:t>
            </a:r>
          </a:p>
          <a:p>
            <a:pPr marL="0" indent="0">
              <a:buNone/>
            </a:pPr>
            <a:r>
              <a:rPr lang="en-US" dirty="0"/>
              <a:t>Doppler ultrasound kidneys are unremarkable</a:t>
            </a:r>
          </a:p>
          <a:p>
            <a:endParaRPr lang="en-US" dirty="0"/>
          </a:p>
          <a:p>
            <a:pPr marL="0" indent="0">
              <a:buNone/>
            </a:pPr>
            <a:r>
              <a:rPr lang="en-US" b="1" dirty="0"/>
              <a:t>Which of the following is the most appropriate next step in management?</a:t>
            </a:r>
            <a:endParaRPr lang="en-US" dirty="0"/>
          </a:p>
          <a:p>
            <a:pPr marL="0" indent="0">
              <a:buNone/>
            </a:pPr>
            <a:r>
              <a:rPr lang="en-US" dirty="0"/>
              <a:t>A) initiate dialysis</a:t>
            </a:r>
          </a:p>
          <a:p>
            <a:pPr marL="0" indent="0">
              <a:buNone/>
            </a:pPr>
            <a:r>
              <a:rPr lang="en-US" b="1" u="sng" dirty="0"/>
              <a:t>B) schedule kidney biopsy</a:t>
            </a:r>
          </a:p>
          <a:p>
            <a:pPr marL="0" indent="0">
              <a:buNone/>
            </a:pPr>
            <a:r>
              <a:rPr lang="en-US" dirty="0"/>
              <a:t>C) start heparin</a:t>
            </a:r>
          </a:p>
          <a:p>
            <a:pPr marL="0" indent="0">
              <a:buNone/>
            </a:pPr>
            <a:r>
              <a:rPr lang="en-US" dirty="0"/>
              <a:t>D) start IV glucocorticoids</a:t>
            </a:r>
          </a:p>
          <a:p>
            <a:pPr marL="0" indent="0">
              <a:buNone/>
            </a:pPr>
            <a:endParaRPr lang="en-US" dirty="0"/>
          </a:p>
        </p:txBody>
      </p:sp>
    </p:spTree>
    <p:extLst>
      <p:ext uri="{BB962C8B-B14F-4D97-AF65-F5344CB8AC3E}">
        <p14:creationId xmlns:p14="http://schemas.microsoft.com/office/powerpoint/2010/main" val="577757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EC819F36-3926-BF47-040F-1DBC18163D19}"/>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727811" y="-1"/>
            <a:ext cx="9971927" cy="6980349"/>
          </a:xfrm>
          <a:prstGeom prst="rect">
            <a:avLst/>
          </a:prstGeom>
        </p:spPr>
      </p:pic>
    </p:spTree>
    <p:extLst>
      <p:ext uri="{BB962C8B-B14F-4D97-AF65-F5344CB8AC3E}">
        <p14:creationId xmlns:p14="http://schemas.microsoft.com/office/powerpoint/2010/main" val="2939574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238F3AD-DC5E-6133-8297-153FDE88D733}"/>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47506" y="0"/>
            <a:ext cx="10284700" cy="7199290"/>
          </a:xfrm>
          <a:prstGeom prst="rect">
            <a:avLst/>
          </a:prstGeom>
        </p:spPr>
      </p:pic>
    </p:spTree>
    <p:extLst>
      <p:ext uri="{BB962C8B-B14F-4D97-AF65-F5344CB8AC3E}">
        <p14:creationId xmlns:p14="http://schemas.microsoft.com/office/powerpoint/2010/main" val="73123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graphicFrame>
        <p:nvGraphicFramePr>
          <p:cNvPr id="2" name="Content Placeholder 3">
            <a:extLst>
              <a:ext uri="{FF2B5EF4-FFF2-40B4-BE49-F238E27FC236}">
                <a16:creationId xmlns:a16="http://schemas.microsoft.com/office/drawing/2014/main" id="{C8273C32-6D34-6328-6D5D-0A8C4EFE7DB0}"/>
              </a:ext>
            </a:extLst>
          </p:cNvPr>
          <p:cNvGraphicFramePr>
            <a:graphicFrameLocks/>
          </p:cNvGraphicFramePr>
          <p:nvPr>
            <p:extLst>
              <p:ext uri="{D42A27DB-BD31-4B8C-83A1-F6EECF244321}">
                <p14:modId xmlns:p14="http://schemas.microsoft.com/office/powerpoint/2010/main" val="2191775643"/>
              </p:ext>
            </p:extLst>
          </p:nvPr>
        </p:nvGraphicFramePr>
        <p:xfrm>
          <a:off x="81642" y="772885"/>
          <a:ext cx="12028716" cy="3918856"/>
        </p:xfrm>
        <a:graphic>
          <a:graphicData uri="http://schemas.openxmlformats.org/drawingml/2006/table">
            <a:tbl>
              <a:tblPr>
                <a:tableStyleId>{5C22544A-7EE6-4342-B048-85BDC9FD1C3A}</a:tableStyleId>
              </a:tblPr>
              <a:tblGrid>
                <a:gridCol w="705505">
                  <a:extLst>
                    <a:ext uri="{9D8B030D-6E8A-4147-A177-3AD203B41FA5}">
                      <a16:colId xmlns:a16="http://schemas.microsoft.com/office/drawing/2014/main" val="3217213178"/>
                    </a:ext>
                  </a:extLst>
                </a:gridCol>
                <a:gridCol w="705505">
                  <a:extLst>
                    <a:ext uri="{9D8B030D-6E8A-4147-A177-3AD203B41FA5}">
                      <a16:colId xmlns:a16="http://schemas.microsoft.com/office/drawing/2014/main" val="407085306"/>
                    </a:ext>
                  </a:extLst>
                </a:gridCol>
                <a:gridCol w="705505">
                  <a:extLst>
                    <a:ext uri="{9D8B030D-6E8A-4147-A177-3AD203B41FA5}">
                      <a16:colId xmlns:a16="http://schemas.microsoft.com/office/drawing/2014/main" val="1403448252"/>
                    </a:ext>
                  </a:extLst>
                </a:gridCol>
                <a:gridCol w="705505">
                  <a:extLst>
                    <a:ext uri="{9D8B030D-6E8A-4147-A177-3AD203B41FA5}">
                      <a16:colId xmlns:a16="http://schemas.microsoft.com/office/drawing/2014/main" val="4141509769"/>
                    </a:ext>
                  </a:extLst>
                </a:gridCol>
                <a:gridCol w="705505">
                  <a:extLst>
                    <a:ext uri="{9D8B030D-6E8A-4147-A177-3AD203B41FA5}">
                      <a16:colId xmlns:a16="http://schemas.microsoft.com/office/drawing/2014/main" val="1704988166"/>
                    </a:ext>
                  </a:extLst>
                </a:gridCol>
                <a:gridCol w="1135293">
                  <a:extLst>
                    <a:ext uri="{9D8B030D-6E8A-4147-A177-3AD203B41FA5}">
                      <a16:colId xmlns:a16="http://schemas.microsoft.com/office/drawing/2014/main" val="1200484521"/>
                    </a:ext>
                  </a:extLst>
                </a:gridCol>
                <a:gridCol w="1354244">
                  <a:extLst>
                    <a:ext uri="{9D8B030D-6E8A-4147-A177-3AD203B41FA5}">
                      <a16:colId xmlns:a16="http://schemas.microsoft.com/office/drawing/2014/main" val="1341806798"/>
                    </a:ext>
                  </a:extLst>
                </a:gridCol>
                <a:gridCol w="705505">
                  <a:extLst>
                    <a:ext uri="{9D8B030D-6E8A-4147-A177-3AD203B41FA5}">
                      <a16:colId xmlns:a16="http://schemas.microsoft.com/office/drawing/2014/main" val="1860783250"/>
                    </a:ext>
                  </a:extLst>
                </a:gridCol>
                <a:gridCol w="1362352">
                  <a:extLst>
                    <a:ext uri="{9D8B030D-6E8A-4147-A177-3AD203B41FA5}">
                      <a16:colId xmlns:a16="http://schemas.microsoft.com/office/drawing/2014/main" val="3436903922"/>
                    </a:ext>
                  </a:extLst>
                </a:gridCol>
                <a:gridCol w="705505">
                  <a:extLst>
                    <a:ext uri="{9D8B030D-6E8A-4147-A177-3AD203B41FA5}">
                      <a16:colId xmlns:a16="http://schemas.microsoft.com/office/drawing/2014/main" val="3554063737"/>
                    </a:ext>
                  </a:extLst>
                </a:gridCol>
                <a:gridCol w="1405602">
                  <a:extLst>
                    <a:ext uri="{9D8B030D-6E8A-4147-A177-3AD203B41FA5}">
                      <a16:colId xmlns:a16="http://schemas.microsoft.com/office/drawing/2014/main" val="3256778903"/>
                    </a:ext>
                  </a:extLst>
                </a:gridCol>
                <a:gridCol w="705505">
                  <a:extLst>
                    <a:ext uri="{9D8B030D-6E8A-4147-A177-3AD203B41FA5}">
                      <a16:colId xmlns:a16="http://schemas.microsoft.com/office/drawing/2014/main" val="4097145664"/>
                    </a:ext>
                  </a:extLst>
                </a:gridCol>
                <a:gridCol w="1127185">
                  <a:extLst>
                    <a:ext uri="{9D8B030D-6E8A-4147-A177-3AD203B41FA5}">
                      <a16:colId xmlns:a16="http://schemas.microsoft.com/office/drawing/2014/main" val="2041515472"/>
                    </a:ext>
                  </a:extLst>
                </a:gridCol>
              </a:tblGrid>
              <a:tr h="444576">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gridSpan="3">
                  <a:txBody>
                    <a:bodyPr/>
                    <a:lstStyle/>
                    <a:p>
                      <a:pPr algn="ctr" fontAlgn="b"/>
                      <a:r>
                        <a:rPr lang="en-US" sz="2000" u="none" strike="noStrike" dirty="0">
                          <a:effectLst/>
                        </a:rPr>
                        <a:t>Glomerular Disease</a:t>
                      </a:r>
                      <a:endParaRPr lang="en-US" sz="20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28179133"/>
                  </a:ext>
                </a:extLst>
              </a:tr>
              <a:tr h="329315">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38687159"/>
                  </a:ext>
                </a:extLst>
              </a:tr>
              <a:tr h="329315">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200" u="none" strike="noStrike" dirty="0">
                          <a:effectLst/>
                        </a:rPr>
                        <a:t>Nephrotic Syndrome</a:t>
                      </a:r>
                      <a:endParaRPr lang="en-US" sz="12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gridSpan="2">
                  <a:txBody>
                    <a:bodyPr/>
                    <a:lstStyle/>
                    <a:p>
                      <a:pPr algn="ctr" fontAlgn="b"/>
                      <a:r>
                        <a:rPr lang="en-US" sz="1200" u="none" strike="noStrike" dirty="0">
                          <a:effectLst/>
                        </a:rPr>
                        <a:t>Nephritic Syndrome</a:t>
                      </a:r>
                      <a:endParaRPr lang="en-US" sz="12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17034316"/>
                  </a:ext>
                </a:extLst>
              </a:tr>
              <a:tr h="312850">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no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321584395"/>
                  </a:ext>
                </a:extLst>
              </a:tr>
              <a:tr h="312850">
                <a:tc gridSpan="2">
                  <a:txBody>
                    <a:bodyPr/>
                    <a:lstStyle/>
                    <a:p>
                      <a:pPr algn="ctr" fontAlgn="b"/>
                      <a:r>
                        <a:rPr lang="en-US" sz="1100" u="sng" strike="noStrike" dirty="0">
                          <a:effectLst/>
                        </a:rPr>
                        <a:t>Primary</a:t>
                      </a:r>
                      <a:endParaRPr lang="en-US" sz="1100" b="1" i="0" u="sng"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dirty="0">
                          <a:effectLst/>
                        </a:rPr>
                        <a:t>Secondary</a:t>
                      </a:r>
                      <a:endParaRPr lang="en-US" sz="1100" b="1" i="0" u="sng"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sng" strike="noStrike">
                          <a:effectLst/>
                        </a:rPr>
                        <a:t>ANCA</a:t>
                      </a:r>
                      <a:endParaRPr lang="en-US" sz="1100" b="1" i="0" u="sng"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a:effectLst/>
                        </a:rPr>
                        <a:t>(+) Anti-GBM</a:t>
                      </a:r>
                      <a:endParaRPr lang="en-US" sz="1100" b="1" i="0" u="sng"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dirty="0">
                          <a:effectLst/>
                        </a:rPr>
                        <a:t>Decreased Compliment</a:t>
                      </a:r>
                      <a:endParaRPr lang="en-US" sz="1100" b="1" i="0" u="sng"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a:effectLst/>
                        </a:rPr>
                        <a:t>Other</a:t>
                      </a:r>
                      <a:endParaRPr lang="en-US" sz="1100" b="1" i="0" u="sng"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extLst>
                  <a:ext uri="{0D108BD9-81ED-4DB2-BD59-A6C34878D82A}">
                    <a16:rowId xmlns:a16="http://schemas.microsoft.com/office/drawing/2014/main" val="116268645"/>
                  </a:ext>
                </a:extLst>
              </a:tr>
              <a:tr h="312850">
                <a:tc gridSpan="2">
                  <a:txBody>
                    <a:bodyPr/>
                    <a:lstStyle/>
                    <a:p>
                      <a:pPr algn="ctr" fontAlgn="b"/>
                      <a:r>
                        <a:rPr lang="en-US" sz="1100" u="none" strike="noStrike">
                          <a:effectLst/>
                        </a:rPr>
                        <a:t>FSGS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dirty="0">
                          <a:effectLst/>
                        </a:rPr>
                        <a:t>Diabetes</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a:effectLst/>
                        </a:rPr>
                        <a:t>c-ANCA (PR3)</a:t>
                      </a:r>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p-ANCA (MPO)</a:t>
                      </a:r>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Goodpastures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a:effectLst/>
                        </a:rPr>
                        <a:t>Post-Infectious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a:effectLst/>
                        </a:rPr>
                        <a:t>IgA Nephropathy</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extLst>
                  <a:ext uri="{0D108BD9-81ED-4DB2-BD59-A6C34878D82A}">
                    <a16:rowId xmlns:a16="http://schemas.microsoft.com/office/drawing/2014/main" val="1515157334"/>
                  </a:ext>
                </a:extLst>
              </a:tr>
              <a:tr h="312850">
                <a:tc gridSpan="2">
                  <a:txBody>
                    <a:bodyPr/>
                    <a:lstStyle/>
                    <a:p>
                      <a:pPr algn="ctr" fontAlgn="b"/>
                      <a:r>
                        <a:rPr lang="en-US" sz="1100" u="none" strike="noStrike">
                          <a:effectLst/>
                        </a:rPr>
                        <a:t>Membranous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dirty="0">
                          <a:effectLst/>
                        </a:rPr>
                        <a:t>Pre-eclampsia</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GPA (</a:t>
                      </a:r>
                      <a:r>
                        <a:rPr lang="en-US" sz="1100" u="none" strike="noStrike" dirty="0" err="1">
                          <a:effectLst/>
                        </a:rPr>
                        <a:t>Wegners</a:t>
                      </a:r>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Microscopic Polyangiitis</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dirty="0">
                          <a:effectLst/>
                        </a:rPr>
                        <a:t>Membranoproliferative</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dirty="0">
                          <a:effectLst/>
                        </a:rPr>
                        <a:t>HSP</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extLst>
                  <a:ext uri="{0D108BD9-81ED-4DB2-BD59-A6C34878D82A}">
                    <a16:rowId xmlns:a16="http://schemas.microsoft.com/office/drawing/2014/main" val="4149948041"/>
                  </a:ext>
                </a:extLst>
              </a:tr>
              <a:tr h="312850">
                <a:tc gridSpan="2">
                  <a:txBody>
                    <a:bodyPr/>
                    <a:lstStyle/>
                    <a:p>
                      <a:pPr algn="ctr" fontAlgn="b"/>
                      <a:r>
                        <a:rPr lang="en-US" sz="1100" u="none" strike="noStrike">
                          <a:effectLst/>
                        </a:rPr>
                        <a:t>Minimal Change</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a:effectLst/>
                        </a:rPr>
                        <a:t>Medications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EGPA (Churg Straus)</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SLE</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66500786"/>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Infectious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Infective Endocarditis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1115886"/>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Malignancy</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Cryoglobulinemia</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40192711"/>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SLE</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706076879"/>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Amyloidosis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903420965"/>
                  </a:ext>
                </a:extLst>
              </a:tr>
            </a:tbl>
          </a:graphicData>
        </a:graphic>
      </p:graphicFrame>
    </p:spTree>
    <p:extLst>
      <p:ext uri="{BB962C8B-B14F-4D97-AF65-F5344CB8AC3E}">
        <p14:creationId xmlns:p14="http://schemas.microsoft.com/office/powerpoint/2010/main" val="378296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6FD76-7297-E62F-8F07-7C7B91AF54D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8B320D-15DF-933B-DC30-3F37FB7ACFA3}"/>
              </a:ext>
            </a:extLst>
          </p:cNvPr>
          <p:cNvSpPr>
            <a:spLocks noGrp="1"/>
          </p:cNvSpPr>
          <p:nvPr>
            <p:ph type="title"/>
          </p:nvPr>
        </p:nvSpPr>
        <p:spPr/>
        <p:txBody>
          <a:bodyPr/>
          <a:lstStyle/>
          <a:p>
            <a:pPr algn="ctr"/>
            <a:r>
              <a:rPr lang="en-US" b="1" dirty="0"/>
              <a:t>Work-up</a:t>
            </a:r>
          </a:p>
        </p:txBody>
      </p:sp>
      <p:sp>
        <p:nvSpPr>
          <p:cNvPr id="3" name="Text Placeholder 2">
            <a:extLst>
              <a:ext uri="{FF2B5EF4-FFF2-40B4-BE49-F238E27FC236}">
                <a16:creationId xmlns:a16="http://schemas.microsoft.com/office/drawing/2014/main" id="{879E2A76-EF60-0B17-9D17-B7B21514BF19}"/>
              </a:ext>
            </a:extLst>
          </p:cNvPr>
          <p:cNvSpPr>
            <a:spLocks noGrp="1"/>
          </p:cNvSpPr>
          <p:nvPr>
            <p:ph type="body" idx="1"/>
          </p:nvPr>
        </p:nvSpPr>
        <p:spPr/>
        <p:txBody>
          <a:bodyPr/>
          <a:lstStyle/>
          <a:p>
            <a:pPr algn="ctr"/>
            <a:r>
              <a:rPr lang="en-US" b="1" u="sng" dirty="0"/>
              <a:t>General</a:t>
            </a:r>
          </a:p>
        </p:txBody>
      </p:sp>
      <p:sp>
        <p:nvSpPr>
          <p:cNvPr id="4" name="Content Placeholder 3">
            <a:extLst>
              <a:ext uri="{FF2B5EF4-FFF2-40B4-BE49-F238E27FC236}">
                <a16:creationId xmlns:a16="http://schemas.microsoft.com/office/drawing/2014/main" id="{FA78647D-1841-7A0D-5670-1E574A0530C8}"/>
              </a:ext>
            </a:extLst>
          </p:cNvPr>
          <p:cNvSpPr>
            <a:spLocks noGrp="1"/>
          </p:cNvSpPr>
          <p:nvPr>
            <p:ph sz="half" idx="2"/>
          </p:nvPr>
        </p:nvSpPr>
        <p:spPr/>
        <p:txBody>
          <a:bodyPr>
            <a:normAutofit fontScale="62500" lnSpcReduction="20000"/>
          </a:bodyPr>
          <a:lstStyle/>
          <a:p>
            <a:pPr marL="0" indent="0">
              <a:buNone/>
            </a:pPr>
            <a:endParaRPr lang="en-US" dirty="0"/>
          </a:p>
          <a:p>
            <a:pPr marL="0" indent="0">
              <a:buNone/>
            </a:pPr>
            <a:r>
              <a:rPr lang="en-US" dirty="0"/>
              <a:t>Good Medical History</a:t>
            </a:r>
          </a:p>
          <a:p>
            <a:pPr marL="0" indent="0">
              <a:buNone/>
            </a:pPr>
            <a:r>
              <a:rPr lang="en-US" dirty="0"/>
              <a:t>BMP, Hepatic Profile</a:t>
            </a:r>
          </a:p>
          <a:p>
            <a:pPr marL="0" indent="0">
              <a:buNone/>
            </a:pPr>
            <a:r>
              <a:rPr lang="en-US" dirty="0"/>
              <a:t>CBC</a:t>
            </a:r>
          </a:p>
          <a:p>
            <a:pPr marL="0" indent="0">
              <a:buNone/>
            </a:pPr>
            <a:r>
              <a:rPr lang="en-US" dirty="0"/>
              <a:t>Lipids</a:t>
            </a:r>
          </a:p>
          <a:p>
            <a:pPr marL="0" indent="0">
              <a:buNone/>
            </a:pPr>
            <a:r>
              <a:rPr lang="en-US" dirty="0"/>
              <a:t>A1c</a:t>
            </a:r>
          </a:p>
          <a:p>
            <a:pPr marL="0" indent="0">
              <a:buNone/>
            </a:pPr>
            <a:r>
              <a:rPr lang="en-US" dirty="0"/>
              <a:t>UA</a:t>
            </a:r>
          </a:p>
          <a:p>
            <a:pPr marL="0" indent="0">
              <a:buNone/>
            </a:pPr>
            <a:r>
              <a:rPr lang="en-US" dirty="0"/>
              <a:t>Microalbumin, Spot Protein-Cr ratio</a:t>
            </a:r>
          </a:p>
          <a:p>
            <a:pPr marL="0" indent="0">
              <a:buNone/>
            </a:pPr>
            <a:r>
              <a:rPr lang="en-US" dirty="0"/>
              <a:t>24hr protein</a:t>
            </a:r>
          </a:p>
          <a:p>
            <a:endParaRPr lang="en-US" dirty="0"/>
          </a:p>
        </p:txBody>
      </p:sp>
      <p:sp>
        <p:nvSpPr>
          <p:cNvPr id="5" name="Text Placeholder 4">
            <a:extLst>
              <a:ext uri="{FF2B5EF4-FFF2-40B4-BE49-F238E27FC236}">
                <a16:creationId xmlns:a16="http://schemas.microsoft.com/office/drawing/2014/main" id="{E00D4AAE-C1E1-4567-C550-B15786B4E213}"/>
              </a:ext>
            </a:extLst>
          </p:cNvPr>
          <p:cNvSpPr>
            <a:spLocks noGrp="1"/>
          </p:cNvSpPr>
          <p:nvPr>
            <p:ph type="body" sz="quarter" idx="3"/>
          </p:nvPr>
        </p:nvSpPr>
        <p:spPr/>
        <p:txBody>
          <a:bodyPr/>
          <a:lstStyle/>
          <a:p>
            <a:pPr algn="ctr"/>
            <a:r>
              <a:rPr lang="en-US" b="1" u="sng" dirty="0"/>
              <a:t>Specific</a:t>
            </a:r>
          </a:p>
        </p:txBody>
      </p:sp>
      <p:sp>
        <p:nvSpPr>
          <p:cNvPr id="6" name="Content Placeholder 5">
            <a:extLst>
              <a:ext uri="{FF2B5EF4-FFF2-40B4-BE49-F238E27FC236}">
                <a16:creationId xmlns:a16="http://schemas.microsoft.com/office/drawing/2014/main" id="{C501B3CF-0FC4-3FE5-AEF0-6F73AD6AD34B}"/>
              </a:ext>
            </a:extLst>
          </p:cNvPr>
          <p:cNvSpPr>
            <a:spLocks noGrp="1"/>
          </p:cNvSpPr>
          <p:nvPr>
            <p:ph sz="quarter" idx="4"/>
          </p:nvPr>
        </p:nvSpPr>
        <p:spPr/>
        <p:txBody>
          <a:bodyPr>
            <a:normAutofit fontScale="62500" lnSpcReduction="20000"/>
          </a:bodyPr>
          <a:lstStyle/>
          <a:p>
            <a:pPr marL="0" indent="0">
              <a:buNone/>
            </a:pPr>
            <a:r>
              <a:rPr lang="en-US" dirty="0"/>
              <a:t>Infectious: HBV, HCV, HIV, RPR, ASO (other infections)</a:t>
            </a:r>
          </a:p>
          <a:p>
            <a:pPr marL="0" indent="0">
              <a:buNone/>
            </a:pPr>
            <a:endParaRPr lang="en-US" dirty="0"/>
          </a:p>
          <a:p>
            <a:pPr marL="0" indent="0">
              <a:buNone/>
            </a:pPr>
            <a:r>
              <a:rPr lang="en-US" dirty="0"/>
              <a:t>AI: C3, C4, CH50, ANA (with IFE), dsDNA, p-ANCA, c-ANCA (PR3 and MPO), Anti-GBM</a:t>
            </a:r>
          </a:p>
          <a:p>
            <a:pPr marL="0" indent="0">
              <a:buNone/>
            </a:pPr>
            <a:endParaRPr lang="en-US" dirty="0"/>
          </a:p>
          <a:p>
            <a:pPr marL="0" indent="0">
              <a:buNone/>
            </a:pPr>
            <a:r>
              <a:rPr lang="en-US" dirty="0"/>
              <a:t>SPEP / UPEP/Kapp—Lambda</a:t>
            </a:r>
          </a:p>
          <a:p>
            <a:pPr marL="0" indent="0">
              <a:buNone/>
            </a:pPr>
            <a:endParaRPr lang="en-US" dirty="0"/>
          </a:p>
          <a:p>
            <a:pPr marL="0" indent="0">
              <a:buNone/>
            </a:pPr>
            <a:r>
              <a:rPr lang="en-US" dirty="0"/>
              <a:t>Anti-PLA2R Antibody</a:t>
            </a:r>
          </a:p>
          <a:p>
            <a:pPr marL="0" indent="0">
              <a:buNone/>
            </a:pPr>
            <a:r>
              <a:rPr lang="en-US" dirty="0"/>
              <a:t>LDH, </a:t>
            </a:r>
            <a:r>
              <a:rPr lang="en-US" dirty="0" err="1"/>
              <a:t>Hapto</a:t>
            </a:r>
            <a:r>
              <a:rPr lang="en-US" dirty="0"/>
              <a:t>, Peripheral Smear</a:t>
            </a:r>
          </a:p>
          <a:p>
            <a:pPr marL="0" indent="0">
              <a:buNone/>
            </a:pPr>
            <a:r>
              <a:rPr lang="en-US" dirty="0"/>
              <a:t>More specific Autoimmune </a:t>
            </a:r>
          </a:p>
          <a:p>
            <a:pPr marL="0" indent="0">
              <a:buNone/>
            </a:pPr>
            <a:r>
              <a:rPr lang="en-US" dirty="0"/>
              <a:t>Kidney Biopsy</a:t>
            </a:r>
          </a:p>
        </p:txBody>
      </p:sp>
    </p:spTree>
    <p:extLst>
      <p:ext uri="{BB962C8B-B14F-4D97-AF65-F5344CB8AC3E}">
        <p14:creationId xmlns:p14="http://schemas.microsoft.com/office/powerpoint/2010/main" val="239157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dissolve">
                                      <p:cBhvr>
                                        <p:cTn id="21" dur="500"/>
                                        <p:tgtEl>
                                          <p:spTgt spid="4">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dissolve">
                                      <p:cBhvr>
                                        <p:cTn id="24" dur="500"/>
                                        <p:tgtEl>
                                          <p:spTgt spid="4">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dissolve">
                                      <p:cBhvr>
                                        <p:cTn id="27" dur="500"/>
                                        <p:tgtEl>
                                          <p:spTgt spid="4">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dissolve">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dissolve">
                                      <p:cBhvr>
                                        <p:cTn id="35" dur="500"/>
                                        <p:tgtEl>
                                          <p:spTgt spid="6">
                                            <p:txEl>
                                              <p:pRg st="0" end="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dissolve">
                                      <p:cBhvr>
                                        <p:cTn id="38" dur="500"/>
                                        <p:tgtEl>
                                          <p:spTgt spid="6">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dissolve">
                                      <p:cBhvr>
                                        <p:cTn id="41" dur="500"/>
                                        <p:tgtEl>
                                          <p:spTgt spid="6">
                                            <p:txEl>
                                              <p:pRg st="4" end="4"/>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dissolve">
                                      <p:cBhvr>
                                        <p:cTn id="44" dur="500"/>
                                        <p:tgtEl>
                                          <p:spTgt spid="6">
                                            <p:txEl>
                                              <p:pRg st="6" end="6"/>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dissolve">
                                      <p:cBhvr>
                                        <p:cTn id="47" dur="500"/>
                                        <p:tgtEl>
                                          <p:spTgt spid="6">
                                            <p:txEl>
                                              <p:pRg st="7" end="7"/>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dissolve">
                                      <p:cBhvr>
                                        <p:cTn id="50" dur="500"/>
                                        <p:tgtEl>
                                          <p:spTgt spid="6">
                                            <p:txEl>
                                              <p:pRg st="8" end="8"/>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6">
                                            <p:txEl>
                                              <p:pRg st="9" end="9"/>
                                            </p:txEl>
                                          </p:spTgt>
                                        </p:tgtEl>
                                        <p:attrNameLst>
                                          <p:attrName>style.visibility</p:attrName>
                                        </p:attrNameLst>
                                      </p:cBhvr>
                                      <p:to>
                                        <p:strVal val="visible"/>
                                      </p:to>
                                    </p:set>
                                    <p:animEffect transition="in" filter="dissolve">
                                      <p:cBhvr>
                                        <p:cTn id="5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Disclosures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Medical Advisory Committee – Alexion, atypical HUS</a:t>
            </a:r>
          </a:p>
          <a:p>
            <a:r>
              <a:rPr lang="en-US" dirty="0"/>
              <a:t>Speakers Bureau - Natera</a:t>
            </a:r>
          </a:p>
          <a:p>
            <a:endParaRPr lang="en-US" dirty="0"/>
          </a:p>
          <a:p>
            <a:r>
              <a:rPr lang="en-US" dirty="0"/>
              <a:t>Medical Advisory Board for NKF Cincinnati </a:t>
            </a:r>
          </a:p>
          <a:p>
            <a:r>
              <a:rPr lang="en-US" dirty="0"/>
              <a:t>Rare Kidney Disease Foundation (RKDF) Clinician Council </a:t>
            </a:r>
          </a:p>
          <a:p>
            <a:endParaRPr lang="en-US" dirty="0"/>
          </a:p>
          <a:p>
            <a:r>
              <a:rPr lang="en-US" dirty="0"/>
              <a:t>This lecture is intended for a brief overview of high-yield points</a:t>
            </a:r>
          </a:p>
        </p:txBody>
      </p:sp>
    </p:spTree>
    <p:extLst>
      <p:ext uri="{BB962C8B-B14F-4D97-AF65-F5344CB8AC3E}">
        <p14:creationId xmlns:p14="http://schemas.microsoft.com/office/powerpoint/2010/main" val="4152271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Nephrotic Syndrome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0000" lnSpcReduction="20000"/>
          </a:bodyPr>
          <a:lstStyle/>
          <a:p>
            <a:r>
              <a:rPr lang="en-US" dirty="0"/>
              <a:t>Nephrotic syndrome occurs when there is impairment of glomerular charge and size selectivity, which are normally maintained by a combination of glomerular basement membrane, endothelial cells, and epithelial cells (podocytes). The resultant increase in permeability allows large molecules such as albumin to escape into the urine.</a:t>
            </a:r>
          </a:p>
          <a:p>
            <a:r>
              <a:rPr lang="en-US" dirty="0"/>
              <a:t>Underfill Hypothesis – low albumin leads to reduction in intravascular oncotic pressure and a resultant shift of plasma from capillaries to the interstitium. Further more the depletion stimulates the RAAS system leading to salt/water retention.</a:t>
            </a:r>
          </a:p>
          <a:p>
            <a:r>
              <a:rPr lang="en-US" dirty="0"/>
              <a:t>Overfill Hypothesis – sodium is retained in the collecting duct triggered by the abnormally filtered proteins</a:t>
            </a:r>
          </a:p>
          <a:p>
            <a:r>
              <a:rPr lang="en-US" dirty="0"/>
              <a:t>Thrombophilia – hypothesized to be an imbalance between prothrombotic and antithrombotic factors. This imbalance occurs as a result of loss of anticoagulant proteins in the urine, including antithrombin and proteins C and S, and increased production of procoagulant proteins such as fibrinogen. Most common sites of thrombosis are renal veins and veins of lower extremities.</a:t>
            </a:r>
          </a:p>
          <a:p>
            <a:r>
              <a:rPr lang="en-US" dirty="0"/>
              <a:t>Nephrotic syndrome can develop generalized infections more frequently than the normal population. Believed to be due to low serum IgG concentration and diminished T-cell function.</a:t>
            </a:r>
          </a:p>
          <a:p>
            <a:endParaRPr lang="en-US" dirty="0"/>
          </a:p>
        </p:txBody>
      </p:sp>
    </p:spTree>
    <p:extLst>
      <p:ext uri="{BB962C8B-B14F-4D97-AF65-F5344CB8AC3E}">
        <p14:creationId xmlns:p14="http://schemas.microsoft.com/office/powerpoint/2010/main" val="13239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Generalized Treatment for all Nephrotic</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Diuretics (loop) – sometimes necessary to a 2</a:t>
            </a:r>
            <a:r>
              <a:rPr lang="en-US" baseline="30000" dirty="0"/>
              <a:t>nd</a:t>
            </a:r>
            <a:r>
              <a:rPr lang="en-US" dirty="0"/>
              <a:t> thiazide/Potassium sparing</a:t>
            </a:r>
          </a:p>
          <a:p>
            <a:pPr lvl="1"/>
            <a:r>
              <a:rPr lang="en-US" dirty="0"/>
              <a:t>High doses of loop diuretics, increased delivery of salt and water to the distal portions of the nephron can lead to hypertrophy of these segments and overabsorption of sodium, undermining the effects of the loop diuretics.</a:t>
            </a:r>
          </a:p>
          <a:p>
            <a:r>
              <a:rPr lang="en-US" dirty="0"/>
              <a:t>Salt restriction</a:t>
            </a:r>
          </a:p>
          <a:p>
            <a:r>
              <a:rPr lang="en-US" dirty="0"/>
              <a:t>Anticoagulation?</a:t>
            </a:r>
          </a:p>
          <a:p>
            <a:r>
              <a:rPr lang="en-US" dirty="0"/>
              <a:t>RAAS blockade – HTN, proteinuria</a:t>
            </a:r>
          </a:p>
          <a:p>
            <a:r>
              <a:rPr lang="en-US" dirty="0"/>
              <a:t>Statin - Hyperlipidemia</a:t>
            </a:r>
          </a:p>
          <a:p>
            <a:endParaRPr lang="en-US" dirty="0"/>
          </a:p>
        </p:txBody>
      </p:sp>
    </p:spTree>
    <p:extLst>
      <p:ext uri="{BB962C8B-B14F-4D97-AF65-F5344CB8AC3E}">
        <p14:creationId xmlns:p14="http://schemas.microsoft.com/office/powerpoint/2010/main" val="130803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Focal Segmental Glomerulosclerosis (FSGS)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20000"/>
          </a:bodyPr>
          <a:lstStyle/>
          <a:p>
            <a:pPr marL="0" indent="0">
              <a:buNone/>
            </a:pPr>
            <a:r>
              <a:rPr lang="en-US" dirty="0"/>
              <a:t>Most common form of inherited nephrotic syndrome </a:t>
            </a:r>
          </a:p>
          <a:p>
            <a:pPr marL="0" indent="0">
              <a:buNone/>
            </a:pPr>
            <a:r>
              <a:rPr lang="en-US" dirty="0"/>
              <a:t>	APOL1</a:t>
            </a:r>
          </a:p>
          <a:p>
            <a:pPr marL="0" indent="0">
              <a:buNone/>
            </a:pPr>
            <a:r>
              <a:rPr lang="en-US" dirty="0"/>
              <a:t>US – prevalence 20,000. Yearly incidence 5,000</a:t>
            </a:r>
          </a:p>
          <a:p>
            <a:pPr marL="0" indent="0">
              <a:buNone/>
            </a:pPr>
            <a:r>
              <a:rPr lang="en-US" dirty="0"/>
              <a:t>Abnormality in the podocyte. Podocyte detachment and death lead to segmental sclerosis</a:t>
            </a:r>
          </a:p>
          <a:p>
            <a:endParaRPr lang="en-US" dirty="0"/>
          </a:p>
          <a:p>
            <a:pPr marL="0" indent="0">
              <a:buNone/>
            </a:pPr>
            <a:r>
              <a:rPr lang="en-US" dirty="0"/>
              <a:t>Diagnosis: Kidney Biopsy</a:t>
            </a:r>
          </a:p>
          <a:p>
            <a:pPr lvl="1"/>
            <a:r>
              <a:rPr lang="en-US" dirty="0"/>
              <a:t>Light Microscopy – Glomerulosclerosis (scarring), focal (&lt;50%) and segmental</a:t>
            </a:r>
          </a:p>
          <a:p>
            <a:pPr marL="0" indent="0">
              <a:buNone/>
            </a:pPr>
            <a:r>
              <a:rPr lang="en-US" dirty="0"/>
              <a:t>Tx: </a:t>
            </a:r>
          </a:p>
          <a:p>
            <a:pPr lvl="1"/>
            <a:r>
              <a:rPr lang="en-US" dirty="0"/>
              <a:t>General Treatment</a:t>
            </a:r>
          </a:p>
          <a:p>
            <a:pPr lvl="1"/>
            <a:r>
              <a:rPr lang="en-US" dirty="0"/>
              <a:t>Steroids (cyclophosphamide, MMF, rituximab are 2</a:t>
            </a:r>
            <a:r>
              <a:rPr lang="en-US" baseline="30000" dirty="0"/>
              <a:t>nd</a:t>
            </a:r>
            <a:r>
              <a:rPr lang="en-US" dirty="0"/>
              <a:t>)</a:t>
            </a:r>
          </a:p>
          <a:p>
            <a:endParaRPr lang="en-US" dirty="0"/>
          </a:p>
        </p:txBody>
      </p:sp>
    </p:spTree>
    <p:extLst>
      <p:ext uri="{BB962C8B-B14F-4D97-AF65-F5344CB8AC3E}">
        <p14:creationId xmlns:p14="http://schemas.microsoft.com/office/powerpoint/2010/main" val="2178248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03BBE45E-CF7D-BAA2-17F7-F7916F723717}"/>
              </a:ext>
            </a:extLst>
          </p:cNvPr>
          <p:cNvPicPr>
            <a:picLocks noChangeAspect="1"/>
          </p:cNvPicPr>
          <p:nvPr/>
        </p:nvPicPr>
        <p:blipFill>
          <a:blip r:embed="rId3"/>
          <a:stretch>
            <a:fillRect/>
          </a:stretch>
        </p:blipFill>
        <p:spPr>
          <a:xfrm>
            <a:off x="0" y="0"/>
            <a:ext cx="8965684" cy="6858000"/>
          </a:xfrm>
          <a:prstGeom prst="rect">
            <a:avLst/>
          </a:prstGeom>
        </p:spPr>
      </p:pic>
    </p:spTree>
    <p:extLst>
      <p:ext uri="{BB962C8B-B14F-4D97-AF65-F5344CB8AC3E}">
        <p14:creationId xmlns:p14="http://schemas.microsoft.com/office/powerpoint/2010/main" val="2658763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F655C140-BB59-AB8E-33CA-A52413E51B59}"/>
              </a:ext>
            </a:extLst>
          </p:cNvPr>
          <p:cNvPicPr>
            <a:picLocks noChangeAspect="1"/>
          </p:cNvPicPr>
          <p:nvPr/>
        </p:nvPicPr>
        <p:blipFill>
          <a:blip r:embed="rId3"/>
          <a:stretch>
            <a:fillRect/>
          </a:stretch>
        </p:blipFill>
        <p:spPr>
          <a:xfrm>
            <a:off x="357431" y="681037"/>
            <a:ext cx="11477137" cy="5523820"/>
          </a:xfrm>
          <a:prstGeom prst="rect">
            <a:avLst/>
          </a:prstGeom>
        </p:spPr>
      </p:pic>
    </p:spTree>
    <p:extLst>
      <p:ext uri="{BB962C8B-B14F-4D97-AF65-F5344CB8AC3E}">
        <p14:creationId xmlns:p14="http://schemas.microsoft.com/office/powerpoint/2010/main" val="3970215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56854" y="390418"/>
            <a:ext cx="11096946" cy="6380252"/>
          </a:xfrm>
        </p:spPr>
        <p:txBody>
          <a:bodyPr>
            <a:normAutofit fontScale="55000" lnSpcReduction="20000"/>
          </a:bodyPr>
          <a:lstStyle/>
          <a:p>
            <a:pPr marL="0" indent="0">
              <a:buNone/>
            </a:pPr>
            <a:r>
              <a:rPr lang="en-US" dirty="0"/>
              <a:t>(15.)     A 68-year-old woman is evaluated during a follow-up visit for a three-week history of nephrotic syndrome.  She otherwise has been well and reports no additional symptoms.  She has a 50 pack history of cigarette smoking with ongoing tobacco use.</a:t>
            </a:r>
          </a:p>
          <a:p>
            <a:pPr marL="0" indent="0">
              <a:buNone/>
            </a:pPr>
            <a:r>
              <a:rPr lang="en-US" dirty="0"/>
              <a:t>On physical examination, vital signs are normal.  Pitting edema to the ankles is present.  Remainder the examination is unremarkable.</a:t>
            </a:r>
          </a:p>
          <a:p>
            <a:pPr marL="0" indent="0">
              <a:buNone/>
            </a:pPr>
            <a:r>
              <a:rPr lang="en-US" dirty="0"/>
              <a:t>Laboratory studies:</a:t>
            </a:r>
          </a:p>
          <a:p>
            <a:pPr marL="0" indent="0">
              <a:buNone/>
            </a:pPr>
            <a:r>
              <a:rPr lang="en-US" dirty="0"/>
              <a:t>Albumin 				2.9</a:t>
            </a:r>
          </a:p>
          <a:p>
            <a:pPr marL="0" indent="0">
              <a:buNone/>
            </a:pPr>
            <a:r>
              <a:rPr lang="en-US" dirty="0"/>
              <a:t>C3 				normal</a:t>
            </a:r>
          </a:p>
          <a:p>
            <a:pPr marL="0" indent="0">
              <a:buNone/>
            </a:pPr>
            <a:r>
              <a:rPr lang="en-US" dirty="0"/>
              <a:t>C4 				normal</a:t>
            </a:r>
          </a:p>
          <a:p>
            <a:pPr marL="0" indent="0">
              <a:buNone/>
            </a:pPr>
            <a:r>
              <a:rPr lang="en-US" dirty="0"/>
              <a:t>Creatinine 				normal</a:t>
            </a:r>
          </a:p>
          <a:p>
            <a:pPr marL="0" indent="0">
              <a:buNone/>
            </a:pPr>
            <a:r>
              <a:rPr lang="en-US" dirty="0"/>
              <a:t>Rapid plasma region 			normal</a:t>
            </a:r>
          </a:p>
          <a:p>
            <a:pPr marL="0" indent="0">
              <a:buNone/>
            </a:pPr>
            <a:r>
              <a:rPr lang="en-US" dirty="0"/>
              <a:t>Anti Nuclear Antibodies 		negative</a:t>
            </a:r>
          </a:p>
          <a:p>
            <a:pPr marL="0" indent="0">
              <a:buNone/>
            </a:pPr>
            <a:r>
              <a:rPr lang="en-US" dirty="0"/>
              <a:t>Hepatitis-B antibodies		 	negative</a:t>
            </a:r>
          </a:p>
          <a:p>
            <a:pPr marL="0" indent="0">
              <a:buNone/>
            </a:pPr>
            <a:r>
              <a:rPr lang="en-US" dirty="0"/>
              <a:t>Hepatitis C antibodies			negative</a:t>
            </a:r>
          </a:p>
          <a:p>
            <a:pPr marL="0" indent="0">
              <a:buNone/>
            </a:pPr>
            <a:r>
              <a:rPr lang="en-US" dirty="0"/>
              <a:t>With 24 hour urine protein excretion 	10,000 mg</a:t>
            </a:r>
          </a:p>
          <a:p>
            <a:pPr marL="0" indent="0">
              <a:buNone/>
            </a:pPr>
            <a:endParaRPr lang="en-US" dirty="0"/>
          </a:p>
          <a:p>
            <a:pPr marL="0" indent="0">
              <a:buNone/>
            </a:pPr>
            <a:r>
              <a:rPr lang="en-US" dirty="0"/>
              <a:t>A kidney ultrasound shows normal-appearing kidneys with no evidence of thrombus in the renal veins.  Lower extremity Doppler ultrasound shows no evidence of deep vein thrombosis.</a:t>
            </a:r>
          </a:p>
          <a:p>
            <a:pPr marL="0" indent="0">
              <a:buNone/>
            </a:pPr>
            <a:r>
              <a:rPr lang="en-US" dirty="0"/>
              <a:t>Kidney biopsy shows membranous </a:t>
            </a:r>
            <a:r>
              <a:rPr lang="en-US" dirty="0" err="1"/>
              <a:t>glomerulonephropathy</a:t>
            </a:r>
            <a:r>
              <a:rPr lang="en-US" dirty="0"/>
              <a:t> with negative staining for </a:t>
            </a:r>
            <a:r>
              <a:rPr lang="en-US" dirty="0" err="1"/>
              <a:t>PhosphoLipase</a:t>
            </a:r>
            <a:r>
              <a:rPr lang="en-US" dirty="0"/>
              <a:t> A2 Receptor (PLA2R) on immunofluorescence.</a:t>
            </a:r>
          </a:p>
          <a:p>
            <a:pPr marL="0" indent="0">
              <a:buNone/>
            </a:pPr>
            <a:r>
              <a:rPr lang="en-US" b="1" dirty="0"/>
              <a:t>Which of the following is the most appropriate management?</a:t>
            </a:r>
          </a:p>
          <a:p>
            <a:pPr marL="0" indent="0">
              <a:buNone/>
            </a:pPr>
            <a:r>
              <a:rPr lang="en-US" dirty="0"/>
              <a:t>A) age appropriate cancer screening</a:t>
            </a:r>
          </a:p>
          <a:p>
            <a:pPr marL="0" indent="0">
              <a:buNone/>
            </a:pPr>
            <a:r>
              <a:rPr lang="en-US" dirty="0"/>
              <a:t>B) immunosuppression therapy</a:t>
            </a:r>
          </a:p>
          <a:p>
            <a:pPr marL="0" indent="0">
              <a:buNone/>
            </a:pPr>
            <a:r>
              <a:rPr lang="en-US" dirty="0"/>
              <a:t>C) prophylactic anticoagulation</a:t>
            </a:r>
          </a:p>
          <a:p>
            <a:pPr marL="0" indent="0">
              <a:buNone/>
            </a:pPr>
            <a:r>
              <a:rPr lang="en-US" dirty="0"/>
              <a:t>D) serologic testing for anti-PLA2R antibiotics</a:t>
            </a:r>
          </a:p>
          <a:p>
            <a:endParaRPr lang="en-US" dirty="0"/>
          </a:p>
        </p:txBody>
      </p:sp>
    </p:spTree>
    <p:extLst>
      <p:ext uri="{BB962C8B-B14F-4D97-AF65-F5344CB8AC3E}">
        <p14:creationId xmlns:p14="http://schemas.microsoft.com/office/powerpoint/2010/main" val="713424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56854" y="390418"/>
            <a:ext cx="11096946" cy="6380252"/>
          </a:xfrm>
        </p:spPr>
        <p:txBody>
          <a:bodyPr>
            <a:normAutofit fontScale="55000" lnSpcReduction="20000"/>
          </a:bodyPr>
          <a:lstStyle/>
          <a:p>
            <a:pPr marL="0" indent="0">
              <a:buNone/>
            </a:pPr>
            <a:r>
              <a:rPr lang="en-US" dirty="0"/>
              <a:t>(15.)     A 68-year-old woman is evaluated during a follow-up visit for a three-week history of nephrotic syndrome.  She otherwise has been well and reports no additional symptoms.  She has a 50 pack history of cigarette smoking with ongoing tobacco use.</a:t>
            </a:r>
          </a:p>
          <a:p>
            <a:pPr marL="0" indent="0">
              <a:buNone/>
            </a:pPr>
            <a:r>
              <a:rPr lang="en-US" dirty="0"/>
              <a:t>On physical examination, vital signs are normal.  Pitting edema to the ankles is present.  Remainder the examination is unremarkable.</a:t>
            </a:r>
          </a:p>
          <a:p>
            <a:pPr marL="0" indent="0">
              <a:buNone/>
            </a:pPr>
            <a:r>
              <a:rPr lang="en-US" dirty="0"/>
              <a:t>Laboratory studies:</a:t>
            </a:r>
          </a:p>
          <a:p>
            <a:pPr marL="0" indent="0">
              <a:buNone/>
            </a:pPr>
            <a:r>
              <a:rPr lang="en-US" dirty="0"/>
              <a:t>Albumin 				2.9</a:t>
            </a:r>
          </a:p>
          <a:p>
            <a:pPr marL="0" indent="0">
              <a:buNone/>
            </a:pPr>
            <a:r>
              <a:rPr lang="en-US" dirty="0"/>
              <a:t>C3 				normal</a:t>
            </a:r>
          </a:p>
          <a:p>
            <a:pPr marL="0" indent="0">
              <a:buNone/>
            </a:pPr>
            <a:r>
              <a:rPr lang="en-US" dirty="0"/>
              <a:t>C4 				normal</a:t>
            </a:r>
          </a:p>
          <a:p>
            <a:pPr marL="0" indent="0">
              <a:buNone/>
            </a:pPr>
            <a:r>
              <a:rPr lang="en-US" dirty="0"/>
              <a:t>Creatinine 				normal</a:t>
            </a:r>
          </a:p>
          <a:p>
            <a:pPr marL="0" indent="0">
              <a:buNone/>
            </a:pPr>
            <a:r>
              <a:rPr lang="en-US" dirty="0"/>
              <a:t>Rapid plasma region 			normal</a:t>
            </a:r>
          </a:p>
          <a:p>
            <a:pPr marL="0" indent="0">
              <a:buNone/>
            </a:pPr>
            <a:r>
              <a:rPr lang="en-US" dirty="0"/>
              <a:t>Anti Nuclear Antibodies 		negative</a:t>
            </a:r>
          </a:p>
          <a:p>
            <a:pPr marL="0" indent="0">
              <a:buNone/>
            </a:pPr>
            <a:r>
              <a:rPr lang="en-US" dirty="0"/>
              <a:t>Hepatitis-B antibodies		 	negative</a:t>
            </a:r>
          </a:p>
          <a:p>
            <a:pPr marL="0" indent="0">
              <a:buNone/>
            </a:pPr>
            <a:r>
              <a:rPr lang="en-US" dirty="0"/>
              <a:t>Hepatitis C antibodies			negative</a:t>
            </a:r>
          </a:p>
          <a:p>
            <a:pPr marL="0" indent="0">
              <a:buNone/>
            </a:pPr>
            <a:r>
              <a:rPr lang="en-US" dirty="0"/>
              <a:t>With 24 hour urine protein excretion 	10,000 mg</a:t>
            </a:r>
          </a:p>
          <a:p>
            <a:pPr marL="0" indent="0">
              <a:buNone/>
            </a:pPr>
            <a:endParaRPr lang="en-US" dirty="0"/>
          </a:p>
          <a:p>
            <a:pPr marL="0" indent="0">
              <a:buNone/>
            </a:pPr>
            <a:r>
              <a:rPr lang="en-US" dirty="0"/>
              <a:t>A kidney ultrasound shows normal-appearing kidneys with no evidence of thrombus in the renal veins.  Lower extremity Doppler ultrasound shows no evidence of deep vein thrombosis.</a:t>
            </a:r>
          </a:p>
          <a:p>
            <a:pPr marL="0" indent="0">
              <a:buNone/>
            </a:pPr>
            <a:r>
              <a:rPr lang="en-US" dirty="0"/>
              <a:t>Kidney biopsy shows membranous </a:t>
            </a:r>
            <a:r>
              <a:rPr lang="en-US" dirty="0" err="1"/>
              <a:t>glomerulonephropathy</a:t>
            </a:r>
            <a:r>
              <a:rPr lang="en-US" dirty="0"/>
              <a:t> with negative staining for </a:t>
            </a:r>
            <a:r>
              <a:rPr lang="en-US" dirty="0" err="1"/>
              <a:t>PhosphoLipase</a:t>
            </a:r>
            <a:r>
              <a:rPr lang="en-US" dirty="0"/>
              <a:t> A2 Receptor (PLA2R) on immunofluorescence.</a:t>
            </a:r>
          </a:p>
          <a:p>
            <a:pPr marL="0" indent="0">
              <a:buNone/>
            </a:pPr>
            <a:r>
              <a:rPr lang="en-US" b="1" dirty="0"/>
              <a:t>Which of the following is the most appropriate management?</a:t>
            </a:r>
          </a:p>
          <a:p>
            <a:pPr marL="0" indent="0">
              <a:buNone/>
            </a:pPr>
            <a:r>
              <a:rPr lang="en-US" b="1" u="sng" dirty="0"/>
              <a:t>A) age appropriate cancer screening</a:t>
            </a:r>
          </a:p>
          <a:p>
            <a:pPr marL="0" indent="0">
              <a:buNone/>
            </a:pPr>
            <a:r>
              <a:rPr lang="en-US" dirty="0"/>
              <a:t>B) immunosuppression therapy</a:t>
            </a:r>
          </a:p>
          <a:p>
            <a:pPr marL="0" indent="0">
              <a:buNone/>
            </a:pPr>
            <a:r>
              <a:rPr lang="en-US" dirty="0"/>
              <a:t>C) prophylactic anticoagulation</a:t>
            </a:r>
          </a:p>
          <a:p>
            <a:pPr marL="0" indent="0">
              <a:buNone/>
            </a:pPr>
            <a:r>
              <a:rPr lang="en-US" dirty="0"/>
              <a:t>D) serologic testing for anti-PLA2R antibiotics</a:t>
            </a:r>
          </a:p>
          <a:p>
            <a:endParaRPr lang="en-US" dirty="0"/>
          </a:p>
        </p:txBody>
      </p:sp>
    </p:spTree>
    <p:extLst>
      <p:ext uri="{BB962C8B-B14F-4D97-AF65-F5344CB8AC3E}">
        <p14:creationId xmlns:p14="http://schemas.microsoft.com/office/powerpoint/2010/main" val="494194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Membranous Glomerulopathy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55000" lnSpcReduction="20000"/>
          </a:bodyPr>
          <a:lstStyle/>
          <a:p>
            <a:r>
              <a:rPr lang="en-US" dirty="0"/>
              <a:t>Leading cause in </a:t>
            </a:r>
            <a:r>
              <a:rPr lang="en-US" b="1" dirty="0"/>
              <a:t>white adults</a:t>
            </a:r>
            <a:r>
              <a:rPr lang="en-US" dirty="0"/>
              <a:t>, 1 – 100,000 persons per year, </a:t>
            </a:r>
            <a:r>
              <a:rPr lang="en-US" b="1" dirty="0"/>
              <a:t>Peak incidence 30-50 years old</a:t>
            </a:r>
          </a:p>
          <a:p>
            <a:r>
              <a:rPr lang="en-US" b="1" dirty="0"/>
              <a:t>&gt;65 – malignancies are found in up to 25% in 1 year. </a:t>
            </a:r>
          </a:p>
          <a:p>
            <a:r>
              <a:rPr lang="en-US" b="1" dirty="0"/>
              <a:t>PLA2R – specific podocyte antigen (75% cases) </a:t>
            </a:r>
          </a:p>
          <a:p>
            <a:r>
              <a:rPr lang="en-US" dirty="0"/>
              <a:t>Circulating antibodies permeate the glomerular basement membrane and in the subepithelial space form immune complexes with epitopes on podocytes membranes</a:t>
            </a:r>
          </a:p>
          <a:p>
            <a:pPr marL="0" indent="0">
              <a:buNone/>
            </a:pPr>
            <a:endParaRPr lang="en-US" dirty="0"/>
          </a:p>
          <a:p>
            <a:pPr marL="0" indent="0">
              <a:buNone/>
            </a:pPr>
            <a:r>
              <a:rPr lang="en-US" dirty="0"/>
              <a:t>Diagnosis: Biopsy</a:t>
            </a:r>
          </a:p>
          <a:p>
            <a:pPr lvl="1"/>
            <a:r>
              <a:rPr lang="en-US" b="1" dirty="0"/>
              <a:t>Subepithelial immune deposits </a:t>
            </a:r>
            <a:r>
              <a:rPr lang="en-US" dirty="0"/>
              <a:t>that alter the glomerular capillary wall, classically accompanied by intervening </a:t>
            </a:r>
            <a:r>
              <a:rPr lang="en-US" b="1" dirty="0"/>
              <a:t>“spikes” </a:t>
            </a:r>
            <a:r>
              <a:rPr lang="en-US" dirty="0"/>
              <a:t>of glomerular basement membrane extending between the immune deposits. </a:t>
            </a:r>
          </a:p>
          <a:p>
            <a:pPr lvl="1"/>
            <a:r>
              <a:rPr lang="en-US" dirty="0"/>
              <a:t>Biopsy can be stained for PLA2R antigen </a:t>
            </a:r>
          </a:p>
          <a:p>
            <a:pPr marL="0" indent="0">
              <a:buNone/>
            </a:pPr>
            <a:r>
              <a:rPr lang="en-US" dirty="0"/>
              <a:t>Treatment</a:t>
            </a:r>
          </a:p>
          <a:p>
            <a:pPr lvl="1"/>
            <a:r>
              <a:rPr lang="en-US" dirty="0"/>
              <a:t>Observe conservative 6-12 months (RAAS, Lipid, Edema) (30% remission 1-2 years).</a:t>
            </a:r>
          </a:p>
          <a:p>
            <a:pPr lvl="1"/>
            <a:r>
              <a:rPr lang="en-US" dirty="0"/>
              <a:t>If nephrotic persists </a:t>
            </a:r>
          </a:p>
          <a:p>
            <a:pPr marL="914400" lvl="2" indent="0">
              <a:buNone/>
            </a:pPr>
            <a:r>
              <a:rPr lang="en-US" dirty="0"/>
              <a:t>1) Glucocorticoids and alkylating agents (Cyclophosphamide) 75-80% remission</a:t>
            </a:r>
            <a:r>
              <a:rPr lang="en-US" b="1" dirty="0"/>
              <a:t>.   </a:t>
            </a:r>
            <a:r>
              <a:rPr lang="en-US" b="1" dirty="0" err="1"/>
              <a:t>Ponticelli</a:t>
            </a:r>
            <a:r>
              <a:rPr lang="en-US" b="1" dirty="0"/>
              <a:t> Regiment</a:t>
            </a:r>
          </a:p>
          <a:p>
            <a:pPr marL="914400" lvl="2" indent="0">
              <a:buNone/>
            </a:pPr>
            <a:r>
              <a:rPr lang="en-US" dirty="0"/>
              <a:t>2) Calcineurin inhibitors (cyclosporine or tacrolimus) 70-75% remission (relapse rates higher). </a:t>
            </a:r>
          </a:p>
          <a:p>
            <a:pPr marL="914400" lvl="2" indent="0">
              <a:buNone/>
            </a:pPr>
            <a:r>
              <a:rPr lang="en-US" dirty="0"/>
              <a:t>3) Rituximab showing non-inferiority in treatment with less relapses</a:t>
            </a:r>
          </a:p>
          <a:p>
            <a:pPr lvl="1"/>
            <a:r>
              <a:rPr lang="en-US" dirty="0"/>
              <a:t>Secondary (treat underlying)</a:t>
            </a:r>
          </a:p>
          <a:p>
            <a:pPr lvl="1"/>
            <a:r>
              <a:rPr lang="en-US" dirty="0"/>
              <a:t>Complete or partial remission 10%, Nephrotic protein &gt;50%</a:t>
            </a:r>
          </a:p>
          <a:p>
            <a:endParaRPr lang="en-US" dirty="0"/>
          </a:p>
        </p:txBody>
      </p:sp>
    </p:spTree>
    <p:extLst>
      <p:ext uri="{BB962C8B-B14F-4D97-AF65-F5344CB8AC3E}">
        <p14:creationId xmlns:p14="http://schemas.microsoft.com/office/powerpoint/2010/main" val="250208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dissolve">
                                      <p:cBhvr>
                                        <p:cTn id="26" dur="500"/>
                                        <p:tgtEl>
                                          <p:spTgt spid="5">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dissolve">
                                      <p:cBhvr>
                                        <p:cTn id="29" dur="500"/>
                                        <p:tgtEl>
                                          <p:spTgt spid="5">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dissolve">
                                      <p:cBhvr>
                                        <p:cTn id="32" dur="500"/>
                                        <p:tgtEl>
                                          <p:spTgt spid="5">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dissolve">
                                      <p:cBhvr>
                                        <p:cTn id="35" dur="500"/>
                                        <p:tgtEl>
                                          <p:spTgt spid="5">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dissolve">
                                      <p:cBhvr>
                                        <p:cTn id="40" dur="500"/>
                                        <p:tgtEl>
                                          <p:spTgt spid="5">
                                            <p:txEl>
                                              <p:pRg st="10" end="10"/>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Effect transition="in" filter="dissolve">
                                      <p:cBhvr>
                                        <p:cTn id="43" dur="500"/>
                                        <p:tgtEl>
                                          <p:spTgt spid="5">
                                            <p:txEl>
                                              <p:pRg st="11" end="11"/>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5">
                                            <p:txEl>
                                              <p:pRg st="12" end="12"/>
                                            </p:txEl>
                                          </p:spTgt>
                                        </p:tgtEl>
                                        <p:attrNameLst>
                                          <p:attrName>style.visibility</p:attrName>
                                        </p:attrNameLst>
                                      </p:cBhvr>
                                      <p:to>
                                        <p:strVal val="visible"/>
                                      </p:to>
                                    </p:set>
                                    <p:animEffect transition="in" filter="dissolve">
                                      <p:cBhvr>
                                        <p:cTn id="46" dur="500"/>
                                        <p:tgtEl>
                                          <p:spTgt spid="5">
                                            <p:txEl>
                                              <p:pRg st="12" end="12"/>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5">
                                            <p:txEl>
                                              <p:pRg st="13" end="13"/>
                                            </p:txEl>
                                          </p:spTgt>
                                        </p:tgtEl>
                                        <p:attrNameLst>
                                          <p:attrName>style.visibility</p:attrName>
                                        </p:attrNameLst>
                                      </p:cBhvr>
                                      <p:to>
                                        <p:strVal val="visible"/>
                                      </p:to>
                                    </p:set>
                                    <p:animEffect transition="in" filter="dissolve">
                                      <p:cBhvr>
                                        <p:cTn id="49" dur="500"/>
                                        <p:tgtEl>
                                          <p:spTgt spid="5">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5">
                                            <p:txEl>
                                              <p:pRg st="14" end="14"/>
                                            </p:txEl>
                                          </p:spTgt>
                                        </p:tgtEl>
                                        <p:attrNameLst>
                                          <p:attrName>style.visibility</p:attrName>
                                        </p:attrNameLst>
                                      </p:cBhvr>
                                      <p:to>
                                        <p:strVal val="visible"/>
                                      </p:to>
                                    </p:set>
                                    <p:animEffect transition="in" filter="dissolve">
                                      <p:cBhvr>
                                        <p:cTn id="54" dur="500"/>
                                        <p:tgtEl>
                                          <p:spTgt spid="5">
                                            <p:txEl>
                                              <p:pRg st="14" end="14"/>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5">
                                            <p:txEl>
                                              <p:pRg st="15" end="15"/>
                                            </p:txEl>
                                          </p:spTgt>
                                        </p:tgtEl>
                                        <p:attrNameLst>
                                          <p:attrName>style.visibility</p:attrName>
                                        </p:attrNameLst>
                                      </p:cBhvr>
                                      <p:to>
                                        <p:strVal val="visible"/>
                                      </p:to>
                                    </p:set>
                                    <p:animEffect transition="in" filter="dissolve">
                                      <p:cBhvr>
                                        <p:cTn id="57"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Membranous Glomerulopathy</a:t>
            </a:r>
          </a:p>
        </p:txBody>
      </p:sp>
      <p:pic>
        <p:nvPicPr>
          <p:cNvPr id="1026" name="Picture 2" descr="The Pathogenesis of Idiopathic Membranous Nephropathy: A 50-Year Odyssey -  American Journal of Kidney Diseases">
            <a:extLst>
              <a:ext uri="{FF2B5EF4-FFF2-40B4-BE49-F238E27FC236}">
                <a16:creationId xmlns:a16="http://schemas.microsoft.com/office/drawing/2014/main" id="{D9F2461B-1CA6-8E92-6635-9FD76AF27DF4}"/>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16247" y="1411550"/>
            <a:ext cx="6974573" cy="44943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0179FA-FD18-B608-DC8D-AEAF1D5159A9}"/>
              </a:ext>
            </a:extLst>
          </p:cNvPr>
          <p:cNvSpPr txBox="1"/>
          <p:nvPr/>
        </p:nvSpPr>
        <p:spPr>
          <a:xfrm>
            <a:off x="216247" y="5905905"/>
            <a:ext cx="1089062" cy="246221"/>
          </a:xfrm>
          <a:prstGeom prst="rect">
            <a:avLst/>
          </a:prstGeom>
          <a:noFill/>
        </p:spPr>
        <p:txBody>
          <a:bodyPr wrap="square" rtlCol="0">
            <a:spAutoFit/>
          </a:bodyPr>
          <a:lstStyle/>
          <a:p>
            <a:r>
              <a:rPr lang="en-US" sz="1000" dirty="0" err="1"/>
              <a:t>Glassock</a:t>
            </a:r>
            <a:r>
              <a:rPr lang="en-US" sz="1000" dirty="0"/>
              <a:t>, R. AJKD</a:t>
            </a:r>
          </a:p>
        </p:txBody>
      </p:sp>
      <p:pic>
        <p:nvPicPr>
          <p:cNvPr id="1028" name="Picture 4" descr="Mayo Clinic consensus report on membranous nephropathy: proposal for a  novel classification - Kidney International">
            <a:extLst>
              <a:ext uri="{FF2B5EF4-FFF2-40B4-BE49-F238E27FC236}">
                <a16:creationId xmlns:a16="http://schemas.microsoft.com/office/drawing/2014/main" id="{BD1167F2-CE28-9DB5-BFC7-EEC954781E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09920" y="2055813"/>
            <a:ext cx="4121570" cy="32058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294427-C7CC-54DB-08E0-D6F1903273EF}"/>
              </a:ext>
            </a:extLst>
          </p:cNvPr>
          <p:cNvSpPr txBox="1"/>
          <p:nvPr/>
        </p:nvSpPr>
        <p:spPr>
          <a:xfrm>
            <a:off x="10685181" y="5261644"/>
            <a:ext cx="1276564" cy="246221"/>
          </a:xfrm>
          <a:prstGeom prst="rect">
            <a:avLst/>
          </a:prstGeom>
          <a:noFill/>
        </p:spPr>
        <p:txBody>
          <a:bodyPr wrap="square" rtlCol="0">
            <a:spAutoFit/>
          </a:bodyPr>
          <a:lstStyle/>
          <a:p>
            <a:r>
              <a:rPr lang="en-US" sz="1000" dirty="0"/>
              <a:t>Sethi, S. Kidney Int</a:t>
            </a:r>
          </a:p>
        </p:txBody>
      </p:sp>
    </p:spTree>
    <p:extLst>
      <p:ext uri="{BB962C8B-B14F-4D97-AF65-F5344CB8AC3E}">
        <p14:creationId xmlns:p14="http://schemas.microsoft.com/office/powerpoint/2010/main" val="38357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8">
            <a:extLst>
              <a:ext uri="{FF2B5EF4-FFF2-40B4-BE49-F238E27FC236}">
                <a16:creationId xmlns:a16="http://schemas.microsoft.com/office/drawing/2014/main" id="{57DD2065-848B-6662-F68C-110BB08D8264}"/>
              </a:ext>
            </a:extLst>
          </p:cNvPr>
          <p:cNvPicPr>
            <a:picLocks noChangeAspect="1"/>
          </p:cNvPicPr>
          <p:nvPr/>
        </p:nvPicPr>
        <p:blipFill>
          <a:blip r:embed="rId3"/>
          <a:stretch>
            <a:fillRect/>
          </a:stretch>
        </p:blipFill>
        <p:spPr>
          <a:xfrm>
            <a:off x="133564" y="0"/>
            <a:ext cx="6727122" cy="6858000"/>
          </a:xfrm>
          <a:prstGeom prst="rect">
            <a:avLst/>
          </a:prstGeom>
        </p:spPr>
      </p:pic>
    </p:spTree>
    <p:extLst>
      <p:ext uri="{BB962C8B-B14F-4D97-AF65-F5344CB8AC3E}">
        <p14:creationId xmlns:p14="http://schemas.microsoft.com/office/powerpoint/2010/main" val="1256229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Objectives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Broad work-up for Glomerular Disease</a:t>
            </a:r>
          </a:p>
          <a:p>
            <a:r>
              <a:rPr lang="en-US" dirty="0"/>
              <a:t>Better understanding of a glomerular disease and differentiation</a:t>
            </a:r>
          </a:p>
          <a:p>
            <a:r>
              <a:rPr lang="en-US" dirty="0"/>
              <a:t>Key words for diagnosis in answering questions</a:t>
            </a:r>
          </a:p>
          <a:p>
            <a:endParaRPr lang="en-US" dirty="0"/>
          </a:p>
        </p:txBody>
      </p:sp>
    </p:spTree>
    <p:extLst>
      <p:ext uri="{BB962C8B-B14F-4D97-AF65-F5344CB8AC3E}">
        <p14:creationId xmlns:p14="http://schemas.microsoft.com/office/powerpoint/2010/main" val="688965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5FABA722-606D-5586-260A-3388DFF200E8}"/>
              </a:ext>
            </a:extLst>
          </p:cNvPr>
          <p:cNvPicPr>
            <a:picLocks noChangeAspect="1"/>
          </p:cNvPicPr>
          <p:nvPr/>
        </p:nvPicPr>
        <p:blipFill>
          <a:blip r:embed="rId3"/>
          <a:stretch>
            <a:fillRect/>
          </a:stretch>
        </p:blipFill>
        <p:spPr>
          <a:xfrm>
            <a:off x="838200" y="822870"/>
            <a:ext cx="10373554" cy="5354093"/>
          </a:xfrm>
          <a:prstGeom prst="rect">
            <a:avLst/>
          </a:prstGeom>
        </p:spPr>
      </p:pic>
    </p:spTree>
    <p:extLst>
      <p:ext uri="{BB962C8B-B14F-4D97-AF65-F5344CB8AC3E}">
        <p14:creationId xmlns:p14="http://schemas.microsoft.com/office/powerpoint/2010/main" val="3359649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18499" y="523982"/>
            <a:ext cx="11035301" cy="6174769"/>
          </a:xfrm>
        </p:spPr>
        <p:txBody>
          <a:bodyPr>
            <a:normAutofit fontScale="70000" lnSpcReduction="20000"/>
          </a:bodyPr>
          <a:lstStyle/>
          <a:p>
            <a:pPr marL="0" indent="0">
              <a:buNone/>
            </a:pPr>
            <a:r>
              <a:rPr lang="en-US" dirty="0"/>
              <a:t>(4)         59-year-old woman is evaluated in the emergency department for new onset dependent edema that began 3 weeks ago.  She says it is difficult to walk, and she has gained 4.5 kg (10 pounds) fluid weight.  History significant for obesity and hypertension.  Only medication is lisinopril.</a:t>
            </a:r>
          </a:p>
          <a:p>
            <a:pPr marL="0" indent="0">
              <a:buNone/>
            </a:pPr>
            <a:r>
              <a:rPr lang="en-US" dirty="0"/>
              <a:t>On physical examination vital signs are normal.  BMI is 32.  There is no rash.  There is 3 mm bilateral dependent edema stopping just below the abdomen; it is equal on both sides.  The remainder the examination is unremarkable.</a:t>
            </a:r>
          </a:p>
          <a:p>
            <a:endParaRPr lang="en-US" dirty="0"/>
          </a:p>
          <a:p>
            <a:pPr marL="0" indent="0">
              <a:buNone/>
            </a:pPr>
            <a:r>
              <a:rPr lang="en-US" dirty="0"/>
              <a:t>Laboratory studies:</a:t>
            </a:r>
          </a:p>
          <a:p>
            <a:pPr marL="0" indent="0">
              <a:buNone/>
            </a:pPr>
            <a:r>
              <a:rPr lang="en-US" dirty="0"/>
              <a:t>Albumin 				2.1</a:t>
            </a:r>
          </a:p>
          <a:p>
            <a:pPr marL="0" indent="0">
              <a:buNone/>
            </a:pPr>
            <a:r>
              <a:rPr lang="en-US" dirty="0"/>
              <a:t>Creatinine 				1.3</a:t>
            </a:r>
          </a:p>
          <a:p>
            <a:pPr marL="0" indent="0">
              <a:buNone/>
            </a:pPr>
            <a:r>
              <a:rPr lang="en-US" dirty="0"/>
              <a:t>Urine protein-creatinine ratio 		8700</a:t>
            </a:r>
          </a:p>
          <a:p>
            <a:pPr marL="0" indent="0">
              <a:buNone/>
            </a:pPr>
            <a:r>
              <a:rPr lang="en-US" dirty="0"/>
              <a:t>Kidney biopsy findings are consistent with a diagnosis of minimal change glomerulopathy with superimposed acute tubular necrosis.</a:t>
            </a:r>
          </a:p>
          <a:p>
            <a:endParaRPr lang="en-US" dirty="0"/>
          </a:p>
          <a:p>
            <a:pPr marL="0" indent="0">
              <a:buNone/>
            </a:pPr>
            <a:r>
              <a:rPr lang="en-US" b="1" dirty="0"/>
              <a:t>In addition to initiating diuretic therapy, which of the following is the most appropriate treatment?</a:t>
            </a:r>
            <a:endParaRPr lang="en-US" dirty="0"/>
          </a:p>
          <a:p>
            <a:pPr marL="0" indent="0">
              <a:buNone/>
            </a:pPr>
            <a:r>
              <a:rPr lang="en-US" dirty="0"/>
              <a:t>A) cyclosporin</a:t>
            </a:r>
          </a:p>
          <a:p>
            <a:pPr marL="0" indent="0">
              <a:buNone/>
            </a:pPr>
            <a:r>
              <a:rPr lang="en-US" dirty="0"/>
              <a:t>B) high-dose oral prednisone</a:t>
            </a:r>
          </a:p>
          <a:p>
            <a:pPr marL="0" indent="0">
              <a:buNone/>
            </a:pPr>
            <a:r>
              <a:rPr lang="en-US" dirty="0"/>
              <a:t>C) rituximab</a:t>
            </a:r>
          </a:p>
          <a:p>
            <a:pPr marL="0" indent="0">
              <a:buNone/>
            </a:pPr>
            <a:r>
              <a:rPr lang="en-US" dirty="0"/>
              <a:t>D) no additional treatment</a:t>
            </a:r>
          </a:p>
          <a:p>
            <a:pPr marL="0" indent="0">
              <a:buNone/>
            </a:pPr>
            <a:endParaRPr lang="en-US" dirty="0"/>
          </a:p>
        </p:txBody>
      </p:sp>
    </p:spTree>
    <p:extLst>
      <p:ext uri="{BB962C8B-B14F-4D97-AF65-F5344CB8AC3E}">
        <p14:creationId xmlns:p14="http://schemas.microsoft.com/office/powerpoint/2010/main" val="1771164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18499" y="523982"/>
            <a:ext cx="11035301" cy="6174769"/>
          </a:xfrm>
        </p:spPr>
        <p:txBody>
          <a:bodyPr>
            <a:normAutofit fontScale="70000" lnSpcReduction="20000"/>
          </a:bodyPr>
          <a:lstStyle/>
          <a:p>
            <a:pPr marL="0" indent="0">
              <a:buNone/>
            </a:pPr>
            <a:r>
              <a:rPr lang="en-US" dirty="0"/>
              <a:t>(4)         59-year-old woman is evaluated in the emergency department for new onset dependent edema that began 3 weeks ago.  She says it is difficult to walk, and she has gained 4.5 kg (10 pounds) fluid weight.  History significant for obesity and hypertension.  Only medication is lisinopril.</a:t>
            </a:r>
          </a:p>
          <a:p>
            <a:pPr marL="0" indent="0">
              <a:buNone/>
            </a:pPr>
            <a:r>
              <a:rPr lang="en-US" dirty="0"/>
              <a:t>On physical examination vital signs are normal.  BMI is 32.  There is no rash.  There is 3 mm bilateral dependent edema stopping just below the abdomen; it is equal on both sides.  The remainder the examination is unremarkable.</a:t>
            </a:r>
          </a:p>
          <a:p>
            <a:endParaRPr lang="en-US" dirty="0"/>
          </a:p>
          <a:p>
            <a:pPr marL="0" indent="0">
              <a:buNone/>
            </a:pPr>
            <a:r>
              <a:rPr lang="en-US" dirty="0"/>
              <a:t>Laboratory studies:</a:t>
            </a:r>
          </a:p>
          <a:p>
            <a:pPr marL="0" indent="0">
              <a:buNone/>
            </a:pPr>
            <a:r>
              <a:rPr lang="en-US" dirty="0"/>
              <a:t>Albumin 				2.1</a:t>
            </a:r>
          </a:p>
          <a:p>
            <a:pPr marL="0" indent="0">
              <a:buNone/>
            </a:pPr>
            <a:r>
              <a:rPr lang="en-US" dirty="0"/>
              <a:t>Creatinine 				1.3</a:t>
            </a:r>
          </a:p>
          <a:p>
            <a:pPr marL="0" indent="0">
              <a:buNone/>
            </a:pPr>
            <a:r>
              <a:rPr lang="en-US" dirty="0"/>
              <a:t>Urine protein-creatinine ratio 		8700</a:t>
            </a:r>
          </a:p>
          <a:p>
            <a:pPr marL="0" indent="0">
              <a:buNone/>
            </a:pPr>
            <a:r>
              <a:rPr lang="en-US" dirty="0"/>
              <a:t>Kidney biopsy findings are consistent with a diagnosis of minimal change glomerulopathy with superimposed acute tubular necrosis.</a:t>
            </a:r>
          </a:p>
          <a:p>
            <a:endParaRPr lang="en-US" dirty="0"/>
          </a:p>
          <a:p>
            <a:pPr marL="0" indent="0">
              <a:buNone/>
            </a:pPr>
            <a:r>
              <a:rPr lang="en-US" b="1" dirty="0"/>
              <a:t>In addition to initiating diuretic therapy, which of the following is the most appropriate treatment?</a:t>
            </a:r>
            <a:endParaRPr lang="en-US" dirty="0"/>
          </a:p>
          <a:p>
            <a:pPr marL="0" indent="0">
              <a:buNone/>
            </a:pPr>
            <a:r>
              <a:rPr lang="en-US" dirty="0"/>
              <a:t>A) cyclosporin</a:t>
            </a:r>
          </a:p>
          <a:p>
            <a:pPr marL="0" indent="0">
              <a:buNone/>
            </a:pPr>
            <a:r>
              <a:rPr lang="en-US" b="1" u="sng" dirty="0"/>
              <a:t>B) high-dose oral prednisone</a:t>
            </a:r>
          </a:p>
          <a:p>
            <a:pPr marL="0" indent="0">
              <a:buNone/>
            </a:pPr>
            <a:r>
              <a:rPr lang="en-US" dirty="0"/>
              <a:t>C) rituximab</a:t>
            </a:r>
          </a:p>
          <a:p>
            <a:pPr marL="0" indent="0">
              <a:buNone/>
            </a:pPr>
            <a:r>
              <a:rPr lang="en-US" dirty="0"/>
              <a:t>D) no additional treatment</a:t>
            </a:r>
          </a:p>
          <a:p>
            <a:pPr marL="0" indent="0">
              <a:buNone/>
            </a:pPr>
            <a:endParaRPr lang="en-US" dirty="0"/>
          </a:p>
        </p:txBody>
      </p:sp>
    </p:spTree>
    <p:extLst>
      <p:ext uri="{BB962C8B-B14F-4D97-AF65-F5344CB8AC3E}">
        <p14:creationId xmlns:p14="http://schemas.microsoft.com/office/powerpoint/2010/main" val="244795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Minimal Change Disease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7500" lnSpcReduction="20000"/>
          </a:bodyPr>
          <a:lstStyle/>
          <a:p>
            <a:r>
              <a:rPr lang="en-US" dirty="0"/>
              <a:t>Most common in children (&gt;90%),  Adult (10-15% nephrotic)</a:t>
            </a:r>
          </a:p>
          <a:p>
            <a:r>
              <a:rPr lang="en-US" dirty="0"/>
              <a:t>Podocytopathy</a:t>
            </a:r>
          </a:p>
          <a:p>
            <a:r>
              <a:rPr lang="en-US" dirty="0"/>
              <a:t>Presumed model of injury is immunologic (circulating factors from B and T cell) alters podocyte function resulting in proteinuria. </a:t>
            </a:r>
          </a:p>
          <a:p>
            <a:r>
              <a:rPr lang="en-US" dirty="0"/>
              <a:t>Rapid response (&gt;90% of cases) to nonspecific immunosuppression (glucocorticoids)</a:t>
            </a:r>
          </a:p>
          <a:p>
            <a:endParaRPr lang="en-US" dirty="0"/>
          </a:p>
          <a:p>
            <a:pPr marL="0" indent="0">
              <a:buNone/>
            </a:pPr>
            <a:r>
              <a:rPr lang="en-US" dirty="0"/>
              <a:t>Diagnosis: Biopsy</a:t>
            </a:r>
          </a:p>
          <a:p>
            <a:pPr lvl="1"/>
            <a:r>
              <a:rPr lang="en-US" dirty="0"/>
              <a:t>Light Microscopy and Immunofluorescence Stain: Negative</a:t>
            </a:r>
          </a:p>
          <a:p>
            <a:pPr lvl="1"/>
            <a:r>
              <a:rPr lang="en-US" dirty="0"/>
              <a:t>Electron Microscopy: Podocyte Foot Effacement</a:t>
            </a:r>
          </a:p>
          <a:p>
            <a:pPr marL="0" indent="0">
              <a:buNone/>
            </a:pPr>
            <a:endParaRPr lang="en-US" dirty="0"/>
          </a:p>
          <a:p>
            <a:pPr marL="0" indent="0">
              <a:buNone/>
            </a:pPr>
            <a:r>
              <a:rPr lang="en-US" dirty="0"/>
              <a:t>Treatment: </a:t>
            </a:r>
          </a:p>
          <a:p>
            <a:pPr lvl="1"/>
            <a:r>
              <a:rPr lang="en-US" dirty="0"/>
              <a:t>Glucocorticoids (90% remission)</a:t>
            </a:r>
          </a:p>
          <a:p>
            <a:pPr lvl="1"/>
            <a:r>
              <a:rPr lang="en-US" dirty="0"/>
              <a:t>Steroid resistant disease (&gt;16 weeks of therapy).  Calcineurin Inhibitors, MMF, alkylating agents</a:t>
            </a:r>
          </a:p>
          <a:p>
            <a:endParaRPr lang="en-US" dirty="0"/>
          </a:p>
        </p:txBody>
      </p:sp>
    </p:spTree>
    <p:extLst>
      <p:ext uri="{BB962C8B-B14F-4D97-AF65-F5344CB8AC3E}">
        <p14:creationId xmlns:p14="http://schemas.microsoft.com/office/powerpoint/2010/main" val="22949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dissolve">
                                      <p:cBhvr>
                                        <p:cTn id="3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graphicFrame>
        <p:nvGraphicFramePr>
          <p:cNvPr id="7" name="Content Placeholder 3">
            <a:extLst>
              <a:ext uri="{FF2B5EF4-FFF2-40B4-BE49-F238E27FC236}">
                <a16:creationId xmlns:a16="http://schemas.microsoft.com/office/drawing/2014/main" id="{E5C25CB1-C5DB-4329-9CBA-0DADDBD88481}"/>
              </a:ext>
            </a:extLst>
          </p:cNvPr>
          <p:cNvGraphicFramePr>
            <a:graphicFrameLocks/>
          </p:cNvGraphicFramePr>
          <p:nvPr>
            <p:extLst>
              <p:ext uri="{D42A27DB-BD31-4B8C-83A1-F6EECF244321}">
                <p14:modId xmlns:p14="http://schemas.microsoft.com/office/powerpoint/2010/main" val="881236527"/>
              </p:ext>
            </p:extLst>
          </p:nvPr>
        </p:nvGraphicFramePr>
        <p:xfrm>
          <a:off x="0" y="170584"/>
          <a:ext cx="7092857" cy="6516832"/>
        </p:xfrm>
        <a:graphic>
          <a:graphicData uri="http://schemas.openxmlformats.org/drawingml/2006/table">
            <a:tbl>
              <a:tblPr>
                <a:tableStyleId>{5C22544A-7EE6-4342-B048-85BDC9FD1C3A}</a:tableStyleId>
              </a:tblPr>
              <a:tblGrid>
                <a:gridCol w="2035628">
                  <a:extLst>
                    <a:ext uri="{9D8B030D-6E8A-4147-A177-3AD203B41FA5}">
                      <a16:colId xmlns:a16="http://schemas.microsoft.com/office/drawing/2014/main" val="1419242169"/>
                    </a:ext>
                  </a:extLst>
                </a:gridCol>
                <a:gridCol w="1289149">
                  <a:extLst>
                    <a:ext uri="{9D8B030D-6E8A-4147-A177-3AD203B41FA5}">
                      <a16:colId xmlns:a16="http://schemas.microsoft.com/office/drawing/2014/main" val="2034197844"/>
                    </a:ext>
                  </a:extLst>
                </a:gridCol>
                <a:gridCol w="3768080">
                  <a:extLst>
                    <a:ext uri="{9D8B030D-6E8A-4147-A177-3AD203B41FA5}">
                      <a16:colId xmlns:a16="http://schemas.microsoft.com/office/drawing/2014/main" val="3322422069"/>
                    </a:ext>
                  </a:extLst>
                </a:gridCol>
              </a:tblGrid>
              <a:tr h="233884">
                <a:tc>
                  <a:txBody>
                    <a:bodyPr/>
                    <a:lstStyle/>
                    <a:p>
                      <a:pPr algn="ctr" fontAlgn="b"/>
                      <a:r>
                        <a:rPr lang="en-US" sz="1800" b="1" u="none" strike="noStrike" dirty="0">
                          <a:effectLst/>
                        </a:rPr>
                        <a:t>Primary (idiopathic)</a:t>
                      </a:r>
                      <a:endParaRPr lang="en-US" sz="1800" b="1" i="0" u="none" strike="noStrike" dirty="0">
                        <a:solidFill>
                          <a:srgbClr val="000000"/>
                        </a:solidFill>
                        <a:effectLst/>
                        <a:latin typeface="Calibri" panose="020F0502020204030204" pitchFamily="34" charset="0"/>
                      </a:endParaRPr>
                    </a:p>
                  </a:txBody>
                  <a:tcPr marL="6871" marR="6871" marT="6871" marB="0" anchor="b">
                    <a:lnB w="12700" cap="flat" cmpd="sng" algn="ctr">
                      <a:solidFill>
                        <a:schemeClr val="tx1"/>
                      </a:solidFill>
                      <a:prstDash val="solid"/>
                      <a:round/>
                      <a:headEnd type="none" w="med" len="med"/>
                      <a:tailEnd type="none" w="med" len="med"/>
                    </a:lnB>
                    <a:noFill/>
                  </a:tcPr>
                </a:tc>
                <a:tc>
                  <a:txBody>
                    <a:bodyPr/>
                    <a:lstStyle/>
                    <a:p>
                      <a:pPr algn="ctr"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6871" marR="6871" marT="6871"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6871" marR="6871" marT="6871"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220629"/>
                  </a:ext>
                </a:extLst>
              </a:tr>
              <a:tr h="233884">
                <a:tc>
                  <a:txBody>
                    <a:bodyPr/>
                    <a:lstStyle/>
                    <a:p>
                      <a:pPr algn="ctr" fontAlgn="b"/>
                      <a:r>
                        <a:rPr lang="en-US" sz="1800" b="1" u="none" strike="noStrike" dirty="0">
                          <a:effectLst/>
                        </a:rPr>
                        <a:t>Secondary</a:t>
                      </a:r>
                      <a:endParaRPr lang="en-US" sz="1800" b="1" i="0" u="none" strike="noStrike" dirty="0">
                        <a:solidFill>
                          <a:srgbClr val="000000"/>
                        </a:solidFill>
                        <a:effectLst/>
                        <a:latin typeface="Calibri" panose="020F0502020204030204" pitchFamily="34" charset="0"/>
                      </a:endParaRPr>
                    </a:p>
                  </a:txBody>
                  <a:tcPr marL="6871" marR="6871" marT="687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b="1" u="none" strike="noStrike" dirty="0">
                          <a:effectLst/>
                        </a:rPr>
                        <a:t> </a:t>
                      </a:r>
                      <a:endParaRPr lang="en-US" sz="900" b="1" i="0" u="none" strike="noStrike" dirty="0">
                        <a:solidFill>
                          <a:srgbClr val="000000"/>
                        </a:solidFill>
                        <a:effectLst/>
                        <a:latin typeface="Calibri" panose="020F0502020204030204" pitchFamily="34" charset="0"/>
                      </a:endParaRPr>
                    </a:p>
                  </a:txBody>
                  <a:tcPr marL="6871" marR="6871" marT="687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6871" marR="6871" marT="687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4653495"/>
                  </a:ext>
                </a:extLst>
              </a:tr>
              <a:tr h="233884">
                <a:tc>
                  <a:txBody>
                    <a:bodyPr/>
                    <a:lstStyle/>
                    <a:p>
                      <a:pPr algn="ctr" fontAlgn="b"/>
                      <a:endParaRPr lang="en-US" sz="1800" b="1" i="0" u="none" strike="noStrike">
                        <a:solidFill>
                          <a:srgbClr val="000000"/>
                        </a:solidFill>
                        <a:effectLst/>
                        <a:latin typeface="Calibri" panose="020F0502020204030204" pitchFamily="34" charset="0"/>
                      </a:endParaRPr>
                    </a:p>
                  </a:txBody>
                  <a:tcPr marL="6871" marR="6871" marT="6871" marB="0" anchor="b">
                    <a:lnT w="12700" cap="flat" cmpd="sng" algn="ctr">
                      <a:solidFill>
                        <a:schemeClr val="tx1"/>
                      </a:solidFill>
                      <a:prstDash val="solid"/>
                      <a:round/>
                      <a:headEnd type="none" w="med" len="med"/>
                      <a:tailEnd type="none" w="med" len="med"/>
                    </a:lnT>
                    <a:noFill/>
                  </a:tcPr>
                </a:tc>
                <a:tc>
                  <a:txBody>
                    <a:bodyPr/>
                    <a:lstStyle/>
                    <a:p>
                      <a:pPr algn="ctr" fontAlgn="b"/>
                      <a:r>
                        <a:rPr lang="en-US" sz="1600" b="1" u="none" strike="noStrike" dirty="0">
                          <a:effectLst/>
                        </a:rPr>
                        <a:t>Drugs</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2234603"/>
                  </a:ext>
                </a:extLst>
              </a:tr>
              <a:tr h="233884">
                <a:tc>
                  <a:txBody>
                    <a:bodyPr/>
                    <a:lstStyle/>
                    <a:p>
                      <a:pPr algn="ctr" fontAlgn="b"/>
                      <a:endParaRPr lang="en-US" sz="1800" b="1" i="0" u="none" strike="noStrike" dirty="0">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r>
                        <a:rPr lang="en-US" sz="1400" u="none" strike="noStrike" dirty="0">
                          <a:effectLst/>
                        </a:rPr>
                        <a:t>NSAIDS</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87245886"/>
                  </a:ext>
                </a:extLst>
              </a:tr>
              <a:tr h="233884">
                <a:tc>
                  <a:txBody>
                    <a:bodyPr/>
                    <a:lstStyle/>
                    <a:p>
                      <a:pPr algn="ctr" fontAlgn="b"/>
                      <a:endParaRPr lang="en-US" sz="14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Ampicillin, Rifampicin, Cephalosporin</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188832439"/>
                  </a:ext>
                </a:extLst>
              </a:tr>
              <a:tr h="233884">
                <a:tc>
                  <a:txBody>
                    <a:bodyPr/>
                    <a:lstStyle/>
                    <a:p>
                      <a:pPr algn="ctr" fontAlgn="b"/>
                      <a:endParaRPr lang="en-US" sz="14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a:effectLst/>
                        </a:rPr>
                        <a:t> </a:t>
                      </a:r>
                      <a:endParaRPr lang="en-US" sz="1600" b="1" i="0" u="none" strike="noStrike">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Lithium</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48028426"/>
                  </a:ext>
                </a:extLst>
              </a:tr>
              <a:tr h="233884">
                <a:tc>
                  <a:txBody>
                    <a:bodyPr/>
                    <a:lstStyle/>
                    <a:p>
                      <a:pPr algn="ctr" fontAlgn="b"/>
                      <a:endParaRPr lang="en-US" sz="14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Penicillamine, Tiopronin</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26549639"/>
                  </a:ext>
                </a:extLst>
              </a:tr>
              <a:tr h="377848">
                <a:tc>
                  <a:txBody>
                    <a:bodyPr/>
                    <a:lstStyle/>
                    <a:p>
                      <a:pPr algn="ctr" fontAlgn="b"/>
                      <a:endParaRPr lang="en-US" sz="14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Pamidronate and other bisphosphonate</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36244414"/>
                  </a:ext>
                </a:extLst>
              </a:tr>
              <a:tr h="233884">
                <a:tc>
                  <a:txBody>
                    <a:bodyPr/>
                    <a:lstStyle/>
                    <a:p>
                      <a:pPr algn="ctr" fontAlgn="b"/>
                      <a:endParaRPr lang="en-US" sz="1400" b="1" i="0" u="none" strike="noStrike" dirty="0">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Sulfasalazine and derivative</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810211461"/>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Trimethadione</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592287045"/>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Immunizations</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125576575"/>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a:effectLst/>
                        </a:rPr>
                        <a:t> </a:t>
                      </a:r>
                      <a:endParaRPr lang="en-US" sz="1600" b="1" i="0" u="none" strike="noStrike">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Gamma interferon</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051259579"/>
                  </a:ext>
                </a:extLst>
              </a:tr>
              <a:tr h="233884">
                <a:tc>
                  <a:txBody>
                    <a:bodyPr/>
                    <a:lstStyle/>
                    <a:p>
                      <a:pPr algn="ctr" fontAlgn="b"/>
                      <a:endParaRPr lang="en-US" sz="1000" b="1" i="0" u="none" strike="noStrike" dirty="0">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Neoplasm</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0530739"/>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r>
                        <a:rPr lang="en-US" sz="1400" u="none" strike="noStrike">
                          <a:effectLst/>
                        </a:rPr>
                        <a:t>Hodgkins</a:t>
                      </a:r>
                      <a:endParaRPr lang="en-US" sz="1400" b="0" i="0" u="none" strike="noStrike">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14097955"/>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Non-</a:t>
                      </a:r>
                      <a:r>
                        <a:rPr lang="en-US" sz="1400" u="none" strike="noStrike" dirty="0" err="1">
                          <a:effectLst/>
                        </a:rPr>
                        <a:t>Hodgkins</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945790932"/>
                  </a:ext>
                </a:extLst>
              </a:tr>
              <a:tr h="233884">
                <a:tc>
                  <a:txBody>
                    <a:bodyPr/>
                    <a:lstStyle/>
                    <a:p>
                      <a:pPr algn="ctr" fontAlgn="b"/>
                      <a:endParaRPr lang="en-US" sz="1000" b="1" i="0" u="none" strike="noStrike" dirty="0">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Leukemia</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021211282"/>
                  </a:ext>
                </a:extLst>
              </a:tr>
              <a:tr h="233884">
                <a:tc>
                  <a:txBody>
                    <a:bodyPr/>
                    <a:lstStyle/>
                    <a:p>
                      <a:pPr algn="ctr" fontAlgn="b"/>
                      <a:endParaRPr lang="en-US" sz="1000" b="1" i="0" u="none" strike="noStrike" dirty="0">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Infectious</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3266826"/>
                  </a:ext>
                </a:extLst>
              </a:tr>
              <a:tr h="233884">
                <a:tc>
                  <a:txBody>
                    <a:bodyPr/>
                    <a:lstStyle/>
                    <a:p>
                      <a:pPr algn="ctr" fontAlgn="b"/>
                      <a:endParaRPr lang="en-US" sz="1000" b="1" i="0" u="none" strike="noStrike" dirty="0">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r>
                        <a:rPr lang="en-US" sz="1400" u="none" strike="noStrike" dirty="0">
                          <a:effectLst/>
                        </a:rPr>
                        <a:t>Syphilis</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920151728"/>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TB</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254229557"/>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Mycoplasma</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169240328"/>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Ehrlichiosis</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27400840"/>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Hep C</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597254712"/>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HIV</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80446203"/>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 </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noFill/>
                  </a:tcPr>
                </a:tc>
                <a:tc>
                  <a:txBody>
                    <a:bodyPr/>
                    <a:lstStyle/>
                    <a:p>
                      <a:pPr algn="l" fontAlgn="b"/>
                      <a:r>
                        <a:rPr lang="en-US" sz="1400" u="none" strike="noStrike" dirty="0">
                          <a:effectLst/>
                        </a:rPr>
                        <a:t>Lyme</a:t>
                      </a:r>
                      <a:endParaRPr lang="en-US" sz="14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550148725"/>
                  </a:ext>
                </a:extLst>
              </a:tr>
              <a:tr h="233884">
                <a:tc>
                  <a:txBody>
                    <a:bodyPr/>
                    <a:lstStyle/>
                    <a:p>
                      <a:pPr algn="ctr" fontAlgn="b"/>
                      <a:endParaRPr lang="en-US" sz="1000" b="1" i="0" u="none" strike="noStrike">
                        <a:solidFill>
                          <a:srgbClr val="000000"/>
                        </a:solidFill>
                        <a:effectLst/>
                        <a:latin typeface="Calibri" panose="020F0502020204030204" pitchFamily="34" charset="0"/>
                      </a:endParaRPr>
                    </a:p>
                  </a:txBody>
                  <a:tcPr marL="6871" marR="6871" marT="6871" marB="0" anchor="b">
                    <a:noFill/>
                  </a:tcPr>
                </a:tc>
                <a:tc>
                  <a:txBody>
                    <a:bodyPr/>
                    <a:lstStyle/>
                    <a:p>
                      <a:pPr algn="ctr" fontAlgn="b"/>
                      <a:r>
                        <a:rPr lang="en-US" sz="1600" b="1" u="none" strike="noStrike" dirty="0">
                          <a:effectLst/>
                        </a:rPr>
                        <a:t>Allergy</a:t>
                      </a:r>
                      <a:endParaRPr lang="en-US" sz="1600" b="1" i="0" u="none" strike="noStrike" dirty="0">
                        <a:solidFill>
                          <a:srgbClr val="000000"/>
                        </a:solidFill>
                        <a:effectLst/>
                        <a:latin typeface="Calibri" panose="020F0502020204030204" pitchFamily="34" charset="0"/>
                      </a:endParaRPr>
                    </a:p>
                  </a:txBody>
                  <a:tcPr marL="6871" marR="6871" marT="6871"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6871" marR="6871" marT="687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1641945"/>
                  </a:ext>
                </a:extLst>
              </a:tr>
            </a:tbl>
          </a:graphicData>
        </a:graphic>
      </p:graphicFrame>
    </p:spTree>
    <p:extLst>
      <p:ext uri="{BB962C8B-B14F-4D97-AF65-F5344CB8AC3E}">
        <p14:creationId xmlns:p14="http://schemas.microsoft.com/office/powerpoint/2010/main" val="4227273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Picture 2">
            <a:extLst>
              <a:ext uri="{FF2B5EF4-FFF2-40B4-BE49-F238E27FC236}">
                <a16:creationId xmlns:a16="http://schemas.microsoft.com/office/drawing/2014/main" id="{FA16B3AA-5A8B-B754-3BE2-15F4CD3E36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15" y="1261148"/>
            <a:ext cx="6995820" cy="4561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A2522F6-2A92-1B8C-BBB6-491440F858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74205" y="2208205"/>
            <a:ext cx="5217795" cy="361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390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980D5959-78E3-4996-A41A-F422E3D493E9}"/>
              </a:ext>
            </a:extLst>
          </p:cNvPr>
          <p:cNvPicPr>
            <a:picLocks noChangeAspect="1"/>
          </p:cNvPicPr>
          <p:nvPr/>
        </p:nvPicPr>
        <p:blipFill>
          <a:blip r:embed="rId3"/>
          <a:stretch>
            <a:fillRect/>
          </a:stretch>
        </p:blipFill>
        <p:spPr>
          <a:xfrm>
            <a:off x="469625" y="681037"/>
            <a:ext cx="11252750" cy="5661250"/>
          </a:xfrm>
          <a:prstGeom prst="rect">
            <a:avLst/>
          </a:prstGeom>
        </p:spPr>
      </p:pic>
    </p:spTree>
    <p:extLst>
      <p:ext uri="{BB962C8B-B14F-4D97-AF65-F5344CB8AC3E}">
        <p14:creationId xmlns:p14="http://schemas.microsoft.com/office/powerpoint/2010/main" val="4277514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Diabetic Nephropathy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0000" lnSpcReduction="20000"/>
          </a:bodyPr>
          <a:lstStyle/>
          <a:p>
            <a:r>
              <a:rPr lang="en-US" dirty="0"/>
              <a:t>Leading cause of chronic kidney disease and ESRD worldwide</a:t>
            </a:r>
          </a:p>
          <a:p>
            <a:r>
              <a:rPr lang="en-US" dirty="0"/>
              <a:t>&gt;50,000 new cases requiring dialysis each year</a:t>
            </a:r>
          </a:p>
          <a:p>
            <a:r>
              <a:rPr lang="en-US" dirty="0"/>
              <a:t>Defined: clinical evidence of kidney injury in response to chronic longstanding hyperglycemia (10-12% incidence over 25years)</a:t>
            </a:r>
          </a:p>
          <a:p>
            <a:r>
              <a:rPr lang="en-US" dirty="0"/>
              <a:t>Advanced glycation end products are felt to be the primary mediator activating mesangial cell synthesis of profibrogenic cytokines, including platelet derived growth factor and transforming growth factor Beta</a:t>
            </a:r>
          </a:p>
          <a:p>
            <a:r>
              <a:rPr lang="en-US" dirty="0"/>
              <a:t>Typically starts with microalbuminuria progressively worsening to Nephrotic syndrome</a:t>
            </a:r>
          </a:p>
          <a:p>
            <a:r>
              <a:rPr lang="en-US" dirty="0"/>
              <a:t>Microalbumin check (yearly type 2, after 5years type 1)</a:t>
            </a:r>
          </a:p>
          <a:p>
            <a:r>
              <a:rPr lang="en-US" dirty="0"/>
              <a:t>Biopsy if clinical presentation is not entirely consistent</a:t>
            </a:r>
          </a:p>
          <a:p>
            <a:r>
              <a:rPr lang="en-US" u="sng" dirty="0"/>
              <a:t>Biopsy: nodular mesangial sclerosis (</a:t>
            </a:r>
            <a:r>
              <a:rPr lang="en-US" u="sng" dirty="0" err="1"/>
              <a:t>Kimmelstein</a:t>
            </a:r>
            <a:r>
              <a:rPr lang="en-US" u="sng" dirty="0"/>
              <a:t>-Wilson Nodules) with glomerular and tubular basement thickening, </a:t>
            </a:r>
            <a:r>
              <a:rPr lang="en-US" u="sng" dirty="0" err="1"/>
              <a:t>abscense</a:t>
            </a:r>
            <a:r>
              <a:rPr lang="en-US" u="sng" dirty="0"/>
              <a:t> of immune deposits, is the classic description of diabetic nephropathy</a:t>
            </a:r>
            <a:r>
              <a:rPr lang="en-US" dirty="0"/>
              <a:t>. </a:t>
            </a:r>
          </a:p>
          <a:p>
            <a:r>
              <a:rPr lang="en-US" dirty="0"/>
              <a:t>Tx: Glycemic control, HTN control, RAAS blockade </a:t>
            </a:r>
          </a:p>
          <a:p>
            <a:endParaRPr lang="en-US" dirty="0"/>
          </a:p>
        </p:txBody>
      </p:sp>
    </p:spTree>
    <p:extLst>
      <p:ext uri="{BB962C8B-B14F-4D97-AF65-F5344CB8AC3E}">
        <p14:creationId xmlns:p14="http://schemas.microsoft.com/office/powerpoint/2010/main" val="20899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dissolv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dissolve">
                                      <p:cBhvr>
                                        <p:cTn id="31" dur="500"/>
                                        <p:tgtEl>
                                          <p:spTgt spid="5">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dissolve">
                                      <p:cBhvr>
                                        <p:cTn id="3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Secondary Buzz Words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92500" lnSpcReduction="20000"/>
          </a:bodyPr>
          <a:lstStyle/>
          <a:p>
            <a:r>
              <a:rPr lang="en-US" dirty="0" err="1"/>
              <a:t>Kimmelsteil</a:t>
            </a:r>
            <a:r>
              <a:rPr lang="en-US" dirty="0"/>
              <a:t>-Wilson – Diabetes </a:t>
            </a:r>
          </a:p>
          <a:p>
            <a:r>
              <a:rPr lang="en-US" dirty="0"/>
              <a:t>Pregnant – Pre-eclampsia</a:t>
            </a:r>
          </a:p>
          <a:p>
            <a:r>
              <a:rPr lang="en-US" dirty="0"/>
              <a:t>Medications– Gold or penicillamine, NSAIDS, Lithium, Captopril, and Tamoxifen</a:t>
            </a:r>
          </a:p>
          <a:p>
            <a:r>
              <a:rPr lang="en-US" dirty="0"/>
              <a:t>Malignancy – Lymphoma, Multiple Myeloma, Lung Cancer, Renal Cell Carcinoma (minimal and membranous)</a:t>
            </a:r>
          </a:p>
          <a:p>
            <a:r>
              <a:rPr lang="en-US" dirty="0"/>
              <a:t>Murmur – infective endocarditis – Bacterial (endo, syphilis), viral (HIV, hepatitis), protozoal (malaria, toxoplasmosis), and helminthic</a:t>
            </a:r>
          </a:p>
          <a:p>
            <a:r>
              <a:rPr lang="en-US" dirty="0"/>
              <a:t>B-symptoms in young patient – Hodgkin’s Lymphoma</a:t>
            </a:r>
          </a:p>
          <a:p>
            <a:r>
              <a:rPr lang="en-US" dirty="0"/>
              <a:t>Autoimmune – SLE (nephrotic and nephritic)</a:t>
            </a:r>
          </a:p>
          <a:p>
            <a:r>
              <a:rPr lang="en-US" dirty="0"/>
              <a:t>Congo red staining and polarized light microscopy - Amyloidosis</a:t>
            </a:r>
          </a:p>
          <a:p>
            <a:endParaRPr lang="en-US" dirty="0"/>
          </a:p>
        </p:txBody>
      </p:sp>
    </p:spTree>
    <p:extLst>
      <p:ext uri="{BB962C8B-B14F-4D97-AF65-F5344CB8AC3E}">
        <p14:creationId xmlns:p14="http://schemas.microsoft.com/office/powerpoint/2010/main" val="539941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59596" y="534256"/>
            <a:ext cx="10994204" cy="6123398"/>
          </a:xfrm>
        </p:spPr>
        <p:txBody>
          <a:bodyPr>
            <a:normAutofit fontScale="92500"/>
          </a:bodyPr>
          <a:lstStyle/>
          <a:p>
            <a:pPr marL="0" indent="0">
              <a:buNone/>
            </a:pPr>
            <a:r>
              <a:rPr lang="en-US" dirty="0"/>
              <a:t>(25)   A 27-year-old woman is evaluated for 6 month history of fatigue, arthralgia, myalgia.  She has a history urinary tract infection.  Medications are an oral contraceptive pill and as needed naproxen for pain.</a:t>
            </a:r>
          </a:p>
          <a:p>
            <a:pPr marL="0" indent="0">
              <a:buNone/>
            </a:pPr>
            <a:r>
              <a:rPr lang="en-US" dirty="0"/>
              <a:t>On physical examination temperature is 100.8 F, blood pressure is 142/90, pulse rate is 90.  Cardiac, lung, and abdominal exam are normal.</a:t>
            </a:r>
          </a:p>
          <a:p>
            <a:pPr marL="0" indent="0">
              <a:buNone/>
            </a:pPr>
            <a:r>
              <a:rPr lang="en-US" dirty="0"/>
              <a:t>Lab studies show serum creatinine level of 1.4, urinalysis shows 2+ blood, 3+ protein, positive leukocyte esterase, no nitrites, 10-15 erythrocytes/HPF, 5-10 leukocytes/HPF, no crystals.  Urine microscopy with RBC Casts</a:t>
            </a:r>
          </a:p>
          <a:p>
            <a:pPr marL="0" indent="0">
              <a:buNone/>
            </a:pPr>
            <a:r>
              <a:rPr lang="en-US" dirty="0"/>
              <a:t> </a:t>
            </a:r>
          </a:p>
          <a:p>
            <a:pPr marL="0" indent="0">
              <a:buNone/>
            </a:pPr>
            <a:r>
              <a:rPr lang="en-US" b="1" dirty="0"/>
              <a:t>Which of the following is the most likely diagnosis?</a:t>
            </a:r>
          </a:p>
          <a:p>
            <a:pPr marL="0" indent="0">
              <a:buNone/>
            </a:pPr>
            <a:r>
              <a:rPr lang="en-US" dirty="0"/>
              <a:t>A) bladder cancer</a:t>
            </a:r>
          </a:p>
          <a:p>
            <a:pPr marL="0" indent="0">
              <a:buNone/>
            </a:pPr>
            <a:r>
              <a:rPr lang="en-US" dirty="0"/>
              <a:t>B) glomerulonephritis</a:t>
            </a:r>
          </a:p>
          <a:p>
            <a:pPr marL="0" indent="0">
              <a:buNone/>
            </a:pPr>
            <a:r>
              <a:rPr lang="en-US" dirty="0"/>
              <a:t>C) tubular interstitial nephritis</a:t>
            </a:r>
          </a:p>
          <a:p>
            <a:pPr marL="0" indent="0">
              <a:buNone/>
            </a:pPr>
            <a:r>
              <a:rPr lang="en-US" dirty="0"/>
              <a:t>D) urinary tract infection</a:t>
            </a:r>
          </a:p>
          <a:p>
            <a:pPr marL="0" indent="0">
              <a:buNone/>
            </a:pPr>
            <a:endParaRPr lang="en-US" dirty="0"/>
          </a:p>
        </p:txBody>
      </p:sp>
    </p:spTree>
    <p:extLst>
      <p:ext uri="{BB962C8B-B14F-4D97-AF65-F5344CB8AC3E}">
        <p14:creationId xmlns:p14="http://schemas.microsoft.com/office/powerpoint/2010/main" val="303121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What is Normal</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838200" y="1825625"/>
            <a:ext cx="4062573" cy="4351338"/>
          </a:xfrm>
        </p:spPr>
        <p:txBody>
          <a:bodyPr>
            <a:normAutofit fontScale="85000" lnSpcReduction="20000"/>
          </a:bodyPr>
          <a:lstStyle/>
          <a:p>
            <a:r>
              <a:rPr lang="en-US" dirty="0">
                <a:solidFill>
                  <a:srgbClr val="3A3838"/>
                </a:solidFill>
                <a:effectLst/>
                <a:latin typeface="Helvetica" pitchFamily="2" charset="0"/>
              </a:rPr>
              <a:t>Color 		yellow</a:t>
            </a:r>
          </a:p>
          <a:p>
            <a:r>
              <a:rPr lang="en-US" dirty="0">
                <a:solidFill>
                  <a:srgbClr val="3A3838"/>
                </a:solidFill>
                <a:effectLst/>
                <a:latin typeface="Helvetica" pitchFamily="2" charset="0"/>
              </a:rPr>
              <a:t>Clarity 		clear</a:t>
            </a:r>
          </a:p>
          <a:p>
            <a:r>
              <a:rPr lang="en-US" dirty="0">
                <a:solidFill>
                  <a:srgbClr val="3A3838"/>
                </a:solidFill>
                <a:effectLst/>
                <a:latin typeface="Helvetica" pitchFamily="2" charset="0"/>
              </a:rPr>
              <a:t>Spec </a:t>
            </a:r>
            <a:r>
              <a:rPr lang="en-US" dirty="0" err="1">
                <a:solidFill>
                  <a:srgbClr val="3A3838"/>
                </a:solidFill>
                <a:effectLst/>
                <a:latin typeface="Helvetica" pitchFamily="2" charset="0"/>
              </a:rPr>
              <a:t>Grav</a:t>
            </a:r>
            <a:r>
              <a:rPr lang="en-US" dirty="0">
                <a:solidFill>
                  <a:srgbClr val="3A3838"/>
                </a:solidFill>
                <a:effectLst/>
                <a:latin typeface="Helvetica" pitchFamily="2" charset="0"/>
              </a:rPr>
              <a:t>		1.015</a:t>
            </a:r>
          </a:p>
          <a:p>
            <a:r>
              <a:rPr lang="en-US" dirty="0">
                <a:solidFill>
                  <a:srgbClr val="3A3838"/>
                </a:solidFill>
                <a:effectLst/>
                <a:latin typeface="Helvetica" pitchFamily="2" charset="0"/>
              </a:rPr>
              <a:t>pH 			6.5</a:t>
            </a:r>
          </a:p>
          <a:p>
            <a:r>
              <a:rPr lang="en-US" dirty="0">
                <a:solidFill>
                  <a:srgbClr val="3A3838"/>
                </a:solidFill>
                <a:effectLst/>
                <a:latin typeface="Helvetica" pitchFamily="2" charset="0"/>
              </a:rPr>
              <a:t>Protein 		neg</a:t>
            </a:r>
          </a:p>
          <a:p>
            <a:r>
              <a:rPr lang="en-US" dirty="0">
                <a:solidFill>
                  <a:srgbClr val="3A3838"/>
                </a:solidFill>
                <a:effectLst/>
                <a:latin typeface="Helvetica" pitchFamily="2" charset="0"/>
              </a:rPr>
              <a:t>Ketones 		neg</a:t>
            </a:r>
          </a:p>
          <a:p>
            <a:r>
              <a:rPr lang="en-US" dirty="0">
                <a:solidFill>
                  <a:srgbClr val="3A3838"/>
                </a:solidFill>
                <a:effectLst/>
                <a:latin typeface="Helvetica" pitchFamily="2" charset="0"/>
              </a:rPr>
              <a:t>Bilirubin 		neg</a:t>
            </a:r>
          </a:p>
          <a:p>
            <a:r>
              <a:rPr lang="en-US" dirty="0">
                <a:solidFill>
                  <a:srgbClr val="3A3838"/>
                </a:solidFill>
                <a:effectLst/>
                <a:latin typeface="Helvetica" pitchFamily="2" charset="0"/>
              </a:rPr>
              <a:t>Blood 		neg</a:t>
            </a:r>
          </a:p>
          <a:p>
            <a:r>
              <a:rPr lang="en-US" dirty="0">
                <a:solidFill>
                  <a:srgbClr val="3A3838"/>
                </a:solidFill>
                <a:effectLst/>
                <a:latin typeface="Helvetica" pitchFamily="2" charset="0"/>
              </a:rPr>
              <a:t>Nitrite 		neg</a:t>
            </a:r>
          </a:p>
          <a:p>
            <a:r>
              <a:rPr lang="en-US" dirty="0">
                <a:solidFill>
                  <a:srgbClr val="3A3838"/>
                </a:solidFill>
                <a:effectLst/>
                <a:latin typeface="Helvetica" pitchFamily="2" charset="0"/>
              </a:rPr>
              <a:t>Urobilinogen	neg</a:t>
            </a:r>
          </a:p>
          <a:p>
            <a:r>
              <a:rPr lang="en-US" dirty="0">
                <a:solidFill>
                  <a:srgbClr val="3A3838"/>
                </a:solidFill>
                <a:effectLst/>
                <a:latin typeface="Helvetica" pitchFamily="2" charset="0"/>
              </a:rPr>
              <a:t>WBC esterase 	neg</a:t>
            </a:r>
          </a:p>
          <a:p>
            <a:endParaRPr lang="en-US" dirty="0"/>
          </a:p>
        </p:txBody>
      </p:sp>
      <p:sp>
        <p:nvSpPr>
          <p:cNvPr id="2" name="Content Placeholder 4">
            <a:extLst>
              <a:ext uri="{FF2B5EF4-FFF2-40B4-BE49-F238E27FC236}">
                <a16:creationId xmlns:a16="http://schemas.microsoft.com/office/drawing/2014/main" id="{2B8F18A1-DA45-5280-D663-DABA60E0EAA5}"/>
              </a:ext>
            </a:extLst>
          </p:cNvPr>
          <p:cNvSpPr txBox="1">
            <a:spLocks/>
          </p:cNvSpPr>
          <p:nvPr/>
        </p:nvSpPr>
        <p:spPr>
          <a:xfrm>
            <a:off x="5716711" y="1825625"/>
            <a:ext cx="40625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A3838"/>
                </a:solidFill>
                <a:latin typeface="Helvetica" pitchFamily="2" charset="0"/>
              </a:rPr>
              <a:t>RBC	&lt; 3 cells/</a:t>
            </a:r>
            <a:r>
              <a:rPr lang="en-US" dirty="0" err="1">
                <a:solidFill>
                  <a:srgbClr val="3A3838"/>
                </a:solidFill>
                <a:latin typeface="Helvetica" pitchFamily="2" charset="0"/>
              </a:rPr>
              <a:t>hpf</a:t>
            </a:r>
            <a:endParaRPr lang="en-US" dirty="0">
              <a:solidFill>
                <a:srgbClr val="3A3838"/>
              </a:solidFill>
              <a:latin typeface="Helvetica" pitchFamily="2" charset="0"/>
            </a:endParaRPr>
          </a:p>
          <a:p>
            <a:r>
              <a:rPr lang="en-US" dirty="0">
                <a:solidFill>
                  <a:srgbClr val="3A3838"/>
                </a:solidFill>
                <a:latin typeface="Helvetica" pitchFamily="2" charset="0"/>
              </a:rPr>
              <a:t>WBC	&lt; 3 cells/</a:t>
            </a:r>
            <a:r>
              <a:rPr lang="en-US" dirty="0" err="1">
                <a:solidFill>
                  <a:srgbClr val="3A3838"/>
                </a:solidFill>
                <a:latin typeface="Helvetica" pitchFamily="2" charset="0"/>
              </a:rPr>
              <a:t>hpf</a:t>
            </a:r>
            <a:endParaRPr lang="en-US" dirty="0">
              <a:solidFill>
                <a:srgbClr val="3A3838"/>
              </a:solidFill>
              <a:latin typeface="Helvetica" pitchFamily="2" charset="0"/>
            </a:endParaRPr>
          </a:p>
          <a:p>
            <a:r>
              <a:rPr lang="en-US" dirty="0">
                <a:solidFill>
                  <a:srgbClr val="3A3838"/>
                </a:solidFill>
                <a:latin typeface="Helvetica" pitchFamily="2" charset="0"/>
              </a:rPr>
              <a:t>Casts*</a:t>
            </a:r>
          </a:p>
          <a:p>
            <a:endParaRPr lang="en-US" dirty="0">
              <a:solidFill>
                <a:srgbClr val="3A3838"/>
              </a:solidFill>
              <a:latin typeface="Helvetica" pitchFamily="2" charset="0"/>
            </a:endParaRPr>
          </a:p>
          <a:p>
            <a:r>
              <a:rPr lang="en-US" dirty="0">
                <a:solidFill>
                  <a:srgbClr val="3A3838"/>
                </a:solidFill>
                <a:latin typeface="Helvetica" pitchFamily="2" charset="0"/>
              </a:rPr>
              <a:t>Albumin/Cr  &lt; 30g/g</a:t>
            </a:r>
          </a:p>
          <a:p>
            <a:r>
              <a:rPr lang="en-US" dirty="0" err="1">
                <a:solidFill>
                  <a:srgbClr val="3A3838"/>
                </a:solidFill>
                <a:latin typeface="Helvetica" pitchFamily="2" charset="0"/>
              </a:rPr>
              <a:t>Prot</a:t>
            </a:r>
            <a:r>
              <a:rPr lang="en-US" dirty="0">
                <a:solidFill>
                  <a:srgbClr val="3A3838"/>
                </a:solidFill>
                <a:latin typeface="Helvetica" pitchFamily="2" charset="0"/>
              </a:rPr>
              <a:t>/Cr    &lt;300mg</a:t>
            </a:r>
          </a:p>
          <a:p>
            <a:endParaRPr lang="en-US" dirty="0"/>
          </a:p>
        </p:txBody>
      </p:sp>
    </p:spTree>
    <p:extLst>
      <p:ext uri="{BB962C8B-B14F-4D97-AF65-F5344CB8AC3E}">
        <p14:creationId xmlns:p14="http://schemas.microsoft.com/office/powerpoint/2010/main" val="1834872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59596" y="534256"/>
            <a:ext cx="10994204" cy="6123398"/>
          </a:xfrm>
        </p:spPr>
        <p:txBody>
          <a:bodyPr>
            <a:normAutofit fontScale="92500"/>
          </a:bodyPr>
          <a:lstStyle/>
          <a:p>
            <a:pPr marL="0" indent="0">
              <a:buNone/>
            </a:pPr>
            <a:r>
              <a:rPr lang="en-US" dirty="0"/>
              <a:t>(25)   A 27-year-old woman is evaluated for 6 month history of fatigue, arthralgia, myalgia.  She has a history urinary tract infection.  Medications are an oral contraceptive pill and as needed naproxen for pain.</a:t>
            </a:r>
          </a:p>
          <a:p>
            <a:pPr marL="0" indent="0">
              <a:buNone/>
            </a:pPr>
            <a:r>
              <a:rPr lang="en-US" dirty="0"/>
              <a:t>On physical examination temperature is 100.8 F, blood pressure is 142/90, pulse rate is 90.  Cardiac, lung, and abdominal exam are normal.</a:t>
            </a:r>
          </a:p>
          <a:p>
            <a:pPr marL="0" indent="0">
              <a:buNone/>
            </a:pPr>
            <a:r>
              <a:rPr lang="en-US" dirty="0"/>
              <a:t>Lab studies show serum creatinine level of 1.4, urinalysis shows 2+ blood, 3+ protein, positive leukocyte esterase, no nitrites, 10-15 erythrocytes/HPF, 5-10 leukocytes/HPF, no crystals.  Urine microscopy with RBC Casts</a:t>
            </a:r>
          </a:p>
          <a:p>
            <a:pPr marL="0" indent="0">
              <a:buNone/>
            </a:pPr>
            <a:r>
              <a:rPr lang="en-US" dirty="0"/>
              <a:t> </a:t>
            </a:r>
          </a:p>
          <a:p>
            <a:pPr marL="0" indent="0">
              <a:buNone/>
            </a:pPr>
            <a:r>
              <a:rPr lang="en-US" b="1" dirty="0"/>
              <a:t>Which of the following is the most likely diagnosis?</a:t>
            </a:r>
          </a:p>
          <a:p>
            <a:pPr marL="0" indent="0">
              <a:buNone/>
            </a:pPr>
            <a:r>
              <a:rPr lang="en-US" dirty="0"/>
              <a:t>A) bladder cancer</a:t>
            </a:r>
          </a:p>
          <a:p>
            <a:pPr marL="0" indent="0">
              <a:buNone/>
            </a:pPr>
            <a:r>
              <a:rPr lang="en-US" b="1" u="sng" dirty="0"/>
              <a:t>B) glomerulonephritis</a:t>
            </a:r>
          </a:p>
          <a:p>
            <a:pPr marL="0" indent="0">
              <a:buNone/>
            </a:pPr>
            <a:r>
              <a:rPr lang="en-US" dirty="0"/>
              <a:t>C) tubular interstitial nephritis</a:t>
            </a:r>
          </a:p>
          <a:p>
            <a:pPr marL="0" indent="0">
              <a:buNone/>
            </a:pPr>
            <a:r>
              <a:rPr lang="en-US" dirty="0"/>
              <a:t>D) urinary tract infection</a:t>
            </a:r>
          </a:p>
          <a:p>
            <a:pPr marL="0" indent="0">
              <a:buNone/>
            </a:pPr>
            <a:endParaRPr lang="en-US" dirty="0"/>
          </a:p>
        </p:txBody>
      </p:sp>
    </p:spTree>
    <p:extLst>
      <p:ext uri="{BB962C8B-B14F-4D97-AF65-F5344CB8AC3E}">
        <p14:creationId xmlns:p14="http://schemas.microsoft.com/office/powerpoint/2010/main" val="945734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EC819F36-3926-BF47-040F-1DBC18163D19}"/>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727811" y="-1"/>
            <a:ext cx="9971927" cy="6980349"/>
          </a:xfrm>
          <a:prstGeom prst="rect">
            <a:avLst/>
          </a:prstGeom>
        </p:spPr>
      </p:pic>
    </p:spTree>
    <p:extLst>
      <p:ext uri="{BB962C8B-B14F-4D97-AF65-F5344CB8AC3E}">
        <p14:creationId xmlns:p14="http://schemas.microsoft.com/office/powerpoint/2010/main" val="3205203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graphicFrame>
        <p:nvGraphicFramePr>
          <p:cNvPr id="2" name="Content Placeholder 3">
            <a:extLst>
              <a:ext uri="{FF2B5EF4-FFF2-40B4-BE49-F238E27FC236}">
                <a16:creationId xmlns:a16="http://schemas.microsoft.com/office/drawing/2014/main" id="{4052B410-88D3-1396-2707-3B96B7459392}"/>
              </a:ext>
            </a:extLst>
          </p:cNvPr>
          <p:cNvGraphicFramePr>
            <a:graphicFrameLocks/>
          </p:cNvGraphicFramePr>
          <p:nvPr>
            <p:extLst>
              <p:ext uri="{D42A27DB-BD31-4B8C-83A1-F6EECF244321}">
                <p14:modId xmlns:p14="http://schemas.microsoft.com/office/powerpoint/2010/main" val="2327594722"/>
              </p:ext>
            </p:extLst>
          </p:nvPr>
        </p:nvGraphicFramePr>
        <p:xfrm>
          <a:off x="81642" y="772885"/>
          <a:ext cx="12028716" cy="3918856"/>
        </p:xfrm>
        <a:graphic>
          <a:graphicData uri="http://schemas.openxmlformats.org/drawingml/2006/table">
            <a:tbl>
              <a:tblPr>
                <a:tableStyleId>{5C22544A-7EE6-4342-B048-85BDC9FD1C3A}</a:tableStyleId>
              </a:tblPr>
              <a:tblGrid>
                <a:gridCol w="705505">
                  <a:extLst>
                    <a:ext uri="{9D8B030D-6E8A-4147-A177-3AD203B41FA5}">
                      <a16:colId xmlns:a16="http://schemas.microsoft.com/office/drawing/2014/main" val="3217213178"/>
                    </a:ext>
                  </a:extLst>
                </a:gridCol>
                <a:gridCol w="705505">
                  <a:extLst>
                    <a:ext uri="{9D8B030D-6E8A-4147-A177-3AD203B41FA5}">
                      <a16:colId xmlns:a16="http://schemas.microsoft.com/office/drawing/2014/main" val="407085306"/>
                    </a:ext>
                  </a:extLst>
                </a:gridCol>
                <a:gridCol w="705505">
                  <a:extLst>
                    <a:ext uri="{9D8B030D-6E8A-4147-A177-3AD203B41FA5}">
                      <a16:colId xmlns:a16="http://schemas.microsoft.com/office/drawing/2014/main" val="1403448252"/>
                    </a:ext>
                  </a:extLst>
                </a:gridCol>
                <a:gridCol w="705505">
                  <a:extLst>
                    <a:ext uri="{9D8B030D-6E8A-4147-A177-3AD203B41FA5}">
                      <a16:colId xmlns:a16="http://schemas.microsoft.com/office/drawing/2014/main" val="4141509769"/>
                    </a:ext>
                  </a:extLst>
                </a:gridCol>
                <a:gridCol w="705505">
                  <a:extLst>
                    <a:ext uri="{9D8B030D-6E8A-4147-A177-3AD203B41FA5}">
                      <a16:colId xmlns:a16="http://schemas.microsoft.com/office/drawing/2014/main" val="1704988166"/>
                    </a:ext>
                  </a:extLst>
                </a:gridCol>
                <a:gridCol w="1135293">
                  <a:extLst>
                    <a:ext uri="{9D8B030D-6E8A-4147-A177-3AD203B41FA5}">
                      <a16:colId xmlns:a16="http://schemas.microsoft.com/office/drawing/2014/main" val="1200484521"/>
                    </a:ext>
                  </a:extLst>
                </a:gridCol>
                <a:gridCol w="1354244">
                  <a:extLst>
                    <a:ext uri="{9D8B030D-6E8A-4147-A177-3AD203B41FA5}">
                      <a16:colId xmlns:a16="http://schemas.microsoft.com/office/drawing/2014/main" val="1341806798"/>
                    </a:ext>
                  </a:extLst>
                </a:gridCol>
                <a:gridCol w="705505">
                  <a:extLst>
                    <a:ext uri="{9D8B030D-6E8A-4147-A177-3AD203B41FA5}">
                      <a16:colId xmlns:a16="http://schemas.microsoft.com/office/drawing/2014/main" val="1860783250"/>
                    </a:ext>
                  </a:extLst>
                </a:gridCol>
                <a:gridCol w="1362352">
                  <a:extLst>
                    <a:ext uri="{9D8B030D-6E8A-4147-A177-3AD203B41FA5}">
                      <a16:colId xmlns:a16="http://schemas.microsoft.com/office/drawing/2014/main" val="3436903922"/>
                    </a:ext>
                  </a:extLst>
                </a:gridCol>
                <a:gridCol w="705505">
                  <a:extLst>
                    <a:ext uri="{9D8B030D-6E8A-4147-A177-3AD203B41FA5}">
                      <a16:colId xmlns:a16="http://schemas.microsoft.com/office/drawing/2014/main" val="3554063737"/>
                    </a:ext>
                  </a:extLst>
                </a:gridCol>
                <a:gridCol w="1405602">
                  <a:extLst>
                    <a:ext uri="{9D8B030D-6E8A-4147-A177-3AD203B41FA5}">
                      <a16:colId xmlns:a16="http://schemas.microsoft.com/office/drawing/2014/main" val="3256778903"/>
                    </a:ext>
                  </a:extLst>
                </a:gridCol>
                <a:gridCol w="705505">
                  <a:extLst>
                    <a:ext uri="{9D8B030D-6E8A-4147-A177-3AD203B41FA5}">
                      <a16:colId xmlns:a16="http://schemas.microsoft.com/office/drawing/2014/main" val="4097145664"/>
                    </a:ext>
                  </a:extLst>
                </a:gridCol>
                <a:gridCol w="1127185">
                  <a:extLst>
                    <a:ext uri="{9D8B030D-6E8A-4147-A177-3AD203B41FA5}">
                      <a16:colId xmlns:a16="http://schemas.microsoft.com/office/drawing/2014/main" val="2041515472"/>
                    </a:ext>
                  </a:extLst>
                </a:gridCol>
              </a:tblGrid>
              <a:tr h="444576">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gridSpan="3">
                  <a:txBody>
                    <a:bodyPr/>
                    <a:lstStyle/>
                    <a:p>
                      <a:pPr algn="ctr" fontAlgn="b"/>
                      <a:r>
                        <a:rPr lang="en-US" sz="2000" u="none" strike="noStrike" dirty="0">
                          <a:effectLst/>
                        </a:rPr>
                        <a:t>Glomerular Disease</a:t>
                      </a:r>
                      <a:endParaRPr lang="en-US" sz="20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28179133"/>
                  </a:ext>
                </a:extLst>
              </a:tr>
              <a:tr h="329315">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38687159"/>
                  </a:ext>
                </a:extLst>
              </a:tr>
              <a:tr h="329315">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200" u="none" strike="noStrike" dirty="0">
                          <a:effectLst/>
                        </a:rPr>
                        <a:t>Nephrotic Syndrome</a:t>
                      </a:r>
                      <a:endParaRPr lang="en-US" sz="12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gridSpan="2">
                  <a:txBody>
                    <a:bodyPr/>
                    <a:lstStyle/>
                    <a:p>
                      <a:pPr algn="ctr" fontAlgn="b"/>
                      <a:r>
                        <a:rPr lang="en-US" sz="1200" u="none" strike="noStrike" dirty="0">
                          <a:effectLst/>
                        </a:rPr>
                        <a:t>Nephritic Syndrome</a:t>
                      </a:r>
                      <a:endParaRPr lang="en-US" sz="12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17034316"/>
                  </a:ext>
                </a:extLst>
              </a:tr>
              <a:tr h="312850">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no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321584395"/>
                  </a:ext>
                </a:extLst>
              </a:tr>
              <a:tr h="312850">
                <a:tc gridSpan="2">
                  <a:txBody>
                    <a:bodyPr/>
                    <a:lstStyle/>
                    <a:p>
                      <a:pPr algn="ctr" fontAlgn="b"/>
                      <a:r>
                        <a:rPr lang="en-US" sz="1100" u="sng" strike="noStrike" dirty="0">
                          <a:effectLst/>
                        </a:rPr>
                        <a:t>Primary</a:t>
                      </a:r>
                      <a:endParaRPr lang="en-US" sz="1100" b="1" i="0" u="sng"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dirty="0">
                          <a:effectLst/>
                        </a:rPr>
                        <a:t>Secondary</a:t>
                      </a:r>
                      <a:endParaRPr lang="en-US" sz="1100" b="1" i="0" u="sng"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sng" strike="noStrike">
                          <a:effectLst/>
                        </a:rPr>
                        <a:t>ANCA</a:t>
                      </a:r>
                      <a:endParaRPr lang="en-US" sz="1100" b="1" i="0" u="sng"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a:effectLst/>
                        </a:rPr>
                        <a:t>(+) Anti-GBM</a:t>
                      </a:r>
                      <a:endParaRPr lang="en-US" sz="1100" b="1" i="0" u="sng"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dirty="0">
                          <a:effectLst/>
                        </a:rPr>
                        <a:t>Decreased Compliment</a:t>
                      </a:r>
                      <a:endParaRPr lang="en-US" sz="1100" b="1" i="0" u="sng"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sng" strike="noStrike">
                          <a:effectLst/>
                        </a:rPr>
                        <a:t>Other</a:t>
                      </a:r>
                      <a:endParaRPr lang="en-US" sz="1100" b="1" i="0" u="sng"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extLst>
                  <a:ext uri="{0D108BD9-81ED-4DB2-BD59-A6C34878D82A}">
                    <a16:rowId xmlns:a16="http://schemas.microsoft.com/office/drawing/2014/main" val="116268645"/>
                  </a:ext>
                </a:extLst>
              </a:tr>
              <a:tr h="312850">
                <a:tc gridSpan="2">
                  <a:txBody>
                    <a:bodyPr/>
                    <a:lstStyle/>
                    <a:p>
                      <a:pPr algn="ctr" fontAlgn="b"/>
                      <a:r>
                        <a:rPr lang="en-US" sz="1100" u="none" strike="noStrike">
                          <a:effectLst/>
                        </a:rPr>
                        <a:t>FSGS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dirty="0">
                          <a:effectLst/>
                        </a:rPr>
                        <a:t>Diabetes</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a:effectLst/>
                        </a:rPr>
                        <a:t>c-ANCA (PR3)</a:t>
                      </a:r>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p-ANCA (MPO)</a:t>
                      </a:r>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Goodpastures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a:effectLst/>
                        </a:rPr>
                        <a:t>Post-Infectious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a:effectLst/>
                        </a:rPr>
                        <a:t>IgA Nephropathy</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extLst>
                  <a:ext uri="{0D108BD9-81ED-4DB2-BD59-A6C34878D82A}">
                    <a16:rowId xmlns:a16="http://schemas.microsoft.com/office/drawing/2014/main" val="1515157334"/>
                  </a:ext>
                </a:extLst>
              </a:tr>
              <a:tr h="312850">
                <a:tc gridSpan="2">
                  <a:txBody>
                    <a:bodyPr/>
                    <a:lstStyle/>
                    <a:p>
                      <a:pPr algn="ctr" fontAlgn="b"/>
                      <a:r>
                        <a:rPr lang="en-US" sz="1100" u="none" strike="noStrike" dirty="0">
                          <a:effectLst/>
                        </a:rPr>
                        <a:t>Membranous</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dirty="0">
                          <a:effectLst/>
                        </a:rPr>
                        <a:t>Pre-eclampsia</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GPA (</a:t>
                      </a:r>
                      <a:r>
                        <a:rPr lang="en-US" sz="1100" u="none" strike="noStrike" dirty="0" err="1">
                          <a:effectLst/>
                        </a:rPr>
                        <a:t>Wegners</a:t>
                      </a:r>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Microscopic Polyangiitis</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dirty="0">
                          <a:effectLst/>
                        </a:rPr>
                        <a:t>Membranoproliferative</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dirty="0">
                          <a:effectLst/>
                        </a:rPr>
                        <a:t>HSP</a:t>
                      </a:r>
                      <a:endParaRPr lang="en-US" sz="1100" b="0" i="0" u="none" strike="noStrike" dirty="0">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extLst>
                  <a:ext uri="{0D108BD9-81ED-4DB2-BD59-A6C34878D82A}">
                    <a16:rowId xmlns:a16="http://schemas.microsoft.com/office/drawing/2014/main" val="4149948041"/>
                  </a:ext>
                </a:extLst>
              </a:tr>
              <a:tr h="312850">
                <a:tc gridSpan="2">
                  <a:txBody>
                    <a:bodyPr/>
                    <a:lstStyle/>
                    <a:p>
                      <a:pPr algn="ctr" fontAlgn="b"/>
                      <a:r>
                        <a:rPr lang="en-US" sz="1100" u="none" strike="noStrike">
                          <a:effectLst/>
                        </a:rPr>
                        <a:t>Minimal Change</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gridSpan="2">
                  <a:txBody>
                    <a:bodyPr/>
                    <a:lstStyle/>
                    <a:p>
                      <a:pPr algn="ctr" fontAlgn="b"/>
                      <a:r>
                        <a:rPr lang="en-US" sz="1100" u="none" strike="noStrike">
                          <a:effectLst/>
                        </a:rPr>
                        <a:t>Medications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r>
                        <a:rPr lang="en-US" sz="1100" u="none" strike="noStrike" dirty="0">
                          <a:effectLst/>
                        </a:rPr>
                        <a:t>EGPA (Churg Straus)</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SLE</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66500786"/>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Infectious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Infective Endocarditis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1115886"/>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Malignancy</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Cryoglobulinemia</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40192711"/>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SLE</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706076879"/>
                  </a:ext>
                </a:extLst>
              </a:tr>
              <a:tr h="31285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gridSpan="2">
                  <a:txBody>
                    <a:bodyPr/>
                    <a:lstStyle/>
                    <a:p>
                      <a:pPr algn="ctr" fontAlgn="b"/>
                      <a:r>
                        <a:rPr lang="en-US" sz="1100" u="none" strike="noStrike">
                          <a:effectLst/>
                        </a:rPr>
                        <a:t>Amyloidosis</a:t>
                      </a:r>
                      <a:endParaRPr lang="en-US" sz="1100" b="0" i="0" u="none" strike="noStrike">
                        <a:solidFill>
                          <a:srgbClr val="000000"/>
                        </a:solidFill>
                        <a:effectLst/>
                        <a:latin typeface="Calibri" panose="020F0502020204030204" pitchFamily="34" charset="0"/>
                      </a:endParaRPr>
                    </a:p>
                  </a:txBody>
                  <a:tcPr marL="0" marR="0" marT="0" marB="0" anchor="b">
                    <a:noFill/>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903420965"/>
                  </a:ext>
                </a:extLst>
              </a:tr>
            </a:tbl>
          </a:graphicData>
        </a:graphic>
      </p:graphicFrame>
    </p:spTree>
    <p:extLst>
      <p:ext uri="{BB962C8B-B14F-4D97-AF65-F5344CB8AC3E}">
        <p14:creationId xmlns:p14="http://schemas.microsoft.com/office/powerpoint/2010/main" val="2107298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2" name="Picture 2">
            <a:extLst>
              <a:ext uri="{FF2B5EF4-FFF2-40B4-BE49-F238E27FC236}">
                <a16:creationId xmlns:a16="http://schemas.microsoft.com/office/drawing/2014/main" id="{637988D0-2EC4-3C2B-E6AB-116F2CE20A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74" y="0"/>
            <a:ext cx="914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23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Rapidly Progressive Glomerulonephritis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70000" lnSpcReduction="20000"/>
          </a:bodyPr>
          <a:lstStyle/>
          <a:p>
            <a:r>
              <a:rPr lang="en-US" dirty="0"/>
              <a:t>Crescentic Glomerulonephritis</a:t>
            </a:r>
          </a:p>
          <a:p>
            <a:r>
              <a:rPr lang="en-US" dirty="0"/>
              <a:t>Not a specific disease, but clinical entity by multiple disease processes</a:t>
            </a:r>
          </a:p>
          <a:p>
            <a:endParaRPr lang="en-US" dirty="0"/>
          </a:p>
          <a:p>
            <a:pPr marL="0" indent="0">
              <a:buNone/>
            </a:pPr>
            <a:r>
              <a:rPr lang="en-US" dirty="0"/>
              <a:t>1) at least 50% decline in GFR over a short period (days to weeks)</a:t>
            </a:r>
          </a:p>
          <a:p>
            <a:pPr marL="0" indent="0">
              <a:buNone/>
            </a:pPr>
            <a:r>
              <a:rPr lang="en-US" dirty="0"/>
              <a:t>2) pathology findings of extensive glomerular crescents</a:t>
            </a:r>
          </a:p>
          <a:p>
            <a:pPr lvl="1"/>
            <a:r>
              <a:rPr lang="en-US" dirty="0"/>
              <a:t>Crescents signal focal rupture of glomerular capillary walls. </a:t>
            </a:r>
          </a:p>
          <a:p>
            <a:pPr lvl="1"/>
            <a:r>
              <a:rPr lang="en-US" dirty="0"/>
              <a:t>Rupture allows accumulation of fibrin and fibronectin in the urinary space, where they activate de-differentiated glomerular parietal epithelial cells to proliferate, surround, and compress the glomerular tuft</a:t>
            </a:r>
          </a:p>
          <a:p>
            <a:endParaRPr lang="en-US" dirty="0"/>
          </a:p>
          <a:p>
            <a:r>
              <a:rPr lang="en-US" dirty="0"/>
              <a:t>Macroscopic/microscopic hematuria, erythrocyte casts, varying ranges of proteinuria, and AKI which can rapidly lead to dialysis </a:t>
            </a:r>
          </a:p>
          <a:p>
            <a:r>
              <a:rPr lang="en-US" dirty="0"/>
              <a:t>Serology (ANA, ANCA, anti-GBM) or compliment (low vs. normal)</a:t>
            </a:r>
          </a:p>
          <a:p>
            <a:r>
              <a:rPr lang="en-US" dirty="0"/>
              <a:t>Tx: specific etiology. If untreated RPGN is expected to progress to dialysis in matter of days to weeks. </a:t>
            </a:r>
          </a:p>
          <a:p>
            <a:endParaRPr lang="en-US" dirty="0"/>
          </a:p>
        </p:txBody>
      </p:sp>
    </p:spTree>
    <p:extLst>
      <p:ext uri="{BB962C8B-B14F-4D97-AF65-F5344CB8AC3E}">
        <p14:creationId xmlns:p14="http://schemas.microsoft.com/office/powerpoint/2010/main" val="391234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dissolve">
                                      <p:cBhvr>
                                        <p:cTn id="15" dur="500"/>
                                        <p:tgtEl>
                                          <p:spTgt spid="5">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dissolve">
                                      <p:cBhvr>
                                        <p:cTn id="18" dur="500"/>
                                        <p:tgtEl>
                                          <p:spTgt spid="5">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dissolve">
                                      <p:cBhvr>
                                        <p:cTn id="23" dur="500"/>
                                        <p:tgtEl>
                                          <p:spTgt spid="5">
                                            <p:txEl>
                                              <p:pRg st="8" end="8"/>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dissolve">
                                      <p:cBhvr>
                                        <p:cTn id="26" dur="500"/>
                                        <p:tgtEl>
                                          <p:spTgt spid="5">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dissolve">
                                      <p:cBhvr>
                                        <p:cTn id="31"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9327BCBF-C3DE-29C2-E3A9-25BED6215FD8}"/>
              </a:ext>
            </a:extLst>
          </p:cNvPr>
          <p:cNvPicPr>
            <a:picLocks noChangeAspect="1"/>
          </p:cNvPicPr>
          <p:nvPr/>
        </p:nvPicPr>
        <p:blipFill>
          <a:blip r:embed="rId3"/>
          <a:stretch>
            <a:fillRect/>
          </a:stretch>
        </p:blipFill>
        <p:spPr>
          <a:xfrm>
            <a:off x="228657" y="1164431"/>
            <a:ext cx="11734686" cy="5328444"/>
          </a:xfrm>
          <a:prstGeom prst="rect">
            <a:avLst/>
          </a:prstGeom>
        </p:spPr>
      </p:pic>
    </p:spTree>
    <p:extLst>
      <p:ext uri="{BB962C8B-B14F-4D97-AF65-F5344CB8AC3E}">
        <p14:creationId xmlns:p14="http://schemas.microsoft.com/office/powerpoint/2010/main" val="3651997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Anti-Glomerular Basement Membrane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62500" lnSpcReduction="20000"/>
          </a:bodyPr>
          <a:lstStyle/>
          <a:p>
            <a:r>
              <a:rPr lang="en-US" dirty="0"/>
              <a:t>Rare RPGN (&lt;1 per million per year) accounts for 20% of RPGN in adults</a:t>
            </a:r>
          </a:p>
          <a:p>
            <a:endParaRPr lang="en-US" dirty="0"/>
          </a:p>
          <a:p>
            <a:r>
              <a:rPr lang="en-US" dirty="0"/>
              <a:t>Bimodal age/gender (young men 2-3rd decade and older women 6-7 decade)</a:t>
            </a:r>
          </a:p>
          <a:p>
            <a:pPr marL="0" indent="0">
              <a:buNone/>
            </a:pPr>
            <a:endParaRPr lang="en-US" dirty="0"/>
          </a:p>
          <a:p>
            <a:r>
              <a:rPr lang="en-US" dirty="0"/>
              <a:t>½ have pulmonary hemorrhage, 1/3 purely nephritis, 1/3 has concurrent ANCA (MPO or c-ANCA)</a:t>
            </a:r>
          </a:p>
          <a:p>
            <a:r>
              <a:rPr lang="en-US" dirty="0"/>
              <a:t>Circulating anti-GBM antibodies target the alpha-3 chain of type IV collagen which incites intense inflammatory response. </a:t>
            </a:r>
          </a:p>
          <a:p>
            <a:endParaRPr lang="en-US" dirty="0"/>
          </a:p>
          <a:p>
            <a:r>
              <a:rPr lang="en-US" dirty="0"/>
              <a:t>&gt;50% have lung involvement (Goodpasture's)</a:t>
            </a:r>
          </a:p>
          <a:p>
            <a:r>
              <a:rPr lang="en-US" dirty="0"/>
              <a:t>Biopsy: Crescentic Glomerulonephritis on Light Microscopy</a:t>
            </a:r>
          </a:p>
          <a:p>
            <a:pPr lvl="1"/>
            <a:r>
              <a:rPr lang="en-US" dirty="0"/>
              <a:t>Light Microscopy: Crescentic Glomerulonephritis</a:t>
            </a:r>
          </a:p>
          <a:p>
            <a:pPr lvl="1"/>
            <a:r>
              <a:rPr lang="en-US" b="1" dirty="0"/>
              <a:t>Linear Staining for IgG along capillaries</a:t>
            </a:r>
          </a:p>
          <a:p>
            <a:r>
              <a:rPr lang="en-US" dirty="0"/>
              <a:t>Serologic anti-GBM antibodies (sensitivity 60-100%) which a kidney biopsy to confirm unless contra-indicated. Antibodies should always be tested as it allows to follow efficacy of therapy</a:t>
            </a:r>
          </a:p>
          <a:p>
            <a:r>
              <a:rPr lang="en-US" dirty="0"/>
              <a:t>Goodpasture Syndrome – Pulmonary Hemorrhage </a:t>
            </a:r>
          </a:p>
          <a:p>
            <a:endParaRPr lang="en-US" dirty="0"/>
          </a:p>
        </p:txBody>
      </p:sp>
    </p:spTree>
    <p:extLst>
      <p:ext uri="{BB962C8B-B14F-4D97-AF65-F5344CB8AC3E}">
        <p14:creationId xmlns:p14="http://schemas.microsoft.com/office/powerpoint/2010/main" val="5625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dissolve">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dissolve">
                                      <p:cBhvr>
                                        <p:cTn id="23" dur="500"/>
                                        <p:tgtEl>
                                          <p:spTgt spid="5">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dissolve">
                                      <p:cBhvr>
                                        <p:cTn id="26" dur="500"/>
                                        <p:tgtEl>
                                          <p:spTgt spid="5">
                                            <p:txEl>
                                              <p:pRg st="8" end="8"/>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dissolve">
                                      <p:cBhvr>
                                        <p:cTn id="29" dur="500"/>
                                        <p:tgtEl>
                                          <p:spTgt spid="5">
                                            <p:txEl>
                                              <p:pRg st="9" end="9"/>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dissolve">
                                      <p:cBhvr>
                                        <p:cTn id="32" dur="500"/>
                                        <p:tgtEl>
                                          <p:spTgt spid="5">
                                            <p:txEl>
                                              <p:pRg st="10" end="1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dissolve">
                                      <p:cBhvr>
                                        <p:cTn id="35" dur="500"/>
                                        <p:tgtEl>
                                          <p:spTgt spid="5">
                                            <p:txEl>
                                              <p:pRg st="11" end="11"/>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2" end="12"/>
                                            </p:txEl>
                                          </p:spTgt>
                                        </p:tgtEl>
                                        <p:attrNameLst>
                                          <p:attrName>style.visibility</p:attrName>
                                        </p:attrNameLst>
                                      </p:cBhvr>
                                      <p:to>
                                        <p:strVal val="visible"/>
                                      </p:to>
                                    </p:set>
                                    <p:animEffect transition="in" filter="dissolve">
                                      <p:cBhvr>
                                        <p:cTn id="38"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BA50C92F-0674-F942-BA5C-A7324A501C2E}"/>
              </a:ext>
            </a:extLst>
          </p:cNvPr>
          <p:cNvPicPr>
            <a:picLocks noChangeAspect="1"/>
          </p:cNvPicPr>
          <p:nvPr/>
        </p:nvPicPr>
        <p:blipFill>
          <a:blip r:embed="rId3"/>
          <a:stretch>
            <a:fillRect/>
          </a:stretch>
        </p:blipFill>
        <p:spPr>
          <a:xfrm>
            <a:off x="295609" y="365125"/>
            <a:ext cx="6672209" cy="6321778"/>
          </a:xfrm>
          <a:prstGeom prst="rect">
            <a:avLst/>
          </a:prstGeom>
        </p:spPr>
      </p:pic>
      <p:pic>
        <p:nvPicPr>
          <p:cNvPr id="3074" name="Picture 2" descr="Immunofluorescence: kidney biopsy of a 3-year-old girl with antiGBM... |  Download Scientific Diagram">
            <a:extLst>
              <a:ext uri="{FF2B5EF4-FFF2-40B4-BE49-F238E27FC236}">
                <a16:creationId xmlns:a16="http://schemas.microsoft.com/office/drawing/2014/main" id="{36074FD0-112E-FB14-0C92-B556508BCEE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63427" y="1144588"/>
            <a:ext cx="4813102" cy="427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716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39047" y="472611"/>
            <a:ext cx="11014753" cy="6133671"/>
          </a:xfrm>
        </p:spPr>
        <p:txBody>
          <a:bodyPr>
            <a:normAutofit fontScale="70000" lnSpcReduction="20000"/>
          </a:bodyPr>
          <a:lstStyle/>
          <a:p>
            <a:pPr marL="0" indent="0">
              <a:buNone/>
            </a:pPr>
            <a:r>
              <a:rPr lang="en-US" dirty="0"/>
              <a:t>(21)        An 83-year-old man is evaluated for 1 week history of poor appetite, myalgia, fatigue, arthralgia, and low-grade fever.  He was previously healthy and active.  His only medication is Tylenol as needed.</a:t>
            </a:r>
          </a:p>
          <a:p>
            <a:pPr marL="0" indent="0">
              <a:buNone/>
            </a:pPr>
            <a:r>
              <a:rPr lang="en-US" dirty="0"/>
              <a:t>	On physical examination, patient is afebrile.  Blood pressure is 155/95, pulse rate of 80; there are no orthostatic changes.  There is trace lower extremity edema.  A faint red blue reticular rash is present over the lower extremities.</a:t>
            </a:r>
          </a:p>
          <a:p>
            <a:pPr marL="0" indent="0">
              <a:buNone/>
            </a:pPr>
            <a:endParaRPr lang="en-US" dirty="0"/>
          </a:p>
          <a:p>
            <a:pPr marL="0" indent="0">
              <a:buNone/>
            </a:pPr>
            <a:r>
              <a:rPr lang="en-US" dirty="0"/>
              <a:t>Laboratory studies:</a:t>
            </a:r>
          </a:p>
          <a:p>
            <a:pPr marL="0" indent="0">
              <a:buNone/>
            </a:pPr>
            <a:r>
              <a:rPr lang="en-US" dirty="0"/>
              <a:t>Hemoglobin 	12</a:t>
            </a:r>
          </a:p>
          <a:p>
            <a:pPr marL="0" indent="0">
              <a:buNone/>
            </a:pPr>
            <a:r>
              <a:rPr lang="en-US" dirty="0"/>
              <a:t>Calcium 		9.8</a:t>
            </a:r>
          </a:p>
          <a:p>
            <a:pPr marL="0" indent="0">
              <a:buNone/>
            </a:pPr>
            <a:r>
              <a:rPr lang="en-US" dirty="0"/>
              <a:t>Creatinine 	3.1 (baseline 0.9)</a:t>
            </a:r>
          </a:p>
          <a:p>
            <a:pPr marL="0" indent="0">
              <a:buNone/>
            </a:pPr>
            <a:r>
              <a:rPr lang="en-US" dirty="0"/>
              <a:t>Urinalysis	 3+ blood, 2+ protein, 20-30 dysmorphic erythrocytes; 5-10 leukocytes</a:t>
            </a:r>
          </a:p>
          <a:p>
            <a:pPr marL="0" indent="0">
              <a:buNone/>
            </a:pPr>
            <a:r>
              <a:rPr lang="en-US" dirty="0"/>
              <a:t>Chest radiograph shows no acute infiltrate.  Kidney ultrasound shows no masses or obstruction</a:t>
            </a:r>
          </a:p>
          <a:p>
            <a:pPr marL="0" indent="0">
              <a:buNone/>
            </a:pPr>
            <a:endParaRPr lang="en-US" dirty="0"/>
          </a:p>
          <a:p>
            <a:pPr marL="0" indent="0">
              <a:buNone/>
            </a:pPr>
            <a:r>
              <a:rPr lang="en-US" b="1" dirty="0"/>
              <a:t>Which of the following is most likely diagnosis?</a:t>
            </a:r>
          </a:p>
          <a:p>
            <a:pPr marL="0" indent="0">
              <a:buNone/>
            </a:pPr>
            <a:r>
              <a:rPr lang="en-US" dirty="0"/>
              <a:t>A) ANCA associated glomerulonephritis </a:t>
            </a:r>
          </a:p>
          <a:p>
            <a:pPr marL="0" indent="0">
              <a:buNone/>
            </a:pPr>
            <a:r>
              <a:rPr lang="en-US" dirty="0"/>
              <a:t>B) anti-glomerular basement membrane antibody disease</a:t>
            </a:r>
          </a:p>
          <a:p>
            <a:pPr marL="0" indent="0">
              <a:buNone/>
            </a:pPr>
            <a:r>
              <a:rPr lang="en-US" dirty="0"/>
              <a:t>C) minimal change glomerulopathy</a:t>
            </a:r>
          </a:p>
          <a:p>
            <a:pPr marL="0" indent="0">
              <a:buNone/>
            </a:pPr>
            <a:r>
              <a:rPr lang="en-US" dirty="0"/>
              <a:t>D) myeloma cast nephropathy</a:t>
            </a:r>
          </a:p>
          <a:p>
            <a:pPr marL="0" indent="0">
              <a:buNone/>
            </a:pPr>
            <a:r>
              <a:rPr lang="en-US" dirty="0"/>
              <a:t>E) proliferative lupus nephritis</a:t>
            </a:r>
          </a:p>
          <a:p>
            <a:pPr marL="0" indent="0">
              <a:buNone/>
            </a:pPr>
            <a:endParaRPr lang="en-US" dirty="0"/>
          </a:p>
        </p:txBody>
      </p:sp>
    </p:spTree>
    <p:extLst>
      <p:ext uri="{BB962C8B-B14F-4D97-AF65-F5344CB8AC3E}">
        <p14:creationId xmlns:p14="http://schemas.microsoft.com/office/powerpoint/2010/main" val="2488841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39047" y="472611"/>
            <a:ext cx="11014753" cy="6133671"/>
          </a:xfrm>
        </p:spPr>
        <p:txBody>
          <a:bodyPr>
            <a:normAutofit fontScale="70000" lnSpcReduction="20000"/>
          </a:bodyPr>
          <a:lstStyle/>
          <a:p>
            <a:pPr marL="0" indent="0">
              <a:buNone/>
            </a:pPr>
            <a:r>
              <a:rPr lang="en-US" dirty="0"/>
              <a:t>(21)        An 83-year-old man is evaluated for 1 week history of poor appetite, myalgia, fatigue, arthralgia, and low-grade fever.  He was previously healthy and active.  His only medication is Tylenol as needed.</a:t>
            </a:r>
          </a:p>
          <a:p>
            <a:pPr marL="0" indent="0">
              <a:buNone/>
            </a:pPr>
            <a:r>
              <a:rPr lang="en-US" dirty="0"/>
              <a:t>	On physical examination, patient is afebrile.  Blood pressure is 155/95, pulse rate of 80; there are no orthostatic changes.  There is trace lower extremity edema.  A faint red blue reticular rash is present over the lower extremities.</a:t>
            </a:r>
          </a:p>
          <a:p>
            <a:pPr marL="0" indent="0">
              <a:buNone/>
            </a:pPr>
            <a:endParaRPr lang="en-US" dirty="0"/>
          </a:p>
          <a:p>
            <a:pPr marL="0" indent="0">
              <a:buNone/>
            </a:pPr>
            <a:r>
              <a:rPr lang="en-US" dirty="0"/>
              <a:t>Laboratory studies:</a:t>
            </a:r>
          </a:p>
          <a:p>
            <a:pPr marL="0" indent="0">
              <a:buNone/>
            </a:pPr>
            <a:r>
              <a:rPr lang="en-US" dirty="0"/>
              <a:t>Hemoglobin 	12</a:t>
            </a:r>
          </a:p>
          <a:p>
            <a:pPr marL="0" indent="0">
              <a:buNone/>
            </a:pPr>
            <a:r>
              <a:rPr lang="en-US" dirty="0"/>
              <a:t>Calcium 		9.8</a:t>
            </a:r>
          </a:p>
          <a:p>
            <a:pPr marL="0" indent="0">
              <a:buNone/>
            </a:pPr>
            <a:r>
              <a:rPr lang="en-US" dirty="0"/>
              <a:t>Creatinine 	3.1 (baseline 0.9)</a:t>
            </a:r>
          </a:p>
          <a:p>
            <a:pPr marL="0" indent="0">
              <a:buNone/>
            </a:pPr>
            <a:r>
              <a:rPr lang="en-US" dirty="0"/>
              <a:t>Urinalysis	 3+ blood, 2+ protein, 20-30 dysmorphic erythrocytes; 5-10 leukocytes</a:t>
            </a:r>
          </a:p>
          <a:p>
            <a:pPr marL="0" indent="0">
              <a:buNone/>
            </a:pPr>
            <a:r>
              <a:rPr lang="en-US" dirty="0"/>
              <a:t>Chest radiograph shows no acute infiltrate.  Kidney ultrasound shows no masses or obstruction</a:t>
            </a:r>
          </a:p>
          <a:p>
            <a:pPr marL="0" indent="0">
              <a:buNone/>
            </a:pPr>
            <a:endParaRPr lang="en-US" dirty="0"/>
          </a:p>
          <a:p>
            <a:pPr marL="0" indent="0">
              <a:buNone/>
            </a:pPr>
            <a:r>
              <a:rPr lang="en-US" b="1" dirty="0"/>
              <a:t>Which of the following is most likely diagnosis?</a:t>
            </a:r>
          </a:p>
          <a:p>
            <a:pPr marL="0" indent="0">
              <a:buNone/>
            </a:pPr>
            <a:r>
              <a:rPr lang="en-US" b="1" u="sng" dirty="0"/>
              <a:t>A) ANCA associated glomerulonephritis </a:t>
            </a:r>
          </a:p>
          <a:p>
            <a:pPr marL="0" indent="0">
              <a:buNone/>
            </a:pPr>
            <a:r>
              <a:rPr lang="en-US" dirty="0"/>
              <a:t>B) anti-glomerular basement membrane antibody disease</a:t>
            </a:r>
          </a:p>
          <a:p>
            <a:pPr marL="0" indent="0">
              <a:buNone/>
            </a:pPr>
            <a:r>
              <a:rPr lang="en-US" dirty="0"/>
              <a:t>C) minimal change glomerulopathy</a:t>
            </a:r>
          </a:p>
          <a:p>
            <a:pPr marL="0" indent="0">
              <a:buNone/>
            </a:pPr>
            <a:r>
              <a:rPr lang="en-US" dirty="0"/>
              <a:t>D) myeloma cast nephropathy</a:t>
            </a:r>
          </a:p>
          <a:p>
            <a:pPr marL="0" indent="0">
              <a:buNone/>
            </a:pPr>
            <a:r>
              <a:rPr lang="en-US" dirty="0"/>
              <a:t>E) proliferative lupus nephritis</a:t>
            </a:r>
          </a:p>
          <a:p>
            <a:pPr marL="0" indent="0">
              <a:buNone/>
            </a:pPr>
            <a:endParaRPr lang="en-US" dirty="0"/>
          </a:p>
        </p:txBody>
      </p:sp>
    </p:spTree>
    <p:extLst>
      <p:ext uri="{BB962C8B-B14F-4D97-AF65-F5344CB8AC3E}">
        <p14:creationId xmlns:p14="http://schemas.microsoft.com/office/powerpoint/2010/main" val="68735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What is Normal</a:t>
            </a:r>
          </a:p>
        </p:txBody>
      </p:sp>
      <p:pic>
        <p:nvPicPr>
          <p:cNvPr id="2" name="Content Placeholder 1">
            <a:extLst>
              <a:ext uri="{FF2B5EF4-FFF2-40B4-BE49-F238E27FC236}">
                <a16:creationId xmlns:a16="http://schemas.microsoft.com/office/drawing/2014/main" id="{A0E329CE-D50E-4F0D-1803-3A39B31F2B7D}"/>
              </a:ext>
            </a:extLst>
          </p:cNvPr>
          <p:cNvPicPr>
            <a:picLocks noGrp="1" noChangeAspect="1"/>
          </p:cNvPicPr>
          <p:nvPr>
            <p:ph idx="1"/>
          </p:nvPr>
        </p:nvPicPr>
        <p:blipFill>
          <a:blip r:embed="rId3"/>
          <a:stretch>
            <a:fillRect/>
          </a:stretch>
        </p:blipFill>
        <p:spPr>
          <a:xfrm>
            <a:off x="3830334" y="1552639"/>
            <a:ext cx="7695772" cy="4897309"/>
          </a:xfrm>
          <a:prstGeom prst="rect">
            <a:avLst/>
          </a:prstGeom>
        </p:spPr>
      </p:pic>
      <p:sp>
        <p:nvSpPr>
          <p:cNvPr id="6" name="Content Placeholder 4">
            <a:extLst>
              <a:ext uri="{FF2B5EF4-FFF2-40B4-BE49-F238E27FC236}">
                <a16:creationId xmlns:a16="http://schemas.microsoft.com/office/drawing/2014/main" id="{08B2CE01-2EED-FCCA-E54C-DB2699D07D1A}"/>
              </a:ext>
            </a:extLst>
          </p:cNvPr>
          <p:cNvSpPr txBox="1">
            <a:spLocks/>
          </p:cNvSpPr>
          <p:nvPr/>
        </p:nvSpPr>
        <p:spPr>
          <a:xfrm>
            <a:off x="838200" y="2141537"/>
            <a:ext cx="316872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Bowmans Space</a:t>
            </a:r>
          </a:p>
          <a:p>
            <a:r>
              <a:rPr lang="en-US" dirty="0"/>
              <a:t>Mesangium </a:t>
            </a:r>
          </a:p>
          <a:p>
            <a:r>
              <a:rPr lang="en-US" dirty="0"/>
              <a:t>Mesangial Cells</a:t>
            </a:r>
          </a:p>
          <a:p>
            <a:r>
              <a:rPr lang="en-US" dirty="0"/>
              <a:t>Capillary Lumens</a:t>
            </a:r>
          </a:p>
          <a:p>
            <a:r>
              <a:rPr lang="en-US" dirty="0"/>
              <a:t>Interstitium </a:t>
            </a:r>
          </a:p>
          <a:p>
            <a:r>
              <a:rPr lang="en-US" dirty="0"/>
              <a:t>Proximal Tubules </a:t>
            </a:r>
          </a:p>
        </p:txBody>
      </p:sp>
    </p:spTree>
    <p:extLst>
      <p:ext uri="{BB962C8B-B14F-4D97-AF65-F5344CB8AC3E}">
        <p14:creationId xmlns:p14="http://schemas.microsoft.com/office/powerpoint/2010/main" val="1979427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ANCA-Associated</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10515600" cy="4667250"/>
          </a:xfrm>
        </p:spPr>
        <p:txBody>
          <a:bodyPr>
            <a:normAutofit fontScale="62500" lnSpcReduction="20000"/>
          </a:bodyPr>
          <a:lstStyle/>
          <a:p>
            <a:pPr marL="0" indent="0">
              <a:buNone/>
            </a:pPr>
            <a:r>
              <a:rPr lang="en-US" dirty="0"/>
              <a:t>ANCA associated (pauci-immune crescentic glomerulonephritis) accounts for more than half of all RPGN with </a:t>
            </a:r>
            <a:r>
              <a:rPr lang="en-US" b="1" dirty="0"/>
              <a:t>higher prevalence &gt;65yo</a:t>
            </a:r>
          </a:p>
          <a:p>
            <a:pPr marL="0" indent="0">
              <a:buNone/>
            </a:pPr>
            <a:r>
              <a:rPr lang="en-US" b="1" dirty="0"/>
              <a:t>	</a:t>
            </a:r>
            <a:r>
              <a:rPr lang="en-US" dirty="0"/>
              <a:t>Bimodal distribution (teens vs &gt;60)</a:t>
            </a:r>
            <a:endParaRPr lang="en-US" b="1" dirty="0"/>
          </a:p>
          <a:p>
            <a:pPr marL="0" indent="0">
              <a:buNone/>
            </a:pPr>
            <a:endParaRPr lang="en-US" dirty="0"/>
          </a:p>
          <a:p>
            <a:pPr marL="0" indent="0">
              <a:buNone/>
            </a:pPr>
            <a:r>
              <a:rPr lang="en-US" dirty="0"/>
              <a:t>Target proteins within neutrophil granules and monocyte lysosome</a:t>
            </a:r>
          </a:p>
          <a:p>
            <a:pPr marL="0" indent="0">
              <a:buNone/>
            </a:pPr>
            <a:r>
              <a:rPr lang="en-US" dirty="0"/>
              <a:t>P-ANCA (perinuclear) = neutrophil enzyme myeloperoxidase (MPO)</a:t>
            </a:r>
          </a:p>
          <a:p>
            <a:pPr marL="0" indent="0">
              <a:buNone/>
            </a:pPr>
            <a:r>
              <a:rPr lang="en-US" dirty="0"/>
              <a:t>C-ANCA (cytoplasmic) = neutrophil proteinase 3 (PR3)</a:t>
            </a:r>
          </a:p>
          <a:p>
            <a:endParaRPr lang="en-US" dirty="0"/>
          </a:p>
          <a:p>
            <a:pPr marL="0" indent="0">
              <a:buNone/>
            </a:pPr>
            <a:r>
              <a:rPr lang="en-US" dirty="0"/>
              <a:t>Light Microscopy: Crescentic glomerulonephritis</a:t>
            </a:r>
          </a:p>
          <a:p>
            <a:pPr marL="0" indent="0">
              <a:buNone/>
            </a:pPr>
            <a:r>
              <a:rPr lang="en-US" dirty="0"/>
              <a:t>Immunofluorescence: </a:t>
            </a:r>
            <a:r>
              <a:rPr lang="en-US" b="1" dirty="0"/>
              <a:t>paucity or absence of immune-type deposits</a:t>
            </a:r>
            <a:r>
              <a:rPr lang="en-US" dirty="0"/>
              <a:t>.</a:t>
            </a:r>
          </a:p>
          <a:p>
            <a:pPr marL="0" indent="0">
              <a:buNone/>
            </a:pPr>
            <a:r>
              <a:rPr lang="en-US" dirty="0"/>
              <a:t>	Foci of necrosis or cellular crescents are highlighted by immunofluorescence staining for fibrinogen. </a:t>
            </a:r>
          </a:p>
          <a:p>
            <a:pPr marL="0" indent="0">
              <a:buNone/>
            </a:pPr>
            <a:endParaRPr lang="en-US" dirty="0"/>
          </a:p>
          <a:p>
            <a:pPr marL="0" indent="0">
              <a:buNone/>
            </a:pPr>
            <a:r>
              <a:rPr lang="en-US" dirty="0"/>
              <a:t>Treatment</a:t>
            </a:r>
          </a:p>
          <a:p>
            <a:pPr marL="457200" lvl="1" indent="0">
              <a:buNone/>
            </a:pPr>
            <a:r>
              <a:rPr lang="en-US" dirty="0"/>
              <a:t>1) Induction therapy (glucocorticoids with cyclophosphamide or Rituximab)</a:t>
            </a:r>
          </a:p>
          <a:p>
            <a:pPr lvl="2"/>
            <a:r>
              <a:rPr lang="en-US" dirty="0"/>
              <a:t>Plasmapheresis preserved for patients with alveolar hemorrhage or severe kidney failure**. </a:t>
            </a:r>
          </a:p>
          <a:p>
            <a:pPr marL="457200" lvl="1" indent="0">
              <a:buNone/>
            </a:pPr>
            <a:r>
              <a:rPr lang="en-US" dirty="0"/>
              <a:t>2) Maintenance therapy 12-24 months (rituximab, azathioprine, or MMF)</a:t>
            </a:r>
          </a:p>
          <a:p>
            <a:endParaRPr lang="en-US" dirty="0"/>
          </a:p>
        </p:txBody>
      </p:sp>
    </p:spTree>
    <p:extLst>
      <p:ext uri="{BB962C8B-B14F-4D97-AF65-F5344CB8AC3E}">
        <p14:creationId xmlns:p14="http://schemas.microsoft.com/office/powerpoint/2010/main" val="21114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dissolve">
                                      <p:cBhvr>
                                        <p:cTn id="26" dur="500"/>
                                        <p:tgtEl>
                                          <p:spTgt spid="5">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dissolve">
                                      <p:cBhvr>
                                        <p:cTn id="37" dur="500"/>
                                        <p:tgtEl>
                                          <p:spTgt spid="5">
                                            <p:txEl>
                                              <p:pRg st="11" end="11"/>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dissolve">
                                      <p:cBhvr>
                                        <p:cTn id="40" dur="500"/>
                                        <p:tgtEl>
                                          <p:spTgt spid="5">
                                            <p:txEl>
                                              <p:pRg st="12" end="12"/>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dissolve">
                                      <p:cBhvr>
                                        <p:cTn id="43" dur="500"/>
                                        <p:tgtEl>
                                          <p:spTgt spid="5">
                                            <p:txEl>
                                              <p:pRg st="13" end="13"/>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5">
                                            <p:txEl>
                                              <p:pRg st="14" end="14"/>
                                            </p:txEl>
                                          </p:spTgt>
                                        </p:tgtEl>
                                        <p:attrNameLst>
                                          <p:attrName>style.visibility</p:attrName>
                                        </p:attrNameLst>
                                      </p:cBhvr>
                                      <p:to>
                                        <p:strVal val="visible"/>
                                      </p:to>
                                    </p:set>
                                    <p:animEffect transition="in" filter="dissolve">
                                      <p:cBhvr>
                                        <p:cTn id="46"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lvl="1"/>
            <a:r>
              <a:rPr lang="en-US" dirty="0"/>
              <a:t>PR3 (c-ANCA)</a:t>
            </a:r>
          </a:p>
          <a:p>
            <a:pPr lvl="2"/>
            <a:r>
              <a:rPr lang="en-US" dirty="0"/>
              <a:t>Granulomatosis with Polyangiitis (</a:t>
            </a:r>
            <a:r>
              <a:rPr lang="en-US" dirty="0" err="1"/>
              <a:t>Wegners</a:t>
            </a:r>
            <a:r>
              <a:rPr lang="en-US" dirty="0"/>
              <a:t>)</a:t>
            </a:r>
          </a:p>
          <a:p>
            <a:pPr lvl="2"/>
            <a:r>
              <a:rPr lang="en-US" dirty="0"/>
              <a:t>May not be positive ANCA in some</a:t>
            </a:r>
          </a:p>
          <a:p>
            <a:pPr lvl="2"/>
            <a:r>
              <a:rPr lang="en-US" dirty="0"/>
              <a:t>Sinusitis and saddle nose deformity with hemoptysis, hematuria, AKI</a:t>
            </a:r>
          </a:p>
          <a:p>
            <a:pPr lvl="2"/>
            <a:r>
              <a:rPr lang="en-US" dirty="0"/>
              <a:t>Majority have renal involvement within 2 years</a:t>
            </a:r>
          </a:p>
          <a:p>
            <a:pPr lvl="2"/>
            <a:endParaRPr lang="en-US" dirty="0"/>
          </a:p>
          <a:p>
            <a:pPr lvl="1"/>
            <a:r>
              <a:rPr lang="en-US" dirty="0"/>
              <a:t>MPO (p-ANCA)</a:t>
            </a:r>
          </a:p>
          <a:p>
            <a:pPr lvl="2"/>
            <a:r>
              <a:rPr lang="en-US" dirty="0"/>
              <a:t>Microscopic Polyangiitis (MPA) – absence of granulomas</a:t>
            </a:r>
          </a:p>
          <a:p>
            <a:pPr lvl="2"/>
            <a:r>
              <a:rPr lang="en-US" dirty="0"/>
              <a:t>Eosinophilic Granulomatosis with Polyangiitis (EGPA or Churg-Strauss) </a:t>
            </a:r>
          </a:p>
          <a:p>
            <a:pPr lvl="2"/>
            <a:r>
              <a:rPr lang="en-US" dirty="0"/>
              <a:t>Asymptomatic proteinuria to Rapidly progressive GN</a:t>
            </a:r>
          </a:p>
          <a:p>
            <a:endParaRPr lang="en-US" dirty="0"/>
          </a:p>
        </p:txBody>
      </p:sp>
    </p:spTree>
    <p:extLst>
      <p:ext uri="{BB962C8B-B14F-4D97-AF65-F5344CB8AC3E}">
        <p14:creationId xmlns:p14="http://schemas.microsoft.com/office/powerpoint/2010/main" val="3123335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50953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Lupus Nephritis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Can be anything</a:t>
            </a:r>
          </a:p>
          <a:p>
            <a:endParaRPr lang="en-US" dirty="0"/>
          </a:p>
        </p:txBody>
      </p:sp>
      <p:pic>
        <p:nvPicPr>
          <p:cNvPr id="3074" name="Picture 2" descr="Revision of the International Society of Nephrology/Renal Pathology Society  classification for lupus nephritis: clarification of definitions, and  modified National Institutes of Health activity and chronicity indices -  Kidney International">
            <a:extLst>
              <a:ext uri="{FF2B5EF4-FFF2-40B4-BE49-F238E27FC236}">
                <a16:creationId xmlns:a16="http://schemas.microsoft.com/office/drawing/2014/main" id="{6DE9B851-D6F2-8114-341B-69C5970A83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0630" y="1421750"/>
            <a:ext cx="5555572" cy="51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910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Infectious Related Glomerulonephritis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10000"/>
          </a:bodyPr>
          <a:lstStyle/>
          <a:p>
            <a:r>
              <a:rPr lang="en-US" dirty="0"/>
              <a:t>Results from recently resolved infection or ongoing at time of development of GN (typically 1-2 weeks)</a:t>
            </a:r>
          </a:p>
          <a:p>
            <a:r>
              <a:rPr lang="en-US" dirty="0"/>
              <a:t>Antibodies directed at bacterial antigens form immune complexes in the circulation that subsequently deposit in the glomerulus</a:t>
            </a:r>
          </a:p>
          <a:p>
            <a:r>
              <a:rPr lang="en-US" dirty="0"/>
              <a:t>Hypocomplementemia is common (decrease C3)</a:t>
            </a:r>
          </a:p>
          <a:p>
            <a:pPr marL="0" indent="0">
              <a:buNone/>
            </a:pPr>
            <a:endParaRPr lang="en-US" dirty="0"/>
          </a:p>
          <a:p>
            <a:pPr marL="0" indent="0">
              <a:buNone/>
            </a:pPr>
            <a:r>
              <a:rPr lang="en-US" dirty="0"/>
              <a:t>Biopsy is definitive</a:t>
            </a:r>
          </a:p>
          <a:p>
            <a:pPr lvl="1"/>
            <a:r>
              <a:rPr lang="en-US" dirty="0"/>
              <a:t>Light microscopy – </a:t>
            </a:r>
            <a:r>
              <a:rPr lang="en-US" b="1" dirty="0"/>
              <a:t>proliferative glomerulonephritis </a:t>
            </a:r>
            <a:r>
              <a:rPr lang="en-US" dirty="0"/>
              <a:t>with significant presence of infiltrating neutrophils</a:t>
            </a:r>
          </a:p>
          <a:p>
            <a:pPr lvl="1"/>
            <a:r>
              <a:rPr lang="en-US" dirty="0"/>
              <a:t>Electron microscopy – </a:t>
            </a:r>
            <a:r>
              <a:rPr lang="en-US" b="1" dirty="0"/>
              <a:t>hump shaped subepithelial electron dense deposits</a:t>
            </a:r>
          </a:p>
          <a:p>
            <a:pPr marL="0" indent="0">
              <a:buNone/>
            </a:pPr>
            <a:r>
              <a:rPr lang="en-US" dirty="0"/>
              <a:t>Treatment: is typically </a:t>
            </a:r>
            <a:r>
              <a:rPr lang="en-US" b="1" dirty="0"/>
              <a:t>supportive and aimed at infectious etiology</a:t>
            </a:r>
          </a:p>
          <a:p>
            <a:endParaRPr lang="en-US" dirty="0"/>
          </a:p>
        </p:txBody>
      </p:sp>
    </p:spTree>
    <p:extLst>
      <p:ext uri="{BB962C8B-B14F-4D97-AF65-F5344CB8AC3E}">
        <p14:creationId xmlns:p14="http://schemas.microsoft.com/office/powerpoint/2010/main" val="33223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Picture 2">
            <a:extLst>
              <a:ext uri="{FF2B5EF4-FFF2-40B4-BE49-F238E27FC236}">
                <a16:creationId xmlns:a16="http://schemas.microsoft.com/office/drawing/2014/main" id="{8C1115EA-1867-6DCD-98A9-7DA4F1F75A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3625688" cy="3222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4D861B8-452A-561D-51C9-22CA51710E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222171"/>
            <a:ext cx="562689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44F0F7-2845-62B5-1F7C-A6F2915A6B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99664" y="0"/>
            <a:ext cx="3992336" cy="2981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E3BAD35D-8113-ADF3-63D9-3237E7417EF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54086" y="0"/>
            <a:ext cx="4117180" cy="3078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2F0534DE-DCC6-1EAE-2D98-05322ABB10E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04213" y="3875141"/>
            <a:ext cx="3992336" cy="298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90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Next is tricky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439912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77402" y="472611"/>
            <a:ext cx="11076398" cy="6154220"/>
          </a:xfrm>
        </p:spPr>
        <p:txBody>
          <a:bodyPr>
            <a:normAutofit fontScale="85000" lnSpcReduction="10000"/>
          </a:bodyPr>
          <a:lstStyle/>
          <a:p>
            <a:pPr marL="0" indent="0">
              <a:buNone/>
            </a:pPr>
            <a:r>
              <a:rPr lang="en-US" dirty="0"/>
              <a:t>(6) 31-year-old man is evaluated during follow-up visit for IgA nephropathy pound on kidney biopsy 3 months ago, at which time lisinopril was initiated.  He is asymptomatic.</a:t>
            </a:r>
          </a:p>
          <a:p>
            <a:pPr marL="0" indent="0">
              <a:buNone/>
            </a:pPr>
            <a:r>
              <a:rPr lang="en-US" dirty="0"/>
              <a:t>Physical examination vital signs are unremarkable.</a:t>
            </a:r>
          </a:p>
          <a:p>
            <a:endParaRPr lang="en-US" dirty="0"/>
          </a:p>
          <a:p>
            <a:pPr marL="0" indent="0">
              <a:buNone/>
            </a:pPr>
            <a:r>
              <a:rPr lang="en-US" dirty="0"/>
              <a:t>Laboratory studies: (3 months prior)</a:t>
            </a:r>
          </a:p>
          <a:p>
            <a:pPr marL="0" indent="0">
              <a:buNone/>
            </a:pPr>
            <a:r>
              <a:rPr lang="en-US" dirty="0"/>
              <a:t>Creatinine 				1.1 (1.0)</a:t>
            </a:r>
          </a:p>
          <a:p>
            <a:pPr marL="0" indent="0">
              <a:buNone/>
            </a:pPr>
            <a:r>
              <a:rPr lang="en-US" dirty="0"/>
              <a:t>Potassium 				4.8 (4.4)</a:t>
            </a:r>
          </a:p>
          <a:p>
            <a:pPr marL="0" indent="0">
              <a:buNone/>
            </a:pPr>
            <a:r>
              <a:rPr lang="en-US" dirty="0"/>
              <a:t>Urinalysis 				3+ blood, 2+ protein (3+ blood, 3+ protein)</a:t>
            </a:r>
          </a:p>
          <a:p>
            <a:pPr marL="0" indent="0">
              <a:buNone/>
            </a:pPr>
            <a:r>
              <a:rPr lang="en-US" dirty="0"/>
              <a:t>Urine protein-creatinine ratio 	700 (1200)</a:t>
            </a:r>
          </a:p>
          <a:p>
            <a:endParaRPr lang="en-US" dirty="0"/>
          </a:p>
          <a:p>
            <a:pPr marL="0" indent="0">
              <a:buNone/>
            </a:pPr>
            <a:r>
              <a:rPr lang="en-US" b="1" dirty="0"/>
              <a:t>Which of the following is the most appropriate next step in management?</a:t>
            </a:r>
            <a:endParaRPr lang="en-US" dirty="0"/>
          </a:p>
          <a:p>
            <a:pPr marL="0" indent="0">
              <a:buNone/>
            </a:pPr>
            <a:r>
              <a:rPr lang="en-US" dirty="0"/>
              <a:t>A) add losartan</a:t>
            </a:r>
          </a:p>
          <a:p>
            <a:pPr marL="0" indent="0">
              <a:buNone/>
            </a:pPr>
            <a:r>
              <a:rPr lang="en-US" dirty="0"/>
              <a:t>B) add oral glucocorticoid therapy</a:t>
            </a:r>
          </a:p>
          <a:p>
            <a:pPr marL="0" indent="0">
              <a:buNone/>
            </a:pPr>
            <a:r>
              <a:rPr lang="en-US" dirty="0"/>
              <a:t>C) start alternating courses of IV and oral glucocorticoids therapy</a:t>
            </a:r>
          </a:p>
          <a:p>
            <a:pPr marL="0" indent="0">
              <a:buNone/>
            </a:pPr>
            <a:r>
              <a:rPr lang="en-US" dirty="0"/>
              <a:t>D) make no changes in the current medication regimen</a:t>
            </a:r>
          </a:p>
          <a:p>
            <a:endParaRPr lang="en-US" dirty="0"/>
          </a:p>
        </p:txBody>
      </p:sp>
    </p:spTree>
    <p:extLst>
      <p:ext uri="{BB962C8B-B14F-4D97-AF65-F5344CB8AC3E}">
        <p14:creationId xmlns:p14="http://schemas.microsoft.com/office/powerpoint/2010/main" val="25071530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77402" y="472611"/>
            <a:ext cx="11076398" cy="6154220"/>
          </a:xfrm>
        </p:spPr>
        <p:txBody>
          <a:bodyPr>
            <a:normAutofit fontScale="85000" lnSpcReduction="10000"/>
          </a:bodyPr>
          <a:lstStyle/>
          <a:p>
            <a:pPr marL="0" indent="0">
              <a:buNone/>
            </a:pPr>
            <a:r>
              <a:rPr lang="en-US" dirty="0"/>
              <a:t>(6) 31-year-old man is evaluated during follow-up visit for IgA nephropathy pound on kidney biopsy 3 months ago, at which time lisinopril was initiated.  He is asymptomatic.</a:t>
            </a:r>
          </a:p>
          <a:p>
            <a:pPr marL="0" indent="0">
              <a:buNone/>
            </a:pPr>
            <a:r>
              <a:rPr lang="en-US" dirty="0"/>
              <a:t>Physical examination vital signs are unremarkable.</a:t>
            </a:r>
          </a:p>
          <a:p>
            <a:endParaRPr lang="en-US" dirty="0"/>
          </a:p>
          <a:p>
            <a:pPr marL="0" indent="0">
              <a:buNone/>
            </a:pPr>
            <a:r>
              <a:rPr lang="en-US" dirty="0"/>
              <a:t>Laboratory studies: (3 months prior)</a:t>
            </a:r>
          </a:p>
          <a:p>
            <a:pPr marL="0" indent="0">
              <a:buNone/>
            </a:pPr>
            <a:r>
              <a:rPr lang="en-US" dirty="0"/>
              <a:t>Creatinine 				1.1 (1.0)</a:t>
            </a:r>
          </a:p>
          <a:p>
            <a:pPr marL="0" indent="0">
              <a:buNone/>
            </a:pPr>
            <a:r>
              <a:rPr lang="en-US" dirty="0"/>
              <a:t>Potassium 				4.8 (4.4)</a:t>
            </a:r>
          </a:p>
          <a:p>
            <a:pPr marL="0" indent="0">
              <a:buNone/>
            </a:pPr>
            <a:r>
              <a:rPr lang="en-US" dirty="0"/>
              <a:t>Urinalysis 				3+ blood, 2+ protein (3+ blood, 3+ protein)</a:t>
            </a:r>
          </a:p>
          <a:p>
            <a:pPr marL="0" indent="0">
              <a:buNone/>
            </a:pPr>
            <a:r>
              <a:rPr lang="en-US" dirty="0"/>
              <a:t>Urine protein-creatinine ratio 	700 (1200)</a:t>
            </a:r>
          </a:p>
          <a:p>
            <a:endParaRPr lang="en-US" dirty="0"/>
          </a:p>
          <a:p>
            <a:pPr marL="0" indent="0">
              <a:buNone/>
            </a:pPr>
            <a:r>
              <a:rPr lang="en-US" b="1" dirty="0"/>
              <a:t>Which of the following is the most appropriate next step in management?</a:t>
            </a:r>
            <a:endParaRPr lang="en-US" dirty="0"/>
          </a:p>
          <a:p>
            <a:pPr marL="0" indent="0">
              <a:buNone/>
            </a:pPr>
            <a:r>
              <a:rPr lang="en-US" dirty="0"/>
              <a:t>A) add losartan</a:t>
            </a:r>
          </a:p>
          <a:p>
            <a:pPr marL="0" indent="0">
              <a:buNone/>
            </a:pPr>
            <a:r>
              <a:rPr lang="en-US" dirty="0"/>
              <a:t>B) add oral glucocorticoid therapy</a:t>
            </a:r>
          </a:p>
          <a:p>
            <a:pPr marL="0" indent="0">
              <a:buNone/>
            </a:pPr>
            <a:r>
              <a:rPr lang="en-US" dirty="0"/>
              <a:t>C) start alternating courses of IV and oral glucocorticoids therapy</a:t>
            </a:r>
          </a:p>
          <a:p>
            <a:pPr marL="0" indent="0">
              <a:buNone/>
            </a:pPr>
            <a:r>
              <a:rPr lang="en-US" b="1" u="sng" dirty="0"/>
              <a:t>D) make no changes in the current medication regimen</a:t>
            </a:r>
          </a:p>
          <a:p>
            <a:endParaRPr lang="en-US" dirty="0"/>
          </a:p>
        </p:txBody>
      </p:sp>
    </p:spTree>
    <p:extLst>
      <p:ext uri="{BB962C8B-B14F-4D97-AF65-F5344CB8AC3E}">
        <p14:creationId xmlns:p14="http://schemas.microsoft.com/office/powerpoint/2010/main" val="3971719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Immune Complex Mediated Glomerulonephritis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Granular immunofluorescence microscopy staining patterns all fall under the umbrella category of immune complexes deposition in kidney in various locations</a:t>
            </a:r>
          </a:p>
          <a:p>
            <a:r>
              <a:rPr lang="en-US" dirty="0"/>
              <a:t>Immune complex deposition activates classic complement pathway as a co-player in glomerular inflammation, injury, and scarring.</a:t>
            </a:r>
          </a:p>
          <a:p>
            <a:r>
              <a:rPr lang="en-US" dirty="0"/>
              <a:t>Associated with low levels of C3 and/or C4</a:t>
            </a:r>
          </a:p>
          <a:p>
            <a:r>
              <a:rPr lang="en-US" dirty="0"/>
              <a:t>IgA nephropathy is the exception due to the chronic, gradual nature (normal C3 and C4) where hepatic production to replace is enough. (except rare case of RPGN with IgA)</a:t>
            </a:r>
          </a:p>
          <a:p>
            <a:endParaRPr lang="en-US" dirty="0"/>
          </a:p>
        </p:txBody>
      </p:sp>
    </p:spTree>
    <p:extLst>
      <p:ext uri="{BB962C8B-B14F-4D97-AF65-F5344CB8AC3E}">
        <p14:creationId xmlns:p14="http://schemas.microsoft.com/office/powerpoint/2010/main" val="117264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2" name="Picture 2">
            <a:extLst>
              <a:ext uri="{FF2B5EF4-FFF2-40B4-BE49-F238E27FC236}">
                <a16:creationId xmlns:a16="http://schemas.microsoft.com/office/drawing/2014/main" id="{9D58C64B-9BFE-2948-E0D4-C3C1AB8580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68" y="0"/>
            <a:ext cx="9361150" cy="5921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A5E89B9-A278-0CE6-AA0B-899BFB50CB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67112" y="0"/>
            <a:ext cx="4824888" cy="3341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87B8F6-90A4-EA52-E2FF-5DCCA367A8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70737" y="3376720"/>
            <a:ext cx="5021263" cy="348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60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IgA Nephropathy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10000"/>
          </a:bodyPr>
          <a:lstStyle/>
          <a:p>
            <a:pPr marL="0" indent="0">
              <a:buNone/>
            </a:pPr>
            <a:r>
              <a:rPr lang="en-US" dirty="0"/>
              <a:t>Most common primary glomerular disease worldwide, higher prevalence in Asian ancestry</a:t>
            </a:r>
          </a:p>
          <a:p>
            <a:pPr marL="0" indent="0">
              <a:buNone/>
            </a:pPr>
            <a:r>
              <a:rPr lang="en-US" dirty="0"/>
              <a:t>Any age with 2:1 male-to-female</a:t>
            </a:r>
          </a:p>
          <a:p>
            <a:pPr marL="0" indent="0">
              <a:buNone/>
            </a:pPr>
            <a:r>
              <a:rPr lang="en-US" dirty="0"/>
              <a:t>Defect in IgA1-producing cells leading to </a:t>
            </a:r>
            <a:r>
              <a:rPr lang="en-US" dirty="0" err="1"/>
              <a:t>hypogalaactosylation</a:t>
            </a:r>
            <a:r>
              <a:rPr lang="en-US" dirty="0"/>
              <a:t> of the hinge region of IgA1. (Gd-IgA1) are elevated to form immune complexes that accumulate in the glomerular mesangium</a:t>
            </a:r>
          </a:p>
          <a:p>
            <a:pPr marL="0" indent="0">
              <a:buNone/>
            </a:pPr>
            <a:r>
              <a:rPr lang="en-US" dirty="0"/>
              <a:t>Mesangial immune deposits of IgA with C3 and occasionally IgG or IgM</a:t>
            </a:r>
          </a:p>
          <a:p>
            <a:pPr marL="0" indent="0">
              <a:buNone/>
            </a:pPr>
            <a:endParaRPr lang="en-US" dirty="0"/>
          </a:p>
          <a:p>
            <a:pPr marL="0" indent="0">
              <a:buNone/>
            </a:pPr>
            <a:r>
              <a:rPr lang="en-US" dirty="0"/>
              <a:t>Treatment</a:t>
            </a:r>
          </a:p>
          <a:p>
            <a:pPr lvl="1"/>
            <a:r>
              <a:rPr lang="en-US" dirty="0"/>
              <a:t>General Management</a:t>
            </a:r>
          </a:p>
          <a:p>
            <a:pPr lvl="1"/>
            <a:r>
              <a:rPr lang="en-US" dirty="0"/>
              <a:t>Immunosuppression timing in </a:t>
            </a:r>
            <a:r>
              <a:rPr lang="en-US" dirty="0" err="1"/>
              <a:t>IgAN</a:t>
            </a:r>
            <a:r>
              <a:rPr lang="en-US" dirty="0"/>
              <a:t> remains controversial*</a:t>
            </a:r>
          </a:p>
          <a:p>
            <a:pPr marL="0" indent="0">
              <a:buNone/>
            </a:pPr>
            <a:endParaRPr lang="en-US" dirty="0"/>
          </a:p>
        </p:txBody>
      </p:sp>
    </p:spTree>
    <p:extLst>
      <p:ext uri="{BB962C8B-B14F-4D97-AF65-F5344CB8AC3E}">
        <p14:creationId xmlns:p14="http://schemas.microsoft.com/office/powerpoint/2010/main" val="1476143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Picture 2">
            <a:extLst>
              <a:ext uri="{FF2B5EF4-FFF2-40B4-BE49-F238E27FC236}">
                <a16:creationId xmlns:a16="http://schemas.microsoft.com/office/drawing/2014/main" id="{7C1904FA-7053-B66B-2E7D-BEDB86853D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727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7591A9B-3C3D-B506-5BF5-0B798F9BD7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85736" y="0"/>
            <a:ext cx="3206264" cy="27976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DE73053-2D4B-0898-650B-4228E5B3028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92843" y="3492892"/>
            <a:ext cx="3773034" cy="2819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56AA15A-A4DB-FF45-C54F-30676CFA99B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1595" y="0"/>
            <a:ext cx="2799217" cy="242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830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IgA Vasculitis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r>
              <a:rPr lang="en-US" dirty="0"/>
              <a:t>Henoch-</a:t>
            </a:r>
            <a:r>
              <a:rPr lang="en-US" dirty="0" err="1"/>
              <a:t>Schonlein</a:t>
            </a:r>
            <a:r>
              <a:rPr lang="en-US" dirty="0"/>
              <a:t> purpura</a:t>
            </a:r>
          </a:p>
          <a:p>
            <a:r>
              <a:rPr lang="en-US" dirty="0"/>
              <a:t>Tetrad: Rash, Arthralgia, Abdominal Pain, and Kidney disease</a:t>
            </a:r>
          </a:p>
          <a:p>
            <a:r>
              <a:rPr lang="en-US" dirty="0"/>
              <a:t>Identical to IgA nephropathy on histology</a:t>
            </a:r>
          </a:p>
          <a:p>
            <a:r>
              <a:rPr lang="en-US" dirty="0"/>
              <a:t>HSP has extrarenal manifestations (palpable purpura)</a:t>
            </a:r>
          </a:p>
          <a:p>
            <a:endParaRPr lang="en-US" dirty="0"/>
          </a:p>
          <a:p>
            <a:r>
              <a:rPr lang="en-US" dirty="0"/>
              <a:t>Often diagnosed empirically in pediatric patients, requires tissue biopsy (skin or kidney) to confirm</a:t>
            </a:r>
          </a:p>
          <a:p>
            <a:r>
              <a:rPr lang="en-US" dirty="0"/>
              <a:t>Treatment included glucocorticoids (and cyclophosphamide in RPGN)</a:t>
            </a:r>
          </a:p>
          <a:p>
            <a:endParaRPr lang="en-US" dirty="0"/>
          </a:p>
        </p:txBody>
      </p:sp>
    </p:spTree>
    <p:extLst>
      <p:ext uri="{BB962C8B-B14F-4D97-AF65-F5344CB8AC3E}">
        <p14:creationId xmlns:p14="http://schemas.microsoft.com/office/powerpoint/2010/main" val="3327084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pPr algn="ctr"/>
            <a:r>
              <a:rPr lang="en-US" b="1" dirty="0"/>
              <a:t>Membranoproliferative Glomerulonephritis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55000" lnSpcReduction="20000"/>
          </a:bodyPr>
          <a:lstStyle/>
          <a:p>
            <a:r>
              <a:rPr lang="en-US" dirty="0"/>
              <a:t>MPGN is rare</a:t>
            </a:r>
          </a:p>
          <a:p>
            <a:r>
              <a:rPr lang="en-US" dirty="0"/>
              <a:t>Primarily in young adults and children</a:t>
            </a:r>
          </a:p>
          <a:p>
            <a:r>
              <a:rPr lang="en-US" dirty="0"/>
              <a:t>Immune complex (antigen-antibody interaction triggering compliment classical)</a:t>
            </a:r>
          </a:p>
          <a:p>
            <a:r>
              <a:rPr lang="en-US" dirty="0"/>
              <a:t>Complement mediated at MPGN (termed C3, Low C3 and Normal C4) </a:t>
            </a:r>
          </a:p>
          <a:p>
            <a:r>
              <a:rPr lang="en-US" dirty="0"/>
              <a:t>Immune-complex MPGN with or without cryoglobulinemia – typically with Hepatitis C (alternative complement)</a:t>
            </a:r>
          </a:p>
          <a:p>
            <a:r>
              <a:rPr lang="en-US" dirty="0"/>
              <a:t>Idiopathic or secondary (SLE, MGUS, Hep C)</a:t>
            </a:r>
          </a:p>
          <a:p>
            <a:r>
              <a:rPr lang="en-US" dirty="0"/>
              <a:t>More common presentation is chronic glomerulonephritis (microscopic hematuria and </a:t>
            </a:r>
            <a:r>
              <a:rPr lang="en-US" dirty="0" err="1"/>
              <a:t>subnephrotic</a:t>
            </a:r>
            <a:r>
              <a:rPr lang="en-US" dirty="0"/>
              <a:t> proteinuria)</a:t>
            </a:r>
          </a:p>
          <a:p>
            <a:pPr marL="0" indent="0">
              <a:buNone/>
            </a:pPr>
            <a:endParaRPr lang="en-US" dirty="0"/>
          </a:p>
          <a:p>
            <a:pPr marL="0" indent="0">
              <a:buNone/>
            </a:pPr>
            <a:r>
              <a:rPr lang="en-US" dirty="0"/>
              <a:t>Biopsy</a:t>
            </a:r>
          </a:p>
          <a:p>
            <a:r>
              <a:rPr lang="en-US" dirty="0"/>
              <a:t>Immunofluorescence microscopy absence or presence of immunoglobulin staining signals an independent manner of triggering complement and hence alternative pathway hyperactivity</a:t>
            </a:r>
          </a:p>
          <a:p>
            <a:r>
              <a:rPr lang="en-US" dirty="0"/>
              <a:t>Electron Microscopy:  Subendothelial Immune Deposits</a:t>
            </a:r>
          </a:p>
          <a:p>
            <a:endParaRPr lang="en-US" dirty="0"/>
          </a:p>
          <a:p>
            <a:pPr marL="0" indent="0">
              <a:buNone/>
            </a:pPr>
            <a:r>
              <a:rPr lang="en-US" dirty="0"/>
              <a:t>Tx: Immunosuppression when nephrotic range or compliment targeting</a:t>
            </a:r>
          </a:p>
          <a:p>
            <a:endParaRPr lang="en-US" dirty="0"/>
          </a:p>
        </p:txBody>
      </p:sp>
      <p:pic>
        <p:nvPicPr>
          <p:cNvPr id="4098" name="Picture 2" descr="MPGN: Think Different - Renal Fellow Network">
            <a:extLst>
              <a:ext uri="{FF2B5EF4-FFF2-40B4-BE49-F238E27FC236}">
                <a16:creationId xmlns:a16="http://schemas.microsoft.com/office/drawing/2014/main" id="{2D7C1047-B306-D65B-A7AA-AA07AB8DD5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20609" y="4705817"/>
            <a:ext cx="3471391" cy="215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1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dissolv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dissolve">
                                      <p:cBhvr>
                                        <p:cTn id="30" dur="500"/>
                                        <p:tgtEl>
                                          <p:spTgt spid="5">
                                            <p:txEl>
                                              <p:pRg st="8" end="8"/>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dissolve">
                                      <p:cBhvr>
                                        <p:cTn id="33" dur="500"/>
                                        <p:tgtEl>
                                          <p:spTgt spid="5">
                                            <p:txEl>
                                              <p:pRg st="9" end="9"/>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dissolve">
                                      <p:cBhvr>
                                        <p:cTn id="36" dur="500"/>
                                        <p:tgtEl>
                                          <p:spTgt spid="5">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dissolve">
                                      <p:cBhvr>
                                        <p:cTn id="4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2" name="Picture 2">
            <a:extLst>
              <a:ext uri="{FF2B5EF4-FFF2-40B4-BE49-F238E27FC236}">
                <a16:creationId xmlns:a16="http://schemas.microsoft.com/office/drawing/2014/main" id="{46679523-E793-7DAD-6CFE-3E486E7160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74" y="0"/>
            <a:ext cx="914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31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92500" lnSpcReduction="20000"/>
          </a:bodyPr>
          <a:lstStyle/>
          <a:p>
            <a:r>
              <a:rPr lang="en-US" dirty="0"/>
              <a:t>Frameworks of Internal Medicine – Andre M. Mansoor</a:t>
            </a:r>
          </a:p>
          <a:p>
            <a:r>
              <a:rPr lang="en-US" dirty="0"/>
              <a:t>MKSAP 18 – Nephrology</a:t>
            </a:r>
          </a:p>
          <a:p>
            <a:r>
              <a:rPr lang="en-US" dirty="0"/>
              <a:t>Harrison's 20</a:t>
            </a:r>
            <a:r>
              <a:rPr lang="en-US" baseline="30000" dirty="0"/>
              <a:t>th</a:t>
            </a:r>
            <a:endParaRPr lang="en-US" dirty="0"/>
          </a:p>
          <a:p>
            <a:r>
              <a:rPr lang="en-US" dirty="0"/>
              <a:t>Up-to-date</a:t>
            </a:r>
          </a:p>
          <a:p>
            <a:endParaRPr lang="en-US" dirty="0"/>
          </a:p>
          <a:p>
            <a:pPr marL="0" indent="0" algn="l">
              <a:buNone/>
            </a:pPr>
            <a:r>
              <a:rPr lang="en-US" b="0" i="0" dirty="0" err="1">
                <a:solidFill>
                  <a:srgbClr val="333333"/>
                </a:solidFill>
                <a:effectLst/>
                <a:latin typeface="Helvetica Neue" panose="02000503000000020004" pitchFamily="2" charset="0"/>
              </a:rPr>
              <a:t>Glassock</a:t>
            </a:r>
            <a:r>
              <a:rPr lang="en-US" b="0" i="0" dirty="0">
                <a:solidFill>
                  <a:srgbClr val="333333"/>
                </a:solidFill>
                <a:effectLst/>
                <a:latin typeface="Helvetica Neue" panose="02000503000000020004" pitchFamily="2" charset="0"/>
              </a:rPr>
              <a:t>, Richard J. </a:t>
            </a:r>
            <a:r>
              <a:rPr lang="en-US" b="0" i="0" dirty="0">
                <a:solidFill>
                  <a:srgbClr val="333333"/>
                </a:solidFill>
                <a:effectLst/>
                <a:latin typeface="Georgia" panose="02040502050405020303" pitchFamily="18" charset="0"/>
              </a:rPr>
              <a:t>The Pathogenesis of Idiopathic Membranous Nephropathy: A 50-Year Odyssey. </a:t>
            </a:r>
            <a:r>
              <a:rPr lang="en-US" b="0" i="0" dirty="0">
                <a:solidFill>
                  <a:srgbClr val="333333"/>
                </a:solidFill>
                <a:effectLst/>
                <a:latin typeface="Helvetica Neue" panose="02000503000000020004" pitchFamily="2" charset="0"/>
              </a:rPr>
              <a:t>American Journal of Kidney Diseases, Volume 56, Issue 1, 157 – 167</a:t>
            </a:r>
          </a:p>
          <a:p>
            <a:pPr marL="0" indent="0" algn="l">
              <a:buNone/>
            </a:pPr>
            <a:endParaRPr lang="en-US" dirty="0">
              <a:solidFill>
                <a:srgbClr val="333333"/>
              </a:solidFill>
              <a:latin typeface="Helvetica Neue" panose="02000503000000020004" pitchFamily="2" charset="0"/>
            </a:endParaRPr>
          </a:p>
          <a:p>
            <a:pPr marL="0" indent="0" algn="l">
              <a:buNone/>
            </a:pPr>
            <a:r>
              <a:rPr lang="en-US" b="0" i="0" dirty="0">
                <a:solidFill>
                  <a:srgbClr val="333333"/>
                </a:solidFill>
                <a:effectLst/>
                <a:latin typeface="Helvetica Neue" panose="02000503000000020004" pitchFamily="2" charset="0"/>
              </a:rPr>
              <a:t>Sethi, Sanjeev et al. </a:t>
            </a:r>
            <a:r>
              <a:rPr lang="en-US" b="0" i="0" dirty="0">
                <a:solidFill>
                  <a:srgbClr val="333333"/>
                </a:solidFill>
                <a:effectLst/>
                <a:latin typeface="Georgia" panose="02040502050405020303" pitchFamily="18" charset="0"/>
              </a:rPr>
              <a:t>Mayo Clinic consensus report on membranous nephropathy: proposal for a novel classification. </a:t>
            </a:r>
            <a:r>
              <a:rPr lang="en-US" b="0" i="0" dirty="0">
                <a:solidFill>
                  <a:srgbClr val="333333"/>
                </a:solidFill>
                <a:effectLst/>
                <a:latin typeface="Helvetica Neue" panose="02000503000000020004" pitchFamily="2" charset="0"/>
              </a:rPr>
              <a:t>Kidney International, Volume 104, Issue 6, 1092 - 1102</a:t>
            </a:r>
          </a:p>
          <a:p>
            <a:pPr marL="0" indent="0" algn="l">
              <a:buNone/>
            </a:pPr>
            <a:endParaRPr lang="en-US" b="0" i="0" dirty="0">
              <a:solidFill>
                <a:srgbClr val="333333"/>
              </a:solidFill>
              <a:effectLst/>
              <a:latin typeface="Helvetica Neue" panose="02000503000000020004" pitchFamily="2" charset="0"/>
            </a:endParaRPr>
          </a:p>
          <a:p>
            <a:endParaRPr lang="en-US" dirty="0"/>
          </a:p>
          <a:p>
            <a:endParaRPr lang="en-US" dirty="0"/>
          </a:p>
        </p:txBody>
      </p:sp>
    </p:spTree>
    <p:extLst>
      <p:ext uri="{BB962C8B-B14F-4D97-AF65-F5344CB8AC3E}">
        <p14:creationId xmlns:p14="http://schemas.microsoft.com/office/powerpoint/2010/main" val="2982863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EC819F36-3926-BF47-040F-1DBC18163D19}"/>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727811" y="-1"/>
            <a:ext cx="9971927" cy="6980349"/>
          </a:xfrm>
          <a:prstGeom prst="rect">
            <a:avLst/>
          </a:prstGeom>
        </p:spPr>
      </p:pic>
    </p:spTree>
    <p:extLst>
      <p:ext uri="{BB962C8B-B14F-4D97-AF65-F5344CB8AC3E}">
        <p14:creationId xmlns:p14="http://schemas.microsoft.com/office/powerpoint/2010/main" val="2111844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238F3AD-DC5E-6133-8297-153FDE88D733}"/>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47506" y="0"/>
            <a:ext cx="10284700" cy="7199290"/>
          </a:xfrm>
          <a:prstGeom prst="rect">
            <a:avLst/>
          </a:prstGeom>
        </p:spPr>
      </p:pic>
    </p:spTree>
    <p:extLst>
      <p:ext uri="{BB962C8B-B14F-4D97-AF65-F5344CB8AC3E}">
        <p14:creationId xmlns:p14="http://schemas.microsoft.com/office/powerpoint/2010/main" val="1116270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DED7B-32A1-C22A-6EF6-0BD4F27457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A15736-9959-3A5A-F6FC-9226AE52BB8A}"/>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68FC2AC6-61FE-FC9D-5BCF-F4E61938D053}"/>
              </a:ext>
            </a:extLst>
          </p:cNvPr>
          <p:cNvSpPr>
            <a:spLocks noGrp="1"/>
          </p:cNvSpPr>
          <p:nvPr>
            <p:ph idx="1"/>
          </p:nvPr>
        </p:nvSpPr>
        <p:spPr>
          <a:xfrm>
            <a:off x="425302" y="680484"/>
            <a:ext cx="10928498" cy="5496479"/>
          </a:xfrm>
        </p:spPr>
        <p:txBody>
          <a:bodyPr/>
          <a:lstStyle/>
          <a:p>
            <a:pPr marL="0" indent="0">
              <a:buNone/>
            </a:pPr>
            <a:r>
              <a:rPr lang="en-US" dirty="0"/>
              <a:t>1) A 45-year-old man presents with bilateral lower extremity edema, fatigue, and foamy urine for 3 weeks. Labs: serum albumin 2.1 g/dL, total cholesterol 340 mg/dL, 24-hour urine protein 5.2 g. Urinalysis shows oval fat bodies and no RBC casts. Serum creatinine is 1.0 mg/dL.</a:t>
            </a:r>
          </a:p>
          <a:p>
            <a:pPr marL="0" indent="0">
              <a:buNone/>
            </a:pPr>
            <a:endParaRPr lang="en-US" dirty="0"/>
          </a:p>
          <a:p>
            <a:pPr marL="0" indent="0">
              <a:buNone/>
            </a:pPr>
            <a:r>
              <a:rPr lang="en-US" b="1" dirty="0"/>
              <a:t>Which of the following is the most likely diagnosis?</a:t>
            </a:r>
          </a:p>
          <a:p>
            <a:pPr marL="0" indent="0">
              <a:buNone/>
            </a:pPr>
            <a:r>
              <a:rPr lang="en-US" dirty="0"/>
              <a:t>A) Nephritic syndrome</a:t>
            </a:r>
          </a:p>
          <a:p>
            <a:pPr marL="0" indent="0">
              <a:buNone/>
            </a:pPr>
            <a:r>
              <a:rPr lang="en-US" dirty="0"/>
              <a:t>B) Nephrotic syndrome</a:t>
            </a:r>
          </a:p>
          <a:p>
            <a:pPr marL="0" indent="0">
              <a:buNone/>
            </a:pPr>
            <a:r>
              <a:rPr lang="en-US" dirty="0"/>
              <a:t>C) Acute tubular necrosis</a:t>
            </a:r>
          </a:p>
          <a:p>
            <a:pPr marL="0" indent="0">
              <a:buNone/>
            </a:pPr>
            <a:r>
              <a:rPr lang="en-US" dirty="0"/>
              <a:t>D) Chronic kidney disease stage 4</a:t>
            </a:r>
          </a:p>
          <a:p>
            <a:pPr marL="0" indent="0">
              <a:buNone/>
            </a:pPr>
            <a:r>
              <a:rPr lang="en-US" dirty="0"/>
              <a:t>E) Hepatorenal syndrome</a:t>
            </a:r>
          </a:p>
          <a:p>
            <a:pPr marL="0" indent="0">
              <a:buNone/>
            </a:pPr>
            <a:endParaRPr lang="en-US" dirty="0"/>
          </a:p>
        </p:txBody>
      </p:sp>
    </p:spTree>
    <p:extLst>
      <p:ext uri="{BB962C8B-B14F-4D97-AF65-F5344CB8AC3E}">
        <p14:creationId xmlns:p14="http://schemas.microsoft.com/office/powerpoint/2010/main" val="1990682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71EFB-18BC-BA2B-E720-0A9948C3E4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07BEFA-72B2-190E-AA27-AB1EAD73CDC2}"/>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9118E72-F248-954B-2511-7AA52B4C5856}"/>
              </a:ext>
            </a:extLst>
          </p:cNvPr>
          <p:cNvSpPr>
            <a:spLocks noGrp="1"/>
          </p:cNvSpPr>
          <p:nvPr>
            <p:ph idx="1"/>
          </p:nvPr>
        </p:nvSpPr>
        <p:spPr>
          <a:xfrm>
            <a:off x="425302" y="680484"/>
            <a:ext cx="10928498" cy="5496479"/>
          </a:xfrm>
        </p:spPr>
        <p:txBody>
          <a:bodyPr/>
          <a:lstStyle/>
          <a:p>
            <a:pPr marL="514350" indent="-514350">
              <a:buAutoNum type="arabicParenR"/>
            </a:pPr>
            <a:r>
              <a:rPr lang="en-US" dirty="0"/>
              <a:t>B) Nephrotic syndrome</a:t>
            </a:r>
          </a:p>
          <a:p>
            <a:pPr marL="514350" indent="-514350">
              <a:buAutoNum type="arabicParenR"/>
            </a:pPr>
            <a:endParaRPr lang="en-US" dirty="0"/>
          </a:p>
          <a:p>
            <a:pPr marL="0" indent="0">
              <a:buNone/>
            </a:pPr>
            <a:r>
              <a:rPr lang="en-US" b="1" dirty="0"/>
              <a:t>Explanation:</a:t>
            </a:r>
            <a:r>
              <a:rPr lang="en-US" dirty="0"/>
              <a:t> Nephrotic syndrome is defined by proteinuria &gt;3.5 g/day, hypoalbuminemia (3 g/dL), peripheral edema, and hyperlipidemia. Oval fat bodies ("Maltese cross" under polarized light) are characteristic of nephrotic-range proteinuria. The absence of RBC casts and active sediment distinguishes this from nephritic syndrome. Nephritic syndrome typically presents with hematuria, RBC casts, hypertension, and mild-to-moderate proteinuria. In adults, the most common primary causes of nephrotic syndrome are membranous nephropathy and focal segmental glomerulosclerosis (FSGS).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02952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Proteinuria</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a:bodyPr>
          <a:lstStyle/>
          <a:p>
            <a:r>
              <a:rPr lang="en-US" dirty="0"/>
              <a:t>Normal: &lt; 300mg</a:t>
            </a:r>
          </a:p>
          <a:p>
            <a:endParaRPr lang="en-US" dirty="0"/>
          </a:p>
          <a:p>
            <a:r>
              <a:rPr lang="en-US" dirty="0"/>
              <a:t>Nephrotic Range:  &gt;3.5g/g on 24hr or &gt;3g/g on ”spot” UP/Cr </a:t>
            </a:r>
          </a:p>
          <a:p>
            <a:endParaRPr lang="en-US" dirty="0"/>
          </a:p>
          <a:p>
            <a:r>
              <a:rPr lang="en-US" dirty="0"/>
              <a:t>Not all protein comes from Glomerulus </a:t>
            </a:r>
          </a:p>
          <a:p>
            <a:pPr lvl="1"/>
            <a:r>
              <a:rPr lang="en-US" dirty="0"/>
              <a:t>Albuminuria (A1-A3 classification for CKD) </a:t>
            </a:r>
          </a:p>
          <a:p>
            <a:pPr lvl="1"/>
            <a:r>
              <a:rPr lang="en-US" dirty="0"/>
              <a:t>Tubular Protein</a:t>
            </a:r>
          </a:p>
        </p:txBody>
      </p:sp>
    </p:spTree>
    <p:extLst>
      <p:ext uri="{BB962C8B-B14F-4D97-AF65-F5344CB8AC3E}">
        <p14:creationId xmlns:p14="http://schemas.microsoft.com/office/powerpoint/2010/main" val="4390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dissolve">
                                      <p:cBhvr>
                                        <p:cTn id="20" dur="500"/>
                                        <p:tgtEl>
                                          <p:spTgt spid="5">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dissolve">
                                      <p:cBhvr>
                                        <p:cTn id="2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B310-4C4F-BAE2-DB77-B745056A8A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85B49D-229E-5C9D-503C-4982C13FDCEB}"/>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1ACA86C1-82FA-7C1D-608B-33B162ABCDB1}"/>
              </a:ext>
            </a:extLst>
          </p:cNvPr>
          <p:cNvSpPr>
            <a:spLocks noGrp="1"/>
          </p:cNvSpPr>
          <p:nvPr>
            <p:ph idx="1"/>
          </p:nvPr>
        </p:nvSpPr>
        <p:spPr>
          <a:xfrm>
            <a:off x="425302" y="680484"/>
            <a:ext cx="10928498" cy="5496479"/>
          </a:xfrm>
        </p:spPr>
        <p:txBody>
          <a:bodyPr>
            <a:normAutofit lnSpcReduction="10000"/>
          </a:bodyPr>
          <a:lstStyle/>
          <a:p>
            <a:pPr marL="0" indent="0">
              <a:buNone/>
            </a:pPr>
            <a:r>
              <a:rPr lang="en-US" dirty="0"/>
              <a:t>2) A 52-year-old woman with no significant past medical history presents with nephrotic syndrome. Kidney biopsy shows diffuse thickening of the glomerular basement membrane with subepithelial "spike and dome" deposits on silver stain. Immunofluorescence shows granular IgG and C3 along capillary walls. Serum anti-PLA2R antibodies are positive.</a:t>
            </a:r>
          </a:p>
          <a:p>
            <a:pPr marL="0" indent="0">
              <a:buNone/>
            </a:pPr>
            <a:endParaRPr lang="en-US" dirty="0"/>
          </a:p>
          <a:p>
            <a:pPr marL="0" indent="0">
              <a:buNone/>
            </a:pPr>
            <a:r>
              <a:rPr lang="en-US" b="1" dirty="0"/>
              <a:t>What is the most likely diagnosis?</a:t>
            </a:r>
          </a:p>
          <a:p>
            <a:pPr marL="0" indent="0">
              <a:buNone/>
            </a:pPr>
            <a:r>
              <a:rPr lang="en-US" dirty="0"/>
              <a:t>A) Minimal change disease</a:t>
            </a:r>
          </a:p>
          <a:p>
            <a:pPr marL="0" indent="0">
              <a:buNone/>
            </a:pPr>
            <a:r>
              <a:rPr lang="en-US" dirty="0"/>
              <a:t>B) Focal segmental glomerulosclerosis</a:t>
            </a:r>
          </a:p>
          <a:p>
            <a:pPr marL="0" indent="0">
              <a:buNone/>
            </a:pPr>
            <a:r>
              <a:rPr lang="en-US" dirty="0"/>
              <a:t>C) Membranous nephropathy</a:t>
            </a:r>
          </a:p>
          <a:p>
            <a:pPr marL="0" indent="0">
              <a:buNone/>
            </a:pPr>
            <a:r>
              <a:rPr lang="en-US" dirty="0"/>
              <a:t>D) Membranoproliferative glomerulonephritis</a:t>
            </a:r>
          </a:p>
          <a:p>
            <a:pPr marL="0" indent="0">
              <a:buNone/>
            </a:pPr>
            <a:r>
              <a:rPr lang="en-US" dirty="0"/>
              <a:t>E) Amyloidosis</a:t>
            </a:r>
          </a:p>
        </p:txBody>
      </p:sp>
    </p:spTree>
    <p:extLst>
      <p:ext uri="{BB962C8B-B14F-4D97-AF65-F5344CB8AC3E}">
        <p14:creationId xmlns:p14="http://schemas.microsoft.com/office/powerpoint/2010/main" val="2064041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40BEA-EB6F-AEA7-9469-111861AE6C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F4A7B0-E304-55AB-B749-BBE80C761403}"/>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1CC6DD3-123C-C7AE-B3E3-483E8ADBFA43}"/>
              </a:ext>
            </a:extLst>
          </p:cNvPr>
          <p:cNvSpPr>
            <a:spLocks noGrp="1"/>
          </p:cNvSpPr>
          <p:nvPr>
            <p:ph idx="1"/>
          </p:nvPr>
        </p:nvSpPr>
        <p:spPr>
          <a:xfrm>
            <a:off x="425302" y="680484"/>
            <a:ext cx="10928498" cy="5496479"/>
          </a:xfrm>
        </p:spPr>
        <p:txBody>
          <a:bodyPr/>
          <a:lstStyle/>
          <a:p>
            <a:pPr marL="0" indent="0">
              <a:buNone/>
            </a:pPr>
            <a:r>
              <a:rPr lang="en-US" dirty="0"/>
              <a:t>2) C) Membranous nephropathy</a:t>
            </a:r>
          </a:p>
          <a:p>
            <a:pPr marL="0" indent="0">
              <a:buNone/>
            </a:pPr>
            <a:endParaRPr lang="en-US" dirty="0"/>
          </a:p>
          <a:p>
            <a:pPr marL="0" indent="0">
              <a:buNone/>
            </a:pPr>
            <a:r>
              <a:rPr lang="en-US" b="1" dirty="0"/>
              <a:t>Explanation:</a:t>
            </a:r>
            <a:r>
              <a:rPr lang="en-US" dirty="0"/>
              <a:t> Membranous nephropathy is the most common cause of primary nephrotic syndrome in white adults. The hallmark pathologic findings are diffuse GBM thickening with subepithelial deposits that create a "spike and dome" pattern on silver stain. Anti-PLA2R antibodies are present in 70–80% of primary membranous nephropathy cases and correlate with disease activity. Anti-THSD7A antibodies are found in 1–3% of cases. Secondary causes (SLE, hepatitis B, malignancy, NSAIDs) must be excluded.</a:t>
            </a:r>
          </a:p>
        </p:txBody>
      </p:sp>
    </p:spTree>
    <p:extLst>
      <p:ext uri="{BB962C8B-B14F-4D97-AF65-F5344CB8AC3E}">
        <p14:creationId xmlns:p14="http://schemas.microsoft.com/office/powerpoint/2010/main" val="3542954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6B2B8-631E-3636-81F9-C276B12275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A26726-5A8A-9E95-4B85-FC784D53AF1F}"/>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AA961EF6-BA43-39BE-56E5-96B2FEF2DEE2}"/>
              </a:ext>
            </a:extLst>
          </p:cNvPr>
          <p:cNvSpPr>
            <a:spLocks noGrp="1"/>
          </p:cNvSpPr>
          <p:nvPr>
            <p:ph idx="1"/>
          </p:nvPr>
        </p:nvSpPr>
        <p:spPr>
          <a:xfrm>
            <a:off x="425302" y="680484"/>
            <a:ext cx="10928498" cy="5496479"/>
          </a:xfrm>
        </p:spPr>
        <p:txBody>
          <a:bodyPr/>
          <a:lstStyle/>
          <a:p>
            <a:pPr marL="0" indent="0">
              <a:buNone/>
            </a:pPr>
            <a:r>
              <a:rPr lang="en-US" dirty="0"/>
              <a:t>3) A 28-year-old man presents with sudden-onset nephrotic syndrome. Kidney biopsy shows normal glomeruli on light microscopy. Immunofluorescence is negative. Electron microscopy reveals diffuse podocyte foot process effacement.</a:t>
            </a:r>
          </a:p>
          <a:p>
            <a:pPr marL="0" indent="0">
              <a:buNone/>
            </a:pPr>
            <a:endParaRPr lang="en-US" dirty="0"/>
          </a:p>
          <a:p>
            <a:pPr marL="0" indent="0">
              <a:buNone/>
            </a:pPr>
            <a:r>
              <a:rPr lang="en-US" b="1" dirty="0"/>
              <a:t>What is the most likely diagnosis?</a:t>
            </a:r>
          </a:p>
          <a:p>
            <a:pPr marL="0" indent="0">
              <a:buNone/>
            </a:pPr>
            <a:r>
              <a:rPr lang="en-US" dirty="0"/>
              <a:t>A) IgA nephropathy</a:t>
            </a:r>
          </a:p>
          <a:p>
            <a:pPr marL="0" indent="0">
              <a:buNone/>
            </a:pPr>
            <a:r>
              <a:rPr lang="en-US" dirty="0"/>
              <a:t>B) Minimal change disease</a:t>
            </a:r>
          </a:p>
          <a:p>
            <a:pPr marL="0" indent="0">
              <a:buNone/>
            </a:pPr>
            <a:r>
              <a:rPr lang="en-US" dirty="0"/>
              <a:t>C) Focal segmental glomerulosclerosis</a:t>
            </a:r>
          </a:p>
          <a:p>
            <a:pPr marL="0" indent="0">
              <a:buNone/>
            </a:pPr>
            <a:r>
              <a:rPr lang="en-US" dirty="0"/>
              <a:t>D) Thin basement membrane disease</a:t>
            </a:r>
          </a:p>
          <a:p>
            <a:pPr marL="0" indent="0">
              <a:buNone/>
            </a:pPr>
            <a:r>
              <a:rPr lang="en-US" dirty="0"/>
              <a:t>E) Diabetic nephropathy</a:t>
            </a:r>
          </a:p>
          <a:p>
            <a:pPr marL="0" indent="0">
              <a:buNone/>
            </a:pPr>
            <a:endParaRPr lang="en-US" dirty="0"/>
          </a:p>
        </p:txBody>
      </p:sp>
    </p:spTree>
    <p:extLst>
      <p:ext uri="{BB962C8B-B14F-4D97-AF65-F5344CB8AC3E}">
        <p14:creationId xmlns:p14="http://schemas.microsoft.com/office/powerpoint/2010/main" val="355211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9BFB-B146-ED91-A3C9-231DD3E1A6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00CB5C-FA29-5BD7-6FDA-DE176508AA48}"/>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C63941BE-6B52-B27B-739A-887F59770013}"/>
              </a:ext>
            </a:extLst>
          </p:cNvPr>
          <p:cNvSpPr>
            <a:spLocks noGrp="1"/>
          </p:cNvSpPr>
          <p:nvPr>
            <p:ph idx="1"/>
          </p:nvPr>
        </p:nvSpPr>
        <p:spPr>
          <a:xfrm>
            <a:off x="425302" y="680484"/>
            <a:ext cx="10928498" cy="5496479"/>
          </a:xfrm>
        </p:spPr>
        <p:txBody>
          <a:bodyPr/>
          <a:lstStyle/>
          <a:p>
            <a:pPr marL="0" indent="0">
              <a:buNone/>
            </a:pPr>
            <a:r>
              <a:rPr lang="en-US" dirty="0"/>
              <a:t>3) B) Minimal change disease</a:t>
            </a:r>
          </a:p>
          <a:p>
            <a:pPr marL="0" indent="0">
              <a:buNone/>
            </a:pPr>
            <a:endParaRPr lang="en-US" dirty="0"/>
          </a:p>
          <a:p>
            <a:pPr marL="0" indent="0">
              <a:buNone/>
            </a:pPr>
            <a:r>
              <a:rPr lang="en-US" b="1" dirty="0"/>
              <a:t>Explanation:</a:t>
            </a:r>
            <a:r>
              <a:rPr lang="en-US" dirty="0"/>
              <a:t> Minimal change disease (MCD) is characterized by normal glomeruli on light microscopy, negative immunofluorescence, and diffuse podocyte foot process effacement on electron microscopy. MCD accounts for 10–25% of nephrotic syndrome in adults and is the most common cause in children (&gt;70%). It is highly responsive to corticosteroids, with remission in &gt;80% of adults. Relapses are common, occurring in approximately 50% of patients during steroid tapering. </a:t>
            </a:r>
          </a:p>
        </p:txBody>
      </p:sp>
    </p:spTree>
    <p:extLst>
      <p:ext uri="{BB962C8B-B14F-4D97-AF65-F5344CB8AC3E}">
        <p14:creationId xmlns:p14="http://schemas.microsoft.com/office/powerpoint/2010/main" val="1760319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D7BD0-D9B3-ED00-4119-0C9B834D47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D6D022-E605-6687-59CC-1A2E7219B720}"/>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4D9A11E-76AC-2E0C-7F5A-41EDC7990B9D}"/>
              </a:ext>
            </a:extLst>
          </p:cNvPr>
          <p:cNvSpPr>
            <a:spLocks noGrp="1"/>
          </p:cNvSpPr>
          <p:nvPr>
            <p:ph idx="1"/>
          </p:nvPr>
        </p:nvSpPr>
        <p:spPr>
          <a:xfrm>
            <a:off x="425302" y="680484"/>
            <a:ext cx="10928498" cy="5496479"/>
          </a:xfrm>
        </p:spPr>
        <p:txBody>
          <a:bodyPr/>
          <a:lstStyle/>
          <a:p>
            <a:pPr marL="0" indent="0">
              <a:buNone/>
            </a:pPr>
            <a:endParaRPr lang="en-US" dirty="0"/>
          </a:p>
        </p:txBody>
      </p:sp>
    </p:spTree>
    <p:extLst>
      <p:ext uri="{BB962C8B-B14F-4D97-AF65-F5344CB8AC3E}">
        <p14:creationId xmlns:p14="http://schemas.microsoft.com/office/powerpoint/2010/main" val="40605819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9AF8-C4C4-9CC0-8AD1-82271BFF56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F2DE67-DEDD-76B2-672B-3F37929CFCFA}"/>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F7C08F2D-4D1C-49B3-F72C-9385C8FD9FA4}"/>
              </a:ext>
            </a:extLst>
          </p:cNvPr>
          <p:cNvSpPr>
            <a:spLocks noGrp="1"/>
          </p:cNvSpPr>
          <p:nvPr>
            <p:ph idx="1"/>
          </p:nvPr>
        </p:nvSpPr>
        <p:spPr>
          <a:xfrm>
            <a:off x="425302" y="680484"/>
            <a:ext cx="10928498" cy="5496479"/>
          </a:xfrm>
        </p:spPr>
        <p:txBody>
          <a:bodyPr/>
          <a:lstStyle/>
          <a:p>
            <a:pPr marL="0" indent="0">
              <a:buNone/>
            </a:pPr>
            <a:endParaRPr lang="en-US" dirty="0"/>
          </a:p>
        </p:txBody>
      </p:sp>
    </p:spTree>
    <p:extLst>
      <p:ext uri="{BB962C8B-B14F-4D97-AF65-F5344CB8AC3E}">
        <p14:creationId xmlns:p14="http://schemas.microsoft.com/office/powerpoint/2010/main" val="14692688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3A4E3-1554-EBAA-D4A8-41D71DCD03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FA8B36-FAE3-41EB-9512-881811E19FDF}"/>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C29C364-806D-0ECD-5581-C03B59C76AA7}"/>
              </a:ext>
            </a:extLst>
          </p:cNvPr>
          <p:cNvSpPr>
            <a:spLocks noGrp="1"/>
          </p:cNvSpPr>
          <p:nvPr>
            <p:ph idx="1"/>
          </p:nvPr>
        </p:nvSpPr>
        <p:spPr>
          <a:xfrm>
            <a:off x="425302" y="680484"/>
            <a:ext cx="10928498" cy="5496479"/>
          </a:xfrm>
        </p:spPr>
        <p:txBody>
          <a:bodyPr/>
          <a:lstStyle/>
          <a:p>
            <a:pPr marL="0" indent="0">
              <a:buNone/>
            </a:pPr>
            <a:endParaRPr lang="en-US" dirty="0"/>
          </a:p>
        </p:txBody>
      </p:sp>
    </p:spTree>
    <p:extLst>
      <p:ext uri="{BB962C8B-B14F-4D97-AF65-F5344CB8AC3E}">
        <p14:creationId xmlns:p14="http://schemas.microsoft.com/office/powerpoint/2010/main" val="3928180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pPr algn="ctr"/>
            <a:r>
              <a:rPr lang="en-US" b="1" dirty="0"/>
              <a:t>Glomerular Disease</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70000" lnSpcReduction="20000"/>
          </a:bodyPr>
          <a:lstStyle/>
          <a:p>
            <a:r>
              <a:rPr lang="en-US" dirty="0"/>
              <a:t>Glomerular disease are the third leading cause of end-stage kidney disease (ESKD) in the US behind Diabetes and Hypertension</a:t>
            </a:r>
          </a:p>
          <a:p>
            <a:r>
              <a:rPr lang="en-US" dirty="0"/>
              <a:t>Heterogeneous group of conditions that damage various glomerular structures and produce characteristic clinical physiologic, biochemical, and histologic manifestations.</a:t>
            </a:r>
          </a:p>
          <a:p>
            <a:r>
              <a:rPr lang="en-US" dirty="0"/>
              <a:t>Primary (idiopathic) – intrinsic process</a:t>
            </a:r>
          </a:p>
          <a:p>
            <a:r>
              <a:rPr lang="en-US" dirty="0"/>
              <a:t>Secondary – Systemic Process</a:t>
            </a:r>
          </a:p>
          <a:p>
            <a:r>
              <a:rPr lang="en-US" dirty="0"/>
              <a:t>Normal, noninflamed glomerulus forms a tight barrier, largely due to the slit diaphragms that connect podocyte (visceral epithelial cell) foot processes on the outside surface of the glomerular basement membrane. When healthy it prevents passage of blood and protein into the urinary filtrate. </a:t>
            </a:r>
          </a:p>
          <a:p>
            <a:r>
              <a:rPr lang="en-US" dirty="0"/>
              <a:t>Glomerular injury results in impaired filtration. Consequently, constituents of blood that are normally excluded from the urinary space (red blood cells, </a:t>
            </a:r>
            <a:r>
              <a:rPr lang="en-US" dirty="0" err="1"/>
              <a:t>wbcs</a:t>
            </a:r>
            <a:r>
              <a:rPr lang="en-US" dirty="0"/>
              <a:t>, proteins) pass through the damaged glomerulus and are excreted in urine.</a:t>
            </a:r>
          </a:p>
          <a:p>
            <a:r>
              <a:rPr lang="en-US" dirty="0"/>
              <a:t>Result of untreated leads scarring of the glomerular filters (glomerulosclerosis) with subsequent decline in renal function and elevated Creatinine</a:t>
            </a:r>
          </a:p>
          <a:p>
            <a:endParaRPr lang="en-US" dirty="0"/>
          </a:p>
        </p:txBody>
      </p:sp>
    </p:spTree>
    <p:extLst>
      <p:ext uri="{BB962C8B-B14F-4D97-AF65-F5344CB8AC3E}">
        <p14:creationId xmlns:p14="http://schemas.microsoft.com/office/powerpoint/2010/main" val="42868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dissolv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dissolve">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 val="6762bb02bdc7bfbd887e7301"/>
  <p:tag name="BIOJSON" val="{&quot;id&quot;:&quot;04b8cab8-2d88-45f7-a9dc-6a3199f19e3b&quot;,&quot;objects&quot;:{&quot;04b8cab8-2d88-45f7-a9dc-6a3199f19e3b&quot;:{&quot;id&quot;:&quot;04b8cab8-2d88-45f7-a9dc-6a3199f19e3b&quot;,&quot;type&quot;:&quot;FIGURE_OBJECT&quot;,&quot;document&quot;:{&quot;type&quot;:&quot;DOCUMENT_GROUP&quot;,&quot;canvasType&quot;:&quot;FIGURE&quot;,&quot;units&quot;:&quot;in&quot;}},&quot;a7f60fe2-2afc-4c05-bdcc-9ab0d21ac703&quot;:{&quot;id&quot;:&quot;a7f60fe2-2afc-4c05-bdcc-9ab0d21ac70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04b8cab8-2d88-45f7-a9dc-6a3199f19e3b&quot;,&quot;type&quot;:&quot;FRAME&quot;,&quot;order&quot;:&quot;5&quot;}},&quot;7a17ea16-3a0b-436e-9b7a-c0ee3016ea18&quot;:{&quot;id&quot;:&quot;7a17ea16-3a0b-436e-9b7a-c0ee3016ea18&quot;,&quot;type&quot;:&quot;FIGURE_OBJECT&quot;,&quot;document&quot;:{&quot;type&quot;:&quot;FIGURE&quot;,&quot;canvasType&quot;:&quot;FIGURE&quot;,&quot;units&quot;:&quot;in&quot;},&quot;parent&quot;:{&quot;parentId&quot;:&quot;04b8cab8-2d88-45f7-a9dc-6a3199f19e3b&quot;,&quot;type&quot;:&quot;DOCUMENT&quot;,&quot;order&quot;:&quot;5&quot;}},&quot;949f2f48-a442-4d09-a635-cb810a22d1f6&quot;:{&quot;id&quot;:&quot;949f2f48-a442-4d09-a635-cb810a22d1f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7a17ea16-3a0b-436e-9b7a-c0ee3016ea18&quot;,&quot;order&quot;:&quot;5&quot;}},&quot;9440241c-011a-4f9f-b166-c9ee0f5940c8&quot;:{&quot;id&quot;:&quot;9440241c-011a-4f9f-b166-c9ee0f5940c8&quot;,&quot;type&quot;:&quot;FIGURE_OBJECT&quot;,&quot;guide&quot;:{&quot;type&quot;:&quot;GRID&quot;,&quot;distance&quot;:0.5,&quot;units&quot;:&quot;in&quot;},&quot;parent&quot;:{&quot;parentId&quot;:&quot;04b8cab8-2d88-45f7-a9dc-6a3199f19e3b&quot;,&quot;type&quot;:&quot;GUIDE&quot;,&quot;order&quot;:&quot;5&quot;}},&quot;ccde87bc-ff55-46e0-af5f-a0373f050c0b&quot;:{&quot;id&quot;:&quot;ccde87bc-ff55-46e0-af5f-a0373f050c0b&quot;,&quot;type&quot;:&quot;FIGURE_OBJECT&quot;,&quot;relativeTransform&quot;:{&quot;translate&quot;:{&quot;x&quot;:0,&quot;y&quot;:-267.00015271966527},&quot;rotate&quot;:0},&quot;text&quot;:{&quot;textData&quot;:{&quot;lineSpacing&quot;:&quot;half&quot;,&quot;alignment&quot;:&quot;center&quot;,&quot;verticalAlign&quot;:&quot;CENTER&quot;,&quot;lines&quot;:[{&quot;runs&quot;:[{&quot;style&quot;:{&quot;fontFamily&quot;:&quot;Carlito&quot;,&quot;fontSize&quot;:42.666666666666664,&quot;color&quot;:&quot;rgba(255,255,255,1)&quot;,&quot;fontWeight&quot;:&quot;bold&quot;,&quot;fontStyle&quot;:&quot;normal&quot;,&quot;decoration&quot;:&quot;underline&quot;},&quot;range&quot;:[0,18]}],&quot;text&quot;:&quot;Glomerular Diseases&quot;},{&quot;runs&quot;:[],&quot;text&quot;:&quot;&quot;,&quot;baseStyle&quot;:{&quot;fontFamily&quot;:&quot;Carlito&quot;,&quot;fontSize&quot;:20.677824267782423,&quot;color&quot;:&quot;rgba(255,255,255,1)&quot;,&quot;fontWeight&quot;:&quot;bold&quot;,&quot;fontStyle&quot;:&quot;normal&quot;,&quot;decoration&quot;:&quot;none&quot;,&quot;script&quot;:&quot;none&quot;}},{&quot;runs&quot;:[{&quot;style&quot;:{&quot;fontFamily&quot;:&quot;Carlito&quot;,&quot;fontSize&quot;:20.677824267782423,&quot;color&quot;:&quot;rgba(255,255,255,1)&quot;,&quot;fontWeight&quot;:&quot;bold&quot;,&quot;fontStyle&quot;:&quot;normal&quot;,&quot;decoration&quot;:&quot;none&quot;,&quot;script&quot;:&quot;none&quot;},&quot;range&quot;:[0,29]}],&quot;text&quot;:&quot;Clinical-Pathological Approach&quot;}],&quot;_lastCaretLocation&quot;:{&quot;lineIndex&quot;:2,&quot;runIndex&quot;:0,&quot;charIndex&quot;:21}},&quot;format&quot;:&quot;BETTER_TEXT&quot;,&quot;size&quot;:{&quot;x&quot;:529.5,&quot;y&quot;:101.99969456066944},&quot;targetSize&quot;:{&quot;x&quot;:529.5,&quot;y&quot;:101.99969456066944}},&quot;parent&quot;:{&quot;type&quot;:&quot;CHILD&quot;,&quot;parentId&quot;:&quot;7a17ea16-3a0b-436e-9b7a-c0ee3016ea18&quot;,&quot;order&quot;:&quot;8&quot;}},&quot;940dc582-d863-4999-afdf-113168dbb7a3&quot;:{&quot;relativeTransform&quot;:{&quot;translate&quot;:{&quot;x&quot;:-337.13133706070283,&quot;y&quot;:-74.27097327911707},&quot;rotate&quot;:0},&quot;type&quot;:&quot;FIGURE_OBJECT&quot;,&quot;id&quot;:&quot;940dc582-d863-4999-afdf-113168dbb7a3&quot;,&quot;opacity&quot;:1,&quot;path&quot;:{&quot;type&quot;:&quot;RECT&quot;,&quot;size&quot;:{&quot;x&quot;:184.8980223642173,&quot;y&quot;:83.91418822798882},&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a438891d-8407-400b-827b-6125e5e32675&quot;:{&quot;relativeTransform&quot;:{&quot;translate&quot;:{&quot;x&quot;:-337.13188454111463,&quot;y&quot;:12.329022579909697},&quot;rotate&quot;:0},&quot;type&quot;:&quot;FIGURE_OBJECT&quot;,&quot;id&quot;:&quot;a438891d-8407-400b-827b-6125e5e32675&quot;,&quot;opacity&quot;:1,&quot;path&quot;:{&quot;type&quot;:&quot;RECT&quot;,&quot;size&quot;:{&quot;x&quot;:184.908034584739,&quot;y&quot;:84.92428549419768},&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4311e20-5f6f-4217-898f-d25701cd0df0&quot;:{&quot;relativeTransform&quot;:{&quot;translate&quot;:{&quot;x&quot;:137.248,&quot;y&quot;:-74.17500000000004},&quot;rotate&quot;:0,&quot;skewX&quot;:0,&quot;scale&quot;:{&quot;x&quot;:1,&quot;y&quot;:1}},&quot;type&quot;:&quot;FIGURE_OBJECT&quot;,&quot;id&quot;:&quot;f4311e20-5f6f-4217-898f-d25701cd0df0&quot;,&quot;opacity&quot;:1,&quot;path&quot;:{&quot;type&quot;:&quot;RECT&quot;,&quot;size&quot;:{&quot;x&quot;:176.4412612915039,&quot;y&quot;:57.18980564263323},&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cea2ad66-909a-43e8-a664-edf73e9fffe7&quot;:{&quot;relativeTransform&quot;:{&quot;translate&quot;:{&quot;x&quot;:-340.741,&quot;y&quot;:87.40249999999999},&quot;rotate&quot;:0},&quot;type&quot;:&quot;FIGURE_OBJECT&quot;,&quot;id&quot;:&quot;cea2ad66-909a-43e8-a664-edf73e9fffe7&quot;,&quot;opacity&quot;:1,&quot;path&quot;:{&quot;type&quot;:&quot;RECT&quot;,&quot;size&quot;:{&quot;x&quot;:177.86400000000012,&quot;y&quot;:61.047},&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57ccc97-c3d0-42bd-be95-7fb6ae2f4480&quot;:{&quot;relativeTransform&quot;:{&quot;translate&quot;:{&quot;x&quot;:-233.21437500000002,&quot;y&quot;:157.37624973876694},&quot;rotate&quot;:0},&quot;type&quot;:&quot;FIGURE_OBJECT&quot;,&quot;id&quot;:&quot;057ccc97-c3d0-42bd-be95-7fb6ae2f4480&quot;,&quot;opacity&quot;:1,&quot;path&quot;:{&quot;type&quot;:&quot;RECT&quot;,&quot;size&quot;:{&quot;x&quot;:392.91824999999994,&quot;y&quot;:74.90140438871474},&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cf89eea-8597-4af1-b4fe-25f97044d8d0&quot;:{&quot;relativeTransform&quot;:{&quot;translate&quot;:{&quot;x&quot;:137.24799999999996,&quot;y&quot;:-14.985000000000007},&quot;rotate&quot;:0,&quot;skewX&quot;:0,&quot;scale&quot;:{&quot;x&quot;:1,&quot;y&quot;:1}},&quot;type&quot;:&quot;FIGURE_OBJECT&quot;,&quot;id&quot;:&quot;4cf89eea-8597-4af1-b4fe-25f97044d8d0&quot;,&quot;opacity&quot;:1,&quot;path&quot;:{&quot;type&quot;:&quot;RECT&quot;,&quot;size&quot;:{&quot;x&quot;:176.44199999999995,&quot;y&quot;:57.189999999999955},&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b55505-2ae7-4ff6-a1a3-c0d5c50825ab&quot;:{&quot;relativeTransform&quot;:{&quot;translate&quot;:{&quot;x&quot;:335.69136900958466,&quot;y&quot;:-74.17524760383395},&quot;rotate&quot;:0,&quot;skewX&quot;:0,&quot;scale&quot;:{&quot;x&quot;:1,&quot;y&quot;:1}},&quot;type&quot;:&quot;FIGURE_OBJECT&quot;,&quot;id&quot;:&quot;5bb55505-2ae7-4ff6-a1a3-c0d5c50825ab&quot;,&quot;opacity&quot;:1,&quot;path&quot;:{&quot;type&quot;:&quot;RECT&quot;,&quot;size&quot;:{&quot;x&quot;:216.27273801916942,&quot;y&quot;:57.017504792332204},&quot;cornerRounding&quot;:{&quot;type&quot;:&quot;ARC_LENGTH&quot;,&quot;global&quot;:0}},&quot;pathStyles&quot;:[{&quot;type&quot;:&quot;FILL&quot;,&quot;fillStyle&quot;:&quot;rgba(252, 229, 234, 1)&quot;},{&quot;type&quot;:&quot;STROKE&quot;,&quot;strokeStyle&quot;:&quot;rgba(138, 42, 68, 1)&quot;,&quot;lineWidth&quot;:2.1725239616613425,&quot;lineJoin&quot;:&quot;round&quot;}],&quot;isLocked&quot;:false,&quot;parent&quot;:{&quot;type&quot;:&quot;CHILD&quot;,&quot;parentId&quot;:&quot;7a17ea16-3a0b-436e-9b7a-c0ee3016ea18&quot;,&quot;order&quot;:&quot;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454562d-c754-4ac3-bbd5-1de477e7ed9f&quot;:{&quot;relativeTransform&quot;:{&quot;translate&quot;:{&quot;x&quot;:334.97049999999996,&quot;y&quot;:-15.585500000000028},&quot;rotate&quot;:0,&quot;skewX&quot;:0,&quot;scale&quot;:{&quot;x&quot;:1,&quot;y&quot;:1}},&quot;type&quot;:&quot;FIGURE_OBJECT&quot;,&quot;id&quot;:&quot;d454562d-c754-4ac3-bbd5-1de477e7ed9f&quot;,&quot;opacity&quot;:1,&quot;path&quot;:{&quot;type&quot;:&quot;RECT&quot;,&quot;size&quot;:{&quot;x&quot;:217.8870000000002,&quot;y&quot;:55.98899999999996},&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543194b-d8e4-403b-8744-16a350f741e7&quot;:{&quot;id&quot;:&quot;d543194b-d8e4-403b-8744-16a350f741e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4]}],&quot;text&quot;:&quot;IgAN/IgAV (HSP)&quot;}],&quot;_lastCaretLocation&quot;:{&quot;lineIndex&quot;:0,&quot;runIndex&quot;:-1,&quot;charIndex&quot;:-1,&quot;endOfLine&quot;:true}},&quot;format&quot;:&quot;BETTER_TEXT&quot;,&quot;size&quot;:{&quot;x&quot;:190.3200094568691,&quot;y&quot;:19},&quot;targetSize&quot;:{&quot;x&quot;:190.3200094568691,&quot;y&quot;:2}},&quot;parent&quot;:{&quot;type&quot;:&quot;CHILD&quot;,&quot;parentId&quot;:&quot;5bb55505-2ae7-4ff6-a1a3-c0d5c50825ab&quot;,&quot;order&quot;:&quot;5&quot;}},&quot;b50ed297-15bd-4c8d-8a96-3c3c8e45e81d&quot;:{&quot;id&quot;:&quot;b50ed297-15bd-4c8d-8a96-3c3c8e45e81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27]}],&quot;text&quot;:&quot;Minimal Change Disease (MCD)&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62.71025968051123,&quot;y&quot;:40.3642924137931},&quot;targetSize&quot;:{&quot;x&quot;:162.71025968051123,&quot;y&quot;:2}},&quot;parent&quot;:{&quot;type&quot;:&quot;CHILD&quot;,&quot;parentId&quot;:&quot;940dc582-d863-4999-afdf-113168dbb7a3&quot;,&quot;order&quot;:&quot;5&quot;}},&quot;f4a70381-dfa7-4c0f-aaf9-0ada5b2311c4&quot;:{&quot;id&quot;:&quot;f4a70381-dfa7-4c0f-aaf9-0ada5b2311c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script&quot;:&quot;none&quot;},&quot;range&quot;:[0,40]}],&quot;text&quot;:&quot;Focal Segmental Glomerulosclerosis (FSGS)&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62.7190704345703,&quot;y&quot;:58.548200459770115},&quot;targetSize&quot;:{&quot;x&quot;:162.7190704345703,&quot;y&quot;:2}},&quot;parent&quot;:{&quot;type&quot;:&quot;CHILD&quot;,&quot;parentId&quot;:&quot;a438891d-8407-400b-827b-6125e5e32675&quot;,&quot;order&quot;:&quot;5&quot;}},&quot;f5ca6f88-f6fa-4aad-9afb-84cfa9bfe86c&quot;:{&quot;id&quot;:&quot;f5ca6f88-f6fa-4aad-9afb-84cfa9bfe86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script&quot;:&quot;none&quot;},&quot;range&quot;:[0,9]}],&quot;text&quot;:&quot;Membranous&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6.52032000000008,&quot;y&quot;:22},&quot;targetSize&quot;:{&quot;x&quot;:156.52032000000008,&quot;y&quot;:2}},&quot;parent&quot;:{&quot;type&quot;:&quot;CHILD&quot;,&quot;parentId&quot;:&quot;cea2ad66-909a-43e8-a664-edf73e9fffe7&quot;,&quot;order&quot;:&quot;5&quot;}},&quot;59ebd177-7c75-4dd2-a3ed-397d2d0cc418&quot;:{&quot;id&quot;:&quot;59ebd177-7c75-4dd2-a3ed-397d2d0cc41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0]}],&quot;text&quot;:&quot;Amyloidosis&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6,&quot;color&quot;:&quot;black&quot;,&quot;fontWeight&quot;:&quot;bold&quot;,&quot;fontStyle&quot;:&quot;normal&quot;,&quot;decoration&quot;:&quot;none&quot;,&quot;script&quot;:&quot;none&quot;},&quot;range&quot;:[0,15]}],&quot;text&quot;:&quot;Multiple Myeloma&quot;},{&quot;runs&quot;:[{&quot;style&quot;:{&quot;fontFamily&quot;:&quot;Roboto&quot;,&quot;fontSize&quot;:16,&quot;color&quot;:&quot;black&quot;,&quot;fontWeight&quot;:&quot;bold&quot;,&quot;fontStyle&quot;:&quot;normal&quot;,&quot;decoration&quot;:&quot;none&quot;,&quot;script&quot;:&quot;none&quot;},&quot;range&quot;:[0,7]}],&quot;text&quot;:&quot;Diabetes&quot;},{&quot;runs&quot;:[{&quot;style&quot;:{&quot;fontFamily&quot;:&quot;Roboto&quot;,&quot;fontSize&quot;:16,&quot;color&quot;:&quot;black&quot;,&quot;fontWeight&quot;:&quot;bold&quot;,&quot;fontStyle&quot;:&quot;normal&quot;,&quot;decoration&quot;:&quot;none&quot;,&quot;script&quot;:&quot;none&quot;},&quot;range&quot;:[0,12]}],&quot;text&quot;:&quot;Pre-Eclampsia&quot;}],&quot;_lastCaretLocation&quot;:{&quot;lineIndex&quot;:1,&quot;runIndex&quot;:-1,&quot;charIndex&quot;:-1,&quot;endOfLine&quot;:true}},&quot;format&quot;:&quot;BETTER_TEXT&quot;,&quot;size&quot;:{&quot;x&quot;:345.76805999999993,&quot;y&quot;:65.91323586206897},&quot;targetSize&quot;:{&quot;x&quot;:345.76805999999993,&quot;y&quot;:2}},&quot;parent&quot;:{&quot;type&quot;:&quot;CHILD&quot;,&quot;parentId&quot;:&quot;057ccc97-c3d0-42bd-be95-7fb6ae2f4480&quot;,&quot;order&quot;:&quot;5&quot;}},&quot;dbbcf3a7-1192-4bd8-9f45-f871844e8501&quot;:{&quot;id&quot;:&quot;dbbcf3a7-1192-4bd8-9f45-f871844e8501&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7]}],&quot;text&quot;:&quot;Post-Infectious GN&quot;},{&quot;runs&quot;:[],&quot;text&quot;:&quot;&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3.333333333333332,&quot;color&quot;:&quot;black&quot;,&quot;fontWeight&quot;:&quot;normal&quot;,&quot;fontStyle&quot;:&quot;normal&quot;,&quot;decoration&quot;:&quot;none&quot;,&quot;script&quot;:&quot;none&quot;},&quot;range&quot;:[0,11]}],&quot;text&quot;:&quot;Endocarditis&quot;}],&quot;_lastCaretLocation&quot;:{&quot;lineIndex&quot;:1,&quot;runIndex&quot;:0,&quot;charIndex&quot;:0,&quot;endOfLine&quot;:true}},&quot;format&quot;:&quot;BETTER_TEXT&quot;,&quot;size&quot;:{&quot;x&quot;:155.26830993652342,&quot;y&quot;:46.89038528735632},&quot;targetSize&quot;:{&quot;x&quot;:155.26830993652342,&quot;y&quot;:2}},&quot;parent&quot;:{&quot;type&quot;:&quot;CHILD&quot;,&quot;parentId&quot;:&quot;f4311e20-5f6f-4217-898f-d25701cd0df0&quot;,&quot;order&quot;:&quot;5&quot;}},&quot;53bbf928-19e6-495f-8b31-4a3cd03e0dd5&quot;:{&quot;id&quot;:&quot;53bbf928-19e6-495f-8b31-4a3cd03e0dd5&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6]}],&quot;text&quot;:&quot;Lupus Class II-IV&quot;}],&quot;_lastCaretLocation&quot;:{&quot;lineIndex&quot;:0,&quot;runIndex&quot;:-1,&quot;charIndex&quot;:-1,&quot;endOfLine&quot;:true}},&quot;format&quot;:&quot;BETTER_TEXT&quot;,&quot;size&quot;:{&quot;x&quot;:155.26895999999994,&quot;y&quot;:19},&quot;targetSize&quot;:{&quot;x&quot;:155.26895999999994,&quot;y&quot;:2}},&quot;parent&quot;:{&quot;type&quot;:&quot;CHILD&quot;,&quot;parentId&quot;:&quot;4cf89eea-8597-4af1-b4fe-25f97044d8d0&quot;,&quot;order&quot;:&quot;5&quot;}},&quot;fce1299a-0518-4b88-b7fb-de33f3683e4c&quot;:{&quot;id&quot;:&quot;fce1299a-0518-4b88-b7fb-de33f3683e4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7]}],&quot;text&quot;:&quot;Anti-GBM&quot;}],&quot;_lastCaretLocation&quot;:{&quot;lineIndex&quot;:0,&quot;runIndex&quot;:-1,&quot;charIndex&quot;:-1,&quot;endOfLine&quot;:true}},&quot;format&quot;:&quot;BETTER_TEXT&quot;,&quot;size&quot;:{&quot;x&quot;:191.7405600000002,&quot;y&quot;:19},&quot;targetSize&quot;:{&quot;x&quot;:191.7405600000002,&quot;y&quot;:2}},&quot;parent&quot;:{&quot;type&quot;:&quot;CHILD&quot;,&quot;parentId&quot;:&quot;d454562d-c754-4ac3-bbd5-1de477e7ed9f&quot;,&quot;order&quot;:&quot;5&quot;}},&quot;d5c083e4-a510-4f93-9d69-baab4fd270a7&quot;:{&quot;relativeTransform&quot;:{&quot;translate&quot;:{&quot;x&quot;:335.19149999999996,&quot;y&quot;:43.604499999999916},&quot;rotate&quot;:0,&quot;skewX&quot;:0,&quot;scale&quot;:{&quot;x&quot;:1,&quot;y&quot;:1}},&quot;type&quot;:&quot;FIGURE_OBJECT&quot;,&quot;id&quot;:&quot;d5c083e4-a510-4f93-9d69-baab4fd270a7&quot;,&quot;opacity&quot;:1,&quot;path&quot;:{&quot;type&quot;:&quot;RECT&quot;,&quot;size&quot;:{&quot;x&quot;:217.44442916037823,&quot;y&quot;:58.39039393939391},&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9ef206f7-6325-44cd-9b70-c031f376302e&quot;:{&quot;id&quot;:&quot;9ef206f7-6325-44cd-9b70-c031f376302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ANCA&quot;}],&quot;_lastCaretLocation&quot;:{&quot;lineIndex&quot;:0,&quot;runIndex&quot;:-1,&quot;charIndex&quot;:-1,&quot;endOfLine&quot;:true}},&quot;format&quot;:&quot;BETTER_TEXT&quot;,&quot;size&quot;:{&quot;x&quot;:191.35109766113285,&quot;y&quot;:19},&quot;targetSize&quot;:{&quot;x&quot;:191.35109766113285,&quot;y&quot;:2}},&quot;parent&quot;:{&quot;type&quot;:&quot;CHILD&quot;,&quot;parentId&quot;:&quot;d5c083e4-a510-4f93-9d69-baab4fd270a7&quot;,&quot;order&quot;:&quot;5&quot;}},&quot;07f76b3a-965f-414d-8f05-caec61b883e3&quot;:{&quot;relativeTransform&quot;:{&quot;translate&quot;:{&quot;x&quot;:137.248,&quot;y&quot;:103.39499999999994},&quot;rotate&quot;:0,&quot;skewX&quot;:0,&quot;scale&quot;:{&quot;x&quot;:1,&quot;y&quot;:1}},&quot;type&quot;:&quot;FIGURE_OBJECT&quot;,&quot;id&quot;:&quot;07f76b3a-965f-414d-8f05-caec61b883e3&quot;,&quot;opacity&quot;:1,&quot;path&quot;:{&quot;type&quot;:&quot;RECT&quot;,&quot;size&quot;:{&quot;x&quot;:176.44200000000012,&quot;y&quot;:57.18999999999998},&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8f39b3e-4e6c-4cf0-8e2a-e8240bf4c74d&quot;:{&quot;id&quot;:&quot;48f39b3e-4e6c-4cf0-8e2a-e8240bf4c74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7.333333333333332,&quot;color&quot;:&quot;black&quot;,&quot;fontWeight&quot;:&quot;bold&quot;,&quot;fontStyle&quot;:&quot;normal&quot;,&quot;decoration&quot;:&quot;none&quot;,&quot;script&quot;:&quot;none&quot;},&quot;range&quot;:[0,7]}],&quot;text&quot;:&quot;C3GN/DDD&quot;,&quot;baseStyle&quot;:{&quot;fontFamily&quot;:&quot;Roboto&quot;,&quot;fontSize&quot;:17.333333333333332,&quot;color&quot;:&quot;black&quot;,&quot;fontWeight&quot;:&quot;bold&quot;,&quot;fontStyle&quot;:&quot;normal&quot;,&quot;decoration&quot;:&quot;none&quot;,&quot;script&quot;:&quot;none&quot;}}],&quot;_lastCaretLocation&quot;:{&quot;lineIndex&quot;:0,&quot;runIndex&quot;:0,&quot;charIndex&quot;:0}},&quot;format&quot;:&quot;BETTER_TEXT&quot;,&quot;size&quot;:{&quot;x&quot;:155.2689600000001,&quot;y&quot;:20},&quot;targetSize&quot;:{&quot;x&quot;:155.2689600000001,&quot;y&quot;:2}},&quot;parent&quot;:{&quot;type&quot;:&quot;CHILD&quot;,&quot;parentId&quot;:&quot;07f76b3a-965f-414d-8f05-caec61b883e3&quot;,&quot;order&quot;:&quot;5&quot;}},&quot;e798b685-7bfa-4270-a822-6972834bf485&quot;:{&quot;relativeTransform&quot;:{&quot;translate&quot;:{&quot;x&quot;:335.1915,&quot;y&quot;:103.39449999999995},&quot;rotate&quot;:0,&quot;skewX&quot;:0,&quot;scale&quot;:{&quot;x&quot;:1,&quot;y&quot;:1}},&quot;type&quot;:&quot;FIGURE_OBJECT&quot;,&quot;id&quot;:&quot;e798b685-7bfa-4270-a822-6972834bf485&quot;,&quot;opacity&quot;:1,&quot;path&quot;:{&quot;type&quot;:&quot;RECT&quot;,&quot;size&quot;:{&quot;x&quot;:217.445,&quot;y&quot;:57.18980564263323},&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9a79dc-1d08-4f8b-982f-5335ea4dd0d8&quot;:{&quot;id&quot;:&quot;5b9a79dc-1d08-4f8b-982f-5335ea4dd0d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7]}],&quot;text&quot;:&quot;\&quot;Hereditary Nephritis\&quot; (Alport -COL4A)&quot;}],&quot;_lastCaretLocation&quot;:{&quot;lineIndex&quot;:0,&quot;runIndex&quot;:0,&quot;charIndex&quot;:32}},&quot;format&quot;:&quot;BETTER_TEXT&quot;,&quot;size&quot;:{&quot;x&quot;:191.35160000000002,&quot;y&quot;:34.74082206896552},&quot;targetSize&quot;:{&quot;x&quot;:191.35160000000002,&quot;y&quot;:2}},&quot;parent&quot;:{&quot;type&quot;:&quot;CHILD&quot;,&quot;parentId&quot;:&quot;e798b685-7bfa-4270-a822-6972834bf485&quot;,&quot;order&quot;:&quot;5&quot;}},&quot;cd17d1ce-e525-4801-921c-72d42e8cf1cc&quot;:{&quot;type&quot;:&quot;FIGURE_OBJECT&quot;,&quot;id&quot;:&quot;cd17d1ce-e525-4801-921c-72d42e8cf1cc&quot;,&quot;relativeTransform&quot;:{&quot;translate&quot;:{&quot;x&quot;:-336.80899999999997,&quot;y&quot;:-148.7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quot;},&quot;layout&quot;:{&quot;sizeRatio&quot;:{&quot;x&quot;:0.88,&quot;y&quot;:0.88},&quot;keepAspectRatio&quot;:false}},&quot;b987c09f-abff-4fd1-a430-e8bfb19dd5e4&quot;:{&quot;id&quot;:&quot;b987c09f-abff-4fd1-a430-e8bfb19dd5e4&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6]}],&quot;text&quot;:&quot;Primary&quot;}],&quot;_lastCaretLocation&quot;:{&quot;lineIndex&quot;:0,&quot;runIndex&quot;:-1,&quot;charIndex&quot;:-1,&quot;endOfLine&quot;:true}},&quot;format&quot;:&quot;BETTER_TEXT&quot;,&quot;size&quot;:{&quot;x&quot;:149.6,&quot;y&quot;:22},&quot;targetSize&quot;:{&quot;x&quot;:149.6,&quot;y&quot;:2.32}},&quot;parent&quot;:{&quot;type&quot;:&quot;CHILD&quot;,&quot;parentId&quot;:&quot;cd17d1ce-e525-4801-921c-72d42e8cf1cc&quot;,&quot;order&quot;:&quot;5&quot;}},&quot;1116cda6-a1a3-4c95-a7e5-67ca6f138710&quot;:{&quot;type&quot;:&quot;FIGURE_OBJECT&quot;,&quot;id&quot;:&quot;1116cda6-a1a3-4c95-a7e5-67ca6f138710&quot;,&quot;relativeTransform&quot;:{&quot;translate&quot;:{&quot;x&quot;:140.469,&quot;y&quot;:-149.2195},&quot;rotate&quot;:0,&quot;skewX&quot;:0,&quot;scale&quot;:{&quot;x&quot;:1,&quot;y&quot;:1}},&quot;opacity&quot;:1,&quot;path&quot;:{&quot;type&quot;:&quot;RECT&quot;,&quot;size&quot;:{&quot;x&quot;:170,&quot;y&quot;:39.93951410658306},&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5&quot;},&quot;layout&quot;:{&quot;sizeRatio&quot;:{&quot;x&quot;:0.88,&quot;y&quot;:0.88},&quot;keepAspectRatio&quot;:false}},&quot;1f28d8ba-10bc-44f9-91c6-72965812f5f7&quot;:{&quot;id&quot;:&quot;1f28d8ba-10bc-44f9-91c6-72965812f5f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3]}],&quot;text&quot;:&quot;Low Compliment&quot;}],&quot;_lastCaretLocation&quot;:{&quot;lineIndex&quot;:0,&quot;runIndex&quot;:-1,&quot;charIndex&quot;:-1,&quot;endOfLine&quot;:true}},&quot;format&quot;:&quot;BETTER_TEXT&quot;,&quot;size&quot;:{&quot;x&quot;:149.59999999999997,&quot;y&quot;:22},&quot;targetSize&quot;:{&quot;x&quot;:149.59999999999997,&quot;y&quot;:2}},&quot;parent&quot;:{&quot;type&quot;:&quot;CHILD&quot;,&quot;parentId&quot;:&quot;1116cda6-a1a3-4c95-a7e5-67ca6f138710&quot;,&quot;order&quot;:&quot;5&quot;}},&quot;124c3abd-bc36-4710-9ab9-d4779ab8ee6c&quot;:{&quot;type&quot;:&quot;FIGURE_OBJECT&quot;,&quot;id&quot;:&quot;124c3abd-bc36-4710-9ab9-d4779ab8ee6c&quot;,&quot;relativeTransform&quot;:{&quot;translate&quot;:{&quot;x&quot;:335.691,&quot;y&quot;:-149.2195},&quot;rotate&quot;:0,&quot;skewX&quot;:0,&quot;scale&quot;:{&quot;x&quot;:1,&quot;y&quot;:1}},&quot;opacity&quot;:1,&quot;path&quot;:{&quot;type&quot;:&quot;RECT&quot;,&quot;size&quot;:{&quot;x&quot;:194.164,&quot;y&quot;:39.93951410658306},&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quot;},&quot;layout&quot;:{&quot;sizeRatio&quot;:{&quot;x&quot;:0.88,&quot;y&quot;:0.88},&quot;keepAspectRatio&quot;:false}},&quot;6d9ba31e-2a21-4158-a187-16feb10e43da&quot;:{&quot;id&quot;:&quot;6d9ba31e-2a21-4158-a187-16feb10e43da&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6]}],&quot;text&quot;:&quot;Normal Compliment&quot;}],&quot;_lastCaretLocation&quot;:{&quot;lineIndex&quot;:0,&quot;runIndex&quot;:-1,&quot;charIndex&quot;:-1,&quot;endOfLine&quot;:true}},&quot;format&quot;:&quot;BETTER_TEXT&quot;,&quot;size&quot;:{&quot;x&quot;:170.86432,&quot;y&quot;:22},&quot;targetSize&quot;:{&quot;x&quot;:170.86432,&quot;y&quot;:2}},&quot;parent&quot;:{&quot;type&quot;:&quot;CHILD&quot;,&quot;parentId&quot;:&quot;124c3abd-bc36-4710-9ab9-d4779ab8ee6c&quot;,&quot;order&quot;:&quot;5&quot;}},&quot;1f6738ae-67b5-4591-b9df-ccde74f1af44&quot;:{&quot;id&quot;:&quot;1f6738ae-67b5-4591-b9df-ccde74f1af44&quot;,&quot;name&quot;:&quot;Cloud 1&quot;,&quot;displayName&quot;:&quot;&quot;,&quot;type&quot;:&quot;FIGURE_OBJECT&quot;,&quot;relativeTransform&quot;:{&quot;translate&quot;:{&quot;x&quot;:-5.684341886080802e-14,&quot;y&quot;:-265.8592535657686},&quot;rotate&quot;:0,&quot;skewX&quot;:0,&quot;scale&quot;:{&quot;x&quot;:6.98,&quot;y&quot;:1.8808560124958675}},&quot;image&quot;:{&quot;url&quot;:&quot;https://icons.biorender.com/biorender/5be5e4a67664d21200a3f4ed/5be5e4717664d21200a3f4cf.png&quot;,&quot;isPremium&quot;:false,&quot;isOrgIcon&quot;:false,&quot;size&quot;:{&quot;x&quot;:100,&quot;y&quot;:69.5},&quot;fallbackUrl&quot;:&quot;sources/icons/5be5e4a67664d21200a3f4ed/5be5e4717664d21200a3f4cf.svg&quot;},&quot;source&quot;:{&quot;id&quot;:&quot;5be5e4717664d21200a3f4cf&quot;,&quot;version&quot;:&quot;20190307190404&quot;,&quot;type&quot;:&quot;ASSETS&quot;},&quot;isPremium&quot;:false,&quot;parent&quot;:{&quot;type&quot;:&quot;CHILD&quot;,&quot;parentId&quot;:&quot;7a17ea16-3a0b-436e-9b7a-c0ee3016ea18&quot;,&quot;order&quot;:&quot;4&quot;}},&quot;59307173-5622-4be6-970b-6d2c006f05c3&quot;:{&quot;type&quot;:&quot;FIGURE_OBJECT&quot;,&quot;id&quot;:&quot;59307173-5622-4be6-970b-6d2c006f05c3&quot;,&quot;relativeTransform&quot;:{&quot;translate&quot;:{&quot;x&quot;:334.192,&quot;y&quot;:283.396},&quot;rotate&quot;:0,&quot;skewX&quot;:0,&quot;scale&quot;:{&quot;x&quot;:1,&quot;y&quot;:1}},&quot;opacity&quot;:1,&quot;path&quot;:{&quot;type&quot;:&quot;RECT&quot;,&quot;size&quot;:{&quot;x&quot;:172.6839999999999,&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quot;},&quot;layout&quot;:{&quot;sizeRatio&quot;:{&quot;x&quot;:0.88,&quot;y&quot;:0.88},&quot;keepAspectRatio&quot;:false}},&quot;2278eb09-42e2-422a-ade4-ab3cd8707146&quot;:{&quot;id&quot;:&quot;2278eb09-42e2-422a-ade4-ab3cd8707146&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Nephritis&quot;}],&quot;_lastCaretLocation&quot;:{&quot;lineIndex&quot;:0,&quot;runIndex&quot;:-1,&quot;charIndex&quot;:-1,&quot;endOfLine&quot;:true}},&quot;format&quot;:&quot;BETTER_TEXT&quot;,&quot;size&quot;:{&quot;x&quot;:151.96191999999994,&quot;y&quot;:22},&quot;targetSize&quot;:{&quot;x&quot;:151.96191999999994,&quot;y&quot;:2}},&quot;parent&quot;:{&quot;type&quot;:&quot;CHILD&quot;,&quot;parentId&quot;:&quot;59307173-5622-4be6-970b-6d2c006f05c3&quot;,&quot;order&quot;:&quot;5&quot;}},&quot;664a8c76-72af-4cb5-895e-f05a70b83e3e&quot;:{&quot;type&quot;:&quot;FIGURE_OBJECT&quot;,&quot;id&quot;:&quot;664a8c76-72af-4cb5-895e-f05a70b83e3e&quot;,&quot;relativeTransform&quot;:{&quot;translate&quot;:{&quot;x&quot;:-341.673,&quot;y&quot;:243.658},&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5&quot;},&quot;layout&quot;:{&quot;sizeRatio&quot;:{&quot;x&quot;:0.88,&quot;y&quot;:0.88},&quot;keepAspectRatio&quot;:false}},&quot;b26e1da2-7471-43e9-8800-b6295adb2e9f&quot;:{&quot;id&quot;:&quot;b26e1da2-7471-43e9-8800-b6295adb2e9f&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Nephrotic&quot;}],&quot;_lastCaretLocation&quot;:{&quot;lineIndex&quot;:0,&quot;runIndex&quot;:-1,&quot;charIndex&quot;:-1,&quot;endOfLine&quot;:true}},&quot;format&quot;:&quot;BETTER_TEXT&quot;,&quot;size&quot;:{&quot;x&quot;:149.6,&quot;y&quot;:22},&quot;targetSize&quot;:{&quot;x&quot;:149.6,&quot;y&quot;:2.32}},&quot;parent&quot;:{&quot;type&quot;:&quot;CHILD&quot;,&quot;parentId&quot;:&quot;664a8c76-72af-4cb5-895e-f05a70b83e3e&quot;,&quot;order&quot;:&quot;5&quot;}},&quot;3580d09b-12c1-4479-bfe4-af5fd1f8791d&quot;:{&quot;relativeTransform&quot;:{&quot;translate&quot;:{&quot;x&quot;:137.248,&quot;y&quot;:44.204999999999934},&quot;rotate&quot;:0,&quot;skewX&quot;:0,&quot;scale&quot;:{&quot;x&quot;:1,&quot;y&quot;:1}},&quot;type&quot;:&quot;FIGURE_OBJECT&quot;,&quot;id&quot;:&quot;3580d09b-12c1-4479-bfe4-af5fd1f8791d&quot;,&quot;opacity&quot;:1,&quot;path&quot;:{&quot;type&quot;:&quot;RECT&quot;,&quot;size&quot;:{&quot;x&quot;:176.44275999866835,&quot;y&quot;:57.189206896551724},&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9982db1-ef99-4801-84e5-c275ffc0f76e&quot;:{&quot;id&quot;:&quot;09982db1-ef99-4801-84e5-c275ffc0f76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MPGN&quot;},{&quot;runs&quot;:[{&quot;style&quot;:{&quot;fontFamily&quot;:&quot;Roboto&quot;,&quot;fontSize&quot;:16,&quot;color&quot;:&quot;black&quot;,&quot;fontWeight&quot;:&quot;bold&quot;,&quot;fontStyle&quot;:&quot;normal&quot;,&quot;decoration&quot;:&quot;none&quot;,&quot;script&quot;:&quot;none&quot;},&quot;range&quot;:[0,15]}],&quot;text&quot;:&quot;Cryoglobulinemia&quot;}],&quot;_lastCaretLocation&quot;:{&quot;lineIndex&quot;:1,&quot;runIndex&quot;:-1,&quot;charIndex&quot;:-1,&quot;endOfLine&quot;:true}},&quot;format&quot;:&quot;BETTER_TEXT&quot;,&quot;size&quot;:{&quot;x&quot;:155.26962879882814,&quot;y&quot;:34.74082206896552},&quot;targetSize&quot;:{&quot;x&quot;:155.26962879882814,&quot;y&quot;:2}},&quot;parent&quot;:{&quot;type&quot;:&quot;CHILD&quot;,&quot;parentId&quot;:&quot;3580d09b-12c1-4479-bfe4-af5fd1f8791d&quot;,&quot;order&quot;:&quot;5&quot;}},&quot;1bfe1feb-48bf-4cbd-b668-97e696eb76a7&quot;:{&quot;relativeTransform&quot;:{&quot;translate&quot;:{&quot;x&quot;:-143.28182587859425,&quot;y&quot;:-73.77097327911707},&quot;rotate&quot;:0},&quot;type&quot;:&quot;FIGURE_OBJECT&quot;,&quot;id&quot;:&quot;1bfe1feb-48bf-4cbd-b668-97e696eb76a7&quot;,&quot;opacity&quot;:1,&quot;path&quot;:{&quot;type&quot;:&quot;RECT&quot;,&quot;size&quot;:{&quot;x&quot;:212.8683482428115,&quot;y&quot;:84.9147608507683},&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999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1767e71-ebf7-4e87-b766-f9c561ae7fbe&quot;:{&quot;id&quot;:&quot;01767e71-ebf7-4e87-b766-f9c561ae7fbe&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5]},{&quot;style&quot;:{&quot;fontFamily&quot;:&quot;Roboto&quot;,&quot;fontSize&quot;:9.333333333333332,&quot;color&quot;:&quot;black&quot;,&quot;fontWeight&quot;:&quot;normal&quot;,&quot;fontStyle&quot;:&quot;normal&quot;,&quot;decoration&quot;:&quot;none&quot;},&quot;range&quot;:[6,53]}],&quot;text&quot;:&quot;Drugs: NSAIDs, Lithium, Bisphosphonates, Sulfasalazine&quot;},{&quot;runs&quot;:[{&quot;style&quot;:{&quot;fontFamily&quot;:&quot;Roboto&quot;,&quot;fontSize&quot;:9.333333333333332,&quot;color&quot;:&quot;black&quot;,&quot;fontWeight&quot;:&quot;bold&quot;,&quot;fontStyle&quot;:&quot;normal&quot;,&quot;decoration&quot;:&quot;none&quot;,&quot;script&quot;:&quot;none&quot;},&quot;range&quot;:[0,6]},{&quot;style&quot;:{&quot;fontFamily&quot;:&quot;Roboto&quot;,&quot;fontSize&quot;:9.333333333333332,&quot;color&quot;:&quot;black&quot;,&quot;fontWeight&quot;:&quot;normal&quot;,&quot;fontStyle&quot;:&quot;normal&quot;,&quot;decoration&quot;:&quot;none&quot;,&quot;script&quot;:&quot;none&quot;},&quot;range&quot;:[7,7]}],&quot;text&quot;:&quot;Allergy:&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41]}],&quot;text&quot;:&quot;Malignancy: Hodgins, Non-Hodgkin, Leukemia&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56]}],&quot;text&quot;:&quot;Infections: RPR, HIV, TB, Mycoplasma, Strongyloides, Lyme&quot;}],&quot;_lastCaretLocation&quot;:{&quot;lineIndex&quot;:0,&quot;runIndex&quot;:-1,&quot;charIndex&quot;:-1,&quot;endOfLine&quot;:true}},&quot;format&quot;:&quot;BETTER_TEXT&quot;,&quot;size&quot;:{&quot;x&quot;:187.3241464536741,&quot;y&quot;:65.64191632183906},&quot;targetSize&quot;:{&quot;x&quot;:187.3241464536741,&quot;y&quot;:2}},&quot;parent&quot;:{&quot;type&quot;:&quot;CHILD&quot;,&quot;parentId&quot;:&quot;1bfe1feb-48bf-4cbd-b668-97e696eb76a7&quot;,&quot;order&quot;:&quot;5&quot;}},&quot;b3a8ff71-e855-4632-9adf-4ba5c1548506&quot;:{&quot;relativeTransform&quot;:{&quot;translate&quot;:{&quot;x&quot;:-143.28176478252158,&quot;y&quot;:12.329253918495311},&quot;rotate&quot;:0,&quot;skewX&quot;:0,&quot;scale&quot;:{&quot;x&quot;:1,&quot;y&quot;:1}},&quot;type&quot;:&quot;FIGURE_OBJECT&quot;,&quot;id&quot;:&quot;b3a8ff71-e855-4632-9adf-4ba5c1548506&quot;,&quot;opacity&quot;:1,&quot;path&quot;:{&quot;type&quot;:&quot;RECT&quot;,&quot;size&quot;:{&quot;x&quot;:212.8785271980721,&quot;y&quot;:84.92485266457679},&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999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71215c8-f368-48c2-8566-5211104e03b4&quot;:{&quot;id&quot;:&quot;f71215c8-f368-48c2-8566-5211104e03b4&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5]},{&quot;style&quot;:{&quot;fontFamily&quot;:&quot;Roboto&quot;,&quot;fontSize&quot;:9.333333333333332,&quot;color&quot;:&quot;black&quot;,&quot;fontWeight&quot;:&quot;normal&quot;,&quot;fontStyle&quot;:&quot;normal&quot;,&quot;decoration&quot;:&quot;none&quot;},&quot;range&quot;:[6,74]}],&quot;text&quot;:&quot;Drugs: IFN,  Lithium, Bisphosphonates, Anabolic Steroids, mTOR, CNI, Heroin&quot;},{&quot;runs&quot;:[{&quot;style&quot;:{&quot;fontFamily&quot;:&quot;Roboto&quot;,&quot;fontSize&quot;:9.333333333333332,&quot;color&quot;:&quot;black&quot;,&quot;fontWeight&quot;:&quot;bold&quot;,&quot;fontStyle&quot;:&quot;normal&quot;,&quot;decoration&quot;:&quot;none&quot;,&quot;script&quot;:&quot;none&quot;},&quot;range&quot;:[0,26]},{&quot;style&quot;:{&quot;fontFamily&quot;:&quot;Roboto&quot;,&quot;fontSize&quot;:9.333333333333332,&quot;color&quot;:&quot;black&quot;,&quot;fontWeight&quot;:&quot;normal&quot;,&quot;fontStyle&quot;:&quot;normal&quot;,&quot;decoration&quot;:&quot;none&quot;,&quot;script&quot;:&quot;none&quot;},&quot;range&quot;:[27,70]}],&quot;text&quot;:&quot;Maladaptive Hyperfiltration: Obesity, low birth weight, Solitary Kidney&quot;,&quot;baseStyle&quot;:{&quot;fontFamily&quot;:&quot;Roboto&quot;,&quot;fontSize&quot;:9.333333333333332,&quot;color&quot;:&quot;black&quot;,&quot;fontWeight&quot;:&quot;normal&quot;,&quot;fontStyle&quot;:&quot;normal&quot;,&quot;decoration&quot;:&quot;none&quot;,&quot;script&quot;:&quot;none&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39]}],&quot;text&quot;:&quot;Infections: HIV, ParvoB19, BKv, CMV, EBV&quot;},{&quot;runs&quot;:[{&quot;style&quot;:{&quot;fontFamily&quot;:&quot;Roboto&quot;,&quot;fontSize&quot;:9.333333333333332,&quot;color&quot;:&quot;black&quot;,&quot;fontWeight&quot;:&quot;bold&quot;,&quot;fontStyle&quot;:&quot;normal&quot;,&quot;decoration&quot;:&quot;none&quot;,&quot;script&quot;:&quot;none&quot;},&quot;range&quot;:[0,4]},{&quot;style&quot;:{&quot;fontFamily&quot;:&quot;Roboto&quot;,&quot;fontSize&quot;:9.333333333333332,&quot;color&quot;:&quot;black&quot;,&quot;fontWeight&quot;:&quot;normal&quot;,&quot;fontStyle&quot;:&quot;normal&quot;,&quot;decoration&quot;:&quot;none&quot;,&quot;script&quot;:&quot;none&quot;},&quot;range&quot;:[5,96]}],&quot;text&quot;:&quot;Other: Healing from proliferative injury, Sickle Cell, TMA, Fabry, Glycogen Storage Disease, G6PD&quot;}],&quot;_lastCaretLocation&quot;:{&quot;lineIndex&quot;:3,&quot;runIndex&quot;:0,&quot;charIndex&quot;:0}},&quot;format&quot;:&quot;BETTER_TEXT&quot;,&quot;size&quot;:{&quot;x&quot;:187.33310393430347,&quot;y&quot;:74.73387034482758},&quot;targetSize&quot;:{&quot;x&quot;:187.33310393430347,&quot;y&quot;:2}},&quot;parent&quot;:{&quot;type&quot;:&quot;CHILD&quot;,&quot;parentId&quot;:&quot;b3a8ff71-e855-4632-9adf-4ba5c1548506&quot;,&quot;order&quot;:&quot;5&quot;}},&quot;d65f07b4-7a42-4b31-a2f8-5d5a08ad9697&quot;:{&quot;relativeTransform&quot;:{&quot;translate&quot;:{&quot;x&quot;:-143.28200000000004,&quot;y&quot;:87.40249999999997},&quot;rotate&quot;:0},&quot;type&quot;:&quot;FIGURE_OBJECT&quot;,&quot;id&quot;:&quot;d65f07b4-7a42-4b31-a2f8-5d5a08ad9697&quot;,&quot;opacity&quot;:1,&quot;path&quot;:{&quot;type&quot;:&quot;RECT&quot;,&quot;size&quot;:{&quot;x&quot;:213.05400000000006,&quot;y&quot;:61.04608672936255},&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b2eda112-0cd3-4c6f-8664-a5ef5ddf174c&quot;:{&quot;id&quot;:&quot;b2eda112-0cd3-4c6f-8664-a5ef5ddf174c&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6]},{&quot;style&quot;:{&quot;fontFamily&quot;:&quot;Roboto&quot;,&quot;fontSize&quot;:9.333333333333332,&quot;color&quot;:&quot;black&quot;,&quot;fontWeight&quot;:&quot;normal&quot;,&quot;fontStyle&quot;:&quot;normal&quot;,&quot;decoration&quot;:&quot;none&quot;},&quot;range&quot;:[7,51]}],&quot;text&quot;:&quot;Drugs: NSAID, anti-TNF, Gold, Penicillamine, Mercury&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23]}],&quot;text&quot;:&quot;Malignancy: Solid Tumors&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34]}],&quot;text&quot;:&quot;Infections:  RPR, HBV, HCV, Malaria&quot;},{&quot;runs&quot;:[{&quot;style&quot;:{&quot;fontFamily&quot;:&quot;Roboto&quot;,&quot;fontSize&quot;:9.333333333333332,&quot;color&quot;:&quot;black&quot;,&quot;fontWeight&quot;:&quot;bold&quot;,&quot;fontStyle&quot;:&quot;normal&quot;,&quot;decoration&quot;:&quot;none&quot;,&quot;script&quot;:&quot;none&quot;},&quot;range&quot;:[0,4]},{&quot;style&quot;:{&quot;fontFamily&quot;:&quot;Roboto&quot;,&quot;fontSize&quot;:9.333333333333332,&quot;color&quot;:&quot;black&quot;,&quot;fontWeight&quot;:&quot;normal&quot;,&quot;fontStyle&quot;:&quot;normal&quot;,&quot;decoration&quot;:&quot;none&quot;,&quot;script&quot;:&quot;none&quot;},&quot;range&quot;:[5,35]}],&quot;text&quot;:&quot;Other: Lupus Class 5, Sarcoid, IgG4,&quot;,&quot;baseStyle&quot;:{&quot;fontFamily&quot;:&quot;Roboto&quot;,&quot;fontSize&quot;:9.333333333333332,&quot;color&quot;:&quot;black&quot;,&quot;fontWeight&quot;:&quot;normal&quot;,&quot;fontStyle&quot;:&quot;normal&quot;,&quot;decoration&quot;:&quot;none&quot;,&quot;script&quot;:&quot;none&quot;}}],&quot;_lastCaretLocation&quot;:{&quot;lineIndex&quot;:3,&quot;runIndex&quot;:-1,&quot;charIndex&quot;:-1,&quot;endOfLine&quot;:true}},&quot;format&quot;:&quot;BETTER_TEXT&quot;,&quot;size&quot;:{&quot;x&quot;:187.48752000000005,&quot;y&quot;:47.45800827586206},&quot;targetSize&quot;:{&quot;x&quot;:187.48752000000005,&quot;y&quot;:2}},&quot;parent&quot;:{&quot;type&quot;:&quot;CHILD&quot;,&quot;parentId&quot;:&quot;d65f07b4-7a42-4b31-a2f8-5d5a08ad9697&quot;,&quot;order&quot;:&quot;5&quot;}},&quot;6d785193-5bc9-4946-acd5-820d79d1ce9c&quot;:{&quot;type&quot;:&quot;FIGURE_OBJECT&quot;,&quot;id&quot;:&quot;6d785193-5bc9-4946-acd5-820d79d1ce9c&quot;,&quot;relativeTransform&quot;:{&quot;translate&quot;:{&quot;x&quot;:-143.28199999999998,&quot;y&quot;:-148.7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995&quot;},&quot;layout&quot;:{&quot;sizeRatio&quot;:{&quot;x&quot;:0.88,&quot;y&quot;:0.88},&quot;keepAspectRatio&quot;:false}},&quot;e713e058-222c-4dfc-b828-58a417c42586&quot;:{&quot;id&quot;:&quot;e713e058-222c-4dfc-b828-58a417c42586&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Secondary&quot;}],&quot;_lastCaretLocation&quot;:{&quot;lineIndex&quot;:0,&quot;runIndex&quot;:-1,&quot;charIndex&quot;:-1,&quot;endOfLine&quot;:true}},&quot;format&quot;:&quot;BETTER_TEXT&quot;,&quot;size&quot;:{&quot;x&quot;:149.6,&quot;y&quot;:22},&quot;targetSize&quot;:{&quot;x&quot;:149.6,&quot;y&quot;:2.32}},&quot;parent&quot;:{&quot;type&quot;:&quot;CHILD&quot;,&quot;parentId&quot;:&quot;6d785193-5bc9-4946-acd5-820d79d1ce9c&quot;,&quot;order&quot;:&quot;5&quot;}},&quot;80356efc-aeba-4cfe-a129-9d61d05c62b4&quot;:{&quot;relativeTransform&quot;:{&quot;translate&quot;:{&quot;x&quot;:-6.599999999999909,&quot;y&quot;:243.35},&quot;rotate&quot;:1.5707963267948966,&quot;skewX&quot;:-4.930380657631324e-32,&quot;scale&quot;:{&quot;x&quot;:1,&quot;y&quot;:1}},&quot;type&quot;:&quot;FIGURE_OBJECT&quot;,&quot;id&quot;:&quot;80356efc-aeba-4cfe-a129-9d61d05c62b4&quot;,&quot;opacity&quot;:1,&quot;path&quot;:{&quot;type&quot;:&quot;TRIANGLE&quot;,&quot;size&quot;:{&quot;x&quot;:61.04600000000001,&quot;y&quot;:486.4180000000001},&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999999997&quot;},&quot;name&quot;:&quot;Shape (triangle, editable)&quot;,&quot;displayName&quot;:&quot;Shape (triangle, editable)&quot;,&quot;source&quot;:{&quot;id&quot;:&quot;625846ca04968dad6a4c0219&quot;,&quot;type&quot;:&quot;ASSETS&quot;},&quot;isPremium&quot;:false},&quot;7b54ea4c-45cf-4ce5-8883-4a9af2e9289b&quot;:{&quot;relativeTransform&quot;:{&quot;translate&quot;:{&quot;x&quot;:-6.599999999999952,&quot;y&quot;:283.3959999999999},&quot;rotate&quot;:-1.570796326794897,&quot;skewX&quot;:-4.930380657631324e-32,&quot;scale&quot;:{&quot;x&quot;:1,&quot;y&quot;:1}},&quot;type&quot;:&quot;FIGURE_OBJECT&quot;,&quot;id&quot;:&quot;7b54ea4c-45cf-4ce5-8883-4a9af2e9289b&quot;,&quot;opacity&quot;:1,&quot;path&quot;:{&quot;type&quot;:&quot;TRIANGLE&quot;,&quot;size&quot;:{&quot;x&quot;:61.04600000000001,&quot;y&quot;:486.4180000000001},&quot;cornerRounding&quot;:{&quot;type&quot;:&quot;ARC_LENGTH&quot;,&quot;global&quot;:0}},&quot;pathStyles&quot;:[{&quot;type&quot;:&quot;FILL&quot;,&quot;fillStyle&quot;:&quot;rgba(243, 221, 232, 1)&quot;},{&quot;type&quot;:&quot;STROKE&quot;,&quot;strokeStyle&quot;:&quot;rgba(126, 63, 95, 1)&quot;,&quot;lineWidth&quot;:2,&quot;lineJoin&quot;:&quot;round&quot;}],&quot;isLocked&quot;:false,&quot;parent&quot;:{&quot;type&quot;:&quot;CHILD&quot;,&quot;parentId&quot;:&quot;7a17ea16-3a0b-436e-9b7a-c0ee3016ea18&quot;,&quot;order&quot;:&quot;99999999999998&quot;},&quot;name&quot;:&quot;Shape (triangle, editable)&quot;,&quot;displayName&quot;:&quot;Shape (triangle, editable)&quot;,&quot;source&quot;:{&quot;id&quot;:&quot;625846ca04968dad6a4c0219&quot;,&quot;type&quot;:&quot;ASSETS&quot;},&quot;isPremium&quot;:false}}}"/>
  <p:tag name="TRANSPARENTBACKGROUND" val="true"/>
  <p:tag name="VERSION" val="1734532045955"/>
  <p:tag name="TITLE" val="GD Clinical-Path Approach"/>
  <p:tag name="CREATORNAME" val="Jacob Nysather"/>
  <p:tag name="DATEINSERTED" val="1734532420560"/>
</p:tagLst>
</file>

<file path=ppt/tags/tag2.xml><?xml version="1.0" encoding="utf-8"?>
<p:tagLst xmlns:a="http://schemas.openxmlformats.org/drawingml/2006/main" xmlns:r="http://schemas.openxmlformats.org/officeDocument/2006/relationships" xmlns:p="http://schemas.openxmlformats.org/presentationml/2006/main">
  <p:tag name="ID" val="6762d69ae95385031bcb9ee5"/>
  <p:tag name="BIOJSON" val="{&quot;id&quot;:&quot;04b8cab8-2d88-45f7-a9dc-6a3199f19e3b&quot;,&quot;objects&quot;:{&quot;04b8cab8-2d88-45f7-a9dc-6a3199f19e3b&quot;:{&quot;id&quot;:&quot;04b8cab8-2d88-45f7-a9dc-6a3199f19e3b&quot;,&quot;type&quot;:&quot;FIGURE_OBJECT&quot;,&quot;document&quot;:{&quot;type&quot;:&quot;DOCUMENT_GROUP&quot;,&quot;canvasType&quot;:&quot;FIGURE&quot;,&quot;units&quot;:&quot;in&quot;}},&quot;a7f60fe2-2afc-4c05-bdcc-9ab0d21ac703&quot;:{&quot;id&quot;:&quot;a7f60fe2-2afc-4c05-bdcc-9ab0d21ac70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04b8cab8-2d88-45f7-a9dc-6a3199f19e3b&quot;,&quot;type&quot;:&quot;FRAME&quot;,&quot;order&quot;:&quot;5&quot;}},&quot;7a17ea16-3a0b-436e-9b7a-c0ee3016ea18&quot;:{&quot;id&quot;:&quot;7a17ea16-3a0b-436e-9b7a-c0ee3016ea18&quot;,&quot;type&quot;:&quot;FIGURE_OBJECT&quot;,&quot;document&quot;:{&quot;type&quot;:&quot;FIGURE&quot;,&quot;canvasType&quot;:&quot;FIGURE&quot;,&quot;units&quot;:&quot;in&quot;},&quot;parent&quot;:{&quot;parentId&quot;:&quot;04b8cab8-2d88-45f7-a9dc-6a3199f19e3b&quot;,&quot;type&quot;:&quot;DOCUMENT&quot;,&quot;order&quot;:&quot;5&quot;}},&quot;949f2f48-a442-4d09-a635-cb810a22d1f6&quot;:{&quot;id&quot;:&quot;949f2f48-a442-4d09-a635-cb810a22d1f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7a17ea16-3a0b-436e-9b7a-c0ee3016ea18&quot;,&quot;order&quot;:&quot;5&quot;}},&quot;9440241c-011a-4f9f-b166-c9ee0f5940c8&quot;:{&quot;id&quot;:&quot;9440241c-011a-4f9f-b166-c9ee0f5940c8&quot;,&quot;type&quot;:&quot;FIGURE_OBJECT&quot;,&quot;guide&quot;:{&quot;type&quot;:&quot;GRID&quot;,&quot;distance&quot;:0.5,&quot;units&quot;:&quot;in&quot;},&quot;parent&quot;:{&quot;parentId&quot;:&quot;04b8cab8-2d88-45f7-a9dc-6a3199f19e3b&quot;,&quot;type&quot;:&quot;GUIDE&quot;,&quot;order&quot;:&quot;5&quot;}},&quot;ccde87bc-ff55-46e0-af5f-a0373f050c0b&quot;:{&quot;id&quot;:&quot;ccde87bc-ff55-46e0-af5f-a0373f050c0b&quot;,&quot;type&quot;:&quot;FIGURE_OBJECT&quot;,&quot;relativeTransform&quot;:{&quot;translate&quot;:{&quot;x&quot;:0,&quot;y&quot;:-267.00015271966527},&quot;rotate&quot;:0},&quot;text&quot;:{&quot;textData&quot;:{&quot;lineSpacing&quot;:&quot;half&quot;,&quot;alignment&quot;:&quot;center&quot;,&quot;verticalAlign&quot;:&quot;CENTER&quot;,&quot;lines&quot;:[{&quot;runs&quot;:[{&quot;style&quot;:{&quot;fontFamily&quot;:&quot;Carlito&quot;,&quot;fontSize&quot;:42.666666666666664,&quot;color&quot;:&quot;rgba(255,255,255,1)&quot;,&quot;fontWeight&quot;:&quot;bold&quot;,&quot;fontStyle&quot;:&quot;normal&quot;,&quot;decoration&quot;:&quot;underline&quot;},&quot;range&quot;:[0,18]}],&quot;text&quot;:&quot;Glomerular Diseases&quot;},{&quot;runs&quot;:[],&quot;text&quot;:&quot;&quot;,&quot;baseStyle&quot;:{&quot;fontFamily&quot;:&quot;Carlito&quot;,&quot;fontSize&quot;:20.677824267782423,&quot;color&quot;:&quot;rgba(255,255,255,1)&quot;,&quot;fontWeight&quot;:&quot;bold&quot;,&quot;fontStyle&quot;:&quot;normal&quot;,&quot;decoration&quot;:&quot;none&quot;,&quot;script&quot;:&quot;none&quot;}},{&quot;runs&quot;:[{&quot;style&quot;:{&quot;fontFamily&quot;:&quot;Carlito&quot;,&quot;fontSize&quot;:20.677824267782423,&quot;color&quot;:&quot;rgba(255,255,255,1)&quot;,&quot;fontWeight&quot;:&quot;bold&quot;,&quot;fontStyle&quot;:&quot;normal&quot;,&quot;decoration&quot;:&quot;none&quot;,&quot;script&quot;:&quot;none&quot;},&quot;range&quot;:[0,19]}],&quot;text&quot;:&quot;Mechanistic Approach&quot;}],&quot;_lastCaretLocation&quot;:{&quot;lineIndex&quot;:2,&quot;runIndex&quot;:0,&quot;charIndex&quot;:11}},&quot;format&quot;:&quot;BETTER_TEXT&quot;,&quot;size&quot;:{&quot;x&quot;:529.5,&quot;y&quot;:101.99969456066944},&quot;targetSize&quot;:{&quot;x&quot;:529.5,&quot;y&quot;:101.99969456066944}},&quot;parent&quot;:{&quot;type&quot;:&quot;CHILD&quot;,&quot;parentId&quot;:&quot;7a17ea16-3a0b-436e-9b7a-c0ee3016ea18&quot;,&quot;order&quot;:&quot;8&quot;}},&quot;940dc582-d863-4999-afdf-113168dbb7a3&quot;:{&quot;relativeTransform&quot;:{&quot;translate&quot;:{&quot;x&quot;:-341.1046629392971,&quot;y&quot;:-86.15181033981995},&quot;rotate&quot;:0,&quot;skewX&quot;:0,&quot;scale&quot;:{&quot;x&quot;:1,&quot;y&quot;:1}},&quot;type&quot;:&quot;FIGURE_OBJECT&quot;,&quot;id&quot;:&quot;940dc582-d863-4999-afdf-113168dbb7a3&quot;,&quot;opacity&quot;:1,&quot;path&quot;:{&quot;type&quot;:&quot;RECT&quot;,&quot;size&quot;:{&quot;x&quot;:172.41067412140575,&quot;y&quot;:45.510379320360116},&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a438891d-8407-400b-827b-6125e5e32675&quot;:{&quot;relativeTransform&quot;:{&quot;translate&quot;:{&quot;x&quot;:-341.1058845411146,&quot;y&quot;:-32.621097178683385},&quot;rotate&quot;:0,&quot;skewX&quot;:0,&quot;scale&quot;:{&quot;x&quot;:1,&quot;y&quot;:1}},&quot;type&quot;:&quot;FIGURE_OBJECT&quot;,&quot;id&quot;:&quot;a438891d-8407-400b-827b-6125e5e32675&quot;,&quot;opacity&quot;:1,&quot;path&quot;:{&quot;type&quot;:&quot;RECT&quot;,&quot;size&quot;:{&quot;x&quot;:172.422287680886,&quot;y&quot;:57.18980564263323},&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4311e20-5f6f-4217-898f-d25701cd0df0&quot;:{&quot;relativeTransform&quot;:{&quot;translate&quot;:{&quot;x&quot;:63.471000000000004,&quot;y&quot;:-25.040000000000035},&quot;rotate&quot;:0,&quot;skewX&quot;:0,&quot;scale&quot;:{&quot;x&quot;:1,&quot;y&quot;:1}},&quot;type&quot;:&quot;FIGURE_OBJECT&quot;,&quot;id&quot;:&quot;f4311e20-5f6f-4217-898f-d25701cd0df0&quot;,&quot;opacity&quot;:1,&quot;path&quot;:{&quot;type&quot;:&quot;RECT&quot;,&quot;size&quot;:{&quot;x&quot;:149.9412612915039,&quot;y&quot;:45.08020689655173},&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cea2ad66-909a-43e8-a664-edf73e9fffe7&quot;:{&quot;relativeTransform&quot;:{&quot;translate&quot;:{&quot;x&quot;:-114.118,&quot;y&quot;:19.696000000000012},&quot;rotate&quot;:0,&quot;skewX&quot;:0,&quot;scale&quot;:{&quot;x&quot;:1,&quot;y&quot;:1}},&quot;type&quot;:&quot;FIGURE_OBJECT&quot;,&quot;id&quot;:&quot;cea2ad66-909a-43e8-a664-edf73e9fffe7&quot;,&quot;opacity&quot;:1,&quot;path&quot;:{&quot;type&quot;:&quot;RECT&quot;,&quot;size&quot;:{&quot;x&quot;:145.67200000000008,&quot;y&quot;:40.391999999999996},&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57ccc97-c3d0-42bd-be95-7fb6ae2f4480&quot;:{&quot;relativeTransform&quot;:{&quot;translate&quot;:{&quot;x&quot;:-343.40537499999994,&quot;y&quot;:235.17124973876696},&quot;rotate&quot;:0,&quot;skewX&quot;:0,&quot;scale&quot;:{&quot;x&quot;:1,&quot;y&quot;:1}},&quot;type&quot;:&quot;FIGURE_OBJECT&quot;,&quot;id&quot;:&quot;057ccc97-c3d0-42bd-be95-7fb6ae2f4480&quot;,&quot;opacity&quot;:1,&quot;path&quot;:{&quot;type&quot;:&quot;RECT&quot;,&quot;size&quot;:{&quot;x&quot;:170.00025000000008,&quot;y&quot;:69.32249947753395},&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cf89eea-8597-4af1-b4fe-25f97044d8d0&quot;:{&quot;relativeTransform&quot;:{&quot;translate&quot;:{&quot;x&quot;:63.470999999999975,&quot;y&quot;:18.695999999999973},&quot;rotate&quot;:0,&quot;skewX&quot;:0,&quot;scale&quot;:{&quot;x&quot;:1,&quot;y&quot;:1}},&quot;type&quot;:&quot;FIGURE_OBJECT&quot;,&quot;id&quot;:&quot;4cf89eea-8597-4af1-b4fe-25f97044d8d0&quot;,&quot;opacity&quot;:1,&quot;path&quot;:{&quot;type&quot;:&quot;RECT&quot;,&quot;size&quot;:{&quot;x&quot;:149.942,&quot;y&quot;:40.39199999999996},&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b55505-2ae7-4ff6-a1a3-c0d5c50825ab&quot;:{&quot;relativeTransform&quot;:{&quot;translate&quot;:{&quot;x&quot;:63.47093450479234,&quot;y&quot;:56.99731789137374},&quot;rotate&quot;:0,&quot;skewX&quot;:0,&quot;scale&quot;:{&quot;x&quot;:1,&quot;y&quot;:1}},&quot;type&quot;:&quot;FIGURE_OBJECT&quot;,&quot;id&quot;:&quot;5bb55505-2ae7-4ff6-a1a3-c0d5c50825ab&quot;,&quot;opacity&quot;:1,&quot;path&quot;:{&quot;type&quot;:&quot;RECT&quot;,&quot;size&quot;:{&quot;x&quot;:149.76986900958477,&quot;y&quot;:34.03863578274755},&quot;cornerRounding&quot;:{&quot;type&quot;:&quot;ARC_LENGTH&quot;,&quot;global&quot;:0}},&quot;pathStyles&quot;:[{&quot;type&quot;:&quot;FILL&quot;,&quot;fillStyle&quot;:&quot;rgba(252, 229, 234, 1)&quot;},{&quot;type&quot;:&quot;STROKE&quot;,&quot;strokeStyle&quot;:&quot;rgba(138, 42, 68, 1)&quot;,&quot;lineWidth&quot;:2.1725239616613425,&quot;lineJoin&quot;:&quot;round&quot;}],&quot;isLocked&quot;:false,&quot;parent&quot;:{&quot;type&quot;:&quot;CHILD&quot;,&quot;parentId&quot;:&quot;7a17ea16-3a0b-436e-9b7a-c0ee3016ea18&quot;,&quot;order&quot;:&quot;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454562d-c754-4ac3-bbd5-1de477e7ed9f&quot;:{&quot;relativeTransform&quot;:{&quot;translate&quot;:{&quot;x&quot;:-114.11800000000002,&quot;y&quot;:-24.750000000000057},&quot;rotate&quot;:0,&quot;skewX&quot;:0,&quot;scale&quot;:{&quot;x&quot;:1,&quot;y&quot;:1}},&quot;type&quot;:&quot;FIGURE_OBJECT&quot;,&quot;id&quot;:&quot;d454562d-c754-4ac3-bbd5-1de477e7ed9f&quot;,&quot;opacity&quot;:1,&quot;path&quot;:{&quot;type&quot;:&quot;RECT&quot;,&quot;size&quot;:{&quot;x&quot;:145.67200000000014,&quot;y&quot;:44.49999999999995},&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543194b-d8e4-403b-8744-16a350f741e7&quot;:{&quot;id&quot;:&quot;d543194b-d8e4-403b-8744-16a350f741e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4]}],&quot;text&quot;:&quot;IgAN/IgAV (HSP)&quot;}],&quot;_lastCaretLocation&quot;:{&quot;lineIndex&quot;:0,&quot;runIndex&quot;:-1,&quot;charIndex&quot;:-1,&quot;endOfLine&quot;:true}},&quot;format&quot;:&quot;BETTER_TEXT&quot;,&quot;size&quot;:{&quot;x&quot;:131.7974847284346,&quot;y&quot;:19},&quot;targetSize&quot;:{&quot;x&quot;:131.7974847284346,&quot;y&quot;:2}},&quot;parent&quot;:{&quot;type&quot;:&quot;CHILD&quot;,&quot;parentId&quot;:&quot;5bb55505-2ae7-4ff6-a1a3-c0d5c50825ab&quot;,&quot;order&quot;:&quot;5&quot;}},&quot;b50ed297-15bd-4c8d-8a96-3c3c8e45e81d&quot;:{&quot;id&quot;:&quot;b50ed297-15bd-4c8d-8a96-3c3c8e45e81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27]}],&quot;text&quot;:&quot;Minimal Change Disease (MCD)&quot;,&quot;baseStyle&quot;:{&quot;fontFamily&quot;:&quot;Roboto&quot;,&quot;fontSize&quot;:16,&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1.72139322683708,&quot;y&quot;:34.74082206896552},&quot;targetSize&quot;:{&quot;x&quot;:151.72139322683708,&quot;y&quot;:2}},&quot;parent&quot;:{&quot;type&quot;:&quot;CHILD&quot;,&quot;parentId&quot;:&quot;940dc582-d863-4999-afdf-113168dbb7a3&quot;,&quot;order&quot;:&quot;5&quot;}},&quot;f4a70381-dfa7-4c0f-aaf9-0ada5b2311c4&quot;:{&quot;id&quot;:&quot;f4a70381-dfa7-4c0f-aaf9-0ada5b2311c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000000000000004,&quot;color&quot;:&quot;black&quot;,&quot;fontWeight&quot;:&quot;bold&quot;,&quot;fontStyle&quot;:&quot;normal&quot;,&quot;decoration&quot;:&quot;none&quot;,&quot;script&quot;:&quot;none&quot;},&quot;range&quot;:[0,40]}],&quot;text&quot;:&quot;Focal Segmental Glomerulosclerosis (FSGS)&quot;,&quot;baseStyle&quot;:{&quot;fontFamily&quot;:&quot;Roboto&quot;,&quot;fontSize&quot;:16.00000000000000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1.7316131591797,&quot;y&quot;:50.32702896551724},&quot;targetSize&quot;:{&quot;x&quot;:151.7316131591797,&quot;y&quot;:2}},&quot;parent&quot;:{&quot;type&quot;:&quot;CHILD&quot;,&quot;parentId&quot;:&quot;a438891d-8407-400b-827b-6125e5e32675&quot;,&quot;order&quot;:&quot;5&quot;}},&quot;f5ca6f88-f6fa-4aad-9afb-84cfa9bfe86c&quot;:{&quot;id&quot;:&quot;f5ca6f88-f6fa-4aad-9afb-84cfa9bfe86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9]}],&quot;text&quot;:&quot;Membranous&quot;,&quot;baseStyle&quot;:{&quot;fontFamily&quot;:&quot;Roboto&quot;,&quot;fontSize&quot;:16,&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28.19136000000006,&quot;y&quot;:19},&quot;targetSize&quot;:{&quot;x&quot;:128.19136000000006,&quot;y&quot;:2}},&quot;parent&quot;:{&quot;type&quot;:&quot;CHILD&quot;,&quot;parentId&quot;:&quot;cea2ad66-909a-43e8-a664-edf73e9fffe7&quot;,&quot;order&quot;:&quot;5&quot;}},&quot;59ebd177-7c75-4dd2-a3ed-397d2d0cc418&quot;:{&quot;id&quot;:&quot;59ebd177-7c75-4dd2-a3ed-397d2d0cc41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0]}],&quot;text&quot;:&quot;Amyloidosis&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6,&quot;color&quot;:&quot;black&quot;,&quot;fontWeight&quot;:&quot;bold&quot;,&quot;fontStyle&quot;:&quot;normal&quot;,&quot;decoration&quot;:&quot;none&quot;,&quot;script&quot;:&quot;none&quot;},&quot;range&quot;:[0,9]}],&quot;text&quot;:&quot;Fibrillary&quot;},{&quot;runs&quot;:[{&quot;style&quot;:{&quot;fontFamily&quot;:&quot;Roboto&quot;,&quot;fontSize&quot;:16,&quot;color&quot;:&quot;black&quot;,&quot;fontWeight&quot;:&quot;bold&quot;,&quot;fontStyle&quot;:&quot;normal&quot;,&quot;decoration&quot;:&quot;none&quot;,&quot;script&quot;:&quot;none&quot;},&quot;range&quot;:[0,12]}],&quot;text&quot;:&quot;Immunotactoid&quot;}],&quot;_lastCaretLocation&quot;:{&quot;lineIndex&quot;:2,&quot;runIndex&quot;:-1,&quot;charIndex&quot;:-1,&quot;endOfLine&quot;:true}},&quot;format&quot;:&quot;BETTER_TEXT&quot;,&quot;size&quot;:{&quot;x&quot;:149.60022000000006,&quot;y&quot;:50.32702896551724},&quot;targetSize&quot;:{&quot;x&quot;:149.60022000000006,&quot;y&quot;:2}},&quot;parent&quot;:{&quot;type&quot;:&quot;CHILD&quot;,&quot;parentId&quot;:&quot;057ccc97-c3d0-42bd-be95-7fb6ae2f4480&quot;,&quot;order&quot;:&quot;5&quot;}},&quot;dbbcf3a7-1192-4bd8-9f45-f871844e8501&quot;:{&quot;id&quot;:&quot;dbbcf3a7-1192-4bd8-9f45-f871844e8501&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20]}],&quot;text&quot;:&quot;Infectious Associated&quot;,&quot;baseStyle&quot;:{&quot;fontFamily&quot;:&quot;Roboto&quot;,&quot;fontSize&quot;:16,&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131.94830993652343,&quot;y&quot;:34.74082206896552},&quot;targetSize&quot;:{&quot;x&quot;:131.94830993652343,&quot;y&quot;:2}},&quot;parent&quot;:{&quot;type&quot;:&quot;CHILD&quot;,&quot;parentId&quot;:&quot;f4311e20-5f6f-4217-898f-d25701cd0df0&quot;,&quot;order&quot;:&quot;5&quot;}},&quot;53bbf928-19e6-495f-8b31-4a3cd03e0dd5&quot;:{&quot;id&quot;:&quot;53bbf928-19e6-495f-8b31-4a3cd03e0dd5&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5]}],&quot;text&quot;:&quot;Lupus &quot;}],&quot;_lastCaretLocation&quot;:{&quot;lineIndex&quot;:0,&quot;runIndex&quot;:-1,&quot;charIndex&quot;:-1,&quot;endOfLine&quot;:true}},&quot;format&quot;:&quot;BETTER_TEXT&quot;,&quot;size&quot;:{&quot;x&quot;:131.94896,&quot;y&quot;:19},&quot;targetSize&quot;:{&quot;x&quot;:131.94896,&quot;y&quot;:2}},&quot;parent&quot;:{&quot;type&quot;:&quot;CHILD&quot;,&quot;parentId&quot;:&quot;4cf89eea-8597-4af1-b4fe-25f97044d8d0&quot;,&quot;order&quot;:&quot;5&quot;}},&quot;fce1299a-0518-4b88-b7fb-de33f3683e4c&quot;:{&quot;id&quot;:&quot;fce1299a-0518-4b88-b7fb-de33f3683e4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7]}],&quot;text&quot;:&quot;Anti-GBM&quot;}],&quot;_lastCaretLocation&quot;:{&quot;lineIndex&quot;:0,&quot;runIndex&quot;:-1,&quot;charIndex&quot;:-1,&quot;endOfLine&quot;:true}},&quot;format&quot;:&quot;BETTER_TEXT&quot;,&quot;size&quot;:{&quot;x&quot;:128.19136000000012,&quot;y&quot;:19},&quot;targetSize&quot;:{&quot;x&quot;:128.19136000000012,&quot;y&quot;:2}},&quot;parent&quot;:{&quot;type&quot;:&quot;CHILD&quot;,&quot;parentId&quot;:&quot;d454562d-c754-4ac3-bbd5-1de477e7ed9f&quot;,&quot;order&quot;:&quot;5&quot;}},&quot;d5c083e4-a510-4f93-9d69-baab4fd270a7&quot;:{&quot;relativeTransform&quot;:{&quot;translate&quot;:{&quot;x&quot;:314.386,&quot;y&quot;:114.72749999999994},&quot;rotate&quot;:0,&quot;skewX&quot;:0,&quot;scale&quot;:{&quot;x&quot;:1,&quot;y&quot;:1}},&quot;type&quot;:&quot;FIGURE_OBJECT&quot;,&quot;id&quot;:&quot;d5c083e4-a510-4f93-9d69-baab4fd270a7&quot;,&quot;opacity&quot;:1,&quot;path&quot;:{&quot;type&quot;:&quot;RECT&quot;,&quot;size&quot;:{&quot;x&quot;:151.86342916037825,&quot;y&quot;:38.77239393939392},&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9ef206f7-6325-44cd-9b70-c031f376302e&quot;:{&quot;id&quot;:&quot;9ef206f7-6325-44cd-9b70-c031f376302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ANCA&quot;}],&quot;_lastCaretLocation&quot;:{&quot;lineIndex&quot;:0,&quot;runIndex&quot;:-1,&quot;charIndex&quot;:-1,&quot;endOfLine&quot;:true}},&quot;format&quot;:&quot;BETTER_TEXT&quot;,&quot;size&quot;:{&quot;x&quot;:133.63981766113287,&quot;y&quot;:19},&quot;targetSize&quot;:{&quot;x&quot;:133.63981766113287,&quot;y&quot;:2}},&quot;parent&quot;:{&quot;type&quot;:&quot;CHILD&quot;,&quot;parentId&quot;:&quot;d5c083e4-a510-4f93-9d69-baab4fd270a7&quot;,&quot;order&quot;:&quot;5&quot;}},&quot;07f76b3a-965f-414d-8f05-caec61b883e3&quot;:{&quot;relativeTransform&quot;:{&quot;translate&quot;:{&quot;x&quot;:314.318,&quot;y&quot;:-70.67900000000006},&quot;rotate&quot;:0,&quot;skewX&quot;:0,&quot;scale&quot;:{&quot;x&quot;:1,&quot;y&quot;:1}},&quot;type&quot;:&quot;FIGURE_OBJECT&quot;,&quot;id&quot;:&quot;07f76b3a-965f-414d-8f05-caec61b883e3&quot;,&quot;opacity&quot;:1,&quot;path&quot;:{&quot;type&quot;:&quot;RECT&quot;,&quot;size&quot;:{&quot;x&quot;:151.86400000000015,&quot;y&quot;:33.99999999999998},&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8f39b3e-4e6c-4cf0-8e2a-e8240bf4c74d&quot;:{&quot;id&quot;:&quot;48f39b3e-4e6c-4cf0-8e2a-e8240bf4c74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7.333333333333332,&quot;color&quot;:&quot;black&quot;,&quot;fontWeight&quot;:&quot;bold&quot;,&quot;fontStyle&quot;:&quot;normal&quot;,&quot;decoration&quot;:&quot;none&quot;,&quot;script&quot;:&quot;none&quot;},&quot;range&quot;:[0,7]}],&quot;text&quot;:&quot;C3GN/DDD&quot;}],&quot;_lastCaretLocation&quot;:{&quot;lineIndex&quot;:0,&quot;runIndex&quot;:-1,&quot;charIndex&quot;:-1,&quot;endOfLine&quot;:true}},&quot;format&quot;:&quot;BETTER_TEXT&quot;,&quot;size&quot;:{&quot;x&quot;:133.64032000000012,&quot;y&quot;:20},&quot;targetSize&quot;:{&quot;x&quot;:133.64032000000012,&quot;y&quot;:2}},&quot;parent&quot;:{&quot;type&quot;:&quot;CHILD&quot;,&quot;parentId&quot;:&quot;07f76b3a-965f-414d-8f05-caec61b883e3&quot;,&quot;order&quot;:&quot;5&quot;}},&quot;e798b685-7bfa-4270-a822-6972834bf485&quot;:{&quot;relativeTransform&quot;:{&quot;translate&quot;:{&quot;x&quot;:-342.063,&quot;y&quot;:104.30749999999998},&quot;rotate&quot;:0,&quot;skewX&quot;:0,&quot;scale&quot;:{&quot;x&quot;:1,&quot;y&quot;:1}},&quot;type&quot;:&quot;FIGURE_OBJECT&quot;,&quot;id&quot;:&quot;e798b685-7bfa-4270-a822-6972834bf485&quot;,&quot;opacity&quot;:1,&quot;path&quot;:{&quot;type&quot;:&quot;RECT&quot;,&quot;size&quot;:{&quot;x&quot;:172.68399999999997,&quot;y&quot;:48.67839393939394},&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9a79dc-1d08-4f8b-982f-5335ea4dd0d8&quot;:{&quot;id&quot;:&quot;5b9a79dc-1d08-4f8b-982f-5335ea4dd0d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3]}],&quot;text&quot;:&quot;Alport (COL4A)&quot;},{&quot;runs&quot;:[{&quot;style&quot;:{&quot;fontFamily&quot;:&quot;Roboto&quot;,&quot;fontSize&quot;:16,&quot;color&quot;:&quot;black&quot;,&quot;fontWeight&quot;:&quot;bold&quot;,&quot;fontStyle&quot;:&quot;normal&quot;,&quot;decoration&quot;:&quot;none&quot;,&quot;script&quot;:&quot;none&quot;},&quot;range&quot;:[0,6]}],&quot;text&quot;:&quot;Thin BM&quot;}],&quot;_lastCaretLocation&quot;:{&quot;lineIndex&quot;:1,&quot;runIndex&quot;:-1,&quot;charIndex&quot;:-1,&quot;endOfLine&quot;:true}},&quot;format&quot;:&quot;BETTER_TEXT&quot;,&quot;size&quot;:{&quot;x&quot;:151.96191999999996,&quot;y&quot;:34.74082206896552},&quot;targetSize&quot;:{&quot;x&quot;:151.96191999999996,&quot;y&quot;:2}},&quot;parent&quot;:{&quot;type&quot;:&quot;CHILD&quot;,&quot;parentId&quot;:&quot;e798b685-7bfa-4270-a822-6972834bf485&quot;,&quot;order&quot;:&quot;5&quot;}},&quot;cd17d1ce-e525-4801-921c-72d42e8cf1cc&quot;:{&quot;type&quot;:&quot;FIGURE_OBJECT&quot;,&quot;id&quot;:&quot;cd17d1ce-e525-4801-921c-72d42e8cf1cc&quot;,&quot;relativeTransform&quot;:{&quot;translate&quot;:{&quot;x&quot;:-341.405,&quot;y&quot;:-13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quot;},&quot;layout&quot;:{&quot;sizeRatio&quot;:{&quot;x&quot;:0.88,&quot;y&quot;:0.88},&quot;keepAspectRatio&quot;:false}},&quot;b987c09f-abff-4fd1-a430-e8bfb19dd5e4&quot;:{&quot;id&quot;:&quot;b987c09f-abff-4fd1-a430-e8bfb19dd5e4&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4]}],&quot;text&quot;:&quot;Podocyte Injury&quot;}],&quot;_lastCaretLocation&quot;:{&quot;lineIndex&quot;:0,&quot;runIndex&quot;:-1,&quot;charIndex&quot;:-1,&quot;endOfLine&quot;:true}},&quot;format&quot;:&quot;BETTER_TEXT&quot;,&quot;size&quot;:{&quot;x&quot;:149.6,&quot;y&quot;:22},&quot;targetSize&quot;:{&quot;x&quot;:149.6,&quot;y&quot;:2.32}},&quot;parent&quot;:{&quot;type&quot;:&quot;CHILD&quot;,&quot;parentId&quot;:&quot;cd17d1ce-e525-4801-921c-72d42e8cf1cc&quot;,&quot;order&quot;:&quot;5&quot;}},&quot;1116cda6-a1a3-4c95-a7e5-67ca6f138710&quot;:{&quot;type&quot;:&quot;FIGURE_OBJECT&quot;,&quot;id&quot;:&quot;1116cda6-a1a3-4c95-a7e5-67ca6f138710&quot;,&quot;relativeTransform&quot;:{&quot;translate&quot;:{&quot;x&quot;:314.386,&quot;y&quot;:-130.03900000000002},&quot;rotate&quot;:0,&quot;skewX&quot;:0,&quot;scale&quot;:{&quot;x&quot;:1,&quot;y&quot;:1}},&quot;opacity&quot;:1,&quot;path&quot;:{&quot;type&quot;:&quot;RECT&quot;,&quot;size&quot;:{&quot;x&quot;:170,&quot;y&quot;:45.86851410658307},&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5&quot;},&quot;layout&quot;:{&quot;sizeRatio&quot;:{&quot;x&quot;:0.88,&quot;y&quot;:0.88},&quot;keepAspectRatio&quot;:false}},&quot;1f28d8ba-10bc-44f9-91c6-72965812f5f7&quot;:{&quot;id&quot;:&quot;1f28d8ba-10bc-44f9-91c6-72965812f5f7&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23]}],&quot;text&quot;:&quot;Compliment Dysregulation&quot;}],&quot;_lastCaretLocation&quot;:{&quot;lineIndex&quot;:0,&quot;runIndex&quot;:-1,&quot;charIndex&quot;:-1,&quot;endOfLine&quot;:true}},&quot;format&quot;:&quot;BETTER_TEXT&quot;,&quot;size&quot;:{&quot;x&quot;:149.6,&quot;y&quot;:40.3642924137931},&quot;targetSize&quot;:{&quot;x&quot;:149.6,&quot;y&quot;:2.32}},&quot;parent&quot;:{&quot;type&quot;:&quot;CHILD&quot;,&quot;parentId&quot;:&quot;1116cda6-a1a3-4c95-a7e5-67ca6f138710&quot;,&quot;order&quot;:&quot;5&quot;}},&quot;b2462481-0f12-4af3-bea9-67b94c5fe6f1&quot;:{&quot;type&quot;:&quot;FIGURE_OBJECT&quot;,&quot;id&quot;:&quot;b2462481-0f12-4af3-bea9-67b94c5fe6f1&quot;,&quot;relativeTransform&quot;:{&quot;translate&quot;:{&quot;x&quot;:-20.46599999999998,&quot;y&quot;:-132.0004705882353},&quot;rotate&quot;:0,&quot;skewX&quot;:0,&quot;scale&quot;:{&quot;x&quot;:1,&quot;y&quot;:1}},&quot;opacity&quot;:1,&quot;path&quot;:{&quot;type&quot;:&quot;RECT&quot;,&quot;size&quot;:{&quot;x&quot;:190.5,&quot;y&quot;:43.70294117647059},&quot;cornerRounding&quot;:{&quot;type&quot;:&quot;ARC_LENGTH&quot;,&quot;global&quot;:8.801079419247877}},&quot;pathStyles&quot;:[{&quot;type&quot;:&quot;FILL&quot;,&quot;fillStyle&quot;:&quot;rgba(41, 56, 111, 1)&quot;},{&quot;type&quot;:&quot;STROKE&quot;,&quot;strokeStyle&quot;:&quot;rgba(11, 16, 60, 1)&quot;,&quot;lineWidth&quot;:2.2411764705882353,&quot;lineJoin&quot;:&quot;round&quot;}],&quot;isLocked&quot;:false,&quot;parent&quot;:{&quot;type&quot;:&quot;CHILD&quot;,&quot;parentId&quot;:&quot;7a17ea16-3a0b-436e-9b7a-c0ee3016ea18&quot;,&quot;order&quot;:&quot;9999999998&quot;},&quot;layout&quot;:{&quot;sizeRatio&quot;:{&quot;x&quot;:0.88,&quot;y&quot;:0.88},&quot;keepAspectRatio&quot;:false}},&quot;0f1039b6-d2ea-4f38-957e-5551a9f1dfea&quot;:{&quot;id&quot;:&quot;0f1039b6-d2ea-4f38-957e-5551a9f1dfea&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20.917647058823526,&quot;color&quot;:&quot;rgba(255,255,255,1)&quot;,&quot;fontWeight&quot;:&quot;bold&quot;,&quot;fontStyle&quot;:&quot;normal&quot;,&quot;decoration&quot;:&quot;none&quot;},&quot;range&quot;:[0,13]}],&quot;text&quot;:&quot;Immune Complex&quot;}],&quot;_lastCaretLocation&quot;:{&quot;lineIndex&quot;:0,&quot;runIndex&quot;:-1,&quot;charIndex&quot;:-1,&quot;endOfLine&quot;:true}},&quot;format&quot;:&quot;BETTER_TEXT&quot;,&quot;size&quot;:{&quot;x&quot;:167.64,&quot;y&quot;:24},&quot;targetSize&quot;:{&quot;x&quot;:167.64,&quot;y&quot;:2}},&quot;parent&quot;:{&quot;type&quot;:&quot;CHILD&quot;,&quot;parentId&quot;:&quot;b2462481-0f12-4af3-bea9-67b94c5fe6f1&quot;,&quot;order&quot;:&quot;5&quot;}},&quot;124c3abd-bc36-4710-9ab9-d4779ab8ee6c&quot;:{&quot;type&quot;:&quot;FIGURE_OBJECT&quot;,&quot;id&quot;:&quot;124c3abd-bc36-4710-9ab9-d4779ab8ee6c&quot;,&quot;relativeTransform&quot;:{&quot;translate&quot;:{&quot;x&quot;:314.386,&quot;y&quot;:54.71300000000001},&quot;rotate&quot;:0,&quot;skewX&quot;:0,&quot;scale&quot;:{&quot;x&quot;:1,&quot;y&quot;:1}},&quot;opacity&quot;:1,&quot;path&quot;:{&quot;type&quot;:&quot;RECT&quot;,&quot;size&quot;:{&quot;x&quot;:170,&quot;y&quot;:45.86851410658307},&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quot;},&quot;layout&quot;:{&quot;sizeRatio&quot;:{&quot;x&quot;:0.88,&quot;y&quot;:0.88},&quot;keepAspectRatio&quot;:false}},&quot;6d9ba31e-2a21-4158-a187-16feb10e43da&quot;:{&quot;id&quot;:&quot;6d9ba31e-2a21-4158-a187-16feb10e43da&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6]}],&quot;text&quot;:&quot;Antibody Mediated&quot;}],&quot;_lastCaretLocation&quot;:{&quot;lineIndex&quot;:0,&quot;runIndex&quot;:-1,&quot;charIndex&quot;:-1,&quot;endOfLine&quot;:true}},&quot;format&quot;:&quot;BETTER_TEXT&quot;,&quot;size&quot;:{&quot;x&quot;:149.6,&quot;y&quot;:40.3642924137931},&quot;targetSize&quot;:{&quot;x&quot;:149.6,&quot;y&quot;:2.32}},&quot;parent&quot;:{&quot;type&quot;:&quot;CHILD&quot;,&quot;parentId&quot;:&quot;124c3abd-bc36-4710-9ab9-d4779ab8ee6c&quot;,&quot;order&quot;:&quot;5&quot;}},&quot;1f6738ae-67b5-4591-b9df-ccde74f1af44&quot;:{&quot;id&quot;:&quot;1f6738ae-67b5-4591-b9df-ccde74f1af44&quot;,&quot;name&quot;:&quot;Cloud 1&quot;,&quot;displayName&quot;:&quot;&quot;,&quot;type&quot;:&quot;FIGURE_OBJECT&quot;,&quot;relativeTransform&quot;:{&quot;translate&quot;:{&quot;x&quot;:-5.684341886080802e-14,&quot;y&quot;:-265.8592535657686},&quot;rotate&quot;:0,&quot;skewX&quot;:0,&quot;scale&quot;:{&quot;x&quot;:6.98,&quot;y&quot;:1.8808560124958675}},&quot;image&quot;:{&quot;url&quot;:&quot;https://icons.biorender.com/biorender/5be5e4a67664d21200a3f4ed/5be5e4717664d21200a3f4cf.png&quot;,&quot;isPremium&quot;:false,&quot;isOrgIcon&quot;:false,&quot;size&quot;:{&quot;x&quot;:100,&quot;y&quot;:69.5},&quot;fallbackUrl&quot;:&quot;sources/icons/5be5e4a67664d21200a3f4ed/5be5e4717664d21200a3f4cf.svg&quot;},&quot;source&quot;:{&quot;id&quot;:&quot;5be5e4717664d21200a3f4cf&quot;,&quot;version&quot;:&quot;20190307190404&quot;,&quot;type&quot;:&quot;ASSETS&quot;},&quot;isPremium&quot;:false,&quot;parent&quot;:{&quot;type&quot;:&quot;CHILD&quot;,&quot;parentId&quot;:&quot;7a17ea16-3a0b-436e-9b7a-c0ee3016ea18&quot;,&quot;order&quot;:&quot;4&quot;}},&quot;59307173-5622-4be6-970b-6d2c006f05c3&quot;:{&quot;type&quot;:&quot;FIGURE_OBJECT&quot;,&quot;id&quot;:&quot;59307173-5622-4be6-970b-6d2c006f05c3&quot;,&quot;relativeTransform&quot;:{&quot;translate&quot;:{&quot;x&quot;:-342.063,&quot;y&quot;:51.60300000000001},&quot;rotate&quot;:0,&quot;skewX&quot;:0,&quot;scale&quot;:{&quot;x&quot;:1,&quot;y&quot;:1}},&quot;opacity&quot;:1,&quot;path&quot;:{&quot;type&quot;:&quot;RECT&quot;,&quot;size&quot;:{&quot;x&quot;:172.6839999999999,&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quot;},&quot;layout&quot;:{&quot;sizeRatio&quot;:{&quot;x&quot;:0.88,&quot;y&quot;:0.88},&quot;keepAspectRatio&quot;:false}},&quot;2278eb09-42e2-422a-ade4-ab3cd8707146&quot;:{&quot;id&quot;:&quot;2278eb09-42e2-422a-ade4-ab3cd8707146&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4]}],&quot;text&quot;:&quot;GBM Abnormality&quot;}],&quot;_lastCaretLocation&quot;:{&quot;lineIndex&quot;:0,&quot;runIndex&quot;:-1,&quot;charIndex&quot;:-1,&quot;endOfLine&quot;:true}},&quot;format&quot;:&quot;BETTER_TEXT&quot;,&quot;size&quot;:{&quot;x&quot;:151.96191999999994,&quot;y&quot;:22},&quot;targetSize&quot;:{&quot;x&quot;:151.96191999999994,&quot;y&quot;:2}},&quot;parent&quot;:{&quot;type&quot;:&quot;CHILD&quot;,&quot;parentId&quot;:&quot;59307173-5622-4be6-970b-6d2c006f05c3&quot;,&quot;order&quot;:&quot;5&quot;}},&quot;664a8c76-72af-4cb5-895e-f05a70b83e3e&quot;:{&quot;type&quot;:&quot;FIGURE_OBJECT&quot;,&quot;id&quot;:&quot;664a8c76-72af-4cb5-895e-f05a70b83e3e&quot;,&quot;relativeTransform&quot;:{&quot;translate&quot;:{&quot;x&quot;:-343.405,&quot;y&quot;:175.01000000000002},&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5&quot;},&quot;layout&quot;:{&quot;sizeRatio&quot;:{&quot;x&quot;:0.88,&quot;y&quot;:0.88},&quot;keepAspectRatio&quot;:false}},&quot;b26e1da2-7471-43e9-8800-b6295adb2e9f&quot;:{&quot;id&quot;:&quot;b26e1da2-7471-43e9-8800-b6295adb2e9f&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9]}],&quot;text&quot;:&quot;Deposition&quot;}],&quot;_lastCaretLocation&quot;:{&quot;lineIndex&quot;:0,&quot;runIndex&quot;:-1,&quot;charIndex&quot;:-1,&quot;endOfLine&quot;:true}},&quot;format&quot;:&quot;BETTER_TEXT&quot;,&quot;size&quot;:{&quot;x&quot;:149.6,&quot;y&quot;:22},&quot;targetSize&quot;:{&quot;x&quot;:149.6,&quot;y&quot;:2.32}},&quot;parent&quot;:{&quot;type&quot;:&quot;CHILD&quot;,&quot;parentId&quot;:&quot;664a8c76-72af-4cb5-895e-f05a70b83e3e&quot;,&quot;order&quot;:&quot;5&quot;}},&quot;f2d0e030-33e1-4a91-8619-1148df5695e4&quot;:{&quot;type&quot;:&quot;FIGURE_OBJECT&quot;,&quot;id&quot;:&quot;f2d0e030-33e1-4a91-8619-1148df5695e4&quot;,&quot;relativeTransform&quot;:{&quot;translate&quot;:{&quot;x&quot;:-108.78199999999998,&quot;y&quot;:-79.804},&quot;rotate&quot;:0,&quot;skewX&quot;:0,&quot;scale&quot;:{&quot;x&quot;:1,&quot;y&quot;:1}},&quot;opacity&quot;:1,&quot;path&quot;:{&quot;type&quot;:&quot;RECT&quot;,&quot;size&quot;:{&quot;x&quot;:135,&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7&quot;},&quot;layout&quot;:{&quot;sizeRatio&quot;:{&quot;x&quot;:0.88,&quot;y&quot;:0.88},&quot;keepAspectRatio&quot;:false}},&quot;c3eef57c-f8fc-435d-bac0-c5b1241d953d&quot;:{&quot;id&quot;:&quot;c3eef57c-f8fc-435d-bac0-c5b1241d953d&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6]}],&quot;text&quot;:&quot;In-Situ&quot;}],&quot;_lastCaretLocation&quot;:{&quot;lineIndex&quot;:0,&quot;runIndex&quot;:-1,&quot;charIndex&quot;:-1,&quot;endOfLine&quot;:true}},&quot;format&quot;:&quot;BETTER_TEXT&quot;,&quot;size&quot;:{&quot;x&quot;:118.8,&quot;y&quot;:22},&quot;targetSize&quot;:{&quot;x&quot;:118.8,&quot;y&quot;:2}},&quot;parent&quot;:{&quot;type&quot;:&quot;CHILD&quot;,&quot;parentId&quot;:&quot;f2d0e030-33e1-4a91-8619-1148df5695e4&quot;,&quot;order&quot;:&quot;5&quot;}},&quot;d0e66e60-aaad-4344-bf69-85a930341d36&quot;:{&quot;type&quot;:&quot;FIGURE_OBJECT&quot;,&quot;id&quot;:&quot;d0e66e60-aaad-4344-bf69-85a930341d36&quot;,&quot;relativeTransform&quot;:{&quot;translate&quot;:{&quot;x&quot;:64.00000000000003,&quot;y&quot;:-79.804},&quot;rotate&quot;:0,&quot;skewX&quot;:0,&quot;scale&quot;:{&quot;x&quot;:1,&quot;y&quot;:1}},&quot;opacity&quot;:1,&quot;path&quot;:{&quot;type&quot;:&quot;RECT&quot;,&quot;size&quot;:{&quot;x&quot;:135,&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8&quot;},&quot;layout&quot;:{&quot;sizeRatio&quot;:{&quot;x&quot;:0.88,&quot;y&quot;:0.88},&quot;keepAspectRatio&quot;:false}},&quot;7c5117d5-4d4d-40c9-93b9-66a8349b94a2&quot;:{&quot;id&quot;:&quot;7c5117d5-4d4d-40c9-93b9-66a8349b94a2&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0]}],&quot;text&quot;:&quot;Circulating&quot;}],&quot;_lastCaretLocation&quot;:{&quot;lineIndex&quot;:0,&quot;runIndex&quot;:-1,&quot;charIndex&quot;:-1,&quot;endOfLine&quot;:true}},&quot;format&quot;:&quot;BETTER_TEXT&quot;,&quot;size&quot;:{&quot;x&quot;:118.8,&quot;y&quot;:22},&quot;targetSize&quot;:{&quot;x&quot;:118.8,&quot;y&quot;:2}},&quot;parent&quot;:{&quot;type&quot;:&quot;CHILD&quot;,&quot;parentId&quot;:&quot;d0e66e60-aaad-4344-bf69-85a930341d36&quot;,&quot;order&quot;:&quot;5&quot;}},&quot;3580d09b-12c1-4479-bfe4-af5fd1f8791d&quot;:{&quot;relativeTransform&quot;:{&quot;translate&quot;:{&quot;x&quot;:314.31800000000004,&quot;y&quot;:-32.82950000000005},&quot;rotate&quot;:0,&quot;skewX&quot;:0,&quot;scale&quot;:{&quot;x&quot;:1,&quot;y&quot;:1}},&quot;type&quot;:&quot;FIGURE_OBJECT&quot;,&quot;id&quot;:&quot;3580d09b-12c1-4479-bfe4-af5fd1f8791d&quot;,&quot;opacity&quot;:1,&quot;path&quot;:{&quot;type&quot;:&quot;RECT&quot;,&quot;size&quot;:{&quot;x&quot;:151.86475999866835,&quot;y&quot;:37.69839393939391},&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9982db1-ef99-4801-84e5-c275ffc0f76e&quot;:{&quot;id&quot;:&quot;09982db1-ef99-4801-84e5-c275ffc0f76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9]}],&quot;text&quot;:&quot;aHUS (TMA)&quot;}],&quot;_lastCaretLocation&quot;:{&quot;lineIndex&quot;:0,&quot;runIndex&quot;:-1,&quot;charIndex&quot;:-1,&quot;endOfLine&quot;:true}},&quot;format&quot;:&quot;BETTER_TEXT&quot;,&quot;size&quot;:{&quot;x&quot;:133.64098879882815,&quot;y&quot;:19},&quot;targetSize&quot;:{&quot;x&quot;:133.64098879882815,&quot;y&quot;:2}},&quot;parent&quot;:{&quot;type&quot;:&quot;CHILD&quot;,&quot;parentId&quot;:&quot;3580d09b-12c1-4479-bfe4-af5fd1f8791d&quot;,&quot;order&quot;:&quot;5&quot;}},&quot;aec29f04-091b-4213-ac5f-3446fb5d77dd&quot;:{&quot;relativeTransform&quot;:{&quot;translate&quot;:{&quot;x&quot;:63.471000000000004,&quot;y&quot;:95.29899999999992},&quot;rotate&quot;:0,&quot;skewX&quot;:0,&quot;scale&quot;:{&quot;x&quot;:1,&quot;y&quot;:1}},&quot;type&quot;:&quot;FIGURE_OBJECT&quot;,&quot;id&quot;:&quot;aec29f04-091b-4213-ac5f-3446fb5d77dd&quot;,&quot;opacity&quot;:1,&quot;path&quot;:{&quot;type&quot;:&quot;RECT&quot;,&quot;size&quot;:{&quot;x&quot;:149.9420000000001,&quot;y&quot;:38.39199999999997},&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306179eb-44f1-453a-b1f3-c9a74611e7e4&quot;:{&quot;id&quot;:&quot;306179eb-44f1-453a-b1f3-c9a74611e7e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5]}],&quot;text&quot;:&quot;Cryoglobulinemia&quot;}],&quot;_lastCaretLocation&quot;:{&quot;lineIndex&quot;:0,&quot;runIndex&quot;:-1,&quot;charIndex&quot;:-1,&quot;endOfLine&quot;:true}},&quot;format&quot;:&quot;BETTER_TEXT&quot;,&quot;size&quot;:{&quot;x&quot;:131.94896000000008,&quot;y&quot;:19},&quot;targetSize&quot;:{&quot;x&quot;:131.94896000000008,&quot;y&quot;:2}},&quot;parent&quot;:{&quot;type&quot;:&quot;CHILD&quot;,&quot;parentId&quot;:&quot;aec29f04-091b-4213-ac5f-3446fb5d77dd&quot;,&quot;order&quot;:&quot;5&quot;}}}}"/>
  <p:tag name="TRANSPARENTBACKGROUND" val="true"/>
  <p:tag name="VERSION" val="1734532190405"/>
  <p:tag name="TITLE" val="GD Mechanistic Approach"/>
  <p:tag name="CREATORNAME" val="Jacob Nysather"/>
  <p:tag name="DATEINSERTED" val="1734532434208"/>
</p:tagLst>
</file>

<file path=ppt/tags/tag3.xml><?xml version="1.0" encoding="utf-8"?>
<p:tagLst xmlns:a="http://schemas.openxmlformats.org/drawingml/2006/main" xmlns:r="http://schemas.openxmlformats.org/officeDocument/2006/relationships" xmlns:p="http://schemas.openxmlformats.org/presentationml/2006/main">
  <p:tag name="ID" val="6762bb02bdc7bfbd887e7301"/>
  <p:tag name="BIOJSON" val="{&quot;id&quot;:&quot;04b8cab8-2d88-45f7-a9dc-6a3199f19e3b&quot;,&quot;objects&quot;:{&quot;04b8cab8-2d88-45f7-a9dc-6a3199f19e3b&quot;:{&quot;id&quot;:&quot;04b8cab8-2d88-45f7-a9dc-6a3199f19e3b&quot;,&quot;type&quot;:&quot;FIGURE_OBJECT&quot;,&quot;document&quot;:{&quot;type&quot;:&quot;DOCUMENT_GROUP&quot;,&quot;canvasType&quot;:&quot;FIGURE&quot;,&quot;units&quot;:&quot;in&quot;}},&quot;a7f60fe2-2afc-4c05-bdcc-9ab0d21ac703&quot;:{&quot;id&quot;:&quot;a7f60fe2-2afc-4c05-bdcc-9ab0d21ac70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04b8cab8-2d88-45f7-a9dc-6a3199f19e3b&quot;,&quot;type&quot;:&quot;FRAME&quot;,&quot;order&quot;:&quot;5&quot;}},&quot;7a17ea16-3a0b-436e-9b7a-c0ee3016ea18&quot;:{&quot;id&quot;:&quot;7a17ea16-3a0b-436e-9b7a-c0ee3016ea18&quot;,&quot;type&quot;:&quot;FIGURE_OBJECT&quot;,&quot;document&quot;:{&quot;type&quot;:&quot;FIGURE&quot;,&quot;canvasType&quot;:&quot;FIGURE&quot;,&quot;units&quot;:&quot;in&quot;},&quot;parent&quot;:{&quot;parentId&quot;:&quot;04b8cab8-2d88-45f7-a9dc-6a3199f19e3b&quot;,&quot;type&quot;:&quot;DOCUMENT&quot;,&quot;order&quot;:&quot;5&quot;}},&quot;949f2f48-a442-4d09-a635-cb810a22d1f6&quot;:{&quot;id&quot;:&quot;949f2f48-a442-4d09-a635-cb810a22d1f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7a17ea16-3a0b-436e-9b7a-c0ee3016ea18&quot;,&quot;order&quot;:&quot;5&quot;}},&quot;9440241c-011a-4f9f-b166-c9ee0f5940c8&quot;:{&quot;id&quot;:&quot;9440241c-011a-4f9f-b166-c9ee0f5940c8&quot;,&quot;type&quot;:&quot;FIGURE_OBJECT&quot;,&quot;guide&quot;:{&quot;type&quot;:&quot;GRID&quot;,&quot;distance&quot;:0.5,&quot;units&quot;:&quot;in&quot;},&quot;parent&quot;:{&quot;parentId&quot;:&quot;04b8cab8-2d88-45f7-a9dc-6a3199f19e3b&quot;,&quot;type&quot;:&quot;GUIDE&quot;,&quot;order&quot;:&quot;5&quot;}},&quot;ccde87bc-ff55-46e0-af5f-a0373f050c0b&quot;:{&quot;id&quot;:&quot;ccde87bc-ff55-46e0-af5f-a0373f050c0b&quot;,&quot;type&quot;:&quot;FIGURE_OBJECT&quot;,&quot;relativeTransform&quot;:{&quot;translate&quot;:{&quot;x&quot;:0,&quot;y&quot;:-267.00015271966527},&quot;rotate&quot;:0},&quot;text&quot;:{&quot;textData&quot;:{&quot;lineSpacing&quot;:&quot;half&quot;,&quot;alignment&quot;:&quot;center&quot;,&quot;verticalAlign&quot;:&quot;CENTER&quot;,&quot;lines&quot;:[{&quot;runs&quot;:[{&quot;style&quot;:{&quot;fontFamily&quot;:&quot;Carlito&quot;,&quot;fontSize&quot;:42.666666666666664,&quot;color&quot;:&quot;rgba(255,255,255,1)&quot;,&quot;fontWeight&quot;:&quot;bold&quot;,&quot;fontStyle&quot;:&quot;normal&quot;,&quot;decoration&quot;:&quot;underline&quot;},&quot;range&quot;:[0,18]}],&quot;text&quot;:&quot;Glomerular Diseases&quot;},{&quot;runs&quot;:[],&quot;text&quot;:&quot;&quot;,&quot;baseStyle&quot;:{&quot;fontFamily&quot;:&quot;Carlito&quot;,&quot;fontSize&quot;:20.677824267782423,&quot;color&quot;:&quot;rgba(255,255,255,1)&quot;,&quot;fontWeight&quot;:&quot;bold&quot;,&quot;fontStyle&quot;:&quot;normal&quot;,&quot;decoration&quot;:&quot;none&quot;,&quot;script&quot;:&quot;none&quot;}},{&quot;runs&quot;:[{&quot;style&quot;:{&quot;fontFamily&quot;:&quot;Carlito&quot;,&quot;fontSize&quot;:20.677824267782423,&quot;color&quot;:&quot;rgba(255,255,255,1)&quot;,&quot;fontWeight&quot;:&quot;bold&quot;,&quot;fontStyle&quot;:&quot;normal&quot;,&quot;decoration&quot;:&quot;none&quot;,&quot;script&quot;:&quot;none&quot;},&quot;range&quot;:[0,29]}],&quot;text&quot;:&quot;Clinical-Pathological Approach&quot;}],&quot;_lastCaretLocation&quot;:{&quot;lineIndex&quot;:2,&quot;runIndex&quot;:0,&quot;charIndex&quot;:21}},&quot;format&quot;:&quot;BETTER_TEXT&quot;,&quot;size&quot;:{&quot;x&quot;:529.5,&quot;y&quot;:101.99969456066944},&quot;targetSize&quot;:{&quot;x&quot;:529.5,&quot;y&quot;:101.99969456066944}},&quot;parent&quot;:{&quot;type&quot;:&quot;CHILD&quot;,&quot;parentId&quot;:&quot;7a17ea16-3a0b-436e-9b7a-c0ee3016ea18&quot;,&quot;order&quot;:&quot;8&quot;}},&quot;940dc582-d863-4999-afdf-113168dbb7a3&quot;:{&quot;relativeTransform&quot;:{&quot;translate&quot;:{&quot;x&quot;:-337.13133706070283,&quot;y&quot;:-74.27097327911707},&quot;rotate&quot;:0},&quot;type&quot;:&quot;FIGURE_OBJECT&quot;,&quot;id&quot;:&quot;940dc582-d863-4999-afdf-113168dbb7a3&quot;,&quot;opacity&quot;:1,&quot;path&quot;:{&quot;type&quot;:&quot;RECT&quot;,&quot;size&quot;:{&quot;x&quot;:184.8980223642173,&quot;y&quot;:83.91418822798882},&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a438891d-8407-400b-827b-6125e5e32675&quot;:{&quot;relativeTransform&quot;:{&quot;translate&quot;:{&quot;x&quot;:-337.13188454111463,&quot;y&quot;:12.329022579909697},&quot;rotate&quot;:0},&quot;type&quot;:&quot;FIGURE_OBJECT&quot;,&quot;id&quot;:&quot;a438891d-8407-400b-827b-6125e5e32675&quot;,&quot;opacity&quot;:1,&quot;path&quot;:{&quot;type&quot;:&quot;RECT&quot;,&quot;size&quot;:{&quot;x&quot;:184.908034584739,&quot;y&quot;:84.92428549419768},&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4311e20-5f6f-4217-898f-d25701cd0df0&quot;:{&quot;relativeTransform&quot;:{&quot;translate&quot;:{&quot;x&quot;:137.248,&quot;y&quot;:-74.17500000000004},&quot;rotate&quot;:0,&quot;skewX&quot;:0,&quot;scale&quot;:{&quot;x&quot;:1,&quot;y&quot;:1}},&quot;type&quot;:&quot;FIGURE_OBJECT&quot;,&quot;id&quot;:&quot;f4311e20-5f6f-4217-898f-d25701cd0df0&quot;,&quot;opacity&quot;:1,&quot;path&quot;:{&quot;type&quot;:&quot;RECT&quot;,&quot;size&quot;:{&quot;x&quot;:176.4412612915039,&quot;y&quot;:57.18980564263323},&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cea2ad66-909a-43e8-a664-edf73e9fffe7&quot;:{&quot;relativeTransform&quot;:{&quot;translate&quot;:{&quot;x&quot;:-340.741,&quot;y&quot;:87.40249999999999},&quot;rotate&quot;:0},&quot;type&quot;:&quot;FIGURE_OBJECT&quot;,&quot;id&quot;:&quot;cea2ad66-909a-43e8-a664-edf73e9fffe7&quot;,&quot;opacity&quot;:1,&quot;path&quot;:{&quot;type&quot;:&quot;RECT&quot;,&quot;size&quot;:{&quot;x&quot;:177.86400000000012,&quot;y&quot;:61.047},&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57ccc97-c3d0-42bd-be95-7fb6ae2f4480&quot;:{&quot;relativeTransform&quot;:{&quot;translate&quot;:{&quot;x&quot;:-233.21437500000002,&quot;y&quot;:157.37624973876694},&quot;rotate&quot;:0},&quot;type&quot;:&quot;FIGURE_OBJECT&quot;,&quot;id&quot;:&quot;057ccc97-c3d0-42bd-be95-7fb6ae2f4480&quot;,&quot;opacity&quot;:1,&quot;path&quot;:{&quot;type&quot;:&quot;RECT&quot;,&quot;size&quot;:{&quot;x&quot;:392.91824999999994,&quot;y&quot;:74.90140438871474},&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cf89eea-8597-4af1-b4fe-25f97044d8d0&quot;:{&quot;relativeTransform&quot;:{&quot;translate&quot;:{&quot;x&quot;:137.24799999999996,&quot;y&quot;:-14.985000000000007},&quot;rotate&quot;:0,&quot;skewX&quot;:0,&quot;scale&quot;:{&quot;x&quot;:1,&quot;y&quot;:1}},&quot;type&quot;:&quot;FIGURE_OBJECT&quot;,&quot;id&quot;:&quot;4cf89eea-8597-4af1-b4fe-25f97044d8d0&quot;,&quot;opacity&quot;:1,&quot;path&quot;:{&quot;type&quot;:&quot;RECT&quot;,&quot;size&quot;:{&quot;x&quot;:176.44199999999995,&quot;y&quot;:57.189999999999955},&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b55505-2ae7-4ff6-a1a3-c0d5c50825ab&quot;:{&quot;relativeTransform&quot;:{&quot;translate&quot;:{&quot;x&quot;:335.69136900958466,&quot;y&quot;:-74.17524760383395},&quot;rotate&quot;:0,&quot;skewX&quot;:0,&quot;scale&quot;:{&quot;x&quot;:1,&quot;y&quot;:1}},&quot;type&quot;:&quot;FIGURE_OBJECT&quot;,&quot;id&quot;:&quot;5bb55505-2ae7-4ff6-a1a3-c0d5c50825ab&quot;,&quot;opacity&quot;:1,&quot;path&quot;:{&quot;type&quot;:&quot;RECT&quot;,&quot;size&quot;:{&quot;x&quot;:216.27273801916942,&quot;y&quot;:57.017504792332204},&quot;cornerRounding&quot;:{&quot;type&quot;:&quot;ARC_LENGTH&quot;,&quot;global&quot;:0}},&quot;pathStyles&quot;:[{&quot;type&quot;:&quot;FILL&quot;,&quot;fillStyle&quot;:&quot;rgba(252, 229, 234, 1)&quot;},{&quot;type&quot;:&quot;STROKE&quot;,&quot;strokeStyle&quot;:&quot;rgba(138, 42, 68, 1)&quot;,&quot;lineWidth&quot;:2.1725239616613425,&quot;lineJoin&quot;:&quot;round&quot;}],&quot;isLocked&quot;:false,&quot;parent&quot;:{&quot;type&quot;:&quot;CHILD&quot;,&quot;parentId&quot;:&quot;7a17ea16-3a0b-436e-9b7a-c0ee3016ea18&quot;,&quot;order&quot;:&quot;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454562d-c754-4ac3-bbd5-1de477e7ed9f&quot;:{&quot;relativeTransform&quot;:{&quot;translate&quot;:{&quot;x&quot;:334.97049999999996,&quot;y&quot;:-15.585500000000028},&quot;rotate&quot;:0,&quot;skewX&quot;:0,&quot;scale&quot;:{&quot;x&quot;:1,&quot;y&quot;:1}},&quot;type&quot;:&quot;FIGURE_OBJECT&quot;,&quot;id&quot;:&quot;d454562d-c754-4ac3-bbd5-1de477e7ed9f&quot;,&quot;opacity&quot;:1,&quot;path&quot;:{&quot;type&quot;:&quot;RECT&quot;,&quot;size&quot;:{&quot;x&quot;:217.8870000000002,&quot;y&quot;:55.98899999999996},&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543194b-d8e4-403b-8744-16a350f741e7&quot;:{&quot;id&quot;:&quot;d543194b-d8e4-403b-8744-16a350f741e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4]}],&quot;text&quot;:&quot;IgAN/IgAV (HSP)&quot;}],&quot;_lastCaretLocation&quot;:{&quot;lineIndex&quot;:0,&quot;runIndex&quot;:-1,&quot;charIndex&quot;:-1,&quot;endOfLine&quot;:true}},&quot;format&quot;:&quot;BETTER_TEXT&quot;,&quot;size&quot;:{&quot;x&quot;:190.3200094568691,&quot;y&quot;:19},&quot;targetSize&quot;:{&quot;x&quot;:190.3200094568691,&quot;y&quot;:2}},&quot;parent&quot;:{&quot;type&quot;:&quot;CHILD&quot;,&quot;parentId&quot;:&quot;5bb55505-2ae7-4ff6-a1a3-c0d5c50825ab&quot;,&quot;order&quot;:&quot;5&quot;}},&quot;b50ed297-15bd-4c8d-8a96-3c3c8e45e81d&quot;:{&quot;id&quot;:&quot;b50ed297-15bd-4c8d-8a96-3c3c8e45e81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27]}],&quot;text&quot;:&quot;Minimal Change Disease (MCD)&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62.71025968051123,&quot;y&quot;:40.3642924137931},&quot;targetSize&quot;:{&quot;x&quot;:162.71025968051123,&quot;y&quot;:2}},&quot;parent&quot;:{&quot;type&quot;:&quot;CHILD&quot;,&quot;parentId&quot;:&quot;940dc582-d863-4999-afdf-113168dbb7a3&quot;,&quot;order&quot;:&quot;5&quot;}},&quot;f4a70381-dfa7-4c0f-aaf9-0ada5b2311c4&quot;:{&quot;id&quot;:&quot;f4a70381-dfa7-4c0f-aaf9-0ada5b2311c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script&quot;:&quot;none&quot;},&quot;range&quot;:[0,40]}],&quot;text&quot;:&quot;Focal Segmental Glomerulosclerosis (FSGS)&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62.7190704345703,&quot;y&quot;:58.548200459770115},&quot;targetSize&quot;:{&quot;x&quot;:162.7190704345703,&quot;y&quot;:2}},&quot;parent&quot;:{&quot;type&quot;:&quot;CHILD&quot;,&quot;parentId&quot;:&quot;a438891d-8407-400b-827b-6125e5e32675&quot;,&quot;order&quot;:&quot;5&quot;}},&quot;f5ca6f88-f6fa-4aad-9afb-84cfa9bfe86c&quot;:{&quot;id&quot;:&quot;f5ca6f88-f6fa-4aad-9afb-84cfa9bfe86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script&quot;:&quot;none&quot;},&quot;range&quot;:[0,9]}],&quot;text&quot;:&quot;Membranous&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6.52032000000008,&quot;y&quot;:22},&quot;targetSize&quot;:{&quot;x&quot;:156.52032000000008,&quot;y&quot;:2}},&quot;parent&quot;:{&quot;type&quot;:&quot;CHILD&quot;,&quot;parentId&quot;:&quot;cea2ad66-909a-43e8-a664-edf73e9fffe7&quot;,&quot;order&quot;:&quot;5&quot;}},&quot;59ebd177-7c75-4dd2-a3ed-397d2d0cc418&quot;:{&quot;id&quot;:&quot;59ebd177-7c75-4dd2-a3ed-397d2d0cc41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0]}],&quot;text&quot;:&quot;Amyloidosis&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6,&quot;color&quot;:&quot;black&quot;,&quot;fontWeight&quot;:&quot;bold&quot;,&quot;fontStyle&quot;:&quot;normal&quot;,&quot;decoration&quot;:&quot;none&quot;,&quot;script&quot;:&quot;none&quot;},&quot;range&quot;:[0,15]}],&quot;text&quot;:&quot;Multiple Myeloma&quot;},{&quot;runs&quot;:[{&quot;style&quot;:{&quot;fontFamily&quot;:&quot;Roboto&quot;,&quot;fontSize&quot;:16,&quot;color&quot;:&quot;black&quot;,&quot;fontWeight&quot;:&quot;bold&quot;,&quot;fontStyle&quot;:&quot;normal&quot;,&quot;decoration&quot;:&quot;none&quot;,&quot;script&quot;:&quot;none&quot;},&quot;range&quot;:[0,7]}],&quot;text&quot;:&quot;Diabetes&quot;},{&quot;runs&quot;:[{&quot;style&quot;:{&quot;fontFamily&quot;:&quot;Roboto&quot;,&quot;fontSize&quot;:16,&quot;color&quot;:&quot;black&quot;,&quot;fontWeight&quot;:&quot;bold&quot;,&quot;fontStyle&quot;:&quot;normal&quot;,&quot;decoration&quot;:&quot;none&quot;,&quot;script&quot;:&quot;none&quot;},&quot;range&quot;:[0,12]}],&quot;text&quot;:&quot;Pre-Eclampsia&quot;}],&quot;_lastCaretLocation&quot;:{&quot;lineIndex&quot;:1,&quot;runIndex&quot;:-1,&quot;charIndex&quot;:-1,&quot;endOfLine&quot;:true}},&quot;format&quot;:&quot;BETTER_TEXT&quot;,&quot;size&quot;:{&quot;x&quot;:345.76805999999993,&quot;y&quot;:65.91323586206897},&quot;targetSize&quot;:{&quot;x&quot;:345.76805999999993,&quot;y&quot;:2}},&quot;parent&quot;:{&quot;type&quot;:&quot;CHILD&quot;,&quot;parentId&quot;:&quot;057ccc97-c3d0-42bd-be95-7fb6ae2f4480&quot;,&quot;order&quot;:&quot;5&quot;}},&quot;dbbcf3a7-1192-4bd8-9f45-f871844e8501&quot;:{&quot;id&quot;:&quot;dbbcf3a7-1192-4bd8-9f45-f871844e8501&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7]}],&quot;text&quot;:&quot;Post-Infectious GN&quot;},{&quot;runs&quot;:[],&quot;text&quot;:&quot;&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3.333333333333332,&quot;color&quot;:&quot;black&quot;,&quot;fontWeight&quot;:&quot;normal&quot;,&quot;fontStyle&quot;:&quot;normal&quot;,&quot;decoration&quot;:&quot;none&quot;,&quot;script&quot;:&quot;none&quot;},&quot;range&quot;:[0,11]}],&quot;text&quot;:&quot;Endocarditis&quot;}],&quot;_lastCaretLocation&quot;:{&quot;lineIndex&quot;:1,&quot;runIndex&quot;:0,&quot;charIndex&quot;:0,&quot;endOfLine&quot;:true}},&quot;format&quot;:&quot;BETTER_TEXT&quot;,&quot;size&quot;:{&quot;x&quot;:155.26830993652342,&quot;y&quot;:46.89038528735632},&quot;targetSize&quot;:{&quot;x&quot;:155.26830993652342,&quot;y&quot;:2}},&quot;parent&quot;:{&quot;type&quot;:&quot;CHILD&quot;,&quot;parentId&quot;:&quot;f4311e20-5f6f-4217-898f-d25701cd0df0&quot;,&quot;order&quot;:&quot;5&quot;}},&quot;53bbf928-19e6-495f-8b31-4a3cd03e0dd5&quot;:{&quot;id&quot;:&quot;53bbf928-19e6-495f-8b31-4a3cd03e0dd5&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6]}],&quot;text&quot;:&quot;Lupus Class II-IV&quot;}],&quot;_lastCaretLocation&quot;:{&quot;lineIndex&quot;:0,&quot;runIndex&quot;:-1,&quot;charIndex&quot;:-1,&quot;endOfLine&quot;:true}},&quot;format&quot;:&quot;BETTER_TEXT&quot;,&quot;size&quot;:{&quot;x&quot;:155.26895999999994,&quot;y&quot;:19},&quot;targetSize&quot;:{&quot;x&quot;:155.26895999999994,&quot;y&quot;:2}},&quot;parent&quot;:{&quot;type&quot;:&quot;CHILD&quot;,&quot;parentId&quot;:&quot;4cf89eea-8597-4af1-b4fe-25f97044d8d0&quot;,&quot;order&quot;:&quot;5&quot;}},&quot;fce1299a-0518-4b88-b7fb-de33f3683e4c&quot;:{&quot;id&quot;:&quot;fce1299a-0518-4b88-b7fb-de33f3683e4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7]}],&quot;text&quot;:&quot;Anti-GBM&quot;}],&quot;_lastCaretLocation&quot;:{&quot;lineIndex&quot;:0,&quot;runIndex&quot;:-1,&quot;charIndex&quot;:-1,&quot;endOfLine&quot;:true}},&quot;format&quot;:&quot;BETTER_TEXT&quot;,&quot;size&quot;:{&quot;x&quot;:191.7405600000002,&quot;y&quot;:19},&quot;targetSize&quot;:{&quot;x&quot;:191.7405600000002,&quot;y&quot;:2}},&quot;parent&quot;:{&quot;type&quot;:&quot;CHILD&quot;,&quot;parentId&quot;:&quot;d454562d-c754-4ac3-bbd5-1de477e7ed9f&quot;,&quot;order&quot;:&quot;5&quot;}},&quot;d5c083e4-a510-4f93-9d69-baab4fd270a7&quot;:{&quot;relativeTransform&quot;:{&quot;translate&quot;:{&quot;x&quot;:335.19149999999996,&quot;y&quot;:43.604499999999916},&quot;rotate&quot;:0,&quot;skewX&quot;:0,&quot;scale&quot;:{&quot;x&quot;:1,&quot;y&quot;:1}},&quot;type&quot;:&quot;FIGURE_OBJECT&quot;,&quot;id&quot;:&quot;d5c083e4-a510-4f93-9d69-baab4fd270a7&quot;,&quot;opacity&quot;:1,&quot;path&quot;:{&quot;type&quot;:&quot;RECT&quot;,&quot;size&quot;:{&quot;x&quot;:217.44442916037823,&quot;y&quot;:58.39039393939391},&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9ef206f7-6325-44cd-9b70-c031f376302e&quot;:{&quot;id&quot;:&quot;9ef206f7-6325-44cd-9b70-c031f376302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ANCA&quot;}],&quot;_lastCaretLocation&quot;:{&quot;lineIndex&quot;:0,&quot;runIndex&quot;:-1,&quot;charIndex&quot;:-1,&quot;endOfLine&quot;:true}},&quot;format&quot;:&quot;BETTER_TEXT&quot;,&quot;size&quot;:{&quot;x&quot;:191.35109766113285,&quot;y&quot;:19},&quot;targetSize&quot;:{&quot;x&quot;:191.35109766113285,&quot;y&quot;:2}},&quot;parent&quot;:{&quot;type&quot;:&quot;CHILD&quot;,&quot;parentId&quot;:&quot;d5c083e4-a510-4f93-9d69-baab4fd270a7&quot;,&quot;order&quot;:&quot;5&quot;}},&quot;07f76b3a-965f-414d-8f05-caec61b883e3&quot;:{&quot;relativeTransform&quot;:{&quot;translate&quot;:{&quot;x&quot;:137.248,&quot;y&quot;:103.39499999999994},&quot;rotate&quot;:0,&quot;skewX&quot;:0,&quot;scale&quot;:{&quot;x&quot;:1,&quot;y&quot;:1}},&quot;type&quot;:&quot;FIGURE_OBJECT&quot;,&quot;id&quot;:&quot;07f76b3a-965f-414d-8f05-caec61b883e3&quot;,&quot;opacity&quot;:1,&quot;path&quot;:{&quot;type&quot;:&quot;RECT&quot;,&quot;size&quot;:{&quot;x&quot;:176.44200000000012,&quot;y&quot;:57.18999999999998},&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8f39b3e-4e6c-4cf0-8e2a-e8240bf4c74d&quot;:{&quot;id&quot;:&quot;48f39b3e-4e6c-4cf0-8e2a-e8240bf4c74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7.333333333333332,&quot;color&quot;:&quot;black&quot;,&quot;fontWeight&quot;:&quot;bold&quot;,&quot;fontStyle&quot;:&quot;normal&quot;,&quot;decoration&quot;:&quot;none&quot;,&quot;script&quot;:&quot;none&quot;},&quot;range&quot;:[0,7]}],&quot;text&quot;:&quot;C3GN/DDD&quot;,&quot;baseStyle&quot;:{&quot;fontFamily&quot;:&quot;Roboto&quot;,&quot;fontSize&quot;:17.333333333333332,&quot;color&quot;:&quot;black&quot;,&quot;fontWeight&quot;:&quot;bold&quot;,&quot;fontStyle&quot;:&quot;normal&quot;,&quot;decoration&quot;:&quot;none&quot;,&quot;script&quot;:&quot;none&quot;}}],&quot;_lastCaretLocation&quot;:{&quot;lineIndex&quot;:0,&quot;runIndex&quot;:0,&quot;charIndex&quot;:0}},&quot;format&quot;:&quot;BETTER_TEXT&quot;,&quot;size&quot;:{&quot;x&quot;:155.2689600000001,&quot;y&quot;:20},&quot;targetSize&quot;:{&quot;x&quot;:155.2689600000001,&quot;y&quot;:2}},&quot;parent&quot;:{&quot;type&quot;:&quot;CHILD&quot;,&quot;parentId&quot;:&quot;07f76b3a-965f-414d-8f05-caec61b883e3&quot;,&quot;order&quot;:&quot;5&quot;}},&quot;e798b685-7bfa-4270-a822-6972834bf485&quot;:{&quot;relativeTransform&quot;:{&quot;translate&quot;:{&quot;x&quot;:335.1915,&quot;y&quot;:103.39449999999995},&quot;rotate&quot;:0,&quot;skewX&quot;:0,&quot;scale&quot;:{&quot;x&quot;:1,&quot;y&quot;:1}},&quot;type&quot;:&quot;FIGURE_OBJECT&quot;,&quot;id&quot;:&quot;e798b685-7bfa-4270-a822-6972834bf485&quot;,&quot;opacity&quot;:1,&quot;path&quot;:{&quot;type&quot;:&quot;RECT&quot;,&quot;size&quot;:{&quot;x&quot;:217.445,&quot;y&quot;:57.18980564263323},&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9a79dc-1d08-4f8b-982f-5335ea4dd0d8&quot;:{&quot;id&quot;:&quot;5b9a79dc-1d08-4f8b-982f-5335ea4dd0d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7]}],&quot;text&quot;:&quot;\&quot;Hereditary Nephritis\&quot; (Alport -COL4A)&quot;}],&quot;_lastCaretLocation&quot;:{&quot;lineIndex&quot;:0,&quot;runIndex&quot;:0,&quot;charIndex&quot;:32}},&quot;format&quot;:&quot;BETTER_TEXT&quot;,&quot;size&quot;:{&quot;x&quot;:191.35160000000002,&quot;y&quot;:34.74082206896552},&quot;targetSize&quot;:{&quot;x&quot;:191.35160000000002,&quot;y&quot;:2}},&quot;parent&quot;:{&quot;type&quot;:&quot;CHILD&quot;,&quot;parentId&quot;:&quot;e798b685-7bfa-4270-a822-6972834bf485&quot;,&quot;order&quot;:&quot;5&quot;}},&quot;cd17d1ce-e525-4801-921c-72d42e8cf1cc&quot;:{&quot;type&quot;:&quot;FIGURE_OBJECT&quot;,&quot;id&quot;:&quot;cd17d1ce-e525-4801-921c-72d42e8cf1cc&quot;,&quot;relativeTransform&quot;:{&quot;translate&quot;:{&quot;x&quot;:-336.80899999999997,&quot;y&quot;:-148.7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quot;},&quot;layout&quot;:{&quot;sizeRatio&quot;:{&quot;x&quot;:0.88,&quot;y&quot;:0.88},&quot;keepAspectRatio&quot;:false}},&quot;b987c09f-abff-4fd1-a430-e8bfb19dd5e4&quot;:{&quot;id&quot;:&quot;b987c09f-abff-4fd1-a430-e8bfb19dd5e4&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6]}],&quot;text&quot;:&quot;Primary&quot;}],&quot;_lastCaretLocation&quot;:{&quot;lineIndex&quot;:0,&quot;runIndex&quot;:-1,&quot;charIndex&quot;:-1,&quot;endOfLine&quot;:true}},&quot;format&quot;:&quot;BETTER_TEXT&quot;,&quot;size&quot;:{&quot;x&quot;:149.6,&quot;y&quot;:22},&quot;targetSize&quot;:{&quot;x&quot;:149.6,&quot;y&quot;:2.32}},&quot;parent&quot;:{&quot;type&quot;:&quot;CHILD&quot;,&quot;parentId&quot;:&quot;cd17d1ce-e525-4801-921c-72d42e8cf1cc&quot;,&quot;order&quot;:&quot;5&quot;}},&quot;1116cda6-a1a3-4c95-a7e5-67ca6f138710&quot;:{&quot;type&quot;:&quot;FIGURE_OBJECT&quot;,&quot;id&quot;:&quot;1116cda6-a1a3-4c95-a7e5-67ca6f138710&quot;,&quot;relativeTransform&quot;:{&quot;translate&quot;:{&quot;x&quot;:140.469,&quot;y&quot;:-149.2195},&quot;rotate&quot;:0,&quot;skewX&quot;:0,&quot;scale&quot;:{&quot;x&quot;:1,&quot;y&quot;:1}},&quot;opacity&quot;:1,&quot;path&quot;:{&quot;type&quot;:&quot;RECT&quot;,&quot;size&quot;:{&quot;x&quot;:170,&quot;y&quot;:39.93951410658306},&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5&quot;},&quot;layout&quot;:{&quot;sizeRatio&quot;:{&quot;x&quot;:0.88,&quot;y&quot;:0.88},&quot;keepAspectRatio&quot;:false}},&quot;1f28d8ba-10bc-44f9-91c6-72965812f5f7&quot;:{&quot;id&quot;:&quot;1f28d8ba-10bc-44f9-91c6-72965812f5f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3]}],&quot;text&quot;:&quot;Low Compliment&quot;}],&quot;_lastCaretLocation&quot;:{&quot;lineIndex&quot;:0,&quot;runIndex&quot;:-1,&quot;charIndex&quot;:-1,&quot;endOfLine&quot;:true}},&quot;format&quot;:&quot;BETTER_TEXT&quot;,&quot;size&quot;:{&quot;x&quot;:149.59999999999997,&quot;y&quot;:22},&quot;targetSize&quot;:{&quot;x&quot;:149.59999999999997,&quot;y&quot;:2}},&quot;parent&quot;:{&quot;type&quot;:&quot;CHILD&quot;,&quot;parentId&quot;:&quot;1116cda6-a1a3-4c95-a7e5-67ca6f138710&quot;,&quot;order&quot;:&quot;5&quot;}},&quot;124c3abd-bc36-4710-9ab9-d4779ab8ee6c&quot;:{&quot;type&quot;:&quot;FIGURE_OBJECT&quot;,&quot;id&quot;:&quot;124c3abd-bc36-4710-9ab9-d4779ab8ee6c&quot;,&quot;relativeTransform&quot;:{&quot;translate&quot;:{&quot;x&quot;:335.691,&quot;y&quot;:-149.2195},&quot;rotate&quot;:0,&quot;skewX&quot;:0,&quot;scale&quot;:{&quot;x&quot;:1,&quot;y&quot;:1}},&quot;opacity&quot;:1,&quot;path&quot;:{&quot;type&quot;:&quot;RECT&quot;,&quot;size&quot;:{&quot;x&quot;:194.164,&quot;y&quot;:39.93951410658306},&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quot;},&quot;layout&quot;:{&quot;sizeRatio&quot;:{&quot;x&quot;:0.88,&quot;y&quot;:0.88},&quot;keepAspectRatio&quot;:false}},&quot;6d9ba31e-2a21-4158-a187-16feb10e43da&quot;:{&quot;id&quot;:&quot;6d9ba31e-2a21-4158-a187-16feb10e43da&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6]}],&quot;text&quot;:&quot;Normal Compliment&quot;}],&quot;_lastCaretLocation&quot;:{&quot;lineIndex&quot;:0,&quot;runIndex&quot;:-1,&quot;charIndex&quot;:-1,&quot;endOfLine&quot;:true}},&quot;format&quot;:&quot;BETTER_TEXT&quot;,&quot;size&quot;:{&quot;x&quot;:170.86432,&quot;y&quot;:22},&quot;targetSize&quot;:{&quot;x&quot;:170.86432,&quot;y&quot;:2}},&quot;parent&quot;:{&quot;type&quot;:&quot;CHILD&quot;,&quot;parentId&quot;:&quot;124c3abd-bc36-4710-9ab9-d4779ab8ee6c&quot;,&quot;order&quot;:&quot;5&quot;}},&quot;1f6738ae-67b5-4591-b9df-ccde74f1af44&quot;:{&quot;id&quot;:&quot;1f6738ae-67b5-4591-b9df-ccde74f1af44&quot;,&quot;name&quot;:&quot;Cloud 1&quot;,&quot;displayName&quot;:&quot;&quot;,&quot;type&quot;:&quot;FIGURE_OBJECT&quot;,&quot;relativeTransform&quot;:{&quot;translate&quot;:{&quot;x&quot;:-5.684341886080802e-14,&quot;y&quot;:-265.8592535657686},&quot;rotate&quot;:0,&quot;skewX&quot;:0,&quot;scale&quot;:{&quot;x&quot;:6.98,&quot;y&quot;:1.8808560124958675}},&quot;image&quot;:{&quot;url&quot;:&quot;https://icons.biorender.com/biorender/5be5e4a67664d21200a3f4ed/5be5e4717664d21200a3f4cf.png&quot;,&quot;isPremium&quot;:false,&quot;isOrgIcon&quot;:false,&quot;size&quot;:{&quot;x&quot;:100,&quot;y&quot;:69.5},&quot;fallbackUrl&quot;:&quot;sources/icons/5be5e4a67664d21200a3f4ed/5be5e4717664d21200a3f4cf.svg&quot;},&quot;source&quot;:{&quot;id&quot;:&quot;5be5e4717664d21200a3f4cf&quot;,&quot;version&quot;:&quot;20190307190404&quot;,&quot;type&quot;:&quot;ASSETS&quot;},&quot;isPremium&quot;:false,&quot;parent&quot;:{&quot;type&quot;:&quot;CHILD&quot;,&quot;parentId&quot;:&quot;7a17ea16-3a0b-436e-9b7a-c0ee3016ea18&quot;,&quot;order&quot;:&quot;4&quot;}},&quot;59307173-5622-4be6-970b-6d2c006f05c3&quot;:{&quot;type&quot;:&quot;FIGURE_OBJECT&quot;,&quot;id&quot;:&quot;59307173-5622-4be6-970b-6d2c006f05c3&quot;,&quot;relativeTransform&quot;:{&quot;translate&quot;:{&quot;x&quot;:334.192,&quot;y&quot;:283.396},&quot;rotate&quot;:0,&quot;skewX&quot;:0,&quot;scale&quot;:{&quot;x&quot;:1,&quot;y&quot;:1}},&quot;opacity&quot;:1,&quot;path&quot;:{&quot;type&quot;:&quot;RECT&quot;,&quot;size&quot;:{&quot;x&quot;:172.6839999999999,&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quot;},&quot;layout&quot;:{&quot;sizeRatio&quot;:{&quot;x&quot;:0.88,&quot;y&quot;:0.88},&quot;keepAspectRatio&quot;:false}},&quot;2278eb09-42e2-422a-ade4-ab3cd8707146&quot;:{&quot;id&quot;:&quot;2278eb09-42e2-422a-ade4-ab3cd8707146&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Nephritis&quot;}],&quot;_lastCaretLocation&quot;:{&quot;lineIndex&quot;:0,&quot;runIndex&quot;:-1,&quot;charIndex&quot;:-1,&quot;endOfLine&quot;:true}},&quot;format&quot;:&quot;BETTER_TEXT&quot;,&quot;size&quot;:{&quot;x&quot;:151.96191999999994,&quot;y&quot;:22},&quot;targetSize&quot;:{&quot;x&quot;:151.96191999999994,&quot;y&quot;:2}},&quot;parent&quot;:{&quot;type&quot;:&quot;CHILD&quot;,&quot;parentId&quot;:&quot;59307173-5622-4be6-970b-6d2c006f05c3&quot;,&quot;order&quot;:&quot;5&quot;}},&quot;664a8c76-72af-4cb5-895e-f05a70b83e3e&quot;:{&quot;type&quot;:&quot;FIGURE_OBJECT&quot;,&quot;id&quot;:&quot;664a8c76-72af-4cb5-895e-f05a70b83e3e&quot;,&quot;relativeTransform&quot;:{&quot;translate&quot;:{&quot;x&quot;:-341.673,&quot;y&quot;:243.658},&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5&quot;},&quot;layout&quot;:{&quot;sizeRatio&quot;:{&quot;x&quot;:0.88,&quot;y&quot;:0.88},&quot;keepAspectRatio&quot;:false}},&quot;b26e1da2-7471-43e9-8800-b6295adb2e9f&quot;:{&quot;id&quot;:&quot;b26e1da2-7471-43e9-8800-b6295adb2e9f&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Nephrotic&quot;}],&quot;_lastCaretLocation&quot;:{&quot;lineIndex&quot;:0,&quot;runIndex&quot;:-1,&quot;charIndex&quot;:-1,&quot;endOfLine&quot;:true}},&quot;format&quot;:&quot;BETTER_TEXT&quot;,&quot;size&quot;:{&quot;x&quot;:149.6,&quot;y&quot;:22},&quot;targetSize&quot;:{&quot;x&quot;:149.6,&quot;y&quot;:2.32}},&quot;parent&quot;:{&quot;type&quot;:&quot;CHILD&quot;,&quot;parentId&quot;:&quot;664a8c76-72af-4cb5-895e-f05a70b83e3e&quot;,&quot;order&quot;:&quot;5&quot;}},&quot;3580d09b-12c1-4479-bfe4-af5fd1f8791d&quot;:{&quot;relativeTransform&quot;:{&quot;translate&quot;:{&quot;x&quot;:137.248,&quot;y&quot;:44.204999999999934},&quot;rotate&quot;:0,&quot;skewX&quot;:0,&quot;scale&quot;:{&quot;x&quot;:1,&quot;y&quot;:1}},&quot;type&quot;:&quot;FIGURE_OBJECT&quot;,&quot;id&quot;:&quot;3580d09b-12c1-4479-bfe4-af5fd1f8791d&quot;,&quot;opacity&quot;:1,&quot;path&quot;:{&quot;type&quot;:&quot;RECT&quot;,&quot;size&quot;:{&quot;x&quot;:176.44275999866835,&quot;y&quot;:57.189206896551724},&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9982db1-ef99-4801-84e5-c275ffc0f76e&quot;:{&quot;id&quot;:&quot;09982db1-ef99-4801-84e5-c275ffc0f76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MPGN&quot;},{&quot;runs&quot;:[{&quot;style&quot;:{&quot;fontFamily&quot;:&quot;Roboto&quot;,&quot;fontSize&quot;:16,&quot;color&quot;:&quot;black&quot;,&quot;fontWeight&quot;:&quot;bold&quot;,&quot;fontStyle&quot;:&quot;normal&quot;,&quot;decoration&quot;:&quot;none&quot;,&quot;script&quot;:&quot;none&quot;},&quot;range&quot;:[0,15]}],&quot;text&quot;:&quot;Cryoglobulinemia&quot;}],&quot;_lastCaretLocation&quot;:{&quot;lineIndex&quot;:1,&quot;runIndex&quot;:-1,&quot;charIndex&quot;:-1,&quot;endOfLine&quot;:true}},&quot;format&quot;:&quot;BETTER_TEXT&quot;,&quot;size&quot;:{&quot;x&quot;:155.26962879882814,&quot;y&quot;:34.74082206896552},&quot;targetSize&quot;:{&quot;x&quot;:155.26962879882814,&quot;y&quot;:2}},&quot;parent&quot;:{&quot;type&quot;:&quot;CHILD&quot;,&quot;parentId&quot;:&quot;3580d09b-12c1-4479-bfe4-af5fd1f8791d&quot;,&quot;order&quot;:&quot;5&quot;}},&quot;1bfe1feb-48bf-4cbd-b668-97e696eb76a7&quot;:{&quot;relativeTransform&quot;:{&quot;translate&quot;:{&quot;x&quot;:-143.28182587859425,&quot;y&quot;:-73.77097327911707},&quot;rotate&quot;:0},&quot;type&quot;:&quot;FIGURE_OBJECT&quot;,&quot;id&quot;:&quot;1bfe1feb-48bf-4cbd-b668-97e696eb76a7&quot;,&quot;opacity&quot;:1,&quot;path&quot;:{&quot;type&quot;:&quot;RECT&quot;,&quot;size&quot;:{&quot;x&quot;:212.8683482428115,&quot;y&quot;:84.9147608507683},&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999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1767e71-ebf7-4e87-b766-f9c561ae7fbe&quot;:{&quot;id&quot;:&quot;01767e71-ebf7-4e87-b766-f9c561ae7fbe&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5]},{&quot;style&quot;:{&quot;fontFamily&quot;:&quot;Roboto&quot;,&quot;fontSize&quot;:9.333333333333332,&quot;color&quot;:&quot;black&quot;,&quot;fontWeight&quot;:&quot;normal&quot;,&quot;fontStyle&quot;:&quot;normal&quot;,&quot;decoration&quot;:&quot;none&quot;},&quot;range&quot;:[6,53]}],&quot;text&quot;:&quot;Drugs: NSAIDs, Lithium, Bisphosphonates, Sulfasalazine&quot;},{&quot;runs&quot;:[{&quot;style&quot;:{&quot;fontFamily&quot;:&quot;Roboto&quot;,&quot;fontSize&quot;:9.333333333333332,&quot;color&quot;:&quot;black&quot;,&quot;fontWeight&quot;:&quot;bold&quot;,&quot;fontStyle&quot;:&quot;normal&quot;,&quot;decoration&quot;:&quot;none&quot;,&quot;script&quot;:&quot;none&quot;},&quot;range&quot;:[0,6]},{&quot;style&quot;:{&quot;fontFamily&quot;:&quot;Roboto&quot;,&quot;fontSize&quot;:9.333333333333332,&quot;color&quot;:&quot;black&quot;,&quot;fontWeight&quot;:&quot;normal&quot;,&quot;fontStyle&quot;:&quot;normal&quot;,&quot;decoration&quot;:&quot;none&quot;,&quot;script&quot;:&quot;none&quot;},&quot;range&quot;:[7,7]}],&quot;text&quot;:&quot;Allergy:&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41]}],&quot;text&quot;:&quot;Malignancy: Hodgins, Non-Hodgkin, Leukemia&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56]}],&quot;text&quot;:&quot;Infections: RPR, HIV, TB, Mycoplasma, Strongyloides, Lyme&quot;}],&quot;_lastCaretLocation&quot;:{&quot;lineIndex&quot;:0,&quot;runIndex&quot;:-1,&quot;charIndex&quot;:-1,&quot;endOfLine&quot;:true}},&quot;format&quot;:&quot;BETTER_TEXT&quot;,&quot;size&quot;:{&quot;x&quot;:187.3241464536741,&quot;y&quot;:65.64191632183906},&quot;targetSize&quot;:{&quot;x&quot;:187.3241464536741,&quot;y&quot;:2}},&quot;parent&quot;:{&quot;type&quot;:&quot;CHILD&quot;,&quot;parentId&quot;:&quot;1bfe1feb-48bf-4cbd-b668-97e696eb76a7&quot;,&quot;order&quot;:&quot;5&quot;}},&quot;b3a8ff71-e855-4632-9adf-4ba5c1548506&quot;:{&quot;relativeTransform&quot;:{&quot;translate&quot;:{&quot;x&quot;:-143.28176478252158,&quot;y&quot;:12.329253918495311},&quot;rotate&quot;:0,&quot;skewX&quot;:0,&quot;scale&quot;:{&quot;x&quot;:1,&quot;y&quot;:1}},&quot;type&quot;:&quot;FIGURE_OBJECT&quot;,&quot;id&quot;:&quot;b3a8ff71-e855-4632-9adf-4ba5c1548506&quot;,&quot;opacity&quot;:1,&quot;path&quot;:{&quot;type&quot;:&quot;RECT&quot;,&quot;size&quot;:{&quot;x&quot;:212.8785271980721,&quot;y&quot;:84.92485266457679},&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999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71215c8-f368-48c2-8566-5211104e03b4&quot;:{&quot;id&quot;:&quot;f71215c8-f368-48c2-8566-5211104e03b4&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5]},{&quot;style&quot;:{&quot;fontFamily&quot;:&quot;Roboto&quot;,&quot;fontSize&quot;:9.333333333333332,&quot;color&quot;:&quot;black&quot;,&quot;fontWeight&quot;:&quot;normal&quot;,&quot;fontStyle&quot;:&quot;normal&quot;,&quot;decoration&quot;:&quot;none&quot;},&quot;range&quot;:[6,74]}],&quot;text&quot;:&quot;Drugs: IFN,  Lithium, Bisphosphonates, Anabolic Steroids, mTOR, CNI, Heroin&quot;},{&quot;runs&quot;:[{&quot;style&quot;:{&quot;fontFamily&quot;:&quot;Roboto&quot;,&quot;fontSize&quot;:9.333333333333332,&quot;color&quot;:&quot;black&quot;,&quot;fontWeight&quot;:&quot;bold&quot;,&quot;fontStyle&quot;:&quot;normal&quot;,&quot;decoration&quot;:&quot;none&quot;,&quot;script&quot;:&quot;none&quot;},&quot;range&quot;:[0,26]},{&quot;style&quot;:{&quot;fontFamily&quot;:&quot;Roboto&quot;,&quot;fontSize&quot;:9.333333333333332,&quot;color&quot;:&quot;black&quot;,&quot;fontWeight&quot;:&quot;normal&quot;,&quot;fontStyle&quot;:&quot;normal&quot;,&quot;decoration&quot;:&quot;none&quot;,&quot;script&quot;:&quot;none&quot;},&quot;range&quot;:[27,70]}],&quot;text&quot;:&quot;Maladaptive Hyperfiltration: Obesity, low birth weight, Solitary Kidney&quot;,&quot;baseStyle&quot;:{&quot;fontFamily&quot;:&quot;Roboto&quot;,&quot;fontSize&quot;:9.333333333333332,&quot;color&quot;:&quot;black&quot;,&quot;fontWeight&quot;:&quot;normal&quot;,&quot;fontStyle&quot;:&quot;normal&quot;,&quot;decoration&quot;:&quot;none&quot;,&quot;script&quot;:&quot;none&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39]}],&quot;text&quot;:&quot;Infections: HIV, ParvoB19, BKv, CMV, EBV&quot;},{&quot;runs&quot;:[{&quot;style&quot;:{&quot;fontFamily&quot;:&quot;Roboto&quot;,&quot;fontSize&quot;:9.333333333333332,&quot;color&quot;:&quot;black&quot;,&quot;fontWeight&quot;:&quot;bold&quot;,&quot;fontStyle&quot;:&quot;normal&quot;,&quot;decoration&quot;:&quot;none&quot;,&quot;script&quot;:&quot;none&quot;},&quot;range&quot;:[0,4]},{&quot;style&quot;:{&quot;fontFamily&quot;:&quot;Roboto&quot;,&quot;fontSize&quot;:9.333333333333332,&quot;color&quot;:&quot;black&quot;,&quot;fontWeight&quot;:&quot;normal&quot;,&quot;fontStyle&quot;:&quot;normal&quot;,&quot;decoration&quot;:&quot;none&quot;,&quot;script&quot;:&quot;none&quot;},&quot;range&quot;:[5,96]}],&quot;text&quot;:&quot;Other: Healing from proliferative injury, Sickle Cell, TMA, Fabry, Glycogen Storage Disease, G6PD&quot;}],&quot;_lastCaretLocation&quot;:{&quot;lineIndex&quot;:3,&quot;runIndex&quot;:0,&quot;charIndex&quot;:0}},&quot;format&quot;:&quot;BETTER_TEXT&quot;,&quot;size&quot;:{&quot;x&quot;:187.33310393430347,&quot;y&quot;:74.73387034482758},&quot;targetSize&quot;:{&quot;x&quot;:187.33310393430347,&quot;y&quot;:2}},&quot;parent&quot;:{&quot;type&quot;:&quot;CHILD&quot;,&quot;parentId&quot;:&quot;b3a8ff71-e855-4632-9adf-4ba5c1548506&quot;,&quot;order&quot;:&quot;5&quot;}},&quot;d65f07b4-7a42-4b31-a2f8-5d5a08ad9697&quot;:{&quot;relativeTransform&quot;:{&quot;translate&quot;:{&quot;x&quot;:-143.28200000000004,&quot;y&quot;:87.40249999999997},&quot;rotate&quot;:0},&quot;type&quot;:&quot;FIGURE_OBJECT&quot;,&quot;id&quot;:&quot;d65f07b4-7a42-4b31-a2f8-5d5a08ad9697&quot;,&quot;opacity&quot;:1,&quot;path&quot;:{&quot;type&quot;:&quot;RECT&quot;,&quot;size&quot;:{&quot;x&quot;:213.05400000000006,&quot;y&quot;:61.04608672936255},&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b2eda112-0cd3-4c6f-8664-a5ef5ddf174c&quot;:{&quot;id&quot;:&quot;b2eda112-0cd3-4c6f-8664-a5ef5ddf174c&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6]},{&quot;style&quot;:{&quot;fontFamily&quot;:&quot;Roboto&quot;,&quot;fontSize&quot;:9.333333333333332,&quot;color&quot;:&quot;black&quot;,&quot;fontWeight&quot;:&quot;normal&quot;,&quot;fontStyle&quot;:&quot;normal&quot;,&quot;decoration&quot;:&quot;none&quot;},&quot;range&quot;:[7,51]}],&quot;text&quot;:&quot;Drugs: NSAID, anti-TNF, Gold, Penicillamine, Mercury&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23]}],&quot;text&quot;:&quot;Malignancy: Solid Tumors&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34]}],&quot;text&quot;:&quot;Infections:  RPR, HBV, HCV, Malaria&quot;},{&quot;runs&quot;:[{&quot;style&quot;:{&quot;fontFamily&quot;:&quot;Roboto&quot;,&quot;fontSize&quot;:9.333333333333332,&quot;color&quot;:&quot;black&quot;,&quot;fontWeight&quot;:&quot;bold&quot;,&quot;fontStyle&quot;:&quot;normal&quot;,&quot;decoration&quot;:&quot;none&quot;,&quot;script&quot;:&quot;none&quot;},&quot;range&quot;:[0,4]},{&quot;style&quot;:{&quot;fontFamily&quot;:&quot;Roboto&quot;,&quot;fontSize&quot;:9.333333333333332,&quot;color&quot;:&quot;black&quot;,&quot;fontWeight&quot;:&quot;normal&quot;,&quot;fontStyle&quot;:&quot;normal&quot;,&quot;decoration&quot;:&quot;none&quot;,&quot;script&quot;:&quot;none&quot;},&quot;range&quot;:[5,35]}],&quot;text&quot;:&quot;Other: Lupus Class 5, Sarcoid, IgG4,&quot;,&quot;baseStyle&quot;:{&quot;fontFamily&quot;:&quot;Roboto&quot;,&quot;fontSize&quot;:9.333333333333332,&quot;color&quot;:&quot;black&quot;,&quot;fontWeight&quot;:&quot;normal&quot;,&quot;fontStyle&quot;:&quot;normal&quot;,&quot;decoration&quot;:&quot;none&quot;,&quot;script&quot;:&quot;none&quot;}}],&quot;_lastCaretLocation&quot;:{&quot;lineIndex&quot;:3,&quot;runIndex&quot;:-1,&quot;charIndex&quot;:-1,&quot;endOfLine&quot;:true}},&quot;format&quot;:&quot;BETTER_TEXT&quot;,&quot;size&quot;:{&quot;x&quot;:187.48752000000005,&quot;y&quot;:47.45800827586206},&quot;targetSize&quot;:{&quot;x&quot;:187.48752000000005,&quot;y&quot;:2}},&quot;parent&quot;:{&quot;type&quot;:&quot;CHILD&quot;,&quot;parentId&quot;:&quot;d65f07b4-7a42-4b31-a2f8-5d5a08ad9697&quot;,&quot;order&quot;:&quot;5&quot;}},&quot;6d785193-5bc9-4946-acd5-820d79d1ce9c&quot;:{&quot;type&quot;:&quot;FIGURE_OBJECT&quot;,&quot;id&quot;:&quot;6d785193-5bc9-4946-acd5-820d79d1ce9c&quot;,&quot;relativeTransform&quot;:{&quot;translate&quot;:{&quot;x&quot;:-143.28199999999998,&quot;y&quot;:-148.7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995&quot;},&quot;layout&quot;:{&quot;sizeRatio&quot;:{&quot;x&quot;:0.88,&quot;y&quot;:0.88},&quot;keepAspectRatio&quot;:false}},&quot;e713e058-222c-4dfc-b828-58a417c42586&quot;:{&quot;id&quot;:&quot;e713e058-222c-4dfc-b828-58a417c42586&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Secondary&quot;}],&quot;_lastCaretLocation&quot;:{&quot;lineIndex&quot;:0,&quot;runIndex&quot;:-1,&quot;charIndex&quot;:-1,&quot;endOfLine&quot;:true}},&quot;format&quot;:&quot;BETTER_TEXT&quot;,&quot;size&quot;:{&quot;x&quot;:149.6,&quot;y&quot;:22},&quot;targetSize&quot;:{&quot;x&quot;:149.6,&quot;y&quot;:2.32}},&quot;parent&quot;:{&quot;type&quot;:&quot;CHILD&quot;,&quot;parentId&quot;:&quot;6d785193-5bc9-4946-acd5-820d79d1ce9c&quot;,&quot;order&quot;:&quot;5&quot;}},&quot;80356efc-aeba-4cfe-a129-9d61d05c62b4&quot;:{&quot;relativeTransform&quot;:{&quot;translate&quot;:{&quot;x&quot;:-6.599999999999909,&quot;y&quot;:243.35},&quot;rotate&quot;:1.5707963267948966,&quot;skewX&quot;:-4.930380657631324e-32,&quot;scale&quot;:{&quot;x&quot;:1,&quot;y&quot;:1}},&quot;type&quot;:&quot;FIGURE_OBJECT&quot;,&quot;id&quot;:&quot;80356efc-aeba-4cfe-a129-9d61d05c62b4&quot;,&quot;opacity&quot;:1,&quot;path&quot;:{&quot;type&quot;:&quot;TRIANGLE&quot;,&quot;size&quot;:{&quot;x&quot;:61.04600000000001,&quot;y&quot;:486.4180000000001},&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999999997&quot;},&quot;name&quot;:&quot;Shape (triangle, editable)&quot;,&quot;displayName&quot;:&quot;Shape (triangle, editable)&quot;,&quot;source&quot;:{&quot;id&quot;:&quot;625846ca04968dad6a4c0219&quot;,&quot;type&quot;:&quot;ASSETS&quot;},&quot;isPremium&quot;:false},&quot;7b54ea4c-45cf-4ce5-8883-4a9af2e9289b&quot;:{&quot;relativeTransform&quot;:{&quot;translate&quot;:{&quot;x&quot;:-6.599999999999952,&quot;y&quot;:283.3959999999999},&quot;rotate&quot;:-1.570796326794897,&quot;skewX&quot;:-4.930380657631324e-32,&quot;scale&quot;:{&quot;x&quot;:1,&quot;y&quot;:1}},&quot;type&quot;:&quot;FIGURE_OBJECT&quot;,&quot;id&quot;:&quot;7b54ea4c-45cf-4ce5-8883-4a9af2e9289b&quot;,&quot;opacity&quot;:1,&quot;path&quot;:{&quot;type&quot;:&quot;TRIANGLE&quot;,&quot;size&quot;:{&quot;x&quot;:61.04600000000001,&quot;y&quot;:486.4180000000001},&quot;cornerRounding&quot;:{&quot;type&quot;:&quot;ARC_LENGTH&quot;,&quot;global&quot;:0}},&quot;pathStyles&quot;:[{&quot;type&quot;:&quot;FILL&quot;,&quot;fillStyle&quot;:&quot;rgba(243, 221, 232, 1)&quot;},{&quot;type&quot;:&quot;STROKE&quot;,&quot;strokeStyle&quot;:&quot;rgba(126, 63, 95, 1)&quot;,&quot;lineWidth&quot;:2,&quot;lineJoin&quot;:&quot;round&quot;}],&quot;isLocked&quot;:false,&quot;parent&quot;:{&quot;type&quot;:&quot;CHILD&quot;,&quot;parentId&quot;:&quot;7a17ea16-3a0b-436e-9b7a-c0ee3016ea18&quot;,&quot;order&quot;:&quot;99999999999998&quot;},&quot;name&quot;:&quot;Shape (triangle, editable)&quot;,&quot;displayName&quot;:&quot;Shape (triangle, editable)&quot;,&quot;source&quot;:{&quot;id&quot;:&quot;625846ca04968dad6a4c0219&quot;,&quot;type&quot;:&quot;ASSETS&quot;},&quot;isPremium&quot;:false}}}"/>
  <p:tag name="TRANSPARENTBACKGROUND" val="true"/>
  <p:tag name="VERSION" val="1734532045955"/>
  <p:tag name="TITLE" val="GD Clinical-Path Approach"/>
  <p:tag name="CREATORNAME" val="Jacob Nysather"/>
  <p:tag name="DATEINSERTED" val="1734532420560"/>
</p:tagLst>
</file>

<file path=ppt/tags/tag4.xml><?xml version="1.0" encoding="utf-8"?>
<p:tagLst xmlns:a="http://schemas.openxmlformats.org/drawingml/2006/main" xmlns:r="http://schemas.openxmlformats.org/officeDocument/2006/relationships" xmlns:p="http://schemas.openxmlformats.org/presentationml/2006/main">
  <p:tag name="ID" val="6762bb02bdc7bfbd887e7301"/>
  <p:tag name="BIOJSON" val="{&quot;id&quot;:&quot;04b8cab8-2d88-45f7-a9dc-6a3199f19e3b&quot;,&quot;objects&quot;:{&quot;04b8cab8-2d88-45f7-a9dc-6a3199f19e3b&quot;:{&quot;id&quot;:&quot;04b8cab8-2d88-45f7-a9dc-6a3199f19e3b&quot;,&quot;type&quot;:&quot;FIGURE_OBJECT&quot;,&quot;document&quot;:{&quot;type&quot;:&quot;DOCUMENT_GROUP&quot;,&quot;canvasType&quot;:&quot;FIGURE&quot;,&quot;units&quot;:&quot;in&quot;}},&quot;a7f60fe2-2afc-4c05-bdcc-9ab0d21ac703&quot;:{&quot;id&quot;:&quot;a7f60fe2-2afc-4c05-bdcc-9ab0d21ac70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04b8cab8-2d88-45f7-a9dc-6a3199f19e3b&quot;,&quot;type&quot;:&quot;FRAME&quot;,&quot;order&quot;:&quot;5&quot;}},&quot;7a17ea16-3a0b-436e-9b7a-c0ee3016ea18&quot;:{&quot;id&quot;:&quot;7a17ea16-3a0b-436e-9b7a-c0ee3016ea18&quot;,&quot;type&quot;:&quot;FIGURE_OBJECT&quot;,&quot;document&quot;:{&quot;type&quot;:&quot;FIGURE&quot;,&quot;canvasType&quot;:&quot;FIGURE&quot;,&quot;units&quot;:&quot;in&quot;},&quot;parent&quot;:{&quot;parentId&quot;:&quot;04b8cab8-2d88-45f7-a9dc-6a3199f19e3b&quot;,&quot;type&quot;:&quot;DOCUMENT&quot;,&quot;order&quot;:&quot;5&quot;}},&quot;949f2f48-a442-4d09-a635-cb810a22d1f6&quot;:{&quot;id&quot;:&quot;949f2f48-a442-4d09-a635-cb810a22d1f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7a17ea16-3a0b-436e-9b7a-c0ee3016ea18&quot;,&quot;order&quot;:&quot;5&quot;}},&quot;9440241c-011a-4f9f-b166-c9ee0f5940c8&quot;:{&quot;id&quot;:&quot;9440241c-011a-4f9f-b166-c9ee0f5940c8&quot;,&quot;type&quot;:&quot;FIGURE_OBJECT&quot;,&quot;guide&quot;:{&quot;type&quot;:&quot;GRID&quot;,&quot;distance&quot;:0.5,&quot;units&quot;:&quot;in&quot;},&quot;parent&quot;:{&quot;parentId&quot;:&quot;04b8cab8-2d88-45f7-a9dc-6a3199f19e3b&quot;,&quot;type&quot;:&quot;GUIDE&quot;,&quot;order&quot;:&quot;5&quot;}},&quot;ccde87bc-ff55-46e0-af5f-a0373f050c0b&quot;:{&quot;id&quot;:&quot;ccde87bc-ff55-46e0-af5f-a0373f050c0b&quot;,&quot;type&quot;:&quot;FIGURE_OBJECT&quot;,&quot;relativeTransform&quot;:{&quot;translate&quot;:{&quot;x&quot;:0,&quot;y&quot;:-267.00015271966527},&quot;rotate&quot;:0},&quot;text&quot;:{&quot;textData&quot;:{&quot;lineSpacing&quot;:&quot;half&quot;,&quot;alignment&quot;:&quot;center&quot;,&quot;verticalAlign&quot;:&quot;CENTER&quot;,&quot;lines&quot;:[{&quot;runs&quot;:[{&quot;style&quot;:{&quot;fontFamily&quot;:&quot;Carlito&quot;,&quot;fontSize&quot;:42.666666666666664,&quot;color&quot;:&quot;rgba(255,255,255,1)&quot;,&quot;fontWeight&quot;:&quot;bold&quot;,&quot;fontStyle&quot;:&quot;normal&quot;,&quot;decoration&quot;:&quot;underline&quot;},&quot;range&quot;:[0,18]}],&quot;text&quot;:&quot;Glomerular Diseases&quot;},{&quot;runs&quot;:[],&quot;text&quot;:&quot;&quot;,&quot;baseStyle&quot;:{&quot;fontFamily&quot;:&quot;Carlito&quot;,&quot;fontSize&quot;:20.677824267782423,&quot;color&quot;:&quot;rgba(255,255,255,1)&quot;,&quot;fontWeight&quot;:&quot;bold&quot;,&quot;fontStyle&quot;:&quot;normal&quot;,&quot;decoration&quot;:&quot;none&quot;,&quot;script&quot;:&quot;none&quot;}},{&quot;runs&quot;:[{&quot;style&quot;:{&quot;fontFamily&quot;:&quot;Carlito&quot;,&quot;fontSize&quot;:20.677824267782423,&quot;color&quot;:&quot;rgba(255,255,255,1)&quot;,&quot;fontWeight&quot;:&quot;bold&quot;,&quot;fontStyle&quot;:&quot;normal&quot;,&quot;decoration&quot;:&quot;none&quot;,&quot;script&quot;:&quot;none&quot;},&quot;range&quot;:[0,29]}],&quot;text&quot;:&quot;Clinical-Pathological Approach&quot;}],&quot;_lastCaretLocation&quot;:{&quot;lineIndex&quot;:2,&quot;runIndex&quot;:0,&quot;charIndex&quot;:21}},&quot;format&quot;:&quot;BETTER_TEXT&quot;,&quot;size&quot;:{&quot;x&quot;:529.5,&quot;y&quot;:101.99969456066944},&quot;targetSize&quot;:{&quot;x&quot;:529.5,&quot;y&quot;:101.99969456066944}},&quot;parent&quot;:{&quot;type&quot;:&quot;CHILD&quot;,&quot;parentId&quot;:&quot;7a17ea16-3a0b-436e-9b7a-c0ee3016ea18&quot;,&quot;order&quot;:&quot;8&quot;}},&quot;940dc582-d863-4999-afdf-113168dbb7a3&quot;:{&quot;relativeTransform&quot;:{&quot;translate&quot;:{&quot;x&quot;:-337.13133706070283,&quot;y&quot;:-74.27097327911707},&quot;rotate&quot;:0},&quot;type&quot;:&quot;FIGURE_OBJECT&quot;,&quot;id&quot;:&quot;940dc582-d863-4999-afdf-113168dbb7a3&quot;,&quot;opacity&quot;:1,&quot;path&quot;:{&quot;type&quot;:&quot;RECT&quot;,&quot;size&quot;:{&quot;x&quot;:184.8980223642173,&quot;y&quot;:83.91418822798882},&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a438891d-8407-400b-827b-6125e5e32675&quot;:{&quot;relativeTransform&quot;:{&quot;translate&quot;:{&quot;x&quot;:-337.13188454111463,&quot;y&quot;:12.329022579909697},&quot;rotate&quot;:0},&quot;type&quot;:&quot;FIGURE_OBJECT&quot;,&quot;id&quot;:&quot;a438891d-8407-400b-827b-6125e5e32675&quot;,&quot;opacity&quot;:1,&quot;path&quot;:{&quot;type&quot;:&quot;RECT&quot;,&quot;size&quot;:{&quot;x&quot;:184.908034584739,&quot;y&quot;:84.92428549419768},&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4311e20-5f6f-4217-898f-d25701cd0df0&quot;:{&quot;relativeTransform&quot;:{&quot;translate&quot;:{&quot;x&quot;:137.248,&quot;y&quot;:-74.17500000000004},&quot;rotate&quot;:0,&quot;skewX&quot;:0,&quot;scale&quot;:{&quot;x&quot;:1,&quot;y&quot;:1}},&quot;type&quot;:&quot;FIGURE_OBJECT&quot;,&quot;id&quot;:&quot;f4311e20-5f6f-4217-898f-d25701cd0df0&quot;,&quot;opacity&quot;:1,&quot;path&quot;:{&quot;type&quot;:&quot;RECT&quot;,&quot;size&quot;:{&quot;x&quot;:176.4412612915039,&quot;y&quot;:57.18980564263323},&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cea2ad66-909a-43e8-a664-edf73e9fffe7&quot;:{&quot;relativeTransform&quot;:{&quot;translate&quot;:{&quot;x&quot;:-340.741,&quot;y&quot;:87.40249999999999},&quot;rotate&quot;:0},&quot;type&quot;:&quot;FIGURE_OBJECT&quot;,&quot;id&quot;:&quot;cea2ad66-909a-43e8-a664-edf73e9fffe7&quot;,&quot;opacity&quot;:1,&quot;path&quot;:{&quot;type&quot;:&quot;RECT&quot;,&quot;size&quot;:{&quot;x&quot;:177.86400000000012,&quot;y&quot;:61.047},&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57ccc97-c3d0-42bd-be95-7fb6ae2f4480&quot;:{&quot;relativeTransform&quot;:{&quot;translate&quot;:{&quot;x&quot;:-233.21437500000002,&quot;y&quot;:157.37624973876694},&quot;rotate&quot;:0},&quot;type&quot;:&quot;FIGURE_OBJECT&quot;,&quot;id&quot;:&quot;057ccc97-c3d0-42bd-be95-7fb6ae2f4480&quot;,&quot;opacity&quot;:1,&quot;path&quot;:{&quot;type&quot;:&quot;RECT&quot;,&quot;size&quot;:{&quot;x&quot;:392.91824999999994,&quot;y&quot;:74.90140438871474},&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cf89eea-8597-4af1-b4fe-25f97044d8d0&quot;:{&quot;relativeTransform&quot;:{&quot;translate&quot;:{&quot;x&quot;:137.24799999999996,&quot;y&quot;:-14.985000000000007},&quot;rotate&quot;:0,&quot;skewX&quot;:0,&quot;scale&quot;:{&quot;x&quot;:1,&quot;y&quot;:1}},&quot;type&quot;:&quot;FIGURE_OBJECT&quot;,&quot;id&quot;:&quot;4cf89eea-8597-4af1-b4fe-25f97044d8d0&quot;,&quot;opacity&quot;:1,&quot;path&quot;:{&quot;type&quot;:&quot;RECT&quot;,&quot;size&quot;:{&quot;x&quot;:176.44199999999995,&quot;y&quot;:57.189999999999955},&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b55505-2ae7-4ff6-a1a3-c0d5c50825ab&quot;:{&quot;relativeTransform&quot;:{&quot;translate&quot;:{&quot;x&quot;:335.69136900958466,&quot;y&quot;:-74.17524760383395},&quot;rotate&quot;:0,&quot;skewX&quot;:0,&quot;scale&quot;:{&quot;x&quot;:1,&quot;y&quot;:1}},&quot;type&quot;:&quot;FIGURE_OBJECT&quot;,&quot;id&quot;:&quot;5bb55505-2ae7-4ff6-a1a3-c0d5c50825ab&quot;,&quot;opacity&quot;:1,&quot;path&quot;:{&quot;type&quot;:&quot;RECT&quot;,&quot;size&quot;:{&quot;x&quot;:216.27273801916942,&quot;y&quot;:57.017504792332204},&quot;cornerRounding&quot;:{&quot;type&quot;:&quot;ARC_LENGTH&quot;,&quot;global&quot;:0}},&quot;pathStyles&quot;:[{&quot;type&quot;:&quot;FILL&quot;,&quot;fillStyle&quot;:&quot;rgba(252, 229, 234, 1)&quot;},{&quot;type&quot;:&quot;STROKE&quot;,&quot;strokeStyle&quot;:&quot;rgba(138, 42, 68, 1)&quot;,&quot;lineWidth&quot;:2.1725239616613425,&quot;lineJoin&quot;:&quot;round&quot;}],&quot;isLocked&quot;:false,&quot;parent&quot;:{&quot;type&quot;:&quot;CHILD&quot;,&quot;parentId&quot;:&quot;7a17ea16-3a0b-436e-9b7a-c0ee3016ea18&quot;,&quot;order&quot;:&quot;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454562d-c754-4ac3-bbd5-1de477e7ed9f&quot;:{&quot;relativeTransform&quot;:{&quot;translate&quot;:{&quot;x&quot;:334.97049999999996,&quot;y&quot;:-15.585500000000028},&quot;rotate&quot;:0,&quot;skewX&quot;:0,&quot;scale&quot;:{&quot;x&quot;:1,&quot;y&quot;:1}},&quot;type&quot;:&quot;FIGURE_OBJECT&quot;,&quot;id&quot;:&quot;d454562d-c754-4ac3-bbd5-1de477e7ed9f&quot;,&quot;opacity&quot;:1,&quot;path&quot;:{&quot;type&quot;:&quot;RECT&quot;,&quot;size&quot;:{&quot;x&quot;:217.8870000000002,&quot;y&quot;:55.98899999999996},&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543194b-d8e4-403b-8744-16a350f741e7&quot;:{&quot;id&quot;:&quot;d543194b-d8e4-403b-8744-16a350f741e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4]}],&quot;text&quot;:&quot;IgAN/IgAV (HSP)&quot;}],&quot;_lastCaretLocation&quot;:{&quot;lineIndex&quot;:0,&quot;runIndex&quot;:-1,&quot;charIndex&quot;:-1,&quot;endOfLine&quot;:true}},&quot;format&quot;:&quot;BETTER_TEXT&quot;,&quot;size&quot;:{&quot;x&quot;:190.3200094568691,&quot;y&quot;:19},&quot;targetSize&quot;:{&quot;x&quot;:190.3200094568691,&quot;y&quot;:2}},&quot;parent&quot;:{&quot;type&quot;:&quot;CHILD&quot;,&quot;parentId&quot;:&quot;5bb55505-2ae7-4ff6-a1a3-c0d5c50825ab&quot;,&quot;order&quot;:&quot;5&quot;}},&quot;b50ed297-15bd-4c8d-8a96-3c3c8e45e81d&quot;:{&quot;id&quot;:&quot;b50ed297-15bd-4c8d-8a96-3c3c8e45e81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range&quot;:[0,27]}],&quot;text&quot;:&quot;Minimal Change Disease (MCD)&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62.71025968051123,&quot;y&quot;:40.3642924137931},&quot;targetSize&quot;:{&quot;x&quot;:162.71025968051123,&quot;y&quot;:2}},&quot;parent&quot;:{&quot;type&quot;:&quot;CHILD&quot;,&quot;parentId&quot;:&quot;940dc582-d863-4999-afdf-113168dbb7a3&quot;,&quot;order&quot;:&quot;5&quot;}},&quot;f4a70381-dfa7-4c0f-aaf9-0ada5b2311c4&quot;:{&quot;id&quot;:&quot;f4a70381-dfa7-4c0f-aaf9-0ada5b2311c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script&quot;:&quot;none&quot;},&quot;range&quot;:[0,40]}],&quot;text&quot;:&quot;Focal Segmental Glomerulosclerosis (FSGS)&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62.7190704345703,&quot;y&quot;:58.548200459770115},&quot;targetSize&quot;:{&quot;x&quot;:162.7190704345703,&quot;y&quot;:2}},&quot;parent&quot;:{&quot;type&quot;:&quot;CHILD&quot;,&quot;parentId&quot;:&quot;a438891d-8407-400b-827b-6125e5e32675&quot;,&quot;order&quot;:&quot;5&quot;}},&quot;f5ca6f88-f6fa-4aad-9afb-84cfa9bfe86c&quot;:{&quot;id&quot;:&quot;f5ca6f88-f6fa-4aad-9afb-84cfa9bfe86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black&quot;,&quot;fontWeight&quot;:&quot;bold&quot;,&quot;fontStyle&quot;:&quot;normal&quot;,&quot;decoration&quot;:&quot;none&quot;,&quot;script&quot;:&quot;none&quot;},&quot;range&quot;:[0,9]}],&quot;text&quot;:&quot;Membranous&quot;,&quot;baseStyle&quot;:{&quot;fontFamily&quot;:&quot;Roboto&quot;,&quot;fontSize&quot;:18.66666666666666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6.52032000000008,&quot;y&quot;:22},&quot;targetSize&quot;:{&quot;x&quot;:156.52032000000008,&quot;y&quot;:2}},&quot;parent&quot;:{&quot;type&quot;:&quot;CHILD&quot;,&quot;parentId&quot;:&quot;cea2ad66-909a-43e8-a664-edf73e9fffe7&quot;,&quot;order&quot;:&quot;5&quot;}},&quot;59ebd177-7c75-4dd2-a3ed-397d2d0cc418&quot;:{&quot;id&quot;:&quot;59ebd177-7c75-4dd2-a3ed-397d2d0cc41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0]}],&quot;text&quot;:&quot;Amyloidosis&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6,&quot;color&quot;:&quot;black&quot;,&quot;fontWeight&quot;:&quot;bold&quot;,&quot;fontStyle&quot;:&quot;normal&quot;,&quot;decoration&quot;:&quot;none&quot;,&quot;script&quot;:&quot;none&quot;},&quot;range&quot;:[0,15]}],&quot;text&quot;:&quot;Multiple Myeloma&quot;},{&quot;runs&quot;:[{&quot;style&quot;:{&quot;fontFamily&quot;:&quot;Roboto&quot;,&quot;fontSize&quot;:16,&quot;color&quot;:&quot;black&quot;,&quot;fontWeight&quot;:&quot;bold&quot;,&quot;fontStyle&quot;:&quot;normal&quot;,&quot;decoration&quot;:&quot;none&quot;,&quot;script&quot;:&quot;none&quot;},&quot;range&quot;:[0,7]}],&quot;text&quot;:&quot;Diabetes&quot;},{&quot;runs&quot;:[{&quot;style&quot;:{&quot;fontFamily&quot;:&quot;Roboto&quot;,&quot;fontSize&quot;:16,&quot;color&quot;:&quot;black&quot;,&quot;fontWeight&quot;:&quot;bold&quot;,&quot;fontStyle&quot;:&quot;normal&quot;,&quot;decoration&quot;:&quot;none&quot;,&quot;script&quot;:&quot;none&quot;},&quot;range&quot;:[0,12]}],&quot;text&quot;:&quot;Pre-Eclampsia&quot;}],&quot;_lastCaretLocation&quot;:{&quot;lineIndex&quot;:1,&quot;runIndex&quot;:-1,&quot;charIndex&quot;:-1,&quot;endOfLine&quot;:true}},&quot;format&quot;:&quot;BETTER_TEXT&quot;,&quot;size&quot;:{&quot;x&quot;:345.76805999999993,&quot;y&quot;:65.91323586206897},&quot;targetSize&quot;:{&quot;x&quot;:345.76805999999993,&quot;y&quot;:2}},&quot;parent&quot;:{&quot;type&quot;:&quot;CHILD&quot;,&quot;parentId&quot;:&quot;057ccc97-c3d0-42bd-be95-7fb6ae2f4480&quot;,&quot;order&quot;:&quot;5&quot;}},&quot;dbbcf3a7-1192-4bd8-9f45-f871844e8501&quot;:{&quot;id&quot;:&quot;dbbcf3a7-1192-4bd8-9f45-f871844e8501&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7]}],&quot;text&quot;:&quot;Post-Infectious GN&quot;},{&quot;runs&quot;:[],&quot;text&quot;:&quot;&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3.333333333333332,&quot;color&quot;:&quot;black&quot;,&quot;fontWeight&quot;:&quot;normal&quot;,&quot;fontStyle&quot;:&quot;normal&quot;,&quot;decoration&quot;:&quot;none&quot;,&quot;script&quot;:&quot;none&quot;},&quot;range&quot;:[0,11]}],&quot;text&quot;:&quot;Endocarditis&quot;}],&quot;_lastCaretLocation&quot;:{&quot;lineIndex&quot;:1,&quot;runIndex&quot;:0,&quot;charIndex&quot;:0,&quot;endOfLine&quot;:true}},&quot;format&quot;:&quot;BETTER_TEXT&quot;,&quot;size&quot;:{&quot;x&quot;:155.26830993652342,&quot;y&quot;:46.89038528735632},&quot;targetSize&quot;:{&quot;x&quot;:155.26830993652342,&quot;y&quot;:2}},&quot;parent&quot;:{&quot;type&quot;:&quot;CHILD&quot;,&quot;parentId&quot;:&quot;f4311e20-5f6f-4217-898f-d25701cd0df0&quot;,&quot;order&quot;:&quot;5&quot;}},&quot;53bbf928-19e6-495f-8b31-4a3cd03e0dd5&quot;:{&quot;id&quot;:&quot;53bbf928-19e6-495f-8b31-4a3cd03e0dd5&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6]}],&quot;text&quot;:&quot;Lupus Class II-IV&quot;}],&quot;_lastCaretLocation&quot;:{&quot;lineIndex&quot;:0,&quot;runIndex&quot;:-1,&quot;charIndex&quot;:-1,&quot;endOfLine&quot;:true}},&quot;format&quot;:&quot;BETTER_TEXT&quot;,&quot;size&quot;:{&quot;x&quot;:155.26895999999994,&quot;y&quot;:19},&quot;targetSize&quot;:{&quot;x&quot;:155.26895999999994,&quot;y&quot;:2}},&quot;parent&quot;:{&quot;type&quot;:&quot;CHILD&quot;,&quot;parentId&quot;:&quot;4cf89eea-8597-4af1-b4fe-25f97044d8d0&quot;,&quot;order&quot;:&quot;5&quot;}},&quot;fce1299a-0518-4b88-b7fb-de33f3683e4c&quot;:{&quot;id&quot;:&quot;fce1299a-0518-4b88-b7fb-de33f3683e4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7]}],&quot;text&quot;:&quot;Anti-GBM&quot;}],&quot;_lastCaretLocation&quot;:{&quot;lineIndex&quot;:0,&quot;runIndex&quot;:-1,&quot;charIndex&quot;:-1,&quot;endOfLine&quot;:true}},&quot;format&quot;:&quot;BETTER_TEXT&quot;,&quot;size&quot;:{&quot;x&quot;:191.7405600000002,&quot;y&quot;:19},&quot;targetSize&quot;:{&quot;x&quot;:191.7405600000002,&quot;y&quot;:2}},&quot;parent&quot;:{&quot;type&quot;:&quot;CHILD&quot;,&quot;parentId&quot;:&quot;d454562d-c754-4ac3-bbd5-1de477e7ed9f&quot;,&quot;order&quot;:&quot;5&quot;}},&quot;d5c083e4-a510-4f93-9d69-baab4fd270a7&quot;:{&quot;relativeTransform&quot;:{&quot;translate&quot;:{&quot;x&quot;:335.19149999999996,&quot;y&quot;:43.604499999999916},&quot;rotate&quot;:0,&quot;skewX&quot;:0,&quot;scale&quot;:{&quot;x&quot;:1,&quot;y&quot;:1}},&quot;type&quot;:&quot;FIGURE_OBJECT&quot;,&quot;id&quot;:&quot;d5c083e4-a510-4f93-9d69-baab4fd270a7&quot;,&quot;opacity&quot;:1,&quot;path&quot;:{&quot;type&quot;:&quot;RECT&quot;,&quot;size&quot;:{&quot;x&quot;:217.44442916037823,&quot;y&quot;:58.39039393939391},&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9ef206f7-6325-44cd-9b70-c031f376302e&quot;:{&quot;id&quot;:&quot;9ef206f7-6325-44cd-9b70-c031f376302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ANCA&quot;}],&quot;_lastCaretLocation&quot;:{&quot;lineIndex&quot;:0,&quot;runIndex&quot;:-1,&quot;charIndex&quot;:-1,&quot;endOfLine&quot;:true}},&quot;format&quot;:&quot;BETTER_TEXT&quot;,&quot;size&quot;:{&quot;x&quot;:191.35109766113285,&quot;y&quot;:19},&quot;targetSize&quot;:{&quot;x&quot;:191.35109766113285,&quot;y&quot;:2}},&quot;parent&quot;:{&quot;type&quot;:&quot;CHILD&quot;,&quot;parentId&quot;:&quot;d5c083e4-a510-4f93-9d69-baab4fd270a7&quot;,&quot;order&quot;:&quot;5&quot;}},&quot;07f76b3a-965f-414d-8f05-caec61b883e3&quot;:{&quot;relativeTransform&quot;:{&quot;translate&quot;:{&quot;x&quot;:137.248,&quot;y&quot;:103.39499999999994},&quot;rotate&quot;:0,&quot;skewX&quot;:0,&quot;scale&quot;:{&quot;x&quot;:1,&quot;y&quot;:1}},&quot;type&quot;:&quot;FIGURE_OBJECT&quot;,&quot;id&quot;:&quot;07f76b3a-965f-414d-8f05-caec61b883e3&quot;,&quot;opacity&quot;:1,&quot;path&quot;:{&quot;type&quot;:&quot;RECT&quot;,&quot;size&quot;:{&quot;x&quot;:176.44200000000012,&quot;y&quot;:57.18999999999998},&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8f39b3e-4e6c-4cf0-8e2a-e8240bf4c74d&quot;:{&quot;id&quot;:&quot;48f39b3e-4e6c-4cf0-8e2a-e8240bf4c74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7.333333333333332,&quot;color&quot;:&quot;black&quot;,&quot;fontWeight&quot;:&quot;bold&quot;,&quot;fontStyle&quot;:&quot;normal&quot;,&quot;decoration&quot;:&quot;none&quot;,&quot;script&quot;:&quot;none&quot;},&quot;range&quot;:[0,7]}],&quot;text&quot;:&quot;C3GN/DDD&quot;,&quot;baseStyle&quot;:{&quot;fontFamily&quot;:&quot;Roboto&quot;,&quot;fontSize&quot;:17.333333333333332,&quot;color&quot;:&quot;black&quot;,&quot;fontWeight&quot;:&quot;bold&quot;,&quot;fontStyle&quot;:&quot;normal&quot;,&quot;decoration&quot;:&quot;none&quot;,&quot;script&quot;:&quot;none&quot;}}],&quot;_lastCaretLocation&quot;:{&quot;lineIndex&quot;:0,&quot;runIndex&quot;:0,&quot;charIndex&quot;:0}},&quot;format&quot;:&quot;BETTER_TEXT&quot;,&quot;size&quot;:{&quot;x&quot;:155.2689600000001,&quot;y&quot;:20},&quot;targetSize&quot;:{&quot;x&quot;:155.2689600000001,&quot;y&quot;:2}},&quot;parent&quot;:{&quot;type&quot;:&quot;CHILD&quot;,&quot;parentId&quot;:&quot;07f76b3a-965f-414d-8f05-caec61b883e3&quot;,&quot;order&quot;:&quot;5&quot;}},&quot;e798b685-7bfa-4270-a822-6972834bf485&quot;:{&quot;relativeTransform&quot;:{&quot;translate&quot;:{&quot;x&quot;:335.1915,&quot;y&quot;:103.39449999999995},&quot;rotate&quot;:0,&quot;skewX&quot;:0,&quot;scale&quot;:{&quot;x&quot;:1,&quot;y&quot;:1}},&quot;type&quot;:&quot;FIGURE_OBJECT&quot;,&quot;id&quot;:&quot;e798b685-7bfa-4270-a822-6972834bf485&quot;,&quot;opacity&quot;:1,&quot;path&quot;:{&quot;type&quot;:&quot;RECT&quot;,&quot;size&quot;:{&quot;x&quot;:217.445,&quot;y&quot;:57.18980564263323},&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9a79dc-1d08-4f8b-982f-5335ea4dd0d8&quot;:{&quot;id&quot;:&quot;5b9a79dc-1d08-4f8b-982f-5335ea4dd0d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7]}],&quot;text&quot;:&quot;\&quot;Hereditary Nephritis\&quot; (Alport -COL4A)&quot;}],&quot;_lastCaretLocation&quot;:{&quot;lineIndex&quot;:0,&quot;runIndex&quot;:0,&quot;charIndex&quot;:32}},&quot;format&quot;:&quot;BETTER_TEXT&quot;,&quot;size&quot;:{&quot;x&quot;:191.35160000000002,&quot;y&quot;:34.74082206896552},&quot;targetSize&quot;:{&quot;x&quot;:191.35160000000002,&quot;y&quot;:2}},&quot;parent&quot;:{&quot;type&quot;:&quot;CHILD&quot;,&quot;parentId&quot;:&quot;e798b685-7bfa-4270-a822-6972834bf485&quot;,&quot;order&quot;:&quot;5&quot;}},&quot;cd17d1ce-e525-4801-921c-72d42e8cf1cc&quot;:{&quot;type&quot;:&quot;FIGURE_OBJECT&quot;,&quot;id&quot;:&quot;cd17d1ce-e525-4801-921c-72d42e8cf1cc&quot;,&quot;relativeTransform&quot;:{&quot;translate&quot;:{&quot;x&quot;:-336.80899999999997,&quot;y&quot;:-148.7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quot;},&quot;layout&quot;:{&quot;sizeRatio&quot;:{&quot;x&quot;:0.88,&quot;y&quot;:0.88},&quot;keepAspectRatio&quot;:false}},&quot;b987c09f-abff-4fd1-a430-e8bfb19dd5e4&quot;:{&quot;id&quot;:&quot;b987c09f-abff-4fd1-a430-e8bfb19dd5e4&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6]}],&quot;text&quot;:&quot;Primary&quot;}],&quot;_lastCaretLocation&quot;:{&quot;lineIndex&quot;:0,&quot;runIndex&quot;:-1,&quot;charIndex&quot;:-1,&quot;endOfLine&quot;:true}},&quot;format&quot;:&quot;BETTER_TEXT&quot;,&quot;size&quot;:{&quot;x&quot;:149.6,&quot;y&quot;:22},&quot;targetSize&quot;:{&quot;x&quot;:149.6,&quot;y&quot;:2.32}},&quot;parent&quot;:{&quot;type&quot;:&quot;CHILD&quot;,&quot;parentId&quot;:&quot;cd17d1ce-e525-4801-921c-72d42e8cf1cc&quot;,&quot;order&quot;:&quot;5&quot;}},&quot;1116cda6-a1a3-4c95-a7e5-67ca6f138710&quot;:{&quot;type&quot;:&quot;FIGURE_OBJECT&quot;,&quot;id&quot;:&quot;1116cda6-a1a3-4c95-a7e5-67ca6f138710&quot;,&quot;relativeTransform&quot;:{&quot;translate&quot;:{&quot;x&quot;:140.469,&quot;y&quot;:-149.2195},&quot;rotate&quot;:0,&quot;skewX&quot;:0,&quot;scale&quot;:{&quot;x&quot;:1,&quot;y&quot;:1}},&quot;opacity&quot;:1,&quot;path&quot;:{&quot;type&quot;:&quot;RECT&quot;,&quot;size&quot;:{&quot;x&quot;:170,&quot;y&quot;:39.93951410658306},&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5&quot;},&quot;layout&quot;:{&quot;sizeRatio&quot;:{&quot;x&quot;:0.88,&quot;y&quot;:0.88},&quot;keepAspectRatio&quot;:false}},&quot;1f28d8ba-10bc-44f9-91c6-72965812f5f7&quot;:{&quot;id&quot;:&quot;1f28d8ba-10bc-44f9-91c6-72965812f5f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3]}],&quot;text&quot;:&quot;Low Compliment&quot;}],&quot;_lastCaretLocation&quot;:{&quot;lineIndex&quot;:0,&quot;runIndex&quot;:-1,&quot;charIndex&quot;:-1,&quot;endOfLine&quot;:true}},&quot;format&quot;:&quot;BETTER_TEXT&quot;,&quot;size&quot;:{&quot;x&quot;:149.59999999999997,&quot;y&quot;:22},&quot;targetSize&quot;:{&quot;x&quot;:149.59999999999997,&quot;y&quot;:2}},&quot;parent&quot;:{&quot;type&quot;:&quot;CHILD&quot;,&quot;parentId&quot;:&quot;1116cda6-a1a3-4c95-a7e5-67ca6f138710&quot;,&quot;order&quot;:&quot;5&quot;}},&quot;124c3abd-bc36-4710-9ab9-d4779ab8ee6c&quot;:{&quot;type&quot;:&quot;FIGURE_OBJECT&quot;,&quot;id&quot;:&quot;124c3abd-bc36-4710-9ab9-d4779ab8ee6c&quot;,&quot;relativeTransform&quot;:{&quot;translate&quot;:{&quot;x&quot;:335.691,&quot;y&quot;:-149.2195},&quot;rotate&quot;:0,&quot;skewX&quot;:0,&quot;scale&quot;:{&quot;x&quot;:1,&quot;y&quot;:1}},&quot;opacity&quot;:1,&quot;path&quot;:{&quot;type&quot;:&quot;RECT&quot;,&quot;size&quot;:{&quot;x&quot;:194.164,&quot;y&quot;:39.93951410658306},&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quot;},&quot;layout&quot;:{&quot;sizeRatio&quot;:{&quot;x&quot;:0.88,&quot;y&quot;:0.88},&quot;keepAspectRatio&quot;:false}},&quot;6d9ba31e-2a21-4158-a187-16feb10e43da&quot;:{&quot;id&quot;:&quot;6d9ba31e-2a21-4158-a187-16feb10e43da&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6]}],&quot;text&quot;:&quot;Normal Compliment&quot;}],&quot;_lastCaretLocation&quot;:{&quot;lineIndex&quot;:0,&quot;runIndex&quot;:-1,&quot;charIndex&quot;:-1,&quot;endOfLine&quot;:true}},&quot;format&quot;:&quot;BETTER_TEXT&quot;,&quot;size&quot;:{&quot;x&quot;:170.86432,&quot;y&quot;:22},&quot;targetSize&quot;:{&quot;x&quot;:170.86432,&quot;y&quot;:2}},&quot;parent&quot;:{&quot;type&quot;:&quot;CHILD&quot;,&quot;parentId&quot;:&quot;124c3abd-bc36-4710-9ab9-d4779ab8ee6c&quot;,&quot;order&quot;:&quot;5&quot;}},&quot;1f6738ae-67b5-4591-b9df-ccde74f1af44&quot;:{&quot;id&quot;:&quot;1f6738ae-67b5-4591-b9df-ccde74f1af44&quot;,&quot;name&quot;:&quot;Cloud 1&quot;,&quot;displayName&quot;:&quot;&quot;,&quot;type&quot;:&quot;FIGURE_OBJECT&quot;,&quot;relativeTransform&quot;:{&quot;translate&quot;:{&quot;x&quot;:-5.684341886080802e-14,&quot;y&quot;:-265.8592535657686},&quot;rotate&quot;:0,&quot;skewX&quot;:0,&quot;scale&quot;:{&quot;x&quot;:6.98,&quot;y&quot;:1.8808560124958675}},&quot;image&quot;:{&quot;url&quot;:&quot;https://icons.biorender.com/biorender/5be5e4a67664d21200a3f4ed/5be5e4717664d21200a3f4cf.png&quot;,&quot;isPremium&quot;:false,&quot;isOrgIcon&quot;:false,&quot;size&quot;:{&quot;x&quot;:100,&quot;y&quot;:69.5},&quot;fallbackUrl&quot;:&quot;sources/icons/5be5e4a67664d21200a3f4ed/5be5e4717664d21200a3f4cf.svg&quot;},&quot;source&quot;:{&quot;id&quot;:&quot;5be5e4717664d21200a3f4cf&quot;,&quot;version&quot;:&quot;20190307190404&quot;,&quot;type&quot;:&quot;ASSETS&quot;},&quot;isPremium&quot;:false,&quot;parent&quot;:{&quot;type&quot;:&quot;CHILD&quot;,&quot;parentId&quot;:&quot;7a17ea16-3a0b-436e-9b7a-c0ee3016ea18&quot;,&quot;order&quot;:&quot;4&quot;}},&quot;59307173-5622-4be6-970b-6d2c006f05c3&quot;:{&quot;type&quot;:&quot;FIGURE_OBJECT&quot;,&quot;id&quot;:&quot;59307173-5622-4be6-970b-6d2c006f05c3&quot;,&quot;relativeTransform&quot;:{&quot;translate&quot;:{&quot;x&quot;:334.192,&quot;y&quot;:283.396},&quot;rotate&quot;:0,&quot;skewX&quot;:0,&quot;scale&quot;:{&quot;x&quot;:1,&quot;y&quot;:1}},&quot;opacity&quot;:1,&quot;path&quot;:{&quot;type&quot;:&quot;RECT&quot;,&quot;size&quot;:{&quot;x&quot;:172.6839999999999,&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quot;},&quot;layout&quot;:{&quot;sizeRatio&quot;:{&quot;x&quot;:0.88,&quot;y&quot;:0.88},&quot;keepAspectRatio&quot;:false}},&quot;2278eb09-42e2-422a-ade4-ab3cd8707146&quot;:{&quot;id&quot;:&quot;2278eb09-42e2-422a-ade4-ab3cd8707146&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Nephritis&quot;}],&quot;_lastCaretLocation&quot;:{&quot;lineIndex&quot;:0,&quot;runIndex&quot;:-1,&quot;charIndex&quot;:-1,&quot;endOfLine&quot;:true}},&quot;format&quot;:&quot;BETTER_TEXT&quot;,&quot;size&quot;:{&quot;x&quot;:151.96191999999994,&quot;y&quot;:22},&quot;targetSize&quot;:{&quot;x&quot;:151.96191999999994,&quot;y&quot;:2}},&quot;parent&quot;:{&quot;type&quot;:&quot;CHILD&quot;,&quot;parentId&quot;:&quot;59307173-5622-4be6-970b-6d2c006f05c3&quot;,&quot;order&quot;:&quot;5&quot;}},&quot;664a8c76-72af-4cb5-895e-f05a70b83e3e&quot;:{&quot;type&quot;:&quot;FIGURE_OBJECT&quot;,&quot;id&quot;:&quot;664a8c76-72af-4cb5-895e-f05a70b83e3e&quot;,&quot;relativeTransform&quot;:{&quot;translate&quot;:{&quot;x&quot;:-341.673,&quot;y&quot;:243.658},&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5&quot;},&quot;layout&quot;:{&quot;sizeRatio&quot;:{&quot;x&quot;:0.88,&quot;y&quot;:0.88},&quot;keepAspectRatio&quot;:false}},&quot;b26e1da2-7471-43e9-8800-b6295adb2e9f&quot;:{&quot;id&quot;:&quot;b26e1da2-7471-43e9-8800-b6295adb2e9f&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Nephrotic&quot;}],&quot;_lastCaretLocation&quot;:{&quot;lineIndex&quot;:0,&quot;runIndex&quot;:-1,&quot;charIndex&quot;:-1,&quot;endOfLine&quot;:true}},&quot;format&quot;:&quot;BETTER_TEXT&quot;,&quot;size&quot;:{&quot;x&quot;:149.6,&quot;y&quot;:22},&quot;targetSize&quot;:{&quot;x&quot;:149.6,&quot;y&quot;:2.32}},&quot;parent&quot;:{&quot;type&quot;:&quot;CHILD&quot;,&quot;parentId&quot;:&quot;664a8c76-72af-4cb5-895e-f05a70b83e3e&quot;,&quot;order&quot;:&quot;5&quot;}},&quot;3580d09b-12c1-4479-bfe4-af5fd1f8791d&quot;:{&quot;relativeTransform&quot;:{&quot;translate&quot;:{&quot;x&quot;:137.248,&quot;y&quot;:44.204999999999934},&quot;rotate&quot;:0,&quot;skewX&quot;:0,&quot;scale&quot;:{&quot;x&quot;:1,&quot;y&quot;:1}},&quot;type&quot;:&quot;FIGURE_OBJECT&quot;,&quot;id&quot;:&quot;3580d09b-12c1-4479-bfe4-af5fd1f8791d&quot;,&quot;opacity&quot;:1,&quot;path&quot;:{&quot;type&quot;:&quot;RECT&quot;,&quot;size&quot;:{&quot;x&quot;:176.44275999866835,&quot;y&quot;:57.189206896551724},&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9982db1-ef99-4801-84e5-c275ffc0f76e&quot;:{&quot;id&quot;:&quot;09982db1-ef99-4801-84e5-c275ffc0f76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MPGN&quot;},{&quot;runs&quot;:[{&quot;style&quot;:{&quot;fontFamily&quot;:&quot;Roboto&quot;,&quot;fontSize&quot;:16,&quot;color&quot;:&quot;black&quot;,&quot;fontWeight&quot;:&quot;bold&quot;,&quot;fontStyle&quot;:&quot;normal&quot;,&quot;decoration&quot;:&quot;none&quot;,&quot;script&quot;:&quot;none&quot;},&quot;range&quot;:[0,15]}],&quot;text&quot;:&quot;Cryoglobulinemia&quot;}],&quot;_lastCaretLocation&quot;:{&quot;lineIndex&quot;:1,&quot;runIndex&quot;:-1,&quot;charIndex&quot;:-1,&quot;endOfLine&quot;:true}},&quot;format&quot;:&quot;BETTER_TEXT&quot;,&quot;size&quot;:{&quot;x&quot;:155.26962879882814,&quot;y&quot;:34.74082206896552},&quot;targetSize&quot;:{&quot;x&quot;:155.26962879882814,&quot;y&quot;:2}},&quot;parent&quot;:{&quot;type&quot;:&quot;CHILD&quot;,&quot;parentId&quot;:&quot;3580d09b-12c1-4479-bfe4-af5fd1f8791d&quot;,&quot;order&quot;:&quot;5&quot;}},&quot;1bfe1feb-48bf-4cbd-b668-97e696eb76a7&quot;:{&quot;relativeTransform&quot;:{&quot;translate&quot;:{&quot;x&quot;:-143.28182587859425,&quot;y&quot;:-73.77097327911707},&quot;rotate&quot;:0},&quot;type&quot;:&quot;FIGURE_OBJECT&quot;,&quot;id&quot;:&quot;1bfe1feb-48bf-4cbd-b668-97e696eb76a7&quot;,&quot;opacity&quot;:1,&quot;path&quot;:{&quot;type&quot;:&quot;RECT&quot;,&quot;size&quot;:{&quot;x&quot;:212.8683482428115,&quot;y&quot;:84.9147608507683},&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999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1767e71-ebf7-4e87-b766-f9c561ae7fbe&quot;:{&quot;id&quot;:&quot;01767e71-ebf7-4e87-b766-f9c561ae7fbe&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5]},{&quot;style&quot;:{&quot;fontFamily&quot;:&quot;Roboto&quot;,&quot;fontSize&quot;:9.333333333333332,&quot;color&quot;:&quot;black&quot;,&quot;fontWeight&quot;:&quot;normal&quot;,&quot;fontStyle&quot;:&quot;normal&quot;,&quot;decoration&quot;:&quot;none&quot;},&quot;range&quot;:[6,53]}],&quot;text&quot;:&quot;Drugs: NSAIDs, Lithium, Bisphosphonates, Sulfasalazine&quot;},{&quot;runs&quot;:[{&quot;style&quot;:{&quot;fontFamily&quot;:&quot;Roboto&quot;,&quot;fontSize&quot;:9.333333333333332,&quot;color&quot;:&quot;black&quot;,&quot;fontWeight&quot;:&quot;bold&quot;,&quot;fontStyle&quot;:&quot;normal&quot;,&quot;decoration&quot;:&quot;none&quot;,&quot;script&quot;:&quot;none&quot;},&quot;range&quot;:[0,6]},{&quot;style&quot;:{&quot;fontFamily&quot;:&quot;Roboto&quot;,&quot;fontSize&quot;:9.333333333333332,&quot;color&quot;:&quot;black&quot;,&quot;fontWeight&quot;:&quot;normal&quot;,&quot;fontStyle&quot;:&quot;normal&quot;,&quot;decoration&quot;:&quot;none&quot;,&quot;script&quot;:&quot;none&quot;},&quot;range&quot;:[7,7]}],&quot;text&quot;:&quot;Allergy:&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41]}],&quot;text&quot;:&quot;Malignancy: Hodgins, Non-Hodgkin, Leukemia&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56]}],&quot;text&quot;:&quot;Infections: RPR, HIV, TB, Mycoplasma, Strongyloides, Lyme&quot;}],&quot;_lastCaretLocation&quot;:{&quot;lineIndex&quot;:0,&quot;runIndex&quot;:-1,&quot;charIndex&quot;:-1,&quot;endOfLine&quot;:true}},&quot;format&quot;:&quot;BETTER_TEXT&quot;,&quot;size&quot;:{&quot;x&quot;:187.3241464536741,&quot;y&quot;:65.64191632183906},&quot;targetSize&quot;:{&quot;x&quot;:187.3241464536741,&quot;y&quot;:2}},&quot;parent&quot;:{&quot;type&quot;:&quot;CHILD&quot;,&quot;parentId&quot;:&quot;1bfe1feb-48bf-4cbd-b668-97e696eb76a7&quot;,&quot;order&quot;:&quot;5&quot;}},&quot;b3a8ff71-e855-4632-9adf-4ba5c1548506&quot;:{&quot;relativeTransform&quot;:{&quot;translate&quot;:{&quot;x&quot;:-143.28176478252158,&quot;y&quot;:12.329253918495311},&quot;rotate&quot;:0,&quot;skewX&quot;:0,&quot;scale&quot;:{&quot;x&quot;:1,&quot;y&quot;:1}},&quot;type&quot;:&quot;FIGURE_OBJECT&quot;,&quot;id&quot;:&quot;b3a8ff71-e855-4632-9adf-4ba5c1548506&quot;,&quot;opacity&quot;:1,&quot;path&quot;:{&quot;type&quot;:&quot;RECT&quot;,&quot;size&quot;:{&quot;x&quot;:212.8785271980721,&quot;y&quot;:84.92485266457679},&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999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71215c8-f368-48c2-8566-5211104e03b4&quot;:{&quot;id&quot;:&quot;f71215c8-f368-48c2-8566-5211104e03b4&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5]},{&quot;style&quot;:{&quot;fontFamily&quot;:&quot;Roboto&quot;,&quot;fontSize&quot;:9.333333333333332,&quot;color&quot;:&quot;black&quot;,&quot;fontWeight&quot;:&quot;normal&quot;,&quot;fontStyle&quot;:&quot;normal&quot;,&quot;decoration&quot;:&quot;none&quot;},&quot;range&quot;:[6,74]}],&quot;text&quot;:&quot;Drugs: IFN,  Lithium, Bisphosphonates, Anabolic Steroids, mTOR, CNI, Heroin&quot;},{&quot;runs&quot;:[{&quot;style&quot;:{&quot;fontFamily&quot;:&quot;Roboto&quot;,&quot;fontSize&quot;:9.333333333333332,&quot;color&quot;:&quot;black&quot;,&quot;fontWeight&quot;:&quot;bold&quot;,&quot;fontStyle&quot;:&quot;normal&quot;,&quot;decoration&quot;:&quot;none&quot;,&quot;script&quot;:&quot;none&quot;},&quot;range&quot;:[0,26]},{&quot;style&quot;:{&quot;fontFamily&quot;:&quot;Roboto&quot;,&quot;fontSize&quot;:9.333333333333332,&quot;color&quot;:&quot;black&quot;,&quot;fontWeight&quot;:&quot;normal&quot;,&quot;fontStyle&quot;:&quot;normal&quot;,&quot;decoration&quot;:&quot;none&quot;,&quot;script&quot;:&quot;none&quot;},&quot;range&quot;:[27,70]}],&quot;text&quot;:&quot;Maladaptive Hyperfiltration: Obesity, low birth weight, Solitary Kidney&quot;,&quot;baseStyle&quot;:{&quot;fontFamily&quot;:&quot;Roboto&quot;,&quot;fontSize&quot;:9.333333333333332,&quot;color&quot;:&quot;black&quot;,&quot;fontWeight&quot;:&quot;normal&quot;,&quot;fontStyle&quot;:&quot;normal&quot;,&quot;decoration&quot;:&quot;none&quot;,&quot;script&quot;:&quot;none&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39]}],&quot;text&quot;:&quot;Infections: HIV, ParvoB19, BKv, CMV, EBV&quot;},{&quot;runs&quot;:[{&quot;style&quot;:{&quot;fontFamily&quot;:&quot;Roboto&quot;,&quot;fontSize&quot;:9.333333333333332,&quot;color&quot;:&quot;black&quot;,&quot;fontWeight&quot;:&quot;bold&quot;,&quot;fontStyle&quot;:&quot;normal&quot;,&quot;decoration&quot;:&quot;none&quot;,&quot;script&quot;:&quot;none&quot;},&quot;range&quot;:[0,4]},{&quot;style&quot;:{&quot;fontFamily&quot;:&quot;Roboto&quot;,&quot;fontSize&quot;:9.333333333333332,&quot;color&quot;:&quot;black&quot;,&quot;fontWeight&quot;:&quot;normal&quot;,&quot;fontStyle&quot;:&quot;normal&quot;,&quot;decoration&quot;:&quot;none&quot;,&quot;script&quot;:&quot;none&quot;},&quot;range&quot;:[5,96]}],&quot;text&quot;:&quot;Other: Healing from proliferative injury, Sickle Cell, TMA, Fabry, Glycogen Storage Disease, G6PD&quot;}],&quot;_lastCaretLocation&quot;:{&quot;lineIndex&quot;:3,&quot;runIndex&quot;:0,&quot;charIndex&quot;:0}},&quot;format&quot;:&quot;BETTER_TEXT&quot;,&quot;size&quot;:{&quot;x&quot;:187.33310393430347,&quot;y&quot;:74.73387034482758},&quot;targetSize&quot;:{&quot;x&quot;:187.33310393430347,&quot;y&quot;:2}},&quot;parent&quot;:{&quot;type&quot;:&quot;CHILD&quot;,&quot;parentId&quot;:&quot;b3a8ff71-e855-4632-9adf-4ba5c1548506&quot;,&quot;order&quot;:&quot;5&quot;}},&quot;d65f07b4-7a42-4b31-a2f8-5d5a08ad9697&quot;:{&quot;relativeTransform&quot;:{&quot;translate&quot;:{&quot;x&quot;:-143.28200000000004,&quot;y&quot;:87.40249999999997},&quot;rotate&quot;:0},&quot;type&quot;:&quot;FIGURE_OBJECT&quot;,&quot;id&quot;:&quot;d65f07b4-7a42-4b31-a2f8-5d5a08ad9697&quot;,&quot;opacity&quot;:1,&quot;path&quot;:{&quot;type&quot;:&quot;RECT&quot;,&quot;size&quot;:{&quot;x&quot;:213.05400000000006,&quot;y&quot;:61.04608672936255},&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b2eda112-0cd3-4c6f-8664-a5ef5ddf174c&quot;:{&quot;id&quot;:&quot;b2eda112-0cd3-4c6f-8664-a5ef5ddf174c&quot;,&quot;type&quot;:&quot;FIGURE_OBJECT&quot;,&quot;relativeTransform&quot;:{&quot;translate&quot;:{&quot;x&quot;:0,&quot;y&quot;:0},&quot;rotate&quot;:0},&quot;text&quot;:{&quot;textData&quot;:{&quot;lineSpacing&quot;:&quot;half&quot;,&quot;alignment&quot;:&quot;left&quot;,&quot;verticalAlign&quot;:&quot;TOP&quot;,&quot;lines&quot;:[{&quot;runs&quot;:[{&quot;style&quot;:{&quot;fontFamily&quot;:&quot;Roboto&quot;,&quot;fontSize&quot;:9.333333333333332,&quot;color&quot;:&quot;black&quot;,&quot;fontWeight&quot;:&quot;bold&quot;,&quot;fontStyle&quot;:&quot;normal&quot;,&quot;decoration&quot;:&quot;none&quot;},&quot;range&quot;:[0,6]},{&quot;style&quot;:{&quot;fontFamily&quot;:&quot;Roboto&quot;,&quot;fontSize&quot;:9.333333333333332,&quot;color&quot;:&quot;black&quot;,&quot;fontWeight&quot;:&quot;normal&quot;,&quot;fontStyle&quot;:&quot;normal&quot;,&quot;decoration&quot;:&quot;none&quot;},&quot;range&quot;:[7,51]}],&quot;text&quot;:&quot;Drugs: NSAID, anti-TNF, Gold, Penicillamine, Mercury&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23]}],&quot;text&quot;:&quot;Malignancy: Solid Tumors&quot;},{&quot;runs&quot;:[{&quot;style&quot;:{&quot;fontFamily&quot;:&quot;Roboto&quot;,&quot;fontSize&quot;:9.333333333333332,&quot;color&quot;:&quot;black&quot;,&quot;fontWeight&quot;:&quot;bold&quot;,&quot;fontStyle&quot;:&quot;normal&quot;,&quot;decoration&quot;:&quot;none&quot;,&quot;script&quot;:&quot;none&quot;},&quot;range&quot;:[0,9]},{&quot;style&quot;:{&quot;fontFamily&quot;:&quot;Roboto&quot;,&quot;fontSize&quot;:9.333333333333332,&quot;color&quot;:&quot;black&quot;,&quot;fontWeight&quot;:&quot;normal&quot;,&quot;fontStyle&quot;:&quot;normal&quot;,&quot;decoration&quot;:&quot;none&quot;,&quot;script&quot;:&quot;none&quot;},&quot;range&quot;:[10,34]}],&quot;text&quot;:&quot;Infections:  RPR, HBV, HCV, Malaria&quot;},{&quot;runs&quot;:[{&quot;style&quot;:{&quot;fontFamily&quot;:&quot;Roboto&quot;,&quot;fontSize&quot;:9.333333333333332,&quot;color&quot;:&quot;black&quot;,&quot;fontWeight&quot;:&quot;bold&quot;,&quot;fontStyle&quot;:&quot;normal&quot;,&quot;decoration&quot;:&quot;none&quot;,&quot;script&quot;:&quot;none&quot;},&quot;range&quot;:[0,4]},{&quot;style&quot;:{&quot;fontFamily&quot;:&quot;Roboto&quot;,&quot;fontSize&quot;:9.333333333333332,&quot;color&quot;:&quot;black&quot;,&quot;fontWeight&quot;:&quot;normal&quot;,&quot;fontStyle&quot;:&quot;normal&quot;,&quot;decoration&quot;:&quot;none&quot;,&quot;script&quot;:&quot;none&quot;},&quot;range&quot;:[5,35]}],&quot;text&quot;:&quot;Other: Lupus Class 5, Sarcoid, IgG4,&quot;,&quot;baseStyle&quot;:{&quot;fontFamily&quot;:&quot;Roboto&quot;,&quot;fontSize&quot;:9.333333333333332,&quot;color&quot;:&quot;black&quot;,&quot;fontWeight&quot;:&quot;normal&quot;,&quot;fontStyle&quot;:&quot;normal&quot;,&quot;decoration&quot;:&quot;none&quot;,&quot;script&quot;:&quot;none&quot;}}],&quot;_lastCaretLocation&quot;:{&quot;lineIndex&quot;:3,&quot;runIndex&quot;:-1,&quot;charIndex&quot;:-1,&quot;endOfLine&quot;:true}},&quot;format&quot;:&quot;BETTER_TEXT&quot;,&quot;size&quot;:{&quot;x&quot;:187.48752000000005,&quot;y&quot;:47.45800827586206},&quot;targetSize&quot;:{&quot;x&quot;:187.48752000000005,&quot;y&quot;:2}},&quot;parent&quot;:{&quot;type&quot;:&quot;CHILD&quot;,&quot;parentId&quot;:&quot;d65f07b4-7a42-4b31-a2f8-5d5a08ad9697&quot;,&quot;order&quot;:&quot;5&quot;}},&quot;6d785193-5bc9-4946-acd5-820d79d1ce9c&quot;:{&quot;type&quot;:&quot;FIGURE_OBJECT&quot;,&quot;id&quot;:&quot;6d785193-5bc9-4946-acd5-820d79d1ce9c&quot;,&quot;relativeTransform&quot;:{&quot;translate&quot;:{&quot;x&quot;:-143.28199999999998,&quot;y&quot;:-148.7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995&quot;},&quot;layout&quot;:{&quot;sizeRatio&quot;:{&quot;x&quot;:0.88,&quot;y&quot;:0.88},&quot;keepAspectRatio&quot;:false}},&quot;e713e058-222c-4dfc-b828-58a417c42586&quot;:{&quot;id&quot;:&quot;e713e058-222c-4dfc-b828-58a417c42586&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8]}],&quot;text&quot;:&quot;Secondary&quot;}],&quot;_lastCaretLocation&quot;:{&quot;lineIndex&quot;:0,&quot;runIndex&quot;:-1,&quot;charIndex&quot;:-1,&quot;endOfLine&quot;:true}},&quot;format&quot;:&quot;BETTER_TEXT&quot;,&quot;size&quot;:{&quot;x&quot;:149.6,&quot;y&quot;:22},&quot;targetSize&quot;:{&quot;x&quot;:149.6,&quot;y&quot;:2.32}},&quot;parent&quot;:{&quot;type&quot;:&quot;CHILD&quot;,&quot;parentId&quot;:&quot;6d785193-5bc9-4946-acd5-820d79d1ce9c&quot;,&quot;order&quot;:&quot;5&quot;}},&quot;80356efc-aeba-4cfe-a129-9d61d05c62b4&quot;:{&quot;relativeTransform&quot;:{&quot;translate&quot;:{&quot;x&quot;:-6.599999999999909,&quot;y&quot;:243.35},&quot;rotate&quot;:1.5707963267948966,&quot;skewX&quot;:-4.930380657631324e-32,&quot;scale&quot;:{&quot;x&quot;:1,&quot;y&quot;:1}},&quot;type&quot;:&quot;FIGURE_OBJECT&quot;,&quot;id&quot;:&quot;80356efc-aeba-4cfe-a129-9d61d05c62b4&quot;,&quot;opacity&quot;:1,&quot;path&quot;:{&quot;type&quot;:&quot;TRIANGLE&quot;,&quot;size&quot;:{&quot;x&quot;:61.04600000000001,&quot;y&quot;:486.4180000000001},&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999999997&quot;},&quot;name&quot;:&quot;Shape (triangle, editable)&quot;,&quot;displayName&quot;:&quot;Shape (triangle, editable)&quot;,&quot;source&quot;:{&quot;id&quot;:&quot;625846ca04968dad6a4c0219&quot;,&quot;type&quot;:&quot;ASSETS&quot;},&quot;isPremium&quot;:false},&quot;7b54ea4c-45cf-4ce5-8883-4a9af2e9289b&quot;:{&quot;relativeTransform&quot;:{&quot;translate&quot;:{&quot;x&quot;:-6.599999999999952,&quot;y&quot;:283.3959999999999},&quot;rotate&quot;:-1.570796326794897,&quot;skewX&quot;:-4.930380657631324e-32,&quot;scale&quot;:{&quot;x&quot;:1,&quot;y&quot;:1}},&quot;type&quot;:&quot;FIGURE_OBJECT&quot;,&quot;id&quot;:&quot;7b54ea4c-45cf-4ce5-8883-4a9af2e9289b&quot;,&quot;opacity&quot;:1,&quot;path&quot;:{&quot;type&quot;:&quot;TRIANGLE&quot;,&quot;size&quot;:{&quot;x&quot;:61.04600000000001,&quot;y&quot;:486.4180000000001},&quot;cornerRounding&quot;:{&quot;type&quot;:&quot;ARC_LENGTH&quot;,&quot;global&quot;:0}},&quot;pathStyles&quot;:[{&quot;type&quot;:&quot;FILL&quot;,&quot;fillStyle&quot;:&quot;rgba(243, 221, 232, 1)&quot;},{&quot;type&quot;:&quot;STROKE&quot;,&quot;strokeStyle&quot;:&quot;rgba(126, 63, 95, 1)&quot;,&quot;lineWidth&quot;:2,&quot;lineJoin&quot;:&quot;round&quot;}],&quot;isLocked&quot;:false,&quot;parent&quot;:{&quot;type&quot;:&quot;CHILD&quot;,&quot;parentId&quot;:&quot;7a17ea16-3a0b-436e-9b7a-c0ee3016ea18&quot;,&quot;order&quot;:&quot;99999999999998&quot;},&quot;name&quot;:&quot;Shape (triangle, editable)&quot;,&quot;displayName&quot;:&quot;Shape (triangle, editable)&quot;,&quot;source&quot;:{&quot;id&quot;:&quot;625846ca04968dad6a4c0219&quot;,&quot;type&quot;:&quot;ASSETS&quot;},&quot;isPremium&quot;:false}}}"/>
  <p:tag name="TRANSPARENTBACKGROUND" val="true"/>
  <p:tag name="VERSION" val="1734532045955"/>
  <p:tag name="TITLE" val="GD Clinical-Path Approach"/>
  <p:tag name="CREATORNAME" val="Jacob Nysather"/>
  <p:tag name="DATEINSERTED" val="1734532420560"/>
</p:tagLst>
</file>

<file path=ppt/tags/tag5.xml><?xml version="1.0" encoding="utf-8"?>
<p:tagLst xmlns:a="http://schemas.openxmlformats.org/drawingml/2006/main" xmlns:r="http://schemas.openxmlformats.org/officeDocument/2006/relationships" xmlns:p="http://schemas.openxmlformats.org/presentationml/2006/main">
  <p:tag name="ID" val="6762d69ae95385031bcb9ee5"/>
  <p:tag name="BIOJSON" val="{&quot;id&quot;:&quot;04b8cab8-2d88-45f7-a9dc-6a3199f19e3b&quot;,&quot;objects&quot;:{&quot;04b8cab8-2d88-45f7-a9dc-6a3199f19e3b&quot;:{&quot;id&quot;:&quot;04b8cab8-2d88-45f7-a9dc-6a3199f19e3b&quot;,&quot;type&quot;:&quot;FIGURE_OBJECT&quot;,&quot;document&quot;:{&quot;type&quot;:&quot;DOCUMENT_GROUP&quot;,&quot;canvasType&quot;:&quot;FIGURE&quot;,&quot;units&quot;:&quot;in&quot;}},&quot;a7f60fe2-2afc-4c05-bdcc-9ab0d21ac703&quot;:{&quot;id&quot;:&quot;a7f60fe2-2afc-4c05-bdcc-9ab0d21ac703&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04b8cab8-2d88-45f7-a9dc-6a3199f19e3b&quot;,&quot;type&quot;:&quot;FRAME&quot;,&quot;order&quot;:&quot;5&quot;}},&quot;7a17ea16-3a0b-436e-9b7a-c0ee3016ea18&quot;:{&quot;id&quot;:&quot;7a17ea16-3a0b-436e-9b7a-c0ee3016ea18&quot;,&quot;type&quot;:&quot;FIGURE_OBJECT&quot;,&quot;document&quot;:{&quot;type&quot;:&quot;FIGURE&quot;,&quot;canvasType&quot;:&quot;FIGURE&quot;,&quot;units&quot;:&quot;in&quot;},&quot;parent&quot;:{&quot;parentId&quot;:&quot;04b8cab8-2d88-45f7-a9dc-6a3199f19e3b&quot;,&quot;type&quot;:&quot;DOCUMENT&quot;,&quot;order&quot;:&quot;5&quot;}},&quot;949f2f48-a442-4d09-a635-cb810a22d1f6&quot;:{&quot;id&quot;:&quot;949f2f48-a442-4d09-a635-cb810a22d1f6&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7a17ea16-3a0b-436e-9b7a-c0ee3016ea18&quot;,&quot;order&quot;:&quot;5&quot;}},&quot;9440241c-011a-4f9f-b166-c9ee0f5940c8&quot;:{&quot;id&quot;:&quot;9440241c-011a-4f9f-b166-c9ee0f5940c8&quot;,&quot;type&quot;:&quot;FIGURE_OBJECT&quot;,&quot;guide&quot;:{&quot;type&quot;:&quot;GRID&quot;,&quot;distance&quot;:0.5,&quot;units&quot;:&quot;in&quot;},&quot;parent&quot;:{&quot;parentId&quot;:&quot;04b8cab8-2d88-45f7-a9dc-6a3199f19e3b&quot;,&quot;type&quot;:&quot;GUIDE&quot;,&quot;order&quot;:&quot;5&quot;}},&quot;ccde87bc-ff55-46e0-af5f-a0373f050c0b&quot;:{&quot;id&quot;:&quot;ccde87bc-ff55-46e0-af5f-a0373f050c0b&quot;,&quot;type&quot;:&quot;FIGURE_OBJECT&quot;,&quot;relativeTransform&quot;:{&quot;translate&quot;:{&quot;x&quot;:0,&quot;y&quot;:-267.00015271966527},&quot;rotate&quot;:0},&quot;text&quot;:{&quot;textData&quot;:{&quot;lineSpacing&quot;:&quot;half&quot;,&quot;alignment&quot;:&quot;center&quot;,&quot;verticalAlign&quot;:&quot;CENTER&quot;,&quot;lines&quot;:[{&quot;runs&quot;:[{&quot;style&quot;:{&quot;fontFamily&quot;:&quot;Carlito&quot;,&quot;fontSize&quot;:42.666666666666664,&quot;color&quot;:&quot;rgba(255,255,255,1)&quot;,&quot;fontWeight&quot;:&quot;bold&quot;,&quot;fontStyle&quot;:&quot;normal&quot;,&quot;decoration&quot;:&quot;underline&quot;},&quot;range&quot;:[0,18]}],&quot;text&quot;:&quot;Glomerular Diseases&quot;},{&quot;runs&quot;:[],&quot;text&quot;:&quot;&quot;,&quot;baseStyle&quot;:{&quot;fontFamily&quot;:&quot;Carlito&quot;,&quot;fontSize&quot;:20.677824267782423,&quot;color&quot;:&quot;rgba(255,255,255,1)&quot;,&quot;fontWeight&quot;:&quot;bold&quot;,&quot;fontStyle&quot;:&quot;normal&quot;,&quot;decoration&quot;:&quot;none&quot;,&quot;script&quot;:&quot;none&quot;}},{&quot;runs&quot;:[{&quot;style&quot;:{&quot;fontFamily&quot;:&quot;Carlito&quot;,&quot;fontSize&quot;:20.677824267782423,&quot;color&quot;:&quot;rgba(255,255,255,1)&quot;,&quot;fontWeight&quot;:&quot;bold&quot;,&quot;fontStyle&quot;:&quot;normal&quot;,&quot;decoration&quot;:&quot;none&quot;,&quot;script&quot;:&quot;none&quot;},&quot;range&quot;:[0,19]}],&quot;text&quot;:&quot;Mechanistic Approach&quot;}],&quot;_lastCaretLocation&quot;:{&quot;lineIndex&quot;:2,&quot;runIndex&quot;:0,&quot;charIndex&quot;:11}},&quot;format&quot;:&quot;BETTER_TEXT&quot;,&quot;size&quot;:{&quot;x&quot;:529.5,&quot;y&quot;:101.99969456066944},&quot;targetSize&quot;:{&quot;x&quot;:529.5,&quot;y&quot;:101.99969456066944}},&quot;parent&quot;:{&quot;type&quot;:&quot;CHILD&quot;,&quot;parentId&quot;:&quot;7a17ea16-3a0b-436e-9b7a-c0ee3016ea18&quot;,&quot;order&quot;:&quot;8&quot;}},&quot;940dc582-d863-4999-afdf-113168dbb7a3&quot;:{&quot;relativeTransform&quot;:{&quot;translate&quot;:{&quot;x&quot;:-341.1046629392971,&quot;y&quot;:-86.15181033981995},&quot;rotate&quot;:0,&quot;skewX&quot;:0,&quot;scale&quot;:{&quot;x&quot;:1,&quot;y&quot;:1}},&quot;type&quot;:&quot;FIGURE_OBJECT&quot;,&quot;id&quot;:&quot;940dc582-d863-4999-afdf-113168dbb7a3&quot;,&quot;opacity&quot;:1,&quot;path&quot;:{&quot;type&quot;:&quot;RECT&quot;,&quot;size&quot;:{&quot;x&quot;:172.41067412140575,&quot;y&quot;:45.510379320360116},&quot;cornerRounding&quot;:{&quot;type&quot;:&quot;ARC_LENGTH&quot;,&quot;global&quot;:0}},&quot;pathStyles&quot;:[{&quot;type&quot;:&quot;FILL&quot;,&quot;fillStyle&quot;:&quot;rgba(243, 246, 251, 1)&quot;},{&quot;type&quot;:&quot;STROKE&quot;,&quot;strokeStyle&quot;:&quot;rgba(133, 148, 182, 1)&quot;,&quot;lineWidth&quot;:2.1853035143769963,&quot;lineJoin&quot;:&quot;round&quot;}],&quot;isLocked&quot;:false,&quot;parent&quot;:{&quot;type&quot;:&quot;CHILD&quot;,&quot;parentId&quot;:&quot;7a17ea16-3a0b-436e-9b7a-c0ee3016ea18&quot;,&quot;order&quot;:&quot;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a438891d-8407-400b-827b-6125e5e32675&quot;:{&quot;relativeTransform&quot;:{&quot;translate&quot;:{&quot;x&quot;:-341.1058845411146,&quot;y&quot;:-32.621097178683385},&quot;rotate&quot;:0,&quot;skewX&quot;:0,&quot;scale&quot;:{&quot;x&quot;:1,&quot;y&quot;:1}},&quot;type&quot;:&quot;FIGURE_OBJECT&quot;,&quot;id&quot;:&quot;a438891d-8407-400b-827b-6125e5e32675&quot;,&quot;opacity&quot;:1,&quot;path&quot;:{&quot;type&quot;:&quot;RECT&quot;,&quot;size&quot;:{&quot;x&quot;:172.422287680886,&quot;y&quot;:57.18980564263323},&quot;cornerRounding&quot;:{&quot;type&quot;:&quot;ARC_LENGTH&quot;,&quot;global&quot;:0}},&quot;pathStyles&quot;:[{&quot;type&quot;:&quot;FILL&quot;,&quot;fillStyle&quot;:&quot;rgba(246, 244, 214, 1)&quot;},{&quot;type&quot;:&quot;STROKE&quot;,&quot;strokeStyle&quot;:&quot;rgba(149, 122, 42, 1)&quot;,&quot;lineWidth&quot;:2.175041931255372,&quot;lineJoin&quot;:&quot;round&quot;}],&quot;isLocked&quot;:false,&quot;parent&quot;:{&quot;type&quot;:&quot;CHILD&quot;,&quot;parentId&quot;:&quot;7a17ea16-3a0b-436e-9b7a-c0ee3016ea18&quot;,&quot;order&quot;:&quot;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f4311e20-5f6f-4217-898f-d25701cd0df0&quot;:{&quot;relativeTransform&quot;:{&quot;translate&quot;:{&quot;x&quot;:63.471000000000004,&quot;y&quot;:-25.040000000000035},&quot;rotate&quot;:0,&quot;skewX&quot;:0,&quot;scale&quot;:{&quot;x&quot;:1,&quot;y&quot;:1}},&quot;type&quot;:&quot;FIGURE_OBJECT&quot;,&quot;id&quot;:&quot;f4311e20-5f6f-4217-898f-d25701cd0df0&quot;,&quot;opacity&quot;:1,&quot;path&quot;:{&quot;type&quot;:&quot;RECT&quot;,&quot;size&quot;:{&quot;x&quot;:149.9412612915039,&quot;y&quot;:45.08020689655173},&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cea2ad66-909a-43e8-a664-edf73e9fffe7&quot;:{&quot;relativeTransform&quot;:{&quot;translate&quot;:{&quot;x&quot;:-114.118,&quot;y&quot;:19.696000000000012},&quot;rotate&quot;:0,&quot;skewX&quot;:0,&quot;scale&quot;:{&quot;x&quot;:1,&quot;y&quot;:1}},&quot;type&quot;:&quot;FIGURE_OBJECT&quot;,&quot;id&quot;:&quot;cea2ad66-909a-43e8-a664-edf73e9fffe7&quot;,&quot;opacity&quot;:1,&quot;path&quot;:{&quot;type&quot;:&quot;RECT&quot;,&quot;size&quot;:{&quot;x&quot;:145.67200000000008,&quot;y&quot;:40.391999999999996},&quot;cornerRounding&quot;:{&quot;type&quot;:&quot;ARC_LENGTH&quot;,&quot;global&quot;:0}},&quot;pathStyles&quot;:[{&quot;type&quot;:&quot;FILL&quot;,&quot;fillStyle&quot;:&quot;rgba(243, 246, 251, 1)&quot;},{&quot;type&quot;:&quot;STROKE&quot;,&quot;strokeStyle&quot;:&quot;rgba(133, 148, 182, 1)&quot;,&quot;lineWidth&quot;:2,&quot;lineJoin&quot;:&quot;round&quot;}],&quot;isLocked&quot;:false,&quot;parent&quot;:{&quot;type&quot;:&quot;CHILD&quot;,&quot;parentId&quot;:&quot;7a17ea16-3a0b-436e-9b7a-c0ee3016ea18&quot;,&quot;order&quot;:&quot;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57ccc97-c3d0-42bd-be95-7fb6ae2f4480&quot;:{&quot;relativeTransform&quot;:{&quot;translate&quot;:{&quot;x&quot;:-343.40537499999994,&quot;y&quot;:235.17124973876696},&quot;rotate&quot;:0,&quot;skewX&quot;:0,&quot;scale&quot;:{&quot;x&quot;:1,&quot;y&quot;:1}},&quot;type&quot;:&quot;FIGURE_OBJECT&quot;,&quot;id&quot;:&quot;057ccc97-c3d0-42bd-be95-7fb6ae2f4480&quot;,&quot;opacity&quot;:1,&quot;path&quot;:{&quot;type&quot;:&quot;RECT&quot;,&quot;size&quot;:{&quot;x&quot;:170.00025000000008,&quot;y&quot;:69.32249947753395},&quot;cornerRounding&quot;:{&quot;type&quot;:&quot;ARC_LENGTH&quot;,&quot;global&quot;:0}},&quot;pathStyles&quot;:[{&quot;type&quot;:&quot;FILL&quot;,&quot;fillStyle&quot;:&quot;rgba(246, 244, 214, 1)&quot;},{&quot;type&quot;:&quot;STROKE&quot;,&quot;strokeStyle&quot;:&quot;rgba(149, 122, 42, 1)&quot;,&quot;lineWidth&quot;:2,&quot;lineJoin&quot;:&quot;round&quot;}],&quot;isLocked&quot;:false,&quot;parent&quot;:{&quot;type&quot;:&quot;CHILD&quot;,&quot;parentId&quot;:&quot;7a17ea16-3a0b-436e-9b7a-c0ee3016ea18&quot;,&quot;order&quot;:&quot;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cf89eea-8597-4af1-b4fe-25f97044d8d0&quot;:{&quot;relativeTransform&quot;:{&quot;translate&quot;:{&quot;x&quot;:63.470999999999975,&quot;y&quot;:18.695999999999973},&quot;rotate&quot;:0,&quot;skewX&quot;:0,&quot;scale&quot;:{&quot;x&quot;:1,&quot;y&quot;:1}},&quot;type&quot;:&quot;FIGURE_OBJECT&quot;,&quot;id&quot;:&quot;4cf89eea-8597-4af1-b4fe-25f97044d8d0&quot;,&quot;opacity&quot;:1,&quot;path&quot;:{&quot;type&quot;:&quot;RECT&quot;,&quot;size&quot;:{&quot;x&quot;:149.942,&quot;y&quot;:40.39199999999996},&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b55505-2ae7-4ff6-a1a3-c0d5c50825ab&quot;:{&quot;relativeTransform&quot;:{&quot;translate&quot;:{&quot;x&quot;:63.47093450479234,&quot;y&quot;:56.99731789137374},&quot;rotate&quot;:0,&quot;skewX&quot;:0,&quot;scale&quot;:{&quot;x&quot;:1,&quot;y&quot;:1}},&quot;type&quot;:&quot;FIGURE_OBJECT&quot;,&quot;id&quot;:&quot;5bb55505-2ae7-4ff6-a1a3-c0d5c50825ab&quot;,&quot;opacity&quot;:1,&quot;path&quot;:{&quot;type&quot;:&quot;RECT&quot;,&quot;size&quot;:{&quot;x&quot;:149.76986900958477,&quot;y&quot;:34.03863578274755},&quot;cornerRounding&quot;:{&quot;type&quot;:&quot;ARC_LENGTH&quot;,&quot;global&quot;:0}},&quot;pathStyles&quot;:[{&quot;type&quot;:&quot;FILL&quot;,&quot;fillStyle&quot;:&quot;rgba(252, 229, 234, 1)&quot;},{&quot;type&quot;:&quot;STROKE&quot;,&quot;strokeStyle&quot;:&quot;rgba(138, 42, 68, 1)&quot;,&quot;lineWidth&quot;:2.1725239616613425,&quot;lineJoin&quot;:&quot;round&quot;}],&quot;isLocked&quot;:false,&quot;parent&quot;:{&quot;type&quot;:&quot;CHILD&quot;,&quot;parentId&quot;:&quot;7a17ea16-3a0b-436e-9b7a-c0ee3016ea18&quot;,&quot;order&quot;:&quot;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454562d-c754-4ac3-bbd5-1de477e7ed9f&quot;:{&quot;relativeTransform&quot;:{&quot;translate&quot;:{&quot;x&quot;:-114.11800000000002,&quot;y&quot;:-24.750000000000057},&quot;rotate&quot;:0,&quot;skewX&quot;:0,&quot;scale&quot;:{&quot;x&quot;:1,&quot;y&quot;:1}},&quot;type&quot;:&quot;FIGURE_OBJECT&quot;,&quot;id&quot;:&quot;d454562d-c754-4ac3-bbd5-1de477e7ed9f&quot;,&quot;opacity&quot;:1,&quot;path&quot;:{&quot;type&quot;:&quot;RECT&quot;,&quot;size&quot;:{&quot;x&quot;:145.67200000000014,&quot;y&quot;:44.49999999999995},&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d543194b-d8e4-403b-8744-16a350f741e7&quot;:{&quot;id&quot;:&quot;d543194b-d8e4-403b-8744-16a350f741e7&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4]}],&quot;text&quot;:&quot;IgAN/IgAV (HSP)&quot;}],&quot;_lastCaretLocation&quot;:{&quot;lineIndex&quot;:0,&quot;runIndex&quot;:-1,&quot;charIndex&quot;:-1,&quot;endOfLine&quot;:true}},&quot;format&quot;:&quot;BETTER_TEXT&quot;,&quot;size&quot;:{&quot;x&quot;:131.7974847284346,&quot;y&quot;:19},&quot;targetSize&quot;:{&quot;x&quot;:131.7974847284346,&quot;y&quot;:2}},&quot;parent&quot;:{&quot;type&quot;:&quot;CHILD&quot;,&quot;parentId&quot;:&quot;5bb55505-2ae7-4ff6-a1a3-c0d5c50825ab&quot;,&quot;order&quot;:&quot;5&quot;}},&quot;b50ed297-15bd-4c8d-8a96-3c3c8e45e81d&quot;:{&quot;id&quot;:&quot;b50ed297-15bd-4c8d-8a96-3c3c8e45e81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27]}],&quot;text&quot;:&quot;Minimal Change Disease (MCD)&quot;,&quot;baseStyle&quot;:{&quot;fontFamily&quot;:&quot;Roboto&quot;,&quot;fontSize&quot;:16,&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1.72139322683708,&quot;y&quot;:34.74082206896552},&quot;targetSize&quot;:{&quot;x&quot;:151.72139322683708,&quot;y&quot;:2}},&quot;parent&quot;:{&quot;type&quot;:&quot;CHILD&quot;,&quot;parentId&quot;:&quot;940dc582-d863-4999-afdf-113168dbb7a3&quot;,&quot;order&quot;:&quot;5&quot;}},&quot;f4a70381-dfa7-4c0f-aaf9-0ada5b2311c4&quot;:{&quot;id&quot;:&quot;f4a70381-dfa7-4c0f-aaf9-0ada5b2311c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000000000000004,&quot;color&quot;:&quot;black&quot;,&quot;fontWeight&quot;:&quot;bold&quot;,&quot;fontStyle&quot;:&quot;normal&quot;,&quot;decoration&quot;:&quot;none&quot;,&quot;script&quot;:&quot;none&quot;},&quot;range&quot;:[0,40]}],&quot;text&quot;:&quot;Focal Segmental Glomerulosclerosis (FSGS)&quot;,&quot;baseStyle&quot;:{&quot;fontFamily&quot;:&quot;Roboto&quot;,&quot;fontSize&quot;:16.000000000000004,&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51.7316131591797,&quot;y&quot;:50.32702896551724},&quot;targetSize&quot;:{&quot;x&quot;:151.7316131591797,&quot;y&quot;:2}},&quot;parent&quot;:{&quot;type&quot;:&quot;CHILD&quot;,&quot;parentId&quot;:&quot;a438891d-8407-400b-827b-6125e5e32675&quot;,&quot;order&quot;:&quot;5&quot;}},&quot;f5ca6f88-f6fa-4aad-9afb-84cfa9bfe86c&quot;:{&quot;id&quot;:&quot;f5ca6f88-f6fa-4aad-9afb-84cfa9bfe86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9]}],&quot;text&quot;:&quot;Membranous&quot;,&quot;baseStyle&quot;:{&quot;fontFamily&quot;:&quot;Roboto&quot;,&quot;fontSize&quot;:16,&quot;color&quot;:&quot;black&quot;,&quot;fontWeight&quot;:&quot;bold&quot;,&quot;fontStyle&quot;:&quot;normal&quot;,&quot;decoration&quot;:&quot;none&quot;,&quot;script&quot;:&quot;none&quot;}}],&quot;_lastCaretLocation&quot;:{&quot;lineIndex&quot;:0,&quot;runIndex&quot;:-1,&quot;charIndex&quot;:-1,&quot;endOfLine&quot;:true}},&quot;format&quot;:&quot;BETTER_TEXT&quot;,&quot;size&quot;:{&quot;x&quot;:128.19136000000006,&quot;y&quot;:19},&quot;targetSize&quot;:{&quot;x&quot;:128.19136000000006,&quot;y&quot;:2}},&quot;parent&quot;:{&quot;type&quot;:&quot;CHILD&quot;,&quot;parentId&quot;:&quot;cea2ad66-909a-43e8-a664-edf73e9fffe7&quot;,&quot;order&quot;:&quot;5&quot;}},&quot;59ebd177-7c75-4dd2-a3ed-397d2d0cc418&quot;:{&quot;id&quot;:&quot;59ebd177-7c75-4dd2-a3ed-397d2d0cc41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0]}],&quot;text&quot;:&quot;Amyloidosis&quot;,&quot;baseStyle&quot;:{&quot;fontFamily&quot;:&quot;Roboto&quot;,&quot;fontSize&quot;:16,&quot;color&quot;:&quot;black&quot;,&quot;fontWeight&quot;:&quot;bold&quot;,&quot;fontStyle&quot;:&quot;normal&quot;,&quot;decoration&quot;:&quot;none&quot;,&quot;script&quot;:&quot;none&quot;}},{&quot;runs&quot;:[{&quot;style&quot;:{&quot;fontFamily&quot;:&quot;Roboto&quot;,&quot;fontSize&quot;:16,&quot;color&quot;:&quot;black&quot;,&quot;fontWeight&quot;:&quot;bold&quot;,&quot;fontStyle&quot;:&quot;normal&quot;,&quot;decoration&quot;:&quot;none&quot;,&quot;script&quot;:&quot;none&quot;},&quot;range&quot;:[0,9]}],&quot;text&quot;:&quot;Fibrillary&quot;},{&quot;runs&quot;:[{&quot;style&quot;:{&quot;fontFamily&quot;:&quot;Roboto&quot;,&quot;fontSize&quot;:16,&quot;color&quot;:&quot;black&quot;,&quot;fontWeight&quot;:&quot;bold&quot;,&quot;fontStyle&quot;:&quot;normal&quot;,&quot;decoration&quot;:&quot;none&quot;,&quot;script&quot;:&quot;none&quot;},&quot;range&quot;:[0,12]}],&quot;text&quot;:&quot;Immunotactoid&quot;}],&quot;_lastCaretLocation&quot;:{&quot;lineIndex&quot;:2,&quot;runIndex&quot;:-1,&quot;charIndex&quot;:-1,&quot;endOfLine&quot;:true}},&quot;format&quot;:&quot;BETTER_TEXT&quot;,&quot;size&quot;:{&quot;x&quot;:149.60022000000006,&quot;y&quot;:50.32702896551724},&quot;targetSize&quot;:{&quot;x&quot;:149.60022000000006,&quot;y&quot;:2}},&quot;parent&quot;:{&quot;type&quot;:&quot;CHILD&quot;,&quot;parentId&quot;:&quot;057ccc97-c3d0-42bd-be95-7fb6ae2f4480&quot;,&quot;order&quot;:&quot;5&quot;}},&quot;dbbcf3a7-1192-4bd8-9f45-f871844e8501&quot;:{&quot;id&quot;:&quot;dbbcf3a7-1192-4bd8-9f45-f871844e8501&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20]}],&quot;text&quot;:&quot;Infectious Associated&quot;,&quot;baseStyle&quot;:{&quot;fontFamily&quot;:&quot;Roboto&quot;,&quot;fontSize&quot;:16,&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131.94830993652343,&quot;y&quot;:34.74082206896552},&quot;targetSize&quot;:{&quot;x&quot;:131.94830993652343,&quot;y&quot;:2}},&quot;parent&quot;:{&quot;type&quot;:&quot;CHILD&quot;,&quot;parentId&quot;:&quot;f4311e20-5f6f-4217-898f-d25701cd0df0&quot;,&quot;order&quot;:&quot;5&quot;}},&quot;53bbf928-19e6-495f-8b31-4a3cd03e0dd5&quot;:{&quot;id&quot;:&quot;53bbf928-19e6-495f-8b31-4a3cd03e0dd5&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5]}],&quot;text&quot;:&quot;Lupus &quot;}],&quot;_lastCaretLocation&quot;:{&quot;lineIndex&quot;:0,&quot;runIndex&quot;:-1,&quot;charIndex&quot;:-1,&quot;endOfLine&quot;:true}},&quot;format&quot;:&quot;BETTER_TEXT&quot;,&quot;size&quot;:{&quot;x&quot;:131.94896,&quot;y&quot;:19},&quot;targetSize&quot;:{&quot;x&quot;:131.94896,&quot;y&quot;:2}},&quot;parent&quot;:{&quot;type&quot;:&quot;CHILD&quot;,&quot;parentId&quot;:&quot;4cf89eea-8597-4af1-b4fe-25f97044d8d0&quot;,&quot;order&quot;:&quot;5&quot;}},&quot;fce1299a-0518-4b88-b7fb-de33f3683e4c&quot;:{&quot;id&quot;:&quot;fce1299a-0518-4b88-b7fb-de33f3683e4c&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range&quot;:[0,7]}],&quot;text&quot;:&quot;Anti-GBM&quot;}],&quot;_lastCaretLocation&quot;:{&quot;lineIndex&quot;:0,&quot;runIndex&quot;:-1,&quot;charIndex&quot;:-1,&quot;endOfLine&quot;:true}},&quot;format&quot;:&quot;BETTER_TEXT&quot;,&quot;size&quot;:{&quot;x&quot;:128.19136000000012,&quot;y&quot;:19},&quot;targetSize&quot;:{&quot;x&quot;:128.19136000000012,&quot;y&quot;:2}},&quot;parent&quot;:{&quot;type&quot;:&quot;CHILD&quot;,&quot;parentId&quot;:&quot;d454562d-c754-4ac3-bbd5-1de477e7ed9f&quot;,&quot;order&quot;:&quot;5&quot;}},&quot;d5c083e4-a510-4f93-9d69-baab4fd270a7&quot;:{&quot;relativeTransform&quot;:{&quot;translate&quot;:{&quot;x&quot;:314.386,&quot;y&quot;:114.72749999999994},&quot;rotate&quot;:0,&quot;skewX&quot;:0,&quot;scale&quot;:{&quot;x&quot;:1,&quot;y&quot;:1}},&quot;type&quot;:&quot;FIGURE_OBJECT&quot;,&quot;id&quot;:&quot;d5c083e4-a510-4f93-9d69-baab4fd270a7&quot;,&quot;opacity&quot;:1,&quot;path&quot;:{&quot;type&quot;:&quot;RECT&quot;,&quot;size&quot;:{&quot;x&quot;:151.86342916037825,&quot;y&quot;:38.77239393939392},&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9ef206f7-6325-44cd-9b70-c031f376302e&quot;:{&quot;id&quot;:&quot;9ef206f7-6325-44cd-9b70-c031f376302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3]}],&quot;text&quot;:&quot;ANCA&quot;}],&quot;_lastCaretLocation&quot;:{&quot;lineIndex&quot;:0,&quot;runIndex&quot;:-1,&quot;charIndex&quot;:-1,&quot;endOfLine&quot;:true}},&quot;format&quot;:&quot;BETTER_TEXT&quot;,&quot;size&quot;:{&quot;x&quot;:133.63981766113287,&quot;y&quot;:19},&quot;targetSize&quot;:{&quot;x&quot;:133.63981766113287,&quot;y&quot;:2}},&quot;parent&quot;:{&quot;type&quot;:&quot;CHILD&quot;,&quot;parentId&quot;:&quot;d5c083e4-a510-4f93-9d69-baab4fd270a7&quot;,&quot;order&quot;:&quot;5&quot;}},&quot;07f76b3a-965f-414d-8f05-caec61b883e3&quot;:{&quot;relativeTransform&quot;:{&quot;translate&quot;:{&quot;x&quot;:314.318,&quot;y&quot;:-70.67900000000006},&quot;rotate&quot;:0,&quot;skewX&quot;:0,&quot;scale&quot;:{&quot;x&quot;:1,&quot;y&quot;:1}},&quot;type&quot;:&quot;FIGURE_OBJECT&quot;,&quot;id&quot;:&quot;07f76b3a-965f-414d-8f05-caec61b883e3&quot;,&quot;opacity&quot;:1,&quot;path&quot;:{&quot;type&quot;:&quot;RECT&quot;,&quot;size&quot;:{&quot;x&quot;:151.86400000000015,&quot;y&quot;:33.99999999999998},&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7&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48f39b3e-4e6c-4cf0-8e2a-e8240bf4c74d&quot;:{&quot;id&quot;:&quot;48f39b3e-4e6c-4cf0-8e2a-e8240bf4c74d&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7.333333333333332,&quot;color&quot;:&quot;black&quot;,&quot;fontWeight&quot;:&quot;bold&quot;,&quot;fontStyle&quot;:&quot;normal&quot;,&quot;decoration&quot;:&quot;none&quot;,&quot;script&quot;:&quot;none&quot;},&quot;range&quot;:[0,7]}],&quot;text&quot;:&quot;C3GN/DDD&quot;}],&quot;_lastCaretLocation&quot;:{&quot;lineIndex&quot;:0,&quot;runIndex&quot;:-1,&quot;charIndex&quot;:-1,&quot;endOfLine&quot;:true}},&quot;format&quot;:&quot;BETTER_TEXT&quot;,&quot;size&quot;:{&quot;x&quot;:133.64032000000012,&quot;y&quot;:20},&quot;targetSize&quot;:{&quot;x&quot;:133.64032000000012,&quot;y&quot;:2}},&quot;parent&quot;:{&quot;type&quot;:&quot;CHILD&quot;,&quot;parentId&quot;:&quot;07f76b3a-965f-414d-8f05-caec61b883e3&quot;,&quot;order&quot;:&quot;5&quot;}},&quot;e798b685-7bfa-4270-a822-6972834bf485&quot;:{&quot;relativeTransform&quot;:{&quot;translate&quot;:{&quot;x&quot;:-342.063,&quot;y&quot;:104.30749999999998},&quot;rotate&quot;:0,&quot;skewX&quot;:0,&quot;scale&quot;:{&quot;x&quot;:1,&quot;y&quot;:1}},&quot;type&quot;:&quot;FIGURE_OBJECT&quot;,&quot;id&quot;:&quot;e798b685-7bfa-4270-a822-6972834bf485&quot;,&quot;opacity&quot;:1,&quot;path&quot;:{&quot;type&quot;:&quot;RECT&quot;,&quot;size&quot;:{&quot;x&quot;:172.68399999999997,&quot;y&quot;:48.67839393939394},&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8&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5b9a79dc-1d08-4f8b-982f-5335ea4dd0d8&quot;:{&quot;id&quot;:&quot;5b9a79dc-1d08-4f8b-982f-5335ea4dd0d8&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3]}],&quot;text&quot;:&quot;Alport (COL4A)&quot;},{&quot;runs&quot;:[{&quot;style&quot;:{&quot;fontFamily&quot;:&quot;Roboto&quot;,&quot;fontSize&quot;:16,&quot;color&quot;:&quot;black&quot;,&quot;fontWeight&quot;:&quot;bold&quot;,&quot;fontStyle&quot;:&quot;normal&quot;,&quot;decoration&quot;:&quot;none&quot;,&quot;script&quot;:&quot;none&quot;},&quot;range&quot;:[0,6]}],&quot;text&quot;:&quot;Thin BM&quot;}],&quot;_lastCaretLocation&quot;:{&quot;lineIndex&quot;:1,&quot;runIndex&quot;:-1,&quot;charIndex&quot;:-1,&quot;endOfLine&quot;:true}},&quot;format&quot;:&quot;BETTER_TEXT&quot;,&quot;size&quot;:{&quot;x&quot;:151.96191999999996,&quot;y&quot;:34.74082206896552},&quot;targetSize&quot;:{&quot;x&quot;:151.96191999999996,&quot;y&quot;:2}},&quot;parent&quot;:{&quot;type&quot;:&quot;CHILD&quot;,&quot;parentId&quot;:&quot;e798b685-7bfa-4270-a822-6972834bf485&quot;,&quot;order&quot;:&quot;5&quot;}},&quot;cd17d1ce-e525-4801-921c-72d42e8cf1cc&quot;:{&quot;type&quot;:&quot;FIGURE_OBJECT&quot;,&quot;id&quot;:&quot;cd17d1ce-e525-4801-921c-72d42e8cf1cc&quot;,&quot;relativeTransform&quot;:{&quot;translate&quot;:{&quot;x&quot;:-341.405,&quot;y&quot;:-135},&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quot;},&quot;layout&quot;:{&quot;sizeRatio&quot;:{&quot;x&quot;:0.88,&quot;y&quot;:0.88},&quot;keepAspectRatio&quot;:false}},&quot;b987c09f-abff-4fd1-a430-e8bfb19dd5e4&quot;:{&quot;id&quot;:&quot;b987c09f-abff-4fd1-a430-e8bfb19dd5e4&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4]}],&quot;text&quot;:&quot;Podocyte Injury&quot;}],&quot;_lastCaretLocation&quot;:{&quot;lineIndex&quot;:0,&quot;runIndex&quot;:-1,&quot;charIndex&quot;:-1,&quot;endOfLine&quot;:true}},&quot;format&quot;:&quot;BETTER_TEXT&quot;,&quot;size&quot;:{&quot;x&quot;:149.6,&quot;y&quot;:22},&quot;targetSize&quot;:{&quot;x&quot;:149.6,&quot;y&quot;:2.32}},&quot;parent&quot;:{&quot;type&quot;:&quot;CHILD&quot;,&quot;parentId&quot;:&quot;cd17d1ce-e525-4801-921c-72d42e8cf1cc&quot;,&quot;order&quot;:&quot;5&quot;}},&quot;1116cda6-a1a3-4c95-a7e5-67ca6f138710&quot;:{&quot;type&quot;:&quot;FIGURE_OBJECT&quot;,&quot;id&quot;:&quot;1116cda6-a1a3-4c95-a7e5-67ca6f138710&quot;,&quot;relativeTransform&quot;:{&quot;translate&quot;:{&quot;x&quot;:314.386,&quot;y&quot;:-130.03900000000002},&quot;rotate&quot;:0,&quot;skewX&quot;:0,&quot;scale&quot;:{&quot;x&quot;:1,&quot;y&quot;:1}},&quot;opacity&quot;:1,&quot;path&quot;:{&quot;type&quot;:&quot;RECT&quot;,&quot;size&quot;:{&quot;x&quot;:170,&quot;y&quot;:45.86851410658307},&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5&quot;},&quot;layout&quot;:{&quot;sizeRatio&quot;:{&quot;x&quot;:0.88,&quot;y&quot;:0.88},&quot;keepAspectRatio&quot;:false}},&quot;1f28d8ba-10bc-44f9-91c6-72965812f5f7&quot;:{&quot;id&quot;:&quot;1f28d8ba-10bc-44f9-91c6-72965812f5f7&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23]}],&quot;text&quot;:&quot;Compliment Dysregulation&quot;}],&quot;_lastCaretLocation&quot;:{&quot;lineIndex&quot;:0,&quot;runIndex&quot;:-1,&quot;charIndex&quot;:-1,&quot;endOfLine&quot;:true}},&quot;format&quot;:&quot;BETTER_TEXT&quot;,&quot;size&quot;:{&quot;x&quot;:149.6,&quot;y&quot;:40.3642924137931},&quot;targetSize&quot;:{&quot;x&quot;:149.6,&quot;y&quot;:2.32}},&quot;parent&quot;:{&quot;type&quot;:&quot;CHILD&quot;,&quot;parentId&quot;:&quot;1116cda6-a1a3-4c95-a7e5-67ca6f138710&quot;,&quot;order&quot;:&quot;5&quot;}},&quot;b2462481-0f12-4af3-bea9-67b94c5fe6f1&quot;:{&quot;type&quot;:&quot;FIGURE_OBJECT&quot;,&quot;id&quot;:&quot;b2462481-0f12-4af3-bea9-67b94c5fe6f1&quot;,&quot;relativeTransform&quot;:{&quot;translate&quot;:{&quot;x&quot;:-20.46599999999998,&quot;y&quot;:-132.0004705882353},&quot;rotate&quot;:0,&quot;skewX&quot;:0,&quot;scale&quot;:{&quot;x&quot;:1,&quot;y&quot;:1}},&quot;opacity&quot;:1,&quot;path&quot;:{&quot;type&quot;:&quot;RECT&quot;,&quot;size&quot;:{&quot;x&quot;:190.5,&quot;y&quot;:43.70294117647059},&quot;cornerRounding&quot;:{&quot;type&quot;:&quot;ARC_LENGTH&quot;,&quot;global&quot;:8.801079419247877}},&quot;pathStyles&quot;:[{&quot;type&quot;:&quot;FILL&quot;,&quot;fillStyle&quot;:&quot;rgba(41, 56, 111, 1)&quot;},{&quot;type&quot;:&quot;STROKE&quot;,&quot;strokeStyle&quot;:&quot;rgba(11, 16, 60, 1)&quot;,&quot;lineWidth&quot;:2.2411764705882353,&quot;lineJoin&quot;:&quot;round&quot;}],&quot;isLocked&quot;:false,&quot;parent&quot;:{&quot;type&quot;:&quot;CHILD&quot;,&quot;parentId&quot;:&quot;7a17ea16-3a0b-436e-9b7a-c0ee3016ea18&quot;,&quot;order&quot;:&quot;9999999998&quot;},&quot;layout&quot;:{&quot;sizeRatio&quot;:{&quot;x&quot;:0.88,&quot;y&quot;:0.88},&quot;keepAspectRatio&quot;:false}},&quot;0f1039b6-d2ea-4f38-957e-5551a9f1dfea&quot;:{&quot;id&quot;:&quot;0f1039b6-d2ea-4f38-957e-5551a9f1dfea&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20.917647058823526,&quot;color&quot;:&quot;rgba(255,255,255,1)&quot;,&quot;fontWeight&quot;:&quot;bold&quot;,&quot;fontStyle&quot;:&quot;normal&quot;,&quot;decoration&quot;:&quot;none&quot;},&quot;range&quot;:[0,13]}],&quot;text&quot;:&quot;Immune Complex&quot;}],&quot;_lastCaretLocation&quot;:{&quot;lineIndex&quot;:0,&quot;runIndex&quot;:-1,&quot;charIndex&quot;:-1,&quot;endOfLine&quot;:true}},&quot;format&quot;:&quot;BETTER_TEXT&quot;,&quot;size&quot;:{&quot;x&quot;:167.64,&quot;y&quot;:24},&quot;targetSize&quot;:{&quot;x&quot;:167.64,&quot;y&quot;:2}},&quot;parent&quot;:{&quot;type&quot;:&quot;CHILD&quot;,&quot;parentId&quot;:&quot;b2462481-0f12-4af3-bea9-67b94c5fe6f1&quot;,&quot;order&quot;:&quot;5&quot;}},&quot;124c3abd-bc36-4710-9ab9-d4779ab8ee6c&quot;:{&quot;type&quot;:&quot;FIGURE_OBJECT&quot;,&quot;id&quot;:&quot;124c3abd-bc36-4710-9ab9-d4779ab8ee6c&quot;,&quot;relativeTransform&quot;:{&quot;translate&quot;:{&quot;x&quot;:314.386,&quot;y&quot;:54.71300000000001},&quot;rotate&quot;:0,&quot;skewX&quot;:0,&quot;scale&quot;:{&quot;x&quot;:1,&quot;y&quot;:1}},&quot;opacity&quot;:1,&quot;path&quot;:{&quot;type&quot;:&quot;RECT&quot;,&quot;size&quot;:{&quot;x&quot;:170,&quot;y&quot;:45.86851410658307},&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quot;},&quot;layout&quot;:{&quot;sizeRatio&quot;:{&quot;x&quot;:0.88,&quot;y&quot;:0.88},&quot;keepAspectRatio&quot;:false}},&quot;6d9ba31e-2a21-4158-a187-16feb10e43da&quot;:{&quot;id&quot;:&quot;6d9ba31e-2a21-4158-a187-16feb10e43da&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6]}],&quot;text&quot;:&quot;Antibody Mediated&quot;}],&quot;_lastCaretLocation&quot;:{&quot;lineIndex&quot;:0,&quot;runIndex&quot;:-1,&quot;charIndex&quot;:-1,&quot;endOfLine&quot;:true}},&quot;format&quot;:&quot;BETTER_TEXT&quot;,&quot;size&quot;:{&quot;x&quot;:149.6,&quot;y&quot;:40.3642924137931},&quot;targetSize&quot;:{&quot;x&quot;:149.6,&quot;y&quot;:2.32}},&quot;parent&quot;:{&quot;type&quot;:&quot;CHILD&quot;,&quot;parentId&quot;:&quot;124c3abd-bc36-4710-9ab9-d4779ab8ee6c&quot;,&quot;order&quot;:&quot;5&quot;}},&quot;1f6738ae-67b5-4591-b9df-ccde74f1af44&quot;:{&quot;id&quot;:&quot;1f6738ae-67b5-4591-b9df-ccde74f1af44&quot;,&quot;name&quot;:&quot;Cloud 1&quot;,&quot;displayName&quot;:&quot;&quot;,&quot;type&quot;:&quot;FIGURE_OBJECT&quot;,&quot;relativeTransform&quot;:{&quot;translate&quot;:{&quot;x&quot;:-5.684341886080802e-14,&quot;y&quot;:-265.8592535657686},&quot;rotate&quot;:0,&quot;skewX&quot;:0,&quot;scale&quot;:{&quot;x&quot;:6.98,&quot;y&quot;:1.8808560124958675}},&quot;image&quot;:{&quot;url&quot;:&quot;https://icons.biorender.com/biorender/5be5e4a67664d21200a3f4ed/5be5e4717664d21200a3f4cf.png&quot;,&quot;isPremium&quot;:false,&quot;isOrgIcon&quot;:false,&quot;size&quot;:{&quot;x&quot;:100,&quot;y&quot;:69.5},&quot;fallbackUrl&quot;:&quot;sources/icons/5be5e4a67664d21200a3f4ed/5be5e4717664d21200a3f4cf.svg&quot;},&quot;source&quot;:{&quot;id&quot;:&quot;5be5e4717664d21200a3f4cf&quot;,&quot;version&quot;:&quot;20190307190404&quot;,&quot;type&quot;:&quot;ASSETS&quot;},&quot;isPremium&quot;:false,&quot;parent&quot;:{&quot;type&quot;:&quot;CHILD&quot;,&quot;parentId&quot;:&quot;7a17ea16-3a0b-436e-9b7a-c0ee3016ea18&quot;,&quot;order&quot;:&quot;4&quot;}},&quot;59307173-5622-4be6-970b-6d2c006f05c3&quot;:{&quot;type&quot;:&quot;FIGURE_OBJECT&quot;,&quot;id&quot;:&quot;59307173-5622-4be6-970b-6d2c006f05c3&quot;,&quot;relativeTransform&quot;:{&quot;translate&quot;:{&quot;x&quot;:-342.063,&quot;y&quot;:51.60300000000001},&quot;rotate&quot;:0,&quot;skewX&quot;:0,&quot;scale&quot;:{&quot;x&quot;:1,&quot;y&quot;:1}},&quot;opacity&quot;:1,&quot;path&quot;:{&quot;type&quot;:&quot;RECT&quot;,&quot;size&quot;:{&quot;x&quot;:172.6839999999999,&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quot;},&quot;layout&quot;:{&quot;sizeRatio&quot;:{&quot;x&quot;:0.88,&quot;y&quot;:0.88},&quot;keepAspectRatio&quot;:false}},&quot;2278eb09-42e2-422a-ade4-ab3cd8707146&quot;:{&quot;id&quot;:&quot;2278eb09-42e2-422a-ade4-ab3cd8707146&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4]}],&quot;text&quot;:&quot;GBM Abnormality&quot;}],&quot;_lastCaretLocation&quot;:{&quot;lineIndex&quot;:0,&quot;runIndex&quot;:-1,&quot;charIndex&quot;:-1,&quot;endOfLine&quot;:true}},&quot;format&quot;:&quot;BETTER_TEXT&quot;,&quot;size&quot;:{&quot;x&quot;:151.96191999999994,&quot;y&quot;:22},&quot;targetSize&quot;:{&quot;x&quot;:151.96191999999994,&quot;y&quot;:2}},&quot;parent&quot;:{&quot;type&quot;:&quot;CHILD&quot;,&quot;parentId&quot;:&quot;59307173-5622-4be6-970b-6d2c006f05c3&quot;,&quot;order&quot;:&quot;5&quot;}},&quot;664a8c76-72af-4cb5-895e-f05a70b83e3e&quot;:{&quot;type&quot;:&quot;FIGURE_OBJECT&quot;,&quot;id&quot;:&quot;664a8c76-72af-4cb5-895e-f05a70b83e3e&quot;,&quot;relativeTransform&quot;:{&quot;translate&quot;:{&quot;x&quot;:-343.405,&quot;y&quot;:175.01000000000002},&quot;rotate&quot;:0,&quot;skewX&quot;:0,&quot;scale&quot;:{&quot;x&quot;:1,&quot;y&quot;:1}},&quot;opacity&quot;:1,&quot;path&quot;:{&quot;type&quot;:&quot;RECT&quot;,&quot;size&quot;:{&quot;x&quot;:170,&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5&quot;},&quot;layout&quot;:{&quot;sizeRatio&quot;:{&quot;x&quot;:0.88,&quot;y&quot;:0.88},&quot;keepAspectRatio&quot;:false}},&quot;b26e1da2-7471-43e9-8800-b6295adb2e9f&quot;:{&quot;id&quot;:&quot;b26e1da2-7471-43e9-8800-b6295adb2e9f&quot;,&quot;type&quot;:&quot;FIGURE_OBJECT&quot;,&quot;relativeTransform&quot;:{&quot;translate&quot;:{&quot;x&quot;:0,&quot;y&quot;:0},&quot;rotate&quot;:0,&quot;skewX&quot;:0,&quot;scale&quot;:{&quot;x&quot;:1,&quot;y&quot;:1}},&quot;text&quot;:{&quot;textData&quot;:{&quot;lineSpacing&quot;:&quot;half&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9]}],&quot;text&quot;:&quot;Deposition&quot;}],&quot;_lastCaretLocation&quot;:{&quot;lineIndex&quot;:0,&quot;runIndex&quot;:-1,&quot;charIndex&quot;:-1,&quot;endOfLine&quot;:true}},&quot;format&quot;:&quot;BETTER_TEXT&quot;,&quot;size&quot;:{&quot;x&quot;:149.6,&quot;y&quot;:22},&quot;targetSize&quot;:{&quot;x&quot;:149.6,&quot;y&quot;:2.32}},&quot;parent&quot;:{&quot;type&quot;:&quot;CHILD&quot;,&quot;parentId&quot;:&quot;664a8c76-72af-4cb5-895e-f05a70b83e3e&quot;,&quot;order&quot;:&quot;5&quot;}},&quot;f2d0e030-33e1-4a91-8619-1148df5695e4&quot;:{&quot;type&quot;:&quot;FIGURE_OBJECT&quot;,&quot;id&quot;:&quot;f2d0e030-33e1-4a91-8619-1148df5695e4&quot;,&quot;relativeTransform&quot;:{&quot;translate&quot;:{&quot;x&quot;:-108.78199999999998,&quot;y&quot;:-79.804},&quot;rotate&quot;:0,&quot;skewX&quot;:0,&quot;scale&quot;:{&quot;x&quot;:1,&quot;y&quot;:1}},&quot;opacity&quot;:1,&quot;path&quot;:{&quot;type&quot;:&quot;RECT&quot;,&quot;size&quot;:{&quot;x&quot;:135,&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7&quot;},&quot;layout&quot;:{&quot;sizeRatio&quot;:{&quot;x&quot;:0.88,&quot;y&quot;:0.88},&quot;keepAspectRatio&quot;:false}},&quot;c3eef57c-f8fc-435d-bac0-c5b1241d953d&quot;:{&quot;id&quot;:&quot;c3eef57c-f8fc-435d-bac0-c5b1241d953d&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6]}],&quot;text&quot;:&quot;In-Situ&quot;}],&quot;_lastCaretLocation&quot;:{&quot;lineIndex&quot;:0,&quot;runIndex&quot;:-1,&quot;charIndex&quot;:-1,&quot;endOfLine&quot;:true}},&quot;format&quot;:&quot;BETTER_TEXT&quot;,&quot;size&quot;:{&quot;x&quot;:118.8,&quot;y&quot;:22},&quot;targetSize&quot;:{&quot;x&quot;:118.8,&quot;y&quot;:2}},&quot;parent&quot;:{&quot;type&quot;:&quot;CHILD&quot;,&quot;parentId&quot;:&quot;f2d0e030-33e1-4a91-8619-1148df5695e4&quot;,&quot;order&quot;:&quot;5&quot;}},&quot;d0e66e60-aaad-4344-bf69-85a930341d36&quot;:{&quot;type&quot;:&quot;FIGURE_OBJECT&quot;,&quot;id&quot;:&quot;d0e66e60-aaad-4344-bf69-85a930341d36&quot;,&quot;relativeTransform&quot;:{&quot;translate&quot;:{&quot;x&quot;:64.00000000000003,&quot;y&quot;:-79.804},&quot;rotate&quot;:0,&quot;skewX&quot;:0,&quot;scale&quot;:{&quot;x&quot;:1,&quot;y&quot;:1}},&quot;opacity&quot;:1,&quot;path&quot;:{&quot;type&quot;:&quot;RECT&quot;,&quot;size&quot;:{&quot;x&quot;:135,&quot;y&quot;:39},&quot;cornerRounding&quot;:{&quot;type&quot;:&quot;ARC_LENGTH&quot;,&quot;global&quot;:7.853981633974483}},&quot;pathStyles&quot;:[{&quot;type&quot;:&quot;FILL&quot;,&quot;fillStyle&quot;:&quot;rgba(41, 56, 111, 1)&quot;},{&quot;type&quot;:&quot;STROKE&quot;,&quot;strokeStyle&quot;:&quot;rgba(11, 16, 60, 1)&quot;,&quot;lineWidth&quot;:2,&quot;lineJoin&quot;:&quot;round&quot;}],&quot;isLocked&quot;:false,&quot;parent&quot;:{&quot;type&quot;:&quot;CHILD&quot;,&quot;parentId&quot;:&quot;7a17ea16-3a0b-436e-9b7a-c0ee3016ea18&quot;,&quot;order&quot;:&quot;999999999998&quot;},&quot;layout&quot;:{&quot;sizeRatio&quot;:{&quot;x&quot;:0.88,&quot;y&quot;:0.88},&quot;keepAspectRatio&quot;:false}},&quot;7c5117d5-4d4d-40c9-93b9-66a8349b94a2&quot;:{&quot;id&quot;:&quot;7c5117d5-4d4d-40c9-93b9-66a8349b94a2&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8.666666666666664,&quot;color&quot;:&quot;rgba(255,255,255,1)&quot;,&quot;fontWeight&quot;:&quot;bold&quot;,&quot;fontStyle&quot;:&quot;normal&quot;,&quot;decoration&quot;:&quot;none&quot;},&quot;range&quot;:[0,10]}],&quot;text&quot;:&quot;Circulating&quot;}],&quot;_lastCaretLocation&quot;:{&quot;lineIndex&quot;:0,&quot;runIndex&quot;:-1,&quot;charIndex&quot;:-1,&quot;endOfLine&quot;:true}},&quot;format&quot;:&quot;BETTER_TEXT&quot;,&quot;size&quot;:{&quot;x&quot;:118.8,&quot;y&quot;:22},&quot;targetSize&quot;:{&quot;x&quot;:118.8,&quot;y&quot;:2}},&quot;parent&quot;:{&quot;type&quot;:&quot;CHILD&quot;,&quot;parentId&quot;:&quot;d0e66e60-aaad-4344-bf69-85a930341d36&quot;,&quot;order&quot;:&quot;5&quot;}},&quot;3580d09b-12c1-4479-bfe4-af5fd1f8791d&quot;:{&quot;relativeTransform&quot;:{&quot;translate&quot;:{&quot;x&quot;:314.31800000000004,&quot;y&quot;:-32.82950000000005},&quot;rotate&quot;:0,&quot;skewX&quot;:0,&quot;scale&quot;:{&quot;x&quot;:1,&quot;y&quot;:1}},&quot;type&quot;:&quot;FIGURE_OBJECT&quot;,&quot;id&quot;:&quot;3580d09b-12c1-4479-bfe4-af5fd1f8791d&quot;,&quot;opacity&quot;:1,&quot;path&quot;:{&quot;type&quot;:&quot;RECT&quot;,&quot;size&quot;:{&quot;x&quot;:151.86475999866835,&quot;y&quot;:37.69839393939391},&quot;cornerRounding&quot;:{&quot;type&quot;:&quot;ARC_LENGTH&quot;,&quot;global&quot;:0}},&quot;pathStyles&quot;:[{&quot;type&quot;:&quot;FILL&quot;,&quot;fillStyle&quot;:&quot;rgba(252, 229, 234, 1)&quot;},{&quot;type&quot;:&quot;STROKE&quot;,&quot;strokeStyle&quot;:&quot;rgba(138, 42, 68, 1)&quot;,&quot;lineWidth&quot;:2,&quot;lineJoin&quot;:&quot;round&quot;}],&quot;isLocked&quot;:false,&quot;parent&quot;:{&quot;type&quot;:&quot;CHILD&quot;,&quot;parentId&quot;:&quot;7a17ea16-3a0b-436e-9b7a-c0ee3016ea18&quot;,&quot;order&quot;:&quot;999999999999&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09982db1-ef99-4801-84e5-c275ffc0f76e&quot;:{&quot;id&quot;:&quot;09982db1-ef99-4801-84e5-c275ffc0f76e&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9]}],&quot;text&quot;:&quot;aHUS (TMA)&quot;}],&quot;_lastCaretLocation&quot;:{&quot;lineIndex&quot;:0,&quot;runIndex&quot;:-1,&quot;charIndex&quot;:-1,&quot;endOfLine&quot;:true}},&quot;format&quot;:&quot;BETTER_TEXT&quot;,&quot;size&quot;:{&quot;x&quot;:133.64098879882815,&quot;y&quot;:19},&quot;targetSize&quot;:{&quot;x&quot;:133.64098879882815,&quot;y&quot;:2}},&quot;parent&quot;:{&quot;type&quot;:&quot;CHILD&quot;,&quot;parentId&quot;:&quot;3580d09b-12c1-4479-bfe4-af5fd1f8791d&quot;,&quot;order&quot;:&quot;5&quot;}},&quot;aec29f04-091b-4213-ac5f-3446fb5d77dd&quot;:{&quot;relativeTransform&quot;:{&quot;translate&quot;:{&quot;x&quot;:63.471000000000004,&quot;y&quot;:95.29899999999992},&quot;rotate&quot;:0,&quot;skewX&quot;:0,&quot;scale&quot;:{&quot;x&quot;:1,&quot;y&quot;:1}},&quot;type&quot;:&quot;FIGURE_OBJECT&quot;,&quot;id&quot;:&quot;aec29f04-091b-4213-ac5f-3446fb5d77dd&quot;,&quot;opacity&quot;:1,&quot;path&quot;:{&quot;type&quot;:&quot;RECT&quot;,&quot;size&quot;:{&quot;x&quot;:149.9420000000001,&quot;y&quot;:38.39199999999997},&quot;cornerRounding&quot;:{&quot;type&quot;:&quot;ARC_LENGTH&quot;,&quot;global&quot;:0}},&quot;pathStyles&quot;:[{&quot;type&quot;:&quot;FILL&quot;,&quot;fillStyle&quot;:&quot;rgba(211, 238, 234, 1)&quot;},{&quot;type&quot;:&quot;STROKE&quot;,&quot;strokeStyle&quot;:&quot;rgba(34, 98, 88, 1)&quot;,&quot;lineWidth&quot;:2,&quot;lineJoin&quot;:&quot;round&quot;}],&quot;isLocked&quot;:false,&quot;parent&quot;:{&quot;type&quot;:&quot;CHILD&quot;,&quot;parentId&quot;:&quot;7a17ea16-3a0b-436e-9b7a-c0ee3016ea18&quot;,&quot;order&quot;:&quot;9999999999995&quot;},&quot;name&quot;:&quot;Shape (square, editable)&quot;,&quot;displayName&quot;:&quot;Shape (square, editable)&quot;,&quot;source&quot;:{&quot;id&quot;:&quot;6258475e6f50fac47395d49f&quot;,&quot;type&quot;:&quot;ASSETS&quot;},&quot;isPremium&quot;:false,&quot;layout&quot;:{&quot;sizeRatio&quot;:{&quot;x&quot;:0.88,&quot;y&quot;:0.88},&quot;keepAspectRatio&quot;:false}},&quot;306179eb-44f1-453a-b1f3-c9a74611e7e4&quot;:{&quot;id&quot;:&quot;306179eb-44f1-453a-b1f3-c9a74611e7e4&quot;,&quot;type&quot;:&quot;FIGURE_OBJECT&quot;,&quot;relativeTransform&quot;:{&quot;translate&quot;:{&quot;x&quot;:0,&quot;y&quot;:0},&quot;rotate&quot;:0},&quot;text&quot;:{&quot;textData&quot;:{&quot;lineSpacing&quot;:&quot;half&quot;,&quot;alignment&quot;:&quot;center&quot;,&quot;verticalAlign&quot;:&quot;TOP&quot;,&quot;lines&quot;:[{&quot;runs&quot;:[{&quot;style&quot;:{&quot;fontFamily&quot;:&quot;Roboto&quot;,&quot;fontSize&quot;:16,&quot;color&quot;:&quot;black&quot;,&quot;fontWeight&quot;:&quot;bold&quot;,&quot;fontStyle&quot;:&quot;normal&quot;,&quot;decoration&quot;:&quot;none&quot;,&quot;script&quot;:&quot;none&quot;},&quot;range&quot;:[0,15]}],&quot;text&quot;:&quot;Cryoglobulinemia&quot;}],&quot;_lastCaretLocation&quot;:{&quot;lineIndex&quot;:0,&quot;runIndex&quot;:-1,&quot;charIndex&quot;:-1,&quot;endOfLine&quot;:true}},&quot;format&quot;:&quot;BETTER_TEXT&quot;,&quot;size&quot;:{&quot;x&quot;:131.94896000000008,&quot;y&quot;:19},&quot;targetSize&quot;:{&quot;x&quot;:131.94896000000008,&quot;y&quot;:2}},&quot;parent&quot;:{&quot;type&quot;:&quot;CHILD&quot;,&quot;parentId&quot;:&quot;aec29f04-091b-4213-ac5f-3446fb5d77dd&quot;,&quot;order&quot;:&quot;5&quot;}}}}"/>
  <p:tag name="TRANSPARENTBACKGROUND" val="true"/>
  <p:tag name="VERSION" val="1734532190405"/>
  <p:tag name="TITLE" val="GD Mechanistic Approach"/>
  <p:tag name="CREATORNAME" val="Jacob Nysather"/>
  <p:tag name="DATEINSERTED" val="1734532434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D15A8B7-9734-1F44-974A-4FB705DE984C}">
  <we:reference id="wa200006038" version="1.0.0.3" store="en-US" storeType="OMEX"/>
  <we:alternateReferences>
    <we:reference id="wa200006038" version="1.0.0.3" store="en-US" storeType="OMEX"/>
  </we:alternateReferences>
  <we:properties>
    <we:property name="pptx_export_from_biorender" value="false"/>
    <we:property name="has-user-completed-add" value="tru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otalTime>1943</TotalTime>
  <Words>5268</Words>
  <Application>Microsoft Macintosh PowerPoint</Application>
  <PresentationFormat>Widescreen</PresentationFormat>
  <Paragraphs>701</Paragraphs>
  <Slides>86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Calibri Light</vt:lpstr>
      <vt:lpstr>Georgia</vt:lpstr>
      <vt:lpstr>Helvetica</vt:lpstr>
      <vt:lpstr>Helvetica Neue</vt:lpstr>
      <vt:lpstr>Office Theme</vt:lpstr>
      <vt:lpstr>PowerPoint Presentation</vt:lpstr>
      <vt:lpstr>About Me</vt:lpstr>
      <vt:lpstr>Disclosures</vt:lpstr>
      <vt:lpstr>Objectives</vt:lpstr>
      <vt:lpstr>What is Normal</vt:lpstr>
      <vt:lpstr>What is Normal</vt:lpstr>
      <vt:lpstr>PowerPoint Presentation</vt:lpstr>
      <vt:lpstr>Proteinuria</vt:lpstr>
      <vt:lpstr>Glomerular Disease</vt:lpstr>
      <vt:lpstr>PowerPoint Presentation</vt:lpstr>
      <vt:lpstr>PowerPoint Presentation</vt:lpstr>
      <vt:lpstr>PowerPoint Presentation</vt:lpstr>
      <vt:lpstr>Common Presentation</vt:lpstr>
      <vt:lpstr>PowerPoint Presentation</vt:lpstr>
      <vt:lpstr>PowerPoint Presentation</vt:lpstr>
      <vt:lpstr>Common Physical Findings</vt:lpstr>
      <vt:lpstr>Common Lab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Work-up</vt:lpstr>
      <vt:lpstr>Nephrotic Syndrome</vt:lpstr>
      <vt:lpstr>Generalized Treatment for all Nephrotic</vt:lpstr>
      <vt:lpstr>Focal Segmental Glomerulosclerosis (FSGS)</vt:lpstr>
      <vt:lpstr>PowerPoint Presentation</vt:lpstr>
      <vt:lpstr>PowerPoint Presentation</vt:lpstr>
      <vt:lpstr>PowerPoint Presentation</vt:lpstr>
      <vt:lpstr>PowerPoint Presentation</vt:lpstr>
      <vt:lpstr>Membranous Glomerulopathy</vt:lpstr>
      <vt:lpstr>Membranous Glomerulopathy</vt:lpstr>
      <vt:lpstr>PowerPoint Presentation</vt:lpstr>
      <vt:lpstr>PowerPoint Presentation</vt:lpstr>
      <vt:lpstr>PowerPoint Presentation</vt:lpstr>
      <vt:lpstr>PowerPoint Presentation</vt:lpstr>
      <vt:lpstr>Minimal Change Disease</vt:lpstr>
      <vt:lpstr>PowerPoint Presentation</vt:lpstr>
      <vt:lpstr>PowerPoint Presentation</vt:lpstr>
      <vt:lpstr>PowerPoint Presentation</vt:lpstr>
      <vt:lpstr>Diabetic Nephropathy</vt:lpstr>
      <vt:lpstr>Secondary Buzz Words</vt:lpstr>
      <vt:lpstr>PowerPoint Presentation</vt:lpstr>
      <vt:lpstr>PowerPoint Presentation</vt:lpstr>
      <vt:lpstr>PowerPoint Presentation</vt:lpstr>
      <vt:lpstr>PowerPoint Presentation</vt:lpstr>
      <vt:lpstr>PowerPoint Presentation</vt:lpstr>
      <vt:lpstr>Rapidly Progressive Glomerulonephritis</vt:lpstr>
      <vt:lpstr>PowerPoint Presentation</vt:lpstr>
      <vt:lpstr>Anti-Glomerular Basement Membrane</vt:lpstr>
      <vt:lpstr>PowerPoint Presentation</vt:lpstr>
      <vt:lpstr>PowerPoint Presentation</vt:lpstr>
      <vt:lpstr>PowerPoint Presentation</vt:lpstr>
      <vt:lpstr>ANCA-Associated</vt:lpstr>
      <vt:lpstr>PowerPoint Presentation</vt:lpstr>
      <vt:lpstr>PowerPoint Presentation</vt:lpstr>
      <vt:lpstr>Lupus Nephritis</vt:lpstr>
      <vt:lpstr>Infectious Related Glomerulonephritis</vt:lpstr>
      <vt:lpstr>PowerPoint Presentation</vt:lpstr>
      <vt:lpstr>Next is tricky</vt:lpstr>
      <vt:lpstr>PowerPoint Presentation</vt:lpstr>
      <vt:lpstr>PowerPoint Presentation</vt:lpstr>
      <vt:lpstr>Immune Complex Mediated Glomerulonephritis</vt:lpstr>
      <vt:lpstr>IgA Nephropathy</vt:lpstr>
      <vt:lpstr>PowerPoint Presentation</vt:lpstr>
      <vt:lpstr>IgA Vasculitis</vt:lpstr>
      <vt:lpstr>Membranoproliferative Glomerulonephritis</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33</cp:revision>
  <dcterms:created xsi:type="dcterms:W3CDTF">2021-01-06T15:17:42Z</dcterms:created>
  <dcterms:modified xsi:type="dcterms:W3CDTF">2026-04-29T15:52:29Z</dcterms:modified>
</cp:coreProperties>
</file>