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8"/>
  </p:notesMasterIdLst>
  <p:sldIdLst>
    <p:sldId id="259" r:id="rId3"/>
    <p:sldId id="299" r:id="rId4"/>
    <p:sldId id="315" r:id="rId5"/>
    <p:sldId id="319" r:id="rId6"/>
    <p:sldId id="320" r:id="rId7"/>
    <p:sldId id="300" r:id="rId8"/>
    <p:sldId id="295" r:id="rId9"/>
    <p:sldId id="301" r:id="rId10"/>
    <p:sldId id="321" r:id="rId11"/>
    <p:sldId id="304" r:id="rId12"/>
    <p:sldId id="309" r:id="rId13"/>
    <p:sldId id="310" r:id="rId14"/>
    <p:sldId id="305" r:id="rId15"/>
    <p:sldId id="262" r:id="rId16"/>
    <p:sldId id="306" r:id="rId17"/>
    <p:sldId id="311" r:id="rId18"/>
    <p:sldId id="312" r:id="rId19"/>
    <p:sldId id="313" r:id="rId20"/>
    <p:sldId id="291" r:id="rId21"/>
    <p:sldId id="308" r:id="rId22"/>
    <p:sldId id="296" r:id="rId23"/>
    <p:sldId id="297" r:id="rId24"/>
    <p:sldId id="318" r:id="rId25"/>
    <p:sldId id="322" r:id="rId26"/>
    <p:sldId id="2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5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041"/>
  </p:normalViewPr>
  <p:slideViewPr>
    <p:cSldViewPr snapToGrid="0">
      <p:cViewPr varScale="1">
        <p:scale>
          <a:sx n="85" d="100"/>
          <a:sy n="85" d="100"/>
        </p:scale>
        <p:origin x="92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02012-F180-2441-95C6-230A5CEEDA78}" type="datetimeFigureOut">
              <a:rPr lang="en-US" smtClean="0"/>
              <a:t>10/25/25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CC0AA-1622-D947-A52E-D5A2AFC3D97E}" type="slidenum">
              <a:rPr lang="en-US" smtClean="0"/>
              <a:t>‹#›</a:t>
            </a:fld>
            <a:endParaRPr lang="en-US"/>
          </a:p>
        </p:txBody>
      </p:sp>
    </p:spTree>
    <p:extLst>
      <p:ext uri="{BB962C8B-B14F-4D97-AF65-F5344CB8AC3E}">
        <p14:creationId xmlns:p14="http://schemas.microsoft.com/office/powerpoint/2010/main" val="273609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E3B7-DC71-BD55-79A3-39E95F6C1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167AB-B9F2-84CB-06B3-6AE10EFDB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F6D8A-2DCC-4545-AAF0-4C3EF3C23E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A1D5508-39EB-A8DC-35DA-2CCE68BE1618}"/>
              </a:ext>
            </a:extLst>
          </p:cNvPr>
          <p:cNvSpPr>
            <a:spLocks noGrp="1"/>
          </p:cNvSpPr>
          <p:nvPr>
            <p:ph type="sldNum" sz="quarter" idx="5"/>
          </p:nvPr>
        </p:nvSpPr>
        <p:spPr/>
        <p:txBody>
          <a:bodyPr/>
          <a:lstStyle/>
          <a:p>
            <a:fld id="{03ECC0AA-1622-D947-A52E-D5A2AFC3D97E}" type="slidenum">
              <a:rPr lang="en-US" smtClean="0"/>
              <a:t>4</a:t>
            </a:fld>
            <a:endParaRPr lang="en-US"/>
          </a:p>
        </p:txBody>
      </p:sp>
    </p:spTree>
    <p:extLst>
      <p:ext uri="{BB962C8B-B14F-4D97-AF65-F5344CB8AC3E}">
        <p14:creationId xmlns:p14="http://schemas.microsoft.com/office/powerpoint/2010/main" val="10379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DF190-94BE-D011-C0CF-51CA17F51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DF36F-BA5B-FD74-6CED-AA74D8049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09C1B-542C-6352-A596-DC6ED81131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8D8588B-A1B2-BDE1-A395-8F6281AF61B2}"/>
              </a:ext>
            </a:extLst>
          </p:cNvPr>
          <p:cNvSpPr>
            <a:spLocks noGrp="1"/>
          </p:cNvSpPr>
          <p:nvPr>
            <p:ph type="sldNum" sz="quarter" idx="5"/>
          </p:nvPr>
        </p:nvSpPr>
        <p:spPr/>
        <p:txBody>
          <a:bodyPr/>
          <a:lstStyle/>
          <a:p>
            <a:fld id="{03ECC0AA-1622-D947-A52E-D5A2AFC3D97E}" type="slidenum">
              <a:rPr lang="en-US" smtClean="0"/>
              <a:t>5</a:t>
            </a:fld>
            <a:endParaRPr lang="en-US"/>
          </a:p>
        </p:txBody>
      </p:sp>
    </p:spTree>
    <p:extLst>
      <p:ext uri="{BB962C8B-B14F-4D97-AF65-F5344CB8AC3E}">
        <p14:creationId xmlns:p14="http://schemas.microsoft.com/office/powerpoint/2010/main" val="401516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Monogenic forms of disease are usually caused by rare or even private variants in a single gene that have a large effect </a:t>
            </a:r>
          </a:p>
          <a:p>
            <a:r>
              <a:rPr lang="en-US" dirty="0"/>
              <a:t>- Modifier alleles exhibit intermediate allele frequencies and more modest effect sizes</a:t>
            </a:r>
          </a:p>
          <a:p>
            <a:r>
              <a:rPr lang="en-US" dirty="0"/>
              <a:t>- Polygenic subtypes of kidney disease usually reflect the collective contributions of multiple common variants each of which has a small effect on disease risk, however polygenic risk scores have shown that individuals who have many common variants can have a similar disease risk to individuals with a </a:t>
            </a:r>
            <a:r>
              <a:rPr lang="en-US" dirty="0" err="1"/>
              <a:t>mongenic</a:t>
            </a:r>
            <a:r>
              <a:rPr lang="en-US" dirty="0"/>
              <a:t> form </a:t>
            </a:r>
          </a:p>
          <a:p>
            <a:r>
              <a:rPr lang="en-US" dirty="0"/>
              <a:t>- Relatively common variants have been shown to each have a large impact on disease risk (association of APOL1 risk variants with various form of non-diabetic CKD and association of risk alleles at HLA and PLA2R1 loci with idiopathic Membranous Nephropathy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being shaped by the type of genetic mutation and environmental factors these phenomena can be mediated by the actions of modifier genes. Some monogenic conditions can vary substantially depending on the genotype at other loci suggestive of oligogenic inheritance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Novel approaches to help to address challenges posed by complexity of CKD (such as polygenic risk scores and phenotypic risk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However, many of these disorders can arise from genetic etiologies, can also occur from secondary factors (metabolic disease, immune dysfunction, infection, toxic injury)</a:t>
            </a:r>
          </a:p>
          <a:p>
            <a:endParaRPr lang="en-US" dirty="0"/>
          </a:p>
        </p:txBody>
      </p:sp>
      <p:sp>
        <p:nvSpPr>
          <p:cNvPr id="4" name="Slide Number Placeholder 3"/>
          <p:cNvSpPr>
            <a:spLocks noGrp="1"/>
          </p:cNvSpPr>
          <p:nvPr>
            <p:ph type="sldNum" sz="quarter" idx="5"/>
          </p:nvPr>
        </p:nvSpPr>
        <p:spPr/>
        <p:txBody>
          <a:bodyPr/>
          <a:lstStyle/>
          <a:p>
            <a:fld id="{03ECC0AA-1622-D947-A52E-D5A2AFC3D97E}" type="slidenum">
              <a:rPr lang="en-US" smtClean="0"/>
              <a:t>15</a:t>
            </a:fld>
            <a:endParaRPr lang="en-US"/>
          </a:p>
        </p:txBody>
      </p:sp>
    </p:spTree>
    <p:extLst>
      <p:ext uri="{BB962C8B-B14F-4D97-AF65-F5344CB8AC3E}">
        <p14:creationId xmlns:p14="http://schemas.microsoft.com/office/powerpoint/2010/main" val="3051475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EF970-DDB2-E54E-A95F-1BEA6A129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A46EF-D01F-0388-4993-BF3123D79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5C833-6D60-6E7F-F698-ACD0B5C46A43}"/>
              </a:ext>
            </a:extLst>
          </p:cNvPr>
          <p:cNvSpPr>
            <a:spLocks noGrp="1"/>
          </p:cNvSpPr>
          <p:nvPr>
            <p:ph type="body" idx="1"/>
          </p:nvPr>
        </p:nvSpPr>
        <p:spPr/>
        <p:txBody>
          <a:bodyPr/>
          <a:lstStyle/>
          <a:p>
            <a:r>
              <a:rPr lang="en-US" dirty="0"/>
              <a:t>- Monogenic forms of disease are usually caused by rare or even private variants in a single gene that have a large effect </a:t>
            </a:r>
          </a:p>
          <a:p>
            <a:r>
              <a:rPr lang="en-US" dirty="0"/>
              <a:t>- Modifier alleles exhibit intermediate allele frequencies and more modest effect sizes</a:t>
            </a:r>
          </a:p>
          <a:p>
            <a:r>
              <a:rPr lang="en-US" dirty="0"/>
              <a:t>- Polygenic subtypes of kidney disease usually reflect the collective contributions of multiple common variants each of which has a small effect on disease risk, however polygenic risk scores have shown that individuals who have many common variants can have a similar disease risk to individuals with a </a:t>
            </a:r>
            <a:r>
              <a:rPr lang="en-US" dirty="0" err="1"/>
              <a:t>mongenic</a:t>
            </a:r>
            <a:r>
              <a:rPr lang="en-US" dirty="0"/>
              <a:t> form </a:t>
            </a:r>
          </a:p>
          <a:p>
            <a:r>
              <a:rPr lang="en-US" dirty="0"/>
              <a:t>- Relatively common variants have been shown to each have a large impact on disease risk (association of APOL1 risk variants with various form of non-diabetic CKD and association of risk alleles at HLA and PLA2R1 loci with idiopathic Membranous Nephropathy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being shaped by the type of genetic mutation and environmental factors these phenomena can be mediated by the actions of modifier genes. Some monogenic conditions can vary substantially depending on the genotype at other loci suggestive of oligogenic inheritance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Novel approaches to help to address challenges posed by complexity of CKD (such as polygenic risk scores and phenotypic risk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However, many of these disorders can arise from genetic etiologies, can also occur from secondary factors (metabolic disease, immune dysfunction, infection, toxic injury)</a:t>
            </a:r>
          </a:p>
          <a:p>
            <a:endParaRPr lang="en-US" dirty="0"/>
          </a:p>
        </p:txBody>
      </p:sp>
      <p:sp>
        <p:nvSpPr>
          <p:cNvPr id="4" name="Slide Number Placeholder 3">
            <a:extLst>
              <a:ext uri="{FF2B5EF4-FFF2-40B4-BE49-F238E27FC236}">
                <a16:creationId xmlns:a16="http://schemas.microsoft.com/office/drawing/2014/main" id="{84687BDD-9B90-6B21-67AE-7C1FA2574684}"/>
              </a:ext>
            </a:extLst>
          </p:cNvPr>
          <p:cNvSpPr>
            <a:spLocks noGrp="1"/>
          </p:cNvSpPr>
          <p:nvPr>
            <p:ph type="sldNum" sz="quarter" idx="5"/>
          </p:nvPr>
        </p:nvSpPr>
        <p:spPr/>
        <p:txBody>
          <a:bodyPr/>
          <a:lstStyle/>
          <a:p>
            <a:fld id="{03ECC0AA-1622-D947-A52E-D5A2AFC3D97E}" type="slidenum">
              <a:rPr lang="en-US" smtClean="0"/>
              <a:t>16</a:t>
            </a:fld>
            <a:endParaRPr lang="en-US"/>
          </a:p>
        </p:txBody>
      </p:sp>
    </p:spTree>
    <p:extLst>
      <p:ext uri="{BB962C8B-B14F-4D97-AF65-F5344CB8AC3E}">
        <p14:creationId xmlns:p14="http://schemas.microsoft.com/office/powerpoint/2010/main" val="133812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Actionability refers to the potential for genetic rest results to lead to specific clinical actions from prevention or treatment of a condition, supported by recommendations based on evidence. ADPKD, autosomal dominant polycystic kidney disease; </a:t>
            </a:r>
            <a:r>
              <a:rPr lang="en-US" dirty="0" err="1"/>
              <a:t>aHUS</a:t>
            </a:r>
            <a:r>
              <a:rPr lang="en-US" dirty="0"/>
              <a:t>, atypical hemolytic uremic syndrome, CKD, chronic kidney disease; RAAS, renin-angiotensin-aldosterone system, SRNS, steroid-resistant nephrotic syndrome. Reproduced from KDIGO Conference Participants. Genetics in chronic kidney disease: conclusions from a Kidney Disease: Improving Global Outcomes (KDIGO) Controversies Conference. Kidney Int. 2022;101:1126–1141.100 Copyright ª 2022, Kidney Disease: Improving Global Outcomes (KDIGO). Published by Elsevier Inc. on behalf of the International Society of Nephrology.</a:t>
            </a:r>
          </a:p>
          <a:p>
            <a:endParaRPr lang="en-US" dirty="0"/>
          </a:p>
        </p:txBody>
      </p:sp>
      <p:sp>
        <p:nvSpPr>
          <p:cNvPr id="4" name="Slide Number Placeholder 3"/>
          <p:cNvSpPr>
            <a:spLocks noGrp="1"/>
          </p:cNvSpPr>
          <p:nvPr>
            <p:ph type="sldNum" sz="quarter" idx="5"/>
          </p:nvPr>
        </p:nvSpPr>
        <p:spPr/>
        <p:txBody>
          <a:bodyPr/>
          <a:lstStyle/>
          <a:p>
            <a:fld id="{03ECC0AA-1622-D947-A52E-D5A2AFC3D97E}" type="slidenum">
              <a:rPr lang="en-US" smtClean="0"/>
              <a:t>20</a:t>
            </a:fld>
            <a:endParaRPr lang="en-US"/>
          </a:p>
        </p:txBody>
      </p:sp>
    </p:spTree>
    <p:extLst>
      <p:ext uri="{BB962C8B-B14F-4D97-AF65-F5344CB8AC3E}">
        <p14:creationId xmlns:p14="http://schemas.microsoft.com/office/powerpoint/2010/main" val="403068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8954B-F042-BCD9-45AE-26AEB8E1C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FCCCF-6DC6-E9AE-947F-797BA3903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95B8E-0174-FD0A-4E21-1BDF8709BE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15659BD-2939-A27C-73CE-8E898F979EBC}"/>
              </a:ext>
            </a:extLst>
          </p:cNvPr>
          <p:cNvSpPr>
            <a:spLocks noGrp="1"/>
          </p:cNvSpPr>
          <p:nvPr>
            <p:ph type="sldNum" sz="quarter" idx="5"/>
          </p:nvPr>
        </p:nvSpPr>
        <p:spPr/>
        <p:txBody>
          <a:bodyPr/>
          <a:lstStyle/>
          <a:p>
            <a:fld id="{03ECC0AA-1622-D947-A52E-D5A2AFC3D97E}" type="slidenum">
              <a:rPr lang="en-US" smtClean="0"/>
              <a:t>23</a:t>
            </a:fld>
            <a:endParaRPr lang="en-US"/>
          </a:p>
        </p:txBody>
      </p:sp>
    </p:spTree>
    <p:extLst>
      <p:ext uri="{BB962C8B-B14F-4D97-AF65-F5344CB8AC3E}">
        <p14:creationId xmlns:p14="http://schemas.microsoft.com/office/powerpoint/2010/main" val="245978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6AA9-0C4F-82E8-E7F2-93CDFFD93B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00EBAA-F389-6609-C57A-C2986B6F19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D4DDB0-D6E2-600E-323D-C461B09D5F59}"/>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5" name="Footer Placeholder 4">
            <a:extLst>
              <a:ext uri="{FF2B5EF4-FFF2-40B4-BE49-F238E27FC236}">
                <a16:creationId xmlns:a16="http://schemas.microsoft.com/office/drawing/2014/main" id="{9E4EB7AC-AE37-6FD7-07A8-AB2387797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B11CB-0671-525A-6F75-7CB2F5DF9058}"/>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126058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BD43-A8AD-2ABE-0E6F-BAB63C3419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7AF6B-8C5D-F168-1F06-BA974E3CDD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A673E-0D21-A9E7-BACE-680C90CCD049}"/>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5" name="Footer Placeholder 4">
            <a:extLst>
              <a:ext uri="{FF2B5EF4-FFF2-40B4-BE49-F238E27FC236}">
                <a16:creationId xmlns:a16="http://schemas.microsoft.com/office/drawing/2014/main" id="{B176999A-C4B7-E743-FCF9-89DC3A8B1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696EF-27D8-9694-65C2-024FB5879870}"/>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312270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6E347-DC8D-D772-F819-4DDE6AA79D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CC516-2325-868F-0248-9853031423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58F01-3A59-F73D-93A3-B3AE3CC6B0D6}"/>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5" name="Footer Placeholder 4">
            <a:extLst>
              <a:ext uri="{FF2B5EF4-FFF2-40B4-BE49-F238E27FC236}">
                <a16:creationId xmlns:a16="http://schemas.microsoft.com/office/drawing/2014/main" id="{D627675C-F4D6-9B20-DCB0-796F4F1E4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8CB67-195F-12CF-2515-9C734604943F}"/>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148422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3604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08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934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648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902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748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466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50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E97-24BA-1EA4-01AC-6172F7DD4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76593-7461-1092-F4AB-6B91A3E8E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635CF-E044-BFD9-04C5-454545093673}"/>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5" name="Footer Placeholder 4">
            <a:extLst>
              <a:ext uri="{FF2B5EF4-FFF2-40B4-BE49-F238E27FC236}">
                <a16:creationId xmlns:a16="http://schemas.microsoft.com/office/drawing/2014/main" id="{6318D11C-5E4E-4B2D-BBED-9D223C163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9908A-EAAE-DE64-B641-0B992F1D3BA8}"/>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2066600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1063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660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10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3FF7-CDDF-6594-2454-AC29CC7B2A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F5D35-999A-A2CC-D8D9-88216A7459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5537D1-90A8-5472-3E6A-8FC2687E8CD9}"/>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5" name="Footer Placeholder 4">
            <a:extLst>
              <a:ext uri="{FF2B5EF4-FFF2-40B4-BE49-F238E27FC236}">
                <a16:creationId xmlns:a16="http://schemas.microsoft.com/office/drawing/2014/main" id="{6A5F11E4-5721-1586-0219-1E7AB985C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0E11B-7F05-FFC2-57B5-06F561E60845}"/>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403020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7707-A005-6D49-69B5-DD65179DE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1B083-0D06-65B2-3892-A2DB6A09BF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5F4BE-67E0-8A82-8E38-011BECB16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064D45-F8AF-FD86-66C5-230BD2FCE7DE}"/>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6" name="Footer Placeholder 5">
            <a:extLst>
              <a:ext uri="{FF2B5EF4-FFF2-40B4-BE49-F238E27FC236}">
                <a16:creationId xmlns:a16="http://schemas.microsoft.com/office/drawing/2014/main" id="{550DF906-B49E-9D53-8954-E49A1D108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8F431-891E-DE64-7247-45D31BD8851E}"/>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207501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7DB2-0B96-9FDE-1084-C6C8A685F8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2131B-1C47-09E1-212B-4FEC2BAF5C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2960C7-7564-B792-C732-37F862D847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DC5B7-91AA-92C1-E3DE-C17979C96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B14011-33E8-D2D3-60BA-1D8771BB0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1D361-E332-AB74-94AE-2D9AB54753E5}"/>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8" name="Footer Placeholder 7">
            <a:extLst>
              <a:ext uri="{FF2B5EF4-FFF2-40B4-BE49-F238E27FC236}">
                <a16:creationId xmlns:a16="http://schemas.microsoft.com/office/drawing/2014/main" id="{8517327A-C3B5-FB8C-D411-069493FC61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52E334-AD85-B432-B127-0DED891D2989}"/>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387753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D345C-A89C-CAAF-056F-FEE02E217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43D3DB-5022-1198-291C-300FEF7BA7FC}"/>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4" name="Footer Placeholder 3">
            <a:extLst>
              <a:ext uri="{FF2B5EF4-FFF2-40B4-BE49-F238E27FC236}">
                <a16:creationId xmlns:a16="http://schemas.microsoft.com/office/drawing/2014/main" id="{73E58824-103F-2839-922C-B3B57D6506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C993DD-8947-CA60-FB5E-2FD8D0A428FC}"/>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17560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815D0-BC6B-6516-057D-23BEE09A3861}"/>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3" name="Footer Placeholder 2">
            <a:extLst>
              <a:ext uri="{FF2B5EF4-FFF2-40B4-BE49-F238E27FC236}">
                <a16:creationId xmlns:a16="http://schemas.microsoft.com/office/drawing/2014/main" id="{E3A60F68-B20D-9110-9DF5-E575981486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04A39-4947-65EB-0232-044949399791}"/>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278083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306D-4B6C-376C-FAB3-64885BEF0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89454F-21C1-94CE-58CA-6D4B52BFD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470530-63F9-903A-09C8-AE97AB56E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BB183-6D4E-602D-5B7B-16DE92306461}"/>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6" name="Footer Placeholder 5">
            <a:extLst>
              <a:ext uri="{FF2B5EF4-FFF2-40B4-BE49-F238E27FC236}">
                <a16:creationId xmlns:a16="http://schemas.microsoft.com/office/drawing/2014/main" id="{E213B84F-B5B7-1E34-7748-4F5D16C82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493C-2D68-46D5-2CF3-74E2EB30B59D}"/>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412009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08710-18C1-9095-090E-A58866101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FDA440-2B76-5F67-475E-C293825677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6108E1-21C8-1AFA-D16F-BD5554752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CB229-8E5E-4690-1173-FB7074616A1A}"/>
              </a:ext>
            </a:extLst>
          </p:cNvPr>
          <p:cNvSpPr>
            <a:spLocks noGrp="1"/>
          </p:cNvSpPr>
          <p:nvPr>
            <p:ph type="dt" sz="half" idx="10"/>
          </p:nvPr>
        </p:nvSpPr>
        <p:spPr/>
        <p:txBody>
          <a:bodyPr/>
          <a:lstStyle/>
          <a:p>
            <a:fld id="{210B78C6-2CE4-D947-A537-579DF8D8A083}" type="datetimeFigureOut">
              <a:rPr lang="en-US" smtClean="0"/>
              <a:t>10/25/25</a:t>
            </a:fld>
            <a:endParaRPr lang="en-US"/>
          </a:p>
        </p:txBody>
      </p:sp>
      <p:sp>
        <p:nvSpPr>
          <p:cNvPr id="6" name="Footer Placeholder 5">
            <a:extLst>
              <a:ext uri="{FF2B5EF4-FFF2-40B4-BE49-F238E27FC236}">
                <a16:creationId xmlns:a16="http://schemas.microsoft.com/office/drawing/2014/main" id="{CEFE6B3E-2996-A453-73FB-EC31B31F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B898C-D055-0071-9570-CFBBA8DA6E8C}"/>
              </a:ext>
            </a:extLst>
          </p:cNvPr>
          <p:cNvSpPr>
            <a:spLocks noGrp="1"/>
          </p:cNvSpPr>
          <p:nvPr>
            <p:ph type="sldNum" sz="quarter" idx="12"/>
          </p:nvPr>
        </p:nvSpPr>
        <p:spPr/>
        <p:txBody>
          <a:bodyPr/>
          <a:lstStyle/>
          <a:p>
            <a:fld id="{23A9D08D-18EE-EB40-9029-0CFE02ECC7B4}" type="slidenum">
              <a:rPr lang="en-US" smtClean="0"/>
              <a:t>‹#›</a:t>
            </a:fld>
            <a:endParaRPr lang="en-US"/>
          </a:p>
        </p:txBody>
      </p:sp>
    </p:spTree>
    <p:extLst>
      <p:ext uri="{BB962C8B-B14F-4D97-AF65-F5344CB8AC3E}">
        <p14:creationId xmlns:p14="http://schemas.microsoft.com/office/powerpoint/2010/main" val="60264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F07F9-FE7A-B84B-8E0B-478F67F42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B3E438-001B-72BE-3A64-5F1C90342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438A0-262F-AC96-D46A-E388856EEC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0B78C6-2CE4-D947-A537-579DF8D8A083}" type="datetimeFigureOut">
              <a:rPr lang="en-US" smtClean="0"/>
              <a:t>10/25/25</a:t>
            </a:fld>
            <a:endParaRPr lang="en-US"/>
          </a:p>
        </p:txBody>
      </p:sp>
      <p:sp>
        <p:nvSpPr>
          <p:cNvPr id="5" name="Footer Placeholder 4">
            <a:extLst>
              <a:ext uri="{FF2B5EF4-FFF2-40B4-BE49-F238E27FC236}">
                <a16:creationId xmlns:a16="http://schemas.microsoft.com/office/drawing/2014/main" id="{CAD67E6F-B1C9-4C3C-1E07-0FD90062F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3EDF04-09AE-22ED-9B81-F5F133C884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A9D08D-18EE-EB40-9029-0CFE02ECC7B4}" type="slidenum">
              <a:rPr lang="en-US" smtClean="0"/>
              <a:t>‹#›</a:t>
            </a:fld>
            <a:endParaRPr lang="en-US"/>
          </a:p>
        </p:txBody>
      </p:sp>
    </p:spTree>
    <p:extLst>
      <p:ext uri="{BB962C8B-B14F-4D97-AF65-F5344CB8AC3E}">
        <p14:creationId xmlns:p14="http://schemas.microsoft.com/office/powerpoint/2010/main" val="3012427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10/25/25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22573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ysathjb@ucmail.uc.edu"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0.png"/><Relationship Id="rId18" Type="http://schemas.openxmlformats.org/officeDocument/2006/relationships/image" Target="../media/image23.svg"/><Relationship Id="rId3" Type="http://schemas.openxmlformats.org/officeDocument/2006/relationships/tags" Target="../tags/tag3.xml"/><Relationship Id="rId21" Type="http://schemas.openxmlformats.org/officeDocument/2006/relationships/image" Target="../media/image26.png"/><Relationship Id="rId7" Type="http://schemas.openxmlformats.org/officeDocument/2006/relationships/slideLayout" Target="../slideLayouts/slideLayout18.xml"/><Relationship Id="rId12" Type="http://schemas.openxmlformats.org/officeDocument/2006/relationships/image" Target="../media/image13.svg"/><Relationship Id="rId17" Type="http://schemas.openxmlformats.org/officeDocument/2006/relationships/image" Target="../media/image22.png"/><Relationship Id="rId25" Type="http://schemas.openxmlformats.org/officeDocument/2006/relationships/image" Target="../media/image30.jpeg"/><Relationship Id="rId2" Type="http://schemas.openxmlformats.org/officeDocument/2006/relationships/tags" Target="../tags/tag2.xml"/><Relationship Id="rId16" Type="http://schemas.openxmlformats.org/officeDocument/2006/relationships/image" Target="../media/image9.svg"/><Relationship Id="rId20"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2.png"/><Relationship Id="rId24" Type="http://schemas.openxmlformats.org/officeDocument/2006/relationships/image" Target="../media/image29.png"/><Relationship Id="rId5" Type="http://schemas.openxmlformats.org/officeDocument/2006/relationships/tags" Target="../tags/tag5.xml"/><Relationship Id="rId15" Type="http://schemas.openxmlformats.org/officeDocument/2006/relationships/image" Target="../media/image8.png"/><Relationship Id="rId23" Type="http://schemas.openxmlformats.org/officeDocument/2006/relationships/image" Target="../media/image28.png"/><Relationship Id="rId10" Type="http://schemas.openxmlformats.org/officeDocument/2006/relationships/image" Target="../media/image11.svg"/><Relationship Id="rId19" Type="http://schemas.openxmlformats.org/officeDocument/2006/relationships/image" Target="../media/image24.png"/><Relationship Id="rId4" Type="http://schemas.openxmlformats.org/officeDocument/2006/relationships/tags" Target="../tags/tag4.xml"/><Relationship Id="rId9" Type="http://schemas.openxmlformats.org/officeDocument/2006/relationships/image" Target="../media/image10.png"/><Relationship Id="rId14" Type="http://schemas.openxmlformats.org/officeDocument/2006/relationships/image" Target="../media/image21.svg"/><Relationship Id="rId2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6.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3.jpeg"/><Relationship Id="rId16" Type="http://schemas.openxmlformats.org/officeDocument/2006/relationships/image" Target="../media/image48.svg"/><Relationship Id="rId1" Type="http://schemas.openxmlformats.org/officeDocument/2006/relationships/slideLayout" Target="../slideLayouts/slideLayout18.xml"/><Relationship Id="rId6" Type="http://schemas.openxmlformats.org/officeDocument/2006/relationships/image" Target="../media/image42.svg"/><Relationship Id="rId11" Type="http://schemas.openxmlformats.org/officeDocument/2006/relationships/image" Target="../media/image43.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9.svg"/><Relationship Id="rId4" Type="http://schemas.openxmlformats.org/officeDocument/2006/relationships/image" Target="../media/image40.svg"/><Relationship Id="rId9" Type="http://schemas.openxmlformats.org/officeDocument/2006/relationships/image" Target="../media/image8.png"/><Relationship Id="rId14"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6.png"/><Relationship Id="rId12" Type="http://schemas.openxmlformats.org/officeDocument/2006/relationships/image" Target="../media/image44.svg"/><Relationship Id="rId17" Type="http://schemas.openxmlformats.org/officeDocument/2006/relationships/image" Target="../media/image50.png"/><Relationship Id="rId2" Type="http://schemas.openxmlformats.org/officeDocument/2006/relationships/image" Target="../media/image3.jpeg"/><Relationship Id="rId16" Type="http://schemas.openxmlformats.org/officeDocument/2006/relationships/image" Target="../media/image48.svg"/><Relationship Id="rId1" Type="http://schemas.openxmlformats.org/officeDocument/2006/relationships/slideLayout" Target="../slideLayouts/slideLayout18.xml"/><Relationship Id="rId6" Type="http://schemas.openxmlformats.org/officeDocument/2006/relationships/image" Target="../media/image42.svg"/><Relationship Id="rId11" Type="http://schemas.openxmlformats.org/officeDocument/2006/relationships/image" Target="../media/image43.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9.svg"/><Relationship Id="rId4" Type="http://schemas.openxmlformats.org/officeDocument/2006/relationships/image" Target="../media/image40.svg"/><Relationship Id="rId9" Type="http://schemas.openxmlformats.org/officeDocument/2006/relationships/image" Target="../media/image8.png"/><Relationship Id="rId14"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2.png"/><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image" Target="../media/image55.svg"/><Relationship Id="rId11" Type="http://schemas.openxmlformats.org/officeDocument/2006/relationships/image" Target="../media/image12.png"/><Relationship Id="rId5" Type="http://schemas.openxmlformats.org/officeDocument/2006/relationships/image" Target="../media/image54.png"/><Relationship Id="rId10" Type="http://schemas.openxmlformats.org/officeDocument/2006/relationships/image" Target="../media/image11.svg"/><Relationship Id="rId4" Type="http://schemas.openxmlformats.org/officeDocument/2006/relationships/image" Target="../media/image53.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93/ndt/gfae002"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D1FAA-D188-FB45-90B7-CA2445A0E2D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133227" y="2127695"/>
            <a:ext cx="9534756" cy="2122952"/>
          </a:xfrm>
        </p:spPr>
        <p:txBody>
          <a:bodyPr anchor="ctr">
            <a:noAutofit/>
          </a:bodyPr>
          <a:lstStyle/>
          <a:p>
            <a:r>
              <a:rPr lang="en-US" b="1" dirty="0">
                <a:solidFill>
                  <a:schemeClr val="bg1"/>
                </a:solidFill>
              </a:rPr>
              <a:t>Genetics in Kidney Disease</a:t>
            </a:r>
            <a:endParaRPr lang="en-US" dirty="0">
              <a:solidFill>
                <a:schemeClr val="bg1"/>
              </a:solidFill>
            </a:endParaRP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a:xfrm>
            <a:off x="380144" y="3602037"/>
            <a:ext cx="9287838" cy="1781621"/>
          </a:xfrm>
        </p:spPr>
        <p:txBody>
          <a:bodyPr>
            <a:normAutofit fontScale="92500" lnSpcReduction="20000"/>
          </a:bodyPr>
          <a:lstStyle/>
          <a:p>
            <a:endParaRPr lang="en-US" dirty="0">
              <a:solidFill>
                <a:schemeClr val="bg1"/>
              </a:solidFill>
            </a:endParaRPr>
          </a:p>
          <a:p>
            <a:r>
              <a:rPr lang="en-US" sz="2600" dirty="0">
                <a:solidFill>
                  <a:schemeClr val="bg1"/>
                </a:solidFill>
              </a:rPr>
              <a:t>Jacob Nysather D.O.</a:t>
            </a:r>
          </a:p>
          <a:p>
            <a:r>
              <a:rPr lang="en-US" sz="2000" dirty="0">
                <a:solidFill>
                  <a:schemeClr val="bg1"/>
                </a:solidFill>
              </a:rPr>
              <a:t>Assistant Professor of Medicine in Nephrology</a:t>
            </a:r>
          </a:p>
          <a:p>
            <a:r>
              <a:rPr lang="en-US" sz="2000" dirty="0">
                <a:solidFill>
                  <a:schemeClr val="bg1"/>
                </a:solidFill>
              </a:rPr>
              <a:t>University of Cincinnati</a:t>
            </a:r>
          </a:p>
          <a:p>
            <a:r>
              <a:rPr lang="en-US" sz="2000" dirty="0">
                <a:solidFill>
                  <a:schemeClr val="bg1"/>
                </a:solidFill>
                <a:hlinkClick r:id="rId3">
                  <a:extLst>
                    <a:ext uri="{A12FA001-AC4F-418D-AE19-62706E023703}">
                      <ahyp:hlinkClr xmlns:ahyp="http://schemas.microsoft.com/office/drawing/2018/hyperlinkcolor" val="tx"/>
                    </a:ext>
                  </a:extLst>
                </a:hlinkClick>
              </a:rPr>
              <a:t>nysathjb@ucmail.uc.edu</a:t>
            </a:r>
            <a:endParaRPr lang="en-US" sz="2000" dirty="0">
              <a:solidFill>
                <a:schemeClr val="bg1"/>
              </a:solidFill>
            </a:endParaRPr>
          </a:p>
          <a:p>
            <a:pPr algn="l"/>
            <a:endParaRPr lang="en-US" dirty="0">
              <a:solidFill>
                <a:schemeClr val="bg1"/>
              </a:solidFill>
            </a:endParaRPr>
          </a:p>
        </p:txBody>
      </p:sp>
    </p:spTree>
    <p:extLst>
      <p:ext uri="{BB962C8B-B14F-4D97-AF65-F5344CB8AC3E}">
        <p14:creationId xmlns:p14="http://schemas.microsoft.com/office/powerpoint/2010/main" val="18954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381613" y="-525521"/>
            <a:ext cx="5934865" cy="8114480"/>
            <a:chOff x="0" y="0"/>
            <a:chExt cx="1846378" cy="2524471"/>
          </a:xfrm>
        </p:grpSpPr>
        <p:sp>
          <p:nvSpPr>
            <p:cNvPr id="3" name="Freeform 3"/>
            <p:cNvSpPr/>
            <p:nvPr/>
          </p:nvSpPr>
          <p:spPr>
            <a:xfrm>
              <a:off x="0" y="0"/>
              <a:ext cx="1846378" cy="2524471"/>
            </a:xfrm>
            <a:custGeom>
              <a:avLst/>
              <a:gdLst/>
              <a:ahLst/>
              <a:cxnLst/>
              <a:rect l="l" t="t" r="r" b="b"/>
              <a:pathLst>
                <a:path w="1846378" h="2524471">
                  <a:moveTo>
                    <a:pt x="0" y="0"/>
                  </a:moveTo>
                  <a:lnTo>
                    <a:pt x="1846378" y="0"/>
                  </a:lnTo>
                  <a:lnTo>
                    <a:pt x="1846378" y="2524471"/>
                  </a:lnTo>
                  <a:lnTo>
                    <a:pt x="0" y="2524471"/>
                  </a:lnTo>
                  <a:close/>
                </a:path>
              </a:pathLst>
            </a:custGeom>
            <a:gradFill rotWithShape="1">
              <a:gsLst>
                <a:gs pos="0">
                  <a:srgbClr val="FDF7EF">
                    <a:alpha val="100000"/>
                  </a:srgbClr>
                </a:gs>
                <a:gs pos="100000">
                  <a:srgbClr val="FFFFFF">
                    <a:alpha val="100000"/>
                  </a:srgbClr>
                </a:gs>
              </a:gsLst>
              <a:lin ang="0"/>
            </a:gradFill>
            <a:ln cap="sq">
              <a:no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9525"/>
              <a:ext cx="1846378" cy="2514946"/>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28" name="TextBox 8">
            <a:extLst>
              <a:ext uri="{FF2B5EF4-FFF2-40B4-BE49-F238E27FC236}">
                <a16:creationId xmlns:a16="http://schemas.microsoft.com/office/drawing/2014/main" id="{27E6907F-3BAF-011A-C331-482F861BDBC9}"/>
              </a:ext>
            </a:extLst>
          </p:cNvPr>
          <p:cNvSpPr txBox="1"/>
          <p:nvPr/>
        </p:nvSpPr>
        <p:spPr>
          <a:xfrm>
            <a:off x="705151" y="2973431"/>
            <a:ext cx="4225133" cy="1436291"/>
          </a:xfrm>
          <a:prstGeom prst="rect">
            <a:avLst/>
          </a:prstGeom>
        </p:spPr>
        <p:txBody>
          <a:bodyPr lIns="0" tIns="0" rIns="0" bIns="0" rtlCol="0" anchor="t">
            <a:spAutoFit/>
          </a:bodyPr>
          <a:lstStyle/>
          <a:p>
            <a:pPr algn="r" defTabSz="609630">
              <a:lnSpc>
                <a:spcPts val="5647"/>
              </a:lnSpc>
            </a:pPr>
            <a:r>
              <a:rPr lang="en-US" sz="5134" b="1" spc="164" dirty="0">
                <a:solidFill>
                  <a:srgbClr val="000000"/>
                </a:solidFill>
                <a:latin typeface="Glacial Indifference Bold"/>
                <a:ea typeface="Glacial Indifference Bold"/>
                <a:cs typeface="Glacial Indifference Bold"/>
                <a:sym typeface="Glacial Indifference Bold"/>
              </a:rPr>
              <a:t>WHO SHOULD BE TESTED</a:t>
            </a:r>
          </a:p>
        </p:txBody>
      </p:sp>
      <p:sp>
        <p:nvSpPr>
          <p:cNvPr id="5" name="Freeform 5"/>
          <p:cNvSpPr/>
          <p:nvPr/>
        </p:nvSpPr>
        <p:spPr>
          <a:xfrm rot="-10800000">
            <a:off x="-640494" y="-1815222"/>
            <a:ext cx="13472988" cy="8915039"/>
          </a:xfrm>
          <a:custGeom>
            <a:avLst/>
            <a:gdLst/>
            <a:ahLst/>
            <a:cxnLst/>
            <a:rect l="l" t="t" r="r" b="b"/>
            <a:pathLst>
              <a:path w="20209482" h="13372559">
                <a:moveTo>
                  <a:pt x="0" y="0"/>
                </a:moveTo>
                <a:lnTo>
                  <a:pt x="20209482" y="0"/>
                </a:lnTo>
                <a:lnTo>
                  <a:pt x="20209482" y="13372559"/>
                </a:lnTo>
                <a:lnTo>
                  <a:pt x="0" y="13372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348951" y="2973431"/>
            <a:ext cx="17528" cy="1250846"/>
          </a:xfrm>
          <a:prstGeom prst="line">
            <a:avLst/>
          </a:prstGeom>
          <a:ln w="133350" cap="flat">
            <a:solidFill>
              <a:srgbClr val="D15353"/>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8" name="Content Placeholder 5">
            <a:extLst>
              <a:ext uri="{FF2B5EF4-FFF2-40B4-BE49-F238E27FC236}">
                <a16:creationId xmlns:a16="http://schemas.microsoft.com/office/drawing/2014/main" id="{A50D18D8-40BB-49BB-A5FF-BE1C77119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99342" y="567944"/>
            <a:ext cx="4891898" cy="570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5288941-BD12-F8FE-130D-E262B54E4537}"/>
              </a:ext>
            </a:extLst>
          </p:cNvPr>
          <p:cNvSpPr txBox="1"/>
          <p:nvPr/>
        </p:nvSpPr>
        <p:spPr>
          <a:xfrm>
            <a:off x="1870099" y="6467677"/>
            <a:ext cx="3021405" cy="276999"/>
          </a:xfrm>
          <a:prstGeom prst="rect">
            <a:avLst/>
          </a:prstGeom>
          <a:noFill/>
        </p:spPr>
        <p:txBody>
          <a:bodyPr wrap="none" rtlCol="0">
            <a:spAutoFit/>
          </a:bodyPr>
          <a:lstStyle/>
          <a:p>
            <a:r>
              <a:rPr lang="en-US" sz="1200" dirty="0"/>
              <a:t>Devarajan, P. et al. Kidney Medicine 2022</a:t>
            </a:r>
          </a:p>
        </p:txBody>
      </p:sp>
      <p:sp>
        <p:nvSpPr>
          <p:cNvPr id="20" name="TextBox 19">
            <a:extLst>
              <a:ext uri="{FF2B5EF4-FFF2-40B4-BE49-F238E27FC236}">
                <a16:creationId xmlns:a16="http://schemas.microsoft.com/office/drawing/2014/main" id="{66BE1585-F7C8-62B9-DE22-04D823A3C509}"/>
              </a:ext>
            </a:extLst>
          </p:cNvPr>
          <p:cNvSpPr txBox="1"/>
          <p:nvPr/>
        </p:nvSpPr>
        <p:spPr>
          <a:xfrm>
            <a:off x="9661326" y="6013057"/>
            <a:ext cx="1762021" cy="276999"/>
          </a:xfrm>
          <a:prstGeom prst="rect">
            <a:avLst/>
          </a:prstGeom>
          <a:noFill/>
        </p:spPr>
        <p:txBody>
          <a:bodyPr wrap="none" rtlCol="0">
            <a:spAutoFit/>
          </a:bodyPr>
          <a:lstStyle/>
          <a:p>
            <a:r>
              <a:rPr lang="en-US" sz="1200" dirty="0" err="1"/>
              <a:t>Vivante</a:t>
            </a:r>
            <a:r>
              <a:rPr lang="en-US" sz="1200" dirty="0"/>
              <a:t>, A. NEJM 2024</a:t>
            </a:r>
          </a:p>
        </p:txBody>
      </p:sp>
      <p:pic>
        <p:nvPicPr>
          <p:cNvPr id="21" name="Content Placeholder 5">
            <a:extLst>
              <a:ext uri="{FF2B5EF4-FFF2-40B4-BE49-F238E27FC236}">
                <a16:creationId xmlns:a16="http://schemas.microsoft.com/office/drawing/2014/main" id="{65A17AA6-7BA9-1E3F-802B-6F40646BB194}"/>
              </a:ext>
            </a:extLst>
          </p:cNvPr>
          <p:cNvPicPr>
            <a:picLocks noChangeAspect="1"/>
          </p:cNvPicPr>
          <p:nvPr/>
        </p:nvPicPr>
        <p:blipFill>
          <a:blip r:embed="rId5">
            <a:extLst>
              <a:ext uri="{28A0092B-C50C-407E-A947-70E740481C1C}">
                <a14:useLocalDpi xmlns:a14="http://schemas.microsoft.com/office/drawing/2010/main" val="0"/>
              </a:ext>
            </a:extLst>
          </a:blip>
          <a:srcRect l="29470" t="35773" r="29261" b="37914"/>
          <a:stretch>
            <a:fillRect/>
          </a:stretch>
        </p:blipFill>
        <p:spPr>
          <a:xfrm>
            <a:off x="2034216" y="2944737"/>
            <a:ext cx="1957016" cy="1328410"/>
          </a:xfrm>
          <a:prstGeom prst="hexagon">
            <a:avLst/>
          </a:prstGeom>
        </p:spPr>
      </p:pic>
      <p:pic>
        <p:nvPicPr>
          <p:cNvPr id="22" name="Content Placeholder 5">
            <a:extLst>
              <a:ext uri="{FF2B5EF4-FFF2-40B4-BE49-F238E27FC236}">
                <a16:creationId xmlns:a16="http://schemas.microsoft.com/office/drawing/2014/main" id="{1899BC5E-E6A2-8B06-5822-333EE2077491}"/>
              </a:ext>
            </a:extLst>
          </p:cNvPr>
          <p:cNvPicPr>
            <a:picLocks noChangeAspect="1"/>
          </p:cNvPicPr>
          <p:nvPr/>
        </p:nvPicPr>
        <p:blipFill>
          <a:blip r:embed="rId5">
            <a:extLst>
              <a:ext uri="{28A0092B-C50C-407E-A947-70E740481C1C}">
                <a14:useLocalDpi xmlns:a14="http://schemas.microsoft.com/office/drawing/2010/main" val="0"/>
              </a:ext>
            </a:extLst>
          </a:blip>
          <a:srcRect l="32560" t="3110" r="33300" b="70577"/>
          <a:stretch>
            <a:fillRect/>
          </a:stretch>
        </p:blipFill>
        <p:spPr>
          <a:xfrm>
            <a:off x="2164999" y="1443340"/>
            <a:ext cx="1618930" cy="1328410"/>
          </a:xfrm>
          <a:prstGeom prst="hexagon">
            <a:avLst/>
          </a:prstGeom>
        </p:spPr>
      </p:pic>
      <p:pic>
        <p:nvPicPr>
          <p:cNvPr id="23" name="Content Placeholder 5">
            <a:extLst>
              <a:ext uri="{FF2B5EF4-FFF2-40B4-BE49-F238E27FC236}">
                <a16:creationId xmlns:a16="http://schemas.microsoft.com/office/drawing/2014/main" id="{30CCC3D0-166F-4A15-FA50-F58566F56668}"/>
              </a:ext>
            </a:extLst>
          </p:cNvPr>
          <p:cNvPicPr>
            <a:picLocks noChangeAspect="1"/>
          </p:cNvPicPr>
          <p:nvPr/>
        </p:nvPicPr>
        <p:blipFill>
          <a:blip r:embed="rId5">
            <a:extLst>
              <a:ext uri="{28A0092B-C50C-407E-A947-70E740481C1C}">
                <a14:useLocalDpi xmlns:a14="http://schemas.microsoft.com/office/drawing/2010/main" val="0"/>
              </a:ext>
            </a:extLst>
          </a:blip>
          <a:srcRect l="1834" t="16623" r="63718" b="51432"/>
          <a:stretch>
            <a:fillRect/>
          </a:stretch>
        </p:blipFill>
        <p:spPr>
          <a:xfrm>
            <a:off x="697944" y="1944256"/>
            <a:ext cx="1633568" cy="1612719"/>
          </a:xfrm>
          <a:prstGeom prst="hexagon">
            <a:avLst/>
          </a:prstGeom>
        </p:spPr>
      </p:pic>
      <p:pic>
        <p:nvPicPr>
          <p:cNvPr id="24" name="Content Placeholder 5">
            <a:extLst>
              <a:ext uri="{FF2B5EF4-FFF2-40B4-BE49-F238E27FC236}">
                <a16:creationId xmlns:a16="http://schemas.microsoft.com/office/drawing/2014/main" id="{78699ECE-C43A-9B12-9C6E-08274B8C070B}"/>
              </a:ext>
            </a:extLst>
          </p:cNvPr>
          <p:cNvPicPr>
            <a:picLocks noChangeAspect="1"/>
          </p:cNvPicPr>
          <p:nvPr/>
        </p:nvPicPr>
        <p:blipFill>
          <a:blip r:embed="rId5">
            <a:extLst>
              <a:ext uri="{28A0092B-C50C-407E-A947-70E740481C1C}">
                <a14:useLocalDpi xmlns:a14="http://schemas.microsoft.com/office/drawing/2010/main" val="0"/>
              </a:ext>
            </a:extLst>
          </a:blip>
          <a:srcRect l="1441" t="50835" r="62305" b="19632"/>
          <a:stretch>
            <a:fillRect/>
          </a:stretch>
        </p:blipFill>
        <p:spPr>
          <a:xfrm>
            <a:off x="655155" y="3602638"/>
            <a:ext cx="1719147" cy="1490966"/>
          </a:xfrm>
          <a:prstGeom prst="hexagon">
            <a:avLst/>
          </a:prstGeom>
        </p:spPr>
      </p:pic>
      <p:pic>
        <p:nvPicPr>
          <p:cNvPr id="25" name="Content Placeholder 5">
            <a:extLst>
              <a:ext uri="{FF2B5EF4-FFF2-40B4-BE49-F238E27FC236}">
                <a16:creationId xmlns:a16="http://schemas.microsoft.com/office/drawing/2014/main" id="{34568663-FBCB-A902-4908-E202BEC3B680}"/>
              </a:ext>
            </a:extLst>
          </p:cNvPr>
          <p:cNvPicPr>
            <a:picLocks noChangeAspect="1"/>
          </p:cNvPicPr>
          <p:nvPr/>
        </p:nvPicPr>
        <p:blipFill>
          <a:blip r:embed="rId5">
            <a:extLst>
              <a:ext uri="{28A0092B-C50C-407E-A947-70E740481C1C}">
                <a14:useLocalDpi xmlns:a14="http://schemas.microsoft.com/office/drawing/2010/main" val="0"/>
              </a:ext>
            </a:extLst>
          </a:blip>
          <a:srcRect l="32252" t="66526" r="31466" b="1529"/>
          <a:stretch>
            <a:fillRect/>
          </a:stretch>
        </p:blipFill>
        <p:spPr>
          <a:xfrm>
            <a:off x="2164999" y="4224277"/>
            <a:ext cx="1720516" cy="1612719"/>
          </a:xfrm>
          <a:prstGeom prst="hexagon">
            <a:avLst/>
          </a:prstGeom>
        </p:spPr>
      </p:pic>
      <p:pic>
        <p:nvPicPr>
          <p:cNvPr id="26" name="Content Placeholder 5">
            <a:extLst>
              <a:ext uri="{FF2B5EF4-FFF2-40B4-BE49-F238E27FC236}">
                <a16:creationId xmlns:a16="http://schemas.microsoft.com/office/drawing/2014/main" id="{9D220BCF-DBF4-717D-AE39-1AD0BB61207E}"/>
              </a:ext>
            </a:extLst>
          </p:cNvPr>
          <p:cNvPicPr>
            <a:picLocks noChangeAspect="1"/>
          </p:cNvPicPr>
          <p:nvPr/>
        </p:nvPicPr>
        <p:blipFill>
          <a:blip r:embed="rId5">
            <a:extLst>
              <a:ext uri="{28A0092B-C50C-407E-A947-70E740481C1C}">
                <a14:useLocalDpi xmlns:a14="http://schemas.microsoft.com/office/drawing/2010/main" val="0"/>
              </a:ext>
            </a:extLst>
          </a:blip>
          <a:srcRect l="63717" t="49192" r="3292" b="21275"/>
          <a:stretch>
            <a:fillRect/>
          </a:stretch>
        </p:blipFill>
        <p:spPr>
          <a:xfrm>
            <a:off x="3675470" y="3594858"/>
            <a:ext cx="1564428" cy="1490966"/>
          </a:xfrm>
          <a:prstGeom prst="hexagon">
            <a:avLst/>
          </a:prstGeom>
        </p:spPr>
      </p:pic>
      <p:pic>
        <p:nvPicPr>
          <p:cNvPr id="27" name="Content Placeholder 5">
            <a:extLst>
              <a:ext uri="{FF2B5EF4-FFF2-40B4-BE49-F238E27FC236}">
                <a16:creationId xmlns:a16="http://schemas.microsoft.com/office/drawing/2014/main" id="{AA919E83-FC9E-F5F3-06F2-4E0C3A17224D}"/>
              </a:ext>
            </a:extLst>
          </p:cNvPr>
          <p:cNvPicPr>
            <a:picLocks noChangeAspect="1"/>
          </p:cNvPicPr>
          <p:nvPr/>
        </p:nvPicPr>
        <p:blipFill>
          <a:blip r:embed="rId5">
            <a:extLst>
              <a:ext uri="{28A0092B-C50C-407E-A947-70E740481C1C}">
                <a14:useLocalDpi xmlns:a14="http://schemas.microsoft.com/office/drawing/2010/main" val="0"/>
              </a:ext>
            </a:extLst>
          </a:blip>
          <a:srcRect l="62151" t="18218" r="1566" b="52972"/>
          <a:stretch>
            <a:fillRect/>
          </a:stretch>
        </p:blipFill>
        <p:spPr>
          <a:xfrm>
            <a:off x="3597426" y="2074021"/>
            <a:ext cx="1720516" cy="1454472"/>
          </a:xfrm>
          <a:prstGeom prst="hexagon">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ssolv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829733" y="489679"/>
            <a:ext cx="5600215" cy="701731"/>
          </a:xfrm>
          <a:prstGeom prst="rect">
            <a:avLst/>
          </a:prstGeom>
        </p:spPr>
        <p:txBody>
          <a:bodyPr lIns="0" tIns="0" rIns="0" bIns="0" rtlCol="0" anchor="t">
            <a:spAutoFit/>
          </a:bodyPr>
          <a:lstStyle/>
          <a:p>
            <a:pPr defTabSz="609630">
              <a:lnSpc>
                <a:spcPts val="5666"/>
              </a:lnSpc>
            </a:pPr>
            <a:r>
              <a:rPr lang="en-US" sz="4533" b="1" dirty="0">
                <a:solidFill>
                  <a:srgbClr val="1D1A1B"/>
                </a:solidFill>
                <a:latin typeface="Public Sans Bold"/>
                <a:ea typeface="Public Sans Bold"/>
                <a:cs typeface="Public Sans Bold"/>
                <a:sym typeface="Public Sans Bold"/>
              </a:rPr>
              <a:t>Basics of Genetics</a:t>
            </a:r>
          </a:p>
        </p:txBody>
      </p:sp>
      <p:sp>
        <p:nvSpPr>
          <p:cNvPr id="13" name="Freeform 13"/>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9">
              <a:extLst>
                <a:ext uri="{96DAC541-7B7A-43D3-8B79-37D633B846F1}">
                  <asvg:svgBlip xmlns:asvg="http://schemas.microsoft.com/office/drawing/2016/SVG/main" r:embed="rId10"/>
                </a:ext>
              </a:extLst>
            </a:blip>
            <a:stretch>
              <a:fillRect t="-483256"/>
            </a:stretch>
          </a:blipFill>
        </p:spPr>
        <p:txBody>
          <a:bodyPr/>
          <a:lstStyle/>
          <a:p>
            <a:pPr defTabSz="609630"/>
            <a:endParaRPr lang="en-US" sz="1200">
              <a:solidFill>
                <a:prstClr val="black"/>
              </a:solidFill>
              <a:latin typeface="Calibri"/>
            </a:endParaRPr>
          </a:p>
        </p:txBody>
      </p:sp>
      <p:sp>
        <p:nvSpPr>
          <p:cNvPr id="14" name="Freeform 14"/>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5400000">
            <a:off x="11381040" y="6780392"/>
            <a:ext cx="1448053" cy="460270"/>
          </a:xfrm>
          <a:custGeom>
            <a:avLst/>
            <a:gdLst/>
            <a:ahLst/>
            <a:cxnLst/>
            <a:rect l="l" t="t" r="r" b="b"/>
            <a:pathLst>
              <a:path w="2172079" h="690405">
                <a:moveTo>
                  <a:pt x="0" y="0"/>
                </a:moveTo>
                <a:lnTo>
                  <a:pt x="2172079" y="0"/>
                </a:lnTo>
                <a:lnTo>
                  <a:pt x="2172079" y="690405"/>
                </a:lnTo>
                <a:lnTo>
                  <a:pt x="0" y="690405"/>
                </a:lnTo>
                <a:lnTo>
                  <a:pt x="0" y="0"/>
                </a:lnTo>
                <a:close/>
              </a:path>
            </a:pathLst>
          </a:custGeom>
          <a:blipFill>
            <a:blip r:embed="rId13">
              <a:extLst>
                <a:ext uri="{96DAC541-7B7A-43D3-8B79-37D633B846F1}">
                  <asvg:svgBlip xmlns:asvg="http://schemas.microsoft.com/office/drawing/2016/SVG/main" r:embed="rId14"/>
                </a:ext>
              </a:extLst>
            </a:blip>
            <a:stretch>
              <a:fillRect t="-23484"/>
            </a:stretch>
          </a:blipFill>
        </p:spPr>
        <p:txBody>
          <a:bodyPr/>
          <a:lstStyle/>
          <a:p>
            <a:pPr defTabSz="609630"/>
            <a:endParaRPr lang="en-US" sz="1200">
              <a:solidFill>
                <a:prstClr val="black"/>
              </a:solidFill>
              <a:latin typeface="Calibri"/>
            </a:endParaRPr>
          </a:p>
        </p:txBody>
      </p:sp>
      <p:grpSp>
        <p:nvGrpSpPr>
          <p:cNvPr id="16" name="Group 16"/>
          <p:cNvGrpSpPr/>
          <p:nvPr/>
        </p:nvGrpSpPr>
        <p:grpSpPr>
          <a:xfrm rot="-10800000">
            <a:off x="9308034" y="-1007550"/>
            <a:ext cx="3434309" cy="1579050"/>
            <a:chOff x="0" y="0"/>
            <a:chExt cx="1223810" cy="562692"/>
          </a:xfrm>
        </p:grpSpPr>
        <p:sp>
          <p:nvSpPr>
            <p:cNvPr id="17" name="Freeform 17"/>
            <p:cNvSpPr/>
            <p:nvPr/>
          </p:nvSpPr>
          <p:spPr>
            <a:xfrm>
              <a:off x="0" y="0"/>
              <a:ext cx="1223810" cy="562692"/>
            </a:xfrm>
            <a:custGeom>
              <a:avLst/>
              <a:gdLst/>
              <a:ahLst/>
              <a:cxnLst/>
              <a:rect l="l" t="t" r="r" b="b"/>
              <a:pathLst>
                <a:path w="1223810" h="562692">
                  <a:moveTo>
                    <a:pt x="1223810" y="281346"/>
                  </a:moveTo>
                  <a:lnTo>
                    <a:pt x="1020610" y="562692"/>
                  </a:lnTo>
                  <a:lnTo>
                    <a:pt x="203200" y="562692"/>
                  </a:lnTo>
                  <a:lnTo>
                    <a:pt x="0" y="281346"/>
                  </a:lnTo>
                  <a:lnTo>
                    <a:pt x="203200" y="0"/>
                  </a:lnTo>
                  <a:lnTo>
                    <a:pt x="1020610" y="0"/>
                  </a:lnTo>
                  <a:lnTo>
                    <a:pt x="122381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18" name="TextBox 18"/>
            <p:cNvSpPr txBox="1"/>
            <p:nvPr/>
          </p:nvSpPr>
          <p:spPr>
            <a:xfrm>
              <a:off x="114300" y="-57150"/>
              <a:ext cx="99521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9" name="Group 19"/>
          <p:cNvGrpSpPr/>
          <p:nvPr/>
        </p:nvGrpSpPr>
        <p:grpSpPr>
          <a:xfrm rot="-10800000">
            <a:off x="685800" y="-515781"/>
            <a:ext cx="10676467" cy="798667"/>
            <a:chOff x="0" y="0"/>
            <a:chExt cx="8542899" cy="639062"/>
          </a:xfrm>
        </p:grpSpPr>
        <p:sp>
          <p:nvSpPr>
            <p:cNvPr id="20" name="Freeform 20"/>
            <p:cNvSpPr/>
            <p:nvPr/>
          </p:nvSpPr>
          <p:spPr>
            <a:xfrm>
              <a:off x="0" y="0"/>
              <a:ext cx="8542899" cy="639062"/>
            </a:xfrm>
            <a:custGeom>
              <a:avLst/>
              <a:gdLst/>
              <a:ahLst/>
              <a:cxnLst/>
              <a:rect l="l" t="t" r="r" b="b"/>
              <a:pathLst>
                <a:path w="8542899" h="639062">
                  <a:moveTo>
                    <a:pt x="8542899" y="319531"/>
                  </a:moveTo>
                  <a:lnTo>
                    <a:pt x="8339699" y="639062"/>
                  </a:lnTo>
                  <a:lnTo>
                    <a:pt x="203200" y="639062"/>
                  </a:lnTo>
                  <a:lnTo>
                    <a:pt x="0" y="319531"/>
                  </a:lnTo>
                  <a:lnTo>
                    <a:pt x="203200" y="0"/>
                  </a:lnTo>
                  <a:lnTo>
                    <a:pt x="8339699" y="0"/>
                  </a:lnTo>
                  <a:lnTo>
                    <a:pt x="8542899"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21" name="TextBox 21"/>
            <p:cNvSpPr txBox="1"/>
            <p:nvPr/>
          </p:nvSpPr>
          <p:spPr>
            <a:xfrm>
              <a:off x="114300" y="-57150"/>
              <a:ext cx="8314299"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22" name="Freeform 22"/>
          <p:cNvSpPr/>
          <p:nvPr/>
        </p:nvSpPr>
        <p:spPr>
          <a:xfrm>
            <a:off x="11025187" y="-13547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11506201" y="-318146"/>
            <a:ext cx="737463" cy="601033"/>
          </a:xfrm>
          <a:custGeom>
            <a:avLst/>
            <a:gdLst/>
            <a:ahLst/>
            <a:cxnLst/>
            <a:rect l="l" t="t" r="r" b="b"/>
            <a:pathLst>
              <a:path w="1106195" h="901549">
                <a:moveTo>
                  <a:pt x="0" y="0"/>
                </a:moveTo>
                <a:lnTo>
                  <a:pt x="1106195" y="0"/>
                </a:lnTo>
                <a:lnTo>
                  <a:pt x="1106195" y="901549"/>
                </a:lnTo>
                <a:lnTo>
                  <a:pt x="0" y="90154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pic>
        <p:nvPicPr>
          <p:cNvPr id="24" name="Image 0" descr="preencoded.png">
            <a:extLst>
              <a:ext uri="{FF2B5EF4-FFF2-40B4-BE49-F238E27FC236}">
                <a16:creationId xmlns:a16="http://schemas.microsoft.com/office/drawing/2014/main" id="{86C8EEFD-1945-2BAB-E1CF-A237BECEBAF9}"/>
              </a:ext>
            </a:extLst>
          </p:cNvPr>
          <p:cNvPicPr>
            <a:picLocks noChangeAspect="1"/>
          </p:cNvPicPr>
          <p:nvPr>
            <p:custDataLst>
              <p:tags r:id="rId1"/>
            </p:custDataLst>
          </p:nvPr>
        </p:nvPicPr>
        <p:blipFill>
          <a:blip r:embed="rId19"/>
          <a:stretch>
            <a:fillRect/>
          </a:stretch>
        </p:blipFill>
        <p:spPr>
          <a:xfrm>
            <a:off x="5228811" y="1219200"/>
            <a:ext cx="1185454" cy="1466306"/>
          </a:xfrm>
          <a:prstGeom prst="rect">
            <a:avLst/>
          </a:prstGeom>
        </p:spPr>
      </p:pic>
      <p:pic>
        <p:nvPicPr>
          <p:cNvPr id="25" name="Image 1" descr="preencoded.png">
            <a:extLst>
              <a:ext uri="{FF2B5EF4-FFF2-40B4-BE49-F238E27FC236}">
                <a16:creationId xmlns:a16="http://schemas.microsoft.com/office/drawing/2014/main" id="{C0FC3AB7-BDFB-C420-6DFC-4AC9477C4974}"/>
              </a:ext>
            </a:extLst>
          </p:cNvPr>
          <p:cNvPicPr>
            <a:picLocks noChangeAspect="1"/>
          </p:cNvPicPr>
          <p:nvPr>
            <p:custDataLst>
              <p:tags r:id="rId2"/>
            </p:custDataLst>
          </p:nvPr>
        </p:nvPicPr>
        <p:blipFill>
          <a:blip r:embed="rId20"/>
          <a:stretch>
            <a:fillRect/>
          </a:stretch>
        </p:blipFill>
        <p:spPr>
          <a:xfrm>
            <a:off x="7644206" y="1412818"/>
            <a:ext cx="1979023" cy="1273629"/>
          </a:xfrm>
          <a:prstGeom prst="rect">
            <a:avLst/>
          </a:prstGeom>
        </p:spPr>
      </p:pic>
      <p:pic>
        <p:nvPicPr>
          <p:cNvPr id="26" name="Image 2" descr="preencoded.png">
            <a:extLst>
              <a:ext uri="{FF2B5EF4-FFF2-40B4-BE49-F238E27FC236}">
                <a16:creationId xmlns:a16="http://schemas.microsoft.com/office/drawing/2014/main" id="{F79EADB8-9210-70FC-83A1-F91469FAC899}"/>
              </a:ext>
            </a:extLst>
          </p:cNvPr>
          <p:cNvPicPr>
            <a:picLocks noChangeAspect="1"/>
          </p:cNvPicPr>
          <p:nvPr>
            <p:custDataLst>
              <p:tags r:id="rId3"/>
            </p:custDataLst>
          </p:nvPr>
        </p:nvPicPr>
        <p:blipFill>
          <a:blip r:embed="rId21"/>
          <a:stretch>
            <a:fillRect/>
          </a:stretch>
        </p:blipFill>
        <p:spPr>
          <a:xfrm>
            <a:off x="10562248" y="1366963"/>
            <a:ext cx="1175657" cy="1319349"/>
          </a:xfrm>
          <a:prstGeom prst="rect">
            <a:avLst/>
          </a:prstGeom>
        </p:spPr>
      </p:pic>
      <p:sp>
        <p:nvSpPr>
          <p:cNvPr id="27" name="Text 0">
            <a:extLst>
              <a:ext uri="{FF2B5EF4-FFF2-40B4-BE49-F238E27FC236}">
                <a16:creationId xmlns:a16="http://schemas.microsoft.com/office/drawing/2014/main" id="{C643ACDF-365B-EF23-831D-3FDE819ABD82}"/>
              </a:ext>
            </a:extLst>
          </p:cNvPr>
          <p:cNvSpPr/>
          <p:nvPr/>
        </p:nvSpPr>
        <p:spPr>
          <a:xfrm>
            <a:off x="5526186" y="2853272"/>
            <a:ext cx="1224643" cy="247378"/>
          </a:xfrm>
          <a:prstGeom prst="rect">
            <a:avLst/>
          </a:prstGeom>
          <a:noFill/>
          <a:ln/>
        </p:spPr>
        <p:txBody>
          <a:bodyPr wrap="square" lIns="0" tIns="0" rIns="0" bIns="0" rtlCol="0" anchor="t"/>
          <a:lstStyle/>
          <a:p>
            <a:r>
              <a:rPr lang="en-US" sz="1500" dirty="0">
                <a:solidFill>
                  <a:srgbClr val="000000"/>
                </a:solidFill>
                <a:latin typeface="Roboto" pitchFamily="34" charset="0"/>
                <a:ea typeface="Roboto" pitchFamily="34" charset="-122"/>
                <a:cs typeface="Roboto" pitchFamily="34" charset="-120"/>
              </a:rPr>
              <a:t>Book</a:t>
            </a:r>
            <a:endParaRPr lang="en-US" sz="1500" dirty="0"/>
          </a:p>
        </p:txBody>
      </p:sp>
      <p:sp>
        <p:nvSpPr>
          <p:cNvPr id="28" name="Text 1">
            <a:extLst>
              <a:ext uri="{FF2B5EF4-FFF2-40B4-BE49-F238E27FC236}">
                <a16:creationId xmlns:a16="http://schemas.microsoft.com/office/drawing/2014/main" id="{E7B4391B-CB4C-12E8-3048-859B5A90B20C}"/>
              </a:ext>
            </a:extLst>
          </p:cNvPr>
          <p:cNvSpPr/>
          <p:nvPr/>
        </p:nvSpPr>
        <p:spPr>
          <a:xfrm>
            <a:off x="8245913" y="2853272"/>
            <a:ext cx="1224643" cy="247378"/>
          </a:xfrm>
          <a:prstGeom prst="rect">
            <a:avLst/>
          </a:prstGeom>
          <a:noFill/>
          <a:ln/>
        </p:spPr>
        <p:txBody>
          <a:bodyPr wrap="square" lIns="0" tIns="0" rIns="0" bIns="0" rtlCol="0" anchor="t"/>
          <a:lstStyle/>
          <a:p>
            <a:r>
              <a:rPr lang="en-US" sz="1500" dirty="0">
                <a:solidFill>
                  <a:srgbClr val="000000"/>
                </a:solidFill>
                <a:latin typeface="Roboto" pitchFamily="34" charset="0"/>
                <a:ea typeface="Roboto" pitchFamily="34" charset="-122"/>
                <a:cs typeface="Roboto" pitchFamily="34" charset="-120"/>
              </a:rPr>
              <a:t>Chapter</a:t>
            </a:r>
            <a:endParaRPr lang="en-US" sz="1500" dirty="0"/>
          </a:p>
        </p:txBody>
      </p:sp>
      <p:sp>
        <p:nvSpPr>
          <p:cNvPr id="29" name="Text 2">
            <a:extLst>
              <a:ext uri="{FF2B5EF4-FFF2-40B4-BE49-F238E27FC236}">
                <a16:creationId xmlns:a16="http://schemas.microsoft.com/office/drawing/2014/main" id="{427B0C1A-141C-0464-8DC3-D2BE8088846E}"/>
              </a:ext>
            </a:extLst>
          </p:cNvPr>
          <p:cNvSpPr/>
          <p:nvPr/>
        </p:nvSpPr>
        <p:spPr>
          <a:xfrm>
            <a:off x="10741124" y="2853272"/>
            <a:ext cx="1224643" cy="247378"/>
          </a:xfrm>
          <a:prstGeom prst="rect">
            <a:avLst/>
          </a:prstGeom>
          <a:noFill/>
          <a:ln/>
        </p:spPr>
        <p:txBody>
          <a:bodyPr wrap="square" lIns="0" tIns="0" rIns="0" bIns="0" rtlCol="0" anchor="t"/>
          <a:lstStyle/>
          <a:p>
            <a:r>
              <a:rPr lang="en-US" sz="1500" dirty="0">
                <a:solidFill>
                  <a:srgbClr val="000000"/>
                </a:solidFill>
                <a:latin typeface="Roboto" pitchFamily="34" charset="0"/>
                <a:ea typeface="Roboto" pitchFamily="34" charset="-122"/>
                <a:cs typeface="Roboto" pitchFamily="34" charset="-120"/>
              </a:rPr>
              <a:t>Sentence</a:t>
            </a:r>
            <a:endParaRPr lang="en-US" sz="1500" dirty="0"/>
          </a:p>
        </p:txBody>
      </p:sp>
      <p:pic>
        <p:nvPicPr>
          <p:cNvPr id="30" name="Image 3" descr="preencoded.png">
            <a:extLst>
              <a:ext uri="{FF2B5EF4-FFF2-40B4-BE49-F238E27FC236}">
                <a16:creationId xmlns:a16="http://schemas.microsoft.com/office/drawing/2014/main" id="{554337B1-F2AB-430B-FCE1-5398C768837C}"/>
              </a:ext>
            </a:extLst>
          </p:cNvPr>
          <p:cNvPicPr>
            <a:picLocks noChangeAspect="1"/>
          </p:cNvPicPr>
          <p:nvPr>
            <p:custDataLst>
              <p:tags r:id="rId4"/>
            </p:custDataLst>
          </p:nvPr>
        </p:nvPicPr>
        <p:blipFill>
          <a:blip r:embed="rId22"/>
          <a:stretch>
            <a:fillRect/>
          </a:stretch>
        </p:blipFill>
        <p:spPr>
          <a:xfrm>
            <a:off x="10562453" y="4415210"/>
            <a:ext cx="1293223" cy="666206"/>
          </a:xfrm>
          <a:prstGeom prst="rect">
            <a:avLst/>
          </a:prstGeom>
        </p:spPr>
      </p:pic>
      <p:pic>
        <p:nvPicPr>
          <p:cNvPr id="31" name="Image 4" descr="preencoded.png">
            <a:extLst>
              <a:ext uri="{FF2B5EF4-FFF2-40B4-BE49-F238E27FC236}">
                <a16:creationId xmlns:a16="http://schemas.microsoft.com/office/drawing/2014/main" id="{9769B9C0-60BC-3000-7F3C-74F1FD91E9F5}"/>
              </a:ext>
            </a:extLst>
          </p:cNvPr>
          <p:cNvPicPr>
            <a:picLocks noChangeAspect="1"/>
          </p:cNvPicPr>
          <p:nvPr>
            <p:custDataLst>
              <p:tags r:id="rId5"/>
            </p:custDataLst>
          </p:nvPr>
        </p:nvPicPr>
        <p:blipFill>
          <a:blip r:embed="rId23"/>
          <a:stretch>
            <a:fillRect/>
          </a:stretch>
        </p:blipFill>
        <p:spPr>
          <a:xfrm>
            <a:off x="8390426" y="3981514"/>
            <a:ext cx="486591" cy="1472837"/>
          </a:xfrm>
          <a:prstGeom prst="rect">
            <a:avLst/>
          </a:prstGeom>
        </p:spPr>
      </p:pic>
      <p:pic>
        <p:nvPicPr>
          <p:cNvPr id="32" name="Image 5" descr="preencoded.png">
            <a:extLst>
              <a:ext uri="{FF2B5EF4-FFF2-40B4-BE49-F238E27FC236}">
                <a16:creationId xmlns:a16="http://schemas.microsoft.com/office/drawing/2014/main" id="{9B168513-A90F-E308-066E-416E76BB6656}"/>
              </a:ext>
            </a:extLst>
          </p:cNvPr>
          <p:cNvPicPr>
            <a:picLocks noChangeAspect="1"/>
          </p:cNvPicPr>
          <p:nvPr>
            <p:custDataLst>
              <p:tags r:id="rId6"/>
            </p:custDataLst>
          </p:nvPr>
        </p:nvPicPr>
        <p:blipFill>
          <a:blip r:embed="rId24"/>
          <a:stretch>
            <a:fillRect/>
          </a:stretch>
        </p:blipFill>
        <p:spPr>
          <a:xfrm>
            <a:off x="5177688" y="4094840"/>
            <a:ext cx="1358537" cy="1348740"/>
          </a:xfrm>
          <a:prstGeom prst="rect">
            <a:avLst/>
          </a:prstGeom>
        </p:spPr>
      </p:pic>
      <p:sp>
        <p:nvSpPr>
          <p:cNvPr id="33" name="Text 3">
            <a:extLst>
              <a:ext uri="{FF2B5EF4-FFF2-40B4-BE49-F238E27FC236}">
                <a16:creationId xmlns:a16="http://schemas.microsoft.com/office/drawing/2014/main" id="{176E2BBB-0D76-A9AF-5326-B3C776608864}"/>
              </a:ext>
            </a:extLst>
          </p:cNvPr>
          <p:cNvSpPr/>
          <p:nvPr/>
        </p:nvSpPr>
        <p:spPr>
          <a:xfrm>
            <a:off x="5403120" y="3734443"/>
            <a:ext cx="1224643" cy="247378"/>
          </a:xfrm>
          <a:prstGeom prst="rect">
            <a:avLst/>
          </a:prstGeom>
          <a:noFill/>
          <a:ln/>
        </p:spPr>
        <p:txBody>
          <a:bodyPr wrap="square" lIns="0" tIns="0" rIns="0" bIns="0" rtlCol="0" anchor="t"/>
          <a:lstStyle/>
          <a:p>
            <a:r>
              <a:rPr lang="en-US" sz="1500" dirty="0">
                <a:solidFill>
                  <a:srgbClr val="000000"/>
                </a:solidFill>
                <a:latin typeface="Roboto" pitchFamily="34" charset="0"/>
                <a:ea typeface="Roboto" pitchFamily="34" charset="-122"/>
                <a:cs typeface="Roboto" pitchFamily="34" charset="-120"/>
              </a:rPr>
              <a:t>Genome</a:t>
            </a:r>
            <a:endParaRPr lang="en-US" sz="1500" dirty="0"/>
          </a:p>
        </p:txBody>
      </p:sp>
      <p:sp>
        <p:nvSpPr>
          <p:cNvPr id="34" name="Text 4">
            <a:extLst>
              <a:ext uri="{FF2B5EF4-FFF2-40B4-BE49-F238E27FC236}">
                <a16:creationId xmlns:a16="http://schemas.microsoft.com/office/drawing/2014/main" id="{11B26B3E-5072-7765-1932-8DFEB67D4A25}"/>
              </a:ext>
            </a:extLst>
          </p:cNvPr>
          <p:cNvSpPr/>
          <p:nvPr/>
        </p:nvSpPr>
        <p:spPr>
          <a:xfrm>
            <a:off x="8021396" y="3734443"/>
            <a:ext cx="1224643" cy="247378"/>
          </a:xfrm>
          <a:prstGeom prst="rect">
            <a:avLst/>
          </a:prstGeom>
          <a:noFill/>
          <a:ln/>
        </p:spPr>
        <p:txBody>
          <a:bodyPr wrap="square" lIns="0" tIns="0" rIns="0" bIns="0" rtlCol="0" anchor="t"/>
          <a:lstStyle/>
          <a:p>
            <a:r>
              <a:rPr lang="en-US" sz="1500" dirty="0">
                <a:solidFill>
                  <a:srgbClr val="000000"/>
                </a:solidFill>
                <a:latin typeface="Roboto" pitchFamily="34" charset="0"/>
                <a:ea typeface="Roboto" pitchFamily="34" charset="-122"/>
                <a:cs typeface="Roboto" pitchFamily="34" charset="-120"/>
              </a:rPr>
              <a:t>Chromosome</a:t>
            </a:r>
            <a:endParaRPr lang="en-US" sz="1500" dirty="0"/>
          </a:p>
        </p:txBody>
      </p:sp>
      <p:sp>
        <p:nvSpPr>
          <p:cNvPr id="35" name="Text 5">
            <a:extLst>
              <a:ext uri="{FF2B5EF4-FFF2-40B4-BE49-F238E27FC236}">
                <a16:creationId xmlns:a16="http://schemas.microsoft.com/office/drawing/2014/main" id="{9652A12C-B761-C9D8-1E29-63CC1E890508}"/>
              </a:ext>
            </a:extLst>
          </p:cNvPr>
          <p:cNvSpPr/>
          <p:nvPr/>
        </p:nvSpPr>
        <p:spPr>
          <a:xfrm>
            <a:off x="10873793" y="3734443"/>
            <a:ext cx="1224643" cy="247378"/>
          </a:xfrm>
          <a:prstGeom prst="rect">
            <a:avLst/>
          </a:prstGeom>
          <a:noFill/>
          <a:ln/>
        </p:spPr>
        <p:txBody>
          <a:bodyPr wrap="square" lIns="0" tIns="0" rIns="0" bIns="0" rtlCol="0" anchor="t"/>
          <a:lstStyle/>
          <a:p>
            <a:r>
              <a:rPr lang="en-US" sz="1500" dirty="0">
                <a:solidFill>
                  <a:srgbClr val="000000"/>
                </a:solidFill>
                <a:latin typeface="Roboto" pitchFamily="34" charset="0"/>
                <a:ea typeface="Roboto" pitchFamily="34" charset="-122"/>
                <a:cs typeface="Roboto" pitchFamily="34" charset="-120"/>
              </a:rPr>
              <a:t>Gene</a:t>
            </a:r>
            <a:endParaRPr lang="en-US" sz="1500" dirty="0"/>
          </a:p>
        </p:txBody>
      </p:sp>
      <p:pic>
        <p:nvPicPr>
          <p:cNvPr id="36" name="Picture 2" descr="DNA is in every cell in your body. Chromosomes are found carrying your DNA in the nucleus of your cells.">
            <a:extLst>
              <a:ext uri="{FF2B5EF4-FFF2-40B4-BE49-F238E27FC236}">
                <a16:creationId xmlns:a16="http://schemas.microsoft.com/office/drawing/2014/main" id="{3F893D63-0265-A345-D1B7-3CA18AACEE1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04145" y="1177552"/>
            <a:ext cx="3187664" cy="535616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F75EED3-D33B-1611-207E-49FFD816F0DF}"/>
              </a:ext>
            </a:extLst>
          </p:cNvPr>
          <p:cNvSpPr txBox="1"/>
          <p:nvPr/>
        </p:nvSpPr>
        <p:spPr>
          <a:xfrm>
            <a:off x="10354826" y="6533719"/>
            <a:ext cx="1590500" cy="276999"/>
          </a:xfrm>
          <a:prstGeom prst="rect">
            <a:avLst/>
          </a:prstGeom>
          <a:noFill/>
        </p:spPr>
        <p:txBody>
          <a:bodyPr wrap="none" rtlCol="0">
            <a:spAutoFit/>
          </a:bodyPr>
          <a:lstStyle/>
          <a:p>
            <a:r>
              <a:rPr lang="en-US" sz="1200" dirty="0"/>
              <a:t>Made with </a:t>
            </a:r>
            <a:r>
              <a:rPr lang="en-US" sz="1200" dirty="0" err="1"/>
              <a:t>Biorender</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dissolve">
                                      <p:cBhvr>
                                        <p:cTn id="18" dur="500"/>
                                        <p:tgtEl>
                                          <p:spTgt spid="33"/>
                                        </p:tgtEl>
                                      </p:cBhvr>
                                    </p:animEffect>
                                  </p:childTnLst>
                                </p:cTn>
                              </p:par>
                              <p:par>
                                <p:cTn id="19" presetID="9"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par>
                                <p:cTn id="33" presetID="9"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dissolve">
                                      <p:cBhvr>
                                        <p:cTn id="46" dur="500"/>
                                        <p:tgtEl>
                                          <p:spTgt spid="35"/>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B80E2B8E-3DDC-73E7-4C59-4ED77D17ED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1DC4DD-F55E-6B48-83D8-D995F25A6DEA}"/>
              </a:ext>
            </a:extLst>
          </p:cNvPr>
          <p:cNvSpPr/>
          <p:nvPr/>
        </p:nvSpPr>
        <p:spPr>
          <a:xfrm rot="-3554022">
            <a:off x="1178746" y="-5094906"/>
            <a:ext cx="16622629" cy="9913131"/>
          </a:xfrm>
          <a:custGeom>
            <a:avLst/>
            <a:gdLst/>
            <a:ahLst/>
            <a:cxnLst/>
            <a:rect l="l" t="t" r="r" b="b"/>
            <a:pathLst>
              <a:path w="24933943" h="14869697">
                <a:moveTo>
                  <a:pt x="0" y="0"/>
                </a:moveTo>
                <a:lnTo>
                  <a:pt x="24933943" y="0"/>
                </a:lnTo>
                <a:lnTo>
                  <a:pt x="24933943" y="14869697"/>
                </a:lnTo>
                <a:lnTo>
                  <a:pt x="0" y="1486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388352C4-D69F-8D5B-68F5-626B361DDD86}"/>
              </a:ext>
            </a:extLst>
          </p:cNvPr>
          <p:cNvGrpSpPr/>
          <p:nvPr/>
        </p:nvGrpSpPr>
        <p:grpSpPr>
          <a:xfrm>
            <a:off x="-694024" y="1422936"/>
            <a:ext cx="13580048" cy="4012129"/>
            <a:chOff x="0" y="0"/>
            <a:chExt cx="5364957" cy="1585039"/>
          </a:xfrm>
        </p:grpSpPr>
        <p:sp>
          <p:nvSpPr>
            <p:cNvPr id="4" name="Freeform 4">
              <a:extLst>
                <a:ext uri="{FF2B5EF4-FFF2-40B4-BE49-F238E27FC236}">
                  <a16:creationId xmlns:a16="http://schemas.microsoft.com/office/drawing/2014/main" id="{9BFFEB19-F8C0-78C3-1ABB-784D8D171FDE}"/>
                </a:ext>
              </a:extLst>
            </p:cNvPr>
            <p:cNvSpPr/>
            <p:nvPr/>
          </p:nvSpPr>
          <p:spPr>
            <a:xfrm>
              <a:off x="0" y="0"/>
              <a:ext cx="5364957" cy="1585039"/>
            </a:xfrm>
            <a:custGeom>
              <a:avLst/>
              <a:gdLst/>
              <a:ahLst/>
              <a:cxnLst/>
              <a:rect l="l" t="t" r="r" b="b"/>
              <a:pathLst>
                <a:path w="5364957" h="1585039">
                  <a:moveTo>
                    <a:pt x="0" y="0"/>
                  </a:moveTo>
                  <a:lnTo>
                    <a:pt x="5364957" y="0"/>
                  </a:lnTo>
                  <a:lnTo>
                    <a:pt x="5364957" y="1585039"/>
                  </a:lnTo>
                  <a:lnTo>
                    <a:pt x="0" y="1585039"/>
                  </a:lnTo>
                  <a:close/>
                </a:path>
              </a:pathLst>
            </a:custGeom>
            <a:gradFill rotWithShape="1">
              <a:gsLst>
                <a:gs pos="0">
                  <a:srgbClr val="FDF7EF">
                    <a:alpha val="100000"/>
                  </a:srgbClr>
                </a:gs>
                <a:gs pos="100000">
                  <a:srgbClr val="FFFFFF">
                    <a:alpha val="100000"/>
                  </a:srgbClr>
                </a:gs>
              </a:gsLst>
              <a:lin ang="0"/>
            </a:grad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FF9EE748-644F-E9EE-13C1-689929558DD6}"/>
                </a:ext>
              </a:extLst>
            </p:cNvPr>
            <p:cNvSpPr txBox="1"/>
            <p:nvPr/>
          </p:nvSpPr>
          <p:spPr>
            <a:xfrm>
              <a:off x="0" y="9525"/>
              <a:ext cx="5364957" cy="1575514"/>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6" name="TextBox 6">
            <a:extLst>
              <a:ext uri="{FF2B5EF4-FFF2-40B4-BE49-F238E27FC236}">
                <a16:creationId xmlns:a16="http://schemas.microsoft.com/office/drawing/2014/main" id="{A5DAA0D9-F798-8EAA-D1C9-4E7207334EB5}"/>
              </a:ext>
            </a:extLst>
          </p:cNvPr>
          <p:cNvSpPr txBox="1"/>
          <p:nvPr/>
        </p:nvSpPr>
        <p:spPr>
          <a:xfrm>
            <a:off x="1365980" y="1615515"/>
            <a:ext cx="11182655" cy="3447098"/>
          </a:xfrm>
          <a:prstGeom prst="rect">
            <a:avLst/>
          </a:prstGeom>
        </p:spPr>
        <p:txBody>
          <a:bodyPr wrap="square" lIns="0" tIns="0" rIns="0" bIns="0" rtlCol="0" anchor="t">
            <a:spAutoFit/>
          </a:bodyPr>
          <a:lstStyle/>
          <a:p>
            <a:r>
              <a:rPr lang="en-US" sz="3200" dirty="0"/>
              <a:t>The cat ran down the hall</a:t>
            </a:r>
          </a:p>
          <a:p>
            <a:endParaRPr lang="en-US" sz="3200" dirty="0"/>
          </a:p>
          <a:p>
            <a:r>
              <a:rPr lang="en-US" sz="3200" dirty="0"/>
              <a:t>The cat ran down the </a:t>
            </a:r>
            <a:r>
              <a:rPr lang="en-US" sz="3200" b="1" dirty="0"/>
              <a:t>B</a:t>
            </a:r>
            <a:r>
              <a:rPr lang="en-US" sz="3200" dirty="0"/>
              <a:t>all</a:t>
            </a:r>
          </a:p>
          <a:p>
            <a:endParaRPr lang="en-US" sz="3200" dirty="0"/>
          </a:p>
          <a:p>
            <a:r>
              <a:rPr lang="en-US" sz="3200" dirty="0"/>
              <a:t>The cat ran down the </a:t>
            </a:r>
            <a:r>
              <a:rPr lang="en-US" sz="3200" b="1" dirty="0"/>
              <a:t>T</a:t>
            </a:r>
            <a:r>
              <a:rPr lang="en-US" sz="3200" dirty="0"/>
              <a:t>all</a:t>
            </a:r>
          </a:p>
          <a:p>
            <a:endParaRPr lang="en-US" sz="3200" dirty="0"/>
          </a:p>
          <a:p>
            <a:r>
              <a:rPr lang="en-US" sz="3200" dirty="0"/>
              <a:t>The cat ran down the ___</a:t>
            </a:r>
          </a:p>
        </p:txBody>
      </p:sp>
      <p:sp>
        <p:nvSpPr>
          <p:cNvPr id="9" name="AutoShape 9">
            <a:extLst>
              <a:ext uri="{FF2B5EF4-FFF2-40B4-BE49-F238E27FC236}">
                <a16:creationId xmlns:a16="http://schemas.microsoft.com/office/drawing/2014/main" id="{66157D22-D504-4FC8-23B4-CF11B1F351D1}"/>
              </a:ext>
            </a:extLst>
          </p:cNvPr>
          <p:cNvSpPr/>
          <p:nvPr/>
        </p:nvSpPr>
        <p:spPr>
          <a:xfrm>
            <a:off x="6185940" y="2072380"/>
            <a:ext cx="0" cy="2737349"/>
          </a:xfrm>
          <a:prstGeom prst="line">
            <a:avLst/>
          </a:prstGeom>
          <a:ln w="133350" cap="flat">
            <a:solidFill>
              <a:srgbClr val="D15353"/>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TextBox 8">
            <a:extLst>
              <a:ext uri="{FF2B5EF4-FFF2-40B4-BE49-F238E27FC236}">
                <a16:creationId xmlns:a16="http://schemas.microsoft.com/office/drawing/2014/main" id="{A0AC798A-3012-CF7F-6FDD-F3C3148AC71F}"/>
              </a:ext>
            </a:extLst>
          </p:cNvPr>
          <p:cNvSpPr txBox="1"/>
          <p:nvPr/>
        </p:nvSpPr>
        <p:spPr>
          <a:xfrm>
            <a:off x="7294107" y="3039662"/>
            <a:ext cx="4391905" cy="778675"/>
          </a:xfrm>
          <a:prstGeom prst="rect">
            <a:avLst/>
          </a:prstGeom>
        </p:spPr>
        <p:txBody>
          <a:bodyPr lIns="0" tIns="0" rIns="0" bIns="0" rtlCol="0" anchor="t">
            <a:spAutoFit/>
          </a:bodyPr>
          <a:lstStyle/>
          <a:p>
            <a:pPr defTabSz="609630">
              <a:lnSpc>
                <a:spcPts val="6160"/>
              </a:lnSpc>
              <a:spcBef>
                <a:spcPct val="0"/>
              </a:spcBef>
            </a:pPr>
            <a:r>
              <a:rPr lang="en-US" sz="5134" b="1" dirty="0">
                <a:solidFill>
                  <a:srgbClr val="253439"/>
                </a:solidFill>
                <a:latin typeface="Aptos Display" panose="020B0004020202020204" pitchFamily="34" charset="0"/>
                <a:ea typeface="Glacial Indifference Bold"/>
                <a:cs typeface="Glacial Indifference Bold"/>
                <a:sym typeface="Glacial Indifference Bold"/>
              </a:rPr>
              <a:t>MUTATIONS</a:t>
            </a:r>
          </a:p>
        </p:txBody>
      </p:sp>
    </p:spTree>
    <p:extLst>
      <p:ext uri="{BB962C8B-B14F-4D97-AF65-F5344CB8AC3E}">
        <p14:creationId xmlns:p14="http://schemas.microsoft.com/office/powerpoint/2010/main" val="15842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dissolv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Freeform 2"/>
          <p:cNvSpPr/>
          <p:nvPr/>
        </p:nvSpPr>
        <p:spPr>
          <a:xfrm rot="-3554022">
            <a:off x="1178746" y="-5094906"/>
            <a:ext cx="16622629" cy="9913131"/>
          </a:xfrm>
          <a:custGeom>
            <a:avLst/>
            <a:gdLst/>
            <a:ahLst/>
            <a:cxnLst/>
            <a:rect l="l" t="t" r="r" b="b"/>
            <a:pathLst>
              <a:path w="24933943" h="14869697">
                <a:moveTo>
                  <a:pt x="0" y="0"/>
                </a:moveTo>
                <a:lnTo>
                  <a:pt x="24933943" y="0"/>
                </a:lnTo>
                <a:lnTo>
                  <a:pt x="24933943" y="14869697"/>
                </a:lnTo>
                <a:lnTo>
                  <a:pt x="0" y="1486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94024" y="1422936"/>
            <a:ext cx="13580048" cy="4012129"/>
            <a:chOff x="0" y="0"/>
            <a:chExt cx="5364957" cy="1585039"/>
          </a:xfrm>
        </p:grpSpPr>
        <p:sp>
          <p:nvSpPr>
            <p:cNvPr id="4" name="Freeform 4"/>
            <p:cNvSpPr/>
            <p:nvPr/>
          </p:nvSpPr>
          <p:spPr>
            <a:xfrm>
              <a:off x="0" y="0"/>
              <a:ext cx="5364957" cy="1585039"/>
            </a:xfrm>
            <a:custGeom>
              <a:avLst/>
              <a:gdLst/>
              <a:ahLst/>
              <a:cxnLst/>
              <a:rect l="l" t="t" r="r" b="b"/>
              <a:pathLst>
                <a:path w="5364957" h="1585039">
                  <a:moveTo>
                    <a:pt x="0" y="0"/>
                  </a:moveTo>
                  <a:lnTo>
                    <a:pt x="5364957" y="0"/>
                  </a:lnTo>
                  <a:lnTo>
                    <a:pt x="5364957" y="1585039"/>
                  </a:lnTo>
                  <a:lnTo>
                    <a:pt x="0" y="1585039"/>
                  </a:lnTo>
                  <a:close/>
                </a:path>
              </a:pathLst>
            </a:custGeom>
            <a:gradFill rotWithShape="1">
              <a:gsLst>
                <a:gs pos="0">
                  <a:srgbClr val="FDF7EF">
                    <a:alpha val="100000"/>
                  </a:srgbClr>
                </a:gs>
                <a:gs pos="100000">
                  <a:srgbClr val="FFFFFF">
                    <a:alpha val="100000"/>
                  </a:srgbClr>
                </a:gs>
              </a:gsLst>
              <a:lin ang="0"/>
            </a:gradFill>
          </p:spPr>
          <p:txBody>
            <a:bodyPr/>
            <a:lstStyle/>
            <a:p>
              <a:pPr defTabSz="609630"/>
              <a:endParaRPr lang="en-US" sz="1200">
                <a:solidFill>
                  <a:prstClr val="black"/>
                </a:solidFill>
                <a:latin typeface="Calibri"/>
              </a:endParaRPr>
            </a:p>
          </p:txBody>
        </p:sp>
        <p:sp>
          <p:nvSpPr>
            <p:cNvPr id="5" name="TextBox 5"/>
            <p:cNvSpPr txBox="1"/>
            <p:nvPr/>
          </p:nvSpPr>
          <p:spPr>
            <a:xfrm>
              <a:off x="0" y="9525"/>
              <a:ext cx="5364957" cy="1575514"/>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9" name="AutoShape 9"/>
          <p:cNvSpPr/>
          <p:nvPr/>
        </p:nvSpPr>
        <p:spPr>
          <a:xfrm>
            <a:off x="6185940" y="2072380"/>
            <a:ext cx="0" cy="2737349"/>
          </a:xfrm>
          <a:prstGeom prst="line">
            <a:avLst/>
          </a:prstGeom>
          <a:ln w="133350" cap="flat">
            <a:solidFill>
              <a:srgbClr val="D15353"/>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TextBox 8">
            <a:extLst>
              <a:ext uri="{FF2B5EF4-FFF2-40B4-BE49-F238E27FC236}">
                <a16:creationId xmlns:a16="http://schemas.microsoft.com/office/drawing/2014/main" id="{9DD73A34-F47B-984A-5414-056DBB746DFF}"/>
              </a:ext>
            </a:extLst>
          </p:cNvPr>
          <p:cNvSpPr txBox="1"/>
          <p:nvPr/>
        </p:nvSpPr>
        <p:spPr>
          <a:xfrm>
            <a:off x="7099237" y="3039662"/>
            <a:ext cx="4628066" cy="778675"/>
          </a:xfrm>
          <a:prstGeom prst="rect">
            <a:avLst/>
          </a:prstGeom>
        </p:spPr>
        <p:txBody>
          <a:bodyPr wrap="square" lIns="0" tIns="0" rIns="0" bIns="0" rtlCol="0" anchor="t">
            <a:spAutoFit/>
          </a:bodyPr>
          <a:lstStyle/>
          <a:p>
            <a:pPr defTabSz="609630">
              <a:lnSpc>
                <a:spcPts val="6160"/>
              </a:lnSpc>
              <a:spcBef>
                <a:spcPct val="0"/>
              </a:spcBef>
            </a:pPr>
            <a:r>
              <a:rPr lang="en-US" sz="5134" b="1" dirty="0">
                <a:solidFill>
                  <a:srgbClr val="253439"/>
                </a:solidFill>
                <a:latin typeface="Aptos Display" panose="020B0004020202020204" pitchFamily="34" charset="0"/>
                <a:ea typeface="Glacial Indifference Bold"/>
                <a:cs typeface="Glacial Indifference Bold"/>
                <a:sym typeface="Glacial Indifference Bold"/>
              </a:rPr>
              <a:t>VARIANT TYPES</a:t>
            </a:r>
          </a:p>
        </p:txBody>
      </p:sp>
      <p:pic>
        <p:nvPicPr>
          <p:cNvPr id="11" name="Content Placeholder 5">
            <a:extLst>
              <a:ext uri="{FF2B5EF4-FFF2-40B4-BE49-F238E27FC236}">
                <a16:creationId xmlns:a16="http://schemas.microsoft.com/office/drawing/2014/main" id="{46EC4EA4-DCA4-5ACB-9996-F7B8463D1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20" y="0"/>
            <a:ext cx="5062654" cy="6869861"/>
          </a:xfrm>
          <a:prstGeom prst="rect">
            <a:avLst/>
          </a:prstGeom>
        </p:spPr>
      </p:pic>
      <p:sp>
        <p:nvSpPr>
          <p:cNvPr id="12" name="TextBox 11">
            <a:extLst>
              <a:ext uri="{FF2B5EF4-FFF2-40B4-BE49-F238E27FC236}">
                <a16:creationId xmlns:a16="http://schemas.microsoft.com/office/drawing/2014/main" id="{6C9FE14E-00B0-ED58-3F73-25B74FA28AD7}"/>
              </a:ext>
            </a:extLst>
          </p:cNvPr>
          <p:cNvSpPr txBox="1"/>
          <p:nvPr/>
        </p:nvSpPr>
        <p:spPr>
          <a:xfrm>
            <a:off x="224850" y="6612955"/>
            <a:ext cx="2061334" cy="276999"/>
          </a:xfrm>
          <a:prstGeom prst="rect">
            <a:avLst/>
          </a:prstGeom>
          <a:noFill/>
        </p:spPr>
        <p:txBody>
          <a:bodyPr wrap="none" rtlCol="0">
            <a:spAutoFit/>
          </a:bodyPr>
          <a:lstStyle/>
          <a:p>
            <a:r>
              <a:rPr lang="en-US" sz="1200" dirty="0"/>
              <a:t>Aron and Dahl. AJKD. 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Freeform 2"/>
          <p:cNvSpPr/>
          <p:nvPr/>
        </p:nvSpPr>
        <p:spPr>
          <a:xfrm rot="-3554022">
            <a:off x="1178746" y="-5094906"/>
            <a:ext cx="16622629" cy="9913131"/>
          </a:xfrm>
          <a:custGeom>
            <a:avLst/>
            <a:gdLst/>
            <a:ahLst/>
            <a:cxnLst/>
            <a:rect l="l" t="t" r="r" b="b"/>
            <a:pathLst>
              <a:path w="24933943" h="14869697">
                <a:moveTo>
                  <a:pt x="0" y="0"/>
                </a:moveTo>
                <a:lnTo>
                  <a:pt x="24933943" y="0"/>
                </a:lnTo>
                <a:lnTo>
                  <a:pt x="24933943" y="14869697"/>
                </a:lnTo>
                <a:lnTo>
                  <a:pt x="0" y="1486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19143" y="1237205"/>
            <a:ext cx="13230287" cy="4383591"/>
            <a:chOff x="0" y="0"/>
            <a:chExt cx="5226780" cy="1731789"/>
          </a:xfrm>
        </p:grpSpPr>
        <p:sp>
          <p:nvSpPr>
            <p:cNvPr id="4" name="Freeform 4"/>
            <p:cNvSpPr/>
            <p:nvPr/>
          </p:nvSpPr>
          <p:spPr>
            <a:xfrm>
              <a:off x="0" y="0"/>
              <a:ext cx="5226780" cy="1731789"/>
            </a:xfrm>
            <a:custGeom>
              <a:avLst/>
              <a:gdLst/>
              <a:ahLst/>
              <a:cxnLst/>
              <a:rect l="l" t="t" r="r" b="b"/>
              <a:pathLst>
                <a:path w="5226780" h="1731789">
                  <a:moveTo>
                    <a:pt x="0" y="0"/>
                  </a:moveTo>
                  <a:lnTo>
                    <a:pt x="5226780" y="0"/>
                  </a:lnTo>
                  <a:lnTo>
                    <a:pt x="5226780" y="1731789"/>
                  </a:lnTo>
                  <a:lnTo>
                    <a:pt x="0" y="1731789"/>
                  </a:lnTo>
                  <a:close/>
                </a:path>
              </a:pathLst>
            </a:custGeom>
            <a:gradFill rotWithShape="1">
              <a:gsLst>
                <a:gs pos="0">
                  <a:srgbClr val="FDF7EF">
                    <a:alpha val="100000"/>
                  </a:srgbClr>
                </a:gs>
                <a:gs pos="100000">
                  <a:srgbClr val="FFFFFF">
                    <a:alpha val="100000"/>
                  </a:srgbClr>
                </a:gs>
              </a:gsLst>
              <a:lin ang="0"/>
            </a:gradFill>
            <a:ln cap="sq">
              <a:no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9525"/>
              <a:ext cx="5226780" cy="1722264"/>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grpSp>
        <p:nvGrpSpPr>
          <p:cNvPr id="6" name="Group 6"/>
          <p:cNvGrpSpPr/>
          <p:nvPr/>
        </p:nvGrpSpPr>
        <p:grpSpPr>
          <a:xfrm>
            <a:off x="932811" y="3132532"/>
            <a:ext cx="3107197" cy="3039668"/>
            <a:chOff x="0" y="0"/>
            <a:chExt cx="1227535" cy="1200856"/>
          </a:xfrm>
        </p:grpSpPr>
        <p:sp>
          <p:nvSpPr>
            <p:cNvPr id="7" name="Freeform 7"/>
            <p:cNvSpPr/>
            <p:nvPr/>
          </p:nvSpPr>
          <p:spPr>
            <a:xfrm>
              <a:off x="0" y="0"/>
              <a:ext cx="1227535" cy="1200856"/>
            </a:xfrm>
            <a:custGeom>
              <a:avLst/>
              <a:gdLst/>
              <a:ahLst/>
              <a:cxnLst/>
              <a:rect l="l" t="t" r="r" b="b"/>
              <a:pathLst>
                <a:path w="1227535" h="1200856">
                  <a:moveTo>
                    <a:pt x="0" y="0"/>
                  </a:moveTo>
                  <a:lnTo>
                    <a:pt x="1227535" y="0"/>
                  </a:lnTo>
                  <a:lnTo>
                    <a:pt x="1227535" y="1200856"/>
                  </a:lnTo>
                  <a:lnTo>
                    <a:pt x="0" y="1200856"/>
                  </a:lnTo>
                  <a:close/>
                </a:path>
              </a:pathLst>
            </a:custGeom>
            <a:solidFill>
              <a:srgbClr val="D15353"/>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1227535" cy="1248481"/>
            </a:xfrm>
            <a:prstGeom prst="rect">
              <a:avLst/>
            </a:prstGeom>
          </p:spPr>
          <p:txBody>
            <a:bodyPr lIns="33867" tIns="33867" rIns="33867" bIns="33867" rtlCol="0" anchor="ctr"/>
            <a:lstStyle/>
            <a:p>
              <a:pPr algn="ctr" defTabSz="609630">
                <a:lnSpc>
                  <a:spcPts val="2163"/>
                </a:lnSpc>
              </a:pPr>
              <a:endParaRPr sz="1200">
                <a:solidFill>
                  <a:prstClr val="black"/>
                </a:solidFill>
                <a:latin typeface="Calibri"/>
              </a:endParaRPr>
            </a:p>
          </p:txBody>
        </p:sp>
      </p:grpSp>
      <p:grpSp>
        <p:nvGrpSpPr>
          <p:cNvPr id="9" name="Group 9"/>
          <p:cNvGrpSpPr/>
          <p:nvPr/>
        </p:nvGrpSpPr>
        <p:grpSpPr>
          <a:xfrm>
            <a:off x="4785764" y="722256"/>
            <a:ext cx="1582087" cy="1607834"/>
            <a:chOff x="0" y="0"/>
            <a:chExt cx="625022" cy="635194"/>
          </a:xfrm>
        </p:grpSpPr>
        <p:sp>
          <p:nvSpPr>
            <p:cNvPr id="10" name="Freeform 10"/>
            <p:cNvSpPr/>
            <p:nvPr/>
          </p:nvSpPr>
          <p:spPr>
            <a:xfrm>
              <a:off x="0" y="0"/>
              <a:ext cx="625022" cy="635194"/>
            </a:xfrm>
            <a:custGeom>
              <a:avLst/>
              <a:gdLst/>
              <a:ahLst/>
              <a:cxnLst/>
              <a:rect l="l" t="t" r="r" b="b"/>
              <a:pathLst>
                <a:path w="625022" h="635194">
                  <a:moveTo>
                    <a:pt x="0" y="0"/>
                  </a:moveTo>
                  <a:lnTo>
                    <a:pt x="625022" y="0"/>
                  </a:lnTo>
                  <a:lnTo>
                    <a:pt x="625022" y="635194"/>
                  </a:lnTo>
                  <a:lnTo>
                    <a:pt x="0" y="635194"/>
                  </a:lnTo>
                  <a:close/>
                </a:path>
              </a:pathLst>
            </a:custGeom>
            <a:solidFill>
              <a:srgbClr val="D15353"/>
            </a:solidFill>
          </p:spPr>
          <p:txBody>
            <a:bodyPr/>
            <a:lstStyle/>
            <a:p>
              <a:pPr defTabSz="609630"/>
              <a:endParaRPr lang="en-US" sz="1200">
                <a:solidFill>
                  <a:prstClr val="black"/>
                </a:solidFill>
                <a:latin typeface="Calibri"/>
              </a:endParaRPr>
            </a:p>
          </p:txBody>
        </p:sp>
        <p:sp>
          <p:nvSpPr>
            <p:cNvPr id="11" name="TextBox 11"/>
            <p:cNvSpPr txBox="1"/>
            <p:nvPr/>
          </p:nvSpPr>
          <p:spPr>
            <a:xfrm>
              <a:off x="0" y="-47625"/>
              <a:ext cx="625022" cy="682819"/>
            </a:xfrm>
            <a:prstGeom prst="rect">
              <a:avLst/>
            </a:prstGeom>
          </p:spPr>
          <p:txBody>
            <a:bodyPr lIns="33867" tIns="33867" rIns="33867" bIns="33867" rtlCol="0" anchor="ctr"/>
            <a:lstStyle/>
            <a:p>
              <a:pPr algn="ctr" defTabSz="609630">
                <a:lnSpc>
                  <a:spcPts val="2163"/>
                </a:lnSpc>
              </a:pPr>
              <a:endParaRPr sz="1200">
                <a:solidFill>
                  <a:prstClr val="black"/>
                </a:solidFill>
                <a:latin typeface="Calibri"/>
              </a:endParaRPr>
            </a:p>
          </p:txBody>
        </p:sp>
      </p:grpSp>
      <p:sp>
        <p:nvSpPr>
          <p:cNvPr id="14" name="AutoShape 14"/>
          <p:cNvSpPr/>
          <p:nvPr/>
        </p:nvSpPr>
        <p:spPr>
          <a:xfrm flipV="1">
            <a:off x="11123031" y="2025976"/>
            <a:ext cx="14623" cy="2806049"/>
          </a:xfrm>
          <a:prstGeom prst="line">
            <a:avLst/>
          </a:prstGeom>
          <a:ln w="133350" cap="flat">
            <a:solidFill>
              <a:srgbClr val="D15353"/>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5" name="TextBox 15"/>
          <p:cNvSpPr txBox="1"/>
          <p:nvPr/>
        </p:nvSpPr>
        <p:spPr>
          <a:xfrm>
            <a:off x="6928196" y="2339123"/>
            <a:ext cx="3954147" cy="2154436"/>
          </a:xfrm>
          <a:prstGeom prst="rect">
            <a:avLst/>
          </a:prstGeom>
        </p:spPr>
        <p:txBody>
          <a:bodyPr lIns="0" tIns="0" rIns="0" bIns="0" rtlCol="0" anchor="t">
            <a:spAutoFit/>
          </a:bodyPr>
          <a:lstStyle/>
          <a:p>
            <a:pPr algn="ctr" defTabSz="609630">
              <a:lnSpc>
                <a:spcPts val="5647"/>
              </a:lnSpc>
            </a:pPr>
            <a:r>
              <a:rPr lang="en-US" sz="5134" b="1" spc="164" dirty="0">
                <a:solidFill>
                  <a:srgbClr val="000000"/>
                </a:solidFill>
                <a:latin typeface="Aptos Display" panose="020B0004020202020204" pitchFamily="34" charset="0"/>
                <a:ea typeface="Glacial Indifference Bold"/>
                <a:cs typeface="Glacial Indifference Bold"/>
                <a:sym typeface="Glacial Indifference Bold"/>
              </a:rPr>
              <a:t>Types of </a:t>
            </a:r>
          </a:p>
          <a:p>
            <a:pPr algn="ctr" defTabSz="609630">
              <a:lnSpc>
                <a:spcPts val="5647"/>
              </a:lnSpc>
            </a:pPr>
            <a:r>
              <a:rPr lang="en-US" sz="5134" b="1" spc="164" dirty="0">
                <a:solidFill>
                  <a:srgbClr val="000000"/>
                </a:solidFill>
                <a:latin typeface="Aptos Display" panose="020B0004020202020204" pitchFamily="34" charset="0"/>
                <a:ea typeface="Glacial Indifference Bold"/>
                <a:cs typeface="Glacial Indifference Bold"/>
                <a:sym typeface="Glacial Indifference Bold"/>
              </a:rPr>
              <a:t>Genetic Testing</a:t>
            </a:r>
          </a:p>
        </p:txBody>
      </p:sp>
      <p:pic>
        <p:nvPicPr>
          <p:cNvPr id="18" name="Content Placeholder 5">
            <a:extLst>
              <a:ext uri="{FF2B5EF4-FFF2-40B4-BE49-F238E27FC236}">
                <a16:creationId xmlns:a16="http://schemas.microsoft.com/office/drawing/2014/main" id="{8F4A145A-94B7-C63F-D478-488FFF57A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657" y="805978"/>
            <a:ext cx="4648592" cy="5220726"/>
          </a:xfrm>
          <a:prstGeom prst="rect">
            <a:avLst/>
          </a:prstGeom>
        </p:spPr>
      </p:pic>
      <p:sp>
        <p:nvSpPr>
          <p:cNvPr id="19" name="TextBox 18">
            <a:extLst>
              <a:ext uri="{FF2B5EF4-FFF2-40B4-BE49-F238E27FC236}">
                <a16:creationId xmlns:a16="http://schemas.microsoft.com/office/drawing/2014/main" id="{B5170631-4086-5AB5-B468-DA12185206BD}"/>
              </a:ext>
            </a:extLst>
          </p:cNvPr>
          <p:cNvSpPr txBox="1"/>
          <p:nvPr/>
        </p:nvSpPr>
        <p:spPr>
          <a:xfrm>
            <a:off x="932812" y="5968314"/>
            <a:ext cx="2774216" cy="276999"/>
          </a:xfrm>
          <a:prstGeom prst="rect">
            <a:avLst/>
          </a:prstGeom>
          <a:noFill/>
        </p:spPr>
        <p:txBody>
          <a:bodyPr wrap="square" rtlCol="0">
            <a:spAutoFit/>
          </a:bodyPr>
          <a:lstStyle/>
          <a:p>
            <a:r>
              <a:rPr lang="en-US" sz="1200" dirty="0"/>
              <a:t>Devarajan, P. et al. Kidney Medicine 2022</a:t>
            </a:r>
          </a:p>
        </p:txBody>
      </p:sp>
      <p:sp>
        <p:nvSpPr>
          <p:cNvPr id="20" name="Left Arrow 19">
            <a:extLst>
              <a:ext uri="{FF2B5EF4-FFF2-40B4-BE49-F238E27FC236}">
                <a16:creationId xmlns:a16="http://schemas.microsoft.com/office/drawing/2014/main" id="{60AAF580-97E6-1A02-C7F7-A484E3B8E86D}"/>
              </a:ext>
            </a:extLst>
          </p:cNvPr>
          <p:cNvSpPr/>
          <p:nvPr/>
        </p:nvSpPr>
        <p:spPr>
          <a:xfrm>
            <a:off x="6096000" y="3692934"/>
            <a:ext cx="964367" cy="596116"/>
          </a:xfrm>
          <a:prstGeom prst="lef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F7EF">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150980" y="3150773"/>
            <a:ext cx="3794462" cy="3127404"/>
            <a:chOff x="0" y="0"/>
            <a:chExt cx="1499047" cy="1235518"/>
          </a:xfrm>
        </p:grpSpPr>
        <p:sp>
          <p:nvSpPr>
            <p:cNvPr id="3" name="Freeform 3"/>
            <p:cNvSpPr/>
            <p:nvPr/>
          </p:nvSpPr>
          <p:spPr>
            <a:xfrm>
              <a:off x="0" y="0"/>
              <a:ext cx="1499047" cy="1235518"/>
            </a:xfrm>
            <a:custGeom>
              <a:avLst/>
              <a:gdLst/>
              <a:ahLst/>
              <a:cxnLst/>
              <a:rect l="l" t="t" r="r" b="b"/>
              <a:pathLst>
                <a:path w="1499047" h="1235518">
                  <a:moveTo>
                    <a:pt x="0" y="0"/>
                  </a:moveTo>
                  <a:lnTo>
                    <a:pt x="1499047" y="0"/>
                  </a:lnTo>
                  <a:lnTo>
                    <a:pt x="1499047" y="1235518"/>
                  </a:lnTo>
                  <a:lnTo>
                    <a:pt x="0" y="1235518"/>
                  </a:lnTo>
                  <a:close/>
                </a:path>
              </a:pathLst>
            </a:custGeom>
            <a:solidFill>
              <a:srgbClr val="D15353"/>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1499047" cy="1283143"/>
            </a:xfrm>
            <a:prstGeom prst="rect">
              <a:avLst/>
            </a:prstGeom>
          </p:spPr>
          <p:txBody>
            <a:bodyPr lIns="33867" tIns="33867" rIns="33867" bIns="33867" rtlCol="0" anchor="ctr"/>
            <a:lstStyle/>
            <a:p>
              <a:pPr algn="ctr" defTabSz="609630">
                <a:lnSpc>
                  <a:spcPts val="2163"/>
                </a:lnSpc>
              </a:pPr>
              <a:endParaRPr sz="1200">
                <a:solidFill>
                  <a:prstClr val="black"/>
                </a:solidFill>
                <a:latin typeface="Calibri"/>
              </a:endParaRPr>
            </a:p>
          </p:txBody>
        </p:sp>
      </p:grpSp>
      <p:sp>
        <p:nvSpPr>
          <p:cNvPr id="5" name="Freeform 5"/>
          <p:cNvSpPr/>
          <p:nvPr/>
        </p:nvSpPr>
        <p:spPr>
          <a:xfrm rot="6979616">
            <a:off x="-1871307" y="-809081"/>
            <a:ext cx="7449323" cy="4929197"/>
          </a:xfrm>
          <a:custGeom>
            <a:avLst/>
            <a:gdLst/>
            <a:ahLst/>
            <a:cxnLst/>
            <a:rect l="l" t="t" r="r" b="b"/>
            <a:pathLst>
              <a:path w="11173984" h="7393795">
                <a:moveTo>
                  <a:pt x="0" y="0"/>
                </a:moveTo>
                <a:lnTo>
                  <a:pt x="11173984" y="0"/>
                </a:lnTo>
                <a:lnTo>
                  <a:pt x="11173984" y="7393795"/>
                </a:lnTo>
                <a:lnTo>
                  <a:pt x="0" y="7393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766055" y="3832930"/>
            <a:ext cx="0" cy="831850"/>
          </a:xfrm>
          <a:prstGeom prst="line">
            <a:avLst/>
          </a:prstGeom>
          <a:ln w="133350" cap="flat">
            <a:solidFill>
              <a:srgbClr val="D15353"/>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TextBox 8"/>
          <p:cNvSpPr txBox="1"/>
          <p:nvPr/>
        </p:nvSpPr>
        <p:spPr>
          <a:xfrm>
            <a:off x="1088856" y="3832930"/>
            <a:ext cx="4391905" cy="770147"/>
          </a:xfrm>
          <a:prstGeom prst="rect">
            <a:avLst/>
          </a:prstGeom>
        </p:spPr>
        <p:txBody>
          <a:bodyPr lIns="0" tIns="0" rIns="0" bIns="0" rtlCol="0" anchor="t">
            <a:spAutoFit/>
          </a:bodyPr>
          <a:lstStyle/>
          <a:p>
            <a:pPr defTabSz="609630">
              <a:lnSpc>
                <a:spcPts val="6160"/>
              </a:lnSpc>
              <a:spcBef>
                <a:spcPct val="0"/>
              </a:spcBef>
            </a:pPr>
            <a:r>
              <a:rPr lang="en-US" sz="5134" b="1" dirty="0">
                <a:solidFill>
                  <a:srgbClr val="253439"/>
                </a:solidFill>
                <a:latin typeface="Glacial Indifference Bold"/>
                <a:ea typeface="Glacial Indifference Bold"/>
                <a:cs typeface="Glacial Indifference Bold"/>
                <a:sym typeface="Glacial Indifference Bold"/>
              </a:rPr>
              <a:t>INHERITANCE</a:t>
            </a:r>
          </a:p>
        </p:txBody>
      </p:sp>
      <p:pic>
        <p:nvPicPr>
          <p:cNvPr id="10" name="Content Placeholder 5">
            <a:extLst>
              <a:ext uri="{FF2B5EF4-FFF2-40B4-BE49-F238E27FC236}">
                <a16:creationId xmlns:a16="http://schemas.microsoft.com/office/drawing/2014/main" id="{26C99CE4-2700-7AB3-3EDC-30C0D3B84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1374" y="1499018"/>
            <a:ext cx="6771423" cy="4482933"/>
          </a:xfrm>
          <a:prstGeom prst="rect">
            <a:avLst/>
          </a:prstGeom>
        </p:spPr>
      </p:pic>
      <p:sp>
        <p:nvSpPr>
          <p:cNvPr id="11" name="TextBox 10">
            <a:extLst>
              <a:ext uri="{FF2B5EF4-FFF2-40B4-BE49-F238E27FC236}">
                <a16:creationId xmlns:a16="http://schemas.microsoft.com/office/drawing/2014/main" id="{FDB4147C-3D64-E34A-1515-455D46B35D40}"/>
              </a:ext>
            </a:extLst>
          </p:cNvPr>
          <p:cNvSpPr txBox="1"/>
          <p:nvPr/>
        </p:nvSpPr>
        <p:spPr>
          <a:xfrm>
            <a:off x="9693176" y="6581001"/>
            <a:ext cx="2789097" cy="276999"/>
          </a:xfrm>
          <a:prstGeom prst="rect">
            <a:avLst/>
          </a:prstGeom>
          <a:noFill/>
        </p:spPr>
        <p:txBody>
          <a:bodyPr wrap="none" rtlCol="0">
            <a:spAutoFit/>
          </a:bodyPr>
          <a:lstStyle/>
          <a:p>
            <a:r>
              <a:rPr lang="en-US" sz="1200" dirty="0" err="1"/>
              <a:t>Giudicessi</a:t>
            </a:r>
            <a:r>
              <a:rPr lang="en-US" sz="1200" dirty="0"/>
              <a:t>, JR. et al. </a:t>
            </a:r>
            <a:r>
              <a:rPr lang="en-US" sz="1200" dirty="0" err="1"/>
              <a:t>Transl</a:t>
            </a:r>
            <a:r>
              <a:rPr lang="en-US" sz="1200" dirty="0"/>
              <a:t> Res. 2013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F7EF">
                <a:alpha val="100000"/>
              </a:srgbClr>
            </a:gs>
            <a:gs pos="100000">
              <a:srgbClr val="FFFFFF">
                <a:alpha val="100000"/>
              </a:srgbClr>
            </a:gs>
          </a:gsLst>
          <a:lin ang="0"/>
        </a:gradFill>
        <a:effectLst/>
      </p:bgPr>
    </p:bg>
    <p:spTree>
      <p:nvGrpSpPr>
        <p:cNvPr id="1" name="">
          <a:extLst>
            <a:ext uri="{FF2B5EF4-FFF2-40B4-BE49-F238E27FC236}">
              <a16:creationId xmlns:a16="http://schemas.microsoft.com/office/drawing/2014/main" id="{6120E87E-61A6-5049-46F3-1F3620F4F4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803E71-014E-ACEB-CFD6-A09FF3DC44AA}"/>
              </a:ext>
            </a:extLst>
          </p:cNvPr>
          <p:cNvGrpSpPr/>
          <p:nvPr/>
        </p:nvGrpSpPr>
        <p:grpSpPr>
          <a:xfrm>
            <a:off x="5150980" y="3150773"/>
            <a:ext cx="3794462" cy="3127404"/>
            <a:chOff x="0" y="0"/>
            <a:chExt cx="1499047" cy="1235518"/>
          </a:xfrm>
        </p:grpSpPr>
        <p:sp>
          <p:nvSpPr>
            <p:cNvPr id="3" name="Freeform 3">
              <a:extLst>
                <a:ext uri="{FF2B5EF4-FFF2-40B4-BE49-F238E27FC236}">
                  <a16:creationId xmlns:a16="http://schemas.microsoft.com/office/drawing/2014/main" id="{99ED7440-C6E0-3F8F-6BAB-9E95E6DACDED}"/>
                </a:ext>
              </a:extLst>
            </p:cNvPr>
            <p:cNvSpPr/>
            <p:nvPr/>
          </p:nvSpPr>
          <p:spPr>
            <a:xfrm>
              <a:off x="0" y="0"/>
              <a:ext cx="1499047" cy="1235518"/>
            </a:xfrm>
            <a:custGeom>
              <a:avLst/>
              <a:gdLst/>
              <a:ahLst/>
              <a:cxnLst/>
              <a:rect l="l" t="t" r="r" b="b"/>
              <a:pathLst>
                <a:path w="1499047" h="1235518">
                  <a:moveTo>
                    <a:pt x="0" y="0"/>
                  </a:moveTo>
                  <a:lnTo>
                    <a:pt x="1499047" y="0"/>
                  </a:lnTo>
                  <a:lnTo>
                    <a:pt x="1499047" y="1235518"/>
                  </a:lnTo>
                  <a:lnTo>
                    <a:pt x="0" y="1235518"/>
                  </a:lnTo>
                  <a:close/>
                </a:path>
              </a:pathLst>
            </a:custGeom>
            <a:solidFill>
              <a:srgbClr val="D15353"/>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73DD52AC-7CFE-1F4F-9A14-C196951B5A93}"/>
                </a:ext>
              </a:extLst>
            </p:cNvPr>
            <p:cNvSpPr txBox="1"/>
            <p:nvPr/>
          </p:nvSpPr>
          <p:spPr>
            <a:xfrm>
              <a:off x="0" y="-47625"/>
              <a:ext cx="1499047" cy="1283143"/>
            </a:xfrm>
            <a:prstGeom prst="rect">
              <a:avLst/>
            </a:prstGeom>
          </p:spPr>
          <p:txBody>
            <a:bodyPr lIns="33867" tIns="33867" rIns="33867" bIns="33867" rtlCol="0" anchor="ctr"/>
            <a:lstStyle/>
            <a:p>
              <a:pPr algn="ctr" defTabSz="609630">
                <a:lnSpc>
                  <a:spcPts val="2163"/>
                </a:lnSpc>
              </a:pPr>
              <a:endParaRPr sz="1200">
                <a:solidFill>
                  <a:prstClr val="black"/>
                </a:solidFill>
                <a:latin typeface="Calibri"/>
              </a:endParaRPr>
            </a:p>
          </p:txBody>
        </p:sp>
      </p:grpSp>
      <p:sp>
        <p:nvSpPr>
          <p:cNvPr id="5" name="Freeform 5">
            <a:extLst>
              <a:ext uri="{FF2B5EF4-FFF2-40B4-BE49-F238E27FC236}">
                <a16:creationId xmlns:a16="http://schemas.microsoft.com/office/drawing/2014/main" id="{EDF27B6E-921F-05EC-B8CB-E1FF55245F23}"/>
              </a:ext>
            </a:extLst>
          </p:cNvPr>
          <p:cNvSpPr/>
          <p:nvPr/>
        </p:nvSpPr>
        <p:spPr>
          <a:xfrm rot="6979616">
            <a:off x="-1871307" y="-809081"/>
            <a:ext cx="7449323" cy="4929197"/>
          </a:xfrm>
          <a:custGeom>
            <a:avLst/>
            <a:gdLst/>
            <a:ahLst/>
            <a:cxnLst/>
            <a:rect l="l" t="t" r="r" b="b"/>
            <a:pathLst>
              <a:path w="11173984" h="7393795">
                <a:moveTo>
                  <a:pt x="0" y="0"/>
                </a:moveTo>
                <a:lnTo>
                  <a:pt x="11173984" y="0"/>
                </a:lnTo>
                <a:lnTo>
                  <a:pt x="11173984" y="7393795"/>
                </a:lnTo>
                <a:lnTo>
                  <a:pt x="0" y="7393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3AD71BC9-21B1-90A4-6D9F-41A9B6433392}"/>
              </a:ext>
            </a:extLst>
          </p:cNvPr>
          <p:cNvSpPr/>
          <p:nvPr/>
        </p:nvSpPr>
        <p:spPr>
          <a:xfrm flipH="1">
            <a:off x="568681" y="3428999"/>
            <a:ext cx="17493" cy="1247931"/>
          </a:xfrm>
          <a:prstGeom prst="line">
            <a:avLst/>
          </a:prstGeom>
          <a:ln w="133350" cap="flat">
            <a:solidFill>
              <a:srgbClr val="D15353"/>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0B5502A5-9D17-BA1B-6091-C7C200031F06}"/>
              </a:ext>
            </a:extLst>
          </p:cNvPr>
          <p:cNvSpPr txBox="1"/>
          <p:nvPr/>
        </p:nvSpPr>
        <p:spPr>
          <a:xfrm>
            <a:off x="759075" y="3286354"/>
            <a:ext cx="4391905" cy="1565237"/>
          </a:xfrm>
          <a:prstGeom prst="rect">
            <a:avLst/>
          </a:prstGeom>
        </p:spPr>
        <p:txBody>
          <a:bodyPr lIns="0" tIns="0" rIns="0" bIns="0" rtlCol="0" anchor="t">
            <a:spAutoFit/>
          </a:bodyPr>
          <a:lstStyle/>
          <a:p>
            <a:pPr defTabSz="609630">
              <a:lnSpc>
                <a:spcPts val="6160"/>
              </a:lnSpc>
              <a:spcBef>
                <a:spcPct val="0"/>
              </a:spcBef>
            </a:pPr>
            <a:r>
              <a:rPr lang="en-US" sz="5134" b="1" dirty="0">
                <a:solidFill>
                  <a:srgbClr val="253439"/>
                </a:solidFill>
                <a:latin typeface="Glacial Indifference Bold"/>
                <a:ea typeface="Glacial Indifference Bold"/>
                <a:cs typeface="Glacial Indifference Bold"/>
                <a:sym typeface="Glacial Indifference Bold"/>
              </a:rPr>
              <a:t>INHERITANCE IN</a:t>
            </a:r>
          </a:p>
          <a:p>
            <a:pPr defTabSz="609630">
              <a:lnSpc>
                <a:spcPts val="6160"/>
              </a:lnSpc>
              <a:spcBef>
                <a:spcPct val="0"/>
              </a:spcBef>
            </a:pPr>
            <a:r>
              <a:rPr lang="en-US" sz="5134" b="1" dirty="0">
                <a:solidFill>
                  <a:srgbClr val="253439"/>
                </a:solidFill>
                <a:latin typeface="Glacial Indifference Bold"/>
                <a:ea typeface="Glacial Indifference Bold"/>
                <a:cs typeface="Glacial Indifference Bold"/>
                <a:sym typeface="Glacial Indifference Bold"/>
              </a:rPr>
              <a:t>NEPHROLOGY</a:t>
            </a:r>
          </a:p>
        </p:txBody>
      </p:sp>
      <p:pic>
        <p:nvPicPr>
          <p:cNvPr id="7" name="Content Placeholder 5">
            <a:extLst>
              <a:ext uri="{FF2B5EF4-FFF2-40B4-BE49-F238E27FC236}">
                <a16:creationId xmlns:a16="http://schemas.microsoft.com/office/drawing/2014/main" id="{BFDA865E-BB31-1EFB-11B2-9FED62FD1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881" y="579823"/>
            <a:ext cx="7040501" cy="5507058"/>
          </a:xfrm>
          <a:prstGeom prst="rect">
            <a:avLst/>
          </a:prstGeom>
        </p:spPr>
      </p:pic>
      <p:sp>
        <p:nvSpPr>
          <p:cNvPr id="9" name="TextBox 8">
            <a:extLst>
              <a:ext uri="{FF2B5EF4-FFF2-40B4-BE49-F238E27FC236}">
                <a16:creationId xmlns:a16="http://schemas.microsoft.com/office/drawing/2014/main" id="{9CECCFAD-E29C-10FA-7E51-3D3189307CB5}"/>
              </a:ext>
            </a:extLst>
          </p:cNvPr>
          <p:cNvSpPr txBox="1"/>
          <p:nvPr/>
        </p:nvSpPr>
        <p:spPr>
          <a:xfrm>
            <a:off x="10602361" y="6581001"/>
            <a:ext cx="1762021" cy="276999"/>
          </a:xfrm>
          <a:prstGeom prst="rect">
            <a:avLst/>
          </a:prstGeom>
          <a:noFill/>
        </p:spPr>
        <p:txBody>
          <a:bodyPr wrap="none" rtlCol="0">
            <a:spAutoFit/>
          </a:bodyPr>
          <a:lstStyle/>
          <a:p>
            <a:r>
              <a:rPr lang="en-US" sz="1200" dirty="0" err="1"/>
              <a:t>Vivante</a:t>
            </a:r>
            <a:r>
              <a:rPr lang="en-US" sz="1200" dirty="0"/>
              <a:t>, A. NEJM 2024</a:t>
            </a:r>
          </a:p>
        </p:txBody>
      </p:sp>
    </p:spTree>
    <p:extLst>
      <p:ext uri="{BB962C8B-B14F-4D97-AF65-F5344CB8AC3E}">
        <p14:creationId xmlns:p14="http://schemas.microsoft.com/office/powerpoint/2010/main" val="147495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9709369" y="-984801"/>
            <a:ext cx="3593663" cy="1988251"/>
            <a:chOff x="0" y="0"/>
            <a:chExt cx="7187325" cy="3976501"/>
          </a:xfrm>
        </p:grpSpPr>
        <p:grpSp>
          <p:nvGrpSpPr>
            <p:cNvPr id="18" name="Group 18"/>
            <p:cNvGrpSpPr/>
            <p:nvPr/>
          </p:nvGrpSpPr>
          <p:grpSpPr>
            <a:xfrm rot="-10800000">
              <a:off x="0" y="0"/>
              <a:ext cx="7187325" cy="3262226"/>
              <a:chOff x="0" y="0"/>
              <a:chExt cx="1239720" cy="562692"/>
            </a:xfrm>
          </p:grpSpPr>
          <p:sp>
            <p:nvSpPr>
              <p:cNvPr id="19" name="Freeform 19"/>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20" name="TextBox 20"/>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21" name="Group 21"/>
            <p:cNvGrpSpPr/>
            <p:nvPr/>
          </p:nvGrpSpPr>
          <p:grpSpPr>
            <a:xfrm rot="-10800000">
              <a:off x="2511062" y="2547952"/>
              <a:ext cx="3673400" cy="1428550"/>
              <a:chOff x="0" y="0"/>
              <a:chExt cx="1643297" cy="639062"/>
            </a:xfrm>
          </p:grpSpPr>
          <p:sp>
            <p:nvSpPr>
              <p:cNvPr id="22" name="Freeform 22"/>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23" name="TextBox 23"/>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grpSp>
        <p:nvGrpSpPr>
          <p:cNvPr id="24" name="Group 24"/>
          <p:cNvGrpSpPr/>
          <p:nvPr/>
        </p:nvGrpSpPr>
        <p:grpSpPr>
          <a:xfrm>
            <a:off x="-448742" y="6167388"/>
            <a:ext cx="3547542" cy="1631113"/>
            <a:chOff x="0" y="0"/>
            <a:chExt cx="1223810" cy="562692"/>
          </a:xfrm>
        </p:grpSpPr>
        <p:sp>
          <p:nvSpPr>
            <p:cNvPr id="25" name="Freeform 25"/>
            <p:cNvSpPr/>
            <p:nvPr/>
          </p:nvSpPr>
          <p:spPr>
            <a:xfrm>
              <a:off x="0" y="0"/>
              <a:ext cx="1223810" cy="562692"/>
            </a:xfrm>
            <a:custGeom>
              <a:avLst/>
              <a:gdLst/>
              <a:ahLst/>
              <a:cxnLst/>
              <a:rect l="l" t="t" r="r" b="b"/>
              <a:pathLst>
                <a:path w="1223810" h="562692">
                  <a:moveTo>
                    <a:pt x="1223810" y="281346"/>
                  </a:moveTo>
                  <a:lnTo>
                    <a:pt x="1020610" y="562692"/>
                  </a:lnTo>
                  <a:lnTo>
                    <a:pt x="203200" y="562692"/>
                  </a:lnTo>
                  <a:lnTo>
                    <a:pt x="0" y="281346"/>
                  </a:lnTo>
                  <a:lnTo>
                    <a:pt x="203200" y="0"/>
                  </a:lnTo>
                  <a:lnTo>
                    <a:pt x="1020610" y="0"/>
                  </a:lnTo>
                  <a:lnTo>
                    <a:pt x="1223810" y="281346"/>
                  </a:lnTo>
                  <a:close/>
                </a:path>
              </a:pathLst>
            </a:custGeom>
            <a:solidFill>
              <a:srgbClr val="B51F19"/>
            </a:solidFill>
          </p:spPr>
          <p:txBody>
            <a:bodyPr/>
            <a:lstStyle/>
            <a:p>
              <a:pPr defTabSz="609630"/>
              <a:endParaRPr lang="en-US" sz="1200">
                <a:solidFill>
                  <a:prstClr val="black"/>
                </a:solidFill>
                <a:latin typeface="Calibri"/>
              </a:endParaRPr>
            </a:p>
          </p:txBody>
        </p:sp>
        <p:sp>
          <p:nvSpPr>
            <p:cNvPr id="26" name="TextBox 26"/>
            <p:cNvSpPr txBox="1"/>
            <p:nvPr/>
          </p:nvSpPr>
          <p:spPr>
            <a:xfrm>
              <a:off x="114300" y="-57150"/>
              <a:ext cx="99521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27" name="Group 27"/>
          <p:cNvGrpSpPr/>
          <p:nvPr/>
        </p:nvGrpSpPr>
        <p:grpSpPr>
          <a:xfrm>
            <a:off x="-448742" y="5783400"/>
            <a:ext cx="1782068" cy="767974"/>
            <a:chOff x="0" y="0"/>
            <a:chExt cx="1482931" cy="639062"/>
          </a:xfrm>
        </p:grpSpPr>
        <p:sp>
          <p:nvSpPr>
            <p:cNvPr id="28" name="Freeform 28"/>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29" name="TextBox 29"/>
            <p:cNvSpPr txBox="1"/>
            <p:nvPr/>
          </p:nvSpPr>
          <p:spPr>
            <a:xfrm>
              <a:off x="114300" y="-57150"/>
              <a:ext cx="1254331"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30" name="Group 30"/>
          <p:cNvGrpSpPr/>
          <p:nvPr/>
        </p:nvGrpSpPr>
        <p:grpSpPr>
          <a:xfrm>
            <a:off x="1633572" y="6508065"/>
            <a:ext cx="9872628" cy="798667"/>
            <a:chOff x="0" y="0"/>
            <a:chExt cx="7899698" cy="639062"/>
          </a:xfrm>
        </p:grpSpPr>
        <p:sp>
          <p:nvSpPr>
            <p:cNvPr id="31" name="Freeform 31"/>
            <p:cNvSpPr/>
            <p:nvPr/>
          </p:nvSpPr>
          <p:spPr>
            <a:xfrm>
              <a:off x="0" y="0"/>
              <a:ext cx="7899698" cy="639062"/>
            </a:xfrm>
            <a:custGeom>
              <a:avLst/>
              <a:gdLst/>
              <a:ahLst/>
              <a:cxnLst/>
              <a:rect l="l" t="t" r="r" b="b"/>
              <a:pathLst>
                <a:path w="7899698" h="639062">
                  <a:moveTo>
                    <a:pt x="7899698" y="319531"/>
                  </a:moveTo>
                  <a:lnTo>
                    <a:pt x="7696498" y="639062"/>
                  </a:lnTo>
                  <a:lnTo>
                    <a:pt x="203200" y="639062"/>
                  </a:lnTo>
                  <a:lnTo>
                    <a:pt x="0" y="319531"/>
                  </a:lnTo>
                  <a:lnTo>
                    <a:pt x="203200" y="0"/>
                  </a:lnTo>
                  <a:lnTo>
                    <a:pt x="7696498" y="0"/>
                  </a:lnTo>
                  <a:lnTo>
                    <a:pt x="7899698" y="319531"/>
                  </a:lnTo>
                  <a:close/>
                </a:path>
              </a:pathLst>
            </a:custGeom>
            <a:solidFill>
              <a:srgbClr val="C92B26"/>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32" name="TextBox 32"/>
            <p:cNvSpPr txBox="1"/>
            <p:nvPr/>
          </p:nvSpPr>
          <p:spPr>
            <a:xfrm>
              <a:off x="114300" y="-57150"/>
              <a:ext cx="7671098"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33" name="Freeform 33"/>
          <p:cNvSpPr/>
          <p:nvPr/>
        </p:nvSpPr>
        <p:spPr>
          <a:xfrm rot="-5400000">
            <a:off x="-724026" y="2575629"/>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txBody>
          <a:bodyPr/>
          <a:lstStyle/>
          <a:p>
            <a:pPr defTabSz="609630"/>
            <a:endParaRPr lang="en-US" sz="1200">
              <a:solidFill>
                <a:prstClr val="black"/>
              </a:solidFill>
              <a:latin typeface="Calibri"/>
            </a:endParaRPr>
          </a:p>
        </p:txBody>
      </p:sp>
      <p:sp>
        <p:nvSpPr>
          <p:cNvPr id="34" name="Freeform 34"/>
          <p:cNvSpPr/>
          <p:nvPr/>
        </p:nvSpPr>
        <p:spPr>
          <a:xfrm>
            <a:off x="11362267" y="-123256"/>
            <a:ext cx="1019852" cy="265161"/>
          </a:xfrm>
          <a:custGeom>
            <a:avLst/>
            <a:gdLst/>
            <a:ahLst/>
            <a:cxnLst/>
            <a:rect l="l" t="t" r="r" b="b"/>
            <a:pathLst>
              <a:path w="1529778" h="397742">
                <a:moveTo>
                  <a:pt x="0" y="0"/>
                </a:moveTo>
                <a:lnTo>
                  <a:pt x="1529778" y="0"/>
                </a:lnTo>
                <a:lnTo>
                  <a:pt x="1529778" y="397743"/>
                </a:lnTo>
                <a:lnTo>
                  <a:pt x="0" y="397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1968483" y="6717783"/>
            <a:ext cx="1019852" cy="265161"/>
          </a:xfrm>
          <a:custGeom>
            <a:avLst/>
            <a:gdLst/>
            <a:ahLst/>
            <a:cxnLst/>
            <a:rect l="l" t="t" r="r" b="b"/>
            <a:pathLst>
              <a:path w="1529778" h="397742">
                <a:moveTo>
                  <a:pt x="0" y="0"/>
                </a:moveTo>
                <a:lnTo>
                  <a:pt x="1529778" y="0"/>
                </a:lnTo>
                <a:lnTo>
                  <a:pt x="1529778" y="397742"/>
                </a:lnTo>
                <a:lnTo>
                  <a:pt x="0" y="397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11872193" y="4000500"/>
            <a:ext cx="660982" cy="451946"/>
          </a:xfrm>
          <a:custGeom>
            <a:avLst/>
            <a:gdLst/>
            <a:ahLst/>
            <a:cxnLst/>
            <a:rect l="l" t="t" r="r" b="b"/>
            <a:pathLst>
              <a:path w="991473" h="677919">
                <a:moveTo>
                  <a:pt x="0" y="0"/>
                </a:moveTo>
                <a:lnTo>
                  <a:pt x="991473" y="0"/>
                </a:lnTo>
                <a:lnTo>
                  <a:pt x="991473" y="677919"/>
                </a:lnTo>
                <a:lnTo>
                  <a:pt x="0" y="6779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1236133"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7599384" y="6652532"/>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5784879" y="2594817"/>
            <a:ext cx="622243" cy="626157"/>
          </a:xfrm>
          <a:custGeom>
            <a:avLst/>
            <a:gdLst/>
            <a:ahLst/>
            <a:cxnLst/>
            <a:rect l="l" t="t" r="r" b="b"/>
            <a:pathLst>
              <a:path w="933365" h="939235">
                <a:moveTo>
                  <a:pt x="0" y="0"/>
                </a:moveTo>
                <a:lnTo>
                  <a:pt x="933364" y="0"/>
                </a:lnTo>
                <a:lnTo>
                  <a:pt x="933364" y="939235"/>
                </a:lnTo>
                <a:lnTo>
                  <a:pt x="0" y="9392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9266925" y="2594817"/>
            <a:ext cx="634083" cy="626157"/>
          </a:xfrm>
          <a:custGeom>
            <a:avLst/>
            <a:gdLst/>
            <a:ahLst/>
            <a:cxnLst/>
            <a:rect l="l" t="t" r="r" b="b"/>
            <a:pathLst>
              <a:path w="951124" h="939235">
                <a:moveTo>
                  <a:pt x="0" y="0"/>
                </a:moveTo>
                <a:lnTo>
                  <a:pt x="951124" y="0"/>
                </a:lnTo>
                <a:lnTo>
                  <a:pt x="951124" y="939235"/>
                </a:lnTo>
                <a:lnTo>
                  <a:pt x="0" y="9392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48" name="TextBox 48"/>
          <p:cNvSpPr txBox="1"/>
          <p:nvPr/>
        </p:nvSpPr>
        <p:spPr>
          <a:xfrm>
            <a:off x="829734" y="249835"/>
            <a:ext cx="7497111" cy="701731"/>
          </a:xfrm>
          <a:prstGeom prst="rect">
            <a:avLst/>
          </a:prstGeom>
        </p:spPr>
        <p:txBody>
          <a:bodyPr wrap="square" lIns="0" tIns="0" rIns="0" bIns="0" rtlCol="0" anchor="t">
            <a:spAutoFit/>
          </a:bodyPr>
          <a:lstStyle/>
          <a:p>
            <a:pPr defTabSz="609630">
              <a:lnSpc>
                <a:spcPts val="5666"/>
              </a:lnSpc>
            </a:pPr>
            <a:r>
              <a:rPr lang="en-US" sz="4533" b="1" dirty="0">
                <a:solidFill>
                  <a:srgbClr val="1D1A1B"/>
                </a:solidFill>
                <a:latin typeface="Public Sans Bold"/>
                <a:ea typeface="Public Sans Bold"/>
                <a:cs typeface="Public Sans Bold"/>
                <a:sym typeface="Public Sans Bold"/>
              </a:rPr>
              <a:t>INHERITANCE IN NEPHROLOGY</a:t>
            </a:r>
          </a:p>
        </p:txBody>
      </p:sp>
      <p:pic>
        <p:nvPicPr>
          <p:cNvPr id="52" name="Content Placeholder 5">
            <a:extLst>
              <a:ext uri="{FF2B5EF4-FFF2-40B4-BE49-F238E27FC236}">
                <a16:creationId xmlns:a16="http://schemas.microsoft.com/office/drawing/2014/main" id="{A37D88F8-DC73-D334-8B10-ECF0B0F608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16959" y="1152654"/>
            <a:ext cx="8792517" cy="4906743"/>
          </a:xfrm>
          <a:prstGeom prst="rect">
            <a:avLst/>
          </a:prstGeom>
        </p:spPr>
      </p:pic>
      <p:sp>
        <p:nvSpPr>
          <p:cNvPr id="53" name="TextBox 52">
            <a:extLst>
              <a:ext uri="{FF2B5EF4-FFF2-40B4-BE49-F238E27FC236}">
                <a16:creationId xmlns:a16="http://schemas.microsoft.com/office/drawing/2014/main" id="{7F555492-AD5C-AD2E-8844-A71E38B71297}"/>
              </a:ext>
            </a:extLst>
          </p:cNvPr>
          <p:cNvSpPr txBox="1"/>
          <p:nvPr/>
        </p:nvSpPr>
        <p:spPr>
          <a:xfrm>
            <a:off x="4627380" y="6306255"/>
            <a:ext cx="3223959" cy="276999"/>
          </a:xfrm>
          <a:prstGeom prst="rect">
            <a:avLst/>
          </a:prstGeom>
          <a:noFill/>
        </p:spPr>
        <p:txBody>
          <a:bodyPr wrap="none" rtlCol="0">
            <a:spAutoFit/>
          </a:bodyPr>
          <a:lstStyle/>
          <a:p>
            <a:r>
              <a:rPr lang="en-US" sz="1200" dirty="0" err="1"/>
              <a:t>Groopman</a:t>
            </a:r>
            <a:r>
              <a:rPr lang="en-US" sz="1200" dirty="0"/>
              <a:t>, EE. et al. Nat Rev Nephrol. 2020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ACE2-33D3-D351-1AA4-A9D9BF42CB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5CF3F00-42F7-E7EA-A7CD-3F06B746816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7" name="Group 17">
            <a:extLst>
              <a:ext uri="{FF2B5EF4-FFF2-40B4-BE49-F238E27FC236}">
                <a16:creationId xmlns:a16="http://schemas.microsoft.com/office/drawing/2014/main" id="{0345E2F1-65FA-F291-F6D6-518A3B2240EB}"/>
              </a:ext>
            </a:extLst>
          </p:cNvPr>
          <p:cNvGrpSpPr/>
          <p:nvPr/>
        </p:nvGrpSpPr>
        <p:grpSpPr>
          <a:xfrm>
            <a:off x="9709369" y="-984801"/>
            <a:ext cx="3593663" cy="1988251"/>
            <a:chOff x="0" y="0"/>
            <a:chExt cx="7187325" cy="3976501"/>
          </a:xfrm>
        </p:grpSpPr>
        <p:grpSp>
          <p:nvGrpSpPr>
            <p:cNvPr id="18" name="Group 18">
              <a:extLst>
                <a:ext uri="{FF2B5EF4-FFF2-40B4-BE49-F238E27FC236}">
                  <a16:creationId xmlns:a16="http://schemas.microsoft.com/office/drawing/2014/main" id="{F4113566-D091-80A4-6FA3-4225A828A20A}"/>
                </a:ext>
              </a:extLst>
            </p:cNvPr>
            <p:cNvGrpSpPr/>
            <p:nvPr/>
          </p:nvGrpSpPr>
          <p:grpSpPr>
            <a:xfrm rot="-10800000">
              <a:off x="0" y="0"/>
              <a:ext cx="7187325" cy="3262226"/>
              <a:chOff x="0" y="0"/>
              <a:chExt cx="1239720" cy="562692"/>
            </a:xfrm>
          </p:grpSpPr>
          <p:sp>
            <p:nvSpPr>
              <p:cNvPr id="19" name="Freeform 19">
                <a:extLst>
                  <a:ext uri="{FF2B5EF4-FFF2-40B4-BE49-F238E27FC236}">
                    <a16:creationId xmlns:a16="http://schemas.microsoft.com/office/drawing/2014/main" id="{1DBFC21A-6A17-60A4-16A6-167B684842EE}"/>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20" name="TextBox 20">
                <a:extLst>
                  <a:ext uri="{FF2B5EF4-FFF2-40B4-BE49-F238E27FC236}">
                    <a16:creationId xmlns:a16="http://schemas.microsoft.com/office/drawing/2014/main" id="{EF9D671F-901D-D1FD-4F90-3EF91075D64C}"/>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21" name="Group 21">
              <a:extLst>
                <a:ext uri="{FF2B5EF4-FFF2-40B4-BE49-F238E27FC236}">
                  <a16:creationId xmlns:a16="http://schemas.microsoft.com/office/drawing/2014/main" id="{8323F534-B679-D38C-6CDA-7395357ACBF0}"/>
                </a:ext>
              </a:extLst>
            </p:cNvPr>
            <p:cNvGrpSpPr/>
            <p:nvPr/>
          </p:nvGrpSpPr>
          <p:grpSpPr>
            <a:xfrm rot="-10800000">
              <a:off x="2511062" y="2547952"/>
              <a:ext cx="3673400" cy="1428550"/>
              <a:chOff x="0" y="0"/>
              <a:chExt cx="1643297" cy="639062"/>
            </a:xfrm>
          </p:grpSpPr>
          <p:sp>
            <p:nvSpPr>
              <p:cNvPr id="22" name="Freeform 22">
                <a:extLst>
                  <a:ext uri="{FF2B5EF4-FFF2-40B4-BE49-F238E27FC236}">
                    <a16:creationId xmlns:a16="http://schemas.microsoft.com/office/drawing/2014/main" id="{80838006-750C-E2E5-C521-F9FA8CE99470}"/>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23" name="TextBox 23">
                <a:extLst>
                  <a:ext uri="{FF2B5EF4-FFF2-40B4-BE49-F238E27FC236}">
                    <a16:creationId xmlns:a16="http://schemas.microsoft.com/office/drawing/2014/main" id="{E991C5A6-0D6A-E538-4636-249E3DD407A3}"/>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grpSp>
        <p:nvGrpSpPr>
          <p:cNvPr id="24" name="Group 24">
            <a:extLst>
              <a:ext uri="{FF2B5EF4-FFF2-40B4-BE49-F238E27FC236}">
                <a16:creationId xmlns:a16="http://schemas.microsoft.com/office/drawing/2014/main" id="{17C00E1C-BA02-87B6-7F63-2C5DC62E8D67}"/>
              </a:ext>
            </a:extLst>
          </p:cNvPr>
          <p:cNvGrpSpPr/>
          <p:nvPr/>
        </p:nvGrpSpPr>
        <p:grpSpPr>
          <a:xfrm>
            <a:off x="-448742" y="6167388"/>
            <a:ext cx="3547542" cy="1631113"/>
            <a:chOff x="0" y="0"/>
            <a:chExt cx="1223810" cy="562692"/>
          </a:xfrm>
        </p:grpSpPr>
        <p:sp>
          <p:nvSpPr>
            <p:cNvPr id="25" name="Freeform 25">
              <a:extLst>
                <a:ext uri="{FF2B5EF4-FFF2-40B4-BE49-F238E27FC236}">
                  <a16:creationId xmlns:a16="http://schemas.microsoft.com/office/drawing/2014/main" id="{657FDE02-52B5-3D6D-EB23-B9C3C863E09A}"/>
                </a:ext>
              </a:extLst>
            </p:cNvPr>
            <p:cNvSpPr/>
            <p:nvPr/>
          </p:nvSpPr>
          <p:spPr>
            <a:xfrm>
              <a:off x="0" y="0"/>
              <a:ext cx="1223810" cy="562692"/>
            </a:xfrm>
            <a:custGeom>
              <a:avLst/>
              <a:gdLst/>
              <a:ahLst/>
              <a:cxnLst/>
              <a:rect l="l" t="t" r="r" b="b"/>
              <a:pathLst>
                <a:path w="1223810" h="562692">
                  <a:moveTo>
                    <a:pt x="1223810" y="281346"/>
                  </a:moveTo>
                  <a:lnTo>
                    <a:pt x="1020610" y="562692"/>
                  </a:lnTo>
                  <a:lnTo>
                    <a:pt x="203200" y="562692"/>
                  </a:lnTo>
                  <a:lnTo>
                    <a:pt x="0" y="281346"/>
                  </a:lnTo>
                  <a:lnTo>
                    <a:pt x="203200" y="0"/>
                  </a:lnTo>
                  <a:lnTo>
                    <a:pt x="1020610" y="0"/>
                  </a:lnTo>
                  <a:lnTo>
                    <a:pt x="1223810" y="281346"/>
                  </a:lnTo>
                  <a:close/>
                </a:path>
              </a:pathLst>
            </a:custGeom>
            <a:solidFill>
              <a:srgbClr val="B51F19"/>
            </a:solidFill>
          </p:spPr>
          <p:txBody>
            <a:bodyPr/>
            <a:lstStyle/>
            <a:p>
              <a:pPr defTabSz="609630"/>
              <a:endParaRPr lang="en-US" sz="1200">
                <a:solidFill>
                  <a:prstClr val="black"/>
                </a:solidFill>
                <a:latin typeface="Calibri"/>
              </a:endParaRPr>
            </a:p>
          </p:txBody>
        </p:sp>
        <p:sp>
          <p:nvSpPr>
            <p:cNvPr id="26" name="TextBox 26">
              <a:extLst>
                <a:ext uri="{FF2B5EF4-FFF2-40B4-BE49-F238E27FC236}">
                  <a16:creationId xmlns:a16="http://schemas.microsoft.com/office/drawing/2014/main" id="{2378E8B5-C676-3BA9-B186-412B1DF683ED}"/>
                </a:ext>
              </a:extLst>
            </p:cNvPr>
            <p:cNvSpPr txBox="1"/>
            <p:nvPr/>
          </p:nvSpPr>
          <p:spPr>
            <a:xfrm>
              <a:off x="114300" y="-57150"/>
              <a:ext cx="99521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27" name="Group 27">
            <a:extLst>
              <a:ext uri="{FF2B5EF4-FFF2-40B4-BE49-F238E27FC236}">
                <a16:creationId xmlns:a16="http://schemas.microsoft.com/office/drawing/2014/main" id="{161FDBC0-F1A1-1050-EF91-97A57D031B54}"/>
              </a:ext>
            </a:extLst>
          </p:cNvPr>
          <p:cNvGrpSpPr/>
          <p:nvPr/>
        </p:nvGrpSpPr>
        <p:grpSpPr>
          <a:xfrm>
            <a:off x="-448742" y="5783400"/>
            <a:ext cx="1782068" cy="767974"/>
            <a:chOff x="0" y="0"/>
            <a:chExt cx="1482931" cy="639062"/>
          </a:xfrm>
        </p:grpSpPr>
        <p:sp>
          <p:nvSpPr>
            <p:cNvPr id="28" name="Freeform 28">
              <a:extLst>
                <a:ext uri="{FF2B5EF4-FFF2-40B4-BE49-F238E27FC236}">
                  <a16:creationId xmlns:a16="http://schemas.microsoft.com/office/drawing/2014/main" id="{35091199-FC8A-F76B-A07F-8405E470B186}"/>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29" name="TextBox 29">
              <a:extLst>
                <a:ext uri="{FF2B5EF4-FFF2-40B4-BE49-F238E27FC236}">
                  <a16:creationId xmlns:a16="http://schemas.microsoft.com/office/drawing/2014/main" id="{966C41AB-F5AE-5D3A-2944-40E147C7AFA8}"/>
                </a:ext>
              </a:extLst>
            </p:cNvPr>
            <p:cNvSpPr txBox="1"/>
            <p:nvPr/>
          </p:nvSpPr>
          <p:spPr>
            <a:xfrm>
              <a:off x="114300" y="-57150"/>
              <a:ext cx="1254331"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30" name="Group 30">
            <a:extLst>
              <a:ext uri="{FF2B5EF4-FFF2-40B4-BE49-F238E27FC236}">
                <a16:creationId xmlns:a16="http://schemas.microsoft.com/office/drawing/2014/main" id="{D45A11DC-CE63-3AF4-7804-230918591A3C}"/>
              </a:ext>
            </a:extLst>
          </p:cNvPr>
          <p:cNvGrpSpPr/>
          <p:nvPr/>
        </p:nvGrpSpPr>
        <p:grpSpPr>
          <a:xfrm>
            <a:off x="1633572" y="6508065"/>
            <a:ext cx="9872628" cy="798667"/>
            <a:chOff x="0" y="0"/>
            <a:chExt cx="7899698" cy="639062"/>
          </a:xfrm>
        </p:grpSpPr>
        <p:sp>
          <p:nvSpPr>
            <p:cNvPr id="31" name="Freeform 31">
              <a:extLst>
                <a:ext uri="{FF2B5EF4-FFF2-40B4-BE49-F238E27FC236}">
                  <a16:creationId xmlns:a16="http://schemas.microsoft.com/office/drawing/2014/main" id="{C8D90521-4DF8-8107-8D41-BC2D0BFB1F69}"/>
                </a:ext>
              </a:extLst>
            </p:cNvPr>
            <p:cNvSpPr/>
            <p:nvPr/>
          </p:nvSpPr>
          <p:spPr>
            <a:xfrm>
              <a:off x="0" y="0"/>
              <a:ext cx="7899698" cy="639062"/>
            </a:xfrm>
            <a:custGeom>
              <a:avLst/>
              <a:gdLst/>
              <a:ahLst/>
              <a:cxnLst/>
              <a:rect l="l" t="t" r="r" b="b"/>
              <a:pathLst>
                <a:path w="7899698" h="639062">
                  <a:moveTo>
                    <a:pt x="7899698" y="319531"/>
                  </a:moveTo>
                  <a:lnTo>
                    <a:pt x="7696498" y="639062"/>
                  </a:lnTo>
                  <a:lnTo>
                    <a:pt x="203200" y="639062"/>
                  </a:lnTo>
                  <a:lnTo>
                    <a:pt x="0" y="319531"/>
                  </a:lnTo>
                  <a:lnTo>
                    <a:pt x="203200" y="0"/>
                  </a:lnTo>
                  <a:lnTo>
                    <a:pt x="7696498" y="0"/>
                  </a:lnTo>
                  <a:lnTo>
                    <a:pt x="7899698" y="319531"/>
                  </a:lnTo>
                  <a:close/>
                </a:path>
              </a:pathLst>
            </a:custGeom>
            <a:solidFill>
              <a:srgbClr val="C92B26"/>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32" name="TextBox 32">
              <a:extLst>
                <a:ext uri="{FF2B5EF4-FFF2-40B4-BE49-F238E27FC236}">
                  <a16:creationId xmlns:a16="http://schemas.microsoft.com/office/drawing/2014/main" id="{F1F4CFE3-F7F5-2803-3C7D-8A9B96B88F6B}"/>
                </a:ext>
              </a:extLst>
            </p:cNvPr>
            <p:cNvSpPr txBox="1"/>
            <p:nvPr/>
          </p:nvSpPr>
          <p:spPr>
            <a:xfrm>
              <a:off x="114300" y="-57150"/>
              <a:ext cx="7671098"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33" name="Freeform 33">
            <a:extLst>
              <a:ext uri="{FF2B5EF4-FFF2-40B4-BE49-F238E27FC236}">
                <a16:creationId xmlns:a16="http://schemas.microsoft.com/office/drawing/2014/main" id="{2BF7B5E9-04E6-EF4D-D677-911F89E22369}"/>
              </a:ext>
            </a:extLst>
          </p:cNvPr>
          <p:cNvSpPr/>
          <p:nvPr/>
        </p:nvSpPr>
        <p:spPr>
          <a:xfrm rot="-5400000">
            <a:off x="-724026" y="2575629"/>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txBody>
          <a:bodyPr/>
          <a:lstStyle/>
          <a:p>
            <a:pPr defTabSz="609630"/>
            <a:endParaRPr lang="en-US" sz="1200">
              <a:solidFill>
                <a:prstClr val="black"/>
              </a:solidFill>
              <a:latin typeface="Calibri"/>
            </a:endParaRPr>
          </a:p>
        </p:txBody>
      </p:sp>
      <p:sp>
        <p:nvSpPr>
          <p:cNvPr id="34" name="Freeform 34">
            <a:extLst>
              <a:ext uri="{FF2B5EF4-FFF2-40B4-BE49-F238E27FC236}">
                <a16:creationId xmlns:a16="http://schemas.microsoft.com/office/drawing/2014/main" id="{043FCFFC-F042-B0FB-D65B-940BFA8F1FBC}"/>
              </a:ext>
            </a:extLst>
          </p:cNvPr>
          <p:cNvSpPr/>
          <p:nvPr/>
        </p:nvSpPr>
        <p:spPr>
          <a:xfrm>
            <a:off x="11362267" y="-123256"/>
            <a:ext cx="1019852" cy="265161"/>
          </a:xfrm>
          <a:custGeom>
            <a:avLst/>
            <a:gdLst/>
            <a:ahLst/>
            <a:cxnLst/>
            <a:rect l="l" t="t" r="r" b="b"/>
            <a:pathLst>
              <a:path w="1529778" h="397742">
                <a:moveTo>
                  <a:pt x="0" y="0"/>
                </a:moveTo>
                <a:lnTo>
                  <a:pt x="1529778" y="0"/>
                </a:lnTo>
                <a:lnTo>
                  <a:pt x="1529778" y="397743"/>
                </a:lnTo>
                <a:lnTo>
                  <a:pt x="0" y="397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5" name="Freeform 35">
            <a:extLst>
              <a:ext uri="{FF2B5EF4-FFF2-40B4-BE49-F238E27FC236}">
                <a16:creationId xmlns:a16="http://schemas.microsoft.com/office/drawing/2014/main" id="{13901018-0138-1357-BA84-E3F776F87CB4}"/>
              </a:ext>
            </a:extLst>
          </p:cNvPr>
          <p:cNvSpPr/>
          <p:nvPr/>
        </p:nvSpPr>
        <p:spPr>
          <a:xfrm>
            <a:off x="1968483" y="6717783"/>
            <a:ext cx="1019852" cy="265161"/>
          </a:xfrm>
          <a:custGeom>
            <a:avLst/>
            <a:gdLst/>
            <a:ahLst/>
            <a:cxnLst/>
            <a:rect l="l" t="t" r="r" b="b"/>
            <a:pathLst>
              <a:path w="1529778" h="397742">
                <a:moveTo>
                  <a:pt x="0" y="0"/>
                </a:moveTo>
                <a:lnTo>
                  <a:pt x="1529778" y="0"/>
                </a:lnTo>
                <a:lnTo>
                  <a:pt x="1529778" y="397742"/>
                </a:lnTo>
                <a:lnTo>
                  <a:pt x="0" y="397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6" name="Freeform 36">
            <a:extLst>
              <a:ext uri="{FF2B5EF4-FFF2-40B4-BE49-F238E27FC236}">
                <a16:creationId xmlns:a16="http://schemas.microsoft.com/office/drawing/2014/main" id="{24922311-1F69-F8BA-0384-01B66F77CA44}"/>
              </a:ext>
            </a:extLst>
          </p:cNvPr>
          <p:cNvSpPr/>
          <p:nvPr/>
        </p:nvSpPr>
        <p:spPr>
          <a:xfrm>
            <a:off x="11872193" y="4000500"/>
            <a:ext cx="660982" cy="451946"/>
          </a:xfrm>
          <a:custGeom>
            <a:avLst/>
            <a:gdLst/>
            <a:ahLst/>
            <a:cxnLst/>
            <a:rect l="l" t="t" r="r" b="b"/>
            <a:pathLst>
              <a:path w="991473" h="677919">
                <a:moveTo>
                  <a:pt x="0" y="0"/>
                </a:moveTo>
                <a:lnTo>
                  <a:pt x="991473" y="0"/>
                </a:lnTo>
                <a:lnTo>
                  <a:pt x="991473" y="677919"/>
                </a:lnTo>
                <a:lnTo>
                  <a:pt x="0" y="6779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7" name="Freeform 37">
            <a:extLst>
              <a:ext uri="{FF2B5EF4-FFF2-40B4-BE49-F238E27FC236}">
                <a16:creationId xmlns:a16="http://schemas.microsoft.com/office/drawing/2014/main" id="{A97CC638-3905-CEB2-9B44-B00F1142DBF4}"/>
              </a:ext>
            </a:extLst>
          </p:cNvPr>
          <p:cNvSpPr/>
          <p:nvPr/>
        </p:nvSpPr>
        <p:spPr>
          <a:xfrm>
            <a:off x="-1236133"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38" name="Freeform 38">
            <a:extLst>
              <a:ext uri="{FF2B5EF4-FFF2-40B4-BE49-F238E27FC236}">
                <a16:creationId xmlns:a16="http://schemas.microsoft.com/office/drawing/2014/main" id="{FF4F598B-81F5-B646-0F77-1121E618C6A2}"/>
              </a:ext>
            </a:extLst>
          </p:cNvPr>
          <p:cNvSpPr/>
          <p:nvPr/>
        </p:nvSpPr>
        <p:spPr>
          <a:xfrm>
            <a:off x="7599384" y="6652532"/>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40" name="Freeform 40">
            <a:extLst>
              <a:ext uri="{FF2B5EF4-FFF2-40B4-BE49-F238E27FC236}">
                <a16:creationId xmlns:a16="http://schemas.microsoft.com/office/drawing/2014/main" id="{42E7D26C-369A-4583-CD7B-F0FA587A416A}"/>
              </a:ext>
            </a:extLst>
          </p:cNvPr>
          <p:cNvSpPr/>
          <p:nvPr/>
        </p:nvSpPr>
        <p:spPr>
          <a:xfrm>
            <a:off x="5784879" y="2594817"/>
            <a:ext cx="622243" cy="626157"/>
          </a:xfrm>
          <a:custGeom>
            <a:avLst/>
            <a:gdLst/>
            <a:ahLst/>
            <a:cxnLst/>
            <a:rect l="l" t="t" r="r" b="b"/>
            <a:pathLst>
              <a:path w="933365" h="939235">
                <a:moveTo>
                  <a:pt x="0" y="0"/>
                </a:moveTo>
                <a:lnTo>
                  <a:pt x="933364" y="0"/>
                </a:lnTo>
                <a:lnTo>
                  <a:pt x="933364" y="939235"/>
                </a:lnTo>
                <a:lnTo>
                  <a:pt x="0" y="9392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41" name="Freeform 41">
            <a:extLst>
              <a:ext uri="{FF2B5EF4-FFF2-40B4-BE49-F238E27FC236}">
                <a16:creationId xmlns:a16="http://schemas.microsoft.com/office/drawing/2014/main" id="{585DF450-1CF3-65D0-1378-29EA747D3F59}"/>
              </a:ext>
            </a:extLst>
          </p:cNvPr>
          <p:cNvSpPr/>
          <p:nvPr/>
        </p:nvSpPr>
        <p:spPr>
          <a:xfrm>
            <a:off x="9266925" y="2594817"/>
            <a:ext cx="634083" cy="626157"/>
          </a:xfrm>
          <a:custGeom>
            <a:avLst/>
            <a:gdLst/>
            <a:ahLst/>
            <a:cxnLst/>
            <a:rect l="l" t="t" r="r" b="b"/>
            <a:pathLst>
              <a:path w="951124" h="939235">
                <a:moveTo>
                  <a:pt x="0" y="0"/>
                </a:moveTo>
                <a:lnTo>
                  <a:pt x="951124" y="0"/>
                </a:lnTo>
                <a:lnTo>
                  <a:pt x="951124" y="939235"/>
                </a:lnTo>
                <a:lnTo>
                  <a:pt x="0" y="9392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48" name="TextBox 48">
            <a:extLst>
              <a:ext uri="{FF2B5EF4-FFF2-40B4-BE49-F238E27FC236}">
                <a16:creationId xmlns:a16="http://schemas.microsoft.com/office/drawing/2014/main" id="{9C43239F-39B6-1FAD-DF62-12ADF05B3B44}"/>
              </a:ext>
            </a:extLst>
          </p:cNvPr>
          <p:cNvSpPr txBox="1"/>
          <p:nvPr/>
        </p:nvSpPr>
        <p:spPr>
          <a:xfrm>
            <a:off x="829734" y="249835"/>
            <a:ext cx="7219984" cy="701731"/>
          </a:xfrm>
          <a:prstGeom prst="rect">
            <a:avLst/>
          </a:prstGeom>
        </p:spPr>
        <p:txBody>
          <a:bodyPr wrap="square" lIns="0" tIns="0" rIns="0" bIns="0" rtlCol="0" anchor="t">
            <a:spAutoFit/>
          </a:bodyPr>
          <a:lstStyle/>
          <a:p>
            <a:pPr defTabSz="609630">
              <a:lnSpc>
                <a:spcPts val="5666"/>
              </a:lnSpc>
            </a:pPr>
            <a:r>
              <a:rPr lang="en-US" sz="4533" b="1" dirty="0">
                <a:solidFill>
                  <a:srgbClr val="1D1A1B"/>
                </a:solidFill>
                <a:latin typeface="Public Sans Bold"/>
                <a:ea typeface="Public Sans Bold"/>
                <a:cs typeface="Public Sans Bold"/>
                <a:sym typeface="Public Sans Bold"/>
              </a:rPr>
              <a:t>PHENOTYPIC HETEROGENEITY</a:t>
            </a:r>
          </a:p>
        </p:txBody>
      </p:sp>
      <p:pic>
        <p:nvPicPr>
          <p:cNvPr id="4" name="Content Placeholder 5">
            <a:extLst>
              <a:ext uri="{FF2B5EF4-FFF2-40B4-BE49-F238E27FC236}">
                <a16:creationId xmlns:a16="http://schemas.microsoft.com/office/drawing/2014/main" id="{7BEBCF62-1F24-6118-52D6-4A7B55AB5A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33280" y="971874"/>
            <a:ext cx="6891453" cy="5225519"/>
          </a:xfrm>
          <a:prstGeom prst="rect">
            <a:avLst/>
          </a:prstGeom>
        </p:spPr>
      </p:pic>
      <p:sp>
        <p:nvSpPr>
          <p:cNvPr id="5" name="TextBox 4">
            <a:extLst>
              <a:ext uri="{FF2B5EF4-FFF2-40B4-BE49-F238E27FC236}">
                <a16:creationId xmlns:a16="http://schemas.microsoft.com/office/drawing/2014/main" id="{747686D8-0A2A-3865-A815-E4C22634A242}"/>
              </a:ext>
            </a:extLst>
          </p:cNvPr>
          <p:cNvSpPr txBox="1"/>
          <p:nvPr/>
        </p:nvSpPr>
        <p:spPr>
          <a:xfrm>
            <a:off x="4627380" y="6306255"/>
            <a:ext cx="3223959" cy="276999"/>
          </a:xfrm>
          <a:prstGeom prst="rect">
            <a:avLst/>
          </a:prstGeom>
          <a:noFill/>
        </p:spPr>
        <p:txBody>
          <a:bodyPr wrap="none" rtlCol="0">
            <a:spAutoFit/>
          </a:bodyPr>
          <a:lstStyle/>
          <a:p>
            <a:r>
              <a:rPr lang="en-US" sz="1200" dirty="0" err="1"/>
              <a:t>Groopman</a:t>
            </a:r>
            <a:r>
              <a:rPr lang="en-US" sz="1200" dirty="0"/>
              <a:t>, EE. et al. Nat Rev Nephrol. 2020</a:t>
            </a:r>
          </a:p>
        </p:txBody>
      </p:sp>
    </p:spTree>
    <p:extLst>
      <p:ext uri="{BB962C8B-B14F-4D97-AF65-F5344CB8AC3E}">
        <p14:creationId xmlns:p14="http://schemas.microsoft.com/office/powerpoint/2010/main" val="10284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a:ln>
            <a:noFill/>
          </a:ln>
        </p:spPr>
        <p:txBody>
          <a:bodyPr/>
          <a:lstStyle/>
          <a:p>
            <a:pPr defTabSz="609630"/>
            <a:endParaRPr lang="en-US" sz="1200" dirty="0">
              <a:solidFill>
                <a:prstClr val="black"/>
              </a:solidFill>
              <a:latin typeface="Calibri"/>
            </a:endParaRPr>
          </a:p>
        </p:txBody>
      </p:sp>
      <p:sp>
        <p:nvSpPr>
          <p:cNvPr id="128" name="Freeform 10">
            <a:extLst>
              <a:ext uri="{FF2B5EF4-FFF2-40B4-BE49-F238E27FC236}">
                <a16:creationId xmlns:a16="http://schemas.microsoft.com/office/drawing/2014/main" id="{53D0FB16-55C5-442D-A1B1-BEA6E3135547}"/>
              </a:ext>
            </a:extLst>
          </p:cNvPr>
          <p:cNvSpPr/>
          <p:nvPr/>
        </p:nvSpPr>
        <p:spPr>
          <a:xfrm>
            <a:off x="7668244" y="5420390"/>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a:solidFill>
                <a:prstClr val="black"/>
              </a:solidFill>
              <a:latin typeface="Calibri"/>
            </a:endParaRPr>
          </a:p>
        </p:txBody>
      </p:sp>
      <p:sp>
        <p:nvSpPr>
          <p:cNvPr id="124" name="Freeform 10">
            <a:extLst>
              <a:ext uri="{FF2B5EF4-FFF2-40B4-BE49-F238E27FC236}">
                <a16:creationId xmlns:a16="http://schemas.microsoft.com/office/drawing/2014/main" id="{F544C8A7-EC2F-FB7B-2B1A-3A620D4C0420}"/>
              </a:ext>
            </a:extLst>
          </p:cNvPr>
          <p:cNvSpPr/>
          <p:nvPr/>
        </p:nvSpPr>
        <p:spPr>
          <a:xfrm>
            <a:off x="7937381" y="4641993"/>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a:solidFill>
                <a:prstClr val="black"/>
              </a:solidFill>
              <a:latin typeface="Calibri"/>
            </a:endParaRPr>
          </a:p>
        </p:txBody>
      </p:sp>
      <p:sp>
        <p:nvSpPr>
          <p:cNvPr id="120" name="Freeform 10">
            <a:extLst>
              <a:ext uri="{FF2B5EF4-FFF2-40B4-BE49-F238E27FC236}">
                <a16:creationId xmlns:a16="http://schemas.microsoft.com/office/drawing/2014/main" id="{66A0116B-C48B-E62D-60F5-73540B20E0D6}"/>
              </a:ext>
            </a:extLst>
          </p:cNvPr>
          <p:cNvSpPr/>
          <p:nvPr/>
        </p:nvSpPr>
        <p:spPr>
          <a:xfrm>
            <a:off x="8198287" y="3863596"/>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a:solidFill>
                <a:prstClr val="black"/>
              </a:solidFill>
              <a:latin typeface="Calibri"/>
            </a:endParaRPr>
          </a:p>
        </p:txBody>
      </p:sp>
      <p:sp>
        <p:nvSpPr>
          <p:cNvPr id="116" name="Freeform 10">
            <a:extLst>
              <a:ext uri="{FF2B5EF4-FFF2-40B4-BE49-F238E27FC236}">
                <a16:creationId xmlns:a16="http://schemas.microsoft.com/office/drawing/2014/main" id="{D685FEBE-7434-8062-407C-3384158E204C}"/>
              </a:ext>
            </a:extLst>
          </p:cNvPr>
          <p:cNvSpPr/>
          <p:nvPr/>
        </p:nvSpPr>
        <p:spPr>
          <a:xfrm>
            <a:off x="8089633" y="3072041"/>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a:solidFill>
                <a:prstClr val="black"/>
              </a:solidFill>
              <a:latin typeface="Calibri"/>
            </a:endParaRPr>
          </a:p>
        </p:txBody>
      </p:sp>
      <p:sp>
        <p:nvSpPr>
          <p:cNvPr id="112" name="Freeform 10">
            <a:extLst>
              <a:ext uri="{FF2B5EF4-FFF2-40B4-BE49-F238E27FC236}">
                <a16:creationId xmlns:a16="http://schemas.microsoft.com/office/drawing/2014/main" id="{28FFF245-FC87-E4A5-E8DF-C215233EAECF}"/>
              </a:ext>
            </a:extLst>
          </p:cNvPr>
          <p:cNvSpPr/>
          <p:nvPr/>
        </p:nvSpPr>
        <p:spPr>
          <a:xfrm>
            <a:off x="7752627" y="2219351"/>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dirty="0">
              <a:solidFill>
                <a:prstClr val="black"/>
              </a:solidFill>
              <a:latin typeface="Calibri"/>
            </a:endParaRPr>
          </a:p>
        </p:txBody>
      </p:sp>
      <p:grpSp>
        <p:nvGrpSpPr>
          <p:cNvPr id="3" name="Group 3"/>
          <p:cNvGrpSpPr/>
          <p:nvPr/>
        </p:nvGrpSpPr>
        <p:grpSpPr>
          <a:xfrm>
            <a:off x="4322892" y="2467596"/>
            <a:ext cx="3546216" cy="3047529"/>
            <a:chOff x="0" y="0"/>
            <a:chExt cx="812800" cy="698500"/>
          </a:xfrm>
        </p:grpSpPr>
        <p:sp>
          <p:nvSpPr>
            <p:cNvPr id="4" name="Freeform 4"/>
            <p:cNvSpPr/>
            <p:nvPr/>
          </p:nvSpPr>
          <p:spPr>
            <a:xfrm>
              <a:off x="1118" y="0"/>
              <a:ext cx="810564" cy="698500"/>
            </a:xfrm>
            <a:custGeom>
              <a:avLst/>
              <a:gdLst/>
              <a:ahLst/>
              <a:cxnLst/>
              <a:rect l="l" t="t" r="r" b="b"/>
              <a:pathLst>
                <a:path w="810564" h="698500">
                  <a:moveTo>
                    <a:pt x="808754" y="354282"/>
                  </a:moveTo>
                  <a:lnTo>
                    <a:pt x="611410" y="693468"/>
                  </a:lnTo>
                  <a:cubicBezTo>
                    <a:pt x="609597" y="696583"/>
                    <a:pt x="606265" y="698500"/>
                    <a:pt x="602660" y="698500"/>
                  </a:cubicBezTo>
                  <a:lnTo>
                    <a:pt x="207904" y="698500"/>
                  </a:lnTo>
                  <a:cubicBezTo>
                    <a:pt x="204299" y="698500"/>
                    <a:pt x="200967" y="696583"/>
                    <a:pt x="199154" y="693468"/>
                  </a:cubicBezTo>
                  <a:lnTo>
                    <a:pt x="1810" y="354282"/>
                  </a:lnTo>
                  <a:cubicBezTo>
                    <a:pt x="0" y="351171"/>
                    <a:pt x="0" y="347329"/>
                    <a:pt x="1810" y="344218"/>
                  </a:cubicBezTo>
                  <a:lnTo>
                    <a:pt x="199154" y="5032"/>
                  </a:lnTo>
                  <a:cubicBezTo>
                    <a:pt x="200967" y="1917"/>
                    <a:pt x="204299" y="0"/>
                    <a:pt x="207904" y="0"/>
                  </a:cubicBezTo>
                  <a:lnTo>
                    <a:pt x="602660" y="0"/>
                  </a:lnTo>
                  <a:cubicBezTo>
                    <a:pt x="606265" y="0"/>
                    <a:pt x="609597" y="1917"/>
                    <a:pt x="611410" y="5032"/>
                  </a:cubicBezTo>
                  <a:lnTo>
                    <a:pt x="808754" y="344218"/>
                  </a:lnTo>
                  <a:cubicBezTo>
                    <a:pt x="810564" y="347329"/>
                    <a:pt x="810564" y="351171"/>
                    <a:pt x="808754" y="354282"/>
                  </a:cubicBezTo>
                  <a:close/>
                </a:path>
              </a:pathLst>
            </a:custGeom>
            <a:solidFill>
              <a:srgbClr val="E9EDED"/>
            </a:solidFill>
          </p:spPr>
          <p:txBody>
            <a:bodyPr/>
            <a:lstStyle/>
            <a:p>
              <a:pPr defTabSz="609630"/>
              <a:endParaRPr lang="en-US" sz="1200">
                <a:solidFill>
                  <a:prstClr val="black"/>
                </a:solidFill>
                <a:latin typeface="Calibri"/>
              </a:endParaRPr>
            </a:p>
          </p:txBody>
        </p:sp>
        <p:sp>
          <p:nvSpPr>
            <p:cNvPr id="5" name="TextBox 5"/>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grpSp>
        <p:nvGrpSpPr>
          <p:cNvPr id="6" name="Group 6"/>
          <p:cNvGrpSpPr/>
          <p:nvPr/>
        </p:nvGrpSpPr>
        <p:grpSpPr>
          <a:xfrm>
            <a:off x="4591296" y="2698562"/>
            <a:ext cx="3009408" cy="2586210"/>
            <a:chOff x="0" y="0"/>
            <a:chExt cx="812800" cy="698500"/>
          </a:xfrm>
        </p:grpSpPr>
        <p:sp>
          <p:nvSpPr>
            <p:cNvPr id="7" name="Freeform 7"/>
            <p:cNvSpPr/>
            <p:nvPr/>
          </p:nvSpPr>
          <p:spPr>
            <a:xfrm>
              <a:off x="1317" y="0"/>
              <a:ext cx="810165" cy="698500"/>
            </a:xfrm>
            <a:custGeom>
              <a:avLst/>
              <a:gdLst/>
              <a:ahLst/>
              <a:cxnLst/>
              <a:rect l="l" t="t" r="r" b="b"/>
              <a:pathLst>
                <a:path w="810165" h="698500">
                  <a:moveTo>
                    <a:pt x="808033" y="355180"/>
                  </a:moveTo>
                  <a:lnTo>
                    <a:pt x="611733" y="692570"/>
                  </a:lnTo>
                  <a:cubicBezTo>
                    <a:pt x="609597" y="696242"/>
                    <a:pt x="605670" y="698500"/>
                    <a:pt x="601423" y="698500"/>
                  </a:cubicBezTo>
                  <a:lnTo>
                    <a:pt x="208743" y="698500"/>
                  </a:lnTo>
                  <a:cubicBezTo>
                    <a:pt x="204496" y="698500"/>
                    <a:pt x="200569" y="696242"/>
                    <a:pt x="198433" y="692570"/>
                  </a:cubicBezTo>
                  <a:lnTo>
                    <a:pt x="2133" y="355180"/>
                  </a:lnTo>
                  <a:cubicBezTo>
                    <a:pt x="0" y="351514"/>
                    <a:pt x="0" y="346986"/>
                    <a:pt x="2133" y="343320"/>
                  </a:cubicBezTo>
                  <a:lnTo>
                    <a:pt x="198433" y="5930"/>
                  </a:lnTo>
                  <a:cubicBezTo>
                    <a:pt x="200569" y="2258"/>
                    <a:pt x="204496" y="0"/>
                    <a:pt x="208743" y="0"/>
                  </a:cubicBezTo>
                  <a:lnTo>
                    <a:pt x="601423" y="0"/>
                  </a:lnTo>
                  <a:cubicBezTo>
                    <a:pt x="605670" y="0"/>
                    <a:pt x="609597" y="2258"/>
                    <a:pt x="611733" y="5930"/>
                  </a:cubicBezTo>
                  <a:lnTo>
                    <a:pt x="808033" y="343320"/>
                  </a:lnTo>
                  <a:cubicBezTo>
                    <a:pt x="810166" y="346986"/>
                    <a:pt x="810166" y="351514"/>
                    <a:pt x="808033" y="35518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sp>
        <p:nvSpPr>
          <p:cNvPr id="10" name="Freeform 10"/>
          <p:cNvSpPr/>
          <p:nvPr/>
        </p:nvSpPr>
        <p:spPr>
          <a:xfrm>
            <a:off x="7489014" y="1436755"/>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a:solidFill>
                <a:prstClr val="black"/>
              </a:solidFill>
              <a:latin typeface="Calibri"/>
            </a:endParaRPr>
          </a:p>
        </p:txBody>
      </p:sp>
      <p:sp>
        <p:nvSpPr>
          <p:cNvPr id="11" name="TextBox 11"/>
          <p:cNvSpPr txBox="1"/>
          <p:nvPr/>
        </p:nvSpPr>
        <p:spPr>
          <a:xfrm>
            <a:off x="7590566" y="1436755"/>
            <a:ext cx="3393114" cy="626639"/>
          </a:xfrm>
          <a:prstGeom prst="rect">
            <a:avLst/>
          </a:prstGeom>
          <a:ln>
            <a:noFill/>
          </a:ln>
        </p:spPr>
        <p:txBody>
          <a:bodyPr lIns="33867" tIns="33867" rIns="33867" bIns="33867" rtlCol="0" anchor="ctr"/>
          <a:lstStyle/>
          <a:p>
            <a:pPr algn="ctr" defTabSz="609630">
              <a:lnSpc>
                <a:spcPts val="1280"/>
              </a:lnSpc>
            </a:pPr>
            <a:endParaRPr sz="1200">
              <a:solidFill>
                <a:prstClr val="black"/>
              </a:solidFill>
              <a:latin typeface="Calibri"/>
            </a:endParaRPr>
          </a:p>
        </p:txBody>
      </p:sp>
      <p:grpSp>
        <p:nvGrpSpPr>
          <p:cNvPr id="12" name="Group 12"/>
          <p:cNvGrpSpPr/>
          <p:nvPr/>
        </p:nvGrpSpPr>
        <p:grpSpPr>
          <a:xfrm>
            <a:off x="1105537" y="1436755"/>
            <a:ext cx="3598208" cy="626639"/>
            <a:chOff x="0" y="0"/>
            <a:chExt cx="4010840" cy="698500"/>
          </a:xfrm>
        </p:grpSpPr>
        <p:sp>
          <p:nvSpPr>
            <p:cNvPr id="13" name="Freeform 13"/>
            <p:cNvSpPr/>
            <p:nvPr/>
          </p:nvSpPr>
          <p:spPr>
            <a:xfrm>
              <a:off x="1102" y="0"/>
              <a:ext cx="4008637" cy="698500"/>
            </a:xfrm>
            <a:custGeom>
              <a:avLst/>
              <a:gdLst/>
              <a:ahLst/>
              <a:cxnLst/>
              <a:rect l="l" t="t" r="r" b="b"/>
              <a:pathLst>
                <a:path w="4008637" h="698500">
                  <a:moveTo>
                    <a:pt x="4006853" y="354209"/>
                  </a:moveTo>
                  <a:lnTo>
                    <a:pt x="3809424" y="693541"/>
                  </a:lnTo>
                  <a:cubicBezTo>
                    <a:pt x="3807638" y="696611"/>
                    <a:pt x="3804353" y="698500"/>
                    <a:pt x="3800801"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801" y="0"/>
                  </a:lnTo>
                  <a:cubicBezTo>
                    <a:pt x="3804353" y="0"/>
                    <a:pt x="3807638" y="1889"/>
                    <a:pt x="3809424" y="4959"/>
                  </a:cubicBezTo>
                  <a:lnTo>
                    <a:pt x="4006853" y="344291"/>
                  </a:lnTo>
                  <a:cubicBezTo>
                    <a:pt x="4008637" y="347356"/>
                    <a:pt x="4008637" y="351144"/>
                    <a:pt x="4006853" y="354209"/>
                  </a:cubicBezTo>
                  <a:close/>
                </a:path>
              </a:pathLst>
            </a:custGeom>
            <a:solidFill>
              <a:srgbClr val="000000">
                <a:alpha val="0"/>
              </a:srgbClr>
            </a:solidFill>
            <a:ln w="57150" cap="sq">
              <a:solidFill>
                <a:srgbClr val="01A090"/>
              </a:solidFill>
              <a:prstDash val="solid"/>
              <a:miter/>
            </a:ln>
          </p:spPr>
          <p:txBody>
            <a:bodyPr/>
            <a:lstStyle/>
            <a:p>
              <a:pPr defTabSz="609630"/>
              <a:endParaRPr lang="en-US" sz="1200">
                <a:solidFill>
                  <a:prstClr val="black"/>
                </a:solidFill>
                <a:latin typeface="Calibri"/>
              </a:endParaRPr>
            </a:p>
          </p:txBody>
        </p:sp>
        <p:sp>
          <p:nvSpPr>
            <p:cNvPr id="14" name="TextBox 14"/>
            <p:cNvSpPr txBox="1"/>
            <p:nvPr/>
          </p:nvSpPr>
          <p:spPr>
            <a:xfrm>
              <a:off x="114300" y="0"/>
              <a:ext cx="378224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sp>
        <p:nvSpPr>
          <p:cNvPr id="17" name="TextBox 17"/>
          <p:cNvSpPr txBox="1"/>
          <p:nvPr/>
        </p:nvSpPr>
        <p:spPr>
          <a:xfrm>
            <a:off x="7995781" y="2237243"/>
            <a:ext cx="3393114" cy="626639"/>
          </a:xfrm>
          <a:prstGeom prst="rect">
            <a:avLst/>
          </a:prstGeom>
          <a:ln>
            <a:noFill/>
          </a:ln>
        </p:spPr>
        <p:txBody>
          <a:bodyPr lIns="33867" tIns="33867" rIns="33867" bIns="33867" rtlCol="0" anchor="ctr"/>
          <a:lstStyle/>
          <a:p>
            <a:pPr algn="ctr" defTabSz="609630">
              <a:lnSpc>
                <a:spcPts val="1280"/>
              </a:lnSpc>
            </a:pPr>
            <a:endParaRPr sz="1200">
              <a:solidFill>
                <a:prstClr val="black"/>
              </a:solidFill>
              <a:latin typeface="Calibri"/>
            </a:endParaRPr>
          </a:p>
        </p:txBody>
      </p:sp>
      <p:grpSp>
        <p:nvGrpSpPr>
          <p:cNvPr id="18" name="Group 18"/>
          <p:cNvGrpSpPr/>
          <p:nvPr/>
        </p:nvGrpSpPr>
        <p:grpSpPr>
          <a:xfrm>
            <a:off x="702289" y="2237243"/>
            <a:ext cx="3598208" cy="626639"/>
            <a:chOff x="0" y="0"/>
            <a:chExt cx="4010840" cy="698500"/>
          </a:xfrm>
        </p:grpSpPr>
        <p:sp>
          <p:nvSpPr>
            <p:cNvPr id="19" name="Freeform 19"/>
            <p:cNvSpPr/>
            <p:nvPr/>
          </p:nvSpPr>
          <p:spPr>
            <a:xfrm>
              <a:off x="1102" y="0"/>
              <a:ext cx="4008637" cy="698500"/>
            </a:xfrm>
            <a:custGeom>
              <a:avLst/>
              <a:gdLst/>
              <a:ahLst/>
              <a:cxnLst/>
              <a:rect l="l" t="t" r="r" b="b"/>
              <a:pathLst>
                <a:path w="4008637" h="698500">
                  <a:moveTo>
                    <a:pt x="4006853" y="354209"/>
                  </a:moveTo>
                  <a:lnTo>
                    <a:pt x="3809424" y="693541"/>
                  </a:lnTo>
                  <a:cubicBezTo>
                    <a:pt x="3807638" y="696611"/>
                    <a:pt x="3804353" y="698500"/>
                    <a:pt x="3800801"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801" y="0"/>
                  </a:lnTo>
                  <a:cubicBezTo>
                    <a:pt x="3804353" y="0"/>
                    <a:pt x="3807638" y="1889"/>
                    <a:pt x="3809424" y="4959"/>
                  </a:cubicBezTo>
                  <a:lnTo>
                    <a:pt x="4006853" y="344291"/>
                  </a:lnTo>
                  <a:cubicBezTo>
                    <a:pt x="4008637" y="347356"/>
                    <a:pt x="4008637" y="351144"/>
                    <a:pt x="4006853" y="354209"/>
                  </a:cubicBezTo>
                  <a:close/>
                </a:path>
              </a:pathLst>
            </a:custGeom>
            <a:solidFill>
              <a:srgbClr val="000000">
                <a:alpha val="0"/>
              </a:srgbClr>
            </a:solidFill>
            <a:ln w="57150" cap="sq">
              <a:solidFill>
                <a:srgbClr val="01A090"/>
              </a:solidFill>
              <a:prstDash val="solid"/>
              <a:miter/>
            </a:ln>
          </p:spPr>
          <p:txBody>
            <a:bodyPr/>
            <a:lstStyle/>
            <a:p>
              <a:pPr defTabSz="609630"/>
              <a:endParaRPr lang="en-US" sz="1200">
                <a:solidFill>
                  <a:prstClr val="black"/>
                </a:solidFill>
                <a:latin typeface="Calibri"/>
              </a:endParaRPr>
            </a:p>
          </p:txBody>
        </p:sp>
        <p:sp>
          <p:nvSpPr>
            <p:cNvPr id="20" name="TextBox 20"/>
            <p:cNvSpPr txBox="1"/>
            <p:nvPr/>
          </p:nvSpPr>
          <p:spPr>
            <a:xfrm>
              <a:off x="114300" y="0"/>
              <a:ext cx="378224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sp>
        <p:nvSpPr>
          <p:cNvPr id="23" name="TextBox 23"/>
          <p:cNvSpPr txBox="1"/>
          <p:nvPr/>
        </p:nvSpPr>
        <p:spPr>
          <a:xfrm>
            <a:off x="8265924" y="3037731"/>
            <a:ext cx="3393114" cy="626639"/>
          </a:xfrm>
          <a:prstGeom prst="rect">
            <a:avLst/>
          </a:prstGeom>
          <a:ln>
            <a:noFill/>
          </a:ln>
        </p:spPr>
        <p:txBody>
          <a:bodyPr lIns="33867" tIns="33867" rIns="33867" bIns="33867" rtlCol="0" anchor="ctr"/>
          <a:lstStyle/>
          <a:p>
            <a:pPr algn="ctr" defTabSz="609630">
              <a:lnSpc>
                <a:spcPts val="1280"/>
              </a:lnSpc>
            </a:pPr>
            <a:endParaRPr sz="1200">
              <a:solidFill>
                <a:prstClr val="black"/>
              </a:solidFill>
              <a:latin typeface="Calibri"/>
            </a:endParaRPr>
          </a:p>
        </p:txBody>
      </p:sp>
      <p:grpSp>
        <p:nvGrpSpPr>
          <p:cNvPr id="24" name="Group 24"/>
          <p:cNvGrpSpPr/>
          <p:nvPr/>
        </p:nvGrpSpPr>
        <p:grpSpPr>
          <a:xfrm>
            <a:off x="430421" y="3037731"/>
            <a:ext cx="3598208" cy="626639"/>
            <a:chOff x="0" y="0"/>
            <a:chExt cx="4010840" cy="698500"/>
          </a:xfrm>
        </p:grpSpPr>
        <p:sp>
          <p:nvSpPr>
            <p:cNvPr id="25" name="Freeform 25"/>
            <p:cNvSpPr/>
            <p:nvPr/>
          </p:nvSpPr>
          <p:spPr>
            <a:xfrm>
              <a:off x="1102" y="0"/>
              <a:ext cx="4008637" cy="698500"/>
            </a:xfrm>
            <a:custGeom>
              <a:avLst/>
              <a:gdLst/>
              <a:ahLst/>
              <a:cxnLst/>
              <a:rect l="l" t="t" r="r" b="b"/>
              <a:pathLst>
                <a:path w="4008637" h="698500">
                  <a:moveTo>
                    <a:pt x="4006853" y="354209"/>
                  </a:moveTo>
                  <a:lnTo>
                    <a:pt x="3809424" y="693541"/>
                  </a:lnTo>
                  <a:cubicBezTo>
                    <a:pt x="3807638" y="696611"/>
                    <a:pt x="3804353" y="698500"/>
                    <a:pt x="3800801"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801" y="0"/>
                  </a:lnTo>
                  <a:cubicBezTo>
                    <a:pt x="3804353" y="0"/>
                    <a:pt x="3807638" y="1889"/>
                    <a:pt x="3809424" y="4959"/>
                  </a:cubicBezTo>
                  <a:lnTo>
                    <a:pt x="4006853" y="344291"/>
                  </a:lnTo>
                  <a:cubicBezTo>
                    <a:pt x="4008637" y="347356"/>
                    <a:pt x="4008637" y="351144"/>
                    <a:pt x="4006853" y="354209"/>
                  </a:cubicBezTo>
                  <a:close/>
                </a:path>
              </a:pathLst>
            </a:custGeom>
            <a:solidFill>
              <a:srgbClr val="000000">
                <a:alpha val="0"/>
              </a:srgbClr>
            </a:solidFill>
            <a:ln w="57150" cap="sq">
              <a:solidFill>
                <a:srgbClr val="01A090"/>
              </a:solidFill>
              <a:prstDash val="solid"/>
              <a:miter/>
            </a:ln>
          </p:spPr>
          <p:txBody>
            <a:bodyPr/>
            <a:lstStyle/>
            <a:p>
              <a:pPr defTabSz="609630"/>
              <a:endParaRPr lang="en-US" sz="1200">
                <a:solidFill>
                  <a:prstClr val="black"/>
                </a:solidFill>
                <a:latin typeface="Calibri"/>
              </a:endParaRPr>
            </a:p>
          </p:txBody>
        </p:sp>
        <p:sp>
          <p:nvSpPr>
            <p:cNvPr id="26" name="TextBox 26"/>
            <p:cNvSpPr txBox="1"/>
            <p:nvPr/>
          </p:nvSpPr>
          <p:spPr>
            <a:xfrm>
              <a:off x="114300" y="0"/>
              <a:ext cx="378224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sp>
        <p:nvSpPr>
          <p:cNvPr id="29" name="TextBox 29"/>
          <p:cNvSpPr txBox="1"/>
          <p:nvPr/>
        </p:nvSpPr>
        <p:spPr>
          <a:xfrm>
            <a:off x="8265924" y="3838219"/>
            <a:ext cx="3393114" cy="626639"/>
          </a:xfrm>
          <a:prstGeom prst="rect">
            <a:avLst/>
          </a:prstGeom>
          <a:ln>
            <a:noFill/>
          </a:ln>
        </p:spPr>
        <p:txBody>
          <a:bodyPr lIns="33867" tIns="33867" rIns="33867" bIns="33867" rtlCol="0" anchor="ctr"/>
          <a:lstStyle/>
          <a:p>
            <a:pPr algn="ctr" defTabSz="609630">
              <a:lnSpc>
                <a:spcPts val="1280"/>
              </a:lnSpc>
            </a:pPr>
            <a:endParaRPr sz="1200">
              <a:solidFill>
                <a:prstClr val="black"/>
              </a:solidFill>
              <a:latin typeface="Calibri"/>
            </a:endParaRPr>
          </a:p>
        </p:txBody>
      </p:sp>
      <p:grpSp>
        <p:nvGrpSpPr>
          <p:cNvPr id="30" name="Group 30"/>
          <p:cNvGrpSpPr/>
          <p:nvPr/>
        </p:nvGrpSpPr>
        <p:grpSpPr>
          <a:xfrm>
            <a:off x="430421" y="3838219"/>
            <a:ext cx="3598208" cy="626639"/>
            <a:chOff x="0" y="0"/>
            <a:chExt cx="4010840" cy="698500"/>
          </a:xfrm>
        </p:grpSpPr>
        <p:sp>
          <p:nvSpPr>
            <p:cNvPr id="31" name="Freeform 31"/>
            <p:cNvSpPr/>
            <p:nvPr/>
          </p:nvSpPr>
          <p:spPr>
            <a:xfrm>
              <a:off x="1102" y="0"/>
              <a:ext cx="4008637" cy="698500"/>
            </a:xfrm>
            <a:custGeom>
              <a:avLst/>
              <a:gdLst/>
              <a:ahLst/>
              <a:cxnLst/>
              <a:rect l="l" t="t" r="r" b="b"/>
              <a:pathLst>
                <a:path w="4008637" h="698500">
                  <a:moveTo>
                    <a:pt x="4006853" y="354209"/>
                  </a:moveTo>
                  <a:lnTo>
                    <a:pt x="3809424" y="693541"/>
                  </a:lnTo>
                  <a:cubicBezTo>
                    <a:pt x="3807638" y="696611"/>
                    <a:pt x="3804353" y="698500"/>
                    <a:pt x="3800801"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801" y="0"/>
                  </a:lnTo>
                  <a:cubicBezTo>
                    <a:pt x="3804353" y="0"/>
                    <a:pt x="3807638" y="1889"/>
                    <a:pt x="3809424" y="4959"/>
                  </a:cubicBezTo>
                  <a:lnTo>
                    <a:pt x="4006853" y="344291"/>
                  </a:lnTo>
                  <a:cubicBezTo>
                    <a:pt x="4008637" y="347356"/>
                    <a:pt x="4008637" y="351144"/>
                    <a:pt x="4006853" y="354209"/>
                  </a:cubicBezTo>
                  <a:close/>
                </a:path>
              </a:pathLst>
            </a:custGeom>
            <a:solidFill>
              <a:srgbClr val="000000">
                <a:alpha val="0"/>
              </a:srgbClr>
            </a:solidFill>
            <a:ln w="57150" cap="sq">
              <a:solidFill>
                <a:srgbClr val="01A090"/>
              </a:solidFill>
              <a:prstDash val="solid"/>
              <a:miter/>
            </a:ln>
          </p:spPr>
          <p:txBody>
            <a:bodyPr/>
            <a:lstStyle/>
            <a:p>
              <a:pPr defTabSz="609630"/>
              <a:endParaRPr lang="en-US" sz="1200">
                <a:solidFill>
                  <a:prstClr val="black"/>
                </a:solidFill>
                <a:latin typeface="Calibri"/>
              </a:endParaRPr>
            </a:p>
          </p:txBody>
        </p:sp>
        <p:sp>
          <p:nvSpPr>
            <p:cNvPr id="32" name="TextBox 32"/>
            <p:cNvSpPr txBox="1"/>
            <p:nvPr/>
          </p:nvSpPr>
          <p:spPr>
            <a:xfrm>
              <a:off x="114300" y="0"/>
              <a:ext cx="378224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sp>
        <p:nvSpPr>
          <p:cNvPr id="35" name="TextBox 35"/>
          <p:cNvSpPr txBox="1"/>
          <p:nvPr/>
        </p:nvSpPr>
        <p:spPr>
          <a:xfrm>
            <a:off x="7995781" y="4638707"/>
            <a:ext cx="3393114" cy="626639"/>
          </a:xfrm>
          <a:prstGeom prst="rect">
            <a:avLst/>
          </a:prstGeom>
          <a:ln>
            <a:noFill/>
          </a:ln>
        </p:spPr>
        <p:txBody>
          <a:bodyPr lIns="33867" tIns="33867" rIns="33867" bIns="33867" rtlCol="0" anchor="ctr"/>
          <a:lstStyle/>
          <a:p>
            <a:pPr algn="ctr" defTabSz="609630">
              <a:lnSpc>
                <a:spcPts val="1280"/>
              </a:lnSpc>
            </a:pPr>
            <a:endParaRPr sz="1200">
              <a:solidFill>
                <a:prstClr val="black"/>
              </a:solidFill>
              <a:latin typeface="Calibri"/>
            </a:endParaRPr>
          </a:p>
        </p:txBody>
      </p:sp>
      <p:grpSp>
        <p:nvGrpSpPr>
          <p:cNvPr id="36" name="Group 36"/>
          <p:cNvGrpSpPr/>
          <p:nvPr/>
        </p:nvGrpSpPr>
        <p:grpSpPr>
          <a:xfrm>
            <a:off x="702289" y="4638707"/>
            <a:ext cx="3598208" cy="626639"/>
            <a:chOff x="0" y="0"/>
            <a:chExt cx="4010840" cy="698500"/>
          </a:xfrm>
        </p:grpSpPr>
        <p:sp>
          <p:nvSpPr>
            <p:cNvPr id="37" name="Freeform 37"/>
            <p:cNvSpPr/>
            <p:nvPr/>
          </p:nvSpPr>
          <p:spPr>
            <a:xfrm>
              <a:off x="1102" y="0"/>
              <a:ext cx="4008637" cy="698500"/>
            </a:xfrm>
            <a:custGeom>
              <a:avLst/>
              <a:gdLst/>
              <a:ahLst/>
              <a:cxnLst/>
              <a:rect l="l" t="t" r="r" b="b"/>
              <a:pathLst>
                <a:path w="4008637" h="698500">
                  <a:moveTo>
                    <a:pt x="4006853" y="354209"/>
                  </a:moveTo>
                  <a:lnTo>
                    <a:pt x="3809424" y="693541"/>
                  </a:lnTo>
                  <a:cubicBezTo>
                    <a:pt x="3807638" y="696611"/>
                    <a:pt x="3804353" y="698500"/>
                    <a:pt x="3800801"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801" y="0"/>
                  </a:lnTo>
                  <a:cubicBezTo>
                    <a:pt x="3804353" y="0"/>
                    <a:pt x="3807638" y="1889"/>
                    <a:pt x="3809424" y="4959"/>
                  </a:cubicBezTo>
                  <a:lnTo>
                    <a:pt x="4006853" y="344291"/>
                  </a:lnTo>
                  <a:cubicBezTo>
                    <a:pt x="4008637" y="347356"/>
                    <a:pt x="4008637" y="351144"/>
                    <a:pt x="4006853" y="354209"/>
                  </a:cubicBezTo>
                  <a:close/>
                </a:path>
              </a:pathLst>
            </a:custGeom>
            <a:solidFill>
              <a:srgbClr val="000000">
                <a:alpha val="0"/>
              </a:srgbClr>
            </a:solidFill>
            <a:ln w="57150" cap="sq">
              <a:solidFill>
                <a:srgbClr val="01A090"/>
              </a:solidFill>
              <a:prstDash val="solid"/>
              <a:miter/>
            </a:ln>
          </p:spPr>
          <p:txBody>
            <a:bodyPr/>
            <a:lstStyle/>
            <a:p>
              <a:pPr defTabSz="609630"/>
              <a:endParaRPr lang="en-US" sz="1200">
                <a:solidFill>
                  <a:prstClr val="black"/>
                </a:solidFill>
                <a:latin typeface="Calibri"/>
              </a:endParaRPr>
            </a:p>
          </p:txBody>
        </p:sp>
        <p:sp>
          <p:nvSpPr>
            <p:cNvPr id="38" name="TextBox 38"/>
            <p:cNvSpPr txBox="1"/>
            <p:nvPr/>
          </p:nvSpPr>
          <p:spPr>
            <a:xfrm>
              <a:off x="114300" y="0"/>
              <a:ext cx="378224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sp>
        <p:nvSpPr>
          <p:cNvPr id="41" name="TextBox 41"/>
          <p:cNvSpPr txBox="1"/>
          <p:nvPr/>
        </p:nvSpPr>
        <p:spPr>
          <a:xfrm>
            <a:off x="7590566" y="5439195"/>
            <a:ext cx="3393114" cy="626639"/>
          </a:xfrm>
          <a:prstGeom prst="rect">
            <a:avLst/>
          </a:prstGeom>
          <a:ln>
            <a:noFill/>
          </a:ln>
        </p:spPr>
        <p:txBody>
          <a:bodyPr lIns="33867" tIns="33867" rIns="33867" bIns="33867" rtlCol="0" anchor="ctr"/>
          <a:lstStyle/>
          <a:p>
            <a:pPr algn="ctr" defTabSz="609630">
              <a:lnSpc>
                <a:spcPts val="1280"/>
              </a:lnSpc>
            </a:pPr>
            <a:endParaRPr sz="1200">
              <a:solidFill>
                <a:prstClr val="black"/>
              </a:solidFill>
              <a:latin typeface="Calibri"/>
            </a:endParaRPr>
          </a:p>
        </p:txBody>
      </p:sp>
      <p:grpSp>
        <p:nvGrpSpPr>
          <p:cNvPr id="42" name="Group 42"/>
          <p:cNvGrpSpPr/>
          <p:nvPr/>
        </p:nvGrpSpPr>
        <p:grpSpPr>
          <a:xfrm>
            <a:off x="1105537" y="5439195"/>
            <a:ext cx="3598208" cy="626639"/>
            <a:chOff x="0" y="0"/>
            <a:chExt cx="4010840" cy="698500"/>
          </a:xfrm>
        </p:grpSpPr>
        <p:sp>
          <p:nvSpPr>
            <p:cNvPr id="43" name="Freeform 43"/>
            <p:cNvSpPr/>
            <p:nvPr/>
          </p:nvSpPr>
          <p:spPr>
            <a:xfrm>
              <a:off x="1102" y="0"/>
              <a:ext cx="4008637" cy="698500"/>
            </a:xfrm>
            <a:custGeom>
              <a:avLst/>
              <a:gdLst/>
              <a:ahLst/>
              <a:cxnLst/>
              <a:rect l="l" t="t" r="r" b="b"/>
              <a:pathLst>
                <a:path w="4008637" h="698500">
                  <a:moveTo>
                    <a:pt x="4006853" y="354209"/>
                  </a:moveTo>
                  <a:lnTo>
                    <a:pt x="3809424" y="693541"/>
                  </a:lnTo>
                  <a:cubicBezTo>
                    <a:pt x="3807638" y="696611"/>
                    <a:pt x="3804353" y="698500"/>
                    <a:pt x="3800801"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801" y="0"/>
                  </a:lnTo>
                  <a:cubicBezTo>
                    <a:pt x="3804353" y="0"/>
                    <a:pt x="3807638" y="1889"/>
                    <a:pt x="3809424" y="4959"/>
                  </a:cubicBezTo>
                  <a:lnTo>
                    <a:pt x="4006853" y="344291"/>
                  </a:lnTo>
                  <a:cubicBezTo>
                    <a:pt x="4008637" y="347356"/>
                    <a:pt x="4008637" y="351144"/>
                    <a:pt x="4006853" y="354209"/>
                  </a:cubicBezTo>
                  <a:close/>
                </a:path>
              </a:pathLst>
            </a:custGeom>
            <a:solidFill>
              <a:srgbClr val="000000">
                <a:alpha val="0"/>
              </a:srgbClr>
            </a:solidFill>
            <a:ln w="57150" cap="sq">
              <a:solidFill>
                <a:srgbClr val="01A090"/>
              </a:solidFill>
              <a:prstDash val="solid"/>
              <a:miter/>
            </a:ln>
          </p:spPr>
          <p:txBody>
            <a:bodyPr/>
            <a:lstStyle/>
            <a:p>
              <a:pPr defTabSz="609630"/>
              <a:endParaRPr lang="en-US" sz="1200">
                <a:solidFill>
                  <a:prstClr val="black"/>
                </a:solidFill>
                <a:latin typeface="Calibri"/>
              </a:endParaRPr>
            </a:p>
          </p:txBody>
        </p:sp>
        <p:sp>
          <p:nvSpPr>
            <p:cNvPr id="44" name="TextBox 44"/>
            <p:cNvSpPr txBox="1"/>
            <p:nvPr/>
          </p:nvSpPr>
          <p:spPr>
            <a:xfrm>
              <a:off x="114300" y="0"/>
              <a:ext cx="3782240" cy="698500"/>
            </a:xfrm>
            <a:prstGeom prst="rect">
              <a:avLst/>
            </a:prstGeom>
          </p:spPr>
          <p:txBody>
            <a:bodyPr lIns="33867" tIns="33867" rIns="33867" bIns="33867" rtlCol="0" anchor="ctr"/>
            <a:lstStyle/>
            <a:p>
              <a:pPr algn="ctr" defTabSz="609630">
                <a:lnSpc>
                  <a:spcPts val="1280"/>
                </a:lnSpc>
              </a:pPr>
              <a:endParaRPr sz="1200">
                <a:solidFill>
                  <a:prstClr val="black"/>
                </a:solidFill>
                <a:latin typeface="Calibri"/>
              </a:endParaRPr>
            </a:p>
          </p:txBody>
        </p:sp>
      </p:grpSp>
      <p:grpSp>
        <p:nvGrpSpPr>
          <p:cNvPr id="45" name="Group 45"/>
          <p:cNvGrpSpPr/>
          <p:nvPr/>
        </p:nvGrpSpPr>
        <p:grpSpPr>
          <a:xfrm>
            <a:off x="7592790" y="1512685"/>
            <a:ext cx="552471" cy="474779"/>
            <a:chOff x="0" y="0"/>
            <a:chExt cx="812800" cy="698500"/>
          </a:xfrm>
          <a:solidFill>
            <a:schemeClr val="accent2"/>
          </a:solidFill>
        </p:grpSpPr>
        <p:sp>
          <p:nvSpPr>
            <p:cNvPr id="46" name="Freeform 46"/>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47" name="TextBox 47"/>
            <p:cNvSpPr txBox="1"/>
            <p:nvPr/>
          </p:nvSpPr>
          <p:spPr>
            <a:xfrm>
              <a:off x="114300" y="0"/>
              <a:ext cx="584200" cy="698500"/>
            </a:xfrm>
            <a:prstGeom prst="rect">
              <a:avLst/>
            </a:prstGeom>
            <a:noFill/>
            <a:ln>
              <a:noFill/>
            </a:ln>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1</a:t>
              </a:r>
            </a:p>
          </p:txBody>
        </p:sp>
      </p:grpSp>
      <p:grpSp>
        <p:nvGrpSpPr>
          <p:cNvPr id="48" name="Group 48"/>
          <p:cNvGrpSpPr/>
          <p:nvPr/>
        </p:nvGrpSpPr>
        <p:grpSpPr>
          <a:xfrm>
            <a:off x="4048361" y="1512685"/>
            <a:ext cx="552471" cy="474779"/>
            <a:chOff x="0" y="0"/>
            <a:chExt cx="812800" cy="698500"/>
          </a:xfrm>
        </p:grpSpPr>
        <p:sp>
          <p:nvSpPr>
            <p:cNvPr id="49" name="Freeform 49"/>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solidFill>
              <a:srgbClr val="01A090"/>
            </a:solidFill>
          </p:spPr>
          <p:txBody>
            <a:bodyPr/>
            <a:lstStyle/>
            <a:p>
              <a:pPr defTabSz="609630"/>
              <a:endParaRPr lang="en-US" sz="1200">
                <a:solidFill>
                  <a:prstClr val="black"/>
                </a:solidFill>
                <a:latin typeface="Calibri"/>
              </a:endParaRPr>
            </a:p>
          </p:txBody>
        </p:sp>
        <p:sp>
          <p:nvSpPr>
            <p:cNvPr id="50" name="TextBox 50"/>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1</a:t>
              </a:r>
            </a:p>
          </p:txBody>
        </p:sp>
      </p:grpSp>
      <p:grpSp>
        <p:nvGrpSpPr>
          <p:cNvPr id="51" name="Group 51"/>
          <p:cNvGrpSpPr/>
          <p:nvPr/>
        </p:nvGrpSpPr>
        <p:grpSpPr>
          <a:xfrm>
            <a:off x="3643421" y="2313173"/>
            <a:ext cx="552471" cy="474779"/>
            <a:chOff x="0" y="0"/>
            <a:chExt cx="812800" cy="698500"/>
          </a:xfrm>
        </p:grpSpPr>
        <p:sp>
          <p:nvSpPr>
            <p:cNvPr id="52" name="Freeform 52"/>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solidFill>
              <a:srgbClr val="01A090"/>
            </a:solidFill>
          </p:spPr>
          <p:txBody>
            <a:bodyPr/>
            <a:lstStyle/>
            <a:p>
              <a:pPr defTabSz="609630"/>
              <a:endParaRPr lang="en-US" sz="1200">
                <a:solidFill>
                  <a:prstClr val="black"/>
                </a:solidFill>
                <a:latin typeface="Calibri"/>
              </a:endParaRPr>
            </a:p>
          </p:txBody>
        </p:sp>
        <p:sp>
          <p:nvSpPr>
            <p:cNvPr id="53" name="TextBox 53"/>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2</a:t>
              </a:r>
            </a:p>
          </p:txBody>
        </p:sp>
      </p:grpSp>
      <p:grpSp>
        <p:nvGrpSpPr>
          <p:cNvPr id="54" name="Group 54"/>
          <p:cNvGrpSpPr/>
          <p:nvPr/>
        </p:nvGrpSpPr>
        <p:grpSpPr>
          <a:xfrm>
            <a:off x="3375240" y="3111533"/>
            <a:ext cx="552471" cy="474779"/>
            <a:chOff x="0" y="0"/>
            <a:chExt cx="812800" cy="698500"/>
          </a:xfrm>
        </p:grpSpPr>
        <p:sp>
          <p:nvSpPr>
            <p:cNvPr id="55" name="Freeform 55"/>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solidFill>
              <a:srgbClr val="01A090"/>
            </a:solidFill>
          </p:spPr>
          <p:txBody>
            <a:bodyPr/>
            <a:lstStyle/>
            <a:p>
              <a:pPr defTabSz="609630"/>
              <a:endParaRPr lang="en-US" sz="1200">
                <a:solidFill>
                  <a:prstClr val="black"/>
                </a:solidFill>
                <a:latin typeface="Calibri"/>
              </a:endParaRPr>
            </a:p>
          </p:txBody>
        </p:sp>
        <p:sp>
          <p:nvSpPr>
            <p:cNvPr id="56" name="TextBox 56"/>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3</a:t>
              </a:r>
            </a:p>
          </p:txBody>
        </p:sp>
      </p:grpSp>
      <p:grpSp>
        <p:nvGrpSpPr>
          <p:cNvPr id="57" name="Group 57"/>
          <p:cNvGrpSpPr/>
          <p:nvPr/>
        </p:nvGrpSpPr>
        <p:grpSpPr>
          <a:xfrm>
            <a:off x="3375240" y="3916278"/>
            <a:ext cx="552471" cy="474779"/>
            <a:chOff x="0" y="0"/>
            <a:chExt cx="812800" cy="698500"/>
          </a:xfrm>
        </p:grpSpPr>
        <p:sp>
          <p:nvSpPr>
            <p:cNvPr id="58" name="Freeform 58"/>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solidFill>
              <a:srgbClr val="01A090"/>
            </a:solidFill>
          </p:spPr>
          <p:txBody>
            <a:bodyPr/>
            <a:lstStyle/>
            <a:p>
              <a:pPr defTabSz="609630"/>
              <a:endParaRPr lang="en-US" sz="1200">
                <a:solidFill>
                  <a:prstClr val="black"/>
                </a:solidFill>
                <a:latin typeface="Calibri"/>
              </a:endParaRPr>
            </a:p>
          </p:txBody>
        </p:sp>
        <p:sp>
          <p:nvSpPr>
            <p:cNvPr id="59" name="TextBox 59"/>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4</a:t>
              </a:r>
            </a:p>
          </p:txBody>
        </p:sp>
      </p:grpSp>
      <p:grpSp>
        <p:nvGrpSpPr>
          <p:cNvPr id="60" name="Group 60"/>
          <p:cNvGrpSpPr/>
          <p:nvPr/>
        </p:nvGrpSpPr>
        <p:grpSpPr>
          <a:xfrm>
            <a:off x="3643421" y="4714637"/>
            <a:ext cx="552471" cy="474779"/>
            <a:chOff x="0" y="0"/>
            <a:chExt cx="812800" cy="698500"/>
          </a:xfrm>
        </p:grpSpPr>
        <p:sp>
          <p:nvSpPr>
            <p:cNvPr id="61" name="Freeform 61"/>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solidFill>
              <a:srgbClr val="01A090"/>
            </a:solidFill>
          </p:spPr>
          <p:txBody>
            <a:bodyPr/>
            <a:lstStyle/>
            <a:p>
              <a:pPr defTabSz="609630"/>
              <a:endParaRPr lang="en-US" sz="1200">
                <a:solidFill>
                  <a:prstClr val="black"/>
                </a:solidFill>
                <a:latin typeface="Calibri"/>
              </a:endParaRPr>
            </a:p>
          </p:txBody>
        </p:sp>
        <p:sp>
          <p:nvSpPr>
            <p:cNvPr id="62" name="TextBox 62"/>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5</a:t>
              </a:r>
            </a:p>
          </p:txBody>
        </p:sp>
      </p:grpSp>
      <p:grpSp>
        <p:nvGrpSpPr>
          <p:cNvPr id="63" name="Group 63"/>
          <p:cNvGrpSpPr/>
          <p:nvPr/>
        </p:nvGrpSpPr>
        <p:grpSpPr>
          <a:xfrm>
            <a:off x="4048361" y="5515125"/>
            <a:ext cx="552471" cy="474779"/>
            <a:chOff x="0" y="0"/>
            <a:chExt cx="812800" cy="698500"/>
          </a:xfrm>
        </p:grpSpPr>
        <p:sp>
          <p:nvSpPr>
            <p:cNvPr id="64" name="Freeform 64"/>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solidFill>
              <a:srgbClr val="01A090"/>
            </a:solidFill>
          </p:spPr>
          <p:txBody>
            <a:bodyPr/>
            <a:lstStyle/>
            <a:p>
              <a:pPr defTabSz="609630"/>
              <a:endParaRPr lang="en-US" sz="1200">
                <a:solidFill>
                  <a:prstClr val="black"/>
                </a:solidFill>
                <a:latin typeface="Calibri"/>
              </a:endParaRPr>
            </a:p>
          </p:txBody>
        </p:sp>
        <p:sp>
          <p:nvSpPr>
            <p:cNvPr id="65" name="TextBox 65"/>
            <p:cNvSpPr txBox="1"/>
            <p:nvPr/>
          </p:nvSpPr>
          <p:spPr>
            <a:xfrm>
              <a:off x="114300" y="0"/>
              <a:ext cx="584200" cy="698500"/>
            </a:xfrm>
            <a:prstGeom prst="rect">
              <a:avLst/>
            </a:prstGeom>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6</a:t>
              </a:r>
            </a:p>
          </p:txBody>
        </p:sp>
      </p:grpSp>
      <p:sp>
        <p:nvSpPr>
          <p:cNvPr id="81" name="Freeform 81"/>
          <p:cNvSpPr/>
          <p:nvPr/>
        </p:nvSpPr>
        <p:spPr>
          <a:xfrm rot="-2906741">
            <a:off x="6773169" y="2381348"/>
            <a:ext cx="565396" cy="144883"/>
          </a:xfrm>
          <a:custGeom>
            <a:avLst/>
            <a:gdLst/>
            <a:ahLst/>
            <a:cxnLst/>
            <a:rect l="l" t="t" r="r" b="b"/>
            <a:pathLst>
              <a:path w="848094" h="217324">
                <a:moveTo>
                  <a:pt x="0" y="0"/>
                </a:moveTo>
                <a:lnTo>
                  <a:pt x="848094" y="0"/>
                </a:lnTo>
                <a:lnTo>
                  <a:pt x="848094" y="217324"/>
                </a:lnTo>
                <a:lnTo>
                  <a:pt x="0" y="2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2" name="Freeform 82"/>
          <p:cNvSpPr/>
          <p:nvPr/>
        </p:nvSpPr>
        <p:spPr>
          <a:xfrm rot="2904000" flipH="1">
            <a:off x="4847059" y="2381348"/>
            <a:ext cx="565396" cy="144883"/>
          </a:xfrm>
          <a:custGeom>
            <a:avLst/>
            <a:gdLst/>
            <a:ahLst/>
            <a:cxnLst/>
            <a:rect l="l" t="t" r="r" b="b"/>
            <a:pathLst>
              <a:path w="848094" h="217324">
                <a:moveTo>
                  <a:pt x="848094" y="0"/>
                </a:moveTo>
                <a:lnTo>
                  <a:pt x="0" y="0"/>
                </a:lnTo>
                <a:lnTo>
                  <a:pt x="0" y="217324"/>
                </a:lnTo>
                <a:lnTo>
                  <a:pt x="848094" y="217324"/>
                </a:lnTo>
                <a:lnTo>
                  <a:pt x="848094"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3" name="Freeform 83"/>
          <p:cNvSpPr/>
          <p:nvPr/>
        </p:nvSpPr>
        <p:spPr>
          <a:xfrm rot="2361644">
            <a:off x="6864123" y="5370581"/>
            <a:ext cx="565396" cy="144883"/>
          </a:xfrm>
          <a:custGeom>
            <a:avLst/>
            <a:gdLst/>
            <a:ahLst/>
            <a:cxnLst/>
            <a:rect l="l" t="t" r="r" b="b"/>
            <a:pathLst>
              <a:path w="848094" h="217324">
                <a:moveTo>
                  <a:pt x="0" y="0"/>
                </a:moveTo>
                <a:lnTo>
                  <a:pt x="848094" y="0"/>
                </a:lnTo>
                <a:lnTo>
                  <a:pt x="848094" y="217324"/>
                </a:lnTo>
                <a:lnTo>
                  <a:pt x="0" y="2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4" name="Freeform 84"/>
          <p:cNvSpPr/>
          <p:nvPr/>
        </p:nvSpPr>
        <p:spPr>
          <a:xfrm rot="-2364000" flipH="1">
            <a:off x="4778195" y="5370581"/>
            <a:ext cx="565396" cy="144883"/>
          </a:xfrm>
          <a:custGeom>
            <a:avLst/>
            <a:gdLst/>
            <a:ahLst/>
            <a:cxnLst/>
            <a:rect l="l" t="t" r="r" b="b"/>
            <a:pathLst>
              <a:path w="848094" h="217324">
                <a:moveTo>
                  <a:pt x="848094" y="0"/>
                </a:moveTo>
                <a:lnTo>
                  <a:pt x="0" y="0"/>
                </a:lnTo>
                <a:lnTo>
                  <a:pt x="0" y="217324"/>
                </a:lnTo>
                <a:lnTo>
                  <a:pt x="848094" y="217324"/>
                </a:lnTo>
                <a:lnTo>
                  <a:pt x="84809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5" name="Freeform 85"/>
          <p:cNvSpPr/>
          <p:nvPr/>
        </p:nvSpPr>
        <p:spPr>
          <a:xfrm rot="-2303795">
            <a:off x="7130675" y="2934464"/>
            <a:ext cx="565396" cy="144883"/>
          </a:xfrm>
          <a:custGeom>
            <a:avLst/>
            <a:gdLst/>
            <a:ahLst/>
            <a:cxnLst/>
            <a:rect l="l" t="t" r="r" b="b"/>
            <a:pathLst>
              <a:path w="848094" h="217324">
                <a:moveTo>
                  <a:pt x="0" y="0"/>
                </a:moveTo>
                <a:lnTo>
                  <a:pt x="848094" y="0"/>
                </a:lnTo>
                <a:lnTo>
                  <a:pt x="848094" y="217324"/>
                </a:lnTo>
                <a:lnTo>
                  <a:pt x="0" y="2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6" name="Freeform 86"/>
          <p:cNvSpPr/>
          <p:nvPr/>
        </p:nvSpPr>
        <p:spPr>
          <a:xfrm rot="2304000" flipH="1">
            <a:off x="4511651" y="2934464"/>
            <a:ext cx="565396" cy="144883"/>
          </a:xfrm>
          <a:custGeom>
            <a:avLst/>
            <a:gdLst/>
            <a:ahLst/>
            <a:cxnLst/>
            <a:rect l="l" t="t" r="r" b="b"/>
            <a:pathLst>
              <a:path w="848094" h="217324">
                <a:moveTo>
                  <a:pt x="848093" y="0"/>
                </a:moveTo>
                <a:lnTo>
                  <a:pt x="0" y="0"/>
                </a:lnTo>
                <a:lnTo>
                  <a:pt x="0" y="217324"/>
                </a:lnTo>
                <a:lnTo>
                  <a:pt x="848093" y="217324"/>
                </a:lnTo>
                <a:lnTo>
                  <a:pt x="848093"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7" name="Freeform 87"/>
          <p:cNvSpPr/>
          <p:nvPr/>
        </p:nvSpPr>
        <p:spPr>
          <a:xfrm rot="892460">
            <a:off x="7562530" y="3999129"/>
            <a:ext cx="565396" cy="144883"/>
          </a:xfrm>
          <a:custGeom>
            <a:avLst/>
            <a:gdLst/>
            <a:ahLst/>
            <a:cxnLst/>
            <a:rect l="l" t="t" r="r" b="b"/>
            <a:pathLst>
              <a:path w="848094" h="217324">
                <a:moveTo>
                  <a:pt x="0" y="0"/>
                </a:moveTo>
                <a:lnTo>
                  <a:pt x="848094" y="0"/>
                </a:lnTo>
                <a:lnTo>
                  <a:pt x="848094" y="217324"/>
                </a:lnTo>
                <a:lnTo>
                  <a:pt x="0" y="2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8" name="Freeform 88"/>
          <p:cNvSpPr/>
          <p:nvPr/>
        </p:nvSpPr>
        <p:spPr>
          <a:xfrm rot="-894000" flipH="1">
            <a:off x="4040194" y="3999129"/>
            <a:ext cx="565396" cy="144883"/>
          </a:xfrm>
          <a:custGeom>
            <a:avLst/>
            <a:gdLst/>
            <a:ahLst/>
            <a:cxnLst/>
            <a:rect l="l" t="t" r="r" b="b"/>
            <a:pathLst>
              <a:path w="848094" h="217324">
                <a:moveTo>
                  <a:pt x="848094" y="0"/>
                </a:moveTo>
                <a:lnTo>
                  <a:pt x="0" y="0"/>
                </a:lnTo>
                <a:lnTo>
                  <a:pt x="0" y="217324"/>
                </a:lnTo>
                <a:lnTo>
                  <a:pt x="848094" y="217324"/>
                </a:lnTo>
                <a:lnTo>
                  <a:pt x="848094"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9" name="Freeform 89"/>
          <p:cNvSpPr/>
          <p:nvPr/>
        </p:nvSpPr>
        <p:spPr>
          <a:xfrm rot="-1031911">
            <a:off x="7428821" y="3439137"/>
            <a:ext cx="565396" cy="144883"/>
          </a:xfrm>
          <a:custGeom>
            <a:avLst/>
            <a:gdLst/>
            <a:ahLst/>
            <a:cxnLst/>
            <a:rect l="l" t="t" r="r" b="b"/>
            <a:pathLst>
              <a:path w="848094" h="217324">
                <a:moveTo>
                  <a:pt x="0" y="0"/>
                </a:moveTo>
                <a:lnTo>
                  <a:pt x="848093" y="0"/>
                </a:lnTo>
                <a:lnTo>
                  <a:pt x="848093" y="217324"/>
                </a:lnTo>
                <a:lnTo>
                  <a:pt x="0" y="2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0" name="Freeform 90"/>
          <p:cNvSpPr/>
          <p:nvPr/>
        </p:nvSpPr>
        <p:spPr>
          <a:xfrm rot="1032000" flipH="1">
            <a:off x="4199421" y="3439137"/>
            <a:ext cx="565396" cy="144883"/>
          </a:xfrm>
          <a:custGeom>
            <a:avLst/>
            <a:gdLst/>
            <a:ahLst/>
            <a:cxnLst/>
            <a:rect l="l" t="t" r="r" b="b"/>
            <a:pathLst>
              <a:path w="848094" h="217324">
                <a:moveTo>
                  <a:pt x="848093" y="0"/>
                </a:moveTo>
                <a:lnTo>
                  <a:pt x="0" y="0"/>
                </a:lnTo>
                <a:lnTo>
                  <a:pt x="0" y="217324"/>
                </a:lnTo>
                <a:lnTo>
                  <a:pt x="848093" y="217324"/>
                </a:lnTo>
                <a:lnTo>
                  <a:pt x="848093"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1" name="Freeform 91"/>
          <p:cNvSpPr/>
          <p:nvPr/>
        </p:nvSpPr>
        <p:spPr>
          <a:xfrm rot="2177620">
            <a:off x="7251659" y="4643538"/>
            <a:ext cx="565396" cy="144883"/>
          </a:xfrm>
          <a:custGeom>
            <a:avLst/>
            <a:gdLst/>
            <a:ahLst/>
            <a:cxnLst/>
            <a:rect l="l" t="t" r="r" b="b"/>
            <a:pathLst>
              <a:path w="848094" h="217324">
                <a:moveTo>
                  <a:pt x="0" y="0"/>
                </a:moveTo>
                <a:lnTo>
                  <a:pt x="848094" y="0"/>
                </a:lnTo>
                <a:lnTo>
                  <a:pt x="848094" y="217324"/>
                </a:lnTo>
                <a:lnTo>
                  <a:pt x="0" y="2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2" name="Freeform 92"/>
          <p:cNvSpPr/>
          <p:nvPr/>
        </p:nvSpPr>
        <p:spPr>
          <a:xfrm rot="-2178000" flipH="1">
            <a:off x="4387603" y="4643538"/>
            <a:ext cx="565396" cy="144883"/>
          </a:xfrm>
          <a:custGeom>
            <a:avLst/>
            <a:gdLst/>
            <a:ahLst/>
            <a:cxnLst/>
            <a:rect l="l" t="t" r="r" b="b"/>
            <a:pathLst>
              <a:path w="848094" h="217324">
                <a:moveTo>
                  <a:pt x="848094" y="0"/>
                </a:moveTo>
                <a:lnTo>
                  <a:pt x="0" y="0"/>
                </a:lnTo>
                <a:lnTo>
                  <a:pt x="0" y="217324"/>
                </a:lnTo>
                <a:lnTo>
                  <a:pt x="848094" y="217324"/>
                </a:lnTo>
                <a:lnTo>
                  <a:pt x="848094"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3" name="TextBox 93"/>
          <p:cNvSpPr txBox="1"/>
          <p:nvPr/>
        </p:nvSpPr>
        <p:spPr>
          <a:xfrm>
            <a:off x="4960441" y="3272905"/>
            <a:ext cx="2327309" cy="1477328"/>
          </a:xfrm>
          <a:prstGeom prst="rect">
            <a:avLst/>
          </a:prstGeom>
        </p:spPr>
        <p:txBody>
          <a:bodyPr lIns="0" tIns="0" rIns="0" bIns="0" rtlCol="0" anchor="t">
            <a:spAutoFit/>
          </a:bodyPr>
          <a:lstStyle/>
          <a:p>
            <a:pPr algn="ctr" defTabSz="609630"/>
            <a:r>
              <a:rPr lang="en-US" sz="4800" b="1" dirty="0">
                <a:solidFill>
                  <a:srgbClr val="000000"/>
                </a:solidFill>
                <a:latin typeface="Aptos Display" panose="020B0004020202020204" pitchFamily="34" charset="0"/>
                <a:ea typeface="Open Sauce Bold"/>
                <a:cs typeface="Open Sauce Bold"/>
                <a:sym typeface="Open Sauce Bold"/>
              </a:rPr>
              <a:t>Genetic</a:t>
            </a:r>
          </a:p>
          <a:p>
            <a:pPr algn="ctr" defTabSz="609630"/>
            <a:r>
              <a:rPr lang="en-US" sz="4800" b="1" dirty="0">
                <a:solidFill>
                  <a:srgbClr val="000000"/>
                </a:solidFill>
                <a:latin typeface="Aptos Display" panose="020B0004020202020204" pitchFamily="34" charset="0"/>
                <a:ea typeface="Open Sauce Bold"/>
                <a:cs typeface="Open Sauce Bold"/>
                <a:sym typeface="Open Sauce Bold"/>
              </a:rPr>
              <a:t>Testing</a:t>
            </a:r>
          </a:p>
        </p:txBody>
      </p:sp>
      <p:sp>
        <p:nvSpPr>
          <p:cNvPr id="94" name="TextBox 94"/>
          <p:cNvSpPr txBox="1"/>
          <p:nvPr/>
        </p:nvSpPr>
        <p:spPr>
          <a:xfrm>
            <a:off x="8324613" y="1638950"/>
            <a:ext cx="2322889" cy="215444"/>
          </a:xfrm>
          <a:prstGeom prst="rect">
            <a:avLst/>
          </a:prstGeom>
          <a:ln>
            <a:noFill/>
          </a:ln>
        </p:spPr>
        <p:txBody>
          <a:bodyPr lIns="0" tIns="0" rIns="0" bIns="0" rtlCol="0" anchor="t">
            <a:spAutoFit/>
          </a:bodyPr>
          <a:lstStyle/>
          <a:p>
            <a:pPr algn="ctr"/>
            <a:r>
              <a:rPr lang="en-US" sz="1400" dirty="0"/>
              <a:t>Inconclusive Results</a:t>
            </a:r>
          </a:p>
        </p:txBody>
      </p:sp>
      <p:sp>
        <p:nvSpPr>
          <p:cNvPr id="95" name="TextBox 95"/>
          <p:cNvSpPr txBox="1"/>
          <p:nvPr/>
        </p:nvSpPr>
        <p:spPr>
          <a:xfrm>
            <a:off x="1549434" y="1638950"/>
            <a:ext cx="2322889" cy="215444"/>
          </a:xfrm>
          <a:prstGeom prst="rect">
            <a:avLst/>
          </a:prstGeom>
        </p:spPr>
        <p:txBody>
          <a:bodyPr lIns="0" tIns="0" rIns="0" bIns="0" rtlCol="0" anchor="t">
            <a:spAutoFit/>
          </a:bodyPr>
          <a:lstStyle/>
          <a:p>
            <a:pPr algn="ctr"/>
            <a:r>
              <a:rPr lang="en-US" sz="1400" dirty="0"/>
              <a:t>Precise Diagnosis</a:t>
            </a:r>
          </a:p>
        </p:txBody>
      </p:sp>
      <p:sp>
        <p:nvSpPr>
          <p:cNvPr id="96" name="TextBox 96"/>
          <p:cNvSpPr txBox="1"/>
          <p:nvPr/>
        </p:nvSpPr>
        <p:spPr>
          <a:xfrm>
            <a:off x="8324613" y="5533668"/>
            <a:ext cx="2322889" cy="430887"/>
          </a:xfrm>
          <a:prstGeom prst="rect">
            <a:avLst/>
          </a:prstGeom>
        </p:spPr>
        <p:txBody>
          <a:bodyPr lIns="0" tIns="0" rIns="0" bIns="0" rtlCol="0" anchor="t">
            <a:spAutoFit/>
          </a:bodyPr>
          <a:lstStyle/>
          <a:p>
            <a:pPr algn="ctr"/>
            <a:r>
              <a:rPr lang="en-US" sz="1400" dirty="0"/>
              <a:t>Implications for Disability and Life Insurance</a:t>
            </a:r>
          </a:p>
        </p:txBody>
      </p:sp>
      <p:sp>
        <p:nvSpPr>
          <p:cNvPr id="97" name="TextBox 97"/>
          <p:cNvSpPr txBox="1"/>
          <p:nvPr/>
        </p:nvSpPr>
        <p:spPr>
          <a:xfrm>
            <a:off x="1441060" y="5641390"/>
            <a:ext cx="2431263" cy="215444"/>
          </a:xfrm>
          <a:prstGeom prst="rect">
            <a:avLst/>
          </a:prstGeom>
        </p:spPr>
        <p:txBody>
          <a:bodyPr lIns="0" tIns="0" rIns="0" bIns="0" rtlCol="0" anchor="t">
            <a:spAutoFit/>
          </a:bodyPr>
          <a:lstStyle/>
          <a:p>
            <a:pPr algn="ctr"/>
            <a:r>
              <a:rPr lang="en-US" sz="1400" dirty="0"/>
              <a:t>Extra-Renal Manifestations</a:t>
            </a:r>
          </a:p>
        </p:txBody>
      </p:sp>
      <p:sp>
        <p:nvSpPr>
          <p:cNvPr id="98" name="TextBox 98"/>
          <p:cNvSpPr txBox="1"/>
          <p:nvPr/>
        </p:nvSpPr>
        <p:spPr>
          <a:xfrm>
            <a:off x="8703968" y="2439438"/>
            <a:ext cx="2322889" cy="215444"/>
          </a:xfrm>
          <a:prstGeom prst="rect">
            <a:avLst/>
          </a:prstGeom>
        </p:spPr>
        <p:txBody>
          <a:bodyPr lIns="0" tIns="0" rIns="0" bIns="0" rtlCol="0" anchor="t">
            <a:spAutoFit/>
          </a:bodyPr>
          <a:lstStyle/>
          <a:p>
            <a:pPr algn="ctr"/>
            <a:r>
              <a:rPr lang="en-US" sz="1400" dirty="0"/>
              <a:t>Effects on Family Members</a:t>
            </a:r>
          </a:p>
        </p:txBody>
      </p:sp>
      <p:sp>
        <p:nvSpPr>
          <p:cNvPr id="99" name="TextBox 99"/>
          <p:cNvSpPr txBox="1"/>
          <p:nvPr/>
        </p:nvSpPr>
        <p:spPr>
          <a:xfrm>
            <a:off x="1171598" y="2338560"/>
            <a:ext cx="2322889" cy="430887"/>
          </a:xfrm>
          <a:prstGeom prst="rect">
            <a:avLst/>
          </a:prstGeom>
        </p:spPr>
        <p:txBody>
          <a:bodyPr lIns="0" tIns="0" rIns="0" bIns="0" rtlCol="0" anchor="t">
            <a:spAutoFit/>
          </a:bodyPr>
          <a:lstStyle/>
          <a:p>
            <a:pPr algn="ctr"/>
            <a:r>
              <a:rPr lang="en-US" sz="1400" dirty="0"/>
              <a:t>Early Detection in Affected Family Members</a:t>
            </a:r>
          </a:p>
        </p:txBody>
      </p:sp>
      <p:sp>
        <p:nvSpPr>
          <p:cNvPr id="100" name="TextBox 100"/>
          <p:cNvSpPr txBox="1"/>
          <p:nvPr/>
        </p:nvSpPr>
        <p:spPr>
          <a:xfrm>
            <a:off x="8703968" y="4840902"/>
            <a:ext cx="2322889" cy="215444"/>
          </a:xfrm>
          <a:prstGeom prst="rect">
            <a:avLst/>
          </a:prstGeom>
        </p:spPr>
        <p:txBody>
          <a:bodyPr lIns="0" tIns="0" rIns="0" bIns="0" rtlCol="0" anchor="t">
            <a:spAutoFit/>
          </a:bodyPr>
          <a:lstStyle/>
          <a:p>
            <a:pPr algn="ctr"/>
            <a:r>
              <a:rPr lang="en-US" sz="1400" dirty="0"/>
              <a:t>No Available Treatment</a:t>
            </a:r>
          </a:p>
        </p:txBody>
      </p:sp>
      <p:sp>
        <p:nvSpPr>
          <p:cNvPr id="101" name="TextBox 101"/>
          <p:cNvSpPr txBox="1"/>
          <p:nvPr/>
        </p:nvSpPr>
        <p:spPr>
          <a:xfrm>
            <a:off x="1171598" y="4840902"/>
            <a:ext cx="2322889" cy="215444"/>
          </a:xfrm>
          <a:prstGeom prst="rect">
            <a:avLst/>
          </a:prstGeom>
        </p:spPr>
        <p:txBody>
          <a:bodyPr lIns="0" tIns="0" rIns="0" bIns="0" rtlCol="0" anchor="t">
            <a:spAutoFit/>
          </a:bodyPr>
          <a:lstStyle/>
          <a:p>
            <a:pPr algn="ctr"/>
            <a:r>
              <a:rPr lang="en-US" sz="1400" dirty="0"/>
              <a:t>Targeted Therapy</a:t>
            </a:r>
          </a:p>
        </p:txBody>
      </p:sp>
      <p:sp>
        <p:nvSpPr>
          <p:cNvPr id="102" name="TextBox 102"/>
          <p:cNvSpPr txBox="1"/>
          <p:nvPr/>
        </p:nvSpPr>
        <p:spPr>
          <a:xfrm>
            <a:off x="8951618" y="4039021"/>
            <a:ext cx="2322889" cy="215444"/>
          </a:xfrm>
          <a:prstGeom prst="rect">
            <a:avLst/>
          </a:prstGeom>
        </p:spPr>
        <p:txBody>
          <a:bodyPr lIns="0" tIns="0" rIns="0" bIns="0" rtlCol="0" anchor="t">
            <a:spAutoFit/>
          </a:bodyPr>
          <a:lstStyle/>
          <a:p>
            <a:pPr algn="ctr"/>
            <a:r>
              <a:rPr lang="en-US" sz="1400" dirty="0"/>
              <a:t>Availability and Cost</a:t>
            </a:r>
          </a:p>
        </p:txBody>
      </p:sp>
      <p:sp>
        <p:nvSpPr>
          <p:cNvPr id="103" name="TextBox 103"/>
          <p:cNvSpPr txBox="1"/>
          <p:nvPr/>
        </p:nvSpPr>
        <p:spPr>
          <a:xfrm>
            <a:off x="893614" y="3939535"/>
            <a:ext cx="2322889" cy="430887"/>
          </a:xfrm>
          <a:prstGeom prst="rect">
            <a:avLst/>
          </a:prstGeom>
        </p:spPr>
        <p:txBody>
          <a:bodyPr lIns="0" tIns="0" rIns="0" bIns="0" rtlCol="0" anchor="t">
            <a:spAutoFit/>
          </a:bodyPr>
          <a:lstStyle/>
          <a:p>
            <a:pPr algn="ctr"/>
            <a:r>
              <a:rPr lang="en-US" sz="1400" dirty="0"/>
              <a:t>Prevention of Ineffective or Harmful Treatment</a:t>
            </a:r>
          </a:p>
        </p:txBody>
      </p:sp>
      <p:sp>
        <p:nvSpPr>
          <p:cNvPr id="104" name="TextBox 104"/>
          <p:cNvSpPr txBox="1"/>
          <p:nvPr/>
        </p:nvSpPr>
        <p:spPr>
          <a:xfrm>
            <a:off x="8951618" y="3239926"/>
            <a:ext cx="2322889" cy="215444"/>
          </a:xfrm>
          <a:prstGeom prst="rect">
            <a:avLst/>
          </a:prstGeom>
        </p:spPr>
        <p:txBody>
          <a:bodyPr lIns="0" tIns="0" rIns="0" bIns="0" rtlCol="0" anchor="t">
            <a:spAutoFit/>
          </a:bodyPr>
          <a:lstStyle/>
          <a:p>
            <a:pPr algn="ctr"/>
            <a:r>
              <a:rPr lang="en-US" sz="1400" dirty="0"/>
              <a:t>Access to Genetic Experts</a:t>
            </a:r>
          </a:p>
        </p:txBody>
      </p:sp>
      <p:sp>
        <p:nvSpPr>
          <p:cNvPr id="105" name="TextBox 105"/>
          <p:cNvSpPr txBox="1"/>
          <p:nvPr/>
        </p:nvSpPr>
        <p:spPr>
          <a:xfrm>
            <a:off x="572387" y="3239926"/>
            <a:ext cx="2664915" cy="215444"/>
          </a:xfrm>
          <a:prstGeom prst="rect">
            <a:avLst/>
          </a:prstGeom>
        </p:spPr>
        <p:txBody>
          <a:bodyPr lIns="0" tIns="0" rIns="0" bIns="0" rtlCol="0" anchor="t">
            <a:spAutoFit/>
          </a:bodyPr>
          <a:lstStyle/>
          <a:p>
            <a:pPr algn="ctr"/>
            <a:r>
              <a:rPr lang="en-US" sz="1400" dirty="0"/>
              <a:t>Pre and Post Prognostication</a:t>
            </a:r>
          </a:p>
        </p:txBody>
      </p:sp>
      <p:sp>
        <p:nvSpPr>
          <p:cNvPr id="106" name="TextBox 106"/>
          <p:cNvSpPr txBox="1"/>
          <p:nvPr/>
        </p:nvSpPr>
        <p:spPr>
          <a:xfrm>
            <a:off x="1205563" y="897005"/>
            <a:ext cx="3855331" cy="347018"/>
          </a:xfrm>
          <a:prstGeom prst="rect">
            <a:avLst/>
          </a:prstGeom>
        </p:spPr>
        <p:txBody>
          <a:bodyPr lIns="0" tIns="0" rIns="0" bIns="0" rtlCol="0" anchor="t">
            <a:spAutoFit/>
          </a:bodyPr>
          <a:lstStyle/>
          <a:p>
            <a:pPr algn="ctr" defTabSz="609630">
              <a:lnSpc>
                <a:spcPts val="2239"/>
              </a:lnSpc>
            </a:pPr>
            <a:r>
              <a:rPr lang="en-US" sz="4000" b="1" dirty="0">
                <a:solidFill>
                  <a:srgbClr val="000000"/>
                </a:solidFill>
                <a:latin typeface="Open Sauce Bold"/>
                <a:ea typeface="Open Sauce Bold"/>
                <a:cs typeface="Open Sauce Bold"/>
                <a:sym typeface="Open Sauce Bold"/>
              </a:rPr>
              <a:t>Benefits</a:t>
            </a:r>
          </a:p>
        </p:txBody>
      </p:sp>
      <p:sp>
        <p:nvSpPr>
          <p:cNvPr id="107" name="TextBox 107"/>
          <p:cNvSpPr txBox="1"/>
          <p:nvPr/>
        </p:nvSpPr>
        <p:spPr>
          <a:xfrm>
            <a:off x="7129291" y="897005"/>
            <a:ext cx="3855331" cy="347018"/>
          </a:xfrm>
          <a:prstGeom prst="rect">
            <a:avLst/>
          </a:prstGeom>
        </p:spPr>
        <p:txBody>
          <a:bodyPr lIns="0" tIns="0" rIns="0" bIns="0" rtlCol="0" anchor="t">
            <a:spAutoFit/>
          </a:bodyPr>
          <a:lstStyle/>
          <a:p>
            <a:pPr algn="ctr" defTabSz="609630">
              <a:lnSpc>
                <a:spcPts val="2239"/>
              </a:lnSpc>
            </a:pPr>
            <a:r>
              <a:rPr lang="en-US" sz="4000" b="1" dirty="0">
                <a:solidFill>
                  <a:srgbClr val="000000"/>
                </a:solidFill>
                <a:latin typeface="Open Sauce Bold"/>
                <a:ea typeface="Open Sauce Bold"/>
                <a:cs typeface="Open Sauce Bold"/>
                <a:sym typeface="Open Sauce Bold"/>
              </a:rPr>
              <a:t>Risks</a:t>
            </a:r>
          </a:p>
        </p:txBody>
      </p:sp>
      <p:grpSp>
        <p:nvGrpSpPr>
          <p:cNvPr id="113" name="Group 45">
            <a:extLst>
              <a:ext uri="{FF2B5EF4-FFF2-40B4-BE49-F238E27FC236}">
                <a16:creationId xmlns:a16="http://schemas.microsoft.com/office/drawing/2014/main" id="{E397190F-8921-3DA3-DD30-ED793ED18999}"/>
              </a:ext>
            </a:extLst>
          </p:cNvPr>
          <p:cNvGrpSpPr/>
          <p:nvPr/>
        </p:nvGrpSpPr>
        <p:grpSpPr>
          <a:xfrm>
            <a:off x="7856403" y="2295281"/>
            <a:ext cx="552471" cy="474779"/>
            <a:chOff x="0" y="0"/>
            <a:chExt cx="812800" cy="698500"/>
          </a:xfrm>
          <a:solidFill>
            <a:schemeClr val="accent2"/>
          </a:solidFill>
        </p:grpSpPr>
        <p:sp>
          <p:nvSpPr>
            <p:cNvPr id="114" name="Freeform 46">
              <a:extLst>
                <a:ext uri="{FF2B5EF4-FFF2-40B4-BE49-F238E27FC236}">
                  <a16:creationId xmlns:a16="http://schemas.microsoft.com/office/drawing/2014/main" id="{8D8D68A0-9EEC-C282-5AB8-8B7265CB9371}"/>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15" name="TextBox 47">
              <a:extLst>
                <a:ext uri="{FF2B5EF4-FFF2-40B4-BE49-F238E27FC236}">
                  <a16:creationId xmlns:a16="http://schemas.microsoft.com/office/drawing/2014/main" id="{2B5348B2-C532-F1EF-0B70-2D9E128C08D3}"/>
                </a:ext>
              </a:extLst>
            </p:cNvPr>
            <p:cNvSpPr txBox="1"/>
            <p:nvPr/>
          </p:nvSpPr>
          <p:spPr>
            <a:xfrm>
              <a:off x="114300" y="0"/>
              <a:ext cx="584200" cy="698500"/>
            </a:xfrm>
            <a:prstGeom prst="rect">
              <a:avLst/>
            </a:prstGeom>
            <a:noFill/>
            <a:ln>
              <a:noFill/>
            </a:ln>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2</a:t>
              </a:r>
            </a:p>
          </p:txBody>
        </p:sp>
      </p:grpSp>
      <p:grpSp>
        <p:nvGrpSpPr>
          <p:cNvPr id="117" name="Group 45">
            <a:extLst>
              <a:ext uri="{FF2B5EF4-FFF2-40B4-BE49-F238E27FC236}">
                <a16:creationId xmlns:a16="http://schemas.microsoft.com/office/drawing/2014/main" id="{34C41064-4B45-06C1-E509-187FAABFB846}"/>
              </a:ext>
            </a:extLst>
          </p:cNvPr>
          <p:cNvGrpSpPr/>
          <p:nvPr/>
        </p:nvGrpSpPr>
        <p:grpSpPr>
          <a:xfrm>
            <a:off x="8193409" y="3147971"/>
            <a:ext cx="552471" cy="474779"/>
            <a:chOff x="0" y="0"/>
            <a:chExt cx="812800" cy="698500"/>
          </a:xfrm>
          <a:solidFill>
            <a:schemeClr val="accent2"/>
          </a:solidFill>
        </p:grpSpPr>
        <p:sp>
          <p:nvSpPr>
            <p:cNvPr id="118" name="Freeform 46">
              <a:extLst>
                <a:ext uri="{FF2B5EF4-FFF2-40B4-BE49-F238E27FC236}">
                  <a16:creationId xmlns:a16="http://schemas.microsoft.com/office/drawing/2014/main" id="{DA5CC683-2119-151B-F449-3D5FF1D87E3E}"/>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19" name="TextBox 47">
              <a:extLst>
                <a:ext uri="{FF2B5EF4-FFF2-40B4-BE49-F238E27FC236}">
                  <a16:creationId xmlns:a16="http://schemas.microsoft.com/office/drawing/2014/main" id="{A7CEB7CF-F178-B31B-75C6-15526AADA35F}"/>
                </a:ext>
              </a:extLst>
            </p:cNvPr>
            <p:cNvSpPr txBox="1"/>
            <p:nvPr/>
          </p:nvSpPr>
          <p:spPr>
            <a:xfrm>
              <a:off x="114300" y="0"/>
              <a:ext cx="584200" cy="698500"/>
            </a:xfrm>
            <a:prstGeom prst="rect">
              <a:avLst/>
            </a:prstGeom>
            <a:noFill/>
            <a:ln>
              <a:noFill/>
            </a:ln>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3</a:t>
              </a:r>
            </a:p>
          </p:txBody>
        </p:sp>
      </p:grpSp>
      <p:grpSp>
        <p:nvGrpSpPr>
          <p:cNvPr id="121" name="Group 45">
            <a:extLst>
              <a:ext uri="{FF2B5EF4-FFF2-40B4-BE49-F238E27FC236}">
                <a16:creationId xmlns:a16="http://schemas.microsoft.com/office/drawing/2014/main" id="{5CF9E671-2413-E6E7-A828-2ADD8A2474D5}"/>
              </a:ext>
            </a:extLst>
          </p:cNvPr>
          <p:cNvGrpSpPr/>
          <p:nvPr/>
        </p:nvGrpSpPr>
        <p:grpSpPr>
          <a:xfrm>
            <a:off x="8302063" y="3939526"/>
            <a:ext cx="552471" cy="474779"/>
            <a:chOff x="0" y="0"/>
            <a:chExt cx="812800" cy="698500"/>
          </a:xfrm>
          <a:solidFill>
            <a:schemeClr val="accent2"/>
          </a:solidFill>
        </p:grpSpPr>
        <p:sp>
          <p:nvSpPr>
            <p:cNvPr id="122" name="Freeform 46">
              <a:extLst>
                <a:ext uri="{FF2B5EF4-FFF2-40B4-BE49-F238E27FC236}">
                  <a16:creationId xmlns:a16="http://schemas.microsoft.com/office/drawing/2014/main" id="{C7F4E377-AAED-2637-2EA3-BB7916D9A48F}"/>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23" name="TextBox 47">
              <a:extLst>
                <a:ext uri="{FF2B5EF4-FFF2-40B4-BE49-F238E27FC236}">
                  <a16:creationId xmlns:a16="http://schemas.microsoft.com/office/drawing/2014/main" id="{4314361E-9636-7FA8-83A3-DE2DC81E9AF5}"/>
                </a:ext>
              </a:extLst>
            </p:cNvPr>
            <p:cNvSpPr txBox="1"/>
            <p:nvPr/>
          </p:nvSpPr>
          <p:spPr>
            <a:xfrm>
              <a:off x="114300" y="0"/>
              <a:ext cx="584200" cy="698500"/>
            </a:xfrm>
            <a:prstGeom prst="rect">
              <a:avLst/>
            </a:prstGeom>
            <a:noFill/>
            <a:ln>
              <a:noFill/>
            </a:ln>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4</a:t>
              </a:r>
            </a:p>
          </p:txBody>
        </p:sp>
      </p:grpSp>
      <p:grpSp>
        <p:nvGrpSpPr>
          <p:cNvPr id="125" name="Group 45">
            <a:extLst>
              <a:ext uri="{FF2B5EF4-FFF2-40B4-BE49-F238E27FC236}">
                <a16:creationId xmlns:a16="http://schemas.microsoft.com/office/drawing/2014/main" id="{FF04011B-7F1A-269B-5B68-8D449675DCC8}"/>
              </a:ext>
            </a:extLst>
          </p:cNvPr>
          <p:cNvGrpSpPr/>
          <p:nvPr/>
        </p:nvGrpSpPr>
        <p:grpSpPr>
          <a:xfrm>
            <a:off x="8041157" y="4717923"/>
            <a:ext cx="552471" cy="474779"/>
            <a:chOff x="0" y="0"/>
            <a:chExt cx="812800" cy="698500"/>
          </a:xfrm>
          <a:solidFill>
            <a:schemeClr val="accent2"/>
          </a:solidFill>
        </p:grpSpPr>
        <p:sp>
          <p:nvSpPr>
            <p:cNvPr id="126" name="Freeform 46">
              <a:extLst>
                <a:ext uri="{FF2B5EF4-FFF2-40B4-BE49-F238E27FC236}">
                  <a16:creationId xmlns:a16="http://schemas.microsoft.com/office/drawing/2014/main" id="{AA0D7312-B2EA-8AE2-3EF7-66D724B26D90}"/>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27" name="TextBox 47">
              <a:extLst>
                <a:ext uri="{FF2B5EF4-FFF2-40B4-BE49-F238E27FC236}">
                  <a16:creationId xmlns:a16="http://schemas.microsoft.com/office/drawing/2014/main" id="{3E0F4784-236F-B495-5989-2F4DA60407B3}"/>
                </a:ext>
              </a:extLst>
            </p:cNvPr>
            <p:cNvSpPr txBox="1"/>
            <p:nvPr/>
          </p:nvSpPr>
          <p:spPr>
            <a:xfrm>
              <a:off x="114300" y="0"/>
              <a:ext cx="584200" cy="698500"/>
            </a:xfrm>
            <a:prstGeom prst="rect">
              <a:avLst/>
            </a:prstGeom>
            <a:noFill/>
            <a:ln>
              <a:noFill/>
            </a:ln>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5</a:t>
              </a:r>
            </a:p>
          </p:txBody>
        </p:sp>
      </p:grpSp>
      <p:grpSp>
        <p:nvGrpSpPr>
          <p:cNvPr id="129" name="Group 45">
            <a:extLst>
              <a:ext uri="{FF2B5EF4-FFF2-40B4-BE49-F238E27FC236}">
                <a16:creationId xmlns:a16="http://schemas.microsoft.com/office/drawing/2014/main" id="{099E6D9B-06DC-277D-B452-4E31A4D2CC3B}"/>
              </a:ext>
            </a:extLst>
          </p:cNvPr>
          <p:cNvGrpSpPr/>
          <p:nvPr/>
        </p:nvGrpSpPr>
        <p:grpSpPr>
          <a:xfrm>
            <a:off x="7772020" y="5496320"/>
            <a:ext cx="552471" cy="474779"/>
            <a:chOff x="0" y="0"/>
            <a:chExt cx="812800" cy="698500"/>
          </a:xfrm>
          <a:solidFill>
            <a:schemeClr val="accent2"/>
          </a:solidFill>
        </p:grpSpPr>
        <p:sp>
          <p:nvSpPr>
            <p:cNvPr id="130" name="Freeform 46">
              <a:extLst>
                <a:ext uri="{FF2B5EF4-FFF2-40B4-BE49-F238E27FC236}">
                  <a16:creationId xmlns:a16="http://schemas.microsoft.com/office/drawing/2014/main" id="{23A156A7-20E9-517D-3AB3-015C3AC1F72D}"/>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31" name="TextBox 47">
              <a:extLst>
                <a:ext uri="{FF2B5EF4-FFF2-40B4-BE49-F238E27FC236}">
                  <a16:creationId xmlns:a16="http://schemas.microsoft.com/office/drawing/2014/main" id="{D251AAC5-EA63-31C6-FBE7-E254AD2EBB28}"/>
                </a:ext>
              </a:extLst>
            </p:cNvPr>
            <p:cNvSpPr txBox="1"/>
            <p:nvPr/>
          </p:nvSpPr>
          <p:spPr>
            <a:xfrm>
              <a:off x="114300" y="0"/>
              <a:ext cx="584200" cy="698500"/>
            </a:xfrm>
            <a:prstGeom prst="rect">
              <a:avLst/>
            </a:prstGeom>
            <a:noFill/>
            <a:ln>
              <a:noFill/>
            </a:ln>
          </p:spPr>
          <p:txBody>
            <a:bodyPr lIns="33867" tIns="33867" rIns="33867" bIns="33867" rtlCol="0" anchor="ctr"/>
            <a:lstStyle/>
            <a:p>
              <a:pPr algn="ctr" defTabSz="609630">
                <a:lnSpc>
                  <a:spcPts val="1280"/>
                </a:lnSpc>
              </a:pPr>
              <a:r>
                <a:rPr lang="en-US" sz="1067" b="1" dirty="0">
                  <a:solidFill>
                    <a:srgbClr val="FFFFFF"/>
                  </a:solidFill>
                  <a:latin typeface="Open Sauce Bold"/>
                  <a:ea typeface="Open Sauce Bold"/>
                  <a:cs typeface="Open Sauce Bold"/>
                  <a:sym typeface="Open Sauce Bold"/>
                </a:rPr>
                <a:t>6</a:t>
              </a:r>
            </a:p>
          </p:txBody>
        </p:sp>
      </p:grpSp>
      <p:grpSp>
        <p:nvGrpSpPr>
          <p:cNvPr id="132" name="Group 3">
            <a:extLst>
              <a:ext uri="{FF2B5EF4-FFF2-40B4-BE49-F238E27FC236}">
                <a16:creationId xmlns:a16="http://schemas.microsoft.com/office/drawing/2014/main" id="{57B973C8-7547-81BA-F71B-773F25B442B7}"/>
              </a:ext>
            </a:extLst>
          </p:cNvPr>
          <p:cNvGrpSpPr/>
          <p:nvPr/>
        </p:nvGrpSpPr>
        <p:grpSpPr>
          <a:xfrm rot="-10800000">
            <a:off x="9083785" y="-984800"/>
            <a:ext cx="3593663" cy="1631113"/>
            <a:chOff x="0" y="0"/>
            <a:chExt cx="1239720" cy="562692"/>
          </a:xfrm>
        </p:grpSpPr>
        <p:sp>
          <p:nvSpPr>
            <p:cNvPr id="133" name="Freeform 4">
              <a:extLst>
                <a:ext uri="{FF2B5EF4-FFF2-40B4-BE49-F238E27FC236}">
                  <a16:creationId xmlns:a16="http://schemas.microsoft.com/office/drawing/2014/main" id="{1574FFCD-F6A9-E18C-10FF-DAD8721FB938}"/>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134" name="TextBox 5">
              <a:extLst>
                <a:ext uri="{FF2B5EF4-FFF2-40B4-BE49-F238E27FC236}">
                  <a16:creationId xmlns:a16="http://schemas.microsoft.com/office/drawing/2014/main" id="{D4D327FD-8369-A3E4-8EFE-A54A7DBED6D8}"/>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35" name="Group 6">
            <a:extLst>
              <a:ext uri="{FF2B5EF4-FFF2-40B4-BE49-F238E27FC236}">
                <a16:creationId xmlns:a16="http://schemas.microsoft.com/office/drawing/2014/main" id="{ED090F05-0A3D-3DF0-D01D-62085856C93A}"/>
              </a:ext>
            </a:extLst>
          </p:cNvPr>
          <p:cNvGrpSpPr/>
          <p:nvPr/>
        </p:nvGrpSpPr>
        <p:grpSpPr>
          <a:xfrm rot="-10800000">
            <a:off x="-484279" y="-984800"/>
            <a:ext cx="3593663" cy="1631113"/>
            <a:chOff x="0" y="0"/>
            <a:chExt cx="1239720" cy="562692"/>
          </a:xfrm>
        </p:grpSpPr>
        <p:sp>
          <p:nvSpPr>
            <p:cNvPr id="136" name="Freeform 7">
              <a:extLst>
                <a:ext uri="{FF2B5EF4-FFF2-40B4-BE49-F238E27FC236}">
                  <a16:creationId xmlns:a16="http://schemas.microsoft.com/office/drawing/2014/main" id="{8492BC08-CB34-00A1-BD90-B63C25422AF6}"/>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137" name="TextBox 8">
              <a:extLst>
                <a:ext uri="{FF2B5EF4-FFF2-40B4-BE49-F238E27FC236}">
                  <a16:creationId xmlns:a16="http://schemas.microsoft.com/office/drawing/2014/main" id="{6FA0E4B3-30EF-8909-92EA-EACB41DBDA60}"/>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38" name="Group 9">
            <a:extLst>
              <a:ext uri="{FF2B5EF4-FFF2-40B4-BE49-F238E27FC236}">
                <a16:creationId xmlns:a16="http://schemas.microsoft.com/office/drawing/2014/main" id="{BF624726-CEDD-2E64-0EEF-CB1F01331C72}"/>
              </a:ext>
            </a:extLst>
          </p:cNvPr>
          <p:cNvGrpSpPr/>
          <p:nvPr/>
        </p:nvGrpSpPr>
        <p:grpSpPr>
          <a:xfrm rot="-10800000">
            <a:off x="10609965" y="289175"/>
            <a:ext cx="1836700" cy="714275"/>
            <a:chOff x="0" y="0"/>
            <a:chExt cx="1643297" cy="639062"/>
          </a:xfrm>
        </p:grpSpPr>
        <p:sp>
          <p:nvSpPr>
            <p:cNvPr id="139" name="Freeform 10">
              <a:extLst>
                <a:ext uri="{FF2B5EF4-FFF2-40B4-BE49-F238E27FC236}">
                  <a16:creationId xmlns:a16="http://schemas.microsoft.com/office/drawing/2014/main" id="{115344B2-0A07-1E57-12CE-50D3185FD7CE}"/>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40" name="TextBox 11">
              <a:extLst>
                <a:ext uri="{FF2B5EF4-FFF2-40B4-BE49-F238E27FC236}">
                  <a16:creationId xmlns:a16="http://schemas.microsoft.com/office/drawing/2014/main" id="{C09FA693-9E22-6E37-468C-F8B655EF5868}"/>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41" name="Group 12">
            <a:extLst>
              <a:ext uri="{FF2B5EF4-FFF2-40B4-BE49-F238E27FC236}">
                <a16:creationId xmlns:a16="http://schemas.microsoft.com/office/drawing/2014/main" id="{E587EF21-E485-1525-E10E-F78A4EDC18F0}"/>
              </a:ext>
            </a:extLst>
          </p:cNvPr>
          <p:cNvGrpSpPr/>
          <p:nvPr/>
        </p:nvGrpSpPr>
        <p:grpSpPr>
          <a:xfrm rot="-10800000">
            <a:off x="-253498" y="289175"/>
            <a:ext cx="1836700" cy="714275"/>
            <a:chOff x="0" y="0"/>
            <a:chExt cx="1643297" cy="639062"/>
          </a:xfrm>
        </p:grpSpPr>
        <p:sp>
          <p:nvSpPr>
            <p:cNvPr id="142" name="Freeform 13">
              <a:extLst>
                <a:ext uri="{FF2B5EF4-FFF2-40B4-BE49-F238E27FC236}">
                  <a16:creationId xmlns:a16="http://schemas.microsoft.com/office/drawing/2014/main" id="{A15A0FAB-C9A7-EF74-F956-BC6B2DC8444C}"/>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43" name="TextBox 14">
              <a:extLst>
                <a:ext uri="{FF2B5EF4-FFF2-40B4-BE49-F238E27FC236}">
                  <a16:creationId xmlns:a16="http://schemas.microsoft.com/office/drawing/2014/main" id="{59AC4B99-A91C-792D-3302-8B71B83E48AC}"/>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45" name="Freeform 29">
            <a:extLst>
              <a:ext uri="{FF2B5EF4-FFF2-40B4-BE49-F238E27FC236}">
                <a16:creationId xmlns:a16="http://schemas.microsoft.com/office/drawing/2014/main" id="{AD26C8F2-6F4F-8132-5E88-3CA3BAA86013}"/>
              </a:ext>
            </a:extLst>
          </p:cNvPr>
          <p:cNvSpPr/>
          <p:nvPr/>
        </p:nvSpPr>
        <p:spPr>
          <a:xfrm>
            <a:off x="11840967" y="1873256"/>
            <a:ext cx="702067" cy="480038"/>
          </a:xfrm>
          <a:custGeom>
            <a:avLst/>
            <a:gdLst/>
            <a:ahLst/>
            <a:cxnLst/>
            <a:rect l="l" t="t" r="r" b="b"/>
            <a:pathLst>
              <a:path w="1053100" h="720057">
                <a:moveTo>
                  <a:pt x="0" y="0"/>
                </a:moveTo>
                <a:lnTo>
                  <a:pt x="1053100" y="0"/>
                </a:lnTo>
                <a:lnTo>
                  <a:pt x="1053100" y="720057"/>
                </a:lnTo>
                <a:lnTo>
                  <a:pt x="0" y="720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6" name="Freeform 31">
            <a:extLst>
              <a:ext uri="{FF2B5EF4-FFF2-40B4-BE49-F238E27FC236}">
                <a16:creationId xmlns:a16="http://schemas.microsoft.com/office/drawing/2014/main" id="{8753AE00-C855-19CD-03B5-98F21D61290C}"/>
              </a:ext>
            </a:extLst>
          </p:cNvPr>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9">
              <a:extLst>
                <a:ext uri="{96DAC541-7B7A-43D3-8B79-37D633B846F1}">
                  <asvg:svgBlip xmlns:asvg="http://schemas.microsoft.com/office/drawing/2016/SVG/main" r:embed="rId10"/>
                </a:ext>
              </a:extLst>
            </a:blip>
            <a:stretch>
              <a:fillRect t="-483256"/>
            </a:stretch>
          </a:blipFill>
        </p:spPr>
        <p:txBody>
          <a:bodyPr/>
          <a:lstStyle/>
          <a:p>
            <a:pPr defTabSz="609630"/>
            <a:endParaRPr lang="en-US" sz="1200">
              <a:solidFill>
                <a:prstClr val="black"/>
              </a:solidFill>
              <a:latin typeface="Calibri"/>
            </a:endParaRPr>
          </a:p>
        </p:txBody>
      </p:sp>
      <p:sp>
        <p:nvSpPr>
          <p:cNvPr id="147" name="Freeform 32">
            <a:extLst>
              <a:ext uri="{FF2B5EF4-FFF2-40B4-BE49-F238E27FC236}">
                <a16:creationId xmlns:a16="http://schemas.microsoft.com/office/drawing/2014/main" id="{1FB1B749-4DDA-3D53-D9D2-38FAA837FF5B}"/>
              </a:ext>
            </a:extLst>
          </p:cNvPr>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dissolve">
                                      <p:cBhvr>
                                        <p:cTn id="10" dur="500"/>
                                        <p:tgtEl>
                                          <p:spTgt spid="8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dissolve">
                                      <p:cBhvr>
                                        <p:cTn id="13" dur="500"/>
                                        <p:tgtEl>
                                          <p:spTgt spid="95"/>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dissolve">
                                      <p:cBhvr>
                                        <p:cTn id="19" dur="500"/>
                                        <p:tgtEl>
                                          <p:spTgt spid="4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dissolve">
                                      <p:cBhvr>
                                        <p:cTn id="22" dur="500"/>
                                        <p:tgtEl>
                                          <p:spTgt spid="9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dissolv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dissolve">
                                      <p:cBhvr>
                                        <p:cTn id="33" dur="500"/>
                                        <p:tgtEl>
                                          <p:spTgt spid="8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dissolve">
                                      <p:cBhvr>
                                        <p:cTn id="36" dur="500"/>
                                        <p:tgtEl>
                                          <p:spTgt spid="85"/>
                                        </p:tgtEl>
                                      </p:cBhvr>
                                    </p:animEffect>
                                  </p:childTnLst>
                                </p:cTn>
                              </p:par>
                              <p:par>
                                <p:cTn id="37" presetID="9" presetClass="entr" presetSubtype="0" fill="hold" nodeType="withEffect">
                                  <p:stCondLst>
                                    <p:cond delay="0"/>
                                  </p:stCondLst>
                                  <p:childTnLst>
                                    <p:set>
                                      <p:cBhvr>
                                        <p:cTn id="38" dur="1" fill="hold">
                                          <p:stCondLst>
                                            <p:cond delay="0"/>
                                          </p:stCondLst>
                                        </p:cTn>
                                        <p:tgtEl>
                                          <p:spTgt spid="113"/>
                                        </p:tgtEl>
                                        <p:attrNameLst>
                                          <p:attrName>style.visibility</p:attrName>
                                        </p:attrNameLst>
                                      </p:cBhvr>
                                      <p:to>
                                        <p:strVal val="visible"/>
                                      </p:to>
                                    </p:set>
                                    <p:animEffect transition="in" filter="dissolve">
                                      <p:cBhvr>
                                        <p:cTn id="39" dur="500"/>
                                        <p:tgtEl>
                                          <p:spTgt spid="11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dissolve">
                                      <p:cBhvr>
                                        <p:cTn id="42" dur="500"/>
                                        <p:tgtEl>
                                          <p:spTgt spid="9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dissolve">
                                      <p:cBhvr>
                                        <p:cTn id="45" dur="500"/>
                                        <p:tgtEl>
                                          <p:spTgt spid="112"/>
                                        </p:tgtEl>
                                      </p:cBhvr>
                                    </p:animEffect>
                                  </p:childTnLst>
                                </p:cTn>
                              </p:par>
                              <p:par>
                                <p:cTn id="46" presetID="9"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dissolve">
                                      <p:cBhvr>
                                        <p:cTn id="48" dur="500"/>
                                        <p:tgtEl>
                                          <p:spTgt spid="5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dissolve">
                                      <p:cBhvr>
                                        <p:cTn id="51" dur="500"/>
                                        <p:tgtEl>
                                          <p:spTgt spid="99"/>
                                        </p:tgtEl>
                                      </p:cBhvr>
                                    </p:animEffect>
                                  </p:childTnLst>
                                </p:cTn>
                              </p:par>
                              <p:par>
                                <p:cTn id="52" presetID="9"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dissolve">
                                      <p:cBhvr>
                                        <p:cTn id="59" dur="500"/>
                                        <p:tgtEl>
                                          <p:spTgt spid="9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dissolve">
                                      <p:cBhvr>
                                        <p:cTn id="62" dur="500"/>
                                        <p:tgtEl>
                                          <p:spTgt spid="89"/>
                                        </p:tgtEl>
                                      </p:cBhvr>
                                    </p:animEffect>
                                  </p:childTnLst>
                                </p:cTn>
                              </p:par>
                              <p:par>
                                <p:cTn id="63" presetID="9"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animEffect transition="in" filter="dissolve">
                                      <p:cBhvr>
                                        <p:cTn id="65" dur="500"/>
                                        <p:tgtEl>
                                          <p:spTgt spid="11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4"/>
                                        </p:tgtEl>
                                        <p:attrNameLst>
                                          <p:attrName>style.visibility</p:attrName>
                                        </p:attrNameLst>
                                      </p:cBhvr>
                                      <p:to>
                                        <p:strVal val="visible"/>
                                      </p:to>
                                    </p:set>
                                    <p:animEffect transition="in" filter="dissolve">
                                      <p:cBhvr>
                                        <p:cTn id="68" dur="500"/>
                                        <p:tgtEl>
                                          <p:spTgt spid="104"/>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16"/>
                                        </p:tgtEl>
                                        <p:attrNameLst>
                                          <p:attrName>style.visibility</p:attrName>
                                        </p:attrNameLst>
                                      </p:cBhvr>
                                      <p:to>
                                        <p:strVal val="visible"/>
                                      </p:to>
                                    </p:set>
                                    <p:animEffect transition="in" filter="dissolve">
                                      <p:cBhvr>
                                        <p:cTn id="71" dur="500"/>
                                        <p:tgtEl>
                                          <p:spTgt spid="116"/>
                                        </p:tgtEl>
                                      </p:cBhvr>
                                    </p:animEffect>
                                  </p:childTnLst>
                                </p:cTn>
                              </p:par>
                              <p:par>
                                <p:cTn id="72" presetID="9"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dissolve">
                                      <p:cBhvr>
                                        <p:cTn id="74" dur="500"/>
                                        <p:tgtEl>
                                          <p:spTgt spid="54"/>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animEffect transition="in" filter="dissolve">
                                      <p:cBhvr>
                                        <p:cTn id="77" dur="500"/>
                                        <p:tgtEl>
                                          <p:spTgt spid="105"/>
                                        </p:tgtEl>
                                      </p:cBhvr>
                                    </p:animEffect>
                                  </p:childTnLst>
                                </p:cTn>
                              </p:par>
                              <p:par>
                                <p:cTn id="78" presetID="9"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dissolv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dissolve">
                                      <p:cBhvr>
                                        <p:cTn id="85" dur="500"/>
                                        <p:tgtEl>
                                          <p:spTgt spid="88"/>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dissolve">
                                      <p:cBhvr>
                                        <p:cTn id="88" dur="500"/>
                                        <p:tgtEl>
                                          <p:spTgt spid="87"/>
                                        </p:tgtEl>
                                      </p:cBhvr>
                                    </p:animEffect>
                                  </p:childTnLst>
                                </p:cTn>
                              </p:par>
                              <p:par>
                                <p:cTn id="89" presetID="9" presetClass="entr" presetSubtype="0" fill="hold" nodeType="withEffect">
                                  <p:stCondLst>
                                    <p:cond delay="0"/>
                                  </p:stCondLst>
                                  <p:childTnLst>
                                    <p:set>
                                      <p:cBhvr>
                                        <p:cTn id="90" dur="1" fill="hold">
                                          <p:stCondLst>
                                            <p:cond delay="0"/>
                                          </p:stCondLst>
                                        </p:cTn>
                                        <p:tgtEl>
                                          <p:spTgt spid="121"/>
                                        </p:tgtEl>
                                        <p:attrNameLst>
                                          <p:attrName>style.visibility</p:attrName>
                                        </p:attrNameLst>
                                      </p:cBhvr>
                                      <p:to>
                                        <p:strVal val="visible"/>
                                      </p:to>
                                    </p:set>
                                    <p:animEffect transition="in" filter="dissolve">
                                      <p:cBhvr>
                                        <p:cTn id="91" dur="500"/>
                                        <p:tgtEl>
                                          <p:spTgt spid="12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dissolve">
                                      <p:cBhvr>
                                        <p:cTn id="94" dur="500"/>
                                        <p:tgtEl>
                                          <p:spTgt spid="102"/>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20"/>
                                        </p:tgtEl>
                                        <p:attrNameLst>
                                          <p:attrName>style.visibility</p:attrName>
                                        </p:attrNameLst>
                                      </p:cBhvr>
                                      <p:to>
                                        <p:strVal val="visible"/>
                                      </p:to>
                                    </p:set>
                                    <p:animEffect transition="in" filter="dissolve">
                                      <p:cBhvr>
                                        <p:cTn id="97" dur="500"/>
                                        <p:tgtEl>
                                          <p:spTgt spid="120"/>
                                        </p:tgtEl>
                                      </p:cBhvr>
                                    </p:animEffect>
                                  </p:childTnLst>
                                </p:cTn>
                              </p:par>
                              <p:par>
                                <p:cTn id="98" presetID="9" presetClass="entr" presetSubtype="0" fill="hold"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dissolve">
                                      <p:cBhvr>
                                        <p:cTn id="100" dur="500"/>
                                        <p:tgtEl>
                                          <p:spTgt spid="57"/>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03"/>
                                        </p:tgtEl>
                                        <p:attrNameLst>
                                          <p:attrName>style.visibility</p:attrName>
                                        </p:attrNameLst>
                                      </p:cBhvr>
                                      <p:to>
                                        <p:strVal val="visible"/>
                                      </p:to>
                                    </p:set>
                                    <p:animEffect transition="in" filter="dissolve">
                                      <p:cBhvr>
                                        <p:cTn id="103" dur="500"/>
                                        <p:tgtEl>
                                          <p:spTgt spid="103"/>
                                        </p:tgtEl>
                                      </p:cBhvr>
                                    </p:animEffect>
                                  </p:childTnLst>
                                </p:cTn>
                              </p:par>
                              <p:par>
                                <p:cTn id="104" presetID="9" presetClass="entr" presetSubtype="0" fill="hold"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dissolve">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dissolve">
                                      <p:cBhvr>
                                        <p:cTn id="111" dur="500"/>
                                        <p:tgtEl>
                                          <p:spTgt spid="92"/>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dissolve">
                                      <p:cBhvr>
                                        <p:cTn id="114" dur="500"/>
                                        <p:tgtEl>
                                          <p:spTgt spid="91"/>
                                        </p:tgtEl>
                                      </p:cBhvr>
                                    </p:animEffect>
                                  </p:childTnLst>
                                </p:cTn>
                              </p:par>
                              <p:par>
                                <p:cTn id="115" presetID="9" presetClass="entr" presetSubtype="0" fill="hold" nodeType="withEffect">
                                  <p:stCondLst>
                                    <p:cond delay="0"/>
                                  </p:stCondLst>
                                  <p:childTnLst>
                                    <p:set>
                                      <p:cBhvr>
                                        <p:cTn id="116" dur="1" fill="hold">
                                          <p:stCondLst>
                                            <p:cond delay="0"/>
                                          </p:stCondLst>
                                        </p:cTn>
                                        <p:tgtEl>
                                          <p:spTgt spid="125"/>
                                        </p:tgtEl>
                                        <p:attrNameLst>
                                          <p:attrName>style.visibility</p:attrName>
                                        </p:attrNameLst>
                                      </p:cBhvr>
                                      <p:to>
                                        <p:strVal val="visible"/>
                                      </p:to>
                                    </p:set>
                                    <p:animEffect transition="in" filter="dissolve">
                                      <p:cBhvr>
                                        <p:cTn id="117" dur="500"/>
                                        <p:tgtEl>
                                          <p:spTgt spid="125"/>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100"/>
                                        </p:tgtEl>
                                        <p:attrNameLst>
                                          <p:attrName>style.visibility</p:attrName>
                                        </p:attrNameLst>
                                      </p:cBhvr>
                                      <p:to>
                                        <p:strVal val="visible"/>
                                      </p:to>
                                    </p:set>
                                    <p:animEffect transition="in" filter="dissolve">
                                      <p:cBhvr>
                                        <p:cTn id="120" dur="500"/>
                                        <p:tgtEl>
                                          <p:spTgt spid="100"/>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24"/>
                                        </p:tgtEl>
                                        <p:attrNameLst>
                                          <p:attrName>style.visibility</p:attrName>
                                        </p:attrNameLst>
                                      </p:cBhvr>
                                      <p:to>
                                        <p:strVal val="visible"/>
                                      </p:to>
                                    </p:set>
                                    <p:animEffect transition="in" filter="dissolve">
                                      <p:cBhvr>
                                        <p:cTn id="123" dur="500"/>
                                        <p:tgtEl>
                                          <p:spTgt spid="124"/>
                                        </p:tgtEl>
                                      </p:cBhvr>
                                    </p:animEffect>
                                  </p:childTnLst>
                                </p:cTn>
                              </p:par>
                              <p:par>
                                <p:cTn id="124" presetID="9" presetClass="entr" presetSubtype="0" fill="hold" nodeType="with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dissolve">
                                      <p:cBhvr>
                                        <p:cTn id="126" dur="500"/>
                                        <p:tgtEl>
                                          <p:spTgt spid="60"/>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Effect transition="in" filter="dissolve">
                                      <p:cBhvr>
                                        <p:cTn id="129" dur="500"/>
                                        <p:tgtEl>
                                          <p:spTgt spid="101"/>
                                        </p:tgtEl>
                                      </p:cBhvr>
                                    </p:animEffect>
                                  </p:childTnLst>
                                </p:cTn>
                              </p:par>
                              <p:par>
                                <p:cTn id="130" presetID="9" presetClass="entr" presetSubtype="0" fill="hold" nodeType="with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dissolve">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dissolve">
                                      <p:cBhvr>
                                        <p:cTn id="137" dur="500"/>
                                        <p:tgtEl>
                                          <p:spTgt spid="84"/>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83"/>
                                        </p:tgtEl>
                                        <p:attrNameLst>
                                          <p:attrName>style.visibility</p:attrName>
                                        </p:attrNameLst>
                                      </p:cBhvr>
                                      <p:to>
                                        <p:strVal val="visible"/>
                                      </p:to>
                                    </p:set>
                                    <p:animEffect transition="in" filter="dissolve">
                                      <p:cBhvr>
                                        <p:cTn id="140" dur="500"/>
                                        <p:tgtEl>
                                          <p:spTgt spid="83"/>
                                        </p:tgtEl>
                                      </p:cBhvr>
                                    </p:animEffect>
                                  </p:childTnLst>
                                </p:cTn>
                              </p:par>
                              <p:par>
                                <p:cTn id="141" presetID="9" presetClass="entr" presetSubtype="0" fill="hold" nodeType="withEffect">
                                  <p:stCondLst>
                                    <p:cond delay="0"/>
                                  </p:stCondLst>
                                  <p:childTnLst>
                                    <p:set>
                                      <p:cBhvr>
                                        <p:cTn id="142" dur="1" fill="hold">
                                          <p:stCondLst>
                                            <p:cond delay="0"/>
                                          </p:stCondLst>
                                        </p:cTn>
                                        <p:tgtEl>
                                          <p:spTgt spid="129"/>
                                        </p:tgtEl>
                                        <p:attrNameLst>
                                          <p:attrName>style.visibility</p:attrName>
                                        </p:attrNameLst>
                                      </p:cBhvr>
                                      <p:to>
                                        <p:strVal val="visible"/>
                                      </p:to>
                                    </p:set>
                                    <p:animEffect transition="in" filter="dissolve">
                                      <p:cBhvr>
                                        <p:cTn id="143" dur="500"/>
                                        <p:tgtEl>
                                          <p:spTgt spid="129"/>
                                        </p:tgtEl>
                                      </p:cBhvr>
                                    </p:animEffect>
                                  </p:childTnLst>
                                </p:cTn>
                              </p:par>
                              <p:par>
                                <p:cTn id="144" presetID="9" presetClass="entr" presetSubtype="0" fill="hold" grpId="0" nodeType="withEffect">
                                  <p:stCondLst>
                                    <p:cond delay="0"/>
                                  </p:stCondLst>
                                  <p:childTnLst>
                                    <p:set>
                                      <p:cBhvr>
                                        <p:cTn id="145" dur="1" fill="hold">
                                          <p:stCondLst>
                                            <p:cond delay="0"/>
                                          </p:stCondLst>
                                        </p:cTn>
                                        <p:tgtEl>
                                          <p:spTgt spid="96"/>
                                        </p:tgtEl>
                                        <p:attrNameLst>
                                          <p:attrName>style.visibility</p:attrName>
                                        </p:attrNameLst>
                                      </p:cBhvr>
                                      <p:to>
                                        <p:strVal val="visible"/>
                                      </p:to>
                                    </p:set>
                                    <p:animEffect transition="in" filter="dissolve">
                                      <p:cBhvr>
                                        <p:cTn id="146" dur="500"/>
                                        <p:tgtEl>
                                          <p:spTgt spid="96"/>
                                        </p:tgtEl>
                                      </p:cBhvr>
                                    </p:animEffect>
                                  </p:childTnLst>
                                </p:cTn>
                              </p:par>
                              <p:par>
                                <p:cTn id="147" presetID="9" presetClass="entr" presetSubtype="0" fill="hold" grpId="0" nodeType="withEffect">
                                  <p:stCondLst>
                                    <p:cond delay="0"/>
                                  </p:stCondLst>
                                  <p:childTnLst>
                                    <p:set>
                                      <p:cBhvr>
                                        <p:cTn id="148" dur="1" fill="hold">
                                          <p:stCondLst>
                                            <p:cond delay="0"/>
                                          </p:stCondLst>
                                        </p:cTn>
                                        <p:tgtEl>
                                          <p:spTgt spid="128"/>
                                        </p:tgtEl>
                                        <p:attrNameLst>
                                          <p:attrName>style.visibility</p:attrName>
                                        </p:attrNameLst>
                                      </p:cBhvr>
                                      <p:to>
                                        <p:strVal val="visible"/>
                                      </p:to>
                                    </p:set>
                                    <p:animEffect transition="in" filter="dissolve">
                                      <p:cBhvr>
                                        <p:cTn id="149" dur="500"/>
                                        <p:tgtEl>
                                          <p:spTgt spid="128"/>
                                        </p:tgtEl>
                                      </p:cBhvr>
                                    </p:animEffect>
                                  </p:childTnLst>
                                </p:cTn>
                              </p:par>
                              <p:par>
                                <p:cTn id="150" presetID="9" presetClass="entr" presetSubtype="0" fill="hold" nodeType="withEffect">
                                  <p:stCondLst>
                                    <p:cond delay="0"/>
                                  </p:stCondLst>
                                  <p:childTnLst>
                                    <p:set>
                                      <p:cBhvr>
                                        <p:cTn id="151" dur="1" fill="hold">
                                          <p:stCondLst>
                                            <p:cond delay="0"/>
                                          </p:stCondLst>
                                        </p:cTn>
                                        <p:tgtEl>
                                          <p:spTgt spid="63"/>
                                        </p:tgtEl>
                                        <p:attrNameLst>
                                          <p:attrName>style.visibility</p:attrName>
                                        </p:attrNameLst>
                                      </p:cBhvr>
                                      <p:to>
                                        <p:strVal val="visible"/>
                                      </p:to>
                                    </p:set>
                                    <p:animEffect transition="in" filter="dissolve">
                                      <p:cBhvr>
                                        <p:cTn id="152" dur="500"/>
                                        <p:tgtEl>
                                          <p:spTgt spid="63"/>
                                        </p:tgtEl>
                                      </p:cBhvr>
                                    </p:animEffect>
                                  </p:childTnLst>
                                </p:cTn>
                              </p:par>
                              <p:par>
                                <p:cTn id="153" presetID="9" presetClass="entr" presetSubtype="0" fill="hold" grpId="0" nodeType="withEffect">
                                  <p:stCondLst>
                                    <p:cond delay="0"/>
                                  </p:stCondLst>
                                  <p:childTnLst>
                                    <p:set>
                                      <p:cBhvr>
                                        <p:cTn id="154" dur="1" fill="hold">
                                          <p:stCondLst>
                                            <p:cond delay="0"/>
                                          </p:stCondLst>
                                        </p:cTn>
                                        <p:tgtEl>
                                          <p:spTgt spid="97"/>
                                        </p:tgtEl>
                                        <p:attrNameLst>
                                          <p:attrName>style.visibility</p:attrName>
                                        </p:attrNameLst>
                                      </p:cBhvr>
                                      <p:to>
                                        <p:strVal val="visible"/>
                                      </p:to>
                                    </p:set>
                                    <p:animEffect transition="in" filter="dissolve">
                                      <p:cBhvr>
                                        <p:cTn id="155" dur="500"/>
                                        <p:tgtEl>
                                          <p:spTgt spid="97"/>
                                        </p:tgtEl>
                                      </p:cBhvr>
                                    </p:animEffect>
                                  </p:childTnLst>
                                </p:cTn>
                              </p:par>
                              <p:par>
                                <p:cTn id="156" presetID="9" presetClass="entr" presetSubtype="0" fill="hold" nodeType="withEffect">
                                  <p:stCondLst>
                                    <p:cond delay="0"/>
                                  </p:stCondLst>
                                  <p:childTnLst>
                                    <p:set>
                                      <p:cBhvr>
                                        <p:cTn id="157" dur="1" fill="hold">
                                          <p:stCondLst>
                                            <p:cond delay="0"/>
                                          </p:stCondLst>
                                        </p:cTn>
                                        <p:tgtEl>
                                          <p:spTgt spid="42"/>
                                        </p:tgtEl>
                                        <p:attrNameLst>
                                          <p:attrName>style.visibility</p:attrName>
                                        </p:attrNameLst>
                                      </p:cBhvr>
                                      <p:to>
                                        <p:strVal val="visible"/>
                                      </p:to>
                                    </p:set>
                                    <p:animEffect transition="in" filter="dissolve">
                                      <p:cBhvr>
                                        <p:cTn id="1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8" grpId="0" animBg="1"/>
      <p:bldP spid="124" grpId="0" animBg="1"/>
      <p:bldP spid="120" grpId="0" animBg="1"/>
      <p:bldP spid="116" grpId="0" animBg="1"/>
      <p:bldP spid="112" grpId="0" animBg="1"/>
      <p:bldP spid="1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5AFF8CCD-E958-DBF0-C970-24B626CB1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F6C48-D70E-E990-2421-DC3D6B1B60A6}"/>
              </a:ext>
            </a:extLst>
          </p:cNvPr>
          <p:cNvSpPr>
            <a:spLocks noGrp="1"/>
          </p:cNvSpPr>
          <p:nvPr>
            <p:ph type="title"/>
          </p:nvPr>
        </p:nvSpPr>
        <p:spPr/>
        <p:txBody>
          <a:bodyPr/>
          <a:lstStyle/>
          <a:p>
            <a:r>
              <a:rPr lang="en-US" b="1" dirty="0"/>
              <a:t>DISCLOSURES</a:t>
            </a:r>
          </a:p>
        </p:txBody>
      </p:sp>
      <p:sp>
        <p:nvSpPr>
          <p:cNvPr id="3" name="Content Placeholder 2">
            <a:extLst>
              <a:ext uri="{FF2B5EF4-FFF2-40B4-BE49-F238E27FC236}">
                <a16:creationId xmlns:a16="http://schemas.microsoft.com/office/drawing/2014/main" id="{EE0D370D-86CA-404C-7CDA-4A0021167BF3}"/>
              </a:ext>
            </a:extLst>
          </p:cNvPr>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297269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rot="-10800000">
            <a:off x="9083785" y="-984800"/>
            <a:ext cx="3593663" cy="1631113"/>
            <a:chOff x="0" y="0"/>
            <a:chExt cx="1239720" cy="562692"/>
          </a:xfrm>
        </p:grpSpPr>
        <p:sp>
          <p:nvSpPr>
            <p:cNvPr id="4" name="Freeform 4"/>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5" name="TextBox 5"/>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rot="-10800000">
            <a:off x="-484279" y="-984800"/>
            <a:ext cx="3593663" cy="1631113"/>
            <a:chOff x="0" y="0"/>
            <a:chExt cx="1239720" cy="562692"/>
          </a:xfrm>
        </p:grpSpPr>
        <p:sp>
          <p:nvSpPr>
            <p:cNvPr id="7" name="Freeform 7"/>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8" name="TextBox 8"/>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9" name="Group 9"/>
          <p:cNvGrpSpPr/>
          <p:nvPr/>
        </p:nvGrpSpPr>
        <p:grpSpPr>
          <a:xfrm rot="-10800000">
            <a:off x="10609965" y="289175"/>
            <a:ext cx="1836700" cy="714275"/>
            <a:chOff x="0" y="0"/>
            <a:chExt cx="1643297" cy="639062"/>
          </a:xfrm>
        </p:grpSpPr>
        <p:sp>
          <p:nvSpPr>
            <p:cNvPr id="10" name="Freeform 10"/>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1" name="TextBox 11"/>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2" name="Group 12"/>
          <p:cNvGrpSpPr/>
          <p:nvPr/>
        </p:nvGrpSpPr>
        <p:grpSpPr>
          <a:xfrm rot="-10800000">
            <a:off x="-253498" y="289175"/>
            <a:ext cx="1836700" cy="714275"/>
            <a:chOff x="0" y="0"/>
            <a:chExt cx="1643297" cy="639062"/>
          </a:xfrm>
        </p:grpSpPr>
        <p:sp>
          <p:nvSpPr>
            <p:cNvPr id="13" name="Freeform 13"/>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4" name="TextBox 14"/>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6" name="TextBox 16"/>
          <p:cNvSpPr txBox="1"/>
          <p:nvPr/>
        </p:nvSpPr>
        <p:spPr>
          <a:xfrm>
            <a:off x="3108216" y="774489"/>
            <a:ext cx="5975569" cy="701731"/>
          </a:xfrm>
          <a:prstGeom prst="rect">
            <a:avLst/>
          </a:prstGeom>
        </p:spPr>
        <p:txBody>
          <a:bodyPr lIns="0" tIns="0" rIns="0" bIns="0" rtlCol="0" anchor="t">
            <a:spAutoFit/>
          </a:bodyPr>
          <a:lstStyle/>
          <a:p>
            <a:pPr algn="ctr" defTabSz="609630">
              <a:lnSpc>
                <a:spcPts val="5666"/>
              </a:lnSpc>
            </a:pPr>
            <a:r>
              <a:rPr lang="en-US" sz="4533" b="1" dirty="0">
                <a:solidFill>
                  <a:srgbClr val="1D1A1B"/>
                </a:solidFill>
                <a:latin typeface="Public Sans Bold"/>
                <a:ea typeface="Public Sans Bold"/>
                <a:cs typeface="Public Sans Bold"/>
                <a:sym typeface="Public Sans Bold"/>
              </a:rPr>
              <a:t>Clinical Application</a:t>
            </a:r>
          </a:p>
        </p:txBody>
      </p:sp>
      <p:sp>
        <p:nvSpPr>
          <p:cNvPr id="28" name="Freeform 28"/>
          <p:cNvSpPr/>
          <p:nvPr/>
        </p:nvSpPr>
        <p:spPr>
          <a:xfrm rot="5400000">
            <a:off x="-192872" y="749493"/>
            <a:ext cx="876553" cy="278616"/>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txBody>
          <a:bodyPr/>
          <a:lstStyle/>
          <a:p>
            <a:pPr defTabSz="609630"/>
            <a:endParaRPr lang="en-US" sz="1200">
              <a:solidFill>
                <a:prstClr val="black"/>
              </a:solidFill>
              <a:latin typeface="Calibri"/>
            </a:endParaRPr>
          </a:p>
        </p:txBody>
      </p:sp>
      <p:sp>
        <p:nvSpPr>
          <p:cNvPr id="29" name="Freeform 29"/>
          <p:cNvSpPr/>
          <p:nvPr/>
        </p:nvSpPr>
        <p:spPr>
          <a:xfrm>
            <a:off x="11840967" y="1873256"/>
            <a:ext cx="702067" cy="480038"/>
          </a:xfrm>
          <a:custGeom>
            <a:avLst/>
            <a:gdLst/>
            <a:ahLst/>
            <a:cxnLst/>
            <a:rect l="l" t="t" r="r" b="b"/>
            <a:pathLst>
              <a:path w="1053100" h="720057">
                <a:moveTo>
                  <a:pt x="0" y="0"/>
                </a:moveTo>
                <a:lnTo>
                  <a:pt x="1053100" y="0"/>
                </a:lnTo>
                <a:lnTo>
                  <a:pt x="1053100" y="720057"/>
                </a:lnTo>
                <a:lnTo>
                  <a:pt x="0" y="720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10808033" y="-1555584"/>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0">
              <a:extLst>
                <a:ext uri="{96DAC541-7B7A-43D3-8B79-37D633B846F1}">
                  <asvg:svgBlip xmlns:asvg="http://schemas.microsoft.com/office/drawing/2016/SVG/main" r:embed="rId11"/>
                </a:ext>
              </a:extLst>
            </a:blip>
            <a:stretch>
              <a:fillRect t="-483256"/>
            </a:stretch>
          </a:blipFill>
        </p:spPr>
        <p:txBody>
          <a:bodyPr/>
          <a:lstStyle/>
          <a:p>
            <a:pPr defTabSz="609630"/>
            <a:endParaRPr lang="en-US" sz="1200">
              <a:solidFill>
                <a:prstClr val="black"/>
              </a:solidFill>
              <a:latin typeface="Calibri"/>
            </a:endParaRPr>
          </a:p>
        </p:txBody>
      </p:sp>
      <p:sp>
        <p:nvSpPr>
          <p:cNvPr id="32" name="Freeform 32"/>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33" name="Content Placeholder 4" descr="A close-up of a medical chart&#10;&#10;AI-generated content may be incorrect.">
            <a:extLst>
              <a:ext uri="{FF2B5EF4-FFF2-40B4-BE49-F238E27FC236}">
                <a16:creationId xmlns:a16="http://schemas.microsoft.com/office/drawing/2014/main" id="{2D4FB5B6-F033-D85F-6392-5A65912FED09}"/>
              </a:ext>
            </a:extLst>
          </p:cNvPr>
          <p:cNvPicPr>
            <a:picLocks noChangeAspect="1"/>
          </p:cNvPicPr>
          <p:nvPr/>
        </p:nvPicPr>
        <p:blipFill>
          <a:blip r:embed="rId14"/>
          <a:srcRect r="83647"/>
          <a:stretch>
            <a:fillRect/>
          </a:stretch>
        </p:blipFill>
        <p:spPr>
          <a:xfrm>
            <a:off x="838200" y="2140298"/>
            <a:ext cx="1719649" cy="3238982"/>
          </a:xfrm>
          <a:prstGeom prst="rect">
            <a:avLst/>
          </a:prstGeom>
        </p:spPr>
      </p:pic>
      <p:pic>
        <p:nvPicPr>
          <p:cNvPr id="34" name="Content Placeholder 4" descr="A close-up of a medical chart&#10;&#10;AI-generated content may be incorrect.">
            <a:extLst>
              <a:ext uri="{FF2B5EF4-FFF2-40B4-BE49-F238E27FC236}">
                <a16:creationId xmlns:a16="http://schemas.microsoft.com/office/drawing/2014/main" id="{C634DB3A-40E0-57BE-8136-414D4333910A}"/>
              </a:ext>
            </a:extLst>
          </p:cNvPr>
          <p:cNvPicPr>
            <a:picLocks noChangeAspect="1"/>
          </p:cNvPicPr>
          <p:nvPr/>
        </p:nvPicPr>
        <p:blipFill>
          <a:blip r:embed="rId14"/>
          <a:srcRect l="16667" r="66980"/>
          <a:stretch>
            <a:fillRect/>
          </a:stretch>
        </p:blipFill>
        <p:spPr>
          <a:xfrm>
            <a:off x="2557849" y="2140298"/>
            <a:ext cx="1719649" cy="3238982"/>
          </a:xfrm>
          <a:prstGeom prst="rect">
            <a:avLst/>
          </a:prstGeom>
        </p:spPr>
      </p:pic>
      <p:pic>
        <p:nvPicPr>
          <p:cNvPr id="35" name="Content Placeholder 4" descr="A close-up of a medical chart&#10;&#10;AI-generated content may be incorrect.">
            <a:extLst>
              <a:ext uri="{FF2B5EF4-FFF2-40B4-BE49-F238E27FC236}">
                <a16:creationId xmlns:a16="http://schemas.microsoft.com/office/drawing/2014/main" id="{EFF415FB-8873-0DB3-E76F-2A675D1ED523}"/>
              </a:ext>
            </a:extLst>
          </p:cNvPr>
          <p:cNvPicPr>
            <a:picLocks noChangeAspect="1"/>
          </p:cNvPicPr>
          <p:nvPr/>
        </p:nvPicPr>
        <p:blipFill>
          <a:blip r:embed="rId14"/>
          <a:srcRect l="33118" r="51449"/>
          <a:stretch>
            <a:fillRect/>
          </a:stretch>
        </p:blipFill>
        <p:spPr>
          <a:xfrm>
            <a:off x="4277498" y="2140298"/>
            <a:ext cx="1622854" cy="3238982"/>
          </a:xfrm>
          <a:prstGeom prst="rect">
            <a:avLst/>
          </a:prstGeom>
        </p:spPr>
      </p:pic>
      <p:pic>
        <p:nvPicPr>
          <p:cNvPr id="36" name="Content Placeholder 4" descr="A close-up of a medical chart&#10;&#10;AI-generated content may be incorrect.">
            <a:extLst>
              <a:ext uri="{FF2B5EF4-FFF2-40B4-BE49-F238E27FC236}">
                <a16:creationId xmlns:a16="http://schemas.microsoft.com/office/drawing/2014/main" id="{6BB75DC5-A87F-B03A-FF36-3338AFE1CD6D}"/>
              </a:ext>
            </a:extLst>
          </p:cNvPr>
          <p:cNvPicPr>
            <a:picLocks noChangeAspect="1"/>
          </p:cNvPicPr>
          <p:nvPr/>
        </p:nvPicPr>
        <p:blipFill>
          <a:blip r:embed="rId14"/>
          <a:srcRect l="48551" r="34155"/>
          <a:stretch>
            <a:fillRect/>
          </a:stretch>
        </p:blipFill>
        <p:spPr>
          <a:xfrm>
            <a:off x="5899320" y="2140298"/>
            <a:ext cx="1818504" cy="3238982"/>
          </a:xfrm>
          <a:prstGeom prst="rect">
            <a:avLst/>
          </a:prstGeom>
        </p:spPr>
      </p:pic>
      <p:pic>
        <p:nvPicPr>
          <p:cNvPr id="37" name="Content Placeholder 4" descr="A close-up of a medical chart&#10;&#10;AI-generated content may be incorrect.">
            <a:extLst>
              <a:ext uri="{FF2B5EF4-FFF2-40B4-BE49-F238E27FC236}">
                <a16:creationId xmlns:a16="http://schemas.microsoft.com/office/drawing/2014/main" id="{E431D287-497B-DCE1-8915-8355BB7F7EF2}"/>
              </a:ext>
            </a:extLst>
          </p:cNvPr>
          <p:cNvPicPr>
            <a:picLocks noChangeAspect="1"/>
          </p:cNvPicPr>
          <p:nvPr/>
        </p:nvPicPr>
        <p:blipFill>
          <a:blip r:embed="rId14"/>
          <a:srcRect l="65844" r="17803"/>
          <a:stretch>
            <a:fillRect/>
          </a:stretch>
        </p:blipFill>
        <p:spPr>
          <a:xfrm>
            <a:off x="7717824" y="2140298"/>
            <a:ext cx="1719647" cy="3238982"/>
          </a:xfrm>
          <a:prstGeom prst="rect">
            <a:avLst/>
          </a:prstGeom>
        </p:spPr>
      </p:pic>
      <p:pic>
        <p:nvPicPr>
          <p:cNvPr id="38" name="Content Placeholder 4" descr="A close-up of a medical chart&#10;&#10;AI-generated content may be incorrect.">
            <a:extLst>
              <a:ext uri="{FF2B5EF4-FFF2-40B4-BE49-F238E27FC236}">
                <a16:creationId xmlns:a16="http://schemas.microsoft.com/office/drawing/2014/main" id="{130E99A9-3007-EB8E-0CD9-E5E68DDFB080}"/>
              </a:ext>
            </a:extLst>
          </p:cNvPr>
          <p:cNvPicPr>
            <a:picLocks noChangeAspect="1"/>
          </p:cNvPicPr>
          <p:nvPr/>
        </p:nvPicPr>
        <p:blipFill>
          <a:blip r:embed="rId14"/>
          <a:srcRect l="82197"/>
          <a:stretch>
            <a:fillRect/>
          </a:stretch>
        </p:blipFill>
        <p:spPr>
          <a:xfrm>
            <a:off x="9459611" y="2140298"/>
            <a:ext cx="1872049" cy="3238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801F0098-9789-CAD1-FA2E-9D28D935D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5C97F-430C-57A6-9E9B-1D9D3CB18942}"/>
              </a:ext>
            </a:extLst>
          </p:cNvPr>
          <p:cNvSpPr>
            <a:spLocks noGrp="1"/>
          </p:cNvSpPr>
          <p:nvPr>
            <p:ph type="title"/>
          </p:nvPr>
        </p:nvSpPr>
        <p:spPr/>
        <p:txBody>
          <a:bodyPr/>
          <a:lstStyle/>
          <a:p>
            <a:r>
              <a:rPr lang="en-US" b="1" dirty="0"/>
              <a:t>NEPHROLOGY SPECIFIC</a:t>
            </a:r>
          </a:p>
        </p:txBody>
      </p:sp>
      <p:sp>
        <p:nvSpPr>
          <p:cNvPr id="3" name="Content Placeholder 2">
            <a:extLst>
              <a:ext uri="{FF2B5EF4-FFF2-40B4-BE49-F238E27FC236}">
                <a16:creationId xmlns:a16="http://schemas.microsoft.com/office/drawing/2014/main" id="{2CE203BF-651F-C22A-77DA-AA644DA85C93}"/>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id="{2B7C4CCB-8D66-94AA-95BA-91683D371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54" y="217139"/>
            <a:ext cx="6529354" cy="6640861"/>
          </a:xfrm>
          <a:prstGeom prst="rect">
            <a:avLst/>
          </a:prstGeom>
        </p:spPr>
      </p:pic>
      <p:sp>
        <p:nvSpPr>
          <p:cNvPr id="5" name="TextBox 4">
            <a:extLst>
              <a:ext uri="{FF2B5EF4-FFF2-40B4-BE49-F238E27FC236}">
                <a16:creationId xmlns:a16="http://schemas.microsoft.com/office/drawing/2014/main" id="{80D0BF3B-062F-751E-DA03-261AA68B03B2}"/>
              </a:ext>
            </a:extLst>
          </p:cNvPr>
          <p:cNvSpPr txBox="1"/>
          <p:nvPr/>
        </p:nvSpPr>
        <p:spPr>
          <a:xfrm>
            <a:off x="5191587" y="6581001"/>
            <a:ext cx="1762021" cy="276999"/>
          </a:xfrm>
          <a:prstGeom prst="rect">
            <a:avLst/>
          </a:prstGeom>
          <a:noFill/>
        </p:spPr>
        <p:txBody>
          <a:bodyPr wrap="none" rtlCol="0">
            <a:spAutoFit/>
          </a:bodyPr>
          <a:lstStyle/>
          <a:p>
            <a:r>
              <a:rPr lang="en-US" sz="1200" dirty="0" err="1"/>
              <a:t>Vivante</a:t>
            </a:r>
            <a:r>
              <a:rPr lang="en-US" sz="1200" dirty="0"/>
              <a:t>, A. NEJM 2024</a:t>
            </a:r>
          </a:p>
        </p:txBody>
      </p:sp>
    </p:spTree>
    <p:extLst>
      <p:ext uri="{BB962C8B-B14F-4D97-AF65-F5344CB8AC3E}">
        <p14:creationId xmlns:p14="http://schemas.microsoft.com/office/powerpoint/2010/main" val="25987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383D883D-32D6-1B4B-2E91-9AC0805CA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F9C6C-7EDB-6F3B-3F33-FD050955BEC2}"/>
              </a:ext>
            </a:extLst>
          </p:cNvPr>
          <p:cNvSpPr>
            <a:spLocks noGrp="1"/>
          </p:cNvSpPr>
          <p:nvPr>
            <p:ph type="title"/>
          </p:nvPr>
        </p:nvSpPr>
        <p:spPr/>
        <p:txBody>
          <a:bodyPr/>
          <a:lstStyle/>
          <a:p>
            <a:r>
              <a:rPr lang="en-US" b="1" dirty="0"/>
              <a:t>CYSTIC DISEASES</a:t>
            </a:r>
          </a:p>
        </p:txBody>
      </p:sp>
      <p:sp>
        <p:nvSpPr>
          <p:cNvPr id="3" name="Content Placeholder 2">
            <a:extLst>
              <a:ext uri="{FF2B5EF4-FFF2-40B4-BE49-F238E27FC236}">
                <a16:creationId xmlns:a16="http://schemas.microsoft.com/office/drawing/2014/main" id="{9362A74F-CF8A-AE69-869C-7E35F86EA45F}"/>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id="{493A42C0-28D6-9117-AE76-36743CAA3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1" y="1825625"/>
            <a:ext cx="8629106" cy="4789724"/>
          </a:xfrm>
          <a:prstGeom prst="rect">
            <a:avLst/>
          </a:prstGeom>
        </p:spPr>
      </p:pic>
      <p:pic>
        <p:nvPicPr>
          <p:cNvPr id="5" name="Content Placeholder 5">
            <a:extLst>
              <a:ext uri="{FF2B5EF4-FFF2-40B4-BE49-F238E27FC236}">
                <a16:creationId xmlns:a16="http://schemas.microsoft.com/office/drawing/2014/main" id="{1F24DDE7-C513-B52C-F503-C8719F485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91" y="215760"/>
            <a:ext cx="7476190" cy="6398836"/>
          </a:xfrm>
          <a:prstGeom prst="rect">
            <a:avLst/>
          </a:prstGeom>
        </p:spPr>
      </p:pic>
      <p:sp>
        <p:nvSpPr>
          <p:cNvPr id="6" name="TextBox 5">
            <a:extLst>
              <a:ext uri="{FF2B5EF4-FFF2-40B4-BE49-F238E27FC236}">
                <a16:creationId xmlns:a16="http://schemas.microsoft.com/office/drawing/2014/main" id="{518276CC-A3C4-7391-2A92-C2DB05FD493E}"/>
              </a:ext>
            </a:extLst>
          </p:cNvPr>
          <p:cNvSpPr txBox="1"/>
          <p:nvPr/>
        </p:nvSpPr>
        <p:spPr>
          <a:xfrm>
            <a:off x="9702216" y="6614596"/>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225665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7DFFC-8B3B-3A22-5EF7-600A7EECAB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5A8BBB6-85D9-A298-7FA2-93949B7ACD5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1A2E7D6D-A9D2-6291-27FB-8BC921756F89}"/>
              </a:ext>
            </a:extLst>
          </p:cNvPr>
          <p:cNvGrpSpPr/>
          <p:nvPr/>
        </p:nvGrpSpPr>
        <p:grpSpPr>
          <a:xfrm rot="-10800000">
            <a:off x="9083785" y="-984800"/>
            <a:ext cx="3593663" cy="1631113"/>
            <a:chOff x="0" y="0"/>
            <a:chExt cx="1239720" cy="562692"/>
          </a:xfrm>
        </p:grpSpPr>
        <p:sp>
          <p:nvSpPr>
            <p:cNvPr id="4" name="Freeform 4">
              <a:extLst>
                <a:ext uri="{FF2B5EF4-FFF2-40B4-BE49-F238E27FC236}">
                  <a16:creationId xmlns:a16="http://schemas.microsoft.com/office/drawing/2014/main" id="{C22AB85B-0136-DFF4-8B6B-09B602CBEF8A}"/>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6D981980-625F-6CF7-F8C0-15338FE02CA4}"/>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097DA172-3844-00EE-605A-0ECC5CBEC5E0}"/>
              </a:ext>
            </a:extLst>
          </p:cNvPr>
          <p:cNvGrpSpPr/>
          <p:nvPr/>
        </p:nvGrpSpPr>
        <p:grpSpPr>
          <a:xfrm rot="-10800000">
            <a:off x="-484279" y="-984800"/>
            <a:ext cx="3593663" cy="1631113"/>
            <a:chOff x="0" y="0"/>
            <a:chExt cx="1239720" cy="562692"/>
          </a:xfrm>
        </p:grpSpPr>
        <p:sp>
          <p:nvSpPr>
            <p:cNvPr id="7" name="Freeform 7">
              <a:extLst>
                <a:ext uri="{FF2B5EF4-FFF2-40B4-BE49-F238E27FC236}">
                  <a16:creationId xmlns:a16="http://schemas.microsoft.com/office/drawing/2014/main" id="{44FF1F8F-4028-0190-EF2B-2FD2C9CDB2D0}"/>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B4EF75B3-EBB0-1616-DD43-5F692A5F9B43}"/>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367186AC-CD7E-9B19-9AA6-0E04A8CF2BF9}"/>
              </a:ext>
            </a:extLst>
          </p:cNvPr>
          <p:cNvGrpSpPr/>
          <p:nvPr/>
        </p:nvGrpSpPr>
        <p:grpSpPr>
          <a:xfrm rot="-10800000">
            <a:off x="10609965" y="289175"/>
            <a:ext cx="1836700" cy="714275"/>
            <a:chOff x="0" y="0"/>
            <a:chExt cx="1643297" cy="639062"/>
          </a:xfrm>
        </p:grpSpPr>
        <p:sp>
          <p:nvSpPr>
            <p:cNvPr id="10" name="Freeform 10">
              <a:extLst>
                <a:ext uri="{FF2B5EF4-FFF2-40B4-BE49-F238E27FC236}">
                  <a16:creationId xmlns:a16="http://schemas.microsoft.com/office/drawing/2014/main" id="{DB336335-BBEA-DE0C-5301-E2B41631AE37}"/>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76AF4685-FCDA-CA04-0948-0F3F35F4DCC1}"/>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2" name="Group 12">
            <a:extLst>
              <a:ext uri="{FF2B5EF4-FFF2-40B4-BE49-F238E27FC236}">
                <a16:creationId xmlns:a16="http://schemas.microsoft.com/office/drawing/2014/main" id="{68A32A6A-77F4-2EB1-BF6E-30C9CC1382F1}"/>
              </a:ext>
            </a:extLst>
          </p:cNvPr>
          <p:cNvGrpSpPr/>
          <p:nvPr/>
        </p:nvGrpSpPr>
        <p:grpSpPr>
          <a:xfrm rot="-10800000">
            <a:off x="-253498" y="289175"/>
            <a:ext cx="1836700" cy="714275"/>
            <a:chOff x="0" y="0"/>
            <a:chExt cx="1643297" cy="639062"/>
          </a:xfrm>
        </p:grpSpPr>
        <p:sp>
          <p:nvSpPr>
            <p:cNvPr id="13" name="Freeform 13">
              <a:extLst>
                <a:ext uri="{FF2B5EF4-FFF2-40B4-BE49-F238E27FC236}">
                  <a16:creationId xmlns:a16="http://schemas.microsoft.com/office/drawing/2014/main" id="{B1B84EEF-96BF-02CA-39F9-902FDD375252}"/>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4" name="TextBox 14">
              <a:extLst>
                <a:ext uri="{FF2B5EF4-FFF2-40B4-BE49-F238E27FC236}">
                  <a16:creationId xmlns:a16="http://schemas.microsoft.com/office/drawing/2014/main" id="{9BBCFDCC-D4E5-086B-8C4D-2A43B7DCA132}"/>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6" name="TextBox 16">
            <a:extLst>
              <a:ext uri="{FF2B5EF4-FFF2-40B4-BE49-F238E27FC236}">
                <a16:creationId xmlns:a16="http://schemas.microsoft.com/office/drawing/2014/main" id="{3C859302-C0C7-C934-EAE9-AF205D7964E5}"/>
              </a:ext>
            </a:extLst>
          </p:cNvPr>
          <p:cNvSpPr txBox="1"/>
          <p:nvPr/>
        </p:nvSpPr>
        <p:spPr>
          <a:xfrm>
            <a:off x="3108216" y="256374"/>
            <a:ext cx="5975569" cy="701731"/>
          </a:xfrm>
          <a:prstGeom prst="rect">
            <a:avLst/>
          </a:prstGeom>
        </p:spPr>
        <p:txBody>
          <a:bodyPr lIns="0" tIns="0" rIns="0" bIns="0" rtlCol="0" anchor="t">
            <a:spAutoFit/>
          </a:bodyPr>
          <a:lstStyle/>
          <a:p>
            <a:pPr algn="ctr" defTabSz="609630">
              <a:lnSpc>
                <a:spcPts val="5666"/>
              </a:lnSpc>
            </a:pPr>
            <a:r>
              <a:rPr lang="en-US" sz="4533" b="1" dirty="0">
                <a:solidFill>
                  <a:srgbClr val="1D1A1B"/>
                </a:solidFill>
                <a:latin typeface="Public Sans Bold"/>
                <a:ea typeface="Public Sans Bold"/>
                <a:cs typeface="Public Sans Bold"/>
                <a:sym typeface="Public Sans Bold"/>
              </a:rPr>
              <a:t>CASE</a:t>
            </a:r>
          </a:p>
        </p:txBody>
      </p:sp>
      <p:sp>
        <p:nvSpPr>
          <p:cNvPr id="28" name="Freeform 28">
            <a:extLst>
              <a:ext uri="{FF2B5EF4-FFF2-40B4-BE49-F238E27FC236}">
                <a16:creationId xmlns:a16="http://schemas.microsoft.com/office/drawing/2014/main" id="{3F9EFC70-9037-4094-01A3-B67237DE1DF7}"/>
              </a:ext>
            </a:extLst>
          </p:cNvPr>
          <p:cNvSpPr/>
          <p:nvPr/>
        </p:nvSpPr>
        <p:spPr>
          <a:xfrm rot="5400000">
            <a:off x="-192872" y="749493"/>
            <a:ext cx="876553" cy="278616"/>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txBody>
          <a:bodyPr/>
          <a:lstStyle/>
          <a:p>
            <a:pPr defTabSz="609630"/>
            <a:endParaRPr lang="en-US" sz="1200">
              <a:solidFill>
                <a:prstClr val="black"/>
              </a:solidFill>
              <a:latin typeface="Calibri"/>
            </a:endParaRPr>
          </a:p>
        </p:txBody>
      </p:sp>
      <p:sp>
        <p:nvSpPr>
          <p:cNvPr id="29" name="Freeform 29">
            <a:extLst>
              <a:ext uri="{FF2B5EF4-FFF2-40B4-BE49-F238E27FC236}">
                <a16:creationId xmlns:a16="http://schemas.microsoft.com/office/drawing/2014/main" id="{BB89A632-3327-61A4-114B-0B7C04162C41}"/>
              </a:ext>
            </a:extLst>
          </p:cNvPr>
          <p:cNvSpPr/>
          <p:nvPr/>
        </p:nvSpPr>
        <p:spPr>
          <a:xfrm>
            <a:off x="11840967" y="1873256"/>
            <a:ext cx="702067" cy="480038"/>
          </a:xfrm>
          <a:custGeom>
            <a:avLst/>
            <a:gdLst/>
            <a:ahLst/>
            <a:cxnLst/>
            <a:rect l="l" t="t" r="r" b="b"/>
            <a:pathLst>
              <a:path w="1053100" h="720057">
                <a:moveTo>
                  <a:pt x="0" y="0"/>
                </a:moveTo>
                <a:lnTo>
                  <a:pt x="1053100" y="0"/>
                </a:lnTo>
                <a:lnTo>
                  <a:pt x="1053100" y="720057"/>
                </a:lnTo>
                <a:lnTo>
                  <a:pt x="0" y="720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0" name="Freeform 30">
            <a:extLst>
              <a:ext uri="{FF2B5EF4-FFF2-40B4-BE49-F238E27FC236}">
                <a16:creationId xmlns:a16="http://schemas.microsoft.com/office/drawing/2014/main" id="{BE132AB5-738F-F8C2-23E0-A85CD3186CED}"/>
              </a:ext>
            </a:extLst>
          </p:cNvPr>
          <p:cNvSpPr/>
          <p:nvPr/>
        </p:nvSpPr>
        <p:spPr>
          <a:xfrm>
            <a:off x="10808033" y="-1555584"/>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31" name="Freeform 31">
            <a:extLst>
              <a:ext uri="{FF2B5EF4-FFF2-40B4-BE49-F238E27FC236}">
                <a16:creationId xmlns:a16="http://schemas.microsoft.com/office/drawing/2014/main" id="{3202D54A-EA5F-195C-B2D6-00014585F58D}"/>
              </a:ext>
            </a:extLst>
          </p:cNvPr>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0">
              <a:extLst>
                <a:ext uri="{96DAC541-7B7A-43D3-8B79-37D633B846F1}">
                  <asvg:svgBlip xmlns:asvg="http://schemas.microsoft.com/office/drawing/2016/SVG/main" r:embed="rId11"/>
                </a:ext>
              </a:extLst>
            </a:blip>
            <a:stretch>
              <a:fillRect t="-483256"/>
            </a:stretch>
          </a:blipFill>
        </p:spPr>
        <p:txBody>
          <a:bodyPr/>
          <a:lstStyle/>
          <a:p>
            <a:pPr defTabSz="609630"/>
            <a:endParaRPr lang="en-US" sz="1200">
              <a:solidFill>
                <a:prstClr val="black"/>
              </a:solidFill>
              <a:latin typeface="Calibri"/>
            </a:endParaRPr>
          </a:p>
        </p:txBody>
      </p:sp>
      <p:sp>
        <p:nvSpPr>
          <p:cNvPr id="32" name="Freeform 32">
            <a:extLst>
              <a:ext uri="{FF2B5EF4-FFF2-40B4-BE49-F238E27FC236}">
                <a16:creationId xmlns:a16="http://schemas.microsoft.com/office/drawing/2014/main" id="{D4507437-8C03-B87C-CC06-5082EB31AF44}"/>
              </a:ext>
            </a:extLst>
          </p:cNvPr>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CAC2627F-4157-EC55-F6DB-4DEEA9004916}"/>
              </a:ext>
            </a:extLst>
          </p:cNvPr>
          <p:cNvSpPr txBox="1"/>
          <p:nvPr/>
        </p:nvSpPr>
        <p:spPr>
          <a:xfrm>
            <a:off x="444932" y="2263333"/>
            <a:ext cx="11302136" cy="2246769"/>
          </a:xfrm>
          <a:prstGeom prst="rect">
            <a:avLst/>
          </a:prstGeom>
          <a:noFill/>
        </p:spPr>
        <p:txBody>
          <a:bodyPr wrap="square" rtlCol="0">
            <a:spAutoFit/>
          </a:bodyPr>
          <a:lstStyle/>
          <a:p>
            <a:pPr algn="just"/>
            <a:r>
              <a:rPr lang="en-US" sz="2800" dirty="0"/>
              <a:t>Patient undergoes genetic testing and is diagnosed with TSC2 mutation</a:t>
            </a:r>
          </a:p>
          <a:p>
            <a:pPr algn="just"/>
            <a:endParaRPr lang="en-US" sz="2800" dirty="0"/>
          </a:p>
          <a:p>
            <a:pPr algn="just"/>
            <a:r>
              <a:rPr lang="en-US" sz="2800" dirty="0"/>
              <a:t>She is started on an mTOR inhibitor for treatment of her AMLs</a:t>
            </a:r>
          </a:p>
          <a:p>
            <a:pPr algn="just"/>
            <a:endParaRPr lang="en-US" sz="2800" dirty="0"/>
          </a:p>
          <a:p>
            <a:pPr algn="just"/>
            <a:r>
              <a:rPr lang="en-US" sz="2800" dirty="0"/>
              <a:t>3 years later – AMLs have decreased 50% in size</a:t>
            </a:r>
            <a:endParaRPr lang="en-US" dirty="0"/>
          </a:p>
        </p:txBody>
      </p:sp>
    </p:spTree>
    <p:extLst>
      <p:ext uri="{BB962C8B-B14F-4D97-AF65-F5344CB8AC3E}">
        <p14:creationId xmlns:p14="http://schemas.microsoft.com/office/powerpoint/2010/main" val="416487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dissolv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dissolve">
                                      <p:cBhvr>
                                        <p:cTn id="1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sz="1200"/>
          </a:p>
        </p:txBody>
      </p:sp>
      <p:sp>
        <p:nvSpPr>
          <p:cNvPr id="3" name="Title 1">
            <a:extLst>
              <a:ext uri="{FF2B5EF4-FFF2-40B4-BE49-F238E27FC236}">
                <a16:creationId xmlns:a16="http://schemas.microsoft.com/office/drawing/2014/main" id="{1DD10DE2-CDC2-8A92-2268-A8032CDC4A6B}"/>
              </a:ext>
            </a:extLst>
          </p:cNvPr>
          <p:cNvSpPr txBox="1">
            <a:spLocks/>
          </p:cNvSpPr>
          <p:nvPr/>
        </p:nvSpPr>
        <p:spPr>
          <a:xfrm>
            <a:off x="2715093" y="5311880"/>
            <a:ext cx="6761813" cy="1325563"/>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9600" b="1" dirty="0">
                <a:solidFill>
                  <a:schemeClr val="bg1"/>
                </a:solidFill>
                <a:latin typeface="Aptos Display" panose="020B0004020202020204" pitchFamily="34" charset="0"/>
              </a:rPr>
              <a:t>Thank you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FCB110A2-FF5B-EF56-E246-5FC296661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91EBB-59FC-1B46-038A-FF98D6615165}"/>
              </a:ext>
            </a:extLst>
          </p:cNvPr>
          <p:cNvSpPr>
            <a:spLocks noGrp="1"/>
          </p:cNvSpPr>
          <p:nvPr>
            <p:ph type="title"/>
          </p:nvPr>
        </p:nvSpPr>
        <p:spPr/>
        <p:txBody>
          <a:bodyPr/>
          <a:lstStyle/>
          <a:p>
            <a:r>
              <a:rPr lang="en-US" b="1" dirty="0"/>
              <a:t>RESOURCES</a:t>
            </a:r>
          </a:p>
        </p:txBody>
      </p:sp>
      <p:sp>
        <p:nvSpPr>
          <p:cNvPr id="3" name="Content Placeholder 2">
            <a:extLst>
              <a:ext uri="{FF2B5EF4-FFF2-40B4-BE49-F238E27FC236}">
                <a16:creationId xmlns:a16="http://schemas.microsoft.com/office/drawing/2014/main" id="{758AC22F-69A8-6CCC-3F00-EB9F03AD9DB3}"/>
              </a:ext>
            </a:extLst>
          </p:cNvPr>
          <p:cNvSpPr>
            <a:spLocks noGrp="1"/>
          </p:cNvSpPr>
          <p:nvPr>
            <p:ph idx="1"/>
          </p:nvPr>
        </p:nvSpPr>
        <p:spPr>
          <a:xfrm>
            <a:off x="838201" y="1825625"/>
            <a:ext cx="6821774" cy="4667250"/>
          </a:xfrm>
        </p:spPr>
        <p:txBody>
          <a:bodyPr>
            <a:normAutofit fontScale="47500" lnSpcReduction="20000"/>
          </a:bodyPr>
          <a:lstStyle/>
          <a:p>
            <a:r>
              <a:rPr lang="en-US" dirty="0">
                <a:solidFill>
                  <a:srgbClr val="212121"/>
                </a:solidFill>
              </a:rPr>
              <a:t>Aron AW, Dahl NK. Clinical Genetic Testing in Nephrology: Core Curriculum 2024. Am J Kidney Dis. 2024 Nov;84(5):632-645. </a:t>
            </a:r>
            <a:r>
              <a:rPr lang="en-US" dirty="0" err="1">
                <a:solidFill>
                  <a:srgbClr val="212121"/>
                </a:solidFill>
              </a:rPr>
              <a:t>doi</a:t>
            </a:r>
            <a:r>
              <a:rPr lang="en-US" dirty="0">
                <a:solidFill>
                  <a:srgbClr val="212121"/>
                </a:solidFill>
              </a:rPr>
              <a:t>: 10.1053/j.ajkd.2024.05.011. </a:t>
            </a:r>
            <a:r>
              <a:rPr lang="en-US" dirty="0" err="1">
                <a:solidFill>
                  <a:srgbClr val="212121"/>
                </a:solidFill>
              </a:rPr>
              <a:t>Epub</a:t>
            </a:r>
            <a:r>
              <a:rPr lang="en-US" dirty="0">
                <a:solidFill>
                  <a:srgbClr val="212121"/>
                </a:solidFill>
              </a:rPr>
              <a:t> 2024 Sep 26. PMID: 39340488.</a:t>
            </a:r>
          </a:p>
          <a:p>
            <a:r>
              <a:rPr lang="en-US" dirty="0">
                <a:solidFill>
                  <a:srgbClr val="212121"/>
                </a:solidFill>
              </a:rPr>
              <a:t>Devarajan P, et al. Emerging Role of Clinical Genetics in CKD. Kidney Med. 2022 Feb 11;4(4):100435. </a:t>
            </a:r>
            <a:r>
              <a:rPr lang="en-US" dirty="0" err="1">
                <a:solidFill>
                  <a:srgbClr val="212121"/>
                </a:solidFill>
              </a:rPr>
              <a:t>doi</a:t>
            </a:r>
            <a:r>
              <a:rPr lang="en-US" dirty="0">
                <a:solidFill>
                  <a:srgbClr val="212121"/>
                </a:solidFill>
              </a:rPr>
              <a:t>: 10.1016/j.xkme.2022.100435. PMID: 35372818; PMCID: PMC8971313.</a:t>
            </a:r>
          </a:p>
          <a:p>
            <a:r>
              <a:rPr lang="en-US" dirty="0">
                <a:solidFill>
                  <a:srgbClr val="212121"/>
                </a:solidFill>
              </a:rPr>
              <a:t>Franceschini N, et al; NKF Genetic Testing Working Group. Advancing Genetic Testing in Kidney Diseases: Report From a National Kidney Foundation Working Group. Am J Kidney Dis. 2024 Dec;84(6):751-766. </a:t>
            </a:r>
            <a:r>
              <a:rPr lang="en-US" dirty="0" err="1">
                <a:solidFill>
                  <a:srgbClr val="212121"/>
                </a:solidFill>
              </a:rPr>
              <a:t>doi</a:t>
            </a:r>
            <a:r>
              <a:rPr lang="en-US" dirty="0">
                <a:solidFill>
                  <a:srgbClr val="212121"/>
                </a:solidFill>
              </a:rPr>
              <a:t>: 10.1053/j.ajkd.2024.05.010. </a:t>
            </a:r>
            <a:r>
              <a:rPr lang="en-US" dirty="0" err="1">
                <a:solidFill>
                  <a:srgbClr val="212121"/>
                </a:solidFill>
              </a:rPr>
              <a:t>Epub</a:t>
            </a:r>
            <a:r>
              <a:rPr lang="en-US" dirty="0">
                <a:solidFill>
                  <a:srgbClr val="212121"/>
                </a:solidFill>
              </a:rPr>
              <a:t> 2024 Jul 19. PMID: 39033956; PMCID: PMC11585423.</a:t>
            </a:r>
          </a:p>
          <a:p>
            <a:r>
              <a:rPr lang="en-US" dirty="0" err="1">
                <a:solidFill>
                  <a:srgbClr val="212121"/>
                </a:solidFill>
              </a:rPr>
              <a:t>Giudicessi</a:t>
            </a:r>
            <a:r>
              <a:rPr lang="en-US" dirty="0">
                <a:solidFill>
                  <a:srgbClr val="212121"/>
                </a:solidFill>
              </a:rPr>
              <a:t> JR, Ackerman MJ. Determinants of incomplete penetrance and variable expressivity in heritable cardiac arrhythmia syndromes. </a:t>
            </a:r>
            <a:r>
              <a:rPr lang="en-US" dirty="0" err="1">
                <a:solidFill>
                  <a:srgbClr val="212121"/>
                </a:solidFill>
              </a:rPr>
              <a:t>Transl</a:t>
            </a:r>
            <a:r>
              <a:rPr lang="en-US" dirty="0">
                <a:solidFill>
                  <a:srgbClr val="212121"/>
                </a:solidFill>
              </a:rPr>
              <a:t> Res. 2013 Jan;161(1):1-14. </a:t>
            </a:r>
            <a:r>
              <a:rPr lang="en-US" dirty="0" err="1">
                <a:solidFill>
                  <a:srgbClr val="212121"/>
                </a:solidFill>
              </a:rPr>
              <a:t>doi</a:t>
            </a:r>
            <a:r>
              <a:rPr lang="en-US" dirty="0">
                <a:solidFill>
                  <a:srgbClr val="212121"/>
                </a:solidFill>
              </a:rPr>
              <a:t>: 10.1016/j.trsl.2012.08.005. </a:t>
            </a:r>
            <a:r>
              <a:rPr lang="en-US" dirty="0" err="1">
                <a:solidFill>
                  <a:srgbClr val="212121"/>
                </a:solidFill>
              </a:rPr>
              <a:t>Epub</a:t>
            </a:r>
            <a:r>
              <a:rPr lang="en-US" dirty="0">
                <a:solidFill>
                  <a:srgbClr val="212121"/>
                </a:solidFill>
              </a:rPr>
              <a:t> 2012 Sep 17. PMID: 22995932; PMCID: PMC3624763.</a:t>
            </a:r>
          </a:p>
          <a:p>
            <a:r>
              <a:rPr lang="en-US" dirty="0" err="1">
                <a:solidFill>
                  <a:srgbClr val="212121"/>
                </a:solidFill>
              </a:rPr>
              <a:t>Groopman</a:t>
            </a:r>
            <a:r>
              <a:rPr lang="en-US" dirty="0">
                <a:solidFill>
                  <a:srgbClr val="212121"/>
                </a:solidFill>
              </a:rPr>
              <a:t> EE, et al. Rare genetic causes of complex kidney and urological diseases. Nat Rev Nephrol. 2020 Nov;16(11):641-656. </a:t>
            </a:r>
            <a:r>
              <a:rPr lang="en-US" dirty="0" err="1">
                <a:solidFill>
                  <a:srgbClr val="212121"/>
                </a:solidFill>
              </a:rPr>
              <a:t>doi</a:t>
            </a:r>
            <a:r>
              <a:rPr lang="en-US" dirty="0">
                <a:solidFill>
                  <a:srgbClr val="212121"/>
                </a:solidFill>
              </a:rPr>
              <a:t>: 10.1038/s41581-020-0325-2. </a:t>
            </a:r>
            <a:r>
              <a:rPr lang="en-US" dirty="0" err="1">
                <a:solidFill>
                  <a:srgbClr val="212121"/>
                </a:solidFill>
              </a:rPr>
              <a:t>Epub</a:t>
            </a:r>
            <a:r>
              <a:rPr lang="en-US" dirty="0">
                <a:solidFill>
                  <a:srgbClr val="212121"/>
                </a:solidFill>
              </a:rPr>
              <a:t> 2020 Aug 17. PMID: 32807983; PMCID: PMC7772719.</a:t>
            </a:r>
            <a:endParaRPr lang="en-US" dirty="0"/>
          </a:p>
          <a:p>
            <a:r>
              <a:rPr lang="en-US" dirty="0"/>
              <a:t>Teresa Bada-Bosch, Angel M Sevillano, María Teresa Sánchez-Calvin, Carmen Palma-Milla, Ignacio Alba de Cáceres, Francisco Díaz-Crespo, Hernando Trujillo, Marina Alonso, Clara Cases-Corona, Amir Shabaka, Juan Francisco Quesada-Espinosa, José Miguel </a:t>
            </a:r>
            <a:r>
              <a:rPr lang="en-US" dirty="0" err="1"/>
              <a:t>Lezana</a:t>
            </a:r>
            <a:r>
              <a:rPr lang="en-US" dirty="0"/>
              <a:t>-Rosales, Eduardo Gutiérrez, Gema Fernández-Juárez, Fernando Caravaca-</a:t>
            </a:r>
            <a:r>
              <a:rPr lang="en-US" dirty="0" err="1"/>
              <a:t>Fontán</a:t>
            </a:r>
            <a:r>
              <a:rPr lang="en-US" dirty="0"/>
              <a:t>, Manuel Praga, Cystic phenotype and chronic kidney disease in autosomal dominant Alport syndrome, </a:t>
            </a:r>
            <a:r>
              <a:rPr lang="en-US" i="1" dirty="0"/>
              <a:t>Nephrology Dialysis Transplantation</a:t>
            </a:r>
            <a:r>
              <a:rPr lang="en-US" dirty="0"/>
              <a:t>, Volume 39, Issue 8, August 2024, Pages 1288–1298, </a:t>
            </a:r>
            <a:r>
              <a:rPr lang="en-US" dirty="0">
                <a:hlinkClick r:id="rId3">
                  <a:extLst>
                    <a:ext uri="{A12FA001-AC4F-418D-AE19-62706E023703}">
                      <ahyp:hlinkClr xmlns:ahyp="http://schemas.microsoft.com/office/drawing/2018/hyperlinkcolor" val="tx"/>
                    </a:ext>
                  </a:extLst>
                </a:hlinkClick>
              </a:rPr>
              <a:t>https://doi.org/10.1093/ndt/gfae002</a:t>
            </a:r>
            <a:endParaRPr lang="en-US" dirty="0"/>
          </a:p>
          <a:p>
            <a:r>
              <a:rPr lang="en-US" dirty="0" err="1">
                <a:solidFill>
                  <a:srgbClr val="212121"/>
                </a:solidFill>
              </a:rPr>
              <a:t>Vivante</a:t>
            </a:r>
            <a:r>
              <a:rPr lang="en-US" dirty="0">
                <a:solidFill>
                  <a:srgbClr val="212121"/>
                </a:solidFill>
              </a:rPr>
              <a:t> A. Genetics of Chronic Kidney Disease. N Engl J Med. 2024 Aug 15;391(7):627-639. </a:t>
            </a:r>
            <a:r>
              <a:rPr lang="en-US" dirty="0" err="1">
                <a:solidFill>
                  <a:srgbClr val="212121"/>
                </a:solidFill>
              </a:rPr>
              <a:t>doi</a:t>
            </a:r>
            <a:r>
              <a:rPr lang="en-US" dirty="0">
                <a:solidFill>
                  <a:srgbClr val="212121"/>
                </a:solidFill>
              </a:rPr>
              <a:t>: 10.1056/NEJMra2308577. PMID: 39141855.</a:t>
            </a:r>
            <a:endParaRPr lang="en-US" dirty="0"/>
          </a:p>
          <a:p>
            <a:endParaRPr lang="en-US" dirty="0"/>
          </a:p>
        </p:txBody>
      </p:sp>
    </p:spTree>
    <p:extLst>
      <p:ext uri="{BB962C8B-B14F-4D97-AF65-F5344CB8AC3E}">
        <p14:creationId xmlns:p14="http://schemas.microsoft.com/office/powerpoint/2010/main" val="33170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64FE9588-7DCB-C0ED-91B7-19B6E2EE5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71E77-517C-6622-FEA6-32E328CA8C1F}"/>
              </a:ext>
            </a:extLst>
          </p:cNvPr>
          <p:cNvSpPr>
            <a:spLocks noGrp="1"/>
          </p:cNvSpPr>
          <p:nvPr>
            <p:ph type="title"/>
          </p:nvPr>
        </p:nvSpPr>
        <p:spPr/>
        <p:txBody>
          <a:bodyPr/>
          <a:lstStyle/>
          <a:p>
            <a:r>
              <a:rPr lang="en-US" b="1" dirty="0"/>
              <a:t>OBJECTIVES</a:t>
            </a:r>
          </a:p>
        </p:txBody>
      </p:sp>
      <p:grpSp>
        <p:nvGrpSpPr>
          <p:cNvPr id="117" name="Group 116">
            <a:extLst>
              <a:ext uri="{FF2B5EF4-FFF2-40B4-BE49-F238E27FC236}">
                <a16:creationId xmlns:a16="http://schemas.microsoft.com/office/drawing/2014/main" id="{8632E724-7582-3359-E7E7-25A72F951B9E}"/>
              </a:ext>
            </a:extLst>
          </p:cNvPr>
          <p:cNvGrpSpPr/>
          <p:nvPr/>
        </p:nvGrpSpPr>
        <p:grpSpPr>
          <a:xfrm>
            <a:off x="733268" y="2197022"/>
            <a:ext cx="6596922" cy="1231978"/>
            <a:chOff x="838200" y="2051907"/>
            <a:chExt cx="3494665" cy="842669"/>
          </a:xfrm>
        </p:grpSpPr>
        <p:sp>
          <p:nvSpPr>
            <p:cNvPr id="112" name="Freeform 10">
              <a:extLst>
                <a:ext uri="{FF2B5EF4-FFF2-40B4-BE49-F238E27FC236}">
                  <a16:creationId xmlns:a16="http://schemas.microsoft.com/office/drawing/2014/main" id="{B3DF86E3-C777-658D-76E6-F5AE249E2282}"/>
                </a:ext>
              </a:extLst>
            </p:cNvPr>
            <p:cNvSpPr/>
            <p:nvPr/>
          </p:nvSpPr>
          <p:spPr>
            <a:xfrm>
              <a:off x="838200" y="2051907"/>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dirty="0">
                <a:solidFill>
                  <a:prstClr val="black"/>
                </a:solidFill>
                <a:latin typeface="Calibri"/>
              </a:endParaRPr>
            </a:p>
          </p:txBody>
        </p:sp>
        <p:grpSp>
          <p:nvGrpSpPr>
            <p:cNvPr id="113" name="Group 45">
              <a:extLst>
                <a:ext uri="{FF2B5EF4-FFF2-40B4-BE49-F238E27FC236}">
                  <a16:creationId xmlns:a16="http://schemas.microsoft.com/office/drawing/2014/main" id="{C026574E-E259-7DDB-6200-0385B930CBFC}"/>
                </a:ext>
              </a:extLst>
            </p:cNvPr>
            <p:cNvGrpSpPr/>
            <p:nvPr/>
          </p:nvGrpSpPr>
          <p:grpSpPr>
            <a:xfrm>
              <a:off x="946854" y="2127837"/>
              <a:ext cx="542716" cy="546550"/>
              <a:chOff x="7176" y="0"/>
              <a:chExt cx="798449" cy="804092"/>
            </a:xfrm>
            <a:solidFill>
              <a:srgbClr val="D15353"/>
            </a:solidFill>
          </p:grpSpPr>
          <p:sp>
            <p:nvSpPr>
              <p:cNvPr id="114" name="Freeform 46">
                <a:extLst>
                  <a:ext uri="{FF2B5EF4-FFF2-40B4-BE49-F238E27FC236}">
                    <a16:creationId xmlns:a16="http://schemas.microsoft.com/office/drawing/2014/main" id="{D8937F05-5E79-9ED4-7ECB-B709D924B269}"/>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15" name="TextBox 47">
                <a:extLst>
                  <a:ext uri="{FF2B5EF4-FFF2-40B4-BE49-F238E27FC236}">
                    <a16:creationId xmlns:a16="http://schemas.microsoft.com/office/drawing/2014/main" id="{D4940F82-57F4-A92D-2CE7-9CB6956D5259}"/>
                  </a:ext>
                </a:extLst>
              </p:cNvPr>
              <p:cNvSpPr txBox="1"/>
              <p:nvPr/>
            </p:nvSpPr>
            <p:spPr>
              <a:xfrm>
                <a:off x="114300" y="105592"/>
                <a:ext cx="584200" cy="698500"/>
              </a:xfrm>
              <a:prstGeom prst="rect">
                <a:avLst/>
              </a:prstGeom>
              <a:noFill/>
              <a:ln>
                <a:noFill/>
              </a:ln>
            </p:spPr>
            <p:txBody>
              <a:bodyPr lIns="33867" tIns="33867" rIns="33867" bIns="33867" rtlCol="0" anchor="ctr"/>
              <a:lstStyle/>
              <a:p>
                <a:pPr algn="ctr" defTabSz="609630">
                  <a:lnSpc>
                    <a:spcPts val="1280"/>
                  </a:lnSpc>
                </a:pPr>
                <a:r>
                  <a:rPr lang="en-US" sz="2800" b="1" dirty="0">
                    <a:solidFill>
                      <a:srgbClr val="FFFFFF"/>
                    </a:solidFill>
                    <a:latin typeface="Aptos Display" panose="020B0004020202020204" pitchFamily="34" charset="0"/>
                    <a:ea typeface="Open Sauce Bold"/>
                    <a:cs typeface="Open Sauce Bold"/>
                    <a:sym typeface="Open Sauce Bold"/>
                  </a:rPr>
                  <a:t>1</a:t>
                </a:r>
              </a:p>
            </p:txBody>
          </p:sp>
        </p:grpSp>
        <p:sp>
          <p:nvSpPr>
            <p:cNvPr id="116" name="TextBox 94">
              <a:extLst>
                <a:ext uri="{FF2B5EF4-FFF2-40B4-BE49-F238E27FC236}">
                  <a16:creationId xmlns:a16="http://schemas.microsoft.com/office/drawing/2014/main" id="{5B74BE76-D400-EB32-3042-D4C4F9106107}"/>
                </a:ext>
              </a:extLst>
            </p:cNvPr>
            <p:cNvSpPr txBox="1"/>
            <p:nvPr/>
          </p:nvSpPr>
          <p:spPr>
            <a:xfrm>
              <a:off x="1416756" y="2136711"/>
              <a:ext cx="2838082" cy="757865"/>
            </a:xfrm>
            <a:prstGeom prst="rect">
              <a:avLst/>
            </a:prstGeom>
            <a:ln>
              <a:noFill/>
            </a:ln>
          </p:spPr>
          <p:txBody>
            <a:bodyPr wrap="square" lIns="0" tIns="0" rIns="0" bIns="0" rtlCol="0" anchor="t">
              <a:spAutoFit/>
            </a:bodyPr>
            <a:lstStyle/>
            <a:p>
              <a:pPr algn="ctr"/>
              <a:r>
                <a:rPr lang="en-US" sz="2400" b="1" i="0" u="none" strike="noStrike" dirty="0">
                  <a:solidFill>
                    <a:srgbClr val="000000"/>
                  </a:solidFill>
                  <a:effectLst/>
                </a:rPr>
                <a:t>Describe the indications for genetic testing in kidney disease patients</a:t>
              </a:r>
              <a:endParaRPr lang="en-US" sz="2400" b="1" dirty="0"/>
            </a:p>
          </p:txBody>
        </p:sp>
      </p:grpSp>
      <p:grpSp>
        <p:nvGrpSpPr>
          <p:cNvPr id="124" name="Group 123">
            <a:extLst>
              <a:ext uri="{FF2B5EF4-FFF2-40B4-BE49-F238E27FC236}">
                <a16:creationId xmlns:a16="http://schemas.microsoft.com/office/drawing/2014/main" id="{F202D99A-3490-41F7-AA9A-B28A6981569E}"/>
              </a:ext>
            </a:extLst>
          </p:cNvPr>
          <p:cNvGrpSpPr/>
          <p:nvPr/>
        </p:nvGrpSpPr>
        <p:grpSpPr>
          <a:xfrm>
            <a:off x="728271" y="3428999"/>
            <a:ext cx="6596922" cy="916143"/>
            <a:chOff x="838200" y="2051907"/>
            <a:chExt cx="3494665" cy="626639"/>
          </a:xfrm>
        </p:grpSpPr>
        <p:sp>
          <p:nvSpPr>
            <p:cNvPr id="125" name="Freeform 10">
              <a:extLst>
                <a:ext uri="{FF2B5EF4-FFF2-40B4-BE49-F238E27FC236}">
                  <a16:creationId xmlns:a16="http://schemas.microsoft.com/office/drawing/2014/main" id="{8C7EB211-C8C6-1A17-F7FA-43336C73DCA1}"/>
                </a:ext>
              </a:extLst>
            </p:cNvPr>
            <p:cNvSpPr/>
            <p:nvPr/>
          </p:nvSpPr>
          <p:spPr>
            <a:xfrm>
              <a:off x="838200" y="2051907"/>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dirty="0">
                <a:solidFill>
                  <a:prstClr val="black"/>
                </a:solidFill>
                <a:latin typeface="Calibri"/>
              </a:endParaRPr>
            </a:p>
          </p:txBody>
        </p:sp>
        <p:grpSp>
          <p:nvGrpSpPr>
            <p:cNvPr id="126" name="Group 45">
              <a:extLst>
                <a:ext uri="{FF2B5EF4-FFF2-40B4-BE49-F238E27FC236}">
                  <a16:creationId xmlns:a16="http://schemas.microsoft.com/office/drawing/2014/main" id="{429F49EC-A24A-3B1E-E3D2-9ACD5ED7BEB9}"/>
                </a:ext>
              </a:extLst>
            </p:cNvPr>
            <p:cNvGrpSpPr/>
            <p:nvPr/>
          </p:nvGrpSpPr>
          <p:grpSpPr>
            <a:xfrm>
              <a:off x="946854" y="2127837"/>
              <a:ext cx="542716" cy="546550"/>
              <a:chOff x="7176" y="0"/>
              <a:chExt cx="798449" cy="804092"/>
            </a:xfrm>
            <a:solidFill>
              <a:srgbClr val="D15353"/>
            </a:solidFill>
          </p:grpSpPr>
          <p:sp>
            <p:nvSpPr>
              <p:cNvPr id="128" name="Freeform 46">
                <a:extLst>
                  <a:ext uri="{FF2B5EF4-FFF2-40B4-BE49-F238E27FC236}">
                    <a16:creationId xmlns:a16="http://schemas.microsoft.com/office/drawing/2014/main" id="{526B72F6-266C-A3AA-B5E4-5837CE7497A6}"/>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29" name="TextBox 47">
                <a:extLst>
                  <a:ext uri="{FF2B5EF4-FFF2-40B4-BE49-F238E27FC236}">
                    <a16:creationId xmlns:a16="http://schemas.microsoft.com/office/drawing/2014/main" id="{0EE6D19B-9516-99EB-0F47-E8D29D0156FE}"/>
                  </a:ext>
                </a:extLst>
              </p:cNvPr>
              <p:cNvSpPr txBox="1"/>
              <p:nvPr/>
            </p:nvSpPr>
            <p:spPr>
              <a:xfrm>
                <a:off x="114300" y="105592"/>
                <a:ext cx="584200" cy="698500"/>
              </a:xfrm>
              <a:prstGeom prst="rect">
                <a:avLst/>
              </a:prstGeom>
              <a:noFill/>
              <a:ln>
                <a:noFill/>
              </a:ln>
            </p:spPr>
            <p:txBody>
              <a:bodyPr lIns="33867" tIns="33867" rIns="33867" bIns="33867" rtlCol="0" anchor="ctr"/>
              <a:lstStyle/>
              <a:p>
                <a:pPr algn="ctr" defTabSz="609630">
                  <a:lnSpc>
                    <a:spcPts val="1280"/>
                  </a:lnSpc>
                </a:pPr>
                <a:r>
                  <a:rPr lang="en-US" sz="2800" b="1" dirty="0">
                    <a:solidFill>
                      <a:srgbClr val="FFFFFF"/>
                    </a:solidFill>
                    <a:latin typeface="Aptos Display" panose="020B0004020202020204" pitchFamily="34" charset="0"/>
                    <a:ea typeface="Open Sauce Bold"/>
                    <a:cs typeface="Open Sauce Bold"/>
                    <a:sym typeface="Open Sauce Bold"/>
                  </a:rPr>
                  <a:t>2</a:t>
                </a:r>
              </a:p>
            </p:txBody>
          </p:sp>
        </p:grpSp>
        <p:sp>
          <p:nvSpPr>
            <p:cNvPr id="127" name="TextBox 94">
              <a:extLst>
                <a:ext uri="{FF2B5EF4-FFF2-40B4-BE49-F238E27FC236}">
                  <a16:creationId xmlns:a16="http://schemas.microsoft.com/office/drawing/2014/main" id="{C09B2801-8827-7CD0-3770-24378A49A851}"/>
                </a:ext>
              </a:extLst>
            </p:cNvPr>
            <p:cNvSpPr txBox="1"/>
            <p:nvPr/>
          </p:nvSpPr>
          <p:spPr>
            <a:xfrm>
              <a:off x="1416756" y="2136711"/>
              <a:ext cx="2838082" cy="505244"/>
            </a:xfrm>
            <a:prstGeom prst="rect">
              <a:avLst/>
            </a:prstGeom>
            <a:ln>
              <a:noFill/>
            </a:ln>
          </p:spPr>
          <p:txBody>
            <a:bodyPr wrap="square" lIns="0" tIns="0" rIns="0" bIns="0" rtlCol="0" anchor="t">
              <a:spAutoFit/>
            </a:bodyPr>
            <a:lstStyle/>
            <a:p>
              <a:pPr algn="ctr"/>
              <a:r>
                <a:rPr lang="en-US" sz="2400" b="1" dirty="0">
                  <a:solidFill>
                    <a:srgbClr val="000000"/>
                  </a:solidFill>
                  <a:latin typeface="Aptos" panose="020B0004020202020204" pitchFamily="34" charset="0"/>
                </a:rPr>
                <a:t>Review</a:t>
              </a:r>
              <a:r>
                <a:rPr lang="en-US" sz="2400" b="1" i="0" u="none" strike="noStrike" dirty="0">
                  <a:solidFill>
                    <a:srgbClr val="000000"/>
                  </a:solidFill>
                  <a:effectLst/>
                  <a:latin typeface="Aptos" panose="020B0004020202020204" pitchFamily="34" charset="0"/>
                </a:rPr>
                <a:t> the genetic basis of common CKD causes and the implications</a:t>
              </a:r>
            </a:p>
          </p:txBody>
        </p:sp>
      </p:grpSp>
      <p:grpSp>
        <p:nvGrpSpPr>
          <p:cNvPr id="130" name="Group 129">
            <a:extLst>
              <a:ext uri="{FF2B5EF4-FFF2-40B4-BE49-F238E27FC236}">
                <a16:creationId xmlns:a16="http://schemas.microsoft.com/office/drawing/2014/main" id="{80C967D3-BC65-56D8-2470-DC8B55DC0FB5}"/>
              </a:ext>
            </a:extLst>
          </p:cNvPr>
          <p:cNvGrpSpPr/>
          <p:nvPr/>
        </p:nvGrpSpPr>
        <p:grpSpPr>
          <a:xfrm>
            <a:off x="728271" y="5350525"/>
            <a:ext cx="6596922" cy="1025041"/>
            <a:chOff x="838200" y="2051907"/>
            <a:chExt cx="3494665" cy="701125"/>
          </a:xfrm>
        </p:grpSpPr>
        <p:sp>
          <p:nvSpPr>
            <p:cNvPr id="131" name="Freeform 10">
              <a:extLst>
                <a:ext uri="{FF2B5EF4-FFF2-40B4-BE49-F238E27FC236}">
                  <a16:creationId xmlns:a16="http://schemas.microsoft.com/office/drawing/2014/main" id="{F772C470-56B2-43A4-AF9F-6F4743E50195}"/>
                </a:ext>
              </a:extLst>
            </p:cNvPr>
            <p:cNvSpPr/>
            <p:nvPr/>
          </p:nvSpPr>
          <p:spPr>
            <a:xfrm>
              <a:off x="838200" y="2051907"/>
              <a:ext cx="3494665" cy="626639"/>
            </a:xfrm>
            <a:custGeom>
              <a:avLst/>
              <a:gdLst/>
              <a:ahLst/>
              <a:cxnLst/>
              <a:rect l="l" t="t" r="r" b="b"/>
              <a:pathLst>
                <a:path w="4008623" h="698500">
                  <a:moveTo>
                    <a:pt x="4006839" y="354209"/>
                  </a:moveTo>
                  <a:lnTo>
                    <a:pt x="3809410" y="693541"/>
                  </a:lnTo>
                  <a:cubicBezTo>
                    <a:pt x="3807624" y="696611"/>
                    <a:pt x="3804339" y="698500"/>
                    <a:pt x="3800787" y="698500"/>
                  </a:cubicBezTo>
                  <a:lnTo>
                    <a:pt x="207836" y="698500"/>
                  </a:lnTo>
                  <a:cubicBezTo>
                    <a:pt x="204283" y="698500"/>
                    <a:pt x="200999" y="696611"/>
                    <a:pt x="199213" y="693541"/>
                  </a:cubicBezTo>
                  <a:lnTo>
                    <a:pt x="1783" y="354209"/>
                  </a:lnTo>
                  <a:cubicBezTo>
                    <a:pt x="0" y="351144"/>
                    <a:pt x="0" y="347356"/>
                    <a:pt x="1783" y="344291"/>
                  </a:cubicBezTo>
                  <a:lnTo>
                    <a:pt x="199213" y="4959"/>
                  </a:lnTo>
                  <a:cubicBezTo>
                    <a:pt x="200999" y="1889"/>
                    <a:pt x="204283" y="0"/>
                    <a:pt x="207836" y="0"/>
                  </a:cubicBezTo>
                  <a:lnTo>
                    <a:pt x="3800787" y="0"/>
                  </a:lnTo>
                  <a:cubicBezTo>
                    <a:pt x="3804339" y="0"/>
                    <a:pt x="3807624" y="1889"/>
                    <a:pt x="3809410" y="4959"/>
                  </a:cubicBezTo>
                  <a:lnTo>
                    <a:pt x="4006839" y="344291"/>
                  </a:lnTo>
                  <a:cubicBezTo>
                    <a:pt x="4008623" y="347356"/>
                    <a:pt x="4008623" y="351144"/>
                    <a:pt x="4006839" y="354209"/>
                  </a:cubicBezTo>
                  <a:close/>
                </a:path>
              </a:pathLst>
            </a:custGeom>
            <a:solidFill>
              <a:srgbClr val="000000">
                <a:alpha val="0"/>
              </a:srgbClr>
            </a:solidFill>
            <a:ln w="57150" cap="sq">
              <a:solidFill>
                <a:srgbClr val="C00000"/>
              </a:solidFill>
              <a:prstDash val="solid"/>
              <a:miter/>
            </a:ln>
          </p:spPr>
          <p:txBody>
            <a:bodyPr/>
            <a:lstStyle/>
            <a:p>
              <a:pPr defTabSz="609630"/>
              <a:endParaRPr lang="en-US" sz="1200" dirty="0">
                <a:solidFill>
                  <a:prstClr val="black"/>
                </a:solidFill>
                <a:latin typeface="Calibri"/>
              </a:endParaRPr>
            </a:p>
          </p:txBody>
        </p:sp>
        <p:grpSp>
          <p:nvGrpSpPr>
            <p:cNvPr id="132" name="Group 45">
              <a:extLst>
                <a:ext uri="{FF2B5EF4-FFF2-40B4-BE49-F238E27FC236}">
                  <a16:creationId xmlns:a16="http://schemas.microsoft.com/office/drawing/2014/main" id="{A9EFA8B0-2568-7171-B296-D48E4F217ABB}"/>
                </a:ext>
              </a:extLst>
            </p:cNvPr>
            <p:cNvGrpSpPr/>
            <p:nvPr/>
          </p:nvGrpSpPr>
          <p:grpSpPr>
            <a:xfrm>
              <a:off x="946854" y="2127837"/>
              <a:ext cx="542716" cy="625195"/>
              <a:chOff x="7176" y="0"/>
              <a:chExt cx="798449" cy="919796"/>
            </a:xfrm>
            <a:solidFill>
              <a:srgbClr val="D15353"/>
            </a:solidFill>
          </p:grpSpPr>
          <p:sp>
            <p:nvSpPr>
              <p:cNvPr id="134" name="Freeform 46">
                <a:extLst>
                  <a:ext uri="{FF2B5EF4-FFF2-40B4-BE49-F238E27FC236}">
                    <a16:creationId xmlns:a16="http://schemas.microsoft.com/office/drawing/2014/main" id="{E16A8D40-F8ED-28F3-8140-571044400BEA}"/>
                  </a:ext>
                </a:extLst>
              </p:cNvPr>
              <p:cNvSpPr/>
              <p:nvPr/>
            </p:nvSpPr>
            <p:spPr>
              <a:xfrm>
                <a:off x="7176" y="0"/>
                <a:ext cx="798449" cy="698500"/>
              </a:xfrm>
              <a:custGeom>
                <a:avLst/>
                <a:gdLst/>
                <a:ahLst/>
                <a:cxnLst/>
                <a:rect l="l" t="t" r="r" b="b"/>
                <a:pathLst>
                  <a:path w="798449" h="698500">
                    <a:moveTo>
                      <a:pt x="786831" y="381550"/>
                    </a:moveTo>
                    <a:lnTo>
                      <a:pt x="621217" y="666200"/>
                    </a:lnTo>
                    <a:cubicBezTo>
                      <a:pt x="609582" y="686198"/>
                      <a:pt x="588191" y="698500"/>
                      <a:pt x="565055" y="698500"/>
                    </a:cubicBezTo>
                    <a:lnTo>
                      <a:pt x="233393" y="698500"/>
                    </a:lnTo>
                    <a:cubicBezTo>
                      <a:pt x="210257" y="698500"/>
                      <a:pt x="188866" y="686198"/>
                      <a:pt x="177232" y="666200"/>
                    </a:cubicBezTo>
                    <a:lnTo>
                      <a:pt x="11616" y="381550"/>
                    </a:lnTo>
                    <a:cubicBezTo>
                      <a:pt x="0" y="361583"/>
                      <a:pt x="0" y="336917"/>
                      <a:pt x="11616" y="316950"/>
                    </a:cubicBezTo>
                    <a:lnTo>
                      <a:pt x="177232" y="32300"/>
                    </a:lnTo>
                    <a:cubicBezTo>
                      <a:pt x="188866" y="12302"/>
                      <a:pt x="210257" y="0"/>
                      <a:pt x="233393" y="0"/>
                    </a:cubicBezTo>
                    <a:lnTo>
                      <a:pt x="565055" y="0"/>
                    </a:lnTo>
                    <a:cubicBezTo>
                      <a:pt x="588191" y="0"/>
                      <a:pt x="609582" y="12302"/>
                      <a:pt x="621217" y="32300"/>
                    </a:cubicBezTo>
                    <a:lnTo>
                      <a:pt x="786831" y="316950"/>
                    </a:lnTo>
                    <a:cubicBezTo>
                      <a:pt x="798448" y="336917"/>
                      <a:pt x="798448" y="361583"/>
                      <a:pt x="786831" y="381550"/>
                    </a:cubicBezTo>
                    <a:close/>
                  </a:path>
                </a:pathLst>
              </a:custGeom>
              <a:grpFill/>
              <a:ln>
                <a:solidFill>
                  <a:srgbClr val="C00000"/>
                </a:solidFill>
              </a:ln>
            </p:spPr>
            <p:txBody>
              <a:bodyPr/>
              <a:lstStyle/>
              <a:p>
                <a:pPr defTabSz="609630"/>
                <a:endParaRPr lang="en-US" sz="1200">
                  <a:solidFill>
                    <a:prstClr val="black"/>
                  </a:solidFill>
                  <a:latin typeface="Calibri"/>
                </a:endParaRPr>
              </a:p>
            </p:txBody>
          </p:sp>
          <p:sp>
            <p:nvSpPr>
              <p:cNvPr id="135" name="TextBox 47">
                <a:extLst>
                  <a:ext uri="{FF2B5EF4-FFF2-40B4-BE49-F238E27FC236}">
                    <a16:creationId xmlns:a16="http://schemas.microsoft.com/office/drawing/2014/main" id="{A87272DF-88B3-6390-B3F5-384A48F4F336}"/>
                  </a:ext>
                </a:extLst>
              </p:cNvPr>
              <p:cNvSpPr txBox="1"/>
              <p:nvPr/>
            </p:nvSpPr>
            <p:spPr>
              <a:xfrm>
                <a:off x="114300" y="221296"/>
                <a:ext cx="584200" cy="698500"/>
              </a:xfrm>
              <a:prstGeom prst="rect">
                <a:avLst/>
              </a:prstGeom>
              <a:noFill/>
              <a:ln>
                <a:noFill/>
              </a:ln>
            </p:spPr>
            <p:txBody>
              <a:bodyPr lIns="33867" tIns="33867" rIns="33867" bIns="33867" rtlCol="0" anchor="ctr"/>
              <a:lstStyle/>
              <a:p>
                <a:pPr algn="ctr" defTabSz="609630">
                  <a:lnSpc>
                    <a:spcPts val="1280"/>
                  </a:lnSpc>
                </a:pPr>
                <a:r>
                  <a:rPr lang="en-US" sz="4400" b="1" dirty="0">
                    <a:solidFill>
                      <a:srgbClr val="FFFFFF"/>
                    </a:solidFill>
                    <a:latin typeface="Aptos Display" panose="020B0004020202020204" pitchFamily="34" charset="0"/>
                    <a:ea typeface="Open Sauce Bold"/>
                    <a:cs typeface="Open Sauce Bold"/>
                    <a:sym typeface="Open Sauce Bold"/>
                  </a:rPr>
                  <a:t>X</a:t>
                </a:r>
              </a:p>
            </p:txBody>
          </p:sp>
        </p:grpSp>
        <p:sp>
          <p:nvSpPr>
            <p:cNvPr id="133" name="TextBox 94">
              <a:extLst>
                <a:ext uri="{FF2B5EF4-FFF2-40B4-BE49-F238E27FC236}">
                  <a16:creationId xmlns:a16="http://schemas.microsoft.com/office/drawing/2014/main" id="{D3728EAC-B2BB-6706-AE0C-0153D2A352ED}"/>
                </a:ext>
              </a:extLst>
            </p:cNvPr>
            <p:cNvSpPr txBox="1"/>
            <p:nvPr/>
          </p:nvSpPr>
          <p:spPr>
            <a:xfrm>
              <a:off x="1416756" y="2238915"/>
              <a:ext cx="2838082" cy="252622"/>
            </a:xfrm>
            <a:prstGeom prst="rect">
              <a:avLst/>
            </a:prstGeom>
            <a:ln>
              <a:noFill/>
            </a:ln>
          </p:spPr>
          <p:txBody>
            <a:bodyPr wrap="square" lIns="0" tIns="0" rIns="0" bIns="0" rtlCol="0" anchor="t">
              <a:spAutoFit/>
            </a:bodyPr>
            <a:lstStyle/>
            <a:p>
              <a:pPr algn="ctr"/>
              <a:r>
                <a:rPr lang="en-US" sz="2400" b="1" i="0" u="none" strike="noStrike" dirty="0">
                  <a:solidFill>
                    <a:srgbClr val="000000"/>
                  </a:solidFill>
                  <a:effectLst/>
                </a:rPr>
                <a:t>Become an expert in genetic testing</a:t>
              </a:r>
              <a:endParaRPr lang="en-US" sz="2400" b="1" dirty="0"/>
            </a:p>
          </p:txBody>
        </p:sp>
      </p:grpSp>
    </p:spTree>
    <p:extLst>
      <p:ext uri="{BB962C8B-B14F-4D97-AF65-F5344CB8AC3E}">
        <p14:creationId xmlns:p14="http://schemas.microsoft.com/office/powerpoint/2010/main" val="42398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dissolv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17"/>
                                        </p:tgtEl>
                                      </p:cBhvr>
                                    </p:animEffect>
                                    <p:set>
                                      <p:cBhvr>
                                        <p:cTn id="17" dur="1" fill="hold">
                                          <p:stCondLst>
                                            <p:cond delay="499"/>
                                          </p:stCondLst>
                                        </p:cTn>
                                        <p:tgtEl>
                                          <p:spTgt spid="117"/>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24"/>
                                        </p:tgtEl>
                                      </p:cBhvr>
                                    </p:animEffect>
                                    <p:set>
                                      <p:cBhvr>
                                        <p:cTn id="20" dur="1" fill="hold">
                                          <p:stCondLst>
                                            <p:cond delay="499"/>
                                          </p:stCondLst>
                                        </p:cTn>
                                        <p:tgtEl>
                                          <p:spTgt spid="1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dissolve">
                                      <p:cBhvr>
                                        <p:cTn id="2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0CA94-4093-DF5F-4368-5BB6A53576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973690-0550-F4F3-D42D-BB28B773300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grpSp>
        <p:nvGrpSpPr>
          <p:cNvPr id="3" name="Group 3">
            <a:extLst>
              <a:ext uri="{FF2B5EF4-FFF2-40B4-BE49-F238E27FC236}">
                <a16:creationId xmlns:a16="http://schemas.microsoft.com/office/drawing/2014/main" id="{4EA1EDBD-0FC8-D79E-6E06-1870C13B335F}"/>
              </a:ext>
            </a:extLst>
          </p:cNvPr>
          <p:cNvGrpSpPr/>
          <p:nvPr/>
        </p:nvGrpSpPr>
        <p:grpSpPr>
          <a:xfrm rot="-10800000">
            <a:off x="9083785" y="-984800"/>
            <a:ext cx="3593663" cy="1631113"/>
            <a:chOff x="0" y="0"/>
            <a:chExt cx="1239720" cy="562692"/>
          </a:xfrm>
        </p:grpSpPr>
        <p:sp>
          <p:nvSpPr>
            <p:cNvPr id="4" name="Freeform 4">
              <a:extLst>
                <a:ext uri="{FF2B5EF4-FFF2-40B4-BE49-F238E27FC236}">
                  <a16:creationId xmlns:a16="http://schemas.microsoft.com/office/drawing/2014/main" id="{D3D48368-A93E-9C7C-C645-8ABBD67754FC}"/>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36AE6F6C-B8E4-5508-D541-E73A6FA28CDC}"/>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D18881FD-AD99-9D62-B4A3-3B1650C94007}"/>
              </a:ext>
            </a:extLst>
          </p:cNvPr>
          <p:cNvGrpSpPr/>
          <p:nvPr/>
        </p:nvGrpSpPr>
        <p:grpSpPr>
          <a:xfrm rot="-10800000">
            <a:off x="-484279" y="-984800"/>
            <a:ext cx="3593663" cy="1631113"/>
            <a:chOff x="0" y="0"/>
            <a:chExt cx="1239720" cy="562692"/>
          </a:xfrm>
        </p:grpSpPr>
        <p:sp>
          <p:nvSpPr>
            <p:cNvPr id="7" name="Freeform 7">
              <a:extLst>
                <a:ext uri="{FF2B5EF4-FFF2-40B4-BE49-F238E27FC236}">
                  <a16:creationId xmlns:a16="http://schemas.microsoft.com/office/drawing/2014/main" id="{F7F0C059-9E2C-B5CA-1752-E7536A020290}"/>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CE60F352-0159-596F-3C14-5DB24F938DC8}"/>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830E2C7A-2422-C28D-B748-E0FED61A6E9D}"/>
              </a:ext>
            </a:extLst>
          </p:cNvPr>
          <p:cNvGrpSpPr/>
          <p:nvPr/>
        </p:nvGrpSpPr>
        <p:grpSpPr>
          <a:xfrm rot="-10800000">
            <a:off x="10609965" y="289175"/>
            <a:ext cx="1836700" cy="714275"/>
            <a:chOff x="0" y="0"/>
            <a:chExt cx="1643297" cy="639062"/>
          </a:xfrm>
        </p:grpSpPr>
        <p:sp>
          <p:nvSpPr>
            <p:cNvPr id="10" name="Freeform 10">
              <a:extLst>
                <a:ext uri="{FF2B5EF4-FFF2-40B4-BE49-F238E27FC236}">
                  <a16:creationId xmlns:a16="http://schemas.microsoft.com/office/drawing/2014/main" id="{500F9032-495A-192C-9DB3-B66BB27404B0}"/>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F789CEBD-8C12-20B0-8640-76E6697EA97F}"/>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2" name="Group 12">
            <a:extLst>
              <a:ext uri="{FF2B5EF4-FFF2-40B4-BE49-F238E27FC236}">
                <a16:creationId xmlns:a16="http://schemas.microsoft.com/office/drawing/2014/main" id="{F11804C1-1C4C-62A5-265F-D9D69556CEBC}"/>
              </a:ext>
            </a:extLst>
          </p:cNvPr>
          <p:cNvGrpSpPr/>
          <p:nvPr/>
        </p:nvGrpSpPr>
        <p:grpSpPr>
          <a:xfrm rot="-10800000">
            <a:off x="-253498" y="289175"/>
            <a:ext cx="1836700" cy="714275"/>
            <a:chOff x="0" y="0"/>
            <a:chExt cx="1643297" cy="639062"/>
          </a:xfrm>
        </p:grpSpPr>
        <p:sp>
          <p:nvSpPr>
            <p:cNvPr id="13" name="Freeform 13">
              <a:extLst>
                <a:ext uri="{FF2B5EF4-FFF2-40B4-BE49-F238E27FC236}">
                  <a16:creationId xmlns:a16="http://schemas.microsoft.com/office/drawing/2014/main" id="{82BB5297-3DD0-DE7C-AC1D-1AB4FA9D89D7}"/>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4" name="TextBox 14">
              <a:extLst>
                <a:ext uri="{FF2B5EF4-FFF2-40B4-BE49-F238E27FC236}">
                  <a16:creationId xmlns:a16="http://schemas.microsoft.com/office/drawing/2014/main" id="{99C53978-830D-6D92-4B3E-B9B795DCD1AC}"/>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6" name="TextBox 16">
            <a:extLst>
              <a:ext uri="{FF2B5EF4-FFF2-40B4-BE49-F238E27FC236}">
                <a16:creationId xmlns:a16="http://schemas.microsoft.com/office/drawing/2014/main" id="{DEAFFE58-4617-1514-7387-45D512C75AED}"/>
              </a:ext>
            </a:extLst>
          </p:cNvPr>
          <p:cNvSpPr txBox="1"/>
          <p:nvPr/>
        </p:nvSpPr>
        <p:spPr>
          <a:xfrm>
            <a:off x="3108216" y="309796"/>
            <a:ext cx="5975569" cy="701731"/>
          </a:xfrm>
          <a:prstGeom prst="rect">
            <a:avLst/>
          </a:prstGeom>
        </p:spPr>
        <p:txBody>
          <a:bodyPr lIns="0" tIns="0" rIns="0" bIns="0" rtlCol="0" anchor="t">
            <a:spAutoFit/>
          </a:bodyPr>
          <a:lstStyle/>
          <a:p>
            <a:pPr algn="ctr" defTabSz="609630">
              <a:lnSpc>
                <a:spcPts val="5666"/>
              </a:lnSpc>
            </a:pPr>
            <a:r>
              <a:rPr lang="en-US" sz="4533" b="1" dirty="0">
                <a:solidFill>
                  <a:srgbClr val="1D1A1B"/>
                </a:solidFill>
                <a:latin typeface="Public Sans Bold"/>
                <a:ea typeface="Public Sans Bold"/>
                <a:cs typeface="Public Sans Bold"/>
                <a:sym typeface="Public Sans Bold"/>
              </a:rPr>
              <a:t>CASE</a:t>
            </a:r>
          </a:p>
        </p:txBody>
      </p:sp>
      <p:sp>
        <p:nvSpPr>
          <p:cNvPr id="28" name="Freeform 28">
            <a:extLst>
              <a:ext uri="{FF2B5EF4-FFF2-40B4-BE49-F238E27FC236}">
                <a16:creationId xmlns:a16="http://schemas.microsoft.com/office/drawing/2014/main" id="{0BF26A86-BAE0-AF0F-594A-EB620E0181C3}"/>
              </a:ext>
            </a:extLst>
          </p:cNvPr>
          <p:cNvSpPr/>
          <p:nvPr/>
        </p:nvSpPr>
        <p:spPr>
          <a:xfrm rot="5400000">
            <a:off x="-192872" y="749493"/>
            <a:ext cx="876553" cy="278616"/>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txBody>
          <a:bodyPr/>
          <a:lstStyle/>
          <a:p>
            <a:pPr defTabSz="609630"/>
            <a:endParaRPr lang="en-US" sz="1200">
              <a:solidFill>
                <a:prstClr val="black"/>
              </a:solidFill>
              <a:latin typeface="Calibri"/>
            </a:endParaRPr>
          </a:p>
        </p:txBody>
      </p:sp>
      <p:sp>
        <p:nvSpPr>
          <p:cNvPr id="29" name="Freeform 29">
            <a:extLst>
              <a:ext uri="{FF2B5EF4-FFF2-40B4-BE49-F238E27FC236}">
                <a16:creationId xmlns:a16="http://schemas.microsoft.com/office/drawing/2014/main" id="{AE3FC9E7-BEAC-DA34-546F-8B58633091E5}"/>
              </a:ext>
            </a:extLst>
          </p:cNvPr>
          <p:cNvSpPr/>
          <p:nvPr/>
        </p:nvSpPr>
        <p:spPr>
          <a:xfrm>
            <a:off x="11840967" y="1873256"/>
            <a:ext cx="702067" cy="480038"/>
          </a:xfrm>
          <a:custGeom>
            <a:avLst/>
            <a:gdLst/>
            <a:ahLst/>
            <a:cxnLst/>
            <a:rect l="l" t="t" r="r" b="b"/>
            <a:pathLst>
              <a:path w="1053100" h="720057">
                <a:moveTo>
                  <a:pt x="0" y="0"/>
                </a:moveTo>
                <a:lnTo>
                  <a:pt x="1053100" y="0"/>
                </a:lnTo>
                <a:lnTo>
                  <a:pt x="1053100" y="720057"/>
                </a:lnTo>
                <a:lnTo>
                  <a:pt x="0" y="720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0" name="Freeform 30">
            <a:extLst>
              <a:ext uri="{FF2B5EF4-FFF2-40B4-BE49-F238E27FC236}">
                <a16:creationId xmlns:a16="http://schemas.microsoft.com/office/drawing/2014/main" id="{0B79F64F-8CB8-1A99-619F-4334CA167BB3}"/>
              </a:ext>
            </a:extLst>
          </p:cNvPr>
          <p:cNvSpPr/>
          <p:nvPr/>
        </p:nvSpPr>
        <p:spPr>
          <a:xfrm>
            <a:off x="10808033" y="-1555584"/>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31" name="Freeform 31">
            <a:extLst>
              <a:ext uri="{FF2B5EF4-FFF2-40B4-BE49-F238E27FC236}">
                <a16:creationId xmlns:a16="http://schemas.microsoft.com/office/drawing/2014/main" id="{3E4C74C5-9F7C-4AA5-E583-DF624ED2B406}"/>
              </a:ext>
            </a:extLst>
          </p:cNvPr>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0">
              <a:extLst>
                <a:ext uri="{96DAC541-7B7A-43D3-8B79-37D633B846F1}">
                  <asvg:svgBlip xmlns:asvg="http://schemas.microsoft.com/office/drawing/2016/SVG/main" r:embed="rId11"/>
                </a:ext>
              </a:extLst>
            </a:blip>
            <a:stretch>
              <a:fillRect t="-483256"/>
            </a:stretch>
          </a:blipFill>
        </p:spPr>
        <p:txBody>
          <a:bodyPr/>
          <a:lstStyle/>
          <a:p>
            <a:pPr defTabSz="609630"/>
            <a:endParaRPr lang="en-US" sz="1200">
              <a:solidFill>
                <a:prstClr val="black"/>
              </a:solidFill>
              <a:latin typeface="Calibri"/>
            </a:endParaRPr>
          </a:p>
        </p:txBody>
      </p:sp>
      <p:sp>
        <p:nvSpPr>
          <p:cNvPr id="32" name="Freeform 32">
            <a:extLst>
              <a:ext uri="{FF2B5EF4-FFF2-40B4-BE49-F238E27FC236}">
                <a16:creationId xmlns:a16="http://schemas.microsoft.com/office/drawing/2014/main" id="{4AC4413B-6459-F4D7-629F-4FF12E406B6D}"/>
              </a:ext>
            </a:extLst>
          </p:cNvPr>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6E3470D6-9500-8DB5-2B5C-ECB26976399B}"/>
              </a:ext>
            </a:extLst>
          </p:cNvPr>
          <p:cNvSpPr txBox="1"/>
          <p:nvPr/>
        </p:nvSpPr>
        <p:spPr>
          <a:xfrm>
            <a:off x="429683" y="989803"/>
            <a:ext cx="11302136" cy="5970865"/>
          </a:xfrm>
          <a:prstGeom prst="rect">
            <a:avLst/>
          </a:prstGeom>
          <a:noFill/>
        </p:spPr>
        <p:txBody>
          <a:bodyPr wrap="square" rtlCol="0">
            <a:spAutoFit/>
          </a:bodyPr>
          <a:lstStyle/>
          <a:p>
            <a:pPr algn="just"/>
            <a:r>
              <a:rPr lang="en-US" sz="2800" dirty="0"/>
              <a:t>A 34 year old female was evaluated in the ED after a motor vehicle accident. CT imaging revealed a total of multiple simple cysts with a mass with some lipid content noted on each kidney (Right 7mm -7HU and Left 4mm -5HU). Her lab work was unremarkable and after observation was discharged with follow-up recommended to nephrology for incidental kidney lesions/cysts. Given her labs were at baseline she was discharged home with recommended follow-up.</a:t>
            </a:r>
          </a:p>
          <a:p>
            <a:pPr algn="just"/>
            <a:endParaRPr lang="en-US" sz="2800" dirty="0"/>
          </a:p>
          <a:p>
            <a:pPr algn="just"/>
            <a:endParaRPr lang="en-US" sz="2800" dirty="0"/>
          </a:p>
          <a:p>
            <a:pPr algn="just"/>
            <a:r>
              <a:rPr lang="en-US" sz="2800" dirty="0"/>
              <a:t>Upon further questioning she has a positive family history of mother who was diagnosed with ADPKD who received a kidney transplant at age 54. She was also had part of her kidney removed in her early 40s with concern for RCC – ultimately with benign pathology.</a:t>
            </a:r>
          </a:p>
          <a:p>
            <a:endParaRPr lang="en-US" dirty="0"/>
          </a:p>
        </p:txBody>
      </p:sp>
    </p:spTree>
    <p:extLst>
      <p:ext uri="{BB962C8B-B14F-4D97-AF65-F5344CB8AC3E}">
        <p14:creationId xmlns:p14="http://schemas.microsoft.com/office/powerpoint/2010/main" val="14079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dissolve">
                                      <p:cBhvr>
                                        <p:cTn id="1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BBFB-9991-8813-C975-F9658EEA61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ADFC03-3912-8FDF-8D0E-B2F2CA436B4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grpSp>
        <p:nvGrpSpPr>
          <p:cNvPr id="3" name="Group 3">
            <a:extLst>
              <a:ext uri="{FF2B5EF4-FFF2-40B4-BE49-F238E27FC236}">
                <a16:creationId xmlns:a16="http://schemas.microsoft.com/office/drawing/2014/main" id="{DBA27945-DE34-5AC4-D635-DB60BDED5163}"/>
              </a:ext>
            </a:extLst>
          </p:cNvPr>
          <p:cNvGrpSpPr/>
          <p:nvPr/>
        </p:nvGrpSpPr>
        <p:grpSpPr>
          <a:xfrm rot="-10800000">
            <a:off x="9083785" y="-984800"/>
            <a:ext cx="3593663" cy="1631113"/>
            <a:chOff x="0" y="0"/>
            <a:chExt cx="1239720" cy="562692"/>
          </a:xfrm>
        </p:grpSpPr>
        <p:sp>
          <p:nvSpPr>
            <p:cNvPr id="4" name="Freeform 4">
              <a:extLst>
                <a:ext uri="{FF2B5EF4-FFF2-40B4-BE49-F238E27FC236}">
                  <a16:creationId xmlns:a16="http://schemas.microsoft.com/office/drawing/2014/main" id="{08A8B182-1C9B-E651-AD03-A2BB90C83AB0}"/>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EDA308C3-CAB6-C575-A901-FEAEC58602E2}"/>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1689DCD0-388F-6208-2C47-6E907B9B1A02}"/>
              </a:ext>
            </a:extLst>
          </p:cNvPr>
          <p:cNvGrpSpPr/>
          <p:nvPr/>
        </p:nvGrpSpPr>
        <p:grpSpPr>
          <a:xfrm rot="-10800000">
            <a:off x="-484279" y="-984800"/>
            <a:ext cx="3593663" cy="1631113"/>
            <a:chOff x="0" y="0"/>
            <a:chExt cx="1239720" cy="562692"/>
          </a:xfrm>
        </p:grpSpPr>
        <p:sp>
          <p:nvSpPr>
            <p:cNvPr id="7" name="Freeform 7">
              <a:extLst>
                <a:ext uri="{FF2B5EF4-FFF2-40B4-BE49-F238E27FC236}">
                  <a16:creationId xmlns:a16="http://schemas.microsoft.com/office/drawing/2014/main" id="{E8246FE6-A376-560D-F9BF-DB161CEA486E}"/>
                </a:ext>
              </a:extLst>
            </p:cNvPr>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B1C33E38-BDEF-71F4-7086-34E7FD95AF12}"/>
                </a:ext>
              </a:extLst>
            </p:cNvPr>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3293FA64-9BD9-ABB1-20EC-515FDA89D191}"/>
              </a:ext>
            </a:extLst>
          </p:cNvPr>
          <p:cNvGrpSpPr/>
          <p:nvPr/>
        </p:nvGrpSpPr>
        <p:grpSpPr>
          <a:xfrm rot="-10800000">
            <a:off x="10609965" y="289175"/>
            <a:ext cx="1836700" cy="714275"/>
            <a:chOff x="0" y="0"/>
            <a:chExt cx="1643297" cy="639062"/>
          </a:xfrm>
        </p:grpSpPr>
        <p:sp>
          <p:nvSpPr>
            <p:cNvPr id="10" name="Freeform 10">
              <a:extLst>
                <a:ext uri="{FF2B5EF4-FFF2-40B4-BE49-F238E27FC236}">
                  <a16:creationId xmlns:a16="http://schemas.microsoft.com/office/drawing/2014/main" id="{391498F3-36FE-3EBC-A6B3-B9851E9C8196}"/>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E22725C2-AD6F-902B-402F-BA90E129FC2F}"/>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2" name="Group 12">
            <a:extLst>
              <a:ext uri="{FF2B5EF4-FFF2-40B4-BE49-F238E27FC236}">
                <a16:creationId xmlns:a16="http://schemas.microsoft.com/office/drawing/2014/main" id="{AC86F39B-AFE2-4085-18F3-1DA9AA19FEE6}"/>
              </a:ext>
            </a:extLst>
          </p:cNvPr>
          <p:cNvGrpSpPr/>
          <p:nvPr/>
        </p:nvGrpSpPr>
        <p:grpSpPr>
          <a:xfrm rot="-10800000">
            <a:off x="-253498" y="289175"/>
            <a:ext cx="1836700" cy="714275"/>
            <a:chOff x="0" y="0"/>
            <a:chExt cx="1643297" cy="639062"/>
          </a:xfrm>
        </p:grpSpPr>
        <p:sp>
          <p:nvSpPr>
            <p:cNvPr id="13" name="Freeform 13">
              <a:extLst>
                <a:ext uri="{FF2B5EF4-FFF2-40B4-BE49-F238E27FC236}">
                  <a16:creationId xmlns:a16="http://schemas.microsoft.com/office/drawing/2014/main" id="{39A9E972-CBA1-DFCF-2B96-3441456CB203}"/>
                </a:ext>
              </a:extLst>
            </p:cNvPr>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txBody>
            <a:bodyPr/>
            <a:lstStyle/>
            <a:p>
              <a:pPr defTabSz="609630"/>
              <a:endParaRPr lang="en-US" sz="1200">
                <a:solidFill>
                  <a:prstClr val="black"/>
                </a:solidFill>
                <a:latin typeface="Calibri"/>
              </a:endParaRPr>
            </a:p>
          </p:txBody>
        </p:sp>
        <p:sp>
          <p:nvSpPr>
            <p:cNvPr id="14" name="TextBox 14">
              <a:extLst>
                <a:ext uri="{FF2B5EF4-FFF2-40B4-BE49-F238E27FC236}">
                  <a16:creationId xmlns:a16="http://schemas.microsoft.com/office/drawing/2014/main" id="{16CA7DCC-C29D-4B64-8C0C-655EAC0CE670}"/>
                </a:ext>
              </a:extLst>
            </p:cNvPr>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6" name="TextBox 16">
            <a:extLst>
              <a:ext uri="{FF2B5EF4-FFF2-40B4-BE49-F238E27FC236}">
                <a16:creationId xmlns:a16="http://schemas.microsoft.com/office/drawing/2014/main" id="{03997ABF-6DDB-E45F-8287-DD9EF0CFD74A}"/>
              </a:ext>
            </a:extLst>
          </p:cNvPr>
          <p:cNvSpPr txBox="1"/>
          <p:nvPr/>
        </p:nvSpPr>
        <p:spPr>
          <a:xfrm>
            <a:off x="3108216" y="309796"/>
            <a:ext cx="5975569" cy="701731"/>
          </a:xfrm>
          <a:prstGeom prst="rect">
            <a:avLst/>
          </a:prstGeom>
        </p:spPr>
        <p:txBody>
          <a:bodyPr lIns="0" tIns="0" rIns="0" bIns="0" rtlCol="0" anchor="t">
            <a:spAutoFit/>
          </a:bodyPr>
          <a:lstStyle/>
          <a:p>
            <a:pPr algn="ctr" defTabSz="609630">
              <a:lnSpc>
                <a:spcPts val="5666"/>
              </a:lnSpc>
            </a:pPr>
            <a:r>
              <a:rPr lang="en-US" sz="4533" b="1" dirty="0">
                <a:solidFill>
                  <a:srgbClr val="1D1A1B"/>
                </a:solidFill>
                <a:latin typeface="Public Sans Bold"/>
                <a:ea typeface="Public Sans Bold"/>
                <a:cs typeface="Public Sans Bold"/>
                <a:sym typeface="Public Sans Bold"/>
              </a:rPr>
              <a:t>CASE</a:t>
            </a:r>
          </a:p>
        </p:txBody>
      </p:sp>
      <p:sp>
        <p:nvSpPr>
          <p:cNvPr id="28" name="Freeform 28">
            <a:extLst>
              <a:ext uri="{FF2B5EF4-FFF2-40B4-BE49-F238E27FC236}">
                <a16:creationId xmlns:a16="http://schemas.microsoft.com/office/drawing/2014/main" id="{72666825-27DC-CFC6-4C61-82ACFA0A14A4}"/>
              </a:ext>
            </a:extLst>
          </p:cNvPr>
          <p:cNvSpPr/>
          <p:nvPr/>
        </p:nvSpPr>
        <p:spPr>
          <a:xfrm rot="5400000">
            <a:off x="-192872" y="749493"/>
            <a:ext cx="876553" cy="278616"/>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txBody>
          <a:bodyPr/>
          <a:lstStyle/>
          <a:p>
            <a:pPr defTabSz="609630"/>
            <a:endParaRPr lang="en-US" sz="1200">
              <a:solidFill>
                <a:prstClr val="black"/>
              </a:solidFill>
              <a:latin typeface="Calibri"/>
            </a:endParaRPr>
          </a:p>
        </p:txBody>
      </p:sp>
      <p:sp>
        <p:nvSpPr>
          <p:cNvPr id="29" name="Freeform 29">
            <a:extLst>
              <a:ext uri="{FF2B5EF4-FFF2-40B4-BE49-F238E27FC236}">
                <a16:creationId xmlns:a16="http://schemas.microsoft.com/office/drawing/2014/main" id="{22B7E9DC-216B-CB4B-0BE3-6BA7D712509D}"/>
              </a:ext>
            </a:extLst>
          </p:cNvPr>
          <p:cNvSpPr/>
          <p:nvPr/>
        </p:nvSpPr>
        <p:spPr>
          <a:xfrm>
            <a:off x="11840967" y="1873256"/>
            <a:ext cx="702067" cy="480038"/>
          </a:xfrm>
          <a:custGeom>
            <a:avLst/>
            <a:gdLst/>
            <a:ahLst/>
            <a:cxnLst/>
            <a:rect l="l" t="t" r="r" b="b"/>
            <a:pathLst>
              <a:path w="1053100" h="720057">
                <a:moveTo>
                  <a:pt x="0" y="0"/>
                </a:moveTo>
                <a:lnTo>
                  <a:pt x="1053100" y="0"/>
                </a:lnTo>
                <a:lnTo>
                  <a:pt x="1053100" y="720057"/>
                </a:lnTo>
                <a:lnTo>
                  <a:pt x="0" y="720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0" name="Freeform 30">
            <a:extLst>
              <a:ext uri="{FF2B5EF4-FFF2-40B4-BE49-F238E27FC236}">
                <a16:creationId xmlns:a16="http://schemas.microsoft.com/office/drawing/2014/main" id="{F22714BF-49B8-5958-F429-1383E654D614}"/>
              </a:ext>
            </a:extLst>
          </p:cNvPr>
          <p:cNvSpPr/>
          <p:nvPr/>
        </p:nvSpPr>
        <p:spPr>
          <a:xfrm>
            <a:off x="10808033" y="-1555584"/>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31" name="Freeform 31">
            <a:extLst>
              <a:ext uri="{FF2B5EF4-FFF2-40B4-BE49-F238E27FC236}">
                <a16:creationId xmlns:a16="http://schemas.microsoft.com/office/drawing/2014/main" id="{3EC172C8-EB45-1A91-6D39-7535E4FDC080}"/>
              </a:ext>
            </a:extLst>
          </p:cNvPr>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0">
              <a:extLst>
                <a:ext uri="{96DAC541-7B7A-43D3-8B79-37D633B846F1}">
                  <asvg:svgBlip xmlns:asvg="http://schemas.microsoft.com/office/drawing/2016/SVG/main" r:embed="rId11"/>
                </a:ext>
              </a:extLst>
            </a:blip>
            <a:stretch>
              <a:fillRect t="-483256"/>
            </a:stretch>
          </a:blipFill>
        </p:spPr>
        <p:txBody>
          <a:bodyPr/>
          <a:lstStyle/>
          <a:p>
            <a:pPr defTabSz="609630"/>
            <a:endParaRPr lang="en-US" sz="1200">
              <a:solidFill>
                <a:prstClr val="black"/>
              </a:solidFill>
              <a:latin typeface="Calibri"/>
            </a:endParaRPr>
          </a:p>
        </p:txBody>
      </p:sp>
      <p:sp>
        <p:nvSpPr>
          <p:cNvPr id="32" name="Freeform 32">
            <a:extLst>
              <a:ext uri="{FF2B5EF4-FFF2-40B4-BE49-F238E27FC236}">
                <a16:creationId xmlns:a16="http://schemas.microsoft.com/office/drawing/2014/main" id="{E8D3D604-C400-7616-844F-EE3A89AFF36E}"/>
              </a:ext>
            </a:extLst>
          </p:cNvPr>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B996F261-985B-E8D4-9990-800879530753}"/>
              </a:ext>
            </a:extLst>
          </p:cNvPr>
          <p:cNvSpPr txBox="1"/>
          <p:nvPr/>
        </p:nvSpPr>
        <p:spPr>
          <a:xfrm>
            <a:off x="429683" y="4726305"/>
            <a:ext cx="11302136" cy="1661993"/>
          </a:xfrm>
          <a:prstGeom prst="rect">
            <a:avLst/>
          </a:prstGeom>
          <a:noFill/>
        </p:spPr>
        <p:txBody>
          <a:bodyPr wrap="square" rtlCol="0">
            <a:spAutoFit/>
          </a:bodyPr>
          <a:lstStyle/>
          <a:p>
            <a:pPr algn="just"/>
            <a:r>
              <a:rPr lang="en-US" sz="2800" b="1" dirty="0"/>
              <a:t>Do I have cancer?</a:t>
            </a:r>
          </a:p>
          <a:p>
            <a:pPr algn="just"/>
            <a:endParaRPr lang="en-US" sz="2800" b="1" dirty="0"/>
          </a:p>
          <a:p>
            <a:pPr algn="just"/>
            <a:r>
              <a:rPr lang="en-US" sz="2800" b="1" dirty="0"/>
              <a:t>Will I need to be on dialysis like my mom?</a:t>
            </a:r>
          </a:p>
          <a:p>
            <a:endParaRPr lang="en-US" dirty="0"/>
          </a:p>
        </p:txBody>
      </p:sp>
      <p:pic>
        <p:nvPicPr>
          <p:cNvPr id="17" name="Picture 16">
            <a:extLst>
              <a:ext uri="{FF2B5EF4-FFF2-40B4-BE49-F238E27FC236}">
                <a16:creationId xmlns:a16="http://schemas.microsoft.com/office/drawing/2014/main" id="{42B7FC23-523D-D631-6D69-81C7FAE930CB}"/>
              </a:ext>
            </a:extLst>
          </p:cNvPr>
          <p:cNvPicPr>
            <a:picLocks noChangeAspect="1"/>
          </p:cNvPicPr>
          <p:nvPr/>
        </p:nvPicPr>
        <p:blipFill>
          <a:blip r:embed="rId14"/>
          <a:stretch>
            <a:fillRect/>
          </a:stretch>
        </p:blipFill>
        <p:spPr>
          <a:xfrm>
            <a:off x="5891640" y="1121419"/>
            <a:ext cx="5575574" cy="3486918"/>
          </a:xfrm>
          <a:prstGeom prst="rect">
            <a:avLst/>
          </a:prstGeom>
        </p:spPr>
      </p:pic>
      <p:pic>
        <p:nvPicPr>
          <p:cNvPr id="18" name="Picture 17">
            <a:extLst>
              <a:ext uri="{FF2B5EF4-FFF2-40B4-BE49-F238E27FC236}">
                <a16:creationId xmlns:a16="http://schemas.microsoft.com/office/drawing/2014/main" id="{48D3CDAE-995C-95AD-FF97-8A662F573693}"/>
              </a:ext>
            </a:extLst>
          </p:cNvPr>
          <p:cNvPicPr>
            <a:picLocks noChangeAspect="1"/>
          </p:cNvPicPr>
          <p:nvPr/>
        </p:nvPicPr>
        <p:blipFill>
          <a:blip r:embed="rId15"/>
          <a:stretch>
            <a:fillRect/>
          </a:stretch>
        </p:blipFill>
        <p:spPr>
          <a:xfrm>
            <a:off x="429683" y="1105748"/>
            <a:ext cx="5336210" cy="3502589"/>
          </a:xfrm>
          <a:prstGeom prst="rect">
            <a:avLst/>
          </a:prstGeom>
        </p:spPr>
      </p:pic>
    </p:spTree>
    <p:extLst>
      <p:ext uri="{BB962C8B-B14F-4D97-AF65-F5344CB8AC3E}">
        <p14:creationId xmlns:p14="http://schemas.microsoft.com/office/powerpoint/2010/main" val="36321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dissolve">
                                      <p:cBhvr>
                                        <p:cTn id="2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1A3F4A26-4447-3147-3DC8-C71876884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57767-082E-8633-3700-A84EB020D233}"/>
              </a:ext>
            </a:extLst>
          </p:cNvPr>
          <p:cNvSpPr>
            <a:spLocks noGrp="1"/>
          </p:cNvSpPr>
          <p:nvPr>
            <p:ph type="title"/>
          </p:nvPr>
        </p:nvSpPr>
        <p:spPr/>
        <p:txBody>
          <a:bodyPr/>
          <a:lstStyle/>
          <a:p>
            <a:r>
              <a:rPr lang="en-US" b="1" dirty="0"/>
              <a:t>Why Genetics Matter</a:t>
            </a:r>
            <a:endParaRPr lang="en-US" dirty="0"/>
          </a:p>
        </p:txBody>
      </p:sp>
      <p:sp>
        <p:nvSpPr>
          <p:cNvPr id="3" name="Content Placeholder 2">
            <a:extLst>
              <a:ext uri="{FF2B5EF4-FFF2-40B4-BE49-F238E27FC236}">
                <a16:creationId xmlns:a16="http://schemas.microsoft.com/office/drawing/2014/main" id="{13CDD1A2-0391-30F9-2962-7DACC60BBC98}"/>
              </a:ext>
            </a:extLst>
          </p:cNvPr>
          <p:cNvSpPr>
            <a:spLocks noGrp="1"/>
          </p:cNvSpPr>
          <p:nvPr>
            <p:ph idx="1"/>
          </p:nvPr>
        </p:nvSpPr>
        <p:spPr>
          <a:xfrm>
            <a:off x="838200" y="1825625"/>
            <a:ext cx="6822989" cy="4351338"/>
          </a:xfrm>
        </p:spPr>
        <p:txBody>
          <a:bodyPr>
            <a:normAutofit lnSpcReduction="10000"/>
          </a:bodyPr>
          <a:lstStyle/>
          <a:p>
            <a:r>
              <a:rPr lang="en-US" b="1" dirty="0"/>
              <a:t>CKD affects more than 800 million people worldwide</a:t>
            </a:r>
          </a:p>
          <a:p>
            <a:endParaRPr lang="en-US" dirty="0"/>
          </a:p>
          <a:p>
            <a:r>
              <a:rPr lang="en-US" b="1" dirty="0"/>
              <a:t>20-27% of ESKD have a positive family history</a:t>
            </a:r>
          </a:p>
          <a:p>
            <a:endParaRPr lang="en-US" dirty="0"/>
          </a:p>
          <a:p>
            <a:r>
              <a:rPr lang="en-US" b="1" dirty="0"/>
              <a:t>Monogenetic disorders in General CKD population</a:t>
            </a:r>
          </a:p>
          <a:p>
            <a:pPr lvl="1"/>
            <a:r>
              <a:rPr lang="en-US" dirty="0"/>
              <a:t>Pediatric: 30-50%</a:t>
            </a:r>
          </a:p>
          <a:p>
            <a:pPr lvl="1"/>
            <a:r>
              <a:rPr lang="en-US" dirty="0"/>
              <a:t>Adults: 10-30%</a:t>
            </a:r>
          </a:p>
          <a:p>
            <a:endParaRPr lang="en-US" dirty="0"/>
          </a:p>
        </p:txBody>
      </p:sp>
    </p:spTree>
    <p:extLst>
      <p:ext uri="{BB962C8B-B14F-4D97-AF65-F5344CB8AC3E}">
        <p14:creationId xmlns:p14="http://schemas.microsoft.com/office/powerpoint/2010/main" val="173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23F4-4C20-BCD3-0AAD-1707C66C43B9}"/>
              </a:ext>
            </a:extLst>
          </p:cNvPr>
          <p:cNvSpPr>
            <a:spLocks noGrp="1"/>
          </p:cNvSpPr>
          <p:nvPr>
            <p:ph type="title"/>
          </p:nvPr>
        </p:nvSpPr>
        <p:spPr/>
        <p:txBody>
          <a:bodyPr/>
          <a:lstStyle/>
          <a:p>
            <a:r>
              <a:rPr lang="en-US" b="1" dirty="0"/>
              <a:t>Why Genetics Matter</a:t>
            </a:r>
          </a:p>
        </p:txBody>
      </p:sp>
      <p:sp>
        <p:nvSpPr>
          <p:cNvPr id="3" name="Content Placeholder 2">
            <a:extLst>
              <a:ext uri="{FF2B5EF4-FFF2-40B4-BE49-F238E27FC236}">
                <a16:creationId xmlns:a16="http://schemas.microsoft.com/office/drawing/2014/main" id="{3C628E3A-E2A7-B08D-FD77-1A8870727F6C}"/>
              </a:ext>
            </a:extLst>
          </p:cNvPr>
          <p:cNvSpPr>
            <a:spLocks noGrp="1"/>
          </p:cNvSpPr>
          <p:nvPr>
            <p:ph idx="1"/>
          </p:nvPr>
        </p:nvSpPr>
        <p:spPr>
          <a:xfrm>
            <a:off x="838200" y="1825625"/>
            <a:ext cx="6847703" cy="4351338"/>
          </a:xfrm>
        </p:spPr>
        <p:txBody>
          <a:bodyPr>
            <a:normAutofit fontScale="92500" lnSpcReduction="10000"/>
          </a:bodyPr>
          <a:lstStyle/>
          <a:p>
            <a:r>
              <a:rPr lang="en-US" b="1" dirty="0"/>
              <a:t>Clinical Presentation </a:t>
            </a:r>
          </a:p>
          <a:p>
            <a:pPr lvl="1"/>
            <a:r>
              <a:rPr lang="en-US" dirty="0"/>
              <a:t>Constellation of comorbidities</a:t>
            </a:r>
          </a:p>
          <a:p>
            <a:pPr lvl="1"/>
            <a:r>
              <a:rPr lang="en-US" dirty="0"/>
              <a:t>Biomarkers</a:t>
            </a:r>
          </a:p>
          <a:p>
            <a:r>
              <a:rPr lang="en-US" b="1" dirty="0"/>
              <a:t>Histological</a:t>
            </a:r>
          </a:p>
          <a:p>
            <a:pPr lvl="1"/>
            <a:r>
              <a:rPr lang="en-US" dirty="0"/>
              <a:t>Kidney Biopsy</a:t>
            </a:r>
          </a:p>
          <a:p>
            <a:r>
              <a:rPr lang="en-US" b="1" dirty="0"/>
              <a:t>Genetic*</a:t>
            </a:r>
          </a:p>
          <a:p>
            <a:endParaRPr lang="en-US" dirty="0"/>
          </a:p>
          <a:p>
            <a:r>
              <a:rPr lang="en-US" b="1" dirty="0"/>
              <a:t>Precision medicine in CKD is aimed at providing an accurate diagnosis, establishing a prognosis, and appropriately individualizing treatment</a:t>
            </a:r>
          </a:p>
          <a:p>
            <a:endParaRPr lang="en-US" dirty="0"/>
          </a:p>
        </p:txBody>
      </p:sp>
    </p:spTree>
    <p:extLst>
      <p:ext uri="{BB962C8B-B14F-4D97-AF65-F5344CB8AC3E}">
        <p14:creationId xmlns:p14="http://schemas.microsoft.com/office/powerpoint/2010/main" val="300975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95D19FDE-EF3D-64DD-90DA-8FA7E28CF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0DE6F-8526-C17E-4586-E53EA8141F15}"/>
              </a:ext>
            </a:extLst>
          </p:cNvPr>
          <p:cNvSpPr>
            <a:spLocks noGrp="1"/>
          </p:cNvSpPr>
          <p:nvPr>
            <p:ph type="title"/>
          </p:nvPr>
        </p:nvSpPr>
        <p:spPr>
          <a:xfrm>
            <a:off x="764058" y="365125"/>
            <a:ext cx="7490254" cy="1325563"/>
          </a:xfrm>
        </p:spPr>
        <p:txBody>
          <a:bodyPr/>
          <a:lstStyle/>
          <a:p>
            <a:r>
              <a:rPr lang="en-US" b="1" dirty="0"/>
              <a:t>Role of Genetics in Nephrology</a:t>
            </a:r>
          </a:p>
        </p:txBody>
      </p:sp>
      <p:sp>
        <p:nvSpPr>
          <p:cNvPr id="3" name="Content Placeholder 2">
            <a:extLst>
              <a:ext uri="{FF2B5EF4-FFF2-40B4-BE49-F238E27FC236}">
                <a16:creationId xmlns:a16="http://schemas.microsoft.com/office/drawing/2014/main" id="{EF7E3109-D094-C4B3-0106-4FC66F7F2478}"/>
              </a:ext>
            </a:extLst>
          </p:cNvPr>
          <p:cNvSpPr>
            <a:spLocks noGrp="1"/>
          </p:cNvSpPr>
          <p:nvPr>
            <p:ph idx="1"/>
          </p:nvPr>
        </p:nvSpPr>
        <p:spPr>
          <a:xfrm>
            <a:off x="764058" y="1825625"/>
            <a:ext cx="6958915" cy="4351338"/>
          </a:xfrm>
        </p:spPr>
        <p:txBody>
          <a:bodyPr>
            <a:normAutofit fontScale="77500" lnSpcReduction="20000"/>
          </a:bodyPr>
          <a:lstStyle/>
          <a:p>
            <a:pPr>
              <a:lnSpc>
                <a:spcPct val="120000"/>
              </a:lnSpc>
            </a:pPr>
            <a:r>
              <a:rPr lang="en-US" b="1" dirty="0"/>
              <a:t>Classification: Clinical, Histological, and Genetic</a:t>
            </a:r>
          </a:p>
          <a:p>
            <a:pPr>
              <a:lnSpc>
                <a:spcPct val="120000"/>
              </a:lnSpc>
            </a:pPr>
            <a:endParaRPr lang="en-US" dirty="0"/>
          </a:p>
          <a:p>
            <a:pPr>
              <a:lnSpc>
                <a:spcPct val="120000"/>
              </a:lnSpc>
            </a:pPr>
            <a:r>
              <a:rPr lang="en-US" b="1" dirty="0"/>
              <a:t>Even if a clinical diagnosis is strongly suspected, genetic testing can be useful in confirming the diagnosis and reclassifying the disease and in prognostication</a:t>
            </a:r>
          </a:p>
          <a:p>
            <a:pPr>
              <a:lnSpc>
                <a:spcPct val="120000"/>
              </a:lnSpc>
            </a:pPr>
            <a:endParaRPr lang="en-US" dirty="0"/>
          </a:p>
          <a:p>
            <a:pPr>
              <a:lnSpc>
                <a:spcPct val="120000"/>
              </a:lnSpc>
            </a:pPr>
            <a:r>
              <a:rPr lang="en-US" b="1" dirty="0"/>
              <a:t>A genetic diagnosis leads to reclassification of the original clinical or histologic diagnosis in up to 50% of cases and change in management up to 90% of cases</a:t>
            </a:r>
          </a:p>
          <a:p>
            <a:endParaRPr lang="en-US" dirty="0"/>
          </a:p>
        </p:txBody>
      </p:sp>
    </p:spTree>
    <p:extLst>
      <p:ext uri="{BB962C8B-B14F-4D97-AF65-F5344CB8AC3E}">
        <p14:creationId xmlns:p14="http://schemas.microsoft.com/office/powerpoint/2010/main" val="178098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r="-5000" b="-9000"/>
          </a:stretch>
        </a:blipFill>
        <a:effectLst/>
      </p:bgPr>
    </p:bg>
    <p:spTree>
      <p:nvGrpSpPr>
        <p:cNvPr id="1" name="">
          <a:extLst>
            <a:ext uri="{FF2B5EF4-FFF2-40B4-BE49-F238E27FC236}">
              <a16:creationId xmlns:a16="http://schemas.microsoft.com/office/drawing/2014/main" id="{2D10D8DD-3BDB-A78A-5870-2824BDA5C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CA152-917B-652C-30F6-F1272DE55016}"/>
              </a:ext>
            </a:extLst>
          </p:cNvPr>
          <p:cNvSpPr>
            <a:spLocks noGrp="1"/>
          </p:cNvSpPr>
          <p:nvPr>
            <p:ph type="title"/>
          </p:nvPr>
        </p:nvSpPr>
        <p:spPr>
          <a:xfrm>
            <a:off x="764058" y="365125"/>
            <a:ext cx="7490254" cy="1325563"/>
          </a:xfrm>
        </p:spPr>
        <p:txBody>
          <a:bodyPr/>
          <a:lstStyle/>
          <a:p>
            <a:r>
              <a:rPr lang="en-US" b="1" dirty="0"/>
              <a:t>Role of Genetics in Nephrology</a:t>
            </a:r>
          </a:p>
        </p:txBody>
      </p:sp>
      <p:sp>
        <p:nvSpPr>
          <p:cNvPr id="3" name="Content Placeholder 2">
            <a:extLst>
              <a:ext uri="{FF2B5EF4-FFF2-40B4-BE49-F238E27FC236}">
                <a16:creationId xmlns:a16="http://schemas.microsoft.com/office/drawing/2014/main" id="{38DF27F7-F167-AF79-895F-EA0334B620E3}"/>
              </a:ext>
            </a:extLst>
          </p:cNvPr>
          <p:cNvSpPr>
            <a:spLocks noGrp="1"/>
          </p:cNvSpPr>
          <p:nvPr>
            <p:ph idx="1"/>
          </p:nvPr>
        </p:nvSpPr>
        <p:spPr>
          <a:xfrm>
            <a:off x="764058" y="1825625"/>
            <a:ext cx="6958915" cy="4351338"/>
          </a:xfrm>
        </p:spPr>
        <p:txBody>
          <a:bodyPr>
            <a:normAutofit lnSpcReduction="10000"/>
          </a:bodyPr>
          <a:lstStyle/>
          <a:p>
            <a:r>
              <a:rPr lang="en-US" b="1" dirty="0"/>
              <a:t>In genetic disorders of renal structure and function, the same phenotype can result from defects in a number of distinct individual genes – thus complicating single gene based genetic testing </a:t>
            </a:r>
          </a:p>
          <a:p>
            <a:endParaRPr lang="en-US" dirty="0"/>
          </a:p>
          <a:p>
            <a:r>
              <a:rPr lang="en-US" b="1" dirty="0"/>
              <a:t>Genetic testing is not 100% sensitive in mutation detection, even in cases where the phenotype strongly indicates a specific clinical diagnosis</a:t>
            </a:r>
          </a:p>
          <a:p>
            <a:endParaRPr lang="en-US" dirty="0"/>
          </a:p>
        </p:txBody>
      </p:sp>
    </p:spTree>
    <p:extLst>
      <p:ext uri="{BB962C8B-B14F-4D97-AF65-F5344CB8AC3E}">
        <p14:creationId xmlns:p14="http://schemas.microsoft.com/office/powerpoint/2010/main" val="405701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 val="67beb05e64005c05d8dcb446"/>
  <p:tag name="FIGURESLIDEID" val="b24b8c08-b5db-4904-971d-990a4679bc0f"/>
  <p:tag name="SELECTIONIDS" val="2a4fb1f9-a892-4977-9652-3660009f8e87"/>
  <p:tag name="TRANSPARENTBACKGROUND" val="true"/>
  <p:tag name="VERSION" val="1740550622550"/>
  <p:tag name="TITLE" val="Untitled"/>
  <p:tag name="CREATORNAME" val="Jacob Nysather"/>
  <p:tag name="DATEINSERTED" val="1740550644639"/>
  <p:tag name="DPI" val="300"/>
  <p:tag name="BIOJSON" val="{&quot;id&quot;:&quot;744c1c2a-ee28-422a-83db-d7d29cf99303&quot;,&quot;objects&quot;:{&quot;2a4fb1f9-a892-4977-9652-3660009f8e87&quot;:{&quot;id&quot;:&quot;2a4fb1f9-a892-4977-9652-3660009f8e87&quot;,&quot;name&quot;:&quot;Textbook&quot;,&quot;displayName&quot;:&quot;&quot;,&quot;type&quot;:&quot;FIGURE_OBJECT&quot;,&quot;relativeTransform&quot;:{&quot;translate&quot;:{&quot;x&quot;:-275.55900621118013,&quot;y&quot;:-116.779},&quot;rotate&quot;:0,&quot;skewX&quot;:0,&quot;scale&quot;:{&quot;x&quot;:0.928944099378882,&quot;y&quot;:0.928944099378882}},&quot;image&quot;:{&quot;url&quot;:&quot;https://icons.cdn.biorender.com/biorender/63b8904de550c50021c95392/20230106212152/image/63b8904de550c50021c95392.png&quot;,&quot;isPremium&quot;:false,&quot;isOrgIcon&quot;:false,&quot;size&quot;:{&quot;x&quot;:125,&quot;y&quot;:154.80769230769232}},&quot;source&quot;:{&quot;id&quot;:&quot;63b8904de550c50021c95392&quot;,&quot;version&quot;:&quot;20230106212152&quot;,&quot;type&quot;:&quot;ASSETS&quot;},&quot;isPremium&quot;:false,&quot;parent&quot;:{&quot;type&quot;:&quot;CHILD&quot;,&quot;parentId&quot;:&quot;b24b8c08-b5db-4904-971d-990a4679bc0f&quot;,&quot;order&quot;:&quot;5&quot;}},&quot;b24b8c08-b5db-4904-971d-990a4679bc0f&quot;:{&quot;id&quot;:&quot;b24b8c08-b5db-4904-971d-990a4679bc0f&quot;,&quot;type&quot;:&quot;FIGURE_OBJECT&quot;,&quot;document&quot;:{&quot;type&quot;:&quot;FIGURE&quot;,&quot;canvasType&quot;:&quot;FIGURE&quot;,&quot;units&quot;:&quot;in&quot;},&quot;parent&quot;:{&quot;parentId&quot;:&quot;744c1c2a-ee28-422a-83db-d7d29cf99303&quot;,&quot;type&quot;:&quot;DOCUMENT&quot;,&quot;order&quot;:&quot;5&quot;}},&quot;744c1c2a-ee28-422a-83db-d7d29cf99303&quot;:{&quot;id&quot;:&quot;744c1c2a-ee28-422a-83db-d7d29cf99303&quot;,&quot;type&quot;:&quot;FIGURE_OBJECT&quot;,&quot;document&quot;:{&quot;type&quot;:&quot;DOCUMENT_GROUP&quot;,&quot;canvasType&quot;:&quot;FIGURE&quot;,&quot;units&quot;:&quot;in&quot;}}}}"/>
</p:tagLst>
</file>

<file path=ppt/tags/tag2.xml><?xml version="1.0" encoding="utf-8"?>
<p:tagLst xmlns:a="http://schemas.openxmlformats.org/drawingml/2006/main" xmlns:r="http://schemas.openxmlformats.org/officeDocument/2006/relationships" xmlns:p="http://schemas.openxmlformats.org/presentationml/2006/main">
  <p:tag name="ID" val="67beb05e64005c05d8dcb446"/>
  <p:tag name="FIGURESLIDEID" val="b24b8c08-b5db-4904-971d-990a4679bc0f"/>
  <p:tag name="SELECTIONIDS" val="2dcb8a77-9632-4cf8-aef3-684aaeaeda68"/>
  <p:tag name="TRANSPARENTBACKGROUND" val="true"/>
  <p:tag name="VERSION" val="1740550622550"/>
  <p:tag name="TITLE" val="Untitled"/>
  <p:tag name="CREATORNAME" val="Jacob Nysather"/>
  <p:tag name="DATEINSERTED" val="1740550644639"/>
  <p:tag name="DPI" val="300"/>
  <p:tag name="BIOJSON" val="{&quot;id&quot;:&quot;744c1c2a-ee28-422a-83db-d7d29cf99303&quot;,&quot;objects&quot;:{&quot;2dcb8a77-9632-4cf8-aef3-684aaeaeda68&quot;:{&quot;id&quot;:&quot;2dcb8a77-9632-4cf8-aef3-684aaeaeda68&quot;,&quot;name&quot;:&quot;Book (open)&quot;,&quot;displayName&quot;:&quot;&quot;,&quot;type&quot;:&quot;FIGURE_OBJECT&quot;,&quot;relativeTransform&quot;:{&quot;translate&quot;:{&quot;x&quot;:0,&quot;y&quot;:-107.24669892473116},&quot;rotate&quot;:0,&quot;skewX&quot;:0,&quot;scale&quot;:{&quot;x&quot;:0.7461538461538462,&quot;y&quot;:0.7461538461538462}},&quot;image&quot;:{&quot;url&quot;:&quot;https://icons.cdn.biorender.com/biorender/65e8e7469acecc525cf3299a/20240306220053/image/65e8e7469acecc525cf3299a.png&quot;,&quot;isPremium&quot;:false,&quot;isOrgIcon&quot;:false,&quot;size&quot;:{&quot;x&quot;:260,&quot;y&quot;:167.1827956989247}},&quot;source&quot;:{&quot;id&quot;:&quot;65e8e7469acecc525cf3299a&quot;,&quot;version&quot;:&quot;20240306220053&quot;,&quot;type&quot;:&quot;ASSETS&quot;},&quot;isPremium&quot;:false,&quot;parent&quot;:{&quot;type&quot;:&quot;CHILD&quot;,&quot;parentId&quot;:&quot;b24b8c08-b5db-4904-971d-990a4679bc0f&quot;,&quot;order&quot;:&quot;7&quot;}},&quot;b24b8c08-b5db-4904-971d-990a4679bc0f&quot;:{&quot;id&quot;:&quot;b24b8c08-b5db-4904-971d-990a4679bc0f&quot;,&quot;type&quot;:&quot;FIGURE_OBJECT&quot;,&quot;document&quot;:{&quot;type&quot;:&quot;FIGURE&quot;,&quot;canvasType&quot;:&quot;FIGURE&quot;,&quot;units&quot;:&quot;in&quot;},&quot;parent&quot;:{&quot;parentId&quot;:&quot;744c1c2a-ee28-422a-83db-d7d29cf99303&quot;,&quot;type&quot;:&quot;DOCUMENT&quot;,&quot;order&quot;:&quot;5&quot;}},&quot;744c1c2a-ee28-422a-83db-d7d29cf99303&quot;:{&quot;id&quot;:&quot;744c1c2a-ee28-422a-83db-d7d29cf99303&quot;,&quot;type&quot;:&quot;FIGURE_OBJECT&quot;,&quot;document&quot;:{&quot;type&quot;:&quot;DOCUMENT_GROUP&quot;,&quot;canvasType&quot;:&quot;FIGURE&quot;,&quot;units&quot;:&quot;in&quot;}}}}"/>
</p:tagLst>
</file>

<file path=ppt/tags/tag3.xml><?xml version="1.0" encoding="utf-8"?>
<p:tagLst xmlns:a="http://schemas.openxmlformats.org/drawingml/2006/main" xmlns:r="http://schemas.openxmlformats.org/officeDocument/2006/relationships" xmlns:p="http://schemas.openxmlformats.org/presentationml/2006/main">
  <p:tag name="ID" val="67beb05e64005c05d8dcb446"/>
  <p:tag name="FIGURESLIDEID" val="b24b8c08-b5db-4904-971d-990a4679bc0f"/>
  <p:tag name="SELECTIONIDS" val="faea0cb2-6a4b-47ef-b3ba-df4e2464467d"/>
  <p:tag name="TRANSPARENTBACKGROUND" val="true"/>
  <p:tag name="VERSION" val="1740550622550"/>
  <p:tag name="TITLE" val="Untitled"/>
  <p:tag name="CREATORNAME" val="Jacob Nysather"/>
  <p:tag name="DATEINSERTED" val="1740550644639"/>
  <p:tag name="DPI" val="300"/>
  <p:tag name="BIOJSON" val="{&quot;id&quot;:&quot;744c1c2a-ee28-422a-83db-d7d29cf99303&quot;,&quot;objects&quot;:{&quot;faea0cb2-6a4b-47ef-b3ba-df4e2464467d&quot;:{&quot;id&quot;:&quot;faea0cb2-6a4b-47ef-b3ba-df4e2464467d&quot;,&quot;name&quot;:&quot;Document (symbol)&quot;,&quot;displayName&quot;:&quot;&quot;,&quot;type&quot;:&quot;FIGURE_OBJECT&quot;,&quot;relativeTransform&quot;:{&quot;translate&quot;:{&quot;x&quot;:246.57238307349667,&quot;y&quot;:-109.5},&quot;rotate&quot;:0,&quot;skewX&quot;:0,&quot;scale&quot;:{&quot;x&quot;:1.1514476614699332,&quot;y&quot;:1.1514476614699332}},&quot;image&quot;:{&quot;url&quot;:&quot;https://icons.cdn.biorender.com/biorender/64a8295defc351e7b5a17f03/20230707151139/image/64a8295defc351e7b5a17f03.png&quot;,&quot;isPremium&quot;:false,&quot;isOrgIcon&quot;:false,&quot;size&quot;:{&quot;x&quot;:100,&quot;y&quot;:112.25}},&quot;source&quot;:{&quot;id&quot;:&quot;64a8295defc351e7b5a17f03&quot;,&quot;version&quot;:&quot;20230707151139&quot;,&quot;type&quot;:&quot;ASSETS&quot;},&quot;isPremium&quot;:false,&quot;parent&quot;:{&quot;type&quot;:&quot;CHILD&quot;,&quot;parentId&quot;:&quot;b24b8c08-b5db-4904-971d-990a4679bc0f&quot;,&quot;order&quot;:&quot;8&quot;}},&quot;b24b8c08-b5db-4904-971d-990a4679bc0f&quot;:{&quot;id&quot;:&quot;b24b8c08-b5db-4904-971d-990a4679bc0f&quot;,&quot;type&quot;:&quot;FIGURE_OBJECT&quot;,&quot;document&quot;:{&quot;type&quot;:&quot;FIGURE&quot;,&quot;canvasType&quot;:&quot;FIGURE&quot;,&quot;units&quot;:&quot;in&quot;},&quot;parent&quot;:{&quot;parentId&quot;:&quot;744c1c2a-ee28-422a-83db-d7d29cf99303&quot;,&quot;type&quot;:&quot;DOCUMENT&quot;,&quot;order&quot;:&quot;5&quot;}},&quot;744c1c2a-ee28-422a-83db-d7d29cf99303&quot;:{&quot;id&quot;:&quot;744c1c2a-ee28-422a-83db-d7d29cf99303&quot;,&quot;type&quot;:&quot;FIGURE_OBJECT&quot;,&quot;document&quot;:{&quot;type&quot;:&quot;DOCUMENT_GROUP&quot;,&quot;canvasType&quot;:&quot;FIGURE&quot;,&quot;units&quot;:&quot;in&quot;}}}}"/>
</p:tagLst>
</file>

<file path=ppt/tags/tag4.xml><?xml version="1.0" encoding="utf-8"?>
<p:tagLst xmlns:a="http://schemas.openxmlformats.org/drawingml/2006/main" xmlns:r="http://schemas.openxmlformats.org/officeDocument/2006/relationships" xmlns:p="http://schemas.openxmlformats.org/presentationml/2006/main">
  <p:tag name="ID" val="67beb05e64005c05d8dcb446"/>
  <p:tag name="FIGURESLIDEID" val="b24b8c08-b5db-4904-971d-990a4679bc0f"/>
  <p:tag name="SELECTIONIDS" val="39300261-ab9a-42d5-936b-0c13175acb2a"/>
  <p:tag name="TRANSPARENTBACKGROUND" val="true"/>
  <p:tag name="VERSION" val="1740550622550"/>
  <p:tag name="TITLE" val="Untitled"/>
  <p:tag name="CREATORNAME" val="Jacob Nysather"/>
  <p:tag name="DATEINSERTED" val="1740550644639"/>
  <p:tag name="DPI" val="300"/>
  <p:tag name="BIOJSON" val="{&quot;id&quot;:&quot;744c1c2a-ee28-422a-83db-d7d29cf99303&quot;,&quot;objects&quot;:{&quot;39300261-ab9a-42d5-936b-0c13175acb2a&quot;:{&quot;id&quot;:&quot;39300261-ab9a-42d5-936b-0c13175acb2a&quot;,&quot;name&quot;:&quot;DNA (short, symbol)&quot;,&quot;displayName&quot;:&quot;&quot;,&quot;type&quot;:&quot;FIGURE_OBJECT&quot;,&quot;relativeTransform&quot;:{&quot;translate&quot;:{&quot;x&quot;:252.3525,&quot;y&quot;:157.19090037593983},&quot;rotate&quot;:0,&quot;skewX&quot;:0,&quot;scale&quot;:{&quot;x&quot;:1.603860759493671,&quot;y&quot;:1.603860759493671}},&quot;image&quot;:{&quot;url&quot;:&quot;https://icons.cdn.biorender.com/biorender/6329d2c58dc9890028b7aaf8/20220920145047/image/6329d2c58dc9890028b7aaf8.png&quot;,&quot;isPremium&quot;:false,&quot;isOrgIcon&quot;:false,&quot;size&quot;:{&quot;x&quot;:79,&quot;y&quot;:40.68796992481203}},&quot;source&quot;:{&quot;id&quot;:&quot;6329d2c58dc9890028b7aaf8&quot;,&quot;version&quot;:&quot;20220920145047&quot;,&quot;type&quot;:&quot;ASSETS&quot;},&quot;isPremium&quot;:false,&quot;parent&quot;:{&quot;type&quot;:&quot;CHILD&quot;,&quot;parentId&quot;:&quot;b24b8c08-b5db-4904-971d-990a4679bc0f&quot;,&quot;order&quot;:&quot;98&quot;}},&quot;b24b8c08-b5db-4904-971d-990a4679bc0f&quot;:{&quot;id&quot;:&quot;b24b8c08-b5db-4904-971d-990a4679bc0f&quot;,&quot;type&quot;:&quot;FIGURE_OBJECT&quot;,&quot;document&quot;:{&quot;type&quot;:&quot;FIGURE&quot;,&quot;canvasType&quot;:&quot;FIGURE&quot;,&quot;units&quot;:&quot;in&quot;},&quot;parent&quot;:{&quot;parentId&quot;:&quot;744c1c2a-ee28-422a-83db-d7d29cf99303&quot;,&quot;type&quot;:&quot;DOCUMENT&quot;,&quot;order&quot;:&quot;5&quot;}},&quot;744c1c2a-ee28-422a-83db-d7d29cf99303&quot;:{&quot;id&quot;:&quot;744c1c2a-ee28-422a-83db-d7d29cf99303&quot;,&quot;type&quot;:&quot;FIGURE_OBJECT&quot;,&quot;document&quot;:{&quot;type&quot;:&quot;DOCUMENT_GROUP&quot;,&quot;canvasType&quot;:&quot;FIGURE&quot;,&quot;units&quot;:&quot;in&quot;}}}}"/>
</p:tagLst>
</file>

<file path=ppt/tags/tag5.xml><?xml version="1.0" encoding="utf-8"?>
<p:tagLst xmlns:a="http://schemas.openxmlformats.org/drawingml/2006/main" xmlns:r="http://schemas.openxmlformats.org/officeDocument/2006/relationships" xmlns:p="http://schemas.openxmlformats.org/presentationml/2006/main">
  <p:tag name="ID" val="67beb05e64005c05d8dcb446"/>
  <p:tag name="FIGURESLIDEID" val="b24b8c08-b5db-4904-971d-990a4679bc0f"/>
  <p:tag name="SELECTIONIDS" val="c5ea5542-0e06-4fca-84c9-e34265a9b5df"/>
  <p:tag name="TRANSPARENTBACKGROUND" val="true"/>
  <p:tag name="VERSION" val="1740550622550"/>
  <p:tag name="TITLE" val="Untitled"/>
  <p:tag name="CREATORNAME" val="Jacob Nysather"/>
  <p:tag name="DATEINSERTED" val="1740550644639"/>
  <p:tag name="DPI" val="300"/>
  <p:tag name="BIOJSON" val="{&quot;id&quot;:&quot;744c1c2a-ee28-422a-83db-d7d29cf99303&quot;,&quot;objects&quot;:{&quot;c5ea5542-0e06-4fca-84c9-e34265a9b5df&quot;:{&quot;id&quot;:&quot;c5ea5542-0e06-4fca-84c9-e34265a9b5df&quot;,&quot;name&quot;:&quot;Chromosome (with telomeres 3)&quot;,&quot;displayName&quot;:&quot;&quot;,&quot;type&quot;:&quot;FIGURE_OBJECT&quot;,&quot;relativeTransform&quot;:{&quot;translate&quot;:{&quot;x&quot;:0.0004485981308377518,&quot;y&quot;:154.214},&quot;rotate&quot;:0,&quot;skewX&quot;:0,&quot;scale&quot;:{&quot;x&quot;:0.4772710280373832,&quot;y&quot;:0.4772710280373832}},&quot;image&quot;:{&quot;url&quot;:&quot;https://icons.cdn.biorender.com/biorender/5c1026fca2af261200a2cb1e/20181211210736/image/5c1026fca2af261200a2cb1e.png&quot;,&quot;isPremium&quot;:true,&quot;isOrgIcon&quot;:false,&quot;size&quot;:{&quot;x&quot;:100,&quot;y&quot;:302.2598870056497}},&quot;source&quot;:{&quot;id&quot;:&quot;5c1026fca2af261200a2cb1e&quot;,&quot;version&quot;:&quot;20181211210736&quot;,&quot;type&quot;:&quot;ASSETS&quot;},&quot;isPremium&quot;:true,&quot;parent&quot;:{&quot;type&quot;:&quot;CHILD&quot;,&quot;parentId&quot;:&quot;b24b8c08-b5db-4904-971d-990a4679bc0f&quot;,&quot;order&quot;:&quot;99&quot;}},&quot;b24b8c08-b5db-4904-971d-990a4679bc0f&quot;:{&quot;id&quot;:&quot;b24b8c08-b5db-4904-971d-990a4679bc0f&quot;,&quot;type&quot;:&quot;FIGURE_OBJECT&quot;,&quot;document&quot;:{&quot;type&quot;:&quot;FIGURE&quot;,&quot;canvasType&quot;:&quot;FIGURE&quot;,&quot;units&quot;:&quot;in&quot;},&quot;parent&quot;:{&quot;parentId&quot;:&quot;744c1c2a-ee28-422a-83db-d7d29cf99303&quot;,&quot;type&quot;:&quot;DOCUMENT&quot;,&quot;order&quot;:&quot;5&quot;}},&quot;744c1c2a-ee28-422a-83db-d7d29cf99303&quot;:{&quot;id&quot;:&quot;744c1c2a-ee28-422a-83db-d7d29cf99303&quot;,&quot;type&quot;:&quot;FIGURE_OBJECT&quot;,&quot;document&quot;:{&quot;type&quot;:&quot;DOCUMENT_GROUP&quot;,&quot;canvasType&quot;:&quot;FIGURE&quot;,&quot;units&quot;:&quot;in&quot;}}}}"/>
</p:tagLst>
</file>

<file path=ppt/tags/tag6.xml><?xml version="1.0" encoding="utf-8"?>
<p:tagLst xmlns:a="http://schemas.openxmlformats.org/drawingml/2006/main" xmlns:r="http://schemas.openxmlformats.org/officeDocument/2006/relationships" xmlns:p="http://schemas.openxmlformats.org/presentationml/2006/main">
  <p:tag name="ID" val="67beb05e64005c05d8dcb446"/>
  <p:tag name="FIGURESLIDEID" val="b24b8c08-b5db-4904-971d-990a4679bc0f"/>
  <p:tag name="SELECTIONIDS" val="1007e659-0831-4864-9fee-050824319514"/>
  <p:tag name="TRANSPARENTBACKGROUND" val="true"/>
  <p:tag name="VERSION" val="1740550622550"/>
  <p:tag name="TITLE" val="Untitled"/>
  <p:tag name="CREATORNAME" val="Jacob Nysather"/>
  <p:tag name="DATEINSERTED" val="1740550644639"/>
  <p:tag name="DPI" val="300"/>
  <p:tag name="BIOJSON" val="{&quot;id&quot;:&quot;744c1c2a-ee28-422a-83db-d7d29cf99303&quot;,&quot;objects&quot;:{&quot;1007e659-0831-4864-9fee-050824319514&quot;:{&quot;id&quot;:&quot;1007e659-0831-4864-9fee-050824319514&quot;,&quot;name&quot;:&quot;Nucleus&quot;,&quot;displayName&quot;:&quot;&quot;,&quot;type&quot;:&quot;FIGURE_OBJECT&quot;,&quot;relativeTransform&quot;:{&quot;translate&quot;:{&quot;x&quot;:-272.0885,&quot;y&quot;:159.23854777070065},&quot;rotate&quot;:0,&quot;skewX&quot;:0,&quot;scale&quot;:{&quot;x&quot;:0.8870599999999998,&quot;y&quot;:0.8870599999999998}},&quot;image&quot;:{&quot;url&quot;:&quot;https://icons.cdn.biorender.com/biorender/5b5607f6c195610014b44ad9/20190711153414/image/5b5607f6c195610014b44ad9.png&quot;,&quot;isPremium&quot;:false,&quot;isOrgIcon&quot;:false,&quot;size&quot;:{&quot;x&quot;:150,&quot;y&quot;:149.04458598726114}},&quot;source&quot;:{&quot;id&quot;:&quot;5b5607f6c195610014b44ad9&quot;,&quot;version&quot;:&quot;20190711153414&quot;,&quot;type&quot;:&quot;ASSETS&quot;},&quot;isPremium&quot;:false,&quot;parent&quot;:{&quot;type&quot;:&quot;CHILD&quot;,&quot;parentId&quot;:&quot;b24b8c08-b5db-4904-971d-990a4679bc0f&quot;,&quot;order&quot;:&quot;995&quot;}},&quot;b24b8c08-b5db-4904-971d-990a4679bc0f&quot;:{&quot;id&quot;:&quot;b24b8c08-b5db-4904-971d-990a4679bc0f&quot;,&quot;type&quot;:&quot;FIGURE_OBJECT&quot;,&quot;document&quot;:{&quot;type&quot;:&quot;FIGURE&quot;,&quot;canvasType&quot;:&quot;FIGURE&quot;,&quot;units&quot;:&quot;in&quot;},&quot;parent&quot;:{&quot;parentId&quot;:&quot;744c1c2a-ee28-422a-83db-d7d29cf99303&quot;,&quot;type&quot;:&quot;DOCUMENT&quot;,&quot;order&quot;:&quot;5&quot;}},&quot;744c1c2a-ee28-422a-83db-d7d29cf99303&quot;:{&quot;id&quot;:&quot;744c1c2a-ee28-422a-83db-d7d29cf99303&quot;,&quot;type&quot;:&quot;FIGURE_OBJECT&quot;,&quot;document&quot;:{&quot;type&quot;:&quot;DOCUMENT_GROUP&quot;,&quot;canvasType&quot;:&quot;FIGURE&quot;,&quot;units&quot;:&quot;in&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TotalTime>
  <Words>1598</Words>
  <Application>Microsoft Macintosh PowerPoint</Application>
  <PresentationFormat>Widescreen</PresentationFormat>
  <Paragraphs>153</Paragraphs>
  <Slides>25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Aptos</vt:lpstr>
      <vt:lpstr>Aptos Display</vt:lpstr>
      <vt:lpstr>Arial</vt:lpstr>
      <vt:lpstr>Calibri</vt:lpstr>
      <vt:lpstr>Glacial Indifference Bold</vt:lpstr>
      <vt:lpstr>Open Sauce Bold</vt:lpstr>
      <vt:lpstr>Public Sans Bold</vt:lpstr>
      <vt:lpstr>Roboto</vt:lpstr>
      <vt:lpstr>Office Theme</vt:lpstr>
      <vt:lpstr>1_Office Theme</vt:lpstr>
      <vt:lpstr>Genetics in Kidney Disease</vt:lpstr>
      <vt:lpstr>DISCLOSURES</vt:lpstr>
      <vt:lpstr>OBJECTIVES</vt:lpstr>
      <vt:lpstr>PowerPoint Presentation</vt:lpstr>
      <vt:lpstr>PowerPoint Presentation</vt:lpstr>
      <vt:lpstr>Why Genetics Matter</vt:lpstr>
      <vt:lpstr>Why Genetics Matter</vt:lpstr>
      <vt:lpstr>Role of Genetics in Nephrology</vt:lpstr>
      <vt:lpstr>Role of Genetics in Nephrology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NEPHROLOGY SPECIFIC</vt:lpstr>
      <vt:lpstr>CYSTIC DISEASES</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Jake Nysather</dc:creator>
  <cp:lastModifiedBy>Jake Nysather</cp:lastModifiedBy>
  <cp:revision>48</cp:revision>
  <dcterms:created xsi:type="dcterms:W3CDTF">2025-10-25T22:12:49Z</dcterms:created>
  <dcterms:modified xsi:type="dcterms:W3CDTF">2025-10-26T02:36:25Z</dcterms:modified>
</cp:coreProperties>
</file>