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1"/>
  </p:notesMasterIdLst>
  <p:sldIdLst>
    <p:sldId id="460" r:id="rId2"/>
    <p:sldId id="259" r:id="rId3"/>
    <p:sldId id="380" r:id="rId4"/>
    <p:sldId id="262" r:id="rId5"/>
    <p:sldId id="260" r:id="rId6"/>
    <p:sldId id="379" r:id="rId7"/>
    <p:sldId id="362" r:id="rId8"/>
    <p:sldId id="267" r:id="rId9"/>
    <p:sldId id="268" r:id="rId10"/>
    <p:sldId id="270" r:id="rId11"/>
    <p:sldId id="271" r:id="rId12"/>
    <p:sldId id="272" r:id="rId13"/>
    <p:sldId id="284" r:id="rId14"/>
    <p:sldId id="282" r:id="rId15"/>
    <p:sldId id="366" r:id="rId16"/>
    <p:sldId id="308" r:id="rId17"/>
    <p:sldId id="381" r:id="rId18"/>
    <p:sldId id="469" r:id="rId19"/>
    <p:sldId id="464" r:id="rId20"/>
    <p:sldId id="468" r:id="rId21"/>
    <p:sldId id="465" r:id="rId22"/>
    <p:sldId id="470" r:id="rId23"/>
    <p:sldId id="474" r:id="rId24"/>
    <p:sldId id="389" r:id="rId25"/>
    <p:sldId id="387" r:id="rId26"/>
    <p:sldId id="489" r:id="rId27"/>
    <p:sldId id="373" r:id="rId28"/>
    <p:sldId id="374" r:id="rId29"/>
    <p:sldId id="365" r:id="rId30"/>
    <p:sldId id="375" r:id="rId31"/>
    <p:sldId id="487" r:id="rId32"/>
    <p:sldId id="488" r:id="rId33"/>
    <p:sldId id="376" r:id="rId34"/>
    <p:sldId id="377" r:id="rId35"/>
    <p:sldId id="386" r:id="rId36"/>
    <p:sldId id="368" r:id="rId37"/>
    <p:sldId id="372" r:id="rId38"/>
    <p:sldId id="392" r:id="rId39"/>
    <p:sldId id="457" r:id="rId40"/>
    <p:sldId id="458" r:id="rId41"/>
    <p:sldId id="461" r:id="rId42"/>
    <p:sldId id="390" r:id="rId43"/>
    <p:sldId id="450" r:id="rId44"/>
    <p:sldId id="451" r:id="rId45"/>
    <p:sldId id="452" r:id="rId46"/>
    <p:sldId id="303" r:id="rId47"/>
    <p:sldId id="361" r:id="rId48"/>
    <p:sldId id="261" r:id="rId49"/>
    <p:sldId id="393" r:id="rId50"/>
    <p:sldId id="453" r:id="rId51"/>
    <p:sldId id="363" r:id="rId52"/>
    <p:sldId id="454" r:id="rId53"/>
    <p:sldId id="264" r:id="rId54"/>
    <p:sldId id="364" r:id="rId55"/>
    <p:sldId id="265" r:id="rId56"/>
    <p:sldId id="266" r:id="rId57"/>
    <p:sldId id="455" r:id="rId58"/>
    <p:sldId id="456" r:id="rId59"/>
    <p:sldId id="394" r:id="rId60"/>
    <p:sldId id="395" r:id="rId61"/>
    <p:sldId id="276" r:id="rId62"/>
    <p:sldId id="396" r:id="rId63"/>
    <p:sldId id="490" r:id="rId64"/>
    <p:sldId id="298" r:id="rId65"/>
    <p:sldId id="330" r:id="rId66"/>
    <p:sldId id="283" r:id="rId67"/>
    <p:sldId id="331" r:id="rId68"/>
    <p:sldId id="332" r:id="rId69"/>
    <p:sldId id="382" r:id="rId70"/>
    <p:sldId id="333" r:id="rId71"/>
    <p:sldId id="334" r:id="rId72"/>
    <p:sldId id="335" r:id="rId73"/>
    <p:sldId id="301" r:id="rId74"/>
    <p:sldId id="448" r:id="rId75"/>
    <p:sldId id="300" r:id="rId76"/>
    <p:sldId id="306" r:id="rId77"/>
    <p:sldId id="328" r:id="rId78"/>
    <p:sldId id="305" r:id="rId79"/>
    <p:sldId id="449" r:id="rId80"/>
    <p:sldId id="302" r:id="rId81"/>
    <p:sldId id="299" r:id="rId82"/>
    <p:sldId id="480" r:id="rId83"/>
    <p:sldId id="479" r:id="rId84"/>
    <p:sldId id="481" r:id="rId85"/>
    <p:sldId id="482" r:id="rId86"/>
    <p:sldId id="483" r:id="rId87"/>
    <p:sldId id="484" r:id="rId88"/>
    <p:sldId id="485" r:id="rId89"/>
    <p:sldId id="258" r:id="rId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81079"/>
  </p:normalViewPr>
  <p:slideViewPr>
    <p:cSldViewPr snapToGrid="0" snapToObjects="1">
      <p:cViewPr varScale="1">
        <p:scale>
          <a:sx n="88" d="100"/>
          <a:sy n="88" d="100"/>
        </p:scale>
        <p:origin x="2024"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773829-29E2-2442-91F8-B171DBD4E725}" type="datetimeFigureOut">
              <a:rPr lang="en-US" smtClean="0"/>
              <a:t>10/5/25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AD0BFB-FB48-C146-804F-0DF8648F020C}" type="slidenum">
              <a:rPr lang="en-US" smtClean="0"/>
              <a:t>‹#›</a:t>
            </a:fld>
            <a:endParaRPr lang="en-US"/>
          </a:p>
        </p:txBody>
      </p:sp>
    </p:spTree>
    <p:extLst>
      <p:ext uri="{BB962C8B-B14F-4D97-AF65-F5344CB8AC3E}">
        <p14:creationId xmlns:p14="http://schemas.microsoft.com/office/powerpoint/2010/main" val="2560655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28DAC-C422-550E-9FDF-3C6ACF31EC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AF5AB9-CBD0-0C6F-A752-1FA30C619F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7952BA-FC57-D190-9FE5-5F91DB9D29F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 donors (acid) and H+ receivers (base)</a:t>
            </a:r>
          </a:p>
          <a:p>
            <a:endParaRPr lang="en-US" dirty="0"/>
          </a:p>
        </p:txBody>
      </p:sp>
      <p:sp>
        <p:nvSpPr>
          <p:cNvPr id="4" name="Slide Number Placeholder 3">
            <a:extLst>
              <a:ext uri="{FF2B5EF4-FFF2-40B4-BE49-F238E27FC236}">
                <a16:creationId xmlns:a16="http://schemas.microsoft.com/office/drawing/2014/main" id="{5E78FA43-12F4-620C-C1FD-BB2F07B92177}"/>
              </a:ext>
            </a:extLst>
          </p:cNvPr>
          <p:cNvSpPr>
            <a:spLocks noGrp="1"/>
          </p:cNvSpPr>
          <p:nvPr>
            <p:ph type="sldNum" sz="quarter" idx="5"/>
          </p:nvPr>
        </p:nvSpPr>
        <p:spPr/>
        <p:txBody>
          <a:bodyPr/>
          <a:lstStyle/>
          <a:p>
            <a:fld id="{2A2A8F44-347B-A74D-90A5-A0DED3594A10}" type="slidenum">
              <a:rPr lang="en-US" smtClean="0"/>
              <a:t>6</a:t>
            </a:fld>
            <a:endParaRPr lang="en-US"/>
          </a:p>
        </p:txBody>
      </p:sp>
    </p:spTree>
    <p:extLst>
      <p:ext uri="{BB962C8B-B14F-4D97-AF65-F5344CB8AC3E}">
        <p14:creationId xmlns:p14="http://schemas.microsoft.com/office/powerpoint/2010/main" val="804252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Ammoniagenesis</a:t>
            </a:r>
            <a:r>
              <a:rPr lang="en-US" dirty="0"/>
              <a:t> within the nephron. 1. NH4+ generated from glutamine in the proximal tubule is secreted into the lumen via NHE3. 2. Luminal NH4+ may be reabsorbed at the loop of Henle via NKCC2. 3. Secretion of NH3 at the connecting segments and collecting duct is facilitated by nonerythroid glycoproteins </a:t>
            </a:r>
            <a:r>
              <a:rPr lang="en-US" dirty="0" err="1"/>
              <a:t>RhBg</a:t>
            </a:r>
            <a:r>
              <a:rPr lang="en-US" dirty="0"/>
              <a:t> and </a:t>
            </a:r>
            <a:r>
              <a:rPr lang="en-US" dirty="0" err="1"/>
              <a:t>RhCg</a:t>
            </a:r>
            <a:r>
              <a:rPr lang="en-US" dirty="0"/>
              <a:t>. Abbreviations: CD, collecting duct; CN, connecting segment; NHE3, sodium hydrogen exchanger-3; NKCC2, Na+-K+-2Cl− cotransporter; PT, proximal tubule; </a:t>
            </a:r>
            <a:r>
              <a:rPr lang="en-US" dirty="0" err="1"/>
              <a:t>Rhg</a:t>
            </a:r>
            <a:r>
              <a:rPr lang="en-US" dirty="0"/>
              <a:t>, nonerythroid glycoproteins B and C (</a:t>
            </a:r>
            <a:r>
              <a:rPr lang="en-US" dirty="0" err="1"/>
              <a:t>RhBg</a:t>
            </a:r>
            <a:r>
              <a:rPr lang="en-US" dirty="0"/>
              <a:t>, </a:t>
            </a:r>
            <a:r>
              <a:rPr lang="en-US" dirty="0" err="1"/>
              <a:t>RhCg</a:t>
            </a:r>
            <a:r>
              <a:rPr lang="en-US" dirty="0"/>
              <a:t>); SNAT-3, sodium-dependent amino acid transporter.</a:t>
            </a:r>
          </a:p>
        </p:txBody>
      </p:sp>
      <p:sp>
        <p:nvSpPr>
          <p:cNvPr id="4" name="Slide Number Placeholder 3"/>
          <p:cNvSpPr>
            <a:spLocks noGrp="1"/>
          </p:cNvSpPr>
          <p:nvPr>
            <p:ph type="sldNum" sz="quarter" idx="5"/>
          </p:nvPr>
        </p:nvSpPr>
        <p:spPr/>
        <p:txBody>
          <a:bodyPr/>
          <a:lstStyle/>
          <a:p>
            <a:fld id="{C3C0958F-1FAE-F94E-A414-3879108257FA}" type="slidenum">
              <a:rPr lang="en-US" smtClean="0"/>
              <a:t>69</a:t>
            </a:fld>
            <a:endParaRPr lang="en-US"/>
          </a:p>
        </p:txBody>
      </p:sp>
    </p:spTree>
    <p:extLst>
      <p:ext uri="{BB962C8B-B14F-4D97-AF65-F5344CB8AC3E}">
        <p14:creationId xmlns:p14="http://schemas.microsoft.com/office/powerpoint/2010/main" val="773207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phosphate-dependent glutaminase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Under conditions of normal acid-base balance, renal glutamine uptake is low, less than 3% of delivered glutamine. During acute metabolic acidosis there is a rapid, approximately 2×-fold increase in plasma glutamine levels, primarily from increased skeletal muscle glutamine release. There is a parallel increase in renal glutamine uptake, to approximately 20% of delivered glutamine. With chronic metabolic acidosis, renal glutamine uptake increases substantially, to as much as 50% of delivered glutamine, even though plasma glutamine levels often decrease. Increased renal glutamine utilization is balanced by increased skeletal muscle and liver glutamine release. </a:t>
            </a:r>
            <a:endParaRPr lang="en-US" dirty="0"/>
          </a:p>
        </p:txBody>
      </p:sp>
      <p:sp>
        <p:nvSpPr>
          <p:cNvPr id="4" name="Slide Number Placeholder 3"/>
          <p:cNvSpPr>
            <a:spLocks noGrp="1"/>
          </p:cNvSpPr>
          <p:nvPr>
            <p:ph type="sldNum" sz="quarter" idx="5"/>
          </p:nvPr>
        </p:nvSpPr>
        <p:spPr/>
        <p:txBody>
          <a:bodyPr/>
          <a:lstStyle/>
          <a:p>
            <a:fld id="{56896CD0-050F-4707-BECD-B41E8B3D3618}" type="slidenum">
              <a:rPr lang="en-US" smtClean="0"/>
              <a:t>70</a:t>
            </a:fld>
            <a:endParaRPr lang="en-US"/>
          </a:p>
        </p:txBody>
      </p:sp>
    </p:spTree>
    <p:extLst>
      <p:ext uri="{BB962C8B-B14F-4D97-AF65-F5344CB8AC3E}">
        <p14:creationId xmlns:p14="http://schemas.microsoft.com/office/powerpoint/2010/main" val="382385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presence of acidemia NH4 excretion increases. Urine anion gap is an indirect way of measuring NH4. If the accompanied anion is Cl- which is usually is the UAG is negative. </a:t>
            </a:r>
          </a:p>
        </p:txBody>
      </p:sp>
      <p:sp>
        <p:nvSpPr>
          <p:cNvPr id="4" name="Slide Number Placeholder 3"/>
          <p:cNvSpPr>
            <a:spLocks noGrp="1"/>
          </p:cNvSpPr>
          <p:nvPr>
            <p:ph type="sldNum" sz="quarter" idx="5"/>
          </p:nvPr>
        </p:nvSpPr>
        <p:spPr/>
        <p:txBody>
          <a:bodyPr/>
          <a:lstStyle/>
          <a:p>
            <a:fld id="{56896CD0-050F-4707-BECD-B41E8B3D3618}" type="slidenum">
              <a:rPr lang="en-US" smtClean="0"/>
              <a:t>71</a:t>
            </a:fld>
            <a:endParaRPr lang="en-US"/>
          </a:p>
        </p:txBody>
      </p:sp>
    </p:spTree>
    <p:extLst>
      <p:ext uri="{BB962C8B-B14F-4D97-AF65-F5344CB8AC3E}">
        <p14:creationId xmlns:p14="http://schemas.microsoft.com/office/powerpoint/2010/main" val="2026473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896CD0-050F-4707-BECD-B41E8B3D3618}" type="slidenum">
              <a:rPr lang="en-US" smtClean="0"/>
              <a:t>75</a:t>
            </a:fld>
            <a:endParaRPr lang="en-US"/>
          </a:p>
        </p:txBody>
      </p:sp>
    </p:spTree>
    <p:extLst>
      <p:ext uri="{BB962C8B-B14F-4D97-AF65-F5344CB8AC3E}">
        <p14:creationId xmlns:p14="http://schemas.microsoft.com/office/powerpoint/2010/main" val="1955322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896CD0-050F-4707-BECD-B41E8B3D3618}" type="slidenum">
              <a:rPr lang="en-US" smtClean="0"/>
              <a:t>79</a:t>
            </a:fld>
            <a:endParaRPr lang="en-US"/>
          </a:p>
        </p:txBody>
      </p:sp>
    </p:spTree>
    <p:extLst>
      <p:ext uri="{BB962C8B-B14F-4D97-AF65-F5344CB8AC3E}">
        <p14:creationId xmlns:p14="http://schemas.microsoft.com/office/powerpoint/2010/main" val="4155039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Hypokalemia leads to renal cysts and chronic interstitial nephritis. </a:t>
            </a:r>
          </a:p>
        </p:txBody>
      </p:sp>
      <p:sp>
        <p:nvSpPr>
          <p:cNvPr id="4" name="Slide Number Placeholder 3"/>
          <p:cNvSpPr>
            <a:spLocks noGrp="1"/>
          </p:cNvSpPr>
          <p:nvPr>
            <p:ph type="sldNum" sz="quarter" idx="5"/>
          </p:nvPr>
        </p:nvSpPr>
        <p:spPr/>
        <p:txBody>
          <a:bodyPr/>
          <a:lstStyle/>
          <a:p>
            <a:fld id="{56896CD0-050F-4707-BECD-B41E8B3D3618}" type="slidenum">
              <a:rPr lang="en-US" smtClean="0"/>
              <a:t>81</a:t>
            </a:fld>
            <a:endParaRPr lang="en-US"/>
          </a:p>
        </p:txBody>
      </p:sp>
    </p:spTree>
    <p:extLst>
      <p:ext uri="{BB962C8B-B14F-4D97-AF65-F5344CB8AC3E}">
        <p14:creationId xmlns:p14="http://schemas.microsoft.com/office/powerpoint/2010/main" val="1689386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shaded areas represent the 95% confidence limits for zones of compensation for simple acid base disorders. If it falls outside of the shaded areas it is likely a mixed acid base disorder. </a:t>
            </a:r>
          </a:p>
          <a:p>
            <a:endParaRPr lang="en-US" dirty="0"/>
          </a:p>
        </p:txBody>
      </p:sp>
      <p:sp>
        <p:nvSpPr>
          <p:cNvPr id="4" name="Slide Number Placeholder 3"/>
          <p:cNvSpPr>
            <a:spLocks noGrp="1"/>
          </p:cNvSpPr>
          <p:nvPr>
            <p:ph type="sldNum" sz="quarter" idx="5"/>
          </p:nvPr>
        </p:nvSpPr>
        <p:spPr/>
        <p:txBody>
          <a:bodyPr/>
          <a:lstStyle/>
          <a:p>
            <a:fld id="{2A2A8F44-347B-A74D-90A5-A0DED3594A10}" type="slidenum">
              <a:rPr lang="en-US" smtClean="0"/>
              <a:t>12</a:t>
            </a:fld>
            <a:endParaRPr lang="en-US"/>
          </a:p>
        </p:txBody>
      </p:sp>
    </p:spTree>
    <p:extLst>
      <p:ext uri="{BB962C8B-B14F-4D97-AF65-F5344CB8AC3E}">
        <p14:creationId xmlns:p14="http://schemas.microsoft.com/office/powerpoint/2010/main" val="681353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23451-C0B3-5860-A0B5-49E22FF70B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B99EF9-82CE-078A-A378-28C2B7260B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BA5DAA-4723-B68A-AB58-CE99400F5489}"/>
              </a:ext>
            </a:extLst>
          </p:cNvPr>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Isopropyl alcohol does not cause an elevated anion gap acidosis, retinal toxicity (as does methanol), or renal failure (as does ethylene glycol), although it does increase the osmol gap</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It does not cause an anion gap because the active metabolite, acetone, is a terminal ketone in the metabolic pathway and is an uncharged molecule, unlike the active metabolites in other toxic alcohol ingestions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2 to 3 times more potent a central nervous system (CNS) depressant than ethanol leading to prolong sedation or coma. Large ingestions may lead to respiratory arrest, hypotension due to vasodilation, and myocardial suppression</a:t>
            </a:r>
            <a:endParaRPr lang="en-US" b="0" dirty="0"/>
          </a:p>
          <a:p>
            <a:endParaRPr lang="en-US" dirty="0"/>
          </a:p>
        </p:txBody>
      </p:sp>
      <p:sp>
        <p:nvSpPr>
          <p:cNvPr id="4" name="Slide Number Placeholder 3">
            <a:extLst>
              <a:ext uri="{FF2B5EF4-FFF2-40B4-BE49-F238E27FC236}">
                <a16:creationId xmlns:a16="http://schemas.microsoft.com/office/drawing/2014/main" id="{E800ED15-C3CE-F31D-7B95-FA65FB75BA1B}"/>
              </a:ext>
            </a:extLst>
          </p:cNvPr>
          <p:cNvSpPr>
            <a:spLocks noGrp="1"/>
          </p:cNvSpPr>
          <p:nvPr>
            <p:ph type="sldNum" sz="quarter" idx="5"/>
          </p:nvPr>
        </p:nvSpPr>
        <p:spPr/>
        <p:txBody>
          <a:bodyPr/>
          <a:lstStyle/>
          <a:p>
            <a:fld id="{2A2A8F44-347B-A74D-90A5-A0DED3594A10}" type="slidenum">
              <a:rPr lang="en-US" smtClean="0"/>
              <a:t>17</a:t>
            </a:fld>
            <a:endParaRPr lang="en-US"/>
          </a:p>
        </p:txBody>
      </p:sp>
    </p:spTree>
    <p:extLst>
      <p:ext uri="{BB962C8B-B14F-4D97-AF65-F5344CB8AC3E}">
        <p14:creationId xmlns:p14="http://schemas.microsoft.com/office/powerpoint/2010/main" val="1443939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lactate itself does not significantly increase the osmolar gap at clinical concentrations</a:t>
            </a:r>
          </a:p>
        </p:txBody>
      </p:sp>
      <p:sp>
        <p:nvSpPr>
          <p:cNvPr id="4" name="Slide Number Placeholder 3"/>
          <p:cNvSpPr>
            <a:spLocks noGrp="1"/>
          </p:cNvSpPr>
          <p:nvPr>
            <p:ph type="sldNum" sz="quarter" idx="5"/>
          </p:nvPr>
        </p:nvSpPr>
        <p:spPr/>
        <p:txBody>
          <a:bodyPr/>
          <a:lstStyle/>
          <a:p>
            <a:fld id="{CDAD0BFB-FB48-C146-804F-0DF8648F020C}" type="slidenum">
              <a:rPr lang="en-US" smtClean="0"/>
              <a:t>31</a:t>
            </a:fld>
            <a:endParaRPr lang="en-US"/>
          </a:p>
        </p:txBody>
      </p:sp>
    </p:spTree>
    <p:extLst>
      <p:ext uri="{BB962C8B-B14F-4D97-AF65-F5344CB8AC3E}">
        <p14:creationId xmlns:p14="http://schemas.microsoft.com/office/powerpoint/2010/main" val="3177711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contributions to osmolar gap are estimated by taking the plasma concentration and then dividing by the number indicated. For example, an ethylene glycol plasma concentration of 124 mg/dL will contribute approximately 20 (=124/6.2) to the osmolar gap. Note that the some of the substances generate metabolites that themselves may contribute to osmolar gap. For instance, heavy consumption of ethanol 24 hours prior to hospital admission can show an elevated osmolar gap mainly due to metabolites of ethanol (acetaldehyde, etc.) even when the parent drug (ethanol) is mostly gone.</a:t>
            </a:r>
            <a:br>
              <a:rPr lang="en-US" dirty="0"/>
            </a:br>
            <a:br>
              <a:rPr lang="en-US" dirty="0"/>
            </a:br>
            <a:r>
              <a:rPr lang="en-US" dirty="0"/>
              <a:t>**Osmolar gap may be increased in early methanol poisoning.</a:t>
            </a:r>
            <a:br>
              <a:rPr lang="en-US" dirty="0"/>
            </a:br>
            <a:br>
              <a:rPr lang="en-US" dirty="0"/>
            </a:br>
            <a:r>
              <a:rPr lang="en-US" dirty="0"/>
              <a:t>Non-toxic examples of an elevated osmolar gap include hyperlipidemia (less plasma water), chronic renal failure, and myeloma (increased plasma proteins).</a:t>
            </a:r>
            <a:br>
              <a:rPr lang="en-US" dirty="0"/>
            </a:br>
            <a:br>
              <a:rPr lang="en-US" dirty="0"/>
            </a:br>
            <a:r>
              <a:rPr lang="en-US" dirty="0"/>
              <a:t>Because ethanol ingestion is a common cause of elevated osmolar gap, ethanol can be included in calculated osmolar formulas. At the University of Iowa Hospitals and Clinics, the formula used for this is the calculated osmolality equation given above with an additional term for ethanol (EtOH):</a:t>
            </a:r>
            <a:br>
              <a:rPr lang="en-US" dirty="0"/>
            </a:br>
            <a:br>
              <a:rPr lang="en-US" dirty="0"/>
            </a:br>
            <a:r>
              <a:rPr lang="en-US" dirty="0"/>
              <a:t>(3) CO/</a:t>
            </a:r>
            <a:r>
              <a:rPr lang="en-US" dirty="0" err="1"/>
              <a:t>EtoH</a:t>
            </a:r>
            <a:r>
              <a:rPr lang="en-US" dirty="0"/>
              <a:t> = 2 x NA + 1.15 * GLU/18 + BUN/2.8 + [EtOH]/3.8: calculated osmolality including ethanol contribution</a:t>
            </a:r>
            <a:br>
              <a:rPr lang="en-US" dirty="0"/>
            </a:br>
            <a:br>
              <a:rPr lang="en-US" dirty="0"/>
            </a:br>
            <a:r>
              <a:rPr lang="en-US" dirty="0"/>
              <a:t>(4) "Unexplained" osmolar gap = MO - CO/</a:t>
            </a:r>
            <a:r>
              <a:rPr lang="en-US" dirty="0" err="1"/>
              <a:t>EtoH</a:t>
            </a:r>
            <a:r>
              <a:rPr lang="en-US" dirty="0"/>
              <a:t>: osmolar gap remaining after correction for ethanol</a:t>
            </a:r>
            <a:br>
              <a:rPr lang="en-US" dirty="0"/>
            </a:br>
            <a:br>
              <a:rPr lang="en-US" dirty="0"/>
            </a:br>
            <a:r>
              <a:rPr lang="en-US" dirty="0"/>
              <a:t>For the ethanol/volatile panel orderable in Epic, NA, GLU, BUN, MO, and EtOH concentrations in plasma are all determined. The osmolar gap (OSMOL GAP in Epic) uses formula (2) above. The unexplained osmolar gap (UOSMOL GAP in Epic) uses formula (4) above. High unexplained osmolar gaps indicate the possible presence of a toxic compound other than ethanol (ethylene glycol, methanol, acetone, isopropanol, or propylene glycol).</a:t>
            </a:r>
          </a:p>
          <a:p>
            <a:endParaRPr lang="en-US" dirty="0"/>
          </a:p>
        </p:txBody>
      </p:sp>
      <p:sp>
        <p:nvSpPr>
          <p:cNvPr id="4" name="Slide Number Placeholder 3"/>
          <p:cNvSpPr>
            <a:spLocks noGrp="1"/>
          </p:cNvSpPr>
          <p:nvPr>
            <p:ph type="sldNum" sz="quarter" idx="5"/>
          </p:nvPr>
        </p:nvSpPr>
        <p:spPr/>
        <p:txBody>
          <a:bodyPr/>
          <a:lstStyle/>
          <a:p>
            <a:fld id="{CDAD0BFB-FB48-C146-804F-0DF8648F020C}" type="slidenum">
              <a:rPr lang="en-US" smtClean="0"/>
              <a:t>41</a:t>
            </a:fld>
            <a:endParaRPr lang="en-US"/>
          </a:p>
        </p:txBody>
      </p:sp>
    </p:spTree>
    <p:extLst>
      <p:ext uri="{BB962C8B-B14F-4D97-AF65-F5344CB8AC3E}">
        <p14:creationId xmlns:p14="http://schemas.microsoft.com/office/powerpoint/2010/main" val="3945982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896CD0-050F-4707-BECD-B41E8B3D3618}" type="slidenum">
              <a:rPr lang="en-US" smtClean="0"/>
              <a:t>64</a:t>
            </a:fld>
            <a:endParaRPr lang="en-US"/>
          </a:p>
        </p:txBody>
      </p:sp>
    </p:spTree>
    <p:extLst>
      <p:ext uri="{BB962C8B-B14F-4D97-AF65-F5344CB8AC3E}">
        <p14:creationId xmlns:p14="http://schemas.microsoft.com/office/powerpoint/2010/main" val="3742755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800"/>
              </a:spcAft>
            </a:pPr>
            <a:r>
              <a:rPr lang="en-US" sz="2600" dirty="0"/>
              <a:t>However, the dipstick is not very accurate</a:t>
            </a:r>
          </a:p>
          <a:p>
            <a:pPr lvl="1">
              <a:spcAft>
                <a:spcPts val="1800"/>
              </a:spcAft>
            </a:pPr>
            <a:r>
              <a:rPr lang="en-US" sz="2600" dirty="0"/>
              <a:t>A more accurate way to test urine pH would be to collected under oil and the pH measured, using a pH electrode to prevent the loss of CO</a:t>
            </a:r>
            <a:r>
              <a:rPr lang="en-US" sz="2600" baseline="-25000" dirty="0"/>
              <a:t>2</a:t>
            </a:r>
            <a:r>
              <a:rPr lang="en-US" sz="2600" dirty="0"/>
              <a:t>, in fact when the urine pH is less than 6.0, the amount of dissolved CO</a:t>
            </a:r>
            <a:r>
              <a:rPr lang="en-US" sz="2600" baseline="-25000" dirty="0"/>
              <a:t>2</a:t>
            </a:r>
            <a:r>
              <a:rPr lang="en-US" sz="2600" dirty="0"/>
              <a:t> is minimal and the use of oil is unnecessary</a:t>
            </a:r>
            <a:endParaRPr lang="en-US" dirty="0"/>
          </a:p>
        </p:txBody>
      </p:sp>
      <p:sp>
        <p:nvSpPr>
          <p:cNvPr id="4" name="Slide Number Placeholder 3"/>
          <p:cNvSpPr>
            <a:spLocks noGrp="1"/>
          </p:cNvSpPr>
          <p:nvPr>
            <p:ph type="sldNum" sz="quarter" idx="5"/>
          </p:nvPr>
        </p:nvSpPr>
        <p:spPr/>
        <p:txBody>
          <a:bodyPr/>
          <a:lstStyle/>
          <a:p>
            <a:fld id="{56896CD0-050F-4707-BECD-B41E8B3D3618}" type="slidenum">
              <a:rPr lang="en-US" smtClean="0"/>
              <a:t>65</a:t>
            </a:fld>
            <a:endParaRPr lang="en-US"/>
          </a:p>
        </p:txBody>
      </p:sp>
    </p:spTree>
    <p:extLst>
      <p:ext uri="{BB962C8B-B14F-4D97-AF65-F5344CB8AC3E}">
        <p14:creationId xmlns:p14="http://schemas.microsoft.com/office/powerpoint/2010/main" val="2617167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UNH4 = 0.5 (urine </a:t>
            </a:r>
            <a:r>
              <a:rPr lang="en-US" dirty="0" err="1"/>
              <a:t>osm</a:t>
            </a:r>
            <a:r>
              <a:rPr lang="en-US" dirty="0"/>
              <a:t> – (2Na+K) + urea + glucose) = 75mEq/L or more is normal; </a:t>
            </a:r>
          </a:p>
          <a:p>
            <a:r>
              <a:rPr lang="en-US" dirty="0"/>
              <a:t>&lt;25mEq/L is abnormally low</a:t>
            </a:r>
          </a:p>
        </p:txBody>
      </p:sp>
      <p:sp>
        <p:nvSpPr>
          <p:cNvPr id="4" name="Slide Number Placeholder 3"/>
          <p:cNvSpPr>
            <a:spLocks noGrp="1"/>
          </p:cNvSpPr>
          <p:nvPr>
            <p:ph type="sldNum" sz="quarter" idx="5"/>
          </p:nvPr>
        </p:nvSpPr>
        <p:spPr/>
        <p:txBody>
          <a:bodyPr/>
          <a:lstStyle/>
          <a:p>
            <a:fld id="{56896CD0-050F-4707-BECD-B41E8B3D3618}" type="slidenum">
              <a:rPr lang="en-US" smtClean="0"/>
              <a:t>66</a:t>
            </a:fld>
            <a:endParaRPr lang="en-US"/>
          </a:p>
        </p:txBody>
      </p:sp>
    </p:spTree>
    <p:extLst>
      <p:ext uri="{BB962C8B-B14F-4D97-AF65-F5344CB8AC3E}">
        <p14:creationId xmlns:p14="http://schemas.microsoft.com/office/powerpoint/2010/main" val="3630093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things happen in the proximal tubule</a:t>
            </a:r>
          </a:p>
          <a:p>
            <a:pPr marL="228600" indent="-228600">
              <a:buAutoNum type="arabicPeriod"/>
            </a:pPr>
            <a:r>
              <a:rPr lang="en-US" dirty="0"/>
              <a:t>Reclaim bicarb </a:t>
            </a:r>
          </a:p>
          <a:p>
            <a:pPr marL="228600" indent="-228600">
              <a:buAutoNum type="arabicPeriod"/>
            </a:pPr>
            <a:r>
              <a:rPr lang="en-US" dirty="0" err="1"/>
              <a:t>Ammoniagenesis</a:t>
            </a:r>
            <a:r>
              <a:rPr lang="en-US" dirty="0"/>
              <a:t> </a:t>
            </a:r>
          </a:p>
          <a:p>
            <a:pPr marL="685800" lvl="1" indent="-228600">
              <a:buAutoNum type="arabicPeriod"/>
            </a:pPr>
            <a:r>
              <a:rPr lang="en-US" dirty="0"/>
              <a:t>Glutamine is converted to glutamic acid by </a:t>
            </a:r>
            <a:r>
              <a:rPr lang="en-US" sz="1200" b="0" i="0" u="none" strike="noStrike" kern="1200" dirty="0">
                <a:solidFill>
                  <a:schemeClr val="tx1"/>
                </a:solidFill>
                <a:effectLst/>
                <a:latin typeface="+mn-lt"/>
                <a:ea typeface="+mn-ea"/>
                <a:cs typeface="+mn-cs"/>
              </a:rPr>
              <a:t>phosphate-dependent glutaminase</a:t>
            </a:r>
            <a:endParaRPr lang="en-US" dirty="0"/>
          </a:p>
          <a:p>
            <a:pPr marL="685800" lvl="1" indent="-228600">
              <a:buAutoNum type="arabicPeriod"/>
            </a:pPr>
            <a:r>
              <a:rPr lang="en-US" dirty="0"/>
              <a:t>Glutamic acid to alpha ketoglutarate by glutamate dehydrogenase which releases HCO3 and NH4</a:t>
            </a:r>
          </a:p>
        </p:txBody>
      </p:sp>
      <p:sp>
        <p:nvSpPr>
          <p:cNvPr id="4" name="Slide Number Placeholder 3"/>
          <p:cNvSpPr>
            <a:spLocks noGrp="1"/>
          </p:cNvSpPr>
          <p:nvPr>
            <p:ph type="sldNum" sz="quarter" idx="10"/>
          </p:nvPr>
        </p:nvSpPr>
        <p:spPr/>
        <p:txBody>
          <a:bodyPr/>
          <a:lstStyle/>
          <a:p>
            <a:fld id="{56896CD0-050F-4707-BECD-B41E8B3D3618}" type="slidenum">
              <a:rPr lang="en-US" smtClean="0"/>
              <a:t>68</a:t>
            </a:fld>
            <a:endParaRPr lang="en-US"/>
          </a:p>
        </p:txBody>
      </p:sp>
    </p:spTree>
    <p:extLst>
      <p:ext uri="{BB962C8B-B14F-4D97-AF65-F5344CB8AC3E}">
        <p14:creationId xmlns:p14="http://schemas.microsoft.com/office/powerpoint/2010/main" val="705033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D26C2-3A9C-804D-83E7-45A60D5D01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109523-74CE-6F4C-9C0C-69F3C51CCF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16C909-65A3-BE45-919C-B459F5AC200E}"/>
              </a:ext>
            </a:extLst>
          </p:cNvPr>
          <p:cNvSpPr>
            <a:spLocks noGrp="1"/>
          </p:cNvSpPr>
          <p:nvPr>
            <p:ph type="dt" sz="half" idx="10"/>
          </p:nvPr>
        </p:nvSpPr>
        <p:spPr/>
        <p:txBody>
          <a:bodyPr/>
          <a:lstStyle/>
          <a:p>
            <a:fld id="{3CC2385E-BAC7-3F42-B91F-3AC00928A3BA}" type="datetimeFigureOut">
              <a:rPr lang="en-US" smtClean="0"/>
              <a:t>10/5/25</a:t>
            </a:fld>
            <a:endParaRPr lang="en-US"/>
          </a:p>
        </p:txBody>
      </p:sp>
      <p:sp>
        <p:nvSpPr>
          <p:cNvPr id="5" name="Footer Placeholder 4">
            <a:extLst>
              <a:ext uri="{FF2B5EF4-FFF2-40B4-BE49-F238E27FC236}">
                <a16:creationId xmlns:a16="http://schemas.microsoft.com/office/drawing/2014/main" id="{9D14C3F9-13BB-7941-B1D8-A7E2D5DD60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CF664D-FAAA-8941-AF02-A1EA2FE80AD8}"/>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2728169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242E3-EF99-1643-ADBC-03741363F6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DB1F57-C50E-2E41-A303-65BB9F573E8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1A5FDD-A4C2-ED4D-BB4D-BAC16B77CAA9}"/>
              </a:ext>
            </a:extLst>
          </p:cNvPr>
          <p:cNvSpPr>
            <a:spLocks noGrp="1"/>
          </p:cNvSpPr>
          <p:nvPr>
            <p:ph type="dt" sz="half" idx="10"/>
          </p:nvPr>
        </p:nvSpPr>
        <p:spPr/>
        <p:txBody>
          <a:bodyPr/>
          <a:lstStyle/>
          <a:p>
            <a:fld id="{3CC2385E-BAC7-3F42-B91F-3AC00928A3BA}" type="datetimeFigureOut">
              <a:rPr lang="en-US" smtClean="0"/>
              <a:t>10/5/25</a:t>
            </a:fld>
            <a:endParaRPr lang="en-US"/>
          </a:p>
        </p:txBody>
      </p:sp>
      <p:sp>
        <p:nvSpPr>
          <p:cNvPr id="5" name="Footer Placeholder 4">
            <a:extLst>
              <a:ext uri="{FF2B5EF4-FFF2-40B4-BE49-F238E27FC236}">
                <a16:creationId xmlns:a16="http://schemas.microsoft.com/office/drawing/2014/main" id="{FAAB2E45-FB65-6848-8F0F-48EFB77199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786DB3-7305-2945-B141-0D030B0B95AD}"/>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1862167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3ADD47-B50A-5740-9397-CF75BD948D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EEAD68-E37C-B341-9AC6-5A2759B278F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975192-3307-404A-B82E-44C019940BD7}"/>
              </a:ext>
            </a:extLst>
          </p:cNvPr>
          <p:cNvSpPr>
            <a:spLocks noGrp="1"/>
          </p:cNvSpPr>
          <p:nvPr>
            <p:ph type="dt" sz="half" idx="10"/>
          </p:nvPr>
        </p:nvSpPr>
        <p:spPr/>
        <p:txBody>
          <a:bodyPr/>
          <a:lstStyle/>
          <a:p>
            <a:fld id="{3CC2385E-BAC7-3F42-B91F-3AC00928A3BA}" type="datetimeFigureOut">
              <a:rPr lang="en-US" smtClean="0"/>
              <a:t>10/5/25</a:t>
            </a:fld>
            <a:endParaRPr lang="en-US"/>
          </a:p>
        </p:txBody>
      </p:sp>
      <p:sp>
        <p:nvSpPr>
          <p:cNvPr id="5" name="Footer Placeholder 4">
            <a:extLst>
              <a:ext uri="{FF2B5EF4-FFF2-40B4-BE49-F238E27FC236}">
                <a16:creationId xmlns:a16="http://schemas.microsoft.com/office/drawing/2014/main" id="{0F7AAE6A-485F-AC42-8E25-CC7D24C5C0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8E8B23-E473-1243-852A-1D152F250603}"/>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387684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783B6-120A-FE45-9905-20C90F3DBA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3FF4D8-2AD3-494E-A40A-9F0FA37F16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D01207-430B-B14A-BB70-5B25F23C77B9}"/>
              </a:ext>
            </a:extLst>
          </p:cNvPr>
          <p:cNvSpPr>
            <a:spLocks noGrp="1"/>
          </p:cNvSpPr>
          <p:nvPr>
            <p:ph type="dt" sz="half" idx="10"/>
          </p:nvPr>
        </p:nvSpPr>
        <p:spPr/>
        <p:txBody>
          <a:bodyPr/>
          <a:lstStyle/>
          <a:p>
            <a:fld id="{3CC2385E-BAC7-3F42-B91F-3AC00928A3BA}" type="datetimeFigureOut">
              <a:rPr lang="en-US" smtClean="0"/>
              <a:t>10/5/25</a:t>
            </a:fld>
            <a:endParaRPr lang="en-US"/>
          </a:p>
        </p:txBody>
      </p:sp>
      <p:sp>
        <p:nvSpPr>
          <p:cNvPr id="5" name="Footer Placeholder 4">
            <a:extLst>
              <a:ext uri="{FF2B5EF4-FFF2-40B4-BE49-F238E27FC236}">
                <a16:creationId xmlns:a16="http://schemas.microsoft.com/office/drawing/2014/main" id="{54342A27-58E5-2F47-9E80-2550970C8A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9C31A3-D2A5-2A4E-85F3-714158CEBBEC}"/>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2502050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A70E2-7395-D04D-B962-583951A2BE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192062-41A2-DB43-902E-60B57BCE1A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8A78011-E7DC-9849-AB2D-8C19F35C1C72}"/>
              </a:ext>
            </a:extLst>
          </p:cNvPr>
          <p:cNvSpPr>
            <a:spLocks noGrp="1"/>
          </p:cNvSpPr>
          <p:nvPr>
            <p:ph type="dt" sz="half" idx="10"/>
          </p:nvPr>
        </p:nvSpPr>
        <p:spPr/>
        <p:txBody>
          <a:bodyPr/>
          <a:lstStyle/>
          <a:p>
            <a:fld id="{3CC2385E-BAC7-3F42-B91F-3AC00928A3BA}" type="datetimeFigureOut">
              <a:rPr lang="en-US" smtClean="0"/>
              <a:t>10/5/25</a:t>
            </a:fld>
            <a:endParaRPr lang="en-US"/>
          </a:p>
        </p:txBody>
      </p:sp>
      <p:sp>
        <p:nvSpPr>
          <p:cNvPr id="5" name="Footer Placeholder 4">
            <a:extLst>
              <a:ext uri="{FF2B5EF4-FFF2-40B4-BE49-F238E27FC236}">
                <a16:creationId xmlns:a16="http://schemas.microsoft.com/office/drawing/2014/main" id="{CFBB5BEC-B024-5649-A0F0-F222D13D7D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334D5E-4ACE-E84D-8D48-28C10BBD1C74}"/>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1945762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830E6-C96A-E945-AE78-9434DDF88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51391D-04AB-B547-81DC-76A60501DF9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C6F124-9AD5-E94B-B33F-5F398E22B2A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B945C5-A261-F440-9A80-311C02D8BFF7}"/>
              </a:ext>
            </a:extLst>
          </p:cNvPr>
          <p:cNvSpPr>
            <a:spLocks noGrp="1"/>
          </p:cNvSpPr>
          <p:nvPr>
            <p:ph type="dt" sz="half" idx="10"/>
          </p:nvPr>
        </p:nvSpPr>
        <p:spPr/>
        <p:txBody>
          <a:bodyPr/>
          <a:lstStyle/>
          <a:p>
            <a:fld id="{3CC2385E-BAC7-3F42-B91F-3AC00928A3BA}" type="datetimeFigureOut">
              <a:rPr lang="en-US" smtClean="0"/>
              <a:t>10/5/25</a:t>
            </a:fld>
            <a:endParaRPr lang="en-US"/>
          </a:p>
        </p:txBody>
      </p:sp>
      <p:sp>
        <p:nvSpPr>
          <p:cNvPr id="6" name="Footer Placeholder 5">
            <a:extLst>
              <a:ext uri="{FF2B5EF4-FFF2-40B4-BE49-F238E27FC236}">
                <a16:creationId xmlns:a16="http://schemas.microsoft.com/office/drawing/2014/main" id="{BDEE7FF4-FF83-9041-9E55-AC5EF3BF21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92E713-4E85-0C4C-BA42-A756789928AB}"/>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1059868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93DE7-7F75-FB41-B144-1889EEDDC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2AAD04-F623-D94D-889B-B2A55762F6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0459CAD-5B40-654B-BF87-2C362F5BCA5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23DF5-48C4-9F48-8DBC-CCD43A3BBD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E2D75C2-F283-7A49-8643-2969687107B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100DF5-4F4B-4D4B-8F5D-BEEC426C880E}"/>
              </a:ext>
            </a:extLst>
          </p:cNvPr>
          <p:cNvSpPr>
            <a:spLocks noGrp="1"/>
          </p:cNvSpPr>
          <p:nvPr>
            <p:ph type="dt" sz="half" idx="10"/>
          </p:nvPr>
        </p:nvSpPr>
        <p:spPr/>
        <p:txBody>
          <a:bodyPr/>
          <a:lstStyle/>
          <a:p>
            <a:fld id="{3CC2385E-BAC7-3F42-B91F-3AC00928A3BA}" type="datetimeFigureOut">
              <a:rPr lang="en-US" smtClean="0"/>
              <a:t>10/5/25</a:t>
            </a:fld>
            <a:endParaRPr lang="en-US"/>
          </a:p>
        </p:txBody>
      </p:sp>
      <p:sp>
        <p:nvSpPr>
          <p:cNvPr id="8" name="Footer Placeholder 7">
            <a:extLst>
              <a:ext uri="{FF2B5EF4-FFF2-40B4-BE49-F238E27FC236}">
                <a16:creationId xmlns:a16="http://schemas.microsoft.com/office/drawing/2014/main" id="{93FE846F-3834-894F-8C22-DD909A15E9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E4CDAF-0C1C-FF40-B488-4C86E7FA1865}"/>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11024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7C7EF-1D0F-6B4A-8BEB-2BE61327BB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8A3CC5-A518-B142-A454-EA90D94AA5F8}"/>
              </a:ext>
            </a:extLst>
          </p:cNvPr>
          <p:cNvSpPr>
            <a:spLocks noGrp="1"/>
          </p:cNvSpPr>
          <p:nvPr>
            <p:ph type="dt" sz="half" idx="10"/>
          </p:nvPr>
        </p:nvSpPr>
        <p:spPr/>
        <p:txBody>
          <a:bodyPr/>
          <a:lstStyle/>
          <a:p>
            <a:fld id="{3CC2385E-BAC7-3F42-B91F-3AC00928A3BA}" type="datetimeFigureOut">
              <a:rPr lang="en-US" smtClean="0"/>
              <a:t>10/5/25</a:t>
            </a:fld>
            <a:endParaRPr lang="en-US"/>
          </a:p>
        </p:txBody>
      </p:sp>
      <p:sp>
        <p:nvSpPr>
          <p:cNvPr id="4" name="Footer Placeholder 3">
            <a:extLst>
              <a:ext uri="{FF2B5EF4-FFF2-40B4-BE49-F238E27FC236}">
                <a16:creationId xmlns:a16="http://schemas.microsoft.com/office/drawing/2014/main" id="{739F03EA-8B04-1B46-9059-DF5977C2C0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4E6C8E-144D-114C-B54C-11997C11E681}"/>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3917430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8997B1-3171-A44D-997A-E64C52863772}"/>
              </a:ext>
            </a:extLst>
          </p:cNvPr>
          <p:cNvSpPr>
            <a:spLocks noGrp="1"/>
          </p:cNvSpPr>
          <p:nvPr>
            <p:ph type="dt" sz="half" idx="10"/>
          </p:nvPr>
        </p:nvSpPr>
        <p:spPr/>
        <p:txBody>
          <a:bodyPr/>
          <a:lstStyle/>
          <a:p>
            <a:fld id="{3CC2385E-BAC7-3F42-B91F-3AC00928A3BA}" type="datetimeFigureOut">
              <a:rPr lang="en-US" smtClean="0"/>
              <a:t>10/5/25</a:t>
            </a:fld>
            <a:endParaRPr lang="en-US"/>
          </a:p>
        </p:txBody>
      </p:sp>
      <p:sp>
        <p:nvSpPr>
          <p:cNvPr id="3" name="Footer Placeholder 2">
            <a:extLst>
              <a:ext uri="{FF2B5EF4-FFF2-40B4-BE49-F238E27FC236}">
                <a16:creationId xmlns:a16="http://schemas.microsoft.com/office/drawing/2014/main" id="{66C442FC-09D8-2E49-9C84-67A7AA5124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978C09-144F-384C-985E-61BBAACBC4C3}"/>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3221624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98CA0-618E-2B43-BE72-7BBF187C70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4BF215-2684-5B40-A343-8CD779ECC9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ED8AE0-A638-714F-ADDB-B073C9D7FA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FB71117-4DAF-F84C-BFDC-2C5F51F26CF1}"/>
              </a:ext>
            </a:extLst>
          </p:cNvPr>
          <p:cNvSpPr>
            <a:spLocks noGrp="1"/>
          </p:cNvSpPr>
          <p:nvPr>
            <p:ph type="dt" sz="half" idx="10"/>
          </p:nvPr>
        </p:nvSpPr>
        <p:spPr/>
        <p:txBody>
          <a:bodyPr/>
          <a:lstStyle/>
          <a:p>
            <a:fld id="{3CC2385E-BAC7-3F42-B91F-3AC00928A3BA}" type="datetimeFigureOut">
              <a:rPr lang="en-US" smtClean="0"/>
              <a:t>10/5/25</a:t>
            </a:fld>
            <a:endParaRPr lang="en-US"/>
          </a:p>
        </p:txBody>
      </p:sp>
      <p:sp>
        <p:nvSpPr>
          <p:cNvPr id="6" name="Footer Placeholder 5">
            <a:extLst>
              <a:ext uri="{FF2B5EF4-FFF2-40B4-BE49-F238E27FC236}">
                <a16:creationId xmlns:a16="http://schemas.microsoft.com/office/drawing/2014/main" id="{D8F3A216-EFD5-9744-BFAC-42A3C963F2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CF4B3D-1B3E-6F43-A37B-E6FEE37D938C}"/>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148155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583F-DF50-A34E-AE06-78A0B3F6FF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1EF328-92B7-EE43-A0AC-619CB157EB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16E9B3-3B82-DB4E-83D5-5C15BD38FD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A3844E5-6317-2F43-82BB-8C4C84886F2E}"/>
              </a:ext>
            </a:extLst>
          </p:cNvPr>
          <p:cNvSpPr>
            <a:spLocks noGrp="1"/>
          </p:cNvSpPr>
          <p:nvPr>
            <p:ph type="dt" sz="half" idx="10"/>
          </p:nvPr>
        </p:nvSpPr>
        <p:spPr/>
        <p:txBody>
          <a:bodyPr/>
          <a:lstStyle/>
          <a:p>
            <a:fld id="{3CC2385E-BAC7-3F42-B91F-3AC00928A3BA}" type="datetimeFigureOut">
              <a:rPr lang="en-US" smtClean="0"/>
              <a:t>10/5/25</a:t>
            </a:fld>
            <a:endParaRPr lang="en-US"/>
          </a:p>
        </p:txBody>
      </p:sp>
      <p:sp>
        <p:nvSpPr>
          <p:cNvPr id="6" name="Footer Placeholder 5">
            <a:extLst>
              <a:ext uri="{FF2B5EF4-FFF2-40B4-BE49-F238E27FC236}">
                <a16:creationId xmlns:a16="http://schemas.microsoft.com/office/drawing/2014/main" id="{EC8FF3F8-6C18-8647-9FEB-C139611135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A19DC7-B7BE-1947-8BAC-2E5F8A2E3AA4}"/>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2560164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8913E9-7E4F-DC45-BE2A-1F1372FC03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A487D0-CBB4-2E44-9BA6-3C271C8124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F67A58-6F45-F846-90C7-9A9D00C2D2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C2385E-BAC7-3F42-B91F-3AC00928A3BA}" type="datetimeFigureOut">
              <a:rPr lang="en-US" smtClean="0"/>
              <a:t>10/5/25</a:t>
            </a:fld>
            <a:endParaRPr lang="en-US"/>
          </a:p>
        </p:txBody>
      </p:sp>
      <p:sp>
        <p:nvSpPr>
          <p:cNvPr id="5" name="Footer Placeholder 4">
            <a:extLst>
              <a:ext uri="{FF2B5EF4-FFF2-40B4-BE49-F238E27FC236}">
                <a16:creationId xmlns:a16="http://schemas.microsoft.com/office/drawing/2014/main" id="{0DF19659-DA8D-DD47-9BCE-0D183EA143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5C870C-E866-1E45-87F6-7061964207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33308A-F5A5-2645-A21E-6DE5546963F5}" type="slidenum">
              <a:rPr lang="en-US" smtClean="0"/>
              <a:t>‹#›</a:t>
            </a:fld>
            <a:endParaRPr lang="en-US"/>
          </a:p>
        </p:txBody>
      </p:sp>
    </p:spTree>
    <p:extLst>
      <p:ext uri="{BB962C8B-B14F-4D97-AF65-F5344CB8AC3E}">
        <p14:creationId xmlns:p14="http://schemas.microsoft.com/office/powerpoint/2010/main" val="26389597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derangedphysiology.com/main/cicm-fellowship-exam/past-papers/2014-paper-1-saqs/question-7.3"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derangedphysiology.com/main/cicm-fellowship-exam/past-papers/2014-paper-1-saqs/question-7.2" TargetMode="External"/><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hyperlink" Target="https://www.derangedphysiology.com/main/cicm-fellowship-exam/past-papers/2009-paper-1-saqs/question-192"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ncbi.nlm.nih.gov/pubmed/21794966"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jpe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tiff"/><Relationship Id="rId4" Type="http://schemas.openxmlformats.org/officeDocument/2006/relationships/image" Target="../media/image5.png"/><Relationship Id="rId9"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9.png"/></Relationships>
</file>

<file path=ppt/slides/_rels/slide6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s://www.uptodate.com/contents/mannitol-drug-information?topicRef=2348&amp;source=see_link" TargetMode="External"/><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hyperlink" Target="https://www.uptodate.com/contents/fomepizole-drug-information?topicRef=2348&amp;source=see_link" TargetMode="External"/></Relationships>
</file>

<file path=ppt/slides/_rels/slide8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C935F7D-3E6B-E44B-A803-20088623657E}"/>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12D23C-F289-2D4E-8D92-627DF9D2871A}"/>
              </a:ext>
            </a:extLst>
          </p:cNvPr>
          <p:cNvSpPr>
            <a:spLocks noGrp="1"/>
          </p:cNvSpPr>
          <p:nvPr>
            <p:ph type="ctrTitle"/>
          </p:nvPr>
        </p:nvSpPr>
        <p:spPr>
          <a:xfrm>
            <a:off x="842211" y="1347537"/>
            <a:ext cx="6412831" cy="3777913"/>
          </a:xfrm>
        </p:spPr>
        <p:txBody>
          <a:bodyPr>
            <a:noAutofit/>
          </a:bodyPr>
          <a:lstStyle/>
          <a:p>
            <a:r>
              <a:rPr lang="en-US" b="1" dirty="0">
                <a:solidFill>
                  <a:schemeClr val="bg1"/>
                </a:solidFill>
              </a:rPr>
              <a:t>Filling the Gaps: From Osmolar Gap to Non-Anion Gap Metabolic Acidosis</a:t>
            </a:r>
          </a:p>
        </p:txBody>
      </p:sp>
      <p:sp>
        <p:nvSpPr>
          <p:cNvPr id="3" name="Subtitle 2">
            <a:extLst>
              <a:ext uri="{FF2B5EF4-FFF2-40B4-BE49-F238E27FC236}">
                <a16:creationId xmlns:a16="http://schemas.microsoft.com/office/drawing/2014/main" id="{172EFC4A-EC21-1E4F-B830-79E2536B3F3D}"/>
              </a:ext>
            </a:extLst>
          </p:cNvPr>
          <p:cNvSpPr>
            <a:spLocks noGrp="1"/>
          </p:cNvSpPr>
          <p:nvPr>
            <p:ph type="subTitle" idx="1"/>
          </p:nvPr>
        </p:nvSpPr>
        <p:spPr>
          <a:xfrm>
            <a:off x="842211" y="5329988"/>
            <a:ext cx="6412831" cy="709863"/>
          </a:xfrm>
        </p:spPr>
        <p:txBody>
          <a:bodyPr/>
          <a:lstStyle/>
          <a:p>
            <a:r>
              <a:rPr lang="en-US" dirty="0">
                <a:solidFill>
                  <a:schemeClr val="bg1"/>
                </a:solidFill>
              </a:rPr>
              <a:t>Jacob Nysather D.O.</a:t>
            </a:r>
          </a:p>
          <a:p>
            <a:endParaRPr lang="en-US" dirty="0">
              <a:solidFill>
                <a:schemeClr val="bg1"/>
              </a:solidFill>
            </a:endParaRPr>
          </a:p>
        </p:txBody>
      </p:sp>
      <p:pic>
        <p:nvPicPr>
          <p:cNvPr id="5" name="Picture 4" descr="A cartoon of a doctor pouring liquid into a beaker&#10;&#10;AI-generated content may be incorrect.">
            <a:extLst>
              <a:ext uri="{FF2B5EF4-FFF2-40B4-BE49-F238E27FC236}">
                <a16:creationId xmlns:a16="http://schemas.microsoft.com/office/drawing/2014/main" id="{28BC0AAC-676F-E57D-1BF7-592A3256364C}"/>
              </a:ext>
            </a:extLst>
          </p:cNvPr>
          <p:cNvPicPr>
            <a:picLocks noChangeAspect="1"/>
          </p:cNvPicPr>
          <p:nvPr/>
        </p:nvPicPr>
        <p:blipFill>
          <a:blip r:embed="rId3"/>
          <a:stretch>
            <a:fillRect/>
          </a:stretch>
        </p:blipFill>
        <p:spPr>
          <a:xfrm>
            <a:off x="7620000" y="0"/>
            <a:ext cx="4572000" cy="6858000"/>
          </a:xfrm>
          <a:prstGeom prst="rect">
            <a:avLst/>
          </a:prstGeom>
        </p:spPr>
      </p:pic>
    </p:spTree>
    <p:extLst>
      <p:ext uri="{BB962C8B-B14F-4D97-AF65-F5344CB8AC3E}">
        <p14:creationId xmlns:p14="http://schemas.microsoft.com/office/powerpoint/2010/main" val="219829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r>
              <a:rPr lang="en-US" b="1" dirty="0"/>
              <a:t>Appropriate Compensation</a:t>
            </a:r>
            <a:endParaRPr lang="en-US" dirty="0"/>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8"/>
            <a:ext cx="10515600" cy="3887994"/>
          </a:xfrm>
        </p:spPr>
        <p:txBody>
          <a:bodyPr/>
          <a:lstStyle/>
          <a:p>
            <a:endParaRPr lang="en-US" dirty="0"/>
          </a:p>
        </p:txBody>
      </p:sp>
    </p:spTree>
    <p:extLst>
      <p:ext uri="{BB962C8B-B14F-4D97-AF65-F5344CB8AC3E}">
        <p14:creationId xmlns:p14="http://schemas.microsoft.com/office/powerpoint/2010/main" val="8530270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endParaRPr lang="en-US" dirty="0"/>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8"/>
            <a:ext cx="10515600" cy="3887994"/>
          </a:xfrm>
        </p:spPr>
        <p:txBody>
          <a:bodyPr/>
          <a:lstStyle/>
          <a:p>
            <a:endParaRPr lang="en-US" dirty="0"/>
          </a:p>
        </p:txBody>
      </p:sp>
      <p:graphicFrame>
        <p:nvGraphicFramePr>
          <p:cNvPr id="2" name="Table 4">
            <a:extLst>
              <a:ext uri="{FF2B5EF4-FFF2-40B4-BE49-F238E27FC236}">
                <a16:creationId xmlns:a16="http://schemas.microsoft.com/office/drawing/2014/main" id="{2D73FD4E-D544-CD04-0FB1-82EDB14946E3}"/>
              </a:ext>
            </a:extLst>
          </p:cNvPr>
          <p:cNvGraphicFramePr>
            <a:graphicFrameLocks/>
          </p:cNvGraphicFramePr>
          <p:nvPr/>
        </p:nvGraphicFramePr>
        <p:xfrm>
          <a:off x="147600" y="102491"/>
          <a:ext cx="11896800" cy="6441440"/>
        </p:xfrm>
        <a:graphic>
          <a:graphicData uri="http://schemas.openxmlformats.org/drawingml/2006/table">
            <a:tbl>
              <a:tblPr firstRow="1" bandRow="1">
                <a:tableStyleId>{00A15C55-8517-42AA-B614-E9B94910E393}</a:tableStyleId>
              </a:tblPr>
              <a:tblGrid>
                <a:gridCol w="1662154">
                  <a:extLst>
                    <a:ext uri="{9D8B030D-6E8A-4147-A177-3AD203B41FA5}">
                      <a16:colId xmlns:a16="http://schemas.microsoft.com/office/drawing/2014/main" val="696175858"/>
                    </a:ext>
                  </a:extLst>
                </a:gridCol>
                <a:gridCol w="621089">
                  <a:extLst>
                    <a:ext uri="{9D8B030D-6E8A-4147-A177-3AD203B41FA5}">
                      <a16:colId xmlns:a16="http://schemas.microsoft.com/office/drawing/2014/main" val="3078088691"/>
                    </a:ext>
                  </a:extLst>
                </a:gridCol>
                <a:gridCol w="1200072">
                  <a:extLst>
                    <a:ext uri="{9D8B030D-6E8A-4147-A177-3AD203B41FA5}">
                      <a16:colId xmlns:a16="http://schemas.microsoft.com/office/drawing/2014/main" val="2835779684"/>
                    </a:ext>
                  </a:extLst>
                </a:gridCol>
                <a:gridCol w="1583636">
                  <a:extLst>
                    <a:ext uri="{9D8B030D-6E8A-4147-A177-3AD203B41FA5}">
                      <a16:colId xmlns:a16="http://schemas.microsoft.com/office/drawing/2014/main" val="1401985643"/>
                    </a:ext>
                  </a:extLst>
                </a:gridCol>
                <a:gridCol w="4617990">
                  <a:extLst>
                    <a:ext uri="{9D8B030D-6E8A-4147-A177-3AD203B41FA5}">
                      <a16:colId xmlns:a16="http://schemas.microsoft.com/office/drawing/2014/main" val="813569247"/>
                    </a:ext>
                  </a:extLst>
                </a:gridCol>
                <a:gridCol w="2211859">
                  <a:extLst>
                    <a:ext uri="{9D8B030D-6E8A-4147-A177-3AD203B41FA5}">
                      <a16:colId xmlns:a16="http://schemas.microsoft.com/office/drawing/2014/main" val="1552700679"/>
                    </a:ext>
                  </a:extLst>
                </a:gridCol>
              </a:tblGrid>
              <a:tr h="370840">
                <a:tc>
                  <a:txBody>
                    <a:bodyPr/>
                    <a:lstStyle/>
                    <a:p>
                      <a:pPr algn="ctr"/>
                      <a:r>
                        <a:rPr lang="en-US" b="1" dirty="0">
                          <a:solidFill>
                            <a:schemeClr val="tx1"/>
                          </a:solidFill>
                        </a:rPr>
                        <a:t>Primary Disorder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solidFill>
                            <a:schemeClr val="tx1"/>
                          </a:solidFill>
                        </a:rPr>
                        <a:t>pH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a:solidFill>
                            <a:schemeClr val="tx1"/>
                          </a:solidFill>
                        </a:rPr>
                        <a:t>Initial Chemical Change</a:t>
                      </a:r>
                      <a:endParaRPr 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solidFill>
                            <a:schemeClr val="tx1"/>
                          </a:solidFill>
                        </a:rPr>
                        <a:t>Compensatory Response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a:solidFill>
                            <a:schemeClr val="tx1"/>
                          </a:solidFill>
                        </a:rPr>
                        <a:t>Expected Compensation</a:t>
                      </a:r>
                      <a:endParaRPr 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a:solidFill>
                            <a:schemeClr val="tx1"/>
                          </a:solidFill>
                        </a:rPr>
                        <a:t>Complete Adaptive Response</a:t>
                      </a:r>
                      <a:endParaRPr 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219244"/>
                  </a:ext>
                </a:extLst>
              </a:tr>
              <a:tr h="1112520">
                <a:tc>
                  <a:txBody>
                    <a:bodyPr/>
                    <a:lstStyle/>
                    <a:p>
                      <a:pPr algn="ctr"/>
                      <a:r>
                        <a:rPr lang="en-US" dirty="0"/>
                        <a:t>Metabolic Acidosis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Low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 HCO</a:t>
                      </a:r>
                      <a:r>
                        <a:rPr lang="en-US" baseline="-25000"/>
                        <a:t>3</a:t>
                      </a:r>
                      <a:r>
                        <a:rPr lang="en-US" baseline="0"/>
                        <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 pCO</a:t>
                      </a:r>
                      <a:r>
                        <a:rPr lang="en-US" baseline="-25000" dirty="0"/>
                        <a:t>2</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b="1" dirty="0"/>
                        <a:t>pCO</a:t>
                      </a:r>
                      <a:r>
                        <a:rPr lang="en-US" b="1" baseline="-25000" dirty="0"/>
                        <a:t>2</a:t>
                      </a:r>
                      <a:r>
                        <a:rPr lang="en-US" b="1" dirty="0"/>
                        <a:t> = (1.5 × HCO</a:t>
                      </a:r>
                      <a:r>
                        <a:rPr lang="en-US" b="1" baseline="-25000" dirty="0"/>
                        <a:t>3</a:t>
                      </a:r>
                      <a:r>
                        <a:rPr lang="en-US" b="1" baseline="0" dirty="0"/>
                        <a:t>-</a:t>
                      </a:r>
                      <a:r>
                        <a:rPr lang="en-US" b="1" dirty="0"/>
                        <a:t>) + 8 ± 2</a:t>
                      </a:r>
                    </a:p>
                    <a:p>
                      <a:pPr algn="l"/>
                      <a:r>
                        <a:rPr lang="en-US" dirty="0"/>
                        <a:t>pCO</a:t>
                      </a:r>
                      <a:r>
                        <a:rPr lang="en-US" baseline="-25000" dirty="0"/>
                        <a:t>2</a:t>
                      </a:r>
                      <a:r>
                        <a:rPr lang="en-US" dirty="0"/>
                        <a:t> = HCO</a:t>
                      </a:r>
                      <a:r>
                        <a:rPr lang="en-US" baseline="-25000" dirty="0"/>
                        <a:t>3</a:t>
                      </a:r>
                      <a:r>
                        <a:rPr lang="en-US" baseline="0" dirty="0"/>
                        <a:t>-</a:t>
                      </a:r>
                      <a:r>
                        <a:rPr lang="en-US" dirty="0"/>
                        <a:t> + 15</a:t>
                      </a:r>
                    </a:p>
                    <a:p>
                      <a:pPr algn="l"/>
                      <a:r>
                        <a:rPr lang="en-US" dirty="0"/>
                        <a:t>pCO</a:t>
                      </a:r>
                      <a:r>
                        <a:rPr lang="en-US" baseline="-25000" dirty="0"/>
                        <a:t>2</a:t>
                      </a:r>
                      <a:r>
                        <a:rPr lang="en-US" dirty="0"/>
                        <a:t> = decimal digits of pH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12-24 hrs</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8311841"/>
                  </a:ext>
                </a:extLst>
              </a:tr>
              <a:tr h="1112520">
                <a:tc>
                  <a:txBody>
                    <a:bodyPr/>
                    <a:lstStyle/>
                    <a:p>
                      <a:pPr algn="ctr"/>
                      <a:r>
                        <a:rPr lang="en-US" dirty="0"/>
                        <a:t>Metabolic Alkalosis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 HCO</a:t>
                      </a:r>
                      <a:r>
                        <a:rPr lang="en-US" baseline="-25000" dirty="0"/>
                        <a:t>3</a:t>
                      </a:r>
                      <a:r>
                        <a:rPr lang="en-US" baseline="0" dirty="0"/>
                        <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 pCO</a:t>
                      </a:r>
                      <a:r>
                        <a:rPr lang="en-US" baseline="-25000" dirty="0"/>
                        <a:t>2</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dirty="0"/>
                        <a:t>p</a:t>
                      </a:r>
                      <a:r>
                        <a:rPr lang="en-US" b="1" dirty="0"/>
                        <a:t>CO</a:t>
                      </a:r>
                      <a:r>
                        <a:rPr lang="en-US" b="1" baseline="-25000" dirty="0"/>
                        <a:t>2</a:t>
                      </a:r>
                      <a:r>
                        <a:rPr lang="en-US" b="1" dirty="0"/>
                        <a:t> = 40 + 0.7x([HCO</a:t>
                      </a:r>
                      <a:r>
                        <a:rPr lang="en-US" b="1" baseline="-25000" dirty="0"/>
                        <a:t>3 measure</a:t>
                      </a:r>
                      <a:r>
                        <a:rPr lang="en-US" b="1" dirty="0"/>
                        <a:t>] – [HCO</a:t>
                      </a:r>
                      <a:r>
                        <a:rPr lang="en-US" b="1" baseline="-25000" dirty="0"/>
                        <a:t>3 normal</a:t>
                      </a:r>
                      <a:r>
                        <a:rPr lang="en-US" b="1" dirty="0"/>
                        <a:t>])</a:t>
                      </a:r>
                    </a:p>
                    <a:p>
                      <a:pPr algn="l"/>
                      <a:r>
                        <a:rPr lang="en-US" dirty="0"/>
                        <a:t>pCO</a:t>
                      </a:r>
                      <a:r>
                        <a:rPr lang="en-US" baseline="-25000" dirty="0"/>
                        <a:t>2</a:t>
                      </a:r>
                      <a:r>
                        <a:rPr lang="en-US" dirty="0"/>
                        <a:t> = (0.9 × HCO</a:t>
                      </a:r>
                      <a:r>
                        <a:rPr lang="en-US" baseline="-25000" dirty="0"/>
                        <a:t>3</a:t>
                      </a:r>
                      <a:r>
                        <a:rPr lang="en-US" baseline="0" dirty="0"/>
                        <a:t>-</a:t>
                      </a:r>
                      <a:r>
                        <a:rPr lang="en-US" dirty="0"/>
                        <a:t>) + 9</a:t>
                      </a:r>
                    </a:p>
                    <a:p>
                      <a:pPr algn="l"/>
                      <a:r>
                        <a:rPr lang="en-US" dirty="0"/>
                        <a:t>pCO</a:t>
                      </a:r>
                      <a:r>
                        <a:rPr lang="en-US" baseline="-25000" dirty="0"/>
                        <a:t>2</a:t>
                      </a:r>
                      <a:r>
                        <a:rPr lang="en-US" dirty="0"/>
                        <a:t> = (0.7 × HCO</a:t>
                      </a:r>
                      <a:r>
                        <a:rPr lang="en-US" baseline="-25000" dirty="0"/>
                        <a:t>3</a:t>
                      </a:r>
                      <a:r>
                        <a:rPr lang="en-US" baseline="0" dirty="0"/>
                        <a:t>-</a:t>
                      </a:r>
                      <a:r>
                        <a:rPr lang="en-US" dirty="0"/>
                        <a:t>) + 20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24-36 </a:t>
                      </a:r>
                      <a:r>
                        <a:rPr lang="en-US" dirty="0" err="1"/>
                        <a:t>hrs</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33732635"/>
                  </a:ext>
                </a:extLst>
              </a:tr>
              <a:tr h="370840">
                <a:tc gridSpan="6">
                  <a:txBody>
                    <a:bodyPr/>
                    <a:lstStyle/>
                    <a:p>
                      <a:pPr algn="l"/>
                      <a:r>
                        <a:rPr lang="en-US" i="1" dirty="0"/>
                        <a:t>Respiratory Acidosis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dirty="0"/>
                    </a:p>
                  </a:txBody>
                  <a:tcPr anchor="ct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algn="ctr"/>
                      <a:endParaRPr lang="en-US" dirty="0"/>
                    </a:p>
                  </a:txBody>
                  <a:tcPr anchor="ct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algn="l"/>
                      <a:endParaRPr lang="en-US"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5149627"/>
                  </a:ext>
                </a:extLst>
              </a:tr>
              <a:tr h="370840">
                <a:tc>
                  <a:txBody>
                    <a:bodyPr/>
                    <a:lstStyle/>
                    <a:p>
                      <a:pPr algn="ctr"/>
                      <a:r>
                        <a:rPr lang="en-US" dirty="0"/>
                        <a:t>Acute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dirty="0"/>
                        <a:t>Low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dirty="0"/>
                        <a:t>↑ pCO</a:t>
                      </a:r>
                      <a:r>
                        <a:rPr lang="en-US" baseline="-25000" dirty="0"/>
                        <a:t>2</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 HCO</a:t>
                      </a:r>
                      <a:r>
                        <a:rPr lang="en-US" baseline="-25000" dirty="0"/>
                        <a:t>3</a:t>
                      </a:r>
                      <a:r>
                        <a:rPr lang="en-US" baseline="0" dirty="0"/>
                        <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l"/>
                      <a:r>
                        <a:rPr lang="en-US" dirty="0"/>
                        <a:t>HCO</a:t>
                      </a:r>
                      <a:r>
                        <a:rPr lang="en-US" baseline="-25000" dirty="0"/>
                        <a:t>3</a:t>
                      </a:r>
                      <a:r>
                        <a:rPr lang="en-US" baseline="0" dirty="0"/>
                        <a:t>- </a:t>
                      </a:r>
                      <a:r>
                        <a:rPr lang="en-US" dirty="0"/>
                        <a:t>increases 1 </a:t>
                      </a:r>
                      <a:r>
                        <a:rPr lang="en-US" dirty="0" err="1"/>
                        <a:t>mEq</a:t>
                      </a:r>
                      <a:r>
                        <a:rPr lang="en-US" dirty="0"/>
                        <a:t>/L for every 10 mm Hg increase in pCO</a:t>
                      </a:r>
                      <a:r>
                        <a:rPr lang="en-US" baseline="-25000" dirty="0"/>
                        <a:t>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rowSpan="2">
                  <a:txBody>
                    <a:bodyPr/>
                    <a:lstStyle/>
                    <a:p>
                      <a:pPr algn="ctr"/>
                      <a:r>
                        <a:rPr lang="en-US" dirty="0"/>
                        <a:t>2-5 days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18814492"/>
                  </a:ext>
                </a:extLst>
              </a:tr>
              <a:tr h="370840">
                <a:tc>
                  <a:txBody>
                    <a:bodyPr/>
                    <a:lstStyle/>
                    <a:p>
                      <a:pPr algn="ctr"/>
                      <a:r>
                        <a:rPr lang="en-US" dirty="0"/>
                        <a:t>Chronic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dirty="0"/>
                        <a:t>Low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 pCO</a:t>
                      </a:r>
                      <a:r>
                        <a:rPr lang="en-US" baseline="-25000" dirty="0"/>
                        <a:t>2</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 HCO</a:t>
                      </a:r>
                      <a:r>
                        <a:rPr lang="en-US" baseline="-25000" dirty="0"/>
                        <a:t>3</a:t>
                      </a:r>
                      <a:r>
                        <a:rPr lang="en-US" baseline="0" dirty="0"/>
                        <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l"/>
                      <a:r>
                        <a:rPr lang="en-US" dirty="0"/>
                        <a:t>HCO</a:t>
                      </a:r>
                      <a:r>
                        <a:rPr lang="en-US" baseline="-25000" dirty="0"/>
                        <a:t>3</a:t>
                      </a:r>
                      <a:r>
                        <a:rPr lang="en-US" baseline="0" dirty="0"/>
                        <a:t>- </a:t>
                      </a:r>
                      <a:r>
                        <a:rPr lang="en-US" dirty="0"/>
                        <a:t>increases 3 to 4 </a:t>
                      </a:r>
                      <a:r>
                        <a:rPr lang="en-US" dirty="0" err="1"/>
                        <a:t>mEq</a:t>
                      </a:r>
                      <a:r>
                        <a:rPr lang="en-US" dirty="0"/>
                        <a:t>/L for every 10 mm Hg increase in pCO</a:t>
                      </a:r>
                      <a:r>
                        <a:rPr lang="en-US" baseline="-25000" dirty="0"/>
                        <a:t>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3589642353"/>
                  </a:ext>
                </a:extLst>
              </a:tr>
              <a:tr h="370840">
                <a:tc gridSpan="6">
                  <a:txBody>
                    <a:bodyPr/>
                    <a:lstStyle/>
                    <a:p>
                      <a:pPr algn="l"/>
                      <a:r>
                        <a:rPr lang="en-US" i="1" dirty="0"/>
                        <a:t>Respiratory Alkalosis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a:p>
                  </a:txBody>
                  <a:tcPr anchor="ct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algn="ctr"/>
                      <a:endParaRPr lang="en-US" dirty="0"/>
                    </a:p>
                  </a:txBody>
                  <a:tcPr anchor="ct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algn="l"/>
                      <a:endParaRPr lang="en-US"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1066121"/>
                  </a:ext>
                </a:extLst>
              </a:tr>
              <a:tr h="370840">
                <a:tc>
                  <a:txBody>
                    <a:bodyPr/>
                    <a:lstStyle/>
                    <a:p>
                      <a:pPr algn="ctr"/>
                      <a:r>
                        <a:rPr lang="en-US" dirty="0"/>
                        <a:t>Acute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dirty="0"/>
                        <a:t>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 pCO</a:t>
                      </a:r>
                      <a:r>
                        <a:rPr lang="en-US" baseline="-25000" dirty="0"/>
                        <a:t>2</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 HCO</a:t>
                      </a:r>
                      <a:r>
                        <a:rPr lang="en-US" baseline="-25000" dirty="0"/>
                        <a:t>3</a:t>
                      </a:r>
                      <a:r>
                        <a:rPr lang="en-US" baseline="0" dirty="0"/>
                        <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l"/>
                      <a:r>
                        <a:rPr lang="en-US" dirty="0"/>
                        <a:t>HCO</a:t>
                      </a:r>
                      <a:r>
                        <a:rPr lang="en-US" baseline="-25000" dirty="0"/>
                        <a:t>3</a:t>
                      </a:r>
                      <a:r>
                        <a:rPr lang="en-US" baseline="0" dirty="0"/>
                        <a:t>-</a:t>
                      </a:r>
                      <a:r>
                        <a:rPr lang="en-US" dirty="0"/>
                        <a:t> decreases 2 </a:t>
                      </a:r>
                      <a:r>
                        <a:rPr lang="en-US" dirty="0" err="1"/>
                        <a:t>mEq</a:t>
                      </a:r>
                      <a:r>
                        <a:rPr lang="en-US" dirty="0"/>
                        <a:t>/L for every 10 mm Hg decrease in pCO</a:t>
                      </a:r>
                      <a:r>
                        <a:rPr lang="en-US" baseline="-25000" dirty="0"/>
                        <a:t>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2-5 days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0546163"/>
                  </a:ext>
                </a:extLst>
              </a:tr>
              <a:tr h="370840">
                <a:tc>
                  <a:txBody>
                    <a:bodyPr/>
                    <a:lstStyle/>
                    <a:p>
                      <a:pPr algn="ctr"/>
                      <a:r>
                        <a:rPr lang="en-US" dirty="0"/>
                        <a:t>Chronic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dirty="0"/>
                        <a:t>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 pCO</a:t>
                      </a:r>
                      <a:r>
                        <a:rPr lang="en-US" baseline="-25000" dirty="0"/>
                        <a:t>2</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 HCO</a:t>
                      </a:r>
                      <a:r>
                        <a:rPr lang="en-US" baseline="-25000" dirty="0"/>
                        <a:t>3</a:t>
                      </a:r>
                      <a:r>
                        <a:rPr lang="en-US" baseline="0" dirty="0"/>
                        <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l"/>
                      <a:r>
                        <a:rPr lang="en-US" dirty="0"/>
                        <a:t>HCO</a:t>
                      </a:r>
                      <a:r>
                        <a:rPr lang="en-US" baseline="-25000" dirty="0"/>
                        <a:t>3</a:t>
                      </a:r>
                      <a:r>
                        <a:rPr lang="en-US" baseline="0" dirty="0"/>
                        <a:t>- </a:t>
                      </a:r>
                      <a:r>
                        <a:rPr lang="en-US" dirty="0"/>
                        <a:t>decreases 5 </a:t>
                      </a:r>
                      <a:r>
                        <a:rPr lang="en-US" dirty="0" err="1"/>
                        <a:t>mEq</a:t>
                      </a:r>
                      <a:r>
                        <a:rPr lang="en-US" dirty="0"/>
                        <a:t>/L for every 10 mm Hg decrease in pCO</a:t>
                      </a:r>
                      <a:r>
                        <a:rPr lang="en-US" baseline="-25000" dirty="0"/>
                        <a:t>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727728268"/>
                  </a:ext>
                </a:extLst>
              </a:tr>
            </a:tbl>
          </a:graphicData>
        </a:graphic>
      </p:graphicFrame>
      <p:sp>
        <p:nvSpPr>
          <p:cNvPr id="3" name="TextBox 2">
            <a:extLst>
              <a:ext uri="{FF2B5EF4-FFF2-40B4-BE49-F238E27FC236}">
                <a16:creationId xmlns:a16="http://schemas.microsoft.com/office/drawing/2014/main" id="{147F332E-16F3-C9D2-AA6C-36F3FB330BFF}"/>
              </a:ext>
            </a:extLst>
          </p:cNvPr>
          <p:cNvSpPr txBox="1"/>
          <p:nvPr/>
        </p:nvSpPr>
        <p:spPr>
          <a:xfrm>
            <a:off x="147600" y="6581001"/>
            <a:ext cx="8105745" cy="276999"/>
          </a:xfrm>
          <a:prstGeom prst="rect">
            <a:avLst/>
          </a:prstGeom>
          <a:noFill/>
        </p:spPr>
        <p:txBody>
          <a:bodyPr wrap="none" rtlCol="0">
            <a:spAutoFit/>
          </a:bodyPr>
          <a:lstStyle/>
          <a:p>
            <a:r>
              <a:rPr lang="en-US" sz="1200" b="1" dirty="0"/>
              <a:t>Table 12.1</a:t>
            </a:r>
            <a:r>
              <a:rPr lang="en-US" sz="1200" dirty="0"/>
              <a:t>: Acid-Base Rules: Changes in pH, pCO</a:t>
            </a:r>
            <a:r>
              <a:rPr lang="en-US" sz="1200" baseline="-25000" dirty="0"/>
              <a:t>2</a:t>
            </a:r>
            <a:r>
              <a:rPr lang="en-US" sz="1200" dirty="0"/>
              <a:t>, and [HCO</a:t>
            </a:r>
            <a:r>
              <a:rPr lang="en-US" sz="1200" baseline="-25000" dirty="0"/>
              <a:t>3</a:t>
            </a:r>
            <a:r>
              <a:rPr lang="en-US" sz="1200" baseline="30000" dirty="0"/>
              <a:t>−</a:t>
            </a:r>
            <a:r>
              <a:rPr lang="en-US" sz="1200" dirty="0"/>
              <a:t>] and Expected Compensatory Responses in Simple Disturbances</a:t>
            </a:r>
          </a:p>
        </p:txBody>
      </p:sp>
    </p:spTree>
    <p:extLst>
      <p:ext uri="{BB962C8B-B14F-4D97-AF65-F5344CB8AC3E}">
        <p14:creationId xmlns:p14="http://schemas.microsoft.com/office/powerpoint/2010/main" val="3633305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3"/>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endParaRPr lang="en-US" dirty="0"/>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8"/>
            <a:ext cx="10515600" cy="3887994"/>
          </a:xfrm>
        </p:spPr>
        <p:txBody>
          <a:bodyPr/>
          <a:lstStyle/>
          <a:p>
            <a:endParaRPr lang="en-US" dirty="0"/>
          </a:p>
        </p:txBody>
      </p:sp>
      <p:pic>
        <p:nvPicPr>
          <p:cNvPr id="2" name="Content Placeholder 6">
            <a:extLst>
              <a:ext uri="{FF2B5EF4-FFF2-40B4-BE49-F238E27FC236}">
                <a16:creationId xmlns:a16="http://schemas.microsoft.com/office/drawing/2014/main" id="{51780140-2912-AB80-7CFF-36B8B24C6881}"/>
              </a:ext>
            </a:extLst>
          </p:cNvPr>
          <p:cNvPicPr>
            <a:picLocks noChangeAspect="1"/>
          </p:cNvPicPr>
          <p:nvPr/>
        </p:nvPicPr>
        <p:blipFill rotWithShape="1">
          <a:blip r:embed="rId4"/>
          <a:srcRect l="26070" t="16653" r="24696" b="7773"/>
          <a:stretch/>
        </p:blipFill>
        <p:spPr>
          <a:xfrm>
            <a:off x="2287922" y="0"/>
            <a:ext cx="7942683" cy="6858000"/>
          </a:xfrm>
          <a:prstGeom prst="rect">
            <a:avLst/>
          </a:prstGeom>
        </p:spPr>
      </p:pic>
    </p:spTree>
    <p:extLst>
      <p:ext uri="{BB962C8B-B14F-4D97-AF65-F5344CB8AC3E}">
        <p14:creationId xmlns:p14="http://schemas.microsoft.com/office/powerpoint/2010/main" val="3673102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endParaRPr lang="en-US" dirty="0"/>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8"/>
            <a:ext cx="10515600" cy="3887994"/>
          </a:xfrm>
        </p:spPr>
        <p:txBody>
          <a:bodyPr/>
          <a:lstStyle/>
          <a:p>
            <a:endParaRPr lang="en-US" dirty="0"/>
          </a:p>
        </p:txBody>
      </p:sp>
      <p:pic>
        <p:nvPicPr>
          <p:cNvPr id="2" name="Content Placeholder 3">
            <a:extLst>
              <a:ext uri="{FF2B5EF4-FFF2-40B4-BE49-F238E27FC236}">
                <a16:creationId xmlns:a16="http://schemas.microsoft.com/office/drawing/2014/main" id="{A965A641-9A55-5D84-35AB-31B62A57A84D}"/>
              </a:ext>
            </a:extLst>
          </p:cNvPr>
          <p:cNvPicPr>
            <a:picLocks noChangeAspect="1"/>
          </p:cNvPicPr>
          <p:nvPr/>
        </p:nvPicPr>
        <p:blipFill rotWithShape="1">
          <a:blip r:embed="rId3"/>
          <a:srcRect l="17432" t="13373" r="17182" b="6826"/>
          <a:stretch/>
        </p:blipFill>
        <p:spPr>
          <a:xfrm>
            <a:off x="2327367" y="1412112"/>
            <a:ext cx="7537265" cy="5174324"/>
          </a:xfrm>
          <a:prstGeom prst="rect">
            <a:avLst/>
          </a:prstGeom>
        </p:spPr>
      </p:pic>
      <p:sp>
        <p:nvSpPr>
          <p:cNvPr id="3" name="TextBox 2">
            <a:extLst>
              <a:ext uri="{FF2B5EF4-FFF2-40B4-BE49-F238E27FC236}">
                <a16:creationId xmlns:a16="http://schemas.microsoft.com/office/drawing/2014/main" id="{A11AD342-F333-815A-C0ED-AA541B3901CB}"/>
              </a:ext>
            </a:extLst>
          </p:cNvPr>
          <p:cNvSpPr txBox="1"/>
          <p:nvPr/>
        </p:nvSpPr>
        <p:spPr>
          <a:xfrm>
            <a:off x="10880422" y="6581001"/>
            <a:ext cx="1311578" cy="276999"/>
          </a:xfrm>
          <a:prstGeom prst="rect">
            <a:avLst/>
          </a:prstGeom>
          <a:noFill/>
        </p:spPr>
        <p:txBody>
          <a:bodyPr wrap="none" rtlCol="0">
            <a:spAutoFit/>
          </a:bodyPr>
          <a:lstStyle/>
          <a:p>
            <a:r>
              <a:rPr lang="en-US" sz="1200" b="1" dirty="0"/>
              <a:t>Primer 8</a:t>
            </a:r>
            <a:r>
              <a:rPr lang="en-US" sz="1200" b="1" baseline="30000" dirty="0"/>
              <a:t>th</a:t>
            </a:r>
            <a:r>
              <a:rPr lang="en-US" sz="1200" b="1" dirty="0"/>
              <a:t> edition</a:t>
            </a:r>
          </a:p>
        </p:txBody>
      </p:sp>
    </p:spTree>
    <p:extLst>
      <p:ext uri="{BB962C8B-B14F-4D97-AF65-F5344CB8AC3E}">
        <p14:creationId xmlns:p14="http://schemas.microsoft.com/office/powerpoint/2010/main" val="32507974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r>
              <a:rPr lang="en-US" b="1" dirty="0"/>
              <a:t>Anion Gap Metabolic Acidosis</a:t>
            </a:r>
            <a:endParaRPr lang="en-US" dirty="0"/>
          </a:p>
        </p:txBody>
      </p:sp>
      <p:sp>
        <p:nvSpPr>
          <p:cNvPr id="2" name="Content Placeholder 2">
            <a:extLst>
              <a:ext uri="{FF2B5EF4-FFF2-40B4-BE49-F238E27FC236}">
                <a16:creationId xmlns:a16="http://schemas.microsoft.com/office/drawing/2014/main" id="{BF1356FC-B2A7-2229-3661-0627A0665134}"/>
              </a:ext>
            </a:extLst>
          </p:cNvPr>
          <p:cNvSpPr>
            <a:spLocks noGrp="1"/>
          </p:cNvSpPr>
          <p:nvPr>
            <p:ph sz="half" idx="1"/>
          </p:nvPr>
        </p:nvSpPr>
        <p:spPr>
          <a:xfrm>
            <a:off x="571500" y="2454232"/>
            <a:ext cx="5181600" cy="4351338"/>
          </a:xfrm>
        </p:spPr>
        <p:txBody>
          <a:bodyPr>
            <a:normAutofit/>
          </a:bodyPr>
          <a:lstStyle/>
          <a:p>
            <a:r>
              <a:rPr lang="en-US" b="1" dirty="0"/>
              <a:t>M</a:t>
            </a:r>
            <a:r>
              <a:rPr lang="en-US" dirty="0"/>
              <a:t>: Methanol</a:t>
            </a:r>
          </a:p>
          <a:p>
            <a:r>
              <a:rPr lang="en-US" b="1" dirty="0"/>
              <a:t>U</a:t>
            </a:r>
            <a:r>
              <a:rPr lang="en-US" dirty="0"/>
              <a:t>: Uremia </a:t>
            </a:r>
          </a:p>
          <a:p>
            <a:r>
              <a:rPr lang="en-US" b="1" dirty="0"/>
              <a:t>D</a:t>
            </a:r>
            <a:r>
              <a:rPr lang="en-US" dirty="0"/>
              <a:t>: DKA</a:t>
            </a:r>
          </a:p>
          <a:p>
            <a:r>
              <a:rPr lang="en-US" b="1" dirty="0"/>
              <a:t>P</a:t>
            </a:r>
            <a:r>
              <a:rPr lang="en-US" dirty="0"/>
              <a:t>: Phenformin, Paraldehyde</a:t>
            </a:r>
          </a:p>
          <a:p>
            <a:r>
              <a:rPr lang="en-US" b="1" dirty="0"/>
              <a:t>I</a:t>
            </a:r>
            <a:r>
              <a:rPr lang="en-US" dirty="0"/>
              <a:t>: INH, Iron</a:t>
            </a:r>
          </a:p>
          <a:p>
            <a:r>
              <a:rPr lang="en-US" b="1" dirty="0"/>
              <a:t>L</a:t>
            </a:r>
            <a:r>
              <a:rPr lang="en-US" dirty="0"/>
              <a:t>: Lactic Acid</a:t>
            </a:r>
          </a:p>
          <a:p>
            <a:r>
              <a:rPr lang="en-US" b="1" dirty="0"/>
              <a:t>E</a:t>
            </a:r>
            <a:r>
              <a:rPr lang="en-US" dirty="0"/>
              <a:t>: Ethanol, Ethylene Glycol</a:t>
            </a:r>
          </a:p>
          <a:p>
            <a:r>
              <a:rPr lang="en-US" b="1" dirty="0"/>
              <a:t>S</a:t>
            </a:r>
            <a:r>
              <a:rPr lang="en-US" dirty="0"/>
              <a:t>: Salicylates</a:t>
            </a:r>
          </a:p>
        </p:txBody>
      </p:sp>
      <p:sp>
        <p:nvSpPr>
          <p:cNvPr id="3" name="Content Placeholder 3">
            <a:extLst>
              <a:ext uri="{FF2B5EF4-FFF2-40B4-BE49-F238E27FC236}">
                <a16:creationId xmlns:a16="http://schemas.microsoft.com/office/drawing/2014/main" id="{9C35435C-7E4F-F8C7-BAF3-F6C3BAE567E7}"/>
              </a:ext>
            </a:extLst>
          </p:cNvPr>
          <p:cNvSpPr txBox="1">
            <a:spLocks/>
          </p:cNvSpPr>
          <p:nvPr/>
        </p:nvSpPr>
        <p:spPr>
          <a:xfrm>
            <a:off x="6172200" y="2415098"/>
            <a:ext cx="5181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G</a:t>
            </a:r>
            <a:r>
              <a:rPr lang="en-US" dirty="0"/>
              <a:t>: Glycols </a:t>
            </a:r>
          </a:p>
          <a:p>
            <a:r>
              <a:rPr lang="en-US" b="1" dirty="0"/>
              <a:t>O</a:t>
            </a:r>
            <a:r>
              <a:rPr lang="en-US" dirty="0"/>
              <a:t>: </a:t>
            </a:r>
            <a:r>
              <a:rPr lang="en-US" dirty="0" err="1"/>
              <a:t>Oxoproline</a:t>
            </a:r>
            <a:r>
              <a:rPr lang="en-US" dirty="0"/>
              <a:t> (Acetaminophen)</a:t>
            </a:r>
          </a:p>
          <a:p>
            <a:r>
              <a:rPr lang="en-US" b="1" dirty="0"/>
              <a:t>L</a:t>
            </a:r>
            <a:r>
              <a:rPr lang="en-US" dirty="0"/>
              <a:t>: L-lactate</a:t>
            </a:r>
          </a:p>
          <a:p>
            <a:r>
              <a:rPr lang="en-US" b="1" dirty="0"/>
              <a:t>D</a:t>
            </a:r>
            <a:r>
              <a:rPr lang="en-US" dirty="0"/>
              <a:t>: D-lactate</a:t>
            </a:r>
          </a:p>
          <a:p>
            <a:r>
              <a:rPr lang="en-US" b="1" dirty="0"/>
              <a:t>M</a:t>
            </a:r>
            <a:r>
              <a:rPr lang="en-US" dirty="0"/>
              <a:t>: Methanol</a:t>
            </a:r>
          </a:p>
          <a:p>
            <a:r>
              <a:rPr lang="en-US" b="1" dirty="0"/>
              <a:t>A</a:t>
            </a:r>
            <a:r>
              <a:rPr lang="en-US" dirty="0"/>
              <a:t>: Aspirin </a:t>
            </a:r>
          </a:p>
          <a:p>
            <a:r>
              <a:rPr lang="en-US" b="1" dirty="0"/>
              <a:t>R</a:t>
            </a:r>
            <a:r>
              <a:rPr lang="en-US" dirty="0"/>
              <a:t>: Renal Failure</a:t>
            </a:r>
          </a:p>
          <a:p>
            <a:r>
              <a:rPr lang="en-US" b="1" dirty="0"/>
              <a:t>K</a:t>
            </a:r>
            <a:r>
              <a:rPr lang="en-US" dirty="0"/>
              <a:t>: Ketoacidosis </a:t>
            </a:r>
          </a:p>
        </p:txBody>
      </p:sp>
    </p:spTree>
    <p:extLst>
      <p:ext uri="{BB962C8B-B14F-4D97-AF65-F5344CB8AC3E}">
        <p14:creationId xmlns:p14="http://schemas.microsoft.com/office/powerpoint/2010/main" val="428904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linds(horizontal)">
                                      <p:cBhvr>
                                        <p:cTn id="10" dur="500"/>
                                        <p:tgtEl>
                                          <p:spTgt spid="2">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linds(horizontal)">
                                      <p:cBhvr>
                                        <p:cTn id="13" dur="500"/>
                                        <p:tgtEl>
                                          <p:spTgt spid="2">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linds(horizontal)">
                                      <p:cBhvr>
                                        <p:cTn id="16" dur="500"/>
                                        <p:tgtEl>
                                          <p:spTgt spid="2">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linds(horizontal)">
                                      <p:cBhvr>
                                        <p:cTn id="19" dur="500"/>
                                        <p:tgtEl>
                                          <p:spTgt spid="2">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linds(horizontal)">
                                      <p:cBhvr>
                                        <p:cTn id="22" dur="500"/>
                                        <p:tgtEl>
                                          <p:spTgt spid="2">
                                            <p:txEl>
                                              <p:pRg st="5" end="5"/>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blinds(horizontal)">
                                      <p:cBhvr>
                                        <p:cTn id="25" dur="500"/>
                                        <p:tgtEl>
                                          <p:spTgt spid="2">
                                            <p:txEl>
                                              <p:pRg st="6" end="6"/>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blinds(horizontal)">
                                      <p:cBhvr>
                                        <p:cTn id="28" dur="500"/>
                                        <p:tgtEl>
                                          <p:spTgt spid="2">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Effect transition="in" filter="blinds(horizontal)">
                                      <p:cBhvr>
                                        <p:cTn id="33" dur="500"/>
                                        <p:tgtEl>
                                          <p:spTgt spid="3">
                                            <p:txEl>
                                              <p:pRg st="0" end="0"/>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Effect transition="in" filter="blinds(horizontal)">
                                      <p:cBhvr>
                                        <p:cTn id="36" dur="500"/>
                                        <p:tgtEl>
                                          <p:spTgt spid="3">
                                            <p:txEl>
                                              <p:pRg st="1" end="1"/>
                                            </p:txEl>
                                          </p:spTgt>
                                        </p:tgtEl>
                                      </p:cBhvr>
                                    </p:animEffect>
                                  </p:childTnLst>
                                </p:cTn>
                              </p:par>
                              <p:par>
                                <p:cTn id="37" presetID="3" presetClass="entr" presetSubtype="10" fill="hold" nodeType="with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blinds(horizontal)">
                                      <p:cBhvr>
                                        <p:cTn id="39" dur="500"/>
                                        <p:tgtEl>
                                          <p:spTgt spid="3">
                                            <p:txEl>
                                              <p:pRg st="2" end="2"/>
                                            </p:txEl>
                                          </p:spTgt>
                                        </p:tgtEl>
                                      </p:cBhvr>
                                    </p:animEffect>
                                  </p:childTnLst>
                                </p:cTn>
                              </p:par>
                              <p:par>
                                <p:cTn id="40" presetID="3" presetClass="entr" presetSubtype="10" fill="hold" nodeType="with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blinds(horizontal)">
                                      <p:cBhvr>
                                        <p:cTn id="42" dur="500"/>
                                        <p:tgtEl>
                                          <p:spTgt spid="3">
                                            <p:txEl>
                                              <p:pRg st="3" end="3"/>
                                            </p:txEl>
                                          </p:spTgt>
                                        </p:tgtEl>
                                      </p:cBhvr>
                                    </p:animEffect>
                                  </p:childTnLst>
                                </p:cTn>
                              </p:par>
                              <p:par>
                                <p:cTn id="43" presetID="3" presetClass="entr" presetSubtype="10" fill="hold" nodeType="with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Effect transition="in" filter="blinds(horizontal)">
                                      <p:cBhvr>
                                        <p:cTn id="45" dur="500"/>
                                        <p:tgtEl>
                                          <p:spTgt spid="3">
                                            <p:txEl>
                                              <p:pRg st="4" end="4"/>
                                            </p:txEl>
                                          </p:spTgt>
                                        </p:tgtEl>
                                      </p:cBhvr>
                                    </p:animEffect>
                                  </p:childTnLst>
                                </p:cTn>
                              </p:par>
                              <p:par>
                                <p:cTn id="46" presetID="3" presetClass="entr" presetSubtype="10" fill="hold" nodeType="with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Effect transition="in" filter="blinds(horizontal)">
                                      <p:cBhvr>
                                        <p:cTn id="48" dur="500"/>
                                        <p:tgtEl>
                                          <p:spTgt spid="3">
                                            <p:txEl>
                                              <p:pRg st="5" end="5"/>
                                            </p:txEl>
                                          </p:spTgt>
                                        </p:tgtEl>
                                      </p:cBhvr>
                                    </p:animEffect>
                                  </p:childTnLst>
                                </p:cTn>
                              </p:par>
                              <p:par>
                                <p:cTn id="49" presetID="3" presetClass="entr" presetSubtype="10" fill="hold" nodeType="with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animEffect transition="in" filter="blinds(horizontal)">
                                      <p:cBhvr>
                                        <p:cTn id="51" dur="500"/>
                                        <p:tgtEl>
                                          <p:spTgt spid="3">
                                            <p:txEl>
                                              <p:pRg st="6" end="6"/>
                                            </p:txEl>
                                          </p:spTgt>
                                        </p:tgtEl>
                                      </p:cBhvr>
                                    </p:animEffect>
                                  </p:childTnLst>
                                </p:cTn>
                              </p:par>
                              <p:par>
                                <p:cTn id="52" presetID="3" presetClass="entr" presetSubtype="10" fill="hold" nodeType="with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Effect transition="in" filter="blinds(horizontal)">
                                      <p:cBhvr>
                                        <p:cTn id="5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159220"/>
            <a:ext cx="10515600" cy="1325563"/>
          </a:xfrm>
        </p:spPr>
        <p:txBody>
          <a:bodyPr/>
          <a:lstStyle/>
          <a:p>
            <a:pPr algn="ctr"/>
            <a:r>
              <a:rPr lang="en-US" b="1" dirty="0"/>
              <a:t>High Anion Gap </a:t>
            </a:r>
            <a:r>
              <a:rPr lang="en-US" b="1" dirty="0" err="1"/>
              <a:t>Pneumonics</a:t>
            </a:r>
            <a:endParaRPr lang="en-US" b="1" dirty="0"/>
          </a:p>
        </p:txBody>
      </p:sp>
      <p:sp>
        <p:nvSpPr>
          <p:cNvPr id="2" name="TextBox 1">
            <a:extLst>
              <a:ext uri="{FF2B5EF4-FFF2-40B4-BE49-F238E27FC236}">
                <a16:creationId xmlns:a16="http://schemas.microsoft.com/office/drawing/2014/main" id="{C52728D7-BCAB-29E8-547E-27385AE0111E}"/>
              </a:ext>
            </a:extLst>
          </p:cNvPr>
          <p:cNvSpPr txBox="1"/>
          <p:nvPr/>
        </p:nvSpPr>
        <p:spPr>
          <a:xfrm>
            <a:off x="470971" y="2377117"/>
            <a:ext cx="4331677" cy="4247317"/>
          </a:xfrm>
          <a:prstGeom prst="rect">
            <a:avLst/>
          </a:prstGeom>
          <a:noFill/>
        </p:spPr>
        <p:txBody>
          <a:bodyPr wrap="square" rtlCol="0">
            <a:spAutoFit/>
          </a:bodyPr>
          <a:lstStyle/>
          <a:p>
            <a:r>
              <a:rPr lang="en-US" b="1" u="sng" dirty="0">
                <a:solidFill>
                  <a:srgbClr val="595959"/>
                </a:solidFill>
                <a:effectLst/>
              </a:rPr>
              <a:t>CUTE DIMPLES</a:t>
            </a:r>
          </a:p>
          <a:p>
            <a:r>
              <a:rPr lang="en-US" dirty="0">
                <a:solidFill>
                  <a:srgbClr val="595959"/>
                </a:solidFill>
                <a:effectLst/>
              </a:rPr>
              <a:t>• Cyanide, Citrate (citric acid)</a:t>
            </a:r>
          </a:p>
          <a:p>
            <a:r>
              <a:rPr lang="en-US" dirty="0">
                <a:solidFill>
                  <a:srgbClr val="595959"/>
                </a:solidFill>
                <a:effectLst/>
              </a:rPr>
              <a:t>• Uremia</a:t>
            </a:r>
          </a:p>
          <a:p>
            <a:r>
              <a:rPr lang="en-US" dirty="0">
                <a:solidFill>
                  <a:srgbClr val="595959"/>
                </a:solidFill>
                <a:effectLst/>
              </a:rPr>
              <a:t>• Toluene (hippuric acid)</a:t>
            </a:r>
          </a:p>
          <a:p>
            <a:r>
              <a:rPr lang="en-US" dirty="0">
                <a:solidFill>
                  <a:srgbClr val="595959"/>
                </a:solidFill>
                <a:effectLst/>
              </a:rPr>
              <a:t>• Ethylene Glycol (oxalic acid)</a:t>
            </a:r>
          </a:p>
          <a:p>
            <a:r>
              <a:rPr lang="en-US" dirty="0">
                <a:solidFill>
                  <a:srgbClr val="595959"/>
                </a:solidFill>
                <a:effectLst/>
              </a:rPr>
              <a:t>• Diabetic Ketoacidosis</a:t>
            </a:r>
          </a:p>
          <a:p>
            <a:r>
              <a:rPr lang="en-US" dirty="0">
                <a:solidFill>
                  <a:srgbClr val="595959"/>
                </a:solidFill>
                <a:effectLst/>
              </a:rPr>
              <a:t>• INH, Iron </a:t>
            </a:r>
          </a:p>
          <a:p>
            <a:r>
              <a:rPr lang="en-US" dirty="0">
                <a:solidFill>
                  <a:srgbClr val="595959"/>
                </a:solidFill>
                <a:effectLst/>
              </a:rPr>
              <a:t>• Methanol, Metformin (lactate)</a:t>
            </a:r>
          </a:p>
          <a:p>
            <a:r>
              <a:rPr lang="en-US" dirty="0">
                <a:solidFill>
                  <a:srgbClr val="595959"/>
                </a:solidFill>
                <a:effectLst/>
              </a:rPr>
              <a:t>• Pyroglutamic Acid (</a:t>
            </a:r>
            <a:r>
              <a:rPr lang="en-US" dirty="0" err="1">
                <a:solidFill>
                  <a:srgbClr val="595959"/>
                </a:solidFill>
              </a:rPr>
              <a:t>o</a:t>
            </a:r>
            <a:r>
              <a:rPr lang="en-US" dirty="0" err="1">
                <a:solidFill>
                  <a:srgbClr val="595959"/>
                </a:solidFill>
                <a:effectLst/>
              </a:rPr>
              <a:t>xoproline</a:t>
            </a:r>
            <a:r>
              <a:rPr lang="en-US" dirty="0">
                <a:solidFill>
                  <a:srgbClr val="595959"/>
                </a:solidFill>
                <a:effectLst/>
              </a:rPr>
              <a:t>), Propylene Glycol (lactate), Paraldehyde, Propofol (lactate)</a:t>
            </a:r>
          </a:p>
          <a:p>
            <a:r>
              <a:rPr lang="en-US" dirty="0">
                <a:solidFill>
                  <a:srgbClr val="595959"/>
                </a:solidFill>
                <a:effectLst/>
              </a:rPr>
              <a:t>• Lactic Acidosis, Linezolid (lactate)</a:t>
            </a:r>
          </a:p>
          <a:p>
            <a:r>
              <a:rPr lang="en-US" dirty="0">
                <a:solidFill>
                  <a:srgbClr val="595959"/>
                </a:solidFill>
                <a:effectLst/>
              </a:rPr>
              <a:t>• Ethanol Ketoacidosis </a:t>
            </a:r>
          </a:p>
          <a:p>
            <a:r>
              <a:rPr lang="en-US" dirty="0">
                <a:solidFill>
                  <a:srgbClr val="595959"/>
                </a:solidFill>
                <a:effectLst/>
              </a:rPr>
              <a:t>• Salicylates (lactate + ketones), Starvation Ketoacidosis, Sodium Thiosulfate (?)</a:t>
            </a:r>
            <a:endParaRPr lang="en-US" dirty="0"/>
          </a:p>
        </p:txBody>
      </p:sp>
      <p:sp>
        <p:nvSpPr>
          <p:cNvPr id="3" name="TextBox 2">
            <a:extLst>
              <a:ext uri="{FF2B5EF4-FFF2-40B4-BE49-F238E27FC236}">
                <a16:creationId xmlns:a16="http://schemas.microsoft.com/office/drawing/2014/main" id="{A47853FF-5D05-5407-2B7E-A531A07D08AC}"/>
              </a:ext>
            </a:extLst>
          </p:cNvPr>
          <p:cNvSpPr txBox="1"/>
          <p:nvPr/>
        </p:nvSpPr>
        <p:spPr>
          <a:xfrm>
            <a:off x="4802648" y="2379137"/>
            <a:ext cx="2984405" cy="3693319"/>
          </a:xfrm>
          <a:prstGeom prst="rect">
            <a:avLst/>
          </a:prstGeom>
          <a:noFill/>
        </p:spPr>
        <p:txBody>
          <a:bodyPr wrap="square" rtlCol="0">
            <a:spAutoFit/>
          </a:bodyPr>
          <a:lstStyle/>
          <a:p>
            <a:r>
              <a:rPr lang="en-US" b="1" u="sng" dirty="0">
                <a:solidFill>
                  <a:srgbClr val="595959"/>
                </a:solidFill>
                <a:effectLst/>
              </a:rPr>
              <a:t>GOLD MARK</a:t>
            </a:r>
          </a:p>
          <a:p>
            <a:r>
              <a:rPr lang="en-US" dirty="0">
                <a:solidFill>
                  <a:srgbClr val="595959"/>
                </a:solidFill>
                <a:effectLst/>
              </a:rPr>
              <a:t>• Glycols – ethylene (oxalic acid), propylene (lactate)</a:t>
            </a:r>
          </a:p>
          <a:p>
            <a:r>
              <a:rPr lang="en-US" dirty="0">
                <a:solidFill>
                  <a:srgbClr val="595959"/>
                </a:solidFill>
                <a:effectLst/>
              </a:rPr>
              <a:t>• </a:t>
            </a:r>
            <a:r>
              <a:rPr lang="en-US" dirty="0" err="1">
                <a:solidFill>
                  <a:srgbClr val="595959"/>
                </a:solidFill>
                <a:effectLst/>
              </a:rPr>
              <a:t>Oxoproline</a:t>
            </a:r>
            <a:r>
              <a:rPr lang="en-US" dirty="0">
                <a:solidFill>
                  <a:srgbClr val="595959"/>
                </a:solidFill>
                <a:effectLst/>
              </a:rPr>
              <a:t> (pyroglutamic acid)</a:t>
            </a:r>
          </a:p>
          <a:p>
            <a:r>
              <a:rPr lang="en-US" dirty="0">
                <a:solidFill>
                  <a:srgbClr val="595959"/>
                </a:solidFill>
                <a:effectLst/>
              </a:rPr>
              <a:t>• L-lactate (lactic acid)</a:t>
            </a:r>
          </a:p>
          <a:p>
            <a:r>
              <a:rPr lang="en-US" dirty="0">
                <a:solidFill>
                  <a:srgbClr val="595959"/>
                </a:solidFill>
                <a:effectLst/>
              </a:rPr>
              <a:t>• D-lactate (lactic acid)</a:t>
            </a:r>
          </a:p>
          <a:p>
            <a:r>
              <a:rPr lang="en-US" dirty="0">
                <a:solidFill>
                  <a:srgbClr val="595959"/>
                </a:solidFill>
                <a:effectLst/>
              </a:rPr>
              <a:t>• Methanol (formic acid)</a:t>
            </a:r>
          </a:p>
          <a:p>
            <a:r>
              <a:rPr lang="en-US" dirty="0">
                <a:solidFill>
                  <a:srgbClr val="595959"/>
                </a:solidFill>
                <a:effectLst/>
              </a:rPr>
              <a:t>• Aspirin (lactate + ketones)</a:t>
            </a:r>
          </a:p>
          <a:p>
            <a:r>
              <a:rPr lang="en-US" dirty="0">
                <a:solidFill>
                  <a:srgbClr val="595959"/>
                </a:solidFill>
                <a:effectLst/>
              </a:rPr>
              <a:t>• Renal failure</a:t>
            </a:r>
          </a:p>
          <a:p>
            <a:r>
              <a:rPr lang="en-US" dirty="0">
                <a:solidFill>
                  <a:srgbClr val="595959"/>
                </a:solidFill>
                <a:effectLst/>
              </a:rPr>
              <a:t>• Ketoacidosis – diabetes, starvation, alcohol</a:t>
            </a:r>
          </a:p>
          <a:p>
            <a:endParaRPr lang="en-US" dirty="0"/>
          </a:p>
        </p:txBody>
      </p:sp>
      <p:sp>
        <p:nvSpPr>
          <p:cNvPr id="4" name="TextBox 3">
            <a:extLst>
              <a:ext uri="{FF2B5EF4-FFF2-40B4-BE49-F238E27FC236}">
                <a16:creationId xmlns:a16="http://schemas.microsoft.com/office/drawing/2014/main" id="{A4F74200-2811-9554-B58A-30BD3A0EA199}"/>
              </a:ext>
            </a:extLst>
          </p:cNvPr>
          <p:cNvSpPr txBox="1"/>
          <p:nvPr/>
        </p:nvSpPr>
        <p:spPr>
          <a:xfrm>
            <a:off x="8369395" y="2373980"/>
            <a:ext cx="2984405" cy="3693319"/>
          </a:xfrm>
          <a:prstGeom prst="rect">
            <a:avLst/>
          </a:prstGeom>
          <a:noFill/>
        </p:spPr>
        <p:txBody>
          <a:bodyPr wrap="square" rtlCol="0">
            <a:spAutoFit/>
          </a:bodyPr>
          <a:lstStyle/>
          <a:p>
            <a:r>
              <a:rPr lang="en-US" b="1" u="sng" dirty="0">
                <a:solidFill>
                  <a:srgbClr val="595959"/>
                </a:solidFill>
                <a:effectLst/>
              </a:rPr>
              <a:t>MUDPILES</a:t>
            </a:r>
            <a:r>
              <a:rPr lang="en-US" dirty="0">
                <a:solidFill>
                  <a:srgbClr val="595959"/>
                </a:solidFill>
                <a:effectLst/>
              </a:rPr>
              <a:t> </a:t>
            </a:r>
          </a:p>
          <a:p>
            <a:r>
              <a:rPr lang="en-US" dirty="0">
                <a:solidFill>
                  <a:srgbClr val="595959"/>
                </a:solidFill>
                <a:effectLst/>
              </a:rPr>
              <a:t>• Methanol (formic acid)</a:t>
            </a:r>
          </a:p>
          <a:p>
            <a:r>
              <a:rPr lang="en-US" dirty="0">
                <a:solidFill>
                  <a:srgbClr val="595959"/>
                </a:solidFill>
                <a:effectLst/>
              </a:rPr>
              <a:t>• Uremia (Renal failure)</a:t>
            </a:r>
          </a:p>
          <a:p>
            <a:r>
              <a:rPr lang="en-US" dirty="0">
                <a:solidFill>
                  <a:srgbClr val="595959"/>
                </a:solidFill>
                <a:effectLst/>
              </a:rPr>
              <a:t>• Diabetic Ketoacidosis  (starvation, alcohol)</a:t>
            </a:r>
          </a:p>
          <a:p>
            <a:r>
              <a:rPr lang="en-US" dirty="0">
                <a:solidFill>
                  <a:srgbClr val="595959"/>
                </a:solidFill>
                <a:effectLst/>
              </a:rPr>
              <a:t>• Phenformin, Paraldehyde, Pyroglutamic acid (</a:t>
            </a:r>
            <a:r>
              <a:rPr lang="en-US" dirty="0" err="1">
                <a:solidFill>
                  <a:srgbClr val="595959"/>
                </a:solidFill>
                <a:effectLst/>
              </a:rPr>
              <a:t>Oxoproline</a:t>
            </a:r>
            <a:r>
              <a:rPr lang="en-US" dirty="0">
                <a:solidFill>
                  <a:srgbClr val="595959"/>
                </a:solidFill>
                <a:effectLst/>
              </a:rPr>
              <a:t>)</a:t>
            </a:r>
            <a:endParaRPr lang="en-US" dirty="0">
              <a:solidFill>
                <a:srgbClr val="595959"/>
              </a:solidFill>
            </a:endParaRPr>
          </a:p>
          <a:p>
            <a:r>
              <a:rPr lang="en-US" dirty="0">
                <a:solidFill>
                  <a:srgbClr val="595959"/>
                </a:solidFill>
                <a:effectLst/>
              </a:rPr>
              <a:t>• Lactic Acidosis (D and L)</a:t>
            </a:r>
          </a:p>
          <a:p>
            <a:r>
              <a:rPr lang="en-US" dirty="0">
                <a:solidFill>
                  <a:srgbClr val="595959"/>
                </a:solidFill>
                <a:effectLst/>
              </a:rPr>
              <a:t>• Ethanol, Ethylene Glycol</a:t>
            </a:r>
          </a:p>
          <a:p>
            <a:r>
              <a:rPr lang="en-US" dirty="0">
                <a:solidFill>
                  <a:srgbClr val="595959"/>
                </a:solidFill>
                <a:effectLst/>
              </a:rPr>
              <a:t>• Salicylates</a:t>
            </a:r>
          </a:p>
          <a:p>
            <a:r>
              <a:rPr lang="en-US" dirty="0">
                <a:solidFill>
                  <a:srgbClr val="595959"/>
                </a:solidFill>
                <a:effectLst/>
              </a:rPr>
              <a:t> </a:t>
            </a:r>
          </a:p>
          <a:p>
            <a:endParaRPr lang="en-US" dirty="0"/>
          </a:p>
        </p:txBody>
      </p:sp>
    </p:spTree>
    <p:extLst>
      <p:ext uri="{BB962C8B-B14F-4D97-AF65-F5344CB8AC3E}">
        <p14:creationId xmlns:p14="http://schemas.microsoft.com/office/powerpoint/2010/main" val="2801925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r>
              <a:rPr lang="en-US" b="1" dirty="0"/>
              <a:t>Anion Gap Metabolic Acidosis</a:t>
            </a:r>
            <a:endParaRPr lang="en-US" dirty="0"/>
          </a:p>
        </p:txBody>
      </p:sp>
      <p:pic>
        <p:nvPicPr>
          <p:cNvPr id="6" name="Content Placeholder 5">
            <a:extLst>
              <a:ext uri="{FF2B5EF4-FFF2-40B4-BE49-F238E27FC236}">
                <a16:creationId xmlns:a16="http://schemas.microsoft.com/office/drawing/2014/main" id="{C762BCAD-3689-8683-424E-AA2CAC5BC1E8}"/>
              </a:ext>
            </a:extLst>
          </p:cNvPr>
          <p:cNvPicPr>
            <a:picLocks noChangeAspect="1"/>
          </p:cNvPicPr>
          <p:nvPr/>
        </p:nvPicPr>
        <p:blipFill rotWithShape="1">
          <a:blip r:embed="rId3"/>
          <a:srcRect l="27007" t="28269" r="33790" b="18530"/>
          <a:stretch/>
        </p:blipFill>
        <p:spPr>
          <a:xfrm>
            <a:off x="3188555" y="2280651"/>
            <a:ext cx="5814890" cy="4438849"/>
          </a:xfrm>
          <a:prstGeom prst="rect">
            <a:avLst/>
          </a:prstGeom>
        </p:spPr>
      </p:pic>
      <p:sp>
        <p:nvSpPr>
          <p:cNvPr id="7" name="TextBox 6">
            <a:extLst>
              <a:ext uri="{FF2B5EF4-FFF2-40B4-BE49-F238E27FC236}">
                <a16:creationId xmlns:a16="http://schemas.microsoft.com/office/drawing/2014/main" id="{F67ED909-8A1B-30B6-CD0F-0B6A05333295}"/>
              </a:ext>
            </a:extLst>
          </p:cNvPr>
          <p:cNvSpPr txBox="1"/>
          <p:nvPr/>
        </p:nvSpPr>
        <p:spPr>
          <a:xfrm>
            <a:off x="10880422" y="6581001"/>
            <a:ext cx="1311578" cy="276999"/>
          </a:xfrm>
          <a:prstGeom prst="rect">
            <a:avLst/>
          </a:prstGeom>
          <a:noFill/>
        </p:spPr>
        <p:txBody>
          <a:bodyPr wrap="none" rtlCol="0">
            <a:spAutoFit/>
          </a:bodyPr>
          <a:lstStyle/>
          <a:p>
            <a:r>
              <a:rPr lang="en-US" sz="1200" b="1" dirty="0"/>
              <a:t>Primer 8</a:t>
            </a:r>
            <a:r>
              <a:rPr lang="en-US" sz="1200" b="1" baseline="30000" dirty="0"/>
              <a:t>th</a:t>
            </a:r>
            <a:r>
              <a:rPr lang="en-US" sz="1200" b="1" dirty="0"/>
              <a:t> edition</a:t>
            </a:r>
          </a:p>
        </p:txBody>
      </p:sp>
    </p:spTree>
    <p:extLst>
      <p:ext uri="{BB962C8B-B14F-4D97-AF65-F5344CB8AC3E}">
        <p14:creationId xmlns:p14="http://schemas.microsoft.com/office/powerpoint/2010/main" val="1768115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D6C37DF-018A-982A-1AF2-791CC837190D}"/>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A502AC62-0B5C-3E43-8CC7-454749115A56}"/>
              </a:ext>
            </a:extLst>
          </p:cNvPr>
          <p:cNvPicPr>
            <a:picLocks noChangeAspect="1"/>
          </p:cNvPicPr>
          <p:nvPr/>
        </p:nvPicPr>
        <p:blipFill>
          <a:blip r:embed="rId3"/>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0B99031C-ACF3-F2BA-B1B9-DA286A9F6AF2}"/>
              </a:ext>
            </a:extLst>
          </p:cNvPr>
          <p:cNvSpPr>
            <a:spLocks noGrp="1"/>
          </p:cNvSpPr>
          <p:nvPr>
            <p:ph type="title"/>
          </p:nvPr>
        </p:nvSpPr>
        <p:spPr>
          <a:xfrm>
            <a:off x="838200" y="1311798"/>
            <a:ext cx="10515600" cy="1325563"/>
          </a:xfrm>
        </p:spPr>
        <p:txBody>
          <a:bodyPr/>
          <a:lstStyle/>
          <a:p>
            <a:pPr algn="ctr"/>
            <a:r>
              <a:rPr lang="en-US" b="1" dirty="0"/>
              <a:t>Alcoholic Ketoacidosis </a:t>
            </a:r>
            <a:endParaRPr lang="en-US" dirty="0"/>
          </a:p>
        </p:txBody>
      </p:sp>
      <p:sp>
        <p:nvSpPr>
          <p:cNvPr id="14" name="Content Placeholder 13">
            <a:extLst>
              <a:ext uri="{FF2B5EF4-FFF2-40B4-BE49-F238E27FC236}">
                <a16:creationId xmlns:a16="http://schemas.microsoft.com/office/drawing/2014/main" id="{E7D46DD6-B657-F698-0592-9BF329C774FD}"/>
              </a:ext>
            </a:extLst>
          </p:cNvPr>
          <p:cNvSpPr>
            <a:spLocks noGrp="1"/>
          </p:cNvSpPr>
          <p:nvPr>
            <p:ph idx="1"/>
          </p:nvPr>
        </p:nvSpPr>
        <p:spPr>
          <a:xfrm>
            <a:off x="838200" y="2772298"/>
            <a:ext cx="10515600" cy="3887994"/>
          </a:xfrm>
        </p:spPr>
        <p:txBody>
          <a:bodyPr>
            <a:normAutofit fontScale="70000" lnSpcReduction="20000"/>
          </a:bodyPr>
          <a:lstStyle/>
          <a:p>
            <a:pPr>
              <a:spcAft>
                <a:spcPts val="1200"/>
              </a:spcAft>
            </a:pPr>
            <a:r>
              <a:rPr lang="en-US" dirty="0"/>
              <a:t>Positive AGMA </a:t>
            </a:r>
          </a:p>
          <a:p>
            <a:pPr>
              <a:spcAft>
                <a:spcPts val="1200"/>
              </a:spcAft>
            </a:pPr>
            <a:r>
              <a:rPr lang="en-US" dirty="0"/>
              <a:t>Positive osmolar gap </a:t>
            </a:r>
          </a:p>
          <a:p>
            <a:pPr>
              <a:spcAft>
                <a:spcPts val="1200"/>
              </a:spcAft>
            </a:pPr>
            <a:r>
              <a:rPr lang="en-US" dirty="0"/>
              <a:t>Tx Fomepizole a competitive inhibitor for ADH</a:t>
            </a:r>
          </a:p>
          <a:p>
            <a:pPr>
              <a:spcAft>
                <a:spcPts val="1200"/>
              </a:spcAft>
            </a:pPr>
            <a:r>
              <a:rPr lang="en-US" dirty="0"/>
              <a:t>Ethylene glycol </a:t>
            </a:r>
          </a:p>
          <a:p>
            <a:pPr lvl="1">
              <a:spcAft>
                <a:spcPts val="1200"/>
              </a:spcAft>
            </a:pPr>
            <a:r>
              <a:rPr lang="en-US" dirty="0"/>
              <a:t>alcohol dehydrogenase into glycolic acid, oxalic acid and lactic acid</a:t>
            </a:r>
          </a:p>
          <a:p>
            <a:pPr lvl="1">
              <a:spcAft>
                <a:spcPts val="1200"/>
              </a:spcAft>
            </a:pPr>
            <a:r>
              <a:rPr lang="en-US" dirty="0"/>
              <a:t>renal failure and AMS </a:t>
            </a:r>
          </a:p>
          <a:p>
            <a:pPr>
              <a:spcAft>
                <a:spcPts val="1200"/>
              </a:spcAft>
            </a:pPr>
            <a:r>
              <a:rPr lang="en-US" dirty="0"/>
              <a:t>Methanol </a:t>
            </a:r>
          </a:p>
          <a:p>
            <a:pPr lvl="1">
              <a:spcAft>
                <a:spcPts val="1200"/>
              </a:spcAft>
            </a:pPr>
            <a:r>
              <a:rPr lang="en-US" dirty="0"/>
              <a:t>metabolized by alcohol dehydrogenase to formaldehyde and formic acid</a:t>
            </a:r>
          </a:p>
          <a:p>
            <a:pPr lvl="1">
              <a:spcAft>
                <a:spcPts val="1200"/>
              </a:spcAft>
            </a:pPr>
            <a:r>
              <a:rPr lang="en-US" dirty="0"/>
              <a:t>blurry vision to blindness due to optic nerve involvement and pancreatitis</a:t>
            </a:r>
          </a:p>
        </p:txBody>
      </p:sp>
      <p:sp>
        <p:nvSpPr>
          <p:cNvPr id="2" name="TextBox 1">
            <a:extLst>
              <a:ext uri="{FF2B5EF4-FFF2-40B4-BE49-F238E27FC236}">
                <a16:creationId xmlns:a16="http://schemas.microsoft.com/office/drawing/2014/main" id="{E03AADD6-087A-1A35-C25E-9EC66557C855}"/>
              </a:ext>
            </a:extLst>
          </p:cNvPr>
          <p:cNvSpPr txBox="1"/>
          <p:nvPr/>
        </p:nvSpPr>
        <p:spPr>
          <a:xfrm>
            <a:off x="10880422" y="6581001"/>
            <a:ext cx="1311578" cy="276999"/>
          </a:xfrm>
          <a:prstGeom prst="rect">
            <a:avLst/>
          </a:prstGeom>
          <a:noFill/>
        </p:spPr>
        <p:txBody>
          <a:bodyPr wrap="none" rtlCol="0">
            <a:spAutoFit/>
          </a:bodyPr>
          <a:lstStyle/>
          <a:p>
            <a:r>
              <a:rPr lang="en-US" sz="1200" b="1" dirty="0"/>
              <a:t>Primer 8</a:t>
            </a:r>
            <a:r>
              <a:rPr lang="en-US" sz="1200" b="1" baseline="30000" dirty="0"/>
              <a:t>th</a:t>
            </a:r>
            <a:r>
              <a:rPr lang="en-US" sz="1200" b="1" dirty="0"/>
              <a:t> edition</a:t>
            </a:r>
          </a:p>
        </p:txBody>
      </p:sp>
    </p:spTree>
    <p:extLst>
      <p:ext uri="{BB962C8B-B14F-4D97-AF65-F5344CB8AC3E}">
        <p14:creationId xmlns:p14="http://schemas.microsoft.com/office/powerpoint/2010/main" val="39155081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3818DA4-EB1A-2E20-3960-A1F5A71B6E57}"/>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5851AAF2-EA96-8B0D-D754-7F334EAC4DAA}"/>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9BBA9B21-F0BD-B58E-F254-562926FD31FF}"/>
              </a:ext>
            </a:extLst>
          </p:cNvPr>
          <p:cNvSpPr>
            <a:spLocks noGrp="1"/>
          </p:cNvSpPr>
          <p:nvPr>
            <p:ph type="title"/>
          </p:nvPr>
        </p:nvSpPr>
        <p:spPr>
          <a:xfrm>
            <a:off x="838200" y="1311798"/>
            <a:ext cx="10515600" cy="1325563"/>
          </a:xfrm>
        </p:spPr>
        <p:txBody>
          <a:bodyPr/>
          <a:lstStyle/>
          <a:p>
            <a:pPr algn="ctr"/>
            <a:endParaRPr lang="en-US" dirty="0"/>
          </a:p>
        </p:txBody>
      </p:sp>
      <p:sp>
        <p:nvSpPr>
          <p:cNvPr id="14" name="Content Placeholder 13">
            <a:extLst>
              <a:ext uri="{FF2B5EF4-FFF2-40B4-BE49-F238E27FC236}">
                <a16:creationId xmlns:a16="http://schemas.microsoft.com/office/drawing/2014/main" id="{AA1FE423-2A22-695D-B2D1-9C1A4C0878F3}"/>
              </a:ext>
            </a:extLst>
          </p:cNvPr>
          <p:cNvSpPr>
            <a:spLocks noGrp="1"/>
          </p:cNvSpPr>
          <p:nvPr>
            <p:ph idx="1"/>
          </p:nvPr>
        </p:nvSpPr>
        <p:spPr>
          <a:xfrm>
            <a:off x="838200" y="2772298"/>
            <a:ext cx="10515600" cy="3887994"/>
          </a:xfrm>
        </p:spPr>
        <p:txBody>
          <a:bodyPr>
            <a:normAutofit fontScale="70000" lnSpcReduction="20000"/>
          </a:bodyPr>
          <a:lstStyle/>
          <a:p>
            <a:r>
              <a:rPr lang="en-US" dirty="0"/>
              <a:t>Causes of a normal anion gap and a high osmolar gap </a:t>
            </a:r>
          </a:p>
          <a:p>
            <a:r>
              <a:rPr lang="en-US" dirty="0"/>
              <a:t>Essentially, this will be any substance administered into the bloodstream which does not dissociate at physiologic </a:t>
            </a:r>
            <a:r>
              <a:rPr lang="en-US" dirty="0" err="1"/>
              <a:t>pH.</a:t>
            </a:r>
            <a:r>
              <a:rPr lang="en-US" dirty="0">
                <a:hlinkClick r:id="rId3"/>
              </a:rPr>
              <a:t> Question 7.3 </a:t>
            </a:r>
            <a:r>
              <a:rPr lang="en-US" dirty="0"/>
              <a:t> from the first paper of 2014 presented the candidate with such a scenario. Several possible explanations can be offered:</a:t>
            </a:r>
          </a:p>
          <a:p>
            <a:r>
              <a:rPr lang="en-US" dirty="0"/>
              <a:t>Mannitol therapy</a:t>
            </a:r>
          </a:p>
          <a:p>
            <a:r>
              <a:rPr lang="en-US" dirty="0"/>
              <a:t>Glycine absorption (TURP syndrome)</a:t>
            </a:r>
          </a:p>
          <a:p>
            <a:r>
              <a:rPr lang="en-US" dirty="0"/>
              <a:t>Non-</a:t>
            </a:r>
            <a:r>
              <a:rPr lang="en-US" dirty="0" err="1"/>
              <a:t>metabolised</a:t>
            </a:r>
            <a:r>
              <a:rPr lang="en-US" dirty="0"/>
              <a:t> glycols: propylene glycol or polyethylene glycol (found in IV drug ampoules)</a:t>
            </a:r>
          </a:p>
          <a:p>
            <a:r>
              <a:rPr lang="en-US" dirty="0"/>
              <a:t>Maltose (IV immunoglobulin is suspended in maltose)</a:t>
            </a:r>
          </a:p>
          <a:p>
            <a:r>
              <a:rPr lang="en-US" dirty="0"/>
              <a:t>Ethanol</a:t>
            </a:r>
          </a:p>
          <a:p>
            <a:r>
              <a:rPr lang="en-US" dirty="0"/>
              <a:t>Soon (immediately) after toxic alcohol ingestion.</a:t>
            </a:r>
          </a:p>
          <a:p>
            <a:r>
              <a:rPr lang="en-US" dirty="0"/>
              <a:t>A normal-looking anion gap in the presence of low albumin - if the albumin is not used to calculate what the "expected normal" anion gap should be (i.e. the "real" anion gap is raised, but it appears normal because you neglected the contribution of albumin)</a:t>
            </a:r>
          </a:p>
          <a:p>
            <a:endParaRPr lang="en-US" dirty="0"/>
          </a:p>
        </p:txBody>
      </p:sp>
      <p:sp>
        <p:nvSpPr>
          <p:cNvPr id="3" name="TextBox 2">
            <a:extLst>
              <a:ext uri="{FF2B5EF4-FFF2-40B4-BE49-F238E27FC236}">
                <a16:creationId xmlns:a16="http://schemas.microsoft.com/office/drawing/2014/main" id="{0E8194B4-83A0-FD6D-9432-AD631574646B}"/>
              </a:ext>
            </a:extLst>
          </p:cNvPr>
          <p:cNvSpPr txBox="1"/>
          <p:nvPr/>
        </p:nvSpPr>
        <p:spPr>
          <a:xfrm>
            <a:off x="11075670" y="6515100"/>
            <a:ext cx="756938" cy="246221"/>
          </a:xfrm>
          <a:prstGeom prst="rect">
            <a:avLst/>
          </a:prstGeom>
          <a:noFill/>
        </p:spPr>
        <p:txBody>
          <a:bodyPr wrap="none" rtlCol="0">
            <a:spAutoFit/>
          </a:bodyPr>
          <a:lstStyle/>
          <a:p>
            <a:r>
              <a:rPr lang="en-US" sz="1000" dirty="0"/>
              <a:t>Up-to-date</a:t>
            </a:r>
          </a:p>
        </p:txBody>
      </p:sp>
    </p:spTree>
    <p:extLst>
      <p:ext uri="{BB962C8B-B14F-4D97-AF65-F5344CB8AC3E}">
        <p14:creationId xmlns:p14="http://schemas.microsoft.com/office/powerpoint/2010/main" val="4257534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32A0B41-D8FD-265E-19A2-1B7F5DBC8498}"/>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25EAB75D-B695-165C-8658-C18917FB0C6A}"/>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5ACF301B-6D31-98D2-34A6-3EA887607304}"/>
              </a:ext>
            </a:extLst>
          </p:cNvPr>
          <p:cNvSpPr>
            <a:spLocks noGrp="1"/>
          </p:cNvSpPr>
          <p:nvPr>
            <p:ph type="title"/>
          </p:nvPr>
        </p:nvSpPr>
        <p:spPr>
          <a:xfrm>
            <a:off x="838200" y="1311798"/>
            <a:ext cx="10515600" cy="1325563"/>
          </a:xfrm>
        </p:spPr>
        <p:txBody>
          <a:bodyPr/>
          <a:lstStyle/>
          <a:p>
            <a:pPr algn="ctr"/>
            <a:endParaRPr lang="en-US" dirty="0"/>
          </a:p>
        </p:txBody>
      </p:sp>
      <p:sp>
        <p:nvSpPr>
          <p:cNvPr id="14" name="Content Placeholder 13">
            <a:extLst>
              <a:ext uri="{FF2B5EF4-FFF2-40B4-BE49-F238E27FC236}">
                <a16:creationId xmlns:a16="http://schemas.microsoft.com/office/drawing/2014/main" id="{205B68CD-5FFE-5B84-3182-CA09C6B9A8A3}"/>
              </a:ext>
            </a:extLst>
          </p:cNvPr>
          <p:cNvSpPr>
            <a:spLocks noGrp="1"/>
          </p:cNvSpPr>
          <p:nvPr>
            <p:ph idx="1"/>
          </p:nvPr>
        </p:nvSpPr>
        <p:spPr>
          <a:xfrm>
            <a:off x="838200" y="2772298"/>
            <a:ext cx="10515600" cy="3887994"/>
          </a:xfrm>
        </p:spPr>
        <p:txBody>
          <a:bodyPr>
            <a:normAutofit fontScale="92500" lnSpcReduction="20000"/>
          </a:bodyPr>
          <a:lstStyle/>
          <a:p>
            <a:r>
              <a:rPr lang="en-US" dirty="0"/>
              <a:t>Causes of high anion gap and a high osmolar gap</a:t>
            </a:r>
          </a:p>
          <a:p>
            <a:r>
              <a:rPr lang="en-US" dirty="0">
                <a:hlinkClick r:id="rId3"/>
              </a:rPr>
              <a:t>Question 7.2 </a:t>
            </a:r>
            <a:r>
              <a:rPr lang="en-US" dirty="0"/>
              <a:t>from the first paper of 2014 asks for this specifically. And even more specifically, </a:t>
            </a:r>
            <a:r>
              <a:rPr lang="en-US" dirty="0">
                <a:hlinkClick r:id="rId4"/>
              </a:rPr>
              <a:t>Question 19.2</a:t>
            </a:r>
            <a:r>
              <a:rPr lang="en-US" dirty="0"/>
              <a:t> from the first paper of 2009 </a:t>
            </a:r>
            <a:r>
              <a:rPr lang="en-US" dirty="0" err="1"/>
              <a:t>aska</a:t>
            </a:r>
            <a:r>
              <a:rPr lang="en-US" dirty="0"/>
              <a:t> about which toxins are responsible for this sort of picture.</a:t>
            </a:r>
          </a:p>
          <a:p>
            <a:r>
              <a:rPr lang="en-US" b="1" dirty="0"/>
              <a:t>Toxicological causes</a:t>
            </a:r>
            <a:endParaRPr lang="en-US" dirty="0"/>
          </a:p>
          <a:p>
            <a:pPr lvl="1"/>
            <a:r>
              <a:rPr lang="en-US" dirty="0"/>
              <a:t>Methanol intoxication (the anion is formic acid)</a:t>
            </a:r>
          </a:p>
          <a:p>
            <a:pPr lvl="1"/>
            <a:r>
              <a:rPr lang="en-US" dirty="0"/>
              <a:t>Ethylene glycol intoxication (the anions are glycolic acid and oxalic acid)</a:t>
            </a:r>
          </a:p>
          <a:p>
            <a:pPr lvl="1"/>
            <a:r>
              <a:rPr lang="en-US" dirty="0"/>
              <a:t>Diethylene glycol intoxication (the anion is 2-hydroxyethoxyacetic acid, HEAA)</a:t>
            </a:r>
          </a:p>
          <a:p>
            <a:pPr lvl="1"/>
            <a:r>
              <a:rPr lang="en-US" dirty="0"/>
              <a:t>Propylene glycol intoxication (the anions are pyruvate, lactate and acetate)</a:t>
            </a:r>
          </a:p>
          <a:p>
            <a:pPr lvl="1"/>
            <a:r>
              <a:rPr lang="en-US" dirty="0"/>
              <a:t>Salicylate intoxication (the anions are salicylate and lactate)</a:t>
            </a:r>
          </a:p>
          <a:p>
            <a:pPr lvl="1"/>
            <a:r>
              <a:rPr lang="en-US" dirty="0"/>
              <a:t>Any toxin causing massive lactic acidosis, </a:t>
            </a:r>
            <a:r>
              <a:rPr lang="en-US" dirty="0" err="1"/>
              <a:t>eg.</a:t>
            </a:r>
            <a:r>
              <a:rPr lang="en-US" dirty="0"/>
              <a:t> isoniazid</a:t>
            </a:r>
          </a:p>
          <a:p>
            <a:endParaRPr lang="en-US" dirty="0"/>
          </a:p>
        </p:txBody>
      </p:sp>
      <p:sp>
        <p:nvSpPr>
          <p:cNvPr id="3" name="TextBox 2">
            <a:extLst>
              <a:ext uri="{FF2B5EF4-FFF2-40B4-BE49-F238E27FC236}">
                <a16:creationId xmlns:a16="http://schemas.microsoft.com/office/drawing/2014/main" id="{00DCD149-0A33-A55D-F791-F4337D55444D}"/>
              </a:ext>
            </a:extLst>
          </p:cNvPr>
          <p:cNvSpPr txBox="1"/>
          <p:nvPr/>
        </p:nvSpPr>
        <p:spPr>
          <a:xfrm>
            <a:off x="11075670" y="6515100"/>
            <a:ext cx="756938" cy="246221"/>
          </a:xfrm>
          <a:prstGeom prst="rect">
            <a:avLst/>
          </a:prstGeom>
          <a:noFill/>
        </p:spPr>
        <p:txBody>
          <a:bodyPr wrap="none" rtlCol="0">
            <a:spAutoFit/>
          </a:bodyPr>
          <a:lstStyle/>
          <a:p>
            <a:r>
              <a:rPr lang="en-US" sz="1000" dirty="0"/>
              <a:t>Up-to-date</a:t>
            </a:r>
          </a:p>
        </p:txBody>
      </p:sp>
    </p:spTree>
    <p:extLst>
      <p:ext uri="{BB962C8B-B14F-4D97-AF65-F5344CB8AC3E}">
        <p14:creationId xmlns:p14="http://schemas.microsoft.com/office/powerpoint/2010/main" val="1992223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r>
              <a:rPr lang="en-US" b="1" dirty="0"/>
              <a:t>Disclosures</a:t>
            </a:r>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8"/>
            <a:ext cx="10515600" cy="3887994"/>
          </a:xfrm>
        </p:spPr>
        <p:txBody>
          <a:bodyPr/>
          <a:lstStyle/>
          <a:p>
            <a:r>
              <a:rPr lang="en-US" dirty="0"/>
              <a:t>None</a:t>
            </a:r>
          </a:p>
        </p:txBody>
      </p:sp>
    </p:spTree>
    <p:extLst>
      <p:ext uri="{BB962C8B-B14F-4D97-AF65-F5344CB8AC3E}">
        <p14:creationId xmlns:p14="http://schemas.microsoft.com/office/powerpoint/2010/main" val="33387848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4DBEC17-DEA9-B129-9D76-4EC4D70E18CA}"/>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1907B420-044A-CCED-083B-354552FED25A}"/>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8AEFE08B-098B-0C1D-667D-3BD491F669C0}"/>
              </a:ext>
            </a:extLst>
          </p:cNvPr>
          <p:cNvSpPr>
            <a:spLocks noGrp="1"/>
          </p:cNvSpPr>
          <p:nvPr>
            <p:ph type="title"/>
          </p:nvPr>
        </p:nvSpPr>
        <p:spPr>
          <a:xfrm>
            <a:off x="838200" y="1311798"/>
            <a:ext cx="10515600" cy="1325563"/>
          </a:xfrm>
        </p:spPr>
        <p:txBody>
          <a:bodyPr/>
          <a:lstStyle/>
          <a:p>
            <a:pPr algn="ctr"/>
            <a:endParaRPr lang="en-US" dirty="0"/>
          </a:p>
        </p:txBody>
      </p:sp>
      <p:sp>
        <p:nvSpPr>
          <p:cNvPr id="14" name="Content Placeholder 13">
            <a:extLst>
              <a:ext uri="{FF2B5EF4-FFF2-40B4-BE49-F238E27FC236}">
                <a16:creationId xmlns:a16="http://schemas.microsoft.com/office/drawing/2014/main" id="{95AD68E5-9B98-CB6D-94BB-2AC90B43137B}"/>
              </a:ext>
            </a:extLst>
          </p:cNvPr>
          <p:cNvSpPr>
            <a:spLocks noGrp="1"/>
          </p:cNvSpPr>
          <p:nvPr>
            <p:ph idx="1"/>
          </p:nvPr>
        </p:nvSpPr>
        <p:spPr>
          <a:xfrm>
            <a:off x="838200" y="2772298"/>
            <a:ext cx="10515600" cy="3887994"/>
          </a:xfrm>
        </p:spPr>
        <p:txBody>
          <a:bodyPr/>
          <a:lstStyle/>
          <a:p>
            <a:r>
              <a:rPr lang="en-US" b="1" dirty="0"/>
              <a:t>Endocrine and metabolic disturbances</a:t>
            </a:r>
            <a:endParaRPr lang="en-US" dirty="0"/>
          </a:p>
          <a:p>
            <a:pPr lvl="1"/>
            <a:r>
              <a:rPr lang="en-US" dirty="0"/>
              <a:t>Lactic acidosis</a:t>
            </a:r>
          </a:p>
          <a:p>
            <a:pPr lvl="1"/>
            <a:r>
              <a:rPr lang="en-US" dirty="0"/>
              <a:t>Alcoholic or diabetic ketoacidosis</a:t>
            </a:r>
          </a:p>
          <a:p>
            <a:pPr lvl="1"/>
            <a:r>
              <a:rPr lang="en-US" dirty="0"/>
              <a:t>Acute kidney injury</a:t>
            </a:r>
          </a:p>
          <a:p>
            <a:endParaRPr lang="en-US" dirty="0"/>
          </a:p>
        </p:txBody>
      </p:sp>
      <p:sp>
        <p:nvSpPr>
          <p:cNvPr id="3" name="TextBox 2">
            <a:extLst>
              <a:ext uri="{FF2B5EF4-FFF2-40B4-BE49-F238E27FC236}">
                <a16:creationId xmlns:a16="http://schemas.microsoft.com/office/drawing/2014/main" id="{DF867C39-AE28-2E8B-4D3F-E7538A45D1D4}"/>
              </a:ext>
            </a:extLst>
          </p:cNvPr>
          <p:cNvSpPr txBox="1"/>
          <p:nvPr/>
        </p:nvSpPr>
        <p:spPr>
          <a:xfrm>
            <a:off x="11075670" y="6515100"/>
            <a:ext cx="756938" cy="246221"/>
          </a:xfrm>
          <a:prstGeom prst="rect">
            <a:avLst/>
          </a:prstGeom>
          <a:noFill/>
        </p:spPr>
        <p:txBody>
          <a:bodyPr wrap="none" rtlCol="0">
            <a:spAutoFit/>
          </a:bodyPr>
          <a:lstStyle/>
          <a:p>
            <a:r>
              <a:rPr lang="en-US" sz="1000" dirty="0"/>
              <a:t>Up-to-date</a:t>
            </a:r>
          </a:p>
        </p:txBody>
      </p:sp>
    </p:spTree>
    <p:extLst>
      <p:ext uri="{BB962C8B-B14F-4D97-AF65-F5344CB8AC3E}">
        <p14:creationId xmlns:p14="http://schemas.microsoft.com/office/powerpoint/2010/main" val="41252303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BF0943C-99BE-9B74-133F-7AA35BD882FA}"/>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12D0398A-DE63-C328-5AAB-DB6FBFCB6AA4}"/>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9C42A71A-C011-EAF5-8FD6-AE588F423758}"/>
              </a:ext>
            </a:extLst>
          </p:cNvPr>
          <p:cNvSpPr>
            <a:spLocks noGrp="1"/>
          </p:cNvSpPr>
          <p:nvPr>
            <p:ph type="title"/>
          </p:nvPr>
        </p:nvSpPr>
        <p:spPr>
          <a:xfrm>
            <a:off x="838200" y="1311798"/>
            <a:ext cx="10515600" cy="1325563"/>
          </a:xfrm>
        </p:spPr>
        <p:txBody>
          <a:bodyPr/>
          <a:lstStyle/>
          <a:p>
            <a:pPr algn="ctr"/>
            <a:endParaRPr lang="en-US" dirty="0"/>
          </a:p>
        </p:txBody>
      </p:sp>
      <p:sp>
        <p:nvSpPr>
          <p:cNvPr id="14" name="Content Placeholder 13">
            <a:extLst>
              <a:ext uri="{FF2B5EF4-FFF2-40B4-BE49-F238E27FC236}">
                <a16:creationId xmlns:a16="http://schemas.microsoft.com/office/drawing/2014/main" id="{D1CC040A-888D-C1EB-DAD3-8730CC3C70DB}"/>
              </a:ext>
            </a:extLst>
          </p:cNvPr>
          <p:cNvSpPr>
            <a:spLocks noGrp="1"/>
          </p:cNvSpPr>
          <p:nvPr>
            <p:ph idx="1"/>
          </p:nvPr>
        </p:nvSpPr>
        <p:spPr>
          <a:xfrm>
            <a:off x="838200" y="2772298"/>
            <a:ext cx="10515600" cy="3887994"/>
          </a:xfrm>
        </p:spPr>
        <p:txBody>
          <a:bodyPr>
            <a:normAutofit lnSpcReduction="10000"/>
          </a:bodyPr>
          <a:lstStyle/>
          <a:p>
            <a:r>
              <a:rPr lang="en-US" dirty="0"/>
              <a:t>Causes of high anion gap and a normal osmolar gap</a:t>
            </a:r>
          </a:p>
          <a:p>
            <a:r>
              <a:rPr lang="en-US" dirty="0"/>
              <a:t>Abnormally large value of albumin or other negatively charged serum protein (i.e. the "expected normal" anion gap is higher, and without correction the calculated anion gap appears raised - but there are no extra osmoles, as all the extra proteins do not contribute much to osmolality) </a:t>
            </a:r>
          </a:p>
          <a:p>
            <a:r>
              <a:rPr lang="en-US" dirty="0"/>
              <a:t>Unusual equations used to calculate osmolality (there are ~15)</a:t>
            </a:r>
          </a:p>
          <a:p>
            <a:r>
              <a:rPr lang="en-US" dirty="0"/>
              <a:t>Late stage of toxic alcohol intoxication (all the extra osmoles have been </a:t>
            </a:r>
            <a:r>
              <a:rPr lang="en-US" dirty="0" err="1"/>
              <a:t>metabolised</a:t>
            </a:r>
            <a:r>
              <a:rPr lang="en-US" dirty="0"/>
              <a:t>)</a:t>
            </a:r>
          </a:p>
          <a:p>
            <a:endParaRPr lang="en-US" dirty="0"/>
          </a:p>
        </p:txBody>
      </p:sp>
      <p:sp>
        <p:nvSpPr>
          <p:cNvPr id="3" name="TextBox 2">
            <a:extLst>
              <a:ext uri="{FF2B5EF4-FFF2-40B4-BE49-F238E27FC236}">
                <a16:creationId xmlns:a16="http://schemas.microsoft.com/office/drawing/2014/main" id="{2EFFD47A-70BF-996B-30CF-47AD231A3CA1}"/>
              </a:ext>
            </a:extLst>
          </p:cNvPr>
          <p:cNvSpPr txBox="1"/>
          <p:nvPr/>
        </p:nvSpPr>
        <p:spPr>
          <a:xfrm>
            <a:off x="11075670" y="6515100"/>
            <a:ext cx="756938" cy="246221"/>
          </a:xfrm>
          <a:prstGeom prst="rect">
            <a:avLst/>
          </a:prstGeom>
          <a:noFill/>
        </p:spPr>
        <p:txBody>
          <a:bodyPr wrap="none" rtlCol="0">
            <a:spAutoFit/>
          </a:bodyPr>
          <a:lstStyle/>
          <a:p>
            <a:r>
              <a:rPr lang="en-US" sz="1000" dirty="0"/>
              <a:t>Up-to-date</a:t>
            </a:r>
          </a:p>
        </p:txBody>
      </p:sp>
    </p:spTree>
    <p:extLst>
      <p:ext uri="{BB962C8B-B14F-4D97-AF65-F5344CB8AC3E}">
        <p14:creationId xmlns:p14="http://schemas.microsoft.com/office/powerpoint/2010/main" val="37489037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C9A6658-9595-BB2B-29FE-BD0C4926D5AD}"/>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056B0CBC-5EC9-1F8A-0C58-F9735CFE60E6}"/>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73173D21-0937-A2FE-EBFB-C91291794E20}"/>
              </a:ext>
            </a:extLst>
          </p:cNvPr>
          <p:cNvSpPr>
            <a:spLocks noGrp="1"/>
          </p:cNvSpPr>
          <p:nvPr>
            <p:ph type="title"/>
          </p:nvPr>
        </p:nvSpPr>
        <p:spPr>
          <a:xfrm>
            <a:off x="838200" y="1311798"/>
            <a:ext cx="10515600" cy="1325563"/>
          </a:xfrm>
        </p:spPr>
        <p:txBody>
          <a:bodyPr/>
          <a:lstStyle/>
          <a:p>
            <a:pPr algn="ctr"/>
            <a:endParaRPr lang="en-US" dirty="0"/>
          </a:p>
        </p:txBody>
      </p:sp>
      <p:sp>
        <p:nvSpPr>
          <p:cNvPr id="14" name="Content Placeholder 13">
            <a:extLst>
              <a:ext uri="{FF2B5EF4-FFF2-40B4-BE49-F238E27FC236}">
                <a16:creationId xmlns:a16="http://schemas.microsoft.com/office/drawing/2014/main" id="{DBE958A8-143B-7C29-6BFA-92C72DE107ED}"/>
              </a:ext>
            </a:extLst>
          </p:cNvPr>
          <p:cNvSpPr>
            <a:spLocks noGrp="1"/>
          </p:cNvSpPr>
          <p:nvPr>
            <p:ph idx="1"/>
          </p:nvPr>
        </p:nvSpPr>
        <p:spPr>
          <a:xfrm>
            <a:off x="838200" y="2772298"/>
            <a:ext cx="10515600" cy="3887994"/>
          </a:xfrm>
        </p:spPr>
        <p:txBody>
          <a:bodyPr>
            <a:normAutofit fontScale="92500" lnSpcReduction="20000"/>
          </a:bodyPr>
          <a:lstStyle/>
          <a:p>
            <a:r>
              <a:rPr lang="en-US" dirty="0"/>
              <a:t>The importance of timing in toxicological comedy</a:t>
            </a:r>
          </a:p>
          <a:p>
            <a:r>
              <a:rPr lang="en-US" dirty="0"/>
              <a:t>As Jeffrey Kraut </a:t>
            </a:r>
            <a:r>
              <a:rPr lang="en-US" dirty="0">
                <a:hlinkClick r:id="rId3"/>
              </a:rPr>
              <a:t>reminds us,</a:t>
            </a:r>
            <a:r>
              <a:rPr lang="en-US" dirty="0"/>
              <a:t> timing is very important in the appearance and disappearance of the raised osmolar gap, particularly where it concerns the ingestion of toxic alcohols. All of these toxic alcohols are non-polar at physiological pH, and so cannot raise the anion gap - only the osmolar gap. Ergo, early in the intoxication only the osmolar gap will be raised. Later, as the intoxicated patient staggers vomiting around the emergency department, some of the toxic alcohol will have been </a:t>
            </a:r>
            <a:r>
              <a:rPr lang="en-US" dirty="0" err="1"/>
              <a:t>matabolised</a:t>
            </a:r>
            <a:r>
              <a:rPr lang="en-US" dirty="0"/>
              <a:t> into organic acids, raising the anion gap (and decreasing the osmolar gap). Ultimately, as they lay in their ICU bed, the extra osmoles will have been </a:t>
            </a:r>
            <a:r>
              <a:rPr lang="en-US" dirty="0" err="1"/>
              <a:t>metabolised</a:t>
            </a:r>
            <a:r>
              <a:rPr lang="en-US" dirty="0"/>
              <a:t> into organic acid anions, and the bicarbonate will have decreased stoichiometrically. Thus only the anion gap will be raised in late intoxication.</a:t>
            </a:r>
          </a:p>
          <a:p>
            <a:endParaRPr lang="en-US" dirty="0"/>
          </a:p>
        </p:txBody>
      </p:sp>
      <p:sp>
        <p:nvSpPr>
          <p:cNvPr id="3" name="TextBox 2">
            <a:extLst>
              <a:ext uri="{FF2B5EF4-FFF2-40B4-BE49-F238E27FC236}">
                <a16:creationId xmlns:a16="http://schemas.microsoft.com/office/drawing/2014/main" id="{21C7E232-CCD8-24DC-11CD-A5EEF6D25830}"/>
              </a:ext>
            </a:extLst>
          </p:cNvPr>
          <p:cNvSpPr txBox="1"/>
          <p:nvPr/>
        </p:nvSpPr>
        <p:spPr>
          <a:xfrm>
            <a:off x="11075670" y="6515100"/>
            <a:ext cx="756938" cy="246221"/>
          </a:xfrm>
          <a:prstGeom prst="rect">
            <a:avLst/>
          </a:prstGeom>
          <a:noFill/>
        </p:spPr>
        <p:txBody>
          <a:bodyPr wrap="none" rtlCol="0">
            <a:spAutoFit/>
          </a:bodyPr>
          <a:lstStyle/>
          <a:p>
            <a:r>
              <a:rPr lang="en-US" sz="1000" dirty="0"/>
              <a:t>Up-to-date</a:t>
            </a:r>
          </a:p>
        </p:txBody>
      </p:sp>
    </p:spTree>
    <p:extLst>
      <p:ext uri="{BB962C8B-B14F-4D97-AF65-F5344CB8AC3E}">
        <p14:creationId xmlns:p14="http://schemas.microsoft.com/office/powerpoint/2010/main" val="14328261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0D64A23-E854-1C8B-6F96-CF7557436868}"/>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D4FE932B-28B2-1561-81B8-164A3F64918A}"/>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53E6002B-A1FD-337B-D0A3-832697C0E8E9}"/>
              </a:ext>
            </a:extLst>
          </p:cNvPr>
          <p:cNvSpPr>
            <a:spLocks noGrp="1"/>
          </p:cNvSpPr>
          <p:nvPr>
            <p:ph type="title"/>
          </p:nvPr>
        </p:nvSpPr>
        <p:spPr>
          <a:xfrm>
            <a:off x="838200" y="1311798"/>
            <a:ext cx="10515600" cy="1325563"/>
          </a:xfrm>
        </p:spPr>
        <p:txBody>
          <a:bodyPr/>
          <a:lstStyle/>
          <a:p>
            <a:pPr algn="ctr"/>
            <a:endParaRPr lang="en-US" dirty="0"/>
          </a:p>
        </p:txBody>
      </p:sp>
      <p:sp>
        <p:nvSpPr>
          <p:cNvPr id="14" name="Content Placeholder 13">
            <a:extLst>
              <a:ext uri="{FF2B5EF4-FFF2-40B4-BE49-F238E27FC236}">
                <a16:creationId xmlns:a16="http://schemas.microsoft.com/office/drawing/2014/main" id="{CC1B472E-C645-9D21-D6BF-38517E3EA017}"/>
              </a:ext>
            </a:extLst>
          </p:cNvPr>
          <p:cNvSpPr>
            <a:spLocks noGrp="1"/>
          </p:cNvSpPr>
          <p:nvPr>
            <p:ph idx="1"/>
          </p:nvPr>
        </p:nvSpPr>
        <p:spPr>
          <a:xfrm>
            <a:off x="838200" y="2772298"/>
            <a:ext cx="10515600" cy="3887994"/>
          </a:xfrm>
        </p:spPr>
        <p:txBody>
          <a:bodyPr/>
          <a:lstStyle/>
          <a:p>
            <a:r>
              <a:rPr lang="en-US" dirty="0"/>
              <a:t>Do you use the corrected sodium, or the uncorrected sodium?</a:t>
            </a:r>
          </a:p>
          <a:p>
            <a:r>
              <a:rPr lang="en-US" dirty="0"/>
              <a:t>The uncorrected, of course.</a:t>
            </a:r>
            <a:br>
              <a:rPr lang="en-US" dirty="0"/>
            </a:br>
            <a:r>
              <a:rPr lang="en-US" dirty="0"/>
              <a:t>The corrected sodium merely gives you the impression of what the sodium level would "naturally" be like if the extra osmoles were removed. However, the measured sodium is the actual serum sodium, and this is the concentration which is contributing to the osmolality of the solution.</a:t>
            </a:r>
          </a:p>
          <a:p>
            <a:endParaRPr lang="en-US" dirty="0"/>
          </a:p>
        </p:txBody>
      </p:sp>
      <p:sp>
        <p:nvSpPr>
          <p:cNvPr id="3" name="TextBox 2">
            <a:extLst>
              <a:ext uri="{FF2B5EF4-FFF2-40B4-BE49-F238E27FC236}">
                <a16:creationId xmlns:a16="http://schemas.microsoft.com/office/drawing/2014/main" id="{FC3E4A4E-DE5D-4DF4-ACCD-B5B90509259E}"/>
              </a:ext>
            </a:extLst>
          </p:cNvPr>
          <p:cNvSpPr txBox="1"/>
          <p:nvPr/>
        </p:nvSpPr>
        <p:spPr>
          <a:xfrm>
            <a:off x="11075670" y="6515100"/>
            <a:ext cx="756938" cy="246221"/>
          </a:xfrm>
          <a:prstGeom prst="rect">
            <a:avLst/>
          </a:prstGeom>
          <a:noFill/>
        </p:spPr>
        <p:txBody>
          <a:bodyPr wrap="none" rtlCol="0">
            <a:spAutoFit/>
          </a:bodyPr>
          <a:lstStyle/>
          <a:p>
            <a:r>
              <a:rPr lang="en-US" sz="1000" dirty="0"/>
              <a:t>Up-to-date</a:t>
            </a:r>
          </a:p>
        </p:txBody>
      </p:sp>
    </p:spTree>
    <p:extLst>
      <p:ext uri="{BB962C8B-B14F-4D97-AF65-F5344CB8AC3E}">
        <p14:creationId xmlns:p14="http://schemas.microsoft.com/office/powerpoint/2010/main" val="28320597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r>
              <a:rPr lang="en-US" b="1" dirty="0"/>
              <a:t>Approach to Acid-Base Disorders</a:t>
            </a:r>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8"/>
            <a:ext cx="10515600" cy="3887994"/>
          </a:xfrm>
        </p:spPr>
        <p:txBody>
          <a:bodyPr/>
          <a:lstStyle/>
          <a:p>
            <a:r>
              <a:rPr lang="en-US" dirty="0"/>
              <a:t>Establish the Primary Disturbance</a:t>
            </a:r>
          </a:p>
          <a:p>
            <a:r>
              <a:rPr lang="en-US" dirty="0"/>
              <a:t>Is there Appropriate Compensation? </a:t>
            </a:r>
          </a:p>
          <a:p>
            <a:r>
              <a:rPr lang="en-US" dirty="0"/>
              <a:t>The Gaps (Metabolic Acidosis) </a:t>
            </a:r>
          </a:p>
          <a:p>
            <a:r>
              <a:rPr lang="en-US" dirty="0"/>
              <a:t>Delta/Delta (HAGMA)</a:t>
            </a:r>
          </a:p>
          <a:p>
            <a:endParaRPr lang="en-US" dirty="0"/>
          </a:p>
          <a:p>
            <a:r>
              <a:rPr lang="en-US" dirty="0"/>
              <a:t>Don’t forget the history as it gives important clues!!</a:t>
            </a:r>
          </a:p>
          <a:p>
            <a:endParaRPr lang="en-US" dirty="0"/>
          </a:p>
        </p:txBody>
      </p:sp>
    </p:spTree>
    <p:extLst>
      <p:ext uri="{BB962C8B-B14F-4D97-AF65-F5344CB8AC3E}">
        <p14:creationId xmlns:p14="http://schemas.microsoft.com/office/powerpoint/2010/main" val="42604738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2">
            <a:extLst>
              <a:ext uri="{FF2B5EF4-FFF2-40B4-BE49-F238E27FC236}">
                <a16:creationId xmlns:a16="http://schemas.microsoft.com/office/drawing/2014/main" id="{E31B398A-321B-3DF3-5BAC-2CB8EA22C839}"/>
              </a:ext>
            </a:extLst>
          </p:cNvPr>
          <p:cNvSpPr txBox="1">
            <a:spLocks/>
          </p:cNvSpPr>
          <p:nvPr/>
        </p:nvSpPr>
        <p:spPr>
          <a:xfrm>
            <a:off x="195086" y="2399193"/>
            <a:ext cx="2542025" cy="13772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Type B</a:t>
            </a:r>
            <a:br>
              <a:rPr lang="en-US" dirty="0"/>
            </a:br>
            <a:r>
              <a:rPr lang="en-US" dirty="0"/>
              <a:t>Aerobic</a:t>
            </a:r>
          </a:p>
        </p:txBody>
      </p:sp>
      <p:pic>
        <p:nvPicPr>
          <p:cNvPr id="8" name="Content Placeholder 7">
            <a:extLst>
              <a:ext uri="{FF2B5EF4-FFF2-40B4-BE49-F238E27FC236}">
                <a16:creationId xmlns:a16="http://schemas.microsoft.com/office/drawing/2014/main" id="{C334974C-B18B-B793-A7E7-FA4EB342BD1D}"/>
              </a:ext>
            </a:extLst>
          </p:cNvPr>
          <p:cNvPicPr>
            <a:picLocks noChangeAspect="1"/>
          </p:cNvPicPr>
          <p:nvPr/>
        </p:nvPicPr>
        <p:blipFill>
          <a:blip r:embed="rId3"/>
          <a:stretch>
            <a:fillRect/>
          </a:stretch>
        </p:blipFill>
        <p:spPr>
          <a:xfrm>
            <a:off x="2957133" y="196796"/>
            <a:ext cx="9234867" cy="6464407"/>
          </a:xfrm>
          <a:prstGeom prst="rect">
            <a:avLst/>
          </a:prstGeom>
        </p:spPr>
      </p:pic>
      <p:sp>
        <p:nvSpPr>
          <p:cNvPr id="3" name="TextBox 2">
            <a:extLst>
              <a:ext uri="{FF2B5EF4-FFF2-40B4-BE49-F238E27FC236}">
                <a16:creationId xmlns:a16="http://schemas.microsoft.com/office/drawing/2014/main" id="{1D4483D1-1382-E7B6-D620-75537670E446}"/>
              </a:ext>
            </a:extLst>
          </p:cNvPr>
          <p:cNvSpPr txBox="1"/>
          <p:nvPr/>
        </p:nvSpPr>
        <p:spPr>
          <a:xfrm>
            <a:off x="3589727" y="326898"/>
            <a:ext cx="2730843" cy="830997"/>
          </a:xfrm>
          <a:prstGeom prst="rect">
            <a:avLst/>
          </a:prstGeom>
          <a:noFill/>
        </p:spPr>
        <p:txBody>
          <a:bodyPr wrap="square" rtlCol="0">
            <a:spAutoFit/>
          </a:bodyPr>
          <a:lstStyle/>
          <a:p>
            <a:pPr algn="ctr"/>
            <a:r>
              <a:rPr lang="en-US" sz="1600" b="1" dirty="0"/>
              <a:t>Hyperdynamic Stage Sepsis</a:t>
            </a:r>
          </a:p>
          <a:p>
            <a:pPr algn="ctr"/>
            <a:r>
              <a:rPr lang="en-US" sz="1600" b="1" dirty="0"/>
              <a:t>B Agonist</a:t>
            </a:r>
          </a:p>
          <a:p>
            <a:pPr algn="ctr"/>
            <a:r>
              <a:rPr lang="en-US" sz="1600" b="1" dirty="0"/>
              <a:t>Pheochromocytoma</a:t>
            </a:r>
          </a:p>
        </p:txBody>
      </p:sp>
      <p:sp>
        <p:nvSpPr>
          <p:cNvPr id="5" name="TextBox 4">
            <a:extLst>
              <a:ext uri="{FF2B5EF4-FFF2-40B4-BE49-F238E27FC236}">
                <a16:creationId xmlns:a16="http://schemas.microsoft.com/office/drawing/2014/main" id="{C74FF6C2-6E2C-BB9E-8F5F-28C888546F20}"/>
              </a:ext>
            </a:extLst>
          </p:cNvPr>
          <p:cNvSpPr txBox="1"/>
          <p:nvPr/>
        </p:nvSpPr>
        <p:spPr>
          <a:xfrm>
            <a:off x="4230218" y="4650260"/>
            <a:ext cx="1449860" cy="338554"/>
          </a:xfrm>
          <a:prstGeom prst="rect">
            <a:avLst/>
          </a:prstGeom>
          <a:noFill/>
        </p:spPr>
        <p:txBody>
          <a:bodyPr wrap="square" rtlCol="0">
            <a:spAutoFit/>
          </a:bodyPr>
          <a:lstStyle/>
          <a:p>
            <a:pPr algn="ctr"/>
            <a:r>
              <a:rPr lang="en-US" sz="1600" b="1" dirty="0"/>
              <a:t>NRTI</a:t>
            </a:r>
          </a:p>
        </p:txBody>
      </p:sp>
      <p:sp>
        <p:nvSpPr>
          <p:cNvPr id="9" name="TextBox 8">
            <a:extLst>
              <a:ext uri="{FF2B5EF4-FFF2-40B4-BE49-F238E27FC236}">
                <a16:creationId xmlns:a16="http://schemas.microsoft.com/office/drawing/2014/main" id="{D288F979-1A44-3FA6-8640-560214FC7C00}"/>
              </a:ext>
            </a:extLst>
          </p:cNvPr>
          <p:cNvSpPr txBox="1"/>
          <p:nvPr/>
        </p:nvSpPr>
        <p:spPr>
          <a:xfrm>
            <a:off x="8536548" y="5928604"/>
            <a:ext cx="2730843" cy="830997"/>
          </a:xfrm>
          <a:prstGeom prst="rect">
            <a:avLst/>
          </a:prstGeom>
          <a:noFill/>
        </p:spPr>
        <p:txBody>
          <a:bodyPr wrap="square" rtlCol="0">
            <a:spAutoFit/>
          </a:bodyPr>
          <a:lstStyle/>
          <a:p>
            <a:pPr algn="ctr"/>
            <a:r>
              <a:rPr lang="en-US" sz="1600" b="1" dirty="0"/>
              <a:t>Metformin</a:t>
            </a:r>
          </a:p>
          <a:p>
            <a:pPr algn="ctr"/>
            <a:r>
              <a:rPr lang="en-US" sz="1600" b="1" dirty="0"/>
              <a:t>Linezolid</a:t>
            </a:r>
          </a:p>
          <a:p>
            <a:pPr algn="ctr"/>
            <a:r>
              <a:rPr lang="en-US" sz="1600" b="1" dirty="0"/>
              <a:t>Propofol</a:t>
            </a:r>
          </a:p>
        </p:txBody>
      </p:sp>
      <p:sp>
        <p:nvSpPr>
          <p:cNvPr id="10" name="TextBox 9">
            <a:extLst>
              <a:ext uri="{FF2B5EF4-FFF2-40B4-BE49-F238E27FC236}">
                <a16:creationId xmlns:a16="http://schemas.microsoft.com/office/drawing/2014/main" id="{7210CB0E-A52D-E053-FF93-B7F586658A5A}"/>
              </a:ext>
            </a:extLst>
          </p:cNvPr>
          <p:cNvSpPr txBox="1"/>
          <p:nvPr/>
        </p:nvSpPr>
        <p:spPr>
          <a:xfrm>
            <a:off x="4870710" y="2639317"/>
            <a:ext cx="1449860" cy="338554"/>
          </a:xfrm>
          <a:prstGeom prst="rect">
            <a:avLst/>
          </a:prstGeom>
          <a:noFill/>
        </p:spPr>
        <p:txBody>
          <a:bodyPr wrap="square" rtlCol="0">
            <a:spAutoFit/>
          </a:bodyPr>
          <a:lstStyle/>
          <a:p>
            <a:pPr algn="ctr"/>
            <a:r>
              <a:rPr lang="en-US" sz="1600" b="1" dirty="0"/>
              <a:t>Metformin</a:t>
            </a:r>
          </a:p>
        </p:txBody>
      </p:sp>
      <p:sp>
        <p:nvSpPr>
          <p:cNvPr id="11" name="TextBox 10">
            <a:extLst>
              <a:ext uri="{FF2B5EF4-FFF2-40B4-BE49-F238E27FC236}">
                <a16:creationId xmlns:a16="http://schemas.microsoft.com/office/drawing/2014/main" id="{B2E257C2-E514-8E68-F08A-D58C40C4C4F0}"/>
              </a:ext>
            </a:extLst>
          </p:cNvPr>
          <p:cNvSpPr txBox="1"/>
          <p:nvPr/>
        </p:nvSpPr>
        <p:spPr>
          <a:xfrm>
            <a:off x="8277485" y="2300763"/>
            <a:ext cx="1449860" cy="338554"/>
          </a:xfrm>
          <a:prstGeom prst="rect">
            <a:avLst/>
          </a:prstGeom>
          <a:noFill/>
        </p:spPr>
        <p:txBody>
          <a:bodyPr wrap="square" rtlCol="0">
            <a:spAutoFit/>
          </a:bodyPr>
          <a:lstStyle/>
          <a:p>
            <a:pPr algn="ctr"/>
            <a:r>
              <a:rPr lang="en-US" sz="1600" b="1" dirty="0"/>
              <a:t>Isoniazid</a:t>
            </a:r>
          </a:p>
        </p:txBody>
      </p:sp>
    </p:spTree>
    <p:extLst>
      <p:ext uri="{BB962C8B-B14F-4D97-AF65-F5344CB8AC3E}">
        <p14:creationId xmlns:p14="http://schemas.microsoft.com/office/powerpoint/2010/main" val="23007904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A576A-DFF6-F95C-B7CA-5DF79F7021C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C0C14DD-CD91-16E7-2DFA-A21D833D0FE2}"/>
              </a:ext>
            </a:extLst>
          </p:cNvPr>
          <p:cNvPicPr>
            <a:picLocks noChangeAspect="1"/>
          </p:cNvPicPr>
          <p:nvPr/>
        </p:nvPicPr>
        <p:blipFill>
          <a:blip r:embed="rId2"/>
          <a:stretch>
            <a:fillRect/>
          </a:stretch>
        </p:blipFill>
        <p:spPr>
          <a:xfrm>
            <a:off x="0" y="40620"/>
            <a:ext cx="12192000" cy="6857143"/>
          </a:xfrm>
          <a:prstGeom prst="rect">
            <a:avLst/>
          </a:prstGeom>
        </p:spPr>
      </p:pic>
      <p:sp>
        <p:nvSpPr>
          <p:cNvPr id="2" name="Title 1">
            <a:extLst>
              <a:ext uri="{FF2B5EF4-FFF2-40B4-BE49-F238E27FC236}">
                <a16:creationId xmlns:a16="http://schemas.microsoft.com/office/drawing/2014/main" id="{F32A27CA-9C41-24E3-E94F-78F8DFF76680}"/>
              </a:ext>
            </a:extLst>
          </p:cNvPr>
          <p:cNvSpPr>
            <a:spLocks noGrp="1"/>
          </p:cNvSpPr>
          <p:nvPr>
            <p:ph type="ctrTitle"/>
          </p:nvPr>
        </p:nvSpPr>
        <p:spPr/>
        <p:txBody>
          <a:bodyPr/>
          <a:lstStyle/>
          <a:p>
            <a:r>
              <a:rPr lang="en-US" b="1" dirty="0"/>
              <a:t>Jumping In</a:t>
            </a:r>
          </a:p>
        </p:txBody>
      </p:sp>
      <p:sp>
        <p:nvSpPr>
          <p:cNvPr id="3" name="Subtitle 2">
            <a:extLst>
              <a:ext uri="{FF2B5EF4-FFF2-40B4-BE49-F238E27FC236}">
                <a16:creationId xmlns:a16="http://schemas.microsoft.com/office/drawing/2014/main" id="{4B1119C2-0347-3FA8-6DE8-EF4DB636924D}"/>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840241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457199" y="1582615"/>
            <a:ext cx="11242431" cy="5077677"/>
          </a:xfrm>
        </p:spPr>
        <p:txBody>
          <a:bodyPr>
            <a:normAutofit fontScale="85000" lnSpcReduction="20000"/>
          </a:bodyPr>
          <a:lstStyle/>
          <a:p>
            <a:pPr marL="0" indent="0" algn="just">
              <a:buNone/>
            </a:pPr>
            <a:r>
              <a:rPr lang="en-US" dirty="0">
                <a:effectLst/>
              </a:rPr>
              <a:t>	A 59-year-old woman with history of Type 2 diabetes and epilepsy (last known seizure 2 years prior. Medical history well controlled with Metformin and levetiracetam. She was found by her spouse in the garage in ICU for management of status epilepticus. After failing treatment with propofol, the sedative regimen was changed to continuous infusion of pentobarbital. </a:t>
            </a:r>
          </a:p>
          <a:p>
            <a:pPr marL="0" indent="0" algn="just">
              <a:buNone/>
            </a:pPr>
            <a:r>
              <a:rPr lang="en-US" dirty="0">
                <a:effectLst/>
              </a:rPr>
              <a:t>	Admission labs: (</a:t>
            </a:r>
            <a:r>
              <a:rPr lang="en-US" dirty="0" err="1">
                <a:effectLst/>
              </a:rPr>
              <a:t>mEq</a:t>
            </a:r>
            <a:r>
              <a:rPr lang="en-US" dirty="0">
                <a:effectLst/>
              </a:rPr>
              <a:t>/L) Na+ 142, K+ 4.3, Cl- 105, HCO3- 22, creatinine 1.4, BUN 25, glucose 100, Hematocrit 36, pH 7.35, pCO2 45, pO2 75. Serum osmolality 302mOsm/l.</a:t>
            </a:r>
          </a:p>
          <a:p>
            <a:pPr marL="0" indent="0" algn="just">
              <a:buNone/>
            </a:pPr>
            <a:r>
              <a:rPr lang="en-US" dirty="0">
                <a:effectLst/>
              </a:rPr>
              <a:t>	After 24 hours of seizure control repeat labs show: (</a:t>
            </a:r>
            <a:r>
              <a:rPr lang="en-US" dirty="0" err="1">
                <a:effectLst/>
              </a:rPr>
              <a:t>mEq</a:t>
            </a:r>
            <a:r>
              <a:rPr lang="en-US" dirty="0">
                <a:effectLst/>
              </a:rPr>
              <a:t>/l) Na+ 138, K+ 4.8, Cl- 100, HCO3- 10, creatinine 1.8, BUN 28, glucose 120, Serum osmolality 330 </a:t>
            </a:r>
            <a:r>
              <a:rPr lang="en-US" dirty="0" err="1">
                <a:effectLst/>
              </a:rPr>
              <a:t>mOsm</a:t>
            </a:r>
            <a:r>
              <a:rPr lang="en-US" dirty="0">
                <a:effectLst/>
              </a:rPr>
              <a:t>/l </a:t>
            </a:r>
          </a:p>
          <a:p>
            <a:pPr marL="0" indent="0">
              <a:buNone/>
            </a:pPr>
            <a:endParaRPr lang="en-US" dirty="0">
              <a:effectLst/>
            </a:endParaRPr>
          </a:p>
          <a:p>
            <a:pPr marL="0" indent="0">
              <a:buNone/>
            </a:pPr>
            <a:r>
              <a:rPr lang="en-US" b="1" dirty="0">
                <a:effectLst/>
              </a:rPr>
              <a:t>Which is the most likely cause of the electrolyte disturbances in this patient?</a:t>
            </a:r>
          </a:p>
          <a:p>
            <a:pPr marL="0" indent="0">
              <a:buNone/>
            </a:pPr>
            <a:r>
              <a:rPr lang="en-US" dirty="0">
                <a:effectLst/>
              </a:rPr>
              <a:t>A) Sepsis-induced lactic acidosis</a:t>
            </a:r>
          </a:p>
          <a:p>
            <a:pPr marL="0" indent="0">
              <a:buNone/>
            </a:pPr>
            <a:r>
              <a:rPr lang="en-US" dirty="0"/>
              <a:t>B)</a:t>
            </a:r>
            <a:r>
              <a:rPr lang="en-US" dirty="0">
                <a:effectLst/>
              </a:rPr>
              <a:t> Propylene glycol toxicity</a:t>
            </a:r>
          </a:p>
          <a:p>
            <a:pPr marL="0" indent="0">
              <a:buNone/>
            </a:pPr>
            <a:r>
              <a:rPr lang="en-US" dirty="0"/>
              <a:t>C) </a:t>
            </a:r>
            <a:r>
              <a:rPr lang="en-US" dirty="0">
                <a:effectLst/>
              </a:rPr>
              <a:t>Hydroxyethyl starch toxicity</a:t>
            </a:r>
          </a:p>
          <a:p>
            <a:pPr marL="0" indent="0">
              <a:buNone/>
            </a:pPr>
            <a:r>
              <a:rPr lang="en-US" dirty="0"/>
              <a:t>D)</a:t>
            </a:r>
            <a:r>
              <a:rPr lang="en-US" dirty="0">
                <a:effectLst/>
              </a:rPr>
              <a:t> Normal saline induced acidosis</a:t>
            </a:r>
          </a:p>
          <a:p>
            <a:pPr marL="0" indent="0">
              <a:buNone/>
            </a:pPr>
            <a:endParaRPr lang="en-US" dirty="0">
              <a:solidFill>
                <a:srgbClr val="595959"/>
              </a:solidFill>
              <a:effectLst/>
              <a:latin typeface="Helvetica" pitchFamily="2" charset="0"/>
            </a:endParaRPr>
          </a:p>
        </p:txBody>
      </p:sp>
    </p:spTree>
    <p:extLst>
      <p:ext uri="{BB962C8B-B14F-4D97-AF65-F5344CB8AC3E}">
        <p14:creationId xmlns:p14="http://schemas.microsoft.com/office/powerpoint/2010/main" val="4074877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457199" y="1582615"/>
            <a:ext cx="11242431" cy="5077677"/>
          </a:xfrm>
        </p:spPr>
        <p:txBody>
          <a:bodyPr>
            <a:normAutofit fontScale="85000" lnSpcReduction="20000"/>
          </a:bodyPr>
          <a:lstStyle/>
          <a:p>
            <a:pPr marL="0" indent="0" algn="just">
              <a:buNone/>
            </a:pPr>
            <a:r>
              <a:rPr lang="en-US" dirty="0">
                <a:effectLst/>
              </a:rPr>
              <a:t>	A 59-year-old woman with history of Type 2 diabetes and epilepsy (last known seizure 2 years prior. Medical history well controlled with Metformin and levetiracetam. She was found by her spouse in the garage in ICU for management of status epilepticus. After failing treatment with propofol, the sedative regimen was changed to continuous infusion of pentobarbital. </a:t>
            </a:r>
          </a:p>
          <a:p>
            <a:pPr marL="0" indent="0" algn="just">
              <a:buNone/>
            </a:pPr>
            <a:r>
              <a:rPr lang="en-US" dirty="0">
                <a:effectLst/>
              </a:rPr>
              <a:t>	Admission labs: (</a:t>
            </a:r>
            <a:r>
              <a:rPr lang="en-US" dirty="0" err="1">
                <a:effectLst/>
              </a:rPr>
              <a:t>mEq</a:t>
            </a:r>
            <a:r>
              <a:rPr lang="en-US" dirty="0">
                <a:effectLst/>
              </a:rPr>
              <a:t>/L) Na+ 142, K+ 4.3, Cl- 105, HCO3- 22, creatinine 1.4, BUN 25, glucose 100, Hematocrit 36, pH 7.35, pCO2 45, pO2 75. Serum osmolality 302mOsm/l.</a:t>
            </a:r>
          </a:p>
          <a:p>
            <a:pPr marL="0" indent="0" algn="just">
              <a:buNone/>
            </a:pPr>
            <a:r>
              <a:rPr lang="en-US" dirty="0">
                <a:effectLst/>
              </a:rPr>
              <a:t>	After 24 hours of seizure control repeat labs show: (</a:t>
            </a:r>
            <a:r>
              <a:rPr lang="en-US" dirty="0" err="1">
                <a:effectLst/>
              </a:rPr>
              <a:t>mEq</a:t>
            </a:r>
            <a:r>
              <a:rPr lang="en-US" dirty="0">
                <a:effectLst/>
              </a:rPr>
              <a:t>/l) Na+ 138, K+ 4.8, Cl- 100, HCO3- 10, creatinine 1.8, BUN 28, glucose 120, Serum osmolality 330 </a:t>
            </a:r>
            <a:r>
              <a:rPr lang="en-US" dirty="0" err="1">
                <a:effectLst/>
              </a:rPr>
              <a:t>mOsm</a:t>
            </a:r>
            <a:r>
              <a:rPr lang="en-US" dirty="0">
                <a:effectLst/>
              </a:rPr>
              <a:t>/l </a:t>
            </a:r>
          </a:p>
          <a:p>
            <a:pPr marL="0" indent="0">
              <a:buNone/>
            </a:pPr>
            <a:endParaRPr lang="en-US" dirty="0">
              <a:effectLst/>
            </a:endParaRPr>
          </a:p>
          <a:p>
            <a:pPr marL="0" indent="0">
              <a:buNone/>
            </a:pPr>
            <a:r>
              <a:rPr lang="en-US" b="1" dirty="0">
                <a:effectLst/>
              </a:rPr>
              <a:t>Which is the most likely cause of the electrolyte disturbances in this patient?</a:t>
            </a:r>
          </a:p>
          <a:p>
            <a:pPr marL="0" indent="0">
              <a:buNone/>
            </a:pPr>
            <a:r>
              <a:rPr lang="en-US" dirty="0">
                <a:effectLst/>
              </a:rPr>
              <a:t>A) Sepsis-induced lactic acidosis</a:t>
            </a:r>
          </a:p>
          <a:p>
            <a:pPr marL="0" indent="0">
              <a:buNone/>
            </a:pPr>
            <a:r>
              <a:rPr lang="en-US" b="1" dirty="0"/>
              <a:t>B)</a:t>
            </a:r>
            <a:r>
              <a:rPr lang="en-US" b="1" dirty="0">
                <a:effectLst/>
              </a:rPr>
              <a:t> Propylene glycol toxicity</a:t>
            </a:r>
          </a:p>
          <a:p>
            <a:pPr marL="0" indent="0">
              <a:buNone/>
            </a:pPr>
            <a:r>
              <a:rPr lang="en-US" dirty="0"/>
              <a:t>C) </a:t>
            </a:r>
            <a:r>
              <a:rPr lang="en-US" dirty="0">
                <a:effectLst/>
              </a:rPr>
              <a:t>Hydroxyethyl starch toxicity</a:t>
            </a:r>
          </a:p>
          <a:p>
            <a:pPr marL="0" indent="0">
              <a:buNone/>
            </a:pPr>
            <a:r>
              <a:rPr lang="en-US" dirty="0"/>
              <a:t>D)</a:t>
            </a:r>
            <a:r>
              <a:rPr lang="en-US" dirty="0">
                <a:effectLst/>
              </a:rPr>
              <a:t> Normal saline induced acidosis</a:t>
            </a:r>
          </a:p>
          <a:p>
            <a:pPr marL="0" indent="0">
              <a:buNone/>
            </a:pPr>
            <a:endParaRPr lang="en-US" dirty="0">
              <a:solidFill>
                <a:srgbClr val="595959"/>
              </a:solidFill>
              <a:effectLst/>
              <a:latin typeface="Helvetica" pitchFamily="2" charset="0"/>
            </a:endParaRPr>
          </a:p>
        </p:txBody>
      </p:sp>
    </p:spTree>
    <p:extLst>
      <p:ext uri="{BB962C8B-B14F-4D97-AF65-F5344CB8AC3E}">
        <p14:creationId xmlns:p14="http://schemas.microsoft.com/office/powerpoint/2010/main" val="12820750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r>
              <a:rPr lang="en-US" b="1" dirty="0"/>
              <a:t>Osmolar Gap</a:t>
            </a:r>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8"/>
            <a:ext cx="10515600" cy="3887994"/>
          </a:xfrm>
        </p:spPr>
        <p:txBody>
          <a:bodyPr/>
          <a:lstStyle/>
          <a:p>
            <a:pPr marL="0" indent="0">
              <a:buNone/>
            </a:pPr>
            <a:endParaRPr lang="en-US" dirty="0"/>
          </a:p>
          <a:p>
            <a:r>
              <a:rPr lang="en-US" dirty="0"/>
              <a:t>Calculated Serum </a:t>
            </a:r>
            <a:r>
              <a:rPr lang="en-US" dirty="0" err="1"/>
              <a:t>Osm</a:t>
            </a:r>
            <a:r>
              <a:rPr lang="en-US" dirty="0"/>
              <a:t> = 2(Na) + BUN/2.8 + Glucose/18</a:t>
            </a:r>
          </a:p>
          <a:p>
            <a:endParaRPr lang="en-US" dirty="0"/>
          </a:p>
          <a:p>
            <a:r>
              <a:rPr lang="en-US" dirty="0"/>
              <a:t>Osmolar Gap = Measured - Calculated</a:t>
            </a:r>
          </a:p>
          <a:p>
            <a:endParaRPr lang="en-US" dirty="0"/>
          </a:p>
          <a:p>
            <a:r>
              <a:rPr lang="en-US" dirty="0"/>
              <a:t>Normal &lt; +10   (often toxic alcohols are &gt; +20)</a:t>
            </a:r>
          </a:p>
        </p:txBody>
      </p:sp>
    </p:spTree>
    <p:extLst>
      <p:ext uri="{BB962C8B-B14F-4D97-AF65-F5344CB8AC3E}">
        <p14:creationId xmlns:p14="http://schemas.microsoft.com/office/powerpoint/2010/main" val="3860040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82644-69B1-F7C3-6CBE-7B49D1528D8B}"/>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A1190428-2878-855E-9FAC-CBCC5EF1AA0D}"/>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703B72C8-295A-9342-2BBA-3FB8E8E8A77C}"/>
              </a:ext>
            </a:extLst>
          </p:cNvPr>
          <p:cNvSpPr>
            <a:spLocks noGrp="1"/>
          </p:cNvSpPr>
          <p:nvPr>
            <p:ph type="title"/>
          </p:nvPr>
        </p:nvSpPr>
        <p:spPr>
          <a:xfrm>
            <a:off x="838200" y="1311798"/>
            <a:ext cx="10515600" cy="1325563"/>
          </a:xfrm>
        </p:spPr>
        <p:txBody>
          <a:bodyPr/>
          <a:lstStyle/>
          <a:p>
            <a:pPr algn="ctr"/>
            <a:r>
              <a:rPr lang="en-US" b="1" dirty="0"/>
              <a:t>Lecture Series Overview</a:t>
            </a:r>
            <a:br>
              <a:rPr lang="en-US" b="1" dirty="0"/>
            </a:br>
            <a:r>
              <a:rPr lang="en-US" sz="3600" b="1" dirty="0" err="1"/>
              <a:t>Renalism</a:t>
            </a:r>
            <a:r>
              <a:rPr lang="en-US" sz="3600" b="1" dirty="0"/>
              <a:t> Approach</a:t>
            </a:r>
          </a:p>
        </p:txBody>
      </p:sp>
      <p:sp>
        <p:nvSpPr>
          <p:cNvPr id="14" name="Content Placeholder 13">
            <a:extLst>
              <a:ext uri="{FF2B5EF4-FFF2-40B4-BE49-F238E27FC236}">
                <a16:creationId xmlns:a16="http://schemas.microsoft.com/office/drawing/2014/main" id="{A05734D5-1F40-6666-B6A8-29966B9704F1}"/>
              </a:ext>
            </a:extLst>
          </p:cNvPr>
          <p:cNvSpPr>
            <a:spLocks noGrp="1"/>
          </p:cNvSpPr>
          <p:nvPr>
            <p:ph idx="1"/>
          </p:nvPr>
        </p:nvSpPr>
        <p:spPr>
          <a:xfrm>
            <a:off x="838200" y="2772298"/>
            <a:ext cx="10515600" cy="3887994"/>
          </a:xfrm>
        </p:spPr>
        <p:txBody>
          <a:bodyPr>
            <a:normAutofit fontScale="92500" lnSpcReduction="10000"/>
          </a:bodyPr>
          <a:lstStyle/>
          <a:p>
            <a:r>
              <a:rPr lang="en-US" dirty="0"/>
              <a:t>Lecture 1: Approach to acid-base problems and an overview of physiologic mechanisms at work. Focus on intro to acidosis. 9/3</a:t>
            </a:r>
          </a:p>
          <a:p>
            <a:endParaRPr lang="en-US" dirty="0"/>
          </a:p>
          <a:p>
            <a:r>
              <a:rPr lang="en-US" dirty="0"/>
              <a:t>Lecture 2: Continue the journey of mastering acidosis with a physiologic approach in dissecting and understanding acid-base problems 9/17</a:t>
            </a:r>
          </a:p>
          <a:p>
            <a:endParaRPr lang="en-US" dirty="0"/>
          </a:p>
          <a:p>
            <a:r>
              <a:rPr lang="en-US" dirty="0"/>
              <a:t>Lecture 3: Flip the script and become basic. Touch “base” on the less complex regulator of acid-base. (Have to give credit that it is a faster worker than the kidneys). 10/1</a:t>
            </a:r>
          </a:p>
          <a:p>
            <a:pPr lvl="1"/>
            <a:r>
              <a:rPr lang="en-US" dirty="0"/>
              <a:t>If time will review other approaches </a:t>
            </a:r>
          </a:p>
          <a:p>
            <a:endParaRPr lang="en-US" dirty="0"/>
          </a:p>
        </p:txBody>
      </p:sp>
    </p:spTree>
    <p:extLst>
      <p:ext uri="{BB962C8B-B14F-4D97-AF65-F5344CB8AC3E}">
        <p14:creationId xmlns:p14="http://schemas.microsoft.com/office/powerpoint/2010/main" val="285116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dissolv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dissolve">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xEl>
                                              <p:pRg st="4" end="4"/>
                                            </p:txEl>
                                          </p:spTgt>
                                        </p:tgtEl>
                                        <p:attrNameLst>
                                          <p:attrName>style.visibility</p:attrName>
                                        </p:attrNameLst>
                                      </p:cBhvr>
                                      <p:to>
                                        <p:strVal val="visible"/>
                                      </p:to>
                                    </p:set>
                                    <p:animEffect transition="in" filter="dissolve">
                                      <p:cBhvr>
                                        <p:cTn id="17" dur="500"/>
                                        <p:tgtEl>
                                          <p:spTgt spid="14">
                                            <p:txEl>
                                              <p:pRg st="4" end="4"/>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14">
                                            <p:txEl>
                                              <p:pRg st="5" end="5"/>
                                            </p:txEl>
                                          </p:spTgt>
                                        </p:tgtEl>
                                        <p:attrNameLst>
                                          <p:attrName>style.visibility</p:attrName>
                                        </p:attrNameLst>
                                      </p:cBhvr>
                                      <p:to>
                                        <p:strVal val="visible"/>
                                      </p:to>
                                    </p:set>
                                    <p:animEffect transition="in" filter="dissolve">
                                      <p:cBhvr>
                                        <p:cTn id="20"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r>
              <a:rPr lang="en-US" dirty="0"/>
              <a:t>Contributory Osmols </a:t>
            </a:r>
          </a:p>
        </p:txBody>
      </p:sp>
      <p:pic>
        <p:nvPicPr>
          <p:cNvPr id="3" name="Content Placeholder 2">
            <a:extLst>
              <a:ext uri="{FF2B5EF4-FFF2-40B4-BE49-F238E27FC236}">
                <a16:creationId xmlns:a16="http://schemas.microsoft.com/office/drawing/2014/main" id="{B2E9971A-4D86-F746-45A3-F47A6FF8BD91}"/>
              </a:ext>
            </a:extLst>
          </p:cNvPr>
          <p:cNvPicPr>
            <a:picLocks noGrp="1" noChangeAspect="1"/>
          </p:cNvPicPr>
          <p:nvPr>
            <p:ph idx="1"/>
          </p:nvPr>
        </p:nvPicPr>
        <p:blipFill>
          <a:blip r:embed="rId3"/>
          <a:stretch>
            <a:fillRect/>
          </a:stretch>
        </p:blipFill>
        <p:spPr>
          <a:xfrm>
            <a:off x="838200" y="2942717"/>
            <a:ext cx="5750658" cy="3049870"/>
          </a:xfrm>
        </p:spPr>
      </p:pic>
      <p:pic>
        <p:nvPicPr>
          <p:cNvPr id="4" name="Content Placeholder 2">
            <a:extLst>
              <a:ext uri="{FF2B5EF4-FFF2-40B4-BE49-F238E27FC236}">
                <a16:creationId xmlns:a16="http://schemas.microsoft.com/office/drawing/2014/main" id="{2044DF62-6C3B-186A-582A-A577D6ADE848}"/>
              </a:ext>
            </a:extLst>
          </p:cNvPr>
          <p:cNvPicPr>
            <a:picLocks noChangeAspect="1"/>
          </p:cNvPicPr>
          <p:nvPr/>
        </p:nvPicPr>
        <p:blipFill>
          <a:blip r:embed="rId4"/>
          <a:stretch>
            <a:fillRect/>
          </a:stretch>
        </p:blipFill>
        <p:spPr>
          <a:xfrm>
            <a:off x="6969858" y="2998219"/>
            <a:ext cx="4383942" cy="2938865"/>
          </a:xfrm>
          <a:prstGeom prst="rect">
            <a:avLst/>
          </a:prstGeom>
        </p:spPr>
      </p:pic>
      <p:sp>
        <p:nvSpPr>
          <p:cNvPr id="5" name="TextBox 4">
            <a:extLst>
              <a:ext uri="{FF2B5EF4-FFF2-40B4-BE49-F238E27FC236}">
                <a16:creationId xmlns:a16="http://schemas.microsoft.com/office/drawing/2014/main" id="{EE3BA89F-4FA1-DCCF-814F-737B6E50C141}"/>
              </a:ext>
            </a:extLst>
          </p:cNvPr>
          <p:cNvSpPr txBox="1"/>
          <p:nvPr/>
        </p:nvSpPr>
        <p:spPr>
          <a:xfrm>
            <a:off x="10989427" y="6611779"/>
            <a:ext cx="1202573" cy="246221"/>
          </a:xfrm>
          <a:prstGeom prst="rect">
            <a:avLst/>
          </a:prstGeom>
          <a:noFill/>
        </p:spPr>
        <p:txBody>
          <a:bodyPr wrap="none" rtlCol="0">
            <a:spAutoFit/>
          </a:bodyPr>
          <a:lstStyle/>
          <a:p>
            <a:r>
              <a:rPr lang="en-US" sz="1000" b="1" dirty="0"/>
              <a:t>AJKD HAGMA 2021</a:t>
            </a:r>
          </a:p>
        </p:txBody>
      </p:sp>
    </p:spTree>
    <p:extLst>
      <p:ext uri="{BB962C8B-B14F-4D97-AF65-F5344CB8AC3E}">
        <p14:creationId xmlns:p14="http://schemas.microsoft.com/office/powerpoint/2010/main" val="6894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F1ED3-D9C7-1A8F-6A22-6C0F56FD2423}"/>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6407C565-F4D7-6F1B-132A-68AC7382D5E8}"/>
              </a:ext>
            </a:extLst>
          </p:cNvPr>
          <p:cNvPicPr>
            <a:picLocks noChangeAspect="1"/>
          </p:cNvPicPr>
          <p:nvPr/>
        </p:nvPicPr>
        <p:blipFill>
          <a:blip r:embed="rId3"/>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C5D891F-139A-68D5-5663-F9163B6054D0}"/>
              </a:ext>
            </a:extLst>
          </p:cNvPr>
          <p:cNvSpPr>
            <a:spLocks noGrp="1"/>
          </p:cNvSpPr>
          <p:nvPr>
            <p:ph type="title"/>
          </p:nvPr>
        </p:nvSpPr>
        <p:spPr>
          <a:xfrm>
            <a:off x="838200" y="1311798"/>
            <a:ext cx="10515600" cy="1325563"/>
          </a:xfrm>
        </p:spPr>
        <p:txBody>
          <a:bodyPr/>
          <a:lstStyle/>
          <a:p>
            <a:pPr algn="ctr"/>
            <a:endParaRPr lang="en-US" dirty="0"/>
          </a:p>
        </p:txBody>
      </p:sp>
      <p:graphicFrame>
        <p:nvGraphicFramePr>
          <p:cNvPr id="6" name="Content Placeholder 5">
            <a:extLst>
              <a:ext uri="{FF2B5EF4-FFF2-40B4-BE49-F238E27FC236}">
                <a16:creationId xmlns:a16="http://schemas.microsoft.com/office/drawing/2014/main" id="{97BAC3C7-77D8-FA62-A99E-7A21701A6887}"/>
              </a:ext>
            </a:extLst>
          </p:cNvPr>
          <p:cNvGraphicFramePr>
            <a:graphicFrameLocks noGrp="1"/>
          </p:cNvGraphicFramePr>
          <p:nvPr>
            <p:ph idx="1"/>
            <p:extLst>
              <p:ext uri="{D42A27DB-BD31-4B8C-83A1-F6EECF244321}">
                <p14:modId xmlns:p14="http://schemas.microsoft.com/office/powerpoint/2010/main" val="3498399303"/>
              </p:ext>
            </p:extLst>
          </p:nvPr>
        </p:nvGraphicFramePr>
        <p:xfrm>
          <a:off x="838200" y="1825625"/>
          <a:ext cx="5257800" cy="424688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672872298"/>
                    </a:ext>
                  </a:extLst>
                </a:gridCol>
              </a:tblGrid>
              <a:tr h="370840">
                <a:tc>
                  <a:txBody>
                    <a:bodyPr/>
                    <a:lstStyle/>
                    <a:p>
                      <a:r>
                        <a:rPr lang="en-US" b="1" dirty="0"/>
                        <a:t>Natural (endogenous) active osmole</a:t>
                      </a:r>
                      <a:endParaRPr lang="en-US" dirty="0"/>
                    </a:p>
                  </a:txBody>
                  <a:tcPr/>
                </a:tc>
                <a:extLst>
                  <a:ext uri="{0D108BD9-81ED-4DB2-BD59-A6C34878D82A}">
                    <a16:rowId xmlns:a16="http://schemas.microsoft.com/office/drawing/2014/main" val="255352244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Sodium and its associated anions (chloride, bicarbonate)</a:t>
                      </a:r>
                    </a:p>
                  </a:txBody>
                  <a:tcPr/>
                </a:tc>
                <a:extLst>
                  <a:ext uri="{0D108BD9-81ED-4DB2-BD59-A6C34878D82A}">
                    <a16:rowId xmlns:a16="http://schemas.microsoft.com/office/drawing/2014/main" val="125994358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Glucose</a:t>
                      </a:r>
                    </a:p>
                  </a:txBody>
                  <a:tcPr/>
                </a:tc>
                <a:extLst>
                  <a:ext uri="{0D108BD9-81ED-4DB2-BD59-A6C34878D82A}">
                    <a16:rowId xmlns:a16="http://schemas.microsoft.com/office/drawing/2014/main" val="336340837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Urea (though urea is an ineffective osmole for tonicity, it does contribute to measured osmolality)</a:t>
                      </a:r>
                    </a:p>
                  </a:txBody>
                  <a:tcPr/>
                </a:tc>
                <a:extLst>
                  <a:ext uri="{0D108BD9-81ED-4DB2-BD59-A6C34878D82A}">
                    <a16:rowId xmlns:a16="http://schemas.microsoft.com/office/drawing/2014/main" val="409485754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Potassium (minor contributor)</a:t>
                      </a:r>
                    </a:p>
                  </a:txBody>
                  <a:tcPr/>
                </a:tc>
                <a:extLst>
                  <a:ext uri="{0D108BD9-81ED-4DB2-BD59-A6C34878D82A}">
                    <a16:rowId xmlns:a16="http://schemas.microsoft.com/office/drawing/2014/main" val="1805834671"/>
                  </a:ext>
                </a:extLst>
              </a:tr>
              <a:tr h="370840">
                <a:tc>
                  <a:txBody>
                    <a:bodyPr/>
                    <a:lstStyle/>
                    <a:p>
                      <a:r>
                        <a:rPr lang="en-US" dirty="0"/>
                        <a:t>Endogenous organic acids</a:t>
                      </a:r>
                    </a:p>
                  </a:txBody>
                  <a:tcPr/>
                </a:tc>
                <a:extLst>
                  <a:ext uri="{0D108BD9-81ED-4DB2-BD59-A6C34878D82A}">
                    <a16:rowId xmlns:a16="http://schemas.microsoft.com/office/drawing/2014/main" val="298589428"/>
                  </a:ext>
                </a:extLst>
              </a:tr>
              <a:tr h="370840">
                <a:tc>
                  <a:txBody>
                    <a:bodyPr/>
                    <a:lstStyle/>
                    <a:p>
                      <a:r>
                        <a:rPr lang="en-US" dirty="0"/>
                        <a:t>      Ketone bodies in ketoacidosis</a:t>
                      </a:r>
                    </a:p>
                  </a:txBody>
                  <a:tcPr/>
                </a:tc>
                <a:extLst>
                  <a:ext uri="{0D108BD9-81ED-4DB2-BD59-A6C34878D82A}">
                    <a16:rowId xmlns:a16="http://schemas.microsoft.com/office/drawing/2014/main" val="3441823563"/>
                  </a:ext>
                </a:extLst>
              </a:tr>
              <a:tr h="370840">
                <a:tc>
                  <a:txBody>
                    <a:bodyPr/>
                    <a:lstStyle/>
                    <a:p>
                      <a:r>
                        <a:rPr lang="en-US" dirty="0"/>
                        <a:t>      Lactic acid in severe lactic acidosis*</a:t>
                      </a:r>
                    </a:p>
                  </a:txBody>
                  <a:tcPr/>
                </a:tc>
                <a:extLst>
                  <a:ext uri="{0D108BD9-81ED-4DB2-BD59-A6C34878D82A}">
                    <a16:rowId xmlns:a16="http://schemas.microsoft.com/office/drawing/2014/main" val="1005158061"/>
                  </a:ext>
                </a:extLst>
              </a:tr>
              <a:tr h="370840">
                <a:tc>
                  <a:txBody>
                    <a:bodyPr/>
                    <a:lstStyle/>
                    <a:p>
                      <a:endParaRPr lang="en-US" dirty="0"/>
                    </a:p>
                  </a:txBody>
                  <a:tcPr/>
                </a:tc>
                <a:extLst>
                  <a:ext uri="{0D108BD9-81ED-4DB2-BD59-A6C34878D82A}">
                    <a16:rowId xmlns:a16="http://schemas.microsoft.com/office/drawing/2014/main" val="3837172549"/>
                  </a:ext>
                </a:extLst>
              </a:tr>
              <a:tr h="370840">
                <a:tc>
                  <a:txBody>
                    <a:bodyPr/>
                    <a:lstStyle/>
                    <a:p>
                      <a:endParaRPr lang="en-US" dirty="0"/>
                    </a:p>
                  </a:txBody>
                  <a:tcPr/>
                </a:tc>
                <a:extLst>
                  <a:ext uri="{0D108BD9-81ED-4DB2-BD59-A6C34878D82A}">
                    <a16:rowId xmlns:a16="http://schemas.microsoft.com/office/drawing/2014/main" val="159923003"/>
                  </a:ext>
                </a:extLst>
              </a:tr>
            </a:tbl>
          </a:graphicData>
        </a:graphic>
      </p:graphicFrame>
      <p:graphicFrame>
        <p:nvGraphicFramePr>
          <p:cNvPr id="7" name="Content Placeholder 5">
            <a:extLst>
              <a:ext uri="{FF2B5EF4-FFF2-40B4-BE49-F238E27FC236}">
                <a16:creationId xmlns:a16="http://schemas.microsoft.com/office/drawing/2014/main" id="{37524A44-8F6D-C686-A119-4190740A4CBB}"/>
              </a:ext>
            </a:extLst>
          </p:cNvPr>
          <p:cNvGraphicFramePr>
            <a:graphicFrameLocks/>
          </p:cNvGraphicFramePr>
          <p:nvPr>
            <p:extLst>
              <p:ext uri="{D42A27DB-BD31-4B8C-83A1-F6EECF244321}">
                <p14:modId xmlns:p14="http://schemas.microsoft.com/office/powerpoint/2010/main" val="1563125257"/>
              </p:ext>
            </p:extLst>
          </p:nvPr>
        </p:nvGraphicFramePr>
        <p:xfrm>
          <a:off x="6308558" y="1837802"/>
          <a:ext cx="5257800" cy="434848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672872298"/>
                    </a:ext>
                  </a:extLst>
                </a:gridCol>
              </a:tblGrid>
              <a:tr h="370840">
                <a:tc>
                  <a:txBody>
                    <a:bodyPr/>
                    <a:lstStyle/>
                    <a:p>
                      <a:r>
                        <a:rPr lang="en-US" b="1" dirty="0"/>
                        <a:t>Unnatural (exogenous) active osmoles</a:t>
                      </a:r>
                      <a:endParaRPr lang="en-US" dirty="0"/>
                    </a:p>
                  </a:txBody>
                  <a:tcPr/>
                </a:tc>
                <a:extLst>
                  <a:ext uri="{0D108BD9-81ED-4DB2-BD59-A6C34878D82A}">
                    <a16:rowId xmlns:a16="http://schemas.microsoft.com/office/drawing/2014/main" val="2553522449"/>
                  </a:ext>
                </a:extLst>
              </a:tr>
              <a:tr h="370840">
                <a:tc>
                  <a:txBody>
                    <a:bodyPr/>
                    <a:lstStyle/>
                    <a:p>
                      <a:r>
                        <a:rPr lang="en-US" dirty="0"/>
                        <a:t>Ethanol</a:t>
                      </a:r>
                    </a:p>
                  </a:txBody>
                  <a:tcPr/>
                </a:tc>
                <a:extLst>
                  <a:ext uri="{0D108BD9-81ED-4DB2-BD59-A6C34878D82A}">
                    <a16:rowId xmlns:a16="http://schemas.microsoft.com/office/drawing/2014/main" val="1259943580"/>
                  </a:ext>
                </a:extLst>
              </a:tr>
              <a:tr h="370840">
                <a:tc>
                  <a:txBody>
                    <a:bodyPr/>
                    <a:lstStyle/>
                    <a:p>
                      <a:r>
                        <a:rPr lang="en-US" dirty="0"/>
                        <a:t>Methanol*</a:t>
                      </a:r>
                    </a:p>
                  </a:txBody>
                  <a:tcPr/>
                </a:tc>
                <a:extLst>
                  <a:ext uri="{0D108BD9-81ED-4DB2-BD59-A6C34878D82A}">
                    <a16:rowId xmlns:a16="http://schemas.microsoft.com/office/drawing/2014/main" val="336340837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Ethylene Glycol*</a:t>
                      </a:r>
                    </a:p>
                  </a:txBody>
                  <a:tcPr/>
                </a:tc>
                <a:extLst>
                  <a:ext uri="{0D108BD9-81ED-4DB2-BD59-A6C34878D82A}">
                    <a16:rowId xmlns:a16="http://schemas.microsoft.com/office/drawing/2014/main" val="409485754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Isopropanol</a:t>
                      </a:r>
                    </a:p>
                  </a:txBody>
                  <a:tcPr/>
                </a:tc>
                <a:extLst>
                  <a:ext uri="{0D108BD9-81ED-4DB2-BD59-A6C34878D82A}">
                    <a16:rowId xmlns:a16="http://schemas.microsoft.com/office/drawing/2014/main" val="180583467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Propylene glycol</a:t>
                      </a:r>
                    </a:p>
                  </a:txBody>
                  <a:tcPr/>
                </a:tc>
                <a:extLst>
                  <a:ext uri="{0D108BD9-81ED-4DB2-BD59-A6C34878D82A}">
                    <a16:rowId xmlns:a16="http://schemas.microsoft.com/office/drawing/2014/main" val="29858942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Mannitol (used therapeutically)</a:t>
                      </a:r>
                    </a:p>
                  </a:txBody>
                  <a:tcPr/>
                </a:tc>
                <a:extLst>
                  <a:ext uri="{0D108BD9-81ED-4DB2-BD59-A6C34878D82A}">
                    <a16:rowId xmlns:a16="http://schemas.microsoft.com/office/drawing/2014/main" val="344182356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Radiocontrast agents</a:t>
                      </a:r>
                    </a:p>
                  </a:txBody>
                  <a:tcPr/>
                </a:tc>
                <a:extLst>
                  <a:ext uri="{0D108BD9-81ED-4DB2-BD59-A6C34878D82A}">
                    <a16:rowId xmlns:a16="http://schemas.microsoft.com/office/drawing/2014/main" val="100515806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Other small molecules from poisoning or iatrogenic source</a:t>
                      </a:r>
                    </a:p>
                  </a:txBody>
                  <a:tcPr/>
                </a:tc>
                <a:extLst>
                  <a:ext uri="{0D108BD9-81ED-4DB2-BD59-A6C34878D82A}">
                    <a16:rowId xmlns:a16="http://schemas.microsoft.com/office/drawing/2014/main" val="3837172549"/>
                  </a:ext>
                </a:extLst>
              </a:tr>
              <a:tr h="370840">
                <a:tc>
                  <a:txBody>
                    <a:bodyPr/>
                    <a:lstStyle/>
                    <a:p>
                      <a:r>
                        <a:rPr lang="en-US" dirty="0"/>
                        <a:t>Formaldehyde and Paraldehyde*</a:t>
                      </a:r>
                    </a:p>
                  </a:txBody>
                  <a:tcPr/>
                </a:tc>
                <a:extLst>
                  <a:ext uri="{0D108BD9-81ED-4DB2-BD59-A6C34878D82A}">
                    <a16:rowId xmlns:a16="http://schemas.microsoft.com/office/drawing/2014/main" val="159923003"/>
                  </a:ext>
                </a:extLst>
              </a:tr>
              <a:tr h="370840">
                <a:tc>
                  <a:txBody>
                    <a:bodyPr/>
                    <a:lstStyle/>
                    <a:p>
                      <a:endParaRPr lang="en-US" dirty="0"/>
                    </a:p>
                  </a:txBody>
                  <a:tcPr/>
                </a:tc>
                <a:extLst>
                  <a:ext uri="{0D108BD9-81ED-4DB2-BD59-A6C34878D82A}">
                    <a16:rowId xmlns:a16="http://schemas.microsoft.com/office/drawing/2014/main" val="1932905818"/>
                  </a:ext>
                </a:extLst>
              </a:tr>
            </a:tbl>
          </a:graphicData>
        </a:graphic>
      </p:graphicFrame>
    </p:spTree>
    <p:extLst>
      <p:ext uri="{BB962C8B-B14F-4D97-AF65-F5344CB8AC3E}">
        <p14:creationId xmlns:p14="http://schemas.microsoft.com/office/powerpoint/2010/main" val="2165940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0A7AD-BC57-2148-74F6-8B5C3F0A3862}"/>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B48ED873-6264-FA68-2135-4130980C9F03}"/>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DAC8DF26-CC93-5D05-56B7-2A8F7D9D60E6}"/>
              </a:ext>
            </a:extLst>
          </p:cNvPr>
          <p:cNvSpPr>
            <a:spLocks noGrp="1"/>
          </p:cNvSpPr>
          <p:nvPr>
            <p:ph type="title"/>
          </p:nvPr>
        </p:nvSpPr>
        <p:spPr>
          <a:xfrm>
            <a:off x="838200" y="1311798"/>
            <a:ext cx="10515600" cy="1325563"/>
          </a:xfrm>
        </p:spPr>
        <p:txBody>
          <a:bodyPr/>
          <a:lstStyle/>
          <a:p>
            <a:pPr algn="ctr"/>
            <a:endParaRPr lang="en-US" dirty="0"/>
          </a:p>
        </p:txBody>
      </p:sp>
      <p:pic>
        <p:nvPicPr>
          <p:cNvPr id="3" name="Content Placeholder 2">
            <a:extLst>
              <a:ext uri="{FF2B5EF4-FFF2-40B4-BE49-F238E27FC236}">
                <a16:creationId xmlns:a16="http://schemas.microsoft.com/office/drawing/2014/main" id="{4EE4791F-4071-44D9-1E50-562BC940798C}"/>
              </a:ext>
            </a:extLst>
          </p:cNvPr>
          <p:cNvPicPr>
            <a:picLocks noGrp="1" noChangeAspect="1"/>
          </p:cNvPicPr>
          <p:nvPr>
            <p:ph idx="1"/>
          </p:nvPr>
        </p:nvPicPr>
        <p:blipFill>
          <a:blip r:embed="rId3"/>
          <a:stretch>
            <a:fillRect/>
          </a:stretch>
        </p:blipFill>
        <p:spPr>
          <a:xfrm>
            <a:off x="3014432" y="1188606"/>
            <a:ext cx="6163135" cy="5330280"/>
          </a:xfrm>
        </p:spPr>
      </p:pic>
      <p:sp>
        <p:nvSpPr>
          <p:cNvPr id="4" name="TextBox 3">
            <a:extLst>
              <a:ext uri="{FF2B5EF4-FFF2-40B4-BE49-F238E27FC236}">
                <a16:creationId xmlns:a16="http://schemas.microsoft.com/office/drawing/2014/main" id="{04DECD1B-F1E7-2461-FD2A-635564097E49}"/>
              </a:ext>
            </a:extLst>
          </p:cNvPr>
          <p:cNvSpPr txBox="1"/>
          <p:nvPr/>
        </p:nvSpPr>
        <p:spPr>
          <a:xfrm>
            <a:off x="10880422" y="6581001"/>
            <a:ext cx="882036" cy="276999"/>
          </a:xfrm>
          <a:prstGeom prst="rect">
            <a:avLst/>
          </a:prstGeom>
          <a:noFill/>
        </p:spPr>
        <p:txBody>
          <a:bodyPr wrap="none" rtlCol="0">
            <a:spAutoFit/>
          </a:bodyPr>
          <a:lstStyle/>
          <a:p>
            <a:r>
              <a:rPr lang="en-US" sz="1200" b="1" dirty="0"/>
              <a:t>Up-to-date</a:t>
            </a:r>
          </a:p>
        </p:txBody>
      </p:sp>
    </p:spTree>
    <p:extLst>
      <p:ext uri="{BB962C8B-B14F-4D97-AF65-F5344CB8AC3E}">
        <p14:creationId xmlns:p14="http://schemas.microsoft.com/office/powerpoint/2010/main" val="24894074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endParaRPr lang="en-US" dirty="0"/>
          </a:p>
        </p:txBody>
      </p:sp>
      <p:pic>
        <p:nvPicPr>
          <p:cNvPr id="3" name="Content Placeholder 2">
            <a:extLst>
              <a:ext uri="{FF2B5EF4-FFF2-40B4-BE49-F238E27FC236}">
                <a16:creationId xmlns:a16="http://schemas.microsoft.com/office/drawing/2014/main" id="{2AF8A877-CF90-A17F-3AEB-89CABBE13401}"/>
              </a:ext>
            </a:extLst>
          </p:cNvPr>
          <p:cNvPicPr>
            <a:picLocks noGrp="1" noChangeAspect="1"/>
          </p:cNvPicPr>
          <p:nvPr>
            <p:ph idx="1"/>
          </p:nvPr>
        </p:nvPicPr>
        <p:blipFill>
          <a:blip r:embed="rId3"/>
          <a:stretch>
            <a:fillRect/>
          </a:stretch>
        </p:blipFill>
        <p:spPr>
          <a:xfrm>
            <a:off x="992323" y="3218908"/>
            <a:ext cx="10207354" cy="2501953"/>
          </a:xfrm>
        </p:spPr>
      </p:pic>
      <p:sp>
        <p:nvSpPr>
          <p:cNvPr id="4" name="TextBox 3">
            <a:extLst>
              <a:ext uri="{FF2B5EF4-FFF2-40B4-BE49-F238E27FC236}">
                <a16:creationId xmlns:a16="http://schemas.microsoft.com/office/drawing/2014/main" id="{FC51E034-5FF1-8482-56CA-986639BFC605}"/>
              </a:ext>
            </a:extLst>
          </p:cNvPr>
          <p:cNvSpPr txBox="1"/>
          <p:nvPr/>
        </p:nvSpPr>
        <p:spPr>
          <a:xfrm>
            <a:off x="10989427" y="6611779"/>
            <a:ext cx="771365" cy="246221"/>
          </a:xfrm>
          <a:prstGeom prst="rect">
            <a:avLst/>
          </a:prstGeom>
          <a:noFill/>
        </p:spPr>
        <p:txBody>
          <a:bodyPr wrap="none" rtlCol="0">
            <a:spAutoFit/>
          </a:bodyPr>
          <a:lstStyle/>
          <a:p>
            <a:r>
              <a:rPr lang="en-US" sz="1000" b="1" dirty="0"/>
              <a:t>BRCU 2024</a:t>
            </a:r>
          </a:p>
        </p:txBody>
      </p:sp>
    </p:spTree>
    <p:extLst>
      <p:ext uri="{BB962C8B-B14F-4D97-AF65-F5344CB8AC3E}">
        <p14:creationId xmlns:p14="http://schemas.microsoft.com/office/powerpoint/2010/main" val="41427597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pic>
        <p:nvPicPr>
          <p:cNvPr id="3" name="Content Placeholder 2">
            <a:extLst>
              <a:ext uri="{FF2B5EF4-FFF2-40B4-BE49-F238E27FC236}">
                <a16:creationId xmlns:a16="http://schemas.microsoft.com/office/drawing/2014/main" id="{B90B165F-17DF-0082-7726-B536A61E69C1}"/>
              </a:ext>
            </a:extLst>
          </p:cNvPr>
          <p:cNvPicPr>
            <a:picLocks noGrp="1" noChangeAspect="1"/>
          </p:cNvPicPr>
          <p:nvPr>
            <p:ph idx="1"/>
          </p:nvPr>
        </p:nvPicPr>
        <p:blipFill>
          <a:blip r:embed="rId3"/>
          <a:stretch>
            <a:fillRect/>
          </a:stretch>
        </p:blipFill>
        <p:spPr>
          <a:xfrm>
            <a:off x="2263507" y="1851391"/>
            <a:ext cx="7664985" cy="5006609"/>
          </a:xfrm>
        </p:spPr>
      </p:pic>
      <p:sp>
        <p:nvSpPr>
          <p:cNvPr id="4" name="TextBox 3">
            <a:extLst>
              <a:ext uri="{FF2B5EF4-FFF2-40B4-BE49-F238E27FC236}">
                <a16:creationId xmlns:a16="http://schemas.microsoft.com/office/drawing/2014/main" id="{A392B72C-550D-32F6-5DFC-3A27759EBBF3}"/>
              </a:ext>
            </a:extLst>
          </p:cNvPr>
          <p:cNvSpPr txBox="1"/>
          <p:nvPr/>
        </p:nvSpPr>
        <p:spPr>
          <a:xfrm>
            <a:off x="10989427" y="6611779"/>
            <a:ext cx="771365" cy="246221"/>
          </a:xfrm>
          <a:prstGeom prst="rect">
            <a:avLst/>
          </a:prstGeom>
          <a:noFill/>
        </p:spPr>
        <p:txBody>
          <a:bodyPr wrap="none" rtlCol="0">
            <a:spAutoFit/>
          </a:bodyPr>
          <a:lstStyle/>
          <a:p>
            <a:r>
              <a:rPr lang="en-US" sz="1000" b="1" dirty="0"/>
              <a:t>BRCU 2024</a:t>
            </a:r>
          </a:p>
        </p:txBody>
      </p:sp>
    </p:spTree>
    <p:extLst>
      <p:ext uri="{BB962C8B-B14F-4D97-AF65-F5344CB8AC3E}">
        <p14:creationId xmlns:p14="http://schemas.microsoft.com/office/powerpoint/2010/main" val="31938827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endParaRPr lang="en-US" dirty="0"/>
          </a:p>
        </p:txBody>
      </p:sp>
      <p:sp>
        <p:nvSpPr>
          <p:cNvPr id="4" name="Content Placeholder 3">
            <a:extLst>
              <a:ext uri="{FF2B5EF4-FFF2-40B4-BE49-F238E27FC236}">
                <a16:creationId xmlns:a16="http://schemas.microsoft.com/office/drawing/2014/main" id="{A5DFFA3A-244C-688C-EFC5-4CEFC123DC46}"/>
              </a:ext>
            </a:extLst>
          </p:cNvPr>
          <p:cNvSpPr>
            <a:spLocks noGrp="1"/>
          </p:cNvSpPr>
          <p:nvPr>
            <p:ph idx="1"/>
          </p:nvPr>
        </p:nvSpPr>
        <p:spPr/>
        <p:txBody>
          <a:bodyPr/>
          <a:lstStyle/>
          <a:p>
            <a:endParaRPr lang="en-US"/>
          </a:p>
        </p:txBody>
      </p:sp>
      <p:pic>
        <p:nvPicPr>
          <p:cNvPr id="1026" name="Picture 2" descr="Diagnostics - Toxic Alcohols — Taming the SRU">
            <a:extLst>
              <a:ext uri="{FF2B5EF4-FFF2-40B4-BE49-F238E27FC236}">
                <a16:creationId xmlns:a16="http://schemas.microsoft.com/office/drawing/2014/main" id="{B51C4C8C-954F-6DCD-178D-493243E993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82240"/>
            <a:ext cx="12192000" cy="4876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03885CF-55EC-08AD-9498-2081B41212EE}"/>
              </a:ext>
            </a:extLst>
          </p:cNvPr>
          <p:cNvSpPr txBox="1"/>
          <p:nvPr/>
        </p:nvSpPr>
        <p:spPr>
          <a:xfrm>
            <a:off x="10880422" y="6581001"/>
            <a:ext cx="1189300" cy="276999"/>
          </a:xfrm>
          <a:prstGeom prst="rect">
            <a:avLst/>
          </a:prstGeom>
          <a:noFill/>
        </p:spPr>
        <p:txBody>
          <a:bodyPr wrap="none" rtlCol="0">
            <a:spAutoFit/>
          </a:bodyPr>
          <a:lstStyle/>
          <a:p>
            <a:r>
              <a:rPr lang="en-US" sz="1200" b="1" dirty="0"/>
              <a:t>Taming the SRU</a:t>
            </a:r>
          </a:p>
        </p:txBody>
      </p:sp>
    </p:spTree>
    <p:extLst>
      <p:ext uri="{BB962C8B-B14F-4D97-AF65-F5344CB8AC3E}">
        <p14:creationId xmlns:p14="http://schemas.microsoft.com/office/powerpoint/2010/main" val="15564163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endParaRPr lang="en-US" dirty="0"/>
          </a:p>
        </p:txBody>
      </p:sp>
      <p:pic>
        <p:nvPicPr>
          <p:cNvPr id="3" name="Content Placeholder 2">
            <a:extLst>
              <a:ext uri="{FF2B5EF4-FFF2-40B4-BE49-F238E27FC236}">
                <a16:creationId xmlns:a16="http://schemas.microsoft.com/office/drawing/2014/main" id="{F74BBDAF-1352-1424-11B2-8252ECB53258}"/>
              </a:ext>
            </a:extLst>
          </p:cNvPr>
          <p:cNvPicPr>
            <a:picLocks noGrp="1" noChangeAspect="1"/>
          </p:cNvPicPr>
          <p:nvPr>
            <p:ph idx="1"/>
          </p:nvPr>
        </p:nvPicPr>
        <p:blipFill>
          <a:blip r:embed="rId3"/>
          <a:stretch>
            <a:fillRect/>
          </a:stretch>
        </p:blipFill>
        <p:spPr>
          <a:xfrm>
            <a:off x="117231" y="2448360"/>
            <a:ext cx="11952491" cy="4047983"/>
          </a:xfrm>
        </p:spPr>
      </p:pic>
      <p:sp>
        <p:nvSpPr>
          <p:cNvPr id="4" name="TextBox 3">
            <a:extLst>
              <a:ext uri="{FF2B5EF4-FFF2-40B4-BE49-F238E27FC236}">
                <a16:creationId xmlns:a16="http://schemas.microsoft.com/office/drawing/2014/main" id="{AF876E85-98D0-3722-860D-E708E9CA2078}"/>
              </a:ext>
            </a:extLst>
          </p:cNvPr>
          <p:cNvSpPr txBox="1"/>
          <p:nvPr/>
        </p:nvSpPr>
        <p:spPr>
          <a:xfrm>
            <a:off x="10880422" y="6581001"/>
            <a:ext cx="1189300" cy="276999"/>
          </a:xfrm>
          <a:prstGeom prst="rect">
            <a:avLst/>
          </a:prstGeom>
          <a:noFill/>
        </p:spPr>
        <p:txBody>
          <a:bodyPr wrap="none" rtlCol="0">
            <a:spAutoFit/>
          </a:bodyPr>
          <a:lstStyle/>
          <a:p>
            <a:r>
              <a:rPr lang="en-US" sz="1200" b="1" dirty="0"/>
              <a:t>Taming the SRU</a:t>
            </a:r>
          </a:p>
        </p:txBody>
      </p:sp>
    </p:spTree>
    <p:extLst>
      <p:ext uri="{BB962C8B-B14F-4D97-AF65-F5344CB8AC3E}">
        <p14:creationId xmlns:p14="http://schemas.microsoft.com/office/powerpoint/2010/main" val="11879862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endParaRPr lang="en-US" b="1" dirty="0"/>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8"/>
            <a:ext cx="10515600" cy="3887994"/>
          </a:xfrm>
        </p:spPr>
        <p:txBody>
          <a:bodyPr/>
          <a:lstStyle/>
          <a:p>
            <a:endParaRPr lang="en-US" dirty="0"/>
          </a:p>
        </p:txBody>
      </p:sp>
      <p:pic>
        <p:nvPicPr>
          <p:cNvPr id="1026" name="Picture 2" descr="Calcium oxalate crystals found in urine samples of T. inunguis recorded...  | Download Scientific Diagram">
            <a:extLst>
              <a:ext uri="{FF2B5EF4-FFF2-40B4-BE49-F238E27FC236}">
                <a16:creationId xmlns:a16="http://schemas.microsoft.com/office/drawing/2014/main" id="{6A3B1EA9-AE70-68C3-D761-A0E52D02E4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3050" y="2108200"/>
            <a:ext cx="4025900" cy="264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74604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endParaRPr lang="en-US" b="1" dirty="0"/>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8"/>
            <a:ext cx="10515600" cy="3887994"/>
          </a:xfrm>
        </p:spPr>
        <p:txBody>
          <a:bodyPr/>
          <a:lstStyle/>
          <a:p>
            <a:endParaRPr lang="en-US" dirty="0"/>
          </a:p>
        </p:txBody>
      </p:sp>
      <p:pic>
        <p:nvPicPr>
          <p:cNvPr id="1026" name="Picture 2">
            <a:extLst>
              <a:ext uri="{FF2B5EF4-FFF2-40B4-BE49-F238E27FC236}">
                <a16:creationId xmlns:a16="http://schemas.microsoft.com/office/drawing/2014/main" id="{F2FBA4AF-1A49-34AD-4437-EF7D34AE25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5950" y="0"/>
            <a:ext cx="58801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0436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EEE7A-2FCA-AF7F-3BFD-E9377E7D1401}"/>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5E3C2CC2-A2A7-9A13-4F13-23B507B14929}"/>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521E056F-89EF-4B08-7818-0F76019E6504}"/>
              </a:ext>
            </a:extLst>
          </p:cNvPr>
          <p:cNvSpPr>
            <a:spLocks noGrp="1"/>
          </p:cNvSpPr>
          <p:nvPr>
            <p:ph type="title"/>
          </p:nvPr>
        </p:nvSpPr>
        <p:spPr>
          <a:xfrm>
            <a:off x="838200" y="1311798"/>
            <a:ext cx="10515600" cy="1325563"/>
          </a:xfrm>
        </p:spPr>
        <p:txBody>
          <a:bodyPr/>
          <a:lstStyle/>
          <a:p>
            <a:pPr algn="ctr"/>
            <a:endParaRPr lang="en-US" b="1" dirty="0"/>
          </a:p>
        </p:txBody>
      </p:sp>
      <p:sp>
        <p:nvSpPr>
          <p:cNvPr id="14" name="Content Placeholder 13">
            <a:extLst>
              <a:ext uri="{FF2B5EF4-FFF2-40B4-BE49-F238E27FC236}">
                <a16:creationId xmlns:a16="http://schemas.microsoft.com/office/drawing/2014/main" id="{4CBC6631-573F-C696-FFD4-14BF98437687}"/>
              </a:ext>
            </a:extLst>
          </p:cNvPr>
          <p:cNvSpPr>
            <a:spLocks noGrp="1"/>
          </p:cNvSpPr>
          <p:nvPr>
            <p:ph idx="1"/>
          </p:nvPr>
        </p:nvSpPr>
        <p:spPr>
          <a:xfrm>
            <a:off x="838200" y="2772298"/>
            <a:ext cx="10515600" cy="3887994"/>
          </a:xfrm>
        </p:spPr>
        <p:txBody>
          <a:bodyPr/>
          <a:lstStyle/>
          <a:p>
            <a:endParaRPr lang="en-US" dirty="0"/>
          </a:p>
        </p:txBody>
      </p:sp>
      <p:pic>
        <p:nvPicPr>
          <p:cNvPr id="2050" name="Picture 2" descr="Diagnostics - Toxic Alcohols — Taming the SRU">
            <a:extLst>
              <a:ext uri="{FF2B5EF4-FFF2-40B4-BE49-F238E27FC236}">
                <a16:creationId xmlns:a16="http://schemas.microsoft.com/office/drawing/2014/main" id="{21333808-3375-9E90-10DD-BAF0183E2C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95413"/>
            <a:ext cx="12192000" cy="4067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040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r>
              <a:rPr lang="en-US" b="1" dirty="0"/>
              <a:t>Objectives</a:t>
            </a:r>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8"/>
            <a:ext cx="10515600" cy="3887994"/>
          </a:xfrm>
        </p:spPr>
        <p:txBody>
          <a:bodyPr>
            <a:normAutofit fontScale="92500" lnSpcReduction="10000"/>
          </a:bodyPr>
          <a:lstStyle/>
          <a:p>
            <a:r>
              <a:rPr lang="en-US" dirty="0"/>
              <a:t>Understand the importance of acid-base control in the human body </a:t>
            </a:r>
          </a:p>
          <a:p>
            <a:endParaRPr lang="en-US" dirty="0"/>
          </a:p>
          <a:p>
            <a:r>
              <a:rPr lang="en-US" dirty="0"/>
              <a:t>Understand the physiologic approach to diagnosing acid-base disturbances </a:t>
            </a:r>
          </a:p>
          <a:p>
            <a:endParaRPr lang="en-US" dirty="0"/>
          </a:p>
          <a:p>
            <a:r>
              <a:rPr lang="en-US" dirty="0"/>
              <a:t>Identify what constitutes the anion gap and it’s clinical implication in acidosis. </a:t>
            </a:r>
          </a:p>
          <a:p>
            <a:endParaRPr lang="en-US" dirty="0"/>
          </a:p>
          <a:p>
            <a:r>
              <a:rPr lang="en-US" dirty="0"/>
              <a:t>Recognize hyperchloremic metabolic acidosis and it’s primary clinical etiologies</a:t>
            </a:r>
          </a:p>
          <a:p>
            <a:endParaRPr lang="en-US" dirty="0"/>
          </a:p>
        </p:txBody>
      </p:sp>
    </p:spTree>
    <p:extLst>
      <p:ext uri="{BB962C8B-B14F-4D97-AF65-F5344CB8AC3E}">
        <p14:creationId xmlns:p14="http://schemas.microsoft.com/office/powerpoint/2010/main" val="7101828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FFB0D-A4D5-807C-17F7-F4D35A2C4EDE}"/>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5FD66871-A13D-BA9D-2D29-50C7E8174D0B}"/>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A36D1AF6-2EBE-CDB1-154E-52FC9448D94D}"/>
              </a:ext>
            </a:extLst>
          </p:cNvPr>
          <p:cNvSpPr>
            <a:spLocks noGrp="1"/>
          </p:cNvSpPr>
          <p:nvPr>
            <p:ph type="title"/>
          </p:nvPr>
        </p:nvSpPr>
        <p:spPr>
          <a:xfrm>
            <a:off x="838200" y="1311798"/>
            <a:ext cx="10515600" cy="1325563"/>
          </a:xfrm>
        </p:spPr>
        <p:txBody>
          <a:bodyPr/>
          <a:lstStyle/>
          <a:p>
            <a:pPr algn="ctr"/>
            <a:endParaRPr lang="en-US" b="1" dirty="0"/>
          </a:p>
        </p:txBody>
      </p:sp>
      <p:sp>
        <p:nvSpPr>
          <p:cNvPr id="14" name="Content Placeholder 13">
            <a:extLst>
              <a:ext uri="{FF2B5EF4-FFF2-40B4-BE49-F238E27FC236}">
                <a16:creationId xmlns:a16="http://schemas.microsoft.com/office/drawing/2014/main" id="{F2029C79-B96D-36E9-F692-5ED86148C800}"/>
              </a:ext>
            </a:extLst>
          </p:cNvPr>
          <p:cNvSpPr>
            <a:spLocks noGrp="1"/>
          </p:cNvSpPr>
          <p:nvPr>
            <p:ph idx="1"/>
          </p:nvPr>
        </p:nvSpPr>
        <p:spPr>
          <a:xfrm>
            <a:off x="838200" y="2772298"/>
            <a:ext cx="10515600" cy="3887994"/>
          </a:xfrm>
        </p:spPr>
        <p:txBody>
          <a:bodyPr/>
          <a:lstStyle/>
          <a:p>
            <a:endParaRPr lang="en-US" dirty="0"/>
          </a:p>
        </p:txBody>
      </p:sp>
      <p:pic>
        <p:nvPicPr>
          <p:cNvPr id="3074" name="Picture 2" descr="Toxic Alcohols - Minding the Gaps | Emergency Medicine Cases">
            <a:extLst>
              <a:ext uri="{FF2B5EF4-FFF2-40B4-BE49-F238E27FC236}">
                <a16:creationId xmlns:a16="http://schemas.microsoft.com/office/drawing/2014/main" id="{E1D9C937-5A89-9950-AD92-FBC73E9C3D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066800"/>
            <a:ext cx="5334000"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7078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41E1C-DCCF-6BA8-FF7C-9E277FE3838A}"/>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76AC09DA-D6CD-6557-19DA-58B229A40BAF}"/>
              </a:ext>
            </a:extLst>
          </p:cNvPr>
          <p:cNvPicPr>
            <a:picLocks noChangeAspect="1"/>
          </p:cNvPicPr>
          <p:nvPr/>
        </p:nvPicPr>
        <p:blipFill>
          <a:blip r:embed="rId3"/>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5606E80E-3765-E944-189F-CFAFC5EDA94F}"/>
              </a:ext>
            </a:extLst>
          </p:cNvPr>
          <p:cNvSpPr>
            <a:spLocks noGrp="1"/>
          </p:cNvSpPr>
          <p:nvPr>
            <p:ph type="title"/>
          </p:nvPr>
        </p:nvSpPr>
        <p:spPr>
          <a:xfrm>
            <a:off x="838200" y="1311798"/>
            <a:ext cx="10515600" cy="1325563"/>
          </a:xfrm>
        </p:spPr>
        <p:txBody>
          <a:bodyPr/>
          <a:lstStyle/>
          <a:p>
            <a:pPr algn="ctr"/>
            <a:endParaRPr lang="en-US" dirty="0"/>
          </a:p>
        </p:txBody>
      </p:sp>
      <p:graphicFrame>
        <p:nvGraphicFramePr>
          <p:cNvPr id="5" name="Content Placeholder 4">
            <a:extLst>
              <a:ext uri="{FF2B5EF4-FFF2-40B4-BE49-F238E27FC236}">
                <a16:creationId xmlns:a16="http://schemas.microsoft.com/office/drawing/2014/main" id="{18C30BFD-632B-38B5-1D1E-A16B88DDEE80}"/>
              </a:ext>
            </a:extLst>
          </p:cNvPr>
          <p:cNvGraphicFramePr>
            <a:graphicFrameLocks noGrp="1"/>
          </p:cNvGraphicFramePr>
          <p:nvPr>
            <p:ph idx="1"/>
            <p:extLst>
              <p:ext uri="{D42A27DB-BD31-4B8C-83A1-F6EECF244321}">
                <p14:modId xmlns:p14="http://schemas.microsoft.com/office/powerpoint/2010/main" val="3071275517"/>
              </p:ext>
            </p:extLst>
          </p:nvPr>
        </p:nvGraphicFramePr>
        <p:xfrm>
          <a:off x="264695" y="1825625"/>
          <a:ext cx="11567913" cy="4848918"/>
        </p:xfrm>
        <a:graphic>
          <a:graphicData uri="http://schemas.openxmlformats.org/drawingml/2006/table">
            <a:tbl>
              <a:tblPr firstRow="1" bandRow="1">
                <a:tableStyleId>{F5AB1C69-6EDB-4FF4-983F-18BD219EF322}</a:tableStyleId>
              </a:tblPr>
              <a:tblGrid>
                <a:gridCol w="1652559">
                  <a:extLst>
                    <a:ext uri="{9D8B030D-6E8A-4147-A177-3AD203B41FA5}">
                      <a16:colId xmlns:a16="http://schemas.microsoft.com/office/drawing/2014/main" val="1678350002"/>
                    </a:ext>
                  </a:extLst>
                </a:gridCol>
                <a:gridCol w="1652559">
                  <a:extLst>
                    <a:ext uri="{9D8B030D-6E8A-4147-A177-3AD203B41FA5}">
                      <a16:colId xmlns:a16="http://schemas.microsoft.com/office/drawing/2014/main" val="3546518217"/>
                    </a:ext>
                  </a:extLst>
                </a:gridCol>
                <a:gridCol w="1652559">
                  <a:extLst>
                    <a:ext uri="{9D8B030D-6E8A-4147-A177-3AD203B41FA5}">
                      <a16:colId xmlns:a16="http://schemas.microsoft.com/office/drawing/2014/main" val="3408486870"/>
                    </a:ext>
                  </a:extLst>
                </a:gridCol>
                <a:gridCol w="1652559">
                  <a:extLst>
                    <a:ext uri="{9D8B030D-6E8A-4147-A177-3AD203B41FA5}">
                      <a16:colId xmlns:a16="http://schemas.microsoft.com/office/drawing/2014/main" val="1525784856"/>
                    </a:ext>
                  </a:extLst>
                </a:gridCol>
                <a:gridCol w="1652559">
                  <a:extLst>
                    <a:ext uri="{9D8B030D-6E8A-4147-A177-3AD203B41FA5}">
                      <a16:colId xmlns:a16="http://schemas.microsoft.com/office/drawing/2014/main" val="274281708"/>
                    </a:ext>
                  </a:extLst>
                </a:gridCol>
                <a:gridCol w="1652559">
                  <a:extLst>
                    <a:ext uri="{9D8B030D-6E8A-4147-A177-3AD203B41FA5}">
                      <a16:colId xmlns:a16="http://schemas.microsoft.com/office/drawing/2014/main" val="2018826694"/>
                    </a:ext>
                  </a:extLst>
                </a:gridCol>
                <a:gridCol w="1652559">
                  <a:extLst>
                    <a:ext uri="{9D8B030D-6E8A-4147-A177-3AD203B41FA5}">
                      <a16:colId xmlns:a16="http://schemas.microsoft.com/office/drawing/2014/main" val="3317382487"/>
                    </a:ext>
                  </a:extLst>
                </a:gridCol>
              </a:tblGrid>
              <a:tr h="504219">
                <a:tc>
                  <a:txBody>
                    <a:bodyPr/>
                    <a:lstStyle/>
                    <a:p>
                      <a:r>
                        <a:rPr lang="en-US" dirty="0"/>
                        <a:t>Situation</a:t>
                      </a:r>
                    </a:p>
                  </a:txBody>
                  <a:tcPr/>
                </a:tc>
                <a:tc>
                  <a:txBody>
                    <a:bodyPr/>
                    <a:lstStyle/>
                    <a:p>
                      <a:r>
                        <a:rPr lang="en-US" dirty="0"/>
                        <a:t>pH</a:t>
                      </a:r>
                    </a:p>
                  </a:txBody>
                  <a:tcPr/>
                </a:tc>
                <a:tc>
                  <a:txBody>
                    <a:bodyPr/>
                    <a:lstStyle/>
                    <a:p>
                      <a:r>
                        <a:rPr lang="en-US" dirty="0"/>
                        <a:t>AG</a:t>
                      </a:r>
                    </a:p>
                  </a:txBody>
                  <a:tcPr/>
                </a:tc>
                <a:tc>
                  <a:txBody>
                    <a:bodyPr/>
                    <a:lstStyle/>
                    <a:p>
                      <a:r>
                        <a:rPr lang="en-US" dirty="0"/>
                        <a:t>Keto</a:t>
                      </a:r>
                    </a:p>
                  </a:txBody>
                  <a:tcPr/>
                </a:tc>
                <a:tc>
                  <a:txBody>
                    <a:bodyPr/>
                    <a:lstStyle/>
                    <a:p>
                      <a:r>
                        <a:rPr lang="en-US" dirty="0"/>
                        <a:t>Glu</a:t>
                      </a:r>
                    </a:p>
                  </a:txBody>
                  <a:tcPr/>
                </a:tc>
                <a:tc>
                  <a:txBody>
                    <a:bodyPr/>
                    <a:lstStyle/>
                    <a:p>
                      <a:r>
                        <a:rPr lang="en-US" dirty="0"/>
                        <a:t>OG</a:t>
                      </a:r>
                    </a:p>
                  </a:txBody>
                  <a:tcPr/>
                </a:tc>
                <a:tc>
                  <a:txBody>
                    <a:bodyPr/>
                    <a:lstStyle/>
                    <a:p>
                      <a:r>
                        <a:rPr lang="en-US" dirty="0"/>
                        <a:t>(Contribution to OG)*</a:t>
                      </a:r>
                    </a:p>
                  </a:txBody>
                  <a:tcPr/>
                </a:tc>
                <a:extLst>
                  <a:ext uri="{0D108BD9-81ED-4DB2-BD59-A6C34878D82A}">
                    <a16:rowId xmlns:a16="http://schemas.microsoft.com/office/drawing/2014/main" val="4104923612"/>
                  </a:ext>
                </a:extLst>
              </a:tr>
              <a:tr h="504219">
                <a:tc>
                  <a:txBody>
                    <a:bodyPr/>
                    <a:lstStyle/>
                    <a:p>
                      <a:r>
                        <a:rPr lang="en-US" dirty="0"/>
                        <a:t>Ethanol only</a:t>
                      </a:r>
                    </a:p>
                  </a:txBody>
                  <a:tcPr/>
                </a:tc>
                <a:tc>
                  <a:txBody>
                    <a:bodyPr/>
                    <a:lstStyle/>
                    <a:p>
                      <a:r>
                        <a:rPr lang="en-US" dirty="0"/>
                        <a:t>N</a:t>
                      </a:r>
                    </a:p>
                  </a:txBody>
                  <a:tcPr/>
                </a:tc>
                <a:tc>
                  <a:txBody>
                    <a:bodyPr/>
                    <a:lstStyle/>
                    <a:p>
                      <a:r>
                        <a:rPr lang="en-US" dirty="0"/>
                        <a:t>N</a:t>
                      </a:r>
                    </a:p>
                  </a:txBody>
                  <a:tcPr/>
                </a:tc>
                <a:tc>
                  <a:txBody>
                    <a:bodyPr/>
                    <a:lstStyle/>
                    <a:p>
                      <a:r>
                        <a:rPr lang="en-US" dirty="0"/>
                        <a:t>N</a:t>
                      </a:r>
                    </a:p>
                  </a:txBody>
                  <a:tcPr/>
                </a:tc>
                <a:tc>
                  <a:txBody>
                    <a:bodyPr/>
                    <a:lstStyle/>
                    <a:p>
                      <a:r>
                        <a:rPr lang="en-US" dirty="0"/>
                        <a:t>N</a:t>
                      </a:r>
                    </a:p>
                  </a:txBody>
                  <a:tcPr/>
                </a:tc>
                <a:tc>
                  <a:txBody>
                    <a:bodyPr/>
                    <a:lstStyle/>
                    <a:p>
                      <a:r>
                        <a:rPr lang="en-US" dirty="0"/>
                        <a:t>High</a:t>
                      </a:r>
                    </a:p>
                  </a:txBody>
                  <a:tcPr/>
                </a:tc>
                <a:tc>
                  <a:txBody>
                    <a:bodyPr/>
                    <a:lstStyle/>
                    <a:p>
                      <a:r>
                        <a:rPr lang="en-US" dirty="0"/>
                        <a:t>[Ethanol]/3.8</a:t>
                      </a:r>
                    </a:p>
                  </a:txBody>
                  <a:tcPr/>
                </a:tc>
                <a:extLst>
                  <a:ext uri="{0D108BD9-81ED-4DB2-BD59-A6C34878D82A}">
                    <a16:rowId xmlns:a16="http://schemas.microsoft.com/office/drawing/2014/main" val="3339677896"/>
                  </a:ext>
                </a:extLst>
              </a:tr>
              <a:tr h="504219">
                <a:tc>
                  <a:txBody>
                    <a:bodyPr/>
                    <a:lstStyle/>
                    <a:p>
                      <a:r>
                        <a:rPr lang="en-US" dirty="0"/>
                        <a:t>Methanol (early)</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[Methanol]/3.2</a:t>
                      </a:r>
                    </a:p>
                  </a:txBody>
                  <a:tcPr/>
                </a:tc>
                <a:extLst>
                  <a:ext uri="{0D108BD9-81ED-4DB2-BD59-A6C34878D82A}">
                    <a16:rowId xmlns:a16="http://schemas.microsoft.com/office/drawing/2014/main" val="2200349511"/>
                  </a:ext>
                </a:extLst>
              </a:tr>
              <a:tr h="504219">
                <a:tc>
                  <a:txBody>
                    <a:bodyPr/>
                    <a:lstStyle/>
                    <a:p>
                      <a:r>
                        <a:rPr lang="en-US" dirty="0"/>
                        <a:t>Methanol (late)</a:t>
                      </a:r>
                    </a:p>
                  </a:txBody>
                  <a:tcPr/>
                </a:tc>
                <a:tc>
                  <a:txBody>
                    <a:bodyPr/>
                    <a:lstStyle/>
                    <a:p>
                      <a:r>
                        <a:rPr lang="en-US" dirty="0"/>
                        <a:t>Low</a:t>
                      </a:r>
                    </a:p>
                  </a:txBody>
                  <a:tcPr/>
                </a:tc>
                <a:tc>
                  <a:txBody>
                    <a:bodyPr/>
                    <a:lstStyle/>
                    <a:p>
                      <a:r>
                        <a:rPr lang="en-US" dirty="0"/>
                        <a:t>High</a:t>
                      </a:r>
                    </a:p>
                  </a:txBody>
                  <a:tcPr/>
                </a:tc>
                <a:tc>
                  <a:txBody>
                    <a:bodyPr/>
                    <a:lstStyle/>
                    <a:p>
                      <a:r>
                        <a:rPr lang="en-US" dirty="0"/>
                        <a:t>N</a:t>
                      </a:r>
                    </a:p>
                  </a:txBody>
                  <a:tcPr/>
                </a:tc>
                <a:tc>
                  <a:txBody>
                    <a:bodyPr/>
                    <a:lstStyle/>
                    <a:p>
                      <a:r>
                        <a:rPr lang="en-US" dirty="0"/>
                        <a:t>N/High</a:t>
                      </a:r>
                    </a:p>
                  </a:txBody>
                  <a:tcPr/>
                </a:tc>
                <a:tc>
                  <a:txBody>
                    <a:bodyPr/>
                    <a:lstStyle/>
                    <a:p>
                      <a:r>
                        <a:rPr lang="en-US" dirty="0"/>
                        <a:t>N/High</a:t>
                      </a:r>
                    </a:p>
                  </a:txBody>
                  <a:tcPr/>
                </a:tc>
                <a:tc>
                  <a:txBody>
                    <a:bodyPr/>
                    <a:lstStyle/>
                    <a:p>
                      <a:r>
                        <a:rPr lang="en-US" dirty="0"/>
                        <a:t>[Methanol]/3.2</a:t>
                      </a:r>
                    </a:p>
                  </a:txBody>
                  <a:tcPr/>
                </a:tc>
                <a:extLst>
                  <a:ext uri="{0D108BD9-81ED-4DB2-BD59-A6C34878D82A}">
                    <a16:rowId xmlns:a16="http://schemas.microsoft.com/office/drawing/2014/main" val="527465573"/>
                  </a:ext>
                </a:extLst>
              </a:tr>
              <a:tr h="504219">
                <a:tc>
                  <a:txBody>
                    <a:bodyPr/>
                    <a:lstStyle/>
                    <a:p>
                      <a:r>
                        <a:rPr lang="en-US" dirty="0"/>
                        <a:t>Isopropanol</a:t>
                      </a:r>
                    </a:p>
                  </a:txBody>
                  <a:tcPr/>
                </a:tc>
                <a:tc>
                  <a:txBody>
                    <a:bodyPr/>
                    <a:lstStyle/>
                    <a:p>
                      <a:r>
                        <a:rPr lang="en-US" dirty="0"/>
                        <a:t>N</a:t>
                      </a:r>
                    </a:p>
                  </a:txBody>
                  <a:tcPr/>
                </a:tc>
                <a:tc>
                  <a:txBody>
                    <a:bodyPr/>
                    <a:lstStyle/>
                    <a:p>
                      <a:r>
                        <a:rPr lang="en-US" dirty="0"/>
                        <a:t>N</a:t>
                      </a:r>
                    </a:p>
                  </a:txBody>
                  <a:tcPr/>
                </a:tc>
                <a:tc>
                  <a:txBody>
                    <a:bodyPr/>
                    <a:lstStyle/>
                    <a:p>
                      <a:r>
                        <a:rPr lang="en-US" dirty="0"/>
                        <a:t>POS</a:t>
                      </a:r>
                    </a:p>
                  </a:txBody>
                  <a:tcPr/>
                </a:tc>
                <a:tc>
                  <a:txBody>
                    <a:bodyPr/>
                    <a:lstStyle/>
                    <a:p>
                      <a:r>
                        <a:rPr lang="en-US" dirty="0"/>
                        <a:t>N</a:t>
                      </a:r>
                    </a:p>
                  </a:txBody>
                  <a:tcPr/>
                </a:tc>
                <a:tc>
                  <a:txBody>
                    <a:bodyPr/>
                    <a:lstStyle/>
                    <a:p>
                      <a:r>
                        <a:rPr lang="en-US" dirty="0"/>
                        <a:t>High</a:t>
                      </a:r>
                    </a:p>
                  </a:txBody>
                  <a:tcPr/>
                </a:tc>
                <a:tc>
                  <a:txBody>
                    <a:bodyPr/>
                    <a:lstStyle/>
                    <a:p>
                      <a:r>
                        <a:rPr lang="en-US" dirty="0"/>
                        <a:t>[Isopropanol]/6.0</a:t>
                      </a:r>
                    </a:p>
                  </a:txBody>
                  <a:tcPr/>
                </a:tc>
                <a:extLst>
                  <a:ext uri="{0D108BD9-81ED-4DB2-BD59-A6C34878D82A}">
                    <a16:rowId xmlns:a16="http://schemas.microsoft.com/office/drawing/2014/main" val="1987670065"/>
                  </a:ext>
                </a:extLst>
              </a:tr>
              <a:tr h="504219">
                <a:tc>
                  <a:txBody>
                    <a:bodyPr/>
                    <a:lstStyle/>
                    <a:p>
                      <a:r>
                        <a:rPr lang="en-US" dirty="0"/>
                        <a:t>Ethylene Glycol</a:t>
                      </a:r>
                    </a:p>
                  </a:txBody>
                  <a:tcPr/>
                </a:tc>
                <a:tc>
                  <a:txBody>
                    <a:bodyPr/>
                    <a:lstStyle/>
                    <a:p>
                      <a:r>
                        <a:rPr lang="en-US" dirty="0"/>
                        <a:t>Low</a:t>
                      </a:r>
                    </a:p>
                  </a:txBody>
                  <a:tcPr/>
                </a:tc>
                <a:tc>
                  <a:txBody>
                    <a:bodyPr/>
                    <a:lstStyle/>
                    <a:p>
                      <a:r>
                        <a:rPr lang="en-US" dirty="0"/>
                        <a:t>High</a:t>
                      </a:r>
                    </a:p>
                  </a:txBody>
                  <a:tcPr/>
                </a:tc>
                <a:tc>
                  <a:txBody>
                    <a:bodyPr/>
                    <a:lstStyle/>
                    <a:p>
                      <a:r>
                        <a:rPr lang="en-US" dirty="0"/>
                        <a:t>N</a:t>
                      </a:r>
                    </a:p>
                  </a:txBody>
                  <a:tcPr/>
                </a:tc>
                <a:tc>
                  <a:txBody>
                    <a:bodyPr/>
                    <a:lstStyle/>
                    <a:p>
                      <a:r>
                        <a:rPr lang="en-US" dirty="0"/>
                        <a:t>N</a:t>
                      </a:r>
                    </a:p>
                  </a:txBody>
                  <a:tcPr/>
                </a:tc>
                <a:tc>
                  <a:txBody>
                    <a:bodyPr/>
                    <a:lstStyle/>
                    <a:p>
                      <a:r>
                        <a:rPr lang="en-US" dirty="0"/>
                        <a:t>High</a:t>
                      </a:r>
                    </a:p>
                  </a:txBody>
                  <a:tcPr/>
                </a:tc>
                <a:tc>
                  <a:txBody>
                    <a:bodyPr/>
                    <a:lstStyle/>
                    <a:p>
                      <a:r>
                        <a:rPr lang="en-US" dirty="0"/>
                        <a:t>[Ethylene glycol]/6.2</a:t>
                      </a:r>
                    </a:p>
                  </a:txBody>
                  <a:tcPr/>
                </a:tc>
                <a:extLst>
                  <a:ext uri="{0D108BD9-81ED-4DB2-BD59-A6C34878D82A}">
                    <a16:rowId xmlns:a16="http://schemas.microsoft.com/office/drawing/2014/main" val="2099587092"/>
                  </a:ext>
                </a:extLst>
              </a:tr>
              <a:tr h="504219">
                <a:tc>
                  <a:txBody>
                    <a:bodyPr/>
                    <a:lstStyle/>
                    <a:p>
                      <a:r>
                        <a:rPr lang="en-US" dirty="0"/>
                        <a:t>Alcoholic Ketoacidosis</a:t>
                      </a:r>
                    </a:p>
                  </a:txBody>
                  <a:tcPr/>
                </a:tc>
                <a:tc>
                  <a:txBody>
                    <a:bodyPr/>
                    <a:lstStyle/>
                    <a:p>
                      <a:r>
                        <a:rPr lang="en-US" dirty="0"/>
                        <a:t>Low</a:t>
                      </a:r>
                    </a:p>
                  </a:txBody>
                  <a:tcPr/>
                </a:tc>
                <a:tc>
                  <a:txBody>
                    <a:bodyPr/>
                    <a:lstStyle/>
                    <a:p>
                      <a:r>
                        <a:rPr lang="en-US" dirty="0"/>
                        <a:t>High</a:t>
                      </a:r>
                    </a:p>
                  </a:txBody>
                  <a:tcPr/>
                </a:tc>
                <a:tc>
                  <a:txBody>
                    <a:bodyPr/>
                    <a:lstStyle/>
                    <a:p>
                      <a:r>
                        <a:rPr lang="en-US" dirty="0"/>
                        <a:t>Weak/POS</a:t>
                      </a:r>
                    </a:p>
                  </a:txBody>
                  <a:tcPr/>
                </a:tc>
                <a:tc>
                  <a:txBody>
                    <a:bodyPr/>
                    <a:lstStyle/>
                    <a:p>
                      <a:r>
                        <a:rPr lang="en-US" dirty="0"/>
                        <a:t>300</a:t>
                      </a:r>
                    </a:p>
                  </a:txBody>
                  <a:tcPr/>
                </a:tc>
                <a:tc>
                  <a:txBody>
                    <a:bodyPr/>
                    <a:lstStyle/>
                    <a:p>
                      <a:r>
                        <a:rPr lang="en-US" dirty="0"/>
                        <a:t>High</a:t>
                      </a:r>
                    </a:p>
                  </a:txBody>
                  <a:tcPr/>
                </a:tc>
                <a:tc>
                  <a:txBody>
                    <a:bodyPr/>
                    <a:lstStyle/>
                    <a:p>
                      <a:r>
                        <a:rPr lang="en-US" dirty="0"/>
                        <a:t>[Ethanol]3.8</a:t>
                      </a:r>
                    </a:p>
                  </a:txBody>
                  <a:tcPr/>
                </a:tc>
                <a:extLst>
                  <a:ext uri="{0D108BD9-81ED-4DB2-BD59-A6C34878D82A}">
                    <a16:rowId xmlns:a16="http://schemas.microsoft.com/office/drawing/2014/main" val="2762802478"/>
                  </a:ext>
                </a:extLst>
              </a:tr>
              <a:tr h="504219">
                <a:tc>
                  <a:txBody>
                    <a:bodyPr/>
                    <a:lstStyle/>
                    <a:p>
                      <a:r>
                        <a:rPr lang="en-US" dirty="0"/>
                        <a:t>Diabetic Ketoacidosis</a:t>
                      </a:r>
                    </a:p>
                  </a:txBody>
                  <a:tcPr/>
                </a:tc>
                <a:tc>
                  <a:txBody>
                    <a:bodyPr/>
                    <a:lstStyle/>
                    <a:p>
                      <a:r>
                        <a:rPr lang="en-US" dirty="0"/>
                        <a:t>Low</a:t>
                      </a:r>
                    </a:p>
                  </a:txBody>
                  <a:tcPr/>
                </a:tc>
                <a:tc>
                  <a:txBody>
                    <a:bodyPr/>
                    <a:lstStyle/>
                    <a:p>
                      <a:r>
                        <a:rPr lang="en-US" dirty="0"/>
                        <a:t>High</a:t>
                      </a:r>
                    </a:p>
                  </a:txBody>
                  <a:tcPr/>
                </a:tc>
                <a:tc>
                  <a:txBody>
                    <a:bodyPr/>
                    <a:lstStyle/>
                    <a:p>
                      <a:r>
                        <a:rPr lang="en-US" dirty="0"/>
                        <a:t>POS</a:t>
                      </a:r>
                    </a:p>
                  </a:txBody>
                  <a:tcPr/>
                </a:tc>
                <a:tc>
                  <a:txBody>
                    <a:bodyPr/>
                    <a:lstStyle/>
                    <a:p>
                      <a:r>
                        <a:rPr lang="en-US" dirty="0"/>
                        <a:t>300</a:t>
                      </a:r>
                    </a:p>
                  </a:txBody>
                  <a:tcPr/>
                </a:tc>
                <a:tc>
                  <a:txBody>
                    <a:bodyPr/>
                    <a:lstStyle/>
                    <a:p>
                      <a:r>
                        <a:rPr lang="en-US" dirty="0"/>
                        <a:t>N or High (&lt;20-25)</a:t>
                      </a:r>
                    </a:p>
                  </a:txBody>
                  <a:tcPr/>
                </a:tc>
                <a:tc>
                  <a:txBody>
                    <a:bodyPr/>
                    <a:lstStyle/>
                    <a:p>
                      <a:r>
                        <a:rPr lang="en-US" dirty="0"/>
                        <a:t>[Acetone]/5.8</a:t>
                      </a:r>
                    </a:p>
                  </a:txBody>
                  <a:tcPr/>
                </a:tc>
                <a:extLst>
                  <a:ext uri="{0D108BD9-81ED-4DB2-BD59-A6C34878D82A}">
                    <a16:rowId xmlns:a16="http://schemas.microsoft.com/office/drawing/2014/main" val="272043471"/>
                  </a:ext>
                </a:extLst>
              </a:tr>
            </a:tbl>
          </a:graphicData>
        </a:graphic>
      </p:graphicFrame>
    </p:spTree>
    <p:extLst>
      <p:ext uri="{BB962C8B-B14F-4D97-AF65-F5344CB8AC3E}">
        <p14:creationId xmlns:p14="http://schemas.microsoft.com/office/powerpoint/2010/main" val="35400245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r>
              <a:rPr lang="en-US" b="1" dirty="0"/>
              <a:t>Which Ones do you Dialyze?</a:t>
            </a:r>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8"/>
            <a:ext cx="10515600" cy="3887994"/>
          </a:xfrm>
        </p:spPr>
        <p:txBody>
          <a:bodyPr/>
          <a:lstStyle/>
          <a:p>
            <a:endParaRPr lang="en-US" dirty="0"/>
          </a:p>
        </p:txBody>
      </p:sp>
    </p:spTree>
    <p:extLst>
      <p:ext uri="{BB962C8B-B14F-4D97-AF65-F5344CB8AC3E}">
        <p14:creationId xmlns:p14="http://schemas.microsoft.com/office/powerpoint/2010/main" val="12038497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293077" y="1570892"/>
            <a:ext cx="11664461" cy="5089400"/>
          </a:xfrm>
        </p:spPr>
        <p:txBody>
          <a:bodyPr>
            <a:normAutofit fontScale="92500" lnSpcReduction="20000"/>
          </a:bodyPr>
          <a:lstStyle/>
          <a:p>
            <a:pPr marL="0" indent="0" algn="just">
              <a:buNone/>
            </a:pPr>
            <a:r>
              <a:rPr lang="en-US" dirty="0">
                <a:effectLst/>
              </a:rPr>
              <a:t>A 68-year-old man with a history of well-controlled hypertension and benign prostatic hypertrophy presents to the emergency department (ED) with 3 days of fever, dysuria, and weakness and 1 day of rigors. His vital signs are temperature 38.6  C; blood pressure, 90/70 mm Hg; and pulse, 110/min and regular. The physical examination is notable for dry mucous membranes and lethargy. His laboratory values are [Na+], 138 </a:t>
            </a:r>
            <a:r>
              <a:rPr lang="en-US" dirty="0" err="1">
                <a:effectLst/>
              </a:rPr>
              <a:t>mEq</a:t>
            </a:r>
            <a:r>
              <a:rPr lang="en-US" dirty="0">
                <a:effectLst/>
              </a:rPr>
              <a:t>/L; potassium ([K+]), 3.1 </a:t>
            </a:r>
            <a:r>
              <a:rPr lang="en-US" dirty="0" err="1">
                <a:effectLst/>
              </a:rPr>
              <a:t>mEq</a:t>
            </a:r>
            <a:r>
              <a:rPr lang="en-US" dirty="0">
                <a:effectLst/>
              </a:rPr>
              <a:t>/L; [Cl−], 111 </a:t>
            </a:r>
            <a:r>
              <a:rPr lang="en-US" dirty="0" err="1">
                <a:effectLst/>
              </a:rPr>
              <a:t>mEq</a:t>
            </a:r>
            <a:r>
              <a:rPr lang="en-US" dirty="0">
                <a:effectLst/>
              </a:rPr>
              <a:t>/L; [HCO3−], 17 </a:t>
            </a:r>
            <a:r>
              <a:rPr lang="en-US" dirty="0" err="1">
                <a:effectLst/>
              </a:rPr>
              <a:t>mEq</a:t>
            </a:r>
            <a:r>
              <a:rPr lang="en-US" dirty="0">
                <a:effectLst/>
              </a:rPr>
              <a:t>/L; serum urea nitrogen (SUN), 26 mg/dL; creatinine, 1.1 mg/dL; glucose, 126 mg/ 100 mL; albumin, 2.0 g/dL. His arterial blood gas (ABG) values are pH 7.30; pCO2, 32mm Hg; [HCO3−], 15 </a:t>
            </a:r>
            <a:r>
              <a:rPr lang="en-US" dirty="0" err="1">
                <a:effectLst/>
              </a:rPr>
              <a:t>mEq</a:t>
            </a:r>
            <a:r>
              <a:rPr lang="en-US" dirty="0">
                <a:effectLst/>
              </a:rPr>
              <a:t>/L; and pO2, 72mm Hg.</a:t>
            </a:r>
          </a:p>
          <a:p>
            <a:pPr marL="0" indent="0">
              <a:buNone/>
            </a:pPr>
            <a:endParaRPr lang="en-US" dirty="0">
              <a:effectLst/>
            </a:endParaRPr>
          </a:p>
          <a:p>
            <a:pPr marL="0" indent="0">
              <a:buNone/>
            </a:pPr>
            <a:r>
              <a:rPr lang="en-US" b="1" dirty="0">
                <a:effectLst/>
              </a:rPr>
              <a:t>Which of the following acid-base abnormalities exist in this patient?</a:t>
            </a:r>
          </a:p>
          <a:p>
            <a:pPr marL="0" indent="0">
              <a:buNone/>
            </a:pPr>
            <a:r>
              <a:rPr lang="en-US" dirty="0"/>
              <a:t>A</a:t>
            </a:r>
            <a:r>
              <a:rPr lang="en-US" dirty="0">
                <a:effectLst/>
              </a:rPr>
              <a:t>) HAGMA with appropriate respiratory compensation</a:t>
            </a:r>
          </a:p>
          <a:p>
            <a:pPr marL="0" indent="0">
              <a:buNone/>
            </a:pPr>
            <a:r>
              <a:rPr lang="en-US" dirty="0"/>
              <a:t>B</a:t>
            </a:r>
            <a:r>
              <a:rPr lang="en-US" dirty="0">
                <a:effectLst/>
              </a:rPr>
              <a:t>) Hyperchloremic (normal AG) metabolic acidosis</a:t>
            </a:r>
          </a:p>
          <a:p>
            <a:pPr marL="0" indent="0">
              <a:buNone/>
            </a:pPr>
            <a:r>
              <a:rPr lang="en-US" dirty="0">
                <a:effectLst/>
              </a:rPr>
              <a:t>C) Mixed metabolic acidosis and respiratory alkalosis</a:t>
            </a:r>
          </a:p>
          <a:p>
            <a:pPr marL="0" indent="0">
              <a:buNone/>
            </a:pPr>
            <a:r>
              <a:rPr lang="en-US" dirty="0"/>
              <a:t>D</a:t>
            </a:r>
            <a:r>
              <a:rPr lang="en-US" dirty="0">
                <a:effectLst/>
              </a:rPr>
              <a:t>) Metabolic alkalosis and metabolic acidosis</a:t>
            </a:r>
          </a:p>
          <a:p>
            <a:endParaRPr lang="en-US" dirty="0">
              <a:effectLst/>
              <a:latin typeface="Helvetica" pitchFamily="2" charset="0"/>
            </a:endParaRPr>
          </a:p>
          <a:p>
            <a:endParaRPr lang="en-US" dirty="0"/>
          </a:p>
        </p:txBody>
      </p:sp>
    </p:spTree>
    <p:extLst>
      <p:ext uri="{BB962C8B-B14F-4D97-AF65-F5344CB8AC3E}">
        <p14:creationId xmlns:p14="http://schemas.microsoft.com/office/powerpoint/2010/main" val="19277622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293077" y="1570892"/>
            <a:ext cx="11664461" cy="5089400"/>
          </a:xfrm>
        </p:spPr>
        <p:txBody>
          <a:bodyPr>
            <a:normAutofit fontScale="92500" lnSpcReduction="20000"/>
          </a:bodyPr>
          <a:lstStyle/>
          <a:p>
            <a:pPr marL="0" indent="0" algn="just">
              <a:buNone/>
            </a:pPr>
            <a:r>
              <a:rPr lang="en-US" dirty="0">
                <a:effectLst/>
              </a:rPr>
              <a:t>A 68-year-old man with a history of well-controlled hypertension and benign prostatic hypertrophy presents to the emergency department (ED) with 3 days of fever, dysuria, and weakness and 1 day of rigors. His vital signs are temperature 38.6  C; blood pressure, 90/70 mm Hg; and pulse, 110/min and regular. The physical examination is notable for dry mucous membranes and lethargy. His laboratory values are [Na+], 138 </a:t>
            </a:r>
            <a:r>
              <a:rPr lang="en-US" dirty="0" err="1">
                <a:effectLst/>
              </a:rPr>
              <a:t>mEq</a:t>
            </a:r>
            <a:r>
              <a:rPr lang="en-US" dirty="0">
                <a:effectLst/>
              </a:rPr>
              <a:t>/L; potassium ([K+]), 3.1 </a:t>
            </a:r>
            <a:r>
              <a:rPr lang="en-US" dirty="0" err="1">
                <a:effectLst/>
              </a:rPr>
              <a:t>mEq</a:t>
            </a:r>
            <a:r>
              <a:rPr lang="en-US" dirty="0">
                <a:effectLst/>
              </a:rPr>
              <a:t>/L; [Cl−], 111 </a:t>
            </a:r>
            <a:r>
              <a:rPr lang="en-US" dirty="0" err="1">
                <a:effectLst/>
              </a:rPr>
              <a:t>mEq</a:t>
            </a:r>
            <a:r>
              <a:rPr lang="en-US" dirty="0">
                <a:effectLst/>
              </a:rPr>
              <a:t>/L; [HCO3−], 17 </a:t>
            </a:r>
            <a:r>
              <a:rPr lang="en-US" dirty="0" err="1">
                <a:effectLst/>
              </a:rPr>
              <a:t>mEq</a:t>
            </a:r>
            <a:r>
              <a:rPr lang="en-US" dirty="0">
                <a:effectLst/>
              </a:rPr>
              <a:t>/L; serum urea nitrogen (SUN), 26 mg/dL; creatinine, 1.1 mg/dL; glucose, 126 mg/ 100 mL; albumin, 2.0 g/dL. His arterial blood gas (ABG) values are pH 7.30; pCO2, 32mm Hg; [HCO3−], 15 </a:t>
            </a:r>
            <a:r>
              <a:rPr lang="en-US" dirty="0" err="1">
                <a:effectLst/>
              </a:rPr>
              <a:t>mEq</a:t>
            </a:r>
            <a:r>
              <a:rPr lang="en-US" dirty="0">
                <a:effectLst/>
              </a:rPr>
              <a:t>/L; and pO2, 72mm Hg.</a:t>
            </a:r>
          </a:p>
          <a:p>
            <a:pPr marL="0" indent="0">
              <a:buNone/>
            </a:pPr>
            <a:endParaRPr lang="en-US" dirty="0">
              <a:effectLst/>
            </a:endParaRPr>
          </a:p>
          <a:p>
            <a:pPr marL="0" indent="0">
              <a:buNone/>
            </a:pPr>
            <a:r>
              <a:rPr lang="en-US" b="1" dirty="0">
                <a:effectLst/>
              </a:rPr>
              <a:t>Which of the following acid-base abnormalities exist in this patient?</a:t>
            </a:r>
          </a:p>
          <a:p>
            <a:pPr marL="0" indent="0">
              <a:buNone/>
            </a:pPr>
            <a:r>
              <a:rPr lang="en-US" b="1" dirty="0"/>
              <a:t>A</a:t>
            </a:r>
            <a:r>
              <a:rPr lang="en-US" b="1" dirty="0">
                <a:effectLst/>
              </a:rPr>
              <a:t>) HAGMA with appropriate respiratory compensation</a:t>
            </a:r>
          </a:p>
          <a:p>
            <a:pPr marL="0" indent="0">
              <a:buNone/>
            </a:pPr>
            <a:r>
              <a:rPr lang="en-US" dirty="0"/>
              <a:t>B</a:t>
            </a:r>
            <a:r>
              <a:rPr lang="en-US" dirty="0">
                <a:effectLst/>
              </a:rPr>
              <a:t>) Hyperchloremic (normal AG) metabolic acidosis</a:t>
            </a:r>
          </a:p>
          <a:p>
            <a:pPr marL="0" indent="0">
              <a:buNone/>
            </a:pPr>
            <a:r>
              <a:rPr lang="en-US" dirty="0">
                <a:effectLst/>
              </a:rPr>
              <a:t>C) Mixed metabolic acidosis and respiratory alkalosis</a:t>
            </a:r>
          </a:p>
          <a:p>
            <a:pPr marL="0" indent="0">
              <a:buNone/>
            </a:pPr>
            <a:r>
              <a:rPr lang="en-US" dirty="0"/>
              <a:t>D</a:t>
            </a:r>
            <a:r>
              <a:rPr lang="en-US" dirty="0">
                <a:effectLst/>
              </a:rPr>
              <a:t>) Metabolic alkalosis and metabolic acidosis</a:t>
            </a:r>
          </a:p>
          <a:p>
            <a:endParaRPr lang="en-US" dirty="0">
              <a:effectLst/>
              <a:latin typeface="Helvetica" pitchFamily="2" charset="0"/>
            </a:endParaRPr>
          </a:p>
          <a:p>
            <a:endParaRPr lang="en-US" dirty="0"/>
          </a:p>
        </p:txBody>
      </p:sp>
    </p:spTree>
    <p:extLst>
      <p:ext uri="{BB962C8B-B14F-4D97-AF65-F5344CB8AC3E}">
        <p14:creationId xmlns:p14="http://schemas.microsoft.com/office/powerpoint/2010/main" val="20677724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386861" y="1594338"/>
            <a:ext cx="11441723" cy="5065954"/>
          </a:xfrm>
        </p:spPr>
        <p:txBody>
          <a:bodyPr>
            <a:normAutofit fontScale="92500" lnSpcReduction="20000"/>
          </a:bodyPr>
          <a:lstStyle/>
          <a:p>
            <a:pPr marL="0" indent="0" algn="just">
              <a:buNone/>
            </a:pPr>
            <a:r>
              <a:rPr lang="en-US" dirty="0">
                <a:effectLst/>
              </a:rPr>
              <a:t>	This patient has signs and symptoms of a urinary infection and probable sepsis. His ABG reveals acidemia (pH 7.30), a reduced [HCO3 −] of 15 </a:t>
            </a:r>
            <a:r>
              <a:rPr lang="en-US" dirty="0" err="1">
                <a:effectLst/>
              </a:rPr>
              <a:t>mEq</a:t>
            </a:r>
            <a:r>
              <a:rPr lang="en-US" dirty="0">
                <a:effectLst/>
              </a:rPr>
              <a:t>/L, and a reduced pCO2 of 32 mm Hg. The Winters equation predicts that his pCO2 should be about 31 mm Hg {(1.5 </a:t>
            </a:r>
            <a:r>
              <a:rPr lang="en-US" dirty="0" err="1">
                <a:effectLst/>
              </a:rPr>
              <a:t>Å</a:t>
            </a:r>
            <a:r>
              <a:rPr lang="en-US" dirty="0">
                <a:effectLst/>
              </a:rPr>
              <a:t>~ [HCO3−]) + 8} = 31. The patient’s laboratory results are therefore all consistent with appropriately compensated metabolic acidosis.</a:t>
            </a:r>
          </a:p>
          <a:p>
            <a:pPr marL="0" indent="0" algn="just">
              <a:buNone/>
            </a:pPr>
            <a:endParaRPr lang="en-US" dirty="0">
              <a:effectLst/>
            </a:endParaRPr>
          </a:p>
          <a:p>
            <a:pPr marL="0" indent="0" algn="just">
              <a:buNone/>
            </a:pPr>
            <a:r>
              <a:rPr lang="en-US" dirty="0">
                <a:effectLst/>
              </a:rPr>
              <a:t>	Is this acidosis a HAGMA, hyperchloremic, or a mixed disorder? The initial AG calculation is (138 –</a:t>
            </a:r>
            <a:r>
              <a:rPr lang="en-US" dirty="0"/>
              <a:t> </a:t>
            </a:r>
            <a:r>
              <a:rPr lang="en-US" dirty="0">
                <a:effectLst/>
              </a:rPr>
              <a:t>[111+17]) = 10 </a:t>
            </a:r>
            <a:r>
              <a:rPr lang="en-US" dirty="0" err="1">
                <a:effectLst/>
              </a:rPr>
              <a:t>mEq</a:t>
            </a:r>
            <a:r>
              <a:rPr lang="en-US" dirty="0">
                <a:effectLst/>
              </a:rPr>
              <a:t>/L and this suggests a normal AG (or hyperchloremic) metabolic acidosis. However, this calculation did not consider the patient’s marked hypoalbuminemia (2.0 g/100 mL). This degree of hypoalbuminemia will reduce the [AG] by 2.5 </a:t>
            </a:r>
            <a:r>
              <a:rPr lang="en-US" dirty="0" err="1">
                <a:effectLst/>
              </a:rPr>
              <a:t>Å</a:t>
            </a:r>
            <a:r>
              <a:rPr lang="en-US" dirty="0">
                <a:effectLst/>
              </a:rPr>
              <a:t>~</a:t>
            </a:r>
            <a:r>
              <a:rPr lang="en-US" dirty="0"/>
              <a:t> </a:t>
            </a:r>
            <a:r>
              <a:rPr lang="en-US" dirty="0">
                <a:effectLst/>
              </a:rPr>
              <a:t>(4.5 − 2) = 6.2. Therefore, the [AG], after correction for hypoalbuminemia, is actually increased to about 16mEq/L. Subsequently the patient’s lactate level was reported to be 6 </a:t>
            </a:r>
            <a:r>
              <a:rPr lang="en-US" dirty="0" err="1">
                <a:effectLst/>
              </a:rPr>
              <a:t>mEq</a:t>
            </a:r>
            <a:r>
              <a:rPr lang="en-US" dirty="0">
                <a:effectLst/>
              </a:rPr>
              <a:t>/L. These results are all consistent with an HAGMA due to L-lactic acidosis. Therefore, the correct answer to question 1 is (a), HAGMA with appropriate respiratory compensation.</a:t>
            </a:r>
          </a:p>
          <a:p>
            <a:pPr marL="0" indent="0">
              <a:buNone/>
            </a:pPr>
            <a:endParaRPr lang="en-US" dirty="0"/>
          </a:p>
        </p:txBody>
      </p:sp>
    </p:spTree>
    <p:extLst>
      <p:ext uri="{BB962C8B-B14F-4D97-AF65-F5344CB8AC3E}">
        <p14:creationId xmlns:p14="http://schemas.microsoft.com/office/powerpoint/2010/main" val="42378427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1652954"/>
            <a:ext cx="10515600" cy="5007338"/>
          </a:xfrm>
        </p:spPr>
        <p:txBody>
          <a:bodyPr>
            <a:normAutofit fontScale="77500" lnSpcReduction="20000"/>
          </a:bodyPr>
          <a:lstStyle/>
          <a:p>
            <a:pPr marL="0" indent="0">
              <a:buNone/>
            </a:pPr>
            <a:r>
              <a:rPr lang="en-US" dirty="0">
                <a:effectLst/>
              </a:rPr>
              <a:t>A 25-year-old man with a 10-year history of type 1 diabetes mellitus becomes anorexic after developing gastroenteritis and reducing his insulin dose. He then develops nausea, vomiting, polyuria, and dyspnea and presents to the ED. The patient also has a long history of depression and is taking fluoxetine. He has orthostatic hypotension. His breath has a fruity odor. The initial laboratory studies reveal SUN, 40 mg/dL; creatinine, 1.5 mg/dL; glucose, 800 mg/100 mL; [Na+], 120 </a:t>
            </a:r>
            <a:r>
              <a:rPr lang="en-US" dirty="0" err="1">
                <a:effectLst/>
              </a:rPr>
              <a:t>mEq</a:t>
            </a:r>
            <a:r>
              <a:rPr lang="en-US" dirty="0">
                <a:effectLst/>
              </a:rPr>
              <a:t>/L; [Cl−], 75 </a:t>
            </a:r>
            <a:r>
              <a:rPr lang="en-US" dirty="0" err="1">
                <a:effectLst/>
              </a:rPr>
              <a:t>mEq</a:t>
            </a:r>
            <a:r>
              <a:rPr lang="en-US" dirty="0">
                <a:effectLst/>
              </a:rPr>
              <a:t>/L; [HCO3−], 12mEq/L; K+, 3.0 </a:t>
            </a:r>
            <a:r>
              <a:rPr lang="en-US" dirty="0" err="1">
                <a:effectLst/>
              </a:rPr>
              <a:t>mEq</a:t>
            </a:r>
            <a:r>
              <a:rPr lang="en-US" dirty="0">
                <a:effectLst/>
              </a:rPr>
              <a:t>/L; ([AG], 32 </a:t>
            </a:r>
            <a:r>
              <a:rPr lang="en-US" dirty="0" err="1">
                <a:effectLst/>
              </a:rPr>
              <a:t>mEq</a:t>
            </a:r>
            <a:r>
              <a:rPr lang="en-US" dirty="0">
                <a:effectLst/>
              </a:rPr>
              <a:t>/L); and albumin, 4.0 g/100 mL. The measured osmolality is 330 </a:t>
            </a:r>
            <a:r>
              <a:rPr lang="en-US" dirty="0" err="1">
                <a:effectLst/>
              </a:rPr>
              <a:t>mOsm</a:t>
            </a:r>
            <a:r>
              <a:rPr lang="en-US" dirty="0">
                <a:effectLst/>
              </a:rPr>
              <a:t>/L; serum </a:t>
            </a:r>
            <a:r>
              <a:rPr lang="el-GR" dirty="0">
                <a:effectLst/>
              </a:rPr>
              <a:t>β-</a:t>
            </a:r>
            <a:r>
              <a:rPr lang="en-US" dirty="0">
                <a:effectLst/>
              </a:rPr>
              <a:t>hydroxybutyrate, &gt;8 </a:t>
            </a:r>
            <a:r>
              <a:rPr lang="en-US" dirty="0" err="1">
                <a:effectLst/>
              </a:rPr>
              <a:t>mEq</a:t>
            </a:r>
            <a:r>
              <a:rPr lang="en-US" dirty="0">
                <a:effectLst/>
              </a:rPr>
              <a:t>/L; and urine ketones, 3+ by dipstick. Blood ethanol level is nondetectable. ABG values are pH 7.16; PO2, 90 mm Hg; pCO2, 35 mm Hg; and [HCO3−], 12 </a:t>
            </a:r>
            <a:r>
              <a:rPr lang="en-US" dirty="0" err="1">
                <a:effectLst/>
              </a:rPr>
              <a:t>mEq</a:t>
            </a:r>
            <a:r>
              <a:rPr lang="en-US" dirty="0">
                <a:effectLst/>
              </a:rPr>
              <a:t>/L.</a:t>
            </a:r>
          </a:p>
          <a:p>
            <a:endParaRPr lang="en-US" dirty="0">
              <a:effectLst/>
            </a:endParaRPr>
          </a:p>
          <a:p>
            <a:pPr marL="0" indent="0">
              <a:buNone/>
            </a:pPr>
            <a:r>
              <a:rPr lang="en-US" b="1" dirty="0">
                <a:effectLst/>
              </a:rPr>
              <a:t>What is his acid-base disorder?</a:t>
            </a:r>
          </a:p>
          <a:p>
            <a:pPr marL="0" indent="0">
              <a:buNone/>
            </a:pPr>
            <a:r>
              <a:rPr lang="en-US" dirty="0">
                <a:effectLst/>
              </a:rPr>
              <a:t>A. HAGMA due to diabetic ketoacidosis (DKA)</a:t>
            </a:r>
          </a:p>
          <a:p>
            <a:pPr marL="0" indent="0">
              <a:buNone/>
            </a:pPr>
            <a:r>
              <a:rPr lang="en-US" dirty="0">
                <a:effectLst/>
              </a:rPr>
              <a:t>B. HAGMA due to DKA and metabolic alkalosis</a:t>
            </a:r>
          </a:p>
          <a:p>
            <a:pPr marL="0" indent="0">
              <a:buNone/>
            </a:pPr>
            <a:r>
              <a:rPr lang="en-US" dirty="0"/>
              <a:t>C. </a:t>
            </a:r>
            <a:r>
              <a:rPr lang="en-US" dirty="0">
                <a:effectLst/>
              </a:rPr>
              <a:t>HAGMA due to DKA, metabolic alkalosis, and respiratory acidosis</a:t>
            </a:r>
          </a:p>
          <a:p>
            <a:pPr marL="0" indent="0">
              <a:buNone/>
            </a:pPr>
            <a:r>
              <a:rPr lang="en-US" dirty="0"/>
              <a:t>D. </a:t>
            </a:r>
            <a:r>
              <a:rPr lang="en-US" dirty="0">
                <a:effectLst/>
              </a:rPr>
              <a:t>HAGMA due to DKA and hyperchloremic acidosis</a:t>
            </a:r>
          </a:p>
          <a:p>
            <a:endParaRPr lang="en-US" dirty="0"/>
          </a:p>
        </p:txBody>
      </p:sp>
      <p:sp>
        <p:nvSpPr>
          <p:cNvPr id="2" name="TextBox 1">
            <a:extLst>
              <a:ext uri="{FF2B5EF4-FFF2-40B4-BE49-F238E27FC236}">
                <a16:creationId xmlns:a16="http://schemas.microsoft.com/office/drawing/2014/main" id="{C0A598EA-27B8-1E76-D23C-C70B1DFBD277}"/>
              </a:ext>
            </a:extLst>
          </p:cNvPr>
          <p:cNvSpPr txBox="1"/>
          <p:nvPr/>
        </p:nvSpPr>
        <p:spPr>
          <a:xfrm>
            <a:off x="10989427" y="6611779"/>
            <a:ext cx="1202573" cy="246221"/>
          </a:xfrm>
          <a:prstGeom prst="rect">
            <a:avLst/>
          </a:prstGeom>
          <a:noFill/>
        </p:spPr>
        <p:txBody>
          <a:bodyPr wrap="none" rtlCol="0">
            <a:spAutoFit/>
          </a:bodyPr>
          <a:lstStyle/>
          <a:p>
            <a:r>
              <a:rPr lang="en-US" sz="1000" b="1" dirty="0"/>
              <a:t>AJKD HAGMA 2021</a:t>
            </a:r>
          </a:p>
        </p:txBody>
      </p:sp>
    </p:spTree>
    <p:extLst>
      <p:ext uri="{BB962C8B-B14F-4D97-AF65-F5344CB8AC3E}">
        <p14:creationId xmlns:p14="http://schemas.microsoft.com/office/powerpoint/2010/main" val="22654946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1652954"/>
            <a:ext cx="10515600" cy="5007338"/>
          </a:xfrm>
        </p:spPr>
        <p:txBody>
          <a:bodyPr>
            <a:normAutofit fontScale="77500" lnSpcReduction="20000"/>
          </a:bodyPr>
          <a:lstStyle/>
          <a:p>
            <a:pPr marL="0" indent="0">
              <a:buNone/>
            </a:pPr>
            <a:r>
              <a:rPr lang="en-US" dirty="0">
                <a:effectLst/>
              </a:rPr>
              <a:t>A 25-year-old man with a 10-year history of type 1 diabetes mellitus becomes anorexic after developing gastroenteritis and reducing his insulin dose. He then develops nausea, vomiting, polyuria, and dyspnea and presents to the ED. The patient also has a long history of depression and is taking fluoxetine. He has orthostatic hypotension. His breath has a fruity odor. The initial laboratory studies reveal SUN, 40 mg/dL; creatinine, 1.5 mg/dL; glucose, 800 mg/100 mL; [Na+], 120 </a:t>
            </a:r>
            <a:r>
              <a:rPr lang="en-US" dirty="0" err="1">
                <a:effectLst/>
              </a:rPr>
              <a:t>mEq</a:t>
            </a:r>
            <a:r>
              <a:rPr lang="en-US" dirty="0">
                <a:effectLst/>
              </a:rPr>
              <a:t>/L; [Cl−], 75 </a:t>
            </a:r>
            <a:r>
              <a:rPr lang="en-US" dirty="0" err="1">
                <a:effectLst/>
              </a:rPr>
              <a:t>mEq</a:t>
            </a:r>
            <a:r>
              <a:rPr lang="en-US" dirty="0">
                <a:effectLst/>
              </a:rPr>
              <a:t>/L; [HCO3−], 12mEq/L; K+, 3.0 </a:t>
            </a:r>
            <a:r>
              <a:rPr lang="en-US" dirty="0" err="1">
                <a:effectLst/>
              </a:rPr>
              <a:t>mEq</a:t>
            </a:r>
            <a:r>
              <a:rPr lang="en-US" dirty="0">
                <a:effectLst/>
              </a:rPr>
              <a:t>/L; ([AG], 32 </a:t>
            </a:r>
            <a:r>
              <a:rPr lang="en-US" dirty="0" err="1">
                <a:effectLst/>
              </a:rPr>
              <a:t>mEq</a:t>
            </a:r>
            <a:r>
              <a:rPr lang="en-US" dirty="0">
                <a:effectLst/>
              </a:rPr>
              <a:t>/L); and albumin, 4.0 g/100 mL. The measured osmolality is 330 </a:t>
            </a:r>
            <a:r>
              <a:rPr lang="en-US" dirty="0" err="1">
                <a:effectLst/>
              </a:rPr>
              <a:t>mOsm</a:t>
            </a:r>
            <a:r>
              <a:rPr lang="en-US" dirty="0">
                <a:effectLst/>
              </a:rPr>
              <a:t>/L; serum </a:t>
            </a:r>
            <a:r>
              <a:rPr lang="el-GR" dirty="0">
                <a:effectLst/>
              </a:rPr>
              <a:t>β-</a:t>
            </a:r>
            <a:r>
              <a:rPr lang="en-US" dirty="0">
                <a:effectLst/>
              </a:rPr>
              <a:t>hydroxybutyrate, &gt;8 </a:t>
            </a:r>
            <a:r>
              <a:rPr lang="en-US" dirty="0" err="1">
                <a:effectLst/>
              </a:rPr>
              <a:t>mEq</a:t>
            </a:r>
            <a:r>
              <a:rPr lang="en-US" dirty="0">
                <a:effectLst/>
              </a:rPr>
              <a:t>/L; and urine ketones, 3+ by dipstick. Blood ethanol level is nondetectable. ABG values are pH 7.16; PO2, 90 mm Hg; pCO2, 35 mm Hg; and [HCO3−], 12 </a:t>
            </a:r>
            <a:r>
              <a:rPr lang="en-US" dirty="0" err="1">
                <a:effectLst/>
              </a:rPr>
              <a:t>mEq</a:t>
            </a:r>
            <a:r>
              <a:rPr lang="en-US" dirty="0">
                <a:effectLst/>
              </a:rPr>
              <a:t>/L.</a:t>
            </a:r>
          </a:p>
          <a:p>
            <a:endParaRPr lang="en-US" dirty="0">
              <a:effectLst/>
            </a:endParaRPr>
          </a:p>
          <a:p>
            <a:pPr marL="0" indent="0">
              <a:buNone/>
            </a:pPr>
            <a:r>
              <a:rPr lang="en-US" b="1" dirty="0">
                <a:effectLst/>
              </a:rPr>
              <a:t>What is his acid-base disorder?</a:t>
            </a:r>
          </a:p>
          <a:p>
            <a:pPr marL="0" indent="0">
              <a:buNone/>
            </a:pPr>
            <a:r>
              <a:rPr lang="en-US" dirty="0">
                <a:effectLst/>
              </a:rPr>
              <a:t>A. HAGMA due to diabetic ketoacidosis (DKA)</a:t>
            </a:r>
          </a:p>
          <a:p>
            <a:pPr marL="0" indent="0">
              <a:buNone/>
            </a:pPr>
            <a:r>
              <a:rPr lang="en-US" dirty="0">
                <a:effectLst/>
              </a:rPr>
              <a:t>B. HAGMA due to DKA and metabolic alkalosis</a:t>
            </a:r>
          </a:p>
          <a:p>
            <a:pPr marL="0" indent="0">
              <a:buNone/>
            </a:pPr>
            <a:r>
              <a:rPr lang="en-US" b="1" dirty="0"/>
              <a:t>C. </a:t>
            </a:r>
            <a:r>
              <a:rPr lang="en-US" b="1" dirty="0">
                <a:effectLst/>
              </a:rPr>
              <a:t>HAGMA due to DKA, metabolic alkalosis, and respiratory acidosis</a:t>
            </a:r>
          </a:p>
          <a:p>
            <a:pPr marL="0" indent="0">
              <a:buNone/>
            </a:pPr>
            <a:r>
              <a:rPr lang="en-US" dirty="0"/>
              <a:t>D. </a:t>
            </a:r>
            <a:r>
              <a:rPr lang="en-US" dirty="0">
                <a:effectLst/>
              </a:rPr>
              <a:t>HAGMA due to DKA and hyperchloremic acidosis</a:t>
            </a:r>
          </a:p>
          <a:p>
            <a:endParaRPr lang="en-US" dirty="0"/>
          </a:p>
        </p:txBody>
      </p:sp>
      <p:sp>
        <p:nvSpPr>
          <p:cNvPr id="2" name="TextBox 1">
            <a:extLst>
              <a:ext uri="{FF2B5EF4-FFF2-40B4-BE49-F238E27FC236}">
                <a16:creationId xmlns:a16="http://schemas.microsoft.com/office/drawing/2014/main" id="{C0A598EA-27B8-1E76-D23C-C70B1DFBD277}"/>
              </a:ext>
            </a:extLst>
          </p:cNvPr>
          <p:cNvSpPr txBox="1"/>
          <p:nvPr/>
        </p:nvSpPr>
        <p:spPr>
          <a:xfrm>
            <a:off x="10989427" y="6611779"/>
            <a:ext cx="1202573" cy="246221"/>
          </a:xfrm>
          <a:prstGeom prst="rect">
            <a:avLst/>
          </a:prstGeom>
          <a:noFill/>
        </p:spPr>
        <p:txBody>
          <a:bodyPr wrap="none" rtlCol="0">
            <a:spAutoFit/>
          </a:bodyPr>
          <a:lstStyle/>
          <a:p>
            <a:r>
              <a:rPr lang="en-US" sz="1000" b="1" dirty="0"/>
              <a:t>AJKD HAGMA 2021</a:t>
            </a:r>
          </a:p>
        </p:txBody>
      </p:sp>
    </p:spTree>
    <p:extLst>
      <p:ext uri="{BB962C8B-B14F-4D97-AF65-F5344CB8AC3E}">
        <p14:creationId xmlns:p14="http://schemas.microsoft.com/office/powerpoint/2010/main" val="1483009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222737" y="1477108"/>
            <a:ext cx="11781693" cy="5183184"/>
          </a:xfrm>
        </p:spPr>
        <p:txBody>
          <a:bodyPr>
            <a:normAutofit fontScale="62500" lnSpcReduction="20000"/>
          </a:bodyPr>
          <a:lstStyle/>
          <a:p>
            <a:pPr marL="0" indent="0" algn="just">
              <a:buNone/>
            </a:pPr>
            <a:r>
              <a:rPr lang="en-US" dirty="0">
                <a:effectLst/>
              </a:rPr>
              <a:t>	This patient’s history, examination, and initial laboratory studies were entirely consistent with DKA. This form of HAGMA is due to the ECF accumulation of the 2 “ketoacids” (</a:t>
            </a:r>
            <a:r>
              <a:rPr lang="el-GR" dirty="0">
                <a:effectLst/>
              </a:rPr>
              <a:t>β-</a:t>
            </a:r>
            <a:r>
              <a:rPr lang="en-US" dirty="0">
                <a:effectLst/>
              </a:rPr>
              <a:t>hydroxybutyric acid and acetoacetic acid). When the concentration of these 2 acids increases, the [HCO3−] falls reciprocally, and the [AG] increases. At the time of admission, patients with DKA have an average “delta/delta” or </a:t>
            </a:r>
            <a:r>
              <a:rPr lang="el-GR" dirty="0">
                <a:effectLst/>
              </a:rPr>
              <a:t>Δ[</a:t>
            </a:r>
            <a:r>
              <a:rPr lang="en-US" dirty="0">
                <a:effectLst/>
              </a:rPr>
              <a:t>AG]/</a:t>
            </a:r>
            <a:r>
              <a:rPr lang="el-GR" dirty="0">
                <a:effectLst/>
              </a:rPr>
              <a:t>Δ[</a:t>
            </a:r>
            <a:r>
              <a:rPr lang="en-US" dirty="0">
                <a:effectLst/>
              </a:rPr>
              <a:t>HCO3−] ratio of about 1. However, to the extent that ketoacid anions are excreted into the urine, together with sodium and potassium ions, this will reduce the [AG] and partially convert the metabolic acidosis from a HAGMA to a hyperchloremic acidosis. This phenomenon usually develops after hospitalization, as the patient’s volume status is re-expanded with NaCl-containing intravenous fluids, and kidney function improves.</a:t>
            </a:r>
          </a:p>
          <a:p>
            <a:pPr marL="0" indent="0" algn="just">
              <a:buNone/>
            </a:pPr>
            <a:endParaRPr lang="en-US" dirty="0">
              <a:effectLst/>
            </a:endParaRPr>
          </a:p>
          <a:p>
            <a:pPr marL="0" indent="0" algn="just">
              <a:buNone/>
            </a:pPr>
            <a:r>
              <a:rPr lang="en-US" dirty="0">
                <a:effectLst/>
              </a:rPr>
              <a:t>	If we assume his baseline [AG] was 10 and his baseline [HCO3−] was 24; then his [AG] increased by 23, from 10 to 33 and his [HCO3 −] fell by 12, from 24 to 12 (all </a:t>
            </a:r>
            <a:r>
              <a:rPr lang="en-US" dirty="0" err="1">
                <a:effectLst/>
              </a:rPr>
              <a:t>mEq</a:t>
            </a:r>
            <a:r>
              <a:rPr lang="en-US" dirty="0">
                <a:effectLst/>
              </a:rPr>
              <a:t>/L). Thus, his </a:t>
            </a:r>
            <a:r>
              <a:rPr lang="el-GR" dirty="0">
                <a:effectLst/>
              </a:rPr>
              <a:t>Δ[</a:t>
            </a:r>
            <a:r>
              <a:rPr lang="en-US" dirty="0">
                <a:effectLst/>
              </a:rPr>
              <a:t>AG], or [AG] increase, far exceeded the fall in his [HCO3−]; that is, his </a:t>
            </a:r>
            <a:r>
              <a:rPr lang="el-GR" dirty="0">
                <a:effectLst/>
              </a:rPr>
              <a:t>Δ[</a:t>
            </a:r>
            <a:r>
              <a:rPr lang="en-US" dirty="0">
                <a:effectLst/>
              </a:rPr>
              <a:t>AG]/</a:t>
            </a:r>
            <a:r>
              <a:rPr lang="el-GR" dirty="0">
                <a:effectLst/>
              </a:rPr>
              <a:t>Δ[</a:t>
            </a:r>
            <a:r>
              <a:rPr lang="en-US" dirty="0">
                <a:effectLst/>
              </a:rPr>
              <a:t>HCO3−] was &gt;&gt;1. Consequently, we must assume that either additional bicarbonate was generated during the illness or that his initial [HCO3−] was not normal, but instead was already increased to about 34 </a:t>
            </a:r>
            <a:r>
              <a:rPr lang="en-US" dirty="0" err="1">
                <a:effectLst/>
              </a:rPr>
              <a:t>mEq</a:t>
            </a:r>
            <a:r>
              <a:rPr lang="en-US" dirty="0">
                <a:effectLst/>
              </a:rPr>
              <a:t>/L when the DKA developed. This patient reported that he had been vomiting so gastric metabolic alkalosis was the likely etiology of a high [HCO3−]. Whenever the </a:t>
            </a:r>
            <a:r>
              <a:rPr lang="el-GR" dirty="0">
                <a:effectLst/>
              </a:rPr>
              <a:t>Δ[</a:t>
            </a:r>
            <a:r>
              <a:rPr lang="en-US" dirty="0">
                <a:effectLst/>
              </a:rPr>
              <a:t>AG] increase markedly exceeds the </a:t>
            </a:r>
            <a:r>
              <a:rPr lang="el-GR" dirty="0">
                <a:effectLst/>
              </a:rPr>
              <a:t>Δ[</a:t>
            </a:r>
            <a:r>
              <a:rPr lang="en-US" dirty="0">
                <a:effectLst/>
              </a:rPr>
              <a:t>HCO3−] decrease, this suggests coexisting HAGMA and metabolic alkalosis (or less commonly HAGMA and chronic respiratory acidosis, which increases the [HCO3−]due to a compensatory response).</a:t>
            </a:r>
          </a:p>
          <a:p>
            <a:pPr marL="0" indent="0" algn="just">
              <a:buNone/>
            </a:pPr>
            <a:endParaRPr lang="en-US" dirty="0">
              <a:effectLst/>
            </a:endParaRPr>
          </a:p>
          <a:p>
            <a:pPr marL="0" indent="0" algn="just">
              <a:buNone/>
            </a:pPr>
            <a:r>
              <a:rPr lang="en-US" dirty="0">
                <a:effectLst/>
              </a:rPr>
              <a:t>	Now consider this patient’s degree of respiratory compensation. His [HCO3−] was 12 </a:t>
            </a:r>
            <a:r>
              <a:rPr lang="en-US" dirty="0" err="1">
                <a:effectLst/>
              </a:rPr>
              <a:t>mEq</a:t>
            </a:r>
            <a:r>
              <a:rPr lang="en-US" dirty="0">
                <a:effectLst/>
              </a:rPr>
              <a:t>/L and the Winters equation predicts that his PaCO2 should be about 26 mm Hg. However, this patient’s PaCO2 was 35 mm Hg, which is too high. This indicates respiratory acidosis exists in addition to his HAGMA and metabolic alkalosis. Hypokalemia may have produced respiratory muscle weakness. Therefore, this patient has a triple A-B disorder (HAGMA due to DKA, metabolic alkalosis due to vomiting, and respiratory acidosis probably</a:t>
            </a:r>
          </a:p>
        </p:txBody>
      </p:sp>
    </p:spTree>
    <p:extLst>
      <p:ext uri="{BB962C8B-B14F-4D97-AF65-F5344CB8AC3E}">
        <p14:creationId xmlns:p14="http://schemas.microsoft.com/office/powerpoint/2010/main" val="37239779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endParaRPr lang="en-US" b="1" dirty="0"/>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8"/>
            <a:ext cx="10515600" cy="3887994"/>
          </a:xfrm>
        </p:spPr>
        <p:txBody>
          <a:bodyPr/>
          <a:lstStyle/>
          <a:p>
            <a:endParaRPr lang="en-US" dirty="0"/>
          </a:p>
        </p:txBody>
      </p:sp>
      <p:pic>
        <p:nvPicPr>
          <p:cNvPr id="2050" name="Picture 2" descr="SALHI Marouane on LinkedIn: Calcium oxalate crystals are a common finding  in urine samples. They are… | 33 comments">
            <a:extLst>
              <a:ext uri="{FF2B5EF4-FFF2-40B4-BE49-F238E27FC236}">
                <a16:creationId xmlns:a16="http://schemas.microsoft.com/office/drawing/2014/main" id="{80D3420E-4D2D-A3FD-7306-FFD0F9EDE5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977" y="1074246"/>
            <a:ext cx="5586046" cy="5586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490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747B70-B802-3A4E-892F-C5ECF82B147F}"/>
              </a:ext>
            </a:extLst>
          </p:cNvPr>
          <p:cNvPicPr>
            <a:picLocks noChangeAspect="1"/>
          </p:cNvPicPr>
          <p:nvPr/>
        </p:nvPicPr>
        <p:blipFill>
          <a:blip r:embed="rId2"/>
          <a:stretch>
            <a:fillRect/>
          </a:stretch>
        </p:blipFill>
        <p:spPr>
          <a:xfrm>
            <a:off x="0" y="40620"/>
            <a:ext cx="12192000" cy="6857143"/>
          </a:xfrm>
          <a:prstGeom prst="rect">
            <a:avLst/>
          </a:prstGeom>
        </p:spPr>
      </p:pic>
      <p:sp>
        <p:nvSpPr>
          <p:cNvPr id="2" name="Title 1">
            <a:extLst>
              <a:ext uri="{FF2B5EF4-FFF2-40B4-BE49-F238E27FC236}">
                <a16:creationId xmlns:a16="http://schemas.microsoft.com/office/drawing/2014/main" id="{5C49AB12-C388-524D-8683-D28B975A2F57}"/>
              </a:ext>
            </a:extLst>
          </p:cNvPr>
          <p:cNvSpPr>
            <a:spLocks noGrp="1"/>
          </p:cNvSpPr>
          <p:nvPr>
            <p:ph type="ctrTitle"/>
          </p:nvPr>
        </p:nvSpPr>
        <p:spPr/>
        <p:txBody>
          <a:bodyPr/>
          <a:lstStyle/>
          <a:p>
            <a:r>
              <a:rPr lang="en-US" b="1" dirty="0"/>
              <a:t>pH Panorama</a:t>
            </a:r>
          </a:p>
        </p:txBody>
      </p:sp>
      <p:sp>
        <p:nvSpPr>
          <p:cNvPr id="3" name="Subtitle 2">
            <a:extLst>
              <a:ext uri="{FF2B5EF4-FFF2-40B4-BE49-F238E27FC236}">
                <a16:creationId xmlns:a16="http://schemas.microsoft.com/office/drawing/2014/main" id="{6584E64B-CA41-AE4F-98C9-7158AF030A1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480906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1652954"/>
            <a:ext cx="10515600" cy="5007338"/>
          </a:xfrm>
        </p:spPr>
        <p:txBody>
          <a:bodyPr>
            <a:normAutofit fontScale="77500" lnSpcReduction="20000"/>
          </a:bodyPr>
          <a:lstStyle/>
          <a:p>
            <a:pPr marL="0" indent="0">
              <a:buNone/>
            </a:pPr>
            <a:r>
              <a:rPr lang="en-US" dirty="0">
                <a:effectLst/>
              </a:rPr>
              <a:t>A 25-year-old man with a 10-year history of type 1 diabetes mellitus becomes anorexic after developing gastroenteritis and reducing his insulin dose. He then develops nausea, vomiting, polyuria, and dyspnea and presents to the ED. The patient also has a long history of depression and is taking fluoxetine. He has orthostatic hypotension. His breath has a fruity odor. The initial laboratory studies reveal SUN, 40 mg/dL; creatinine, 1.5 mg/dL; glucose, 800 mg/100 mL; [Na+], 120 </a:t>
            </a:r>
            <a:r>
              <a:rPr lang="en-US" dirty="0" err="1">
                <a:effectLst/>
              </a:rPr>
              <a:t>mEq</a:t>
            </a:r>
            <a:r>
              <a:rPr lang="en-US" dirty="0">
                <a:effectLst/>
              </a:rPr>
              <a:t>/L; [Cl−], 75 </a:t>
            </a:r>
            <a:r>
              <a:rPr lang="en-US" dirty="0" err="1">
                <a:effectLst/>
              </a:rPr>
              <a:t>mEq</a:t>
            </a:r>
            <a:r>
              <a:rPr lang="en-US" dirty="0">
                <a:effectLst/>
              </a:rPr>
              <a:t>/L; [HCO3−], 12mEq/L; K+, 3.0 </a:t>
            </a:r>
            <a:r>
              <a:rPr lang="en-US" dirty="0" err="1">
                <a:effectLst/>
              </a:rPr>
              <a:t>mEq</a:t>
            </a:r>
            <a:r>
              <a:rPr lang="en-US" dirty="0">
                <a:effectLst/>
              </a:rPr>
              <a:t>/L; ([AG], 32 </a:t>
            </a:r>
            <a:r>
              <a:rPr lang="en-US" dirty="0" err="1">
                <a:effectLst/>
              </a:rPr>
              <a:t>mEq</a:t>
            </a:r>
            <a:r>
              <a:rPr lang="en-US" dirty="0">
                <a:effectLst/>
              </a:rPr>
              <a:t>/L); and albumin, 4.0 g/100 mL. The measured osmolality is 330 </a:t>
            </a:r>
            <a:r>
              <a:rPr lang="en-US" dirty="0" err="1">
                <a:effectLst/>
              </a:rPr>
              <a:t>mOsm</a:t>
            </a:r>
            <a:r>
              <a:rPr lang="en-US" dirty="0">
                <a:effectLst/>
              </a:rPr>
              <a:t>/L; serum </a:t>
            </a:r>
            <a:r>
              <a:rPr lang="el-GR" dirty="0">
                <a:effectLst/>
              </a:rPr>
              <a:t>β-</a:t>
            </a:r>
            <a:r>
              <a:rPr lang="en-US" dirty="0">
                <a:effectLst/>
              </a:rPr>
              <a:t>hydroxybutyrate, &gt;8 </a:t>
            </a:r>
            <a:r>
              <a:rPr lang="en-US" dirty="0" err="1">
                <a:effectLst/>
              </a:rPr>
              <a:t>mEq</a:t>
            </a:r>
            <a:r>
              <a:rPr lang="en-US" dirty="0">
                <a:effectLst/>
              </a:rPr>
              <a:t>/L; and urine ketones, 3+ by dipstick. Blood ethanol level is nondetectable. ABG values are pH 7.16; PO2, 90 mm Hg; pCO2, 35 mm Hg; and [HCO3−], 12 </a:t>
            </a:r>
            <a:r>
              <a:rPr lang="en-US" dirty="0" err="1">
                <a:effectLst/>
              </a:rPr>
              <a:t>mEq</a:t>
            </a:r>
            <a:r>
              <a:rPr lang="en-US" dirty="0">
                <a:effectLst/>
              </a:rPr>
              <a:t>/L.</a:t>
            </a:r>
          </a:p>
          <a:p>
            <a:endParaRPr lang="en-US" dirty="0">
              <a:effectLst/>
            </a:endParaRPr>
          </a:p>
          <a:p>
            <a:pPr marL="0" indent="0">
              <a:buNone/>
            </a:pPr>
            <a:r>
              <a:rPr lang="en-US" b="1" dirty="0">
                <a:effectLst/>
              </a:rPr>
              <a:t>What is the most likely cause of this patient’s 25 </a:t>
            </a:r>
            <a:r>
              <a:rPr lang="en-US" b="1" dirty="0" err="1">
                <a:effectLst/>
              </a:rPr>
              <a:t>mOsm</a:t>
            </a:r>
            <a:r>
              <a:rPr lang="en-US" b="1" dirty="0">
                <a:effectLst/>
              </a:rPr>
              <a:t>/L </a:t>
            </a:r>
            <a:r>
              <a:rPr lang="en-US" b="1" dirty="0" err="1">
                <a:effectLst/>
              </a:rPr>
              <a:t>osmolal</a:t>
            </a:r>
            <a:r>
              <a:rPr lang="en-US" b="1" dirty="0">
                <a:effectLst/>
              </a:rPr>
              <a:t> gap?</a:t>
            </a:r>
          </a:p>
          <a:p>
            <a:pPr marL="0" indent="0">
              <a:buNone/>
            </a:pPr>
            <a:r>
              <a:rPr lang="en-US" dirty="0"/>
              <a:t>A</a:t>
            </a:r>
            <a:r>
              <a:rPr lang="en-US" dirty="0">
                <a:effectLst/>
              </a:rPr>
              <a:t>) Accumulated ketoacids</a:t>
            </a:r>
          </a:p>
          <a:p>
            <a:pPr marL="0" indent="0">
              <a:buNone/>
            </a:pPr>
            <a:r>
              <a:rPr lang="en-US" dirty="0"/>
              <a:t>B</a:t>
            </a:r>
            <a:r>
              <a:rPr lang="en-US" dirty="0">
                <a:effectLst/>
              </a:rPr>
              <a:t>) Ingestion of an alcohol or glycol (other than ethanol, which was not detectable on admission)</a:t>
            </a:r>
          </a:p>
          <a:p>
            <a:pPr marL="0" indent="0">
              <a:buNone/>
            </a:pPr>
            <a:r>
              <a:rPr lang="en-US" dirty="0"/>
              <a:t>C</a:t>
            </a:r>
            <a:r>
              <a:rPr lang="en-US" dirty="0">
                <a:effectLst/>
              </a:rPr>
              <a:t>) Acetone</a:t>
            </a:r>
          </a:p>
          <a:p>
            <a:pPr marL="0" indent="0">
              <a:buNone/>
            </a:pPr>
            <a:r>
              <a:rPr lang="en-US" dirty="0"/>
              <a:t>D</a:t>
            </a:r>
            <a:r>
              <a:rPr lang="en-US" dirty="0">
                <a:effectLst/>
              </a:rPr>
              <a:t>) The sodium reduction generated by hyperglycemia</a:t>
            </a:r>
          </a:p>
          <a:p>
            <a:endParaRPr lang="en-US" dirty="0"/>
          </a:p>
        </p:txBody>
      </p:sp>
      <p:sp>
        <p:nvSpPr>
          <p:cNvPr id="2" name="TextBox 1">
            <a:extLst>
              <a:ext uri="{FF2B5EF4-FFF2-40B4-BE49-F238E27FC236}">
                <a16:creationId xmlns:a16="http://schemas.microsoft.com/office/drawing/2014/main" id="{C0A598EA-27B8-1E76-D23C-C70B1DFBD277}"/>
              </a:ext>
            </a:extLst>
          </p:cNvPr>
          <p:cNvSpPr txBox="1"/>
          <p:nvPr/>
        </p:nvSpPr>
        <p:spPr>
          <a:xfrm>
            <a:off x="10989427" y="6611779"/>
            <a:ext cx="1202573" cy="246221"/>
          </a:xfrm>
          <a:prstGeom prst="rect">
            <a:avLst/>
          </a:prstGeom>
          <a:noFill/>
        </p:spPr>
        <p:txBody>
          <a:bodyPr wrap="none" rtlCol="0">
            <a:spAutoFit/>
          </a:bodyPr>
          <a:lstStyle/>
          <a:p>
            <a:r>
              <a:rPr lang="en-US" sz="1000" b="1" dirty="0"/>
              <a:t>AJKD HAGMA 2021</a:t>
            </a:r>
          </a:p>
        </p:txBody>
      </p:sp>
    </p:spTree>
    <p:extLst>
      <p:ext uri="{BB962C8B-B14F-4D97-AF65-F5344CB8AC3E}">
        <p14:creationId xmlns:p14="http://schemas.microsoft.com/office/powerpoint/2010/main" val="20559993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1652954"/>
            <a:ext cx="10515600" cy="5007338"/>
          </a:xfrm>
        </p:spPr>
        <p:txBody>
          <a:bodyPr>
            <a:normAutofit fontScale="77500" lnSpcReduction="20000"/>
          </a:bodyPr>
          <a:lstStyle/>
          <a:p>
            <a:pPr marL="0" indent="0">
              <a:buNone/>
            </a:pPr>
            <a:r>
              <a:rPr lang="en-US" dirty="0">
                <a:effectLst/>
              </a:rPr>
              <a:t>A 25-year-old man with a 10-year history of type 1 diabetes mellitus becomes anorexic after developing gastroenteritis and reducing his insulin dose. He then develops nausea, vomiting, polyuria, and dyspnea and presents to the ED. The patient also has a long history of depression and is taking fluoxetine. He has orthostatic hypotension. His breath has a fruity odor. The initial laboratory studies reveal SUN, 40 mg/dL; creatinine, 1.5 mg/dL; glucose, 800 mg/100 mL; [Na+], 120 </a:t>
            </a:r>
            <a:r>
              <a:rPr lang="en-US" dirty="0" err="1">
                <a:effectLst/>
              </a:rPr>
              <a:t>mEq</a:t>
            </a:r>
            <a:r>
              <a:rPr lang="en-US" dirty="0">
                <a:effectLst/>
              </a:rPr>
              <a:t>/L; [Cl−], 75 </a:t>
            </a:r>
            <a:r>
              <a:rPr lang="en-US" dirty="0" err="1">
                <a:effectLst/>
              </a:rPr>
              <a:t>mEq</a:t>
            </a:r>
            <a:r>
              <a:rPr lang="en-US" dirty="0">
                <a:effectLst/>
              </a:rPr>
              <a:t>/L; [HCO3−], 12mEq/L; K+, 3.0 </a:t>
            </a:r>
            <a:r>
              <a:rPr lang="en-US" dirty="0" err="1">
                <a:effectLst/>
              </a:rPr>
              <a:t>mEq</a:t>
            </a:r>
            <a:r>
              <a:rPr lang="en-US" dirty="0">
                <a:effectLst/>
              </a:rPr>
              <a:t>/L; ([AG], 32 </a:t>
            </a:r>
            <a:r>
              <a:rPr lang="en-US" dirty="0" err="1">
                <a:effectLst/>
              </a:rPr>
              <a:t>mEq</a:t>
            </a:r>
            <a:r>
              <a:rPr lang="en-US" dirty="0">
                <a:effectLst/>
              </a:rPr>
              <a:t>/L); and albumin, 4.0 g/100 mL. The measured osmolality is 330 </a:t>
            </a:r>
            <a:r>
              <a:rPr lang="en-US" dirty="0" err="1">
                <a:effectLst/>
              </a:rPr>
              <a:t>mOsm</a:t>
            </a:r>
            <a:r>
              <a:rPr lang="en-US" dirty="0">
                <a:effectLst/>
              </a:rPr>
              <a:t>/L; serum </a:t>
            </a:r>
            <a:r>
              <a:rPr lang="el-GR" dirty="0">
                <a:effectLst/>
              </a:rPr>
              <a:t>β-</a:t>
            </a:r>
            <a:r>
              <a:rPr lang="en-US" dirty="0">
                <a:effectLst/>
              </a:rPr>
              <a:t>hydroxybutyrate, &gt;8 </a:t>
            </a:r>
            <a:r>
              <a:rPr lang="en-US" dirty="0" err="1">
                <a:effectLst/>
              </a:rPr>
              <a:t>mEq</a:t>
            </a:r>
            <a:r>
              <a:rPr lang="en-US" dirty="0">
                <a:effectLst/>
              </a:rPr>
              <a:t>/L; and urine ketones, 3+ by dipstick. Blood ethanol level is nondetectable. ABG values are pH 7.16; PO2, 90 mm Hg; pCO2, 35 mm Hg; and [HCO3−], 12 </a:t>
            </a:r>
            <a:r>
              <a:rPr lang="en-US" dirty="0" err="1">
                <a:effectLst/>
              </a:rPr>
              <a:t>mEq</a:t>
            </a:r>
            <a:r>
              <a:rPr lang="en-US" dirty="0">
                <a:effectLst/>
              </a:rPr>
              <a:t>/L.</a:t>
            </a:r>
          </a:p>
          <a:p>
            <a:endParaRPr lang="en-US" dirty="0">
              <a:effectLst/>
            </a:endParaRPr>
          </a:p>
          <a:p>
            <a:pPr marL="0" indent="0">
              <a:buNone/>
            </a:pPr>
            <a:r>
              <a:rPr lang="en-US" b="1" dirty="0">
                <a:effectLst/>
              </a:rPr>
              <a:t>What is the most likely cause of this patient’s 25 </a:t>
            </a:r>
            <a:r>
              <a:rPr lang="en-US" b="1" dirty="0" err="1">
                <a:effectLst/>
              </a:rPr>
              <a:t>mOsm</a:t>
            </a:r>
            <a:r>
              <a:rPr lang="en-US" b="1" dirty="0">
                <a:effectLst/>
              </a:rPr>
              <a:t>/L </a:t>
            </a:r>
            <a:r>
              <a:rPr lang="en-US" b="1" dirty="0" err="1">
                <a:effectLst/>
              </a:rPr>
              <a:t>osmolal</a:t>
            </a:r>
            <a:r>
              <a:rPr lang="en-US" b="1" dirty="0">
                <a:effectLst/>
              </a:rPr>
              <a:t> gap?</a:t>
            </a:r>
          </a:p>
          <a:p>
            <a:pPr marL="0" indent="0">
              <a:buNone/>
            </a:pPr>
            <a:r>
              <a:rPr lang="en-US" dirty="0"/>
              <a:t>A</a:t>
            </a:r>
            <a:r>
              <a:rPr lang="en-US" dirty="0">
                <a:effectLst/>
              </a:rPr>
              <a:t>) Accumulated ketoacids</a:t>
            </a:r>
          </a:p>
          <a:p>
            <a:pPr marL="0" indent="0">
              <a:buNone/>
            </a:pPr>
            <a:r>
              <a:rPr lang="en-US" dirty="0"/>
              <a:t>B</a:t>
            </a:r>
            <a:r>
              <a:rPr lang="en-US" dirty="0">
                <a:effectLst/>
              </a:rPr>
              <a:t>) Ingestion of an alcohol or glycol (other than ethanol, which was not detectable on admission)</a:t>
            </a:r>
          </a:p>
          <a:p>
            <a:pPr marL="0" indent="0">
              <a:buNone/>
            </a:pPr>
            <a:r>
              <a:rPr lang="en-US" b="1" dirty="0"/>
              <a:t>C</a:t>
            </a:r>
            <a:r>
              <a:rPr lang="en-US" b="1" dirty="0">
                <a:effectLst/>
              </a:rPr>
              <a:t>) Acetone</a:t>
            </a:r>
          </a:p>
          <a:p>
            <a:pPr marL="0" indent="0">
              <a:buNone/>
            </a:pPr>
            <a:r>
              <a:rPr lang="en-US" dirty="0"/>
              <a:t>D</a:t>
            </a:r>
            <a:r>
              <a:rPr lang="en-US" dirty="0">
                <a:effectLst/>
              </a:rPr>
              <a:t>) The sodium reduction generated by hyperglycemia</a:t>
            </a:r>
          </a:p>
          <a:p>
            <a:endParaRPr lang="en-US" dirty="0"/>
          </a:p>
        </p:txBody>
      </p:sp>
      <p:sp>
        <p:nvSpPr>
          <p:cNvPr id="2" name="TextBox 1">
            <a:extLst>
              <a:ext uri="{FF2B5EF4-FFF2-40B4-BE49-F238E27FC236}">
                <a16:creationId xmlns:a16="http://schemas.microsoft.com/office/drawing/2014/main" id="{C0A598EA-27B8-1E76-D23C-C70B1DFBD277}"/>
              </a:ext>
            </a:extLst>
          </p:cNvPr>
          <p:cNvSpPr txBox="1"/>
          <p:nvPr/>
        </p:nvSpPr>
        <p:spPr>
          <a:xfrm>
            <a:off x="10989427" y="6611779"/>
            <a:ext cx="1202573" cy="246221"/>
          </a:xfrm>
          <a:prstGeom prst="rect">
            <a:avLst/>
          </a:prstGeom>
          <a:noFill/>
        </p:spPr>
        <p:txBody>
          <a:bodyPr wrap="none" rtlCol="0">
            <a:spAutoFit/>
          </a:bodyPr>
          <a:lstStyle/>
          <a:p>
            <a:r>
              <a:rPr lang="en-US" sz="1000" b="1" dirty="0"/>
              <a:t>AJKD HAGMA 2021</a:t>
            </a:r>
          </a:p>
        </p:txBody>
      </p:sp>
    </p:spTree>
    <p:extLst>
      <p:ext uri="{BB962C8B-B14F-4D97-AF65-F5344CB8AC3E}">
        <p14:creationId xmlns:p14="http://schemas.microsoft.com/office/powerpoint/2010/main" val="4180619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211015" y="1676400"/>
            <a:ext cx="11699631" cy="4983892"/>
          </a:xfrm>
        </p:spPr>
        <p:txBody>
          <a:bodyPr>
            <a:normAutofit fontScale="92500" lnSpcReduction="10000"/>
          </a:bodyPr>
          <a:lstStyle/>
          <a:p>
            <a:pPr marL="0" indent="0" algn="just">
              <a:buNone/>
            </a:pPr>
            <a:r>
              <a:rPr lang="en-US" dirty="0">
                <a:effectLst/>
              </a:rPr>
              <a:t>	When a HAGMA develops, the increase in acid anions is generally matched by the reduction in [HCO3−]. Therefore, multiplying the [Na+] by 2 accounts for the chloride, bicarbonate, and any additional strong acid anions. Consequently, a HAGMA should not directly generate an </a:t>
            </a:r>
            <a:r>
              <a:rPr lang="en-US" dirty="0" err="1">
                <a:effectLst/>
              </a:rPr>
              <a:t>osmolal</a:t>
            </a:r>
            <a:r>
              <a:rPr lang="en-US" dirty="0">
                <a:effectLst/>
              </a:rPr>
              <a:t> gap. However, the addition to the blood of alcohols, acetone, glycerol, and so on will raise the measured osmolality and create an “</a:t>
            </a:r>
            <a:r>
              <a:rPr lang="en-US" dirty="0" err="1">
                <a:effectLst/>
              </a:rPr>
              <a:t>osmolal</a:t>
            </a:r>
            <a:r>
              <a:rPr lang="en-US" dirty="0">
                <a:effectLst/>
              </a:rPr>
              <a:t> gap.” </a:t>
            </a:r>
          </a:p>
          <a:p>
            <a:pPr marL="0" indent="0" algn="just">
              <a:buNone/>
            </a:pPr>
            <a:r>
              <a:rPr lang="en-US" dirty="0">
                <a:effectLst/>
              </a:rPr>
              <a:t>	This </a:t>
            </a:r>
            <a:r>
              <a:rPr lang="en-US" dirty="0" err="1">
                <a:effectLst/>
              </a:rPr>
              <a:t>osmolal</a:t>
            </a:r>
            <a:r>
              <a:rPr lang="en-US" dirty="0">
                <a:effectLst/>
              </a:rPr>
              <a:t> gap disappears if the alcohol/glycol/etc. is metabolized to an acid. Patients with ketoacidosis often develop an </a:t>
            </a:r>
            <a:r>
              <a:rPr lang="en-US" dirty="0" err="1">
                <a:effectLst/>
              </a:rPr>
              <a:t>osmolal</a:t>
            </a:r>
            <a:r>
              <a:rPr lang="en-US" dirty="0">
                <a:effectLst/>
              </a:rPr>
              <a:t> gap because of increased levels of acetone (and to a smaller extent glycerol). This phenomenon also occurs commonly in patients with alcoholic ketoacidosis, so be cautious about diagnosing a toxic alcohol or glycol poisoning in that situation on the basis of a high </a:t>
            </a:r>
            <a:r>
              <a:rPr lang="en-US" dirty="0" err="1">
                <a:effectLst/>
              </a:rPr>
              <a:t>osmolal</a:t>
            </a:r>
            <a:r>
              <a:rPr lang="en-US" dirty="0">
                <a:effectLst/>
              </a:rPr>
              <a:t> gap. Also, note that acetone is not an acid and does not reduce the [HCO3 −] or raise the [AG]. Thus the correct answer to question 3 is (c), this patient’s </a:t>
            </a:r>
            <a:r>
              <a:rPr lang="en-US" dirty="0" err="1">
                <a:effectLst/>
              </a:rPr>
              <a:t>osmolal</a:t>
            </a:r>
            <a:r>
              <a:rPr lang="en-US" dirty="0">
                <a:effectLst/>
              </a:rPr>
              <a:t> gap is most likely due to acetone.</a:t>
            </a:r>
          </a:p>
          <a:p>
            <a:endParaRPr lang="en-US" dirty="0"/>
          </a:p>
        </p:txBody>
      </p:sp>
    </p:spTree>
    <p:extLst>
      <p:ext uri="{BB962C8B-B14F-4D97-AF65-F5344CB8AC3E}">
        <p14:creationId xmlns:p14="http://schemas.microsoft.com/office/powerpoint/2010/main" val="42014521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257908" y="1594338"/>
            <a:ext cx="11605846" cy="5065954"/>
          </a:xfrm>
        </p:spPr>
        <p:txBody>
          <a:bodyPr>
            <a:normAutofit fontScale="70000" lnSpcReduction="20000"/>
          </a:bodyPr>
          <a:lstStyle/>
          <a:p>
            <a:pPr marL="0" indent="0" algn="just">
              <a:buNone/>
            </a:pPr>
            <a:r>
              <a:rPr lang="en-US" dirty="0">
                <a:effectLst/>
              </a:rPr>
              <a:t>	A 38-year-old woman with a history of severe restrictive lung disease had a bilateral lung transplant 4 months ago. She has had a complex posttransplant course with several episodes of successfully treated acute lung rejections. She also had 2 episodes of AKI, and now has a persistently reduced GFR. Her poor oral intake required placement of a gastric feeding tube. She is very depressed and reports persistent pain at the site of her G-tube. She has been taking acetaminophen, 650 mg 3 times a day, for the past 3 weeks. She denies use of any other medications and said she would not try to harm herself. Physical examination shows normal vital signs and malnutrition, with temporal wasting and diffuse muscle wasting. The G-tube exit site is erythematous but without drainage. Her serum chemistries are glucose, 90 mg/100 mL; SUN, 10 mg/dL; creatinine, 0.7 mg/dL; [Na+], 140mEq/L; K+, 4.2 </a:t>
            </a:r>
            <a:r>
              <a:rPr lang="en-US" dirty="0" err="1">
                <a:effectLst/>
              </a:rPr>
              <a:t>mEq</a:t>
            </a:r>
            <a:r>
              <a:rPr lang="en-US" dirty="0">
                <a:effectLst/>
              </a:rPr>
              <a:t>/L; [Cl−], 106 </a:t>
            </a:r>
            <a:r>
              <a:rPr lang="en-US" dirty="0" err="1">
                <a:effectLst/>
              </a:rPr>
              <a:t>mEq</a:t>
            </a:r>
            <a:r>
              <a:rPr lang="en-US" dirty="0">
                <a:effectLst/>
              </a:rPr>
              <a:t>/L; [HCO3−], 12 </a:t>
            </a:r>
            <a:r>
              <a:rPr lang="en-US" dirty="0" err="1">
                <a:effectLst/>
              </a:rPr>
              <a:t>mEq</a:t>
            </a:r>
            <a:r>
              <a:rPr lang="en-US" dirty="0">
                <a:effectLst/>
              </a:rPr>
              <a:t>/L. Her ABG values are pH 7.21; paCO2 26 mm Hg; [HCO3−], 10 </a:t>
            </a:r>
            <a:r>
              <a:rPr lang="en-US" dirty="0" err="1">
                <a:effectLst/>
              </a:rPr>
              <a:t>mEq</a:t>
            </a:r>
            <a:r>
              <a:rPr lang="en-US" dirty="0">
                <a:effectLst/>
              </a:rPr>
              <a:t>/L. Her albumin is 3.0 g/dL, and L-lactate is 0.8 mmol/L. Her urine is negative for ketones, and her serum </a:t>
            </a:r>
            <a:r>
              <a:rPr lang="el-GR" dirty="0">
                <a:effectLst/>
              </a:rPr>
              <a:t>β-</a:t>
            </a:r>
            <a:r>
              <a:rPr lang="en-US" dirty="0">
                <a:effectLst/>
              </a:rPr>
              <a:t>hydroxybutyrate is normal at 0.5 </a:t>
            </a:r>
            <a:r>
              <a:rPr lang="en-US" dirty="0" err="1">
                <a:effectLst/>
              </a:rPr>
              <a:t>mEq</a:t>
            </a:r>
            <a:r>
              <a:rPr lang="en-US" dirty="0">
                <a:effectLst/>
              </a:rPr>
              <a:t>/L. Serum osmolality (by freezing point depression) is 290 </a:t>
            </a:r>
            <a:r>
              <a:rPr lang="en-US" dirty="0" err="1">
                <a:effectLst/>
              </a:rPr>
              <a:t>mOsm</a:t>
            </a:r>
            <a:r>
              <a:rPr lang="en-US" dirty="0">
                <a:effectLst/>
              </a:rPr>
              <a:t>/L. Serum salicylate is undetectable. Acetaminophen level is in the therapeutic range.</a:t>
            </a:r>
          </a:p>
          <a:p>
            <a:pPr marL="0" indent="0" algn="just">
              <a:buNone/>
            </a:pPr>
            <a:endParaRPr lang="en-US" dirty="0">
              <a:effectLst/>
            </a:endParaRPr>
          </a:p>
          <a:p>
            <a:pPr marL="0" indent="0" algn="just">
              <a:buNone/>
            </a:pPr>
            <a:r>
              <a:rPr lang="en-US" b="1" dirty="0">
                <a:effectLst/>
              </a:rPr>
              <a:t>The most likely cause of the patient’s HAGMA is:</a:t>
            </a:r>
          </a:p>
          <a:p>
            <a:pPr marL="0" indent="0" algn="just">
              <a:buNone/>
            </a:pPr>
            <a:r>
              <a:rPr lang="en-US" dirty="0"/>
              <a:t>A</a:t>
            </a:r>
            <a:r>
              <a:rPr lang="en-US" dirty="0">
                <a:effectLst/>
              </a:rPr>
              <a:t>) Ethylene glycol ingestion/instillation</a:t>
            </a:r>
          </a:p>
          <a:p>
            <a:pPr marL="0" indent="0" algn="just">
              <a:buNone/>
            </a:pPr>
            <a:r>
              <a:rPr lang="en-US" dirty="0"/>
              <a:t>B</a:t>
            </a:r>
            <a:r>
              <a:rPr lang="en-US" dirty="0">
                <a:effectLst/>
              </a:rPr>
              <a:t>) 5-Oxoproline (pyroglutamic acid)</a:t>
            </a:r>
          </a:p>
          <a:p>
            <a:pPr marL="0" indent="0" algn="just">
              <a:buNone/>
            </a:pPr>
            <a:r>
              <a:rPr lang="en-US" dirty="0"/>
              <a:t>B</a:t>
            </a:r>
            <a:r>
              <a:rPr lang="en-US" dirty="0">
                <a:effectLst/>
              </a:rPr>
              <a:t>) Starvation ketoacidosis</a:t>
            </a:r>
          </a:p>
          <a:p>
            <a:pPr marL="0" indent="0" algn="just">
              <a:buNone/>
            </a:pPr>
            <a:r>
              <a:rPr lang="en-US" dirty="0"/>
              <a:t>D</a:t>
            </a:r>
            <a:r>
              <a:rPr lang="en-US" dirty="0">
                <a:effectLst/>
              </a:rPr>
              <a:t>) D-Lactic acidosis</a:t>
            </a:r>
          </a:p>
        </p:txBody>
      </p:sp>
    </p:spTree>
    <p:extLst>
      <p:ext uri="{BB962C8B-B14F-4D97-AF65-F5344CB8AC3E}">
        <p14:creationId xmlns:p14="http://schemas.microsoft.com/office/powerpoint/2010/main" val="41089256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257908" y="1594338"/>
            <a:ext cx="11605846" cy="5065954"/>
          </a:xfrm>
        </p:spPr>
        <p:txBody>
          <a:bodyPr>
            <a:normAutofit fontScale="70000" lnSpcReduction="20000"/>
          </a:bodyPr>
          <a:lstStyle/>
          <a:p>
            <a:pPr marL="0" indent="0" algn="just">
              <a:buNone/>
            </a:pPr>
            <a:r>
              <a:rPr lang="en-US" dirty="0">
                <a:effectLst/>
              </a:rPr>
              <a:t>	A 38-year-old woman with a history of severe restrictive lung disease had a bilateral lung transplant 4 months ago. She has had a complex posttransplant course with several episodes of successfully treated acute lung rejections. She also had 2 episodes of AKI, and now has a persistently reduced GFR. Her poor oral intake required placement of a gastric feeding tube. She is very depressed and reports persistent pain at the site of her G-tube. She has been taking acetaminophen, 650 mg 3 times a day, for the past 3 weeks. She denies use of any other medications and said she would not try to harm herself. Physical examination shows normal vital signs and malnutrition, with temporal wasting and diffuse muscle wasting. The G-tube exit site is erythematous but without drainage. Her serum chemistries are glucose, 90 mg/100 mL; SUN, 10 mg/dL; creatinine, 0.7 mg/dL; [Na+], 140mEq/L; K+, 4.2 </a:t>
            </a:r>
            <a:r>
              <a:rPr lang="en-US" dirty="0" err="1">
                <a:effectLst/>
              </a:rPr>
              <a:t>mEq</a:t>
            </a:r>
            <a:r>
              <a:rPr lang="en-US" dirty="0">
                <a:effectLst/>
              </a:rPr>
              <a:t>/L; [Cl−], 106 </a:t>
            </a:r>
            <a:r>
              <a:rPr lang="en-US" dirty="0" err="1">
                <a:effectLst/>
              </a:rPr>
              <a:t>mEq</a:t>
            </a:r>
            <a:r>
              <a:rPr lang="en-US" dirty="0">
                <a:effectLst/>
              </a:rPr>
              <a:t>/L; [HCO3−], 12 </a:t>
            </a:r>
            <a:r>
              <a:rPr lang="en-US" dirty="0" err="1">
                <a:effectLst/>
              </a:rPr>
              <a:t>mEq</a:t>
            </a:r>
            <a:r>
              <a:rPr lang="en-US" dirty="0">
                <a:effectLst/>
              </a:rPr>
              <a:t>/L. Her ABG values are pH 7.21; paCO2 26 mm Hg; [HCO3−], 10 </a:t>
            </a:r>
            <a:r>
              <a:rPr lang="en-US" dirty="0" err="1">
                <a:effectLst/>
              </a:rPr>
              <a:t>mEq</a:t>
            </a:r>
            <a:r>
              <a:rPr lang="en-US" dirty="0">
                <a:effectLst/>
              </a:rPr>
              <a:t>/L. Her albumin is 3.0 g/dL, and L-lactate is 0.8 mmol/L. Her urine is negative for ketones, and her serum </a:t>
            </a:r>
            <a:r>
              <a:rPr lang="el-GR" dirty="0">
                <a:effectLst/>
              </a:rPr>
              <a:t>β-</a:t>
            </a:r>
            <a:r>
              <a:rPr lang="en-US" dirty="0">
                <a:effectLst/>
              </a:rPr>
              <a:t>hydroxybutyrate is normal at 0.5 </a:t>
            </a:r>
            <a:r>
              <a:rPr lang="en-US" dirty="0" err="1">
                <a:effectLst/>
              </a:rPr>
              <a:t>mEq</a:t>
            </a:r>
            <a:r>
              <a:rPr lang="en-US" dirty="0">
                <a:effectLst/>
              </a:rPr>
              <a:t>/L. Serum osmolality (by freezing point depression) is 290 </a:t>
            </a:r>
            <a:r>
              <a:rPr lang="en-US" dirty="0" err="1">
                <a:effectLst/>
              </a:rPr>
              <a:t>mOsm</a:t>
            </a:r>
            <a:r>
              <a:rPr lang="en-US" dirty="0">
                <a:effectLst/>
              </a:rPr>
              <a:t>/L. Serum salicylate is undetectable. Acetaminophen level is in the therapeutic range.</a:t>
            </a:r>
          </a:p>
          <a:p>
            <a:pPr marL="0" indent="0" algn="just">
              <a:buNone/>
            </a:pPr>
            <a:endParaRPr lang="en-US" dirty="0">
              <a:effectLst/>
            </a:endParaRPr>
          </a:p>
          <a:p>
            <a:pPr marL="0" indent="0" algn="just">
              <a:buNone/>
            </a:pPr>
            <a:r>
              <a:rPr lang="en-US" b="1" dirty="0">
                <a:effectLst/>
              </a:rPr>
              <a:t>The most likely cause of the patient’s HAGMA is:</a:t>
            </a:r>
          </a:p>
          <a:p>
            <a:pPr marL="0" indent="0" algn="just">
              <a:buNone/>
            </a:pPr>
            <a:r>
              <a:rPr lang="en-US" dirty="0"/>
              <a:t>A</a:t>
            </a:r>
            <a:r>
              <a:rPr lang="en-US" dirty="0">
                <a:effectLst/>
              </a:rPr>
              <a:t>) Ethylene glycol ingestion/instillation</a:t>
            </a:r>
          </a:p>
          <a:p>
            <a:pPr marL="0" indent="0" algn="just">
              <a:buNone/>
            </a:pPr>
            <a:r>
              <a:rPr lang="en-US" b="1" dirty="0"/>
              <a:t>B</a:t>
            </a:r>
            <a:r>
              <a:rPr lang="en-US" b="1" dirty="0">
                <a:effectLst/>
              </a:rPr>
              <a:t>) 5-Oxoproline (pyroglutamic acid)</a:t>
            </a:r>
          </a:p>
          <a:p>
            <a:pPr marL="0" indent="0" algn="just">
              <a:buNone/>
            </a:pPr>
            <a:r>
              <a:rPr lang="en-US" dirty="0"/>
              <a:t>B</a:t>
            </a:r>
            <a:r>
              <a:rPr lang="en-US" dirty="0">
                <a:effectLst/>
              </a:rPr>
              <a:t>) Starvation ketoacidosis</a:t>
            </a:r>
          </a:p>
          <a:p>
            <a:pPr marL="0" indent="0" algn="just">
              <a:buNone/>
            </a:pPr>
            <a:r>
              <a:rPr lang="en-US" dirty="0"/>
              <a:t>D</a:t>
            </a:r>
            <a:r>
              <a:rPr lang="en-US" dirty="0">
                <a:effectLst/>
              </a:rPr>
              <a:t>) D-Lactic acidosis</a:t>
            </a:r>
          </a:p>
        </p:txBody>
      </p:sp>
    </p:spTree>
    <p:extLst>
      <p:ext uri="{BB962C8B-B14F-4D97-AF65-F5344CB8AC3E}">
        <p14:creationId xmlns:p14="http://schemas.microsoft.com/office/powerpoint/2010/main" val="823941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304799" y="1629508"/>
            <a:ext cx="11441723" cy="5030784"/>
          </a:xfrm>
        </p:spPr>
        <p:txBody>
          <a:bodyPr>
            <a:normAutofit lnSpcReduction="10000"/>
          </a:bodyPr>
          <a:lstStyle/>
          <a:p>
            <a:pPr marL="0" indent="0" algn="just">
              <a:buNone/>
            </a:pPr>
            <a:r>
              <a:rPr lang="en-US" dirty="0">
                <a:effectLst/>
              </a:rPr>
              <a:t>	This patient has an anion gap metabolic acidosis, with appropriate respiratory compensation. The [AG] is 25mEq/L, which is 15 </a:t>
            </a:r>
            <a:r>
              <a:rPr lang="en-US" dirty="0" err="1">
                <a:effectLst/>
              </a:rPr>
              <a:t>mEq</a:t>
            </a:r>
            <a:r>
              <a:rPr lang="en-US" dirty="0">
                <a:effectLst/>
              </a:rPr>
              <a:t>/L above an assumed baseline level of 10 </a:t>
            </a:r>
            <a:r>
              <a:rPr lang="en-US" dirty="0" err="1">
                <a:effectLst/>
              </a:rPr>
              <a:t>mEq</a:t>
            </a:r>
            <a:r>
              <a:rPr lang="en-US" dirty="0">
                <a:effectLst/>
              </a:rPr>
              <a:t>/L. This matches the reduction in [HCO3−] from 25 to 10 </a:t>
            </a:r>
            <a:r>
              <a:rPr lang="en-US" dirty="0" err="1">
                <a:effectLst/>
              </a:rPr>
              <a:t>mEq</a:t>
            </a:r>
            <a:r>
              <a:rPr lang="en-US" dirty="0">
                <a:effectLst/>
              </a:rPr>
              <a:t>/L. Thus, the </a:t>
            </a:r>
            <a:r>
              <a:rPr lang="el-GR" dirty="0">
                <a:effectLst/>
              </a:rPr>
              <a:t>Δ[</a:t>
            </a:r>
            <a:r>
              <a:rPr lang="en-US" dirty="0">
                <a:effectLst/>
              </a:rPr>
              <a:t>AG] increase = </a:t>
            </a:r>
            <a:r>
              <a:rPr lang="el-GR" dirty="0">
                <a:effectLst/>
              </a:rPr>
              <a:t>Δ[</a:t>
            </a:r>
            <a:r>
              <a:rPr lang="en-US" dirty="0">
                <a:effectLst/>
              </a:rPr>
              <a:t>HCO3−] decrease. The pCO2 is appropriately reduced, so he does not have a respiratory acid-base disorder. The clinical presentation did not suggest sepsis, and his L-lactate level is normal. Chronic diarrhea will often produce a normal AG (hyperchloremic) metabolic acidosis. There was no history of toxic alcohol or glycol ingestion, but measurement of an </a:t>
            </a:r>
            <a:r>
              <a:rPr lang="en-US" dirty="0" err="1">
                <a:effectLst/>
              </a:rPr>
              <a:t>osmolal</a:t>
            </a:r>
            <a:r>
              <a:rPr lang="en-US" dirty="0">
                <a:effectLst/>
              </a:rPr>
              <a:t> gap should be strongly considered in this case because a definitive diagnosis may take several days. However, given his surgical and clinical history, the disorder of </a:t>
            </a:r>
            <a:r>
              <a:rPr lang="en-US" dirty="0"/>
              <a:t>D-</a:t>
            </a:r>
            <a:r>
              <a:rPr lang="en-US" dirty="0">
                <a:effectLst/>
              </a:rPr>
              <a:t>lactic</a:t>
            </a:r>
            <a:r>
              <a:rPr lang="en-US" dirty="0"/>
              <a:t> </a:t>
            </a:r>
            <a:r>
              <a:rPr lang="en-US" dirty="0">
                <a:effectLst/>
              </a:rPr>
              <a:t>acidosis should rise to the very top of the differential diagnosis list; thus, the correct answer to question 10 is (c).</a:t>
            </a:r>
          </a:p>
          <a:p>
            <a:endParaRPr lang="en-US" dirty="0"/>
          </a:p>
        </p:txBody>
      </p:sp>
    </p:spTree>
    <p:extLst>
      <p:ext uri="{BB962C8B-B14F-4D97-AF65-F5344CB8AC3E}">
        <p14:creationId xmlns:p14="http://schemas.microsoft.com/office/powerpoint/2010/main" val="2130411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r>
              <a:rPr lang="en-US" b="1" dirty="0"/>
              <a:t>Pyroglutamic Acidosis</a:t>
            </a:r>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8"/>
            <a:ext cx="10515600" cy="3887994"/>
          </a:xfrm>
        </p:spPr>
        <p:txBody>
          <a:bodyPr/>
          <a:lstStyle/>
          <a:p>
            <a:r>
              <a:rPr lang="en-US" dirty="0">
                <a:solidFill>
                  <a:srgbClr val="595959"/>
                </a:solidFill>
                <a:effectLst/>
              </a:rPr>
              <a:t>Hereditary or acquired form of acidosis</a:t>
            </a:r>
          </a:p>
          <a:p>
            <a:endParaRPr lang="en-US" dirty="0">
              <a:solidFill>
                <a:srgbClr val="595959"/>
              </a:solidFill>
              <a:effectLst/>
            </a:endParaRPr>
          </a:p>
          <a:p>
            <a:r>
              <a:rPr lang="en-US" dirty="0">
                <a:solidFill>
                  <a:srgbClr val="595959"/>
                </a:solidFill>
                <a:effectLst/>
              </a:rPr>
              <a:t>Acquired form (deficiency in glutathione)</a:t>
            </a:r>
          </a:p>
          <a:p>
            <a:pPr lvl="1"/>
            <a:r>
              <a:rPr lang="en-US" dirty="0">
                <a:solidFill>
                  <a:srgbClr val="595959"/>
                </a:solidFill>
                <a:effectLst/>
              </a:rPr>
              <a:t>Acetaminophen</a:t>
            </a:r>
          </a:p>
          <a:p>
            <a:pPr lvl="1"/>
            <a:r>
              <a:rPr lang="en-US" dirty="0">
                <a:solidFill>
                  <a:srgbClr val="595959"/>
                </a:solidFill>
                <a:effectLst/>
              </a:rPr>
              <a:t>Vigabatrin</a:t>
            </a:r>
            <a:endParaRPr lang="en-US" dirty="0">
              <a:solidFill>
                <a:srgbClr val="595959"/>
              </a:solidFill>
            </a:endParaRPr>
          </a:p>
          <a:p>
            <a:pPr lvl="1"/>
            <a:r>
              <a:rPr lang="en-US" dirty="0">
                <a:solidFill>
                  <a:srgbClr val="595959"/>
                </a:solidFill>
                <a:effectLst/>
              </a:rPr>
              <a:t>Dietary glycine deficiency (malnutrition, pregnancy, type II diabetes, antibiotics)</a:t>
            </a:r>
          </a:p>
          <a:p>
            <a:endParaRPr lang="en-US" dirty="0"/>
          </a:p>
        </p:txBody>
      </p:sp>
    </p:spTree>
    <p:extLst>
      <p:ext uri="{BB962C8B-B14F-4D97-AF65-F5344CB8AC3E}">
        <p14:creationId xmlns:p14="http://schemas.microsoft.com/office/powerpoint/2010/main" val="12902391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endParaRPr lang="en-US" dirty="0"/>
          </a:p>
        </p:txBody>
      </p:sp>
      <p:pic>
        <p:nvPicPr>
          <p:cNvPr id="3" name="Content Placeholder 2">
            <a:extLst>
              <a:ext uri="{FF2B5EF4-FFF2-40B4-BE49-F238E27FC236}">
                <a16:creationId xmlns:a16="http://schemas.microsoft.com/office/drawing/2014/main" id="{7CEA8FE6-73CB-EE4B-7ABD-8997BC8A7DEF}"/>
              </a:ext>
            </a:extLst>
          </p:cNvPr>
          <p:cNvPicPr>
            <a:picLocks noGrp="1" noChangeAspect="1"/>
          </p:cNvPicPr>
          <p:nvPr>
            <p:ph idx="1"/>
          </p:nvPr>
        </p:nvPicPr>
        <p:blipFill>
          <a:blip r:embed="rId3"/>
          <a:stretch>
            <a:fillRect/>
          </a:stretch>
        </p:blipFill>
        <p:spPr>
          <a:xfrm>
            <a:off x="3048166" y="2771775"/>
            <a:ext cx="6095667" cy="3887788"/>
          </a:xfrm>
        </p:spPr>
      </p:pic>
      <p:sp>
        <p:nvSpPr>
          <p:cNvPr id="4" name="TextBox 3">
            <a:extLst>
              <a:ext uri="{FF2B5EF4-FFF2-40B4-BE49-F238E27FC236}">
                <a16:creationId xmlns:a16="http://schemas.microsoft.com/office/drawing/2014/main" id="{30020943-D5CE-99A4-D497-F7094A1E7B86}"/>
              </a:ext>
            </a:extLst>
          </p:cNvPr>
          <p:cNvSpPr txBox="1"/>
          <p:nvPr/>
        </p:nvSpPr>
        <p:spPr>
          <a:xfrm>
            <a:off x="10989427" y="6611779"/>
            <a:ext cx="771365" cy="246221"/>
          </a:xfrm>
          <a:prstGeom prst="rect">
            <a:avLst/>
          </a:prstGeom>
          <a:noFill/>
        </p:spPr>
        <p:txBody>
          <a:bodyPr wrap="none" rtlCol="0">
            <a:spAutoFit/>
          </a:bodyPr>
          <a:lstStyle/>
          <a:p>
            <a:r>
              <a:rPr lang="en-US" sz="1000" b="1" dirty="0"/>
              <a:t>BRCU 2024</a:t>
            </a:r>
          </a:p>
        </p:txBody>
      </p:sp>
    </p:spTree>
    <p:extLst>
      <p:ext uri="{BB962C8B-B14F-4D97-AF65-F5344CB8AC3E}">
        <p14:creationId xmlns:p14="http://schemas.microsoft.com/office/powerpoint/2010/main" val="18730504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endParaRPr lang="en-US" dirty="0"/>
          </a:p>
        </p:txBody>
      </p:sp>
      <p:pic>
        <p:nvPicPr>
          <p:cNvPr id="3" name="Content Placeholder 2">
            <a:extLst>
              <a:ext uri="{FF2B5EF4-FFF2-40B4-BE49-F238E27FC236}">
                <a16:creationId xmlns:a16="http://schemas.microsoft.com/office/drawing/2014/main" id="{F770ECDE-4960-7BD6-9F8A-B2B9902F2B94}"/>
              </a:ext>
            </a:extLst>
          </p:cNvPr>
          <p:cNvPicPr>
            <a:picLocks noGrp="1" noChangeAspect="1"/>
          </p:cNvPicPr>
          <p:nvPr>
            <p:ph idx="1"/>
          </p:nvPr>
        </p:nvPicPr>
        <p:blipFill>
          <a:blip r:embed="rId3"/>
          <a:stretch>
            <a:fillRect/>
          </a:stretch>
        </p:blipFill>
        <p:spPr>
          <a:xfrm>
            <a:off x="3146808" y="2771775"/>
            <a:ext cx="5898384" cy="3887788"/>
          </a:xfrm>
        </p:spPr>
      </p:pic>
      <p:sp>
        <p:nvSpPr>
          <p:cNvPr id="4" name="TextBox 3">
            <a:extLst>
              <a:ext uri="{FF2B5EF4-FFF2-40B4-BE49-F238E27FC236}">
                <a16:creationId xmlns:a16="http://schemas.microsoft.com/office/drawing/2014/main" id="{22634EC7-88F7-FCCE-276B-F9E01E98FF7C}"/>
              </a:ext>
            </a:extLst>
          </p:cNvPr>
          <p:cNvSpPr txBox="1"/>
          <p:nvPr/>
        </p:nvSpPr>
        <p:spPr>
          <a:xfrm>
            <a:off x="10989427" y="6611779"/>
            <a:ext cx="771365" cy="246221"/>
          </a:xfrm>
          <a:prstGeom prst="rect">
            <a:avLst/>
          </a:prstGeom>
          <a:noFill/>
        </p:spPr>
        <p:txBody>
          <a:bodyPr wrap="none" rtlCol="0">
            <a:spAutoFit/>
          </a:bodyPr>
          <a:lstStyle/>
          <a:p>
            <a:r>
              <a:rPr lang="en-US" sz="1000" b="1" dirty="0"/>
              <a:t>BRCU 2024</a:t>
            </a:r>
          </a:p>
        </p:txBody>
      </p:sp>
    </p:spTree>
    <p:extLst>
      <p:ext uri="{BB962C8B-B14F-4D97-AF65-F5344CB8AC3E}">
        <p14:creationId xmlns:p14="http://schemas.microsoft.com/office/powerpoint/2010/main" val="23717289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257908" y="1594338"/>
            <a:ext cx="8124092" cy="5065954"/>
          </a:xfrm>
        </p:spPr>
        <p:txBody>
          <a:bodyPr>
            <a:normAutofit fontScale="70000" lnSpcReduction="20000"/>
          </a:bodyPr>
          <a:lstStyle/>
          <a:p>
            <a:pPr marL="0" indent="0" algn="just">
              <a:buNone/>
            </a:pPr>
            <a:r>
              <a:rPr lang="en-US" dirty="0">
                <a:effectLst/>
              </a:rPr>
              <a:t>	A 38-year-old woman with a history of short-bowl surgery for complication of trauma and kidney stones. She presents with </a:t>
            </a:r>
            <a:r>
              <a:rPr lang="en-US" dirty="0" err="1">
                <a:effectLst/>
              </a:rPr>
              <a:t>slured</a:t>
            </a:r>
            <a:r>
              <a:rPr lang="en-US" dirty="0">
                <a:effectLst/>
              </a:rPr>
              <a:t> speech, confusion, weakness, multiple loose stools, impaired motor coordination, and irritability. She likes ice cream and developed these symptoms after eating a large container of ice cream. She is not on any medications or special diet. ABG: pH 7.27, pCO2 24 mmHg, and calculated HCO3- 16. Urine ketones are negative. Serum lactate levels are 1.5 mmol/L. Serum Cr is normal. The anion gap is 20 and osmolar gap is 10. A urinalysis with microscopy as performed with crystals shown. </a:t>
            </a:r>
          </a:p>
          <a:p>
            <a:pPr marL="0" indent="0" algn="just">
              <a:buNone/>
            </a:pPr>
            <a:endParaRPr lang="en-US" dirty="0"/>
          </a:p>
          <a:p>
            <a:pPr marL="0" indent="0" algn="just">
              <a:buNone/>
            </a:pPr>
            <a:r>
              <a:rPr lang="en-US" b="1" dirty="0">
                <a:effectLst/>
              </a:rPr>
              <a:t>Which of the following is the MOST likely cause of this acid-base disturbance in this patient? </a:t>
            </a:r>
          </a:p>
          <a:p>
            <a:pPr marL="0" indent="0" algn="just">
              <a:buNone/>
            </a:pPr>
            <a:r>
              <a:rPr lang="en-US" dirty="0"/>
              <a:t>A</a:t>
            </a:r>
            <a:r>
              <a:rPr lang="en-US" dirty="0">
                <a:effectLst/>
              </a:rPr>
              <a:t>) L-Lactic Acid</a:t>
            </a:r>
          </a:p>
          <a:p>
            <a:pPr marL="0" indent="0" algn="just">
              <a:buNone/>
            </a:pPr>
            <a:r>
              <a:rPr lang="en-US" dirty="0"/>
              <a:t>B</a:t>
            </a:r>
            <a:r>
              <a:rPr lang="en-US" dirty="0">
                <a:effectLst/>
              </a:rPr>
              <a:t>) Pyroglutamic Acid</a:t>
            </a:r>
          </a:p>
          <a:p>
            <a:pPr marL="0" indent="0" algn="just">
              <a:buNone/>
            </a:pPr>
            <a:r>
              <a:rPr lang="en-US" dirty="0">
                <a:effectLst/>
              </a:rPr>
              <a:t>C) D-Lactic Acid</a:t>
            </a:r>
          </a:p>
          <a:p>
            <a:pPr marL="0" indent="0" algn="just">
              <a:buNone/>
            </a:pPr>
            <a:r>
              <a:rPr lang="en-US" dirty="0"/>
              <a:t>D</a:t>
            </a:r>
            <a:r>
              <a:rPr lang="en-US" dirty="0">
                <a:effectLst/>
              </a:rPr>
              <a:t>) Methanol</a:t>
            </a:r>
          </a:p>
          <a:p>
            <a:pPr marL="0" indent="0" algn="just">
              <a:buNone/>
            </a:pPr>
            <a:r>
              <a:rPr lang="en-US" dirty="0">
                <a:effectLst/>
              </a:rPr>
              <a:t>E) Topiramate</a:t>
            </a:r>
          </a:p>
        </p:txBody>
      </p:sp>
      <p:pic>
        <p:nvPicPr>
          <p:cNvPr id="3074" name="Picture 2" descr="caoxshort | Facebook">
            <a:extLst>
              <a:ext uri="{FF2B5EF4-FFF2-40B4-BE49-F238E27FC236}">
                <a16:creationId xmlns:a16="http://schemas.microsoft.com/office/drawing/2014/main" id="{A5A4BDEB-3D1C-D82F-F401-58AEBD8E07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1488831"/>
            <a:ext cx="38100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122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AC496-6D1A-97E4-34EE-AC7724BE7570}"/>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C31F5DFB-65B6-ACB8-406B-CC3C69CF9425}"/>
              </a:ext>
            </a:extLst>
          </p:cNvPr>
          <p:cNvPicPr>
            <a:picLocks noChangeAspect="1"/>
          </p:cNvPicPr>
          <p:nvPr/>
        </p:nvPicPr>
        <p:blipFill>
          <a:blip r:embed="rId3"/>
          <a:stretch>
            <a:fillRect/>
          </a:stretch>
        </p:blipFill>
        <p:spPr>
          <a:xfrm>
            <a:off x="0" y="0"/>
            <a:ext cx="12192000" cy="6858000"/>
          </a:xfrm>
          <a:prstGeom prst="rect">
            <a:avLst/>
          </a:prstGeom>
        </p:spPr>
      </p:pic>
      <p:pic>
        <p:nvPicPr>
          <p:cNvPr id="8" name="Content Placeholder 7">
            <a:extLst>
              <a:ext uri="{FF2B5EF4-FFF2-40B4-BE49-F238E27FC236}">
                <a16:creationId xmlns:a16="http://schemas.microsoft.com/office/drawing/2014/main" id="{720D3EA0-71EC-5E23-4D0E-3B4EE8E2391C}"/>
              </a:ext>
            </a:extLst>
          </p:cNvPr>
          <p:cNvPicPr>
            <a:picLocks noGrp="1" noChangeAspect="1"/>
          </p:cNvPicPr>
          <p:nvPr>
            <p:ph idx="1"/>
          </p:nvPr>
        </p:nvPicPr>
        <p:blipFill>
          <a:blip r:embed="rId4"/>
          <a:stretch>
            <a:fillRect/>
          </a:stretch>
        </p:blipFill>
        <p:spPr>
          <a:xfrm>
            <a:off x="0" y="4055224"/>
            <a:ext cx="4003964" cy="2802775"/>
          </a:xfrm>
        </p:spPr>
      </p:pic>
      <p:pic>
        <p:nvPicPr>
          <p:cNvPr id="9" name="Picture 8" descr="The Cori Cycle: An Anaerobic Metabolic Method for Gluconeogenesis |  BioRender Science Templates">
            <a:extLst>
              <a:ext uri="{FF2B5EF4-FFF2-40B4-BE49-F238E27FC236}">
                <a16:creationId xmlns:a16="http://schemas.microsoft.com/office/drawing/2014/main" id="{E61E6F13-128E-3911-288F-678AAC48897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623" t="21261" r="2472" b="9931"/>
          <a:stretch/>
        </p:blipFill>
        <p:spPr bwMode="auto">
          <a:xfrm>
            <a:off x="267536" y="1565149"/>
            <a:ext cx="3468891" cy="249007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arbohydrate Metabolism - an overview | ScienceDirect Topics">
            <a:extLst>
              <a:ext uri="{FF2B5EF4-FFF2-40B4-BE49-F238E27FC236}">
                <a16:creationId xmlns:a16="http://schemas.microsoft.com/office/drawing/2014/main" id="{BC1C605C-6390-8CF6-2BB3-3CE836B37B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0729" y="3061854"/>
            <a:ext cx="2851502" cy="37961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D3E656C-3597-E946-A9A1-3BE62498EC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6625" y="129539"/>
            <a:ext cx="4067588" cy="2802776"/>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3">
            <a:extLst>
              <a:ext uri="{FF2B5EF4-FFF2-40B4-BE49-F238E27FC236}">
                <a16:creationId xmlns:a16="http://schemas.microsoft.com/office/drawing/2014/main" id="{506EE418-9DF8-34BA-A75C-E625603B60D2}"/>
              </a:ext>
            </a:extLst>
          </p:cNvPr>
          <p:cNvPicPr>
            <a:picLocks noChangeAspect="1"/>
          </p:cNvPicPr>
          <p:nvPr/>
        </p:nvPicPr>
        <p:blipFill rotWithShape="1">
          <a:blip r:embed="rId8"/>
          <a:srcRect b="20839"/>
          <a:stretch/>
        </p:blipFill>
        <p:spPr>
          <a:xfrm>
            <a:off x="8242085" y="1456882"/>
            <a:ext cx="3618753" cy="2706608"/>
          </a:xfrm>
          <a:prstGeom prst="rect">
            <a:avLst/>
          </a:prstGeom>
        </p:spPr>
      </p:pic>
      <p:pic>
        <p:nvPicPr>
          <p:cNvPr id="15" name="Picture 14">
            <a:extLst>
              <a:ext uri="{FF2B5EF4-FFF2-40B4-BE49-F238E27FC236}">
                <a16:creationId xmlns:a16="http://schemas.microsoft.com/office/drawing/2014/main" id="{C13103F7-4311-422E-A57C-075BD3A4E28E}"/>
              </a:ext>
            </a:extLst>
          </p:cNvPr>
          <p:cNvPicPr>
            <a:picLocks noChangeAspect="1"/>
          </p:cNvPicPr>
          <p:nvPr/>
        </p:nvPicPr>
        <p:blipFill>
          <a:blip r:embed="rId9"/>
          <a:stretch>
            <a:fillRect/>
          </a:stretch>
        </p:blipFill>
        <p:spPr>
          <a:xfrm flipV="1">
            <a:off x="9695779" y="1869019"/>
            <a:ext cx="2409176" cy="420311"/>
          </a:xfrm>
          <a:prstGeom prst="rect">
            <a:avLst/>
          </a:prstGeom>
        </p:spPr>
      </p:pic>
      <p:pic>
        <p:nvPicPr>
          <p:cNvPr id="16" name="Content Placeholder 3">
            <a:extLst>
              <a:ext uri="{FF2B5EF4-FFF2-40B4-BE49-F238E27FC236}">
                <a16:creationId xmlns:a16="http://schemas.microsoft.com/office/drawing/2014/main" id="{6768DE09-779C-F45E-DC0F-A4B9365B7AD6}"/>
              </a:ext>
            </a:extLst>
          </p:cNvPr>
          <p:cNvPicPr>
            <a:picLocks noChangeAspect="1"/>
          </p:cNvPicPr>
          <p:nvPr/>
        </p:nvPicPr>
        <p:blipFill>
          <a:blip r:embed="rId10"/>
          <a:stretch>
            <a:fillRect/>
          </a:stretch>
        </p:blipFill>
        <p:spPr>
          <a:xfrm>
            <a:off x="10125268" y="13854"/>
            <a:ext cx="2066731" cy="1722276"/>
          </a:xfrm>
          <a:prstGeom prst="rect">
            <a:avLst/>
          </a:prstGeom>
        </p:spPr>
      </p:pic>
      <p:pic>
        <p:nvPicPr>
          <p:cNvPr id="17" name="Content Placeholder 7">
            <a:extLst>
              <a:ext uri="{FF2B5EF4-FFF2-40B4-BE49-F238E27FC236}">
                <a16:creationId xmlns:a16="http://schemas.microsoft.com/office/drawing/2014/main" id="{505FF603-1E81-F93F-69B7-203FECBB9952}"/>
              </a:ext>
            </a:extLst>
          </p:cNvPr>
          <p:cNvPicPr>
            <a:picLocks noChangeAspect="1"/>
          </p:cNvPicPr>
          <p:nvPr/>
        </p:nvPicPr>
        <p:blipFill>
          <a:blip r:embed="rId11"/>
          <a:stretch>
            <a:fillRect/>
          </a:stretch>
        </p:blipFill>
        <p:spPr>
          <a:xfrm>
            <a:off x="8186097" y="4212578"/>
            <a:ext cx="3878341" cy="2631568"/>
          </a:xfrm>
          <a:prstGeom prst="rect">
            <a:avLst/>
          </a:prstGeom>
        </p:spPr>
      </p:pic>
    </p:spTree>
    <p:extLst>
      <p:ext uri="{BB962C8B-B14F-4D97-AF65-F5344CB8AC3E}">
        <p14:creationId xmlns:p14="http://schemas.microsoft.com/office/powerpoint/2010/main" val="2043893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dissolve">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dissolv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par>
                                <p:cTn id="28" presetID="9"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dissolve">
                                      <p:cBhvr>
                                        <p:cTn id="30" dur="500"/>
                                        <p:tgtEl>
                                          <p:spTgt spid="15"/>
                                        </p:tgtEl>
                                      </p:cBhvr>
                                    </p:animEffect>
                                  </p:childTnLst>
                                </p:cTn>
                              </p:par>
                              <p:par>
                                <p:cTn id="31" presetID="9"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dissolv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dissolve">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257908" y="1594338"/>
            <a:ext cx="8124092" cy="5065954"/>
          </a:xfrm>
        </p:spPr>
        <p:txBody>
          <a:bodyPr>
            <a:normAutofit fontScale="70000" lnSpcReduction="20000"/>
          </a:bodyPr>
          <a:lstStyle/>
          <a:p>
            <a:pPr marL="0" indent="0" algn="just">
              <a:buNone/>
            </a:pPr>
            <a:r>
              <a:rPr lang="en-US" dirty="0">
                <a:effectLst/>
              </a:rPr>
              <a:t>	A 38-year-old woman with a history of short-bowl surgery for complication of trauma and kidney stones. She presents with </a:t>
            </a:r>
            <a:r>
              <a:rPr lang="en-US" dirty="0" err="1">
                <a:effectLst/>
              </a:rPr>
              <a:t>slured</a:t>
            </a:r>
            <a:r>
              <a:rPr lang="en-US" dirty="0">
                <a:effectLst/>
              </a:rPr>
              <a:t> speech, confusion, weakness, multiple loose stools, impaired motor coordination, and irritability. She likes ice cream and developed these symptoms after eating a large container of ice cream. She is not on any medications or special diet. ABG: pH 7.27, pCO2 24 mmHg, and calculated HCO3- 16. Urine ketones are negative. Serum lactate levels are 1.5 mmol/L. Serum Cr is normal. The anion gap is 20 and osmolar gap is 10. A urinalysis with microscopy as performed with crystals shown. </a:t>
            </a:r>
          </a:p>
          <a:p>
            <a:pPr marL="0" indent="0" algn="just">
              <a:buNone/>
            </a:pPr>
            <a:endParaRPr lang="en-US" dirty="0"/>
          </a:p>
          <a:p>
            <a:pPr marL="0" indent="0" algn="just">
              <a:buNone/>
            </a:pPr>
            <a:r>
              <a:rPr lang="en-US" b="1" dirty="0">
                <a:effectLst/>
              </a:rPr>
              <a:t>Which of the following is the MOST likely cause of this acid-base disturbance in this patient? </a:t>
            </a:r>
          </a:p>
          <a:p>
            <a:pPr marL="0" indent="0" algn="just">
              <a:buNone/>
            </a:pPr>
            <a:r>
              <a:rPr lang="en-US" dirty="0"/>
              <a:t>A</a:t>
            </a:r>
            <a:r>
              <a:rPr lang="en-US" dirty="0">
                <a:effectLst/>
              </a:rPr>
              <a:t>) L-Lactic Acid</a:t>
            </a:r>
          </a:p>
          <a:p>
            <a:pPr marL="0" indent="0" algn="just">
              <a:buNone/>
            </a:pPr>
            <a:r>
              <a:rPr lang="en-US" dirty="0"/>
              <a:t>B</a:t>
            </a:r>
            <a:r>
              <a:rPr lang="en-US" dirty="0">
                <a:effectLst/>
              </a:rPr>
              <a:t>) Pyroglutamic Acid</a:t>
            </a:r>
          </a:p>
          <a:p>
            <a:pPr marL="0" indent="0" algn="just">
              <a:buNone/>
            </a:pPr>
            <a:r>
              <a:rPr lang="en-US" b="1" dirty="0">
                <a:effectLst/>
              </a:rPr>
              <a:t>C) D-Lactic Acid</a:t>
            </a:r>
          </a:p>
          <a:p>
            <a:pPr marL="0" indent="0" algn="just">
              <a:buNone/>
            </a:pPr>
            <a:r>
              <a:rPr lang="en-US" dirty="0"/>
              <a:t>D</a:t>
            </a:r>
            <a:r>
              <a:rPr lang="en-US" dirty="0">
                <a:effectLst/>
              </a:rPr>
              <a:t>) Methanol</a:t>
            </a:r>
          </a:p>
          <a:p>
            <a:pPr marL="0" indent="0" algn="just">
              <a:buNone/>
            </a:pPr>
            <a:r>
              <a:rPr lang="en-US" dirty="0">
                <a:effectLst/>
              </a:rPr>
              <a:t>E) Topiramate</a:t>
            </a:r>
          </a:p>
        </p:txBody>
      </p:sp>
      <p:pic>
        <p:nvPicPr>
          <p:cNvPr id="3074" name="Picture 2" descr="caoxshort | Facebook">
            <a:extLst>
              <a:ext uri="{FF2B5EF4-FFF2-40B4-BE49-F238E27FC236}">
                <a16:creationId xmlns:a16="http://schemas.microsoft.com/office/drawing/2014/main" id="{A5A4BDEB-3D1C-D82F-F401-58AEBD8E07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1488831"/>
            <a:ext cx="38100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533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2356338" y="1241062"/>
            <a:ext cx="9308124" cy="5616938"/>
          </a:xfrm>
        </p:spPr>
        <p:txBody>
          <a:bodyPr>
            <a:noAutofit/>
          </a:bodyPr>
          <a:lstStyle/>
          <a:p>
            <a:pPr marL="0" indent="0" algn="just">
              <a:buNone/>
            </a:pPr>
            <a:r>
              <a:rPr lang="en-US" sz="1400" dirty="0">
                <a:effectLst/>
              </a:rPr>
              <a:t>A 55 year old man with chronic alcoholism presents to the ED with agitation, blurred vision, and eye pain. Blood pressure and pulse rate are normal. He is afebrile.</a:t>
            </a:r>
            <a:r>
              <a:rPr lang="en-US" sz="1400" dirty="0"/>
              <a:t> Lab findings are as follows.</a:t>
            </a:r>
          </a:p>
          <a:p>
            <a:pPr marL="0" indent="0">
              <a:lnSpc>
                <a:spcPct val="120000"/>
              </a:lnSpc>
              <a:spcBef>
                <a:spcPts val="0"/>
              </a:spcBef>
              <a:buNone/>
            </a:pPr>
            <a:r>
              <a:rPr lang="en-US" sz="1400" dirty="0"/>
              <a:t>	Sodium		144 mmol/L</a:t>
            </a:r>
          </a:p>
          <a:p>
            <a:pPr marL="0" indent="0">
              <a:lnSpc>
                <a:spcPct val="120000"/>
              </a:lnSpc>
              <a:spcBef>
                <a:spcPts val="0"/>
              </a:spcBef>
              <a:buNone/>
            </a:pPr>
            <a:r>
              <a:rPr lang="en-US" sz="1400" dirty="0"/>
              <a:t>	Potassium		3.1 mmol/L</a:t>
            </a:r>
          </a:p>
          <a:p>
            <a:pPr marL="0" indent="0">
              <a:lnSpc>
                <a:spcPct val="120000"/>
              </a:lnSpc>
              <a:spcBef>
                <a:spcPts val="0"/>
              </a:spcBef>
              <a:buNone/>
            </a:pPr>
            <a:r>
              <a:rPr lang="en-US" sz="1400" dirty="0"/>
              <a:t>	Chloride		101 mmol/L</a:t>
            </a:r>
          </a:p>
          <a:p>
            <a:pPr marL="0" indent="0">
              <a:lnSpc>
                <a:spcPct val="120000"/>
              </a:lnSpc>
              <a:spcBef>
                <a:spcPts val="0"/>
              </a:spcBef>
              <a:buNone/>
            </a:pPr>
            <a:r>
              <a:rPr lang="en-US" sz="1400" dirty="0"/>
              <a:t>	Total CO2		12 mmol/L</a:t>
            </a:r>
          </a:p>
          <a:p>
            <a:pPr marL="0" indent="0">
              <a:lnSpc>
                <a:spcPct val="120000"/>
              </a:lnSpc>
              <a:spcBef>
                <a:spcPts val="0"/>
              </a:spcBef>
              <a:buNone/>
            </a:pPr>
            <a:r>
              <a:rPr lang="en-US" sz="1400" dirty="0"/>
              <a:t>	Blood urea nitrogen	9 mg/dL</a:t>
            </a:r>
          </a:p>
          <a:p>
            <a:pPr marL="0" indent="0">
              <a:lnSpc>
                <a:spcPct val="120000"/>
              </a:lnSpc>
              <a:spcBef>
                <a:spcPts val="0"/>
              </a:spcBef>
              <a:buNone/>
            </a:pPr>
            <a:r>
              <a:rPr lang="en-US" sz="1400" dirty="0"/>
              <a:t>	Creatinine		1.5 mg/dL</a:t>
            </a:r>
          </a:p>
          <a:p>
            <a:pPr marL="0" indent="0">
              <a:lnSpc>
                <a:spcPct val="120000"/>
              </a:lnSpc>
              <a:spcBef>
                <a:spcPts val="0"/>
              </a:spcBef>
              <a:buNone/>
            </a:pPr>
            <a:r>
              <a:rPr lang="en-US" sz="1400" dirty="0"/>
              <a:t>	Glucose		103 mg/100mL</a:t>
            </a:r>
          </a:p>
          <a:p>
            <a:pPr marL="0" indent="0">
              <a:lnSpc>
                <a:spcPct val="120000"/>
              </a:lnSpc>
              <a:spcBef>
                <a:spcPts val="0"/>
              </a:spcBef>
              <a:buNone/>
            </a:pPr>
            <a:r>
              <a:rPr lang="en-US" sz="1400" dirty="0"/>
              <a:t>	Calcium		7.8 mg/dL</a:t>
            </a:r>
          </a:p>
          <a:p>
            <a:pPr marL="0" indent="0">
              <a:lnSpc>
                <a:spcPct val="120000"/>
              </a:lnSpc>
              <a:spcBef>
                <a:spcPts val="0"/>
              </a:spcBef>
              <a:buNone/>
            </a:pPr>
            <a:r>
              <a:rPr lang="en-US" sz="1400" dirty="0"/>
              <a:t>	Magnesium		1.5 mg/dL</a:t>
            </a:r>
          </a:p>
          <a:p>
            <a:pPr marL="0" indent="0">
              <a:lnSpc>
                <a:spcPct val="120000"/>
              </a:lnSpc>
              <a:spcBef>
                <a:spcPts val="0"/>
              </a:spcBef>
              <a:buNone/>
            </a:pPr>
            <a:r>
              <a:rPr lang="en-US" sz="1400" dirty="0"/>
              <a:t>	Phosphorus		2.1 mg/dL</a:t>
            </a:r>
          </a:p>
          <a:p>
            <a:pPr marL="0" indent="0">
              <a:lnSpc>
                <a:spcPct val="120000"/>
              </a:lnSpc>
              <a:spcBef>
                <a:spcPts val="0"/>
              </a:spcBef>
              <a:buNone/>
            </a:pPr>
            <a:r>
              <a:rPr lang="en-US" sz="1400" dirty="0"/>
              <a:t>	Lactate		2.1 mmol/L</a:t>
            </a:r>
          </a:p>
          <a:p>
            <a:pPr marL="0" indent="0">
              <a:lnSpc>
                <a:spcPct val="120000"/>
              </a:lnSpc>
              <a:spcBef>
                <a:spcPts val="0"/>
              </a:spcBef>
              <a:buNone/>
            </a:pPr>
            <a:r>
              <a:rPr lang="en-US" sz="1400" dirty="0"/>
              <a:t>	Osmolality		335 </a:t>
            </a:r>
            <a:r>
              <a:rPr lang="en-US" sz="1400" dirty="0" err="1"/>
              <a:t>mOsm</a:t>
            </a:r>
            <a:r>
              <a:rPr lang="en-US" sz="1400" dirty="0"/>
              <a:t>/L</a:t>
            </a:r>
          </a:p>
          <a:p>
            <a:pPr marL="0" indent="0">
              <a:lnSpc>
                <a:spcPct val="120000"/>
              </a:lnSpc>
              <a:spcBef>
                <a:spcPts val="0"/>
              </a:spcBef>
              <a:buNone/>
            </a:pPr>
            <a:r>
              <a:rPr lang="en-US" sz="1400" dirty="0"/>
              <a:t>	Arterial blood gas: 	pH 7.10, pCO2 28 mm Hg</a:t>
            </a:r>
          </a:p>
          <a:p>
            <a:pPr>
              <a:lnSpc>
                <a:spcPct val="120000"/>
              </a:lnSpc>
              <a:spcBef>
                <a:spcPts val="0"/>
              </a:spcBef>
            </a:pPr>
            <a:endParaRPr lang="en-US" sz="1400" dirty="0"/>
          </a:p>
          <a:p>
            <a:pPr marL="0" indent="0">
              <a:lnSpc>
                <a:spcPct val="120000"/>
              </a:lnSpc>
              <a:spcBef>
                <a:spcPts val="0"/>
              </a:spcBef>
              <a:buNone/>
            </a:pPr>
            <a:r>
              <a:rPr lang="en-US" sz="1400" b="1" dirty="0"/>
              <a:t>What enzyme does initial treat for this underlying processes competitively inhibit?</a:t>
            </a:r>
          </a:p>
          <a:p>
            <a:pPr marL="0" indent="0">
              <a:lnSpc>
                <a:spcPct val="120000"/>
              </a:lnSpc>
              <a:spcBef>
                <a:spcPts val="0"/>
              </a:spcBef>
              <a:buNone/>
            </a:pPr>
            <a:r>
              <a:rPr lang="en-US" sz="1400" dirty="0"/>
              <a:t>A) 5-Oxoprolinase</a:t>
            </a:r>
          </a:p>
          <a:p>
            <a:pPr marL="0" indent="0">
              <a:lnSpc>
                <a:spcPct val="120000"/>
              </a:lnSpc>
              <a:spcBef>
                <a:spcPts val="0"/>
              </a:spcBef>
              <a:buNone/>
            </a:pPr>
            <a:r>
              <a:rPr lang="en-US" sz="1400" dirty="0"/>
              <a:t>B) Lactate Dehydrogenase</a:t>
            </a:r>
          </a:p>
          <a:p>
            <a:pPr marL="0" indent="0">
              <a:lnSpc>
                <a:spcPct val="120000"/>
              </a:lnSpc>
              <a:spcBef>
                <a:spcPts val="0"/>
              </a:spcBef>
              <a:buNone/>
            </a:pPr>
            <a:r>
              <a:rPr lang="en-US" sz="1400" dirty="0"/>
              <a:t>C) Aldehyde Dehydrogenase</a:t>
            </a:r>
          </a:p>
          <a:p>
            <a:pPr marL="0" indent="0">
              <a:lnSpc>
                <a:spcPct val="120000"/>
              </a:lnSpc>
              <a:spcBef>
                <a:spcPts val="0"/>
              </a:spcBef>
              <a:buNone/>
            </a:pPr>
            <a:r>
              <a:rPr lang="en-US" sz="1400" dirty="0"/>
              <a:t>D) Alcohol Dehydrogenase </a:t>
            </a:r>
          </a:p>
          <a:p>
            <a:pPr marL="0" indent="0">
              <a:lnSpc>
                <a:spcPct val="120000"/>
              </a:lnSpc>
              <a:spcBef>
                <a:spcPts val="0"/>
              </a:spcBef>
              <a:buNone/>
            </a:pPr>
            <a:r>
              <a:rPr lang="en-US" sz="1400" dirty="0"/>
              <a:t>E) Pyruvate Dehydrogenase</a:t>
            </a:r>
          </a:p>
        </p:txBody>
      </p:sp>
    </p:spTree>
    <p:extLst>
      <p:ext uri="{BB962C8B-B14F-4D97-AF65-F5344CB8AC3E}">
        <p14:creationId xmlns:p14="http://schemas.microsoft.com/office/powerpoint/2010/main" val="38413762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2356338" y="1241062"/>
            <a:ext cx="9308124" cy="5616938"/>
          </a:xfrm>
        </p:spPr>
        <p:txBody>
          <a:bodyPr>
            <a:noAutofit/>
          </a:bodyPr>
          <a:lstStyle/>
          <a:p>
            <a:pPr marL="0" indent="0" algn="just">
              <a:buNone/>
            </a:pPr>
            <a:r>
              <a:rPr lang="en-US" sz="1400" dirty="0">
                <a:effectLst/>
              </a:rPr>
              <a:t>A 55 year old man with chronic alcoholism presents to the ED with agitation, blurred vision, and eye pain. Blood pressure and pulse rate are normal. He is afebrile.</a:t>
            </a:r>
            <a:r>
              <a:rPr lang="en-US" sz="1400" dirty="0"/>
              <a:t> Lab findings are as follows.</a:t>
            </a:r>
          </a:p>
          <a:p>
            <a:pPr marL="0" indent="0">
              <a:lnSpc>
                <a:spcPct val="120000"/>
              </a:lnSpc>
              <a:spcBef>
                <a:spcPts val="0"/>
              </a:spcBef>
              <a:buNone/>
            </a:pPr>
            <a:r>
              <a:rPr lang="en-US" sz="1400" dirty="0"/>
              <a:t>	Sodium		144 mmol/L</a:t>
            </a:r>
          </a:p>
          <a:p>
            <a:pPr marL="0" indent="0">
              <a:lnSpc>
                <a:spcPct val="120000"/>
              </a:lnSpc>
              <a:spcBef>
                <a:spcPts val="0"/>
              </a:spcBef>
              <a:buNone/>
            </a:pPr>
            <a:r>
              <a:rPr lang="en-US" sz="1400" dirty="0"/>
              <a:t>	Potassium		3.1 mmol/L</a:t>
            </a:r>
          </a:p>
          <a:p>
            <a:pPr marL="0" indent="0">
              <a:lnSpc>
                <a:spcPct val="120000"/>
              </a:lnSpc>
              <a:spcBef>
                <a:spcPts val="0"/>
              </a:spcBef>
              <a:buNone/>
            </a:pPr>
            <a:r>
              <a:rPr lang="en-US" sz="1400" dirty="0"/>
              <a:t>	Chloride		101 mmol/L</a:t>
            </a:r>
          </a:p>
          <a:p>
            <a:pPr marL="0" indent="0">
              <a:lnSpc>
                <a:spcPct val="120000"/>
              </a:lnSpc>
              <a:spcBef>
                <a:spcPts val="0"/>
              </a:spcBef>
              <a:buNone/>
            </a:pPr>
            <a:r>
              <a:rPr lang="en-US" sz="1400" dirty="0"/>
              <a:t>	Total CO2		12 mmol/L</a:t>
            </a:r>
          </a:p>
          <a:p>
            <a:pPr marL="0" indent="0">
              <a:lnSpc>
                <a:spcPct val="120000"/>
              </a:lnSpc>
              <a:spcBef>
                <a:spcPts val="0"/>
              </a:spcBef>
              <a:buNone/>
            </a:pPr>
            <a:r>
              <a:rPr lang="en-US" sz="1400" dirty="0"/>
              <a:t>	Blood urea nitrogen	9 mg/dL</a:t>
            </a:r>
          </a:p>
          <a:p>
            <a:pPr marL="0" indent="0">
              <a:lnSpc>
                <a:spcPct val="120000"/>
              </a:lnSpc>
              <a:spcBef>
                <a:spcPts val="0"/>
              </a:spcBef>
              <a:buNone/>
            </a:pPr>
            <a:r>
              <a:rPr lang="en-US" sz="1400" dirty="0"/>
              <a:t>	Creatinine		1.5 mg/dL</a:t>
            </a:r>
          </a:p>
          <a:p>
            <a:pPr marL="0" indent="0">
              <a:lnSpc>
                <a:spcPct val="120000"/>
              </a:lnSpc>
              <a:spcBef>
                <a:spcPts val="0"/>
              </a:spcBef>
              <a:buNone/>
            </a:pPr>
            <a:r>
              <a:rPr lang="en-US" sz="1400" dirty="0"/>
              <a:t>	Glucose		103 mg/100mL</a:t>
            </a:r>
          </a:p>
          <a:p>
            <a:pPr marL="0" indent="0">
              <a:lnSpc>
                <a:spcPct val="120000"/>
              </a:lnSpc>
              <a:spcBef>
                <a:spcPts val="0"/>
              </a:spcBef>
              <a:buNone/>
            </a:pPr>
            <a:r>
              <a:rPr lang="en-US" sz="1400" dirty="0"/>
              <a:t>	Calcium		7.8 mg/dL</a:t>
            </a:r>
          </a:p>
          <a:p>
            <a:pPr marL="0" indent="0">
              <a:lnSpc>
                <a:spcPct val="120000"/>
              </a:lnSpc>
              <a:spcBef>
                <a:spcPts val="0"/>
              </a:spcBef>
              <a:buNone/>
            </a:pPr>
            <a:r>
              <a:rPr lang="en-US" sz="1400" dirty="0"/>
              <a:t>	Magnesium		1.5 mg/dL</a:t>
            </a:r>
          </a:p>
          <a:p>
            <a:pPr marL="0" indent="0">
              <a:lnSpc>
                <a:spcPct val="120000"/>
              </a:lnSpc>
              <a:spcBef>
                <a:spcPts val="0"/>
              </a:spcBef>
              <a:buNone/>
            </a:pPr>
            <a:r>
              <a:rPr lang="en-US" sz="1400" dirty="0"/>
              <a:t>	Phosphorus		2.1 mg/dL</a:t>
            </a:r>
          </a:p>
          <a:p>
            <a:pPr marL="0" indent="0">
              <a:lnSpc>
                <a:spcPct val="120000"/>
              </a:lnSpc>
              <a:spcBef>
                <a:spcPts val="0"/>
              </a:spcBef>
              <a:buNone/>
            </a:pPr>
            <a:r>
              <a:rPr lang="en-US" sz="1400" dirty="0"/>
              <a:t>	Lactate		2.1 mmol/L</a:t>
            </a:r>
          </a:p>
          <a:p>
            <a:pPr marL="0" indent="0">
              <a:lnSpc>
                <a:spcPct val="120000"/>
              </a:lnSpc>
              <a:spcBef>
                <a:spcPts val="0"/>
              </a:spcBef>
              <a:buNone/>
            </a:pPr>
            <a:r>
              <a:rPr lang="en-US" sz="1400" dirty="0"/>
              <a:t>	Osmolality		335 </a:t>
            </a:r>
            <a:r>
              <a:rPr lang="en-US" sz="1400" dirty="0" err="1"/>
              <a:t>mOsm</a:t>
            </a:r>
            <a:r>
              <a:rPr lang="en-US" sz="1400" dirty="0"/>
              <a:t>/L</a:t>
            </a:r>
          </a:p>
          <a:p>
            <a:pPr marL="0" indent="0">
              <a:lnSpc>
                <a:spcPct val="120000"/>
              </a:lnSpc>
              <a:spcBef>
                <a:spcPts val="0"/>
              </a:spcBef>
              <a:buNone/>
            </a:pPr>
            <a:r>
              <a:rPr lang="en-US" sz="1400" dirty="0"/>
              <a:t>	Arterial blood gas: 	pH 7.10, pCO2 28 mm Hg</a:t>
            </a:r>
          </a:p>
          <a:p>
            <a:pPr>
              <a:lnSpc>
                <a:spcPct val="120000"/>
              </a:lnSpc>
              <a:spcBef>
                <a:spcPts val="0"/>
              </a:spcBef>
            </a:pPr>
            <a:endParaRPr lang="en-US" sz="1400" dirty="0"/>
          </a:p>
          <a:p>
            <a:pPr marL="0" indent="0">
              <a:lnSpc>
                <a:spcPct val="120000"/>
              </a:lnSpc>
              <a:spcBef>
                <a:spcPts val="0"/>
              </a:spcBef>
              <a:buNone/>
            </a:pPr>
            <a:r>
              <a:rPr lang="en-US" sz="1400" b="1" dirty="0"/>
              <a:t>What enzyme does initial treat for this underlying processes competitively inhibit?</a:t>
            </a:r>
          </a:p>
          <a:p>
            <a:pPr marL="0" indent="0">
              <a:lnSpc>
                <a:spcPct val="120000"/>
              </a:lnSpc>
              <a:spcBef>
                <a:spcPts val="0"/>
              </a:spcBef>
              <a:buNone/>
            </a:pPr>
            <a:r>
              <a:rPr lang="en-US" sz="1400" dirty="0"/>
              <a:t>A) 5-Oxoprolinase</a:t>
            </a:r>
          </a:p>
          <a:p>
            <a:pPr marL="0" indent="0">
              <a:lnSpc>
                <a:spcPct val="120000"/>
              </a:lnSpc>
              <a:spcBef>
                <a:spcPts val="0"/>
              </a:spcBef>
              <a:buNone/>
            </a:pPr>
            <a:r>
              <a:rPr lang="en-US" sz="1400" dirty="0"/>
              <a:t>B) Lactate Dehydrogenase</a:t>
            </a:r>
          </a:p>
          <a:p>
            <a:pPr marL="0" indent="0">
              <a:lnSpc>
                <a:spcPct val="120000"/>
              </a:lnSpc>
              <a:spcBef>
                <a:spcPts val="0"/>
              </a:spcBef>
              <a:buNone/>
            </a:pPr>
            <a:r>
              <a:rPr lang="en-US" sz="1400" dirty="0"/>
              <a:t>C) Aldehyde Dehydrogenase</a:t>
            </a:r>
          </a:p>
          <a:p>
            <a:pPr marL="0" indent="0">
              <a:lnSpc>
                <a:spcPct val="120000"/>
              </a:lnSpc>
              <a:spcBef>
                <a:spcPts val="0"/>
              </a:spcBef>
              <a:buNone/>
            </a:pPr>
            <a:r>
              <a:rPr lang="en-US" sz="1400" b="1" dirty="0"/>
              <a:t>D) Alcohol Dehydrogenase </a:t>
            </a:r>
          </a:p>
          <a:p>
            <a:pPr marL="0" indent="0">
              <a:lnSpc>
                <a:spcPct val="120000"/>
              </a:lnSpc>
              <a:spcBef>
                <a:spcPts val="0"/>
              </a:spcBef>
              <a:buNone/>
            </a:pPr>
            <a:r>
              <a:rPr lang="en-US" sz="1400" dirty="0"/>
              <a:t>E) Pyruvate Dehydrogenase</a:t>
            </a:r>
          </a:p>
        </p:txBody>
      </p:sp>
    </p:spTree>
    <p:extLst>
      <p:ext uri="{BB962C8B-B14F-4D97-AF65-F5344CB8AC3E}">
        <p14:creationId xmlns:p14="http://schemas.microsoft.com/office/powerpoint/2010/main" val="30777800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E6414-F684-258C-F31F-E4693A8216A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8AB7B3B-E38C-10C3-74B6-8E2C6D5136DF}"/>
              </a:ext>
            </a:extLst>
          </p:cNvPr>
          <p:cNvPicPr>
            <a:picLocks noChangeAspect="1"/>
          </p:cNvPicPr>
          <p:nvPr/>
        </p:nvPicPr>
        <p:blipFill>
          <a:blip r:embed="rId2"/>
          <a:stretch>
            <a:fillRect/>
          </a:stretch>
        </p:blipFill>
        <p:spPr>
          <a:xfrm>
            <a:off x="0" y="40620"/>
            <a:ext cx="12192000" cy="6857143"/>
          </a:xfrm>
          <a:prstGeom prst="rect">
            <a:avLst/>
          </a:prstGeom>
        </p:spPr>
      </p:pic>
      <p:sp>
        <p:nvSpPr>
          <p:cNvPr id="2" name="Title 1">
            <a:extLst>
              <a:ext uri="{FF2B5EF4-FFF2-40B4-BE49-F238E27FC236}">
                <a16:creationId xmlns:a16="http://schemas.microsoft.com/office/drawing/2014/main" id="{B300BD66-3E86-F148-92B6-D80E1A89E1EB}"/>
              </a:ext>
            </a:extLst>
          </p:cNvPr>
          <p:cNvSpPr>
            <a:spLocks noGrp="1"/>
          </p:cNvSpPr>
          <p:nvPr>
            <p:ph type="ctrTitle"/>
          </p:nvPr>
        </p:nvSpPr>
        <p:spPr/>
        <p:txBody>
          <a:bodyPr/>
          <a:lstStyle/>
          <a:p>
            <a:r>
              <a:rPr lang="en-US" b="1" dirty="0"/>
              <a:t>NAGMA</a:t>
            </a:r>
          </a:p>
        </p:txBody>
      </p:sp>
      <p:sp>
        <p:nvSpPr>
          <p:cNvPr id="3" name="Subtitle 2">
            <a:extLst>
              <a:ext uri="{FF2B5EF4-FFF2-40B4-BE49-F238E27FC236}">
                <a16:creationId xmlns:a16="http://schemas.microsoft.com/office/drawing/2014/main" id="{89CF466F-5630-9FE6-154A-908F01BF6A0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3930028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Nonanion</a:t>
            </a:r>
            <a:r>
              <a:rPr lang="en-US" b="1" dirty="0"/>
              <a:t> gap Metabolic acidosis</a:t>
            </a:r>
          </a:p>
        </p:txBody>
      </p:sp>
      <p:pic>
        <p:nvPicPr>
          <p:cNvPr id="4" name="Content Placeholder 3"/>
          <p:cNvPicPr>
            <a:picLocks noGrp="1" noChangeAspect="1"/>
          </p:cNvPicPr>
          <p:nvPr>
            <p:ph idx="1"/>
          </p:nvPr>
        </p:nvPicPr>
        <p:blipFill rotWithShape="1">
          <a:blip r:embed="rId3"/>
          <a:srcRect l="26708" t="46358" r="26758" b="17598"/>
          <a:stretch/>
        </p:blipFill>
        <p:spPr>
          <a:xfrm>
            <a:off x="1263173" y="1956907"/>
            <a:ext cx="9665653" cy="4211348"/>
          </a:xfrm>
          <a:prstGeom prst="rect">
            <a:avLst/>
          </a:prstGeom>
        </p:spPr>
      </p:pic>
      <p:sp>
        <p:nvSpPr>
          <p:cNvPr id="5" name="TextBox 4"/>
          <p:cNvSpPr txBox="1"/>
          <p:nvPr/>
        </p:nvSpPr>
        <p:spPr>
          <a:xfrm>
            <a:off x="10579081" y="6351367"/>
            <a:ext cx="1311578" cy="276999"/>
          </a:xfrm>
          <a:prstGeom prst="rect">
            <a:avLst/>
          </a:prstGeom>
          <a:noFill/>
        </p:spPr>
        <p:txBody>
          <a:bodyPr wrap="none" rtlCol="0">
            <a:spAutoFit/>
          </a:bodyPr>
          <a:lstStyle/>
          <a:p>
            <a:r>
              <a:rPr lang="en-US" sz="1200" b="1" dirty="0"/>
              <a:t>Primer 8</a:t>
            </a:r>
            <a:r>
              <a:rPr lang="en-US" sz="1200" b="1" baseline="30000" dirty="0"/>
              <a:t>th</a:t>
            </a:r>
            <a:r>
              <a:rPr lang="en-US" sz="1200" b="1" dirty="0"/>
              <a:t> edition</a:t>
            </a:r>
          </a:p>
        </p:txBody>
      </p:sp>
    </p:spTree>
    <p:extLst>
      <p:ext uri="{BB962C8B-B14F-4D97-AF65-F5344CB8AC3E}">
        <p14:creationId xmlns:p14="http://schemas.microsoft.com/office/powerpoint/2010/main" val="14939022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Evaluation of Urinary Acidification</a:t>
            </a:r>
            <a:endParaRPr lang="en-US" dirty="0"/>
          </a:p>
        </p:txBody>
      </p:sp>
      <p:sp>
        <p:nvSpPr>
          <p:cNvPr id="3" name="Content Placeholder 2"/>
          <p:cNvSpPr>
            <a:spLocks noGrp="1"/>
          </p:cNvSpPr>
          <p:nvPr>
            <p:ph idx="1"/>
          </p:nvPr>
        </p:nvSpPr>
        <p:spPr>
          <a:xfrm>
            <a:off x="1023395" y="1802476"/>
            <a:ext cx="10515600" cy="4351338"/>
          </a:xfrm>
        </p:spPr>
        <p:txBody>
          <a:bodyPr>
            <a:normAutofit/>
          </a:bodyPr>
          <a:lstStyle/>
          <a:p>
            <a:pPr>
              <a:spcAft>
                <a:spcPts val="1800"/>
              </a:spcAft>
            </a:pPr>
            <a:r>
              <a:rPr lang="en-US" sz="2600" dirty="0"/>
              <a:t>The simplest test is to measure the urine </a:t>
            </a:r>
            <a:r>
              <a:rPr lang="en-US" sz="2600" dirty="0" err="1"/>
              <a:t>pH.</a:t>
            </a:r>
            <a:endParaRPr lang="en-US" sz="2600" dirty="0"/>
          </a:p>
          <a:p>
            <a:pPr>
              <a:spcAft>
                <a:spcPts val="1800"/>
              </a:spcAft>
            </a:pPr>
            <a:r>
              <a:rPr lang="en-US" sz="2600" dirty="0"/>
              <a:t>Urine studies are not accurate if the urine Na is &lt;20</a:t>
            </a:r>
          </a:p>
          <a:p>
            <a:pPr>
              <a:spcAft>
                <a:spcPts val="1800"/>
              </a:spcAft>
            </a:pPr>
            <a:r>
              <a:rPr lang="en-US" sz="2600" dirty="0"/>
              <a:t>UTIs and hypokalemia can lead to urinary pH elevation </a:t>
            </a:r>
          </a:p>
        </p:txBody>
      </p:sp>
      <p:sp>
        <p:nvSpPr>
          <p:cNvPr id="4" name="TextBox 3"/>
          <p:cNvSpPr txBox="1"/>
          <p:nvPr/>
        </p:nvSpPr>
        <p:spPr>
          <a:xfrm>
            <a:off x="10579081" y="6351367"/>
            <a:ext cx="1311578" cy="276999"/>
          </a:xfrm>
          <a:prstGeom prst="rect">
            <a:avLst/>
          </a:prstGeom>
          <a:noFill/>
        </p:spPr>
        <p:txBody>
          <a:bodyPr wrap="none" rtlCol="0">
            <a:spAutoFit/>
          </a:bodyPr>
          <a:lstStyle/>
          <a:p>
            <a:r>
              <a:rPr lang="en-US" sz="1200" b="1" dirty="0"/>
              <a:t>Primer 8</a:t>
            </a:r>
            <a:r>
              <a:rPr lang="en-US" sz="1200" b="1" baseline="30000" dirty="0"/>
              <a:t>th</a:t>
            </a:r>
            <a:r>
              <a:rPr lang="en-US" sz="1200" b="1" dirty="0"/>
              <a:t> edition</a:t>
            </a:r>
          </a:p>
        </p:txBody>
      </p:sp>
    </p:spTree>
    <p:extLst>
      <p:ext uri="{BB962C8B-B14F-4D97-AF65-F5344CB8AC3E}">
        <p14:creationId xmlns:p14="http://schemas.microsoft.com/office/powerpoint/2010/main" val="35162805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6625" y="214654"/>
            <a:ext cx="10515600" cy="1325563"/>
          </a:xfrm>
        </p:spPr>
        <p:txBody>
          <a:bodyPr/>
          <a:lstStyle/>
          <a:p>
            <a:r>
              <a:rPr lang="en-US" b="1" dirty="0"/>
              <a:t>Evaluation of Urinary Acidification</a:t>
            </a:r>
            <a:endParaRPr lang="en-US" dirty="0"/>
          </a:p>
        </p:txBody>
      </p:sp>
      <p:sp>
        <p:nvSpPr>
          <p:cNvPr id="3" name="Content Placeholder 2"/>
          <p:cNvSpPr>
            <a:spLocks noGrp="1"/>
          </p:cNvSpPr>
          <p:nvPr>
            <p:ph idx="1"/>
          </p:nvPr>
        </p:nvSpPr>
        <p:spPr>
          <a:xfrm>
            <a:off x="965521" y="1540217"/>
            <a:ext cx="10515600" cy="3992482"/>
          </a:xfrm>
        </p:spPr>
        <p:txBody>
          <a:bodyPr>
            <a:noAutofit/>
          </a:bodyPr>
          <a:lstStyle/>
          <a:p>
            <a:pPr>
              <a:spcAft>
                <a:spcPts val="1200"/>
              </a:spcAft>
            </a:pPr>
            <a:r>
              <a:rPr lang="en-US" dirty="0"/>
              <a:t>Renal excretion of accounts for the majority of acid excretion</a:t>
            </a:r>
          </a:p>
          <a:p>
            <a:pPr>
              <a:spcAft>
                <a:spcPts val="1200"/>
              </a:spcAft>
            </a:pPr>
            <a:r>
              <a:rPr lang="en-US" dirty="0"/>
              <a:t>An estimate of excretion, however, is easily obtained by calculating the urine anion gap (UAG) or urine osmole gap</a:t>
            </a:r>
          </a:p>
          <a:p>
            <a:pPr>
              <a:spcAft>
                <a:spcPts val="1200"/>
              </a:spcAft>
            </a:pPr>
            <a:r>
              <a:rPr lang="en-US" dirty="0"/>
              <a:t>The anion balancing the charge of the is Cl− is NH4	</a:t>
            </a:r>
          </a:p>
          <a:p>
            <a:pPr>
              <a:spcAft>
                <a:spcPts val="1200"/>
              </a:spcAft>
            </a:pPr>
            <a:r>
              <a:rPr lang="en-US" dirty="0"/>
              <a:t>The UAG [(Na</a:t>
            </a:r>
            <a:r>
              <a:rPr lang="en-US" baseline="30000" dirty="0"/>
              <a:t>+</a:t>
            </a:r>
            <a:r>
              <a:rPr lang="en-US" dirty="0"/>
              <a:t> + K</a:t>
            </a:r>
            <a:r>
              <a:rPr lang="en-US" baseline="30000" dirty="0"/>
              <a:t>+</a:t>
            </a:r>
            <a:r>
              <a:rPr lang="en-US" dirty="0"/>
              <a:t>) − Cl</a:t>
            </a:r>
            <a:r>
              <a:rPr lang="en-US" baseline="30000" dirty="0"/>
              <a:t>−</a:t>
            </a:r>
            <a:r>
              <a:rPr lang="en-US" dirty="0"/>
              <a:t>] should be negative because the chloride is greater than the sum of Na</a:t>
            </a:r>
            <a:r>
              <a:rPr lang="en-US" baseline="30000" dirty="0"/>
              <a:t>+</a:t>
            </a:r>
            <a:r>
              <a:rPr lang="en-US" dirty="0"/>
              <a:t> and K</a:t>
            </a:r>
            <a:r>
              <a:rPr lang="en-US" baseline="30000" dirty="0"/>
              <a:t>+ </a:t>
            </a:r>
            <a:r>
              <a:rPr lang="en-US" dirty="0"/>
              <a:t> </a:t>
            </a:r>
          </a:p>
          <a:p>
            <a:pPr>
              <a:spcAft>
                <a:spcPts val="1200"/>
              </a:spcAft>
            </a:pPr>
            <a:r>
              <a:rPr lang="en-US" dirty="0"/>
              <a:t>The excretion of </a:t>
            </a:r>
            <a:r>
              <a:rPr lang="en-US" dirty="0" err="1"/>
              <a:t>keto</a:t>
            </a:r>
            <a:r>
              <a:rPr lang="en-US" dirty="0"/>
              <a:t> anions or </a:t>
            </a:r>
            <a:r>
              <a:rPr lang="en-US" dirty="0" err="1"/>
              <a:t>hippurate</a:t>
            </a:r>
            <a:r>
              <a:rPr lang="en-US" dirty="0"/>
              <a:t> can affect UAG; urine </a:t>
            </a:r>
            <a:r>
              <a:rPr lang="en-US" dirty="0" err="1"/>
              <a:t>osmolar</a:t>
            </a:r>
            <a:r>
              <a:rPr lang="en-US" dirty="0"/>
              <a:t> gap becomes a better option. </a:t>
            </a:r>
          </a:p>
          <a:p>
            <a:pPr lvl="1">
              <a:spcAft>
                <a:spcPts val="1200"/>
              </a:spcAft>
            </a:pPr>
            <a:r>
              <a:rPr lang="en-US" dirty="0"/>
              <a:t>A urine osmole gap of greater than 100 mmol/L signifies normal excretion.</a:t>
            </a:r>
          </a:p>
        </p:txBody>
      </p:sp>
      <p:sp>
        <p:nvSpPr>
          <p:cNvPr id="12" name="TextBox 11"/>
          <p:cNvSpPr txBox="1"/>
          <p:nvPr/>
        </p:nvSpPr>
        <p:spPr>
          <a:xfrm>
            <a:off x="10579081" y="6351367"/>
            <a:ext cx="1311578" cy="276999"/>
          </a:xfrm>
          <a:prstGeom prst="rect">
            <a:avLst/>
          </a:prstGeom>
          <a:noFill/>
        </p:spPr>
        <p:txBody>
          <a:bodyPr wrap="none" rtlCol="0">
            <a:spAutoFit/>
          </a:bodyPr>
          <a:lstStyle/>
          <a:p>
            <a:r>
              <a:rPr lang="en-US" sz="1200" b="1" dirty="0"/>
              <a:t>Primer 8</a:t>
            </a:r>
            <a:r>
              <a:rPr lang="en-US" sz="1200" b="1" baseline="30000" dirty="0"/>
              <a:t>th</a:t>
            </a:r>
            <a:r>
              <a:rPr lang="en-US" sz="1200" b="1" dirty="0"/>
              <a:t> edition</a:t>
            </a:r>
          </a:p>
        </p:txBody>
      </p:sp>
    </p:spTree>
    <p:extLst>
      <p:ext uri="{BB962C8B-B14F-4D97-AF65-F5344CB8AC3E}">
        <p14:creationId xmlns:p14="http://schemas.microsoft.com/office/powerpoint/2010/main" val="32384270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b="20839"/>
          <a:stretch/>
        </p:blipFill>
        <p:spPr>
          <a:xfrm>
            <a:off x="1888073" y="96874"/>
            <a:ext cx="8737901" cy="6535420"/>
          </a:xfrm>
          <a:prstGeom prst="rect">
            <a:avLst/>
          </a:prstGeom>
        </p:spPr>
      </p:pic>
      <p:sp>
        <p:nvSpPr>
          <p:cNvPr id="5" name="TextBox 4"/>
          <p:cNvSpPr txBox="1"/>
          <p:nvPr/>
        </p:nvSpPr>
        <p:spPr>
          <a:xfrm>
            <a:off x="6861178" y="1134321"/>
            <a:ext cx="4490268" cy="707886"/>
          </a:xfrm>
          <a:prstGeom prst="rect">
            <a:avLst/>
          </a:prstGeom>
          <a:noFill/>
        </p:spPr>
        <p:txBody>
          <a:bodyPr wrap="none" rtlCol="0">
            <a:spAutoFit/>
          </a:bodyPr>
          <a:lstStyle/>
          <a:p>
            <a:r>
              <a:rPr lang="en-US" sz="4000" dirty="0"/>
              <a:t>Urinary acidification </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2244" y="5995157"/>
            <a:ext cx="1898650" cy="7445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4"/>
          <p:cNvSpPr txBox="1">
            <a:spLocks noChangeArrowheads="1"/>
          </p:cNvSpPr>
          <p:nvPr/>
        </p:nvSpPr>
        <p:spPr bwMode="auto">
          <a:xfrm>
            <a:off x="6861178" y="6153907"/>
            <a:ext cx="3917950" cy="45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1pPr>
            <a:lvl2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2pPr>
            <a:lvl3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3pPr>
            <a:lvl4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4pPr>
            <a:lvl5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5pPr>
            <a:lvl6pPr marL="15367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6pPr>
            <a:lvl7pPr marL="19939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7pPr>
            <a:lvl8pPr marL="24511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8pPr>
            <a:lvl9pPr marL="29083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9pPr>
          </a:lstStyle>
          <a:p>
            <a:pPr eaLnBrk="1">
              <a:defRPr/>
            </a:pPr>
            <a:r>
              <a:rPr lang="en-GB" altLang="en-US" sz="1089" b="1" dirty="0">
                <a:solidFill>
                  <a:srgbClr val="000000"/>
                </a:solidFill>
                <a:latin typeface="Arial" panose="020B0604020202020204" pitchFamily="34" charset="0"/>
              </a:rPr>
              <a:t>Biff F. Palmer CJASN doi:10.2215/CJN.08580813</a:t>
            </a:r>
          </a:p>
        </p:txBody>
      </p:sp>
      <p:sp>
        <p:nvSpPr>
          <p:cNvPr id="8" name="Text Box 5"/>
          <p:cNvSpPr txBox="1">
            <a:spLocks noChangeArrowheads="1"/>
          </p:cNvSpPr>
          <p:nvPr/>
        </p:nvSpPr>
        <p:spPr bwMode="auto">
          <a:xfrm>
            <a:off x="7478716" y="6403144"/>
            <a:ext cx="4932362" cy="1809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1pPr>
            <a:lvl2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2pPr>
            <a:lvl3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3pPr>
            <a:lvl4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4pPr>
            <a:lvl5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5pPr>
            <a:lvl6pPr marL="15367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6pPr>
            <a:lvl7pPr marL="19939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7pPr>
            <a:lvl8pPr marL="24511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8pPr>
            <a:lvl9pPr marL="29083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9pPr>
          </a:lstStyle>
          <a:p>
            <a:pPr eaLnBrk="1">
              <a:defRPr/>
            </a:pPr>
            <a:r>
              <a:rPr lang="en-GB" altLang="en-US" sz="907" dirty="0">
                <a:solidFill>
                  <a:srgbClr val="000000"/>
                </a:solidFill>
                <a:latin typeface="Arial" panose="020B0604020202020204" pitchFamily="34" charset="0"/>
              </a:rPr>
              <a:t>©2014 by American Society of Nephrology</a:t>
            </a:r>
          </a:p>
        </p:txBody>
      </p:sp>
    </p:spTree>
    <p:extLst>
      <p:ext uri="{BB962C8B-B14F-4D97-AF65-F5344CB8AC3E}">
        <p14:creationId xmlns:p14="http://schemas.microsoft.com/office/powerpoint/2010/main" val="13468749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a:srcRect l="28945" t="13304" r="29806" b="36301"/>
          <a:stretch/>
        </p:blipFill>
        <p:spPr>
          <a:xfrm>
            <a:off x="352546" y="367770"/>
            <a:ext cx="8220075" cy="5649065"/>
          </a:xfrm>
          <a:prstGeom prst="rect">
            <a:avLst/>
          </a:prstGeom>
        </p:spPr>
      </p:pic>
      <p:pic>
        <p:nvPicPr>
          <p:cNvPr id="5" name="Picture 4"/>
          <p:cNvPicPr>
            <a:picLocks noChangeAspect="1"/>
          </p:cNvPicPr>
          <p:nvPr/>
        </p:nvPicPr>
        <p:blipFill rotWithShape="1">
          <a:blip r:embed="rId4"/>
          <a:srcRect t="1714" r="60440" b="74089"/>
          <a:stretch/>
        </p:blipFill>
        <p:spPr>
          <a:xfrm>
            <a:off x="4462584" y="3642691"/>
            <a:ext cx="5248944" cy="3033453"/>
          </a:xfrm>
          <a:prstGeom prst="rect">
            <a:avLst/>
          </a:prstGeom>
        </p:spPr>
      </p:pic>
      <p:sp>
        <p:nvSpPr>
          <p:cNvPr id="6" name="5-Point Star 5"/>
          <p:cNvSpPr/>
          <p:nvPr/>
        </p:nvSpPr>
        <p:spPr>
          <a:xfrm>
            <a:off x="2695575" y="1559719"/>
            <a:ext cx="228600" cy="261938"/>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nvGrpSpPr>
          <p:cNvPr id="10" name="Group 9"/>
          <p:cNvGrpSpPr/>
          <p:nvPr/>
        </p:nvGrpSpPr>
        <p:grpSpPr>
          <a:xfrm>
            <a:off x="9003829" y="898684"/>
            <a:ext cx="2637309" cy="2862322"/>
            <a:chOff x="9112105" y="3999514"/>
            <a:chExt cx="2637309" cy="2862322"/>
          </a:xfrm>
        </p:grpSpPr>
        <p:sp>
          <p:nvSpPr>
            <p:cNvPr id="7" name="Rectangle 6"/>
            <p:cNvSpPr/>
            <p:nvPr/>
          </p:nvSpPr>
          <p:spPr>
            <a:xfrm>
              <a:off x="9112105" y="3999514"/>
              <a:ext cx="2637309" cy="2862322"/>
            </a:xfrm>
            <a:prstGeom prst="rect">
              <a:avLst/>
            </a:prstGeom>
          </p:spPr>
          <p:txBody>
            <a:bodyPr wrap="square">
              <a:spAutoFit/>
            </a:bodyPr>
            <a:lstStyle/>
            <a:p>
              <a:r>
                <a:rPr lang="en-US" dirty="0"/>
                <a:t>Renal excretion of acid also occurs thru </a:t>
              </a:r>
              <a:r>
                <a:rPr lang="en-US" dirty="0" err="1"/>
                <a:t>ammoniagenesis</a:t>
              </a:r>
              <a:r>
                <a:rPr lang="en-US" dirty="0"/>
                <a:t> in the proximal tubule</a:t>
              </a:r>
            </a:p>
            <a:p>
              <a:endParaRPr lang="en-US" dirty="0"/>
            </a:p>
            <a:p>
              <a:r>
                <a:rPr lang="en-US" dirty="0"/>
                <a:t>Glutamine </a:t>
              </a:r>
              <a:r>
                <a:rPr lang="en-US" dirty="0">
                  <a:sym typeface="Wingdings" panose="05000000000000000000" pitchFamily="2" charset="2"/>
                </a:rPr>
                <a:t> Glutamate  alpha </a:t>
              </a:r>
              <a:r>
                <a:rPr lang="en-US" dirty="0" err="1">
                  <a:sym typeface="Wingdings" panose="05000000000000000000" pitchFamily="2" charset="2"/>
                </a:rPr>
                <a:t>ketoglutarate</a:t>
              </a:r>
              <a:r>
                <a:rPr lang="en-US" dirty="0">
                  <a:sym typeface="Wingdings" panose="05000000000000000000" pitchFamily="2" charset="2"/>
                </a:rPr>
                <a:t> </a:t>
              </a:r>
            </a:p>
            <a:p>
              <a:r>
                <a:rPr lang="en-US" dirty="0"/>
                <a:t>     acidosis and ↓K </a:t>
              </a:r>
            </a:p>
            <a:p>
              <a:r>
                <a:rPr lang="en-US" dirty="0"/>
                <a:t>     ↑K</a:t>
              </a:r>
            </a:p>
            <a:p>
              <a:endParaRPr lang="en-US" dirty="0"/>
            </a:p>
          </p:txBody>
        </p:sp>
        <p:sp>
          <p:nvSpPr>
            <p:cNvPr id="8" name="Plus 7"/>
            <p:cNvSpPr/>
            <p:nvPr/>
          </p:nvSpPr>
          <p:spPr>
            <a:xfrm>
              <a:off x="9212313" y="6012492"/>
              <a:ext cx="211116" cy="195137"/>
            </a:xfrm>
            <a:prstGeom prst="mathPlu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Minus 8"/>
            <p:cNvSpPr/>
            <p:nvPr/>
          </p:nvSpPr>
          <p:spPr>
            <a:xfrm>
              <a:off x="9221664" y="6185216"/>
              <a:ext cx="201765" cy="337718"/>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839" y="5894927"/>
            <a:ext cx="1451857" cy="5693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Text Box 4"/>
          <p:cNvSpPr txBox="1">
            <a:spLocks noChangeArrowheads="1"/>
          </p:cNvSpPr>
          <p:nvPr/>
        </p:nvSpPr>
        <p:spPr bwMode="auto">
          <a:xfrm>
            <a:off x="544428" y="6330621"/>
            <a:ext cx="3231952" cy="249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1pPr>
            <a:lvl2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2pPr>
            <a:lvl3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3pPr>
            <a:lvl4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4pPr>
            <a:lvl5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5pPr>
            <a:lvl6pPr marL="15367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6pPr>
            <a:lvl7pPr marL="19939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7pPr>
            <a:lvl8pPr marL="24511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8pPr>
            <a:lvl9pPr marL="29083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9pPr>
          </a:lstStyle>
          <a:p>
            <a:pPr eaLnBrk="1">
              <a:defRPr/>
            </a:pPr>
            <a:r>
              <a:rPr lang="en-GB" altLang="en-US" sz="1089" b="1" dirty="0">
                <a:solidFill>
                  <a:srgbClr val="000000"/>
                </a:solidFill>
                <a:latin typeface="Arial" panose="020B0604020202020204" pitchFamily="34" charset="0"/>
              </a:rPr>
              <a:t>Biff F. Palmer CJASN doi:10.2215/CJN.08580813</a:t>
            </a:r>
          </a:p>
        </p:txBody>
      </p:sp>
      <p:sp>
        <p:nvSpPr>
          <p:cNvPr id="13" name="Text Box 5"/>
          <p:cNvSpPr txBox="1">
            <a:spLocks noChangeArrowheads="1"/>
          </p:cNvSpPr>
          <p:nvPr/>
        </p:nvSpPr>
        <p:spPr bwMode="auto">
          <a:xfrm>
            <a:off x="544428" y="6551031"/>
            <a:ext cx="2325047" cy="2175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1pPr>
            <a:lvl2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2pPr>
            <a:lvl3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3pPr>
            <a:lvl4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4pPr>
            <a:lvl5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5pPr>
            <a:lvl6pPr marL="15367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6pPr>
            <a:lvl7pPr marL="19939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7pPr>
            <a:lvl8pPr marL="24511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8pPr>
            <a:lvl9pPr marL="29083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9pPr>
          </a:lstStyle>
          <a:p>
            <a:pPr eaLnBrk="1">
              <a:defRPr/>
            </a:pPr>
            <a:r>
              <a:rPr lang="en-GB" altLang="en-US" sz="907" dirty="0">
                <a:solidFill>
                  <a:srgbClr val="000000"/>
                </a:solidFill>
                <a:latin typeface="Arial" panose="020B0604020202020204" pitchFamily="34" charset="0"/>
              </a:rPr>
              <a:t>©2014 by American Society of Nephrology</a:t>
            </a:r>
          </a:p>
        </p:txBody>
      </p:sp>
    </p:spTree>
    <p:extLst>
      <p:ext uri="{BB962C8B-B14F-4D97-AF65-F5344CB8AC3E}">
        <p14:creationId xmlns:p14="http://schemas.microsoft.com/office/powerpoint/2010/main" val="28173564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BE445-8DEA-C00B-BFE9-F9D325311F0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82BDDD4-D836-C102-B54D-1D9F0D51DEF9}"/>
              </a:ext>
            </a:extLst>
          </p:cNvPr>
          <p:cNvPicPr>
            <a:picLocks noGrp="1" noChangeAspect="1"/>
          </p:cNvPicPr>
          <p:nvPr>
            <p:ph idx="1"/>
          </p:nvPr>
        </p:nvPicPr>
        <p:blipFill>
          <a:blip r:embed="rId3"/>
          <a:stretch>
            <a:fillRect/>
          </a:stretch>
        </p:blipFill>
        <p:spPr>
          <a:xfrm>
            <a:off x="2176124" y="1916112"/>
            <a:ext cx="7839752" cy="4351338"/>
          </a:xfrm>
        </p:spPr>
      </p:pic>
      <p:sp>
        <p:nvSpPr>
          <p:cNvPr id="6" name="TextBox 5">
            <a:extLst>
              <a:ext uri="{FF2B5EF4-FFF2-40B4-BE49-F238E27FC236}">
                <a16:creationId xmlns:a16="http://schemas.microsoft.com/office/drawing/2014/main" id="{729D6933-D7FD-C293-6E4F-4C953E474636}"/>
              </a:ext>
            </a:extLst>
          </p:cNvPr>
          <p:cNvSpPr txBox="1"/>
          <p:nvPr/>
        </p:nvSpPr>
        <p:spPr>
          <a:xfrm>
            <a:off x="10925307" y="6539230"/>
            <a:ext cx="1266693" cy="246221"/>
          </a:xfrm>
          <a:prstGeom prst="rect">
            <a:avLst/>
          </a:prstGeom>
          <a:noFill/>
        </p:spPr>
        <p:txBody>
          <a:bodyPr wrap="none" rtlCol="0">
            <a:spAutoFit/>
          </a:bodyPr>
          <a:lstStyle/>
          <a:p>
            <a:r>
              <a:rPr lang="en-US" sz="1000" b="1" dirty="0"/>
              <a:t>Fig 2.4: Pham, Pham</a:t>
            </a:r>
          </a:p>
        </p:txBody>
      </p:sp>
      <p:pic>
        <p:nvPicPr>
          <p:cNvPr id="8" name="Picture 7">
            <a:extLst>
              <a:ext uri="{FF2B5EF4-FFF2-40B4-BE49-F238E27FC236}">
                <a16:creationId xmlns:a16="http://schemas.microsoft.com/office/drawing/2014/main" id="{7B6503D8-70EC-06DA-EF1F-E3CAAE43B130}"/>
              </a:ext>
            </a:extLst>
          </p:cNvPr>
          <p:cNvPicPr>
            <a:picLocks noChangeAspect="1"/>
          </p:cNvPicPr>
          <p:nvPr/>
        </p:nvPicPr>
        <p:blipFill>
          <a:blip r:embed="rId4"/>
          <a:stretch>
            <a:fillRect/>
          </a:stretch>
        </p:blipFill>
        <p:spPr>
          <a:xfrm>
            <a:off x="1683970" y="258172"/>
            <a:ext cx="8824059" cy="1539468"/>
          </a:xfrm>
          <a:prstGeom prst="rect">
            <a:avLst/>
          </a:prstGeom>
        </p:spPr>
      </p:pic>
    </p:spTree>
    <p:extLst>
      <p:ext uri="{BB962C8B-B14F-4D97-AF65-F5344CB8AC3E}">
        <p14:creationId xmlns:p14="http://schemas.microsoft.com/office/powerpoint/2010/main" val="3416268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747B70-B802-3A4E-892F-C5ECF82B147F}"/>
              </a:ext>
            </a:extLst>
          </p:cNvPr>
          <p:cNvPicPr>
            <a:picLocks noChangeAspect="1"/>
          </p:cNvPicPr>
          <p:nvPr/>
        </p:nvPicPr>
        <p:blipFill>
          <a:blip r:embed="rId2"/>
          <a:stretch>
            <a:fillRect/>
          </a:stretch>
        </p:blipFill>
        <p:spPr>
          <a:xfrm>
            <a:off x="0" y="40620"/>
            <a:ext cx="12192000" cy="6857143"/>
          </a:xfrm>
          <a:prstGeom prst="rect">
            <a:avLst/>
          </a:prstGeom>
        </p:spPr>
      </p:pic>
      <p:sp>
        <p:nvSpPr>
          <p:cNvPr id="2" name="Title 1">
            <a:extLst>
              <a:ext uri="{FF2B5EF4-FFF2-40B4-BE49-F238E27FC236}">
                <a16:creationId xmlns:a16="http://schemas.microsoft.com/office/drawing/2014/main" id="{5C49AB12-C388-524D-8683-D28B975A2F57}"/>
              </a:ext>
            </a:extLst>
          </p:cNvPr>
          <p:cNvSpPr>
            <a:spLocks noGrp="1"/>
          </p:cNvSpPr>
          <p:nvPr>
            <p:ph type="ctrTitle"/>
          </p:nvPr>
        </p:nvSpPr>
        <p:spPr/>
        <p:txBody>
          <a:bodyPr/>
          <a:lstStyle/>
          <a:p>
            <a:r>
              <a:rPr lang="en-US" b="1" dirty="0"/>
              <a:t>Overview of Disturbances</a:t>
            </a:r>
          </a:p>
        </p:txBody>
      </p:sp>
      <p:sp>
        <p:nvSpPr>
          <p:cNvPr id="3" name="Subtitle 2">
            <a:extLst>
              <a:ext uri="{FF2B5EF4-FFF2-40B4-BE49-F238E27FC236}">
                <a16:creationId xmlns:a16="http://schemas.microsoft.com/office/drawing/2014/main" id="{6584E64B-CA41-AE4F-98C9-7158AF030A1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8949439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273BF-A968-7743-BFD3-6BDB983EC1BF}"/>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F95ABEFE-46FB-F945-B181-3E927E8BF291}"/>
              </a:ext>
            </a:extLst>
          </p:cNvPr>
          <p:cNvPicPr>
            <a:picLocks noGrp="1" noChangeAspect="1"/>
          </p:cNvPicPr>
          <p:nvPr>
            <p:ph idx="1"/>
          </p:nvPr>
        </p:nvPicPr>
        <p:blipFill>
          <a:blip r:embed="rId3"/>
          <a:stretch>
            <a:fillRect/>
          </a:stretch>
        </p:blipFill>
        <p:spPr>
          <a:xfrm>
            <a:off x="838200" y="1027906"/>
            <a:ext cx="6386146" cy="5321788"/>
          </a:xfrm>
          <a:prstGeom prst="rect">
            <a:avLst/>
          </a:prstGeom>
        </p:spPr>
      </p:pic>
      <p:sp>
        <p:nvSpPr>
          <p:cNvPr id="5" name="TextBox 4">
            <a:extLst>
              <a:ext uri="{FF2B5EF4-FFF2-40B4-BE49-F238E27FC236}">
                <a16:creationId xmlns:a16="http://schemas.microsoft.com/office/drawing/2014/main" id="{21ED39BA-E185-8C47-B3C2-B8C39DD517E8}"/>
              </a:ext>
            </a:extLst>
          </p:cNvPr>
          <p:cNvSpPr txBox="1"/>
          <p:nvPr/>
        </p:nvSpPr>
        <p:spPr>
          <a:xfrm>
            <a:off x="7836877" y="2035032"/>
            <a:ext cx="3516923" cy="3046988"/>
          </a:xfrm>
          <a:prstGeom prst="rect">
            <a:avLst/>
          </a:prstGeom>
          <a:noFill/>
        </p:spPr>
        <p:txBody>
          <a:bodyPr wrap="square" rtlCol="0">
            <a:spAutoFit/>
          </a:bodyPr>
          <a:lstStyle/>
          <a:p>
            <a:r>
              <a:rPr lang="en-US" sz="2400" b="1" dirty="0"/>
              <a:t>Normal </a:t>
            </a:r>
            <a:r>
              <a:rPr lang="en-US" sz="2400" dirty="0"/>
              <a:t>– 3% of glutamine available </a:t>
            </a:r>
          </a:p>
          <a:p>
            <a:endParaRPr lang="en-US" sz="2400" dirty="0"/>
          </a:p>
          <a:p>
            <a:r>
              <a:rPr lang="en-US" sz="2400" b="1" dirty="0"/>
              <a:t>Acute acidosis </a:t>
            </a:r>
            <a:r>
              <a:rPr lang="en-US" sz="2400" dirty="0"/>
              <a:t>– 2x fold increase (skeletal muscle &gt; liver) </a:t>
            </a:r>
            <a:r>
              <a:rPr lang="en-US" sz="2400" dirty="0">
                <a:sym typeface="Wingdings" pitchFamily="2" charset="2"/>
              </a:rPr>
              <a:t> increased 50% uptake of glutamine </a:t>
            </a:r>
            <a:endParaRPr lang="en-US" sz="2400" dirty="0"/>
          </a:p>
          <a:p>
            <a:endParaRPr lang="en-US" sz="2400" dirty="0"/>
          </a:p>
        </p:txBody>
      </p:sp>
      <p:sp>
        <p:nvSpPr>
          <p:cNvPr id="6" name="Rectangle 5">
            <a:extLst>
              <a:ext uri="{FF2B5EF4-FFF2-40B4-BE49-F238E27FC236}">
                <a16:creationId xmlns:a16="http://schemas.microsoft.com/office/drawing/2014/main" id="{56AC3433-456B-7446-BCF5-821B66942C9E}"/>
              </a:ext>
            </a:extLst>
          </p:cNvPr>
          <p:cNvSpPr/>
          <p:nvPr/>
        </p:nvSpPr>
        <p:spPr>
          <a:xfrm>
            <a:off x="7382066" y="6550224"/>
            <a:ext cx="4809934" cy="307776"/>
          </a:xfrm>
          <a:prstGeom prst="rect">
            <a:avLst/>
          </a:prstGeom>
        </p:spPr>
        <p:txBody>
          <a:bodyPr wrap="square">
            <a:spAutoFit/>
          </a:bodyPr>
          <a:lstStyle/>
          <a:p>
            <a:r>
              <a:rPr lang="en-US" sz="1400" dirty="0"/>
              <a:t>https://dx.doi.org/10.1002%2Fcphy.c120010. PMID: 23720285</a:t>
            </a:r>
          </a:p>
        </p:txBody>
      </p:sp>
    </p:spTree>
    <p:extLst>
      <p:ext uri="{BB962C8B-B14F-4D97-AF65-F5344CB8AC3E}">
        <p14:creationId xmlns:p14="http://schemas.microsoft.com/office/powerpoint/2010/main" val="24997405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a:srcRect l="14592" t="13315" r="13513" b="6658"/>
          <a:stretch/>
        </p:blipFill>
        <p:spPr>
          <a:xfrm>
            <a:off x="1659134" y="772148"/>
            <a:ext cx="8873732" cy="5556075"/>
          </a:xfrm>
          <a:prstGeom prst="rect">
            <a:avLst/>
          </a:prstGeom>
        </p:spPr>
      </p:pic>
      <p:sp>
        <p:nvSpPr>
          <p:cNvPr id="5" name="TextBox 4"/>
          <p:cNvSpPr txBox="1"/>
          <p:nvPr/>
        </p:nvSpPr>
        <p:spPr>
          <a:xfrm>
            <a:off x="10579081" y="6351367"/>
            <a:ext cx="1311578" cy="276999"/>
          </a:xfrm>
          <a:prstGeom prst="rect">
            <a:avLst/>
          </a:prstGeom>
          <a:noFill/>
        </p:spPr>
        <p:txBody>
          <a:bodyPr wrap="none" rtlCol="0">
            <a:spAutoFit/>
          </a:bodyPr>
          <a:lstStyle/>
          <a:p>
            <a:r>
              <a:rPr lang="en-US" sz="1200" b="1" dirty="0"/>
              <a:t>Primer 8</a:t>
            </a:r>
            <a:r>
              <a:rPr lang="en-US" sz="1200" b="1" baseline="30000" dirty="0"/>
              <a:t>th</a:t>
            </a:r>
            <a:r>
              <a:rPr lang="en-US" sz="1200" b="1" dirty="0"/>
              <a:t> edition</a:t>
            </a:r>
          </a:p>
        </p:txBody>
      </p:sp>
    </p:spTree>
    <p:extLst>
      <p:ext uri="{BB962C8B-B14F-4D97-AF65-F5344CB8AC3E}">
        <p14:creationId xmlns:p14="http://schemas.microsoft.com/office/powerpoint/2010/main" val="23829129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BB015-AA61-2047-9C40-97361F0FF082}"/>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D146D7C1-3BAF-AF45-82DC-F8427A8ECD4A}"/>
              </a:ext>
            </a:extLst>
          </p:cNvPr>
          <p:cNvPicPr>
            <a:picLocks noGrp="1" noChangeAspect="1"/>
          </p:cNvPicPr>
          <p:nvPr>
            <p:ph idx="1"/>
          </p:nvPr>
        </p:nvPicPr>
        <p:blipFill>
          <a:blip r:embed="rId2"/>
          <a:stretch>
            <a:fillRect/>
          </a:stretch>
        </p:blipFill>
        <p:spPr>
          <a:xfrm>
            <a:off x="2290442" y="930017"/>
            <a:ext cx="7611115" cy="4997965"/>
          </a:xfrm>
          <a:prstGeom prst="rect">
            <a:avLst/>
          </a:prstGeom>
        </p:spPr>
      </p:pic>
    </p:spTree>
    <p:extLst>
      <p:ext uri="{BB962C8B-B14F-4D97-AF65-F5344CB8AC3E}">
        <p14:creationId xmlns:p14="http://schemas.microsoft.com/office/powerpoint/2010/main" val="2427129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RTA</a:t>
            </a:r>
          </a:p>
        </p:txBody>
      </p:sp>
      <p:pic>
        <p:nvPicPr>
          <p:cNvPr id="4" name="Content Placeholder 3"/>
          <p:cNvPicPr>
            <a:picLocks noGrp="1" noChangeAspect="1"/>
          </p:cNvPicPr>
          <p:nvPr>
            <p:ph idx="1"/>
          </p:nvPr>
        </p:nvPicPr>
        <p:blipFill rotWithShape="1">
          <a:blip r:embed="rId2"/>
          <a:srcRect l="1422" t="27471" r="2368" b="18264"/>
          <a:stretch/>
        </p:blipFill>
        <p:spPr>
          <a:xfrm>
            <a:off x="386153" y="1875883"/>
            <a:ext cx="11419694" cy="3623046"/>
          </a:xfrm>
          <a:prstGeom prst="rect">
            <a:avLst/>
          </a:prstGeom>
        </p:spPr>
      </p:pic>
      <p:sp>
        <p:nvSpPr>
          <p:cNvPr id="5" name="TextBox 4"/>
          <p:cNvSpPr txBox="1"/>
          <p:nvPr/>
        </p:nvSpPr>
        <p:spPr>
          <a:xfrm>
            <a:off x="10579081" y="6351367"/>
            <a:ext cx="1129155" cy="276999"/>
          </a:xfrm>
          <a:prstGeom prst="rect">
            <a:avLst/>
          </a:prstGeom>
          <a:noFill/>
        </p:spPr>
        <p:txBody>
          <a:bodyPr wrap="none" rtlCol="0">
            <a:spAutoFit/>
          </a:bodyPr>
          <a:lstStyle/>
          <a:p>
            <a:r>
              <a:rPr lang="en-US" sz="1200" b="1" dirty="0"/>
              <a:t>UpToDate.com</a:t>
            </a:r>
          </a:p>
        </p:txBody>
      </p:sp>
    </p:spTree>
    <p:extLst>
      <p:ext uri="{BB962C8B-B14F-4D97-AF65-F5344CB8AC3E}">
        <p14:creationId xmlns:p14="http://schemas.microsoft.com/office/powerpoint/2010/main" val="2401811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A2BB2-2039-23B5-1026-E934B9ABE845}"/>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FE20A374-3850-A158-1E79-12AAA454F66E}"/>
              </a:ext>
            </a:extLst>
          </p:cNvPr>
          <p:cNvPicPr>
            <a:picLocks noChangeAspect="1"/>
          </p:cNvPicPr>
          <p:nvPr/>
        </p:nvPicPr>
        <p:blipFill>
          <a:blip r:embed="rId2"/>
          <a:stretch>
            <a:fillRect/>
          </a:stretch>
        </p:blipFill>
        <p:spPr>
          <a:xfrm>
            <a:off x="201930" y="1132363"/>
            <a:ext cx="3091816" cy="4593273"/>
          </a:xfrm>
          <a:prstGeom prst="rect">
            <a:avLst/>
          </a:prstGeom>
        </p:spPr>
      </p:pic>
      <p:pic>
        <p:nvPicPr>
          <p:cNvPr id="11" name="Picture 10">
            <a:extLst>
              <a:ext uri="{FF2B5EF4-FFF2-40B4-BE49-F238E27FC236}">
                <a16:creationId xmlns:a16="http://schemas.microsoft.com/office/drawing/2014/main" id="{563E29FA-6EBB-A705-D160-49403B980E7E}"/>
              </a:ext>
            </a:extLst>
          </p:cNvPr>
          <p:cNvPicPr>
            <a:picLocks noChangeAspect="1"/>
          </p:cNvPicPr>
          <p:nvPr/>
        </p:nvPicPr>
        <p:blipFill>
          <a:blip r:embed="rId3"/>
          <a:stretch>
            <a:fillRect/>
          </a:stretch>
        </p:blipFill>
        <p:spPr>
          <a:xfrm>
            <a:off x="3293746" y="1173480"/>
            <a:ext cx="3901043" cy="4458335"/>
          </a:xfrm>
          <a:prstGeom prst="rect">
            <a:avLst/>
          </a:prstGeom>
        </p:spPr>
      </p:pic>
      <p:pic>
        <p:nvPicPr>
          <p:cNvPr id="13" name="Picture 12">
            <a:extLst>
              <a:ext uri="{FF2B5EF4-FFF2-40B4-BE49-F238E27FC236}">
                <a16:creationId xmlns:a16="http://schemas.microsoft.com/office/drawing/2014/main" id="{6349EADE-53EF-5E10-9B16-C992022776FF}"/>
              </a:ext>
            </a:extLst>
          </p:cNvPr>
          <p:cNvPicPr>
            <a:picLocks noChangeAspect="1"/>
          </p:cNvPicPr>
          <p:nvPr/>
        </p:nvPicPr>
        <p:blipFill>
          <a:blip r:embed="rId4"/>
          <a:stretch>
            <a:fillRect/>
          </a:stretch>
        </p:blipFill>
        <p:spPr>
          <a:xfrm>
            <a:off x="6939280" y="2464276"/>
            <a:ext cx="5252720" cy="3261360"/>
          </a:xfrm>
          <a:prstGeom prst="rect">
            <a:avLst/>
          </a:prstGeom>
        </p:spPr>
      </p:pic>
    </p:spTree>
    <p:extLst>
      <p:ext uri="{BB962C8B-B14F-4D97-AF65-F5344CB8AC3E}">
        <p14:creationId xmlns:p14="http://schemas.microsoft.com/office/powerpoint/2010/main" val="32559418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Hypoaldosteronism</a:t>
            </a:r>
            <a:endParaRPr lang="en-US" dirty="0"/>
          </a:p>
        </p:txBody>
      </p:sp>
      <p:sp>
        <p:nvSpPr>
          <p:cNvPr id="3" name="Content Placeholder 2"/>
          <p:cNvSpPr>
            <a:spLocks noGrp="1"/>
          </p:cNvSpPr>
          <p:nvPr>
            <p:ph idx="1"/>
          </p:nvPr>
        </p:nvSpPr>
        <p:spPr>
          <a:xfrm>
            <a:off x="1000246" y="1837199"/>
            <a:ext cx="9879957" cy="4351338"/>
          </a:xfrm>
        </p:spPr>
        <p:txBody>
          <a:bodyPr/>
          <a:lstStyle/>
          <a:p>
            <a:r>
              <a:rPr lang="en-US" dirty="0"/>
              <a:t>The acidosis is primarily caused by decreased </a:t>
            </a:r>
            <a:r>
              <a:rPr lang="en-US" dirty="0" err="1"/>
              <a:t>ammoniagenesis</a:t>
            </a:r>
            <a:r>
              <a:rPr lang="en-US" dirty="0"/>
              <a:t> as a result of the associated hyperkalemia induced by the aldosterone deficiency.</a:t>
            </a:r>
          </a:p>
        </p:txBody>
      </p:sp>
      <p:sp>
        <p:nvSpPr>
          <p:cNvPr id="4" name="TextBox 3"/>
          <p:cNvSpPr txBox="1"/>
          <p:nvPr/>
        </p:nvSpPr>
        <p:spPr>
          <a:xfrm>
            <a:off x="10579081" y="6351367"/>
            <a:ext cx="1311578" cy="276999"/>
          </a:xfrm>
          <a:prstGeom prst="rect">
            <a:avLst/>
          </a:prstGeom>
          <a:noFill/>
        </p:spPr>
        <p:txBody>
          <a:bodyPr wrap="none" rtlCol="0">
            <a:spAutoFit/>
          </a:bodyPr>
          <a:lstStyle/>
          <a:p>
            <a:r>
              <a:rPr lang="en-US" sz="1200" b="1" dirty="0"/>
              <a:t>Primer 8</a:t>
            </a:r>
            <a:r>
              <a:rPr lang="en-US" sz="1200" b="1" baseline="30000" dirty="0"/>
              <a:t>th</a:t>
            </a:r>
            <a:r>
              <a:rPr lang="en-US" sz="1200" b="1" dirty="0"/>
              <a:t> edition</a:t>
            </a:r>
          </a:p>
        </p:txBody>
      </p:sp>
    </p:spTree>
    <p:extLst>
      <p:ext uri="{BB962C8B-B14F-4D97-AF65-F5344CB8AC3E}">
        <p14:creationId xmlns:p14="http://schemas.microsoft.com/office/powerpoint/2010/main" val="27662850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r>
              <a:rPr lang="en-US" altLang="en-US" b="1" dirty="0"/>
              <a:t>Hyperkalemia and Ammonia</a:t>
            </a:r>
          </a:p>
        </p:txBody>
      </p:sp>
      <p:sp>
        <p:nvSpPr>
          <p:cNvPr id="103427" name="Content Placeholder 2"/>
          <p:cNvSpPr>
            <a:spLocks noGrp="1"/>
          </p:cNvSpPr>
          <p:nvPr>
            <p:ph idx="1"/>
          </p:nvPr>
        </p:nvSpPr>
        <p:spPr/>
        <p:txBody>
          <a:bodyPr>
            <a:normAutofit lnSpcReduction="10000"/>
          </a:bodyPr>
          <a:lstStyle/>
          <a:p>
            <a:r>
              <a:rPr lang="en-US" altLang="en-US" sz="2400" dirty="0"/>
              <a:t>In the loop, ammonium reabsorption is furosemide sensitive, suggesting a role for the apical Na/K/2Cl co-transporter</a:t>
            </a:r>
          </a:p>
          <a:p>
            <a:endParaRPr lang="en-US" altLang="en-US" sz="900" dirty="0"/>
          </a:p>
          <a:p>
            <a:r>
              <a:rPr lang="en-US" altLang="en-US" sz="2400" dirty="0"/>
              <a:t>Hyperkalemia diminishes this transcellular transport, probably by direct competition between elevated luminal K and ammonium for the K binding site on the co-transporter</a:t>
            </a:r>
          </a:p>
          <a:p>
            <a:endParaRPr lang="en-US" altLang="en-US" sz="900" dirty="0"/>
          </a:p>
          <a:p>
            <a:r>
              <a:rPr lang="en-US" altLang="en-US" sz="2400" dirty="0"/>
              <a:t>In the inner medulla, failure of normal, transcellular ammonium secretion into urine in setting of hyperkalemia has been linked to impaired capacity of the collecting duct’s basolateral sodium pump to carry the NH4 ion</a:t>
            </a:r>
          </a:p>
          <a:p>
            <a:endParaRPr lang="en-US" altLang="en-US" sz="900" dirty="0"/>
          </a:p>
          <a:p>
            <a:r>
              <a:rPr lang="en-US" altLang="en-US" sz="2400" dirty="0"/>
              <a:t>In the collecting duct the reduced availability of ammonia in the lumen decreases urine acidification </a:t>
            </a:r>
            <a:r>
              <a:rPr lang="en-US" altLang="en-US" sz="2400" dirty="0">
                <a:sym typeface="Wingdings" panose="05000000000000000000" pitchFamily="2" charset="2"/>
              </a:rPr>
              <a:t> decreased</a:t>
            </a:r>
            <a:r>
              <a:rPr lang="en-US" altLang="en-US" sz="2400" dirty="0"/>
              <a:t> H secretion  </a:t>
            </a:r>
          </a:p>
        </p:txBody>
      </p:sp>
      <p:sp>
        <p:nvSpPr>
          <p:cNvPr id="4" name="Text Box 4"/>
          <p:cNvSpPr txBox="1">
            <a:spLocks noChangeArrowheads="1"/>
          </p:cNvSpPr>
          <p:nvPr/>
        </p:nvSpPr>
        <p:spPr bwMode="auto">
          <a:xfrm>
            <a:off x="8747849" y="6420125"/>
            <a:ext cx="3208798" cy="1579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1pPr>
            <a:lvl2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2pPr>
            <a:lvl3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3pPr>
            <a:lvl4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4pPr>
            <a:lvl5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5pPr>
            <a:lvl6pPr marL="15367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6pPr>
            <a:lvl7pPr marL="19939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7pPr>
            <a:lvl8pPr marL="24511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8pPr>
            <a:lvl9pPr marL="29083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9pPr>
          </a:lstStyle>
          <a:p>
            <a:pPr eaLnBrk="1">
              <a:defRPr/>
            </a:pPr>
            <a:r>
              <a:rPr lang="en-GB" altLang="en-US" sz="1089" b="1" dirty="0">
                <a:solidFill>
                  <a:srgbClr val="000000"/>
                </a:solidFill>
                <a:latin typeface="Arial" panose="020B0604020202020204" pitchFamily="34" charset="0"/>
              </a:rPr>
              <a:t>Biff F. Palmer CJASN doi:10.2215/CJN.08580813</a:t>
            </a:r>
          </a:p>
        </p:txBody>
      </p:sp>
    </p:spTree>
    <p:extLst>
      <p:ext uri="{BB962C8B-B14F-4D97-AF65-F5344CB8AC3E}">
        <p14:creationId xmlns:p14="http://schemas.microsoft.com/office/powerpoint/2010/main" val="3264694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b="20839"/>
          <a:stretch/>
        </p:blipFill>
        <p:spPr>
          <a:xfrm>
            <a:off x="1888073" y="96874"/>
            <a:ext cx="8737901" cy="6535420"/>
          </a:xfrm>
          <a:prstGeom prst="rect">
            <a:avLst/>
          </a:prstGeom>
        </p:spPr>
      </p:pic>
      <p:sp>
        <p:nvSpPr>
          <p:cNvPr id="5" name="TextBox 4"/>
          <p:cNvSpPr txBox="1"/>
          <p:nvPr/>
        </p:nvSpPr>
        <p:spPr>
          <a:xfrm>
            <a:off x="6861178" y="1134321"/>
            <a:ext cx="4490268" cy="707886"/>
          </a:xfrm>
          <a:prstGeom prst="rect">
            <a:avLst/>
          </a:prstGeom>
          <a:noFill/>
        </p:spPr>
        <p:txBody>
          <a:bodyPr wrap="none" rtlCol="0">
            <a:spAutoFit/>
          </a:bodyPr>
          <a:lstStyle/>
          <a:p>
            <a:r>
              <a:rPr lang="en-US" sz="4000" dirty="0"/>
              <a:t>Urinary acidification </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2244" y="5995157"/>
            <a:ext cx="1898650" cy="7445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4"/>
          <p:cNvSpPr txBox="1">
            <a:spLocks noChangeArrowheads="1"/>
          </p:cNvSpPr>
          <p:nvPr/>
        </p:nvSpPr>
        <p:spPr bwMode="auto">
          <a:xfrm>
            <a:off x="6861178" y="6153907"/>
            <a:ext cx="3917950" cy="45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1pPr>
            <a:lvl2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2pPr>
            <a:lvl3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3pPr>
            <a:lvl4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4pPr>
            <a:lvl5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5pPr>
            <a:lvl6pPr marL="15367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6pPr>
            <a:lvl7pPr marL="19939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7pPr>
            <a:lvl8pPr marL="24511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8pPr>
            <a:lvl9pPr marL="29083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9pPr>
          </a:lstStyle>
          <a:p>
            <a:pPr eaLnBrk="1">
              <a:defRPr/>
            </a:pPr>
            <a:r>
              <a:rPr lang="en-GB" altLang="en-US" sz="1089" b="1" dirty="0">
                <a:solidFill>
                  <a:srgbClr val="000000"/>
                </a:solidFill>
                <a:latin typeface="Arial" panose="020B0604020202020204" pitchFamily="34" charset="0"/>
              </a:rPr>
              <a:t>Biff F. Palmer CJASN doi:10.2215/CJN.08580813</a:t>
            </a:r>
          </a:p>
        </p:txBody>
      </p:sp>
      <p:sp>
        <p:nvSpPr>
          <p:cNvPr id="8" name="Text Box 5"/>
          <p:cNvSpPr txBox="1">
            <a:spLocks noChangeArrowheads="1"/>
          </p:cNvSpPr>
          <p:nvPr/>
        </p:nvSpPr>
        <p:spPr bwMode="auto">
          <a:xfrm>
            <a:off x="7478716" y="6403144"/>
            <a:ext cx="4932362" cy="1809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1pPr>
            <a:lvl2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2pPr>
            <a:lvl3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3pPr>
            <a:lvl4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4pPr>
            <a:lvl5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5pPr>
            <a:lvl6pPr marL="15367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6pPr>
            <a:lvl7pPr marL="19939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7pPr>
            <a:lvl8pPr marL="24511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8pPr>
            <a:lvl9pPr marL="29083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9pPr>
          </a:lstStyle>
          <a:p>
            <a:pPr eaLnBrk="1">
              <a:defRPr/>
            </a:pPr>
            <a:r>
              <a:rPr lang="en-GB" altLang="en-US" sz="907" dirty="0">
                <a:solidFill>
                  <a:srgbClr val="000000"/>
                </a:solidFill>
                <a:latin typeface="Arial" panose="020B0604020202020204" pitchFamily="34" charset="0"/>
              </a:rPr>
              <a:t>©2014 by American Society of Nephrology</a:t>
            </a:r>
          </a:p>
        </p:txBody>
      </p:sp>
    </p:spTree>
    <p:extLst>
      <p:ext uri="{BB962C8B-B14F-4D97-AF65-F5344CB8AC3E}">
        <p14:creationId xmlns:p14="http://schemas.microsoft.com/office/powerpoint/2010/main" val="15730391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838200" y="131763"/>
            <a:ext cx="10515600" cy="1325562"/>
          </a:xfrm>
        </p:spPr>
        <p:txBody>
          <a:bodyPr/>
          <a:lstStyle/>
          <a:p>
            <a:r>
              <a:rPr lang="en-US" altLang="en-US" b="1" dirty="0" err="1"/>
              <a:t>Pseudohypoaldosteronism</a:t>
            </a:r>
            <a:r>
              <a:rPr lang="en-US" altLang="en-US" b="1" dirty="0"/>
              <a:t> </a:t>
            </a:r>
          </a:p>
        </p:txBody>
      </p:sp>
      <p:sp>
        <p:nvSpPr>
          <p:cNvPr id="102403" name="Content Placeholder 2"/>
          <p:cNvSpPr>
            <a:spLocks noGrp="1"/>
          </p:cNvSpPr>
          <p:nvPr>
            <p:ph idx="1"/>
          </p:nvPr>
        </p:nvSpPr>
        <p:spPr>
          <a:xfrm>
            <a:off x="1211323" y="1457325"/>
            <a:ext cx="10328637" cy="4351337"/>
          </a:xfrm>
        </p:spPr>
        <p:txBody>
          <a:bodyPr>
            <a:noAutofit/>
          </a:bodyPr>
          <a:lstStyle/>
          <a:p>
            <a:r>
              <a:rPr lang="en-US" altLang="en-US" dirty="0"/>
              <a:t>Type 1</a:t>
            </a:r>
          </a:p>
          <a:p>
            <a:pPr lvl="1"/>
            <a:r>
              <a:rPr lang="en-US" altLang="en-US" dirty="0"/>
              <a:t>Renal salt wasting is accompanied by hyperkalemia and </a:t>
            </a:r>
            <a:r>
              <a:rPr lang="en-US" altLang="en-US" dirty="0" err="1"/>
              <a:t>hyperchloremic</a:t>
            </a:r>
            <a:r>
              <a:rPr lang="en-US" altLang="en-US" dirty="0"/>
              <a:t> metabolic acidosis</a:t>
            </a:r>
          </a:p>
          <a:p>
            <a:pPr lvl="2"/>
            <a:r>
              <a:rPr lang="en-US" altLang="en-US" dirty="0"/>
              <a:t>Loss of function of </a:t>
            </a:r>
            <a:r>
              <a:rPr lang="en-US" altLang="en-US" dirty="0" err="1"/>
              <a:t>ENaC</a:t>
            </a:r>
            <a:r>
              <a:rPr lang="en-US" altLang="en-US" dirty="0"/>
              <a:t> (severe)</a:t>
            </a:r>
          </a:p>
          <a:p>
            <a:pPr lvl="2"/>
            <a:r>
              <a:rPr lang="en-US" altLang="en-US" dirty="0"/>
              <a:t>Abnormalities in the mineralocorticoid receptor, dominant form (mild)</a:t>
            </a:r>
          </a:p>
          <a:p>
            <a:pPr lvl="2"/>
            <a:endParaRPr lang="en-US" altLang="en-US" dirty="0"/>
          </a:p>
          <a:p>
            <a:r>
              <a:rPr lang="en-US" altLang="en-US" dirty="0"/>
              <a:t>Type 2 (Gordon syndrome)</a:t>
            </a:r>
          </a:p>
          <a:p>
            <a:pPr lvl="1"/>
            <a:r>
              <a:rPr lang="en-US" altLang="en-US" dirty="0"/>
              <a:t>Dominantly inherited hyperkalemic hypertension with an associated (usually mild) acidosis </a:t>
            </a:r>
          </a:p>
          <a:p>
            <a:pPr lvl="2"/>
            <a:r>
              <a:rPr lang="en-US" altLang="en-US" dirty="0"/>
              <a:t>Removal of the distal </a:t>
            </a:r>
            <a:r>
              <a:rPr lang="en-US" altLang="en-US" dirty="0" err="1"/>
              <a:t>NaCl</a:t>
            </a:r>
            <a:r>
              <a:rPr lang="en-US" altLang="en-US" dirty="0"/>
              <a:t> cotransporter inhibition in the distal convoluted tubule apical surface  </a:t>
            </a:r>
            <a:r>
              <a:rPr lang="en-US" altLang="en-US" dirty="0">
                <a:sym typeface="Wingdings" panose="05000000000000000000" pitchFamily="2" charset="2"/>
              </a:rPr>
              <a:t> decreased in Na distal delivery</a:t>
            </a:r>
            <a:endParaRPr lang="en-US" altLang="en-US" dirty="0"/>
          </a:p>
          <a:p>
            <a:pPr lvl="2"/>
            <a:r>
              <a:rPr lang="en-US" altLang="en-US" dirty="0"/>
              <a:t>Impaired insertion of ROMK into the collecting duct </a:t>
            </a:r>
            <a:r>
              <a:rPr lang="en-US" altLang="en-US" dirty="0">
                <a:sym typeface="Wingdings" panose="05000000000000000000" pitchFamily="2" charset="2"/>
              </a:rPr>
              <a:t> inability to secrete K into lumen</a:t>
            </a:r>
            <a:endParaRPr lang="en-US" altLang="en-US" dirty="0"/>
          </a:p>
          <a:p>
            <a:pPr lvl="2"/>
            <a:r>
              <a:rPr lang="en-US" altLang="en-US" dirty="0"/>
              <a:t>Renin-aldosterone axis fails to compensate</a:t>
            </a:r>
          </a:p>
          <a:p>
            <a:pPr lvl="2"/>
            <a:r>
              <a:rPr lang="en-US" altLang="en-US" dirty="0"/>
              <a:t>Like RTA 4 w/o renal impairment</a:t>
            </a:r>
          </a:p>
        </p:txBody>
      </p:sp>
      <p:sp>
        <p:nvSpPr>
          <p:cNvPr id="6" name="Text Box 4"/>
          <p:cNvSpPr txBox="1">
            <a:spLocks noChangeArrowheads="1"/>
          </p:cNvSpPr>
          <p:nvPr/>
        </p:nvSpPr>
        <p:spPr bwMode="auto">
          <a:xfrm>
            <a:off x="8794149" y="6443274"/>
            <a:ext cx="3174074" cy="258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1pPr>
            <a:lvl2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2pPr>
            <a:lvl3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3pPr>
            <a:lvl4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4pPr>
            <a:lvl5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5pPr>
            <a:lvl6pPr marL="15367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6pPr>
            <a:lvl7pPr marL="19939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7pPr>
            <a:lvl8pPr marL="24511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8pPr>
            <a:lvl9pPr marL="29083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9pPr>
          </a:lstStyle>
          <a:p>
            <a:pPr eaLnBrk="1">
              <a:defRPr/>
            </a:pPr>
            <a:r>
              <a:rPr lang="en-GB" altLang="en-US" sz="1089" b="1" dirty="0">
                <a:solidFill>
                  <a:srgbClr val="000000"/>
                </a:solidFill>
                <a:latin typeface="Arial" panose="020B0604020202020204" pitchFamily="34" charset="0"/>
              </a:rPr>
              <a:t>Biff F. Palmer CJASN doi:10.2215/CJN.08580813</a:t>
            </a:r>
          </a:p>
        </p:txBody>
      </p:sp>
    </p:spTree>
    <p:extLst>
      <p:ext uri="{BB962C8B-B14F-4D97-AF65-F5344CB8AC3E}">
        <p14:creationId xmlns:p14="http://schemas.microsoft.com/office/powerpoint/2010/main" val="13502282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a:srcRect l="28945" t="17366" r="29191" b="19756"/>
          <a:stretch/>
        </p:blipFill>
        <p:spPr>
          <a:xfrm>
            <a:off x="2094337" y="184214"/>
            <a:ext cx="7610113" cy="6429311"/>
          </a:xfrm>
          <a:prstGeom prst="rect">
            <a:avLst/>
          </a:prstGeom>
        </p:spPr>
      </p:pic>
      <p:sp>
        <p:nvSpPr>
          <p:cNvPr id="6" name="Multiply 5"/>
          <p:cNvSpPr/>
          <p:nvPr/>
        </p:nvSpPr>
        <p:spPr>
          <a:xfrm>
            <a:off x="6748654" y="2496317"/>
            <a:ext cx="219919" cy="289367"/>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796306" y="2013340"/>
            <a:ext cx="1077283" cy="307777"/>
          </a:xfrm>
          <a:prstGeom prst="rect">
            <a:avLst/>
          </a:prstGeom>
          <a:noFill/>
        </p:spPr>
        <p:txBody>
          <a:bodyPr wrap="none" rtlCol="0">
            <a:spAutoFit/>
          </a:bodyPr>
          <a:lstStyle/>
          <a:p>
            <a:r>
              <a:rPr lang="en-US" sz="1400" b="1" dirty="0">
                <a:solidFill>
                  <a:schemeClr val="bg1"/>
                </a:solidFill>
              </a:rPr>
              <a:t>Distal RTA</a:t>
            </a:r>
          </a:p>
        </p:txBody>
      </p:sp>
      <p:sp>
        <p:nvSpPr>
          <p:cNvPr id="9" name="Rectangle 8"/>
          <p:cNvSpPr/>
          <p:nvPr/>
        </p:nvSpPr>
        <p:spPr>
          <a:xfrm>
            <a:off x="4996868" y="3285121"/>
            <a:ext cx="1805050" cy="738664"/>
          </a:xfrm>
          <a:prstGeom prst="rect">
            <a:avLst/>
          </a:prstGeom>
        </p:spPr>
        <p:txBody>
          <a:bodyPr wrap="square">
            <a:spAutoFit/>
          </a:bodyPr>
          <a:lstStyle/>
          <a:p>
            <a:r>
              <a:rPr lang="en-US" sz="1400" b="1" dirty="0">
                <a:solidFill>
                  <a:schemeClr val="bg1"/>
                </a:solidFill>
              </a:rPr>
              <a:t>Autosomal-recessive PHA type I</a:t>
            </a:r>
          </a:p>
        </p:txBody>
      </p:sp>
      <p:sp>
        <p:nvSpPr>
          <p:cNvPr id="10" name="Multiply 9"/>
          <p:cNvSpPr/>
          <p:nvPr/>
        </p:nvSpPr>
        <p:spPr>
          <a:xfrm>
            <a:off x="7065040" y="3313535"/>
            <a:ext cx="219919" cy="289367"/>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62176" y="5689908"/>
            <a:ext cx="1183248" cy="4639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Text Box 4"/>
          <p:cNvSpPr txBox="1">
            <a:spLocks noChangeArrowheads="1"/>
          </p:cNvSpPr>
          <p:nvPr/>
        </p:nvSpPr>
        <p:spPr bwMode="auto">
          <a:xfrm>
            <a:off x="8817298" y="6153907"/>
            <a:ext cx="3917950" cy="45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1pPr>
            <a:lvl2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2pPr>
            <a:lvl3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3pPr>
            <a:lvl4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4pPr>
            <a:lvl5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5pPr>
            <a:lvl6pPr marL="15367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6pPr>
            <a:lvl7pPr marL="19939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7pPr>
            <a:lvl8pPr marL="24511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8pPr>
            <a:lvl9pPr marL="29083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9pPr>
          </a:lstStyle>
          <a:p>
            <a:pPr eaLnBrk="1">
              <a:defRPr/>
            </a:pPr>
            <a:r>
              <a:rPr lang="en-GB" altLang="en-US" sz="1089" b="1" dirty="0">
                <a:solidFill>
                  <a:srgbClr val="000000"/>
                </a:solidFill>
                <a:latin typeface="Arial" panose="020B0604020202020204" pitchFamily="34" charset="0"/>
              </a:rPr>
              <a:t>Biff F. Palmer CJASN doi:10.2215/CJN.08580813</a:t>
            </a:r>
          </a:p>
        </p:txBody>
      </p:sp>
      <p:sp>
        <p:nvSpPr>
          <p:cNvPr id="13" name="Text Box 5"/>
          <p:cNvSpPr txBox="1">
            <a:spLocks noChangeArrowheads="1"/>
          </p:cNvSpPr>
          <p:nvPr/>
        </p:nvSpPr>
        <p:spPr bwMode="auto">
          <a:xfrm>
            <a:off x="9704450" y="6383294"/>
            <a:ext cx="2244020" cy="2064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1pPr>
            <a:lvl2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2pPr>
            <a:lvl3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3pPr>
            <a:lvl4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4pPr>
            <a:lvl5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5pPr>
            <a:lvl6pPr marL="15367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6pPr>
            <a:lvl7pPr marL="19939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7pPr>
            <a:lvl8pPr marL="24511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8pPr>
            <a:lvl9pPr marL="29083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cs typeface="msgothic" charset="0"/>
              </a:defRPr>
            </a:lvl9pPr>
          </a:lstStyle>
          <a:p>
            <a:pPr eaLnBrk="1">
              <a:defRPr/>
            </a:pPr>
            <a:r>
              <a:rPr lang="en-GB" altLang="en-US" sz="907" dirty="0">
                <a:solidFill>
                  <a:srgbClr val="000000"/>
                </a:solidFill>
                <a:latin typeface="Arial" panose="020B0604020202020204" pitchFamily="34" charset="0"/>
              </a:rPr>
              <a:t>©2014 by American Society of Nephrology</a:t>
            </a:r>
          </a:p>
        </p:txBody>
      </p:sp>
      <p:sp>
        <p:nvSpPr>
          <p:cNvPr id="14" name="Multiply 13"/>
          <p:cNvSpPr/>
          <p:nvPr/>
        </p:nvSpPr>
        <p:spPr>
          <a:xfrm>
            <a:off x="6798047" y="1849438"/>
            <a:ext cx="219919" cy="289367"/>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5688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r>
              <a:rPr lang="en-US" b="1" dirty="0"/>
              <a:t>Approach to Acid-Base Disorders</a:t>
            </a:r>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8"/>
            <a:ext cx="10515600" cy="3887994"/>
          </a:xfrm>
        </p:spPr>
        <p:txBody>
          <a:bodyPr/>
          <a:lstStyle/>
          <a:p>
            <a:r>
              <a:rPr lang="en-US" dirty="0"/>
              <a:t>Establish the Primary Disturbance</a:t>
            </a:r>
          </a:p>
          <a:p>
            <a:r>
              <a:rPr lang="en-US" dirty="0"/>
              <a:t>Is there Appropriate Compensation? </a:t>
            </a:r>
          </a:p>
          <a:p>
            <a:r>
              <a:rPr lang="en-US" dirty="0"/>
              <a:t>The Gaps (Metabolic Acidosis) </a:t>
            </a:r>
          </a:p>
          <a:p>
            <a:r>
              <a:rPr lang="en-US" dirty="0"/>
              <a:t>Delta/Delta (HAGMA)</a:t>
            </a:r>
          </a:p>
          <a:p>
            <a:endParaRPr lang="en-US" dirty="0"/>
          </a:p>
          <a:p>
            <a:r>
              <a:rPr lang="en-US" dirty="0"/>
              <a:t>Don’t forget the history as it gives important clues!!</a:t>
            </a:r>
          </a:p>
          <a:p>
            <a:endParaRPr lang="en-US" dirty="0"/>
          </a:p>
        </p:txBody>
      </p:sp>
    </p:spTree>
    <p:extLst>
      <p:ext uri="{BB962C8B-B14F-4D97-AF65-F5344CB8AC3E}">
        <p14:creationId xmlns:p14="http://schemas.microsoft.com/office/powerpoint/2010/main" val="20728855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t="24089" r="66170" b="40705"/>
          <a:stretch/>
        </p:blipFill>
        <p:spPr>
          <a:xfrm>
            <a:off x="3123015" y="1998316"/>
            <a:ext cx="7758089" cy="4541381"/>
          </a:xfrm>
          <a:prstGeom prst="rect">
            <a:avLst/>
          </a:prstGeom>
        </p:spPr>
      </p:pic>
      <p:sp>
        <p:nvSpPr>
          <p:cNvPr id="5" name="Plus 4"/>
          <p:cNvSpPr/>
          <p:nvPr/>
        </p:nvSpPr>
        <p:spPr>
          <a:xfrm>
            <a:off x="5090306" y="3363249"/>
            <a:ext cx="261256" cy="261256"/>
          </a:xfrm>
          <a:prstGeom prst="mathPlu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TextBox 5"/>
          <p:cNvSpPr txBox="1"/>
          <p:nvPr/>
        </p:nvSpPr>
        <p:spPr>
          <a:xfrm>
            <a:off x="534456" y="3695579"/>
            <a:ext cx="2296879" cy="1200329"/>
          </a:xfrm>
          <a:prstGeom prst="rect">
            <a:avLst/>
          </a:prstGeom>
          <a:noFill/>
        </p:spPr>
        <p:txBody>
          <a:bodyPr wrap="square" rtlCol="0">
            <a:spAutoFit/>
          </a:bodyPr>
          <a:lstStyle/>
          <a:p>
            <a:r>
              <a:rPr lang="en-US" dirty="0"/>
              <a:t>Gordon’s syndrome | </a:t>
            </a:r>
            <a:r>
              <a:rPr lang="en-US" dirty="0" err="1"/>
              <a:t>Pseudohypoaldo</a:t>
            </a:r>
            <a:r>
              <a:rPr lang="en-US" dirty="0"/>
              <a:t> II</a:t>
            </a:r>
          </a:p>
          <a:p>
            <a:r>
              <a:rPr lang="en-US" dirty="0"/>
              <a:t>Like RTA 4 w/o renal impairment </a:t>
            </a:r>
          </a:p>
        </p:txBody>
      </p:sp>
      <p:sp>
        <p:nvSpPr>
          <p:cNvPr id="8" name="Text Box 4"/>
          <p:cNvSpPr txBox="1">
            <a:spLocks noChangeArrowheads="1"/>
          </p:cNvSpPr>
          <p:nvPr/>
        </p:nvSpPr>
        <p:spPr bwMode="auto">
          <a:xfrm>
            <a:off x="10848996" y="6346802"/>
            <a:ext cx="1009608" cy="3857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1pPr>
            <a:lvl2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2pPr>
            <a:lvl3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3pPr>
            <a:lvl4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4pPr>
            <a:lvl5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5pPr>
            <a:lvl6pPr marL="15367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6pPr>
            <a:lvl7pPr marL="19939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7pPr>
            <a:lvl8pPr marL="24511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8pPr>
            <a:lvl9pPr marL="29083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9pPr>
          </a:lstStyle>
          <a:p>
            <a:pPr eaLnBrk="1">
              <a:defRPr/>
            </a:pPr>
            <a:r>
              <a:rPr lang="en-GB" altLang="en-US" sz="1089" b="1" dirty="0" err="1">
                <a:solidFill>
                  <a:srgbClr val="000000"/>
                </a:solidFill>
                <a:latin typeface="Arial" panose="020B0604020202020204" pitchFamily="34" charset="0"/>
              </a:rPr>
              <a:t>UpToDate</a:t>
            </a:r>
            <a:endParaRPr lang="en-GB" altLang="en-US" sz="1089" b="1" dirty="0">
              <a:solidFill>
                <a:srgbClr val="000000"/>
              </a:solidFill>
              <a:latin typeface="Arial" panose="020B0604020202020204" pitchFamily="34" charset="0"/>
            </a:endParaRPr>
          </a:p>
        </p:txBody>
      </p:sp>
    </p:spTree>
    <p:extLst>
      <p:ext uri="{BB962C8B-B14F-4D97-AF65-F5344CB8AC3E}">
        <p14:creationId xmlns:p14="http://schemas.microsoft.com/office/powerpoint/2010/main" val="18191193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RTA</a:t>
            </a:r>
          </a:p>
        </p:txBody>
      </p:sp>
      <p:pic>
        <p:nvPicPr>
          <p:cNvPr id="4" name="Content Placeholder 3"/>
          <p:cNvPicPr>
            <a:picLocks noGrp="1" noChangeAspect="1"/>
          </p:cNvPicPr>
          <p:nvPr>
            <p:ph idx="1"/>
          </p:nvPr>
        </p:nvPicPr>
        <p:blipFill rotWithShape="1">
          <a:blip r:embed="rId3"/>
          <a:srcRect l="31946" t="17005" r="11346" b="28106"/>
          <a:stretch/>
        </p:blipFill>
        <p:spPr>
          <a:xfrm>
            <a:off x="1481998" y="1469984"/>
            <a:ext cx="9228003" cy="5024197"/>
          </a:xfrm>
          <a:prstGeom prst="rect">
            <a:avLst/>
          </a:prstGeom>
        </p:spPr>
      </p:pic>
      <p:sp>
        <p:nvSpPr>
          <p:cNvPr id="5" name="TextBox 4"/>
          <p:cNvSpPr txBox="1"/>
          <p:nvPr/>
        </p:nvSpPr>
        <p:spPr>
          <a:xfrm>
            <a:off x="10579081" y="6351367"/>
            <a:ext cx="1311578" cy="276999"/>
          </a:xfrm>
          <a:prstGeom prst="rect">
            <a:avLst/>
          </a:prstGeom>
          <a:noFill/>
        </p:spPr>
        <p:txBody>
          <a:bodyPr wrap="none" rtlCol="0">
            <a:spAutoFit/>
          </a:bodyPr>
          <a:lstStyle/>
          <a:p>
            <a:r>
              <a:rPr lang="en-US" sz="1200" b="1" dirty="0"/>
              <a:t>Primer 8</a:t>
            </a:r>
            <a:r>
              <a:rPr lang="en-US" sz="1200" b="1" baseline="30000" dirty="0"/>
              <a:t>th</a:t>
            </a:r>
            <a:r>
              <a:rPr lang="en-US" sz="1200" b="1" dirty="0"/>
              <a:t> edition</a:t>
            </a:r>
          </a:p>
        </p:txBody>
      </p:sp>
    </p:spTree>
    <p:extLst>
      <p:ext uri="{BB962C8B-B14F-4D97-AF65-F5344CB8AC3E}">
        <p14:creationId xmlns:p14="http://schemas.microsoft.com/office/powerpoint/2010/main" val="9165139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F475FEE-591E-0691-F3C7-065CD40B30D7}"/>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95428954-E571-91C0-2496-66A7F5730B26}"/>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148B804A-2FD2-16C8-25A9-DAC1A2423398}"/>
              </a:ext>
            </a:extLst>
          </p:cNvPr>
          <p:cNvSpPr>
            <a:spLocks noGrp="1"/>
          </p:cNvSpPr>
          <p:nvPr>
            <p:ph type="title"/>
          </p:nvPr>
        </p:nvSpPr>
        <p:spPr>
          <a:xfrm>
            <a:off x="838200" y="1311798"/>
            <a:ext cx="10515600" cy="1325563"/>
          </a:xfrm>
        </p:spPr>
        <p:txBody>
          <a:bodyPr/>
          <a:lstStyle/>
          <a:p>
            <a:pPr algn="ctr"/>
            <a:endParaRPr lang="en-US" dirty="0"/>
          </a:p>
        </p:txBody>
      </p:sp>
      <p:sp>
        <p:nvSpPr>
          <p:cNvPr id="4" name="TextBox 3">
            <a:extLst>
              <a:ext uri="{FF2B5EF4-FFF2-40B4-BE49-F238E27FC236}">
                <a16:creationId xmlns:a16="http://schemas.microsoft.com/office/drawing/2014/main" id="{4695A400-B922-DC95-068E-C348156394B0}"/>
              </a:ext>
            </a:extLst>
          </p:cNvPr>
          <p:cNvSpPr txBox="1"/>
          <p:nvPr/>
        </p:nvSpPr>
        <p:spPr>
          <a:xfrm>
            <a:off x="10989427" y="6611779"/>
            <a:ext cx="771365" cy="246221"/>
          </a:xfrm>
          <a:prstGeom prst="rect">
            <a:avLst/>
          </a:prstGeom>
          <a:noFill/>
        </p:spPr>
        <p:txBody>
          <a:bodyPr wrap="none" rtlCol="0">
            <a:spAutoFit/>
          </a:bodyPr>
          <a:lstStyle/>
          <a:p>
            <a:r>
              <a:rPr lang="en-US" sz="1000" b="1" dirty="0"/>
              <a:t>BRCU 2024</a:t>
            </a:r>
          </a:p>
        </p:txBody>
      </p:sp>
      <p:sp>
        <p:nvSpPr>
          <p:cNvPr id="5" name="Content Placeholder 4">
            <a:extLst>
              <a:ext uri="{FF2B5EF4-FFF2-40B4-BE49-F238E27FC236}">
                <a16:creationId xmlns:a16="http://schemas.microsoft.com/office/drawing/2014/main" id="{882B6714-2ED2-4FD0-AF6D-5E5D3FC5A638}"/>
              </a:ext>
            </a:extLst>
          </p:cNvPr>
          <p:cNvSpPr>
            <a:spLocks noGrp="1"/>
          </p:cNvSpPr>
          <p:nvPr>
            <p:ph idx="1"/>
          </p:nvPr>
        </p:nvSpPr>
        <p:spPr/>
        <p:txBody>
          <a:bodyPr>
            <a:normAutofit lnSpcReduction="10000"/>
          </a:bodyPr>
          <a:lstStyle/>
          <a:p>
            <a:r>
              <a:rPr lang="en-US" dirty="0"/>
              <a:t>Urinary anion gap is the difference between the excreted chloride and the excreted cations.</a:t>
            </a:r>
          </a:p>
          <a:p>
            <a:r>
              <a:rPr lang="en-US" dirty="0"/>
              <a:t>The formula is (Na</a:t>
            </a:r>
            <a:r>
              <a:rPr lang="en-US" baseline="30000" dirty="0"/>
              <a:t>+</a:t>
            </a:r>
            <a:r>
              <a:rPr lang="en-US" dirty="0"/>
              <a:t> + K</a:t>
            </a:r>
            <a:r>
              <a:rPr lang="en-US" baseline="30000" dirty="0"/>
              <a:t>+</a:t>
            </a:r>
            <a:r>
              <a:rPr lang="en-US" dirty="0"/>
              <a:t>) - Cl</a:t>
            </a:r>
            <a:r>
              <a:rPr lang="en-US" baseline="30000" dirty="0"/>
              <a:t>-</a:t>
            </a:r>
            <a:endParaRPr lang="en-US" dirty="0"/>
          </a:p>
          <a:p>
            <a:r>
              <a:rPr lang="en-US" dirty="0"/>
              <a:t>If there is more chloride than cations, i.e. a "negative" urinary anion gap, it means another cation - namely ammonium - is being excreted</a:t>
            </a:r>
          </a:p>
          <a:p>
            <a:r>
              <a:rPr lang="en-US" dirty="0"/>
              <a:t>Increased ammonium excretion is the appropriate renal reaction to acidosis</a:t>
            </a:r>
          </a:p>
          <a:p>
            <a:r>
              <a:rPr lang="en-US" dirty="0"/>
              <a:t>Thus, a negative urinary anion gap demonstrates that the cause of a normal anion gap metabolic acidosis is not related to renal tubular function. In other words, its not an RTA, its </a:t>
            </a:r>
            <a:r>
              <a:rPr lang="en-US" dirty="0" err="1"/>
              <a:t>diarrhoea</a:t>
            </a:r>
            <a:r>
              <a:rPr lang="en-US" dirty="0"/>
              <a:t>.</a:t>
            </a:r>
          </a:p>
          <a:p>
            <a:endParaRPr lang="en-US" dirty="0"/>
          </a:p>
        </p:txBody>
      </p:sp>
    </p:spTree>
    <p:extLst>
      <p:ext uri="{BB962C8B-B14F-4D97-AF65-F5344CB8AC3E}">
        <p14:creationId xmlns:p14="http://schemas.microsoft.com/office/powerpoint/2010/main" val="15311300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67AB82F-CC7E-5BE5-8643-63C8CE3E5BB8}"/>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E407C1E4-91A6-DC24-09B8-CCC37109E5F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0BB504FC-C89A-70A3-8E0C-6AFD372040B6}"/>
              </a:ext>
            </a:extLst>
          </p:cNvPr>
          <p:cNvSpPr>
            <a:spLocks noGrp="1"/>
          </p:cNvSpPr>
          <p:nvPr>
            <p:ph type="title"/>
          </p:nvPr>
        </p:nvSpPr>
        <p:spPr>
          <a:xfrm>
            <a:off x="838200" y="1311798"/>
            <a:ext cx="10515600" cy="1325563"/>
          </a:xfrm>
        </p:spPr>
        <p:txBody>
          <a:bodyPr/>
          <a:lstStyle/>
          <a:p>
            <a:pPr algn="ctr"/>
            <a:endParaRPr lang="en-US" dirty="0"/>
          </a:p>
        </p:txBody>
      </p:sp>
      <p:sp>
        <p:nvSpPr>
          <p:cNvPr id="4" name="TextBox 3">
            <a:extLst>
              <a:ext uri="{FF2B5EF4-FFF2-40B4-BE49-F238E27FC236}">
                <a16:creationId xmlns:a16="http://schemas.microsoft.com/office/drawing/2014/main" id="{2DA16336-31FF-47E1-7475-E9CD8230FD3E}"/>
              </a:ext>
            </a:extLst>
          </p:cNvPr>
          <p:cNvSpPr txBox="1"/>
          <p:nvPr/>
        </p:nvSpPr>
        <p:spPr>
          <a:xfrm>
            <a:off x="10989427" y="6611779"/>
            <a:ext cx="771365" cy="246221"/>
          </a:xfrm>
          <a:prstGeom prst="rect">
            <a:avLst/>
          </a:prstGeom>
          <a:noFill/>
        </p:spPr>
        <p:txBody>
          <a:bodyPr wrap="none" rtlCol="0">
            <a:spAutoFit/>
          </a:bodyPr>
          <a:lstStyle/>
          <a:p>
            <a:r>
              <a:rPr lang="en-US" sz="1000" b="1" dirty="0"/>
              <a:t>BRCU 2024</a:t>
            </a:r>
          </a:p>
        </p:txBody>
      </p:sp>
      <p:sp>
        <p:nvSpPr>
          <p:cNvPr id="5" name="Content Placeholder 4">
            <a:extLst>
              <a:ext uri="{FF2B5EF4-FFF2-40B4-BE49-F238E27FC236}">
                <a16:creationId xmlns:a16="http://schemas.microsoft.com/office/drawing/2014/main" id="{48857127-C7A0-3B92-270A-046C8D7B8BFA}"/>
              </a:ext>
            </a:extLst>
          </p:cNvPr>
          <p:cNvSpPr>
            <a:spLocks noGrp="1"/>
          </p:cNvSpPr>
          <p:nvPr>
            <p:ph idx="1"/>
          </p:nvPr>
        </p:nvSpPr>
        <p:spPr/>
        <p:txBody>
          <a:bodyPr/>
          <a:lstStyle/>
          <a:p>
            <a:r>
              <a:rPr lang="en-US" dirty="0"/>
              <a:t>UOG falls between 10 to 100 </a:t>
            </a:r>
            <a:r>
              <a:rPr lang="en-US" dirty="0" err="1"/>
              <a:t>mosmol</a:t>
            </a:r>
            <a:r>
              <a:rPr lang="en-US" dirty="0"/>
              <a:t>/kg</a:t>
            </a:r>
          </a:p>
          <a:p>
            <a:r>
              <a:rPr lang="en-US" dirty="0"/>
              <a:t>Calculated urine osmolality (</a:t>
            </a:r>
            <a:r>
              <a:rPr lang="en-US" dirty="0" err="1"/>
              <a:t>mosmol</a:t>
            </a:r>
            <a:r>
              <a:rPr lang="en-US" dirty="0"/>
              <a:t>/kg)  =  (2  x  [Na + K]) + [Urea nitrogen in mg/dL]/2.8 + [Glucose in mg/dL]/18</a:t>
            </a:r>
          </a:p>
          <a:p>
            <a:r>
              <a:rPr lang="en-US" dirty="0"/>
              <a:t>The ammonium salts include ammonium chloride (NH</a:t>
            </a:r>
            <a:r>
              <a:rPr lang="en-US" baseline="-25000" dirty="0"/>
              <a:t>4</a:t>
            </a:r>
            <a:r>
              <a:rPr lang="en-US" dirty="0"/>
              <a:t>Cl) as well as ammonium excreted with any "unmeasured" anions such as beta-hydroxybutyrate or </a:t>
            </a:r>
            <a:r>
              <a:rPr lang="en-US" dirty="0" err="1"/>
              <a:t>hippurate</a:t>
            </a:r>
            <a:r>
              <a:rPr lang="en-US" dirty="0"/>
              <a:t>.</a:t>
            </a:r>
          </a:p>
          <a:p>
            <a:r>
              <a:rPr lang="en-US" dirty="0"/>
              <a:t>Thus, the UOG will increase when the urinary excretion of any ammonium salt increases. In contrast to the UAG, the relationship between the UOG and urine ammonium is not disrupted by a high concentration of "unmeasured" urine anions.</a:t>
            </a:r>
          </a:p>
        </p:txBody>
      </p:sp>
    </p:spTree>
    <p:extLst>
      <p:ext uri="{BB962C8B-B14F-4D97-AF65-F5344CB8AC3E}">
        <p14:creationId xmlns:p14="http://schemas.microsoft.com/office/powerpoint/2010/main" val="189157782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84A7A22-8E11-FF7C-7264-0A69DA01793F}"/>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82C8CA76-00FA-EBD4-B66B-C056B89A86A1}"/>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B210538C-C5C5-FA9B-7364-B9548F1789D1}"/>
              </a:ext>
            </a:extLst>
          </p:cNvPr>
          <p:cNvSpPr>
            <a:spLocks noGrp="1"/>
          </p:cNvSpPr>
          <p:nvPr>
            <p:ph type="title"/>
          </p:nvPr>
        </p:nvSpPr>
        <p:spPr>
          <a:xfrm>
            <a:off x="838200" y="1311798"/>
            <a:ext cx="10515600" cy="1325563"/>
          </a:xfrm>
        </p:spPr>
        <p:txBody>
          <a:bodyPr/>
          <a:lstStyle/>
          <a:p>
            <a:pPr algn="ctr"/>
            <a:endParaRPr lang="en-US" dirty="0"/>
          </a:p>
        </p:txBody>
      </p:sp>
      <p:sp>
        <p:nvSpPr>
          <p:cNvPr id="4" name="TextBox 3">
            <a:extLst>
              <a:ext uri="{FF2B5EF4-FFF2-40B4-BE49-F238E27FC236}">
                <a16:creationId xmlns:a16="http://schemas.microsoft.com/office/drawing/2014/main" id="{57E2A4F9-051D-0216-6CBD-89E72AA52017}"/>
              </a:ext>
            </a:extLst>
          </p:cNvPr>
          <p:cNvSpPr txBox="1"/>
          <p:nvPr/>
        </p:nvSpPr>
        <p:spPr>
          <a:xfrm>
            <a:off x="10989427" y="6611779"/>
            <a:ext cx="771365" cy="246221"/>
          </a:xfrm>
          <a:prstGeom prst="rect">
            <a:avLst/>
          </a:prstGeom>
          <a:noFill/>
        </p:spPr>
        <p:txBody>
          <a:bodyPr wrap="none" rtlCol="0">
            <a:spAutoFit/>
          </a:bodyPr>
          <a:lstStyle/>
          <a:p>
            <a:r>
              <a:rPr lang="en-US" sz="1000" b="1" dirty="0"/>
              <a:t>BRCU 2024</a:t>
            </a:r>
          </a:p>
        </p:txBody>
      </p:sp>
      <p:sp>
        <p:nvSpPr>
          <p:cNvPr id="5" name="Content Placeholder 4">
            <a:extLst>
              <a:ext uri="{FF2B5EF4-FFF2-40B4-BE49-F238E27FC236}">
                <a16:creationId xmlns:a16="http://schemas.microsoft.com/office/drawing/2014/main" id="{01F0B854-3691-DF40-A7AD-2B052007E1AB}"/>
              </a:ext>
            </a:extLst>
          </p:cNvPr>
          <p:cNvSpPr>
            <a:spLocks noGrp="1"/>
          </p:cNvSpPr>
          <p:nvPr>
            <p:ph idx="1"/>
          </p:nvPr>
        </p:nvSpPr>
        <p:spPr/>
        <p:txBody>
          <a:bodyPr/>
          <a:lstStyle/>
          <a:p>
            <a:r>
              <a:rPr lang="en-US" dirty="0"/>
              <a:t>f all of the above assumptions were correct, then the urine ammonium concentration would be approximately one-half of this value (due to accompanying anions, assuming they are univalent) and would normally be between 5 and 50 </a:t>
            </a:r>
            <a:r>
              <a:rPr lang="en-US" dirty="0" err="1"/>
              <a:t>mEq</a:t>
            </a:r>
            <a:r>
              <a:rPr lang="en-US" dirty="0"/>
              <a:t>/L. However, as was discussed with regard to the UAG, the UOG is a gross qualitative, rather than quantitative, measure of the urine ammonium concentration.</a:t>
            </a:r>
          </a:p>
        </p:txBody>
      </p:sp>
    </p:spTree>
    <p:extLst>
      <p:ext uri="{BB962C8B-B14F-4D97-AF65-F5344CB8AC3E}">
        <p14:creationId xmlns:p14="http://schemas.microsoft.com/office/powerpoint/2010/main" val="26374927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4B3506C-B294-0426-E3E5-D01F81E08F36}"/>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86D220F8-885B-BF29-590F-8BAE32B2CFB6}"/>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D83A2564-7CD2-BBD0-53BA-0DB14185F882}"/>
              </a:ext>
            </a:extLst>
          </p:cNvPr>
          <p:cNvSpPr>
            <a:spLocks noGrp="1"/>
          </p:cNvSpPr>
          <p:nvPr>
            <p:ph type="title"/>
          </p:nvPr>
        </p:nvSpPr>
        <p:spPr>
          <a:xfrm>
            <a:off x="838200" y="1311798"/>
            <a:ext cx="10515600" cy="1325563"/>
          </a:xfrm>
        </p:spPr>
        <p:txBody>
          <a:bodyPr/>
          <a:lstStyle/>
          <a:p>
            <a:pPr algn="ctr"/>
            <a:endParaRPr lang="en-US" dirty="0"/>
          </a:p>
        </p:txBody>
      </p:sp>
      <p:sp>
        <p:nvSpPr>
          <p:cNvPr id="4" name="TextBox 3">
            <a:extLst>
              <a:ext uri="{FF2B5EF4-FFF2-40B4-BE49-F238E27FC236}">
                <a16:creationId xmlns:a16="http://schemas.microsoft.com/office/drawing/2014/main" id="{308D66CA-C401-196D-2FA5-87F7CC38EDE0}"/>
              </a:ext>
            </a:extLst>
          </p:cNvPr>
          <p:cNvSpPr txBox="1"/>
          <p:nvPr/>
        </p:nvSpPr>
        <p:spPr>
          <a:xfrm>
            <a:off x="10989427" y="6611779"/>
            <a:ext cx="771365" cy="246221"/>
          </a:xfrm>
          <a:prstGeom prst="rect">
            <a:avLst/>
          </a:prstGeom>
          <a:noFill/>
        </p:spPr>
        <p:txBody>
          <a:bodyPr wrap="none" rtlCol="0">
            <a:spAutoFit/>
          </a:bodyPr>
          <a:lstStyle/>
          <a:p>
            <a:r>
              <a:rPr lang="en-US" sz="1000" b="1" dirty="0"/>
              <a:t>BRCU 2024</a:t>
            </a:r>
          </a:p>
        </p:txBody>
      </p:sp>
      <p:sp>
        <p:nvSpPr>
          <p:cNvPr id="5" name="Content Placeholder 4">
            <a:extLst>
              <a:ext uri="{FF2B5EF4-FFF2-40B4-BE49-F238E27FC236}">
                <a16:creationId xmlns:a16="http://schemas.microsoft.com/office/drawing/2014/main" id="{9D3598F8-9B61-7887-83A7-FB8805785D7E}"/>
              </a:ext>
            </a:extLst>
          </p:cNvPr>
          <p:cNvSpPr>
            <a:spLocks noGrp="1"/>
          </p:cNvSpPr>
          <p:nvPr>
            <p:ph idx="1"/>
          </p:nvPr>
        </p:nvSpPr>
        <p:spPr/>
        <p:txBody>
          <a:bodyPr/>
          <a:lstStyle/>
          <a:p>
            <a:r>
              <a:rPr lang="en-US" dirty="0"/>
              <a:t>UOG of less than 150 </a:t>
            </a:r>
            <a:r>
              <a:rPr lang="en-US" dirty="0" err="1"/>
              <a:t>mosmol</a:t>
            </a:r>
            <a:r>
              <a:rPr lang="en-US" dirty="0"/>
              <a:t>/kg in a patient with chronic metabolic acidosis suggests that ammonium excretion is impaired</a:t>
            </a:r>
          </a:p>
          <a:p>
            <a:r>
              <a:rPr lang="en-US" dirty="0"/>
              <a:t>Because ammonium excretion is reduced in patients with distal renal tubular acidosis (RTA), a low UOG is consistent with (but not diagnostic of) this diagnosis. Reduced urine ammonium concentrations are also consistent with type 4 RTA</a:t>
            </a:r>
          </a:p>
        </p:txBody>
      </p:sp>
    </p:spTree>
    <p:extLst>
      <p:ext uri="{BB962C8B-B14F-4D97-AF65-F5344CB8AC3E}">
        <p14:creationId xmlns:p14="http://schemas.microsoft.com/office/powerpoint/2010/main" val="31872783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0CA6DC2-0833-D407-B483-CA24DE18F9BB}"/>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D9CCD288-DDE6-7D29-151A-827ECB4CEA88}"/>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B8F309-3002-044D-2EF0-E2778C69728A}"/>
              </a:ext>
            </a:extLst>
          </p:cNvPr>
          <p:cNvSpPr>
            <a:spLocks noGrp="1"/>
          </p:cNvSpPr>
          <p:nvPr>
            <p:ph type="title"/>
          </p:nvPr>
        </p:nvSpPr>
        <p:spPr>
          <a:xfrm>
            <a:off x="838200" y="1311798"/>
            <a:ext cx="10515600" cy="1325563"/>
          </a:xfrm>
        </p:spPr>
        <p:txBody>
          <a:bodyPr/>
          <a:lstStyle/>
          <a:p>
            <a:pPr algn="ctr"/>
            <a:endParaRPr lang="en-US" dirty="0"/>
          </a:p>
        </p:txBody>
      </p:sp>
      <p:sp>
        <p:nvSpPr>
          <p:cNvPr id="4" name="TextBox 3">
            <a:extLst>
              <a:ext uri="{FF2B5EF4-FFF2-40B4-BE49-F238E27FC236}">
                <a16:creationId xmlns:a16="http://schemas.microsoft.com/office/drawing/2014/main" id="{BCB785CA-3089-ABB8-F04B-04479E39B067}"/>
              </a:ext>
            </a:extLst>
          </p:cNvPr>
          <p:cNvSpPr txBox="1"/>
          <p:nvPr/>
        </p:nvSpPr>
        <p:spPr>
          <a:xfrm>
            <a:off x="10989427" y="6611779"/>
            <a:ext cx="771365" cy="246221"/>
          </a:xfrm>
          <a:prstGeom prst="rect">
            <a:avLst/>
          </a:prstGeom>
          <a:noFill/>
        </p:spPr>
        <p:txBody>
          <a:bodyPr wrap="none" rtlCol="0">
            <a:spAutoFit/>
          </a:bodyPr>
          <a:lstStyle/>
          <a:p>
            <a:r>
              <a:rPr lang="en-US" sz="1000" b="1" dirty="0"/>
              <a:t>BRCU 2024</a:t>
            </a:r>
          </a:p>
        </p:txBody>
      </p:sp>
      <p:sp>
        <p:nvSpPr>
          <p:cNvPr id="5" name="Content Placeholder 4">
            <a:extLst>
              <a:ext uri="{FF2B5EF4-FFF2-40B4-BE49-F238E27FC236}">
                <a16:creationId xmlns:a16="http://schemas.microsoft.com/office/drawing/2014/main" id="{8A56C75A-A73A-F120-F5A4-FBA223589509}"/>
              </a:ext>
            </a:extLst>
          </p:cNvPr>
          <p:cNvSpPr>
            <a:spLocks noGrp="1"/>
          </p:cNvSpPr>
          <p:nvPr>
            <p:ph idx="1"/>
          </p:nvPr>
        </p:nvSpPr>
        <p:spPr/>
        <p:txBody>
          <a:bodyPr/>
          <a:lstStyle/>
          <a:p>
            <a:r>
              <a:rPr lang="en-US" dirty="0"/>
              <a:t>UOG exceeds 400 </a:t>
            </a:r>
            <a:r>
              <a:rPr lang="en-US" dirty="0" err="1"/>
              <a:t>mosmol</a:t>
            </a:r>
            <a:r>
              <a:rPr lang="en-US" dirty="0"/>
              <a:t>/kg, it is likely that the urine ammonium concentration is 200 </a:t>
            </a:r>
            <a:r>
              <a:rPr lang="en-US" dirty="0" err="1"/>
              <a:t>mEq</a:t>
            </a:r>
            <a:r>
              <a:rPr lang="en-US" dirty="0"/>
              <a:t>/L or greater </a:t>
            </a:r>
          </a:p>
          <a:p>
            <a:r>
              <a:rPr lang="en-US" dirty="0"/>
              <a:t>This would be expected with hyperchloremic metabolic acidosis generated by chronic diarrhea, by inhalation of toluene, and by other disorders in which the renal response to acidemia remains intact.</a:t>
            </a:r>
          </a:p>
        </p:txBody>
      </p:sp>
    </p:spTree>
    <p:extLst>
      <p:ext uri="{BB962C8B-B14F-4D97-AF65-F5344CB8AC3E}">
        <p14:creationId xmlns:p14="http://schemas.microsoft.com/office/powerpoint/2010/main" val="11043661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3EC961A-6E19-8F29-CAFC-AC47CF453FE5}"/>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9B5DC0B0-CB65-4DBC-1871-833A52481C6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37E76DDC-81CD-8F23-86C1-5DF815A0E9BC}"/>
              </a:ext>
            </a:extLst>
          </p:cNvPr>
          <p:cNvSpPr>
            <a:spLocks noGrp="1"/>
          </p:cNvSpPr>
          <p:nvPr>
            <p:ph type="title"/>
          </p:nvPr>
        </p:nvSpPr>
        <p:spPr>
          <a:xfrm>
            <a:off x="838200" y="1311798"/>
            <a:ext cx="10515600" cy="1325563"/>
          </a:xfrm>
        </p:spPr>
        <p:txBody>
          <a:bodyPr/>
          <a:lstStyle/>
          <a:p>
            <a:pPr algn="ctr"/>
            <a:endParaRPr lang="en-US" dirty="0"/>
          </a:p>
        </p:txBody>
      </p:sp>
      <p:sp>
        <p:nvSpPr>
          <p:cNvPr id="4" name="TextBox 3">
            <a:extLst>
              <a:ext uri="{FF2B5EF4-FFF2-40B4-BE49-F238E27FC236}">
                <a16:creationId xmlns:a16="http://schemas.microsoft.com/office/drawing/2014/main" id="{FFEDC06A-5763-5CC1-22E5-958D0AA58E02}"/>
              </a:ext>
            </a:extLst>
          </p:cNvPr>
          <p:cNvSpPr txBox="1"/>
          <p:nvPr/>
        </p:nvSpPr>
        <p:spPr>
          <a:xfrm>
            <a:off x="10989427" y="6611779"/>
            <a:ext cx="771365" cy="246221"/>
          </a:xfrm>
          <a:prstGeom prst="rect">
            <a:avLst/>
          </a:prstGeom>
          <a:noFill/>
        </p:spPr>
        <p:txBody>
          <a:bodyPr wrap="none" rtlCol="0">
            <a:spAutoFit/>
          </a:bodyPr>
          <a:lstStyle/>
          <a:p>
            <a:r>
              <a:rPr lang="en-US" sz="1000" b="1" dirty="0"/>
              <a:t>BRCU 2024</a:t>
            </a:r>
          </a:p>
        </p:txBody>
      </p:sp>
      <p:sp>
        <p:nvSpPr>
          <p:cNvPr id="5" name="Content Placeholder 4">
            <a:extLst>
              <a:ext uri="{FF2B5EF4-FFF2-40B4-BE49-F238E27FC236}">
                <a16:creationId xmlns:a16="http://schemas.microsoft.com/office/drawing/2014/main" id="{C5930519-7F0D-B744-D79D-CAE6F06FD8E0}"/>
              </a:ext>
            </a:extLst>
          </p:cNvPr>
          <p:cNvSpPr>
            <a:spLocks noGrp="1"/>
          </p:cNvSpPr>
          <p:nvPr>
            <p:ph idx="1"/>
          </p:nvPr>
        </p:nvSpPr>
        <p:spPr/>
        <p:txBody>
          <a:bodyPr>
            <a:normAutofit fontScale="85000" lnSpcReduction="10000"/>
          </a:bodyPr>
          <a:lstStyle/>
          <a:p>
            <a:r>
              <a:rPr lang="en-US" dirty="0"/>
              <a:t>Urinary tract infections caused by bacteria that produce urease will disrupt the relationship between the UOG and renal ammonium excretion. Urease catalyzes the formation of ammonium and bicarbonate from urea and water. The UOG will increase, reflecting the high ammonium bicarbonate (NH</a:t>
            </a:r>
            <a:r>
              <a:rPr lang="en-US" baseline="-25000" dirty="0"/>
              <a:t>4</a:t>
            </a:r>
            <a:r>
              <a:rPr lang="en-US" dirty="0"/>
              <a:t>HCO</a:t>
            </a:r>
            <a:r>
              <a:rPr lang="en-US" baseline="-25000" dirty="0"/>
              <a:t>3</a:t>
            </a:r>
            <a:r>
              <a:rPr lang="en-US" dirty="0"/>
              <a:t>) concentration. However, this ammonium is formed outside of the kidney (in the bladder or the collection container) and therefore does not represent renal ammonium or acid excretion.</a:t>
            </a:r>
          </a:p>
          <a:p>
            <a:r>
              <a:rPr lang="en-US" dirty="0"/>
              <a:t>Urinary excretion of osmotically active, non-ammonium solutes that are not included in the above formulas (</a:t>
            </a:r>
            <a:r>
              <a:rPr lang="en-US" dirty="0" err="1"/>
              <a:t>eg</a:t>
            </a:r>
            <a:r>
              <a:rPr lang="en-US" dirty="0"/>
              <a:t>, alcohols [methanol, ethylene glycol] and </a:t>
            </a:r>
            <a:r>
              <a:rPr lang="en-US" dirty="0">
                <a:hlinkClick r:id="rId3"/>
              </a:rPr>
              <a:t>mannitol</a:t>
            </a:r>
            <a:r>
              <a:rPr lang="en-US" dirty="0"/>
              <a:t>) will increase the UOG even when renal ammonium excretion is not high. Although ethanol is metabolized quite rapidly, toxic alcohols are significantly excreted in the urine, especially during treatment with ethanol or </a:t>
            </a:r>
            <a:r>
              <a:rPr lang="en-US" dirty="0">
                <a:hlinkClick r:id="rId4"/>
              </a:rPr>
              <a:t>fomepizole</a:t>
            </a:r>
            <a:r>
              <a:rPr lang="en-US" dirty="0"/>
              <a:t>. Thus, measurement of the UOG as well as the plasma </a:t>
            </a:r>
            <a:r>
              <a:rPr lang="en-US" dirty="0" err="1"/>
              <a:t>osmolal</a:t>
            </a:r>
            <a:r>
              <a:rPr lang="en-US" dirty="0"/>
              <a:t> gap can be helpful in the diagnosis of toxic alcohol ingestion.</a:t>
            </a:r>
          </a:p>
          <a:p>
            <a:endParaRPr lang="en-US" dirty="0"/>
          </a:p>
        </p:txBody>
      </p:sp>
    </p:spTree>
    <p:extLst>
      <p:ext uri="{BB962C8B-B14F-4D97-AF65-F5344CB8AC3E}">
        <p14:creationId xmlns:p14="http://schemas.microsoft.com/office/powerpoint/2010/main" val="22200021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57E20-E02F-DFC1-8FDC-007ADFD0E488}"/>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031A8717-2ECE-AB04-71A7-4C1120106ED3}"/>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77219772-11BF-D209-70BF-CEAF7CB3BC81}"/>
              </a:ext>
            </a:extLst>
          </p:cNvPr>
          <p:cNvSpPr>
            <a:spLocks noGrp="1"/>
          </p:cNvSpPr>
          <p:nvPr>
            <p:ph type="title"/>
          </p:nvPr>
        </p:nvSpPr>
        <p:spPr>
          <a:xfrm>
            <a:off x="838200" y="1311798"/>
            <a:ext cx="10515600" cy="1325563"/>
          </a:xfrm>
        </p:spPr>
        <p:txBody>
          <a:bodyPr/>
          <a:lstStyle/>
          <a:p>
            <a:pPr algn="ctr"/>
            <a:r>
              <a:rPr lang="en-US" b="1" dirty="0"/>
              <a:t>Thank You</a:t>
            </a:r>
          </a:p>
        </p:txBody>
      </p:sp>
      <p:sp>
        <p:nvSpPr>
          <p:cNvPr id="4" name="TextBox 3">
            <a:extLst>
              <a:ext uri="{FF2B5EF4-FFF2-40B4-BE49-F238E27FC236}">
                <a16:creationId xmlns:a16="http://schemas.microsoft.com/office/drawing/2014/main" id="{A8E2D1E0-3017-2976-3746-B8F9D5DB6070}"/>
              </a:ext>
            </a:extLst>
          </p:cNvPr>
          <p:cNvSpPr txBox="1"/>
          <p:nvPr/>
        </p:nvSpPr>
        <p:spPr>
          <a:xfrm>
            <a:off x="10989427" y="6611779"/>
            <a:ext cx="771365" cy="246221"/>
          </a:xfrm>
          <a:prstGeom prst="rect">
            <a:avLst/>
          </a:prstGeom>
          <a:noFill/>
        </p:spPr>
        <p:txBody>
          <a:bodyPr wrap="none" rtlCol="0">
            <a:spAutoFit/>
          </a:bodyPr>
          <a:lstStyle/>
          <a:p>
            <a:r>
              <a:rPr lang="en-US" sz="1000" b="1" dirty="0"/>
              <a:t>BRCU 2024</a:t>
            </a:r>
          </a:p>
        </p:txBody>
      </p:sp>
      <p:sp>
        <p:nvSpPr>
          <p:cNvPr id="5" name="Content Placeholder 4">
            <a:extLst>
              <a:ext uri="{FF2B5EF4-FFF2-40B4-BE49-F238E27FC236}">
                <a16:creationId xmlns:a16="http://schemas.microsoft.com/office/drawing/2014/main" id="{57114F00-3C0D-D222-6684-177D6FA8C560}"/>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6499759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8852980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C338BC-490B-D74F-88B1-94B962570FE5}"/>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295FA2B2-EF76-8C43-B04A-F29642DDEE3A}"/>
              </a:ext>
            </a:extLst>
          </p:cNvPr>
          <p:cNvSpPr>
            <a:spLocks noGrp="1"/>
          </p:cNvSpPr>
          <p:nvPr>
            <p:ph type="title"/>
          </p:nvPr>
        </p:nvSpPr>
        <p:spPr>
          <a:xfrm>
            <a:off x="838200" y="1311798"/>
            <a:ext cx="10515600" cy="1325563"/>
          </a:xfrm>
        </p:spPr>
        <p:txBody>
          <a:bodyPr/>
          <a:lstStyle/>
          <a:p>
            <a:pPr algn="ctr"/>
            <a:r>
              <a:rPr lang="en-US" b="1" dirty="0"/>
              <a:t>Primary Disturbances </a:t>
            </a:r>
            <a:endParaRPr lang="en-US" dirty="0"/>
          </a:p>
        </p:txBody>
      </p:sp>
      <p:sp>
        <p:nvSpPr>
          <p:cNvPr id="14" name="Content Placeholder 13">
            <a:extLst>
              <a:ext uri="{FF2B5EF4-FFF2-40B4-BE49-F238E27FC236}">
                <a16:creationId xmlns:a16="http://schemas.microsoft.com/office/drawing/2014/main" id="{C88CCC0C-333D-AC42-B7AD-3773D1F4EF06}"/>
              </a:ext>
            </a:extLst>
          </p:cNvPr>
          <p:cNvSpPr>
            <a:spLocks noGrp="1"/>
          </p:cNvSpPr>
          <p:nvPr>
            <p:ph idx="1"/>
          </p:nvPr>
        </p:nvSpPr>
        <p:spPr>
          <a:xfrm>
            <a:off x="838200" y="2772298"/>
            <a:ext cx="10515600" cy="3887994"/>
          </a:xfrm>
        </p:spPr>
        <p:txBody>
          <a:bodyPr/>
          <a:lstStyle/>
          <a:p>
            <a:endParaRPr lang="en-US" dirty="0"/>
          </a:p>
        </p:txBody>
      </p:sp>
      <p:pic>
        <p:nvPicPr>
          <p:cNvPr id="2" name="Content Placeholder 4">
            <a:extLst>
              <a:ext uri="{FF2B5EF4-FFF2-40B4-BE49-F238E27FC236}">
                <a16:creationId xmlns:a16="http://schemas.microsoft.com/office/drawing/2014/main" id="{84E09D0B-DFB2-D7F9-E9DD-CBE960638C72}"/>
              </a:ext>
            </a:extLst>
          </p:cNvPr>
          <p:cNvPicPr>
            <a:picLocks noChangeAspect="1"/>
          </p:cNvPicPr>
          <p:nvPr/>
        </p:nvPicPr>
        <p:blipFill>
          <a:blip r:embed="rId3"/>
          <a:stretch>
            <a:fillRect/>
          </a:stretch>
        </p:blipFill>
        <p:spPr>
          <a:xfrm>
            <a:off x="0" y="2637361"/>
            <a:ext cx="5976208" cy="3551435"/>
          </a:xfrm>
          <a:prstGeom prst="rect">
            <a:avLst/>
          </a:prstGeom>
        </p:spPr>
      </p:pic>
      <p:pic>
        <p:nvPicPr>
          <p:cNvPr id="3" name="Picture 2">
            <a:extLst>
              <a:ext uri="{FF2B5EF4-FFF2-40B4-BE49-F238E27FC236}">
                <a16:creationId xmlns:a16="http://schemas.microsoft.com/office/drawing/2014/main" id="{9C202389-E385-16B0-963B-636897E44A36}"/>
              </a:ext>
            </a:extLst>
          </p:cNvPr>
          <p:cNvPicPr>
            <a:picLocks noChangeAspect="1"/>
          </p:cNvPicPr>
          <p:nvPr/>
        </p:nvPicPr>
        <p:blipFill>
          <a:blip r:embed="rId4"/>
          <a:stretch>
            <a:fillRect/>
          </a:stretch>
        </p:blipFill>
        <p:spPr>
          <a:xfrm>
            <a:off x="5976208" y="2637361"/>
            <a:ext cx="6081829" cy="3495159"/>
          </a:xfrm>
          <a:prstGeom prst="rect">
            <a:avLst/>
          </a:prstGeom>
        </p:spPr>
      </p:pic>
      <p:sp>
        <p:nvSpPr>
          <p:cNvPr id="4" name="TextBox 3">
            <a:extLst>
              <a:ext uri="{FF2B5EF4-FFF2-40B4-BE49-F238E27FC236}">
                <a16:creationId xmlns:a16="http://schemas.microsoft.com/office/drawing/2014/main" id="{076C5C41-7347-F9F1-0B3B-CDF2560D6C66}"/>
              </a:ext>
            </a:extLst>
          </p:cNvPr>
          <p:cNvSpPr txBox="1"/>
          <p:nvPr/>
        </p:nvSpPr>
        <p:spPr>
          <a:xfrm>
            <a:off x="9735878" y="6600984"/>
            <a:ext cx="2456122" cy="246221"/>
          </a:xfrm>
          <a:prstGeom prst="rect">
            <a:avLst/>
          </a:prstGeom>
          <a:noFill/>
        </p:spPr>
        <p:txBody>
          <a:bodyPr wrap="none" rtlCol="0">
            <a:spAutoFit/>
          </a:bodyPr>
          <a:lstStyle/>
          <a:p>
            <a:r>
              <a:rPr lang="en-US" sz="1000" b="1" dirty="0"/>
              <a:t>Fig 12.5 (left) and 12.6 (right) Primer 8</a:t>
            </a:r>
            <a:r>
              <a:rPr lang="en-US" sz="1000" b="1" baseline="30000" dirty="0"/>
              <a:t>th</a:t>
            </a:r>
            <a:r>
              <a:rPr lang="en-US" sz="1000" b="1" dirty="0"/>
              <a:t> ed</a:t>
            </a:r>
          </a:p>
        </p:txBody>
      </p:sp>
    </p:spTree>
    <p:extLst>
      <p:ext uri="{BB962C8B-B14F-4D97-AF65-F5344CB8AC3E}">
        <p14:creationId xmlns:p14="http://schemas.microsoft.com/office/powerpoint/2010/main" val="2964400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112</TotalTime>
  <Words>8035</Words>
  <Application>Microsoft Macintosh PowerPoint</Application>
  <PresentationFormat>Widescreen</PresentationFormat>
  <Paragraphs>568</Paragraphs>
  <Slides>89</Slides>
  <Notes>15</Notes>
  <HiddenSlides>15</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89</vt:i4>
      </vt:variant>
    </vt:vector>
  </HeadingPairs>
  <TitlesOfParts>
    <vt:vector size="96" baseType="lpstr">
      <vt:lpstr>Aptos</vt:lpstr>
      <vt:lpstr>Arial</vt:lpstr>
      <vt:lpstr>Calibri</vt:lpstr>
      <vt:lpstr>Calibri Light</vt:lpstr>
      <vt:lpstr>Helvetica</vt:lpstr>
      <vt:lpstr>Wingdings</vt:lpstr>
      <vt:lpstr>Office Theme</vt:lpstr>
      <vt:lpstr>Filling the Gaps: From Osmolar Gap to Non-Anion Gap Metabolic Acidosis</vt:lpstr>
      <vt:lpstr>Disclosures</vt:lpstr>
      <vt:lpstr>Lecture Series Overview Renalism Approach</vt:lpstr>
      <vt:lpstr>Objectives</vt:lpstr>
      <vt:lpstr>pH Panorama</vt:lpstr>
      <vt:lpstr>PowerPoint Presentation</vt:lpstr>
      <vt:lpstr>Overview of Disturbances</vt:lpstr>
      <vt:lpstr>Approach to Acid-Base Disorders</vt:lpstr>
      <vt:lpstr>Primary Disturbances </vt:lpstr>
      <vt:lpstr>Appropriate Compensation</vt:lpstr>
      <vt:lpstr>PowerPoint Presentation</vt:lpstr>
      <vt:lpstr>PowerPoint Presentation</vt:lpstr>
      <vt:lpstr>PowerPoint Presentation</vt:lpstr>
      <vt:lpstr>Anion Gap Metabolic Acidosis</vt:lpstr>
      <vt:lpstr>High Anion Gap Pneumonics</vt:lpstr>
      <vt:lpstr>Anion Gap Metabolic Acidosis</vt:lpstr>
      <vt:lpstr>Alcoholic Ketoacidosis </vt:lpstr>
      <vt:lpstr>PowerPoint Presentation</vt:lpstr>
      <vt:lpstr>PowerPoint Presentation</vt:lpstr>
      <vt:lpstr>PowerPoint Presentation</vt:lpstr>
      <vt:lpstr>PowerPoint Presentation</vt:lpstr>
      <vt:lpstr>PowerPoint Presentation</vt:lpstr>
      <vt:lpstr>PowerPoint Presentation</vt:lpstr>
      <vt:lpstr>Approach to Acid-Base Disorders</vt:lpstr>
      <vt:lpstr>PowerPoint Presentation</vt:lpstr>
      <vt:lpstr>Jumping In</vt:lpstr>
      <vt:lpstr>PowerPoint Presentation</vt:lpstr>
      <vt:lpstr>PowerPoint Presentation</vt:lpstr>
      <vt:lpstr>Osmolar Gap</vt:lpstr>
      <vt:lpstr>Contributory Osmols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Which Ones do you Dialyze?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Pyroglutamic Acidosis</vt:lpstr>
      <vt:lpstr>PowerPoint Presentation</vt:lpstr>
      <vt:lpstr>PowerPoint Presentation</vt:lpstr>
      <vt:lpstr>PowerPoint Presentation</vt:lpstr>
      <vt:lpstr>PowerPoint Presentation</vt:lpstr>
      <vt:lpstr>PowerPoint Presentation</vt:lpstr>
      <vt:lpstr>PowerPoint Presentation</vt:lpstr>
      <vt:lpstr>NAGMA</vt:lpstr>
      <vt:lpstr>Nonanion gap Metabolic acidosis</vt:lpstr>
      <vt:lpstr>Evaluation of Urinary Acidification</vt:lpstr>
      <vt:lpstr>Evaluation of Urinary Acidification</vt:lpstr>
      <vt:lpstr>PowerPoint Presentation</vt:lpstr>
      <vt:lpstr>PowerPoint Presentation</vt:lpstr>
      <vt:lpstr>PowerPoint Presentation</vt:lpstr>
      <vt:lpstr>PowerPoint Presentation</vt:lpstr>
      <vt:lpstr>PowerPoint Presentation</vt:lpstr>
      <vt:lpstr>PowerPoint Presentation</vt:lpstr>
      <vt:lpstr>RTA</vt:lpstr>
      <vt:lpstr>PowerPoint Presentation</vt:lpstr>
      <vt:lpstr>Hypoaldosteronism</vt:lpstr>
      <vt:lpstr>Hyperkalemia and Ammonia</vt:lpstr>
      <vt:lpstr>PowerPoint Presentation</vt:lpstr>
      <vt:lpstr>Pseudohypoaldosteronism </vt:lpstr>
      <vt:lpstr>PowerPoint Presentation</vt:lpstr>
      <vt:lpstr>PowerPoint Presentation</vt:lpstr>
      <vt:lpstr>RTA</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Angela Klocke</dc:creator>
  <cp:lastModifiedBy>Jake Nysather</cp:lastModifiedBy>
  <cp:revision>16</cp:revision>
  <dcterms:created xsi:type="dcterms:W3CDTF">2021-01-06T15:17:42Z</dcterms:created>
  <dcterms:modified xsi:type="dcterms:W3CDTF">2025-10-05T21:53:48Z</dcterms:modified>
</cp:coreProperties>
</file>