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5"/>
  </p:notesMasterIdLst>
  <p:sldIdLst>
    <p:sldId id="260" r:id="rId5"/>
    <p:sldId id="263" r:id="rId6"/>
    <p:sldId id="311" r:id="rId7"/>
    <p:sldId id="321" r:id="rId8"/>
    <p:sldId id="322" r:id="rId9"/>
    <p:sldId id="259" r:id="rId10"/>
    <p:sldId id="326" r:id="rId11"/>
    <p:sldId id="327" r:id="rId12"/>
    <p:sldId id="323" r:id="rId13"/>
    <p:sldId id="324" r:id="rId14"/>
    <p:sldId id="262" r:id="rId15"/>
    <p:sldId id="330" r:id="rId16"/>
    <p:sldId id="312" r:id="rId17"/>
    <p:sldId id="280" r:id="rId18"/>
    <p:sldId id="296" r:id="rId19"/>
    <p:sldId id="297" r:id="rId20"/>
    <p:sldId id="304" r:id="rId21"/>
    <p:sldId id="303" r:id="rId22"/>
    <p:sldId id="315" r:id="rId23"/>
    <p:sldId id="306" r:id="rId24"/>
    <p:sldId id="301" r:id="rId25"/>
    <p:sldId id="313" r:id="rId26"/>
    <p:sldId id="307" r:id="rId27"/>
    <p:sldId id="305" r:id="rId28"/>
    <p:sldId id="308" r:id="rId29"/>
    <p:sldId id="309" r:id="rId30"/>
    <p:sldId id="316" r:id="rId31"/>
    <p:sldId id="300" r:id="rId32"/>
    <p:sldId id="317" r:id="rId33"/>
    <p:sldId id="299" r:id="rId34"/>
    <p:sldId id="318" r:id="rId35"/>
    <p:sldId id="298" r:id="rId36"/>
    <p:sldId id="279" r:id="rId37"/>
    <p:sldId id="310" r:id="rId38"/>
    <p:sldId id="282" r:id="rId39"/>
    <p:sldId id="329" r:id="rId40"/>
    <p:sldId id="266" r:id="rId41"/>
    <p:sldId id="331" r:id="rId42"/>
    <p:sldId id="294" r:id="rId43"/>
    <p:sldId id="267" r:id="rId44"/>
    <p:sldId id="269" r:id="rId45"/>
    <p:sldId id="332" r:id="rId46"/>
    <p:sldId id="257" r:id="rId47"/>
    <p:sldId id="258" r:id="rId48"/>
    <p:sldId id="273" r:id="rId49"/>
    <p:sldId id="274" r:id="rId50"/>
    <p:sldId id="275" r:id="rId51"/>
    <p:sldId id="319" r:id="rId52"/>
    <p:sldId id="320" r:id="rId53"/>
    <p:sldId id="2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147A-02AA-FD43-A7F9-C3DF002D8395}" type="datetimeFigureOut">
              <a:rPr lang="en-US" smtClean="0"/>
              <a:t>6/10/26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B4364-C17C-FC46-AA8F-1EA4AD0D825B}" type="slidenum">
              <a:rPr lang="en-US" smtClean="0"/>
              <a:t>‹#›</a:t>
            </a:fld>
            <a:endParaRPr lang="en-US"/>
          </a:p>
        </p:txBody>
      </p:sp>
    </p:spTree>
    <p:extLst>
      <p:ext uri="{BB962C8B-B14F-4D97-AF65-F5344CB8AC3E}">
        <p14:creationId xmlns:p14="http://schemas.microsoft.com/office/powerpoint/2010/main" val="319022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5B9F-68ED-E01B-89A9-C22DF95B4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CE9C4-0DC8-978C-DC42-86B331C85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F56B1B-5274-CEE0-0782-18934E211E63}"/>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427189C4-5871-2268-E185-E40ED0C30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496D-9839-C769-E961-16C183E49B12}"/>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371886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0C7-F572-5FE0-CD33-F342D082D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E3AAC-1212-E4C1-1844-C6A497CCC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C20BC-8061-1F10-8686-618F6F75E77D}"/>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E5C677EB-8446-A80C-4E3C-B1AB3D4DE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9039D-85B7-0D25-17D5-2CB496829FF3}"/>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242563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0A169-F1D8-A109-DF47-89CD471EC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EE96AB-8F3D-77D0-0D0D-2D0F542A2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9BA9A-7F48-9640-4489-E8546C3C5E9B}"/>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DE758416-1B6D-7D25-3C01-6F5B3513B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E200B-C2DE-4FB2-C5F1-C4F9DDFACC27}"/>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1307172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DC8D-558C-E9F3-65D9-738F91232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63D36F-246A-E3F0-AAC0-02F7786D2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AA8C72-2979-8361-A358-3C10FE7D8879}"/>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3A578200-1E95-BACD-DD35-04DA3624A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20A94-6D49-2EA7-263C-23D4021C3D8D}"/>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363035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2DAF-F39A-F1C6-F415-F9F2B9DF8C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0FCA6-F596-413D-3F49-98A27BB90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38C0-4EDA-5E7A-335C-AEE6CAB7B34A}"/>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C2BD0D1F-EC13-14F9-6302-96FE48A1E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12F12-E811-99A1-2CA3-88EA28AFBB9C}"/>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304325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8B71-3794-05C1-4148-8A79D2D5E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69D566-6E80-6E65-E3A8-58890E2D1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A0BEAF-1CE8-8705-99F2-40422E857BE0}"/>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D09E7000-FA97-A4B0-7C4E-2C77BB08C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4DE89-9887-A810-FC71-19DC0276E05E}"/>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281576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24CE-D88B-ADEE-FF7C-25BB731FA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6D423-081C-1BA5-5D19-A2B37D359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D5A74E-AF52-C143-583A-E0524F877A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3FE79-E310-7771-4842-0E80AD1849A8}"/>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6" name="Footer Placeholder 5">
            <a:extLst>
              <a:ext uri="{FF2B5EF4-FFF2-40B4-BE49-F238E27FC236}">
                <a16:creationId xmlns:a16="http://schemas.microsoft.com/office/drawing/2014/main" id="{1682B85A-7614-A524-B85D-D56B6CEBC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F4025-46FF-E1EA-3025-15925725CC65}"/>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31873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4DCE-4C70-8BD0-E516-E9DB295B8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4AD84-EC0D-B6E6-EE2B-BD023B3FC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0E4445-5C95-5C98-01F6-89B4679FA3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55970-2028-90D9-8571-0E232C3C3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B448F-834B-DF45-BA48-0288CDC9F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6348C7-E7C0-B2E9-3401-55DE59BB12CB}"/>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8" name="Footer Placeholder 7">
            <a:extLst>
              <a:ext uri="{FF2B5EF4-FFF2-40B4-BE49-F238E27FC236}">
                <a16:creationId xmlns:a16="http://schemas.microsoft.com/office/drawing/2014/main" id="{3846C021-C691-1708-F553-DEFFFD561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2118FE-4EF3-D566-7DE6-52624A11A16E}"/>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74491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FB25-ABAC-0D7F-DC50-F0193EF42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0542D-D6FA-E043-501E-1D06DC804E8E}"/>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4" name="Footer Placeholder 3">
            <a:extLst>
              <a:ext uri="{FF2B5EF4-FFF2-40B4-BE49-F238E27FC236}">
                <a16:creationId xmlns:a16="http://schemas.microsoft.com/office/drawing/2014/main" id="{B555B099-F008-5069-CF35-0E13AA33F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69942C-9C1E-37D1-A4E0-BDD6F6D970CE}"/>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356417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C3691-EBDC-F54F-0EB9-BBA855C82C28}"/>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3" name="Footer Placeholder 2">
            <a:extLst>
              <a:ext uri="{FF2B5EF4-FFF2-40B4-BE49-F238E27FC236}">
                <a16:creationId xmlns:a16="http://schemas.microsoft.com/office/drawing/2014/main" id="{179DA315-EE78-FB3F-9976-4ADA144EF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464AD-D0F1-98B9-7FCC-940ABDD0A3C0}"/>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1335118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D646-084F-6235-D72A-27D060C4A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E76D9C-D5ED-025B-93C6-9B04398E9F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4C4FE-8204-4F54-2F5E-EA6A9EF5D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C76D7-A23C-1494-E6D5-1EC21A2EDC70}"/>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6" name="Footer Placeholder 5">
            <a:extLst>
              <a:ext uri="{FF2B5EF4-FFF2-40B4-BE49-F238E27FC236}">
                <a16:creationId xmlns:a16="http://schemas.microsoft.com/office/drawing/2014/main" id="{07681C2D-70A6-8228-1C06-1350AEC5C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DBA20-85FE-0E9A-A53A-68BD2EB2B261}"/>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24813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6E7A-A4D9-2320-126A-92F023A68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D009F-CC8F-5ADC-6316-9753E3161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CC0BE-9383-386A-84AD-385B53F0FE16}"/>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91761BAC-73F4-6A91-A363-04594D5C0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D8B08-49F5-3225-00CA-1D8F92E0382B}"/>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1578956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4BB5-F23C-4E9B-4AD8-26AE36F39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9CE3B8-535E-3420-B5C7-AD8100B2B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9EA2F-BF4A-DB3C-96AC-FF48D2CE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E54A2-0467-BF57-0B81-BCA0BECAC7A8}"/>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6" name="Footer Placeholder 5">
            <a:extLst>
              <a:ext uri="{FF2B5EF4-FFF2-40B4-BE49-F238E27FC236}">
                <a16:creationId xmlns:a16="http://schemas.microsoft.com/office/drawing/2014/main" id="{4C62EC81-4FC4-49A0-7790-FAABDA2D8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5A781-F09A-CA83-2B08-BFB688658643}"/>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103555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CD46-EC5C-7135-2EED-3D5089B07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B21BB-0ED7-8211-4FAA-7AAB521BE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892A9-0EBB-A397-C9BC-A6A2057B2E67}"/>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0073215B-4AD3-0AF5-40E5-AF88971AB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92DE3-5730-58E4-9B63-D8C11027DBCA}"/>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3336857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95656-203C-0011-70A4-DADEB8A263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F5429B-A9CC-00C1-76C9-AE9F4DDA23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698C5-EFB3-87E6-CC72-DE6C5910D212}"/>
              </a:ext>
            </a:extLst>
          </p:cNvPr>
          <p:cNvSpPr>
            <a:spLocks noGrp="1"/>
          </p:cNvSpPr>
          <p:nvPr>
            <p:ph type="dt" sz="half" idx="10"/>
          </p:nvPr>
        </p:nvSpPr>
        <p:spPr/>
        <p:txBody>
          <a:body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BBE7BC39-9B0A-7C37-6DD5-59EE40FAD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CF4DF-6E29-F507-C328-331549E8AD2B}"/>
              </a:ext>
            </a:extLst>
          </p:cNvPr>
          <p:cNvSpPr>
            <a:spLocks noGrp="1"/>
          </p:cNvSpPr>
          <p:nvPr>
            <p:ph type="sldNum" sz="quarter" idx="12"/>
          </p:nvPr>
        </p:nvSpPr>
        <p:spPr/>
        <p:txBody>
          <a:bodyPr/>
          <a:lstStyle/>
          <a:p>
            <a:fld id="{B158F623-F487-E646-93D8-65573669AD47}" type="slidenum">
              <a:rPr lang="en-US" smtClean="0"/>
              <a:t>‹#›</a:t>
            </a:fld>
            <a:endParaRPr lang="en-US"/>
          </a:p>
        </p:txBody>
      </p:sp>
    </p:spTree>
    <p:extLst>
      <p:ext uri="{BB962C8B-B14F-4D97-AF65-F5344CB8AC3E}">
        <p14:creationId xmlns:p14="http://schemas.microsoft.com/office/powerpoint/2010/main" val="4228332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760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710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005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77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5793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2494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96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94E9-C2B2-3B5F-F494-0B99DED95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24196-270E-8905-19CA-12FA9F7199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2E7F3-1D33-FFC0-596A-CB795B434106}"/>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29B0DE53-CBC0-17BC-7412-523ED21AF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08E3F-FC6A-81B6-C9E9-9F4E3568F9F2}"/>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845903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036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2156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3074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919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0915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0967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1430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0840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6078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520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7EFD-AEE3-DFA1-9224-BA688CEC2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8BCAF-C646-7DEC-B194-6A212B901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CAFB40-65F4-7FB2-916D-8375B8362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6CA38-C295-64C2-4CEA-5A8C75527022}"/>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6" name="Footer Placeholder 5">
            <a:extLst>
              <a:ext uri="{FF2B5EF4-FFF2-40B4-BE49-F238E27FC236}">
                <a16:creationId xmlns:a16="http://schemas.microsoft.com/office/drawing/2014/main" id="{DB8D8518-10DC-3F48-4F79-3071628AF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96CFE-F346-9018-F875-029224A0FA1B}"/>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3331521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8454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089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1737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6233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836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1767-1178-F9D3-9538-4A5AB077E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523AF-3926-6223-ED9F-7348AD7D2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9F060-7AE6-A7BE-7732-3B5B35C8B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6BACD-7218-8A75-E08C-DCECA9094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E62B8-9036-2BEE-DE2F-2E6E61A43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656F89-9FFB-FA2F-4D38-F582132BD1B9}"/>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8" name="Footer Placeholder 7">
            <a:extLst>
              <a:ext uri="{FF2B5EF4-FFF2-40B4-BE49-F238E27FC236}">
                <a16:creationId xmlns:a16="http://schemas.microsoft.com/office/drawing/2014/main" id="{741662F5-54D8-98F9-5B77-9540A0CFBE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370241-6D1D-81AC-6E04-63117ADC7B5D}"/>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325731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8C06-EF85-4798-3F43-7F7806A697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19B61F-27A8-2D9A-4957-610B380E9068}"/>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4" name="Footer Placeholder 3">
            <a:extLst>
              <a:ext uri="{FF2B5EF4-FFF2-40B4-BE49-F238E27FC236}">
                <a16:creationId xmlns:a16="http://schemas.microsoft.com/office/drawing/2014/main" id="{848BDB64-1052-A387-0169-279E3CBEA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925443-ABB8-45B3-7F43-032C78DD0616}"/>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204376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5159FB-4FE5-9A5B-28B5-48AC3063597D}"/>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3" name="Footer Placeholder 2">
            <a:extLst>
              <a:ext uri="{FF2B5EF4-FFF2-40B4-BE49-F238E27FC236}">
                <a16:creationId xmlns:a16="http://schemas.microsoft.com/office/drawing/2014/main" id="{2071241E-4330-001B-C9BC-E1FE3500E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D0E09-438C-E938-8C5F-EB46100FB138}"/>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52846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F8CE-4BC7-1F43-69FE-F43029EA5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3570CC-3988-04A5-1924-EBD62EAB3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597695-FDF3-4AD6-104F-E74ADDB9E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97013-6197-BB30-8309-0DBD12112A65}"/>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6" name="Footer Placeholder 5">
            <a:extLst>
              <a:ext uri="{FF2B5EF4-FFF2-40B4-BE49-F238E27FC236}">
                <a16:creationId xmlns:a16="http://schemas.microsoft.com/office/drawing/2014/main" id="{08C4E5EF-5269-C20E-4154-7790804E9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3C826-1357-96A9-275F-83F167893BA1}"/>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201483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5A6-C375-F50A-6190-25A1BF5B5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77F71-DFE5-8675-7B3E-4C7E91522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4F228-6D64-5C41-B40E-637AC0CBA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1163F-7626-21B1-0E8F-A8D2E2F6A17A}"/>
              </a:ext>
            </a:extLst>
          </p:cNvPr>
          <p:cNvSpPr>
            <a:spLocks noGrp="1"/>
          </p:cNvSpPr>
          <p:nvPr>
            <p:ph type="dt" sz="half" idx="10"/>
          </p:nvPr>
        </p:nvSpPr>
        <p:spPr/>
        <p:txBody>
          <a:bodyPr/>
          <a:lstStyle/>
          <a:p>
            <a:fld id="{E8D6700F-8FE5-9B40-A9AA-A6259C4F5DA5}" type="datetimeFigureOut">
              <a:rPr lang="en-US" smtClean="0"/>
              <a:t>6/10/26</a:t>
            </a:fld>
            <a:endParaRPr lang="en-US"/>
          </a:p>
        </p:txBody>
      </p:sp>
      <p:sp>
        <p:nvSpPr>
          <p:cNvPr id="6" name="Footer Placeholder 5">
            <a:extLst>
              <a:ext uri="{FF2B5EF4-FFF2-40B4-BE49-F238E27FC236}">
                <a16:creationId xmlns:a16="http://schemas.microsoft.com/office/drawing/2014/main" id="{8FF6AAE0-7899-7251-0F27-727546F7F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99512-29C6-D665-11C2-1195733DB1B1}"/>
              </a:ext>
            </a:extLst>
          </p:cNvPr>
          <p:cNvSpPr>
            <a:spLocks noGrp="1"/>
          </p:cNvSpPr>
          <p:nvPr>
            <p:ph type="sldNum" sz="quarter" idx="12"/>
          </p:nvPr>
        </p:nvSpPr>
        <p:spPr/>
        <p:txBody>
          <a:bodyPr/>
          <a:lstStyle/>
          <a:p>
            <a:fld id="{03622E14-CB31-AF43-B80B-B92707D8F71C}" type="slidenum">
              <a:rPr lang="en-US" smtClean="0"/>
              <a:t>‹#›</a:t>
            </a:fld>
            <a:endParaRPr lang="en-US"/>
          </a:p>
        </p:txBody>
      </p:sp>
    </p:spTree>
    <p:extLst>
      <p:ext uri="{BB962C8B-B14F-4D97-AF65-F5344CB8AC3E}">
        <p14:creationId xmlns:p14="http://schemas.microsoft.com/office/powerpoint/2010/main" val="390640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F3F39-8DDC-23F6-8BEA-18A471727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D69272-811E-135A-04F0-AF30E31F7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2A05E-9EE3-EFCA-9D7F-11FF0D3AA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D6700F-8FE5-9B40-A9AA-A6259C4F5DA5}" type="datetimeFigureOut">
              <a:rPr lang="en-US" smtClean="0"/>
              <a:t>6/10/26</a:t>
            </a:fld>
            <a:endParaRPr lang="en-US"/>
          </a:p>
        </p:txBody>
      </p:sp>
      <p:sp>
        <p:nvSpPr>
          <p:cNvPr id="5" name="Footer Placeholder 4">
            <a:extLst>
              <a:ext uri="{FF2B5EF4-FFF2-40B4-BE49-F238E27FC236}">
                <a16:creationId xmlns:a16="http://schemas.microsoft.com/office/drawing/2014/main" id="{88635646-2577-53F8-AF08-815A66476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2F1A3A-F589-7E86-3178-7594D29A6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622E14-CB31-AF43-B80B-B92707D8F71C}" type="slidenum">
              <a:rPr lang="en-US" smtClean="0"/>
              <a:t>‹#›</a:t>
            </a:fld>
            <a:endParaRPr lang="en-US"/>
          </a:p>
        </p:txBody>
      </p:sp>
    </p:spTree>
    <p:extLst>
      <p:ext uri="{BB962C8B-B14F-4D97-AF65-F5344CB8AC3E}">
        <p14:creationId xmlns:p14="http://schemas.microsoft.com/office/powerpoint/2010/main" val="240021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2DEC8-C6CE-71FD-EAF4-AD7FBF5A1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721657-ABBC-C44F-0901-5F7E30870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B8B10-BA23-F714-CF73-D340D755C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F2ACA-5066-9D4B-8AF1-DC7C3FA52B93}" type="datetimeFigureOut">
              <a:rPr lang="en-US" smtClean="0"/>
              <a:t>6/10/26</a:t>
            </a:fld>
            <a:endParaRPr lang="en-US"/>
          </a:p>
        </p:txBody>
      </p:sp>
      <p:sp>
        <p:nvSpPr>
          <p:cNvPr id="5" name="Footer Placeholder 4">
            <a:extLst>
              <a:ext uri="{FF2B5EF4-FFF2-40B4-BE49-F238E27FC236}">
                <a16:creationId xmlns:a16="http://schemas.microsoft.com/office/drawing/2014/main" id="{03A6D0B6-AD8B-7EC1-FC80-5EECF487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E1007-FBC3-5897-79A1-ADC104B79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8F623-F487-E646-93D8-65573669AD47}" type="slidenum">
              <a:rPr lang="en-US" smtClean="0"/>
              <a:t>‹#›</a:t>
            </a:fld>
            <a:endParaRPr lang="en-US"/>
          </a:p>
        </p:txBody>
      </p:sp>
    </p:spTree>
    <p:extLst>
      <p:ext uri="{BB962C8B-B14F-4D97-AF65-F5344CB8AC3E}">
        <p14:creationId xmlns:p14="http://schemas.microsoft.com/office/powerpoint/2010/main" val="1799439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53315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883480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Content Placeholder 4" descr="A map of a city&#10;&#10;AI-generated content may be incorrect.">
            <a:extLst>
              <a:ext uri="{FF2B5EF4-FFF2-40B4-BE49-F238E27FC236}">
                <a16:creationId xmlns:a16="http://schemas.microsoft.com/office/drawing/2014/main" id="{8350595C-D4D7-869C-F2DC-0D120D3F83B6}"/>
              </a:ext>
            </a:extLst>
          </p:cNvPr>
          <p:cNvPicPr>
            <a:picLocks noChangeAspect="1"/>
          </p:cNvPicPr>
          <p:nvPr/>
        </p:nvPicPr>
        <p:blipFill>
          <a:blip r:embed="rId2">
            <a:alphaModFix amt="70000"/>
          </a:blip>
          <a:srcRect l="400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BE48DE9-6C49-3830-5F4A-67DB6EE5B1C1}"/>
              </a:ext>
            </a:extLst>
          </p:cNvPr>
          <p:cNvSpPr>
            <a:spLocks noGrp="1"/>
          </p:cNvSpPr>
          <p:nvPr>
            <p:ph type="ctrTitle"/>
          </p:nvPr>
        </p:nvSpPr>
        <p:spPr>
          <a:xfrm>
            <a:off x="1524000" y="1122362"/>
            <a:ext cx="9144000" cy="2900518"/>
          </a:xfrm>
        </p:spPr>
        <p:txBody>
          <a:bodyPr>
            <a:normAutofit/>
          </a:bodyPr>
          <a:lstStyle/>
          <a:p>
            <a:r>
              <a:rPr lang="en-US" dirty="0" err="1">
                <a:solidFill>
                  <a:srgbClr val="FFFFFF"/>
                </a:solidFill>
              </a:rPr>
              <a:t>Nephronomics</a:t>
            </a:r>
            <a:br>
              <a:rPr lang="en-US" dirty="0">
                <a:solidFill>
                  <a:srgbClr val="FFFFFF"/>
                </a:solidFill>
              </a:rPr>
            </a:br>
            <a:r>
              <a:rPr lang="en-US" sz="4000" dirty="0">
                <a:solidFill>
                  <a:srgbClr val="FFFFFF"/>
                </a:solidFill>
              </a:rPr>
              <a:t>Billing and Coding 101</a:t>
            </a:r>
          </a:p>
        </p:txBody>
      </p:sp>
      <p:sp>
        <p:nvSpPr>
          <p:cNvPr id="3" name="Subtitle 2">
            <a:extLst>
              <a:ext uri="{FF2B5EF4-FFF2-40B4-BE49-F238E27FC236}">
                <a16:creationId xmlns:a16="http://schemas.microsoft.com/office/drawing/2014/main" id="{A2D17A42-7DCF-525B-E7FA-CDE75A8E60E2}"/>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Jacob Nysather DO</a:t>
            </a:r>
          </a:p>
          <a:p>
            <a:r>
              <a:rPr lang="en-US" dirty="0">
                <a:solidFill>
                  <a:srgbClr val="FFFFFF"/>
                </a:solidFill>
              </a:rPr>
              <a:t>2-4-2026</a:t>
            </a:r>
          </a:p>
        </p:txBody>
      </p:sp>
    </p:spTree>
    <p:extLst>
      <p:ext uri="{BB962C8B-B14F-4D97-AF65-F5344CB8AC3E}">
        <p14:creationId xmlns:p14="http://schemas.microsoft.com/office/powerpoint/2010/main" val="609532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6197600" y="160401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Medical Decision Making (MDM) involves three critical elements: the number and complexity of problems addressed, the amount of data reviewed, and the risk of complications.</a:t>
            </a:r>
          </a:p>
        </p:txBody>
      </p:sp>
      <p:sp>
        <p:nvSpPr>
          <p:cNvPr id="3" name="TextBox 3"/>
          <p:cNvSpPr txBox="1"/>
          <p:nvPr/>
        </p:nvSpPr>
        <p:spPr>
          <a:xfrm>
            <a:off x="6197600" y="100711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ELEMENTS OF MDM</a:t>
            </a:r>
          </a:p>
        </p:txBody>
      </p:sp>
      <p:sp>
        <p:nvSpPr>
          <p:cNvPr id="4" name="TextBox 4"/>
          <p:cNvSpPr txBox="1"/>
          <p:nvPr/>
        </p:nvSpPr>
        <p:spPr>
          <a:xfrm>
            <a:off x="6197600" y="3397250"/>
            <a:ext cx="4794250" cy="720710"/>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MDM is categorized into four levels: straightforward, low, moderate, and high, with nephrology cases often qualifying for moderate to high based on complexity and risk factors.</a:t>
            </a:r>
          </a:p>
        </p:txBody>
      </p:sp>
      <p:sp>
        <p:nvSpPr>
          <p:cNvPr id="5" name="TextBox 5"/>
          <p:cNvSpPr txBox="1"/>
          <p:nvPr/>
        </p:nvSpPr>
        <p:spPr>
          <a:xfrm>
            <a:off x="6197600" y="28003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MDM LEVELS</a:t>
            </a:r>
          </a:p>
        </p:txBody>
      </p:sp>
      <p:sp>
        <p:nvSpPr>
          <p:cNvPr id="6" name="TextBox 6"/>
          <p:cNvSpPr txBox="1"/>
          <p:nvPr/>
        </p:nvSpPr>
        <p:spPr>
          <a:xfrm>
            <a:off x="6197600" y="518541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In nephrology, conditions like CKD progression and AKI complications frequently elevate the MDM level, necessitating thorough documentation to support the complexity of care provided.</a:t>
            </a:r>
          </a:p>
        </p:txBody>
      </p:sp>
      <p:sp>
        <p:nvSpPr>
          <p:cNvPr id="7" name="TextBox 7"/>
          <p:cNvSpPr txBox="1"/>
          <p:nvPr/>
        </p:nvSpPr>
        <p:spPr>
          <a:xfrm>
            <a:off x="6197600" y="4591864"/>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NEPHROLOGY CONSIDERATIONS</a:t>
            </a:r>
          </a:p>
        </p:txBody>
      </p:sp>
      <p:sp>
        <p:nvSpPr>
          <p:cNvPr id="8" name="TextBox 8"/>
          <p:cNvSpPr txBox="1"/>
          <p:nvPr/>
        </p:nvSpPr>
        <p:spPr>
          <a:xfrm>
            <a:off x="444500" y="488951"/>
            <a:ext cx="3835400" cy="3026470"/>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Medical Decision Making 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grpSp>
        <p:nvGrpSpPr>
          <p:cNvPr id="2" name="Group 2"/>
          <p:cNvGrpSpPr/>
          <p:nvPr/>
        </p:nvGrpSpPr>
        <p:grpSpPr>
          <a:xfrm>
            <a:off x="444500" y="4840288"/>
            <a:ext cx="4794250" cy="1607458"/>
            <a:chOff x="0" y="-47625"/>
            <a:chExt cx="9588500" cy="3214918"/>
          </a:xfrm>
        </p:grpSpPr>
        <p:sp>
          <p:nvSpPr>
            <p:cNvPr id="3" name="TextBox 3"/>
            <p:cNvSpPr txBox="1"/>
            <p:nvPr/>
          </p:nvSpPr>
          <p:spPr>
            <a:xfrm>
              <a:off x="0" y="1141096"/>
              <a:ext cx="9588500" cy="2026197"/>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Time allocated for each code varies, with straightforward visits requiring less time, while higher complexity cases demand longer engagement to ensure comprehensive patient care and documentation.</a:t>
              </a:r>
            </a:p>
          </p:txBody>
        </p:sp>
        <p:sp>
          <p:nvSpPr>
            <p:cNvPr id="4" name="TextBox 4"/>
            <p:cNvSpPr txBox="1"/>
            <p:nvPr/>
          </p:nvSpPr>
          <p:spPr>
            <a:xfrm>
              <a:off x="0" y="-47625"/>
              <a:ext cx="95885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TIME ALLOCATIONS</a:t>
              </a:r>
            </a:p>
          </p:txBody>
        </p:sp>
      </p:grpSp>
      <p:grpSp>
        <p:nvGrpSpPr>
          <p:cNvPr id="5" name="Group 5"/>
          <p:cNvGrpSpPr/>
          <p:nvPr/>
        </p:nvGrpSpPr>
        <p:grpSpPr>
          <a:xfrm>
            <a:off x="6197600" y="4840288"/>
            <a:ext cx="4794250" cy="1607458"/>
            <a:chOff x="0" y="-47625"/>
            <a:chExt cx="9588500" cy="3214918"/>
          </a:xfrm>
        </p:grpSpPr>
        <p:sp>
          <p:nvSpPr>
            <p:cNvPr id="6" name="TextBox 6"/>
            <p:cNvSpPr txBox="1"/>
            <p:nvPr/>
          </p:nvSpPr>
          <p:spPr>
            <a:xfrm>
              <a:off x="0" y="1141096"/>
              <a:ext cx="9588500" cy="2026197"/>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Accurate documentation is essential for billing compliance and reflects the complexity of patient interactions. Proper notes support the selected EM codes and protect against audits and denials.</a:t>
              </a:r>
            </a:p>
          </p:txBody>
        </p:sp>
        <p:sp>
          <p:nvSpPr>
            <p:cNvPr id="7" name="TextBox 7"/>
            <p:cNvSpPr txBox="1"/>
            <p:nvPr/>
          </p:nvSpPr>
          <p:spPr>
            <a:xfrm>
              <a:off x="0" y="-47625"/>
              <a:ext cx="95885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DOCUMENTATION IMPORTANCE</a:t>
              </a:r>
            </a:p>
          </p:txBody>
        </p:sp>
      </p:grpSp>
      <p:grpSp>
        <p:nvGrpSpPr>
          <p:cNvPr id="8" name="Group 8"/>
          <p:cNvGrpSpPr/>
          <p:nvPr/>
        </p:nvGrpSpPr>
        <p:grpSpPr>
          <a:xfrm>
            <a:off x="444500" y="3055938"/>
            <a:ext cx="4794250" cy="1342510"/>
            <a:chOff x="0" y="-47625"/>
            <a:chExt cx="9588500" cy="2685022"/>
          </a:xfrm>
        </p:grpSpPr>
        <p:sp>
          <p:nvSpPr>
            <p:cNvPr id="9" name="TextBox 9"/>
            <p:cNvSpPr txBox="1"/>
            <p:nvPr/>
          </p:nvSpPr>
          <p:spPr>
            <a:xfrm>
              <a:off x="0" y="1124162"/>
              <a:ext cx="9588500" cy="1513235"/>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The outpatient EM codes range from 99202 to 99215, categorizing visits based on the complexity of medical decision-making and time spent during the encounter.</a:t>
              </a:r>
            </a:p>
          </p:txBody>
        </p:sp>
        <p:sp>
          <p:nvSpPr>
            <p:cNvPr id="10" name="TextBox 10"/>
            <p:cNvSpPr txBox="1"/>
            <p:nvPr/>
          </p:nvSpPr>
          <p:spPr>
            <a:xfrm>
              <a:off x="0" y="-47625"/>
              <a:ext cx="95885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CODE RANGES</a:t>
              </a:r>
            </a:p>
          </p:txBody>
        </p:sp>
      </p:grpSp>
      <p:grpSp>
        <p:nvGrpSpPr>
          <p:cNvPr id="11" name="Group 11"/>
          <p:cNvGrpSpPr/>
          <p:nvPr/>
        </p:nvGrpSpPr>
        <p:grpSpPr>
          <a:xfrm>
            <a:off x="6197600" y="2808288"/>
            <a:ext cx="4794250" cy="1609998"/>
            <a:chOff x="0" y="-47625"/>
            <a:chExt cx="9588500" cy="3219998"/>
          </a:xfrm>
        </p:grpSpPr>
        <p:sp>
          <p:nvSpPr>
            <p:cNvPr id="12" name="TextBox 12"/>
            <p:cNvSpPr txBox="1"/>
            <p:nvPr/>
          </p:nvSpPr>
          <p:spPr>
            <a:xfrm>
              <a:off x="0" y="1146176"/>
              <a:ext cx="9588500" cy="2026197"/>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Each code has a corresponding work RVU, which quantifies the physician's work involved. These values help determine fair compensation for the services provided in outpatient settings.</a:t>
              </a:r>
            </a:p>
          </p:txBody>
        </p:sp>
        <p:sp>
          <p:nvSpPr>
            <p:cNvPr id="13" name="TextBox 13"/>
            <p:cNvSpPr txBox="1"/>
            <p:nvPr/>
          </p:nvSpPr>
          <p:spPr>
            <a:xfrm>
              <a:off x="0" y="-47625"/>
              <a:ext cx="95885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WORK RVUS</a:t>
              </a:r>
            </a:p>
          </p:txBody>
        </p:sp>
      </p:grpSp>
      <p:sp>
        <p:nvSpPr>
          <p:cNvPr id="14" name="TextBox 14"/>
          <p:cNvSpPr txBox="1"/>
          <p:nvPr/>
        </p:nvSpPr>
        <p:spPr>
          <a:xfrm>
            <a:off x="444500" y="488951"/>
            <a:ext cx="11303000" cy="756617"/>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Outpatient EM Codes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91C0219-5892-1244-C78D-1D8F14A88ED6}"/>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90629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8B0D32-6439-C21B-1D13-659DA5996DA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Objectives</a:t>
            </a:r>
          </a:p>
        </p:txBody>
      </p:sp>
      <p:grpSp>
        <p:nvGrpSpPr>
          <p:cNvPr id="21" name="Group 20">
            <a:extLst>
              <a:ext uri="{FF2B5EF4-FFF2-40B4-BE49-F238E27FC236}">
                <a16:creationId xmlns:a16="http://schemas.microsoft.com/office/drawing/2014/main" id="{44314ED9-C246-F1E1-DE32-0EEB2D307517}"/>
              </a:ext>
            </a:extLst>
          </p:cNvPr>
          <p:cNvGrpSpPr/>
          <p:nvPr/>
        </p:nvGrpSpPr>
        <p:grpSpPr>
          <a:xfrm>
            <a:off x="1371599" y="2318646"/>
            <a:ext cx="9724031" cy="1052131"/>
            <a:chOff x="1371599" y="2318646"/>
            <a:chExt cx="9724031" cy="1052131"/>
          </a:xfrm>
        </p:grpSpPr>
        <p:sp>
          <p:nvSpPr>
            <p:cNvPr id="5" name="Rounded Rectangle 4">
              <a:extLst>
                <a:ext uri="{FF2B5EF4-FFF2-40B4-BE49-F238E27FC236}">
                  <a16:creationId xmlns:a16="http://schemas.microsoft.com/office/drawing/2014/main" id="{7CA6F85A-3280-2102-B779-396FD035DB08}"/>
                </a:ext>
              </a:extLst>
            </p:cNvPr>
            <p:cNvSpPr/>
            <p:nvPr/>
          </p:nvSpPr>
          <p:spPr>
            <a:xfrm>
              <a:off x="1371599" y="2318646"/>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 name="Rectangle 5" descr="Doctor">
              <a:extLst>
                <a:ext uri="{FF2B5EF4-FFF2-40B4-BE49-F238E27FC236}">
                  <a16:creationId xmlns:a16="http://schemas.microsoft.com/office/drawing/2014/main" id="{218E73AC-8F27-4495-206D-1F23AF9338E8}"/>
                </a:ext>
              </a:extLst>
            </p:cNvPr>
            <p:cNvSpPr/>
            <p:nvPr/>
          </p:nvSpPr>
          <p:spPr>
            <a:xfrm>
              <a:off x="1689868" y="2555376"/>
              <a:ext cx="578672" cy="57867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C16335AE-15C7-0956-2D91-9C728AEB9F99}"/>
                </a:ext>
              </a:extLst>
            </p:cNvPr>
            <p:cNvSpPr/>
            <p:nvPr/>
          </p:nvSpPr>
          <p:spPr>
            <a:xfrm>
              <a:off x="2586810" y="2318646"/>
              <a:ext cx="8508819" cy="1052131"/>
            </a:xfrm>
            <a:custGeom>
              <a:avLst/>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marR="0" lvl="0" indent="0" algn="l" defTabSz="1111250" rtl="0" eaLnBrk="1" fontAlgn="auto" latinLnBrk="0" hangingPunct="1">
                <a:lnSpc>
                  <a:spcPct val="10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Review common inpatient and outpatient MDM requirements for billing </a:t>
              </a:r>
            </a:p>
          </p:txBody>
        </p:sp>
      </p:grpSp>
      <p:grpSp>
        <p:nvGrpSpPr>
          <p:cNvPr id="22" name="Group 21">
            <a:extLst>
              <a:ext uri="{FF2B5EF4-FFF2-40B4-BE49-F238E27FC236}">
                <a16:creationId xmlns:a16="http://schemas.microsoft.com/office/drawing/2014/main" id="{A8226AB9-585C-5C62-700D-E660817DA65D}"/>
              </a:ext>
            </a:extLst>
          </p:cNvPr>
          <p:cNvGrpSpPr/>
          <p:nvPr/>
        </p:nvGrpSpPr>
        <p:grpSpPr>
          <a:xfrm>
            <a:off x="1371599" y="3633810"/>
            <a:ext cx="9724031" cy="1052131"/>
            <a:chOff x="1371599" y="3633810"/>
            <a:chExt cx="9724031" cy="1052131"/>
          </a:xfrm>
        </p:grpSpPr>
        <p:sp>
          <p:nvSpPr>
            <p:cNvPr id="9" name="Rounded Rectangle 8">
              <a:extLst>
                <a:ext uri="{FF2B5EF4-FFF2-40B4-BE49-F238E27FC236}">
                  <a16:creationId xmlns:a16="http://schemas.microsoft.com/office/drawing/2014/main" id="{E5F1D961-F3BF-D036-99B2-D5B68D790A6C}"/>
                </a:ext>
              </a:extLst>
            </p:cNvPr>
            <p:cNvSpPr/>
            <p:nvPr/>
          </p:nvSpPr>
          <p:spPr>
            <a:xfrm>
              <a:off x="1371599" y="3633810"/>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1" name="Rectangle 10" descr="Gears">
              <a:extLst>
                <a:ext uri="{FF2B5EF4-FFF2-40B4-BE49-F238E27FC236}">
                  <a16:creationId xmlns:a16="http://schemas.microsoft.com/office/drawing/2014/main" id="{F13B480D-2564-448F-11F9-967C23E8F3C8}"/>
                </a:ext>
              </a:extLst>
            </p:cNvPr>
            <p:cNvSpPr/>
            <p:nvPr/>
          </p:nvSpPr>
          <p:spPr>
            <a:xfrm>
              <a:off x="1689868" y="3870539"/>
              <a:ext cx="578672" cy="57867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4E8F2DAD-5643-C61E-1BE6-5B730866964C}"/>
                </a:ext>
              </a:extLst>
            </p:cNvPr>
            <p:cNvSpPr/>
            <p:nvPr/>
          </p:nvSpPr>
          <p:spPr>
            <a:xfrm>
              <a:off x="2586810" y="3633810"/>
              <a:ext cx="8508819" cy="1052131"/>
            </a:xfrm>
            <a:custGeom>
              <a:avLst/>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marR="0" lvl="0" indent="0" algn="l" defTabSz="1111250" rtl="0" eaLnBrk="1" fontAlgn="auto" latinLnBrk="0" hangingPunct="1">
                <a:lnSpc>
                  <a:spcPct val="100000"/>
                </a:lnSpc>
                <a:spcBef>
                  <a:spcPct val="0"/>
                </a:spcBef>
                <a:spcAft>
                  <a:spcPct val="35000"/>
                </a:spcAft>
                <a:buClrTx/>
                <a:buSzTx/>
                <a:buFontTx/>
                <a:buNone/>
                <a:tabLst/>
                <a:defRPr/>
              </a:pPr>
              <a:r>
                <a:rPr kumimoji="0" lang="en-US" sz="2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Areas of potential optimization/under-utilization </a:t>
              </a:r>
            </a:p>
          </p:txBody>
        </p:sp>
      </p:grpSp>
      <p:grpSp>
        <p:nvGrpSpPr>
          <p:cNvPr id="24" name="Group 23">
            <a:extLst>
              <a:ext uri="{FF2B5EF4-FFF2-40B4-BE49-F238E27FC236}">
                <a16:creationId xmlns:a16="http://schemas.microsoft.com/office/drawing/2014/main" id="{D378E99A-790A-A58D-6940-1B6CC0463821}"/>
              </a:ext>
            </a:extLst>
          </p:cNvPr>
          <p:cNvGrpSpPr/>
          <p:nvPr/>
        </p:nvGrpSpPr>
        <p:grpSpPr>
          <a:xfrm>
            <a:off x="1371599" y="4948974"/>
            <a:ext cx="9724031" cy="1052131"/>
            <a:chOff x="1371599" y="4948974"/>
            <a:chExt cx="9724031" cy="1052131"/>
          </a:xfrm>
        </p:grpSpPr>
        <p:sp>
          <p:nvSpPr>
            <p:cNvPr id="15" name="Rounded Rectangle 14">
              <a:extLst>
                <a:ext uri="{FF2B5EF4-FFF2-40B4-BE49-F238E27FC236}">
                  <a16:creationId xmlns:a16="http://schemas.microsoft.com/office/drawing/2014/main" id="{675682B0-8E19-6D19-63E3-24096140DAEA}"/>
                </a:ext>
              </a:extLst>
            </p:cNvPr>
            <p:cNvSpPr/>
            <p:nvPr/>
          </p:nvSpPr>
          <p:spPr>
            <a:xfrm>
              <a:off x="1371599" y="4948974"/>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16" descr="Checkmark">
              <a:extLst>
                <a:ext uri="{FF2B5EF4-FFF2-40B4-BE49-F238E27FC236}">
                  <a16:creationId xmlns:a16="http://schemas.microsoft.com/office/drawing/2014/main" id="{F2EB56E8-C2C2-7914-E537-10E941FD77A7}"/>
                </a:ext>
              </a:extLst>
            </p:cNvPr>
            <p:cNvSpPr/>
            <p:nvPr/>
          </p:nvSpPr>
          <p:spPr>
            <a:xfrm>
              <a:off x="1689868" y="5185703"/>
              <a:ext cx="578672" cy="578672"/>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3DB52364-1BAF-76F1-040B-CD12F2FA1422}"/>
                </a:ext>
              </a:extLst>
            </p:cNvPr>
            <p:cNvSpPr/>
            <p:nvPr/>
          </p:nvSpPr>
          <p:spPr>
            <a:xfrm>
              <a:off x="2586810" y="4948974"/>
              <a:ext cx="8508819" cy="1052131"/>
            </a:xfrm>
            <a:custGeom>
              <a:avLst/>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marR="0" lvl="0" indent="0" algn="l" defTabSz="1111250" rtl="0" eaLnBrk="1" fontAlgn="auto" latinLnBrk="0" hangingPunct="1">
                <a:lnSpc>
                  <a:spcPct val="100000"/>
                </a:lnSpc>
                <a:spcBef>
                  <a:spcPct val="0"/>
                </a:spcBef>
                <a:spcAft>
                  <a:spcPct val="35000"/>
                </a:spcAft>
                <a:buClrTx/>
                <a:buSzTx/>
                <a:buFontTx/>
                <a:buNone/>
                <a:tabLst/>
                <a:defRPr/>
              </a:pPr>
              <a:r>
                <a:rPr kumimoji="0" lang="en-US" sz="2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2024 RVU</a:t>
              </a:r>
            </a:p>
          </p:txBody>
        </p:sp>
      </p:grpSp>
    </p:spTree>
    <p:extLst>
      <p:ext uri="{BB962C8B-B14F-4D97-AF65-F5344CB8AC3E}">
        <p14:creationId xmlns:p14="http://schemas.microsoft.com/office/powerpoint/2010/main" val="22310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956558-F08E-C64F-DD87-506205CF62A8}"/>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b="1" kern="1200" dirty="0">
                <a:solidFill>
                  <a:srgbClr val="FFFFFF"/>
                </a:solidFill>
                <a:latin typeface="+mj-lt"/>
                <a:ea typeface="+mj-ea"/>
                <a:cs typeface="+mj-cs"/>
              </a:rPr>
              <a:t>MDM and Descriptions</a:t>
            </a:r>
          </a:p>
        </p:txBody>
      </p:sp>
      <p:sp>
        <p:nvSpPr>
          <p:cNvPr id="27" name="Rectangle 2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BC4B1D8-A957-BA9E-57F9-DB839D213B74}"/>
              </a:ext>
            </a:extLst>
          </p:cNvPr>
          <p:cNvSpPr>
            <a:spLocks noGrp="1"/>
          </p:cNvSpPr>
          <p:nvPr>
            <p:ph type="body" idx="1"/>
          </p:nvPr>
        </p:nvSpPr>
        <p:spPr>
          <a:xfrm>
            <a:off x="1931874" y="4797188"/>
            <a:ext cx="6051236" cy="1241828"/>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sp>
        <p:nvSpPr>
          <p:cNvPr id="28" name="Rectangle 27">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22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B80C3-8EBA-3D2C-7AF0-E6BA8E821E7C}"/>
            </a:ext>
          </a:extLst>
        </p:cNvPr>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FC6763-B9F1-89F4-DD7C-269D2DE694B4}"/>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MDM</a:t>
            </a:r>
            <a:endParaRPr lang="en-US" sz="4000" b="1" kern="1200">
              <a:solidFill>
                <a:srgbClr val="FFFFFF"/>
              </a:solidFill>
              <a:latin typeface="+mj-lt"/>
              <a:ea typeface="+mj-ea"/>
              <a:cs typeface="+mj-cs"/>
            </a:endParaRPr>
          </a:p>
        </p:txBody>
      </p:sp>
      <p:pic>
        <p:nvPicPr>
          <p:cNvPr id="18" name="Picture 17">
            <a:extLst>
              <a:ext uri="{FF2B5EF4-FFF2-40B4-BE49-F238E27FC236}">
                <a16:creationId xmlns:a16="http://schemas.microsoft.com/office/drawing/2014/main" id="{2331DD6F-2104-E004-99FA-A9E066CF47C1}"/>
              </a:ext>
            </a:extLst>
          </p:cNvPr>
          <p:cNvPicPr>
            <a:picLocks noChangeAspect="1"/>
          </p:cNvPicPr>
          <p:nvPr/>
        </p:nvPicPr>
        <p:blipFill>
          <a:blip r:embed="rId2"/>
          <a:stretch>
            <a:fillRect/>
          </a:stretch>
        </p:blipFill>
        <p:spPr>
          <a:xfrm>
            <a:off x="5760265" y="62266"/>
            <a:ext cx="6263483" cy="6762799"/>
          </a:xfrm>
          <a:prstGeom prst="rect">
            <a:avLst/>
          </a:prstGeom>
        </p:spPr>
      </p:pic>
    </p:spTree>
    <p:extLst>
      <p:ext uri="{BB962C8B-B14F-4D97-AF65-F5344CB8AC3E}">
        <p14:creationId xmlns:p14="http://schemas.microsoft.com/office/powerpoint/2010/main" val="90902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19D42A-B5FC-EB51-FCB1-A33CAB4EFBC5}"/>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44FC4-A24D-CF3E-F0F9-631B10B7084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MDM: Complexity</a:t>
            </a:r>
          </a:p>
        </p:txBody>
      </p:sp>
      <p:pic>
        <p:nvPicPr>
          <p:cNvPr id="9" name="Content Placeholder 8">
            <a:extLst>
              <a:ext uri="{FF2B5EF4-FFF2-40B4-BE49-F238E27FC236}">
                <a16:creationId xmlns:a16="http://schemas.microsoft.com/office/drawing/2014/main" id="{B41A3739-FEE8-E087-F3F0-82A0C615547C}"/>
              </a:ext>
            </a:extLst>
          </p:cNvPr>
          <p:cNvPicPr>
            <a:picLocks noGrp="1" noChangeAspect="1"/>
          </p:cNvPicPr>
          <p:nvPr>
            <p:ph idx="1"/>
          </p:nvPr>
        </p:nvPicPr>
        <p:blipFill>
          <a:blip r:embed="rId2"/>
          <a:stretch>
            <a:fillRect/>
          </a:stretch>
        </p:blipFill>
        <p:spPr>
          <a:xfrm>
            <a:off x="432225" y="3652593"/>
            <a:ext cx="11327549" cy="1079559"/>
          </a:xfrm>
          <a:prstGeom prst="rect">
            <a:avLst/>
          </a:prstGeom>
        </p:spPr>
      </p:pic>
      <p:sp>
        <p:nvSpPr>
          <p:cNvPr id="10" name="Rounded Rectangle 9">
            <a:extLst>
              <a:ext uri="{FF2B5EF4-FFF2-40B4-BE49-F238E27FC236}">
                <a16:creationId xmlns:a16="http://schemas.microsoft.com/office/drawing/2014/main" id="{2DFFCD8C-D2A7-587A-9F8C-69A4A2F1AF57}"/>
              </a:ext>
            </a:extLst>
          </p:cNvPr>
          <p:cNvSpPr/>
          <p:nvPr/>
        </p:nvSpPr>
        <p:spPr>
          <a:xfrm>
            <a:off x="329609" y="4082902"/>
            <a:ext cx="3317358" cy="797442"/>
          </a:xfrm>
          <a:prstGeom prst="roundRect">
            <a:avLst/>
          </a:prstGeom>
          <a:noFill/>
          <a:ln w="762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40775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56A4AF-6683-79EB-36A4-6BC9E14D6D7B}"/>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42A8EA9-A557-1930-2DAC-C1FD77B08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6703C777-A596-95D1-ABC4-125E195BB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9A889A4E-6195-3270-8550-3ED137BC2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03ED2DA-65C7-3081-ED82-5F846E3AD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7F1CF8-6EB9-933C-C07E-5ADC70EDA03A}"/>
              </a:ext>
            </a:extLst>
          </p:cNvPr>
          <p:cNvSpPr>
            <a:spLocks noGrp="1"/>
          </p:cNvSpPr>
          <p:nvPr>
            <p:ph type="title"/>
          </p:nvPr>
        </p:nvSpPr>
        <p:spPr>
          <a:xfrm>
            <a:off x="744279" y="248038"/>
            <a:ext cx="7591648" cy="1159200"/>
          </a:xfrm>
        </p:spPr>
        <p:txBody>
          <a:bodyPr vert="horz" lIns="91440" tIns="45720" rIns="91440" bIns="45720" rtlCol="0" anchor="ctr">
            <a:normAutofit/>
          </a:bodyPr>
          <a:lstStyle/>
          <a:p>
            <a:r>
              <a:rPr lang="en-US" sz="4000" b="1" dirty="0">
                <a:solidFill>
                  <a:schemeClr val="bg1"/>
                </a:solidFill>
              </a:rPr>
              <a:t>Number and Complexity </a:t>
            </a:r>
            <a:br>
              <a:rPr lang="en-US" sz="4000" dirty="0">
                <a:solidFill>
                  <a:schemeClr val="bg1"/>
                </a:solidFill>
              </a:rPr>
            </a:br>
            <a:r>
              <a:rPr lang="en-US" sz="3200" dirty="0">
                <a:solidFill>
                  <a:schemeClr val="bg1"/>
                </a:solidFill>
              </a:rPr>
              <a:t>Problems Addressed at the Encounter</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D2B4666F-AEAC-36BA-6567-16A36C2086C9}"/>
              </a:ext>
            </a:extLst>
          </p:cNvPr>
          <p:cNvSpPr>
            <a:spLocks noGrp="1"/>
          </p:cNvSpPr>
          <p:nvPr>
            <p:ph idx="1"/>
          </p:nvPr>
        </p:nvSpPr>
        <p:spPr>
          <a:xfrm>
            <a:off x="1371599" y="2318197"/>
            <a:ext cx="9724031" cy="3683358"/>
          </a:xfrm>
        </p:spPr>
        <p:txBody>
          <a:bodyPr anchor="ctr">
            <a:normAutofit/>
          </a:bodyPr>
          <a:lstStyle/>
          <a:p>
            <a:r>
              <a:rPr lang="en-US" sz="2000" dirty="0"/>
              <a:t>A problem is addressed or managed when it is evaluated or treated at the encounter by the physician or other qualified health care professional reporting the service.</a:t>
            </a:r>
          </a:p>
          <a:p>
            <a:endParaRPr lang="en-US" sz="2000" dirty="0"/>
          </a:p>
          <a:p>
            <a:r>
              <a:rPr lang="en-US" sz="2000" dirty="0"/>
              <a:t>This includes consideration of further testing or treatment that may not be elected by virtue of risk/benefit analysis or patient/parent/guardian/surrogate choice.</a:t>
            </a:r>
          </a:p>
          <a:p>
            <a:endParaRPr lang="en-US" sz="2000" dirty="0"/>
          </a:p>
          <a:p>
            <a:r>
              <a:rPr lang="en-US" sz="2000" dirty="0"/>
              <a:t>Noting that another professional is managing a problem without additional assessment or care coordination documented does not qualify as being ‘addressed’ or managed by the physician reporting the service.</a:t>
            </a:r>
          </a:p>
        </p:txBody>
      </p:sp>
    </p:spTree>
    <p:extLst>
      <p:ext uri="{BB962C8B-B14F-4D97-AF65-F5344CB8AC3E}">
        <p14:creationId xmlns:p14="http://schemas.microsoft.com/office/powerpoint/2010/main" val="34489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D9F54-523F-F274-C209-F3528064B75A}"/>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F5B263CE-61F1-766D-0C92-805031B13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618259A-411B-50C8-7AED-4CCFAF350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9BAAF797-FE95-2A4E-474A-B1242EC3C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E3FFAB5-0F5C-083B-3369-E7B70E31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48BC39-1B62-1512-173B-7ECA0F47EE7C}"/>
              </a:ext>
            </a:extLst>
          </p:cNvPr>
          <p:cNvSpPr>
            <a:spLocks noGrp="1"/>
          </p:cNvSpPr>
          <p:nvPr>
            <p:ph type="title"/>
          </p:nvPr>
        </p:nvSpPr>
        <p:spPr>
          <a:xfrm>
            <a:off x="744279" y="248038"/>
            <a:ext cx="7591648" cy="1159200"/>
          </a:xfrm>
        </p:spPr>
        <p:txBody>
          <a:bodyPr vert="horz" lIns="91440" tIns="45720" rIns="91440" bIns="45720" rtlCol="0" anchor="ctr">
            <a:normAutofit fontScale="90000"/>
          </a:bodyPr>
          <a:lstStyle/>
          <a:p>
            <a:r>
              <a:rPr lang="en-US" b="1" dirty="0">
                <a:solidFill>
                  <a:schemeClr val="bg1"/>
                </a:solidFill>
              </a:rPr>
              <a:t>Number and Complexity </a:t>
            </a:r>
            <a:br>
              <a:rPr lang="en-US" sz="4800" dirty="0">
                <a:solidFill>
                  <a:schemeClr val="bg1"/>
                </a:solidFill>
              </a:rPr>
            </a:br>
            <a:r>
              <a:rPr lang="en-US" sz="3600" dirty="0">
                <a:solidFill>
                  <a:schemeClr val="bg1"/>
                </a:solidFill>
              </a:rPr>
              <a:t>Problems Addressed at the Encounter</a:t>
            </a:r>
            <a:endParaRPr lang="en-US" sz="3600" b="1" kern="1200" dirty="0">
              <a:solidFill>
                <a:schemeClr val="bg1"/>
              </a:solidFill>
              <a:latin typeface="+mj-lt"/>
              <a:ea typeface="+mj-ea"/>
              <a:cs typeface="+mj-cs"/>
            </a:endParaRPr>
          </a:p>
        </p:txBody>
      </p:sp>
      <p:pic>
        <p:nvPicPr>
          <p:cNvPr id="12" name="Picture 11">
            <a:extLst>
              <a:ext uri="{FF2B5EF4-FFF2-40B4-BE49-F238E27FC236}">
                <a16:creationId xmlns:a16="http://schemas.microsoft.com/office/drawing/2014/main" id="{DD9EDC01-621D-C326-30EA-3B1474A74B70}"/>
              </a:ext>
            </a:extLst>
          </p:cNvPr>
          <p:cNvPicPr>
            <a:picLocks noChangeAspect="1"/>
          </p:cNvPicPr>
          <p:nvPr/>
        </p:nvPicPr>
        <p:blipFill>
          <a:blip r:embed="rId2"/>
          <a:stretch>
            <a:fillRect/>
          </a:stretch>
        </p:blipFill>
        <p:spPr>
          <a:xfrm>
            <a:off x="4721551" y="1655276"/>
            <a:ext cx="2748897" cy="5085974"/>
          </a:xfrm>
          <a:prstGeom prst="rect">
            <a:avLst/>
          </a:prstGeom>
        </p:spPr>
      </p:pic>
    </p:spTree>
    <p:extLst>
      <p:ext uri="{BB962C8B-B14F-4D97-AF65-F5344CB8AC3E}">
        <p14:creationId xmlns:p14="http://schemas.microsoft.com/office/powerpoint/2010/main" val="373380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88B946-C81A-8BD5-FB89-D21448BE4488}"/>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F0FED35-4229-E86F-4E25-5D9231903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5EDCC627-EA25-C035-D4E9-E16AA74AA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111A236-D623-59C0-34C3-40BAF6CD0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D308611-64AD-ED85-B49F-80DB6051B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0733D2-3E31-1023-4CF0-5DAEB793C7AF}"/>
              </a:ext>
            </a:extLst>
          </p:cNvPr>
          <p:cNvSpPr>
            <a:spLocks noGrp="1"/>
          </p:cNvSpPr>
          <p:nvPr>
            <p:ph type="title"/>
          </p:nvPr>
        </p:nvSpPr>
        <p:spPr>
          <a:xfrm>
            <a:off x="744279" y="248038"/>
            <a:ext cx="7591648" cy="1159200"/>
          </a:xfrm>
        </p:spPr>
        <p:txBody>
          <a:bodyPr vert="horz" lIns="91440" tIns="45720" rIns="91440" bIns="45720" rtlCol="0" anchor="ctr">
            <a:normAutofit fontScale="90000"/>
          </a:bodyPr>
          <a:lstStyle/>
          <a:p>
            <a:r>
              <a:rPr lang="en-US" b="1" dirty="0">
                <a:solidFill>
                  <a:schemeClr val="bg1"/>
                </a:solidFill>
              </a:rPr>
              <a:t>Number and Complexity </a:t>
            </a:r>
            <a:br>
              <a:rPr lang="en-US" sz="4800" dirty="0">
                <a:solidFill>
                  <a:schemeClr val="bg1"/>
                </a:solidFill>
              </a:rPr>
            </a:br>
            <a:r>
              <a:rPr lang="en-US" sz="3600" dirty="0">
                <a:solidFill>
                  <a:schemeClr val="bg1"/>
                </a:solidFill>
              </a:rPr>
              <a:t>Problems Addressed at the Encounter</a:t>
            </a:r>
            <a:endParaRPr lang="en-US" sz="3600" b="1" kern="1200" dirty="0">
              <a:solidFill>
                <a:schemeClr val="bg1"/>
              </a:solidFill>
              <a:latin typeface="+mj-lt"/>
              <a:ea typeface="+mj-ea"/>
              <a:cs typeface="+mj-cs"/>
            </a:endParaRPr>
          </a:p>
        </p:txBody>
      </p:sp>
      <p:pic>
        <p:nvPicPr>
          <p:cNvPr id="7" name="Picture 6">
            <a:extLst>
              <a:ext uri="{FF2B5EF4-FFF2-40B4-BE49-F238E27FC236}">
                <a16:creationId xmlns:a16="http://schemas.microsoft.com/office/drawing/2014/main" id="{B301CAF9-7C85-6962-F5E3-E11B3D3986CA}"/>
              </a:ext>
            </a:extLst>
          </p:cNvPr>
          <p:cNvPicPr>
            <a:picLocks noChangeAspect="1"/>
          </p:cNvPicPr>
          <p:nvPr/>
        </p:nvPicPr>
        <p:blipFill>
          <a:blip r:embed="rId2"/>
          <a:stretch>
            <a:fillRect/>
          </a:stretch>
        </p:blipFill>
        <p:spPr>
          <a:xfrm>
            <a:off x="2209798" y="1655276"/>
            <a:ext cx="7772400" cy="1256960"/>
          </a:xfrm>
          <a:prstGeom prst="rect">
            <a:avLst/>
          </a:prstGeom>
        </p:spPr>
      </p:pic>
      <p:pic>
        <p:nvPicPr>
          <p:cNvPr id="8" name="Picture 7">
            <a:extLst>
              <a:ext uri="{FF2B5EF4-FFF2-40B4-BE49-F238E27FC236}">
                <a16:creationId xmlns:a16="http://schemas.microsoft.com/office/drawing/2014/main" id="{11FA208C-301E-FFF7-012B-555ED177DAE4}"/>
              </a:ext>
            </a:extLst>
          </p:cNvPr>
          <p:cNvPicPr>
            <a:picLocks noChangeAspect="1"/>
          </p:cNvPicPr>
          <p:nvPr/>
        </p:nvPicPr>
        <p:blipFill>
          <a:blip r:embed="rId3"/>
          <a:stretch>
            <a:fillRect/>
          </a:stretch>
        </p:blipFill>
        <p:spPr>
          <a:xfrm>
            <a:off x="2209798" y="2904881"/>
            <a:ext cx="7772400" cy="1971929"/>
          </a:xfrm>
          <a:prstGeom prst="rect">
            <a:avLst/>
          </a:prstGeom>
        </p:spPr>
      </p:pic>
      <p:pic>
        <p:nvPicPr>
          <p:cNvPr id="10" name="Picture 9">
            <a:extLst>
              <a:ext uri="{FF2B5EF4-FFF2-40B4-BE49-F238E27FC236}">
                <a16:creationId xmlns:a16="http://schemas.microsoft.com/office/drawing/2014/main" id="{ECCA4653-722D-A0C0-D994-BE7FA8B978B8}"/>
              </a:ext>
            </a:extLst>
          </p:cNvPr>
          <p:cNvPicPr>
            <a:picLocks noChangeAspect="1"/>
          </p:cNvPicPr>
          <p:nvPr/>
        </p:nvPicPr>
        <p:blipFill>
          <a:blip r:embed="rId4"/>
          <a:stretch>
            <a:fillRect/>
          </a:stretch>
        </p:blipFill>
        <p:spPr>
          <a:xfrm>
            <a:off x="2209798" y="4857737"/>
            <a:ext cx="7772400" cy="1775889"/>
          </a:xfrm>
          <a:prstGeom prst="rect">
            <a:avLst/>
          </a:prstGeom>
        </p:spPr>
      </p:pic>
    </p:spTree>
    <p:extLst>
      <p:ext uri="{BB962C8B-B14F-4D97-AF65-F5344CB8AC3E}">
        <p14:creationId xmlns:p14="http://schemas.microsoft.com/office/powerpoint/2010/main" val="25719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E77A7F-9337-BF00-58B3-4F94456728C1}"/>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Disclosures</a:t>
            </a:r>
          </a:p>
        </p:txBody>
      </p:sp>
      <p:sp>
        <p:nvSpPr>
          <p:cNvPr id="3" name="Content Placeholder 2">
            <a:extLst>
              <a:ext uri="{FF2B5EF4-FFF2-40B4-BE49-F238E27FC236}">
                <a16:creationId xmlns:a16="http://schemas.microsoft.com/office/drawing/2014/main" id="{2E6CCAB4-309F-11E5-828E-ECAB9EBBC2AE}"/>
              </a:ext>
            </a:extLst>
          </p:cNvPr>
          <p:cNvSpPr>
            <a:spLocks noGrp="1"/>
          </p:cNvSpPr>
          <p:nvPr>
            <p:ph idx="1"/>
          </p:nvPr>
        </p:nvSpPr>
        <p:spPr>
          <a:xfrm>
            <a:off x="1371599" y="2318197"/>
            <a:ext cx="9724031" cy="3683358"/>
          </a:xfrm>
        </p:spPr>
        <p:txBody>
          <a:bodyPr anchor="ctr">
            <a:normAutofit/>
          </a:bodyPr>
          <a:lstStyle/>
          <a:p>
            <a:r>
              <a:rPr lang="en-US" sz="2000" dirty="0"/>
              <a:t>I am not and expert or credentialed as a CPC, CCA, or any other certified billing/coding specialist (yet)</a:t>
            </a:r>
          </a:p>
          <a:p>
            <a:endParaRPr lang="en-US" sz="2000" dirty="0"/>
          </a:p>
          <a:p>
            <a:r>
              <a:rPr lang="en-US" sz="2000" dirty="0"/>
              <a:t>Document or it didn’t happen</a:t>
            </a:r>
          </a:p>
          <a:p>
            <a:endParaRPr lang="en-US" sz="2000" dirty="0"/>
          </a:p>
          <a:p>
            <a:r>
              <a:rPr lang="en-US" sz="2000" dirty="0"/>
              <a:t>Primary purpose is to share information learned and ways to help optimize what you may already be doing. This is to help capture the effort that is already being done.</a:t>
            </a:r>
          </a:p>
          <a:p>
            <a:pPr lvl="1"/>
            <a:r>
              <a:rPr lang="en-US" sz="2000" dirty="0"/>
              <a:t>RPA and many coding providers take a conservative position when providing billing and coding advice</a:t>
            </a:r>
          </a:p>
        </p:txBody>
      </p:sp>
    </p:spTree>
    <p:extLst>
      <p:ext uri="{BB962C8B-B14F-4D97-AF65-F5344CB8AC3E}">
        <p14:creationId xmlns:p14="http://schemas.microsoft.com/office/powerpoint/2010/main" val="14893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AC5983-DB8E-35A6-39B7-19C18AF25A65}"/>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CFE00B5-382D-A695-1169-7C6C2A895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2BD3B9E3-6130-8BCE-6059-9B6D9C06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330AEB77-5F95-F8CD-DDA7-1182C7B20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EFC5655-1195-6AC3-2960-40CB79A4B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D2C560-6243-01E4-CACF-A43CEC12BA0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MDM: Data</a:t>
            </a:r>
          </a:p>
        </p:txBody>
      </p:sp>
      <p:pic>
        <p:nvPicPr>
          <p:cNvPr id="9" name="Content Placeholder 8">
            <a:extLst>
              <a:ext uri="{FF2B5EF4-FFF2-40B4-BE49-F238E27FC236}">
                <a16:creationId xmlns:a16="http://schemas.microsoft.com/office/drawing/2014/main" id="{1E90C3EC-0A6A-6BB7-4EF6-B726F8CE9DE2}"/>
              </a:ext>
            </a:extLst>
          </p:cNvPr>
          <p:cNvPicPr>
            <a:picLocks noGrp="1" noChangeAspect="1"/>
          </p:cNvPicPr>
          <p:nvPr>
            <p:ph idx="1"/>
          </p:nvPr>
        </p:nvPicPr>
        <p:blipFill>
          <a:blip r:embed="rId2"/>
          <a:stretch>
            <a:fillRect/>
          </a:stretch>
        </p:blipFill>
        <p:spPr>
          <a:xfrm>
            <a:off x="432225" y="3652593"/>
            <a:ext cx="11327549" cy="1079559"/>
          </a:xfrm>
          <a:prstGeom prst="rect">
            <a:avLst/>
          </a:prstGeom>
        </p:spPr>
      </p:pic>
      <p:sp>
        <p:nvSpPr>
          <p:cNvPr id="3" name="Rounded Rectangle 2">
            <a:extLst>
              <a:ext uri="{FF2B5EF4-FFF2-40B4-BE49-F238E27FC236}">
                <a16:creationId xmlns:a16="http://schemas.microsoft.com/office/drawing/2014/main" id="{1A2847B1-F608-E86E-52D9-518165509533}"/>
              </a:ext>
            </a:extLst>
          </p:cNvPr>
          <p:cNvSpPr/>
          <p:nvPr/>
        </p:nvSpPr>
        <p:spPr>
          <a:xfrm>
            <a:off x="3508751" y="4082902"/>
            <a:ext cx="5007927" cy="797442"/>
          </a:xfrm>
          <a:prstGeom prst="roundRect">
            <a:avLst/>
          </a:prstGeom>
          <a:noFill/>
          <a:ln w="762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6418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88DF3-E87F-A9C8-A2DB-E8377C4EED02}"/>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42C8EF67-7C47-6C78-456D-383DE5E27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8738518A-8699-0F6F-480E-ED5156248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DB28DC4-E9C6-70EF-C701-5AA9A2555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EA46995C-49D0-1BF4-D1ED-6139D2A7B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6E94-6047-3566-6820-15AD74342A50}"/>
              </a:ext>
            </a:extLst>
          </p:cNvPr>
          <p:cNvSpPr>
            <a:spLocks noGrp="1"/>
          </p:cNvSpPr>
          <p:nvPr>
            <p:ph type="title"/>
          </p:nvPr>
        </p:nvSpPr>
        <p:spPr>
          <a:xfrm>
            <a:off x="744279" y="248038"/>
            <a:ext cx="7591648" cy="1159200"/>
          </a:xfrm>
        </p:spPr>
        <p:txBody>
          <a:bodyPr vert="horz" lIns="91440" tIns="45720" rIns="91440" bIns="45720" rtlCol="0" anchor="ctr">
            <a:normAutofit/>
          </a:bodyPr>
          <a:lstStyle/>
          <a:p>
            <a:r>
              <a:rPr lang="en-US" sz="4000" b="1" dirty="0">
                <a:solidFill>
                  <a:schemeClr val="bg1"/>
                </a:solidFill>
              </a:rPr>
              <a:t>Amount and Complexity </a:t>
            </a:r>
            <a:br>
              <a:rPr lang="en-US" sz="4000" dirty="0">
                <a:solidFill>
                  <a:schemeClr val="bg1"/>
                </a:solidFill>
              </a:rPr>
            </a:br>
            <a:r>
              <a:rPr lang="en-US" sz="3200" dirty="0">
                <a:solidFill>
                  <a:schemeClr val="bg1"/>
                </a:solidFill>
              </a:rPr>
              <a:t>Data to be Reviewed and Analyzed</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711FE289-8700-69ED-E00F-990888A94197}"/>
              </a:ext>
            </a:extLst>
          </p:cNvPr>
          <p:cNvSpPr>
            <a:spLocks noGrp="1"/>
          </p:cNvSpPr>
          <p:nvPr>
            <p:ph idx="1"/>
          </p:nvPr>
        </p:nvSpPr>
        <p:spPr>
          <a:xfrm>
            <a:off x="1371599" y="1822348"/>
            <a:ext cx="10451806" cy="4961224"/>
          </a:xfrm>
        </p:spPr>
        <p:txBody>
          <a:bodyPr anchor="ctr">
            <a:normAutofit fontScale="55000" lnSpcReduction="20000"/>
          </a:bodyPr>
          <a:lstStyle/>
          <a:p>
            <a:pPr marL="0" indent="0">
              <a:lnSpc>
                <a:spcPct val="120000"/>
              </a:lnSpc>
              <a:spcBef>
                <a:spcPts val="0"/>
              </a:spcBef>
              <a:buNone/>
            </a:pPr>
            <a:r>
              <a:rPr lang="en-US" b="1" u="sng" dirty="0"/>
              <a:t>Category 1</a:t>
            </a:r>
          </a:p>
          <a:p>
            <a:pPr>
              <a:lnSpc>
                <a:spcPct val="120000"/>
              </a:lnSpc>
              <a:spcBef>
                <a:spcPts val="0"/>
              </a:spcBef>
            </a:pPr>
            <a:r>
              <a:rPr lang="en-US" dirty="0"/>
              <a:t>Tests, documents, or independent historians (3+)</a:t>
            </a:r>
          </a:p>
          <a:p>
            <a:pPr lvl="1">
              <a:lnSpc>
                <a:spcPct val="120000"/>
              </a:lnSpc>
              <a:spcBef>
                <a:spcPts val="0"/>
              </a:spcBef>
            </a:pPr>
            <a:r>
              <a:rPr lang="en-US" dirty="0"/>
              <a:t>Review of external notes</a:t>
            </a:r>
          </a:p>
          <a:p>
            <a:pPr lvl="1">
              <a:lnSpc>
                <a:spcPct val="120000"/>
              </a:lnSpc>
              <a:spcBef>
                <a:spcPts val="0"/>
              </a:spcBef>
            </a:pPr>
            <a:r>
              <a:rPr lang="en-US" dirty="0"/>
              <a:t>Unique test results</a:t>
            </a:r>
          </a:p>
          <a:p>
            <a:pPr lvl="1">
              <a:lnSpc>
                <a:spcPct val="120000"/>
              </a:lnSpc>
              <a:spcBef>
                <a:spcPts val="0"/>
              </a:spcBef>
            </a:pPr>
            <a:r>
              <a:rPr lang="en-US" dirty="0"/>
              <a:t>Ordering of unique tests</a:t>
            </a:r>
          </a:p>
          <a:p>
            <a:pPr lvl="1">
              <a:lnSpc>
                <a:spcPct val="120000"/>
              </a:lnSpc>
              <a:spcBef>
                <a:spcPts val="0"/>
              </a:spcBef>
            </a:pPr>
            <a:r>
              <a:rPr lang="en-US" dirty="0"/>
              <a:t>Assessment requiring independent historians</a:t>
            </a:r>
          </a:p>
          <a:p>
            <a:pPr>
              <a:lnSpc>
                <a:spcPct val="120000"/>
              </a:lnSpc>
              <a:spcBef>
                <a:spcPts val="0"/>
              </a:spcBef>
            </a:pPr>
            <a:endParaRPr lang="en-US" dirty="0"/>
          </a:p>
          <a:p>
            <a:pPr marL="0" indent="0">
              <a:lnSpc>
                <a:spcPct val="120000"/>
              </a:lnSpc>
              <a:spcBef>
                <a:spcPts val="0"/>
              </a:spcBef>
              <a:buNone/>
            </a:pPr>
            <a:r>
              <a:rPr lang="en-US" b="1" u="sng" dirty="0"/>
              <a:t>Category 2</a:t>
            </a:r>
          </a:p>
          <a:p>
            <a:pPr>
              <a:lnSpc>
                <a:spcPct val="120000"/>
              </a:lnSpc>
              <a:spcBef>
                <a:spcPts val="0"/>
              </a:spcBef>
            </a:pPr>
            <a:r>
              <a:rPr lang="en-US" dirty="0"/>
              <a:t>Independent interpretation of tests</a:t>
            </a:r>
          </a:p>
          <a:p>
            <a:pPr lvl="1">
              <a:lnSpc>
                <a:spcPct val="120000"/>
              </a:lnSpc>
              <a:spcBef>
                <a:spcPts val="0"/>
              </a:spcBef>
            </a:pPr>
            <a:r>
              <a:rPr lang="en-US" dirty="0"/>
              <a:t>Cannot count this if the interpretation is separately billed (e.g. your office ultrasound)</a:t>
            </a:r>
          </a:p>
          <a:p>
            <a:pPr lvl="1">
              <a:lnSpc>
                <a:spcPct val="120000"/>
              </a:lnSpc>
              <a:spcBef>
                <a:spcPts val="0"/>
              </a:spcBef>
            </a:pPr>
            <a:r>
              <a:rPr lang="en-US" dirty="0"/>
              <a:t>Hospital examples include review of EKG for patient with hyperkalemia, review of chest x-ray for patient with hypervolemia</a:t>
            </a:r>
          </a:p>
          <a:p>
            <a:pPr marL="0" indent="0">
              <a:lnSpc>
                <a:spcPct val="120000"/>
              </a:lnSpc>
              <a:spcBef>
                <a:spcPts val="0"/>
              </a:spcBef>
              <a:buNone/>
            </a:pPr>
            <a:endParaRPr lang="en-US" dirty="0"/>
          </a:p>
          <a:p>
            <a:pPr marL="0" indent="0">
              <a:lnSpc>
                <a:spcPct val="120000"/>
              </a:lnSpc>
              <a:spcBef>
                <a:spcPts val="0"/>
              </a:spcBef>
              <a:buNone/>
            </a:pPr>
            <a:r>
              <a:rPr lang="en-US" b="1" u="sng" dirty="0"/>
              <a:t>Category 3</a:t>
            </a:r>
          </a:p>
          <a:p>
            <a:pPr>
              <a:lnSpc>
                <a:spcPct val="120000"/>
              </a:lnSpc>
              <a:spcBef>
                <a:spcPts val="0"/>
              </a:spcBef>
            </a:pPr>
            <a:r>
              <a:rPr lang="en-US" dirty="0"/>
              <a:t>Discussion of management or test interpretation(with another qualified healthcare provider or appropriate source)</a:t>
            </a:r>
          </a:p>
          <a:p>
            <a:pPr lvl="1">
              <a:lnSpc>
                <a:spcPct val="120000"/>
              </a:lnSpc>
              <a:spcBef>
                <a:spcPts val="0"/>
              </a:spcBef>
            </a:pPr>
            <a:r>
              <a:rPr lang="en-US" dirty="0"/>
              <a:t>Discussion = interactive exchange (not simply sending a note)</a:t>
            </a:r>
          </a:p>
          <a:p>
            <a:pPr lvl="1">
              <a:lnSpc>
                <a:spcPct val="120000"/>
              </a:lnSpc>
              <a:spcBef>
                <a:spcPts val="0"/>
              </a:spcBef>
            </a:pPr>
            <a:r>
              <a:rPr lang="en-US" dirty="0"/>
              <a:t>May be asynchronous, e.g. within a day or two of the encounter</a:t>
            </a:r>
          </a:p>
          <a:p>
            <a:pPr lvl="1">
              <a:lnSpc>
                <a:spcPct val="120000"/>
              </a:lnSpc>
              <a:spcBef>
                <a:spcPts val="0"/>
              </a:spcBef>
            </a:pPr>
            <a:r>
              <a:rPr lang="en-US" dirty="0"/>
              <a:t>This happens more frequently for inpatients than outpatients</a:t>
            </a:r>
          </a:p>
          <a:p>
            <a:pPr marL="0" indent="0">
              <a:lnSpc>
                <a:spcPct val="120000"/>
              </a:lnSpc>
              <a:spcBef>
                <a:spcPts val="0"/>
              </a:spcBef>
              <a:buNone/>
            </a:pPr>
            <a:endParaRPr lang="en-US" b="1" u="sng" dirty="0"/>
          </a:p>
          <a:p>
            <a:pPr marL="0" indent="0">
              <a:lnSpc>
                <a:spcPct val="120000"/>
              </a:lnSpc>
              <a:spcBef>
                <a:spcPts val="0"/>
              </a:spcBef>
              <a:buNone/>
            </a:pPr>
            <a:r>
              <a:rPr lang="en-US" sz="2100" b="1" dirty="0"/>
              <a:t>* 1/3 for a level 4</a:t>
            </a:r>
          </a:p>
          <a:p>
            <a:pPr marL="0" indent="0">
              <a:lnSpc>
                <a:spcPct val="120000"/>
              </a:lnSpc>
              <a:spcBef>
                <a:spcPts val="0"/>
              </a:spcBef>
              <a:buNone/>
            </a:pPr>
            <a:r>
              <a:rPr lang="en-US" sz="2100" b="1" dirty="0"/>
              <a:t>* 2/3 for a level 5</a:t>
            </a:r>
          </a:p>
        </p:txBody>
      </p:sp>
    </p:spTree>
    <p:extLst>
      <p:ext uri="{BB962C8B-B14F-4D97-AF65-F5344CB8AC3E}">
        <p14:creationId xmlns:p14="http://schemas.microsoft.com/office/powerpoint/2010/main" val="94944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dissolve">
                                      <p:cBhvr>
                                        <p:cTn id="27" dur="500"/>
                                        <p:tgtEl>
                                          <p:spTgt spid="6">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dissolve">
                                      <p:cBhvr>
                                        <p:cTn id="30" dur="500"/>
                                        <p:tgtEl>
                                          <p:spTgt spid="6">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dissolve">
                                      <p:cBhvr>
                                        <p:cTn id="33" dur="500"/>
                                        <p:tgtEl>
                                          <p:spTgt spid="6">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dissolve">
                                      <p:cBhvr>
                                        <p:cTn id="36" dur="500"/>
                                        <p:tgtEl>
                                          <p:spTgt spid="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dissolve">
                                      <p:cBhvr>
                                        <p:cTn id="41" dur="500"/>
                                        <p:tgtEl>
                                          <p:spTgt spid="6">
                                            <p:txEl>
                                              <p:pRg st="12" end="12"/>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dissolve">
                                      <p:cBhvr>
                                        <p:cTn id="44" dur="500"/>
                                        <p:tgtEl>
                                          <p:spTgt spid="6">
                                            <p:txEl>
                                              <p:pRg st="13" end="13"/>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Effect transition="in" filter="dissolve">
                                      <p:cBhvr>
                                        <p:cTn id="47" dur="500"/>
                                        <p:tgtEl>
                                          <p:spTgt spid="6">
                                            <p:txEl>
                                              <p:pRg st="14" end="14"/>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6">
                                            <p:txEl>
                                              <p:pRg st="15" end="15"/>
                                            </p:txEl>
                                          </p:spTgt>
                                        </p:tgtEl>
                                        <p:attrNameLst>
                                          <p:attrName>style.visibility</p:attrName>
                                        </p:attrNameLst>
                                      </p:cBhvr>
                                      <p:to>
                                        <p:strVal val="visible"/>
                                      </p:to>
                                    </p:set>
                                    <p:animEffect transition="in" filter="dissolve">
                                      <p:cBhvr>
                                        <p:cTn id="50" dur="500"/>
                                        <p:tgtEl>
                                          <p:spTgt spid="6">
                                            <p:txEl>
                                              <p:pRg st="15" end="15"/>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6">
                                            <p:txEl>
                                              <p:pRg st="16" end="16"/>
                                            </p:txEl>
                                          </p:spTgt>
                                        </p:tgtEl>
                                        <p:attrNameLst>
                                          <p:attrName>style.visibility</p:attrName>
                                        </p:attrNameLst>
                                      </p:cBhvr>
                                      <p:to>
                                        <p:strVal val="visible"/>
                                      </p:to>
                                    </p:set>
                                    <p:animEffect transition="in" filter="dissolve">
                                      <p:cBhvr>
                                        <p:cTn id="53"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E27915-09AE-049D-CAD8-714D27D73101}"/>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905E157-C91C-4120-3C61-D4EEFB4E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6A5EF3A8-969F-7F92-C123-C3B984B9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C96CA54D-3FD2-9275-9EB4-ED4F06DA3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2F19326F-3CAF-7216-0D46-B3D374ADE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329ACB-ACB1-11F1-9449-D9E58367B16B}"/>
              </a:ext>
            </a:extLst>
          </p:cNvPr>
          <p:cNvSpPr>
            <a:spLocks noGrp="1"/>
          </p:cNvSpPr>
          <p:nvPr>
            <p:ph type="title"/>
          </p:nvPr>
        </p:nvSpPr>
        <p:spPr>
          <a:xfrm>
            <a:off x="744279" y="248038"/>
            <a:ext cx="7591648" cy="1159200"/>
          </a:xfrm>
        </p:spPr>
        <p:txBody>
          <a:bodyPr vert="horz" lIns="91440" tIns="45720" rIns="91440" bIns="45720" rtlCol="0" anchor="ctr">
            <a:normAutofit fontScale="90000"/>
          </a:bodyPr>
          <a:lstStyle/>
          <a:p>
            <a:r>
              <a:rPr lang="en-US" sz="4000" b="1" dirty="0">
                <a:solidFill>
                  <a:schemeClr val="bg1"/>
                </a:solidFill>
              </a:rPr>
              <a:t>Amount and Complexity </a:t>
            </a:r>
            <a:br>
              <a:rPr lang="en-US" sz="4000" dirty="0">
                <a:solidFill>
                  <a:schemeClr val="bg1"/>
                </a:solidFill>
              </a:rPr>
            </a:br>
            <a:r>
              <a:rPr lang="en-US" sz="3200" dirty="0">
                <a:solidFill>
                  <a:schemeClr val="bg1"/>
                </a:solidFill>
              </a:rPr>
              <a:t>Discussion with Qualified Healthcare Professional</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0B685CFF-9EA5-42D5-6A7A-694192F6897D}"/>
              </a:ext>
            </a:extLst>
          </p:cNvPr>
          <p:cNvSpPr>
            <a:spLocks noGrp="1"/>
          </p:cNvSpPr>
          <p:nvPr>
            <p:ph idx="1"/>
          </p:nvPr>
        </p:nvSpPr>
        <p:spPr>
          <a:xfrm>
            <a:off x="1371599" y="1822348"/>
            <a:ext cx="10451806" cy="4961224"/>
          </a:xfrm>
        </p:spPr>
        <p:txBody>
          <a:bodyPr anchor="ctr">
            <a:normAutofit/>
          </a:bodyPr>
          <a:lstStyle/>
          <a:p>
            <a:pPr>
              <a:lnSpc>
                <a:spcPct val="100000"/>
              </a:lnSpc>
              <a:spcBef>
                <a:spcPts val="0"/>
              </a:spcBef>
            </a:pPr>
            <a:r>
              <a:rPr lang="en-US" dirty="0"/>
              <a:t>An individual who is qualified by education, training, licensure/regulation (when applicable) and facility privileging (when applicable) who performs a professional service within his/her scope of practice and independently reports that professional service</a:t>
            </a:r>
          </a:p>
          <a:p>
            <a:pPr lvl="1">
              <a:lnSpc>
                <a:spcPct val="100000"/>
              </a:lnSpc>
              <a:spcBef>
                <a:spcPts val="0"/>
              </a:spcBef>
            </a:pPr>
            <a:r>
              <a:rPr lang="en-US" dirty="0"/>
              <a:t>NP, PA, CSW, PT, CRNA</a:t>
            </a:r>
          </a:p>
          <a:p>
            <a:pPr marL="457200" lvl="1" indent="0">
              <a:lnSpc>
                <a:spcPct val="100000"/>
              </a:lnSpc>
              <a:spcBef>
                <a:spcPts val="0"/>
              </a:spcBef>
              <a:buNone/>
            </a:pPr>
            <a:endParaRPr lang="en-US" dirty="0"/>
          </a:p>
          <a:p>
            <a:pPr>
              <a:lnSpc>
                <a:spcPct val="100000"/>
              </a:lnSpc>
              <a:spcBef>
                <a:spcPts val="0"/>
              </a:spcBef>
            </a:pPr>
            <a:r>
              <a:rPr lang="en-US" dirty="0"/>
              <a:t>Non-healthcare professionals that may be involved in management of care</a:t>
            </a:r>
          </a:p>
          <a:p>
            <a:pPr lvl="1">
              <a:lnSpc>
                <a:spcPct val="100000"/>
              </a:lnSpc>
              <a:spcBef>
                <a:spcPts val="0"/>
              </a:spcBef>
            </a:pPr>
            <a:r>
              <a:rPr lang="en-US" dirty="0"/>
              <a:t>Lawyer, parole officer, case manager, teacher</a:t>
            </a:r>
          </a:p>
        </p:txBody>
      </p:sp>
    </p:spTree>
    <p:extLst>
      <p:ext uri="{BB962C8B-B14F-4D97-AF65-F5344CB8AC3E}">
        <p14:creationId xmlns:p14="http://schemas.microsoft.com/office/powerpoint/2010/main" val="18546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3AB4C2-8FA9-62CC-8E9B-3105A963F4DA}"/>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4FDD3154-947C-5845-3791-4A74D7C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B3B1023-4646-5011-FF74-FD984394F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9B573AE6-3125-E551-7378-A3A01125A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60092DEF-63B4-D652-C534-2EDE8265F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06C78C-8C97-1297-9FAE-D77F69AF4A1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MDM: Risk</a:t>
            </a:r>
          </a:p>
        </p:txBody>
      </p:sp>
      <p:pic>
        <p:nvPicPr>
          <p:cNvPr id="9" name="Content Placeholder 8">
            <a:extLst>
              <a:ext uri="{FF2B5EF4-FFF2-40B4-BE49-F238E27FC236}">
                <a16:creationId xmlns:a16="http://schemas.microsoft.com/office/drawing/2014/main" id="{6FC4208F-16F1-06A4-FFCE-1FC994E9CD02}"/>
              </a:ext>
            </a:extLst>
          </p:cNvPr>
          <p:cNvPicPr>
            <a:picLocks noGrp="1" noChangeAspect="1"/>
          </p:cNvPicPr>
          <p:nvPr>
            <p:ph idx="1"/>
          </p:nvPr>
        </p:nvPicPr>
        <p:blipFill>
          <a:blip r:embed="rId2"/>
          <a:stretch>
            <a:fillRect/>
          </a:stretch>
        </p:blipFill>
        <p:spPr>
          <a:xfrm>
            <a:off x="432225" y="3652593"/>
            <a:ext cx="11327549" cy="1079559"/>
          </a:xfrm>
          <a:prstGeom prst="rect">
            <a:avLst/>
          </a:prstGeom>
        </p:spPr>
      </p:pic>
      <p:sp>
        <p:nvSpPr>
          <p:cNvPr id="3" name="Rounded Rectangle 2">
            <a:extLst>
              <a:ext uri="{FF2B5EF4-FFF2-40B4-BE49-F238E27FC236}">
                <a16:creationId xmlns:a16="http://schemas.microsoft.com/office/drawing/2014/main" id="{D72152DF-2251-739F-1999-155BED550431}"/>
              </a:ext>
            </a:extLst>
          </p:cNvPr>
          <p:cNvSpPr/>
          <p:nvPr/>
        </p:nvSpPr>
        <p:spPr>
          <a:xfrm>
            <a:off x="8335954" y="4082902"/>
            <a:ext cx="3508716" cy="797442"/>
          </a:xfrm>
          <a:prstGeom prst="roundRect">
            <a:avLst/>
          </a:prstGeom>
          <a:noFill/>
          <a:ln w="762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19510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846B5-C5CC-698B-30F5-4B8CBEBCBD33}"/>
            </a:ext>
          </a:extLst>
        </p:cNvPr>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CF864-6C76-FE8B-8D1E-FC194BEF6D33}"/>
              </a:ext>
            </a:extLst>
          </p:cNvPr>
          <p:cNvSpPr>
            <a:spLocks noGrp="1"/>
          </p:cNvSpPr>
          <p:nvPr>
            <p:ph type="title"/>
          </p:nvPr>
        </p:nvSpPr>
        <p:spPr>
          <a:xfrm>
            <a:off x="699713" y="248038"/>
            <a:ext cx="8128856" cy="1159200"/>
          </a:xfrm>
        </p:spPr>
        <p:txBody>
          <a:bodyPr vert="horz" lIns="91440" tIns="45720" rIns="91440" bIns="45720" rtlCol="0" anchor="ctr">
            <a:normAutofit fontScale="90000"/>
          </a:bodyPr>
          <a:lstStyle/>
          <a:p>
            <a:r>
              <a:rPr lang="en-US" b="1" kern="1200" dirty="0">
                <a:solidFill>
                  <a:srgbClr val="FFFFFF"/>
                </a:solidFill>
                <a:latin typeface="+mj-lt"/>
                <a:ea typeface="+mj-ea"/>
                <a:cs typeface="+mj-cs"/>
              </a:rPr>
              <a:t>Risk of Complications</a:t>
            </a:r>
            <a:br>
              <a:rPr lang="en-US" sz="2800" kern="1200" dirty="0">
                <a:solidFill>
                  <a:srgbClr val="FFFFFF"/>
                </a:solidFill>
                <a:latin typeface="+mj-lt"/>
                <a:ea typeface="+mj-ea"/>
                <a:cs typeface="+mj-cs"/>
              </a:rPr>
            </a:br>
            <a:r>
              <a:rPr lang="en-US" sz="3600" kern="1200" dirty="0">
                <a:solidFill>
                  <a:srgbClr val="FFFFFF"/>
                </a:solidFill>
                <a:latin typeface="+mj-lt"/>
                <a:ea typeface="+mj-ea"/>
                <a:cs typeface="+mj-cs"/>
              </a:rPr>
              <a:t>Morbidity or Mortality of Patient </a:t>
            </a:r>
            <a:r>
              <a:rPr lang="en-US" sz="3600" dirty="0">
                <a:solidFill>
                  <a:srgbClr val="FFFFFF"/>
                </a:solidFill>
              </a:rPr>
              <a:t>M</a:t>
            </a:r>
            <a:r>
              <a:rPr lang="en-US" sz="3600" kern="1200" dirty="0">
                <a:solidFill>
                  <a:srgbClr val="FFFFFF"/>
                </a:solidFill>
                <a:latin typeface="+mj-lt"/>
                <a:ea typeface="+mj-ea"/>
                <a:cs typeface="+mj-cs"/>
              </a:rPr>
              <a:t>anagement</a:t>
            </a:r>
            <a:endParaRPr lang="en-US" sz="3600" b="1"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9EDB8CAC-1D72-2C93-EB20-1F271FA81BEC}"/>
              </a:ext>
            </a:extLst>
          </p:cNvPr>
          <p:cNvPicPr>
            <a:picLocks noGrp="1" noChangeAspect="1"/>
          </p:cNvPicPr>
          <p:nvPr>
            <p:ph idx="1"/>
          </p:nvPr>
        </p:nvPicPr>
        <p:blipFill>
          <a:blip r:embed="rId2"/>
          <a:stretch>
            <a:fillRect/>
          </a:stretch>
        </p:blipFill>
        <p:spPr>
          <a:xfrm>
            <a:off x="170684" y="1624353"/>
            <a:ext cx="2621568" cy="5182453"/>
          </a:xfrm>
          <a:prstGeom prst="rect">
            <a:avLst/>
          </a:prstGeom>
        </p:spPr>
      </p:pic>
      <p:sp>
        <p:nvSpPr>
          <p:cNvPr id="7" name="Rounded Rectangle 6">
            <a:extLst>
              <a:ext uri="{FF2B5EF4-FFF2-40B4-BE49-F238E27FC236}">
                <a16:creationId xmlns:a16="http://schemas.microsoft.com/office/drawing/2014/main" id="{5B53753A-C6EF-D436-9159-43F6ABCAFF8C}"/>
              </a:ext>
            </a:extLst>
          </p:cNvPr>
          <p:cNvSpPr/>
          <p:nvPr/>
        </p:nvSpPr>
        <p:spPr>
          <a:xfrm>
            <a:off x="170684" y="2250980"/>
            <a:ext cx="2621568" cy="212651"/>
          </a:xfrm>
          <a:prstGeom prst="roundRect">
            <a:avLst/>
          </a:prstGeom>
          <a:noFill/>
          <a:ln w="381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52A4D981-329E-89ED-53EC-4A3020CC2BC3}"/>
              </a:ext>
            </a:extLst>
          </p:cNvPr>
          <p:cNvSpPr/>
          <p:nvPr/>
        </p:nvSpPr>
        <p:spPr>
          <a:xfrm>
            <a:off x="170684" y="3490644"/>
            <a:ext cx="2621568" cy="472179"/>
          </a:xfrm>
          <a:prstGeom prst="roundRect">
            <a:avLst/>
          </a:prstGeom>
          <a:noFill/>
          <a:ln w="381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422EDA78-D3C9-74A6-D796-865B77DEC2A3}"/>
              </a:ext>
            </a:extLst>
          </p:cNvPr>
          <p:cNvSpPr/>
          <p:nvPr/>
        </p:nvSpPr>
        <p:spPr>
          <a:xfrm>
            <a:off x="170684" y="4334160"/>
            <a:ext cx="2621568" cy="394207"/>
          </a:xfrm>
          <a:prstGeom prst="roundRect">
            <a:avLst/>
          </a:prstGeom>
          <a:noFill/>
          <a:ln w="381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00BC853F-7B5D-F66D-60B8-141753AF85DE}"/>
              </a:ext>
            </a:extLst>
          </p:cNvPr>
          <p:cNvSpPr/>
          <p:nvPr/>
        </p:nvSpPr>
        <p:spPr>
          <a:xfrm>
            <a:off x="170684" y="5751834"/>
            <a:ext cx="2621568" cy="241807"/>
          </a:xfrm>
          <a:prstGeom prst="roundRect">
            <a:avLst/>
          </a:prstGeom>
          <a:noFill/>
          <a:ln w="38100">
            <a:solidFill>
              <a:srgbClr val="FF5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9EB478-72A4-1E35-DBFE-3AA2AA55D2B6}"/>
              </a:ext>
            </a:extLst>
          </p:cNvPr>
          <p:cNvSpPr txBox="1"/>
          <p:nvPr/>
        </p:nvSpPr>
        <p:spPr>
          <a:xfrm>
            <a:off x="12759070" y="2126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ABA1A9B-8317-B5DF-A50C-E403AEA08A07}"/>
              </a:ext>
            </a:extLst>
          </p:cNvPr>
          <p:cNvPicPr>
            <a:picLocks noChangeAspect="1"/>
          </p:cNvPicPr>
          <p:nvPr/>
        </p:nvPicPr>
        <p:blipFill>
          <a:blip r:embed="rId3"/>
          <a:stretch>
            <a:fillRect/>
          </a:stretch>
        </p:blipFill>
        <p:spPr>
          <a:xfrm>
            <a:off x="-4" y="1553123"/>
            <a:ext cx="3765783" cy="919346"/>
          </a:xfrm>
          <a:prstGeom prst="rect">
            <a:avLst/>
          </a:prstGeom>
        </p:spPr>
      </p:pic>
      <p:sp>
        <p:nvSpPr>
          <p:cNvPr id="13" name="Content Placeholder 2">
            <a:extLst>
              <a:ext uri="{FF2B5EF4-FFF2-40B4-BE49-F238E27FC236}">
                <a16:creationId xmlns:a16="http://schemas.microsoft.com/office/drawing/2014/main" id="{00489D7D-E079-FD66-41A5-AF275FAB6781}"/>
              </a:ext>
            </a:extLst>
          </p:cNvPr>
          <p:cNvSpPr txBox="1">
            <a:spLocks/>
          </p:cNvSpPr>
          <p:nvPr/>
        </p:nvSpPr>
        <p:spPr>
          <a:xfrm>
            <a:off x="1233982" y="2543853"/>
            <a:ext cx="9724031" cy="3683358"/>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is no set standard list of medications, lab monitoring requirement(s), etc. which encompass criteria. Different insurance companies may look at this differently between them.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Document continuing therapy* even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if it is a refill.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key to document what you are monitoring and why it is high risk, intensive, or toxicity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Personal perspective: Chronic/stable medication(s) that may fall on suggested lists (without complicating factors) may not meet criteria and should be evaluated on independent basis.</a:t>
            </a:r>
          </a:p>
        </p:txBody>
      </p:sp>
    </p:spTree>
    <p:extLst>
      <p:ext uri="{BB962C8B-B14F-4D97-AF65-F5344CB8AC3E}">
        <p14:creationId xmlns:p14="http://schemas.microsoft.com/office/powerpoint/2010/main" val="30906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6" presetClass="exit" presetSubtype="21" fill="hold" grpId="2" nodeType="withEffect">
                                  <p:stCondLst>
                                    <p:cond delay="0"/>
                                  </p:stCondLst>
                                  <p:childTnLst>
                                    <p:animEffect transition="out" filter="barn(inVertic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6" presetClass="exit" presetSubtype="21" fill="hold" grpId="2" nodeType="withEffect">
                                  <p:stCondLst>
                                    <p:cond delay="0"/>
                                  </p:stCondLst>
                                  <p:childTnLst>
                                    <p:animEffect transition="out" filter="barn(inVertic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6" presetClass="exit" presetSubtype="21" fill="hold" grpId="1" nodeType="withEffect">
                                  <p:stCondLst>
                                    <p:cond delay="0"/>
                                  </p:stCondLst>
                                  <p:childTnLst>
                                    <p:animEffect transition="out" filter="barn(inVertical)">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6" presetClass="exit" presetSubtype="21" fill="hold" grpId="2" nodeType="withEffect">
                                  <p:stCondLst>
                                    <p:cond delay="0"/>
                                  </p:stCondLst>
                                  <p:childTnLst>
                                    <p:animEffect transition="out" filter="barn(inVertical)">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dissolve">
                                      <p:cBhvr>
                                        <p:cTn id="54" dur="5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dissolve">
                                      <p:cBhvr>
                                        <p:cTn id="59" dur="500"/>
                                        <p:tgtEl>
                                          <p:spTgt spid="1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dissolve">
                                      <p:cBhvr>
                                        <p:cTn id="64" dur="500"/>
                                        <p:tgtEl>
                                          <p:spTgt spid="1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3">
                                            <p:txEl>
                                              <p:pRg st="6" end="6"/>
                                            </p:txEl>
                                          </p:spTgt>
                                        </p:tgtEl>
                                        <p:attrNameLst>
                                          <p:attrName>style.visibility</p:attrName>
                                        </p:attrNameLst>
                                      </p:cBhvr>
                                      <p:to>
                                        <p:strVal val="visible"/>
                                      </p:to>
                                    </p:set>
                                    <p:animEffect transition="in" filter="dissolve">
                                      <p:cBhvr>
                                        <p:cTn id="6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10" grpId="0" animBg="1"/>
      <p:bldP spid="10" grpId="1" animBg="1"/>
      <p:bldP spid="10"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9D5FA-DBA8-A905-570A-1E6BBAA0A632}"/>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EA3DAE3-141F-59A3-247A-A2E7C161D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9C0F58F-8A28-D618-E7B1-7CF0E774E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8B75081E-48DA-0F32-3805-C471BEBE7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C1042D7-A76A-4C78-FC8B-6EDBB04A6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6A8204F-10EB-5CA9-606C-7187AA9AD120}"/>
              </a:ext>
            </a:extLst>
          </p:cNvPr>
          <p:cNvSpPr>
            <a:spLocks noGrp="1"/>
          </p:cNvSpPr>
          <p:nvPr>
            <p:ph idx="1"/>
          </p:nvPr>
        </p:nvSpPr>
        <p:spPr>
          <a:xfrm>
            <a:off x="1371599" y="1822348"/>
            <a:ext cx="9724031" cy="4525289"/>
          </a:xfrm>
        </p:spPr>
        <p:txBody>
          <a:bodyPr anchor="ctr">
            <a:normAutofit fontScale="92500" lnSpcReduction="10000"/>
          </a:bodyPr>
          <a:lstStyle/>
          <a:p>
            <a:r>
              <a:rPr lang="en-US" sz="2000" dirty="0">
                <a:solidFill>
                  <a:srgbClr val="000000"/>
                </a:solidFill>
              </a:rPr>
              <a:t>Drug therapy requiring intensive monitoring for toxicity: A drug that requires intensive monitoring is a therapeutic agent that has the potential to cause serious morbidity or death. The monitoring is performed for assessment of these adverse effects and not primarily for assessment of therapeutic efficacy. The monitoring should be that which is generally accepted practice for the agent, but may be patient specific in some cases.</a:t>
            </a:r>
          </a:p>
          <a:p>
            <a:r>
              <a:rPr lang="en-US" sz="2000" dirty="0">
                <a:solidFill>
                  <a:srgbClr val="000000"/>
                </a:solidFill>
              </a:rPr>
              <a:t>Intensive monitoring may be long-term or short term. </a:t>
            </a:r>
            <a:r>
              <a:rPr lang="en-US" sz="2000" b="1" dirty="0">
                <a:solidFill>
                  <a:srgbClr val="000000"/>
                </a:solidFill>
              </a:rPr>
              <a:t>Long-term intensive monitoring is not less than quarterly. The monitoring may be by a lab test, a physiologic test or imaging.</a:t>
            </a:r>
            <a:r>
              <a:rPr lang="en-US" sz="2000" dirty="0">
                <a:solidFill>
                  <a:srgbClr val="000000"/>
                </a:solidFill>
              </a:rPr>
              <a:t> </a:t>
            </a:r>
            <a:r>
              <a:rPr lang="en-US" sz="2000" b="1" dirty="0">
                <a:solidFill>
                  <a:srgbClr val="000000"/>
                </a:solidFill>
              </a:rPr>
              <a:t>Monitoring by history or examination does not qualify.</a:t>
            </a:r>
            <a:r>
              <a:rPr lang="en-US" sz="2000" dirty="0">
                <a:solidFill>
                  <a:srgbClr val="000000"/>
                </a:solidFill>
              </a:rPr>
              <a:t> The monitoring affects the level of medical decision making in an encounter in which it is considered in the management of the patient. </a:t>
            </a:r>
          </a:p>
          <a:p>
            <a:r>
              <a:rPr lang="en-US" sz="2000" dirty="0">
                <a:solidFill>
                  <a:srgbClr val="000000"/>
                </a:solidFill>
              </a:rPr>
              <a:t>Examples </a:t>
            </a:r>
            <a:r>
              <a:rPr lang="en-US" sz="2000" b="1" u="sng" dirty="0">
                <a:solidFill>
                  <a:srgbClr val="000000"/>
                </a:solidFill>
              </a:rPr>
              <a:t>may include </a:t>
            </a:r>
            <a:r>
              <a:rPr lang="en-US" sz="2000" dirty="0">
                <a:solidFill>
                  <a:srgbClr val="000000"/>
                </a:solidFill>
              </a:rPr>
              <a:t>monitoring for a cytopenia in the use of an antineoplastic agent between dose cycles or the short-term intensive monitoring of electrolytes and renal function in a patient who is undergoing diuresis. </a:t>
            </a:r>
          </a:p>
          <a:p>
            <a:r>
              <a:rPr lang="en-US" sz="2000" dirty="0">
                <a:solidFill>
                  <a:srgbClr val="000000"/>
                </a:solidFill>
              </a:rPr>
              <a:t>Examples of monitoring that </a:t>
            </a:r>
            <a:r>
              <a:rPr lang="en-US" sz="2000" b="1" u="sng" dirty="0">
                <a:solidFill>
                  <a:srgbClr val="000000"/>
                </a:solidFill>
              </a:rPr>
              <a:t>does not qualify </a:t>
            </a:r>
            <a:r>
              <a:rPr lang="en-US" sz="2000" dirty="0">
                <a:solidFill>
                  <a:srgbClr val="000000"/>
                </a:solidFill>
              </a:rPr>
              <a:t>include monitoring glucose levels during insulin therapy as the primary reason is the therapeutic effect (unless severe hypoglycemia is a current, significant concern); or annual electrolytes and renal function for a patient on a diuretic as the frequency does not meet the threshold.”</a:t>
            </a:r>
            <a:endParaRPr lang="en-US" sz="2000" dirty="0"/>
          </a:p>
        </p:txBody>
      </p:sp>
      <p:sp>
        <p:nvSpPr>
          <p:cNvPr id="5" name="Title 1">
            <a:extLst>
              <a:ext uri="{FF2B5EF4-FFF2-40B4-BE49-F238E27FC236}">
                <a16:creationId xmlns:a16="http://schemas.microsoft.com/office/drawing/2014/main" id="{D7E15A49-3133-9246-59BC-E86BA8DFB4D3}"/>
              </a:ext>
            </a:extLst>
          </p:cNvPr>
          <p:cNvSpPr txBox="1">
            <a:spLocks/>
          </p:cNvSpPr>
          <p:nvPr/>
        </p:nvSpPr>
        <p:spPr>
          <a:xfrm>
            <a:off x="699713" y="248038"/>
            <a:ext cx="8128856" cy="1159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Risk of Complications</a:t>
            </a:r>
            <a:b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3300" b="0" i="0" u="none" strike="noStrike" kern="1200" cap="none" spc="0" normalizeH="0" baseline="0" noProof="0" dirty="0">
                <a:ln>
                  <a:noFill/>
                </a:ln>
                <a:solidFill>
                  <a:srgbClr val="FFFFFF"/>
                </a:solidFill>
                <a:effectLst/>
                <a:uLnTx/>
                <a:uFillTx/>
                <a:latin typeface="Calibri Light" panose="020F0302020204030204"/>
                <a:ea typeface="+mj-ea"/>
                <a:cs typeface="+mj-cs"/>
              </a:rPr>
              <a:t>AMA Definition of Intensive Monitoring</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679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89040E-CEC8-2080-6F96-B5C5A0B4239E}"/>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F7AF64BF-EE53-EE84-1918-3C75CEF88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955BEE6-9A6C-0129-9D18-9B743FCF9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FA4B4E4-B85F-5A1C-0A17-726767F0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FB4B4EF5-1A4F-6FB3-8D7D-9B0C00BBE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0B11D746-4481-E768-F5D6-D9FC9E16D2C8}"/>
              </a:ext>
            </a:extLst>
          </p:cNvPr>
          <p:cNvSpPr>
            <a:spLocks noGrp="1"/>
          </p:cNvSpPr>
          <p:nvPr>
            <p:ph idx="1"/>
          </p:nvPr>
        </p:nvSpPr>
        <p:spPr>
          <a:xfrm>
            <a:off x="3381152" y="1655276"/>
            <a:ext cx="8591107" cy="4954686"/>
          </a:xfrm>
        </p:spPr>
        <p:txBody>
          <a:bodyPr anchor="ctr">
            <a:normAutofit lnSpcReduction="10000"/>
          </a:bodyPr>
          <a:lstStyle/>
          <a:p>
            <a:r>
              <a:rPr lang="en-US" sz="2000" dirty="0">
                <a:solidFill>
                  <a:srgbClr val="000000"/>
                </a:solidFill>
              </a:rPr>
              <a:t>For drugs with a well-defined clinical response and a high therapeutic index (i.e., low toxicity), intensive therapeutic drug monitoring is not necessary. For acute or short-term drug therapy, there is no advantage to monitoring drug levels. For treatment of chronic disorders, such as antihypertensive therapy, if the desired response can be readily assessed by a noninvasive technique, such as blood pressure monitoring, serial drug level monitoring is not medically necessary.</a:t>
            </a:r>
          </a:p>
          <a:p>
            <a:r>
              <a:rPr lang="en-US" sz="2000" dirty="0">
                <a:solidFill>
                  <a:srgbClr val="000000"/>
                </a:solidFill>
              </a:rPr>
              <a:t>Administration of cytotoxic chemotherapy is always considered </a:t>
            </a:r>
            <a:r>
              <a:rPr lang="en-US" sz="2000" b="1" dirty="0">
                <a:solidFill>
                  <a:srgbClr val="000000"/>
                </a:solidFill>
              </a:rPr>
              <a:t>high risk</a:t>
            </a:r>
            <a:r>
              <a:rPr lang="en-US" sz="2000" dirty="0">
                <a:solidFill>
                  <a:srgbClr val="000000"/>
                </a:solidFill>
              </a:rPr>
              <a:t> under management options when monitoring of blood cell counts is used as a surrogate for toxicity.</a:t>
            </a:r>
          </a:p>
          <a:p>
            <a:r>
              <a:rPr lang="en-US" sz="2000" dirty="0">
                <a:solidFill>
                  <a:srgbClr val="000000"/>
                </a:solidFill>
              </a:rPr>
              <a:t>Drugs that have a narrow therapeutic window and a low therapeutic index may exhibit toxicity at concentrations close to the upper limit of the therapeutic range and may require intensive clinical monitoring. The table below (primary meds included) lists examples of drugs that may need to have drug levels monitored for toxicity. </a:t>
            </a:r>
            <a:r>
              <a:rPr lang="en-US" sz="2000" b="1" dirty="0">
                <a:solidFill>
                  <a:srgbClr val="000000"/>
                </a:solidFill>
              </a:rPr>
              <a:t>This is not an all-inclusive list.</a:t>
            </a:r>
            <a:r>
              <a:rPr lang="en-US" sz="2000" dirty="0">
                <a:solidFill>
                  <a:srgbClr val="000000"/>
                </a:solidFill>
              </a:rPr>
              <a:t> On medical review, to consider therapy with one of these drugs as a high risk management option, we would expect to see documentation in the medical record of drug levels obtained at appropriate intervals.</a:t>
            </a:r>
          </a:p>
        </p:txBody>
      </p:sp>
      <p:sp>
        <p:nvSpPr>
          <p:cNvPr id="5" name="Title 1">
            <a:extLst>
              <a:ext uri="{FF2B5EF4-FFF2-40B4-BE49-F238E27FC236}">
                <a16:creationId xmlns:a16="http://schemas.microsoft.com/office/drawing/2014/main" id="{C699D65E-D560-2E2E-992A-35A749A48B79}"/>
              </a:ext>
            </a:extLst>
          </p:cNvPr>
          <p:cNvSpPr txBox="1">
            <a:spLocks/>
          </p:cNvSpPr>
          <p:nvPr/>
        </p:nvSpPr>
        <p:spPr>
          <a:xfrm>
            <a:off x="699713" y="248038"/>
            <a:ext cx="8128856" cy="1159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Risk of Complications</a:t>
            </a:r>
            <a:b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3300" b="0" i="0" u="none" strike="noStrike" kern="1200" cap="none" spc="0" normalizeH="0" baseline="0" noProof="0" dirty="0">
                <a:ln>
                  <a:noFill/>
                </a:ln>
                <a:solidFill>
                  <a:srgbClr val="FFFFFF"/>
                </a:solidFill>
                <a:effectLst/>
                <a:uLnTx/>
                <a:uFillTx/>
                <a:latin typeface="Calibri Light" panose="020F0302020204030204"/>
                <a:ea typeface="+mj-ea"/>
                <a:cs typeface="+mj-cs"/>
              </a:rPr>
              <a:t>Intensive Monitoring to Palmetto GBA</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9" name="Content Placeholder 4">
            <a:extLst>
              <a:ext uri="{FF2B5EF4-FFF2-40B4-BE49-F238E27FC236}">
                <a16:creationId xmlns:a16="http://schemas.microsoft.com/office/drawing/2014/main" id="{6E86A8E5-69CC-5427-D862-B38E622FDD98}"/>
              </a:ext>
            </a:extLst>
          </p:cNvPr>
          <p:cNvPicPr>
            <a:picLocks noChangeAspect="1"/>
          </p:cNvPicPr>
          <p:nvPr/>
        </p:nvPicPr>
        <p:blipFill>
          <a:blip r:embed="rId2"/>
          <a:stretch>
            <a:fillRect/>
          </a:stretch>
        </p:blipFill>
        <p:spPr>
          <a:xfrm>
            <a:off x="-4969" y="4593084"/>
            <a:ext cx="3423942" cy="1185699"/>
          </a:xfrm>
          <a:prstGeom prst="rect">
            <a:avLst/>
          </a:prstGeom>
        </p:spPr>
      </p:pic>
      <p:pic>
        <p:nvPicPr>
          <p:cNvPr id="10" name="Picture 9">
            <a:extLst>
              <a:ext uri="{FF2B5EF4-FFF2-40B4-BE49-F238E27FC236}">
                <a16:creationId xmlns:a16="http://schemas.microsoft.com/office/drawing/2014/main" id="{773B6535-7996-1E2D-3018-D8C4C71A45C4}"/>
              </a:ext>
            </a:extLst>
          </p:cNvPr>
          <p:cNvPicPr>
            <a:picLocks noChangeAspect="1"/>
          </p:cNvPicPr>
          <p:nvPr/>
        </p:nvPicPr>
        <p:blipFill>
          <a:blip r:embed="rId3"/>
          <a:stretch>
            <a:fillRect/>
          </a:stretch>
        </p:blipFill>
        <p:spPr>
          <a:xfrm>
            <a:off x="0" y="3405185"/>
            <a:ext cx="3423942" cy="1187899"/>
          </a:xfrm>
          <a:prstGeom prst="rect">
            <a:avLst/>
          </a:prstGeom>
        </p:spPr>
      </p:pic>
      <p:pic>
        <p:nvPicPr>
          <p:cNvPr id="11" name="Picture 10">
            <a:extLst>
              <a:ext uri="{FF2B5EF4-FFF2-40B4-BE49-F238E27FC236}">
                <a16:creationId xmlns:a16="http://schemas.microsoft.com/office/drawing/2014/main" id="{7EB3F5C7-8068-44D2-F2E7-9BCCF73E0F0E}"/>
              </a:ext>
            </a:extLst>
          </p:cNvPr>
          <p:cNvPicPr>
            <a:picLocks noChangeAspect="1"/>
          </p:cNvPicPr>
          <p:nvPr/>
        </p:nvPicPr>
        <p:blipFill>
          <a:blip r:embed="rId4"/>
          <a:stretch>
            <a:fillRect/>
          </a:stretch>
        </p:blipFill>
        <p:spPr>
          <a:xfrm>
            <a:off x="0" y="2909209"/>
            <a:ext cx="3423942" cy="537958"/>
          </a:xfrm>
          <a:prstGeom prst="rect">
            <a:avLst/>
          </a:prstGeom>
        </p:spPr>
      </p:pic>
      <p:pic>
        <p:nvPicPr>
          <p:cNvPr id="12" name="Picture 11">
            <a:extLst>
              <a:ext uri="{FF2B5EF4-FFF2-40B4-BE49-F238E27FC236}">
                <a16:creationId xmlns:a16="http://schemas.microsoft.com/office/drawing/2014/main" id="{B22F09F8-1CAB-4826-C153-F90C478211C6}"/>
              </a:ext>
            </a:extLst>
          </p:cNvPr>
          <p:cNvPicPr>
            <a:picLocks noChangeAspect="1"/>
          </p:cNvPicPr>
          <p:nvPr/>
        </p:nvPicPr>
        <p:blipFill>
          <a:blip r:embed="rId5"/>
          <a:stretch>
            <a:fillRect/>
          </a:stretch>
        </p:blipFill>
        <p:spPr>
          <a:xfrm>
            <a:off x="-1" y="1585178"/>
            <a:ext cx="3423943" cy="1346708"/>
          </a:xfrm>
          <a:prstGeom prst="rect">
            <a:avLst/>
          </a:prstGeom>
        </p:spPr>
      </p:pic>
      <p:pic>
        <p:nvPicPr>
          <p:cNvPr id="13" name="Picture 12">
            <a:extLst>
              <a:ext uri="{FF2B5EF4-FFF2-40B4-BE49-F238E27FC236}">
                <a16:creationId xmlns:a16="http://schemas.microsoft.com/office/drawing/2014/main" id="{A429E990-DD20-0E94-5874-0731EF35BE9B}"/>
              </a:ext>
            </a:extLst>
          </p:cNvPr>
          <p:cNvPicPr>
            <a:picLocks noChangeAspect="1"/>
          </p:cNvPicPr>
          <p:nvPr/>
        </p:nvPicPr>
        <p:blipFill>
          <a:blip r:embed="rId6"/>
          <a:stretch>
            <a:fillRect/>
          </a:stretch>
        </p:blipFill>
        <p:spPr>
          <a:xfrm>
            <a:off x="-4969" y="5778784"/>
            <a:ext cx="3423942" cy="855986"/>
          </a:xfrm>
          <a:prstGeom prst="rect">
            <a:avLst/>
          </a:prstGeom>
        </p:spPr>
      </p:pic>
      <p:sp>
        <p:nvSpPr>
          <p:cNvPr id="15" name="TextBox 14">
            <a:extLst>
              <a:ext uri="{FF2B5EF4-FFF2-40B4-BE49-F238E27FC236}">
                <a16:creationId xmlns:a16="http://schemas.microsoft.com/office/drawing/2014/main" id="{75EA3A43-2593-87EB-E969-6A4419978E81}"/>
              </a:ext>
            </a:extLst>
          </p:cNvPr>
          <p:cNvSpPr txBox="1"/>
          <p:nvPr/>
        </p:nvSpPr>
        <p:spPr>
          <a:xfrm>
            <a:off x="0" y="6549359"/>
            <a:ext cx="354064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Electrolyte abnormalities from diuretics</a:t>
            </a:r>
          </a:p>
        </p:txBody>
      </p:sp>
    </p:spTree>
    <p:extLst>
      <p:ext uri="{BB962C8B-B14F-4D97-AF65-F5344CB8AC3E}">
        <p14:creationId xmlns:p14="http://schemas.microsoft.com/office/powerpoint/2010/main" val="716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dissolve">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9BEF81-7FE8-4677-F16E-D1F3EC9D34A9}"/>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D22130E6-4A21-976C-0D0C-186B8972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85EE3E9-EDFE-8AF4-2C0B-A0AB1072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497C07E-AC38-0567-AE22-7C9B0A8D4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C93AAAFD-A87E-CDF4-8303-231486426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6D64C9-DD94-B0AA-82FF-09540D902178}"/>
              </a:ext>
            </a:extLst>
          </p:cNvPr>
          <p:cNvSpPr>
            <a:spLocks noGrp="1"/>
          </p:cNvSpPr>
          <p:nvPr>
            <p:ph type="title"/>
          </p:nvPr>
        </p:nvSpPr>
        <p:spPr>
          <a:xfrm>
            <a:off x="744279" y="248038"/>
            <a:ext cx="7591648" cy="1159200"/>
          </a:xfrm>
        </p:spPr>
        <p:txBody>
          <a:bodyPr vert="horz" lIns="91440" tIns="45720" rIns="91440" bIns="45720" rtlCol="0" anchor="ctr">
            <a:normAutofit/>
          </a:bodyPr>
          <a:lstStyle/>
          <a:p>
            <a:r>
              <a:rPr lang="en-US" sz="4000" b="1" dirty="0">
                <a:solidFill>
                  <a:schemeClr val="bg1"/>
                </a:solidFill>
              </a:rPr>
              <a:t>Case </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95352CD7-9D0D-5AB0-B912-1E6E09935AB0}"/>
              </a:ext>
            </a:extLst>
          </p:cNvPr>
          <p:cNvSpPr>
            <a:spLocks noGrp="1"/>
          </p:cNvSpPr>
          <p:nvPr>
            <p:ph idx="1"/>
          </p:nvPr>
        </p:nvSpPr>
        <p:spPr>
          <a:xfrm>
            <a:off x="1371599" y="1822348"/>
            <a:ext cx="10451806" cy="4961224"/>
          </a:xfrm>
        </p:spPr>
        <p:txBody>
          <a:bodyPr anchor="ctr">
            <a:normAutofit lnSpcReduction="10000"/>
          </a:bodyPr>
          <a:lstStyle/>
          <a:p>
            <a:pPr>
              <a:lnSpc>
                <a:spcPct val="100000"/>
              </a:lnSpc>
              <a:spcBef>
                <a:spcPts val="0"/>
              </a:spcBef>
            </a:pPr>
            <a:r>
              <a:rPr lang="en-US" dirty="0"/>
              <a:t>Mr. Smith comes to your office for follow-up for resistant hypertension. Blood pressure in office is 200/90, relatively consistent with home readings. He is asymptomatic. You review a recent note from his primary care physician and see his blood pressure was 170/92 at that visit. Since last seeing you he had also seen orthopedic surgery for chronic hip pain. You review an A1c and renal panel done by his primary care doctor. You send in a script for nifedipine 60mg PO BID.</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Your diagnosis is hypertension </a:t>
            </a:r>
          </a:p>
          <a:p>
            <a:pPr>
              <a:lnSpc>
                <a:spcPct val="100000"/>
              </a:lnSpc>
              <a:spcBef>
                <a:spcPts val="0"/>
              </a:spcBef>
            </a:pPr>
            <a:r>
              <a:rPr lang="en-US" dirty="0"/>
              <a:t>As the visit was 12 minutes in length you bill a 99213. </a:t>
            </a:r>
          </a:p>
        </p:txBody>
      </p:sp>
    </p:spTree>
    <p:extLst>
      <p:ext uri="{BB962C8B-B14F-4D97-AF65-F5344CB8AC3E}">
        <p14:creationId xmlns:p14="http://schemas.microsoft.com/office/powerpoint/2010/main" val="706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B1E94-CEF2-D628-130A-9793882FCCEC}"/>
            </a:ext>
          </a:extLst>
        </p:cNvPr>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E52A66-E919-92BA-4AA1-79519289D5D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Level 3 E/M MDM</a:t>
            </a:r>
          </a:p>
        </p:txBody>
      </p:sp>
      <p:pic>
        <p:nvPicPr>
          <p:cNvPr id="6" name="Picture 5">
            <a:extLst>
              <a:ext uri="{FF2B5EF4-FFF2-40B4-BE49-F238E27FC236}">
                <a16:creationId xmlns:a16="http://schemas.microsoft.com/office/drawing/2014/main" id="{7D311940-B2FC-F447-FFEC-09A533734251}"/>
              </a:ext>
            </a:extLst>
          </p:cNvPr>
          <p:cNvPicPr>
            <a:picLocks noChangeAspect="1"/>
          </p:cNvPicPr>
          <p:nvPr/>
        </p:nvPicPr>
        <p:blipFill>
          <a:blip r:embed="rId2"/>
          <a:stretch>
            <a:fillRect/>
          </a:stretch>
        </p:blipFill>
        <p:spPr>
          <a:xfrm>
            <a:off x="432225" y="2598814"/>
            <a:ext cx="11327549" cy="3187118"/>
          </a:xfrm>
          <a:prstGeom prst="rect">
            <a:avLst/>
          </a:prstGeom>
        </p:spPr>
      </p:pic>
    </p:spTree>
    <p:extLst>
      <p:ext uri="{BB962C8B-B14F-4D97-AF65-F5344CB8AC3E}">
        <p14:creationId xmlns:p14="http://schemas.microsoft.com/office/powerpoint/2010/main" val="166415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F0C95-10B8-FF11-51CB-8929746C24A7}"/>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D5A67D3-E4B5-F2BD-CF1A-AD9E334ED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F67D0DBE-C9EF-1570-FC26-1933DEC00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8A274234-FF90-CA34-4702-1589788FC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8633DE2-81C7-0780-C993-C3E95BCF3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EE1C94-61D8-D383-FC2B-9CCA3CF53510}"/>
              </a:ext>
            </a:extLst>
          </p:cNvPr>
          <p:cNvSpPr>
            <a:spLocks noGrp="1"/>
          </p:cNvSpPr>
          <p:nvPr>
            <p:ph type="title"/>
          </p:nvPr>
        </p:nvSpPr>
        <p:spPr>
          <a:xfrm>
            <a:off x="744279" y="248038"/>
            <a:ext cx="7591648" cy="1159200"/>
          </a:xfrm>
        </p:spPr>
        <p:txBody>
          <a:bodyPr vert="horz" lIns="91440" tIns="45720" rIns="91440" bIns="45720" rtlCol="0" anchor="ctr">
            <a:normAutofit/>
          </a:bodyPr>
          <a:lstStyle/>
          <a:p>
            <a:r>
              <a:rPr lang="en-US" sz="4000" b="1" dirty="0">
                <a:solidFill>
                  <a:schemeClr val="bg1"/>
                </a:solidFill>
              </a:rPr>
              <a:t>Case </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6C759248-E4A7-AB62-5D9E-A92EC4C49114}"/>
              </a:ext>
            </a:extLst>
          </p:cNvPr>
          <p:cNvSpPr>
            <a:spLocks noGrp="1"/>
          </p:cNvSpPr>
          <p:nvPr>
            <p:ph idx="1"/>
          </p:nvPr>
        </p:nvSpPr>
        <p:spPr>
          <a:xfrm>
            <a:off x="1371599" y="1822348"/>
            <a:ext cx="10451806" cy="4961224"/>
          </a:xfrm>
        </p:spPr>
        <p:txBody>
          <a:bodyPr anchor="ctr">
            <a:normAutofit/>
          </a:bodyPr>
          <a:lstStyle/>
          <a:p>
            <a:pPr>
              <a:lnSpc>
                <a:spcPct val="100000"/>
              </a:lnSpc>
              <a:spcBef>
                <a:spcPts val="0"/>
              </a:spcBef>
            </a:pPr>
            <a:r>
              <a:rPr lang="en-US" dirty="0"/>
              <a:t>Mrs. Smith comes to your office for follow-up for CKD 3a. She overall is doing well and reports her blood glucose from her diabetes is well controlled. She recently had a renal, </a:t>
            </a:r>
            <a:r>
              <a:rPr lang="en-US" dirty="0" err="1"/>
              <a:t>cbc</a:t>
            </a:r>
            <a:r>
              <a:rPr lang="en-US" dirty="0"/>
              <a:t>, a1c, </a:t>
            </a:r>
            <a:r>
              <a:rPr lang="en-US" dirty="0" err="1"/>
              <a:t>ua</a:t>
            </a:r>
            <a:r>
              <a:rPr lang="en-US" dirty="0"/>
              <a:t>, and </a:t>
            </a:r>
            <a:r>
              <a:rPr lang="en-US" dirty="0" err="1"/>
              <a:t>uacr</a:t>
            </a:r>
            <a:r>
              <a:rPr lang="en-US" dirty="0"/>
              <a:t> completed prior to your visit. You note her </a:t>
            </a:r>
            <a:r>
              <a:rPr lang="en-US" dirty="0" err="1"/>
              <a:t>UACr</a:t>
            </a:r>
            <a:r>
              <a:rPr lang="en-US" dirty="0"/>
              <a:t> is 50 but all else is stable. No new medications prescribed at this time and request RTC in 6 months. </a:t>
            </a:r>
          </a:p>
          <a:p>
            <a:pPr>
              <a:lnSpc>
                <a:spcPct val="100000"/>
              </a:lnSpc>
              <a:spcBef>
                <a:spcPts val="0"/>
              </a:spcBef>
            </a:pPr>
            <a:endParaRPr lang="en-US" dirty="0"/>
          </a:p>
          <a:p>
            <a:pPr>
              <a:lnSpc>
                <a:spcPct val="100000"/>
              </a:lnSpc>
              <a:spcBef>
                <a:spcPts val="0"/>
              </a:spcBef>
            </a:pPr>
            <a:r>
              <a:rPr lang="en-US" dirty="0"/>
              <a:t> What E/M code would you choose for this patient? </a:t>
            </a:r>
          </a:p>
          <a:p>
            <a:pPr lvl="1">
              <a:lnSpc>
                <a:spcPct val="100000"/>
              </a:lnSpc>
              <a:spcBef>
                <a:spcPts val="0"/>
              </a:spcBef>
            </a:pPr>
            <a:r>
              <a:rPr lang="en-US" dirty="0"/>
              <a:t>99212, 99213, 99214, 99215</a:t>
            </a:r>
          </a:p>
        </p:txBody>
      </p:sp>
    </p:spTree>
    <p:extLst>
      <p:ext uri="{BB962C8B-B14F-4D97-AF65-F5344CB8AC3E}">
        <p14:creationId xmlns:p14="http://schemas.microsoft.com/office/powerpoint/2010/main" val="23732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A061-FBCF-E23A-0D84-87C2B6389AD7}"/>
              </a:ext>
            </a:extLst>
          </p:cNvPr>
          <p:cNvSpPr>
            <a:spLocks noGrp="1"/>
          </p:cNvSpPr>
          <p:nvPr>
            <p:ph type="title"/>
          </p:nvPr>
        </p:nvSpPr>
        <p:spPr/>
        <p:txBody>
          <a:bodyPr/>
          <a:lstStyle/>
          <a:p>
            <a:r>
              <a:rPr lang="en-US" dirty="0"/>
              <a:t>Lecture Series Overview</a:t>
            </a:r>
          </a:p>
        </p:txBody>
      </p:sp>
      <p:sp>
        <p:nvSpPr>
          <p:cNvPr id="3" name="Content Placeholder 2">
            <a:extLst>
              <a:ext uri="{FF2B5EF4-FFF2-40B4-BE49-F238E27FC236}">
                <a16:creationId xmlns:a16="http://schemas.microsoft.com/office/drawing/2014/main" id="{203383B3-A3BE-E6E5-2C8C-FF76864A3231}"/>
              </a:ext>
            </a:extLst>
          </p:cNvPr>
          <p:cNvSpPr>
            <a:spLocks noGrp="1"/>
          </p:cNvSpPr>
          <p:nvPr>
            <p:ph idx="1"/>
          </p:nvPr>
        </p:nvSpPr>
        <p:spPr/>
        <p:txBody>
          <a:bodyPr>
            <a:normAutofit/>
          </a:bodyPr>
          <a:lstStyle/>
          <a:p>
            <a:r>
              <a:rPr lang="en-US" dirty="0"/>
              <a:t>Part 1: Introduction to Healthcare and Policy </a:t>
            </a:r>
          </a:p>
          <a:p>
            <a:r>
              <a:rPr lang="en-US" dirty="0"/>
              <a:t>Part 2: Billing, Coding, and Documentation </a:t>
            </a:r>
          </a:p>
          <a:p>
            <a:r>
              <a:rPr lang="en-US" dirty="0"/>
              <a:t>Part 3: Insurers and Payers, Dialysis Specifics</a:t>
            </a:r>
          </a:p>
          <a:p>
            <a:r>
              <a:rPr lang="en-US" dirty="0"/>
              <a:t>Part 4: Specific Policies and Governmental Involvement </a:t>
            </a:r>
          </a:p>
          <a:p>
            <a:r>
              <a:rPr lang="en-US" dirty="0"/>
              <a:t>Part 5: Contracts and Incentives Benefits</a:t>
            </a:r>
          </a:p>
          <a:p>
            <a:r>
              <a:rPr lang="en-US" dirty="0"/>
              <a:t>*Part 6: Medical Directorship</a:t>
            </a:r>
          </a:p>
        </p:txBody>
      </p:sp>
    </p:spTree>
    <p:extLst>
      <p:ext uri="{BB962C8B-B14F-4D97-AF65-F5344CB8AC3E}">
        <p14:creationId xmlns:p14="http://schemas.microsoft.com/office/powerpoint/2010/main" val="190966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E22C64-1D23-C800-2D93-6B9774421C89}"/>
            </a:ext>
          </a:extLst>
        </p:cNvPr>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E3655B-E07D-D53A-DF28-BD87B40D61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Level 4 E/M MDM</a:t>
            </a:r>
          </a:p>
        </p:txBody>
      </p:sp>
      <p:pic>
        <p:nvPicPr>
          <p:cNvPr id="4" name="Picture 3">
            <a:extLst>
              <a:ext uri="{FF2B5EF4-FFF2-40B4-BE49-F238E27FC236}">
                <a16:creationId xmlns:a16="http://schemas.microsoft.com/office/drawing/2014/main" id="{3EC4821E-9438-2EF4-3F1C-934C42F9CF09}"/>
              </a:ext>
            </a:extLst>
          </p:cNvPr>
          <p:cNvPicPr>
            <a:picLocks noChangeAspect="1"/>
          </p:cNvPicPr>
          <p:nvPr/>
        </p:nvPicPr>
        <p:blipFill>
          <a:blip r:embed="rId2"/>
          <a:stretch>
            <a:fillRect/>
          </a:stretch>
        </p:blipFill>
        <p:spPr>
          <a:xfrm>
            <a:off x="1045877" y="1966293"/>
            <a:ext cx="10100245" cy="4452160"/>
          </a:xfrm>
          <a:prstGeom prst="rect">
            <a:avLst/>
          </a:prstGeom>
        </p:spPr>
      </p:pic>
    </p:spTree>
    <p:extLst>
      <p:ext uri="{BB962C8B-B14F-4D97-AF65-F5344CB8AC3E}">
        <p14:creationId xmlns:p14="http://schemas.microsoft.com/office/powerpoint/2010/main" val="56606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D01AD-5C2A-142B-92DF-30B5DCE5C4B7}"/>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93E68C0-3205-E860-1531-D9D0910B6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9D04823C-4EF8-780E-29FB-62A2028EB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3BC1C86-BB57-ED48-5921-8EAADCFE5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19634899-2184-F6C0-D3AB-158A7E237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AE1CC2-5FDC-5F21-1607-B5957E75636C}"/>
              </a:ext>
            </a:extLst>
          </p:cNvPr>
          <p:cNvSpPr>
            <a:spLocks noGrp="1"/>
          </p:cNvSpPr>
          <p:nvPr>
            <p:ph type="title"/>
          </p:nvPr>
        </p:nvSpPr>
        <p:spPr>
          <a:xfrm>
            <a:off x="744279" y="248038"/>
            <a:ext cx="7591648" cy="1159200"/>
          </a:xfrm>
        </p:spPr>
        <p:txBody>
          <a:bodyPr vert="horz" lIns="91440" tIns="45720" rIns="91440" bIns="45720" rtlCol="0" anchor="ctr">
            <a:normAutofit/>
          </a:bodyPr>
          <a:lstStyle/>
          <a:p>
            <a:r>
              <a:rPr lang="en-US" sz="4000" b="1" dirty="0">
                <a:solidFill>
                  <a:schemeClr val="bg1"/>
                </a:solidFill>
              </a:rPr>
              <a:t>Case </a:t>
            </a:r>
            <a:endParaRPr lang="en-US" sz="3200" b="1" kern="1200" dirty="0">
              <a:solidFill>
                <a:schemeClr val="bg1"/>
              </a:solidFill>
              <a:ea typeface="+mj-ea"/>
              <a:cs typeface="+mj-cs"/>
            </a:endParaRPr>
          </a:p>
        </p:txBody>
      </p:sp>
      <p:sp>
        <p:nvSpPr>
          <p:cNvPr id="6" name="Content Placeholder 2">
            <a:extLst>
              <a:ext uri="{FF2B5EF4-FFF2-40B4-BE49-F238E27FC236}">
                <a16:creationId xmlns:a16="http://schemas.microsoft.com/office/drawing/2014/main" id="{4CFD5762-0AC2-DDFE-7CE2-C32487083A4E}"/>
              </a:ext>
            </a:extLst>
          </p:cNvPr>
          <p:cNvSpPr>
            <a:spLocks noGrp="1"/>
          </p:cNvSpPr>
          <p:nvPr>
            <p:ph idx="1"/>
          </p:nvPr>
        </p:nvSpPr>
        <p:spPr>
          <a:xfrm>
            <a:off x="1371599" y="1822348"/>
            <a:ext cx="10451806" cy="4961224"/>
          </a:xfrm>
        </p:spPr>
        <p:txBody>
          <a:bodyPr anchor="ctr">
            <a:normAutofit fontScale="92500" lnSpcReduction="20000"/>
          </a:bodyPr>
          <a:lstStyle/>
          <a:p>
            <a:pPr>
              <a:lnSpc>
                <a:spcPct val="100000"/>
              </a:lnSpc>
              <a:spcBef>
                <a:spcPts val="0"/>
              </a:spcBef>
            </a:pPr>
            <a:r>
              <a:rPr lang="en-US" dirty="0"/>
              <a:t>Mr. Smith comes to your office for follow-up for resistant hypertension. Blood pressure in office is 200/110, relatively consistent with home readings. He has had a headache for the last month and now notes chest pain occurring over the last 2 days and has progressively worsened. You review a recent note from his primary care physician and see his blood pressure was 170/92 at that visit. Since last seeing you he had also seen orthopedic surgery for chronic hip pain. You review an A1c and renal panel done by his primary care doctor. </a:t>
            </a:r>
          </a:p>
          <a:p>
            <a:pPr>
              <a:lnSpc>
                <a:spcPct val="100000"/>
              </a:lnSpc>
              <a:spcBef>
                <a:spcPts val="0"/>
              </a:spcBef>
            </a:pPr>
            <a:endParaRPr lang="en-US" dirty="0"/>
          </a:p>
          <a:p>
            <a:pPr>
              <a:lnSpc>
                <a:spcPct val="100000"/>
              </a:lnSpc>
              <a:spcBef>
                <a:spcPts val="0"/>
              </a:spcBef>
            </a:pPr>
            <a:r>
              <a:rPr lang="en-US" dirty="0"/>
              <a:t>Given his uncontrolled blood pressure and chest pain, you send him to the ER and call the ER and provide background to the case.</a:t>
            </a:r>
          </a:p>
          <a:p>
            <a:pPr>
              <a:lnSpc>
                <a:spcPct val="100000"/>
              </a:lnSpc>
              <a:spcBef>
                <a:spcPts val="0"/>
              </a:spcBef>
            </a:pPr>
            <a:endParaRPr lang="en-US" dirty="0"/>
          </a:p>
          <a:p>
            <a:pPr>
              <a:lnSpc>
                <a:spcPct val="100000"/>
              </a:lnSpc>
              <a:spcBef>
                <a:spcPts val="0"/>
              </a:spcBef>
            </a:pPr>
            <a:r>
              <a:rPr lang="en-US" dirty="0"/>
              <a:t>What E/M code would you choose for this patient? </a:t>
            </a:r>
          </a:p>
          <a:p>
            <a:pPr lvl="1">
              <a:lnSpc>
                <a:spcPct val="100000"/>
              </a:lnSpc>
              <a:spcBef>
                <a:spcPts val="0"/>
              </a:spcBef>
            </a:pPr>
            <a:r>
              <a:rPr lang="en-US" dirty="0"/>
              <a:t>99212, 99213, 99214, 99215</a:t>
            </a:r>
          </a:p>
        </p:txBody>
      </p:sp>
    </p:spTree>
    <p:extLst>
      <p:ext uri="{BB962C8B-B14F-4D97-AF65-F5344CB8AC3E}">
        <p14:creationId xmlns:p14="http://schemas.microsoft.com/office/powerpoint/2010/main" val="38402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E2628-EBCA-F9CF-EA79-B7D89EFD7D01}"/>
            </a:ext>
          </a:extLst>
        </p:cNvPr>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FBFECF-9959-30CD-7340-917FA0E5B96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Level 5 E/M MDM</a:t>
            </a:r>
          </a:p>
        </p:txBody>
      </p:sp>
      <p:pic>
        <p:nvPicPr>
          <p:cNvPr id="6" name="Picture 5">
            <a:extLst>
              <a:ext uri="{FF2B5EF4-FFF2-40B4-BE49-F238E27FC236}">
                <a16:creationId xmlns:a16="http://schemas.microsoft.com/office/drawing/2014/main" id="{E1954BFD-C15B-EF2B-2CB1-ACB836C37826}"/>
              </a:ext>
            </a:extLst>
          </p:cNvPr>
          <p:cNvPicPr>
            <a:picLocks noChangeAspect="1"/>
          </p:cNvPicPr>
          <p:nvPr/>
        </p:nvPicPr>
        <p:blipFill>
          <a:blip r:embed="rId2"/>
          <a:stretch>
            <a:fillRect/>
          </a:stretch>
        </p:blipFill>
        <p:spPr>
          <a:xfrm>
            <a:off x="806734" y="1966293"/>
            <a:ext cx="10578530" cy="4452160"/>
          </a:xfrm>
          <a:prstGeom prst="rect">
            <a:avLst/>
          </a:prstGeom>
        </p:spPr>
      </p:pic>
    </p:spTree>
    <p:extLst>
      <p:ext uri="{BB962C8B-B14F-4D97-AF65-F5344CB8AC3E}">
        <p14:creationId xmlns:p14="http://schemas.microsoft.com/office/powerpoint/2010/main" val="120124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7FD8B0-EB73-0D76-676E-C03CB974B6D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mj-lt"/>
                <a:ea typeface="+mj-ea"/>
                <a:cs typeface="+mj-cs"/>
              </a:rPr>
              <a:t>Potential Areas of Optimization</a:t>
            </a:r>
          </a:p>
        </p:txBody>
      </p:sp>
      <p:sp>
        <p:nvSpPr>
          <p:cNvPr id="3" name="Text Placeholder 2">
            <a:extLst>
              <a:ext uri="{FF2B5EF4-FFF2-40B4-BE49-F238E27FC236}">
                <a16:creationId xmlns:a16="http://schemas.microsoft.com/office/drawing/2014/main" id="{5C9EA102-30E2-4C30-1A06-2B24901B0802}"/>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94938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CEBAE5-E4BC-D08A-8D19-BCCC602A4697}"/>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1E7F615-21CF-4085-81F7-7D7DC2BDE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45A979DE-19FD-ED0A-5BFB-F6C1A0EE7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AA79FBB-56F1-C3A8-7B1E-0A580716F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E412473-C71E-8781-6467-5E65A498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656C45ED-B23B-FF7C-D30F-9A8FFF920B62}"/>
              </a:ext>
            </a:extLst>
          </p:cNvPr>
          <p:cNvSpPr>
            <a:spLocks noGrp="1"/>
          </p:cNvSpPr>
          <p:nvPr>
            <p:ph idx="1"/>
          </p:nvPr>
        </p:nvSpPr>
        <p:spPr>
          <a:xfrm>
            <a:off x="1371599" y="1822348"/>
            <a:ext cx="9724031" cy="4525289"/>
          </a:xfrm>
        </p:spPr>
        <p:txBody>
          <a:bodyPr anchor="ctr">
            <a:normAutofit/>
          </a:bodyPr>
          <a:lstStyle/>
          <a:p>
            <a:r>
              <a:rPr lang="en-US" dirty="0"/>
              <a:t>90935 vs 90937 (HD)</a:t>
            </a:r>
          </a:p>
          <a:p>
            <a:r>
              <a:rPr lang="en-US" dirty="0"/>
              <a:t>90945 vs 90947 (procedures other than hemodialysis)</a:t>
            </a:r>
          </a:p>
          <a:p>
            <a:pPr lvl="1"/>
            <a:r>
              <a:rPr lang="en-US" dirty="0"/>
              <a:t>90937 and 90947 are for repeated evaluation(s) with or without substantial revision of dialysis prescription</a:t>
            </a:r>
          </a:p>
          <a:p>
            <a:endParaRPr lang="en-US" dirty="0"/>
          </a:p>
          <a:p>
            <a:r>
              <a:rPr lang="en-US" dirty="0"/>
              <a:t>Inpatient dialysis of an ESRD patient ONLY without acute abnormalities qualifies as a 99232 (level 2) or 90935. If billing for 99233 (level 3), MDM must justify level of service. </a:t>
            </a:r>
          </a:p>
        </p:txBody>
      </p:sp>
      <p:sp>
        <p:nvSpPr>
          <p:cNvPr id="5" name="Title 1">
            <a:extLst>
              <a:ext uri="{FF2B5EF4-FFF2-40B4-BE49-F238E27FC236}">
                <a16:creationId xmlns:a16="http://schemas.microsoft.com/office/drawing/2014/main" id="{626467DE-DCE9-A52E-F984-136DBF95F150}"/>
              </a:ext>
            </a:extLst>
          </p:cNvPr>
          <p:cNvSpPr txBox="1">
            <a:spLocks/>
          </p:cNvSpPr>
          <p:nvPr/>
        </p:nvSpPr>
        <p:spPr>
          <a:xfrm>
            <a:off x="699713" y="248038"/>
            <a:ext cx="8128856" cy="1159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Hospital Dialysis Codes</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086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1F765F-0BA4-CF29-25A8-356DDE6A1EEB}"/>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b="1" kern="1200" dirty="0">
                <a:solidFill>
                  <a:srgbClr val="FFFFFF"/>
                </a:solidFill>
                <a:latin typeface="+mj-lt"/>
                <a:ea typeface="+mj-ea"/>
                <a:cs typeface="+mj-cs"/>
              </a:rPr>
              <a:t>2024 RVU </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589AD3E-8E69-B7CA-67FA-244BEB7EDD2F}"/>
              </a:ext>
            </a:extLst>
          </p:cNvPr>
          <p:cNvSpPr>
            <a:spLocks noGrp="1"/>
          </p:cNvSpPr>
          <p:nvPr>
            <p:ph type="body" idx="1"/>
          </p:nvPr>
        </p:nvSpPr>
        <p:spPr>
          <a:xfrm>
            <a:off x="4285397" y="4960961"/>
            <a:ext cx="7055893" cy="1078054"/>
          </a:xfrm>
        </p:spPr>
        <p:txBody>
          <a:bodyPr vert="horz" lIns="91440" tIns="45720" rIns="91440" bIns="45720" rtlCol="0">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94382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pic>
        <p:nvPicPr>
          <p:cNvPr id="216" name="Google Shape;216;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7" name="Google Shape;217;p22" descr="image.png"/>
          <p:cNvPicPr preferRelativeResize="0"/>
          <p:nvPr/>
        </p:nvPicPr>
        <p:blipFill rotWithShape="1">
          <a:blip r:embed="rId4">
            <a:alphaModFix/>
          </a:blip>
          <a:srcRect/>
          <a:stretch/>
        </p:blipFill>
        <p:spPr>
          <a:xfrm>
            <a:off x="571500" y="2695575"/>
            <a:ext cx="3555950" cy="2305050"/>
          </a:xfrm>
          <a:prstGeom prst="rect">
            <a:avLst/>
          </a:prstGeom>
          <a:noFill/>
          <a:ln>
            <a:noFill/>
          </a:ln>
        </p:spPr>
      </p:pic>
      <p:sp>
        <p:nvSpPr>
          <p:cNvPr id="218" name="Google Shape;218;p22"/>
          <p:cNvSpPr txBox="1"/>
          <p:nvPr/>
        </p:nvSpPr>
        <p:spPr>
          <a:xfrm>
            <a:off x="971550" y="3095625"/>
            <a:ext cx="2755850" cy="114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0" b="1" i="0" u="none" strike="noStrike" kern="0" cap="none" spc="0" normalizeH="0" baseline="0" noProof="0">
                <a:ln>
                  <a:noFill/>
                </a:ln>
                <a:solidFill>
                  <a:srgbClr val="0284C7"/>
                </a:solidFill>
                <a:effectLst/>
                <a:uLnTx/>
                <a:uFillTx/>
                <a:latin typeface="Inter"/>
                <a:ea typeface="Inter"/>
                <a:cs typeface="Inter"/>
                <a:sym typeface="Inter"/>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22"/>
          <p:cNvSpPr txBox="1"/>
          <p:nvPr/>
        </p:nvSpPr>
        <p:spPr>
          <a:xfrm>
            <a:off x="971550" y="4333875"/>
            <a:ext cx="2755850" cy="266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34155"/>
                </a:solidFill>
                <a:effectLst/>
                <a:uLnTx/>
                <a:uFillTx/>
                <a:latin typeface="Inter SemiBold"/>
                <a:ea typeface="Inter SemiBold"/>
                <a:cs typeface="Inter SemiBold"/>
                <a:sym typeface="Inter SemiBold"/>
              </a:rPr>
              <a:t>Components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2"/>
          <p:cNvSpPr txBox="1"/>
          <p:nvPr/>
        </p:nvSpPr>
        <p:spPr>
          <a:xfrm>
            <a:off x="4508450" y="2876550"/>
            <a:ext cx="7467652"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334155"/>
                </a:solidFill>
                <a:effectLst/>
                <a:uLnTx/>
                <a:uFillTx/>
                <a:latin typeface="Inter"/>
                <a:ea typeface="Inter"/>
                <a:cs typeface="Inter"/>
                <a:sym typeface="Inter"/>
              </a:rPr>
              <a:t>Relative Value Units (RVUs)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22"/>
          <p:cNvSpPr txBox="1"/>
          <p:nvPr/>
        </p:nvSpPr>
        <p:spPr>
          <a:xfrm>
            <a:off x="4889450" y="3333750"/>
            <a:ext cx="6731049"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wRVU (Work):</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Your mental/physical effort.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22"/>
          <p:cNvSpPr txBox="1"/>
          <p:nvPr/>
        </p:nvSpPr>
        <p:spPr>
          <a:xfrm>
            <a:off x="4889450" y="3829050"/>
            <a:ext cx="6731049"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peRVU (Practice Expense):</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Staff, rent, supplies.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22"/>
          <p:cNvSpPr txBox="1"/>
          <p:nvPr/>
        </p:nvSpPr>
        <p:spPr>
          <a:xfrm>
            <a:off x="4889450" y="4324350"/>
            <a:ext cx="6731049"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mRVU (Malpractice):</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Liability risk weighting.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22"/>
          <p:cNvSpPr txBox="1"/>
          <p:nvPr/>
        </p:nvSpPr>
        <p:spPr>
          <a:xfrm>
            <a:off x="571500" y="571500"/>
            <a:ext cx="11601450" cy="457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50" b="1" i="0" u="none" strike="noStrike" kern="0" cap="none" spc="0" normalizeH="0" baseline="0" noProof="0">
                <a:ln>
                  <a:noFill/>
                </a:ln>
                <a:solidFill>
                  <a:srgbClr val="0284C7"/>
                </a:solidFill>
                <a:effectLst/>
                <a:uLnTx/>
                <a:uFillTx/>
                <a:latin typeface="Montserrat"/>
                <a:ea typeface="Montserrat"/>
                <a:cs typeface="Montserrat"/>
                <a:sym typeface="Montserrat"/>
              </a:rPr>
              <a:t>UNDERSTANDING RVUS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25" name="Google Shape;225;p22" descr="image.png"/>
          <p:cNvPicPr preferRelativeResize="0"/>
          <p:nvPr/>
        </p:nvPicPr>
        <p:blipFill rotWithShape="1">
          <a:blip r:embed="rId5">
            <a:alphaModFix/>
          </a:blip>
          <a:srcRect/>
          <a:stretch/>
        </p:blipFill>
        <p:spPr>
          <a:xfrm>
            <a:off x="4508450" y="3333750"/>
            <a:ext cx="177849" cy="257175"/>
          </a:xfrm>
          <a:prstGeom prst="rect">
            <a:avLst/>
          </a:prstGeom>
          <a:noFill/>
          <a:ln>
            <a:noFill/>
          </a:ln>
        </p:spPr>
      </p:pic>
      <p:pic>
        <p:nvPicPr>
          <p:cNvPr id="226" name="Google Shape;226;p22" descr="image.png"/>
          <p:cNvPicPr preferRelativeResize="0"/>
          <p:nvPr/>
        </p:nvPicPr>
        <p:blipFill rotWithShape="1">
          <a:blip r:embed="rId5">
            <a:alphaModFix/>
          </a:blip>
          <a:srcRect/>
          <a:stretch/>
        </p:blipFill>
        <p:spPr>
          <a:xfrm>
            <a:off x="4508450" y="3829050"/>
            <a:ext cx="177849" cy="257175"/>
          </a:xfrm>
          <a:prstGeom prst="rect">
            <a:avLst/>
          </a:prstGeom>
          <a:noFill/>
          <a:ln>
            <a:noFill/>
          </a:ln>
        </p:spPr>
      </p:pic>
      <p:pic>
        <p:nvPicPr>
          <p:cNvPr id="227" name="Google Shape;227;p22" descr="image.png"/>
          <p:cNvPicPr preferRelativeResize="0"/>
          <p:nvPr/>
        </p:nvPicPr>
        <p:blipFill rotWithShape="1">
          <a:blip r:embed="rId5">
            <a:alphaModFix/>
          </a:blip>
          <a:srcRect/>
          <a:stretch/>
        </p:blipFill>
        <p:spPr>
          <a:xfrm>
            <a:off x="4508450" y="4324350"/>
            <a:ext cx="177849" cy="257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pic>
        <p:nvPicPr>
          <p:cNvPr id="232" name="Google Shape;232;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3" name="Google Shape;233;p23" descr="image.png"/>
          <p:cNvPicPr preferRelativeResize="0"/>
          <p:nvPr/>
        </p:nvPicPr>
        <p:blipFill rotWithShape="1">
          <a:blip r:embed="rId4">
            <a:alphaModFix/>
          </a:blip>
          <a:srcRect/>
          <a:stretch/>
        </p:blipFill>
        <p:spPr>
          <a:xfrm>
            <a:off x="571500" y="3447305"/>
            <a:ext cx="11049000" cy="908149"/>
          </a:xfrm>
          <a:prstGeom prst="rect">
            <a:avLst/>
          </a:prstGeom>
          <a:noFill/>
          <a:ln>
            <a:noFill/>
          </a:ln>
        </p:spPr>
      </p:pic>
      <p:sp>
        <p:nvSpPr>
          <p:cNvPr id="234" name="Google Shape;234;p23"/>
          <p:cNvSpPr txBox="1"/>
          <p:nvPr/>
        </p:nvSpPr>
        <p:spPr>
          <a:xfrm>
            <a:off x="571500" y="2761505"/>
            <a:ext cx="11049000"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Medicare uses a mathematical formula to determine payment based on your coding: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23"/>
          <p:cNvSpPr txBox="1"/>
          <p:nvPr/>
        </p:nvSpPr>
        <p:spPr>
          <a:xfrm>
            <a:off x="571500" y="4717405"/>
            <a:ext cx="11049000" cy="27429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475569"/>
                </a:solidFill>
                <a:effectLst/>
                <a:uLnTx/>
                <a:uFillTx/>
                <a:latin typeface="Inter"/>
                <a:ea typeface="Inter"/>
                <a:cs typeface="Inter"/>
                <a:sym typeface="Inter"/>
              </a:rPr>
              <a:t>GPCI = Geographic Practice Cost Index | CF = Conversion Factor (~$32.74 for 2024)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6" name="Google Shape;236;p23" descr="image.png"/>
          <p:cNvPicPr preferRelativeResize="0"/>
          <p:nvPr/>
        </p:nvPicPr>
        <p:blipFill rotWithShape="1">
          <a:blip r:embed="rId5">
            <a:alphaModFix/>
          </a:blip>
          <a:srcRect/>
          <a:stretch/>
        </p:blipFill>
        <p:spPr>
          <a:xfrm>
            <a:off x="933450" y="3733055"/>
            <a:ext cx="10401300" cy="336649"/>
          </a:xfrm>
          <a:prstGeom prst="rect">
            <a:avLst/>
          </a:prstGeom>
          <a:noFill/>
          <a:ln>
            <a:noFill/>
          </a:ln>
        </p:spPr>
      </p:pic>
      <p:sp>
        <p:nvSpPr>
          <p:cNvPr id="237" name="Google Shape;237;p23"/>
          <p:cNvSpPr txBox="1"/>
          <p:nvPr/>
        </p:nvSpPr>
        <p:spPr>
          <a:xfrm>
            <a:off x="571500" y="571500"/>
            <a:ext cx="11601450" cy="495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50" b="1" i="0" u="none" strike="noStrike" kern="0" cap="none" spc="0" normalizeH="0" baseline="0" noProof="0">
                <a:ln>
                  <a:noFill/>
                </a:ln>
                <a:solidFill>
                  <a:srgbClr val="0284C7"/>
                </a:solidFill>
                <a:effectLst/>
                <a:uLnTx/>
                <a:uFillTx/>
                <a:latin typeface="Montserrat"/>
                <a:ea typeface="Montserrat"/>
                <a:cs typeface="Montserrat"/>
                <a:sym typeface="Montserrat"/>
              </a:rPr>
              <a:t>THE PAYMENT FORMULA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56BB5D96-09A8-784F-03F7-BC82BBA4D8C4}"/>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124990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F3B511-E0E5-E473-79C4-B43C4C0877AE}"/>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rPr>
              <a:t>2024 RVU</a:t>
            </a:r>
          </a:p>
        </p:txBody>
      </p:sp>
      <p:pic>
        <p:nvPicPr>
          <p:cNvPr id="19" name="Picture 18">
            <a:extLst>
              <a:ext uri="{FF2B5EF4-FFF2-40B4-BE49-F238E27FC236}">
                <a16:creationId xmlns:a16="http://schemas.microsoft.com/office/drawing/2014/main" id="{BBCDB882-D434-134B-6FAA-FEDCDFEA6A85}"/>
              </a:ext>
            </a:extLst>
          </p:cNvPr>
          <p:cNvPicPr>
            <a:picLocks noChangeAspect="1"/>
          </p:cNvPicPr>
          <p:nvPr/>
        </p:nvPicPr>
        <p:blipFill>
          <a:blip r:embed="rId2"/>
          <a:stretch>
            <a:fillRect/>
          </a:stretch>
        </p:blipFill>
        <p:spPr>
          <a:xfrm>
            <a:off x="1110826" y="1617991"/>
            <a:ext cx="9970348" cy="5183646"/>
          </a:xfrm>
          <a:prstGeom prst="rect">
            <a:avLst/>
          </a:prstGeom>
        </p:spPr>
      </p:pic>
    </p:spTree>
    <p:extLst>
      <p:ext uri="{BB962C8B-B14F-4D97-AF65-F5344CB8AC3E}">
        <p14:creationId xmlns:p14="http://schemas.microsoft.com/office/powerpoint/2010/main" val="177312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grpSp>
        <p:nvGrpSpPr>
          <p:cNvPr id="2" name="Group 2"/>
          <p:cNvGrpSpPr/>
          <p:nvPr/>
        </p:nvGrpSpPr>
        <p:grpSpPr>
          <a:xfrm>
            <a:off x="7156450" y="0"/>
            <a:ext cx="5035550" cy="6858000"/>
            <a:chOff x="0" y="0"/>
            <a:chExt cx="1170208" cy="1593725"/>
          </a:xfrm>
        </p:grpSpPr>
        <p:sp>
          <p:nvSpPr>
            <p:cNvPr id="3" name="Freeform 3"/>
            <p:cNvSpPr/>
            <p:nvPr/>
          </p:nvSpPr>
          <p:spPr>
            <a:xfrm>
              <a:off x="0" y="0"/>
              <a:ext cx="1170208" cy="1593725"/>
            </a:xfrm>
            <a:custGeom>
              <a:avLst/>
              <a:gdLst/>
              <a:ahLst/>
              <a:cxnLst/>
              <a:rect l="l" t="t" r="r" b="b"/>
              <a:pathLst>
                <a:path w="1170208" h="1593725">
                  <a:moveTo>
                    <a:pt x="0" y="0"/>
                  </a:moveTo>
                  <a:lnTo>
                    <a:pt x="1170208" y="0"/>
                  </a:lnTo>
                  <a:lnTo>
                    <a:pt x="1170208" y="1593725"/>
                  </a:lnTo>
                  <a:lnTo>
                    <a:pt x="0" y="1593725"/>
                  </a:lnTo>
                  <a:close/>
                </a:path>
              </a:pathLst>
            </a:custGeom>
            <a:blipFill>
              <a:blip r:embed="rId2"/>
              <a:stretch>
                <a:fillRect t="-205" b="-205"/>
              </a:stretch>
            </a:blipFill>
          </p:spPr>
          <p:txBody>
            <a:bodyPr/>
            <a:lstStyle/>
            <a:p>
              <a:pPr defTabSz="609630"/>
              <a:endParaRPr lang="en-US" sz="1200">
                <a:solidFill>
                  <a:prstClr val="black"/>
                </a:solidFill>
                <a:latin typeface="Calibri"/>
              </a:endParaRPr>
            </a:p>
          </p:txBody>
        </p:sp>
      </p:grpSp>
      <p:grpSp>
        <p:nvGrpSpPr>
          <p:cNvPr id="4" name="Group 4"/>
          <p:cNvGrpSpPr/>
          <p:nvPr/>
        </p:nvGrpSpPr>
        <p:grpSpPr>
          <a:xfrm>
            <a:off x="444500" y="477837"/>
            <a:ext cx="5549900" cy="2490131"/>
            <a:chOff x="0" y="66675"/>
            <a:chExt cx="11099800" cy="4980261"/>
          </a:xfrm>
        </p:grpSpPr>
        <p:sp>
          <p:nvSpPr>
            <p:cNvPr id="5" name="TextBox 5"/>
            <p:cNvSpPr txBox="1"/>
            <p:nvPr/>
          </p:nvSpPr>
          <p:spPr>
            <a:xfrm>
              <a:off x="0" y="66675"/>
              <a:ext cx="11099800" cy="3026469"/>
            </a:xfrm>
            <a:prstGeom prst="rect">
              <a:avLst/>
            </a:prstGeom>
          </p:spPr>
          <p:txBody>
            <a:bodyPr lIns="0" tIns="0" rIns="0" bIns="0" rtlCol="0" anchor="t">
              <a:spAutoFit/>
            </a:bodyPr>
            <a:lstStyle/>
            <a:p>
              <a:pPr defTabSz="609630">
                <a:lnSpc>
                  <a:spcPts val="5867"/>
                </a:lnSpc>
              </a:pPr>
              <a:r>
                <a:rPr lang="en-US" sz="5334">
                  <a:solidFill>
                    <a:srgbClr val="2D4059"/>
                  </a:solidFill>
                  <a:latin typeface="Georgia Pro Light"/>
                  <a:ea typeface="Georgia Pro Light"/>
                  <a:cs typeface="Georgia Pro Light"/>
                  <a:sym typeface="Georgia Pro Light"/>
                </a:rPr>
                <a:t>Learning Objectives</a:t>
              </a:r>
            </a:p>
          </p:txBody>
        </p:sp>
        <p:sp>
          <p:nvSpPr>
            <p:cNvPr id="6" name="TextBox 6"/>
            <p:cNvSpPr txBox="1"/>
            <p:nvPr/>
          </p:nvSpPr>
          <p:spPr>
            <a:xfrm>
              <a:off x="0" y="3533702"/>
              <a:ext cx="11099800" cy="1513234"/>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This section outlines the </a:t>
              </a:r>
              <a:r>
                <a:rPr lang="en-US" sz="1400" b="1">
                  <a:solidFill>
                    <a:srgbClr val="2D4059"/>
                  </a:solidFill>
                  <a:latin typeface="DM Sans Bold"/>
                  <a:ea typeface="DM Sans Bold"/>
                  <a:cs typeface="DM Sans Bold"/>
                  <a:sym typeface="DM Sans Bold"/>
                </a:rPr>
                <a:t>key learning objectives</a:t>
              </a:r>
              <a:r>
                <a:rPr lang="en-US" sz="1400">
                  <a:solidFill>
                    <a:srgbClr val="2D4059"/>
                  </a:solidFill>
                  <a:latin typeface="DM Sans"/>
                  <a:ea typeface="DM Sans"/>
                  <a:cs typeface="DM Sans"/>
                  <a:sym typeface="DM Sans"/>
                </a:rPr>
                <a:t> for nephrology residents and fellows, focusing on essential billing and coding skills necessary for effective patient care and compliance.</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pic>
        <p:nvPicPr>
          <p:cNvPr id="242" name="Google Shape;242;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graphicFrame>
        <p:nvGraphicFramePr>
          <p:cNvPr id="243" name="Google Shape;243;p24"/>
          <p:cNvGraphicFramePr/>
          <p:nvPr/>
        </p:nvGraphicFramePr>
        <p:xfrm>
          <a:off x="571500" y="2543175"/>
          <a:ext cx="11049025" cy="2838500"/>
        </p:xfrm>
        <a:graphic>
          <a:graphicData uri="http://schemas.openxmlformats.org/drawingml/2006/table">
            <a:tbl>
              <a:tblPr firstRow="1" bandRow="1">
                <a:noFill/>
              </a:tblPr>
              <a:tblGrid>
                <a:gridCol w="4605050">
                  <a:extLst>
                    <a:ext uri="{9D8B030D-6E8A-4147-A177-3AD203B41FA5}">
                      <a16:colId xmlns:a16="http://schemas.microsoft.com/office/drawing/2014/main" val="20000"/>
                    </a:ext>
                  </a:extLst>
                </a:gridCol>
                <a:gridCol w="2391975">
                  <a:extLst>
                    <a:ext uri="{9D8B030D-6E8A-4147-A177-3AD203B41FA5}">
                      <a16:colId xmlns:a16="http://schemas.microsoft.com/office/drawing/2014/main" val="20001"/>
                    </a:ext>
                  </a:extLst>
                </a:gridCol>
                <a:gridCol w="4052000">
                  <a:extLst>
                    <a:ext uri="{9D8B030D-6E8A-4147-A177-3AD203B41FA5}">
                      <a16:colId xmlns:a16="http://schemas.microsoft.com/office/drawing/2014/main" val="20002"/>
                    </a:ext>
                  </a:extLst>
                </a:gridCol>
              </a:tblGrid>
              <a:tr h="567700">
                <a:tc>
                  <a:txBody>
                    <a:bodyPr/>
                    <a:lstStyle/>
                    <a:p>
                      <a:pPr marL="0" marR="0" lvl="0" indent="0" algn="l" rtl="0">
                        <a:spcBef>
                          <a:spcPts val="0"/>
                        </a:spcBef>
                        <a:spcAft>
                          <a:spcPts val="0"/>
                        </a:spcAft>
                        <a:buNone/>
                      </a:pPr>
                      <a:r>
                        <a:rPr lang="en-US" sz="1650" b="1" i="0" u="none" strike="noStrike" cap="none">
                          <a:solidFill>
                            <a:srgbClr val="FFFFFF"/>
                          </a:solidFill>
                          <a:latin typeface="Inter"/>
                          <a:ea typeface="Inter"/>
                          <a:cs typeface="Inter"/>
                          <a:sym typeface="Inter"/>
                        </a:rPr>
                        <a:t>Service Type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284C7"/>
                    </a:solidFill>
                  </a:tcPr>
                </a:tc>
                <a:tc>
                  <a:txBody>
                    <a:bodyPr/>
                    <a:lstStyle/>
                    <a:p>
                      <a:pPr marL="0" marR="0" lvl="0" indent="0" algn="l" rtl="0">
                        <a:spcBef>
                          <a:spcPts val="0"/>
                        </a:spcBef>
                        <a:spcAft>
                          <a:spcPts val="0"/>
                        </a:spcAft>
                        <a:buNone/>
                      </a:pPr>
                      <a:r>
                        <a:rPr lang="en-US" sz="1650" b="1" i="0" u="none" strike="noStrike" cap="none">
                          <a:solidFill>
                            <a:srgbClr val="FFFFFF"/>
                          </a:solidFill>
                          <a:latin typeface="Inter"/>
                          <a:ea typeface="Inter"/>
                          <a:cs typeface="Inter"/>
                          <a:sym typeface="Inter"/>
                        </a:rPr>
                        <a:t>CPT Code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284C7"/>
                    </a:solidFill>
                  </a:tcPr>
                </a:tc>
                <a:tc>
                  <a:txBody>
                    <a:bodyPr/>
                    <a:lstStyle/>
                    <a:p>
                      <a:pPr marL="0" marR="0" lvl="0" indent="0" algn="l" rtl="0">
                        <a:spcBef>
                          <a:spcPts val="0"/>
                        </a:spcBef>
                        <a:spcAft>
                          <a:spcPts val="0"/>
                        </a:spcAft>
                        <a:buNone/>
                      </a:pPr>
                      <a:r>
                        <a:rPr lang="en-US" sz="1650" b="1" i="0" u="none" strike="noStrike" cap="none">
                          <a:solidFill>
                            <a:srgbClr val="FFFFFF"/>
                          </a:solidFill>
                          <a:latin typeface="Inter"/>
                          <a:ea typeface="Inter"/>
                          <a:cs typeface="Inter"/>
                          <a:sym typeface="Inter"/>
                        </a:rPr>
                        <a:t>Work RVU (Approx)</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284C7"/>
                    </a:solidFill>
                  </a:tcPr>
                </a:tc>
                <a:extLst>
                  <a:ext uri="{0D108BD9-81ED-4DB2-BD59-A6C34878D82A}">
                    <a16:rowId xmlns:a16="http://schemas.microsoft.com/office/drawing/2014/main" val="10000"/>
                  </a:ext>
                </a:extLst>
              </a:tr>
              <a:tr h="567700">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Monthly Dialysis (4+ visits)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90960</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2.10 - 2.80</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67700">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Initial Inpatient (High)</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99223</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3.50</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extLst>
                  <a:ext uri="{0D108BD9-81ED-4DB2-BD59-A6C34878D82A}">
                    <a16:rowId xmlns:a16="http://schemas.microsoft.com/office/drawing/2014/main" val="10002"/>
                  </a:ext>
                </a:extLst>
              </a:tr>
              <a:tr h="567700">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Subsequent Inpatient (High)</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99233</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2.40</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67700">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Acute Hemodialysis (Single)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90935</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Inter"/>
                          <a:ea typeface="Inter"/>
                          <a:cs typeface="Inter"/>
                          <a:sym typeface="Inter"/>
                        </a:rPr>
                        <a:t>1.45</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extLst>
                  <a:ext uri="{0D108BD9-81ED-4DB2-BD59-A6C34878D82A}">
                    <a16:rowId xmlns:a16="http://schemas.microsoft.com/office/drawing/2014/main" val="10004"/>
                  </a:ext>
                </a:extLst>
              </a:tr>
            </a:tbl>
          </a:graphicData>
        </a:graphic>
      </p:graphicFrame>
      <p:sp>
        <p:nvSpPr>
          <p:cNvPr id="244" name="Google Shape;244;p24"/>
          <p:cNvSpPr/>
          <p:nvPr/>
        </p:nvSpPr>
        <p:spPr>
          <a:xfrm>
            <a:off x="571500" y="3709987"/>
            <a:ext cx="4605039"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5" name="Google Shape;245;p24"/>
          <p:cNvSpPr/>
          <p:nvPr/>
        </p:nvSpPr>
        <p:spPr>
          <a:xfrm>
            <a:off x="5176539" y="3709987"/>
            <a:ext cx="239196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6" name="Google Shape;246;p24"/>
          <p:cNvSpPr/>
          <p:nvPr/>
        </p:nvSpPr>
        <p:spPr>
          <a:xfrm>
            <a:off x="7568505" y="3709987"/>
            <a:ext cx="4051994"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7" name="Google Shape;247;p24"/>
          <p:cNvSpPr/>
          <p:nvPr/>
        </p:nvSpPr>
        <p:spPr>
          <a:xfrm>
            <a:off x="571500" y="4262437"/>
            <a:ext cx="4605039"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8" name="Google Shape;248;p24"/>
          <p:cNvSpPr/>
          <p:nvPr/>
        </p:nvSpPr>
        <p:spPr>
          <a:xfrm>
            <a:off x="5176539" y="4262437"/>
            <a:ext cx="239196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9" name="Google Shape;249;p24"/>
          <p:cNvSpPr/>
          <p:nvPr/>
        </p:nvSpPr>
        <p:spPr>
          <a:xfrm>
            <a:off x="7568505" y="4262437"/>
            <a:ext cx="4051994"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0" name="Google Shape;250;p24"/>
          <p:cNvSpPr/>
          <p:nvPr/>
        </p:nvSpPr>
        <p:spPr>
          <a:xfrm>
            <a:off x="571500" y="4814887"/>
            <a:ext cx="4605039"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1" name="Google Shape;251;p24"/>
          <p:cNvSpPr/>
          <p:nvPr/>
        </p:nvSpPr>
        <p:spPr>
          <a:xfrm>
            <a:off x="5176539" y="4814887"/>
            <a:ext cx="239196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2" name="Google Shape;252;p24"/>
          <p:cNvSpPr/>
          <p:nvPr/>
        </p:nvSpPr>
        <p:spPr>
          <a:xfrm>
            <a:off x="7568505" y="4814887"/>
            <a:ext cx="4051994"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3" name="Google Shape;253;p24"/>
          <p:cNvSpPr/>
          <p:nvPr/>
        </p:nvSpPr>
        <p:spPr>
          <a:xfrm>
            <a:off x="571500" y="5367337"/>
            <a:ext cx="4605039"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4" name="Google Shape;254;p24"/>
          <p:cNvSpPr/>
          <p:nvPr/>
        </p:nvSpPr>
        <p:spPr>
          <a:xfrm>
            <a:off x="5176539" y="5367337"/>
            <a:ext cx="2391965"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5" name="Google Shape;255;p24"/>
          <p:cNvSpPr/>
          <p:nvPr/>
        </p:nvSpPr>
        <p:spPr>
          <a:xfrm>
            <a:off x="7568505" y="5367337"/>
            <a:ext cx="4051994"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6" name="Google Shape;256;p24"/>
          <p:cNvSpPr txBox="1"/>
          <p:nvPr/>
        </p:nvSpPr>
        <p:spPr>
          <a:xfrm>
            <a:off x="571500" y="571500"/>
            <a:ext cx="11601450" cy="495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50" b="1" i="0" u="none" strike="noStrike" kern="0" cap="none" spc="0" normalizeH="0" baseline="0" noProof="0">
                <a:ln>
                  <a:noFill/>
                </a:ln>
                <a:solidFill>
                  <a:srgbClr val="0284C7"/>
                </a:solidFill>
                <a:effectLst/>
                <a:uLnTx/>
                <a:uFillTx/>
                <a:latin typeface="Montserrat"/>
                <a:ea typeface="Montserrat"/>
                <a:cs typeface="Montserrat"/>
                <a:sym typeface="Montserrat"/>
              </a:rPr>
              <a:t>NEPHROLOGY WRVU BENCHMARKS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8"/>
        <p:cNvGrpSpPr/>
        <p:nvPr/>
      </p:nvGrpSpPr>
      <p:grpSpPr>
        <a:xfrm>
          <a:off x="0" y="0"/>
          <a:ext cx="0" cy="0"/>
          <a:chOff x="0" y="0"/>
          <a:chExt cx="0" cy="0"/>
        </a:xfrm>
      </p:grpSpPr>
      <p:pic>
        <p:nvPicPr>
          <p:cNvPr id="269" name="Google Shape;269;p2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0" name="Google Shape;270;p26" descr="image.png"/>
          <p:cNvPicPr preferRelativeResize="0"/>
          <p:nvPr/>
        </p:nvPicPr>
        <p:blipFill rotWithShape="1">
          <a:blip r:embed="rId4">
            <a:alphaModFix/>
          </a:blip>
          <a:srcRect/>
          <a:stretch/>
        </p:blipFill>
        <p:spPr>
          <a:xfrm>
            <a:off x="6381750" y="1447800"/>
            <a:ext cx="5238750" cy="8629650"/>
          </a:xfrm>
          <a:prstGeom prst="rect">
            <a:avLst/>
          </a:prstGeom>
          <a:noFill/>
          <a:ln>
            <a:noFill/>
          </a:ln>
        </p:spPr>
      </p:pic>
      <p:sp>
        <p:nvSpPr>
          <p:cNvPr id="271" name="Google Shape;271;p26"/>
          <p:cNvSpPr txBox="1"/>
          <p:nvPr/>
        </p:nvSpPr>
        <p:spPr>
          <a:xfrm>
            <a:off x="571500" y="1638300"/>
            <a:ext cx="5238750" cy="609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End-Stage Renal Disease (ESRD) monthly management is billed as a </a:t>
            </a: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Monthly Capitated Payment (MCP)</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26"/>
          <p:cNvSpPr txBox="1"/>
          <p:nvPr/>
        </p:nvSpPr>
        <p:spPr>
          <a:xfrm>
            <a:off x="571500" y="3924300"/>
            <a:ext cx="5238750" cy="609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Required: Documentation of dialysis modality, weight/BP monitoring, and medication review.</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3" name="Google Shape;273;p26" descr="image.png"/>
          <p:cNvPicPr preferRelativeResize="0"/>
          <p:nvPr/>
        </p:nvPicPr>
        <p:blipFill rotWithShape="1">
          <a:blip r:embed="rId5">
            <a:alphaModFix/>
          </a:blip>
          <a:srcRect/>
          <a:stretch/>
        </p:blipFill>
        <p:spPr>
          <a:xfrm>
            <a:off x="6381750" y="1447800"/>
            <a:ext cx="5238750" cy="8629650"/>
          </a:xfrm>
          <a:prstGeom prst="rect">
            <a:avLst/>
          </a:prstGeom>
          <a:noFill/>
          <a:ln>
            <a:noFill/>
          </a:ln>
        </p:spPr>
      </p:pic>
      <p:sp>
        <p:nvSpPr>
          <p:cNvPr id="274" name="Google Shape;274;p26"/>
          <p:cNvSpPr txBox="1"/>
          <p:nvPr/>
        </p:nvSpPr>
        <p:spPr>
          <a:xfrm>
            <a:off x="952500" y="2438400"/>
            <a:ext cx="4857750"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90960:</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4+ face-to-face visits per month.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26"/>
          <p:cNvSpPr txBox="1"/>
          <p:nvPr/>
        </p:nvSpPr>
        <p:spPr>
          <a:xfrm>
            <a:off x="952500" y="2933700"/>
            <a:ext cx="4857750"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90961:</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2-3 visits per month.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26"/>
          <p:cNvSpPr txBox="1"/>
          <p:nvPr/>
        </p:nvSpPr>
        <p:spPr>
          <a:xfrm>
            <a:off x="952500" y="3429000"/>
            <a:ext cx="4857750" cy="304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475569"/>
                </a:solidFill>
                <a:effectLst/>
                <a:uLnTx/>
                <a:uFillTx/>
                <a:latin typeface="Inter"/>
                <a:ea typeface="Inter"/>
                <a:cs typeface="Inter"/>
                <a:sym typeface="Inter"/>
              </a:rPr>
              <a:t>90962:</a:t>
            </a:r>
            <a:r>
              <a:rPr kumimoji="0" lang="en-US" sz="1500" b="0" i="0" u="none" strike="noStrike" kern="0" cap="none" spc="0" normalizeH="0" baseline="0" noProof="0">
                <a:ln>
                  <a:noFill/>
                </a:ln>
                <a:solidFill>
                  <a:srgbClr val="475569"/>
                </a:solidFill>
                <a:effectLst/>
                <a:uLnTx/>
                <a:uFillTx/>
                <a:latin typeface="Inter"/>
                <a:ea typeface="Inter"/>
                <a:cs typeface="Inter"/>
                <a:sym typeface="Inter"/>
              </a:rPr>
              <a:t> 1 visit per month.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26"/>
          <p:cNvSpPr txBox="1"/>
          <p:nvPr/>
        </p:nvSpPr>
        <p:spPr>
          <a:xfrm>
            <a:off x="571500" y="571500"/>
            <a:ext cx="11601450" cy="495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50" b="1" i="0" u="none" strike="noStrike" kern="0" cap="none" spc="0" normalizeH="0" baseline="0" noProof="0">
                <a:ln>
                  <a:noFill/>
                </a:ln>
                <a:solidFill>
                  <a:srgbClr val="0284C7"/>
                </a:solidFill>
                <a:effectLst/>
                <a:uLnTx/>
                <a:uFillTx/>
                <a:latin typeface="Montserrat"/>
                <a:ea typeface="Montserrat"/>
                <a:cs typeface="Montserrat"/>
                <a:sym typeface="Montserrat"/>
              </a:rPr>
              <a:t>THE MCP BUNDLE (90960-90962)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8" name="Google Shape;278;p26" descr="image.png"/>
          <p:cNvPicPr preferRelativeResize="0"/>
          <p:nvPr/>
        </p:nvPicPr>
        <p:blipFill rotWithShape="1">
          <a:blip r:embed="rId6">
            <a:alphaModFix/>
          </a:blip>
          <a:srcRect/>
          <a:stretch/>
        </p:blipFill>
        <p:spPr>
          <a:xfrm>
            <a:off x="571500" y="2438400"/>
            <a:ext cx="228600" cy="247650"/>
          </a:xfrm>
          <a:prstGeom prst="rect">
            <a:avLst/>
          </a:prstGeom>
          <a:noFill/>
          <a:ln>
            <a:noFill/>
          </a:ln>
        </p:spPr>
      </p:pic>
      <p:pic>
        <p:nvPicPr>
          <p:cNvPr id="279" name="Google Shape;279;p26" descr="image.png"/>
          <p:cNvPicPr preferRelativeResize="0"/>
          <p:nvPr/>
        </p:nvPicPr>
        <p:blipFill rotWithShape="1">
          <a:blip r:embed="rId6">
            <a:alphaModFix/>
          </a:blip>
          <a:srcRect/>
          <a:stretch/>
        </p:blipFill>
        <p:spPr>
          <a:xfrm>
            <a:off x="571500" y="2933700"/>
            <a:ext cx="228600" cy="247650"/>
          </a:xfrm>
          <a:prstGeom prst="rect">
            <a:avLst/>
          </a:prstGeom>
          <a:noFill/>
          <a:ln>
            <a:noFill/>
          </a:ln>
        </p:spPr>
      </p:pic>
      <p:pic>
        <p:nvPicPr>
          <p:cNvPr id="280" name="Google Shape;280;p26" descr="image.png"/>
          <p:cNvPicPr preferRelativeResize="0"/>
          <p:nvPr/>
        </p:nvPicPr>
        <p:blipFill rotWithShape="1">
          <a:blip r:embed="rId6">
            <a:alphaModFix/>
          </a:blip>
          <a:srcRect/>
          <a:stretch/>
        </p:blipFill>
        <p:spPr>
          <a:xfrm>
            <a:off x="571500" y="3429000"/>
            <a:ext cx="228600" cy="247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0787560-F876-DC96-06FA-E7B336B76EB2}"/>
              </a:ext>
            </a:extLst>
          </p:cNvPr>
          <p:cNvPicPr>
            <a:picLocks noGrp="1" noChangeAspect="1"/>
          </p:cNvPicPr>
          <p:nvPr>
            <p:ph idx="1"/>
          </p:nvPr>
        </p:nvPicPr>
        <p:blipFill>
          <a:blip r:embed="rId2"/>
          <a:srcRect r="425" b="-1"/>
          <a:stretch>
            <a:fillRect/>
          </a:stretch>
        </p:blipFill>
        <p:spPr>
          <a:xfrm>
            <a:off x="20" y="1282"/>
            <a:ext cx="12191980" cy="6856718"/>
          </a:xfrm>
          <a:prstGeom prst="rect">
            <a:avLst/>
          </a:prstGeom>
        </p:spPr>
      </p:pic>
    </p:spTree>
    <p:extLst>
      <p:ext uri="{BB962C8B-B14F-4D97-AF65-F5344CB8AC3E}">
        <p14:creationId xmlns:p14="http://schemas.microsoft.com/office/powerpoint/2010/main" val="76746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0E6DDF-76C6-EA8C-9BD0-A53D35AF30F8}"/>
              </a:ext>
            </a:extLst>
          </p:cNvPr>
          <p:cNvPicPr>
            <a:picLocks noGrp="1" noChangeAspect="1"/>
          </p:cNvPicPr>
          <p:nvPr>
            <p:ph idx="1"/>
          </p:nvPr>
        </p:nvPicPr>
        <p:blipFill>
          <a:blip r:embed="rId2"/>
          <a:srcRect l="889" r="-1" b="-1"/>
          <a:stretch>
            <a:fillRect/>
          </a:stretch>
        </p:blipFill>
        <p:spPr>
          <a:xfrm>
            <a:off x="20" y="1"/>
            <a:ext cx="12191979" cy="6858000"/>
          </a:xfrm>
          <a:prstGeom prst="rect">
            <a:avLst/>
          </a:prstGeom>
        </p:spPr>
      </p:pic>
      <p:grpSp>
        <p:nvGrpSpPr>
          <p:cNvPr id="10" name="Group 9">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1743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881DF0-7060-7106-56B4-900779E61344}"/>
              </a:ext>
            </a:extLst>
          </p:cNvPr>
          <p:cNvPicPr>
            <a:picLocks noGrp="1" noChangeAspect="1"/>
          </p:cNvPicPr>
          <p:nvPr>
            <p:ph idx="1"/>
          </p:nvPr>
        </p:nvPicPr>
        <p:blipFill>
          <a:blip r:embed="rId2"/>
          <a:srcRect b="442"/>
          <a:stretch>
            <a:fillRect/>
          </a:stretch>
        </p:blipFill>
        <p:spPr>
          <a:xfrm>
            <a:off x="20" y="1"/>
            <a:ext cx="12191979" cy="6858000"/>
          </a:xfrm>
          <a:prstGeom prst="rect">
            <a:avLst/>
          </a:prstGeom>
        </p:spPr>
      </p:pic>
      <p:grpSp>
        <p:nvGrpSpPr>
          <p:cNvPr id="10" name="Group 9">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7835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444500" y="488951"/>
            <a:ext cx="3835400" cy="2269852"/>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Common Billing Errors</a:t>
            </a:r>
          </a:p>
        </p:txBody>
      </p:sp>
      <p:sp>
        <p:nvSpPr>
          <p:cNvPr id="3" name="TextBox 3"/>
          <p:cNvSpPr txBox="1"/>
          <p:nvPr/>
        </p:nvSpPr>
        <p:spPr>
          <a:xfrm>
            <a:off x="6197600" y="1606550"/>
            <a:ext cx="4794250" cy="756617"/>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Upcoding occurs when a higher EM level is billed than documented, leading to potential fraud allegations and increased scrutiny during audits.</a:t>
            </a:r>
          </a:p>
        </p:txBody>
      </p:sp>
      <p:sp>
        <p:nvSpPr>
          <p:cNvPr id="4" name="TextBox 4"/>
          <p:cNvSpPr txBox="1"/>
          <p:nvPr/>
        </p:nvSpPr>
        <p:spPr>
          <a:xfrm>
            <a:off x="6197600" y="10096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UPCODING RISKS</a:t>
            </a:r>
          </a:p>
        </p:txBody>
      </p:sp>
      <p:sp>
        <p:nvSpPr>
          <p:cNvPr id="5" name="TextBox 5"/>
          <p:cNvSpPr txBox="1"/>
          <p:nvPr/>
        </p:nvSpPr>
        <p:spPr>
          <a:xfrm>
            <a:off x="6197600" y="3397250"/>
            <a:ext cx="4794250" cy="756617"/>
          </a:xfrm>
          <a:prstGeom prst="rect">
            <a:avLst/>
          </a:prstGeom>
        </p:spPr>
        <p:txBody>
          <a:bodyPr lIns="0" tIns="0" rIns="0" bIns="0" rtlCol="0" anchor="t">
            <a:spAutoFit/>
          </a:bodyPr>
          <a:lstStyle/>
          <a:p>
            <a:pPr defTabSz="609630">
              <a:lnSpc>
                <a:spcPts val="1960"/>
              </a:lnSpc>
            </a:pPr>
            <a:r>
              <a:rPr lang="en-US" sz="1400">
                <a:solidFill>
                  <a:srgbClr val="2D4059"/>
                </a:solidFill>
                <a:latin typeface="DM Sans"/>
                <a:ea typeface="DM Sans"/>
                <a:cs typeface="DM Sans"/>
                <a:sym typeface="DM Sans"/>
              </a:rPr>
              <a:t>Inadequate documentation can result in denials and compliance risks; ensure all medical necessity and visit details are thoroughly recorded to avoid common pitfalls.</a:t>
            </a:r>
          </a:p>
        </p:txBody>
      </p:sp>
      <p:sp>
        <p:nvSpPr>
          <p:cNvPr id="6" name="TextBox 6"/>
          <p:cNvSpPr txBox="1"/>
          <p:nvPr/>
        </p:nvSpPr>
        <p:spPr>
          <a:xfrm>
            <a:off x="6197600" y="28003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DOCUMENTATION ISSUES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6197600" y="160401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Clearly state the </a:t>
            </a:r>
            <a:r>
              <a:rPr lang="en-US" sz="1382" b="1">
                <a:solidFill>
                  <a:srgbClr val="2D4059"/>
                </a:solidFill>
                <a:latin typeface="DM Sans Bold"/>
                <a:ea typeface="DM Sans Bold"/>
                <a:cs typeface="DM Sans Bold"/>
                <a:sym typeface="DM Sans Bold"/>
              </a:rPr>
              <a:t>CKD stage</a:t>
            </a:r>
            <a:r>
              <a:rPr lang="en-US" sz="1382">
                <a:solidFill>
                  <a:srgbClr val="2D4059"/>
                </a:solidFill>
                <a:latin typeface="DM Sans"/>
                <a:ea typeface="DM Sans"/>
                <a:cs typeface="DM Sans"/>
                <a:sym typeface="DM Sans"/>
              </a:rPr>
              <a:t> and underlying causes in documentation, rather than using broad terms. This enhances the clarity and accuracy of medical records and coding.</a:t>
            </a:r>
          </a:p>
        </p:txBody>
      </p:sp>
      <p:sp>
        <p:nvSpPr>
          <p:cNvPr id="3" name="TextBox 3"/>
          <p:cNvSpPr txBox="1"/>
          <p:nvPr/>
        </p:nvSpPr>
        <p:spPr>
          <a:xfrm>
            <a:off x="6197600" y="100711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BE SPECIFIC</a:t>
            </a:r>
          </a:p>
        </p:txBody>
      </p:sp>
      <p:sp>
        <p:nvSpPr>
          <p:cNvPr id="4" name="TextBox 4"/>
          <p:cNvSpPr txBox="1"/>
          <p:nvPr/>
        </p:nvSpPr>
        <p:spPr>
          <a:xfrm>
            <a:off x="6197600" y="339725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Explicitly record the </a:t>
            </a:r>
            <a:r>
              <a:rPr lang="en-US" sz="1382" b="1">
                <a:solidFill>
                  <a:srgbClr val="2D4059"/>
                </a:solidFill>
                <a:latin typeface="DM Sans Bold"/>
                <a:ea typeface="DM Sans Bold"/>
                <a:cs typeface="DM Sans Bold"/>
                <a:sym typeface="DM Sans Bold"/>
              </a:rPr>
              <a:t>problems addressed</a:t>
            </a:r>
            <a:r>
              <a:rPr lang="en-US" sz="1382">
                <a:solidFill>
                  <a:srgbClr val="2D4059"/>
                </a:solidFill>
                <a:latin typeface="DM Sans"/>
                <a:ea typeface="DM Sans"/>
                <a:cs typeface="DM Sans"/>
                <a:sym typeface="DM Sans"/>
              </a:rPr>
              <a:t> during each visit, rather than just listing them. This ensures accurate representation of care provided and supports proper billing.</a:t>
            </a:r>
          </a:p>
        </p:txBody>
      </p:sp>
      <p:sp>
        <p:nvSpPr>
          <p:cNvPr id="5" name="TextBox 5"/>
          <p:cNvSpPr txBox="1"/>
          <p:nvPr/>
        </p:nvSpPr>
        <p:spPr>
          <a:xfrm>
            <a:off x="6197600" y="28003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DOCUMENT ADDRESSED ISSUES</a:t>
            </a:r>
          </a:p>
        </p:txBody>
      </p:sp>
      <p:sp>
        <p:nvSpPr>
          <p:cNvPr id="6" name="TextBox 6"/>
          <p:cNvSpPr txBox="1"/>
          <p:nvPr/>
        </p:nvSpPr>
        <p:spPr>
          <a:xfrm>
            <a:off x="6197600" y="518541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Always connect </a:t>
            </a:r>
            <a:r>
              <a:rPr lang="en-US" sz="1382" b="1">
                <a:solidFill>
                  <a:srgbClr val="2D4059"/>
                </a:solidFill>
                <a:latin typeface="DM Sans Bold"/>
                <a:ea typeface="DM Sans Bold"/>
                <a:cs typeface="DM Sans Bold"/>
                <a:sym typeface="DM Sans Bold"/>
              </a:rPr>
              <a:t>diagnosis codes</a:t>
            </a:r>
            <a:r>
              <a:rPr lang="en-US" sz="1382">
                <a:solidFill>
                  <a:srgbClr val="2D4059"/>
                </a:solidFill>
                <a:latin typeface="DM Sans"/>
                <a:ea typeface="DM Sans"/>
                <a:cs typeface="DM Sans"/>
                <a:sym typeface="DM Sans"/>
              </a:rPr>
              <a:t> to clinical documentation. This strengthens the link between the patient’s condition and the services rendered, aiding in compliance and audit readiness.</a:t>
            </a:r>
          </a:p>
        </p:txBody>
      </p:sp>
      <p:sp>
        <p:nvSpPr>
          <p:cNvPr id="7" name="TextBox 7"/>
          <p:cNvSpPr txBox="1"/>
          <p:nvPr/>
        </p:nvSpPr>
        <p:spPr>
          <a:xfrm>
            <a:off x="6197600" y="4591864"/>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LINK CODES AND NOTES</a:t>
            </a:r>
          </a:p>
        </p:txBody>
      </p:sp>
      <p:sp>
        <p:nvSpPr>
          <p:cNvPr id="8" name="TextBox 8"/>
          <p:cNvSpPr txBox="1"/>
          <p:nvPr/>
        </p:nvSpPr>
        <p:spPr>
          <a:xfrm>
            <a:off x="444500" y="476250"/>
            <a:ext cx="3835400" cy="1923604"/>
          </a:xfrm>
          <a:prstGeom prst="rect">
            <a:avLst/>
          </a:prstGeom>
        </p:spPr>
        <p:txBody>
          <a:bodyPr lIns="0" tIns="0" rIns="0" bIns="0" rtlCol="0" anchor="t">
            <a:spAutoFit/>
          </a:bodyPr>
          <a:lstStyle/>
          <a:p>
            <a:pPr defTabSz="609630">
              <a:lnSpc>
                <a:spcPts val="5005"/>
              </a:lnSpc>
              <a:spcBef>
                <a:spcPct val="0"/>
              </a:spcBef>
            </a:pPr>
            <a:r>
              <a:rPr lang="en-US" sz="4550">
                <a:solidFill>
                  <a:srgbClr val="2D4059"/>
                </a:solidFill>
                <a:latin typeface="Georgia Pro Light"/>
                <a:ea typeface="Georgia Pro Light"/>
                <a:cs typeface="Georgia Pro Light"/>
                <a:sym typeface="Georgia Pro Light"/>
              </a:rPr>
              <a:t>Best Practices in Documentation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444500" y="488951"/>
            <a:ext cx="10547350" cy="1513235"/>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Key Credentialing Agencies and Resources</a:t>
            </a:r>
          </a:p>
        </p:txBody>
      </p:sp>
      <p:grpSp>
        <p:nvGrpSpPr>
          <p:cNvPr id="3" name="Group 3"/>
          <p:cNvGrpSpPr/>
          <p:nvPr/>
        </p:nvGrpSpPr>
        <p:grpSpPr>
          <a:xfrm>
            <a:off x="444500" y="2808287"/>
            <a:ext cx="2876550" cy="2379376"/>
            <a:chOff x="0" y="-47625"/>
            <a:chExt cx="5753100" cy="4758752"/>
          </a:xfrm>
        </p:grpSpPr>
        <p:sp>
          <p:nvSpPr>
            <p:cNvPr id="4" name="TextBox 4"/>
            <p:cNvSpPr txBox="1"/>
            <p:nvPr/>
          </p:nvSpPr>
          <p:spPr>
            <a:xfrm>
              <a:off x="0" y="1146175"/>
              <a:ext cx="5753100" cy="3564952"/>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Centers for Medicare and Medicaid Services (CMS)</a:t>
              </a:r>
              <a:r>
                <a:rPr lang="en-US" sz="1399">
                  <a:solidFill>
                    <a:srgbClr val="2D4059"/>
                  </a:solidFill>
                  <a:latin typeface="DM Sans"/>
                  <a:ea typeface="DM Sans"/>
                  <a:cs typeface="DM Sans"/>
                  <a:sym typeface="DM Sans"/>
                </a:rPr>
                <a:t> offers comprehensive guidelines, coding resources, and updates on physician fee schedules, enhancing billing and coding accuracy in nephrology.</a:t>
              </a:r>
            </a:p>
          </p:txBody>
        </p:sp>
        <p:sp>
          <p:nvSpPr>
            <p:cNvPr id="5" name="TextBox 5"/>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CMS RESOURCES</a:t>
              </a:r>
            </a:p>
          </p:txBody>
        </p:sp>
      </p:grpSp>
      <p:grpSp>
        <p:nvGrpSpPr>
          <p:cNvPr id="6" name="Group 6"/>
          <p:cNvGrpSpPr/>
          <p:nvPr/>
        </p:nvGrpSpPr>
        <p:grpSpPr>
          <a:xfrm>
            <a:off x="4279900" y="2808288"/>
            <a:ext cx="2876550" cy="2379376"/>
            <a:chOff x="0" y="-47625"/>
            <a:chExt cx="5753100" cy="4758753"/>
          </a:xfrm>
        </p:grpSpPr>
        <p:sp>
          <p:nvSpPr>
            <p:cNvPr id="7" name="TextBox 7"/>
            <p:cNvSpPr txBox="1"/>
            <p:nvPr/>
          </p:nvSpPr>
          <p:spPr>
            <a:xfrm>
              <a:off x="0" y="1146175"/>
              <a:ext cx="5753100" cy="3564953"/>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American Medical Association (AMA)</a:t>
              </a:r>
              <a:r>
                <a:rPr lang="en-US" sz="1399">
                  <a:solidFill>
                    <a:srgbClr val="2D4059"/>
                  </a:solidFill>
                  <a:latin typeface="DM Sans"/>
                  <a:ea typeface="DM Sans"/>
                  <a:cs typeface="DM Sans"/>
                  <a:sym typeface="DM Sans"/>
                </a:rPr>
                <a:t> provides essential updates on CPT codes, ensuring nephrology residents and fellows stay informed about the latest coding practices and compliance standards.</a:t>
              </a:r>
            </a:p>
          </p:txBody>
        </p:sp>
        <p:sp>
          <p:nvSpPr>
            <p:cNvPr id="8" name="TextBox 8"/>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AMA GUIDANCE</a:t>
              </a:r>
            </a:p>
          </p:txBody>
        </p:sp>
      </p:grpSp>
      <p:grpSp>
        <p:nvGrpSpPr>
          <p:cNvPr id="9" name="Group 9"/>
          <p:cNvGrpSpPr/>
          <p:nvPr/>
        </p:nvGrpSpPr>
        <p:grpSpPr>
          <a:xfrm>
            <a:off x="8115300" y="2808288"/>
            <a:ext cx="2876550" cy="2379376"/>
            <a:chOff x="0" y="-47625"/>
            <a:chExt cx="5753100" cy="4758753"/>
          </a:xfrm>
        </p:grpSpPr>
        <p:sp>
          <p:nvSpPr>
            <p:cNvPr id="10" name="TextBox 10"/>
            <p:cNvSpPr txBox="1"/>
            <p:nvPr/>
          </p:nvSpPr>
          <p:spPr>
            <a:xfrm>
              <a:off x="0" y="1146175"/>
              <a:ext cx="5753100" cy="3564953"/>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American Society of Nephrology (ASN)</a:t>
              </a:r>
              <a:r>
                <a:rPr lang="en-US" sz="1399">
                  <a:solidFill>
                    <a:srgbClr val="2D4059"/>
                  </a:solidFill>
                  <a:latin typeface="DM Sans"/>
                  <a:ea typeface="DM Sans"/>
                  <a:cs typeface="DM Sans"/>
                  <a:sym typeface="DM Sans"/>
                </a:rPr>
                <a:t> offers valuable resources and coding guidance tailored to nephrology, including annual updates and educational materials to support residents in their training.</a:t>
              </a:r>
            </a:p>
          </p:txBody>
        </p:sp>
        <p:sp>
          <p:nvSpPr>
            <p:cNvPr id="11" name="TextBox 11"/>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ASN SUPPORT</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B3A207-31BC-D00C-6D84-D43ED0DFFA1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0FC66E-FF23-93B7-2C64-34D3BF890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00EDDC5-923F-2B7F-C801-EE74669E3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8CBB9A1-CA4A-0E1F-841E-FD48B6B5F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D42E402-E34C-3467-1543-3A5EBD611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0CFEAE4-06ED-28B5-F68E-FC5A6910D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63D6B1-1F1E-4F20-AFD3-88FC779B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89C9EC-6935-E1F0-226E-3C6238E0D01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mj-lt"/>
                <a:ea typeface="+mj-ea"/>
                <a:cs typeface="+mj-cs"/>
              </a:rPr>
              <a:t>Questions</a:t>
            </a:r>
          </a:p>
        </p:txBody>
      </p:sp>
      <p:sp>
        <p:nvSpPr>
          <p:cNvPr id="3" name="Text Placeholder 2">
            <a:extLst>
              <a:ext uri="{FF2B5EF4-FFF2-40B4-BE49-F238E27FC236}">
                <a16:creationId xmlns:a16="http://schemas.microsoft.com/office/drawing/2014/main" id="{A199732B-FCD5-C213-2DE1-ABA23099BFF4}"/>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084844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9B6B81-2746-935C-F684-2612DC07FEF9}"/>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8DA3FC9C-2A2E-65CE-6C39-9524C7A5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D8C2F6F5-5898-678A-F1F9-61A0780C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F496D30-6C61-6C10-1E60-C171064F4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2C18E475-A361-75DA-579B-D3E7E87C9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C4135F5-7D74-75B5-0D3C-1D78E6E7DEC5}"/>
              </a:ext>
            </a:extLst>
          </p:cNvPr>
          <p:cNvSpPr>
            <a:spLocks noGrp="1"/>
          </p:cNvSpPr>
          <p:nvPr>
            <p:ph idx="1"/>
          </p:nvPr>
        </p:nvSpPr>
        <p:spPr>
          <a:xfrm>
            <a:off x="372141" y="1945758"/>
            <a:ext cx="11451264" cy="4664204"/>
          </a:xfrm>
        </p:spPr>
        <p:txBody>
          <a:bodyPr anchor="ctr">
            <a:normAutofit fontScale="70000" lnSpcReduction="20000"/>
          </a:bodyPr>
          <a:lstStyle/>
          <a:p>
            <a:r>
              <a:rPr lang="en-US" dirty="0"/>
              <a:t>Other HCPCS Level 2 Codes like G2211? </a:t>
            </a:r>
          </a:p>
          <a:p>
            <a:pPr lvl="1"/>
            <a:r>
              <a:rPr lang="en-US" dirty="0"/>
              <a:t>Yes, but difficult to use on a routine basis and are typically time base and require distinctly separate documentation and do NOT overlap with other billed codes.</a:t>
            </a:r>
          </a:p>
          <a:p>
            <a:endParaRPr lang="en-US" dirty="0"/>
          </a:p>
          <a:p>
            <a:r>
              <a:rPr lang="en-US" dirty="0"/>
              <a:t>Attestations (GC Modifier): do they need to assign resident or fellow correctly, or does it matter? </a:t>
            </a:r>
          </a:p>
          <a:p>
            <a:pPr lvl="1"/>
            <a:r>
              <a:rPr lang="en-US" dirty="0"/>
              <a:t>Short answer “yes”</a:t>
            </a:r>
          </a:p>
          <a:p>
            <a:pPr lvl="1"/>
            <a:r>
              <a:rPr lang="en-US" dirty="0"/>
              <a:t>Although both are listed as “resident” according to CMS and fall under ”GME trainee”. Discrepancy can lead to denials and can open up opportunities for audits etc.  </a:t>
            </a:r>
          </a:p>
          <a:p>
            <a:endParaRPr lang="en-US" dirty="0"/>
          </a:p>
          <a:p>
            <a:r>
              <a:rPr lang="en-US" dirty="0"/>
              <a:t>Is time-based billing more efficient/straightforward compared to medical decision making in the outpatient setting? </a:t>
            </a:r>
          </a:p>
          <a:p>
            <a:pPr lvl="1"/>
            <a:r>
              <a:rPr lang="en-US" dirty="0"/>
              <a:t>Time based could be the more straight forward way of billing if appropriate time is spent and documented (in some instances may be easier to justify for billing a level 5)</a:t>
            </a:r>
          </a:p>
          <a:p>
            <a:pPr lvl="1"/>
            <a:r>
              <a:rPr lang="en-US" dirty="0"/>
              <a:t>However, MDM based may be more accurate in documenting complexity of patient in all other </a:t>
            </a:r>
            <a:r>
              <a:rPr lang="en-US" dirty="0" err="1"/>
              <a:t>scenerios</a:t>
            </a:r>
            <a:r>
              <a:rPr lang="en-US" dirty="0"/>
              <a:t> outside of a 40-60 minute documentation of a level 5 visit. </a:t>
            </a:r>
          </a:p>
          <a:p>
            <a:pPr lvl="1"/>
            <a:r>
              <a:rPr lang="en-US" dirty="0"/>
              <a:t>Example: You spend 24 minutes with an established patient and documentation/management. This would be a 99213. This same patient has CKD Stage 3a with microalbuminuria of 70 and hypertension (controlled). You reviewed their primary care’s note and order a renal panel, UA, and </a:t>
            </a:r>
            <a:r>
              <a:rPr lang="en-US" dirty="0" err="1"/>
              <a:t>UACr</a:t>
            </a:r>
            <a:r>
              <a:rPr lang="en-US" dirty="0"/>
              <a:t> to be completed prior to next visit. Without any ”risk” category this already qualifies for a 99214 having 2 categories at moderate for the MDM. </a:t>
            </a:r>
          </a:p>
        </p:txBody>
      </p:sp>
      <p:sp>
        <p:nvSpPr>
          <p:cNvPr id="5" name="Title 1">
            <a:extLst>
              <a:ext uri="{FF2B5EF4-FFF2-40B4-BE49-F238E27FC236}">
                <a16:creationId xmlns:a16="http://schemas.microsoft.com/office/drawing/2014/main" id="{F15E512D-707E-277E-D31C-9C5664A3D21A}"/>
              </a:ext>
            </a:extLst>
          </p:cNvPr>
          <p:cNvSpPr txBox="1">
            <a:spLocks/>
          </p:cNvSpPr>
          <p:nvPr/>
        </p:nvSpPr>
        <p:spPr>
          <a:xfrm>
            <a:off x="699713" y="248038"/>
            <a:ext cx="8128856" cy="1159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Questions</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928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dissolv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dissolv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444500" y="488951"/>
            <a:ext cx="10547350" cy="1513235"/>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Essential Billing and Coding Terminology</a:t>
            </a:r>
          </a:p>
        </p:txBody>
      </p:sp>
      <p:grpSp>
        <p:nvGrpSpPr>
          <p:cNvPr id="3" name="Group 3"/>
          <p:cNvGrpSpPr/>
          <p:nvPr/>
        </p:nvGrpSpPr>
        <p:grpSpPr>
          <a:xfrm>
            <a:off x="444500" y="2808288"/>
            <a:ext cx="2876550" cy="2635856"/>
            <a:chOff x="0" y="-47625"/>
            <a:chExt cx="5753100" cy="5271713"/>
          </a:xfrm>
        </p:grpSpPr>
        <p:sp>
          <p:nvSpPr>
            <p:cNvPr id="4" name="TextBox 4"/>
            <p:cNvSpPr txBox="1"/>
            <p:nvPr/>
          </p:nvSpPr>
          <p:spPr>
            <a:xfrm>
              <a:off x="0" y="1146175"/>
              <a:ext cx="5753100" cy="4077913"/>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Current Procedural Terminology (CPT) codes are maintained by the AMA and are essential for identifying billed procedures and services, ensuring accurate documentation and reimbursement for medical services.</a:t>
              </a:r>
            </a:p>
          </p:txBody>
        </p:sp>
        <p:sp>
          <p:nvSpPr>
            <p:cNvPr id="5" name="TextBox 5"/>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CPT CODES</a:t>
              </a:r>
            </a:p>
          </p:txBody>
        </p:sp>
      </p:grpSp>
      <p:grpSp>
        <p:nvGrpSpPr>
          <p:cNvPr id="6" name="Group 6"/>
          <p:cNvGrpSpPr/>
          <p:nvPr/>
        </p:nvGrpSpPr>
        <p:grpSpPr>
          <a:xfrm>
            <a:off x="4279900" y="2808288"/>
            <a:ext cx="2876550" cy="2379376"/>
            <a:chOff x="0" y="-47625"/>
            <a:chExt cx="5753100" cy="4758753"/>
          </a:xfrm>
        </p:grpSpPr>
        <p:sp>
          <p:nvSpPr>
            <p:cNvPr id="7" name="TextBox 7"/>
            <p:cNvSpPr txBox="1"/>
            <p:nvPr/>
          </p:nvSpPr>
          <p:spPr>
            <a:xfrm>
              <a:off x="0" y="1146175"/>
              <a:ext cx="5753100" cy="3564953"/>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International Classification of Diseases, 10th Edition (ICD-10) codes are used for diagnosing conditions, crucial for effective billing, healthcare statistics, and maintaining patient records accurately.</a:t>
              </a:r>
            </a:p>
          </p:txBody>
        </p:sp>
        <p:sp>
          <p:nvSpPr>
            <p:cNvPr id="8" name="TextBox 8"/>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ICD-10 CODES</a:t>
              </a:r>
            </a:p>
          </p:txBody>
        </p:sp>
      </p:grpSp>
      <p:grpSp>
        <p:nvGrpSpPr>
          <p:cNvPr id="9" name="Group 9"/>
          <p:cNvGrpSpPr/>
          <p:nvPr/>
        </p:nvGrpSpPr>
        <p:grpSpPr>
          <a:xfrm>
            <a:off x="8115300" y="2808287"/>
            <a:ext cx="2876550" cy="2122895"/>
            <a:chOff x="0" y="-47625"/>
            <a:chExt cx="5753100" cy="4245790"/>
          </a:xfrm>
        </p:grpSpPr>
        <p:sp>
          <p:nvSpPr>
            <p:cNvPr id="10" name="TextBox 10"/>
            <p:cNvSpPr txBox="1"/>
            <p:nvPr/>
          </p:nvSpPr>
          <p:spPr>
            <a:xfrm>
              <a:off x="0" y="1146175"/>
              <a:ext cx="5753100" cy="3051990"/>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Relative Value Units (RVUs) serve as a measure of value used in determining reimbursement rates for physician services based on the complexity and resources required for the provided care.</a:t>
              </a:r>
            </a:p>
          </p:txBody>
        </p:sp>
        <p:sp>
          <p:nvSpPr>
            <p:cNvPr id="11" name="TextBox 11"/>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RVU</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16950-2A54-D251-E034-80A088F6E886}"/>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Resources</a:t>
            </a:r>
          </a:p>
        </p:txBody>
      </p:sp>
      <p:sp>
        <p:nvSpPr>
          <p:cNvPr id="3" name="Content Placeholder 2">
            <a:extLst>
              <a:ext uri="{FF2B5EF4-FFF2-40B4-BE49-F238E27FC236}">
                <a16:creationId xmlns:a16="http://schemas.microsoft.com/office/drawing/2014/main" id="{5BA4FD3A-1566-E9FD-7DBB-5FE917A19263}"/>
              </a:ext>
            </a:extLst>
          </p:cNvPr>
          <p:cNvSpPr>
            <a:spLocks noGrp="1"/>
          </p:cNvSpPr>
          <p:nvPr>
            <p:ph idx="1"/>
          </p:nvPr>
        </p:nvSpPr>
        <p:spPr>
          <a:xfrm>
            <a:off x="1371599" y="2318197"/>
            <a:ext cx="9724031" cy="3683358"/>
          </a:xfrm>
        </p:spPr>
        <p:txBody>
          <a:bodyPr anchor="ctr">
            <a:normAutofit/>
          </a:bodyPr>
          <a:lstStyle/>
          <a:p>
            <a:r>
              <a:rPr lang="en-US" sz="2000" dirty="0"/>
              <a:t>AMA</a:t>
            </a:r>
          </a:p>
          <a:p>
            <a:r>
              <a:rPr lang="en-US" sz="2000" dirty="0"/>
              <a:t>CMS</a:t>
            </a:r>
          </a:p>
          <a:p>
            <a:r>
              <a:rPr lang="en-US" sz="2000" dirty="0"/>
              <a:t>Palmetto GBA</a:t>
            </a:r>
          </a:p>
          <a:p>
            <a:r>
              <a:rPr lang="en-US" sz="2000" dirty="0"/>
              <a:t>UC Health Provider Education</a:t>
            </a:r>
          </a:p>
          <a:p>
            <a:r>
              <a:rPr lang="en-US" sz="2000" dirty="0"/>
              <a:t>RPA Billing and Coding </a:t>
            </a:r>
          </a:p>
        </p:txBody>
      </p:sp>
    </p:spTree>
    <p:extLst>
      <p:ext uri="{BB962C8B-B14F-4D97-AF65-F5344CB8AC3E}">
        <p14:creationId xmlns:p14="http://schemas.microsoft.com/office/powerpoint/2010/main" val="347809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444500" y="488951"/>
            <a:ext cx="10547350" cy="756617"/>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Who Sets the Rules and When</a:t>
            </a:r>
          </a:p>
        </p:txBody>
      </p:sp>
      <p:grpSp>
        <p:nvGrpSpPr>
          <p:cNvPr id="3" name="Group 3"/>
          <p:cNvGrpSpPr/>
          <p:nvPr/>
        </p:nvGrpSpPr>
        <p:grpSpPr>
          <a:xfrm>
            <a:off x="444500" y="2808287"/>
            <a:ext cx="2876550" cy="2122895"/>
            <a:chOff x="0" y="-47625"/>
            <a:chExt cx="5753100" cy="4245790"/>
          </a:xfrm>
        </p:grpSpPr>
        <p:sp>
          <p:nvSpPr>
            <p:cNvPr id="4" name="TextBox 4"/>
            <p:cNvSpPr txBox="1"/>
            <p:nvPr/>
          </p:nvSpPr>
          <p:spPr>
            <a:xfrm>
              <a:off x="0" y="1146175"/>
              <a:ext cx="5753100" cy="3051990"/>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Centers for Medicare and Medicaid Services (CMS)</a:t>
              </a:r>
              <a:r>
                <a:rPr lang="en-US" sz="1399">
                  <a:solidFill>
                    <a:srgbClr val="2D4059"/>
                  </a:solidFill>
                  <a:latin typeface="DM Sans"/>
                  <a:ea typeface="DM Sans"/>
                  <a:cs typeface="DM Sans"/>
                  <a:sym typeface="DM Sans"/>
                </a:rPr>
                <a:t> annually releases the Physician Fee Schedule in November, becoming effective on January 1, setting the framework for billing practices.</a:t>
              </a:r>
            </a:p>
          </p:txBody>
        </p:sp>
        <p:sp>
          <p:nvSpPr>
            <p:cNvPr id="5" name="TextBox 5"/>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CMS GUIDELINES</a:t>
              </a:r>
            </a:p>
          </p:txBody>
        </p:sp>
      </p:grpSp>
      <p:grpSp>
        <p:nvGrpSpPr>
          <p:cNvPr id="6" name="Group 6"/>
          <p:cNvGrpSpPr/>
          <p:nvPr/>
        </p:nvGrpSpPr>
        <p:grpSpPr>
          <a:xfrm>
            <a:off x="4279900" y="2808288"/>
            <a:ext cx="2876550" cy="2379376"/>
            <a:chOff x="0" y="-47625"/>
            <a:chExt cx="5753100" cy="4758753"/>
          </a:xfrm>
        </p:grpSpPr>
        <p:sp>
          <p:nvSpPr>
            <p:cNvPr id="7" name="TextBox 7"/>
            <p:cNvSpPr txBox="1"/>
            <p:nvPr/>
          </p:nvSpPr>
          <p:spPr>
            <a:xfrm>
              <a:off x="0" y="1146175"/>
              <a:ext cx="5753100" cy="3564953"/>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American Medical Association (AMA)</a:t>
              </a:r>
              <a:r>
                <a:rPr lang="en-US" sz="1399">
                  <a:solidFill>
                    <a:srgbClr val="2D4059"/>
                  </a:solidFill>
                  <a:latin typeface="DM Sans"/>
                  <a:ea typeface="DM Sans"/>
                  <a:cs typeface="DM Sans"/>
                  <a:sym typeface="DM Sans"/>
                </a:rPr>
                <a:t> updates the Current Procedural Terminology (CPT) codes every October, which take effect on January 1, ensuring that coding practices reflect the latest medical standards.</a:t>
              </a:r>
            </a:p>
          </p:txBody>
        </p:sp>
        <p:sp>
          <p:nvSpPr>
            <p:cNvPr id="8" name="TextBox 8"/>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AMA UPDATES</a:t>
              </a:r>
            </a:p>
          </p:txBody>
        </p:sp>
      </p:grpSp>
      <p:grpSp>
        <p:nvGrpSpPr>
          <p:cNvPr id="9" name="Group 9"/>
          <p:cNvGrpSpPr/>
          <p:nvPr/>
        </p:nvGrpSpPr>
        <p:grpSpPr>
          <a:xfrm>
            <a:off x="8115300" y="2808287"/>
            <a:ext cx="2876550" cy="2122895"/>
            <a:chOff x="0" y="-47625"/>
            <a:chExt cx="5753100" cy="4245790"/>
          </a:xfrm>
        </p:grpSpPr>
        <p:sp>
          <p:nvSpPr>
            <p:cNvPr id="10" name="TextBox 10"/>
            <p:cNvSpPr txBox="1"/>
            <p:nvPr/>
          </p:nvSpPr>
          <p:spPr>
            <a:xfrm>
              <a:off x="0" y="1146175"/>
              <a:ext cx="5753100" cy="3051990"/>
            </a:xfrm>
            <a:prstGeom prst="rect">
              <a:avLst/>
            </a:prstGeom>
          </p:spPr>
          <p:txBody>
            <a:bodyPr lIns="0" tIns="0" rIns="0" bIns="0" rtlCol="0" anchor="t">
              <a:spAutoFit/>
            </a:bodyPr>
            <a:lstStyle/>
            <a:p>
              <a:pPr defTabSz="609630">
                <a:lnSpc>
                  <a:spcPts val="1959"/>
                </a:lnSpc>
              </a:pPr>
              <a:r>
                <a:rPr lang="en-US" sz="1399">
                  <a:solidFill>
                    <a:srgbClr val="2D4059"/>
                  </a:solidFill>
                  <a:latin typeface="DM Sans"/>
                  <a:ea typeface="DM Sans"/>
                  <a:cs typeface="DM Sans"/>
                  <a:sym typeface="DM Sans"/>
                </a:rPr>
                <a:t>The </a:t>
              </a:r>
              <a:r>
                <a:rPr lang="en-US" sz="1399" b="1">
                  <a:solidFill>
                    <a:srgbClr val="2D4059"/>
                  </a:solidFill>
                  <a:latin typeface="DM Sans Bold"/>
                  <a:ea typeface="DM Sans Bold"/>
                  <a:cs typeface="DM Sans Bold"/>
                  <a:sym typeface="DM Sans Bold"/>
                </a:rPr>
                <a:t>ICD-10-CM</a:t>
              </a:r>
              <a:r>
                <a:rPr lang="en-US" sz="1399">
                  <a:solidFill>
                    <a:srgbClr val="2D4059"/>
                  </a:solidFill>
                  <a:latin typeface="DM Sans"/>
                  <a:ea typeface="DM Sans"/>
                  <a:cs typeface="DM Sans"/>
                  <a:sym typeface="DM Sans"/>
                </a:rPr>
                <a:t> codes are revised twice yearly in April and October, with major updates implemented on October 1, keeping billing codes aligned with current diagnostic practices.</a:t>
              </a:r>
            </a:p>
          </p:txBody>
        </p:sp>
        <p:sp>
          <p:nvSpPr>
            <p:cNvPr id="11" name="TextBox 11"/>
            <p:cNvSpPr txBox="1"/>
            <p:nvPr/>
          </p:nvSpPr>
          <p:spPr>
            <a:xfrm>
              <a:off x="0" y="-47625"/>
              <a:ext cx="5753100" cy="579006"/>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ICD-10 CHANGES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grpSp>
        <p:nvGrpSpPr>
          <p:cNvPr id="2" name="Group 2"/>
          <p:cNvGrpSpPr/>
          <p:nvPr/>
        </p:nvGrpSpPr>
        <p:grpSpPr>
          <a:xfrm>
            <a:off x="444500" y="444500"/>
            <a:ext cx="11303000" cy="5969000"/>
            <a:chOff x="0" y="0"/>
            <a:chExt cx="4465383" cy="2358123"/>
          </a:xfrm>
        </p:grpSpPr>
        <p:sp>
          <p:nvSpPr>
            <p:cNvPr id="3" name="Freeform 3"/>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2980B9"/>
            </a:solidFill>
            <a:ln cap="rnd">
              <a:noFill/>
              <a:prstDash val="solid"/>
              <a:round/>
            </a:ln>
          </p:spPr>
          <p:txBody>
            <a:bodyPr/>
            <a:lstStyle/>
            <a:p>
              <a:pPr defTabSz="609630"/>
              <a:endParaRPr lang="en-US" sz="1200">
                <a:solidFill>
                  <a:prstClr val="black"/>
                </a:solidFill>
                <a:latin typeface="Calibri"/>
              </a:endParaRPr>
            </a:p>
          </p:txBody>
        </p:sp>
        <p:sp>
          <p:nvSpPr>
            <p:cNvPr id="4" name="TextBox 4"/>
            <p:cNvSpPr txBox="1"/>
            <p:nvPr/>
          </p:nvSpPr>
          <p:spPr>
            <a:xfrm>
              <a:off x="0" y="-38100"/>
              <a:ext cx="4465383" cy="2396223"/>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5" name="Group 5"/>
          <p:cNvGrpSpPr/>
          <p:nvPr/>
        </p:nvGrpSpPr>
        <p:grpSpPr>
          <a:xfrm>
            <a:off x="1403350" y="1041400"/>
            <a:ext cx="6508750" cy="4422822"/>
            <a:chOff x="0" y="0"/>
            <a:chExt cx="13017500" cy="8845646"/>
          </a:xfrm>
        </p:grpSpPr>
        <p:sp>
          <p:nvSpPr>
            <p:cNvPr id="6" name="TextBox 6"/>
            <p:cNvSpPr txBox="1"/>
            <p:nvPr/>
          </p:nvSpPr>
          <p:spPr>
            <a:xfrm>
              <a:off x="0" y="1206500"/>
              <a:ext cx="13017500" cy="7639146"/>
            </a:xfrm>
            <a:prstGeom prst="rect">
              <a:avLst/>
            </a:prstGeom>
          </p:spPr>
          <p:txBody>
            <a:bodyPr lIns="0" tIns="0" rIns="0" bIns="0" rtlCol="0" anchor="t">
              <a:spAutoFit/>
            </a:bodyPr>
            <a:lstStyle/>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CPT:</a:t>
              </a:r>
              <a:r>
                <a:rPr lang="en-US" sz="1666" spc="-25">
                  <a:solidFill>
                    <a:srgbClr val="ECF0F1"/>
                  </a:solidFill>
                  <a:latin typeface="Helvetica World"/>
                  <a:ea typeface="Helvetica World"/>
                  <a:cs typeface="Helvetica World"/>
                  <a:sym typeface="Helvetica World"/>
                </a:rPr>
                <a:t> Current Procedural Terminology, AMA-maintained codes for procedures.</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ICD-10-CM:</a:t>
              </a:r>
              <a:r>
                <a:rPr lang="en-US" sz="1666" spc="-25">
                  <a:solidFill>
                    <a:srgbClr val="ECF0F1"/>
                  </a:solidFill>
                  <a:latin typeface="Helvetica World"/>
                  <a:ea typeface="Helvetica World"/>
                  <a:cs typeface="Helvetica World"/>
                  <a:sym typeface="Helvetica World"/>
                </a:rPr>
                <a:t> Diagnosis codes critical for patient assessment.</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HCPCS:</a:t>
              </a:r>
              <a:r>
                <a:rPr lang="en-US" sz="1666" spc="-25">
                  <a:solidFill>
                    <a:srgbClr val="ECF0F1"/>
                  </a:solidFill>
                  <a:latin typeface="Helvetica World"/>
                  <a:ea typeface="Helvetica World"/>
                  <a:cs typeface="Helvetica World"/>
                  <a:sym typeface="Helvetica World"/>
                </a:rPr>
                <a:t> Codes for supplies, drugs, and durable medical equipment.</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HCC:</a:t>
              </a:r>
              <a:r>
                <a:rPr lang="en-US" sz="1666" spc="-25">
                  <a:solidFill>
                    <a:srgbClr val="ECF0F1"/>
                  </a:solidFill>
                  <a:latin typeface="Helvetica World"/>
                  <a:ea typeface="Helvetica World"/>
                  <a:cs typeface="Helvetica World"/>
                  <a:sym typeface="Helvetica World"/>
                </a:rPr>
                <a:t> Hierarchical Condition Category, used for risk adjustment coding.</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RVU:</a:t>
              </a:r>
              <a:r>
                <a:rPr lang="en-US" sz="1666" spc="-25">
                  <a:solidFill>
                    <a:srgbClr val="ECF0F1"/>
                  </a:solidFill>
                  <a:latin typeface="Helvetica World"/>
                  <a:ea typeface="Helvetica World"/>
                  <a:cs typeface="Helvetica World"/>
                  <a:sym typeface="Helvetica World"/>
                </a:rPr>
                <a:t> Relative Value Unit, representing the currency of physician work.</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MDM:</a:t>
              </a:r>
              <a:r>
                <a:rPr lang="en-US" sz="1666" spc="-25">
                  <a:solidFill>
                    <a:srgbClr val="ECF0F1"/>
                  </a:solidFill>
                  <a:latin typeface="Helvetica World"/>
                  <a:ea typeface="Helvetica World"/>
                  <a:cs typeface="Helvetica World"/>
                  <a:sym typeface="Helvetica World"/>
                </a:rPr>
                <a:t> Medical Decision Making, primary driver for EM level since 2021.</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CMS:</a:t>
              </a:r>
              <a:r>
                <a:rPr lang="en-US" sz="1666" spc="-25">
                  <a:solidFill>
                    <a:srgbClr val="ECF0F1"/>
                  </a:solidFill>
                  <a:latin typeface="Helvetica World"/>
                  <a:ea typeface="Helvetica World"/>
                  <a:cs typeface="Helvetica World"/>
                  <a:sym typeface="Helvetica World"/>
                </a:rPr>
                <a:t> Centers for Medicare and Medicaid Services, key federal rule-setter.</a:t>
              </a:r>
            </a:p>
          </p:txBody>
        </p:sp>
        <p:sp>
          <p:nvSpPr>
            <p:cNvPr id="7" name="TextBox 7"/>
            <p:cNvSpPr txBox="1"/>
            <p:nvPr/>
          </p:nvSpPr>
          <p:spPr>
            <a:xfrm>
              <a:off x="0" y="0"/>
              <a:ext cx="13017500" cy="615554"/>
            </a:xfrm>
            <a:prstGeom prst="rect">
              <a:avLst/>
            </a:prstGeom>
          </p:spPr>
          <p:txBody>
            <a:bodyPr lIns="0" tIns="0" rIns="0" bIns="0" rtlCol="0" anchor="t">
              <a:spAutoFit/>
            </a:bodyPr>
            <a:lstStyle/>
            <a:p>
              <a:pPr defTabSz="609630">
                <a:lnSpc>
                  <a:spcPts val="2400"/>
                </a:lnSpc>
                <a:spcBef>
                  <a:spcPct val="0"/>
                </a:spcBef>
              </a:pPr>
              <a:r>
                <a:rPr lang="en-US" sz="2000" b="1" spc="-29">
                  <a:solidFill>
                    <a:srgbClr val="ECF0F1"/>
                  </a:solidFill>
                  <a:latin typeface="Helvetica World Bold"/>
                  <a:ea typeface="Helvetica World Bold"/>
                  <a:cs typeface="Helvetica World Bold"/>
                  <a:sym typeface="Helvetica World Bold"/>
                </a:rPr>
                <a:t>Essential Concepts for Nephrology Billing</a:t>
              </a:r>
            </a:p>
          </p:txBody>
        </p:sp>
      </p:grpSp>
      <p:sp>
        <p:nvSpPr>
          <p:cNvPr id="8" name="Freeform 8"/>
          <p:cNvSpPr/>
          <p:nvPr/>
        </p:nvSpPr>
        <p:spPr>
          <a:xfrm rot="-3117037">
            <a:off x="10732983" y="5301814"/>
            <a:ext cx="1408403" cy="1239395"/>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
        <p:cNvGrpSpPr/>
        <p:nvPr/>
      </p:nvGrpSpPr>
      <p:grpSpPr>
        <a:xfrm>
          <a:off x="0" y="0"/>
          <a:ext cx="0" cy="0"/>
          <a:chOff x="0" y="0"/>
          <a:chExt cx="0" cy="0"/>
        </a:xfrm>
      </p:grpSpPr>
      <p:grpSp>
        <p:nvGrpSpPr>
          <p:cNvPr id="2" name="Group 2"/>
          <p:cNvGrpSpPr/>
          <p:nvPr/>
        </p:nvGrpSpPr>
        <p:grpSpPr>
          <a:xfrm>
            <a:off x="444500" y="444500"/>
            <a:ext cx="11303000" cy="5969000"/>
            <a:chOff x="0" y="0"/>
            <a:chExt cx="4465383" cy="2358123"/>
          </a:xfrm>
        </p:grpSpPr>
        <p:sp>
          <p:nvSpPr>
            <p:cNvPr id="3" name="Freeform 3"/>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2980B9"/>
            </a:solidFill>
            <a:ln cap="rnd">
              <a:noFill/>
              <a:prstDash val="solid"/>
              <a:round/>
            </a:ln>
          </p:spPr>
          <p:txBody>
            <a:bodyPr/>
            <a:lstStyle/>
            <a:p>
              <a:pPr defTabSz="609630"/>
              <a:endParaRPr lang="en-US" sz="1200">
                <a:solidFill>
                  <a:prstClr val="black"/>
                </a:solidFill>
                <a:latin typeface="Calibri"/>
              </a:endParaRPr>
            </a:p>
          </p:txBody>
        </p:sp>
        <p:sp>
          <p:nvSpPr>
            <p:cNvPr id="4" name="TextBox 4"/>
            <p:cNvSpPr txBox="1"/>
            <p:nvPr/>
          </p:nvSpPr>
          <p:spPr>
            <a:xfrm>
              <a:off x="0" y="-38100"/>
              <a:ext cx="4465383" cy="2396223"/>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5" name="Group 5"/>
          <p:cNvGrpSpPr/>
          <p:nvPr/>
        </p:nvGrpSpPr>
        <p:grpSpPr>
          <a:xfrm>
            <a:off x="1403350" y="1041400"/>
            <a:ext cx="6508750" cy="4127869"/>
            <a:chOff x="0" y="0"/>
            <a:chExt cx="13017500" cy="8255740"/>
          </a:xfrm>
        </p:grpSpPr>
        <p:sp>
          <p:nvSpPr>
            <p:cNvPr id="6" name="TextBox 6"/>
            <p:cNvSpPr txBox="1"/>
            <p:nvPr/>
          </p:nvSpPr>
          <p:spPr>
            <a:xfrm>
              <a:off x="0" y="1206500"/>
              <a:ext cx="13017500" cy="7049240"/>
            </a:xfrm>
            <a:prstGeom prst="rect">
              <a:avLst/>
            </a:prstGeom>
          </p:spPr>
          <p:txBody>
            <a:bodyPr lIns="0" tIns="0" rIns="0" bIns="0" rtlCol="0" anchor="t">
              <a:spAutoFit/>
            </a:bodyPr>
            <a:lstStyle/>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CMS:</a:t>
              </a:r>
              <a:r>
                <a:rPr lang="en-US" sz="1666" spc="-25">
                  <a:solidFill>
                    <a:srgbClr val="ECF0F1"/>
                  </a:solidFill>
                  <a:latin typeface="Helvetica World"/>
                  <a:ea typeface="Helvetica World"/>
                  <a:cs typeface="Helvetica World"/>
                  <a:sym typeface="Helvetica World"/>
                </a:rPr>
                <a:t> Physician Fee Schedule released annually in November, effective January 1.</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AMA:</a:t>
              </a:r>
              <a:r>
                <a:rPr lang="en-US" sz="1666" spc="-25">
                  <a:solidFill>
                    <a:srgbClr val="ECF0F1"/>
                  </a:solidFill>
                  <a:latin typeface="Helvetica World"/>
                  <a:ea typeface="Helvetica World"/>
                  <a:cs typeface="Helvetica World"/>
                  <a:sym typeface="Helvetica World"/>
                </a:rPr>
                <a:t> CPT codes released in October, effective January 1.</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ICD-10-CM:</a:t>
              </a:r>
              <a:r>
                <a:rPr lang="en-US" sz="1666" spc="-25">
                  <a:solidFill>
                    <a:srgbClr val="ECF0F1"/>
                  </a:solidFill>
                  <a:latin typeface="Helvetica World"/>
                  <a:ea typeface="Helvetica World"/>
                  <a:cs typeface="Helvetica World"/>
                  <a:sym typeface="Helvetica World"/>
                </a:rPr>
                <a:t> Updated twice yearly on October 1 and April 1.</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HCPCS Level II:</a:t>
              </a:r>
              <a:r>
                <a:rPr lang="en-US" sz="1666" spc="-25">
                  <a:solidFill>
                    <a:srgbClr val="ECF0F1"/>
                  </a:solidFill>
                  <a:latin typeface="Helvetica World"/>
                  <a:ea typeface="Helvetica World"/>
                  <a:cs typeface="Helvetica World"/>
                  <a:sym typeface="Helvetica World"/>
                </a:rPr>
                <a:t> Updated quarterly in January, April, July, and October.</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OIG Work Plan:</a:t>
              </a:r>
              <a:r>
                <a:rPr lang="en-US" sz="1666" spc="-25">
                  <a:solidFill>
                    <a:srgbClr val="ECF0F1"/>
                  </a:solidFill>
                  <a:latin typeface="Helvetica World"/>
                  <a:ea typeface="Helvetica World"/>
                  <a:cs typeface="Helvetica World"/>
                  <a:sym typeface="Helvetica World"/>
                </a:rPr>
                <a:t> Updated continuously throughout the year at oig.hhs.gov.</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ASN and RPA:</a:t>
              </a:r>
              <a:r>
                <a:rPr lang="en-US" sz="1666" spc="-25">
                  <a:solidFill>
                    <a:srgbClr val="ECF0F1"/>
                  </a:solidFill>
                  <a:latin typeface="Helvetica World"/>
                  <a:ea typeface="Helvetica World"/>
                  <a:cs typeface="Helvetica World"/>
                  <a:sym typeface="Helvetica World"/>
                </a:rPr>
                <a:t> Provide annual nephrology-specific coding guidance.</a:t>
              </a:r>
            </a:p>
            <a:p>
              <a:pPr marL="359851" lvl="1" indent="-179926" defTabSz="609630">
                <a:lnSpc>
                  <a:spcPts val="2333"/>
                </a:lnSpc>
                <a:buFont typeface="Arial"/>
                <a:buChar char="•"/>
              </a:pPr>
              <a:r>
                <a:rPr lang="en-US" sz="1666" b="1" spc="-25">
                  <a:solidFill>
                    <a:srgbClr val="ECF0F1"/>
                  </a:solidFill>
                  <a:latin typeface="Helvetica World Bold"/>
                  <a:ea typeface="Helvetica World Bold"/>
                  <a:cs typeface="Helvetica World Bold"/>
                  <a:sym typeface="Helvetica World Bold"/>
                </a:rPr>
                <a:t>MIPS QPP:</a:t>
              </a:r>
              <a:r>
                <a:rPr lang="en-US" sz="1666" spc="-25">
                  <a:solidFill>
                    <a:srgbClr val="ECF0F1"/>
                  </a:solidFill>
                  <a:latin typeface="Helvetica World"/>
                  <a:ea typeface="Helvetica World"/>
                  <a:cs typeface="Helvetica World"/>
                  <a:sym typeface="Helvetica World"/>
                </a:rPr>
                <a:t> Thresholds are updated annually in the CMS Final Rule in November.</a:t>
              </a:r>
            </a:p>
          </p:txBody>
        </p:sp>
        <p:sp>
          <p:nvSpPr>
            <p:cNvPr id="7" name="TextBox 7"/>
            <p:cNvSpPr txBox="1"/>
            <p:nvPr/>
          </p:nvSpPr>
          <p:spPr>
            <a:xfrm>
              <a:off x="0" y="0"/>
              <a:ext cx="13017500" cy="615554"/>
            </a:xfrm>
            <a:prstGeom prst="rect">
              <a:avLst/>
            </a:prstGeom>
          </p:spPr>
          <p:txBody>
            <a:bodyPr lIns="0" tIns="0" rIns="0" bIns="0" rtlCol="0" anchor="t">
              <a:spAutoFit/>
            </a:bodyPr>
            <a:lstStyle/>
            <a:p>
              <a:pPr defTabSz="609630">
                <a:lnSpc>
                  <a:spcPts val="2400"/>
                </a:lnSpc>
                <a:spcBef>
                  <a:spcPct val="0"/>
                </a:spcBef>
              </a:pPr>
              <a:r>
                <a:rPr lang="en-US" sz="2000" b="1" spc="-29">
                  <a:solidFill>
                    <a:srgbClr val="ECF0F1"/>
                  </a:solidFill>
                  <a:latin typeface="Helvetica World Bold"/>
                  <a:ea typeface="Helvetica World Bold"/>
                  <a:cs typeface="Helvetica World Bold"/>
                  <a:sym typeface="Helvetica World Bold"/>
                </a:rPr>
                <a:t>Key Regulatory Agencies and Their Updates</a:t>
              </a:r>
            </a:p>
          </p:txBody>
        </p:sp>
      </p:grpSp>
      <p:sp>
        <p:nvSpPr>
          <p:cNvPr id="8" name="Freeform 8"/>
          <p:cNvSpPr/>
          <p:nvPr/>
        </p:nvSpPr>
        <p:spPr>
          <a:xfrm rot="-3117037">
            <a:off x="10732983" y="5301814"/>
            <a:ext cx="1408403" cy="1239395"/>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3F7"/>
        </a:solidFill>
        <a:effectLst/>
      </p:bgPr>
    </p:bg>
    <p:spTree>
      <p:nvGrpSpPr>
        <p:cNvPr id="1" name=""/>
        <p:cNvGrpSpPr/>
        <p:nvPr/>
      </p:nvGrpSpPr>
      <p:grpSpPr>
        <a:xfrm>
          <a:off x="0" y="0"/>
          <a:ext cx="0" cy="0"/>
          <a:chOff x="0" y="0"/>
          <a:chExt cx="0" cy="0"/>
        </a:xfrm>
      </p:grpSpPr>
      <p:sp>
        <p:nvSpPr>
          <p:cNvPr id="2" name="TextBox 2"/>
          <p:cNvSpPr txBox="1"/>
          <p:nvPr/>
        </p:nvSpPr>
        <p:spPr>
          <a:xfrm>
            <a:off x="444500" y="488951"/>
            <a:ext cx="3835400" cy="2269852"/>
          </a:xfrm>
          <a:prstGeom prst="rect">
            <a:avLst/>
          </a:prstGeom>
        </p:spPr>
        <p:txBody>
          <a:bodyPr lIns="0" tIns="0" rIns="0" bIns="0" rtlCol="0" anchor="t">
            <a:spAutoFit/>
          </a:bodyPr>
          <a:lstStyle/>
          <a:p>
            <a:pPr defTabSz="609630">
              <a:lnSpc>
                <a:spcPts val="5867"/>
              </a:lnSpc>
              <a:spcBef>
                <a:spcPct val="0"/>
              </a:spcBef>
            </a:pPr>
            <a:r>
              <a:rPr lang="en-US" sz="5334">
                <a:solidFill>
                  <a:srgbClr val="2D4059"/>
                </a:solidFill>
                <a:latin typeface="Georgia Pro Light"/>
                <a:ea typeface="Georgia Pro Light"/>
                <a:cs typeface="Georgia Pro Light"/>
                <a:sym typeface="Georgia Pro Light"/>
              </a:rPr>
              <a:t>The EM Code Overhaul</a:t>
            </a:r>
          </a:p>
        </p:txBody>
      </p:sp>
      <p:sp>
        <p:nvSpPr>
          <p:cNvPr id="3" name="TextBox 3"/>
          <p:cNvSpPr txBox="1"/>
          <p:nvPr/>
        </p:nvSpPr>
        <p:spPr>
          <a:xfrm>
            <a:off x="6197600" y="160655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In 2021, outpatient EM codes underwent a </a:t>
            </a:r>
            <a:r>
              <a:rPr lang="en-US" sz="1382" b="1">
                <a:solidFill>
                  <a:srgbClr val="2D4059"/>
                </a:solidFill>
                <a:latin typeface="DM Sans Bold"/>
                <a:ea typeface="DM Sans Bold"/>
                <a:cs typeface="DM Sans Bold"/>
                <a:sym typeface="DM Sans Bold"/>
              </a:rPr>
              <a:t>significant restructuring</a:t>
            </a:r>
            <a:r>
              <a:rPr lang="en-US" sz="1382">
                <a:solidFill>
                  <a:srgbClr val="2D4059"/>
                </a:solidFill>
                <a:latin typeface="DM Sans"/>
                <a:ea typeface="DM Sans"/>
                <a:cs typeface="DM Sans"/>
                <a:sym typeface="DM Sans"/>
              </a:rPr>
              <a:t>. The traditional history and physical examination are no longer the primary determinants for EM level; instead, MDM now dictates the level of service.</a:t>
            </a:r>
          </a:p>
        </p:txBody>
      </p:sp>
      <p:sp>
        <p:nvSpPr>
          <p:cNvPr id="4" name="TextBox 4"/>
          <p:cNvSpPr txBox="1"/>
          <p:nvPr/>
        </p:nvSpPr>
        <p:spPr>
          <a:xfrm>
            <a:off x="6197600" y="10096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MAJOR CHANGES</a:t>
            </a:r>
          </a:p>
        </p:txBody>
      </p:sp>
      <p:sp>
        <p:nvSpPr>
          <p:cNvPr id="5" name="TextBox 5"/>
          <p:cNvSpPr txBox="1"/>
          <p:nvPr/>
        </p:nvSpPr>
        <p:spPr>
          <a:xfrm>
            <a:off x="6197600" y="3397250"/>
            <a:ext cx="4794250" cy="964367"/>
          </a:xfrm>
          <a:prstGeom prst="rect">
            <a:avLst/>
          </a:prstGeom>
        </p:spPr>
        <p:txBody>
          <a:bodyPr lIns="0" tIns="0" rIns="0" bIns="0" rtlCol="0" anchor="t">
            <a:spAutoFit/>
          </a:bodyPr>
          <a:lstStyle/>
          <a:p>
            <a:pPr defTabSz="609630">
              <a:lnSpc>
                <a:spcPts val="1935"/>
              </a:lnSpc>
            </a:pPr>
            <a:r>
              <a:rPr lang="en-US" sz="1382">
                <a:solidFill>
                  <a:srgbClr val="2D4059"/>
                </a:solidFill>
                <a:latin typeface="DM Sans"/>
                <a:ea typeface="DM Sans"/>
                <a:cs typeface="DM Sans"/>
                <a:sym typeface="DM Sans"/>
              </a:rPr>
              <a:t>The 2023 update reformulated inpatient EM codes utilizing the same MDM framework. The goal is to </a:t>
            </a:r>
            <a:r>
              <a:rPr lang="en-US" sz="1382" b="1">
                <a:solidFill>
                  <a:srgbClr val="2D4059"/>
                </a:solidFill>
                <a:latin typeface="DM Sans Bold"/>
                <a:ea typeface="DM Sans Bold"/>
                <a:cs typeface="DM Sans Bold"/>
                <a:sym typeface="DM Sans Bold"/>
              </a:rPr>
              <a:t>reduce administrative burden</a:t>
            </a:r>
            <a:r>
              <a:rPr lang="en-US" sz="1382">
                <a:solidFill>
                  <a:srgbClr val="2D4059"/>
                </a:solidFill>
                <a:latin typeface="DM Sans"/>
                <a:ea typeface="DM Sans"/>
                <a:cs typeface="DM Sans"/>
                <a:sym typeface="DM Sans"/>
              </a:rPr>
              <a:t> while ensuring alignment of payment with the complexity of patient care.</a:t>
            </a:r>
          </a:p>
        </p:txBody>
      </p:sp>
      <p:sp>
        <p:nvSpPr>
          <p:cNvPr id="6" name="TextBox 6"/>
          <p:cNvSpPr txBox="1"/>
          <p:nvPr/>
        </p:nvSpPr>
        <p:spPr>
          <a:xfrm>
            <a:off x="6197600" y="2800350"/>
            <a:ext cx="4794250" cy="289503"/>
          </a:xfrm>
          <a:prstGeom prst="rect">
            <a:avLst/>
          </a:prstGeom>
        </p:spPr>
        <p:txBody>
          <a:bodyPr lIns="0" tIns="0" rIns="0" bIns="0" rtlCol="0" anchor="t">
            <a:spAutoFit/>
          </a:bodyPr>
          <a:lstStyle/>
          <a:p>
            <a:pPr defTabSz="609630">
              <a:lnSpc>
                <a:spcPts val="2427"/>
              </a:lnSpc>
            </a:pPr>
            <a:r>
              <a:rPr lang="en-US" sz="1733" b="1">
                <a:solidFill>
                  <a:srgbClr val="EA7E4A"/>
                </a:solidFill>
                <a:latin typeface="DM Sans Bold"/>
                <a:ea typeface="DM Sans Bold"/>
                <a:cs typeface="DM Sans Bold"/>
                <a:sym typeface="DM Sans Bold"/>
              </a:rPr>
              <a:t>INPATIENT REVISIONS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2964</Words>
  <Application>Microsoft Macintosh PowerPoint</Application>
  <PresentationFormat>Widescreen</PresentationFormat>
  <Paragraphs>232</Paragraphs>
  <Slides>50</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50</vt:i4>
      </vt:variant>
    </vt:vector>
  </HeadingPairs>
  <TitlesOfParts>
    <vt:vector size="67" baseType="lpstr">
      <vt:lpstr>Aptos</vt:lpstr>
      <vt:lpstr>Aptos Display</vt:lpstr>
      <vt:lpstr>Arial</vt:lpstr>
      <vt:lpstr>Calibri</vt:lpstr>
      <vt:lpstr>Calibri Light</vt:lpstr>
      <vt:lpstr>DM Sans</vt:lpstr>
      <vt:lpstr>DM Sans Bold</vt:lpstr>
      <vt:lpstr>Georgia Pro Light</vt:lpstr>
      <vt:lpstr>Helvetica World</vt:lpstr>
      <vt:lpstr>Helvetica World Bold</vt:lpstr>
      <vt:lpstr>Inter</vt:lpstr>
      <vt:lpstr>Inter SemiBold</vt:lpstr>
      <vt:lpstr>Montserrat</vt:lpstr>
      <vt:lpstr>Office Theme</vt:lpstr>
      <vt:lpstr>1_Office Theme</vt:lpstr>
      <vt:lpstr>2_Office Theme</vt:lpstr>
      <vt:lpstr>3_Office Theme</vt:lpstr>
      <vt:lpstr>Nephronomics Billing and Coding 101</vt:lpstr>
      <vt:lpstr>Disclosures</vt:lpstr>
      <vt:lpstr>Lecture Series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MDM and Descriptions</vt:lpstr>
      <vt:lpstr>MDM</vt:lpstr>
      <vt:lpstr>MDM: Complexity</vt:lpstr>
      <vt:lpstr>Number and Complexity  Problems Addressed at the Encounter</vt:lpstr>
      <vt:lpstr>Number and Complexity  Problems Addressed at the Encounter</vt:lpstr>
      <vt:lpstr>Number and Complexity  Problems Addressed at the Encounter</vt:lpstr>
      <vt:lpstr>MDM: Data</vt:lpstr>
      <vt:lpstr>Amount and Complexity  Data to be Reviewed and Analyzed</vt:lpstr>
      <vt:lpstr>Amount and Complexity  Discussion with Qualified Healthcare Professional</vt:lpstr>
      <vt:lpstr>MDM: Risk</vt:lpstr>
      <vt:lpstr>Risk of Complications Morbidity or Mortality of Patient Management</vt:lpstr>
      <vt:lpstr>PowerPoint Presentation</vt:lpstr>
      <vt:lpstr>PowerPoint Presentation</vt:lpstr>
      <vt:lpstr>Case </vt:lpstr>
      <vt:lpstr>Level 3 E/M MDM</vt:lpstr>
      <vt:lpstr>Case </vt:lpstr>
      <vt:lpstr>Level 4 E/M MDM</vt:lpstr>
      <vt:lpstr>Case </vt:lpstr>
      <vt:lpstr>Level 5 E/M MDM</vt:lpstr>
      <vt:lpstr>Potential Areas of Optimization</vt:lpstr>
      <vt:lpstr>PowerPoint Presentation</vt:lpstr>
      <vt:lpstr>2024 RVU </vt:lpstr>
      <vt:lpstr>PowerPoint Presentation</vt:lpstr>
      <vt:lpstr>PowerPoint Presentation</vt:lpstr>
      <vt:lpstr>PowerPoint Presentation</vt:lpstr>
      <vt:lpstr>2024 RVU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Jake Nysather</dc:creator>
  <cp:lastModifiedBy>Jake Nysather</cp:lastModifiedBy>
  <cp:revision>5</cp:revision>
  <dcterms:created xsi:type="dcterms:W3CDTF">2026-06-10T10:26:58Z</dcterms:created>
  <dcterms:modified xsi:type="dcterms:W3CDTF">2026-06-10T12:14:30Z</dcterms:modified>
</cp:coreProperties>
</file>