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8"/>
  </p:notesMasterIdLst>
  <p:sldIdLst>
    <p:sldId id="256" r:id="rId2"/>
    <p:sldId id="259" r:id="rId3"/>
    <p:sldId id="267" r:id="rId4"/>
    <p:sldId id="277" r:id="rId5"/>
    <p:sldId id="293" r:id="rId6"/>
    <p:sldId id="473" r:id="rId7"/>
    <p:sldId id="474" r:id="rId8"/>
    <p:sldId id="470" r:id="rId9"/>
    <p:sldId id="295" r:id="rId10"/>
    <p:sldId id="476" r:id="rId11"/>
    <p:sldId id="466" r:id="rId12"/>
    <p:sldId id="477" r:id="rId13"/>
    <p:sldId id="468" r:id="rId14"/>
    <p:sldId id="263" r:id="rId15"/>
    <p:sldId id="479" r:id="rId16"/>
    <p:sldId id="275" r:id="rId17"/>
    <p:sldId id="437" r:id="rId18"/>
    <p:sldId id="438" r:id="rId19"/>
    <p:sldId id="439" r:id="rId20"/>
    <p:sldId id="440" r:id="rId21"/>
    <p:sldId id="441" r:id="rId22"/>
    <p:sldId id="278" r:id="rId23"/>
    <p:sldId id="446" r:id="rId24"/>
    <p:sldId id="478" r:id="rId25"/>
    <p:sldId id="445" r:id="rId26"/>
    <p:sldId id="447" r:id="rId27"/>
    <p:sldId id="448" r:id="rId28"/>
    <p:sldId id="432" r:id="rId29"/>
    <p:sldId id="483" r:id="rId30"/>
    <p:sldId id="464" r:id="rId31"/>
    <p:sldId id="485" r:id="rId32"/>
    <p:sldId id="283" r:id="rId33"/>
    <p:sldId id="409" r:id="rId34"/>
    <p:sldId id="284" r:id="rId35"/>
    <p:sldId id="286" r:id="rId36"/>
    <p:sldId id="487" r:id="rId37"/>
    <p:sldId id="486" r:id="rId38"/>
    <p:sldId id="455" r:id="rId39"/>
    <p:sldId id="488" r:id="rId40"/>
    <p:sldId id="287" r:id="rId41"/>
    <p:sldId id="643" r:id="rId42"/>
    <p:sldId id="644" r:id="rId43"/>
    <p:sldId id="645" r:id="rId44"/>
    <p:sldId id="272" r:id="rId45"/>
    <p:sldId id="282" r:id="rId46"/>
    <p:sldId id="273" r:id="rId47"/>
    <p:sldId id="489" r:id="rId48"/>
    <p:sldId id="269" r:id="rId49"/>
    <p:sldId id="490" r:id="rId50"/>
    <p:sldId id="268" r:id="rId51"/>
    <p:sldId id="491" r:id="rId52"/>
    <p:sldId id="270" r:id="rId53"/>
    <p:sldId id="492" r:id="rId54"/>
    <p:sldId id="493" r:id="rId55"/>
    <p:sldId id="496" r:id="rId56"/>
    <p:sldId id="495" r:id="rId57"/>
    <p:sldId id="497" r:id="rId58"/>
    <p:sldId id="646" r:id="rId59"/>
    <p:sldId id="648" r:id="rId60"/>
    <p:sldId id="649" r:id="rId61"/>
    <p:sldId id="650" r:id="rId62"/>
    <p:sldId id="651" r:id="rId63"/>
    <p:sldId id="652" r:id="rId64"/>
    <p:sldId id="653" r:id="rId65"/>
    <p:sldId id="654" r:id="rId66"/>
    <p:sldId id="494"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85596"/>
  </p:normalViewPr>
  <p:slideViewPr>
    <p:cSldViewPr snapToGrid="0" snapToObjects="1">
      <p:cViewPr varScale="1">
        <p:scale>
          <a:sx n="93" d="100"/>
          <a:sy n="93" d="100"/>
        </p:scale>
        <p:origin x="1864" y="4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072448-F26F-7B48-93E8-B188BCE9B983}" type="datetimeFigureOut">
              <a:rPr lang="en-US" smtClean="0"/>
              <a:t>10/29/25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4A87E7-3580-464C-968E-B7BA89348E43}" type="slidenum">
              <a:rPr lang="en-US" smtClean="0"/>
              <a:t>‹#›</a:t>
            </a:fld>
            <a:endParaRPr lang="en-US"/>
          </a:p>
        </p:txBody>
      </p:sp>
    </p:spTree>
    <p:extLst>
      <p:ext uri="{BB962C8B-B14F-4D97-AF65-F5344CB8AC3E}">
        <p14:creationId xmlns:p14="http://schemas.microsoft.com/office/powerpoint/2010/main" val="40504254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4A87E7-3580-464C-968E-B7BA89348E43}" type="slidenum">
              <a:rPr lang="en-US" smtClean="0"/>
              <a:t>5</a:t>
            </a:fld>
            <a:endParaRPr lang="en-US"/>
          </a:p>
        </p:txBody>
      </p:sp>
    </p:spTree>
    <p:extLst>
      <p:ext uri="{BB962C8B-B14F-4D97-AF65-F5344CB8AC3E}">
        <p14:creationId xmlns:p14="http://schemas.microsoft.com/office/powerpoint/2010/main" val="4451178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cs typeface="ＭＳ Ｐゴシック" charset="0"/>
              </a:defRPr>
            </a:lvl2pPr>
            <a:lvl3pPr marL="1143000" indent="-228600">
              <a:defRPr sz="2400">
                <a:solidFill>
                  <a:schemeClr val="tx1"/>
                </a:solidFill>
                <a:latin typeface="Garamond" charset="0"/>
                <a:ea typeface="ＭＳ Ｐゴシック" charset="0"/>
                <a:cs typeface="ＭＳ Ｐゴシック" charset="0"/>
              </a:defRPr>
            </a:lvl3pPr>
            <a:lvl4pPr marL="1600200" indent="-228600">
              <a:defRPr sz="2400">
                <a:solidFill>
                  <a:schemeClr val="tx1"/>
                </a:solidFill>
                <a:latin typeface="Garamond" charset="0"/>
                <a:ea typeface="ＭＳ Ｐゴシック" charset="0"/>
                <a:cs typeface="ＭＳ Ｐゴシック" charset="0"/>
              </a:defRPr>
            </a:lvl4pPr>
            <a:lvl5pPr marL="2057400" indent="-228600">
              <a:defRPr sz="2400">
                <a:solidFill>
                  <a:schemeClr val="tx1"/>
                </a:solidFill>
                <a:latin typeface="Garamond"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cs typeface="ＭＳ Ｐゴシック" charset="0"/>
              </a:defRPr>
            </a:lvl9pPr>
          </a:lstStyle>
          <a:p>
            <a:fld id="{C96D6527-02CC-534C-B852-012D1261738E}" type="slidenum">
              <a:rPr lang="en-US" sz="1200">
                <a:solidFill>
                  <a:srgbClr val="000000"/>
                </a:solidFill>
                <a:latin typeface="Arial" charset="0"/>
              </a:rPr>
              <a:pPr/>
              <a:t>19</a:t>
            </a:fld>
            <a:endParaRPr lang="en-US" sz="1200">
              <a:solidFill>
                <a:srgbClr val="000000"/>
              </a:solidFill>
              <a:latin typeface="Arial" charset="0"/>
            </a:endParaRPr>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P91-3042</a:t>
            </a:r>
          </a:p>
          <a:p>
            <a:pPr eaLnBrk="1" hangingPunct="1"/>
            <a:r>
              <a:rPr lang="en-US"/>
              <a:t>Flat to cuboidal epithelium lining cysts; cysts resember collecting tubules or cortical tubules</a:t>
            </a:r>
          </a:p>
          <a:p>
            <a:pPr eaLnBrk="1" hangingPunct="1"/>
            <a:r>
              <a:rPr lang="en-US"/>
              <a:t>Solid areas with atrophic tubules and hypertrophied glomeruli</a:t>
            </a:r>
          </a:p>
          <a:p>
            <a:pPr eaLnBrk="1" hangingPunct="1"/>
            <a:r>
              <a:rPr lang="en-US"/>
              <a:t>Poorly formed papillary projections in the medulla</a:t>
            </a:r>
          </a:p>
          <a:p>
            <a:pPr eaLnBrk="1" hangingPunct="1"/>
            <a:r>
              <a:rPr lang="en-US"/>
              <a:t>Cyst architecture suggest cyst formation from various components of the nephron (consistent with autosomal dominant (adult) polycystic kidney disease, despite absence of known family history)</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cs typeface="ＭＳ Ｐゴシック" charset="0"/>
              </a:defRPr>
            </a:lvl2pPr>
            <a:lvl3pPr marL="1143000" indent="-228600">
              <a:defRPr sz="2400">
                <a:solidFill>
                  <a:schemeClr val="tx1"/>
                </a:solidFill>
                <a:latin typeface="Garamond" charset="0"/>
                <a:ea typeface="ＭＳ Ｐゴシック" charset="0"/>
                <a:cs typeface="ＭＳ Ｐゴシック" charset="0"/>
              </a:defRPr>
            </a:lvl3pPr>
            <a:lvl4pPr marL="1600200" indent="-228600">
              <a:defRPr sz="2400">
                <a:solidFill>
                  <a:schemeClr val="tx1"/>
                </a:solidFill>
                <a:latin typeface="Garamond" charset="0"/>
                <a:ea typeface="ＭＳ Ｐゴシック" charset="0"/>
                <a:cs typeface="ＭＳ Ｐゴシック" charset="0"/>
              </a:defRPr>
            </a:lvl4pPr>
            <a:lvl5pPr marL="2057400" indent="-228600">
              <a:defRPr sz="2400">
                <a:solidFill>
                  <a:schemeClr val="tx1"/>
                </a:solidFill>
                <a:latin typeface="Garamond"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cs typeface="ＭＳ Ｐゴシック" charset="0"/>
              </a:defRPr>
            </a:lvl9pPr>
          </a:lstStyle>
          <a:p>
            <a:pPr algn="r" defTabSz="914400" fontAlgn="base">
              <a:spcBef>
                <a:spcPct val="0"/>
              </a:spcBef>
              <a:spcAft>
                <a:spcPct val="0"/>
              </a:spcAft>
            </a:pPr>
            <a:fld id="{59E1649C-06CF-BC49-88D3-7AAF45F93261}" type="slidenum">
              <a:rPr lang="en-US" sz="1200">
                <a:solidFill>
                  <a:srgbClr val="000000"/>
                </a:solidFill>
                <a:latin typeface="Arial" charset="0"/>
              </a:rPr>
              <a:pPr algn="r" defTabSz="914400" fontAlgn="base">
                <a:spcBef>
                  <a:spcPct val="0"/>
                </a:spcBef>
                <a:spcAft>
                  <a:spcPct val="0"/>
                </a:spcAft>
              </a:pPr>
              <a:t>20</a:t>
            </a:fld>
            <a:endParaRPr lang="en-US" sz="1200">
              <a:solidFill>
                <a:srgbClr val="000000"/>
              </a:solidFill>
              <a:latin typeface="Arial" charset="0"/>
            </a:endParaRPr>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P91-3042</a:t>
            </a:r>
          </a:p>
          <a:p>
            <a:pPr eaLnBrk="1" hangingPunct="1"/>
            <a:r>
              <a:rPr lang="en-US"/>
              <a:t>Flat to cuboidal epithelium lining cysts; cysts resember collecting tubules or cortical tubules</a:t>
            </a:r>
          </a:p>
          <a:p>
            <a:pPr eaLnBrk="1" hangingPunct="1"/>
            <a:r>
              <a:rPr lang="en-US"/>
              <a:t>Solid areas with atrophic tubules and hypertrophied glomeruli</a:t>
            </a:r>
          </a:p>
          <a:p>
            <a:pPr eaLnBrk="1" hangingPunct="1"/>
            <a:r>
              <a:rPr lang="en-US"/>
              <a:t>Poorly formed papillary projections in the medulla</a:t>
            </a:r>
          </a:p>
          <a:p>
            <a:pPr eaLnBrk="1" hangingPunct="1"/>
            <a:r>
              <a:rPr lang="en-US"/>
              <a:t>Cyst architecture suggest cyst formation from various components of the nephron (consistent with autosomal dominant (adult) polycystic kidney disease, despite absence of known family history)</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cs typeface="ＭＳ Ｐゴシック" charset="0"/>
              </a:defRPr>
            </a:lvl2pPr>
            <a:lvl3pPr marL="1143000" indent="-228600">
              <a:defRPr sz="2400">
                <a:solidFill>
                  <a:schemeClr val="tx1"/>
                </a:solidFill>
                <a:latin typeface="Garamond" charset="0"/>
                <a:ea typeface="ＭＳ Ｐゴシック" charset="0"/>
                <a:cs typeface="ＭＳ Ｐゴシック" charset="0"/>
              </a:defRPr>
            </a:lvl3pPr>
            <a:lvl4pPr marL="1600200" indent="-228600">
              <a:defRPr sz="2400">
                <a:solidFill>
                  <a:schemeClr val="tx1"/>
                </a:solidFill>
                <a:latin typeface="Garamond" charset="0"/>
                <a:ea typeface="ＭＳ Ｐゴシック" charset="0"/>
                <a:cs typeface="ＭＳ Ｐゴシック" charset="0"/>
              </a:defRPr>
            </a:lvl4pPr>
            <a:lvl5pPr marL="2057400" indent="-228600">
              <a:defRPr sz="2400">
                <a:solidFill>
                  <a:schemeClr val="tx1"/>
                </a:solidFill>
                <a:latin typeface="Garamond"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cs typeface="ＭＳ Ｐゴシック" charset="0"/>
              </a:defRPr>
            </a:lvl9pPr>
          </a:lstStyle>
          <a:p>
            <a:pPr algn="r" defTabSz="914400" fontAlgn="base">
              <a:spcBef>
                <a:spcPct val="0"/>
              </a:spcBef>
              <a:spcAft>
                <a:spcPct val="0"/>
              </a:spcAft>
            </a:pPr>
            <a:fld id="{A95F0033-D06F-9048-AD5C-934AFDA50B67}" type="slidenum">
              <a:rPr lang="en-US" sz="1200">
                <a:solidFill>
                  <a:srgbClr val="000000"/>
                </a:solidFill>
                <a:latin typeface="Arial" charset="0"/>
              </a:rPr>
              <a:pPr algn="r" defTabSz="914400" fontAlgn="base">
                <a:spcBef>
                  <a:spcPct val="0"/>
                </a:spcBef>
                <a:spcAft>
                  <a:spcPct val="0"/>
                </a:spcAft>
              </a:pPr>
              <a:t>21</a:t>
            </a:fld>
            <a:endParaRPr lang="en-US" sz="1200">
              <a:solidFill>
                <a:srgbClr val="000000"/>
              </a:solidFill>
              <a:latin typeface="Arial" charset="0"/>
            </a:endParaRPr>
          </a:p>
        </p:txBody>
      </p:sp>
      <p:sp>
        <p:nvSpPr>
          <p:cNvPr id="175106" name="Rectangle 2"/>
          <p:cNvSpPr>
            <a:spLocks noGrp="1" noRot="1" noChangeAspect="1" noChangeArrowheads="1" noTextEdit="1"/>
          </p:cNvSpPr>
          <p:nvPr>
            <p:ph type="sldImg"/>
          </p:nvPr>
        </p:nvSpPr>
        <p:spPr>
          <a:solidFill>
            <a:srgbClr val="FFFFFF"/>
          </a:solidFill>
          <a:ln/>
        </p:spPr>
      </p:sp>
      <p:sp>
        <p:nvSpPr>
          <p:cNvPr id="175107" name="Rectangle 3"/>
          <p:cNvSpPr>
            <a:spLocks noGrp="1" noChangeArrowheads="1"/>
          </p:cNvSpPr>
          <p:nvPr>
            <p:ph type="body" idx="1"/>
          </p:nvPr>
        </p:nvSpPr>
        <p:spPr>
          <a:noFill/>
          <a:ln>
            <a:solidFill>
              <a:srgbClr val="000000"/>
            </a:solid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txBody>
          <a:bodyPr/>
          <a:lstStyle/>
          <a:p>
            <a:pPr eaLnBrk="1" hangingPunct="1"/>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80000"/>
              </a:lnSpc>
              <a:buFont typeface="Wingdings" pitchFamily="2" charset="2"/>
              <a:buChar char="n"/>
              <a:defRPr/>
            </a:pPr>
            <a:r>
              <a:rPr lang="en-US" dirty="0">
                <a:ea typeface="+mn-ea"/>
                <a:cs typeface="+mn-cs"/>
              </a:rPr>
              <a:t>Cut sections resemble a sponge</a:t>
            </a:r>
          </a:p>
          <a:p>
            <a:pPr lvl="1" eaLnBrk="1" hangingPunct="1">
              <a:lnSpc>
                <a:spcPct val="80000"/>
              </a:lnSpc>
              <a:buFont typeface="Wingdings" pitchFamily="2" charset="2"/>
              <a:buChar char="n"/>
              <a:defRPr/>
            </a:pPr>
            <a:r>
              <a:rPr lang="en-US" dirty="0"/>
              <a:t>Radially oriented cysts replacing the cortex</a:t>
            </a:r>
          </a:p>
          <a:p>
            <a:pPr lvl="1" eaLnBrk="1" hangingPunct="1">
              <a:lnSpc>
                <a:spcPct val="80000"/>
              </a:lnSpc>
              <a:buFont typeface="Wingdings" pitchFamily="2" charset="2"/>
              <a:buChar char="n"/>
              <a:defRPr/>
            </a:pPr>
            <a:r>
              <a:rPr lang="en-US" dirty="0"/>
              <a:t>Rounded cysts replacing the medulla</a:t>
            </a:r>
          </a:p>
          <a:p>
            <a:pPr eaLnBrk="1" hangingPunct="1">
              <a:lnSpc>
                <a:spcPct val="80000"/>
              </a:lnSpc>
              <a:buFont typeface="Wingdings" pitchFamily="2" charset="2"/>
              <a:buChar char="n"/>
              <a:defRPr/>
            </a:pPr>
            <a:r>
              <a:rPr lang="en-US" dirty="0">
                <a:ea typeface="+mn-ea"/>
                <a:cs typeface="+mn-cs"/>
              </a:rPr>
              <a:t>Cysts are dilated collecting ducts</a:t>
            </a:r>
          </a:p>
          <a:p>
            <a:pPr eaLnBrk="1" hangingPunct="1">
              <a:lnSpc>
                <a:spcPct val="80000"/>
              </a:lnSpc>
              <a:buFont typeface="Wingdings" pitchFamily="2" charset="2"/>
              <a:buChar char="n"/>
              <a:defRPr/>
            </a:pPr>
            <a:r>
              <a:rPr lang="en-US" dirty="0">
                <a:ea typeface="+mn-ea"/>
                <a:cs typeface="+mn-cs"/>
              </a:rPr>
              <a:t>Number of nephrons are normal, although appear decreased due to separation by dilated collecting ducts and edematous interstitium</a:t>
            </a:r>
          </a:p>
          <a:p>
            <a:endParaRPr lang="en-US" dirty="0"/>
          </a:p>
        </p:txBody>
      </p:sp>
      <p:sp>
        <p:nvSpPr>
          <p:cNvPr id="4" name="Slide Number Placeholder 3"/>
          <p:cNvSpPr>
            <a:spLocks noGrp="1"/>
          </p:cNvSpPr>
          <p:nvPr>
            <p:ph type="sldNum" sz="quarter" idx="5"/>
          </p:nvPr>
        </p:nvSpPr>
        <p:spPr/>
        <p:txBody>
          <a:bodyPr/>
          <a:lstStyle/>
          <a:p>
            <a:fld id="{654A87E7-3580-464C-968E-B7BA89348E43}" type="slidenum">
              <a:rPr lang="en-US" smtClean="0"/>
              <a:t>24</a:t>
            </a:fld>
            <a:endParaRPr lang="en-US"/>
          </a:p>
        </p:txBody>
      </p:sp>
    </p:spTree>
    <p:extLst>
      <p:ext uri="{BB962C8B-B14F-4D97-AF65-F5344CB8AC3E}">
        <p14:creationId xmlns:p14="http://schemas.microsoft.com/office/powerpoint/2010/main" val="1773384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cs typeface="ＭＳ Ｐゴシック" charset="0"/>
              </a:defRPr>
            </a:lvl2pPr>
            <a:lvl3pPr marL="1143000" indent="-228600">
              <a:defRPr sz="2400">
                <a:solidFill>
                  <a:schemeClr val="tx1"/>
                </a:solidFill>
                <a:latin typeface="Garamond" charset="0"/>
                <a:ea typeface="ＭＳ Ｐゴシック" charset="0"/>
                <a:cs typeface="ＭＳ Ｐゴシック" charset="0"/>
              </a:defRPr>
            </a:lvl3pPr>
            <a:lvl4pPr marL="1600200" indent="-228600">
              <a:defRPr sz="2400">
                <a:solidFill>
                  <a:schemeClr val="tx1"/>
                </a:solidFill>
                <a:latin typeface="Garamond" charset="0"/>
                <a:ea typeface="ＭＳ Ｐゴシック" charset="0"/>
                <a:cs typeface="ＭＳ Ｐゴシック" charset="0"/>
              </a:defRPr>
            </a:lvl4pPr>
            <a:lvl5pPr marL="2057400" indent="-228600">
              <a:defRPr sz="2400">
                <a:solidFill>
                  <a:schemeClr val="tx1"/>
                </a:solidFill>
                <a:latin typeface="Garamond"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cs typeface="ＭＳ Ｐゴシック" charset="0"/>
              </a:defRPr>
            </a:lvl9pPr>
          </a:lstStyle>
          <a:p>
            <a:fld id="{094ABCE5-28FC-684B-88E3-87C53B5F31E5}" type="slidenum">
              <a:rPr lang="en-US" sz="1200">
                <a:solidFill>
                  <a:srgbClr val="000000"/>
                </a:solidFill>
                <a:latin typeface="Arial" charset="0"/>
              </a:rPr>
              <a:pPr/>
              <a:t>25</a:t>
            </a:fld>
            <a:endParaRPr lang="en-US" sz="1200">
              <a:solidFill>
                <a:srgbClr val="000000"/>
              </a:solidFill>
              <a:latin typeface="Arial" charset="0"/>
            </a:endParaRPr>
          </a:p>
        </p:txBody>
      </p:sp>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P90-3503</a:t>
            </a:r>
          </a:p>
          <a:p>
            <a:pPr eaLnBrk="1" hangingPunct="1"/>
            <a:r>
              <a:rPr lang="en-US"/>
              <a:t>2 year old female with history of polycystic kidneys; right kidney 505g, left kidney 440g</a:t>
            </a:r>
          </a:p>
          <a:p>
            <a:pPr eaLnBrk="1" hangingPunct="1"/>
            <a:r>
              <a:rPr lang="en-US"/>
              <a:t>Sectioning of kidney revealed elongated cortical cysts radially arranged and spherical medullary cysts evenly distributed</a:t>
            </a:r>
          </a:p>
          <a:p>
            <a:pPr eaLnBrk="1" hangingPunct="1"/>
            <a:r>
              <a:rPr lang="en-US"/>
              <a:t>Had a liver biopsy showing changes typical of congenital hepatic fibrosis (large number of irregular complex bile duct profiles, moderate portal expansion by fibrosis without portal-portal or central-portal bridging fibrosis, and hamartomatous bile duct proliferation)</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22C593-EE07-7355-7707-0018D451DB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85A8DE-360E-68AD-DB36-1DF29D1E74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6B31EE-45B4-DDC8-775F-3DAA51D34A5E}"/>
              </a:ext>
            </a:extLst>
          </p:cNvPr>
          <p:cNvSpPr>
            <a:spLocks noGrp="1"/>
          </p:cNvSpPr>
          <p:nvPr>
            <p:ph type="body" idx="1"/>
          </p:nvPr>
        </p:nvSpPr>
        <p:spPr/>
        <p:txBody>
          <a:bodyPr/>
          <a:lstStyle/>
          <a:p>
            <a:r>
              <a:rPr lang="en-US" dirty="0" err="1"/>
              <a:t>aNephronophthisis</a:t>
            </a:r>
            <a:r>
              <a:rPr lang="en-US" dirty="0"/>
              <a:t> is previously known as medullary cystic kidney disease.</a:t>
            </a:r>
          </a:p>
          <a:p>
            <a:endParaRPr lang="en-US" dirty="0"/>
          </a:p>
          <a:p>
            <a:r>
              <a:rPr lang="en-US" dirty="0" err="1"/>
              <a:t>bTSC</a:t>
            </a:r>
            <a:r>
              <a:rPr lang="en-US" dirty="0"/>
              <a:t>/PKD1 continuous gene syndrome also belongs to syndromes with kidney tumors.</a:t>
            </a:r>
          </a:p>
          <a:p>
            <a:endParaRPr lang="en-US" dirty="0"/>
          </a:p>
          <a:p>
            <a:r>
              <a:rPr lang="en-US" dirty="0" err="1"/>
              <a:t>cIn</a:t>
            </a:r>
            <a:r>
              <a:rPr lang="en-US" dirty="0"/>
              <a:t> BHD, pulmonary cystic disease and fibrofolliculomas may occur without the somatic mutation, but RCC requires somatic mutation of the second FLCN copy.</a:t>
            </a:r>
          </a:p>
          <a:p>
            <a:endParaRPr lang="en-US" dirty="0"/>
          </a:p>
          <a:p>
            <a:r>
              <a:rPr lang="en-US" dirty="0"/>
              <a:t>Abbreviations: AD, autosomal dominant; ADPKD, autosomal dominant polycystic kidney disease; AR, autosomal recessive; BHD, Birt–Hogg–Dubé; CCB, calcium channel blocker; CKD, chronic kidney disease; CNS, central nervous system; CTIN, chronic tubulointerstitial nephritis; </a:t>
            </a:r>
            <a:r>
              <a:rPr lang="en-US" dirty="0" err="1"/>
              <a:t>dRTA</a:t>
            </a:r>
            <a:r>
              <a:rPr lang="en-US" dirty="0"/>
              <a:t>, distal renal tubular acidosis; ESKD, end-stage kidney disease; FDA, Food and Drug Administration; FSGS, focal segmental glomerulosclerosis; G5D, CKD stage 5 on dialysis; G5T, CKD stage 5 in transplant recipients; HNF1</a:t>
            </a:r>
            <a:r>
              <a:rPr lang="el-GR" dirty="0"/>
              <a:t>β, </a:t>
            </a:r>
            <a:r>
              <a:rPr lang="en-US" dirty="0"/>
              <a:t>gene encoding hepatic nuclear factor 1</a:t>
            </a:r>
            <a:r>
              <a:rPr lang="el-GR" dirty="0"/>
              <a:t>β; </a:t>
            </a:r>
            <a:r>
              <a:rPr lang="en-US" dirty="0"/>
              <a:t>MUC1, gene encoding mucin 1; RCC, renal cell carcinoma; REN, gene encoding prorenin; SEC61A1, gene encoding the </a:t>
            </a:r>
            <a:r>
              <a:rPr lang="el-GR" dirty="0"/>
              <a:t>α1-</a:t>
            </a:r>
            <a:r>
              <a:rPr lang="en-US" dirty="0"/>
              <a:t>subunit of SEC61 </a:t>
            </a:r>
            <a:r>
              <a:rPr lang="en-US" dirty="0" err="1"/>
              <a:t>translocon</a:t>
            </a:r>
            <a:r>
              <a:rPr lang="en-US" dirty="0"/>
              <a:t> pore; TSC, tuberous sclerosis complex; UMOD, gene encoding uromodulin; UTI, urinary tract infection; VHL, von Hippel–Lindau; </a:t>
            </a:r>
            <a:r>
              <a:rPr lang="en-US" dirty="0" err="1"/>
              <a:t>VHLp</a:t>
            </a:r>
            <a:r>
              <a:rPr lang="en-US" dirty="0"/>
              <a:t>, von Hippel–Lindau protein.</a:t>
            </a:r>
          </a:p>
        </p:txBody>
      </p:sp>
      <p:sp>
        <p:nvSpPr>
          <p:cNvPr id="4" name="Slide Number Placeholder 3">
            <a:extLst>
              <a:ext uri="{FF2B5EF4-FFF2-40B4-BE49-F238E27FC236}">
                <a16:creationId xmlns:a16="http://schemas.microsoft.com/office/drawing/2014/main" id="{751A086D-E695-3ED6-67FE-EBF71CB85C31}"/>
              </a:ext>
            </a:extLst>
          </p:cNvPr>
          <p:cNvSpPr>
            <a:spLocks noGrp="1"/>
          </p:cNvSpPr>
          <p:nvPr>
            <p:ph type="sldNum" sz="quarter" idx="5"/>
          </p:nvPr>
        </p:nvSpPr>
        <p:spPr/>
        <p:txBody>
          <a:bodyPr/>
          <a:lstStyle/>
          <a:p>
            <a:fld id="{05C25A47-91FF-794F-9753-8F8539F946BE}" type="slidenum">
              <a:rPr lang="en-US" smtClean="0"/>
              <a:t>41</a:t>
            </a:fld>
            <a:endParaRPr lang="en-US"/>
          </a:p>
        </p:txBody>
      </p:sp>
    </p:spTree>
    <p:extLst>
      <p:ext uri="{BB962C8B-B14F-4D97-AF65-F5344CB8AC3E}">
        <p14:creationId xmlns:p14="http://schemas.microsoft.com/office/powerpoint/2010/main" val="23079214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861F4D-52D8-1D4B-9B4E-0E121E6B24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2A7205-5815-5864-58CD-C795B9F369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362C29-8FE4-7923-7589-F3B41AF1B2D0}"/>
              </a:ext>
            </a:extLst>
          </p:cNvPr>
          <p:cNvSpPr>
            <a:spLocks noGrp="1"/>
          </p:cNvSpPr>
          <p:nvPr>
            <p:ph type="body" idx="1"/>
          </p:nvPr>
        </p:nvSpPr>
        <p:spPr/>
        <p:txBody>
          <a:bodyPr/>
          <a:lstStyle/>
          <a:p>
            <a:r>
              <a:rPr lang="en-US" dirty="0" err="1"/>
              <a:t>aNephronophthisis</a:t>
            </a:r>
            <a:r>
              <a:rPr lang="en-US" dirty="0"/>
              <a:t> is previously known as medullary cystic kidney disease.</a:t>
            </a:r>
          </a:p>
          <a:p>
            <a:endParaRPr lang="en-US" dirty="0"/>
          </a:p>
          <a:p>
            <a:r>
              <a:rPr lang="en-US" dirty="0" err="1"/>
              <a:t>bTSC</a:t>
            </a:r>
            <a:r>
              <a:rPr lang="en-US" dirty="0"/>
              <a:t>/PKD1 continuous gene syndrome also belongs to syndromes with kidney tumors.</a:t>
            </a:r>
          </a:p>
          <a:p>
            <a:endParaRPr lang="en-US" dirty="0"/>
          </a:p>
          <a:p>
            <a:r>
              <a:rPr lang="en-US" dirty="0" err="1"/>
              <a:t>cIn</a:t>
            </a:r>
            <a:r>
              <a:rPr lang="en-US" dirty="0"/>
              <a:t> BHD, pulmonary cystic disease and fibrofolliculomas may occur without the somatic mutation, but RCC requires somatic mutation of the second FLCN copy.</a:t>
            </a:r>
          </a:p>
          <a:p>
            <a:endParaRPr lang="en-US" dirty="0"/>
          </a:p>
          <a:p>
            <a:r>
              <a:rPr lang="en-US" dirty="0"/>
              <a:t>Abbreviations: AD, autosomal dominant; ADPKD, autosomal dominant polycystic kidney disease; AR, autosomal recessive; BHD, Birt–Hogg–Dubé; CCB, calcium channel blocker; CKD, chronic kidney disease; CNS, central nervous system; CTIN, chronic tubulointerstitial nephritis; </a:t>
            </a:r>
            <a:r>
              <a:rPr lang="en-US" dirty="0" err="1"/>
              <a:t>dRTA</a:t>
            </a:r>
            <a:r>
              <a:rPr lang="en-US" dirty="0"/>
              <a:t>, distal renal tubular acidosis; ESKD, end-stage kidney disease; FDA, Food and Drug Administration; FSGS, focal segmental glomerulosclerosis; G5D, CKD stage 5 on dialysis; G5T, CKD stage 5 in transplant recipients; HNF1</a:t>
            </a:r>
            <a:r>
              <a:rPr lang="el-GR" dirty="0"/>
              <a:t>β, </a:t>
            </a:r>
            <a:r>
              <a:rPr lang="en-US" dirty="0"/>
              <a:t>gene encoding hepatic nuclear factor 1</a:t>
            </a:r>
            <a:r>
              <a:rPr lang="el-GR" dirty="0"/>
              <a:t>β; </a:t>
            </a:r>
            <a:r>
              <a:rPr lang="en-US" dirty="0"/>
              <a:t>MUC1, gene encoding mucin 1; RCC, renal cell carcinoma; REN, gene encoding prorenin; SEC61A1, gene encoding the </a:t>
            </a:r>
            <a:r>
              <a:rPr lang="el-GR" dirty="0"/>
              <a:t>α1-</a:t>
            </a:r>
            <a:r>
              <a:rPr lang="en-US" dirty="0"/>
              <a:t>subunit of SEC61 </a:t>
            </a:r>
            <a:r>
              <a:rPr lang="en-US" dirty="0" err="1"/>
              <a:t>translocon</a:t>
            </a:r>
            <a:r>
              <a:rPr lang="en-US" dirty="0"/>
              <a:t> pore; TSC, tuberous sclerosis complex; UMOD, gene encoding uromodulin; UTI, urinary tract infection; VHL, von Hippel–Lindau; </a:t>
            </a:r>
            <a:r>
              <a:rPr lang="en-US" dirty="0" err="1"/>
              <a:t>VHLp</a:t>
            </a:r>
            <a:r>
              <a:rPr lang="en-US" dirty="0"/>
              <a:t>, von Hippel–Lindau protein.</a:t>
            </a:r>
          </a:p>
        </p:txBody>
      </p:sp>
      <p:sp>
        <p:nvSpPr>
          <p:cNvPr id="4" name="Slide Number Placeholder 3">
            <a:extLst>
              <a:ext uri="{FF2B5EF4-FFF2-40B4-BE49-F238E27FC236}">
                <a16:creationId xmlns:a16="http://schemas.microsoft.com/office/drawing/2014/main" id="{0CEFECA5-484A-42A6-0104-6BAC681FB03F}"/>
              </a:ext>
            </a:extLst>
          </p:cNvPr>
          <p:cNvSpPr>
            <a:spLocks noGrp="1"/>
          </p:cNvSpPr>
          <p:nvPr>
            <p:ph type="sldNum" sz="quarter" idx="5"/>
          </p:nvPr>
        </p:nvSpPr>
        <p:spPr/>
        <p:txBody>
          <a:bodyPr/>
          <a:lstStyle/>
          <a:p>
            <a:fld id="{05C25A47-91FF-794F-9753-8F8539F946BE}" type="slidenum">
              <a:rPr lang="en-US" smtClean="0"/>
              <a:t>42</a:t>
            </a:fld>
            <a:endParaRPr lang="en-US"/>
          </a:p>
        </p:txBody>
      </p:sp>
    </p:spTree>
    <p:extLst>
      <p:ext uri="{BB962C8B-B14F-4D97-AF65-F5344CB8AC3E}">
        <p14:creationId xmlns:p14="http://schemas.microsoft.com/office/powerpoint/2010/main" val="6103513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D31B5A-F8C2-1FFE-26D1-41F12E85F8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F057F6-142F-D8FF-35A5-7AAFC9F83D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8D79BD-8972-63C4-B650-1315AF8C6188}"/>
              </a:ext>
            </a:extLst>
          </p:cNvPr>
          <p:cNvSpPr>
            <a:spLocks noGrp="1"/>
          </p:cNvSpPr>
          <p:nvPr>
            <p:ph type="body" idx="1"/>
          </p:nvPr>
        </p:nvSpPr>
        <p:spPr/>
        <p:txBody>
          <a:bodyPr/>
          <a:lstStyle/>
          <a:p>
            <a:r>
              <a:rPr lang="en-US" dirty="0" err="1"/>
              <a:t>aNephronophthisis</a:t>
            </a:r>
            <a:r>
              <a:rPr lang="en-US" dirty="0"/>
              <a:t> is previously known as medullary cystic kidney disease.</a:t>
            </a:r>
          </a:p>
          <a:p>
            <a:endParaRPr lang="en-US" dirty="0"/>
          </a:p>
          <a:p>
            <a:r>
              <a:rPr lang="en-US" dirty="0" err="1"/>
              <a:t>bTSC</a:t>
            </a:r>
            <a:r>
              <a:rPr lang="en-US" dirty="0"/>
              <a:t>/PKD1 continuous gene syndrome also belongs to syndromes with kidney tumors.</a:t>
            </a:r>
          </a:p>
          <a:p>
            <a:endParaRPr lang="en-US" dirty="0"/>
          </a:p>
          <a:p>
            <a:r>
              <a:rPr lang="en-US" dirty="0" err="1"/>
              <a:t>cIn</a:t>
            </a:r>
            <a:r>
              <a:rPr lang="en-US" dirty="0"/>
              <a:t> BHD, pulmonary cystic disease and fibrofolliculomas may occur without the somatic mutation, but RCC requires somatic mutation of the second FLCN copy.</a:t>
            </a:r>
          </a:p>
          <a:p>
            <a:endParaRPr lang="en-US" dirty="0"/>
          </a:p>
          <a:p>
            <a:r>
              <a:rPr lang="en-US" dirty="0"/>
              <a:t>Abbreviations: AD, autosomal dominant; ADPKD, autosomal dominant polycystic kidney disease; AR, autosomal recessive; BHD, Birt–Hogg–Dubé; CCB, calcium channel blocker; CKD, chronic kidney disease; CNS, central nervous system; CTIN, chronic tubulointerstitial nephritis; </a:t>
            </a:r>
            <a:r>
              <a:rPr lang="en-US" dirty="0" err="1"/>
              <a:t>dRTA</a:t>
            </a:r>
            <a:r>
              <a:rPr lang="en-US" dirty="0"/>
              <a:t>, distal renal tubular acidosis; ESKD, end-stage kidney disease; FDA, Food and Drug Administration; FSGS, focal segmental glomerulosclerosis; G5D, CKD stage 5 on dialysis; G5T, CKD stage 5 in transplant recipients; HNF1</a:t>
            </a:r>
            <a:r>
              <a:rPr lang="el-GR" dirty="0"/>
              <a:t>β, </a:t>
            </a:r>
            <a:r>
              <a:rPr lang="en-US" dirty="0"/>
              <a:t>gene encoding hepatic nuclear factor 1</a:t>
            </a:r>
            <a:r>
              <a:rPr lang="el-GR" dirty="0"/>
              <a:t>β; </a:t>
            </a:r>
            <a:r>
              <a:rPr lang="en-US" dirty="0"/>
              <a:t>MUC1, gene encoding mucin 1; RCC, renal cell carcinoma; REN, gene encoding prorenin; SEC61A1, gene encoding the </a:t>
            </a:r>
            <a:r>
              <a:rPr lang="el-GR" dirty="0"/>
              <a:t>α1-</a:t>
            </a:r>
            <a:r>
              <a:rPr lang="en-US" dirty="0"/>
              <a:t>subunit of SEC61 </a:t>
            </a:r>
            <a:r>
              <a:rPr lang="en-US" dirty="0" err="1"/>
              <a:t>translocon</a:t>
            </a:r>
            <a:r>
              <a:rPr lang="en-US" dirty="0"/>
              <a:t> pore; TSC, tuberous sclerosis complex; UMOD, gene encoding uromodulin; UTI, urinary tract infection; VHL, von Hippel–Lindau; </a:t>
            </a:r>
            <a:r>
              <a:rPr lang="en-US" dirty="0" err="1"/>
              <a:t>VHLp</a:t>
            </a:r>
            <a:r>
              <a:rPr lang="en-US" dirty="0"/>
              <a:t>, von Hippel–Lindau protein.</a:t>
            </a:r>
          </a:p>
        </p:txBody>
      </p:sp>
      <p:sp>
        <p:nvSpPr>
          <p:cNvPr id="4" name="Slide Number Placeholder 3">
            <a:extLst>
              <a:ext uri="{FF2B5EF4-FFF2-40B4-BE49-F238E27FC236}">
                <a16:creationId xmlns:a16="http://schemas.microsoft.com/office/drawing/2014/main" id="{665496F8-7D8C-69AF-EE67-37D04242E297}"/>
              </a:ext>
            </a:extLst>
          </p:cNvPr>
          <p:cNvSpPr>
            <a:spLocks noGrp="1"/>
          </p:cNvSpPr>
          <p:nvPr>
            <p:ph type="sldNum" sz="quarter" idx="5"/>
          </p:nvPr>
        </p:nvSpPr>
        <p:spPr/>
        <p:txBody>
          <a:bodyPr/>
          <a:lstStyle/>
          <a:p>
            <a:fld id="{05C25A47-91FF-794F-9753-8F8539F946BE}" type="slidenum">
              <a:rPr lang="en-US" smtClean="0"/>
              <a:t>43</a:t>
            </a:fld>
            <a:endParaRPr lang="en-US"/>
          </a:p>
        </p:txBody>
      </p:sp>
    </p:spTree>
    <p:extLst>
      <p:ext uri="{BB962C8B-B14F-4D97-AF65-F5344CB8AC3E}">
        <p14:creationId xmlns:p14="http://schemas.microsoft.com/office/powerpoint/2010/main" val="6987617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A526D-93FC-FC2D-36DF-EB17A05CDE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8E899D-DF7B-92CC-EC39-88F5D37E13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F3421C-C67D-6B2B-2DE6-768AEF68773F}"/>
              </a:ext>
            </a:extLst>
          </p:cNvPr>
          <p:cNvSpPr>
            <a:spLocks noGrp="1"/>
          </p:cNvSpPr>
          <p:nvPr>
            <p:ph type="body" idx="1"/>
          </p:nvPr>
        </p:nvSpPr>
        <p:spPr/>
        <p:txBody>
          <a:bodyPr/>
          <a:lstStyle/>
          <a:p>
            <a:r>
              <a:rPr lang="en-US" sz="1200" b="0" i="0" kern="1200" dirty="0">
                <a:solidFill>
                  <a:schemeClr val="tx1"/>
                </a:solidFill>
                <a:effectLst/>
                <a:latin typeface="+mn-lt"/>
                <a:ea typeface="+mn-ea"/>
                <a:cs typeface="+mn-cs"/>
              </a:rPr>
              <a:t>The presentation is consistent with autosomal recessive polycystic kidney disease (ARPKD), which often presents in infancy with enlarged kidneys and hepatic fibrosis</a:t>
            </a:r>
            <a:endParaRPr lang="en-US" dirty="0"/>
          </a:p>
        </p:txBody>
      </p:sp>
      <p:sp>
        <p:nvSpPr>
          <p:cNvPr id="4" name="Slide Number Placeholder 3">
            <a:extLst>
              <a:ext uri="{FF2B5EF4-FFF2-40B4-BE49-F238E27FC236}">
                <a16:creationId xmlns:a16="http://schemas.microsoft.com/office/drawing/2014/main" id="{C262A76E-7540-05AA-EDAA-A43DE705DD2B}"/>
              </a:ext>
            </a:extLst>
          </p:cNvPr>
          <p:cNvSpPr>
            <a:spLocks noGrp="1"/>
          </p:cNvSpPr>
          <p:nvPr>
            <p:ph type="sldNum" sz="quarter" idx="5"/>
          </p:nvPr>
        </p:nvSpPr>
        <p:spPr/>
        <p:txBody>
          <a:bodyPr/>
          <a:lstStyle/>
          <a:p>
            <a:fld id="{654A87E7-3580-464C-968E-B7BA89348E43}" type="slidenum">
              <a:rPr lang="en-US" smtClean="0"/>
              <a:t>59</a:t>
            </a:fld>
            <a:endParaRPr lang="en-US"/>
          </a:p>
        </p:txBody>
      </p:sp>
    </p:spTree>
    <p:extLst>
      <p:ext uri="{BB962C8B-B14F-4D97-AF65-F5344CB8AC3E}">
        <p14:creationId xmlns:p14="http://schemas.microsoft.com/office/powerpoint/2010/main" val="7858755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5BCB1C-2262-B995-B6CB-4D12ABCB31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FDB7F3-86D4-46C8-D4D8-ADFC23BD7B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5D2891-3CCB-E31E-264C-CB2CAE69316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2087A7B-E610-8E4B-4907-21C5A829649E}"/>
              </a:ext>
            </a:extLst>
          </p:cNvPr>
          <p:cNvSpPr>
            <a:spLocks noGrp="1"/>
          </p:cNvSpPr>
          <p:nvPr>
            <p:ph type="sldNum" sz="quarter" idx="5"/>
          </p:nvPr>
        </p:nvSpPr>
        <p:spPr/>
        <p:txBody>
          <a:bodyPr/>
          <a:lstStyle/>
          <a:p>
            <a:fld id="{654A87E7-3580-464C-968E-B7BA89348E43}" type="slidenum">
              <a:rPr lang="en-US" smtClean="0"/>
              <a:t>60</a:t>
            </a:fld>
            <a:endParaRPr lang="en-US"/>
          </a:p>
        </p:txBody>
      </p:sp>
    </p:spTree>
    <p:extLst>
      <p:ext uri="{BB962C8B-B14F-4D97-AF65-F5344CB8AC3E}">
        <p14:creationId xmlns:p14="http://schemas.microsoft.com/office/powerpoint/2010/main" val="38725801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4A87E7-3580-464C-968E-B7BA89348E43}" type="slidenum">
              <a:rPr lang="en-US" smtClean="0"/>
              <a:t>6</a:t>
            </a:fld>
            <a:endParaRPr lang="en-US"/>
          </a:p>
        </p:txBody>
      </p:sp>
    </p:spTree>
    <p:extLst>
      <p:ext uri="{BB962C8B-B14F-4D97-AF65-F5344CB8AC3E}">
        <p14:creationId xmlns:p14="http://schemas.microsoft.com/office/powerpoint/2010/main" val="11556876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75A309-3EAF-E42C-E420-8BC8D7426D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A1A394-F0C3-DFD0-87FA-997A43BF15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42D711-AE53-8292-7B19-97C12794A534}"/>
              </a:ext>
            </a:extLst>
          </p:cNvPr>
          <p:cNvSpPr>
            <a:spLocks noGrp="1"/>
          </p:cNvSpPr>
          <p:nvPr>
            <p:ph type="body" idx="1"/>
          </p:nvPr>
        </p:nvSpPr>
        <p:spPr/>
        <p:txBody>
          <a:bodyPr/>
          <a:lstStyle/>
          <a:p>
            <a:r>
              <a:rPr lang="en-US" sz="1200" b="0" i="0" kern="1200" dirty="0">
                <a:solidFill>
                  <a:schemeClr val="tx1"/>
                </a:solidFill>
                <a:effectLst/>
                <a:latin typeface="+mn-lt"/>
                <a:ea typeface="+mn-ea"/>
                <a:cs typeface="+mn-cs"/>
              </a:rPr>
              <a:t>Nephronophthisis presents in childhood with small kidneys, corticomedullary cysts, and progressive renal failure, often without a family history</a:t>
            </a:r>
            <a:endParaRPr lang="en-US" dirty="0"/>
          </a:p>
        </p:txBody>
      </p:sp>
      <p:sp>
        <p:nvSpPr>
          <p:cNvPr id="4" name="Slide Number Placeholder 3">
            <a:extLst>
              <a:ext uri="{FF2B5EF4-FFF2-40B4-BE49-F238E27FC236}">
                <a16:creationId xmlns:a16="http://schemas.microsoft.com/office/drawing/2014/main" id="{855834E4-F400-94E7-6D74-5025AA3246B2}"/>
              </a:ext>
            </a:extLst>
          </p:cNvPr>
          <p:cNvSpPr>
            <a:spLocks noGrp="1"/>
          </p:cNvSpPr>
          <p:nvPr>
            <p:ph type="sldNum" sz="quarter" idx="5"/>
          </p:nvPr>
        </p:nvSpPr>
        <p:spPr/>
        <p:txBody>
          <a:bodyPr/>
          <a:lstStyle/>
          <a:p>
            <a:fld id="{654A87E7-3580-464C-968E-B7BA89348E43}" type="slidenum">
              <a:rPr lang="en-US" smtClean="0"/>
              <a:t>61</a:t>
            </a:fld>
            <a:endParaRPr lang="en-US"/>
          </a:p>
        </p:txBody>
      </p:sp>
    </p:spTree>
    <p:extLst>
      <p:ext uri="{BB962C8B-B14F-4D97-AF65-F5344CB8AC3E}">
        <p14:creationId xmlns:p14="http://schemas.microsoft.com/office/powerpoint/2010/main" val="13014727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451A1F-3B01-C43B-344C-5DAED749B0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B924F8-945C-A4AE-9F1C-6CC5C88CDC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42F105-1353-A77A-3DFC-EF1574AF06D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0E55328-5951-4530-01F3-4F574BD988EE}"/>
              </a:ext>
            </a:extLst>
          </p:cNvPr>
          <p:cNvSpPr>
            <a:spLocks noGrp="1"/>
          </p:cNvSpPr>
          <p:nvPr>
            <p:ph type="sldNum" sz="quarter" idx="5"/>
          </p:nvPr>
        </p:nvSpPr>
        <p:spPr/>
        <p:txBody>
          <a:bodyPr/>
          <a:lstStyle/>
          <a:p>
            <a:fld id="{654A87E7-3580-464C-968E-B7BA89348E43}" type="slidenum">
              <a:rPr lang="en-US" smtClean="0"/>
              <a:t>62</a:t>
            </a:fld>
            <a:endParaRPr lang="en-US"/>
          </a:p>
        </p:txBody>
      </p:sp>
    </p:spTree>
    <p:extLst>
      <p:ext uri="{BB962C8B-B14F-4D97-AF65-F5344CB8AC3E}">
        <p14:creationId xmlns:p14="http://schemas.microsoft.com/office/powerpoint/2010/main" val="29259597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31A629-B42B-4067-EE95-9CBB370BEB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694D8D-D0D5-BA65-F9F2-118EAECDC2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338047-AB2F-6DF6-FA62-63CE51EAD567}"/>
              </a:ext>
            </a:extLst>
          </p:cNvPr>
          <p:cNvSpPr>
            <a:spLocks noGrp="1"/>
          </p:cNvSpPr>
          <p:nvPr>
            <p:ph type="body" idx="1"/>
          </p:nvPr>
        </p:nvSpPr>
        <p:spPr/>
        <p:txBody>
          <a:bodyPr/>
          <a:lstStyle/>
          <a:p>
            <a:r>
              <a:rPr lang="en-US" sz="1200" b="0" i="0" kern="1200" dirty="0">
                <a:solidFill>
                  <a:schemeClr val="tx1"/>
                </a:solidFill>
                <a:effectLst/>
                <a:latin typeface="+mn-lt"/>
                <a:ea typeface="+mn-ea"/>
                <a:cs typeface="+mn-cs"/>
              </a:rPr>
              <a:t>ADPKD is most commonly caused by mutations in PKD1, encoding polycystin-1, which localizes to the primary cilium of renal tubular epithelial cells</a:t>
            </a:r>
            <a:endParaRPr lang="en-US" dirty="0"/>
          </a:p>
        </p:txBody>
      </p:sp>
      <p:sp>
        <p:nvSpPr>
          <p:cNvPr id="4" name="Slide Number Placeholder 3">
            <a:extLst>
              <a:ext uri="{FF2B5EF4-FFF2-40B4-BE49-F238E27FC236}">
                <a16:creationId xmlns:a16="http://schemas.microsoft.com/office/drawing/2014/main" id="{50A7A868-C84F-513E-DA18-ADF09903918F}"/>
              </a:ext>
            </a:extLst>
          </p:cNvPr>
          <p:cNvSpPr>
            <a:spLocks noGrp="1"/>
          </p:cNvSpPr>
          <p:nvPr>
            <p:ph type="sldNum" sz="quarter" idx="5"/>
          </p:nvPr>
        </p:nvSpPr>
        <p:spPr/>
        <p:txBody>
          <a:bodyPr/>
          <a:lstStyle/>
          <a:p>
            <a:fld id="{654A87E7-3580-464C-968E-B7BA89348E43}" type="slidenum">
              <a:rPr lang="en-US" smtClean="0"/>
              <a:t>63</a:t>
            </a:fld>
            <a:endParaRPr lang="en-US"/>
          </a:p>
        </p:txBody>
      </p:sp>
    </p:spTree>
    <p:extLst>
      <p:ext uri="{BB962C8B-B14F-4D97-AF65-F5344CB8AC3E}">
        <p14:creationId xmlns:p14="http://schemas.microsoft.com/office/powerpoint/2010/main" val="25337126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0BD428-6EB4-460D-2E98-5F3471658A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524753-CDC9-AA60-9C44-0A251EA4A2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F95D71-C12E-DDC8-E2C4-4446A1F795D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8DB2073-13C6-EBF7-D894-824AE4E6A2EC}"/>
              </a:ext>
            </a:extLst>
          </p:cNvPr>
          <p:cNvSpPr>
            <a:spLocks noGrp="1"/>
          </p:cNvSpPr>
          <p:nvPr>
            <p:ph type="sldNum" sz="quarter" idx="5"/>
          </p:nvPr>
        </p:nvSpPr>
        <p:spPr/>
        <p:txBody>
          <a:bodyPr/>
          <a:lstStyle/>
          <a:p>
            <a:fld id="{654A87E7-3580-464C-968E-B7BA89348E43}" type="slidenum">
              <a:rPr lang="en-US" smtClean="0"/>
              <a:t>64</a:t>
            </a:fld>
            <a:endParaRPr lang="en-US"/>
          </a:p>
        </p:txBody>
      </p:sp>
    </p:spTree>
    <p:extLst>
      <p:ext uri="{BB962C8B-B14F-4D97-AF65-F5344CB8AC3E}">
        <p14:creationId xmlns:p14="http://schemas.microsoft.com/office/powerpoint/2010/main" val="37142748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A070C9-5985-37F1-7EDD-8218FD8422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4B7789-8AB3-1285-C80F-D28E4B54D7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8BD31D-44AB-9E25-5016-B60690E55B5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A2D5FD1-DCA7-B7F2-57F7-AEB4F3D43155}"/>
              </a:ext>
            </a:extLst>
          </p:cNvPr>
          <p:cNvSpPr>
            <a:spLocks noGrp="1"/>
          </p:cNvSpPr>
          <p:nvPr>
            <p:ph type="sldNum" sz="quarter" idx="5"/>
          </p:nvPr>
        </p:nvSpPr>
        <p:spPr/>
        <p:txBody>
          <a:bodyPr/>
          <a:lstStyle/>
          <a:p>
            <a:fld id="{654A87E7-3580-464C-968E-B7BA89348E43}" type="slidenum">
              <a:rPr lang="en-US" smtClean="0"/>
              <a:t>65</a:t>
            </a:fld>
            <a:endParaRPr lang="en-US"/>
          </a:p>
        </p:txBody>
      </p:sp>
    </p:spTree>
    <p:extLst>
      <p:ext uri="{BB962C8B-B14F-4D97-AF65-F5344CB8AC3E}">
        <p14:creationId xmlns:p14="http://schemas.microsoft.com/office/powerpoint/2010/main" val="6443797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4A87E7-3580-464C-968E-B7BA89348E43}" type="slidenum">
              <a:rPr lang="en-US" smtClean="0"/>
              <a:t>7</a:t>
            </a:fld>
            <a:endParaRPr lang="en-US"/>
          </a:p>
        </p:txBody>
      </p:sp>
    </p:spTree>
    <p:extLst>
      <p:ext uri="{BB962C8B-B14F-4D97-AF65-F5344CB8AC3E}">
        <p14:creationId xmlns:p14="http://schemas.microsoft.com/office/powerpoint/2010/main" val="30474480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4A87E7-3580-464C-968E-B7BA89348E43}" type="slidenum">
              <a:rPr lang="en-US" smtClean="0"/>
              <a:t>8</a:t>
            </a:fld>
            <a:endParaRPr lang="en-US"/>
          </a:p>
        </p:txBody>
      </p:sp>
    </p:spTree>
    <p:extLst>
      <p:ext uri="{BB962C8B-B14F-4D97-AF65-F5344CB8AC3E}">
        <p14:creationId xmlns:p14="http://schemas.microsoft.com/office/powerpoint/2010/main" val="41668023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4A87E7-3580-464C-968E-B7BA89348E43}" type="slidenum">
              <a:rPr lang="en-US" smtClean="0"/>
              <a:t>10</a:t>
            </a:fld>
            <a:endParaRPr lang="en-US"/>
          </a:p>
        </p:txBody>
      </p:sp>
    </p:spTree>
    <p:extLst>
      <p:ext uri="{BB962C8B-B14F-4D97-AF65-F5344CB8AC3E}">
        <p14:creationId xmlns:p14="http://schemas.microsoft.com/office/powerpoint/2010/main" val="22460688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4A87E7-3580-464C-968E-B7BA89348E43}" type="slidenum">
              <a:rPr lang="en-US" smtClean="0"/>
              <a:t>11</a:t>
            </a:fld>
            <a:endParaRPr lang="en-US"/>
          </a:p>
        </p:txBody>
      </p:sp>
    </p:spTree>
    <p:extLst>
      <p:ext uri="{BB962C8B-B14F-4D97-AF65-F5344CB8AC3E}">
        <p14:creationId xmlns:p14="http://schemas.microsoft.com/office/powerpoint/2010/main" val="33249450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Two-hit hypothesis </a:t>
            </a:r>
          </a:p>
          <a:p>
            <a:endParaRPr lang="en-US" dirty="0"/>
          </a:p>
          <a:p>
            <a:r>
              <a:rPr lang="en-US" dirty="0"/>
              <a:t>PC1 and PC2 are co-localized in the primary cilium of renal epithelial cells, which function as a mechanosensory. </a:t>
            </a:r>
          </a:p>
          <a:p>
            <a:endParaRPr lang="en-US" dirty="0"/>
          </a:p>
          <a:p>
            <a:r>
              <a:rPr lang="en-US" dirty="0"/>
              <a:t>Primary cilia create transmembrane calcium currents in the presence of stretch and luminal flow. </a:t>
            </a:r>
          </a:p>
          <a:p>
            <a:endParaRPr lang="en-US" dirty="0"/>
          </a:p>
          <a:p>
            <a:r>
              <a:rPr lang="en-US" dirty="0"/>
              <a:t>Normal function increases intracellular calcium, which initiates a signaling cascade leading to vesicle fusion and a change in gene transcription. </a:t>
            </a:r>
          </a:p>
          <a:p>
            <a:endParaRPr lang="en-US" dirty="0"/>
          </a:p>
        </p:txBody>
      </p:sp>
      <p:sp>
        <p:nvSpPr>
          <p:cNvPr id="4" name="Slide Number Placeholder 3"/>
          <p:cNvSpPr>
            <a:spLocks noGrp="1"/>
          </p:cNvSpPr>
          <p:nvPr>
            <p:ph type="sldNum" sz="quarter" idx="5"/>
          </p:nvPr>
        </p:nvSpPr>
        <p:spPr/>
        <p:txBody>
          <a:bodyPr/>
          <a:lstStyle/>
          <a:p>
            <a:fld id="{654A87E7-3580-464C-968E-B7BA89348E43}" type="slidenum">
              <a:rPr lang="en-US" smtClean="0"/>
              <a:t>15</a:t>
            </a:fld>
            <a:endParaRPr lang="en-US"/>
          </a:p>
        </p:txBody>
      </p:sp>
    </p:spTree>
    <p:extLst>
      <p:ext uri="{BB962C8B-B14F-4D97-AF65-F5344CB8AC3E}">
        <p14:creationId xmlns:p14="http://schemas.microsoft.com/office/powerpoint/2010/main" val="32903679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cs typeface="ＭＳ Ｐゴシック" charset="0"/>
              </a:defRPr>
            </a:lvl2pPr>
            <a:lvl3pPr marL="1143000" indent="-228600">
              <a:defRPr sz="2400">
                <a:solidFill>
                  <a:schemeClr val="tx1"/>
                </a:solidFill>
                <a:latin typeface="Garamond" charset="0"/>
                <a:ea typeface="ＭＳ Ｐゴシック" charset="0"/>
                <a:cs typeface="ＭＳ Ｐゴシック" charset="0"/>
              </a:defRPr>
            </a:lvl3pPr>
            <a:lvl4pPr marL="1600200" indent="-228600">
              <a:defRPr sz="2400">
                <a:solidFill>
                  <a:schemeClr val="tx1"/>
                </a:solidFill>
                <a:latin typeface="Garamond" charset="0"/>
                <a:ea typeface="ＭＳ Ｐゴシック" charset="0"/>
                <a:cs typeface="ＭＳ Ｐゴシック" charset="0"/>
              </a:defRPr>
            </a:lvl4pPr>
            <a:lvl5pPr marL="2057400" indent="-228600">
              <a:defRPr sz="2400">
                <a:solidFill>
                  <a:schemeClr val="tx1"/>
                </a:solidFill>
                <a:latin typeface="Garamond"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cs typeface="ＭＳ Ｐゴシック" charset="0"/>
              </a:defRPr>
            </a:lvl9pPr>
          </a:lstStyle>
          <a:p>
            <a:fld id="{0EA9F2B0-E2C9-3849-B99C-6C61472A92C5}" type="slidenum">
              <a:rPr lang="en-US" sz="1200">
                <a:solidFill>
                  <a:srgbClr val="000000"/>
                </a:solidFill>
                <a:latin typeface="Arial" charset="0"/>
              </a:rPr>
              <a:pPr/>
              <a:t>17</a:t>
            </a:fld>
            <a:endParaRPr lang="en-US" sz="1200">
              <a:solidFill>
                <a:srgbClr val="000000"/>
              </a:solidFill>
              <a:latin typeface="Arial" charset="0"/>
            </a:endParaRPr>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P06-8445</a:t>
            </a:r>
          </a:p>
          <a:p>
            <a:pPr eaLnBrk="1" hangingPunct="1"/>
            <a:r>
              <a:rPr lang="en-US"/>
              <a:t>1515g kidney</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cs typeface="ＭＳ Ｐゴシック" charset="0"/>
              </a:defRPr>
            </a:lvl2pPr>
            <a:lvl3pPr marL="1143000" indent="-228600">
              <a:defRPr sz="2400">
                <a:solidFill>
                  <a:schemeClr val="tx1"/>
                </a:solidFill>
                <a:latin typeface="Garamond" charset="0"/>
                <a:ea typeface="ＭＳ Ｐゴシック" charset="0"/>
                <a:cs typeface="ＭＳ Ｐゴシック" charset="0"/>
              </a:defRPr>
            </a:lvl3pPr>
            <a:lvl4pPr marL="1600200" indent="-228600">
              <a:defRPr sz="2400">
                <a:solidFill>
                  <a:schemeClr val="tx1"/>
                </a:solidFill>
                <a:latin typeface="Garamond" charset="0"/>
                <a:ea typeface="ＭＳ Ｐゴシック" charset="0"/>
                <a:cs typeface="ＭＳ Ｐゴシック" charset="0"/>
              </a:defRPr>
            </a:lvl4pPr>
            <a:lvl5pPr marL="2057400" indent="-228600">
              <a:defRPr sz="2400">
                <a:solidFill>
                  <a:schemeClr val="tx1"/>
                </a:solidFill>
                <a:latin typeface="Garamond"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cs typeface="ＭＳ Ｐゴシック" charset="0"/>
              </a:defRPr>
            </a:lvl9pPr>
          </a:lstStyle>
          <a:p>
            <a:fld id="{D2A8785E-41ED-F140-8CEF-FEEA585EAC70}" type="slidenum">
              <a:rPr lang="en-US" sz="1200">
                <a:solidFill>
                  <a:srgbClr val="000000"/>
                </a:solidFill>
                <a:latin typeface="Arial" charset="0"/>
              </a:rPr>
              <a:pPr/>
              <a:t>18</a:t>
            </a:fld>
            <a:endParaRPr lang="en-US" sz="1200">
              <a:solidFill>
                <a:srgbClr val="000000"/>
              </a:solidFill>
              <a:latin typeface="Arial" charset="0"/>
            </a:endParaRPr>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P91-3042</a:t>
            </a:r>
          </a:p>
          <a:p>
            <a:pPr eaLnBrk="1" hangingPunct="1"/>
            <a:r>
              <a:rPr lang="en-US"/>
              <a:t>14 year old male with bilateral polycystic kidneys</a:t>
            </a:r>
          </a:p>
          <a:p>
            <a:pPr eaLnBrk="1" hangingPunct="1"/>
            <a:r>
              <a:rPr lang="en-US"/>
              <a:t>No known family history of polycystic kidney disease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D26C2-3A9C-804D-83E7-45A60D5D018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5109523-74CE-6F4C-9C0C-69F3C51CCF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116C909-65A3-BE45-919C-B459F5AC200E}"/>
              </a:ext>
            </a:extLst>
          </p:cNvPr>
          <p:cNvSpPr>
            <a:spLocks noGrp="1"/>
          </p:cNvSpPr>
          <p:nvPr>
            <p:ph type="dt" sz="half" idx="10"/>
          </p:nvPr>
        </p:nvSpPr>
        <p:spPr/>
        <p:txBody>
          <a:bodyPr/>
          <a:lstStyle/>
          <a:p>
            <a:fld id="{3CC2385E-BAC7-3F42-B91F-3AC00928A3BA}" type="datetimeFigureOut">
              <a:rPr lang="en-US" smtClean="0"/>
              <a:t>10/29/25</a:t>
            </a:fld>
            <a:endParaRPr lang="en-US"/>
          </a:p>
        </p:txBody>
      </p:sp>
      <p:sp>
        <p:nvSpPr>
          <p:cNvPr id="5" name="Footer Placeholder 4">
            <a:extLst>
              <a:ext uri="{FF2B5EF4-FFF2-40B4-BE49-F238E27FC236}">
                <a16:creationId xmlns:a16="http://schemas.microsoft.com/office/drawing/2014/main" id="{9D14C3F9-13BB-7941-B1D8-A7E2D5DD60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CF664D-FAAA-8941-AF02-A1EA2FE80AD8}"/>
              </a:ext>
            </a:extLst>
          </p:cNvPr>
          <p:cNvSpPr>
            <a:spLocks noGrp="1"/>
          </p:cNvSpPr>
          <p:nvPr>
            <p:ph type="sldNum" sz="quarter" idx="12"/>
          </p:nvPr>
        </p:nvSpPr>
        <p:spPr/>
        <p:txBody>
          <a:bodyPr/>
          <a:lstStyle/>
          <a:p>
            <a:fld id="{3333308A-F5A5-2645-A21E-6DE5546963F5}" type="slidenum">
              <a:rPr lang="en-US" smtClean="0"/>
              <a:t>‹#›</a:t>
            </a:fld>
            <a:endParaRPr lang="en-US"/>
          </a:p>
        </p:txBody>
      </p:sp>
    </p:spTree>
    <p:extLst>
      <p:ext uri="{BB962C8B-B14F-4D97-AF65-F5344CB8AC3E}">
        <p14:creationId xmlns:p14="http://schemas.microsoft.com/office/powerpoint/2010/main" val="27281699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242E3-EF99-1643-ADBC-03741363F61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DB1F57-C50E-2E41-A303-65BB9F573E8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1A5FDD-A4C2-ED4D-BB4D-BAC16B77CAA9}"/>
              </a:ext>
            </a:extLst>
          </p:cNvPr>
          <p:cNvSpPr>
            <a:spLocks noGrp="1"/>
          </p:cNvSpPr>
          <p:nvPr>
            <p:ph type="dt" sz="half" idx="10"/>
          </p:nvPr>
        </p:nvSpPr>
        <p:spPr/>
        <p:txBody>
          <a:bodyPr/>
          <a:lstStyle/>
          <a:p>
            <a:fld id="{3CC2385E-BAC7-3F42-B91F-3AC00928A3BA}" type="datetimeFigureOut">
              <a:rPr lang="en-US" smtClean="0"/>
              <a:t>10/29/25</a:t>
            </a:fld>
            <a:endParaRPr lang="en-US"/>
          </a:p>
        </p:txBody>
      </p:sp>
      <p:sp>
        <p:nvSpPr>
          <p:cNvPr id="5" name="Footer Placeholder 4">
            <a:extLst>
              <a:ext uri="{FF2B5EF4-FFF2-40B4-BE49-F238E27FC236}">
                <a16:creationId xmlns:a16="http://schemas.microsoft.com/office/drawing/2014/main" id="{FAAB2E45-FB65-6848-8F0F-48EFB77199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786DB3-7305-2945-B141-0D030B0B95AD}"/>
              </a:ext>
            </a:extLst>
          </p:cNvPr>
          <p:cNvSpPr>
            <a:spLocks noGrp="1"/>
          </p:cNvSpPr>
          <p:nvPr>
            <p:ph type="sldNum" sz="quarter" idx="12"/>
          </p:nvPr>
        </p:nvSpPr>
        <p:spPr/>
        <p:txBody>
          <a:bodyPr/>
          <a:lstStyle/>
          <a:p>
            <a:fld id="{3333308A-F5A5-2645-A21E-6DE5546963F5}" type="slidenum">
              <a:rPr lang="en-US" smtClean="0"/>
              <a:t>‹#›</a:t>
            </a:fld>
            <a:endParaRPr lang="en-US"/>
          </a:p>
        </p:txBody>
      </p:sp>
    </p:spTree>
    <p:extLst>
      <p:ext uri="{BB962C8B-B14F-4D97-AF65-F5344CB8AC3E}">
        <p14:creationId xmlns:p14="http://schemas.microsoft.com/office/powerpoint/2010/main" val="18621674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3ADD47-B50A-5740-9397-CF75BD948D0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CEEAD68-E37C-B341-9AC6-5A2759B278F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975192-3307-404A-B82E-44C019940BD7}"/>
              </a:ext>
            </a:extLst>
          </p:cNvPr>
          <p:cNvSpPr>
            <a:spLocks noGrp="1"/>
          </p:cNvSpPr>
          <p:nvPr>
            <p:ph type="dt" sz="half" idx="10"/>
          </p:nvPr>
        </p:nvSpPr>
        <p:spPr/>
        <p:txBody>
          <a:bodyPr/>
          <a:lstStyle/>
          <a:p>
            <a:fld id="{3CC2385E-BAC7-3F42-B91F-3AC00928A3BA}" type="datetimeFigureOut">
              <a:rPr lang="en-US" smtClean="0"/>
              <a:t>10/29/25</a:t>
            </a:fld>
            <a:endParaRPr lang="en-US"/>
          </a:p>
        </p:txBody>
      </p:sp>
      <p:sp>
        <p:nvSpPr>
          <p:cNvPr id="5" name="Footer Placeholder 4">
            <a:extLst>
              <a:ext uri="{FF2B5EF4-FFF2-40B4-BE49-F238E27FC236}">
                <a16:creationId xmlns:a16="http://schemas.microsoft.com/office/drawing/2014/main" id="{0F7AAE6A-485F-AC42-8E25-CC7D24C5C0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8E8B23-E473-1243-852A-1D152F250603}"/>
              </a:ext>
            </a:extLst>
          </p:cNvPr>
          <p:cNvSpPr>
            <a:spLocks noGrp="1"/>
          </p:cNvSpPr>
          <p:nvPr>
            <p:ph type="sldNum" sz="quarter" idx="12"/>
          </p:nvPr>
        </p:nvSpPr>
        <p:spPr/>
        <p:txBody>
          <a:bodyPr/>
          <a:lstStyle/>
          <a:p>
            <a:fld id="{3333308A-F5A5-2645-A21E-6DE5546963F5}" type="slidenum">
              <a:rPr lang="en-US" smtClean="0"/>
              <a:t>‹#›</a:t>
            </a:fld>
            <a:endParaRPr lang="en-US"/>
          </a:p>
        </p:txBody>
      </p:sp>
    </p:spTree>
    <p:extLst>
      <p:ext uri="{BB962C8B-B14F-4D97-AF65-F5344CB8AC3E}">
        <p14:creationId xmlns:p14="http://schemas.microsoft.com/office/powerpoint/2010/main" val="3876845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783B6-120A-FE45-9905-20C90F3DBA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23FF4D8-2AD3-494E-A40A-9F0FA37F16A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D01207-430B-B14A-BB70-5B25F23C77B9}"/>
              </a:ext>
            </a:extLst>
          </p:cNvPr>
          <p:cNvSpPr>
            <a:spLocks noGrp="1"/>
          </p:cNvSpPr>
          <p:nvPr>
            <p:ph type="dt" sz="half" idx="10"/>
          </p:nvPr>
        </p:nvSpPr>
        <p:spPr/>
        <p:txBody>
          <a:bodyPr/>
          <a:lstStyle/>
          <a:p>
            <a:fld id="{3CC2385E-BAC7-3F42-B91F-3AC00928A3BA}" type="datetimeFigureOut">
              <a:rPr lang="en-US" smtClean="0"/>
              <a:t>10/29/25</a:t>
            </a:fld>
            <a:endParaRPr lang="en-US"/>
          </a:p>
        </p:txBody>
      </p:sp>
      <p:sp>
        <p:nvSpPr>
          <p:cNvPr id="5" name="Footer Placeholder 4">
            <a:extLst>
              <a:ext uri="{FF2B5EF4-FFF2-40B4-BE49-F238E27FC236}">
                <a16:creationId xmlns:a16="http://schemas.microsoft.com/office/drawing/2014/main" id="{54342A27-58E5-2F47-9E80-2550970C8A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9C31A3-D2A5-2A4E-85F3-714158CEBBEC}"/>
              </a:ext>
            </a:extLst>
          </p:cNvPr>
          <p:cNvSpPr>
            <a:spLocks noGrp="1"/>
          </p:cNvSpPr>
          <p:nvPr>
            <p:ph type="sldNum" sz="quarter" idx="12"/>
          </p:nvPr>
        </p:nvSpPr>
        <p:spPr/>
        <p:txBody>
          <a:bodyPr/>
          <a:lstStyle/>
          <a:p>
            <a:fld id="{3333308A-F5A5-2645-A21E-6DE5546963F5}" type="slidenum">
              <a:rPr lang="en-US" smtClean="0"/>
              <a:t>‹#›</a:t>
            </a:fld>
            <a:endParaRPr lang="en-US"/>
          </a:p>
        </p:txBody>
      </p:sp>
    </p:spTree>
    <p:extLst>
      <p:ext uri="{BB962C8B-B14F-4D97-AF65-F5344CB8AC3E}">
        <p14:creationId xmlns:p14="http://schemas.microsoft.com/office/powerpoint/2010/main" val="25020500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A70E2-7395-D04D-B962-583951A2BEE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B192062-41A2-DB43-902E-60B57BCE1A1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8A78011-E7DC-9849-AB2D-8C19F35C1C72}"/>
              </a:ext>
            </a:extLst>
          </p:cNvPr>
          <p:cNvSpPr>
            <a:spLocks noGrp="1"/>
          </p:cNvSpPr>
          <p:nvPr>
            <p:ph type="dt" sz="half" idx="10"/>
          </p:nvPr>
        </p:nvSpPr>
        <p:spPr/>
        <p:txBody>
          <a:bodyPr/>
          <a:lstStyle/>
          <a:p>
            <a:fld id="{3CC2385E-BAC7-3F42-B91F-3AC00928A3BA}" type="datetimeFigureOut">
              <a:rPr lang="en-US" smtClean="0"/>
              <a:t>10/29/25</a:t>
            </a:fld>
            <a:endParaRPr lang="en-US"/>
          </a:p>
        </p:txBody>
      </p:sp>
      <p:sp>
        <p:nvSpPr>
          <p:cNvPr id="5" name="Footer Placeholder 4">
            <a:extLst>
              <a:ext uri="{FF2B5EF4-FFF2-40B4-BE49-F238E27FC236}">
                <a16:creationId xmlns:a16="http://schemas.microsoft.com/office/drawing/2014/main" id="{CFBB5BEC-B024-5649-A0F0-F222D13D7D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334D5E-4ACE-E84D-8D48-28C10BBD1C74}"/>
              </a:ext>
            </a:extLst>
          </p:cNvPr>
          <p:cNvSpPr>
            <a:spLocks noGrp="1"/>
          </p:cNvSpPr>
          <p:nvPr>
            <p:ph type="sldNum" sz="quarter" idx="12"/>
          </p:nvPr>
        </p:nvSpPr>
        <p:spPr/>
        <p:txBody>
          <a:bodyPr/>
          <a:lstStyle/>
          <a:p>
            <a:fld id="{3333308A-F5A5-2645-A21E-6DE5546963F5}" type="slidenum">
              <a:rPr lang="en-US" smtClean="0"/>
              <a:t>‹#›</a:t>
            </a:fld>
            <a:endParaRPr lang="en-US"/>
          </a:p>
        </p:txBody>
      </p:sp>
    </p:spTree>
    <p:extLst>
      <p:ext uri="{BB962C8B-B14F-4D97-AF65-F5344CB8AC3E}">
        <p14:creationId xmlns:p14="http://schemas.microsoft.com/office/powerpoint/2010/main" val="19457628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830E6-C96A-E945-AE78-9434DDF88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51391D-04AB-B547-81DC-76A60501DF9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CC6F124-9AD5-E94B-B33F-5F398E22B2A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B945C5-A261-F440-9A80-311C02D8BFF7}"/>
              </a:ext>
            </a:extLst>
          </p:cNvPr>
          <p:cNvSpPr>
            <a:spLocks noGrp="1"/>
          </p:cNvSpPr>
          <p:nvPr>
            <p:ph type="dt" sz="half" idx="10"/>
          </p:nvPr>
        </p:nvSpPr>
        <p:spPr/>
        <p:txBody>
          <a:bodyPr/>
          <a:lstStyle/>
          <a:p>
            <a:fld id="{3CC2385E-BAC7-3F42-B91F-3AC00928A3BA}" type="datetimeFigureOut">
              <a:rPr lang="en-US" smtClean="0"/>
              <a:t>10/29/25</a:t>
            </a:fld>
            <a:endParaRPr lang="en-US"/>
          </a:p>
        </p:txBody>
      </p:sp>
      <p:sp>
        <p:nvSpPr>
          <p:cNvPr id="6" name="Footer Placeholder 5">
            <a:extLst>
              <a:ext uri="{FF2B5EF4-FFF2-40B4-BE49-F238E27FC236}">
                <a16:creationId xmlns:a16="http://schemas.microsoft.com/office/drawing/2014/main" id="{BDEE7FF4-FF83-9041-9E55-AC5EF3BF21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92E713-4E85-0C4C-BA42-A756789928AB}"/>
              </a:ext>
            </a:extLst>
          </p:cNvPr>
          <p:cNvSpPr>
            <a:spLocks noGrp="1"/>
          </p:cNvSpPr>
          <p:nvPr>
            <p:ph type="sldNum" sz="quarter" idx="12"/>
          </p:nvPr>
        </p:nvSpPr>
        <p:spPr/>
        <p:txBody>
          <a:bodyPr/>
          <a:lstStyle/>
          <a:p>
            <a:fld id="{3333308A-F5A5-2645-A21E-6DE5546963F5}" type="slidenum">
              <a:rPr lang="en-US" smtClean="0"/>
              <a:t>‹#›</a:t>
            </a:fld>
            <a:endParaRPr lang="en-US"/>
          </a:p>
        </p:txBody>
      </p:sp>
    </p:spTree>
    <p:extLst>
      <p:ext uri="{BB962C8B-B14F-4D97-AF65-F5344CB8AC3E}">
        <p14:creationId xmlns:p14="http://schemas.microsoft.com/office/powerpoint/2010/main" val="10598684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93DE7-7F75-FB41-B144-1889EEDDC9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A2AAD04-F623-D94D-889B-B2A55762F6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0459CAD-5B40-654B-BF87-2C362F5BCA5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523DF5-48C4-9F48-8DBC-CCD43A3BBD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E2D75C2-F283-7A49-8643-2969687107B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3100DF5-4F4B-4D4B-8F5D-BEEC426C880E}"/>
              </a:ext>
            </a:extLst>
          </p:cNvPr>
          <p:cNvSpPr>
            <a:spLocks noGrp="1"/>
          </p:cNvSpPr>
          <p:nvPr>
            <p:ph type="dt" sz="half" idx="10"/>
          </p:nvPr>
        </p:nvSpPr>
        <p:spPr/>
        <p:txBody>
          <a:bodyPr/>
          <a:lstStyle/>
          <a:p>
            <a:fld id="{3CC2385E-BAC7-3F42-B91F-3AC00928A3BA}" type="datetimeFigureOut">
              <a:rPr lang="en-US" smtClean="0"/>
              <a:t>10/29/25</a:t>
            </a:fld>
            <a:endParaRPr lang="en-US"/>
          </a:p>
        </p:txBody>
      </p:sp>
      <p:sp>
        <p:nvSpPr>
          <p:cNvPr id="8" name="Footer Placeholder 7">
            <a:extLst>
              <a:ext uri="{FF2B5EF4-FFF2-40B4-BE49-F238E27FC236}">
                <a16:creationId xmlns:a16="http://schemas.microsoft.com/office/drawing/2014/main" id="{93FE846F-3834-894F-8C22-DD909A15E95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0E4CDAF-0C1C-FF40-B488-4C86E7FA1865}"/>
              </a:ext>
            </a:extLst>
          </p:cNvPr>
          <p:cNvSpPr>
            <a:spLocks noGrp="1"/>
          </p:cNvSpPr>
          <p:nvPr>
            <p:ph type="sldNum" sz="quarter" idx="12"/>
          </p:nvPr>
        </p:nvSpPr>
        <p:spPr/>
        <p:txBody>
          <a:bodyPr/>
          <a:lstStyle/>
          <a:p>
            <a:fld id="{3333308A-F5A5-2645-A21E-6DE5546963F5}" type="slidenum">
              <a:rPr lang="en-US" smtClean="0"/>
              <a:t>‹#›</a:t>
            </a:fld>
            <a:endParaRPr lang="en-US"/>
          </a:p>
        </p:txBody>
      </p:sp>
    </p:spTree>
    <p:extLst>
      <p:ext uri="{BB962C8B-B14F-4D97-AF65-F5344CB8AC3E}">
        <p14:creationId xmlns:p14="http://schemas.microsoft.com/office/powerpoint/2010/main" val="110240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7C7EF-1D0F-6B4A-8BEB-2BE61327BBE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E8A3CC5-A518-B142-A454-EA90D94AA5F8}"/>
              </a:ext>
            </a:extLst>
          </p:cNvPr>
          <p:cNvSpPr>
            <a:spLocks noGrp="1"/>
          </p:cNvSpPr>
          <p:nvPr>
            <p:ph type="dt" sz="half" idx="10"/>
          </p:nvPr>
        </p:nvSpPr>
        <p:spPr/>
        <p:txBody>
          <a:bodyPr/>
          <a:lstStyle/>
          <a:p>
            <a:fld id="{3CC2385E-BAC7-3F42-B91F-3AC00928A3BA}" type="datetimeFigureOut">
              <a:rPr lang="en-US" smtClean="0"/>
              <a:t>10/29/25</a:t>
            </a:fld>
            <a:endParaRPr lang="en-US"/>
          </a:p>
        </p:txBody>
      </p:sp>
      <p:sp>
        <p:nvSpPr>
          <p:cNvPr id="4" name="Footer Placeholder 3">
            <a:extLst>
              <a:ext uri="{FF2B5EF4-FFF2-40B4-BE49-F238E27FC236}">
                <a16:creationId xmlns:a16="http://schemas.microsoft.com/office/drawing/2014/main" id="{739F03EA-8B04-1B46-9059-DF5977C2C0B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94E6C8E-144D-114C-B54C-11997C11E681}"/>
              </a:ext>
            </a:extLst>
          </p:cNvPr>
          <p:cNvSpPr>
            <a:spLocks noGrp="1"/>
          </p:cNvSpPr>
          <p:nvPr>
            <p:ph type="sldNum" sz="quarter" idx="12"/>
          </p:nvPr>
        </p:nvSpPr>
        <p:spPr/>
        <p:txBody>
          <a:bodyPr/>
          <a:lstStyle/>
          <a:p>
            <a:fld id="{3333308A-F5A5-2645-A21E-6DE5546963F5}" type="slidenum">
              <a:rPr lang="en-US" smtClean="0"/>
              <a:t>‹#›</a:t>
            </a:fld>
            <a:endParaRPr lang="en-US"/>
          </a:p>
        </p:txBody>
      </p:sp>
    </p:spTree>
    <p:extLst>
      <p:ext uri="{BB962C8B-B14F-4D97-AF65-F5344CB8AC3E}">
        <p14:creationId xmlns:p14="http://schemas.microsoft.com/office/powerpoint/2010/main" val="39174308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8997B1-3171-A44D-997A-E64C52863772}"/>
              </a:ext>
            </a:extLst>
          </p:cNvPr>
          <p:cNvSpPr>
            <a:spLocks noGrp="1"/>
          </p:cNvSpPr>
          <p:nvPr>
            <p:ph type="dt" sz="half" idx="10"/>
          </p:nvPr>
        </p:nvSpPr>
        <p:spPr/>
        <p:txBody>
          <a:bodyPr/>
          <a:lstStyle/>
          <a:p>
            <a:fld id="{3CC2385E-BAC7-3F42-B91F-3AC00928A3BA}" type="datetimeFigureOut">
              <a:rPr lang="en-US" smtClean="0"/>
              <a:t>10/29/25</a:t>
            </a:fld>
            <a:endParaRPr lang="en-US"/>
          </a:p>
        </p:txBody>
      </p:sp>
      <p:sp>
        <p:nvSpPr>
          <p:cNvPr id="3" name="Footer Placeholder 2">
            <a:extLst>
              <a:ext uri="{FF2B5EF4-FFF2-40B4-BE49-F238E27FC236}">
                <a16:creationId xmlns:a16="http://schemas.microsoft.com/office/drawing/2014/main" id="{66C442FC-09D8-2E49-9C84-67A7AA51247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E978C09-144F-384C-985E-61BBAACBC4C3}"/>
              </a:ext>
            </a:extLst>
          </p:cNvPr>
          <p:cNvSpPr>
            <a:spLocks noGrp="1"/>
          </p:cNvSpPr>
          <p:nvPr>
            <p:ph type="sldNum" sz="quarter" idx="12"/>
          </p:nvPr>
        </p:nvSpPr>
        <p:spPr/>
        <p:txBody>
          <a:bodyPr/>
          <a:lstStyle/>
          <a:p>
            <a:fld id="{3333308A-F5A5-2645-A21E-6DE5546963F5}" type="slidenum">
              <a:rPr lang="en-US" smtClean="0"/>
              <a:t>‹#›</a:t>
            </a:fld>
            <a:endParaRPr lang="en-US"/>
          </a:p>
        </p:txBody>
      </p:sp>
    </p:spTree>
    <p:extLst>
      <p:ext uri="{BB962C8B-B14F-4D97-AF65-F5344CB8AC3E}">
        <p14:creationId xmlns:p14="http://schemas.microsoft.com/office/powerpoint/2010/main" val="32216243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98CA0-618E-2B43-BE72-7BBF187C70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94BF215-2684-5B40-A343-8CD779ECC9D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ED8AE0-A638-714F-ADDB-B073C9D7FA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FB71117-4DAF-F84C-BFDC-2C5F51F26CF1}"/>
              </a:ext>
            </a:extLst>
          </p:cNvPr>
          <p:cNvSpPr>
            <a:spLocks noGrp="1"/>
          </p:cNvSpPr>
          <p:nvPr>
            <p:ph type="dt" sz="half" idx="10"/>
          </p:nvPr>
        </p:nvSpPr>
        <p:spPr/>
        <p:txBody>
          <a:bodyPr/>
          <a:lstStyle/>
          <a:p>
            <a:fld id="{3CC2385E-BAC7-3F42-B91F-3AC00928A3BA}" type="datetimeFigureOut">
              <a:rPr lang="en-US" smtClean="0"/>
              <a:t>10/29/25</a:t>
            </a:fld>
            <a:endParaRPr lang="en-US"/>
          </a:p>
        </p:txBody>
      </p:sp>
      <p:sp>
        <p:nvSpPr>
          <p:cNvPr id="6" name="Footer Placeholder 5">
            <a:extLst>
              <a:ext uri="{FF2B5EF4-FFF2-40B4-BE49-F238E27FC236}">
                <a16:creationId xmlns:a16="http://schemas.microsoft.com/office/drawing/2014/main" id="{D8F3A216-EFD5-9744-BFAC-42A3C963F2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CF4B3D-1B3E-6F43-A37B-E6FEE37D938C}"/>
              </a:ext>
            </a:extLst>
          </p:cNvPr>
          <p:cNvSpPr>
            <a:spLocks noGrp="1"/>
          </p:cNvSpPr>
          <p:nvPr>
            <p:ph type="sldNum" sz="quarter" idx="12"/>
          </p:nvPr>
        </p:nvSpPr>
        <p:spPr/>
        <p:txBody>
          <a:bodyPr/>
          <a:lstStyle/>
          <a:p>
            <a:fld id="{3333308A-F5A5-2645-A21E-6DE5546963F5}" type="slidenum">
              <a:rPr lang="en-US" smtClean="0"/>
              <a:t>‹#›</a:t>
            </a:fld>
            <a:endParaRPr lang="en-US"/>
          </a:p>
        </p:txBody>
      </p:sp>
    </p:spTree>
    <p:extLst>
      <p:ext uri="{BB962C8B-B14F-4D97-AF65-F5344CB8AC3E}">
        <p14:creationId xmlns:p14="http://schemas.microsoft.com/office/powerpoint/2010/main" val="1481558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0583F-DF50-A34E-AE06-78A0B3F6FF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F1EF328-92B7-EE43-A0AC-619CB157EB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316E9B3-3B82-DB4E-83D5-5C15BD38FD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A3844E5-6317-2F43-82BB-8C4C84886F2E}"/>
              </a:ext>
            </a:extLst>
          </p:cNvPr>
          <p:cNvSpPr>
            <a:spLocks noGrp="1"/>
          </p:cNvSpPr>
          <p:nvPr>
            <p:ph type="dt" sz="half" idx="10"/>
          </p:nvPr>
        </p:nvSpPr>
        <p:spPr/>
        <p:txBody>
          <a:bodyPr/>
          <a:lstStyle/>
          <a:p>
            <a:fld id="{3CC2385E-BAC7-3F42-B91F-3AC00928A3BA}" type="datetimeFigureOut">
              <a:rPr lang="en-US" smtClean="0"/>
              <a:t>10/29/25</a:t>
            </a:fld>
            <a:endParaRPr lang="en-US"/>
          </a:p>
        </p:txBody>
      </p:sp>
      <p:sp>
        <p:nvSpPr>
          <p:cNvPr id="6" name="Footer Placeholder 5">
            <a:extLst>
              <a:ext uri="{FF2B5EF4-FFF2-40B4-BE49-F238E27FC236}">
                <a16:creationId xmlns:a16="http://schemas.microsoft.com/office/drawing/2014/main" id="{EC8FF3F8-6C18-8647-9FEB-C139611135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A19DC7-B7BE-1947-8BAC-2E5F8A2E3AA4}"/>
              </a:ext>
            </a:extLst>
          </p:cNvPr>
          <p:cNvSpPr>
            <a:spLocks noGrp="1"/>
          </p:cNvSpPr>
          <p:nvPr>
            <p:ph type="sldNum" sz="quarter" idx="12"/>
          </p:nvPr>
        </p:nvSpPr>
        <p:spPr/>
        <p:txBody>
          <a:bodyPr/>
          <a:lstStyle/>
          <a:p>
            <a:fld id="{3333308A-F5A5-2645-A21E-6DE5546963F5}" type="slidenum">
              <a:rPr lang="en-US" smtClean="0"/>
              <a:t>‹#›</a:t>
            </a:fld>
            <a:endParaRPr lang="en-US"/>
          </a:p>
        </p:txBody>
      </p:sp>
    </p:spTree>
    <p:extLst>
      <p:ext uri="{BB962C8B-B14F-4D97-AF65-F5344CB8AC3E}">
        <p14:creationId xmlns:p14="http://schemas.microsoft.com/office/powerpoint/2010/main" val="25601648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8913E9-7E4F-DC45-BE2A-1F1372FC03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2A487D0-CBB4-2E44-9BA6-3C271C8124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F67A58-6F45-F846-90C7-9A9D00C2D2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C2385E-BAC7-3F42-B91F-3AC00928A3BA}" type="datetimeFigureOut">
              <a:rPr lang="en-US" smtClean="0"/>
              <a:t>10/29/25</a:t>
            </a:fld>
            <a:endParaRPr lang="en-US"/>
          </a:p>
        </p:txBody>
      </p:sp>
      <p:sp>
        <p:nvSpPr>
          <p:cNvPr id="5" name="Footer Placeholder 4">
            <a:extLst>
              <a:ext uri="{FF2B5EF4-FFF2-40B4-BE49-F238E27FC236}">
                <a16:creationId xmlns:a16="http://schemas.microsoft.com/office/drawing/2014/main" id="{0DF19659-DA8D-DD47-9BCE-0D183EA143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E5C870C-E866-1E45-87F6-7061964207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33308A-F5A5-2645-A21E-6DE5546963F5}" type="slidenum">
              <a:rPr lang="en-US" smtClean="0"/>
              <a:t>‹#›</a:t>
            </a:fld>
            <a:endParaRPr lang="en-US"/>
          </a:p>
        </p:txBody>
      </p:sp>
    </p:spTree>
    <p:extLst>
      <p:ext uri="{BB962C8B-B14F-4D97-AF65-F5344CB8AC3E}">
        <p14:creationId xmlns:p14="http://schemas.microsoft.com/office/powerpoint/2010/main" val="26389597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10.jpeg"/><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gif"/></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em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jpeg"/><Relationship Id="rId7" Type="http://schemas.openxmlformats.org/officeDocument/2006/relationships/image" Target="../media/image41.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png"/><Relationship Id="rId9" Type="http://schemas.openxmlformats.org/officeDocument/2006/relationships/image" Target="../media/image43.png"/></Relationships>
</file>

<file path=ppt/slides/_rels/slide3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45.jpg"/></Relationships>
</file>

<file path=ppt/slides/_rels/slide3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7917BCA-DFD5-6843-96D8-77865754E3AF}"/>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912D23C-F289-2D4E-8D92-627DF9D2871A}"/>
              </a:ext>
            </a:extLst>
          </p:cNvPr>
          <p:cNvSpPr>
            <a:spLocks noGrp="1"/>
          </p:cNvSpPr>
          <p:nvPr>
            <p:ph type="ctrTitle"/>
          </p:nvPr>
        </p:nvSpPr>
        <p:spPr/>
        <p:txBody>
          <a:bodyPr/>
          <a:lstStyle/>
          <a:p>
            <a:pPr algn="l"/>
            <a:r>
              <a:rPr lang="en-US" dirty="0">
                <a:solidFill>
                  <a:schemeClr val="bg1"/>
                </a:solidFill>
              </a:rPr>
              <a:t>Cystic Kidney Diseases</a:t>
            </a:r>
          </a:p>
        </p:txBody>
      </p:sp>
      <p:sp>
        <p:nvSpPr>
          <p:cNvPr id="3" name="Subtitle 2">
            <a:extLst>
              <a:ext uri="{FF2B5EF4-FFF2-40B4-BE49-F238E27FC236}">
                <a16:creationId xmlns:a16="http://schemas.microsoft.com/office/drawing/2014/main" id="{172EFC4A-EC21-1E4F-B830-79E2536B3F3D}"/>
              </a:ext>
            </a:extLst>
          </p:cNvPr>
          <p:cNvSpPr>
            <a:spLocks noGrp="1"/>
          </p:cNvSpPr>
          <p:nvPr>
            <p:ph type="subTitle" idx="1"/>
          </p:nvPr>
        </p:nvSpPr>
        <p:spPr/>
        <p:txBody>
          <a:bodyPr/>
          <a:lstStyle/>
          <a:p>
            <a:pPr algn="l"/>
            <a:r>
              <a:rPr lang="en-US" dirty="0">
                <a:solidFill>
                  <a:schemeClr val="bg1"/>
                </a:solidFill>
              </a:rPr>
              <a:t>Dr. Jacob Nysather</a:t>
            </a:r>
          </a:p>
        </p:txBody>
      </p:sp>
    </p:spTree>
    <p:extLst>
      <p:ext uri="{BB962C8B-B14F-4D97-AF65-F5344CB8AC3E}">
        <p14:creationId xmlns:p14="http://schemas.microsoft.com/office/powerpoint/2010/main" val="18954773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ACF2C1-E7F5-6448-DAA0-FCA5A29D6A65}"/>
              </a:ext>
            </a:extLst>
          </p:cNvPr>
          <p:cNvPicPr>
            <a:picLocks noChangeAspect="1"/>
          </p:cNvPicPr>
          <p:nvPr/>
        </p:nvPicPr>
        <p:blipFill>
          <a:blip r:embed="rId3"/>
          <a:stretch>
            <a:fillRect/>
          </a:stretch>
        </p:blipFill>
        <p:spPr>
          <a:xfrm>
            <a:off x="0" y="-25096"/>
            <a:ext cx="12192000" cy="6858000"/>
          </a:xfrm>
          <a:prstGeom prst="rect">
            <a:avLst/>
          </a:prstGeom>
        </p:spPr>
      </p:pic>
      <p:sp>
        <p:nvSpPr>
          <p:cNvPr id="3" name="Text Placeholder 2">
            <a:extLst>
              <a:ext uri="{FF2B5EF4-FFF2-40B4-BE49-F238E27FC236}">
                <a16:creationId xmlns:a16="http://schemas.microsoft.com/office/drawing/2014/main" id="{9254A1F8-FBDE-3C84-9E10-CCDACE9B9083}"/>
              </a:ext>
            </a:extLst>
          </p:cNvPr>
          <p:cNvSpPr>
            <a:spLocks noGrp="1"/>
          </p:cNvSpPr>
          <p:nvPr>
            <p:ph type="body" idx="1"/>
          </p:nvPr>
        </p:nvSpPr>
        <p:spPr>
          <a:xfrm>
            <a:off x="836612" y="416078"/>
            <a:ext cx="5157787" cy="823912"/>
          </a:xfrm>
        </p:spPr>
        <p:txBody>
          <a:bodyPr>
            <a:normAutofit fontScale="92500"/>
          </a:bodyPr>
          <a:lstStyle/>
          <a:p>
            <a:pPr algn="ctr"/>
            <a:r>
              <a:rPr lang="en-US" sz="3200" dirty="0"/>
              <a:t>Unilateral Renal Agenesis</a:t>
            </a:r>
          </a:p>
        </p:txBody>
      </p:sp>
      <p:sp>
        <p:nvSpPr>
          <p:cNvPr id="4" name="Content Placeholder 3">
            <a:extLst>
              <a:ext uri="{FF2B5EF4-FFF2-40B4-BE49-F238E27FC236}">
                <a16:creationId xmlns:a16="http://schemas.microsoft.com/office/drawing/2014/main" id="{A4511445-7A54-7730-838D-A175923BDA49}"/>
              </a:ext>
            </a:extLst>
          </p:cNvPr>
          <p:cNvSpPr>
            <a:spLocks noGrp="1"/>
          </p:cNvSpPr>
          <p:nvPr>
            <p:ph sz="half" idx="2"/>
          </p:nvPr>
        </p:nvSpPr>
        <p:spPr>
          <a:xfrm>
            <a:off x="839788" y="1239990"/>
            <a:ext cx="5157787" cy="4949673"/>
          </a:xfrm>
        </p:spPr>
        <p:txBody>
          <a:bodyPr>
            <a:normAutofit/>
          </a:bodyPr>
          <a:lstStyle/>
          <a:p>
            <a:r>
              <a:rPr lang="en-US" sz="2400" dirty="0"/>
              <a:t>Ureteric bud fails to develop and induce differentiation = complete absence of kidney and ureter</a:t>
            </a:r>
          </a:p>
        </p:txBody>
      </p:sp>
      <p:sp>
        <p:nvSpPr>
          <p:cNvPr id="5" name="Text Placeholder 4">
            <a:extLst>
              <a:ext uri="{FF2B5EF4-FFF2-40B4-BE49-F238E27FC236}">
                <a16:creationId xmlns:a16="http://schemas.microsoft.com/office/drawing/2014/main" id="{2E48555F-67A9-D27F-9D3F-7CC1915838CE}"/>
              </a:ext>
            </a:extLst>
          </p:cNvPr>
          <p:cNvSpPr>
            <a:spLocks noGrp="1"/>
          </p:cNvSpPr>
          <p:nvPr>
            <p:ph type="body" sz="quarter" idx="3"/>
          </p:nvPr>
        </p:nvSpPr>
        <p:spPr>
          <a:xfrm>
            <a:off x="6172200" y="416078"/>
            <a:ext cx="5183188" cy="823912"/>
          </a:xfrm>
        </p:spPr>
        <p:txBody>
          <a:bodyPr>
            <a:normAutofit fontScale="92500"/>
          </a:bodyPr>
          <a:lstStyle/>
          <a:p>
            <a:pPr algn="ctr"/>
            <a:r>
              <a:rPr lang="en-US" sz="3200" dirty="0"/>
              <a:t>Multi-Cystic Dysplastic Kidney</a:t>
            </a:r>
          </a:p>
        </p:txBody>
      </p:sp>
      <p:sp>
        <p:nvSpPr>
          <p:cNvPr id="6" name="Content Placeholder 5">
            <a:extLst>
              <a:ext uri="{FF2B5EF4-FFF2-40B4-BE49-F238E27FC236}">
                <a16:creationId xmlns:a16="http://schemas.microsoft.com/office/drawing/2014/main" id="{A2D1765F-267E-50A9-9F61-6BEA0ABCA4BC}"/>
              </a:ext>
            </a:extLst>
          </p:cNvPr>
          <p:cNvSpPr>
            <a:spLocks noGrp="1"/>
          </p:cNvSpPr>
          <p:nvPr>
            <p:ph sz="quarter" idx="4"/>
          </p:nvPr>
        </p:nvSpPr>
        <p:spPr>
          <a:xfrm>
            <a:off x="6172200" y="1239990"/>
            <a:ext cx="5183188" cy="4949673"/>
          </a:xfrm>
        </p:spPr>
        <p:txBody>
          <a:bodyPr/>
          <a:lstStyle/>
          <a:p>
            <a:r>
              <a:rPr lang="en-US" sz="2400" dirty="0"/>
              <a:t>Ureteric bud develops but fails to induce differentiation = nonfunctioning kidney consisting of cysts and connective tissue.</a:t>
            </a:r>
          </a:p>
          <a:p>
            <a:r>
              <a:rPr lang="en-US" sz="2400" dirty="0"/>
              <a:t>Predominantly nonhereditary and usually unilateral</a:t>
            </a:r>
          </a:p>
          <a:p>
            <a:endParaRPr lang="en-US" dirty="0"/>
          </a:p>
        </p:txBody>
      </p:sp>
      <p:pic>
        <p:nvPicPr>
          <p:cNvPr id="8" name="Picture 7" descr="A urinary tract showing a multicystic dysplastic kidney, labeled as a nonworking kidney. The working kidney, ureter, and bladder are also labeled.">
            <a:extLst>
              <a:ext uri="{FF2B5EF4-FFF2-40B4-BE49-F238E27FC236}">
                <a16:creationId xmlns:a16="http://schemas.microsoft.com/office/drawing/2014/main" id="{48407D42-3D4F-5184-F86F-48D0B25CC02F}"/>
              </a:ext>
            </a:extLst>
          </p:cNvPr>
          <p:cNvPicPr>
            <a:picLocks noChangeAspect="1"/>
          </p:cNvPicPr>
          <p:nvPr/>
        </p:nvPicPr>
        <p:blipFill>
          <a:blip r:embed="rId4"/>
          <a:stretch>
            <a:fillRect/>
          </a:stretch>
        </p:blipFill>
        <p:spPr>
          <a:xfrm>
            <a:off x="6888491" y="3450329"/>
            <a:ext cx="3567176" cy="3294655"/>
          </a:xfrm>
          <a:prstGeom prst="rect">
            <a:avLst/>
          </a:prstGeom>
        </p:spPr>
      </p:pic>
      <p:pic>
        <p:nvPicPr>
          <p:cNvPr id="4100" name="Picture 4" descr="Solitary or Single-functioning Kidney - NIDDK">
            <a:extLst>
              <a:ext uri="{FF2B5EF4-FFF2-40B4-BE49-F238E27FC236}">
                <a16:creationId xmlns:a16="http://schemas.microsoft.com/office/drawing/2014/main" id="{62F28411-37AA-14DC-BE0F-1BE879BD65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9204" y="3498681"/>
            <a:ext cx="3567177" cy="32463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36701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r>
              <a:rPr lang="en-US" b="1" dirty="0" err="1"/>
              <a:t>Multicystic</a:t>
            </a:r>
            <a:r>
              <a:rPr lang="en-US" b="1" dirty="0"/>
              <a:t> Dysplastic Kidney</a:t>
            </a:r>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a:xfrm>
            <a:off x="838200" y="1825625"/>
            <a:ext cx="5881099" cy="4351338"/>
          </a:xfrm>
        </p:spPr>
        <p:txBody>
          <a:bodyPr>
            <a:normAutofit fontScale="92500" lnSpcReduction="20000"/>
          </a:bodyPr>
          <a:lstStyle/>
          <a:p>
            <a:r>
              <a:rPr lang="en-US" sz="2400" dirty="0">
                <a:latin typeface="Calibri"/>
                <a:ea typeface="Calibri"/>
                <a:cs typeface="Arial"/>
              </a:rPr>
              <a:t>Etiology</a:t>
            </a:r>
          </a:p>
          <a:p>
            <a:pPr lvl="1"/>
            <a:r>
              <a:rPr lang="en-US" sz="2000" dirty="0">
                <a:latin typeface="Calibri"/>
                <a:ea typeface="Calibri"/>
                <a:cs typeface="Arial"/>
              </a:rPr>
              <a:t>Non-hereditary</a:t>
            </a:r>
          </a:p>
          <a:p>
            <a:pPr lvl="1"/>
            <a:r>
              <a:rPr lang="en-US" sz="2000" dirty="0">
                <a:latin typeface="Calibri"/>
                <a:ea typeface="Calibri"/>
                <a:cs typeface="Arial"/>
              </a:rPr>
              <a:t>Some could have genetic predisposition to CAKUT (Congenital Anomalies of the Kidney and Urinary Tract)</a:t>
            </a:r>
          </a:p>
          <a:p>
            <a:r>
              <a:rPr lang="en-US" sz="2400" dirty="0">
                <a:latin typeface="Calibri"/>
                <a:ea typeface="Calibri"/>
                <a:cs typeface="Arial"/>
              </a:rPr>
              <a:t>Epidemiology</a:t>
            </a:r>
          </a:p>
          <a:p>
            <a:pPr lvl="1"/>
            <a:r>
              <a:rPr lang="en-US" sz="2000" dirty="0">
                <a:latin typeface="Calibri"/>
                <a:ea typeface="Calibri"/>
                <a:cs typeface="Arial"/>
              </a:rPr>
              <a:t>Only occurs in 1/3000-4000 live births</a:t>
            </a:r>
            <a:endParaRPr lang="en-US" sz="2400" dirty="0">
              <a:latin typeface="Calibri"/>
              <a:ea typeface="Calibri"/>
              <a:cs typeface="Arial"/>
            </a:endParaRPr>
          </a:p>
          <a:p>
            <a:r>
              <a:rPr lang="en-US" sz="2400" dirty="0">
                <a:latin typeface="Calibri"/>
                <a:ea typeface="Calibri"/>
                <a:cs typeface="Arial"/>
              </a:rPr>
              <a:t>Presentation</a:t>
            </a:r>
            <a:endParaRPr lang="en-US" dirty="0">
              <a:ea typeface="Calibri" panose="020F0502020204030204"/>
              <a:cs typeface="Calibri" panose="020F0502020204030204"/>
            </a:endParaRPr>
          </a:p>
          <a:p>
            <a:pPr marL="800100" lvl="1" indent="-342900"/>
            <a:r>
              <a:rPr lang="en-US" sz="2000" dirty="0">
                <a:latin typeface="Calibri"/>
                <a:ea typeface="Calibri"/>
                <a:cs typeface="Arial"/>
              </a:rPr>
              <a:t>Most commonly identified on prenatal ultrasound</a:t>
            </a:r>
            <a:endParaRPr lang="en-US" dirty="0"/>
          </a:p>
          <a:p>
            <a:r>
              <a:rPr lang="en-US" sz="2400" dirty="0">
                <a:latin typeface="Calibri"/>
                <a:ea typeface="Calibri"/>
                <a:cs typeface="Arial"/>
              </a:rPr>
              <a:t>Prognosis</a:t>
            </a:r>
          </a:p>
          <a:p>
            <a:pPr lvl="1"/>
            <a:r>
              <a:rPr lang="en-US" sz="2000" dirty="0">
                <a:latin typeface="Calibri"/>
                <a:ea typeface="Calibri"/>
                <a:cs typeface="Arial"/>
              </a:rPr>
              <a:t>Kidney general will involute (</a:t>
            </a:r>
            <a:r>
              <a:rPr lang="en-US" sz="2000" dirty="0" err="1">
                <a:latin typeface="Calibri"/>
                <a:ea typeface="Calibri"/>
                <a:cs typeface="Arial"/>
              </a:rPr>
              <a:t>ie</a:t>
            </a:r>
            <a:r>
              <a:rPr lang="en-US" sz="2000" dirty="0">
                <a:latin typeface="Calibri"/>
                <a:ea typeface="Calibri"/>
                <a:cs typeface="Arial"/>
              </a:rPr>
              <a:t>, shrink until it's gone!) over the first few years of life</a:t>
            </a:r>
            <a:endParaRPr lang="en-US" dirty="0"/>
          </a:p>
          <a:p>
            <a:pPr lvl="1"/>
            <a:r>
              <a:rPr lang="en-US" sz="2000" dirty="0">
                <a:latin typeface="Calibri"/>
                <a:ea typeface="Calibri"/>
                <a:cs typeface="Arial"/>
              </a:rPr>
              <a:t>The contralateral kidney will develop "compensatory hypertrophy" </a:t>
            </a:r>
          </a:p>
          <a:p>
            <a:pPr lvl="1"/>
            <a:r>
              <a:rPr lang="en-US" sz="2000" dirty="0">
                <a:latin typeface="Calibri"/>
                <a:ea typeface="Calibri"/>
                <a:cs typeface="Arial"/>
              </a:rPr>
              <a:t>Ultimately have solitary kidney physiology</a:t>
            </a:r>
          </a:p>
          <a:p>
            <a:pPr lvl="1"/>
            <a:endParaRPr lang="en-US" sz="2000" dirty="0">
              <a:latin typeface="Calibri"/>
              <a:ea typeface="Calibri"/>
              <a:cs typeface="Arial"/>
            </a:endParaRPr>
          </a:p>
        </p:txBody>
      </p:sp>
      <p:pic>
        <p:nvPicPr>
          <p:cNvPr id="6" name="Picture 2" descr="Multi Cystic Dysplastic Kidney (MCDK) | Abdominal Key">
            <a:extLst>
              <a:ext uri="{FF2B5EF4-FFF2-40B4-BE49-F238E27FC236}">
                <a16:creationId xmlns:a16="http://schemas.microsoft.com/office/drawing/2014/main" id="{53660E26-4DE9-A02E-F2B8-E1588A7279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77470" y="688366"/>
            <a:ext cx="2756921" cy="2487131"/>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Multicystic dysplastic kidney | Radiology Reference Article |  Radiopaedia.org">
            <a:extLst>
              <a:ext uri="{FF2B5EF4-FFF2-40B4-BE49-F238E27FC236}">
                <a16:creationId xmlns:a16="http://schemas.microsoft.com/office/drawing/2014/main" id="{1EA32328-6C5A-959D-CD45-77EFD0E53D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41430" y="3175497"/>
            <a:ext cx="3429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C48ADBA-71B3-B1BB-2CF0-3AA3A0789E3A}"/>
              </a:ext>
            </a:extLst>
          </p:cNvPr>
          <p:cNvSpPr txBox="1"/>
          <p:nvPr/>
        </p:nvSpPr>
        <p:spPr>
          <a:xfrm>
            <a:off x="9044683" y="6611779"/>
            <a:ext cx="971741" cy="246221"/>
          </a:xfrm>
          <a:prstGeom prst="rect">
            <a:avLst/>
          </a:prstGeom>
          <a:noFill/>
        </p:spPr>
        <p:txBody>
          <a:bodyPr wrap="none" rtlCol="0">
            <a:spAutoFit/>
          </a:bodyPr>
          <a:lstStyle/>
          <a:p>
            <a:r>
              <a:rPr lang="en-US" sz="1000" dirty="0" err="1"/>
              <a:t>Radiopedia.org</a:t>
            </a:r>
            <a:endParaRPr lang="en-US" sz="1000" dirty="0"/>
          </a:p>
        </p:txBody>
      </p:sp>
    </p:spTree>
    <p:extLst>
      <p:ext uri="{BB962C8B-B14F-4D97-AF65-F5344CB8AC3E}">
        <p14:creationId xmlns:p14="http://schemas.microsoft.com/office/powerpoint/2010/main" val="17600763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C935F7D-3E6B-E44B-A803-20088623657E}"/>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912D23C-F289-2D4E-8D92-627DF9D2871A}"/>
              </a:ext>
            </a:extLst>
          </p:cNvPr>
          <p:cNvSpPr>
            <a:spLocks noGrp="1"/>
          </p:cNvSpPr>
          <p:nvPr>
            <p:ph type="ctrTitle"/>
          </p:nvPr>
        </p:nvSpPr>
        <p:spPr>
          <a:xfrm>
            <a:off x="4109663" y="5630238"/>
            <a:ext cx="8082337" cy="1135294"/>
          </a:xfrm>
        </p:spPr>
        <p:txBody>
          <a:bodyPr>
            <a:normAutofit fontScale="90000"/>
          </a:bodyPr>
          <a:lstStyle/>
          <a:p>
            <a:r>
              <a:rPr lang="en-US" b="1" dirty="0">
                <a:solidFill>
                  <a:schemeClr val="bg1"/>
                </a:solidFill>
              </a:rPr>
              <a:t>Polycystic Kidney Diseases</a:t>
            </a:r>
          </a:p>
        </p:txBody>
      </p:sp>
      <p:pic>
        <p:nvPicPr>
          <p:cNvPr id="6146" name="Picture 2" descr="Two drugs are no more effective than one to treat common kidney disease |  National Institutes of Health (NIH)">
            <a:extLst>
              <a:ext uri="{FF2B5EF4-FFF2-40B4-BE49-F238E27FC236}">
                <a16:creationId xmlns:a16="http://schemas.microsoft.com/office/drawing/2014/main" id="{7B25A345-2D27-213B-4069-E7479036BD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6956" y="1422971"/>
            <a:ext cx="6018087" cy="4012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15834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pPr algn="ctr"/>
            <a:r>
              <a:rPr lang="en-US" b="1" dirty="0"/>
              <a:t>Autosomal Dominant Polycystic Kidney Disease (ADPKD)</a:t>
            </a:r>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a:xfrm>
            <a:off x="838200" y="1825625"/>
            <a:ext cx="6453851" cy="4351338"/>
          </a:xfrm>
        </p:spPr>
        <p:txBody>
          <a:bodyPr>
            <a:normAutofit lnSpcReduction="10000"/>
          </a:bodyPr>
          <a:lstStyle/>
          <a:p>
            <a:pPr marL="342900" indent="-342900"/>
            <a:r>
              <a:rPr lang="en-US" sz="2400" dirty="0">
                <a:latin typeface="Calibri"/>
                <a:cs typeface="Arial"/>
              </a:rPr>
              <a:t>Genetic disease where kidneys develop small cysts in the cortex and the medulla</a:t>
            </a:r>
            <a:endParaRPr lang="en-US" sz="2400" dirty="0">
              <a:latin typeface="Calibri"/>
              <a:cs typeface="Calibri" panose="020F0502020204030204"/>
            </a:endParaRPr>
          </a:p>
          <a:p>
            <a:pPr lvl="1"/>
            <a:r>
              <a:rPr lang="en-US" sz="2000" dirty="0">
                <a:latin typeface="Calibri"/>
                <a:cs typeface="Arial"/>
              </a:rPr>
              <a:t>Compression of:</a:t>
            </a:r>
            <a:endParaRPr lang="en-US" sz="2000" dirty="0">
              <a:latin typeface="Calibri"/>
              <a:cs typeface="Arial" panose="020B0604020202020204" pitchFamily="34" charset="0"/>
            </a:endParaRPr>
          </a:p>
          <a:p>
            <a:pPr lvl="2" indent="0"/>
            <a:r>
              <a:rPr lang="en-US" dirty="0">
                <a:latin typeface="Calibri"/>
                <a:cs typeface="Arial"/>
              </a:rPr>
              <a:t> Blood vessels </a:t>
            </a:r>
            <a:endParaRPr lang="en-US" dirty="0">
              <a:latin typeface="Calibri" panose="020F0502020204030204"/>
              <a:cs typeface="Calibri" panose="020F0502020204030204"/>
            </a:endParaRPr>
          </a:p>
          <a:p>
            <a:pPr lvl="3"/>
            <a:r>
              <a:rPr lang="en-US" sz="2000" dirty="0">
                <a:latin typeface="Calibri"/>
                <a:cs typeface="Arial"/>
              </a:rPr>
              <a:t>Activate RAA system leading to fluid retention and hypertension</a:t>
            </a:r>
            <a:endParaRPr lang="en-US" sz="2000" dirty="0">
              <a:latin typeface="Calibri"/>
              <a:cs typeface="Calibri" panose="020F0502020204030204"/>
            </a:endParaRPr>
          </a:p>
          <a:p>
            <a:pPr lvl="2" indent="0"/>
            <a:r>
              <a:rPr lang="en-US" dirty="0">
                <a:latin typeface="Calibri"/>
                <a:cs typeface="Arial"/>
              </a:rPr>
              <a:t> Urine collecting system</a:t>
            </a:r>
            <a:endParaRPr lang="en-US" dirty="0">
              <a:latin typeface="Calibri"/>
              <a:cs typeface="Calibri" panose="020F0502020204030204"/>
            </a:endParaRPr>
          </a:p>
          <a:p>
            <a:pPr lvl="3"/>
            <a:r>
              <a:rPr lang="en-US" sz="2000" dirty="0">
                <a:latin typeface="Calibri"/>
                <a:cs typeface="Arial"/>
              </a:rPr>
              <a:t>Leading to obstruction which can cause infection and kidney stones</a:t>
            </a:r>
            <a:endParaRPr lang="en-US" sz="2000" dirty="0">
              <a:latin typeface="Calibri"/>
              <a:cs typeface="Calibri" panose="020F0502020204030204"/>
            </a:endParaRPr>
          </a:p>
          <a:p>
            <a:pPr lvl="1"/>
            <a:r>
              <a:rPr lang="en-US" sz="2000" dirty="0">
                <a:latin typeface="Calibri"/>
                <a:cs typeface="Arial"/>
              </a:rPr>
              <a:t>Risk of renal failure</a:t>
            </a:r>
            <a:endParaRPr lang="en-US" sz="2000" dirty="0">
              <a:latin typeface="Calibri"/>
              <a:ea typeface="Calibri"/>
              <a:cs typeface="Arial"/>
            </a:endParaRPr>
          </a:p>
          <a:p>
            <a:pPr marL="342900" indent="-342900"/>
            <a:r>
              <a:rPr lang="en-US" sz="2400" dirty="0">
                <a:latin typeface="Calibri"/>
                <a:cs typeface="Arial"/>
              </a:rPr>
              <a:t>Two types of PKD</a:t>
            </a:r>
            <a:endParaRPr lang="en-US" sz="2400" dirty="0">
              <a:latin typeface="Calibri"/>
              <a:cs typeface="Arial" panose="020B0604020202020204" pitchFamily="34" charset="0"/>
            </a:endParaRPr>
          </a:p>
          <a:p>
            <a:pPr lvl="1"/>
            <a:r>
              <a:rPr lang="en-US" sz="2000" dirty="0">
                <a:latin typeface="Calibri"/>
                <a:cs typeface="Arial"/>
              </a:rPr>
              <a:t>ADPKD</a:t>
            </a:r>
            <a:endParaRPr lang="en-US" sz="2000" dirty="0">
              <a:latin typeface="Calibri"/>
              <a:ea typeface="Calibri"/>
              <a:cs typeface="Arial"/>
            </a:endParaRPr>
          </a:p>
          <a:p>
            <a:pPr lvl="1"/>
            <a:r>
              <a:rPr lang="en-US" sz="2000" dirty="0">
                <a:latin typeface="Calibri"/>
                <a:cs typeface="Arial"/>
              </a:rPr>
              <a:t>ARPKD</a:t>
            </a:r>
            <a:endParaRPr lang="en-US" sz="2000" dirty="0">
              <a:latin typeface="Calibri"/>
              <a:ea typeface="Calibri"/>
              <a:cs typeface="Arial"/>
            </a:endParaRPr>
          </a:p>
        </p:txBody>
      </p:sp>
      <p:pic>
        <p:nvPicPr>
          <p:cNvPr id="2" name="Picture 1" descr="An illustration of a normal kidney and a polycystic kidney.">
            <a:extLst>
              <a:ext uri="{FF2B5EF4-FFF2-40B4-BE49-F238E27FC236}">
                <a16:creationId xmlns:a16="http://schemas.microsoft.com/office/drawing/2014/main" id="{0F52CE2B-F191-1EAC-5F77-1D6CCD928FCF}"/>
              </a:ext>
            </a:extLst>
          </p:cNvPr>
          <p:cNvPicPr>
            <a:picLocks noChangeAspect="1"/>
          </p:cNvPicPr>
          <p:nvPr/>
        </p:nvPicPr>
        <p:blipFill>
          <a:blip r:embed="rId3"/>
          <a:stretch>
            <a:fillRect/>
          </a:stretch>
        </p:blipFill>
        <p:spPr>
          <a:xfrm>
            <a:off x="7074642" y="1825625"/>
            <a:ext cx="4807973" cy="4253942"/>
          </a:xfrm>
          <a:prstGeom prst="rect">
            <a:avLst/>
          </a:prstGeom>
        </p:spPr>
      </p:pic>
    </p:spTree>
    <p:extLst>
      <p:ext uri="{BB962C8B-B14F-4D97-AF65-F5344CB8AC3E}">
        <p14:creationId xmlns:p14="http://schemas.microsoft.com/office/powerpoint/2010/main" val="42195072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r>
              <a:rPr lang="en-US" b="1" dirty="0"/>
              <a:t>ADPKD Epidemiology</a:t>
            </a:r>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p:txBody>
          <a:bodyPr>
            <a:normAutofit lnSpcReduction="10000"/>
          </a:bodyPr>
          <a:lstStyle/>
          <a:p>
            <a:r>
              <a:rPr lang="en-US" dirty="0"/>
              <a:t>Most common inherited kidney disorder</a:t>
            </a:r>
          </a:p>
          <a:p>
            <a:endParaRPr lang="en-US" dirty="0"/>
          </a:p>
          <a:p>
            <a:r>
              <a:rPr lang="en-US" dirty="0"/>
              <a:t>1:400-1,000 live births</a:t>
            </a:r>
          </a:p>
          <a:p>
            <a:endParaRPr lang="en-US" dirty="0"/>
          </a:p>
          <a:p>
            <a:r>
              <a:rPr lang="en-US" dirty="0"/>
              <a:t>Affects all ethnic groups equally</a:t>
            </a:r>
          </a:p>
          <a:p>
            <a:endParaRPr lang="en-US" dirty="0"/>
          </a:p>
          <a:p>
            <a:r>
              <a:rPr lang="en-US" dirty="0"/>
              <a:t>5% of ESKD population (10% in US under 60 years old)</a:t>
            </a:r>
          </a:p>
          <a:p>
            <a:endParaRPr lang="en-US" dirty="0"/>
          </a:p>
          <a:p>
            <a:r>
              <a:rPr lang="en-US" dirty="0"/>
              <a:t>Systemic disorder affecting almost every organ</a:t>
            </a:r>
          </a:p>
        </p:txBody>
      </p:sp>
    </p:spTree>
    <p:extLst>
      <p:ext uri="{BB962C8B-B14F-4D97-AF65-F5344CB8AC3E}">
        <p14:creationId xmlns:p14="http://schemas.microsoft.com/office/powerpoint/2010/main" val="26389580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r>
              <a:rPr lang="en-US" b="1" dirty="0"/>
              <a:t>ADPKD Genetics and Pathophysiology</a:t>
            </a:r>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a:xfrm>
            <a:off x="838200" y="1825625"/>
            <a:ext cx="5521503" cy="4351338"/>
          </a:xfrm>
        </p:spPr>
        <p:txBody>
          <a:bodyPr>
            <a:normAutofit fontScale="62500" lnSpcReduction="20000"/>
          </a:bodyPr>
          <a:lstStyle/>
          <a:p>
            <a:r>
              <a:rPr lang="en-US" dirty="0"/>
              <a:t>Genetic:</a:t>
            </a:r>
          </a:p>
          <a:p>
            <a:pPr lvl="1"/>
            <a:r>
              <a:rPr lang="en-US" b="1" dirty="0"/>
              <a:t>Autosomal Dominant </a:t>
            </a:r>
          </a:p>
          <a:p>
            <a:pPr lvl="1"/>
            <a:r>
              <a:rPr lang="en-US" b="1" dirty="0"/>
              <a:t>PKD1 (~80%) </a:t>
            </a:r>
            <a:r>
              <a:rPr lang="en-US" dirty="0"/>
              <a:t>Chromosome 16p13.3 (Polycystin-1, primary cilia) </a:t>
            </a:r>
          </a:p>
          <a:p>
            <a:pPr lvl="1"/>
            <a:r>
              <a:rPr lang="en-US" dirty="0"/>
              <a:t>PKD2 (~15%) Chromosome 4q12.2 (Polycystin-2, mitochondria and cilia)</a:t>
            </a:r>
          </a:p>
          <a:p>
            <a:pPr lvl="1"/>
            <a:r>
              <a:rPr lang="en-US" dirty="0"/>
              <a:t>GANAB (1-5%)</a:t>
            </a:r>
          </a:p>
          <a:p>
            <a:pPr lvl="1"/>
            <a:endParaRPr lang="en-US" dirty="0"/>
          </a:p>
          <a:p>
            <a:r>
              <a:rPr lang="en-US" dirty="0"/>
              <a:t>Focal (&lt; 5%) of all nephrons become cystic</a:t>
            </a:r>
          </a:p>
          <a:p>
            <a:r>
              <a:rPr lang="en-US" dirty="0"/>
              <a:t>Most cysts detach from the parent nephron when cysts size exceeds 2cm</a:t>
            </a:r>
          </a:p>
          <a:p>
            <a:endParaRPr lang="en-US" dirty="0"/>
          </a:p>
          <a:p>
            <a:r>
              <a:rPr lang="en-US" dirty="0"/>
              <a:t>Phenotypes typically vary, however, </a:t>
            </a:r>
            <a:r>
              <a:rPr lang="en-US" b="1" dirty="0"/>
              <a:t>PKD2 tends to have a milder disease course</a:t>
            </a:r>
          </a:p>
          <a:p>
            <a:pPr lvl="1"/>
            <a:r>
              <a:rPr lang="en-US" dirty="0"/>
              <a:t>Fewer cyst</a:t>
            </a:r>
          </a:p>
          <a:p>
            <a:pPr lvl="1"/>
            <a:r>
              <a:rPr lang="en-US" dirty="0"/>
              <a:t>Later onset of hypertension</a:t>
            </a:r>
          </a:p>
          <a:p>
            <a:pPr lvl="1"/>
            <a:r>
              <a:rPr lang="en-US" b="1" dirty="0"/>
              <a:t>Less ESKD compared to PKD1 (74 vs 54 years old)</a:t>
            </a:r>
          </a:p>
          <a:p>
            <a:endParaRPr lang="en-US" dirty="0"/>
          </a:p>
          <a:p>
            <a:endParaRPr lang="en-US" dirty="0"/>
          </a:p>
        </p:txBody>
      </p:sp>
      <p:pic>
        <p:nvPicPr>
          <p:cNvPr id="8196" name="Picture 4" descr="Autosomal Dominant Polycystic Kidney Disease | Abdominal Key">
            <a:extLst>
              <a:ext uri="{FF2B5EF4-FFF2-40B4-BE49-F238E27FC236}">
                <a16:creationId xmlns:a16="http://schemas.microsoft.com/office/drawing/2014/main" id="{A0220DD5-F174-60AA-5F83-2D841621E4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7695" y="2055813"/>
            <a:ext cx="4706327" cy="339539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D0199AD-9CCF-153A-DDA8-575A5C91340E}"/>
              </a:ext>
            </a:extLst>
          </p:cNvPr>
          <p:cNvSpPr txBox="1"/>
          <p:nvPr/>
        </p:nvSpPr>
        <p:spPr>
          <a:xfrm>
            <a:off x="8342616" y="6611779"/>
            <a:ext cx="2501006" cy="246221"/>
          </a:xfrm>
          <a:prstGeom prst="rect">
            <a:avLst/>
          </a:prstGeom>
          <a:noFill/>
        </p:spPr>
        <p:txBody>
          <a:bodyPr wrap="none" rtlCol="0">
            <a:spAutoFit/>
          </a:bodyPr>
          <a:lstStyle/>
          <a:p>
            <a:r>
              <a:rPr lang="en-US" sz="1000" dirty="0"/>
              <a:t>Fig 46.2. Comprehensive Clinical Nephrology</a:t>
            </a:r>
          </a:p>
        </p:txBody>
      </p:sp>
    </p:spTree>
    <p:extLst>
      <p:ext uri="{BB962C8B-B14F-4D97-AF65-F5344CB8AC3E}">
        <p14:creationId xmlns:p14="http://schemas.microsoft.com/office/powerpoint/2010/main" val="29884725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r>
              <a:rPr lang="en-US" b="1" dirty="0"/>
              <a:t>ADPKD Clinical Characteristics </a:t>
            </a:r>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a:xfrm>
            <a:off x="838200" y="1825625"/>
            <a:ext cx="6107130" cy="4351338"/>
          </a:xfrm>
        </p:spPr>
        <p:txBody>
          <a:bodyPr>
            <a:normAutofit fontScale="92500" lnSpcReduction="20000"/>
          </a:bodyPr>
          <a:lstStyle/>
          <a:p>
            <a:pPr marL="285750">
              <a:defRPr/>
            </a:pPr>
            <a:r>
              <a:rPr lang="en-US" sz="2400" dirty="0"/>
              <a:t>Presentation</a:t>
            </a:r>
            <a:r>
              <a:rPr lang="en-US" sz="2000" dirty="0"/>
              <a:t>:</a:t>
            </a:r>
            <a:endParaRPr lang="en-US" sz="2000" dirty="0">
              <a:cs typeface="Calibri"/>
            </a:endParaRPr>
          </a:p>
          <a:p>
            <a:pPr marL="800100" lvl="1">
              <a:defRPr/>
            </a:pPr>
            <a:r>
              <a:rPr lang="en-US" sz="2000" dirty="0"/>
              <a:t>Often presents in adulthood during third decade</a:t>
            </a:r>
            <a:endParaRPr lang="en-US" sz="2000" dirty="0">
              <a:cs typeface="Calibri"/>
            </a:endParaRPr>
          </a:p>
          <a:p>
            <a:pPr marL="800100" lvl="1">
              <a:defRPr/>
            </a:pPr>
            <a:r>
              <a:rPr lang="en-US" sz="2000" dirty="0"/>
              <a:t>Hypertension, hematuria, proteinuria</a:t>
            </a:r>
            <a:endParaRPr lang="en-US" sz="2000" dirty="0">
              <a:ea typeface="Calibri"/>
              <a:cs typeface="Calibri"/>
            </a:endParaRPr>
          </a:p>
          <a:p>
            <a:pPr marL="800100" lvl="1">
              <a:defRPr/>
            </a:pPr>
            <a:r>
              <a:rPr lang="en-US" sz="2000" dirty="0"/>
              <a:t>Flank pain, obstructive stones, or UTI, are the most common symptoms reported by patients</a:t>
            </a:r>
            <a:endParaRPr lang="en-US" sz="2000" dirty="0">
              <a:ea typeface="Calibri" panose="020F0502020204030204"/>
              <a:cs typeface="Calibri"/>
            </a:endParaRPr>
          </a:p>
          <a:p>
            <a:pPr marL="800100" lvl="1">
              <a:defRPr/>
            </a:pPr>
            <a:r>
              <a:rPr lang="en-US" sz="2000" dirty="0">
                <a:ea typeface="Calibri" panose="020F0502020204030204"/>
                <a:cs typeface="Calibri"/>
              </a:rPr>
              <a:t>May have a </a:t>
            </a:r>
            <a:r>
              <a:rPr lang="en-US" sz="2000" b="1" dirty="0">
                <a:ea typeface="Calibri" panose="020F0502020204030204"/>
                <a:cs typeface="Calibri"/>
              </a:rPr>
              <a:t>palpable </a:t>
            </a:r>
            <a:r>
              <a:rPr lang="en-US" sz="2000" dirty="0">
                <a:ea typeface="Calibri" panose="020F0502020204030204"/>
                <a:cs typeface="Calibri"/>
              </a:rPr>
              <a:t>flank mass</a:t>
            </a:r>
            <a:endParaRPr lang="en-US" sz="2000" dirty="0"/>
          </a:p>
          <a:p>
            <a:pPr>
              <a:defRPr/>
            </a:pPr>
            <a:r>
              <a:rPr lang="en-US" sz="2400" dirty="0"/>
              <a:t>Associated organ systems:</a:t>
            </a:r>
            <a:endParaRPr lang="en-US" sz="2400" dirty="0">
              <a:cs typeface="Calibri"/>
            </a:endParaRPr>
          </a:p>
          <a:p>
            <a:pPr lvl="1">
              <a:defRPr/>
            </a:pPr>
            <a:r>
              <a:rPr lang="en-US" sz="2000" dirty="0"/>
              <a:t>Liver – most common, usually benign cysts</a:t>
            </a:r>
            <a:endParaRPr lang="en-US" sz="2000" dirty="0">
              <a:cs typeface="Calibri"/>
            </a:endParaRPr>
          </a:p>
          <a:p>
            <a:pPr lvl="1">
              <a:defRPr/>
            </a:pPr>
            <a:r>
              <a:rPr lang="en-US" sz="2000" dirty="0"/>
              <a:t>Vasculature – aortic root dilation or </a:t>
            </a:r>
            <a:r>
              <a:rPr lang="en-US" sz="2000" b="1" dirty="0"/>
              <a:t>intracerebral aneurysms</a:t>
            </a:r>
            <a:r>
              <a:rPr lang="en-US" sz="2000" dirty="0"/>
              <a:t> (~10% as opposed to general population ~2%) </a:t>
            </a:r>
            <a:endParaRPr lang="en-US" sz="2000" dirty="0">
              <a:cs typeface="Calibri"/>
            </a:endParaRPr>
          </a:p>
          <a:p>
            <a:pPr>
              <a:defRPr/>
            </a:pPr>
            <a:r>
              <a:rPr lang="en-US" sz="2400" dirty="0"/>
              <a:t>Diagnosis</a:t>
            </a:r>
            <a:r>
              <a:rPr lang="en-US" sz="2400" dirty="0">
                <a:ea typeface="+mn-lt"/>
                <a:cs typeface="+mn-lt"/>
              </a:rPr>
              <a:t> of ADPKD by ultrasound is established in at-risk individuals aged 15–39 years if three or more (unilateral or bilateral) renal cysts are detected</a:t>
            </a:r>
            <a:endParaRPr lang="en-US" sz="2400" dirty="0">
              <a:cs typeface="Calibri" panose="020F0502020204030204"/>
            </a:endParaRPr>
          </a:p>
        </p:txBody>
      </p:sp>
      <p:pic>
        <p:nvPicPr>
          <p:cNvPr id="2" name="Picture 4">
            <a:extLst>
              <a:ext uri="{FF2B5EF4-FFF2-40B4-BE49-F238E27FC236}">
                <a16:creationId xmlns:a16="http://schemas.microsoft.com/office/drawing/2014/main" id="{3678E050-D2CB-9436-87FC-43B46E297422}"/>
              </a:ext>
            </a:extLst>
          </p:cNvPr>
          <p:cNvPicPr>
            <a:picLocks noChangeAspect="1"/>
          </p:cNvPicPr>
          <p:nvPr/>
        </p:nvPicPr>
        <p:blipFill>
          <a:blip r:embed="rId3"/>
          <a:stretch>
            <a:fillRect/>
          </a:stretch>
        </p:blipFill>
        <p:spPr>
          <a:xfrm>
            <a:off x="8323700" y="1027906"/>
            <a:ext cx="3030100" cy="2229013"/>
          </a:xfrm>
          <a:prstGeom prst="rect">
            <a:avLst/>
          </a:prstGeom>
        </p:spPr>
      </p:pic>
      <p:pic>
        <p:nvPicPr>
          <p:cNvPr id="9218" name="Picture 2" descr="Cerebral Aneurysms in Polycystic Kidney Disease - Renal Fellow Network">
            <a:extLst>
              <a:ext uri="{FF2B5EF4-FFF2-40B4-BE49-F238E27FC236}">
                <a16:creationId xmlns:a16="http://schemas.microsoft.com/office/drawing/2014/main" id="{691D3F78-2E13-0B1D-7CDC-B3287E1807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23700" y="3261647"/>
            <a:ext cx="2988886" cy="323122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7708097-38AA-EAF2-7DE1-73B928E51DE5}"/>
              </a:ext>
            </a:extLst>
          </p:cNvPr>
          <p:cNvSpPr txBox="1"/>
          <p:nvPr/>
        </p:nvSpPr>
        <p:spPr>
          <a:xfrm>
            <a:off x="9524145" y="6671231"/>
            <a:ext cx="1324402" cy="246221"/>
          </a:xfrm>
          <a:prstGeom prst="rect">
            <a:avLst/>
          </a:prstGeom>
          <a:noFill/>
        </p:spPr>
        <p:txBody>
          <a:bodyPr wrap="none" rtlCol="0">
            <a:spAutoFit/>
          </a:bodyPr>
          <a:lstStyle/>
          <a:p>
            <a:r>
              <a:rPr lang="en-US" sz="1000" dirty="0"/>
              <a:t>Renal Fellow Network</a:t>
            </a:r>
          </a:p>
        </p:txBody>
      </p:sp>
    </p:spTree>
    <p:extLst>
      <p:ext uri="{BB962C8B-B14F-4D97-AF65-F5344CB8AC3E}">
        <p14:creationId xmlns:p14="http://schemas.microsoft.com/office/powerpoint/2010/main" val="26760514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4" descr="2186"/>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l="15887" t="12006" r="16821" b="5066"/>
          <a:stretch>
            <a:fillRect/>
          </a:stretch>
        </p:blipFill>
        <p:spPr>
          <a:xfrm>
            <a:off x="2344738" y="381001"/>
            <a:ext cx="7561262" cy="6196013"/>
          </a:xfrm>
          <a:noFill/>
          <a:extLst>
            <a:ext uri="{909E8E84-426E-40dd-AFC4-6F175D3DCCD1}">
              <a14:hiddenFill xmlns:a14="http://schemas.microsoft.com/office/drawing/2010/main" xmlns="">
                <a:solidFill>
                  <a:srgbClr val="FFFFFF"/>
                </a:solidFill>
              </a14:hiddenFill>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10" descr="8796"/>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t="7155" r="3786"/>
          <a:stretch>
            <a:fillRect/>
          </a:stretch>
        </p:blipFill>
        <p:spPr>
          <a:xfrm>
            <a:off x="1782763" y="152400"/>
            <a:ext cx="4248150" cy="6477000"/>
          </a:xfrm>
          <a:noFill/>
          <a:extLst>
            <a:ext uri="{909E8E84-426E-40dd-AFC4-6F175D3DCCD1}">
              <a14:hiddenFill xmlns:a14="http://schemas.microsoft.com/office/drawing/2010/main" xmlns="">
                <a:solidFill>
                  <a:srgbClr val="FFFFFF"/>
                </a:solidFill>
              </a14:hiddenFill>
            </a:ext>
          </a:extLst>
        </p:spPr>
      </p:pic>
      <p:pic>
        <p:nvPicPr>
          <p:cNvPr id="82946" name="Picture 11" descr="8797"/>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l="9807" t="3380"/>
          <a:stretch>
            <a:fillRect/>
          </a:stretch>
        </p:blipFill>
        <p:spPr>
          <a:xfrm>
            <a:off x="6477001" y="136526"/>
            <a:ext cx="3838575" cy="6492875"/>
          </a:xfrm>
          <a:noFill/>
          <a:extLst>
            <a:ext uri="{909E8E84-426E-40dd-AFC4-6F175D3DCCD1}">
              <a14:hiddenFill xmlns:a14="http://schemas.microsoft.com/office/drawing/2010/main" xmlns="">
                <a:solidFill>
                  <a:srgbClr val="FFFFFF"/>
                </a:solidFill>
              </a14:hiddenFill>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7" descr="Image1"/>
          <p:cNvPicPr>
            <a:picLocks noChangeAspect="1" noChangeArrowheads="1"/>
          </p:cNvPicPr>
          <p:nvPr/>
        </p:nvPicPr>
        <p:blipFill>
          <a:blip r:embed="rId3">
            <a:lum contrast="-12000"/>
            <a:extLst>
              <a:ext uri="{28A0092B-C50C-407E-A947-70E740481C1C}">
                <a14:useLocalDpi xmlns:a14="http://schemas.microsoft.com/office/drawing/2010/main" val="0"/>
              </a:ext>
            </a:extLst>
          </a:blip>
          <a:srcRect l="9836" t="16394"/>
          <a:stretch>
            <a:fillRect/>
          </a:stretch>
        </p:blipFill>
        <p:spPr bwMode="auto">
          <a:xfrm>
            <a:off x="1676400" y="1295401"/>
            <a:ext cx="4419600" cy="4098925"/>
          </a:xfrm>
          <a:prstGeom prst="rect">
            <a:avLst/>
          </a:prstGeom>
          <a:noFill/>
          <a:ln w="2857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84995" name="Picture 8" descr="Image2"/>
          <p:cNvPicPr>
            <a:picLocks noChangeAspect="1" noChangeArrowheads="1"/>
          </p:cNvPicPr>
          <p:nvPr/>
        </p:nvPicPr>
        <p:blipFill>
          <a:blip r:embed="rId4">
            <a:lum contrast="-6000"/>
            <a:extLst>
              <a:ext uri="{28A0092B-C50C-407E-A947-70E740481C1C}">
                <a14:useLocalDpi xmlns:a14="http://schemas.microsoft.com/office/drawing/2010/main" val="0"/>
              </a:ext>
            </a:extLst>
          </a:blip>
          <a:srcRect/>
          <a:stretch>
            <a:fillRect/>
          </a:stretch>
        </p:blipFill>
        <p:spPr bwMode="auto">
          <a:xfrm>
            <a:off x="6324600" y="1295400"/>
            <a:ext cx="4114800" cy="4114800"/>
          </a:xfrm>
          <a:prstGeom prst="rect">
            <a:avLst/>
          </a:prstGeom>
          <a:noFill/>
          <a:ln w="381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F7521C-A6F7-DE47-AA0B-27256A86B939}"/>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5913DD57-7913-414A-BDD0-FDA2BD046786}"/>
              </a:ext>
            </a:extLst>
          </p:cNvPr>
          <p:cNvSpPr>
            <a:spLocks noGrp="1"/>
          </p:cNvSpPr>
          <p:nvPr>
            <p:ph type="title"/>
          </p:nvPr>
        </p:nvSpPr>
        <p:spPr/>
        <p:txBody>
          <a:bodyPr/>
          <a:lstStyle/>
          <a:p>
            <a:r>
              <a:rPr lang="en-US" b="1" dirty="0"/>
              <a:t>Disclosures</a:t>
            </a:r>
          </a:p>
        </p:txBody>
      </p:sp>
      <p:sp>
        <p:nvSpPr>
          <p:cNvPr id="5" name="Content Placeholder 4">
            <a:extLst>
              <a:ext uri="{FF2B5EF4-FFF2-40B4-BE49-F238E27FC236}">
                <a16:creationId xmlns:a16="http://schemas.microsoft.com/office/drawing/2014/main" id="{9F51B0C7-F756-D540-A678-BA9C24045D5F}"/>
              </a:ext>
            </a:extLst>
          </p:cNvPr>
          <p:cNvSpPr>
            <a:spLocks noGrp="1"/>
          </p:cNvSpPr>
          <p:nvPr>
            <p:ph idx="1"/>
          </p:nvPr>
        </p:nvSpPr>
        <p:spPr/>
        <p:txBody>
          <a:bodyPr/>
          <a:lstStyle/>
          <a:p>
            <a:r>
              <a:rPr lang="en-US" dirty="0"/>
              <a:t>No financial disclosures</a:t>
            </a:r>
          </a:p>
        </p:txBody>
      </p:sp>
    </p:spTree>
    <p:extLst>
      <p:ext uri="{BB962C8B-B14F-4D97-AF65-F5344CB8AC3E}">
        <p14:creationId xmlns:p14="http://schemas.microsoft.com/office/powerpoint/2010/main" val="33387848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5" descr="Image3"/>
          <p:cNvPicPr>
            <a:picLocks noChangeAspect="1" noChangeArrowheads="1"/>
          </p:cNvPicPr>
          <p:nvPr/>
        </p:nvPicPr>
        <p:blipFill>
          <a:blip r:embed="rId3">
            <a:lum contrast="6000"/>
            <a:extLst>
              <a:ext uri="{28A0092B-C50C-407E-A947-70E740481C1C}">
                <a14:useLocalDpi xmlns:a14="http://schemas.microsoft.com/office/drawing/2010/main" val="0"/>
              </a:ext>
            </a:extLst>
          </a:blip>
          <a:srcRect/>
          <a:stretch>
            <a:fillRect/>
          </a:stretch>
        </p:blipFill>
        <p:spPr bwMode="auto">
          <a:xfrm>
            <a:off x="1524000" y="990600"/>
            <a:ext cx="4495800" cy="4495800"/>
          </a:xfrm>
          <a:prstGeom prst="rect">
            <a:avLst/>
          </a:prstGeom>
          <a:noFill/>
          <a:ln w="381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87043" name="Picture 6" descr="Image4"/>
          <p:cNvPicPr>
            <a:picLocks noChangeAspect="1" noChangeArrowheads="1"/>
          </p:cNvPicPr>
          <p:nvPr/>
        </p:nvPicPr>
        <p:blipFill>
          <a:blip r:embed="rId4">
            <a:lum contrast="6000"/>
            <a:extLst>
              <a:ext uri="{28A0092B-C50C-407E-A947-70E740481C1C}">
                <a14:useLocalDpi xmlns:a14="http://schemas.microsoft.com/office/drawing/2010/main" val="0"/>
              </a:ext>
            </a:extLst>
          </a:blip>
          <a:srcRect/>
          <a:stretch>
            <a:fillRect/>
          </a:stretch>
        </p:blipFill>
        <p:spPr bwMode="auto">
          <a:xfrm>
            <a:off x="6172200" y="990600"/>
            <a:ext cx="4495800" cy="4495800"/>
          </a:xfrm>
          <a:prstGeom prst="rect">
            <a:avLst/>
          </a:prstGeom>
          <a:noFill/>
          <a:ln w="381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4" descr="c08-31 kid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7176" y="1"/>
            <a:ext cx="9140825" cy="685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362" name="Rectangle 2"/>
          <p:cNvSpPr>
            <a:spLocks noGrp="1" noRot="1" noChangeArrowheads="1"/>
          </p:cNvSpPr>
          <p:nvPr>
            <p:ph type="title" idx="4294967295"/>
          </p:nvPr>
        </p:nvSpPr>
        <p:spPr>
          <a:xfrm>
            <a:off x="1524000" y="6019800"/>
            <a:ext cx="2514600" cy="838200"/>
          </a:xfrm>
        </p:spPr>
        <p:txBody>
          <a:bodyPr/>
          <a:lstStyle/>
          <a:p>
            <a:pPr eaLnBrk="1" hangingPunct="1">
              <a:defRPr/>
            </a:pPr>
            <a:r>
              <a:rPr lang="en-US" sz="2800">
                <a:latin typeface="Garamond" charset="0"/>
              </a:rPr>
              <a:t>C05-31 APKD</a:t>
            </a:r>
            <a:endParaRPr lang="en-US" sz="4000">
              <a:latin typeface="Garamond"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F7521C-A6F7-DE47-AA0B-27256A86B939}"/>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5913DD57-7913-414A-BDD0-FDA2BD046786}"/>
              </a:ext>
            </a:extLst>
          </p:cNvPr>
          <p:cNvSpPr>
            <a:spLocks noGrp="1"/>
          </p:cNvSpPr>
          <p:nvPr>
            <p:ph type="title"/>
          </p:nvPr>
        </p:nvSpPr>
        <p:spPr/>
        <p:txBody>
          <a:bodyPr/>
          <a:lstStyle/>
          <a:p>
            <a:r>
              <a:rPr lang="en-US" b="1" dirty="0"/>
              <a:t>Autosomal Recessive Polycystic Kidney Disease (ARPKD)</a:t>
            </a:r>
            <a:endParaRPr lang="en-US" dirty="0"/>
          </a:p>
        </p:txBody>
      </p:sp>
      <p:sp>
        <p:nvSpPr>
          <p:cNvPr id="5" name="Content Placeholder 4">
            <a:extLst>
              <a:ext uri="{FF2B5EF4-FFF2-40B4-BE49-F238E27FC236}">
                <a16:creationId xmlns:a16="http://schemas.microsoft.com/office/drawing/2014/main" id="{9F51B0C7-F756-D540-A678-BA9C24045D5F}"/>
              </a:ext>
            </a:extLst>
          </p:cNvPr>
          <p:cNvSpPr>
            <a:spLocks noGrp="1"/>
          </p:cNvSpPr>
          <p:nvPr>
            <p:ph idx="1"/>
          </p:nvPr>
        </p:nvSpPr>
        <p:spPr/>
        <p:txBody>
          <a:bodyPr>
            <a:normAutofit fontScale="70000" lnSpcReduction="20000"/>
          </a:bodyPr>
          <a:lstStyle/>
          <a:p>
            <a:r>
              <a:rPr lang="en-US" dirty="0"/>
              <a:t>Prevalence:   </a:t>
            </a:r>
          </a:p>
          <a:p>
            <a:pPr lvl="1"/>
            <a:r>
              <a:rPr lang="en-US" dirty="0"/>
              <a:t>1:20,000</a:t>
            </a:r>
          </a:p>
          <a:p>
            <a:r>
              <a:rPr lang="en-US" dirty="0"/>
              <a:t>Genetic:</a:t>
            </a:r>
          </a:p>
          <a:p>
            <a:pPr lvl="1"/>
            <a:r>
              <a:rPr lang="en-US" dirty="0"/>
              <a:t>Autosomal Recessive </a:t>
            </a:r>
          </a:p>
          <a:p>
            <a:pPr lvl="1"/>
            <a:r>
              <a:rPr lang="en-US" dirty="0"/>
              <a:t>PKHD1 (Ch 6p21.1) Fibrocystin</a:t>
            </a:r>
          </a:p>
          <a:p>
            <a:r>
              <a:rPr lang="en-US" dirty="0"/>
              <a:t>Pathogenesis:</a:t>
            </a:r>
          </a:p>
          <a:p>
            <a:pPr lvl="1"/>
            <a:r>
              <a:rPr lang="en-US" dirty="0"/>
              <a:t>Kidney cystic disease is a result of fusiform dilation of renal collecting tubules</a:t>
            </a:r>
          </a:p>
          <a:p>
            <a:pPr lvl="1"/>
            <a:r>
              <a:rPr lang="en-US" dirty="0"/>
              <a:t>Up to 90% of tubules are involved are diffuse and continue to retain their connection to parent nephron</a:t>
            </a:r>
          </a:p>
          <a:p>
            <a:r>
              <a:rPr lang="en-US" dirty="0"/>
              <a:t>Presentation:</a:t>
            </a:r>
          </a:p>
          <a:p>
            <a:pPr lvl="1"/>
            <a:r>
              <a:rPr lang="en-US" dirty="0"/>
              <a:t>Intra-utero, Potter Sequence </a:t>
            </a:r>
          </a:p>
          <a:p>
            <a:pPr lvl="1"/>
            <a:r>
              <a:rPr lang="en-US" dirty="0"/>
              <a:t>Most have severely enlarged kidneys perinatally with poor cortico-medullary differentiation</a:t>
            </a:r>
          </a:p>
          <a:p>
            <a:pPr lvl="1"/>
            <a:r>
              <a:rPr lang="en-US" b="1" dirty="0"/>
              <a:t>Fibrocystic kidney and liver involvement</a:t>
            </a:r>
          </a:p>
          <a:p>
            <a:r>
              <a:rPr lang="en-US" dirty="0"/>
              <a:t>Treatment:</a:t>
            </a:r>
          </a:p>
          <a:p>
            <a:pPr lvl="1"/>
            <a:r>
              <a:rPr lang="en-US" dirty="0"/>
              <a:t>Hypertension</a:t>
            </a:r>
            <a:endParaRPr lang="en-US" b="1" dirty="0"/>
          </a:p>
          <a:p>
            <a:endParaRPr lang="en-US" dirty="0"/>
          </a:p>
        </p:txBody>
      </p:sp>
    </p:spTree>
    <p:extLst>
      <p:ext uri="{BB962C8B-B14F-4D97-AF65-F5344CB8AC3E}">
        <p14:creationId xmlns:p14="http://schemas.microsoft.com/office/powerpoint/2010/main" val="24066283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5" descr="AUTOSOMAL RECESSIVE POLYCYSTIC KIDNEY DISEA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838200"/>
            <a:ext cx="3556000" cy="5334000"/>
          </a:xfrm>
          <a:prstGeom prst="rect">
            <a:avLst/>
          </a:prstGeom>
          <a:noFill/>
          <a:ln w="381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101378" name="Picture 7" descr="FIGURE 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6200" y="838200"/>
            <a:ext cx="3544888" cy="5334000"/>
          </a:xfrm>
          <a:prstGeom prst="rect">
            <a:avLst/>
          </a:prstGeom>
          <a:noFill/>
          <a:ln w="571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p:txBody>
          <a:bodyPr/>
          <a:lstStyle/>
          <a:p>
            <a:endParaRPr lang="en-US"/>
          </a:p>
        </p:txBody>
      </p:sp>
      <p:pic>
        <p:nvPicPr>
          <p:cNvPr id="7170" name="Picture 2" descr="a-f Microscopic and macroscopic appearance of autosomal recessive... |  Download Scientific Diagram">
            <a:extLst>
              <a:ext uri="{FF2B5EF4-FFF2-40B4-BE49-F238E27FC236}">
                <a16:creationId xmlns:a16="http://schemas.microsoft.com/office/drawing/2014/main" id="{45AA6F27-D6FF-E713-C0B3-1B371F4422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500" y="654050"/>
            <a:ext cx="10795000" cy="5549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4036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9329" name="Picture 4" descr="8785"/>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l="3847" b="11575"/>
          <a:stretch>
            <a:fillRect/>
          </a:stretch>
        </p:blipFill>
        <p:spPr>
          <a:xfrm>
            <a:off x="1643063" y="762000"/>
            <a:ext cx="8939212" cy="5207000"/>
          </a:xfrm>
          <a:noFill/>
          <a:extLst>
            <a:ext uri="{909E8E84-426E-40dd-AFC4-6F175D3DCCD1}">
              <a14:hiddenFill xmlns:a14="http://schemas.microsoft.com/office/drawing/2010/main" xmlns="">
                <a:solidFill>
                  <a:srgbClr val="FFFFFF"/>
                </a:solidFill>
              </a14:hiddenFill>
            </a:ext>
          </a:extLst>
        </p:spPr>
      </p:pic>
      <p:sp>
        <p:nvSpPr>
          <p:cNvPr id="99330" name="Text Box 5"/>
          <p:cNvSpPr txBox="1">
            <a:spLocks noChangeArrowheads="1"/>
          </p:cNvSpPr>
          <p:nvPr/>
        </p:nvSpPr>
        <p:spPr bwMode="auto">
          <a:xfrm>
            <a:off x="5562600" y="6172200"/>
            <a:ext cx="1066800" cy="376238"/>
          </a:xfrm>
          <a:prstGeom prst="rect">
            <a:avLst/>
          </a:prstGeom>
          <a:solidFill>
            <a:schemeClr val="accent1"/>
          </a:solidFill>
          <a:ln w="9525">
            <a:solidFill>
              <a:schemeClr val="tx1"/>
            </a:solidFill>
            <a:miter lim="800000"/>
            <a:headEnd/>
            <a:tailEnd/>
          </a:ln>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cs typeface="ＭＳ Ｐゴシック" charset="0"/>
              </a:defRPr>
            </a:lvl2pPr>
            <a:lvl3pPr marL="1143000" indent="-228600">
              <a:defRPr sz="2400">
                <a:solidFill>
                  <a:schemeClr val="tx1"/>
                </a:solidFill>
                <a:latin typeface="Garamond" charset="0"/>
                <a:ea typeface="ＭＳ Ｐゴシック" charset="0"/>
                <a:cs typeface="ＭＳ Ｐゴシック" charset="0"/>
              </a:defRPr>
            </a:lvl3pPr>
            <a:lvl4pPr marL="1600200" indent="-228600">
              <a:defRPr sz="2400">
                <a:solidFill>
                  <a:schemeClr val="tx1"/>
                </a:solidFill>
                <a:latin typeface="Garamond" charset="0"/>
                <a:ea typeface="ＭＳ Ｐゴシック" charset="0"/>
                <a:cs typeface="ＭＳ Ｐゴシック" charset="0"/>
              </a:defRPr>
            </a:lvl4pPr>
            <a:lvl5pPr marL="2057400" indent="-228600">
              <a:defRPr sz="2400">
                <a:solidFill>
                  <a:schemeClr val="tx1"/>
                </a:solidFill>
                <a:latin typeface="Garamond"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cs typeface="ＭＳ Ｐゴシック" charset="0"/>
              </a:defRPr>
            </a:lvl9pPr>
          </a:lstStyle>
          <a:p>
            <a:pPr eaLnBrk="0" fontAlgn="base" hangingPunct="0">
              <a:spcBef>
                <a:spcPct val="50000"/>
              </a:spcBef>
              <a:spcAft>
                <a:spcPct val="0"/>
              </a:spcAft>
            </a:pPr>
            <a:r>
              <a:rPr lang="en-US" sz="1800">
                <a:solidFill>
                  <a:srgbClr val="FFFFFF"/>
                </a:solidFill>
              </a:rPr>
              <a:t>P90-3503</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c13-19 l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c13-19 l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7451576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r>
              <a:rPr lang="en-US" b="1" dirty="0"/>
              <a:t>Potter Sequence</a:t>
            </a:r>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a:xfrm>
            <a:off x="838200" y="1825625"/>
            <a:ext cx="5111187" cy="4351338"/>
          </a:xfrm>
        </p:spPr>
        <p:txBody>
          <a:bodyPr>
            <a:normAutofit fontScale="55000" lnSpcReduction="20000"/>
          </a:bodyPr>
          <a:lstStyle/>
          <a:p>
            <a:r>
              <a:rPr lang="en-US" dirty="0">
                <a:latin typeface="Calibri"/>
                <a:cs typeface="Arial"/>
              </a:rPr>
              <a:t>Low urine output leads to low amniotic fluid called oligohydramnios (low + fluid + amnion)</a:t>
            </a:r>
            <a:r>
              <a:rPr lang="en-US" dirty="0">
                <a:latin typeface="Calibri"/>
                <a:cs typeface="Calibri" panose="020F0502020204030204"/>
              </a:rPr>
              <a:t> </a:t>
            </a:r>
            <a:r>
              <a:rPr lang="en-US" dirty="0"/>
              <a:t>leading to compression of developing fetus and limb/facial deformities, facial anomalies (</a:t>
            </a:r>
            <a:r>
              <a:rPr lang="en-US" dirty="0" err="1"/>
              <a:t>eg.</a:t>
            </a:r>
            <a:r>
              <a:rPr lang="en-US" dirty="0"/>
              <a:t> low-set ears and retrognathia, flattened nose). Lack of amniotic fluid aspiration into fetal lungs -&gt; pulmonary hypoplasia (cause of death).</a:t>
            </a:r>
          </a:p>
          <a:p>
            <a:endParaRPr lang="en-US" dirty="0"/>
          </a:p>
          <a:p>
            <a:r>
              <a:rPr lang="en-US" dirty="0"/>
              <a:t>Pulmonary hypoplasia</a:t>
            </a:r>
          </a:p>
          <a:p>
            <a:r>
              <a:rPr lang="en-US" dirty="0"/>
              <a:t>Oligohydramnios (trigger)</a:t>
            </a:r>
          </a:p>
          <a:p>
            <a:r>
              <a:rPr lang="en-US" dirty="0"/>
              <a:t>Twisted face</a:t>
            </a:r>
          </a:p>
          <a:p>
            <a:r>
              <a:rPr lang="en-US" dirty="0"/>
              <a:t>Twisted skin</a:t>
            </a:r>
          </a:p>
          <a:p>
            <a:r>
              <a:rPr lang="en-US" dirty="0"/>
              <a:t>Extremity defects</a:t>
            </a:r>
          </a:p>
          <a:p>
            <a:r>
              <a:rPr lang="en-US" dirty="0"/>
              <a:t>Renal failure (in utero)</a:t>
            </a:r>
          </a:p>
          <a:p>
            <a:endParaRPr lang="en-US" dirty="0"/>
          </a:p>
          <a:p>
            <a:r>
              <a:rPr lang="en-US" dirty="0"/>
              <a:t>Caused by chronic placental insufficiency or reduced fetal urine output (ARPKD), obstructive uropathy (posterior urethral valves), bilateral renal agenesis</a:t>
            </a:r>
          </a:p>
          <a:p>
            <a:endParaRPr lang="en-US" dirty="0"/>
          </a:p>
        </p:txBody>
      </p:sp>
      <p:pic>
        <p:nvPicPr>
          <p:cNvPr id="2" name="Picture 2" descr="A picture containing text, person, screenshot&#10;&#10;Description automatically generated">
            <a:extLst>
              <a:ext uri="{FF2B5EF4-FFF2-40B4-BE49-F238E27FC236}">
                <a16:creationId xmlns:a16="http://schemas.microsoft.com/office/drawing/2014/main" id="{A9C18E4F-F5D9-8C92-49CA-F8B3398712F1}"/>
              </a:ext>
            </a:extLst>
          </p:cNvPr>
          <p:cNvPicPr>
            <a:picLocks noChangeAspect="1"/>
          </p:cNvPicPr>
          <p:nvPr/>
        </p:nvPicPr>
        <p:blipFill>
          <a:blip r:embed="rId3"/>
          <a:stretch>
            <a:fillRect/>
          </a:stretch>
        </p:blipFill>
        <p:spPr>
          <a:xfrm>
            <a:off x="6550324" y="1113376"/>
            <a:ext cx="5014822" cy="5493888"/>
          </a:xfrm>
          <a:prstGeom prst="rect">
            <a:avLst/>
          </a:prstGeom>
        </p:spPr>
      </p:pic>
    </p:spTree>
    <p:extLst>
      <p:ext uri="{BB962C8B-B14F-4D97-AF65-F5344CB8AC3E}">
        <p14:creationId xmlns:p14="http://schemas.microsoft.com/office/powerpoint/2010/main" val="11585377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p:txBody>
          <a:bodyPr/>
          <a:lstStyle/>
          <a:p>
            <a:endParaRPr lang="en-US"/>
          </a:p>
        </p:txBody>
      </p:sp>
      <p:pic>
        <p:nvPicPr>
          <p:cNvPr id="2" name="Content Placeholder 4">
            <a:extLst>
              <a:ext uri="{FF2B5EF4-FFF2-40B4-BE49-F238E27FC236}">
                <a16:creationId xmlns:a16="http://schemas.microsoft.com/office/drawing/2014/main" id="{CA29115A-5D5E-50B9-2BC1-E3136C18BBE3}"/>
              </a:ext>
            </a:extLst>
          </p:cNvPr>
          <p:cNvPicPr>
            <a:picLocks noChangeAspect="1"/>
          </p:cNvPicPr>
          <p:nvPr/>
        </p:nvPicPr>
        <p:blipFill>
          <a:blip r:embed="rId3"/>
          <a:stretch>
            <a:fillRect/>
          </a:stretch>
        </p:blipFill>
        <p:spPr>
          <a:xfrm>
            <a:off x="2449343" y="111038"/>
            <a:ext cx="7293314" cy="6635924"/>
          </a:xfrm>
          <a:prstGeom prst="rect">
            <a:avLst/>
          </a:prstGeom>
        </p:spPr>
      </p:pic>
      <p:sp>
        <p:nvSpPr>
          <p:cNvPr id="6" name="TextBox 5">
            <a:extLst>
              <a:ext uri="{FF2B5EF4-FFF2-40B4-BE49-F238E27FC236}">
                <a16:creationId xmlns:a16="http://schemas.microsoft.com/office/drawing/2014/main" id="{4BABA07F-9835-1AD1-F72C-E303381A6E6E}"/>
              </a:ext>
            </a:extLst>
          </p:cNvPr>
          <p:cNvSpPr txBox="1"/>
          <p:nvPr/>
        </p:nvSpPr>
        <p:spPr>
          <a:xfrm>
            <a:off x="9585789" y="6611779"/>
            <a:ext cx="1205779" cy="246221"/>
          </a:xfrm>
          <a:prstGeom prst="rect">
            <a:avLst/>
          </a:prstGeom>
          <a:noFill/>
        </p:spPr>
        <p:txBody>
          <a:bodyPr wrap="none" rtlCol="0">
            <a:spAutoFit/>
          </a:bodyPr>
          <a:lstStyle/>
          <a:p>
            <a:r>
              <a:rPr lang="en-US" sz="1000" dirty="0"/>
              <a:t>Bergmann, C.; et al.</a:t>
            </a:r>
          </a:p>
        </p:txBody>
      </p:sp>
    </p:spTree>
    <p:extLst>
      <p:ext uri="{BB962C8B-B14F-4D97-AF65-F5344CB8AC3E}">
        <p14:creationId xmlns:p14="http://schemas.microsoft.com/office/powerpoint/2010/main" val="25728966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F7521C-A6F7-DE47-AA0B-27256A86B939}"/>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5913DD57-7913-414A-BDD0-FDA2BD046786}"/>
              </a:ext>
            </a:extLst>
          </p:cNvPr>
          <p:cNvSpPr>
            <a:spLocks noGrp="1"/>
          </p:cNvSpPr>
          <p:nvPr>
            <p:ph type="title"/>
          </p:nvPr>
        </p:nvSpPr>
        <p:spPr/>
        <p:txBody>
          <a:bodyPr/>
          <a:lstStyle/>
          <a:p>
            <a:r>
              <a:rPr lang="en-US" b="1" dirty="0"/>
              <a:t>Objectives</a:t>
            </a:r>
          </a:p>
        </p:txBody>
      </p:sp>
      <p:sp>
        <p:nvSpPr>
          <p:cNvPr id="5" name="Content Placeholder 4">
            <a:extLst>
              <a:ext uri="{FF2B5EF4-FFF2-40B4-BE49-F238E27FC236}">
                <a16:creationId xmlns:a16="http://schemas.microsoft.com/office/drawing/2014/main" id="{9F51B0C7-F756-D540-A678-BA9C24045D5F}"/>
              </a:ext>
            </a:extLst>
          </p:cNvPr>
          <p:cNvSpPr>
            <a:spLocks noGrp="1"/>
          </p:cNvSpPr>
          <p:nvPr>
            <p:ph idx="1"/>
          </p:nvPr>
        </p:nvSpPr>
        <p:spPr/>
        <p:txBody>
          <a:bodyPr/>
          <a:lstStyle/>
          <a:p>
            <a:r>
              <a:rPr lang="en-US" dirty="0"/>
              <a:t>Identify anatomical features in differentiating </a:t>
            </a:r>
          </a:p>
          <a:p>
            <a:r>
              <a:rPr lang="en-US" dirty="0"/>
              <a:t>Simple vs Complex imaging </a:t>
            </a:r>
          </a:p>
          <a:p>
            <a:r>
              <a:rPr lang="en-US" dirty="0"/>
              <a:t>Differentiation between ADPKD and ARPKD</a:t>
            </a:r>
          </a:p>
          <a:p>
            <a:r>
              <a:rPr lang="en-US" dirty="0"/>
              <a:t>Describe Potter Sequence </a:t>
            </a:r>
          </a:p>
          <a:p>
            <a:r>
              <a:rPr lang="en-US" dirty="0"/>
              <a:t>Identification of other inherited diseases with cystic kidney disease </a:t>
            </a:r>
          </a:p>
          <a:p>
            <a:endParaRPr lang="en-US" dirty="0"/>
          </a:p>
        </p:txBody>
      </p:sp>
    </p:spTree>
    <p:extLst>
      <p:ext uri="{BB962C8B-B14F-4D97-AF65-F5344CB8AC3E}">
        <p14:creationId xmlns:p14="http://schemas.microsoft.com/office/powerpoint/2010/main" val="12659413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0"/>
            <a:ext cx="12192000" cy="6858000"/>
          </a:xfrm>
          <a:prstGeom prst="rect">
            <a:avLst/>
          </a:prstGeom>
        </p:spPr>
      </p:pic>
      <p:graphicFrame>
        <p:nvGraphicFramePr>
          <p:cNvPr id="2" name="Table 3">
            <a:extLst>
              <a:ext uri="{FF2B5EF4-FFF2-40B4-BE49-F238E27FC236}">
                <a16:creationId xmlns:a16="http://schemas.microsoft.com/office/drawing/2014/main" id="{07473A0F-777B-F16A-BAB0-35BC60167417}"/>
              </a:ext>
            </a:extLst>
          </p:cNvPr>
          <p:cNvGraphicFramePr>
            <a:graphicFrameLocks noGrp="1"/>
          </p:cNvGraphicFramePr>
          <p:nvPr>
            <p:extLst>
              <p:ext uri="{D42A27DB-BD31-4B8C-83A1-F6EECF244321}">
                <p14:modId xmlns:p14="http://schemas.microsoft.com/office/powerpoint/2010/main" val="3422897414"/>
              </p:ext>
            </p:extLst>
          </p:nvPr>
        </p:nvGraphicFramePr>
        <p:xfrm>
          <a:off x="235212" y="164190"/>
          <a:ext cx="10481994" cy="6529620"/>
        </p:xfrm>
        <a:graphic>
          <a:graphicData uri="http://schemas.openxmlformats.org/drawingml/2006/table">
            <a:tbl>
              <a:tblPr firstRow="1" bandRow="1">
                <a:noFill/>
                <a:tableStyleId>{5C22544A-7EE6-4342-B048-85BDC9FD1C3A}</a:tableStyleId>
              </a:tblPr>
              <a:tblGrid>
                <a:gridCol w="3464352">
                  <a:extLst>
                    <a:ext uri="{9D8B030D-6E8A-4147-A177-3AD203B41FA5}">
                      <a16:colId xmlns:a16="http://schemas.microsoft.com/office/drawing/2014/main" val="330905238"/>
                    </a:ext>
                  </a:extLst>
                </a:gridCol>
                <a:gridCol w="3504173">
                  <a:extLst>
                    <a:ext uri="{9D8B030D-6E8A-4147-A177-3AD203B41FA5}">
                      <a16:colId xmlns:a16="http://schemas.microsoft.com/office/drawing/2014/main" val="1482095941"/>
                    </a:ext>
                  </a:extLst>
                </a:gridCol>
                <a:gridCol w="3513469">
                  <a:extLst>
                    <a:ext uri="{9D8B030D-6E8A-4147-A177-3AD203B41FA5}">
                      <a16:colId xmlns:a16="http://schemas.microsoft.com/office/drawing/2014/main" val="658902222"/>
                    </a:ext>
                  </a:extLst>
                </a:gridCol>
              </a:tblGrid>
              <a:tr h="461899">
                <a:tc>
                  <a:txBody>
                    <a:bodyPr/>
                    <a:lstStyle/>
                    <a:p>
                      <a:pPr lvl="0">
                        <a:buNone/>
                      </a:pPr>
                      <a:r>
                        <a:rPr lang="en-US" sz="1800" b="1" dirty="0">
                          <a:solidFill>
                            <a:schemeClr val="tx1">
                              <a:lumMod val="75000"/>
                              <a:lumOff val="25000"/>
                            </a:schemeClr>
                          </a:solidFill>
                          <a:latin typeface="Calibri"/>
                        </a:rPr>
                        <a:t>Disease Characteristics</a:t>
                      </a:r>
                    </a:p>
                  </a:txBody>
                  <a:tcPr marL="188530" marR="94265" marT="94265" marB="94265">
                    <a:lnL w="12700" cmpd="sng">
                      <a:noFill/>
                      <a:prstDash val="solid"/>
                    </a:lnL>
                    <a:lnR w="12700" cmpd="sng">
                      <a:noFill/>
                      <a:prstDash val="solid"/>
                    </a:lnR>
                    <a:lnT w="12700" cmpd="sng">
                      <a:noFill/>
                      <a:prstDash val="solid"/>
                    </a:lnT>
                    <a:lnB w="9525" cap="flat" cmpd="sng" algn="ctr">
                      <a:solidFill>
                        <a:srgbClr val="D8DCDC"/>
                      </a:solidFill>
                      <a:prstDash val="solid"/>
                    </a:lnB>
                    <a:noFill/>
                  </a:tcPr>
                </a:tc>
                <a:tc>
                  <a:txBody>
                    <a:bodyPr/>
                    <a:lstStyle/>
                    <a:p>
                      <a:r>
                        <a:rPr lang="en-US" sz="1800" b="1" dirty="0">
                          <a:solidFill>
                            <a:schemeClr val="tx1">
                              <a:lumMod val="75000"/>
                              <a:lumOff val="25000"/>
                            </a:schemeClr>
                          </a:solidFill>
                          <a:latin typeface="Calibri"/>
                        </a:rPr>
                        <a:t>ADPKD</a:t>
                      </a:r>
                    </a:p>
                  </a:txBody>
                  <a:tcPr marL="188530" marR="94265" marT="94265" marB="94265">
                    <a:lnL w="12700" cmpd="sng">
                      <a:noFill/>
                      <a:prstDash val="solid"/>
                    </a:lnL>
                    <a:lnR w="12700" cmpd="sng">
                      <a:noFill/>
                      <a:prstDash val="solid"/>
                    </a:lnR>
                    <a:lnT w="12700" cmpd="sng">
                      <a:noFill/>
                      <a:prstDash val="solid"/>
                    </a:lnT>
                    <a:lnB w="9525" cap="flat" cmpd="sng" algn="ctr">
                      <a:solidFill>
                        <a:srgbClr val="D8DCDC"/>
                      </a:solidFill>
                      <a:prstDash val="solid"/>
                    </a:lnB>
                    <a:noFill/>
                  </a:tcPr>
                </a:tc>
                <a:tc>
                  <a:txBody>
                    <a:bodyPr/>
                    <a:lstStyle/>
                    <a:p>
                      <a:r>
                        <a:rPr lang="en-US" sz="1800" b="1" dirty="0">
                          <a:solidFill>
                            <a:schemeClr val="tx1">
                              <a:lumMod val="75000"/>
                              <a:lumOff val="25000"/>
                            </a:schemeClr>
                          </a:solidFill>
                          <a:latin typeface="Calibri"/>
                        </a:rPr>
                        <a:t>ARPKD</a:t>
                      </a:r>
                    </a:p>
                  </a:txBody>
                  <a:tcPr marL="188530" marR="94265" marT="94265" marB="94265">
                    <a:lnL w="12700" cmpd="sng">
                      <a:noFill/>
                      <a:prstDash val="solid"/>
                    </a:lnL>
                    <a:lnR w="12700" cmpd="sng">
                      <a:noFill/>
                      <a:prstDash val="solid"/>
                    </a:lnR>
                    <a:lnT w="12700" cmpd="sng">
                      <a:noFill/>
                      <a:prstDash val="solid"/>
                    </a:lnT>
                    <a:lnB w="9525" cap="flat" cmpd="sng" algn="ctr">
                      <a:solidFill>
                        <a:srgbClr val="D8DCDC"/>
                      </a:solidFill>
                      <a:prstDash val="solid"/>
                    </a:lnB>
                    <a:noFill/>
                  </a:tcPr>
                </a:tc>
                <a:extLst>
                  <a:ext uri="{0D108BD9-81ED-4DB2-BD59-A6C34878D82A}">
                    <a16:rowId xmlns:a16="http://schemas.microsoft.com/office/drawing/2014/main" val="266786812"/>
                  </a:ext>
                </a:extLst>
              </a:tr>
              <a:tr h="461899">
                <a:tc>
                  <a:txBody>
                    <a:bodyPr/>
                    <a:lstStyle/>
                    <a:p>
                      <a:pPr lvl="0">
                        <a:buNone/>
                      </a:pPr>
                      <a:r>
                        <a:rPr lang="en-US" sz="1800" b="0" i="0" u="none" strike="noStrike" noProof="0" dirty="0">
                          <a:solidFill>
                            <a:schemeClr val="tx1">
                              <a:lumMod val="75000"/>
                              <a:lumOff val="25000"/>
                            </a:schemeClr>
                          </a:solidFill>
                          <a:latin typeface="Calibri"/>
                        </a:rPr>
                        <a:t>Inheritance pattern</a:t>
                      </a:r>
                      <a:endParaRPr lang="en-US" sz="1800" dirty="0">
                        <a:solidFill>
                          <a:schemeClr val="tx1">
                            <a:lumMod val="75000"/>
                            <a:lumOff val="25000"/>
                          </a:schemeClr>
                        </a:solidFill>
                        <a:latin typeface="Calibri"/>
                      </a:endParaRPr>
                    </a:p>
                  </a:txBody>
                  <a:tcPr marL="188530" marR="94265" marT="94265" marB="94265">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pPr lvl="0" algn="l">
                        <a:lnSpc>
                          <a:spcPct val="100000"/>
                        </a:lnSpc>
                        <a:spcBef>
                          <a:spcPts val="0"/>
                        </a:spcBef>
                        <a:spcAft>
                          <a:spcPts val="0"/>
                        </a:spcAft>
                        <a:buNone/>
                      </a:pPr>
                      <a:r>
                        <a:rPr lang="en-US" sz="1800" b="0" i="0" u="none" strike="noStrike" noProof="0" dirty="0">
                          <a:solidFill>
                            <a:schemeClr val="tx1">
                              <a:lumMod val="75000"/>
                              <a:lumOff val="25000"/>
                            </a:schemeClr>
                          </a:solidFill>
                          <a:latin typeface="Calibri"/>
                        </a:rPr>
                        <a:t>Autosomal dominant     </a:t>
                      </a:r>
                    </a:p>
                  </a:txBody>
                  <a:tcPr marL="188530" marR="94265" marT="94265" marB="94265">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pPr lvl="0">
                        <a:buNone/>
                      </a:pPr>
                      <a:r>
                        <a:rPr lang="en-US" sz="1800" b="0" i="0" u="none" strike="noStrike" noProof="0" dirty="0">
                          <a:solidFill>
                            <a:schemeClr val="tx1">
                              <a:lumMod val="75000"/>
                              <a:lumOff val="25000"/>
                            </a:schemeClr>
                          </a:solidFill>
                          <a:latin typeface="Calibri"/>
                        </a:rPr>
                        <a:t>Autosomal recessive</a:t>
                      </a:r>
                      <a:endParaRPr lang="en-US" sz="1800" dirty="0">
                        <a:solidFill>
                          <a:schemeClr val="tx1">
                            <a:lumMod val="75000"/>
                            <a:lumOff val="25000"/>
                          </a:schemeClr>
                        </a:solidFill>
                        <a:latin typeface="Calibri"/>
                      </a:endParaRPr>
                    </a:p>
                  </a:txBody>
                  <a:tcPr marL="188530" marR="94265" marT="94265" marB="94265">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extLst>
                  <a:ext uri="{0D108BD9-81ED-4DB2-BD59-A6C34878D82A}">
                    <a16:rowId xmlns:a16="http://schemas.microsoft.com/office/drawing/2014/main" val="3455802681"/>
                  </a:ext>
                </a:extLst>
              </a:tr>
              <a:tr h="461899">
                <a:tc>
                  <a:txBody>
                    <a:bodyPr/>
                    <a:lstStyle/>
                    <a:p>
                      <a:pPr lvl="0">
                        <a:buNone/>
                      </a:pPr>
                      <a:r>
                        <a:rPr lang="en-US" sz="1800" b="0" i="0" u="none" strike="noStrike" noProof="0" dirty="0">
                          <a:solidFill>
                            <a:schemeClr val="tx1">
                              <a:lumMod val="75000"/>
                              <a:lumOff val="25000"/>
                            </a:schemeClr>
                          </a:solidFill>
                          <a:latin typeface="Calibri"/>
                        </a:rPr>
                        <a:t>Risk of sibling being affected </a:t>
                      </a:r>
                    </a:p>
                  </a:txBody>
                  <a:tcPr marL="188529" marR="94264" marT="94264" marB="94264">
                    <a:lnL w="9524">
                      <a:solidFill>
                        <a:srgbClr val="D8DCDC"/>
                      </a:solidFill>
                    </a:lnL>
                    <a:lnR w="9524">
                      <a:solidFill>
                        <a:srgbClr val="D8DCDC"/>
                      </a:solidFill>
                    </a:lnR>
                    <a:lnT w="9525" cap="flat" cmpd="sng" algn="ctr">
                      <a:solidFill>
                        <a:srgbClr val="D8DCDC"/>
                      </a:solidFill>
                      <a:prstDash val="solid"/>
                      <a:round/>
                      <a:headEnd type="none" w="med" len="med"/>
                      <a:tailEnd type="none" w="med" len="med"/>
                    </a:lnT>
                    <a:lnB w="9524">
                      <a:solidFill>
                        <a:srgbClr val="D8DCDC"/>
                      </a:solidFill>
                    </a:lnB>
                    <a:solidFill>
                      <a:srgbClr val="D8DEDC">
                        <a:alpha val="20000"/>
                      </a:srgbClr>
                    </a:solidFill>
                  </a:tcPr>
                </a:tc>
                <a:tc>
                  <a:txBody>
                    <a:bodyPr/>
                    <a:lstStyle/>
                    <a:p>
                      <a:pPr lvl="0" algn="l">
                        <a:lnSpc>
                          <a:spcPct val="100000"/>
                        </a:lnSpc>
                        <a:spcBef>
                          <a:spcPts val="0"/>
                        </a:spcBef>
                        <a:spcAft>
                          <a:spcPts val="0"/>
                        </a:spcAft>
                        <a:buNone/>
                      </a:pPr>
                      <a:r>
                        <a:rPr lang="en-US" sz="1800" b="0" i="0" u="none" strike="noStrike" noProof="0" dirty="0">
                          <a:solidFill>
                            <a:schemeClr val="tx1">
                              <a:lumMod val="75000"/>
                              <a:lumOff val="25000"/>
                            </a:schemeClr>
                          </a:solidFill>
                          <a:latin typeface="Calibri"/>
                        </a:rPr>
                        <a:t>50%</a:t>
                      </a:r>
                    </a:p>
                  </a:txBody>
                  <a:tcPr marL="188529" marR="94264" marT="94264" marB="94264">
                    <a:lnL w="9524">
                      <a:solidFill>
                        <a:srgbClr val="D8DCDC"/>
                      </a:solidFill>
                    </a:lnL>
                    <a:lnR w="9524">
                      <a:solidFill>
                        <a:srgbClr val="D8DCDC"/>
                      </a:solidFill>
                    </a:lnR>
                    <a:lnT w="9525" cap="flat" cmpd="sng" algn="ctr">
                      <a:solidFill>
                        <a:srgbClr val="D8DCDC"/>
                      </a:solidFill>
                      <a:prstDash val="solid"/>
                      <a:round/>
                      <a:headEnd type="none" w="med" len="med"/>
                      <a:tailEnd type="none" w="med" len="med"/>
                    </a:lnT>
                    <a:lnB w="9524">
                      <a:solidFill>
                        <a:srgbClr val="D8DCDC"/>
                      </a:solidFill>
                    </a:lnB>
                    <a:solidFill>
                      <a:srgbClr val="D8DEDC">
                        <a:alpha val="20000"/>
                      </a:srgbClr>
                    </a:solidFill>
                  </a:tcPr>
                </a:tc>
                <a:tc>
                  <a:txBody>
                    <a:bodyPr/>
                    <a:lstStyle/>
                    <a:p>
                      <a:pPr lvl="0">
                        <a:buNone/>
                      </a:pPr>
                      <a:r>
                        <a:rPr lang="en-US" sz="1800" b="0" i="0" u="none" strike="noStrike" noProof="0" dirty="0">
                          <a:solidFill>
                            <a:schemeClr val="tx1">
                              <a:lumMod val="75000"/>
                              <a:lumOff val="25000"/>
                            </a:schemeClr>
                          </a:solidFill>
                          <a:latin typeface="Calibri"/>
                        </a:rPr>
                        <a:t>25%</a:t>
                      </a:r>
                    </a:p>
                  </a:txBody>
                  <a:tcPr marL="188529" marR="94264" marT="94264" marB="94264">
                    <a:lnL w="9524">
                      <a:solidFill>
                        <a:srgbClr val="D8DCDC"/>
                      </a:solidFill>
                    </a:lnL>
                    <a:lnR w="9524">
                      <a:solidFill>
                        <a:srgbClr val="D8DCDC"/>
                      </a:solidFill>
                    </a:lnR>
                    <a:lnT w="9525" cap="flat" cmpd="sng" algn="ctr">
                      <a:solidFill>
                        <a:srgbClr val="D8DCDC"/>
                      </a:solidFill>
                      <a:prstDash val="solid"/>
                      <a:round/>
                      <a:headEnd type="none" w="med" len="med"/>
                      <a:tailEnd type="none" w="med" len="med"/>
                    </a:lnT>
                    <a:lnB w="9524">
                      <a:solidFill>
                        <a:srgbClr val="D8DCDC"/>
                      </a:solidFill>
                    </a:lnB>
                    <a:solidFill>
                      <a:srgbClr val="D8DEDC">
                        <a:alpha val="20000"/>
                      </a:srgbClr>
                    </a:solidFill>
                  </a:tcPr>
                </a:tc>
                <a:extLst>
                  <a:ext uri="{0D108BD9-81ED-4DB2-BD59-A6C34878D82A}">
                    <a16:rowId xmlns:a16="http://schemas.microsoft.com/office/drawing/2014/main" val="3742032465"/>
                  </a:ext>
                </a:extLst>
              </a:tr>
              <a:tr h="461899">
                <a:tc>
                  <a:txBody>
                    <a:bodyPr/>
                    <a:lstStyle/>
                    <a:p>
                      <a:pPr lvl="0">
                        <a:buNone/>
                      </a:pPr>
                      <a:r>
                        <a:rPr lang="en-US" sz="1800" b="0" i="0" u="none" strike="noStrike" noProof="0" dirty="0">
                          <a:solidFill>
                            <a:schemeClr val="tx1">
                              <a:lumMod val="75000"/>
                              <a:lumOff val="25000"/>
                            </a:schemeClr>
                          </a:solidFill>
                          <a:latin typeface="Calibri"/>
                        </a:rPr>
                        <a:t>Associated genes</a:t>
                      </a:r>
                      <a:endParaRPr lang="en-US" sz="1800" dirty="0">
                        <a:solidFill>
                          <a:schemeClr val="tx1">
                            <a:lumMod val="75000"/>
                            <a:lumOff val="25000"/>
                          </a:schemeClr>
                        </a:solidFill>
                        <a:latin typeface="Calibri"/>
                      </a:endParaRPr>
                    </a:p>
                  </a:txBody>
                  <a:tcPr marL="188530" marR="94265" marT="94265" marB="94265">
                    <a:lnL w="9525" cap="flat" cmpd="sng" algn="ctr">
                      <a:solidFill>
                        <a:srgbClr val="D8DEDC"/>
                      </a:solidFill>
                      <a:prstDash val="solid"/>
                    </a:lnL>
                    <a:lnR w="9525" cap="flat" cmpd="sng" algn="ctr">
                      <a:solidFill>
                        <a:srgbClr val="D8DEDC"/>
                      </a:solidFill>
                      <a:prstDash val="solid"/>
                    </a:lnR>
                    <a:lnT w="9524" cap="flat" cmpd="sng" algn="ctr">
                      <a:solidFill>
                        <a:srgbClr val="D8DCDC"/>
                      </a:solidFill>
                      <a:prstDash val="solid"/>
                      <a:round/>
                      <a:headEnd type="none" w="med" len="med"/>
                      <a:tailEnd type="none" w="med" len="med"/>
                    </a:lnT>
                    <a:lnB w="9525" cap="flat" cmpd="sng" algn="ctr">
                      <a:solidFill>
                        <a:srgbClr val="D8DCDC"/>
                      </a:solidFill>
                      <a:prstDash val="solid"/>
                    </a:lnB>
                    <a:noFill/>
                  </a:tcPr>
                </a:tc>
                <a:tc>
                  <a:txBody>
                    <a:bodyPr/>
                    <a:lstStyle/>
                    <a:p>
                      <a:pPr lvl="0">
                        <a:buNone/>
                      </a:pPr>
                      <a:r>
                        <a:rPr lang="en-US" sz="1800" b="0" i="0" u="none" strike="noStrike" noProof="0" dirty="0">
                          <a:solidFill>
                            <a:schemeClr val="tx1">
                              <a:lumMod val="75000"/>
                              <a:lumOff val="25000"/>
                            </a:schemeClr>
                          </a:solidFill>
                          <a:latin typeface="Calibri"/>
                        </a:rPr>
                        <a:t>PKD1, PKD2 </a:t>
                      </a:r>
                      <a:endParaRPr lang="en-US" sz="1800" dirty="0">
                        <a:solidFill>
                          <a:schemeClr val="tx1">
                            <a:lumMod val="75000"/>
                            <a:lumOff val="25000"/>
                          </a:schemeClr>
                        </a:solidFill>
                        <a:latin typeface="Calibri"/>
                      </a:endParaRPr>
                    </a:p>
                  </a:txBody>
                  <a:tcPr marL="188530" marR="94265" marT="94265" marB="94265">
                    <a:lnL w="9525" cap="flat" cmpd="sng" algn="ctr">
                      <a:solidFill>
                        <a:srgbClr val="D8DEDC"/>
                      </a:solidFill>
                      <a:prstDash val="solid"/>
                    </a:lnL>
                    <a:lnR w="9525" cap="flat" cmpd="sng" algn="ctr">
                      <a:solidFill>
                        <a:srgbClr val="D8DEDC"/>
                      </a:solidFill>
                      <a:prstDash val="solid"/>
                    </a:lnR>
                    <a:lnT w="9524" cap="flat" cmpd="sng" algn="ctr">
                      <a:solidFill>
                        <a:srgbClr val="D8DCDC"/>
                      </a:solidFill>
                      <a:prstDash val="solid"/>
                      <a:round/>
                      <a:headEnd type="none" w="med" len="med"/>
                      <a:tailEnd type="none" w="med" len="med"/>
                    </a:lnT>
                    <a:lnB w="9525" cap="flat" cmpd="sng" algn="ctr">
                      <a:solidFill>
                        <a:srgbClr val="D8DCDC"/>
                      </a:solidFill>
                      <a:prstDash val="solid"/>
                    </a:lnB>
                    <a:noFill/>
                  </a:tcPr>
                </a:tc>
                <a:tc>
                  <a:txBody>
                    <a:bodyPr/>
                    <a:lstStyle/>
                    <a:p>
                      <a:pPr lvl="0">
                        <a:buNone/>
                      </a:pPr>
                      <a:r>
                        <a:rPr lang="en-US" sz="1800" b="0" i="0" u="none" strike="noStrike" noProof="0" dirty="0">
                          <a:solidFill>
                            <a:schemeClr val="tx1">
                              <a:lumMod val="75000"/>
                              <a:lumOff val="25000"/>
                            </a:schemeClr>
                          </a:solidFill>
                          <a:latin typeface="Calibri"/>
                        </a:rPr>
                        <a:t>PKHD1</a:t>
                      </a:r>
                      <a:endParaRPr lang="en-US" sz="1800" dirty="0">
                        <a:solidFill>
                          <a:schemeClr val="tx1">
                            <a:lumMod val="75000"/>
                            <a:lumOff val="25000"/>
                          </a:schemeClr>
                        </a:solidFill>
                        <a:latin typeface="Calibri"/>
                      </a:endParaRPr>
                    </a:p>
                  </a:txBody>
                  <a:tcPr marL="188530" marR="94265" marT="94265" marB="94265">
                    <a:lnL w="9525" cap="flat" cmpd="sng" algn="ctr">
                      <a:solidFill>
                        <a:srgbClr val="D8DEDC"/>
                      </a:solidFill>
                      <a:prstDash val="solid"/>
                    </a:lnL>
                    <a:lnR w="9525" cap="flat" cmpd="sng" algn="ctr">
                      <a:solidFill>
                        <a:srgbClr val="D8DEDC"/>
                      </a:solidFill>
                      <a:prstDash val="solid"/>
                    </a:lnR>
                    <a:lnT w="9524" cap="flat" cmpd="sng" algn="ctr">
                      <a:solidFill>
                        <a:srgbClr val="D8DCDC"/>
                      </a:solidFill>
                      <a:prstDash val="solid"/>
                      <a:round/>
                      <a:headEnd type="none" w="med" len="med"/>
                      <a:tailEnd type="none" w="med" len="med"/>
                    </a:lnT>
                    <a:lnB w="9525" cap="flat" cmpd="sng" algn="ctr">
                      <a:solidFill>
                        <a:srgbClr val="D8DCDC"/>
                      </a:solidFill>
                      <a:prstDash val="solid"/>
                    </a:lnB>
                    <a:noFill/>
                  </a:tcPr>
                </a:tc>
                <a:extLst>
                  <a:ext uri="{0D108BD9-81ED-4DB2-BD59-A6C34878D82A}">
                    <a16:rowId xmlns:a16="http://schemas.microsoft.com/office/drawing/2014/main" val="1938501731"/>
                  </a:ext>
                </a:extLst>
              </a:tr>
              <a:tr h="461899">
                <a:tc>
                  <a:txBody>
                    <a:bodyPr/>
                    <a:lstStyle/>
                    <a:p>
                      <a:pPr lvl="0">
                        <a:buNone/>
                      </a:pPr>
                      <a:r>
                        <a:rPr lang="en-US" sz="1800" b="0" i="0" u="none" strike="noStrike" noProof="0" dirty="0">
                          <a:solidFill>
                            <a:schemeClr val="tx1">
                              <a:lumMod val="75000"/>
                              <a:lumOff val="25000"/>
                            </a:schemeClr>
                          </a:solidFill>
                          <a:latin typeface="Calibri"/>
                        </a:rPr>
                        <a:t>Associated proteins  </a:t>
                      </a:r>
                      <a:endParaRPr lang="en-US" sz="1800" dirty="0">
                        <a:solidFill>
                          <a:schemeClr val="tx1">
                            <a:lumMod val="75000"/>
                            <a:lumOff val="25000"/>
                          </a:schemeClr>
                        </a:solidFill>
                        <a:latin typeface="Calibri"/>
                      </a:endParaRPr>
                    </a:p>
                  </a:txBody>
                  <a:tcPr marL="188530" marR="94265" marT="94265" marB="94265">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pPr lvl="0">
                        <a:buNone/>
                      </a:pPr>
                      <a:r>
                        <a:rPr lang="en-US" sz="1800" b="0" i="0" u="none" strike="noStrike" noProof="0" dirty="0">
                          <a:solidFill>
                            <a:schemeClr val="tx1">
                              <a:lumMod val="75000"/>
                              <a:lumOff val="25000"/>
                            </a:schemeClr>
                          </a:solidFill>
                          <a:latin typeface="Calibri"/>
                        </a:rPr>
                        <a:t>PC1, PC2  </a:t>
                      </a:r>
                      <a:endParaRPr lang="en-US" sz="1800" dirty="0">
                        <a:solidFill>
                          <a:schemeClr val="tx1">
                            <a:lumMod val="75000"/>
                            <a:lumOff val="25000"/>
                          </a:schemeClr>
                        </a:solidFill>
                        <a:latin typeface="Calibri"/>
                      </a:endParaRPr>
                    </a:p>
                  </a:txBody>
                  <a:tcPr marL="188530" marR="94265" marT="94265" marB="94265">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pPr lvl="0">
                        <a:buNone/>
                      </a:pPr>
                      <a:r>
                        <a:rPr lang="en-US" sz="1800" b="0" i="0" u="none" strike="noStrike" noProof="0" dirty="0">
                          <a:solidFill>
                            <a:schemeClr val="tx1">
                              <a:lumMod val="75000"/>
                              <a:lumOff val="25000"/>
                            </a:schemeClr>
                          </a:solidFill>
                          <a:latin typeface="Calibri"/>
                        </a:rPr>
                        <a:t>Fibrocystin</a:t>
                      </a:r>
                      <a:endParaRPr lang="en-US" sz="1800" dirty="0">
                        <a:solidFill>
                          <a:schemeClr val="tx1">
                            <a:lumMod val="75000"/>
                            <a:lumOff val="25000"/>
                          </a:schemeClr>
                        </a:solidFill>
                        <a:latin typeface="Calibri"/>
                      </a:endParaRPr>
                    </a:p>
                  </a:txBody>
                  <a:tcPr marL="188530" marR="94265" marT="94265" marB="94265">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extLst>
                  <a:ext uri="{0D108BD9-81ED-4DB2-BD59-A6C34878D82A}">
                    <a16:rowId xmlns:a16="http://schemas.microsoft.com/office/drawing/2014/main" val="3715705698"/>
                  </a:ext>
                </a:extLst>
              </a:tr>
              <a:tr h="461899">
                <a:tc>
                  <a:txBody>
                    <a:bodyPr/>
                    <a:lstStyle/>
                    <a:p>
                      <a:pPr lvl="0">
                        <a:buNone/>
                      </a:pPr>
                      <a:r>
                        <a:rPr lang="en-US" sz="1800" b="0" i="0" u="none" strike="noStrike" noProof="0" dirty="0">
                          <a:solidFill>
                            <a:schemeClr val="tx1">
                              <a:lumMod val="75000"/>
                              <a:lumOff val="25000"/>
                            </a:schemeClr>
                          </a:solidFill>
                          <a:latin typeface="Calibri"/>
                        </a:rPr>
                        <a:t>Expected age of presentation</a:t>
                      </a:r>
                      <a:endParaRPr lang="en-US" sz="1800" dirty="0">
                        <a:solidFill>
                          <a:schemeClr val="tx1">
                            <a:lumMod val="75000"/>
                            <a:lumOff val="25000"/>
                          </a:schemeClr>
                        </a:solidFill>
                        <a:latin typeface="Calibri"/>
                      </a:endParaRPr>
                    </a:p>
                  </a:txBody>
                  <a:tcPr marL="188530" marR="94265" marT="94265" marB="94265">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tc>
                  <a:txBody>
                    <a:bodyPr/>
                    <a:lstStyle/>
                    <a:p>
                      <a:pPr lvl="0">
                        <a:buNone/>
                      </a:pPr>
                      <a:r>
                        <a:rPr lang="en-US" sz="1800" b="0" i="0" u="none" strike="noStrike" noProof="0" dirty="0">
                          <a:solidFill>
                            <a:schemeClr val="tx1">
                              <a:lumMod val="75000"/>
                              <a:lumOff val="25000"/>
                            </a:schemeClr>
                          </a:solidFill>
                          <a:latin typeface="Calibri"/>
                        </a:rPr>
                        <a:t>Adolescent or adult</a:t>
                      </a:r>
                      <a:endParaRPr lang="en-US" sz="1800" dirty="0">
                        <a:solidFill>
                          <a:schemeClr val="tx1">
                            <a:lumMod val="75000"/>
                            <a:lumOff val="25000"/>
                          </a:schemeClr>
                        </a:solidFill>
                        <a:latin typeface="Calibri"/>
                      </a:endParaRPr>
                    </a:p>
                  </a:txBody>
                  <a:tcPr marL="188530" marR="94265" marT="94265" marB="94265">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tc>
                  <a:txBody>
                    <a:bodyPr/>
                    <a:lstStyle/>
                    <a:p>
                      <a:pPr lvl="0">
                        <a:buNone/>
                      </a:pPr>
                      <a:r>
                        <a:rPr lang="en-US" sz="1800" b="0" i="0" u="none" strike="noStrike" noProof="0" dirty="0">
                          <a:solidFill>
                            <a:schemeClr val="tx1">
                              <a:lumMod val="75000"/>
                              <a:lumOff val="25000"/>
                            </a:schemeClr>
                          </a:solidFill>
                          <a:latin typeface="Calibri"/>
                        </a:rPr>
                        <a:t>Neonate or infant</a:t>
                      </a:r>
                      <a:endParaRPr lang="en-US" sz="1800" dirty="0">
                        <a:solidFill>
                          <a:schemeClr val="tx1">
                            <a:lumMod val="75000"/>
                            <a:lumOff val="25000"/>
                          </a:schemeClr>
                        </a:solidFill>
                        <a:latin typeface="Calibri"/>
                      </a:endParaRPr>
                    </a:p>
                  </a:txBody>
                  <a:tcPr marL="188530" marR="94265" marT="94265" marB="94265">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extLst>
                  <a:ext uri="{0D108BD9-81ED-4DB2-BD59-A6C34878D82A}">
                    <a16:rowId xmlns:a16="http://schemas.microsoft.com/office/drawing/2014/main" val="483639987"/>
                  </a:ext>
                </a:extLst>
              </a:tr>
              <a:tr h="933225">
                <a:tc>
                  <a:txBody>
                    <a:bodyPr/>
                    <a:lstStyle/>
                    <a:p>
                      <a:pPr lvl="0">
                        <a:buNone/>
                      </a:pPr>
                      <a:r>
                        <a:rPr lang="en-US" sz="1800" b="0" i="0" u="none" strike="noStrike" noProof="0" dirty="0">
                          <a:solidFill>
                            <a:schemeClr val="tx1">
                              <a:lumMod val="75000"/>
                              <a:lumOff val="25000"/>
                            </a:schemeClr>
                          </a:solidFill>
                          <a:latin typeface="Calibri"/>
                        </a:rPr>
                        <a:t>Ultrasound findings   </a:t>
                      </a:r>
                      <a:endParaRPr lang="en-US" sz="1800" dirty="0">
                        <a:solidFill>
                          <a:schemeClr val="tx1">
                            <a:lumMod val="75000"/>
                            <a:lumOff val="25000"/>
                          </a:schemeClr>
                        </a:solidFill>
                        <a:latin typeface="Calibri"/>
                      </a:endParaRPr>
                    </a:p>
                  </a:txBody>
                  <a:tcPr marL="188530" marR="94265" marT="94265" marB="94265">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pPr lvl="0">
                        <a:buNone/>
                      </a:pPr>
                      <a:r>
                        <a:rPr lang="en-US" sz="1800" b="0" i="0" u="none" strike="noStrike" noProof="0" dirty="0">
                          <a:solidFill>
                            <a:schemeClr val="tx1">
                              <a:lumMod val="75000"/>
                              <a:lumOff val="25000"/>
                            </a:schemeClr>
                          </a:solidFill>
                          <a:latin typeface="Calibri"/>
                        </a:rPr>
                        <a:t>Macroscopic renal cysts, asymmetric in distribution</a:t>
                      </a:r>
                      <a:endParaRPr lang="en-US" sz="1800" dirty="0">
                        <a:solidFill>
                          <a:schemeClr val="tx1">
                            <a:lumMod val="75000"/>
                            <a:lumOff val="25000"/>
                          </a:schemeClr>
                        </a:solidFill>
                        <a:latin typeface="Calibri"/>
                      </a:endParaRPr>
                    </a:p>
                  </a:txBody>
                  <a:tcPr marL="188530" marR="94265" marT="94265" marB="94265">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pPr lvl="0">
                        <a:buNone/>
                      </a:pPr>
                      <a:r>
                        <a:rPr lang="en-US" sz="1800" b="0" i="0" u="none" strike="noStrike" noProof="0" dirty="0">
                          <a:solidFill>
                            <a:schemeClr val="tx1">
                              <a:lumMod val="75000"/>
                              <a:lumOff val="25000"/>
                            </a:schemeClr>
                          </a:solidFill>
                          <a:latin typeface="Calibri"/>
                        </a:rPr>
                        <a:t>Enlarged echogenic kidneys, dilated tubules</a:t>
                      </a:r>
                    </a:p>
                    <a:p>
                      <a:pPr lvl="0">
                        <a:buNone/>
                      </a:pPr>
                      <a:r>
                        <a:rPr lang="en-US" sz="1800" b="0" i="0" u="none" strike="noStrike" noProof="0" dirty="0">
                          <a:solidFill>
                            <a:schemeClr val="tx1">
                              <a:lumMod val="75000"/>
                              <a:lumOff val="25000"/>
                            </a:schemeClr>
                          </a:solidFill>
                          <a:latin typeface="Calibri"/>
                        </a:rPr>
                        <a:t>Often seen on prenatal US</a:t>
                      </a:r>
                    </a:p>
                  </a:txBody>
                  <a:tcPr marL="188530" marR="94265" marT="94265" marB="94265">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extLst>
                  <a:ext uri="{0D108BD9-81ED-4DB2-BD59-A6C34878D82A}">
                    <a16:rowId xmlns:a16="http://schemas.microsoft.com/office/drawing/2014/main" val="3028305019"/>
                  </a:ext>
                </a:extLst>
              </a:tr>
              <a:tr h="697562">
                <a:tc>
                  <a:txBody>
                    <a:bodyPr/>
                    <a:lstStyle/>
                    <a:p>
                      <a:r>
                        <a:rPr lang="en-US" sz="1800" dirty="0">
                          <a:solidFill>
                            <a:schemeClr val="tx1">
                              <a:lumMod val="75000"/>
                              <a:lumOff val="25000"/>
                            </a:schemeClr>
                          </a:solidFill>
                          <a:latin typeface="Calibri"/>
                        </a:rPr>
                        <a:t>Progression to ESKD</a:t>
                      </a:r>
                    </a:p>
                  </a:txBody>
                  <a:tcPr marL="188530" marR="94265" marT="94265" marB="94265">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tc>
                  <a:txBody>
                    <a:bodyPr/>
                    <a:lstStyle/>
                    <a:p>
                      <a:pPr lvl="0">
                        <a:buNone/>
                      </a:pPr>
                      <a:r>
                        <a:rPr lang="en-US" sz="1800" b="0" i="0" u="none" strike="noStrike" noProof="0" dirty="0">
                          <a:solidFill>
                            <a:schemeClr val="tx1">
                              <a:lumMod val="75000"/>
                              <a:lumOff val="25000"/>
                            </a:schemeClr>
                          </a:solidFill>
                          <a:latin typeface="Calibri"/>
                        </a:rPr>
                        <a:t>Lifetime risk of 50%       </a:t>
                      </a:r>
                      <a:endParaRPr lang="en-US" sz="1800" dirty="0">
                        <a:solidFill>
                          <a:schemeClr val="tx1">
                            <a:lumMod val="75000"/>
                            <a:lumOff val="25000"/>
                          </a:schemeClr>
                        </a:solidFill>
                        <a:latin typeface="Calibri"/>
                      </a:endParaRPr>
                    </a:p>
                  </a:txBody>
                  <a:tcPr marL="188530" marR="94265" marT="94265" marB="94265">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tc>
                  <a:txBody>
                    <a:bodyPr/>
                    <a:lstStyle/>
                    <a:p>
                      <a:r>
                        <a:rPr lang="en-US" sz="1800" dirty="0">
                          <a:solidFill>
                            <a:schemeClr val="tx1">
                              <a:lumMod val="75000"/>
                              <a:lumOff val="25000"/>
                            </a:schemeClr>
                          </a:solidFill>
                          <a:latin typeface="Calibri"/>
                        </a:rPr>
                        <a:t>If survival to adulthood, l</a:t>
                      </a:r>
                      <a:r>
                        <a:rPr lang="en-US" sz="1800" b="0" i="0" u="none" strike="noStrike" noProof="0" dirty="0">
                          <a:solidFill>
                            <a:schemeClr val="tx1">
                              <a:lumMod val="75000"/>
                              <a:lumOff val="25000"/>
                            </a:schemeClr>
                          </a:solidFill>
                          <a:latin typeface="Calibri"/>
                        </a:rPr>
                        <a:t>ifetime risk of &gt;60%</a:t>
                      </a:r>
                      <a:endParaRPr lang="en-US" sz="1800" dirty="0">
                        <a:solidFill>
                          <a:schemeClr val="tx1">
                            <a:lumMod val="75000"/>
                            <a:lumOff val="25000"/>
                          </a:schemeClr>
                        </a:solidFill>
                        <a:latin typeface="Calibri"/>
                      </a:endParaRPr>
                    </a:p>
                  </a:txBody>
                  <a:tcPr marL="188530" marR="94265" marT="94265" marB="94265">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extLst>
                  <a:ext uri="{0D108BD9-81ED-4DB2-BD59-A6C34878D82A}">
                    <a16:rowId xmlns:a16="http://schemas.microsoft.com/office/drawing/2014/main" val="2510176420"/>
                  </a:ext>
                </a:extLst>
              </a:tr>
              <a:tr h="992372">
                <a:tc>
                  <a:txBody>
                    <a:bodyPr/>
                    <a:lstStyle/>
                    <a:p>
                      <a:pPr lvl="0">
                        <a:buNone/>
                      </a:pPr>
                      <a:r>
                        <a:rPr lang="en-US" sz="1800" b="0" i="0" u="none" strike="noStrike" noProof="0" dirty="0">
                          <a:solidFill>
                            <a:schemeClr val="tx1">
                              <a:lumMod val="75000"/>
                              <a:lumOff val="25000"/>
                            </a:schemeClr>
                          </a:solidFill>
                          <a:latin typeface="Calibri"/>
                        </a:rPr>
                        <a:t>Renal features</a:t>
                      </a:r>
                      <a:endParaRPr lang="en-US" sz="1800" dirty="0">
                        <a:solidFill>
                          <a:schemeClr val="tx1">
                            <a:lumMod val="75000"/>
                            <a:lumOff val="25000"/>
                          </a:schemeClr>
                        </a:solidFill>
                        <a:latin typeface="Calibri"/>
                      </a:endParaRPr>
                    </a:p>
                  </a:txBody>
                  <a:tcPr marL="188530" marR="94265" marT="94265" marB="94265">
                    <a:lnL w="9525" cap="flat" cmpd="sng" algn="ctr">
                      <a:solidFill>
                        <a:srgbClr val="D8DCDC"/>
                      </a:solidFill>
                      <a:prstDash val="solid"/>
                    </a:lnL>
                    <a:lnR w="9525" cap="flat" cmpd="sng" algn="ctr">
                      <a:solidFill>
                        <a:srgbClr val="D8DCDC"/>
                      </a:solidFill>
                      <a:prstDash val="solid"/>
                      <a:round/>
                      <a:headEnd type="none" w="med" len="med"/>
                      <a:tailEnd type="none" w="med" len="med"/>
                    </a:lnR>
                    <a:lnT w="9525" cap="flat" cmpd="sng" algn="ctr">
                      <a:solidFill>
                        <a:srgbClr val="D8DCDC"/>
                      </a:solidFill>
                      <a:prstDash val="solid"/>
                      <a:round/>
                      <a:headEnd type="none" w="med" len="med"/>
                      <a:tailEnd type="none" w="med" len="med"/>
                    </a:lnT>
                    <a:lnB w="9525" cap="flat" cmpd="sng" algn="ctr">
                      <a:solidFill>
                        <a:srgbClr val="D8DCDC"/>
                      </a:solidFill>
                      <a:prstDash val="solid"/>
                    </a:lnB>
                    <a:solidFill>
                      <a:srgbClr val="D8DEDC">
                        <a:alpha val="20000"/>
                      </a:srgbClr>
                    </a:solidFill>
                  </a:tcPr>
                </a:tc>
                <a:tc>
                  <a:txBody>
                    <a:bodyPr/>
                    <a:lstStyle/>
                    <a:p>
                      <a:pPr lvl="0">
                        <a:buNone/>
                      </a:pPr>
                      <a:r>
                        <a:rPr lang="en-US" sz="1800" b="0" i="0" u="none" strike="noStrike" noProof="0" dirty="0">
                          <a:solidFill>
                            <a:schemeClr val="tx1">
                              <a:lumMod val="75000"/>
                              <a:lumOff val="25000"/>
                            </a:schemeClr>
                          </a:solidFill>
                          <a:latin typeface="Calibri"/>
                        </a:rPr>
                        <a:t>Corticomedullary cysts</a:t>
                      </a:r>
                      <a:endParaRPr lang="en-US" sz="1800" dirty="0">
                        <a:solidFill>
                          <a:schemeClr val="tx1">
                            <a:lumMod val="75000"/>
                            <a:lumOff val="25000"/>
                          </a:schemeClr>
                        </a:solidFill>
                        <a:latin typeface="Calibri"/>
                      </a:endParaRPr>
                    </a:p>
                  </a:txBody>
                  <a:tcPr marL="188530" marR="94265" marT="94265" marB="94265">
                    <a:lnL w="9525" cap="flat" cmpd="sng" algn="ctr">
                      <a:solidFill>
                        <a:srgbClr val="D8DCDC"/>
                      </a:solidFill>
                      <a:prstDash val="solid"/>
                      <a:round/>
                      <a:headEnd type="none" w="med" len="med"/>
                      <a:tailEnd type="none" w="med" len="med"/>
                    </a:lnL>
                    <a:lnR w="9525" cap="flat" cmpd="sng" algn="ctr">
                      <a:solidFill>
                        <a:srgbClr val="D8DCDC"/>
                      </a:solidFill>
                      <a:prstDash val="solid"/>
                      <a:round/>
                      <a:headEnd type="none" w="med" len="med"/>
                      <a:tailEnd type="none" w="med" len="med"/>
                    </a:lnR>
                    <a:lnT w="9525" cap="flat" cmpd="sng" algn="ctr">
                      <a:solidFill>
                        <a:srgbClr val="D8DCDC"/>
                      </a:solidFill>
                      <a:prstDash val="solid"/>
                      <a:round/>
                      <a:headEnd type="none" w="med" len="med"/>
                      <a:tailEnd type="none" w="med" len="med"/>
                    </a:lnT>
                    <a:lnB w="9525" cap="flat" cmpd="sng" algn="ctr">
                      <a:solidFill>
                        <a:srgbClr val="D8DCDC"/>
                      </a:solidFill>
                      <a:prstDash val="solid"/>
                    </a:lnB>
                    <a:solidFill>
                      <a:srgbClr val="D8DEDC">
                        <a:alpha val="20000"/>
                      </a:srgbClr>
                    </a:solidFill>
                  </a:tcPr>
                </a:tc>
                <a:tc>
                  <a:txBody>
                    <a:bodyPr/>
                    <a:lstStyle/>
                    <a:p>
                      <a:pPr marL="0" marR="0" lvl="0" indent="0" algn="l">
                        <a:lnSpc>
                          <a:spcPct val="100000"/>
                        </a:lnSpc>
                        <a:spcBef>
                          <a:spcPts val="0"/>
                        </a:spcBef>
                        <a:spcAft>
                          <a:spcPts val="0"/>
                        </a:spcAft>
                        <a:buNone/>
                      </a:pPr>
                      <a:r>
                        <a:rPr lang="en-US" sz="1800" b="0" i="0" u="none" strike="noStrike" noProof="0" dirty="0">
                          <a:solidFill>
                            <a:schemeClr val="tx1">
                              <a:lumMod val="75000"/>
                              <a:lumOff val="25000"/>
                            </a:schemeClr>
                          </a:solidFill>
                          <a:latin typeface="Calibri"/>
                        </a:rPr>
                        <a:t>Dilation of the collecting ducts, oliguria</a:t>
                      </a:r>
                      <a:endParaRPr lang="en-US" sz="1800" dirty="0">
                        <a:solidFill>
                          <a:schemeClr val="tx1">
                            <a:lumMod val="75000"/>
                            <a:lumOff val="25000"/>
                          </a:schemeClr>
                        </a:solidFill>
                        <a:latin typeface="Calibri"/>
                      </a:endParaRPr>
                    </a:p>
                  </a:txBody>
                  <a:tcPr marL="188530" marR="94265" marT="94265" marB="94265">
                    <a:lnL w="9525" cap="flat" cmpd="sng" algn="ctr">
                      <a:solidFill>
                        <a:srgbClr val="D8DCDC"/>
                      </a:solidFill>
                      <a:prstDash val="solid"/>
                      <a:round/>
                      <a:headEnd type="none" w="med" len="med"/>
                      <a:tailEnd type="none" w="med" len="med"/>
                    </a:lnL>
                    <a:lnR w="9525" cap="flat" cmpd="sng" algn="ctr">
                      <a:solidFill>
                        <a:srgbClr val="D8DCDC"/>
                      </a:solidFill>
                      <a:prstDash val="solid"/>
                    </a:lnR>
                    <a:lnT w="9525" cap="flat" cmpd="sng" algn="ctr">
                      <a:solidFill>
                        <a:srgbClr val="D8DCDC"/>
                      </a:solidFill>
                      <a:prstDash val="solid"/>
                      <a:round/>
                      <a:headEnd type="none" w="med" len="med"/>
                      <a:tailEnd type="none" w="med" len="med"/>
                    </a:lnT>
                    <a:lnB w="9525" cap="flat" cmpd="sng" algn="ctr">
                      <a:solidFill>
                        <a:srgbClr val="D8DCDC"/>
                      </a:solidFill>
                      <a:prstDash val="solid"/>
                    </a:lnB>
                    <a:solidFill>
                      <a:srgbClr val="D8DEDC">
                        <a:alpha val="20000"/>
                      </a:srgbClr>
                    </a:solidFill>
                  </a:tcPr>
                </a:tc>
                <a:extLst>
                  <a:ext uri="{0D108BD9-81ED-4DB2-BD59-A6C34878D82A}">
                    <a16:rowId xmlns:a16="http://schemas.microsoft.com/office/drawing/2014/main" val="3089453290"/>
                  </a:ext>
                </a:extLst>
              </a:tr>
              <a:tr h="933225">
                <a:tc>
                  <a:txBody>
                    <a:bodyPr/>
                    <a:lstStyle/>
                    <a:p>
                      <a:pPr lvl="0">
                        <a:buNone/>
                      </a:pPr>
                      <a:r>
                        <a:rPr lang="en-US" sz="1800" b="0" i="0" u="none" strike="noStrike" noProof="0" dirty="0">
                          <a:solidFill>
                            <a:schemeClr val="tx1">
                              <a:lumMod val="75000"/>
                              <a:lumOff val="25000"/>
                            </a:schemeClr>
                          </a:solidFill>
                          <a:latin typeface="Calibri"/>
                        </a:rPr>
                        <a:t>Associated organ systems</a:t>
                      </a:r>
                    </a:p>
                  </a:txBody>
                  <a:tcPr marL="188530" marR="94265" marT="94265" marB="94265">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EDC"/>
                      </a:solidFill>
                      <a:prstDash val="solid"/>
                    </a:lnB>
                    <a:noFill/>
                  </a:tcPr>
                </a:tc>
                <a:tc>
                  <a:txBody>
                    <a:bodyPr/>
                    <a:lstStyle/>
                    <a:p>
                      <a:pPr lvl="0">
                        <a:buNone/>
                      </a:pPr>
                      <a:r>
                        <a:rPr lang="en-US" sz="1800" b="0" i="0" u="none" strike="noStrike" noProof="0" dirty="0">
                          <a:solidFill>
                            <a:schemeClr val="tx1">
                              <a:lumMod val="75000"/>
                              <a:lumOff val="25000"/>
                            </a:schemeClr>
                          </a:solidFill>
                          <a:latin typeface="Calibri"/>
                        </a:rPr>
                        <a:t>Hepatic cysts  </a:t>
                      </a:r>
                    </a:p>
                    <a:p>
                      <a:pPr lvl="0">
                        <a:buNone/>
                      </a:pPr>
                      <a:r>
                        <a:rPr lang="en-US" sz="1800" b="0" i="0" u="none" strike="noStrike" noProof="0" dirty="0">
                          <a:solidFill>
                            <a:schemeClr val="tx1">
                              <a:lumMod val="75000"/>
                              <a:lumOff val="25000"/>
                            </a:schemeClr>
                          </a:solidFill>
                          <a:latin typeface="Calibri"/>
                        </a:rPr>
                        <a:t>Pancreatic cysts</a:t>
                      </a:r>
                      <a:endParaRPr lang="en-US" sz="1800" dirty="0">
                        <a:solidFill>
                          <a:schemeClr val="tx1">
                            <a:lumMod val="75000"/>
                            <a:lumOff val="25000"/>
                          </a:schemeClr>
                        </a:solidFill>
                        <a:latin typeface="Calibri"/>
                      </a:endParaRPr>
                    </a:p>
                    <a:p>
                      <a:pPr lvl="0">
                        <a:buNone/>
                      </a:pPr>
                      <a:r>
                        <a:rPr lang="en-US" sz="1800" b="0" i="0" u="none" strike="noStrike" noProof="0" dirty="0">
                          <a:solidFill>
                            <a:schemeClr val="tx1">
                              <a:lumMod val="75000"/>
                              <a:lumOff val="25000"/>
                            </a:schemeClr>
                          </a:solidFill>
                          <a:latin typeface="Calibri"/>
                        </a:rPr>
                        <a:t>Intracranial aneurysms</a:t>
                      </a:r>
                      <a:endParaRPr lang="en-US" sz="1800" dirty="0">
                        <a:solidFill>
                          <a:schemeClr val="tx1">
                            <a:lumMod val="75000"/>
                            <a:lumOff val="25000"/>
                          </a:schemeClr>
                        </a:solidFill>
                        <a:latin typeface="Calibri"/>
                      </a:endParaRPr>
                    </a:p>
                  </a:txBody>
                  <a:tcPr marL="188530" marR="94265" marT="94265" marB="94265">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EDC"/>
                      </a:solidFill>
                      <a:prstDash val="solid"/>
                    </a:lnB>
                    <a:noFill/>
                  </a:tcPr>
                </a:tc>
                <a:tc>
                  <a:txBody>
                    <a:bodyPr/>
                    <a:lstStyle/>
                    <a:p>
                      <a:pPr marL="0" marR="0" lvl="0" indent="0" algn="l">
                        <a:lnSpc>
                          <a:spcPct val="100000"/>
                        </a:lnSpc>
                        <a:spcBef>
                          <a:spcPts val="0"/>
                        </a:spcBef>
                        <a:spcAft>
                          <a:spcPts val="0"/>
                        </a:spcAft>
                        <a:buNone/>
                      </a:pPr>
                      <a:r>
                        <a:rPr lang="en-US" sz="1800" b="0" i="0" u="none" strike="noStrike" noProof="0" dirty="0">
                          <a:solidFill>
                            <a:schemeClr val="tx1">
                              <a:lumMod val="75000"/>
                              <a:lumOff val="25000"/>
                            </a:schemeClr>
                          </a:solidFill>
                          <a:latin typeface="Calibri"/>
                        </a:rPr>
                        <a:t>Pulmonary hypoplasia</a:t>
                      </a:r>
                      <a:endParaRPr lang="en-US" sz="1800" dirty="0">
                        <a:solidFill>
                          <a:schemeClr val="tx1">
                            <a:lumMod val="75000"/>
                            <a:lumOff val="25000"/>
                          </a:schemeClr>
                        </a:solidFill>
                        <a:latin typeface="Calibri"/>
                      </a:endParaRPr>
                    </a:p>
                    <a:p>
                      <a:pPr marL="0" marR="0" lvl="0" indent="0" algn="l">
                        <a:lnSpc>
                          <a:spcPct val="100000"/>
                        </a:lnSpc>
                        <a:spcBef>
                          <a:spcPts val="0"/>
                        </a:spcBef>
                        <a:spcAft>
                          <a:spcPts val="0"/>
                        </a:spcAft>
                        <a:buNone/>
                      </a:pPr>
                      <a:r>
                        <a:rPr lang="en-US" sz="1800" b="0" i="0" u="none" strike="noStrike" noProof="0" dirty="0">
                          <a:solidFill>
                            <a:schemeClr val="tx1">
                              <a:lumMod val="75000"/>
                              <a:lumOff val="25000"/>
                            </a:schemeClr>
                          </a:solidFill>
                          <a:latin typeface="Calibri"/>
                        </a:rPr>
                        <a:t>Congenital hepatic fibrosis, biliary duct dilatation, portal HTN</a:t>
                      </a:r>
                    </a:p>
                  </a:txBody>
                  <a:tcPr marL="188530" marR="94265" marT="94265" marB="94265">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EDC"/>
                      </a:solidFill>
                      <a:prstDash val="solid"/>
                    </a:lnB>
                    <a:noFill/>
                  </a:tcPr>
                </a:tc>
                <a:extLst>
                  <a:ext uri="{0D108BD9-81ED-4DB2-BD59-A6C34878D82A}">
                    <a16:rowId xmlns:a16="http://schemas.microsoft.com/office/drawing/2014/main" val="1980273725"/>
                  </a:ext>
                </a:extLst>
              </a:tr>
            </a:tbl>
          </a:graphicData>
        </a:graphic>
      </p:graphicFrame>
    </p:spTree>
    <p:extLst>
      <p:ext uri="{BB962C8B-B14F-4D97-AF65-F5344CB8AC3E}">
        <p14:creationId xmlns:p14="http://schemas.microsoft.com/office/powerpoint/2010/main" val="25519113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C935F7D-3E6B-E44B-A803-20088623657E}"/>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912D23C-F289-2D4E-8D92-627DF9D2871A}"/>
              </a:ext>
            </a:extLst>
          </p:cNvPr>
          <p:cNvSpPr>
            <a:spLocks noGrp="1"/>
          </p:cNvSpPr>
          <p:nvPr>
            <p:ph type="ctrTitle"/>
          </p:nvPr>
        </p:nvSpPr>
        <p:spPr>
          <a:xfrm>
            <a:off x="4109663" y="5630238"/>
            <a:ext cx="8082337" cy="1135294"/>
          </a:xfrm>
        </p:spPr>
        <p:txBody>
          <a:bodyPr>
            <a:normAutofit/>
          </a:bodyPr>
          <a:lstStyle/>
          <a:p>
            <a:r>
              <a:rPr lang="en-US" b="1" dirty="0">
                <a:solidFill>
                  <a:schemeClr val="bg1"/>
                </a:solidFill>
              </a:rPr>
              <a:t>Other Cystic Diseases</a:t>
            </a:r>
          </a:p>
        </p:txBody>
      </p:sp>
    </p:spTree>
    <p:extLst>
      <p:ext uri="{BB962C8B-B14F-4D97-AF65-F5344CB8AC3E}">
        <p14:creationId xmlns:p14="http://schemas.microsoft.com/office/powerpoint/2010/main" val="21008296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a:xfrm>
            <a:off x="490960" y="327800"/>
            <a:ext cx="10515600" cy="1325563"/>
          </a:xfrm>
        </p:spPr>
        <p:txBody>
          <a:bodyPr/>
          <a:lstStyle/>
          <a:p>
            <a:r>
              <a:rPr lang="en-US" b="1" dirty="0"/>
              <a:t>Tuberous Sclerosis Complex (TSC)</a:t>
            </a:r>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a:xfrm>
            <a:off x="838200" y="1825625"/>
            <a:ext cx="6558023" cy="4351338"/>
          </a:xfrm>
        </p:spPr>
        <p:txBody>
          <a:bodyPr>
            <a:normAutofit fontScale="77500" lnSpcReduction="20000"/>
          </a:bodyPr>
          <a:lstStyle/>
          <a:p>
            <a:r>
              <a:rPr lang="en-US" dirty="0"/>
              <a:t>Epidemiology and Genetics</a:t>
            </a:r>
          </a:p>
          <a:p>
            <a:pPr lvl="1"/>
            <a:r>
              <a:rPr lang="en-US" dirty="0"/>
              <a:t>Prevalence:  1:6,000 births</a:t>
            </a:r>
          </a:p>
          <a:p>
            <a:pPr lvl="1"/>
            <a:r>
              <a:rPr lang="en-US" b="1" dirty="0"/>
              <a:t>Autosomal Dominant  </a:t>
            </a:r>
          </a:p>
          <a:p>
            <a:pPr lvl="1"/>
            <a:r>
              <a:rPr lang="en-US" b="1" dirty="0"/>
              <a:t>TSC 1 (Ch 9), TSC2 (Ch 16</a:t>
            </a:r>
            <a:r>
              <a:rPr lang="en-US" dirty="0"/>
              <a:t>)</a:t>
            </a:r>
          </a:p>
          <a:p>
            <a:r>
              <a:rPr lang="en-US" dirty="0"/>
              <a:t>Renal Manifestations</a:t>
            </a:r>
          </a:p>
          <a:p>
            <a:pPr lvl="1"/>
            <a:r>
              <a:rPr lang="en-US" dirty="0"/>
              <a:t>50% cysts, 80% </a:t>
            </a:r>
            <a:r>
              <a:rPr lang="en-US" dirty="0" err="1"/>
              <a:t>angiomyolipomas</a:t>
            </a:r>
            <a:endParaRPr lang="en-US" dirty="0"/>
          </a:p>
          <a:p>
            <a:r>
              <a:rPr lang="en-US" b="1" dirty="0"/>
              <a:t>Extra-Renal Manifestations</a:t>
            </a:r>
          </a:p>
          <a:p>
            <a:pPr lvl="1"/>
            <a:r>
              <a:rPr lang="en-US" b="1" dirty="0"/>
              <a:t>Neurologic: Seizures, behavioral</a:t>
            </a:r>
          </a:p>
          <a:p>
            <a:pPr lvl="1"/>
            <a:r>
              <a:rPr lang="en-US" b="1" dirty="0"/>
              <a:t>Skin: Ash-leaf spots, </a:t>
            </a:r>
            <a:r>
              <a:rPr lang="en-US" b="1" dirty="0" err="1"/>
              <a:t>angiofibromas</a:t>
            </a:r>
            <a:endParaRPr lang="en-US" b="1" dirty="0"/>
          </a:p>
          <a:p>
            <a:pPr lvl="1"/>
            <a:r>
              <a:rPr lang="en-US" b="1" dirty="0" err="1"/>
              <a:t>Pulm</a:t>
            </a:r>
            <a:r>
              <a:rPr lang="en-US" b="1" dirty="0"/>
              <a:t>: </a:t>
            </a:r>
            <a:r>
              <a:rPr lang="en-US" b="1" dirty="0" err="1"/>
              <a:t>Lymphangiomyomatosis</a:t>
            </a:r>
            <a:r>
              <a:rPr lang="en-US" b="1" dirty="0"/>
              <a:t> (LAM)</a:t>
            </a:r>
          </a:p>
          <a:p>
            <a:pPr lvl="1"/>
            <a:r>
              <a:rPr lang="en-US" b="1" dirty="0"/>
              <a:t>Cardiac: Rhabdomyomas (infant)</a:t>
            </a:r>
          </a:p>
          <a:p>
            <a:pPr lvl="1"/>
            <a:r>
              <a:rPr lang="en-US" b="1" dirty="0" err="1"/>
              <a:t>Angiomyolipomas</a:t>
            </a:r>
            <a:r>
              <a:rPr lang="en-US" b="1" dirty="0"/>
              <a:t> (AMLs) can be present inmost intra-abdominal organs</a:t>
            </a:r>
          </a:p>
          <a:p>
            <a:r>
              <a:rPr lang="en-US" dirty="0"/>
              <a:t>Treatment</a:t>
            </a:r>
          </a:p>
          <a:p>
            <a:pPr lvl="1"/>
            <a:r>
              <a:rPr lang="en-US" b="1" dirty="0"/>
              <a:t>mTOR inhibitors </a:t>
            </a:r>
            <a:r>
              <a:rPr lang="en-US" dirty="0"/>
              <a:t>(Sirolimus, </a:t>
            </a:r>
            <a:r>
              <a:rPr lang="en-US" dirty="0" err="1"/>
              <a:t>Everolimus</a:t>
            </a:r>
            <a:r>
              <a:rPr lang="en-US" dirty="0"/>
              <a:t>) </a:t>
            </a:r>
          </a:p>
        </p:txBody>
      </p:sp>
      <p:pic>
        <p:nvPicPr>
          <p:cNvPr id="2" name="Picture 2" descr="Tuberous sclerosis complex: Recent advances in manifestations and therapy -  Wataya‐Kaneda - 2017 - International Journal of Urology - Wiley Online  Library">
            <a:extLst>
              <a:ext uri="{FF2B5EF4-FFF2-40B4-BE49-F238E27FC236}">
                <a16:creationId xmlns:a16="http://schemas.microsoft.com/office/drawing/2014/main" id="{237F07C1-685D-6135-34BE-2321A44586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96626" y="2788446"/>
            <a:ext cx="4175455" cy="404801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Dermatopathology | Free Full-Text | Histological Patterns of Skin Lesions  in Tuberous Sclerosis Complex: A Panorama">
            <a:extLst>
              <a:ext uri="{FF2B5EF4-FFF2-40B4-BE49-F238E27FC236}">
                <a16:creationId xmlns:a16="http://schemas.microsoft.com/office/drawing/2014/main" id="{94567273-F765-16F2-DF70-DBC9E99F464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297" r="4044" b="9345"/>
          <a:stretch/>
        </p:blipFill>
        <p:spPr bwMode="auto">
          <a:xfrm>
            <a:off x="8389825" y="712078"/>
            <a:ext cx="3582256" cy="2054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91733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endParaRPr lang="en-US" dirty="0"/>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p:txBody>
          <a:bodyPr>
            <a:normAutofit/>
          </a:bodyPr>
          <a:lstStyle/>
          <a:p>
            <a:endParaRPr lang="en-US" dirty="0"/>
          </a:p>
        </p:txBody>
      </p:sp>
      <p:pic>
        <p:nvPicPr>
          <p:cNvPr id="2" name="Picture 2" descr="Renal Angiomyolipoma Secondary to Tuberous Sclerosis • APPLIED RADIOLOGY">
            <a:extLst>
              <a:ext uri="{FF2B5EF4-FFF2-40B4-BE49-F238E27FC236}">
                <a16:creationId xmlns:a16="http://schemas.microsoft.com/office/drawing/2014/main" id="{F5A34477-E586-DD02-EA42-865066C011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6" y="15041"/>
            <a:ext cx="3800216" cy="380021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A 31-year-old woman with tuberous sclerosis complex and renal... | Download  Scientific Diagram">
            <a:extLst>
              <a:ext uri="{FF2B5EF4-FFF2-40B4-BE49-F238E27FC236}">
                <a16:creationId xmlns:a16="http://schemas.microsoft.com/office/drawing/2014/main" id="{32185169-1E2A-9B54-53C0-BDEC360790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794927"/>
            <a:ext cx="3798369" cy="306307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Renal angiomyolipoma | Radiology Reference Article | Radiopaedia.org">
            <a:extLst>
              <a:ext uri="{FF2B5EF4-FFF2-40B4-BE49-F238E27FC236}">
                <a16:creationId xmlns:a16="http://schemas.microsoft.com/office/drawing/2014/main" id="{757AD926-76BC-C68E-C08E-6D0EB4BFA6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52991" y="0"/>
            <a:ext cx="3770763" cy="302002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Angiomyolipoma - an overview | ScienceDirect Topics">
            <a:extLst>
              <a:ext uri="{FF2B5EF4-FFF2-40B4-BE49-F238E27FC236}">
                <a16:creationId xmlns:a16="http://schemas.microsoft.com/office/drawing/2014/main" id="{2D4DE937-C114-107F-D7DB-795B9C426E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02181" y="3000849"/>
            <a:ext cx="4521200" cy="2882900"/>
          </a:xfrm>
          <a:prstGeom prst="rect">
            <a:avLst/>
          </a:prstGeom>
          <a:noFill/>
          <a:extLst>
            <a:ext uri="{909E8E84-426E-40DD-AFC4-6F175D3DCCD1}">
              <a14:hiddenFill xmlns:a14="http://schemas.microsoft.com/office/drawing/2010/main">
                <a:solidFill>
                  <a:srgbClr val="FFFFFF"/>
                </a:solidFill>
              </a14:hiddenFill>
            </a:ext>
          </a:extLst>
        </p:spPr>
      </p:pic>
      <p:pic>
        <p:nvPicPr>
          <p:cNvPr id="9" name="Content Placeholder 8">
            <a:extLst>
              <a:ext uri="{FF2B5EF4-FFF2-40B4-BE49-F238E27FC236}">
                <a16:creationId xmlns:a16="http://schemas.microsoft.com/office/drawing/2014/main" id="{044787F3-427D-2244-FB76-BC7AA5EB2EEB}"/>
              </a:ext>
            </a:extLst>
          </p:cNvPr>
          <p:cNvPicPr>
            <a:picLocks noChangeAspect="1"/>
          </p:cNvPicPr>
          <p:nvPr/>
        </p:nvPicPr>
        <p:blipFill>
          <a:blip r:embed="rId7"/>
          <a:stretch>
            <a:fillRect/>
          </a:stretch>
        </p:blipFill>
        <p:spPr>
          <a:xfrm>
            <a:off x="8323381" y="0"/>
            <a:ext cx="3411317" cy="2298817"/>
          </a:xfrm>
          <a:prstGeom prst="rect">
            <a:avLst/>
          </a:prstGeom>
        </p:spPr>
      </p:pic>
      <p:pic>
        <p:nvPicPr>
          <p:cNvPr id="10" name="Picture 9">
            <a:extLst>
              <a:ext uri="{FF2B5EF4-FFF2-40B4-BE49-F238E27FC236}">
                <a16:creationId xmlns:a16="http://schemas.microsoft.com/office/drawing/2014/main" id="{4E72401E-229E-6B0B-1736-DBB27E443DAE}"/>
              </a:ext>
            </a:extLst>
          </p:cNvPr>
          <p:cNvPicPr>
            <a:picLocks noChangeAspect="1"/>
          </p:cNvPicPr>
          <p:nvPr/>
        </p:nvPicPr>
        <p:blipFill>
          <a:blip r:embed="rId8"/>
          <a:stretch>
            <a:fillRect/>
          </a:stretch>
        </p:blipFill>
        <p:spPr>
          <a:xfrm>
            <a:off x="8393632" y="2243828"/>
            <a:ext cx="3373371" cy="2214218"/>
          </a:xfrm>
          <a:prstGeom prst="rect">
            <a:avLst/>
          </a:prstGeom>
        </p:spPr>
      </p:pic>
      <p:pic>
        <p:nvPicPr>
          <p:cNvPr id="11" name="Picture 10">
            <a:extLst>
              <a:ext uri="{FF2B5EF4-FFF2-40B4-BE49-F238E27FC236}">
                <a16:creationId xmlns:a16="http://schemas.microsoft.com/office/drawing/2014/main" id="{3E5C46BF-C026-A126-82A7-99C89E0CB0B5}"/>
              </a:ext>
            </a:extLst>
          </p:cNvPr>
          <p:cNvPicPr>
            <a:picLocks noChangeAspect="1"/>
          </p:cNvPicPr>
          <p:nvPr/>
        </p:nvPicPr>
        <p:blipFill>
          <a:blip r:embed="rId9"/>
          <a:stretch>
            <a:fillRect/>
          </a:stretch>
        </p:blipFill>
        <p:spPr>
          <a:xfrm>
            <a:off x="8393632" y="4271623"/>
            <a:ext cx="3373372" cy="2109679"/>
          </a:xfrm>
          <a:prstGeom prst="rect">
            <a:avLst/>
          </a:prstGeom>
        </p:spPr>
      </p:pic>
    </p:spTree>
    <p:extLst>
      <p:ext uri="{BB962C8B-B14F-4D97-AF65-F5344CB8AC3E}">
        <p14:creationId xmlns:p14="http://schemas.microsoft.com/office/powerpoint/2010/main" val="23834664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r>
              <a:rPr lang="en-US" b="1" dirty="0"/>
              <a:t>Von Hippel-Lindau (VHL)</a:t>
            </a:r>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a:xfrm>
            <a:off x="838200" y="1825625"/>
            <a:ext cx="9960980" cy="4351338"/>
          </a:xfrm>
        </p:spPr>
        <p:txBody>
          <a:bodyPr>
            <a:normAutofit fontScale="55000" lnSpcReduction="20000"/>
          </a:bodyPr>
          <a:lstStyle/>
          <a:p>
            <a:r>
              <a:rPr lang="en-US" dirty="0"/>
              <a:t>Epidemiology and Genetics</a:t>
            </a:r>
          </a:p>
          <a:p>
            <a:pPr lvl="1"/>
            <a:r>
              <a:rPr lang="en-US" dirty="0"/>
              <a:t>1:36,000 births</a:t>
            </a:r>
          </a:p>
          <a:p>
            <a:pPr lvl="1"/>
            <a:r>
              <a:rPr lang="en-US" dirty="0"/>
              <a:t>Autosomal Dominant </a:t>
            </a:r>
          </a:p>
          <a:p>
            <a:pPr lvl="1"/>
            <a:r>
              <a:rPr lang="en-US" dirty="0"/>
              <a:t>VHL Ch 3p25 </a:t>
            </a:r>
          </a:p>
          <a:p>
            <a:pPr lvl="1"/>
            <a:r>
              <a:rPr lang="en-US" dirty="0"/>
              <a:t>20% de novo</a:t>
            </a:r>
          </a:p>
          <a:p>
            <a:pPr lvl="1"/>
            <a:r>
              <a:rPr lang="en-US" dirty="0"/>
              <a:t>Mean age of diagnosis 40 years old</a:t>
            </a:r>
          </a:p>
          <a:p>
            <a:r>
              <a:rPr lang="en-US" dirty="0"/>
              <a:t>Pathogenesis</a:t>
            </a:r>
          </a:p>
          <a:p>
            <a:pPr lvl="1"/>
            <a:r>
              <a:rPr lang="en-US" dirty="0"/>
              <a:t>Unregulated tumor suppression (VHL)</a:t>
            </a:r>
          </a:p>
          <a:p>
            <a:pPr lvl="1"/>
            <a:r>
              <a:rPr lang="en-US" dirty="0"/>
              <a:t>Benign and malignant tumors in multiple organs </a:t>
            </a:r>
          </a:p>
          <a:p>
            <a:r>
              <a:rPr lang="en-US" dirty="0"/>
              <a:t>Renal Manifestations</a:t>
            </a:r>
          </a:p>
          <a:p>
            <a:pPr lvl="1"/>
            <a:r>
              <a:rPr lang="en-US" dirty="0"/>
              <a:t>Renal Cysts</a:t>
            </a:r>
          </a:p>
          <a:p>
            <a:pPr lvl="1"/>
            <a:r>
              <a:rPr lang="en-US" b="1" dirty="0"/>
              <a:t>Renal Cell Carcinoma, high risk.</a:t>
            </a:r>
          </a:p>
          <a:p>
            <a:pPr lvl="1"/>
            <a:r>
              <a:rPr lang="en-US" b="1" dirty="0"/>
              <a:t>Up to 70%  are either multifocal or bilateral</a:t>
            </a:r>
          </a:p>
          <a:p>
            <a:r>
              <a:rPr lang="en-US" dirty="0"/>
              <a:t>Extra-renal Manifestations </a:t>
            </a:r>
          </a:p>
          <a:p>
            <a:pPr lvl="1"/>
            <a:r>
              <a:rPr lang="en-US" dirty="0"/>
              <a:t>Retinal angiomas and spinal hemangioblastomas, Pheochromocytomas, pancreatic islet tumors, endolymphatic sac tumors (ELSTs), pancreatic cysts </a:t>
            </a:r>
          </a:p>
          <a:p>
            <a:r>
              <a:rPr lang="en-US" dirty="0"/>
              <a:t>Treatment</a:t>
            </a:r>
          </a:p>
          <a:p>
            <a:pPr lvl="1"/>
            <a:r>
              <a:rPr lang="en-US" dirty="0"/>
              <a:t>Surgical removal</a:t>
            </a:r>
          </a:p>
          <a:p>
            <a:pPr lvl="1"/>
            <a:r>
              <a:rPr lang="en-US" dirty="0"/>
              <a:t>Close surveillance</a:t>
            </a:r>
          </a:p>
        </p:txBody>
      </p:sp>
    </p:spTree>
    <p:extLst>
      <p:ext uri="{BB962C8B-B14F-4D97-AF65-F5344CB8AC3E}">
        <p14:creationId xmlns:p14="http://schemas.microsoft.com/office/powerpoint/2010/main" val="13226002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r>
              <a:rPr lang="en-US" b="1" dirty="0"/>
              <a:t>Wilms Tumor (Nephroblastoma)</a:t>
            </a:r>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p:txBody>
          <a:bodyPr>
            <a:normAutofit/>
          </a:bodyPr>
          <a:lstStyle/>
          <a:p>
            <a:r>
              <a:rPr lang="en-US" dirty="0"/>
              <a:t>Epidemiology and Genetics:</a:t>
            </a:r>
          </a:p>
          <a:p>
            <a:pPr lvl="1"/>
            <a:r>
              <a:rPr lang="en-US" b="1" dirty="0"/>
              <a:t>90%</a:t>
            </a:r>
            <a:r>
              <a:rPr lang="en-US" dirty="0"/>
              <a:t> of cases of Wilms tumor are </a:t>
            </a:r>
            <a:r>
              <a:rPr lang="en-US" b="1" dirty="0"/>
              <a:t>sporadic and unilateral</a:t>
            </a:r>
          </a:p>
          <a:p>
            <a:pPr lvl="1"/>
            <a:r>
              <a:rPr lang="en-US" b="1" dirty="0"/>
              <a:t>10%</a:t>
            </a:r>
            <a:r>
              <a:rPr lang="en-US" dirty="0"/>
              <a:t> present as part of </a:t>
            </a:r>
            <a:r>
              <a:rPr lang="en-US" b="1" dirty="0"/>
              <a:t>congenital syndromes </a:t>
            </a:r>
            <a:r>
              <a:rPr lang="en-US" dirty="0"/>
              <a:t>or familial history</a:t>
            </a:r>
          </a:p>
          <a:p>
            <a:pPr lvl="1"/>
            <a:r>
              <a:rPr lang="en-US" dirty="0"/>
              <a:t>Most often present as an </a:t>
            </a:r>
            <a:r>
              <a:rPr lang="en-US" b="1" dirty="0"/>
              <a:t>abdominal mass</a:t>
            </a:r>
          </a:p>
          <a:p>
            <a:pPr lvl="1"/>
            <a:r>
              <a:rPr lang="en-US" dirty="0"/>
              <a:t>Usually presents between </a:t>
            </a:r>
            <a:r>
              <a:rPr lang="en-US" b="1" dirty="0"/>
              <a:t>1 and 4 years of age</a:t>
            </a:r>
            <a:r>
              <a:rPr lang="en-US" dirty="0"/>
              <a:t>, 98% occur before 10 years</a:t>
            </a:r>
          </a:p>
          <a:p>
            <a:pPr lvl="1"/>
            <a:r>
              <a:rPr lang="en-US" b="1" dirty="0"/>
              <a:t>Loss of Function of WT1 (Ch11p13) or WT2 (Ch11p15).    W11ms</a:t>
            </a:r>
          </a:p>
          <a:p>
            <a:pPr marL="0" indent="0">
              <a:buNone/>
            </a:pPr>
            <a:endParaRPr lang="en-US" dirty="0"/>
          </a:p>
          <a:p>
            <a:r>
              <a:rPr lang="en-US" dirty="0"/>
              <a:t>Malignant neoplasm of embryonal nephrogenic elements composed of mixtures of blastemal, stromal, and epithelial cells</a:t>
            </a:r>
          </a:p>
          <a:p>
            <a:endParaRPr lang="en-US" dirty="0"/>
          </a:p>
          <a:p>
            <a:endParaRPr lang="en-US" dirty="0"/>
          </a:p>
        </p:txBody>
      </p:sp>
    </p:spTree>
    <p:extLst>
      <p:ext uri="{BB962C8B-B14F-4D97-AF65-F5344CB8AC3E}">
        <p14:creationId xmlns:p14="http://schemas.microsoft.com/office/powerpoint/2010/main" val="4221635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r>
              <a:rPr lang="en-US" b="1" dirty="0"/>
              <a:t>Wilms Tumor Syndromes</a:t>
            </a:r>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p:txBody>
          <a:bodyPr/>
          <a:lstStyle/>
          <a:p>
            <a:r>
              <a:rPr lang="en-US" dirty="0"/>
              <a:t>WAGR Syndrome (WT1)</a:t>
            </a:r>
          </a:p>
          <a:p>
            <a:pPr lvl="1"/>
            <a:r>
              <a:rPr lang="en-US" dirty="0"/>
              <a:t>Wilms tumor, Aniridia, Genitourinary anomalies, Range of developmental delay</a:t>
            </a:r>
          </a:p>
          <a:p>
            <a:r>
              <a:rPr lang="en-US" dirty="0"/>
              <a:t>Denys-</a:t>
            </a:r>
            <a:r>
              <a:rPr lang="en-US" dirty="0" err="1"/>
              <a:t>Drash</a:t>
            </a:r>
            <a:r>
              <a:rPr lang="en-US" dirty="0"/>
              <a:t> Syndrome (WT1)</a:t>
            </a:r>
          </a:p>
          <a:p>
            <a:pPr lvl="1"/>
            <a:r>
              <a:rPr lang="en-US" dirty="0"/>
              <a:t>Wilms tumor, Diffuse mesangial sclerosis (glomerular disease), Dysgenesis of gonads  </a:t>
            </a:r>
          </a:p>
          <a:p>
            <a:r>
              <a:rPr lang="en-US" dirty="0"/>
              <a:t>Beckwith-Wiedemann Syndrome (WT2)</a:t>
            </a:r>
          </a:p>
          <a:p>
            <a:pPr lvl="1"/>
            <a:r>
              <a:rPr lang="en-US" dirty="0"/>
              <a:t>Wilms tumor, overgrowth (hemihypertrophy) visceromegaly, and macroglossia</a:t>
            </a:r>
          </a:p>
          <a:p>
            <a:endParaRPr lang="en-US" dirty="0"/>
          </a:p>
        </p:txBody>
      </p:sp>
    </p:spTree>
    <p:extLst>
      <p:ext uri="{BB962C8B-B14F-4D97-AF65-F5344CB8AC3E}">
        <p14:creationId xmlns:p14="http://schemas.microsoft.com/office/powerpoint/2010/main" val="41485143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endParaRPr lang="en-US" dirty="0"/>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p:txBody>
          <a:bodyPr/>
          <a:lstStyle/>
          <a:p>
            <a:endParaRPr lang="en-US"/>
          </a:p>
        </p:txBody>
      </p:sp>
      <p:pic>
        <p:nvPicPr>
          <p:cNvPr id="2" name="Picture 1" descr="214.00000.jpg">
            <a:extLst>
              <a:ext uri="{FF2B5EF4-FFF2-40B4-BE49-F238E27FC236}">
                <a16:creationId xmlns:a16="http://schemas.microsoft.com/office/drawing/2014/main" id="{BE90D4E2-C69F-A2F5-C741-9BF8785765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233" y="1736940"/>
            <a:ext cx="5056810" cy="3187028"/>
          </a:xfrm>
          <a:prstGeom prst="rect">
            <a:avLst/>
          </a:prstGeom>
        </p:spPr>
      </p:pic>
      <p:pic>
        <p:nvPicPr>
          <p:cNvPr id="6" name="Picture 5" descr="p02-5582 wilm2.jpg">
            <a:extLst>
              <a:ext uri="{FF2B5EF4-FFF2-40B4-BE49-F238E27FC236}">
                <a16:creationId xmlns:a16="http://schemas.microsoft.com/office/drawing/2014/main" id="{F023CEE2-3060-339D-87C8-29337D2481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97276" y="1736940"/>
            <a:ext cx="5801785" cy="4351339"/>
          </a:xfrm>
          <a:prstGeom prst="rect">
            <a:avLst/>
          </a:prstGeom>
        </p:spPr>
      </p:pic>
    </p:spTree>
    <p:extLst>
      <p:ext uri="{BB962C8B-B14F-4D97-AF65-F5344CB8AC3E}">
        <p14:creationId xmlns:p14="http://schemas.microsoft.com/office/powerpoint/2010/main" val="30125448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p02-5582 wilm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061" y="1646498"/>
            <a:ext cx="5374512" cy="4030884"/>
          </a:xfrm>
          <a:prstGeom prst="rect">
            <a:avLst/>
          </a:prstGeom>
        </p:spPr>
      </p:pic>
      <p:pic>
        <p:nvPicPr>
          <p:cNvPr id="3" name="Picture 2" descr="p02-5582 rest.jpg">
            <a:extLst>
              <a:ext uri="{FF2B5EF4-FFF2-40B4-BE49-F238E27FC236}">
                <a16:creationId xmlns:a16="http://schemas.microsoft.com/office/drawing/2014/main" id="{0D856C80-5DD6-9FEF-3E19-FBEE947634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5352" y="1602022"/>
            <a:ext cx="5140588" cy="3855441"/>
          </a:xfrm>
          <a:prstGeom prst="rect">
            <a:avLst/>
          </a:prstGeom>
        </p:spPr>
      </p:pic>
    </p:spTree>
    <p:extLst>
      <p:ext uri="{BB962C8B-B14F-4D97-AF65-F5344CB8AC3E}">
        <p14:creationId xmlns:p14="http://schemas.microsoft.com/office/powerpoint/2010/main" val="34663926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ADB0807-B2CF-3ED5-08DA-91E8570767F0}"/>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0D11E87-9F76-BC8B-9CA9-D26A0BEDD463}"/>
              </a:ext>
            </a:extLst>
          </p:cNvPr>
          <p:cNvSpPr>
            <a:spLocks noGrp="1"/>
          </p:cNvSpPr>
          <p:nvPr>
            <p:ph type="title"/>
          </p:nvPr>
        </p:nvSpPr>
        <p:spPr/>
        <p:txBody>
          <a:bodyPr/>
          <a:lstStyle/>
          <a:p>
            <a:r>
              <a:rPr lang="en-US" b="1" dirty="0"/>
              <a:t>Tubulointerstitial Cystic Diseases</a:t>
            </a:r>
          </a:p>
        </p:txBody>
      </p:sp>
      <p:sp>
        <p:nvSpPr>
          <p:cNvPr id="3" name="Text Placeholder 2">
            <a:extLst>
              <a:ext uri="{FF2B5EF4-FFF2-40B4-BE49-F238E27FC236}">
                <a16:creationId xmlns:a16="http://schemas.microsoft.com/office/drawing/2014/main" id="{729360BE-A2A7-4900-D5CC-B517954D2A90}"/>
              </a:ext>
            </a:extLst>
          </p:cNvPr>
          <p:cNvSpPr>
            <a:spLocks noGrp="1"/>
          </p:cNvSpPr>
          <p:nvPr>
            <p:ph type="body" idx="1"/>
          </p:nvPr>
        </p:nvSpPr>
        <p:spPr>
          <a:xfrm>
            <a:off x="839788" y="1283616"/>
            <a:ext cx="5157787" cy="823912"/>
          </a:xfrm>
        </p:spPr>
        <p:txBody>
          <a:bodyPr/>
          <a:lstStyle/>
          <a:p>
            <a:pPr algn="ctr"/>
            <a:r>
              <a:rPr lang="en-US" dirty="0"/>
              <a:t>Nephronophthisis (NPHP)</a:t>
            </a:r>
          </a:p>
        </p:txBody>
      </p:sp>
      <p:sp>
        <p:nvSpPr>
          <p:cNvPr id="4" name="Content Placeholder 3">
            <a:extLst>
              <a:ext uri="{FF2B5EF4-FFF2-40B4-BE49-F238E27FC236}">
                <a16:creationId xmlns:a16="http://schemas.microsoft.com/office/drawing/2014/main" id="{737B1947-5413-E46B-FFE5-C290A657A19F}"/>
              </a:ext>
            </a:extLst>
          </p:cNvPr>
          <p:cNvSpPr>
            <a:spLocks noGrp="1"/>
          </p:cNvSpPr>
          <p:nvPr>
            <p:ph sz="half" idx="2"/>
          </p:nvPr>
        </p:nvSpPr>
        <p:spPr/>
        <p:txBody>
          <a:bodyPr>
            <a:normAutofit fontScale="47500" lnSpcReduction="20000"/>
          </a:bodyPr>
          <a:lstStyle/>
          <a:p>
            <a:r>
              <a:rPr lang="en-US" sz="2700" dirty="0"/>
              <a:t>Epidemiology and Genetics</a:t>
            </a:r>
          </a:p>
          <a:p>
            <a:pPr lvl="1"/>
            <a:r>
              <a:rPr lang="en-US" sz="2700" dirty="0"/>
              <a:t>Autosomal Recessive</a:t>
            </a:r>
          </a:p>
          <a:p>
            <a:pPr lvl="1"/>
            <a:r>
              <a:rPr lang="en-US" sz="2700" dirty="0"/>
              <a:t>20+ genes identified</a:t>
            </a:r>
          </a:p>
          <a:p>
            <a:r>
              <a:rPr lang="en-US" sz="2700" dirty="0"/>
              <a:t>Presentations</a:t>
            </a:r>
          </a:p>
          <a:p>
            <a:pPr lvl="1"/>
            <a:r>
              <a:rPr lang="en-US" sz="2700" dirty="0"/>
              <a:t>progress to kidney failure within </a:t>
            </a:r>
            <a:r>
              <a:rPr lang="en-US" sz="2700" b="1" dirty="0"/>
              <a:t>first 3 decades </a:t>
            </a:r>
          </a:p>
          <a:p>
            <a:r>
              <a:rPr lang="en-US" sz="2700" dirty="0"/>
              <a:t>Renal Manifestations</a:t>
            </a:r>
          </a:p>
          <a:p>
            <a:pPr lvl="1"/>
            <a:r>
              <a:rPr lang="en-US" sz="2700" dirty="0"/>
              <a:t>interstitial fibrosis, tubular atrophy, TBM disruption, and corticomedullary cysts</a:t>
            </a:r>
          </a:p>
          <a:p>
            <a:pPr lvl="1"/>
            <a:r>
              <a:rPr lang="en-US" sz="2700" dirty="0"/>
              <a:t>Chronic tubular interstitial nephritis </a:t>
            </a:r>
          </a:p>
          <a:p>
            <a:pPr lvl="1"/>
            <a:r>
              <a:rPr lang="en-US" sz="2700" dirty="0"/>
              <a:t>Urinary concentrating defect  polyuria, secondary enuresis, nocturnal polydipsia</a:t>
            </a:r>
          </a:p>
          <a:p>
            <a:pPr lvl="1"/>
            <a:r>
              <a:rPr lang="en-US" sz="2700" dirty="0"/>
              <a:t>Kidney size is normal or reduced</a:t>
            </a:r>
          </a:p>
          <a:p>
            <a:r>
              <a:rPr lang="en-US" sz="2700" dirty="0"/>
              <a:t>Extra-Renal Manifestations:</a:t>
            </a:r>
          </a:p>
          <a:p>
            <a:pPr lvl="1"/>
            <a:r>
              <a:rPr lang="en-US" sz="2700" dirty="0"/>
              <a:t>Involvement, cysts have not been observed in other organs in contrast to ADPKD/ARPKD</a:t>
            </a:r>
          </a:p>
          <a:p>
            <a:endParaRPr lang="en-US" sz="2700" dirty="0"/>
          </a:p>
          <a:p>
            <a:endParaRPr lang="en-US" sz="2700" dirty="0"/>
          </a:p>
          <a:p>
            <a:endParaRPr lang="en-US" dirty="0"/>
          </a:p>
          <a:p>
            <a:endParaRPr lang="en-US" dirty="0"/>
          </a:p>
        </p:txBody>
      </p:sp>
      <p:sp>
        <p:nvSpPr>
          <p:cNvPr id="5" name="Text Placeholder 4">
            <a:extLst>
              <a:ext uri="{FF2B5EF4-FFF2-40B4-BE49-F238E27FC236}">
                <a16:creationId xmlns:a16="http://schemas.microsoft.com/office/drawing/2014/main" id="{71D9EE2C-1C3B-0763-B3FB-FCC1C3E44123}"/>
              </a:ext>
            </a:extLst>
          </p:cNvPr>
          <p:cNvSpPr>
            <a:spLocks noGrp="1"/>
          </p:cNvSpPr>
          <p:nvPr>
            <p:ph type="body" sz="quarter" idx="3"/>
          </p:nvPr>
        </p:nvSpPr>
        <p:spPr>
          <a:xfrm>
            <a:off x="6169024" y="1283616"/>
            <a:ext cx="5183188" cy="823912"/>
          </a:xfrm>
        </p:spPr>
        <p:txBody>
          <a:bodyPr/>
          <a:lstStyle/>
          <a:p>
            <a:pPr algn="ctr"/>
            <a:r>
              <a:rPr lang="en-US" dirty="0"/>
              <a:t>Autosomal Dominant Tubulointerstitial Kidney Disease (ADTKD)</a:t>
            </a:r>
          </a:p>
        </p:txBody>
      </p:sp>
      <p:sp>
        <p:nvSpPr>
          <p:cNvPr id="6" name="Content Placeholder 5">
            <a:extLst>
              <a:ext uri="{FF2B5EF4-FFF2-40B4-BE49-F238E27FC236}">
                <a16:creationId xmlns:a16="http://schemas.microsoft.com/office/drawing/2014/main" id="{BD02DD91-294D-BD23-9B3D-2EE062E7A33D}"/>
              </a:ext>
            </a:extLst>
          </p:cNvPr>
          <p:cNvSpPr>
            <a:spLocks noGrp="1"/>
          </p:cNvSpPr>
          <p:nvPr>
            <p:ph sz="quarter" idx="4"/>
          </p:nvPr>
        </p:nvSpPr>
        <p:spPr/>
        <p:txBody>
          <a:bodyPr>
            <a:normAutofit fontScale="47500" lnSpcReduction="20000"/>
          </a:bodyPr>
          <a:lstStyle/>
          <a:p>
            <a:r>
              <a:rPr lang="en-US" dirty="0"/>
              <a:t>Epidemiology and Genetics</a:t>
            </a:r>
          </a:p>
          <a:p>
            <a:pPr lvl="1"/>
            <a:r>
              <a:rPr lang="en-US" b="1" dirty="0"/>
              <a:t>Autosomal Dominant</a:t>
            </a:r>
          </a:p>
          <a:p>
            <a:pPr lvl="1"/>
            <a:r>
              <a:rPr lang="en-US" b="1" dirty="0"/>
              <a:t>MUC1 and UMOD </a:t>
            </a:r>
            <a:r>
              <a:rPr lang="en-US" dirty="0"/>
              <a:t>predominant genes</a:t>
            </a:r>
          </a:p>
          <a:p>
            <a:pPr lvl="1"/>
            <a:r>
              <a:rPr lang="en-US" dirty="0"/>
              <a:t>HNF1b – associated with diabetes</a:t>
            </a:r>
          </a:p>
          <a:p>
            <a:r>
              <a:rPr lang="en-US" dirty="0"/>
              <a:t>Previously known as </a:t>
            </a:r>
            <a:r>
              <a:rPr lang="en-US" b="1" dirty="0"/>
              <a:t>Medullary Cystic Kidney Disease (MCKD</a:t>
            </a:r>
            <a:r>
              <a:rPr lang="en-US" dirty="0"/>
              <a:t>)</a:t>
            </a:r>
          </a:p>
          <a:p>
            <a:r>
              <a:rPr lang="en-US" dirty="0"/>
              <a:t>Presentation</a:t>
            </a:r>
          </a:p>
          <a:p>
            <a:pPr lvl="1"/>
            <a:r>
              <a:rPr lang="en-US" b="1" dirty="0"/>
              <a:t>4-7</a:t>
            </a:r>
            <a:r>
              <a:rPr lang="en-US" b="1" baseline="30000" dirty="0"/>
              <a:t>th</a:t>
            </a:r>
            <a:r>
              <a:rPr lang="en-US" b="1" dirty="0"/>
              <a:t> decade</a:t>
            </a:r>
          </a:p>
          <a:p>
            <a:r>
              <a:rPr lang="en-US" dirty="0"/>
              <a:t>Renal Manifestations</a:t>
            </a:r>
          </a:p>
          <a:p>
            <a:pPr lvl="1"/>
            <a:r>
              <a:rPr lang="en-US" dirty="0"/>
              <a:t>Urinary concentrating defect  polyuria, secondary enuresis, nocturnal polydipsia</a:t>
            </a:r>
          </a:p>
          <a:p>
            <a:pPr lvl="1"/>
            <a:r>
              <a:rPr lang="en-US" b="1" dirty="0"/>
              <a:t>Chronic tubular interstitial nephritis </a:t>
            </a:r>
          </a:p>
          <a:p>
            <a:pPr lvl="1"/>
            <a:r>
              <a:rPr lang="en-US" dirty="0"/>
              <a:t>Urinary concentrating defect  polyuria, secondary enuresis, nocturnal polydipsia</a:t>
            </a:r>
          </a:p>
          <a:p>
            <a:pPr lvl="1"/>
            <a:r>
              <a:rPr lang="en-US" dirty="0"/>
              <a:t>Kidney size is normal or reduced</a:t>
            </a:r>
          </a:p>
          <a:p>
            <a:pPr lvl="1"/>
            <a:r>
              <a:rPr lang="en-US" dirty="0">
                <a:ea typeface="+mn-lt"/>
                <a:cs typeface="+mn-lt"/>
              </a:rPr>
              <a:t>Kidneys with </a:t>
            </a:r>
            <a:r>
              <a:rPr lang="en-US" b="1" dirty="0">
                <a:ea typeface="+mn-lt"/>
                <a:cs typeface="+mn-lt"/>
              </a:rPr>
              <a:t>medullary cysts </a:t>
            </a:r>
            <a:r>
              <a:rPr lang="en-US" dirty="0">
                <a:ea typeface="+mn-lt"/>
                <a:cs typeface="+mn-lt"/>
              </a:rPr>
              <a:t>that may not be visualized on ultrasound, kidneys may appear small on ultrasound</a:t>
            </a:r>
            <a:endParaRPr lang="en-US" dirty="0"/>
          </a:p>
          <a:p>
            <a:r>
              <a:rPr lang="en-US" b="1" dirty="0"/>
              <a:t>Extra-Renal Manifestations</a:t>
            </a:r>
          </a:p>
          <a:p>
            <a:pPr lvl="1"/>
            <a:r>
              <a:rPr lang="en-US" b="1" dirty="0"/>
              <a:t>Gout</a:t>
            </a:r>
          </a:p>
        </p:txBody>
      </p:sp>
    </p:spTree>
    <p:extLst>
      <p:ext uri="{BB962C8B-B14F-4D97-AF65-F5344CB8AC3E}">
        <p14:creationId xmlns:p14="http://schemas.microsoft.com/office/powerpoint/2010/main" val="9141724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F7521C-A6F7-DE47-AA0B-27256A86B939}"/>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5913DD57-7913-414A-BDD0-FDA2BD046786}"/>
              </a:ext>
            </a:extLst>
          </p:cNvPr>
          <p:cNvSpPr>
            <a:spLocks noGrp="1"/>
          </p:cNvSpPr>
          <p:nvPr>
            <p:ph type="title"/>
          </p:nvPr>
        </p:nvSpPr>
        <p:spPr/>
        <p:txBody>
          <a:bodyPr/>
          <a:lstStyle/>
          <a:p>
            <a:r>
              <a:rPr lang="en-US" b="1" dirty="0"/>
              <a:t>Overview</a:t>
            </a:r>
          </a:p>
        </p:txBody>
      </p:sp>
      <p:sp>
        <p:nvSpPr>
          <p:cNvPr id="5" name="Content Placeholder 4">
            <a:extLst>
              <a:ext uri="{FF2B5EF4-FFF2-40B4-BE49-F238E27FC236}">
                <a16:creationId xmlns:a16="http://schemas.microsoft.com/office/drawing/2014/main" id="{9F51B0C7-F756-D540-A678-BA9C24045D5F}"/>
              </a:ext>
            </a:extLst>
          </p:cNvPr>
          <p:cNvSpPr>
            <a:spLocks noGrp="1"/>
          </p:cNvSpPr>
          <p:nvPr>
            <p:ph idx="1"/>
          </p:nvPr>
        </p:nvSpPr>
        <p:spPr/>
        <p:txBody>
          <a:bodyPr/>
          <a:lstStyle/>
          <a:p>
            <a:r>
              <a:rPr lang="en-US" dirty="0"/>
              <a:t>Brief Anatomy Review</a:t>
            </a:r>
          </a:p>
          <a:p>
            <a:r>
              <a:rPr lang="en-US" dirty="0"/>
              <a:t>Simple vs Complex Cysts</a:t>
            </a:r>
          </a:p>
          <a:p>
            <a:r>
              <a:rPr lang="en-US" dirty="0"/>
              <a:t>Inherited Diseases </a:t>
            </a:r>
          </a:p>
          <a:p>
            <a:r>
              <a:rPr lang="en-US" dirty="0"/>
              <a:t>Questions</a:t>
            </a:r>
          </a:p>
          <a:p>
            <a:endParaRPr lang="en-US" dirty="0"/>
          </a:p>
        </p:txBody>
      </p:sp>
    </p:spTree>
    <p:extLst>
      <p:ext uri="{BB962C8B-B14F-4D97-AF65-F5344CB8AC3E}">
        <p14:creationId xmlns:p14="http://schemas.microsoft.com/office/powerpoint/2010/main" val="35950149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r>
              <a:rPr lang="en-US" b="1" dirty="0"/>
              <a:t>Acquired Cystic Kidney Disease</a:t>
            </a:r>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p:txBody>
          <a:bodyPr/>
          <a:lstStyle/>
          <a:p>
            <a:r>
              <a:rPr lang="en-US" dirty="0"/>
              <a:t>Sporadic, non-inherited development of cysts in CKD or ESKD</a:t>
            </a:r>
          </a:p>
          <a:p>
            <a:r>
              <a:rPr lang="en-US" dirty="0"/>
              <a:t>Helpful hints include the lack of family history and extrarenal manifestations </a:t>
            </a:r>
          </a:p>
          <a:p>
            <a:r>
              <a:rPr lang="en-US" dirty="0"/>
              <a:t>Ability to distinguish normal parenchyma between cysts with preservation of corticomedullary junction </a:t>
            </a:r>
          </a:p>
          <a:p>
            <a:r>
              <a:rPr lang="en-US" dirty="0"/>
              <a:t>Kidneys are usually small or normal size </a:t>
            </a:r>
          </a:p>
        </p:txBody>
      </p:sp>
    </p:spTree>
    <p:extLst>
      <p:ext uri="{BB962C8B-B14F-4D97-AF65-F5344CB8AC3E}">
        <p14:creationId xmlns:p14="http://schemas.microsoft.com/office/powerpoint/2010/main" val="8103263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E50BAB-0444-641B-2B1C-1667D442422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0710544-B838-97E6-AE6F-09A2DA41C870}"/>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E15E2C2D-18C2-7D93-E0A4-30610A27BAF1}"/>
              </a:ext>
            </a:extLst>
          </p:cNvPr>
          <p:cNvSpPr>
            <a:spLocks noGrp="1"/>
          </p:cNvSpPr>
          <p:nvPr>
            <p:ph type="title"/>
          </p:nvPr>
        </p:nvSpPr>
        <p:spPr/>
        <p:txBody>
          <a:bodyPr/>
          <a:lstStyle/>
          <a:p>
            <a:endParaRPr lang="en-US"/>
          </a:p>
        </p:txBody>
      </p:sp>
      <p:pic>
        <p:nvPicPr>
          <p:cNvPr id="6" name="Content Placeholder 5" descr="A screenshot of a medical information&#10;&#10;AI-generated content may be incorrect.">
            <a:extLst>
              <a:ext uri="{FF2B5EF4-FFF2-40B4-BE49-F238E27FC236}">
                <a16:creationId xmlns:a16="http://schemas.microsoft.com/office/drawing/2014/main" id="{7CFE62CF-02D5-3389-D091-978DCDA0BF07}"/>
              </a:ext>
            </a:extLst>
          </p:cNvPr>
          <p:cNvPicPr>
            <a:picLocks noGrp="1" noChangeAspect="1"/>
          </p:cNvPicPr>
          <p:nvPr>
            <p:ph idx="1"/>
          </p:nvPr>
        </p:nvPicPr>
        <p:blipFill>
          <a:blip r:embed="rId4"/>
          <a:stretch>
            <a:fillRect/>
          </a:stretch>
        </p:blipFill>
        <p:spPr>
          <a:xfrm>
            <a:off x="233420" y="713598"/>
            <a:ext cx="11725160" cy="5430803"/>
          </a:xfrm>
        </p:spPr>
      </p:pic>
    </p:spTree>
    <p:extLst>
      <p:ext uri="{BB962C8B-B14F-4D97-AF65-F5344CB8AC3E}">
        <p14:creationId xmlns:p14="http://schemas.microsoft.com/office/powerpoint/2010/main" val="2505458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CB39F1-A5C2-4BB4-021B-97525F14DE3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2A939AC-FE9C-C8AF-D81E-4F4765FB25F1}"/>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06E439F0-6B5D-40E2-9B08-8676E9D36E42}"/>
              </a:ext>
            </a:extLst>
          </p:cNvPr>
          <p:cNvSpPr>
            <a:spLocks noGrp="1"/>
          </p:cNvSpPr>
          <p:nvPr>
            <p:ph type="title"/>
          </p:nvPr>
        </p:nvSpPr>
        <p:spPr/>
        <p:txBody>
          <a:bodyPr/>
          <a:lstStyle/>
          <a:p>
            <a:endParaRPr lang="en-US"/>
          </a:p>
        </p:txBody>
      </p:sp>
      <p:pic>
        <p:nvPicPr>
          <p:cNvPr id="6" name="Content Placeholder 5" descr="A blue and white list with black text&#10;&#10;AI-generated content may be incorrect.">
            <a:extLst>
              <a:ext uri="{FF2B5EF4-FFF2-40B4-BE49-F238E27FC236}">
                <a16:creationId xmlns:a16="http://schemas.microsoft.com/office/drawing/2014/main" id="{A770E05A-4F81-C657-3D04-40D7E2F7E0BD}"/>
              </a:ext>
            </a:extLst>
          </p:cNvPr>
          <p:cNvPicPr>
            <a:picLocks noGrp="1" noChangeAspect="1"/>
          </p:cNvPicPr>
          <p:nvPr>
            <p:ph idx="1"/>
          </p:nvPr>
        </p:nvPicPr>
        <p:blipFill>
          <a:blip r:embed="rId4"/>
          <a:stretch>
            <a:fillRect/>
          </a:stretch>
        </p:blipFill>
        <p:spPr>
          <a:xfrm>
            <a:off x="567859" y="1690688"/>
            <a:ext cx="11056281" cy="3709554"/>
          </a:xfrm>
        </p:spPr>
      </p:pic>
    </p:spTree>
    <p:extLst>
      <p:ext uri="{BB962C8B-B14F-4D97-AF65-F5344CB8AC3E}">
        <p14:creationId xmlns:p14="http://schemas.microsoft.com/office/powerpoint/2010/main" val="29121099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22FC9-75A2-234D-A95B-43089188FB4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5BFB82F-6700-7F02-7A37-178C1C17E79B}"/>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333EE473-C4CB-B712-7A0E-78FE34D4FCD0}"/>
              </a:ext>
            </a:extLst>
          </p:cNvPr>
          <p:cNvSpPr>
            <a:spLocks noGrp="1"/>
          </p:cNvSpPr>
          <p:nvPr>
            <p:ph type="title"/>
          </p:nvPr>
        </p:nvSpPr>
        <p:spPr/>
        <p:txBody>
          <a:bodyPr/>
          <a:lstStyle/>
          <a:p>
            <a:endParaRPr lang="en-US"/>
          </a:p>
        </p:txBody>
      </p:sp>
      <p:pic>
        <p:nvPicPr>
          <p:cNvPr id="6" name="Content Placeholder 5" descr="A screenshot of a medical report&#10;&#10;AI-generated content may be incorrect.">
            <a:extLst>
              <a:ext uri="{FF2B5EF4-FFF2-40B4-BE49-F238E27FC236}">
                <a16:creationId xmlns:a16="http://schemas.microsoft.com/office/drawing/2014/main" id="{BA4FD3C5-2C83-A532-7E38-C07CA7E3F3F0}"/>
              </a:ext>
            </a:extLst>
          </p:cNvPr>
          <p:cNvPicPr>
            <a:picLocks noGrp="1" noChangeAspect="1"/>
          </p:cNvPicPr>
          <p:nvPr>
            <p:ph idx="1"/>
          </p:nvPr>
        </p:nvPicPr>
        <p:blipFill>
          <a:blip r:embed="rId4"/>
          <a:stretch>
            <a:fillRect/>
          </a:stretch>
        </p:blipFill>
        <p:spPr>
          <a:xfrm>
            <a:off x="646855" y="548355"/>
            <a:ext cx="10898289" cy="5761289"/>
          </a:xfrm>
        </p:spPr>
      </p:pic>
    </p:spTree>
    <p:extLst>
      <p:ext uri="{BB962C8B-B14F-4D97-AF65-F5344CB8AC3E}">
        <p14:creationId xmlns:p14="http://schemas.microsoft.com/office/powerpoint/2010/main" val="10023366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F7521C-A6F7-DE47-AA0B-27256A86B939}"/>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5913DD57-7913-414A-BDD0-FDA2BD046786}"/>
              </a:ext>
            </a:extLst>
          </p:cNvPr>
          <p:cNvSpPr>
            <a:spLocks noGrp="1"/>
          </p:cNvSpPr>
          <p:nvPr>
            <p:ph type="title"/>
          </p:nvPr>
        </p:nvSpPr>
        <p:spPr/>
        <p:txBody>
          <a:bodyPr/>
          <a:lstStyle/>
          <a:p>
            <a:r>
              <a:rPr lang="en-US" dirty="0"/>
              <a:t>Resources</a:t>
            </a:r>
          </a:p>
        </p:txBody>
      </p:sp>
      <p:sp>
        <p:nvSpPr>
          <p:cNvPr id="5" name="Content Placeholder 4">
            <a:extLst>
              <a:ext uri="{FF2B5EF4-FFF2-40B4-BE49-F238E27FC236}">
                <a16:creationId xmlns:a16="http://schemas.microsoft.com/office/drawing/2014/main" id="{9F51B0C7-F756-D540-A678-BA9C24045D5F}"/>
              </a:ext>
            </a:extLst>
          </p:cNvPr>
          <p:cNvSpPr>
            <a:spLocks noGrp="1"/>
          </p:cNvSpPr>
          <p:nvPr>
            <p:ph idx="1"/>
          </p:nvPr>
        </p:nvSpPr>
        <p:spPr/>
        <p:txBody>
          <a:bodyPr/>
          <a:lstStyle/>
          <a:p>
            <a:r>
              <a:rPr lang="en-US" dirty="0"/>
              <a:t>Comprehensive Clinical Nephrology, 7ed</a:t>
            </a:r>
          </a:p>
          <a:p>
            <a:r>
              <a:rPr lang="en-US" dirty="0"/>
              <a:t>Le, Tao. First Aid for the USMLE Step 1. 2024 ed</a:t>
            </a:r>
          </a:p>
          <a:p>
            <a:r>
              <a:rPr lang="en-US" dirty="0"/>
              <a:t>NKF Primer on Kidney Disease, 8ed</a:t>
            </a:r>
          </a:p>
        </p:txBody>
      </p:sp>
    </p:spTree>
    <p:extLst>
      <p:ext uri="{BB962C8B-B14F-4D97-AF65-F5344CB8AC3E}">
        <p14:creationId xmlns:p14="http://schemas.microsoft.com/office/powerpoint/2010/main" val="8602953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F7521C-A6F7-DE47-AA0B-27256A86B939}"/>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5913DD57-7913-414A-BDD0-FDA2BD046786}"/>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9F51B0C7-F756-D540-A678-BA9C24045D5F}"/>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9315358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F7521C-A6F7-DE47-AA0B-27256A86B939}"/>
              </a:ext>
            </a:extLst>
          </p:cNvPr>
          <p:cNvPicPr>
            <a:picLocks noChangeAspect="1"/>
          </p:cNvPicPr>
          <p:nvPr/>
        </p:nvPicPr>
        <p:blipFill>
          <a:blip r:embed="rId2"/>
          <a:stretch>
            <a:fillRect/>
          </a:stretch>
        </p:blipFill>
        <p:spPr>
          <a:xfrm>
            <a:off x="0" y="0"/>
            <a:ext cx="12192000" cy="6858000"/>
          </a:xfrm>
          <a:prstGeom prst="rect">
            <a:avLst/>
          </a:prstGeom>
        </p:spPr>
      </p:pic>
      <p:sp>
        <p:nvSpPr>
          <p:cNvPr id="5" name="Content Placeholder 4">
            <a:extLst>
              <a:ext uri="{FF2B5EF4-FFF2-40B4-BE49-F238E27FC236}">
                <a16:creationId xmlns:a16="http://schemas.microsoft.com/office/drawing/2014/main" id="{9F51B0C7-F756-D540-A678-BA9C24045D5F}"/>
              </a:ext>
            </a:extLst>
          </p:cNvPr>
          <p:cNvSpPr>
            <a:spLocks noGrp="1"/>
          </p:cNvSpPr>
          <p:nvPr>
            <p:ph idx="1"/>
          </p:nvPr>
        </p:nvSpPr>
        <p:spPr>
          <a:xfrm>
            <a:off x="347241" y="590309"/>
            <a:ext cx="11006559" cy="5586654"/>
          </a:xfrm>
        </p:spPr>
        <p:txBody>
          <a:bodyPr>
            <a:normAutofit fontScale="77500" lnSpcReduction="20000"/>
          </a:bodyPr>
          <a:lstStyle/>
          <a:p>
            <a:pPr marL="0" indent="0" algn="l">
              <a:lnSpc>
                <a:spcPct val="120000"/>
              </a:lnSpc>
              <a:buNone/>
            </a:pPr>
            <a:r>
              <a:rPr lang="en-US" b="0" i="0" dirty="0">
                <a:solidFill>
                  <a:srgbClr val="000000"/>
                </a:solidFill>
                <a:effectLst/>
                <a:latin typeface="Calibri" panose="020F0502020204030204" pitchFamily="34" charset="0"/>
                <a:cs typeface="Calibri" panose="020F0502020204030204" pitchFamily="34" charset="0"/>
              </a:rPr>
              <a:t>1)  A 3-year-old child has become more irritable over the past two months and does not want to eat much at meals. On physical examination the pediatrician notes an enlarged abdomen and can palpate a mass on the right. An abdominal CT scan reveals a 10 cm solid mass involving the right kidney. The resected mass has a microscopic appearance with sheets of small blue cells along with primitive tubular structures. The child receives chemotherapy and radiation therapy, and there is no recurrence. </a:t>
            </a:r>
          </a:p>
          <a:p>
            <a:pPr algn="l">
              <a:lnSpc>
                <a:spcPct val="120000"/>
              </a:lnSpc>
            </a:pPr>
            <a:endParaRPr lang="en-US" b="0" i="0" dirty="0">
              <a:solidFill>
                <a:srgbClr val="000000"/>
              </a:solidFill>
              <a:effectLst/>
              <a:latin typeface="Calibri" panose="020F0502020204030204" pitchFamily="34" charset="0"/>
              <a:cs typeface="Calibri" panose="020F0502020204030204" pitchFamily="34" charset="0"/>
            </a:endParaRPr>
          </a:p>
          <a:p>
            <a:pPr marL="0" indent="0" algn="l">
              <a:lnSpc>
                <a:spcPct val="120000"/>
              </a:lnSpc>
              <a:buNone/>
            </a:pPr>
            <a:r>
              <a:rPr lang="en-US" b="1" i="0" dirty="0">
                <a:solidFill>
                  <a:srgbClr val="000000"/>
                </a:solidFill>
                <a:effectLst/>
                <a:latin typeface="Calibri" panose="020F0502020204030204" pitchFamily="34" charset="0"/>
                <a:cs typeface="Calibri" panose="020F0502020204030204" pitchFamily="34" charset="0"/>
              </a:rPr>
              <a:t>Which of the following neoplasms is this child most likely to have had?</a:t>
            </a:r>
          </a:p>
          <a:p>
            <a:pPr marL="0" indent="0" algn="l">
              <a:lnSpc>
                <a:spcPct val="120000"/>
              </a:lnSpc>
              <a:buNone/>
            </a:pPr>
            <a:r>
              <a:rPr lang="en-US" b="0" i="0" dirty="0">
                <a:solidFill>
                  <a:srgbClr val="000000"/>
                </a:solidFill>
                <a:effectLst/>
                <a:latin typeface="Calibri" panose="020F0502020204030204" pitchFamily="34" charset="0"/>
                <a:cs typeface="Calibri" panose="020F0502020204030204" pitchFamily="34" charset="0"/>
              </a:rPr>
              <a:t>A  Angiomyolipoma</a:t>
            </a:r>
          </a:p>
          <a:p>
            <a:pPr marL="0" indent="0" algn="l">
              <a:lnSpc>
                <a:spcPct val="120000"/>
              </a:lnSpc>
              <a:buNone/>
            </a:pPr>
            <a:r>
              <a:rPr lang="en-US" b="0" i="0" dirty="0">
                <a:solidFill>
                  <a:srgbClr val="000000"/>
                </a:solidFill>
                <a:effectLst/>
                <a:latin typeface="Calibri" panose="020F0502020204030204" pitchFamily="34" charset="0"/>
                <a:cs typeface="Calibri" panose="020F0502020204030204" pitchFamily="34" charset="0"/>
              </a:rPr>
              <a:t>B  Renal cell carcinoma</a:t>
            </a:r>
          </a:p>
          <a:p>
            <a:pPr marL="0" indent="0" algn="l">
              <a:lnSpc>
                <a:spcPct val="120000"/>
              </a:lnSpc>
              <a:buNone/>
            </a:pPr>
            <a:r>
              <a:rPr lang="en-US" b="0" i="0" dirty="0">
                <a:solidFill>
                  <a:srgbClr val="000000"/>
                </a:solidFill>
                <a:effectLst/>
                <a:latin typeface="Calibri" panose="020F0502020204030204" pitchFamily="34" charset="0"/>
                <a:cs typeface="Calibri" panose="020F0502020204030204" pitchFamily="34" charset="0"/>
              </a:rPr>
              <a:t>C  Urothelial carcinoma</a:t>
            </a:r>
          </a:p>
          <a:p>
            <a:pPr marL="0" indent="0" algn="l">
              <a:lnSpc>
                <a:spcPct val="120000"/>
              </a:lnSpc>
              <a:buNone/>
            </a:pPr>
            <a:r>
              <a:rPr lang="en-US" i="0" dirty="0">
                <a:solidFill>
                  <a:srgbClr val="000000"/>
                </a:solidFill>
                <a:effectLst/>
                <a:latin typeface="Calibri" panose="020F0502020204030204" pitchFamily="34" charset="0"/>
                <a:cs typeface="Calibri" panose="020F0502020204030204" pitchFamily="34" charset="0"/>
              </a:rPr>
              <a:t>D  Wilms tumor</a:t>
            </a:r>
          </a:p>
          <a:p>
            <a:pPr marL="0" indent="0" algn="l">
              <a:lnSpc>
                <a:spcPct val="120000"/>
              </a:lnSpc>
              <a:buNone/>
            </a:pPr>
            <a:r>
              <a:rPr lang="en-US" b="0" i="0" dirty="0">
                <a:solidFill>
                  <a:srgbClr val="000000"/>
                </a:solidFill>
                <a:effectLst/>
                <a:latin typeface="Calibri" panose="020F0502020204030204" pitchFamily="34" charset="0"/>
                <a:cs typeface="Calibri" panose="020F0502020204030204" pitchFamily="34" charset="0"/>
              </a:rPr>
              <a:t>E  Medullary fibroma</a:t>
            </a:r>
          </a:p>
          <a:p>
            <a:endParaRPr lang="en-US" dirty="0"/>
          </a:p>
        </p:txBody>
      </p:sp>
    </p:spTree>
    <p:extLst>
      <p:ext uri="{BB962C8B-B14F-4D97-AF65-F5344CB8AC3E}">
        <p14:creationId xmlns:p14="http://schemas.microsoft.com/office/powerpoint/2010/main" val="4901101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F7521C-A6F7-DE47-AA0B-27256A86B939}"/>
              </a:ext>
            </a:extLst>
          </p:cNvPr>
          <p:cNvPicPr>
            <a:picLocks noChangeAspect="1"/>
          </p:cNvPicPr>
          <p:nvPr/>
        </p:nvPicPr>
        <p:blipFill>
          <a:blip r:embed="rId2"/>
          <a:stretch>
            <a:fillRect/>
          </a:stretch>
        </p:blipFill>
        <p:spPr>
          <a:xfrm>
            <a:off x="0" y="0"/>
            <a:ext cx="12192000" cy="6858000"/>
          </a:xfrm>
          <a:prstGeom prst="rect">
            <a:avLst/>
          </a:prstGeom>
        </p:spPr>
      </p:pic>
      <p:sp>
        <p:nvSpPr>
          <p:cNvPr id="5" name="Content Placeholder 4">
            <a:extLst>
              <a:ext uri="{FF2B5EF4-FFF2-40B4-BE49-F238E27FC236}">
                <a16:creationId xmlns:a16="http://schemas.microsoft.com/office/drawing/2014/main" id="{9F51B0C7-F756-D540-A678-BA9C24045D5F}"/>
              </a:ext>
            </a:extLst>
          </p:cNvPr>
          <p:cNvSpPr>
            <a:spLocks noGrp="1"/>
          </p:cNvSpPr>
          <p:nvPr>
            <p:ph idx="1"/>
          </p:nvPr>
        </p:nvSpPr>
        <p:spPr>
          <a:xfrm>
            <a:off x="347241" y="590309"/>
            <a:ext cx="11006559" cy="5586654"/>
          </a:xfrm>
        </p:spPr>
        <p:txBody>
          <a:bodyPr>
            <a:normAutofit fontScale="77500" lnSpcReduction="20000"/>
          </a:bodyPr>
          <a:lstStyle/>
          <a:p>
            <a:pPr marL="0" indent="0" algn="l">
              <a:lnSpc>
                <a:spcPct val="120000"/>
              </a:lnSpc>
              <a:buNone/>
            </a:pPr>
            <a:r>
              <a:rPr lang="en-US" b="0" i="0" dirty="0">
                <a:solidFill>
                  <a:srgbClr val="000000"/>
                </a:solidFill>
                <a:effectLst/>
                <a:latin typeface="Calibri" panose="020F0502020204030204" pitchFamily="34" charset="0"/>
                <a:cs typeface="Calibri" panose="020F0502020204030204" pitchFamily="34" charset="0"/>
              </a:rPr>
              <a:t>1)  A 3-year-old child has become more irritable over the past two months and does not want to eat much at meals. On physical examination the pediatrician notes an enlarged abdomen and can palpate a mass on the right. An abdominal CT scan reveals a 10 cm solid mass involving the right kidney. The resected mass has a microscopic appearance with sheets of small blue cells along with primitive tubular structures. The child receives chemotherapy and radiation therapy, and there is no recurrence. </a:t>
            </a:r>
          </a:p>
          <a:p>
            <a:pPr algn="l">
              <a:lnSpc>
                <a:spcPct val="120000"/>
              </a:lnSpc>
            </a:pPr>
            <a:endParaRPr lang="en-US" b="0" i="0" dirty="0">
              <a:solidFill>
                <a:srgbClr val="000000"/>
              </a:solidFill>
              <a:effectLst/>
              <a:latin typeface="Calibri" panose="020F0502020204030204" pitchFamily="34" charset="0"/>
              <a:cs typeface="Calibri" panose="020F0502020204030204" pitchFamily="34" charset="0"/>
            </a:endParaRPr>
          </a:p>
          <a:p>
            <a:pPr marL="0" indent="0" algn="l">
              <a:lnSpc>
                <a:spcPct val="120000"/>
              </a:lnSpc>
              <a:buNone/>
            </a:pPr>
            <a:r>
              <a:rPr lang="en-US" b="1" i="0" dirty="0">
                <a:solidFill>
                  <a:srgbClr val="000000"/>
                </a:solidFill>
                <a:effectLst/>
                <a:latin typeface="Calibri" panose="020F0502020204030204" pitchFamily="34" charset="0"/>
                <a:cs typeface="Calibri" panose="020F0502020204030204" pitchFamily="34" charset="0"/>
              </a:rPr>
              <a:t>Which of the following neoplasms is this child most likely to have had?</a:t>
            </a:r>
          </a:p>
          <a:p>
            <a:pPr marL="0" indent="0" algn="l">
              <a:lnSpc>
                <a:spcPct val="120000"/>
              </a:lnSpc>
              <a:buNone/>
            </a:pPr>
            <a:r>
              <a:rPr lang="en-US" b="0" i="0" dirty="0">
                <a:solidFill>
                  <a:srgbClr val="000000"/>
                </a:solidFill>
                <a:effectLst/>
                <a:latin typeface="Calibri" panose="020F0502020204030204" pitchFamily="34" charset="0"/>
                <a:cs typeface="Calibri" panose="020F0502020204030204" pitchFamily="34" charset="0"/>
              </a:rPr>
              <a:t>A  Angiomyolipoma</a:t>
            </a:r>
          </a:p>
          <a:p>
            <a:pPr marL="0" indent="0" algn="l">
              <a:lnSpc>
                <a:spcPct val="120000"/>
              </a:lnSpc>
              <a:buNone/>
            </a:pPr>
            <a:r>
              <a:rPr lang="en-US" b="0" i="0" dirty="0">
                <a:solidFill>
                  <a:srgbClr val="000000"/>
                </a:solidFill>
                <a:effectLst/>
                <a:latin typeface="Calibri" panose="020F0502020204030204" pitchFamily="34" charset="0"/>
                <a:cs typeface="Calibri" panose="020F0502020204030204" pitchFamily="34" charset="0"/>
              </a:rPr>
              <a:t>B  Renal cell carcinoma</a:t>
            </a:r>
          </a:p>
          <a:p>
            <a:pPr marL="0" indent="0" algn="l">
              <a:lnSpc>
                <a:spcPct val="120000"/>
              </a:lnSpc>
              <a:buNone/>
            </a:pPr>
            <a:r>
              <a:rPr lang="en-US" b="0" i="0" dirty="0">
                <a:solidFill>
                  <a:srgbClr val="000000"/>
                </a:solidFill>
                <a:effectLst/>
                <a:latin typeface="Calibri" panose="020F0502020204030204" pitchFamily="34" charset="0"/>
                <a:cs typeface="Calibri" panose="020F0502020204030204" pitchFamily="34" charset="0"/>
              </a:rPr>
              <a:t>C  Urothelial carcinoma</a:t>
            </a:r>
          </a:p>
          <a:p>
            <a:pPr marL="0" indent="0" algn="l">
              <a:lnSpc>
                <a:spcPct val="120000"/>
              </a:lnSpc>
              <a:buNone/>
            </a:pPr>
            <a:r>
              <a:rPr lang="en-US" b="1" i="0" u="sng" dirty="0">
                <a:solidFill>
                  <a:srgbClr val="000000"/>
                </a:solidFill>
                <a:effectLst/>
                <a:latin typeface="Calibri" panose="020F0502020204030204" pitchFamily="34" charset="0"/>
                <a:cs typeface="Calibri" panose="020F0502020204030204" pitchFamily="34" charset="0"/>
              </a:rPr>
              <a:t>D  Wilms tumor</a:t>
            </a:r>
          </a:p>
          <a:p>
            <a:pPr marL="0" indent="0" algn="l">
              <a:lnSpc>
                <a:spcPct val="120000"/>
              </a:lnSpc>
              <a:buNone/>
            </a:pPr>
            <a:r>
              <a:rPr lang="en-US" b="0" i="0" dirty="0">
                <a:solidFill>
                  <a:srgbClr val="000000"/>
                </a:solidFill>
                <a:effectLst/>
                <a:latin typeface="Calibri" panose="020F0502020204030204" pitchFamily="34" charset="0"/>
                <a:cs typeface="Calibri" panose="020F0502020204030204" pitchFamily="34" charset="0"/>
              </a:rPr>
              <a:t>E  Medullary fibroma</a:t>
            </a:r>
          </a:p>
          <a:p>
            <a:endParaRPr lang="en-US" dirty="0"/>
          </a:p>
        </p:txBody>
      </p:sp>
    </p:spTree>
    <p:extLst>
      <p:ext uri="{BB962C8B-B14F-4D97-AF65-F5344CB8AC3E}">
        <p14:creationId xmlns:p14="http://schemas.microsoft.com/office/powerpoint/2010/main" val="5792251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F7521C-A6F7-DE47-AA0B-27256A86B939}"/>
              </a:ext>
            </a:extLst>
          </p:cNvPr>
          <p:cNvPicPr>
            <a:picLocks noChangeAspect="1"/>
          </p:cNvPicPr>
          <p:nvPr/>
        </p:nvPicPr>
        <p:blipFill>
          <a:blip r:embed="rId2"/>
          <a:stretch>
            <a:fillRect/>
          </a:stretch>
        </p:blipFill>
        <p:spPr>
          <a:xfrm>
            <a:off x="0" y="0"/>
            <a:ext cx="12192000" cy="6858000"/>
          </a:xfrm>
          <a:prstGeom prst="rect">
            <a:avLst/>
          </a:prstGeom>
        </p:spPr>
      </p:pic>
      <p:sp>
        <p:nvSpPr>
          <p:cNvPr id="5" name="Content Placeholder 4">
            <a:extLst>
              <a:ext uri="{FF2B5EF4-FFF2-40B4-BE49-F238E27FC236}">
                <a16:creationId xmlns:a16="http://schemas.microsoft.com/office/drawing/2014/main" id="{9F51B0C7-F756-D540-A678-BA9C24045D5F}"/>
              </a:ext>
            </a:extLst>
          </p:cNvPr>
          <p:cNvSpPr>
            <a:spLocks noGrp="1"/>
          </p:cNvSpPr>
          <p:nvPr>
            <p:ph idx="1"/>
          </p:nvPr>
        </p:nvSpPr>
        <p:spPr>
          <a:xfrm>
            <a:off x="370390" y="578734"/>
            <a:ext cx="10983410" cy="5598229"/>
          </a:xfrm>
        </p:spPr>
        <p:txBody>
          <a:bodyPr>
            <a:normAutofit/>
          </a:bodyPr>
          <a:lstStyle/>
          <a:p>
            <a:pPr marL="0" indent="0" algn="l">
              <a:lnSpc>
                <a:spcPct val="100000"/>
              </a:lnSpc>
              <a:buNone/>
            </a:pPr>
            <a:r>
              <a:rPr lang="en-US" sz="2200" b="0" i="0" dirty="0">
                <a:solidFill>
                  <a:srgbClr val="000000"/>
                </a:solidFill>
                <a:effectLst/>
              </a:rPr>
              <a:t>2)  A 60-year-old woman has had increasing abdominal discomfort and flank pain for the past 5 years. Vital signs shows blood pressure 150/100 mm Hg. On physical examination there are mass-like areas in the posterior abdomen bilaterally. Laboratory studies show serum creatinine 5 mg/dL and urea nitrogen 44 mg/dL. There is a family history of similar findings. </a:t>
            </a:r>
          </a:p>
          <a:p>
            <a:pPr marL="0" indent="0" algn="l">
              <a:lnSpc>
                <a:spcPct val="100000"/>
              </a:lnSpc>
              <a:buNone/>
            </a:pPr>
            <a:endParaRPr lang="en-US" sz="2200" b="0" i="0" dirty="0">
              <a:solidFill>
                <a:srgbClr val="000000"/>
              </a:solidFill>
              <a:effectLst/>
            </a:endParaRPr>
          </a:p>
          <a:p>
            <a:pPr marL="0" indent="0" algn="l">
              <a:lnSpc>
                <a:spcPct val="100000"/>
              </a:lnSpc>
              <a:buNone/>
            </a:pPr>
            <a:r>
              <a:rPr lang="en-US" sz="2200" b="1" i="0" dirty="0">
                <a:solidFill>
                  <a:srgbClr val="000000"/>
                </a:solidFill>
                <a:effectLst/>
              </a:rPr>
              <a:t>What is most likely to be found with abdominal ultrasound examination?</a:t>
            </a:r>
          </a:p>
          <a:p>
            <a:pPr marL="0" indent="0" algn="l">
              <a:lnSpc>
                <a:spcPct val="100000"/>
              </a:lnSpc>
              <a:buNone/>
            </a:pPr>
            <a:r>
              <a:rPr lang="en-US" sz="2200" b="0" i="0" dirty="0">
                <a:solidFill>
                  <a:srgbClr val="000000"/>
                </a:solidFill>
                <a:effectLst/>
              </a:rPr>
              <a:t>A  Bilateral calyceal dilation with cortical atrophy</a:t>
            </a:r>
          </a:p>
          <a:p>
            <a:pPr marL="0" indent="0" algn="l">
              <a:lnSpc>
                <a:spcPct val="100000"/>
              </a:lnSpc>
              <a:buNone/>
            </a:pPr>
            <a:r>
              <a:rPr lang="en-US" sz="2200" i="0" dirty="0">
                <a:solidFill>
                  <a:srgbClr val="000000"/>
                </a:solidFill>
                <a:effectLst/>
              </a:rPr>
              <a:t>B  Bilateral renal enlargement with echogenic cysts</a:t>
            </a:r>
          </a:p>
          <a:p>
            <a:pPr marL="0" indent="0" algn="l">
              <a:lnSpc>
                <a:spcPct val="100000"/>
              </a:lnSpc>
              <a:buNone/>
            </a:pPr>
            <a:r>
              <a:rPr lang="en-US" sz="2200" b="0" i="0" dirty="0">
                <a:solidFill>
                  <a:srgbClr val="000000"/>
                </a:solidFill>
                <a:effectLst/>
              </a:rPr>
              <a:t>C  Bilateral solid mass lesions of the kidneys</a:t>
            </a:r>
          </a:p>
          <a:p>
            <a:pPr marL="0" indent="0" algn="l">
              <a:lnSpc>
                <a:spcPct val="100000"/>
              </a:lnSpc>
              <a:buNone/>
            </a:pPr>
            <a:r>
              <a:rPr lang="en-US" sz="2200" b="0" i="0" dirty="0">
                <a:solidFill>
                  <a:srgbClr val="000000"/>
                </a:solidFill>
                <a:effectLst/>
              </a:rPr>
              <a:t>D  Bridge of tissue connecting renal lower poles</a:t>
            </a:r>
          </a:p>
          <a:p>
            <a:pPr marL="0" indent="0" algn="l">
              <a:lnSpc>
                <a:spcPct val="100000"/>
              </a:lnSpc>
              <a:buNone/>
            </a:pPr>
            <a:r>
              <a:rPr lang="en-US" sz="2200" b="0" i="0" dirty="0">
                <a:solidFill>
                  <a:srgbClr val="000000"/>
                </a:solidFill>
                <a:effectLst/>
              </a:rPr>
              <a:t>E  Markedly dilated urinary bladder</a:t>
            </a:r>
          </a:p>
          <a:p>
            <a:endParaRPr lang="en-US" dirty="0"/>
          </a:p>
        </p:txBody>
      </p:sp>
    </p:spTree>
    <p:extLst>
      <p:ext uri="{BB962C8B-B14F-4D97-AF65-F5344CB8AC3E}">
        <p14:creationId xmlns:p14="http://schemas.microsoft.com/office/powerpoint/2010/main" val="20776611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F7521C-A6F7-DE47-AA0B-27256A86B939}"/>
              </a:ext>
            </a:extLst>
          </p:cNvPr>
          <p:cNvPicPr>
            <a:picLocks noChangeAspect="1"/>
          </p:cNvPicPr>
          <p:nvPr/>
        </p:nvPicPr>
        <p:blipFill>
          <a:blip r:embed="rId2"/>
          <a:stretch>
            <a:fillRect/>
          </a:stretch>
        </p:blipFill>
        <p:spPr>
          <a:xfrm>
            <a:off x="0" y="0"/>
            <a:ext cx="12192000" cy="6858000"/>
          </a:xfrm>
          <a:prstGeom prst="rect">
            <a:avLst/>
          </a:prstGeom>
        </p:spPr>
      </p:pic>
      <p:sp>
        <p:nvSpPr>
          <p:cNvPr id="5" name="Content Placeholder 4">
            <a:extLst>
              <a:ext uri="{FF2B5EF4-FFF2-40B4-BE49-F238E27FC236}">
                <a16:creationId xmlns:a16="http://schemas.microsoft.com/office/drawing/2014/main" id="{9F51B0C7-F756-D540-A678-BA9C24045D5F}"/>
              </a:ext>
            </a:extLst>
          </p:cNvPr>
          <p:cNvSpPr>
            <a:spLocks noGrp="1"/>
          </p:cNvSpPr>
          <p:nvPr>
            <p:ph idx="1"/>
          </p:nvPr>
        </p:nvSpPr>
        <p:spPr>
          <a:xfrm>
            <a:off x="370390" y="578734"/>
            <a:ext cx="10983410" cy="5598229"/>
          </a:xfrm>
        </p:spPr>
        <p:txBody>
          <a:bodyPr>
            <a:normAutofit/>
          </a:bodyPr>
          <a:lstStyle/>
          <a:p>
            <a:pPr marL="0" indent="0" algn="l">
              <a:lnSpc>
                <a:spcPct val="100000"/>
              </a:lnSpc>
              <a:buNone/>
            </a:pPr>
            <a:r>
              <a:rPr lang="en-US" sz="2200" b="0" i="0" dirty="0">
                <a:solidFill>
                  <a:srgbClr val="000000"/>
                </a:solidFill>
                <a:effectLst/>
              </a:rPr>
              <a:t>2)  A 60-year-old woman has had increasing abdominal discomfort and flank pain for the past 5 years. Vital signs shows blood pressure 150/100 mm Hg. On physical examination there are mass-like areas in the posterior abdomen bilaterally. Laboratory studies show serum creatinine 5 mg/dL and urea nitrogen 44 mg/dL. There is a family history of similar findings. </a:t>
            </a:r>
          </a:p>
          <a:p>
            <a:pPr marL="0" indent="0" algn="l">
              <a:lnSpc>
                <a:spcPct val="100000"/>
              </a:lnSpc>
              <a:buNone/>
            </a:pPr>
            <a:endParaRPr lang="en-US" sz="2200" b="0" i="0" dirty="0">
              <a:solidFill>
                <a:srgbClr val="000000"/>
              </a:solidFill>
              <a:effectLst/>
            </a:endParaRPr>
          </a:p>
          <a:p>
            <a:pPr marL="0" indent="0" algn="l">
              <a:lnSpc>
                <a:spcPct val="100000"/>
              </a:lnSpc>
              <a:buNone/>
            </a:pPr>
            <a:r>
              <a:rPr lang="en-US" sz="2200" b="1" i="0" dirty="0">
                <a:solidFill>
                  <a:srgbClr val="000000"/>
                </a:solidFill>
                <a:effectLst/>
              </a:rPr>
              <a:t>What is most likely to be found with abdominal ultrasound examination?</a:t>
            </a:r>
          </a:p>
          <a:p>
            <a:pPr marL="0" indent="0" algn="l">
              <a:lnSpc>
                <a:spcPct val="100000"/>
              </a:lnSpc>
              <a:buNone/>
            </a:pPr>
            <a:r>
              <a:rPr lang="en-US" sz="2200" b="0" i="0" dirty="0">
                <a:solidFill>
                  <a:srgbClr val="000000"/>
                </a:solidFill>
                <a:effectLst/>
              </a:rPr>
              <a:t>A  Bilateral calyceal dilation with cortical atrophy</a:t>
            </a:r>
          </a:p>
          <a:p>
            <a:pPr marL="0" indent="0" algn="l">
              <a:lnSpc>
                <a:spcPct val="100000"/>
              </a:lnSpc>
              <a:buNone/>
            </a:pPr>
            <a:r>
              <a:rPr lang="en-US" sz="2200" b="1" i="0" u="sng" dirty="0">
                <a:solidFill>
                  <a:srgbClr val="000000"/>
                </a:solidFill>
                <a:effectLst/>
              </a:rPr>
              <a:t>B  Bilateral renal enlargement with echogenic cysts  (ADPKD)</a:t>
            </a:r>
          </a:p>
          <a:p>
            <a:pPr marL="0" indent="0" algn="l">
              <a:lnSpc>
                <a:spcPct val="100000"/>
              </a:lnSpc>
              <a:buNone/>
            </a:pPr>
            <a:r>
              <a:rPr lang="en-US" sz="2200" b="0" i="0" dirty="0">
                <a:solidFill>
                  <a:srgbClr val="000000"/>
                </a:solidFill>
                <a:effectLst/>
              </a:rPr>
              <a:t>C  Bilateral solid mass lesions of the kidneys</a:t>
            </a:r>
          </a:p>
          <a:p>
            <a:pPr marL="0" indent="0" algn="l">
              <a:lnSpc>
                <a:spcPct val="100000"/>
              </a:lnSpc>
              <a:buNone/>
            </a:pPr>
            <a:r>
              <a:rPr lang="en-US" sz="2200" b="0" i="0" dirty="0">
                <a:solidFill>
                  <a:srgbClr val="000000"/>
                </a:solidFill>
                <a:effectLst/>
              </a:rPr>
              <a:t>D  Bridge of tissue connecting renal lower poles</a:t>
            </a:r>
          </a:p>
          <a:p>
            <a:pPr marL="0" indent="0" algn="l">
              <a:lnSpc>
                <a:spcPct val="100000"/>
              </a:lnSpc>
              <a:buNone/>
            </a:pPr>
            <a:r>
              <a:rPr lang="en-US" sz="2200" b="0" i="0" dirty="0">
                <a:solidFill>
                  <a:srgbClr val="000000"/>
                </a:solidFill>
                <a:effectLst/>
              </a:rPr>
              <a:t>E  Markedly dilated urinary bladder</a:t>
            </a:r>
          </a:p>
          <a:p>
            <a:endParaRPr lang="en-US" dirty="0"/>
          </a:p>
        </p:txBody>
      </p:sp>
    </p:spTree>
    <p:extLst>
      <p:ext uri="{BB962C8B-B14F-4D97-AF65-F5344CB8AC3E}">
        <p14:creationId xmlns:p14="http://schemas.microsoft.com/office/powerpoint/2010/main" val="29842256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p:txBody>
          <a:bodyPr/>
          <a:lstStyle/>
          <a:p>
            <a:endParaRPr lang="en-US"/>
          </a:p>
        </p:txBody>
      </p:sp>
      <p:pic>
        <p:nvPicPr>
          <p:cNvPr id="2050" name="Picture 2" descr="POCUS Gallery - Renal Fellow Network">
            <a:extLst>
              <a:ext uri="{FF2B5EF4-FFF2-40B4-BE49-F238E27FC236}">
                <a16:creationId xmlns:a16="http://schemas.microsoft.com/office/drawing/2014/main" id="{25459AD1-B2B1-22AE-21E5-1BAF2070E0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854" y="470349"/>
            <a:ext cx="10124588" cy="610017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F342111-6FCA-912E-BB1F-37CC74009F42}"/>
              </a:ext>
            </a:extLst>
          </p:cNvPr>
          <p:cNvSpPr txBox="1"/>
          <p:nvPr/>
        </p:nvSpPr>
        <p:spPr>
          <a:xfrm>
            <a:off x="256854" y="6566950"/>
            <a:ext cx="1324402" cy="246221"/>
          </a:xfrm>
          <a:prstGeom prst="rect">
            <a:avLst/>
          </a:prstGeom>
          <a:noFill/>
        </p:spPr>
        <p:txBody>
          <a:bodyPr wrap="none" rtlCol="0">
            <a:spAutoFit/>
          </a:bodyPr>
          <a:lstStyle/>
          <a:p>
            <a:r>
              <a:rPr lang="en-US" sz="1000" dirty="0"/>
              <a:t>Renal Fellow Network</a:t>
            </a:r>
          </a:p>
        </p:txBody>
      </p:sp>
    </p:spTree>
    <p:extLst>
      <p:ext uri="{BB962C8B-B14F-4D97-AF65-F5344CB8AC3E}">
        <p14:creationId xmlns:p14="http://schemas.microsoft.com/office/powerpoint/2010/main" val="28412777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F7521C-A6F7-DE47-AA0B-27256A86B939}"/>
              </a:ext>
            </a:extLst>
          </p:cNvPr>
          <p:cNvPicPr>
            <a:picLocks noChangeAspect="1"/>
          </p:cNvPicPr>
          <p:nvPr/>
        </p:nvPicPr>
        <p:blipFill>
          <a:blip r:embed="rId2"/>
          <a:stretch>
            <a:fillRect/>
          </a:stretch>
        </p:blipFill>
        <p:spPr>
          <a:xfrm>
            <a:off x="0" y="0"/>
            <a:ext cx="12192000" cy="6858000"/>
          </a:xfrm>
          <a:prstGeom prst="rect">
            <a:avLst/>
          </a:prstGeom>
        </p:spPr>
      </p:pic>
      <p:sp>
        <p:nvSpPr>
          <p:cNvPr id="5" name="Content Placeholder 4">
            <a:extLst>
              <a:ext uri="{FF2B5EF4-FFF2-40B4-BE49-F238E27FC236}">
                <a16:creationId xmlns:a16="http://schemas.microsoft.com/office/drawing/2014/main" id="{9F51B0C7-F756-D540-A678-BA9C24045D5F}"/>
              </a:ext>
            </a:extLst>
          </p:cNvPr>
          <p:cNvSpPr>
            <a:spLocks noGrp="1"/>
          </p:cNvSpPr>
          <p:nvPr>
            <p:ph idx="1"/>
          </p:nvPr>
        </p:nvSpPr>
        <p:spPr>
          <a:xfrm>
            <a:off x="266218" y="497711"/>
            <a:ext cx="11087582" cy="5679252"/>
          </a:xfrm>
        </p:spPr>
        <p:txBody>
          <a:bodyPr>
            <a:normAutofit fontScale="92500" lnSpcReduction="10000"/>
          </a:bodyPr>
          <a:lstStyle/>
          <a:p>
            <a:pPr marL="0" indent="0" algn="l">
              <a:lnSpc>
                <a:spcPct val="110000"/>
              </a:lnSpc>
              <a:buNone/>
            </a:pPr>
            <a:r>
              <a:rPr lang="en-US" sz="2400" b="0" i="0" dirty="0">
                <a:solidFill>
                  <a:srgbClr val="000000"/>
                </a:solidFill>
                <a:effectLst/>
              </a:rPr>
              <a:t>3) 18-year-old primigravida has noted minimal fetal movement during pregnancy. She gives birth at 30 weeks gestation to a 2000 gm </a:t>
            </a:r>
            <a:r>
              <a:rPr lang="en-US" sz="2400" dirty="0">
                <a:solidFill>
                  <a:srgbClr val="000000"/>
                </a:solidFill>
              </a:rPr>
              <a:t>female</a:t>
            </a:r>
            <a:r>
              <a:rPr lang="en-US" sz="2400" b="0" i="0" dirty="0">
                <a:solidFill>
                  <a:srgbClr val="000000"/>
                </a:solidFill>
                <a:effectLst/>
              </a:rPr>
              <a:t> infant with Apgar scores of 4 and 5 at 1 and 5 minutes respectively. The baby dies from respiratory distress within an hour of birth. At autopsy, the kidneys are markedly enlarged bilaterally. Microscopically, the renal parenchyma is replaced by numerous small radially arranged cysts. </a:t>
            </a:r>
          </a:p>
          <a:p>
            <a:pPr marL="0" indent="0" algn="l">
              <a:lnSpc>
                <a:spcPct val="110000"/>
              </a:lnSpc>
              <a:buNone/>
            </a:pPr>
            <a:endParaRPr lang="en-US" sz="2400" dirty="0">
              <a:solidFill>
                <a:srgbClr val="000000"/>
              </a:solidFill>
            </a:endParaRPr>
          </a:p>
          <a:p>
            <a:pPr marL="0" indent="0" algn="l">
              <a:lnSpc>
                <a:spcPct val="110000"/>
              </a:lnSpc>
              <a:buNone/>
            </a:pPr>
            <a:r>
              <a:rPr lang="en-US" sz="2400" b="1" i="0" dirty="0">
                <a:solidFill>
                  <a:srgbClr val="000000"/>
                </a:solidFill>
                <a:effectLst/>
              </a:rPr>
              <a:t>These findings are most likely to be seen in association with which of the following pathologic conditions?</a:t>
            </a:r>
          </a:p>
          <a:p>
            <a:pPr marL="0" indent="0" algn="l">
              <a:lnSpc>
                <a:spcPct val="110000"/>
              </a:lnSpc>
              <a:buNone/>
            </a:pPr>
            <a:r>
              <a:rPr lang="en-US" sz="2400" b="0" i="0" dirty="0">
                <a:solidFill>
                  <a:srgbClr val="000000"/>
                </a:solidFill>
                <a:effectLst/>
              </a:rPr>
              <a:t>A  Alobar holoprosencephaly</a:t>
            </a:r>
          </a:p>
          <a:p>
            <a:pPr marL="0" indent="0" algn="l">
              <a:lnSpc>
                <a:spcPct val="110000"/>
              </a:lnSpc>
              <a:buNone/>
            </a:pPr>
            <a:r>
              <a:rPr lang="en-US" sz="2400" i="0" dirty="0">
                <a:solidFill>
                  <a:srgbClr val="000000"/>
                </a:solidFill>
                <a:effectLst/>
              </a:rPr>
              <a:t>B  Hepatic cysts and hepatic fibrosis</a:t>
            </a:r>
          </a:p>
          <a:p>
            <a:pPr marL="0" indent="0" algn="l">
              <a:lnSpc>
                <a:spcPct val="110000"/>
              </a:lnSpc>
              <a:buNone/>
            </a:pPr>
            <a:r>
              <a:rPr lang="en-US" sz="2400" b="0" i="0" dirty="0">
                <a:solidFill>
                  <a:srgbClr val="000000"/>
                </a:solidFill>
                <a:effectLst/>
              </a:rPr>
              <a:t>C  Concomitant presence of an imperforate anus</a:t>
            </a:r>
          </a:p>
          <a:p>
            <a:pPr marL="0" indent="0" algn="l">
              <a:lnSpc>
                <a:spcPct val="110000"/>
              </a:lnSpc>
              <a:buNone/>
            </a:pPr>
            <a:r>
              <a:rPr lang="en-US" sz="2400" b="0" i="0" dirty="0">
                <a:solidFill>
                  <a:srgbClr val="000000"/>
                </a:solidFill>
                <a:effectLst/>
              </a:rPr>
              <a:t>D  Lack of ureteral development</a:t>
            </a:r>
          </a:p>
          <a:p>
            <a:pPr marL="0" indent="0" algn="l">
              <a:lnSpc>
                <a:spcPct val="110000"/>
              </a:lnSpc>
              <a:buNone/>
            </a:pPr>
            <a:r>
              <a:rPr lang="en-US" sz="2400" b="0" i="0" dirty="0">
                <a:solidFill>
                  <a:srgbClr val="000000"/>
                </a:solidFill>
                <a:effectLst/>
              </a:rPr>
              <a:t>E  Papilloma of the bladder</a:t>
            </a:r>
          </a:p>
          <a:p>
            <a:endParaRPr lang="en-US" dirty="0"/>
          </a:p>
        </p:txBody>
      </p:sp>
    </p:spTree>
    <p:extLst>
      <p:ext uri="{BB962C8B-B14F-4D97-AF65-F5344CB8AC3E}">
        <p14:creationId xmlns:p14="http://schemas.microsoft.com/office/powerpoint/2010/main" val="3190226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F7521C-A6F7-DE47-AA0B-27256A86B939}"/>
              </a:ext>
            </a:extLst>
          </p:cNvPr>
          <p:cNvPicPr>
            <a:picLocks noChangeAspect="1"/>
          </p:cNvPicPr>
          <p:nvPr/>
        </p:nvPicPr>
        <p:blipFill>
          <a:blip r:embed="rId2"/>
          <a:stretch>
            <a:fillRect/>
          </a:stretch>
        </p:blipFill>
        <p:spPr>
          <a:xfrm>
            <a:off x="0" y="0"/>
            <a:ext cx="12192000" cy="6858000"/>
          </a:xfrm>
          <a:prstGeom prst="rect">
            <a:avLst/>
          </a:prstGeom>
        </p:spPr>
      </p:pic>
      <p:sp>
        <p:nvSpPr>
          <p:cNvPr id="5" name="Content Placeholder 4">
            <a:extLst>
              <a:ext uri="{FF2B5EF4-FFF2-40B4-BE49-F238E27FC236}">
                <a16:creationId xmlns:a16="http://schemas.microsoft.com/office/drawing/2014/main" id="{9F51B0C7-F756-D540-A678-BA9C24045D5F}"/>
              </a:ext>
            </a:extLst>
          </p:cNvPr>
          <p:cNvSpPr>
            <a:spLocks noGrp="1"/>
          </p:cNvSpPr>
          <p:nvPr>
            <p:ph idx="1"/>
          </p:nvPr>
        </p:nvSpPr>
        <p:spPr>
          <a:xfrm>
            <a:off x="266218" y="497711"/>
            <a:ext cx="11087582" cy="5679252"/>
          </a:xfrm>
        </p:spPr>
        <p:txBody>
          <a:bodyPr>
            <a:normAutofit fontScale="92500" lnSpcReduction="10000"/>
          </a:bodyPr>
          <a:lstStyle/>
          <a:p>
            <a:pPr marL="0" indent="0" algn="l">
              <a:lnSpc>
                <a:spcPct val="110000"/>
              </a:lnSpc>
              <a:buNone/>
            </a:pPr>
            <a:r>
              <a:rPr lang="en-US" sz="2400" b="0" i="0" dirty="0">
                <a:solidFill>
                  <a:srgbClr val="000000"/>
                </a:solidFill>
                <a:effectLst/>
              </a:rPr>
              <a:t>3) 18-year-old primigravida has noted minimal fetal movement during pregnancy. She gives birth at 30 weeks gestation to a 2000 gm </a:t>
            </a:r>
            <a:r>
              <a:rPr lang="en-US" sz="2400" dirty="0">
                <a:solidFill>
                  <a:srgbClr val="000000"/>
                </a:solidFill>
              </a:rPr>
              <a:t>female</a:t>
            </a:r>
            <a:r>
              <a:rPr lang="en-US" sz="2400" b="0" i="0" dirty="0">
                <a:solidFill>
                  <a:srgbClr val="000000"/>
                </a:solidFill>
                <a:effectLst/>
              </a:rPr>
              <a:t> infant with Apgar scores of 4 and 5 at 1 and 5 minutes respectively. The baby dies from respiratory distress within an hour of birth. At autopsy, the kidneys are markedly enlarged bilaterally. Microscopically, the renal parenchyma is replaced by numerous small radially arranged cysts. </a:t>
            </a:r>
          </a:p>
          <a:p>
            <a:pPr marL="0" indent="0" algn="l">
              <a:lnSpc>
                <a:spcPct val="110000"/>
              </a:lnSpc>
              <a:buNone/>
            </a:pPr>
            <a:endParaRPr lang="en-US" sz="2400" dirty="0">
              <a:solidFill>
                <a:srgbClr val="000000"/>
              </a:solidFill>
            </a:endParaRPr>
          </a:p>
          <a:p>
            <a:pPr marL="0" indent="0" algn="l">
              <a:lnSpc>
                <a:spcPct val="110000"/>
              </a:lnSpc>
              <a:buNone/>
            </a:pPr>
            <a:r>
              <a:rPr lang="en-US" sz="2400" b="1" i="0" dirty="0">
                <a:solidFill>
                  <a:srgbClr val="000000"/>
                </a:solidFill>
                <a:effectLst/>
              </a:rPr>
              <a:t>These findings are most likely to be seen in association with which of the following pathologic conditions?</a:t>
            </a:r>
          </a:p>
          <a:p>
            <a:pPr marL="0" indent="0" algn="l">
              <a:lnSpc>
                <a:spcPct val="110000"/>
              </a:lnSpc>
              <a:buNone/>
            </a:pPr>
            <a:r>
              <a:rPr lang="en-US" sz="2400" b="0" i="0" dirty="0">
                <a:solidFill>
                  <a:srgbClr val="000000"/>
                </a:solidFill>
                <a:effectLst/>
              </a:rPr>
              <a:t>A  Alobar holoprosencephaly</a:t>
            </a:r>
          </a:p>
          <a:p>
            <a:pPr marL="0" indent="0" algn="l">
              <a:lnSpc>
                <a:spcPct val="110000"/>
              </a:lnSpc>
              <a:buNone/>
            </a:pPr>
            <a:r>
              <a:rPr lang="en-US" sz="2400" b="1" i="0" u="sng" dirty="0">
                <a:solidFill>
                  <a:srgbClr val="000000"/>
                </a:solidFill>
                <a:effectLst/>
              </a:rPr>
              <a:t>B  Hepatic cysts and hepatic fibrosis  (ARPKD)</a:t>
            </a:r>
          </a:p>
          <a:p>
            <a:pPr marL="0" indent="0" algn="l">
              <a:lnSpc>
                <a:spcPct val="110000"/>
              </a:lnSpc>
              <a:buNone/>
            </a:pPr>
            <a:r>
              <a:rPr lang="en-US" sz="2400" b="0" i="0" dirty="0">
                <a:solidFill>
                  <a:srgbClr val="000000"/>
                </a:solidFill>
                <a:effectLst/>
              </a:rPr>
              <a:t>C  Concomitant presence of an imperforate anus</a:t>
            </a:r>
          </a:p>
          <a:p>
            <a:pPr marL="0" indent="0" algn="l">
              <a:lnSpc>
                <a:spcPct val="110000"/>
              </a:lnSpc>
              <a:buNone/>
            </a:pPr>
            <a:r>
              <a:rPr lang="en-US" sz="2400" b="0" i="0" dirty="0">
                <a:solidFill>
                  <a:srgbClr val="000000"/>
                </a:solidFill>
                <a:effectLst/>
              </a:rPr>
              <a:t>D  Lack of ureteral development</a:t>
            </a:r>
          </a:p>
          <a:p>
            <a:pPr marL="0" indent="0" algn="l">
              <a:lnSpc>
                <a:spcPct val="110000"/>
              </a:lnSpc>
              <a:buNone/>
            </a:pPr>
            <a:r>
              <a:rPr lang="en-US" sz="2400" b="0" i="0" dirty="0">
                <a:solidFill>
                  <a:srgbClr val="000000"/>
                </a:solidFill>
                <a:effectLst/>
              </a:rPr>
              <a:t>E  Papilloma of the bladder</a:t>
            </a:r>
          </a:p>
          <a:p>
            <a:endParaRPr lang="en-US" dirty="0"/>
          </a:p>
        </p:txBody>
      </p:sp>
    </p:spTree>
    <p:extLst>
      <p:ext uri="{BB962C8B-B14F-4D97-AF65-F5344CB8AC3E}">
        <p14:creationId xmlns:p14="http://schemas.microsoft.com/office/powerpoint/2010/main" val="2069499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F7521C-A6F7-DE47-AA0B-27256A86B939}"/>
              </a:ext>
            </a:extLst>
          </p:cNvPr>
          <p:cNvPicPr>
            <a:picLocks noChangeAspect="1"/>
          </p:cNvPicPr>
          <p:nvPr/>
        </p:nvPicPr>
        <p:blipFill>
          <a:blip r:embed="rId2"/>
          <a:stretch>
            <a:fillRect/>
          </a:stretch>
        </p:blipFill>
        <p:spPr>
          <a:xfrm>
            <a:off x="0" y="0"/>
            <a:ext cx="12192000" cy="6858000"/>
          </a:xfrm>
          <a:prstGeom prst="rect">
            <a:avLst/>
          </a:prstGeom>
        </p:spPr>
      </p:pic>
      <p:sp>
        <p:nvSpPr>
          <p:cNvPr id="5" name="Content Placeholder 4">
            <a:extLst>
              <a:ext uri="{FF2B5EF4-FFF2-40B4-BE49-F238E27FC236}">
                <a16:creationId xmlns:a16="http://schemas.microsoft.com/office/drawing/2014/main" id="{9F51B0C7-F756-D540-A678-BA9C24045D5F}"/>
              </a:ext>
            </a:extLst>
          </p:cNvPr>
          <p:cNvSpPr>
            <a:spLocks noGrp="1"/>
          </p:cNvSpPr>
          <p:nvPr>
            <p:ph idx="1"/>
          </p:nvPr>
        </p:nvSpPr>
        <p:spPr>
          <a:xfrm>
            <a:off x="335666" y="590309"/>
            <a:ext cx="11018134" cy="5586654"/>
          </a:xfrm>
        </p:spPr>
        <p:txBody>
          <a:bodyPr>
            <a:normAutofit fontScale="92500" lnSpcReduction="10000"/>
          </a:bodyPr>
          <a:lstStyle/>
          <a:p>
            <a:pPr marL="0" indent="0" algn="l">
              <a:lnSpc>
                <a:spcPct val="110000"/>
              </a:lnSpc>
              <a:buNone/>
            </a:pPr>
            <a:r>
              <a:rPr lang="en-US" sz="2400" b="0" i="0" dirty="0">
                <a:solidFill>
                  <a:srgbClr val="000000"/>
                </a:solidFill>
                <a:effectLst/>
                <a:latin typeface="Arial" panose="020B0604020202020204" pitchFamily="34" charset="0"/>
              </a:rPr>
              <a:t>4)  A 25-year-old G3 P2 woman has felt no fetal movement by 18 weeks gestation. Fetal ultrasound scan reveals the lack of amniotic fluid, making imaging difficult, but bilaterally asymmetrically enlarged fetal kidneys are seen. No fetal bladder can be visualized. The fetal heart appears to have four chambers, and the feet have marked varus deformities. At the time of birth at 36 weeks gestation, the neonate has severe respiratory difficulty. </a:t>
            </a:r>
          </a:p>
          <a:p>
            <a:pPr marL="0" indent="0" algn="l">
              <a:lnSpc>
                <a:spcPct val="110000"/>
              </a:lnSpc>
              <a:buNone/>
            </a:pPr>
            <a:endParaRPr lang="en-US" sz="2400" b="0" i="0" dirty="0">
              <a:solidFill>
                <a:srgbClr val="000000"/>
              </a:solidFill>
              <a:effectLst/>
              <a:latin typeface="Arial" panose="020B0604020202020204" pitchFamily="34" charset="0"/>
            </a:endParaRPr>
          </a:p>
          <a:p>
            <a:pPr marL="0" indent="0" algn="l">
              <a:lnSpc>
                <a:spcPct val="110000"/>
              </a:lnSpc>
              <a:buNone/>
            </a:pPr>
            <a:r>
              <a:rPr lang="en-US" sz="2400" b="1" i="0" dirty="0">
                <a:solidFill>
                  <a:srgbClr val="000000"/>
                </a:solidFill>
                <a:effectLst/>
                <a:latin typeface="Arial" panose="020B0604020202020204" pitchFamily="34" charset="0"/>
              </a:rPr>
              <a:t>Which of the following is the most likely diagnosis?</a:t>
            </a:r>
          </a:p>
          <a:p>
            <a:pPr marL="0" indent="0" algn="l">
              <a:lnSpc>
                <a:spcPct val="110000"/>
              </a:lnSpc>
              <a:buNone/>
            </a:pPr>
            <a:r>
              <a:rPr lang="en-US" sz="2400" b="0" i="0" dirty="0">
                <a:solidFill>
                  <a:srgbClr val="000000"/>
                </a:solidFill>
                <a:effectLst/>
                <a:latin typeface="Arial" panose="020B0604020202020204" pitchFamily="34" charset="0"/>
              </a:rPr>
              <a:t>A  Bilateral Wilms tumor</a:t>
            </a:r>
          </a:p>
          <a:p>
            <a:pPr marL="0" indent="0" algn="l">
              <a:lnSpc>
                <a:spcPct val="110000"/>
              </a:lnSpc>
              <a:buNone/>
            </a:pPr>
            <a:r>
              <a:rPr lang="en-US" sz="2400" b="0" i="0" dirty="0">
                <a:solidFill>
                  <a:srgbClr val="000000"/>
                </a:solidFill>
                <a:effectLst/>
                <a:latin typeface="Arial" panose="020B0604020202020204" pitchFamily="34" charset="0"/>
              </a:rPr>
              <a:t>B  Autosomal dominant polycystic kidney disease</a:t>
            </a:r>
          </a:p>
          <a:p>
            <a:pPr marL="0" indent="0" algn="l">
              <a:lnSpc>
                <a:spcPct val="110000"/>
              </a:lnSpc>
              <a:buNone/>
            </a:pPr>
            <a:r>
              <a:rPr lang="en-US" sz="2400" b="0" i="0" dirty="0">
                <a:solidFill>
                  <a:srgbClr val="000000"/>
                </a:solidFill>
                <a:effectLst/>
                <a:latin typeface="Arial" panose="020B0604020202020204" pitchFamily="34" charset="0"/>
              </a:rPr>
              <a:t>C  Urethral atresia</a:t>
            </a:r>
          </a:p>
          <a:p>
            <a:pPr marL="0" indent="0" algn="l">
              <a:lnSpc>
                <a:spcPct val="110000"/>
              </a:lnSpc>
              <a:buNone/>
            </a:pPr>
            <a:r>
              <a:rPr lang="en-US" sz="2400" b="0" i="0" dirty="0">
                <a:solidFill>
                  <a:srgbClr val="000000"/>
                </a:solidFill>
                <a:effectLst/>
                <a:latin typeface="Arial" panose="020B0604020202020204" pitchFamily="34" charset="0"/>
              </a:rPr>
              <a:t>D  Congenital cytomegalovirus infection</a:t>
            </a:r>
          </a:p>
          <a:p>
            <a:pPr marL="0" indent="0" algn="l">
              <a:lnSpc>
                <a:spcPct val="110000"/>
              </a:lnSpc>
              <a:buNone/>
            </a:pPr>
            <a:r>
              <a:rPr lang="en-US" sz="2400" i="0" dirty="0">
                <a:solidFill>
                  <a:srgbClr val="000000"/>
                </a:solidFill>
                <a:effectLst/>
                <a:latin typeface="Arial" panose="020B0604020202020204" pitchFamily="34" charset="0"/>
              </a:rPr>
              <a:t>E  </a:t>
            </a:r>
            <a:r>
              <a:rPr lang="en-US" sz="2400" i="0" dirty="0" err="1">
                <a:solidFill>
                  <a:srgbClr val="000000"/>
                </a:solidFill>
                <a:effectLst/>
                <a:latin typeface="Arial" panose="020B0604020202020204" pitchFamily="34" charset="0"/>
              </a:rPr>
              <a:t>Multicystic</a:t>
            </a:r>
            <a:r>
              <a:rPr lang="en-US" sz="2400" i="0" dirty="0">
                <a:solidFill>
                  <a:srgbClr val="000000"/>
                </a:solidFill>
                <a:effectLst/>
                <a:latin typeface="Arial" panose="020B0604020202020204" pitchFamily="34" charset="0"/>
              </a:rPr>
              <a:t> renal dysplasia</a:t>
            </a:r>
          </a:p>
          <a:p>
            <a:endParaRPr lang="en-US" dirty="0"/>
          </a:p>
        </p:txBody>
      </p:sp>
    </p:spTree>
    <p:extLst>
      <p:ext uri="{BB962C8B-B14F-4D97-AF65-F5344CB8AC3E}">
        <p14:creationId xmlns:p14="http://schemas.microsoft.com/office/powerpoint/2010/main" val="340739975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F7521C-A6F7-DE47-AA0B-27256A86B939}"/>
              </a:ext>
            </a:extLst>
          </p:cNvPr>
          <p:cNvPicPr>
            <a:picLocks noChangeAspect="1"/>
          </p:cNvPicPr>
          <p:nvPr/>
        </p:nvPicPr>
        <p:blipFill>
          <a:blip r:embed="rId2"/>
          <a:stretch>
            <a:fillRect/>
          </a:stretch>
        </p:blipFill>
        <p:spPr>
          <a:xfrm>
            <a:off x="0" y="0"/>
            <a:ext cx="12192000" cy="6858000"/>
          </a:xfrm>
          <a:prstGeom prst="rect">
            <a:avLst/>
          </a:prstGeom>
        </p:spPr>
      </p:pic>
      <p:sp>
        <p:nvSpPr>
          <p:cNvPr id="5" name="Content Placeholder 4">
            <a:extLst>
              <a:ext uri="{FF2B5EF4-FFF2-40B4-BE49-F238E27FC236}">
                <a16:creationId xmlns:a16="http://schemas.microsoft.com/office/drawing/2014/main" id="{9F51B0C7-F756-D540-A678-BA9C24045D5F}"/>
              </a:ext>
            </a:extLst>
          </p:cNvPr>
          <p:cNvSpPr>
            <a:spLocks noGrp="1"/>
          </p:cNvSpPr>
          <p:nvPr>
            <p:ph idx="1"/>
          </p:nvPr>
        </p:nvSpPr>
        <p:spPr>
          <a:xfrm>
            <a:off x="335666" y="590309"/>
            <a:ext cx="11018134" cy="5586654"/>
          </a:xfrm>
        </p:spPr>
        <p:txBody>
          <a:bodyPr>
            <a:normAutofit fontScale="92500" lnSpcReduction="10000"/>
          </a:bodyPr>
          <a:lstStyle/>
          <a:p>
            <a:pPr marL="0" indent="0" algn="l">
              <a:lnSpc>
                <a:spcPct val="110000"/>
              </a:lnSpc>
              <a:buNone/>
            </a:pPr>
            <a:r>
              <a:rPr lang="en-US" sz="2400" b="0" i="0" dirty="0">
                <a:solidFill>
                  <a:srgbClr val="000000"/>
                </a:solidFill>
                <a:effectLst/>
                <a:latin typeface="Arial" panose="020B0604020202020204" pitchFamily="34" charset="0"/>
              </a:rPr>
              <a:t>4)  A 25-year-old G3 P2 woman has felt no fetal movement by 18 weeks gestation. Fetal ultrasound scan reveals the lack of amniotic fluid, making imaging difficult, but bilaterally asymmetrically enlarged fetal kidneys are seen. No fetal bladder can be visualized. The fetal heart appears to have four chambers, and the feet have marked varus deformities. At the time of birth at 36 weeks gestation, the neonate has severe respiratory difficulty. </a:t>
            </a:r>
          </a:p>
          <a:p>
            <a:pPr marL="0" indent="0" algn="l">
              <a:lnSpc>
                <a:spcPct val="110000"/>
              </a:lnSpc>
              <a:buNone/>
            </a:pPr>
            <a:endParaRPr lang="en-US" sz="2400" b="0" i="0" dirty="0">
              <a:solidFill>
                <a:srgbClr val="000000"/>
              </a:solidFill>
              <a:effectLst/>
              <a:latin typeface="Arial" panose="020B0604020202020204" pitchFamily="34" charset="0"/>
            </a:endParaRPr>
          </a:p>
          <a:p>
            <a:pPr marL="0" indent="0" algn="l">
              <a:lnSpc>
                <a:spcPct val="110000"/>
              </a:lnSpc>
              <a:buNone/>
            </a:pPr>
            <a:r>
              <a:rPr lang="en-US" sz="2400" b="1" i="0" dirty="0">
                <a:solidFill>
                  <a:srgbClr val="000000"/>
                </a:solidFill>
                <a:effectLst/>
                <a:latin typeface="Arial" panose="020B0604020202020204" pitchFamily="34" charset="0"/>
              </a:rPr>
              <a:t>Which of the following is the most likely diagnosis?</a:t>
            </a:r>
          </a:p>
          <a:p>
            <a:pPr marL="0" indent="0" algn="l">
              <a:lnSpc>
                <a:spcPct val="110000"/>
              </a:lnSpc>
              <a:buNone/>
            </a:pPr>
            <a:r>
              <a:rPr lang="en-US" sz="2400" b="0" i="0" dirty="0">
                <a:solidFill>
                  <a:srgbClr val="000000"/>
                </a:solidFill>
                <a:effectLst/>
                <a:latin typeface="Arial" panose="020B0604020202020204" pitchFamily="34" charset="0"/>
              </a:rPr>
              <a:t>A  Bilateral Wilms tumor</a:t>
            </a:r>
          </a:p>
          <a:p>
            <a:pPr marL="0" indent="0" algn="l">
              <a:lnSpc>
                <a:spcPct val="110000"/>
              </a:lnSpc>
              <a:buNone/>
            </a:pPr>
            <a:r>
              <a:rPr lang="en-US" sz="2400" b="0" i="0" dirty="0">
                <a:solidFill>
                  <a:srgbClr val="000000"/>
                </a:solidFill>
                <a:effectLst/>
                <a:latin typeface="Arial" panose="020B0604020202020204" pitchFamily="34" charset="0"/>
              </a:rPr>
              <a:t>B  Autosomal dominant polycystic kidney disease</a:t>
            </a:r>
          </a:p>
          <a:p>
            <a:pPr marL="0" indent="0" algn="l">
              <a:lnSpc>
                <a:spcPct val="110000"/>
              </a:lnSpc>
              <a:buNone/>
            </a:pPr>
            <a:r>
              <a:rPr lang="en-US" sz="2400" b="0" i="0" dirty="0">
                <a:solidFill>
                  <a:srgbClr val="000000"/>
                </a:solidFill>
                <a:effectLst/>
                <a:latin typeface="Arial" panose="020B0604020202020204" pitchFamily="34" charset="0"/>
              </a:rPr>
              <a:t>C  Urethral atresia</a:t>
            </a:r>
          </a:p>
          <a:p>
            <a:pPr marL="0" indent="0" algn="l">
              <a:lnSpc>
                <a:spcPct val="110000"/>
              </a:lnSpc>
              <a:buNone/>
            </a:pPr>
            <a:r>
              <a:rPr lang="en-US" sz="2400" b="0" i="0" dirty="0">
                <a:solidFill>
                  <a:srgbClr val="000000"/>
                </a:solidFill>
                <a:effectLst/>
                <a:latin typeface="Arial" panose="020B0604020202020204" pitchFamily="34" charset="0"/>
              </a:rPr>
              <a:t>D  Congenital cytomegalovirus infection</a:t>
            </a:r>
          </a:p>
          <a:p>
            <a:pPr marL="0" indent="0" algn="l">
              <a:lnSpc>
                <a:spcPct val="110000"/>
              </a:lnSpc>
              <a:buNone/>
            </a:pPr>
            <a:r>
              <a:rPr lang="en-US" sz="2400" b="1" i="0" u="sng" dirty="0">
                <a:solidFill>
                  <a:srgbClr val="000000"/>
                </a:solidFill>
                <a:effectLst/>
                <a:latin typeface="Arial" panose="020B0604020202020204" pitchFamily="34" charset="0"/>
              </a:rPr>
              <a:t>E  </a:t>
            </a:r>
            <a:r>
              <a:rPr lang="en-US" sz="2400" b="1" i="0" u="sng" dirty="0" err="1">
                <a:solidFill>
                  <a:srgbClr val="000000"/>
                </a:solidFill>
                <a:effectLst/>
                <a:latin typeface="Arial" panose="020B0604020202020204" pitchFamily="34" charset="0"/>
              </a:rPr>
              <a:t>Multicystic</a:t>
            </a:r>
            <a:r>
              <a:rPr lang="en-US" sz="2400" b="1" i="0" u="sng" dirty="0">
                <a:solidFill>
                  <a:srgbClr val="000000"/>
                </a:solidFill>
                <a:effectLst/>
                <a:latin typeface="Arial" panose="020B0604020202020204" pitchFamily="34" charset="0"/>
              </a:rPr>
              <a:t> renal dysplasia   (Potter Sequence)</a:t>
            </a:r>
          </a:p>
          <a:p>
            <a:endParaRPr lang="en-US" dirty="0"/>
          </a:p>
        </p:txBody>
      </p:sp>
    </p:spTree>
    <p:extLst>
      <p:ext uri="{BB962C8B-B14F-4D97-AF65-F5344CB8AC3E}">
        <p14:creationId xmlns:p14="http://schemas.microsoft.com/office/powerpoint/2010/main" val="31130832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F7521C-A6F7-DE47-AA0B-27256A86B939}"/>
              </a:ext>
            </a:extLst>
          </p:cNvPr>
          <p:cNvPicPr>
            <a:picLocks noChangeAspect="1"/>
          </p:cNvPicPr>
          <p:nvPr/>
        </p:nvPicPr>
        <p:blipFill>
          <a:blip r:embed="rId2"/>
          <a:stretch>
            <a:fillRect/>
          </a:stretch>
        </p:blipFill>
        <p:spPr>
          <a:xfrm>
            <a:off x="0" y="0"/>
            <a:ext cx="12192000" cy="6858000"/>
          </a:xfrm>
          <a:prstGeom prst="rect">
            <a:avLst/>
          </a:prstGeom>
        </p:spPr>
      </p:pic>
      <p:sp>
        <p:nvSpPr>
          <p:cNvPr id="5" name="Content Placeholder 4">
            <a:extLst>
              <a:ext uri="{FF2B5EF4-FFF2-40B4-BE49-F238E27FC236}">
                <a16:creationId xmlns:a16="http://schemas.microsoft.com/office/drawing/2014/main" id="{9F51B0C7-F756-D540-A678-BA9C24045D5F}"/>
              </a:ext>
            </a:extLst>
          </p:cNvPr>
          <p:cNvSpPr>
            <a:spLocks noGrp="1"/>
          </p:cNvSpPr>
          <p:nvPr>
            <p:ph idx="1"/>
          </p:nvPr>
        </p:nvSpPr>
        <p:spPr>
          <a:xfrm>
            <a:off x="358815" y="740780"/>
            <a:ext cx="10994985" cy="5436183"/>
          </a:xfrm>
        </p:spPr>
        <p:txBody>
          <a:bodyPr>
            <a:normAutofit/>
          </a:bodyPr>
          <a:lstStyle/>
          <a:p>
            <a:pPr marL="0" indent="0">
              <a:lnSpc>
                <a:spcPct val="100000"/>
              </a:lnSpc>
              <a:buNone/>
            </a:pPr>
            <a:r>
              <a:rPr lang="en-US" sz="2200" dirty="0"/>
              <a:t>5) A 38-year-old male is referred for abnormal kidney labs after obtaining blood work for establishing with a primary care provider. His serum creatinine is 1.8 mg/dL (normal &lt;1.2 mg/dL). He does report having blood in his urine twice over the last 5 year that resolved on its own. Physical exam is positive for distended abdomen with firmness. He reports similar events with his father who passed away suddenly at the age of 47. His paternal aunt is 54 and is currently on dialysis. </a:t>
            </a:r>
          </a:p>
          <a:p>
            <a:pPr marL="0" indent="0">
              <a:lnSpc>
                <a:spcPct val="100000"/>
              </a:lnSpc>
              <a:buNone/>
            </a:pPr>
            <a:endParaRPr lang="en-US" sz="2200" dirty="0"/>
          </a:p>
          <a:p>
            <a:pPr marL="0" indent="0">
              <a:lnSpc>
                <a:spcPct val="100000"/>
              </a:lnSpc>
              <a:buNone/>
            </a:pPr>
            <a:r>
              <a:rPr lang="en-US" sz="2200" b="1" dirty="0"/>
              <a:t>What additional complication is this patient at risk for?</a:t>
            </a:r>
          </a:p>
          <a:p>
            <a:pPr marL="514350" indent="-514350">
              <a:lnSpc>
                <a:spcPct val="100000"/>
              </a:lnSpc>
              <a:buAutoNum type="alphaUcPeriod"/>
            </a:pPr>
            <a:r>
              <a:rPr lang="en-US" sz="2200" dirty="0"/>
              <a:t>Clear Cell Carcinoma </a:t>
            </a:r>
          </a:p>
          <a:p>
            <a:pPr marL="514350" indent="-514350">
              <a:lnSpc>
                <a:spcPct val="100000"/>
              </a:lnSpc>
              <a:buAutoNum type="alphaUcPeriod"/>
            </a:pPr>
            <a:r>
              <a:rPr lang="en-US" sz="2200" dirty="0"/>
              <a:t>Subarachnoid hemorrhage </a:t>
            </a:r>
          </a:p>
          <a:p>
            <a:pPr marL="514350" indent="-514350">
              <a:lnSpc>
                <a:spcPct val="100000"/>
              </a:lnSpc>
              <a:buAutoNum type="alphaUcPeriod"/>
            </a:pPr>
            <a:r>
              <a:rPr lang="en-US" sz="2200" dirty="0" err="1"/>
              <a:t>Lymphangiomyomatosis</a:t>
            </a:r>
            <a:r>
              <a:rPr lang="en-US" sz="2200" dirty="0"/>
              <a:t> </a:t>
            </a:r>
          </a:p>
          <a:p>
            <a:pPr marL="514350" indent="-514350">
              <a:lnSpc>
                <a:spcPct val="100000"/>
              </a:lnSpc>
              <a:buAutoNum type="alphaUcPeriod"/>
            </a:pPr>
            <a:r>
              <a:rPr lang="en-US" sz="2200" dirty="0"/>
              <a:t>Pheochromocytoma</a:t>
            </a:r>
          </a:p>
        </p:txBody>
      </p:sp>
    </p:spTree>
    <p:extLst>
      <p:ext uri="{BB962C8B-B14F-4D97-AF65-F5344CB8AC3E}">
        <p14:creationId xmlns:p14="http://schemas.microsoft.com/office/powerpoint/2010/main" val="8908127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F7521C-A6F7-DE47-AA0B-27256A86B939}"/>
              </a:ext>
            </a:extLst>
          </p:cNvPr>
          <p:cNvPicPr>
            <a:picLocks noChangeAspect="1"/>
          </p:cNvPicPr>
          <p:nvPr/>
        </p:nvPicPr>
        <p:blipFill>
          <a:blip r:embed="rId2"/>
          <a:stretch>
            <a:fillRect/>
          </a:stretch>
        </p:blipFill>
        <p:spPr>
          <a:xfrm>
            <a:off x="0" y="0"/>
            <a:ext cx="12192000" cy="6858000"/>
          </a:xfrm>
          <a:prstGeom prst="rect">
            <a:avLst/>
          </a:prstGeom>
        </p:spPr>
      </p:pic>
      <p:sp>
        <p:nvSpPr>
          <p:cNvPr id="5" name="Content Placeholder 4">
            <a:extLst>
              <a:ext uri="{FF2B5EF4-FFF2-40B4-BE49-F238E27FC236}">
                <a16:creationId xmlns:a16="http://schemas.microsoft.com/office/drawing/2014/main" id="{9F51B0C7-F756-D540-A678-BA9C24045D5F}"/>
              </a:ext>
            </a:extLst>
          </p:cNvPr>
          <p:cNvSpPr>
            <a:spLocks noGrp="1"/>
          </p:cNvSpPr>
          <p:nvPr>
            <p:ph idx="1"/>
          </p:nvPr>
        </p:nvSpPr>
        <p:spPr>
          <a:xfrm>
            <a:off x="358815" y="740780"/>
            <a:ext cx="10994985" cy="5436183"/>
          </a:xfrm>
        </p:spPr>
        <p:txBody>
          <a:bodyPr>
            <a:normAutofit/>
          </a:bodyPr>
          <a:lstStyle/>
          <a:p>
            <a:pPr marL="0" indent="0">
              <a:lnSpc>
                <a:spcPct val="100000"/>
              </a:lnSpc>
              <a:buNone/>
            </a:pPr>
            <a:r>
              <a:rPr lang="en-US" sz="2200" dirty="0"/>
              <a:t>5) A 38-year-old male is referred for abnormal kidney labs after obtaining blood work for establishing with a primary care provider. His serum creatinine is 1.8 mg/dL (normal &lt;1.2 mg/dL). He does report having blood in his urine twice over the last 5 year that resolved on its own. Physical exam is positive for distended abdomen with firmness. He reports similar events with his father who passed away suddenly at the age of 47. His paternal aunt is 54 and is currently on dialysis. </a:t>
            </a:r>
          </a:p>
          <a:p>
            <a:pPr marL="0" indent="0">
              <a:lnSpc>
                <a:spcPct val="100000"/>
              </a:lnSpc>
              <a:buNone/>
            </a:pPr>
            <a:endParaRPr lang="en-US" sz="2200" dirty="0"/>
          </a:p>
          <a:p>
            <a:pPr marL="0" indent="0">
              <a:lnSpc>
                <a:spcPct val="100000"/>
              </a:lnSpc>
              <a:buNone/>
            </a:pPr>
            <a:r>
              <a:rPr lang="en-US" sz="2200" b="1" dirty="0"/>
              <a:t>What additional complication is this patient at risk for?</a:t>
            </a:r>
          </a:p>
          <a:p>
            <a:pPr marL="514350" indent="-514350">
              <a:lnSpc>
                <a:spcPct val="100000"/>
              </a:lnSpc>
              <a:buAutoNum type="alphaUcPeriod"/>
            </a:pPr>
            <a:r>
              <a:rPr lang="en-US" sz="2200" dirty="0"/>
              <a:t>Clear Cell Carcinoma </a:t>
            </a:r>
          </a:p>
          <a:p>
            <a:pPr marL="514350" indent="-514350">
              <a:lnSpc>
                <a:spcPct val="100000"/>
              </a:lnSpc>
              <a:buAutoNum type="alphaUcPeriod"/>
            </a:pPr>
            <a:r>
              <a:rPr lang="en-US" sz="2200" b="1" u="sng" dirty="0"/>
              <a:t>Subarachnoid hemorrhage (ADPKD) </a:t>
            </a:r>
          </a:p>
          <a:p>
            <a:pPr marL="514350" indent="-514350">
              <a:lnSpc>
                <a:spcPct val="100000"/>
              </a:lnSpc>
              <a:buAutoNum type="alphaUcPeriod"/>
            </a:pPr>
            <a:r>
              <a:rPr lang="en-US" sz="2200" dirty="0" err="1"/>
              <a:t>Lymphangiomyomatosis</a:t>
            </a:r>
            <a:r>
              <a:rPr lang="en-US" sz="2200" dirty="0"/>
              <a:t> </a:t>
            </a:r>
          </a:p>
          <a:p>
            <a:pPr marL="514350" indent="-514350">
              <a:lnSpc>
                <a:spcPct val="100000"/>
              </a:lnSpc>
              <a:buAutoNum type="alphaUcPeriod"/>
            </a:pPr>
            <a:r>
              <a:rPr lang="en-US" sz="2200" dirty="0"/>
              <a:t>Pheochromocytoma</a:t>
            </a:r>
          </a:p>
        </p:txBody>
      </p:sp>
    </p:spTree>
    <p:extLst>
      <p:ext uri="{BB962C8B-B14F-4D97-AF65-F5344CB8AC3E}">
        <p14:creationId xmlns:p14="http://schemas.microsoft.com/office/powerpoint/2010/main" val="42351638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F7521C-A6F7-DE47-AA0B-27256A86B939}"/>
              </a:ext>
            </a:extLst>
          </p:cNvPr>
          <p:cNvPicPr>
            <a:picLocks noChangeAspect="1"/>
          </p:cNvPicPr>
          <p:nvPr/>
        </p:nvPicPr>
        <p:blipFill>
          <a:blip r:embed="rId2"/>
          <a:stretch>
            <a:fillRect/>
          </a:stretch>
        </p:blipFill>
        <p:spPr>
          <a:xfrm>
            <a:off x="0" y="0"/>
            <a:ext cx="12192000" cy="6858000"/>
          </a:xfrm>
          <a:prstGeom prst="rect">
            <a:avLst/>
          </a:prstGeom>
        </p:spPr>
      </p:pic>
      <p:sp>
        <p:nvSpPr>
          <p:cNvPr id="5" name="Content Placeholder 4">
            <a:extLst>
              <a:ext uri="{FF2B5EF4-FFF2-40B4-BE49-F238E27FC236}">
                <a16:creationId xmlns:a16="http://schemas.microsoft.com/office/drawing/2014/main" id="{9F51B0C7-F756-D540-A678-BA9C24045D5F}"/>
              </a:ext>
            </a:extLst>
          </p:cNvPr>
          <p:cNvSpPr>
            <a:spLocks noGrp="1"/>
          </p:cNvSpPr>
          <p:nvPr>
            <p:ph idx="1"/>
          </p:nvPr>
        </p:nvSpPr>
        <p:spPr>
          <a:xfrm>
            <a:off x="486137" y="601884"/>
            <a:ext cx="10867663" cy="5575079"/>
          </a:xfrm>
        </p:spPr>
        <p:txBody>
          <a:bodyPr>
            <a:normAutofit fontScale="92500" lnSpcReduction="10000"/>
          </a:bodyPr>
          <a:lstStyle/>
          <a:p>
            <a:pPr marL="0" indent="0">
              <a:buNone/>
            </a:pPr>
            <a:r>
              <a:rPr lang="en-US" dirty="0"/>
              <a:t>6)  A 28 year old female presents for abnormal kidney imaging found during fetal imaging with her recent pregnancy. She has successfully delivered a healthy male child 1 month ago without complications. During fetal ultrasound was found to have enlarged kidneys with simple cysts bilaterally and fat-containing cysts bilaterally, largest 4.2cm. She reports a personal history of seizures at a young age that have not recurred. Physical exam is prominent for 5 1-3cm depigmented patches on her trunk and arms.</a:t>
            </a:r>
          </a:p>
          <a:p>
            <a:pPr marL="514350" indent="-514350">
              <a:buAutoNum type="arabicParenR" startAt="6"/>
            </a:pPr>
            <a:endParaRPr lang="en-US" dirty="0"/>
          </a:p>
          <a:p>
            <a:pPr marL="0" indent="0">
              <a:buNone/>
            </a:pPr>
            <a:r>
              <a:rPr lang="en-US" b="1" dirty="0"/>
              <a:t>Which of the following genes is likely responsible for patient presentation?</a:t>
            </a:r>
          </a:p>
          <a:p>
            <a:pPr marL="514350" indent="-514350">
              <a:buAutoNum type="alphaUcPeriod"/>
            </a:pPr>
            <a:r>
              <a:rPr lang="en-US" dirty="0"/>
              <a:t>PKD2 </a:t>
            </a:r>
          </a:p>
          <a:p>
            <a:pPr marL="514350" indent="-514350">
              <a:buAutoNum type="alphaUcPeriod"/>
            </a:pPr>
            <a:r>
              <a:rPr lang="en-US" dirty="0"/>
              <a:t>PKHD1</a:t>
            </a:r>
          </a:p>
          <a:p>
            <a:pPr marL="514350" indent="-514350">
              <a:buAutoNum type="alphaUcPeriod"/>
            </a:pPr>
            <a:r>
              <a:rPr lang="en-US" dirty="0"/>
              <a:t>UMOD</a:t>
            </a:r>
          </a:p>
          <a:p>
            <a:pPr marL="514350" indent="-514350">
              <a:buAutoNum type="alphaUcPeriod"/>
            </a:pPr>
            <a:r>
              <a:rPr lang="en-US" dirty="0"/>
              <a:t>TSC2</a:t>
            </a:r>
          </a:p>
          <a:p>
            <a:pPr marL="514350" indent="-514350">
              <a:buAutoNum type="alphaUcPeriod"/>
            </a:pPr>
            <a:r>
              <a:rPr lang="en-US" dirty="0"/>
              <a:t>WT2</a:t>
            </a:r>
          </a:p>
        </p:txBody>
      </p:sp>
    </p:spTree>
    <p:extLst>
      <p:ext uri="{BB962C8B-B14F-4D97-AF65-F5344CB8AC3E}">
        <p14:creationId xmlns:p14="http://schemas.microsoft.com/office/powerpoint/2010/main" val="16271103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F7521C-A6F7-DE47-AA0B-27256A86B939}"/>
              </a:ext>
            </a:extLst>
          </p:cNvPr>
          <p:cNvPicPr>
            <a:picLocks noChangeAspect="1"/>
          </p:cNvPicPr>
          <p:nvPr/>
        </p:nvPicPr>
        <p:blipFill>
          <a:blip r:embed="rId2"/>
          <a:stretch>
            <a:fillRect/>
          </a:stretch>
        </p:blipFill>
        <p:spPr>
          <a:xfrm>
            <a:off x="0" y="0"/>
            <a:ext cx="12192000" cy="6858000"/>
          </a:xfrm>
          <a:prstGeom prst="rect">
            <a:avLst/>
          </a:prstGeom>
        </p:spPr>
      </p:pic>
      <p:sp>
        <p:nvSpPr>
          <p:cNvPr id="5" name="Content Placeholder 4">
            <a:extLst>
              <a:ext uri="{FF2B5EF4-FFF2-40B4-BE49-F238E27FC236}">
                <a16:creationId xmlns:a16="http://schemas.microsoft.com/office/drawing/2014/main" id="{9F51B0C7-F756-D540-A678-BA9C24045D5F}"/>
              </a:ext>
            </a:extLst>
          </p:cNvPr>
          <p:cNvSpPr>
            <a:spLocks noGrp="1"/>
          </p:cNvSpPr>
          <p:nvPr>
            <p:ph idx="1"/>
          </p:nvPr>
        </p:nvSpPr>
        <p:spPr>
          <a:xfrm>
            <a:off x="486137" y="601884"/>
            <a:ext cx="10867663" cy="5575079"/>
          </a:xfrm>
        </p:spPr>
        <p:txBody>
          <a:bodyPr>
            <a:normAutofit fontScale="92500" lnSpcReduction="10000"/>
          </a:bodyPr>
          <a:lstStyle/>
          <a:p>
            <a:pPr marL="0" indent="0">
              <a:buNone/>
            </a:pPr>
            <a:r>
              <a:rPr lang="en-US" dirty="0"/>
              <a:t>6)  A 28 year old female presents for abnormal kidney imaging found during fetal imaging with her recent pregnancy. She has successfully delivered a healthy male child 1 month ago without complications. During fetal ultrasound was found to have enlarged kidneys with simple cysts bilaterally and fat-containing cysts bilaterally, largest 4.2cm. She reports a personal history of seizures at a young age that have not recurred. Physical exam is prominent for 5 1-3cm depigmented patches on her trunk and arms.</a:t>
            </a:r>
          </a:p>
          <a:p>
            <a:pPr marL="514350" indent="-514350">
              <a:buAutoNum type="arabicParenR" startAt="6"/>
            </a:pPr>
            <a:endParaRPr lang="en-US" dirty="0"/>
          </a:p>
          <a:p>
            <a:pPr marL="0" indent="0">
              <a:buNone/>
            </a:pPr>
            <a:r>
              <a:rPr lang="en-US" b="1" dirty="0"/>
              <a:t>Which of the following genes is likely responsible for patient presentation?</a:t>
            </a:r>
          </a:p>
          <a:p>
            <a:pPr marL="514350" indent="-514350">
              <a:buAutoNum type="alphaUcPeriod"/>
            </a:pPr>
            <a:r>
              <a:rPr lang="en-US" dirty="0"/>
              <a:t>PKD2 </a:t>
            </a:r>
          </a:p>
          <a:p>
            <a:pPr marL="514350" indent="-514350">
              <a:buAutoNum type="alphaUcPeriod"/>
            </a:pPr>
            <a:r>
              <a:rPr lang="en-US" dirty="0"/>
              <a:t>PKHD1</a:t>
            </a:r>
          </a:p>
          <a:p>
            <a:pPr marL="514350" indent="-514350">
              <a:buAutoNum type="alphaUcPeriod"/>
            </a:pPr>
            <a:r>
              <a:rPr lang="en-US" dirty="0"/>
              <a:t>UMOD</a:t>
            </a:r>
          </a:p>
          <a:p>
            <a:pPr marL="514350" indent="-514350">
              <a:buAutoNum type="alphaUcPeriod"/>
            </a:pPr>
            <a:r>
              <a:rPr lang="en-US" b="1" u="sng" dirty="0"/>
              <a:t>TSC2</a:t>
            </a:r>
          </a:p>
          <a:p>
            <a:pPr marL="514350" indent="-514350">
              <a:buAutoNum type="alphaUcPeriod"/>
            </a:pPr>
            <a:r>
              <a:rPr lang="en-US" dirty="0"/>
              <a:t>WT2</a:t>
            </a:r>
          </a:p>
        </p:txBody>
      </p:sp>
    </p:spTree>
    <p:extLst>
      <p:ext uri="{BB962C8B-B14F-4D97-AF65-F5344CB8AC3E}">
        <p14:creationId xmlns:p14="http://schemas.microsoft.com/office/powerpoint/2010/main" val="341058103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D5734A-11F5-B2B3-BE44-72C1D4F3632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05535BD-498E-D85A-8DD2-0B589CF9E9D0}"/>
              </a:ext>
            </a:extLst>
          </p:cNvPr>
          <p:cNvPicPr>
            <a:picLocks noChangeAspect="1"/>
          </p:cNvPicPr>
          <p:nvPr/>
        </p:nvPicPr>
        <p:blipFill>
          <a:blip r:embed="rId2"/>
          <a:stretch>
            <a:fillRect/>
          </a:stretch>
        </p:blipFill>
        <p:spPr>
          <a:xfrm>
            <a:off x="0" y="0"/>
            <a:ext cx="12192000" cy="6858000"/>
          </a:xfrm>
          <a:prstGeom prst="rect">
            <a:avLst/>
          </a:prstGeom>
        </p:spPr>
      </p:pic>
      <p:sp>
        <p:nvSpPr>
          <p:cNvPr id="5" name="Content Placeholder 4">
            <a:extLst>
              <a:ext uri="{FF2B5EF4-FFF2-40B4-BE49-F238E27FC236}">
                <a16:creationId xmlns:a16="http://schemas.microsoft.com/office/drawing/2014/main" id="{2191298D-0EFA-F62E-0C3D-4EEB445328B4}"/>
              </a:ext>
            </a:extLst>
          </p:cNvPr>
          <p:cNvSpPr>
            <a:spLocks noGrp="1"/>
          </p:cNvSpPr>
          <p:nvPr>
            <p:ph idx="1"/>
          </p:nvPr>
        </p:nvSpPr>
        <p:spPr>
          <a:xfrm>
            <a:off x="486137" y="601884"/>
            <a:ext cx="10867663" cy="5575079"/>
          </a:xfrm>
        </p:spPr>
        <p:txBody>
          <a:bodyPr>
            <a:normAutofit lnSpcReduction="10000"/>
          </a:bodyPr>
          <a:lstStyle/>
          <a:p>
            <a:pPr marL="0" indent="0">
              <a:buNone/>
            </a:pPr>
            <a:r>
              <a:rPr lang="en-US" dirty="0"/>
              <a:t>7) A 2-day-old male infant is admitted to the neonatal intensive care unit for respiratory distress. Prenatal ultrasound showed enlarged, hyperechogenic kidneys and oligohydramnios. On examination, the infant has a distended abdomen and signs of portal hypertension. Imaging confirms bilaterally enlarged kidneys with diffuse microcysts. </a:t>
            </a:r>
          </a:p>
          <a:p>
            <a:pPr marL="0" indent="0">
              <a:buNone/>
            </a:pPr>
            <a:endParaRPr lang="en-US" dirty="0"/>
          </a:p>
          <a:p>
            <a:pPr marL="0" indent="0">
              <a:buNone/>
            </a:pPr>
            <a:r>
              <a:rPr lang="en-US" b="1" dirty="0"/>
              <a:t>Which inheritance pattern is most likely for this condition?</a:t>
            </a:r>
          </a:p>
          <a:p>
            <a:pPr marL="0" indent="0">
              <a:buNone/>
            </a:pPr>
            <a:endParaRPr lang="en-US" dirty="0"/>
          </a:p>
          <a:p>
            <a:pPr marL="514350" indent="-514350">
              <a:buAutoNum type="alphaUcPeriod"/>
            </a:pPr>
            <a:r>
              <a:rPr lang="en-US" dirty="0"/>
              <a:t>Autosomal dominant</a:t>
            </a:r>
          </a:p>
          <a:p>
            <a:pPr marL="514350" indent="-514350" algn="just">
              <a:buAutoNum type="alphaUcPeriod"/>
            </a:pPr>
            <a:r>
              <a:rPr lang="en-US" dirty="0"/>
              <a:t>Autosomal recessive</a:t>
            </a:r>
          </a:p>
          <a:p>
            <a:pPr marL="514350" indent="-514350" algn="just">
              <a:buAutoNum type="alphaUcPeriod"/>
            </a:pPr>
            <a:r>
              <a:rPr lang="en-US" dirty="0"/>
              <a:t>X-linked recessive</a:t>
            </a:r>
          </a:p>
          <a:p>
            <a:pPr marL="514350" indent="-514350" algn="just">
              <a:buAutoNum type="alphaUcPeriod"/>
            </a:pPr>
            <a:r>
              <a:rPr lang="en-US" dirty="0"/>
              <a:t>Mitochondrial</a:t>
            </a:r>
          </a:p>
          <a:p>
            <a:pPr marL="514350" indent="-514350" algn="just">
              <a:buAutoNum type="alphaUcPeriod"/>
            </a:pPr>
            <a:r>
              <a:rPr lang="en-US" dirty="0"/>
              <a:t>Multifactorial</a:t>
            </a:r>
          </a:p>
        </p:txBody>
      </p:sp>
    </p:spTree>
    <p:extLst>
      <p:ext uri="{BB962C8B-B14F-4D97-AF65-F5344CB8AC3E}">
        <p14:creationId xmlns:p14="http://schemas.microsoft.com/office/powerpoint/2010/main" val="8333233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0ADB1D-3875-3D20-0D54-1D72E75D1B6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5FFEC2B-D5C5-5404-0492-050D631327B7}"/>
              </a:ext>
            </a:extLst>
          </p:cNvPr>
          <p:cNvPicPr>
            <a:picLocks noChangeAspect="1"/>
          </p:cNvPicPr>
          <p:nvPr/>
        </p:nvPicPr>
        <p:blipFill>
          <a:blip r:embed="rId3"/>
          <a:stretch>
            <a:fillRect/>
          </a:stretch>
        </p:blipFill>
        <p:spPr>
          <a:xfrm>
            <a:off x="0" y="0"/>
            <a:ext cx="12192000" cy="6858000"/>
          </a:xfrm>
          <a:prstGeom prst="rect">
            <a:avLst/>
          </a:prstGeom>
        </p:spPr>
      </p:pic>
      <p:sp>
        <p:nvSpPr>
          <p:cNvPr id="5" name="Content Placeholder 4">
            <a:extLst>
              <a:ext uri="{FF2B5EF4-FFF2-40B4-BE49-F238E27FC236}">
                <a16:creationId xmlns:a16="http://schemas.microsoft.com/office/drawing/2014/main" id="{867DD0EE-9164-BFCD-4885-C827255C7CC7}"/>
              </a:ext>
            </a:extLst>
          </p:cNvPr>
          <p:cNvSpPr>
            <a:spLocks noGrp="1"/>
          </p:cNvSpPr>
          <p:nvPr>
            <p:ph idx="1"/>
          </p:nvPr>
        </p:nvSpPr>
        <p:spPr>
          <a:xfrm>
            <a:off x="486137" y="601884"/>
            <a:ext cx="10867663" cy="5575079"/>
          </a:xfrm>
        </p:spPr>
        <p:txBody>
          <a:bodyPr>
            <a:normAutofit lnSpcReduction="10000"/>
          </a:bodyPr>
          <a:lstStyle/>
          <a:p>
            <a:pPr marL="0" indent="0">
              <a:buNone/>
            </a:pPr>
            <a:r>
              <a:rPr lang="en-US" dirty="0"/>
              <a:t>7) A 2-day-old male infant is admitted to the neonatal intensive care unit for respiratory distress. Prenatal ultrasound showed enlarged, hyperechogenic kidneys and oligohydramnios. On examination, the infant has a distended abdomen and signs of portal hypertension. Imaging confirms bilaterally enlarged kidneys with diffuse microcysts. </a:t>
            </a:r>
          </a:p>
          <a:p>
            <a:pPr marL="0" indent="0">
              <a:buNone/>
            </a:pPr>
            <a:endParaRPr lang="en-US" dirty="0"/>
          </a:p>
          <a:p>
            <a:pPr marL="0" indent="0">
              <a:buNone/>
            </a:pPr>
            <a:r>
              <a:rPr lang="en-US" b="1" dirty="0"/>
              <a:t>Which inheritance pattern is most likely for this condition?</a:t>
            </a:r>
          </a:p>
          <a:p>
            <a:pPr marL="0" indent="0">
              <a:buNone/>
            </a:pPr>
            <a:endParaRPr lang="en-US" dirty="0"/>
          </a:p>
          <a:p>
            <a:pPr marL="514350" indent="-514350">
              <a:buAutoNum type="alphaUcPeriod"/>
            </a:pPr>
            <a:r>
              <a:rPr lang="en-US" dirty="0"/>
              <a:t>Autosomal dominant</a:t>
            </a:r>
          </a:p>
          <a:p>
            <a:pPr marL="514350" indent="-514350" algn="just">
              <a:buAutoNum type="alphaUcPeriod"/>
            </a:pPr>
            <a:r>
              <a:rPr lang="en-US" b="1" u="sng" dirty="0"/>
              <a:t>Autosomal recessive (ARPKD – POTTER)</a:t>
            </a:r>
          </a:p>
          <a:p>
            <a:pPr marL="514350" indent="-514350" algn="just">
              <a:buAutoNum type="alphaUcPeriod"/>
            </a:pPr>
            <a:r>
              <a:rPr lang="en-US" dirty="0"/>
              <a:t>X-linked recessive</a:t>
            </a:r>
          </a:p>
          <a:p>
            <a:pPr marL="514350" indent="-514350" algn="just">
              <a:buAutoNum type="alphaUcPeriod"/>
            </a:pPr>
            <a:r>
              <a:rPr lang="en-US" dirty="0"/>
              <a:t>Mitochondrial</a:t>
            </a:r>
          </a:p>
          <a:p>
            <a:pPr marL="514350" indent="-514350" algn="just">
              <a:buAutoNum type="alphaUcPeriod"/>
            </a:pPr>
            <a:r>
              <a:rPr lang="en-US" dirty="0"/>
              <a:t>Multifactorial</a:t>
            </a:r>
          </a:p>
        </p:txBody>
      </p:sp>
    </p:spTree>
    <p:extLst>
      <p:ext uri="{BB962C8B-B14F-4D97-AF65-F5344CB8AC3E}">
        <p14:creationId xmlns:p14="http://schemas.microsoft.com/office/powerpoint/2010/main" val="26933457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r>
              <a:rPr lang="en-US" b="1" dirty="0"/>
              <a:t>Simple Cysts</a:t>
            </a:r>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a:xfrm>
            <a:off x="838201" y="1825625"/>
            <a:ext cx="7504416" cy="4351338"/>
          </a:xfrm>
        </p:spPr>
        <p:txBody>
          <a:bodyPr>
            <a:normAutofit fontScale="85000" lnSpcReduction="20000"/>
          </a:bodyPr>
          <a:lstStyle/>
          <a:p>
            <a:r>
              <a:rPr lang="en-US" dirty="0"/>
              <a:t>Benign Cysts</a:t>
            </a:r>
          </a:p>
          <a:p>
            <a:r>
              <a:rPr lang="en-US" dirty="0"/>
              <a:t>Prevalence: 1 in 10 individuals, accounts for the majority of renal lesions</a:t>
            </a:r>
          </a:p>
          <a:p>
            <a:r>
              <a:rPr lang="en-US" dirty="0"/>
              <a:t>Very rare in childhood (&lt;2%) </a:t>
            </a:r>
          </a:p>
          <a:p>
            <a:r>
              <a:rPr lang="en-US" dirty="0"/>
              <a:t>Location: Typically Renal Cortex</a:t>
            </a:r>
          </a:p>
          <a:p>
            <a:r>
              <a:rPr lang="en-US" dirty="0"/>
              <a:t>Ultrasound Features:</a:t>
            </a:r>
          </a:p>
          <a:p>
            <a:pPr lvl="1"/>
            <a:r>
              <a:rPr lang="en-US" dirty="0"/>
              <a:t>Well-defined, smooth, thin walls, no vascular component </a:t>
            </a:r>
          </a:p>
          <a:p>
            <a:pPr lvl="1"/>
            <a:r>
              <a:rPr lang="en-US" dirty="0"/>
              <a:t>Anechoic (dark)</a:t>
            </a:r>
          </a:p>
          <a:p>
            <a:r>
              <a:rPr lang="en-US" dirty="0"/>
              <a:t>Asymptomatic, no treatment or follow-up is recommended. The risk of malignancy is low.</a:t>
            </a:r>
          </a:p>
          <a:p>
            <a:r>
              <a:rPr lang="en-US" dirty="0"/>
              <a:t>If &gt;1 cyst is found in pediatric patients or a family history of inherited cystic disease, work-up should be completed</a:t>
            </a:r>
          </a:p>
        </p:txBody>
      </p:sp>
      <p:pic>
        <p:nvPicPr>
          <p:cNvPr id="2" name="Picture 1" descr="A close-up of a ultrasound&#10;&#10;Description automatically generated">
            <a:extLst>
              <a:ext uri="{FF2B5EF4-FFF2-40B4-BE49-F238E27FC236}">
                <a16:creationId xmlns:a16="http://schemas.microsoft.com/office/drawing/2014/main" id="{9F1BA3B4-CEFD-2443-10B7-3DBCF5DC80FC}"/>
              </a:ext>
            </a:extLst>
          </p:cNvPr>
          <p:cNvPicPr>
            <a:picLocks noChangeAspect="1"/>
          </p:cNvPicPr>
          <p:nvPr/>
        </p:nvPicPr>
        <p:blipFill>
          <a:blip r:embed="rId4"/>
          <a:stretch>
            <a:fillRect/>
          </a:stretch>
        </p:blipFill>
        <p:spPr>
          <a:xfrm>
            <a:off x="8554199" y="1400457"/>
            <a:ext cx="3279095" cy="4573638"/>
          </a:xfrm>
          <a:prstGeom prst="rect">
            <a:avLst/>
          </a:prstGeom>
        </p:spPr>
      </p:pic>
    </p:spTree>
    <p:extLst>
      <p:ext uri="{BB962C8B-B14F-4D97-AF65-F5344CB8AC3E}">
        <p14:creationId xmlns:p14="http://schemas.microsoft.com/office/powerpoint/2010/main" val="131022095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5AC50D-6922-4264-6BC4-0D50BD2838F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8BD4668-F12C-9C32-7B19-D2E92368BC89}"/>
              </a:ext>
            </a:extLst>
          </p:cNvPr>
          <p:cNvPicPr>
            <a:picLocks noChangeAspect="1"/>
          </p:cNvPicPr>
          <p:nvPr/>
        </p:nvPicPr>
        <p:blipFill>
          <a:blip r:embed="rId3"/>
          <a:stretch>
            <a:fillRect/>
          </a:stretch>
        </p:blipFill>
        <p:spPr>
          <a:xfrm>
            <a:off x="0" y="0"/>
            <a:ext cx="12192000" cy="6858000"/>
          </a:xfrm>
          <a:prstGeom prst="rect">
            <a:avLst/>
          </a:prstGeom>
        </p:spPr>
      </p:pic>
      <p:sp>
        <p:nvSpPr>
          <p:cNvPr id="5" name="Content Placeholder 4">
            <a:extLst>
              <a:ext uri="{FF2B5EF4-FFF2-40B4-BE49-F238E27FC236}">
                <a16:creationId xmlns:a16="http://schemas.microsoft.com/office/drawing/2014/main" id="{1C8F1D4D-0E03-199C-65B2-821A6D87BA05}"/>
              </a:ext>
            </a:extLst>
          </p:cNvPr>
          <p:cNvSpPr>
            <a:spLocks noGrp="1"/>
          </p:cNvSpPr>
          <p:nvPr>
            <p:ph idx="1"/>
          </p:nvPr>
        </p:nvSpPr>
        <p:spPr>
          <a:xfrm>
            <a:off x="486137" y="601884"/>
            <a:ext cx="10867663" cy="5575079"/>
          </a:xfrm>
        </p:spPr>
        <p:txBody>
          <a:bodyPr>
            <a:normAutofit lnSpcReduction="10000"/>
          </a:bodyPr>
          <a:lstStyle/>
          <a:p>
            <a:pPr marL="0" indent="0">
              <a:buNone/>
            </a:pPr>
            <a:r>
              <a:rPr lang="en-US" dirty="0"/>
              <a:t>8) A 12-year-old boy is evaluated for growth retardation and excessive thirst. He has a history of polyuria and enuresis. Family history is negative for kidney disease. Renal ultrasound shows small kidneys with corticomedullary cysts. Laboratory studies reveal mild anemia and decreased concentrating ability. </a:t>
            </a:r>
          </a:p>
          <a:p>
            <a:pPr marL="0" indent="0">
              <a:buNone/>
            </a:pPr>
            <a:endParaRPr lang="en-US" dirty="0"/>
          </a:p>
          <a:p>
            <a:pPr marL="0" indent="0">
              <a:buNone/>
            </a:pPr>
            <a:r>
              <a:rPr lang="en-US" b="1" dirty="0"/>
              <a:t>What is the most likely diagnosis?</a:t>
            </a:r>
          </a:p>
          <a:p>
            <a:pPr marL="0" indent="0">
              <a:buNone/>
            </a:pPr>
            <a:endParaRPr lang="en-US" dirty="0"/>
          </a:p>
          <a:p>
            <a:pPr marL="514350" indent="-514350">
              <a:buAutoNum type="alphaUcPeriod"/>
            </a:pPr>
            <a:r>
              <a:rPr lang="en-US" dirty="0"/>
              <a:t>Autosomal dominant polycystic kidney disease</a:t>
            </a:r>
          </a:p>
          <a:p>
            <a:pPr marL="514350" indent="-514350">
              <a:buAutoNum type="alphaUcPeriod"/>
            </a:pPr>
            <a:r>
              <a:rPr lang="en-US" dirty="0"/>
              <a:t>Nephronophthisis</a:t>
            </a:r>
          </a:p>
          <a:p>
            <a:pPr marL="514350" indent="-514350">
              <a:buAutoNum type="alphaUcPeriod"/>
            </a:pPr>
            <a:r>
              <a:rPr lang="en-US" dirty="0"/>
              <a:t>Medullary sponge kidney</a:t>
            </a:r>
          </a:p>
          <a:p>
            <a:pPr marL="514350" indent="-514350">
              <a:buAutoNum type="alphaUcPeriod"/>
            </a:pPr>
            <a:r>
              <a:rPr lang="en-US" dirty="0" err="1"/>
              <a:t>Multicystic</a:t>
            </a:r>
            <a:r>
              <a:rPr lang="en-US" dirty="0"/>
              <a:t> dysplastic kidney</a:t>
            </a:r>
          </a:p>
          <a:p>
            <a:pPr marL="514350" indent="-514350">
              <a:buAutoNum type="alphaUcPeriod"/>
            </a:pPr>
            <a:r>
              <a:rPr lang="en-US" dirty="0"/>
              <a:t>Simple renal cysts</a:t>
            </a:r>
          </a:p>
        </p:txBody>
      </p:sp>
    </p:spTree>
    <p:extLst>
      <p:ext uri="{BB962C8B-B14F-4D97-AF65-F5344CB8AC3E}">
        <p14:creationId xmlns:p14="http://schemas.microsoft.com/office/powerpoint/2010/main" val="23673535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07B176-0520-3EB9-B109-68074EBBD49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1086F80-E46C-2ACA-7357-4F92F93EC06E}"/>
              </a:ext>
            </a:extLst>
          </p:cNvPr>
          <p:cNvPicPr>
            <a:picLocks noChangeAspect="1"/>
          </p:cNvPicPr>
          <p:nvPr/>
        </p:nvPicPr>
        <p:blipFill>
          <a:blip r:embed="rId3"/>
          <a:stretch>
            <a:fillRect/>
          </a:stretch>
        </p:blipFill>
        <p:spPr>
          <a:xfrm>
            <a:off x="0" y="0"/>
            <a:ext cx="12192000" cy="6858000"/>
          </a:xfrm>
          <a:prstGeom prst="rect">
            <a:avLst/>
          </a:prstGeom>
        </p:spPr>
      </p:pic>
      <p:sp>
        <p:nvSpPr>
          <p:cNvPr id="5" name="Content Placeholder 4">
            <a:extLst>
              <a:ext uri="{FF2B5EF4-FFF2-40B4-BE49-F238E27FC236}">
                <a16:creationId xmlns:a16="http://schemas.microsoft.com/office/drawing/2014/main" id="{174B2963-7CDB-C9AE-58DF-01291E8F4D46}"/>
              </a:ext>
            </a:extLst>
          </p:cNvPr>
          <p:cNvSpPr>
            <a:spLocks noGrp="1"/>
          </p:cNvSpPr>
          <p:nvPr>
            <p:ph idx="1"/>
          </p:nvPr>
        </p:nvSpPr>
        <p:spPr>
          <a:xfrm>
            <a:off x="486137" y="601884"/>
            <a:ext cx="10867663" cy="5575079"/>
          </a:xfrm>
        </p:spPr>
        <p:txBody>
          <a:bodyPr>
            <a:normAutofit lnSpcReduction="10000"/>
          </a:bodyPr>
          <a:lstStyle/>
          <a:p>
            <a:pPr marL="0" indent="0">
              <a:buNone/>
            </a:pPr>
            <a:r>
              <a:rPr lang="en-US" dirty="0"/>
              <a:t>8) A 12-year-old boy is evaluated for growth retardation and excessive thirst. He has a history of polyuria and enuresis. Family history is negative for kidney disease. Renal ultrasound shows small kidneys with corticomedullary cysts. Laboratory studies reveal mild anemia and decreased concentrating ability. </a:t>
            </a:r>
          </a:p>
          <a:p>
            <a:pPr marL="0" indent="0">
              <a:buNone/>
            </a:pPr>
            <a:endParaRPr lang="en-US" dirty="0"/>
          </a:p>
          <a:p>
            <a:pPr marL="0" indent="0">
              <a:buNone/>
            </a:pPr>
            <a:r>
              <a:rPr lang="en-US" b="1" dirty="0"/>
              <a:t>What is the most likely diagnosis?</a:t>
            </a:r>
          </a:p>
          <a:p>
            <a:pPr marL="0" indent="0">
              <a:buNone/>
            </a:pPr>
            <a:endParaRPr lang="en-US" dirty="0"/>
          </a:p>
          <a:p>
            <a:pPr marL="514350" indent="-514350">
              <a:buAutoNum type="alphaUcPeriod"/>
            </a:pPr>
            <a:r>
              <a:rPr lang="en-US" dirty="0"/>
              <a:t>Autosomal dominant polycystic kidney disease</a:t>
            </a:r>
          </a:p>
          <a:p>
            <a:pPr marL="514350" indent="-514350">
              <a:buAutoNum type="alphaUcPeriod"/>
            </a:pPr>
            <a:r>
              <a:rPr lang="en-US" b="1" u="sng" dirty="0"/>
              <a:t>Nephronophthisis</a:t>
            </a:r>
          </a:p>
          <a:p>
            <a:pPr marL="514350" indent="-514350">
              <a:buAutoNum type="alphaUcPeriod"/>
            </a:pPr>
            <a:r>
              <a:rPr lang="en-US" dirty="0"/>
              <a:t>Medullary sponge kidney</a:t>
            </a:r>
          </a:p>
          <a:p>
            <a:pPr marL="514350" indent="-514350">
              <a:buAutoNum type="alphaUcPeriod"/>
            </a:pPr>
            <a:r>
              <a:rPr lang="en-US" dirty="0" err="1"/>
              <a:t>Multicystic</a:t>
            </a:r>
            <a:r>
              <a:rPr lang="en-US" dirty="0"/>
              <a:t> dysplastic kidney</a:t>
            </a:r>
          </a:p>
          <a:p>
            <a:pPr marL="514350" indent="-514350">
              <a:buAutoNum type="alphaUcPeriod"/>
            </a:pPr>
            <a:r>
              <a:rPr lang="en-US" dirty="0"/>
              <a:t>Simple renal cysts</a:t>
            </a:r>
          </a:p>
        </p:txBody>
      </p:sp>
    </p:spTree>
    <p:extLst>
      <p:ext uri="{BB962C8B-B14F-4D97-AF65-F5344CB8AC3E}">
        <p14:creationId xmlns:p14="http://schemas.microsoft.com/office/powerpoint/2010/main" val="131200780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AF21AE-DCC0-846A-E37B-A2B32682123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4396B1A-AB44-D5E1-CF48-8A1648C0544B}"/>
              </a:ext>
            </a:extLst>
          </p:cNvPr>
          <p:cNvPicPr>
            <a:picLocks noChangeAspect="1"/>
          </p:cNvPicPr>
          <p:nvPr/>
        </p:nvPicPr>
        <p:blipFill>
          <a:blip r:embed="rId3"/>
          <a:stretch>
            <a:fillRect/>
          </a:stretch>
        </p:blipFill>
        <p:spPr>
          <a:xfrm>
            <a:off x="0" y="0"/>
            <a:ext cx="12192000" cy="6858000"/>
          </a:xfrm>
          <a:prstGeom prst="rect">
            <a:avLst/>
          </a:prstGeom>
        </p:spPr>
      </p:pic>
      <p:sp>
        <p:nvSpPr>
          <p:cNvPr id="5" name="Content Placeholder 4">
            <a:extLst>
              <a:ext uri="{FF2B5EF4-FFF2-40B4-BE49-F238E27FC236}">
                <a16:creationId xmlns:a16="http://schemas.microsoft.com/office/drawing/2014/main" id="{F144A289-FE1B-CE00-E32D-5518DE3C7F17}"/>
              </a:ext>
            </a:extLst>
          </p:cNvPr>
          <p:cNvSpPr>
            <a:spLocks noGrp="1"/>
          </p:cNvSpPr>
          <p:nvPr>
            <p:ph idx="1"/>
          </p:nvPr>
        </p:nvSpPr>
        <p:spPr>
          <a:xfrm>
            <a:off x="486137" y="601884"/>
            <a:ext cx="10867663" cy="5575079"/>
          </a:xfrm>
        </p:spPr>
        <p:txBody>
          <a:bodyPr>
            <a:normAutofit lnSpcReduction="10000"/>
          </a:bodyPr>
          <a:lstStyle/>
          <a:p>
            <a:pPr marL="0" indent="0">
              <a:buNone/>
            </a:pPr>
            <a:r>
              <a:rPr lang="en-US" dirty="0"/>
              <a:t>9) A 40-year-old man presents with hypertension and bilateral flank pain. His father had kidney failure in his 50s. Renal ultrasound shows enlarged kidneys with numerous bilateral cysts. Genetic testing reveals a truncating mutation in the PKD1 gene. </a:t>
            </a:r>
          </a:p>
          <a:p>
            <a:pPr marL="0" indent="0">
              <a:buNone/>
            </a:pPr>
            <a:endParaRPr lang="en-US" dirty="0"/>
          </a:p>
          <a:p>
            <a:pPr marL="0" indent="0">
              <a:buNone/>
            </a:pPr>
            <a:r>
              <a:rPr lang="en-US" b="1" dirty="0"/>
              <a:t>Which protein is most likely dysfunctional, and what is its primary cellular location?</a:t>
            </a:r>
          </a:p>
          <a:p>
            <a:pPr marL="0" indent="0">
              <a:buNone/>
            </a:pPr>
            <a:endParaRPr lang="en-US" dirty="0"/>
          </a:p>
          <a:p>
            <a:pPr marL="514350" indent="-514350">
              <a:buAutoNum type="alphaUcPeriod"/>
            </a:pPr>
            <a:r>
              <a:rPr lang="en-US" dirty="0"/>
              <a:t>Polycystin-1; primary cilium</a:t>
            </a:r>
          </a:p>
          <a:p>
            <a:pPr marL="514350" indent="-514350">
              <a:buAutoNum type="alphaUcPeriod"/>
            </a:pPr>
            <a:r>
              <a:rPr lang="en-US" dirty="0"/>
              <a:t>Fibrocystin; endoplasmic reticulum</a:t>
            </a:r>
          </a:p>
          <a:p>
            <a:pPr marL="514350" indent="-514350">
              <a:buAutoNum type="alphaUcPeriod"/>
            </a:pPr>
            <a:r>
              <a:rPr lang="en-US" dirty="0"/>
              <a:t>Polycystin-2; mitochondria</a:t>
            </a:r>
          </a:p>
          <a:p>
            <a:pPr marL="514350" indent="-514350">
              <a:buAutoNum type="alphaUcPeriod"/>
            </a:pPr>
            <a:r>
              <a:rPr lang="en-US" dirty="0" err="1"/>
              <a:t>Nephrin</a:t>
            </a:r>
            <a:r>
              <a:rPr lang="en-US" dirty="0"/>
              <a:t>; slit diaphragm</a:t>
            </a:r>
          </a:p>
          <a:p>
            <a:pPr marL="514350" indent="-514350">
              <a:buAutoNum type="alphaUcPeriod"/>
            </a:pPr>
            <a:r>
              <a:rPr lang="en-US" dirty="0"/>
              <a:t>Uromodulin; thick ascending limb</a:t>
            </a:r>
          </a:p>
        </p:txBody>
      </p:sp>
    </p:spTree>
    <p:extLst>
      <p:ext uri="{BB962C8B-B14F-4D97-AF65-F5344CB8AC3E}">
        <p14:creationId xmlns:p14="http://schemas.microsoft.com/office/powerpoint/2010/main" val="185262470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1C9977-CFF6-E316-D4EF-E53F76ADAFB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F658D96-3EE6-5DFF-58C6-02BD33699CF4}"/>
              </a:ext>
            </a:extLst>
          </p:cNvPr>
          <p:cNvPicPr>
            <a:picLocks noChangeAspect="1"/>
          </p:cNvPicPr>
          <p:nvPr/>
        </p:nvPicPr>
        <p:blipFill>
          <a:blip r:embed="rId3"/>
          <a:stretch>
            <a:fillRect/>
          </a:stretch>
        </p:blipFill>
        <p:spPr>
          <a:xfrm>
            <a:off x="0" y="0"/>
            <a:ext cx="12192000" cy="6858000"/>
          </a:xfrm>
          <a:prstGeom prst="rect">
            <a:avLst/>
          </a:prstGeom>
        </p:spPr>
      </p:pic>
      <p:sp>
        <p:nvSpPr>
          <p:cNvPr id="5" name="Content Placeholder 4">
            <a:extLst>
              <a:ext uri="{FF2B5EF4-FFF2-40B4-BE49-F238E27FC236}">
                <a16:creationId xmlns:a16="http://schemas.microsoft.com/office/drawing/2014/main" id="{01DBAF2F-2EB8-12E1-71B2-96C247F780DB}"/>
              </a:ext>
            </a:extLst>
          </p:cNvPr>
          <p:cNvSpPr>
            <a:spLocks noGrp="1"/>
          </p:cNvSpPr>
          <p:nvPr>
            <p:ph idx="1"/>
          </p:nvPr>
        </p:nvSpPr>
        <p:spPr>
          <a:xfrm>
            <a:off x="486137" y="601884"/>
            <a:ext cx="10867663" cy="5575079"/>
          </a:xfrm>
        </p:spPr>
        <p:txBody>
          <a:bodyPr>
            <a:normAutofit lnSpcReduction="10000"/>
          </a:bodyPr>
          <a:lstStyle/>
          <a:p>
            <a:pPr marL="0" indent="0">
              <a:buNone/>
            </a:pPr>
            <a:r>
              <a:rPr lang="en-US" dirty="0"/>
              <a:t>9) A 40-year-old man presents with hypertension and bilateral flank pain. His father had kidney failure in his 50s. Renal ultrasound shows enlarged kidneys with numerous bilateral cysts. Genetic testing reveals a truncating mutation in the PKD1 gene. </a:t>
            </a:r>
          </a:p>
          <a:p>
            <a:pPr marL="0" indent="0">
              <a:buNone/>
            </a:pPr>
            <a:endParaRPr lang="en-US" dirty="0"/>
          </a:p>
          <a:p>
            <a:pPr marL="0" indent="0">
              <a:buNone/>
            </a:pPr>
            <a:r>
              <a:rPr lang="en-US" b="1" dirty="0"/>
              <a:t>Which protein is most likely dysfunctional, and what is its primary cellular location?</a:t>
            </a:r>
          </a:p>
          <a:p>
            <a:pPr marL="0" indent="0">
              <a:buNone/>
            </a:pPr>
            <a:endParaRPr lang="en-US" dirty="0"/>
          </a:p>
          <a:p>
            <a:pPr marL="514350" indent="-514350">
              <a:buAutoNum type="alphaUcPeriod"/>
            </a:pPr>
            <a:r>
              <a:rPr lang="en-US" b="1" u="sng" dirty="0"/>
              <a:t>Polycystin-1; primary cilium</a:t>
            </a:r>
          </a:p>
          <a:p>
            <a:pPr marL="514350" indent="-514350">
              <a:buAutoNum type="alphaUcPeriod"/>
            </a:pPr>
            <a:r>
              <a:rPr lang="en-US" dirty="0"/>
              <a:t>Fibrocystin; endoplasmic reticulum</a:t>
            </a:r>
          </a:p>
          <a:p>
            <a:pPr marL="514350" indent="-514350">
              <a:buAutoNum type="alphaUcPeriod"/>
            </a:pPr>
            <a:r>
              <a:rPr lang="en-US" dirty="0"/>
              <a:t>Polycystin-2; mitochondria</a:t>
            </a:r>
          </a:p>
          <a:p>
            <a:pPr marL="514350" indent="-514350">
              <a:buAutoNum type="alphaUcPeriod"/>
            </a:pPr>
            <a:r>
              <a:rPr lang="en-US" dirty="0" err="1"/>
              <a:t>Nephrin</a:t>
            </a:r>
            <a:r>
              <a:rPr lang="en-US" dirty="0"/>
              <a:t>; slit diaphragm</a:t>
            </a:r>
          </a:p>
          <a:p>
            <a:pPr marL="514350" indent="-514350">
              <a:buAutoNum type="alphaUcPeriod"/>
            </a:pPr>
            <a:r>
              <a:rPr lang="en-US" dirty="0"/>
              <a:t>Uromodulin; thick ascending limb</a:t>
            </a:r>
          </a:p>
        </p:txBody>
      </p:sp>
    </p:spTree>
    <p:extLst>
      <p:ext uri="{BB962C8B-B14F-4D97-AF65-F5344CB8AC3E}">
        <p14:creationId xmlns:p14="http://schemas.microsoft.com/office/powerpoint/2010/main" val="104436818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B2136C-B850-98C7-C45A-122E9885640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AC951C4-31A2-D154-AF77-1DF011AAD345}"/>
              </a:ext>
            </a:extLst>
          </p:cNvPr>
          <p:cNvPicPr>
            <a:picLocks noChangeAspect="1"/>
          </p:cNvPicPr>
          <p:nvPr/>
        </p:nvPicPr>
        <p:blipFill>
          <a:blip r:embed="rId3"/>
          <a:stretch>
            <a:fillRect/>
          </a:stretch>
        </p:blipFill>
        <p:spPr>
          <a:xfrm>
            <a:off x="0" y="0"/>
            <a:ext cx="12192000" cy="6858000"/>
          </a:xfrm>
          <a:prstGeom prst="rect">
            <a:avLst/>
          </a:prstGeom>
        </p:spPr>
      </p:pic>
      <p:sp>
        <p:nvSpPr>
          <p:cNvPr id="5" name="Content Placeholder 4">
            <a:extLst>
              <a:ext uri="{FF2B5EF4-FFF2-40B4-BE49-F238E27FC236}">
                <a16:creationId xmlns:a16="http://schemas.microsoft.com/office/drawing/2014/main" id="{B4CC3D43-0F6C-039F-6C38-48803CC6EA53}"/>
              </a:ext>
            </a:extLst>
          </p:cNvPr>
          <p:cNvSpPr>
            <a:spLocks noGrp="1"/>
          </p:cNvSpPr>
          <p:nvPr>
            <p:ph idx="1"/>
          </p:nvPr>
        </p:nvSpPr>
        <p:spPr>
          <a:xfrm>
            <a:off x="486137" y="601884"/>
            <a:ext cx="10867663" cy="5575079"/>
          </a:xfrm>
        </p:spPr>
        <p:txBody>
          <a:bodyPr>
            <a:normAutofit/>
          </a:bodyPr>
          <a:lstStyle/>
          <a:p>
            <a:pPr marL="0" indent="0">
              <a:buNone/>
            </a:pPr>
            <a:r>
              <a:rPr lang="en-US" dirty="0"/>
              <a:t>10) A 28-year-old woman presents with seizures, facial </a:t>
            </a:r>
            <a:r>
              <a:rPr lang="en-US" dirty="0" err="1"/>
              <a:t>angiofibromas</a:t>
            </a:r>
            <a:r>
              <a:rPr lang="en-US" dirty="0"/>
              <a:t>, and hypopigmented macules. Renal ultrasound reveals multiple small, simple cysts and bilateral </a:t>
            </a:r>
            <a:r>
              <a:rPr lang="en-US" dirty="0" err="1"/>
              <a:t>angiomyolipomas</a:t>
            </a:r>
            <a:r>
              <a:rPr lang="en-US" dirty="0"/>
              <a:t>. Genetic testing is pending</a:t>
            </a:r>
          </a:p>
          <a:p>
            <a:pPr marL="0" indent="0">
              <a:buNone/>
            </a:pPr>
            <a:endParaRPr lang="en-US" dirty="0"/>
          </a:p>
          <a:p>
            <a:pPr marL="0" indent="0">
              <a:buNone/>
            </a:pPr>
            <a:r>
              <a:rPr lang="en-US" b="1" dirty="0"/>
              <a:t>Which inheritance pattern is most likely for this condition?</a:t>
            </a:r>
          </a:p>
          <a:p>
            <a:pPr marL="0" indent="0">
              <a:buNone/>
            </a:pPr>
            <a:endParaRPr lang="en-US" dirty="0"/>
          </a:p>
          <a:p>
            <a:pPr marL="514350" indent="-514350">
              <a:buAutoNum type="alphaUcPeriod"/>
            </a:pPr>
            <a:r>
              <a:rPr lang="en-US" dirty="0"/>
              <a:t>Autosomal dominant</a:t>
            </a:r>
          </a:p>
          <a:p>
            <a:pPr marL="514350" indent="-514350" algn="just">
              <a:buAutoNum type="alphaUcPeriod"/>
            </a:pPr>
            <a:r>
              <a:rPr lang="en-US" dirty="0"/>
              <a:t>Autosomal recessive</a:t>
            </a:r>
          </a:p>
          <a:p>
            <a:pPr marL="514350" indent="-514350" algn="just">
              <a:buAutoNum type="alphaUcPeriod"/>
            </a:pPr>
            <a:r>
              <a:rPr lang="en-US" dirty="0"/>
              <a:t>X-linked recessive</a:t>
            </a:r>
          </a:p>
          <a:p>
            <a:pPr marL="514350" indent="-514350" algn="just">
              <a:buAutoNum type="alphaUcPeriod"/>
            </a:pPr>
            <a:r>
              <a:rPr lang="en-US" dirty="0"/>
              <a:t>Mitochondrial</a:t>
            </a:r>
          </a:p>
          <a:p>
            <a:pPr marL="514350" indent="-514350" algn="just">
              <a:buAutoNum type="alphaUcPeriod"/>
            </a:pPr>
            <a:r>
              <a:rPr lang="en-US" dirty="0"/>
              <a:t>Multifactorial</a:t>
            </a:r>
          </a:p>
        </p:txBody>
      </p:sp>
    </p:spTree>
    <p:extLst>
      <p:ext uri="{BB962C8B-B14F-4D97-AF65-F5344CB8AC3E}">
        <p14:creationId xmlns:p14="http://schemas.microsoft.com/office/powerpoint/2010/main" val="353415131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C9995C-2C6F-9C2D-2F4A-39B2D76193D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46EF0CC-B7B7-733F-BEA3-EF44CEC1824B}"/>
              </a:ext>
            </a:extLst>
          </p:cNvPr>
          <p:cNvPicPr>
            <a:picLocks noChangeAspect="1"/>
          </p:cNvPicPr>
          <p:nvPr/>
        </p:nvPicPr>
        <p:blipFill>
          <a:blip r:embed="rId3"/>
          <a:stretch>
            <a:fillRect/>
          </a:stretch>
        </p:blipFill>
        <p:spPr>
          <a:xfrm>
            <a:off x="0" y="0"/>
            <a:ext cx="12192000" cy="6858000"/>
          </a:xfrm>
          <a:prstGeom prst="rect">
            <a:avLst/>
          </a:prstGeom>
        </p:spPr>
      </p:pic>
      <p:sp>
        <p:nvSpPr>
          <p:cNvPr id="5" name="Content Placeholder 4">
            <a:extLst>
              <a:ext uri="{FF2B5EF4-FFF2-40B4-BE49-F238E27FC236}">
                <a16:creationId xmlns:a16="http://schemas.microsoft.com/office/drawing/2014/main" id="{8E7291C0-DE39-DC09-A642-E5E95FCF7FA8}"/>
              </a:ext>
            </a:extLst>
          </p:cNvPr>
          <p:cNvSpPr>
            <a:spLocks noGrp="1"/>
          </p:cNvSpPr>
          <p:nvPr>
            <p:ph idx="1"/>
          </p:nvPr>
        </p:nvSpPr>
        <p:spPr>
          <a:xfrm>
            <a:off x="486137" y="601884"/>
            <a:ext cx="10867663" cy="5575079"/>
          </a:xfrm>
        </p:spPr>
        <p:txBody>
          <a:bodyPr>
            <a:normAutofit/>
          </a:bodyPr>
          <a:lstStyle/>
          <a:p>
            <a:pPr marL="0" indent="0">
              <a:buNone/>
            </a:pPr>
            <a:r>
              <a:rPr lang="en-US" dirty="0"/>
              <a:t>10) A 28-year-old woman presents with seizures, facial </a:t>
            </a:r>
            <a:r>
              <a:rPr lang="en-US" dirty="0" err="1"/>
              <a:t>angiofibromas</a:t>
            </a:r>
            <a:r>
              <a:rPr lang="en-US" dirty="0"/>
              <a:t>, and hypopigmented macules. Renal ultrasound reveals multiple small, simple cysts and bilateral </a:t>
            </a:r>
            <a:r>
              <a:rPr lang="en-US" dirty="0" err="1"/>
              <a:t>angiomyolipomas</a:t>
            </a:r>
            <a:r>
              <a:rPr lang="en-US" dirty="0"/>
              <a:t>. Genetic testing </a:t>
            </a:r>
            <a:r>
              <a:rPr lang="en-US"/>
              <a:t>is pending.</a:t>
            </a:r>
            <a:endParaRPr lang="en-US" dirty="0"/>
          </a:p>
          <a:p>
            <a:pPr marL="0" indent="0">
              <a:buNone/>
            </a:pPr>
            <a:endParaRPr lang="en-US" dirty="0"/>
          </a:p>
          <a:p>
            <a:pPr marL="0" indent="0">
              <a:buNone/>
            </a:pPr>
            <a:r>
              <a:rPr lang="en-US" b="1" dirty="0"/>
              <a:t>Which inheritance pattern is most likely for this condition?</a:t>
            </a:r>
          </a:p>
          <a:p>
            <a:pPr marL="0" indent="0">
              <a:buNone/>
            </a:pPr>
            <a:endParaRPr lang="en-US" dirty="0"/>
          </a:p>
          <a:p>
            <a:pPr marL="514350" indent="-514350">
              <a:buAutoNum type="alphaUcPeriod"/>
            </a:pPr>
            <a:r>
              <a:rPr lang="en-US" b="1" dirty="0"/>
              <a:t>Autosomal dominant</a:t>
            </a:r>
          </a:p>
          <a:p>
            <a:pPr marL="514350" indent="-514350" algn="just">
              <a:buAutoNum type="alphaUcPeriod"/>
            </a:pPr>
            <a:r>
              <a:rPr lang="en-US" dirty="0"/>
              <a:t>Autosomal recessive</a:t>
            </a:r>
          </a:p>
          <a:p>
            <a:pPr marL="514350" indent="-514350" algn="just">
              <a:buAutoNum type="alphaUcPeriod"/>
            </a:pPr>
            <a:r>
              <a:rPr lang="en-US" dirty="0"/>
              <a:t>X-linked recessive</a:t>
            </a:r>
          </a:p>
          <a:p>
            <a:pPr marL="514350" indent="-514350" algn="just">
              <a:buAutoNum type="alphaUcPeriod"/>
            </a:pPr>
            <a:r>
              <a:rPr lang="en-US" dirty="0"/>
              <a:t>Mitochondrial</a:t>
            </a:r>
          </a:p>
          <a:p>
            <a:pPr marL="514350" indent="-514350" algn="just">
              <a:buAutoNum type="alphaUcPeriod"/>
            </a:pPr>
            <a:r>
              <a:rPr lang="en-US" dirty="0"/>
              <a:t>Multifactorial</a:t>
            </a:r>
          </a:p>
        </p:txBody>
      </p:sp>
    </p:spTree>
    <p:extLst>
      <p:ext uri="{BB962C8B-B14F-4D97-AF65-F5344CB8AC3E}">
        <p14:creationId xmlns:p14="http://schemas.microsoft.com/office/powerpoint/2010/main" val="145305283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F7521C-A6F7-DE47-AA0B-27256A86B939}"/>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5913DD57-7913-414A-BDD0-FDA2BD046786}"/>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9F51B0C7-F756-D540-A678-BA9C24045D5F}"/>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2797996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r>
              <a:rPr lang="en-US" b="1" dirty="0"/>
              <a:t>Complex Cysts</a:t>
            </a:r>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a:xfrm>
            <a:off x="838201" y="1825625"/>
            <a:ext cx="6057900" cy="4351338"/>
          </a:xfrm>
        </p:spPr>
        <p:txBody>
          <a:bodyPr/>
          <a:lstStyle/>
          <a:p>
            <a:r>
              <a:rPr lang="en-US" dirty="0"/>
              <a:t>High risk of malignancy</a:t>
            </a:r>
          </a:p>
          <a:p>
            <a:r>
              <a:rPr lang="en-US" dirty="0"/>
              <a:t>Ultrasound Features</a:t>
            </a:r>
          </a:p>
          <a:p>
            <a:pPr lvl="1"/>
            <a:r>
              <a:rPr lang="en-US" dirty="0"/>
              <a:t>Septations</a:t>
            </a:r>
          </a:p>
          <a:p>
            <a:pPr lvl="1"/>
            <a:r>
              <a:rPr lang="en-US" dirty="0"/>
              <a:t>Calcifications</a:t>
            </a:r>
          </a:p>
          <a:p>
            <a:pPr lvl="1"/>
            <a:r>
              <a:rPr lang="en-US" dirty="0"/>
              <a:t>Solid features</a:t>
            </a:r>
          </a:p>
          <a:p>
            <a:pPr lvl="1"/>
            <a:r>
              <a:rPr lang="en-US" dirty="0"/>
              <a:t>Thickened or irregular walls</a:t>
            </a:r>
          </a:p>
          <a:p>
            <a:pPr lvl="1"/>
            <a:r>
              <a:rPr lang="en-US" dirty="0"/>
              <a:t>Vascular component (contrast/doppler enhanced)</a:t>
            </a:r>
          </a:p>
          <a:p>
            <a:r>
              <a:rPr lang="en-US" dirty="0"/>
              <a:t>Require further imaging with CT or MRI</a:t>
            </a:r>
          </a:p>
        </p:txBody>
      </p:sp>
      <p:pic>
        <p:nvPicPr>
          <p:cNvPr id="3074" name="Picture 2" descr="2.1.3 Renal cysts | Ultrasound Cases">
            <a:extLst>
              <a:ext uri="{FF2B5EF4-FFF2-40B4-BE49-F238E27FC236}">
                <a16:creationId xmlns:a16="http://schemas.microsoft.com/office/drawing/2014/main" id="{7190ECE7-FC46-B95D-2233-56D0CD0667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49844" y="753750"/>
            <a:ext cx="3663951" cy="274796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Renal cyst - Bosniak IV | Radiology Case | Radiopaedia.org">
            <a:extLst>
              <a:ext uri="{FF2B5EF4-FFF2-40B4-BE49-F238E27FC236}">
                <a16:creationId xmlns:a16="http://schemas.microsoft.com/office/drawing/2014/main" id="{A59D89E5-9355-50E9-9C8C-F4A283FA7D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96100" y="3026881"/>
            <a:ext cx="5199904" cy="328501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D4A85CC-5334-C826-058B-5B746AC2D0A9}"/>
              </a:ext>
            </a:extLst>
          </p:cNvPr>
          <p:cNvSpPr txBox="1"/>
          <p:nvPr/>
        </p:nvSpPr>
        <p:spPr>
          <a:xfrm>
            <a:off x="9894014" y="6556137"/>
            <a:ext cx="971741" cy="246221"/>
          </a:xfrm>
          <a:prstGeom prst="rect">
            <a:avLst/>
          </a:prstGeom>
          <a:noFill/>
        </p:spPr>
        <p:txBody>
          <a:bodyPr wrap="none" rtlCol="0">
            <a:spAutoFit/>
          </a:bodyPr>
          <a:lstStyle/>
          <a:p>
            <a:r>
              <a:rPr lang="en-US" sz="1000" dirty="0" err="1"/>
              <a:t>Radiopedia.org</a:t>
            </a:r>
            <a:endParaRPr lang="en-US" sz="1000" dirty="0"/>
          </a:p>
        </p:txBody>
      </p:sp>
    </p:spTree>
    <p:extLst>
      <p:ext uri="{BB962C8B-B14F-4D97-AF65-F5344CB8AC3E}">
        <p14:creationId xmlns:p14="http://schemas.microsoft.com/office/powerpoint/2010/main" val="2527395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p:txBody>
          <a:bodyPr/>
          <a:lstStyle/>
          <a:p>
            <a:endParaRPr lang="en-US"/>
          </a:p>
        </p:txBody>
      </p:sp>
      <p:pic>
        <p:nvPicPr>
          <p:cNvPr id="1026" name="Picture 2">
            <a:extLst>
              <a:ext uri="{FF2B5EF4-FFF2-40B4-BE49-F238E27FC236}">
                <a16:creationId xmlns:a16="http://schemas.microsoft.com/office/drawing/2014/main" id="{D0305540-114D-BB86-8FB1-D1A17F8E24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741"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8721E04-AFE2-9475-D604-D27D8E5E1604}"/>
              </a:ext>
            </a:extLst>
          </p:cNvPr>
          <p:cNvSpPr txBox="1"/>
          <p:nvPr/>
        </p:nvSpPr>
        <p:spPr>
          <a:xfrm>
            <a:off x="328773" y="6611387"/>
            <a:ext cx="5110694" cy="246221"/>
          </a:xfrm>
          <a:prstGeom prst="rect">
            <a:avLst/>
          </a:prstGeom>
          <a:noFill/>
        </p:spPr>
        <p:txBody>
          <a:bodyPr wrap="none" rtlCol="0">
            <a:spAutoFit/>
          </a:bodyPr>
          <a:lstStyle/>
          <a:p>
            <a:r>
              <a:rPr lang="en-US" sz="1000" dirty="0" err="1"/>
              <a:t>Bosniak</a:t>
            </a:r>
            <a:r>
              <a:rPr lang="en-US" sz="1000" dirty="0"/>
              <a:t> classification illustration: Case courtesy of Dr Matt </a:t>
            </a:r>
            <a:r>
              <a:rPr lang="en-US" sz="1000" dirty="0" err="1"/>
              <a:t>Skalski</a:t>
            </a:r>
            <a:r>
              <a:rPr lang="en-US" sz="1000" dirty="0"/>
              <a:t>, </a:t>
            </a:r>
            <a:r>
              <a:rPr lang="en-US" sz="1000" dirty="0" err="1"/>
              <a:t>Radiopaedia.org</a:t>
            </a:r>
            <a:r>
              <a:rPr lang="en-US" sz="1000" dirty="0"/>
              <a:t>, </a:t>
            </a:r>
            <a:r>
              <a:rPr lang="en-US" sz="1000" dirty="0" err="1"/>
              <a:t>rID</a:t>
            </a:r>
            <a:r>
              <a:rPr lang="en-US" sz="1000" dirty="0"/>
              <a:t>: 20989</a:t>
            </a:r>
            <a:endParaRPr lang="en-US" sz="1000" b="0" i="0" dirty="0">
              <a:solidFill>
                <a:srgbClr val="2D2D2D"/>
              </a:solidFill>
              <a:effectLst/>
              <a:latin typeface="Merriweather Sans" panose="020F0502020204030204" pitchFamily="34" charset="0"/>
            </a:endParaRPr>
          </a:p>
        </p:txBody>
      </p:sp>
    </p:spTree>
    <p:extLst>
      <p:ext uri="{BB962C8B-B14F-4D97-AF65-F5344CB8AC3E}">
        <p14:creationId xmlns:p14="http://schemas.microsoft.com/office/powerpoint/2010/main" val="14822379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r>
              <a:rPr lang="en-US" b="1" dirty="0"/>
              <a:t>Congenital Solitary Functioning Kidney</a:t>
            </a:r>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p:txBody>
          <a:bodyPr/>
          <a:lstStyle/>
          <a:p>
            <a:r>
              <a:rPr lang="en-US" dirty="0"/>
              <a:t>Conditions of being born with only one functioning kidney</a:t>
            </a:r>
          </a:p>
          <a:p>
            <a:r>
              <a:rPr lang="en-US" dirty="0"/>
              <a:t>The majority are asymptomatic with compensatory hypertrophy of the contralateral kidney, but anomalies in the contralateral kidney are common</a:t>
            </a:r>
          </a:p>
          <a:p>
            <a:r>
              <a:rPr lang="en-US" dirty="0"/>
              <a:t>Often diagnosed prenatally via ultrasound</a:t>
            </a:r>
          </a:p>
        </p:txBody>
      </p:sp>
    </p:spTree>
    <p:extLst>
      <p:ext uri="{BB962C8B-B14F-4D97-AF65-F5344CB8AC3E}">
        <p14:creationId xmlns:p14="http://schemas.microsoft.com/office/powerpoint/2010/main" val="12354524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2080</TotalTime>
  <Words>4473</Words>
  <Application>Microsoft Macintosh PowerPoint</Application>
  <PresentationFormat>Widescreen</PresentationFormat>
  <Paragraphs>507</Paragraphs>
  <Slides>66</Slides>
  <Notes>24</Notes>
  <HiddenSlides>4</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66</vt:i4>
      </vt:variant>
    </vt:vector>
  </HeadingPairs>
  <TitlesOfParts>
    <vt:vector size="73" baseType="lpstr">
      <vt:lpstr>Arial</vt:lpstr>
      <vt:lpstr>Calibri</vt:lpstr>
      <vt:lpstr>Calibri Light</vt:lpstr>
      <vt:lpstr>Garamond</vt:lpstr>
      <vt:lpstr>Merriweather Sans</vt:lpstr>
      <vt:lpstr>Wingdings</vt:lpstr>
      <vt:lpstr>Office Theme</vt:lpstr>
      <vt:lpstr>Cystic Kidney Diseases</vt:lpstr>
      <vt:lpstr>Disclosures</vt:lpstr>
      <vt:lpstr>Objectives</vt:lpstr>
      <vt:lpstr>Overview</vt:lpstr>
      <vt:lpstr>PowerPoint Presentation</vt:lpstr>
      <vt:lpstr>Simple Cysts</vt:lpstr>
      <vt:lpstr>Complex Cysts</vt:lpstr>
      <vt:lpstr>PowerPoint Presentation</vt:lpstr>
      <vt:lpstr>Congenital Solitary Functioning Kidney</vt:lpstr>
      <vt:lpstr>PowerPoint Presentation</vt:lpstr>
      <vt:lpstr>Multicystic Dysplastic Kidney</vt:lpstr>
      <vt:lpstr>Polycystic Kidney Diseases</vt:lpstr>
      <vt:lpstr>Autosomal Dominant Polycystic Kidney Disease (ADPKD)</vt:lpstr>
      <vt:lpstr>ADPKD Epidemiology</vt:lpstr>
      <vt:lpstr>ADPKD Genetics and Pathophysiology</vt:lpstr>
      <vt:lpstr>ADPKD Clinical Characteristics </vt:lpstr>
      <vt:lpstr>PowerPoint Presentation</vt:lpstr>
      <vt:lpstr>PowerPoint Presentation</vt:lpstr>
      <vt:lpstr>PowerPoint Presentation</vt:lpstr>
      <vt:lpstr>PowerPoint Presentation</vt:lpstr>
      <vt:lpstr>C05-31 APKD</vt:lpstr>
      <vt:lpstr>Autosomal Recessive Polycystic Kidney Disease (ARPKD)</vt:lpstr>
      <vt:lpstr>PowerPoint Presentation</vt:lpstr>
      <vt:lpstr>PowerPoint Presentation</vt:lpstr>
      <vt:lpstr>PowerPoint Presentation</vt:lpstr>
      <vt:lpstr>PowerPoint Presentation</vt:lpstr>
      <vt:lpstr>PowerPoint Presentation</vt:lpstr>
      <vt:lpstr>Potter Sequence</vt:lpstr>
      <vt:lpstr>PowerPoint Presentation</vt:lpstr>
      <vt:lpstr>PowerPoint Presentation</vt:lpstr>
      <vt:lpstr>Other Cystic Diseases</vt:lpstr>
      <vt:lpstr>Tuberous Sclerosis Complex (TSC)</vt:lpstr>
      <vt:lpstr>PowerPoint Presentation</vt:lpstr>
      <vt:lpstr>Von Hippel-Lindau (VHL)</vt:lpstr>
      <vt:lpstr>Wilms Tumor (Nephroblastoma)</vt:lpstr>
      <vt:lpstr>Wilms Tumor Syndromes</vt:lpstr>
      <vt:lpstr>PowerPoint Presentation</vt:lpstr>
      <vt:lpstr>PowerPoint Presentation</vt:lpstr>
      <vt:lpstr>Tubulointerstitial Cystic Diseases</vt:lpstr>
      <vt:lpstr>Acquired Cystic Kidney Disease</vt:lpstr>
      <vt:lpstr>PowerPoint Presentation</vt:lpstr>
      <vt:lpstr>PowerPoint Presentation</vt:lpstr>
      <vt:lpstr>PowerPoint Presentation</vt:lpstr>
      <vt:lpstr>Resources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Angela Klocke</dc:creator>
  <cp:lastModifiedBy>Jake Nysather</cp:lastModifiedBy>
  <cp:revision>53</cp:revision>
  <dcterms:created xsi:type="dcterms:W3CDTF">2021-01-06T15:17:42Z</dcterms:created>
  <dcterms:modified xsi:type="dcterms:W3CDTF">2025-10-29T15:40:17Z</dcterms:modified>
</cp:coreProperties>
</file>