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3"/>
  </p:notesMasterIdLst>
  <p:sldIdLst>
    <p:sldId id="659" r:id="rId2"/>
    <p:sldId id="259" r:id="rId3"/>
    <p:sldId id="261" r:id="rId4"/>
    <p:sldId id="260" r:id="rId5"/>
    <p:sldId id="643" r:id="rId6"/>
    <p:sldId id="644" r:id="rId7"/>
    <p:sldId id="645" r:id="rId8"/>
    <p:sldId id="568" r:id="rId9"/>
    <p:sldId id="569" r:id="rId10"/>
    <p:sldId id="425" r:id="rId11"/>
    <p:sldId id="577" r:id="rId12"/>
    <p:sldId id="578" r:id="rId13"/>
    <p:sldId id="429" r:id="rId14"/>
    <p:sldId id="579" r:id="rId15"/>
    <p:sldId id="543" r:id="rId16"/>
    <p:sldId id="580" r:id="rId17"/>
    <p:sldId id="570" r:id="rId18"/>
    <p:sldId id="545" r:id="rId19"/>
    <p:sldId id="465" r:id="rId20"/>
    <p:sldId id="314" r:id="rId21"/>
    <p:sldId id="445" r:id="rId22"/>
    <p:sldId id="446" r:id="rId23"/>
    <p:sldId id="553" r:id="rId24"/>
    <p:sldId id="606" r:id="rId25"/>
    <p:sldId id="263" r:id="rId26"/>
    <p:sldId id="581" r:id="rId27"/>
    <p:sldId id="267" r:id="rId28"/>
    <p:sldId id="584" r:id="rId29"/>
    <p:sldId id="357" r:id="rId30"/>
    <p:sldId id="358" r:id="rId31"/>
    <p:sldId id="359" r:id="rId32"/>
    <p:sldId id="360" r:id="rId33"/>
    <p:sldId id="266" r:id="rId34"/>
    <p:sldId id="582" r:id="rId35"/>
    <p:sldId id="583" r:id="rId36"/>
    <p:sldId id="586" r:id="rId37"/>
    <p:sldId id="585" r:id="rId38"/>
    <p:sldId id="269" r:id="rId39"/>
    <p:sldId id="602" r:id="rId40"/>
    <p:sldId id="604" r:id="rId41"/>
    <p:sldId id="268" r:id="rId42"/>
    <p:sldId id="587" r:id="rId43"/>
    <p:sldId id="554" r:id="rId44"/>
    <p:sldId id="590" r:id="rId45"/>
    <p:sldId id="591" r:id="rId46"/>
    <p:sldId id="592" r:id="rId47"/>
    <p:sldId id="593" r:id="rId48"/>
    <p:sldId id="361" r:id="rId49"/>
    <p:sldId id="595" r:id="rId50"/>
    <p:sldId id="596" r:id="rId51"/>
    <p:sldId id="603" r:id="rId52"/>
    <p:sldId id="597" r:id="rId53"/>
    <p:sldId id="598" r:id="rId54"/>
    <p:sldId id="599" r:id="rId55"/>
    <p:sldId id="600" r:id="rId56"/>
    <p:sldId id="286" r:id="rId57"/>
    <p:sldId id="555" r:id="rId58"/>
    <p:sldId id="567" r:id="rId59"/>
    <p:sldId id="278" r:id="rId60"/>
    <p:sldId id="605" r:id="rId61"/>
    <p:sldId id="609" r:id="rId62"/>
    <p:sldId id="607" r:id="rId63"/>
    <p:sldId id="608" r:id="rId64"/>
    <p:sldId id="394" r:id="rId65"/>
    <p:sldId id="413" r:id="rId66"/>
    <p:sldId id="432" r:id="rId67"/>
    <p:sldId id="464" r:id="rId68"/>
    <p:sldId id="410" r:id="rId69"/>
    <p:sldId id="610" r:id="rId70"/>
    <p:sldId id="400" r:id="rId71"/>
    <p:sldId id="299" r:id="rId72"/>
    <p:sldId id="611" r:id="rId73"/>
    <p:sldId id="612" r:id="rId74"/>
    <p:sldId id="1128" r:id="rId75"/>
    <p:sldId id="613" r:id="rId76"/>
    <p:sldId id="614" r:id="rId77"/>
    <p:sldId id="615" r:id="rId78"/>
    <p:sldId id="616" r:id="rId79"/>
    <p:sldId id="617" r:id="rId80"/>
    <p:sldId id="618" r:id="rId81"/>
    <p:sldId id="409" r:id="rId82"/>
    <p:sldId id="619" r:id="rId83"/>
    <p:sldId id="620" r:id="rId84"/>
    <p:sldId id="412" r:id="rId85"/>
    <p:sldId id="411" r:id="rId86"/>
    <p:sldId id="390" r:id="rId87"/>
    <p:sldId id="621" r:id="rId88"/>
    <p:sldId id="622" r:id="rId89"/>
    <p:sldId id="434" r:id="rId90"/>
    <p:sldId id="623" r:id="rId91"/>
    <p:sldId id="624" r:id="rId92"/>
    <p:sldId id="625" r:id="rId93"/>
    <p:sldId id="626" r:id="rId94"/>
    <p:sldId id="396" r:id="rId95"/>
    <p:sldId id="629" r:id="rId96"/>
    <p:sldId id="630" r:id="rId97"/>
    <p:sldId id="393" r:id="rId98"/>
    <p:sldId id="631" r:id="rId99"/>
    <p:sldId id="395" r:id="rId100"/>
    <p:sldId id="391" r:id="rId101"/>
    <p:sldId id="392" r:id="rId102"/>
    <p:sldId id="632" r:id="rId103"/>
    <p:sldId id="628" r:id="rId104"/>
    <p:sldId id="284" r:id="rId105"/>
    <p:sldId id="415" r:id="rId106"/>
    <p:sldId id="422" r:id="rId107"/>
    <p:sldId id="424" r:id="rId108"/>
    <p:sldId id="420" r:id="rId109"/>
    <p:sldId id="421" r:id="rId110"/>
    <p:sldId id="504" r:id="rId111"/>
    <p:sldId id="505" r:id="rId112"/>
    <p:sldId id="517" r:id="rId113"/>
    <p:sldId id="1130" r:id="rId114"/>
    <p:sldId id="1129" r:id="rId115"/>
    <p:sldId id="634" r:id="rId116"/>
    <p:sldId id="518" r:id="rId117"/>
    <p:sldId id="635" r:id="rId118"/>
    <p:sldId id="482" r:id="rId119"/>
    <p:sldId id="637" r:id="rId120"/>
    <p:sldId id="639" r:id="rId121"/>
    <p:sldId id="638" r:id="rId122"/>
    <p:sldId id="483" r:id="rId123"/>
    <p:sldId id="484" r:id="rId124"/>
    <p:sldId id="1127" r:id="rId125"/>
    <p:sldId id="641" r:id="rId126"/>
    <p:sldId id="485" r:id="rId127"/>
    <p:sldId id="640" r:id="rId128"/>
    <p:sldId id="642" r:id="rId129"/>
    <p:sldId id="347" r:id="rId130"/>
    <p:sldId id="573" r:id="rId131"/>
    <p:sldId id="348" r:id="rId132"/>
    <p:sldId id="379" r:id="rId133"/>
    <p:sldId id="477" r:id="rId134"/>
    <p:sldId id="487" r:id="rId135"/>
    <p:sldId id="488" r:id="rId136"/>
    <p:sldId id="380" r:id="rId137"/>
    <p:sldId id="381" r:id="rId138"/>
    <p:sldId id="383" r:id="rId139"/>
    <p:sldId id="646" r:id="rId140"/>
    <p:sldId id="647" r:id="rId141"/>
    <p:sldId id="384" r:id="rId142"/>
    <p:sldId id="648" r:id="rId143"/>
    <p:sldId id="385" r:id="rId144"/>
    <p:sldId id="649" r:id="rId145"/>
    <p:sldId id="479" r:id="rId146"/>
    <p:sldId id="386" r:id="rId147"/>
    <p:sldId id="650" r:id="rId148"/>
    <p:sldId id="452" r:id="rId149"/>
    <p:sldId id="651" r:id="rId150"/>
    <p:sldId id="453" r:id="rId151"/>
    <p:sldId id="652" r:id="rId152"/>
    <p:sldId id="454" r:id="rId153"/>
    <p:sldId id="653" r:id="rId154"/>
    <p:sldId id="455" r:id="rId155"/>
    <p:sldId id="654" r:id="rId156"/>
    <p:sldId id="456" r:id="rId157"/>
    <p:sldId id="655" r:id="rId158"/>
    <p:sldId id="457" r:id="rId159"/>
    <p:sldId id="656" r:id="rId160"/>
    <p:sldId id="470" r:id="rId161"/>
    <p:sldId id="471" r:id="rId162"/>
    <p:sldId id="472" r:id="rId163"/>
    <p:sldId id="473" r:id="rId164"/>
    <p:sldId id="474" r:id="rId165"/>
    <p:sldId id="475" r:id="rId166"/>
    <p:sldId id="476" r:id="rId167"/>
    <p:sldId id="519" r:id="rId168"/>
    <p:sldId id="520" r:id="rId169"/>
    <p:sldId id="521" r:id="rId170"/>
    <p:sldId id="522" r:id="rId171"/>
    <p:sldId id="657" r:id="rId172"/>
    <p:sldId id="524" r:id="rId173"/>
    <p:sldId id="658" r:id="rId174"/>
    <p:sldId id="526" r:id="rId175"/>
    <p:sldId id="527" r:id="rId176"/>
    <p:sldId id="531" r:id="rId177"/>
    <p:sldId id="532" r:id="rId178"/>
    <p:sldId id="533" r:id="rId179"/>
    <p:sldId id="534" r:id="rId180"/>
    <p:sldId id="535" r:id="rId181"/>
    <p:sldId id="660" r:id="rId182"/>
    <p:sldId id="490" r:id="rId183"/>
    <p:sldId id="661" r:id="rId184"/>
    <p:sldId id="491" r:id="rId185"/>
    <p:sldId id="270" r:id="rId186"/>
    <p:sldId id="492" r:id="rId187"/>
    <p:sldId id="493" r:id="rId188"/>
    <p:sldId id="496" r:id="rId189"/>
    <p:sldId id="495" r:id="rId190"/>
    <p:sldId id="497" r:id="rId191"/>
    <p:sldId id="537" r:id="rId1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7192"/>
  </p:normalViewPr>
  <p:slideViewPr>
    <p:cSldViewPr snapToGrid="0" snapToObjects="1">
      <p:cViewPr varScale="1">
        <p:scale>
          <a:sx n="96" d="100"/>
          <a:sy n="96" d="100"/>
        </p:scale>
        <p:origin x="1704"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viewProps" Target="view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806B27-CE5B-584A-B569-0AB8620A612C}" type="datetimeFigureOut">
              <a:rPr lang="en-US" smtClean="0"/>
              <a:t>5/8/25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C25A47-91FF-794F-9753-8F8539F946BE}" type="slidenum">
              <a:rPr lang="en-US" smtClean="0"/>
              <a:t>‹#›</a:t>
            </a:fld>
            <a:endParaRPr lang="en-US"/>
          </a:p>
        </p:txBody>
      </p:sp>
    </p:spTree>
    <p:extLst>
      <p:ext uri="{BB962C8B-B14F-4D97-AF65-F5344CB8AC3E}">
        <p14:creationId xmlns:p14="http://schemas.microsoft.com/office/powerpoint/2010/main" val="335670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2C593-EE07-7355-7707-0018D451D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5A8DE-360E-68AD-DB36-1DF29D1E7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B31EE-45B4-DDC8-775F-3DAA51D34A5E}"/>
              </a:ext>
            </a:extLst>
          </p:cNvPr>
          <p:cNvSpPr>
            <a:spLocks noGrp="1"/>
          </p:cNvSpPr>
          <p:nvPr>
            <p:ph type="body" idx="1"/>
          </p:nvPr>
        </p:nvSpPr>
        <p:spPr/>
        <p:txBody>
          <a:bodyPr/>
          <a:lstStyle/>
          <a:p>
            <a:r>
              <a:rPr lang="en-US" dirty="0" err="1"/>
              <a:t>aNephronophthisis</a:t>
            </a:r>
            <a:r>
              <a:rPr lang="en-US" dirty="0"/>
              <a:t> is previously known as medullary cystic kidney disease.</a:t>
            </a:r>
          </a:p>
          <a:p>
            <a:endParaRPr lang="en-US" dirty="0"/>
          </a:p>
          <a:p>
            <a:r>
              <a:rPr lang="en-US" dirty="0" err="1"/>
              <a:t>bTSC</a:t>
            </a:r>
            <a:r>
              <a:rPr lang="en-US" dirty="0"/>
              <a:t>/PKD1 continuous gene syndrome also belongs to syndromes with kidney tumors.</a:t>
            </a:r>
          </a:p>
          <a:p>
            <a:endParaRPr lang="en-US" dirty="0"/>
          </a:p>
          <a:p>
            <a:r>
              <a:rPr lang="en-US" dirty="0" err="1"/>
              <a:t>cIn</a:t>
            </a:r>
            <a:r>
              <a:rPr lang="en-US" dirty="0"/>
              <a:t> BHD, pulmonary cystic disease and fibrofolliculomas may occur without the somatic mutation, but RCC requires somatic mutation of the second FLCN copy.</a:t>
            </a:r>
          </a:p>
          <a:p>
            <a:endParaRPr lang="en-US" dirty="0"/>
          </a:p>
          <a:p>
            <a:r>
              <a:rPr lang="en-US" dirty="0"/>
              <a:t>Abbreviations: AD, autosomal dominant; ADPKD, autosomal dominant polycystic kidney disease; AR, autosomal recessive; BHD, Birt–Hogg–Dubé; CCB, calcium channel blocker; CKD, chronic kidney disease; CNS, central nervous system; CTIN, chronic tubulointerstitial nephritis; </a:t>
            </a:r>
            <a:r>
              <a:rPr lang="en-US" dirty="0" err="1"/>
              <a:t>dRTA</a:t>
            </a:r>
            <a:r>
              <a:rPr lang="en-US" dirty="0"/>
              <a:t>, distal renal tubular acidosis; ESKD, end-stage kidney disease; FDA, Food and Drug Administration; FSGS, focal segmental glomerulosclerosis; G5D, CKD stage 5 on dialysis; G5T, CKD stage 5 in transplant recipients; HNF1</a:t>
            </a:r>
            <a:r>
              <a:rPr lang="el-GR" dirty="0"/>
              <a:t>β, </a:t>
            </a:r>
            <a:r>
              <a:rPr lang="en-US" dirty="0"/>
              <a:t>gene encoding hepatic nuclear factor 1</a:t>
            </a:r>
            <a:r>
              <a:rPr lang="el-GR" dirty="0"/>
              <a:t>β; </a:t>
            </a:r>
            <a:r>
              <a:rPr lang="en-US" dirty="0"/>
              <a:t>MUC1, gene encoding mucin 1; RCC, renal cell carcinoma; REN, gene encoding prorenin; SEC61A1, gene encoding the </a:t>
            </a:r>
            <a:r>
              <a:rPr lang="el-GR" dirty="0"/>
              <a:t>α1-</a:t>
            </a:r>
            <a:r>
              <a:rPr lang="en-US" dirty="0"/>
              <a:t>subunit of SEC61 </a:t>
            </a:r>
            <a:r>
              <a:rPr lang="en-US" dirty="0" err="1"/>
              <a:t>translocon</a:t>
            </a:r>
            <a:r>
              <a:rPr lang="en-US" dirty="0"/>
              <a:t> pore; TSC, tuberous sclerosis complex; UMOD, gene encoding uromodulin; UTI, urinary tract infection; VHL, von Hippel–Lindau; </a:t>
            </a:r>
            <a:r>
              <a:rPr lang="en-US" dirty="0" err="1"/>
              <a:t>VHLp</a:t>
            </a:r>
            <a:r>
              <a:rPr lang="en-US" dirty="0"/>
              <a:t>, von Hippel–Lindau protein.</a:t>
            </a:r>
          </a:p>
        </p:txBody>
      </p:sp>
      <p:sp>
        <p:nvSpPr>
          <p:cNvPr id="4" name="Slide Number Placeholder 3">
            <a:extLst>
              <a:ext uri="{FF2B5EF4-FFF2-40B4-BE49-F238E27FC236}">
                <a16:creationId xmlns:a16="http://schemas.microsoft.com/office/drawing/2014/main" id="{751A086D-E695-3ED6-67FE-EBF71CB85C31}"/>
              </a:ext>
            </a:extLst>
          </p:cNvPr>
          <p:cNvSpPr>
            <a:spLocks noGrp="1"/>
          </p:cNvSpPr>
          <p:nvPr>
            <p:ph type="sldNum" sz="quarter" idx="5"/>
          </p:nvPr>
        </p:nvSpPr>
        <p:spPr/>
        <p:txBody>
          <a:bodyPr/>
          <a:lstStyle/>
          <a:p>
            <a:fld id="{05C25A47-91FF-794F-9753-8F8539F946BE}" type="slidenum">
              <a:rPr lang="en-US" smtClean="0"/>
              <a:t>5</a:t>
            </a:fld>
            <a:endParaRPr lang="en-US"/>
          </a:p>
        </p:txBody>
      </p:sp>
    </p:spTree>
    <p:extLst>
      <p:ext uri="{BB962C8B-B14F-4D97-AF65-F5344CB8AC3E}">
        <p14:creationId xmlns:p14="http://schemas.microsoft.com/office/powerpoint/2010/main" val="2307921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Two-hit hypothesis </a:t>
            </a:r>
          </a:p>
          <a:p>
            <a:endParaRPr lang="en-US" dirty="0"/>
          </a:p>
          <a:p>
            <a:r>
              <a:rPr lang="en-US" dirty="0"/>
              <a:t>PC1 and PC2 are co-localized in the primary cilium of renal epithelial cells, which function as a mechanosensory. </a:t>
            </a:r>
          </a:p>
          <a:p>
            <a:endParaRPr lang="en-US" dirty="0"/>
          </a:p>
          <a:p>
            <a:r>
              <a:rPr lang="en-US" dirty="0"/>
              <a:t>Primary cilia create transmembrane calcium currents in the presence of stretch and luminal flow. </a:t>
            </a:r>
          </a:p>
          <a:p>
            <a:endParaRPr lang="en-US" dirty="0"/>
          </a:p>
          <a:p>
            <a:r>
              <a:rPr lang="en-US" dirty="0"/>
              <a:t>Normal function increases intracellular calcium, which initiates a signaling cascade leading to vesicle fusion and a change in gene transcription.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PC1 is located in the primary cilium, focal adhesions, tight junctions, desmosomes, and </a:t>
            </a:r>
            <a:r>
              <a:rPr lang="en-US" dirty="0" err="1"/>
              <a:t>adherens</a:t>
            </a:r>
            <a:r>
              <a:rPr lang="en-US" dirty="0"/>
              <a:t> junctions. PC1 plays an important role in cell-cell interactions and cell-matrix interactions.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localizes to the endoplasmic reticulum, plasma membrane, primary cilium, centrosome, and mitotic spindles in dividing cells. PC2 belongs to the family of voltage-activated calcium channels (e.g., transient receptor potential polycystin-2 [TRPP-2]) and is involved in intracellular calcium regulation through several 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PC1 and PC2 are co-localized in the primary cilium of renal epithelial cells, which function as a </a:t>
            </a:r>
            <a:r>
              <a:rPr lang="en-US" dirty="0" err="1"/>
              <a:t>mechanosensor</a:t>
            </a:r>
            <a:r>
              <a:rPr lang="en-US" dirty="0"/>
              <a:t>. Primary cilia create transmembrane calcium currents in the presence of stretch or luminal flow. PC1 and PC2 contribute to ciliary function, and the physical interaction between PC1 and PC2 is required for a membrane calcium channel to operate properly. Normal </a:t>
            </a:r>
            <a:r>
              <a:rPr lang="en-US" dirty="0" err="1"/>
              <a:t>polycystin</a:t>
            </a:r>
            <a:r>
              <a:rPr lang="en-US" dirty="0"/>
              <a:t> function increases intracellular calcium, which initiates a signaling cascade leading to vesicle fusion and a change in gene transcription. The magnitude of these changes contributing to the PKD epithelial phenotype has recently been challenged because the reservoir of calcium released from primary ciliary stimulation is relatively 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Polycystins</a:t>
            </a:r>
            <a:r>
              <a:rPr lang="en-US" dirty="0"/>
              <a:t> affect cell proliferation, differentiation, and fluid secretion through G-coupled protein receptors and JAK-STAT-mediated signaling pathways. The interaction of PC1 ligand on the basolateral surface with adenylate cyclase and the G protein–coupled response of adenylate cyclase to binding of vasopressin to the vasopressin V2 receptor produces similar results. Both result in increased intracellular concentrations of cyclic adenosine monophosphate (cAMP) and, ultimately, in chloride secretion across the luminal membrane. This chloride-rich fluid secretion is a critical component of cystogenesis, enabling expansion of cysts even after they detach from their parent nephron. The accumulation of cyst fluid, rich in chloride and sodium, relies on the active luminal excretion of chloride primarily through the cystic fibrosis transmembrane conductor regulator (CFTR)</a:t>
            </a:r>
          </a:p>
          <a:p>
            <a:endParaRPr lang="en-US" dirty="0"/>
          </a:p>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26</a:t>
            </a:fld>
            <a:endParaRPr lang="en-US"/>
          </a:p>
        </p:txBody>
      </p:sp>
    </p:spTree>
    <p:extLst>
      <p:ext uri="{BB962C8B-B14F-4D97-AF65-F5344CB8AC3E}">
        <p14:creationId xmlns:p14="http://schemas.microsoft.com/office/powerpoint/2010/main" val="3290367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PC1 is located in the primary cilium, focal adhesions, tight junctions, desmosomes, and </a:t>
            </a:r>
            <a:r>
              <a:rPr lang="en-US" dirty="0" err="1"/>
              <a:t>adherens</a:t>
            </a:r>
            <a:r>
              <a:rPr lang="en-US" dirty="0"/>
              <a:t> junctions. PC1 plays an important role in cell-cell interactions and cell-matrix interactions.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localizes to the endoplasmic reticulum, plasma membrane, primary cilium, centrosome, and mitotic spindles in dividing cells. PC2 belongs to the family of voltage-activated calcium channels (e.g., transient receptor potential polycystin-2 [TRPP-2]) and is involved in intracellular calcium regulation through several 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PC1 and PC2 are co-localized in the primary cilium of renal epithelial cells, which function as a </a:t>
            </a:r>
            <a:r>
              <a:rPr lang="en-US" dirty="0" err="1"/>
              <a:t>mechanosensor</a:t>
            </a:r>
            <a:r>
              <a:rPr lang="en-US" dirty="0"/>
              <a:t>. Primary cilia create transmembrane calcium currents in the presence of stretch or luminal flow. PC1 and PC2 contribute to ciliary function, and the physical interaction between PC1 and PC2 is required for a membrane calcium channel to operate properly. Normal </a:t>
            </a:r>
            <a:r>
              <a:rPr lang="en-US" dirty="0" err="1"/>
              <a:t>polycystin</a:t>
            </a:r>
            <a:r>
              <a:rPr lang="en-US" dirty="0"/>
              <a:t> function increases intracellular calcium, which initiates a signaling cascade leading to vesicle fusion and a change in gene transcription. The magnitude of these changes contributing to the PKD epithelial phenotype has recently been challenged because the reservoir of calcium released from primary ciliary stimulation is relatively 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Polycystins</a:t>
            </a:r>
            <a:r>
              <a:rPr lang="en-US" dirty="0"/>
              <a:t> affect cell proliferation, differentiation, and fluid secretion through G-coupled protein receptors and JAK-STAT-mediated signaling pathways. The interaction of PC1 ligand on the basolateral surface with adenylate cyclase and the G protein–coupled response of adenylate cyclase to binding of vasopressin to the vasopressin V2 receptor produces similar results. Both result in increased intracellular concentrations of cyclic adenosine monophosphate (cAMP) and, ultimately, in chloride secretion across the luminal membrane. This chloride-rich fluid secretion is a critical component of cystogenesis, enabling expansion of cysts even after they detach from their parent nephron. The accumulation of cyst fluid, rich in chloride and sodium, relies on the active luminal excretion of chloride primarily through the cystic fibrosis transmembrane conductor regulator (CFTR)</a:t>
            </a:r>
          </a:p>
          <a:p>
            <a:endParaRPr lang="en-US" dirty="0"/>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27</a:t>
            </a:fld>
            <a:endParaRPr lang="en-US"/>
          </a:p>
        </p:txBody>
      </p:sp>
    </p:spTree>
    <p:extLst>
      <p:ext uri="{BB962C8B-B14F-4D97-AF65-F5344CB8AC3E}">
        <p14:creationId xmlns:p14="http://schemas.microsoft.com/office/powerpoint/2010/main" val="2421281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PC1 is located in the primary cilium, focal adhesions, tight junctions, desmosomes, and </a:t>
            </a:r>
            <a:r>
              <a:rPr lang="en-US" dirty="0" err="1"/>
              <a:t>adherens</a:t>
            </a:r>
            <a:r>
              <a:rPr lang="en-US" dirty="0"/>
              <a:t> junctions. PC1 plays an important role in cell-cell interactions and cell-matrix interactions.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localizes to the endoplasmic reticulum, plasma membrane, primary cilium, centrosome, and mitotic spindles in dividing cells. PC2 belongs to the family of voltage-activated calcium channels (e.g., transient receptor potential polycystin-2 [TRPP-2]) and is involved in intracellular calcium regulation through several 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PC1 and PC2 are co-localized in the primary cilium of renal epithelial cells, which function as a </a:t>
            </a:r>
            <a:r>
              <a:rPr lang="en-US" dirty="0" err="1"/>
              <a:t>mechanosensor</a:t>
            </a:r>
            <a:r>
              <a:rPr lang="en-US" dirty="0"/>
              <a:t>. Primary cilia create transmembrane calcium currents in the presence of stretch or luminal flow. PC1 and PC2 contribute to ciliary function, and the physical interaction between PC1 and PC2 is required for a membrane calcium channel to operate properly. Normal </a:t>
            </a:r>
            <a:r>
              <a:rPr lang="en-US" dirty="0" err="1"/>
              <a:t>polycystin</a:t>
            </a:r>
            <a:r>
              <a:rPr lang="en-US" dirty="0"/>
              <a:t> function increases intracellular calcium, which initiates a signaling cascade leading to vesicle fusion and a change in gene transcription. The magnitude of these changes contributing to the PKD epithelial phenotype has recently been challenged because the reservoir of calcium released from primary ciliary stimulation is relatively 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Polycystins</a:t>
            </a:r>
            <a:r>
              <a:rPr lang="en-US" dirty="0"/>
              <a:t> affect cell proliferation, differentiation, and fluid secretion through G-coupled protein receptors and JAK-STAT-mediated signaling pathways. The interaction of PC1 ligand on the basolateral surface with adenylate cyclase and the G protein–coupled response of adenylate cyclase to binding of vasopressin to the vasopressin V2 receptor produces similar results. Both result in increased intracellular concentrations of cyclic adenosine monophosphate (cAMP) and, ultimately, in chloride secretion across the luminal membrane. This chloride-rich fluid secretion is a critical component of cystogenesis, enabling expansion of cysts even after they detach from their parent nephron. The accumulation of cyst fluid, rich in chloride and sodium, relies on the active luminal excretion of chloride primarily through the cystic fibrosis transmembrane conductor regulator (CFTR)</a:t>
            </a:r>
          </a:p>
          <a:p>
            <a:endParaRPr lang="en-US" dirty="0"/>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28</a:t>
            </a:fld>
            <a:endParaRPr lang="en-US"/>
          </a:p>
        </p:txBody>
      </p:sp>
    </p:spTree>
    <p:extLst>
      <p:ext uri="{BB962C8B-B14F-4D97-AF65-F5344CB8AC3E}">
        <p14:creationId xmlns:p14="http://schemas.microsoft.com/office/powerpoint/2010/main" val="931786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46.2  Signaling Pathways in Polycystic Kidney Disease (PKD).Pathways that are upregulated or downregulated in PKD and the rationale for potential therapies. Dysregulation of intracellular calcium homeostasis leads to intracellular accumulation of cyclic adenosine monophosphate (cAMP), activation of protein kinase A (PKA), cystic fibrosis transmembrane conductance regulator (CFTR) phosphorylation, and stimulation of chloride-driven fluid secretion. In the setting of reduced intracellular calcium, PKA activates </a:t>
            </a:r>
            <a:r>
              <a:rPr lang="en-US" dirty="0" err="1"/>
              <a:t>Src</a:t>
            </a:r>
            <a:r>
              <a:rPr lang="en-US" dirty="0"/>
              <a:t>, mitogen-activated protein kinase (MAPK)/extracellular signal–regulated kinase (ERK), and mammalian target of rapamycin (mTOR) signaling. Activation of tyrosine kinase receptors (TKR) for several growth factors contributes to the activation of </a:t>
            </a:r>
            <a:r>
              <a:rPr lang="en-US" dirty="0" err="1"/>
              <a:t>Src</a:t>
            </a:r>
            <a:r>
              <a:rPr lang="en-US" dirty="0"/>
              <a:t> and downstream </a:t>
            </a:r>
            <a:r>
              <a:rPr lang="en-US" dirty="0" err="1"/>
              <a:t>proproliferative</a:t>
            </a:r>
            <a:r>
              <a:rPr lang="en-US" dirty="0"/>
              <a:t> pathways. Therapies currently under clinical investigation target G protein–coupled receptors (modulating activity of adenylyl cyclase 6 [AC6] and generation of cAMP), </a:t>
            </a:r>
            <a:r>
              <a:rPr lang="en-US" dirty="0" err="1"/>
              <a:t>Src</a:t>
            </a:r>
            <a:r>
              <a:rPr lang="en-US" dirty="0"/>
              <a:t>, mTOR, and TKRs. AVP, Arginine vasopressin; PDE1, phosphodiesterase-1; SST, somatostatin; SSTR, somatostatin receptor.</a:t>
            </a:r>
          </a:p>
        </p:txBody>
      </p:sp>
      <p:sp>
        <p:nvSpPr>
          <p:cNvPr id="4" name="Slide Number Placeholder 3"/>
          <p:cNvSpPr>
            <a:spLocks noGrp="1"/>
          </p:cNvSpPr>
          <p:nvPr>
            <p:ph type="sldNum" sz="quarter" idx="5"/>
          </p:nvPr>
        </p:nvSpPr>
        <p:spPr/>
        <p:txBody>
          <a:bodyPr/>
          <a:lstStyle/>
          <a:p>
            <a:fld id="{05C25A47-91FF-794F-9753-8F8539F946BE}" type="slidenum">
              <a:rPr lang="en-US" smtClean="0"/>
              <a:t>32</a:t>
            </a:fld>
            <a:endParaRPr lang="en-US"/>
          </a:p>
        </p:txBody>
      </p:sp>
    </p:spTree>
    <p:extLst>
      <p:ext uri="{BB962C8B-B14F-4D97-AF65-F5344CB8AC3E}">
        <p14:creationId xmlns:p14="http://schemas.microsoft.com/office/powerpoint/2010/main" val="1886411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4 | Mayo Image Classification (MIC) and prognostic of autosomal dominant polycystic kidney disease (ADPKD). TKV, total kidney volume. Top: Principles of the MIC of (left panel) ADPKD, with examples (right panel) of MIC subclass (a) 1A and (b) 1E for typical ADPKD; and (c–f) MIC subclass 2A and (</a:t>
            </a:r>
            <a:r>
              <a:rPr lang="en-US" dirty="0" err="1"/>
              <a:t>g,h</a:t>
            </a:r>
            <a:r>
              <a:rPr lang="en-US" dirty="0"/>
              <a:t>) MIC subclass 2B for atypical ADPKD. Only the classification of typical ADPKD (subclass 1) has prognostic value.</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37</a:t>
            </a:fld>
            <a:endParaRPr lang="en-US"/>
          </a:p>
        </p:txBody>
      </p:sp>
    </p:spTree>
    <p:extLst>
      <p:ext uri="{BB962C8B-B14F-4D97-AF65-F5344CB8AC3E}">
        <p14:creationId xmlns:p14="http://schemas.microsoft.com/office/powerpoint/2010/main" val="1092438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PROPKD score (ranging from 0–9) is another validated prognostication tool for ADPKD that combines clinical parameters (sex, presence of hypertension before 35 years of age, occurrence of the first urologic event before 35 years of age) with genetic information (PKD1 versus PKD2 mutation, and truncating versus </a:t>
            </a:r>
            <a:r>
              <a:rPr lang="en-US" dirty="0" err="1"/>
              <a:t>nontruncating</a:t>
            </a:r>
            <a:r>
              <a:rPr lang="en-US" dirty="0"/>
              <a:t> PKD1 mutation). The PROPKD score categorizes patients into low risk (0 to 3 points), intermediate risk (4 to 6 points), and high risk (7 to 9 points) for progression to ESKD, with corresponding median ages for ESKD onset of 70.6, 56.9, and 49 years. This scoring system is limited in that individuals less than 35 years of age cannot be fully scored and genetic testing is required. It is currently unknown if the PROPKD score functions independently of </a:t>
            </a:r>
            <a:r>
              <a:rPr lang="en-US" dirty="0" err="1"/>
              <a:t>HtTKV</a:t>
            </a:r>
            <a:r>
              <a:rPr lang="en-US" dirty="0"/>
              <a:t> in prognostication as age of onset of complications are tightly linked to cyst burden or </a:t>
            </a:r>
            <a:r>
              <a:rPr lang="en-US" dirty="0" err="1"/>
              <a:t>HtTKV</a:t>
            </a:r>
            <a:r>
              <a:rPr lang="en-US" dirty="0"/>
              <a:t>.</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39</a:t>
            </a:fld>
            <a:endParaRPr lang="en-US"/>
          </a:p>
        </p:txBody>
      </p:sp>
    </p:spTree>
    <p:extLst>
      <p:ext uri="{BB962C8B-B14F-4D97-AF65-F5344CB8AC3E}">
        <p14:creationId xmlns:p14="http://schemas.microsoft.com/office/powerpoint/2010/main" val="3023937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 Diagnostic algorithm for an infected kidney cyst in autosomal dominant polycystic kidney disease. CT, computed tomography; 18FDG PET-CT, positron emission tomography with 18F-fluorodeoxyglucose integrated with computed tomography; Ga-67, Gallium-67; MRI, magnetic resonance imaging. Adapted from Lantinga et al. 15</a:t>
            </a:r>
          </a:p>
        </p:txBody>
      </p:sp>
      <p:sp>
        <p:nvSpPr>
          <p:cNvPr id="4" name="Slide Number Placeholder 3"/>
          <p:cNvSpPr>
            <a:spLocks noGrp="1"/>
          </p:cNvSpPr>
          <p:nvPr>
            <p:ph type="sldNum" sz="quarter" idx="5"/>
          </p:nvPr>
        </p:nvSpPr>
        <p:spPr/>
        <p:txBody>
          <a:bodyPr/>
          <a:lstStyle/>
          <a:p>
            <a:fld id="{05C25A47-91FF-794F-9753-8F8539F946BE}" type="slidenum">
              <a:rPr lang="en-US" smtClean="0"/>
              <a:t>43</a:t>
            </a:fld>
            <a:endParaRPr lang="en-US"/>
          </a:p>
        </p:txBody>
      </p:sp>
    </p:spTree>
    <p:extLst>
      <p:ext uri="{BB962C8B-B14F-4D97-AF65-F5344CB8AC3E}">
        <p14:creationId xmlns:p14="http://schemas.microsoft.com/office/powerpoint/2010/main" val="2622242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kidney volume (TKV) incorporates all of the aforementioned clinical and genetic risk factors and is the strongest predictor of future GFR loss.</a:t>
            </a:r>
          </a:p>
          <a:p>
            <a:r>
              <a:rPr lang="en-US" dirty="0"/>
              <a:t>In the Consortium for Radiologic Imaging in the Study of Polycystic Kidney Disease (CRISP), a large multicenter study of 241 ADPKD patients with intact kidney function, patients were followed prospectively with serial MRIs and demonstrated a 5.2%/year increase in TKV. </a:t>
            </a:r>
          </a:p>
          <a:p>
            <a:r>
              <a:rPr lang="en-US" dirty="0"/>
              <a:t>More recently, data from the CRISP study showed that height-adjusted total kidney volume (</a:t>
            </a:r>
            <a:r>
              <a:rPr lang="en-US" dirty="0" err="1"/>
              <a:t>HtTKV</a:t>
            </a:r>
            <a:r>
              <a:rPr lang="en-US" dirty="0"/>
              <a:t>) of greater than 600 mL/m accurately predicts progression to CKD stage 3 within 8 years. For each 100 mL/m change in </a:t>
            </a:r>
            <a:r>
              <a:rPr lang="en-US" dirty="0" err="1"/>
              <a:t>HtTKV</a:t>
            </a:r>
            <a:r>
              <a:rPr lang="en-US" dirty="0"/>
              <a:t>, there was a 48% relative risk of reaching CKD stage 3. Therefore, TKV is a good predictive biomarker for the development of future GFR loss, with potential application for risk stratification in clinical practice.</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50</a:t>
            </a:fld>
            <a:endParaRPr lang="en-US"/>
          </a:p>
        </p:txBody>
      </p:sp>
    </p:spTree>
    <p:extLst>
      <p:ext uri="{BB962C8B-B14F-4D97-AF65-F5344CB8AC3E}">
        <p14:creationId xmlns:p14="http://schemas.microsoft.com/office/powerpoint/2010/main" val="2411587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HALT-PKD trial showed that in young patients (15 to 49 years) with preserved kidney function, treatment with inhibitors of the RAAS with a goal blood pressure of &lt;110/75 mmHg resulted in a 14.2% slower increase in TKV over 5 years, reduced urinary albumin excretion, and a greater decline in left ventricular mass index. The overall rate of decline in estimated GFR (eGFR) in the strict and the standard blood pressure group was similar overall but slower in the lower blood pressure group during the chronic phase of the 5-year study. </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52</a:t>
            </a:fld>
            <a:endParaRPr lang="en-US"/>
          </a:p>
        </p:txBody>
      </p:sp>
    </p:spTree>
    <p:extLst>
      <p:ext uri="{BB962C8B-B14F-4D97-AF65-F5344CB8AC3E}">
        <p14:creationId xmlns:p14="http://schemas.microsoft.com/office/powerpoint/2010/main" val="1404430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Tolvaptan Efficacy and Safety Management of Autosomal Dominant Polycystic Kidney Disease and Its Outcomes (TEMPO) 3 : 4 trial is a phase 3, randomized, double-blind, placebo-controlled trial. Among 1445 participants over 3 years of follow-up, the tolvaptan-treated group had a slower rate of kidney volume growth (2.8% vs. 5.5%/year). The slope of kidney function decline, measured as the reciprocal of the serum creatinine, also favored tolvaptan therapy. Tolvaptan also showed a beneficial effect on kidney pain and frequency of urinary tract infections. </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54</a:t>
            </a:fld>
            <a:endParaRPr lang="en-US"/>
          </a:p>
        </p:txBody>
      </p:sp>
    </p:spTree>
    <p:extLst>
      <p:ext uri="{BB962C8B-B14F-4D97-AF65-F5344CB8AC3E}">
        <p14:creationId xmlns:p14="http://schemas.microsoft.com/office/powerpoint/2010/main" val="14185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61F4D-52D8-1D4B-9B4E-0E121E6B2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A7205-5815-5864-58CD-C795B9F36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362C29-8FE4-7923-7589-F3B41AF1B2D0}"/>
              </a:ext>
            </a:extLst>
          </p:cNvPr>
          <p:cNvSpPr>
            <a:spLocks noGrp="1"/>
          </p:cNvSpPr>
          <p:nvPr>
            <p:ph type="body" idx="1"/>
          </p:nvPr>
        </p:nvSpPr>
        <p:spPr/>
        <p:txBody>
          <a:bodyPr/>
          <a:lstStyle/>
          <a:p>
            <a:r>
              <a:rPr lang="en-US" dirty="0" err="1"/>
              <a:t>aNephronophthisis</a:t>
            </a:r>
            <a:r>
              <a:rPr lang="en-US" dirty="0"/>
              <a:t> is previously known as medullary cystic kidney disease.</a:t>
            </a:r>
          </a:p>
          <a:p>
            <a:endParaRPr lang="en-US" dirty="0"/>
          </a:p>
          <a:p>
            <a:r>
              <a:rPr lang="en-US" dirty="0" err="1"/>
              <a:t>bTSC</a:t>
            </a:r>
            <a:r>
              <a:rPr lang="en-US" dirty="0"/>
              <a:t>/PKD1 continuous gene syndrome also belongs to syndromes with kidney tumors.</a:t>
            </a:r>
          </a:p>
          <a:p>
            <a:endParaRPr lang="en-US" dirty="0"/>
          </a:p>
          <a:p>
            <a:r>
              <a:rPr lang="en-US" dirty="0" err="1"/>
              <a:t>cIn</a:t>
            </a:r>
            <a:r>
              <a:rPr lang="en-US" dirty="0"/>
              <a:t> BHD, pulmonary cystic disease and fibrofolliculomas may occur without the somatic mutation, but RCC requires somatic mutation of the second FLCN copy.</a:t>
            </a:r>
          </a:p>
          <a:p>
            <a:endParaRPr lang="en-US" dirty="0"/>
          </a:p>
          <a:p>
            <a:r>
              <a:rPr lang="en-US" dirty="0"/>
              <a:t>Abbreviations: AD, autosomal dominant; ADPKD, autosomal dominant polycystic kidney disease; AR, autosomal recessive; BHD, Birt–Hogg–Dubé; CCB, calcium channel blocker; CKD, chronic kidney disease; CNS, central nervous system; CTIN, chronic tubulointerstitial nephritis; </a:t>
            </a:r>
            <a:r>
              <a:rPr lang="en-US" dirty="0" err="1"/>
              <a:t>dRTA</a:t>
            </a:r>
            <a:r>
              <a:rPr lang="en-US" dirty="0"/>
              <a:t>, distal renal tubular acidosis; ESKD, end-stage kidney disease; FDA, Food and Drug Administration; FSGS, focal segmental glomerulosclerosis; G5D, CKD stage 5 on dialysis; G5T, CKD stage 5 in transplant recipients; HNF1</a:t>
            </a:r>
            <a:r>
              <a:rPr lang="el-GR" dirty="0"/>
              <a:t>β, </a:t>
            </a:r>
            <a:r>
              <a:rPr lang="en-US" dirty="0"/>
              <a:t>gene encoding hepatic nuclear factor 1</a:t>
            </a:r>
            <a:r>
              <a:rPr lang="el-GR" dirty="0"/>
              <a:t>β; </a:t>
            </a:r>
            <a:r>
              <a:rPr lang="en-US" dirty="0"/>
              <a:t>MUC1, gene encoding mucin 1; RCC, renal cell carcinoma; REN, gene encoding prorenin; SEC61A1, gene encoding the </a:t>
            </a:r>
            <a:r>
              <a:rPr lang="el-GR" dirty="0"/>
              <a:t>α1-</a:t>
            </a:r>
            <a:r>
              <a:rPr lang="en-US" dirty="0"/>
              <a:t>subunit of SEC61 </a:t>
            </a:r>
            <a:r>
              <a:rPr lang="en-US" dirty="0" err="1"/>
              <a:t>translocon</a:t>
            </a:r>
            <a:r>
              <a:rPr lang="en-US" dirty="0"/>
              <a:t> pore; TSC, tuberous sclerosis complex; UMOD, gene encoding uromodulin; UTI, urinary tract infection; VHL, von Hippel–Lindau; </a:t>
            </a:r>
            <a:r>
              <a:rPr lang="en-US" dirty="0" err="1"/>
              <a:t>VHLp</a:t>
            </a:r>
            <a:r>
              <a:rPr lang="en-US" dirty="0"/>
              <a:t>, von Hippel–Lindau protein.</a:t>
            </a:r>
          </a:p>
        </p:txBody>
      </p:sp>
      <p:sp>
        <p:nvSpPr>
          <p:cNvPr id="4" name="Slide Number Placeholder 3">
            <a:extLst>
              <a:ext uri="{FF2B5EF4-FFF2-40B4-BE49-F238E27FC236}">
                <a16:creationId xmlns:a16="http://schemas.microsoft.com/office/drawing/2014/main" id="{0CEFECA5-484A-42A6-0104-6BAC681FB03F}"/>
              </a:ext>
            </a:extLst>
          </p:cNvPr>
          <p:cNvSpPr>
            <a:spLocks noGrp="1"/>
          </p:cNvSpPr>
          <p:nvPr>
            <p:ph type="sldNum" sz="quarter" idx="5"/>
          </p:nvPr>
        </p:nvSpPr>
        <p:spPr/>
        <p:txBody>
          <a:bodyPr/>
          <a:lstStyle/>
          <a:p>
            <a:fld id="{05C25A47-91FF-794F-9753-8F8539F946BE}" type="slidenum">
              <a:rPr lang="en-US" smtClean="0"/>
              <a:t>6</a:t>
            </a:fld>
            <a:endParaRPr lang="en-US"/>
          </a:p>
        </p:txBody>
      </p:sp>
    </p:spTree>
    <p:extLst>
      <p:ext uri="{BB962C8B-B14F-4D97-AF65-F5344CB8AC3E}">
        <p14:creationId xmlns:p14="http://schemas.microsoft.com/office/powerpoint/2010/main" val="610351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Replicating Evidence of Preserved Renal Function: An Investigation of Tolvaptan Safety and Efficacy in ADPKD (REPRISE trial) was subsequently conducted in 1370 patients aged 18–65 with eGFRs between 25 and 65 mL/min/1.72 m2 and showed similar protective effects; at 12 months, the change from baseline eGFR was lower among those assigned tolvaptan compared with placebo (–2.34 versus –3.61 mL/min/1.73 m2).</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55</a:t>
            </a:fld>
            <a:endParaRPr lang="en-US"/>
          </a:p>
        </p:txBody>
      </p:sp>
    </p:spTree>
    <p:extLst>
      <p:ext uri="{BB962C8B-B14F-4D97-AF65-F5344CB8AC3E}">
        <p14:creationId xmlns:p14="http://schemas.microsoft.com/office/powerpoint/2010/main" val="1748607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 Commencement of and titration approach to tolvaptan use in autosomal dominant polycystic kidney disease. * Examples of strong cytochrome P450, family 3, subfamily A (CYP3A) inhibitors (reduce clearance by &gt;80%) are as follows: antifungals (itraconazole, ketoconazole); antibiotics (clarithromycin); and protease inhibitors (saquinavir, atazanavir, darunavir, indinavir, lopinavir, nelfinavir, ritonavir, tipranavir). Examples of moderate CYP3A inhibitors (reduce clearance by 50%–80%) are as follows: antiarrhythmics (amiodarone); antifungals (fluconazole); antibiotics (erythromycin); calcium-channel blockers (diltiazem, verapamil); protease inhibitors (amprenavir, </a:t>
            </a:r>
            <a:r>
              <a:rPr lang="en-US" dirty="0" err="1"/>
              <a:t>fosamprenavir</a:t>
            </a:r>
            <a:r>
              <a:rPr lang="en-US" dirty="0"/>
              <a:t>); and complementary and/or dietary agents, such as grapefruit juice (240 ml coadministration).</a:t>
            </a:r>
          </a:p>
          <a:p>
            <a:endParaRPr lang="en-US" dirty="0"/>
          </a:p>
          <a:p>
            <a:endParaRPr lang="en-US" dirty="0"/>
          </a:p>
          <a:p>
            <a:r>
              <a:rPr lang="en-US" dirty="0"/>
              <a:t>Figure 7 | Algorithm summarizing recommendations for evaluation and management of potential tolvaptan-induced liver injury. ALT, alanine transaminase; AST, aspartate aminotransferase; LFT, liver function test; ULN, upper limit of normal. Reproduced from </a:t>
            </a:r>
            <a:r>
              <a:rPr lang="en-US" dirty="0" err="1"/>
              <a:t>Chebib</a:t>
            </a:r>
            <a:r>
              <a:rPr lang="en-US" dirty="0"/>
              <a:t> et al.21</a:t>
            </a:r>
          </a:p>
        </p:txBody>
      </p:sp>
      <p:sp>
        <p:nvSpPr>
          <p:cNvPr id="4" name="Slide Number Placeholder 3"/>
          <p:cNvSpPr>
            <a:spLocks noGrp="1"/>
          </p:cNvSpPr>
          <p:nvPr>
            <p:ph type="sldNum" sz="quarter" idx="5"/>
          </p:nvPr>
        </p:nvSpPr>
        <p:spPr/>
        <p:txBody>
          <a:bodyPr/>
          <a:lstStyle/>
          <a:p>
            <a:fld id="{05C25A47-91FF-794F-9753-8F8539F946BE}" type="slidenum">
              <a:rPr lang="en-US" smtClean="0"/>
              <a:t>57</a:t>
            </a:fld>
            <a:endParaRPr lang="en-US"/>
          </a:p>
        </p:txBody>
      </p:sp>
    </p:spTree>
    <p:extLst>
      <p:ext uri="{BB962C8B-B14F-4D97-AF65-F5344CB8AC3E}">
        <p14:creationId xmlns:p14="http://schemas.microsoft.com/office/powerpoint/2010/main" val="3207208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Homozygous mutations that predict immediate stop codons or truncated proteins lead to the most severe phenotype and are associated with increased perinatal mortality. Most patients are compound heterozygotes having two missense mutations. Mutations tend to be unique to each pedigree. Importantly, there is significant variability in the severity of kidney disease among patients carrying the same PKHD1 mutation within the same family, suggesting that modifier genes and environmental factors may play contributory roles. The use of PKHD1 sequencing data for clinical decision making or prenatal counseling is currently limited.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ARPKD typically begins in utero, and the kidney cystic lesion appears to be superimposed on a normal developmental sequence. The tubular abnormality involves nonobstructive, fusiform, and/or saccular dilation of the kidney collecting ducts. In the liver, defective remodeling of the ductal plate in utero results in persistence of primitive bile duct configurations and the evolution of progressive portal tract fibrosis. 5 The remainder of the liver parenchyma develops normally. The defect in ductal plate remodeling is accompanied by abnormalities in the branching of the portal vein. The resulting histopathologic pattern is referred to as congenital hepatic fibrosis.</a:t>
            </a:r>
          </a:p>
          <a:p>
            <a:r>
              <a:rPr lang="en-US" dirty="0"/>
              <a:t>ARPKD is one of several kidney cystic diseases that are associated with congenital hepatic fibrosis, prompting these disorders to be described as hepatorenal fibrocystic diseases. 6 The primary cilium appears to play a central role in the pathogenesis of ARPKD and other hepatorenal fibrocystic diseases, so the broader term “ciliopathies” is used for these disorders, in which dysfunction of the cilia-centrosome complex appears to underpin the development of a wide array of phenotypes, including kidney cystic disease.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60</a:t>
            </a:fld>
            <a:endParaRPr lang="en-US"/>
          </a:p>
        </p:txBody>
      </p:sp>
    </p:spTree>
    <p:extLst>
      <p:ext uri="{BB962C8B-B14F-4D97-AF65-F5344CB8AC3E}">
        <p14:creationId xmlns:p14="http://schemas.microsoft.com/office/powerpoint/2010/main" val="1002398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kidney cystic disease is a result of fusiform dilatation of renal collecting tubules. Up to 90% of collecting tubules are involved and, unlike ADPKD cysts, are diffuse, and continue to retain their connection to the parent nephron.</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61</a:t>
            </a:fld>
            <a:endParaRPr lang="en-US"/>
          </a:p>
        </p:txBody>
      </p:sp>
    </p:spTree>
    <p:extLst>
      <p:ext uri="{BB962C8B-B14F-4D97-AF65-F5344CB8AC3E}">
        <p14:creationId xmlns:p14="http://schemas.microsoft.com/office/powerpoint/2010/main" val="2947687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buFont typeface="Wingdings" pitchFamily="2" charset="2"/>
              <a:buChar char="n"/>
              <a:defRPr/>
            </a:pPr>
            <a:r>
              <a:rPr lang="en-US" dirty="0">
                <a:ea typeface="+mn-ea"/>
                <a:cs typeface="+mn-cs"/>
              </a:rPr>
              <a:t>Cut sections resemble a sponge</a:t>
            </a:r>
          </a:p>
          <a:p>
            <a:pPr lvl="1" eaLnBrk="1" hangingPunct="1">
              <a:lnSpc>
                <a:spcPct val="80000"/>
              </a:lnSpc>
              <a:buFont typeface="Wingdings" pitchFamily="2" charset="2"/>
              <a:buChar char="n"/>
              <a:defRPr/>
            </a:pPr>
            <a:r>
              <a:rPr lang="en-US" dirty="0"/>
              <a:t>Radially oriented cysts replacing the cortex</a:t>
            </a:r>
          </a:p>
          <a:p>
            <a:pPr lvl="1" eaLnBrk="1" hangingPunct="1">
              <a:lnSpc>
                <a:spcPct val="80000"/>
              </a:lnSpc>
              <a:buFont typeface="Wingdings" pitchFamily="2" charset="2"/>
              <a:buChar char="n"/>
              <a:defRPr/>
            </a:pPr>
            <a:r>
              <a:rPr lang="en-US" dirty="0"/>
              <a:t>Rounded cysts replacing the medulla</a:t>
            </a:r>
          </a:p>
          <a:p>
            <a:pPr eaLnBrk="1" hangingPunct="1">
              <a:lnSpc>
                <a:spcPct val="80000"/>
              </a:lnSpc>
              <a:buFont typeface="Wingdings" pitchFamily="2" charset="2"/>
              <a:buChar char="n"/>
              <a:defRPr/>
            </a:pPr>
            <a:r>
              <a:rPr lang="en-US" dirty="0">
                <a:ea typeface="+mn-ea"/>
                <a:cs typeface="+mn-cs"/>
              </a:rPr>
              <a:t>Cysts are dilated collecting ducts</a:t>
            </a:r>
          </a:p>
          <a:p>
            <a:pPr eaLnBrk="1" hangingPunct="1">
              <a:lnSpc>
                <a:spcPct val="80000"/>
              </a:lnSpc>
              <a:buFont typeface="Wingdings" pitchFamily="2" charset="2"/>
              <a:buChar char="n"/>
              <a:defRPr/>
            </a:pPr>
            <a:r>
              <a:rPr lang="en-US" dirty="0">
                <a:ea typeface="+mn-ea"/>
                <a:cs typeface="+mn-cs"/>
              </a:rPr>
              <a:t>Number of nephrons are normal, although appear decreased due to separation by dilated collecting ducts and edematous interstitium</a:t>
            </a:r>
          </a:p>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63</a:t>
            </a:fld>
            <a:endParaRPr lang="en-US"/>
          </a:p>
        </p:txBody>
      </p:sp>
    </p:spTree>
    <p:extLst>
      <p:ext uri="{BB962C8B-B14F-4D97-AF65-F5344CB8AC3E}">
        <p14:creationId xmlns:p14="http://schemas.microsoft.com/office/powerpoint/2010/main" val="177338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47.2  Pathologic Features of Autosomal Recessive Polycystic Kidney Disease.(A) Cut section of autosomal recessive polycystic kidney disease (ARPKD) kidney from a 1-year-old child shows discrete medullary cysts and dilated collecting ducts. (B) Light microscopy shows later-onset ARPKD kidney with prominent medullary ductal ectasia (H&amp;E stain; magnification ×10). (C) Light microscopy of congenital hepatic fibrosis shows extensive fibrosis of the portal area with </a:t>
            </a:r>
            <a:r>
              <a:rPr lang="en-US" dirty="0" err="1"/>
              <a:t>ectatic</a:t>
            </a:r>
            <a:r>
              <a:rPr lang="en-US" dirty="0"/>
              <a:t>, tortuous bile ducts and hypoplasia of the portal vein (H&amp;E stain; ×40).</a:t>
            </a:r>
          </a:p>
        </p:txBody>
      </p:sp>
      <p:sp>
        <p:nvSpPr>
          <p:cNvPr id="4" name="Slide Number Placeholder 3"/>
          <p:cNvSpPr>
            <a:spLocks noGrp="1"/>
          </p:cNvSpPr>
          <p:nvPr>
            <p:ph type="sldNum" sz="quarter" idx="5"/>
          </p:nvPr>
        </p:nvSpPr>
        <p:spPr/>
        <p:txBody>
          <a:bodyPr/>
          <a:lstStyle/>
          <a:p>
            <a:fld id="{05C25A47-91FF-794F-9753-8F8539F946BE}" type="slidenum">
              <a:rPr lang="en-US" smtClean="0"/>
              <a:t>64</a:t>
            </a:fld>
            <a:endParaRPr lang="en-US"/>
          </a:p>
        </p:txBody>
      </p:sp>
    </p:spTree>
    <p:extLst>
      <p:ext uri="{BB962C8B-B14F-4D97-AF65-F5344CB8AC3E}">
        <p14:creationId xmlns:p14="http://schemas.microsoft.com/office/powerpoint/2010/main" val="3726632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47.3  Radiologic Findings Associated With Autosomal Recessive Polycystic Kidney Disease.(A) Autosomal recessive polycystic kidney disease (ARPKD) in a neonate. High-resolution ultrasound reveals radially arrayed dilated collecting ducts. (B) ARPKD in a symptomatic 4-year-old girl. Contrast-enhanced computed tomography shows striated </a:t>
            </a:r>
            <a:r>
              <a:rPr lang="en-US" dirty="0" err="1"/>
              <a:t>nephrogram</a:t>
            </a:r>
            <a:r>
              <a:rPr lang="en-US" dirty="0"/>
              <a:t> and prolonged corticomedullary differentiation.</a:t>
            </a:r>
          </a:p>
        </p:txBody>
      </p:sp>
      <p:sp>
        <p:nvSpPr>
          <p:cNvPr id="4" name="Slide Number Placeholder 3"/>
          <p:cNvSpPr>
            <a:spLocks noGrp="1"/>
          </p:cNvSpPr>
          <p:nvPr>
            <p:ph type="sldNum" sz="quarter" idx="5"/>
          </p:nvPr>
        </p:nvSpPr>
        <p:spPr/>
        <p:txBody>
          <a:bodyPr/>
          <a:lstStyle/>
          <a:p>
            <a:fld id="{05C25A47-91FF-794F-9753-8F8539F946BE}" type="slidenum">
              <a:rPr lang="en-US" smtClean="0"/>
              <a:t>65</a:t>
            </a:fld>
            <a:endParaRPr lang="en-US"/>
          </a:p>
        </p:txBody>
      </p:sp>
    </p:spTree>
    <p:extLst>
      <p:ext uri="{BB962C8B-B14F-4D97-AF65-F5344CB8AC3E}">
        <p14:creationId xmlns:p14="http://schemas.microsoft.com/office/powerpoint/2010/main" val="2294292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ADPKD, Autosomal dominant polycystic kidney disease; BP, blood pressure; C-M, corticomedullary; CNS, central nervous system; GCKD, glomerulocystic kidney disease; MODY5, maturity-onset diabetes of the young, type 5; NIH, National Institutes of Health; NPHP, nephronophthisis; PKDTS, polycystic kidney disease with tuberous sclerosis; TSC, tuberous sclerosis complex.</a:t>
            </a:r>
          </a:p>
          <a:p>
            <a:endParaRPr lang="en-US" dirty="0"/>
          </a:p>
          <a:p>
            <a:r>
              <a:rPr lang="en-US" dirty="0"/>
              <a:t>a  Meckel-Gruber syndrome is a severe, often lethal, autosomal recessive disorder characterized by bilateral kidney cystic dysplasia, biliary ductal dysgenesis, bilateral postaxial polydactyly, and variable CNS malformations. The triad of kidney cystic disease, occipital encephalocele, and polydactyly is most common. Genes disrupted in Meckel-Gruber syndrome have also been identified in NPHP and Joubert patients, suggesting a phenotypic spectrum.</a:t>
            </a:r>
          </a:p>
          <a:p>
            <a:endParaRPr lang="en-US" dirty="0"/>
          </a:p>
          <a:p>
            <a:r>
              <a:rPr lang="en-US" dirty="0"/>
              <a:t>b  GCKD can occur as the infantile manifestation of ADPKD. Familial hypoplastic GCKD, because of mutations in HNF1B, the gene encoding hepatocyte nuclear factor (HNF1</a:t>
            </a:r>
            <a:r>
              <a:rPr lang="el-GR" dirty="0"/>
              <a:t>β), </a:t>
            </a:r>
            <a:r>
              <a:rPr lang="en-US" dirty="0"/>
              <a:t>can be associated with MODY5.</a:t>
            </a:r>
          </a:p>
          <a:p>
            <a:endParaRPr lang="en-US" dirty="0"/>
          </a:p>
          <a:p>
            <a:r>
              <a:rPr lang="en-US" dirty="0"/>
              <a:t>c  A contiguous germline deletion of both the PKD1 and TSC2 genes (the PKDTS contiguous gene syndrome) occurs in a small group of patients with features of TSC, as well as massive kidney cystic disease reminiscent of ADPKD, severe hypertension, and a progressive decline in kidney function with the onset of ESKD in the second or third decade of life.</a:t>
            </a:r>
          </a:p>
          <a:p>
            <a:endParaRPr lang="en-US" dirty="0"/>
          </a:p>
          <a:p>
            <a:r>
              <a:rPr lang="en-US" dirty="0"/>
              <a:t>d  Joubert syndrome is a genetically heterogeneous, autosomal recessive disorder characterized by developmental defects in the cerebellum (cerebellar vermis aplasia) and the eye (coloboma), as well as retinitis pigmentosa, congenital hypotonia, and either ocular motor apraxia or irregularities in breathing patterns during the neonatal period. The disease can be associated with NPHP, and mutations in several NPHP genes have been described in Joubert patients.</a:t>
            </a:r>
          </a:p>
          <a:p>
            <a:endParaRPr lang="en-US" dirty="0"/>
          </a:p>
          <a:p>
            <a:r>
              <a:rPr lang="en-US" dirty="0"/>
              <a:t>e  Genetic testing listed on the NIH Genetic Testing Registry (http://</a:t>
            </a:r>
            <a:r>
              <a:rPr lang="en-US" dirty="0" err="1"/>
              <a:t>www.ncbi.nlm.nih.gov</a:t>
            </a:r>
            <a:r>
              <a:rPr lang="en-US" dirty="0"/>
              <a:t>/</a:t>
            </a:r>
            <a:r>
              <a:rPr lang="en-US" dirty="0" err="1"/>
              <a:t>gtr</a:t>
            </a:r>
            <a:r>
              <a:rPr lang="en-US" dirty="0"/>
              <a:t>).</a:t>
            </a:r>
          </a:p>
        </p:txBody>
      </p:sp>
      <p:sp>
        <p:nvSpPr>
          <p:cNvPr id="4" name="Slide Number Placeholder 3"/>
          <p:cNvSpPr>
            <a:spLocks noGrp="1"/>
          </p:cNvSpPr>
          <p:nvPr>
            <p:ph type="sldNum" sz="quarter" idx="5"/>
          </p:nvPr>
        </p:nvSpPr>
        <p:spPr/>
        <p:txBody>
          <a:bodyPr/>
          <a:lstStyle/>
          <a:p>
            <a:fld id="{05C25A47-91FF-794F-9753-8F8539F946BE}" type="slidenum">
              <a:rPr lang="en-US" smtClean="0"/>
              <a:t>68</a:t>
            </a:fld>
            <a:endParaRPr lang="en-US"/>
          </a:p>
        </p:txBody>
      </p:sp>
    </p:spTree>
    <p:extLst>
      <p:ext uri="{BB962C8B-B14F-4D97-AF65-F5344CB8AC3E}">
        <p14:creationId xmlns:p14="http://schemas.microsoft.com/office/powerpoint/2010/main" val="3056261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F52B-CA4E-8EC7-E533-0F15A11AD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157E4-74C1-C699-8733-440CD0C03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2AF9E-EFB2-E26F-4D94-B3B1F30D1A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PC1 is located in the primary cilium, focal adhesions, tight junctions, desmosomes, and </a:t>
            </a:r>
            <a:r>
              <a:rPr lang="en-US" dirty="0" err="1"/>
              <a:t>adherens</a:t>
            </a:r>
            <a:r>
              <a:rPr lang="en-US" dirty="0"/>
              <a:t> junctions. PC1 plays an important role in cell-cell interactions and cell-matrix interactions.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localizes to the endoplasmic reticulum, plasma membrane, primary cilium, centrosome, and mitotic spindles in dividing cells. PC2 belongs to the family of voltage-activated calcium channels (e.g., transient receptor potential polycystin-2 [TRPP-2]) and is involved in intracellular calcium regulation through several 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PC1 and PC2 are co-localized in the primary cilium of renal epithelial cells, which function as a </a:t>
            </a:r>
            <a:r>
              <a:rPr lang="en-US" dirty="0" err="1"/>
              <a:t>mechanosensor</a:t>
            </a:r>
            <a:r>
              <a:rPr lang="en-US" dirty="0"/>
              <a:t>. Primary cilia create transmembrane calcium currents in the presence of stretch or luminal flow. PC1 and PC2 contribute to ciliary function, and the physical interaction between PC1 and PC2 is required for a membrane calcium channel to operate properly. Normal </a:t>
            </a:r>
            <a:r>
              <a:rPr lang="en-US" dirty="0" err="1"/>
              <a:t>polycystin</a:t>
            </a:r>
            <a:r>
              <a:rPr lang="en-US" dirty="0"/>
              <a:t> function increases intracellular calcium, which initiates a signaling cascade leading to vesicle fusion and a change in gene transcription. The magnitude of these changes contributing to the PKD epithelial phenotype has recently been challenged because the reservoir of calcium released from primary ciliary stimulation is relatively 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Polycystins</a:t>
            </a:r>
            <a:r>
              <a:rPr lang="en-US" dirty="0"/>
              <a:t> affect cell proliferation, differentiation, and fluid secretion through G-coupled protein receptors and JAK-STAT-mediated signaling pathways. The interaction of PC1 ligand on the basolateral surface with adenylate cyclase and the G protein–coupled response of adenylate cyclase to binding of vasopressin to the vasopressin V2 receptor produces similar results. Both result in increased intracellular concentrations of cyclic adenosine monophosphate (cAMP) and, ultimately, in chloride secretion across the luminal membrane. This chloride-rich fluid secretion is a critical component of cystogenesis, enabling expansion of cysts even after they detach from their parent nephron. The accumulation of cyst fluid, rich in chloride and sodium, relies on the active luminal excretion of chloride primarily through the cystic fibrosis transmembrane conductor regulator (CFTR)</a:t>
            </a:r>
          </a:p>
          <a:p>
            <a:endParaRPr lang="en-US" dirty="0"/>
          </a:p>
          <a:p>
            <a:endParaRPr lang="en-US" dirty="0"/>
          </a:p>
        </p:txBody>
      </p:sp>
      <p:sp>
        <p:nvSpPr>
          <p:cNvPr id="4" name="Slide Number Placeholder 3">
            <a:extLst>
              <a:ext uri="{FF2B5EF4-FFF2-40B4-BE49-F238E27FC236}">
                <a16:creationId xmlns:a16="http://schemas.microsoft.com/office/drawing/2014/main" id="{0BC44BBC-E447-FB10-1FF0-55E6AE3F9628}"/>
              </a:ext>
            </a:extLst>
          </p:cNvPr>
          <p:cNvSpPr>
            <a:spLocks noGrp="1"/>
          </p:cNvSpPr>
          <p:nvPr>
            <p:ph type="sldNum" sz="quarter" idx="5"/>
          </p:nvPr>
        </p:nvSpPr>
        <p:spPr/>
        <p:txBody>
          <a:bodyPr/>
          <a:lstStyle/>
          <a:p>
            <a:fld id="{05C25A47-91FF-794F-9753-8F8539F946BE}" type="slidenum">
              <a:rPr lang="en-US" smtClean="0"/>
              <a:t>74</a:t>
            </a:fld>
            <a:endParaRPr lang="en-US"/>
          </a:p>
        </p:txBody>
      </p:sp>
    </p:spTree>
    <p:extLst>
      <p:ext uri="{BB962C8B-B14F-4D97-AF65-F5344CB8AC3E}">
        <p14:creationId xmlns:p14="http://schemas.microsoft.com/office/powerpoint/2010/main" val="3477694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52687-2922-414C-A582-EB4298A7FF1E}" type="slidenum">
              <a:rPr lang="en-US" smtClean="0"/>
              <a:t>83</a:t>
            </a:fld>
            <a:endParaRPr lang="en-US"/>
          </a:p>
        </p:txBody>
      </p:sp>
    </p:spTree>
    <p:extLst>
      <p:ext uri="{BB962C8B-B14F-4D97-AF65-F5344CB8AC3E}">
        <p14:creationId xmlns:p14="http://schemas.microsoft.com/office/powerpoint/2010/main" val="45470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31B5A-F8C2-1FFE-26D1-41F12E85F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057F6-142F-D8FF-35A5-7AAFC9F83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D79BD-8972-63C4-B650-1315AF8C6188}"/>
              </a:ext>
            </a:extLst>
          </p:cNvPr>
          <p:cNvSpPr>
            <a:spLocks noGrp="1"/>
          </p:cNvSpPr>
          <p:nvPr>
            <p:ph type="body" idx="1"/>
          </p:nvPr>
        </p:nvSpPr>
        <p:spPr/>
        <p:txBody>
          <a:bodyPr/>
          <a:lstStyle/>
          <a:p>
            <a:r>
              <a:rPr lang="en-US" dirty="0" err="1"/>
              <a:t>aNephronophthisis</a:t>
            </a:r>
            <a:r>
              <a:rPr lang="en-US" dirty="0"/>
              <a:t> is previously known as medullary cystic kidney disease.</a:t>
            </a:r>
          </a:p>
          <a:p>
            <a:endParaRPr lang="en-US" dirty="0"/>
          </a:p>
          <a:p>
            <a:r>
              <a:rPr lang="en-US" dirty="0" err="1"/>
              <a:t>bTSC</a:t>
            </a:r>
            <a:r>
              <a:rPr lang="en-US" dirty="0"/>
              <a:t>/PKD1 continuous gene syndrome also belongs to syndromes with kidney tumors.</a:t>
            </a:r>
          </a:p>
          <a:p>
            <a:endParaRPr lang="en-US" dirty="0"/>
          </a:p>
          <a:p>
            <a:r>
              <a:rPr lang="en-US" dirty="0" err="1"/>
              <a:t>cIn</a:t>
            </a:r>
            <a:r>
              <a:rPr lang="en-US" dirty="0"/>
              <a:t> BHD, pulmonary cystic disease and fibrofolliculomas may occur without the somatic mutation, but RCC requires somatic mutation of the second FLCN copy.</a:t>
            </a:r>
          </a:p>
          <a:p>
            <a:endParaRPr lang="en-US" dirty="0"/>
          </a:p>
          <a:p>
            <a:r>
              <a:rPr lang="en-US" dirty="0"/>
              <a:t>Abbreviations: AD, autosomal dominant; ADPKD, autosomal dominant polycystic kidney disease; AR, autosomal recessive; BHD, Birt–Hogg–Dubé; CCB, calcium channel blocker; CKD, chronic kidney disease; CNS, central nervous system; CTIN, chronic tubulointerstitial nephritis; </a:t>
            </a:r>
            <a:r>
              <a:rPr lang="en-US" dirty="0" err="1"/>
              <a:t>dRTA</a:t>
            </a:r>
            <a:r>
              <a:rPr lang="en-US" dirty="0"/>
              <a:t>, distal renal tubular acidosis; ESKD, end-stage kidney disease; FDA, Food and Drug Administration; FSGS, focal segmental glomerulosclerosis; G5D, CKD stage 5 on dialysis; G5T, CKD stage 5 in transplant recipients; HNF1</a:t>
            </a:r>
            <a:r>
              <a:rPr lang="el-GR" dirty="0"/>
              <a:t>β, </a:t>
            </a:r>
            <a:r>
              <a:rPr lang="en-US" dirty="0"/>
              <a:t>gene encoding hepatic nuclear factor 1</a:t>
            </a:r>
            <a:r>
              <a:rPr lang="el-GR" dirty="0"/>
              <a:t>β; </a:t>
            </a:r>
            <a:r>
              <a:rPr lang="en-US" dirty="0"/>
              <a:t>MUC1, gene encoding mucin 1; RCC, renal cell carcinoma; REN, gene encoding prorenin; SEC61A1, gene encoding the </a:t>
            </a:r>
            <a:r>
              <a:rPr lang="el-GR" dirty="0"/>
              <a:t>α1-</a:t>
            </a:r>
            <a:r>
              <a:rPr lang="en-US" dirty="0"/>
              <a:t>subunit of SEC61 </a:t>
            </a:r>
            <a:r>
              <a:rPr lang="en-US" dirty="0" err="1"/>
              <a:t>translocon</a:t>
            </a:r>
            <a:r>
              <a:rPr lang="en-US" dirty="0"/>
              <a:t> pore; TSC, tuberous sclerosis complex; UMOD, gene encoding uromodulin; UTI, urinary tract infection; VHL, von Hippel–Lindau; </a:t>
            </a:r>
            <a:r>
              <a:rPr lang="en-US" dirty="0" err="1"/>
              <a:t>VHLp</a:t>
            </a:r>
            <a:r>
              <a:rPr lang="en-US" dirty="0"/>
              <a:t>, von Hippel–Lindau protein.</a:t>
            </a:r>
          </a:p>
        </p:txBody>
      </p:sp>
      <p:sp>
        <p:nvSpPr>
          <p:cNvPr id="4" name="Slide Number Placeholder 3">
            <a:extLst>
              <a:ext uri="{FF2B5EF4-FFF2-40B4-BE49-F238E27FC236}">
                <a16:creationId xmlns:a16="http://schemas.microsoft.com/office/drawing/2014/main" id="{665496F8-7D8C-69AF-EE67-37D04242E297}"/>
              </a:ext>
            </a:extLst>
          </p:cNvPr>
          <p:cNvSpPr>
            <a:spLocks noGrp="1"/>
          </p:cNvSpPr>
          <p:nvPr>
            <p:ph type="sldNum" sz="quarter" idx="5"/>
          </p:nvPr>
        </p:nvSpPr>
        <p:spPr/>
        <p:txBody>
          <a:bodyPr/>
          <a:lstStyle/>
          <a:p>
            <a:fld id="{05C25A47-91FF-794F-9753-8F8539F946BE}" type="slidenum">
              <a:rPr lang="en-US" smtClean="0"/>
              <a:t>7</a:t>
            </a:fld>
            <a:endParaRPr lang="en-US"/>
          </a:p>
        </p:txBody>
      </p:sp>
    </p:spTree>
    <p:extLst>
      <p:ext uri="{BB962C8B-B14F-4D97-AF65-F5344CB8AC3E}">
        <p14:creationId xmlns:p14="http://schemas.microsoft.com/office/powerpoint/2010/main" val="698761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103</a:t>
            </a:fld>
            <a:endParaRPr lang="en-US"/>
          </a:p>
        </p:txBody>
      </p:sp>
    </p:spTree>
    <p:extLst>
      <p:ext uri="{BB962C8B-B14F-4D97-AF65-F5344CB8AC3E}">
        <p14:creationId xmlns:p14="http://schemas.microsoft.com/office/powerpoint/2010/main" val="3311632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Autosomal dominant mutation of VHL gene encoding the VHL protein. VHL protein is part of the ubiquitin-ligase complex involved in ubiquitination and subsequent degradation of the </a:t>
            </a:r>
            <a:r>
              <a:rPr lang="el-GR" dirty="0"/>
              <a:t>α-</a:t>
            </a:r>
            <a:r>
              <a:rPr lang="en-US" dirty="0"/>
              <a:t>subunit of the hypoxia-inducible factors HIF-1 and HIF-2. Accumulated HIF-</a:t>
            </a:r>
            <a:r>
              <a:rPr lang="el-GR" dirty="0"/>
              <a:t>α </a:t>
            </a:r>
            <a:r>
              <a:rPr lang="en-US" dirty="0"/>
              <a:t>binds to HIF-</a:t>
            </a:r>
            <a:r>
              <a:rPr lang="el-GR" dirty="0"/>
              <a:t>β, </a:t>
            </a:r>
            <a:r>
              <a:rPr lang="en-US" dirty="0"/>
              <a:t>translocate to nucleus, bind to the hypoxia response element to induce transcriptions of vascular endothelial growth factor (VEGF), erythropoietin, tumor growth factor-</a:t>
            </a:r>
            <a:r>
              <a:rPr lang="el-GR" dirty="0"/>
              <a:t>β1, </a:t>
            </a:r>
            <a:r>
              <a:rPr lang="en-US" dirty="0"/>
              <a:t>and platelet-derived growth factor, among others (see Fig. 4.1).</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104</a:t>
            </a:fld>
            <a:endParaRPr lang="en-US"/>
          </a:p>
        </p:txBody>
      </p:sp>
    </p:spTree>
    <p:extLst>
      <p:ext uri="{BB962C8B-B14F-4D97-AF65-F5344CB8AC3E}">
        <p14:creationId xmlns:p14="http://schemas.microsoft.com/office/powerpoint/2010/main" val="4262774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ADPKD, Autosomal dominant polycystic kidney disease; AML, angiomyolipoma; BP, blood pressure; CNS, central nervous system; ESKD, end-stage kidney disease; GFR, glomerular filtration rate; MSK, medullary sponge kidney; RCC, kidney cell carcinoma; TSC, tuberous sclerosis complex; VHL, von Hippel–Lindau disease.</a:t>
            </a:r>
          </a:p>
          <a:p>
            <a:endParaRPr lang="en-US" dirty="0"/>
          </a:p>
          <a:p>
            <a:r>
              <a:rPr lang="en-US" dirty="0"/>
              <a:t>a  Genetic testing is listed at the NIH Genetic Testing Registry (http://</a:t>
            </a:r>
            <a:r>
              <a:rPr lang="en-US" dirty="0" err="1"/>
              <a:t>www.ncbi.nlm.nih.gov</a:t>
            </a:r>
            <a:r>
              <a:rPr lang="en-US" dirty="0"/>
              <a:t>/</a:t>
            </a:r>
            <a:r>
              <a:rPr lang="en-US" dirty="0" err="1"/>
              <a:t>gtr</a:t>
            </a:r>
            <a:r>
              <a:rPr lang="en-US" dirty="0"/>
              <a:t>).</a:t>
            </a:r>
          </a:p>
        </p:txBody>
      </p:sp>
      <p:sp>
        <p:nvSpPr>
          <p:cNvPr id="4" name="Slide Number Placeholder 3"/>
          <p:cNvSpPr>
            <a:spLocks noGrp="1"/>
          </p:cNvSpPr>
          <p:nvPr>
            <p:ph type="sldNum" sz="quarter" idx="5"/>
          </p:nvPr>
        </p:nvSpPr>
        <p:spPr/>
        <p:txBody>
          <a:bodyPr/>
          <a:lstStyle/>
          <a:p>
            <a:fld id="{05C25A47-91FF-794F-9753-8F8539F946BE}" type="slidenum">
              <a:rPr lang="en-US" smtClean="0"/>
              <a:t>108</a:t>
            </a:fld>
            <a:endParaRPr lang="en-US"/>
          </a:p>
        </p:txBody>
      </p:sp>
    </p:spTree>
    <p:extLst>
      <p:ext uri="{BB962C8B-B14F-4D97-AF65-F5344CB8AC3E}">
        <p14:creationId xmlns:p14="http://schemas.microsoft.com/office/powerpoint/2010/main" val="2579844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47.10  Radiologic Findings Associated With von Hippel–Lindau Syndrome.(A) </a:t>
            </a:r>
            <a:r>
              <a:rPr lang="en-US" dirty="0" err="1"/>
              <a:t>Noncontrast</a:t>
            </a:r>
            <a:r>
              <a:rPr lang="en-US" dirty="0"/>
              <a:t> computed tomography shows massive cystic involvement of the pancreas (arrowheads) and bilateral kidney cysts (arrows). (B) Contrast-enhanced magnetic resonance imaging shows a right cerebellar hemangioblastoma with a small enhancing mass (arrow).</a:t>
            </a:r>
          </a:p>
        </p:txBody>
      </p:sp>
      <p:sp>
        <p:nvSpPr>
          <p:cNvPr id="4" name="Slide Number Placeholder 3"/>
          <p:cNvSpPr>
            <a:spLocks noGrp="1"/>
          </p:cNvSpPr>
          <p:nvPr>
            <p:ph type="sldNum" sz="quarter" idx="5"/>
          </p:nvPr>
        </p:nvSpPr>
        <p:spPr/>
        <p:txBody>
          <a:bodyPr/>
          <a:lstStyle/>
          <a:p>
            <a:fld id="{05C25A47-91FF-794F-9753-8F8539F946BE}" type="slidenum">
              <a:rPr lang="en-US" smtClean="0"/>
              <a:t>109</a:t>
            </a:fld>
            <a:endParaRPr lang="en-US"/>
          </a:p>
        </p:txBody>
      </p:sp>
    </p:spTree>
    <p:extLst>
      <p:ext uri="{BB962C8B-B14F-4D97-AF65-F5344CB8AC3E}">
        <p14:creationId xmlns:p14="http://schemas.microsoft.com/office/powerpoint/2010/main" val="2378496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1</a:t>
            </a:r>
          </a:p>
          <a:p>
            <a:endParaRPr lang="en-US" dirty="0"/>
          </a:p>
          <a:p>
            <a:r>
              <a:rPr lang="en-US" dirty="0"/>
              <a:t>Consensus classification endorsed by Kidney Disease Improving Global Outcomes1 . ADTKD, autosomal dominant tubulointerstitial kidney disease; DCT, distal convoluted tubule; ER, endoplasmic reticulum; OMIM, Online Mendelian Inheritance in Man; TAL, thick ascending limb (of the loop of Henle). a The term ADTKD-NOS (not otherwise specified) refers to all ADTKD cases not tested or for which genetic testing did not provide conclusive results. This category also includes additional ADTKD subtypes for which the causal mutated gene is yet to be identified. For example, mutations in DNAJB11 have been associated with some features of ADTKD, such as non-enlarged cystic kidneys and progressive interstitial fibrosis, suggesting that they could underlie a new ADTKD subtype13.</a:t>
            </a:r>
          </a:p>
        </p:txBody>
      </p:sp>
      <p:sp>
        <p:nvSpPr>
          <p:cNvPr id="4" name="Slide Number Placeholder 3"/>
          <p:cNvSpPr>
            <a:spLocks noGrp="1"/>
          </p:cNvSpPr>
          <p:nvPr>
            <p:ph type="sldNum" sz="quarter" idx="5"/>
          </p:nvPr>
        </p:nvSpPr>
        <p:spPr/>
        <p:txBody>
          <a:bodyPr/>
          <a:lstStyle/>
          <a:p>
            <a:fld id="{05C25A47-91FF-794F-9753-8F8539F946BE}" type="slidenum">
              <a:rPr lang="en-US" smtClean="0"/>
              <a:t>120</a:t>
            </a:fld>
            <a:endParaRPr lang="en-US"/>
          </a:p>
        </p:txBody>
      </p:sp>
    </p:spTree>
    <p:extLst>
      <p:ext uri="{BB962C8B-B14F-4D97-AF65-F5344CB8AC3E}">
        <p14:creationId xmlns:p14="http://schemas.microsoft.com/office/powerpoint/2010/main" val="4184238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4884F-A293-4158-E4F9-62E696D3B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A9460-4DAE-4275-4921-26BB4D8F3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CEDB5-822D-304F-7332-8021BBB893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FA4616-D305-518F-55D4-D60065AB544E}"/>
              </a:ext>
            </a:extLst>
          </p:cNvPr>
          <p:cNvSpPr>
            <a:spLocks noGrp="1"/>
          </p:cNvSpPr>
          <p:nvPr>
            <p:ph type="sldNum" sz="quarter" idx="5"/>
          </p:nvPr>
        </p:nvSpPr>
        <p:spPr/>
        <p:txBody>
          <a:bodyPr/>
          <a:lstStyle/>
          <a:p>
            <a:fld id="{654A87E7-3580-464C-968E-B7BA89348E43}" type="slidenum">
              <a:rPr lang="en-US" smtClean="0"/>
              <a:t>130</a:t>
            </a:fld>
            <a:endParaRPr lang="en-US"/>
          </a:p>
        </p:txBody>
      </p:sp>
    </p:spTree>
    <p:extLst>
      <p:ext uri="{BB962C8B-B14F-4D97-AF65-F5344CB8AC3E}">
        <p14:creationId xmlns:p14="http://schemas.microsoft.com/office/powerpoint/2010/main" val="21674345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aNephronophthisis</a:t>
            </a:r>
            <a:r>
              <a:rPr lang="en-US" dirty="0"/>
              <a:t> is previously known as medullary cystic kidney disease.</a:t>
            </a:r>
          </a:p>
          <a:p>
            <a:endParaRPr lang="en-US" dirty="0"/>
          </a:p>
          <a:p>
            <a:r>
              <a:rPr lang="en-US" dirty="0" err="1"/>
              <a:t>bTSC</a:t>
            </a:r>
            <a:r>
              <a:rPr lang="en-US" dirty="0"/>
              <a:t>/PKD1 continuous gene syndrome also belongs to syndromes with kidney tumors.</a:t>
            </a:r>
          </a:p>
          <a:p>
            <a:endParaRPr lang="en-US" dirty="0"/>
          </a:p>
          <a:p>
            <a:r>
              <a:rPr lang="en-US" dirty="0" err="1"/>
              <a:t>cIn</a:t>
            </a:r>
            <a:r>
              <a:rPr lang="en-US" dirty="0"/>
              <a:t> BHD, pulmonary cystic disease and fibrofolliculomas may occur without the somatic mutation, but RCC requires somatic mutation of the second FLCN copy.</a:t>
            </a:r>
          </a:p>
          <a:p>
            <a:endParaRPr lang="en-US" dirty="0"/>
          </a:p>
          <a:p>
            <a:r>
              <a:rPr lang="en-US" dirty="0"/>
              <a:t>Abbreviations: AD, autosomal dominant; ADPKD, autosomal dominant polycystic kidney disease; AR, autosomal recessive; BHD, Birt–Hogg–Dubé; CCB, calcium channel blocker; CKD, chronic kidney disease; CNS, central nervous system; CTIN, chronic tubulointerstitial nephritis; </a:t>
            </a:r>
            <a:r>
              <a:rPr lang="en-US" dirty="0" err="1"/>
              <a:t>dRTA</a:t>
            </a:r>
            <a:r>
              <a:rPr lang="en-US" dirty="0"/>
              <a:t>, distal renal tubular acidosis; ESKD, end-stage kidney disease; FDA, Food and Drug Administration; FSGS, focal segmental glomerulosclerosis; G5D, CKD stage 5 on dialysis; G5T, CKD stage 5 in transplant recipients; HNF1</a:t>
            </a:r>
            <a:r>
              <a:rPr lang="el-GR" dirty="0"/>
              <a:t>β, </a:t>
            </a:r>
            <a:r>
              <a:rPr lang="en-US" dirty="0"/>
              <a:t>gene encoding hepatic nuclear factor 1</a:t>
            </a:r>
            <a:r>
              <a:rPr lang="el-GR" dirty="0"/>
              <a:t>β; </a:t>
            </a:r>
            <a:r>
              <a:rPr lang="en-US" dirty="0"/>
              <a:t>MUC1, gene encoding mucin 1; RCC, renal cell carcinoma; REN, gene encoding prorenin; SEC61A1, gene encoding the </a:t>
            </a:r>
            <a:r>
              <a:rPr lang="el-GR" dirty="0"/>
              <a:t>α1-</a:t>
            </a:r>
            <a:r>
              <a:rPr lang="en-US" dirty="0"/>
              <a:t>subunit of SEC61 </a:t>
            </a:r>
            <a:r>
              <a:rPr lang="en-US" dirty="0" err="1"/>
              <a:t>translocon</a:t>
            </a:r>
            <a:r>
              <a:rPr lang="en-US" dirty="0"/>
              <a:t> pore; TSC, tuberous sclerosis complex; UMOD, gene encoding uromodulin; UTI, urinary tract infection; VHL, von Hippel–Lindau; </a:t>
            </a:r>
            <a:r>
              <a:rPr lang="en-US" dirty="0" err="1"/>
              <a:t>VHLp</a:t>
            </a:r>
            <a:r>
              <a:rPr lang="en-US" dirty="0"/>
              <a:t>, von Hippel–Lindau protein.</a:t>
            </a:r>
          </a:p>
        </p:txBody>
      </p:sp>
      <p:sp>
        <p:nvSpPr>
          <p:cNvPr id="4" name="Slide Number Placeholder 3"/>
          <p:cNvSpPr>
            <a:spLocks noGrp="1"/>
          </p:cNvSpPr>
          <p:nvPr>
            <p:ph type="sldNum" sz="quarter" idx="5"/>
          </p:nvPr>
        </p:nvSpPr>
        <p:spPr/>
        <p:txBody>
          <a:bodyPr/>
          <a:lstStyle/>
          <a:p>
            <a:fld id="{05C25A47-91FF-794F-9753-8F8539F946BE}" type="slidenum">
              <a:rPr lang="en-US" smtClean="0"/>
              <a:t>133</a:t>
            </a:fld>
            <a:endParaRPr lang="en-US"/>
          </a:p>
        </p:txBody>
      </p:sp>
    </p:spTree>
    <p:extLst>
      <p:ext uri="{BB962C8B-B14F-4D97-AF65-F5344CB8AC3E}">
        <p14:creationId xmlns:p14="http://schemas.microsoft.com/office/powerpoint/2010/main" val="4206494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E9DB5-F15A-DEF5-4875-F95DD6084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DCC52-D169-4820-9820-E07A66F8A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64422-DB83-D304-A48D-43CD207549EB}"/>
              </a:ext>
            </a:extLst>
          </p:cNvPr>
          <p:cNvSpPr>
            <a:spLocks noGrp="1"/>
          </p:cNvSpPr>
          <p:nvPr>
            <p:ph type="body" idx="1"/>
          </p:nvPr>
        </p:nvSpPr>
        <p:spPr/>
        <p:txBody>
          <a:bodyPr/>
          <a:lstStyle/>
          <a:p>
            <a:r>
              <a:rPr lang="en-US" dirty="0" err="1"/>
              <a:t>aNephronophthisis</a:t>
            </a:r>
            <a:r>
              <a:rPr lang="en-US" dirty="0"/>
              <a:t> is previously known as medullary cystic kidney disease.</a:t>
            </a:r>
          </a:p>
          <a:p>
            <a:endParaRPr lang="en-US" dirty="0"/>
          </a:p>
          <a:p>
            <a:r>
              <a:rPr lang="en-US" dirty="0" err="1"/>
              <a:t>bTSC</a:t>
            </a:r>
            <a:r>
              <a:rPr lang="en-US" dirty="0"/>
              <a:t>/PKD1 continuous gene syndrome also belongs to syndromes with kidney tumors.</a:t>
            </a:r>
          </a:p>
          <a:p>
            <a:endParaRPr lang="en-US" dirty="0"/>
          </a:p>
          <a:p>
            <a:r>
              <a:rPr lang="en-US" dirty="0" err="1"/>
              <a:t>cIn</a:t>
            </a:r>
            <a:r>
              <a:rPr lang="en-US" dirty="0"/>
              <a:t> BHD, pulmonary cystic disease and fibrofolliculomas may occur without the somatic mutation, but RCC requires somatic mutation of the second FLCN copy.</a:t>
            </a:r>
          </a:p>
          <a:p>
            <a:endParaRPr lang="en-US" dirty="0"/>
          </a:p>
          <a:p>
            <a:r>
              <a:rPr lang="en-US" dirty="0"/>
              <a:t>Abbreviations: AD, autosomal dominant; ADPKD, autosomal dominant polycystic kidney disease; AR, autosomal recessive; BHD, Birt–Hogg–Dubé; CCB, calcium channel blocker; CKD, chronic kidney disease; CNS, central nervous system; CTIN, chronic tubulointerstitial nephritis; </a:t>
            </a:r>
            <a:r>
              <a:rPr lang="en-US" dirty="0" err="1"/>
              <a:t>dRTA</a:t>
            </a:r>
            <a:r>
              <a:rPr lang="en-US" dirty="0"/>
              <a:t>, distal renal tubular acidosis; ESKD, end-stage kidney disease; FDA, Food and Drug Administration; FSGS, focal segmental glomerulosclerosis; G5D, CKD stage 5 on dialysis; G5T, CKD stage 5 in transplant recipients; HNF1</a:t>
            </a:r>
            <a:r>
              <a:rPr lang="el-GR" dirty="0"/>
              <a:t>β, </a:t>
            </a:r>
            <a:r>
              <a:rPr lang="en-US" dirty="0"/>
              <a:t>gene encoding hepatic nuclear factor 1</a:t>
            </a:r>
            <a:r>
              <a:rPr lang="el-GR" dirty="0"/>
              <a:t>β; </a:t>
            </a:r>
            <a:r>
              <a:rPr lang="en-US" dirty="0"/>
              <a:t>MUC1, gene encoding mucin 1; RCC, renal cell carcinoma; REN, gene encoding prorenin; SEC61A1, gene encoding the </a:t>
            </a:r>
            <a:r>
              <a:rPr lang="el-GR" dirty="0"/>
              <a:t>α1-</a:t>
            </a:r>
            <a:r>
              <a:rPr lang="en-US" dirty="0"/>
              <a:t>subunit of SEC61 </a:t>
            </a:r>
            <a:r>
              <a:rPr lang="en-US" dirty="0" err="1"/>
              <a:t>translocon</a:t>
            </a:r>
            <a:r>
              <a:rPr lang="en-US" dirty="0"/>
              <a:t> pore; TSC, tuberous sclerosis complex; UMOD, gene encoding uromodulin; UTI, urinary tract infection; VHL, von Hippel–Lindau; </a:t>
            </a:r>
            <a:r>
              <a:rPr lang="en-US" dirty="0" err="1"/>
              <a:t>VHLp</a:t>
            </a:r>
            <a:r>
              <a:rPr lang="en-US" dirty="0"/>
              <a:t>, von Hippel–Lindau protein.</a:t>
            </a:r>
          </a:p>
        </p:txBody>
      </p:sp>
      <p:sp>
        <p:nvSpPr>
          <p:cNvPr id="4" name="Slide Number Placeholder 3">
            <a:extLst>
              <a:ext uri="{FF2B5EF4-FFF2-40B4-BE49-F238E27FC236}">
                <a16:creationId xmlns:a16="http://schemas.microsoft.com/office/drawing/2014/main" id="{A3C8B803-3CCB-1F14-FB28-B405518AD756}"/>
              </a:ext>
            </a:extLst>
          </p:cNvPr>
          <p:cNvSpPr>
            <a:spLocks noGrp="1"/>
          </p:cNvSpPr>
          <p:nvPr>
            <p:ph type="sldNum" sz="quarter" idx="5"/>
          </p:nvPr>
        </p:nvSpPr>
        <p:spPr/>
        <p:txBody>
          <a:bodyPr/>
          <a:lstStyle/>
          <a:p>
            <a:fld id="{05C25A47-91FF-794F-9753-8F8539F946BE}" type="slidenum">
              <a:rPr lang="en-US" smtClean="0"/>
              <a:t>134</a:t>
            </a:fld>
            <a:endParaRPr lang="en-US"/>
          </a:p>
        </p:txBody>
      </p:sp>
    </p:spTree>
    <p:extLst>
      <p:ext uri="{BB962C8B-B14F-4D97-AF65-F5344CB8AC3E}">
        <p14:creationId xmlns:p14="http://schemas.microsoft.com/office/powerpoint/2010/main" val="1658289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A7F66-4A6B-04B0-F072-5006ED280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EF0F9-63D7-E2D8-B27F-43B1397E36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A007B-C9FB-E09D-3224-BAE9884DE54D}"/>
              </a:ext>
            </a:extLst>
          </p:cNvPr>
          <p:cNvSpPr>
            <a:spLocks noGrp="1"/>
          </p:cNvSpPr>
          <p:nvPr>
            <p:ph type="body" idx="1"/>
          </p:nvPr>
        </p:nvSpPr>
        <p:spPr/>
        <p:txBody>
          <a:bodyPr/>
          <a:lstStyle/>
          <a:p>
            <a:r>
              <a:rPr lang="en-US" dirty="0" err="1"/>
              <a:t>aNephronophthisis</a:t>
            </a:r>
            <a:r>
              <a:rPr lang="en-US" dirty="0"/>
              <a:t> is previously known as medullary cystic kidney disease.</a:t>
            </a:r>
          </a:p>
          <a:p>
            <a:endParaRPr lang="en-US" dirty="0"/>
          </a:p>
          <a:p>
            <a:r>
              <a:rPr lang="en-US" dirty="0" err="1"/>
              <a:t>bTSC</a:t>
            </a:r>
            <a:r>
              <a:rPr lang="en-US" dirty="0"/>
              <a:t>/PKD1 continuous gene syndrome also belongs to syndromes with kidney tumors.</a:t>
            </a:r>
          </a:p>
          <a:p>
            <a:endParaRPr lang="en-US" dirty="0"/>
          </a:p>
          <a:p>
            <a:r>
              <a:rPr lang="en-US" dirty="0" err="1"/>
              <a:t>cIn</a:t>
            </a:r>
            <a:r>
              <a:rPr lang="en-US" dirty="0"/>
              <a:t> BHD, pulmonary cystic disease and fibrofolliculomas may occur without the somatic mutation, but RCC requires somatic mutation of the second FLCN copy.</a:t>
            </a:r>
          </a:p>
          <a:p>
            <a:endParaRPr lang="en-US" dirty="0"/>
          </a:p>
          <a:p>
            <a:r>
              <a:rPr lang="en-US" dirty="0"/>
              <a:t>Abbreviations: AD, autosomal dominant; ADPKD, autosomal dominant polycystic kidney disease; AR, autosomal recessive; BHD, Birt–Hogg–Dubé; CCB, calcium channel blocker; CKD, chronic kidney disease; CNS, central nervous system; CTIN, chronic tubulointerstitial nephritis; </a:t>
            </a:r>
            <a:r>
              <a:rPr lang="en-US" dirty="0" err="1"/>
              <a:t>dRTA</a:t>
            </a:r>
            <a:r>
              <a:rPr lang="en-US" dirty="0"/>
              <a:t>, distal renal tubular acidosis; ESKD, end-stage kidney disease; FDA, Food and Drug Administration; FSGS, focal segmental glomerulosclerosis; G5D, CKD stage 5 on dialysis; G5T, CKD stage 5 in transplant recipients; HNF1</a:t>
            </a:r>
            <a:r>
              <a:rPr lang="el-GR" dirty="0"/>
              <a:t>β, </a:t>
            </a:r>
            <a:r>
              <a:rPr lang="en-US" dirty="0"/>
              <a:t>gene encoding hepatic nuclear factor 1</a:t>
            </a:r>
            <a:r>
              <a:rPr lang="el-GR" dirty="0"/>
              <a:t>β; </a:t>
            </a:r>
            <a:r>
              <a:rPr lang="en-US" dirty="0"/>
              <a:t>MUC1, gene encoding mucin 1; RCC, renal cell carcinoma; REN, gene encoding prorenin; SEC61A1, gene encoding the </a:t>
            </a:r>
            <a:r>
              <a:rPr lang="el-GR" dirty="0"/>
              <a:t>α1-</a:t>
            </a:r>
            <a:r>
              <a:rPr lang="en-US" dirty="0"/>
              <a:t>subunit of SEC61 </a:t>
            </a:r>
            <a:r>
              <a:rPr lang="en-US" dirty="0" err="1"/>
              <a:t>translocon</a:t>
            </a:r>
            <a:r>
              <a:rPr lang="en-US" dirty="0"/>
              <a:t> pore; TSC, tuberous sclerosis complex; UMOD, gene encoding uromodulin; UTI, urinary tract infection; VHL, von Hippel–Lindau; </a:t>
            </a:r>
            <a:r>
              <a:rPr lang="en-US" dirty="0" err="1"/>
              <a:t>VHLp</a:t>
            </a:r>
            <a:r>
              <a:rPr lang="en-US" dirty="0"/>
              <a:t>, von Hippel–Lindau protein.</a:t>
            </a:r>
          </a:p>
        </p:txBody>
      </p:sp>
      <p:sp>
        <p:nvSpPr>
          <p:cNvPr id="4" name="Slide Number Placeholder 3">
            <a:extLst>
              <a:ext uri="{FF2B5EF4-FFF2-40B4-BE49-F238E27FC236}">
                <a16:creationId xmlns:a16="http://schemas.microsoft.com/office/drawing/2014/main" id="{A715B0E4-F411-4544-3092-DB4C3F3B8181}"/>
              </a:ext>
            </a:extLst>
          </p:cNvPr>
          <p:cNvSpPr>
            <a:spLocks noGrp="1"/>
          </p:cNvSpPr>
          <p:nvPr>
            <p:ph type="sldNum" sz="quarter" idx="5"/>
          </p:nvPr>
        </p:nvSpPr>
        <p:spPr/>
        <p:txBody>
          <a:bodyPr/>
          <a:lstStyle/>
          <a:p>
            <a:fld id="{05C25A47-91FF-794F-9753-8F8539F946BE}" type="slidenum">
              <a:rPr lang="en-US" smtClean="0"/>
              <a:t>135</a:t>
            </a:fld>
            <a:endParaRPr lang="en-US"/>
          </a:p>
        </p:txBody>
      </p:sp>
    </p:spTree>
    <p:extLst>
      <p:ext uri="{BB962C8B-B14F-4D97-AF65-F5344CB8AC3E}">
        <p14:creationId xmlns:p14="http://schemas.microsoft.com/office/powerpoint/2010/main" val="1322735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CCN, Ch 46</a:t>
            </a:r>
          </a:p>
        </p:txBody>
      </p:sp>
      <p:sp>
        <p:nvSpPr>
          <p:cNvPr id="4" name="Slide Number Placeholder 3"/>
          <p:cNvSpPr>
            <a:spLocks noGrp="1"/>
          </p:cNvSpPr>
          <p:nvPr>
            <p:ph type="sldNum" sz="quarter" idx="5"/>
          </p:nvPr>
        </p:nvSpPr>
        <p:spPr/>
        <p:txBody>
          <a:bodyPr/>
          <a:lstStyle/>
          <a:p>
            <a:fld id="{05C25A47-91FF-794F-9753-8F8539F946BE}" type="slidenum">
              <a:rPr lang="en-US" smtClean="0"/>
              <a:t>137</a:t>
            </a:fld>
            <a:endParaRPr lang="en-US"/>
          </a:p>
        </p:txBody>
      </p:sp>
    </p:spTree>
    <p:extLst>
      <p:ext uri="{BB962C8B-B14F-4D97-AF65-F5344CB8AC3E}">
        <p14:creationId xmlns:p14="http://schemas.microsoft.com/office/powerpoint/2010/main" val="221868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8</a:t>
            </a:fld>
            <a:endParaRPr lang="en-US"/>
          </a:p>
        </p:txBody>
      </p:sp>
    </p:spTree>
    <p:extLst>
      <p:ext uri="{BB962C8B-B14F-4D97-AF65-F5344CB8AC3E}">
        <p14:creationId xmlns:p14="http://schemas.microsoft.com/office/powerpoint/2010/main" val="445117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CCN, Ch 46</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138</a:t>
            </a:fld>
            <a:endParaRPr lang="en-US"/>
          </a:p>
        </p:txBody>
      </p:sp>
    </p:spTree>
    <p:extLst>
      <p:ext uri="{BB962C8B-B14F-4D97-AF65-F5344CB8AC3E}">
        <p14:creationId xmlns:p14="http://schemas.microsoft.com/office/powerpoint/2010/main" val="619563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CCN, Ch 46</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139</a:t>
            </a:fld>
            <a:endParaRPr lang="en-US"/>
          </a:p>
        </p:txBody>
      </p:sp>
    </p:spTree>
    <p:extLst>
      <p:ext uri="{BB962C8B-B14F-4D97-AF65-F5344CB8AC3E}">
        <p14:creationId xmlns:p14="http://schemas.microsoft.com/office/powerpoint/2010/main" val="844481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CCN, Ch 46</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140</a:t>
            </a:fld>
            <a:endParaRPr lang="en-US"/>
          </a:p>
        </p:txBody>
      </p:sp>
    </p:spTree>
    <p:extLst>
      <p:ext uri="{BB962C8B-B14F-4D97-AF65-F5344CB8AC3E}">
        <p14:creationId xmlns:p14="http://schemas.microsoft.com/office/powerpoint/2010/main" val="1773336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CCN, Ch 46</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141</a:t>
            </a:fld>
            <a:endParaRPr lang="en-US"/>
          </a:p>
        </p:txBody>
      </p:sp>
    </p:spTree>
    <p:extLst>
      <p:ext uri="{BB962C8B-B14F-4D97-AF65-F5344CB8AC3E}">
        <p14:creationId xmlns:p14="http://schemas.microsoft.com/office/powerpoint/2010/main" val="2328776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CCN, Ch 46</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142</a:t>
            </a:fld>
            <a:endParaRPr lang="en-US"/>
          </a:p>
        </p:txBody>
      </p:sp>
    </p:spTree>
    <p:extLst>
      <p:ext uri="{BB962C8B-B14F-4D97-AF65-F5344CB8AC3E}">
        <p14:creationId xmlns:p14="http://schemas.microsoft.com/office/powerpoint/2010/main" val="1904630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CCN, Ch 46</a:t>
            </a:r>
          </a:p>
          <a:p>
            <a:endParaRPr lang="en-US" dirty="0"/>
          </a:p>
        </p:txBody>
      </p:sp>
      <p:sp>
        <p:nvSpPr>
          <p:cNvPr id="4" name="Slide Number Placeholder 3"/>
          <p:cNvSpPr>
            <a:spLocks noGrp="1"/>
          </p:cNvSpPr>
          <p:nvPr>
            <p:ph type="sldNum" sz="quarter" idx="5"/>
          </p:nvPr>
        </p:nvSpPr>
        <p:spPr/>
        <p:txBody>
          <a:bodyPr/>
          <a:lstStyle/>
          <a:p>
            <a:fld id="{05C25A47-91FF-794F-9753-8F8539F946BE}" type="slidenum">
              <a:rPr lang="en-US" smtClean="0"/>
              <a:t>143</a:t>
            </a:fld>
            <a:endParaRPr lang="en-US"/>
          </a:p>
        </p:txBody>
      </p:sp>
    </p:spTree>
    <p:extLst>
      <p:ext uri="{BB962C8B-B14F-4D97-AF65-F5344CB8AC3E}">
        <p14:creationId xmlns:p14="http://schemas.microsoft.com/office/powerpoint/2010/main" val="2568074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CCN, Ch 46</a:t>
            </a:r>
          </a:p>
        </p:txBody>
      </p:sp>
      <p:sp>
        <p:nvSpPr>
          <p:cNvPr id="4" name="Slide Number Placeholder 3"/>
          <p:cNvSpPr>
            <a:spLocks noGrp="1"/>
          </p:cNvSpPr>
          <p:nvPr>
            <p:ph type="sldNum" sz="quarter" idx="5"/>
          </p:nvPr>
        </p:nvSpPr>
        <p:spPr/>
        <p:txBody>
          <a:bodyPr/>
          <a:lstStyle/>
          <a:p>
            <a:fld id="{05C25A47-91FF-794F-9753-8F8539F946BE}" type="slidenum">
              <a:rPr lang="en-US" smtClean="0"/>
              <a:t>144</a:t>
            </a:fld>
            <a:endParaRPr lang="en-US"/>
          </a:p>
        </p:txBody>
      </p:sp>
    </p:spTree>
    <p:extLst>
      <p:ext uri="{BB962C8B-B14F-4D97-AF65-F5344CB8AC3E}">
        <p14:creationId xmlns:p14="http://schemas.microsoft.com/office/powerpoint/2010/main" val="1739964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CCN Ch 47</a:t>
            </a:r>
          </a:p>
        </p:txBody>
      </p:sp>
      <p:sp>
        <p:nvSpPr>
          <p:cNvPr id="4" name="Slide Number Placeholder 3"/>
          <p:cNvSpPr>
            <a:spLocks noGrp="1"/>
          </p:cNvSpPr>
          <p:nvPr>
            <p:ph type="sldNum" sz="quarter" idx="5"/>
          </p:nvPr>
        </p:nvSpPr>
        <p:spPr/>
        <p:txBody>
          <a:bodyPr/>
          <a:lstStyle/>
          <a:p>
            <a:fld id="{05C25A47-91FF-794F-9753-8F8539F946BE}" type="slidenum">
              <a:rPr lang="en-US" smtClean="0"/>
              <a:t>146</a:t>
            </a:fld>
            <a:endParaRPr lang="en-US"/>
          </a:p>
        </p:txBody>
      </p:sp>
    </p:spTree>
    <p:extLst>
      <p:ext uri="{BB962C8B-B14F-4D97-AF65-F5344CB8AC3E}">
        <p14:creationId xmlns:p14="http://schemas.microsoft.com/office/powerpoint/2010/main" val="41217313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128EC-7773-1D7B-F9EA-FB7BC9BF3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0532B-1CF1-E67C-02A7-A1DC9B3BD0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F89EA-5843-41DC-A46B-811DF5FACCF5}"/>
              </a:ext>
            </a:extLst>
          </p:cNvPr>
          <p:cNvSpPr>
            <a:spLocks noGrp="1"/>
          </p:cNvSpPr>
          <p:nvPr>
            <p:ph type="body" idx="1"/>
          </p:nvPr>
        </p:nvSpPr>
        <p:spPr/>
        <p:txBody>
          <a:bodyPr/>
          <a:lstStyle/>
          <a:p>
            <a:r>
              <a:rPr lang="en-US" dirty="0"/>
              <a:t>CCN Ch 47</a:t>
            </a:r>
          </a:p>
        </p:txBody>
      </p:sp>
      <p:sp>
        <p:nvSpPr>
          <p:cNvPr id="4" name="Slide Number Placeholder 3">
            <a:extLst>
              <a:ext uri="{FF2B5EF4-FFF2-40B4-BE49-F238E27FC236}">
                <a16:creationId xmlns:a16="http://schemas.microsoft.com/office/drawing/2014/main" id="{A14679F6-D0C4-EEDD-8A1B-BB86378A330E}"/>
              </a:ext>
            </a:extLst>
          </p:cNvPr>
          <p:cNvSpPr>
            <a:spLocks noGrp="1"/>
          </p:cNvSpPr>
          <p:nvPr>
            <p:ph type="sldNum" sz="quarter" idx="5"/>
          </p:nvPr>
        </p:nvSpPr>
        <p:spPr/>
        <p:txBody>
          <a:bodyPr/>
          <a:lstStyle/>
          <a:p>
            <a:fld id="{05C25A47-91FF-794F-9753-8F8539F946BE}" type="slidenum">
              <a:rPr lang="en-US" smtClean="0"/>
              <a:t>147</a:t>
            </a:fld>
            <a:endParaRPr lang="en-US"/>
          </a:p>
        </p:txBody>
      </p:sp>
    </p:spTree>
    <p:extLst>
      <p:ext uri="{BB962C8B-B14F-4D97-AF65-F5344CB8AC3E}">
        <p14:creationId xmlns:p14="http://schemas.microsoft.com/office/powerpoint/2010/main" val="1284281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CCN Ch 47</a:t>
            </a:r>
          </a:p>
        </p:txBody>
      </p:sp>
      <p:sp>
        <p:nvSpPr>
          <p:cNvPr id="4" name="Slide Number Placeholder 3"/>
          <p:cNvSpPr>
            <a:spLocks noGrp="1"/>
          </p:cNvSpPr>
          <p:nvPr>
            <p:ph type="sldNum" sz="quarter" idx="5"/>
          </p:nvPr>
        </p:nvSpPr>
        <p:spPr/>
        <p:txBody>
          <a:bodyPr/>
          <a:lstStyle/>
          <a:p>
            <a:fld id="{05C25A47-91FF-794F-9753-8F8539F946BE}" type="slidenum">
              <a:rPr lang="en-US" smtClean="0"/>
              <a:t>148</a:t>
            </a:fld>
            <a:endParaRPr lang="en-US"/>
          </a:p>
        </p:txBody>
      </p:sp>
    </p:spTree>
    <p:extLst>
      <p:ext uri="{BB962C8B-B14F-4D97-AF65-F5344CB8AC3E}">
        <p14:creationId xmlns:p14="http://schemas.microsoft.com/office/powerpoint/2010/main" val="535789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9</a:t>
            </a:fld>
            <a:endParaRPr lang="en-US"/>
          </a:p>
        </p:txBody>
      </p:sp>
    </p:spTree>
    <p:extLst>
      <p:ext uri="{BB962C8B-B14F-4D97-AF65-F5344CB8AC3E}">
        <p14:creationId xmlns:p14="http://schemas.microsoft.com/office/powerpoint/2010/main" val="1155687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01F8A-2958-45BC-6F0F-F8D7D56D8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BBA61-89B8-16B9-0AB2-0D7C7164E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B9B70-181B-CDBB-3987-5BC00F29A4C9}"/>
              </a:ext>
            </a:extLst>
          </p:cNvPr>
          <p:cNvSpPr>
            <a:spLocks noGrp="1"/>
          </p:cNvSpPr>
          <p:nvPr>
            <p:ph type="body" idx="1"/>
          </p:nvPr>
        </p:nvSpPr>
        <p:spPr/>
        <p:txBody>
          <a:bodyPr/>
          <a:lstStyle/>
          <a:p>
            <a:r>
              <a:rPr lang="en-US" dirty="0"/>
              <a:t>CCN Ch 47</a:t>
            </a:r>
          </a:p>
        </p:txBody>
      </p:sp>
      <p:sp>
        <p:nvSpPr>
          <p:cNvPr id="4" name="Slide Number Placeholder 3">
            <a:extLst>
              <a:ext uri="{FF2B5EF4-FFF2-40B4-BE49-F238E27FC236}">
                <a16:creationId xmlns:a16="http://schemas.microsoft.com/office/drawing/2014/main" id="{A59ADBD3-EF1F-5FD5-D7EF-58537F16AEED}"/>
              </a:ext>
            </a:extLst>
          </p:cNvPr>
          <p:cNvSpPr>
            <a:spLocks noGrp="1"/>
          </p:cNvSpPr>
          <p:nvPr>
            <p:ph type="sldNum" sz="quarter" idx="5"/>
          </p:nvPr>
        </p:nvSpPr>
        <p:spPr/>
        <p:txBody>
          <a:bodyPr/>
          <a:lstStyle/>
          <a:p>
            <a:fld id="{05C25A47-91FF-794F-9753-8F8539F946BE}" type="slidenum">
              <a:rPr lang="en-US" smtClean="0"/>
              <a:t>149</a:t>
            </a:fld>
            <a:endParaRPr lang="en-US"/>
          </a:p>
        </p:txBody>
      </p:sp>
    </p:spTree>
    <p:extLst>
      <p:ext uri="{BB962C8B-B14F-4D97-AF65-F5344CB8AC3E}">
        <p14:creationId xmlns:p14="http://schemas.microsoft.com/office/powerpoint/2010/main" val="3148422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CCN Ch 47</a:t>
            </a:r>
          </a:p>
        </p:txBody>
      </p:sp>
      <p:sp>
        <p:nvSpPr>
          <p:cNvPr id="4" name="Slide Number Placeholder 3"/>
          <p:cNvSpPr>
            <a:spLocks noGrp="1"/>
          </p:cNvSpPr>
          <p:nvPr>
            <p:ph type="sldNum" sz="quarter" idx="5"/>
          </p:nvPr>
        </p:nvSpPr>
        <p:spPr/>
        <p:txBody>
          <a:bodyPr/>
          <a:lstStyle/>
          <a:p>
            <a:fld id="{05C25A47-91FF-794F-9753-8F8539F946BE}" type="slidenum">
              <a:rPr lang="en-US" smtClean="0"/>
              <a:t>150</a:t>
            </a:fld>
            <a:endParaRPr lang="en-US"/>
          </a:p>
        </p:txBody>
      </p:sp>
    </p:spTree>
    <p:extLst>
      <p:ext uri="{BB962C8B-B14F-4D97-AF65-F5344CB8AC3E}">
        <p14:creationId xmlns:p14="http://schemas.microsoft.com/office/powerpoint/2010/main" val="40739091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CCN Ch 47</a:t>
            </a:r>
          </a:p>
        </p:txBody>
      </p:sp>
      <p:sp>
        <p:nvSpPr>
          <p:cNvPr id="4" name="Slide Number Placeholder 3"/>
          <p:cNvSpPr>
            <a:spLocks noGrp="1"/>
          </p:cNvSpPr>
          <p:nvPr>
            <p:ph type="sldNum" sz="quarter" idx="5"/>
          </p:nvPr>
        </p:nvSpPr>
        <p:spPr/>
        <p:txBody>
          <a:bodyPr/>
          <a:lstStyle/>
          <a:p>
            <a:fld id="{05C25A47-91FF-794F-9753-8F8539F946BE}" type="slidenum">
              <a:rPr lang="en-US" smtClean="0"/>
              <a:t>152</a:t>
            </a:fld>
            <a:endParaRPr lang="en-US"/>
          </a:p>
        </p:txBody>
      </p:sp>
    </p:spTree>
    <p:extLst>
      <p:ext uri="{BB962C8B-B14F-4D97-AF65-F5344CB8AC3E}">
        <p14:creationId xmlns:p14="http://schemas.microsoft.com/office/powerpoint/2010/main" val="32440964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70474-F4C5-B5E1-6697-09A7F67DB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6BDE74-9629-773F-C9F8-733BDBC4B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38300-44A5-EFA3-A156-BDC45C8C2C96}"/>
              </a:ext>
            </a:extLst>
          </p:cNvPr>
          <p:cNvSpPr>
            <a:spLocks noGrp="1"/>
          </p:cNvSpPr>
          <p:nvPr>
            <p:ph type="body" idx="1"/>
          </p:nvPr>
        </p:nvSpPr>
        <p:spPr/>
        <p:txBody>
          <a:bodyPr/>
          <a:lstStyle/>
          <a:p>
            <a:r>
              <a:rPr lang="en-US" dirty="0"/>
              <a:t>CCN Ch 47</a:t>
            </a:r>
          </a:p>
        </p:txBody>
      </p:sp>
      <p:sp>
        <p:nvSpPr>
          <p:cNvPr id="4" name="Slide Number Placeholder 3">
            <a:extLst>
              <a:ext uri="{FF2B5EF4-FFF2-40B4-BE49-F238E27FC236}">
                <a16:creationId xmlns:a16="http://schemas.microsoft.com/office/drawing/2014/main" id="{FB421D8C-2450-FC39-7F92-BA06DFDD898B}"/>
              </a:ext>
            </a:extLst>
          </p:cNvPr>
          <p:cNvSpPr>
            <a:spLocks noGrp="1"/>
          </p:cNvSpPr>
          <p:nvPr>
            <p:ph type="sldNum" sz="quarter" idx="5"/>
          </p:nvPr>
        </p:nvSpPr>
        <p:spPr/>
        <p:txBody>
          <a:bodyPr/>
          <a:lstStyle/>
          <a:p>
            <a:fld id="{05C25A47-91FF-794F-9753-8F8539F946BE}" type="slidenum">
              <a:rPr lang="en-US" smtClean="0"/>
              <a:t>153</a:t>
            </a:fld>
            <a:endParaRPr lang="en-US"/>
          </a:p>
        </p:txBody>
      </p:sp>
    </p:spTree>
    <p:extLst>
      <p:ext uri="{BB962C8B-B14F-4D97-AF65-F5344CB8AC3E}">
        <p14:creationId xmlns:p14="http://schemas.microsoft.com/office/powerpoint/2010/main" val="1919796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CCN Ch 92</a:t>
            </a:r>
          </a:p>
        </p:txBody>
      </p:sp>
      <p:sp>
        <p:nvSpPr>
          <p:cNvPr id="4" name="Slide Number Placeholder 3"/>
          <p:cNvSpPr>
            <a:spLocks noGrp="1"/>
          </p:cNvSpPr>
          <p:nvPr>
            <p:ph type="sldNum" sz="quarter" idx="5"/>
          </p:nvPr>
        </p:nvSpPr>
        <p:spPr/>
        <p:txBody>
          <a:bodyPr/>
          <a:lstStyle/>
          <a:p>
            <a:fld id="{05C25A47-91FF-794F-9753-8F8539F946BE}" type="slidenum">
              <a:rPr lang="en-US" smtClean="0"/>
              <a:t>154</a:t>
            </a:fld>
            <a:endParaRPr lang="en-US"/>
          </a:p>
        </p:txBody>
      </p:sp>
    </p:spTree>
    <p:extLst>
      <p:ext uri="{BB962C8B-B14F-4D97-AF65-F5344CB8AC3E}">
        <p14:creationId xmlns:p14="http://schemas.microsoft.com/office/powerpoint/2010/main" val="1449939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29700-6600-5B76-6508-4F75EC46A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8D0EA-CC5E-9023-BF2A-5F521ECE7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97A4D-8583-22F9-8D63-3B9486318192}"/>
              </a:ext>
            </a:extLst>
          </p:cNvPr>
          <p:cNvSpPr>
            <a:spLocks noGrp="1"/>
          </p:cNvSpPr>
          <p:nvPr>
            <p:ph type="body" idx="1"/>
          </p:nvPr>
        </p:nvSpPr>
        <p:spPr/>
        <p:txBody>
          <a:bodyPr/>
          <a:lstStyle/>
          <a:p>
            <a:r>
              <a:rPr lang="en-US" dirty="0"/>
              <a:t>CCN Ch 92</a:t>
            </a:r>
          </a:p>
        </p:txBody>
      </p:sp>
      <p:sp>
        <p:nvSpPr>
          <p:cNvPr id="4" name="Slide Number Placeholder 3">
            <a:extLst>
              <a:ext uri="{FF2B5EF4-FFF2-40B4-BE49-F238E27FC236}">
                <a16:creationId xmlns:a16="http://schemas.microsoft.com/office/drawing/2014/main" id="{73FB0995-6232-B81D-445D-53E7B142E289}"/>
              </a:ext>
            </a:extLst>
          </p:cNvPr>
          <p:cNvSpPr>
            <a:spLocks noGrp="1"/>
          </p:cNvSpPr>
          <p:nvPr>
            <p:ph type="sldNum" sz="quarter" idx="5"/>
          </p:nvPr>
        </p:nvSpPr>
        <p:spPr/>
        <p:txBody>
          <a:bodyPr/>
          <a:lstStyle/>
          <a:p>
            <a:fld id="{05C25A47-91FF-794F-9753-8F8539F946BE}" type="slidenum">
              <a:rPr lang="en-US" smtClean="0"/>
              <a:t>155</a:t>
            </a:fld>
            <a:endParaRPr lang="en-US"/>
          </a:p>
        </p:txBody>
      </p:sp>
    </p:spTree>
    <p:extLst>
      <p:ext uri="{BB962C8B-B14F-4D97-AF65-F5344CB8AC3E}">
        <p14:creationId xmlns:p14="http://schemas.microsoft.com/office/powerpoint/2010/main" val="6707263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CCN Ch 92</a:t>
            </a:r>
          </a:p>
        </p:txBody>
      </p:sp>
      <p:sp>
        <p:nvSpPr>
          <p:cNvPr id="4" name="Slide Number Placeholder 3"/>
          <p:cNvSpPr>
            <a:spLocks noGrp="1"/>
          </p:cNvSpPr>
          <p:nvPr>
            <p:ph type="sldNum" sz="quarter" idx="5"/>
          </p:nvPr>
        </p:nvSpPr>
        <p:spPr/>
        <p:txBody>
          <a:bodyPr/>
          <a:lstStyle/>
          <a:p>
            <a:fld id="{05C25A47-91FF-794F-9753-8F8539F946BE}" type="slidenum">
              <a:rPr lang="en-US" smtClean="0"/>
              <a:t>156</a:t>
            </a:fld>
            <a:endParaRPr lang="en-US"/>
          </a:p>
        </p:txBody>
      </p:sp>
    </p:spTree>
    <p:extLst>
      <p:ext uri="{BB962C8B-B14F-4D97-AF65-F5344CB8AC3E}">
        <p14:creationId xmlns:p14="http://schemas.microsoft.com/office/powerpoint/2010/main" val="400853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B40DD-67ED-AF95-D458-72B8C19E9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9EAE2-727C-8462-03A9-48DC7EA58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E5537-E541-768A-4969-9F9289D7B371}"/>
              </a:ext>
            </a:extLst>
          </p:cNvPr>
          <p:cNvSpPr>
            <a:spLocks noGrp="1"/>
          </p:cNvSpPr>
          <p:nvPr>
            <p:ph type="body" idx="1"/>
          </p:nvPr>
        </p:nvSpPr>
        <p:spPr/>
        <p:txBody>
          <a:bodyPr/>
          <a:lstStyle/>
          <a:p>
            <a:r>
              <a:rPr lang="en-US" dirty="0"/>
              <a:t>CCN Ch 92</a:t>
            </a:r>
          </a:p>
        </p:txBody>
      </p:sp>
      <p:sp>
        <p:nvSpPr>
          <p:cNvPr id="4" name="Slide Number Placeholder 3">
            <a:extLst>
              <a:ext uri="{FF2B5EF4-FFF2-40B4-BE49-F238E27FC236}">
                <a16:creationId xmlns:a16="http://schemas.microsoft.com/office/drawing/2014/main" id="{C3FED761-6C7A-05F2-00BD-A293A122C439}"/>
              </a:ext>
            </a:extLst>
          </p:cNvPr>
          <p:cNvSpPr>
            <a:spLocks noGrp="1"/>
          </p:cNvSpPr>
          <p:nvPr>
            <p:ph type="sldNum" sz="quarter" idx="5"/>
          </p:nvPr>
        </p:nvSpPr>
        <p:spPr/>
        <p:txBody>
          <a:bodyPr/>
          <a:lstStyle/>
          <a:p>
            <a:fld id="{05C25A47-91FF-794F-9753-8F8539F946BE}" type="slidenum">
              <a:rPr lang="en-US" smtClean="0"/>
              <a:t>157</a:t>
            </a:fld>
            <a:endParaRPr lang="en-US"/>
          </a:p>
        </p:txBody>
      </p:sp>
    </p:spTree>
    <p:extLst>
      <p:ext uri="{BB962C8B-B14F-4D97-AF65-F5344CB8AC3E}">
        <p14:creationId xmlns:p14="http://schemas.microsoft.com/office/powerpoint/2010/main" val="34417611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CCN Ch 92</a:t>
            </a:r>
          </a:p>
        </p:txBody>
      </p:sp>
      <p:sp>
        <p:nvSpPr>
          <p:cNvPr id="4" name="Slide Number Placeholder 3"/>
          <p:cNvSpPr>
            <a:spLocks noGrp="1"/>
          </p:cNvSpPr>
          <p:nvPr>
            <p:ph type="sldNum" sz="quarter" idx="5"/>
          </p:nvPr>
        </p:nvSpPr>
        <p:spPr/>
        <p:txBody>
          <a:bodyPr/>
          <a:lstStyle/>
          <a:p>
            <a:fld id="{05C25A47-91FF-794F-9753-8F8539F946BE}" type="slidenum">
              <a:rPr lang="en-US" smtClean="0"/>
              <a:t>158</a:t>
            </a:fld>
            <a:endParaRPr lang="en-US"/>
          </a:p>
        </p:txBody>
      </p:sp>
    </p:spTree>
    <p:extLst>
      <p:ext uri="{BB962C8B-B14F-4D97-AF65-F5344CB8AC3E}">
        <p14:creationId xmlns:p14="http://schemas.microsoft.com/office/powerpoint/2010/main" val="6692896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224E-74A5-A4EB-A33C-427B02B53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B2A5B-950A-7E23-696A-D6E0A49C9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B6022-10F6-60DE-CE38-E25363F33982}"/>
              </a:ext>
            </a:extLst>
          </p:cNvPr>
          <p:cNvSpPr>
            <a:spLocks noGrp="1"/>
          </p:cNvSpPr>
          <p:nvPr>
            <p:ph type="body" idx="1"/>
          </p:nvPr>
        </p:nvSpPr>
        <p:spPr/>
        <p:txBody>
          <a:bodyPr/>
          <a:lstStyle/>
          <a:p>
            <a:r>
              <a:rPr lang="en-US" dirty="0"/>
              <a:t>CCN Ch 92</a:t>
            </a:r>
          </a:p>
        </p:txBody>
      </p:sp>
      <p:sp>
        <p:nvSpPr>
          <p:cNvPr id="4" name="Slide Number Placeholder 3">
            <a:extLst>
              <a:ext uri="{FF2B5EF4-FFF2-40B4-BE49-F238E27FC236}">
                <a16:creationId xmlns:a16="http://schemas.microsoft.com/office/drawing/2014/main" id="{D51F5667-258E-6D1E-358B-F0334526F776}"/>
              </a:ext>
            </a:extLst>
          </p:cNvPr>
          <p:cNvSpPr>
            <a:spLocks noGrp="1"/>
          </p:cNvSpPr>
          <p:nvPr>
            <p:ph type="sldNum" sz="quarter" idx="5"/>
          </p:nvPr>
        </p:nvSpPr>
        <p:spPr/>
        <p:txBody>
          <a:bodyPr/>
          <a:lstStyle/>
          <a:p>
            <a:fld id="{05C25A47-91FF-794F-9753-8F8539F946BE}" type="slidenum">
              <a:rPr lang="en-US" smtClean="0"/>
              <a:t>159</a:t>
            </a:fld>
            <a:endParaRPr lang="en-US"/>
          </a:p>
        </p:txBody>
      </p:sp>
    </p:spTree>
    <p:extLst>
      <p:ext uri="{BB962C8B-B14F-4D97-AF65-F5344CB8AC3E}">
        <p14:creationId xmlns:p14="http://schemas.microsoft.com/office/powerpoint/2010/main" val="1352849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20-37 Renal cysts, computed tomography (CT) </a:t>
            </a:r>
            <a:r>
              <a:rPr lang="en-US" dirty="0" err="1"/>
              <a:t>urogram</a:t>
            </a:r>
            <a:r>
              <a:rPr lang="en-US" dirty="0"/>
              <a:t>, and ultrasonography. A, This is an image from a CT </a:t>
            </a:r>
            <a:r>
              <a:rPr lang="en-US" dirty="0" err="1"/>
              <a:t>urogram</a:t>
            </a:r>
            <a:r>
              <a:rPr lang="en-US" dirty="0"/>
              <a:t>, which demonstrates a low-attenuation mass (white arrow) in the upper pole of the right kidney, which is homogeneous in density and sharply marginated. These findings are characteristic of a simple cyst. B, A sagittal ultrasound of the kidney (dotted white arrows) in another patient demonstrates an anechoic mass (C) with features consistent with a simple cyst of the lower pole.</a:t>
            </a:r>
          </a:p>
        </p:txBody>
      </p:sp>
      <p:sp>
        <p:nvSpPr>
          <p:cNvPr id="4" name="Slide Number Placeholder 3"/>
          <p:cNvSpPr>
            <a:spLocks noGrp="1"/>
          </p:cNvSpPr>
          <p:nvPr>
            <p:ph type="sldNum" sz="quarter" idx="5"/>
          </p:nvPr>
        </p:nvSpPr>
        <p:spPr/>
        <p:txBody>
          <a:bodyPr/>
          <a:lstStyle/>
          <a:p>
            <a:fld id="{05C25A47-91FF-794F-9753-8F8539F946BE}" type="slidenum">
              <a:rPr lang="en-US" smtClean="0"/>
              <a:t>15</a:t>
            </a:fld>
            <a:endParaRPr lang="en-US"/>
          </a:p>
        </p:txBody>
      </p:sp>
    </p:spTree>
    <p:extLst>
      <p:ext uri="{BB962C8B-B14F-4D97-AF65-F5344CB8AC3E}">
        <p14:creationId xmlns:p14="http://schemas.microsoft.com/office/powerpoint/2010/main" val="4203208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Pham and Pham</a:t>
            </a:r>
          </a:p>
        </p:txBody>
      </p:sp>
      <p:sp>
        <p:nvSpPr>
          <p:cNvPr id="4" name="Slide Number Placeholder 3"/>
          <p:cNvSpPr>
            <a:spLocks noGrp="1"/>
          </p:cNvSpPr>
          <p:nvPr>
            <p:ph type="sldNum" sz="quarter" idx="5"/>
          </p:nvPr>
        </p:nvSpPr>
        <p:spPr/>
        <p:txBody>
          <a:bodyPr/>
          <a:lstStyle/>
          <a:p>
            <a:fld id="{05C25A47-91FF-794F-9753-8F8539F946BE}" type="slidenum">
              <a:rPr lang="en-US" smtClean="0"/>
              <a:t>161</a:t>
            </a:fld>
            <a:endParaRPr lang="en-US"/>
          </a:p>
        </p:txBody>
      </p:sp>
    </p:spTree>
    <p:extLst>
      <p:ext uri="{BB962C8B-B14F-4D97-AF65-F5344CB8AC3E}">
        <p14:creationId xmlns:p14="http://schemas.microsoft.com/office/powerpoint/2010/main" val="41130955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Pham and Pham</a:t>
            </a:r>
          </a:p>
        </p:txBody>
      </p:sp>
      <p:sp>
        <p:nvSpPr>
          <p:cNvPr id="4" name="Slide Number Placeholder 3"/>
          <p:cNvSpPr>
            <a:spLocks noGrp="1"/>
          </p:cNvSpPr>
          <p:nvPr>
            <p:ph type="sldNum" sz="quarter" idx="5"/>
          </p:nvPr>
        </p:nvSpPr>
        <p:spPr/>
        <p:txBody>
          <a:bodyPr/>
          <a:lstStyle/>
          <a:p>
            <a:fld id="{05C25A47-91FF-794F-9753-8F8539F946BE}" type="slidenum">
              <a:rPr lang="en-US" smtClean="0"/>
              <a:t>162</a:t>
            </a:fld>
            <a:endParaRPr lang="en-US"/>
          </a:p>
        </p:txBody>
      </p:sp>
    </p:spTree>
    <p:extLst>
      <p:ext uri="{BB962C8B-B14F-4D97-AF65-F5344CB8AC3E}">
        <p14:creationId xmlns:p14="http://schemas.microsoft.com/office/powerpoint/2010/main" val="5865266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Pham and Pham</a:t>
            </a:r>
          </a:p>
        </p:txBody>
      </p:sp>
      <p:sp>
        <p:nvSpPr>
          <p:cNvPr id="4" name="Slide Number Placeholder 3"/>
          <p:cNvSpPr>
            <a:spLocks noGrp="1"/>
          </p:cNvSpPr>
          <p:nvPr>
            <p:ph type="sldNum" sz="quarter" idx="5"/>
          </p:nvPr>
        </p:nvSpPr>
        <p:spPr/>
        <p:txBody>
          <a:bodyPr/>
          <a:lstStyle/>
          <a:p>
            <a:fld id="{05C25A47-91FF-794F-9753-8F8539F946BE}" type="slidenum">
              <a:rPr lang="en-US" smtClean="0"/>
              <a:t>163</a:t>
            </a:fld>
            <a:endParaRPr lang="en-US"/>
          </a:p>
        </p:txBody>
      </p:sp>
    </p:spTree>
    <p:extLst>
      <p:ext uri="{BB962C8B-B14F-4D97-AF65-F5344CB8AC3E}">
        <p14:creationId xmlns:p14="http://schemas.microsoft.com/office/powerpoint/2010/main" val="33337745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Pham and Pham</a:t>
            </a:r>
          </a:p>
        </p:txBody>
      </p:sp>
      <p:sp>
        <p:nvSpPr>
          <p:cNvPr id="4" name="Slide Number Placeholder 3"/>
          <p:cNvSpPr>
            <a:spLocks noGrp="1"/>
          </p:cNvSpPr>
          <p:nvPr>
            <p:ph type="sldNum" sz="quarter" idx="5"/>
          </p:nvPr>
        </p:nvSpPr>
        <p:spPr/>
        <p:txBody>
          <a:bodyPr/>
          <a:lstStyle/>
          <a:p>
            <a:fld id="{05C25A47-91FF-794F-9753-8F8539F946BE}" type="slidenum">
              <a:rPr lang="en-US" smtClean="0"/>
              <a:t>164</a:t>
            </a:fld>
            <a:endParaRPr lang="en-US"/>
          </a:p>
        </p:txBody>
      </p:sp>
    </p:spTree>
    <p:extLst>
      <p:ext uri="{BB962C8B-B14F-4D97-AF65-F5344CB8AC3E}">
        <p14:creationId xmlns:p14="http://schemas.microsoft.com/office/powerpoint/2010/main" val="2310834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A87E7-3580-464C-968E-B7BA89348E43}" type="slidenum">
              <a:rPr lang="en-US" smtClean="0"/>
              <a:t>17</a:t>
            </a:fld>
            <a:endParaRPr lang="en-US"/>
          </a:p>
        </p:txBody>
      </p:sp>
    </p:spTree>
    <p:extLst>
      <p:ext uri="{BB962C8B-B14F-4D97-AF65-F5344CB8AC3E}">
        <p14:creationId xmlns:p14="http://schemas.microsoft.com/office/powerpoint/2010/main" val="3047448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20-38 Renal cell carcinomas, computed tomography and ultrasonography. A, There is a low-density mass involving the anterior portion of the left kidney (white arrow). The tumor is seen to extend directly into the left renal vein (black arrow), a feature of renal cell carcinomas. B, Sagittal ultrasound on another patient with renal cell carcinoma shows an echogenic mass (M) occupying the midportion of the kidney (dotted white arrows).</a:t>
            </a:r>
          </a:p>
        </p:txBody>
      </p:sp>
      <p:sp>
        <p:nvSpPr>
          <p:cNvPr id="4" name="Slide Number Placeholder 3"/>
          <p:cNvSpPr>
            <a:spLocks noGrp="1"/>
          </p:cNvSpPr>
          <p:nvPr>
            <p:ph type="sldNum" sz="quarter" idx="5"/>
          </p:nvPr>
        </p:nvSpPr>
        <p:spPr/>
        <p:txBody>
          <a:bodyPr/>
          <a:lstStyle/>
          <a:p>
            <a:fld id="{05C25A47-91FF-794F-9753-8F8539F946BE}" type="slidenum">
              <a:rPr lang="en-US" smtClean="0"/>
              <a:t>18</a:t>
            </a:fld>
            <a:endParaRPr lang="en-US"/>
          </a:p>
        </p:txBody>
      </p:sp>
    </p:spTree>
    <p:extLst>
      <p:ext uri="{BB962C8B-B14F-4D97-AF65-F5344CB8AC3E}">
        <p14:creationId xmlns:p14="http://schemas.microsoft.com/office/powerpoint/2010/main" val="1074458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92.4  Proposed Approach to Testing for Renal Cell Carcinoma in Patients with Acquired Cystic Kidney Disease (ACKD). CT, Computed tomography; MRI, magnetic resonance imaging; KRT, kidney replacement therapy. Modified from Truong LD, Krishnan B, Cao JT, et al. Renal neoplasm in acquired cystic kidney disease. Am J Kidney Dis. 1995;26:1–12; Sarasin FP, Wong JB, Levey AS, Meyer KB. Screening for acquired cystic kidney disease: a decision analytic perspective. Kidney Int. 1995;48:207–219; and Schwarz A, </a:t>
            </a:r>
            <a:r>
              <a:rPr lang="en-US" dirty="0" err="1"/>
              <a:t>Vatandaslar</a:t>
            </a:r>
            <a:r>
              <a:rPr lang="en-US" dirty="0"/>
              <a:t> S, Merkel S, Haller H. Renal cell carcinoma in transplant recipients with acquired cystic kidney disease. Clin J Am Soc Nephrol. 2007;2:750–756.</a:t>
            </a:r>
          </a:p>
        </p:txBody>
      </p:sp>
      <p:sp>
        <p:nvSpPr>
          <p:cNvPr id="4" name="Slide Number Placeholder 3"/>
          <p:cNvSpPr>
            <a:spLocks noGrp="1"/>
          </p:cNvSpPr>
          <p:nvPr>
            <p:ph type="sldNum" sz="quarter" idx="5"/>
          </p:nvPr>
        </p:nvSpPr>
        <p:spPr/>
        <p:txBody>
          <a:bodyPr/>
          <a:lstStyle/>
          <a:p>
            <a:fld id="{05C25A47-91FF-794F-9753-8F8539F946BE}" type="slidenum">
              <a:rPr lang="en-US" smtClean="0"/>
              <a:t>19</a:t>
            </a:fld>
            <a:endParaRPr lang="en-US"/>
          </a:p>
        </p:txBody>
      </p:sp>
    </p:spTree>
    <p:extLst>
      <p:ext uri="{BB962C8B-B14F-4D97-AF65-F5344CB8AC3E}">
        <p14:creationId xmlns:p14="http://schemas.microsoft.com/office/powerpoint/2010/main" val="112809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26C2-3A9C-804D-83E7-45A60D5D01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09523-74CE-6F4C-9C0C-69F3C51CC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16C909-65A3-BE45-919C-B459F5AC200E}"/>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5" name="Footer Placeholder 4">
            <a:extLst>
              <a:ext uri="{FF2B5EF4-FFF2-40B4-BE49-F238E27FC236}">
                <a16:creationId xmlns:a16="http://schemas.microsoft.com/office/drawing/2014/main" id="{9D14C3F9-13BB-7941-B1D8-A7E2D5DD6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F664D-FAAA-8941-AF02-A1EA2FE80AD8}"/>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72816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42E3-EF99-1643-ADBC-03741363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DB1F57-C50E-2E41-A303-65BB9F573E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A5FDD-A4C2-ED4D-BB4D-BAC16B77CAA9}"/>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5" name="Footer Placeholder 4">
            <a:extLst>
              <a:ext uri="{FF2B5EF4-FFF2-40B4-BE49-F238E27FC236}">
                <a16:creationId xmlns:a16="http://schemas.microsoft.com/office/drawing/2014/main" id="{FAAB2E45-FB65-6848-8F0F-48EFB7719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86DB3-7305-2945-B141-0D030B0B95AD}"/>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86216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ADD47-B50A-5740-9397-CF75BD948D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EAD68-E37C-B341-9AC6-5A2759B27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75192-3307-404A-B82E-44C019940BD7}"/>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5" name="Footer Placeholder 4">
            <a:extLst>
              <a:ext uri="{FF2B5EF4-FFF2-40B4-BE49-F238E27FC236}">
                <a16:creationId xmlns:a16="http://schemas.microsoft.com/office/drawing/2014/main" id="{0F7AAE6A-485F-AC42-8E25-CC7D24C5C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E8B23-E473-1243-852A-1D152F25060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8768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83B6-120A-FE45-9905-20C90F3DB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FF4D8-2AD3-494E-A40A-9F0FA37F16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01207-430B-B14A-BB70-5B25F23C77B9}"/>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5" name="Footer Placeholder 4">
            <a:extLst>
              <a:ext uri="{FF2B5EF4-FFF2-40B4-BE49-F238E27FC236}">
                <a16:creationId xmlns:a16="http://schemas.microsoft.com/office/drawing/2014/main" id="{54342A27-58E5-2F47-9E80-2550970C8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C31A3-D2A5-2A4E-85F3-714158CEBBE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02050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70E2-7395-D04D-B962-583951A2B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92062-41A2-DB43-902E-60B57BCE1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A78011-E7DC-9849-AB2D-8C19F35C1C72}"/>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5" name="Footer Placeholder 4">
            <a:extLst>
              <a:ext uri="{FF2B5EF4-FFF2-40B4-BE49-F238E27FC236}">
                <a16:creationId xmlns:a16="http://schemas.microsoft.com/office/drawing/2014/main" id="{CFBB5BEC-B024-5649-A0F0-F222D13D7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D5E-4ACE-E84D-8D48-28C10BBD1C7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94576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30E6-C96A-E945-AE78-9434DDF88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1391D-04AB-B547-81DC-76A60501DF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C6F124-9AD5-E94B-B33F-5F398E22B2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B945C5-A261-F440-9A80-311C02D8BFF7}"/>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6" name="Footer Placeholder 5">
            <a:extLst>
              <a:ext uri="{FF2B5EF4-FFF2-40B4-BE49-F238E27FC236}">
                <a16:creationId xmlns:a16="http://schemas.microsoft.com/office/drawing/2014/main" id="{BDEE7FF4-FF83-9041-9E55-AC5EF3BF2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2E713-4E85-0C4C-BA42-A756789928AB}"/>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05986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3DE7-7F75-FB41-B144-1889EEDDC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2AAD04-F623-D94D-889B-B2A55762F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459CAD-5B40-654B-BF87-2C362F5BCA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23DF5-48C4-9F48-8DBC-CCD43A3BB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2D75C2-F283-7A49-8643-2969687107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00DF5-4F4B-4D4B-8F5D-BEEC426C880E}"/>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8" name="Footer Placeholder 7">
            <a:extLst>
              <a:ext uri="{FF2B5EF4-FFF2-40B4-BE49-F238E27FC236}">
                <a16:creationId xmlns:a16="http://schemas.microsoft.com/office/drawing/2014/main" id="{93FE846F-3834-894F-8C22-DD909A15E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E4CDAF-0C1C-FF40-B488-4C86E7FA1865}"/>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1024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C7EF-1D0F-6B4A-8BEB-2BE61327B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8A3CC5-A518-B142-A454-EA90D94AA5F8}"/>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4" name="Footer Placeholder 3">
            <a:extLst>
              <a:ext uri="{FF2B5EF4-FFF2-40B4-BE49-F238E27FC236}">
                <a16:creationId xmlns:a16="http://schemas.microsoft.com/office/drawing/2014/main" id="{739F03EA-8B04-1B46-9059-DF5977C2C0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E6C8E-144D-114C-B54C-11997C11E681}"/>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91743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997B1-3171-A44D-997A-E64C52863772}"/>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3" name="Footer Placeholder 2">
            <a:extLst>
              <a:ext uri="{FF2B5EF4-FFF2-40B4-BE49-F238E27FC236}">
                <a16:creationId xmlns:a16="http://schemas.microsoft.com/office/drawing/2014/main" id="{66C442FC-09D8-2E49-9C84-67A7AA5124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78C09-144F-384C-985E-61BBAACBC4C3}"/>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322162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98CA0-618E-2B43-BE72-7BBF187C7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F215-2684-5B40-A343-8CD779ECC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D8AE0-A638-714F-ADDB-B073C9D7F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B71117-4DAF-F84C-BFDC-2C5F51F26CF1}"/>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6" name="Footer Placeholder 5">
            <a:extLst>
              <a:ext uri="{FF2B5EF4-FFF2-40B4-BE49-F238E27FC236}">
                <a16:creationId xmlns:a16="http://schemas.microsoft.com/office/drawing/2014/main" id="{D8F3A216-EFD5-9744-BFAC-42A3C963F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F4B3D-1B3E-6F43-A37B-E6FEE37D938C}"/>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14815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583F-DF50-A34E-AE06-78A0B3F6F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1EF328-92B7-EE43-A0AC-619CB157EB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6E9B3-3B82-DB4E-83D5-5C15BD38F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3844E5-6317-2F43-82BB-8C4C84886F2E}"/>
              </a:ext>
            </a:extLst>
          </p:cNvPr>
          <p:cNvSpPr>
            <a:spLocks noGrp="1"/>
          </p:cNvSpPr>
          <p:nvPr>
            <p:ph type="dt" sz="half" idx="10"/>
          </p:nvPr>
        </p:nvSpPr>
        <p:spPr/>
        <p:txBody>
          <a:bodyPr/>
          <a:lstStyle/>
          <a:p>
            <a:fld id="{3CC2385E-BAC7-3F42-B91F-3AC00928A3BA}" type="datetimeFigureOut">
              <a:rPr lang="en-US" smtClean="0"/>
              <a:t>5/8/25</a:t>
            </a:fld>
            <a:endParaRPr lang="en-US"/>
          </a:p>
        </p:txBody>
      </p:sp>
      <p:sp>
        <p:nvSpPr>
          <p:cNvPr id="6" name="Footer Placeholder 5">
            <a:extLst>
              <a:ext uri="{FF2B5EF4-FFF2-40B4-BE49-F238E27FC236}">
                <a16:creationId xmlns:a16="http://schemas.microsoft.com/office/drawing/2014/main" id="{EC8FF3F8-6C18-8647-9FEB-C13961113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19DC7-B7BE-1947-8BAC-2E5F8A2E3AA4}"/>
              </a:ext>
            </a:extLst>
          </p:cNvPr>
          <p:cNvSpPr>
            <a:spLocks noGrp="1"/>
          </p:cNvSpPr>
          <p:nvPr>
            <p:ph type="sldNum" sz="quarter" idx="12"/>
          </p:nvPr>
        </p:nvSpPr>
        <p:spPr/>
        <p:txBody>
          <a:bodyPr/>
          <a:lstStyle/>
          <a:p>
            <a:fld id="{3333308A-F5A5-2645-A21E-6DE5546963F5}" type="slidenum">
              <a:rPr lang="en-US" smtClean="0"/>
              <a:t>‹#›</a:t>
            </a:fld>
            <a:endParaRPr lang="en-US"/>
          </a:p>
        </p:txBody>
      </p:sp>
    </p:spTree>
    <p:extLst>
      <p:ext uri="{BB962C8B-B14F-4D97-AF65-F5344CB8AC3E}">
        <p14:creationId xmlns:p14="http://schemas.microsoft.com/office/powerpoint/2010/main" val="2560164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913E9-7E4F-DC45-BE2A-1F1372FC03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487D0-CBB4-2E44-9BA6-3C271C81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7A58-6F45-F846-90C7-9A9D00C2D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2385E-BAC7-3F42-B91F-3AC00928A3BA}" type="datetimeFigureOut">
              <a:rPr lang="en-US" smtClean="0"/>
              <a:t>5/8/25</a:t>
            </a:fld>
            <a:endParaRPr lang="en-US"/>
          </a:p>
        </p:txBody>
      </p:sp>
      <p:sp>
        <p:nvSpPr>
          <p:cNvPr id="5" name="Footer Placeholder 4">
            <a:extLst>
              <a:ext uri="{FF2B5EF4-FFF2-40B4-BE49-F238E27FC236}">
                <a16:creationId xmlns:a16="http://schemas.microsoft.com/office/drawing/2014/main" id="{0DF19659-DA8D-DD47-9BCE-0D183EA14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5C870C-E866-1E45-87F6-7061964207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308A-F5A5-2645-A21E-6DE5546963F5}" type="slidenum">
              <a:rPr lang="en-US" smtClean="0"/>
              <a:t>‹#›</a:t>
            </a:fld>
            <a:endParaRPr lang="en-US"/>
          </a:p>
        </p:txBody>
      </p:sp>
    </p:spTree>
    <p:extLst>
      <p:ext uri="{BB962C8B-B14F-4D97-AF65-F5344CB8AC3E}">
        <p14:creationId xmlns:p14="http://schemas.microsoft.com/office/powerpoint/2010/main" val="2638959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86.jpeg"/><Relationship Id="rId4" Type="http://schemas.openxmlformats.org/officeDocument/2006/relationships/image" Target="../media/image85.jpeg"/></Relationships>
</file>

<file path=ppt/slides/_rels/slide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 Id="rId9"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935F7D-3E6B-E44B-A803-2008862365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D23C-F289-2D4E-8D92-627DF9D2871A}"/>
              </a:ext>
            </a:extLst>
          </p:cNvPr>
          <p:cNvSpPr>
            <a:spLocks noGrp="1"/>
          </p:cNvSpPr>
          <p:nvPr>
            <p:ph type="ctrTitle"/>
          </p:nvPr>
        </p:nvSpPr>
        <p:spPr>
          <a:xfrm>
            <a:off x="2054831" y="2582238"/>
            <a:ext cx="8082337" cy="1135294"/>
          </a:xfrm>
        </p:spPr>
        <p:txBody>
          <a:bodyPr>
            <a:normAutofit/>
          </a:bodyPr>
          <a:lstStyle/>
          <a:p>
            <a:r>
              <a:rPr lang="en-US" b="1" dirty="0">
                <a:solidFill>
                  <a:schemeClr val="bg1"/>
                </a:solidFill>
              </a:rPr>
              <a:t>Cystic Kidney Diseases</a:t>
            </a:r>
          </a:p>
        </p:txBody>
      </p:sp>
      <p:sp>
        <p:nvSpPr>
          <p:cNvPr id="3" name="Title 1">
            <a:extLst>
              <a:ext uri="{FF2B5EF4-FFF2-40B4-BE49-F238E27FC236}">
                <a16:creationId xmlns:a16="http://schemas.microsoft.com/office/drawing/2014/main" id="{A7501B4E-C600-9578-B38F-08F9FBDEC3BE}"/>
              </a:ext>
            </a:extLst>
          </p:cNvPr>
          <p:cNvSpPr txBox="1">
            <a:spLocks/>
          </p:cNvSpPr>
          <p:nvPr/>
        </p:nvSpPr>
        <p:spPr>
          <a:xfrm>
            <a:off x="2054830" y="3584825"/>
            <a:ext cx="8082337" cy="11352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bg1"/>
                </a:solidFill>
              </a:rPr>
              <a:t>Jacob Nysather D.O.</a:t>
            </a:r>
          </a:p>
        </p:txBody>
      </p:sp>
    </p:spTree>
    <p:extLst>
      <p:ext uri="{BB962C8B-B14F-4D97-AF65-F5344CB8AC3E}">
        <p14:creationId xmlns:p14="http://schemas.microsoft.com/office/powerpoint/2010/main" val="173921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7CA0E-61E7-A962-DE2E-5A8A9A49AD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0A5CB9-C24C-7C38-359F-FCAF9F4CCC8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F9472A3-7C56-1BB2-9B98-64F88607BDE0}"/>
              </a:ext>
            </a:extLst>
          </p:cNvPr>
          <p:cNvSpPr>
            <a:spLocks noGrp="1"/>
          </p:cNvSpPr>
          <p:nvPr>
            <p:ph type="title"/>
          </p:nvPr>
        </p:nvSpPr>
        <p:spPr/>
        <p:txBody>
          <a:bodyPr/>
          <a:lstStyle/>
          <a:p>
            <a:r>
              <a:rPr lang="en-US" dirty="0"/>
              <a:t>Simple Cysts</a:t>
            </a:r>
          </a:p>
        </p:txBody>
      </p:sp>
      <p:sp>
        <p:nvSpPr>
          <p:cNvPr id="5" name="Content Placeholder 4">
            <a:extLst>
              <a:ext uri="{FF2B5EF4-FFF2-40B4-BE49-F238E27FC236}">
                <a16:creationId xmlns:a16="http://schemas.microsoft.com/office/drawing/2014/main" id="{271AEA79-6996-CA4A-CE77-625B7715B9BF}"/>
              </a:ext>
            </a:extLst>
          </p:cNvPr>
          <p:cNvSpPr>
            <a:spLocks noGrp="1"/>
          </p:cNvSpPr>
          <p:nvPr>
            <p:ph idx="1"/>
          </p:nvPr>
        </p:nvSpPr>
        <p:spPr>
          <a:xfrm>
            <a:off x="838200" y="1825625"/>
            <a:ext cx="7715999" cy="4351338"/>
          </a:xfrm>
        </p:spPr>
        <p:txBody>
          <a:bodyPr>
            <a:normAutofit fontScale="77500" lnSpcReduction="20000"/>
          </a:bodyPr>
          <a:lstStyle/>
          <a:p>
            <a:r>
              <a:rPr lang="en-US" dirty="0"/>
              <a:t>Most commonly acquired cystic lesion with a 2:1 </a:t>
            </a:r>
            <a:r>
              <a:rPr lang="en-US" dirty="0" err="1"/>
              <a:t>male:female</a:t>
            </a:r>
            <a:r>
              <a:rPr lang="en-US" dirty="0"/>
              <a:t> predominance</a:t>
            </a:r>
          </a:p>
          <a:p>
            <a:r>
              <a:rPr lang="en-US" dirty="0"/>
              <a:t>Prevalence increases with age</a:t>
            </a:r>
          </a:p>
          <a:p>
            <a:pPr lvl="1"/>
            <a:r>
              <a:rPr lang="en-US" dirty="0"/>
              <a:t>30 to 49yo: 1.7%</a:t>
            </a:r>
          </a:p>
          <a:p>
            <a:pPr lvl="1"/>
            <a:r>
              <a:rPr lang="en-US" dirty="0"/>
              <a:t>50 to 70yo: 11%</a:t>
            </a:r>
          </a:p>
          <a:p>
            <a:pPr lvl="1"/>
            <a:r>
              <a:rPr lang="en-US" dirty="0"/>
              <a:t>&gt;70yo: 22-30%</a:t>
            </a:r>
          </a:p>
          <a:p>
            <a:r>
              <a:rPr lang="en-US" dirty="0"/>
              <a:t>Suspected to originate from the distal convoluted tubule or collecting ducts and may arise from kidney tubular diverticula, but the pathogenic mechanisms are unknown.</a:t>
            </a:r>
          </a:p>
          <a:p>
            <a:pPr marL="0" indent="0">
              <a:buNone/>
            </a:pPr>
            <a:endParaRPr lang="en-US" dirty="0"/>
          </a:p>
          <a:p>
            <a:r>
              <a:rPr lang="en-US" dirty="0"/>
              <a:t>Simple cysts are usually unilateral and may be either solitary or multiple. </a:t>
            </a:r>
          </a:p>
          <a:p>
            <a:r>
              <a:rPr lang="en-US" dirty="0"/>
              <a:t>They occur rarely in children but become increasingly common with age.</a:t>
            </a:r>
          </a:p>
        </p:txBody>
      </p:sp>
      <p:pic>
        <p:nvPicPr>
          <p:cNvPr id="2" name="Picture 1" descr="A close-up of a ultrasound&#10;&#10;Description automatically generated">
            <a:extLst>
              <a:ext uri="{FF2B5EF4-FFF2-40B4-BE49-F238E27FC236}">
                <a16:creationId xmlns:a16="http://schemas.microsoft.com/office/drawing/2014/main" id="{BDDD4D03-857D-B49D-AAF6-40F3510C52AC}"/>
              </a:ext>
            </a:extLst>
          </p:cNvPr>
          <p:cNvPicPr>
            <a:picLocks noChangeAspect="1"/>
          </p:cNvPicPr>
          <p:nvPr/>
        </p:nvPicPr>
        <p:blipFill>
          <a:blip r:embed="rId3"/>
          <a:stretch>
            <a:fillRect/>
          </a:stretch>
        </p:blipFill>
        <p:spPr>
          <a:xfrm>
            <a:off x="8554199" y="1400457"/>
            <a:ext cx="3279095" cy="4573638"/>
          </a:xfrm>
          <a:prstGeom prst="rect">
            <a:avLst/>
          </a:prstGeom>
        </p:spPr>
      </p:pic>
    </p:spTree>
    <p:extLst>
      <p:ext uri="{BB962C8B-B14F-4D97-AF65-F5344CB8AC3E}">
        <p14:creationId xmlns:p14="http://schemas.microsoft.com/office/powerpoint/2010/main" val="198852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dissolve">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dissolve">
                                      <p:cBhvr>
                                        <p:cTn id="29" dur="500"/>
                                        <p:tgtEl>
                                          <p:spTgt spid="5">
                                            <p:txEl>
                                              <p:pRg st="7" end="7"/>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dissolve">
                                      <p:cBhvr>
                                        <p:cTn id="3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Treatment Options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85000" lnSpcReduction="20000"/>
          </a:bodyPr>
          <a:lstStyle/>
          <a:p>
            <a:r>
              <a:rPr lang="en-US" dirty="0"/>
              <a:t>Goal of Treatment: </a:t>
            </a:r>
          </a:p>
          <a:p>
            <a:pPr lvl="1"/>
            <a:r>
              <a:rPr lang="en-US" dirty="0"/>
              <a:t>Preserve normal renal architecture </a:t>
            </a:r>
          </a:p>
          <a:p>
            <a:pPr lvl="1"/>
            <a:r>
              <a:rPr lang="en-US" dirty="0"/>
              <a:t>Decrease risk of spontaneous hemorrhage </a:t>
            </a:r>
          </a:p>
          <a:p>
            <a:pPr marL="457200" lvl="1" indent="0">
              <a:buNone/>
            </a:pPr>
            <a:endParaRPr lang="en-US" dirty="0"/>
          </a:p>
          <a:p>
            <a:r>
              <a:rPr lang="en-US" dirty="0"/>
              <a:t>AMLs</a:t>
            </a:r>
          </a:p>
          <a:p>
            <a:pPr lvl="1"/>
            <a:r>
              <a:rPr lang="en-US" dirty="0"/>
              <a:t>mTOR inhibitors</a:t>
            </a:r>
          </a:p>
          <a:p>
            <a:pPr lvl="2"/>
            <a:r>
              <a:rPr lang="en-US" dirty="0"/>
              <a:t>1</a:t>
            </a:r>
            <a:r>
              <a:rPr lang="en-US" baseline="30000" dirty="0"/>
              <a:t>st</a:t>
            </a:r>
            <a:r>
              <a:rPr lang="en-US" dirty="0"/>
              <a:t> line treatment in asymptomatic patients </a:t>
            </a:r>
          </a:p>
          <a:p>
            <a:pPr lvl="2"/>
            <a:r>
              <a:rPr lang="en-US" dirty="0"/>
              <a:t>Well tolerated </a:t>
            </a:r>
          </a:p>
          <a:p>
            <a:pPr lvl="1"/>
            <a:r>
              <a:rPr lang="en-US" dirty="0"/>
              <a:t>Embolization</a:t>
            </a:r>
          </a:p>
          <a:p>
            <a:pPr lvl="1"/>
            <a:r>
              <a:rPr lang="en-US" dirty="0"/>
              <a:t>Nephrectomy</a:t>
            </a:r>
          </a:p>
          <a:p>
            <a:pPr lvl="2"/>
            <a:r>
              <a:rPr lang="en-US" dirty="0"/>
              <a:t>Emergent/Acute bleed. </a:t>
            </a:r>
          </a:p>
          <a:p>
            <a:pPr lvl="2"/>
            <a:r>
              <a:rPr lang="en-US" dirty="0"/>
              <a:t>2</a:t>
            </a:r>
            <a:r>
              <a:rPr lang="en-US" baseline="30000" dirty="0"/>
              <a:t>nd</a:t>
            </a:r>
            <a:r>
              <a:rPr lang="en-US" dirty="0"/>
              <a:t> line for non-responsive or progressive lesions at risk of hemorrhage   </a:t>
            </a:r>
          </a:p>
          <a:p>
            <a:endParaRPr lang="en-US" dirty="0"/>
          </a:p>
          <a:p>
            <a:r>
              <a:rPr lang="en-US" b="1" dirty="0"/>
              <a:t>Renal Cysts </a:t>
            </a:r>
          </a:p>
          <a:p>
            <a:endParaRPr lang="en-US" dirty="0"/>
          </a:p>
        </p:txBody>
      </p:sp>
    </p:spTree>
    <p:extLst>
      <p:ext uri="{BB962C8B-B14F-4D97-AF65-F5344CB8AC3E}">
        <p14:creationId xmlns:p14="http://schemas.microsoft.com/office/powerpoint/2010/main" val="21070761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Treatment of Cysts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92500" lnSpcReduction="10000"/>
          </a:bodyPr>
          <a:lstStyle/>
          <a:p>
            <a:r>
              <a:rPr lang="en-US" dirty="0"/>
              <a:t>No FDA approved treatments for TSC-related cystic disease</a:t>
            </a:r>
          </a:p>
          <a:p>
            <a:endParaRPr lang="en-US" dirty="0"/>
          </a:p>
          <a:p>
            <a:r>
              <a:rPr lang="en-US" dirty="0"/>
              <a:t>Risk factor optimization/consequences of cystic disease  </a:t>
            </a:r>
          </a:p>
          <a:p>
            <a:pPr lvl="1"/>
            <a:r>
              <a:rPr lang="en-US" dirty="0"/>
              <a:t>Blood pressure control</a:t>
            </a:r>
          </a:p>
          <a:p>
            <a:pPr lvl="2"/>
            <a:r>
              <a:rPr lang="en-US" dirty="0"/>
              <a:t>RAAS blockade (HALT-PKD)</a:t>
            </a:r>
          </a:p>
          <a:p>
            <a:pPr lvl="1"/>
            <a:r>
              <a:rPr lang="en-US" dirty="0"/>
              <a:t>CKD targeted therapies</a:t>
            </a:r>
          </a:p>
          <a:p>
            <a:endParaRPr lang="en-US" dirty="0"/>
          </a:p>
          <a:p>
            <a:r>
              <a:rPr lang="en-US" dirty="0"/>
              <a:t>mTOR?</a:t>
            </a:r>
          </a:p>
          <a:p>
            <a:pPr lvl="1"/>
            <a:r>
              <a:rPr lang="en-US" dirty="0"/>
              <a:t>Multiple preclinical studies demonstrated effect on cystic disease</a:t>
            </a:r>
          </a:p>
          <a:p>
            <a:pPr lvl="1"/>
            <a:r>
              <a:rPr lang="en-US" dirty="0"/>
              <a:t>Clinical trials for ADPKD failed to demonstrate benefit</a:t>
            </a:r>
            <a:r>
              <a:rPr lang="en-US" baseline="30000" dirty="0"/>
              <a:t>1,2</a:t>
            </a:r>
            <a:endParaRPr lang="en-US" dirty="0"/>
          </a:p>
          <a:p>
            <a:pPr lvl="1"/>
            <a:r>
              <a:rPr lang="en-US" dirty="0"/>
              <a:t>Size of cysts/timing of initiation/detachment  </a:t>
            </a:r>
          </a:p>
          <a:p>
            <a:endParaRPr lang="en-US" dirty="0"/>
          </a:p>
        </p:txBody>
      </p:sp>
      <p:sp>
        <p:nvSpPr>
          <p:cNvPr id="2" name="TextBox 1">
            <a:extLst>
              <a:ext uri="{FF2B5EF4-FFF2-40B4-BE49-F238E27FC236}">
                <a16:creationId xmlns:a16="http://schemas.microsoft.com/office/drawing/2014/main" id="{BECB7502-798E-0FCF-1240-9165DF23E0F9}"/>
              </a:ext>
            </a:extLst>
          </p:cNvPr>
          <p:cNvSpPr txBox="1"/>
          <p:nvPr/>
        </p:nvSpPr>
        <p:spPr>
          <a:xfrm>
            <a:off x="0" y="6457890"/>
            <a:ext cx="2648482" cy="400110"/>
          </a:xfrm>
          <a:prstGeom prst="rect">
            <a:avLst/>
          </a:prstGeom>
          <a:noFill/>
        </p:spPr>
        <p:txBody>
          <a:bodyPr wrap="none" rtlCol="0">
            <a:spAutoFit/>
          </a:bodyPr>
          <a:lstStyle/>
          <a:p>
            <a:r>
              <a:rPr lang="en-US" sz="1000" baseline="30000" dirty="0"/>
              <a:t>1</a:t>
            </a:r>
            <a:r>
              <a:rPr lang="en-US" sz="1000" dirty="0"/>
              <a:t>Serra AL et al, Sirolimus in ADPKD, NEJM 2010</a:t>
            </a:r>
          </a:p>
          <a:p>
            <a:r>
              <a:rPr lang="en-US" sz="1000" baseline="30000" dirty="0"/>
              <a:t>2</a:t>
            </a:r>
            <a:r>
              <a:rPr lang="en-US" sz="1000" dirty="0"/>
              <a:t>Walz G et al, </a:t>
            </a:r>
            <a:r>
              <a:rPr lang="en-US" sz="1000" dirty="0" err="1"/>
              <a:t>Everolimus</a:t>
            </a:r>
            <a:r>
              <a:rPr lang="en-US" sz="1000" dirty="0"/>
              <a:t> in ADPKD, NEJM 2010</a:t>
            </a:r>
          </a:p>
        </p:txBody>
      </p:sp>
    </p:spTree>
    <p:extLst>
      <p:ext uri="{BB962C8B-B14F-4D97-AF65-F5344CB8AC3E}">
        <p14:creationId xmlns:p14="http://schemas.microsoft.com/office/powerpoint/2010/main" val="13490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dissolve">
                                      <p:cBhvr>
                                        <p:cTn id="10" dur="500"/>
                                        <p:tgtEl>
                                          <p:spTgt spid="5">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dissolve">
                                      <p:cBhvr>
                                        <p:cTn id="13" dur="500"/>
                                        <p:tgtEl>
                                          <p:spTgt spid="5">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dissolve">
                                      <p:cBhvr>
                                        <p:cTn id="16" dur="500"/>
                                        <p:tgtEl>
                                          <p:spTgt spid="5">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dissolve">
                                      <p:cBhvr>
                                        <p:cTn id="21" dur="500"/>
                                        <p:tgtEl>
                                          <p:spTgt spid="5">
                                            <p:txEl>
                                              <p:pRg st="7" end="7"/>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animEffect transition="in" filter="dissolve">
                                      <p:cBhvr>
                                        <p:cTn id="24" dur="500"/>
                                        <p:tgtEl>
                                          <p:spTgt spid="5">
                                            <p:txEl>
                                              <p:pRg st="8" end="8"/>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dissolve">
                                      <p:cBhvr>
                                        <p:cTn id="27" dur="500"/>
                                        <p:tgtEl>
                                          <p:spTgt spid="5">
                                            <p:txEl>
                                              <p:pRg st="9" end="9"/>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dissolve">
                                      <p:cBhvr>
                                        <p:cTn id="3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Treatment Options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77500" lnSpcReduction="20000"/>
          </a:bodyPr>
          <a:lstStyle/>
          <a:p>
            <a:r>
              <a:rPr lang="en-US" dirty="0"/>
              <a:t>Goal of Treatment: </a:t>
            </a:r>
          </a:p>
          <a:p>
            <a:pPr lvl="1"/>
            <a:r>
              <a:rPr lang="en-US" dirty="0"/>
              <a:t>Preserve normal renal architecture </a:t>
            </a:r>
          </a:p>
          <a:p>
            <a:pPr lvl="1"/>
            <a:r>
              <a:rPr lang="en-US" dirty="0"/>
              <a:t>Decrease risk of spontaneous hemorrhage </a:t>
            </a:r>
          </a:p>
          <a:p>
            <a:pPr marL="457200" lvl="1" indent="0">
              <a:buNone/>
            </a:pPr>
            <a:endParaRPr lang="en-US" dirty="0"/>
          </a:p>
          <a:p>
            <a:r>
              <a:rPr lang="en-US" dirty="0"/>
              <a:t>AMLs</a:t>
            </a:r>
          </a:p>
          <a:p>
            <a:pPr lvl="1"/>
            <a:r>
              <a:rPr lang="en-US" dirty="0"/>
              <a:t>mTOR inhibitors</a:t>
            </a:r>
          </a:p>
          <a:p>
            <a:pPr lvl="2"/>
            <a:r>
              <a:rPr lang="en-US" dirty="0"/>
              <a:t>1</a:t>
            </a:r>
            <a:r>
              <a:rPr lang="en-US" baseline="30000" dirty="0"/>
              <a:t>st</a:t>
            </a:r>
            <a:r>
              <a:rPr lang="en-US" dirty="0"/>
              <a:t> line treatment in asymptomatic patients </a:t>
            </a:r>
          </a:p>
          <a:p>
            <a:pPr lvl="2"/>
            <a:r>
              <a:rPr lang="en-US" dirty="0"/>
              <a:t>Well tolerated </a:t>
            </a:r>
          </a:p>
          <a:p>
            <a:pPr lvl="1"/>
            <a:r>
              <a:rPr lang="en-US" dirty="0"/>
              <a:t>Embolization</a:t>
            </a:r>
          </a:p>
          <a:p>
            <a:pPr lvl="1"/>
            <a:r>
              <a:rPr lang="en-US" dirty="0"/>
              <a:t>Nephrectomy</a:t>
            </a:r>
          </a:p>
          <a:p>
            <a:pPr lvl="2"/>
            <a:r>
              <a:rPr lang="en-US" dirty="0"/>
              <a:t>Emergent/Acute bleed. </a:t>
            </a:r>
          </a:p>
          <a:p>
            <a:pPr lvl="2"/>
            <a:r>
              <a:rPr lang="en-US" dirty="0"/>
              <a:t>2</a:t>
            </a:r>
            <a:r>
              <a:rPr lang="en-US" baseline="30000" dirty="0"/>
              <a:t>nd</a:t>
            </a:r>
            <a:r>
              <a:rPr lang="en-US" dirty="0"/>
              <a:t> line for non-responsive or progressive lesions at risk of hemorrhage   </a:t>
            </a:r>
          </a:p>
          <a:p>
            <a:endParaRPr lang="en-US" dirty="0"/>
          </a:p>
          <a:p>
            <a:r>
              <a:rPr lang="en-US" dirty="0"/>
              <a:t>Renal Cysts</a:t>
            </a:r>
          </a:p>
          <a:p>
            <a:pPr lvl="1"/>
            <a:r>
              <a:rPr lang="en-US" dirty="0"/>
              <a:t>Risk factor optimization, management of consequences of disease (</a:t>
            </a:r>
            <a:r>
              <a:rPr lang="en-US" dirty="0" err="1"/>
              <a:t>RAASi</a:t>
            </a:r>
            <a:r>
              <a:rPr lang="en-US" dirty="0"/>
              <a:t>, HTN)</a:t>
            </a:r>
          </a:p>
          <a:p>
            <a:endParaRPr lang="en-US" dirty="0"/>
          </a:p>
        </p:txBody>
      </p:sp>
    </p:spTree>
    <p:extLst>
      <p:ext uri="{BB962C8B-B14F-4D97-AF65-F5344CB8AC3E}">
        <p14:creationId xmlns:p14="http://schemas.microsoft.com/office/powerpoint/2010/main" val="23749502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AD63B-E30D-E704-3DF3-D53E723660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45DD6F-7BDA-2C9B-2FDC-8878FEEBE97D}"/>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85BF63A-517F-0B3E-3B48-3918854B59ED}"/>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478FDEF0-9FFF-E77D-D247-545D5DB88B7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284957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Von Hippel-Lindau (VHL)</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9960980" cy="4351338"/>
          </a:xfrm>
        </p:spPr>
        <p:txBody>
          <a:bodyPr>
            <a:normAutofit fontScale="55000" lnSpcReduction="20000"/>
          </a:bodyPr>
          <a:lstStyle/>
          <a:p>
            <a:r>
              <a:rPr lang="en-US" dirty="0"/>
              <a:t>Epidemiology and Genetics</a:t>
            </a:r>
          </a:p>
          <a:p>
            <a:pPr lvl="1"/>
            <a:r>
              <a:rPr lang="en-US" dirty="0"/>
              <a:t>1:36,000 births</a:t>
            </a:r>
          </a:p>
          <a:p>
            <a:pPr lvl="1"/>
            <a:r>
              <a:rPr lang="en-US" dirty="0"/>
              <a:t>Autosomal Dominant </a:t>
            </a:r>
          </a:p>
          <a:p>
            <a:pPr lvl="1"/>
            <a:r>
              <a:rPr lang="en-US" dirty="0"/>
              <a:t>VHL Ch 3p25 </a:t>
            </a:r>
          </a:p>
          <a:p>
            <a:pPr lvl="1"/>
            <a:r>
              <a:rPr lang="en-US" dirty="0"/>
              <a:t>20% de novo</a:t>
            </a:r>
          </a:p>
          <a:p>
            <a:pPr lvl="1"/>
            <a:r>
              <a:rPr lang="en-US" dirty="0"/>
              <a:t>Mean age of diagnosis 40 years old</a:t>
            </a:r>
          </a:p>
          <a:p>
            <a:r>
              <a:rPr lang="en-US" dirty="0"/>
              <a:t>Pathogenesis</a:t>
            </a:r>
          </a:p>
          <a:p>
            <a:pPr lvl="1"/>
            <a:r>
              <a:rPr lang="en-US" dirty="0"/>
              <a:t>Unregulated tumor suppression (VHL)</a:t>
            </a:r>
          </a:p>
          <a:p>
            <a:pPr lvl="1"/>
            <a:r>
              <a:rPr lang="en-US" dirty="0"/>
              <a:t>Benign and malignant tumors in multiple organs </a:t>
            </a:r>
          </a:p>
          <a:p>
            <a:r>
              <a:rPr lang="en-US" dirty="0"/>
              <a:t>Renal Manifestations</a:t>
            </a:r>
          </a:p>
          <a:p>
            <a:pPr lvl="1"/>
            <a:r>
              <a:rPr lang="en-US" dirty="0"/>
              <a:t>Renal Cysts</a:t>
            </a:r>
          </a:p>
          <a:p>
            <a:pPr lvl="1"/>
            <a:r>
              <a:rPr lang="en-US" b="1" dirty="0"/>
              <a:t>Renal Cell Carcinoma, high risk.</a:t>
            </a:r>
          </a:p>
          <a:p>
            <a:pPr lvl="1"/>
            <a:r>
              <a:rPr lang="en-US" b="1" dirty="0"/>
              <a:t>Up to 70%  are either multifocal or bilateral</a:t>
            </a:r>
          </a:p>
          <a:p>
            <a:r>
              <a:rPr lang="en-US" dirty="0"/>
              <a:t>Extra-renal Manifestations </a:t>
            </a:r>
          </a:p>
          <a:p>
            <a:pPr lvl="1"/>
            <a:r>
              <a:rPr lang="en-US" dirty="0"/>
              <a:t>Retinal angiomas and spinal hemangioblastomas, Pheochromocytomas, pancreatic islet tumors, endolymphatic sac tumors (ELSTs), pancreatic cysts </a:t>
            </a:r>
          </a:p>
          <a:p>
            <a:r>
              <a:rPr lang="en-US" dirty="0"/>
              <a:t>Treatment</a:t>
            </a:r>
          </a:p>
          <a:p>
            <a:pPr lvl="1"/>
            <a:r>
              <a:rPr lang="en-US" dirty="0"/>
              <a:t>Surgical removal</a:t>
            </a:r>
          </a:p>
          <a:p>
            <a:pPr lvl="1"/>
            <a:r>
              <a:rPr lang="en-US" dirty="0"/>
              <a:t>Close surveillance</a:t>
            </a:r>
          </a:p>
        </p:txBody>
      </p:sp>
    </p:spTree>
    <p:extLst>
      <p:ext uri="{BB962C8B-B14F-4D97-AF65-F5344CB8AC3E}">
        <p14:creationId xmlns:p14="http://schemas.microsoft.com/office/powerpoint/2010/main" val="13226002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E650D7-1ED2-85F6-330A-F04BF13CBD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E69E43-A534-1D5A-667C-5B6B98BE5C5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3CAF68A-0490-5C5E-1F6C-CD4400CD54FD}"/>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8027EE2-EB3E-9F0F-7D59-C5D07C924A88}"/>
              </a:ext>
            </a:extLst>
          </p:cNvPr>
          <p:cNvSpPr>
            <a:spLocks noGrp="1"/>
          </p:cNvSpPr>
          <p:nvPr>
            <p:ph idx="1"/>
          </p:nvPr>
        </p:nvSpPr>
        <p:spPr/>
        <p:txBody>
          <a:bodyPr>
            <a:normAutofit fontScale="77500" lnSpcReduction="20000"/>
          </a:bodyPr>
          <a:lstStyle/>
          <a:p>
            <a:r>
              <a:rPr lang="en-US" dirty="0"/>
              <a:t>VHL disease is a tumor suppressor disorder, with disease resulting from a germ-line mutation and a subsequent somatic mutation in the VHL gene. In approximately 80% of patients, VHL is familial, whereas disease in about 20% of cases results from de novo mutations. Moreover, VHL mutations have been identified in sporadic RCC, implying that VHL plays an important role in the pathogenesis of RCC. </a:t>
            </a:r>
          </a:p>
          <a:p>
            <a:r>
              <a:rPr lang="en-US" dirty="0"/>
              <a:t>The VHL protein (</a:t>
            </a:r>
            <a:r>
              <a:rPr lang="en-US" dirty="0" err="1"/>
              <a:t>pVHL</a:t>
            </a:r>
            <a:r>
              <a:rPr lang="en-US" dirty="0"/>
              <a:t>) is a central driver in a finely tuned rheostat system that regulates the response to low oxygen levels. In the normal physiologic state, </a:t>
            </a:r>
            <a:r>
              <a:rPr lang="en-US" dirty="0" err="1"/>
              <a:t>pVHL</a:t>
            </a:r>
            <a:r>
              <a:rPr lang="en-US" dirty="0"/>
              <a:t> functions as part of a multiprotein E3 ubiquitin ligase complex that directs a number of proteins, most notably the alpha subunits of the transcription factor, hypoxia-inducible factor (HIF-</a:t>
            </a:r>
            <a:r>
              <a:rPr lang="el-GR" dirty="0"/>
              <a:t>α), </a:t>
            </a:r>
            <a:r>
              <a:rPr lang="en-US" dirty="0"/>
              <a:t>for destruction via the </a:t>
            </a:r>
            <a:r>
              <a:rPr lang="en-US" dirty="0" err="1"/>
              <a:t>ubiquination</a:t>
            </a:r>
            <a:r>
              <a:rPr lang="en-US" dirty="0"/>
              <a:t> pathway. In cells that lack </a:t>
            </a:r>
            <a:r>
              <a:rPr lang="en-US" dirty="0" err="1"/>
              <a:t>pVHL</a:t>
            </a:r>
            <a:r>
              <a:rPr lang="en-US" dirty="0"/>
              <a:t>, HIF-</a:t>
            </a:r>
            <a:r>
              <a:rPr lang="el-GR" dirty="0"/>
              <a:t>α </a:t>
            </a:r>
            <a:r>
              <a:rPr lang="en-US" dirty="0"/>
              <a:t>subunits are stabilized and bind to HIF-</a:t>
            </a:r>
            <a:r>
              <a:rPr lang="el-GR" dirty="0"/>
              <a:t>β. </a:t>
            </a:r>
            <a:r>
              <a:rPr lang="en-US" dirty="0"/>
              <a:t>The heterodimer then </a:t>
            </a:r>
            <a:r>
              <a:rPr lang="en-US" dirty="0" err="1"/>
              <a:t>translocates</a:t>
            </a:r>
            <a:r>
              <a:rPr lang="en-US" dirty="0"/>
              <a:t> to the nucleus, leading to overexpression of HIF-target genes, which encode proteins that regulate glucose uptake, metabolism, extracellular pH, erythropoiesis, angiogenesis (vascular endothelial growth factor [VEGF] and platelet-derived growth factor B [PDGFB]), and mitogenesis (transforming growth factor </a:t>
            </a:r>
            <a:r>
              <a:rPr lang="el-GR" dirty="0"/>
              <a:t>β [</a:t>
            </a:r>
            <a:r>
              <a:rPr lang="en-US" dirty="0"/>
              <a:t>TGF-</a:t>
            </a:r>
            <a:r>
              <a:rPr lang="el-GR" dirty="0"/>
              <a:t>β]). </a:t>
            </a:r>
            <a:r>
              <a:rPr lang="en-US" dirty="0"/>
              <a:t>This transcriptional dysregulation promotes the pathologic growth and survival of endothelial cells, pericytes and stromal cells and, ultimately, their malignant transformation.</a:t>
            </a:r>
          </a:p>
        </p:txBody>
      </p:sp>
    </p:spTree>
    <p:extLst>
      <p:ext uri="{BB962C8B-B14F-4D97-AF65-F5344CB8AC3E}">
        <p14:creationId xmlns:p14="http://schemas.microsoft.com/office/powerpoint/2010/main" val="33991056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1BEEAD7-64AE-5E66-2948-2B9C3A72E0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A5A5A1-FE77-1C7D-AEE2-3FFDE58C136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9422702-6E24-EC39-E706-882C31D54C2C}"/>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C6025D73-3700-579C-592C-CC85EBE234C2}"/>
              </a:ext>
            </a:extLst>
          </p:cNvPr>
          <p:cNvSpPr>
            <a:spLocks noGrp="1"/>
          </p:cNvSpPr>
          <p:nvPr>
            <p:ph idx="1"/>
          </p:nvPr>
        </p:nvSpPr>
        <p:spPr/>
        <p:txBody>
          <a:bodyPr>
            <a:normAutofit fontScale="70000" lnSpcReduction="20000"/>
          </a:bodyPr>
          <a:lstStyle/>
          <a:p>
            <a:r>
              <a:rPr lang="en-US" dirty="0"/>
              <a:t>Nephron-sparing surgery continues to be the mainstay of treatment for localized RCC in patients with VHL disease. 56 Repeated surgical intervention may be required as tumors continue to develop. Percutaneous and laparoscopic radiofrequency ablation therapy is effective in treating smaller tumors (&lt;3 cm) with low complication rates, but frequent posttreatment monitoring is required. 56 The role of adjuvant therapy with drugs that inhibit the </a:t>
            </a:r>
            <a:r>
              <a:rPr lang="en-US" dirty="0" err="1"/>
              <a:t>pVHL</a:t>
            </a:r>
            <a:r>
              <a:rPr lang="en-US" dirty="0"/>
              <a:t>-HIF-VEGF pathway, such as the multiple tyrosine kinase inhibitors (TKI; e.g., sunitinib, sorafenib, and pazopanib) and monoclonal antibody VEGF inhibitor (e.g., bevacizumab), remains controversial.</a:t>
            </a:r>
          </a:p>
          <a:p>
            <a:r>
              <a:rPr lang="en-US" dirty="0"/>
              <a:t>Bilateral nephrectomy and kidney transplantation may be an acceptable alternative to repeated nephron-sparing surgery in patients with VHL disease–associated RCC. It remains to be determined whether posttransplant immunosuppression enhances the growth of the retinal and CNS hemangioblastomas and other lesions found in patients with VHL disease.</a:t>
            </a:r>
          </a:p>
          <a:p>
            <a:r>
              <a:rPr lang="en-US" dirty="0"/>
              <a:t>For RCCs that have locally advanced or metastasized, systemic approaches with immunotherapy (checkpoint inhibitors) and molecularly targeted agents (VEGF receptor TKIs, monoclonal antibody VEGF inhibitors, and mTOR inhibitors), as well as radiation therapy, all may have a role depending on the extent of disease, sites of involvement, and patient-specific factors.</a:t>
            </a:r>
          </a:p>
        </p:txBody>
      </p:sp>
    </p:spTree>
    <p:extLst>
      <p:ext uri="{BB962C8B-B14F-4D97-AF65-F5344CB8AC3E}">
        <p14:creationId xmlns:p14="http://schemas.microsoft.com/office/powerpoint/2010/main" val="33385606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FAE47-3EE6-52B5-E777-A094E042B0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1A43EFA-034C-6C73-FD75-5CBB2F1A66F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CD515F5-658E-A39E-81D2-44DD828C33B4}"/>
              </a:ext>
            </a:extLst>
          </p:cNvPr>
          <p:cNvSpPr>
            <a:spLocks noGrp="1"/>
          </p:cNvSpPr>
          <p:nvPr>
            <p:ph type="title"/>
          </p:nvPr>
        </p:nvSpPr>
        <p:spPr/>
        <p:txBody>
          <a:bodyPr/>
          <a:lstStyle/>
          <a:p>
            <a:r>
              <a:rPr lang="en-US" b="1" dirty="0"/>
              <a:t>Management</a:t>
            </a:r>
          </a:p>
        </p:txBody>
      </p:sp>
      <p:sp>
        <p:nvSpPr>
          <p:cNvPr id="5" name="Content Placeholder 4">
            <a:extLst>
              <a:ext uri="{FF2B5EF4-FFF2-40B4-BE49-F238E27FC236}">
                <a16:creationId xmlns:a16="http://schemas.microsoft.com/office/drawing/2014/main" id="{D5E95E5F-E5B7-B867-96C4-8A8CDE13698B}"/>
              </a:ext>
            </a:extLst>
          </p:cNvPr>
          <p:cNvSpPr>
            <a:spLocks noGrp="1"/>
          </p:cNvSpPr>
          <p:nvPr>
            <p:ph idx="1"/>
          </p:nvPr>
        </p:nvSpPr>
        <p:spPr/>
        <p:txBody>
          <a:bodyPr>
            <a:normAutofit/>
          </a:bodyPr>
          <a:lstStyle/>
          <a:p>
            <a:r>
              <a:rPr lang="en-US" dirty="0"/>
              <a:t>Annual BP measurements, urine studies for pheochromocytomas, MRI or CT of kidneys and CNS.</a:t>
            </a:r>
          </a:p>
          <a:p>
            <a:r>
              <a:rPr lang="en-US" dirty="0"/>
              <a:t>Renal-sparing surgery is appropriate for RCC &lt; 3 cm in size due to multifocal nature of RCC. </a:t>
            </a:r>
            <a:r>
              <a:rPr lang="en-US" dirty="0" err="1"/>
              <a:t>Radioablative</a:t>
            </a:r>
            <a:r>
              <a:rPr lang="en-US" dirty="0"/>
              <a:t> therapy is an option for multicentric lesions.</a:t>
            </a:r>
          </a:p>
          <a:p>
            <a:r>
              <a:rPr lang="en-US" dirty="0"/>
              <a:t>Medical therapies with promising results include tyrosine kinase inhibitors (e.g., sunitinib, pazopanib), anti-VEGF antibody (e.g., bevacizumab), mTOR inhibitor (e.g., </a:t>
            </a:r>
            <a:r>
              <a:rPr lang="en-US" dirty="0" err="1"/>
              <a:t>everolimus</a:t>
            </a:r>
            <a:r>
              <a:rPr lang="en-US" dirty="0"/>
              <a:t>), and checkpoint inhibitors (e.g., anti-programmed cell death PD-1 [nivolumab], inhibitor of CTLA-4 [ipilimumab]).</a:t>
            </a:r>
          </a:p>
        </p:txBody>
      </p:sp>
    </p:spTree>
    <p:extLst>
      <p:ext uri="{BB962C8B-B14F-4D97-AF65-F5344CB8AC3E}">
        <p14:creationId xmlns:p14="http://schemas.microsoft.com/office/powerpoint/2010/main" val="18087173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4D6B7-DA88-9DE6-EAAE-51866090F7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1D31E96-040D-1030-3160-37854912A294}"/>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C495E32-67FF-75CB-3B0B-4A7EC7FF40D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CB9ABBB-B148-1B1B-0306-73552B385CA4}"/>
              </a:ext>
            </a:extLst>
          </p:cNvPr>
          <p:cNvPicPr>
            <a:picLocks noGrp="1" noChangeAspect="1"/>
          </p:cNvPicPr>
          <p:nvPr>
            <p:ph idx="1"/>
          </p:nvPr>
        </p:nvPicPr>
        <p:blipFill>
          <a:blip r:embed="rId4"/>
          <a:stretch>
            <a:fillRect/>
          </a:stretch>
        </p:blipFill>
        <p:spPr>
          <a:xfrm>
            <a:off x="838200" y="2001497"/>
            <a:ext cx="10515600" cy="3999594"/>
          </a:xfrm>
        </p:spPr>
      </p:pic>
    </p:spTree>
    <p:extLst>
      <p:ext uri="{BB962C8B-B14F-4D97-AF65-F5344CB8AC3E}">
        <p14:creationId xmlns:p14="http://schemas.microsoft.com/office/powerpoint/2010/main" val="19049104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9734D-8CB9-54FA-6766-B8C97C1D053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F82907-51C7-0398-EC0C-D0C479CB5C6D}"/>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F444A53-8D2F-45E4-0217-D2A07AE33BCD}"/>
              </a:ext>
            </a:extLst>
          </p:cNvPr>
          <p:cNvSpPr>
            <a:spLocks noGrp="1"/>
          </p:cNvSpPr>
          <p:nvPr>
            <p:ph type="title"/>
          </p:nvPr>
        </p:nvSpPr>
        <p:spPr/>
        <p:txBody>
          <a:bodyPr/>
          <a:lstStyle/>
          <a:p>
            <a:endParaRPr lang="en-US"/>
          </a:p>
        </p:txBody>
      </p:sp>
      <p:pic>
        <p:nvPicPr>
          <p:cNvPr id="6" name="Content Placeholder 5" descr="An x-ray of a abdomen&#10;&#10;AI-generated content may be incorrect.">
            <a:extLst>
              <a:ext uri="{FF2B5EF4-FFF2-40B4-BE49-F238E27FC236}">
                <a16:creationId xmlns:a16="http://schemas.microsoft.com/office/drawing/2014/main" id="{57427237-D654-9F4B-3C5B-EE722B7EC638}"/>
              </a:ext>
            </a:extLst>
          </p:cNvPr>
          <p:cNvPicPr>
            <a:picLocks noGrp="1" noChangeAspect="1"/>
          </p:cNvPicPr>
          <p:nvPr>
            <p:ph idx="1"/>
          </p:nvPr>
        </p:nvPicPr>
        <p:blipFill>
          <a:blip r:embed="rId4"/>
          <a:stretch>
            <a:fillRect/>
          </a:stretch>
        </p:blipFill>
        <p:spPr>
          <a:xfrm>
            <a:off x="3066043" y="1825625"/>
            <a:ext cx="6059914" cy="4351338"/>
          </a:xfrm>
        </p:spPr>
      </p:pic>
    </p:spTree>
    <p:extLst>
      <p:ext uri="{BB962C8B-B14F-4D97-AF65-F5344CB8AC3E}">
        <p14:creationId xmlns:p14="http://schemas.microsoft.com/office/powerpoint/2010/main" val="2969065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CCB61-9376-222A-E7DE-E9ED2651861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7D439E-EB40-332C-3F2B-576B41470972}"/>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CE51C10-776C-0245-53EC-3F4FB9EF2403}"/>
              </a:ext>
            </a:extLst>
          </p:cNvPr>
          <p:cNvSpPr>
            <a:spLocks noGrp="1"/>
          </p:cNvSpPr>
          <p:nvPr>
            <p:ph type="title"/>
          </p:nvPr>
        </p:nvSpPr>
        <p:spPr/>
        <p:txBody>
          <a:bodyPr/>
          <a:lstStyle/>
          <a:p>
            <a:r>
              <a:rPr lang="en-US" dirty="0"/>
              <a:t>Simple Cysts: Pathogenesis and Risk</a:t>
            </a:r>
          </a:p>
        </p:txBody>
      </p:sp>
      <p:sp>
        <p:nvSpPr>
          <p:cNvPr id="5" name="Content Placeholder 4">
            <a:extLst>
              <a:ext uri="{FF2B5EF4-FFF2-40B4-BE49-F238E27FC236}">
                <a16:creationId xmlns:a16="http://schemas.microsoft.com/office/drawing/2014/main" id="{42078D20-094A-110C-6AC2-4EBB552C49C2}"/>
              </a:ext>
            </a:extLst>
          </p:cNvPr>
          <p:cNvSpPr>
            <a:spLocks noGrp="1"/>
          </p:cNvSpPr>
          <p:nvPr>
            <p:ph idx="1"/>
          </p:nvPr>
        </p:nvSpPr>
        <p:spPr/>
        <p:txBody>
          <a:bodyPr>
            <a:normAutofit/>
          </a:bodyPr>
          <a:lstStyle/>
          <a:p>
            <a:r>
              <a:rPr lang="en-US" dirty="0"/>
              <a:t>Focal tubular obstruction and/or kidney parenchymal ischemia that lead to aberrant hypertrophic response causing cystic growth</a:t>
            </a:r>
          </a:p>
          <a:p>
            <a:endParaRPr lang="en-US" dirty="0"/>
          </a:p>
          <a:p>
            <a:r>
              <a:rPr lang="en-US" dirty="0"/>
              <a:t>Associated risks factors:  increasing age, male gender, HTN, reduced renal mass, increased BMI, reduced kidney function/GFR, and possibly smoking.</a:t>
            </a:r>
          </a:p>
          <a:p>
            <a:endParaRPr lang="en-US" dirty="0"/>
          </a:p>
          <a:p>
            <a:r>
              <a:rPr lang="en-US" dirty="0"/>
              <a:t>Simple cysts are typically asymptomatic solitary and unilateral cysts located in the renal cortex.</a:t>
            </a:r>
          </a:p>
        </p:txBody>
      </p:sp>
    </p:spTree>
    <p:extLst>
      <p:ext uri="{BB962C8B-B14F-4D97-AF65-F5344CB8AC3E}">
        <p14:creationId xmlns:p14="http://schemas.microsoft.com/office/powerpoint/2010/main" val="31133008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69916-1B94-6E31-1DB9-1BBF1A570E7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8D0B44A-441C-58F1-BF8A-F8A478567CA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F6939CB-0A76-63E8-4CD2-2AE1F2B107BC}"/>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8D539A49-89AB-00D3-3633-728ACA24CD0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367626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10529-77EE-9530-F953-00038BA787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2C81BE-71AA-AAB7-2B8D-0BB23F51909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11BDCC9-7D93-3638-4E29-6056D1F22A90}"/>
              </a:ext>
            </a:extLst>
          </p:cNvPr>
          <p:cNvSpPr>
            <a:spLocks noGrp="1"/>
          </p:cNvSpPr>
          <p:nvPr>
            <p:ph type="title"/>
          </p:nvPr>
        </p:nvSpPr>
        <p:spPr/>
        <p:txBody>
          <a:bodyPr/>
          <a:lstStyle/>
          <a:p>
            <a:r>
              <a:rPr lang="en-US" dirty="0"/>
              <a:t>Birt–Hogg–Dubé Syndrome</a:t>
            </a:r>
          </a:p>
        </p:txBody>
      </p:sp>
      <p:sp>
        <p:nvSpPr>
          <p:cNvPr id="5" name="Content Placeholder 4">
            <a:extLst>
              <a:ext uri="{FF2B5EF4-FFF2-40B4-BE49-F238E27FC236}">
                <a16:creationId xmlns:a16="http://schemas.microsoft.com/office/drawing/2014/main" id="{2B765492-4D57-4106-87BD-F570896DADD8}"/>
              </a:ext>
            </a:extLst>
          </p:cNvPr>
          <p:cNvSpPr>
            <a:spLocks noGrp="1"/>
          </p:cNvSpPr>
          <p:nvPr>
            <p:ph idx="1"/>
          </p:nvPr>
        </p:nvSpPr>
        <p:spPr/>
        <p:txBody>
          <a:bodyPr>
            <a:normAutofit fontScale="92500" lnSpcReduction="10000"/>
          </a:bodyPr>
          <a:lstStyle/>
          <a:p>
            <a:r>
              <a:rPr lang="en-US" dirty="0"/>
              <a:t>Autosomal dominant mutation of the tumor suppression folliculin (FLCN) gene. Folliculin is involved in cell–cell adhesion, cell polarity, mTOR signaling pathways, and </a:t>
            </a:r>
            <a:r>
              <a:rPr lang="en-US" dirty="0" err="1"/>
              <a:t>ciliogenesis</a:t>
            </a:r>
            <a:r>
              <a:rPr lang="en-US" dirty="0"/>
              <a:t>. Loss of folliculin function can lead to dysregulated cell growth and tumor formation.</a:t>
            </a:r>
          </a:p>
          <a:p>
            <a:r>
              <a:rPr lang="en-US" dirty="0"/>
              <a:t>Heterozygous inheritance of the mutated FLCN gene is enough to cause fibrofolliculomas and pulmonary cysts, but not enough to cause RCC. Random mutation of the normal FLCN copy later in life is required for dysregulated cell growth in the kidneys and RCC transformation.</a:t>
            </a:r>
          </a:p>
          <a:p>
            <a:r>
              <a:rPr lang="en-US" dirty="0"/>
              <a:t>Clinical manifestations: RCC (30%), fibrofolliculomas (white </a:t>
            </a:r>
            <a:r>
              <a:rPr lang="en-US" dirty="0" err="1"/>
              <a:t>papular</a:t>
            </a:r>
            <a:r>
              <a:rPr lang="en-US" dirty="0"/>
              <a:t> lesions on nose and cheeks), cystic lung disease, recurrent spontaneous pneumothorax</a:t>
            </a:r>
          </a:p>
          <a:p>
            <a:r>
              <a:rPr lang="en-US" dirty="0"/>
              <a:t>Diagnosis may be made by genetic testing.</a:t>
            </a:r>
          </a:p>
          <a:p>
            <a:endParaRPr lang="en-US" dirty="0"/>
          </a:p>
        </p:txBody>
      </p:sp>
    </p:spTree>
    <p:extLst>
      <p:ext uri="{BB962C8B-B14F-4D97-AF65-F5344CB8AC3E}">
        <p14:creationId xmlns:p14="http://schemas.microsoft.com/office/powerpoint/2010/main" val="3181412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74354-E61A-5692-42A0-BBC2E5D7EF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F0A97C-CB05-306D-104B-333BD17804F6}"/>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03E5D73-E07A-1636-A8E2-B6E58237B68D}"/>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35DE39D3-E509-C27F-5086-F3173DF6BD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442098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67882-A0D4-F3F5-30C2-8930B1820F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8B31228-58FA-B6D5-08FD-FBDD812E584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382ACC5-CE4F-8231-CD28-F9A0702EED9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8476F5D-269E-A0C8-EE21-80BCB36BE89E}"/>
              </a:ext>
            </a:extLst>
          </p:cNvPr>
          <p:cNvSpPr>
            <a:spLocks noGrp="1"/>
          </p:cNvSpPr>
          <p:nvPr>
            <p:ph idx="1"/>
          </p:nvPr>
        </p:nvSpPr>
        <p:spPr/>
        <p:txBody>
          <a:bodyPr/>
          <a:lstStyle/>
          <a:p>
            <a:r>
              <a:rPr lang="en-US" dirty="0"/>
              <a:t>A 22 year old male presents with his mother for evaluation of abnormal creatinine of 1.3mg/dL and a strong family history of kidney disease. His great uncle had ESKD at age 39 requiring transplantation </a:t>
            </a:r>
          </a:p>
          <a:p>
            <a:r>
              <a:rPr lang="en-US" dirty="0"/>
              <a:t>Further evaluation shows no other serologic abnormalities other than hyperuricemia of 11.2mg/dL. Analysis of his urine is “bland” and without significant proteinuria. MRI imaging is show. </a:t>
            </a:r>
          </a:p>
          <a:p>
            <a:endParaRPr lang="en-US" dirty="0"/>
          </a:p>
        </p:txBody>
      </p:sp>
    </p:spTree>
    <p:extLst>
      <p:ext uri="{BB962C8B-B14F-4D97-AF65-F5344CB8AC3E}">
        <p14:creationId xmlns:p14="http://schemas.microsoft.com/office/powerpoint/2010/main" val="10288274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D5747-77EA-FB11-719C-14E88A0290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00CE576-E86D-B634-1402-AE732669E7C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B3E8CB3-DFA2-DBC3-6860-0A69984BA65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53D101F-8D77-D462-810B-0E9765B279C6}"/>
              </a:ext>
            </a:extLst>
          </p:cNvPr>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81C05FD7-C249-12AD-5E74-1FC222446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441" y="572601"/>
            <a:ext cx="5893117" cy="5920274"/>
          </a:xfrm>
          <a:prstGeom prst="rect">
            <a:avLst/>
          </a:prstGeom>
        </p:spPr>
      </p:pic>
    </p:spTree>
    <p:extLst>
      <p:ext uri="{BB962C8B-B14F-4D97-AF65-F5344CB8AC3E}">
        <p14:creationId xmlns:p14="http://schemas.microsoft.com/office/powerpoint/2010/main" val="16064847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AC363-DC5D-1992-220F-528ABA0602A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131ECBC-FB88-E5EF-9B9F-E9F9FDCF4B4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31952C-F0BF-EC18-75CF-53798B6BF31D}"/>
              </a:ext>
            </a:extLst>
          </p:cNvPr>
          <p:cNvSpPr>
            <a:spLocks noGrp="1"/>
          </p:cNvSpPr>
          <p:nvPr>
            <p:ph type="ctrTitle"/>
          </p:nvPr>
        </p:nvSpPr>
        <p:spPr>
          <a:xfrm>
            <a:off x="4109663" y="5630238"/>
            <a:ext cx="8082337" cy="1135294"/>
          </a:xfrm>
        </p:spPr>
        <p:txBody>
          <a:bodyPr>
            <a:normAutofit fontScale="90000"/>
          </a:bodyPr>
          <a:lstStyle/>
          <a:p>
            <a:r>
              <a:rPr lang="en-US" b="1" dirty="0">
                <a:solidFill>
                  <a:schemeClr val="bg1"/>
                </a:solidFill>
              </a:rPr>
              <a:t>Hereditary Tubulointerstitial Disease</a:t>
            </a:r>
          </a:p>
        </p:txBody>
      </p:sp>
    </p:spTree>
    <p:extLst>
      <p:ext uri="{BB962C8B-B14F-4D97-AF65-F5344CB8AC3E}">
        <p14:creationId xmlns:p14="http://schemas.microsoft.com/office/powerpoint/2010/main" val="18549836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05F56-FC80-8A76-1E33-494ACB0977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606FF6-2CF7-135E-A703-20C2BB16490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12EEB5C-7147-6D4A-401A-13C196B0122C}"/>
              </a:ext>
            </a:extLst>
          </p:cNvPr>
          <p:cNvSpPr>
            <a:spLocks noGrp="1"/>
          </p:cNvSpPr>
          <p:nvPr>
            <p:ph type="title"/>
          </p:nvPr>
        </p:nvSpPr>
        <p:spPr/>
        <p:txBody>
          <a:bodyPr/>
          <a:lstStyle/>
          <a:p>
            <a:r>
              <a:rPr lang="en-US" b="1" dirty="0"/>
              <a:t>Hereditary Tubulointerstitial Disease</a:t>
            </a:r>
          </a:p>
        </p:txBody>
      </p:sp>
      <p:sp>
        <p:nvSpPr>
          <p:cNvPr id="5" name="Content Placeholder 4">
            <a:extLst>
              <a:ext uri="{FF2B5EF4-FFF2-40B4-BE49-F238E27FC236}">
                <a16:creationId xmlns:a16="http://schemas.microsoft.com/office/drawing/2014/main" id="{ED41519C-889E-1B11-CD02-B264069F922E}"/>
              </a:ext>
            </a:extLst>
          </p:cNvPr>
          <p:cNvSpPr>
            <a:spLocks noGrp="1"/>
          </p:cNvSpPr>
          <p:nvPr>
            <p:ph idx="1"/>
          </p:nvPr>
        </p:nvSpPr>
        <p:spPr/>
        <p:txBody>
          <a:bodyPr/>
          <a:lstStyle/>
          <a:p>
            <a:r>
              <a:rPr lang="en-US" dirty="0"/>
              <a:t>Inheritance may be autosomal dominant or recessive.</a:t>
            </a:r>
          </a:p>
          <a:p>
            <a:r>
              <a:rPr lang="en-US" dirty="0"/>
              <a:t>Autosomal dominant form is referred to as autosomal dominant tubulointerstitial kidney disease (ADTKD), formally medullary cystic kidney disease (MCKD).</a:t>
            </a:r>
          </a:p>
          <a:p>
            <a:r>
              <a:rPr lang="en-US" dirty="0"/>
              <a:t>Autosomal recessive tubulointerstitial disease is known as nephronophthisis (NPHP).</a:t>
            </a:r>
          </a:p>
          <a:p>
            <a:r>
              <a:rPr lang="en-US" dirty="0"/>
              <a:t>Common histologic features of inherited tubulointerstitial disease: TBM irregularities, tubular atrophy with cystic formation, interstitial cell infiltration with fibrosis</a:t>
            </a:r>
          </a:p>
          <a:p>
            <a:endParaRPr lang="en-US" dirty="0"/>
          </a:p>
        </p:txBody>
      </p:sp>
    </p:spTree>
    <p:extLst>
      <p:ext uri="{BB962C8B-B14F-4D97-AF65-F5344CB8AC3E}">
        <p14:creationId xmlns:p14="http://schemas.microsoft.com/office/powerpoint/2010/main" val="36935416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8726E-2828-BE0F-EBFC-8F90E80039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31D9B3-9354-15EF-82E3-78E9D226A0D4}"/>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D660F46-EECF-E576-B28E-CE2AA228B568}"/>
              </a:ext>
            </a:extLst>
          </p:cNvPr>
          <p:cNvSpPr>
            <a:spLocks noGrp="1"/>
          </p:cNvSpPr>
          <p:nvPr>
            <p:ph type="title"/>
          </p:nvPr>
        </p:nvSpPr>
        <p:spPr/>
        <p:txBody>
          <a:bodyPr/>
          <a:lstStyle/>
          <a:p>
            <a:r>
              <a:rPr lang="en-US" b="1" dirty="0"/>
              <a:t>Autosomal Dominant Tubulointerstitial Kidney Disease (ADTKD)</a:t>
            </a:r>
          </a:p>
        </p:txBody>
      </p:sp>
      <p:sp>
        <p:nvSpPr>
          <p:cNvPr id="5" name="Content Placeholder 4">
            <a:extLst>
              <a:ext uri="{FF2B5EF4-FFF2-40B4-BE49-F238E27FC236}">
                <a16:creationId xmlns:a16="http://schemas.microsoft.com/office/drawing/2014/main" id="{2E4BAC97-3A8C-3A35-1044-CC4D0DFF23C9}"/>
              </a:ext>
            </a:extLst>
          </p:cNvPr>
          <p:cNvSpPr>
            <a:spLocks noGrp="1"/>
          </p:cNvSpPr>
          <p:nvPr>
            <p:ph idx="1"/>
          </p:nvPr>
        </p:nvSpPr>
        <p:spPr/>
        <p:txBody>
          <a:bodyPr>
            <a:normAutofit/>
          </a:bodyPr>
          <a:lstStyle/>
          <a:p>
            <a:r>
              <a:rPr lang="en-US" dirty="0"/>
              <a:t>ADTKD is a rare kidney disease characterized by tubular damage and interstitial fibrosis with normal glomeruli that progress to ESKD in adulthood. Subclassification of ADTKD is based on the underlying gene mutation, involving UMOD, MUC1, REN, HNF1</a:t>
            </a:r>
            <a:r>
              <a:rPr lang="el-GR" dirty="0"/>
              <a:t>β, </a:t>
            </a:r>
            <a:r>
              <a:rPr lang="en-US" dirty="0"/>
              <a:t>or SEC61A1. ADTKD is previously known as medullary cystic kidney disease.</a:t>
            </a:r>
          </a:p>
          <a:p>
            <a:endParaRPr lang="en-US" dirty="0"/>
          </a:p>
          <a:p>
            <a:r>
              <a:rPr lang="en-US" dirty="0"/>
              <a:t>Epidemiology</a:t>
            </a:r>
          </a:p>
          <a:p>
            <a:pPr lvl="1"/>
            <a:r>
              <a:rPr lang="en-US" dirty="0"/>
              <a:t>Not accurately determined, given rarity and under-recognition of disease</a:t>
            </a:r>
          </a:p>
          <a:p>
            <a:pPr lvl="1"/>
            <a:r>
              <a:rPr lang="en-US" dirty="0"/>
              <a:t>Prevalence estimated to be 0.3% to 1% of patients with CKD stages 3 to 5, and 2% of patients with ESKD have ADTKD-UMOD.</a:t>
            </a:r>
          </a:p>
          <a:p>
            <a:endParaRPr lang="en-US" dirty="0"/>
          </a:p>
        </p:txBody>
      </p:sp>
    </p:spTree>
    <p:extLst>
      <p:ext uri="{BB962C8B-B14F-4D97-AF65-F5344CB8AC3E}">
        <p14:creationId xmlns:p14="http://schemas.microsoft.com/office/powerpoint/2010/main" val="11871602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CC3D9-E4BB-8C7D-0333-926D72266E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9F6580-3E4A-C7D6-58D7-F6054B8BB5A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A376687-7BF1-A452-4BE6-9B284139FD1D}"/>
              </a:ext>
            </a:extLst>
          </p:cNvPr>
          <p:cNvSpPr>
            <a:spLocks noGrp="1"/>
          </p:cNvSpPr>
          <p:nvPr>
            <p:ph type="title"/>
          </p:nvPr>
        </p:nvSpPr>
        <p:spPr/>
        <p:txBody>
          <a:bodyPr/>
          <a:lstStyle/>
          <a:p>
            <a:r>
              <a:rPr lang="en-US" b="1" dirty="0"/>
              <a:t>Pathogenesis of ADTKD</a:t>
            </a:r>
          </a:p>
        </p:txBody>
      </p:sp>
      <p:sp>
        <p:nvSpPr>
          <p:cNvPr id="5" name="Content Placeholder 4">
            <a:extLst>
              <a:ext uri="{FF2B5EF4-FFF2-40B4-BE49-F238E27FC236}">
                <a16:creationId xmlns:a16="http://schemas.microsoft.com/office/drawing/2014/main" id="{0A40BFA9-8397-7B63-9EC0-1A86D9E5749A}"/>
              </a:ext>
            </a:extLst>
          </p:cNvPr>
          <p:cNvSpPr>
            <a:spLocks noGrp="1"/>
          </p:cNvSpPr>
          <p:nvPr>
            <p:ph idx="1"/>
          </p:nvPr>
        </p:nvSpPr>
        <p:spPr/>
        <p:txBody>
          <a:bodyPr>
            <a:normAutofit fontScale="77500" lnSpcReduction="20000"/>
          </a:bodyPr>
          <a:lstStyle/>
          <a:p>
            <a:r>
              <a:rPr lang="en-US" dirty="0"/>
              <a:t>ADTKD-UMOD</a:t>
            </a:r>
          </a:p>
          <a:p>
            <a:pPr lvl="1"/>
            <a:r>
              <a:rPr lang="en-US" dirty="0"/>
              <a:t>Mutation of UMOD, encoding uromodulin = previously known as Tamm–Horsfall glycoproteins. </a:t>
            </a:r>
          </a:p>
          <a:p>
            <a:pPr lvl="1"/>
            <a:r>
              <a:rPr lang="en-US" dirty="0"/>
              <a:t>Mutated uromodulin proteins are trapped in tubular epithelial cells, which lead to tubular cell apoptosis, reactive interstitial fibrosis, and cyst formation.</a:t>
            </a:r>
          </a:p>
          <a:p>
            <a:pPr lvl="1"/>
            <a:r>
              <a:rPr lang="en-US" dirty="0"/>
              <a:t>Defective function of thick ascending limb of Henle loop, salt-wasting, volume depletion, hyperuricemia</a:t>
            </a:r>
            <a:r>
              <a:rPr lang="en-US" b="1" dirty="0"/>
              <a:t>, gout, and ESKD early in the third decade of life</a:t>
            </a:r>
            <a:r>
              <a:rPr lang="en-US" dirty="0"/>
              <a:t>.</a:t>
            </a:r>
          </a:p>
          <a:p>
            <a:r>
              <a:rPr lang="en-US" dirty="0"/>
              <a:t>ADTKD-MUC1</a:t>
            </a:r>
          </a:p>
          <a:p>
            <a:pPr lvl="1"/>
            <a:r>
              <a:rPr lang="en-US" dirty="0"/>
              <a:t>Mutation of MUC1, encoding Mucin-1, which normally functions to protect epithelial mucus barrier and maintain immunomodulatory properties and signal transduction</a:t>
            </a:r>
          </a:p>
          <a:p>
            <a:pPr lvl="1"/>
            <a:r>
              <a:rPr lang="en-US" dirty="0"/>
              <a:t>ADTKD-MUC1 may present with ESKD by the sixth decade of life.</a:t>
            </a:r>
          </a:p>
          <a:p>
            <a:pPr lvl="1"/>
            <a:r>
              <a:rPr lang="en-US" dirty="0"/>
              <a:t>Not detected by current NGS Genetic Tests</a:t>
            </a:r>
          </a:p>
          <a:p>
            <a:r>
              <a:rPr lang="en-US" dirty="0"/>
              <a:t>ADTKD-HNF1</a:t>
            </a:r>
            <a:r>
              <a:rPr lang="el-GR" dirty="0"/>
              <a:t>β</a:t>
            </a:r>
          </a:p>
          <a:p>
            <a:pPr lvl="1"/>
            <a:r>
              <a:rPr lang="en-US" dirty="0"/>
              <a:t>Mutation of HNF1</a:t>
            </a:r>
            <a:r>
              <a:rPr lang="el-GR" dirty="0"/>
              <a:t>β, </a:t>
            </a:r>
            <a:r>
              <a:rPr lang="en-US" dirty="0"/>
              <a:t>encoding the hepatocyte nuclear factor-1</a:t>
            </a:r>
            <a:r>
              <a:rPr lang="el-GR" dirty="0"/>
              <a:t>β, </a:t>
            </a:r>
            <a:r>
              <a:rPr lang="en-US" dirty="0"/>
              <a:t>a transcription factor involved in the early development of neural tube, lung, kidney, and GI and genital tracts</a:t>
            </a:r>
          </a:p>
          <a:p>
            <a:pPr lvl="1"/>
            <a:r>
              <a:rPr lang="en-US" dirty="0"/>
              <a:t>ADTKD-HNF1</a:t>
            </a:r>
            <a:r>
              <a:rPr lang="el-GR" dirty="0"/>
              <a:t>β </a:t>
            </a:r>
            <a:r>
              <a:rPr lang="en-US" dirty="0"/>
              <a:t>is associated with </a:t>
            </a:r>
            <a:r>
              <a:rPr lang="en-US" b="1" dirty="0"/>
              <a:t>maturity-onset diabetes mellitus of the young type 5, renal cyst, hypomagnesemia, and diabetes syndrome.</a:t>
            </a:r>
          </a:p>
        </p:txBody>
      </p:sp>
    </p:spTree>
    <p:extLst>
      <p:ext uri="{BB962C8B-B14F-4D97-AF65-F5344CB8AC3E}">
        <p14:creationId xmlns:p14="http://schemas.microsoft.com/office/powerpoint/2010/main" val="21219796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5CCA4-DD5C-03E4-2230-19A03D625B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4FCCB15-18B7-2A83-98B1-562B8EAA5BB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5B3FE71-F126-8948-02C7-C2FC53EDE471}"/>
              </a:ext>
            </a:extLst>
          </p:cNvPr>
          <p:cNvSpPr>
            <a:spLocks noGrp="1"/>
          </p:cNvSpPr>
          <p:nvPr>
            <p:ph type="title"/>
          </p:nvPr>
        </p:nvSpPr>
        <p:spPr/>
        <p:txBody>
          <a:bodyPr/>
          <a:lstStyle/>
          <a:p>
            <a:r>
              <a:rPr lang="en-US" b="1" dirty="0"/>
              <a:t>Pathogenesis of ADTKD</a:t>
            </a:r>
          </a:p>
        </p:txBody>
      </p:sp>
      <p:sp>
        <p:nvSpPr>
          <p:cNvPr id="5" name="Content Placeholder 4">
            <a:extLst>
              <a:ext uri="{FF2B5EF4-FFF2-40B4-BE49-F238E27FC236}">
                <a16:creationId xmlns:a16="http://schemas.microsoft.com/office/drawing/2014/main" id="{38E090F4-7937-F231-6DD4-812C220BF858}"/>
              </a:ext>
            </a:extLst>
          </p:cNvPr>
          <p:cNvSpPr>
            <a:spLocks noGrp="1"/>
          </p:cNvSpPr>
          <p:nvPr>
            <p:ph idx="1"/>
          </p:nvPr>
        </p:nvSpPr>
        <p:spPr/>
        <p:txBody>
          <a:bodyPr>
            <a:normAutofit fontScale="92500" lnSpcReduction="10000"/>
          </a:bodyPr>
          <a:lstStyle/>
          <a:p>
            <a:r>
              <a:rPr lang="en-US" dirty="0"/>
              <a:t>ADTKD-REN</a:t>
            </a:r>
          </a:p>
          <a:p>
            <a:pPr lvl="1"/>
            <a:r>
              <a:rPr lang="en-US" dirty="0"/>
              <a:t>Mutation of REN, encoding </a:t>
            </a:r>
            <a:r>
              <a:rPr lang="en-US" dirty="0" err="1"/>
              <a:t>preprorenin</a:t>
            </a:r>
            <a:r>
              <a:rPr lang="en-US" dirty="0"/>
              <a:t>. Mutated </a:t>
            </a:r>
            <a:r>
              <a:rPr lang="en-US" dirty="0" err="1"/>
              <a:t>preprorenin</a:t>
            </a:r>
            <a:r>
              <a:rPr lang="en-US" dirty="0"/>
              <a:t> results in defective translocation to endoplasmic reticulum (ER) and lysozymes for processing into renin. Cytoplasmic accumulation of </a:t>
            </a:r>
            <a:r>
              <a:rPr lang="en-US" dirty="0" err="1"/>
              <a:t>preprorenin</a:t>
            </a:r>
            <a:r>
              <a:rPr lang="en-US" dirty="0"/>
              <a:t> in renin-producing cells leads to tubular dilation and fibrosis.</a:t>
            </a:r>
          </a:p>
          <a:p>
            <a:pPr lvl="1"/>
            <a:r>
              <a:rPr lang="en-US" dirty="0"/>
              <a:t>ADTKD-REN is associated with anemia, </a:t>
            </a:r>
            <a:r>
              <a:rPr lang="en-US" dirty="0" err="1"/>
              <a:t>hyporenin</a:t>
            </a:r>
            <a:r>
              <a:rPr lang="en-US" dirty="0"/>
              <a:t>, hypovolemia, early-onset hyperuricemia, gout.</a:t>
            </a:r>
          </a:p>
          <a:p>
            <a:r>
              <a:rPr lang="en-US" dirty="0"/>
              <a:t>ADTKD-SEC61A1 (most rare of all ADTKD)</a:t>
            </a:r>
          </a:p>
          <a:p>
            <a:pPr lvl="1"/>
            <a:r>
              <a:rPr lang="en-US" dirty="0"/>
              <a:t>Mutation of SEC61A1, encoding the </a:t>
            </a:r>
            <a:r>
              <a:rPr lang="el-GR" dirty="0"/>
              <a:t>α1-</a:t>
            </a:r>
            <a:r>
              <a:rPr lang="en-US" dirty="0"/>
              <a:t>subunit of SEC61 </a:t>
            </a:r>
            <a:r>
              <a:rPr lang="en-US" dirty="0" err="1"/>
              <a:t>translocon</a:t>
            </a:r>
            <a:r>
              <a:rPr lang="en-US" dirty="0"/>
              <a:t> pore—The </a:t>
            </a:r>
            <a:r>
              <a:rPr lang="en-US" dirty="0" err="1"/>
              <a:t>translocon</a:t>
            </a:r>
            <a:r>
              <a:rPr lang="en-US" dirty="0"/>
              <a:t> complex mediates transport of signal peptide–containing precursor polypeptides across the ER.</a:t>
            </a:r>
          </a:p>
          <a:p>
            <a:pPr lvl="1"/>
            <a:r>
              <a:rPr lang="en-US" dirty="0"/>
              <a:t>ADTKD-SEC61A1 is associated with small, dysplastic kidneys and/or simple cysts, congenital anemia, intrauterine or postnatal growth retardation, neutropenia with recurrent cutaneous abscesses.</a:t>
            </a:r>
          </a:p>
        </p:txBody>
      </p:sp>
    </p:spTree>
    <p:extLst>
      <p:ext uri="{BB962C8B-B14F-4D97-AF65-F5344CB8AC3E}">
        <p14:creationId xmlns:p14="http://schemas.microsoft.com/office/powerpoint/2010/main" val="123339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0B873-DEB0-EDC0-02A8-2FC0BEB08B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DDE3DA-D9C5-EA09-7D57-47CD4FE34211}"/>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449C98D-DE85-2633-5B37-F543D4A29602}"/>
              </a:ext>
            </a:extLst>
          </p:cNvPr>
          <p:cNvSpPr>
            <a:spLocks noGrp="1"/>
          </p:cNvSpPr>
          <p:nvPr>
            <p:ph type="title"/>
          </p:nvPr>
        </p:nvSpPr>
        <p:spPr/>
        <p:txBody>
          <a:bodyPr/>
          <a:lstStyle/>
          <a:p>
            <a:r>
              <a:rPr lang="en-US" dirty="0"/>
              <a:t>Simple Cysts: Clinical Manifestations</a:t>
            </a:r>
          </a:p>
        </p:txBody>
      </p:sp>
      <p:sp>
        <p:nvSpPr>
          <p:cNvPr id="5" name="Content Placeholder 4">
            <a:extLst>
              <a:ext uri="{FF2B5EF4-FFF2-40B4-BE49-F238E27FC236}">
                <a16:creationId xmlns:a16="http://schemas.microsoft.com/office/drawing/2014/main" id="{1D63BEB2-B312-8362-6D99-F5890C1EA108}"/>
              </a:ext>
            </a:extLst>
          </p:cNvPr>
          <p:cNvSpPr>
            <a:spLocks noGrp="1"/>
          </p:cNvSpPr>
          <p:nvPr>
            <p:ph idx="1"/>
          </p:nvPr>
        </p:nvSpPr>
        <p:spPr/>
        <p:txBody>
          <a:bodyPr>
            <a:normAutofit/>
          </a:bodyPr>
          <a:lstStyle/>
          <a:p>
            <a:r>
              <a:rPr lang="en-US" dirty="0"/>
              <a:t>Typically asymptomatic</a:t>
            </a:r>
          </a:p>
          <a:p>
            <a:r>
              <a:rPr lang="en-US" dirty="0"/>
              <a:t>Patients can also present with hematuria, flank pain, evidence of infection, or obstruction of the collecting system</a:t>
            </a:r>
          </a:p>
          <a:p>
            <a:pPr lvl="1"/>
            <a:r>
              <a:rPr lang="en-US" dirty="0"/>
              <a:t>Clinical symptoms are more common with neoplasms than simple cysts and should therefore prompt evaluation for cyst-associated malignancy</a:t>
            </a:r>
          </a:p>
          <a:p>
            <a:r>
              <a:rPr lang="en-US" dirty="0"/>
              <a:t>Increasing evidence supports a relationship between simple kidney cysts and hypertension</a:t>
            </a:r>
          </a:p>
        </p:txBody>
      </p:sp>
    </p:spTree>
    <p:extLst>
      <p:ext uri="{BB962C8B-B14F-4D97-AF65-F5344CB8AC3E}">
        <p14:creationId xmlns:p14="http://schemas.microsoft.com/office/powerpoint/2010/main" val="32524662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B06DE-B33D-63D5-2F04-3CBAF5093D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7B293A-A356-A27F-6699-5816ACB31E54}"/>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E3A7757-EEE9-DC6B-8E8E-CFF6FB11027E}"/>
              </a:ext>
            </a:extLst>
          </p:cNvPr>
          <p:cNvSpPr>
            <a:spLocks noGrp="1"/>
          </p:cNvSpPr>
          <p:nvPr>
            <p:ph type="title"/>
          </p:nvPr>
        </p:nvSpPr>
        <p:spPr/>
        <p:txBody>
          <a:bodyPr/>
          <a:lstStyle/>
          <a:p>
            <a:r>
              <a:rPr lang="en-US" b="1" dirty="0"/>
              <a:t>Pathogenesis of ADTKD</a:t>
            </a:r>
          </a:p>
        </p:txBody>
      </p:sp>
      <p:pic>
        <p:nvPicPr>
          <p:cNvPr id="6" name="Content Placeholder 5" descr="A table of medical functions&#10;&#10;AI-generated content may be incorrect.">
            <a:extLst>
              <a:ext uri="{FF2B5EF4-FFF2-40B4-BE49-F238E27FC236}">
                <a16:creationId xmlns:a16="http://schemas.microsoft.com/office/drawing/2014/main" id="{A1E14061-0DE5-E9CC-BA82-705615F474EB}"/>
              </a:ext>
            </a:extLst>
          </p:cNvPr>
          <p:cNvPicPr>
            <a:picLocks noGrp="1" noChangeAspect="1"/>
          </p:cNvPicPr>
          <p:nvPr>
            <p:ph idx="1"/>
          </p:nvPr>
        </p:nvPicPr>
        <p:blipFill>
          <a:blip r:embed="rId4"/>
          <a:stretch>
            <a:fillRect/>
          </a:stretch>
        </p:blipFill>
        <p:spPr>
          <a:xfrm>
            <a:off x="1501637" y="1299025"/>
            <a:ext cx="9188726" cy="5312754"/>
          </a:xfrm>
        </p:spPr>
      </p:pic>
      <p:sp>
        <p:nvSpPr>
          <p:cNvPr id="7" name="TextBox 6">
            <a:extLst>
              <a:ext uri="{FF2B5EF4-FFF2-40B4-BE49-F238E27FC236}">
                <a16:creationId xmlns:a16="http://schemas.microsoft.com/office/drawing/2014/main" id="{A7866F03-8E71-0775-0BC0-A31E336FC49D}"/>
              </a:ext>
            </a:extLst>
          </p:cNvPr>
          <p:cNvSpPr txBox="1"/>
          <p:nvPr/>
        </p:nvSpPr>
        <p:spPr>
          <a:xfrm>
            <a:off x="-62948" y="6611779"/>
            <a:ext cx="2618024" cy="246221"/>
          </a:xfrm>
          <a:prstGeom prst="rect">
            <a:avLst/>
          </a:prstGeom>
          <a:noFill/>
        </p:spPr>
        <p:txBody>
          <a:bodyPr wrap="none" rtlCol="0">
            <a:spAutoFit/>
          </a:bodyPr>
          <a:lstStyle/>
          <a:p>
            <a:r>
              <a:rPr lang="en-US" sz="1000" dirty="0"/>
              <a:t>Devuyst, O., et al., ADTKD, Nature Primer 2019</a:t>
            </a:r>
          </a:p>
        </p:txBody>
      </p:sp>
    </p:spTree>
    <p:extLst>
      <p:ext uri="{BB962C8B-B14F-4D97-AF65-F5344CB8AC3E}">
        <p14:creationId xmlns:p14="http://schemas.microsoft.com/office/powerpoint/2010/main" val="20194824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59840-E235-2CCA-0D3A-4BB3AACA84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07D8AEF-C295-0E96-F95B-ADDEECDE5D6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FB35BD0-781C-771C-C1FD-F4C82C2F9A10}"/>
              </a:ext>
            </a:extLst>
          </p:cNvPr>
          <p:cNvSpPr>
            <a:spLocks noGrp="1"/>
          </p:cNvSpPr>
          <p:nvPr>
            <p:ph type="title"/>
          </p:nvPr>
        </p:nvSpPr>
        <p:spPr/>
        <p:txBody>
          <a:bodyPr/>
          <a:lstStyle/>
          <a:p>
            <a:r>
              <a:rPr lang="en-US" b="1" dirty="0"/>
              <a:t>Pathogenesis of ADTKD</a:t>
            </a:r>
          </a:p>
        </p:txBody>
      </p:sp>
      <p:sp>
        <p:nvSpPr>
          <p:cNvPr id="5" name="Content Placeholder 4">
            <a:extLst>
              <a:ext uri="{FF2B5EF4-FFF2-40B4-BE49-F238E27FC236}">
                <a16:creationId xmlns:a16="http://schemas.microsoft.com/office/drawing/2014/main" id="{D35F14BF-B500-A4B1-36AE-2939DA0AA188}"/>
              </a:ext>
            </a:extLst>
          </p:cNvPr>
          <p:cNvSpPr>
            <a:spLocks noGrp="1"/>
          </p:cNvSpPr>
          <p:nvPr>
            <p:ph idx="1"/>
          </p:nvPr>
        </p:nvSpPr>
        <p:spPr/>
        <p:txBody>
          <a:bodyPr>
            <a:normAutofit/>
          </a:bodyPr>
          <a:lstStyle/>
          <a:p>
            <a:endParaRPr lang="en-US" dirty="0"/>
          </a:p>
        </p:txBody>
      </p:sp>
      <p:pic>
        <p:nvPicPr>
          <p:cNvPr id="2050" name="Picture 2" descr="Autosomal dominant tubulointerstitial kidney disease | Nature Reviews  Disease Primers">
            <a:extLst>
              <a:ext uri="{FF2B5EF4-FFF2-40B4-BE49-F238E27FC236}">
                <a16:creationId xmlns:a16="http://schemas.microsoft.com/office/drawing/2014/main" id="{43AB2499-F10C-98EB-A479-7086B7F58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524000"/>
            <a:ext cx="8699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7A2290-B02D-0BD2-9233-0A8880A711E5}"/>
              </a:ext>
            </a:extLst>
          </p:cNvPr>
          <p:cNvSpPr txBox="1"/>
          <p:nvPr/>
        </p:nvSpPr>
        <p:spPr>
          <a:xfrm>
            <a:off x="-62948" y="6611779"/>
            <a:ext cx="2618024" cy="246221"/>
          </a:xfrm>
          <a:prstGeom prst="rect">
            <a:avLst/>
          </a:prstGeom>
          <a:noFill/>
        </p:spPr>
        <p:txBody>
          <a:bodyPr wrap="none" rtlCol="0">
            <a:spAutoFit/>
          </a:bodyPr>
          <a:lstStyle/>
          <a:p>
            <a:r>
              <a:rPr lang="en-US" sz="1000" dirty="0"/>
              <a:t>Devuyst, O., et al., ADTKD, Nature Primer 2019</a:t>
            </a:r>
          </a:p>
        </p:txBody>
      </p:sp>
    </p:spTree>
    <p:extLst>
      <p:ext uri="{BB962C8B-B14F-4D97-AF65-F5344CB8AC3E}">
        <p14:creationId xmlns:p14="http://schemas.microsoft.com/office/powerpoint/2010/main" val="9143124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C99EA-EA00-00D2-50D0-F741EAA485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8BB829-2C70-090C-63B8-21DF94B2AEF4}"/>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AB7CF40-7B01-2E27-B13C-E254A03D37D2}"/>
              </a:ext>
            </a:extLst>
          </p:cNvPr>
          <p:cNvSpPr>
            <a:spLocks noGrp="1"/>
          </p:cNvSpPr>
          <p:nvPr>
            <p:ph type="title"/>
          </p:nvPr>
        </p:nvSpPr>
        <p:spPr/>
        <p:txBody>
          <a:bodyPr/>
          <a:lstStyle/>
          <a:p>
            <a:r>
              <a:rPr lang="en-US" b="1" dirty="0"/>
              <a:t>Clinical Manifestations of ADTKD</a:t>
            </a:r>
          </a:p>
        </p:txBody>
      </p:sp>
      <p:sp>
        <p:nvSpPr>
          <p:cNvPr id="5" name="Content Placeholder 4">
            <a:extLst>
              <a:ext uri="{FF2B5EF4-FFF2-40B4-BE49-F238E27FC236}">
                <a16:creationId xmlns:a16="http://schemas.microsoft.com/office/drawing/2014/main" id="{D94D8B69-22AF-45F4-8BC3-66DB05F94A51}"/>
              </a:ext>
            </a:extLst>
          </p:cNvPr>
          <p:cNvSpPr>
            <a:spLocks noGrp="1"/>
          </p:cNvSpPr>
          <p:nvPr>
            <p:ph idx="1"/>
          </p:nvPr>
        </p:nvSpPr>
        <p:spPr/>
        <p:txBody>
          <a:bodyPr>
            <a:normAutofit lnSpcReduction="10000"/>
          </a:bodyPr>
          <a:lstStyle/>
          <a:p>
            <a:r>
              <a:rPr lang="en-US" dirty="0"/>
              <a:t>Small kidneys with or without corticomedullary cysts</a:t>
            </a:r>
          </a:p>
          <a:p>
            <a:r>
              <a:rPr lang="en-US" dirty="0"/>
              <a:t>Renal insufficiency, bland urine</a:t>
            </a:r>
          </a:p>
          <a:p>
            <a:r>
              <a:rPr lang="en-US" dirty="0"/>
              <a:t>ESKD by the third decade of life with UMOD and sixth decade of life with MUC1 mutations</a:t>
            </a:r>
          </a:p>
          <a:p>
            <a:r>
              <a:rPr lang="en-US" dirty="0"/>
              <a:t>Hyperuricemia and gout may be seen, particularly in ADTKD-UMOD and ADTKD-REN.</a:t>
            </a:r>
          </a:p>
          <a:p>
            <a:r>
              <a:rPr lang="en-US" dirty="0"/>
              <a:t>HTN is uncommon prior to ESKD. Because this is a chronic tubulointerstitial disease with concentrating defects, these patients tend to have volume depletion.</a:t>
            </a:r>
          </a:p>
          <a:p>
            <a:r>
              <a:rPr lang="en-US" dirty="0"/>
              <a:t>Genetic testing is indicated for living-related kidney donors.</a:t>
            </a:r>
          </a:p>
          <a:p>
            <a:endParaRPr lang="en-US" dirty="0"/>
          </a:p>
        </p:txBody>
      </p:sp>
    </p:spTree>
    <p:extLst>
      <p:ext uri="{BB962C8B-B14F-4D97-AF65-F5344CB8AC3E}">
        <p14:creationId xmlns:p14="http://schemas.microsoft.com/office/powerpoint/2010/main" val="39889409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A34E6-A830-12CF-8034-71C56668BB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F71195-BB59-33A1-DC66-AE3449BEF524}"/>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598D0CC-F0AB-C901-E31B-7E5D986BF996}"/>
              </a:ext>
            </a:extLst>
          </p:cNvPr>
          <p:cNvSpPr>
            <a:spLocks noGrp="1"/>
          </p:cNvSpPr>
          <p:nvPr>
            <p:ph type="title"/>
          </p:nvPr>
        </p:nvSpPr>
        <p:spPr/>
        <p:txBody>
          <a:bodyPr/>
          <a:lstStyle/>
          <a:p>
            <a:r>
              <a:rPr lang="en-US" b="1" dirty="0"/>
              <a:t>Autosomal Recessive Tubulointerstitial Disease (NPHP – Nephronophthisis)</a:t>
            </a:r>
          </a:p>
        </p:txBody>
      </p:sp>
      <p:sp>
        <p:nvSpPr>
          <p:cNvPr id="5" name="Content Placeholder 4">
            <a:extLst>
              <a:ext uri="{FF2B5EF4-FFF2-40B4-BE49-F238E27FC236}">
                <a16:creationId xmlns:a16="http://schemas.microsoft.com/office/drawing/2014/main" id="{AED259BB-4134-CEE9-BBBE-CC258BEC52F4}"/>
              </a:ext>
            </a:extLst>
          </p:cNvPr>
          <p:cNvSpPr>
            <a:spLocks noGrp="1"/>
          </p:cNvSpPr>
          <p:nvPr>
            <p:ph idx="1"/>
          </p:nvPr>
        </p:nvSpPr>
        <p:spPr/>
        <p:txBody>
          <a:bodyPr>
            <a:normAutofit fontScale="85000" lnSpcReduction="20000"/>
          </a:bodyPr>
          <a:lstStyle/>
          <a:p>
            <a:r>
              <a:rPr lang="en-US" dirty="0"/>
              <a:t>Autosomal Recessive </a:t>
            </a:r>
          </a:p>
          <a:p>
            <a:r>
              <a:rPr lang="en-US" dirty="0"/>
              <a:t>NPHP is an autosomal recessive tubulointerstitial disease characterized by urinary concentrating defect, CTIN, cyst formation</a:t>
            </a:r>
          </a:p>
          <a:p>
            <a:r>
              <a:rPr lang="en-US" dirty="0"/>
              <a:t>Progression to ESKD, typically by the age of 30.</a:t>
            </a:r>
          </a:p>
          <a:p>
            <a:endParaRPr lang="en-US" dirty="0"/>
          </a:p>
          <a:p>
            <a:r>
              <a:rPr lang="en-US" dirty="0"/>
              <a:t>Epidemiology</a:t>
            </a:r>
          </a:p>
          <a:p>
            <a:pPr lvl="1"/>
            <a:r>
              <a:rPr lang="en-US" dirty="0"/>
              <a:t>One of the most common genetic disorders leading to ESKD in children</a:t>
            </a:r>
          </a:p>
          <a:p>
            <a:pPr lvl="1"/>
            <a:r>
              <a:rPr lang="en-US" dirty="0"/>
              <a:t>Accounts for up to 2.4% to 15% of ESKD in this age group</a:t>
            </a:r>
          </a:p>
          <a:p>
            <a:r>
              <a:rPr lang="en-US" dirty="0"/>
              <a:t>Pathogenesis</a:t>
            </a:r>
          </a:p>
          <a:p>
            <a:r>
              <a:rPr lang="en-US" dirty="0"/>
              <a:t>Mutations of more than 25 different genes have been implicated in the pathogenesis of NPHP. Responsible genes are those encoding the nephrocystin protein involved in the function of primary cilium, basal body, and centrosome in tubular epithelial cells. Causal gene is not known in two-thirds of NPHP cases.</a:t>
            </a:r>
          </a:p>
          <a:p>
            <a:endParaRPr lang="en-US" dirty="0"/>
          </a:p>
        </p:txBody>
      </p:sp>
    </p:spTree>
    <p:extLst>
      <p:ext uri="{BB962C8B-B14F-4D97-AF65-F5344CB8AC3E}">
        <p14:creationId xmlns:p14="http://schemas.microsoft.com/office/powerpoint/2010/main" val="42897522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188AB-C8D9-8AEF-07C1-A39582BB8C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38B46F8-05F7-A5CE-7862-F3A28128F7B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1C5D81D-33D9-D805-526E-F10D9F2960E8}"/>
              </a:ext>
            </a:extLst>
          </p:cNvPr>
          <p:cNvSpPr>
            <a:spLocks noGrp="1"/>
          </p:cNvSpPr>
          <p:nvPr>
            <p:ph type="title"/>
          </p:nvPr>
        </p:nvSpPr>
        <p:spPr/>
        <p:txBody>
          <a:bodyPr/>
          <a:lstStyle/>
          <a:p>
            <a:r>
              <a:rPr lang="en-US" b="1" dirty="0"/>
              <a:t>Pathogenesis of NPHP</a:t>
            </a:r>
          </a:p>
        </p:txBody>
      </p:sp>
      <p:sp>
        <p:nvSpPr>
          <p:cNvPr id="5" name="Content Placeholder 4">
            <a:extLst>
              <a:ext uri="{FF2B5EF4-FFF2-40B4-BE49-F238E27FC236}">
                <a16:creationId xmlns:a16="http://schemas.microsoft.com/office/drawing/2014/main" id="{44BC4A20-8B0E-65DE-5A63-B318EC6184DE}"/>
              </a:ext>
            </a:extLst>
          </p:cNvPr>
          <p:cNvSpPr>
            <a:spLocks noGrp="1"/>
          </p:cNvSpPr>
          <p:nvPr>
            <p:ph idx="1"/>
          </p:nvPr>
        </p:nvSpPr>
        <p:spPr/>
        <p:txBody>
          <a:bodyPr>
            <a:normAutofit/>
          </a:bodyPr>
          <a:lstStyle/>
          <a:p>
            <a:r>
              <a:rPr lang="en-US" dirty="0"/>
              <a:t>Mutations of more than 25 different genes have been implicated in the pathogenesis of NPHP. </a:t>
            </a:r>
          </a:p>
          <a:p>
            <a:r>
              <a:rPr lang="en-US" dirty="0"/>
              <a:t>Responsible genes are those encoding the nephrocystin protein involved in the function of primary cilium, basal body, and centrosome in tubular epithelial cells. Causal gene is not known in two-thirds of NPHP cases.</a:t>
            </a:r>
          </a:p>
          <a:p>
            <a:endParaRPr lang="en-US" dirty="0"/>
          </a:p>
        </p:txBody>
      </p:sp>
    </p:spTree>
    <p:extLst>
      <p:ext uri="{BB962C8B-B14F-4D97-AF65-F5344CB8AC3E}">
        <p14:creationId xmlns:p14="http://schemas.microsoft.com/office/powerpoint/2010/main" val="15248444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C4182-CDC3-83C1-D99E-A1E9C927F2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667209-5161-7FD2-097E-5FAF7AFBD3E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64164CF-8ED6-7EE0-CA5F-D282E9CCEC1F}"/>
              </a:ext>
            </a:extLst>
          </p:cNvPr>
          <p:cNvSpPr>
            <a:spLocks noGrp="1"/>
          </p:cNvSpPr>
          <p:nvPr>
            <p:ph type="title"/>
          </p:nvPr>
        </p:nvSpPr>
        <p:spPr>
          <a:xfrm>
            <a:off x="838200" y="365125"/>
            <a:ext cx="4648200" cy="1325563"/>
          </a:xfrm>
        </p:spPr>
        <p:txBody>
          <a:bodyPr/>
          <a:lstStyle/>
          <a:p>
            <a:r>
              <a:rPr lang="en-US" b="1" dirty="0"/>
              <a:t>NPHP Types</a:t>
            </a:r>
          </a:p>
        </p:txBody>
      </p:sp>
      <p:sp>
        <p:nvSpPr>
          <p:cNvPr id="5" name="Content Placeholder 4">
            <a:extLst>
              <a:ext uri="{FF2B5EF4-FFF2-40B4-BE49-F238E27FC236}">
                <a16:creationId xmlns:a16="http://schemas.microsoft.com/office/drawing/2014/main" id="{FEE53B1C-8C91-8373-B7C1-F4432E3EB074}"/>
              </a:ext>
            </a:extLst>
          </p:cNvPr>
          <p:cNvSpPr>
            <a:spLocks noGrp="1"/>
          </p:cNvSpPr>
          <p:nvPr>
            <p:ph idx="1"/>
          </p:nvPr>
        </p:nvSpPr>
        <p:spPr/>
        <p:txBody>
          <a:bodyPr>
            <a:normAutofit/>
          </a:bodyPr>
          <a:lstStyle/>
          <a:p>
            <a:endParaRPr lang="en-US" dirty="0"/>
          </a:p>
        </p:txBody>
      </p:sp>
      <p:pic>
        <p:nvPicPr>
          <p:cNvPr id="4098" name="Picture 2" descr="Frontiers | Many Genes—One Disease? Genetics of Nephronophthisis (NPHP) and  NPHP-Associated Disorders">
            <a:extLst>
              <a:ext uri="{FF2B5EF4-FFF2-40B4-BE49-F238E27FC236}">
                <a16:creationId xmlns:a16="http://schemas.microsoft.com/office/drawing/2014/main" id="{4E8F6E5A-475D-CF14-FE02-DD274D2D9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463" y="0"/>
            <a:ext cx="6167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3BBF12-F5D8-0CF8-40E9-AADE4CB532C3}"/>
              </a:ext>
            </a:extLst>
          </p:cNvPr>
          <p:cNvSpPr txBox="1"/>
          <p:nvPr/>
        </p:nvSpPr>
        <p:spPr>
          <a:xfrm>
            <a:off x="-62948" y="6611779"/>
            <a:ext cx="4020652" cy="246221"/>
          </a:xfrm>
          <a:prstGeom prst="rect">
            <a:avLst/>
          </a:prstGeom>
          <a:noFill/>
        </p:spPr>
        <p:txBody>
          <a:bodyPr wrap="none" rtlCol="0">
            <a:spAutoFit/>
          </a:bodyPr>
          <a:lstStyle/>
          <a:p>
            <a:r>
              <a:rPr lang="en-US" sz="1000" dirty="0"/>
              <a:t>Sayers, J. et al., Many Genes – one disease NPHP, Pediatric Frontiers 2018</a:t>
            </a:r>
          </a:p>
        </p:txBody>
      </p:sp>
    </p:spTree>
    <p:extLst>
      <p:ext uri="{BB962C8B-B14F-4D97-AF65-F5344CB8AC3E}">
        <p14:creationId xmlns:p14="http://schemas.microsoft.com/office/powerpoint/2010/main" val="19936075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663AF-516D-9BBB-4294-22F3D1E602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199BA5-EDF7-97EB-BF1A-A5B12069813E}"/>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6668BD3-35CA-E02E-50E5-C49E5207DDD2}"/>
              </a:ext>
            </a:extLst>
          </p:cNvPr>
          <p:cNvSpPr>
            <a:spLocks noGrp="1"/>
          </p:cNvSpPr>
          <p:nvPr>
            <p:ph type="title"/>
          </p:nvPr>
        </p:nvSpPr>
        <p:spPr/>
        <p:txBody>
          <a:bodyPr/>
          <a:lstStyle/>
          <a:p>
            <a:r>
              <a:rPr lang="en-US" b="1" dirty="0"/>
              <a:t>Clinical Manifestations of NPHP</a:t>
            </a:r>
          </a:p>
        </p:txBody>
      </p:sp>
      <p:sp>
        <p:nvSpPr>
          <p:cNvPr id="5" name="Content Placeholder 4">
            <a:extLst>
              <a:ext uri="{FF2B5EF4-FFF2-40B4-BE49-F238E27FC236}">
                <a16:creationId xmlns:a16="http://schemas.microsoft.com/office/drawing/2014/main" id="{C3D24294-7491-C761-3534-F521C8E94E41}"/>
              </a:ext>
            </a:extLst>
          </p:cNvPr>
          <p:cNvSpPr>
            <a:spLocks noGrp="1"/>
          </p:cNvSpPr>
          <p:nvPr>
            <p:ph idx="1"/>
          </p:nvPr>
        </p:nvSpPr>
        <p:spPr/>
        <p:txBody>
          <a:bodyPr>
            <a:normAutofit fontScale="77500" lnSpcReduction="20000"/>
          </a:bodyPr>
          <a:lstStyle/>
          <a:p>
            <a:r>
              <a:rPr lang="en-US" dirty="0"/>
              <a:t>Polyuria, polydipsia requiring fluid intake at night, secondary enuresis, anemia, growth retardation</a:t>
            </a:r>
          </a:p>
          <a:p>
            <a:r>
              <a:rPr lang="en-US" dirty="0"/>
              <a:t>Extrarenal manifestations reflecting a ciliopathy syndrome occur in 10% to 20% of cases and include retinal defects (retinitis pigmentosa, ocular apraxia, nystagmus, coloboma), liver fibrosis, cardiac malformation, situs inversus, bronchiectasis, ulcerative colitis, skeletal abnormalities (polydactyly), and neurologic abnormalities (encephalocele, vermis aplasia, hypopituitarism).</a:t>
            </a:r>
          </a:p>
          <a:p>
            <a:r>
              <a:rPr lang="en-US" dirty="0"/>
              <a:t>ESKD by the third decade of life, but may range from the first few years to the fifth decade of life depending on the affected gene.</a:t>
            </a:r>
          </a:p>
          <a:p>
            <a:r>
              <a:rPr lang="en-US" dirty="0"/>
              <a:t>Ultrasound findings are similar to those seen in ADTKD: Kidneys are small to normal size with increased echogenicity and loss of corticomedullary differentiation. Corticomedullary or medullary cysts may be present. Thin-section CT may identify corticomedullary junction cysts.</a:t>
            </a:r>
          </a:p>
          <a:p>
            <a:r>
              <a:rPr lang="en-US" dirty="0" err="1"/>
              <a:t>Histolopathology</a:t>
            </a:r>
            <a:r>
              <a:rPr lang="en-US" dirty="0"/>
              <a:t>: tubular atrophy, interstitial fibrosis, and corticomedullary microcystic dilation of renal tubules</a:t>
            </a:r>
          </a:p>
        </p:txBody>
      </p:sp>
    </p:spTree>
    <p:extLst>
      <p:ext uri="{BB962C8B-B14F-4D97-AF65-F5344CB8AC3E}">
        <p14:creationId xmlns:p14="http://schemas.microsoft.com/office/powerpoint/2010/main" val="31364775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8A80B-CFC6-46D3-DBF4-C599A5CA5A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F302461-0F45-3046-A4F9-22755191205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E9B6869-DF6E-35FF-BC76-CCBC775688BE}"/>
              </a:ext>
            </a:extLst>
          </p:cNvPr>
          <p:cNvSpPr>
            <a:spLocks noGrp="1"/>
          </p:cNvSpPr>
          <p:nvPr>
            <p:ph type="title"/>
          </p:nvPr>
        </p:nvSpPr>
        <p:spPr/>
        <p:txBody>
          <a:bodyPr/>
          <a:lstStyle/>
          <a:p>
            <a:r>
              <a:rPr lang="en-US" b="1" dirty="0"/>
              <a:t>Management of ADTKD and NPHP</a:t>
            </a:r>
          </a:p>
        </p:txBody>
      </p:sp>
      <p:sp>
        <p:nvSpPr>
          <p:cNvPr id="5" name="Content Placeholder 4">
            <a:extLst>
              <a:ext uri="{FF2B5EF4-FFF2-40B4-BE49-F238E27FC236}">
                <a16:creationId xmlns:a16="http://schemas.microsoft.com/office/drawing/2014/main" id="{037418C9-52A6-F904-EDBD-D3322DFC678F}"/>
              </a:ext>
            </a:extLst>
          </p:cNvPr>
          <p:cNvSpPr>
            <a:spLocks noGrp="1"/>
          </p:cNvSpPr>
          <p:nvPr>
            <p:ph idx="1"/>
          </p:nvPr>
        </p:nvSpPr>
        <p:spPr/>
        <p:txBody>
          <a:bodyPr>
            <a:normAutofit lnSpcReduction="10000"/>
          </a:bodyPr>
          <a:lstStyle/>
          <a:p>
            <a:r>
              <a:rPr lang="en-US" dirty="0"/>
              <a:t>No specific treatment</a:t>
            </a:r>
          </a:p>
          <a:p>
            <a:pPr lvl="1"/>
            <a:r>
              <a:rPr lang="en-US" dirty="0"/>
              <a:t>Follow guidelines established for the management of CKD.</a:t>
            </a:r>
          </a:p>
          <a:p>
            <a:r>
              <a:rPr lang="en-US" dirty="0"/>
              <a:t>Consider losartan and/or xanthine oxidase inhibitors in patients with gout.</a:t>
            </a:r>
          </a:p>
          <a:p>
            <a:r>
              <a:rPr lang="en-US" dirty="0"/>
              <a:t>Use diuretics with caution, given potential for volume depletion and hyperuricemia.</a:t>
            </a:r>
          </a:p>
          <a:p>
            <a:r>
              <a:rPr lang="en-US" dirty="0"/>
              <a:t>Low-salt diet is not recommended, given concerns for potential volume depletion.</a:t>
            </a:r>
          </a:p>
          <a:p>
            <a:r>
              <a:rPr lang="en-US" dirty="0"/>
              <a:t>Anemia and hypotension/hyperkalemia may be treated with erythropoiesis-stimulating agents and fludrocortisone, respectively.</a:t>
            </a:r>
          </a:p>
        </p:txBody>
      </p:sp>
    </p:spTree>
    <p:extLst>
      <p:ext uri="{BB962C8B-B14F-4D97-AF65-F5344CB8AC3E}">
        <p14:creationId xmlns:p14="http://schemas.microsoft.com/office/powerpoint/2010/main" val="39876291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DB0807-B2CF-3ED5-08DA-91E8570767F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D11E87-9F76-BC8B-9CA9-D26A0BEDD463}"/>
              </a:ext>
            </a:extLst>
          </p:cNvPr>
          <p:cNvSpPr>
            <a:spLocks noGrp="1"/>
          </p:cNvSpPr>
          <p:nvPr>
            <p:ph type="title"/>
          </p:nvPr>
        </p:nvSpPr>
        <p:spPr/>
        <p:txBody>
          <a:bodyPr/>
          <a:lstStyle/>
          <a:p>
            <a:r>
              <a:rPr lang="en-US" b="1" dirty="0"/>
              <a:t>Tubulointerstitial Cystic Diseases</a:t>
            </a:r>
          </a:p>
        </p:txBody>
      </p:sp>
      <p:sp>
        <p:nvSpPr>
          <p:cNvPr id="3" name="Text Placeholder 2">
            <a:extLst>
              <a:ext uri="{FF2B5EF4-FFF2-40B4-BE49-F238E27FC236}">
                <a16:creationId xmlns:a16="http://schemas.microsoft.com/office/drawing/2014/main" id="{729360BE-A2A7-4900-D5CC-B517954D2A90}"/>
              </a:ext>
            </a:extLst>
          </p:cNvPr>
          <p:cNvSpPr>
            <a:spLocks noGrp="1"/>
          </p:cNvSpPr>
          <p:nvPr>
            <p:ph type="body" idx="1"/>
          </p:nvPr>
        </p:nvSpPr>
        <p:spPr>
          <a:xfrm>
            <a:off x="839788" y="1283616"/>
            <a:ext cx="5157787" cy="823912"/>
          </a:xfrm>
        </p:spPr>
        <p:txBody>
          <a:bodyPr/>
          <a:lstStyle/>
          <a:p>
            <a:pPr algn="ctr"/>
            <a:r>
              <a:rPr lang="en-US" dirty="0"/>
              <a:t>Nephronophthisis (NPHP)</a:t>
            </a:r>
          </a:p>
        </p:txBody>
      </p:sp>
      <p:sp>
        <p:nvSpPr>
          <p:cNvPr id="4" name="Content Placeholder 3">
            <a:extLst>
              <a:ext uri="{FF2B5EF4-FFF2-40B4-BE49-F238E27FC236}">
                <a16:creationId xmlns:a16="http://schemas.microsoft.com/office/drawing/2014/main" id="{737B1947-5413-E46B-FFE5-C290A657A19F}"/>
              </a:ext>
            </a:extLst>
          </p:cNvPr>
          <p:cNvSpPr>
            <a:spLocks noGrp="1"/>
          </p:cNvSpPr>
          <p:nvPr>
            <p:ph sz="half" idx="2"/>
          </p:nvPr>
        </p:nvSpPr>
        <p:spPr/>
        <p:txBody>
          <a:bodyPr>
            <a:normAutofit fontScale="47500" lnSpcReduction="20000"/>
          </a:bodyPr>
          <a:lstStyle/>
          <a:p>
            <a:r>
              <a:rPr lang="en-US" sz="2700" dirty="0"/>
              <a:t>Epidemiology and Genetics</a:t>
            </a:r>
          </a:p>
          <a:p>
            <a:pPr lvl="1"/>
            <a:r>
              <a:rPr lang="en-US" sz="2700" dirty="0"/>
              <a:t>Autosomal Recessive</a:t>
            </a:r>
          </a:p>
          <a:p>
            <a:pPr lvl="1"/>
            <a:r>
              <a:rPr lang="en-US" sz="2700" dirty="0"/>
              <a:t>20+ genes identified</a:t>
            </a:r>
          </a:p>
          <a:p>
            <a:r>
              <a:rPr lang="en-US" sz="2700" dirty="0"/>
              <a:t>Presentations</a:t>
            </a:r>
          </a:p>
          <a:p>
            <a:pPr lvl="1"/>
            <a:r>
              <a:rPr lang="en-US" sz="2700" dirty="0"/>
              <a:t>progress to kidney failure within </a:t>
            </a:r>
            <a:r>
              <a:rPr lang="en-US" sz="2700" b="1" dirty="0"/>
              <a:t>first 3 decades </a:t>
            </a:r>
          </a:p>
          <a:p>
            <a:r>
              <a:rPr lang="en-US" sz="2700" dirty="0"/>
              <a:t>Renal Manifestations</a:t>
            </a:r>
          </a:p>
          <a:p>
            <a:pPr lvl="1"/>
            <a:r>
              <a:rPr lang="en-US" sz="2700" dirty="0"/>
              <a:t>interstitial fibrosis, tubular atrophy, TBM disruption, and corticomedullary cysts</a:t>
            </a:r>
          </a:p>
          <a:p>
            <a:pPr lvl="1"/>
            <a:r>
              <a:rPr lang="en-US" sz="2700" dirty="0"/>
              <a:t>Chronic tubular interstitial nephritis </a:t>
            </a:r>
          </a:p>
          <a:p>
            <a:pPr lvl="1"/>
            <a:r>
              <a:rPr lang="en-US" sz="2700" dirty="0"/>
              <a:t>Urinary concentrating defect  polyuria, secondary enuresis, nocturnal polydipsia</a:t>
            </a:r>
          </a:p>
          <a:p>
            <a:pPr lvl="1"/>
            <a:r>
              <a:rPr lang="en-US" sz="2700" dirty="0"/>
              <a:t>Kidney size is normal or reduced</a:t>
            </a:r>
          </a:p>
          <a:p>
            <a:r>
              <a:rPr lang="en-US" sz="2700" dirty="0"/>
              <a:t>Extra-Renal Manifestations:</a:t>
            </a:r>
          </a:p>
          <a:p>
            <a:pPr lvl="1"/>
            <a:r>
              <a:rPr lang="en-US" sz="2700" dirty="0"/>
              <a:t>Involvement, cysts have not been observed in other organs in contrast to ADPKD/ARPKD</a:t>
            </a:r>
          </a:p>
          <a:p>
            <a:endParaRPr lang="en-US" sz="2700" dirty="0"/>
          </a:p>
          <a:p>
            <a:endParaRPr lang="en-US" sz="2700" dirty="0"/>
          </a:p>
          <a:p>
            <a:endParaRPr lang="en-US" dirty="0"/>
          </a:p>
          <a:p>
            <a:endParaRPr lang="en-US" dirty="0"/>
          </a:p>
        </p:txBody>
      </p:sp>
      <p:sp>
        <p:nvSpPr>
          <p:cNvPr id="5" name="Text Placeholder 4">
            <a:extLst>
              <a:ext uri="{FF2B5EF4-FFF2-40B4-BE49-F238E27FC236}">
                <a16:creationId xmlns:a16="http://schemas.microsoft.com/office/drawing/2014/main" id="{71D9EE2C-1C3B-0763-B3FB-FCC1C3E44123}"/>
              </a:ext>
            </a:extLst>
          </p:cNvPr>
          <p:cNvSpPr>
            <a:spLocks noGrp="1"/>
          </p:cNvSpPr>
          <p:nvPr>
            <p:ph type="body" sz="quarter" idx="3"/>
          </p:nvPr>
        </p:nvSpPr>
        <p:spPr>
          <a:xfrm>
            <a:off x="6169024" y="1283616"/>
            <a:ext cx="5183188" cy="823912"/>
          </a:xfrm>
        </p:spPr>
        <p:txBody>
          <a:bodyPr/>
          <a:lstStyle/>
          <a:p>
            <a:pPr algn="ctr"/>
            <a:r>
              <a:rPr lang="en-US" dirty="0"/>
              <a:t>Autosomal Dominant Tubulointerstitial Kidney Disease (ADTKD)</a:t>
            </a:r>
          </a:p>
        </p:txBody>
      </p:sp>
      <p:sp>
        <p:nvSpPr>
          <p:cNvPr id="6" name="Content Placeholder 5">
            <a:extLst>
              <a:ext uri="{FF2B5EF4-FFF2-40B4-BE49-F238E27FC236}">
                <a16:creationId xmlns:a16="http://schemas.microsoft.com/office/drawing/2014/main" id="{BD02DD91-294D-BD23-9B3D-2EE062E7A33D}"/>
              </a:ext>
            </a:extLst>
          </p:cNvPr>
          <p:cNvSpPr>
            <a:spLocks noGrp="1"/>
          </p:cNvSpPr>
          <p:nvPr>
            <p:ph sz="quarter" idx="4"/>
          </p:nvPr>
        </p:nvSpPr>
        <p:spPr/>
        <p:txBody>
          <a:bodyPr>
            <a:normAutofit fontScale="47500" lnSpcReduction="20000"/>
          </a:bodyPr>
          <a:lstStyle/>
          <a:p>
            <a:r>
              <a:rPr lang="en-US" dirty="0"/>
              <a:t>Epidemiology and Genetics</a:t>
            </a:r>
          </a:p>
          <a:p>
            <a:pPr lvl="1"/>
            <a:r>
              <a:rPr lang="en-US" b="1" dirty="0"/>
              <a:t>Autosomal Dominant</a:t>
            </a:r>
          </a:p>
          <a:p>
            <a:pPr lvl="1"/>
            <a:r>
              <a:rPr lang="en-US" b="1" dirty="0"/>
              <a:t>MUC1 and UMOD </a:t>
            </a:r>
            <a:r>
              <a:rPr lang="en-US" dirty="0"/>
              <a:t>predominant genes</a:t>
            </a:r>
          </a:p>
          <a:p>
            <a:pPr lvl="1"/>
            <a:r>
              <a:rPr lang="en-US" dirty="0"/>
              <a:t>HNF1b – associated with diabetes</a:t>
            </a:r>
          </a:p>
          <a:p>
            <a:r>
              <a:rPr lang="en-US" dirty="0"/>
              <a:t>Previously known as </a:t>
            </a:r>
            <a:r>
              <a:rPr lang="en-US" b="1" dirty="0"/>
              <a:t>Medullary Cystic Kidney Disease (MCKD</a:t>
            </a:r>
            <a:r>
              <a:rPr lang="en-US" dirty="0"/>
              <a:t>)</a:t>
            </a:r>
          </a:p>
          <a:p>
            <a:r>
              <a:rPr lang="en-US" dirty="0"/>
              <a:t>Presentation</a:t>
            </a:r>
          </a:p>
          <a:p>
            <a:pPr lvl="1"/>
            <a:r>
              <a:rPr lang="en-US" b="1" dirty="0"/>
              <a:t>4-7</a:t>
            </a:r>
            <a:r>
              <a:rPr lang="en-US" b="1" baseline="30000" dirty="0"/>
              <a:t>th</a:t>
            </a:r>
            <a:r>
              <a:rPr lang="en-US" b="1" dirty="0"/>
              <a:t> decade</a:t>
            </a:r>
          </a:p>
          <a:p>
            <a:r>
              <a:rPr lang="en-US" dirty="0"/>
              <a:t>Renal Manifestations</a:t>
            </a:r>
          </a:p>
          <a:p>
            <a:pPr lvl="1"/>
            <a:r>
              <a:rPr lang="en-US" dirty="0"/>
              <a:t>Urinary concentrating defect  polyuria, secondary enuresis, nocturnal polydipsia</a:t>
            </a:r>
          </a:p>
          <a:p>
            <a:pPr lvl="1"/>
            <a:r>
              <a:rPr lang="en-US" b="1" dirty="0"/>
              <a:t>Chronic tubular interstitial nephritis </a:t>
            </a:r>
          </a:p>
          <a:p>
            <a:pPr lvl="1"/>
            <a:r>
              <a:rPr lang="en-US" dirty="0"/>
              <a:t>Urinary concentrating defect  polyuria, secondary enuresis, nocturnal polydipsia</a:t>
            </a:r>
          </a:p>
          <a:p>
            <a:pPr lvl="1"/>
            <a:r>
              <a:rPr lang="en-US" dirty="0"/>
              <a:t>Kidney size is normal or reduced</a:t>
            </a:r>
          </a:p>
          <a:p>
            <a:pPr lvl="1"/>
            <a:r>
              <a:rPr lang="en-US" dirty="0">
                <a:ea typeface="+mn-lt"/>
                <a:cs typeface="+mn-lt"/>
              </a:rPr>
              <a:t>Kidneys with </a:t>
            </a:r>
            <a:r>
              <a:rPr lang="en-US" b="1" dirty="0">
                <a:ea typeface="+mn-lt"/>
                <a:cs typeface="+mn-lt"/>
              </a:rPr>
              <a:t>medullary cysts </a:t>
            </a:r>
            <a:r>
              <a:rPr lang="en-US" dirty="0">
                <a:ea typeface="+mn-lt"/>
                <a:cs typeface="+mn-lt"/>
              </a:rPr>
              <a:t>that may not be visualized on ultrasound, kidneys may appear small on ultrasound</a:t>
            </a:r>
            <a:endParaRPr lang="en-US" dirty="0"/>
          </a:p>
          <a:p>
            <a:r>
              <a:rPr lang="en-US" b="1" dirty="0"/>
              <a:t>Extra-Renal Manifestations</a:t>
            </a:r>
          </a:p>
          <a:p>
            <a:pPr lvl="1"/>
            <a:r>
              <a:rPr lang="en-US" b="1" dirty="0"/>
              <a:t>Gout</a:t>
            </a:r>
          </a:p>
        </p:txBody>
      </p:sp>
    </p:spTree>
    <p:extLst>
      <p:ext uri="{BB962C8B-B14F-4D97-AF65-F5344CB8AC3E}">
        <p14:creationId xmlns:p14="http://schemas.microsoft.com/office/powerpoint/2010/main" val="9141724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AD54E-DC89-CE03-127C-85D3E07EDF4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50F378-77EE-2AA9-C79A-BA681E8D4E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2A69591-0A1E-D60D-D876-98E2E4F41141}"/>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BCCBB17-0B38-5DAD-1182-714ECE5F24F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37691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126B3-C1B8-72C2-A74D-D32E7B3BED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108F67-20E5-B830-F186-08F800BB089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5CCF72A-C288-84DA-50DE-B3E78F16C489}"/>
              </a:ext>
            </a:extLst>
          </p:cNvPr>
          <p:cNvSpPr>
            <a:spLocks noGrp="1"/>
          </p:cNvSpPr>
          <p:nvPr>
            <p:ph type="title"/>
          </p:nvPr>
        </p:nvSpPr>
        <p:spPr/>
        <p:txBody>
          <a:bodyPr/>
          <a:lstStyle/>
          <a:p>
            <a:r>
              <a:rPr lang="en-US" dirty="0"/>
              <a:t>Simple Cysts: Imaging Features</a:t>
            </a:r>
          </a:p>
        </p:txBody>
      </p:sp>
      <p:sp>
        <p:nvSpPr>
          <p:cNvPr id="5" name="Content Placeholder 4">
            <a:extLst>
              <a:ext uri="{FF2B5EF4-FFF2-40B4-BE49-F238E27FC236}">
                <a16:creationId xmlns:a16="http://schemas.microsoft.com/office/drawing/2014/main" id="{04504541-26EB-649D-02A9-8D9AFDCCEA34}"/>
              </a:ext>
            </a:extLst>
          </p:cNvPr>
          <p:cNvSpPr>
            <a:spLocks noGrp="1"/>
          </p:cNvSpPr>
          <p:nvPr>
            <p:ph idx="1"/>
          </p:nvPr>
        </p:nvSpPr>
        <p:spPr/>
        <p:txBody>
          <a:bodyPr>
            <a:normAutofit fontScale="92500" lnSpcReduction="10000"/>
          </a:bodyPr>
          <a:lstStyle/>
          <a:p>
            <a:r>
              <a:rPr lang="en-US" dirty="0"/>
              <a:t>Whether unilateral or bilateral, simple cysts are usually spherical and unilocular. They may be solitary or multiple. On average, simple cysts measure 0.5 to 1.0 cm in diameter, but 3 to 4 cm cysts are not uncommon. </a:t>
            </a:r>
          </a:p>
          <a:p>
            <a:r>
              <a:rPr lang="en-US" dirty="0"/>
              <a:t>Simple cysts can occur in the cortex, where they can protrude from the cortical surface (exophytic cysts), the corticomedullary junction, or in the medulla. </a:t>
            </a:r>
          </a:p>
          <a:p>
            <a:r>
              <a:rPr lang="en-US" dirty="0"/>
              <a:t>By definition, they do not communicate with the kidney pelvis. The cyst walls are typically thin and transparent, lined with a single layer of flattened epithelium. </a:t>
            </a:r>
          </a:p>
          <a:p>
            <a:r>
              <a:rPr lang="en-US" dirty="0"/>
              <a:t>Cyst fluid is essentially an ultrafiltrate of plasma. In the wake of infection, cyst walls can become thickened, fibrotic, and even calcified.</a:t>
            </a:r>
          </a:p>
        </p:txBody>
      </p:sp>
    </p:spTree>
    <p:extLst>
      <p:ext uri="{BB962C8B-B14F-4D97-AF65-F5344CB8AC3E}">
        <p14:creationId xmlns:p14="http://schemas.microsoft.com/office/powerpoint/2010/main" val="203583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85E19-3E2F-6AB0-95C0-89490D07855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E30F11F-925E-2305-1524-6254935951B9}"/>
              </a:ext>
            </a:extLst>
          </p:cNvPr>
          <p:cNvPicPr>
            <a:picLocks noChangeAspect="1"/>
          </p:cNvPicPr>
          <p:nvPr/>
        </p:nvPicPr>
        <p:blipFill>
          <a:blip r:embed="rId3"/>
          <a:stretch>
            <a:fillRect/>
          </a:stretch>
        </p:blipFill>
        <p:spPr>
          <a:xfrm>
            <a:off x="0" y="-25096"/>
            <a:ext cx="12192000" cy="6858000"/>
          </a:xfrm>
          <a:prstGeom prst="rect">
            <a:avLst/>
          </a:prstGeom>
        </p:spPr>
      </p:pic>
      <p:sp>
        <p:nvSpPr>
          <p:cNvPr id="3" name="Text Placeholder 2">
            <a:extLst>
              <a:ext uri="{FF2B5EF4-FFF2-40B4-BE49-F238E27FC236}">
                <a16:creationId xmlns:a16="http://schemas.microsoft.com/office/drawing/2014/main" id="{61C9003A-A85F-A9CF-C716-D259DD084E65}"/>
              </a:ext>
            </a:extLst>
          </p:cNvPr>
          <p:cNvSpPr>
            <a:spLocks noGrp="1"/>
          </p:cNvSpPr>
          <p:nvPr>
            <p:ph type="body" idx="1"/>
          </p:nvPr>
        </p:nvSpPr>
        <p:spPr>
          <a:xfrm>
            <a:off x="836612" y="416078"/>
            <a:ext cx="5157787" cy="823912"/>
          </a:xfrm>
        </p:spPr>
        <p:txBody>
          <a:bodyPr>
            <a:normAutofit fontScale="92500"/>
          </a:bodyPr>
          <a:lstStyle/>
          <a:p>
            <a:pPr algn="ctr"/>
            <a:r>
              <a:rPr lang="en-US" sz="3200" dirty="0"/>
              <a:t>Unilateral Renal Agenesis</a:t>
            </a:r>
          </a:p>
        </p:txBody>
      </p:sp>
      <p:sp>
        <p:nvSpPr>
          <p:cNvPr id="4" name="Content Placeholder 3">
            <a:extLst>
              <a:ext uri="{FF2B5EF4-FFF2-40B4-BE49-F238E27FC236}">
                <a16:creationId xmlns:a16="http://schemas.microsoft.com/office/drawing/2014/main" id="{4D18AD90-4BA9-A219-6B7C-A0348EB9BB46}"/>
              </a:ext>
            </a:extLst>
          </p:cNvPr>
          <p:cNvSpPr>
            <a:spLocks noGrp="1"/>
          </p:cNvSpPr>
          <p:nvPr>
            <p:ph sz="half" idx="2"/>
          </p:nvPr>
        </p:nvSpPr>
        <p:spPr>
          <a:xfrm>
            <a:off x="839788" y="1239990"/>
            <a:ext cx="5157787" cy="4949673"/>
          </a:xfrm>
        </p:spPr>
        <p:txBody>
          <a:bodyPr>
            <a:normAutofit/>
          </a:bodyPr>
          <a:lstStyle/>
          <a:p>
            <a:r>
              <a:rPr lang="en-US" sz="2400" dirty="0"/>
              <a:t>Ureteric bud fails to develop and induce differentiation = complete absence of kidney and ureter</a:t>
            </a:r>
          </a:p>
        </p:txBody>
      </p:sp>
      <p:sp>
        <p:nvSpPr>
          <p:cNvPr id="5" name="Text Placeholder 4">
            <a:extLst>
              <a:ext uri="{FF2B5EF4-FFF2-40B4-BE49-F238E27FC236}">
                <a16:creationId xmlns:a16="http://schemas.microsoft.com/office/drawing/2014/main" id="{ECD2402E-719A-8C25-4316-B4FD6448A574}"/>
              </a:ext>
            </a:extLst>
          </p:cNvPr>
          <p:cNvSpPr>
            <a:spLocks noGrp="1"/>
          </p:cNvSpPr>
          <p:nvPr>
            <p:ph type="body" sz="quarter" idx="3"/>
          </p:nvPr>
        </p:nvSpPr>
        <p:spPr>
          <a:xfrm>
            <a:off x="6172200" y="416078"/>
            <a:ext cx="5183188" cy="823912"/>
          </a:xfrm>
        </p:spPr>
        <p:txBody>
          <a:bodyPr>
            <a:normAutofit fontScale="92500"/>
          </a:bodyPr>
          <a:lstStyle/>
          <a:p>
            <a:pPr algn="ctr"/>
            <a:r>
              <a:rPr lang="en-US" sz="3200" dirty="0"/>
              <a:t>Multi-Cystic Dysplastic Kidney</a:t>
            </a:r>
          </a:p>
        </p:txBody>
      </p:sp>
      <p:sp>
        <p:nvSpPr>
          <p:cNvPr id="6" name="Content Placeholder 5">
            <a:extLst>
              <a:ext uri="{FF2B5EF4-FFF2-40B4-BE49-F238E27FC236}">
                <a16:creationId xmlns:a16="http://schemas.microsoft.com/office/drawing/2014/main" id="{AE9731F5-7E4F-AC01-18BB-888938CC47F2}"/>
              </a:ext>
            </a:extLst>
          </p:cNvPr>
          <p:cNvSpPr>
            <a:spLocks noGrp="1"/>
          </p:cNvSpPr>
          <p:nvPr>
            <p:ph sz="quarter" idx="4"/>
          </p:nvPr>
        </p:nvSpPr>
        <p:spPr>
          <a:xfrm>
            <a:off x="6172200" y="1239990"/>
            <a:ext cx="5183188" cy="4949673"/>
          </a:xfrm>
        </p:spPr>
        <p:txBody>
          <a:bodyPr/>
          <a:lstStyle/>
          <a:p>
            <a:r>
              <a:rPr lang="en-US" sz="2400" dirty="0"/>
              <a:t>Ureteric bud develops but fails to induce differentiation = nonfunctioning kidney consisting of cysts and connective tissue.</a:t>
            </a:r>
          </a:p>
          <a:p>
            <a:r>
              <a:rPr lang="en-US" sz="2400" dirty="0"/>
              <a:t>Predominantly nonhereditary and usually unilateral</a:t>
            </a:r>
          </a:p>
          <a:p>
            <a:endParaRPr lang="en-US" dirty="0"/>
          </a:p>
        </p:txBody>
      </p:sp>
      <p:pic>
        <p:nvPicPr>
          <p:cNvPr id="8" name="Picture 7" descr="A urinary tract showing a multicystic dysplastic kidney, labeled as a nonworking kidney. The working kidney, ureter, and bladder are also labeled.">
            <a:extLst>
              <a:ext uri="{FF2B5EF4-FFF2-40B4-BE49-F238E27FC236}">
                <a16:creationId xmlns:a16="http://schemas.microsoft.com/office/drawing/2014/main" id="{D81FAAF0-3869-6D4C-25B9-C0E698E394AC}"/>
              </a:ext>
            </a:extLst>
          </p:cNvPr>
          <p:cNvPicPr>
            <a:picLocks noChangeAspect="1"/>
          </p:cNvPicPr>
          <p:nvPr/>
        </p:nvPicPr>
        <p:blipFill>
          <a:blip r:embed="rId4"/>
          <a:stretch>
            <a:fillRect/>
          </a:stretch>
        </p:blipFill>
        <p:spPr>
          <a:xfrm>
            <a:off x="6888491" y="3450329"/>
            <a:ext cx="3567176" cy="3294655"/>
          </a:xfrm>
          <a:prstGeom prst="rect">
            <a:avLst/>
          </a:prstGeom>
        </p:spPr>
      </p:pic>
      <p:pic>
        <p:nvPicPr>
          <p:cNvPr id="4100" name="Picture 4" descr="Solitary or Single-functioning Kidney - NIDDK">
            <a:extLst>
              <a:ext uri="{FF2B5EF4-FFF2-40B4-BE49-F238E27FC236}">
                <a16:creationId xmlns:a16="http://schemas.microsoft.com/office/drawing/2014/main" id="{2450AEC7-1554-60A7-5D30-38DA892E2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9204" y="3498681"/>
            <a:ext cx="3567177" cy="324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6449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A08C0-F709-F73A-E011-E2751EEFD4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64233F-C852-1551-93FB-43B4A540DCD5}"/>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EF60A53-8F40-BE60-8561-8E5292E96075}"/>
              </a:ext>
            </a:extLst>
          </p:cNvPr>
          <p:cNvSpPr>
            <a:spLocks noGrp="1"/>
          </p:cNvSpPr>
          <p:nvPr>
            <p:ph type="title"/>
          </p:nvPr>
        </p:nvSpPr>
        <p:spPr/>
        <p:txBody>
          <a:bodyPr/>
          <a:lstStyle/>
          <a:p>
            <a:r>
              <a:rPr lang="en-US" b="1" dirty="0" err="1"/>
              <a:t>Multicystic</a:t>
            </a:r>
            <a:r>
              <a:rPr lang="en-US" b="1" dirty="0"/>
              <a:t> Dysplastic Kidney Disease (MCDK)</a:t>
            </a:r>
          </a:p>
        </p:txBody>
      </p:sp>
      <p:sp>
        <p:nvSpPr>
          <p:cNvPr id="5" name="Content Placeholder 4">
            <a:extLst>
              <a:ext uri="{FF2B5EF4-FFF2-40B4-BE49-F238E27FC236}">
                <a16:creationId xmlns:a16="http://schemas.microsoft.com/office/drawing/2014/main" id="{5180395F-CF9E-D515-034E-48B00C25E6F0}"/>
              </a:ext>
            </a:extLst>
          </p:cNvPr>
          <p:cNvSpPr>
            <a:spLocks noGrp="1"/>
          </p:cNvSpPr>
          <p:nvPr>
            <p:ph idx="1"/>
          </p:nvPr>
        </p:nvSpPr>
        <p:spPr>
          <a:xfrm>
            <a:off x="530087" y="1825624"/>
            <a:ext cx="10823713" cy="4906479"/>
          </a:xfrm>
        </p:spPr>
        <p:txBody>
          <a:bodyPr>
            <a:normAutofit fontScale="55000" lnSpcReduction="20000"/>
          </a:bodyPr>
          <a:lstStyle/>
          <a:p>
            <a:r>
              <a:rPr lang="en-US" dirty="0" err="1"/>
              <a:t>Multicystic</a:t>
            </a:r>
            <a:r>
              <a:rPr lang="en-US" dirty="0"/>
              <a:t> dysplastic kidney disease (MCDK) is a congenital abnormality of the kidney and urinary tract (CAKUT) where irregular cysts of various sizes replace the normal renal cortex, leading to a nonfunctional kidney.</a:t>
            </a:r>
          </a:p>
          <a:p>
            <a:endParaRPr lang="en-US" dirty="0"/>
          </a:p>
          <a:p>
            <a:r>
              <a:rPr lang="en-US" dirty="0"/>
              <a:t>0.1%; male-to-female ratio: 1.3 to 1.9:1</a:t>
            </a:r>
          </a:p>
          <a:p>
            <a:endParaRPr lang="en-US" dirty="0"/>
          </a:p>
          <a:p>
            <a:r>
              <a:rPr lang="en-US" dirty="0"/>
              <a:t>Pathogenesis</a:t>
            </a:r>
          </a:p>
          <a:p>
            <a:pPr lvl="1"/>
            <a:r>
              <a:rPr lang="en-US" dirty="0"/>
              <a:t>Known mutations account for &lt;20% of cases and predominantly include genes involved in glomerular development, ureteric branching, and metanephric mesenchyme.</a:t>
            </a:r>
          </a:p>
          <a:p>
            <a:pPr lvl="1"/>
            <a:r>
              <a:rPr lang="en-US" dirty="0"/>
              <a:t>May be seen with fetal alcohol syndrome</a:t>
            </a:r>
          </a:p>
          <a:p>
            <a:r>
              <a:rPr lang="en-US" dirty="0"/>
              <a:t>Clinical manifestations of MCDK</a:t>
            </a:r>
          </a:p>
          <a:p>
            <a:pPr lvl="1"/>
            <a:r>
              <a:rPr lang="en-US" dirty="0"/>
              <a:t>Age of onset: in utero, may present with oligohydramnios</a:t>
            </a:r>
          </a:p>
          <a:p>
            <a:r>
              <a:rPr lang="en-US" dirty="0"/>
              <a:t>MCDK is a unilateral disease.</a:t>
            </a:r>
          </a:p>
          <a:p>
            <a:pPr lvl="1"/>
            <a:r>
              <a:rPr lang="en-US" dirty="0"/>
              <a:t>30% of patients have other CAKUT: vesicoureteral reflux in contralateral kidney, neurogenic bladder, duplicating collecting systems, ectopic kidney</a:t>
            </a:r>
          </a:p>
          <a:p>
            <a:r>
              <a:rPr lang="en-US" dirty="0"/>
              <a:t>Ultrasound: Typically, only involves one kidney that may be seen as an enlarged kidney in utero due to multiple cysts without normal renal parenchyma. Spontaneous involution with cystic collapse may occur in utero. Higher rate of involution by 10 years is seen with kidney size &lt;5 cm and more commonly for right than left kidney. Adults may present with an atrophic kidney and a single functioning kidney, which may be confirmed with a renal nuclear scan study.</a:t>
            </a:r>
          </a:p>
          <a:p>
            <a:r>
              <a:rPr lang="en-US" dirty="0"/>
              <a:t>MCDK is not associated with HTN or malignancy.</a:t>
            </a:r>
          </a:p>
          <a:p>
            <a:r>
              <a:rPr lang="en-US" dirty="0"/>
              <a:t>Long-term follow-up for vesicoureteral reflux, albuminuria, and kidney injury is recommended.</a:t>
            </a:r>
          </a:p>
        </p:txBody>
      </p:sp>
    </p:spTree>
    <p:extLst>
      <p:ext uri="{BB962C8B-B14F-4D97-AF65-F5344CB8AC3E}">
        <p14:creationId xmlns:p14="http://schemas.microsoft.com/office/powerpoint/2010/main" val="2589791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D0099-989C-CC93-7F7E-D475435EB1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0B71A3-4E88-1B8F-B77D-53BA033ED345}"/>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855C706-F766-13F8-BAF5-04C38827162E}"/>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7A68A2A-8623-BC74-6202-F440DBACB09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585824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2E8F4-727F-3E36-2A20-1B2D9C1DBF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222F72-2907-AFAE-1A43-F78BC201982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1A6C530-D3DA-8BB3-BE5A-AF38191D0998}"/>
              </a:ext>
            </a:extLst>
          </p:cNvPr>
          <p:cNvSpPr>
            <a:spLocks noGrp="1"/>
          </p:cNvSpPr>
          <p:nvPr>
            <p:ph type="title"/>
          </p:nvPr>
        </p:nvSpPr>
        <p:spPr/>
        <p:txBody>
          <a:bodyPr/>
          <a:lstStyle/>
          <a:p>
            <a:endParaRPr lang="en-US"/>
          </a:p>
        </p:txBody>
      </p:sp>
      <p:pic>
        <p:nvPicPr>
          <p:cNvPr id="6" name="Content Placeholder 5" descr="A screenshot of a medical information&#10;&#10;AI-generated content may be incorrect.">
            <a:extLst>
              <a:ext uri="{FF2B5EF4-FFF2-40B4-BE49-F238E27FC236}">
                <a16:creationId xmlns:a16="http://schemas.microsoft.com/office/drawing/2014/main" id="{B7ABDE55-37AE-4D56-E460-E00FD7A59B81}"/>
              </a:ext>
            </a:extLst>
          </p:cNvPr>
          <p:cNvPicPr>
            <a:picLocks noGrp="1" noChangeAspect="1"/>
          </p:cNvPicPr>
          <p:nvPr>
            <p:ph idx="1"/>
          </p:nvPr>
        </p:nvPicPr>
        <p:blipFill>
          <a:blip r:embed="rId4"/>
          <a:stretch>
            <a:fillRect/>
          </a:stretch>
        </p:blipFill>
        <p:spPr>
          <a:xfrm>
            <a:off x="1398708" y="1825625"/>
            <a:ext cx="9394584" cy="4351338"/>
          </a:xfrm>
        </p:spPr>
      </p:pic>
    </p:spTree>
    <p:extLst>
      <p:ext uri="{BB962C8B-B14F-4D97-AF65-F5344CB8AC3E}">
        <p14:creationId xmlns:p14="http://schemas.microsoft.com/office/powerpoint/2010/main" val="16382364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027D7-E7E0-0F0D-C025-E5E5CDD615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F4965D-0419-ACF5-E181-2C97ACE95C04}"/>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49A3BC9-6364-D272-6BB2-7AD521052353}"/>
              </a:ext>
            </a:extLst>
          </p:cNvPr>
          <p:cNvSpPr>
            <a:spLocks noGrp="1"/>
          </p:cNvSpPr>
          <p:nvPr>
            <p:ph type="title"/>
          </p:nvPr>
        </p:nvSpPr>
        <p:spPr/>
        <p:txBody>
          <a:bodyPr/>
          <a:lstStyle/>
          <a:p>
            <a:endParaRPr lang="en-US"/>
          </a:p>
        </p:txBody>
      </p:sp>
      <p:pic>
        <p:nvPicPr>
          <p:cNvPr id="6" name="Content Placeholder 5" descr="A blue and white list with black text&#10;&#10;AI-generated content may be incorrect.">
            <a:extLst>
              <a:ext uri="{FF2B5EF4-FFF2-40B4-BE49-F238E27FC236}">
                <a16:creationId xmlns:a16="http://schemas.microsoft.com/office/drawing/2014/main" id="{E42D60DB-4700-EC4C-7891-A430E2340ABF}"/>
              </a:ext>
            </a:extLst>
          </p:cNvPr>
          <p:cNvPicPr>
            <a:picLocks noGrp="1" noChangeAspect="1"/>
          </p:cNvPicPr>
          <p:nvPr>
            <p:ph idx="1"/>
          </p:nvPr>
        </p:nvPicPr>
        <p:blipFill>
          <a:blip r:embed="rId4"/>
          <a:stretch>
            <a:fillRect/>
          </a:stretch>
        </p:blipFill>
        <p:spPr>
          <a:xfrm>
            <a:off x="838200" y="2237220"/>
            <a:ext cx="10515600" cy="3528147"/>
          </a:xfrm>
        </p:spPr>
      </p:pic>
    </p:spTree>
    <p:extLst>
      <p:ext uri="{BB962C8B-B14F-4D97-AF65-F5344CB8AC3E}">
        <p14:creationId xmlns:p14="http://schemas.microsoft.com/office/powerpoint/2010/main" val="6055914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F0C85-52F9-D9C5-C240-553DFBDE1C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8C2230-7FF8-32BD-2069-36011327D9C2}"/>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92F066C-C4B6-BE82-7685-C78B5B5BA4FA}"/>
              </a:ext>
            </a:extLst>
          </p:cNvPr>
          <p:cNvSpPr>
            <a:spLocks noGrp="1"/>
          </p:cNvSpPr>
          <p:nvPr>
            <p:ph type="title"/>
          </p:nvPr>
        </p:nvSpPr>
        <p:spPr/>
        <p:txBody>
          <a:bodyPr/>
          <a:lstStyle/>
          <a:p>
            <a:endParaRPr lang="en-US"/>
          </a:p>
        </p:txBody>
      </p:sp>
      <p:pic>
        <p:nvPicPr>
          <p:cNvPr id="6" name="Content Placeholder 5" descr="A screenshot of a medical report&#10;&#10;AI-generated content may be incorrect.">
            <a:extLst>
              <a:ext uri="{FF2B5EF4-FFF2-40B4-BE49-F238E27FC236}">
                <a16:creationId xmlns:a16="http://schemas.microsoft.com/office/drawing/2014/main" id="{C4A62E21-76E1-6A53-1A4F-86759E65BEF4}"/>
              </a:ext>
            </a:extLst>
          </p:cNvPr>
          <p:cNvPicPr>
            <a:picLocks noGrp="1" noChangeAspect="1"/>
          </p:cNvPicPr>
          <p:nvPr>
            <p:ph idx="1"/>
          </p:nvPr>
        </p:nvPicPr>
        <p:blipFill>
          <a:blip r:embed="rId4"/>
          <a:stretch>
            <a:fillRect/>
          </a:stretch>
        </p:blipFill>
        <p:spPr>
          <a:xfrm>
            <a:off x="1980416" y="1825625"/>
            <a:ext cx="8231168" cy="4351338"/>
          </a:xfrm>
        </p:spPr>
      </p:pic>
    </p:spTree>
    <p:extLst>
      <p:ext uri="{BB962C8B-B14F-4D97-AF65-F5344CB8AC3E}">
        <p14:creationId xmlns:p14="http://schemas.microsoft.com/office/powerpoint/2010/main" val="25175360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3D922-062A-6553-854E-F03B714352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E93DA3-8D2F-5DFE-D733-5A1CB8C6342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917CA13-FF22-4EFF-497F-4BF243BF2DAB}"/>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EFD09B3-B4CA-EC63-3860-7B25FFD5BB0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187212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367CC-21F5-83ED-A91F-A47DF94F0B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F2046A-814E-AB84-AC34-585634EF957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20E4404-B1B9-FB34-C004-CE5BC24852E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06421B7-D331-560E-773E-424CCA9CED83}"/>
              </a:ext>
            </a:extLst>
          </p:cNvPr>
          <p:cNvSpPr>
            <a:spLocks noGrp="1"/>
          </p:cNvSpPr>
          <p:nvPr>
            <p:ph idx="1"/>
          </p:nvPr>
        </p:nvSpPr>
        <p:spPr/>
        <p:txBody>
          <a:bodyPr/>
          <a:lstStyle/>
          <a:p>
            <a:pPr marL="0" indent="0">
              <a:buNone/>
            </a:pPr>
            <a:r>
              <a:rPr lang="en-US" b="1" dirty="0"/>
              <a:t>1) Age of ESKD onset in the patient with ADPKD depends on:</a:t>
            </a:r>
          </a:p>
          <a:p>
            <a:endParaRPr lang="en-US" dirty="0"/>
          </a:p>
          <a:p>
            <a:pPr marL="0" indent="0">
              <a:buNone/>
            </a:pPr>
            <a:r>
              <a:rPr lang="en-US" dirty="0"/>
              <a:t>A. mutated gene (PKD1 vs. PKD2).</a:t>
            </a:r>
          </a:p>
          <a:p>
            <a:pPr marL="0" indent="0">
              <a:buNone/>
            </a:pPr>
            <a:r>
              <a:rPr lang="en-US" dirty="0"/>
              <a:t>B. type of mutation.</a:t>
            </a:r>
          </a:p>
          <a:p>
            <a:pPr marL="0" indent="0">
              <a:buNone/>
            </a:pPr>
            <a:r>
              <a:rPr lang="en-US" dirty="0"/>
              <a:t>C. modifier genes.</a:t>
            </a:r>
          </a:p>
          <a:p>
            <a:pPr marL="0" indent="0">
              <a:buNone/>
            </a:pPr>
            <a:r>
              <a:rPr lang="en-US" dirty="0"/>
              <a:t>D. environmental factors.</a:t>
            </a:r>
          </a:p>
          <a:p>
            <a:pPr marL="0" indent="0">
              <a:buNone/>
            </a:pPr>
            <a:r>
              <a:rPr lang="en-US" dirty="0"/>
              <a:t>E. all of the above.</a:t>
            </a:r>
          </a:p>
          <a:p>
            <a:endParaRPr lang="en-US" dirty="0"/>
          </a:p>
        </p:txBody>
      </p:sp>
    </p:spTree>
    <p:extLst>
      <p:ext uri="{BB962C8B-B14F-4D97-AF65-F5344CB8AC3E}">
        <p14:creationId xmlns:p14="http://schemas.microsoft.com/office/powerpoint/2010/main" val="33031022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E5D01-F5C5-4C1E-8D79-A44D373496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1B482A-B04F-A34E-922F-F4E13992E16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F0185F3-1616-2E44-E6AE-B3C0712ED41C}"/>
              </a:ext>
            </a:extLst>
          </p:cNvPr>
          <p:cNvSpPr>
            <a:spLocks noGrp="1"/>
          </p:cNvSpPr>
          <p:nvPr>
            <p:ph type="title"/>
          </p:nvPr>
        </p:nvSpPr>
        <p:spPr/>
        <p:txBody>
          <a:bodyPr>
            <a:normAutofit/>
          </a:bodyPr>
          <a:lstStyle/>
          <a:p>
            <a:r>
              <a:rPr lang="en-US" dirty="0"/>
              <a:t>1) E. All of the above</a:t>
            </a:r>
          </a:p>
        </p:txBody>
      </p:sp>
      <p:sp>
        <p:nvSpPr>
          <p:cNvPr id="5" name="Content Placeholder 4">
            <a:extLst>
              <a:ext uri="{FF2B5EF4-FFF2-40B4-BE49-F238E27FC236}">
                <a16:creationId xmlns:a16="http://schemas.microsoft.com/office/drawing/2014/main" id="{A0F6F1D3-FF0B-DE6A-081B-C697BF9E52DC}"/>
              </a:ext>
            </a:extLst>
          </p:cNvPr>
          <p:cNvSpPr>
            <a:spLocks noGrp="1"/>
          </p:cNvSpPr>
          <p:nvPr>
            <p:ph idx="1"/>
          </p:nvPr>
        </p:nvSpPr>
        <p:spPr/>
        <p:txBody>
          <a:bodyPr>
            <a:normAutofit/>
          </a:bodyPr>
          <a:lstStyle/>
          <a:p>
            <a:pPr marL="0" indent="0">
              <a:buNone/>
            </a:pPr>
            <a:r>
              <a:rPr lang="en-US" dirty="0"/>
              <a:t>All options all been shown to contribute to the rate of progression of the kidney cystic disease in ADPKD.</a:t>
            </a:r>
          </a:p>
        </p:txBody>
      </p:sp>
    </p:spTree>
    <p:extLst>
      <p:ext uri="{BB962C8B-B14F-4D97-AF65-F5344CB8AC3E}">
        <p14:creationId xmlns:p14="http://schemas.microsoft.com/office/powerpoint/2010/main" val="39846166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FE6C2-FF60-EE3C-7D56-B07B4D0C92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2CD0F4-F2FE-C296-869B-903B29731926}"/>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D44C51B-043F-8AEF-39E6-7F9C46D33927}"/>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64991EAC-5FBD-9735-4DBD-D9E692A09ED3}"/>
              </a:ext>
            </a:extLst>
          </p:cNvPr>
          <p:cNvSpPr>
            <a:spLocks noGrp="1"/>
          </p:cNvSpPr>
          <p:nvPr>
            <p:ph idx="1"/>
          </p:nvPr>
        </p:nvSpPr>
        <p:spPr/>
        <p:txBody>
          <a:bodyPr>
            <a:normAutofit fontScale="92500" lnSpcReduction="10000"/>
          </a:bodyPr>
          <a:lstStyle/>
          <a:p>
            <a:pPr marL="0" indent="0">
              <a:buNone/>
            </a:pPr>
            <a:r>
              <a:rPr lang="en-US" b="1" dirty="0"/>
              <a:t>2) Which one of the following statements about ADPKD and intracranial aneurysm is true?</a:t>
            </a:r>
          </a:p>
          <a:p>
            <a:endParaRPr lang="en-US" dirty="0"/>
          </a:p>
          <a:p>
            <a:pPr marL="0" indent="0">
              <a:buNone/>
            </a:pPr>
            <a:r>
              <a:rPr lang="en-US" dirty="0"/>
              <a:t>A. All ADPKD patients should be evaluated for intracranial aneurysms.</a:t>
            </a:r>
          </a:p>
          <a:p>
            <a:pPr marL="0" indent="0">
              <a:buNone/>
            </a:pPr>
            <a:r>
              <a:rPr lang="en-US" dirty="0"/>
              <a:t>B. Most intracranial aneurysms rupture.</a:t>
            </a:r>
          </a:p>
          <a:p>
            <a:pPr marL="0" indent="0">
              <a:buNone/>
            </a:pPr>
            <a:r>
              <a:rPr lang="en-US" dirty="0"/>
              <a:t>C. The risk for rupture of an intracranial aneurysm depends on its size and location.</a:t>
            </a:r>
          </a:p>
          <a:p>
            <a:pPr marL="0" indent="0">
              <a:buNone/>
            </a:pPr>
            <a:r>
              <a:rPr lang="en-US" dirty="0"/>
              <a:t>D. Magnetic resonance angiography to screen for intracranial aneurysms is contraindicated in advanced CKD because it requires the administration of gadolinium.</a:t>
            </a:r>
          </a:p>
          <a:p>
            <a:pPr marL="0" indent="0">
              <a:buNone/>
            </a:pPr>
            <a:r>
              <a:rPr lang="en-US" dirty="0"/>
              <a:t>E. None of the above.</a:t>
            </a:r>
          </a:p>
        </p:txBody>
      </p:sp>
    </p:spTree>
    <p:extLst>
      <p:ext uri="{BB962C8B-B14F-4D97-AF65-F5344CB8AC3E}">
        <p14:creationId xmlns:p14="http://schemas.microsoft.com/office/powerpoint/2010/main" val="22818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B15D0-FE3E-1C06-A0E5-D8046525A4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F3855C-2560-4831-A3A9-C54B8BF8C8B4}"/>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5D82865-9B05-CF8A-6E15-F95C75B55B8C}"/>
              </a:ext>
            </a:extLst>
          </p:cNvPr>
          <p:cNvSpPr>
            <a:spLocks noGrp="1"/>
          </p:cNvSpPr>
          <p:nvPr>
            <p:ph type="title"/>
          </p:nvPr>
        </p:nvSpPr>
        <p:spPr/>
        <p:txBody>
          <a:bodyPr/>
          <a:lstStyle/>
          <a:p>
            <a:r>
              <a:rPr lang="en-US" dirty="0"/>
              <a:t>Simple Cysts: Imaging Features</a:t>
            </a:r>
          </a:p>
        </p:txBody>
      </p:sp>
      <p:sp>
        <p:nvSpPr>
          <p:cNvPr id="5" name="Content Placeholder 4">
            <a:extLst>
              <a:ext uri="{FF2B5EF4-FFF2-40B4-BE49-F238E27FC236}">
                <a16:creationId xmlns:a16="http://schemas.microsoft.com/office/drawing/2014/main" id="{37109CF6-606C-9721-6F28-5D5EDF236148}"/>
              </a:ext>
            </a:extLst>
          </p:cNvPr>
          <p:cNvSpPr>
            <a:spLocks noGrp="1"/>
          </p:cNvSpPr>
          <p:nvPr>
            <p:ph idx="1"/>
          </p:nvPr>
        </p:nvSpPr>
        <p:spPr>
          <a:xfrm>
            <a:off x="838200" y="1825625"/>
            <a:ext cx="9918032" cy="4351338"/>
          </a:xfrm>
        </p:spPr>
        <p:txBody>
          <a:bodyPr>
            <a:normAutofit fontScale="77500" lnSpcReduction="20000"/>
          </a:bodyPr>
          <a:lstStyle/>
          <a:p>
            <a:r>
              <a:rPr lang="en-US" dirty="0"/>
              <a:t>The ultrasound features of simple cysts include smooth walls, lack of </a:t>
            </a:r>
            <a:r>
              <a:rPr lang="en-US" dirty="0" err="1"/>
              <a:t>septae</a:t>
            </a:r>
            <a:r>
              <a:rPr lang="en-US" dirty="0"/>
              <a:t>, and no </a:t>
            </a:r>
            <a:r>
              <a:rPr lang="en-US" dirty="0" err="1"/>
              <a:t>intracystic</a:t>
            </a:r>
            <a:r>
              <a:rPr lang="en-US" dirty="0"/>
              <a:t> debris. </a:t>
            </a:r>
          </a:p>
          <a:p>
            <a:r>
              <a:rPr lang="en-US" dirty="0"/>
              <a:t>If the ultrasound pattern is indeterminate, CT/MRI should be performed. </a:t>
            </a:r>
          </a:p>
          <a:p>
            <a:r>
              <a:rPr lang="en-US" dirty="0"/>
              <a:t>Benign cysts have homogeneous attenuation, no contrast enhancement, thin and smooth cyst walls, lack </a:t>
            </a:r>
            <a:r>
              <a:rPr lang="en-US" dirty="0" err="1"/>
              <a:t>septae</a:t>
            </a:r>
            <a:r>
              <a:rPr lang="en-US" dirty="0"/>
              <a:t>, no </a:t>
            </a:r>
            <a:r>
              <a:rPr lang="en-US" dirty="0" err="1"/>
              <a:t>intracystic</a:t>
            </a:r>
            <a:r>
              <a:rPr lang="en-US" dirty="0"/>
              <a:t> debris, and no associated calcifications, unless prior infection has occurred.</a:t>
            </a:r>
          </a:p>
          <a:p>
            <a:r>
              <a:rPr lang="en-US" dirty="0"/>
              <a:t>CT: Sharp margin where they meet the normal renal parenchyma. They have density measurements (Hounsfield numbers) of water density (−10 to +20). </a:t>
            </a:r>
          </a:p>
          <a:p>
            <a:r>
              <a:rPr lang="en-US" dirty="0"/>
              <a:t>US: simple cysts are echo-free (anechoic) masses with strong through transmission of the ultrasound signal; they have sharp borders where they meet the renal parenchyma and round or oval shapes. Thickening of the wall or dense internal echoes raise suspicion for a malignant lesion </a:t>
            </a:r>
          </a:p>
          <a:p>
            <a:r>
              <a:rPr lang="en-US" dirty="0"/>
              <a:t>A classification system for kidney cysts based on their appearance and enhancement on CT, described by Israel and </a:t>
            </a:r>
            <a:r>
              <a:rPr lang="en-US" dirty="0" err="1"/>
              <a:t>Bosniak</a:t>
            </a:r>
            <a:r>
              <a:rPr lang="en-US" dirty="0"/>
              <a:t>, is widely used and informs management</a:t>
            </a:r>
          </a:p>
        </p:txBody>
      </p:sp>
    </p:spTree>
    <p:extLst>
      <p:ext uri="{BB962C8B-B14F-4D97-AF65-F5344CB8AC3E}">
        <p14:creationId xmlns:p14="http://schemas.microsoft.com/office/powerpoint/2010/main" val="47934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ssolv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dissolve">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4E0B3-DC13-074C-3CF8-C4F612805C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E117D6-5F46-11B5-F3FB-13124F114EA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CB6C1B2-9E8A-D0FD-406A-A95CB0EFAEE1}"/>
              </a:ext>
            </a:extLst>
          </p:cNvPr>
          <p:cNvSpPr>
            <a:spLocks noGrp="1"/>
          </p:cNvSpPr>
          <p:nvPr>
            <p:ph type="title"/>
          </p:nvPr>
        </p:nvSpPr>
        <p:spPr/>
        <p:txBody>
          <a:bodyPr>
            <a:normAutofit/>
          </a:bodyPr>
          <a:lstStyle/>
          <a:p>
            <a:r>
              <a:rPr lang="en-US" dirty="0"/>
              <a:t>2) C. The risk for rupture of an intracranial aneurysm depends on its size and location.</a:t>
            </a:r>
          </a:p>
        </p:txBody>
      </p:sp>
      <p:sp>
        <p:nvSpPr>
          <p:cNvPr id="5" name="Content Placeholder 4">
            <a:extLst>
              <a:ext uri="{FF2B5EF4-FFF2-40B4-BE49-F238E27FC236}">
                <a16:creationId xmlns:a16="http://schemas.microsoft.com/office/drawing/2014/main" id="{8C7FACC3-01CB-1591-8130-3F0B44B199B5}"/>
              </a:ext>
            </a:extLst>
          </p:cNvPr>
          <p:cNvSpPr>
            <a:spLocks noGrp="1"/>
          </p:cNvSpPr>
          <p:nvPr>
            <p:ph idx="1"/>
          </p:nvPr>
        </p:nvSpPr>
        <p:spPr/>
        <p:txBody>
          <a:bodyPr>
            <a:normAutofit/>
          </a:bodyPr>
          <a:lstStyle/>
          <a:p>
            <a:pPr marL="0" indent="0">
              <a:buNone/>
            </a:pPr>
            <a:r>
              <a:rPr lang="en-US" dirty="0"/>
              <a:t>C. Aneurysms in the posterior circulation of the circle of Willis have an increased risk for rupture compared with those in the anterior circulation. Although some authors argue that all patients with ADPKD should undergo presymptomatic screening for intracranial aneurysms, there is no evidence to support the efficacy or cost-effectiveness of this strategy. Most intracranial aneurysms do not rupture. Screening for intracranial aneurysms by magnetic resonance angiography does not require administration gadolinium.</a:t>
            </a:r>
          </a:p>
        </p:txBody>
      </p:sp>
    </p:spTree>
    <p:extLst>
      <p:ext uri="{BB962C8B-B14F-4D97-AF65-F5344CB8AC3E}">
        <p14:creationId xmlns:p14="http://schemas.microsoft.com/office/powerpoint/2010/main" val="17339546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367CE-31E5-83AF-2393-C6D4D952241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30F8B7-DABD-ADED-976F-4C0EC71819A7}"/>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97F7ACC-33CB-F871-3AB1-07679138AC3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A00AFB05-798F-08E5-C5DC-506F5E40E0FD}"/>
              </a:ext>
            </a:extLst>
          </p:cNvPr>
          <p:cNvSpPr>
            <a:spLocks noGrp="1"/>
          </p:cNvSpPr>
          <p:nvPr>
            <p:ph idx="1"/>
          </p:nvPr>
        </p:nvSpPr>
        <p:spPr/>
        <p:txBody>
          <a:bodyPr>
            <a:normAutofit/>
          </a:bodyPr>
          <a:lstStyle/>
          <a:p>
            <a:pPr marL="0" indent="0">
              <a:buNone/>
            </a:pPr>
            <a:r>
              <a:rPr lang="en-US" b="1" dirty="0"/>
              <a:t>3. Which one of the following is the most common risk factor for nephrolithiasis in ADPKD?</a:t>
            </a:r>
          </a:p>
          <a:p>
            <a:endParaRPr lang="en-US" dirty="0"/>
          </a:p>
          <a:p>
            <a:pPr marL="0" indent="0">
              <a:buNone/>
            </a:pPr>
            <a:r>
              <a:rPr lang="en-US" dirty="0"/>
              <a:t>A. Low urine citrate</a:t>
            </a:r>
          </a:p>
          <a:p>
            <a:pPr marL="0" indent="0">
              <a:buNone/>
            </a:pPr>
            <a:r>
              <a:rPr lang="en-US" dirty="0"/>
              <a:t>B. Hypercalciuria</a:t>
            </a:r>
          </a:p>
          <a:p>
            <a:pPr marL="0" indent="0">
              <a:buNone/>
            </a:pPr>
            <a:r>
              <a:rPr lang="en-US" dirty="0"/>
              <a:t>C. Hyperuricosuria</a:t>
            </a:r>
          </a:p>
          <a:p>
            <a:pPr marL="0" indent="0">
              <a:buNone/>
            </a:pPr>
            <a:r>
              <a:rPr lang="en-US" dirty="0"/>
              <a:t>D. Hyperoxaluria</a:t>
            </a:r>
          </a:p>
          <a:p>
            <a:pPr marL="0" indent="0">
              <a:buNone/>
            </a:pPr>
            <a:r>
              <a:rPr lang="en-US" dirty="0"/>
              <a:t>E. Renal tubular acidosis</a:t>
            </a:r>
          </a:p>
        </p:txBody>
      </p:sp>
    </p:spTree>
    <p:extLst>
      <p:ext uri="{BB962C8B-B14F-4D97-AF65-F5344CB8AC3E}">
        <p14:creationId xmlns:p14="http://schemas.microsoft.com/office/powerpoint/2010/main" val="1351821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1F758-D459-B570-943A-ECEF6BFDF9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8C2E68-E334-0026-9127-4D3494FDB57F}"/>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F17D11C-FF0D-2BA3-69E9-2DEBE8DEB620}"/>
              </a:ext>
            </a:extLst>
          </p:cNvPr>
          <p:cNvSpPr>
            <a:spLocks noGrp="1"/>
          </p:cNvSpPr>
          <p:nvPr>
            <p:ph type="title"/>
          </p:nvPr>
        </p:nvSpPr>
        <p:spPr/>
        <p:txBody>
          <a:bodyPr/>
          <a:lstStyle/>
          <a:p>
            <a:r>
              <a:rPr lang="en-US" dirty="0"/>
              <a:t>3) A. Low urine citrate </a:t>
            </a:r>
          </a:p>
        </p:txBody>
      </p:sp>
      <p:sp>
        <p:nvSpPr>
          <p:cNvPr id="5" name="Content Placeholder 4">
            <a:extLst>
              <a:ext uri="{FF2B5EF4-FFF2-40B4-BE49-F238E27FC236}">
                <a16:creationId xmlns:a16="http://schemas.microsoft.com/office/drawing/2014/main" id="{B247ECF4-EF12-B023-903E-AB976373A2BD}"/>
              </a:ext>
            </a:extLst>
          </p:cNvPr>
          <p:cNvSpPr>
            <a:spLocks noGrp="1"/>
          </p:cNvSpPr>
          <p:nvPr>
            <p:ph idx="1"/>
          </p:nvPr>
        </p:nvSpPr>
        <p:spPr/>
        <p:txBody>
          <a:bodyPr>
            <a:normAutofit/>
          </a:bodyPr>
          <a:lstStyle/>
          <a:p>
            <a:pPr marL="0" indent="0">
              <a:buNone/>
            </a:pPr>
            <a:r>
              <a:rPr lang="en-US" dirty="0"/>
              <a:t>A. Hypocitraturia is a common metabolic abnormality in patients with ADPKD even before there is a decline in kidney function. Hypercalciuria, hyperuricosuria, and hyperoxaluria do not occur more frequently in these patients. Renal tubular acidosis is rarely associated to ADPKD.</a:t>
            </a:r>
          </a:p>
          <a:p>
            <a:pPr marL="0" indent="0">
              <a:buNone/>
            </a:pPr>
            <a:endParaRPr lang="en-US" dirty="0"/>
          </a:p>
        </p:txBody>
      </p:sp>
    </p:spTree>
    <p:extLst>
      <p:ext uri="{BB962C8B-B14F-4D97-AF65-F5344CB8AC3E}">
        <p14:creationId xmlns:p14="http://schemas.microsoft.com/office/powerpoint/2010/main" val="26565511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BC02A-E680-2438-0362-4B4693ABC43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343368-28C8-6D69-2B0F-305565B36810}"/>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798F51B-1E2B-D9F4-33F2-6EFDBAC85CA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035DC7DA-F838-5FCE-6D2B-1DE6E0F2A468}"/>
              </a:ext>
            </a:extLst>
          </p:cNvPr>
          <p:cNvSpPr>
            <a:spLocks noGrp="1"/>
          </p:cNvSpPr>
          <p:nvPr>
            <p:ph idx="1"/>
          </p:nvPr>
        </p:nvSpPr>
        <p:spPr/>
        <p:txBody>
          <a:bodyPr>
            <a:normAutofit lnSpcReduction="10000"/>
          </a:bodyPr>
          <a:lstStyle/>
          <a:p>
            <a:pPr marL="0" indent="0">
              <a:buNone/>
            </a:pPr>
            <a:r>
              <a:rPr lang="en-US" b="1" dirty="0"/>
              <a:t>4) Which of the following statements about ADPKD and hypertension is true?</a:t>
            </a:r>
          </a:p>
          <a:p>
            <a:pPr marL="0" indent="0">
              <a:buNone/>
            </a:pPr>
            <a:endParaRPr lang="en-US" dirty="0"/>
          </a:p>
          <a:p>
            <a:pPr marL="0" indent="0">
              <a:buNone/>
            </a:pPr>
            <a:r>
              <a:rPr lang="en-US" dirty="0"/>
              <a:t>A. ACE inhibitors have been shown to be superior to </a:t>
            </a:r>
            <a:r>
              <a:rPr lang="el-GR" dirty="0"/>
              <a:t>β-</a:t>
            </a:r>
            <a:r>
              <a:rPr lang="en-US" dirty="0"/>
              <a:t>blockers to treat hypertension and protect kidney function in patients with ADPKD.</a:t>
            </a:r>
          </a:p>
          <a:p>
            <a:pPr marL="0" indent="0">
              <a:buNone/>
            </a:pPr>
            <a:r>
              <a:rPr lang="en-US" dirty="0"/>
              <a:t>B. Rigorous BP control has been shown to be superior to standard BP control in prospective studies to protect kidney function in patients with ADPKD and CKD stage 3.</a:t>
            </a:r>
          </a:p>
          <a:p>
            <a:pPr marL="0" indent="0">
              <a:buNone/>
            </a:pPr>
            <a:r>
              <a:rPr lang="en-US" dirty="0"/>
              <a:t>C. Both A and B are true.</a:t>
            </a:r>
          </a:p>
          <a:p>
            <a:pPr marL="0" indent="0">
              <a:buNone/>
            </a:pPr>
            <a:r>
              <a:rPr lang="en-US" dirty="0"/>
              <a:t>D. Both A and B are false.</a:t>
            </a:r>
          </a:p>
        </p:txBody>
      </p:sp>
    </p:spTree>
    <p:extLst>
      <p:ext uri="{BB962C8B-B14F-4D97-AF65-F5344CB8AC3E}">
        <p14:creationId xmlns:p14="http://schemas.microsoft.com/office/powerpoint/2010/main" val="179066612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E00DE-BCAA-0DC6-7CC2-20611B0E93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67B988-FA38-FF5A-AC33-50B9171F0308}"/>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FDB20FA-8FC6-9614-D6DC-8B744C7BAC77}"/>
              </a:ext>
            </a:extLst>
          </p:cNvPr>
          <p:cNvSpPr>
            <a:spLocks noGrp="1"/>
          </p:cNvSpPr>
          <p:nvPr>
            <p:ph type="title"/>
          </p:nvPr>
        </p:nvSpPr>
        <p:spPr/>
        <p:txBody>
          <a:bodyPr/>
          <a:lstStyle/>
          <a:p>
            <a:r>
              <a:rPr lang="en-US" dirty="0"/>
              <a:t>4) D. Both A and B are false.</a:t>
            </a:r>
          </a:p>
        </p:txBody>
      </p:sp>
      <p:sp>
        <p:nvSpPr>
          <p:cNvPr id="5" name="Content Placeholder 4">
            <a:extLst>
              <a:ext uri="{FF2B5EF4-FFF2-40B4-BE49-F238E27FC236}">
                <a16:creationId xmlns:a16="http://schemas.microsoft.com/office/drawing/2014/main" id="{DAC17D5D-2D61-0353-B4C3-F588B5599BD8}"/>
              </a:ext>
            </a:extLst>
          </p:cNvPr>
          <p:cNvSpPr>
            <a:spLocks noGrp="1"/>
          </p:cNvSpPr>
          <p:nvPr>
            <p:ph idx="1"/>
          </p:nvPr>
        </p:nvSpPr>
        <p:spPr/>
        <p:txBody>
          <a:bodyPr>
            <a:normAutofit/>
          </a:bodyPr>
          <a:lstStyle/>
          <a:p>
            <a:pPr marL="0" indent="0">
              <a:buNone/>
            </a:pPr>
            <a:r>
              <a:rPr lang="en-US" dirty="0"/>
              <a:t>D. The HALT PKD study showed that ACE inhibitor monotherapy is very effective in controlling BP in the majority of patients with ADPKD; however, superiority to </a:t>
            </a:r>
            <a:r>
              <a:rPr lang="el-GR" dirty="0"/>
              <a:t>β-</a:t>
            </a:r>
            <a:r>
              <a:rPr lang="en-US" dirty="0"/>
              <a:t>blockers has not been proven in head-to-head studies. Rigorous BP control was found to be superior to standard control in young patients with ADPKD with a GFR &gt;60 mL/min/1.73 m2 in the HALT PKD Study A clinical trial, but rigorous BP control was not used in Study B with more advanced ADPKD.</a:t>
            </a:r>
          </a:p>
        </p:txBody>
      </p:sp>
    </p:spTree>
    <p:extLst>
      <p:ext uri="{BB962C8B-B14F-4D97-AF65-F5344CB8AC3E}">
        <p14:creationId xmlns:p14="http://schemas.microsoft.com/office/powerpoint/2010/main" val="21863929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08144-97FC-2391-8112-CF4E143DEE7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0CD599-150D-C304-EBF6-6D36F320F734}"/>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86C8A79-DEE3-9013-EB61-A32A9260989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41D29879-5A1F-6C08-FBFF-53FE420548FB}"/>
              </a:ext>
            </a:extLst>
          </p:cNvPr>
          <p:cNvSpPr>
            <a:spLocks noGrp="1"/>
          </p:cNvSpPr>
          <p:nvPr>
            <p:ph idx="1"/>
          </p:nvPr>
        </p:nvSpPr>
        <p:spPr/>
        <p:txBody>
          <a:bodyPr>
            <a:normAutofit fontScale="70000" lnSpcReduction="20000"/>
          </a:bodyPr>
          <a:lstStyle/>
          <a:p>
            <a:r>
              <a:rPr lang="en-US" dirty="0"/>
              <a:t>Chapter 46</a:t>
            </a:r>
          </a:p>
          <a:p>
            <a:r>
              <a:rPr lang="en-US" dirty="0"/>
              <a:t>1. E. All options all been shown to contribute to the rate of progression of the kidney cystic disease in ADPKD.</a:t>
            </a:r>
          </a:p>
          <a:p>
            <a:r>
              <a:rPr lang="en-US" dirty="0"/>
              <a:t>2. C. Aneurysms in the posterior circulation of the circle of Willis have an increased risk for rupture compared with those in the anterior circulation. Although some authors argue that all patients with ADPKD should undergo presymptomatic screening for intracranial aneurysms, there is no evidence to support the efficacy or cost-effectiveness of this strategy. Most intracranial aneurysms do not rupture. Screening for intracranial aneurysms by magnetic resonance angiography does not require administration gadolinium.</a:t>
            </a:r>
          </a:p>
          <a:p>
            <a:r>
              <a:rPr lang="en-US" dirty="0"/>
              <a:t>3. A. Hypocitraturia is a common metabolic abnormality in patients with ADPKD even before there is a decline in kidney function. Hypercalciuria, hyperuricosuria, and hyperoxaluria do not occur more frequently in these patients. Renal tubular acidosis is rarely associated to ADPKD.</a:t>
            </a:r>
          </a:p>
          <a:p>
            <a:r>
              <a:rPr lang="en-US" dirty="0"/>
              <a:t>4. D. The HALT PKD study showed that ACE inhibitor monotherapy is very effective in controlling BP in the majority of patients with ADPKD; however, superiority to </a:t>
            </a:r>
            <a:r>
              <a:rPr lang="el-GR" dirty="0"/>
              <a:t>β-</a:t>
            </a:r>
            <a:r>
              <a:rPr lang="en-US" dirty="0"/>
              <a:t>blockers has not been proven in head-to-head studies. Rigorous BP control was found to be superior to standard control in young patients with ADPKD with a GFR &gt;60 mL/min/1.73 m2 in the HALT PKD Study A clinical trial, but rigorous BP control was not used in Study B with more advanced ADPKD.</a:t>
            </a:r>
          </a:p>
        </p:txBody>
      </p:sp>
    </p:spTree>
    <p:extLst>
      <p:ext uri="{BB962C8B-B14F-4D97-AF65-F5344CB8AC3E}">
        <p14:creationId xmlns:p14="http://schemas.microsoft.com/office/powerpoint/2010/main" val="60004171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72266-7D6A-6868-CEA6-A76A7ABDA7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FAEDE1A-EB62-5A8D-1567-9D79B7259C7C}"/>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2627815-8F6E-49B1-9CE3-B9C46C9A6A27}"/>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1FEEC247-EE9C-3399-79FC-9D72A0BA142A}"/>
              </a:ext>
            </a:extLst>
          </p:cNvPr>
          <p:cNvSpPr>
            <a:spLocks noGrp="1"/>
          </p:cNvSpPr>
          <p:nvPr>
            <p:ph idx="1"/>
          </p:nvPr>
        </p:nvSpPr>
        <p:spPr/>
        <p:txBody>
          <a:bodyPr>
            <a:normAutofit/>
          </a:bodyPr>
          <a:lstStyle/>
          <a:p>
            <a:pPr marL="0" indent="0">
              <a:buNone/>
            </a:pPr>
            <a:r>
              <a:rPr lang="en-US" b="1" dirty="0"/>
              <a:t>5) Extrarenal complications of ARPKD can include which of the following?</a:t>
            </a:r>
          </a:p>
          <a:p>
            <a:pPr marL="0" indent="0">
              <a:buNone/>
            </a:pPr>
            <a:endParaRPr lang="en-US" dirty="0"/>
          </a:p>
          <a:p>
            <a:pPr marL="0" indent="0">
              <a:buNone/>
            </a:pPr>
            <a:r>
              <a:rPr lang="en-US" dirty="0"/>
              <a:t>A Congenital hepatic fibrosis</a:t>
            </a:r>
          </a:p>
          <a:p>
            <a:pPr marL="0" indent="0">
              <a:buNone/>
            </a:pPr>
            <a:r>
              <a:rPr lang="en-US" dirty="0"/>
              <a:t>B. Caroli syndrome</a:t>
            </a:r>
          </a:p>
          <a:p>
            <a:pPr marL="0" indent="0">
              <a:buNone/>
            </a:pPr>
            <a:r>
              <a:rPr lang="en-US" dirty="0"/>
              <a:t>C. Growth retardation</a:t>
            </a:r>
          </a:p>
          <a:p>
            <a:pPr marL="0" indent="0">
              <a:buNone/>
            </a:pPr>
            <a:r>
              <a:rPr lang="en-US" dirty="0"/>
              <a:t>D. Intracranial aneurysms</a:t>
            </a:r>
          </a:p>
          <a:p>
            <a:pPr marL="0" indent="0">
              <a:buNone/>
            </a:pPr>
            <a:r>
              <a:rPr lang="en-US" dirty="0"/>
              <a:t>E. All of the above</a:t>
            </a:r>
          </a:p>
        </p:txBody>
      </p:sp>
    </p:spTree>
    <p:extLst>
      <p:ext uri="{BB962C8B-B14F-4D97-AF65-F5344CB8AC3E}">
        <p14:creationId xmlns:p14="http://schemas.microsoft.com/office/powerpoint/2010/main" val="34419104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5DB6B-A4FC-C779-CE48-16B0CFDAF21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AE4D14-C99B-9759-476C-148CCCA066B6}"/>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5E8BEEA-7D6E-405C-CC1B-0236BF756864}"/>
              </a:ext>
            </a:extLst>
          </p:cNvPr>
          <p:cNvSpPr>
            <a:spLocks noGrp="1"/>
          </p:cNvSpPr>
          <p:nvPr>
            <p:ph type="title"/>
          </p:nvPr>
        </p:nvSpPr>
        <p:spPr/>
        <p:txBody>
          <a:bodyPr/>
          <a:lstStyle/>
          <a:p>
            <a:r>
              <a:rPr lang="en-US" dirty="0"/>
              <a:t>5) E. All of the above </a:t>
            </a:r>
          </a:p>
        </p:txBody>
      </p:sp>
      <p:sp>
        <p:nvSpPr>
          <p:cNvPr id="5" name="Content Placeholder 4">
            <a:extLst>
              <a:ext uri="{FF2B5EF4-FFF2-40B4-BE49-F238E27FC236}">
                <a16:creationId xmlns:a16="http://schemas.microsoft.com/office/drawing/2014/main" id="{5178FFFC-F604-2669-7005-F1704372FA05}"/>
              </a:ext>
            </a:extLst>
          </p:cNvPr>
          <p:cNvSpPr>
            <a:spLocks noGrp="1"/>
          </p:cNvSpPr>
          <p:nvPr>
            <p:ph idx="1"/>
          </p:nvPr>
        </p:nvSpPr>
        <p:spPr/>
        <p:txBody>
          <a:bodyPr>
            <a:normAutofit/>
          </a:bodyPr>
          <a:lstStyle/>
          <a:p>
            <a:r>
              <a:rPr lang="en-US" dirty="0"/>
              <a:t>E. ARPKD has a diverse set of extrarenal complications that primarily involve the liver, less commonly impact growth, and very rarely involve intracranial aneurysms.</a:t>
            </a:r>
          </a:p>
        </p:txBody>
      </p:sp>
    </p:spTree>
    <p:extLst>
      <p:ext uri="{BB962C8B-B14F-4D97-AF65-F5344CB8AC3E}">
        <p14:creationId xmlns:p14="http://schemas.microsoft.com/office/powerpoint/2010/main" val="33197458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B5D59-6EE5-0A20-E13A-5B1B37F018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F65D35-2CF5-3C2E-3BC1-98D4092EC0A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85F7FB0-3618-C9AC-BA9B-404012F8B61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341C995B-F069-678F-CBA9-2D9B2D714E79}"/>
              </a:ext>
            </a:extLst>
          </p:cNvPr>
          <p:cNvSpPr>
            <a:spLocks noGrp="1"/>
          </p:cNvSpPr>
          <p:nvPr>
            <p:ph idx="1"/>
          </p:nvPr>
        </p:nvSpPr>
        <p:spPr/>
        <p:txBody>
          <a:bodyPr>
            <a:normAutofit/>
          </a:bodyPr>
          <a:lstStyle/>
          <a:p>
            <a:pPr marL="0" indent="0">
              <a:buNone/>
            </a:pPr>
            <a:r>
              <a:rPr lang="en-US" b="1" dirty="0"/>
              <a:t>6) Which kidney cystic disease is distinguished by small, contracted kidneys?</a:t>
            </a:r>
          </a:p>
          <a:p>
            <a:pPr marL="0" indent="0">
              <a:buNone/>
            </a:pPr>
            <a:endParaRPr lang="en-US" dirty="0"/>
          </a:p>
          <a:p>
            <a:pPr marL="0" indent="0">
              <a:buNone/>
            </a:pPr>
            <a:r>
              <a:rPr lang="en-US" dirty="0"/>
              <a:t>A. ARPKD</a:t>
            </a:r>
          </a:p>
          <a:p>
            <a:pPr marL="0" indent="0">
              <a:buNone/>
            </a:pPr>
            <a:r>
              <a:rPr lang="en-US" dirty="0"/>
              <a:t>B. NPHP</a:t>
            </a:r>
          </a:p>
          <a:p>
            <a:pPr marL="0" indent="0">
              <a:buNone/>
            </a:pPr>
            <a:r>
              <a:rPr lang="en-US" dirty="0"/>
              <a:t>C. MSK</a:t>
            </a:r>
          </a:p>
          <a:p>
            <a:pPr marL="0" indent="0">
              <a:buNone/>
            </a:pPr>
            <a:r>
              <a:rPr lang="en-US" dirty="0"/>
              <a:t>D. von Hippel–Lindau disease</a:t>
            </a:r>
          </a:p>
          <a:p>
            <a:pPr marL="0" indent="0">
              <a:buNone/>
            </a:pPr>
            <a:r>
              <a:rPr lang="en-US" dirty="0"/>
              <a:t>E. None of the above</a:t>
            </a:r>
          </a:p>
        </p:txBody>
      </p:sp>
    </p:spTree>
    <p:extLst>
      <p:ext uri="{BB962C8B-B14F-4D97-AF65-F5344CB8AC3E}">
        <p14:creationId xmlns:p14="http://schemas.microsoft.com/office/powerpoint/2010/main" val="1421728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76968-EEB8-D4A8-F79F-D245A2368B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55EBF0-514A-BC06-4BD9-185A7FCC34B2}"/>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DB0A957-3826-D7A7-5ECD-E92A939D860D}"/>
              </a:ext>
            </a:extLst>
          </p:cNvPr>
          <p:cNvSpPr>
            <a:spLocks noGrp="1"/>
          </p:cNvSpPr>
          <p:nvPr>
            <p:ph type="title"/>
          </p:nvPr>
        </p:nvSpPr>
        <p:spPr/>
        <p:txBody>
          <a:bodyPr/>
          <a:lstStyle/>
          <a:p>
            <a:r>
              <a:rPr lang="en-US" dirty="0"/>
              <a:t>6) B. NPHP</a:t>
            </a:r>
          </a:p>
        </p:txBody>
      </p:sp>
      <p:sp>
        <p:nvSpPr>
          <p:cNvPr id="5" name="Content Placeholder 4">
            <a:extLst>
              <a:ext uri="{FF2B5EF4-FFF2-40B4-BE49-F238E27FC236}">
                <a16:creationId xmlns:a16="http://schemas.microsoft.com/office/drawing/2014/main" id="{E896A486-3277-D59D-E512-420369921A07}"/>
              </a:ext>
            </a:extLst>
          </p:cNvPr>
          <p:cNvSpPr>
            <a:spLocks noGrp="1"/>
          </p:cNvSpPr>
          <p:nvPr>
            <p:ph idx="1"/>
          </p:nvPr>
        </p:nvSpPr>
        <p:spPr/>
        <p:txBody>
          <a:bodyPr>
            <a:normAutofit/>
          </a:bodyPr>
          <a:lstStyle/>
          <a:p>
            <a:r>
              <a:rPr lang="en-US" dirty="0"/>
              <a:t>B. The term nephronophthisis derives from the Greek, meaning “progressive loss of nephrons”; nephron loss combined with fibrosis (another hallmark of NPHP) leads to small kidneys.</a:t>
            </a:r>
          </a:p>
        </p:txBody>
      </p:sp>
    </p:spTree>
    <p:extLst>
      <p:ext uri="{BB962C8B-B14F-4D97-AF65-F5344CB8AC3E}">
        <p14:creationId xmlns:p14="http://schemas.microsoft.com/office/powerpoint/2010/main" val="3050723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D1CD1-2EBF-7F67-A465-6D76B8EBBA1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8CBEA0-A026-C3C2-9834-43BD67C02C5C}"/>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6682696-0274-A448-01B9-C8CC206E1F3B}"/>
              </a:ext>
            </a:extLst>
          </p:cNvPr>
          <p:cNvSpPr>
            <a:spLocks noGrp="1"/>
          </p:cNvSpPr>
          <p:nvPr>
            <p:ph type="title"/>
          </p:nvPr>
        </p:nvSpPr>
        <p:spPr/>
        <p:txBody>
          <a:bodyPr/>
          <a:lstStyle/>
          <a:p>
            <a:endParaRPr lang="en-US"/>
          </a:p>
        </p:txBody>
      </p:sp>
      <p:pic>
        <p:nvPicPr>
          <p:cNvPr id="6" name="Content Placeholder 5" descr="A close-up of an ultrasound&#10;&#10;AI-generated content may be incorrect.">
            <a:extLst>
              <a:ext uri="{FF2B5EF4-FFF2-40B4-BE49-F238E27FC236}">
                <a16:creationId xmlns:a16="http://schemas.microsoft.com/office/drawing/2014/main" id="{CD1F3824-A218-33AA-BECA-407D5A3F50A7}"/>
              </a:ext>
            </a:extLst>
          </p:cNvPr>
          <p:cNvPicPr>
            <a:picLocks noGrp="1" noChangeAspect="1"/>
          </p:cNvPicPr>
          <p:nvPr>
            <p:ph idx="1"/>
          </p:nvPr>
        </p:nvPicPr>
        <p:blipFill>
          <a:blip r:embed="rId4"/>
          <a:stretch>
            <a:fillRect/>
          </a:stretch>
        </p:blipFill>
        <p:spPr>
          <a:xfrm>
            <a:off x="838200" y="1930401"/>
            <a:ext cx="10515600" cy="4141785"/>
          </a:xfrm>
        </p:spPr>
      </p:pic>
    </p:spTree>
    <p:extLst>
      <p:ext uri="{BB962C8B-B14F-4D97-AF65-F5344CB8AC3E}">
        <p14:creationId xmlns:p14="http://schemas.microsoft.com/office/powerpoint/2010/main" val="29400687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B9590-86E7-6469-2422-82ABF71BBB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EA95F4-4651-6F6C-D391-9BA52B76CF0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1DCFDCA-D00D-5C3E-E21D-A29D9EAECBE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13AF8A70-5F56-375B-519B-CC2B1909359E}"/>
              </a:ext>
            </a:extLst>
          </p:cNvPr>
          <p:cNvSpPr>
            <a:spLocks noGrp="1"/>
          </p:cNvSpPr>
          <p:nvPr>
            <p:ph idx="1"/>
          </p:nvPr>
        </p:nvSpPr>
        <p:spPr/>
        <p:txBody>
          <a:bodyPr>
            <a:normAutofit/>
          </a:bodyPr>
          <a:lstStyle/>
          <a:p>
            <a:pPr marL="0" indent="0">
              <a:buNone/>
            </a:pPr>
            <a:r>
              <a:rPr lang="en-US" b="1" dirty="0"/>
              <a:t>7) Which phenotypic feature most accurately distinguishes tuberous sclerosis complex from von Hippel–Lindau disease?</a:t>
            </a:r>
          </a:p>
          <a:p>
            <a:pPr marL="0" indent="0">
              <a:buNone/>
            </a:pPr>
            <a:endParaRPr lang="en-US" dirty="0"/>
          </a:p>
          <a:p>
            <a:pPr marL="0" indent="0">
              <a:buNone/>
            </a:pPr>
            <a:r>
              <a:rPr lang="en-US" dirty="0"/>
              <a:t>A. Systemic hypertension</a:t>
            </a:r>
          </a:p>
          <a:p>
            <a:pPr marL="0" indent="0">
              <a:buNone/>
            </a:pPr>
            <a:r>
              <a:rPr lang="en-US" dirty="0"/>
              <a:t>B. Kidney cysts</a:t>
            </a:r>
          </a:p>
          <a:p>
            <a:pPr marL="0" indent="0">
              <a:buNone/>
            </a:pPr>
            <a:r>
              <a:rPr lang="en-US" dirty="0"/>
              <a:t>C. Kidney </a:t>
            </a:r>
            <a:r>
              <a:rPr lang="en-US" dirty="0" err="1"/>
              <a:t>angiomyolipomas</a:t>
            </a:r>
            <a:endParaRPr lang="en-US" dirty="0"/>
          </a:p>
          <a:p>
            <a:pPr marL="0" indent="0">
              <a:buNone/>
            </a:pPr>
            <a:r>
              <a:rPr lang="en-US" dirty="0"/>
              <a:t>D. Kidney cell carcinoma</a:t>
            </a:r>
          </a:p>
          <a:p>
            <a:pPr marL="0" indent="0">
              <a:buNone/>
            </a:pPr>
            <a:r>
              <a:rPr lang="en-US" dirty="0"/>
              <a:t>E. Liver cysts</a:t>
            </a:r>
          </a:p>
        </p:txBody>
      </p:sp>
    </p:spTree>
    <p:extLst>
      <p:ext uri="{BB962C8B-B14F-4D97-AF65-F5344CB8AC3E}">
        <p14:creationId xmlns:p14="http://schemas.microsoft.com/office/powerpoint/2010/main" val="49320067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E443B-5C42-303A-03E7-3AB4A8C1E8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EE1A28-13AB-FE9A-665A-3414C6B58925}"/>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11D5E0B-0B53-3114-BFBA-3530409821EF}"/>
              </a:ext>
            </a:extLst>
          </p:cNvPr>
          <p:cNvSpPr>
            <a:spLocks noGrp="1"/>
          </p:cNvSpPr>
          <p:nvPr>
            <p:ph type="title"/>
          </p:nvPr>
        </p:nvSpPr>
        <p:spPr/>
        <p:txBody>
          <a:bodyPr/>
          <a:lstStyle/>
          <a:p>
            <a:r>
              <a:rPr lang="en-US" dirty="0"/>
              <a:t>7) C. Kidney </a:t>
            </a:r>
            <a:r>
              <a:rPr lang="en-US" dirty="0" err="1"/>
              <a:t>angiomyolipomas</a:t>
            </a:r>
            <a:br>
              <a:rPr lang="en-US" dirty="0"/>
            </a:br>
            <a:r>
              <a:rPr lang="en-US" dirty="0"/>
              <a:t> </a:t>
            </a:r>
          </a:p>
        </p:txBody>
      </p:sp>
      <p:sp>
        <p:nvSpPr>
          <p:cNvPr id="5" name="Content Placeholder 4">
            <a:extLst>
              <a:ext uri="{FF2B5EF4-FFF2-40B4-BE49-F238E27FC236}">
                <a16:creationId xmlns:a16="http://schemas.microsoft.com/office/drawing/2014/main" id="{54338D33-3F6A-BF55-EC6D-19D08D6CCA9D}"/>
              </a:ext>
            </a:extLst>
          </p:cNvPr>
          <p:cNvSpPr>
            <a:spLocks noGrp="1"/>
          </p:cNvSpPr>
          <p:nvPr>
            <p:ph idx="1"/>
          </p:nvPr>
        </p:nvSpPr>
        <p:spPr/>
        <p:txBody>
          <a:bodyPr>
            <a:normAutofit/>
          </a:bodyPr>
          <a:lstStyle/>
          <a:p>
            <a:r>
              <a:rPr lang="en-US" dirty="0"/>
              <a:t>C. </a:t>
            </a:r>
            <a:r>
              <a:rPr lang="en-US" dirty="0" err="1"/>
              <a:t>Angiomyolipomas</a:t>
            </a:r>
            <a:r>
              <a:rPr lang="en-US" dirty="0"/>
              <a:t> are a major clinical feature of TSC and the most common kidney lesion in TSC patients.</a:t>
            </a:r>
          </a:p>
        </p:txBody>
      </p:sp>
    </p:spTree>
    <p:extLst>
      <p:ext uri="{BB962C8B-B14F-4D97-AF65-F5344CB8AC3E}">
        <p14:creationId xmlns:p14="http://schemas.microsoft.com/office/powerpoint/2010/main" val="5160313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62F3C-EA41-CB40-C9C3-172AF6C08C3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C111E4-889B-8115-21A6-334438DBED7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850A807-DB41-0B54-4FA4-ABB87E09560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7BB340B-4697-5650-AA28-F8AA0530EE6C}"/>
              </a:ext>
            </a:extLst>
          </p:cNvPr>
          <p:cNvSpPr>
            <a:spLocks noGrp="1"/>
          </p:cNvSpPr>
          <p:nvPr>
            <p:ph idx="1"/>
          </p:nvPr>
        </p:nvSpPr>
        <p:spPr/>
        <p:txBody>
          <a:bodyPr>
            <a:normAutofit/>
          </a:bodyPr>
          <a:lstStyle/>
          <a:p>
            <a:pPr marL="0" indent="0">
              <a:buNone/>
            </a:pPr>
            <a:r>
              <a:rPr lang="en-US" b="1" dirty="0"/>
              <a:t>8) Gene-based testing is a clinically informative tool for which of the following disorders?</a:t>
            </a:r>
          </a:p>
          <a:p>
            <a:pPr marL="0" indent="0">
              <a:buNone/>
            </a:pPr>
            <a:endParaRPr lang="en-US" dirty="0"/>
          </a:p>
          <a:p>
            <a:pPr marL="0" indent="0">
              <a:buNone/>
            </a:pPr>
            <a:r>
              <a:rPr lang="en-US" dirty="0"/>
              <a:t>A. ARPKD</a:t>
            </a:r>
          </a:p>
          <a:p>
            <a:pPr marL="0" indent="0">
              <a:buNone/>
            </a:pPr>
            <a:r>
              <a:rPr lang="en-US" dirty="0"/>
              <a:t>B. NPHP</a:t>
            </a:r>
          </a:p>
          <a:p>
            <a:pPr marL="0" indent="0">
              <a:buNone/>
            </a:pPr>
            <a:r>
              <a:rPr lang="en-US" dirty="0"/>
              <a:t>C. MSK</a:t>
            </a:r>
          </a:p>
          <a:p>
            <a:pPr marL="0" indent="0">
              <a:buNone/>
            </a:pPr>
            <a:r>
              <a:rPr lang="en-US" dirty="0"/>
              <a:t>D. von Hippel–Lindau disease</a:t>
            </a:r>
          </a:p>
          <a:p>
            <a:pPr marL="0" indent="0">
              <a:buNone/>
            </a:pPr>
            <a:r>
              <a:rPr lang="en-US" dirty="0"/>
              <a:t>E. All of the above</a:t>
            </a:r>
          </a:p>
        </p:txBody>
      </p:sp>
    </p:spTree>
    <p:extLst>
      <p:ext uri="{BB962C8B-B14F-4D97-AF65-F5344CB8AC3E}">
        <p14:creationId xmlns:p14="http://schemas.microsoft.com/office/powerpoint/2010/main" val="42822984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0965D-A423-C6E2-9101-F0DA6B3580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2745C7-4990-E197-DB83-C86550ADCCD5}"/>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424AAAA-0924-7123-0B2D-4083D995CFFB}"/>
              </a:ext>
            </a:extLst>
          </p:cNvPr>
          <p:cNvSpPr>
            <a:spLocks noGrp="1"/>
          </p:cNvSpPr>
          <p:nvPr>
            <p:ph type="title"/>
          </p:nvPr>
        </p:nvSpPr>
        <p:spPr/>
        <p:txBody>
          <a:bodyPr/>
          <a:lstStyle/>
          <a:p>
            <a:r>
              <a:rPr lang="en-US" dirty="0"/>
              <a:t>8) D. VHL</a:t>
            </a:r>
          </a:p>
        </p:txBody>
      </p:sp>
      <p:sp>
        <p:nvSpPr>
          <p:cNvPr id="5" name="Content Placeholder 4">
            <a:extLst>
              <a:ext uri="{FF2B5EF4-FFF2-40B4-BE49-F238E27FC236}">
                <a16:creationId xmlns:a16="http://schemas.microsoft.com/office/drawing/2014/main" id="{7BDD9B71-1297-4924-0039-3AB56291DDC6}"/>
              </a:ext>
            </a:extLst>
          </p:cNvPr>
          <p:cNvSpPr>
            <a:spLocks noGrp="1"/>
          </p:cNvSpPr>
          <p:nvPr>
            <p:ph idx="1"/>
          </p:nvPr>
        </p:nvSpPr>
        <p:spPr/>
        <p:txBody>
          <a:bodyPr>
            <a:normAutofit/>
          </a:bodyPr>
          <a:lstStyle/>
          <a:p>
            <a:r>
              <a:rPr lang="en-US" dirty="0"/>
              <a:t>D. VHL-associated disease clusters into two complexes based on the nature of the germ-line mutation.</a:t>
            </a:r>
          </a:p>
          <a:p>
            <a:endParaRPr lang="en-US" dirty="0"/>
          </a:p>
          <a:p>
            <a:endParaRPr lang="en-US" dirty="0"/>
          </a:p>
          <a:p>
            <a:r>
              <a:rPr lang="en-US" dirty="0"/>
              <a:t>Dr. Nysather – would make an argument for all the above, however the reason D is more pertinent is due to the complications associated with</a:t>
            </a:r>
          </a:p>
        </p:txBody>
      </p:sp>
    </p:spTree>
    <p:extLst>
      <p:ext uri="{BB962C8B-B14F-4D97-AF65-F5344CB8AC3E}">
        <p14:creationId xmlns:p14="http://schemas.microsoft.com/office/powerpoint/2010/main" val="6352514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0B2EC-9227-DBB4-0FBE-32AE7EE87E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E6277B-3A4D-FB15-F01F-506411F0BB8A}"/>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5BB0C0D-29F8-32EA-98DB-F70C71DD46FD}"/>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E2AE1EB1-8A28-5675-E4A8-8A1641C39514}"/>
              </a:ext>
            </a:extLst>
          </p:cNvPr>
          <p:cNvSpPr>
            <a:spLocks noGrp="1"/>
          </p:cNvSpPr>
          <p:nvPr>
            <p:ph idx="1"/>
          </p:nvPr>
        </p:nvSpPr>
        <p:spPr/>
        <p:txBody>
          <a:bodyPr>
            <a:normAutofit fontScale="70000" lnSpcReduction="20000"/>
          </a:bodyPr>
          <a:lstStyle/>
          <a:p>
            <a:pPr marL="0" indent="0">
              <a:buNone/>
            </a:pPr>
            <a:r>
              <a:rPr lang="en-US" b="1" dirty="0"/>
              <a:t>9) A 52-year-old White man comes to your clinic with new-onset hematuria. He is receiving chronic hemodialysis (HD) treatment for ESKD because of diabetic nephropathy. Ultrasound of his kidneys reveals four cysts on the left side and five cysts on the right. On the right side, two of the cysts are not echo free and have a thickened wall with multiple calcifications. Which of the following statements is correct?</a:t>
            </a:r>
          </a:p>
          <a:p>
            <a:pPr marL="0" indent="0">
              <a:buNone/>
            </a:pPr>
            <a:endParaRPr lang="en-US" dirty="0"/>
          </a:p>
          <a:p>
            <a:pPr marL="0" indent="0">
              <a:buNone/>
            </a:pPr>
            <a:r>
              <a:rPr lang="en-US" dirty="0"/>
              <a:t>A. His previous diagnosis of diabetic nephropathy causing ESKD is false. Kidney ultrasound clearly depicts the typical picture of autosomal dominant polycystic kidney disease.</a:t>
            </a:r>
          </a:p>
          <a:p>
            <a:pPr marL="0" indent="0">
              <a:buNone/>
            </a:pPr>
            <a:r>
              <a:rPr lang="en-US" dirty="0"/>
              <a:t>B. ACKD is a common finding in patients on maintenance HD treatment and is a possible cause of hematuria.</a:t>
            </a:r>
          </a:p>
          <a:p>
            <a:pPr marL="0" indent="0">
              <a:buNone/>
            </a:pPr>
            <a:r>
              <a:rPr lang="en-US" dirty="0"/>
              <a:t>C. This patient needs to be carefully evaluated for the presence of RCC because kidney cysts in patients on RRT almost always undergo malignant transformation.</a:t>
            </a:r>
          </a:p>
          <a:p>
            <a:pPr marL="0" indent="0">
              <a:buNone/>
            </a:pPr>
            <a:r>
              <a:rPr lang="en-US" dirty="0"/>
              <a:t>D. Most patients with ACKD have cystic disease outside of the kidneys (liver, pancreas) and need to be screened for cerebral aneurysms.</a:t>
            </a:r>
          </a:p>
          <a:p>
            <a:pPr marL="0" indent="0">
              <a:buNone/>
            </a:pPr>
            <a:r>
              <a:rPr lang="en-US" dirty="0"/>
              <a:t>E. ACKD is associated with exposure to toxic compounds such as benzidine and 2-naphthylamine.</a:t>
            </a:r>
          </a:p>
        </p:txBody>
      </p:sp>
    </p:spTree>
    <p:extLst>
      <p:ext uri="{BB962C8B-B14F-4D97-AF65-F5344CB8AC3E}">
        <p14:creationId xmlns:p14="http://schemas.microsoft.com/office/powerpoint/2010/main" val="22455300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A3C63-803C-D8C6-61D3-C536406885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BA0725-1F8C-9F1B-9419-1169645F4DA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B5B6A07-A33C-6721-D01C-49FF31A4B56F}"/>
              </a:ext>
            </a:extLst>
          </p:cNvPr>
          <p:cNvSpPr>
            <a:spLocks noGrp="1"/>
          </p:cNvSpPr>
          <p:nvPr>
            <p:ph type="title"/>
          </p:nvPr>
        </p:nvSpPr>
        <p:spPr/>
        <p:txBody>
          <a:bodyPr>
            <a:normAutofit fontScale="90000"/>
          </a:bodyPr>
          <a:lstStyle/>
          <a:p>
            <a:r>
              <a:rPr lang="en-US" dirty="0"/>
              <a:t>9) ACKD is a common finding in patients on maintenance HD treatment and is a possible cause of hematuria.</a:t>
            </a:r>
            <a:br>
              <a:rPr lang="en-US" dirty="0"/>
            </a:br>
            <a:endParaRPr lang="en-US" dirty="0"/>
          </a:p>
        </p:txBody>
      </p:sp>
      <p:sp>
        <p:nvSpPr>
          <p:cNvPr id="5" name="Content Placeholder 4">
            <a:extLst>
              <a:ext uri="{FF2B5EF4-FFF2-40B4-BE49-F238E27FC236}">
                <a16:creationId xmlns:a16="http://schemas.microsoft.com/office/drawing/2014/main" id="{3EE50D2A-85E4-038D-966F-404EC4F0ECB9}"/>
              </a:ext>
            </a:extLst>
          </p:cNvPr>
          <p:cNvSpPr>
            <a:spLocks noGrp="1"/>
          </p:cNvSpPr>
          <p:nvPr>
            <p:ph idx="1"/>
          </p:nvPr>
        </p:nvSpPr>
        <p:spPr/>
        <p:txBody>
          <a:bodyPr>
            <a:normAutofit/>
          </a:bodyPr>
          <a:lstStyle/>
          <a:p>
            <a:r>
              <a:rPr lang="en-US" dirty="0"/>
              <a:t>B. ACKD is a common finding in patients on maintenance HD treatment and is a possible cause of hematuria.</a:t>
            </a:r>
          </a:p>
        </p:txBody>
      </p:sp>
    </p:spTree>
    <p:extLst>
      <p:ext uri="{BB962C8B-B14F-4D97-AF65-F5344CB8AC3E}">
        <p14:creationId xmlns:p14="http://schemas.microsoft.com/office/powerpoint/2010/main" val="19089488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C75FB-AA3E-3EF2-EF55-17D21182A5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AAB507-516F-E342-24DD-AD5EB946FD40}"/>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1FEDEFE-4BD6-D1E3-FC8C-AAEBB02A6D74}"/>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B51C7A0-2958-AAFF-5D0D-29AE64BFDAA8}"/>
              </a:ext>
            </a:extLst>
          </p:cNvPr>
          <p:cNvSpPr>
            <a:spLocks noGrp="1"/>
          </p:cNvSpPr>
          <p:nvPr>
            <p:ph idx="1"/>
          </p:nvPr>
        </p:nvSpPr>
        <p:spPr/>
        <p:txBody>
          <a:bodyPr>
            <a:normAutofit fontScale="70000" lnSpcReduction="20000"/>
          </a:bodyPr>
          <a:lstStyle/>
          <a:p>
            <a:pPr marL="0" indent="0">
              <a:buNone/>
            </a:pPr>
            <a:r>
              <a:rPr lang="en-US" b="1" dirty="0"/>
              <a:t>10) A 45-year-old Black woman on maintenance HD for lupus nephritis is asking for your advice. She has heard about an increased risk for malignant tumors in HD patients. Which of the following statements is false?</a:t>
            </a:r>
          </a:p>
          <a:p>
            <a:pPr marL="0" indent="0">
              <a:buNone/>
            </a:pPr>
            <a:endParaRPr lang="en-US" dirty="0"/>
          </a:p>
          <a:p>
            <a:pPr marL="0" indent="0">
              <a:buNone/>
            </a:pPr>
            <a:r>
              <a:rPr lang="en-US" dirty="0"/>
              <a:t>A. The increase in risk for tumor development in patients on RRT is, in part, related to the underlying kidney disease or to the immunosuppression that may have been administered to patients with immune-mediated kidney disease.</a:t>
            </a:r>
          </a:p>
          <a:p>
            <a:pPr marL="0" indent="0">
              <a:buNone/>
            </a:pPr>
            <a:r>
              <a:rPr lang="en-US" dirty="0"/>
              <a:t>B. Most of the increased risk is because of cancers of the kidney, bladder, and endocrine organs.</a:t>
            </a:r>
          </a:p>
          <a:p>
            <a:pPr marL="0" indent="0">
              <a:buNone/>
            </a:pPr>
            <a:r>
              <a:rPr lang="en-US" dirty="0"/>
              <a:t>C. Cyclophosphamide therapy may predispose to cancer of the bladder.</a:t>
            </a:r>
          </a:p>
          <a:p>
            <a:pPr marL="0" indent="0">
              <a:buNone/>
            </a:pPr>
            <a:r>
              <a:rPr lang="en-US" dirty="0"/>
              <a:t>D. Patients with analgesic nephropathy or Chinese herbs/aristolochic acid nephropathy are at increased risk for development of transitional cell carcinoma (TCC) of the upper urinary tract.</a:t>
            </a:r>
          </a:p>
          <a:p>
            <a:pPr marL="0" indent="0">
              <a:buNone/>
            </a:pPr>
            <a:r>
              <a:rPr lang="en-US" dirty="0"/>
              <a:t>E. Data from large registries reveal a nearly 10-fold increase in the risk for colorectal cancer in patients on HD treatment.</a:t>
            </a:r>
          </a:p>
        </p:txBody>
      </p:sp>
    </p:spTree>
    <p:extLst>
      <p:ext uri="{BB962C8B-B14F-4D97-AF65-F5344CB8AC3E}">
        <p14:creationId xmlns:p14="http://schemas.microsoft.com/office/powerpoint/2010/main" val="375911368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5DA50-F865-D114-920A-E0B59AEC075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7C72AC-769A-C227-AF8C-79C41667C84A}"/>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3CE84F2-5C0A-351A-9F0C-EEC6D339D769}"/>
              </a:ext>
            </a:extLst>
          </p:cNvPr>
          <p:cNvSpPr>
            <a:spLocks noGrp="1"/>
          </p:cNvSpPr>
          <p:nvPr>
            <p:ph type="title"/>
          </p:nvPr>
        </p:nvSpPr>
        <p:spPr/>
        <p:txBody>
          <a:bodyPr>
            <a:normAutofit fontScale="90000"/>
          </a:bodyPr>
          <a:lstStyle/>
          <a:p>
            <a:r>
              <a:rPr lang="en-US" dirty="0"/>
              <a:t>10) E. Data from large registries reveal a nearly 10-fold increase in the risk for colorectal cancer in patients on HD treatment. </a:t>
            </a:r>
          </a:p>
        </p:txBody>
      </p:sp>
      <p:sp>
        <p:nvSpPr>
          <p:cNvPr id="5" name="Content Placeholder 4">
            <a:extLst>
              <a:ext uri="{FF2B5EF4-FFF2-40B4-BE49-F238E27FC236}">
                <a16:creationId xmlns:a16="http://schemas.microsoft.com/office/drawing/2014/main" id="{4073F699-2E2C-D550-8979-108956FC7630}"/>
              </a:ext>
            </a:extLst>
          </p:cNvPr>
          <p:cNvSpPr>
            <a:spLocks noGrp="1"/>
          </p:cNvSpPr>
          <p:nvPr>
            <p:ph idx="1"/>
          </p:nvPr>
        </p:nvSpPr>
        <p:spPr/>
        <p:txBody>
          <a:bodyPr>
            <a:normAutofit/>
          </a:bodyPr>
          <a:lstStyle/>
          <a:p>
            <a:r>
              <a:rPr lang="en-US" dirty="0"/>
              <a:t>E. Data from large registries reveals a nearly 10-fold increase in the risk for colorectal cancer in patients on HD treatment.</a:t>
            </a:r>
          </a:p>
        </p:txBody>
      </p:sp>
    </p:spTree>
    <p:extLst>
      <p:ext uri="{BB962C8B-B14F-4D97-AF65-F5344CB8AC3E}">
        <p14:creationId xmlns:p14="http://schemas.microsoft.com/office/powerpoint/2010/main" val="37425294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B58EF-2AFE-2750-BE8F-D1447357A8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888DC9-AA19-C1A9-6D26-4CD17770308F}"/>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F7F81F7-1901-3462-F927-C6E6A624D12C}"/>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34407D4C-C342-F165-D86B-A787CCAAD2BA}"/>
              </a:ext>
            </a:extLst>
          </p:cNvPr>
          <p:cNvSpPr>
            <a:spLocks noGrp="1"/>
          </p:cNvSpPr>
          <p:nvPr>
            <p:ph idx="1"/>
          </p:nvPr>
        </p:nvSpPr>
        <p:spPr/>
        <p:txBody>
          <a:bodyPr>
            <a:normAutofit fontScale="70000" lnSpcReduction="20000"/>
          </a:bodyPr>
          <a:lstStyle/>
          <a:p>
            <a:pPr marL="0" indent="0">
              <a:buNone/>
            </a:pPr>
            <a:r>
              <a:rPr lang="en-US" b="1" dirty="0"/>
              <a:t>11) A kidney transplant recipient with ESKD secondary to focal segmental glomerulosclerosis presents for a regular checkup. He reports that his primary care physician had ordered an abdominal ultrasound because of recurrent right upper quadrant pain. As an incidental finding, multiple cysts in his native kidneys were noted. Which of the following statements about his condition is false?</a:t>
            </a:r>
          </a:p>
          <a:p>
            <a:pPr marL="0" indent="0">
              <a:buNone/>
            </a:pPr>
            <a:endParaRPr lang="en-US" dirty="0"/>
          </a:p>
          <a:p>
            <a:pPr marL="0" indent="0">
              <a:buNone/>
            </a:pPr>
            <a:r>
              <a:rPr lang="en-US" dirty="0"/>
              <a:t>A. ACKD is a common finding in patients with ESKD.</a:t>
            </a:r>
          </a:p>
          <a:p>
            <a:pPr marL="0" indent="0">
              <a:buNone/>
            </a:pPr>
            <a:r>
              <a:rPr lang="en-US" dirty="0"/>
              <a:t>B. Up to 25% of kidneys with ACKD harbor tumors, about one-third of which are carcinomas.</a:t>
            </a:r>
          </a:p>
          <a:p>
            <a:pPr marL="0" indent="0">
              <a:buNone/>
            </a:pPr>
            <a:r>
              <a:rPr lang="en-US" dirty="0"/>
              <a:t>C. ACKD is mostly asymptomatic; however, clinical manifestations include cyst hemorrhage, cyst infection, and malignant transformation.</a:t>
            </a:r>
          </a:p>
          <a:p>
            <a:pPr marL="0" indent="0">
              <a:buNone/>
            </a:pPr>
            <a:r>
              <a:rPr lang="en-US" dirty="0"/>
              <a:t>D. Bilateral nephrectomy is the treatment of choice for asymptomatic ACKD in kidney transplant recipients because malignant transformation occurs in almost 90% of cases.</a:t>
            </a:r>
          </a:p>
          <a:p>
            <a:pPr marL="0" indent="0">
              <a:buNone/>
            </a:pPr>
            <a:r>
              <a:rPr lang="en-US" dirty="0"/>
              <a:t>E. Contrast-enhanced computed tomography (CT) and magnetic resonance imaging (MRI) are the methods of choice to detect small malignant lesions in patients on RRT.</a:t>
            </a:r>
          </a:p>
        </p:txBody>
      </p:sp>
    </p:spTree>
    <p:extLst>
      <p:ext uri="{BB962C8B-B14F-4D97-AF65-F5344CB8AC3E}">
        <p14:creationId xmlns:p14="http://schemas.microsoft.com/office/powerpoint/2010/main" val="211512211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FEBC2-7FEE-6DC3-E8FE-21ADC01F2A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D7AA97-AD42-99AE-99B4-125E2EDE3B0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5DDADFF-72F5-D018-AF5A-F7D35CEA92F1}"/>
              </a:ext>
            </a:extLst>
          </p:cNvPr>
          <p:cNvSpPr>
            <a:spLocks noGrp="1"/>
          </p:cNvSpPr>
          <p:nvPr>
            <p:ph type="title"/>
          </p:nvPr>
        </p:nvSpPr>
        <p:spPr/>
        <p:txBody>
          <a:bodyPr>
            <a:normAutofit fontScale="90000"/>
          </a:bodyPr>
          <a:lstStyle/>
          <a:p>
            <a:r>
              <a:rPr lang="en-US" sz="3100" dirty="0"/>
              <a:t>11) D. Bilateral nephrectomy is the treatment of choice for asymptomatic ACKD in kidney transplant recipients because malignant transformation occurs in almost 90% of cases.</a:t>
            </a:r>
            <a:endParaRPr lang="en-US" dirty="0"/>
          </a:p>
        </p:txBody>
      </p:sp>
      <p:sp>
        <p:nvSpPr>
          <p:cNvPr id="5" name="Content Placeholder 4">
            <a:extLst>
              <a:ext uri="{FF2B5EF4-FFF2-40B4-BE49-F238E27FC236}">
                <a16:creationId xmlns:a16="http://schemas.microsoft.com/office/drawing/2014/main" id="{15F907AF-13E1-ACD1-FBB2-542506DBF367}"/>
              </a:ext>
            </a:extLst>
          </p:cNvPr>
          <p:cNvSpPr>
            <a:spLocks noGrp="1"/>
          </p:cNvSpPr>
          <p:nvPr>
            <p:ph idx="1"/>
          </p:nvPr>
        </p:nvSpPr>
        <p:spPr/>
        <p:txBody>
          <a:bodyPr>
            <a:normAutofit/>
          </a:bodyPr>
          <a:lstStyle/>
          <a:p>
            <a:pPr marL="0" indent="0">
              <a:buNone/>
            </a:pPr>
            <a:r>
              <a:rPr lang="en-US" dirty="0"/>
              <a:t>D. Bilateral nephrectomy is the treatment of choice for asymptomatic A CKD in kidney transplant recipients because malignant transformation occurs in almost 90% of cases.</a:t>
            </a:r>
          </a:p>
        </p:txBody>
      </p:sp>
    </p:spTree>
    <p:extLst>
      <p:ext uri="{BB962C8B-B14F-4D97-AF65-F5344CB8AC3E}">
        <p14:creationId xmlns:p14="http://schemas.microsoft.com/office/powerpoint/2010/main" val="1978587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03C76-4894-BA20-E96A-4E7FC621BD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635CA3-9FFB-F20B-85D6-7A98BDEB5FF1}"/>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FE1DAA23-23EF-CCB2-2A4D-62671379E4FC}"/>
              </a:ext>
            </a:extLst>
          </p:cNvPr>
          <p:cNvSpPr>
            <a:spLocks noGrp="1"/>
          </p:cNvSpPr>
          <p:nvPr>
            <p:ph idx="1"/>
          </p:nvPr>
        </p:nvSpPr>
        <p:spPr>
          <a:xfrm>
            <a:off x="7288209" y="377156"/>
            <a:ext cx="3692611" cy="6360528"/>
          </a:xfrm>
        </p:spPr>
        <p:txBody>
          <a:bodyPr>
            <a:normAutofit fontScale="47500" lnSpcReduction="20000"/>
          </a:bodyPr>
          <a:lstStyle/>
          <a:p>
            <a:pPr marL="0" algn="l">
              <a:lnSpc>
                <a:spcPct val="120000"/>
              </a:lnSpc>
              <a:spcBef>
                <a:spcPts val="0"/>
              </a:spcBef>
              <a:buNone/>
            </a:pPr>
            <a:r>
              <a:rPr lang="en-US" b="1" i="0" dirty="0" err="1">
                <a:effectLst/>
              </a:rPr>
              <a:t>Bosniak</a:t>
            </a:r>
            <a:r>
              <a:rPr lang="en-US" b="1" i="0" dirty="0">
                <a:effectLst/>
              </a:rPr>
              <a:t> I: </a:t>
            </a:r>
            <a:r>
              <a:rPr lang="en-US" b="0" i="0" dirty="0">
                <a:effectLst/>
              </a:rPr>
              <a:t>benign simple cyst</a:t>
            </a:r>
          </a:p>
          <a:p>
            <a:pPr indent="-457200">
              <a:lnSpc>
                <a:spcPct val="120000"/>
              </a:lnSpc>
              <a:spcBef>
                <a:spcPts val="0"/>
              </a:spcBef>
            </a:pPr>
            <a:r>
              <a:rPr lang="en-US" b="0" i="0" dirty="0">
                <a:effectLst/>
              </a:rPr>
              <a:t>hairline-thin wall of ≤2 mm</a:t>
            </a:r>
          </a:p>
          <a:p>
            <a:pPr indent="-457200">
              <a:lnSpc>
                <a:spcPct val="120000"/>
              </a:lnSpc>
              <a:spcBef>
                <a:spcPts val="0"/>
              </a:spcBef>
            </a:pPr>
            <a:r>
              <a:rPr lang="en-US" b="0" i="0" dirty="0">
                <a:effectLst/>
              </a:rPr>
              <a:t>water density, no septa, calcifications, or solid components, no enhancement</a:t>
            </a:r>
          </a:p>
          <a:p>
            <a:pPr marL="0" algn="l">
              <a:lnSpc>
                <a:spcPct val="120000"/>
              </a:lnSpc>
              <a:spcBef>
                <a:spcPts val="0"/>
              </a:spcBef>
              <a:buNone/>
            </a:pPr>
            <a:endParaRPr lang="en-US" b="0" i="0" dirty="0">
              <a:effectLst/>
            </a:endParaRPr>
          </a:p>
          <a:p>
            <a:pPr marL="0" algn="l">
              <a:lnSpc>
                <a:spcPct val="120000"/>
              </a:lnSpc>
              <a:spcBef>
                <a:spcPts val="0"/>
              </a:spcBef>
              <a:buNone/>
            </a:pPr>
            <a:r>
              <a:rPr lang="en-US" b="1" i="0" dirty="0" err="1">
                <a:effectLst/>
              </a:rPr>
              <a:t>Bosniak</a:t>
            </a:r>
            <a:r>
              <a:rPr lang="en-US" b="1" i="0" dirty="0">
                <a:effectLst/>
              </a:rPr>
              <a:t> II: </a:t>
            </a:r>
            <a:r>
              <a:rPr lang="en-US" b="0" i="0" dirty="0">
                <a:effectLst/>
              </a:rPr>
              <a:t>benign cyst - "minimally complex”</a:t>
            </a:r>
          </a:p>
          <a:p>
            <a:pPr indent="-457200">
              <a:lnSpc>
                <a:spcPct val="120000"/>
              </a:lnSpc>
              <a:spcBef>
                <a:spcPts val="0"/>
              </a:spcBef>
            </a:pPr>
            <a:r>
              <a:rPr lang="en-US" b="0" i="0" dirty="0">
                <a:effectLst/>
              </a:rPr>
              <a:t>few hairlines thin &lt;1 mm septa or thin calcifications (thickness not measurable), perceived but no measurable enhancement, </a:t>
            </a:r>
          </a:p>
          <a:p>
            <a:pPr indent="-457200">
              <a:lnSpc>
                <a:spcPct val="120000"/>
              </a:lnSpc>
              <a:spcBef>
                <a:spcPts val="0"/>
              </a:spcBef>
            </a:pPr>
            <a:r>
              <a:rPr lang="en-US" b="0" i="0" dirty="0">
                <a:effectLst/>
              </a:rPr>
              <a:t>non-enhancing high-attenuation (due to proteinaceous or hemorrhagic contents) renal lesions &lt;3 cm,  generally well marginated </a:t>
            </a:r>
          </a:p>
          <a:p>
            <a:pPr marL="0" algn="l">
              <a:lnSpc>
                <a:spcPct val="120000"/>
              </a:lnSpc>
              <a:spcBef>
                <a:spcPts val="0"/>
              </a:spcBef>
              <a:buNone/>
            </a:pPr>
            <a:endParaRPr lang="en-US" dirty="0"/>
          </a:p>
          <a:p>
            <a:pPr marL="0" algn="l">
              <a:lnSpc>
                <a:spcPct val="120000"/>
              </a:lnSpc>
              <a:spcBef>
                <a:spcPts val="0"/>
              </a:spcBef>
              <a:buNone/>
            </a:pPr>
            <a:r>
              <a:rPr lang="en-US" b="1" i="0" dirty="0" err="1">
                <a:effectLst/>
              </a:rPr>
              <a:t>Bosniak</a:t>
            </a:r>
            <a:r>
              <a:rPr lang="en-US" b="1" i="0" dirty="0">
                <a:effectLst/>
              </a:rPr>
              <a:t> IIF: </a:t>
            </a:r>
            <a:r>
              <a:rPr lang="en-US" b="0" i="0" dirty="0">
                <a:effectLst/>
              </a:rPr>
              <a:t>minimally complex</a:t>
            </a:r>
          </a:p>
          <a:p>
            <a:pPr indent="-457200">
              <a:lnSpc>
                <a:spcPct val="120000"/>
              </a:lnSpc>
              <a:spcBef>
                <a:spcPts val="0"/>
              </a:spcBef>
            </a:pPr>
            <a:r>
              <a:rPr lang="en-US" b="0" i="0" dirty="0">
                <a:effectLst/>
              </a:rPr>
              <a:t>multiple hairline thin septa or minimally smooth thickened walls or septa, perceived but no measurable enhancement of wall or septa, </a:t>
            </a:r>
          </a:p>
          <a:p>
            <a:pPr indent="-457200">
              <a:lnSpc>
                <a:spcPct val="120000"/>
              </a:lnSpc>
              <a:spcBef>
                <a:spcPts val="0"/>
              </a:spcBef>
            </a:pPr>
            <a:r>
              <a:rPr lang="en-US" b="0" i="0" dirty="0">
                <a:effectLst/>
              </a:rPr>
              <a:t>calcification can be present and may be thick and nodular, generally well marginated, high-attenuation lesion &gt;3 cm diameter, totally intrarenal (&lt;25% of wall visible); no enhancement</a:t>
            </a:r>
          </a:p>
          <a:p>
            <a:pPr marL="0" algn="l">
              <a:lnSpc>
                <a:spcPct val="120000"/>
              </a:lnSpc>
              <a:spcBef>
                <a:spcPts val="0"/>
              </a:spcBef>
              <a:buNone/>
            </a:pPr>
            <a:endParaRPr lang="en-US" dirty="0"/>
          </a:p>
          <a:p>
            <a:pPr marL="0" algn="l">
              <a:lnSpc>
                <a:spcPct val="120000"/>
              </a:lnSpc>
              <a:spcBef>
                <a:spcPts val="0"/>
              </a:spcBef>
              <a:buNone/>
            </a:pPr>
            <a:r>
              <a:rPr lang="en-US" b="1" i="0" dirty="0" err="1">
                <a:effectLst/>
              </a:rPr>
              <a:t>Bosniak</a:t>
            </a:r>
            <a:r>
              <a:rPr lang="en-US" b="1" i="0" dirty="0">
                <a:effectLst/>
              </a:rPr>
              <a:t> III:</a:t>
            </a:r>
            <a:r>
              <a:rPr lang="en-US" b="0" i="0" dirty="0">
                <a:effectLst/>
              </a:rPr>
              <a:t> indeterminate cystic mass</a:t>
            </a:r>
          </a:p>
          <a:p>
            <a:pPr indent="-457200">
              <a:lnSpc>
                <a:spcPct val="120000"/>
              </a:lnSpc>
              <a:spcBef>
                <a:spcPts val="0"/>
              </a:spcBef>
            </a:pPr>
            <a:r>
              <a:rPr lang="en-US" dirty="0"/>
              <a:t>T</a:t>
            </a:r>
            <a:r>
              <a:rPr lang="en-US" b="0" i="0" dirty="0">
                <a:effectLst/>
              </a:rPr>
              <a:t>hickened irregular or smooth walls or septa with measurable enhancement</a:t>
            </a:r>
          </a:p>
          <a:p>
            <a:pPr marL="0" algn="l">
              <a:lnSpc>
                <a:spcPct val="120000"/>
              </a:lnSpc>
              <a:spcBef>
                <a:spcPts val="0"/>
              </a:spcBef>
              <a:buNone/>
            </a:pPr>
            <a:endParaRPr lang="en-US" baseline="30000" dirty="0"/>
          </a:p>
          <a:p>
            <a:pPr marL="0" algn="l">
              <a:lnSpc>
                <a:spcPct val="120000"/>
              </a:lnSpc>
              <a:spcBef>
                <a:spcPts val="0"/>
              </a:spcBef>
              <a:buNone/>
            </a:pPr>
            <a:r>
              <a:rPr lang="en-US" b="1" i="0" dirty="0" err="1">
                <a:effectLst/>
              </a:rPr>
              <a:t>Bosniak</a:t>
            </a:r>
            <a:r>
              <a:rPr lang="en-US" b="1" i="0" dirty="0">
                <a:effectLst/>
              </a:rPr>
              <a:t> IV: </a:t>
            </a:r>
            <a:r>
              <a:rPr lang="en-US" b="0" i="0" dirty="0">
                <a:effectLst/>
              </a:rPr>
              <a:t>clearly malignant cystic mass, </a:t>
            </a:r>
          </a:p>
          <a:p>
            <a:pPr>
              <a:lnSpc>
                <a:spcPct val="120000"/>
              </a:lnSpc>
              <a:spcBef>
                <a:spcPts val="0"/>
              </a:spcBef>
            </a:pPr>
            <a:r>
              <a:rPr lang="en-US" b="0" i="0" dirty="0" err="1">
                <a:effectLst/>
              </a:rPr>
              <a:t>Bosniak</a:t>
            </a:r>
            <a:r>
              <a:rPr lang="en-US" b="0" i="0" dirty="0">
                <a:effectLst/>
              </a:rPr>
              <a:t> III criteria + enhancing soft tissue components adjacent to but independent of wall or septum</a:t>
            </a:r>
          </a:p>
        </p:txBody>
      </p:sp>
      <p:pic>
        <p:nvPicPr>
          <p:cNvPr id="2" name="Picture 2">
            <a:extLst>
              <a:ext uri="{FF2B5EF4-FFF2-40B4-BE49-F238E27FC236}">
                <a16:creationId xmlns:a16="http://schemas.microsoft.com/office/drawing/2014/main" id="{C33520CF-13EA-4229-250D-F1A81ED5B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41"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6337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54BEF-4D7C-5904-7ECE-58E128990D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D1E9949-F784-E86D-EBD8-C57A6695BA94}"/>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7AE2FC4-5F08-E2B1-2C34-61310437645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119195E0-35AB-D8FD-35B8-EB98D6A2C8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437013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B41D3-0AC1-BDE5-C2DE-DFEE0A86835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2BCC84-B8E0-37BC-A6ED-5B86111FD9BD}"/>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4925CD-D30A-6B58-C30F-9101447774EA}"/>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AA0FFF59-C86C-EA53-866B-E42516F9A74A}"/>
              </a:ext>
            </a:extLst>
          </p:cNvPr>
          <p:cNvSpPr>
            <a:spLocks noGrp="1"/>
          </p:cNvSpPr>
          <p:nvPr>
            <p:ph idx="1"/>
          </p:nvPr>
        </p:nvSpPr>
        <p:spPr/>
        <p:txBody>
          <a:bodyPr>
            <a:normAutofit fontScale="70000" lnSpcReduction="20000"/>
          </a:bodyPr>
          <a:lstStyle/>
          <a:p>
            <a:pPr marL="0" indent="0">
              <a:buNone/>
            </a:pPr>
            <a:r>
              <a:rPr lang="en-US" dirty="0"/>
              <a:t>12) You are asked to evaluate a 35-year-old woman as a potential kidney donor for her brother who has end-stage kidney disease from autosomal dominant kidney disease. She has no known medical history and is not taking any medications.</a:t>
            </a:r>
          </a:p>
          <a:p>
            <a:pPr marL="0" indent="0">
              <a:buNone/>
            </a:pPr>
            <a:endParaRPr lang="en-US" dirty="0"/>
          </a:p>
          <a:p>
            <a:pPr marL="0" indent="0">
              <a:buNone/>
            </a:pPr>
            <a:r>
              <a:rPr lang="en-US" dirty="0"/>
              <a:t>Her chemistry panel is within normal limit with an estimated glomerular filtration rate of 107 mL/min/1.73 m2. A kidney ultrasound reveals one cyst on the left kidney and two cysts on the right kidney. Urinalysis reveals no proteinuria, 1 to 3 red blood cells per high-power field, no white blood cells, or casts.</a:t>
            </a:r>
          </a:p>
          <a:p>
            <a:pPr marL="0" indent="0">
              <a:buNone/>
            </a:pPr>
            <a:endParaRPr lang="en-US" dirty="0"/>
          </a:p>
          <a:p>
            <a:pPr marL="0" indent="0">
              <a:buNone/>
            </a:pPr>
            <a:r>
              <a:rPr lang="en-US" b="1" dirty="0"/>
              <a:t>Which one of the following is the best statement regarding this potential kidney donor?</a:t>
            </a:r>
          </a:p>
          <a:p>
            <a:pPr marL="0" indent="0">
              <a:buNone/>
            </a:pPr>
            <a:r>
              <a:rPr lang="en-US" dirty="0"/>
              <a:t>A. She can safely donate the right kidney to her brother since she does not have ADPKD.</a:t>
            </a:r>
          </a:p>
          <a:p>
            <a:pPr marL="0" indent="0">
              <a:buNone/>
            </a:pPr>
            <a:r>
              <a:rPr lang="en-US" dirty="0"/>
              <a:t>B. She has ADPKD and should not donate.</a:t>
            </a:r>
          </a:p>
          <a:p>
            <a:pPr marL="0" indent="0">
              <a:buNone/>
            </a:pPr>
            <a:r>
              <a:rPr lang="en-US" dirty="0"/>
              <a:t>C. A magnetic resonance imaging study is needed to further evaluate.</a:t>
            </a:r>
          </a:p>
          <a:p>
            <a:pPr marL="0" indent="0">
              <a:buNone/>
            </a:pPr>
            <a:r>
              <a:rPr lang="en-US" dirty="0"/>
              <a:t>D. She can donate the left kidney to her brother.</a:t>
            </a:r>
          </a:p>
        </p:txBody>
      </p:sp>
    </p:spTree>
    <p:extLst>
      <p:ext uri="{BB962C8B-B14F-4D97-AF65-F5344CB8AC3E}">
        <p14:creationId xmlns:p14="http://schemas.microsoft.com/office/powerpoint/2010/main" val="36023493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4A7BA-8078-96FC-BA5D-2C1DE2C209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EE2B41-D687-2A89-083A-83FFD119AC4F}"/>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63225A9-257E-ADB0-475B-2C734BA8397A}"/>
              </a:ext>
            </a:extLst>
          </p:cNvPr>
          <p:cNvSpPr>
            <a:spLocks noGrp="1"/>
          </p:cNvSpPr>
          <p:nvPr>
            <p:ph type="title"/>
          </p:nvPr>
        </p:nvSpPr>
        <p:spPr/>
        <p:txBody>
          <a:bodyPr/>
          <a:lstStyle/>
          <a:p>
            <a:r>
              <a:rPr lang="en-US" dirty="0"/>
              <a:t>12) B. She has ADPKD and should not donate.</a:t>
            </a:r>
            <a:br>
              <a:rPr lang="en-US" dirty="0"/>
            </a:br>
            <a:endParaRPr lang="en-US" dirty="0"/>
          </a:p>
        </p:txBody>
      </p:sp>
      <p:sp>
        <p:nvSpPr>
          <p:cNvPr id="5" name="Content Placeholder 4">
            <a:extLst>
              <a:ext uri="{FF2B5EF4-FFF2-40B4-BE49-F238E27FC236}">
                <a16:creationId xmlns:a16="http://schemas.microsoft.com/office/drawing/2014/main" id="{A39DED1E-07A3-9A90-5C81-89088219F41C}"/>
              </a:ext>
            </a:extLst>
          </p:cNvPr>
          <p:cNvSpPr>
            <a:spLocks noGrp="1"/>
          </p:cNvSpPr>
          <p:nvPr>
            <p:ph idx="1"/>
          </p:nvPr>
        </p:nvSpPr>
        <p:spPr/>
        <p:txBody>
          <a:bodyPr/>
          <a:lstStyle/>
          <a:p>
            <a:r>
              <a:rPr lang="en-US" dirty="0"/>
              <a:t>Based on the revised unified renal ultrasound diagnostic criteria for ADPKD for at-risk individuals, the diagnosis of ADPKD can be made if ≥ three cysts unilateral or bilateral are present in individuals between the ages of 15 to 39 years. This patient meets diagnostic criteria for ADPKD and should not donate.</a:t>
            </a:r>
          </a:p>
        </p:txBody>
      </p:sp>
    </p:spTree>
    <p:extLst>
      <p:ext uri="{BB962C8B-B14F-4D97-AF65-F5344CB8AC3E}">
        <p14:creationId xmlns:p14="http://schemas.microsoft.com/office/powerpoint/2010/main" val="21864559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60CDF-EF99-29F9-67DB-D4942A9D9B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E81604-A254-C8A8-AC87-E322747B18BA}"/>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89263FB-A7E1-6374-537F-E632E466B31F}"/>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00091DF3-48E5-1B8A-B65A-59DE8E94C239}"/>
              </a:ext>
            </a:extLst>
          </p:cNvPr>
          <p:cNvSpPr>
            <a:spLocks noGrp="1"/>
          </p:cNvSpPr>
          <p:nvPr>
            <p:ph idx="1"/>
          </p:nvPr>
        </p:nvSpPr>
        <p:spPr/>
        <p:txBody>
          <a:bodyPr>
            <a:normAutofit/>
          </a:bodyPr>
          <a:lstStyle/>
          <a:p>
            <a:pPr marL="0" indent="0">
              <a:buNone/>
            </a:pPr>
            <a:r>
              <a:rPr lang="en-US" b="1" dirty="0"/>
              <a:t>13) Which one of the following therapies for autosomal dominant polycystic kidney disease (ADPKD) is most evidence based?</a:t>
            </a:r>
          </a:p>
          <a:p>
            <a:pPr marL="0" indent="0">
              <a:buNone/>
            </a:pPr>
            <a:endParaRPr lang="en-US" dirty="0"/>
          </a:p>
          <a:p>
            <a:pPr marL="0" indent="0">
              <a:buNone/>
            </a:pPr>
            <a:r>
              <a:rPr lang="en-US" dirty="0"/>
              <a:t>A. Fluid intake to assure urine osmolality goal &lt; 250 to 270 </a:t>
            </a:r>
            <a:r>
              <a:rPr lang="en-US" dirty="0" err="1"/>
              <a:t>mOsm</a:t>
            </a:r>
            <a:r>
              <a:rPr lang="en-US" dirty="0"/>
              <a:t>/kg with care to not cause hyponatremia</a:t>
            </a:r>
          </a:p>
          <a:p>
            <a:pPr marL="0" indent="0">
              <a:buNone/>
            </a:pPr>
            <a:r>
              <a:rPr lang="en-US" dirty="0"/>
              <a:t>B. Competitive vasopressin receptor 2 antagonism</a:t>
            </a:r>
          </a:p>
          <a:p>
            <a:pPr marL="0" indent="0">
              <a:buNone/>
            </a:pPr>
            <a:r>
              <a:rPr lang="en-US" dirty="0"/>
              <a:t>C. Inhibition of the mammalian target of rapamycin</a:t>
            </a:r>
          </a:p>
          <a:p>
            <a:pPr marL="0" indent="0">
              <a:buNone/>
            </a:pPr>
            <a:r>
              <a:rPr lang="en-US" dirty="0"/>
              <a:t>D. Sodium intake less than 100 mmol/d (2.3 g of elemental sodium)</a:t>
            </a:r>
          </a:p>
        </p:txBody>
      </p:sp>
    </p:spTree>
    <p:extLst>
      <p:ext uri="{BB962C8B-B14F-4D97-AF65-F5344CB8AC3E}">
        <p14:creationId xmlns:p14="http://schemas.microsoft.com/office/powerpoint/2010/main" val="11301255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2DFD4-D162-58E1-7169-89B533096B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346029-5B0B-7FB5-D1A5-F70117A7033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472637C-6E7F-89A2-30D2-157FA2523EA7}"/>
              </a:ext>
            </a:extLst>
          </p:cNvPr>
          <p:cNvSpPr>
            <a:spLocks noGrp="1"/>
          </p:cNvSpPr>
          <p:nvPr>
            <p:ph type="title"/>
          </p:nvPr>
        </p:nvSpPr>
        <p:spPr/>
        <p:txBody>
          <a:bodyPr>
            <a:normAutofit/>
          </a:bodyPr>
          <a:lstStyle/>
          <a:p>
            <a:r>
              <a:rPr lang="en-US" dirty="0"/>
              <a:t>13) B. Competitive vasopressin receptor 2 antagonism</a:t>
            </a:r>
          </a:p>
        </p:txBody>
      </p:sp>
      <p:sp>
        <p:nvSpPr>
          <p:cNvPr id="5" name="Content Placeholder 4">
            <a:extLst>
              <a:ext uri="{FF2B5EF4-FFF2-40B4-BE49-F238E27FC236}">
                <a16:creationId xmlns:a16="http://schemas.microsoft.com/office/drawing/2014/main" id="{BB276752-3616-93A0-F673-FA1B510BC7A6}"/>
              </a:ext>
            </a:extLst>
          </p:cNvPr>
          <p:cNvSpPr>
            <a:spLocks noGrp="1"/>
          </p:cNvSpPr>
          <p:nvPr>
            <p:ph idx="1"/>
          </p:nvPr>
        </p:nvSpPr>
        <p:spPr/>
        <p:txBody>
          <a:bodyPr>
            <a:normAutofit fontScale="70000" lnSpcReduction="20000"/>
          </a:bodyPr>
          <a:lstStyle/>
          <a:p>
            <a:pPr marL="0" indent="0">
              <a:buNone/>
            </a:pPr>
            <a:endParaRPr lang="en-US" dirty="0"/>
          </a:p>
          <a:p>
            <a:r>
              <a:rPr lang="en-US" dirty="0"/>
              <a:t>Vasopressin (ADH) plays a key mediator in cystic growth. Inhibition of the vasopressin receptor 2 (tolvaptan) has been shown to reduce cystic growth and decline in glomerular filtration rate (GFR).</a:t>
            </a:r>
          </a:p>
          <a:p>
            <a:endParaRPr lang="en-US" dirty="0"/>
          </a:p>
          <a:p>
            <a:r>
              <a:rPr lang="en-US" dirty="0"/>
              <a:t>Tolvaptan Efficacy and Safety in Management of ADPKD and its Outcomes 3:4 Trial (TEMPO 3:4 trial): Tolvaptan reduced kidney growth by 45% and eGFR decline by 26% in early ADPKD over 3 years. “Early ADPKD” was defined as having creatinine clearance &gt; 60 mL/min.</a:t>
            </a:r>
          </a:p>
          <a:p>
            <a:endParaRPr lang="en-US" dirty="0"/>
          </a:p>
          <a:p>
            <a:r>
              <a:rPr lang="en-US" dirty="0"/>
              <a:t>Replicating Evidence of Preserved Renal Function: An Investigation of Tolvaptan Safety and Efficacy in ADPKD (REPRISE) trial: eGFR decline reduced by 35% in advanced ADPKD over 1 year. “Advanced ADPKD” was defined as having eGFR 25 to 65 mL/min/1.73 m2.</a:t>
            </a:r>
          </a:p>
          <a:p>
            <a:endParaRPr lang="en-US" dirty="0"/>
          </a:p>
          <a:p>
            <a:r>
              <a:rPr lang="en-US" dirty="0"/>
              <a:t>Data for all other options in humans are lacking and/or not robust.</a:t>
            </a:r>
          </a:p>
        </p:txBody>
      </p:sp>
    </p:spTree>
    <p:extLst>
      <p:ext uri="{BB962C8B-B14F-4D97-AF65-F5344CB8AC3E}">
        <p14:creationId xmlns:p14="http://schemas.microsoft.com/office/powerpoint/2010/main" val="21118301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E5E05-6924-45C5-1FD7-54D3CB6B6D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E4768F-0FA1-21AE-FEE8-9E733C9A361F}"/>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60D9E1B-EE0C-C9B6-1982-49E3D3625300}"/>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10766E88-86B8-1E1F-6D29-30258F9513CB}"/>
              </a:ext>
            </a:extLst>
          </p:cNvPr>
          <p:cNvSpPr>
            <a:spLocks noGrp="1"/>
          </p:cNvSpPr>
          <p:nvPr>
            <p:ph idx="1"/>
          </p:nvPr>
        </p:nvSpPr>
        <p:spPr/>
        <p:txBody>
          <a:bodyPr>
            <a:normAutofit fontScale="85000" lnSpcReduction="20000"/>
          </a:bodyPr>
          <a:lstStyle/>
          <a:p>
            <a:pPr marL="0" indent="0">
              <a:buNone/>
            </a:pPr>
            <a:r>
              <a:rPr lang="en-US" b="1" dirty="0"/>
              <a:t>14) Tolvaptan is thought to be most effective for which one of the following patient-population?</a:t>
            </a:r>
          </a:p>
          <a:p>
            <a:pPr marL="0" indent="0">
              <a:buNone/>
            </a:pPr>
            <a:endParaRPr lang="en-US" dirty="0"/>
          </a:p>
          <a:p>
            <a:pPr marL="0" indent="0">
              <a:buNone/>
            </a:pPr>
            <a:endParaRPr lang="en-US" dirty="0"/>
          </a:p>
          <a:p>
            <a:pPr marL="0" indent="0">
              <a:buNone/>
            </a:pPr>
            <a:r>
              <a:rPr lang="en-US" dirty="0"/>
              <a:t>A. A 47-year-old man with ADPKD, bilateral cystic disease, height-adjusted total kidney volume of 550 mL/m, 1.5%/year cystic growth, estimated glomerular filtration (eGFR) 40 mL/min/1.73 m2</a:t>
            </a:r>
          </a:p>
          <a:p>
            <a:pPr marL="0" indent="0">
              <a:buNone/>
            </a:pPr>
            <a:r>
              <a:rPr lang="en-US" dirty="0"/>
              <a:t>B. A 62-year-old woman with ADPKD, bilateral cystic disease, height-adjusted total kidney volume of 1,750 mL/m, 4.5%/year cystic growth, eGFR 20 mL/min/1.73 m2</a:t>
            </a:r>
          </a:p>
          <a:p>
            <a:pPr marL="0" indent="0">
              <a:buNone/>
            </a:pPr>
            <a:r>
              <a:rPr lang="en-US" dirty="0"/>
              <a:t>C. A 52-year-old man with ADPKD, bilateral cystic disease, height-adjusted total kidney volume of 1,550 mL/m, 4.0%/year cystic growth, eGFR 35 mL/min/1.73 m2</a:t>
            </a:r>
          </a:p>
          <a:p>
            <a:pPr marL="0" indent="0">
              <a:buNone/>
            </a:pPr>
            <a:r>
              <a:rPr lang="en-US" dirty="0"/>
              <a:t>D. A 27-year-old woman with ADPKD, unilateral cystic disease, height-adjusted total kidney volume of 750 mL/m, 1.5%/year cystic growth, eGFR 90 mL/min/1.73 m2</a:t>
            </a:r>
          </a:p>
        </p:txBody>
      </p:sp>
    </p:spTree>
    <p:extLst>
      <p:ext uri="{BB962C8B-B14F-4D97-AF65-F5344CB8AC3E}">
        <p14:creationId xmlns:p14="http://schemas.microsoft.com/office/powerpoint/2010/main" val="37950240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2996D-9E48-1C35-43BA-5CF1DB275BE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EBF9E1-D032-C117-C6C5-6827E57E7445}"/>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DF4D21-A071-B804-1E23-55A15727ABB9}"/>
              </a:ext>
            </a:extLst>
          </p:cNvPr>
          <p:cNvSpPr>
            <a:spLocks noGrp="1"/>
          </p:cNvSpPr>
          <p:nvPr>
            <p:ph type="title"/>
          </p:nvPr>
        </p:nvSpPr>
        <p:spPr/>
        <p:txBody>
          <a:bodyPr>
            <a:noAutofit/>
          </a:bodyPr>
          <a:lstStyle/>
          <a:p>
            <a:r>
              <a:rPr lang="en-US" sz="3200" dirty="0"/>
              <a:t>14) C. A 52-year-old man with ADPKD, bilateral cystic disease, height-adjusted total kidney volume of 1,550 mL/m, 4.0%/year cystic growth, eGFR 35 mL/min/1.73 m2</a:t>
            </a:r>
          </a:p>
        </p:txBody>
      </p:sp>
      <p:sp>
        <p:nvSpPr>
          <p:cNvPr id="5" name="Content Placeholder 4">
            <a:extLst>
              <a:ext uri="{FF2B5EF4-FFF2-40B4-BE49-F238E27FC236}">
                <a16:creationId xmlns:a16="http://schemas.microsoft.com/office/drawing/2014/main" id="{BC79317D-A948-1BE7-B850-EF353AFDCC47}"/>
              </a:ext>
            </a:extLst>
          </p:cNvPr>
          <p:cNvSpPr>
            <a:spLocks noGrp="1"/>
          </p:cNvSpPr>
          <p:nvPr>
            <p:ph idx="1"/>
          </p:nvPr>
        </p:nvSpPr>
        <p:spPr/>
        <p:txBody>
          <a:bodyPr>
            <a:normAutofit/>
          </a:bodyPr>
          <a:lstStyle/>
          <a:p>
            <a:endParaRPr lang="en-US" dirty="0"/>
          </a:p>
          <a:p>
            <a:r>
              <a:rPr lang="en-US" dirty="0"/>
              <a:t>Patients who most likely benefit from tolvaptan treatment may be identified as having all of the following: ADPKD Mayo Class 1C, 1D, or 1E (which generally correspond to having height-adjusted total kidney volume &gt; 800 to 1,000 mL/m and &gt;3%/year cystic growth for individuals below the age of 55), eGFR ≥ 25 mL/min/1.73 m2, and age 18 to 55 years old. Current tolvaptan treatment recommendation does not include patients with atypical presentation of ADPKD (i.e., unilateral/focal disease or bilateral disease with parenchymal atrophy).</a:t>
            </a:r>
          </a:p>
        </p:txBody>
      </p:sp>
    </p:spTree>
    <p:extLst>
      <p:ext uri="{BB962C8B-B14F-4D97-AF65-F5344CB8AC3E}">
        <p14:creationId xmlns:p14="http://schemas.microsoft.com/office/powerpoint/2010/main" val="9961519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0B330-7FDA-6E21-A5B9-045CB7312F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CA2420-ED77-B0DC-CFC4-AACFD79B300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1793AC8-47A2-0CF8-3E0F-BF3B1072FFD6}"/>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4CABDE6-C431-D76B-3D91-4BE9B686FE64}"/>
              </a:ext>
            </a:extLst>
          </p:cNvPr>
          <p:cNvSpPr>
            <a:spLocks noGrp="1"/>
          </p:cNvSpPr>
          <p:nvPr>
            <p:ph idx="1"/>
          </p:nvPr>
        </p:nvSpPr>
        <p:spPr/>
        <p:txBody>
          <a:bodyPr>
            <a:normAutofit/>
          </a:bodyPr>
          <a:lstStyle/>
          <a:p>
            <a:pPr marL="0" indent="0">
              <a:buNone/>
            </a:pPr>
            <a:r>
              <a:rPr lang="en-US" b="1" dirty="0"/>
              <a:t>15) Which one of the following is not a potential complication from tolvaptan therapy for patients with autosomal dominant polycystic kidney disease?</a:t>
            </a:r>
          </a:p>
          <a:p>
            <a:pPr marL="0" indent="0">
              <a:buNone/>
            </a:pPr>
            <a:endParaRPr lang="en-US" dirty="0"/>
          </a:p>
          <a:p>
            <a:pPr marL="0" indent="0">
              <a:buNone/>
            </a:pPr>
            <a:r>
              <a:rPr lang="en-US" dirty="0"/>
              <a:t>A. Uric acid elevations</a:t>
            </a:r>
          </a:p>
          <a:p>
            <a:pPr marL="0" indent="0">
              <a:buNone/>
            </a:pPr>
            <a:r>
              <a:rPr lang="en-US" dirty="0"/>
              <a:t>B. Hepatocellular toxicity</a:t>
            </a:r>
          </a:p>
          <a:p>
            <a:pPr marL="0" indent="0">
              <a:buNone/>
            </a:pPr>
            <a:r>
              <a:rPr lang="en-US" dirty="0"/>
              <a:t>C. Drug interaction (CYP3A inhibitors)</a:t>
            </a:r>
          </a:p>
          <a:p>
            <a:pPr marL="0" indent="0">
              <a:buNone/>
            </a:pPr>
            <a:r>
              <a:rPr lang="en-US" dirty="0"/>
              <a:t>D. Uric acid kidney stone</a:t>
            </a:r>
          </a:p>
        </p:txBody>
      </p:sp>
    </p:spTree>
    <p:extLst>
      <p:ext uri="{BB962C8B-B14F-4D97-AF65-F5344CB8AC3E}">
        <p14:creationId xmlns:p14="http://schemas.microsoft.com/office/powerpoint/2010/main" val="301055740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77BB8-C874-18A9-CADC-A6CE3A965C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7FDC92-7242-8DF3-C141-4249BBD70B0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D1BA3DA-0CDC-8E96-0CF3-5A8F641071E0}"/>
              </a:ext>
            </a:extLst>
          </p:cNvPr>
          <p:cNvSpPr>
            <a:spLocks noGrp="1"/>
          </p:cNvSpPr>
          <p:nvPr>
            <p:ph type="title"/>
          </p:nvPr>
        </p:nvSpPr>
        <p:spPr/>
        <p:txBody>
          <a:bodyPr/>
          <a:lstStyle/>
          <a:p>
            <a:r>
              <a:rPr lang="en-US" dirty="0"/>
              <a:t>15) D. Uric acid kidney stone</a:t>
            </a:r>
          </a:p>
        </p:txBody>
      </p:sp>
      <p:sp>
        <p:nvSpPr>
          <p:cNvPr id="5" name="Content Placeholder 4">
            <a:extLst>
              <a:ext uri="{FF2B5EF4-FFF2-40B4-BE49-F238E27FC236}">
                <a16:creationId xmlns:a16="http://schemas.microsoft.com/office/drawing/2014/main" id="{F0195C9A-E63B-EEF9-07EE-E3509498CAAA}"/>
              </a:ext>
            </a:extLst>
          </p:cNvPr>
          <p:cNvSpPr>
            <a:spLocks noGrp="1"/>
          </p:cNvSpPr>
          <p:nvPr>
            <p:ph idx="1"/>
          </p:nvPr>
        </p:nvSpPr>
        <p:spPr/>
        <p:txBody>
          <a:bodyPr>
            <a:normAutofit fontScale="92500" lnSpcReduction="10000"/>
          </a:bodyPr>
          <a:lstStyle/>
          <a:p>
            <a:r>
              <a:rPr lang="en-US" dirty="0"/>
              <a:t>Tolvaptan induces aquaresis, which can lead to complications associated with volume depletion including thirst and elevated uric acid but may confer lower incidence of kidney stones and urinary tract infections. Rare cases of gout have been reported with tolvaptan. Drug interactions must be considered with the use of tolvaptan. In particular, concomitant use of strong CYP3A inhibitors (e.g., ketoconazole, itraconazole, clarithromycin, lopinavir, ritonavir, and indinavir) is contraindicated. Moderate CYP3A inhibitors (e.g., amiodarone, erythromycin, fluconazole, diltiazem, verapamil, grapefruit, imatinib, and </a:t>
            </a:r>
            <a:r>
              <a:rPr lang="en-US" dirty="0" err="1"/>
              <a:t>fosamprenavir</a:t>
            </a:r>
            <a:r>
              <a:rPr lang="en-US" dirty="0"/>
              <a:t>) can increase tolvaptan exposure, which may necessitate lowering tolvaptan dosing. Transaminitis with potential for severe hepatocellular toxicity is a major concern with the use of tolvaptan. Tolvaptan is thought to be beneficial against stone formation (presumably via increased urine output).</a:t>
            </a:r>
          </a:p>
        </p:txBody>
      </p:sp>
    </p:spTree>
    <p:extLst>
      <p:ext uri="{BB962C8B-B14F-4D97-AF65-F5344CB8AC3E}">
        <p14:creationId xmlns:p14="http://schemas.microsoft.com/office/powerpoint/2010/main" val="11319962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9D901-CF51-D39C-8106-3FB4FE9A20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E91AC85-6975-AF45-BEDA-E8D081124B95}"/>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9C36B77-1D25-F186-8382-5AB455126664}"/>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A0AB2E97-58BA-35A2-EE08-50D2A36A8A82}"/>
              </a:ext>
            </a:extLst>
          </p:cNvPr>
          <p:cNvSpPr>
            <a:spLocks noGrp="1"/>
          </p:cNvSpPr>
          <p:nvPr>
            <p:ph idx="1"/>
          </p:nvPr>
        </p:nvSpPr>
        <p:spPr/>
        <p:txBody>
          <a:bodyPr>
            <a:normAutofit/>
          </a:bodyPr>
          <a:lstStyle/>
          <a:p>
            <a:pPr marL="0" indent="0">
              <a:buNone/>
            </a:pPr>
            <a:r>
              <a:rPr lang="en-US" b="1" dirty="0"/>
              <a:t>16) Which one of the following is not an established complication observed with autosomal dominant polycystic kidney disease (ADPKD)?</a:t>
            </a:r>
          </a:p>
          <a:p>
            <a:pPr marL="0" indent="0">
              <a:buNone/>
            </a:pPr>
            <a:endParaRPr lang="en-US" dirty="0"/>
          </a:p>
          <a:p>
            <a:pPr marL="0" indent="0">
              <a:buNone/>
            </a:pPr>
            <a:r>
              <a:rPr lang="en-US" dirty="0"/>
              <a:t>A. Diverticulosis</a:t>
            </a:r>
          </a:p>
          <a:p>
            <a:pPr marL="0" indent="0">
              <a:buNone/>
            </a:pPr>
            <a:r>
              <a:rPr lang="en-US" dirty="0"/>
              <a:t>B. Mitral valve prolapse</a:t>
            </a:r>
          </a:p>
          <a:p>
            <a:pPr marL="0" indent="0">
              <a:buNone/>
            </a:pPr>
            <a:r>
              <a:rPr lang="en-US" dirty="0"/>
              <a:t>C. Calcium oxalate stone</a:t>
            </a:r>
          </a:p>
          <a:p>
            <a:pPr marL="0" indent="0">
              <a:buNone/>
            </a:pPr>
            <a:r>
              <a:rPr lang="en-US" dirty="0"/>
              <a:t>D. Renal cell carcinoma (RCC)</a:t>
            </a:r>
          </a:p>
        </p:txBody>
      </p:sp>
    </p:spTree>
    <p:extLst>
      <p:ext uri="{BB962C8B-B14F-4D97-AF65-F5344CB8AC3E}">
        <p14:creationId xmlns:p14="http://schemas.microsoft.com/office/powerpoint/2010/main" val="1366769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Complex Cysts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1" y="1825625"/>
            <a:ext cx="6057900" cy="4351338"/>
          </a:xfrm>
        </p:spPr>
        <p:txBody>
          <a:bodyPr/>
          <a:lstStyle/>
          <a:p>
            <a:r>
              <a:rPr lang="en-US" dirty="0"/>
              <a:t>High risk of malignancy</a:t>
            </a:r>
          </a:p>
          <a:p>
            <a:r>
              <a:rPr lang="en-US" dirty="0"/>
              <a:t>Ultrasound Features</a:t>
            </a:r>
          </a:p>
          <a:p>
            <a:pPr lvl="1"/>
            <a:r>
              <a:rPr lang="en-US" dirty="0"/>
              <a:t>Septations</a:t>
            </a:r>
          </a:p>
          <a:p>
            <a:pPr lvl="1"/>
            <a:r>
              <a:rPr lang="en-US" dirty="0"/>
              <a:t>Calcifications</a:t>
            </a:r>
          </a:p>
          <a:p>
            <a:pPr lvl="1"/>
            <a:r>
              <a:rPr lang="en-US" dirty="0"/>
              <a:t>Solid features</a:t>
            </a:r>
          </a:p>
          <a:p>
            <a:pPr lvl="1"/>
            <a:r>
              <a:rPr lang="en-US" dirty="0"/>
              <a:t>Thickened or irregular walls</a:t>
            </a:r>
          </a:p>
          <a:p>
            <a:pPr lvl="1"/>
            <a:r>
              <a:rPr lang="en-US" dirty="0"/>
              <a:t>Vascular component (contrast/doppler enhanced)</a:t>
            </a:r>
          </a:p>
          <a:p>
            <a:r>
              <a:rPr lang="en-US" dirty="0"/>
              <a:t>Require further imaging with CT or MRI</a:t>
            </a:r>
          </a:p>
        </p:txBody>
      </p:sp>
      <p:pic>
        <p:nvPicPr>
          <p:cNvPr id="3074" name="Picture 2" descr="2.1.3 Renal cysts | Ultrasound Cases">
            <a:extLst>
              <a:ext uri="{FF2B5EF4-FFF2-40B4-BE49-F238E27FC236}">
                <a16:creationId xmlns:a16="http://schemas.microsoft.com/office/drawing/2014/main" id="{7190ECE7-FC46-B95D-2233-56D0CD0667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9844" y="753750"/>
            <a:ext cx="3663951" cy="27479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nal cyst - Bosniak IV | Radiology Case | Radiopaedia.org">
            <a:extLst>
              <a:ext uri="{FF2B5EF4-FFF2-40B4-BE49-F238E27FC236}">
                <a16:creationId xmlns:a16="http://schemas.microsoft.com/office/drawing/2014/main" id="{A59D89E5-9355-50E9-9C8C-F4A283FA7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100" y="3026881"/>
            <a:ext cx="5199904" cy="32850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4A85CC-5334-C826-058B-5B746AC2D0A9}"/>
              </a:ext>
            </a:extLst>
          </p:cNvPr>
          <p:cNvSpPr txBox="1"/>
          <p:nvPr/>
        </p:nvSpPr>
        <p:spPr>
          <a:xfrm>
            <a:off x="9894014" y="6556137"/>
            <a:ext cx="971741" cy="246221"/>
          </a:xfrm>
          <a:prstGeom prst="rect">
            <a:avLst/>
          </a:prstGeom>
          <a:noFill/>
        </p:spPr>
        <p:txBody>
          <a:bodyPr wrap="none" rtlCol="0">
            <a:spAutoFit/>
          </a:bodyPr>
          <a:lstStyle/>
          <a:p>
            <a:r>
              <a:rPr lang="en-US" sz="1000" dirty="0" err="1"/>
              <a:t>Radiopedia.org</a:t>
            </a:r>
            <a:endParaRPr lang="en-US" sz="1000" dirty="0"/>
          </a:p>
        </p:txBody>
      </p:sp>
    </p:spTree>
    <p:extLst>
      <p:ext uri="{BB962C8B-B14F-4D97-AF65-F5344CB8AC3E}">
        <p14:creationId xmlns:p14="http://schemas.microsoft.com/office/powerpoint/2010/main" val="2527395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46206-AB6A-F83E-525E-A01C1608E9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93B329-0CD9-4406-940F-81255A9084A5}"/>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9984F77-92CE-5F3A-641E-B552E267B7B0}"/>
              </a:ext>
            </a:extLst>
          </p:cNvPr>
          <p:cNvSpPr>
            <a:spLocks noGrp="1"/>
          </p:cNvSpPr>
          <p:nvPr>
            <p:ph type="title"/>
          </p:nvPr>
        </p:nvSpPr>
        <p:spPr/>
        <p:txBody>
          <a:bodyPr/>
          <a:lstStyle/>
          <a:p>
            <a:r>
              <a:rPr lang="en-US" dirty="0"/>
              <a:t>16) D. Renal cell carcinoma (RCC)</a:t>
            </a:r>
          </a:p>
        </p:txBody>
      </p:sp>
      <p:sp>
        <p:nvSpPr>
          <p:cNvPr id="5" name="Content Placeholder 4">
            <a:extLst>
              <a:ext uri="{FF2B5EF4-FFF2-40B4-BE49-F238E27FC236}">
                <a16:creationId xmlns:a16="http://schemas.microsoft.com/office/drawing/2014/main" id="{95BE0DD1-67E0-D9EA-2671-E820D701AD96}"/>
              </a:ext>
            </a:extLst>
          </p:cNvPr>
          <p:cNvSpPr>
            <a:spLocks noGrp="1"/>
          </p:cNvSpPr>
          <p:nvPr>
            <p:ph idx="1"/>
          </p:nvPr>
        </p:nvSpPr>
        <p:spPr/>
        <p:txBody>
          <a:bodyPr/>
          <a:lstStyle/>
          <a:p>
            <a:r>
              <a:rPr lang="en-US" dirty="0"/>
              <a:t>Data regarding an increased risk in RCC among patients with ADPKD are conflicting. All other complications have been well described. In terms of kidney stones, both uric acid and calcium oxalate stones may occur.</a:t>
            </a:r>
          </a:p>
        </p:txBody>
      </p:sp>
    </p:spTree>
    <p:extLst>
      <p:ext uri="{BB962C8B-B14F-4D97-AF65-F5344CB8AC3E}">
        <p14:creationId xmlns:p14="http://schemas.microsoft.com/office/powerpoint/2010/main" val="33787190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984D91-AD13-7258-1069-21AA1DA6050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EE8AFA6-1419-1DF8-A260-F2D80711BE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755896-CF50-1281-2615-EBCC6A2FF856}"/>
              </a:ext>
            </a:extLst>
          </p:cNvPr>
          <p:cNvSpPr>
            <a:spLocks noGrp="1"/>
          </p:cNvSpPr>
          <p:nvPr>
            <p:ph sz="half" idx="1"/>
          </p:nvPr>
        </p:nvSpPr>
        <p:spPr/>
        <p:txBody>
          <a:bodyPr>
            <a:normAutofit fontScale="62500" lnSpcReduction="20000"/>
          </a:bodyPr>
          <a:lstStyle/>
          <a:p>
            <a:pPr marL="0" indent="0">
              <a:buNone/>
            </a:pPr>
            <a:r>
              <a:rPr lang="en-US" dirty="0"/>
              <a:t>17) A 21-year-old man from a small town in Mexico presents with a history of retinitis pigmentosa and polyuria. His family history is notable for kidney failure in his uncle at the age of 15. His parents have no known kidney disease. He does not know his grandparents’ medical history. There is no history of sensorineural deafness in patient or his family.</a:t>
            </a:r>
          </a:p>
          <a:p>
            <a:pPr marL="0" indent="0">
              <a:buNone/>
            </a:pPr>
            <a:r>
              <a:rPr lang="en-US" dirty="0"/>
              <a:t>Laboratory findings:</a:t>
            </a:r>
          </a:p>
          <a:p>
            <a:pPr marL="0" indent="0">
              <a:buNone/>
            </a:pPr>
            <a:endParaRPr lang="en-US" dirty="0"/>
          </a:p>
          <a:p>
            <a:pPr marL="0" indent="0">
              <a:buNone/>
            </a:pPr>
            <a:r>
              <a:rPr lang="en-US" b="1" dirty="0"/>
              <a:t>Which one of the following is the most likely diagnosis?</a:t>
            </a:r>
          </a:p>
          <a:p>
            <a:pPr marL="0" indent="0">
              <a:buNone/>
            </a:pPr>
            <a:r>
              <a:rPr lang="en-US" dirty="0"/>
              <a:t>A. Autosomal recessive nephronophthisis</a:t>
            </a:r>
          </a:p>
          <a:p>
            <a:pPr marL="0" indent="0">
              <a:buNone/>
            </a:pPr>
            <a:r>
              <a:rPr lang="en-US" dirty="0"/>
              <a:t>B. Thin basement membrane disease</a:t>
            </a:r>
          </a:p>
          <a:p>
            <a:pPr marL="0" indent="0">
              <a:buNone/>
            </a:pPr>
            <a:r>
              <a:rPr lang="en-US" dirty="0"/>
              <a:t>C. Mesoamerican nephropathy</a:t>
            </a:r>
          </a:p>
          <a:p>
            <a:pPr marL="0" indent="0">
              <a:buNone/>
            </a:pPr>
            <a:r>
              <a:rPr lang="en-US" dirty="0"/>
              <a:t>D. Medullary sponge kidney</a:t>
            </a:r>
          </a:p>
          <a:p>
            <a:endParaRPr lang="en-US" dirty="0"/>
          </a:p>
        </p:txBody>
      </p:sp>
      <p:sp>
        <p:nvSpPr>
          <p:cNvPr id="4" name="Content Placeholder 3">
            <a:extLst>
              <a:ext uri="{FF2B5EF4-FFF2-40B4-BE49-F238E27FC236}">
                <a16:creationId xmlns:a16="http://schemas.microsoft.com/office/drawing/2014/main" id="{3C8FA81F-ADD4-ABC2-590A-7BC170ED03A3}"/>
              </a:ext>
            </a:extLst>
          </p:cNvPr>
          <p:cNvSpPr>
            <a:spLocks noGrp="1"/>
          </p:cNvSpPr>
          <p:nvPr>
            <p:ph sz="half" idx="2"/>
          </p:nvPr>
        </p:nvSpPr>
        <p:spPr/>
        <p:txBody>
          <a:bodyPr>
            <a:normAutofit fontScale="62500" lnSpcReduction="20000"/>
          </a:bodyPr>
          <a:lstStyle/>
          <a:p>
            <a:pPr marL="0" indent="0">
              <a:buNone/>
            </a:pPr>
            <a:r>
              <a:rPr lang="en-US" dirty="0"/>
              <a:t>Serum chemistry:</a:t>
            </a:r>
          </a:p>
          <a:p>
            <a:pPr marL="0" indent="0">
              <a:buNone/>
            </a:pPr>
            <a:r>
              <a:rPr lang="en-US" dirty="0"/>
              <a:t>Sodium	129 mmol/L</a:t>
            </a:r>
          </a:p>
          <a:p>
            <a:pPr marL="0" indent="0">
              <a:buNone/>
            </a:pPr>
            <a:r>
              <a:rPr lang="en-US" dirty="0"/>
              <a:t>Potassium	4.9 mmol/L</a:t>
            </a:r>
          </a:p>
          <a:p>
            <a:pPr marL="0" indent="0">
              <a:buNone/>
            </a:pPr>
            <a:r>
              <a:rPr lang="en-US" dirty="0"/>
              <a:t>Chloride	93 mmol/L</a:t>
            </a:r>
          </a:p>
          <a:p>
            <a:pPr marL="0" indent="0">
              <a:buNone/>
            </a:pPr>
            <a:r>
              <a:rPr lang="en-US" dirty="0"/>
              <a:t>Total CO2	17 mmol/L</a:t>
            </a:r>
          </a:p>
          <a:p>
            <a:pPr marL="0" indent="0">
              <a:buNone/>
            </a:pPr>
            <a:r>
              <a:rPr lang="en-US" dirty="0"/>
              <a:t>Blood urea nitrogen	67 mg/dL</a:t>
            </a:r>
          </a:p>
          <a:p>
            <a:pPr marL="0" indent="0">
              <a:buNone/>
            </a:pPr>
            <a:r>
              <a:rPr lang="en-US" dirty="0"/>
              <a:t>Creatinine	4.9 mg/dL</a:t>
            </a:r>
          </a:p>
          <a:p>
            <a:pPr marL="0" indent="0">
              <a:buNone/>
            </a:pPr>
            <a:r>
              <a:rPr lang="en-US" dirty="0"/>
              <a:t>Glucose	78 mg/dL</a:t>
            </a:r>
          </a:p>
          <a:p>
            <a:pPr marL="0" indent="0">
              <a:buNone/>
            </a:pPr>
            <a:r>
              <a:rPr lang="en-US" dirty="0"/>
              <a:t>Albumin	3.1 g/dL</a:t>
            </a:r>
          </a:p>
          <a:p>
            <a:pPr marL="0" indent="0">
              <a:buNone/>
            </a:pPr>
            <a:r>
              <a:rPr lang="en-US" dirty="0"/>
              <a:t>Uric acid	10.1 mg/dL</a:t>
            </a:r>
          </a:p>
          <a:p>
            <a:pPr marL="0" indent="0">
              <a:buNone/>
            </a:pPr>
            <a:r>
              <a:rPr lang="en-US" dirty="0"/>
              <a:t>Urinalysis: specific gravity 1.009, pH 5.5, protein 100 mg/dL, no cells or casts</a:t>
            </a:r>
          </a:p>
          <a:p>
            <a:pPr marL="0" indent="0">
              <a:buNone/>
            </a:pPr>
            <a:r>
              <a:rPr lang="en-US" dirty="0"/>
              <a:t>Kidney ultrasound reveals bilateral small echogenic kidneys without hydronephrosis or stones.</a:t>
            </a:r>
          </a:p>
          <a:p>
            <a:endParaRPr lang="en-US" dirty="0"/>
          </a:p>
        </p:txBody>
      </p:sp>
    </p:spTree>
    <p:extLst>
      <p:ext uri="{BB962C8B-B14F-4D97-AF65-F5344CB8AC3E}">
        <p14:creationId xmlns:p14="http://schemas.microsoft.com/office/powerpoint/2010/main" val="112717565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D8132-E4B4-63A2-AA97-16F8E8EFC89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205282-CF71-C50A-9EE7-AC852DBC7E16}"/>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353AD1B-4933-F308-C8FA-D421DF976372}"/>
              </a:ext>
            </a:extLst>
          </p:cNvPr>
          <p:cNvSpPr>
            <a:spLocks noGrp="1"/>
          </p:cNvSpPr>
          <p:nvPr>
            <p:ph type="title"/>
          </p:nvPr>
        </p:nvSpPr>
        <p:spPr/>
        <p:txBody>
          <a:bodyPr/>
          <a:lstStyle/>
          <a:p>
            <a:r>
              <a:rPr lang="en-US" dirty="0"/>
              <a:t>17) A. Autosomal recessive nephronophthisis</a:t>
            </a:r>
          </a:p>
        </p:txBody>
      </p:sp>
      <p:sp>
        <p:nvSpPr>
          <p:cNvPr id="5" name="Content Placeholder 4">
            <a:extLst>
              <a:ext uri="{FF2B5EF4-FFF2-40B4-BE49-F238E27FC236}">
                <a16:creationId xmlns:a16="http://schemas.microsoft.com/office/drawing/2014/main" id="{A1835B9A-37E9-9A1F-1E26-85528EA00502}"/>
              </a:ext>
            </a:extLst>
          </p:cNvPr>
          <p:cNvSpPr>
            <a:spLocks noGrp="1"/>
          </p:cNvSpPr>
          <p:nvPr>
            <p:ph idx="1"/>
          </p:nvPr>
        </p:nvSpPr>
        <p:spPr/>
        <p:txBody>
          <a:bodyPr>
            <a:normAutofit fontScale="77500" lnSpcReduction="20000"/>
          </a:bodyPr>
          <a:lstStyle/>
          <a:p>
            <a:r>
              <a:rPr lang="en-US" dirty="0"/>
              <a:t>The inheritance pattern for this case may be consistent with autosomal recessive disease. Thin basement membrane disease may present with an autosomal dominant or recessive pattern but does not commonly lead to kidney failure, particularly at a young age. Mesoamerican nephropathy is originally described in sugarcane workers in Central America who presents with severe kidney failure due to chronic tubulointerstitial nephritis and global glomerulosclerosis in association with hyperuricemia but interestingly with hypokalemia, not hyperkalemia. Medullary sponge kidney is typically sporadic but may manifest with familial clustering involving an autosomal dominant inheritance pattern and associated with nephrocalcinosis but usually does not progress to end-stage kidney disease. Current patient has a family history of kidney disease with end-stage kidney disease at a young age. His clinical presentation is consistent with a chronic tubulointerstitial disease, given bilateral small kidneys and relatively benign urinalysis. Autosomal recessive tubulointerstitial disease, also known as nephronophthisis, is the most likely diagnosis. Patients with this condition present with end-stage kidney disease in infancy/young children age, and typically by the third decade of life. Retinitis pigmentosa may be an associated clinical manifestation. Kidney ultrasound typically reveals small kidneys with or without corticomedullary cysts.</a:t>
            </a:r>
          </a:p>
        </p:txBody>
      </p:sp>
    </p:spTree>
    <p:extLst>
      <p:ext uri="{BB962C8B-B14F-4D97-AF65-F5344CB8AC3E}">
        <p14:creationId xmlns:p14="http://schemas.microsoft.com/office/powerpoint/2010/main" val="14355992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39613-10A2-9A02-E294-5F0E4F6AF6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C7B822B-AC43-C6DC-3723-33F2042B72B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47A02E-6A5E-E36C-F01E-281AB9A421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D97256-3050-37D4-67B7-67CE3E3B29EC}"/>
              </a:ext>
            </a:extLst>
          </p:cNvPr>
          <p:cNvSpPr>
            <a:spLocks noGrp="1"/>
          </p:cNvSpPr>
          <p:nvPr>
            <p:ph sz="half" idx="1"/>
          </p:nvPr>
        </p:nvSpPr>
        <p:spPr/>
        <p:txBody>
          <a:bodyPr>
            <a:normAutofit fontScale="32500" lnSpcReduction="20000"/>
          </a:bodyPr>
          <a:lstStyle/>
          <a:p>
            <a:pPr marL="0" indent="0">
              <a:buNone/>
            </a:pPr>
            <a:r>
              <a:rPr lang="en-US" sz="4300" dirty="0"/>
              <a:t>18) A 32-year-old woman is referred to your clinic for an estimated glomerular filtration rate of 65 mL/min/1.73 m2. Her current medical history includes mild hypertension being controlled by healthy lifestyle modifications only. She denies any history of tobacco smoking, alcohol, or recreational drug use. On review on systems, she endorses a history of intermittent headaches and palpitations. She is not taking any medications. Physical examination including skin is unremarkable.</a:t>
            </a:r>
          </a:p>
          <a:p>
            <a:pPr marL="0" indent="0">
              <a:buNone/>
            </a:pPr>
            <a:r>
              <a:rPr lang="en-US" sz="4300" dirty="0"/>
              <a:t>Kidney ultrasound reveals three simple cysts on the right and six on the left kidney ranging from 1 to 2 cm. There is a 2 cm × 3.2 cm complex cyst, </a:t>
            </a:r>
            <a:r>
              <a:rPr lang="en-US" sz="4300" dirty="0" err="1"/>
              <a:t>Bosniak</a:t>
            </a:r>
            <a:r>
              <a:rPr lang="en-US" sz="4300" dirty="0"/>
              <a:t> III equivalent, in the upper pole of the right kidney, and a 1.2 cm × 2.7 cm complex cyst, </a:t>
            </a:r>
            <a:r>
              <a:rPr lang="en-US" sz="4300" dirty="0" err="1"/>
              <a:t>Bosniak</a:t>
            </a:r>
            <a:r>
              <a:rPr lang="en-US" sz="4300" dirty="0"/>
              <a:t> </a:t>
            </a:r>
            <a:r>
              <a:rPr lang="en-US" sz="4300" dirty="0" err="1"/>
              <a:t>IIf</a:t>
            </a:r>
            <a:r>
              <a:rPr lang="en-US" sz="4300" dirty="0"/>
              <a:t> equivalent, in the upper pole of the left kidney.</a:t>
            </a:r>
          </a:p>
          <a:p>
            <a:pPr marL="0" indent="0">
              <a:buNone/>
            </a:pPr>
            <a:r>
              <a:rPr lang="en-US" sz="4300" dirty="0"/>
              <a:t>Both complex cysts enhanced with intravenous contrast computed tomography.</a:t>
            </a:r>
          </a:p>
          <a:p>
            <a:pPr marL="0" indent="0">
              <a:buNone/>
            </a:pPr>
            <a:r>
              <a:rPr lang="en-US" sz="4300" b="1" dirty="0"/>
              <a:t>Which one of the following may be the most likely diagnosis?</a:t>
            </a:r>
          </a:p>
          <a:p>
            <a:pPr marL="0" indent="0">
              <a:buNone/>
            </a:pPr>
            <a:r>
              <a:rPr lang="en-US" sz="4300" dirty="0"/>
              <a:t>A. Tuberous sclerosis (TSC)</a:t>
            </a:r>
          </a:p>
          <a:p>
            <a:pPr marL="0" indent="0">
              <a:buNone/>
            </a:pPr>
            <a:r>
              <a:rPr lang="en-US" sz="4300" dirty="0"/>
              <a:t>B. Birt–Hogg–Dubé (BHD) syndrome</a:t>
            </a:r>
          </a:p>
          <a:p>
            <a:pPr marL="0" indent="0">
              <a:buNone/>
            </a:pPr>
            <a:r>
              <a:rPr lang="en-US" sz="4300" dirty="0"/>
              <a:t>C. Von Hippel–Lindau (</a:t>
            </a:r>
            <a:r>
              <a:rPr lang="en-US" sz="4300" dirty="0" err="1"/>
              <a:t>vHL</a:t>
            </a:r>
            <a:r>
              <a:rPr lang="en-US" sz="4300" dirty="0"/>
              <a:t>) syndrome</a:t>
            </a:r>
          </a:p>
          <a:p>
            <a:pPr marL="0" indent="0">
              <a:buNone/>
            </a:pPr>
            <a:r>
              <a:rPr lang="en-US" sz="4300" dirty="0"/>
              <a:t>D. Acquired cystic kidney disease (ACKD)</a:t>
            </a:r>
          </a:p>
          <a:p>
            <a:endParaRPr lang="en-US" dirty="0"/>
          </a:p>
        </p:txBody>
      </p:sp>
      <p:sp>
        <p:nvSpPr>
          <p:cNvPr id="4" name="Content Placeholder 3">
            <a:extLst>
              <a:ext uri="{FF2B5EF4-FFF2-40B4-BE49-F238E27FC236}">
                <a16:creationId xmlns:a16="http://schemas.microsoft.com/office/drawing/2014/main" id="{EB82A470-3270-5610-1843-7DC00AC02B38}"/>
              </a:ext>
            </a:extLst>
          </p:cNvPr>
          <p:cNvSpPr>
            <a:spLocks noGrp="1"/>
          </p:cNvSpPr>
          <p:nvPr>
            <p:ph sz="half" idx="2"/>
          </p:nvPr>
        </p:nvSpPr>
        <p:spPr/>
        <p:txBody>
          <a:bodyPr>
            <a:noAutofit/>
          </a:bodyPr>
          <a:lstStyle/>
          <a:p>
            <a:pPr marL="0" indent="0">
              <a:lnSpc>
                <a:spcPct val="100000"/>
              </a:lnSpc>
              <a:spcBef>
                <a:spcPts val="0"/>
              </a:spcBef>
              <a:buNone/>
            </a:pPr>
            <a:r>
              <a:rPr lang="en-US" sz="1400" dirty="0"/>
              <a:t>Complete blood cell count:</a:t>
            </a:r>
          </a:p>
          <a:p>
            <a:pPr marL="0" indent="0">
              <a:lnSpc>
                <a:spcPct val="100000"/>
              </a:lnSpc>
              <a:spcBef>
                <a:spcPts val="0"/>
              </a:spcBef>
              <a:buNone/>
            </a:pPr>
            <a:r>
              <a:rPr lang="en-US" sz="1400" dirty="0"/>
              <a:t>White blood cells	7 × 103 cells/</a:t>
            </a:r>
            <a:r>
              <a:rPr lang="el-GR" sz="1400" dirty="0"/>
              <a:t>μ</a:t>
            </a:r>
            <a:r>
              <a:rPr lang="en-US" sz="1400" dirty="0"/>
              <a:t>L</a:t>
            </a:r>
          </a:p>
          <a:p>
            <a:pPr marL="0" indent="0">
              <a:lnSpc>
                <a:spcPct val="100000"/>
              </a:lnSpc>
              <a:spcBef>
                <a:spcPts val="0"/>
              </a:spcBef>
              <a:buNone/>
            </a:pPr>
            <a:r>
              <a:rPr lang="en-US" sz="1400" dirty="0"/>
              <a:t>Hemoglobin	17.8 g/L</a:t>
            </a:r>
          </a:p>
          <a:p>
            <a:pPr marL="0" indent="0">
              <a:lnSpc>
                <a:spcPct val="100000"/>
              </a:lnSpc>
              <a:spcBef>
                <a:spcPts val="0"/>
              </a:spcBef>
              <a:buNone/>
            </a:pPr>
            <a:r>
              <a:rPr lang="en-US" sz="1400" dirty="0"/>
              <a:t>Platelets	215 × 103/</a:t>
            </a:r>
            <a:r>
              <a:rPr lang="el-GR" sz="1400" dirty="0"/>
              <a:t>μ</a:t>
            </a:r>
            <a:r>
              <a:rPr lang="en-US" sz="1400" dirty="0"/>
              <a:t>L</a:t>
            </a:r>
          </a:p>
          <a:p>
            <a:pPr marL="0" indent="0">
              <a:lnSpc>
                <a:spcPct val="100000"/>
              </a:lnSpc>
              <a:spcBef>
                <a:spcPts val="0"/>
              </a:spcBef>
              <a:buNone/>
            </a:pPr>
            <a:r>
              <a:rPr lang="en-US" sz="1400" dirty="0"/>
              <a:t>Serum chemistry:</a:t>
            </a:r>
          </a:p>
          <a:p>
            <a:pPr marL="0" indent="0">
              <a:lnSpc>
                <a:spcPct val="100000"/>
              </a:lnSpc>
              <a:spcBef>
                <a:spcPts val="0"/>
              </a:spcBef>
              <a:buNone/>
            </a:pPr>
            <a:r>
              <a:rPr lang="en-US" sz="1400" dirty="0"/>
              <a:t>Sodium	135 mmol/L</a:t>
            </a:r>
          </a:p>
          <a:p>
            <a:pPr marL="0" indent="0">
              <a:lnSpc>
                <a:spcPct val="100000"/>
              </a:lnSpc>
              <a:spcBef>
                <a:spcPts val="0"/>
              </a:spcBef>
              <a:buNone/>
            </a:pPr>
            <a:r>
              <a:rPr lang="en-US" sz="1400" dirty="0"/>
              <a:t>Potassium	4.3 mmol/L</a:t>
            </a:r>
          </a:p>
          <a:p>
            <a:pPr marL="0" indent="0">
              <a:lnSpc>
                <a:spcPct val="100000"/>
              </a:lnSpc>
              <a:spcBef>
                <a:spcPts val="0"/>
              </a:spcBef>
              <a:buNone/>
            </a:pPr>
            <a:r>
              <a:rPr lang="en-US" sz="1400" dirty="0"/>
              <a:t>Chloride	103 mmol/L</a:t>
            </a:r>
          </a:p>
          <a:p>
            <a:pPr marL="0" indent="0">
              <a:lnSpc>
                <a:spcPct val="100000"/>
              </a:lnSpc>
              <a:spcBef>
                <a:spcPts val="0"/>
              </a:spcBef>
              <a:buNone/>
            </a:pPr>
            <a:r>
              <a:rPr lang="en-US" sz="1400" dirty="0"/>
              <a:t>Total CO2	22 mmol/L</a:t>
            </a:r>
          </a:p>
          <a:p>
            <a:pPr marL="0" indent="0">
              <a:lnSpc>
                <a:spcPct val="100000"/>
              </a:lnSpc>
              <a:spcBef>
                <a:spcPts val="0"/>
              </a:spcBef>
              <a:buNone/>
            </a:pPr>
            <a:r>
              <a:rPr lang="en-US" sz="1400" dirty="0"/>
              <a:t>Blood urea nitrogen	11 mg/dL</a:t>
            </a:r>
          </a:p>
          <a:p>
            <a:pPr marL="0" indent="0">
              <a:lnSpc>
                <a:spcPct val="100000"/>
              </a:lnSpc>
              <a:spcBef>
                <a:spcPts val="0"/>
              </a:spcBef>
              <a:buNone/>
            </a:pPr>
            <a:r>
              <a:rPr lang="en-US" sz="1400" dirty="0"/>
              <a:t>Creatinine	1.6 mg/dL</a:t>
            </a:r>
          </a:p>
          <a:p>
            <a:pPr marL="0" indent="0">
              <a:lnSpc>
                <a:spcPct val="100000"/>
              </a:lnSpc>
              <a:spcBef>
                <a:spcPts val="0"/>
              </a:spcBef>
              <a:buNone/>
            </a:pPr>
            <a:r>
              <a:rPr lang="en-US" sz="1400" dirty="0"/>
              <a:t>Glucose	78 mg/dL</a:t>
            </a:r>
          </a:p>
          <a:p>
            <a:pPr marL="0" indent="0">
              <a:lnSpc>
                <a:spcPct val="100000"/>
              </a:lnSpc>
              <a:spcBef>
                <a:spcPts val="0"/>
              </a:spcBef>
              <a:buNone/>
            </a:pPr>
            <a:r>
              <a:rPr lang="en-US" sz="1400" dirty="0"/>
              <a:t>Albumin	3.8 g/dL</a:t>
            </a:r>
          </a:p>
          <a:p>
            <a:pPr marL="0" indent="0">
              <a:lnSpc>
                <a:spcPct val="100000"/>
              </a:lnSpc>
              <a:spcBef>
                <a:spcPts val="0"/>
              </a:spcBef>
              <a:buNone/>
            </a:pPr>
            <a:r>
              <a:rPr lang="en-US" sz="1400" dirty="0"/>
              <a:t>Uric acid	6.1 mg/dL</a:t>
            </a:r>
          </a:p>
          <a:p>
            <a:pPr marL="0" indent="0">
              <a:lnSpc>
                <a:spcPct val="100000"/>
              </a:lnSpc>
              <a:spcBef>
                <a:spcPts val="0"/>
              </a:spcBef>
              <a:buNone/>
            </a:pPr>
            <a:r>
              <a:rPr lang="en-US" sz="1400" dirty="0"/>
              <a:t>Chest radiograph reveals no acute cardiopulmonary process.</a:t>
            </a:r>
          </a:p>
          <a:p>
            <a:pPr marL="0" indent="0">
              <a:lnSpc>
                <a:spcPct val="100000"/>
              </a:lnSpc>
              <a:spcBef>
                <a:spcPts val="0"/>
              </a:spcBef>
              <a:buNone/>
            </a:pPr>
            <a:r>
              <a:rPr lang="en-US" sz="1400" dirty="0"/>
              <a:t>Urinalysis: specific gravity 1.009, pH 5.5, protein 100 mg/dL, 0 to 5 red blood cells per high-power field, no white blood cells, no casts</a:t>
            </a:r>
          </a:p>
        </p:txBody>
      </p:sp>
    </p:spTree>
    <p:extLst>
      <p:ext uri="{BB962C8B-B14F-4D97-AF65-F5344CB8AC3E}">
        <p14:creationId xmlns:p14="http://schemas.microsoft.com/office/powerpoint/2010/main" val="24719545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F8F90-5266-6ACE-F60C-52BE3ABD9A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0A70A1-CC6F-578C-BF31-D517D46F08BA}"/>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E0DB29D-3D44-C16E-DA41-F0148C17A705}"/>
              </a:ext>
            </a:extLst>
          </p:cNvPr>
          <p:cNvSpPr>
            <a:spLocks noGrp="1"/>
          </p:cNvSpPr>
          <p:nvPr>
            <p:ph type="title"/>
          </p:nvPr>
        </p:nvSpPr>
        <p:spPr/>
        <p:txBody>
          <a:bodyPr/>
          <a:lstStyle/>
          <a:p>
            <a:r>
              <a:rPr lang="en-US" dirty="0"/>
              <a:t>18) </a:t>
            </a:r>
            <a:r>
              <a:rPr lang="en-US" sz="4400" dirty="0"/>
              <a:t>C. Von Hippel–Lindau (</a:t>
            </a:r>
            <a:r>
              <a:rPr lang="en-US" sz="4400" dirty="0" err="1"/>
              <a:t>vHL</a:t>
            </a:r>
            <a:r>
              <a:rPr lang="en-US" sz="4400" dirty="0"/>
              <a:t>) syndrome</a:t>
            </a:r>
            <a:endParaRPr lang="en-US" dirty="0"/>
          </a:p>
        </p:txBody>
      </p:sp>
      <p:sp>
        <p:nvSpPr>
          <p:cNvPr id="5" name="Content Placeholder 4">
            <a:extLst>
              <a:ext uri="{FF2B5EF4-FFF2-40B4-BE49-F238E27FC236}">
                <a16:creationId xmlns:a16="http://schemas.microsoft.com/office/drawing/2014/main" id="{D8912BB0-23C6-8007-ED8B-258BB9CA50CB}"/>
              </a:ext>
            </a:extLst>
          </p:cNvPr>
          <p:cNvSpPr>
            <a:spLocks noGrp="1"/>
          </p:cNvSpPr>
          <p:nvPr>
            <p:ph idx="1"/>
          </p:nvPr>
        </p:nvSpPr>
        <p:spPr/>
        <p:txBody>
          <a:bodyPr>
            <a:normAutofit fontScale="55000" lnSpcReduction="20000"/>
          </a:bodyPr>
          <a:lstStyle/>
          <a:p>
            <a:r>
              <a:rPr lang="en-US" dirty="0"/>
              <a:t>Choice A: TSC is associated with mutation of either hamartin or tuberin. Under normal condition, hamartin and tuberin form a hamartin–tuberin complex, which exerts an inhibitory effect on mammalian target of rapamycin (mTOR) and effectively serves as a regulator of cell growth. Loss of function of the hamartin–tuberin complex results in dysregulated cell growth and formation of hamartomas, cystic disease, and renal cell carcinoma (RCC). Clinical criteria for the “definite diagnosis” require at least two major features or one major and at least two minor features. Major features: hypomelanotic macules, </a:t>
            </a:r>
            <a:r>
              <a:rPr lang="en-US" dirty="0" err="1"/>
              <a:t>angiofibromas</a:t>
            </a:r>
            <a:r>
              <a:rPr lang="en-US" dirty="0"/>
              <a:t>, ungual fibromas, Shagreen patch, multiple retinal hamartomas, cerebral cortical </a:t>
            </a:r>
            <a:r>
              <a:rPr lang="en-US" dirty="0" err="1"/>
              <a:t>dysplasias</a:t>
            </a:r>
            <a:r>
              <a:rPr lang="en-US" dirty="0"/>
              <a:t>, subependymal nodules, subependymal giant cell astrocytoma, cardiac rhabdomyoma, </a:t>
            </a:r>
            <a:r>
              <a:rPr lang="en-US" dirty="0" err="1"/>
              <a:t>lymphangioleiomyomatosis</a:t>
            </a:r>
            <a:r>
              <a:rPr lang="en-US" dirty="0"/>
              <a:t>, and </a:t>
            </a:r>
            <a:r>
              <a:rPr lang="en-US" dirty="0" err="1"/>
              <a:t>angiomyolipomas</a:t>
            </a:r>
            <a:r>
              <a:rPr lang="en-US" dirty="0"/>
              <a:t>; minor features: “confetti” skin lesions, dental enamel pits, intraoral fibromas, retinal achromic patch, multiple renal cysts, and nonrenal hamartomas. This patient does not meet diagnostic criteria for TSC.</a:t>
            </a:r>
          </a:p>
          <a:p>
            <a:r>
              <a:rPr lang="en-US" dirty="0"/>
              <a:t>Choice B: BHD syndrome involves an autosomal dominant mutation of the tumor suppression folliculin gene FLCN. Loss of folliculin function can lead to dysregulated cell growth and tumor formation. Classical manifestation of BHD involves RCC (30%), fibrofolliculomas (white </a:t>
            </a:r>
            <a:r>
              <a:rPr lang="en-US" dirty="0" err="1"/>
              <a:t>papular</a:t>
            </a:r>
            <a:r>
              <a:rPr lang="en-US" dirty="0"/>
              <a:t> lesions on nose and cheeks), cystic lung disease, and recurrent spontaneous pneumothorax. This patient has no lung or skin lesions. </a:t>
            </a:r>
          </a:p>
          <a:p>
            <a:r>
              <a:rPr lang="en-US" dirty="0"/>
              <a:t>Choice C: </a:t>
            </a:r>
            <a:r>
              <a:rPr lang="en-US" dirty="0" err="1"/>
              <a:t>vHL</a:t>
            </a:r>
            <a:r>
              <a:rPr lang="en-US" dirty="0"/>
              <a:t> involves an autosomal dominant or sporadic mutation of VHL gene encoding the </a:t>
            </a:r>
            <a:r>
              <a:rPr lang="en-US" dirty="0" err="1"/>
              <a:t>vHL</a:t>
            </a:r>
            <a:r>
              <a:rPr lang="en-US" dirty="0"/>
              <a:t> protein. </a:t>
            </a:r>
            <a:r>
              <a:rPr lang="en-US" dirty="0" err="1"/>
              <a:t>vHL</a:t>
            </a:r>
            <a:r>
              <a:rPr lang="en-US" dirty="0"/>
              <a:t> protein is part of the ubiquitin–ligase complex involved in ubiquitination and subsequent degradation of the </a:t>
            </a:r>
            <a:r>
              <a:rPr lang="el-GR" dirty="0"/>
              <a:t>α -</a:t>
            </a:r>
            <a:r>
              <a:rPr lang="en-US" dirty="0"/>
              <a:t>subunit of the hypoxia-inducible factor HIF-1 and HIF-2. Accumulated HIF-</a:t>
            </a:r>
            <a:r>
              <a:rPr lang="el-GR" dirty="0"/>
              <a:t>α </a:t>
            </a:r>
            <a:r>
              <a:rPr lang="en-US" dirty="0"/>
              <a:t>binds to HIF-</a:t>
            </a:r>
            <a:r>
              <a:rPr lang="el-GR" dirty="0"/>
              <a:t>β, </a:t>
            </a:r>
            <a:r>
              <a:rPr lang="en-US" dirty="0" err="1"/>
              <a:t>translocates</a:t>
            </a:r>
            <a:r>
              <a:rPr lang="en-US" dirty="0"/>
              <a:t> to nucleus, and binds to the hypoxia response element to induce transcriptions of vascular endothelial growth factor, erythropoietin, tumor growth factor-</a:t>
            </a:r>
            <a:r>
              <a:rPr lang="el-GR" dirty="0"/>
              <a:t>β1, </a:t>
            </a:r>
            <a:r>
              <a:rPr lang="en-US" dirty="0"/>
              <a:t>and platelet-derived growth factor, among others. Dysregulated cell growth and tumor formation commonly include retinal or hemangioblastomas in the central nervous system, clear cell RCC, pheochromocytomas, pancreatic islet tumors, endolymphatic sac tumors, renal and pancreatic cysts, and epididymal or broad ligament cystadenomas. This patient has a history of palpitations, hypertension, and headaches, which may be associated with pheochromocytoma, and erythrocytosis, which may be associated with cerebellar hemangioblastoma. </a:t>
            </a:r>
            <a:r>
              <a:rPr lang="en-US" dirty="0" err="1"/>
              <a:t>vHL</a:t>
            </a:r>
            <a:r>
              <a:rPr lang="en-US" dirty="0"/>
              <a:t> is the most likely diagnosis for this patient. </a:t>
            </a:r>
          </a:p>
          <a:p>
            <a:r>
              <a:rPr lang="en-US" dirty="0"/>
              <a:t>Choice D: ACKD is typically seen in patients with advanced kidney disease, particularly among patients who have received dialysis for many years. This patient’s CKD is still in its early stage.</a:t>
            </a:r>
          </a:p>
        </p:txBody>
      </p:sp>
    </p:spTree>
    <p:extLst>
      <p:ext uri="{BB962C8B-B14F-4D97-AF65-F5344CB8AC3E}">
        <p14:creationId xmlns:p14="http://schemas.microsoft.com/office/powerpoint/2010/main" val="21652624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EC6BF-81BF-6F2D-BC01-E9DBEED619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E6BA51-F2C4-8D41-712F-C70021FE6056}"/>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0741161-2DBB-98F9-8797-E58880F01E67}"/>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EE0AA3BF-8CA3-D652-E823-F717CA3B143F}"/>
              </a:ext>
            </a:extLst>
          </p:cNvPr>
          <p:cNvSpPr>
            <a:spLocks noGrp="1"/>
          </p:cNvSpPr>
          <p:nvPr>
            <p:ph idx="1"/>
          </p:nvPr>
        </p:nvSpPr>
        <p:spPr/>
        <p:txBody>
          <a:bodyPr>
            <a:normAutofit fontScale="85000" lnSpcReduction="20000"/>
          </a:bodyPr>
          <a:lstStyle/>
          <a:p>
            <a:pPr marL="0" indent="0">
              <a:buNone/>
            </a:pPr>
            <a:r>
              <a:rPr lang="en-US" dirty="0"/>
              <a:t>19) A 78-year-old man with a history of gout, hypertension, end-stage kidney disease, dialysis-dependent for 6 years is brought in by her family for failure to thrive. Full evaluation is notable for multiple cysts in bilateral kidneys, ranging from too small to characterize up to 3 cm. Right kidney measures approximately 9 cm and left kidney measures 10 cm. Renal cortices are noted to be significantly thinned. All other intra-abdominal organs are relatively within normal limits.</a:t>
            </a:r>
          </a:p>
          <a:p>
            <a:pPr marL="0" indent="0">
              <a:buNone/>
            </a:pPr>
            <a:endParaRPr lang="en-US" dirty="0"/>
          </a:p>
          <a:p>
            <a:pPr marL="0" indent="0">
              <a:buNone/>
            </a:pPr>
            <a:r>
              <a:rPr lang="en-US" b="1" dirty="0"/>
              <a:t>Which one of the following statements is the most likely diagnosis for his renal cysts?</a:t>
            </a:r>
          </a:p>
          <a:p>
            <a:pPr marL="0" indent="0">
              <a:buNone/>
            </a:pPr>
            <a:r>
              <a:rPr lang="en-US" dirty="0"/>
              <a:t>A. Acquired cystic kidney disease (ACKD)</a:t>
            </a:r>
          </a:p>
          <a:p>
            <a:pPr marL="0" indent="0">
              <a:buNone/>
            </a:pPr>
            <a:r>
              <a:rPr lang="en-US" dirty="0"/>
              <a:t>B. Autosomal dominant polycystic kidney disease (ADPKD)</a:t>
            </a:r>
          </a:p>
          <a:p>
            <a:pPr marL="0" indent="0">
              <a:buNone/>
            </a:pPr>
            <a:r>
              <a:rPr lang="en-US" dirty="0"/>
              <a:t>C. Autosomal recessive polycystic kidney disease (ARPKD)</a:t>
            </a:r>
          </a:p>
          <a:p>
            <a:pPr marL="0" indent="0">
              <a:buNone/>
            </a:pPr>
            <a:r>
              <a:rPr lang="en-US" dirty="0"/>
              <a:t>D. Medullary cystic kidney disease (nephronophthisis)</a:t>
            </a:r>
          </a:p>
        </p:txBody>
      </p:sp>
    </p:spTree>
    <p:extLst>
      <p:ext uri="{BB962C8B-B14F-4D97-AF65-F5344CB8AC3E}">
        <p14:creationId xmlns:p14="http://schemas.microsoft.com/office/powerpoint/2010/main" val="359512333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D5F27-5147-ACDD-AC41-1998EA397C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390C5F-5769-9669-DD95-645BF703C180}"/>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74E9CD1-5E88-34E6-5216-A7C5BC02774E}"/>
              </a:ext>
            </a:extLst>
          </p:cNvPr>
          <p:cNvSpPr>
            <a:spLocks noGrp="1"/>
          </p:cNvSpPr>
          <p:nvPr>
            <p:ph type="title"/>
          </p:nvPr>
        </p:nvSpPr>
        <p:spPr/>
        <p:txBody>
          <a:bodyPr/>
          <a:lstStyle/>
          <a:p>
            <a:r>
              <a:rPr lang="en-US" dirty="0"/>
              <a:t>19) A. Acquired cystic kidney disease (ACKD)</a:t>
            </a:r>
          </a:p>
        </p:txBody>
      </p:sp>
      <p:sp>
        <p:nvSpPr>
          <p:cNvPr id="5" name="Content Placeholder 4">
            <a:extLst>
              <a:ext uri="{FF2B5EF4-FFF2-40B4-BE49-F238E27FC236}">
                <a16:creationId xmlns:a16="http://schemas.microsoft.com/office/drawing/2014/main" id="{86AA7B92-7672-1BE2-D077-AC3F48B9F917}"/>
              </a:ext>
            </a:extLst>
          </p:cNvPr>
          <p:cNvSpPr>
            <a:spLocks noGrp="1"/>
          </p:cNvSpPr>
          <p:nvPr>
            <p:ph idx="1"/>
          </p:nvPr>
        </p:nvSpPr>
        <p:spPr/>
        <p:txBody>
          <a:bodyPr>
            <a:normAutofit fontScale="92500" lnSpcReduction="10000"/>
          </a:bodyPr>
          <a:lstStyle/>
          <a:p>
            <a:r>
              <a:rPr lang="en-US" dirty="0"/>
              <a:t>Choice A: This is consistent with ACKD. The diagnosis of ACKD may be made in a patient with chronic kidney disease, particularly in association with greater dialysis vintage. The cysts are typically &lt; 0.5 cm but may be up to 2 to 3 cm and generally asymptomatic. ACKD need to be monitored due to increased risk for transformation into adenomas or renal cell carcinomas. Choice B: ADPKD leading to end-stage kidney disease should present as very enlarged kidneys unless patient has been on renal replacement for years. Choice C: ARPKD typically presents in younger age group and is associated with hepatobiliary complications. Choice D: Medullary cystic kidney disease is an old term for autosomal recessive tubulointerstitial kidney disease or nephronophthisis. Patients with these conditions typically present with very small kidneys. End-stage kidney disease occurs by the third decade of life. Cysts tend to be corticomedullary in location.</a:t>
            </a:r>
          </a:p>
        </p:txBody>
      </p:sp>
    </p:spTree>
    <p:extLst>
      <p:ext uri="{BB962C8B-B14F-4D97-AF65-F5344CB8AC3E}">
        <p14:creationId xmlns:p14="http://schemas.microsoft.com/office/powerpoint/2010/main" val="248202633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A00BC-F4E5-0170-14F8-66DA1DE822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AB96FD-1443-0CBD-20CC-47DA57EFE11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5DD0B37-0AC0-D393-1D73-750AD9F7406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F077913-E6BD-89DE-E358-2E22DD09D37D}"/>
              </a:ext>
            </a:extLst>
          </p:cNvPr>
          <p:cNvSpPr>
            <a:spLocks noGrp="1"/>
          </p:cNvSpPr>
          <p:nvPr>
            <p:ph idx="1"/>
          </p:nvPr>
        </p:nvSpPr>
        <p:spPr>
          <a:xfrm>
            <a:off x="838200" y="1825625"/>
            <a:ext cx="7947991" cy="4351338"/>
          </a:xfrm>
        </p:spPr>
        <p:txBody>
          <a:bodyPr>
            <a:normAutofit/>
          </a:bodyPr>
          <a:lstStyle/>
          <a:p>
            <a:pPr marL="0" indent="0">
              <a:buNone/>
            </a:pPr>
            <a:r>
              <a:rPr lang="en-US" b="1" dirty="0"/>
              <a:t>20) Which one of the following conditions may present with the kidney biopsy shown?</a:t>
            </a:r>
          </a:p>
          <a:p>
            <a:pPr marL="0" indent="0">
              <a:buNone/>
            </a:pPr>
            <a:endParaRPr lang="en-US" dirty="0"/>
          </a:p>
          <a:p>
            <a:pPr marL="0" indent="0">
              <a:buNone/>
            </a:pPr>
            <a:endParaRPr lang="en-US" dirty="0"/>
          </a:p>
          <a:p>
            <a:pPr marL="0" indent="0">
              <a:buNone/>
            </a:pPr>
            <a:r>
              <a:rPr lang="en-US" dirty="0"/>
              <a:t>A. Medullary sponge kidney</a:t>
            </a:r>
          </a:p>
          <a:p>
            <a:pPr marL="0" indent="0">
              <a:buNone/>
            </a:pPr>
            <a:r>
              <a:rPr lang="en-US" dirty="0"/>
              <a:t>B. Hyperuricemia</a:t>
            </a:r>
          </a:p>
          <a:p>
            <a:pPr marL="0" indent="0">
              <a:buNone/>
            </a:pPr>
            <a:r>
              <a:rPr lang="en-US" dirty="0"/>
              <a:t>C. Hypokalemia</a:t>
            </a:r>
          </a:p>
          <a:p>
            <a:pPr marL="0" indent="0">
              <a:buNone/>
            </a:pPr>
            <a:r>
              <a:rPr lang="en-US" dirty="0"/>
              <a:t>D. Hypervitaminosis D</a:t>
            </a:r>
          </a:p>
        </p:txBody>
      </p:sp>
      <p:pic>
        <p:nvPicPr>
          <p:cNvPr id="6" name="Picture 5" descr="A close-up of a pink and white cell&#10;&#10;AI-generated content may be incorrect.">
            <a:extLst>
              <a:ext uri="{FF2B5EF4-FFF2-40B4-BE49-F238E27FC236}">
                <a16:creationId xmlns:a16="http://schemas.microsoft.com/office/drawing/2014/main" id="{959601EA-305C-1FCC-02C5-B25F60FD58AB}"/>
              </a:ext>
            </a:extLst>
          </p:cNvPr>
          <p:cNvPicPr>
            <a:picLocks noChangeAspect="1"/>
          </p:cNvPicPr>
          <p:nvPr/>
        </p:nvPicPr>
        <p:blipFill>
          <a:blip r:embed="rId3"/>
          <a:stretch>
            <a:fillRect/>
          </a:stretch>
        </p:blipFill>
        <p:spPr>
          <a:xfrm>
            <a:off x="7612061" y="2347636"/>
            <a:ext cx="4351338" cy="4351338"/>
          </a:xfrm>
          <a:prstGeom prst="rect">
            <a:avLst/>
          </a:prstGeom>
        </p:spPr>
      </p:pic>
    </p:spTree>
    <p:extLst>
      <p:ext uri="{BB962C8B-B14F-4D97-AF65-F5344CB8AC3E}">
        <p14:creationId xmlns:p14="http://schemas.microsoft.com/office/powerpoint/2010/main" val="14037517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440-E4F2-BCF7-09BE-989FF80EB97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D34621B-698E-2309-D4AA-A57094C4B3E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04215D0-C11C-4405-6726-43A9917F4DA8}"/>
              </a:ext>
            </a:extLst>
          </p:cNvPr>
          <p:cNvSpPr>
            <a:spLocks noGrp="1"/>
          </p:cNvSpPr>
          <p:nvPr>
            <p:ph type="title"/>
          </p:nvPr>
        </p:nvSpPr>
        <p:spPr/>
        <p:txBody>
          <a:bodyPr/>
          <a:lstStyle/>
          <a:p>
            <a:r>
              <a:rPr lang="en-US" dirty="0"/>
              <a:t>20) C. Hypokalemia</a:t>
            </a:r>
            <a:br>
              <a:rPr lang="en-US" dirty="0"/>
            </a:br>
            <a:endParaRPr lang="en-US" dirty="0"/>
          </a:p>
        </p:txBody>
      </p:sp>
      <p:sp>
        <p:nvSpPr>
          <p:cNvPr id="5" name="Content Placeholder 4">
            <a:extLst>
              <a:ext uri="{FF2B5EF4-FFF2-40B4-BE49-F238E27FC236}">
                <a16:creationId xmlns:a16="http://schemas.microsoft.com/office/drawing/2014/main" id="{D3E0E240-59BD-D23A-FAE6-CDBA9A09FEDA}"/>
              </a:ext>
            </a:extLst>
          </p:cNvPr>
          <p:cNvSpPr>
            <a:spLocks noGrp="1"/>
          </p:cNvSpPr>
          <p:nvPr>
            <p:ph idx="1"/>
          </p:nvPr>
        </p:nvSpPr>
        <p:spPr/>
        <p:txBody>
          <a:bodyPr/>
          <a:lstStyle/>
          <a:p>
            <a:r>
              <a:rPr lang="en-US" dirty="0"/>
              <a:t>The figure shows tubular epithelial cells containing large irregular cytoplasmic vacuoles and acute injury with focal loss of brush border staining and cytoplasmic volume (hematoxylin and eosin stain × 60). This finding is consistent with chronic hypokalemia-induced tubular injury.</a:t>
            </a:r>
          </a:p>
        </p:txBody>
      </p:sp>
    </p:spTree>
    <p:extLst>
      <p:ext uri="{BB962C8B-B14F-4D97-AF65-F5344CB8AC3E}">
        <p14:creationId xmlns:p14="http://schemas.microsoft.com/office/powerpoint/2010/main" val="373835161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03278-E00C-D9E9-350B-CB27412995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ED35C7-DDD3-00CE-8161-9EDB619A11C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71977EC-FBA3-E0E7-5803-CA58AF964B30}"/>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38AE0B3E-81A1-455A-E1FE-6D7E855F72D8}"/>
              </a:ext>
            </a:extLst>
          </p:cNvPr>
          <p:cNvSpPr>
            <a:spLocks noGrp="1"/>
          </p:cNvSpPr>
          <p:nvPr>
            <p:ph idx="1"/>
          </p:nvPr>
        </p:nvSpPr>
        <p:spPr/>
        <p:txBody>
          <a:bodyPr>
            <a:normAutofit/>
          </a:bodyPr>
          <a:lstStyle/>
          <a:p>
            <a:pPr marL="0" indent="0">
              <a:buNone/>
            </a:pPr>
            <a:r>
              <a:rPr lang="en-US" b="1" dirty="0"/>
              <a:t>21) Which one of the following is the best diagnostic tool for acute tubulointerstitial nephritis?</a:t>
            </a:r>
          </a:p>
          <a:p>
            <a:pPr marL="0" indent="0">
              <a:buNone/>
            </a:pPr>
            <a:endParaRPr lang="en-US" dirty="0"/>
          </a:p>
          <a:p>
            <a:pPr marL="0" indent="0">
              <a:buNone/>
            </a:pPr>
            <a:r>
              <a:rPr lang="en-US" dirty="0"/>
              <a:t>A. Urine albumin-to-creatinine ratio (ACR) over urine protein-to-creatinine ratio (PCR) (ACR/PCR) &lt; 25%</a:t>
            </a:r>
          </a:p>
          <a:p>
            <a:pPr marL="0" indent="0">
              <a:buNone/>
            </a:pPr>
            <a:r>
              <a:rPr lang="en-US" dirty="0"/>
              <a:t>B. Urine eosinophils</a:t>
            </a:r>
          </a:p>
          <a:p>
            <a:pPr marL="0" indent="0">
              <a:buNone/>
            </a:pPr>
            <a:r>
              <a:rPr lang="en-US" dirty="0"/>
              <a:t>C. Kidney biopsy</a:t>
            </a:r>
          </a:p>
          <a:p>
            <a:pPr marL="0" indent="0">
              <a:buNone/>
            </a:pPr>
            <a:r>
              <a:rPr lang="en-US" dirty="0"/>
              <a:t>D. Gallium scan</a:t>
            </a:r>
          </a:p>
        </p:txBody>
      </p:sp>
    </p:spTree>
    <p:extLst>
      <p:ext uri="{BB962C8B-B14F-4D97-AF65-F5344CB8AC3E}">
        <p14:creationId xmlns:p14="http://schemas.microsoft.com/office/powerpoint/2010/main" val="3084897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650F3-9AF7-CC99-BBA4-C2549484C9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288953-7528-8CC8-181D-BC587C974BDE}"/>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345ECA5-A175-D95D-C789-3DD3E62F2CE6}"/>
              </a:ext>
            </a:extLst>
          </p:cNvPr>
          <p:cNvSpPr>
            <a:spLocks noGrp="1"/>
          </p:cNvSpPr>
          <p:nvPr>
            <p:ph type="title"/>
          </p:nvPr>
        </p:nvSpPr>
        <p:spPr/>
        <p:txBody>
          <a:bodyPr/>
          <a:lstStyle/>
          <a:p>
            <a:endParaRPr lang="en-US"/>
          </a:p>
        </p:txBody>
      </p:sp>
      <p:pic>
        <p:nvPicPr>
          <p:cNvPr id="6" name="Content Placeholder 5" descr="A close-up of an ultrasound&#10;&#10;AI-generated content may be incorrect.">
            <a:extLst>
              <a:ext uri="{FF2B5EF4-FFF2-40B4-BE49-F238E27FC236}">
                <a16:creationId xmlns:a16="http://schemas.microsoft.com/office/drawing/2014/main" id="{B68BB6A2-DC5B-8BC9-AB7B-C6A4E73F7A8B}"/>
              </a:ext>
            </a:extLst>
          </p:cNvPr>
          <p:cNvPicPr>
            <a:picLocks noGrp="1" noChangeAspect="1"/>
          </p:cNvPicPr>
          <p:nvPr>
            <p:ph idx="1"/>
          </p:nvPr>
        </p:nvPicPr>
        <p:blipFill>
          <a:blip r:embed="rId4"/>
          <a:stretch>
            <a:fillRect/>
          </a:stretch>
        </p:blipFill>
        <p:spPr>
          <a:xfrm>
            <a:off x="838200" y="1974478"/>
            <a:ext cx="10515600" cy="4053632"/>
          </a:xfrm>
        </p:spPr>
      </p:pic>
    </p:spTree>
    <p:extLst>
      <p:ext uri="{BB962C8B-B14F-4D97-AF65-F5344CB8AC3E}">
        <p14:creationId xmlns:p14="http://schemas.microsoft.com/office/powerpoint/2010/main" val="32802415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94F90-EE21-7378-E756-54CEBA07A61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16686B7-9005-3700-9886-1A7B41027E5E}"/>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C3855D3-0E84-B620-8F09-AFBFDA27E471}"/>
              </a:ext>
            </a:extLst>
          </p:cNvPr>
          <p:cNvSpPr>
            <a:spLocks noGrp="1"/>
          </p:cNvSpPr>
          <p:nvPr>
            <p:ph type="title"/>
          </p:nvPr>
        </p:nvSpPr>
        <p:spPr/>
        <p:txBody>
          <a:bodyPr/>
          <a:lstStyle/>
          <a:p>
            <a:r>
              <a:rPr lang="en-US" dirty="0"/>
              <a:t>21) C. Kidney biopsy</a:t>
            </a:r>
          </a:p>
        </p:txBody>
      </p:sp>
      <p:sp>
        <p:nvSpPr>
          <p:cNvPr id="5" name="Content Placeholder 4">
            <a:extLst>
              <a:ext uri="{FF2B5EF4-FFF2-40B4-BE49-F238E27FC236}">
                <a16:creationId xmlns:a16="http://schemas.microsoft.com/office/drawing/2014/main" id="{31FB9274-D5C9-BC5E-F617-DF324BC2BE0F}"/>
              </a:ext>
            </a:extLst>
          </p:cNvPr>
          <p:cNvSpPr>
            <a:spLocks noGrp="1"/>
          </p:cNvSpPr>
          <p:nvPr>
            <p:ph idx="1"/>
          </p:nvPr>
        </p:nvSpPr>
        <p:spPr/>
        <p:txBody>
          <a:bodyPr>
            <a:normAutofit lnSpcReduction="10000"/>
          </a:bodyPr>
          <a:lstStyle/>
          <a:p>
            <a:r>
              <a:rPr lang="en-US" dirty="0"/>
              <a:t>Kidney biopsy is the gold standard. However, in routine clinical practice, a kidney biopsy is not always obtained, and the diagnosis may be best based on the clinical history and urinary findings of low-level tubular proteinuria and relatively bland urine with or without white and red blood cells, and negative structural abnormality by kidney ultrasound. A urine ACR/PCR &lt; 25% in association with low degree of proteinuria (e.g., urine PCR &lt; 1g/g) generally suggests tubulointerstitial disease, which could be seen with acute tubular necrosis or interstitial nephritis and is, therefore, nonspecific for the diagnosis of AIN. Urine eosinophils and gallium scan are not sensitive or specific and are not recommended as diagnostic tools in the evaluation of acute interstitial nephritis.</a:t>
            </a:r>
          </a:p>
        </p:txBody>
      </p:sp>
    </p:spTree>
    <p:extLst>
      <p:ext uri="{BB962C8B-B14F-4D97-AF65-F5344CB8AC3E}">
        <p14:creationId xmlns:p14="http://schemas.microsoft.com/office/powerpoint/2010/main" val="296629546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70390" y="578734"/>
            <a:ext cx="10983410" cy="5598229"/>
          </a:xfrm>
        </p:spPr>
        <p:txBody>
          <a:bodyPr>
            <a:normAutofit/>
          </a:bodyPr>
          <a:lstStyle/>
          <a:p>
            <a:pPr marL="0" indent="0" algn="l">
              <a:lnSpc>
                <a:spcPct val="100000"/>
              </a:lnSpc>
              <a:buNone/>
            </a:pPr>
            <a:r>
              <a:rPr lang="en-US" sz="2200" b="0" i="0" dirty="0">
                <a:solidFill>
                  <a:srgbClr val="000000"/>
                </a:solidFill>
                <a:effectLst/>
              </a:rPr>
              <a:t>22)  A 60-year-old woman has had increasing abdominal discomfort and flank pain for the past 5 years. Vital signs shows blood pressure 150/100 mm Hg. On physical examination there are mass-like areas in the posterior abdomen bilaterally. Laboratory studies show serum creatinine 5 mg/dL and urea nitrogen 44 mg/dL. There is a family history of similar findings. </a:t>
            </a:r>
          </a:p>
          <a:p>
            <a:pPr marL="0" indent="0" algn="l">
              <a:lnSpc>
                <a:spcPct val="100000"/>
              </a:lnSpc>
              <a:buNone/>
            </a:pPr>
            <a:endParaRPr lang="en-US" sz="2200" b="0" i="0" dirty="0">
              <a:solidFill>
                <a:srgbClr val="000000"/>
              </a:solidFill>
              <a:effectLst/>
            </a:endParaRPr>
          </a:p>
          <a:p>
            <a:pPr marL="0" indent="0" algn="l">
              <a:lnSpc>
                <a:spcPct val="100000"/>
              </a:lnSpc>
              <a:buNone/>
            </a:pPr>
            <a:r>
              <a:rPr lang="en-US" sz="2200" b="1" i="0" dirty="0">
                <a:solidFill>
                  <a:srgbClr val="000000"/>
                </a:solidFill>
                <a:effectLst/>
              </a:rPr>
              <a:t>What is most likely to be found with abdominal ultrasound examination?</a:t>
            </a:r>
          </a:p>
          <a:p>
            <a:pPr marL="0" indent="0" algn="l">
              <a:lnSpc>
                <a:spcPct val="100000"/>
              </a:lnSpc>
              <a:buNone/>
            </a:pPr>
            <a:r>
              <a:rPr lang="en-US" sz="2200" b="0" i="0" dirty="0">
                <a:solidFill>
                  <a:srgbClr val="000000"/>
                </a:solidFill>
                <a:effectLst/>
              </a:rPr>
              <a:t>A  Bilateral calyceal dilation with cortical atrophy</a:t>
            </a:r>
          </a:p>
          <a:p>
            <a:pPr marL="0" indent="0" algn="l">
              <a:lnSpc>
                <a:spcPct val="100000"/>
              </a:lnSpc>
              <a:buNone/>
            </a:pPr>
            <a:r>
              <a:rPr lang="en-US" sz="2200" i="0" dirty="0">
                <a:solidFill>
                  <a:srgbClr val="000000"/>
                </a:solidFill>
                <a:effectLst/>
              </a:rPr>
              <a:t>B  Bilateral renal enlargement with echogenic cysts</a:t>
            </a:r>
          </a:p>
          <a:p>
            <a:pPr marL="0" indent="0" algn="l">
              <a:lnSpc>
                <a:spcPct val="100000"/>
              </a:lnSpc>
              <a:buNone/>
            </a:pPr>
            <a:r>
              <a:rPr lang="en-US" sz="2200" b="0" i="0" dirty="0">
                <a:solidFill>
                  <a:srgbClr val="000000"/>
                </a:solidFill>
                <a:effectLst/>
              </a:rPr>
              <a:t>C  Bilateral solid mass lesions of the kidneys</a:t>
            </a:r>
          </a:p>
          <a:p>
            <a:pPr marL="0" indent="0" algn="l">
              <a:lnSpc>
                <a:spcPct val="100000"/>
              </a:lnSpc>
              <a:buNone/>
            </a:pPr>
            <a:r>
              <a:rPr lang="en-US" sz="2200" b="0" i="0" dirty="0">
                <a:solidFill>
                  <a:srgbClr val="000000"/>
                </a:solidFill>
                <a:effectLst/>
              </a:rPr>
              <a:t>D  Bridge of tissue connecting renal lower poles</a:t>
            </a:r>
          </a:p>
          <a:p>
            <a:pPr marL="0" indent="0" algn="l">
              <a:lnSpc>
                <a:spcPct val="100000"/>
              </a:lnSpc>
              <a:buNone/>
            </a:pPr>
            <a:r>
              <a:rPr lang="en-US" sz="2200" b="0" i="0" dirty="0">
                <a:solidFill>
                  <a:srgbClr val="000000"/>
                </a:solidFill>
                <a:effectLst/>
              </a:rPr>
              <a:t>E  Markedly dilated urinary bladder</a:t>
            </a:r>
          </a:p>
          <a:p>
            <a:endParaRPr lang="en-US" dirty="0"/>
          </a:p>
        </p:txBody>
      </p:sp>
    </p:spTree>
    <p:extLst>
      <p:ext uri="{BB962C8B-B14F-4D97-AF65-F5344CB8AC3E}">
        <p14:creationId xmlns:p14="http://schemas.microsoft.com/office/powerpoint/2010/main" val="207766111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70390" y="578734"/>
            <a:ext cx="10983410" cy="5598229"/>
          </a:xfrm>
        </p:spPr>
        <p:txBody>
          <a:bodyPr>
            <a:normAutofit/>
          </a:bodyPr>
          <a:lstStyle/>
          <a:p>
            <a:pPr marL="0" indent="0" algn="l">
              <a:lnSpc>
                <a:spcPct val="100000"/>
              </a:lnSpc>
              <a:buNone/>
            </a:pPr>
            <a:r>
              <a:rPr lang="en-US" sz="2200" b="0" i="0" dirty="0">
                <a:solidFill>
                  <a:srgbClr val="000000"/>
                </a:solidFill>
                <a:effectLst/>
              </a:rPr>
              <a:t>22)  A 60-year-old woman has had increasing abdominal discomfort and flank pain for the past 5 years. Vital signs shows blood pressure 150/100 mm Hg. On physical examination there are mass-like areas in the posterior abdomen bilaterally. Laboratory studies show serum creatinine 5 mg/dL and urea nitrogen 44 mg/dL. There is a family history of similar findings. </a:t>
            </a:r>
          </a:p>
          <a:p>
            <a:pPr marL="0" indent="0" algn="l">
              <a:lnSpc>
                <a:spcPct val="100000"/>
              </a:lnSpc>
              <a:buNone/>
            </a:pPr>
            <a:endParaRPr lang="en-US" sz="2200" b="0" i="0" dirty="0">
              <a:solidFill>
                <a:srgbClr val="000000"/>
              </a:solidFill>
              <a:effectLst/>
            </a:endParaRPr>
          </a:p>
          <a:p>
            <a:pPr marL="0" indent="0" algn="l">
              <a:lnSpc>
                <a:spcPct val="100000"/>
              </a:lnSpc>
              <a:buNone/>
            </a:pPr>
            <a:r>
              <a:rPr lang="en-US" sz="2200" b="1" i="0" dirty="0">
                <a:solidFill>
                  <a:srgbClr val="000000"/>
                </a:solidFill>
                <a:effectLst/>
              </a:rPr>
              <a:t>What is most likely to be found with abdominal ultrasound examination?</a:t>
            </a:r>
          </a:p>
          <a:p>
            <a:pPr marL="0" indent="0" algn="l">
              <a:lnSpc>
                <a:spcPct val="100000"/>
              </a:lnSpc>
              <a:buNone/>
            </a:pPr>
            <a:r>
              <a:rPr lang="en-US" sz="2200" b="0" i="0" dirty="0">
                <a:solidFill>
                  <a:srgbClr val="000000"/>
                </a:solidFill>
                <a:effectLst/>
              </a:rPr>
              <a:t>A  Bilateral calyceal dilation with cortical atrophy</a:t>
            </a:r>
          </a:p>
          <a:p>
            <a:pPr marL="0" indent="0" algn="l">
              <a:lnSpc>
                <a:spcPct val="100000"/>
              </a:lnSpc>
              <a:buNone/>
            </a:pPr>
            <a:r>
              <a:rPr lang="en-US" sz="2200" b="1" i="0" u="sng" dirty="0">
                <a:solidFill>
                  <a:srgbClr val="000000"/>
                </a:solidFill>
                <a:effectLst/>
              </a:rPr>
              <a:t>B  Bilateral renal enlargement with echogenic cysts  (ADPKD)</a:t>
            </a:r>
          </a:p>
          <a:p>
            <a:pPr marL="0" indent="0" algn="l">
              <a:lnSpc>
                <a:spcPct val="100000"/>
              </a:lnSpc>
              <a:buNone/>
            </a:pPr>
            <a:r>
              <a:rPr lang="en-US" sz="2200" b="0" i="0" dirty="0">
                <a:solidFill>
                  <a:srgbClr val="000000"/>
                </a:solidFill>
                <a:effectLst/>
              </a:rPr>
              <a:t>C  Bilateral solid mass lesions of the kidneys</a:t>
            </a:r>
          </a:p>
          <a:p>
            <a:pPr marL="0" indent="0" algn="l">
              <a:lnSpc>
                <a:spcPct val="100000"/>
              </a:lnSpc>
              <a:buNone/>
            </a:pPr>
            <a:r>
              <a:rPr lang="en-US" sz="2200" b="0" i="0" dirty="0">
                <a:solidFill>
                  <a:srgbClr val="000000"/>
                </a:solidFill>
                <a:effectLst/>
              </a:rPr>
              <a:t>D  Bridge of tissue connecting renal lower poles</a:t>
            </a:r>
          </a:p>
          <a:p>
            <a:pPr marL="0" indent="0" algn="l">
              <a:lnSpc>
                <a:spcPct val="100000"/>
              </a:lnSpc>
              <a:buNone/>
            </a:pPr>
            <a:r>
              <a:rPr lang="en-US" sz="2200" b="0" i="0" dirty="0">
                <a:solidFill>
                  <a:srgbClr val="000000"/>
                </a:solidFill>
                <a:effectLst/>
              </a:rPr>
              <a:t>E  Markedly dilated urinary bladder</a:t>
            </a:r>
          </a:p>
          <a:p>
            <a:endParaRPr lang="en-US" dirty="0"/>
          </a:p>
        </p:txBody>
      </p:sp>
    </p:spTree>
    <p:extLst>
      <p:ext uri="{BB962C8B-B14F-4D97-AF65-F5344CB8AC3E}">
        <p14:creationId xmlns:p14="http://schemas.microsoft.com/office/powerpoint/2010/main" val="29842256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266218" y="497711"/>
            <a:ext cx="11087582" cy="5679252"/>
          </a:xfrm>
        </p:spPr>
        <p:txBody>
          <a:bodyPr>
            <a:normAutofit fontScale="92500" lnSpcReduction="10000"/>
          </a:bodyPr>
          <a:lstStyle/>
          <a:p>
            <a:pPr marL="0" indent="0" algn="l">
              <a:lnSpc>
                <a:spcPct val="110000"/>
              </a:lnSpc>
              <a:buNone/>
            </a:pPr>
            <a:r>
              <a:rPr lang="en-US" sz="2400" b="0" i="0" dirty="0">
                <a:solidFill>
                  <a:srgbClr val="000000"/>
                </a:solidFill>
                <a:effectLst/>
              </a:rPr>
              <a:t>23) 18-year-old primigravida has noted minimal fetal movement during pregnancy. She gives birth at 30 weeks gestation to a 2000 gm </a:t>
            </a:r>
            <a:r>
              <a:rPr lang="en-US" sz="2400" dirty="0">
                <a:solidFill>
                  <a:srgbClr val="000000"/>
                </a:solidFill>
              </a:rPr>
              <a:t>female</a:t>
            </a:r>
            <a:r>
              <a:rPr lang="en-US" sz="2400" b="0" i="0" dirty="0">
                <a:solidFill>
                  <a:srgbClr val="000000"/>
                </a:solidFill>
                <a:effectLst/>
              </a:rPr>
              <a:t> infant with Apgar scores of 4 and 5 at 1 and 5 minutes respectively. The baby dies from respiratory distress within an hour of birth. At autopsy, the kidneys are markedly enlarged bilaterally. Microscopically, the renal parenchyma is replaced by numerous small radially arranged cysts. </a:t>
            </a:r>
          </a:p>
          <a:p>
            <a:pPr marL="0" indent="0" algn="l">
              <a:lnSpc>
                <a:spcPct val="110000"/>
              </a:lnSpc>
              <a:buNone/>
            </a:pPr>
            <a:endParaRPr lang="en-US" sz="2400" dirty="0">
              <a:solidFill>
                <a:srgbClr val="000000"/>
              </a:solidFill>
            </a:endParaRPr>
          </a:p>
          <a:p>
            <a:pPr marL="0" indent="0" algn="l">
              <a:lnSpc>
                <a:spcPct val="110000"/>
              </a:lnSpc>
              <a:buNone/>
            </a:pPr>
            <a:r>
              <a:rPr lang="en-US" sz="2400" b="1" i="0" dirty="0">
                <a:solidFill>
                  <a:srgbClr val="000000"/>
                </a:solidFill>
                <a:effectLst/>
              </a:rPr>
              <a:t>These findings are most likely to be seen in association with which of the following pathologic conditions?</a:t>
            </a:r>
          </a:p>
          <a:p>
            <a:pPr marL="0" indent="0" algn="l">
              <a:lnSpc>
                <a:spcPct val="110000"/>
              </a:lnSpc>
              <a:buNone/>
            </a:pPr>
            <a:r>
              <a:rPr lang="en-US" sz="2400" b="0" i="0" dirty="0">
                <a:solidFill>
                  <a:srgbClr val="000000"/>
                </a:solidFill>
                <a:effectLst/>
              </a:rPr>
              <a:t>A  Alobar holoprosencephaly</a:t>
            </a:r>
          </a:p>
          <a:p>
            <a:pPr marL="0" indent="0" algn="l">
              <a:lnSpc>
                <a:spcPct val="110000"/>
              </a:lnSpc>
              <a:buNone/>
            </a:pPr>
            <a:r>
              <a:rPr lang="en-US" sz="2400" i="0" dirty="0">
                <a:solidFill>
                  <a:srgbClr val="000000"/>
                </a:solidFill>
                <a:effectLst/>
              </a:rPr>
              <a:t>B  Hepatic cysts and hepatic fibrosis</a:t>
            </a:r>
          </a:p>
          <a:p>
            <a:pPr marL="0" indent="0" algn="l">
              <a:lnSpc>
                <a:spcPct val="110000"/>
              </a:lnSpc>
              <a:buNone/>
            </a:pPr>
            <a:r>
              <a:rPr lang="en-US" sz="2400" b="0" i="0" dirty="0">
                <a:solidFill>
                  <a:srgbClr val="000000"/>
                </a:solidFill>
                <a:effectLst/>
              </a:rPr>
              <a:t>C  Concomitant presence of an imperforate anus</a:t>
            </a:r>
          </a:p>
          <a:p>
            <a:pPr marL="0" indent="0" algn="l">
              <a:lnSpc>
                <a:spcPct val="110000"/>
              </a:lnSpc>
              <a:buNone/>
            </a:pPr>
            <a:r>
              <a:rPr lang="en-US" sz="2400" b="0" i="0" dirty="0">
                <a:solidFill>
                  <a:srgbClr val="000000"/>
                </a:solidFill>
                <a:effectLst/>
              </a:rPr>
              <a:t>D  Lack of ureteral development</a:t>
            </a:r>
          </a:p>
          <a:p>
            <a:pPr marL="0" indent="0" algn="l">
              <a:lnSpc>
                <a:spcPct val="110000"/>
              </a:lnSpc>
              <a:buNone/>
            </a:pPr>
            <a:r>
              <a:rPr lang="en-US" sz="2400" b="0" i="0" dirty="0">
                <a:solidFill>
                  <a:srgbClr val="000000"/>
                </a:solidFill>
                <a:effectLst/>
              </a:rPr>
              <a:t>E  Papilloma of the bladder</a:t>
            </a:r>
          </a:p>
          <a:p>
            <a:endParaRPr lang="en-US" dirty="0"/>
          </a:p>
        </p:txBody>
      </p:sp>
    </p:spTree>
    <p:extLst>
      <p:ext uri="{BB962C8B-B14F-4D97-AF65-F5344CB8AC3E}">
        <p14:creationId xmlns:p14="http://schemas.microsoft.com/office/powerpoint/2010/main" val="31902268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266218" y="497711"/>
            <a:ext cx="11087582" cy="5679252"/>
          </a:xfrm>
        </p:spPr>
        <p:txBody>
          <a:bodyPr>
            <a:normAutofit fontScale="92500" lnSpcReduction="10000"/>
          </a:bodyPr>
          <a:lstStyle/>
          <a:p>
            <a:pPr marL="0" indent="0" algn="l">
              <a:lnSpc>
                <a:spcPct val="110000"/>
              </a:lnSpc>
              <a:buNone/>
            </a:pPr>
            <a:r>
              <a:rPr lang="en-US" sz="2400" b="0" i="0" dirty="0">
                <a:solidFill>
                  <a:srgbClr val="000000"/>
                </a:solidFill>
                <a:effectLst/>
              </a:rPr>
              <a:t>23) 18-year-old primigravida has noted minimal fetal movement during pregnancy. She gives birth at 30 weeks gestation to a 2000 gm </a:t>
            </a:r>
            <a:r>
              <a:rPr lang="en-US" sz="2400" dirty="0">
                <a:solidFill>
                  <a:srgbClr val="000000"/>
                </a:solidFill>
              </a:rPr>
              <a:t>female</a:t>
            </a:r>
            <a:r>
              <a:rPr lang="en-US" sz="2400" b="0" i="0" dirty="0">
                <a:solidFill>
                  <a:srgbClr val="000000"/>
                </a:solidFill>
                <a:effectLst/>
              </a:rPr>
              <a:t> infant with Apgar scores of 4 and 5 at 1 and 5 minutes respectively. The baby dies from respiratory distress within an hour of birth. At autopsy, the kidneys are markedly enlarged bilaterally. Microscopically, the renal parenchyma is replaced by numerous small radially arranged cysts. </a:t>
            </a:r>
          </a:p>
          <a:p>
            <a:pPr marL="0" indent="0" algn="l">
              <a:lnSpc>
                <a:spcPct val="110000"/>
              </a:lnSpc>
              <a:buNone/>
            </a:pPr>
            <a:endParaRPr lang="en-US" sz="2400" dirty="0">
              <a:solidFill>
                <a:srgbClr val="000000"/>
              </a:solidFill>
            </a:endParaRPr>
          </a:p>
          <a:p>
            <a:pPr marL="0" indent="0" algn="l">
              <a:lnSpc>
                <a:spcPct val="110000"/>
              </a:lnSpc>
              <a:buNone/>
            </a:pPr>
            <a:r>
              <a:rPr lang="en-US" sz="2400" b="1" i="0" dirty="0">
                <a:solidFill>
                  <a:srgbClr val="000000"/>
                </a:solidFill>
                <a:effectLst/>
              </a:rPr>
              <a:t>These findings are most likely to be seen in association with which of the following pathologic conditions?</a:t>
            </a:r>
          </a:p>
          <a:p>
            <a:pPr marL="0" indent="0" algn="l">
              <a:lnSpc>
                <a:spcPct val="110000"/>
              </a:lnSpc>
              <a:buNone/>
            </a:pPr>
            <a:r>
              <a:rPr lang="en-US" sz="2400" b="0" i="0" dirty="0">
                <a:solidFill>
                  <a:srgbClr val="000000"/>
                </a:solidFill>
                <a:effectLst/>
              </a:rPr>
              <a:t>A  Alobar holoprosencephaly</a:t>
            </a:r>
          </a:p>
          <a:p>
            <a:pPr marL="0" indent="0" algn="l">
              <a:lnSpc>
                <a:spcPct val="110000"/>
              </a:lnSpc>
              <a:buNone/>
            </a:pPr>
            <a:r>
              <a:rPr lang="en-US" sz="2400" b="1" i="0" u="sng" dirty="0">
                <a:solidFill>
                  <a:srgbClr val="000000"/>
                </a:solidFill>
                <a:effectLst/>
              </a:rPr>
              <a:t>B  Hepatic cysts and hepatic fibrosis  (ARPKD)</a:t>
            </a:r>
          </a:p>
          <a:p>
            <a:pPr marL="0" indent="0" algn="l">
              <a:lnSpc>
                <a:spcPct val="110000"/>
              </a:lnSpc>
              <a:buNone/>
            </a:pPr>
            <a:r>
              <a:rPr lang="en-US" sz="2400" b="0" i="0" dirty="0">
                <a:solidFill>
                  <a:srgbClr val="000000"/>
                </a:solidFill>
                <a:effectLst/>
              </a:rPr>
              <a:t>C  Concomitant presence of an imperforate anus</a:t>
            </a:r>
          </a:p>
          <a:p>
            <a:pPr marL="0" indent="0" algn="l">
              <a:lnSpc>
                <a:spcPct val="110000"/>
              </a:lnSpc>
              <a:buNone/>
            </a:pPr>
            <a:r>
              <a:rPr lang="en-US" sz="2400" b="0" i="0" dirty="0">
                <a:solidFill>
                  <a:srgbClr val="000000"/>
                </a:solidFill>
                <a:effectLst/>
              </a:rPr>
              <a:t>D  Lack of ureteral development</a:t>
            </a:r>
          </a:p>
          <a:p>
            <a:pPr marL="0" indent="0" algn="l">
              <a:lnSpc>
                <a:spcPct val="110000"/>
              </a:lnSpc>
              <a:buNone/>
            </a:pPr>
            <a:r>
              <a:rPr lang="en-US" sz="2400" b="0" i="0" dirty="0">
                <a:solidFill>
                  <a:srgbClr val="000000"/>
                </a:solidFill>
                <a:effectLst/>
              </a:rPr>
              <a:t>E  Papilloma of the bladder</a:t>
            </a:r>
          </a:p>
          <a:p>
            <a:endParaRPr lang="en-US" dirty="0"/>
          </a:p>
        </p:txBody>
      </p:sp>
    </p:spTree>
    <p:extLst>
      <p:ext uri="{BB962C8B-B14F-4D97-AF65-F5344CB8AC3E}">
        <p14:creationId xmlns:p14="http://schemas.microsoft.com/office/powerpoint/2010/main" val="20694993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35666" y="590309"/>
            <a:ext cx="11018134" cy="5586654"/>
          </a:xfrm>
        </p:spPr>
        <p:txBody>
          <a:bodyPr>
            <a:normAutofit fontScale="92500" lnSpcReduction="10000"/>
          </a:bodyPr>
          <a:lstStyle/>
          <a:p>
            <a:pPr marL="0" indent="0" algn="l">
              <a:lnSpc>
                <a:spcPct val="110000"/>
              </a:lnSpc>
              <a:buNone/>
            </a:pPr>
            <a:r>
              <a:rPr lang="en-US" sz="2400" b="0" i="0" dirty="0">
                <a:solidFill>
                  <a:srgbClr val="000000"/>
                </a:solidFill>
                <a:effectLst/>
                <a:latin typeface="Arial" panose="020B0604020202020204" pitchFamily="34" charset="0"/>
              </a:rPr>
              <a:t>24)  A 25-year-old G3 P2 woman has felt no fetal movement by 18 weeks gestation. Fetal ultrasound scan reveals the lack of amniotic fluid, making imaging difficult, but bilaterally asymmetrically enlarged fetal kidneys are seen. No fetal bladder can be visualized. The fetal heart appears to have four chambers, and the feet have marked varus deformities. At the time of birth at 36 weeks gestation, the neonate has severe respiratory difficulty. </a:t>
            </a:r>
          </a:p>
          <a:p>
            <a:pPr marL="0" indent="0" algn="l">
              <a:lnSpc>
                <a:spcPct val="110000"/>
              </a:lnSpc>
              <a:buNone/>
            </a:pPr>
            <a:endParaRPr lang="en-US" sz="2400" b="0" i="0" dirty="0">
              <a:solidFill>
                <a:srgbClr val="000000"/>
              </a:solidFill>
              <a:effectLst/>
              <a:latin typeface="Arial" panose="020B0604020202020204" pitchFamily="34" charset="0"/>
            </a:endParaRPr>
          </a:p>
          <a:p>
            <a:pPr marL="0" indent="0" algn="l">
              <a:lnSpc>
                <a:spcPct val="110000"/>
              </a:lnSpc>
              <a:buNone/>
            </a:pPr>
            <a:r>
              <a:rPr lang="en-US" sz="2400" b="1" i="0" dirty="0">
                <a:solidFill>
                  <a:srgbClr val="000000"/>
                </a:solidFill>
                <a:effectLst/>
                <a:latin typeface="Arial" panose="020B0604020202020204" pitchFamily="34" charset="0"/>
              </a:rPr>
              <a:t>Which of the following is the most likely diagnosis?</a:t>
            </a:r>
          </a:p>
          <a:p>
            <a:pPr marL="0" indent="0" algn="l">
              <a:lnSpc>
                <a:spcPct val="110000"/>
              </a:lnSpc>
              <a:buNone/>
            </a:pPr>
            <a:r>
              <a:rPr lang="en-US" sz="2400" b="0" i="0" dirty="0">
                <a:solidFill>
                  <a:srgbClr val="000000"/>
                </a:solidFill>
                <a:effectLst/>
                <a:latin typeface="Arial" panose="020B0604020202020204" pitchFamily="34" charset="0"/>
              </a:rPr>
              <a:t>A  Bilateral Wilms tumor</a:t>
            </a:r>
          </a:p>
          <a:p>
            <a:pPr marL="0" indent="0" algn="l">
              <a:lnSpc>
                <a:spcPct val="110000"/>
              </a:lnSpc>
              <a:buNone/>
            </a:pPr>
            <a:r>
              <a:rPr lang="en-US" sz="2400" b="0" i="0" dirty="0">
                <a:solidFill>
                  <a:srgbClr val="000000"/>
                </a:solidFill>
                <a:effectLst/>
                <a:latin typeface="Arial" panose="020B0604020202020204" pitchFamily="34" charset="0"/>
              </a:rPr>
              <a:t>B  Autosomal dominant polycystic kidney disease</a:t>
            </a:r>
          </a:p>
          <a:p>
            <a:pPr marL="0" indent="0" algn="l">
              <a:lnSpc>
                <a:spcPct val="110000"/>
              </a:lnSpc>
              <a:buNone/>
            </a:pPr>
            <a:r>
              <a:rPr lang="en-US" sz="2400" b="0" i="0" dirty="0">
                <a:solidFill>
                  <a:srgbClr val="000000"/>
                </a:solidFill>
                <a:effectLst/>
                <a:latin typeface="Arial" panose="020B0604020202020204" pitchFamily="34" charset="0"/>
              </a:rPr>
              <a:t>C  Urethral atresia</a:t>
            </a:r>
          </a:p>
          <a:p>
            <a:pPr marL="0" indent="0" algn="l">
              <a:lnSpc>
                <a:spcPct val="110000"/>
              </a:lnSpc>
              <a:buNone/>
            </a:pPr>
            <a:r>
              <a:rPr lang="en-US" sz="2400" b="0" i="0" dirty="0">
                <a:solidFill>
                  <a:srgbClr val="000000"/>
                </a:solidFill>
                <a:effectLst/>
                <a:latin typeface="Arial" panose="020B0604020202020204" pitchFamily="34" charset="0"/>
              </a:rPr>
              <a:t>D  Congenital cytomegalovirus infection</a:t>
            </a:r>
          </a:p>
          <a:p>
            <a:pPr marL="0" indent="0" algn="l">
              <a:lnSpc>
                <a:spcPct val="110000"/>
              </a:lnSpc>
              <a:buNone/>
            </a:pPr>
            <a:r>
              <a:rPr lang="en-US" sz="2400" i="0" dirty="0">
                <a:solidFill>
                  <a:srgbClr val="000000"/>
                </a:solidFill>
                <a:effectLst/>
                <a:latin typeface="Arial" panose="020B0604020202020204" pitchFamily="34" charset="0"/>
              </a:rPr>
              <a:t>E  </a:t>
            </a:r>
            <a:r>
              <a:rPr lang="en-US" sz="2400" i="0" dirty="0" err="1">
                <a:solidFill>
                  <a:srgbClr val="000000"/>
                </a:solidFill>
                <a:effectLst/>
                <a:latin typeface="Arial" panose="020B0604020202020204" pitchFamily="34" charset="0"/>
              </a:rPr>
              <a:t>Multicystic</a:t>
            </a:r>
            <a:r>
              <a:rPr lang="en-US" sz="2400" i="0" dirty="0">
                <a:solidFill>
                  <a:srgbClr val="000000"/>
                </a:solidFill>
                <a:effectLst/>
                <a:latin typeface="Arial" panose="020B0604020202020204" pitchFamily="34" charset="0"/>
              </a:rPr>
              <a:t> renal dysplasia</a:t>
            </a:r>
          </a:p>
          <a:p>
            <a:endParaRPr lang="en-US" dirty="0"/>
          </a:p>
        </p:txBody>
      </p:sp>
    </p:spTree>
    <p:extLst>
      <p:ext uri="{BB962C8B-B14F-4D97-AF65-F5344CB8AC3E}">
        <p14:creationId xmlns:p14="http://schemas.microsoft.com/office/powerpoint/2010/main" val="340739975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35666" y="590309"/>
            <a:ext cx="11018134" cy="5586654"/>
          </a:xfrm>
        </p:spPr>
        <p:txBody>
          <a:bodyPr>
            <a:normAutofit fontScale="92500" lnSpcReduction="10000"/>
          </a:bodyPr>
          <a:lstStyle/>
          <a:p>
            <a:pPr marL="0" indent="0" algn="l">
              <a:lnSpc>
                <a:spcPct val="110000"/>
              </a:lnSpc>
              <a:buNone/>
            </a:pPr>
            <a:r>
              <a:rPr lang="en-US" sz="2400" b="0" i="0" dirty="0">
                <a:solidFill>
                  <a:srgbClr val="000000"/>
                </a:solidFill>
                <a:effectLst/>
                <a:latin typeface="Arial" panose="020B0604020202020204" pitchFamily="34" charset="0"/>
              </a:rPr>
              <a:t>24)  A 25-year-old G3 P2 woman has felt no fetal movement by 18 weeks gestation. Fetal ultrasound scan reveals the lack of amniotic fluid, making imaging difficult, but bilaterally asymmetrically enlarged fetal kidneys are seen. No fetal bladder can be visualized. The fetal heart appears to have four chambers, and the feet have marked varus deformities. At the time of birth at 36 weeks gestation, the neonate has severe respiratory difficulty. </a:t>
            </a:r>
          </a:p>
          <a:p>
            <a:pPr marL="0" indent="0" algn="l">
              <a:lnSpc>
                <a:spcPct val="110000"/>
              </a:lnSpc>
              <a:buNone/>
            </a:pPr>
            <a:endParaRPr lang="en-US" sz="2400" b="0" i="0" dirty="0">
              <a:solidFill>
                <a:srgbClr val="000000"/>
              </a:solidFill>
              <a:effectLst/>
              <a:latin typeface="Arial" panose="020B0604020202020204" pitchFamily="34" charset="0"/>
            </a:endParaRPr>
          </a:p>
          <a:p>
            <a:pPr marL="0" indent="0" algn="l">
              <a:lnSpc>
                <a:spcPct val="110000"/>
              </a:lnSpc>
              <a:buNone/>
            </a:pPr>
            <a:r>
              <a:rPr lang="en-US" sz="2400" b="1" i="0" dirty="0">
                <a:solidFill>
                  <a:srgbClr val="000000"/>
                </a:solidFill>
                <a:effectLst/>
                <a:latin typeface="Arial" panose="020B0604020202020204" pitchFamily="34" charset="0"/>
              </a:rPr>
              <a:t>Which of the following is the most likely diagnosis?</a:t>
            </a:r>
          </a:p>
          <a:p>
            <a:pPr marL="0" indent="0" algn="l">
              <a:lnSpc>
                <a:spcPct val="110000"/>
              </a:lnSpc>
              <a:buNone/>
            </a:pPr>
            <a:r>
              <a:rPr lang="en-US" sz="2400" b="0" i="0" dirty="0">
                <a:solidFill>
                  <a:srgbClr val="000000"/>
                </a:solidFill>
                <a:effectLst/>
                <a:latin typeface="Arial" panose="020B0604020202020204" pitchFamily="34" charset="0"/>
              </a:rPr>
              <a:t>A  Bilateral Wilms tumor</a:t>
            </a:r>
          </a:p>
          <a:p>
            <a:pPr marL="0" indent="0" algn="l">
              <a:lnSpc>
                <a:spcPct val="110000"/>
              </a:lnSpc>
              <a:buNone/>
            </a:pPr>
            <a:r>
              <a:rPr lang="en-US" sz="2400" b="0" i="0" dirty="0">
                <a:solidFill>
                  <a:srgbClr val="000000"/>
                </a:solidFill>
                <a:effectLst/>
                <a:latin typeface="Arial" panose="020B0604020202020204" pitchFamily="34" charset="0"/>
              </a:rPr>
              <a:t>B  Autosomal dominant polycystic kidney disease</a:t>
            </a:r>
          </a:p>
          <a:p>
            <a:pPr marL="0" indent="0" algn="l">
              <a:lnSpc>
                <a:spcPct val="110000"/>
              </a:lnSpc>
              <a:buNone/>
            </a:pPr>
            <a:r>
              <a:rPr lang="en-US" sz="2400" b="0" i="0" dirty="0">
                <a:solidFill>
                  <a:srgbClr val="000000"/>
                </a:solidFill>
                <a:effectLst/>
                <a:latin typeface="Arial" panose="020B0604020202020204" pitchFamily="34" charset="0"/>
              </a:rPr>
              <a:t>C  Urethral atresia</a:t>
            </a:r>
          </a:p>
          <a:p>
            <a:pPr marL="0" indent="0" algn="l">
              <a:lnSpc>
                <a:spcPct val="110000"/>
              </a:lnSpc>
              <a:buNone/>
            </a:pPr>
            <a:r>
              <a:rPr lang="en-US" sz="2400" b="0" i="0" dirty="0">
                <a:solidFill>
                  <a:srgbClr val="000000"/>
                </a:solidFill>
                <a:effectLst/>
                <a:latin typeface="Arial" panose="020B0604020202020204" pitchFamily="34" charset="0"/>
              </a:rPr>
              <a:t>D  Congenital cytomegalovirus infection</a:t>
            </a:r>
          </a:p>
          <a:p>
            <a:pPr marL="0" indent="0" algn="l">
              <a:lnSpc>
                <a:spcPct val="110000"/>
              </a:lnSpc>
              <a:buNone/>
            </a:pPr>
            <a:r>
              <a:rPr lang="en-US" sz="2400" b="1" i="0" u="sng" dirty="0">
                <a:solidFill>
                  <a:srgbClr val="000000"/>
                </a:solidFill>
                <a:effectLst/>
                <a:latin typeface="Arial" panose="020B0604020202020204" pitchFamily="34" charset="0"/>
              </a:rPr>
              <a:t>E  </a:t>
            </a:r>
            <a:r>
              <a:rPr lang="en-US" sz="2400" b="1" i="0" u="sng" dirty="0" err="1">
                <a:solidFill>
                  <a:srgbClr val="000000"/>
                </a:solidFill>
                <a:effectLst/>
                <a:latin typeface="Arial" panose="020B0604020202020204" pitchFamily="34" charset="0"/>
              </a:rPr>
              <a:t>Multicystic</a:t>
            </a:r>
            <a:r>
              <a:rPr lang="en-US" sz="2400" b="1" i="0" u="sng" dirty="0">
                <a:solidFill>
                  <a:srgbClr val="000000"/>
                </a:solidFill>
                <a:effectLst/>
                <a:latin typeface="Arial" panose="020B0604020202020204" pitchFamily="34" charset="0"/>
              </a:rPr>
              <a:t> renal dysplasia   (Potter Sequence)</a:t>
            </a:r>
          </a:p>
          <a:p>
            <a:endParaRPr lang="en-US" dirty="0"/>
          </a:p>
        </p:txBody>
      </p:sp>
    </p:spTree>
    <p:extLst>
      <p:ext uri="{BB962C8B-B14F-4D97-AF65-F5344CB8AC3E}">
        <p14:creationId xmlns:p14="http://schemas.microsoft.com/office/powerpoint/2010/main" val="311308322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58815" y="740780"/>
            <a:ext cx="10994985" cy="5436183"/>
          </a:xfrm>
        </p:spPr>
        <p:txBody>
          <a:bodyPr>
            <a:normAutofit/>
          </a:bodyPr>
          <a:lstStyle/>
          <a:p>
            <a:pPr marL="0" indent="0">
              <a:lnSpc>
                <a:spcPct val="100000"/>
              </a:lnSpc>
              <a:buNone/>
            </a:pPr>
            <a:r>
              <a:rPr lang="en-US" sz="2200" dirty="0"/>
              <a:t>25) A 38-year-old male is referred for abnormal kidney labs after obtaining blood work for establishing with a primary care provider. His serum creatinine is 1.8 mg/dL (normal &lt;1.2 mg/dL). He does report having blood in his urine twice over the last 5 year that resolved on its own. Physical exam is positive for distended abdomen with firmness. He reports similar events with his father who passed away suddenly at the age of 47. His paternal aunt is 54 and is currently on dialysis. </a:t>
            </a:r>
          </a:p>
          <a:p>
            <a:pPr marL="0" indent="0">
              <a:lnSpc>
                <a:spcPct val="100000"/>
              </a:lnSpc>
              <a:buNone/>
            </a:pPr>
            <a:endParaRPr lang="en-US" sz="2200" dirty="0"/>
          </a:p>
          <a:p>
            <a:pPr marL="0" indent="0">
              <a:lnSpc>
                <a:spcPct val="100000"/>
              </a:lnSpc>
              <a:buNone/>
            </a:pPr>
            <a:r>
              <a:rPr lang="en-US" sz="2200" b="1" dirty="0"/>
              <a:t>What additional complication is this patient at risk for?</a:t>
            </a:r>
          </a:p>
          <a:p>
            <a:pPr marL="514350" indent="-514350">
              <a:lnSpc>
                <a:spcPct val="100000"/>
              </a:lnSpc>
              <a:buAutoNum type="alphaUcPeriod"/>
            </a:pPr>
            <a:r>
              <a:rPr lang="en-US" sz="2200" dirty="0"/>
              <a:t>Clear Cell Carcinoma </a:t>
            </a:r>
          </a:p>
          <a:p>
            <a:pPr marL="514350" indent="-514350">
              <a:lnSpc>
                <a:spcPct val="100000"/>
              </a:lnSpc>
              <a:buAutoNum type="alphaUcPeriod"/>
            </a:pPr>
            <a:r>
              <a:rPr lang="en-US" sz="2200" dirty="0"/>
              <a:t>Subarachnoid hemorrhage </a:t>
            </a:r>
          </a:p>
          <a:p>
            <a:pPr marL="514350" indent="-514350">
              <a:lnSpc>
                <a:spcPct val="100000"/>
              </a:lnSpc>
              <a:buAutoNum type="alphaUcPeriod"/>
            </a:pPr>
            <a:r>
              <a:rPr lang="en-US" sz="2200" dirty="0" err="1"/>
              <a:t>Lymphangiomyomatosis</a:t>
            </a:r>
            <a:r>
              <a:rPr lang="en-US" sz="2200" dirty="0"/>
              <a:t> </a:t>
            </a:r>
          </a:p>
          <a:p>
            <a:pPr marL="514350" indent="-514350">
              <a:lnSpc>
                <a:spcPct val="100000"/>
              </a:lnSpc>
              <a:buAutoNum type="alphaUcPeriod"/>
            </a:pPr>
            <a:r>
              <a:rPr lang="en-US" sz="2200" dirty="0"/>
              <a:t>Pheochromocytoma</a:t>
            </a:r>
          </a:p>
        </p:txBody>
      </p:sp>
    </p:spTree>
    <p:extLst>
      <p:ext uri="{BB962C8B-B14F-4D97-AF65-F5344CB8AC3E}">
        <p14:creationId xmlns:p14="http://schemas.microsoft.com/office/powerpoint/2010/main" val="89081277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358815" y="740780"/>
            <a:ext cx="10994985" cy="5436183"/>
          </a:xfrm>
        </p:spPr>
        <p:txBody>
          <a:bodyPr>
            <a:normAutofit/>
          </a:bodyPr>
          <a:lstStyle/>
          <a:p>
            <a:pPr marL="0" indent="0">
              <a:lnSpc>
                <a:spcPct val="100000"/>
              </a:lnSpc>
              <a:buNone/>
            </a:pPr>
            <a:r>
              <a:rPr lang="en-US" sz="2200" dirty="0"/>
              <a:t>25) A 38-year-old male is referred for abnormal kidney labs after obtaining blood work for establishing with a primary care provider. His serum creatinine is 1.8 mg/dL (normal &lt;1.2 mg/dL). He does report having blood in his urine twice over the last 5 year that resolved on its own. Physical exam is positive for distended abdomen with firmness. He reports similar events with his father who passed away suddenly at the age of 47. His paternal aunt is 54 and is currently on dialysis. </a:t>
            </a:r>
          </a:p>
          <a:p>
            <a:pPr marL="0" indent="0">
              <a:lnSpc>
                <a:spcPct val="100000"/>
              </a:lnSpc>
              <a:buNone/>
            </a:pPr>
            <a:endParaRPr lang="en-US" sz="2200" dirty="0"/>
          </a:p>
          <a:p>
            <a:pPr marL="0" indent="0">
              <a:lnSpc>
                <a:spcPct val="100000"/>
              </a:lnSpc>
              <a:buNone/>
            </a:pPr>
            <a:r>
              <a:rPr lang="en-US" sz="2200" b="1" dirty="0"/>
              <a:t>What additional complication is this patient at risk for?</a:t>
            </a:r>
          </a:p>
          <a:p>
            <a:pPr marL="514350" indent="-514350">
              <a:lnSpc>
                <a:spcPct val="100000"/>
              </a:lnSpc>
              <a:buAutoNum type="alphaUcPeriod"/>
            </a:pPr>
            <a:r>
              <a:rPr lang="en-US" sz="2200" dirty="0"/>
              <a:t>Clear Cell Carcinoma </a:t>
            </a:r>
          </a:p>
          <a:p>
            <a:pPr marL="514350" indent="-514350">
              <a:lnSpc>
                <a:spcPct val="100000"/>
              </a:lnSpc>
              <a:buAutoNum type="alphaUcPeriod"/>
            </a:pPr>
            <a:r>
              <a:rPr lang="en-US" sz="2200" b="1" u="sng" dirty="0"/>
              <a:t>Subarachnoid hemorrhage (ADPKD) </a:t>
            </a:r>
          </a:p>
          <a:p>
            <a:pPr marL="514350" indent="-514350">
              <a:lnSpc>
                <a:spcPct val="100000"/>
              </a:lnSpc>
              <a:buAutoNum type="alphaUcPeriod"/>
            </a:pPr>
            <a:r>
              <a:rPr lang="en-US" sz="2200" dirty="0" err="1"/>
              <a:t>Lymphangiomyomatosis</a:t>
            </a:r>
            <a:r>
              <a:rPr lang="en-US" sz="2200" dirty="0"/>
              <a:t> </a:t>
            </a:r>
          </a:p>
          <a:p>
            <a:pPr marL="514350" indent="-514350">
              <a:lnSpc>
                <a:spcPct val="100000"/>
              </a:lnSpc>
              <a:buAutoNum type="alphaUcPeriod"/>
            </a:pPr>
            <a:r>
              <a:rPr lang="en-US" sz="2200" dirty="0"/>
              <a:t>Pheochromocytoma</a:t>
            </a:r>
          </a:p>
        </p:txBody>
      </p:sp>
    </p:spTree>
    <p:extLst>
      <p:ext uri="{BB962C8B-B14F-4D97-AF65-F5344CB8AC3E}">
        <p14:creationId xmlns:p14="http://schemas.microsoft.com/office/powerpoint/2010/main" val="423516381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486137" y="601884"/>
            <a:ext cx="10867663" cy="5575079"/>
          </a:xfrm>
        </p:spPr>
        <p:txBody>
          <a:bodyPr>
            <a:normAutofit fontScale="92500" lnSpcReduction="10000"/>
          </a:bodyPr>
          <a:lstStyle/>
          <a:p>
            <a:pPr marL="0" indent="0">
              <a:buNone/>
            </a:pPr>
            <a:r>
              <a:rPr lang="en-US" dirty="0"/>
              <a:t>26)  A 28 year old female presents for abnormal kidney imaging found during fetal imaging with her recent pregnancy. She has successfully delivered a healthy male child 1 month ago without complications. During fetal ultrasound was found to have enlarged kidneys with simple cysts bilaterally and fat-containing cysts bilaterally, largest 4.2cm. She reports a personal history of seizures at a young age that have not recurred. Physical exam is prominent for 5 1-3cm depigmented patches on her trunk and arms.</a:t>
            </a:r>
          </a:p>
          <a:p>
            <a:pPr marL="514350" indent="-514350">
              <a:buAutoNum type="arabicParenR" startAt="6"/>
            </a:pPr>
            <a:endParaRPr lang="en-US" dirty="0"/>
          </a:p>
          <a:p>
            <a:pPr marL="0" indent="0">
              <a:buNone/>
            </a:pPr>
            <a:r>
              <a:rPr lang="en-US" dirty="0"/>
              <a:t>Wh</a:t>
            </a:r>
            <a:r>
              <a:rPr lang="en-US" b="1" dirty="0"/>
              <a:t>ich of the following genes is likely responsible for patient presentation?</a:t>
            </a:r>
          </a:p>
          <a:p>
            <a:pPr marL="514350" indent="-514350">
              <a:buAutoNum type="alphaUcPeriod"/>
            </a:pPr>
            <a:r>
              <a:rPr lang="en-US" dirty="0"/>
              <a:t>PKD2 </a:t>
            </a:r>
          </a:p>
          <a:p>
            <a:pPr marL="514350" indent="-514350">
              <a:buAutoNum type="alphaUcPeriod"/>
            </a:pPr>
            <a:r>
              <a:rPr lang="en-US" dirty="0"/>
              <a:t>PKHD1</a:t>
            </a:r>
          </a:p>
          <a:p>
            <a:pPr marL="514350" indent="-514350">
              <a:buAutoNum type="alphaUcPeriod"/>
            </a:pPr>
            <a:r>
              <a:rPr lang="en-US" dirty="0"/>
              <a:t>UMOD</a:t>
            </a:r>
          </a:p>
          <a:p>
            <a:pPr marL="514350" indent="-514350">
              <a:buAutoNum type="alphaUcPeriod"/>
            </a:pPr>
            <a:r>
              <a:rPr lang="en-US" dirty="0"/>
              <a:t>TSC2</a:t>
            </a:r>
          </a:p>
          <a:p>
            <a:pPr marL="514350" indent="-514350">
              <a:buAutoNum type="alphaUcPeriod"/>
            </a:pPr>
            <a:r>
              <a:rPr lang="en-US" dirty="0"/>
              <a:t>WT2</a:t>
            </a:r>
          </a:p>
        </p:txBody>
      </p:sp>
    </p:spTree>
    <p:extLst>
      <p:ext uri="{BB962C8B-B14F-4D97-AF65-F5344CB8AC3E}">
        <p14:creationId xmlns:p14="http://schemas.microsoft.com/office/powerpoint/2010/main" val="1627110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9311DAF-7B8F-06D0-54F8-AAE2B3EAB9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B3EC4D-14A2-F7D5-F79C-B0DEDC2A789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DFF8D1B-3D26-C9C9-8EF0-C02C6FD1EB47}"/>
              </a:ext>
            </a:extLst>
          </p:cNvPr>
          <p:cNvSpPr>
            <a:spLocks noGrp="1"/>
          </p:cNvSpPr>
          <p:nvPr>
            <p:ph type="title"/>
          </p:nvPr>
        </p:nvSpPr>
        <p:spPr/>
        <p:txBody>
          <a:bodyPr/>
          <a:lstStyle/>
          <a:p>
            <a:endParaRPr lang="en-US"/>
          </a:p>
        </p:txBody>
      </p:sp>
      <p:pic>
        <p:nvPicPr>
          <p:cNvPr id="6" name="Content Placeholder 5" descr="A diagram of a cystic kidney disease&#10;&#10;AI-generated content may be incorrect.">
            <a:extLst>
              <a:ext uri="{FF2B5EF4-FFF2-40B4-BE49-F238E27FC236}">
                <a16:creationId xmlns:a16="http://schemas.microsoft.com/office/drawing/2014/main" id="{EC4DD719-15E1-16FD-2085-88FAEB687984}"/>
              </a:ext>
            </a:extLst>
          </p:cNvPr>
          <p:cNvPicPr>
            <a:picLocks noGrp="1" noChangeAspect="1"/>
          </p:cNvPicPr>
          <p:nvPr>
            <p:ph idx="1"/>
          </p:nvPr>
        </p:nvPicPr>
        <p:blipFill>
          <a:blip r:embed="rId4"/>
          <a:stretch>
            <a:fillRect/>
          </a:stretch>
        </p:blipFill>
        <p:spPr>
          <a:xfrm>
            <a:off x="1594922" y="665646"/>
            <a:ext cx="9002156" cy="5526707"/>
          </a:xfrm>
        </p:spPr>
      </p:pic>
    </p:spTree>
    <p:extLst>
      <p:ext uri="{BB962C8B-B14F-4D97-AF65-F5344CB8AC3E}">
        <p14:creationId xmlns:p14="http://schemas.microsoft.com/office/powerpoint/2010/main" val="403330419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a:xfrm>
            <a:off x="486137" y="601884"/>
            <a:ext cx="10867663" cy="5575079"/>
          </a:xfrm>
        </p:spPr>
        <p:txBody>
          <a:bodyPr>
            <a:normAutofit fontScale="92500" lnSpcReduction="10000"/>
          </a:bodyPr>
          <a:lstStyle/>
          <a:p>
            <a:pPr marL="0" indent="0">
              <a:buNone/>
            </a:pPr>
            <a:r>
              <a:rPr lang="en-US" dirty="0"/>
              <a:t>26)  A 28 year old female presents for abnormal kidney imaging found during fetal imaging with her recent pregnancy. She has successfully delivered a healthy male child 1 month ago without complications. During fetal ultrasound was found to have enlarged kidneys with simple cysts bilaterally and fat-containing cysts bilaterally, largest 4.2cm. She reports a personal history of seizures at a young age that have not recurred. Physical exam is prominent for 5 1-3cm depigmented patches on her trunk and arms.</a:t>
            </a:r>
          </a:p>
          <a:p>
            <a:pPr marL="514350" indent="-514350">
              <a:buAutoNum type="arabicParenR" startAt="6"/>
            </a:pPr>
            <a:endParaRPr lang="en-US" dirty="0"/>
          </a:p>
          <a:p>
            <a:pPr marL="0" indent="0">
              <a:buNone/>
            </a:pPr>
            <a:r>
              <a:rPr lang="en-US" dirty="0"/>
              <a:t>Wh</a:t>
            </a:r>
            <a:r>
              <a:rPr lang="en-US" b="1" dirty="0"/>
              <a:t>ich of the following genes is likely responsible for patient presentation?</a:t>
            </a:r>
          </a:p>
          <a:p>
            <a:pPr marL="514350" indent="-514350">
              <a:buAutoNum type="alphaUcPeriod"/>
            </a:pPr>
            <a:r>
              <a:rPr lang="en-US" dirty="0"/>
              <a:t>PKD2 </a:t>
            </a:r>
          </a:p>
          <a:p>
            <a:pPr marL="514350" indent="-514350">
              <a:buAutoNum type="alphaUcPeriod"/>
            </a:pPr>
            <a:r>
              <a:rPr lang="en-US" dirty="0"/>
              <a:t>PKHD1</a:t>
            </a:r>
          </a:p>
          <a:p>
            <a:pPr marL="514350" indent="-514350">
              <a:buAutoNum type="alphaUcPeriod"/>
            </a:pPr>
            <a:r>
              <a:rPr lang="en-US" dirty="0"/>
              <a:t>UMOD</a:t>
            </a:r>
          </a:p>
          <a:p>
            <a:pPr marL="514350" indent="-514350">
              <a:buAutoNum type="alphaUcPeriod"/>
            </a:pPr>
            <a:r>
              <a:rPr lang="en-US" b="1" u="sng" dirty="0"/>
              <a:t>TSC2</a:t>
            </a:r>
          </a:p>
          <a:p>
            <a:pPr marL="514350" indent="-514350">
              <a:buAutoNum type="alphaUcPeriod"/>
            </a:pPr>
            <a:r>
              <a:rPr lang="en-US" dirty="0"/>
              <a:t>WT2</a:t>
            </a:r>
          </a:p>
        </p:txBody>
      </p:sp>
    </p:spTree>
    <p:extLst>
      <p:ext uri="{BB962C8B-B14F-4D97-AF65-F5344CB8AC3E}">
        <p14:creationId xmlns:p14="http://schemas.microsoft.com/office/powerpoint/2010/main" val="341058103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4A2AF-7BCE-A510-596B-A610B937C6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B17A7A-CA5E-C514-A379-2FC5681B3B0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B005A57-8855-4C22-B130-308D837BA03C}"/>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50D87D7-2E65-AE3A-34F7-3F1A1AF68BB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10079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dirty="0"/>
              <a:t>Disclosures</a:t>
            </a:r>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lstStyle/>
          <a:p>
            <a:r>
              <a:rPr lang="en-US" dirty="0"/>
              <a:t>None</a:t>
            </a:r>
          </a:p>
        </p:txBody>
      </p:sp>
    </p:spTree>
    <p:extLst>
      <p:ext uri="{BB962C8B-B14F-4D97-AF65-F5344CB8AC3E}">
        <p14:creationId xmlns:p14="http://schemas.microsoft.com/office/powerpoint/2010/main" val="3338784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B5461-6F75-5D29-CF83-56E780B552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0F9A2F-52EC-E157-86F5-F086B804C47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96E05CE-F9C9-D119-A4FA-76092CDA2B7B}"/>
              </a:ext>
            </a:extLst>
          </p:cNvPr>
          <p:cNvSpPr>
            <a:spLocks noGrp="1"/>
          </p:cNvSpPr>
          <p:nvPr>
            <p:ph type="title"/>
          </p:nvPr>
        </p:nvSpPr>
        <p:spPr/>
        <p:txBody>
          <a:bodyPr/>
          <a:lstStyle/>
          <a:p>
            <a:r>
              <a:rPr lang="en-US" dirty="0"/>
              <a:t>Hypokalemic Cystic Disease</a:t>
            </a:r>
          </a:p>
        </p:txBody>
      </p:sp>
      <p:sp>
        <p:nvSpPr>
          <p:cNvPr id="5" name="Content Placeholder 4">
            <a:extLst>
              <a:ext uri="{FF2B5EF4-FFF2-40B4-BE49-F238E27FC236}">
                <a16:creationId xmlns:a16="http://schemas.microsoft.com/office/drawing/2014/main" id="{961245FF-C7CF-137F-8F0E-B049094A241A}"/>
              </a:ext>
            </a:extLst>
          </p:cNvPr>
          <p:cNvSpPr>
            <a:spLocks noGrp="1"/>
          </p:cNvSpPr>
          <p:nvPr>
            <p:ph idx="1"/>
          </p:nvPr>
        </p:nvSpPr>
        <p:spPr/>
        <p:txBody>
          <a:bodyPr>
            <a:normAutofit/>
          </a:bodyPr>
          <a:lstStyle/>
          <a:p>
            <a:r>
              <a:rPr lang="en-US" dirty="0"/>
              <a:t>Kidney cysts are often seen in association with chronic hypokalemia secondary to primary hyperaldosteronism or other kidney potassium-wasting disorders. </a:t>
            </a:r>
          </a:p>
          <a:p>
            <a:r>
              <a:rPr lang="en-US" dirty="0"/>
              <a:t>Medullary cysts </a:t>
            </a:r>
          </a:p>
          <a:p>
            <a:r>
              <a:rPr lang="en-US" dirty="0"/>
              <a:t>Radiologic findings of medullary sponge kidney</a:t>
            </a:r>
          </a:p>
        </p:txBody>
      </p:sp>
    </p:spTree>
    <p:extLst>
      <p:ext uri="{BB962C8B-B14F-4D97-AF65-F5344CB8AC3E}">
        <p14:creationId xmlns:p14="http://schemas.microsoft.com/office/powerpoint/2010/main" val="277559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9EDA6-D9C4-8F7B-E68B-AC2D7F881C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3828B7-909D-4623-906E-D6AA6659A1C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2C18B38-E170-564B-7FEE-CD8DA27BCCF1}"/>
              </a:ext>
            </a:extLst>
          </p:cNvPr>
          <p:cNvSpPr>
            <a:spLocks noGrp="1"/>
          </p:cNvSpPr>
          <p:nvPr>
            <p:ph type="title"/>
          </p:nvPr>
        </p:nvSpPr>
        <p:spPr/>
        <p:txBody>
          <a:bodyPr/>
          <a:lstStyle/>
          <a:p>
            <a:r>
              <a:rPr lang="en-US" dirty="0"/>
              <a:t>Hilar Cysts</a:t>
            </a:r>
          </a:p>
        </p:txBody>
      </p:sp>
      <p:sp>
        <p:nvSpPr>
          <p:cNvPr id="5" name="Content Placeholder 4">
            <a:extLst>
              <a:ext uri="{FF2B5EF4-FFF2-40B4-BE49-F238E27FC236}">
                <a16:creationId xmlns:a16="http://schemas.microsoft.com/office/drawing/2014/main" id="{6599E586-6035-65E8-C3C7-B0B783CDC140}"/>
              </a:ext>
            </a:extLst>
          </p:cNvPr>
          <p:cNvSpPr>
            <a:spLocks noGrp="1"/>
          </p:cNvSpPr>
          <p:nvPr>
            <p:ph idx="1"/>
          </p:nvPr>
        </p:nvSpPr>
        <p:spPr/>
        <p:txBody>
          <a:bodyPr/>
          <a:lstStyle/>
          <a:p>
            <a:r>
              <a:rPr lang="en-US" dirty="0"/>
              <a:t>Hilar cysts are spherical accumulations of clear, fat droplet-containing fluid within the kidney sinus. These cystic structures are not lined by epithelia. They are most commonly seen in debilitated patients and may represent atrophy of the kidney sinus fat.</a:t>
            </a:r>
          </a:p>
        </p:txBody>
      </p:sp>
      <p:pic>
        <p:nvPicPr>
          <p:cNvPr id="1026" name="Picture 2" descr="Parapelvic cyst mimicking hydronephrosis – NephroPOCUS">
            <a:extLst>
              <a:ext uri="{FF2B5EF4-FFF2-40B4-BE49-F238E27FC236}">
                <a16:creationId xmlns:a16="http://schemas.microsoft.com/office/drawing/2014/main" id="{104F6A75-B655-D6A9-3D02-20D685248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881" y="3607963"/>
            <a:ext cx="5434237" cy="305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031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5CFCF-4269-D9B3-44BE-7BB0D693BD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2FAAE1-4F68-7CC9-8C82-02004661554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57068CF-E395-F38A-81BF-BF7A6EE236E7}"/>
              </a:ext>
            </a:extLst>
          </p:cNvPr>
          <p:cNvSpPr>
            <a:spLocks noGrp="1"/>
          </p:cNvSpPr>
          <p:nvPr>
            <p:ph type="title"/>
          </p:nvPr>
        </p:nvSpPr>
        <p:spPr/>
        <p:txBody>
          <a:bodyPr/>
          <a:lstStyle/>
          <a:p>
            <a:r>
              <a:rPr lang="en-US" dirty="0"/>
              <a:t>Perinephric Pseudocysts</a:t>
            </a:r>
          </a:p>
        </p:txBody>
      </p:sp>
      <p:sp>
        <p:nvSpPr>
          <p:cNvPr id="5" name="Content Placeholder 4">
            <a:extLst>
              <a:ext uri="{FF2B5EF4-FFF2-40B4-BE49-F238E27FC236}">
                <a16:creationId xmlns:a16="http://schemas.microsoft.com/office/drawing/2014/main" id="{092D2DF7-B37C-79B7-3666-0D928A80FF8D}"/>
              </a:ext>
            </a:extLst>
          </p:cNvPr>
          <p:cNvSpPr>
            <a:spLocks noGrp="1"/>
          </p:cNvSpPr>
          <p:nvPr>
            <p:ph idx="1"/>
          </p:nvPr>
        </p:nvSpPr>
        <p:spPr/>
        <p:txBody>
          <a:bodyPr/>
          <a:lstStyle/>
          <a:p>
            <a:r>
              <a:rPr lang="en-US" dirty="0"/>
              <a:t>Typically occur under the kidney capsule or in the perirenal fascia as a result of urine extravasation from traumatic or spontaneous rupture of a kidney cyst or as the posterior extension of a pancreatic pseudocyst. Surgical intervention is indicated for associated urinary tract obstruction. Otherwise, treatment is directed to the underlying cause.</a:t>
            </a:r>
          </a:p>
        </p:txBody>
      </p:sp>
      <p:pic>
        <p:nvPicPr>
          <p:cNvPr id="2050" name="Picture 2" descr="Perinephric Pseudocysts">
            <a:extLst>
              <a:ext uri="{FF2B5EF4-FFF2-40B4-BE49-F238E27FC236}">
                <a16:creationId xmlns:a16="http://schemas.microsoft.com/office/drawing/2014/main" id="{F10E3C2A-A6E8-62F2-75A3-C830809A5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0" y="4040982"/>
            <a:ext cx="3251200"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831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FE715-4575-42D8-2929-CBBC4FA5AA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7677BCA-FE53-9F55-1C78-339582C5575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3CC587E-4B4F-5C2A-C2D9-5DA1F874D29E}"/>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25ECC6E3-0789-147A-338E-5938BC734E1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21788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935F7D-3E6B-E44B-A803-2008862365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D23C-F289-2D4E-8D92-627DF9D2871A}"/>
              </a:ext>
            </a:extLst>
          </p:cNvPr>
          <p:cNvSpPr>
            <a:spLocks noGrp="1"/>
          </p:cNvSpPr>
          <p:nvPr>
            <p:ph type="ctrTitle"/>
          </p:nvPr>
        </p:nvSpPr>
        <p:spPr>
          <a:xfrm>
            <a:off x="4109663" y="5630238"/>
            <a:ext cx="8082337" cy="1135294"/>
          </a:xfrm>
        </p:spPr>
        <p:txBody>
          <a:bodyPr>
            <a:normAutofit fontScale="90000"/>
          </a:bodyPr>
          <a:lstStyle/>
          <a:p>
            <a:r>
              <a:rPr lang="en-US" b="1" dirty="0">
                <a:solidFill>
                  <a:schemeClr val="bg1"/>
                </a:solidFill>
              </a:rPr>
              <a:t>Polycystic Kidney Diseases</a:t>
            </a:r>
          </a:p>
        </p:txBody>
      </p:sp>
      <p:pic>
        <p:nvPicPr>
          <p:cNvPr id="6146" name="Picture 2" descr="Two drugs are no more effective than one to treat common kidney disease |  National Institutes of Health (NIH)">
            <a:extLst>
              <a:ext uri="{FF2B5EF4-FFF2-40B4-BE49-F238E27FC236}">
                <a16:creationId xmlns:a16="http://schemas.microsoft.com/office/drawing/2014/main" id="{7B25A345-2D27-213B-4069-E7479036B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956" y="1422971"/>
            <a:ext cx="6018087" cy="401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583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A8CD9-2C29-2299-E3AB-AC5F3CA109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7A5210-7D7F-32EE-590C-87C0543B47D1}"/>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411677C-26A7-729D-7D15-0EDCD2DE6F97}"/>
              </a:ext>
            </a:extLst>
          </p:cNvPr>
          <p:cNvSpPr>
            <a:spLocks noGrp="1"/>
          </p:cNvSpPr>
          <p:nvPr>
            <p:ph type="title"/>
          </p:nvPr>
        </p:nvSpPr>
        <p:spPr/>
        <p:txBody>
          <a:bodyPr/>
          <a:lstStyle/>
          <a:p>
            <a:r>
              <a:rPr lang="en-US" dirty="0"/>
              <a:t>Autosomal  Dominant Polycystic Kidney Disease (ADPKD)</a:t>
            </a:r>
          </a:p>
        </p:txBody>
      </p:sp>
      <p:sp>
        <p:nvSpPr>
          <p:cNvPr id="5" name="Content Placeholder 4">
            <a:extLst>
              <a:ext uri="{FF2B5EF4-FFF2-40B4-BE49-F238E27FC236}">
                <a16:creationId xmlns:a16="http://schemas.microsoft.com/office/drawing/2014/main" id="{3F86EE53-1553-9970-2BBA-D47D3A724ED9}"/>
              </a:ext>
            </a:extLst>
          </p:cNvPr>
          <p:cNvSpPr>
            <a:spLocks noGrp="1"/>
          </p:cNvSpPr>
          <p:nvPr>
            <p:ph idx="1"/>
          </p:nvPr>
        </p:nvSpPr>
        <p:spPr/>
        <p:txBody>
          <a:bodyPr>
            <a:normAutofit/>
          </a:bodyPr>
          <a:lstStyle/>
          <a:p>
            <a:r>
              <a:rPr lang="en-US" dirty="0"/>
              <a:t>Most common inherited kidney disorder</a:t>
            </a:r>
          </a:p>
          <a:p>
            <a:pPr lvl="1"/>
            <a:r>
              <a:rPr lang="en-US" dirty="0"/>
              <a:t>1:400 to 1000 live births</a:t>
            </a:r>
          </a:p>
          <a:p>
            <a:pPr lvl="1"/>
            <a:r>
              <a:rPr lang="en-US" dirty="0"/>
              <a:t>Affects all ethnic groups equally and reported worldwide.</a:t>
            </a:r>
          </a:p>
          <a:p>
            <a:endParaRPr lang="en-US" dirty="0"/>
          </a:p>
          <a:p>
            <a:r>
              <a:rPr lang="en-US" dirty="0"/>
              <a:t>Approximately 5% of ESKD population in the United States </a:t>
            </a:r>
          </a:p>
          <a:p>
            <a:pPr lvl="1"/>
            <a:r>
              <a:rPr lang="en-US" dirty="0"/>
              <a:t>10% &lt;60 years of age</a:t>
            </a:r>
          </a:p>
          <a:p>
            <a:endParaRPr lang="en-US" dirty="0"/>
          </a:p>
          <a:p>
            <a:r>
              <a:rPr lang="en-US" dirty="0"/>
              <a:t>ADPKD is a systemic disorder</a:t>
            </a:r>
          </a:p>
        </p:txBody>
      </p:sp>
    </p:spTree>
    <p:extLst>
      <p:ext uri="{BB962C8B-B14F-4D97-AF65-F5344CB8AC3E}">
        <p14:creationId xmlns:p14="http://schemas.microsoft.com/office/powerpoint/2010/main" val="21018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dissolve">
                                      <p:cBhvr>
                                        <p:cTn id="2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ADPKD Genetics and Pathophysiology</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5521503" cy="4351338"/>
          </a:xfrm>
        </p:spPr>
        <p:txBody>
          <a:bodyPr>
            <a:normAutofit fontScale="70000" lnSpcReduction="20000"/>
          </a:bodyPr>
          <a:lstStyle/>
          <a:p>
            <a:r>
              <a:rPr lang="en-US" dirty="0"/>
              <a:t>Genetic:</a:t>
            </a:r>
          </a:p>
          <a:p>
            <a:pPr lvl="1"/>
            <a:r>
              <a:rPr lang="en-US" b="1" dirty="0"/>
              <a:t>Autosomal Dominant </a:t>
            </a:r>
          </a:p>
          <a:p>
            <a:pPr lvl="1"/>
            <a:r>
              <a:rPr lang="en-US" b="1" dirty="0"/>
              <a:t>PKD1 (~80%) </a:t>
            </a:r>
            <a:r>
              <a:rPr lang="en-US" dirty="0"/>
              <a:t>Chromosome 16p13.3 (Polycystin-1) </a:t>
            </a:r>
          </a:p>
          <a:p>
            <a:pPr lvl="1"/>
            <a:r>
              <a:rPr lang="en-US" dirty="0"/>
              <a:t>PKD2 (~15%) Chromosome 4q12.2 (Polycystin-2)</a:t>
            </a:r>
          </a:p>
          <a:p>
            <a:pPr lvl="1"/>
            <a:r>
              <a:rPr lang="en-US" dirty="0"/>
              <a:t>GANAB (1-5%)</a:t>
            </a:r>
          </a:p>
          <a:p>
            <a:pPr lvl="1"/>
            <a:endParaRPr lang="en-US" dirty="0"/>
          </a:p>
          <a:p>
            <a:r>
              <a:rPr lang="en-US" dirty="0"/>
              <a:t>Focal (&lt; 5%) of all nephrons become cystic</a:t>
            </a:r>
          </a:p>
          <a:p>
            <a:r>
              <a:rPr lang="en-US" dirty="0"/>
              <a:t>Most cysts detach from the parent nephron when cysts size exceeds 2cm</a:t>
            </a:r>
          </a:p>
          <a:p>
            <a:endParaRPr lang="en-US" dirty="0"/>
          </a:p>
          <a:p>
            <a:r>
              <a:rPr lang="en-US" dirty="0"/>
              <a:t>Phenotypes typically vary, however, </a:t>
            </a:r>
            <a:r>
              <a:rPr lang="en-US" b="1" dirty="0"/>
              <a:t>PKD2 tends to have a milder disease course</a:t>
            </a:r>
          </a:p>
          <a:p>
            <a:pPr lvl="1"/>
            <a:r>
              <a:rPr lang="en-US" dirty="0"/>
              <a:t>Fewer cyst</a:t>
            </a:r>
          </a:p>
          <a:p>
            <a:pPr lvl="1"/>
            <a:r>
              <a:rPr lang="en-US" dirty="0"/>
              <a:t>Later onset of hypertension</a:t>
            </a:r>
          </a:p>
          <a:p>
            <a:pPr lvl="1"/>
            <a:r>
              <a:rPr lang="en-US" b="1" dirty="0"/>
              <a:t>Less ESKD compared to PKD1 (74 vs 54 years old)</a:t>
            </a:r>
          </a:p>
          <a:p>
            <a:endParaRPr lang="en-US" dirty="0"/>
          </a:p>
          <a:p>
            <a:endParaRPr lang="en-US" dirty="0"/>
          </a:p>
        </p:txBody>
      </p:sp>
      <p:pic>
        <p:nvPicPr>
          <p:cNvPr id="8196" name="Picture 4" descr="Autosomal Dominant Polycystic Kidney Disease | Abdominal Key">
            <a:extLst>
              <a:ext uri="{FF2B5EF4-FFF2-40B4-BE49-F238E27FC236}">
                <a16:creationId xmlns:a16="http://schemas.microsoft.com/office/drawing/2014/main" id="{A0220DD5-F174-60AA-5F83-2D841621E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695" y="2055813"/>
            <a:ext cx="4706327" cy="33953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0199AD-9CCF-153A-DDA8-575A5C91340E}"/>
              </a:ext>
            </a:extLst>
          </p:cNvPr>
          <p:cNvSpPr txBox="1"/>
          <p:nvPr/>
        </p:nvSpPr>
        <p:spPr>
          <a:xfrm>
            <a:off x="8342616" y="6611779"/>
            <a:ext cx="2501006" cy="246221"/>
          </a:xfrm>
          <a:prstGeom prst="rect">
            <a:avLst/>
          </a:prstGeom>
          <a:noFill/>
        </p:spPr>
        <p:txBody>
          <a:bodyPr wrap="none" rtlCol="0">
            <a:spAutoFit/>
          </a:bodyPr>
          <a:lstStyle/>
          <a:p>
            <a:r>
              <a:rPr lang="en-US" sz="1000" dirty="0"/>
              <a:t>Fig 46.2. Comprehensive Clinical Nephrology</a:t>
            </a:r>
          </a:p>
        </p:txBody>
      </p:sp>
    </p:spTree>
    <p:extLst>
      <p:ext uri="{BB962C8B-B14F-4D97-AF65-F5344CB8AC3E}">
        <p14:creationId xmlns:p14="http://schemas.microsoft.com/office/powerpoint/2010/main" val="2988472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2BCF3-0C62-6B19-3FD0-5F8ABA596B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8A70E1-151E-B95D-5C67-49EDB6DE3C0C}"/>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72EF550-F60D-E6C6-CDE7-209AF6124EB3}"/>
              </a:ext>
            </a:extLst>
          </p:cNvPr>
          <p:cNvSpPr>
            <a:spLocks noGrp="1"/>
          </p:cNvSpPr>
          <p:nvPr>
            <p:ph type="title"/>
          </p:nvPr>
        </p:nvSpPr>
        <p:spPr/>
        <p:txBody>
          <a:bodyPr/>
          <a:lstStyle/>
          <a:p>
            <a:endParaRPr lang="en-US" dirty="0"/>
          </a:p>
        </p:txBody>
      </p:sp>
      <p:sp>
        <p:nvSpPr>
          <p:cNvPr id="8" name="Content Placeholder 7">
            <a:extLst>
              <a:ext uri="{FF2B5EF4-FFF2-40B4-BE49-F238E27FC236}">
                <a16:creationId xmlns:a16="http://schemas.microsoft.com/office/drawing/2014/main" id="{BA13C6A6-7AAD-32E2-9337-9DC700880F0B}"/>
              </a:ext>
            </a:extLst>
          </p:cNvPr>
          <p:cNvSpPr>
            <a:spLocks noGrp="1"/>
          </p:cNvSpPr>
          <p:nvPr>
            <p:ph idx="1"/>
          </p:nvPr>
        </p:nvSpPr>
        <p:spPr/>
        <p:txBody>
          <a:bodyPr/>
          <a:lstStyle/>
          <a:p>
            <a:endParaRPr lang="en-US"/>
          </a:p>
        </p:txBody>
      </p:sp>
      <p:pic>
        <p:nvPicPr>
          <p:cNvPr id="9" name="Picture 4" descr="Autosomal Dominant Polycystic Kidney Disease | Abdominal Key">
            <a:extLst>
              <a:ext uri="{FF2B5EF4-FFF2-40B4-BE49-F238E27FC236}">
                <a16:creationId xmlns:a16="http://schemas.microsoft.com/office/drawing/2014/main" id="{930ABB96-5EB9-67C2-2842-22A0713A7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402" y="439020"/>
            <a:ext cx="8391195" cy="605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349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73BC4-E94B-1A79-0FFC-C9AE1B22E2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B43C8C-4235-A492-30B9-471EABBC090D}"/>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4C9219E-8AC2-4E85-1961-A04D6251432C}"/>
              </a:ext>
            </a:extLst>
          </p:cNvPr>
          <p:cNvSpPr>
            <a:spLocks noGrp="1"/>
          </p:cNvSpPr>
          <p:nvPr>
            <p:ph type="title"/>
          </p:nvPr>
        </p:nvSpPr>
        <p:spPr/>
        <p:txBody>
          <a:bodyPr/>
          <a:lstStyle/>
          <a:p>
            <a:endParaRPr lang="en-US" dirty="0"/>
          </a:p>
        </p:txBody>
      </p:sp>
      <p:pic>
        <p:nvPicPr>
          <p:cNvPr id="6" name="Content Placeholder 5" descr="Diagram of a diagram of a cell cycle&#10;&#10;AI-generated content may be incorrect.">
            <a:extLst>
              <a:ext uri="{FF2B5EF4-FFF2-40B4-BE49-F238E27FC236}">
                <a16:creationId xmlns:a16="http://schemas.microsoft.com/office/drawing/2014/main" id="{67CF9817-BF6A-EEE9-C276-BDBFA5749994}"/>
              </a:ext>
            </a:extLst>
          </p:cNvPr>
          <p:cNvPicPr>
            <a:picLocks noGrp="1" noChangeAspect="1"/>
          </p:cNvPicPr>
          <p:nvPr>
            <p:ph idx="1"/>
          </p:nvPr>
        </p:nvPicPr>
        <p:blipFill>
          <a:blip r:embed="rId4"/>
          <a:stretch>
            <a:fillRect/>
          </a:stretch>
        </p:blipFill>
        <p:spPr>
          <a:xfrm>
            <a:off x="1732208" y="513752"/>
            <a:ext cx="8727583" cy="6163944"/>
          </a:xfrm>
        </p:spPr>
      </p:pic>
    </p:spTree>
    <p:extLst>
      <p:ext uri="{BB962C8B-B14F-4D97-AF65-F5344CB8AC3E}">
        <p14:creationId xmlns:p14="http://schemas.microsoft.com/office/powerpoint/2010/main" val="831949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3AE1B8-9CE8-B82D-244A-F2B8F326C4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A2CF482-E18A-98AD-6733-A931D76601E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B52366C-83BB-9822-C980-DD78E4E37797}"/>
              </a:ext>
            </a:extLst>
          </p:cNvPr>
          <p:cNvSpPr>
            <a:spLocks noGrp="1"/>
          </p:cNvSpPr>
          <p:nvPr>
            <p:ph type="title"/>
          </p:nvPr>
        </p:nvSpPr>
        <p:spPr/>
        <p:txBody>
          <a:bodyPr/>
          <a:lstStyle/>
          <a:p>
            <a:r>
              <a:rPr lang="en-US" dirty="0"/>
              <a:t>Mechanisms of Cyst Formation</a:t>
            </a:r>
          </a:p>
        </p:txBody>
      </p:sp>
      <p:sp>
        <p:nvSpPr>
          <p:cNvPr id="5" name="Content Placeholder 4">
            <a:extLst>
              <a:ext uri="{FF2B5EF4-FFF2-40B4-BE49-F238E27FC236}">
                <a16:creationId xmlns:a16="http://schemas.microsoft.com/office/drawing/2014/main" id="{54DB92A8-34F9-B9C9-4999-5D8287C7D4CD}"/>
              </a:ext>
            </a:extLst>
          </p:cNvPr>
          <p:cNvSpPr>
            <a:spLocks noGrp="1"/>
          </p:cNvSpPr>
          <p:nvPr>
            <p:ph idx="1"/>
          </p:nvPr>
        </p:nvSpPr>
        <p:spPr/>
        <p:txBody>
          <a:bodyPr>
            <a:normAutofit fontScale="77500" lnSpcReduction="20000"/>
          </a:bodyPr>
          <a:lstStyle/>
          <a:p>
            <a:r>
              <a:rPr lang="en-US" dirty="0"/>
              <a:t>The </a:t>
            </a:r>
            <a:r>
              <a:rPr lang="en-US" dirty="0" err="1"/>
              <a:t>polycystins</a:t>
            </a:r>
            <a:r>
              <a:rPr lang="en-US" dirty="0"/>
              <a:t> are involved in the detection of extracellular cues at primary cilia, cell-cell contacts, and cell-matrix contacts and are essential to maintain the differentiated phenotype of the tubular epithelium. </a:t>
            </a:r>
          </a:p>
          <a:p>
            <a:r>
              <a:rPr lang="en-US" dirty="0"/>
              <a:t>Reduction in one of the </a:t>
            </a:r>
            <a:r>
              <a:rPr lang="en-US" dirty="0" err="1"/>
              <a:t>polycystins</a:t>
            </a:r>
            <a:r>
              <a:rPr lang="en-US" dirty="0"/>
              <a:t> to below a critical threshold results in inability to maintain planar polarity, increased rates of proliferation, expression of a secretory phenotype, and remodeling of the extracellular matrix. 2 </a:t>
            </a:r>
          </a:p>
          <a:p>
            <a:r>
              <a:rPr lang="en-US" dirty="0"/>
              <a:t>PC1 and PC2 in the primary cilium may be required for the increase in cytosolic calcium that occurs in response to ciliary bending. 11 PC2 is a TRP channel (TRPP2) and functions as a calcium release channel in the ER. 12 </a:t>
            </a:r>
          </a:p>
          <a:p>
            <a:r>
              <a:rPr lang="en-US" dirty="0"/>
              <a:t>PC1 interacts with and modulates the maturation and function of PC2, and vice versa. 13 </a:t>
            </a:r>
          </a:p>
          <a:p>
            <a:r>
              <a:rPr lang="en-US" dirty="0"/>
              <a:t>PC1 and PC2 also interact with additional calcium channel proteins. Precisely how intracellular calcium homeostasis is altered in ADPKD remains uncertain, but many studies show reduced resting intracellular calcium, ER calcium stores, and store-operated calcium entry in primary cell cultures or </a:t>
            </a:r>
            <a:r>
              <a:rPr lang="en-US" dirty="0" err="1"/>
              <a:t>microdissected</a:t>
            </a:r>
            <a:r>
              <a:rPr lang="en-US" dirty="0"/>
              <a:t> samples from human and rodent polycystic tissues 2 (Fig. 46.2).</a:t>
            </a:r>
          </a:p>
        </p:txBody>
      </p:sp>
    </p:spTree>
    <p:extLst>
      <p:ext uri="{BB962C8B-B14F-4D97-AF65-F5344CB8AC3E}">
        <p14:creationId xmlns:p14="http://schemas.microsoft.com/office/powerpoint/2010/main" val="3918843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2F5EA-0220-C7EF-4E4E-434173B66C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01FD003-9D37-0FE1-A1F3-1AD5984040E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9820CF4-8D57-6283-683A-A9A46761CE72}"/>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B9C7CD03-9D88-1B7F-32B0-8D0383CD83B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84720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6A9B40-D3E4-6186-73D8-AE44085350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F69C0E-721F-0F1C-1B33-467C73B6E75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3264546-92FA-E9EA-5E20-DC603D864B0B}"/>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C3E3DB27-134D-B74F-17EA-A9F3A7FD1465}"/>
              </a:ext>
            </a:extLst>
          </p:cNvPr>
          <p:cNvSpPr>
            <a:spLocks noGrp="1"/>
          </p:cNvSpPr>
          <p:nvPr>
            <p:ph idx="1"/>
          </p:nvPr>
        </p:nvSpPr>
        <p:spPr/>
        <p:txBody>
          <a:bodyPr>
            <a:normAutofit fontScale="92500" lnSpcReduction="20000"/>
          </a:bodyPr>
          <a:lstStyle/>
          <a:p>
            <a:r>
              <a:rPr lang="en-US" dirty="0"/>
              <a:t>A common finding in animal models of PKD is increased levels of cyclic adenosine monophosphate (cAMP), not only in the kidney but also in the liver and vascular smooth muscle. 14 </a:t>
            </a:r>
          </a:p>
          <a:p>
            <a:r>
              <a:rPr lang="en-US" dirty="0"/>
              <a:t>Tissue levels of cAMP are determined by the activities of membrane-bound and soluble adenylyl </a:t>
            </a:r>
            <a:r>
              <a:rPr lang="en-US" dirty="0" err="1"/>
              <a:t>cyclases</a:t>
            </a:r>
            <a:r>
              <a:rPr lang="en-US" dirty="0"/>
              <a:t> and cAMP </a:t>
            </a:r>
            <a:r>
              <a:rPr lang="en-US" dirty="0" err="1"/>
              <a:t>phosphodiesterases</a:t>
            </a:r>
            <a:r>
              <a:rPr lang="en-US" dirty="0"/>
              <a:t> (PDEs), themselves subject to complex regulatory mechanisms. </a:t>
            </a:r>
          </a:p>
          <a:p>
            <a:r>
              <a:rPr lang="en-US" dirty="0"/>
              <a:t>Reduced intracellular calcium in PKD may activate calcium inhibitable AC6 or AC5, directly inhibit calcium/calmodulin-dependent PDE1, and indirectly inhibit cGMP inhibitable PDE3, thereby accounting for the accumulation of cAMP and activation of protein kinase A (PKA), which, in turn, contributes to the development and progression of PKD by stimulating cystic fibrosis transmembrane conductance regulator (CFTR)-driven chloride and fluid secretion and cell proliferation (see Fig. 46.2).</a:t>
            </a:r>
          </a:p>
        </p:txBody>
      </p:sp>
    </p:spTree>
    <p:extLst>
      <p:ext uri="{BB962C8B-B14F-4D97-AF65-F5344CB8AC3E}">
        <p14:creationId xmlns:p14="http://schemas.microsoft.com/office/powerpoint/2010/main" val="319226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38D9F53-A2D0-D755-8827-7DA7B658B4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8A397F2-AF34-8B1F-D949-849AB97B8AFD}"/>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FB59C9D-03AA-5248-D14B-C238F1AAA2D8}"/>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48843952-9478-D549-7D85-23BFEFE78DDD}"/>
              </a:ext>
            </a:extLst>
          </p:cNvPr>
          <p:cNvSpPr>
            <a:spLocks noGrp="1"/>
          </p:cNvSpPr>
          <p:nvPr>
            <p:ph idx="1"/>
          </p:nvPr>
        </p:nvSpPr>
        <p:spPr/>
        <p:txBody>
          <a:bodyPr>
            <a:normAutofit fontScale="85000" lnSpcReduction="10000"/>
          </a:bodyPr>
          <a:lstStyle/>
          <a:p>
            <a:r>
              <a:rPr lang="en-US" dirty="0"/>
              <a:t>Chloride enters across basolateral Na+-K+-2Cl − cotransporters, driven by the sodium gradient generated by basolateral </a:t>
            </a:r>
            <a:r>
              <a:rPr lang="en-US" dirty="0" err="1"/>
              <a:t>Na+,K</a:t>
            </a:r>
            <a:r>
              <a:rPr lang="en-US" dirty="0"/>
              <a:t>+-ATPase, and exits across apical PKA-stimulated CFTR. Basolateral recycling of potassium occurs through the KCa3.1 channel.</a:t>
            </a:r>
          </a:p>
          <a:p>
            <a:r>
              <a:rPr lang="en-US" dirty="0"/>
              <a:t>cAMP exerts opposite effects on cell proliferation in different cell types. cAMP and PKA signaling enhance several </a:t>
            </a:r>
            <a:r>
              <a:rPr lang="en-US" dirty="0" err="1"/>
              <a:t>proproliferative</a:t>
            </a:r>
            <a:r>
              <a:rPr lang="en-US" dirty="0"/>
              <a:t> pathways (extracellular signal–regulated kinase [ERK]) in cells derived from polycystic kidneys and inhibit proliferation in cells derived from normal human kidney cortex. 15 , 16 Treatment of normal human kidney or murine collecting duct cells with calcium channel blockers replicates the proliferative response of the ADPKD cells to cAMP, thus linking this response to the reduction in intracellular calcium that results from disrupting the </a:t>
            </a:r>
            <a:r>
              <a:rPr lang="en-US" dirty="0" err="1"/>
              <a:t>polycystin</a:t>
            </a:r>
            <a:r>
              <a:rPr lang="en-US" dirty="0"/>
              <a:t> pathway. 17 Conversely, treatment of ADPKD cyst–derived cells with calcium channel activators or calcium ionophores restores the normal antimitogenic response to cAMP (see Fig. 46.2).</a:t>
            </a:r>
          </a:p>
        </p:txBody>
      </p:sp>
    </p:spTree>
    <p:extLst>
      <p:ext uri="{BB962C8B-B14F-4D97-AF65-F5344CB8AC3E}">
        <p14:creationId xmlns:p14="http://schemas.microsoft.com/office/powerpoint/2010/main" val="3661908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5CA8B1-348B-9482-09AF-05D77491E8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F85C7A-EB29-C178-4BC6-627D2FA2D037}"/>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902022C-6E29-1B64-34E0-CB1EBEEF96D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1137E52-6794-0C66-C0F3-58E63E140C1B}"/>
              </a:ext>
            </a:extLst>
          </p:cNvPr>
          <p:cNvPicPr>
            <a:picLocks noGrp="1" noChangeAspect="1"/>
          </p:cNvPicPr>
          <p:nvPr>
            <p:ph idx="1"/>
          </p:nvPr>
        </p:nvPicPr>
        <p:blipFill>
          <a:blip r:embed="rId4"/>
          <a:stretch>
            <a:fillRect/>
          </a:stretch>
        </p:blipFill>
        <p:spPr>
          <a:xfrm>
            <a:off x="3137984" y="1825625"/>
            <a:ext cx="5916031" cy="4351338"/>
          </a:xfrm>
        </p:spPr>
      </p:pic>
    </p:spTree>
    <p:extLst>
      <p:ext uri="{BB962C8B-B14F-4D97-AF65-F5344CB8AC3E}">
        <p14:creationId xmlns:p14="http://schemas.microsoft.com/office/powerpoint/2010/main" val="2205178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9179C-C67C-03B4-3700-7F20E82BE2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6A0EBF-F95E-5E8E-C7E7-5DBBE8DEE96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320A7E1-450E-7F31-DDFB-D043606B2125}"/>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7A053669-20AB-5E23-0A6A-F4E1094FC368}"/>
              </a:ext>
            </a:extLst>
          </p:cNvPr>
          <p:cNvSpPr>
            <a:spLocks noGrp="1"/>
          </p:cNvSpPr>
          <p:nvPr>
            <p:ph idx="1"/>
          </p:nvPr>
        </p:nvSpPr>
        <p:spPr/>
        <p:txBody>
          <a:bodyPr>
            <a:normAutofit/>
          </a:bodyPr>
          <a:lstStyle/>
          <a:p>
            <a:endParaRPr lang="en-US" dirty="0"/>
          </a:p>
        </p:txBody>
      </p:sp>
      <p:pic>
        <p:nvPicPr>
          <p:cNvPr id="2" name="Content Placeholder 5">
            <a:extLst>
              <a:ext uri="{FF2B5EF4-FFF2-40B4-BE49-F238E27FC236}">
                <a16:creationId xmlns:a16="http://schemas.microsoft.com/office/drawing/2014/main" id="{8AFE3768-21A4-8AF3-7688-8A848A7EA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91748"/>
            <a:ext cx="10515600" cy="5836853"/>
          </a:xfrm>
          <a:prstGeom prst="rect">
            <a:avLst/>
          </a:prstGeom>
        </p:spPr>
      </p:pic>
      <p:sp>
        <p:nvSpPr>
          <p:cNvPr id="6" name="TextBox 5">
            <a:extLst>
              <a:ext uri="{FF2B5EF4-FFF2-40B4-BE49-F238E27FC236}">
                <a16:creationId xmlns:a16="http://schemas.microsoft.com/office/drawing/2014/main" id="{F1CEA4A2-C2D1-EA10-19E7-186216A0A37C}"/>
              </a:ext>
            </a:extLst>
          </p:cNvPr>
          <p:cNvSpPr txBox="1"/>
          <p:nvPr/>
        </p:nvSpPr>
        <p:spPr>
          <a:xfrm>
            <a:off x="4851108" y="6504801"/>
            <a:ext cx="2489784" cy="276999"/>
          </a:xfrm>
          <a:prstGeom prst="rect">
            <a:avLst/>
          </a:prstGeom>
          <a:noFill/>
        </p:spPr>
        <p:txBody>
          <a:bodyPr wrap="none" rtlCol="0">
            <a:spAutoFit/>
          </a:bodyPr>
          <a:lstStyle/>
          <a:p>
            <a:r>
              <a:rPr lang="en-US" sz="1200" dirty="0"/>
              <a:t>ADPKD Guidelines. KDIGO. 2025</a:t>
            </a:r>
          </a:p>
        </p:txBody>
      </p:sp>
    </p:spTree>
    <p:extLst>
      <p:ext uri="{BB962C8B-B14F-4D97-AF65-F5344CB8AC3E}">
        <p14:creationId xmlns:p14="http://schemas.microsoft.com/office/powerpoint/2010/main" val="2292483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EEA0B-B269-5109-6406-348DD0DE76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29DCC0-2273-2784-F434-4CF6C67F011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1BA1BED-5795-8EEB-47C3-E2F1FFB9B131}"/>
              </a:ext>
            </a:extLst>
          </p:cNvPr>
          <p:cNvSpPr>
            <a:spLocks noGrp="1"/>
          </p:cNvSpPr>
          <p:nvPr>
            <p:ph type="title"/>
          </p:nvPr>
        </p:nvSpPr>
        <p:spPr/>
        <p:txBody>
          <a:bodyPr/>
          <a:lstStyle/>
          <a:p>
            <a:r>
              <a:rPr lang="en-US" dirty="0"/>
              <a:t>Diagnosis</a:t>
            </a:r>
          </a:p>
        </p:txBody>
      </p:sp>
      <p:sp>
        <p:nvSpPr>
          <p:cNvPr id="5" name="Content Placeholder 4">
            <a:extLst>
              <a:ext uri="{FF2B5EF4-FFF2-40B4-BE49-F238E27FC236}">
                <a16:creationId xmlns:a16="http://schemas.microsoft.com/office/drawing/2014/main" id="{BFDFA153-93E6-2B4C-EC9A-CE0E2A10481D}"/>
              </a:ext>
            </a:extLst>
          </p:cNvPr>
          <p:cNvSpPr>
            <a:spLocks noGrp="1"/>
          </p:cNvSpPr>
          <p:nvPr>
            <p:ph idx="1"/>
          </p:nvPr>
        </p:nvSpPr>
        <p:spPr/>
        <p:txBody>
          <a:bodyPr>
            <a:normAutofit fontScale="92500"/>
          </a:bodyPr>
          <a:lstStyle/>
          <a:p>
            <a:r>
              <a:rPr lang="en-US" dirty="0"/>
              <a:t>Kidney imaging by ultrasound remains the primary method for diagnosing ADPKD. </a:t>
            </a:r>
          </a:p>
          <a:p>
            <a:pPr lvl="1"/>
            <a:r>
              <a:rPr lang="en-US" dirty="0"/>
              <a:t>Enlarged kidneys and the presence of multiple cysts throughout the kidney parenchyma</a:t>
            </a:r>
          </a:p>
          <a:p>
            <a:pPr lvl="1"/>
            <a:r>
              <a:rPr lang="en-US" dirty="0"/>
              <a:t>Family history is important!</a:t>
            </a:r>
          </a:p>
          <a:p>
            <a:r>
              <a:rPr lang="en-US" dirty="0"/>
              <a:t>When disease status must be determined with certainty, CT or MRI should be pursued if ultrasound imaging is negative. </a:t>
            </a:r>
          </a:p>
          <a:p>
            <a:r>
              <a:rPr lang="en-US" dirty="0"/>
              <a:t>Genetic testing should also be considered in individuals under the age of 40 if imaging is negative, given that PKD2 disease appears later than PKD1 disease. If the mutation in the family is known and is a PKD1 mutation, then negative screening over the age of 30 is sufficient.</a:t>
            </a:r>
          </a:p>
        </p:txBody>
      </p:sp>
    </p:spTree>
    <p:extLst>
      <p:ext uri="{BB962C8B-B14F-4D97-AF65-F5344CB8AC3E}">
        <p14:creationId xmlns:p14="http://schemas.microsoft.com/office/powerpoint/2010/main" val="8742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02585-2574-D62B-7D06-531684C04D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F3B497-4C92-9F2E-F195-C6AD8E799AF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CA1BBD0-1051-54EA-F1B7-5EB25085C149}"/>
              </a:ext>
            </a:extLst>
          </p:cNvPr>
          <p:cNvSpPr>
            <a:spLocks noGrp="1"/>
          </p:cNvSpPr>
          <p:nvPr>
            <p:ph type="title"/>
          </p:nvPr>
        </p:nvSpPr>
        <p:spPr/>
        <p:txBody>
          <a:bodyPr/>
          <a:lstStyle/>
          <a:p>
            <a:r>
              <a:rPr lang="en-US" dirty="0"/>
              <a:t>Diagnosis: US Criteria</a:t>
            </a:r>
          </a:p>
        </p:txBody>
      </p:sp>
      <p:pic>
        <p:nvPicPr>
          <p:cNvPr id="6" name="Content Placeholder 5">
            <a:extLst>
              <a:ext uri="{FF2B5EF4-FFF2-40B4-BE49-F238E27FC236}">
                <a16:creationId xmlns:a16="http://schemas.microsoft.com/office/drawing/2014/main" id="{AA135324-1516-0DD0-1130-D60F62C6CD24}"/>
              </a:ext>
            </a:extLst>
          </p:cNvPr>
          <p:cNvPicPr>
            <a:picLocks noGrp="1" noChangeAspect="1"/>
          </p:cNvPicPr>
          <p:nvPr>
            <p:ph idx="1"/>
          </p:nvPr>
        </p:nvPicPr>
        <p:blipFill>
          <a:blip r:embed="rId3"/>
          <a:stretch>
            <a:fillRect/>
          </a:stretch>
        </p:blipFill>
        <p:spPr>
          <a:xfrm>
            <a:off x="1911350" y="1458868"/>
            <a:ext cx="8369300" cy="2578100"/>
          </a:xfrm>
        </p:spPr>
      </p:pic>
      <p:pic>
        <p:nvPicPr>
          <p:cNvPr id="8" name="Picture 7" descr="A table with numbers and symbols&#10;&#10;AI-generated content may be incorrect.">
            <a:extLst>
              <a:ext uri="{FF2B5EF4-FFF2-40B4-BE49-F238E27FC236}">
                <a16:creationId xmlns:a16="http://schemas.microsoft.com/office/drawing/2014/main" id="{F2AE2B55-7042-3429-E8C1-26C4DAE37AFF}"/>
              </a:ext>
            </a:extLst>
          </p:cNvPr>
          <p:cNvPicPr>
            <a:picLocks noChangeAspect="1"/>
          </p:cNvPicPr>
          <p:nvPr/>
        </p:nvPicPr>
        <p:blipFill>
          <a:blip r:embed="rId4"/>
          <a:stretch>
            <a:fillRect/>
          </a:stretch>
        </p:blipFill>
        <p:spPr>
          <a:xfrm>
            <a:off x="1911350" y="4337915"/>
            <a:ext cx="8382000" cy="2219137"/>
          </a:xfrm>
          <a:prstGeom prst="rect">
            <a:avLst/>
          </a:prstGeom>
        </p:spPr>
      </p:pic>
      <p:sp>
        <p:nvSpPr>
          <p:cNvPr id="2" name="TextBox 1">
            <a:extLst>
              <a:ext uri="{FF2B5EF4-FFF2-40B4-BE49-F238E27FC236}">
                <a16:creationId xmlns:a16="http://schemas.microsoft.com/office/drawing/2014/main" id="{C5F99F3E-743C-AAAD-2AFA-2C49A7A25CFC}"/>
              </a:ext>
            </a:extLst>
          </p:cNvPr>
          <p:cNvSpPr txBox="1"/>
          <p:nvPr/>
        </p:nvSpPr>
        <p:spPr>
          <a:xfrm>
            <a:off x="4851108" y="6504801"/>
            <a:ext cx="2489784" cy="276999"/>
          </a:xfrm>
          <a:prstGeom prst="rect">
            <a:avLst/>
          </a:prstGeom>
          <a:noFill/>
        </p:spPr>
        <p:txBody>
          <a:bodyPr wrap="none" rtlCol="0">
            <a:spAutoFit/>
          </a:bodyPr>
          <a:lstStyle/>
          <a:p>
            <a:r>
              <a:rPr lang="en-US" sz="1200" dirty="0"/>
              <a:t>ADPKD Guidelines. KDIGO. 2025</a:t>
            </a:r>
          </a:p>
        </p:txBody>
      </p:sp>
    </p:spTree>
    <p:extLst>
      <p:ext uri="{BB962C8B-B14F-4D97-AF65-F5344CB8AC3E}">
        <p14:creationId xmlns:p14="http://schemas.microsoft.com/office/powerpoint/2010/main" val="440754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DDD22-5E50-4478-0E74-95BC85B3F8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33BF29-BF6F-9EC1-EC13-8175B1428545}"/>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15C42BB-4FCD-92DD-A841-ACDACF35DBB9}"/>
              </a:ext>
            </a:extLst>
          </p:cNvPr>
          <p:cNvSpPr>
            <a:spLocks noGrp="1"/>
          </p:cNvSpPr>
          <p:nvPr>
            <p:ph type="title"/>
          </p:nvPr>
        </p:nvSpPr>
        <p:spPr/>
        <p:txBody>
          <a:bodyPr/>
          <a:lstStyle/>
          <a:p>
            <a:r>
              <a:rPr lang="en-US" dirty="0"/>
              <a:t>Diagnosis: Imaging in negative family history?</a:t>
            </a:r>
          </a:p>
        </p:txBody>
      </p:sp>
      <p:sp>
        <p:nvSpPr>
          <p:cNvPr id="5" name="Content Placeholder 4">
            <a:extLst>
              <a:ext uri="{FF2B5EF4-FFF2-40B4-BE49-F238E27FC236}">
                <a16:creationId xmlns:a16="http://schemas.microsoft.com/office/drawing/2014/main" id="{E131E0F7-2C2D-68A1-EEA0-DE2C5808657D}"/>
              </a:ext>
            </a:extLst>
          </p:cNvPr>
          <p:cNvSpPr>
            <a:spLocks noGrp="1"/>
          </p:cNvSpPr>
          <p:nvPr>
            <p:ph idx="1"/>
          </p:nvPr>
        </p:nvSpPr>
        <p:spPr/>
        <p:txBody>
          <a:bodyPr/>
          <a:lstStyle/>
          <a:p>
            <a:r>
              <a:rPr lang="en-US" dirty="0"/>
              <a:t>No stringent criteria</a:t>
            </a:r>
          </a:p>
          <a:p>
            <a:endParaRPr lang="en-US" dirty="0"/>
          </a:p>
          <a:p>
            <a:r>
              <a:rPr lang="en-US" dirty="0"/>
              <a:t>10 cysts (5 bilaterally)</a:t>
            </a:r>
          </a:p>
        </p:txBody>
      </p:sp>
    </p:spTree>
    <p:extLst>
      <p:ext uri="{BB962C8B-B14F-4D97-AF65-F5344CB8AC3E}">
        <p14:creationId xmlns:p14="http://schemas.microsoft.com/office/powerpoint/2010/main" val="4148130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F6379-5892-D4F4-A43E-DD41976202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56137D-7B78-AA04-18A1-EFBC1F42C839}"/>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3817B23-3968-6E21-68FE-151BE471E7D1}"/>
              </a:ext>
            </a:extLst>
          </p:cNvPr>
          <p:cNvSpPr>
            <a:spLocks noGrp="1"/>
          </p:cNvSpPr>
          <p:nvPr>
            <p:ph type="title"/>
          </p:nvPr>
        </p:nvSpPr>
        <p:spPr>
          <a:xfrm>
            <a:off x="838200" y="-139515"/>
            <a:ext cx="10515600" cy="1325563"/>
          </a:xfrm>
        </p:spPr>
        <p:txBody>
          <a:bodyPr/>
          <a:lstStyle/>
          <a:p>
            <a:r>
              <a:rPr lang="en-US" dirty="0"/>
              <a:t>Typical vs. Atypical</a:t>
            </a:r>
          </a:p>
        </p:txBody>
      </p:sp>
      <p:pic>
        <p:nvPicPr>
          <p:cNvPr id="9" name="Content Placeholder 8" descr="A screenshot of a medical document&#10;&#10;AI-generated content may be incorrect.">
            <a:extLst>
              <a:ext uri="{FF2B5EF4-FFF2-40B4-BE49-F238E27FC236}">
                <a16:creationId xmlns:a16="http://schemas.microsoft.com/office/drawing/2014/main" id="{78752D1D-FEFA-4D6D-14FA-ECC98AB03704}"/>
              </a:ext>
            </a:extLst>
          </p:cNvPr>
          <p:cNvPicPr>
            <a:picLocks noGrp="1" noChangeAspect="1"/>
          </p:cNvPicPr>
          <p:nvPr>
            <p:ph idx="1"/>
          </p:nvPr>
        </p:nvPicPr>
        <p:blipFill>
          <a:blip r:embed="rId4"/>
          <a:stretch>
            <a:fillRect/>
          </a:stretch>
        </p:blipFill>
        <p:spPr>
          <a:xfrm>
            <a:off x="738636" y="895670"/>
            <a:ext cx="4618729" cy="5888276"/>
          </a:xfrm>
        </p:spPr>
      </p:pic>
      <p:pic>
        <p:nvPicPr>
          <p:cNvPr id="11" name="Picture 10" descr="A collage of x-ray images of a person's body&#10;&#10;AI-generated content may be incorrect.">
            <a:extLst>
              <a:ext uri="{FF2B5EF4-FFF2-40B4-BE49-F238E27FC236}">
                <a16:creationId xmlns:a16="http://schemas.microsoft.com/office/drawing/2014/main" id="{B223BC13-D95A-C284-FC66-78383DFCF86A}"/>
              </a:ext>
            </a:extLst>
          </p:cNvPr>
          <p:cNvPicPr>
            <a:picLocks noChangeAspect="1"/>
          </p:cNvPicPr>
          <p:nvPr/>
        </p:nvPicPr>
        <p:blipFill>
          <a:blip r:embed="rId5"/>
          <a:stretch>
            <a:fillRect/>
          </a:stretch>
        </p:blipFill>
        <p:spPr>
          <a:xfrm>
            <a:off x="6096000" y="523267"/>
            <a:ext cx="3900778" cy="6260679"/>
          </a:xfrm>
          <a:prstGeom prst="rect">
            <a:avLst/>
          </a:prstGeom>
        </p:spPr>
      </p:pic>
    </p:spTree>
    <p:extLst>
      <p:ext uri="{BB962C8B-B14F-4D97-AF65-F5344CB8AC3E}">
        <p14:creationId xmlns:p14="http://schemas.microsoft.com/office/powerpoint/2010/main" val="25368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5D2CD-94AE-3227-6938-F43CDD2A42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1C6A4DF-F04E-C1FA-6E4A-140B8A340B7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C0F130-D93A-30F1-74EA-25084AE14B1E}"/>
              </a:ext>
            </a:extLst>
          </p:cNvPr>
          <p:cNvSpPr>
            <a:spLocks noGrp="1"/>
          </p:cNvSpPr>
          <p:nvPr>
            <p:ph type="title"/>
          </p:nvPr>
        </p:nvSpPr>
        <p:spPr/>
        <p:txBody>
          <a:bodyPr/>
          <a:lstStyle/>
          <a:p>
            <a:r>
              <a:rPr lang="en-US" b="1" dirty="0"/>
              <a:t>Mayo Imaging Classification (MIC)</a:t>
            </a:r>
          </a:p>
        </p:txBody>
      </p:sp>
      <p:sp>
        <p:nvSpPr>
          <p:cNvPr id="5" name="Content Placeholder 4">
            <a:extLst>
              <a:ext uri="{FF2B5EF4-FFF2-40B4-BE49-F238E27FC236}">
                <a16:creationId xmlns:a16="http://schemas.microsoft.com/office/drawing/2014/main" id="{F243280D-8959-A245-842F-7B42F03D400C}"/>
              </a:ext>
            </a:extLst>
          </p:cNvPr>
          <p:cNvSpPr>
            <a:spLocks noGrp="1"/>
          </p:cNvSpPr>
          <p:nvPr>
            <p:ph idx="1"/>
          </p:nvPr>
        </p:nvSpPr>
        <p:spPr/>
        <p:txBody>
          <a:bodyPr>
            <a:normAutofit/>
          </a:bodyPr>
          <a:lstStyle/>
          <a:p>
            <a:endParaRPr lang="en-US" dirty="0"/>
          </a:p>
        </p:txBody>
      </p:sp>
      <p:pic>
        <p:nvPicPr>
          <p:cNvPr id="2" name="Picture 1">
            <a:extLst>
              <a:ext uri="{FF2B5EF4-FFF2-40B4-BE49-F238E27FC236}">
                <a16:creationId xmlns:a16="http://schemas.microsoft.com/office/drawing/2014/main" id="{7A423DF6-942E-588F-FFA1-575A6D4D0EFF}"/>
              </a:ext>
            </a:extLst>
          </p:cNvPr>
          <p:cNvPicPr>
            <a:picLocks noChangeAspect="1"/>
          </p:cNvPicPr>
          <p:nvPr/>
        </p:nvPicPr>
        <p:blipFill>
          <a:blip r:embed="rId3"/>
          <a:stretch>
            <a:fillRect/>
          </a:stretch>
        </p:blipFill>
        <p:spPr>
          <a:xfrm>
            <a:off x="2470767" y="1774359"/>
            <a:ext cx="7250465" cy="4096512"/>
          </a:xfrm>
          <a:prstGeom prst="rect">
            <a:avLst/>
          </a:prstGeom>
          <a:ln>
            <a:solidFill>
              <a:schemeClr val="tx1"/>
            </a:solidFill>
          </a:ln>
        </p:spPr>
      </p:pic>
    </p:spTree>
    <p:extLst>
      <p:ext uri="{BB962C8B-B14F-4D97-AF65-F5344CB8AC3E}">
        <p14:creationId xmlns:p14="http://schemas.microsoft.com/office/powerpoint/2010/main" val="1459883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23D4B-CCAC-8D95-3219-0854ADA4838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D4B61C3-FC0C-F33F-F76C-95DC9644E0ED}"/>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6B9ADEA-A006-BCB8-18E7-2BA3D16EB871}"/>
              </a:ext>
            </a:extLst>
          </p:cNvPr>
          <p:cNvSpPr>
            <a:spLocks noGrp="1"/>
          </p:cNvSpPr>
          <p:nvPr>
            <p:ph type="title"/>
          </p:nvPr>
        </p:nvSpPr>
        <p:spPr/>
        <p:txBody>
          <a:bodyPr/>
          <a:lstStyle/>
          <a:p>
            <a:r>
              <a:rPr lang="en-US" b="1" dirty="0"/>
              <a:t>PRO-PKD Score</a:t>
            </a:r>
          </a:p>
        </p:txBody>
      </p:sp>
      <p:sp>
        <p:nvSpPr>
          <p:cNvPr id="5" name="Content Placeholder 4">
            <a:extLst>
              <a:ext uri="{FF2B5EF4-FFF2-40B4-BE49-F238E27FC236}">
                <a16:creationId xmlns:a16="http://schemas.microsoft.com/office/drawing/2014/main" id="{B0785038-0E75-6112-D6B4-EE8CFCA2D682}"/>
              </a:ext>
            </a:extLst>
          </p:cNvPr>
          <p:cNvSpPr>
            <a:spLocks noGrp="1"/>
          </p:cNvSpPr>
          <p:nvPr>
            <p:ph idx="1"/>
          </p:nvPr>
        </p:nvSpPr>
        <p:spPr/>
        <p:txBody>
          <a:bodyPr/>
          <a:lstStyle/>
          <a:p>
            <a:endParaRPr lang="en-US" dirty="0"/>
          </a:p>
        </p:txBody>
      </p:sp>
      <p:pic>
        <p:nvPicPr>
          <p:cNvPr id="2" name="Content Placeholder 5">
            <a:extLst>
              <a:ext uri="{FF2B5EF4-FFF2-40B4-BE49-F238E27FC236}">
                <a16:creationId xmlns:a16="http://schemas.microsoft.com/office/drawing/2014/main" id="{8816EDEA-1686-5AD6-030F-CA08CE777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0" y="1739900"/>
            <a:ext cx="7707384" cy="3010520"/>
          </a:xfrm>
          <a:prstGeom prst="rect">
            <a:avLst/>
          </a:prstGeom>
        </p:spPr>
      </p:pic>
      <p:sp>
        <p:nvSpPr>
          <p:cNvPr id="6" name="TextBox 5">
            <a:extLst>
              <a:ext uri="{FF2B5EF4-FFF2-40B4-BE49-F238E27FC236}">
                <a16:creationId xmlns:a16="http://schemas.microsoft.com/office/drawing/2014/main" id="{B119BB63-B0E8-B968-47B8-48E170B249EF}"/>
              </a:ext>
            </a:extLst>
          </p:cNvPr>
          <p:cNvSpPr txBox="1"/>
          <p:nvPr/>
        </p:nvSpPr>
        <p:spPr>
          <a:xfrm>
            <a:off x="4315146" y="6441897"/>
            <a:ext cx="2497800" cy="276999"/>
          </a:xfrm>
          <a:prstGeom prst="rect">
            <a:avLst/>
          </a:prstGeom>
          <a:noFill/>
        </p:spPr>
        <p:txBody>
          <a:bodyPr wrap="none" rtlCol="0">
            <a:spAutoFit/>
          </a:bodyPr>
          <a:lstStyle/>
          <a:p>
            <a:r>
              <a:rPr lang="en-US" sz="1200" dirty="0" err="1"/>
              <a:t>Cornec</a:t>
            </a:r>
            <a:r>
              <a:rPr lang="en-US" sz="1200" dirty="0"/>
              <a:t>-Le Gall, et al. JASN. 2016</a:t>
            </a:r>
          </a:p>
        </p:txBody>
      </p:sp>
      <p:pic>
        <p:nvPicPr>
          <p:cNvPr id="7" name="Content Placeholder 5">
            <a:extLst>
              <a:ext uri="{FF2B5EF4-FFF2-40B4-BE49-F238E27FC236}">
                <a16:creationId xmlns:a16="http://schemas.microsoft.com/office/drawing/2014/main" id="{FC554D47-CF22-F7D1-BC4C-320FDE32C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427659" y="76200"/>
            <a:ext cx="3764341"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571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4505F-2EAA-C1F2-CDD7-43BA886AA6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DA899C1-23BF-0692-AD76-9A377A80156D}"/>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E8DD605-4803-832F-E7F6-E284AB963B9B}"/>
              </a:ext>
            </a:extLst>
          </p:cNvPr>
          <p:cNvSpPr>
            <a:spLocks noGrp="1"/>
          </p:cNvSpPr>
          <p:nvPr>
            <p:ph type="title"/>
          </p:nvPr>
        </p:nvSpPr>
        <p:spPr/>
        <p:txBody>
          <a:bodyPr/>
          <a:lstStyle/>
          <a:p>
            <a:r>
              <a:rPr lang="en-US" dirty="0"/>
              <a:t>Outline</a:t>
            </a:r>
          </a:p>
        </p:txBody>
      </p:sp>
      <p:sp>
        <p:nvSpPr>
          <p:cNvPr id="5" name="Content Placeholder 4">
            <a:extLst>
              <a:ext uri="{FF2B5EF4-FFF2-40B4-BE49-F238E27FC236}">
                <a16:creationId xmlns:a16="http://schemas.microsoft.com/office/drawing/2014/main" id="{70F1B8FD-7498-7AE0-6536-9A314AB2CC2B}"/>
              </a:ext>
            </a:extLst>
          </p:cNvPr>
          <p:cNvSpPr>
            <a:spLocks noGrp="1"/>
          </p:cNvSpPr>
          <p:nvPr>
            <p:ph idx="1"/>
          </p:nvPr>
        </p:nvSpPr>
        <p:spPr/>
        <p:txBody>
          <a:bodyPr/>
          <a:lstStyle/>
          <a:p>
            <a:r>
              <a:rPr lang="en-US" dirty="0"/>
              <a:t>Brief Anatomy Review</a:t>
            </a:r>
          </a:p>
          <a:p>
            <a:r>
              <a:rPr lang="en-US" dirty="0"/>
              <a:t>Some Radiology Review***</a:t>
            </a:r>
          </a:p>
          <a:p>
            <a:r>
              <a:rPr lang="en-US" dirty="0"/>
              <a:t>Types of Cysts***</a:t>
            </a:r>
          </a:p>
          <a:p>
            <a:r>
              <a:rPr lang="en-US" dirty="0"/>
              <a:t>Inherited Cystic Kidney Diseases</a:t>
            </a:r>
          </a:p>
          <a:p>
            <a:r>
              <a:rPr lang="en-US" dirty="0"/>
              <a:t>Tumor Diseases***</a:t>
            </a:r>
          </a:p>
        </p:txBody>
      </p:sp>
    </p:spTree>
    <p:extLst>
      <p:ext uri="{BB962C8B-B14F-4D97-AF65-F5344CB8AC3E}">
        <p14:creationId xmlns:p14="http://schemas.microsoft.com/office/powerpoint/2010/main" val="836102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63BC2-59C5-2EB4-507D-7C004DE9D2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3F4A58-05C6-B9A5-FA29-ACFBA4FE5C50}"/>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21501C1-4D4C-2D5F-4387-EFB8C05D987C}"/>
              </a:ext>
            </a:extLst>
          </p:cNvPr>
          <p:cNvSpPr>
            <a:spLocks noGrp="1"/>
          </p:cNvSpPr>
          <p:nvPr>
            <p:ph type="title"/>
          </p:nvPr>
        </p:nvSpPr>
        <p:spPr>
          <a:xfrm>
            <a:off x="2924436" y="365125"/>
            <a:ext cx="8429363" cy="1325563"/>
          </a:xfrm>
        </p:spPr>
        <p:txBody>
          <a:bodyPr/>
          <a:lstStyle/>
          <a:p>
            <a:r>
              <a:rPr lang="en-US" dirty="0"/>
              <a:t>Genotyping and Imaging in ADPKD</a:t>
            </a:r>
          </a:p>
        </p:txBody>
      </p:sp>
      <p:sp>
        <p:nvSpPr>
          <p:cNvPr id="5" name="Content Placeholder 4">
            <a:extLst>
              <a:ext uri="{FF2B5EF4-FFF2-40B4-BE49-F238E27FC236}">
                <a16:creationId xmlns:a16="http://schemas.microsoft.com/office/drawing/2014/main" id="{2893D696-FB7A-B5BB-9E2A-21D568A34C99}"/>
              </a:ext>
            </a:extLst>
          </p:cNvPr>
          <p:cNvSpPr>
            <a:spLocks noGrp="1"/>
          </p:cNvSpPr>
          <p:nvPr>
            <p:ph idx="1"/>
          </p:nvPr>
        </p:nvSpPr>
        <p:spPr/>
        <p:txBody>
          <a:bodyPr/>
          <a:lstStyle/>
          <a:p>
            <a:endParaRPr lang="en-US" dirty="0"/>
          </a:p>
        </p:txBody>
      </p:sp>
      <p:pic>
        <p:nvPicPr>
          <p:cNvPr id="2" name="Content Placeholder 12">
            <a:extLst>
              <a:ext uri="{FF2B5EF4-FFF2-40B4-BE49-F238E27FC236}">
                <a16:creationId xmlns:a16="http://schemas.microsoft.com/office/drawing/2014/main" id="{49776937-3885-B347-6291-0F5651435E8F}"/>
              </a:ext>
            </a:extLst>
          </p:cNvPr>
          <p:cNvPicPr>
            <a:picLocks noChangeAspect="1"/>
          </p:cNvPicPr>
          <p:nvPr/>
        </p:nvPicPr>
        <p:blipFill>
          <a:blip r:embed="rId3"/>
          <a:stretch>
            <a:fillRect/>
          </a:stretch>
        </p:blipFill>
        <p:spPr bwMode="auto">
          <a:xfrm>
            <a:off x="-34407" y="833377"/>
            <a:ext cx="2930008" cy="60246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EC75E6F-F22D-897C-0376-5E7CFD4B1502}"/>
              </a:ext>
            </a:extLst>
          </p:cNvPr>
          <p:cNvPicPr>
            <a:picLocks noChangeAspect="1"/>
          </p:cNvPicPr>
          <p:nvPr/>
        </p:nvPicPr>
        <p:blipFill>
          <a:blip r:embed="rId4"/>
          <a:stretch>
            <a:fillRect/>
          </a:stretch>
        </p:blipFill>
        <p:spPr>
          <a:xfrm>
            <a:off x="3208077" y="1319516"/>
            <a:ext cx="6016486" cy="5030900"/>
          </a:xfrm>
          <a:prstGeom prst="rect">
            <a:avLst/>
          </a:prstGeom>
          <a:noFill/>
          <a:ln>
            <a:solidFill>
              <a:schemeClr val="tx1"/>
            </a:solidFill>
          </a:ln>
        </p:spPr>
      </p:pic>
      <p:sp>
        <p:nvSpPr>
          <p:cNvPr id="7" name="TextBox 6">
            <a:extLst>
              <a:ext uri="{FF2B5EF4-FFF2-40B4-BE49-F238E27FC236}">
                <a16:creationId xmlns:a16="http://schemas.microsoft.com/office/drawing/2014/main" id="{32B14E0F-99C8-604C-A75C-1CD0EC22BA6B}"/>
              </a:ext>
            </a:extLst>
          </p:cNvPr>
          <p:cNvSpPr txBox="1"/>
          <p:nvPr/>
        </p:nvSpPr>
        <p:spPr>
          <a:xfrm>
            <a:off x="-28836" y="6574668"/>
            <a:ext cx="3236913"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Lavu, JCI insight, 2020</a:t>
            </a:r>
          </a:p>
        </p:txBody>
      </p:sp>
    </p:spTree>
    <p:extLst>
      <p:ext uri="{BB962C8B-B14F-4D97-AF65-F5344CB8AC3E}">
        <p14:creationId xmlns:p14="http://schemas.microsoft.com/office/powerpoint/2010/main" val="347718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A7626-DD9C-3CDA-286B-F5AE68C02F7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8B2983-BC2A-D051-54F8-A41285C2884A}"/>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604D22D-8FC0-3364-B7F6-38E7CD43CB5F}"/>
              </a:ext>
            </a:extLst>
          </p:cNvPr>
          <p:cNvSpPr>
            <a:spLocks noGrp="1"/>
          </p:cNvSpPr>
          <p:nvPr>
            <p:ph type="title"/>
          </p:nvPr>
        </p:nvSpPr>
        <p:spPr/>
        <p:txBody>
          <a:bodyPr/>
          <a:lstStyle/>
          <a:p>
            <a:r>
              <a:rPr lang="en-US" dirty="0"/>
              <a:t>Clinical Manifestations</a:t>
            </a:r>
          </a:p>
        </p:txBody>
      </p:sp>
      <p:sp>
        <p:nvSpPr>
          <p:cNvPr id="5" name="Content Placeholder 4">
            <a:extLst>
              <a:ext uri="{FF2B5EF4-FFF2-40B4-BE49-F238E27FC236}">
                <a16:creationId xmlns:a16="http://schemas.microsoft.com/office/drawing/2014/main" id="{7CCEA754-19D1-0773-B4E7-C4C302B890EA}"/>
              </a:ext>
            </a:extLst>
          </p:cNvPr>
          <p:cNvSpPr>
            <a:spLocks noGrp="1"/>
          </p:cNvSpPr>
          <p:nvPr>
            <p:ph idx="1"/>
          </p:nvPr>
        </p:nvSpPr>
        <p:spPr/>
        <p:txBody>
          <a:bodyPr>
            <a:normAutofit/>
          </a:bodyPr>
          <a:lstStyle/>
          <a:p>
            <a:r>
              <a:rPr lang="en-US" dirty="0"/>
              <a:t>Kidney </a:t>
            </a:r>
          </a:p>
          <a:p>
            <a:r>
              <a:rPr lang="en-US" dirty="0"/>
              <a:t>Cardiovascular</a:t>
            </a:r>
          </a:p>
          <a:p>
            <a:r>
              <a:rPr lang="en-US" dirty="0"/>
              <a:t>Liver</a:t>
            </a:r>
          </a:p>
        </p:txBody>
      </p:sp>
    </p:spTree>
    <p:extLst>
      <p:ext uri="{BB962C8B-B14F-4D97-AF65-F5344CB8AC3E}">
        <p14:creationId xmlns:p14="http://schemas.microsoft.com/office/powerpoint/2010/main" val="3933555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AFBD2-DC99-C010-C8F8-239A21D80F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059505-267E-2A73-EE2D-9F99989B9653}"/>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AC15BF5-A5D7-29DF-18BB-ED55F0D64C56}"/>
              </a:ext>
            </a:extLst>
          </p:cNvPr>
          <p:cNvSpPr>
            <a:spLocks noGrp="1"/>
          </p:cNvSpPr>
          <p:nvPr>
            <p:ph type="title"/>
          </p:nvPr>
        </p:nvSpPr>
        <p:spPr/>
        <p:txBody>
          <a:bodyPr/>
          <a:lstStyle/>
          <a:p>
            <a:r>
              <a:rPr lang="en-US" dirty="0"/>
              <a:t>Clinical Manifestations: Kidney</a:t>
            </a:r>
          </a:p>
        </p:txBody>
      </p:sp>
      <p:sp>
        <p:nvSpPr>
          <p:cNvPr id="5" name="Content Placeholder 4">
            <a:extLst>
              <a:ext uri="{FF2B5EF4-FFF2-40B4-BE49-F238E27FC236}">
                <a16:creationId xmlns:a16="http://schemas.microsoft.com/office/drawing/2014/main" id="{733727BB-045A-2885-1022-A6D28360FEC3}"/>
              </a:ext>
            </a:extLst>
          </p:cNvPr>
          <p:cNvSpPr>
            <a:spLocks noGrp="1"/>
          </p:cNvSpPr>
          <p:nvPr>
            <p:ph idx="1"/>
          </p:nvPr>
        </p:nvSpPr>
        <p:spPr/>
        <p:txBody>
          <a:bodyPr>
            <a:normAutofit fontScale="55000" lnSpcReduction="20000"/>
          </a:bodyPr>
          <a:lstStyle/>
          <a:p>
            <a:r>
              <a:rPr lang="en-US" dirty="0"/>
              <a:t>Hematuria</a:t>
            </a:r>
          </a:p>
          <a:p>
            <a:pPr lvl="1"/>
            <a:r>
              <a:rPr lang="en-US" dirty="0"/>
              <a:t>Gross or microscopic, occurs in about 35% to 50% of patients and often precedes loss of kidney function. It is associated with increased TKV and with worse kidney outcomes. Hematuria can be precipitated by an acute event such as trauma, heavy exertion, cyst rupture, lower urinary tract infection, pyelonephritis, cyst infection, or nephrolithiasis. </a:t>
            </a:r>
          </a:p>
          <a:p>
            <a:pPr lvl="1"/>
            <a:r>
              <a:rPr lang="en-US" dirty="0"/>
              <a:t>Dx on imaging</a:t>
            </a:r>
          </a:p>
          <a:p>
            <a:pPr lvl="1"/>
            <a:r>
              <a:rPr lang="en-US" dirty="0"/>
              <a:t>Management: supportive</a:t>
            </a:r>
          </a:p>
          <a:p>
            <a:endParaRPr lang="en-US" dirty="0"/>
          </a:p>
          <a:p>
            <a:r>
              <a:rPr lang="en-US" dirty="0"/>
              <a:t>Urinary Tract Infection</a:t>
            </a:r>
          </a:p>
          <a:p>
            <a:pPr lvl="1"/>
            <a:r>
              <a:rPr lang="en-US" dirty="0"/>
              <a:t>Pyelonephritis and kidney cyst infections can occur and may be challenging to differentiate. Patients with cyst infection commonly present with fever, abdominal pain, and, often, elevated C-reactive protein. Typically, blood cultures identify the offending pathogen more frequently than urine cultures.</a:t>
            </a:r>
          </a:p>
          <a:p>
            <a:pPr lvl="1"/>
            <a:r>
              <a:rPr lang="en-US" dirty="0"/>
              <a:t>Treatment of cyst infections requires a prolonged, 4-week course of antibiotics that adequately penetrate into the cyst, such as quinolones, vancomycin, chloramphenicol, or trimethoprim-sulfamethoxazole. </a:t>
            </a:r>
          </a:p>
          <a:p>
            <a:pPr lvl="1"/>
            <a:r>
              <a:rPr lang="en-US" dirty="0"/>
              <a:t>Recent reports have suggested that positron emission tomography with fluorodeoxyglucose (FDG-PET) may be a promising diagnostic tool for detecting infected cysts in challenging cases.</a:t>
            </a:r>
          </a:p>
          <a:p>
            <a:endParaRPr lang="en-US" dirty="0"/>
          </a:p>
          <a:p>
            <a:r>
              <a:rPr lang="en-US" dirty="0"/>
              <a:t>Nephrolithiasis</a:t>
            </a:r>
          </a:p>
          <a:p>
            <a:pPr lvl="1"/>
            <a:r>
              <a:rPr lang="en-US" dirty="0"/>
              <a:t>5-10x higher for ADPKD patients, 25%</a:t>
            </a:r>
          </a:p>
          <a:p>
            <a:pPr lvl="1"/>
            <a:r>
              <a:rPr lang="en-US" dirty="0"/>
              <a:t>Increased urinary stasis and metabolic disturbances, including hypocitraturia, low urinary pH, and abnormal renal transport of ammonium</a:t>
            </a:r>
          </a:p>
          <a:p>
            <a:pPr lvl="1"/>
            <a:r>
              <a:rPr lang="en-US" dirty="0"/>
              <a:t>Most common stone: Uric Acid (50%) and calcium oxalate</a:t>
            </a:r>
          </a:p>
          <a:p>
            <a:pPr marL="0" indent="0">
              <a:buNone/>
            </a:pPr>
            <a:endParaRPr lang="en-US" dirty="0"/>
          </a:p>
        </p:txBody>
      </p:sp>
    </p:spTree>
    <p:extLst>
      <p:ext uri="{BB962C8B-B14F-4D97-AF65-F5344CB8AC3E}">
        <p14:creationId xmlns:p14="http://schemas.microsoft.com/office/powerpoint/2010/main" val="425290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ssolve">
                                      <p:cBhvr>
                                        <p:cTn id="27" dur="500"/>
                                        <p:tgtEl>
                                          <p:spTgt spid="5">
                                            <p:txEl>
                                              <p:pRg st="7" end="7"/>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dissolve">
                                      <p:cBhvr>
                                        <p:cTn id="30" dur="500"/>
                                        <p:tgtEl>
                                          <p:spTgt spid="5">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dissolve">
                                      <p:cBhvr>
                                        <p:cTn id="35" dur="500"/>
                                        <p:tgtEl>
                                          <p:spTgt spid="5">
                                            <p:txEl>
                                              <p:pRg st="10" end="10"/>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5">
                                            <p:txEl>
                                              <p:pRg st="11" end="11"/>
                                            </p:txEl>
                                          </p:spTgt>
                                        </p:tgtEl>
                                        <p:attrNameLst>
                                          <p:attrName>style.visibility</p:attrName>
                                        </p:attrNameLst>
                                      </p:cBhvr>
                                      <p:to>
                                        <p:strVal val="visible"/>
                                      </p:to>
                                    </p:set>
                                    <p:animEffect transition="in" filter="dissolve">
                                      <p:cBhvr>
                                        <p:cTn id="38" dur="500"/>
                                        <p:tgtEl>
                                          <p:spTgt spid="5">
                                            <p:txEl>
                                              <p:pRg st="11" end="11"/>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animEffect transition="in" filter="dissolve">
                                      <p:cBhvr>
                                        <p:cTn id="41" dur="500"/>
                                        <p:tgtEl>
                                          <p:spTgt spid="5">
                                            <p:txEl>
                                              <p:pRg st="12" end="12"/>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5">
                                            <p:txEl>
                                              <p:pRg st="13" end="13"/>
                                            </p:txEl>
                                          </p:spTgt>
                                        </p:tgtEl>
                                        <p:attrNameLst>
                                          <p:attrName>style.visibility</p:attrName>
                                        </p:attrNameLst>
                                      </p:cBhvr>
                                      <p:to>
                                        <p:strVal val="visible"/>
                                      </p:to>
                                    </p:set>
                                    <p:animEffect transition="in" filter="dissolve">
                                      <p:cBhvr>
                                        <p:cTn id="44"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8AFA5-778A-44CD-80E5-1523542A6E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E20AA1-E7A3-BBDB-91CC-FA773016455D}"/>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359ADB6-FBFE-AC4D-9975-70E7D0EF8EFD}"/>
              </a:ext>
            </a:extLst>
          </p:cNvPr>
          <p:cNvSpPr>
            <a:spLocks noGrp="1"/>
          </p:cNvSpPr>
          <p:nvPr>
            <p:ph type="title"/>
          </p:nvPr>
        </p:nvSpPr>
        <p:spPr/>
        <p:txBody>
          <a:bodyPr/>
          <a:lstStyle/>
          <a:p>
            <a:r>
              <a:rPr lang="en-US" dirty="0"/>
              <a:t>Infected Cyst?</a:t>
            </a:r>
          </a:p>
        </p:txBody>
      </p:sp>
      <p:pic>
        <p:nvPicPr>
          <p:cNvPr id="6" name="Content Placeholder 5" descr="A screenshot of a screenshot of a flowchart&#10;&#10;AI-generated content may be incorrect.">
            <a:extLst>
              <a:ext uri="{FF2B5EF4-FFF2-40B4-BE49-F238E27FC236}">
                <a16:creationId xmlns:a16="http://schemas.microsoft.com/office/drawing/2014/main" id="{D7F3D753-A8FE-DDC4-2BA2-3771FAEF0A07}"/>
              </a:ext>
            </a:extLst>
          </p:cNvPr>
          <p:cNvPicPr>
            <a:picLocks noGrp="1" noChangeAspect="1"/>
          </p:cNvPicPr>
          <p:nvPr>
            <p:ph idx="1"/>
          </p:nvPr>
        </p:nvPicPr>
        <p:blipFill>
          <a:blip r:embed="rId4"/>
          <a:stretch>
            <a:fillRect/>
          </a:stretch>
        </p:blipFill>
        <p:spPr>
          <a:xfrm>
            <a:off x="7218072" y="365125"/>
            <a:ext cx="4554828" cy="6342705"/>
          </a:xfrm>
        </p:spPr>
      </p:pic>
      <p:pic>
        <p:nvPicPr>
          <p:cNvPr id="8" name="Picture 7" descr="A screenshot of a medical report&#10;&#10;AI-generated content may be incorrect.">
            <a:extLst>
              <a:ext uri="{FF2B5EF4-FFF2-40B4-BE49-F238E27FC236}">
                <a16:creationId xmlns:a16="http://schemas.microsoft.com/office/drawing/2014/main" id="{BB987A35-1C7A-54AF-60E6-3448E6A21A33}"/>
              </a:ext>
            </a:extLst>
          </p:cNvPr>
          <p:cNvPicPr>
            <a:picLocks noChangeAspect="1"/>
          </p:cNvPicPr>
          <p:nvPr/>
        </p:nvPicPr>
        <p:blipFill>
          <a:blip r:embed="rId5"/>
          <a:stretch>
            <a:fillRect/>
          </a:stretch>
        </p:blipFill>
        <p:spPr>
          <a:xfrm>
            <a:off x="707981" y="1730375"/>
            <a:ext cx="3937000" cy="4762500"/>
          </a:xfrm>
          <a:prstGeom prst="rect">
            <a:avLst/>
          </a:prstGeom>
        </p:spPr>
      </p:pic>
      <p:sp>
        <p:nvSpPr>
          <p:cNvPr id="2" name="TextBox 1">
            <a:extLst>
              <a:ext uri="{FF2B5EF4-FFF2-40B4-BE49-F238E27FC236}">
                <a16:creationId xmlns:a16="http://schemas.microsoft.com/office/drawing/2014/main" id="{FBFBBE8F-516C-E9AF-23E5-E9B9CDD0D940}"/>
              </a:ext>
            </a:extLst>
          </p:cNvPr>
          <p:cNvSpPr txBox="1"/>
          <p:nvPr/>
        </p:nvSpPr>
        <p:spPr>
          <a:xfrm>
            <a:off x="4851108" y="6504801"/>
            <a:ext cx="2489784" cy="276999"/>
          </a:xfrm>
          <a:prstGeom prst="rect">
            <a:avLst/>
          </a:prstGeom>
          <a:noFill/>
        </p:spPr>
        <p:txBody>
          <a:bodyPr wrap="none" rtlCol="0">
            <a:spAutoFit/>
          </a:bodyPr>
          <a:lstStyle/>
          <a:p>
            <a:r>
              <a:rPr lang="en-US" sz="1200" dirty="0"/>
              <a:t>ADPKD Guidelines. KDIGO. 2025</a:t>
            </a:r>
          </a:p>
        </p:txBody>
      </p:sp>
    </p:spTree>
    <p:extLst>
      <p:ext uri="{BB962C8B-B14F-4D97-AF65-F5344CB8AC3E}">
        <p14:creationId xmlns:p14="http://schemas.microsoft.com/office/powerpoint/2010/main" val="14261170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B41FC-A582-EC74-7051-FEE972767C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309D2D-AF22-C480-891E-6E50A0166BA0}"/>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E1F5751-5D11-57D9-ED85-F5996639269E}"/>
              </a:ext>
            </a:extLst>
          </p:cNvPr>
          <p:cNvSpPr>
            <a:spLocks noGrp="1"/>
          </p:cNvSpPr>
          <p:nvPr>
            <p:ph type="title"/>
          </p:nvPr>
        </p:nvSpPr>
        <p:spPr/>
        <p:txBody>
          <a:bodyPr/>
          <a:lstStyle/>
          <a:p>
            <a:r>
              <a:rPr lang="en-US" dirty="0"/>
              <a:t>Clinical Manifestations: Kidney</a:t>
            </a:r>
          </a:p>
        </p:txBody>
      </p:sp>
      <p:sp>
        <p:nvSpPr>
          <p:cNvPr id="5" name="Content Placeholder 4">
            <a:extLst>
              <a:ext uri="{FF2B5EF4-FFF2-40B4-BE49-F238E27FC236}">
                <a16:creationId xmlns:a16="http://schemas.microsoft.com/office/drawing/2014/main" id="{E9F426A8-F91A-337F-7FEB-55D79B3D0EEF}"/>
              </a:ext>
            </a:extLst>
          </p:cNvPr>
          <p:cNvSpPr>
            <a:spLocks noGrp="1"/>
          </p:cNvSpPr>
          <p:nvPr>
            <p:ph idx="1"/>
          </p:nvPr>
        </p:nvSpPr>
        <p:spPr/>
        <p:txBody>
          <a:bodyPr>
            <a:normAutofit fontScale="92500" lnSpcReduction="10000"/>
          </a:bodyPr>
          <a:lstStyle/>
          <a:p>
            <a:pPr marL="0" indent="0">
              <a:buNone/>
            </a:pPr>
            <a:endParaRPr lang="en-US" dirty="0"/>
          </a:p>
          <a:p>
            <a:r>
              <a:rPr lang="en-US" dirty="0"/>
              <a:t>Increased thirst, polyuria, nocturia, and urinary frequency. A decrease in urinary concentrating ability is one of the earliest manifestations of ADPKD</a:t>
            </a:r>
          </a:p>
          <a:p>
            <a:pPr lvl="1"/>
            <a:r>
              <a:rPr lang="en-US" dirty="0"/>
              <a:t>Approximately 60% of affected children demonstrated a decreased response to desmopressin, possibly because of disruption of tubular architecture and alterations in principal cell function.</a:t>
            </a:r>
          </a:p>
          <a:p>
            <a:pPr marL="457200" lvl="1" indent="0">
              <a:buNone/>
            </a:pPr>
            <a:endParaRPr lang="en-US" dirty="0"/>
          </a:p>
          <a:p>
            <a:r>
              <a:rPr lang="en-US" dirty="0"/>
              <a:t>Proteinuria</a:t>
            </a:r>
          </a:p>
          <a:p>
            <a:pPr lvl="1"/>
            <a:r>
              <a:rPr lang="en-US" dirty="0"/>
              <a:t>Typically mild, &lt;300mg </a:t>
            </a:r>
          </a:p>
          <a:p>
            <a:pPr lvl="1"/>
            <a:r>
              <a:rPr lang="en-US" dirty="0"/>
              <a:t>Although the level of proteinuria is low-grade in ADPKD, the presence of proteinuria and albuminuria is associated with increased TKV and more rapid decline in kidney function.</a:t>
            </a:r>
          </a:p>
          <a:p>
            <a:pPr lvl="1"/>
            <a:endParaRPr lang="en-US" dirty="0"/>
          </a:p>
          <a:p>
            <a:endParaRPr lang="en-US" dirty="0"/>
          </a:p>
        </p:txBody>
      </p:sp>
    </p:spTree>
    <p:extLst>
      <p:ext uri="{BB962C8B-B14F-4D97-AF65-F5344CB8AC3E}">
        <p14:creationId xmlns:p14="http://schemas.microsoft.com/office/powerpoint/2010/main" val="3255711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D0051-F8D7-1552-7218-90AB4CC710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D19CF5-E3B9-AB06-8413-6C88FDB7105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49D9455-D770-D602-01E5-F387D0BA62A5}"/>
              </a:ext>
            </a:extLst>
          </p:cNvPr>
          <p:cNvSpPr>
            <a:spLocks noGrp="1"/>
          </p:cNvSpPr>
          <p:nvPr>
            <p:ph type="title"/>
          </p:nvPr>
        </p:nvSpPr>
        <p:spPr/>
        <p:txBody>
          <a:bodyPr/>
          <a:lstStyle/>
          <a:p>
            <a:r>
              <a:rPr lang="en-US" dirty="0"/>
              <a:t>Clinical Manifestations: Cardiovascular</a:t>
            </a:r>
          </a:p>
        </p:txBody>
      </p:sp>
      <p:sp>
        <p:nvSpPr>
          <p:cNvPr id="5" name="Content Placeholder 4">
            <a:extLst>
              <a:ext uri="{FF2B5EF4-FFF2-40B4-BE49-F238E27FC236}">
                <a16:creationId xmlns:a16="http://schemas.microsoft.com/office/drawing/2014/main" id="{81580FC1-1168-A43E-1EC9-09487C4F4189}"/>
              </a:ext>
            </a:extLst>
          </p:cNvPr>
          <p:cNvSpPr>
            <a:spLocks noGrp="1"/>
          </p:cNvSpPr>
          <p:nvPr>
            <p:ph idx="1"/>
          </p:nvPr>
        </p:nvSpPr>
        <p:spPr/>
        <p:txBody>
          <a:bodyPr>
            <a:normAutofit fontScale="92500" lnSpcReduction="10000"/>
          </a:bodyPr>
          <a:lstStyle/>
          <a:p>
            <a:r>
              <a:rPr lang="en-US" dirty="0"/>
              <a:t>Hypertension</a:t>
            </a:r>
          </a:p>
          <a:p>
            <a:pPr lvl="1"/>
            <a:r>
              <a:rPr lang="en-US" dirty="0"/>
              <a:t>Precedes diagnosis of ADPKD in ~30% of cases (onset ~29 years old)</a:t>
            </a:r>
          </a:p>
          <a:p>
            <a:pPr lvl="1"/>
            <a:r>
              <a:rPr lang="en-US" dirty="0"/>
              <a:t>Associated with greater rate of TKV enlargement</a:t>
            </a:r>
          </a:p>
          <a:p>
            <a:pPr lvl="1"/>
            <a:r>
              <a:rPr lang="en-US" dirty="0"/>
              <a:t>Intrarenal arteriolar tapering causing reduction in renal blood flow leading to ischemia and RAAS activation</a:t>
            </a:r>
          </a:p>
          <a:p>
            <a:pPr marL="0" indent="0">
              <a:buNone/>
            </a:pPr>
            <a:endParaRPr lang="en-US" dirty="0"/>
          </a:p>
          <a:p>
            <a:r>
              <a:rPr lang="en-US" dirty="0"/>
              <a:t>Cerebral Aneurysms</a:t>
            </a:r>
          </a:p>
          <a:p>
            <a:endParaRPr lang="en-US" dirty="0"/>
          </a:p>
          <a:p>
            <a:r>
              <a:rPr lang="en-US" dirty="0"/>
              <a:t>Other: Coronary aneurysms, valvular heart disease including mitral valve prolapse and mitral regurgitation (26% of ADPKD individuals, compared with 3% of the general population), and aortic insufficiency (11%)</a:t>
            </a:r>
          </a:p>
          <a:p>
            <a:pPr marL="0" indent="0">
              <a:buNone/>
            </a:pPr>
            <a:endParaRPr lang="en-US" dirty="0"/>
          </a:p>
        </p:txBody>
      </p:sp>
    </p:spTree>
    <p:extLst>
      <p:ext uri="{BB962C8B-B14F-4D97-AF65-F5344CB8AC3E}">
        <p14:creationId xmlns:p14="http://schemas.microsoft.com/office/powerpoint/2010/main" val="271036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dissolve">
                                      <p:cBhvr>
                                        <p:cTn id="2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47D90-03A7-4564-2F11-CCD722AD4A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A88C7-40EE-3C3E-6943-8AC3838ACA90}"/>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0540EC2-A300-EE82-5A7E-4A10E351E9E6}"/>
              </a:ext>
            </a:extLst>
          </p:cNvPr>
          <p:cNvSpPr>
            <a:spLocks noGrp="1"/>
          </p:cNvSpPr>
          <p:nvPr>
            <p:ph type="title"/>
          </p:nvPr>
        </p:nvSpPr>
        <p:spPr/>
        <p:txBody>
          <a:bodyPr/>
          <a:lstStyle/>
          <a:p>
            <a:r>
              <a:rPr lang="en-US" dirty="0"/>
              <a:t>Clinical Manifestations: Cerebral Aneurysms</a:t>
            </a:r>
          </a:p>
        </p:txBody>
      </p:sp>
      <p:sp>
        <p:nvSpPr>
          <p:cNvPr id="5" name="Content Placeholder 4">
            <a:extLst>
              <a:ext uri="{FF2B5EF4-FFF2-40B4-BE49-F238E27FC236}">
                <a16:creationId xmlns:a16="http://schemas.microsoft.com/office/drawing/2014/main" id="{B38AC6BA-9447-AEB7-0AA6-FEAA1C42BE5F}"/>
              </a:ext>
            </a:extLst>
          </p:cNvPr>
          <p:cNvSpPr>
            <a:spLocks noGrp="1"/>
          </p:cNvSpPr>
          <p:nvPr>
            <p:ph idx="1"/>
          </p:nvPr>
        </p:nvSpPr>
        <p:spPr>
          <a:xfrm>
            <a:off x="838200" y="1825625"/>
            <a:ext cx="7868478" cy="4667250"/>
          </a:xfrm>
        </p:spPr>
        <p:txBody>
          <a:bodyPr>
            <a:normAutofit fontScale="55000" lnSpcReduction="20000"/>
          </a:bodyPr>
          <a:lstStyle/>
          <a:p>
            <a:r>
              <a:rPr lang="en-US" dirty="0"/>
              <a:t>High risk</a:t>
            </a:r>
          </a:p>
          <a:p>
            <a:pPr lvl="1"/>
            <a:r>
              <a:rPr lang="en-US" dirty="0"/>
              <a:t>General Population: 3%</a:t>
            </a:r>
          </a:p>
          <a:p>
            <a:pPr lvl="1"/>
            <a:r>
              <a:rPr lang="en-US" dirty="0"/>
              <a:t>ADPKD: 10-12%</a:t>
            </a:r>
          </a:p>
          <a:p>
            <a:pPr lvl="1"/>
            <a:r>
              <a:rPr lang="en-US" dirty="0"/>
              <a:t>Family History: 18-22%</a:t>
            </a:r>
          </a:p>
          <a:p>
            <a:r>
              <a:rPr lang="en-US" dirty="0"/>
              <a:t>Screening</a:t>
            </a:r>
          </a:p>
          <a:p>
            <a:pPr lvl="1"/>
            <a:r>
              <a:rPr lang="en-US" dirty="0"/>
              <a:t>Family history of aneurysm, CVA/TIA, hemorrhage</a:t>
            </a:r>
          </a:p>
          <a:p>
            <a:pPr lvl="1"/>
            <a:r>
              <a:rPr lang="en-US" dirty="0"/>
              <a:t>Neurologic symptoms</a:t>
            </a:r>
          </a:p>
          <a:p>
            <a:pPr lvl="1"/>
            <a:r>
              <a:rPr lang="en-US" dirty="0"/>
              <a:t>High risk occupation (i.e. pilots)</a:t>
            </a:r>
          </a:p>
          <a:p>
            <a:pPr lvl="1"/>
            <a:r>
              <a:rPr lang="en-US" dirty="0"/>
              <a:t>Surgery (i.e. transplant)</a:t>
            </a:r>
          </a:p>
          <a:p>
            <a:pPr lvl="1"/>
            <a:r>
              <a:rPr lang="en-US" dirty="0"/>
              <a:t>*anyone who wants one</a:t>
            </a:r>
          </a:p>
          <a:p>
            <a:r>
              <a:rPr lang="en-US" dirty="0"/>
              <a:t>Follow-up*:</a:t>
            </a:r>
          </a:p>
          <a:p>
            <a:pPr lvl="1"/>
            <a:r>
              <a:rPr lang="en-US" dirty="0"/>
              <a:t>&lt; 7mm – assess for stability (recommended 6-12 months and progress out). Further follow-up not specified</a:t>
            </a:r>
          </a:p>
          <a:p>
            <a:pPr lvl="1"/>
            <a:r>
              <a:rPr lang="en-US" dirty="0"/>
              <a:t>Negative Screen with Positive History – repeat every 5-10 years</a:t>
            </a:r>
          </a:p>
          <a:p>
            <a:pPr lvl="1"/>
            <a:r>
              <a:rPr lang="en-US" dirty="0"/>
              <a:t>Onset of symptoms</a:t>
            </a:r>
          </a:p>
          <a:p>
            <a:r>
              <a:rPr lang="en-US" dirty="0"/>
              <a:t>Intervention:</a:t>
            </a:r>
          </a:p>
          <a:p>
            <a:pPr lvl="1"/>
            <a:r>
              <a:rPr lang="en-US" dirty="0"/>
              <a:t>&lt; 5mm  – if no significant growth, risk of rupture relatively small</a:t>
            </a:r>
          </a:p>
          <a:p>
            <a:pPr lvl="1"/>
            <a:r>
              <a:rPr lang="en-US" dirty="0"/>
              <a:t>5-10mm, asymptomatic – discussion with neuro-interventionalist</a:t>
            </a:r>
          </a:p>
          <a:p>
            <a:pPr lvl="1"/>
            <a:r>
              <a:rPr lang="en-US" dirty="0"/>
              <a:t>&gt; 10mm – intervention</a:t>
            </a:r>
          </a:p>
          <a:p>
            <a:endParaRPr lang="en-US" dirty="0"/>
          </a:p>
          <a:p>
            <a:r>
              <a:rPr lang="en-US" dirty="0"/>
              <a:t> Risk factors for aneurysmal growth including smoking and HTN</a:t>
            </a:r>
          </a:p>
        </p:txBody>
      </p:sp>
      <p:pic>
        <p:nvPicPr>
          <p:cNvPr id="2" name="Picture 2" descr="Cerebral Aneurysms in Polycystic Kidney Disease - Renal Fellow Network">
            <a:extLst>
              <a:ext uri="{FF2B5EF4-FFF2-40B4-BE49-F238E27FC236}">
                <a16:creationId xmlns:a16="http://schemas.microsoft.com/office/drawing/2014/main" id="{66A88F56-8DEE-C3E4-27E7-232B9B883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3114" y="3786236"/>
            <a:ext cx="2988886" cy="32312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red blood vessels&#10;&#10;AI-generated content may be incorrect.">
            <a:extLst>
              <a:ext uri="{FF2B5EF4-FFF2-40B4-BE49-F238E27FC236}">
                <a16:creationId xmlns:a16="http://schemas.microsoft.com/office/drawing/2014/main" id="{D7EF9020-1D25-1A93-A7CB-39958FF8DF35}"/>
              </a:ext>
            </a:extLst>
          </p:cNvPr>
          <p:cNvPicPr>
            <a:picLocks noChangeAspect="1"/>
          </p:cNvPicPr>
          <p:nvPr/>
        </p:nvPicPr>
        <p:blipFill>
          <a:blip r:embed="rId4"/>
          <a:stretch>
            <a:fillRect/>
          </a:stretch>
        </p:blipFill>
        <p:spPr>
          <a:xfrm>
            <a:off x="9598907" y="1366908"/>
            <a:ext cx="2377604" cy="2566509"/>
          </a:xfrm>
          <a:prstGeom prst="rect">
            <a:avLst/>
          </a:prstGeom>
        </p:spPr>
      </p:pic>
    </p:spTree>
    <p:extLst>
      <p:ext uri="{BB962C8B-B14F-4D97-AF65-F5344CB8AC3E}">
        <p14:creationId xmlns:p14="http://schemas.microsoft.com/office/powerpoint/2010/main" val="1549762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22602-F4E3-09F2-7D1E-FA951B646D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D043CE-E7DC-E3A0-F2D6-B1DB1A45B7F2}"/>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F6B56E3-ADF8-60B4-6B23-7917A85AB281}"/>
              </a:ext>
            </a:extLst>
          </p:cNvPr>
          <p:cNvSpPr>
            <a:spLocks noGrp="1"/>
          </p:cNvSpPr>
          <p:nvPr>
            <p:ph type="title"/>
          </p:nvPr>
        </p:nvSpPr>
        <p:spPr/>
        <p:txBody>
          <a:bodyPr/>
          <a:lstStyle/>
          <a:p>
            <a:r>
              <a:rPr lang="en-US" dirty="0"/>
              <a:t>Clinical Manifestations: GI</a:t>
            </a:r>
          </a:p>
        </p:txBody>
      </p:sp>
      <p:sp>
        <p:nvSpPr>
          <p:cNvPr id="5" name="Content Placeholder 4">
            <a:extLst>
              <a:ext uri="{FF2B5EF4-FFF2-40B4-BE49-F238E27FC236}">
                <a16:creationId xmlns:a16="http://schemas.microsoft.com/office/drawing/2014/main" id="{968A1C75-D590-18B7-E17C-915B2A553E2F}"/>
              </a:ext>
            </a:extLst>
          </p:cNvPr>
          <p:cNvSpPr>
            <a:spLocks noGrp="1"/>
          </p:cNvSpPr>
          <p:nvPr>
            <p:ph idx="1"/>
          </p:nvPr>
        </p:nvSpPr>
        <p:spPr/>
        <p:txBody>
          <a:bodyPr>
            <a:normAutofit fontScale="85000" lnSpcReduction="10000"/>
          </a:bodyPr>
          <a:lstStyle/>
          <a:p>
            <a:r>
              <a:rPr lang="en-US" dirty="0"/>
              <a:t>Symptoms often due to compression</a:t>
            </a:r>
          </a:p>
          <a:p>
            <a:pPr lvl="1"/>
            <a:r>
              <a:rPr lang="en-US" dirty="0"/>
              <a:t>Nausea, vomiting, constipation</a:t>
            </a:r>
          </a:p>
          <a:p>
            <a:endParaRPr lang="en-US" dirty="0"/>
          </a:p>
          <a:p>
            <a:r>
              <a:rPr lang="en-US" dirty="0"/>
              <a:t>Polycystic Liver Disease</a:t>
            </a:r>
          </a:p>
          <a:p>
            <a:pPr lvl="1"/>
            <a:r>
              <a:rPr lang="en-US" dirty="0"/>
              <a:t>Liver cysts are the most common extrarenal manifestation in ADPKD. Liver cysts occur in more than 80% of patients by the age of 30</a:t>
            </a:r>
          </a:p>
          <a:p>
            <a:pPr lvl="1"/>
            <a:r>
              <a:rPr lang="en-US" dirty="0"/>
              <a:t>Previous estrogen or progesterone exposure, through birth control pills, hormone replacement therapy, or pregnancy, is associated with significant polycystic liver disease. </a:t>
            </a:r>
          </a:p>
          <a:p>
            <a:pPr lvl="1"/>
            <a:r>
              <a:rPr lang="en-US" dirty="0"/>
              <a:t>Liver function is preserved even in the presence of massive liver cystic disease, and standard biochemical tests are normal except for mild elevation in the serum concentration of alkaline phosphatase. </a:t>
            </a:r>
          </a:p>
          <a:p>
            <a:pPr marL="0" indent="0">
              <a:buNone/>
            </a:pPr>
            <a:endParaRPr lang="en-US" dirty="0"/>
          </a:p>
          <a:p>
            <a:r>
              <a:rPr lang="en-US" dirty="0"/>
              <a:t>Pancreatic Cysts</a:t>
            </a:r>
          </a:p>
          <a:p>
            <a:pPr marL="0" indent="0">
              <a:buNone/>
            </a:pPr>
            <a:endParaRPr lang="en-US" dirty="0"/>
          </a:p>
        </p:txBody>
      </p:sp>
    </p:spTree>
    <p:extLst>
      <p:ext uri="{BB962C8B-B14F-4D97-AF65-F5344CB8AC3E}">
        <p14:creationId xmlns:p14="http://schemas.microsoft.com/office/powerpoint/2010/main" val="208350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dissolve">
                                      <p:cBhvr>
                                        <p:cTn id="29"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D1B650-29E7-DF0C-40E2-A3049B74C9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BB1531-9FA0-E154-D389-BE732FA30552}"/>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0FCC940-E22E-0E4A-34B3-562272460229}"/>
              </a:ext>
            </a:extLst>
          </p:cNvPr>
          <p:cNvSpPr>
            <a:spLocks noGrp="1"/>
          </p:cNvSpPr>
          <p:nvPr>
            <p:ph type="title"/>
          </p:nvPr>
        </p:nvSpPr>
        <p:spPr/>
        <p:txBody>
          <a:bodyPr/>
          <a:lstStyle/>
          <a:p>
            <a:r>
              <a:rPr lang="en-US" dirty="0"/>
              <a:t>Liver Cyst Development</a:t>
            </a:r>
          </a:p>
        </p:txBody>
      </p:sp>
      <p:sp>
        <p:nvSpPr>
          <p:cNvPr id="5" name="Content Placeholder 4">
            <a:extLst>
              <a:ext uri="{FF2B5EF4-FFF2-40B4-BE49-F238E27FC236}">
                <a16:creationId xmlns:a16="http://schemas.microsoft.com/office/drawing/2014/main" id="{A113D6D5-1751-CCE6-042D-49A8075C109A}"/>
              </a:ext>
            </a:extLst>
          </p:cNvPr>
          <p:cNvSpPr>
            <a:spLocks noGrp="1"/>
          </p:cNvSpPr>
          <p:nvPr>
            <p:ph idx="1"/>
          </p:nvPr>
        </p:nvSpPr>
        <p:spPr/>
        <p:txBody>
          <a:bodyPr/>
          <a:lstStyle/>
          <a:p>
            <a:r>
              <a:rPr lang="en-US" dirty="0"/>
              <a:t>Liver cysts arise by excessive proliferation and dilation of biliary </a:t>
            </a:r>
            <a:r>
              <a:rPr lang="en-US" dirty="0" err="1"/>
              <a:t>ductules</a:t>
            </a:r>
            <a:r>
              <a:rPr lang="en-US" dirty="0"/>
              <a:t> and peribiliary glands. Estrogen receptors, insulin-like growth factor 1 (IGF-1), IGF-1 receptors, and growth hormone receptors are expressed in the epithelium lining the hepatic cysts, and estrogens and IGF-1 stimulate hepatic cyst–derived cell proliferation. Cyst growth is also promoted by growth factors and cytokines secreted into the cyst fluid.</a:t>
            </a:r>
          </a:p>
        </p:txBody>
      </p:sp>
    </p:spTree>
    <p:extLst>
      <p:ext uri="{BB962C8B-B14F-4D97-AF65-F5344CB8AC3E}">
        <p14:creationId xmlns:p14="http://schemas.microsoft.com/office/powerpoint/2010/main" val="3205329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CEAED-BC5B-1D12-8F78-B91F3341C3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8CD621-1242-A36B-0F15-606D4BCEC38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94D95D1-4B07-3717-1625-AEF304748BDE}"/>
              </a:ext>
            </a:extLst>
          </p:cNvPr>
          <p:cNvSpPr>
            <a:spLocks noGrp="1"/>
          </p:cNvSpPr>
          <p:nvPr>
            <p:ph type="title"/>
          </p:nvPr>
        </p:nvSpPr>
        <p:spPr/>
        <p:txBody>
          <a:bodyPr/>
          <a:lstStyle/>
          <a:p>
            <a:r>
              <a:rPr lang="en-US" dirty="0"/>
              <a:t>Trials</a:t>
            </a:r>
          </a:p>
        </p:txBody>
      </p:sp>
      <p:sp>
        <p:nvSpPr>
          <p:cNvPr id="5" name="Content Placeholder 4">
            <a:extLst>
              <a:ext uri="{FF2B5EF4-FFF2-40B4-BE49-F238E27FC236}">
                <a16:creationId xmlns:a16="http://schemas.microsoft.com/office/drawing/2014/main" id="{CED3A068-0ADB-2BA6-8B54-5A1F6FF3800A}"/>
              </a:ext>
            </a:extLst>
          </p:cNvPr>
          <p:cNvSpPr>
            <a:spLocks noGrp="1"/>
          </p:cNvSpPr>
          <p:nvPr>
            <p:ph idx="1"/>
          </p:nvPr>
        </p:nvSpPr>
        <p:spPr/>
        <p:txBody>
          <a:bodyPr/>
          <a:lstStyle/>
          <a:p>
            <a:endParaRPr lang="en-US" dirty="0"/>
          </a:p>
        </p:txBody>
      </p:sp>
      <p:pic>
        <p:nvPicPr>
          <p:cNvPr id="1026" name="Picture 2">
            <a:extLst>
              <a:ext uri="{FF2B5EF4-FFF2-40B4-BE49-F238E27FC236}">
                <a16:creationId xmlns:a16="http://schemas.microsoft.com/office/drawing/2014/main" id="{910E962A-8E36-5F03-0C19-268FDC886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127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50BAB-0444-641B-2B1C-1667D44242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710544-B838-97E6-AE6F-09A2DA41C870}"/>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15E2C2D-18C2-7D93-E0A4-30610A27BAF1}"/>
              </a:ext>
            </a:extLst>
          </p:cNvPr>
          <p:cNvSpPr>
            <a:spLocks noGrp="1"/>
          </p:cNvSpPr>
          <p:nvPr>
            <p:ph type="title"/>
          </p:nvPr>
        </p:nvSpPr>
        <p:spPr/>
        <p:txBody>
          <a:bodyPr/>
          <a:lstStyle/>
          <a:p>
            <a:endParaRPr lang="en-US"/>
          </a:p>
        </p:txBody>
      </p:sp>
      <p:pic>
        <p:nvPicPr>
          <p:cNvPr id="6" name="Content Placeholder 5" descr="A screenshot of a medical information&#10;&#10;AI-generated content may be incorrect.">
            <a:extLst>
              <a:ext uri="{FF2B5EF4-FFF2-40B4-BE49-F238E27FC236}">
                <a16:creationId xmlns:a16="http://schemas.microsoft.com/office/drawing/2014/main" id="{7CFE62CF-02D5-3389-D091-978DCDA0BF07}"/>
              </a:ext>
            </a:extLst>
          </p:cNvPr>
          <p:cNvPicPr>
            <a:picLocks noGrp="1" noChangeAspect="1"/>
          </p:cNvPicPr>
          <p:nvPr>
            <p:ph idx="1"/>
          </p:nvPr>
        </p:nvPicPr>
        <p:blipFill>
          <a:blip r:embed="rId4"/>
          <a:stretch>
            <a:fillRect/>
          </a:stretch>
        </p:blipFill>
        <p:spPr>
          <a:xfrm>
            <a:off x="233420" y="713598"/>
            <a:ext cx="11725160" cy="5430803"/>
          </a:xfrm>
        </p:spPr>
      </p:pic>
    </p:spTree>
    <p:extLst>
      <p:ext uri="{BB962C8B-B14F-4D97-AF65-F5344CB8AC3E}">
        <p14:creationId xmlns:p14="http://schemas.microsoft.com/office/powerpoint/2010/main" val="2505458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143AD-23DC-1BDA-76C2-91AB20A610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D315888-AF3B-627B-1748-881B83DF79B8}"/>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772B01F-6B5D-3B26-E469-D28295236CB8}"/>
              </a:ext>
            </a:extLst>
          </p:cNvPr>
          <p:cNvSpPr>
            <a:spLocks noGrp="1"/>
          </p:cNvSpPr>
          <p:nvPr>
            <p:ph type="title"/>
          </p:nvPr>
        </p:nvSpPr>
        <p:spPr/>
        <p:txBody>
          <a:bodyPr/>
          <a:lstStyle/>
          <a:p>
            <a:r>
              <a:rPr lang="en-US" dirty="0"/>
              <a:t>CRISP</a:t>
            </a:r>
          </a:p>
        </p:txBody>
      </p:sp>
      <p:pic>
        <p:nvPicPr>
          <p:cNvPr id="6" name="Content Placeholder 5">
            <a:extLst>
              <a:ext uri="{FF2B5EF4-FFF2-40B4-BE49-F238E27FC236}">
                <a16:creationId xmlns:a16="http://schemas.microsoft.com/office/drawing/2014/main" id="{D3D2B56C-3203-7079-5B7A-9CA28A2A064F}"/>
              </a:ext>
            </a:extLst>
          </p:cNvPr>
          <p:cNvPicPr>
            <a:picLocks noGrp="1" noChangeAspect="1"/>
          </p:cNvPicPr>
          <p:nvPr>
            <p:ph idx="1"/>
          </p:nvPr>
        </p:nvPicPr>
        <p:blipFill>
          <a:blip r:embed="rId4"/>
          <a:stretch>
            <a:fillRect/>
          </a:stretch>
        </p:blipFill>
        <p:spPr>
          <a:xfrm>
            <a:off x="5588000" y="0"/>
            <a:ext cx="6604000" cy="3924300"/>
          </a:xfrm>
        </p:spPr>
      </p:pic>
      <p:sp>
        <p:nvSpPr>
          <p:cNvPr id="8" name="TextBox 7">
            <a:extLst>
              <a:ext uri="{FF2B5EF4-FFF2-40B4-BE49-F238E27FC236}">
                <a16:creationId xmlns:a16="http://schemas.microsoft.com/office/drawing/2014/main" id="{BF5026F0-68DA-A529-1814-29D719FE224B}"/>
              </a:ext>
            </a:extLst>
          </p:cNvPr>
          <p:cNvSpPr txBox="1"/>
          <p:nvPr/>
        </p:nvSpPr>
        <p:spPr>
          <a:xfrm>
            <a:off x="426075" y="3200370"/>
            <a:ext cx="9606566" cy="3139321"/>
          </a:xfrm>
          <a:prstGeom prst="rect">
            <a:avLst/>
          </a:prstGeom>
          <a:noFill/>
        </p:spPr>
        <p:txBody>
          <a:bodyPr wrap="square">
            <a:spAutoFit/>
          </a:bodyPr>
          <a:lstStyle/>
          <a:p>
            <a:pPr marL="285750" indent="-285750">
              <a:buFont typeface="Arial" panose="020B0604020202020204" pitchFamily="34" charset="0"/>
              <a:buChar char="•"/>
            </a:pPr>
            <a:r>
              <a:rPr lang="en-US" dirty="0"/>
              <a:t>Kidney Volumes correlate with disease progression</a:t>
            </a:r>
          </a:p>
          <a:p>
            <a:pPr marL="457200" indent="-457200">
              <a:buFont typeface="Arial" panose="020B0604020202020204" pitchFamily="34" charset="0"/>
              <a:buChar char="•"/>
            </a:pPr>
            <a:endParaRPr lang="en-US" dirty="0"/>
          </a:p>
          <a:p>
            <a:pPr marL="285750" indent="-285750">
              <a:buFont typeface="Arial" panose="020B0604020202020204" pitchFamily="34" charset="0"/>
              <a:buChar char="•"/>
            </a:pPr>
            <a:r>
              <a:rPr lang="en-US" dirty="0"/>
              <a:t>In the Consortium for Radiologic Imaging in the Study of Polycystic Kidney Disease (CRISP), a large multicenter study of 241 ADPKD patients with intact kidney function, patients were followed prospectively with serial MRIs and demonstrated a 5.2%/year increase in TKV.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More recently, data from the CRISP study showed that height-adjusted total kidney volume (</a:t>
            </a:r>
            <a:r>
              <a:rPr lang="en-US" dirty="0" err="1"/>
              <a:t>HtTKV</a:t>
            </a:r>
            <a:r>
              <a:rPr lang="en-US" dirty="0"/>
              <a:t>) of greater than 600 mL/m accurately predicts progression to CKD stage 3 within 8 years. For each 100 mL/m change in </a:t>
            </a:r>
            <a:r>
              <a:rPr lang="en-US" dirty="0" err="1"/>
              <a:t>HtTKV</a:t>
            </a:r>
            <a:r>
              <a:rPr lang="en-US" dirty="0"/>
              <a:t>, there was a 48% relative risk of reaching CKD stage 3. Therefore, TKV is a good predictive biomarker for the development of future GFR loss, with potential application for risk stratification in clinical practice.</a:t>
            </a:r>
          </a:p>
        </p:txBody>
      </p:sp>
    </p:spTree>
    <p:extLst>
      <p:ext uri="{BB962C8B-B14F-4D97-AF65-F5344CB8AC3E}">
        <p14:creationId xmlns:p14="http://schemas.microsoft.com/office/powerpoint/2010/main" val="3941617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91618-4FE6-0DC0-6922-1BE5EE9D91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528D27-5C62-E977-EFE4-FCB604E3D27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18A8149-AB32-FDC5-2B0F-F3BF388F1736}"/>
              </a:ext>
            </a:extLst>
          </p:cNvPr>
          <p:cNvSpPr>
            <a:spLocks noGrp="1"/>
          </p:cNvSpPr>
          <p:nvPr>
            <p:ph type="title"/>
          </p:nvPr>
        </p:nvSpPr>
        <p:spPr/>
        <p:txBody>
          <a:bodyPr/>
          <a:lstStyle/>
          <a:p>
            <a:r>
              <a:rPr lang="en-US" dirty="0"/>
              <a:t>CRISP</a:t>
            </a:r>
          </a:p>
        </p:txBody>
      </p:sp>
      <p:sp>
        <p:nvSpPr>
          <p:cNvPr id="5" name="Content Placeholder 4">
            <a:extLst>
              <a:ext uri="{FF2B5EF4-FFF2-40B4-BE49-F238E27FC236}">
                <a16:creationId xmlns:a16="http://schemas.microsoft.com/office/drawing/2014/main" id="{EC713A6E-E80D-1BFE-EDD5-50F7A0298E01}"/>
              </a:ext>
            </a:extLst>
          </p:cNvPr>
          <p:cNvSpPr>
            <a:spLocks noGrp="1"/>
          </p:cNvSpPr>
          <p:nvPr>
            <p:ph idx="1"/>
          </p:nvPr>
        </p:nvSpPr>
        <p:spPr/>
        <p:txBody>
          <a:bodyPr/>
          <a:lstStyle/>
          <a:p>
            <a:endParaRPr lang="en-US" dirty="0"/>
          </a:p>
        </p:txBody>
      </p:sp>
      <p:pic>
        <p:nvPicPr>
          <p:cNvPr id="2" name="Picture 3">
            <a:extLst>
              <a:ext uri="{FF2B5EF4-FFF2-40B4-BE49-F238E27FC236}">
                <a16:creationId xmlns:a16="http://schemas.microsoft.com/office/drawing/2014/main" id="{B407CEA4-3FCD-0F18-FA73-E01EF1E5E94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5" t="16826" b="10573"/>
          <a:stretch/>
        </p:blipFill>
        <p:spPr bwMode="auto">
          <a:xfrm>
            <a:off x="3202182" y="4112250"/>
            <a:ext cx="6449399" cy="113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24.png">
            <a:extLst>
              <a:ext uri="{FF2B5EF4-FFF2-40B4-BE49-F238E27FC236}">
                <a16:creationId xmlns:a16="http://schemas.microsoft.com/office/drawing/2014/main" id="{470BAD92-9E59-F995-897B-7CA98DDA1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0231" y="1558345"/>
            <a:ext cx="7317857" cy="2619202"/>
          </a:xfrm>
          <a:prstGeom prst="rect">
            <a:avLst/>
          </a:prstGeom>
        </p:spPr>
      </p:pic>
      <p:sp>
        <p:nvSpPr>
          <p:cNvPr id="7" name="TextBox 6">
            <a:extLst>
              <a:ext uri="{FF2B5EF4-FFF2-40B4-BE49-F238E27FC236}">
                <a16:creationId xmlns:a16="http://schemas.microsoft.com/office/drawing/2014/main" id="{2C0967A5-138B-AA94-A966-6ED85F4AE885}"/>
              </a:ext>
            </a:extLst>
          </p:cNvPr>
          <p:cNvSpPr txBox="1">
            <a:spLocks noChangeArrowheads="1"/>
          </p:cNvSpPr>
          <p:nvPr/>
        </p:nvSpPr>
        <p:spPr bwMode="auto">
          <a:xfrm>
            <a:off x="8278371" y="4415687"/>
            <a:ext cx="18400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595959"/>
                </a:solidFill>
                <a:effectLst/>
                <a:uLnTx/>
                <a:uFillTx/>
                <a:latin typeface="Arial" pitchFamily="34" charset="0"/>
                <a:ea typeface="+mn-ea"/>
                <a:cs typeface="Arial" pitchFamily="34" charset="0"/>
              </a:rPr>
              <a:t>Hypertension</a:t>
            </a:r>
          </a:p>
        </p:txBody>
      </p:sp>
      <p:sp>
        <p:nvSpPr>
          <p:cNvPr id="8" name="TextBox 7">
            <a:extLst>
              <a:ext uri="{FF2B5EF4-FFF2-40B4-BE49-F238E27FC236}">
                <a16:creationId xmlns:a16="http://schemas.microsoft.com/office/drawing/2014/main" id="{1EB86C4F-06B9-ABEC-9D01-AEF9B2283FDB}"/>
              </a:ext>
            </a:extLst>
          </p:cNvPr>
          <p:cNvSpPr txBox="1">
            <a:spLocks noChangeArrowheads="1"/>
          </p:cNvSpPr>
          <p:nvPr/>
        </p:nvSpPr>
        <p:spPr bwMode="auto">
          <a:xfrm>
            <a:off x="8278370" y="4848145"/>
            <a:ext cx="87577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595959"/>
                </a:solidFill>
                <a:effectLst/>
                <a:uLnTx/>
                <a:uFillTx/>
                <a:latin typeface="Arial" pitchFamily="34" charset="0"/>
                <a:ea typeface="+mn-ea"/>
                <a:cs typeface="Arial" pitchFamily="34" charset="0"/>
              </a:rPr>
              <a:t>Proteinuria</a:t>
            </a:r>
          </a:p>
        </p:txBody>
      </p:sp>
      <p:cxnSp>
        <p:nvCxnSpPr>
          <p:cNvPr id="9" name="Straight Connector 8">
            <a:extLst>
              <a:ext uri="{FF2B5EF4-FFF2-40B4-BE49-F238E27FC236}">
                <a16:creationId xmlns:a16="http://schemas.microsoft.com/office/drawing/2014/main" id="{CB23B091-37E1-8635-3850-3C068568E03D}"/>
              </a:ext>
            </a:extLst>
          </p:cNvPr>
          <p:cNvCxnSpPr/>
          <p:nvPr/>
        </p:nvCxnSpPr>
        <p:spPr>
          <a:xfrm flipV="1">
            <a:off x="8104061" y="4336357"/>
            <a:ext cx="186928" cy="92869"/>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A29DB1-D8F9-9017-8CF8-78B52B741B06}"/>
              </a:ext>
            </a:extLst>
          </p:cNvPr>
          <p:cNvCxnSpPr/>
          <p:nvPr/>
        </p:nvCxnSpPr>
        <p:spPr>
          <a:xfrm flipV="1">
            <a:off x="8118921" y="4507807"/>
            <a:ext cx="188119" cy="35719"/>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E365D7-DB78-C521-43C8-DF654A5D708B}"/>
              </a:ext>
            </a:extLst>
          </p:cNvPr>
          <p:cNvCxnSpPr/>
          <p:nvPr/>
        </p:nvCxnSpPr>
        <p:spPr>
          <a:xfrm>
            <a:off x="8121872" y="4780459"/>
            <a:ext cx="194072" cy="12739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1839C2B-897C-DA43-5E3D-92074C38CD7B}"/>
              </a:ext>
            </a:extLst>
          </p:cNvPr>
          <p:cNvCxnSpPr/>
          <p:nvPr/>
        </p:nvCxnSpPr>
        <p:spPr>
          <a:xfrm>
            <a:off x="8125444" y="4681589"/>
            <a:ext cx="190500" cy="3333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A3F7B8E-3E80-7CA8-EEE1-465A7F9F77C2}"/>
              </a:ext>
            </a:extLst>
          </p:cNvPr>
          <p:cNvSpPr txBox="1">
            <a:spLocks noChangeArrowheads="1"/>
          </p:cNvSpPr>
          <p:nvPr/>
        </p:nvSpPr>
        <p:spPr bwMode="auto">
          <a:xfrm>
            <a:off x="8278371" y="4636107"/>
            <a:ext cx="18400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595959"/>
                </a:solidFill>
                <a:effectLst/>
                <a:uLnTx/>
                <a:uFillTx/>
                <a:latin typeface="Arial" pitchFamily="34" charset="0"/>
                <a:ea typeface="+mn-ea"/>
                <a:cs typeface="Arial" pitchFamily="34" charset="0"/>
              </a:rPr>
              <a:t>Dull Pain &amp; Discomfort</a:t>
            </a:r>
          </a:p>
        </p:txBody>
      </p:sp>
      <p:sp>
        <p:nvSpPr>
          <p:cNvPr id="14" name="TextBox 13">
            <a:extLst>
              <a:ext uri="{FF2B5EF4-FFF2-40B4-BE49-F238E27FC236}">
                <a16:creationId xmlns:a16="http://schemas.microsoft.com/office/drawing/2014/main" id="{56438A97-BB46-A9BC-3A0B-A634F74A6AB4}"/>
              </a:ext>
            </a:extLst>
          </p:cNvPr>
          <p:cNvSpPr txBox="1">
            <a:spLocks noChangeArrowheads="1"/>
          </p:cNvSpPr>
          <p:nvPr/>
        </p:nvSpPr>
        <p:spPr bwMode="auto">
          <a:xfrm>
            <a:off x="8283882" y="4175860"/>
            <a:ext cx="202469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595959"/>
                </a:solidFill>
                <a:effectLst/>
                <a:uLnTx/>
                <a:uFillTx/>
                <a:latin typeface="Arial" pitchFamily="34" charset="0"/>
                <a:ea typeface="+mn-ea"/>
                <a:cs typeface="Arial" pitchFamily="34" charset="0"/>
              </a:rPr>
              <a:t>Concentrating Defects</a:t>
            </a:r>
          </a:p>
        </p:txBody>
      </p:sp>
      <p:sp>
        <p:nvSpPr>
          <p:cNvPr id="19" name="Text Box 4">
            <a:extLst>
              <a:ext uri="{FF2B5EF4-FFF2-40B4-BE49-F238E27FC236}">
                <a16:creationId xmlns:a16="http://schemas.microsoft.com/office/drawing/2014/main" id="{3F9681A8-4CEE-90CE-1D80-080EDF2D97D4}"/>
              </a:ext>
            </a:extLst>
          </p:cNvPr>
          <p:cNvSpPr txBox="1">
            <a:spLocks noChangeArrowheads="1"/>
          </p:cNvSpPr>
          <p:nvPr/>
        </p:nvSpPr>
        <p:spPr bwMode="auto">
          <a:xfrm>
            <a:off x="5952461" y="5847440"/>
            <a:ext cx="6332141" cy="507830"/>
          </a:xfrm>
          <a:prstGeom prst="rect">
            <a:avLst/>
          </a:prstGeom>
          <a:noFill/>
          <a:ln w="9525">
            <a:noFill/>
            <a:miter lim="800000"/>
            <a:headEnd/>
            <a:tailEnd/>
          </a:ln>
        </p:spPr>
        <p:txBody>
          <a:bodyPr lIns="68572" tIns="34286" rIns="68572" bIns="34286" anchor="b">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Adapted from Grantham JJ, et al. </a:t>
            </a:r>
            <a:r>
              <a:rPr kumimoji="0" 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N Eng J Med</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 2006; 354(20):2122-30</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a:t>
            </a:r>
          </a:p>
        </p:txBody>
      </p:sp>
    </p:spTree>
    <p:extLst>
      <p:ext uri="{BB962C8B-B14F-4D97-AF65-F5344CB8AC3E}">
        <p14:creationId xmlns:p14="http://schemas.microsoft.com/office/powerpoint/2010/main" val="319142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9BDA4-9186-4041-0A22-746044473F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33F2EA-D1DE-63B5-2BB3-9AFE4B85CEA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AA931FD-0A4A-7A7A-55D6-4A276C560B5B}"/>
              </a:ext>
            </a:extLst>
          </p:cNvPr>
          <p:cNvSpPr>
            <a:spLocks noGrp="1"/>
          </p:cNvSpPr>
          <p:nvPr>
            <p:ph type="title"/>
          </p:nvPr>
        </p:nvSpPr>
        <p:spPr/>
        <p:txBody>
          <a:bodyPr/>
          <a:lstStyle/>
          <a:p>
            <a:r>
              <a:rPr lang="en-US" dirty="0"/>
              <a:t>HALT-PKD A</a:t>
            </a:r>
          </a:p>
        </p:txBody>
      </p:sp>
      <p:pic>
        <p:nvPicPr>
          <p:cNvPr id="6" name="Content Placeholder 5">
            <a:extLst>
              <a:ext uri="{FF2B5EF4-FFF2-40B4-BE49-F238E27FC236}">
                <a16:creationId xmlns:a16="http://schemas.microsoft.com/office/drawing/2014/main" id="{B3E03AA9-CF1C-2259-A42A-11BFEA2D94D6}"/>
              </a:ext>
            </a:extLst>
          </p:cNvPr>
          <p:cNvPicPr>
            <a:picLocks noGrp="1" noChangeAspect="1"/>
          </p:cNvPicPr>
          <p:nvPr>
            <p:ph idx="1"/>
          </p:nvPr>
        </p:nvPicPr>
        <p:blipFill>
          <a:blip r:embed="rId4"/>
          <a:stretch>
            <a:fillRect/>
          </a:stretch>
        </p:blipFill>
        <p:spPr>
          <a:xfrm>
            <a:off x="4091858" y="132008"/>
            <a:ext cx="8100142" cy="2752860"/>
          </a:xfrm>
        </p:spPr>
      </p:pic>
      <p:sp>
        <p:nvSpPr>
          <p:cNvPr id="8" name="TextBox 7">
            <a:extLst>
              <a:ext uri="{FF2B5EF4-FFF2-40B4-BE49-F238E27FC236}">
                <a16:creationId xmlns:a16="http://schemas.microsoft.com/office/drawing/2014/main" id="{3F4662A8-408B-B650-C31B-48A24BDFE4E6}"/>
              </a:ext>
            </a:extLst>
          </p:cNvPr>
          <p:cNvSpPr txBox="1"/>
          <p:nvPr/>
        </p:nvSpPr>
        <p:spPr>
          <a:xfrm>
            <a:off x="838200" y="3130864"/>
            <a:ext cx="10830059" cy="2677656"/>
          </a:xfrm>
          <a:prstGeom prst="rect">
            <a:avLst/>
          </a:prstGeom>
          <a:noFill/>
        </p:spPr>
        <p:txBody>
          <a:bodyPr wrap="square">
            <a:spAutoFit/>
          </a:bodyPr>
          <a:lstStyle/>
          <a:p>
            <a:pPr marL="457200" indent="-457200">
              <a:buFont typeface="Arial" panose="020B0604020202020204" pitchFamily="34" charset="0"/>
              <a:buChar char="•"/>
            </a:pPr>
            <a:r>
              <a:rPr lang="en-US" sz="2400" dirty="0"/>
              <a:t>HALT-PKD trial showed that in young patients (15 to 49 years) with preserved kidney function, treatment with inhibitors of the RAAS with a goal blood pressure of &lt;110/75 mmHg resulted in a 14.2% slower increase in TKV over 5 years, reduced urinary albumin excretion, and a greater decline in left ventricular mass index. The overall rate of decline in estimated GFR (eGFR) in the strict and the standard blood pressure group was similar overall but slower in the lower blood pressure group during the chronic phase of the 5-year study. </a:t>
            </a:r>
          </a:p>
        </p:txBody>
      </p:sp>
    </p:spTree>
    <p:extLst>
      <p:ext uri="{BB962C8B-B14F-4D97-AF65-F5344CB8AC3E}">
        <p14:creationId xmlns:p14="http://schemas.microsoft.com/office/powerpoint/2010/main" val="1303685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EC574-B927-74DA-6B7B-1BE45567BB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C563AF5-FE4D-3600-FE61-A5ED1FB27C84}"/>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2A6404B-EFA4-959C-2CF1-AF00AD4F67B5}"/>
              </a:ext>
            </a:extLst>
          </p:cNvPr>
          <p:cNvSpPr>
            <a:spLocks noGrp="1"/>
          </p:cNvSpPr>
          <p:nvPr>
            <p:ph type="title"/>
          </p:nvPr>
        </p:nvSpPr>
        <p:spPr/>
        <p:txBody>
          <a:bodyPr/>
          <a:lstStyle/>
          <a:p>
            <a:r>
              <a:rPr lang="en-US" dirty="0"/>
              <a:t>HALT-PKD B</a:t>
            </a:r>
          </a:p>
        </p:txBody>
      </p:sp>
      <p:pic>
        <p:nvPicPr>
          <p:cNvPr id="6" name="Content Placeholder 5">
            <a:extLst>
              <a:ext uri="{FF2B5EF4-FFF2-40B4-BE49-F238E27FC236}">
                <a16:creationId xmlns:a16="http://schemas.microsoft.com/office/drawing/2014/main" id="{5FA4CCD5-8B8D-2503-08DC-B8E2562D05FA}"/>
              </a:ext>
            </a:extLst>
          </p:cNvPr>
          <p:cNvPicPr>
            <a:picLocks noGrp="1" noChangeAspect="1"/>
          </p:cNvPicPr>
          <p:nvPr>
            <p:ph idx="1"/>
          </p:nvPr>
        </p:nvPicPr>
        <p:blipFill>
          <a:blip r:embed="rId3"/>
          <a:stretch>
            <a:fillRect/>
          </a:stretch>
        </p:blipFill>
        <p:spPr>
          <a:xfrm>
            <a:off x="3772895" y="218941"/>
            <a:ext cx="8419105" cy="2678806"/>
          </a:xfrm>
        </p:spPr>
      </p:pic>
      <p:sp>
        <p:nvSpPr>
          <p:cNvPr id="8" name="TextBox 7">
            <a:extLst>
              <a:ext uri="{FF2B5EF4-FFF2-40B4-BE49-F238E27FC236}">
                <a16:creationId xmlns:a16="http://schemas.microsoft.com/office/drawing/2014/main" id="{760D39B0-3F49-A741-64FB-8D999430FDCA}"/>
              </a:ext>
            </a:extLst>
          </p:cNvPr>
          <p:cNvSpPr txBox="1"/>
          <p:nvPr/>
        </p:nvSpPr>
        <p:spPr>
          <a:xfrm>
            <a:off x="838200" y="3043931"/>
            <a:ext cx="10515600" cy="3970318"/>
          </a:xfrm>
          <a:prstGeom prst="rect">
            <a:avLst/>
          </a:prstGeom>
          <a:noFill/>
        </p:spPr>
        <p:txBody>
          <a:bodyPr wrap="square">
            <a:spAutoFit/>
          </a:bodyPr>
          <a:lstStyle/>
          <a:p>
            <a:pPr marL="285750" indent="-285750">
              <a:buFont typeface="Arial" panose="020B0604020202020204" pitchFamily="34" charset="0"/>
              <a:buChar char="•"/>
            </a:pPr>
            <a:r>
              <a:rPr lang="en-US" dirty="0"/>
              <a:t>D</a:t>
            </a:r>
            <a:r>
              <a:rPr lang="en-US" dirty="0">
                <a:effectLst/>
              </a:rPr>
              <a:t>ouble-blind, placebo-controlled trial, we randomly assigned 486 patients, 18 to 64 years of age, with ADPKD (estimated glomerular filtration rate [GFR], 25 to 60 ml per minute per 1.73 m2 of body-surface area) to receive an ACE inhibitor (lisinopril) and placebo or lisinopril and an ARB (telmisartan), with the doses adjusted to achieve a blood pressure of 110/70 to 130/80 mm Hg. The composite primary outcome was the time to death, end-stage renal disease, or a 50% reduction from the baseline estimated GFR. Secondary outcomes included the rates of change in urinary aldosterone and albumin excretion, frequency of hospitalizations for any cause and for cardiovascular causes, incidence of pain, frequency of ADPKD-related symptoms, quality of life, and adverse study-medication effects. Patients were followed for 5 to 8 years.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effectLst/>
              </a:rPr>
              <a:t>Monotherapy with an ACE inhibitor was associated with blood-pressure control in most patients with ADPKD and stage 3 chronic kidney disease. The addition of an ARB did not alter the decline in the estimated GFR.</a:t>
            </a:r>
          </a:p>
          <a:p>
            <a:endParaRPr lang="en-US" dirty="0"/>
          </a:p>
        </p:txBody>
      </p:sp>
    </p:spTree>
    <p:extLst>
      <p:ext uri="{BB962C8B-B14F-4D97-AF65-F5344CB8AC3E}">
        <p14:creationId xmlns:p14="http://schemas.microsoft.com/office/powerpoint/2010/main" val="3779704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01A46-0760-D139-C4C1-BAB1203DFC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FE01FF-52EA-DED8-4904-501FEF56F02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44ED541-F89A-BC9D-BA8B-618710007FFC}"/>
              </a:ext>
            </a:extLst>
          </p:cNvPr>
          <p:cNvSpPr>
            <a:spLocks noGrp="1"/>
          </p:cNvSpPr>
          <p:nvPr>
            <p:ph type="title"/>
          </p:nvPr>
        </p:nvSpPr>
        <p:spPr/>
        <p:txBody>
          <a:bodyPr/>
          <a:lstStyle/>
          <a:p>
            <a:r>
              <a:rPr lang="en-US" dirty="0"/>
              <a:t>TEMPO 3:4</a:t>
            </a:r>
          </a:p>
        </p:txBody>
      </p:sp>
      <p:pic>
        <p:nvPicPr>
          <p:cNvPr id="6" name="Content Placeholder 5">
            <a:extLst>
              <a:ext uri="{FF2B5EF4-FFF2-40B4-BE49-F238E27FC236}">
                <a16:creationId xmlns:a16="http://schemas.microsoft.com/office/drawing/2014/main" id="{07067CF5-161A-524E-B276-9601A16144A2}"/>
              </a:ext>
            </a:extLst>
          </p:cNvPr>
          <p:cNvPicPr>
            <a:picLocks noGrp="1" noChangeAspect="1"/>
          </p:cNvPicPr>
          <p:nvPr>
            <p:ph idx="1"/>
          </p:nvPr>
        </p:nvPicPr>
        <p:blipFill>
          <a:blip r:embed="rId4"/>
          <a:stretch>
            <a:fillRect/>
          </a:stretch>
        </p:blipFill>
        <p:spPr>
          <a:xfrm>
            <a:off x="3844797" y="0"/>
            <a:ext cx="8347203" cy="2686692"/>
          </a:xfrm>
        </p:spPr>
      </p:pic>
      <p:sp>
        <p:nvSpPr>
          <p:cNvPr id="8" name="TextBox 7">
            <a:extLst>
              <a:ext uri="{FF2B5EF4-FFF2-40B4-BE49-F238E27FC236}">
                <a16:creationId xmlns:a16="http://schemas.microsoft.com/office/drawing/2014/main" id="{79988DC0-44EF-BBD6-3925-8C8A222DD67E}"/>
              </a:ext>
            </a:extLst>
          </p:cNvPr>
          <p:cNvSpPr txBox="1"/>
          <p:nvPr/>
        </p:nvSpPr>
        <p:spPr>
          <a:xfrm>
            <a:off x="838200" y="3051817"/>
            <a:ext cx="10752786" cy="20313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Tolvaptan Efficacy and Safety Management of Autosomal Dominant Polycystic Kidney Disease and Its Outcomes (TEMPO) 3 : 4 trial is a phase 3, randomized, double-blind, placebo-controlled trial. Among 1445 participants over 3 years of follow-up, the tolvaptan-treated group had a slower rate of kidney volume growth (2.8% vs. 5.5%/year). The slope of kidney function decline, measured as the reciprocal of the serum creatinine, also favored tolvaptan therapy. Tolvaptan also showed a beneficial effect on kidney pain and frequency of urinary tract infections. </a:t>
            </a:r>
          </a:p>
          <a:p>
            <a:endParaRPr lang="en-US" dirty="0"/>
          </a:p>
        </p:txBody>
      </p:sp>
    </p:spTree>
    <p:extLst>
      <p:ext uri="{BB962C8B-B14F-4D97-AF65-F5344CB8AC3E}">
        <p14:creationId xmlns:p14="http://schemas.microsoft.com/office/powerpoint/2010/main" val="3404279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F94ED-2688-1B50-60A4-CFEEBBE615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03FBE1-8F89-5054-52D8-696A14CBA1D8}"/>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1C8ADBC-7693-15A7-5FBB-94CD8C882C93}"/>
              </a:ext>
            </a:extLst>
          </p:cNvPr>
          <p:cNvSpPr>
            <a:spLocks noGrp="1"/>
          </p:cNvSpPr>
          <p:nvPr>
            <p:ph type="title"/>
          </p:nvPr>
        </p:nvSpPr>
        <p:spPr/>
        <p:txBody>
          <a:bodyPr/>
          <a:lstStyle/>
          <a:p>
            <a:r>
              <a:rPr lang="en-US" dirty="0"/>
              <a:t>REPRISE</a:t>
            </a:r>
          </a:p>
        </p:txBody>
      </p:sp>
      <p:pic>
        <p:nvPicPr>
          <p:cNvPr id="6" name="Content Placeholder 5">
            <a:extLst>
              <a:ext uri="{FF2B5EF4-FFF2-40B4-BE49-F238E27FC236}">
                <a16:creationId xmlns:a16="http://schemas.microsoft.com/office/drawing/2014/main" id="{0FE03F55-8D69-F10A-53CF-D8F08F2AF824}"/>
              </a:ext>
            </a:extLst>
          </p:cNvPr>
          <p:cNvPicPr>
            <a:picLocks noGrp="1" noChangeAspect="1"/>
          </p:cNvPicPr>
          <p:nvPr>
            <p:ph idx="1"/>
          </p:nvPr>
        </p:nvPicPr>
        <p:blipFill>
          <a:blip r:embed="rId4"/>
          <a:stretch>
            <a:fillRect/>
          </a:stretch>
        </p:blipFill>
        <p:spPr>
          <a:xfrm>
            <a:off x="3304456" y="0"/>
            <a:ext cx="8887544" cy="3013656"/>
          </a:xfrm>
        </p:spPr>
      </p:pic>
      <p:sp>
        <p:nvSpPr>
          <p:cNvPr id="8" name="TextBox 7">
            <a:extLst>
              <a:ext uri="{FF2B5EF4-FFF2-40B4-BE49-F238E27FC236}">
                <a16:creationId xmlns:a16="http://schemas.microsoft.com/office/drawing/2014/main" id="{F4BE99EE-F002-4F65-D452-C69E6129384E}"/>
              </a:ext>
            </a:extLst>
          </p:cNvPr>
          <p:cNvSpPr txBox="1"/>
          <p:nvPr/>
        </p:nvSpPr>
        <p:spPr>
          <a:xfrm>
            <a:off x="838200" y="3378781"/>
            <a:ext cx="10515599"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Replicating Evidence of Preserved Renal Function: An Investigation of Tolvaptan Safety and Efficacy in ADPKD (REPRISE trial) was subsequently conducted in 1370 patients aged 18–65 with eGFRs between 25 and 65 mL/min/1.72 m2 and showed similar protective effects; at 12 months, the change from baseline eGFR was lower among those assigned tolvaptan compared with placebo (–2.34 versus –3.61 mL/min/1.73 m2).</a:t>
            </a:r>
          </a:p>
        </p:txBody>
      </p:sp>
    </p:spTree>
    <p:extLst>
      <p:ext uri="{BB962C8B-B14F-4D97-AF65-F5344CB8AC3E}">
        <p14:creationId xmlns:p14="http://schemas.microsoft.com/office/powerpoint/2010/main" val="3293736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FA48B-6224-331E-4497-5E73A765A75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532E30B-D3DC-AE6A-5BD2-4C168CC76F60}"/>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65675E5-817A-0344-A78D-8DF95F75E6AE}"/>
              </a:ext>
            </a:extLst>
          </p:cNvPr>
          <p:cNvSpPr>
            <a:spLocks noGrp="1"/>
          </p:cNvSpPr>
          <p:nvPr>
            <p:ph type="title"/>
          </p:nvPr>
        </p:nvSpPr>
        <p:spPr/>
        <p:txBody>
          <a:bodyPr/>
          <a:lstStyle/>
          <a:p>
            <a:r>
              <a:rPr lang="en-US" b="1" dirty="0"/>
              <a:t>Indications for Tolvaptan</a:t>
            </a:r>
          </a:p>
        </p:txBody>
      </p:sp>
      <p:sp>
        <p:nvSpPr>
          <p:cNvPr id="5" name="Content Placeholder 4">
            <a:extLst>
              <a:ext uri="{FF2B5EF4-FFF2-40B4-BE49-F238E27FC236}">
                <a16:creationId xmlns:a16="http://schemas.microsoft.com/office/drawing/2014/main" id="{32521A93-6E80-B6E0-B59F-4725EAED1946}"/>
              </a:ext>
            </a:extLst>
          </p:cNvPr>
          <p:cNvSpPr>
            <a:spLocks noGrp="1"/>
          </p:cNvSpPr>
          <p:nvPr>
            <p:ph idx="1"/>
          </p:nvPr>
        </p:nvSpPr>
        <p:spPr/>
        <p:txBody>
          <a:bodyPr>
            <a:normAutofit/>
          </a:bodyPr>
          <a:lstStyle/>
          <a:p>
            <a:r>
              <a:rPr lang="en-US" b="1" dirty="0"/>
              <a:t>Mayo classes 1C, 1D, or 1E</a:t>
            </a:r>
          </a:p>
          <a:p>
            <a:r>
              <a:rPr lang="en-US" dirty="0"/>
              <a:t>Age ≤ 55 years and an eGFR &lt;65 mL/min/1.73 m2</a:t>
            </a:r>
          </a:p>
          <a:p>
            <a:r>
              <a:rPr lang="en-US" dirty="0"/>
              <a:t>Kidney length (by ultrasound, MRI, or CT) &gt;16.5 cm in a patient aged &lt;50 years</a:t>
            </a:r>
          </a:p>
          <a:p>
            <a:r>
              <a:rPr lang="en-US" dirty="0"/>
              <a:t>PROPKD score &gt;6</a:t>
            </a:r>
          </a:p>
          <a:p>
            <a:r>
              <a:rPr lang="en-US" b="1" dirty="0"/>
              <a:t>A documented annual decline rate of greater than 2.5 mL/min/ 1.73 m2/year over a 6-month period without any other causes for kidney injury.</a:t>
            </a:r>
          </a:p>
        </p:txBody>
      </p:sp>
    </p:spTree>
    <p:extLst>
      <p:ext uri="{BB962C8B-B14F-4D97-AF65-F5344CB8AC3E}">
        <p14:creationId xmlns:p14="http://schemas.microsoft.com/office/powerpoint/2010/main" val="3230354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AF569-BBA3-ECE6-6229-FFBB52EACB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23DEF9-3C43-F59D-D11A-BF515F00947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3528F50-8CD7-97F1-A267-D3D45BCE2B6C}"/>
              </a:ext>
            </a:extLst>
          </p:cNvPr>
          <p:cNvSpPr>
            <a:spLocks noGrp="1"/>
          </p:cNvSpPr>
          <p:nvPr>
            <p:ph type="title"/>
          </p:nvPr>
        </p:nvSpPr>
        <p:spPr/>
        <p:txBody>
          <a:bodyPr>
            <a:noAutofit/>
          </a:bodyPr>
          <a:lstStyle/>
          <a:p>
            <a:r>
              <a:rPr lang="en-US" sz="2800" b="1" dirty="0"/>
              <a:t>Recommendation 4.1.1.1: We recommend initiating tolvaptan treatment in adults with ADPKD with an estimated glomerular filtration rate (eGFR) ‡25 ml/min per 1.73 m2 who are at risk for rapidly progressive disease (Figure 25) (1B).</a:t>
            </a:r>
          </a:p>
        </p:txBody>
      </p:sp>
      <p:pic>
        <p:nvPicPr>
          <p:cNvPr id="6" name="Content Placeholder 5" descr="A diagram of a medication&#10;&#10;AI-generated content may be incorrect.">
            <a:extLst>
              <a:ext uri="{FF2B5EF4-FFF2-40B4-BE49-F238E27FC236}">
                <a16:creationId xmlns:a16="http://schemas.microsoft.com/office/drawing/2014/main" id="{B585B78B-868C-4CA7-F80C-9AD0604D39F1}"/>
              </a:ext>
            </a:extLst>
          </p:cNvPr>
          <p:cNvPicPr>
            <a:picLocks noGrp="1" noChangeAspect="1"/>
          </p:cNvPicPr>
          <p:nvPr>
            <p:ph idx="1"/>
          </p:nvPr>
        </p:nvPicPr>
        <p:blipFill>
          <a:blip r:embed="rId4"/>
          <a:stretch>
            <a:fillRect/>
          </a:stretch>
        </p:blipFill>
        <p:spPr>
          <a:xfrm>
            <a:off x="991137" y="1835944"/>
            <a:ext cx="8458200" cy="1625600"/>
          </a:xfrm>
        </p:spPr>
      </p:pic>
      <p:pic>
        <p:nvPicPr>
          <p:cNvPr id="8" name="Picture 7" descr="A diagram of a patient's recovery&#10;&#10;AI-generated content may be incorrect.">
            <a:extLst>
              <a:ext uri="{FF2B5EF4-FFF2-40B4-BE49-F238E27FC236}">
                <a16:creationId xmlns:a16="http://schemas.microsoft.com/office/drawing/2014/main" id="{77B2E594-227E-F972-4827-EEE4B513D688}"/>
              </a:ext>
            </a:extLst>
          </p:cNvPr>
          <p:cNvPicPr>
            <a:picLocks noChangeAspect="1"/>
          </p:cNvPicPr>
          <p:nvPr/>
        </p:nvPicPr>
        <p:blipFill>
          <a:blip r:embed="rId5"/>
          <a:stretch>
            <a:fillRect/>
          </a:stretch>
        </p:blipFill>
        <p:spPr>
          <a:xfrm>
            <a:off x="2111867" y="3461544"/>
            <a:ext cx="6216740" cy="3311531"/>
          </a:xfrm>
          <a:prstGeom prst="rect">
            <a:avLst/>
          </a:prstGeom>
        </p:spPr>
      </p:pic>
      <p:sp>
        <p:nvSpPr>
          <p:cNvPr id="2" name="TextBox 1">
            <a:extLst>
              <a:ext uri="{FF2B5EF4-FFF2-40B4-BE49-F238E27FC236}">
                <a16:creationId xmlns:a16="http://schemas.microsoft.com/office/drawing/2014/main" id="{215C7CB1-D5CC-E315-6AFD-16AB74FED171}"/>
              </a:ext>
            </a:extLst>
          </p:cNvPr>
          <p:cNvSpPr txBox="1"/>
          <p:nvPr/>
        </p:nvSpPr>
        <p:spPr>
          <a:xfrm>
            <a:off x="8328607" y="6581001"/>
            <a:ext cx="2489784" cy="276999"/>
          </a:xfrm>
          <a:prstGeom prst="rect">
            <a:avLst/>
          </a:prstGeom>
          <a:noFill/>
        </p:spPr>
        <p:txBody>
          <a:bodyPr wrap="none" rtlCol="0">
            <a:spAutoFit/>
          </a:bodyPr>
          <a:lstStyle/>
          <a:p>
            <a:r>
              <a:rPr lang="en-US" sz="1200" dirty="0"/>
              <a:t>ADPKD Guidelines. KDIGO. 2025</a:t>
            </a:r>
          </a:p>
        </p:txBody>
      </p:sp>
    </p:spTree>
    <p:extLst>
      <p:ext uri="{BB962C8B-B14F-4D97-AF65-F5344CB8AC3E}">
        <p14:creationId xmlns:p14="http://schemas.microsoft.com/office/powerpoint/2010/main" val="1250670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9A4E2-C90F-D951-88D5-FD131FF1D5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020C184-C10C-0F24-E8FD-4C1021534EC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8713074-2C94-01CC-933F-F670DB97FDF4}"/>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1435136-8E38-95DA-98AB-7A125F5E4B8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696905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7521C-A6F7-DE47-AA0B-27256A86B939}"/>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913DD57-7913-414A-BDD0-FDA2BD046786}"/>
              </a:ext>
            </a:extLst>
          </p:cNvPr>
          <p:cNvSpPr>
            <a:spLocks noGrp="1"/>
          </p:cNvSpPr>
          <p:nvPr>
            <p:ph type="title"/>
          </p:nvPr>
        </p:nvSpPr>
        <p:spPr/>
        <p:txBody>
          <a:bodyPr/>
          <a:lstStyle/>
          <a:p>
            <a:r>
              <a:rPr lang="en-US" b="1" dirty="0"/>
              <a:t>Autosomal Recessive Polycystic Kidney Disease (ARPKD)</a:t>
            </a:r>
            <a:endParaRPr lang="en-US" dirty="0"/>
          </a:p>
        </p:txBody>
      </p:sp>
      <p:sp>
        <p:nvSpPr>
          <p:cNvPr id="5" name="Content Placeholder 4">
            <a:extLst>
              <a:ext uri="{FF2B5EF4-FFF2-40B4-BE49-F238E27FC236}">
                <a16:creationId xmlns:a16="http://schemas.microsoft.com/office/drawing/2014/main" id="{9F51B0C7-F756-D540-A678-BA9C24045D5F}"/>
              </a:ext>
            </a:extLst>
          </p:cNvPr>
          <p:cNvSpPr>
            <a:spLocks noGrp="1"/>
          </p:cNvSpPr>
          <p:nvPr>
            <p:ph idx="1"/>
          </p:nvPr>
        </p:nvSpPr>
        <p:spPr/>
        <p:txBody>
          <a:bodyPr>
            <a:normAutofit fontScale="70000" lnSpcReduction="20000"/>
          </a:bodyPr>
          <a:lstStyle/>
          <a:p>
            <a:r>
              <a:rPr lang="en-US" dirty="0"/>
              <a:t>Prevalence:   </a:t>
            </a:r>
          </a:p>
          <a:p>
            <a:pPr lvl="1"/>
            <a:r>
              <a:rPr lang="en-US" dirty="0"/>
              <a:t>1:20,000</a:t>
            </a:r>
          </a:p>
          <a:p>
            <a:r>
              <a:rPr lang="en-US" dirty="0"/>
              <a:t>Genetic:</a:t>
            </a:r>
          </a:p>
          <a:p>
            <a:pPr lvl="1"/>
            <a:r>
              <a:rPr lang="en-US" dirty="0"/>
              <a:t>Autosomal Recessive </a:t>
            </a:r>
          </a:p>
          <a:p>
            <a:pPr lvl="1"/>
            <a:r>
              <a:rPr lang="en-US" dirty="0"/>
              <a:t>PKHD1 (Ch 6p21.1) Fibrocystin</a:t>
            </a:r>
          </a:p>
          <a:p>
            <a:r>
              <a:rPr lang="en-US" dirty="0"/>
              <a:t>Pathogenesis:</a:t>
            </a:r>
          </a:p>
          <a:p>
            <a:pPr lvl="1"/>
            <a:r>
              <a:rPr lang="en-US" dirty="0"/>
              <a:t>Kidney cystic disease is a result of fusiform dilation of renal collecting tubules</a:t>
            </a:r>
          </a:p>
          <a:p>
            <a:pPr lvl="1"/>
            <a:r>
              <a:rPr lang="en-US" dirty="0"/>
              <a:t>Up to 90% of tubules are involved are diffuse and continue to retain their connection to parent nephron</a:t>
            </a:r>
          </a:p>
          <a:p>
            <a:r>
              <a:rPr lang="en-US" dirty="0"/>
              <a:t>Presentation:</a:t>
            </a:r>
          </a:p>
          <a:p>
            <a:pPr lvl="1"/>
            <a:r>
              <a:rPr lang="en-US" dirty="0"/>
              <a:t>Intra-utero, Potter Sequence </a:t>
            </a:r>
          </a:p>
          <a:p>
            <a:pPr lvl="1"/>
            <a:r>
              <a:rPr lang="en-US" dirty="0"/>
              <a:t>Most have severely enlarged kidneys perinatally with poor cortico-medullary differentiation</a:t>
            </a:r>
          </a:p>
          <a:p>
            <a:pPr lvl="1"/>
            <a:r>
              <a:rPr lang="en-US" b="1" dirty="0"/>
              <a:t>Fibrocystic kidney and liver involvement</a:t>
            </a:r>
          </a:p>
          <a:p>
            <a:r>
              <a:rPr lang="en-US" dirty="0"/>
              <a:t>Treatment:</a:t>
            </a:r>
          </a:p>
          <a:p>
            <a:pPr lvl="1"/>
            <a:r>
              <a:rPr lang="en-US" dirty="0"/>
              <a:t>Hypertension</a:t>
            </a:r>
            <a:endParaRPr lang="en-US" b="1" dirty="0"/>
          </a:p>
          <a:p>
            <a:endParaRPr lang="en-US" dirty="0"/>
          </a:p>
        </p:txBody>
      </p:sp>
    </p:spTree>
    <p:extLst>
      <p:ext uri="{BB962C8B-B14F-4D97-AF65-F5344CB8AC3E}">
        <p14:creationId xmlns:p14="http://schemas.microsoft.com/office/powerpoint/2010/main" val="2406628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B39F1-A5C2-4BB4-021B-97525F14DE3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A939AC-FE9C-C8AF-D81E-4F4765FB25F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6E439F0-6B5D-40E2-9B08-8676E9D36E42}"/>
              </a:ext>
            </a:extLst>
          </p:cNvPr>
          <p:cNvSpPr>
            <a:spLocks noGrp="1"/>
          </p:cNvSpPr>
          <p:nvPr>
            <p:ph type="title"/>
          </p:nvPr>
        </p:nvSpPr>
        <p:spPr/>
        <p:txBody>
          <a:bodyPr/>
          <a:lstStyle/>
          <a:p>
            <a:endParaRPr lang="en-US"/>
          </a:p>
        </p:txBody>
      </p:sp>
      <p:pic>
        <p:nvPicPr>
          <p:cNvPr id="6" name="Content Placeholder 5" descr="A blue and white list with black text&#10;&#10;AI-generated content may be incorrect.">
            <a:extLst>
              <a:ext uri="{FF2B5EF4-FFF2-40B4-BE49-F238E27FC236}">
                <a16:creationId xmlns:a16="http://schemas.microsoft.com/office/drawing/2014/main" id="{A770E05A-4F81-C657-3D04-40D7E2F7E0BD}"/>
              </a:ext>
            </a:extLst>
          </p:cNvPr>
          <p:cNvPicPr>
            <a:picLocks noGrp="1" noChangeAspect="1"/>
          </p:cNvPicPr>
          <p:nvPr>
            <p:ph idx="1"/>
          </p:nvPr>
        </p:nvPicPr>
        <p:blipFill>
          <a:blip r:embed="rId4"/>
          <a:stretch>
            <a:fillRect/>
          </a:stretch>
        </p:blipFill>
        <p:spPr>
          <a:xfrm>
            <a:off x="567859" y="1690688"/>
            <a:ext cx="11056281" cy="3709554"/>
          </a:xfrm>
        </p:spPr>
      </p:pic>
    </p:spTree>
    <p:extLst>
      <p:ext uri="{BB962C8B-B14F-4D97-AF65-F5344CB8AC3E}">
        <p14:creationId xmlns:p14="http://schemas.microsoft.com/office/powerpoint/2010/main" val="2912109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66793-4744-1322-7592-C5A09FEB7F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7C68B7C-89EE-1992-811C-08441A59DA17}"/>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0C0B547-639B-23DB-7170-CB17FD82CC66}"/>
              </a:ext>
            </a:extLst>
          </p:cNvPr>
          <p:cNvSpPr>
            <a:spLocks noGrp="1"/>
          </p:cNvSpPr>
          <p:nvPr>
            <p:ph type="title"/>
          </p:nvPr>
        </p:nvSpPr>
        <p:spPr/>
        <p:txBody>
          <a:bodyPr/>
          <a:lstStyle/>
          <a:p>
            <a:r>
              <a:rPr lang="en-US" b="1" dirty="0"/>
              <a:t>Pathophysiology ARPKD</a:t>
            </a:r>
          </a:p>
        </p:txBody>
      </p:sp>
      <p:sp>
        <p:nvSpPr>
          <p:cNvPr id="5" name="Content Placeholder 4">
            <a:extLst>
              <a:ext uri="{FF2B5EF4-FFF2-40B4-BE49-F238E27FC236}">
                <a16:creationId xmlns:a16="http://schemas.microsoft.com/office/drawing/2014/main" id="{013DE25B-2647-C7EB-AF48-E732EDE772BD}"/>
              </a:ext>
            </a:extLst>
          </p:cNvPr>
          <p:cNvSpPr>
            <a:spLocks noGrp="1"/>
          </p:cNvSpPr>
          <p:nvPr>
            <p:ph idx="1"/>
          </p:nvPr>
        </p:nvSpPr>
        <p:spPr/>
        <p:txBody>
          <a:bodyPr>
            <a:normAutofit/>
          </a:bodyPr>
          <a:lstStyle/>
          <a:p>
            <a:r>
              <a:rPr lang="en-US" dirty="0"/>
              <a:t>Gene encodes for a protein product called fibrocystin (also known as </a:t>
            </a:r>
            <a:r>
              <a:rPr lang="en-US" dirty="0" err="1"/>
              <a:t>polyductin</a:t>
            </a:r>
            <a:r>
              <a:rPr lang="en-US" dirty="0"/>
              <a:t>). Itis expressed primarily in the renal collecting ducts and ascending loop of Henle as well as biliary epithelial and pancreatic epithelial cells</a:t>
            </a:r>
          </a:p>
          <a:p>
            <a:r>
              <a:rPr lang="en-US" dirty="0"/>
              <a:t>Function of fibrocystin remains to be fully elucidated but, similar to other proteins involved in kidney cystic diseases, it has been localized to the basal body and primary cilia.</a:t>
            </a:r>
          </a:p>
        </p:txBody>
      </p:sp>
    </p:spTree>
    <p:extLst>
      <p:ext uri="{BB962C8B-B14F-4D97-AF65-F5344CB8AC3E}">
        <p14:creationId xmlns:p14="http://schemas.microsoft.com/office/powerpoint/2010/main" val="3241779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 name="Content Placeholder 4">
            <a:extLst>
              <a:ext uri="{FF2B5EF4-FFF2-40B4-BE49-F238E27FC236}">
                <a16:creationId xmlns:a16="http://schemas.microsoft.com/office/drawing/2014/main" id="{CA29115A-5D5E-50B9-2BC1-E3136C18BBE3}"/>
              </a:ext>
            </a:extLst>
          </p:cNvPr>
          <p:cNvPicPr>
            <a:picLocks noChangeAspect="1"/>
          </p:cNvPicPr>
          <p:nvPr/>
        </p:nvPicPr>
        <p:blipFill>
          <a:blip r:embed="rId4"/>
          <a:stretch>
            <a:fillRect/>
          </a:stretch>
        </p:blipFill>
        <p:spPr>
          <a:xfrm>
            <a:off x="2449343" y="111038"/>
            <a:ext cx="7293314" cy="6635924"/>
          </a:xfrm>
          <a:prstGeom prst="rect">
            <a:avLst/>
          </a:prstGeom>
        </p:spPr>
      </p:pic>
      <p:sp>
        <p:nvSpPr>
          <p:cNvPr id="6" name="TextBox 5">
            <a:extLst>
              <a:ext uri="{FF2B5EF4-FFF2-40B4-BE49-F238E27FC236}">
                <a16:creationId xmlns:a16="http://schemas.microsoft.com/office/drawing/2014/main" id="{4BABA07F-9835-1AD1-F72C-E303381A6E6E}"/>
              </a:ext>
            </a:extLst>
          </p:cNvPr>
          <p:cNvSpPr txBox="1"/>
          <p:nvPr/>
        </p:nvSpPr>
        <p:spPr>
          <a:xfrm>
            <a:off x="9585789" y="6611779"/>
            <a:ext cx="1205779" cy="246221"/>
          </a:xfrm>
          <a:prstGeom prst="rect">
            <a:avLst/>
          </a:prstGeom>
          <a:noFill/>
        </p:spPr>
        <p:txBody>
          <a:bodyPr wrap="none" rtlCol="0">
            <a:spAutoFit/>
          </a:bodyPr>
          <a:lstStyle/>
          <a:p>
            <a:r>
              <a:rPr lang="en-US" sz="1000" dirty="0"/>
              <a:t>Bergmann, C.; et al.</a:t>
            </a:r>
          </a:p>
        </p:txBody>
      </p:sp>
    </p:spTree>
    <p:extLst>
      <p:ext uri="{BB962C8B-B14F-4D97-AF65-F5344CB8AC3E}">
        <p14:creationId xmlns:p14="http://schemas.microsoft.com/office/powerpoint/2010/main" val="2572896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5" descr="AUTOSOMAL RECESSIVE POLYCYSTIC KIDNEY DIS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38200"/>
            <a:ext cx="3556000" cy="5334000"/>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1378" name="Picture 7" descr="FIGUR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200" y="838200"/>
            <a:ext cx="3544888" cy="533400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7170" name="Picture 2" descr="a-f Microscopic and macroscopic appearance of autosomal recessive... |  Download Scientific Diagram">
            <a:extLst>
              <a:ext uri="{FF2B5EF4-FFF2-40B4-BE49-F238E27FC236}">
                <a16:creationId xmlns:a16="http://schemas.microsoft.com/office/drawing/2014/main" id="{45AA6F27-D6FF-E713-C0B3-1B371F442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654050"/>
            <a:ext cx="10795000" cy="554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036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2DD51-0E8B-21E5-2CC8-E2770FFB12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E3B1C01-775B-97AC-27BA-6769DE49D3CF}"/>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A77D28C-01E8-0926-8D9F-8985A822A939}"/>
              </a:ext>
            </a:extLst>
          </p:cNvPr>
          <p:cNvSpPr>
            <a:spLocks noGrp="1"/>
          </p:cNvSpPr>
          <p:nvPr>
            <p:ph type="title"/>
          </p:nvPr>
        </p:nvSpPr>
        <p:spPr/>
        <p:txBody>
          <a:bodyPr/>
          <a:lstStyle/>
          <a:p>
            <a:endParaRPr lang="en-US"/>
          </a:p>
        </p:txBody>
      </p:sp>
      <p:pic>
        <p:nvPicPr>
          <p:cNvPr id="6" name="Content Placeholder 5" descr="A close-up of a section of a human&#10;&#10;AI-generated content may be incorrect.">
            <a:extLst>
              <a:ext uri="{FF2B5EF4-FFF2-40B4-BE49-F238E27FC236}">
                <a16:creationId xmlns:a16="http://schemas.microsoft.com/office/drawing/2014/main" id="{A8E2E982-2EA1-1968-CFA8-46574521BF7A}"/>
              </a:ext>
            </a:extLst>
          </p:cNvPr>
          <p:cNvPicPr>
            <a:picLocks noGrp="1" noChangeAspect="1"/>
          </p:cNvPicPr>
          <p:nvPr>
            <p:ph idx="1"/>
          </p:nvPr>
        </p:nvPicPr>
        <p:blipFill>
          <a:blip r:embed="rId4"/>
          <a:stretch>
            <a:fillRect/>
          </a:stretch>
        </p:blipFill>
        <p:spPr>
          <a:xfrm>
            <a:off x="1403350" y="2394744"/>
            <a:ext cx="9385300" cy="3213100"/>
          </a:xfrm>
        </p:spPr>
      </p:pic>
    </p:spTree>
    <p:extLst>
      <p:ext uri="{BB962C8B-B14F-4D97-AF65-F5344CB8AC3E}">
        <p14:creationId xmlns:p14="http://schemas.microsoft.com/office/powerpoint/2010/main" val="2664565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01C8E-2898-E198-E7CD-CB2E183922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0A4C7D7-70C1-6B84-CD74-EB953C4E7928}"/>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A27FD8F-FC6A-7CBC-A29B-1733579BCE35}"/>
              </a:ext>
            </a:extLst>
          </p:cNvPr>
          <p:cNvSpPr>
            <a:spLocks noGrp="1"/>
          </p:cNvSpPr>
          <p:nvPr>
            <p:ph type="title"/>
          </p:nvPr>
        </p:nvSpPr>
        <p:spPr/>
        <p:txBody>
          <a:bodyPr/>
          <a:lstStyle/>
          <a:p>
            <a:endParaRPr lang="en-US"/>
          </a:p>
        </p:txBody>
      </p:sp>
      <p:pic>
        <p:nvPicPr>
          <p:cNvPr id="6" name="Content Placeholder 5" descr="A close-up of a scan of a person's body&#10;&#10;AI-generated content may be incorrect.">
            <a:extLst>
              <a:ext uri="{FF2B5EF4-FFF2-40B4-BE49-F238E27FC236}">
                <a16:creationId xmlns:a16="http://schemas.microsoft.com/office/drawing/2014/main" id="{0ECFB432-5FDB-942D-22D2-BF5AD4AFCA2A}"/>
              </a:ext>
            </a:extLst>
          </p:cNvPr>
          <p:cNvPicPr>
            <a:picLocks noGrp="1" noChangeAspect="1"/>
          </p:cNvPicPr>
          <p:nvPr>
            <p:ph idx="1"/>
          </p:nvPr>
        </p:nvPicPr>
        <p:blipFill>
          <a:blip r:embed="rId4"/>
          <a:stretch>
            <a:fillRect/>
          </a:stretch>
        </p:blipFill>
        <p:spPr>
          <a:xfrm>
            <a:off x="4039129" y="132537"/>
            <a:ext cx="4113741" cy="6725463"/>
          </a:xfrm>
        </p:spPr>
      </p:pic>
    </p:spTree>
    <p:extLst>
      <p:ext uri="{BB962C8B-B14F-4D97-AF65-F5344CB8AC3E}">
        <p14:creationId xmlns:p14="http://schemas.microsoft.com/office/powerpoint/2010/main" val="7916122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Potter Sequence</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5111187" cy="4351338"/>
          </a:xfrm>
        </p:spPr>
        <p:txBody>
          <a:bodyPr>
            <a:normAutofit fontScale="55000" lnSpcReduction="20000"/>
          </a:bodyPr>
          <a:lstStyle/>
          <a:p>
            <a:r>
              <a:rPr lang="en-US" dirty="0">
                <a:latin typeface="Calibri"/>
                <a:cs typeface="Arial"/>
              </a:rPr>
              <a:t>Low urine output leads to low amniotic fluid called oligohydramnios (low + fluid + amnion)</a:t>
            </a:r>
            <a:r>
              <a:rPr lang="en-US" dirty="0">
                <a:latin typeface="Calibri"/>
                <a:cs typeface="Calibri" panose="020F0502020204030204"/>
              </a:rPr>
              <a:t> </a:t>
            </a:r>
            <a:r>
              <a:rPr lang="en-US" dirty="0"/>
              <a:t>leading to compression of developing fetus and limb/facial deformities, facial anomalies (</a:t>
            </a:r>
            <a:r>
              <a:rPr lang="en-US" dirty="0" err="1"/>
              <a:t>eg.</a:t>
            </a:r>
            <a:r>
              <a:rPr lang="en-US" dirty="0"/>
              <a:t> low-set ears and retrognathia, flattened nose). Lack of amniotic fluid aspiration into fetal lungs -&gt; pulmonary hypoplasia (cause of death).</a:t>
            </a:r>
          </a:p>
          <a:p>
            <a:endParaRPr lang="en-US" dirty="0"/>
          </a:p>
          <a:p>
            <a:r>
              <a:rPr lang="en-US" dirty="0"/>
              <a:t>Pulmonary hypoplasia</a:t>
            </a:r>
          </a:p>
          <a:p>
            <a:r>
              <a:rPr lang="en-US" dirty="0"/>
              <a:t>Oligohydramnios (trigger)</a:t>
            </a:r>
          </a:p>
          <a:p>
            <a:r>
              <a:rPr lang="en-US" dirty="0"/>
              <a:t>Twisted face</a:t>
            </a:r>
          </a:p>
          <a:p>
            <a:r>
              <a:rPr lang="en-US" dirty="0"/>
              <a:t>Twisted skin</a:t>
            </a:r>
          </a:p>
          <a:p>
            <a:r>
              <a:rPr lang="en-US" dirty="0"/>
              <a:t>Extremity defects</a:t>
            </a:r>
          </a:p>
          <a:p>
            <a:r>
              <a:rPr lang="en-US" dirty="0"/>
              <a:t>Renal failure (in utero)</a:t>
            </a:r>
          </a:p>
          <a:p>
            <a:endParaRPr lang="en-US" dirty="0"/>
          </a:p>
          <a:p>
            <a:r>
              <a:rPr lang="en-US" dirty="0"/>
              <a:t>Caused by chronic placental insufficiency or reduced fetal urine output (ARPKD), obstructive uropathy (posterior urethral valves), bilateral renal agenesis</a:t>
            </a:r>
          </a:p>
          <a:p>
            <a:endParaRPr lang="en-US" dirty="0"/>
          </a:p>
        </p:txBody>
      </p:sp>
      <p:pic>
        <p:nvPicPr>
          <p:cNvPr id="2" name="Picture 2" descr="A picture containing text, person, screenshot&#10;&#10;Description automatically generated">
            <a:extLst>
              <a:ext uri="{FF2B5EF4-FFF2-40B4-BE49-F238E27FC236}">
                <a16:creationId xmlns:a16="http://schemas.microsoft.com/office/drawing/2014/main" id="{A9C18E4F-F5D9-8C92-49CA-F8B3398712F1}"/>
              </a:ext>
            </a:extLst>
          </p:cNvPr>
          <p:cNvPicPr>
            <a:picLocks noChangeAspect="1"/>
          </p:cNvPicPr>
          <p:nvPr/>
        </p:nvPicPr>
        <p:blipFill>
          <a:blip r:embed="rId3"/>
          <a:stretch>
            <a:fillRect/>
          </a:stretch>
        </p:blipFill>
        <p:spPr>
          <a:xfrm>
            <a:off x="6550324" y="1113376"/>
            <a:ext cx="5014822" cy="5493888"/>
          </a:xfrm>
          <a:prstGeom prst="rect">
            <a:avLst/>
          </a:prstGeom>
        </p:spPr>
      </p:pic>
    </p:spTree>
    <p:extLst>
      <p:ext uri="{BB962C8B-B14F-4D97-AF65-F5344CB8AC3E}">
        <p14:creationId xmlns:p14="http://schemas.microsoft.com/office/powerpoint/2010/main" val="1158537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graphicFrame>
        <p:nvGraphicFramePr>
          <p:cNvPr id="2" name="Table 3">
            <a:extLst>
              <a:ext uri="{FF2B5EF4-FFF2-40B4-BE49-F238E27FC236}">
                <a16:creationId xmlns:a16="http://schemas.microsoft.com/office/drawing/2014/main" id="{07473A0F-777B-F16A-BAB0-35BC60167417}"/>
              </a:ext>
            </a:extLst>
          </p:cNvPr>
          <p:cNvGraphicFramePr>
            <a:graphicFrameLocks noGrp="1"/>
          </p:cNvGraphicFramePr>
          <p:nvPr/>
        </p:nvGraphicFramePr>
        <p:xfrm>
          <a:off x="235212" y="164190"/>
          <a:ext cx="10481994" cy="6529620"/>
        </p:xfrm>
        <a:graphic>
          <a:graphicData uri="http://schemas.openxmlformats.org/drawingml/2006/table">
            <a:tbl>
              <a:tblPr firstRow="1" bandRow="1">
                <a:noFill/>
                <a:tableStyleId>{5C22544A-7EE6-4342-B048-85BDC9FD1C3A}</a:tableStyleId>
              </a:tblPr>
              <a:tblGrid>
                <a:gridCol w="3464352">
                  <a:extLst>
                    <a:ext uri="{9D8B030D-6E8A-4147-A177-3AD203B41FA5}">
                      <a16:colId xmlns:a16="http://schemas.microsoft.com/office/drawing/2014/main" val="330905238"/>
                    </a:ext>
                  </a:extLst>
                </a:gridCol>
                <a:gridCol w="3504173">
                  <a:extLst>
                    <a:ext uri="{9D8B030D-6E8A-4147-A177-3AD203B41FA5}">
                      <a16:colId xmlns:a16="http://schemas.microsoft.com/office/drawing/2014/main" val="1482095941"/>
                    </a:ext>
                  </a:extLst>
                </a:gridCol>
                <a:gridCol w="3513469">
                  <a:extLst>
                    <a:ext uri="{9D8B030D-6E8A-4147-A177-3AD203B41FA5}">
                      <a16:colId xmlns:a16="http://schemas.microsoft.com/office/drawing/2014/main" val="658902222"/>
                    </a:ext>
                  </a:extLst>
                </a:gridCol>
              </a:tblGrid>
              <a:tr h="461899">
                <a:tc>
                  <a:txBody>
                    <a:bodyPr/>
                    <a:lstStyle/>
                    <a:p>
                      <a:pPr lvl="0">
                        <a:buNone/>
                      </a:pPr>
                      <a:r>
                        <a:rPr lang="en-US" sz="1800" b="1" dirty="0">
                          <a:solidFill>
                            <a:schemeClr val="tx1">
                              <a:lumMod val="75000"/>
                              <a:lumOff val="25000"/>
                            </a:schemeClr>
                          </a:solidFill>
                          <a:latin typeface="Calibri"/>
                        </a:rPr>
                        <a:t>Disease Characteristics</a:t>
                      </a:r>
                    </a:p>
                  </a:txBody>
                  <a:tcPr marL="188530" marR="94265" marT="94265" marB="94265">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r>
                        <a:rPr lang="en-US" sz="1800" b="1" dirty="0">
                          <a:solidFill>
                            <a:schemeClr val="tx1">
                              <a:lumMod val="75000"/>
                              <a:lumOff val="25000"/>
                            </a:schemeClr>
                          </a:solidFill>
                          <a:latin typeface="Calibri"/>
                        </a:rPr>
                        <a:t>ADPKD</a:t>
                      </a:r>
                    </a:p>
                  </a:txBody>
                  <a:tcPr marL="188530" marR="94265" marT="94265" marB="94265">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r>
                        <a:rPr lang="en-US" sz="1800" b="1" dirty="0">
                          <a:solidFill>
                            <a:schemeClr val="tx1">
                              <a:lumMod val="75000"/>
                              <a:lumOff val="25000"/>
                            </a:schemeClr>
                          </a:solidFill>
                          <a:latin typeface="Calibri"/>
                        </a:rPr>
                        <a:t>ARPKD</a:t>
                      </a:r>
                    </a:p>
                  </a:txBody>
                  <a:tcPr marL="188530" marR="94265" marT="94265" marB="94265">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266786812"/>
                  </a:ext>
                </a:extLst>
              </a:tr>
              <a:tr h="461899">
                <a:tc>
                  <a:txBody>
                    <a:bodyPr/>
                    <a:lstStyle/>
                    <a:p>
                      <a:pPr lvl="0">
                        <a:buNone/>
                      </a:pPr>
                      <a:r>
                        <a:rPr lang="en-US" sz="1800" b="0" i="0" u="none" strike="noStrike" noProof="0" dirty="0">
                          <a:solidFill>
                            <a:schemeClr val="tx1">
                              <a:lumMod val="75000"/>
                              <a:lumOff val="25000"/>
                            </a:schemeClr>
                          </a:solidFill>
                          <a:latin typeface="Calibri"/>
                        </a:rPr>
                        <a:t>Inheritance pattern</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lgn="l">
                        <a:lnSpc>
                          <a:spcPct val="100000"/>
                        </a:lnSpc>
                        <a:spcBef>
                          <a:spcPts val="0"/>
                        </a:spcBef>
                        <a:spcAft>
                          <a:spcPts val="0"/>
                        </a:spcAft>
                        <a:buNone/>
                      </a:pPr>
                      <a:r>
                        <a:rPr lang="en-US" sz="1800" b="0" i="0" u="none" strike="noStrike" noProof="0" dirty="0">
                          <a:solidFill>
                            <a:schemeClr val="tx1">
                              <a:lumMod val="75000"/>
                              <a:lumOff val="25000"/>
                            </a:schemeClr>
                          </a:solidFill>
                          <a:latin typeface="Calibri"/>
                        </a:rPr>
                        <a:t>Autosomal dominant     </a:t>
                      </a: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Autosomal recessive</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455802681"/>
                  </a:ext>
                </a:extLst>
              </a:tr>
              <a:tr h="461899">
                <a:tc>
                  <a:txBody>
                    <a:bodyPr/>
                    <a:lstStyle/>
                    <a:p>
                      <a:pPr lvl="0">
                        <a:buNone/>
                      </a:pPr>
                      <a:r>
                        <a:rPr lang="en-US" sz="1800" b="0" i="0" u="none" strike="noStrike" noProof="0" dirty="0">
                          <a:solidFill>
                            <a:schemeClr val="tx1">
                              <a:lumMod val="75000"/>
                              <a:lumOff val="25000"/>
                            </a:schemeClr>
                          </a:solidFill>
                          <a:latin typeface="Calibri"/>
                        </a:rPr>
                        <a:t>Risk of sibling being affected </a:t>
                      </a:r>
                    </a:p>
                  </a:txBody>
                  <a:tcPr marL="188529" marR="94264" marT="94264" marB="94264">
                    <a:lnL w="9524">
                      <a:solidFill>
                        <a:srgbClr val="D8DCDC"/>
                      </a:solidFill>
                    </a:lnL>
                    <a:lnR w="9524">
                      <a:solidFill>
                        <a:srgbClr val="D8DCDC"/>
                      </a:solidFill>
                    </a:lnR>
                    <a:lnT w="9525" cap="flat" cmpd="sng" algn="ctr">
                      <a:solidFill>
                        <a:srgbClr val="D8DCDC"/>
                      </a:solidFill>
                      <a:prstDash val="solid"/>
                      <a:round/>
                      <a:headEnd type="none" w="med" len="med"/>
                      <a:tailEnd type="none" w="med" len="med"/>
                    </a:lnT>
                    <a:lnB w="9524">
                      <a:solidFill>
                        <a:srgbClr val="D8DCDC"/>
                      </a:solidFill>
                    </a:lnB>
                    <a:solidFill>
                      <a:srgbClr val="D8DEDC">
                        <a:alpha val="20000"/>
                      </a:srgbClr>
                    </a:solidFill>
                  </a:tcPr>
                </a:tc>
                <a:tc>
                  <a:txBody>
                    <a:bodyPr/>
                    <a:lstStyle/>
                    <a:p>
                      <a:pPr lvl="0" algn="l">
                        <a:lnSpc>
                          <a:spcPct val="100000"/>
                        </a:lnSpc>
                        <a:spcBef>
                          <a:spcPts val="0"/>
                        </a:spcBef>
                        <a:spcAft>
                          <a:spcPts val="0"/>
                        </a:spcAft>
                        <a:buNone/>
                      </a:pPr>
                      <a:r>
                        <a:rPr lang="en-US" sz="1800" b="0" i="0" u="none" strike="noStrike" noProof="0" dirty="0">
                          <a:solidFill>
                            <a:schemeClr val="tx1">
                              <a:lumMod val="75000"/>
                              <a:lumOff val="25000"/>
                            </a:schemeClr>
                          </a:solidFill>
                          <a:latin typeface="Calibri"/>
                        </a:rPr>
                        <a:t>50%</a:t>
                      </a:r>
                    </a:p>
                  </a:txBody>
                  <a:tcPr marL="188529" marR="94264" marT="94264" marB="94264">
                    <a:lnL w="9524">
                      <a:solidFill>
                        <a:srgbClr val="D8DCDC"/>
                      </a:solidFill>
                    </a:lnL>
                    <a:lnR w="9524">
                      <a:solidFill>
                        <a:srgbClr val="D8DCDC"/>
                      </a:solidFill>
                    </a:lnR>
                    <a:lnT w="9525" cap="flat" cmpd="sng" algn="ctr">
                      <a:solidFill>
                        <a:srgbClr val="D8DCDC"/>
                      </a:solidFill>
                      <a:prstDash val="solid"/>
                      <a:round/>
                      <a:headEnd type="none" w="med" len="med"/>
                      <a:tailEnd type="none" w="med" len="med"/>
                    </a:lnT>
                    <a:lnB w="9524">
                      <a:solidFill>
                        <a:srgbClr val="D8DCDC"/>
                      </a:solidFill>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25%</a:t>
                      </a:r>
                    </a:p>
                  </a:txBody>
                  <a:tcPr marL="188529" marR="94264" marT="94264" marB="94264">
                    <a:lnL w="9524">
                      <a:solidFill>
                        <a:srgbClr val="D8DCDC"/>
                      </a:solidFill>
                    </a:lnL>
                    <a:lnR w="9524">
                      <a:solidFill>
                        <a:srgbClr val="D8DCDC"/>
                      </a:solidFill>
                    </a:lnR>
                    <a:lnT w="9525" cap="flat" cmpd="sng" algn="ctr">
                      <a:solidFill>
                        <a:srgbClr val="D8DCDC"/>
                      </a:solidFill>
                      <a:prstDash val="solid"/>
                      <a:round/>
                      <a:headEnd type="none" w="med" len="med"/>
                      <a:tailEnd type="none" w="med" len="med"/>
                    </a:lnT>
                    <a:lnB w="9524">
                      <a:solidFill>
                        <a:srgbClr val="D8DCDC"/>
                      </a:solidFill>
                    </a:lnB>
                    <a:solidFill>
                      <a:srgbClr val="D8DEDC">
                        <a:alpha val="20000"/>
                      </a:srgbClr>
                    </a:solidFill>
                  </a:tcPr>
                </a:tc>
                <a:extLst>
                  <a:ext uri="{0D108BD9-81ED-4DB2-BD59-A6C34878D82A}">
                    <a16:rowId xmlns:a16="http://schemas.microsoft.com/office/drawing/2014/main" val="3742032465"/>
                  </a:ext>
                </a:extLst>
              </a:tr>
              <a:tr h="461899">
                <a:tc>
                  <a:txBody>
                    <a:bodyPr/>
                    <a:lstStyle/>
                    <a:p>
                      <a:pPr lvl="0">
                        <a:buNone/>
                      </a:pPr>
                      <a:r>
                        <a:rPr lang="en-US" sz="1800" b="0" i="0" u="none" strike="noStrike" noProof="0" dirty="0">
                          <a:solidFill>
                            <a:schemeClr val="tx1">
                              <a:lumMod val="75000"/>
                              <a:lumOff val="25000"/>
                            </a:schemeClr>
                          </a:solidFill>
                          <a:latin typeface="Calibri"/>
                        </a:rPr>
                        <a:t>Associated genes</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4" cap="flat" cmpd="sng" algn="ctr">
                      <a:solidFill>
                        <a:srgbClr val="D8DCDC"/>
                      </a:solidFill>
                      <a:prstDash val="solid"/>
                      <a:round/>
                      <a:headEnd type="none" w="med" len="med"/>
                      <a:tailEnd type="none" w="med" len="med"/>
                    </a:lnT>
                    <a:lnB w="9525" cap="flat" cmpd="sng" algn="ctr">
                      <a:solidFill>
                        <a:srgbClr val="D8DCDC"/>
                      </a:solidFill>
                      <a:prstDash val="solid"/>
                    </a:lnB>
                    <a:noFill/>
                  </a:tcPr>
                </a:tc>
                <a:tc>
                  <a:txBody>
                    <a:bodyPr/>
                    <a:lstStyle/>
                    <a:p>
                      <a:pPr lvl="0">
                        <a:buNone/>
                      </a:pPr>
                      <a:r>
                        <a:rPr lang="en-US" sz="1800" b="0" i="0" u="none" strike="noStrike" noProof="0" dirty="0">
                          <a:solidFill>
                            <a:schemeClr val="tx1">
                              <a:lumMod val="75000"/>
                              <a:lumOff val="25000"/>
                            </a:schemeClr>
                          </a:solidFill>
                          <a:latin typeface="Calibri"/>
                        </a:rPr>
                        <a:t>PKD1, PKD2 </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4" cap="flat" cmpd="sng" algn="ctr">
                      <a:solidFill>
                        <a:srgbClr val="D8DCDC"/>
                      </a:solidFill>
                      <a:prstDash val="solid"/>
                      <a:round/>
                      <a:headEnd type="none" w="med" len="med"/>
                      <a:tailEnd type="none" w="med" len="med"/>
                    </a:lnT>
                    <a:lnB w="9525" cap="flat" cmpd="sng" algn="ctr">
                      <a:solidFill>
                        <a:srgbClr val="D8DCDC"/>
                      </a:solidFill>
                      <a:prstDash val="solid"/>
                    </a:lnB>
                    <a:noFill/>
                  </a:tcPr>
                </a:tc>
                <a:tc>
                  <a:txBody>
                    <a:bodyPr/>
                    <a:lstStyle/>
                    <a:p>
                      <a:pPr lvl="0">
                        <a:buNone/>
                      </a:pPr>
                      <a:r>
                        <a:rPr lang="en-US" sz="1800" b="0" i="0" u="none" strike="noStrike" noProof="0" dirty="0">
                          <a:solidFill>
                            <a:schemeClr val="tx1">
                              <a:lumMod val="75000"/>
                              <a:lumOff val="25000"/>
                            </a:schemeClr>
                          </a:solidFill>
                          <a:latin typeface="Calibri"/>
                        </a:rPr>
                        <a:t>PKHD1</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4" cap="flat" cmpd="sng" algn="ctr">
                      <a:solidFill>
                        <a:srgbClr val="D8DCDC"/>
                      </a:solidFill>
                      <a:prstDash val="solid"/>
                      <a:round/>
                      <a:headEnd type="none" w="med" len="med"/>
                      <a:tailEnd type="none" w="med" len="med"/>
                    </a:lnT>
                    <a:lnB w="9525" cap="flat" cmpd="sng" algn="ctr">
                      <a:solidFill>
                        <a:srgbClr val="D8DCDC"/>
                      </a:solidFill>
                      <a:prstDash val="solid"/>
                    </a:lnB>
                    <a:noFill/>
                  </a:tcPr>
                </a:tc>
                <a:extLst>
                  <a:ext uri="{0D108BD9-81ED-4DB2-BD59-A6C34878D82A}">
                    <a16:rowId xmlns:a16="http://schemas.microsoft.com/office/drawing/2014/main" val="1938501731"/>
                  </a:ext>
                </a:extLst>
              </a:tr>
              <a:tr h="461899">
                <a:tc>
                  <a:txBody>
                    <a:bodyPr/>
                    <a:lstStyle/>
                    <a:p>
                      <a:pPr lvl="0">
                        <a:buNone/>
                      </a:pPr>
                      <a:r>
                        <a:rPr lang="en-US" sz="1800" b="0" i="0" u="none" strike="noStrike" noProof="0" dirty="0">
                          <a:solidFill>
                            <a:schemeClr val="tx1">
                              <a:lumMod val="75000"/>
                              <a:lumOff val="25000"/>
                            </a:schemeClr>
                          </a:solidFill>
                          <a:latin typeface="Calibri"/>
                        </a:rPr>
                        <a:t>Associated proteins  </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PC1, PC2  </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Fibrocystin</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715705698"/>
                  </a:ext>
                </a:extLst>
              </a:tr>
              <a:tr h="461899">
                <a:tc>
                  <a:txBody>
                    <a:bodyPr/>
                    <a:lstStyle/>
                    <a:p>
                      <a:pPr lvl="0">
                        <a:buNone/>
                      </a:pPr>
                      <a:r>
                        <a:rPr lang="en-US" sz="1800" b="0" i="0" u="none" strike="noStrike" noProof="0" dirty="0">
                          <a:solidFill>
                            <a:schemeClr val="tx1">
                              <a:lumMod val="75000"/>
                              <a:lumOff val="25000"/>
                            </a:schemeClr>
                          </a:solidFill>
                          <a:latin typeface="Calibri"/>
                        </a:rPr>
                        <a:t>Expected age of presentation</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lvl="0">
                        <a:buNone/>
                      </a:pPr>
                      <a:r>
                        <a:rPr lang="en-US" sz="1800" b="0" i="0" u="none" strike="noStrike" noProof="0" dirty="0">
                          <a:solidFill>
                            <a:schemeClr val="tx1">
                              <a:lumMod val="75000"/>
                              <a:lumOff val="25000"/>
                            </a:schemeClr>
                          </a:solidFill>
                          <a:latin typeface="Calibri"/>
                        </a:rPr>
                        <a:t>Adolescent or adult</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lvl="0">
                        <a:buNone/>
                      </a:pPr>
                      <a:r>
                        <a:rPr lang="en-US" sz="1800" b="0" i="0" u="none" strike="noStrike" noProof="0" dirty="0">
                          <a:solidFill>
                            <a:schemeClr val="tx1">
                              <a:lumMod val="75000"/>
                              <a:lumOff val="25000"/>
                            </a:schemeClr>
                          </a:solidFill>
                          <a:latin typeface="Calibri"/>
                        </a:rPr>
                        <a:t>Neonate or infant</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483639987"/>
                  </a:ext>
                </a:extLst>
              </a:tr>
              <a:tr h="933225">
                <a:tc>
                  <a:txBody>
                    <a:bodyPr/>
                    <a:lstStyle/>
                    <a:p>
                      <a:pPr lvl="0">
                        <a:buNone/>
                      </a:pPr>
                      <a:r>
                        <a:rPr lang="en-US" sz="1800" b="0" i="0" u="none" strike="noStrike" noProof="0" dirty="0">
                          <a:solidFill>
                            <a:schemeClr val="tx1">
                              <a:lumMod val="75000"/>
                              <a:lumOff val="25000"/>
                            </a:schemeClr>
                          </a:solidFill>
                          <a:latin typeface="Calibri"/>
                        </a:rPr>
                        <a:t>Ultrasound findings   </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Macroscopic renal cysts, asymmetric in distribution</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Enlarged echogenic kidneys, dilated tubules</a:t>
                      </a:r>
                    </a:p>
                    <a:p>
                      <a:pPr lvl="0">
                        <a:buNone/>
                      </a:pPr>
                      <a:r>
                        <a:rPr lang="en-US" sz="1800" b="0" i="0" u="none" strike="noStrike" noProof="0" dirty="0">
                          <a:solidFill>
                            <a:schemeClr val="tx1">
                              <a:lumMod val="75000"/>
                              <a:lumOff val="25000"/>
                            </a:schemeClr>
                          </a:solidFill>
                          <a:latin typeface="Calibri"/>
                        </a:rPr>
                        <a:t>Often seen on prenatal US</a:t>
                      </a:r>
                    </a:p>
                  </a:txBody>
                  <a:tcPr marL="188530" marR="94265" marT="94265" marB="9426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028305019"/>
                  </a:ext>
                </a:extLst>
              </a:tr>
              <a:tr h="697562">
                <a:tc>
                  <a:txBody>
                    <a:bodyPr/>
                    <a:lstStyle/>
                    <a:p>
                      <a:r>
                        <a:rPr lang="en-US" sz="1800" dirty="0">
                          <a:solidFill>
                            <a:schemeClr val="tx1">
                              <a:lumMod val="75000"/>
                              <a:lumOff val="25000"/>
                            </a:schemeClr>
                          </a:solidFill>
                          <a:latin typeface="Calibri"/>
                        </a:rPr>
                        <a:t>Progression to ESKD</a:t>
                      </a: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lvl="0">
                        <a:buNone/>
                      </a:pPr>
                      <a:r>
                        <a:rPr lang="en-US" sz="1800" b="0" i="0" u="none" strike="noStrike" noProof="0" dirty="0">
                          <a:solidFill>
                            <a:schemeClr val="tx1">
                              <a:lumMod val="75000"/>
                              <a:lumOff val="25000"/>
                            </a:schemeClr>
                          </a:solidFill>
                          <a:latin typeface="Calibri"/>
                        </a:rPr>
                        <a:t>Lifetime risk of 50%       </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r>
                        <a:rPr lang="en-US" sz="1800" dirty="0">
                          <a:solidFill>
                            <a:schemeClr val="tx1">
                              <a:lumMod val="75000"/>
                              <a:lumOff val="25000"/>
                            </a:schemeClr>
                          </a:solidFill>
                          <a:latin typeface="Calibri"/>
                        </a:rPr>
                        <a:t>If survival to adulthood, l</a:t>
                      </a:r>
                      <a:r>
                        <a:rPr lang="en-US" sz="1800" b="0" i="0" u="none" strike="noStrike" noProof="0" dirty="0">
                          <a:solidFill>
                            <a:schemeClr val="tx1">
                              <a:lumMod val="75000"/>
                              <a:lumOff val="25000"/>
                            </a:schemeClr>
                          </a:solidFill>
                          <a:latin typeface="Calibri"/>
                        </a:rPr>
                        <a:t>ifetime risk of &gt;60%</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2510176420"/>
                  </a:ext>
                </a:extLst>
              </a:tr>
              <a:tr h="992372">
                <a:tc>
                  <a:txBody>
                    <a:bodyPr/>
                    <a:lstStyle/>
                    <a:p>
                      <a:pPr lvl="0">
                        <a:buNone/>
                      </a:pPr>
                      <a:r>
                        <a:rPr lang="en-US" sz="1800" b="0" i="0" u="none" strike="noStrike" noProof="0" dirty="0">
                          <a:solidFill>
                            <a:schemeClr val="tx1">
                              <a:lumMod val="75000"/>
                              <a:lumOff val="25000"/>
                            </a:schemeClr>
                          </a:solidFill>
                          <a:latin typeface="Calibri"/>
                        </a:rPr>
                        <a:t>Renal features</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lnB>
                    <a:solidFill>
                      <a:srgbClr val="D8DEDC">
                        <a:alpha val="20000"/>
                      </a:srgbClr>
                    </a:solidFill>
                  </a:tcPr>
                </a:tc>
                <a:tc>
                  <a:txBody>
                    <a:bodyPr/>
                    <a:lstStyle/>
                    <a:p>
                      <a:pPr lvl="0">
                        <a:buNone/>
                      </a:pPr>
                      <a:r>
                        <a:rPr lang="en-US" sz="1800" b="0" i="0" u="none" strike="noStrike" noProof="0" dirty="0">
                          <a:solidFill>
                            <a:schemeClr val="tx1">
                              <a:lumMod val="75000"/>
                              <a:lumOff val="25000"/>
                            </a:schemeClr>
                          </a:solidFill>
                          <a:latin typeface="Calibri"/>
                        </a:rPr>
                        <a:t>Corticomedullary cysts</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lnB>
                    <a:solidFill>
                      <a:srgbClr val="D8DEDC">
                        <a:alpha val="20000"/>
                      </a:srgbClr>
                    </a:solidFill>
                  </a:tcPr>
                </a:tc>
                <a:tc>
                  <a:txBody>
                    <a:bodyPr/>
                    <a:lstStyle/>
                    <a:p>
                      <a:pPr marL="0" marR="0" lvl="0" indent="0" algn="l">
                        <a:lnSpc>
                          <a:spcPct val="100000"/>
                        </a:lnSpc>
                        <a:spcBef>
                          <a:spcPts val="0"/>
                        </a:spcBef>
                        <a:spcAft>
                          <a:spcPts val="0"/>
                        </a:spcAft>
                        <a:buNone/>
                      </a:pPr>
                      <a:r>
                        <a:rPr lang="en-US" sz="1800" b="0" i="0" u="none" strike="noStrike" noProof="0" dirty="0">
                          <a:solidFill>
                            <a:schemeClr val="tx1">
                              <a:lumMod val="75000"/>
                              <a:lumOff val="25000"/>
                            </a:schemeClr>
                          </a:solidFill>
                          <a:latin typeface="Calibri"/>
                        </a:rPr>
                        <a:t>Dilation of the collecting ducts, oliguria</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CDC"/>
                      </a:solidFill>
                      <a:prstDash val="solid"/>
                      <a:round/>
                      <a:headEnd type="none" w="med" len="med"/>
                      <a:tailEnd type="none" w="med" len="med"/>
                    </a:lnL>
                    <a:lnR w="9525" cap="flat" cmpd="sng" algn="ctr">
                      <a:solidFill>
                        <a:srgbClr val="D8DCDC"/>
                      </a:solidFill>
                      <a:prstDash val="solid"/>
                    </a:lnR>
                    <a:lnT w="9525" cap="flat" cmpd="sng" algn="ctr">
                      <a:solidFill>
                        <a:srgbClr val="D8DCDC"/>
                      </a:solidFill>
                      <a:prstDash val="solid"/>
                      <a:round/>
                      <a:headEnd type="none" w="med" len="med"/>
                      <a:tailEnd type="none" w="med" len="me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089453290"/>
                  </a:ext>
                </a:extLst>
              </a:tr>
              <a:tr h="933225">
                <a:tc>
                  <a:txBody>
                    <a:bodyPr/>
                    <a:lstStyle/>
                    <a:p>
                      <a:pPr lvl="0">
                        <a:buNone/>
                      </a:pPr>
                      <a:r>
                        <a:rPr lang="en-US" sz="1800" b="0" i="0" u="none" strike="noStrike" noProof="0" dirty="0">
                          <a:solidFill>
                            <a:schemeClr val="tx1">
                              <a:lumMod val="75000"/>
                              <a:lumOff val="25000"/>
                            </a:schemeClr>
                          </a:solidFill>
                          <a:latin typeface="Calibri"/>
                        </a:rPr>
                        <a:t>Associated organ systems</a:t>
                      </a: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lvl="0">
                        <a:buNone/>
                      </a:pPr>
                      <a:r>
                        <a:rPr lang="en-US" sz="1800" b="0" i="0" u="none" strike="noStrike" noProof="0" dirty="0">
                          <a:solidFill>
                            <a:schemeClr val="tx1">
                              <a:lumMod val="75000"/>
                              <a:lumOff val="25000"/>
                            </a:schemeClr>
                          </a:solidFill>
                          <a:latin typeface="Calibri"/>
                        </a:rPr>
                        <a:t>Hepatic cysts  </a:t>
                      </a:r>
                    </a:p>
                    <a:p>
                      <a:pPr lvl="0">
                        <a:buNone/>
                      </a:pPr>
                      <a:r>
                        <a:rPr lang="en-US" sz="1800" b="0" i="0" u="none" strike="noStrike" noProof="0" dirty="0">
                          <a:solidFill>
                            <a:schemeClr val="tx1">
                              <a:lumMod val="75000"/>
                              <a:lumOff val="25000"/>
                            </a:schemeClr>
                          </a:solidFill>
                          <a:latin typeface="Calibri"/>
                        </a:rPr>
                        <a:t>Pancreatic cysts</a:t>
                      </a:r>
                      <a:endParaRPr lang="en-US" sz="1800" dirty="0">
                        <a:solidFill>
                          <a:schemeClr val="tx1">
                            <a:lumMod val="75000"/>
                            <a:lumOff val="25000"/>
                          </a:schemeClr>
                        </a:solidFill>
                        <a:latin typeface="Calibri"/>
                      </a:endParaRPr>
                    </a:p>
                    <a:p>
                      <a:pPr lvl="0">
                        <a:buNone/>
                      </a:pPr>
                      <a:r>
                        <a:rPr lang="en-US" sz="1800" b="0" i="0" u="none" strike="noStrike" noProof="0" dirty="0">
                          <a:solidFill>
                            <a:schemeClr val="tx1">
                              <a:lumMod val="75000"/>
                              <a:lumOff val="25000"/>
                            </a:schemeClr>
                          </a:solidFill>
                          <a:latin typeface="Calibri"/>
                        </a:rPr>
                        <a:t>Intracranial aneurysms</a:t>
                      </a:r>
                      <a:endParaRPr lang="en-US" sz="1800" dirty="0">
                        <a:solidFill>
                          <a:schemeClr val="tx1">
                            <a:lumMod val="75000"/>
                            <a:lumOff val="25000"/>
                          </a:schemeClr>
                        </a:solidFill>
                        <a:latin typeface="Calibri"/>
                      </a:endParaRP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marL="0" marR="0" lvl="0" indent="0" algn="l">
                        <a:lnSpc>
                          <a:spcPct val="100000"/>
                        </a:lnSpc>
                        <a:spcBef>
                          <a:spcPts val="0"/>
                        </a:spcBef>
                        <a:spcAft>
                          <a:spcPts val="0"/>
                        </a:spcAft>
                        <a:buNone/>
                      </a:pPr>
                      <a:r>
                        <a:rPr lang="en-US" sz="1800" b="0" i="0" u="none" strike="noStrike" noProof="0" dirty="0">
                          <a:solidFill>
                            <a:schemeClr val="tx1">
                              <a:lumMod val="75000"/>
                              <a:lumOff val="25000"/>
                            </a:schemeClr>
                          </a:solidFill>
                          <a:latin typeface="Calibri"/>
                        </a:rPr>
                        <a:t>Pulmonary hypoplasia</a:t>
                      </a:r>
                      <a:endParaRPr lang="en-US" sz="1800" dirty="0">
                        <a:solidFill>
                          <a:schemeClr val="tx1">
                            <a:lumMod val="75000"/>
                            <a:lumOff val="25000"/>
                          </a:schemeClr>
                        </a:solidFill>
                        <a:latin typeface="Calibri"/>
                      </a:endParaRPr>
                    </a:p>
                    <a:p>
                      <a:pPr marL="0" marR="0" lvl="0" indent="0" algn="l">
                        <a:lnSpc>
                          <a:spcPct val="100000"/>
                        </a:lnSpc>
                        <a:spcBef>
                          <a:spcPts val="0"/>
                        </a:spcBef>
                        <a:spcAft>
                          <a:spcPts val="0"/>
                        </a:spcAft>
                        <a:buNone/>
                      </a:pPr>
                      <a:r>
                        <a:rPr lang="en-US" sz="1800" b="0" i="0" u="none" strike="noStrike" noProof="0" dirty="0">
                          <a:solidFill>
                            <a:schemeClr val="tx1">
                              <a:lumMod val="75000"/>
                              <a:lumOff val="25000"/>
                            </a:schemeClr>
                          </a:solidFill>
                          <a:latin typeface="Calibri"/>
                        </a:rPr>
                        <a:t>Congenital hepatic fibrosis, biliary duct dilatation, portal HTN</a:t>
                      </a:r>
                    </a:p>
                  </a:txBody>
                  <a:tcPr marL="188530" marR="94265" marT="94265" marB="94265">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extLst>
                  <a:ext uri="{0D108BD9-81ED-4DB2-BD59-A6C34878D82A}">
                    <a16:rowId xmlns:a16="http://schemas.microsoft.com/office/drawing/2014/main" val="1980273725"/>
                  </a:ext>
                </a:extLst>
              </a:tr>
            </a:tbl>
          </a:graphicData>
        </a:graphic>
      </p:graphicFrame>
    </p:spTree>
    <p:extLst>
      <p:ext uri="{BB962C8B-B14F-4D97-AF65-F5344CB8AC3E}">
        <p14:creationId xmlns:p14="http://schemas.microsoft.com/office/powerpoint/2010/main" val="25519113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2BDC2-E95D-A337-4C99-9C409FEF4F2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37AFA1-2DB8-5995-C0A4-AF51498AE34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3E6DE63-0A17-3717-7EC6-DDA0D80774B5}"/>
              </a:ext>
            </a:extLst>
          </p:cNvPr>
          <p:cNvSpPr>
            <a:spLocks noGrp="1"/>
          </p:cNvSpPr>
          <p:nvPr>
            <p:ph type="title"/>
          </p:nvPr>
        </p:nvSpPr>
        <p:spPr/>
        <p:txBody>
          <a:bodyPr/>
          <a:lstStyle/>
          <a:p>
            <a:endParaRPr lang="en-US"/>
          </a:p>
        </p:txBody>
      </p:sp>
      <p:pic>
        <p:nvPicPr>
          <p:cNvPr id="6" name="Content Placeholder 5" descr="A table with text and images&#10;&#10;AI-generated content may be incorrect.">
            <a:extLst>
              <a:ext uri="{FF2B5EF4-FFF2-40B4-BE49-F238E27FC236}">
                <a16:creationId xmlns:a16="http://schemas.microsoft.com/office/drawing/2014/main" id="{B9C66EEF-6FE8-0EA5-F6E2-D08E802B72A9}"/>
              </a:ext>
            </a:extLst>
          </p:cNvPr>
          <p:cNvPicPr>
            <a:picLocks noGrp="1" noChangeAspect="1"/>
          </p:cNvPicPr>
          <p:nvPr>
            <p:ph idx="1"/>
          </p:nvPr>
        </p:nvPicPr>
        <p:blipFill>
          <a:blip r:embed="rId4"/>
          <a:stretch>
            <a:fillRect/>
          </a:stretch>
        </p:blipFill>
        <p:spPr>
          <a:xfrm>
            <a:off x="1086679" y="408084"/>
            <a:ext cx="9621576" cy="6084791"/>
          </a:xfrm>
        </p:spPr>
      </p:pic>
    </p:spTree>
    <p:extLst>
      <p:ext uri="{BB962C8B-B14F-4D97-AF65-F5344CB8AC3E}">
        <p14:creationId xmlns:p14="http://schemas.microsoft.com/office/powerpoint/2010/main" val="28181472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935F7D-3E6B-E44B-A803-2008862365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D23C-F289-2D4E-8D92-627DF9D2871A}"/>
              </a:ext>
            </a:extLst>
          </p:cNvPr>
          <p:cNvSpPr>
            <a:spLocks noGrp="1"/>
          </p:cNvSpPr>
          <p:nvPr>
            <p:ph type="ctrTitle"/>
          </p:nvPr>
        </p:nvSpPr>
        <p:spPr>
          <a:xfrm>
            <a:off x="4109663" y="5630238"/>
            <a:ext cx="8082337" cy="1135294"/>
          </a:xfrm>
        </p:spPr>
        <p:txBody>
          <a:bodyPr>
            <a:normAutofit/>
          </a:bodyPr>
          <a:lstStyle/>
          <a:p>
            <a:r>
              <a:rPr lang="en-US" b="1" dirty="0">
                <a:solidFill>
                  <a:schemeClr val="bg1"/>
                </a:solidFill>
              </a:rPr>
              <a:t>Other Cystic Diseases</a:t>
            </a:r>
          </a:p>
        </p:txBody>
      </p:sp>
    </p:spTree>
    <p:extLst>
      <p:ext uri="{BB962C8B-B14F-4D97-AF65-F5344CB8AC3E}">
        <p14:creationId xmlns:p14="http://schemas.microsoft.com/office/powerpoint/2010/main" val="2100829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22FC9-75A2-234D-A95B-43089188FB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BFB82F-6700-7F02-7A37-178C1C17E79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33EE473-C4CB-B712-7A0E-78FE34D4FCD0}"/>
              </a:ext>
            </a:extLst>
          </p:cNvPr>
          <p:cNvSpPr>
            <a:spLocks noGrp="1"/>
          </p:cNvSpPr>
          <p:nvPr>
            <p:ph type="title"/>
          </p:nvPr>
        </p:nvSpPr>
        <p:spPr/>
        <p:txBody>
          <a:bodyPr/>
          <a:lstStyle/>
          <a:p>
            <a:endParaRPr lang="en-US"/>
          </a:p>
        </p:txBody>
      </p:sp>
      <p:pic>
        <p:nvPicPr>
          <p:cNvPr id="6" name="Content Placeholder 5" descr="A screenshot of a medical report&#10;&#10;AI-generated content may be incorrect.">
            <a:extLst>
              <a:ext uri="{FF2B5EF4-FFF2-40B4-BE49-F238E27FC236}">
                <a16:creationId xmlns:a16="http://schemas.microsoft.com/office/drawing/2014/main" id="{BA4FD3C5-2C83-A532-7E38-C07CA7E3F3F0}"/>
              </a:ext>
            </a:extLst>
          </p:cNvPr>
          <p:cNvPicPr>
            <a:picLocks noGrp="1" noChangeAspect="1"/>
          </p:cNvPicPr>
          <p:nvPr>
            <p:ph idx="1"/>
          </p:nvPr>
        </p:nvPicPr>
        <p:blipFill>
          <a:blip r:embed="rId4"/>
          <a:stretch>
            <a:fillRect/>
          </a:stretch>
        </p:blipFill>
        <p:spPr>
          <a:xfrm>
            <a:off x="646855" y="548355"/>
            <a:ext cx="10898289" cy="5761289"/>
          </a:xfrm>
        </p:spPr>
      </p:pic>
    </p:spTree>
    <p:extLst>
      <p:ext uri="{BB962C8B-B14F-4D97-AF65-F5344CB8AC3E}">
        <p14:creationId xmlns:p14="http://schemas.microsoft.com/office/powerpoint/2010/main" val="1002336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5304A7C-7AA7-767F-9492-8B4341D544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E4CE0A-C504-897F-5181-7EE75AA656C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358210D-3049-CE8D-00CB-2624841FB887}"/>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9EB6365A-AA1F-1BAC-EC82-4E4E6091E723}"/>
              </a:ext>
            </a:extLst>
          </p:cNvPr>
          <p:cNvSpPr>
            <a:spLocks noGrp="1"/>
          </p:cNvSpPr>
          <p:nvPr>
            <p:ph idx="1"/>
          </p:nvPr>
        </p:nvSpPr>
        <p:spPr/>
        <p:txBody>
          <a:bodyPr>
            <a:normAutofit fontScale="92500" lnSpcReduction="10000"/>
          </a:bodyPr>
          <a:lstStyle/>
          <a:p>
            <a:r>
              <a:rPr lang="en-US" dirty="0"/>
              <a:t>Common pathogenesis of TSC, VHL, and BHD involves the inheritance of one copy of the mutated autosomal dominant gene (i.e., germline mutation) followed by somatic mutation of the normal gene copy later in life.</a:t>
            </a:r>
          </a:p>
          <a:p>
            <a:r>
              <a:rPr lang="en-US" dirty="0"/>
              <a:t>Germline mutation associated with hereditary tumor syndromes:</a:t>
            </a:r>
          </a:p>
          <a:p>
            <a:r>
              <a:rPr lang="en-US" dirty="0"/>
              <a:t>TSC: TSC1 or TSC2 (or both) encoding hamartin and tuberin, respectively</a:t>
            </a:r>
          </a:p>
          <a:p>
            <a:r>
              <a:rPr lang="en-US" dirty="0"/>
              <a:t>VHL: VHL, encoding VHL protein</a:t>
            </a:r>
          </a:p>
          <a:p>
            <a:r>
              <a:rPr lang="en-US" dirty="0"/>
              <a:t>BHD: FLCN, encoding folliculin</a:t>
            </a:r>
          </a:p>
          <a:p>
            <a:r>
              <a:rPr lang="en-US" dirty="0"/>
              <a:t>Somatic mutation of the normal gene copy that occurs later in life gives rise to the full phenotypic presentation associated with the inherited germline mutation.</a:t>
            </a:r>
          </a:p>
        </p:txBody>
      </p:sp>
    </p:spTree>
    <p:extLst>
      <p:ext uri="{BB962C8B-B14F-4D97-AF65-F5344CB8AC3E}">
        <p14:creationId xmlns:p14="http://schemas.microsoft.com/office/powerpoint/2010/main" val="3089882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A9D2E-90DD-68EC-E0C7-DC0277DD10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290D27-E792-AE3C-62D3-F40D01375F7C}"/>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020BC19-03BB-66A8-04F9-7E62174B75A2}"/>
              </a:ext>
            </a:extLst>
          </p:cNvPr>
          <p:cNvSpPr>
            <a:spLocks noGrp="1"/>
          </p:cNvSpPr>
          <p:nvPr>
            <p:ph type="title"/>
          </p:nvPr>
        </p:nvSpPr>
        <p:spPr/>
        <p:txBody>
          <a:bodyPr/>
          <a:lstStyle/>
          <a:p>
            <a:r>
              <a:rPr lang="en-US" dirty="0"/>
              <a:t>TSC</a:t>
            </a:r>
          </a:p>
        </p:txBody>
      </p:sp>
      <p:sp>
        <p:nvSpPr>
          <p:cNvPr id="5" name="Content Placeholder 4">
            <a:extLst>
              <a:ext uri="{FF2B5EF4-FFF2-40B4-BE49-F238E27FC236}">
                <a16:creationId xmlns:a16="http://schemas.microsoft.com/office/drawing/2014/main" id="{95DA3617-0626-536B-4080-4DD7664FD60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150834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What is Tuberous Sclerosis Complex</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85000" lnSpcReduction="20000"/>
          </a:bodyPr>
          <a:lstStyle/>
          <a:p>
            <a:r>
              <a:rPr lang="en-US" dirty="0"/>
              <a:t>Monogenic multisystem disorder characterized by benign tumor formation in multiple organ systems (brain, skin, lungs, heart, and kidney).</a:t>
            </a:r>
          </a:p>
          <a:p>
            <a:pPr lvl="1"/>
            <a:r>
              <a:rPr lang="en-US" dirty="0"/>
              <a:t>Despite a common genetic etiology, composition and timing of lesion formation varies widely across affected tissues</a:t>
            </a:r>
          </a:p>
          <a:p>
            <a:endParaRPr lang="en-US" dirty="0"/>
          </a:p>
          <a:p>
            <a:r>
              <a:rPr lang="en-US" dirty="0"/>
              <a:t>Inheritance Pattern: </a:t>
            </a:r>
          </a:p>
          <a:p>
            <a:pPr lvl="1"/>
            <a:r>
              <a:rPr lang="en-US" dirty="0"/>
              <a:t>Autosomal dominant disorder (1/3) </a:t>
            </a:r>
          </a:p>
          <a:p>
            <a:pPr lvl="2"/>
            <a:r>
              <a:rPr lang="en-US" dirty="0"/>
              <a:t>50/50 chance of passing along to child if 1 parent is affected. </a:t>
            </a:r>
          </a:p>
          <a:p>
            <a:pPr lvl="1"/>
            <a:r>
              <a:rPr lang="en-US" dirty="0"/>
              <a:t>Sporadic (2/3)</a:t>
            </a:r>
          </a:p>
          <a:p>
            <a:pPr marL="457200" lvl="1" indent="0">
              <a:buNone/>
            </a:pPr>
            <a:endParaRPr lang="en-US" dirty="0"/>
          </a:p>
          <a:p>
            <a:r>
              <a:rPr lang="en-US" dirty="0"/>
              <a:t>Incidence: 1:6,000-10,000 births</a:t>
            </a:r>
          </a:p>
          <a:p>
            <a:r>
              <a:rPr lang="en-US" dirty="0"/>
              <a:t>Prevalence: &gt;1 million worldwide </a:t>
            </a:r>
          </a:p>
          <a:p>
            <a:r>
              <a:rPr lang="en-US" dirty="0"/>
              <a:t>Across all racial and ethnic groups</a:t>
            </a:r>
          </a:p>
          <a:p>
            <a:endParaRPr lang="en-US" dirty="0"/>
          </a:p>
        </p:txBody>
      </p:sp>
    </p:spTree>
    <p:extLst>
      <p:ext uri="{BB962C8B-B14F-4D97-AF65-F5344CB8AC3E}">
        <p14:creationId xmlns:p14="http://schemas.microsoft.com/office/powerpoint/2010/main" val="212255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dissolve">
                                      <p:cBhvr>
                                        <p:cTn id="29" dur="500"/>
                                        <p:tgtEl>
                                          <p:spTgt spid="5">
                                            <p:txEl>
                                              <p:pRg st="8" end="8"/>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dissolve">
                                      <p:cBhvr>
                                        <p:cTn id="32" dur="500"/>
                                        <p:tgtEl>
                                          <p:spTgt spid="5">
                                            <p:txEl>
                                              <p:pRg st="9" end="9"/>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dissolve">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p:txBody>
      </p:sp>
      <p:pic>
        <p:nvPicPr>
          <p:cNvPr id="2" name="Picture 1">
            <a:extLst>
              <a:ext uri="{FF2B5EF4-FFF2-40B4-BE49-F238E27FC236}">
                <a16:creationId xmlns:a16="http://schemas.microsoft.com/office/drawing/2014/main" id="{6FC8E911-40AE-6C08-DC45-14EF31146682}"/>
              </a:ext>
            </a:extLst>
          </p:cNvPr>
          <p:cNvPicPr>
            <a:picLocks noChangeAspect="1"/>
          </p:cNvPicPr>
          <p:nvPr/>
        </p:nvPicPr>
        <p:blipFill>
          <a:blip r:embed="rId3"/>
          <a:stretch>
            <a:fillRect/>
          </a:stretch>
        </p:blipFill>
        <p:spPr>
          <a:xfrm>
            <a:off x="0" y="-22624"/>
            <a:ext cx="7772400" cy="2529286"/>
          </a:xfrm>
          <a:prstGeom prst="rect">
            <a:avLst/>
          </a:prstGeom>
        </p:spPr>
      </p:pic>
      <p:pic>
        <p:nvPicPr>
          <p:cNvPr id="6" name="Content Placeholder 4">
            <a:extLst>
              <a:ext uri="{FF2B5EF4-FFF2-40B4-BE49-F238E27FC236}">
                <a16:creationId xmlns:a16="http://schemas.microsoft.com/office/drawing/2014/main" id="{3AD6703E-35CC-C02F-06CD-2BA4B8243914}"/>
              </a:ext>
            </a:extLst>
          </p:cNvPr>
          <p:cNvPicPr>
            <a:picLocks noChangeAspect="1"/>
          </p:cNvPicPr>
          <p:nvPr/>
        </p:nvPicPr>
        <p:blipFill>
          <a:blip r:embed="rId4"/>
          <a:stretch>
            <a:fillRect/>
          </a:stretch>
        </p:blipFill>
        <p:spPr>
          <a:xfrm>
            <a:off x="0" y="2450154"/>
            <a:ext cx="4341123" cy="4351338"/>
          </a:xfrm>
          <a:prstGeom prst="rect">
            <a:avLst/>
          </a:prstGeom>
        </p:spPr>
      </p:pic>
      <p:pic>
        <p:nvPicPr>
          <p:cNvPr id="7" name="Picture 2" descr="Tuberous sclerosis complex: Recent advances in manifestations and therapy -  Wataya‐Kaneda - 2017 - International Journal of Urology - Wiley Online  Library">
            <a:extLst>
              <a:ext uri="{FF2B5EF4-FFF2-40B4-BE49-F238E27FC236}">
                <a16:creationId xmlns:a16="http://schemas.microsoft.com/office/drawing/2014/main" id="{19B438B7-BA7A-30D7-6AE2-4FEE1C28D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4289" y="2738180"/>
            <a:ext cx="4175455" cy="40480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onditions – Tuberous Sclerosis Complex - Adelaide Disability Medical  Services - Disability Medical Services in Adelaide">
            <a:extLst>
              <a:ext uri="{FF2B5EF4-FFF2-40B4-BE49-F238E27FC236}">
                <a16:creationId xmlns:a16="http://schemas.microsoft.com/office/drawing/2014/main" id="{93764E62-09E9-D000-D660-407EE88AA6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858"/>
          <a:stretch/>
        </p:blipFill>
        <p:spPr bwMode="auto">
          <a:xfrm>
            <a:off x="8870381" y="474025"/>
            <a:ext cx="3159506" cy="21813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ermatopathology | Free Full-Text | Histological Patterns of Skin Lesions  in Tuberous Sclerosis Complex: A Panorama">
            <a:extLst>
              <a:ext uri="{FF2B5EF4-FFF2-40B4-BE49-F238E27FC236}">
                <a16:creationId xmlns:a16="http://schemas.microsoft.com/office/drawing/2014/main" id="{2EE6DBC0-444E-2D67-E46A-62E7FBE2A9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297" r="4044" b="9345"/>
          <a:stretch/>
        </p:blipFill>
        <p:spPr bwMode="auto">
          <a:xfrm>
            <a:off x="8609744" y="2902189"/>
            <a:ext cx="3582256" cy="20548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DEC6FF6-653F-25F9-BF41-952443483281}"/>
              </a:ext>
            </a:extLst>
          </p:cNvPr>
          <p:cNvSpPr txBox="1"/>
          <p:nvPr/>
        </p:nvSpPr>
        <p:spPr>
          <a:xfrm>
            <a:off x="8870381" y="5203834"/>
            <a:ext cx="1631985" cy="923330"/>
          </a:xfrm>
          <a:prstGeom prst="rect">
            <a:avLst/>
          </a:prstGeom>
          <a:noFill/>
        </p:spPr>
        <p:txBody>
          <a:bodyPr wrap="none" rtlCol="0">
            <a:spAutoFit/>
          </a:bodyPr>
          <a:lstStyle/>
          <a:p>
            <a:pPr algn="ctr"/>
            <a:r>
              <a:rPr lang="en-US" dirty="0">
                <a:hlinkClick r:id="" action="ppaction://noaction"/>
              </a:rPr>
              <a:t>TSC Alliance</a:t>
            </a:r>
          </a:p>
          <a:p>
            <a:pPr algn="ctr"/>
            <a:r>
              <a:rPr lang="en-US" dirty="0">
                <a:hlinkClick r:id="" action="ppaction://noaction"/>
              </a:rPr>
              <a:t> for Healthcare </a:t>
            </a:r>
          </a:p>
          <a:p>
            <a:pPr algn="ctr"/>
            <a:r>
              <a:rPr lang="en-US" dirty="0">
                <a:hlinkClick r:id="" action="ppaction://noaction"/>
              </a:rPr>
              <a:t>Professionals</a:t>
            </a:r>
            <a:endParaRPr lang="en-US" dirty="0"/>
          </a:p>
        </p:txBody>
      </p:sp>
      <p:sp>
        <p:nvSpPr>
          <p:cNvPr id="11" name="TextBox 10">
            <a:extLst>
              <a:ext uri="{FF2B5EF4-FFF2-40B4-BE49-F238E27FC236}">
                <a16:creationId xmlns:a16="http://schemas.microsoft.com/office/drawing/2014/main" id="{D0747B89-19F2-6A7F-67C3-DA375AD59E03}"/>
              </a:ext>
            </a:extLst>
          </p:cNvPr>
          <p:cNvSpPr txBox="1"/>
          <p:nvPr/>
        </p:nvSpPr>
        <p:spPr>
          <a:xfrm>
            <a:off x="9050266" y="6636678"/>
            <a:ext cx="1863011" cy="246221"/>
          </a:xfrm>
          <a:prstGeom prst="rect">
            <a:avLst/>
          </a:prstGeom>
          <a:noFill/>
        </p:spPr>
        <p:txBody>
          <a:bodyPr wrap="none" rtlCol="0">
            <a:spAutoFit/>
          </a:bodyPr>
          <a:lstStyle/>
          <a:p>
            <a:r>
              <a:rPr lang="en-US" sz="1000" dirty="0"/>
              <a:t>Images used from google search</a:t>
            </a:r>
          </a:p>
        </p:txBody>
      </p:sp>
    </p:spTree>
    <p:extLst>
      <p:ext uri="{BB962C8B-B14F-4D97-AF65-F5344CB8AC3E}">
        <p14:creationId xmlns:p14="http://schemas.microsoft.com/office/powerpoint/2010/main" val="43987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25F6D-36F8-CE7D-346A-FDAC21044E0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993FAA-2AD1-23EC-6CF7-6D902F59494E}"/>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FCC2751-6F69-3216-FC33-040D8C081E05}"/>
              </a:ext>
            </a:extLst>
          </p:cNvPr>
          <p:cNvSpPr>
            <a:spLocks noGrp="1"/>
          </p:cNvSpPr>
          <p:nvPr>
            <p:ph type="title"/>
          </p:nvPr>
        </p:nvSpPr>
        <p:spPr/>
        <p:txBody>
          <a:bodyPr/>
          <a:lstStyle/>
          <a:p>
            <a:endParaRPr lang="en-US" dirty="0"/>
          </a:p>
        </p:txBody>
      </p:sp>
      <p:pic>
        <p:nvPicPr>
          <p:cNvPr id="6" name="Content Placeholder 5" descr="Diagram of a diagram of a cell cycle&#10;&#10;AI-generated content may be incorrect.">
            <a:extLst>
              <a:ext uri="{FF2B5EF4-FFF2-40B4-BE49-F238E27FC236}">
                <a16:creationId xmlns:a16="http://schemas.microsoft.com/office/drawing/2014/main" id="{0CA45D8C-2A7E-7CF7-A614-0A495AE1BA18}"/>
              </a:ext>
            </a:extLst>
          </p:cNvPr>
          <p:cNvPicPr>
            <a:picLocks noGrp="1" noChangeAspect="1"/>
          </p:cNvPicPr>
          <p:nvPr>
            <p:ph idx="1"/>
          </p:nvPr>
        </p:nvPicPr>
        <p:blipFill>
          <a:blip r:embed="rId4"/>
          <a:stretch>
            <a:fillRect/>
          </a:stretch>
        </p:blipFill>
        <p:spPr>
          <a:xfrm>
            <a:off x="1732208" y="513752"/>
            <a:ext cx="8727583" cy="6163944"/>
          </a:xfrm>
        </p:spPr>
      </p:pic>
    </p:spTree>
    <p:extLst>
      <p:ext uri="{BB962C8B-B14F-4D97-AF65-F5344CB8AC3E}">
        <p14:creationId xmlns:p14="http://schemas.microsoft.com/office/powerpoint/2010/main" val="2678312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Second Hit Hypothesis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5257800" cy="4351338"/>
          </a:xfrm>
        </p:spPr>
        <p:txBody>
          <a:bodyPr>
            <a:normAutofit fontScale="92500" lnSpcReduction="10000"/>
          </a:bodyPr>
          <a:lstStyle/>
          <a:p>
            <a:r>
              <a:rPr lang="en-US" dirty="0"/>
              <a:t>While initial germline inactivation of single TSC1 or TSC2 alleles may be sufficient to cause some syndrome features, tumor growth requires additional somatic mutation of the remaining normal allele (second hit). The loss of this heterozygosity via gene conversion or acquisition of compound heterozygous gene mutations has been identified in a wide variety of TSC associated tumors – Kidney lesions</a:t>
            </a:r>
          </a:p>
          <a:p>
            <a:endParaRPr lang="en-US" dirty="0"/>
          </a:p>
        </p:txBody>
      </p:sp>
      <p:pic>
        <p:nvPicPr>
          <p:cNvPr id="2" name="Content Placeholder 4">
            <a:extLst>
              <a:ext uri="{FF2B5EF4-FFF2-40B4-BE49-F238E27FC236}">
                <a16:creationId xmlns:a16="http://schemas.microsoft.com/office/drawing/2014/main" id="{FF7696A5-CFFD-4DC8-1AE3-AB09836C88FB}"/>
              </a:ext>
            </a:extLst>
          </p:cNvPr>
          <p:cNvPicPr>
            <a:picLocks noChangeAspect="1"/>
          </p:cNvPicPr>
          <p:nvPr/>
        </p:nvPicPr>
        <p:blipFill>
          <a:blip r:embed="rId3"/>
          <a:stretch>
            <a:fillRect/>
          </a:stretch>
        </p:blipFill>
        <p:spPr>
          <a:xfrm>
            <a:off x="6775803" y="1825625"/>
            <a:ext cx="4311728" cy="4351338"/>
          </a:xfrm>
          <a:prstGeom prst="rect">
            <a:avLst/>
          </a:prstGeom>
        </p:spPr>
      </p:pic>
      <p:sp>
        <p:nvSpPr>
          <p:cNvPr id="6" name="TextBox 5">
            <a:extLst>
              <a:ext uri="{FF2B5EF4-FFF2-40B4-BE49-F238E27FC236}">
                <a16:creationId xmlns:a16="http://schemas.microsoft.com/office/drawing/2014/main" id="{CE4EC98E-E153-0640-D2A0-6E34323EB92A}"/>
              </a:ext>
            </a:extLst>
          </p:cNvPr>
          <p:cNvSpPr txBox="1"/>
          <p:nvPr/>
        </p:nvSpPr>
        <p:spPr>
          <a:xfrm>
            <a:off x="0" y="6611779"/>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spTree>
    <p:extLst>
      <p:ext uri="{BB962C8B-B14F-4D97-AF65-F5344CB8AC3E}">
        <p14:creationId xmlns:p14="http://schemas.microsoft.com/office/powerpoint/2010/main" val="18951417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p:txBody>
      </p:sp>
      <p:pic>
        <p:nvPicPr>
          <p:cNvPr id="2" name="Content Placeholder 4">
            <a:extLst>
              <a:ext uri="{FF2B5EF4-FFF2-40B4-BE49-F238E27FC236}">
                <a16:creationId xmlns:a16="http://schemas.microsoft.com/office/drawing/2014/main" id="{62DD2043-C14C-9ADB-0C49-BED636878C4D}"/>
              </a:ext>
            </a:extLst>
          </p:cNvPr>
          <p:cNvPicPr>
            <a:picLocks noChangeAspect="1"/>
          </p:cNvPicPr>
          <p:nvPr/>
        </p:nvPicPr>
        <p:blipFill>
          <a:blip r:embed="rId3"/>
          <a:stretch>
            <a:fillRect/>
          </a:stretch>
        </p:blipFill>
        <p:spPr>
          <a:xfrm>
            <a:off x="838200" y="2232426"/>
            <a:ext cx="10515599" cy="3591356"/>
          </a:xfrm>
          <a:prstGeom prst="rect">
            <a:avLst/>
          </a:prstGeom>
        </p:spPr>
      </p:pic>
      <p:sp>
        <p:nvSpPr>
          <p:cNvPr id="6" name="TextBox 5">
            <a:extLst>
              <a:ext uri="{FF2B5EF4-FFF2-40B4-BE49-F238E27FC236}">
                <a16:creationId xmlns:a16="http://schemas.microsoft.com/office/drawing/2014/main" id="{729A564D-28D3-0DC4-1AD2-2378C80B853D}"/>
              </a:ext>
            </a:extLst>
          </p:cNvPr>
          <p:cNvSpPr txBox="1"/>
          <p:nvPr/>
        </p:nvSpPr>
        <p:spPr>
          <a:xfrm>
            <a:off x="0" y="6611779"/>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spTree>
    <p:extLst>
      <p:ext uri="{BB962C8B-B14F-4D97-AF65-F5344CB8AC3E}">
        <p14:creationId xmlns:p14="http://schemas.microsoft.com/office/powerpoint/2010/main" val="38809542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Kidney Manifestations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Kidney contributes to one of the leading causes of mortality </a:t>
            </a:r>
          </a:p>
          <a:p>
            <a:r>
              <a:rPr lang="en-US" dirty="0"/>
              <a:t>Renal manifestations more prominent in TSC2</a:t>
            </a:r>
          </a:p>
          <a:p>
            <a:endParaRPr lang="en-US" dirty="0"/>
          </a:p>
        </p:txBody>
      </p:sp>
    </p:spTree>
    <p:extLst>
      <p:ext uri="{BB962C8B-B14F-4D97-AF65-F5344CB8AC3E}">
        <p14:creationId xmlns:p14="http://schemas.microsoft.com/office/powerpoint/2010/main" val="31411063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Kidney Manifestations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Kidney contributes to one of the leading causes of mortality </a:t>
            </a:r>
          </a:p>
          <a:p>
            <a:r>
              <a:rPr lang="en-US" dirty="0"/>
              <a:t>Renal manifestations more prominent in TSC2</a:t>
            </a:r>
          </a:p>
          <a:p>
            <a:endParaRPr lang="en-US" dirty="0"/>
          </a:p>
          <a:p>
            <a:r>
              <a:rPr lang="en-US" dirty="0"/>
              <a:t>Types</a:t>
            </a:r>
          </a:p>
          <a:p>
            <a:pPr lvl="1"/>
            <a:r>
              <a:rPr lang="en-US" b="1" dirty="0"/>
              <a:t>Angiomyolipoma </a:t>
            </a:r>
          </a:p>
          <a:p>
            <a:endParaRPr lang="en-US" dirty="0"/>
          </a:p>
          <a:p>
            <a:endParaRPr lang="en-US" dirty="0"/>
          </a:p>
        </p:txBody>
      </p:sp>
      <p:sp>
        <p:nvSpPr>
          <p:cNvPr id="2" name="TextBox 1">
            <a:extLst>
              <a:ext uri="{FF2B5EF4-FFF2-40B4-BE49-F238E27FC236}">
                <a16:creationId xmlns:a16="http://schemas.microsoft.com/office/drawing/2014/main" id="{1E66CA44-9BA1-0DA6-2C95-587C6AE209AB}"/>
              </a:ext>
            </a:extLst>
          </p:cNvPr>
          <p:cNvSpPr txBox="1"/>
          <p:nvPr/>
        </p:nvSpPr>
        <p:spPr>
          <a:xfrm>
            <a:off x="0" y="6611779"/>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pic>
        <p:nvPicPr>
          <p:cNvPr id="6" name="Content Placeholder 4">
            <a:extLst>
              <a:ext uri="{FF2B5EF4-FFF2-40B4-BE49-F238E27FC236}">
                <a16:creationId xmlns:a16="http://schemas.microsoft.com/office/drawing/2014/main" id="{F809E435-BEBF-4F57-5EFC-F7D721148422}"/>
              </a:ext>
            </a:extLst>
          </p:cNvPr>
          <p:cNvPicPr>
            <a:picLocks noChangeAspect="1"/>
          </p:cNvPicPr>
          <p:nvPr/>
        </p:nvPicPr>
        <p:blipFill>
          <a:blip r:embed="rId3"/>
          <a:stretch>
            <a:fillRect/>
          </a:stretch>
        </p:blipFill>
        <p:spPr>
          <a:xfrm>
            <a:off x="5900500" y="2793279"/>
            <a:ext cx="5872400" cy="3601092"/>
          </a:xfrm>
          <a:prstGeom prst="rect">
            <a:avLst/>
          </a:prstGeom>
        </p:spPr>
      </p:pic>
    </p:spTree>
    <p:extLst>
      <p:ext uri="{BB962C8B-B14F-4D97-AF65-F5344CB8AC3E}">
        <p14:creationId xmlns:p14="http://schemas.microsoft.com/office/powerpoint/2010/main" val="10485674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Angiomyolipoma (AML)</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5257800" cy="4351338"/>
          </a:xfrm>
        </p:spPr>
        <p:txBody>
          <a:bodyPr>
            <a:normAutofit fontScale="92500" lnSpcReduction="20000"/>
          </a:bodyPr>
          <a:lstStyle/>
          <a:p>
            <a:r>
              <a:rPr lang="en-US" dirty="0"/>
              <a:t>Prevalence is &gt; 10 million people world-wide</a:t>
            </a:r>
          </a:p>
          <a:p>
            <a:pPr lvl="1"/>
            <a:r>
              <a:rPr lang="en-US" dirty="0"/>
              <a:t>Approximately 1/10</a:t>
            </a:r>
            <a:r>
              <a:rPr lang="en-US" baseline="30000" dirty="0"/>
              <a:t>th</a:t>
            </a:r>
            <a:r>
              <a:rPr lang="en-US" dirty="0"/>
              <a:t> are associated with TSC or </a:t>
            </a:r>
            <a:r>
              <a:rPr lang="en-US" dirty="0" err="1"/>
              <a:t>Lymphangioleiomyomatosis</a:t>
            </a:r>
            <a:r>
              <a:rPr lang="en-US" dirty="0"/>
              <a:t> (LAM)</a:t>
            </a:r>
          </a:p>
          <a:p>
            <a:pPr lvl="1"/>
            <a:r>
              <a:rPr lang="en-US" dirty="0"/>
              <a:t>Affects up to 80% in TSC and 60% of Sporadic LAM</a:t>
            </a:r>
          </a:p>
          <a:p>
            <a:pPr lvl="1"/>
            <a:r>
              <a:rPr lang="en-US" dirty="0"/>
              <a:t>Genetic associations: Multiple, bilateral, younger age of onset (~10 years old), size</a:t>
            </a:r>
          </a:p>
          <a:p>
            <a:pPr lvl="2"/>
            <a:r>
              <a:rPr lang="en-US" dirty="0"/>
              <a:t>Not usually detectable prior to school age. Rapid growth during pre-adolescence and adolescence</a:t>
            </a:r>
          </a:p>
          <a:p>
            <a:pPr lvl="2"/>
            <a:r>
              <a:rPr lang="en-US" dirty="0"/>
              <a:t>Increasing incidence with age</a:t>
            </a:r>
          </a:p>
          <a:p>
            <a:pPr lvl="2"/>
            <a:r>
              <a:rPr lang="en-US" dirty="0"/>
              <a:t>Female favored, estrogen sensitive* </a:t>
            </a:r>
          </a:p>
          <a:p>
            <a:endParaRPr lang="en-US" dirty="0"/>
          </a:p>
        </p:txBody>
      </p:sp>
      <p:sp>
        <p:nvSpPr>
          <p:cNvPr id="2" name="TextBox 1">
            <a:extLst>
              <a:ext uri="{FF2B5EF4-FFF2-40B4-BE49-F238E27FC236}">
                <a16:creationId xmlns:a16="http://schemas.microsoft.com/office/drawing/2014/main" id="{852A5B6C-8C10-B232-58F9-060ECC3AA715}"/>
              </a:ext>
            </a:extLst>
          </p:cNvPr>
          <p:cNvSpPr txBox="1"/>
          <p:nvPr/>
        </p:nvSpPr>
        <p:spPr>
          <a:xfrm>
            <a:off x="0" y="6594029"/>
            <a:ext cx="3894015" cy="246221"/>
          </a:xfrm>
          <a:prstGeom prst="rect">
            <a:avLst/>
          </a:prstGeom>
          <a:noFill/>
        </p:spPr>
        <p:txBody>
          <a:bodyPr wrap="none" rtlCol="0">
            <a:spAutoFit/>
          </a:bodyPr>
          <a:lstStyle/>
          <a:p>
            <a:r>
              <a:rPr lang="en-US" sz="1000" b="0" i="0" dirty="0" err="1">
                <a:solidFill>
                  <a:srgbClr val="212121"/>
                </a:solidFill>
                <a:effectLst/>
              </a:rPr>
              <a:t>Kingswood</a:t>
            </a:r>
            <a:r>
              <a:rPr lang="en-US" sz="1000" b="0" i="0" dirty="0">
                <a:solidFill>
                  <a:srgbClr val="212121"/>
                </a:solidFill>
                <a:effectLst/>
              </a:rPr>
              <a:t> JC et al, </a:t>
            </a:r>
            <a:r>
              <a:rPr lang="en-US" sz="1000" dirty="0">
                <a:solidFill>
                  <a:srgbClr val="212121"/>
                </a:solidFill>
              </a:rPr>
              <a:t>Renal Manifestations TSC TOSCA, Front Neuro 2020</a:t>
            </a:r>
            <a:endParaRPr lang="en-US" sz="1000" b="0" i="0" dirty="0">
              <a:solidFill>
                <a:srgbClr val="222222"/>
              </a:solidFill>
              <a:effectLst/>
            </a:endParaRPr>
          </a:p>
        </p:txBody>
      </p:sp>
      <p:pic>
        <p:nvPicPr>
          <p:cNvPr id="6" name="Content Placeholder 4">
            <a:extLst>
              <a:ext uri="{FF2B5EF4-FFF2-40B4-BE49-F238E27FC236}">
                <a16:creationId xmlns:a16="http://schemas.microsoft.com/office/drawing/2014/main" id="{254813D3-6C31-897D-07BD-40A185244273}"/>
              </a:ext>
            </a:extLst>
          </p:cNvPr>
          <p:cNvPicPr>
            <a:picLocks noChangeAspect="1"/>
          </p:cNvPicPr>
          <p:nvPr/>
        </p:nvPicPr>
        <p:blipFill>
          <a:blip r:embed="rId3"/>
          <a:stretch>
            <a:fillRect/>
          </a:stretch>
        </p:blipFill>
        <p:spPr>
          <a:xfrm>
            <a:off x="8483171" y="0"/>
            <a:ext cx="3595815" cy="6840250"/>
          </a:xfrm>
          <a:prstGeom prst="rect">
            <a:avLst/>
          </a:prstGeom>
        </p:spPr>
      </p:pic>
      <p:sp>
        <p:nvSpPr>
          <p:cNvPr id="7" name="Rounded Rectangle 6">
            <a:extLst>
              <a:ext uri="{FF2B5EF4-FFF2-40B4-BE49-F238E27FC236}">
                <a16:creationId xmlns:a16="http://schemas.microsoft.com/office/drawing/2014/main" id="{3E670E35-6BA1-A962-E40F-7F2F817B47B2}"/>
              </a:ext>
            </a:extLst>
          </p:cNvPr>
          <p:cNvSpPr/>
          <p:nvPr/>
        </p:nvSpPr>
        <p:spPr>
          <a:xfrm>
            <a:off x="8393986" y="1540812"/>
            <a:ext cx="3798013" cy="51500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213C3A5-EEA9-A751-F9CE-E1CEAB4C1CA4}"/>
              </a:ext>
            </a:extLst>
          </p:cNvPr>
          <p:cNvSpPr/>
          <p:nvPr/>
        </p:nvSpPr>
        <p:spPr>
          <a:xfrm>
            <a:off x="8393987" y="2055813"/>
            <a:ext cx="3798013" cy="985338"/>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01D4790-07B3-63EF-6EC9-0EE781467FB6}"/>
              </a:ext>
            </a:extLst>
          </p:cNvPr>
          <p:cNvSpPr/>
          <p:nvPr/>
        </p:nvSpPr>
        <p:spPr>
          <a:xfrm>
            <a:off x="8393987" y="3617174"/>
            <a:ext cx="3798013" cy="51500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2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dissolv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dissolve">
                                      <p:cBhvr>
                                        <p:cTn id="15" dur="500"/>
                                        <p:tgtEl>
                                          <p:spTgt spid="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lstStyle/>
          <a:p>
            <a:endParaRPr lang="en-US"/>
          </a:p>
        </p:txBody>
      </p:sp>
      <p:pic>
        <p:nvPicPr>
          <p:cNvPr id="2050" name="Picture 2" descr="POCUS Gallery - Renal Fellow Network">
            <a:extLst>
              <a:ext uri="{FF2B5EF4-FFF2-40B4-BE49-F238E27FC236}">
                <a16:creationId xmlns:a16="http://schemas.microsoft.com/office/drawing/2014/main" id="{25459AD1-B2B1-22AE-21E5-1BAF2070E0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54" y="470349"/>
            <a:ext cx="10124588" cy="61001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342111-6FCA-912E-BB1F-37CC74009F42}"/>
              </a:ext>
            </a:extLst>
          </p:cNvPr>
          <p:cNvSpPr txBox="1"/>
          <p:nvPr/>
        </p:nvSpPr>
        <p:spPr>
          <a:xfrm>
            <a:off x="256854" y="6566950"/>
            <a:ext cx="1324402" cy="246221"/>
          </a:xfrm>
          <a:prstGeom prst="rect">
            <a:avLst/>
          </a:prstGeom>
          <a:noFill/>
        </p:spPr>
        <p:txBody>
          <a:bodyPr wrap="none" rtlCol="0">
            <a:spAutoFit/>
          </a:bodyPr>
          <a:lstStyle/>
          <a:p>
            <a:r>
              <a:rPr lang="en-US" sz="1000" dirty="0"/>
              <a:t>Renal Fellow Network</a:t>
            </a:r>
          </a:p>
        </p:txBody>
      </p:sp>
    </p:spTree>
    <p:extLst>
      <p:ext uri="{BB962C8B-B14F-4D97-AF65-F5344CB8AC3E}">
        <p14:creationId xmlns:p14="http://schemas.microsoft.com/office/powerpoint/2010/main" val="28412777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Angiomyolipoma (AML)</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70000" lnSpcReduction="20000"/>
          </a:bodyPr>
          <a:lstStyle/>
          <a:p>
            <a:r>
              <a:rPr lang="en-US" dirty="0"/>
              <a:t>Perivascular Epithelioid Cell tumor (</a:t>
            </a:r>
            <a:r>
              <a:rPr lang="en-US" dirty="0" err="1"/>
              <a:t>PEComas</a:t>
            </a:r>
            <a:r>
              <a:rPr lang="en-US" dirty="0"/>
              <a:t>) family that exhibit both smooth muscle and melanocytic differentiation</a:t>
            </a:r>
          </a:p>
          <a:p>
            <a:pPr lvl="1"/>
            <a:r>
              <a:rPr lang="en-US" dirty="0"/>
              <a:t>Imaging: Solid masses</a:t>
            </a:r>
          </a:p>
          <a:p>
            <a:pPr lvl="1"/>
            <a:r>
              <a:rPr lang="en-US" dirty="0"/>
              <a:t>Histologically contain abnormal blood vessel wall architecture surrounded by smooth muscle-like perivascular cells and adipocyte-like cells </a:t>
            </a:r>
          </a:p>
          <a:p>
            <a:endParaRPr lang="en-US" dirty="0"/>
          </a:p>
          <a:p>
            <a:r>
              <a:rPr lang="en-US" dirty="0"/>
              <a:t>Classic, Typical, or “Triphasic” Variant</a:t>
            </a:r>
          </a:p>
          <a:p>
            <a:pPr lvl="1"/>
            <a:r>
              <a:rPr lang="en-US" dirty="0"/>
              <a:t>Contain all 3 components are various degrees. Such lesions typically do not behave as a malignant lesion</a:t>
            </a:r>
          </a:p>
          <a:p>
            <a:pPr lvl="1"/>
            <a:r>
              <a:rPr lang="en-US" dirty="0"/>
              <a:t>Predominant type</a:t>
            </a:r>
          </a:p>
          <a:p>
            <a:pPr lvl="1"/>
            <a:r>
              <a:rPr lang="en-US" dirty="0"/>
              <a:t>Skew toward 1-2/3 lineage </a:t>
            </a:r>
          </a:p>
          <a:p>
            <a:pPr lvl="1"/>
            <a:endParaRPr lang="en-US" dirty="0"/>
          </a:p>
          <a:p>
            <a:r>
              <a:rPr lang="en-US" dirty="0"/>
              <a:t>Atypical, Fat-poor/invisible, or Epithelioid </a:t>
            </a:r>
          </a:p>
          <a:p>
            <a:pPr lvl="1"/>
            <a:r>
              <a:rPr lang="en-US" dirty="0"/>
              <a:t>Exhibit significant mitotic activity with few or no abnormal vessels or fat cells. </a:t>
            </a:r>
          </a:p>
          <a:p>
            <a:pPr lvl="1"/>
            <a:r>
              <a:rPr lang="en-US" dirty="0"/>
              <a:t>Potential to show aggressive behavior, lesion recurrence after resection. </a:t>
            </a:r>
          </a:p>
          <a:p>
            <a:pPr lvl="1"/>
            <a:r>
              <a:rPr lang="en-US" dirty="0"/>
              <a:t>Sometimes may be difficult  to differentiate from RCC </a:t>
            </a:r>
          </a:p>
          <a:p>
            <a:endParaRPr lang="en-US" dirty="0"/>
          </a:p>
        </p:txBody>
      </p:sp>
    </p:spTree>
    <p:extLst>
      <p:ext uri="{BB962C8B-B14F-4D97-AF65-F5344CB8AC3E}">
        <p14:creationId xmlns:p14="http://schemas.microsoft.com/office/powerpoint/2010/main" val="99231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ssolv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dissolve">
                                      <p:cBhvr>
                                        <p:cTn id="32" dur="500"/>
                                        <p:tgtEl>
                                          <p:spTgt spid="5">
                                            <p:txEl>
                                              <p:pRg st="9" end="9"/>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dissolve">
                                      <p:cBhvr>
                                        <p:cTn id="35" dur="500"/>
                                        <p:tgtEl>
                                          <p:spTgt spid="5">
                                            <p:txEl>
                                              <p:pRg st="10" end="10"/>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5">
                                            <p:txEl>
                                              <p:pRg st="11" end="11"/>
                                            </p:txEl>
                                          </p:spTgt>
                                        </p:tgtEl>
                                        <p:attrNameLst>
                                          <p:attrName>style.visibility</p:attrName>
                                        </p:attrNameLst>
                                      </p:cBhvr>
                                      <p:to>
                                        <p:strVal val="visible"/>
                                      </p:to>
                                    </p:set>
                                    <p:animEffect transition="in" filter="dissolve">
                                      <p:cBhvr>
                                        <p:cTn id="38" dur="500"/>
                                        <p:tgtEl>
                                          <p:spTgt spid="5">
                                            <p:txEl>
                                              <p:pRg st="11" end="11"/>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animEffect transition="in" filter="dissolve">
                                      <p:cBhvr>
                                        <p:cTn id="41"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p:txBody>
      </p:sp>
      <p:pic>
        <p:nvPicPr>
          <p:cNvPr id="2" name="Picture 2" descr="Renal Angiomyolipoma Secondary to Tuberous Sclerosis • APPLIED RADIOLOGY">
            <a:extLst>
              <a:ext uri="{FF2B5EF4-FFF2-40B4-BE49-F238E27FC236}">
                <a16:creationId xmlns:a16="http://schemas.microsoft.com/office/drawing/2014/main" id="{F5A34477-E586-DD02-EA42-865066C01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 y="15041"/>
            <a:ext cx="3800216" cy="3800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 31-year-old woman with tuberous sclerosis complex and renal... | Download  Scientific Diagram">
            <a:extLst>
              <a:ext uri="{FF2B5EF4-FFF2-40B4-BE49-F238E27FC236}">
                <a16:creationId xmlns:a16="http://schemas.microsoft.com/office/drawing/2014/main" id="{32185169-1E2A-9B54-53C0-BDEC36079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94927"/>
            <a:ext cx="3798369" cy="30630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nal angiomyolipoma | Radiology Reference Article | Radiopaedia.org">
            <a:extLst>
              <a:ext uri="{FF2B5EF4-FFF2-40B4-BE49-F238E27FC236}">
                <a16:creationId xmlns:a16="http://schemas.microsoft.com/office/drawing/2014/main" id="{757AD926-76BC-C68E-C08E-6D0EB4BFA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2991" y="0"/>
            <a:ext cx="3770763" cy="30200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ngiomyolipoma - an overview | ScienceDirect Topics">
            <a:extLst>
              <a:ext uri="{FF2B5EF4-FFF2-40B4-BE49-F238E27FC236}">
                <a16:creationId xmlns:a16="http://schemas.microsoft.com/office/drawing/2014/main" id="{2D4DE937-C114-107F-D7DB-795B9C426E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2181" y="3000849"/>
            <a:ext cx="452120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044787F3-427D-2244-FB76-BC7AA5EB2EEB}"/>
              </a:ext>
            </a:extLst>
          </p:cNvPr>
          <p:cNvPicPr>
            <a:picLocks noChangeAspect="1"/>
          </p:cNvPicPr>
          <p:nvPr/>
        </p:nvPicPr>
        <p:blipFill>
          <a:blip r:embed="rId7"/>
          <a:stretch>
            <a:fillRect/>
          </a:stretch>
        </p:blipFill>
        <p:spPr>
          <a:xfrm>
            <a:off x="8323381" y="0"/>
            <a:ext cx="3411317" cy="2298817"/>
          </a:xfrm>
          <a:prstGeom prst="rect">
            <a:avLst/>
          </a:prstGeom>
        </p:spPr>
      </p:pic>
      <p:pic>
        <p:nvPicPr>
          <p:cNvPr id="10" name="Picture 9">
            <a:extLst>
              <a:ext uri="{FF2B5EF4-FFF2-40B4-BE49-F238E27FC236}">
                <a16:creationId xmlns:a16="http://schemas.microsoft.com/office/drawing/2014/main" id="{4E72401E-229E-6B0B-1736-DBB27E443DAE}"/>
              </a:ext>
            </a:extLst>
          </p:cNvPr>
          <p:cNvPicPr>
            <a:picLocks noChangeAspect="1"/>
          </p:cNvPicPr>
          <p:nvPr/>
        </p:nvPicPr>
        <p:blipFill>
          <a:blip r:embed="rId8"/>
          <a:stretch>
            <a:fillRect/>
          </a:stretch>
        </p:blipFill>
        <p:spPr>
          <a:xfrm>
            <a:off x="8393632" y="2243828"/>
            <a:ext cx="3373371" cy="2214218"/>
          </a:xfrm>
          <a:prstGeom prst="rect">
            <a:avLst/>
          </a:prstGeom>
        </p:spPr>
      </p:pic>
      <p:pic>
        <p:nvPicPr>
          <p:cNvPr id="11" name="Picture 10">
            <a:extLst>
              <a:ext uri="{FF2B5EF4-FFF2-40B4-BE49-F238E27FC236}">
                <a16:creationId xmlns:a16="http://schemas.microsoft.com/office/drawing/2014/main" id="{3E5C46BF-C026-A126-82A7-99C89E0CB0B5}"/>
              </a:ext>
            </a:extLst>
          </p:cNvPr>
          <p:cNvPicPr>
            <a:picLocks noChangeAspect="1"/>
          </p:cNvPicPr>
          <p:nvPr/>
        </p:nvPicPr>
        <p:blipFill>
          <a:blip r:embed="rId9"/>
          <a:stretch>
            <a:fillRect/>
          </a:stretch>
        </p:blipFill>
        <p:spPr>
          <a:xfrm>
            <a:off x="8393632" y="4271623"/>
            <a:ext cx="3373372" cy="2109679"/>
          </a:xfrm>
          <a:prstGeom prst="rect">
            <a:avLst/>
          </a:prstGeom>
        </p:spPr>
      </p:pic>
    </p:spTree>
    <p:extLst>
      <p:ext uri="{BB962C8B-B14F-4D97-AF65-F5344CB8AC3E}">
        <p14:creationId xmlns:p14="http://schemas.microsoft.com/office/powerpoint/2010/main" val="23834664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Angiomyolipoma (AML)</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355315" y="1856447"/>
            <a:ext cx="4185863" cy="4351338"/>
          </a:xfrm>
        </p:spPr>
        <p:txBody>
          <a:bodyPr>
            <a:normAutofit/>
          </a:bodyPr>
          <a:lstStyle/>
          <a:p>
            <a:r>
              <a:rPr lang="en-US" dirty="0"/>
              <a:t>Complications </a:t>
            </a:r>
          </a:p>
          <a:p>
            <a:pPr lvl="1"/>
            <a:r>
              <a:rPr lang="en-US" dirty="0"/>
              <a:t>Increased risk of bleeding: </a:t>
            </a:r>
          </a:p>
          <a:p>
            <a:pPr lvl="2"/>
            <a:r>
              <a:rPr lang="en-US" dirty="0" err="1"/>
              <a:t>Hypervascular</a:t>
            </a:r>
            <a:r>
              <a:rPr lang="en-US" dirty="0"/>
              <a:t> types</a:t>
            </a:r>
          </a:p>
          <a:p>
            <a:pPr lvl="2"/>
            <a:r>
              <a:rPr lang="en-US" dirty="0"/>
              <a:t>&gt;4cm lesions</a:t>
            </a:r>
          </a:p>
          <a:p>
            <a:pPr lvl="2"/>
            <a:r>
              <a:rPr lang="en-US" dirty="0"/>
              <a:t>aneurysms &gt;5mm</a:t>
            </a:r>
          </a:p>
          <a:p>
            <a:pPr lvl="1"/>
            <a:r>
              <a:rPr lang="en-US" dirty="0"/>
              <a:t>Invading adjacent renal parenchyma </a:t>
            </a:r>
            <a:endParaRPr lang="en-US" dirty="0">
              <a:effectLst/>
              <a:latin typeface="Helvetica" pitchFamily="2" charset="0"/>
            </a:endParaRPr>
          </a:p>
          <a:p>
            <a:endParaRPr lang="en-US" dirty="0"/>
          </a:p>
        </p:txBody>
      </p:sp>
      <p:pic>
        <p:nvPicPr>
          <p:cNvPr id="2" name="Content Placeholder 4">
            <a:extLst>
              <a:ext uri="{FF2B5EF4-FFF2-40B4-BE49-F238E27FC236}">
                <a16:creationId xmlns:a16="http://schemas.microsoft.com/office/drawing/2014/main" id="{80CE3647-D05E-7303-2013-DBC2974786D9}"/>
              </a:ext>
            </a:extLst>
          </p:cNvPr>
          <p:cNvPicPr>
            <a:picLocks noChangeAspect="1"/>
          </p:cNvPicPr>
          <p:nvPr/>
        </p:nvPicPr>
        <p:blipFill>
          <a:blip r:embed="rId3"/>
          <a:stretch>
            <a:fillRect/>
          </a:stretch>
        </p:blipFill>
        <p:spPr>
          <a:xfrm>
            <a:off x="4732215" y="2131709"/>
            <a:ext cx="7426691" cy="2594581"/>
          </a:xfrm>
          <a:prstGeom prst="rect">
            <a:avLst/>
          </a:prstGeom>
        </p:spPr>
      </p:pic>
      <p:sp>
        <p:nvSpPr>
          <p:cNvPr id="6" name="TextBox 5">
            <a:extLst>
              <a:ext uri="{FF2B5EF4-FFF2-40B4-BE49-F238E27FC236}">
                <a16:creationId xmlns:a16="http://schemas.microsoft.com/office/drawing/2014/main" id="{BF5C6E31-3FC0-DE26-660C-652938A732FE}"/>
              </a:ext>
            </a:extLst>
          </p:cNvPr>
          <p:cNvSpPr txBox="1"/>
          <p:nvPr/>
        </p:nvSpPr>
        <p:spPr>
          <a:xfrm>
            <a:off x="0" y="6594029"/>
            <a:ext cx="3894015" cy="246221"/>
          </a:xfrm>
          <a:prstGeom prst="rect">
            <a:avLst/>
          </a:prstGeom>
          <a:noFill/>
        </p:spPr>
        <p:txBody>
          <a:bodyPr wrap="none" rtlCol="0">
            <a:spAutoFit/>
          </a:bodyPr>
          <a:lstStyle/>
          <a:p>
            <a:r>
              <a:rPr lang="en-US" sz="1000" b="0" i="0" dirty="0" err="1">
                <a:solidFill>
                  <a:srgbClr val="212121"/>
                </a:solidFill>
                <a:effectLst/>
              </a:rPr>
              <a:t>Kingswood</a:t>
            </a:r>
            <a:r>
              <a:rPr lang="en-US" sz="1000" b="0" i="0" dirty="0">
                <a:solidFill>
                  <a:srgbClr val="212121"/>
                </a:solidFill>
                <a:effectLst/>
              </a:rPr>
              <a:t> JC et al, </a:t>
            </a:r>
            <a:r>
              <a:rPr lang="en-US" sz="1000" dirty="0">
                <a:solidFill>
                  <a:srgbClr val="212121"/>
                </a:solidFill>
              </a:rPr>
              <a:t>Renal Manifestations TSC TOSCA, Front Neuro 2020</a:t>
            </a:r>
            <a:endParaRPr lang="en-US" sz="1000" b="0" i="0" dirty="0">
              <a:solidFill>
                <a:srgbClr val="222222"/>
              </a:solidFill>
              <a:effectLst/>
            </a:endParaRPr>
          </a:p>
        </p:txBody>
      </p:sp>
    </p:spTree>
    <p:extLst>
      <p:ext uri="{BB962C8B-B14F-4D97-AF65-F5344CB8AC3E}">
        <p14:creationId xmlns:p14="http://schemas.microsoft.com/office/powerpoint/2010/main" val="289997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dissolve">
                                      <p:cBhvr>
                                        <p:cTn id="10" dur="500"/>
                                        <p:tgtEl>
                                          <p:spTgt spid="5">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dissolve">
                                      <p:cBhvr>
                                        <p:cTn id="13" dur="500"/>
                                        <p:tgtEl>
                                          <p:spTgt spid="5">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dissolve">
                                      <p:cBhvr>
                                        <p:cTn id="16" dur="500"/>
                                        <p:tgtEl>
                                          <p:spTgt spid="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365125"/>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Vascular Abnormalities with TSC</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4"/>
            <a:ext cx="4813444" cy="4667251"/>
          </a:xfrm>
        </p:spPr>
        <p:txBody>
          <a:bodyPr>
            <a:normAutofit fontScale="77500" lnSpcReduction="20000"/>
          </a:bodyPr>
          <a:lstStyle/>
          <a:p>
            <a:r>
              <a:rPr lang="en-US" dirty="0"/>
              <a:t>Chronic mTOR hyperactivity in smooth muscle cells can lead to the development of aneurysms by typical TSC pathologic features such as aortic wall thickening, SMC proliferation, and loss of elastin fibers.</a:t>
            </a:r>
            <a:r>
              <a:rPr lang="en-US" baseline="30000" dirty="0"/>
              <a:t>1</a:t>
            </a:r>
            <a:endParaRPr lang="en-US" dirty="0"/>
          </a:p>
          <a:p>
            <a:pPr lvl="1"/>
            <a:r>
              <a:rPr lang="en-US" dirty="0"/>
              <a:t>Specific deletion of TSC1 in mice</a:t>
            </a:r>
            <a:r>
              <a:rPr lang="en-US" baseline="30000" dirty="0"/>
              <a:t>1</a:t>
            </a:r>
            <a:endParaRPr lang="en-US" dirty="0"/>
          </a:p>
          <a:p>
            <a:pPr lvl="1"/>
            <a:r>
              <a:rPr lang="en-US" dirty="0"/>
              <a:t>Individual reports in patients</a:t>
            </a:r>
            <a:r>
              <a:rPr lang="en-US" baseline="30000" dirty="0"/>
              <a:t>2</a:t>
            </a:r>
            <a:r>
              <a:rPr lang="en-US" dirty="0"/>
              <a:t> </a:t>
            </a:r>
          </a:p>
          <a:p>
            <a:endParaRPr lang="en-US" dirty="0"/>
          </a:p>
          <a:p>
            <a:r>
              <a:rPr lang="en-US" dirty="0"/>
              <a:t>Vascular phenotype that could be rescued by treating the mice with rapamycin</a:t>
            </a:r>
          </a:p>
          <a:p>
            <a:endParaRPr lang="en-US" dirty="0"/>
          </a:p>
          <a:p>
            <a:r>
              <a:rPr lang="en-US" dirty="0"/>
              <a:t>Similar mechanisms thought to contribute to microaneurysms of AMLs with response to mTOR</a:t>
            </a:r>
          </a:p>
          <a:p>
            <a:endParaRPr lang="en-US" dirty="0"/>
          </a:p>
        </p:txBody>
      </p:sp>
      <p:pic>
        <p:nvPicPr>
          <p:cNvPr id="1026" name="Picture 2" descr="graphical abstract">
            <a:extLst>
              <a:ext uri="{FF2B5EF4-FFF2-40B4-BE49-F238E27FC236}">
                <a16:creationId xmlns:a16="http://schemas.microsoft.com/office/drawing/2014/main" id="{301399D5-3D95-4394-D7DA-14725D8D5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740" y="1690688"/>
            <a:ext cx="4272207" cy="2349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etic Resonance Angiography demonstrating Extent III Thoracoabdominal Aortic Aneurysm">
            <a:extLst>
              <a:ext uri="{FF2B5EF4-FFF2-40B4-BE49-F238E27FC236}">
                <a16:creationId xmlns:a16="http://schemas.microsoft.com/office/drawing/2014/main" id="{1A94E881-981B-6C39-B7FC-122B9460C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645" y="4166977"/>
            <a:ext cx="2586059" cy="25298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70925BB-9786-15CE-34DE-B12CEDA6F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0986" y="4257040"/>
            <a:ext cx="2340315" cy="23497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EE8048-9038-A886-DA3A-6500A85EF483}"/>
              </a:ext>
            </a:extLst>
          </p:cNvPr>
          <p:cNvSpPr txBox="1"/>
          <p:nvPr/>
        </p:nvSpPr>
        <p:spPr>
          <a:xfrm>
            <a:off x="0" y="6342874"/>
            <a:ext cx="3583032" cy="707886"/>
          </a:xfrm>
          <a:prstGeom prst="rect">
            <a:avLst/>
          </a:prstGeom>
          <a:noFill/>
        </p:spPr>
        <p:txBody>
          <a:bodyPr wrap="none" rtlCol="0">
            <a:spAutoFit/>
          </a:bodyPr>
          <a:lstStyle/>
          <a:p>
            <a:r>
              <a:rPr lang="en-US" sz="1000" b="0" i="0" baseline="30000" dirty="0">
                <a:solidFill>
                  <a:srgbClr val="212121"/>
                </a:solidFill>
                <a:effectLst/>
              </a:rPr>
              <a:t>1</a:t>
            </a:r>
            <a:r>
              <a:rPr lang="en-US" sz="1000" b="0" i="0" dirty="0">
                <a:solidFill>
                  <a:srgbClr val="212121"/>
                </a:solidFill>
                <a:effectLst/>
              </a:rPr>
              <a:t>Li G., et al, Chronic mTOR Activation in SMC phenotype, JCI 2020</a:t>
            </a:r>
          </a:p>
          <a:p>
            <a:r>
              <a:rPr lang="en-US" sz="1000" baseline="30000" dirty="0">
                <a:solidFill>
                  <a:srgbClr val="212121"/>
                </a:solidFill>
              </a:rPr>
              <a:t>2</a:t>
            </a:r>
            <a:r>
              <a:rPr lang="en-US" sz="1000" dirty="0">
                <a:solidFill>
                  <a:srgbClr val="212121"/>
                </a:solidFill>
              </a:rPr>
              <a:t>Hedin U., et al, Resolving Biologic Paradox, JVS </a:t>
            </a:r>
            <a:r>
              <a:rPr lang="en-US" sz="1000" dirty="0" err="1">
                <a:solidFill>
                  <a:srgbClr val="212121"/>
                </a:solidFill>
              </a:rPr>
              <a:t>Vasc</a:t>
            </a:r>
            <a:r>
              <a:rPr lang="en-US" sz="1000" dirty="0">
                <a:solidFill>
                  <a:srgbClr val="212121"/>
                </a:solidFill>
              </a:rPr>
              <a:t> Sci 2021</a:t>
            </a:r>
          </a:p>
          <a:p>
            <a:r>
              <a:rPr lang="en-US" sz="1000" dirty="0" err="1">
                <a:solidFill>
                  <a:srgbClr val="212121"/>
                </a:solidFill>
              </a:rPr>
              <a:t>Yamakado</a:t>
            </a:r>
            <a:r>
              <a:rPr lang="en-US" sz="1000" dirty="0">
                <a:solidFill>
                  <a:srgbClr val="212121"/>
                </a:solidFill>
              </a:rPr>
              <a:t> K., et al, Renal AML: Relationships, Radiology 2002</a:t>
            </a:r>
          </a:p>
          <a:p>
            <a:endParaRPr lang="en-US" sz="1000" dirty="0"/>
          </a:p>
        </p:txBody>
      </p:sp>
      <p:sp>
        <p:nvSpPr>
          <p:cNvPr id="6" name="TextBox 5">
            <a:extLst>
              <a:ext uri="{FF2B5EF4-FFF2-40B4-BE49-F238E27FC236}">
                <a16:creationId xmlns:a16="http://schemas.microsoft.com/office/drawing/2014/main" id="{DCE554A2-419E-13AA-5024-55967D14CC55}"/>
              </a:ext>
            </a:extLst>
          </p:cNvPr>
          <p:cNvSpPr txBox="1"/>
          <p:nvPr/>
        </p:nvSpPr>
        <p:spPr>
          <a:xfrm>
            <a:off x="6317330" y="1690688"/>
            <a:ext cx="233680" cy="246221"/>
          </a:xfrm>
          <a:prstGeom prst="rect">
            <a:avLst/>
          </a:prstGeom>
          <a:noFill/>
        </p:spPr>
        <p:txBody>
          <a:bodyPr wrap="square" rtlCol="0">
            <a:spAutoFit/>
          </a:bodyPr>
          <a:lstStyle/>
          <a:p>
            <a:r>
              <a:rPr lang="en-US" sz="1000" dirty="0"/>
              <a:t>1</a:t>
            </a:r>
          </a:p>
        </p:txBody>
      </p:sp>
    </p:spTree>
    <p:extLst>
      <p:ext uri="{BB962C8B-B14F-4D97-AF65-F5344CB8AC3E}">
        <p14:creationId xmlns:p14="http://schemas.microsoft.com/office/powerpoint/2010/main" val="413934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dissolve">
                                      <p:cBhvr>
                                        <p:cTn id="2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Kidney Manifestations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Kidney contributes to one of the leading causes of mortality </a:t>
            </a:r>
          </a:p>
          <a:p>
            <a:r>
              <a:rPr lang="en-US" dirty="0"/>
              <a:t>Renal manifestations more prominent in TSC2</a:t>
            </a:r>
          </a:p>
          <a:p>
            <a:endParaRPr lang="en-US" dirty="0"/>
          </a:p>
          <a:p>
            <a:r>
              <a:rPr lang="en-US" dirty="0"/>
              <a:t>Types</a:t>
            </a:r>
          </a:p>
          <a:p>
            <a:pPr lvl="1"/>
            <a:r>
              <a:rPr lang="en-US" dirty="0"/>
              <a:t>Angiomyolipoma </a:t>
            </a:r>
          </a:p>
          <a:p>
            <a:pPr lvl="1"/>
            <a:r>
              <a:rPr lang="en-US" b="1" dirty="0"/>
              <a:t>Cystic Diseases </a:t>
            </a:r>
          </a:p>
          <a:p>
            <a:endParaRPr lang="en-US" dirty="0"/>
          </a:p>
          <a:p>
            <a:endParaRPr lang="en-US" dirty="0"/>
          </a:p>
        </p:txBody>
      </p:sp>
      <p:sp>
        <p:nvSpPr>
          <p:cNvPr id="2" name="TextBox 1">
            <a:extLst>
              <a:ext uri="{FF2B5EF4-FFF2-40B4-BE49-F238E27FC236}">
                <a16:creationId xmlns:a16="http://schemas.microsoft.com/office/drawing/2014/main" id="{1E66CA44-9BA1-0DA6-2C95-587C6AE209AB}"/>
              </a:ext>
            </a:extLst>
          </p:cNvPr>
          <p:cNvSpPr txBox="1"/>
          <p:nvPr/>
        </p:nvSpPr>
        <p:spPr>
          <a:xfrm>
            <a:off x="0" y="6611779"/>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pic>
        <p:nvPicPr>
          <p:cNvPr id="6" name="Content Placeholder 4">
            <a:extLst>
              <a:ext uri="{FF2B5EF4-FFF2-40B4-BE49-F238E27FC236}">
                <a16:creationId xmlns:a16="http://schemas.microsoft.com/office/drawing/2014/main" id="{F809E435-BEBF-4F57-5EFC-F7D721148422}"/>
              </a:ext>
            </a:extLst>
          </p:cNvPr>
          <p:cNvPicPr>
            <a:picLocks noChangeAspect="1"/>
          </p:cNvPicPr>
          <p:nvPr/>
        </p:nvPicPr>
        <p:blipFill>
          <a:blip r:embed="rId3"/>
          <a:stretch>
            <a:fillRect/>
          </a:stretch>
        </p:blipFill>
        <p:spPr>
          <a:xfrm>
            <a:off x="5900500" y="2793279"/>
            <a:ext cx="5872400" cy="3601092"/>
          </a:xfrm>
          <a:prstGeom prst="rect">
            <a:avLst/>
          </a:prstGeom>
        </p:spPr>
      </p:pic>
    </p:spTree>
    <p:extLst>
      <p:ext uri="{BB962C8B-B14F-4D97-AF65-F5344CB8AC3E}">
        <p14:creationId xmlns:p14="http://schemas.microsoft.com/office/powerpoint/2010/main" val="15482899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30512" y="0"/>
            <a:ext cx="12161488" cy="6840837"/>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Renal Cysts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1825625"/>
            <a:ext cx="5583148" cy="4351338"/>
          </a:xfrm>
        </p:spPr>
        <p:txBody>
          <a:bodyPr>
            <a:normAutofit lnSpcReduction="10000"/>
          </a:bodyPr>
          <a:lstStyle/>
          <a:p>
            <a:r>
              <a:rPr lang="en-US" dirty="0"/>
              <a:t>Prevalence up to 50% of patients</a:t>
            </a:r>
          </a:p>
          <a:p>
            <a:r>
              <a:rPr lang="en-US" dirty="0"/>
              <a:t>Predominant kidney finding in early pediatric population </a:t>
            </a:r>
          </a:p>
          <a:p>
            <a:r>
              <a:rPr lang="en-US" dirty="0"/>
              <a:t>More prominent in TSC2 mutations</a:t>
            </a:r>
          </a:p>
          <a:p>
            <a:endParaRPr lang="en-US" dirty="0"/>
          </a:p>
          <a:p>
            <a:r>
              <a:rPr lang="en-US" dirty="0"/>
              <a:t>Contiguous Gene Syndrome</a:t>
            </a:r>
          </a:p>
          <a:p>
            <a:pPr lvl="1"/>
            <a:r>
              <a:rPr lang="en-US" dirty="0"/>
              <a:t>Deletions encompassing portions of adjacent TSC2 and PKD1 (2-3% of patients)</a:t>
            </a:r>
          </a:p>
          <a:p>
            <a:pPr lvl="1"/>
            <a:r>
              <a:rPr lang="en-US" dirty="0"/>
              <a:t>Severe, progressive cystic disease with ADPKD in addition to TSC </a:t>
            </a:r>
          </a:p>
          <a:p>
            <a:endParaRPr lang="en-US" dirty="0"/>
          </a:p>
        </p:txBody>
      </p:sp>
      <p:sp>
        <p:nvSpPr>
          <p:cNvPr id="2" name="TextBox 1">
            <a:extLst>
              <a:ext uri="{FF2B5EF4-FFF2-40B4-BE49-F238E27FC236}">
                <a16:creationId xmlns:a16="http://schemas.microsoft.com/office/drawing/2014/main" id="{7D9D64F6-4613-DF3C-BD60-3E9F762758B1}"/>
              </a:ext>
            </a:extLst>
          </p:cNvPr>
          <p:cNvSpPr txBox="1"/>
          <p:nvPr/>
        </p:nvSpPr>
        <p:spPr>
          <a:xfrm>
            <a:off x="0" y="6611779"/>
            <a:ext cx="5189241" cy="246221"/>
          </a:xfrm>
          <a:prstGeom prst="rect">
            <a:avLst/>
          </a:prstGeom>
          <a:noFill/>
        </p:spPr>
        <p:txBody>
          <a:bodyPr wrap="none" rtlCol="0">
            <a:spAutoFit/>
          </a:bodyPr>
          <a:lstStyle/>
          <a:p>
            <a:r>
              <a:rPr lang="en-US" sz="1000" b="0" i="0" dirty="0">
                <a:solidFill>
                  <a:srgbClr val="212121"/>
                </a:solidFill>
                <a:effectLst/>
              </a:rPr>
              <a:t>Longa L, et al, A Large TSC2 and PKD1 Gene Deletion, Nephrology Dialysis Transplantation 1997</a:t>
            </a:r>
            <a:endParaRPr lang="en-US" sz="1000" dirty="0"/>
          </a:p>
        </p:txBody>
      </p:sp>
      <p:pic>
        <p:nvPicPr>
          <p:cNvPr id="1026" name="Picture 2" descr="Schematic representation of the TSC2 and PKD1 gene deletions. A map of... |  Download Scientific Diagram">
            <a:extLst>
              <a:ext uri="{FF2B5EF4-FFF2-40B4-BE49-F238E27FC236}">
                <a16:creationId xmlns:a16="http://schemas.microsoft.com/office/drawing/2014/main" id="{E0EE141A-B903-0316-1E0E-A4DDF6E08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32" y="4001294"/>
            <a:ext cx="5639669" cy="205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52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dissolve">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dissolv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endParaRPr lang="en-US" dirty="0"/>
          </a:p>
        </p:txBody>
      </p:sp>
      <p:pic>
        <p:nvPicPr>
          <p:cNvPr id="2" name="Content Placeholder 4">
            <a:extLst>
              <a:ext uri="{FF2B5EF4-FFF2-40B4-BE49-F238E27FC236}">
                <a16:creationId xmlns:a16="http://schemas.microsoft.com/office/drawing/2014/main" id="{108D0863-968A-036C-560B-5F8390F0A2BA}"/>
              </a:ext>
            </a:extLst>
          </p:cNvPr>
          <p:cNvPicPr>
            <a:picLocks noChangeAspect="1"/>
          </p:cNvPicPr>
          <p:nvPr/>
        </p:nvPicPr>
        <p:blipFill>
          <a:blip r:embed="rId3"/>
          <a:stretch>
            <a:fillRect/>
          </a:stretch>
        </p:blipFill>
        <p:spPr>
          <a:xfrm>
            <a:off x="0" y="212930"/>
            <a:ext cx="7462702" cy="6432139"/>
          </a:xfrm>
          <a:prstGeom prst="rect">
            <a:avLst/>
          </a:prstGeom>
        </p:spPr>
      </p:pic>
      <p:pic>
        <p:nvPicPr>
          <p:cNvPr id="6" name="Content Placeholder 4">
            <a:extLst>
              <a:ext uri="{FF2B5EF4-FFF2-40B4-BE49-F238E27FC236}">
                <a16:creationId xmlns:a16="http://schemas.microsoft.com/office/drawing/2014/main" id="{E1D64828-E124-74AF-97E1-AADD69AF3FF1}"/>
              </a:ext>
            </a:extLst>
          </p:cNvPr>
          <p:cNvPicPr>
            <a:picLocks noChangeAspect="1"/>
          </p:cNvPicPr>
          <p:nvPr/>
        </p:nvPicPr>
        <p:blipFill>
          <a:blip r:embed="rId4"/>
          <a:stretch>
            <a:fillRect/>
          </a:stretch>
        </p:blipFill>
        <p:spPr>
          <a:xfrm>
            <a:off x="7590949" y="442821"/>
            <a:ext cx="3634603" cy="6202248"/>
          </a:xfrm>
          <a:prstGeom prst="rect">
            <a:avLst/>
          </a:prstGeom>
        </p:spPr>
      </p:pic>
      <p:sp>
        <p:nvSpPr>
          <p:cNvPr id="7" name="TextBox 6">
            <a:extLst>
              <a:ext uri="{FF2B5EF4-FFF2-40B4-BE49-F238E27FC236}">
                <a16:creationId xmlns:a16="http://schemas.microsoft.com/office/drawing/2014/main" id="{469E1103-6C8B-118E-951A-0AB827C05F71}"/>
              </a:ext>
            </a:extLst>
          </p:cNvPr>
          <p:cNvSpPr txBox="1"/>
          <p:nvPr/>
        </p:nvSpPr>
        <p:spPr>
          <a:xfrm>
            <a:off x="0" y="6628424"/>
            <a:ext cx="3850734" cy="246221"/>
          </a:xfrm>
          <a:prstGeom prst="rect">
            <a:avLst/>
          </a:prstGeom>
          <a:noFill/>
        </p:spPr>
        <p:txBody>
          <a:bodyPr wrap="none" rtlCol="0">
            <a:spAutoFit/>
          </a:bodyPr>
          <a:lstStyle/>
          <a:p>
            <a:r>
              <a:rPr lang="en-US" sz="1000" dirty="0"/>
              <a:t>Gallo-Bernal S et al, Cystic kidney disease in TSC, Ped Nephrology 2023</a:t>
            </a:r>
          </a:p>
        </p:txBody>
      </p:sp>
    </p:spTree>
    <p:extLst>
      <p:ext uri="{BB962C8B-B14F-4D97-AF65-F5344CB8AC3E}">
        <p14:creationId xmlns:p14="http://schemas.microsoft.com/office/powerpoint/2010/main" val="30676540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Kidney Manifestations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Kidney contributes to one of the leading causes of mortality </a:t>
            </a:r>
          </a:p>
          <a:p>
            <a:r>
              <a:rPr lang="en-US" dirty="0"/>
              <a:t>Renal manifestations more prominent in TSC2</a:t>
            </a:r>
          </a:p>
          <a:p>
            <a:endParaRPr lang="en-US" dirty="0"/>
          </a:p>
          <a:p>
            <a:r>
              <a:rPr lang="en-US" dirty="0"/>
              <a:t>Types</a:t>
            </a:r>
          </a:p>
          <a:p>
            <a:pPr lvl="1"/>
            <a:r>
              <a:rPr lang="en-US" dirty="0"/>
              <a:t>Angiomyolipoma </a:t>
            </a:r>
          </a:p>
          <a:p>
            <a:pPr lvl="1"/>
            <a:r>
              <a:rPr lang="en-US" dirty="0"/>
              <a:t>Cystic Diseases </a:t>
            </a:r>
          </a:p>
          <a:p>
            <a:pPr lvl="1"/>
            <a:r>
              <a:rPr lang="en-US" b="1" dirty="0"/>
              <a:t>Renal Cell Carcinoma</a:t>
            </a:r>
          </a:p>
          <a:p>
            <a:pPr marL="0" indent="0">
              <a:buNone/>
            </a:pPr>
            <a:endParaRPr lang="en-US" dirty="0"/>
          </a:p>
          <a:p>
            <a:endParaRPr lang="en-US" dirty="0"/>
          </a:p>
        </p:txBody>
      </p:sp>
      <p:sp>
        <p:nvSpPr>
          <p:cNvPr id="2" name="TextBox 1">
            <a:extLst>
              <a:ext uri="{FF2B5EF4-FFF2-40B4-BE49-F238E27FC236}">
                <a16:creationId xmlns:a16="http://schemas.microsoft.com/office/drawing/2014/main" id="{1E66CA44-9BA1-0DA6-2C95-587C6AE209AB}"/>
              </a:ext>
            </a:extLst>
          </p:cNvPr>
          <p:cNvSpPr txBox="1"/>
          <p:nvPr/>
        </p:nvSpPr>
        <p:spPr>
          <a:xfrm>
            <a:off x="0" y="6611779"/>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pic>
        <p:nvPicPr>
          <p:cNvPr id="6" name="Content Placeholder 4">
            <a:extLst>
              <a:ext uri="{FF2B5EF4-FFF2-40B4-BE49-F238E27FC236}">
                <a16:creationId xmlns:a16="http://schemas.microsoft.com/office/drawing/2014/main" id="{F809E435-BEBF-4F57-5EFC-F7D721148422}"/>
              </a:ext>
            </a:extLst>
          </p:cNvPr>
          <p:cNvPicPr>
            <a:picLocks noChangeAspect="1"/>
          </p:cNvPicPr>
          <p:nvPr/>
        </p:nvPicPr>
        <p:blipFill>
          <a:blip r:embed="rId3"/>
          <a:stretch>
            <a:fillRect/>
          </a:stretch>
        </p:blipFill>
        <p:spPr>
          <a:xfrm>
            <a:off x="5900500" y="2793279"/>
            <a:ext cx="5872400" cy="3601092"/>
          </a:xfrm>
          <a:prstGeom prst="rect">
            <a:avLst/>
          </a:prstGeom>
        </p:spPr>
      </p:pic>
    </p:spTree>
    <p:extLst>
      <p:ext uri="{BB962C8B-B14F-4D97-AF65-F5344CB8AC3E}">
        <p14:creationId xmlns:p14="http://schemas.microsoft.com/office/powerpoint/2010/main" val="27901348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Renal Cell Carcinoma</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Prevalence 2-4%, similar to that of the general population</a:t>
            </a:r>
          </a:p>
          <a:p>
            <a:r>
              <a:rPr lang="en-US" dirty="0"/>
              <a:t>Median age of onset: 37.5 years old vs 66 years old</a:t>
            </a:r>
          </a:p>
          <a:p>
            <a:pPr lvl="1"/>
            <a:r>
              <a:rPr lang="en-US" dirty="0"/>
              <a:t>As young as 7 years old</a:t>
            </a:r>
          </a:p>
          <a:p>
            <a:r>
              <a:rPr lang="en-US" dirty="0"/>
              <a:t>TSC1 mutations are over-represented in this population</a:t>
            </a:r>
          </a:p>
          <a:p>
            <a:r>
              <a:rPr lang="en-US" dirty="0"/>
              <a:t>Careful evaluation in radiologic features should be taken</a:t>
            </a:r>
          </a:p>
          <a:p>
            <a:pPr lvl="1"/>
            <a:r>
              <a:rPr lang="en-US" dirty="0"/>
              <a:t>Atypical (fat poor-invisible) AMLs can often be mistaken as RCC </a:t>
            </a:r>
          </a:p>
          <a:p>
            <a:pPr lvl="1"/>
            <a:r>
              <a:rPr lang="en-US" dirty="0"/>
              <a:t>Rate of growth &lt;5mm/year for AMLs</a:t>
            </a:r>
          </a:p>
          <a:p>
            <a:pPr lvl="1"/>
            <a:r>
              <a:rPr lang="en-US" dirty="0"/>
              <a:t>May require tissue sample to help differentiate prior to aggressive interventions (nephrectomy). Using a HMB-45 stain to help distinguish (fat-poor AML)</a:t>
            </a:r>
          </a:p>
          <a:p>
            <a:endParaRPr lang="en-US" dirty="0"/>
          </a:p>
        </p:txBody>
      </p:sp>
    </p:spTree>
    <p:extLst>
      <p:ext uri="{BB962C8B-B14F-4D97-AF65-F5344CB8AC3E}">
        <p14:creationId xmlns:p14="http://schemas.microsoft.com/office/powerpoint/2010/main" val="360973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ssolve">
                                      <p:cBhvr>
                                        <p:cTn id="25" dur="500"/>
                                        <p:tgtEl>
                                          <p:spTgt spid="5">
                                            <p:txEl>
                                              <p:pRg st="4" end="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dissolve">
                                      <p:cBhvr>
                                        <p:cTn id="28" dur="500"/>
                                        <p:tgtEl>
                                          <p:spTgt spid="5">
                                            <p:txEl>
                                              <p:pRg st="5" end="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dissolve">
                                      <p:cBhvr>
                                        <p:cTn id="31" dur="500"/>
                                        <p:tgtEl>
                                          <p:spTgt spid="5">
                                            <p:txEl>
                                              <p:pRg st="6" end="6"/>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32131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Renal Cell Carcinoma</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lnSpcReduction="10000"/>
          </a:bodyPr>
          <a:lstStyle/>
          <a:p>
            <a:r>
              <a:rPr lang="en-US" sz="2400" dirty="0"/>
              <a:t>TSC Associated Papillary RCC, Renal </a:t>
            </a:r>
            <a:r>
              <a:rPr lang="en-US" sz="2400" dirty="0" err="1"/>
              <a:t>Angiomyo</a:t>
            </a:r>
            <a:r>
              <a:rPr lang="en-US" sz="2400"/>
              <a:t>-adenomatous Tumor </a:t>
            </a:r>
            <a:r>
              <a:rPr lang="en-US" sz="2400" dirty="0"/>
              <a:t>(RAT), or RCC with smooth muscle stroma (30-50%)</a:t>
            </a:r>
          </a:p>
          <a:p>
            <a:r>
              <a:rPr lang="en-US" sz="2400" dirty="0"/>
              <a:t>Hybrid </a:t>
            </a:r>
            <a:r>
              <a:rPr lang="en-US" sz="2400" dirty="0" err="1"/>
              <a:t>Oncocytic</a:t>
            </a:r>
            <a:r>
              <a:rPr lang="en-US" sz="2400" dirty="0"/>
              <a:t> Chromophobe Tumor (HOCT) (30-50%)</a:t>
            </a:r>
          </a:p>
          <a:p>
            <a:r>
              <a:rPr lang="en-US" sz="2400" dirty="0"/>
              <a:t>Unclassified, Granular Eosinophil </a:t>
            </a:r>
            <a:r>
              <a:rPr lang="en-US" sz="2400" dirty="0" err="1"/>
              <a:t>Macrocystic</a:t>
            </a:r>
            <a:r>
              <a:rPr lang="en-US" sz="2400" dirty="0"/>
              <a:t>  (10-15%)</a:t>
            </a:r>
          </a:p>
          <a:p>
            <a:pPr lvl="1"/>
            <a:r>
              <a:rPr lang="en-US" dirty="0"/>
              <a:t>Contain both solid and cystic foci</a:t>
            </a:r>
          </a:p>
          <a:p>
            <a:endParaRPr lang="en-US" sz="2400" dirty="0"/>
          </a:p>
          <a:p>
            <a:r>
              <a:rPr lang="en-US" sz="2400" dirty="0"/>
              <a:t>These tumors are HMB-45-negative (rule-out AMLs)</a:t>
            </a:r>
          </a:p>
          <a:p>
            <a:endParaRPr lang="en-US" sz="2400" dirty="0"/>
          </a:p>
          <a:p>
            <a:r>
              <a:rPr lang="en-US" sz="2400" dirty="0"/>
              <a:t>TSC1 and TSC2 mutations occur in sporadic RCC in general population</a:t>
            </a:r>
          </a:p>
          <a:p>
            <a:pPr lvl="1"/>
            <a:r>
              <a:rPr lang="en-US" sz="2000" dirty="0"/>
              <a:t>clear cell RCC (2-5%)</a:t>
            </a:r>
          </a:p>
          <a:p>
            <a:pPr lvl="1"/>
            <a:r>
              <a:rPr lang="en-US" sz="2000" dirty="0"/>
              <a:t>Chromophobe RCC (4-10%)</a:t>
            </a:r>
          </a:p>
          <a:p>
            <a:pPr marL="0" indent="0">
              <a:buNone/>
            </a:pPr>
            <a:endParaRPr lang="en-US" dirty="0"/>
          </a:p>
          <a:p>
            <a:endParaRPr lang="en-US" dirty="0"/>
          </a:p>
        </p:txBody>
      </p:sp>
      <p:sp>
        <p:nvSpPr>
          <p:cNvPr id="2" name="TextBox 1">
            <a:extLst>
              <a:ext uri="{FF2B5EF4-FFF2-40B4-BE49-F238E27FC236}">
                <a16:creationId xmlns:a16="http://schemas.microsoft.com/office/drawing/2014/main" id="{E5E3608A-B60A-DED2-E688-C0E2D7CB88B7}"/>
              </a:ext>
            </a:extLst>
          </p:cNvPr>
          <p:cNvSpPr txBox="1"/>
          <p:nvPr/>
        </p:nvSpPr>
        <p:spPr>
          <a:xfrm>
            <a:off x="0" y="6611779"/>
            <a:ext cx="2302233" cy="246221"/>
          </a:xfrm>
          <a:prstGeom prst="rect">
            <a:avLst/>
          </a:prstGeom>
          <a:noFill/>
        </p:spPr>
        <p:txBody>
          <a:bodyPr wrap="none" rtlCol="0">
            <a:spAutoFit/>
          </a:bodyPr>
          <a:lstStyle/>
          <a:p>
            <a:r>
              <a:rPr lang="en-US" sz="1000" b="0" i="0" dirty="0">
                <a:solidFill>
                  <a:srgbClr val="212121"/>
                </a:solidFill>
                <a:effectLst/>
              </a:rPr>
              <a:t>Henske EP, et al, RCC in TSC, Genes 2021</a:t>
            </a:r>
            <a:endParaRPr lang="en-US" sz="1000" dirty="0"/>
          </a:p>
        </p:txBody>
      </p:sp>
    </p:spTree>
    <p:extLst>
      <p:ext uri="{BB962C8B-B14F-4D97-AF65-F5344CB8AC3E}">
        <p14:creationId xmlns:p14="http://schemas.microsoft.com/office/powerpoint/2010/main" val="285522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dissolve">
                                      <p:cBhvr>
                                        <p:cTn id="26" dur="500"/>
                                        <p:tgtEl>
                                          <p:spTgt spid="5">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dissolve">
                                      <p:cBhvr>
                                        <p:cTn id="29" dur="500"/>
                                        <p:tgtEl>
                                          <p:spTgt spid="5">
                                            <p:txEl>
                                              <p:pRg st="8" end="8"/>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dissolve">
                                      <p:cBhvr>
                                        <p:cTn id="3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b="1" dirty="0"/>
              <a:t>Simple Cysts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1" y="1825625"/>
            <a:ext cx="7504416" cy="4351338"/>
          </a:xfrm>
        </p:spPr>
        <p:txBody>
          <a:bodyPr>
            <a:normAutofit fontScale="85000" lnSpcReduction="20000"/>
          </a:bodyPr>
          <a:lstStyle/>
          <a:p>
            <a:r>
              <a:rPr lang="en-US" dirty="0"/>
              <a:t>Benign Cysts</a:t>
            </a:r>
          </a:p>
          <a:p>
            <a:r>
              <a:rPr lang="en-US" dirty="0"/>
              <a:t>Prevalence: 1 in 10 individuals, accounts for the majority of renal lesions</a:t>
            </a:r>
          </a:p>
          <a:p>
            <a:r>
              <a:rPr lang="en-US" dirty="0"/>
              <a:t>Very rare in childhood (&lt;2%) </a:t>
            </a:r>
          </a:p>
          <a:p>
            <a:r>
              <a:rPr lang="en-US" dirty="0"/>
              <a:t>Location: Typically Renal Cortex</a:t>
            </a:r>
          </a:p>
          <a:p>
            <a:r>
              <a:rPr lang="en-US" dirty="0"/>
              <a:t>Ultrasound Features:</a:t>
            </a:r>
          </a:p>
          <a:p>
            <a:pPr lvl="1"/>
            <a:r>
              <a:rPr lang="en-US" dirty="0"/>
              <a:t>Well-defined, smooth, thin walls, no vascular component </a:t>
            </a:r>
          </a:p>
          <a:p>
            <a:pPr lvl="1"/>
            <a:r>
              <a:rPr lang="en-US" dirty="0"/>
              <a:t>Anechoic (dark)</a:t>
            </a:r>
          </a:p>
          <a:p>
            <a:r>
              <a:rPr lang="en-US" dirty="0"/>
              <a:t>Asymptomatic, no treatment or follow-up is recommended. The risk of malignancy is low.</a:t>
            </a:r>
          </a:p>
          <a:p>
            <a:r>
              <a:rPr lang="en-US" dirty="0"/>
              <a:t>If &gt;1 cyst is found in pediatric patients or a family history of inherited cystic disease, work-up should be completed</a:t>
            </a:r>
          </a:p>
        </p:txBody>
      </p:sp>
      <p:pic>
        <p:nvPicPr>
          <p:cNvPr id="2" name="Picture 1" descr="A close-up of a ultrasound&#10;&#10;Description automatically generated">
            <a:extLst>
              <a:ext uri="{FF2B5EF4-FFF2-40B4-BE49-F238E27FC236}">
                <a16:creationId xmlns:a16="http://schemas.microsoft.com/office/drawing/2014/main" id="{9F1BA3B4-CEFD-2443-10B7-3DBCF5DC80FC}"/>
              </a:ext>
            </a:extLst>
          </p:cNvPr>
          <p:cNvPicPr>
            <a:picLocks noChangeAspect="1"/>
          </p:cNvPicPr>
          <p:nvPr/>
        </p:nvPicPr>
        <p:blipFill>
          <a:blip r:embed="rId4"/>
          <a:stretch>
            <a:fillRect/>
          </a:stretch>
        </p:blipFill>
        <p:spPr>
          <a:xfrm>
            <a:off x="8554199" y="1400457"/>
            <a:ext cx="3279095" cy="4573638"/>
          </a:xfrm>
          <a:prstGeom prst="rect">
            <a:avLst/>
          </a:prstGeom>
        </p:spPr>
      </p:pic>
    </p:spTree>
    <p:extLst>
      <p:ext uri="{BB962C8B-B14F-4D97-AF65-F5344CB8AC3E}">
        <p14:creationId xmlns:p14="http://schemas.microsoft.com/office/powerpoint/2010/main" val="13102209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32131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a:xfrm>
            <a:off x="518160" y="488949"/>
            <a:ext cx="11155680" cy="1009651"/>
          </a:xfrm>
        </p:spPr>
        <p:txBody>
          <a:bodyPr>
            <a:noAutofit/>
          </a:bodyPr>
          <a:lstStyle/>
          <a:p>
            <a:pPr algn="ctr"/>
            <a:r>
              <a:rPr lang="en-US" sz="3200" b="1" i="0" dirty="0">
                <a:solidFill>
                  <a:srgbClr val="232323"/>
                </a:solidFill>
                <a:effectLst/>
              </a:rPr>
              <a:t>Biological pathways and the resulting therapeutic targets in RCC</a:t>
            </a:r>
            <a:endParaRPr lang="en-US" sz="3200" b="1"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pPr marL="0" indent="0">
              <a:buNone/>
            </a:pPr>
            <a:endParaRPr lang="en-US" dirty="0"/>
          </a:p>
          <a:p>
            <a:endParaRPr lang="en-US" dirty="0"/>
          </a:p>
        </p:txBody>
      </p:sp>
      <p:pic>
        <p:nvPicPr>
          <p:cNvPr id="6" name="Picture 5">
            <a:extLst>
              <a:ext uri="{FF2B5EF4-FFF2-40B4-BE49-F238E27FC236}">
                <a16:creationId xmlns:a16="http://schemas.microsoft.com/office/drawing/2014/main" id="{6BDF38CF-A293-5452-8F98-F59857CF0A50}"/>
              </a:ext>
            </a:extLst>
          </p:cNvPr>
          <p:cNvPicPr>
            <a:picLocks noChangeAspect="1"/>
          </p:cNvPicPr>
          <p:nvPr/>
        </p:nvPicPr>
        <p:blipFill>
          <a:blip r:embed="rId3"/>
          <a:stretch>
            <a:fillRect/>
          </a:stretch>
        </p:blipFill>
        <p:spPr>
          <a:xfrm>
            <a:off x="2393950" y="1244758"/>
            <a:ext cx="7404100" cy="5359400"/>
          </a:xfrm>
          <a:prstGeom prst="rect">
            <a:avLst/>
          </a:prstGeom>
        </p:spPr>
      </p:pic>
      <p:sp>
        <p:nvSpPr>
          <p:cNvPr id="7" name="TextBox 6">
            <a:extLst>
              <a:ext uri="{FF2B5EF4-FFF2-40B4-BE49-F238E27FC236}">
                <a16:creationId xmlns:a16="http://schemas.microsoft.com/office/drawing/2014/main" id="{630950A2-0A9A-F55C-3CC8-18CED47ABD59}"/>
              </a:ext>
            </a:extLst>
          </p:cNvPr>
          <p:cNvSpPr txBox="1"/>
          <p:nvPr/>
        </p:nvSpPr>
        <p:spPr>
          <a:xfrm>
            <a:off x="0" y="6684962"/>
            <a:ext cx="5695790" cy="246221"/>
          </a:xfrm>
          <a:prstGeom prst="rect">
            <a:avLst/>
          </a:prstGeom>
          <a:noFill/>
        </p:spPr>
        <p:txBody>
          <a:bodyPr wrap="none" rtlCol="0">
            <a:spAutoFit/>
          </a:bodyPr>
          <a:lstStyle/>
          <a:p>
            <a:r>
              <a:rPr lang="en-US" sz="1000" b="0" i="0" dirty="0">
                <a:effectLst/>
              </a:rPr>
              <a:t>Up-To-Date: </a:t>
            </a:r>
            <a:r>
              <a:rPr lang="en-US" sz="1000" b="0" i="1" dirty="0">
                <a:effectLst/>
                <a:latin typeface="Noto Sans" panose="020B0502040504020204" pitchFamily="34" charset="0"/>
              </a:rPr>
              <a:t>Reproduced from: </a:t>
            </a:r>
            <a:r>
              <a:rPr lang="en-US" sz="1000" b="0" i="1" dirty="0" err="1">
                <a:effectLst/>
                <a:latin typeface="Noto Sans" panose="020B0502040504020204" pitchFamily="34" charset="0"/>
              </a:rPr>
              <a:t>Rini</a:t>
            </a:r>
            <a:r>
              <a:rPr lang="en-US" sz="1000" b="0" i="1" dirty="0">
                <a:effectLst/>
                <a:latin typeface="Noto Sans" panose="020B0502040504020204" pitchFamily="34" charset="0"/>
              </a:rPr>
              <a:t> BI, Campbell SC, </a:t>
            </a:r>
            <a:r>
              <a:rPr lang="en-US" sz="1000" b="0" i="1" dirty="0" err="1">
                <a:effectLst/>
                <a:latin typeface="Noto Sans" panose="020B0502040504020204" pitchFamily="34" charset="0"/>
              </a:rPr>
              <a:t>Escudier</a:t>
            </a:r>
            <a:r>
              <a:rPr lang="en-US" sz="1000" b="0" i="1" dirty="0">
                <a:effectLst/>
                <a:latin typeface="Noto Sans" panose="020B0502040504020204" pitchFamily="34" charset="0"/>
              </a:rPr>
              <a:t> B. Renal cell carcinoma. Lancet 2009</a:t>
            </a:r>
            <a:endParaRPr lang="en-US" sz="1000" dirty="0"/>
          </a:p>
        </p:txBody>
      </p:sp>
    </p:spTree>
    <p:extLst>
      <p:ext uri="{BB962C8B-B14F-4D97-AF65-F5344CB8AC3E}">
        <p14:creationId xmlns:p14="http://schemas.microsoft.com/office/powerpoint/2010/main" val="2508639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Kidney Manifestations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Kidney contributes to one of the leading causes of mortality </a:t>
            </a:r>
          </a:p>
          <a:p>
            <a:r>
              <a:rPr lang="en-US" dirty="0"/>
              <a:t>Renal manifestations more prominent in TSC2</a:t>
            </a:r>
          </a:p>
          <a:p>
            <a:endParaRPr lang="en-US" dirty="0"/>
          </a:p>
          <a:p>
            <a:r>
              <a:rPr lang="en-US" dirty="0"/>
              <a:t>Types</a:t>
            </a:r>
          </a:p>
          <a:p>
            <a:pPr lvl="1"/>
            <a:r>
              <a:rPr lang="en-US" dirty="0"/>
              <a:t>Angiomyolipoma </a:t>
            </a:r>
          </a:p>
          <a:p>
            <a:pPr lvl="1"/>
            <a:r>
              <a:rPr lang="en-US" dirty="0"/>
              <a:t>Cystic Diseases </a:t>
            </a:r>
          </a:p>
          <a:p>
            <a:pPr lvl="1"/>
            <a:r>
              <a:rPr lang="en-US" dirty="0"/>
              <a:t>Renal Cell Carcinoma</a:t>
            </a:r>
          </a:p>
          <a:p>
            <a:pPr lvl="1"/>
            <a:r>
              <a:rPr lang="en-US" b="1" dirty="0"/>
              <a:t>Chronic Kidney Disease </a:t>
            </a:r>
          </a:p>
          <a:p>
            <a:endParaRPr lang="en-US" dirty="0"/>
          </a:p>
          <a:p>
            <a:endParaRPr lang="en-US" dirty="0"/>
          </a:p>
        </p:txBody>
      </p:sp>
      <p:sp>
        <p:nvSpPr>
          <p:cNvPr id="2" name="TextBox 1">
            <a:extLst>
              <a:ext uri="{FF2B5EF4-FFF2-40B4-BE49-F238E27FC236}">
                <a16:creationId xmlns:a16="http://schemas.microsoft.com/office/drawing/2014/main" id="{1E66CA44-9BA1-0DA6-2C95-587C6AE209AB}"/>
              </a:ext>
            </a:extLst>
          </p:cNvPr>
          <p:cNvSpPr txBox="1"/>
          <p:nvPr/>
        </p:nvSpPr>
        <p:spPr>
          <a:xfrm>
            <a:off x="0" y="6611779"/>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pic>
        <p:nvPicPr>
          <p:cNvPr id="6" name="Content Placeholder 4">
            <a:extLst>
              <a:ext uri="{FF2B5EF4-FFF2-40B4-BE49-F238E27FC236}">
                <a16:creationId xmlns:a16="http://schemas.microsoft.com/office/drawing/2014/main" id="{F809E435-BEBF-4F57-5EFC-F7D721148422}"/>
              </a:ext>
            </a:extLst>
          </p:cNvPr>
          <p:cNvPicPr>
            <a:picLocks noChangeAspect="1"/>
          </p:cNvPicPr>
          <p:nvPr/>
        </p:nvPicPr>
        <p:blipFill>
          <a:blip r:embed="rId3"/>
          <a:stretch>
            <a:fillRect/>
          </a:stretch>
        </p:blipFill>
        <p:spPr>
          <a:xfrm>
            <a:off x="5900500" y="2793279"/>
            <a:ext cx="5872400" cy="3601092"/>
          </a:xfrm>
          <a:prstGeom prst="rect">
            <a:avLst/>
          </a:prstGeom>
        </p:spPr>
      </p:pic>
    </p:spTree>
    <p:extLst>
      <p:ext uri="{BB962C8B-B14F-4D97-AF65-F5344CB8AC3E}">
        <p14:creationId xmlns:p14="http://schemas.microsoft.com/office/powerpoint/2010/main" val="17193831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Chronic Kidney Disease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Approximately 40% will have premature loss of kidney function with a eGFR &lt;60 ml/min by the 5</a:t>
            </a:r>
            <a:r>
              <a:rPr lang="en-US" baseline="30000" dirty="0"/>
              <a:t>th</a:t>
            </a:r>
            <a:r>
              <a:rPr lang="en-US" dirty="0"/>
              <a:t> decade</a:t>
            </a:r>
          </a:p>
          <a:p>
            <a:endParaRPr lang="en-US" dirty="0"/>
          </a:p>
          <a:p>
            <a:r>
              <a:rPr lang="en-US" dirty="0"/>
              <a:t>Functional decline is likely multifactorial due to mass effects by tissue-distorting lesions, consequences of hemorrhage, potential nephron loss from interventions, and hypertension</a:t>
            </a:r>
          </a:p>
          <a:p>
            <a:endParaRPr lang="en-US" dirty="0"/>
          </a:p>
          <a:p>
            <a:r>
              <a:rPr lang="en-US" dirty="0"/>
              <a:t>Reported percentage of those requiring kidney replacement therapy (1-3%) is relatively low, there are multiple factors </a:t>
            </a:r>
          </a:p>
          <a:p>
            <a:endParaRPr lang="en-US" dirty="0"/>
          </a:p>
        </p:txBody>
      </p:sp>
    </p:spTree>
    <p:extLst>
      <p:ext uri="{BB962C8B-B14F-4D97-AF65-F5344CB8AC3E}">
        <p14:creationId xmlns:p14="http://schemas.microsoft.com/office/powerpoint/2010/main" val="331498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25400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Kidney Manifestations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lnSpcReduction="10000"/>
          </a:bodyPr>
          <a:lstStyle/>
          <a:p>
            <a:r>
              <a:rPr lang="en-US" dirty="0"/>
              <a:t>Kidney contributes to one of the leading causes of mortality </a:t>
            </a:r>
          </a:p>
          <a:p>
            <a:r>
              <a:rPr lang="en-US" dirty="0"/>
              <a:t>Renal manifestations more prominent in TSC2</a:t>
            </a:r>
          </a:p>
          <a:p>
            <a:endParaRPr lang="en-US" dirty="0"/>
          </a:p>
          <a:p>
            <a:r>
              <a:rPr lang="en-US" dirty="0"/>
              <a:t>Types</a:t>
            </a:r>
          </a:p>
          <a:p>
            <a:pPr lvl="1"/>
            <a:r>
              <a:rPr lang="en-US" dirty="0"/>
              <a:t>Angiomyolipoma (80%)</a:t>
            </a:r>
          </a:p>
          <a:p>
            <a:pPr lvl="1"/>
            <a:r>
              <a:rPr lang="en-US" dirty="0"/>
              <a:t>Cystic Diseases (50%)</a:t>
            </a:r>
          </a:p>
          <a:p>
            <a:pPr lvl="1"/>
            <a:r>
              <a:rPr lang="en-US" dirty="0"/>
              <a:t>Renal Cell Carcinoma (2-4%)</a:t>
            </a:r>
          </a:p>
          <a:p>
            <a:pPr lvl="1"/>
            <a:r>
              <a:rPr lang="en-US" dirty="0"/>
              <a:t>Chronic Kidney Disease (&gt;40%)</a:t>
            </a:r>
          </a:p>
          <a:p>
            <a:endParaRPr lang="en-US" dirty="0"/>
          </a:p>
          <a:p>
            <a:r>
              <a:rPr lang="en-US" b="1" dirty="0"/>
              <a:t> Can be a combination </a:t>
            </a:r>
          </a:p>
          <a:p>
            <a:endParaRPr lang="en-US" dirty="0"/>
          </a:p>
        </p:txBody>
      </p:sp>
      <p:sp>
        <p:nvSpPr>
          <p:cNvPr id="2" name="TextBox 1">
            <a:extLst>
              <a:ext uri="{FF2B5EF4-FFF2-40B4-BE49-F238E27FC236}">
                <a16:creationId xmlns:a16="http://schemas.microsoft.com/office/drawing/2014/main" id="{1E66CA44-9BA1-0DA6-2C95-587C6AE209AB}"/>
              </a:ext>
            </a:extLst>
          </p:cNvPr>
          <p:cNvSpPr txBox="1"/>
          <p:nvPr/>
        </p:nvSpPr>
        <p:spPr>
          <a:xfrm>
            <a:off x="0" y="6604000"/>
            <a:ext cx="3381054" cy="246221"/>
          </a:xfrm>
          <a:prstGeom prst="rect">
            <a:avLst/>
          </a:prstGeom>
          <a:noFill/>
        </p:spPr>
        <p:txBody>
          <a:bodyPr wrap="none" rtlCol="0">
            <a:spAutoFit/>
          </a:bodyPr>
          <a:lstStyle/>
          <a:p>
            <a:r>
              <a:rPr lang="en-US" sz="1000" b="0" i="0" dirty="0" err="1">
                <a:solidFill>
                  <a:srgbClr val="212121"/>
                </a:solidFill>
                <a:effectLst/>
              </a:rPr>
              <a:t>Pietrobon</a:t>
            </a:r>
            <a:r>
              <a:rPr lang="en-US" sz="1000" b="0" i="0" dirty="0">
                <a:solidFill>
                  <a:srgbClr val="212121"/>
                </a:solidFill>
                <a:effectLst/>
              </a:rPr>
              <a:t> A et al, TSC Kidney Lesion Pathogenesis, JASN 2023</a:t>
            </a:r>
            <a:endParaRPr lang="en-US" sz="1000" dirty="0"/>
          </a:p>
        </p:txBody>
      </p:sp>
      <p:pic>
        <p:nvPicPr>
          <p:cNvPr id="6" name="Content Placeholder 4">
            <a:extLst>
              <a:ext uri="{FF2B5EF4-FFF2-40B4-BE49-F238E27FC236}">
                <a16:creationId xmlns:a16="http://schemas.microsoft.com/office/drawing/2014/main" id="{F809E435-BEBF-4F57-5EFC-F7D721148422}"/>
              </a:ext>
            </a:extLst>
          </p:cNvPr>
          <p:cNvPicPr>
            <a:picLocks noChangeAspect="1"/>
          </p:cNvPicPr>
          <p:nvPr/>
        </p:nvPicPr>
        <p:blipFill>
          <a:blip r:embed="rId3"/>
          <a:stretch>
            <a:fillRect/>
          </a:stretch>
        </p:blipFill>
        <p:spPr>
          <a:xfrm>
            <a:off x="5900500" y="2793279"/>
            <a:ext cx="5872400" cy="3601092"/>
          </a:xfrm>
          <a:prstGeom prst="rect">
            <a:avLst/>
          </a:prstGeom>
        </p:spPr>
      </p:pic>
    </p:spTree>
    <p:extLst>
      <p:ext uri="{BB962C8B-B14F-4D97-AF65-F5344CB8AC3E}">
        <p14:creationId xmlns:p14="http://schemas.microsoft.com/office/powerpoint/2010/main" val="16125229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Treatment Options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Goal of Treatment: </a:t>
            </a:r>
          </a:p>
          <a:p>
            <a:pPr lvl="1"/>
            <a:r>
              <a:rPr lang="en-US" dirty="0"/>
              <a:t>Preserve normal renal architecture </a:t>
            </a:r>
          </a:p>
          <a:p>
            <a:pPr lvl="1"/>
            <a:r>
              <a:rPr lang="en-US" dirty="0"/>
              <a:t>Decrease risk of spontaneous hemorrhage </a:t>
            </a:r>
          </a:p>
          <a:p>
            <a:endParaRPr lang="en-US" dirty="0"/>
          </a:p>
          <a:p>
            <a:r>
              <a:rPr lang="en-US" dirty="0"/>
              <a:t>AMLs</a:t>
            </a:r>
          </a:p>
          <a:p>
            <a:pPr lvl="1"/>
            <a:r>
              <a:rPr lang="en-US" b="1" dirty="0"/>
              <a:t>mTOR inhibitors</a:t>
            </a:r>
          </a:p>
          <a:p>
            <a:endParaRPr lang="en-US" dirty="0"/>
          </a:p>
        </p:txBody>
      </p:sp>
    </p:spTree>
    <p:extLst>
      <p:ext uri="{BB962C8B-B14F-4D97-AF65-F5344CB8AC3E}">
        <p14:creationId xmlns:p14="http://schemas.microsoft.com/office/powerpoint/2010/main" val="21425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dissolve">
                                      <p:cBhvr>
                                        <p:cTn id="18" dur="500"/>
                                        <p:tgtEl>
                                          <p:spTgt spid="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dissolve">
                                      <p:cBhvr>
                                        <p:cTn id="2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3429000"/>
            <a:ext cx="10515600" cy="2874963"/>
          </a:xfrm>
        </p:spPr>
        <p:txBody>
          <a:bodyPr>
            <a:normAutofit fontScale="92500" lnSpcReduction="10000"/>
          </a:bodyPr>
          <a:lstStyle/>
          <a:p>
            <a:r>
              <a:rPr lang="en-US" dirty="0"/>
              <a:t>24 month, nonrandomized, open-label trial, Phase 1-2</a:t>
            </a:r>
          </a:p>
          <a:p>
            <a:r>
              <a:rPr lang="en-US" dirty="0"/>
              <a:t>Sirolimus reduction of AML volume in TSC and Sporadic LAM</a:t>
            </a:r>
          </a:p>
          <a:p>
            <a:r>
              <a:rPr lang="en-US" dirty="0"/>
              <a:t>Sirolimus for 1 year then discontinuation follow-up </a:t>
            </a:r>
          </a:p>
          <a:p>
            <a:pPr lvl="1"/>
            <a:r>
              <a:rPr lang="en-US" dirty="0"/>
              <a:t>Dose adjustment for 10% reduction by targeting troughs 1-5, 5-10, 10-15</a:t>
            </a:r>
          </a:p>
          <a:p>
            <a:pPr lvl="1"/>
            <a:r>
              <a:rPr lang="en-US" dirty="0"/>
              <a:t>Nearly 50% reduction</a:t>
            </a:r>
          </a:p>
          <a:p>
            <a:r>
              <a:rPr lang="en-US" dirty="0"/>
              <a:t>AML regressed during therapy, but increase in volume after therapy was stopped</a:t>
            </a:r>
          </a:p>
          <a:p>
            <a:endParaRPr lang="en-US" dirty="0"/>
          </a:p>
        </p:txBody>
      </p:sp>
      <p:pic>
        <p:nvPicPr>
          <p:cNvPr id="2" name="Content Placeholder 4">
            <a:extLst>
              <a:ext uri="{FF2B5EF4-FFF2-40B4-BE49-F238E27FC236}">
                <a16:creationId xmlns:a16="http://schemas.microsoft.com/office/drawing/2014/main" id="{F890C9F3-3A94-CFD0-1C7C-79EC0883A9F1}"/>
              </a:ext>
            </a:extLst>
          </p:cNvPr>
          <p:cNvPicPr>
            <a:picLocks noChangeAspect="1"/>
          </p:cNvPicPr>
          <p:nvPr/>
        </p:nvPicPr>
        <p:blipFill>
          <a:blip r:embed="rId3"/>
          <a:stretch>
            <a:fillRect/>
          </a:stretch>
        </p:blipFill>
        <p:spPr>
          <a:xfrm>
            <a:off x="3092450" y="0"/>
            <a:ext cx="6007100" cy="3302000"/>
          </a:xfrm>
          <a:prstGeom prst="rect">
            <a:avLst/>
          </a:prstGeom>
        </p:spPr>
      </p:pic>
    </p:spTree>
    <p:extLst>
      <p:ext uri="{BB962C8B-B14F-4D97-AF65-F5344CB8AC3E}">
        <p14:creationId xmlns:p14="http://schemas.microsoft.com/office/powerpoint/2010/main" val="1094051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a:xfrm>
            <a:off x="838200" y="3229937"/>
            <a:ext cx="10515600" cy="3090863"/>
          </a:xfrm>
        </p:spPr>
        <p:txBody>
          <a:bodyPr>
            <a:normAutofit fontScale="62500" lnSpcReduction="20000"/>
          </a:bodyPr>
          <a:lstStyle/>
          <a:p>
            <a:r>
              <a:rPr lang="en-US" dirty="0"/>
              <a:t>Double-blind, placebo-controlled, phase 3 trial</a:t>
            </a:r>
          </a:p>
          <a:p>
            <a:r>
              <a:rPr lang="en-US" dirty="0"/>
              <a:t>&gt;18 years old, at least 1 AML &gt;3cm and definite diagnosis of TSC or LAM</a:t>
            </a:r>
          </a:p>
          <a:p>
            <a:r>
              <a:rPr lang="en-US" dirty="0"/>
              <a:t>2:1 randomization (118 patients) </a:t>
            </a:r>
          </a:p>
          <a:p>
            <a:r>
              <a:rPr lang="en-US" dirty="0" err="1"/>
              <a:t>Everolimus</a:t>
            </a:r>
            <a:r>
              <a:rPr lang="en-US" dirty="0"/>
              <a:t> 10mg per day </a:t>
            </a:r>
          </a:p>
          <a:p>
            <a:r>
              <a:rPr lang="en-US" dirty="0"/>
              <a:t>Primary Efficacy Endpoint: at least 50% reduction in total volume of target AML relative to baseline</a:t>
            </a:r>
          </a:p>
          <a:p>
            <a:pPr lvl="1"/>
            <a:r>
              <a:rPr lang="en-US" dirty="0"/>
              <a:t>Response Rate: 42% vs 0% (median time 2.9months)</a:t>
            </a:r>
          </a:p>
          <a:p>
            <a:pPr lvl="1"/>
            <a:r>
              <a:rPr lang="en-US" dirty="0"/>
              <a:t>24 weeks: 55% reach primary endpoint</a:t>
            </a:r>
          </a:p>
          <a:p>
            <a:pPr lvl="1"/>
            <a:r>
              <a:rPr lang="en-US" dirty="0"/>
              <a:t>At least 30% reduction seen in 80% of Treatment arm vs 3% in placebo</a:t>
            </a:r>
          </a:p>
          <a:p>
            <a:r>
              <a:rPr lang="en-US" dirty="0"/>
              <a:t>Secondary Endpoint: Progression free rate 98% vs 83% (6 months) and 92% and 25% (at 12 months)</a:t>
            </a:r>
          </a:p>
          <a:p>
            <a:pPr lvl="1"/>
            <a:r>
              <a:rPr lang="en-US" dirty="0"/>
              <a:t>&gt;25% increase, new AML of at least 1cm, increase in 20% of kidney volume, AML related bleeding</a:t>
            </a:r>
          </a:p>
          <a:p>
            <a:endParaRPr lang="en-US" dirty="0"/>
          </a:p>
        </p:txBody>
      </p:sp>
      <p:pic>
        <p:nvPicPr>
          <p:cNvPr id="2" name="Content Placeholder 4">
            <a:extLst>
              <a:ext uri="{FF2B5EF4-FFF2-40B4-BE49-F238E27FC236}">
                <a16:creationId xmlns:a16="http://schemas.microsoft.com/office/drawing/2014/main" id="{D35D2087-18C1-4478-613D-9B9C18419853}"/>
              </a:ext>
            </a:extLst>
          </p:cNvPr>
          <p:cNvPicPr>
            <a:picLocks noChangeAspect="1"/>
          </p:cNvPicPr>
          <p:nvPr/>
        </p:nvPicPr>
        <p:blipFill>
          <a:blip r:embed="rId3"/>
          <a:stretch>
            <a:fillRect/>
          </a:stretch>
        </p:blipFill>
        <p:spPr>
          <a:xfrm>
            <a:off x="1356189" y="-1"/>
            <a:ext cx="9144000" cy="3086100"/>
          </a:xfrm>
          <a:prstGeom prst="rect">
            <a:avLst/>
          </a:prstGeom>
        </p:spPr>
      </p:pic>
    </p:spTree>
    <p:extLst>
      <p:ext uri="{BB962C8B-B14F-4D97-AF65-F5344CB8AC3E}">
        <p14:creationId xmlns:p14="http://schemas.microsoft.com/office/powerpoint/2010/main" val="3506828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mTOR inhibitors </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fontScale="92500"/>
          </a:bodyPr>
          <a:lstStyle/>
          <a:p>
            <a:r>
              <a:rPr lang="en-US" dirty="0"/>
              <a:t>First line therapy in asymptomatic patients</a:t>
            </a:r>
          </a:p>
          <a:p>
            <a:pPr lvl="1"/>
            <a:r>
              <a:rPr lang="en-US" dirty="0"/>
              <a:t>Significant reduction in risk of renal hemorrhage </a:t>
            </a:r>
          </a:p>
          <a:p>
            <a:pPr lvl="1"/>
            <a:r>
              <a:rPr lang="en-US" dirty="0"/>
              <a:t>Tissue/Renal function sparing compared to other therapies </a:t>
            </a:r>
          </a:p>
          <a:p>
            <a:pPr lvl="1"/>
            <a:r>
              <a:rPr lang="en-US" dirty="0"/>
              <a:t>Decreased renal adverse events compared to use within transplant (mild proteinuria)</a:t>
            </a:r>
          </a:p>
          <a:p>
            <a:endParaRPr lang="en-US" dirty="0"/>
          </a:p>
          <a:p>
            <a:r>
              <a:rPr lang="en-US" dirty="0"/>
              <a:t>Trough goals (3-15) vs daily dosing </a:t>
            </a:r>
          </a:p>
          <a:p>
            <a:pPr lvl="1"/>
            <a:r>
              <a:rPr lang="en-US" dirty="0"/>
              <a:t>Slow progression with increasing dose based upon response </a:t>
            </a:r>
          </a:p>
          <a:p>
            <a:endParaRPr lang="en-US" dirty="0"/>
          </a:p>
          <a:p>
            <a:r>
              <a:rPr lang="en-US" dirty="0"/>
              <a:t>ADE: Stomatitis, nasopharyngitis, acne-like skin lesions, hyperlipidemia, proteinuria</a:t>
            </a:r>
          </a:p>
          <a:p>
            <a:endParaRPr lang="en-US" dirty="0"/>
          </a:p>
        </p:txBody>
      </p:sp>
    </p:spTree>
    <p:extLst>
      <p:ext uri="{BB962C8B-B14F-4D97-AF65-F5344CB8AC3E}">
        <p14:creationId xmlns:p14="http://schemas.microsoft.com/office/powerpoint/2010/main" val="127482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dissolve">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dissolve">
                                      <p:cBhvr>
                                        <p:cTn id="3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Treatment Options</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Goal of Treatment: </a:t>
            </a:r>
          </a:p>
          <a:p>
            <a:pPr lvl="1"/>
            <a:r>
              <a:rPr lang="en-US" dirty="0"/>
              <a:t>Preserve normal renal architecture </a:t>
            </a:r>
          </a:p>
          <a:p>
            <a:pPr lvl="1"/>
            <a:r>
              <a:rPr lang="en-US" dirty="0"/>
              <a:t>Decrease risk of spontaneous hemorrhage </a:t>
            </a:r>
          </a:p>
          <a:p>
            <a:endParaRPr lang="en-US" dirty="0"/>
          </a:p>
          <a:p>
            <a:r>
              <a:rPr lang="en-US" dirty="0"/>
              <a:t>AMLs</a:t>
            </a:r>
          </a:p>
          <a:p>
            <a:pPr lvl="1"/>
            <a:r>
              <a:rPr lang="en-US" dirty="0"/>
              <a:t>mTOR inhibitors</a:t>
            </a:r>
          </a:p>
          <a:p>
            <a:pPr lvl="1"/>
            <a:r>
              <a:rPr lang="en-US" b="1" dirty="0"/>
              <a:t>Embolization</a:t>
            </a:r>
          </a:p>
          <a:p>
            <a:pPr lvl="1"/>
            <a:r>
              <a:rPr lang="en-US" b="1" dirty="0"/>
              <a:t>Nephrectomy </a:t>
            </a:r>
          </a:p>
          <a:p>
            <a:endParaRPr lang="en-US" dirty="0"/>
          </a:p>
        </p:txBody>
      </p:sp>
    </p:spTree>
    <p:extLst>
      <p:ext uri="{BB962C8B-B14F-4D97-AF65-F5344CB8AC3E}">
        <p14:creationId xmlns:p14="http://schemas.microsoft.com/office/powerpoint/2010/main" val="12173134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93AA7-1BEF-974D-A553-480D52E91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98CE5FB-6038-934F-A804-342BA74ADA99}"/>
              </a:ext>
            </a:extLst>
          </p:cNvPr>
          <p:cNvSpPr>
            <a:spLocks noGrp="1"/>
          </p:cNvSpPr>
          <p:nvPr>
            <p:ph type="title"/>
          </p:nvPr>
        </p:nvSpPr>
        <p:spPr/>
        <p:txBody>
          <a:bodyPr/>
          <a:lstStyle/>
          <a:p>
            <a:r>
              <a:rPr lang="en-US" dirty="0"/>
              <a:t>Embolization and Nephrectomy</a:t>
            </a:r>
          </a:p>
        </p:txBody>
      </p:sp>
      <p:sp>
        <p:nvSpPr>
          <p:cNvPr id="5" name="Content Placeholder 4">
            <a:extLst>
              <a:ext uri="{FF2B5EF4-FFF2-40B4-BE49-F238E27FC236}">
                <a16:creationId xmlns:a16="http://schemas.microsoft.com/office/drawing/2014/main" id="{FB5AF1A9-D738-9847-A5AA-4B7902C3AE56}"/>
              </a:ext>
            </a:extLst>
          </p:cNvPr>
          <p:cNvSpPr>
            <a:spLocks noGrp="1"/>
          </p:cNvSpPr>
          <p:nvPr>
            <p:ph idx="1"/>
          </p:nvPr>
        </p:nvSpPr>
        <p:spPr/>
        <p:txBody>
          <a:bodyPr>
            <a:normAutofit/>
          </a:bodyPr>
          <a:lstStyle/>
          <a:p>
            <a:r>
              <a:rPr lang="en-US" dirty="0"/>
              <a:t>One lesion at a time</a:t>
            </a:r>
          </a:p>
          <a:p>
            <a:r>
              <a:rPr lang="en-US" dirty="0"/>
              <a:t>Not all lesions are amendable to intravascular intervention (location, vascularity)</a:t>
            </a:r>
          </a:p>
          <a:p>
            <a:r>
              <a:rPr lang="en-US" dirty="0"/>
              <a:t>Post-Embolization Syndrome</a:t>
            </a:r>
          </a:p>
          <a:p>
            <a:pPr lvl="1"/>
            <a:r>
              <a:rPr lang="en-US" dirty="0"/>
              <a:t>Significantly reduced with steroids</a:t>
            </a:r>
            <a:r>
              <a:rPr lang="en-US" baseline="30000" dirty="0"/>
              <a:t>1</a:t>
            </a:r>
            <a:endParaRPr lang="en-US" dirty="0"/>
          </a:p>
          <a:p>
            <a:r>
              <a:rPr lang="en-US" dirty="0"/>
              <a:t>Collateral damage to surrounding normal renal parenchyma  </a:t>
            </a:r>
          </a:p>
          <a:p>
            <a:r>
              <a:rPr lang="en-US" dirty="0"/>
              <a:t>Best size reduction of up to 50%</a:t>
            </a:r>
            <a:r>
              <a:rPr lang="en-US" baseline="30000" dirty="0"/>
              <a:t>2</a:t>
            </a:r>
            <a:endParaRPr lang="en-US" dirty="0"/>
          </a:p>
          <a:p>
            <a:endParaRPr lang="en-US" dirty="0"/>
          </a:p>
          <a:p>
            <a:r>
              <a:rPr lang="en-US" dirty="0"/>
              <a:t>First line – Acute/active hemorrhage</a:t>
            </a:r>
            <a:r>
              <a:rPr lang="en-US" baseline="30000" dirty="0"/>
              <a:t>3</a:t>
            </a:r>
            <a:endParaRPr lang="en-US" dirty="0"/>
          </a:p>
          <a:p>
            <a:endParaRPr lang="en-US" dirty="0"/>
          </a:p>
        </p:txBody>
      </p:sp>
      <p:sp>
        <p:nvSpPr>
          <p:cNvPr id="2" name="TextBox 1">
            <a:extLst>
              <a:ext uri="{FF2B5EF4-FFF2-40B4-BE49-F238E27FC236}">
                <a16:creationId xmlns:a16="http://schemas.microsoft.com/office/drawing/2014/main" id="{AA8D5D41-C6AD-DB37-DA5D-95B22F1F71E3}"/>
              </a:ext>
            </a:extLst>
          </p:cNvPr>
          <p:cNvSpPr txBox="1"/>
          <p:nvPr/>
        </p:nvSpPr>
        <p:spPr>
          <a:xfrm>
            <a:off x="0" y="6292820"/>
            <a:ext cx="4245073" cy="553998"/>
          </a:xfrm>
          <a:prstGeom prst="rect">
            <a:avLst/>
          </a:prstGeom>
          <a:noFill/>
        </p:spPr>
        <p:txBody>
          <a:bodyPr wrap="none" rtlCol="0">
            <a:spAutoFit/>
          </a:bodyPr>
          <a:lstStyle/>
          <a:p>
            <a:r>
              <a:rPr lang="en-US" sz="1000" baseline="30000" dirty="0">
                <a:effectLst/>
                <a:latin typeface="Times"/>
              </a:rPr>
              <a:t>1</a:t>
            </a:r>
            <a:r>
              <a:rPr lang="en-US" sz="1000" dirty="0">
                <a:effectLst/>
                <a:latin typeface="Times"/>
              </a:rPr>
              <a:t>Bissler JJJ et al, Reduction of PES, AJKD 2002</a:t>
            </a:r>
          </a:p>
          <a:p>
            <a:r>
              <a:rPr lang="en-US" sz="1000" baseline="30000" dirty="0">
                <a:effectLst/>
                <a:latin typeface="Times"/>
              </a:rPr>
              <a:t>2</a:t>
            </a:r>
            <a:r>
              <a:rPr lang="en-US" sz="1000" dirty="0">
                <a:effectLst/>
                <a:latin typeface="Times"/>
              </a:rPr>
              <a:t>Williams JM et al, Embolization of renal AML in TSC, AJKD 2006</a:t>
            </a:r>
          </a:p>
          <a:p>
            <a:r>
              <a:rPr lang="en-US" sz="1000" baseline="30000" dirty="0">
                <a:latin typeface="Times"/>
              </a:rPr>
              <a:t>3</a:t>
            </a:r>
            <a:r>
              <a:rPr lang="en-US" sz="1000" dirty="0">
                <a:latin typeface="Times"/>
              </a:rPr>
              <a:t>Northrup H et al, Updated International TSC Guidelines, Ped Neurology 2021</a:t>
            </a:r>
            <a:endParaRPr lang="en-US" sz="1000" dirty="0"/>
          </a:p>
        </p:txBody>
      </p:sp>
    </p:spTree>
    <p:extLst>
      <p:ext uri="{BB962C8B-B14F-4D97-AF65-F5344CB8AC3E}">
        <p14:creationId xmlns:p14="http://schemas.microsoft.com/office/powerpoint/2010/main" val="354329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ssolv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dissolve">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dissolve">
                                      <p:cBhvr>
                                        <p:cTn id="3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1729</TotalTime>
  <Words>19084</Words>
  <Application>Microsoft Macintosh PowerPoint</Application>
  <PresentationFormat>Widescreen</PresentationFormat>
  <Paragraphs>1250</Paragraphs>
  <Slides>191</Slides>
  <Notes>63</Notes>
  <HiddenSlides>10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191</vt:i4>
      </vt:variant>
    </vt:vector>
  </HeadingPairs>
  <TitlesOfParts>
    <vt:vector size="200" baseType="lpstr">
      <vt:lpstr>Aptos</vt:lpstr>
      <vt:lpstr>Arial</vt:lpstr>
      <vt:lpstr>Calibri</vt:lpstr>
      <vt:lpstr>Calibri Light</vt:lpstr>
      <vt:lpstr>Helvetica</vt:lpstr>
      <vt:lpstr>Noto Sans</vt:lpstr>
      <vt:lpstr>Times</vt:lpstr>
      <vt:lpstr>Wingdings</vt:lpstr>
      <vt:lpstr>Office Theme</vt:lpstr>
      <vt:lpstr>Cystic Kidney Diseases</vt:lpstr>
      <vt:lpstr>Disclosures</vt:lpstr>
      <vt:lpstr>Objectives</vt:lpstr>
      <vt:lpstr>Outline</vt:lpstr>
      <vt:lpstr>PowerPoint Presentation</vt:lpstr>
      <vt:lpstr>PowerPoint Presentation</vt:lpstr>
      <vt:lpstr>PowerPoint Presentation</vt:lpstr>
      <vt:lpstr>PowerPoint Presentation</vt:lpstr>
      <vt:lpstr>Simple Cysts</vt:lpstr>
      <vt:lpstr>Simple Cysts</vt:lpstr>
      <vt:lpstr>Simple Cysts: Pathogenesis and Risk</vt:lpstr>
      <vt:lpstr>Simple Cysts: Clinical Manifestations</vt:lpstr>
      <vt:lpstr>Simple Cysts: Imaging Features</vt:lpstr>
      <vt:lpstr>Simple Cysts: Imaging Features</vt:lpstr>
      <vt:lpstr>PowerPoint Presentation</vt:lpstr>
      <vt:lpstr>PowerPoint Presentation</vt:lpstr>
      <vt:lpstr>Complex Cysts</vt:lpstr>
      <vt:lpstr>PowerPoint Presentation</vt:lpstr>
      <vt:lpstr>PowerPoint Presentation</vt:lpstr>
      <vt:lpstr>Hypokalemic Cystic Disease</vt:lpstr>
      <vt:lpstr>Hilar Cysts</vt:lpstr>
      <vt:lpstr>Perinephric Pseudocysts</vt:lpstr>
      <vt:lpstr>PowerPoint Presentation</vt:lpstr>
      <vt:lpstr>Polycystic Kidney Diseases</vt:lpstr>
      <vt:lpstr>Autosomal  Dominant Polycystic Kidney Disease (ADPKD)</vt:lpstr>
      <vt:lpstr>ADPKD Genetics and Pathophysiology</vt:lpstr>
      <vt:lpstr>PowerPoint Presentation</vt:lpstr>
      <vt:lpstr>PowerPoint Presentation</vt:lpstr>
      <vt:lpstr>Mechanisms of Cyst Formation</vt:lpstr>
      <vt:lpstr>PowerPoint Presentation</vt:lpstr>
      <vt:lpstr>PowerPoint Presentation</vt:lpstr>
      <vt:lpstr>PowerPoint Presentation</vt:lpstr>
      <vt:lpstr>PowerPoint Presentation</vt:lpstr>
      <vt:lpstr>Diagnosis</vt:lpstr>
      <vt:lpstr>Diagnosis: US Criteria</vt:lpstr>
      <vt:lpstr>Diagnosis: Imaging in negative family history?</vt:lpstr>
      <vt:lpstr>Typical vs. Atypical</vt:lpstr>
      <vt:lpstr>Mayo Imaging Classification (MIC)</vt:lpstr>
      <vt:lpstr>PRO-PKD Score</vt:lpstr>
      <vt:lpstr>Genotyping and Imaging in ADPKD</vt:lpstr>
      <vt:lpstr>Clinical Manifestations</vt:lpstr>
      <vt:lpstr>Clinical Manifestations: Kidney</vt:lpstr>
      <vt:lpstr>Infected Cyst?</vt:lpstr>
      <vt:lpstr>Clinical Manifestations: Kidney</vt:lpstr>
      <vt:lpstr>Clinical Manifestations: Cardiovascular</vt:lpstr>
      <vt:lpstr>Clinical Manifestations: Cerebral Aneurysms</vt:lpstr>
      <vt:lpstr>Clinical Manifestations: GI</vt:lpstr>
      <vt:lpstr>Liver Cyst Development</vt:lpstr>
      <vt:lpstr>Trials</vt:lpstr>
      <vt:lpstr>CRISP</vt:lpstr>
      <vt:lpstr>CRISP</vt:lpstr>
      <vt:lpstr>HALT-PKD A</vt:lpstr>
      <vt:lpstr>HALT-PKD B</vt:lpstr>
      <vt:lpstr>TEMPO 3:4</vt:lpstr>
      <vt:lpstr>REPRISE</vt:lpstr>
      <vt:lpstr>Indications for Tolvaptan</vt:lpstr>
      <vt:lpstr>Recommendation 4.1.1.1: We recommend initiating tolvaptan treatment in adults with ADPKD with an estimated glomerular filtration rate (eGFR) ‡25 ml/min per 1.73 m2 who are at risk for rapidly progressive disease (Figure 25) (1B).</vt:lpstr>
      <vt:lpstr>PowerPoint Presentation</vt:lpstr>
      <vt:lpstr>Autosomal Recessive Polycystic Kidney Disease (ARPKD)</vt:lpstr>
      <vt:lpstr>Pathophysiology ARPKD</vt:lpstr>
      <vt:lpstr>PowerPoint Presentation</vt:lpstr>
      <vt:lpstr>PowerPoint Presentation</vt:lpstr>
      <vt:lpstr>PowerPoint Presentation</vt:lpstr>
      <vt:lpstr>PowerPoint Presentation</vt:lpstr>
      <vt:lpstr>PowerPoint Presentation</vt:lpstr>
      <vt:lpstr>Potter Sequence</vt:lpstr>
      <vt:lpstr>PowerPoint Presentation</vt:lpstr>
      <vt:lpstr>PowerPoint Presentation</vt:lpstr>
      <vt:lpstr>Other Cystic Diseases</vt:lpstr>
      <vt:lpstr>PowerPoint Presentation</vt:lpstr>
      <vt:lpstr>TSC</vt:lpstr>
      <vt:lpstr>What is Tuberous Sclerosis Complex</vt:lpstr>
      <vt:lpstr>PowerPoint Presentation</vt:lpstr>
      <vt:lpstr>PowerPoint Presentation</vt:lpstr>
      <vt:lpstr>Second Hit Hypothesis </vt:lpstr>
      <vt:lpstr>PowerPoint Presentation</vt:lpstr>
      <vt:lpstr>Kidney Manifestations </vt:lpstr>
      <vt:lpstr>Kidney Manifestations </vt:lpstr>
      <vt:lpstr>Angiomyolipoma (AML)</vt:lpstr>
      <vt:lpstr>Angiomyolipoma (AML)</vt:lpstr>
      <vt:lpstr>PowerPoint Presentation</vt:lpstr>
      <vt:lpstr>Angiomyolipoma (AML)</vt:lpstr>
      <vt:lpstr>Vascular Abnormalities with TSC</vt:lpstr>
      <vt:lpstr>Kidney Manifestations </vt:lpstr>
      <vt:lpstr>Renal Cysts</vt:lpstr>
      <vt:lpstr>PowerPoint Presentation</vt:lpstr>
      <vt:lpstr>Kidney Manifestations </vt:lpstr>
      <vt:lpstr>Renal Cell Carcinoma</vt:lpstr>
      <vt:lpstr>Renal Cell Carcinoma</vt:lpstr>
      <vt:lpstr>Biological pathways and the resulting therapeutic targets in RCC</vt:lpstr>
      <vt:lpstr>Kidney Manifestations </vt:lpstr>
      <vt:lpstr>Chronic Kidney Disease </vt:lpstr>
      <vt:lpstr>Kidney Manifestations </vt:lpstr>
      <vt:lpstr>Treatment Options</vt:lpstr>
      <vt:lpstr>PowerPoint Presentation</vt:lpstr>
      <vt:lpstr>PowerPoint Presentation</vt:lpstr>
      <vt:lpstr>mTOR inhibitors </vt:lpstr>
      <vt:lpstr>Treatment Options</vt:lpstr>
      <vt:lpstr>Embolization and Nephrectomy</vt:lpstr>
      <vt:lpstr>Treatment Options</vt:lpstr>
      <vt:lpstr>Treatment of Cysts </vt:lpstr>
      <vt:lpstr>Treatment Options</vt:lpstr>
      <vt:lpstr>PowerPoint Presentation</vt:lpstr>
      <vt:lpstr>Von Hippel-Lindau (VHL)</vt:lpstr>
      <vt:lpstr>PowerPoint Presentation</vt:lpstr>
      <vt:lpstr>PowerPoint Presentation</vt:lpstr>
      <vt:lpstr>Management</vt:lpstr>
      <vt:lpstr>PowerPoint Presentation</vt:lpstr>
      <vt:lpstr>PowerPoint Presentation</vt:lpstr>
      <vt:lpstr>PowerPoint Presentation</vt:lpstr>
      <vt:lpstr>Birt–Hogg–Dubé Syndrome</vt:lpstr>
      <vt:lpstr>PowerPoint Presentation</vt:lpstr>
      <vt:lpstr>PowerPoint Presentation</vt:lpstr>
      <vt:lpstr>PowerPoint Presentation</vt:lpstr>
      <vt:lpstr>Hereditary Tubulointerstitial Disease</vt:lpstr>
      <vt:lpstr>Hereditary Tubulointerstitial Disease</vt:lpstr>
      <vt:lpstr>Autosomal Dominant Tubulointerstitial Kidney Disease (ADTKD)</vt:lpstr>
      <vt:lpstr>Pathogenesis of ADTKD</vt:lpstr>
      <vt:lpstr>Pathogenesis of ADTKD</vt:lpstr>
      <vt:lpstr>Pathogenesis of ADTKD</vt:lpstr>
      <vt:lpstr>Pathogenesis of ADTKD</vt:lpstr>
      <vt:lpstr>Clinical Manifestations of ADTKD</vt:lpstr>
      <vt:lpstr>Autosomal Recessive Tubulointerstitial Disease (NPHP – Nephronophthisis)</vt:lpstr>
      <vt:lpstr>Pathogenesis of NPHP</vt:lpstr>
      <vt:lpstr>NPHP Types</vt:lpstr>
      <vt:lpstr>Clinical Manifestations of NPHP</vt:lpstr>
      <vt:lpstr>Management of ADTKD and NPHP</vt:lpstr>
      <vt:lpstr>Tubulointerstitial Cystic Diseases</vt:lpstr>
      <vt:lpstr>PowerPoint Presentation</vt:lpstr>
      <vt:lpstr>PowerPoint Presentation</vt:lpstr>
      <vt:lpstr>Multicystic Dysplastic Kidney Disease (MCDK)</vt:lpstr>
      <vt:lpstr>PowerPoint Presentation</vt:lpstr>
      <vt:lpstr>PowerPoint Presentation</vt:lpstr>
      <vt:lpstr>PowerPoint Presentation</vt:lpstr>
      <vt:lpstr>PowerPoint Presentation</vt:lpstr>
      <vt:lpstr>PowerPoint Presentation</vt:lpstr>
      <vt:lpstr>PowerPoint Presentation</vt:lpstr>
      <vt:lpstr>1) E. All of the above</vt:lpstr>
      <vt:lpstr>PowerPoint Presentation</vt:lpstr>
      <vt:lpstr>2) C. The risk for rupture of an intracranial aneurysm depends on its size and location.</vt:lpstr>
      <vt:lpstr>PowerPoint Presentation</vt:lpstr>
      <vt:lpstr>3) A. Low urine citrate </vt:lpstr>
      <vt:lpstr>PowerPoint Presentation</vt:lpstr>
      <vt:lpstr>4) D. Both A and B are false.</vt:lpstr>
      <vt:lpstr>PowerPoint Presentation</vt:lpstr>
      <vt:lpstr>PowerPoint Presentation</vt:lpstr>
      <vt:lpstr>5) E. All of the above </vt:lpstr>
      <vt:lpstr>PowerPoint Presentation</vt:lpstr>
      <vt:lpstr>6) B. NPHP</vt:lpstr>
      <vt:lpstr>PowerPoint Presentation</vt:lpstr>
      <vt:lpstr>7) C. Kidney angiomyolipomas  </vt:lpstr>
      <vt:lpstr>PowerPoint Presentation</vt:lpstr>
      <vt:lpstr>8) D. VHL</vt:lpstr>
      <vt:lpstr>PowerPoint Presentation</vt:lpstr>
      <vt:lpstr>9) ACKD is a common finding in patients on maintenance HD treatment and is a possible cause of hematuria. </vt:lpstr>
      <vt:lpstr>PowerPoint Presentation</vt:lpstr>
      <vt:lpstr>10) E. Data from large registries reveal a nearly 10-fold increase in the risk for colorectal cancer in patients on HD treatment. </vt:lpstr>
      <vt:lpstr>PowerPoint Presentation</vt:lpstr>
      <vt:lpstr>11) D. Bilateral nephrectomy is the treatment of choice for asymptomatic ACKD in kidney transplant recipients because malignant transformation occurs in almost 90% of cases.</vt:lpstr>
      <vt:lpstr>PowerPoint Presentation</vt:lpstr>
      <vt:lpstr>PowerPoint Presentation</vt:lpstr>
      <vt:lpstr>12) B. She has ADPKD and should not donate. </vt:lpstr>
      <vt:lpstr>PowerPoint Presentation</vt:lpstr>
      <vt:lpstr>13) B. Competitive vasopressin receptor 2 antagonism</vt:lpstr>
      <vt:lpstr>PowerPoint Presentation</vt:lpstr>
      <vt:lpstr>14) C. A 52-year-old man with ADPKD, bilateral cystic disease, height-adjusted total kidney volume of 1,550 mL/m, 4.0%/year cystic growth, eGFR 35 mL/min/1.73 m2</vt:lpstr>
      <vt:lpstr>PowerPoint Presentation</vt:lpstr>
      <vt:lpstr>15) D. Uric acid kidney stone</vt:lpstr>
      <vt:lpstr>PowerPoint Presentation</vt:lpstr>
      <vt:lpstr>16) D. Renal cell carcinoma (RCC)</vt:lpstr>
      <vt:lpstr>PowerPoint Presentation</vt:lpstr>
      <vt:lpstr>17) A. Autosomal recessive nephronophthisis</vt:lpstr>
      <vt:lpstr>PowerPoint Presentation</vt:lpstr>
      <vt:lpstr>18) C. Von Hippel–Lindau (vHL) syndrome</vt:lpstr>
      <vt:lpstr>PowerPoint Presentation</vt:lpstr>
      <vt:lpstr>19) A. Acquired cystic kidney disease (ACKD)</vt:lpstr>
      <vt:lpstr>PowerPoint Presentation</vt:lpstr>
      <vt:lpstr>20) C. Hypokalemia </vt:lpstr>
      <vt:lpstr>PowerPoint Presentation</vt:lpstr>
      <vt:lpstr>21) C. Kidney biopsy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Klocke</dc:creator>
  <cp:lastModifiedBy>Jake Nysather</cp:lastModifiedBy>
  <cp:revision>54</cp:revision>
  <dcterms:created xsi:type="dcterms:W3CDTF">2021-01-06T15:17:42Z</dcterms:created>
  <dcterms:modified xsi:type="dcterms:W3CDTF">2025-05-09T03:20:20Z</dcterms:modified>
</cp:coreProperties>
</file>