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36"/>
  </p:notesMasterIdLst>
  <p:sldIdLst>
    <p:sldId id="256" r:id="rId2"/>
    <p:sldId id="257" r:id="rId3"/>
    <p:sldId id="270" r:id="rId4"/>
    <p:sldId id="291" r:id="rId5"/>
    <p:sldId id="288" r:id="rId6"/>
    <p:sldId id="289" r:id="rId7"/>
    <p:sldId id="290" r:id="rId8"/>
    <p:sldId id="273" r:id="rId9"/>
    <p:sldId id="277" r:id="rId10"/>
    <p:sldId id="294" r:id="rId11"/>
    <p:sldId id="292" r:id="rId12"/>
    <p:sldId id="296" r:id="rId13"/>
    <p:sldId id="280" r:id="rId14"/>
    <p:sldId id="300" r:id="rId15"/>
    <p:sldId id="281" r:id="rId16"/>
    <p:sldId id="282" r:id="rId17"/>
    <p:sldId id="297" r:id="rId18"/>
    <p:sldId id="279" r:id="rId19"/>
    <p:sldId id="304" r:id="rId20"/>
    <p:sldId id="271" r:id="rId21"/>
    <p:sldId id="268" r:id="rId22"/>
    <p:sldId id="301" r:id="rId23"/>
    <p:sldId id="258" r:id="rId24"/>
    <p:sldId id="302" r:id="rId25"/>
    <p:sldId id="263" r:id="rId26"/>
    <p:sldId id="259" r:id="rId27"/>
    <p:sldId id="303" r:id="rId28"/>
    <p:sldId id="260" r:id="rId29"/>
    <p:sldId id="283" r:id="rId30"/>
    <p:sldId id="261" r:id="rId31"/>
    <p:sldId id="299" r:id="rId32"/>
    <p:sldId id="266" r:id="rId33"/>
    <p:sldId id="265" r:id="rId34"/>
    <p:sldId id="29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AD12A-BAAD-3144-AAE1-C75F1AD10B3F}" type="datetimeFigureOut">
              <a:rPr lang="en-US" smtClean="0"/>
              <a:t>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3C1DE-5323-684B-A360-A7BE9F0FD7E4}" type="slidenum">
              <a:rPr lang="en-US" smtClean="0"/>
              <a:t>‹#›</a:t>
            </a:fld>
            <a:endParaRPr lang="en-US"/>
          </a:p>
        </p:txBody>
      </p:sp>
    </p:spTree>
    <p:extLst>
      <p:ext uri="{BB962C8B-B14F-4D97-AF65-F5344CB8AC3E}">
        <p14:creationId xmlns:p14="http://schemas.microsoft.com/office/powerpoint/2010/main" val="2286547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 with cirrhosis</a:t>
            </a:r>
          </a:p>
        </p:txBody>
      </p:sp>
      <p:sp>
        <p:nvSpPr>
          <p:cNvPr id="4" name="Slide Number Placeholder 3"/>
          <p:cNvSpPr>
            <a:spLocks noGrp="1"/>
          </p:cNvSpPr>
          <p:nvPr>
            <p:ph type="sldNum" sz="quarter" idx="5"/>
          </p:nvPr>
        </p:nvSpPr>
        <p:spPr/>
        <p:txBody>
          <a:bodyPr/>
          <a:lstStyle/>
          <a:p>
            <a:fld id="{B4E3C1DE-5323-684B-A360-A7BE9F0FD7E4}" type="slidenum">
              <a:rPr lang="en-US" smtClean="0"/>
              <a:t>9</a:t>
            </a:fld>
            <a:endParaRPr lang="en-US"/>
          </a:p>
        </p:txBody>
      </p:sp>
    </p:spTree>
    <p:extLst>
      <p:ext uri="{BB962C8B-B14F-4D97-AF65-F5344CB8AC3E}">
        <p14:creationId xmlns:p14="http://schemas.microsoft.com/office/powerpoint/2010/main" val="279115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Nephrotic syndrome (Membranous, FSGS, MCD, Amyloidosis</a:t>
            </a:r>
          </a:p>
        </p:txBody>
      </p:sp>
      <p:sp>
        <p:nvSpPr>
          <p:cNvPr id="4" name="Slide Number Placeholder 3"/>
          <p:cNvSpPr>
            <a:spLocks noGrp="1"/>
          </p:cNvSpPr>
          <p:nvPr>
            <p:ph type="sldNum" sz="quarter" idx="5"/>
          </p:nvPr>
        </p:nvSpPr>
        <p:spPr/>
        <p:txBody>
          <a:bodyPr/>
          <a:lstStyle/>
          <a:p>
            <a:fld id="{B4E3C1DE-5323-684B-A360-A7BE9F0FD7E4}" type="slidenum">
              <a:rPr lang="en-US" smtClean="0"/>
              <a:t>11</a:t>
            </a:fld>
            <a:endParaRPr lang="en-US"/>
          </a:p>
        </p:txBody>
      </p:sp>
    </p:spTree>
    <p:extLst>
      <p:ext uri="{BB962C8B-B14F-4D97-AF65-F5344CB8AC3E}">
        <p14:creationId xmlns:p14="http://schemas.microsoft.com/office/powerpoint/2010/main" val="149215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3C1DE-5323-684B-A360-A7BE9F0FD7E4}" type="slidenum">
              <a:rPr lang="en-US" smtClean="0"/>
              <a:t>13</a:t>
            </a:fld>
            <a:endParaRPr lang="en-US"/>
          </a:p>
        </p:txBody>
      </p:sp>
    </p:spTree>
    <p:extLst>
      <p:ext uri="{BB962C8B-B14F-4D97-AF65-F5344CB8AC3E}">
        <p14:creationId xmlns:p14="http://schemas.microsoft.com/office/powerpoint/2010/main" val="1505987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substantially lower in many of the familial amyloidosis</a:t>
            </a:r>
          </a:p>
          <a:p>
            <a:endParaRPr lang="en-US" dirty="0"/>
          </a:p>
        </p:txBody>
      </p:sp>
      <p:sp>
        <p:nvSpPr>
          <p:cNvPr id="4" name="Slide Number Placeholder 3"/>
          <p:cNvSpPr>
            <a:spLocks noGrp="1"/>
          </p:cNvSpPr>
          <p:nvPr>
            <p:ph type="sldNum" sz="quarter" idx="5"/>
          </p:nvPr>
        </p:nvSpPr>
        <p:spPr/>
        <p:txBody>
          <a:bodyPr/>
          <a:lstStyle/>
          <a:p>
            <a:fld id="{B4E3C1DE-5323-684B-A360-A7BE9F0FD7E4}" type="slidenum">
              <a:rPr lang="en-US" smtClean="0"/>
              <a:t>26</a:t>
            </a:fld>
            <a:endParaRPr lang="en-US"/>
          </a:p>
        </p:txBody>
      </p:sp>
    </p:spTree>
    <p:extLst>
      <p:ext uri="{BB962C8B-B14F-4D97-AF65-F5344CB8AC3E}">
        <p14:creationId xmlns:p14="http://schemas.microsoft.com/office/powerpoint/2010/main" val="453812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possible mechanism is amyloid fibril-induced ruptures in the capillary loops, leading to fibrin entry into Bowman's space</a:t>
            </a:r>
          </a:p>
          <a:p>
            <a:endParaRPr lang="en-US" dirty="0"/>
          </a:p>
        </p:txBody>
      </p:sp>
      <p:sp>
        <p:nvSpPr>
          <p:cNvPr id="4" name="Slide Number Placeholder 3"/>
          <p:cNvSpPr>
            <a:spLocks noGrp="1"/>
          </p:cNvSpPr>
          <p:nvPr>
            <p:ph type="sldNum" sz="quarter" idx="5"/>
          </p:nvPr>
        </p:nvSpPr>
        <p:spPr/>
        <p:txBody>
          <a:bodyPr/>
          <a:lstStyle/>
          <a:p>
            <a:fld id="{B4E3C1DE-5323-684B-A360-A7BE9F0FD7E4}" type="slidenum">
              <a:rPr lang="en-US" smtClean="0"/>
              <a:t>27</a:t>
            </a:fld>
            <a:endParaRPr lang="en-US"/>
          </a:p>
        </p:txBody>
      </p:sp>
    </p:spTree>
    <p:extLst>
      <p:ext uri="{BB962C8B-B14F-4D97-AF65-F5344CB8AC3E}">
        <p14:creationId xmlns:p14="http://schemas.microsoft.com/office/powerpoint/2010/main" val="296129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CEAAA7-C09F-3B46-B2CF-877FFDC64B6E}" type="datetimeFigureOut">
              <a:rPr lang="en-US" smtClean="0"/>
              <a:t>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227F-3034-1D49-B9D9-906F4E59887B}" type="slidenum">
              <a:rPr lang="en-US" smtClean="0"/>
              <a:t>‹#›</a:t>
            </a:fld>
            <a:endParaRPr lang="en-US"/>
          </a:p>
        </p:txBody>
      </p:sp>
    </p:spTree>
    <p:extLst>
      <p:ext uri="{BB962C8B-B14F-4D97-AF65-F5344CB8AC3E}">
        <p14:creationId xmlns:p14="http://schemas.microsoft.com/office/powerpoint/2010/main" val="10059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CEAAA7-C09F-3B46-B2CF-877FFDC64B6E}" type="datetimeFigureOut">
              <a:rPr lang="en-US" smtClean="0"/>
              <a:t>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6227F-3034-1D49-B9D9-906F4E59887B}" type="slidenum">
              <a:rPr lang="en-US" smtClean="0"/>
              <a:t>‹#›</a:t>
            </a:fld>
            <a:endParaRPr lang="en-US"/>
          </a:p>
        </p:txBody>
      </p:sp>
    </p:spTree>
    <p:extLst>
      <p:ext uri="{BB962C8B-B14F-4D97-AF65-F5344CB8AC3E}">
        <p14:creationId xmlns:p14="http://schemas.microsoft.com/office/powerpoint/2010/main" val="324643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ECEAAA7-C09F-3B46-B2CF-877FFDC64B6E}" type="datetimeFigureOut">
              <a:rPr lang="en-US" smtClean="0"/>
              <a:t>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227F-3034-1D49-B9D9-906F4E59887B}" type="slidenum">
              <a:rPr lang="en-US" smtClean="0"/>
              <a:t>‹#›</a:t>
            </a:fld>
            <a:endParaRPr lang="en-US"/>
          </a:p>
        </p:txBody>
      </p:sp>
    </p:spTree>
    <p:extLst>
      <p:ext uri="{BB962C8B-B14F-4D97-AF65-F5344CB8AC3E}">
        <p14:creationId xmlns:p14="http://schemas.microsoft.com/office/powerpoint/2010/main" val="1115113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ECEAAA7-C09F-3B46-B2CF-877FFDC64B6E}" type="datetimeFigureOut">
              <a:rPr lang="en-US" smtClean="0"/>
              <a:t>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227F-3034-1D49-B9D9-906F4E59887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27503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CEAAA7-C09F-3B46-B2CF-877FFDC64B6E}" type="datetimeFigureOut">
              <a:rPr lang="en-US" smtClean="0"/>
              <a:t>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227F-3034-1D49-B9D9-906F4E59887B}" type="slidenum">
              <a:rPr lang="en-US" smtClean="0"/>
              <a:t>‹#›</a:t>
            </a:fld>
            <a:endParaRPr lang="en-US"/>
          </a:p>
        </p:txBody>
      </p:sp>
    </p:spTree>
    <p:extLst>
      <p:ext uri="{BB962C8B-B14F-4D97-AF65-F5344CB8AC3E}">
        <p14:creationId xmlns:p14="http://schemas.microsoft.com/office/powerpoint/2010/main" val="596623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ECEAAA7-C09F-3B46-B2CF-877FFDC64B6E}" type="datetimeFigureOut">
              <a:rPr lang="en-US" smtClean="0"/>
              <a:t>2/1/22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227F-3034-1D49-B9D9-906F4E59887B}" type="slidenum">
              <a:rPr lang="en-US" smtClean="0"/>
              <a:t>‹#›</a:t>
            </a:fld>
            <a:endParaRPr lang="en-US"/>
          </a:p>
        </p:txBody>
      </p:sp>
    </p:spTree>
    <p:extLst>
      <p:ext uri="{BB962C8B-B14F-4D97-AF65-F5344CB8AC3E}">
        <p14:creationId xmlns:p14="http://schemas.microsoft.com/office/powerpoint/2010/main" val="1045768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ECEAAA7-C09F-3B46-B2CF-877FFDC64B6E}" type="datetimeFigureOut">
              <a:rPr lang="en-US" smtClean="0"/>
              <a:t>2/1/22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227F-3034-1D49-B9D9-906F4E59887B}" type="slidenum">
              <a:rPr lang="en-US" smtClean="0"/>
              <a:t>‹#›</a:t>
            </a:fld>
            <a:endParaRPr lang="en-US"/>
          </a:p>
        </p:txBody>
      </p:sp>
    </p:spTree>
    <p:extLst>
      <p:ext uri="{BB962C8B-B14F-4D97-AF65-F5344CB8AC3E}">
        <p14:creationId xmlns:p14="http://schemas.microsoft.com/office/powerpoint/2010/main" val="419871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CEAAA7-C09F-3B46-B2CF-877FFDC64B6E}" type="datetimeFigureOut">
              <a:rPr lang="en-US" smtClean="0"/>
              <a:t>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227F-3034-1D49-B9D9-906F4E59887B}" type="slidenum">
              <a:rPr lang="en-US" smtClean="0"/>
              <a:t>‹#›</a:t>
            </a:fld>
            <a:endParaRPr lang="en-US"/>
          </a:p>
        </p:txBody>
      </p:sp>
    </p:spTree>
    <p:extLst>
      <p:ext uri="{BB962C8B-B14F-4D97-AF65-F5344CB8AC3E}">
        <p14:creationId xmlns:p14="http://schemas.microsoft.com/office/powerpoint/2010/main" val="4143602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CEAAA7-C09F-3B46-B2CF-877FFDC64B6E}" type="datetimeFigureOut">
              <a:rPr lang="en-US" smtClean="0"/>
              <a:t>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227F-3034-1D49-B9D9-906F4E59887B}" type="slidenum">
              <a:rPr lang="en-US" smtClean="0"/>
              <a:t>‹#›</a:t>
            </a:fld>
            <a:endParaRPr lang="en-US"/>
          </a:p>
        </p:txBody>
      </p:sp>
    </p:spTree>
    <p:extLst>
      <p:ext uri="{BB962C8B-B14F-4D97-AF65-F5344CB8AC3E}">
        <p14:creationId xmlns:p14="http://schemas.microsoft.com/office/powerpoint/2010/main" val="238489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ECEAAA7-C09F-3B46-B2CF-877FFDC64B6E}" type="datetimeFigureOut">
              <a:rPr lang="en-US" smtClean="0"/>
              <a:t>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227F-3034-1D49-B9D9-906F4E59887B}" type="slidenum">
              <a:rPr lang="en-US" smtClean="0"/>
              <a:t>‹#›</a:t>
            </a:fld>
            <a:endParaRPr lang="en-US"/>
          </a:p>
        </p:txBody>
      </p:sp>
    </p:spTree>
    <p:extLst>
      <p:ext uri="{BB962C8B-B14F-4D97-AF65-F5344CB8AC3E}">
        <p14:creationId xmlns:p14="http://schemas.microsoft.com/office/powerpoint/2010/main" val="1917602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CEAAA7-C09F-3B46-B2CF-877FFDC64B6E}" type="datetimeFigureOut">
              <a:rPr lang="en-US" smtClean="0"/>
              <a:t>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227F-3034-1D49-B9D9-906F4E59887B}" type="slidenum">
              <a:rPr lang="en-US" smtClean="0"/>
              <a:t>‹#›</a:t>
            </a:fld>
            <a:endParaRPr lang="en-US"/>
          </a:p>
        </p:txBody>
      </p:sp>
    </p:spTree>
    <p:extLst>
      <p:ext uri="{BB962C8B-B14F-4D97-AF65-F5344CB8AC3E}">
        <p14:creationId xmlns:p14="http://schemas.microsoft.com/office/powerpoint/2010/main" val="209427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CEAAA7-C09F-3B46-B2CF-877FFDC64B6E}" type="datetimeFigureOut">
              <a:rPr lang="en-US" smtClean="0"/>
              <a:t>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6227F-3034-1D49-B9D9-906F4E59887B}" type="slidenum">
              <a:rPr lang="en-US" smtClean="0"/>
              <a:t>‹#›</a:t>
            </a:fld>
            <a:endParaRPr lang="en-US"/>
          </a:p>
        </p:txBody>
      </p:sp>
    </p:spTree>
    <p:extLst>
      <p:ext uri="{BB962C8B-B14F-4D97-AF65-F5344CB8AC3E}">
        <p14:creationId xmlns:p14="http://schemas.microsoft.com/office/powerpoint/2010/main" val="127433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CEAAA7-C09F-3B46-B2CF-877FFDC64B6E}" type="datetimeFigureOut">
              <a:rPr lang="en-US" smtClean="0"/>
              <a:t>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6227F-3034-1D49-B9D9-906F4E59887B}" type="slidenum">
              <a:rPr lang="en-US" smtClean="0"/>
              <a:t>‹#›</a:t>
            </a:fld>
            <a:endParaRPr lang="en-US"/>
          </a:p>
        </p:txBody>
      </p:sp>
    </p:spTree>
    <p:extLst>
      <p:ext uri="{BB962C8B-B14F-4D97-AF65-F5344CB8AC3E}">
        <p14:creationId xmlns:p14="http://schemas.microsoft.com/office/powerpoint/2010/main" val="112407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ECEAAA7-C09F-3B46-B2CF-877FFDC64B6E}" type="datetimeFigureOut">
              <a:rPr lang="en-US" smtClean="0"/>
              <a:t>2/1/22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406227F-3034-1D49-B9D9-906F4E59887B}" type="slidenum">
              <a:rPr lang="en-US" smtClean="0"/>
              <a:t>‹#›</a:t>
            </a:fld>
            <a:endParaRPr lang="en-US"/>
          </a:p>
        </p:txBody>
      </p:sp>
    </p:spTree>
    <p:extLst>
      <p:ext uri="{BB962C8B-B14F-4D97-AF65-F5344CB8AC3E}">
        <p14:creationId xmlns:p14="http://schemas.microsoft.com/office/powerpoint/2010/main" val="1840944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ECEAAA7-C09F-3B46-B2CF-877FFDC64B6E}" type="datetimeFigureOut">
              <a:rPr lang="en-US" smtClean="0"/>
              <a:t>2/1/22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406227F-3034-1D49-B9D9-906F4E59887B}" type="slidenum">
              <a:rPr lang="en-US" smtClean="0"/>
              <a:t>‹#›</a:t>
            </a:fld>
            <a:endParaRPr lang="en-US"/>
          </a:p>
        </p:txBody>
      </p:sp>
    </p:spTree>
    <p:extLst>
      <p:ext uri="{BB962C8B-B14F-4D97-AF65-F5344CB8AC3E}">
        <p14:creationId xmlns:p14="http://schemas.microsoft.com/office/powerpoint/2010/main" val="3148480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ECEAAA7-C09F-3B46-B2CF-877FFDC64B6E}" type="datetimeFigureOut">
              <a:rPr lang="en-US" smtClean="0"/>
              <a:t>2/1/22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406227F-3034-1D49-B9D9-906F4E59887B}" type="slidenum">
              <a:rPr lang="en-US" smtClean="0"/>
              <a:t>‹#›</a:t>
            </a:fld>
            <a:endParaRPr lang="en-US"/>
          </a:p>
        </p:txBody>
      </p:sp>
    </p:spTree>
    <p:extLst>
      <p:ext uri="{BB962C8B-B14F-4D97-AF65-F5344CB8AC3E}">
        <p14:creationId xmlns:p14="http://schemas.microsoft.com/office/powerpoint/2010/main" val="280350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CEAAA7-C09F-3B46-B2CF-877FFDC64B6E}" type="datetimeFigureOut">
              <a:rPr lang="en-US" smtClean="0"/>
              <a:t>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6227F-3034-1D49-B9D9-906F4E59887B}" type="slidenum">
              <a:rPr lang="en-US" smtClean="0"/>
              <a:t>‹#›</a:t>
            </a:fld>
            <a:endParaRPr lang="en-US"/>
          </a:p>
        </p:txBody>
      </p:sp>
    </p:spTree>
    <p:extLst>
      <p:ext uri="{BB962C8B-B14F-4D97-AF65-F5344CB8AC3E}">
        <p14:creationId xmlns:p14="http://schemas.microsoft.com/office/powerpoint/2010/main" val="356185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ECEAAA7-C09F-3B46-B2CF-877FFDC64B6E}" type="datetimeFigureOut">
              <a:rPr lang="en-US" smtClean="0"/>
              <a:t>2/1/22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406227F-3034-1D49-B9D9-906F4E59887B}" type="slidenum">
              <a:rPr lang="en-US" smtClean="0"/>
              <a:t>‹#›</a:t>
            </a:fld>
            <a:endParaRPr lang="en-US"/>
          </a:p>
        </p:txBody>
      </p:sp>
    </p:spTree>
    <p:extLst>
      <p:ext uri="{BB962C8B-B14F-4D97-AF65-F5344CB8AC3E}">
        <p14:creationId xmlns:p14="http://schemas.microsoft.com/office/powerpoint/2010/main" val="371712609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DCD6-6672-2242-A153-4663FC72148E}"/>
              </a:ext>
            </a:extLst>
          </p:cNvPr>
          <p:cNvSpPr>
            <a:spLocks noGrp="1"/>
          </p:cNvSpPr>
          <p:nvPr>
            <p:ph type="ctrTitle"/>
          </p:nvPr>
        </p:nvSpPr>
        <p:spPr/>
        <p:txBody>
          <a:bodyPr/>
          <a:lstStyle/>
          <a:p>
            <a:r>
              <a:rPr lang="en-US" dirty="0"/>
              <a:t>Clinical Case</a:t>
            </a:r>
          </a:p>
        </p:txBody>
      </p:sp>
      <p:sp>
        <p:nvSpPr>
          <p:cNvPr id="3" name="Subtitle 2">
            <a:extLst>
              <a:ext uri="{FF2B5EF4-FFF2-40B4-BE49-F238E27FC236}">
                <a16:creationId xmlns:a16="http://schemas.microsoft.com/office/drawing/2014/main" id="{525DA1EB-3F77-3146-8C46-FFEB61570F05}"/>
              </a:ext>
            </a:extLst>
          </p:cNvPr>
          <p:cNvSpPr>
            <a:spLocks noGrp="1"/>
          </p:cNvSpPr>
          <p:nvPr>
            <p:ph type="subTitle" idx="1"/>
          </p:nvPr>
        </p:nvSpPr>
        <p:spPr/>
        <p:txBody>
          <a:bodyPr/>
          <a:lstStyle/>
          <a:p>
            <a:r>
              <a:rPr lang="en-US" dirty="0"/>
              <a:t>02-01-2022</a:t>
            </a:r>
          </a:p>
          <a:p>
            <a:r>
              <a:rPr lang="en-US" dirty="0"/>
              <a:t>Jacob Nysather DO PGY-4</a:t>
            </a:r>
          </a:p>
        </p:txBody>
      </p:sp>
    </p:spTree>
    <p:extLst>
      <p:ext uri="{BB962C8B-B14F-4D97-AF65-F5344CB8AC3E}">
        <p14:creationId xmlns:p14="http://schemas.microsoft.com/office/powerpoint/2010/main" val="3686126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575EF-1D5D-3C47-81D2-91CDD724AA48}"/>
              </a:ext>
            </a:extLst>
          </p:cNvPr>
          <p:cNvSpPr>
            <a:spLocks noGrp="1"/>
          </p:cNvSpPr>
          <p:nvPr>
            <p:ph type="title"/>
          </p:nvPr>
        </p:nvSpPr>
        <p:spPr/>
        <p:txBody>
          <a:bodyPr/>
          <a:lstStyle/>
          <a:p>
            <a:r>
              <a:rPr lang="en-US" dirty="0"/>
              <a:t>Imaging</a:t>
            </a:r>
          </a:p>
        </p:txBody>
      </p:sp>
      <p:sp>
        <p:nvSpPr>
          <p:cNvPr id="3" name="Content Placeholder 2">
            <a:extLst>
              <a:ext uri="{FF2B5EF4-FFF2-40B4-BE49-F238E27FC236}">
                <a16:creationId xmlns:a16="http://schemas.microsoft.com/office/drawing/2014/main" id="{A187447E-7067-FE47-AA18-238C9079589F}"/>
              </a:ext>
            </a:extLst>
          </p:cNvPr>
          <p:cNvSpPr>
            <a:spLocks noGrp="1"/>
          </p:cNvSpPr>
          <p:nvPr>
            <p:ph idx="1"/>
          </p:nvPr>
        </p:nvSpPr>
        <p:spPr/>
        <p:txBody>
          <a:bodyPr/>
          <a:lstStyle/>
          <a:p>
            <a:r>
              <a:rPr lang="en-US" dirty="0"/>
              <a:t>CT ABD: Moderate ascites. Some biliary sludge noted. No liver or kidney abnormalities reported</a:t>
            </a:r>
          </a:p>
          <a:p>
            <a:endParaRPr lang="en-US" dirty="0"/>
          </a:p>
          <a:p>
            <a:r>
              <a:rPr lang="en-US" dirty="0"/>
              <a:t>US Kidney 12.5R and 11.0L with a simple cyst. No hydronephrosis</a:t>
            </a:r>
          </a:p>
          <a:p>
            <a:endParaRPr lang="en-US" dirty="0"/>
          </a:p>
          <a:p>
            <a:r>
              <a:rPr lang="en-US" dirty="0"/>
              <a:t>MRCP: Mild nodular contour with hypertrophy. Advanced in cirrhotic morphology (since 2018) with stigmata of portal hypertension. 1.1cm pancreatic cyst favoring IPMN (intraductal papillary mucinous neoplasm).</a:t>
            </a:r>
          </a:p>
          <a:p>
            <a:endParaRPr lang="en-US" dirty="0"/>
          </a:p>
        </p:txBody>
      </p:sp>
    </p:spTree>
    <p:extLst>
      <p:ext uri="{BB962C8B-B14F-4D97-AF65-F5344CB8AC3E}">
        <p14:creationId xmlns:p14="http://schemas.microsoft.com/office/powerpoint/2010/main" val="164236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068F-7CF0-414F-9D46-6FA8FBCB61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2D1341-CE98-C148-8C0B-3BB5B36DAC45}"/>
              </a:ext>
            </a:extLst>
          </p:cNvPr>
          <p:cNvSpPr>
            <a:spLocks noGrp="1"/>
          </p:cNvSpPr>
          <p:nvPr>
            <p:ph idx="1"/>
          </p:nvPr>
        </p:nvSpPr>
        <p:spPr/>
        <p:txBody>
          <a:bodyPr/>
          <a:lstStyle/>
          <a:p>
            <a:r>
              <a:rPr lang="en-US" dirty="0" err="1"/>
              <a:t>UPCr</a:t>
            </a:r>
            <a:r>
              <a:rPr lang="en-US" dirty="0"/>
              <a:t>: 239/17 (14.1)</a:t>
            </a:r>
          </a:p>
          <a:p>
            <a:endParaRPr lang="en-US" dirty="0"/>
          </a:p>
          <a:p>
            <a:r>
              <a:rPr lang="en-US" dirty="0"/>
              <a:t>24hr Urine Protein 5.4G</a:t>
            </a:r>
          </a:p>
        </p:txBody>
      </p:sp>
    </p:spTree>
    <p:extLst>
      <p:ext uri="{BB962C8B-B14F-4D97-AF65-F5344CB8AC3E}">
        <p14:creationId xmlns:p14="http://schemas.microsoft.com/office/powerpoint/2010/main" val="93464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9FBA4-ABD7-ED48-96A9-156590234D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9D1057-6246-6447-8F73-010B27AAFD17}"/>
              </a:ext>
            </a:extLst>
          </p:cNvPr>
          <p:cNvSpPr>
            <a:spLocks noGrp="1"/>
          </p:cNvSpPr>
          <p:nvPr>
            <p:ph sz="half" idx="1"/>
          </p:nvPr>
        </p:nvSpPr>
        <p:spPr/>
        <p:txBody>
          <a:bodyPr>
            <a:normAutofit lnSpcReduction="10000"/>
          </a:bodyPr>
          <a:lstStyle/>
          <a:p>
            <a:r>
              <a:rPr lang="en-US" dirty="0"/>
              <a:t>Infectious: </a:t>
            </a:r>
          </a:p>
          <a:p>
            <a:pPr lvl="1"/>
            <a:r>
              <a:rPr lang="en-US" dirty="0"/>
              <a:t>HBV negative</a:t>
            </a:r>
          </a:p>
          <a:p>
            <a:pPr lvl="1"/>
            <a:r>
              <a:rPr lang="en-US" dirty="0"/>
              <a:t>HCV not detected</a:t>
            </a:r>
          </a:p>
          <a:p>
            <a:pPr lvl="1"/>
            <a:r>
              <a:rPr lang="en-US" dirty="0"/>
              <a:t>HIV negative</a:t>
            </a:r>
          </a:p>
          <a:p>
            <a:r>
              <a:rPr lang="en-US" dirty="0"/>
              <a:t>Serologic: </a:t>
            </a:r>
          </a:p>
          <a:p>
            <a:pPr lvl="1"/>
            <a:r>
              <a:rPr lang="en-US" dirty="0"/>
              <a:t>C3 191, C4 50</a:t>
            </a:r>
          </a:p>
          <a:p>
            <a:pPr lvl="1"/>
            <a:r>
              <a:rPr lang="en-US" dirty="0"/>
              <a:t>ANA 1:160 (rods and rings)</a:t>
            </a:r>
          </a:p>
          <a:p>
            <a:pPr lvl="1"/>
            <a:r>
              <a:rPr lang="en-US" dirty="0"/>
              <a:t>ANCA and Anti-GBM panel negative </a:t>
            </a:r>
          </a:p>
          <a:p>
            <a:pPr lvl="1"/>
            <a:r>
              <a:rPr lang="en-US" dirty="0"/>
              <a:t>Anti-</a:t>
            </a:r>
            <a:r>
              <a:rPr lang="en-US" dirty="0" err="1"/>
              <a:t>Midocondrial</a:t>
            </a:r>
            <a:r>
              <a:rPr lang="en-US" dirty="0"/>
              <a:t>: &lt;1:20</a:t>
            </a:r>
          </a:p>
          <a:p>
            <a:pPr lvl="1"/>
            <a:r>
              <a:rPr lang="en-US" dirty="0"/>
              <a:t>Anti-SM: &lt;1:20</a:t>
            </a:r>
          </a:p>
          <a:p>
            <a:pPr lvl="1"/>
            <a:r>
              <a:rPr lang="en-US" dirty="0"/>
              <a:t>Anti-CCP: WNL</a:t>
            </a:r>
          </a:p>
          <a:p>
            <a:endParaRPr lang="en-US" dirty="0"/>
          </a:p>
        </p:txBody>
      </p:sp>
      <p:sp>
        <p:nvSpPr>
          <p:cNvPr id="4" name="Content Placeholder 3">
            <a:extLst>
              <a:ext uri="{FF2B5EF4-FFF2-40B4-BE49-F238E27FC236}">
                <a16:creationId xmlns:a16="http://schemas.microsoft.com/office/drawing/2014/main" id="{66BFFE12-0597-F04B-84E3-FAD3C2C66BF9}"/>
              </a:ext>
            </a:extLst>
          </p:cNvPr>
          <p:cNvSpPr>
            <a:spLocks noGrp="1"/>
          </p:cNvSpPr>
          <p:nvPr>
            <p:ph sz="half" idx="2"/>
          </p:nvPr>
        </p:nvSpPr>
        <p:spPr/>
        <p:txBody>
          <a:bodyPr>
            <a:normAutofit lnSpcReduction="10000"/>
          </a:bodyPr>
          <a:lstStyle/>
          <a:p>
            <a:r>
              <a:rPr lang="en-US" dirty="0"/>
              <a:t>SPEP: </a:t>
            </a:r>
          </a:p>
          <a:p>
            <a:pPr lvl="1"/>
            <a:r>
              <a:rPr lang="en-US" dirty="0"/>
              <a:t>Decreased albumin, no monoclonal</a:t>
            </a:r>
          </a:p>
          <a:p>
            <a:r>
              <a:rPr lang="en-US" dirty="0"/>
              <a:t>UPEP: </a:t>
            </a:r>
          </a:p>
          <a:p>
            <a:pPr lvl="1"/>
            <a:r>
              <a:rPr lang="en-US" dirty="0"/>
              <a:t>8G on 24hr.</a:t>
            </a:r>
          </a:p>
          <a:p>
            <a:pPr lvl="1"/>
            <a:r>
              <a:rPr lang="en-US" dirty="0"/>
              <a:t>No monoclonal proteins. IFE positive for free kappa light chains</a:t>
            </a:r>
          </a:p>
          <a:p>
            <a:r>
              <a:rPr lang="en-US" dirty="0"/>
              <a:t>Free Light Chains:</a:t>
            </a:r>
          </a:p>
          <a:p>
            <a:pPr lvl="1"/>
            <a:r>
              <a:rPr lang="en-US" dirty="0"/>
              <a:t>Kappa 334, Lambda 40.11 (8.35)</a:t>
            </a:r>
          </a:p>
          <a:p>
            <a:endParaRPr lang="en-US" dirty="0"/>
          </a:p>
          <a:p>
            <a:r>
              <a:rPr lang="en-US" dirty="0"/>
              <a:t>PLA2R &lt;1:10, IgG WNL, IgG 4 30 (normal)</a:t>
            </a:r>
          </a:p>
          <a:p>
            <a:endParaRPr lang="en-US" dirty="0"/>
          </a:p>
        </p:txBody>
      </p:sp>
    </p:spTree>
    <p:extLst>
      <p:ext uri="{BB962C8B-B14F-4D97-AF65-F5344CB8AC3E}">
        <p14:creationId xmlns:p14="http://schemas.microsoft.com/office/powerpoint/2010/main" val="290622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BC55-6045-5C4E-BEAC-EAEB586B0371}"/>
              </a:ext>
            </a:extLst>
          </p:cNvPr>
          <p:cNvSpPr>
            <a:spLocks noGrp="1"/>
          </p:cNvSpPr>
          <p:nvPr>
            <p:ph type="title"/>
          </p:nvPr>
        </p:nvSpPr>
        <p:spPr/>
        <p:txBody>
          <a:bodyPr/>
          <a:lstStyle/>
          <a:p>
            <a:r>
              <a:rPr lang="en-US" dirty="0"/>
              <a:t>Light Microscopy</a:t>
            </a:r>
          </a:p>
        </p:txBody>
      </p:sp>
      <p:sp>
        <p:nvSpPr>
          <p:cNvPr id="3" name="Content Placeholder 2">
            <a:extLst>
              <a:ext uri="{FF2B5EF4-FFF2-40B4-BE49-F238E27FC236}">
                <a16:creationId xmlns:a16="http://schemas.microsoft.com/office/drawing/2014/main" id="{6328BECE-DC45-2C44-9C8D-DBD46EC8EC55}"/>
              </a:ext>
            </a:extLst>
          </p:cNvPr>
          <p:cNvSpPr>
            <a:spLocks noGrp="1"/>
          </p:cNvSpPr>
          <p:nvPr>
            <p:ph idx="1"/>
          </p:nvPr>
        </p:nvSpPr>
        <p:spPr/>
        <p:txBody>
          <a:bodyPr>
            <a:normAutofit/>
          </a:bodyPr>
          <a:lstStyle/>
          <a:p>
            <a:r>
              <a:rPr lang="en-US" dirty="0"/>
              <a:t>Two glomeruli available. None are globally sclerosed</a:t>
            </a:r>
          </a:p>
          <a:p>
            <a:r>
              <a:rPr lang="en-US" dirty="0"/>
              <a:t>Glomeruli contain pale amorphous material in </a:t>
            </a:r>
            <a:r>
              <a:rPr lang="en-US" dirty="0" err="1"/>
              <a:t>mesangium</a:t>
            </a:r>
            <a:r>
              <a:rPr lang="en-US" dirty="0"/>
              <a:t> and focally in capillary walls. Endocapillary hypercellularity and crescents are not identified. IFTA 10% with scant predominantly mononuclear inflammatory infiltrate. Few tubules are dilated with flattening of epithelial cells and loss of brush border and contain proteinaceous casts with no inflammatory reaction. The arterioles exhibit mild wall thickening and contain pale amorphous material. Interlobular arteries exhibit mild intima and media fibrous thickening and contain pale amorphous material</a:t>
            </a:r>
          </a:p>
        </p:txBody>
      </p:sp>
    </p:spTree>
    <p:extLst>
      <p:ext uri="{BB962C8B-B14F-4D97-AF65-F5344CB8AC3E}">
        <p14:creationId xmlns:p14="http://schemas.microsoft.com/office/powerpoint/2010/main" val="2874241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BBED2-0D72-4B4A-BE25-15658F020A9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2D48A7D-CD77-F546-88D5-D0BE1672F31F}"/>
              </a:ext>
            </a:extLst>
          </p:cNvPr>
          <p:cNvPicPr>
            <a:picLocks noGrp="1" noChangeAspect="1"/>
          </p:cNvPicPr>
          <p:nvPr>
            <p:ph idx="1"/>
          </p:nvPr>
        </p:nvPicPr>
        <p:blipFill>
          <a:blip r:embed="rId2"/>
          <a:stretch>
            <a:fillRect/>
          </a:stretch>
        </p:blipFill>
        <p:spPr>
          <a:xfrm>
            <a:off x="2172875" y="990274"/>
            <a:ext cx="7493181" cy="4877451"/>
          </a:xfrm>
        </p:spPr>
      </p:pic>
      <p:sp>
        <p:nvSpPr>
          <p:cNvPr id="4" name="TextBox 3">
            <a:extLst>
              <a:ext uri="{FF2B5EF4-FFF2-40B4-BE49-F238E27FC236}">
                <a16:creationId xmlns:a16="http://schemas.microsoft.com/office/drawing/2014/main" id="{01183E45-0DFC-8B4B-B5D9-557B64EBE18F}"/>
              </a:ext>
            </a:extLst>
          </p:cNvPr>
          <p:cNvSpPr txBox="1"/>
          <p:nvPr/>
        </p:nvSpPr>
        <p:spPr>
          <a:xfrm>
            <a:off x="9096281" y="6488668"/>
            <a:ext cx="3095719" cy="276999"/>
          </a:xfrm>
          <a:prstGeom prst="rect">
            <a:avLst/>
          </a:prstGeom>
          <a:noFill/>
        </p:spPr>
        <p:txBody>
          <a:bodyPr wrap="none" rtlCol="0">
            <a:spAutoFit/>
          </a:bodyPr>
          <a:lstStyle/>
          <a:p>
            <a:r>
              <a:rPr lang="en-US" sz="1200" dirty="0"/>
              <a:t>Amyloid Related Kidney Disease - JASN</a:t>
            </a:r>
          </a:p>
        </p:txBody>
      </p:sp>
    </p:spTree>
    <p:extLst>
      <p:ext uri="{BB962C8B-B14F-4D97-AF65-F5344CB8AC3E}">
        <p14:creationId xmlns:p14="http://schemas.microsoft.com/office/powerpoint/2010/main" val="3424087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E158-6504-3A41-B440-A5183AC09B8B}"/>
              </a:ext>
            </a:extLst>
          </p:cNvPr>
          <p:cNvSpPr>
            <a:spLocks noGrp="1"/>
          </p:cNvSpPr>
          <p:nvPr>
            <p:ph type="title"/>
          </p:nvPr>
        </p:nvSpPr>
        <p:spPr/>
        <p:txBody>
          <a:bodyPr/>
          <a:lstStyle/>
          <a:p>
            <a:r>
              <a:rPr lang="en-US" dirty="0"/>
              <a:t>Immunofluorescence</a:t>
            </a:r>
          </a:p>
        </p:txBody>
      </p:sp>
      <p:sp>
        <p:nvSpPr>
          <p:cNvPr id="3" name="Content Placeholder 2">
            <a:extLst>
              <a:ext uri="{FF2B5EF4-FFF2-40B4-BE49-F238E27FC236}">
                <a16:creationId xmlns:a16="http://schemas.microsoft.com/office/drawing/2014/main" id="{88F028A5-C25E-C74C-AD1E-619A0744A42A}"/>
              </a:ext>
            </a:extLst>
          </p:cNvPr>
          <p:cNvSpPr>
            <a:spLocks noGrp="1"/>
          </p:cNvSpPr>
          <p:nvPr>
            <p:ph idx="1"/>
          </p:nvPr>
        </p:nvSpPr>
        <p:spPr/>
        <p:txBody>
          <a:bodyPr/>
          <a:lstStyle/>
          <a:p>
            <a:r>
              <a:rPr lang="en-US" dirty="0"/>
              <a:t>5 glomeruli, 2 are globally sclerosed</a:t>
            </a:r>
          </a:p>
          <a:p>
            <a:r>
              <a:rPr lang="en-US" dirty="0"/>
              <a:t>2+ focal, segmental, smudgy stain in </a:t>
            </a:r>
            <a:r>
              <a:rPr lang="en-US" dirty="0" err="1"/>
              <a:t>mesangium</a:t>
            </a:r>
            <a:r>
              <a:rPr lang="en-US" dirty="0"/>
              <a:t> and arterioles at the vascular pole and occasional interstitial is seen with Kappa light chains only. Few casts are highlighted by IgA and both light chains (2+). IgG, IgA, IgM, C1q, C3, lambda light chain, and fibrinogen are negative in the glomeruli</a:t>
            </a:r>
          </a:p>
        </p:txBody>
      </p:sp>
    </p:spTree>
    <p:extLst>
      <p:ext uri="{BB962C8B-B14F-4D97-AF65-F5344CB8AC3E}">
        <p14:creationId xmlns:p14="http://schemas.microsoft.com/office/powerpoint/2010/main" val="982016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62CDA-44BE-4346-8202-E4BEE741B257}"/>
              </a:ext>
            </a:extLst>
          </p:cNvPr>
          <p:cNvSpPr>
            <a:spLocks noGrp="1"/>
          </p:cNvSpPr>
          <p:nvPr>
            <p:ph type="title"/>
          </p:nvPr>
        </p:nvSpPr>
        <p:spPr/>
        <p:txBody>
          <a:bodyPr/>
          <a:lstStyle/>
          <a:p>
            <a:r>
              <a:rPr lang="en-US" dirty="0"/>
              <a:t>Electron Microscopy</a:t>
            </a:r>
          </a:p>
        </p:txBody>
      </p:sp>
      <p:sp>
        <p:nvSpPr>
          <p:cNvPr id="3" name="Content Placeholder 2">
            <a:extLst>
              <a:ext uri="{FF2B5EF4-FFF2-40B4-BE49-F238E27FC236}">
                <a16:creationId xmlns:a16="http://schemas.microsoft.com/office/drawing/2014/main" id="{6EA417BE-78C3-574B-B3A2-E1714EEBF238}"/>
              </a:ext>
            </a:extLst>
          </p:cNvPr>
          <p:cNvSpPr>
            <a:spLocks noGrp="1"/>
          </p:cNvSpPr>
          <p:nvPr>
            <p:ph idx="1"/>
          </p:nvPr>
        </p:nvSpPr>
        <p:spPr/>
        <p:txBody>
          <a:bodyPr>
            <a:normAutofit/>
          </a:bodyPr>
          <a:lstStyle/>
          <a:p>
            <a:r>
              <a:rPr lang="en-US" dirty="0"/>
              <a:t>3 glomeruli with pale material in the </a:t>
            </a:r>
            <a:r>
              <a:rPr lang="en-US" dirty="0" err="1"/>
              <a:t>mesangium</a:t>
            </a:r>
            <a:endParaRPr lang="en-US" dirty="0"/>
          </a:p>
          <a:p>
            <a:r>
              <a:rPr lang="en-US" dirty="0"/>
              <a:t>Glomerular basement membranes appear segmentally wrinkled but are of normal thickness and texture without subepithelial nor subendothelial deposits.</a:t>
            </a:r>
          </a:p>
          <a:p>
            <a:r>
              <a:rPr lang="en-US" dirty="0"/>
              <a:t>Epithelial cells show cytoplasmic vacuoles and there is marked foot process effacement involving extensively the capillary loop circumference. </a:t>
            </a:r>
          </a:p>
          <a:p>
            <a:r>
              <a:rPr lang="en-US" dirty="0"/>
              <a:t>The mesangial areas are expanded and contain fibrillary material composed of straight, non-branching randomly oriented fibrils. Fibrils are also seen focally within the glomerular basement membrane.  Fibrillary material seen in the interstitium and surrounding peritubular capillaries</a:t>
            </a:r>
          </a:p>
        </p:txBody>
      </p:sp>
    </p:spTree>
    <p:extLst>
      <p:ext uri="{BB962C8B-B14F-4D97-AF65-F5344CB8AC3E}">
        <p14:creationId xmlns:p14="http://schemas.microsoft.com/office/powerpoint/2010/main" val="1659309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DC92-EA99-614D-8999-0F093FCBB9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BDF3F3-BF9D-E248-8F9C-4B8762A534A9}"/>
              </a:ext>
            </a:extLst>
          </p:cNvPr>
          <p:cNvSpPr>
            <a:spLocks noGrp="1"/>
          </p:cNvSpPr>
          <p:nvPr>
            <p:ph idx="1"/>
          </p:nvPr>
        </p:nvSpPr>
        <p:spPr/>
        <p:txBody>
          <a:bodyPr/>
          <a:lstStyle/>
          <a:p>
            <a:r>
              <a:rPr lang="en-US" dirty="0"/>
              <a:t>Congo Red positive material is frequently identified in arterioles, glomeruli, and focally in the interstitium</a:t>
            </a:r>
          </a:p>
          <a:p>
            <a:endParaRPr lang="en-US" dirty="0"/>
          </a:p>
        </p:txBody>
      </p:sp>
    </p:spTree>
    <p:extLst>
      <p:ext uri="{BB962C8B-B14F-4D97-AF65-F5344CB8AC3E}">
        <p14:creationId xmlns:p14="http://schemas.microsoft.com/office/powerpoint/2010/main" val="4178398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C5D2-EE76-3A49-87F8-077B60ACF4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A5A042-49E0-BE44-B3C8-C605D68860EA}"/>
              </a:ext>
            </a:extLst>
          </p:cNvPr>
          <p:cNvSpPr>
            <a:spLocks noGrp="1"/>
          </p:cNvSpPr>
          <p:nvPr>
            <p:ph idx="1"/>
          </p:nvPr>
        </p:nvSpPr>
        <p:spPr/>
        <p:txBody>
          <a:bodyPr>
            <a:normAutofit/>
          </a:bodyPr>
          <a:lstStyle/>
          <a:p>
            <a:r>
              <a:rPr lang="en-US" dirty="0"/>
              <a:t>Amyloid deposition involving glomeruli, interstitium, and arteries</a:t>
            </a:r>
          </a:p>
          <a:p>
            <a:r>
              <a:rPr lang="en-US" dirty="0"/>
              <a:t>FSGS 20%</a:t>
            </a:r>
          </a:p>
          <a:p>
            <a:r>
              <a:rPr lang="en-US" dirty="0"/>
              <a:t>Mild IFA IFTA (10%)</a:t>
            </a:r>
          </a:p>
          <a:p>
            <a:r>
              <a:rPr lang="en-US" dirty="0"/>
              <a:t>Mild </a:t>
            </a:r>
            <a:r>
              <a:rPr lang="en-US" dirty="0" err="1"/>
              <a:t>arterio</a:t>
            </a:r>
            <a:r>
              <a:rPr lang="en-US" dirty="0"/>
              <a:t> and </a:t>
            </a:r>
            <a:r>
              <a:rPr lang="en-US" dirty="0" err="1"/>
              <a:t>ateriolosclerosis</a:t>
            </a:r>
            <a:endParaRPr lang="en-US" dirty="0"/>
          </a:p>
          <a:p>
            <a:endParaRPr lang="en-US" dirty="0"/>
          </a:p>
          <a:p>
            <a:r>
              <a:rPr lang="en-US" dirty="0"/>
              <a:t>Findings consistent with glomerular, interstitial, and vascular involvement by amyloidosis. There is staining only for Kappa light chain which favors AL-type amyloidosis. No evidence of cast nephropathy or light chain deposition disease. </a:t>
            </a:r>
          </a:p>
        </p:txBody>
      </p:sp>
    </p:spTree>
    <p:extLst>
      <p:ext uri="{BB962C8B-B14F-4D97-AF65-F5344CB8AC3E}">
        <p14:creationId xmlns:p14="http://schemas.microsoft.com/office/powerpoint/2010/main" val="267206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A5775-CF76-0E4E-9B9B-90B79DD71EDF}"/>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8FB48E94-C0CE-B648-A9BA-496F5A9D690B}"/>
              </a:ext>
            </a:extLst>
          </p:cNvPr>
          <p:cNvSpPr>
            <a:spLocks noGrp="1"/>
          </p:cNvSpPr>
          <p:nvPr>
            <p:ph idx="1"/>
          </p:nvPr>
        </p:nvSpPr>
        <p:spPr/>
        <p:txBody>
          <a:bodyPr/>
          <a:lstStyle/>
          <a:p>
            <a:r>
              <a:rPr lang="en-US" dirty="0"/>
              <a:t>AL Amyloidosis </a:t>
            </a:r>
          </a:p>
        </p:txBody>
      </p:sp>
    </p:spTree>
    <p:extLst>
      <p:ext uri="{BB962C8B-B14F-4D97-AF65-F5344CB8AC3E}">
        <p14:creationId xmlns:p14="http://schemas.microsoft.com/office/powerpoint/2010/main" val="830235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11CA-16DA-584D-8FDB-C7893156136D}"/>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027B8C58-D118-CB4E-A917-6D20FC2800B8}"/>
              </a:ext>
            </a:extLst>
          </p:cNvPr>
          <p:cNvSpPr>
            <a:spLocks noGrp="1"/>
          </p:cNvSpPr>
          <p:nvPr>
            <p:ph idx="1"/>
          </p:nvPr>
        </p:nvSpPr>
        <p:spPr/>
        <p:txBody>
          <a:bodyPr/>
          <a:lstStyle/>
          <a:p>
            <a:r>
              <a:rPr lang="en-US" dirty="0"/>
              <a:t>None</a:t>
            </a:r>
          </a:p>
        </p:txBody>
      </p:sp>
    </p:spTree>
    <p:extLst>
      <p:ext uri="{BB962C8B-B14F-4D97-AF65-F5344CB8AC3E}">
        <p14:creationId xmlns:p14="http://schemas.microsoft.com/office/powerpoint/2010/main" val="3824994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C8FE-6701-514D-9C38-58307C65A4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D88C8A-A974-C947-A285-3F59DD11E54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61659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F8577-5DDC-8E4E-B8C9-E0DAEF109B6D}"/>
              </a:ext>
            </a:extLst>
          </p:cNvPr>
          <p:cNvSpPr>
            <a:spLocks noGrp="1"/>
          </p:cNvSpPr>
          <p:nvPr>
            <p:ph type="title"/>
          </p:nvPr>
        </p:nvSpPr>
        <p:spPr/>
        <p:txBody>
          <a:bodyPr/>
          <a:lstStyle/>
          <a:p>
            <a:r>
              <a:rPr lang="en-US" dirty="0"/>
              <a:t>Epidemiology</a:t>
            </a:r>
          </a:p>
        </p:txBody>
      </p:sp>
      <p:sp>
        <p:nvSpPr>
          <p:cNvPr id="3" name="Content Placeholder 2">
            <a:extLst>
              <a:ext uri="{FF2B5EF4-FFF2-40B4-BE49-F238E27FC236}">
                <a16:creationId xmlns:a16="http://schemas.microsoft.com/office/drawing/2014/main" id="{EBEE2FC4-767A-8145-97DB-F5B200B8E91A}"/>
              </a:ext>
            </a:extLst>
          </p:cNvPr>
          <p:cNvSpPr>
            <a:spLocks noGrp="1"/>
          </p:cNvSpPr>
          <p:nvPr>
            <p:ph idx="1"/>
          </p:nvPr>
        </p:nvSpPr>
        <p:spPr/>
        <p:txBody>
          <a:bodyPr>
            <a:normAutofit/>
          </a:bodyPr>
          <a:lstStyle/>
          <a:p>
            <a:r>
              <a:rPr lang="en-US" dirty="0"/>
              <a:t>Incidence: 9 to 14 cases per million person-years (~4,000cases/</a:t>
            </a:r>
            <a:r>
              <a:rPr lang="en-US" dirty="0" err="1"/>
              <a:t>yr</a:t>
            </a:r>
            <a:r>
              <a:rPr lang="en-US" dirty="0"/>
              <a:t>)</a:t>
            </a:r>
          </a:p>
          <a:p>
            <a:pPr lvl="1"/>
            <a:r>
              <a:rPr lang="en-US" dirty="0"/>
              <a:t>AL Amyloidosis is a disease of older adults (as with other plasma cell dyscrasias). </a:t>
            </a:r>
          </a:p>
          <a:p>
            <a:pPr lvl="1"/>
            <a:r>
              <a:rPr lang="en-US" dirty="0"/>
              <a:t>Incidence rates increase each decade of life after 40 years. </a:t>
            </a:r>
          </a:p>
          <a:p>
            <a:pPr lvl="1"/>
            <a:r>
              <a:rPr lang="en-US" dirty="0"/>
              <a:t>Median: 64 years (&lt;5% are &lt;40)</a:t>
            </a:r>
          </a:p>
          <a:p>
            <a:pPr lvl="1"/>
            <a:endParaRPr lang="en-US" dirty="0"/>
          </a:p>
          <a:p>
            <a:r>
              <a:rPr lang="en-US" dirty="0"/>
              <a:t>Male predominance (65-70%)</a:t>
            </a:r>
          </a:p>
          <a:p>
            <a:endParaRPr lang="en-US" dirty="0"/>
          </a:p>
          <a:p>
            <a:r>
              <a:rPr lang="en-US" dirty="0"/>
              <a:t>&gt; 23 different types of amyloid</a:t>
            </a:r>
          </a:p>
        </p:txBody>
      </p:sp>
    </p:spTree>
    <p:extLst>
      <p:ext uri="{BB962C8B-B14F-4D97-AF65-F5344CB8AC3E}">
        <p14:creationId xmlns:p14="http://schemas.microsoft.com/office/powerpoint/2010/main" val="3742201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F20A-0152-9F46-B68B-22BB22CFC38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5F7CBE7-EF5F-E142-B98E-4439516CD6E6}"/>
              </a:ext>
            </a:extLst>
          </p:cNvPr>
          <p:cNvPicPr>
            <a:picLocks noGrp="1" noChangeAspect="1"/>
          </p:cNvPicPr>
          <p:nvPr>
            <p:ph idx="1"/>
          </p:nvPr>
        </p:nvPicPr>
        <p:blipFill>
          <a:blip r:embed="rId2"/>
          <a:stretch>
            <a:fillRect/>
          </a:stretch>
        </p:blipFill>
        <p:spPr>
          <a:xfrm>
            <a:off x="2799188" y="500258"/>
            <a:ext cx="6593623" cy="5388916"/>
          </a:xfrm>
        </p:spPr>
      </p:pic>
      <p:sp>
        <p:nvSpPr>
          <p:cNvPr id="6" name="TextBox 5">
            <a:extLst>
              <a:ext uri="{FF2B5EF4-FFF2-40B4-BE49-F238E27FC236}">
                <a16:creationId xmlns:a16="http://schemas.microsoft.com/office/drawing/2014/main" id="{E5CC7C21-AD0A-AB40-918E-C9653AB4B041}"/>
              </a:ext>
            </a:extLst>
          </p:cNvPr>
          <p:cNvSpPr txBox="1"/>
          <p:nvPr/>
        </p:nvSpPr>
        <p:spPr>
          <a:xfrm>
            <a:off x="9096281" y="6488668"/>
            <a:ext cx="3095719" cy="276999"/>
          </a:xfrm>
          <a:prstGeom prst="rect">
            <a:avLst/>
          </a:prstGeom>
          <a:noFill/>
        </p:spPr>
        <p:txBody>
          <a:bodyPr wrap="none" rtlCol="0">
            <a:spAutoFit/>
          </a:bodyPr>
          <a:lstStyle/>
          <a:p>
            <a:r>
              <a:rPr lang="en-US" sz="1200" dirty="0"/>
              <a:t>Amyloid Related Kidney Disease - JASN</a:t>
            </a:r>
          </a:p>
        </p:txBody>
      </p:sp>
    </p:spTree>
    <p:extLst>
      <p:ext uri="{BB962C8B-B14F-4D97-AF65-F5344CB8AC3E}">
        <p14:creationId xmlns:p14="http://schemas.microsoft.com/office/powerpoint/2010/main" val="1589378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1513-54E0-8F44-A014-4CAE517340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8A0F9D-E074-9648-8FD1-41AB5B88F19F}"/>
              </a:ext>
            </a:extLst>
          </p:cNvPr>
          <p:cNvSpPr>
            <a:spLocks noGrp="1"/>
          </p:cNvSpPr>
          <p:nvPr>
            <p:ph idx="1"/>
          </p:nvPr>
        </p:nvSpPr>
        <p:spPr/>
        <p:txBody>
          <a:bodyPr>
            <a:normAutofit/>
          </a:bodyPr>
          <a:lstStyle/>
          <a:p>
            <a:r>
              <a:rPr lang="en-US" dirty="0"/>
              <a:t>Nephrotic Syndrome (renal involvement 65-70%), Restrictive Cardiomyopathy (cardiac involvement 70%), Peripheral Neuropathy, Hepatomegaly with elevated liver enzymes, Macroglossia, Purpura and other skin manifestations, Bleeding diathesis</a:t>
            </a:r>
          </a:p>
          <a:p>
            <a:r>
              <a:rPr lang="en-US" dirty="0"/>
              <a:t>Multisystem nature of systemic amyloidosis can contribute to the difficulty of managing fluid retention, particularly in AL amyloidosis, since cardiac and autonomic nervous system involvement can cause hemodynamic fragility that limits the effectiveness or tolerability of diuretics</a:t>
            </a:r>
          </a:p>
          <a:p>
            <a:endParaRPr lang="en-US" dirty="0"/>
          </a:p>
          <a:p>
            <a:endParaRPr lang="en-US" dirty="0"/>
          </a:p>
          <a:p>
            <a:endParaRPr lang="en-US" dirty="0"/>
          </a:p>
        </p:txBody>
      </p:sp>
    </p:spTree>
    <p:extLst>
      <p:ext uri="{BB962C8B-B14F-4D97-AF65-F5344CB8AC3E}">
        <p14:creationId xmlns:p14="http://schemas.microsoft.com/office/powerpoint/2010/main" val="3045572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4F6A-044D-2843-8AE3-6B3217037C8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7A8A004-C425-1443-A936-481AA53398CC}"/>
              </a:ext>
            </a:extLst>
          </p:cNvPr>
          <p:cNvPicPr>
            <a:picLocks noGrp="1" noChangeAspect="1"/>
          </p:cNvPicPr>
          <p:nvPr>
            <p:ph idx="1"/>
          </p:nvPr>
        </p:nvPicPr>
        <p:blipFill rotWithShape="1">
          <a:blip r:embed="rId2"/>
          <a:srcRect t="36922" b="17620"/>
          <a:stretch/>
        </p:blipFill>
        <p:spPr>
          <a:xfrm>
            <a:off x="792135" y="1620748"/>
            <a:ext cx="10607729" cy="3616503"/>
          </a:xfrm>
        </p:spPr>
      </p:pic>
      <p:sp>
        <p:nvSpPr>
          <p:cNvPr id="6" name="TextBox 5">
            <a:extLst>
              <a:ext uri="{FF2B5EF4-FFF2-40B4-BE49-F238E27FC236}">
                <a16:creationId xmlns:a16="http://schemas.microsoft.com/office/drawing/2014/main" id="{C76271D0-FB74-4044-BF42-28D3901C27D1}"/>
              </a:ext>
            </a:extLst>
          </p:cNvPr>
          <p:cNvSpPr txBox="1"/>
          <p:nvPr/>
        </p:nvSpPr>
        <p:spPr>
          <a:xfrm>
            <a:off x="11132684" y="6498942"/>
            <a:ext cx="966931" cy="276999"/>
          </a:xfrm>
          <a:prstGeom prst="rect">
            <a:avLst/>
          </a:prstGeom>
          <a:noFill/>
        </p:spPr>
        <p:txBody>
          <a:bodyPr wrap="none" rtlCol="0">
            <a:spAutoFit/>
          </a:bodyPr>
          <a:lstStyle/>
          <a:p>
            <a:r>
              <a:rPr lang="en-US" sz="1200" dirty="0"/>
              <a:t>NKF Primer</a:t>
            </a:r>
          </a:p>
        </p:txBody>
      </p:sp>
    </p:spTree>
    <p:extLst>
      <p:ext uri="{BB962C8B-B14F-4D97-AF65-F5344CB8AC3E}">
        <p14:creationId xmlns:p14="http://schemas.microsoft.com/office/powerpoint/2010/main" val="914588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1D51-7C0A-BE49-AD62-7A0AE45A24E6}"/>
              </a:ext>
            </a:extLst>
          </p:cNvPr>
          <p:cNvSpPr>
            <a:spLocks noGrp="1"/>
          </p:cNvSpPr>
          <p:nvPr>
            <p:ph type="title"/>
          </p:nvPr>
        </p:nvSpPr>
        <p:spPr/>
        <p:txBody>
          <a:bodyPr/>
          <a:lstStyle/>
          <a:p>
            <a:r>
              <a:rPr lang="en-US" dirty="0"/>
              <a:t>Kidney Manifestations </a:t>
            </a:r>
          </a:p>
        </p:txBody>
      </p:sp>
      <p:sp>
        <p:nvSpPr>
          <p:cNvPr id="3" name="Content Placeholder 2">
            <a:extLst>
              <a:ext uri="{FF2B5EF4-FFF2-40B4-BE49-F238E27FC236}">
                <a16:creationId xmlns:a16="http://schemas.microsoft.com/office/drawing/2014/main" id="{96268655-8361-9C44-8522-C93B6D1919F3}"/>
              </a:ext>
            </a:extLst>
          </p:cNvPr>
          <p:cNvSpPr>
            <a:spLocks noGrp="1"/>
          </p:cNvSpPr>
          <p:nvPr>
            <p:ph idx="1"/>
          </p:nvPr>
        </p:nvSpPr>
        <p:spPr/>
        <p:txBody>
          <a:bodyPr>
            <a:normAutofit fontScale="92500" lnSpcReduction="10000"/>
          </a:bodyPr>
          <a:lstStyle/>
          <a:p>
            <a:r>
              <a:rPr lang="en-US" dirty="0"/>
              <a:t>Sub-nephrotic to Nephrotic range proteinuria (up to 30 g/day)</a:t>
            </a:r>
          </a:p>
          <a:p>
            <a:r>
              <a:rPr lang="en-US" dirty="0"/>
              <a:t>Nephrogenic Diabetes Insipidus (peri-collecting duct tissue)</a:t>
            </a:r>
          </a:p>
          <a:p>
            <a:r>
              <a:rPr lang="en-US" dirty="0"/>
              <a:t>Fanconi Syndrome (proximal tubular damage)  </a:t>
            </a:r>
          </a:p>
          <a:p>
            <a:endParaRPr lang="en-US" dirty="0"/>
          </a:p>
          <a:p>
            <a:r>
              <a:rPr lang="en-US" dirty="0"/>
              <a:t>Amyloid deposition on biopsy does not correlate with severity of clinical manifestations</a:t>
            </a:r>
          </a:p>
          <a:p>
            <a:r>
              <a:rPr lang="en-US" dirty="0"/>
              <a:t>Urinary protein excretion or rate of GFR decline cannot be predicted on the basis of biopsy findings</a:t>
            </a:r>
          </a:p>
          <a:p>
            <a:r>
              <a:rPr lang="en-US" dirty="0"/>
              <a:t>Urine sediment is typically benign (reflecting the lack of inflammation)</a:t>
            </a:r>
          </a:p>
          <a:p>
            <a:r>
              <a:rPr lang="en-US" dirty="0"/>
              <a:t>Serum Creatinine may be normal or only moderately elevated. </a:t>
            </a:r>
          </a:p>
          <a:p>
            <a:pPr lvl="1"/>
            <a:r>
              <a:rPr lang="en-US" dirty="0"/>
              <a:t>ESRD develops in approximately 20% of those with the nephrotic syndrome and is associated with poor patient survival overall</a:t>
            </a:r>
          </a:p>
          <a:p>
            <a:endParaRPr lang="en-US" dirty="0"/>
          </a:p>
          <a:p>
            <a:endParaRPr lang="en-US" dirty="0"/>
          </a:p>
          <a:p>
            <a:endParaRPr lang="en-US" dirty="0"/>
          </a:p>
        </p:txBody>
      </p:sp>
    </p:spTree>
    <p:extLst>
      <p:ext uri="{BB962C8B-B14F-4D97-AF65-F5344CB8AC3E}">
        <p14:creationId xmlns:p14="http://schemas.microsoft.com/office/powerpoint/2010/main" val="117139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0715-35C8-5941-8BA2-30187AA0CA07}"/>
              </a:ext>
            </a:extLst>
          </p:cNvPr>
          <p:cNvSpPr>
            <a:spLocks noGrp="1"/>
          </p:cNvSpPr>
          <p:nvPr>
            <p:ph type="title"/>
          </p:nvPr>
        </p:nvSpPr>
        <p:spPr/>
        <p:txBody>
          <a:bodyPr/>
          <a:lstStyle/>
          <a:p>
            <a:r>
              <a:rPr lang="en-US" dirty="0"/>
              <a:t>Biopsy and Congo Red Staining</a:t>
            </a:r>
          </a:p>
        </p:txBody>
      </p:sp>
      <p:sp>
        <p:nvSpPr>
          <p:cNvPr id="3" name="Content Placeholder 2">
            <a:extLst>
              <a:ext uri="{FF2B5EF4-FFF2-40B4-BE49-F238E27FC236}">
                <a16:creationId xmlns:a16="http://schemas.microsoft.com/office/drawing/2014/main" id="{DEE629BF-5290-8E44-9386-A5A29DFE8B98}"/>
              </a:ext>
            </a:extLst>
          </p:cNvPr>
          <p:cNvSpPr>
            <a:spLocks noGrp="1"/>
          </p:cNvSpPr>
          <p:nvPr>
            <p:ph idx="1"/>
          </p:nvPr>
        </p:nvSpPr>
        <p:spPr/>
        <p:txBody>
          <a:bodyPr>
            <a:normAutofit lnSpcReduction="10000"/>
          </a:bodyPr>
          <a:lstStyle/>
          <a:p>
            <a:r>
              <a:rPr lang="en-US" dirty="0"/>
              <a:t>The sensitivity of abdominal fat biopsy</a:t>
            </a:r>
          </a:p>
          <a:p>
            <a:pPr lvl="1"/>
            <a:r>
              <a:rPr lang="en-US" dirty="0"/>
              <a:t>80-90% in AL Amyloid</a:t>
            </a:r>
          </a:p>
          <a:p>
            <a:pPr lvl="1"/>
            <a:r>
              <a:rPr lang="en-US" dirty="0"/>
              <a:t>65-75% in AA Amyloid</a:t>
            </a:r>
          </a:p>
          <a:p>
            <a:pPr lvl="1"/>
            <a:r>
              <a:rPr lang="en-US" dirty="0"/>
              <a:t>Substantially lower in many of the familial amyloidosis</a:t>
            </a:r>
          </a:p>
          <a:p>
            <a:pPr marL="457200" lvl="1" indent="0">
              <a:buNone/>
            </a:pPr>
            <a:endParaRPr lang="en-US" dirty="0"/>
          </a:p>
          <a:p>
            <a:r>
              <a:rPr lang="en-US" dirty="0"/>
              <a:t>Absence of Congo red positivity of abdominal fat does not eliminate the diagnosis.</a:t>
            </a:r>
          </a:p>
          <a:p>
            <a:pPr lvl="1"/>
            <a:r>
              <a:rPr lang="en-US" dirty="0"/>
              <a:t>Consider End-Organ biopsy if suspicion is high</a:t>
            </a:r>
          </a:p>
          <a:p>
            <a:endParaRPr lang="en-US" dirty="0"/>
          </a:p>
          <a:p>
            <a:r>
              <a:rPr lang="en-US" dirty="0"/>
              <a:t>Irrespective of location of deposition, Congo red staining produces the disease-defining birefringence under polarized light</a:t>
            </a:r>
          </a:p>
          <a:p>
            <a:endParaRPr lang="en-US" dirty="0"/>
          </a:p>
        </p:txBody>
      </p:sp>
    </p:spTree>
    <p:extLst>
      <p:ext uri="{BB962C8B-B14F-4D97-AF65-F5344CB8AC3E}">
        <p14:creationId xmlns:p14="http://schemas.microsoft.com/office/powerpoint/2010/main" val="1783391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00A5-372C-6845-A821-891A5C98228E}"/>
              </a:ext>
            </a:extLst>
          </p:cNvPr>
          <p:cNvSpPr>
            <a:spLocks noGrp="1"/>
          </p:cNvSpPr>
          <p:nvPr>
            <p:ph type="title"/>
          </p:nvPr>
        </p:nvSpPr>
        <p:spPr/>
        <p:txBody>
          <a:bodyPr/>
          <a:lstStyle/>
          <a:p>
            <a:r>
              <a:rPr lang="en-US" dirty="0"/>
              <a:t>Glomerular Findings</a:t>
            </a:r>
          </a:p>
        </p:txBody>
      </p:sp>
      <p:sp>
        <p:nvSpPr>
          <p:cNvPr id="3" name="Content Placeholder 2">
            <a:extLst>
              <a:ext uri="{FF2B5EF4-FFF2-40B4-BE49-F238E27FC236}">
                <a16:creationId xmlns:a16="http://schemas.microsoft.com/office/drawing/2014/main" id="{CB41E825-1D62-E14C-AE45-C45F1B28C1D3}"/>
              </a:ext>
            </a:extLst>
          </p:cNvPr>
          <p:cNvSpPr>
            <a:spLocks noGrp="1"/>
          </p:cNvSpPr>
          <p:nvPr>
            <p:ph idx="1"/>
          </p:nvPr>
        </p:nvSpPr>
        <p:spPr/>
        <p:txBody>
          <a:bodyPr>
            <a:normAutofit fontScale="92500" lnSpcReduction="10000"/>
          </a:bodyPr>
          <a:lstStyle/>
          <a:p>
            <a:r>
              <a:rPr lang="en-US" dirty="0"/>
              <a:t>Amyloid appears as amorphous material in the </a:t>
            </a:r>
            <a:r>
              <a:rPr lang="en-US" dirty="0" err="1"/>
              <a:t>mesangium</a:t>
            </a:r>
            <a:r>
              <a:rPr lang="en-US" dirty="0"/>
              <a:t> and capillary loops. Substantial mesangial deposition can produce nodules that resemble diabetic nephropathy or LCDD. </a:t>
            </a:r>
          </a:p>
          <a:p>
            <a:pPr lvl="1"/>
            <a:r>
              <a:rPr lang="en-US" b="1" dirty="0"/>
              <a:t>Differentiation is PAS weak staining (amyloid deposit rather than extracellular matrix) </a:t>
            </a:r>
          </a:p>
          <a:p>
            <a:pPr lvl="1"/>
            <a:r>
              <a:rPr lang="en-US" dirty="0"/>
              <a:t>In LCDD, the deposition of light chains stimulates production of collagen and other extracellular matrix components. PAS staining is much more intense than in amyloidosis</a:t>
            </a:r>
          </a:p>
          <a:p>
            <a:r>
              <a:rPr lang="en-US" dirty="0"/>
              <a:t>Poor correlation between the extent of glomerular amyloid deposits and the degree of proteinuria</a:t>
            </a:r>
          </a:p>
          <a:p>
            <a:r>
              <a:rPr lang="en-US" dirty="0"/>
              <a:t>Although rare, crescentic glomerulonephritis can occur in patients with renal amyloidosis. Almost all reported patients have had AA amyloidosis or its variants (due to systemic disease, i.e. rheumatoid arthritis). </a:t>
            </a:r>
          </a:p>
          <a:p>
            <a:endParaRPr lang="en-US" dirty="0"/>
          </a:p>
        </p:txBody>
      </p:sp>
    </p:spTree>
    <p:extLst>
      <p:ext uri="{BB962C8B-B14F-4D97-AF65-F5344CB8AC3E}">
        <p14:creationId xmlns:p14="http://schemas.microsoft.com/office/powerpoint/2010/main" val="588810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6D5E-0899-A94F-A9A2-F74A564E5786}"/>
              </a:ext>
            </a:extLst>
          </p:cNvPr>
          <p:cNvSpPr>
            <a:spLocks noGrp="1"/>
          </p:cNvSpPr>
          <p:nvPr>
            <p:ph type="title"/>
          </p:nvPr>
        </p:nvSpPr>
        <p:spPr/>
        <p:txBody>
          <a:bodyPr/>
          <a:lstStyle/>
          <a:p>
            <a:r>
              <a:rPr lang="en-US" dirty="0"/>
              <a:t>Vascular and </a:t>
            </a:r>
            <a:r>
              <a:rPr lang="en-US" dirty="0" err="1"/>
              <a:t>Tubulointerstitium</a:t>
            </a:r>
            <a:endParaRPr lang="en-US" dirty="0"/>
          </a:p>
        </p:txBody>
      </p:sp>
      <p:sp>
        <p:nvSpPr>
          <p:cNvPr id="3" name="Content Placeholder 2">
            <a:extLst>
              <a:ext uri="{FF2B5EF4-FFF2-40B4-BE49-F238E27FC236}">
                <a16:creationId xmlns:a16="http://schemas.microsoft.com/office/drawing/2014/main" id="{B39781A2-F268-2648-A418-0B8E72B2C6E7}"/>
              </a:ext>
            </a:extLst>
          </p:cNvPr>
          <p:cNvSpPr>
            <a:spLocks noGrp="1"/>
          </p:cNvSpPr>
          <p:nvPr>
            <p:ph idx="1"/>
          </p:nvPr>
        </p:nvSpPr>
        <p:spPr/>
        <p:txBody>
          <a:bodyPr>
            <a:normAutofit/>
          </a:bodyPr>
          <a:lstStyle/>
          <a:p>
            <a:r>
              <a:rPr lang="en-US" dirty="0" err="1"/>
              <a:t>Tubulointerstitium</a:t>
            </a:r>
            <a:r>
              <a:rPr lang="en-US" dirty="0"/>
              <a:t> produces tubular</a:t>
            </a:r>
          </a:p>
          <a:p>
            <a:pPr lvl="1"/>
            <a:r>
              <a:rPr lang="en-US" dirty="0"/>
              <a:t>IFTA</a:t>
            </a:r>
          </a:p>
          <a:p>
            <a:pPr lvl="1"/>
            <a:r>
              <a:rPr lang="en-US" dirty="0"/>
              <a:t>Small amount of patients can have deposits confined to TI or Vasculature </a:t>
            </a:r>
          </a:p>
          <a:p>
            <a:endParaRPr lang="en-US" dirty="0"/>
          </a:p>
          <a:p>
            <a:r>
              <a:rPr lang="en-US" dirty="0"/>
              <a:t>When amyloid is confined to the </a:t>
            </a:r>
            <a:r>
              <a:rPr lang="en-US" dirty="0" err="1"/>
              <a:t>tubulointerstitium</a:t>
            </a:r>
            <a:r>
              <a:rPr lang="en-US" dirty="0"/>
              <a:t> or vasculature, proteinuria is minimal and reduced GFR is the principal clinical manifestation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83421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CB574-CB48-6A4D-933D-712713AE5F67}"/>
              </a:ext>
            </a:extLst>
          </p:cNvPr>
          <p:cNvSpPr>
            <a:spLocks noGrp="1"/>
          </p:cNvSpPr>
          <p:nvPr>
            <p:ph type="title"/>
          </p:nvPr>
        </p:nvSpPr>
        <p:spPr/>
        <p:txBody>
          <a:bodyPr/>
          <a:lstStyle/>
          <a:p>
            <a:r>
              <a:rPr lang="en-US" dirty="0"/>
              <a:t>Immunofluorescence </a:t>
            </a:r>
          </a:p>
        </p:txBody>
      </p:sp>
      <p:sp>
        <p:nvSpPr>
          <p:cNvPr id="3" name="Content Placeholder 2">
            <a:extLst>
              <a:ext uri="{FF2B5EF4-FFF2-40B4-BE49-F238E27FC236}">
                <a16:creationId xmlns:a16="http://schemas.microsoft.com/office/drawing/2014/main" id="{2DE521F8-5623-0146-BB7B-8071E6539AE6}"/>
              </a:ext>
            </a:extLst>
          </p:cNvPr>
          <p:cNvSpPr>
            <a:spLocks noGrp="1"/>
          </p:cNvSpPr>
          <p:nvPr>
            <p:ph idx="1"/>
          </p:nvPr>
        </p:nvSpPr>
        <p:spPr/>
        <p:txBody>
          <a:bodyPr>
            <a:normAutofit fontScale="92500" lnSpcReduction="10000"/>
          </a:bodyPr>
          <a:lstStyle/>
          <a:p>
            <a:r>
              <a:rPr lang="en-US" dirty="0"/>
              <a:t>AL Amyloid</a:t>
            </a:r>
          </a:p>
          <a:p>
            <a:pPr lvl="1"/>
            <a:r>
              <a:rPr lang="en-US" dirty="0"/>
              <a:t>Negative for compliment, immunoglobulin, and fibrin</a:t>
            </a:r>
          </a:p>
          <a:p>
            <a:pPr lvl="1"/>
            <a:r>
              <a:rPr lang="en-US" dirty="0"/>
              <a:t>Typically stains for light chains (L &gt; K)</a:t>
            </a:r>
          </a:p>
          <a:p>
            <a:pPr lvl="1"/>
            <a:r>
              <a:rPr lang="en-US" dirty="0"/>
              <a:t>Multiple Myeloma (K or L)</a:t>
            </a:r>
          </a:p>
          <a:p>
            <a:r>
              <a:rPr lang="en-US" dirty="0"/>
              <a:t>AA Amyloid</a:t>
            </a:r>
          </a:p>
          <a:p>
            <a:pPr lvl="1"/>
            <a:r>
              <a:rPr lang="en-US" dirty="0"/>
              <a:t>Negative for compliment, immunoglobulin, and fibrin</a:t>
            </a:r>
          </a:p>
          <a:p>
            <a:pPr lvl="1"/>
            <a:r>
              <a:rPr lang="en-US" dirty="0"/>
              <a:t>Typically negative light chains</a:t>
            </a:r>
          </a:p>
          <a:p>
            <a:pPr lvl="1"/>
            <a:r>
              <a:rPr lang="en-US" dirty="0"/>
              <a:t>Available antibodies against AA protein</a:t>
            </a:r>
          </a:p>
          <a:p>
            <a:endParaRPr lang="en-US" dirty="0"/>
          </a:p>
          <a:p>
            <a:endParaRPr lang="en-US" dirty="0"/>
          </a:p>
          <a:p>
            <a:r>
              <a:rPr lang="en-US" dirty="0"/>
              <a:t>False negatives with immunofluorescence can occur in 25-35%</a:t>
            </a:r>
          </a:p>
        </p:txBody>
      </p:sp>
    </p:spTree>
    <p:extLst>
      <p:ext uri="{BB962C8B-B14F-4D97-AF65-F5344CB8AC3E}">
        <p14:creationId xmlns:p14="http://schemas.microsoft.com/office/powerpoint/2010/main" val="128582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CE09B-00D2-1D4F-8EBB-E9AB785FD2AA}"/>
              </a:ext>
            </a:extLst>
          </p:cNvPr>
          <p:cNvSpPr>
            <a:spLocks noGrp="1"/>
          </p:cNvSpPr>
          <p:nvPr>
            <p:ph type="title"/>
          </p:nvPr>
        </p:nvSpPr>
        <p:spPr/>
        <p:txBody>
          <a:bodyPr/>
          <a:lstStyle/>
          <a:p>
            <a:r>
              <a:rPr lang="en-US" dirty="0"/>
              <a:t>HPI</a:t>
            </a:r>
          </a:p>
        </p:txBody>
      </p:sp>
      <p:sp>
        <p:nvSpPr>
          <p:cNvPr id="3" name="Content Placeholder 2">
            <a:extLst>
              <a:ext uri="{FF2B5EF4-FFF2-40B4-BE49-F238E27FC236}">
                <a16:creationId xmlns:a16="http://schemas.microsoft.com/office/drawing/2014/main" id="{93107901-C1FA-1F4A-83B3-2EC1D660ABEA}"/>
              </a:ext>
            </a:extLst>
          </p:cNvPr>
          <p:cNvSpPr>
            <a:spLocks noGrp="1"/>
          </p:cNvSpPr>
          <p:nvPr>
            <p:ph idx="1"/>
          </p:nvPr>
        </p:nvSpPr>
        <p:spPr/>
        <p:txBody>
          <a:bodyPr>
            <a:normAutofit lnSpcReduction="10000"/>
          </a:bodyPr>
          <a:lstStyle/>
          <a:p>
            <a:r>
              <a:rPr lang="en-US" dirty="0"/>
              <a:t>63 year old male with PMH of severe COPD and GERD. Presented with abdominal pain worsening for the last week. Associated symptoms include dyspnea, swelling, decreased oral intake, and intermittent confusion. Remote history of alcohol use &gt;10 years ago. Treated for Hepatitis C in 14 years prior. No known underlying liver or cardiac disease. No other associated symptoms, contact, or social history identified. Patient noted to have AKI with Cr of 3 with baseline ~1. Underwent Paracentesis of ~4L since admission for tense abdomen. Current reports abdominal pain improved after paracentesis. No issues urinating, drinking plenty of water. Reports pain medication twice daily for 6 months (OTC) unsure if it is Tylenol of NSAID. Due to concern for cirrhosis of unclear etiology, patient was initially started on midodrine, octreotide, Albumin, Rocephin. Consulted for AKI</a:t>
            </a:r>
          </a:p>
        </p:txBody>
      </p:sp>
    </p:spTree>
    <p:extLst>
      <p:ext uri="{BB962C8B-B14F-4D97-AF65-F5344CB8AC3E}">
        <p14:creationId xmlns:p14="http://schemas.microsoft.com/office/powerpoint/2010/main" val="876166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7ACA-5EDB-064A-B9EE-6F4170CEDD53}"/>
              </a:ext>
            </a:extLst>
          </p:cNvPr>
          <p:cNvSpPr>
            <a:spLocks noGrp="1"/>
          </p:cNvSpPr>
          <p:nvPr>
            <p:ph type="title"/>
          </p:nvPr>
        </p:nvSpPr>
        <p:spPr/>
        <p:txBody>
          <a:bodyPr/>
          <a:lstStyle/>
          <a:p>
            <a:r>
              <a:rPr lang="en-US" dirty="0"/>
              <a:t>Electron Microscopy</a:t>
            </a:r>
          </a:p>
        </p:txBody>
      </p:sp>
      <p:sp>
        <p:nvSpPr>
          <p:cNvPr id="3" name="Content Placeholder 2">
            <a:extLst>
              <a:ext uri="{FF2B5EF4-FFF2-40B4-BE49-F238E27FC236}">
                <a16:creationId xmlns:a16="http://schemas.microsoft.com/office/drawing/2014/main" id="{924E877C-805D-7942-A5D3-7C5623A7C3EC}"/>
              </a:ext>
            </a:extLst>
          </p:cNvPr>
          <p:cNvSpPr>
            <a:spLocks noGrp="1"/>
          </p:cNvSpPr>
          <p:nvPr>
            <p:ph idx="1"/>
          </p:nvPr>
        </p:nvSpPr>
        <p:spPr/>
        <p:txBody>
          <a:bodyPr>
            <a:normAutofit/>
          </a:bodyPr>
          <a:lstStyle/>
          <a:p>
            <a:r>
              <a:rPr lang="en-US" dirty="0"/>
              <a:t>Nonbranching fibrils with diameter of 8-12 nm</a:t>
            </a:r>
          </a:p>
          <a:p>
            <a:r>
              <a:rPr lang="en-US" dirty="0"/>
              <a:t>Randomly arrayed in </a:t>
            </a:r>
            <a:r>
              <a:rPr lang="en-US" dirty="0" err="1"/>
              <a:t>mesangium</a:t>
            </a:r>
            <a:r>
              <a:rPr lang="en-US" dirty="0"/>
              <a:t>, basement membranes, interstitium, and vessels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97331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5B02-EA97-FA41-89C9-C2628A1CADD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C263CC1-AE0D-844B-888F-18CD528F3ED6}"/>
              </a:ext>
            </a:extLst>
          </p:cNvPr>
          <p:cNvPicPr>
            <a:picLocks noGrp="1" noChangeAspect="1"/>
          </p:cNvPicPr>
          <p:nvPr>
            <p:ph idx="1"/>
          </p:nvPr>
        </p:nvPicPr>
        <p:blipFill>
          <a:blip r:embed="rId2"/>
          <a:stretch>
            <a:fillRect/>
          </a:stretch>
        </p:blipFill>
        <p:spPr>
          <a:xfrm>
            <a:off x="0" y="0"/>
            <a:ext cx="8100202" cy="6858000"/>
          </a:xfrm>
        </p:spPr>
      </p:pic>
      <p:sp>
        <p:nvSpPr>
          <p:cNvPr id="7" name="TextBox 6">
            <a:extLst>
              <a:ext uri="{FF2B5EF4-FFF2-40B4-BE49-F238E27FC236}">
                <a16:creationId xmlns:a16="http://schemas.microsoft.com/office/drawing/2014/main" id="{5BA283A6-1E33-804E-BC63-63D4AEAC8FCF}"/>
              </a:ext>
            </a:extLst>
          </p:cNvPr>
          <p:cNvSpPr txBox="1"/>
          <p:nvPr/>
        </p:nvSpPr>
        <p:spPr>
          <a:xfrm>
            <a:off x="9096281" y="6531395"/>
            <a:ext cx="3095719" cy="276999"/>
          </a:xfrm>
          <a:prstGeom prst="rect">
            <a:avLst/>
          </a:prstGeom>
          <a:noFill/>
        </p:spPr>
        <p:txBody>
          <a:bodyPr wrap="none" rtlCol="0">
            <a:spAutoFit/>
          </a:bodyPr>
          <a:lstStyle/>
          <a:p>
            <a:r>
              <a:rPr lang="en-US" sz="1200" dirty="0"/>
              <a:t>Amyloid Related Kidney Disease - JASN</a:t>
            </a:r>
          </a:p>
        </p:txBody>
      </p:sp>
    </p:spTree>
    <p:extLst>
      <p:ext uri="{BB962C8B-B14F-4D97-AF65-F5344CB8AC3E}">
        <p14:creationId xmlns:p14="http://schemas.microsoft.com/office/powerpoint/2010/main" val="4288658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C2B36-AFE6-EA46-99B4-FD19A9E95D01}"/>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56039F2A-FF00-0544-B74C-136040C7289F}"/>
              </a:ext>
            </a:extLst>
          </p:cNvPr>
          <p:cNvSpPr>
            <a:spLocks noGrp="1"/>
          </p:cNvSpPr>
          <p:nvPr>
            <p:ph idx="1"/>
          </p:nvPr>
        </p:nvSpPr>
        <p:spPr/>
        <p:txBody>
          <a:bodyPr>
            <a:normAutofit fontScale="77500" lnSpcReduction="20000"/>
          </a:bodyPr>
          <a:lstStyle/>
          <a:p>
            <a:pPr marL="0" indent="0">
              <a:buNone/>
            </a:pPr>
            <a:r>
              <a:rPr lang="en-US" dirty="0"/>
              <a:t>AL Amyloidosis</a:t>
            </a:r>
          </a:p>
          <a:p>
            <a:r>
              <a:rPr lang="en-US" dirty="0"/>
              <a:t>Goal of current treatment approaches for AL amyloidosis is to eradicate the clonal plasma cells that produce the amyloidogenic light chain</a:t>
            </a:r>
          </a:p>
          <a:p>
            <a:r>
              <a:rPr lang="en-US" dirty="0"/>
              <a:t>Standard treatment: </a:t>
            </a:r>
          </a:p>
          <a:p>
            <a:pPr lvl="1"/>
            <a:r>
              <a:rPr lang="en-US" dirty="0"/>
              <a:t>Melphalan and autologous HCT </a:t>
            </a:r>
          </a:p>
          <a:p>
            <a:r>
              <a:rPr lang="en-US" dirty="0"/>
              <a:t>Investigation: </a:t>
            </a:r>
          </a:p>
          <a:p>
            <a:pPr lvl="1"/>
            <a:r>
              <a:rPr lang="en-US" dirty="0"/>
              <a:t>Subcutaneous daratumumab plus cyclophosphamide, bortezomib, and dexamethasone</a:t>
            </a:r>
          </a:p>
          <a:p>
            <a:pPr lvl="1"/>
            <a:r>
              <a:rPr lang="en-US" dirty="0"/>
              <a:t>Lenalidomide and thalidomide are generally avoided as these drugs are typically less well-tolerated</a:t>
            </a:r>
          </a:p>
          <a:p>
            <a:endParaRPr lang="en-US" dirty="0"/>
          </a:p>
          <a:p>
            <a:endParaRPr lang="en-US" dirty="0"/>
          </a:p>
          <a:p>
            <a:pPr marL="0" indent="0">
              <a:buNone/>
            </a:pPr>
            <a:r>
              <a:rPr lang="en-US" dirty="0"/>
              <a:t>AA Amyloidosis</a:t>
            </a:r>
          </a:p>
          <a:p>
            <a:r>
              <a:rPr lang="en-US" dirty="0"/>
              <a:t>current treatment approach for AA amyloidosis is to treat the underlying inflammatory disease and thereby reduce production of SAA</a:t>
            </a:r>
          </a:p>
          <a:p>
            <a:endParaRPr lang="en-US" dirty="0"/>
          </a:p>
          <a:p>
            <a:endParaRPr lang="en-US" dirty="0"/>
          </a:p>
        </p:txBody>
      </p:sp>
    </p:spTree>
    <p:extLst>
      <p:ext uri="{BB962C8B-B14F-4D97-AF65-F5344CB8AC3E}">
        <p14:creationId xmlns:p14="http://schemas.microsoft.com/office/powerpoint/2010/main" val="4072354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767E-26E7-3445-A658-AD4008555AF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B051D0CF-F1FD-0F43-A85E-AC3F5702918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27599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510A1-4D6E-3A4B-B68F-1053092BB4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FAA1F7-3F4E-6840-96FD-D726330CE4BC}"/>
              </a:ext>
            </a:extLst>
          </p:cNvPr>
          <p:cNvSpPr>
            <a:spLocks noGrp="1"/>
          </p:cNvSpPr>
          <p:nvPr>
            <p:ph idx="1"/>
          </p:nvPr>
        </p:nvSpPr>
        <p:spPr/>
        <p:txBody>
          <a:bodyPr/>
          <a:lstStyle/>
          <a:p>
            <a:r>
              <a:rPr lang="en-US" dirty="0"/>
              <a:t>Amyloidosis Related Kidney Disease. </a:t>
            </a:r>
            <a:r>
              <a:rPr lang="en-US" dirty="0" err="1"/>
              <a:t>Dember</a:t>
            </a:r>
            <a:r>
              <a:rPr lang="en-US" dirty="0"/>
              <a:t>, Laura. JASN </a:t>
            </a:r>
          </a:p>
          <a:p>
            <a:r>
              <a:rPr lang="en-US" dirty="0"/>
              <a:t>Primer. NKF</a:t>
            </a:r>
          </a:p>
          <a:p>
            <a:r>
              <a:rPr lang="en-US" dirty="0"/>
              <a:t>Up-to-date</a:t>
            </a:r>
          </a:p>
        </p:txBody>
      </p:sp>
    </p:spTree>
    <p:extLst>
      <p:ext uri="{BB962C8B-B14F-4D97-AF65-F5344CB8AC3E}">
        <p14:creationId xmlns:p14="http://schemas.microsoft.com/office/powerpoint/2010/main" val="69328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A9D82-86AA-2942-8B05-A8A01AFC0C09}"/>
              </a:ext>
            </a:extLst>
          </p:cNvPr>
          <p:cNvSpPr>
            <a:spLocks noGrp="1"/>
          </p:cNvSpPr>
          <p:nvPr>
            <p:ph type="title"/>
          </p:nvPr>
        </p:nvSpPr>
        <p:spPr/>
        <p:txBody>
          <a:bodyPr/>
          <a:lstStyle/>
          <a:p>
            <a:r>
              <a:rPr lang="en-US" dirty="0"/>
              <a:t>Review of systems</a:t>
            </a:r>
          </a:p>
        </p:txBody>
      </p:sp>
      <p:sp>
        <p:nvSpPr>
          <p:cNvPr id="3" name="Content Placeholder 2">
            <a:extLst>
              <a:ext uri="{FF2B5EF4-FFF2-40B4-BE49-F238E27FC236}">
                <a16:creationId xmlns:a16="http://schemas.microsoft.com/office/drawing/2014/main" id="{79C92490-32B5-254C-A813-B0D4AA18567C}"/>
              </a:ext>
            </a:extLst>
          </p:cNvPr>
          <p:cNvSpPr>
            <a:spLocks noGrp="1"/>
          </p:cNvSpPr>
          <p:nvPr>
            <p:ph idx="1"/>
          </p:nvPr>
        </p:nvSpPr>
        <p:spPr/>
        <p:txBody>
          <a:bodyPr>
            <a:normAutofit fontScale="77500" lnSpcReduction="20000"/>
          </a:bodyPr>
          <a:lstStyle/>
          <a:p>
            <a:r>
              <a:rPr lang="en-US" dirty="0"/>
              <a:t>GEN: Denies recent fever, chills, night sweats, or recent weight change (</a:t>
            </a:r>
            <a:r>
              <a:rPr lang="en-US" b="1" dirty="0"/>
              <a:t>weight loss ?intentional 230-240lbs down to 180s in 1.5 years</a:t>
            </a:r>
            <a:r>
              <a:rPr lang="en-US" dirty="0"/>
              <a:t>)</a:t>
            </a:r>
          </a:p>
          <a:p>
            <a:r>
              <a:rPr lang="en-US" dirty="0"/>
              <a:t>HEENT: Denies changes in vision, sore throat, or rhinorrhea </a:t>
            </a:r>
          </a:p>
          <a:p>
            <a:r>
              <a:rPr lang="en-US" dirty="0"/>
              <a:t>CV: Denies chest pain, palpitations, orthopnea, syncope/pre-syncope, pedal edema</a:t>
            </a:r>
          </a:p>
          <a:p>
            <a:r>
              <a:rPr lang="en-US" dirty="0"/>
              <a:t>Pulmonary: </a:t>
            </a:r>
            <a:r>
              <a:rPr lang="en-US" b="1" dirty="0"/>
              <a:t>+Dyspnea on exertion </a:t>
            </a:r>
            <a:r>
              <a:rPr lang="en-US" dirty="0"/>
              <a:t>Denies purulent sputum or hemoptysis </a:t>
            </a:r>
          </a:p>
          <a:p>
            <a:r>
              <a:rPr lang="en-US" dirty="0"/>
              <a:t>GI: </a:t>
            </a:r>
            <a:r>
              <a:rPr lang="en-US" b="1" dirty="0"/>
              <a:t>+Abdominal pain and fullness </a:t>
            </a:r>
            <a:r>
              <a:rPr lang="en-US" dirty="0"/>
              <a:t>Denies nausea, vomiting, diarrhea, constipation or </a:t>
            </a:r>
          </a:p>
          <a:p>
            <a:r>
              <a:rPr lang="en-US" dirty="0"/>
              <a:t>GU: Denies bowel or bladder incontinence, dysuria, hematuria, urinary hesitancy, or urgency</a:t>
            </a:r>
          </a:p>
          <a:p>
            <a:r>
              <a:rPr lang="en-US" dirty="0"/>
              <a:t>MSK: </a:t>
            </a:r>
            <a:r>
              <a:rPr lang="en-US" b="1" dirty="0"/>
              <a:t>+Generalized (more proximal) muscle weakness (&gt;6 months), chronic joint pain</a:t>
            </a:r>
          </a:p>
          <a:p>
            <a:r>
              <a:rPr lang="en-US" dirty="0"/>
              <a:t>Neuro: </a:t>
            </a:r>
            <a:r>
              <a:rPr lang="en-US" b="1" dirty="0"/>
              <a:t>+Right foot occasional numbness (&gt;6 months). </a:t>
            </a:r>
            <a:r>
              <a:rPr lang="en-US" dirty="0"/>
              <a:t>Denies headaches, weakness, sensory changes, or tremors</a:t>
            </a:r>
          </a:p>
          <a:p>
            <a:r>
              <a:rPr lang="en-US" dirty="0"/>
              <a:t>Skin: Denies rashes, wounds or itching</a:t>
            </a:r>
          </a:p>
          <a:p>
            <a:r>
              <a:rPr lang="en-US" dirty="0"/>
              <a:t>Psych: Denies depression/anxiety symptoms</a:t>
            </a:r>
          </a:p>
          <a:p>
            <a:pPr marL="0" indent="0">
              <a:buNone/>
            </a:pPr>
            <a:endParaRPr lang="en-US" dirty="0"/>
          </a:p>
        </p:txBody>
      </p:sp>
    </p:spTree>
    <p:extLst>
      <p:ext uri="{BB962C8B-B14F-4D97-AF65-F5344CB8AC3E}">
        <p14:creationId xmlns:p14="http://schemas.microsoft.com/office/powerpoint/2010/main" val="3251720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9377E-31F6-B44F-A41D-0A790D31364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FBF8EFD-DA41-A64B-BC4D-C6E002DE8037}"/>
              </a:ext>
            </a:extLst>
          </p:cNvPr>
          <p:cNvSpPr>
            <a:spLocks noGrp="1"/>
          </p:cNvSpPr>
          <p:nvPr>
            <p:ph type="body" idx="1"/>
          </p:nvPr>
        </p:nvSpPr>
        <p:spPr/>
        <p:txBody>
          <a:bodyPr/>
          <a:lstStyle/>
          <a:p>
            <a:r>
              <a:rPr lang="en-US" dirty="0"/>
              <a:t>Past Medical History</a:t>
            </a:r>
          </a:p>
        </p:txBody>
      </p:sp>
      <p:sp>
        <p:nvSpPr>
          <p:cNvPr id="4" name="Content Placeholder 3">
            <a:extLst>
              <a:ext uri="{FF2B5EF4-FFF2-40B4-BE49-F238E27FC236}">
                <a16:creationId xmlns:a16="http://schemas.microsoft.com/office/drawing/2014/main" id="{F4800183-A919-3345-8A0D-8466A3ACF043}"/>
              </a:ext>
            </a:extLst>
          </p:cNvPr>
          <p:cNvSpPr>
            <a:spLocks noGrp="1"/>
          </p:cNvSpPr>
          <p:nvPr>
            <p:ph sz="half" idx="2"/>
          </p:nvPr>
        </p:nvSpPr>
        <p:spPr/>
        <p:txBody>
          <a:bodyPr>
            <a:normAutofit/>
          </a:bodyPr>
          <a:lstStyle/>
          <a:p>
            <a:r>
              <a:rPr lang="en-US" dirty="0"/>
              <a:t>COPD</a:t>
            </a:r>
          </a:p>
          <a:p>
            <a:r>
              <a:rPr lang="en-US" dirty="0"/>
              <a:t>GERD</a:t>
            </a:r>
          </a:p>
          <a:p>
            <a:r>
              <a:rPr lang="en-US" dirty="0"/>
              <a:t>HCV s/p Treatment (interferon 14 years prior) </a:t>
            </a:r>
          </a:p>
        </p:txBody>
      </p:sp>
      <p:sp>
        <p:nvSpPr>
          <p:cNvPr id="5" name="Text Placeholder 4">
            <a:extLst>
              <a:ext uri="{FF2B5EF4-FFF2-40B4-BE49-F238E27FC236}">
                <a16:creationId xmlns:a16="http://schemas.microsoft.com/office/drawing/2014/main" id="{76D5A74B-5926-D74A-80EA-BD26E17D8570}"/>
              </a:ext>
            </a:extLst>
          </p:cNvPr>
          <p:cNvSpPr>
            <a:spLocks noGrp="1"/>
          </p:cNvSpPr>
          <p:nvPr>
            <p:ph type="body" sz="quarter" idx="3"/>
          </p:nvPr>
        </p:nvSpPr>
        <p:spPr/>
        <p:txBody>
          <a:bodyPr/>
          <a:lstStyle/>
          <a:p>
            <a:r>
              <a:rPr lang="en-US" dirty="0"/>
              <a:t>Past Surgical History</a:t>
            </a:r>
          </a:p>
        </p:txBody>
      </p:sp>
      <p:sp>
        <p:nvSpPr>
          <p:cNvPr id="6" name="Content Placeholder 5">
            <a:extLst>
              <a:ext uri="{FF2B5EF4-FFF2-40B4-BE49-F238E27FC236}">
                <a16:creationId xmlns:a16="http://schemas.microsoft.com/office/drawing/2014/main" id="{0F095662-AD64-A144-99CC-213E3A6DF6CA}"/>
              </a:ext>
            </a:extLst>
          </p:cNvPr>
          <p:cNvSpPr>
            <a:spLocks noGrp="1"/>
          </p:cNvSpPr>
          <p:nvPr>
            <p:ph sz="quarter" idx="4"/>
          </p:nvPr>
        </p:nvSpPr>
        <p:spPr/>
        <p:txBody>
          <a:bodyPr>
            <a:normAutofit/>
          </a:bodyPr>
          <a:lstStyle/>
          <a:p>
            <a:r>
              <a:rPr lang="en-US" dirty="0"/>
              <a:t>Lung volume resection</a:t>
            </a:r>
          </a:p>
          <a:p>
            <a:r>
              <a:rPr lang="en-US" dirty="0"/>
              <a:t>Appendectomy</a:t>
            </a:r>
          </a:p>
          <a:p>
            <a:r>
              <a:rPr lang="en-US" dirty="0"/>
              <a:t>Knee surgery unspecified</a:t>
            </a:r>
          </a:p>
          <a:p>
            <a:r>
              <a:rPr lang="en-US" dirty="0"/>
              <a:t>Bone graft from hip to leg</a:t>
            </a:r>
          </a:p>
          <a:p>
            <a:r>
              <a:rPr lang="en-US" dirty="0"/>
              <a:t>LHC/RHC (2020) for pre-transplant work-up (&lt;30% disease)</a:t>
            </a:r>
          </a:p>
          <a:p>
            <a:r>
              <a:rPr lang="en-US" dirty="0"/>
              <a:t>Liver biopsy 2017: F1 fibrosis</a:t>
            </a:r>
          </a:p>
          <a:p>
            <a:endParaRPr lang="en-US" dirty="0"/>
          </a:p>
        </p:txBody>
      </p:sp>
    </p:spTree>
    <p:extLst>
      <p:ext uri="{BB962C8B-B14F-4D97-AF65-F5344CB8AC3E}">
        <p14:creationId xmlns:p14="http://schemas.microsoft.com/office/powerpoint/2010/main" val="291262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4B9FE-36E7-2C42-B399-84F2A9E439F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8445905-D37A-CE46-8DBD-9E51E6E5617E}"/>
              </a:ext>
            </a:extLst>
          </p:cNvPr>
          <p:cNvSpPr>
            <a:spLocks noGrp="1"/>
          </p:cNvSpPr>
          <p:nvPr>
            <p:ph type="body" idx="1"/>
          </p:nvPr>
        </p:nvSpPr>
        <p:spPr/>
        <p:txBody>
          <a:bodyPr/>
          <a:lstStyle/>
          <a:p>
            <a:r>
              <a:rPr lang="en-US" dirty="0"/>
              <a:t>Medications</a:t>
            </a:r>
          </a:p>
        </p:txBody>
      </p:sp>
      <p:sp>
        <p:nvSpPr>
          <p:cNvPr id="4" name="Content Placeholder 3">
            <a:extLst>
              <a:ext uri="{FF2B5EF4-FFF2-40B4-BE49-F238E27FC236}">
                <a16:creationId xmlns:a16="http://schemas.microsoft.com/office/drawing/2014/main" id="{8F349D66-2C64-334E-BCA6-EB3ADC31DA06}"/>
              </a:ext>
            </a:extLst>
          </p:cNvPr>
          <p:cNvSpPr>
            <a:spLocks noGrp="1"/>
          </p:cNvSpPr>
          <p:nvPr>
            <p:ph sz="half" idx="2"/>
          </p:nvPr>
        </p:nvSpPr>
        <p:spPr/>
        <p:txBody>
          <a:bodyPr/>
          <a:lstStyle/>
          <a:p>
            <a:r>
              <a:rPr lang="en-US" dirty="0"/>
              <a:t>LAMA/LABA</a:t>
            </a:r>
          </a:p>
          <a:p>
            <a:r>
              <a:rPr lang="en-US" dirty="0"/>
              <a:t>Albuterol prn</a:t>
            </a:r>
          </a:p>
          <a:p>
            <a:r>
              <a:rPr lang="en-US" dirty="0"/>
              <a:t>Omeprazole</a:t>
            </a:r>
          </a:p>
        </p:txBody>
      </p:sp>
      <p:sp>
        <p:nvSpPr>
          <p:cNvPr id="5" name="Text Placeholder 4">
            <a:extLst>
              <a:ext uri="{FF2B5EF4-FFF2-40B4-BE49-F238E27FC236}">
                <a16:creationId xmlns:a16="http://schemas.microsoft.com/office/drawing/2014/main" id="{38D58767-F734-814E-83B4-F6CD1BB7B8A0}"/>
              </a:ext>
            </a:extLst>
          </p:cNvPr>
          <p:cNvSpPr>
            <a:spLocks noGrp="1"/>
          </p:cNvSpPr>
          <p:nvPr>
            <p:ph type="body" sz="quarter" idx="3"/>
          </p:nvPr>
        </p:nvSpPr>
        <p:spPr/>
        <p:txBody>
          <a:bodyPr/>
          <a:lstStyle/>
          <a:p>
            <a:r>
              <a:rPr lang="en-US" dirty="0"/>
              <a:t>Allergies</a:t>
            </a:r>
          </a:p>
        </p:txBody>
      </p:sp>
      <p:sp>
        <p:nvSpPr>
          <p:cNvPr id="6" name="Content Placeholder 5">
            <a:extLst>
              <a:ext uri="{FF2B5EF4-FFF2-40B4-BE49-F238E27FC236}">
                <a16:creationId xmlns:a16="http://schemas.microsoft.com/office/drawing/2014/main" id="{4B93B425-025D-F744-8254-2DF57A59BE7C}"/>
              </a:ext>
            </a:extLst>
          </p:cNvPr>
          <p:cNvSpPr>
            <a:spLocks noGrp="1"/>
          </p:cNvSpPr>
          <p:nvPr>
            <p:ph sz="quarter" idx="4"/>
          </p:nvPr>
        </p:nvSpPr>
        <p:spPr/>
        <p:txBody>
          <a:bodyPr/>
          <a:lstStyle/>
          <a:p>
            <a:r>
              <a:rPr lang="en-US" dirty="0"/>
              <a:t>Gabapentin</a:t>
            </a:r>
          </a:p>
          <a:p>
            <a:r>
              <a:rPr lang="en-US" dirty="0"/>
              <a:t>Amitriptyline</a:t>
            </a:r>
          </a:p>
        </p:txBody>
      </p:sp>
    </p:spTree>
    <p:extLst>
      <p:ext uri="{BB962C8B-B14F-4D97-AF65-F5344CB8AC3E}">
        <p14:creationId xmlns:p14="http://schemas.microsoft.com/office/powerpoint/2010/main" val="3672137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BFBF-F263-7F4A-AD69-48D36429D3A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2AC1172-7C64-CA41-8769-22A140F7B276}"/>
              </a:ext>
            </a:extLst>
          </p:cNvPr>
          <p:cNvSpPr>
            <a:spLocks noGrp="1"/>
          </p:cNvSpPr>
          <p:nvPr>
            <p:ph type="body" idx="1"/>
          </p:nvPr>
        </p:nvSpPr>
        <p:spPr/>
        <p:txBody>
          <a:bodyPr/>
          <a:lstStyle/>
          <a:p>
            <a:r>
              <a:rPr lang="en-US" dirty="0"/>
              <a:t>Family History</a:t>
            </a:r>
          </a:p>
        </p:txBody>
      </p:sp>
      <p:sp>
        <p:nvSpPr>
          <p:cNvPr id="4" name="Content Placeholder 3">
            <a:extLst>
              <a:ext uri="{FF2B5EF4-FFF2-40B4-BE49-F238E27FC236}">
                <a16:creationId xmlns:a16="http://schemas.microsoft.com/office/drawing/2014/main" id="{2294E8E4-7359-C547-B888-937254B6F127}"/>
              </a:ext>
            </a:extLst>
          </p:cNvPr>
          <p:cNvSpPr>
            <a:spLocks noGrp="1"/>
          </p:cNvSpPr>
          <p:nvPr>
            <p:ph sz="half" idx="2"/>
          </p:nvPr>
        </p:nvSpPr>
        <p:spPr/>
        <p:txBody>
          <a:bodyPr/>
          <a:lstStyle/>
          <a:p>
            <a:r>
              <a:rPr lang="en-US" dirty="0"/>
              <a:t>No reported family history from patient. Denies any renal disease</a:t>
            </a:r>
          </a:p>
        </p:txBody>
      </p:sp>
      <p:sp>
        <p:nvSpPr>
          <p:cNvPr id="5" name="Text Placeholder 4">
            <a:extLst>
              <a:ext uri="{FF2B5EF4-FFF2-40B4-BE49-F238E27FC236}">
                <a16:creationId xmlns:a16="http://schemas.microsoft.com/office/drawing/2014/main" id="{C00DD3E6-FAD3-3C4A-8C81-64D5F4C3B955}"/>
              </a:ext>
            </a:extLst>
          </p:cNvPr>
          <p:cNvSpPr>
            <a:spLocks noGrp="1"/>
          </p:cNvSpPr>
          <p:nvPr>
            <p:ph type="body" sz="quarter" idx="3"/>
          </p:nvPr>
        </p:nvSpPr>
        <p:spPr/>
        <p:txBody>
          <a:bodyPr/>
          <a:lstStyle/>
          <a:p>
            <a:r>
              <a:rPr lang="en-US" dirty="0"/>
              <a:t>Social History</a:t>
            </a:r>
          </a:p>
        </p:txBody>
      </p:sp>
      <p:sp>
        <p:nvSpPr>
          <p:cNvPr id="6" name="Content Placeholder 5">
            <a:extLst>
              <a:ext uri="{FF2B5EF4-FFF2-40B4-BE49-F238E27FC236}">
                <a16:creationId xmlns:a16="http://schemas.microsoft.com/office/drawing/2014/main" id="{4B4B2E74-82E6-F044-8C8E-1981C5180C52}"/>
              </a:ext>
            </a:extLst>
          </p:cNvPr>
          <p:cNvSpPr>
            <a:spLocks noGrp="1"/>
          </p:cNvSpPr>
          <p:nvPr>
            <p:ph sz="quarter" idx="4"/>
          </p:nvPr>
        </p:nvSpPr>
        <p:spPr/>
        <p:txBody>
          <a:bodyPr/>
          <a:lstStyle/>
          <a:p>
            <a:r>
              <a:rPr lang="en-US" dirty="0"/>
              <a:t>Former alcohol use, quit &gt;8 years ago</a:t>
            </a:r>
          </a:p>
          <a:p>
            <a:r>
              <a:rPr lang="en-US" dirty="0"/>
              <a:t>Denies tobacco or illicit drug use</a:t>
            </a:r>
          </a:p>
          <a:p>
            <a:r>
              <a:rPr lang="en-US" dirty="0"/>
              <a:t>Independent at home</a:t>
            </a:r>
          </a:p>
        </p:txBody>
      </p:sp>
    </p:spTree>
    <p:extLst>
      <p:ext uri="{BB962C8B-B14F-4D97-AF65-F5344CB8AC3E}">
        <p14:creationId xmlns:p14="http://schemas.microsoft.com/office/powerpoint/2010/main" val="17212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38A9-1D67-2A4E-BE9F-204742A4184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23B57F-4CFF-E046-B391-0F4F75CE1559}"/>
              </a:ext>
            </a:extLst>
          </p:cNvPr>
          <p:cNvSpPr>
            <a:spLocks noGrp="1"/>
          </p:cNvSpPr>
          <p:nvPr>
            <p:ph idx="1"/>
          </p:nvPr>
        </p:nvSpPr>
        <p:spPr/>
        <p:txBody>
          <a:bodyPr>
            <a:normAutofit fontScale="85000" lnSpcReduction="20000"/>
          </a:bodyPr>
          <a:lstStyle/>
          <a:p>
            <a:pPr marL="0" indent="0">
              <a:buNone/>
            </a:pPr>
            <a:r>
              <a:rPr lang="en-US" dirty="0"/>
              <a:t>VS: Temp 97.9F, HR 95, BP 110/58, RR 16, SpO2 97% RA</a:t>
            </a:r>
          </a:p>
          <a:p>
            <a:endParaRPr lang="en-US" dirty="0"/>
          </a:p>
          <a:p>
            <a:pPr marL="0" indent="0">
              <a:buNone/>
            </a:pPr>
            <a:r>
              <a:rPr lang="en-US" dirty="0"/>
              <a:t>Physical:</a:t>
            </a:r>
          </a:p>
          <a:p>
            <a:r>
              <a:rPr lang="en-US" dirty="0"/>
              <a:t>General: Caucasian male, no acute distress</a:t>
            </a:r>
          </a:p>
          <a:p>
            <a:r>
              <a:rPr lang="en-US" dirty="0"/>
              <a:t>HEENT: NCAT, moist membranes. </a:t>
            </a:r>
          </a:p>
          <a:p>
            <a:r>
              <a:rPr lang="en-US" dirty="0"/>
              <a:t>Neck: Supple, no masses palpated. No bruits. No JVD</a:t>
            </a:r>
          </a:p>
          <a:p>
            <a:r>
              <a:rPr lang="en-US" dirty="0" err="1"/>
              <a:t>Pulm</a:t>
            </a:r>
            <a:r>
              <a:rPr lang="en-US" dirty="0"/>
              <a:t>: CTAB on room air</a:t>
            </a:r>
          </a:p>
          <a:p>
            <a:r>
              <a:rPr lang="en-US" dirty="0"/>
              <a:t>CV: RRRR no MRG</a:t>
            </a:r>
          </a:p>
          <a:p>
            <a:r>
              <a:rPr lang="en-US" dirty="0"/>
              <a:t>ABD: (+)BS, soft, non-tender, non-distended</a:t>
            </a:r>
          </a:p>
          <a:p>
            <a:r>
              <a:rPr lang="en-US" dirty="0"/>
              <a:t>Ext: No edema</a:t>
            </a:r>
          </a:p>
          <a:p>
            <a:r>
              <a:rPr lang="en-US" dirty="0"/>
              <a:t>Neuro: AOx3, moving all extremities freely, ambulates without difficulty</a:t>
            </a:r>
          </a:p>
          <a:p>
            <a:r>
              <a:rPr lang="en-US" dirty="0"/>
              <a:t>Skin: No rashes, wounds, or lesions noted</a:t>
            </a:r>
          </a:p>
        </p:txBody>
      </p:sp>
    </p:spTree>
    <p:extLst>
      <p:ext uri="{BB962C8B-B14F-4D97-AF65-F5344CB8AC3E}">
        <p14:creationId xmlns:p14="http://schemas.microsoft.com/office/powerpoint/2010/main" val="261305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EB2B-9827-D643-9719-FFCD3A8124BC}"/>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B83F04EA-B973-2844-8FF6-9C960B20AA68}"/>
              </a:ext>
            </a:extLst>
          </p:cNvPr>
          <p:cNvGraphicFramePr>
            <a:graphicFrameLocks noGrp="1"/>
          </p:cNvGraphicFramePr>
          <p:nvPr>
            <p:ph idx="1"/>
            <p:extLst>
              <p:ext uri="{D42A27DB-BD31-4B8C-83A1-F6EECF244321}">
                <p14:modId xmlns:p14="http://schemas.microsoft.com/office/powerpoint/2010/main" val="756155218"/>
              </p:ext>
            </p:extLst>
          </p:nvPr>
        </p:nvGraphicFramePr>
        <p:xfrm>
          <a:off x="461247" y="452718"/>
          <a:ext cx="4540752" cy="3977640"/>
        </p:xfrm>
        <a:graphic>
          <a:graphicData uri="http://schemas.openxmlformats.org/drawingml/2006/table">
            <a:tbl>
              <a:tblPr firstRow="1" bandRow="1">
                <a:tableStyleId>{5C22544A-7EE6-4342-B048-85BDC9FD1C3A}</a:tableStyleId>
              </a:tblPr>
              <a:tblGrid>
                <a:gridCol w="1252992">
                  <a:extLst>
                    <a:ext uri="{9D8B030D-6E8A-4147-A177-3AD203B41FA5}">
                      <a16:colId xmlns:a16="http://schemas.microsoft.com/office/drawing/2014/main" val="3429000090"/>
                    </a:ext>
                  </a:extLst>
                </a:gridCol>
                <a:gridCol w="1746637">
                  <a:extLst>
                    <a:ext uri="{9D8B030D-6E8A-4147-A177-3AD203B41FA5}">
                      <a16:colId xmlns:a16="http://schemas.microsoft.com/office/drawing/2014/main" val="1958844139"/>
                    </a:ext>
                  </a:extLst>
                </a:gridCol>
                <a:gridCol w="1541123">
                  <a:extLst>
                    <a:ext uri="{9D8B030D-6E8A-4147-A177-3AD203B41FA5}">
                      <a16:colId xmlns:a16="http://schemas.microsoft.com/office/drawing/2014/main" val="1755208261"/>
                    </a:ext>
                  </a:extLst>
                </a:gridCol>
              </a:tblGrid>
              <a:tr h="370840">
                <a:tc>
                  <a:txBody>
                    <a:bodyPr/>
                    <a:lstStyle/>
                    <a:p>
                      <a:r>
                        <a:rPr lang="en-US" dirty="0"/>
                        <a:t>Renal</a:t>
                      </a:r>
                    </a:p>
                  </a:txBody>
                  <a:tcPr/>
                </a:tc>
                <a:tc>
                  <a:txBody>
                    <a:bodyPr/>
                    <a:lstStyle/>
                    <a:p>
                      <a:r>
                        <a:rPr lang="en-US" dirty="0"/>
                        <a:t>1.5 years ago</a:t>
                      </a:r>
                    </a:p>
                  </a:txBody>
                  <a:tcPr/>
                </a:tc>
                <a:tc>
                  <a:txBody>
                    <a:bodyPr/>
                    <a:lstStyle/>
                    <a:p>
                      <a:r>
                        <a:rPr lang="en-US" dirty="0"/>
                        <a:t>Presentation</a:t>
                      </a:r>
                    </a:p>
                  </a:txBody>
                  <a:tcPr/>
                </a:tc>
                <a:extLst>
                  <a:ext uri="{0D108BD9-81ED-4DB2-BD59-A6C34878D82A}">
                    <a16:rowId xmlns:a16="http://schemas.microsoft.com/office/drawing/2014/main" val="4232916622"/>
                  </a:ext>
                </a:extLst>
              </a:tr>
              <a:tr h="370840">
                <a:tc>
                  <a:txBody>
                    <a:bodyPr/>
                    <a:lstStyle/>
                    <a:p>
                      <a:r>
                        <a:rPr lang="en-US" dirty="0"/>
                        <a:t>Glucose</a:t>
                      </a:r>
                    </a:p>
                  </a:txBody>
                  <a:tcPr/>
                </a:tc>
                <a:tc>
                  <a:txBody>
                    <a:bodyPr/>
                    <a:lstStyle/>
                    <a:p>
                      <a:r>
                        <a:rPr lang="en-US" dirty="0"/>
                        <a:t>97</a:t>
                      </a:r>
                    </a:p>
                  </a:txBody>
                  <a:tcPr/>
                </a:tc>
                <a:tc>
                  <a:txBody>
                    <a:bodyPr/>
                    <a:lstStyle/>
                    <a:p>
                      <a:r>
                        <a:rPr lang="en-US" dirty="0"/>
                        <a:t>89</a:t>
                      </a:r>
                    </a:p>
                  </a:txBody>
                  <a:tcPr/>
                </a:tc>
                <a:extLst>
                  <a:ext uri="{0D108BD9-81ED-4DB2-BD59-A6C34878D82A}">
                    <a16:rowId xmlns:a16="http://schemas.microsoft.com/office/drawing/2014/main" val="1985886895"/>
                  </a:ext>
                </a:extLst>
              </a:tr>
              <a:tr h="370840">
                <a:tc>
                  <a:txBody>
                    <a:bodyPr/>
                    <a:lstStyle/>
                    <a:p>
                      <a:r>
                        <a:rPr lang="en-US" dirty="0"/>
                        <a:t>Sodium</a:t>
                      </a:r>
                    </a:p>
                  </a:txBody>
                  <a:tcPr/>
                </a:tc>
                <a:tc>
                  <a:txBody>
                    <a:bodyPr/>
                    <a:lstStyle/>
                    <a:p>
                      <a:r>
                        <a:rPr lang="en-US" dirty="0"/>
                        <a:t>141</a:t>
                      </a:r>
                    </a:p>
                  </a:txBody>
                  <a:tcPr/>
                </a:tc>
                <a:tc>
                  <a:txBody>
                    <a:bodyPr/>
                    <a:lstStyle/>
                    <a:p>
                      <a:r>
                        <a:rPr lang="en-US" dirty="0"/>
                        <a:t>142</a:t>
                      </a:r>
                    </a:p>
                  </a:txBody>
                  <a:tcPr/>
                </a:tc>
                <a:extLst>
                  <a:ext uri="{0D108BD9-81ED-4DB2-BD59-A6C34878D82A}">
                    <a16:rowId xmlns:a16="http://schemas.microsoft.com/office/drawing/2014/main" val="3546535526"/>
                  </a:ext>
                </a:extLst>
              </a:tr>
              <a:tr h="370840">
                <a:tc>
                  <a:txBody>
                    <a:bodyPr/>
                    <a:lstStyle/>
                    <a:p>
                      <a:r>
                        <a:rPr lang="en-US" dirty="0"/>
                        <a:t>Potassium</a:t>
                      </a:r>
                    </a:p>
                  </a:txBody>
                  <a:tcPr/>
                </a:tc>
                <a:tc>
                  <a:txBody>
                    <a:bodyPr/>
                    <a:lstStyle/>
                    <a:p>
                      <a:r>
                        <a:rPr lang="en-US" dirty="0"/>
                        <a:t>4.3</a:t>
                      </a:r>
                    </a:p>
                  </a:txBody>
                  <a:tcPr/>
                </a:tc>
                <a:tc>
                  <a:txBody>
                    <a:bodyPr/>
                    <a:lstStyle/>
                    <a:p>
                      <a:r>
                        <a:rPr lang="en-US" dirty="0"/>
                        <a:t>3.8</a:t>
                      </a:r>
                    </a:p>
                  </a:txBody>
                  <a:tcPr/>
                </a:tc>
                <a:extLst>
                  <a:ext uri="{0D108BD9-81ED-4DB2-BD59-A6C34878D82A}">
                    <a16:rowId xmlns:a16="http://schemas.microsoft.com/office/drawing/2014/main" val="3856654302"/>
                  </a:ext>
                </a:extLst>
              </a:tr>
              <a:tr h="370840">
                <a:tc>
                  <a:txBody>
                    <a:bodyPr/>
                    <a:lstStyle/>
                    <a:p>
                      <a:r>
                        <a:rPr lang="en-US" dirty="0"/>
                        <a:t>Chloride</a:t>
                      </a:r>
                    </a:p>
                  </a:txBody>
                  <a:tcPr/>
                </a:tc>
                <a:tc>
                  <a:txBody>
                    <a:bodyPr/>
                    <a:lstStyle/>
                    <a:p>
                      <a:r>
                        <a:rPr lang="en-US" dirty="0"/>
                        <a:t>108</a:t>
                      </a:r>
                    </a:p>
                  </a:txBody>
                  <a:tcPr/>
                </a:tc>
                <a:tc>
                  <a:txBody>
                    <a:bodyPr/>
                    <a:lstStyle/>
                    <a:p>
                      <a:r>
                        <a:rPr lang="en-US" dirty="0"/>
                        <a:t>105</a:t>
                      </a:r>
                    </a:p>
                  </a:txBody>
                  <a:tcPr/>
                </a:tc>
                <a:extLst>
                  <a:ext uri="{0D108BD9-81ED-4DB2-BD59-A6C34878D82A}">
                    <a16:rowId xmlns:a16="http://schemas.microsoft.com/office/drawing/2014/main" val="4075112840"/>
                  </a:ext>
                </a:extLst>
              </a:tr>
              <a:tr h="370840">
                <a:tc>
                  <a:txBody>
                    <a:bodyPr/>
                    <a:lstStyle/>
                    <a:p>
                      <a:r>
                        <a:rPr lang="en-US" dirty="0"/>
                        <a:t>Bicarb</a:t>
                      </a:r>
                    </a:p>
                  </a:txBody>
                  <a:tcPr/>
                </a:tc>
                <a:tc>
                  <a:txBody>
                    <a:bodyPr/>
                    <a:lstStyle/>
                    <a:p>
                      <a:r>
                        <a:rPr lang="en-US" dirty="0"/>
                        <a:t>28</a:t>
                      </a:r>
                    </a:p>
                  </a:txBody>
                  <a:tcPr/>
                </a:tc>
                <a:tc>
                  <a:txBody>
                    <a:bodyPr/>
                    <a:lstStyle/>
                    <a:p>
                      <a:r>
                        <a:rPr lang="en-US" dirty="0"/>
                        <a:t>26</a:t>
                      </a:r>
                    </a:p>
                  </a:txBody>
                  <a:tcPr/>
                </a:tc>
                <a:extLst>
                  <a:ext uri="{0D108BD9-81ED-4DB2-BD59-A6C34878D82A}">
                    <a16:rowId xmlns:a16="http://schemas.microsoft.com/office/drawing/2014/main" val="236361859"/>
                  </a:ext>
                </a:extLst>
              </a:tr>
              <a:tr h="370840">
                <a:tc>
                  <a:txBody>
                    <a:bodyPr/>
                    <a:lstStyle/>
                    <a:p>
                      <a:r>
                        <a:rPr lang="en-US" dirty="0"/>
                        <a:t>Calcium</a:t>
                      </a:r>
                    </a:p>
                  </a:txBody>
                  <a:tcPr/>
                </a:tc>
                <a:tc>
                  <a:txBody>
                    <a:bodyPr/>
                    <a:lstStyle/>
                    <a:p>
                      <a:r>
                        <a:rPr lang="en-US" dirty="0"/>
                        <a:t>9.2</a:t>
                      </a:r>
                    </a:p>
                  </a:txBody>
                  <a:tcPr/>
                </a:tc>
                <a:tc>
                  <a:txBody>
                    <a:bodyPr/>
                    <a:lstStyle/>
                    <a:p>
                      <a:r>
                        <a:rPr lang="en-US" dirty="0"/>
                        <a:t>9.0</a:t>
                      </a:r>
                    </a:p>
                  </a:txBody>
                  <a:tcPr/>
                </a:tc>
                <a:extLst>
                  <a:ext uri="{0D108BD9-81ED-4DB2-BD59-A6C34878D82A}">
                    <a16:rowId xmlns:a16="http://schemas.microsoft.com/office/drawing/2014/main" val="1107979240"/>
                  </a:ext>
                </a:extLst>
              </a:tr>
              <a:tr h="370840">
                <a:tc>
                  <a:txBody>
                    <a:bodyPr/>
                    <a:lstStyle/>
                    <a:p>
                      <a:r>
                        <a:rPr lang="en-US" dirty="0"/>
                        <a:t>BUN</a:t>
                      </a:r>
                    </a:p>
                  </a:txBody>
                  <a:tcPr/>
                </a:tc>
                <a:tc>
                  <a:txBody>
                    <a:bodyPr/>
                    <a:lstStyle/>
                    <a:p>
                      <a:r>
                        <a:rPr lang="en-US" dirty="0"/>
                        <a:t>22</a:t>
                      </a:r>
                    </a:p>
                  </a:txBody>
                  <a:tcPr/>
                </a:tc>
                <a:tc>
                  <a:txBody>
                    <a:bodyPr/>
                    <a:lstStyle/>
                    <a:p>
                      <a:r>
                        <a:rPr lang="en-US" dirty="0"/>
                        <a:t>48</a:t>
                      </a:r>
                    </a:p>
                  </a:txBody>
                  <a:tcPr/>
                </a:tc>
                <a:extLst>
                  <a:ext uri="{0D108BD9-81ED-4DB2-BD59-A6C34878D82A}">
                    <a16:rowId xmlns:a16="http://schemas.microsoft.com/office/drawing/2014/main" val="759638743"/>
                  </a:ext>
                </a:extLst>
              </a:tr>
              <a:tr h="370840">
                <a:tc>
                  <a:txBody>
                    <a:bodyPr/>
                    <a:lstStyle/>
                    <a:p>
                      <a:r>
                        <a:rPr lang="en-US" dirty="0"/>
                        <a:t>Cr</a:t>
                      </a:r>
                    </a:p>
                  </a:txBody>
                  <a:tcPr/>
                </a:tc>
                <a:tc>
                  <a:txBody>
                    <a:bodyPr/>
                    <a:lstStyle/>
                    <a:p>
                      <a:r>
                        <a:rPr lang="en-US" dirty="0"/>
                        <a:t>1.12</a:t>
                      </a:r>
                    </a:p>
                  </a:txBody>
                  <a:tcPr/>
                </a:tc>
                <a:tc>
                  <a:txBody>
                    <a:bodyPr/>
                    <a:lstStyle/>
                    <a:p>
                      <a:r>
                        <a:rPr lang="en-US" dirty="0"/>
                        <a:t>3.11</a:t>
                      </a:r>
                    </a:p>
                  </a:txBody>
                  <a:tcPr/>
                </a:tc>
                <a:extLst>
                  <a:ext uri="{0D108BD9-81ED-4DB2-BD59-A6C34878D82A}">
                    <a16:rowId xmlns:a16="http://schemas.microsoft.com/office/drawing/2014/main" val="2979563995"/>
                  </a:ext>
                </a:extLst>
              </a:tr>
              <a:tr h="370840">
                <a:tc>
                  <a:txBody>
                    <a:bodyPr/>
                    <a:lstStyle/>
                    <a:p>
                      <a:r>
                        <a:rPr lang="en-US" dirty="0"/>
                        <a:t>GFR</a:t>
                      </a:r>
                    </a:p>
                  </a:txBody>
                  <a:tcPr/>
                </a:tc>
                <a:tc>
                  <a:txBody>
                    <a:bodyPr/>
                    <a:lstStyle/>
                    <a:p>
                      <a:r>
                        <a:rPr lang="en-US" dirty="0"/>
                        <a:t>&gt;60</a:t>
                      </a:r>
                    </a:p>
                  </a:txBody>
                  <a:tcPr/>
                </a:tc>
                <a:tc>
                  <a:txBody>
                    <a:bodyPr/>
                    <a:lstStyle/>
                    <a:p>
                      <a:r>
                        <a:rPr lang="en-US" dirty="0"/>
                        <a:t>20</a:t>
                      </a:r>
                    </a:p>
                  </a:txBody>
                  <a:tcPr/>
                </a:tc>
                <a:extLst>
                  <a:ext uri="{0D108BD9-81ED-4DB2-BD59-A6C34878D82A}">
                    <a16:rowId xmlns:a16="http://schemas.microsoft.com/office/drawing/2014/main" val="2215109758"/>
                  </a:ext>
                </a:extLst>
              </a:tr>
            </a:tbl>
          </a:graphicData>
        </a:graphic>
      </p:graphicFrame>
      <p:graphicFrame>
        <p:nvGraphicFramePr>
          <p:cNvPr id="5" name="Table 5">
            <a:extLst>
              <a:ext uri="{FF2B5EF4-FFF2-40B4-BE49-F238E27FC236}">
                <a16:creationId xmlns:a16="http://schemas.microsoft.com/office/drawing/2014/main" id="{74DF2BC3-5FA8-D54C-8F34-D2CFF92DFFE1}"/>
              </a:ext>
            </a:extLst>
          </p:cNvPr>
          <p:cNvGraphicFramePr>
            <a:graphicFrameLocks noGrp="1"/>
          </p:cNvGraphicFramePr>
          <p:nvPr>
            <p:extLst>
              <p:ext uri="{D42A27DB-BD31-4B8C-83A1-F6EECF244321}">
                <p14:modId xmlns:p14="http://schemas.microsoft.com/office/powerpoint/2010/main" val="1159555946"/>
              </p:ext>
            </p:extLst>
          </p:nvPr>
        </p:nvGraphicFramePr>
        <p:xfrm>
          <a:off x="5529637" y="463647"/>
          <a:ext cx="5108539" cy="2595880"/>
        </p:xfrm>
        <a:graphic>
          <a:graphicData uri="http://schemas.openxmlformats.org/drawingml/2006/table">
            <a:tbl>
              <a:tblPr firstRow="1" bandRow="1">
                <a:tableStyleId>{5C22544A-7EE6-4342-B048-85BDC9FD1C3A}</a:tableStyleId>
              </a:tblPr>
              <a:tblGrid>
                <a:gridCol w="1019425">
                  <a:extLst>
                    <a:ext uri="{9D8B030D-6E8A-4147-A177-3AD203B41FA5}">
                      <a16:colId xmlns:a16="http://schemas.microsoft.com/office/drawing/2014/main" val="1644944569"/>
                    </a:ext>
                  </a:extLst>
                </a:gridCol>
                <a:gridCol w="2386268">
                  <a:extLst>
                    <a:ext uri="{9D8B030D-6E8A-4147-A177-3AD203B41FA5}">
                      <a16:colId xmlns:a16="http://schemas.microsoft.com/office/drawing/2014/main" val="434075490"/>
                    </a:ext>
                  </a:extLst>
                </a:gridCol>
                <a:gridCol w="1702846">
                  <a:extLst>
                    <a:ext uri="{9D8B030D-6E8A-4147-A177-3AD203B41FA5}">
                      <a16:colId xmlns:a16="http://schemas.microsoft.com/office/drawing/2014/main" val="1944545912"/>
                    </a:ext>
                  </a:extLst>
                </a:gridCol>
              </a:tblGrid>
              <a:tr h="370840">
                <a:tc>
                  <a:txBody>
                    <a:bodyPr/>
                    <a:lstStyle/>
                    <a:p>
                      <a:r>
                        <a:rPr lang="en-US" dirty="0"/>
                        <a:t>CBC</a:t>
                      </a:r>
                    </a:p>
                  </a:txBody>
                  <a:tcPr/>
                </a:tc>
                <a:tc>
                  <a:txBody>
                    <a:bodyPr/>
                    <a:lstStyle/>
                    <a:p>
                      <a:r>
                        <a:rPr lang="en-US" dirty="0"/>
                        <a:t>1.5 years ago</a:t>
                      </a:r>
                    </a:p>
                  </a:txBody>
                  <a:tcPr/>
                </a:tc>
                <a:tc>
                  <a:txBody>
                    <a:bodyPr/>
                    <a:lstStyle/>
                    <a:p>
                      <a:r>
                        <a:rPr lang="en-US" dirty="0"/>
                        <a:t>Presentation</a:t>
                      </a:r>
                    </a:p>
                  </a:txBody>
                  <a:tcPr/>
                </a:tc>
                <a:extLst>
                  <a:ext uri="{0D108BD9-81ED-4DB2-BD59-A6C34878D82A}">
                    <a16:rowId xmlns:a16="http://schemas.microsoft.com/office/drawing/2014/main" val="4264277237"/>
                  </a:ext>
                </a:extLst>
              </a:tr>
              <a:tr h="370840">
                <a:tc>
                  <a:txBody>
                    <a:bodyPr/>
                    <a:lstStyle/>
                    <a:p>
                      <a:r>
                        <a:rPr lang="en-US" dirty="0"/>
                        <a:t>WBC</a:t>
                      </a:r>
                    </a:p>
                  </a:txBody>
                  <a:tcPr/>
                </a:tc>
                <a:tc>
                  <a:txBody>
                    <a:bodyPr/>
                    <a:lstStyle/>
                    <a:p>
                      <a:r>
                        <a:rPr lang="en-US" dirty="0"/>
                        <a:t>5.1</a:t>
                      </a:r>
                    </a:p>
                  </a:txBody>
                  <a:tcPr/>
                </a:tc>
                <a:tc>
                  <a:txBody>
                    <a:bodyPr/>
                    <a:lstStyle/>
                    <a:p>
                      <a:r>
                        <a:rPr lang="en-US" dirty="0"/>
                        <a:t>3.1</a:t>
                      </a:r>
                    </a:p>
                  </a:txBody>
                  <a:tcPr/>
                </a:tc>
                <a:extLst>
                  <a:ext uri="{0D108BD9-81ED-4DB2-BD59-A6C34878D82A}">
                    <a16:rowId xmlns:a16="http://schemas.microsoft.com/office/drawing/2014/main" val="1144800567"/>
                  </a:ext>
                </a:extLst>
              </a:tr>
              <a:tr h="370840">
                <a:tc>
                  <a:txBody>
                    <a:bodyPr/>
                    <a:lstStyle/>
                    <a:p>
                      <a:r>
                        <a:rPr lang="en-US" dirty="0"/>
                        <a:t>Hgb</a:t>
                      </a:r>
                    </a:p>
                  </a:txBody>
                  <a:tcPr/>
                </a:tc>
                <a:tc>
                  <a:txBody>
                    <a:bodyPr/>
                    <a:lstStyle/>
                    <a:p>
                      <a:r>
                        <a:rPr lang="en-US" dirty="0"/>
                        <a:t>14.1</a:t>
                      </a:r>
                    </a:p>
                  </a:txBody>
                  <a:tcPr/>
                </a:tc>
                <a:tc>
                  <a:txBody>
                    <a:bodyPr/>
                    <a:lstStyle/>
                    <a:p>
                      <a:r>
                        <a:rPr lang="en-US" dirty="0"/>
                        <a:t>12.4</a:t>
                      </a:r>
                    </a:p>
                  </a:txBody>
                  <a:tcPr/>
                </a:tc>
                <a:extLst>
                  <a:ext uri="{0D108BD9-81ED-4DB2-BD59-A6C34878D82A}">
                    <a16:rowId xmlns:a16="http://schemas.microsoft.com/office/drawing/2014/main" val="1195252646"/>
                  </a:ext>
                </a:extLst>
              </a:tr>
              <a:tr h="370840">
                <a:tc>
                  <a:txBody>
                    <a:bodyPr/>
                    <a:lstStyle/>
                    <a:p>
                      <a:r>
                        <a:rPr lang="en-US" dirty="0"/>
                        <a:t>HCT</a:t>
                      </a:r>
                    </a:p>
                  </a:txBody>
                  <a:tcPr/>
                </a:tc>
                <a:tc>
                  <a:txBody>
                    <a:bodyPr/>
                    <a:lstStyle/>
                    <a:p>
                      <a:r>
                        <a:rPr lang="en-US" dirty="0"/>
                        <a:t>41.3</a:t>
                      </a:r>
                    </a:p>
                  </a:txBody>
                  <a:tcPr/>
                </a:tc>
                <a:tc>
                  <a:txBody>
                    <a:bodyPr/>
                    <a:lstStyle/>
                    <a:p>
                      <a:r>
                        <a:rPr lang="en-US" dirty="0"/>
                        <a:t>36.9</a:t>
                      </a:r>
                    </a:p>
                  </a:txBody>
                  <a:tcPr/>
                </a:tc>
                <a:extLst>
                  <a:ext uri="{0D108BD9-81ED-4DB2-BD59-A6C34878D82A}">
                    <a16:rowId xmlns:a16="http://schemas.microsoft.com/office/drawing/2014/main" val="3362981426"/>
                  </a:ext>
                </a:extLst>
              </a:tr>
              <a:tr h="370840">
                <a:tc>
                  <a:txBody>
                    <a:bodyPr/>
                    <a:lstStyle/>
                    <a:p>
                      <a:r>
                        <a:rPr lang="en-US" dirty="0"/>
                        <a:t>PLT</a:t>
                      </a:r>
                    </a:p>
                  </a:txBody>
                  <a:tcPr/>
                </a:tc>
                <a:tc>
                  <a:txBody>
                    <a:bodyPr/>
                    <a:lstStyle/>
                    <a:p>
                      <a:r>
                        <a:rPr lang="en-US" dirty="0"/>
                        <a:t>190</a:t>
                      </a:r>
                    </a:p>
                  </a:txBody>
                  <a:tcPr/>
                </a:tc>
                <a:tc>
                  <a:txBody>
                    <a:bodyPr/>
                    <a:lstStyle/>
                    <a:p>
                      <a:r>
                        <a:rPr lang="en-US" dirty="0"/>
                        <a:t>133</a:t>
                      </a:r>
                    </a:p>
                  </a:txBody>
                  <a:tcPr/>
                </a:tc>
                <a:extLst>
                  <a:ext uri="{0D108BD9-81ED-4DB2-BD59-A6C34878D82A}">
                    <a16:rowId xmlns:a16="http://schemas.microsoft.com/office/drawing/2014/main" val="1051178822"/>
                  </a:ext>
                </a:extLst>
              </a:tr>
              <a:tr h="370840">
                <a:tc>
                  <a:txBody>
                    <a:bodyPr/>
                    <a:lstStyle/>
                    <a:p>
                      <a:r>
                        <a:rPr lang="en-US" dirty="0"/>
                        <a:t>MCV</a:t>
                      </a:r>
                    </a:p>
                  </a:txBody>
                  <a:tcPr/>
                </a:tc>
                <a:tc>
                  <a:txBody>
                    <a:bodyPr/>
                    <a:lstStyle/>
                    <a:p>
                      <a:r>
                        <a:rPr lang="en-US" dirty="0"/>
                        <a:t>100.6</a:t>
                      </a:r>
                    </a:p>
                  </a:txBody>
                  <a:tcPr/>
                </a:tc>
                <a:tc>
                  <a:txBody>
                    <a:bodyPr/>
                    <a:lstStyle/>
                    <a:p>
                      <a:r>
                        <a:rPr lang="en-US" dirty="0"/>
                        <a:t>111.1</a:t>
                      </a:r>
                    </a:p>
                  </a:txBody>
                  <a:tcPr/>
                </a:tc>
                <a:extLst>
                  <a:ext uri="{0D108BD9-81ED-4DB2-BD59-A6C34878D82A}">
                    <a16:rowId xmlns:a16="http://schemas.microsoft.com/office/drawing/2014/main" val="2952706155"/>
                  </a:ext>
                </a:extLst>
              </a:tr>
              <a:tr h="370840">
                <a:tc>
                  <a:txBody>
                    <a:bodyPr/>
                    <a:lstStyle/>
                    <a:p>
                      <a:r>
                        <a:rPr lang="en-US" dirty="0"/>
                        <a:t>ANC</a:t>
                      </a:r>
                    </a:p>
                  </a:txBody>
                  <a:tcPr/>
                </a:tc>
                <a:tc>
                  <a:txBody>
                    <a:bodyPr/>
                    <a:lstStyle/>
                    <a:p>
                      <a:r>
                        <a:rPr lang="en-US" dirty="0"/>
                        <a:t>3,100</a:t>
                      </a:r>
                    </a:p>
                  </a:txBody>
                  <a:tcPr/>
                </a:tc>
                <a:tc>
                  <a:txBody>
                    <a:bodyPr/>
                    <a:lstStyle/>
                    <a:p>
                      <a:r>
                        <a:rPr lang="en-US" dirty="0"/>
                        <a:t>1,700</a:t>
                      </a:r>
                    </a:p>
                  </a:txBody>
                  <a:tcPr/>
                </a:tc>
                <a:extLst>
                  <a:ext uri="{0D108BD9-81ED-4DB2-BD59-A6C34878D82A}">
                    <a16:rowId xmlns:a16="http://schemas.microsoft.com/office/drawing/2014/main" val="1233201173"/>
                  </a:ext>
                </a:extLst>
              </a:tr>
            </a:tbl>
          </a:graphicData>
        </a:graphic>
      </p:graphicFrame>
      <p:sp>
        <p:nvSpPr>
          <p:cNvPr id="6" name="TextBox 5">
            <a:extLst>
              <a:ext uri="{FF2B5EF4-FFF2-40B4-BE49-F238E27FC236}">
                <a16:creationId xmlns:a16="http://schemas.microsoft.com/office/drawing/2014/main" id="{87421792-729B-8C48-95DE-9F86B4195FA9}"/>
              </a:ext>
            </a:extLst>
          </p:cNvPr>
          <p:cNvSpPr txBox="1"/>
          <p:nvPr/>
        </p:nvSpPr>
        <p:spPr>
          <a:xfrm>
            <a:off x="461247" y="4969380"/>
            <a:ext cx="4435830" cy="1200329"/>
          </a:xfrm>
          <a:prstGeom prst="rect">
            <a:avLst/>
          </a:prstGeom>
          <a:noFill/>
        </p:spPr>
        <p:txBody>
          <a:bodyPr wrap="none" rtlCol="0">
            <a:spAutoFit/>
          </a:bodyPr>
          <a:lstStyle/>
          <a:p>
            <a:r>
              <a:rPr lang="en-US" dirty="0"/>
              <a:t>INR 1.5</a:t>
            </a:r>
          </a:p>
          <a:p>
            <a:r>
              <a:rPr lang="en-US" dirty="0"/>
              <a:t>Initial T. </a:t>
            </a:r>
            <a:r>
              <a:rPr lang="en-US" dirty="0" err="1"/>
              <a:t>Prot</a:t>
            </a:r>
            <a:r>
              <a:rPr lang="en-US" dirty="0"/>
              <a:t>/Alb 7/2.5  (repeat 5.9/1.9)</a:t>
            </a:r>
          </a:p>
          <a:p>
            <a:r>
              <a:rPr lang="en-US" dirty="0"/>
              <a:t>ALK </a:t>
            </a:r>
            <a:r>
              <a:rPr lang="en-US" dirty="0" err="1"/>
              <a:t>Phos</a:t>
            </a:r>
            <a:r>
              <a:rPr lang="en-US" dirty="0"/>
              <a:t> 580, AST 201, ALT 64</a:t>
            </a:r>
          </a:p>
          <a:p>
            <a:r>
              <a:rPr lang="en-US" dirty="0"/>
              <a:t>SAAG &gt;1.1, Protein &lt;2.0</a:t>
            </a:r>
          </a:p>
        </p:txBody>
      </p:sp>
      <p:sp>
        <p:nvSpPr>
          <p:cNvPr id="7" name="TextBox 6">
            <a:extLst>
              <a:ext uri="{FF2B5EF4-FFF2-40B4-BE49-F238E27FC236}">
                <a16:creationId xmlns:a16="http://schemas.microsoft.com/office/drawing/2014/main" id="{C2D16EC6-DD04-D94B-B01C-E08549D0D077}"/>
              </a:ext>
            </a:extLst>
          </p:cNvPr>
          <p:cNvSpPr txBox="1"/>
          <p:nvPr/>
        </p:nvSpPr>
        <p:spPr>
          <a:xfrm>
            <a:off x="5529637" y="3414695"/>
            <a:ext cx="5733836" cy="2031325"/>
          </a:xfrm>
          <a:prstGeom prst="rect">
            <a:avLst/>
          </a:prstGeom>
          <a:noFill/>
        </p:spPr>
        <p:txBody>
          <a:bodyPr wrap="square" rtlCol="0">
            <a:spAutoFit/>
          </a:bodyPr>
          <a:lstStyle/>
          <a:p>
            <a:r>
              <a:rPr lang="en-US" dirty="0"/>
              <a:t>Target cells and </a:t>
            </a:r>
            <a:r>
              <a:rPr lang="en-US" dirty="0" err="1"/>
              <a:t>Howel</a:t>
            </a:r>
            <a:r>
              <a:rPr lang="en-US" dirty="0"/>
              <a:t>-Jolly bodies noted</a:t>
            </a:r>
          </a:p>
          <a:p>
            <a:endParaRPr lang="en-US" dirty="0"/>
          </a:p>
          <a:p>
            <a:r>
              <a:rPr lang="en-US" dirty="0"/>
              <a:t>UA: 300 protein, </a:t>
            </a:r>
            <a:r>
              <a:rPr lang="en-US" dirty="0" err="1"/>
              <a:t>SpGrav</a:t>
            </a:r>
            <a:r>
              <a:rPr lang="en-US" dirty="0"/>
              <a:t> 1.008, 1+ blood but no RBCs, otherwise bland</a:t>
            </a:r>
          </a:p>
          <a:p>
            <a:endParaRPr lang="en-US" dirty="0"/>
          </a:p>
          <a:p>
            <a:r>
              <a:rPr lang="en-US" dirty="0"/>
              <a:t>Una 45, </a:t>
            </a:r>
            <a:r>
              <a:rPr lang="en-US" dirty="0" err="1"/>
              <a:t>Ucr</a:t>
            </a:r>
            <a:r>
              <a:rPr lang="en-US" dirty="0"/>
              <a:t> 23 (</a:t>
            </a:r>
            <a:r>
              <a:rPr lang="en-US" dirty="0" err="1"/>
              <a:t>FeNa</a:t>
            </a:r>
            <a:r>
              <a:rPr lang="en-US" dirty="0"/>
              <a:t> 4.1%)</a:t>
            </a:r>
          </a:p>
          <a:p>
            <a:endParaRPr lang="en-US" dirty="0"/>
          </a:p>
        </p:txBody>
      </p:sp>
    </p:spTree>
    <p:extLst>
      <p:ext uri="{BB962C8B-B14F-4D97-AF65-F5344CB8AC3E}">
        <p14:creationId xmlns:p14="http://schemas.microsoft.com/office/powerpoint/2010/main" val="2950866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{C22CDC11-2E27-B444-BB9E-8538DA204E51}tf10001062</Template>
  <TotalTime>836</TotalTime>
  <Words>1816</Words>
  <Application>Microsoft Macintosh PowerPoint</Application>
  <PresentationFormat>Widescreen</PresentationFormat>
  <Paragraphs>256</Paragraphs>
  <Slides>34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Century Gothic</vt:lpstr>
      <vt:lpstr>Wingdings 3</vt:lpstr>
      <vt:lpstr>Ion</vt:lpstr>
      <vt:lpstr>Clinical Case</vt:lpstr>
      <vt:lpstr>Disclosures</vt:lpstr>
      <vt:lpstr>HPI</vt:lpstr>
      <vt:lpstr>Review of systems</vt:lpstr>
      <vt:lpstr>PowerPoint Presentation</vt:lpstr>
      <vt:lpstr>PowerPoint Presentation</vt:lpstr>
      <vt:lpstr>PowerPoint Presentation</vt:lpstr>
      <vt:lpstr>PowerPoint Presentation</vt:lpstr>
      <vt:lpstr>PowerPoint Presentation</vt:lpstr>
      <vt:lpstr>Imaging</vt:lpstr>
      <vt:lpstr>PowerPoint Presentation</vt:lpstr>
      <vt:lpstr>PowerPoint Presentation</vt:lpstr>
      <vt:lpstr>Light Microscopy</vt:lpstr>
      <vt:lpstr>PowerPoint Presentation</vt:lpstr>
      <vt:lpstr>Immunofluorescence</vt:lpstr>
      <vt:lpstr>Electron Microscopy</vt:lpstr>
      <vt:lpstr>PowerPoint Presentation</vt:lpstr>
      <vt:lpstr>PowerPoint Presentation</vt:lpstr>
      <vt:lpstr>Diagnosis</vt:lpstr>
      <vt:lpstr>PowerPoint Presentation</vt:lpstr>
      <vt:lpstr>Epidemiology</vt:lpstr>
      <vt:lpstr>PowerPoint Presentation</vt:lpstr>
      <vt:lpstr>PowerPoint Presentation</vt:lpstr>
      <vt:lpstr>PowerPoint Presentation</vt:lpstr>
      <vt:lpstr>Kidney Manifestations </vt:lpstr>
      <vt:lpstr>Biopsy and Congo Red Staining</vt:lpstr>
      <vt:lpstr>Glomerular Findings</vt:lpstr>
      <vt:lpstr>Vascular and Tubulointerstitium</vt:lpstr>
      <vt:lpstr>Immunofluorescence </vt:lpstr>
      <vt:lpstr>Electron Microscopy</vt:lpstr>
      <vt:lpstr>PowerPoint Presentation</vt:lpstr>
      <vt:lpstr>Treatment</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Nysather</dc:creator>
  <cp:lastModifiedBy>Jake Nysather</cp:lastModifiedBy>
  <cp:revision>17</cp:revision>
  <dcterms:created xsi:type="dcterms:W3CDTF">2022-02-01T01:43:09Z</dcterms:created>
  <dcterms:modified xsi:type="dcterms:W3CDTF">2022-02-01T17:15:44Z</dcterms:modified>
</cp:coreProperties>
</file>