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9" r:id="rId3"/>
    <p:sldId id="266" r:id="rId4"/>
    <p:sldId id="273" r:id="rId5"/>
    <p:sldId id="267" r:id="rId6"/>
    <p:sldId id="272" r:id="rId7"/>
    <p:sldId id="268" r:id="rId8"/>
    <p:sldId id="320" r:id="rId9"/>
    <p:sldId id="269" r:id="rId10"/>
    <p:sldId id="259" r:id="rId11"/>
    <p:sldId id="287" r:id="rId12"/>
    <p:sldId id="314" r:id="rId13"/>
    <p:sldId id="292" r:id="rId14"/>
    <p:sldId id="284" r:id="rId15"/>
    <p:sldId id="295" r:id="rId16"/>
    <p:sldId id="296" r:id="rId17"/>
    <p:sldId id="297" r:id="rId18"/>
    <p:sldId id="298" r:id="rId19"/>
    <p:sldId id="285" r:id="rId20"/>
    <p:sldId id="317" r:id="rId21"/>
    <p:sldId id="316" r:id="rId22"/>
    <p:sldId id="300" r:id="rId23"/>
    <p:sldId id="288" r:id="rId24"/>
    <p:sldId id="312" r:id="rId25"/>
    <p:sldId id="308" r:id="rId26"/>
    <p:sldId id="311" r:id="rId27"/>
    <p:sldId id="318" r:id="rId28"/>
    <p:sldId id="302" r:id="rId29"/>
    <p:sldId id="303" r:id="rId30"/>
    <p:sldId id="304" r:id="rId31"/>
    <p:sldId id="289" r:id="rId32"/>
    <p:sldId id="294" r:id="rId33"/>
    <p:sldId id="313" r:id="rId34"/>
    <p:sldId id="263" r:id="rId35"/>
    <p:sldId id="280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91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58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1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B0BE-A995-034A-A51F-3F6D2BC2F0F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9D644B-678E-5F46-8257-A6F183A0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4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D88-DE63-2C36-4435-D3AA1FAEE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62C26-EBCD-300E-802E-6B1BA982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Nysather D.O.</a:t>
            </a:r>
          </a:p>
          <a:p>
            <a:r>
              <a:rPr lang="en-US" dirty="0"/>
              <a:t>02-07-2023</a:t>
            </a:r>
          </a:p>
        </p:txBody>
      </p:sp>
    </p:spTree>
    <p:extLst>
      <p:ext uri="{BB962C8B-B14F-4D97-AF65-F5344CB8AC3E}">
        <p14:creationId xmlns:p14="http://schemas.microsoft.com/office/powerpoint/2010/main" val="320150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B0F1-3376-29CA-B4AF-7CC75F18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 Associated Vasculitis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8B08-F62A-EB88-9D44-860B874F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65" y="1575881"/>
            <a:ext cx="9724450" cy="53793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Annual Incidence: 10-20/million</a:t>
            </a:r>
          </a:p>
          <a:p>
            <a:pPr lvl="1"/>
            <a:r>
              <a:rPr lang="en-US" dirty="0"/>
              <a:t>GPA: ~13/million (US)</a:t>
            </a:r>
          </a:p>
          <a:p>
            <a:pPr lvl="1"/>
            <a:r>
              <a:rPr lang="en-US" dirty="0">
                <a:latin typeface="Times" pitchFamily="2" charset="0"/>
              </a:rPr>
              <a:t>EULAR: </a:t>
            </a:r>
            <a:r>
              <a:rPr lang="en-US" dirty="0">
                <a:effectLst/>
                <a:latin typeface="Times" pitchFamily="2" charset="0"/>
              </a:rPr>
              <a:t>GPA (2.1-14.4), MPA (2.4-10.1), and EGPA (0.5-3.7) per million in Europe</a:t>
            </a:r>
            <a:endParaRPr lang="en-US" dirty="0"/>
          </a:p>
          <a:p>
            <a:r>
              <a:rPr lang="en-US" dirty="0"/>
              <a:t>Ancestry</a:t>
            </a:r>
          </a:p>
          <a:p>
            <a:pPr lvl="1"/>
            <a:r>
              <a:rPr lang="en-US" dirty="0"/>
              <a:t>European twice as high vs non-European</a:t>
            </a:r>
          </a:p>
          <a:p>
            <a:pPr lvl="1"/>
            <a:r>
              <a:rPr lang="en-US" dirty="0"/>
              <a:t>GPA and PR3-ANCA are more prevalent in Northern Europe</a:t>
            </a:r>
          </a:p>
          <a:p>
            <a:pPr lvl="1"/>
            <a:r>
              <a:rPr lang="en-US" dirty="0"/>
              <a:t>MPA more prevalent in Southern Europe and Asia</a:t>
            </a:r>
          </a:p>
          <a:p>
            <a:pPr lvl="1"/>
            <a:r>
              <a:rPr lang="en-US" dirty="0"/>
              <a:t>More common in Caucasian individuals. Black patient more likely to have MPO-ANCA and younger</a:t>
            </a:r>
          </a:p>
          <a:p>
            <a:pPr lvl="1"/>
            <a:r>
              <a:rPr lang="en-US" dirty="0"/>
              <a:t>No difference in treatment in development of ESKD, Renal Relapse, and death between black and white</a:t>
            </a:r>
          </a:p>
          <a:p>
            <a:r>
              <a:rPr lang="en-US" dirty="0">
                <a:effectLst/>
                <a:latin typeface="Times" pitchFamily="2" charset="0"/>
              </a:rPr>
              <a:t>5-year survival rates (EULAR)</a:t>
            </a:r>
          </a:p>
          <a:p>
            <a:pPr lvl="1"/>
            <a:r>
              <a:rPr lang="en-US" dirty="0">
                <a:effectLst/>
                <a:latin typeface="Times" pitchFamily="2" charset="0"/>
              </a:rPr>
              <a:t>GPA (74</a:t>
            </a:r>
            <a:r>
              <a:rPr lang="en-US" dirty="0">
                <a:effectLst/>
                <a:latin typeface="Helvetica" pitchFamily="2" charset="0"/>
              </a:rPr>
              <a:t>–</a:t>
            </a:r>
            <a:r>
              <a:rPr lang="en-US" dirty="0">
                <a:effectLst/>
                <a:latin typeface="Times" pitchFamily="2" charset="0"/>
              </a:rPr>
              <a:t>91%) </a:t>
            </a:r>
          </a:p>
          <a:p>
            <a:pPr lvl="1"/>
            <a:r>
              <a:rPr lang="en-US" dirty="0">
                <a:effectLst/>
                <a:latin typeface="Times" pitchFamily="2" charset="0"/>
              </a:rPr>
              <a:t>MPA (45-76%)</a:t>
            </a:r>
          </a:p>
          <a:p>
            <a:pPr lvl="1"/>
            <a:r>
              <a:rPr lang="en-US" dirty="0">
                <a:latin typeface="Times" pitchFamily="2" charset="0"/>
              </a:rPr>
              <a:t>EGPA (60-97%)</a:t>
            </a:r>
            <a:endParaRPr lang="en-US" dirty="0"/>
          </a:p>
          <a:p>
            <a:r>
              <a:rPr lang="en-US" dirty="0"/>
              <a:t>Factors that have been implicated in pathogenesis of MPO-ANCA </a:t>
            </a:r>
          </a:p>
          <a:p>
            <a:pPr lvl="1"/>
            <a:r>
              <a:rPr lang="en-US" dirty="0"/>
              <a:t>Environmental (i.e. Silica) </a:t>
            </a:r>
          </a:p>
          <a:p>
            <a:pPr lvl="1"/>
            <a:r>
              <a:rPr lang="en-US" dirty="0"/>
              <a:t>Drug Exposure: Levamisole-adulterated cocaine, hydralazine, PTU. Potential with minocycline, allopurinol, methimazole, penicillamine, and sulfasalazine </a:t>
            </a:r>
          </a:p>
          <a:p>
            <a:pPr lvl="1"/>
            <a:r>
              <a:rPr lang="en-US" dirty="0"/>
              <a:t>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1755-5992-1FCF-98E9-5DDEE56C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and Classification Criteria for Vasculitis (CVAS)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C5418-59A8-7447-5BC8-228AFB609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246" y="2133600"/>
            <a:ext cx="7027333" cy="3778250"/>
          </a:xfrm>
        </p:spPr>
      </p:pic>
    </p:spTree>
    <p:extLst>
      <p:ext uri="{BB962C8B-B14F-4D97-AF65-F5344CB8AC3E}">
        <p14:creationId xmlns:p14="http://schemas.microsoft.com/office/powerpoint/2010/main" val="245434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8FD4-86CB-9FA6-D7BF-39DC10D3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51EF94-C2C1-507D-C54C-F0D033684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358" y="266453"/>
            <a:ext cx="5317704" cy="28484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D2CA-5715-44EA-354A-E02D0D62C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58" y="3114922"/>
            <a:ext cx="5317704" cy="34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83B5-91DC-D5DE-CFF6-085D3940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Increased Risk of Relapse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E21DAE-C36A-F976-6DD6-FC35B8EA5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963" y="2911475"/>
            <a:ext cx="8597900" cy="2222500"/>
          </a:xfrm>
        </p:spPr>
      </p:pic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21B3-B00E-E076-D6F0-F1CC50CB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BC34-B651-11EB-976F-2455985C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andmark Trials in ANCA-Associated Vasculitis: Past, Present and To Be  Cont'd... - Renal Fellow Network">
            <a:extLst>
              <a:ext uri="{FF2B5EF4-FFF2-40B4-BE49-F238E27FC236}">
                <a16:creationId xmlns:a16="http://schemas.microsoft.com/office/drawing/2014/main" id="{4DB72041-25E6-A1AB-F503-AB5A94F5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7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A8A3-18B9-1876-03C4-0EE92037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68FA-B34C-A8C3-8E72-6D8B29788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945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Traditionally Induction </a:t>
            </a:r>
          </a:p>
          <a:p>
            <a:pPr lvl="1"/>
            <a:r>
              <a:rPr lang="en-US" dirty="0"/>
              <a:t>1-3G IV followed by 1mg/kg per day oral</a:t>
            </a:r>
          </a:p>
          <a:p>
            <a:pPr lvl="1"/>
            <a:r>
              <a:rPr lang="en-US" dirty="0"/>
              <a:t>IV methylprednisolone had higher incidence of diabetes and infection</a:t>
            </a:r>
          </a:p>
          <a:p>
            <a:endParaRPr lang="en-US" dirty="0"/>
          </a:p>
          <a:p>
            <a:r>
              <a:rPr lang="en-US" dirty="0"/>
              <a:t>RAVE </a:t>
            </a:r>
          </a:p>
          <a:p>
            <a:pPr lvl="1"/>
            <a:r>
              <a:rPr lang="en-US" dirty="0"/>
              <a:t>RTX vs CYC</a:t>
            </a:r>
          </a:p>
          <a:p>
            <a:pPr lvl="1"/>
            <a:r>
              <a:rPr lang="en-US" dirty="0"/>
              <a:t>Successful tapered prednisone by 5 months</a:t>
            </a:r>
          </a:p>
          <a:p>
            <a:endParaRPr lang="en-US" dirty="0"/>
          </a:p>
          <a:p>
            <a:r>
              <a:rPr lang="en-US" dirty="0"/>
              <a:t>PEXIVAS</a:t>
            </a:r>
          </a:p>
          <a:p>
            <a:pPr lvl="1"/>
            <a:r>
              <a:rPr lang="en-US" dirty="0"/>
              <a:t>TPE</a:t>
            </a:r>
          </a:p>
          <a:p>
            <a:pPr lvl="1"/>
            <a:r>
              <a:rPr lang="en-US" dirty="0"/>
              <a:t>Standard Steroid vs. Reduced (non-inferior)</a:t>
            </a:r>
          </a:p>
          <a:p>
            <a:endParaRPr lang="en-US" dirty="0"/>
          </a:p>
          <a:p>
            <a:r>
              <a:rPr lang="en-US" dirty="0"/>
              <a:t>Ongoing Trial: </a:t>
            </a:r>
          </a:p>
          <a:p>
            <a:pPr lvl="1"/>
            <a:r>
              <a:rPr lang="en-US" dirty="0"/>
              <a:t>RTX </a:t>
            </a:r>
          </a:p>
          <a:p>
            <a:pPr lvl="1"/>
            <a:r>
              <a:rPr lang="en-US" dirty="0"/>
              <a:t>High Dose (1mg/kg/day) vs Low Dose (0.5mg/kg/day)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8FCBF-27C7-8EFE-7DF0-D0458D6D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957" y="2654350"/>
            <a:ext cx="4470400" cy="349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21929-A5BA-741B-ECE9-8569F4583391}"/>
              </a:ext>
            </a:extLst>
          </p:cNvPr>
          <p:cNvSpPr txBox="1"/>
          <p:nvPr/>
        </p:nvSpPr>
        <p:spPr>
          <a:xfrm>
            <a:off x="7376957" y="6089158"/>
            <a:ext cx="1406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*PEXIVAS Regiment</a:t>
            </a:r>
          </a:p>
        </p:txBody>
      </p:sp>
    </p:spTree>
    <p:extLst>
      <p:ext uri="{BB962C8B-B14F-4D97-AF65-F5344CB8AC3E}">
        <p14:creationId xmlns:p14="http://schemas.microsoft.com/office/powerpoint/2010/main" val="111217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F8C9-B495-1AC6-6C2A-EE25976F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 Sparing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003D-D658-572F-F98E-8DF3E1F8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ADVOCATE</a:t>
            </a:r>
          </a:p>
          <a:p>
            <a:pPr lvl="1"/>
            <a:r>
              <a:rPr lang="en-US" dirty="0" err="1"/>
              <a:t>Avacopan</a:t>
            </a:r>
            <a:r>
              <a:rPr lang="en-US" dirty="0"/>
              <a:t> vs Steroids (RTX or CYC)</a:t>
            </a:r>
          </a:p>
          <a:p>
            <a:pPr lvl="1"/>
            <a:r>
              <a:rPr lang="en-US" dirty="0"/>
              <a:t>C5a receptor antagonist</a:t>
            </a:r>
          </a:p>
          <a:p>
            <a:pPr lvl="1"/>
            <a:r>
              <a:rPr lang="en-US" dirty="0"/>
              <a:t>Similar remission at 26 weeks</a:t>
            </a:r>
          </a:p>
          <a:p>
            <a:pPr lvl="1"/>
            <a:r>
              <a:rPr lang="en-US" dirty="0" err="1"/>
              <a:t>Avacopan</a:t>
            </a:r>
            <a:r>
              <a:rPr lang="en-US" dirty="0"/>
              <a:t> superior at 52 weeks in sustaining remission</a:t>
            </a:r>
          </a:p>
        </p:txBody>
      </p:sp>
    </p:spTree>
    <p:extLst>
      <p:ext uri="{BB962C8B-B14F-4D97-AF65-F5344CB8AC3E}">
        <p14:creationId xmlns:p14="http://schemas.microsoft.com/office/powerpoint/2010/main" val="407226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0A59-6BB8-363D-451A-DA98FD0A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Cyclophosphamide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193A-2184-C7B6-1591-804E52D1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Alkylating agent that inhibits nuclear DNA replication potently affecting rapidly dividing cells</a:t>
            </a:r>
          </a:p>
          <a:p>
            <a:endParaRPr lang="en-US" dirty="0"/>
          </a:p>
          <a:p>
            <a:r>
              <a:rPr lang="en-US" dirty="0"/>
              <a:t>CYCLOPS</a:t>
            </a:r>
          </a:p>
          <a:p>
            <a:pPr lvl="1"/>
            <a:r>
              <a:rPr lang="en-US" dirty="0"/>
              <a:t>IV vs Oral (Cumulative Doses: 8.2G vs 15.9G)</a:t>
            </a:r>
          </a:p>
          <a:p>
            <a:pPr lvl="1"/>
            <a:r>
              <a:rPr lang="en-US" dirty="0"/>
              <a:t>No difference in time to remission</a:t>
            </a:r>
          </a:p>
          <a:p>
            <a:pPr lvl="1"/>
            <a:r>
              <a:rPr lang="en-US" dirty="0"/>
              <a:t>Pulse with lower cumulative dose and lower rate of leukopenia</a:t>
            </a:r>
          </a:p>
          <a:p>
            <a:pPr lvl="1"/>
            <a:r>
              <a:rPr lang="en-US" dirty="0"/>
              <a:t>Long term follow-up high risk of relapse with pulse dose but no difference in survival and renal function</a:t>
            </a:r>
          </a:p>
          <a:p>
            <a:pPr lvl="1"/>
            <a:r>
              <a:rPr lang="en-US" dirty="0"/>
              <a:t>Both maintenance treatment with AZA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C9B-694D-E868-7637-2DF22CA7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Rituximab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A396-6CC2-EEEE-C073-59CCB3D4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Anti-CD20 chimeric </a:t>
            </a:r>
            <a:r>
              <a:rPr lang="en-US" dirty="0" err="1"/>
              <a:t>mAb</a:t>
            </a:r>
            <a:endParaRPr lang="en-US" dirty="0"/>
          </a:p>
          <a:p>
            <a:endParaRPr lang="en-US" dirty="0"/>
          </a:p>
          <a:p>
            <a:r>
              <a:rPr lang="en-US" dirty="0"/>
              <a:t>RAVE</a:t>
            </a:r>
          </a:p>
          <a:p>
            <a:pPr lvl="1"/>
            <a:r>
              <a:rPr lang="en-US" dirty="0"/>
              <a:t>RTX was non-inferior to oral CYC for remission induction</a:t>
            </a:r>
          </a:p>
          <a:p>
            <a:pPr lvl="1"/>
            <a:r>
              <a:rPr lang="en-US" dirty="0"/>
              <a:t>RTX was more efficacious in relapsing disease</a:t>
            </a:r>
          </a:p>
          <a:p>
            <a:pPr lvl="1"/>
            <a:r>
              <a:rPr lang="en-US" dirty="0"/>
              <a:t>Post-analysis higher complete remission rates in PR3-ANCA</a:t>
            </a:r>
          </a:p>
          <a:p>
            <a:pPr lvl="1"/>
            <a:r>
              <a:rPr lang="en-US" dirty="0"/>
              <a:t>Cr &gt;4 excluded</a:t>
            </a:r>
          </a:p>
          <a:p>
            <a:pPr lvl="1"/>
            <a:endParaRPr lang="en-US" dirty="0"/>
          </a:p>
          <a:p>
            <a:r>
              <a:rPr lang="en-US" dirty="0"/>
              <a:t>RITUXVAS</a:t>
            </a:r>
          </a:p>
          <a:p>
            <a:pPr lvl="1"/>
            <a:r>
              <a:rPr lang="en-US" dirty="0"/>
              <a:t>RTX with 2 doses of IV CYC vs IV CYC for 3-6 months followed by AZA</a:t>
            </a:r>
          </a:p>
          <a:p>
            <a:pPr lvl="1"/>
            <a:r>
              <a:rPr lang="en-US" dirty="0"/>
              <a:t>Did include severe renal disease</a:t>
            </a:r>
          </a:p>
          <a:p>
            <a:pPr lvl="1"/>
            <a:r>
              <a:rPr lang="en-US" dirty="0"/>
              <a:t>Similar high rates of remission indication at 12 months and SAE</a:t>
            </a:r>
          </a:p>
          <a:p>
            <a:pPr lvl="1"/>
            <a:r>
              <a:rPr lang="en-US" dirty="0"/>
              <a:t>Similar at 2 year follow-up</a:t>
            </a:r>
          </a:p>
        </p:txBody>
      </p:sp>
    </p:spTree>
    <p:extLst>
      <p:ext uri="{BB962C8B-B14F-4D97-AF65-F5344CB8AC3E}">
        <p14:creationId xmlns:p14="http://schemas.microsoft.com/office/powerpoint/2010/main" val="54942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179F-63F2-4C2D-9299-B82B19B9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8211-1B3D-C365-4A5D-87C6D239F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B5BD0C-52ED-75E5-15A5-BA2165B8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5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091-6379-FF80-8838-D80D750C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72 year old Caucasian male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8D98-0210-5741-E7E7-EF3C36620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6817" y="2133600"/>
            <a:ext cx="4646259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PMH: </a:t>
            </a:r>
          </a:p>
          <a:p>
            <a:pPr lvl="1"/>
            <a:r>
              <a:rPr lang="en-US" dirty="0"/>
              <a:t>Hypertension (age 45)</a:t>
            </a:r>
          </a:p>
          <a:p>
            <a:pPr lvl="1"/>
            <a:r>
              <a:rPr lang="en-US" dirty="0"/>
              <a:t>CAD s/p PCI</a:t>
            </a:r>
          </a:p>
          <a:p>
            <a:pPr lvl="1"/>
            <a:r>
              <a:rPr lang="en-US" dirty="0"/>
              <a:t>HLD</a:t>
            </a:r>
          </a:p>
          <a:p>
            <a:pPr lvl="1"/>
            <a:r>
              <a:rPr lang="en-US" dirty="0"/>
              <a:t>PTSD</a:t>
            </a:r>
          </a:p>
          <a:p>
            <a:pPr lvl="1"/>
            <a:r>
              <a:rPr lang="en-US" dirty="0"/>
              <a:t>Agent Orange Exposure</a:t>
            </a:r>
          </a:p>
          <a:p>
            <a:pPr lvl="1"/>
            <a:endParaRPr lang="en-US" dirty="0"/>
          </a:p>
          <a:p>
            <a:r>
              <a:rPr lang="en-US" dirty="0"/>
              <a:t>PSH: </a:t>
            </a:r>
          </a:p>
          <a:p>
            <a:pPr lvl="1"/>
            <a:r>
              <a:rPr lang="en-US" dirty="0"/>
              <a:t>bilateral inguinal hernia repair</a:t>
            </a:r>
          </a:p>
          <a:p>
            <a:endParaRPr lang="en-US" dirty="0"/>
          </a:p>
          <a:p>
            <a:r>
              <a:rPr lang="en-US" dirty="0"/>
              <a:t>FH: </a:t>
            </a:r>
          </a:p>
          <a:p>
            <a:pPr lvl="1"/>
            <a:r>
              <a:rPr lang="en-US" dirty="0"/>
              <a:t>Mother: ?Bladder cancer </a:t>
            </a:r>
          </a:p>
          <a:p>
            <a:pPr lvl="1"/>
            <a:r>
              <a:rPr lang="en-US" dirty="0"/>
              <a:t>Father: unknown medical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D7B1A-5EBD-500F-5634-08A433D055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Allergies: </a:t>
            </a:r>
          </a:p>
          <a:p>
            <a:pPr lvl="1"/>
            <a:r>
              <a:rPr lang="en-US" dirty="0"/>
              <a:t>None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Medications: </a:t>
            </a:r>
          </a:p>
          <a:p>
            <a:pPr lvl="1"/>
            <a:r>
              <a:rPr lang="en-US" dirty="0"/>
              <a:t>Metoprolol 100mg BID</a:t>
            </a:r>
          </a:p>
          <a:p>
            <a:pPr lvl="1"/>
            <a:r>
              <a:rPr lang="en-US" dirty="0"/>
              <a:t>HCTZ/Lisinopril 25mg/40mg</a:t>
            </a:r>
          </a:p>
          <a:p>
            <a:pPr lvl="1"/>
            <a:r>
              <a:rPr lang="en-US" dirty="0"/>
              <a:t>Hydralazine 50mg BID</a:t>
            </a:r>
          </a:p>
          <a:p>
            <a:pPr lvl="1"/>
            <a:r>
              <a:rPr lang="en-US" dirty="0"/>
              <a:t>Clonidine PO 0.2mg BID</a:t>
            </a:r>
          </a:p>
          <a:p>
            <a:pPr lvl="1"/>
            <a:r>
              <a:rPr lang="en-US" dirty="0"/>
              <a:t>Amlodipine 10mg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38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AB09-C550-2805-7A0B-31688F40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Plasma Exchange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0C8F-BDE7-406F-01F2-195B7FA94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MEPEX</a:t>
            </a:r>
          </a:p>
          <a:p>
            <a:pPr lvl="1"/>
            <a:r>
              <a:rPr lang="en-US" dirty="0"/>
              <a:t>Biopsy proven with serum Cr &gt;5.8mg/dl</a:t>
            </a:r>
          </a:p>
          <a:p>
            <a:pPr lvl="1"/>
            <a:r>
              <a:rPr lang="en-US" dirty="0"/>
              <a:t>Both groups received oral steroids and oral CYC</a:t>
            </a:r>
          </a:p>
          <a:p>
            <a:pPr lvl="1"/>
            <a:r>
              <a:rPr lang="en-US" dirty="0"/>
              <a:t>One group IV Steroids and the other PLEX</a:t>
            </a:r>
          </a:p>
          <a:p>
            <a:pPr lvl="1"/>
            <a:r>
              <a:rPr lang="en-US" dirty="0"/>
              <a:t>No difference in ADE or survival at 1 year</a:t>
            </a:r>
          </a:p>
          <a:p>
            <a:pPr lvl="1"/>
            <a:r>
              <a:rPr lang="en-US" dirty="0"/>
              <a:t>PLEX was associated with lower progression to ESKD over 12 months</a:t>
            </a:r>
          </a:p>
          <a:p>
            <a:pPr lvl="1"/>
            <a:r>
              <a:rPr lang="en-US" dirty="0"/>
              <a:t>Long-term follow-up showed no difference in all-cause mortality and risk of progression was not statistically significant but trend towards benefit</a:t>
            </a:r>
          </a:p>
          <a:p>
            <a:r>
              <a:rPr lang="en-US" dirty="0"/>
              <a:t>PEXIVAS</a:t>
            </a:r>
          </a:p>
          <a:p>
            <a:pPr lvl="1"/>
            <a:r>
              <a:rPr lang="en-US" dirty="0"/>
              <a:t>Did not reduce composite end point of all cause mortality and ESKD in severe vasculitis (GFR &lt;50ml/min or pulmonary hemorrhage)</a:t>
            </a:r>
          </a:p>
          <a:p>
            <a:pPr lvl="1"/>
            <a:r>
              <a:rPr lang="en-US" dirty="0"/>
              <a:t>Without kidney biopsy to assess IFTA</a:t>
            </a:r>
          </a:p>
          <a:p>
            <a:pPr lvl="1"/>
            <a:r>
              <a:rPr lang="en-US" dirty="0"/>
              <a:t>Pulmonary hemorrhage analysis (subgroup) showed trend for benefiting the primary composite outcome although not statistically significant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4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93D0-7187-BD11-8B9D-A7F66527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 Guideline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AB7C-92F3-9218-A2F0-21CC0071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096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EULAR (2016): </a:t>
            </a:r>
          </a:p>
          <a:p>
            <a:pPr lvl="1"/>
            <a:r>
              <a:rPr lang="en-US" dirty="0"/>
              <a:t>Consider with RPGN (Cr &gt;5.6mg/dL) (1B)</a:t>
            </a:r>
          </a:p>
          <a:p>
            <a:pPr lvl="1"/>
            <a:r>
              <a:rPr lang="en-US" dirty="0"/>
              <a:t>Consider with Diffuse Alveolar Hemorrhage (3C)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ACR (2021):</a:t>
            </a:r>
          </a:p>
          <a:p>
            <a:pPr lvl="1"/>
            <a:r>
              <a:rPr lang="en-US" dirty="0"/>
              <a:t>Conditionally against routine for induction with active GN (low-high)</a:t>
            </a:r>
          </a:p>
          <a:p>
            <a:pPr lvl="1"/>
            <a:r>
              <a:rPr lang="en-US" dirty="0"/>
              <a:t>Conditionally against in Severe GPA/MPA with alveolar hemorrhage (low-high)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KDIGO (2021):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650DA-A708-DAE5-59FB-5410D131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049" y="5068111"/>
            <a:ext cx="7670951" cy="17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4F53-3BE5-C9E7-9645-64F218A3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Mycophenolate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047A-2878-95B5-411A-FFE0372CE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RCTs</a:t>
            </a:r>
          </a:p>
          <a:p>
            <a:pPr lvl="1"/>
            <a:r>
              <a:rPr lang="en-US" dirty="0"/>
              <a:t>Against CYC</a:t>
            </a:r>
          </a:p>
          <a:p>
            <a:pPr lvl="1"/>
            <a:r>
              <a:rPr lang="en-US" dirty="0"/>
              <a:t>Some with non-inferiority in induction but more relapses seen</a:t>
            </a:r>
          </a:p>
          <a:p>
            <a:pPr lvl="1"/>
            <a:r>
              <a:rPr lang="en-US" dirty="0"/>
              <a:t>Some with fewer patients attaining remission</a:t>
            </a:r>
          </a:p>
        </p:txBody>
      </p:sp>
    </p:spTree>
    <p:extLst>
      <p:ext uri="{BB962C8B-B14F-4D97-AF65-F5344CB8AC3E}">
        <p14:creationId xmlns:p14="http://schemas.microsoft.com/office/powerpoint/2010/main" val="78156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063D-2E13-29B1-1CD7-1664FB64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KDIGO Guidelines for Induction (2021)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579B4-BCDC-3223-00FD-0BA2DBFDF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978" y="1515590"/>
            <a:ext cx="5642043" cy="310058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DB81AFF-2BFE-4279-6C4B-99B80F4DF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4" y="4829875"/>
            <a:ext cx="6960252" cy="18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3504-4768-19CD-F21C-AB08F198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KDIGO Guidelines for Induction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F9F2-7A2A-0961-C3B3-E9517E6C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9AE17B-4480-083B-3C39-3C5104E1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89" y="1825625"/>
            <a:ext cx="85286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6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81EF-1141-4219-2E56-68CF65AA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ACR Guidelines (2021)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29E0C-A627-C42B-91C4-072B28BC6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900" y="1264555"/>
            <a:ext cx="8465735" cy="5444248"/>
          </a:xfrm>
        </p:spPr>
      </p:pic>
    </p:spTree>
    <p:extLst>
      <p:ext uri="{BB962C8B-B14F-4D97-AF65-F5344CB8AC3E}">
        <p14:creationId xmlns:p14="http://schemas.microsoft.com/office/powerpoint/2010/main" val="403581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739C-3EB6-2382-5589-83F9EDBC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EULAR Guidelines (2016)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5176BC-D3F8-4E75-2E46-8F593C8A4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64228"/>
            <a:ext cx="8913065" cy="4953303"/>
          </a:xfrm>
        </p:spPr>
      </p:pic>
    </p:spTree>
    <p:extLst>
      <p:ext uri="{BB962C8B-B14F-4D97-AF65-F5344CB8AC3E}">
        <p14:creationId xmlns:p14="http://schemas.microsoft.com/office/powerpoint/2010/main" val="2497609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21B3-B00E-E076-D6F0-F1CC50CB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BC34-B651-11EB-976F-2455985C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andmark Trials in ANCA-Associated Vasculitis: Past, Present and To Be  Cont'd... - Renal Fellow Network">
            <a:extLst>
              <a:ext uri="{FF2B5EF4-FFF2-40B4-BE49-F238E27FC236}">
                <a16:creationId xmlns:a16="http://schemas.microsoft.com/office/drawing/2014/main" id="{4DB72041-25E6-A1AB-F503-AB5A94F5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70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56D9-1248-3FAC-B3C4-BD3DD69C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Trials: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3798-649A-37D3-008B-C37C7D014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CYCAZAREM</a:t>
            </a:r>
          </a:p>
          <a:p>
            <a:pPr lvl="1"/>
            <a:r>
              <a:rPr lang="en-US" dirty="0"/>
              <a:t>CYC or AZA </a:t>
            </a:r>
          </a:p>
          <a:p>
            <a:pPr lvl="1"/>
            <a:r>
              <a:rPr lang="en-US" dirty="0"/>
              <a:t>AZA could replace for maintenance without increasing relapse</a:t>
            </a:r>
          </a:p>
          <a:p>
            <a:r>
              <a:rPr lang="en-US" dirty="0"/>
              <a:t>IMPROVE</a:t>
            </a:r>
          </a:p>
          <a:p>
            <a:pPr lvl="1"/>
            <a:r>
              <a:rPr lang="en-US" dirty="0"/>
              <a:t>MMF with AZA for maintaining remission after CYC induction</a:t>
            </a:r>
          </a:p>
          <a:p>
            <a:pPr lvl="1"/>
            <a:r>
              <a:rPr lang="en-US" dirty="0"/>
              <a:t>Both similar ADE but MMF with higher relapse rates</a:t>
            </a:r>
          </a:p>
          <a:p>
            <a:r>
              <a:rPr lang="en-US" dirty="0"/>
              <a:t>WEGENT</a:t>
            </a:r>
          </a:p>
          <a:p>
            <a:pPr lvl="1"/>
            <a:r>
              <a:rPr lang="en-US" dirty="0"/>
              <a:t>AZA with MTX</a:t>
            </a:r>
          </a:p>
          <a:p>
            <a:pPr lvl="1"/>
            <a:r>
              <a:rPr lang="en-US" dirty="0"/>
              <a:t>No difference in safety or relapse between the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4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B039-5577-A51E-C4D2-ECEA749D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Trials: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69C8-85CB-2CBC-13F4-81B9A9DD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MAINRITSAN:</a:t>
            </a:r>
          </a:p>
          <a:p>
            <a:pPr lvl="1"/>
            <a:r>
              <a:rPr lang="en-US" dirty="0"/>
              <a:t>Low dose RTX: 500mg with Day 0 and 14, Months 6, 12, 18 </a:t>
            </a:r>
          </a:p>
          <a:p>
            <a:pPr lvl="1"/>
            <a:r>
              <a:rPr lang="en-US" dirty="0"/>
              <a:t>AZA until 22 months (after CYC)</a:t>
            </a:r>
          </a:p>
          <a:p>
            <a:pPr lvl="1"/>
            <a:r>
              <a:rPr lang="en-US" dirty="0"/>
              <a:t>RTX was superior </a:t>
            </a:r>
          </a:p>
          <a:p>
            <a:endParaRPr lang="en-US" dirty="0"/>
          </a:p>
          <a:p>
            <a:r>
              <a:rPr lang="en-US" dirty="0"/>
              <a:t>RITAZAREM</a:t>
            </a:r>
          </a:p>
          <a:p>
            <a:pPr lvl="1"/>
            <a:r>
              <a:rPr lang="en-US" dirty="0"/>
              <a:t>Achieved remission with RTX after experiencing a relapse</a:t>
            </a:r>
          </a:p>
          <a:p>
            <a:pPr lvl="1"/>
            <a:r>
              <a:rPr lang="en-US" dirty="0"/>
              <a:t>1G q4months for 5 doses or 2mg/kg of AZA for 24months.</a:t>
            </a:r>
          </a:p>
          <a:p>
            <a:pPr lvl="1"/>
            <a:r>
              <a:rPr lang="en-US" dirty="0"/>
              <a:t>Lower relapse in RTX</a:t>
            </a:r>
          </a:p>
        </p:txBody>
      </p:sp>
    </p:spTree>
    <p:extLst>
      <p:ext uri="{BB962C8B-B14F-4D97-AF65-F5344CB8AC3E}">
        <p14:creationId xmlns:p14="http://schemas.microsoft.com/office/powerpoint/2010/main" val="192889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6412-5986-C81F-80B2-9342B4E1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Hypertension Work-up: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8BF0-5F87-BCCB-2AA5-4A51E99D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CTA with focal stenosis of left renal artery</a:t>
            </a:r>
          </a:p>
          <a:p>
            <a:endParaRPr lang="en-US" dirty="0"/>
          </a:p>
          <a:p>
            <a:r>
              <a:rPr lang="en-US" dirty="0"/>
              <a:t>Renal artery Dopplers were normal</a:t>
            </a:r>
          </a:p>
          <a:p>
            <a:endParaRPr lang="en-US" dirty="0"/>
          </a:p>
          <a:p>
            <a:r>
              <a:rPr lang="en-US" dirty="0"/>
              <a:t>24hr urine tests negative for pheochromocytoma </a:t>
            </a:r>
          </a:p>
          <a:p>
            <a:endParaRPr lang="en-US" dirty="0"/>
          </a:p>
          <a:p>
            <a:r>
              <a:rPr lang="en-US" dirty="0"/>
              <a:t>Renin 3, Aldo 8.8</a:t>
            </a:r>
          </a:p>
          <a:p>
            <a:endParaRPr lang="en-US" dirty="0"/>
          </a:p>
          <a:p>
            <a:r>
              <a:rPr lang="en-US" dirty="0"/>
              <a:t>Cortisol and TSH WNL</a:t>
            </a:r>
          </a:p>
        </p:txBody>
      </p:sp>
    </p:spTree>
    <p:extLst>
      <p:ext uri="{BB962C8B-B14F-4D97-AF65-F5344CB8AC3E}">
        <p14:creationId xmlns:p14="http://schemas.microsoft.com/office/powerpoint/2010/main" val="1499688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CC63-F177-6B7D-C9D6-6917AF9D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Trials: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5320-3D12-295F-594C-40A80FF8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MAINRITSAN2</a:t>
            </a:r>
          </a:p>
          <a:p>
            <a:pPr lvl="1"/>
            <a:r>
              <a:rPr lang="en-US" dirty="0"/>
              <a:t>Dosing of RTX</a:t>
            </a:r>
          </a:p>
          <a:p>
            <a:pPr lvl="1"/>
            <a:r>
              <a:rPr lang="en-US" dirty="0"/>
              <a:t>Fixed q6months vs redosing on basis of CD19+ B-</a:t>
            </a:r>
            <a:r>
              <a:rPr lang="en-US" dirty="0" err="1"/>
              <a:t>lympohocytes</a:t>
            </a:r>
            <a:r>
              <a:rPr lang="en-US" dirty="0"/>
              <a:t> or ANCA titer</a:t>
            </a:r>
          </a:p>
          <a:p>
            <a:pPr lvl="1"/>
            <a:r>
              <a:rPr lang="en-US" dirty="0"/>
              <a:t>Relapses were similar but fewer infusions  (~3 vs 5)</a:t>
            </a:r>
          </a:p>
          <a:p>
            <a:endParaRPr lang="en-US" dirty="0"/>
          </a:p>
          <a:p>
            <a:r>
              <a:rPr lang="en-US" dirty="0"/>
              <a:t>MAINRITSAN3</a:t>
            </a:r>
          </a:p>
          <a:p>
            <a:pPr lvl="1"/>
            <a:r>
              <a:rPr lang="en-US" dirty="0"/>
              <a:t>Extended maintenance evaluating relapses and death</a:t>
            </a:r>
          </a:p>
          <a:p>
            <a:pPr lvl="1"/>
            <a:r>
              <a:rPr lang="en-US" dirty="0"/>
              <a:t>MAINRITSAN2 patients in remission at month 28 for biannual RTX for an additional 18 months</a:t>
            </a:r>
          </a:p>
          <a:p>
            <a:pPr lvl="1"/>
            <a:r>
              <a:rPr lang="en-US" dirty="0"/>
              <a:t>96% vs 74% RTX vs placebo relapse free with number of SAE similar between the 2 groups </a:t>
            </a:r>
          </a:p>
        </p:txBody>
      </p:sp>
    </p:spTree>
    <p:extLst>
      <p:ext uri="{BB962C8B-B14F-4D97-AF65-F5344CB8AC3E}">
        <p14:creationId xmlns:p14="http://schemas.microsoft.com/office/powerpoint/2010/main" val="185782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7F9E-8AC3-5413-AEC1-FF5C5B11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23" y="633837"/>
            <a:ext cx="9599075" cy="1280890"/>
          </a:xfrm>
        </p:spPr>
        <p:txBody>
          <a:bodyPr/>
          <a:lstStyle/>
          <a:p>
            <a:pPr algn="ctr"/>
            <a:r>
              <a:rPr lang="en-US" dirty="0"/>
              <a:t>KDIGO Guidelines for Maintenance (2021)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C4C38-C2A0-CFCA-7B90-AF97D1B5C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4831" y="1423177"/>
            <a:ext cx="4720660" cy="3520097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F8C9EFF-2F69-7D84-4AA2-27381DB1A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33" y="5029200"/>
            <a:ext cx="83902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5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5FEF-D3DE-1FDC-3602-5AD90DA3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73" y="633837"/>
            <a:ext cx="9599075" cy="1280890"/>
          </a:xfrm>
        </p:spPr>
        <p:txBody>
          <a:bodyPr/>
          <a:lstStyle/>
          <a:p>
            <a:pPr algn="ctr"/>
            <a:r>
              <a:rPr lang="en-US" dirty="0"/>
              <a:t>KDIGO Guidelines for Maintenance (2021)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C935C-8318-DBA4-AC99-BFF032F2D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103" y="1525319"/>
            <a:ext cx="8926613" cy="4924120"/>
          </a:xfrm>
        </p:spPr>
      </p:pic>
    </p:spTree>
    <p:extLst>
      <p:ext uri="{BB962C8B-B14F-4D97-AF65-F5344CB8AC3E}">
        <p14:creationId xmlns:p14="http://schemas.microsoft.com/office/powerpoint/2010/main" val="93057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3566-CB6D-4B2F-A922-D5BAA59D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Paraneoplastic Syndrome?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18348-B8F7-9598-DCF1-C545A9AF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371600"/>
            <a:ext cx="9599076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  <a:latin typeface="Times" pitchFamily="2" charset="0"/>
              </a:rPr>
              <a:t>Vasculitis and cancer. Clin Dermatol 1993; </a:t>
            </a:r>
            <a:r>
              <a:rPr lang="en-US" dirty="0" err="1">
                <a:effectLst/>
                <a:latin typeface="Times" pitchFamily="2" charset="0"/>
              </a:rPr>
              <a:t>Kurzrock</a:t>
            </a:r>
            <a:r>
              <a:rPr lang="en-US" dirty="0">
                <a:effectLst/>
                <a:latin typeface="Times" pitchFamily="2" charset="0"/>
              </a:rPr>
              <a:t> et al.</a:t>
            </a:r>
          </a:p>
          <a:p>
            <a:pPr lvl="1"/>
            <a:r>
              <a:rPr lang="en-US" dirty="0">
                <a:effectLst/>
                <a:latin typeface="Times" pitchFamily="2" charset="0"/>
              </a:rPr>
              <a:t>200 patients with vasculitis cancer association, 155 (77.5%) had a </a:t>
            </a:r>
            <a:r>
              <a:rPr lang="en-US" dirty="0" err="1">
                <a:effectLst/>
                <a:latin typeface="Times" pitchFamily="2" charset="0"/>
              </a:rPr>
              <a:t>haematological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>
                <a:effectLst/>
                <a:latin typeface="Times" pitchFamily="2" charset="0"/>
              </a:rPr>
              <a:t>malignancy, 34 (17%) a solid tumor, and 11 (5.5%) an unspecified malignancy</a:t>
            </a:r>
          </a:p>
          <a:p>
            <a:r>
              <a:rPr lang="en-US" dirty="0">
                <a:effectLst/>
                <a:latin typeface="Times" pitchFamily="2" charset="0"/>
              </a:rPr>
              <a:t>Systemic vasculitis and epithelioma. A report or three cases with a literature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>
                <a:effectLst/>
                <a:latin typeface="Times" pitchFamily="2" charset="0"/>
              </a:rPr>
              <a:t>review. Rev Rhum </a:t>
            </a:r>
            <a:r>
              <a:rPr lang="en-US" dirty="0" err="1">
                <a:effectLst/>
                <a:latin typeface="Times" pitchFamily="2" charset="0"/>
              </a:rPr>
              <a:t>Engl</a:t>
            </a:r>
            <a:r>
              <a:rPr lang="en-US" dirty="0">
                <a:effectLst/>
                <a:latin typeface="Times" pitchFamily="2" charset="0"/>
              </a:rPr>
              <a:t> Ed 1997; </a:t>
            </a:r>
            <a:r>
              <a:rPr lang="en-US" dirty="0" err="1">
                <a:effectLst/>
                <a:latin typeface="Times" pitchFamily="2" charset="0"/>
              </a:rPr>
              <a:t>Hayem</a:t>
            </a:r>
            <a:r>
              <a:rPr lang="en-US" dirty="0">
                <a:effectLst/>
                <a:latin typeface="Times" pitchFamily="2" charset="0"/>
              </a:rPr>
              <a:t> et al.</a:t>
            </a:r>
          </a:p>
          <a:p>
            <a:pPr lvl="1"/>
            <a:r>
              <a:rPr lang="en-US" dirty="0">
                <a:effectLst/>
                <a:latin typeface="Times" pitchFamily="2" charset="0"/>
              </a:rPr>
              <a:t>79 patients with vasculitis associated to solid tumors; these </a:t>
            </a:r>
            <a:r>
              <a:rPr lang="en-US" dirty="0" err="1">
                <a:effectLst/>
                <a:latin typeface="Times" pitchFamily="2" charset="0"/>
              </a:rPr>
              <a:t>vasculitides</a:t>
            </a:r>
            <a:r>
              <a:rPr lang="en-US" dirty="0">
                <a:effectLst/>
                <a:latin typeface="Times" pitchFamily="2" charset="0"/>
              </a:rPr>
              <a:t> were as follows, in decreasing order of frequency: </a:t>
            </a:r>
            <a:r>
              <a:rPr lang="en-US" dirty="0" err="1">
                <a:effectLst/>
                <a:latin typeface="Times" pitchFamily="2" charset="0"/>
              </a:rPr>
              <a:t>leukocytoclastic</a:t>
            </a:r>
            <a:r>
              <a:rPr lang="en-US" dirty="0">
                <a:effectLst/>
                <a:latin typeface="Times" pitchFamily="2" charset="0"/>
              </a:rPr>
              <a:t> vasculitis (33%), polyarteritis nodosa (16.5%), Henoch–</a:t>
            </a:r>
            <a:r>
              <a:rPr lang="en-US" dirty="0" err="1">
                <a:effectLst/>
                <a:latin typeface="Times" pitchFamily="2" charset="0"/>
              </a:rPr>
              <a:t>Scho¨nlein</a:t>
            </a:r>
            <a:r>
              <a:rPr lang="en-US" dirty="0">
                <a:effectLst/>
                <a:latin typeface="Times" pitchFamily="2" charset="0"/>
              </a:rPr>
              <a:t> purpura (11.5%), microvasculitis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>
                <a:effectLst/>
                <a:latin typeface="Times" pitchFamily="2" charset="0"/>
              </a:rPr>
              <a:t>microscopic polyarteritis nodosa (10%), giant cell arteritis (9%), </a:t>
            </a:r>
            <a:r>
              <a:rPr lang="en-US" dirty="0" err="1">
                <a:effectLst/>
                <a:latin typeface="Times" pitchFamily="2" charset="0"/>
              </a:rPr>
              <a:t>necrotizingvasculitis</a:t>
            </a:r>
            <a:r>
              <a:rPr lang="en-US" dirty="0">
                <a:effectLst/>
                <a:latin typeface="Times" pitchFamily="2" charset="0"/>
              </a:rPr>
              <a:t> (4%), lymphocytic vasculitis (2.5%), polymyalgia rheumatica (1%), Churg–Strauss syndrome (1%), Wegener’s granulomatosis (1%) and unclassifiable vasculitis (10%).</a:t>
            </a:r>
          </a:p>
          <a:p>
            <a:pPr lvl="1"/>
            <a:r>
              <a:rPr lang="en-US" dirty="0">
                <a:latin typeface="Times" pitchFamily="2" charset="0"/>
              </a:rPr>
              <a:t>S</a:t>
            </a:r>
            <a:r>
              <a:rPr lang="en-US" dirty="0">
                <a:effectLst/>
                <a:latin typeface="Times" pitchFamily="2" charset="0"/>
              </a:rPr>
              <a:t>olid tumors found in this review were: lung cancer (23%), digestive system cancers (17.5%, including colon cancer in 5%), renal cancer (14%), cancer of the urinary bladder (5.3%), prostate cancer (5.3%), breast cancer (5.3%) and endometrial cancer (3.5%).</a:t>
            </a:r>
          </a:p>
          <a:p>
            <a:pPr lvl="1"/>
            <a:endParaRPr lang="en-US" dirty="0">
              <a:effectLst/>
              <a:latin typeface="Times" pitchFamily="2" charset="0"/>
            </a:endParaRPr>
          </a:p>
          <a:p>
            <a:r>
              <a:rPr lang="en-US" dirty="0"/>
              <a:t>Postgrad Medical Journal 1994 Navarro et al:</a:t>
            </a:r>
          </a:p>
          <a:p>
            <a:pPr lvl="1"/>
            <a:r>
              <a:rPr lang="en-US" dirty="0"/>
              <a:t>ANCA vasculitis preceding undifferentiated adenocarcinoma in anterior mediastinum </a:t>
            </a:r>
          </a:p>
          <a:p>
            <a:r>
              <a:rPr lang="en-US" dirty="0"/>
              <a:t>Lupus 2005 Diez-</a:t>
            </a:r>
            <a:r>
              <a:rPr lang="en-US" dirty="0" err="1"/>
              <a:t>Porres</a:t>
            </a:r>
            <a:r>
              <a:rPr lang="en-US" dirty="0"/>
              <a:t> et al:</a:t>
            </a:r>
          </a:p>
          <a:p>
            <a:pPr lvl="1"/>
            <a:r>
              <a:rPr lang="en-US" dirty="0" err="1"/>
              <a:t>pANCA</a:t>
            </a:r>
            <a:r>
              <a:rPr lang="en-US" dirty="0"/>
              <a:t> preceding Adenocarcinoma of Colon</a:t>
            </a:r>
          </a:p>
          <a:p>
            <a:r>
              <a:rPr lang="en-US" dirty="0"/>
              <a:t>Rheumatoid International 2011 Haruo Abe et al</a:t>
            </a:r>
          </a:p>
          <a:p>
            <a:pPr lvl="1"/>
            <a:r>
              <a:rPr lang="en-US" dirty="0"/>
              <a:t>MPA simultaneously Adenoma carcinoma of stomach/duodenum improved after cancer resection </a:t>
            </a:r>
          </a:p>
          <a:p>
            <a:r>
              <a:rPr lang="en-US" dirty="0"/>
              <a:t>Case Reports Oncology 2018 </a:t>
            </a:r>
            <a:r>
              <a:rPr lang="en-US" dirty="0" err="1"/>
              <a:t>Kancharla</a:t>
            </a:r>
            <a:r>
              <a:rPr lang="en-US" dirty="0"/>
              <a:t> et al</a:t>
            </a:r>
          </a:p>
          <a:p>
            <a:pPr lvl="1"/>
            <a:r>
              <a:rPr lang="en-US" dirty="0"/>
              <a:t>NSCLC Adenocarcinoma developed Seronegative Pauci-Immune RPGN </a:t>
            </a:r>
          </a:p>
        </p:txBody>
      </p:sp>
    </p:spTree>
    <p:extLst>
      <p:ext uri="{BB962C8B-B14F-4D97-AF65-F5344CB8AC3E}">
        <p14:creationId xmlns:p14="http://schemas.microsoft.com/office/powerpoint/2010/main" val="273148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9AEC-4196-68A7-E878-4CECFFE7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2030-8306-90CF-C1D6-8FAE37FB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ACR/Vasculitis Foundation 2021: Guideline for AAV </a:t>
            </a:r>
          </a:p>
          <a:p>
            <a:r>
              <a:rPr lang="en-US" dirty="0"/>
              <a:t>EULAR 2016: Recommendations for Treatment AAV  </a:t>
            </a:r>
          </a:p>
          <a:p>
            <a:r>
              <a:rPr lang="en-US" dirty="0"/>
              <a:t>KDIGO 2021: Glomerular Disease Guidelines</a:t>
            </a:r>
          </a:p>
          <a:p>
            <a:r>
              <a:rPr lang="en-US" dirty="0"/>
              <a:t>Kidney360 Review 2021: Treatment of AAV</a:t>
            </a:r>
          </a:p>
          <a:p>
            <a:r>
              <a:rPr lang="en-US" dirty="0"/>
              <a:t>NEPHSAP 12/2022: AAV, Anti-GBM, Lupus Nephritis</a:t>
            </a:r>
          </a:p>
        </p:txBody>
      </p:sp>
    </p:spTree>
    <p:extLst>
      <p:ext uri="{BB962C8B-B14F-4D97-AF65-F5344CB8AC3E}">
        <p14:creationId xmlns:p14="http://schemas.microsoft.com/office/powerpoint/2010/main" val="1510071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F340-238E-D165-FEFB-2B4E09A1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8C5D-0B4E-FAA1-54F2-060EAAA8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erPLEXed by ANCA? Let PEXIVAS show you the path to less steroids and the  end of plasma exchange — NephJC">
            <a:extLst>
              <a:ext uri="{FF2B5EF4-FFF2-40B4-BE49-F238E27FC236}">
                <a16:creationId xmlns:a16="http://schemas.microsoft.com/office/drawing/2014/main" id="{660F24EF-8440-9B3E-5386-1228FA13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49300"/>
            <a:ext cx="95250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85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E641-38C0-8BAD-E160-DB50D4A6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81E6-2175-138A-E135-312BBD8D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Kidney - Vasculitis">
            <a:extLst>
              <a:ext uri="{FF2B5EF4-FFF2-40B4-BE49-F238E27FC236}">
                <a16:creationId xmlns:a16="http://schemas.microsoft.com/office/drawing/2014/main" id="{FD623A29-8DA0-28E0-F451-44F2991D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49300"/>
            <a:ext cx="95250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E5EE7-51A4-B67C-5121-3002DB98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Labs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52761-0A0B-C841-8951-80E763865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6381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Labs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3FF6D4-B208-CACE-5E8E-4FBAC8CC3501}"/>
              </a:ext>
            </a:extLst>
          </p:cNvPr>
          <p:cNvGrpSpPr/>
          <p:nvPr/>
        </p:nvGrpSpPr>
        <p:grpSpPr>
          <a:xfrm>
            <a:off x="2234176" y="1521722"/>
            <a:ext cx="2369007" cy="980673"/>
            <a:chOff x="661481" y="2040706"/>
            <a:chExt cx="2369007" cy="98067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901F42-A7A6-0A78-FFB8-BF029953FEE6}"/>
                </a:ext>
              </a:extLst>
            </p:cNvPr>
            <p:cNvCxnSpPr/>
            <p:nvPr/>
          </p:nvCxnSpPr>
          <p:spPr>
            <a:xfrm>
              <a:off x="661481" y="2497906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642CDC-AC86-A37F-DAFE-FD6EA0067A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314" y="2497906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2E09A-D161-B708-D843-5A177560B5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98769" y="2497906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23A7BF-3CFC-C4A9-9D11-DFF984D4ED49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2390408" y="2248734"/>
              <a:ext cx="64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19EAE8-4777-31E2-5D75-CF800BD3C73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390409" y="2701339"/>
              <a:ext cx="64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82962-7E0D-CAFA-AB1D-6C982BE6E9A7}"/>
              </a:ext>
            </a:extLst>
          </p:cNvPr>
          <p:cNvGrpSpPr/>
          <p:nvPr/>
        </p:nvGrpSpPr>
        <p:grpSpPr>
          <a:xfrm>
            <a:off x="7503090" y="1521722"/>
            <a:ext cx="2369007" cy="980673"/>
            <a:chOff x="661481" y="2040706"/>
            <a:chExt cx="2369007" cy="98067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DC7B99-158C-74D5-304A-8ABA1123E4FA}"/>
                </a:ext>
              </a:extLst>
            </p:cNvPr>
            <p:cNvCxnSpPr/>
            <p:nvPr/>
          </p:nvCxnSpPr>
          <p:spPr>
            <a:xfrm>
              <a:off x="661481" y="2497906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D7A96F-B8F4-9B17-C893-E40A0046EE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314" y="2497906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7CEDDB-3A6C-162A-8413-DF817997B3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98769" y="2497906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16B62B-D789-6F14-9A79-F291BA58A28A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2390408" y="2248734"/>
              <a:ext cx="64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192E2-E559-A5ED-CA04-12B8B89BE173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390409" y="2701339"/>
              <a:ext cx="64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E558D0-7CBB-B416-8540-468CE19CAF7D}"/>
              </a:ext>
            </a:extLst>
          </p:cNvPr>
          <p:cNvGrpSpPr/>
          <p:nvPr/>
        </p:nvGrpSpPr>
        <p:grpSpPr>
          <a:xfrm>
            <a:off x="2211010" y="2969772"/>
            <a:ext cx="2415340" cy="1119020"/>
            <a:chOff x="518161" y="3636186"/>
            <a:chExt cx="2415340" cy="11190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52EE4E-A8A8-C0A4-712A-8EBE28D75BA6}"/>
                </a:ext>
              </a:extLst>
            </p:cNvPr>
            <p:cNvCxnSpPr/>
            <p:nvPr/>
          </p:nvCxnSpPr>
          <p:spPr>
            <a:xfrm>
              <a:off x="1013255" y="4208864"/>
              <a:ext cx="13716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F517A2-879D-AEFC-9CCC-245C940312E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293420" y="4435166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3A2EED-4C48-1D1C-E0A6-9E40A71606B9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66912" y="3956226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C6AF0C-59CF-1E6B-2388-89F67F6E4127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2293421" y="3969393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C79B65-1824-3601-CCEC-ACE9F92C245B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518161" y="4421999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5AA97D-C58F-B452-C56B-026B73C44319}"/>
              </a:ext>
            </a:extLst>
          </p:cNvPr>
          <p:cNvGrpSpPr/>
          <p:nvPr/>
        </p:nvGrpSpPr>
        <p:grpSpPr>
          <a:xfrm>
            <a:off x="7489908" y="3076676"/>
            <a:ext cx="2415340" cy="1119020"/>
            <a:chOff x="518161" y="3636186"/>
            <a:chExt cx="2415340" cy="11190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9071A4-EA99-998E-9EB2-D33CBBA8F275}"/>
                </a:ext>
              </a:extLst>
            </p:cNvPr>
            <p:cNvCxnSpPr/>
            <p:nvPr/>
          </p:nvCxnSpPr>
          <p:spPr>
            <a:xfrm>
              <a:off x="1013255" y="4208864"/>
              <a:ext cx="13716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B785C5-443A-5293-1E88-AC57B22532E8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293420" y="4435166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DA3A3-0006-23A1-7A32-96E4157F342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66912" y="3956226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6EF25F-D9D6-A412-0AF5-E0DC33F9AA0A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2293421" y="3969393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29DDD7-E005-71DF-617B-AF7BABE23DD4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518161" y="4421999"/>
              <a:ext cx="6400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E519C88-9FB0-68C4-68B5-4A799DF3104B}"/>
              </a:ext>
            </a:extLst>
          </p:cNvPr>
          <p:cNvSpPr txBox="1"/>
          <p:nvPr/>
        </p:nvSpPr>
        <p:spPr>
          <a:xfrm>
            <a:off x="2138260" y="15374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D98039-39C3-20DE-3C16-A550CDBD2EA4}"/>
              </a:ext>
            </a:extLst>
          </p:cNvPr>
          <p:cNvSpPr txBox="1"/>
          <p:nvPr/>
        </p:nvSpPr>
        <p:spPr>
          <a:xfrm>
            <a:off x="2234176" y="2026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59A1A4-73F4-4671-2062-9682DFEE1DDA}"/>
              </a:ext>
            </a:extLst>
          </p:cNvPr>
          <p:cNvSpPr txBox="1"/>
          <p:nvPr/>
        </p:nvSpPr>
        <p:spPr>
          <a:xfrm>
            <a:off x="2800488" y="154141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D027F1-785E-ED02-2207-7DD2B3F18070}"/>
              </a:ext>
            </a:extLst>
          </p:cNvPr>
          <p:cNvSpPr txBox="1"/>
          <p:nvPr/>
        </p:nvSpPr>
        <p:spPr>
          <a:xfrm>
            <a:off x="2899758" y="2026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B746C9-73B8-3989-93DC-056A7BF03C04}"/>
              </a:ext>
            </a:extLst>
          </p:cNvPr>
          <p:cNvSpPr txBox="1"/>
          <p:nvPr/>
        </p:nvSpPr>
        <p:spPr>
          <a:xfrm>
            <a:off x="3550887" y="1540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33D171-193D-C685-6505-D798938262A2}"/>
              </a:ext>
            </a:extLst>
          </p:cNvPr>
          <p:cNvSpPr txBox="1"/>
          <p:nvPr/>
        </p:nvSpPr>
        <p:spPr>
          <a:xfrm>
            <a:off x="3545963" y="20591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A9EFE2-16D9-F186-41FD-F0CAF1AC45F3}"/>
              </a:ext>
            </a:extLst>
          </p:cNvPr>
          <p:cNvSpPr txBox="1"/>
          <p:nvPr/>
        </p:nvSpPr>
        <p:spPr>
          <a:xfrm>
            <a:off x="7360946" y="15491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BF6A71-67DF-394E-8A9D-FB032C4BE040}"/>
              </a:ext>
            </a:extLst>
          </p:cNvPr>
          <p:cNvSpPr txBox="1"/>
          <p:nvPr/>
        </p:nvSpPr>
        <p:spPr>
          <a:xfrm>
            <a:off x="7365635" y="20228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B40D66-AE3B-922D-26ED-2C9C52F7E0FE}"/>
              </a:ext>
            </a:extLst>
          </p:cNvPr>
          <p:cNvSpPr txBox="1"/>
          <p:nvPr/>
        </p:nvSpPr>
        <p:spPr>
          <a:xfrm>
            <a:off x="8069400" y="15656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5176AF-A6FA-2C2C-F783-54936BC065B1}"/>
              </a:ext>
            </a:extLst>
          </p:cNvPr>
          <p:cNvSpPr txBox="1"/>
          <p:nvPr/>
        </p:nvSpPr>
        <p:spPr>
          <a:xfrm>
            <a:off x="8118728" y="20205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257175-EA5B-C938-A7FE-6122626A0946}"/>
              </a:ext>
            </a:extLst>
          </p:cNvPr>
          <p:cNvSpPr txBox="1"/>
          <p:nvPr/>
        </p:nvSpPr>
        <p:spPr>
          <a:xfrm>
            <a:off x="8820699" y="15491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7EA574-BEF8-BA86-406B-0DB0EA07754D}"/>
              </a:ext>
            </a:extLst>
          </p:cNvPr>
          <p:cNvSpPr txBox="1"/>
          <p:nvPr/>
        </p:nvSpPr>
        <p:spPr>
          <a:xfrm>
            <a:off x="8802043" y="20591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2.08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10836C-20A6-C548-C01D-3F3D8CA637F9}"/>
              </a:ext>
            </a:extLst>
          </p:cNvPr>
          <p:cNvSpPr txBox="1"/>
          <p:nvPr/>
        </p:nvSpPr>
        <p:spPr>
          <a:xfrm>
            <a:off x="9552057" y="17895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DB0C48-D21B-3970-160F-756957BB8034}"/>
              </a:ext>
            </a:extLst>
          </p:cNvPr>
          <p:cNvSpPr txBox="1"/>
          <p:nvPr/>
        </p:nvSpPr>
        <p:spPr>
          <a:xfrm>
            <a:off x="4254714" y="18130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A81DC9-3DE6-F8E9-CCB3-BF5AED1B2E62}"/>
              </a:ext>
            </a:extLst>
          </p:cNvPr>
          <p:cNvSpPr txBox="1"/>
          <p:nvPr/>
        </p:nvSpPr>
        <p:spPr>
          <a:xfrm>
            <a:off x="3050600" y="3059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3B8008-3AAF-9416-CF2C-B1E2E7458E12}"/>
              </a:ext>
            </a:extLst>
          </p:cNvPr>
          <p:cNvSpPr txBox="1"/>
          <p:nvPr/>
        </p:nvSpPr>
        <p:spPr>
          <a:xfrm>
            <a:off x="1917349" y="333803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2F6CB5-3170-6B71-6A08-1FED23A47927}"/>
              </a:ext>
            </a:extLst>
          </p:cNvPr>
          <p:cNvSpPr txBox="1"/>
          <p:nvPr/>
        </p:nvSpPr>
        <p:spPr>
          <a:xfrm>
            <a:off x="4254714" y="335778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1FA86D-4B5B-1854-36F7-44A0CCA1AD42}"/>
              </a:ext>
            </a:extLst>
          </p:cNvPr>
          <p:cNvSpPr txBox="1"/>
          <p:nvPr/>
        </p:nvSpPr>
        <p:spPr>
          <a:xfrm>
            <a:off x="3050600" y="361038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45.1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638C4B-CC37-14A4-5E32-7E719D813438}"/>
              </a:ext>
            </a:extLst>
          </p:cNvPr>
          <p:cNvSpPr txBox="1"/>
          <p:nvPr/>
        </p:nvSpPr>
        <p:spPr>
          <a:xfrm>
            <a:off x="8429961" y="31751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283D5C-E0C7-6785-8637-92C10AC2C092}"/>
              </a:ext>
            </a:extLst>
          </p:cNvPr>
          <p:cNvSpPr txBox="1"/>
          <p:nvPr/>
        </p:nvSpPr>
        <p:spPr>
          <a:xfrm>
            <a:off x="8399710" y="368474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37.4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9E961B-6635-7994-A1C4-511F164B27B4}"/>
              </a:ext>
            </a:extLst>
          </p:cNvPr>
          <p:cNvSpPr txBox="1"/>
          <p:nvPr/>
        </p:nvSpPr>
        <p:spPr>
          <a:xfrm>
            <a:off x="7313809" y="34768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1DBD03-579D-BE5C-61B0-C67BF084669C}"/>
              </a:ext>
            </a:extLst>
          </p:cNvPr>
          <p:cNvSpPr txBox="1"/>
          <p:nvPr/>
        </p:nvSpPr>
        <p:spPr>
          <a:xfrm>
            <a:off x="9548652" y="34768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57B64C-CE16-4518-FD3E-FBFF2C43C29D}"/>
              </a:ext>
            </a:extLst>
          </p:cNvPr>
          <p:cNvSpPr txBox="1"/>
          <p:nvPr/>
        </p:nvSpPr>
        <p:spPr>
          <a:xfrm>
            <a:off x="2205048" y="4931807"/>
            <a:ext cx="222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UA: No protein. Bland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2EA450-F0AE-6D6F-C975-377B7495DC49}"/>
              </a:ext>
            </a:extLst>
          </p:cNvPr>
          <p:cNvSpPr txBox="1"/>
          <p:nvPr/>
        </p:nvSpPr>
        <p:spPr>
          <a:xfrm>
            <a:off x="7310924" y="4803939"/>
            <a:ext cx="271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UA: 200 protein, 3+ blood, </a:t>
            </a:r>
          </a:p>
          <a:p>
            <a:r>
              <a:rPr lang="en-US" dirty="0"/>
              <a:t>       16-20 WBC, TNTC RBC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A4210-E104-89F3-4E1C-05D22C5047D1}"/>
              </a:ext>
            </a:extLst>
          </p:cNvPr>
          <p:cNvSpPr txBox="1"/>
          <p:nvPr/>
        </p:nvSpPr>
        <p:spPr>
          <a:xfrm>
            <a:off x="2784051" y="588172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UPCr</a:t>
            </a:r>
            <a:r>
              <a:rPr lang="en-US" dirty="0"/>
              <a:t>: 6/41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B1B66A-2601-71A9-6258-3AB860BE80BA}"/>
              </a:ext>
            </a:extLst>
          </p:cNvPr>
          <p:cNvSpPr txBox="1"/>
          <p:nvPr/>
        </p:nvSpPr>
        <p:spPr>
          <a:xfrm>
            <a:off x="8091132" y="5779282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UPCr</a:t>
            </a:r>
            <a:r>
              <a:rPr lang="en-US" dirty="0"/>
              <a:t>: 215/44</a:t>
            </a:r>
          </a:p>
        </p:txBody>
      </p:sp>
    </p:spTree>
    <p:extLst>
      <p:ext uri="{BB962C8B-B14F-4D97-AF65-F5344CB8AC3E}">
        <p14:creationId xmlns:p14="http://schemas.microsoft.com/office/powerpoint/2010/main" val="63406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6ABB-C85C-EA8E-EF43-4E113D8F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94479-01DB-DB66-953C-0AD4D0FC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labs consistent</a:t>
            </a:r>
          </a:p>
          <a:p>
            <a:r>
              <a:rPr lang="en-US" dirty="0"/>
              <a:t>US Renal : Kidney sizes ~10cm bilateral, increased echogenicity, no hydronephrosis, normal post-void </a:t>
            </a:r>
          </a:p>
          <a:p>
            <a:r>
              <a:rPr lang="en-US" dirty="0"/>
              <a:t>Infectious: </a:t>
            </a:r>
          </a:p>
          <a:p>
            <a:pPr lvl="1"/>
            <a:r>
              <a:rPr lang="en-US" dirty="0"/>
              <a:t>Hep B, Hep C, HIV, RPR negative</a:t>
            </a:r>
          </a:p>
          <a:p>
            <a:r>
              <a:rPr lang="en-US" dirty="0"/>
              <a:t>Autoimmune: </a:t>
            </a:r>
          </a:p>
          <a:p>
            <a:pPr lvl="1"/>
            <a:r>
              <a:rPr lang="en-US" dirty="0"/>
              <a:t>C3/C4 WNL, ANA 1:40 homogenous, p-ANCA 1:320, MPO &gt;800, PR3 negative, anti-GBM negative</a:t>
            </a:r>
          </a:p>
          <a:p>
            <a:r>
              <a:rPr lang="en-US" dirty="0"/>
              <a:t>SPEP: Negative*</a:t>
            </a:r>
          </a:p>
        </p:txBody>
      </p:sp>
    </p:spTree>
    <p:extLst>
      <p:ext uri="{BB962C8B-B14F-4D97-AF65-F5344CB8AC3E}">
        <p14:creationId xmlns:p14="http://schemas.microsoft.com/office/powerpoint/2010/main" val="19319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C9BD-8AD8-69E2-28DA-EC59A95A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2A14-F6F5-D4E8-0A2A-999F26D3A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BAAC-145C-271D-9057-5D71C51B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36BB-E561-72BE-309A-6248BC57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glomeruli on LM</a:t>
            </a:r>
          </a:p>
          <a:p>
            <a:r>
              <a:rPr lang="en-US" dirty="0"/>
              <a:t>No glomeruli for IF</a:t>
            </a:r>
          </a:p>
          <a:p>
            <a:r>
              <a:rPr lang="en-US" dirty="0"/>
              <a:t>No glomeruli on EM</a:t>
            </a:r>
          </a:p>
        </p:txBody>
      </p:sp>
    </p:spTree>
    <p:extLst>
      <p:ext uri="{BB962C8B-B14F-4D97-AF65-F5344CB8AC3E}">
        <p14:creationId xmlns:p14="http://schemas.microsoft.com/office/powerpoint/2010/main" val="110357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0991-307C-BC64-6C5A-7CE1C001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F3F0-DBBE-79D8-FEA0-D89D6C523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Father history of TB</a:t>
            </a:r>
          </a:p>
          <a:p>
            <a:pPr lvl="1"/>
            <a:r>
              <a:rPr lang="en-US" dirty="0"/>
              <a:t>Treated as a child</a:t>
            </a:r>
          </a:p>
          <a:p>
            <a:endParaRPr lang="en-US" dirty="0"/>
          </a:p>
          <a:p>
            <a:r>
              <a:rPr lang="en-US" dirty="0"/>
              <a:t>CT with RUL nodule concerning for malignancy </a:t>
            </a:r>
          </a:p>
          <a:p>
            <a:pPr lvl="1"/>
            <a:r>
              <a:rPr lang="en-US" dirty="0"/>
              <a:t>Poorly differentiated squamous cell carcinoma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2117-3F55-A53A-7C93-9E5A991C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17CA5-88C0-D229-81AD-FCBBE7758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21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{B03C9D5D-7778-F440-8BE8-FD14F786A684}tf10001069</Template>
  <TotalTime>8681</TotalTime>
  <Words>1385</Words>
  <Application>Microsoft Macintosh PowerPoint</Application>
  <PresentationFormat>Widescreen</PresentationFormat>
  <Paragraphs>236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Century Gothic</vt:lpstr>
      <vt:lpstr>Helvetica</vt:lpstr>
      <vt:lpstr>Times</vt:lpstr>
      <vt:lpstr>Wingdings 3</vt:lpstr>
      <vt:lpstr>Wisp</vt:lpstr>
      <vt:lpstr>Clinical Case</vt:lpstr>
      <vt:lpstr>Case: 72 year old Caucasian male</vt:lpstr>
      <vt:lpstr>Prior Hypertension Work-up:</vt:lpstr>
      <vt:lpstr>PowerPoint Presentation</vt:lpstr>
      <vt:lpstr>What would you do?</vt:lpstr>
      <vt:lpstr>What would you do next?</vt:lpstr>
      <vt:lpstr>Kidney Biopsy</vt:lpstr>
      <vt:lpstr>Anything else?</vt:lpstr>
      <vt:lpstr>PowerPoint Presentation</vt:lpstr>
      <vt:lpstr>ANCA Associated Vasculitis </vt:lpstr>
      <vt:lpstr>Diagnostic and Classification Criteria for Vasculitis (CVAS)</vt:lpstr>
      <vt:lpstr>PowerPoint Presentation</vt:lpstr>
      <vt:lpstr>Increased Risk of Relapse </vt:lpstr>
      <vt:lpstr>PowerPoint Presentation</vt:lpstr>
      <vt:lpstr>Steroids</vt:lpstr>
      <vt:lpstr>Steroid Sparing</vt:lpstr>
      <vt:lpstr>Cyclophosphamide</vt:lpstr>
      <vt:lpstr>Rituximab</vt:lpstr>
      <vt:lpstr>PowerPoint Presentation</vt:lpstr>
      <vt:lpstr>Therapeutic Plasma Exchange </vt:lpstr>
      <vt:lpstr>TPE Guideline Recommendations</vt:lpstr>
      <vt:lpstr>Mycophenolate</vt:lpstr>
      <vt:lpstr>KDIGO Guidelines for Induction (2021)</vt:lpstr>
      <vt:lpstr>KDIGO Guidelines for Induction (2021)</vt:lpstr>
      <vt:lpstr>ACR Guidelines (2021)</vt:lpstr>
      <vt:lpstr>EULAR Guidelines (2016)</vt:lpstr>
      <vt:lpstr>PowerPoint Presentation</vt:lpstr>
      <vt:lpstr>Maintenance Trials:</vt:lpstr>
      <vt:lpstr>Maintenance Trials:</vt:lpstr>
      <vt:lpstr>Maintenance Trials:</vt:lpstr>
      <vt:lpstr>KDIGO Guidelines for Maintenance (2021)</vt:lpstr>
      <vt:lpstr>KDIGO Guidelines for Maintenance (2021)</vt:lpstr>
      <vt:lpstr>Paraneoplastic Syndrome?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</dc:title>
  <dc:creator>Jake Nysather</dc:creator>
  <cp:lastModifiedBy>Jake Nysather</cp:lastModifiedBy>
  <cp:revision>39</cp:revision>
  <dcterms:created xsi:type="dcterms:W3CDTF">2023-01-31T21:52:06Z</dcterms:created>
  <dcterms:modified xsi:type="dcterms:W3CDTF">2023-02-06T22:33:42Z</dcterms:modified>
</cp:coreProperties>
</file>