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57" r:id="rId3"/>
    <p:sldId id="258" r:id="rId4"/>
    <p:sldId id="259" r:id="rId5"/>
    <p:sldId id="311" r:id="rId6"/>
    <p:sldId id="314" r:id="rId7"/>
    <p:sldId id="262" r:id="rId8"/>
    <p:sldId id="312" r:id="rId9"/>
    <p:sldId id="263" r:id="rId10"/>
    <p:sldId id="266" r:id="rId11"/>
    <p:sldId id="291" r:id="rId12"/>
    <p:sldId id="295" r:id="rId13"/>
    <p:sldId id="294" r:id="rId14"/>
    <p:sldId id="267" r:id="rId15"/>
    <p:sldId id="299" r:id="rId16"/>
    <p:sldId id="296" r:id="rId17"/>
    <p:sldId id="297" r:id="rId18"/>
    <p:sldId id="268" r:id="rId19"/>
    <p:sldId id="289" r:id="rId20"/>
    <p:sldId id="275" r:id="rId21"/>
    <p:sldId id="287" r:id="rId22"/>
    <p:sldId id="269" r:id="rId23"/>
    <p:sldId id="270" r:id="rId24"/>
    <p:sldId id="313" r:id="rId25"/>
    <p:sldId id="271" r:id="rId26"/>
    <p:sldId id="301" r:id="rId27"/>
    <p:sldId id="303" r:id="rId28"/>
    <p:sldId id="272" r:id="rId29"/>
    <p:sldId id="293" r:id="rId30"/>
    <p:sldId id="306" r:id="rId31"/>
    <p:sldId id="307" r:id="rId32"/>
    <p:sldId id="308" r:id="rId33"/>
    <p:sldId id="278" r:id="rId34"/>
    <p:sldId id="309" r:id="rId35"/>
    <p:sldId id="310" r:id="rId36"/>
    <p:sldId id="280" r:id="rId37"/>
    <p:sldId id="290" r:id="rId38"/>
    <p:sldId id="315" r:id="rId39"/>
    <p:sldId id="26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72EA4-FFF4-DB45-AC29-65FF5D6ED47D}" type="datetimeFigureOut">
              <a:rPr lang="en-US" smtClean="0"/>
              <a:t>8/1/22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6F7C0-E230-9041-A829-D81E3D4FCB2E}" type="slidenum">
              <a:rPr lang="en-US" smtClean="0"/>
              <a:t>‹#›</a:t>
            </a:fld>
            <a:endParaRPr lang="en-US"/>
          </a:p>
        </p:txBody>
      </p:sp>
    </p:spTree>
    <p:extLst>
      <p:ext uri="{BB962C8B-B14F-4D97-AF65-F5344CB8AC3E}">
        <p14:creationId xmlns:p14="http://schemas.microsoft.com/office/powerpoint/2010/main" val="145470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kidney enlargement precedes loss of kidney function by decades in ADPKD</a:t>
            </a:r>
          </a:p>
          <a:p>
            <a:endParaRPr lang="en-US" dirty="0"/>
          </a:p>
        </p:txBody>
      </p:sp>
      <p:sp>
        <p:nvSpPr>
          <p:cNvPr id="4" name="Slide Number Placeholder 3"/>
          <p:cNvSpPr>
            <a:spLocks noGrp="1"/>
          </p:cNvSpPr>
          <p:nvPr>
            <p:ph type="sldNum" sz="quarter" idx="5"/>
          </p:nvPr>
        </p:nvSpPr>
        <p:spPr/>
        <p:txBody>
          <a:bodyPr/>
          <a:lstStyle/>
          <a:p>
            <a:fld id="{7036F7C0-E230-9041-A829-D81E3D4FCB2E}" type="slidenum">
              <a:rPr lang="en-US" smtClean="0"/>
              <a:t>18</a:t>
            </a:fld>
            <a:endParaRPr lang="en-US"/>
          </a:p>
        </p:txBody>
      </p:sp>
    </p:spTree>
    <p:extLst>
      <p:ext uri="{BB962C8B-B14F-4D97-AF65-F5344CB8AC3E}">
        <p14:creationId xmlns:p14="http://schemas.microsoft.com/office/powerpoint/2010/main" val="1366801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B08837-8C81-DA46-821E-A3217CBD1BB5}" type="datetimeFigureOut">
              <a:rPr lang="en-US" smtClean="0"/>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372039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08837-8C81-DA46-821E-A3217CBD1BB5}" type="datetimeFigureOut">
              <a:rPr lang="en-US" smtClean="0"/>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82785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08837-8C81-DA46-821E-A3217CBD1BB5}" type="datetimeFigureOut">
              <a:rPr lang="en-US" smtClean="0"/>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200960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08837-8C81-DA46-821E-A3217CBD1BB5}" type="datetimeFigureOut">
              <a:rPr lang="en-US" smtClean="0"/>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E48C5-EDC0-8C43-9A8F-84624E86068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709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08837-8C81-DA46-821E-A3217CBD1BB5}" type="datetimeFigureOut">
              <a:rPr lang="en-US" smtClean="0"/>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2870632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B08837-8C81-DA46-821E-A3217CBD1BB5}" type="datetimeFigureOut">
              <a:rPr lang="en-US" smtClean="0"/>
              <a:t>8/1/22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139527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B08837-8C81-DA46-821E-A3217CBD1BB5}" type="datetimeFigureOut">
              <a:rPr lang="en-US" smtClean="0"/>
              <a:t>8/1/22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185215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08837-8C81-DA46-821E-A3217CBD1BB5}" type="datetimeFigureOut">
              <a:rPr lang="en-US" smtClean="0"/>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173111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08837-8C81-DA46-821E-A3217CBD1BB5}" type="datetimeFigureOut">
              <a:rPr lang="en-US" smtClean="0"/>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1179125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4AF6-2401-3DB8-94B4-7D9C73893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3547AA-1147-D972-6223-7B73B2A54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97A51-41E5-6574-0871-056C010C415F}"/>
              </a:ext>
            </a:extLst>
          </p:cNvPr>
          <p:cNvSpPr>
            <a:spLocks noGrp="1"/>
          </p:cNvSpPr>
          <p:nvPr>
            <p:ph type="dt" sz="half" idx="10"/>
          </p:nvPr>
        </p:nvSpPr>
        <p:spPr/>
        <p:txBody>
          <a:bodyPr/>
          <a:lstStyle/>
          <a:p>
            <a:fld id="{40B08837-8C81-DA46-821E-A3217CBD1BB5}" type="datetimeFigureOut">
              <a:rPr lang="en-US" smtClean="0"/>
              <a:t>8/1/22</a:t>
            </a:fld>
            <a:endParaRPr lang="en-US"/>
          </a:p>
        </p:txBody>
      </p:sp>
      <p:sp>
        <p:nvSpPr>
          <p:cNvPr id="5" name="Footer Placeholder 4">
            <a:extLst>
              <a:ext uri="{FF2B5EF4-FFF2-40B4-BE49-F238E27FC236}">
                <a16:creationId xmlns:a16="http://schemas.microsoft.com/office/drawing/2014/main" id="{32A4C5FE-6A91-DF47-C28B-81C91355C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FD308-1CB9-8C15-0D71-DAE0D470EC8B}"/>
              </a:ext>
            </a:extLst>
          </p:cNvPr>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354141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08837-8C81-DA46-821E-A3217CBD1BB5}" type="datetimeFigureOut">
              <a:rPr lang="en-US" smtClean="0"/>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359176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08837-8C81-DA46-821E-A3217CBD1BB5}" type="datetimeFigureOut">
              <a:rPr lang="en-US" smtClean="0"/>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130595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B08837-8C81-DA46-821E-A3217CBD1BB5}" type="datetimeFigureOut">
              <a:rPr lang="en-US" smtClean="0"/>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350067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B08837-8C81-DA46-821E-A3217CBD1BB5}" type="datetimeFigureOut">
              <a:rPr lang="en-US" smtClean="0"/>
              <a:t>8/1/22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326823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B08837-8C81-DA46-821E-A3217CBD1BB5}" type="datetimeFigureOut">
              <a:rPr lang="en-US" smtClean="0"/>
              <a:t>8/1/22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19518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0B08837-8C81-DA46-821E-A3217CBD1BB5}" type="datetimeFigureOut">
              <a:rPr lang="en-US" smtClean="0"/>
              <a:t>8/1/22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348757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08837-8C81-DA46-821E-A3217CBD1BB5}" type="datetimeFigureOut">
              <a:rPr lang="en-US" smtClean="0"/>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111950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08837-8C81-DA46-821E-A3217CBD1BB5}" type="datetimeFigureOut">
              <a:rPr lang="en-US" smtClean="0"/>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E48C5-EDC0-8C43-9A8F-84624E86068F}" type="slidenum">
              <a:rPr lang="en-US" smtClean="0"/>
              <a:t>‹#›</a:t>
            </a:fld>
            <a:endParaRPr lang="en-US"/>
          </a:p>
        </p:txBody>
      </p:sp>
    </p:spTree>
    <p:extLst>
      <p:ext uri="{BB962C8B-B14F-4D97-AF65-F5344CB8AC3E}">
        <p14:creationId xmlns:p14="http://schemas.microsoft.com/office/powerpoint/2010/main" val="295167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0B08837-8C81-DA46-821E-A3217CBD1BB5}" type="datetimeFigureOut">
              <a:rPr lang="en-US" smtClean="0"/>
              <a:t>8/1/22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68E48C5-EDC0-8C43-9A8F-84624E86068F}" type="slidenum">
              <a:rPr lang="en-US" smtClean="0"/>
              <a:t>‹#›</a:t>
            </a:fld>
            <a:endParaRPr lang="en-US"/>
          </a:p>
        </p:txBody>
      </p:sp>
    </p:spTree>
    <p:extLst>
      <p:ext uri="{BB962C8B-B14F-4D97-AF65-F5344CB8AC3E}">
        <p14:creationId xmlns:p14="http://schemas.microsoft.com/office/powerpoint/2010/main" val="255858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http://www.mayo.edu/research/documents/pkd-center-adpkd-classification/doc-20094754"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9FAB-07B2-762B-EB29-4FFA75451EA8}"/>
              </a:ext>
            </a:extLst>
          </p:cNvPr>
          <p:cNvSpPr>
            <a:spLocks noGrp="1"/>
          </p:cNvSpPr>
          <p:nvPr>
            <p:ph type="ctrTitle"/>
          </p:nvPr>
        </p:nvSpPr>
        <p:spPr/>
        <p:txBody>
          <a:bodyPr>
            <a:normAutofit/>
          </a:bodyPr>
          <a:lstStyle/>
          <a:p>
            <a:r>
              <a:rPr lang="en-US" dirty="0"/>
              <a:t>Clinical Case Conference</a:t>
            </a:r>
            <a:br>
              <a:rPr lang="en-US" dirty="0"/>
            </a:br>
            <a:r>
              <a:rPr lang="en-US" sz="4400" dirty="0"/>
              <a:t>If You </a:t>
            </a:r>
            <a:r>
              <a:rPr lang="en-US" sz="4400" dirty="0" err="1"/>
              <a:t>Incyst</a:t>
            </a:r>
            <a:endParaRPr lang="en-US" sz="4400" dirty="0"/>
          </a:p>
        </p:txBody>
      </p:sp>
      <p:sp>
        <p:nvSpPr>
          <p:cNvPr id="3" name="Subtitle 2">
            <a:extLst>
              <a:ext uri="{FF2B5EF4-FFF2-40B4-BE49-F238E27FC236}">
                <a16:creationId xmlns:a16="http://schemas.microsoft.com/office/drawing/2014/main" id="{1D01D49A-B218-01EC-393E-1CD6D1BCA40A}"/>
              </a:ext>
            </a:extLst>
          </p:cNvPr>
          <p:cNvSpPr>
            <a:spLocks noGrp="1"/>
          </p:cNvSpPr>
          <p:nvPr>
            <p:ph type="subTitle" idx="1"/>
          </p:nvPr>
        </p:nvSpPr>
        <p:spPr/>
        <p:txBody>
          <a:bodyPr/>
          <a:lstStyle/>
          <a:p>
            <a:r>
              <a:rPr lang="en-US" dirty="0"/>
              <a:t>Jacob Nysather D.O.</a:t>
            </a:r>
          </a:p>
          <a:p>
            <a:r>
              <a:rPr lang="en-US" dirty="0"/>
              <a:t>08/02/2022</a:t>
            </a:r>
          </a:p>
        </p:txBody>
      </p:sp>
    </p:spTree>
    <p:extLst>
      <p:ext uri="{BB962C8B-B14F-4D97-AF65-F5344CB8AC3E}">
        <p14:creationId xmlns:p14="http://schemas.microsoft.com/office/powerpoint/2010/main" val="281058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D132A-9223-4C35-50FE-335E10175A28}"/>
              </a:ext>
            </a:extLst>
          </p:cNvPr>
          <p:cNvSpPr>
            <a:spLocks noGrp="1"/>
          </p:cNvSpPr>
          <p:nvPr>
            <p:ph type="title"/>
          </p:nvPr>
        </p:nvSpPr>
        <p:spPr/>
        <p:txBody>
          <a:bodyPr/>
          <a:lstStyle/>
          <a:p>
            <a:r>
              <a:rPr lang="en-US" dirty="0"/>
              <a:t>Pathogenesis/Genetics</a:t>
            </a:r>
          </a:p>
        </p:txBody>
      </p:sp>
      <p:sp>
        <p:nvSpPr>
          <p:cNvPr id="3" name="Content Placeholder 2">
            <a:extLst>
              <a:ext uri="{FF2B5EF4-FFF2-40B4-BE49-F238E27FC236}">
                <a16:creationId xmlns:a16="http://schemas.microsoft.com/office/drawing/2014/main" id="{3022A0A8-5410-276C-3F64-834304C065AE}"/>
              </a:ext>
            </a:extLst>
          </p:cNvPr>
          <p:cNvSpPr>
            <a:spLocks noGrp="1"/>
          </p:cNvSpPr>
          <p:nvPr>
            <p:ph idx="1"/>
          </p:nvPr>
        </p:nvSpPr>
        <p:spPr>
          <a:xfrm>
            <a:off x="913775" y="2367093"/>
            <a:ext cx="10364452" cy="4177545"/>
          </a:xfrm>
        </p:spPr>
        <p:txBody>
          <a:bodyPr>
            <a:normAutofit fontScale="77500" lnSpcReduction="20000"/>
          </a:bodyPr>
          <a:lstStyle/>
          <a:p>
            <a:r>
              <a:rPr lang="en-US" dirty="0"/>
              <a:t>3 genes:</a:t>
            </a:r>
          </a:p>
          <a:p>
            <a:pPr lvl="1"/>
            <a:r>
              <a:rPr lang="en-US" dirty="0"/>
              <a:t>PKD1 (~85%) Chromosome 16p13.3 (polycystin-1 – integral membrane protein) </a:t>
            </a:r>
          </a:p>
          <a:p>
            <a:pPr lvl="1"/>
            <a:r>
              <a:rPr lang="en-US" dirty="0"/>
              <a:t>PKD2 (~15%) Chromosome 4q12.2 (polycystin-2)</a:t>
            </a:r>
          </a:p>
          <a:p>
            <a:pPr lvl="1"/>
            <a:r>
              <a:rPr lang="en-US" dirty="0"/>
              <a:t>GANAB (~1%)</a:t>
            </a:r>
          </a:p>
          <a:p>
            <a:r>
              <a:rPr lang="en-US" dirty="0"/>
              <a:t>Although phenotypes vary between genes, PKD2 typically have a milder disease course with fewer cysts, later onset of hypertension, and less ESRD compared to PKD1 (74 vs 54)</a:t>
            </a:r>
          </a:p>
          <a:p>
            <a:r>
              <a:rPr lang="en-US" dirty="0"/>
              <a:t>GANAB relatively rare with milder phenotype than PKD1 with hepatic cystic disease predominating</a:t>
            </a:r>
          </a:p>
          <a:p>
            <a:r>
              <a:rPr lang="en-US" dirty="0"/>
              <a:t>Second hit hypothesis as cystic disease is focal with 1-5% of nephrons becoming cystic (thought each cyst is derived from a single clonal hyperproliferative epithelial cell that has genetically transformed)</a:t>
            </a:r>
          </a:p>
          <a:p>
            <a:r>
              <a:rPr lang="en-US" dirty="0"/>
              <a:t>Most cysts detach from the parent nephron when cysts size exceeds 2cm and continue to secrete fluid autonomously resulting in cyst and kidney enlargement and progressive loss of kidney function</a:t>
            </a:r>
          </a:p>
        </p:txBody>
      </p:sp>
    </p:spTree>
    <p:extLst>
      <p:ext uri="{BB962C8B-B14F-4D97-AF65-F5344CB8AC3E}">
        <p14:creationId xmlns:p14="http://schemas.microsoft.com/office/powerpoint/2010/main" val="367267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1058-6BAA-C80E-CE66-7D4E65D9B8B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82A9B55-537D-7B58-D42F-F617F4EFF87C}"/>
              </a:ext>
            </a:extLst>
          </p:cNvPr>
          <p:cNvPicPr>
            <a:picLocks noGrp="1" noChangeAspect="1"/>
          </p:cNvPicPr>
          <p:nvPr>
            <p:ph idx="1"/>
          </p:nvPr>
        </p:nvPicPr>
        <p:blipFill>
          <a:blip r:embed="rId2"/>
          <a:stretch>
            <a:fillRect/>
          </a:stretch>
        </p:blipFill>
        <p:spPr>
          <a:xfrm>
            <a:off x="2449343" y="111038"/>
            <a:ext cx="7293314" cy="6635924"/>
          </a:xfrm>
        </p:spPr>
      </p:pic>
      <p:sp>
        <p:nvSpPr>
          <p:cNvPr id="6" name="TextBox 5">
            <a:extLst>
              <a:ext uri="{FF2B5EF4-FFF2-40B4-BE49-F238E27FC236}">
                <a16:creationId xmlns:a16="http://schemas.microsoft.com/office/drawing/2014/main" id="{0BBA28AB-5973-12CE-1462-2B6BB7C1BD8B}"/>
              </a:ext>
            </a:extLst>
          </p:cNvPr>
          <p:cNvSpPr txBox="1"/>
          <p:nvPr/>
        </p:nvSpPr>
        <p:spPr>
          <a:xfrm>
            <a:off x="10169843" y="6488276"/>
            <a:ext cx="2022157" cy="369332"/>
          </a:xfrm>
          <a:prstGeom prst="rect">
            <a:avLst/>
          </a:prstGeom>
          <a:noFill/>
        </p:spPr>
        <p:txBody>
          <a:bodyPr wrap="none" rtlCol="0">
            <a:spAutoFit/>
          </a:bodyPr>
          <a:lstStyle/>
          <a:p>
            <a:r>
              <a:rPr lang="en-US" dirty="0"/>
              <a:t>Bergmann, C.; et al.</a:t>
            </a:r>
          </a:p>
        </p:txBody>
      </p:sp>
    </p:spTree>
    <p:extLst>
      <p:ext uri="{BB962C8B-B14F-4D97-AF65-F5344CB8AC3E}">
        <p14:creationId xmlns:p14="http://schemas.microsoft.com/office/powerpoint/2010/main" val="328966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C99DC-EC03-3F6C-3155-5E54C6879FC8}"/>
              </a:ext>
            </a:extLst>
          </p:cNvPr>
          <p:cNvSpPr>
            <a:spLocks noGrp="1"/>
          </p:cNvSpPr>
          <p:nvPr>
            <p:ph idx="1"/>
          </p:nvPr>
        </p:nvSpPr>
        <p:spPr>
          <a:xfrm>
            <a:off x="913775" y="369870"/>
            <a:ext cx="10364452" cy="5897365"/>
          </a:xfrm>
        </p:spPr>
        <p:txBody>
          <a:bodyPr>
            <a:normAutofit/>
          </a:bodyPr>
          <a:lstStyle/>
          <a:p>
            <a:r>
              <a:rPr lang="en-US" dirty="0"/>
              <a:t>PC1 and PC2 work in the primary cilium of renal epithelial cells, functioning as a </a:t>
            </a:r>
            <a:r>
              <a:rPr lang="en-US" dirty="0" err="1"/>
              <a:t>mechanosensor</a:t>
            </a:r>
            <a:r>
              <a:rPr lang="en-US" dirty="0"/>
              <a:t>. Primarily, they create transmembrane calcium current (presence of stretch or luminal flows). This interaction between PC1 and PC2 is required for membrane calcium channel to operate properly. </a:t>
            </a:r>
          </a:p>
          <a:p>
            <a:r>
              <a:rPr lang="en-US" dirty="0"/>
              <a:t>Increase in intracellular calcium initiates signaling cascades leading to vesicle fusion and change in gene transcription. </a:t>
            </a:r>
          </a:p>
          <a:p>
            <a:r>
              <a:rPr lang="en-US" dirty="0"/>
              <a:t>Other mechanisms involved with increase in intracellular calcium include inhibiting Adenylate Cyclase (inhibits cAMP formation) as well as increases Phosphodiesterase activity (increased activity hydrolyzes cAMP).</a:t>
            </a:r>
          </a:p>
          <a:p>
            <a:r>
              <a:rPr lang="en-US" dirty="0"/>
              <a:t>Decrease in intracellular calcium leads to a constant tonic effect of Vasopressin at the Vasopressin V2 receptor relatively unregulated at action site</a:t>
            </a:r>
          </a:p>
          <a:p>
            <a:r>
              <a:rPr lang="en-US" dirty="0"/>
              <a:t>Increase in RAS and activity of CFTR (chloride secretion and cyst formation). </a:t>
            </a:r>
            <a:r>
              <a:rPr lang="en-US" dirty="0" err="1"/>
              <a:t>Tubulogenesis</a:t>
            </a:r>
            <a:r>
              <a:rPr lang="en-US" dirty="0"/>
              <a:t>, cell proliferation, increased fluid secretion, and interstitial inflammation</a:t>
            </a:r>
          </a:p>
        </p:txBody>
      </p:sp>
    </p:spTree>
    <p:extLst>
      <p:ext uri="{BB962C8B-B14F-4D97-AF65-F5344CB8AC3E}">
        <p14:creationId xmlns:p14="http://schemas.microsoft.com/office/powerpoint/2010/main" val="249205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A9F6-54E7-099C-78F4-C8BEFAFD75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CC4A097-92B5-72C7-B82D-05DC0F59D275}"/>
              </a:ext>
            </a:extLst>
          </p:cNvPr>
          <p:cNvPicPr>
            <a:picLocks noGrp="1" noChangeAspect="1"/>
          </p:cNvPicPr>
          <p:nvPr>
            <p:ph idx="1"/>
          </p:nvPr>
        </p:nvPicPr>
        <p:blipFill rotWithShape="1">
          <a:blip r:embed="rId2"/>
          <a:srcRect l="13426" t="13370" r="11601" b="17643"/>
          <a:stretch/>
        </p:blipFill>
        <p:spPr>
          <a:xfrm>
            <a:off x="1773576" y="435429"/>
            <a:ext cx="8644847" cy="5987141"/>
          </a:xfrm>
        </p:spPr>
      </p:pic>
      <p:sp>
        <p:nvSpPr>
          <p:cNvPr id="6" name="TextBox 5">
            <a:extLst>
              <a:ext uri="{FF2B5EF4-FFF2-40B4-BE49-F238E27FC236}">
                <a16:creationId xmlns:a16="http://schemas.microsoft.com/office/drawing/2014/main" id="{FBE0A9C4-442A-C5E1-0EA2-7E9988754B69}"/>
              </a:ext>
            </a:extLst>
          </p:cNvPr>
          <p:cNvSpPr txBox="1"/>
          <p:nvPr/>
        </p:nvSpPr>
        <p:spPr>
          <a:xfrm>
            <a:off x="9851103" y="6488668"/>
            <a:ext cx="2340897" cy="369332"/>
          </a:xfrm>
          <a:prstGeom prst="rect">
            <a:avLst/>
          </a:prstGeom>
          <a:noFill/>
        </p:spPr>
        <p:txBody>
          <a:bodyPr wrap="none" rtlCol="0">
            <a:spAutoFit/>
          </a:bodyPr>
          <a:lstStyle/>
          <a:p>
            <a:r>
              <a:rPr lang="en-US" dirty="0"/>
              <a:t>Figure 40.1 NKF Primer</a:t>
            </a:r>
          </a:p>
        </p:txBody>
      </p:sp>
    </p:spTree>
    <p:extLst>
      <p:ext uri="{BB962C8B-B14F-4D97-AF65-F5344CB8AC3E}">
        <p14:creationId xmlns:p14="http://schemas.microsoft.com/office/powerpoint/2010/main" val="339130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7AEF-FD0D-FCD0-C821-78C1EECD3205}"/>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0FA69BE9-3894-2A42-01ED-6FBE7CA6E74D}"/>
              </a:ext>
            </a:extLst>
          </p:cNvPr>
          <p:cNvSpPr>
            <a:spLocks noGrp="1"/>
          </p:cNvSpPr>
          <p:nvPr>
            <p:ph idx="1"/>
          </p:nvPr>
        </p:nvSpPr>
        <p:spPr>
          <a:xfrm>
            <a:off x="838200" y="1825625"/>
            <a:ext cx="6014663" cy="4351338"/>
          </a:xfrm>
        </p:spPr>
        <p:txBody>
          <a:bodyPr>
            <a:normAutofit fontScale="70000" lnSpcReduction="20000"/>
          </a:bodyPr>
          <a:lstStyle/>
          <a:p>
            <a:r>
              <a:rPr lang="en-US" dirty="0"/>
              <a:t>Ultrasound remains primary method in diagnosing ADPKD (10mm)</a:t>
            </a:r>
          </a:p>
          <a:p>
            <a:r>
              <a:rPr lang="en-US" dirty="0"/>
              <a:t>If uncertainty remains MRI/CT can assist (3mm)</a:t>
            </a:r>
          </a:p>
          <a:p>
            <a:endParaRPr lang="en-US" dirty="0"/>
          </a:p>
          <a:p>
            <a:endParaRPr lang="en-US" dirty="0"/>
          </a:p>
          <a:p>
            <a:r>
              <a:rPr lang="en-US" dirty="0"/>
              <a:t>Unified diagnostic US criteria for </a:t>
            </a:r>
            <a:r>
              <a:rPr lang="en-US" b="1" u="sng" dirty="0"/>
              <a:t>at risk individuals </a:t>
            </a:r>
            <a:r>
              <a:rPr lang="en-US" dirty="0"/>
              <a:t>independent of genotype were developed by Pei and colleagues in 2009</a:t>
            </a:r>
          </a:p>
          <a:p>
            <a:pPr lvl="1"/>
            <a:r>
              <a:rPr lang="en-US" dirty="0"/>
              <a:t>Genetic testing  should be considered in young individuals under age 40 if imaging is negative</a:t>
            </a:r>
          </a:p>
          <a:p>
            <a:endParaRPr lang="en-US" dirty="0"/>
          </a:p>
          <a:p>
            <a:endParaRPr lang="en-US" dirty="0"/>
          </a:p>
          <a:p>
            <a:r>
              <a:rPr lang="en-US" dirty="0"/>
              <a:t>No family history, </a:t>
            </a:r>
            <a:r>
              <a:rPr lang="en-US" b="1" u="sng" dirty="0"/>
              <a:t>at least 5 cysts bilaterally by age 30/40 </a:t>
            </a:r>
            <a:r>
              <a:rPr lang="en-US" dirty="0"/>
              <a:t>and a phenotype consistent with ADPKD </a:t>
            </a:r>
          </a:p>
        </p:txBody>
      </p:sp>
      <p:pic>
        <p:nvPicPr>
          <p:cNvPr id="4" name="Content Placeholder 4">
            <a:extLst>
              <a:ext uri="{FF2B5EF4-FFF2-40B4-BE49-F238E27FC236}">
                <a16:creationId xmlns:a16="http://schemas.microsoft.com/office/drawing/2014/main" id="{D16DF071-F68A-1DE4-C40E-EE491F2ED952}"/>
              </a:ext>
            </a:extLst>
          </p:cNvPr>
          <p:cNvPicPr>
            <a:picLocks noChangeAspect="1"/>
          </p:cNvPicPr>
          <p:nvPr/>
        </p:nvPicPr>
        <p:blipFill>
          <a:blip r:embed="rId2"/>
          <a:stretch>
            <a:fillRect/>
          </a:stretch>
        </p:blipFill>
        <p:spPr>
          <a:xfrm>
            <a:off x="6852863" y="2943651"/>
            <a:ext cx="5240679" cy="2115286"/>
          </a:xfrm>
          <a:prstGeom prst="rect">
            <a:avLst/>
          </a:prstGeom>
        </p:spPr>
      </p:pic>
      <p:sp>
        <p:nvSpPr>
          <p:cNvPr id="5" name="TextBox 4">
            <a:extLst>
              <a:ext uri="{FF2B5EF4-FFF2-40B4-BE49-F238E27FC236}">
                <a16:creationId xmlns:a16="http://schemas.microsoft.com/office/drawing/2014/main" id="{63299A1E-AF54-A7C2-8C07-4EBB72F2A04F}"/>
              </a:ext>
            </a:extLst>
          </p:cNvPr>
          <p:cNvSpPr txBox="1"/>
          <p:nvPr/>
        </p:nvSpPr>
        <p:spPr>
          <a:xfrm>
            <a:off x="10505192" y="6482208"/>
            <a:ext cx="1686808" cy="369332"/>
          </a:xfrm>
          <a:prstGeom prst="rect">
            <a:avLst/>
          </a:prstGeom>
          <a:noFill/>
        </p:spPr>
        <p:txBody>
          <a:bodyPr wrap="none" rtlCol="0">
            <a:spAutoFit/>
          </a:bodyPr>
          <a:lstStyle/>
          <a:p>
            <a:r>
              <a:rPr lang="en-US" dirty="0"/>
              <a:t>Rastogi, A. et al.</a:t>
            </a:r>
          </a:p>
        </p:txBody>
      </p:sp>
    </p:spTree>
    <p:extLst>
      <p:ext uri="{BB962C8B-B14F-4D97-AF65-F5344CB8AC3E}">
        <p14:creationId xmlns:p14="http://schemas.microsoft.com/office/powerpoint/2010/main" val="101773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9459-B342-A79E-F978-319157223DA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AA4632E-8E34-63A6-2652-13F7B6C27E21}"/>
              </a:ext>
            </a:extLst>
          </p:cNvPr>
          <p:cNvPicPr>
            <a:picLocks noGrp="1" noChangeAspect="1"/>
          </p:cNvPicPr>
          <p:nvPr>
            <p:ph idx="1"/>
          </p:nvPr>
        </p:nvPicPr>
        <p:blipFill>
          <a:blip r:embed="rId2"/>
          <a:stretch>
            <a:fillRect/>
          </a:stretch>
        </p:blipFill>
        <p:spPr>
          <a:xfrm>
            <a:off x="2502391" y="229916"/>
            <a:ext cx="7187218" cy="6398168"/>
          </a:xfrm>
        </p:spPr>
      </p:pic>
      <p:sp>
        <p:nvSpPr>
          <p:cNvPr id="6" name="TextBox 5">
            <a:extLst>
              <a:ext uri="{FF2B5EF4-FFF2-40B4-BE49-F238E27FC236}">
                <a16:creationId xmlns:a16="http://schemas.microsoft.com/office/drawing/2014/main" id="{BDEC56C5-62D8-CC0A-0769-98A69AD02905}"/>
              </a:ext>
            </a:extLst>
          </p:cNvPr>
          <p:cNvSpPr txBox="1"/>
          <p:nvPr/>
        </p:nvSpPr>
        <p:spPr>
          <a:xfrm>
            <a:off x="10169843" y="6488276"/>
            <a:ext cx="2022157" cy="369332"/>
          </a:xfrm>
          <a:prstGeom prst="rect">
            <a:avLst/>
          </a:prstGeom>
          <a:noFill/>
        </p:spPr>
        <p:txBody>
          <a:bodyPr wrap="none" rtlCol="0">
            <a:spAutoFit/>
          </a:bodyPr>
          <a:lstStyle/>
          <a:p>
            <a:r>
              <a:rPr lang="en-US" dirty="0"/>
              <a:t>Bergmann, C.; et al.</a:t>
            </a:r>
          </a:p>
        </p:txBody>
      </p:sp>
    </p:spTree>
    <p:extLst>
      <p:ext uri="{BB962C8B-B14F-4D97-AF65-F5344CB8AC3E}">
        <p14:creationId xmlns:p14="http://schemas.microsoft.com/office/powerpoint/2010/main" val="330025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AEA8-E2AD-B42B-881F-C988559F8141}"/>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16B9F413-D8BC-BDBD-E06B-0BEAA7667601}"/>
              </a:ext>
            </a:extLst>
          </p:cNvPr>
          <p:cNvSpPr>
            <a:spLocks noGrp="1"/>
          </p:cNvSpPr>
          <p:nvPr>
            <p:ph idx="1"/>
          </p:nvPr>
        </p:nvSpPr>
        <p:spPr/>
        <p:txBody>
          <a:bodyPr>
            <a:normAutofit/>
          </a:bodyPr>
          <a:lstStyle/>
          <a:p>
            <a:r>
              <a:rPr lang="en-US" dirty="0"/>
              <a:t>33 year old female with PMH of hypertension, hyperthyroidism, ADPKD. Presents 3 months post partum. Term delivery complicated by peripartum hysterectomy due to hemorrhage. Reported family history of mother with ADPKD on HD passed in 50s with seizure activity. Currently systolic BP 120s at home on </a:t>
            </a:r>
            <a:r>
              <a:rPr lang="en-US" dirty="0" err="1"/>
              <a:t>Nifedpine</a:t>
            </a:r>
            <a:r>
              <a:rPr lang="en-US" dirty="0"/>
              <a:t> 60mg BID. Trial of ACE with symptomatic hypotension. </a:t>
            </a:r>
          </a:p>
          <a:p>
            <a:r>
              <a:rPr lang="en-US" dirty="0"/>
              <a:t>Serum Cr ~1</a:t>
            </a:r>
          </a:p>
          <a:p>
            <a:r>
              <a:rPr lang="en-US" dirty="0"/>
              <a:t>UA Bland</a:t>
            </a:r>
          </a:p>
          <a:p>
            <a:r>
              <a:rPr lang="en-US" dirty="0" err="1"/>
              <a:t>UPCr</a:t>
            </a:r>
            <a:r>
              <a:rPr lang="en-US" dirty="0"/>
              <a:t> &lt;200mg on 24 hour collection (during pregnancy, </a:t>
            </a:r>
            <a:r>
              <a:rPr lang="en-US" dirty="0" err="1"/>
              <a:t>UPCr</a:t>
            </a:r>
            <a:r>
              <a:rPr lang="en-US" dirty="0"/>
              <a:t> consistent)</a:t>
            </a:r>
          </a:p>
        </p:txBody>
      </p:sp>
    </p:spTree>
    <p:extLst>
      <p:ext uri="{BB962C8B-B14F-4D97-AF65-F5344CB8AC3E}">
        <p14:creationId xmlns:p14="http://schemas.microsoft.com/office/powerpoint/2010/main" val="2571085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B5BEE-FF5B-0688-8F95-02CBCBBAA0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9BD7A1-E079-BFB8-E235-F0ECDC3E65D8}"/>
              </a:ext>
            </a:extLst>
          </p:cNvPr>
          <p:cNvSpPr>
            <a:spLocks noGrp="1"/>
          </p:cNvSpPr>
          <p:nvPr>
            <p:ph idx="1"/>
          </p:nvPr>
        </p:nvSpPr>
        <p:spPr/>
        <p:txBody>
          <a:bodyPr/>
          <a:lstStyle/>
          <a:p>
            <a:r>
              <a:rPr lang="en-US" dirty="0"/>
              <a:t>CT ABD ~1 year ago: R 14cm, L 14.7cm. TKV 1.4L. Few scattered lesions favoring hemorrhagic cysts</a:t>
            </a:r>
          </a:p>
          <a:p>
            <a:endParaRPr lang="en-US" dirty="0"/>
          </a:p>
          <a:p>
            <a:r>
              <a:rPr lang="en-US" dirty="0"/>
              <a:t>MRA Brain ~6 years ago: No intracranial lesions</a:t>
            </a:r>
          </a:p>
        </p:txBody>
      </p:sp>
    </p:spTree>
    <p:extLst>
      <p:ext uri="{BB962C8B-B14F-4D97-AF65-F5344CB8AC3E}">
        <p14:creationId xmlns:p14="http://schemas.microsoft.com/office/powerpoint/2010/main" val="387879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66F4-8FCB-1466-8F7B-E29AA022221D}"/>
              </a:ext>
            </a:extLst>
          </p:cNvPr>
          <p:cNvSpPr>
            <a:spLocks noGrp="1"/>
          </p:cNvSpPr>
          <p:nvPr>
            <p:ph type="title"/>
          </p:nvPr>
        </p:nvSpPr>
        <p:spPr>
          <a:xfrm>
            <a:off x="838200" y="365125"/>
            <a:ext cx="7765518" cy="1325563"/>
          </a:xfrm>
        </p:spPr>
        <p:txBody>
          <a:bodyPr>
            <a:normAutofit/>
          </a:bodyPr>
          <a:lstStyle/>
          <a:p>
            <a:r>
              <a:rPr lang="en-US" dirty="0"/>
              <a:t>Kidney Manifestations</a:t>
            </a:r>
          </a:p>
        </p:txBody>
      </p:sp>
      <p:sp>
        <p:nvSpPr>
          <p:cNvPr id="3" name="Content Placeholder 2">
            <a:extLst>
              <a:ext uri="{FF2B5EF4-FFF2-40B4-BE49-F238E27FC236}">
                <a16:creationId xmlns:a16="http://schemas.microsoft.com/office/drawing/2014/main" id="{03C0A479-829A-3399-D76D-BA1B84DEFF32}"/>
              </a:ext>
            </a:extLst>
          </p:cNvPr>
          <p:cNvSpPr>
            <a:spLocks noGrp="1"/>
          </p:cNvSpPr>
          <p:nvPr>
            <p:ph idx="1"/>
          </p:nvPr>
        </p:nvSpPr>
        <p:spPr>
          <a:xfrm>
            <a:off x="838200" y="1825625"/>
            <a:ext cx="5850276" cy="4351338"/>
          </a:xfrm>
        </p:spPr>
        <p:txBody>
          <a:bodyPr>
            <a:normAutofit/>
          </a:bodyPr>
          <a:lstStyle/>
          <a:p>
            <a:r>
              <a:rPr lang="en-US" dirty="0"/>
              <a:t>Early signs of progressive disease prior to GFR loss: increasing </a:t>
            </a:r>
            <a:r>
              <a:rPr lang="en-US" b="1" u="sng" dirty="0"/>
              <a:t>total kidney volume (TKV</a:t>
            </a:r>
            <a:r>
              <a:rPr lang="en-US" dirty="0"/>
              <a:t>), hypertension, hematuria (macro or micro)</a:t>
            </a:r>
          </a:p>
          <a:p>
            <a:endParaRPr lang="en-US" dirty="0"/>
          </a:p>
          <a:p>
            <a:r>
              <a:rPr lang="en-US" dirty="0"/>
              <a:t>After kidney function becomes impaired, progression is typically universal and rapid with average decline in GFR 4-5 ml/min/year</a:t>
            </a:r>
          </a:p>
        </p:txBody>
      </p:sp>
      <p:pic>
        <p:nvPicPr>
          <p:cNvPr id="4" name="Content Placeholder 4">
            <a:extLst>
              <a:ext uri="{FF2B5EF4-FFF2-40B4-BE49-F238E27FC236}">
                <a16:creationId xmlns:a16="http://schemas.microsoft.com/office/drawing/2014/main" id="{534E1E82-5487-8649-0918-23176C0B64FD}"/>
              </a:ext>
            </a:extLst>
          </p:cNvPr>
          <p:cNvPicPr>
            <a:picLocks noChangeAspect="1"/>
          </p:cNvPicPr>
          <p:nvPr/>
        </p:nvPicPr>
        <p:blipFill>
          <a:blip r:embed="rId3"/>
          <a:stretch>
            <a:fillRect/>
          </a:stretch>
        </p:blipFill>
        <p:spPr>
          <a:xfrm>
            <a:off x="7134248" y="1196237"/>
            <a:ext cx="4104210" cy="2232763"/>
          </a:xfrm>
          <a:prstGeom prst="rect">
            <a:avLst/>
          </a:prstGeom>
        </p:spPr>
      </p:pic>
      <p:pic>
        <p:nvPicPr>
          <p:cNvPr id="5" name="Content Placeholder 4">
            <a:extLst>
              <a:ext uri="{FF2B5EF4-FFF2-40B4-BE49-F238E27FC236}">
                <a16:creationId xmlns:a16="http://schemas.microsoft.com/office/drawing/2014/main" id="{F95951E6-BA3D-A96F-817A-F98BEE187147}"/>
              </a:ext>
            </a:extLst>
          </p:cNvPr>
          <p:cNvPicPr>
            <a:picLocks noChangeAspect="1"/>
          </p:cNvPicPr>
          <p:nvPr/>
        </p:nvPicPr>
        <p:blipFill>
          <a:blip r:embed="rId4"/>
          <a:stretch>
            <a:fillRect/>
          </a:stretch>
        </p:blipFill>
        <p:spPr>
          <a:xfrm>
            <a:off x="7139998" y="3669478"/>
            <a:ext cx="4104210" cy="2823397"/>
          </a:xfrm>
          <a:prstGeom prst="rect">
            <a:avLst/>
          </a:prstGeom>
        </p:spPr>
      </p:pic>
      <p:sp>
        <p:nvSpPr>
          <p:cNvPr id="6" name="TextBox 5">
            <a:extLst>
              <a:ext uri="{FF2B5EF4-FFF2-40B4-BE49-F238E27FC236}">
                <a16:creationId xmlns:a16="http://schemas.microsoft.com/office/drawing/2014/main" id="{89BAB5B7-522F-C7EB-6F59-5C753AEC9A71}"/>
              </a:ext>
            </a:extLst>
          </p:cNvPr>
          <p:cNvSpPr txBox="1"/>
          <p:nvPr/>
        </p:nvSpPr>
        <p:spPr>
          <a:xfrm>
            <a:off x="10505192" y="6482208"/>
            <a:ext cx="1686808" cy="369332"/>
          </a:xfrm>
          <a:prstGeom prst="rect">
            <a:avLst/>
          </a:prstGeom>
          <a:noFill/>
        </p:spPr>
        <p:txBody>
          <a:bodyPr wrap="none" rtlCol="0">
            <a:spAutoFit/>
          </a:bodyPr>
          <a:lstStyle/>
          <a:p>
            <a:r>
              <a:rPr lang="en-US" dirty="0"/>
              <a:t>Rastogi, A. et al.</a:t>
            </a:r>
          </a:p>
        </p:txBody>
      </p:sp>
    </p:spTree>
    <p:extLst>
      <p:ext uri="{BB962C8B-B14F-4D97-AF65-F5344CB8AC3E}">
        <p14:creationId xmlns:p14="http://schemas.microsoft.com/office/powerpoint/2010/main" val="1011838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5F86-EB89-D2D0-D5A0-14901235E2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64AE524-60BD-CDDB-B249-51BB081BCFE6}"/>
              </a:ext>
            </a:extLst>
          </p:cNvPr>
          <p:cNvPicPr>
            <a:picLocks noGrp="1" noChangeAspect="1"/>
          </p:cNvPicPr>
          <p:nvPr>
            <p:ph idx="1"/>
          </p:nvPr>
        </p:nvPicPr>
        <p:blipFill>
          <a:blip r:embed="rId2"/>
          <a:stretch>
            <a:fillRect/>
          </a:stretch>
        </p:blipFill>
        <p:spPr>
          <a:xfrm>
            <a:off x="1386685" y="872363"/>
            <a:ext cx="9418629" cy="5113274"/>
          </a:xfrm>
        </p:spPr>
      </p:pic>
      <p:sp>
        <p:nvSpPr>
          <p:cNvPr id="7" name="TextBox 6">
            <a:extLst>
              <a:ext uri="{FF2B5EF4-FFF2-40B4-BE49-F238E27FC236}">
                <a16:creationId xmlns:a16="http://schemas.microsoft.com/office/drawing/2014/main" id="{4A0A0F8C-3CB2-14E5-4A47-EA66F06FFDB0}"/>
              </a:ext>
            </a:extLst>
          </p:cNvPr>
          <p:cNvSpPr txBox="1"/>
          <p:nvPr/>
        </p:nvSpPr>
        <p:spPr>
          <a:xfrm>
            <a:off x="10505192" y="6482208"/>
            <a:ext cx="1686808" cy="369332"/>
          </a:xfrm>
          <a:prstGeom prst="rect">
            <a:avLst/>
          </a:prstGeom>
          <a:noFill/>
        </p:spPr>
        <p:txBody>
          <a:bodyPr wrap="none" rtlCol="0">
            <a:spAutoFit/>
          </a:bodyPr>
          <a:lstStyle/>
          <a:p>
            <a:r>
              <a:rPr lang="en-US" dirty="0"/>
              <a:t>Rastogi, A. et al.</a:t>
            </a:r>
          </a:p>
        </p:txBody>
      </p:sp>
    </p:spTree>
    <p:extLst>
      <p:ext uri="{BB962C8B-B14F-4D97-AF65-F5344CB8AC3E}">
        <p14:creationId xmlns:p14="http://schemas.microsoft.com/office/powerpoint/2010/main" val="261234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74F7-6B25-F7E6-F5EC-EE4CEFC675C7}"/>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60F9D179-B818-BC37-830D-52257664C187}"/>
              </a:ext>
            </a:extLst>
          </p:cNvPr>
          <p:cNvSpPr>
            <a:spLocks noGrp="1"/>
          </p:cNvSpPr>
          <p:nvPr>
            <p:ph idx="1"/>
          </p:nvPr>
        </p:nvSpPr>
        <p:spPr/>
        <p:txBody>
          <a:bodyPr/>
          <a:lstStyle/>
          <a:p>
            <a:r>
              <a:rPr lang="en-US" dirty="0"/>
              <a:t>none</a:t>
            </a:r>
          </a:p>
        </p:txBody>
      </p:sp>
    </p:spTree>
    <p:extLst>
      <p:ext uri="{BB962C8B-B14F-4D97-AF65-F5344CB8AC3E}">
        <p14:creationId xmlns:p14="http://schemas.microsoft.com/office/powerpoint/2010/main" val="4035045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D839-B1EC-73EC-0C57-F1FCE92DABC6}"/>
              </a:ext>
            </a:extLst>
          </p:cNvPr>
          <p:cNvSpPr>
            <a:spLocks noGrp="1"/>
          </p:cNvSpPr>
          <p:nvPr>
            <p:ph type="title"/>
          </p:nvPr>
        </p:nvSpPr>
        <p:spPr/>
        <p:txBody>
          <a:bodyPr/>
          <a:lstStyle/>
          <a:p>
            <a:r>
              <a:rPr lang="en-US" dirty="0"/>
              <a:t>Total Kidney Volume</a:t>
            </a:r>
          </a:p>
        </p:txBody>
      </p:sp>
      <p:sp>
        <p:nvSpPr>
          <p:cNvPr id="3" name="Content Placeholder 2">
            <a:extLst>
              <a:ext uri="{FF2B5EF4-FFF2-40B4-BE49-F238E27FC236}">
                <a16:creationId xmlns:a16="http://schemas.microsoft.com/office/drawing/2014/main" id="{E9A147D9-20A6-DDB2-2F89-39E4B25BD3DB}"/>
              </a:ext>
            </a:extLst>
          </p:cNvPr>
          <p:cNvSpPr>
            <a:spLocks noGrp="1"/>
          </p:cNvSpPr>
          <p:nvPr>
            <p:ph idx="1"/>
          </p:nvPr>
        </p:nvSpPr>
        <p:spPr>
          <a:xfrm>
            <a:off x="913775" y="2367093"/>
            <a:ext cx="10364452" cy="4490907"/>
          </a:xfrm>
        </p:spPr>
        <p:txBody>
          <a:bodyPr>
            <a:normAutofit fontScale="62500" lnSpcReduction="20000"/>
          </a:bodyPr>
          <a:lstStyle/>
          <a:p>
            <a:r>
              <a:rPr lang="en-US" dirty="0"/>
              <a:t>Mayo Clinic Imaging Class (MCIC) (</a:t>
            </a:r>
            <a:r>
              <a:rPr lang="en-US" dirty="0">
                <a:hlinkClick r:id="rId2"/>
              </a:rPr>
              <a:t>http://www.mayo.edu/research/documents/pkd-center-adpkd-classification/doc-20094754</a:t>
            </a:r>
            <a:r>
              <a:rPr lang="en-US" dirty="0"/>
              <a:t>)</a:t>
            </a:r>
          </a:p>
          <a:p>
            <a:pPr lvl="1"/>
            <a:r>
              <a:rPr lang="en-US" dirty="0"/>
              <a:t>Class 1A &lt; 1.5%</a:t>
            </a:r>
          </a:p>
          <a:p>
            <a:pPr lvl="1"/>
            <a:r>
              <a:rPr lang="en-US" dirty="0"/>
              <a:t>Class 1B 1.5–3.0%</a:t>
            </a:r>
          </a:p>
          <a:p>
            <a:pPr lvl="1"/>
            <a:r>
              <a:rPr lang="en-US" dirty="0"/>
              <a:t>Class 1C 3.0–4.5%</a:t>
            </a:r>
          </a:p>
          <a:p>
            <a:pPr lvl="1"/>
            <a:r>
              <a:rPr lang="en-US" dirty="0"/>
              <a:t>Class 1 D 4.5–6.0%</a:t>
            </a:r>
          </a:p>
          <a:p>
            <a:pPr lvl="1"/>
            <a:r>
              <a:rPr lang="en-US" dirty="0"/>
              <a:t>Class 1 E &gt; 6.0% per year</a:t>
            </a:r>
          </a:p>
          <a:p>
            <a:pPr lvl="1"/>
            <a:r>
              <a:rPr lang="en-US" dirty="0"/>
              <a:t>Class 2: Asymmetric cyst distribution, substantial fibrosis, or solitary kidneys (pattern of decline is generally slower compared to class 1)</a:t>
            </a:r>
          </a:p>
          <a:p>
            <a:endParaRPr lang="en-US" dirty="0"/>
          </a:p>
          <a:p>
            <a:r>
              <a:rPr lang="en-US" dirty="0" err="1"/>
              <a:t>HtTKV</a:t>
            </a:r>
            <a:r>
              <a:rPr lang="en-US" dirty="0"/>
              <a:t> &gt;600ml/m accurately predicted progression to CKD stage 3 within 8 years. </a:t>
            </a:r>
          </a:p>
          <a:p>
            <a:r>
              <a:rPr lang="en-US" dirty="0"/>
              <a:t>Every 100 ml/m change in </a:t>
            </a:r>
            <a:r>
              <a:rPr lang="en-US" dirty="0" err="1"/>
              <a:t>HtTKV</a:t>
            </a:r>
            <a:r>
              <a:rPr lang="en-US" dirty="0"/>
              <a:t> there is a 48% relative risk of reaching CKD stage 3</a:t>
            </a:r>
          </a:p>
          <a:p>
            <a:r>
              <a:rPr lang="en-US" dirty="0"/>
              <a:t>MRI modality of choice</a:t>
            </a:r>
          </a:p>
          <a:p>
            <a:r>
              <a:rPr lang="en-US" dirty="0"/>
              <a:t>*US overestimates TKV by ~11%</a:t>
            </a:r>
          </a:p>
          <a:p>
            <a:r>
              <a:rPr lang="en-US" dirty="0"/>
              <a:t>Combined kidney volumes exceeding 1500 ml are frequently associated with a decreased GFR</a:t>
            </a:r>
          </a:p>
          <a:p>
            <a:r>
              <a:rPr lang="en-US" dirty="0"/>
              <a:t>*Yearly MRI for trending change</a:t>
            </a:r>
          </a:p>
        </p:txBody>
      </p:sp>
    </p:spTree>
    <p:extLst>
      <p:ext uri="{BB962C8B-B14F-4D97-AF65-F5344CB8AC3E}">
        <p14:creationId xmlns:p14="http://schemas.microsoft.com/office/powerpoint/2010/main" val="189944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DC4E-CE34-4775-DEBC-EEF05931B6D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8E2297-5DB3-C766-6876-7781FDDDA55E}"/>
              </a:ext>
            </a:extLst>
          </p:cNvPr>
          <p:cNvPicPr>
            <a:picLocks noGrp="1" noChangeAspect="1"/>
          </p:cNvPicPr>
          <p:nvPr>
            <p:ph idx="1"/>
          </p:nvPr>
        </p:nvPicPr>
        <p:blipFill>
          <a:blip r:embed="rId2"/>
          <a:stretch>
            <a:fillRect/>
          </a:stretch>
        </p:blipFill>
        <p:spPr>
          <a:xfrm>
            <a:off x="1372884" y="403736"/>
            <a:ext cx="9446231" cy="6050527"/>
          </a:xfrm>
        </p:spPr>
      </p:pic>
      <p:sp>
        <p:nvSpPr>
          <p:cNvPr id="6" name="TextBox 5">
            <a:extLst>
              <a:ext uri="{FF2B5EF4-FFF2-40B4-BE49-F238E27FC236}">
                <a16:creationId xmlns:a16="http://schemas.microsoft.com/office/drawing/2014/main" id="{4EAE0AAC-3116-D1FA-50B3-A8BB66885BDF}"/>
              </a:ext>
            </a:extLst>
          </p:cNvPr>
          <p:cNvSpPr txBox="1"/>
          <p:nvPr/>
        </p:nvSpPr>
        <p:spPr>
          <a:xfrm>
            <a:off x="9786790" y="6454263"/>
            <a:ext cx="2405210" cy="369332"/>
          </a:xfrm>
          <a:prstGeom prst="rect">
            <a:avLst/>
          </a:prstGeom>
          <a:noFill/>
        </p:spPr>
        <p:txBody>
          <a:bodyPr wrap="none" rtlCol="0">
            <a:spAutoFit/>
          </a:bodyPr>
          <a:lstStyle/>
          <a:p>
            <a:r>
              <a:rPr lang="en-US" dirty="0" err="1"/>
              <a:t>Cornec</a:t>
            </a:r>
            <a:r>
              <a:rPr lang="en-US" dirty="0"/>
              <a:t>-Le Gall, E.; et al.</a:t>
            </a:r>
          </a:p>
        </p:txBody>
      </p:sp>
    </p:spTree>
    <p:extLst>
      <p:ext uri="{BB962C8B-B14F-4D97-AF65-F5344CB8AC3E}">
        <p14:creationId xmlns:p14="http://schemas.microsoft.com/office/powerpoint/2010/main" val="15830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3613-86B2-6EAE-EDD5-17E5D527549E}"/>
              </a:ext>
            </a:extLst>
          </p:cNvPr>
          <p:cNvSpPr>
            <a:spLocks noGrp="1"/>
          </p:cNvSpPr>
          <p:nvPr>
            <p:ph type="title"/>
          </p:nvPr>
        </p:nvSpPr>
        <p:spPr/>
        <p:txBody>
          <a:bodyPr/>
          <a:lstStyle/>
          <a:p>
            <a:r>
              <a:rPr lang="en-US" dirty="0"/>
              <a:t>Other Kidney Manifestations and Complications</a:t>
            </a:r>
          </a:p>
        </p:txBody>
      </p:sp>
      <p:sp>
        <p:nvSpPr>
          <p:cNvPr id="3" name="Content Placeholder 2">
            <a:extLst>
              <a:ext uri="{FF2B5EF4-FFF2-40B4-BE49-F238E27FC236}">
                <a16:creationId xmlns:a16="http://schemas.microsoft.com/office/drawing/2014/main" id="{8FAFA794-FEB6-F217-2D0E-19ADA13B26B5}"/>
              </a:ext>
            </a:extLst>
          </p:cNvPr>
          <p:cNvSpPr>
            <a:spLocks noGrp="1"/>
          </p:cNvSpPr>
          <p:nvPr>
            <p:ph idx="1"/>
          </p:nvPr>
        </p:nvSpPr>
        <p:spPr/>
        <p:txBody>
          <a:bodyPr>
            <a:normAutofit fontScale="85000" lnSpcReduction="10000"/>
          </a:bodyPr>
          <a:lstStyle/>
          <a:p>
            <a:r>
              <a:rPr lang="en-US" dirty="0"/>
              <a:t>Hematuria (Gross or Microscopic)</a:t>
            </a:r>
          </a:p>
          <a:p>
            <a:pPr lvl="1"/>
            <a:r>
              <a:rPr lang="en-US" dirty="0"/>
              <a:t>35-50% and often precedes loss of kidney function</a:t>
            </a:r>
          </a:p>
          <a:p>
            <a:pPr lvl="1"/>
            <a:r>
              <a:rPr lang="en-US" dirty="0"/>
              <a:t>Precipitated by trauma, heavy exertion, cyst rupture, infections, stones</a:t>
            </a:r>
          </a:p>
          <a:p>
            <a:r>
              <a:rPr lang="en-US" dirty="0"/>
              <a:t>Cyst Hemorrhage</a:t>
            </a:r>
          </a:p>
          <a:p>
            <a:pPr lvl="1"/>
            <a:r>
              <a:rPr lang="en-US" dirty="0"/>
              <a:t>Increased risk with increasing size</a:t>
            </a:r>
          </a:p>
          <a:p>
            <a:pPr lvl="1"/>
            <a:r>
              <a:rPr lang="en-US" dirty="0"/>
              <a:t>Management of uncomplicated cyst hemorrhage and hematuria is supportive</a:t>
            </a:r>
          </a:p>
          <a:p>
            <a:r>
              <a:rPr lang="en-US" dirty="0"/>
              <a:t>Nephrolithiasis </a:t>
            </a:r>
          </a:p>
          <a:p>
            <a:pPr lvl="1"/>
            <a:r>
              <a:rPr lang="en-US" dirty="0"/>
              <a:t>5-10 higher risk </a:t>
            </a:r>
          </a:p>
          <a:p>
            <a:pPr lvl="1"/>
            <a:r>
              <a:rPr lang="en-US" dirty="0"/>
              <a:t>Urinary stasis, metabolic disturbances (hypocitraturia, low urinary pH, and abnormal of ammonium) </a:t>
            </a:r>
          </a:p>
          <a:p>
            <a:pPr lvl="1"/>
            <a:r>
              <a:rPr lang="en-US" dirty="0"/>
              <a:t>Most common stone uric acid (50%) followed by calcium oxalate</a:t>
            </a:r>
          </a:p>
        </p:txBody>
      </p:sp>
    </p:spTree>
    <p:extLst>
      <p:ext uri="{BB962C8B-B14F-4D97-AF65-F5344CB8AC3E}">
        <p14:creationId xmlns:p14="http://schemas.microsoft.com/office/powerpoint/2010/main" val="3870977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1B1D-164D-D1F9-34B9-BF6481624C16}"/>
              </a:ext>
            </a:extLst>
          </p:cNvPr>
          <p:cNvSpPr>
            <a:spLocks noGrp="1"/>
          </p:cNvSpPr>
          <p:nvPr>
            <p:ph type="title"/>
          </p:nvPr>
        </p:nvSpPr>
        <p:spPr/>
        <p:txBody>
          <a:bodyPr/>
          <a:lstStyle/>
          <a:p>
            <a:r>
              <a:rPr lang="en-US" dirty="0"/>
              <a:t>Hypertension</a:t>
            </a:r>
          </a:p>
        </p:txBody>
      </p:sp>
      <p:sp>
        <p:nvSpPr>
          <p:cNvPr id="3" name="Content Placeholder 2">
            <a:extLst>
              <a:ext uri="{FF2B5EF4-FFF2-40B4-BE49-F238E27FC236}">
                <a16:creationId xmlns:a16="http://schemas.microsoft.com/office/drawing/2014/main" id="{48457FBA-ED5A-E890-665C-B321B0B202A9}"/>
              </a:ext>
            </a:extLst>
          </p:cNvPr>
          <p:cNvSpPr>
            <a:spLocks noGrp="1"/>
          </p:cNvSpPr>
          <p:nvPr>
            <p:ph idx="1"/>
          </p:nvPr>
        </p:nvSpPr>
        <p:spPr/>
        <p:txBody>
          <a:bodyPr>
            <a:normAutofit/>
          </a:bodyPr>
          <a:lstStyle/>
          <a:p>
            <a:r>
              <a:rPr lang="en-US" dirty="0"/>
              <a:t>Increase in RAAS activation due to increased cAMP signaling (decreased intracellular calcium)</a:t>
            </a:r>
          </a:p>
          <a:p>
            <a:r>
              <a:rPr lang="en-US" dirty="0"/>
              <a:t>Kidneys have an attenuated vasculature with angiographic evidence of intrarenal arteriolar tapering on MRI resulting in reduction of renal blood flow (inversely correlates with TKV). This suggests renal ischemia induced by cyst expansion. </a:t>
            </a:r>
          </a:p>
          <a:p>
            <a:r>
              <a:rPr lang="en-US" dirty="0"/>
              <a:t>Average age of onset ~29 (favors rapid progression)</a:t>
            </a:r>
          </a:p>
        </p:txBody>
      </p:sp>
    </p:spTree>
    <p:extLst>
      <p:ext uri="{BB962C8B-B14F-4D97-AF65-F5344CB8AC3E}">
        <p14:creationId xmlns:p14="http://schemas.microsoft.com/office/powerpoint/2010/main" val="105239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079F-7E6C-AA6A-D3EC-D0CB0E01130F}"/>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5A27CD4F-CF33-632C-0E00-E2508BC2077B}"/>
              </a:ext>
            </a:extLst>
          </p:cNvPr>
          <p:cNvSpPr>
            <a:spLocks noGrp="1"/>
          </p:cNvSpPr>
          <p:nvPr>
            <p:ph idx="1"/>
          </p:nvPr>
        </p:nvSpPr>
        <p:spPr>
          <a:xfrm>
            <a:off x="913775" y="2367093"/>
            <a:ext cx="10364452" cy="4177545"/>
          </a:xfrm>
        </p:spPr>
        <p:txBody>
          <a:bodyPr>
            <a:normAutofit/>
          </a:bodyPr>
          <a:lstStyle/>
          <a:p>
            <a:r>
              <a:rPr lang="en-US" dirty="0"/>
              <a:t>47 year old male LDKT ~4 years ago (pre-emptive for PKD) s/p bilateral nephrectomies, 1mm saccular aneurysm at right M1 and bifurcation of right MCA (prior to transplant), HTN. Transplant course complicated by </a:t>
            </a:r>
            <a:r>
              <a:rPr lang="en-US" dirty="0" err="1"/>
              <a:t>pyelocaliectasis</a:t>
            </a:r>
            <a:r>
              <a:rPr lang="en-US" dirty="0"/>
              <a:t> with chronic mild hydronephrosis in transplanted kidney, mild level DSA resolved. Patient diagnosed with Metastatic Seminoma Stage 2B s/p orchiectomy 3 years ago and Chemo (Cisplatin, Etoposide - last cycle 2.5 years ago). Comes to establish care. BP this visit 112/68 no antihypertensive agents</a:t>
            </a:r>
          </a:p>
          <a:p>
            <a:endParaRPr lang="en-US" dirty="0"/>
          </a:p>
          <a:p>
            <a:r>
              <a:rPr lang="en-US" dirty="0"/>
              <a:t>Cr at baseline since transplant of ~2-2.2</a:t>
            </a:r>
          </a:p>
          <a:p>
            <a:r>
              <a:rPr lang="en-US" dirty="0" err="1"/>
              <a:t>UPCr</a:t>
            </a:r>
            <a:r>
              <a:rPr lang="en-US" dirty="0"/>
              <a:t> &lt;500mg (~250mg)</a:t>
            </a:r>
          </a:p>
        </p:txBody>
      </p:sp>
    </p:spTree>
    <p:extLst>
      <p:ext uri="{BB962C8B-B14F-4D97-AF65-F5344CB8AC3E}">
        <p14:creationId xmlns:p14="http://schemas.microsoft.com/office/powerpoint/2010/main" val="263208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AF27-AE94-97C5-DC59-8F5CC7F2EB57}"/>
              </a:ext>
            </a:extLst>
          </p:cNvPr>
          <p:cNvSpPr>
            <a:spLocks noGrp="1"/>
          </p:cNvSpPr>
          <p:nvPr>
            <p:ph type="title"/>
          </p:nvPr>
        </p:nvSpPr>
        <p:spPr/>
        <p:txBody>
          <a:bodyPr/>
          <a:lstStyle/>
          <a:p>
            <a:r>
              <a:rPr lang="en-US" dirty="0"/>
              <a:t>Extrarenal Manifestations</a:t>
            </a:r>
          </a:p>
        </p:txBody>
      </p:sp>
      <p:sp>
        <p:nvSpPr>
          <p:cNvPr id="3" name="Content Placeholder 2">
            <a:extLst>
              <a:ext uri="{FF2B5EF4-FFF2-40B4-BE49-F238E27FC236}">
                <a16:creationId xmlns:a16="http://schemas.microsoft.com/office/drawing/2014/main" id="{6780BD13-BAB8-0C2F-A3B0-C707964A03D6}"/>
              </a:ext>
            </a:extLst>
          </p:cNvPr>
          <p:cNvSpPr>
            <a:spLocks noGrp="1"/>
          </p:cNvSpPr>
          <p:nvPr>
            <p:ph idx="1"/>
          </p:nvPr>
        </p:nvSpPr>
        <p:spPr/>
        <p:txBody>
          <a:bodyPr>
            <a:normAutofit/>
          </a:bodyPr>
          <a:lstStyle/>
          <a:p>
            <a:r>
              <a:rPr lang="en-US" dirty="0"/>
              <a:t>Liver:</a:t>
            </a:r>
          </a:p>
          <a:p>
            <a:pPr lvl="1"/>
            <a:r>
              <a:rPr lang="en-US" dirty="0"/>
              <a:t>Hepatic cysts (80% ADPKD by age 30)</a:t>
            </a:r>
          </a:p>
          <a:p>
            <a:pPr lvl="1"/>
            <a:r>
              <a:rPr lang="en-US" dirty="0"/>
              <a:t>20% are symptomatic (compression of surrounding structures)</a:t>
            </a:r>
          </a:p>
          <a:p>
            <a:pPr lvl="1"/>
            <a:endParaRPr lang="en-US" dirty="0"/>
          </a:p>
          <a:p>
            <a:r>
              <a:rPr lang="en-US" dirty="0"/>
              <a:t>Cardiovascular:</a:t>
            </a:r>
          </a:p>
          <a:p>
            <a:pPr lvl="1"/>
            <a:r>
              <a:rPr lang="en-US" dirty="0"/>
              <a:t>*Intracranial Aneurysms</a:t>
            </a:r>
          </a:p>
          <a:p>
            <a:pPr lvl="1"/>
            <a:r>
              <a:rPr lang="en-US" dirty="0"/>
              <a:t>LVH, Coronary Aneurysms, Valvular heart disease (MVP and MR 26% compared to 3% of population), Aortic Insufficiency (11%)</a:t>
            </a:r>
          </a:p>
        </p:txBody>
      </p:sp>
    </p:spTree>
    <p:extLst>
      <p:ext uri="{BB962C8B-B14F-4D97-AF65-F5344CB8AC3E}">
        <p14:creationId xmlns:p14="http://schemas.microsoft.com/office/powerpoint/2010/main" val="3178550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5FED-0F8A-45B0-A60B-F680B555C189}"/>
              </a:ext>
            </a:extLst>
          </p:cNvPr>
          <p:cNvSpPr>
            <a:spLocks noGrp="1"/>
          </p:cNvSpPr>
          <p:nvPr>
            <p:ph type="title"/>
          </p:nvPr>
        </p:nvSpPr>
        <p:spPr/>
        <p:txBody>
          <a:bodyPr/>
          <a:lstStyle/>
          <a:p>
            <a:r>
              <a:rPr lang="en-US" dirty="0"/>
              <a:t>Intracranial Aneurysms </a:t>
            </a:r>
          </a:p>
        </p:txBody>
      </p:sp>
      <p:sp>
        <p:nvSpPr>
          <p:cNvPr id="3" name="Content Placeholder 2">
            <a:extLst>
              <a:ext uri="{FF2B5EF4-FFF2-40B4-BE49-F238E27FC236}">
                <a16:creationId xmlns:a16="http://schemas.microsoft.com/office/drawing/2014/main" id="{E3474015-90A3-24AA-88F8-9AB0953AA0F7}"/>
              </a:ext>
            </a:extLst>
          </p:cNvPr>
          <p:cNvSpPr>
            <a:spLocks noGrp="1"/>
          </p:cNvSpPr>
          <p:nvPr>
            <p:ph idx="1"/>
          </p:nvPr>
        </p:nvSpPr>
        <p:spPr/>
        <p:txBody>
          <a:bodyPr>
            <a:normAutofit/>
          </a:bodyPr>
          <a:lstStyle/>
          <a:p>
            <a:r>
              <a:rPr lang="en-US" dirty="0"/>
              <a:t>Prevalence of ICA in ADPKD is 9-12% compared to 2-3% in general population</a:t>
            </a:r>
          </a:p>
          <a:p>
            <a:pPr lvl="1"/>
            <a:r>
              <a:rPr lang="en-US" dirty="0"/>
              <a:t>22-27% with family history of ICA or Hemorrhagic Stroke</a:t>
            </a:r>
          </a:p>
          <a:p>
            <a:r>
              <a:rPr lang="en-US" dirty="0"/>
              <a:t>Most often in anterior cerebral circulation and multiple ICAs are common</a:t>
            </a:r>
          </a:p>
          <a:p>
            <a:r>
              <a:rPr lang="en-US" dirty="0"/>
              <a:t>Average age of ICA rupture with ADPKD is ~40 years (mortality or permanent morbidity after is &gt;50%)</a:t>
            </a:r>
          </a:p>
          <a:p>
            <a:r>
              <a:rPr lang="en-US" dirty="0"/>
              <a:t>Ruptured aneurysm contribute to 4-7% of deaths in ADPKD</a:t>
            </a:r>
          </a:p>
          <a:p>
            <a:endParaRPr lang="en-US" dirty="0"/>
          </a:p>
          <a:p>
            <a:endParaRPr lang="en-US" dirty="0"/>
          </a:p>
        </p:txBody>
      </p:sp>
    </p:spTree>
    <p:extLst>
      <p:ext uri="{BB962C8B-B14F-4D97-AF65-F5344CB8AC3E}">
        <p14:creationId xmlns:p14="http://schemas.microsoft.com/office/powerpoint/2010/main" val="153688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6111-792C-AFBF-966D-553D4064AE8E}"/>
              </a:ext>
            </a:extLst>
          </p:cNvPr>
          <p:cNvSpPr>
            <a:spLocks noGrp="1"/>
          </p:cNvSpPr>
          <p:nvPr>
            <p:ph type="title"/>
          </p:nvPr>
        </p:nvSpPr>
        <p:spPr/>
        <p:txBody>
          <a:bodyPr/>
          <a:lstStyle/>
          <a:p>
            <a:r>
              <a:rPr lang="en-US" dirty="0"/>
              <a:t>Intracranial Aneurysms Continued</a:t>
            </a:r>
          </a:p>
        </p:txBody>
      </p:sp>
      <p:sp>
        <p:nvSpPr>
          <p:cNvPr id="3" name="Content Placeholder 2">
            <a:extLst>
              <a:ext uri="{FF2B5EF4-FFF2-40B4-BE49-F238E27FC236}">
                <a16:creationId xmlns:a16="http://schemas.microsoft.com/office/drawing/2014/main" id="{59530404-8727-AAFF-0832-F3ABBE0808B6}"/>
              </a:ext>
            </a:extLst>
          </p:cNvPr>
          <p:cNvSpPr>
            <a:spLocks noGrp="1"/>
          </p:cNvSpPr>
          <p:nvPr>
            <p:ph idx="1"/>
          </p:nvPr>
        </p:nvSpPr>
        <p:spPr>
          <a:xfrm>
            <a:off x="913774" y="1843111"/>
            <a:ext cx="10364452" cy="4865914"/>
          </a:xfrm>
        </p:spPr>
        <p:txBody>
          <a:bodyPr>
            <a:normAutofit fontScale="77500" lnSpcReduction="20000"/>
          </a:bodyPr>
          <a:lstStyle/>
          <a:p>
            <a:r>
              <a:rPr lang="en-US" dirty="0"/>
              <a:t>Screening:</a:t>
            </a:r>
          </a:p>
          <a:p>
            <a:pPr lvl="1"/>
            <a:r>
              <a:rPr lang="en-US" b="1" dirty="0"/>
              <a:t>All asymptomatic patient with: </a:t>
            </a:r>
            <a:r>
              <a:rPr lang="en-US" dirty="0"/>
              <a:t>family history of ICA, hemorrhage, high risk occupations, prior to major elective surgery (transplant), long term anticoagulation*</a:t>
            </a:r>
          </a:p>
          <a:p>
            <a:pPr lvl="1"/>
            <a:r>
              <a:rPr lang="en-US" dirty="0"/>
              <a:t>Symptomatic patients </a:t>
            </a:r>
          </a:p>
          <a:p>
            <a:pPr lvl="1"/>
            <a:r>
              <a:rPr lang="en-US" dirty="0"/>
              <a:t>Those who do not meet these criteria and are without additional concern, screening is typically provider dependent</a:t>
            </a:r>
          </a:p>
          <a:p>
            <a:r>
              <a:rPr lang="en-US" dirty="0"/>
              <a:t>Follow-up*:</a:t>
            </a:r>
          </a:p>
          <a:p>
            <a:pPr lvl="1"/>
            <a:r>
              <a:rPr lang="en-US" dirty="0"/>
              <a:t>&lt; 7mm – assess for stability (recommended 6-12 months and progress out). Further follow-up not specified</a:t>
            </a:r>
          </a:p>
          <a:p>
            <a:pPr lvl="1"/>
            <a:r>
              <a:rPr lang="en-US" dirty="0"/>
              <a:t>Negative Screen with Positive History – repeat every 5-10 years</a:t>
            </a:r>
          </a:p>
          <a:p>
            <a:pPr lvl="1"/>
            <a:r>
              <a:rPr lang="en-US" dirty="0"/>
              <a:t>Onset of symptoms</a:t>
            </a:r>
          </a:p>
          <a:p>
            <a:r>
              <a:rPr lang="en-US" dirty="0"/>
              <a:t>Intervention:</a:t>
            </a:r>
          </a:p>
          <a:p>
            <a:pPr lvl="1"/>
            <a:r>
              <a:rPr lang="en-US" dirty="0"/>
              <a:t>&lt; 5mm  – if no significant growth, risk of rupture relatively small</a:t>
            </a:r>
          </a:p>
          <a:p>
            <a:pPr lvl="1"/>
            <a:r>
              <a:rPr lang="en-US" dirty="0"/>
              <a:t>5-10mm, asymptomatic – discussion with neuro-interventionalist</a:t>
            </a:r>
          </a:p>
          <a:p>
            <a:pPr lvl="1"/>
            <a:r>
              <a:rPr lang="en-US" dirty="0"/>
              <a:t>&gt; 10mm – intervention</a:t>
            </a:r>
          </a:p>
          <a:p>
            <a:endParaRPr lang="en-US" dirty="0"/>
          </a:p>
          <a:p>
            <a:r>
              <a:rPr lang="en-US" dirty="0"/>
              <a:t> Risk factors for aneurysmal growth including smoking and HTN</a:t>
            </a:r>
          </a:p>
          <a:p>
            <a:endParaRPr lang="en-US" dirty="0"/>
          </a:p>
        </p:txBody>
      </p:sp>
    </p:spTree>
    <p:extLst>
      <p:ext uri="{BB962C8B-B14F-4D97-AF65-F5344CB8AC3E}">
        <p14:creationId xmlns:p14="http://schemas.microsoft.com/office/powerpoint/2010/main" val="3927172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BC8A-3C61-5BE6-3755-F43292F18F53}"/>
              </a:ext>
            </a:extLst>
          </p:cNvPr>
          <p:cNvSpPr>
            <a:spLocks noGrp="1"/>
          </p:cNvSpPr>
          <p:nvPr>
            <p:ph type="title"/>
          </p:nvPr>
        </p:nvSpPr>
        <p:spPr/>
        <p:txBody>
          <a:bodyPr/>
          <a:lstStyle/>
          <a:p>
            <a:r>
              <a:rPr lang="en-US" dirty="0"/>
              <a:t>Fertility and Pregnancy</a:t>
            </a:r>
          </a:p>
        </p:txBody>
      </p:sp>
      <p:sp>
        <p:nvSpPr>
          <p:cNvPr id="3" name="Content Placeholder 2">
            <a:extLst>
              <a:ext uri="{FF2B5EF4-FFF2-40B4-BE49-F238E27FC236}">
                <a16:creationId xmlns:a16="http://schemas.microsoft.com/office/drawing/2014/main" id="{56B49189-FC6C-C53E-10BE-37E0A0B828CA}"/>
              </a:ext>
            </a:extLst>
          </p:cNvPr>
          <p:cNvSpPr>
            <a:spLocks noGrp="1"/>
          </p:cNvSpPr>
          <p:nvPr>
            <p:ph idx="1"/>
          </p:nvPr>
        </p:nvSpPr>
        <p:spPr/>
        <p:txBody>
          <a:bodyPr>
            <a:normAutofit fontScale="85000" lnSpcReduction="20000"/>
          </a:bodyPr>
          <a:lstStyle/>
          <a:p>
            <a:r>
              <a:rPr lang="en-US" dirty="0"/>
              <a:t>Fertility rates in ADPKD not yet on dialysis are similar to those in general population</a:t>
            </a:r>
          </a:p>
          <a:p>
            <a:r>
              <a:rPr lang="en-US" dirty="0"/>
              <a:t>Higher incidence of ectopic pregnancies, congenital absence of their seminiferous tubules, seminal vesical cysts, and immotile spermatozoa</a:t>
            </a:r>
          </a:p>
          <a:p>
            <a:r>
              <a:rPr lang="en-US" dirty="0"/>
              <a:t>Affected women with normal GFR and normal blood pressure experience pregnancy outcomes similar to those of the general population</a:t>
            </a:r>
          </a:p>
          <a:p>
            <a:r>
              <a:rPr lang="en-US" dirty="0"/>
              <a:t>Pregnancy induced hypertension, worsening hypertension, and preeclampsia occur with increased frequency in women with ADPKD and higher rates of premature delivery</a:t>
            </a:r>
          </a:p>
          <a:p>
            <a:r>
              <a:rPr lang="en-US" dirty="0"/>
              <a:t>Patients with decreased GFR before pregnancy are high risk for midgestational fetal loss and progressive loss of kidney function</a:t>
            </a:r>
          </a:p>
          <a:p>
            <a:r>
              <a:rPr lang="en-US" dirty="0"/>
              <a:t>*Estrogen role in progression</a:t>
            </a:r>
          </a:p>
        </p:txBody>
      </p:sp>
    </p:spTree>
    <p:extLst>
      <p:ext uri="{BB962C8B-B14F-4D97-AF65-F5344CB8AC3E}">
        <p14:creationId xmlns:p14="http://schemas.microsoft.com/office/powerpoint/2010/main" val="3894448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5531-07C1-2989-8C76-3B457BB4555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5AFD5AF-B63E-87F4-E519-90F3723B1423}"/>
              </a:ext>
            </a:extLst>
          </p:cNvPr>
          <p:cNvPicPr>
            <a:picLocks noGrp="1" noChangeAspect="1"/>
          </p:cNvPicPr>
          <p:nvPr>
            <p:ph idx="1"/>
          </p:nvPr>
        </p:nvPicPr>
        <p:blipFill>
          <a:blip r:embed="rId2"/>
          <a:stretch>
            <a:fillRect/>
          </a:stretch>
        </p:blipFill>
        <p:spPr>
          <a:xfrm rot="5400000">
            <a:off x="2618393" y="-1779803"/>
            <a:ext cx="6857610" cy="10417996"/>
          </a:xfrm>
        </p:spPr>
      </p:pic>
      <p:sp>
        <p:nvSpPr>
          <p:cNvPr id="6" name="TextBox 5">
            <a:extLst>
              <a:ext uri="{FF2B5EF4-FFF2-40B4-BE49-F238E27FC236}">
                <a16:creationId xmlns:a16="http://schemas.microsoft.com/office/drawing/2014/main" id="{540820F0-3AA3-4E09-D2B1-C2480BB2EDCB}"/>
              </a:ext>
            </a:extLst>
          </p:cNvPr>
          <p:cNvSpPr txBox="1"/>
          <p:nvPr/>
        </p:nvSpPr>
        <p:spPr>
          <a:xfrm>
            <a:off x="10405998" y="6518708"/>
            <a:ext cx="1786002" cy="369332"/>
          </a:xfrm>
          <a:prstGeom prst="rect">
            <a:avLst/>
          </a:prstGeom>
          <a:noFill/>
        </p:spPr>
        <p:txBody>
          <a:bodyPr wrap="none" rtlCol="0">
            <a:spAutoFit/>
          </a:bodyPr>
          <a:lstStyle/>
          <a:p>
            <a:r>
              <a:rPr lang="en-US" dirty="0" err="1"/>
              <a:t>Chebib</a:t>
            </a:r>
            <a:r>
              <a:rPr lang="en-US" dirty="0"/>
              <a:t>, FT.; et al.</a:t>
            </a:r>
          </a:p>
        </p:txBody>
      </p:sp>
    </p:spTree>
    <p:extLst>
      <p:ext uri="{BB962C8B-B14F-4D97-AF65-F5344CB8AC3E}">
        <p14:creationId xmlns:p14="http://schemas.microsoft.com/office/powerpoint/2010/main" val="359976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CEDF-92AF-7DA4-6FD8-55E26D62A6E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8835109-D576-6E8A-3565-80F007FD6FA2}"/>
              </a:ext>
            </a:extLst>
          </p:cNvPr>
          <p:cNvSpPr>
            <a:spLocks noGrp="1"/>
          </p:cNvSpPr>
          <p:nvPr>
            <p:ph idx="1"/>
          </p:nvPr>
        </p:nvSpPr>
        <p:spPr/>
        <p:txBody>
          <a:bodyPr/>
          <a:lstStyle/>
          <a:p>
            <a:r>
              <a:rPr lang="en-US" dirty="0"/>
              <a:t>3 small cases intermixed throughout</a:t>
            </a:r>
          </a:p>
          <a:p>
            <a:r>
              <a:rPr lang="en-US" dirty="0"/>
              <a:t>Epidemiology</a:t>
            </a:r>
          </a:p>
          <a:p>
            <a:r>
              <a:rPr lang="en-US" dirty="0"/>
              <a:t>Pathogenesis </a:t>
            </a:r>
          </a:p>
          <a:p>
            <a:r>
              <a:rPr lang="en-US" dirty="0"/>
              <a:t>Clinical Manifestations</a:t>
            </a:r>
          </a:p>
          <a:p>
            <a:r>
              <a:rPr lang="en-US" dirty="0"/>
              <a:t>Management</a:t>
            </a:r>
          </a:p>
        </p:txBody>
      </p:sp>
    </p:spTree>
    <p:extLst>
      <p:ext uri="{BB962C8B-B14F-4D97-AF65-F5344CB8AC3E}">
        <p14:creationId xmlns:p14="http://schemas.microsoft.com/office/powerpoint/2010/main" val="3082166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655C-0F92-9E23-F790-86620A793CCC}"/>
              </a:ext>
            </a:extLst>
          </p:cNvPr>
          <p:cNvSpPr>
            <a:spLocks noGrp="1"/>
          </p:cNvSpPr>
          <p:nvPr>
            <p:ph type="title"/>
          </p:nvPr>
        </p:nvSpPr>
        <p:spPr/>
        <p:txBody>
          <a:bodyPr/>
          <a:lstStyle/>
          <a:p>
            <a:r>
              <a:rPr lang="en-US" dirty="0"/>
              <a:t>Treatment: Lifestyle Modifications</a:t>
            </a:r>
          </a:p>
        </p:txBody>
      </p:sp>
      <p:sp>
        <p:nvSpPr>
          <p:cNvPr id="3" name="Content Placeholder 2">
            <a:extLst>
              <a:ext uri="{FF2B5EF4-FFF2-40B4-BE49-F238E27FC236}">
                <a16:creationId xmlns:a16="http://schemas.microsoft.com/office/drawing/2014/main" id="{C5FE175F-BF18-E88F-C771-830FBE41F599}"/>
              </a:ext>
            </a:extLst>
          </p:cNvPr>
          <p:cNvSpPr>
            <a:spLocks noGrp="1"/>
          </p:cNvSpPr>
          <p:nvPr>
            <p:ph idx="1"/>
          </p:nvPr>
        </p:nvSpPr>
        <p:spPr/>
        <p:txBody>
          <a:bodyPr>
            <a:normAutofit fontScale="85000" lnSpcReduction="20000"/>
          </a:bodyPr>
          <a:lstStyle/>
          <a:p>
            <a:r>
              <a:rPr lang="en-US" dirty="0"/>
              <a:t>Dietary salt &lt;2g/day and calorie/protein restriction </a:t>
            </a:r>
          </a:p>
          <a:p>
            <a:pPr lvl="1"/>
            <a:r>
              <a:rPr lang="en-US" dirty="0"/>
              <a:t>Positive correlation between 24hr urine sodium excretion and rate of TKV increase </a:t>
            </a:r>
          </a:p>
          <a:p>
            <a:r>
              <a:rPr lang="en-US" dirty="0"/>
              <a:t>Limit caffeine intake</a:t>
            </a:r>
          </a:p>
          <a:p>
            <a:pPr lvl="1"/>
            <a:r>
              <a:rPr lang="en-US" dirty="0"/>
              <a:t>cAMP production</a:t>
            </a:r>
          </a:p>
          <a:p>
            <a:r>
              <a:rPr lang="en-US" dirty="0"/>
              <a:t>Optimize weight, cardiovascular exercise (non-rigorous), avoid smoking, limit NSAIDs</a:t>
            </a:r>
          </a:p>
          <a:p>
            <a:pPr lvl="1"/>
            <a:r>
              <a:rPr lang="en-US" dirty="0"/>
              <a:t>Overweight and Obesity associated with decline in eGFR and increase in TKV in early ADPKD</a:t>
            </a:r>
          </a:p>
          <a:p>
            <a:r>
              <a:rPr lang="en-US" dirty="0"/>
              <a:t>High water intake (&gt;3L/day)</a:t>
            </a:r>
          </a:p>
          <a:p>
            <a:pPr lvl="1"/>
            <a:r>
              <a:rPr lang="en-US" dirty="0"/>
              <a:t>*if normal renal function</a:t>
            </a:r>
          </a:p>
          <a:p>
            <a:pPr lvl="1"/>
            <a:r>
              <a:rPr lang="en-US" dirty="0"/>
              <a:t>Suppresses vasopressin secretion</a:t>
            </a:r>
          </a:p>
          <a:p>
            <a:pPr lvl="1"/>
            <a:r>
              <a:rPr lang="en-US" dirty="0"/>
              <a:t>Prevention of kidney stones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40700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70C1-9453-C53E-E275-9C0EEE344069}"/>
              </a:ext>
            </a:extLst>
          </p:cNvPr>
          <p:cNvSpPr>
            <a:spLocks noGrp="1"/>
          </p:cNvSpPr>
          <p:nvPr>
            <p:ph type="title"/>
          </p:nvPr>
        </p:nvSpPr>
        <p:spPr/>
        <p:txBody>
          <a:bodyPr/>
          <a:lstStyle/>
          <a:p>
            <a:r>
              <a:rPr lang="en-US" dirty="0"/>
              <a:t>Treatment: Hypertension</a:t>
            </a:r>
          </a:p>
        </p:txBody>
      </p:sp>
      <p:sp>
        <p:nvSpPr>
          <p:cNvPr id="3" name="Content Placeholder 2">
            <a:extLst>
              <a:ext uri="{FF2B5EF4-FFF2-40B4-BE49-F238E27FC236}">
                <a16:creationId xmlns:a16="http://schemas.microsoft.com/office/drawing/2014/main" id="{95979CD5-9F62-55E0-6C2A-E1DF411487D1}"/>
              </a:ext>
            </a:extLst>
          </p:cNvPr>
          <p:cNvSpPr>
            <a:spLocks noGrp="1"/>
          </p:cNvSpPr>
          <p:nvPr>
            <p:ph idx="1"/>
          </p:nvPr>
        </p:nvSpPr>
        <p:spPr/>
        <p:txBody>
          <a:bodyPr>
            <a:normAutofit fontScale="77500" lnSpcReduction="20000"/>
          </a:bodyPr>
          <a:lstStyle/>
          <a:p>
            <a:r>
              <a:rPr lang="en-US" dirty="0"/>
              <a:t>Rigorous BP control</a:t>
            </a:r>
          </a:p>
          <a:p>
            <a:pPr lvl="1"/>
            <a:r>
              <a:rPr lang="en-US" dirty="0"/>
              <a:t>110/75 in young patients with preserved kidney function (HALT PKD trial)</a:t>
            </a:r>
          </a:p>
          <a:p>
            <a:r>
              <a:rPr lang="en-US" dirty="0"/>
              <a:t>Agents</a:t>
            </a:r>
          </a:p>
          <a:p>
            <a:pPr lvl="1"/>
            <a:r>
              <a:rPr lang="en-US" dirty="0"/>
              <a:t>ACE/ARB are 1</a:t>
            </a:r>
            <a:r>
              <a:rPr lang="en-US" baseline="30000" dirty="0"/>
              <a:t>st</a:t>
            </a:r>
            <a:r>
              <a:rPr lang="en-US" dirty="0"/>
              <a:t> line therapy</a:t>
            </a:r>
          </a:p>
          <a:p>
            <a:pPr lvl="2"/>
            <a:r>
              <a:rPr lang="en-US" dirty="0"/>
              <a:t>Slower increase in TKV, reduced albumin extraction, greater reduction in LV mass index</a:t>
            </a:r>
          </a:p>
          <a:p>
            <a:pPr lvl="1"/>
            <a:r>
              <a:rPr lang="en-US" dirty="0"/>
              <a:t>CCB and Diuretics can be used cautiously (may worsen progression)</a:t>
            </a:r>
          </a:p>
          <a:p>
            <a:r>
              <a:rPr lang="en-US" dirty="0"/>
              <a:t>HALT PKD</a:t>
            </a:r>
          </a:p>
          <a:p>
            <a:pPr lvl="1"/>
            <a:r>
              <a:rPr lang="en-US" dirty="0"/>
              <a:t>Population: 15-49 years old (1A and 1B excluded)</a:t>
            </a:r>
          </a:p>
          <a:p>
            <a:pPr lvl="1"/>
            <a:r>
              <a:rPr lang="en-US" dirty="0"/>
              <a:t>Strict BP control associated with a 1% slower increase in total kidney volume </a:t>
            </a:r>
          </a:p>
          <a:p>
            <a:pPr lvl="1"/>
            <a:r>
              <a:rPr lang="en-US" dirty="0"/>
              <a:t>RAAS inhibition with strict BP control 14.2% slower increase in TKV over 5 years</a:t>
            </a:r>
          </a:p>
          <a:p>
            <a:pPr lvl="1"/>
            <a:r>
              <a:rPr lang="en-US" dirty="0"/>
              <a:t>No definitive benefit on progression in eGFR (although slower in strict control over 5 years)</a:t>
            </a:r>
          </a:p>
          <a:p>
            <a:endParaRPr lang="en-US" dirty="0"/>
          </a:p>
          <a:p>
            <a:endParaRPr lang="en-US" dirty="0"/>
          </a:p>
          <a:p>
            <a:endParaRPr lang="en-US" dirty="0"/>
          </a:p>
        </p:txBody>
      </p:sp>
    </p:spTree>
    <p:extLst>
      <p:ext uri="{BB962C8B-B14F-4D97-AF65-F5344CB8AC3E}">
        <p14:creationId xmlns:p14="http://schemas.microsoft.com/office/powerpoint/2010/main" val="3528454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8F57-7406-0CE6-C610-018AB5845702}"/>
              </a:ext>
            </a:extLst>
          </p:cNvPr>
          <p:cNvSpPr>
            <a:spLocks noGrp="1"/>
          </p:cNvSpPr>
          <p:nvPr>
            <p:ph type="title"/>
          </p:nvPr>
        </p:nvSpPr>
        <p:spPr/>
        <p:txBody>
          <a:bodyPr/>
          <a:lstStyle/>
          <a:p>
            <a:r>
              <a:rPr lang="en-US" dirty="0"/>
              <a:t>Treatment: Vasopressin V2R Antagonist</a:t>
            </a:r>
          </a:p>
        </p:txBody>
      </p:sp>
      <p:sp>
        <p:nvSpPr>
          <p:cNvPr id="3" name="Content Placeholder 2">
            <a:extLst>
              <a:ext uri="{FF2B5EF4-FFF2-40B4-BE49-F238E27FC236}">
                <a16:creationId xmlns:a16="http://schemas.microsoft.com/office/drawing/2014/main" id="{8EA85D0F-1351-D26B-F706-A756161A3697}"/>
              </a:ext>
            </a:extLst>
          </p:cNvPr>
          <p:cNvSpPr>
            <a:spLocks noGrp="1"/>
          </p:cNvSpPr>
          <p:nvPr>
            <p:ph idx="1"/>
          </p:nvPr>
        </p:nvSpPr>
        <p:spPr/>
        <p:txBody>
          <a:bodyPr>
            <a:normAutofit fontScale="92500" lnSpcReduction="20000"/>
          </a:bodyPr>
          <a:lstStyle/>
          <a:p>
            <a:r>
              <a:rPr lang="en-US" dirty="0"/>
              <a:t>Tolvaptans</a:t>
            </a:r>
          </a:p>
          <a:p>
            <a:pPr lvl="1"/>
            <a:r>
              <a:rPr lang="en-US" dirty="0"/>
              <a:t>Studies: TEMPO 3:4, TEMPO 4:4, REPRISE</a:t>
            </a:r>
          </a:p>
          <a:p>
            <a:pPr lvl="1"/>
            <a:r>
              <a:rPr lang="en-US" dirty="0"/>
              <a:t>TEMPO 3:4 – RCT of 1445 patients (18-50 with GFR &gt;45, TKV &gt;750cc). 3 year follow-up with tolvaptan treated group with slower rate of kidney volume growth (2.8% vs 5.5% per year) and GFR decline (3.70 to 2.72). Greatest effect within 1</a:t>
            </a:r>
            <a:r>
              <a:rPr lang="en-US" baseline="30000" dirty="0"/>
              <a:t>st</a:t>
            </a:r>
            <a:r>
              <a:rPr lang="en-US" dirty="0"/>
              <a:t> year. Significant proportion of treated patients with hepatocellular injury (LFT elevation, reversed with drug discontinuation)</a:t>
            </a:r>
          </a:p>
          <a:p>
            <a:pPr lvl="2"/>
            <a:r>
              <a:rPr lang="en-US" dirty="0"/>
              <a:t>No difference in decline for low risk of progression</a:t>
            </a:r>
          </a:p>
          <a:p>
            <a:pPr lvl="1"/>
            <a:r>
              <a:rPr lang="en-US" dirty="0"/>
              <a:t>REPRISE – FDA request for data in advanced disease. Reduction in decline of eGFR in those treated with tolvaptan over 1-year; although this effect was not seen in the subgroup of patients aged at least 55 years.</a:t>
            </a:r>
          </a:p>
          <a:p>
            <a:endParaRPr lang="en-US" dirty="0"/>
          </a:p>
          <a:p>
            <a:endParaRPr lang="en-US" dirty="0"/>
          </a:p>
        </p:txBody>
      </p:sp>
    </p:spTree>
    <p:extLst>
      <p:ext uri="{BB962C8B-B14F-4D97-AF65-F5344CB8AC3E}">
        <p14:creationId xmlns:p14="http://schemas.microsoft.com/office/powerpoint/2010/main" val="3736531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E50C-568D-0DF8-8F52-7CA1E04C59F5}"/>
              </a:ext>
            </a:extLst>
          </p:cNvPr>
          <p:cNvSpPr>
            <a:spLocks noGrp="1"/>
          </p:cNvSpPr>
          <p:nvPr>
            <p:ph type="title"/>
          </p:nvPr>
        </p:nvSpPr>
        <p:spPr/>
        <p:txBody>
          <a:bodyPr/>
          <a:lstStyle/>
          <a:p>
            <a:r>
              <a:rPr lang="en-US" dirty="0"/>
              <a:t>Tolvaptan Use</a:t>
            </a:r>
          </a:p>
        </p:txBody>
      </p:sp>
      <p:sp>
        <p:nvSpPr>
          <p:cNvPr id="3" name="Content Placeholder 2">
            <a:extLst>
              <a:ext uri="{FF2B5EF4-FFF2-40B4-BE49-F238E27FC236}">
                <a16:creationId xmlns:a16="http://schemas.microsoft.com/office/drawing/2014/main" id="{8DDDA50D-4A3F-7DCB-569E-4F4C0D493CFE}"/>
              </a:ext>
            </a:extLst>
          </p:cNvPr>
          <p:cNvSpPr>
            <a:spLocks noGrp="1"/>
          </p:cNvSpPr>
          <p:nvPr>
            <p:ph idx="1"/>
          </p:nvPr>
        </p:nvSpPr>
        <p:spPr/>
        <p:txBody>
          <a:bodyPr>
            <a:normAutofit/>
          </a:bodyPr>
          <a:lstStyle/>
          <a:p>
            <a:endParaRPr lang="en-US" dirty="0"/>
          </a:p>
          <a:p>
            <a:r>
              <a:rPr lang="en-US" dirty="0"/>
              <a:t>18–55 years </a:t>
            </a:r>
          </a:p>
          <a:p>
            <a:r>
              <a:rPr lang="en-US" dirty="0"/>
              <a:t>CKD Stage 1-4  </a:t>
            </a:r>
          </a:p>
          <a:p>
            <a:r>
              <a:rPr lang="en-US" dirty="0"/>
              <a:t>High risk (MCIC &gt;1C or PROPKD score &gt;6) </a:t>
            </a:r>
          </a:p>
          <a:p>
            <a:r>
              <a:rPr lang="en-US" dirty="0"/>
              <a:t>Rapid GFR decline: &gt;5ml/min in 1 year or &gt;2.5ml/min per year over 5 years</a:t>
            </a:r>
          </a:p>
          <a:p>
            <a:endParaRPr lang="en-US" dirty="0"/>
          </a:p>
        </p:txBody>
      </p:sp>
    </p:spTree>
    <p:extLst>
      <p:ext uri="{BB962C8B-B14F-4D97-AF65-F5344CB8AC3E}">
        <p14:creationId xmlns:p14="http://schemas.microsoft.com/office/powerpoint/2010/main" val="3650493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97D6-5844-FA4B-B8DC-C82AE28B4224}"/>
              </a:ext>
            </a:extLst>
          </p:cNvPr>
          <p:cNvSpPr>
            <a:spLocks noGrp="1"/>
          </p:cNvSpPr>
          <p:nvPr>
            <p:ph type="title"/>
          </p:nvPr>
        </p:nvSpPr>
        <p:spPr/>
        <p:txBody>
          <a:bodyPr/>
          <a:lstStyle/>
          <a:p>
            <a:r>
              <a:rPr lang="en-US" dirty="0"/>
              <a:t>Treatment: Other</a:t>
            </a:r>
          </a:p>
        </p:txBody>
      </p:sp>
      <p:sp>
        <p:nvSpPr>
          <p:cNvPr id="3" name="Content Placeholder 2">
            <a:extLst>
              <a:ext uri="{FF2B5EF4-FFF2-40B4-BE49-F238E27FC236}">
                <a16:creationId xmlns:a16="http://schemas.microsoft.com/office/drawing/2014/main" id="{320BFB2F-2E63-FC7B-5528-D25B1E240256}"/>
              </a:ext>
            </a:extLst>
          </p:cNvPr>
          <p:cNvSpPr>
            <a:spLocks noGrp="1"/>
          </p:cNvSpPr>
          <p:nvPr>
            <p:ph idx="1"/>
          </p:nvPr>
        </p:nvSpPr>
        <p:spPr/>
        <p:txBody>
          <a:bodyPr>
            <a:normAutofit fontScale="62500" lnSpcReduction="20000"/>
          </a:bodyPr>
          <a:lstStyle/>
          <a:p>
            <a:r>
              <a:rPr lang="en-US" dirty="0"/>
              <a:t>Statins: </a:t>
            </a:r>
          </a:p>
          <a:p>
            <a:pPr lvl="1"/>
            <a:r>
              <a:rPr lang="en-US" dirty="0"/>
              <a:t>Small RCT 110 children (4-21 years) showed pravastatin slowed growth of </a:t>
            </a:r>
            <a:r>
              <a:rPr lang="en-US" dirty="0" err="1"/>
              <a:t>htTKV</a:t>
            </a:r>
            <a:r>
              <a:rPr lang="en-US" dirty="0"/>
              <a:t> over 3 years</a:t>
            </a:r>
          </a:p>
          <a:p>
            <a:pPr lvl="1"/>
            <a:r>
              <a:rPr lang="en-US" dirty="0"/>
              <a:t>Post-hoc analysis of other studies (HALT-PKD) does not confer </a:t>
            </a:r>
          </a:p>
          <a:p>
            <a:r>
              <a:rPr lang="en-US" dirty="0"/>
              <a:t>mTOR Inhibitors: </a:t>
            </a:r>
          </a:p>
          <a:p>
            <a:pPr lvl="1"/>
            <a:r>
              <a:rPr lang="en-US" dirty="0"/>
              <a:t>Preclinical in murine models were encourage however </a:t>
            </a:r>
            <a:r>
              <a:rPr lang="en-US" dirty="0" err="1"/>
              <a:t>everolimus</a:t>
            </a:r>
            <a:r>
              <a:rPr lang="en-US" dirty="0"/>
              <a:t> and rapamycin did not slow decline in eGFR or the increase in TKV</a:t>
            </a:r>
          </a:p>
          <a:p>
            <a:pPr lvl="1"/>
            <a:r>
              <a:rPr lang="en-US" dirty="0"/>
              <a:t>Transplant patients: observed decrease in polycystic liver volumes by 12% (compared to &gt;8% growth)</a:t>
            </a:r>
          </a:p>
          <a:p>
            <a:r>
              <a:rPr lang="en-US" dirty="0"/>
              <a:t>Somatostatin analogs: </a:t>
            </a:r>
          </a:p>
          <a:p>
            <a:pPr lvl="1"/>
            <a:r>
              <a:rPr lang="en-US" dirty="0"/>
              <a:t>Initial improvement at year 1 but results not sustained</a:t>
            </a:r>
          </a:p>
          <a:p>
            <a:pPr lvl="1"/>
            <a:r>
              <a:rPr lang="en-US" dirty="0"/>
              <a:t>More promising data for polycystic liver disease</a:t>
            </a:r>
          </a:p>
          <a:p>
            <a:endParaRPr lang="en-US" dirty="0"/>
          </a:p>
          <a:p>
            <a:r>
              <a:rPr lang="en-US" dirty="0"/>
              <a:t>Deroofing (surgical) for hepatic cysts with severe compression symptoms</a:t>
            </a:r>
          </a:p>
          <a:p>
            <a:r>
              <a:rPr lang="en-US" dirty="0"/>
              <a:t>Percutaneous Drainage of large (&gt;5cm) cysts refractory to antibiotic therapy</a:t>
            </a:r>
          </a:p>
          <a:p>
            <a:endParaRPr lang="en-US" dirty="0"/>
          </a:p>
        </p:txBody>
      </p:sp>
    </p:spTree>
    <p:extLst>
      <p:ext uri="{BB962C8B-B14F-4D97-AF65-F5344CB8AC3E}">
        <p14:creationId xmlns:p14="http://schemas.microsoft.com/office/powerpoint/2010/main" val="2701544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E5C0-0DA9-0E35-20B6-715A5AC4A150}"/>
              </a:ext>
            </a:extLst>
          </p:cNvPr>
          <p:cNvSpPr>
            <a:spLocks noGrp="1"/>
          </p:cNvSpPr>
          <p:nvPr>
            <p:ph type="title"/>
          </p:nvPr>
        </p:nvSpPr>
        <p:spPr/>
        <p:txBody>
          <a:bodyPr/>
          <a:lstStyle/>
          <a:p>
            <a:r>
              <a:rPr lang="en-US" dirty="0"/>
              <a:t>Treatment: Transplant</a:t>
            </a:r>
          </a:p>
        </p:txBody>
      </p:sp>
      <p:sp>
        <p:nvSpPr>
          <p:cNvPr id="3" name="Content Placeholder 2">
            <a:extLst>
              <a:ext uri="{FF2B5EF4-FFF2-40B4-BE49-F238E27FC236}">
                <a16:creationId xmlns:a16="http://schemas.microsoft.com/office/drawing/2014/main" id="{706F9005-A015-155A-7421-F20900F5316C}"/>
              </a:ext>
            </a:extLst>
          </p:cNvPr>
          <p:cNvSpPr>
            <a:spLocks noGrp="1"/>
          </p:cNvSpPr>
          <p:nvPr>
            <p:ph idx="1"/>
          </p:nvPr>
        </p:nvSpPr>
        <p:spPr/>
        <p:txBody>
          <a:bodyPr>
            <a:normAutofit fontScale="85000" lnSpcReduction="20000"/>
          </a:bodyPr>
          <a:lstStyle/>
          <a:p>
            <a:r>
              <a:rPr lang="en-US" dirty="0"/>
              <a:t>Primary treatment option in advanced CKD/ESRD population</a:t>
            </a:r>
          </a:p>
          <a:p>
            <a:r>
              <a:rPr lang="en-US" dirty="0"/>
              <a:t>Native nephrectomy prior to transplantation is indicated only in patients with symptomatic recurrent bleeding, infection, stones, severe pain, massive kidney size preventing allograft placement.</a:t>
            </a:r>
          </a:p>
          <a:p>
            <a:pPr lvl="1"/>
            <a:r>
              <a:rPr lang="en-US" dirty="0"/>
              <a:t>Interference with nutrition/quality of life</a:t>
            </a:r>
          </a:p>
          <a:p>
            <a:endParaRPr lang="en-US" dirty="0"/>
          </a:p>
          <a:p>
            <a:r>
              <a:rPr lang="en-US" dirty="0"/>
              <a:t>ADPKD patients with liver involvement require pretransplant imaging using CT or MRI and measurement of baseline serum CA19- 9 levels</a:t>
            </a:r>
          </a:p>
          <a:p>
            <a:r>
              <a:rPr lang="en-US" dirty="0"/>
              <a:t>Pre-transplant MRI screening of intracranial aneurysms</a:t>
            </a:r>
          </a:p>
          <a:p>
            <a:r>
              <a:rPr lang="en-US" dirty="0"/>
              <a:t>Still require ICA follow-up</a:t>
            </a:r>
          </a:p>
          <a:p>
            <a:endParaRPr lang="en-US" dirty="0"/>
          </a:p>
          <a:p>
            <a:endParaRPr lang="en-US" dirty="0"/>
          </a:p>
        </p:txBody>
      </p:sp>
    </p:spTree>
    <p:extLst>
      <p:ext uri="{BB962C8B-B14F-4D97-AF65-F5344CB8AC3E}">
        <p14:creationId xmlns:p14="http://schemas.microsoft.com/office/powerpoint/2010/main" val="4070602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62BF-B5C4-D118-B4EC-028839A57CBB}"/>
              </a:ext>
            </a:extLst>
          </p:cNvPr>
          <p:cNvSpPr>
            <a:spLocks noGrp="1"/>
          </p:cNvSpPr>
          <p:nvPr>
            <p:ph type="title"/>
          </p:nvPr>
        </p:nvSpPr>
        <p:spPr/>
        <p:txBody>
          <a:bodyPr/>
          <a:lstStyle/>
          <a:p>
            <a:r>
              <a:rPr lang="en-US" dirty="0"/>
              <a:t>Transplant</a:t>
            </a:r>
          </a:p>
        </p:txBody>
      </p:sp>
      <p:sp>
        <p:nvSpPr>
          <p:cNvPr id="3" name="Content Placeholder 2">
            <a:extLst>
              <a:ext uri="{FF2B5EF4-FFF2-40B4-BE49-F238E27FC236}">
                <a16:creationId xmlns:a16="http://schemas.microsoft.com/office/drawing/2014/main" id="{E5368D76-A1F4-85C3-4071-1203A1B45047}"/>
              </a:ext>
            </a:extLst>
          </p:cNvPr>
          <p:cNvSpPr>
            <a:spLocks noGrp="1"/>
          </p:cNvSpPr>
          <p:nvPr>
            <p:ph idx="1"/>
          </p:nvPr>
        </p:nvSpPr>
        <p:spPr/>
        <p:txBody>
          <a:bodyPr>
            <a:normAutofit/>
          </a:bodyPr>
          <a:lstStyle/>
          <a:p>
            <a:r>
              <a:rPr lang="en-US" dirty="0"/>
              <a:t>Native nephrectomy prior to transplantation is indicated only in patients with symptomatic recurrent bleeding, infection, stones, severe pain, or massive kidney size preventing allograft placement.</a:t>
            </a:r>
          </a:p>
          <a:p>
            <a:r>
              <a:rPr lang="en-US" dirty="0"/>
              <a:t>ADPKD patients with liver involvement require pretransplant imaging using CT or MRI and measurement of baseline serum CA19- 9 levels</a:t>
            </a:r>
          </a:p>
          <a:p>
            <a:r>
              <a:rPr lang="en-US" dirty="0"/>
              <a:t>Pre-transplant MRI screening of intracranial aneurysms in patients with ADPKD should follow general recommendations to identify high risk patients, and control of hypertension and </a:t>
            </a:r>
            <a:r>
              <a:rPr lang="en-US" dirty="0" err="1"/>
              <a:t>hyperlipidaemia</a:t>
            </a:r>
            <a:r>
              <a:rPr lang="en-US" dirty="0"/>
              <a:t> is strongly recommended</a:t>
            </a:r>
          </a:p>
          <a:p>
            <a:endParaRPr lang="en-US" dirty="0"/>
          </a:p>
          <a:p>
            <a:endParaRPr lang="en-US" dirty="0"/>
          </a:p>
        </p:txBody>
      </p:sp>
    </p:spTree>
    <p:extLst>
      <p:ext uri="{BB962C8B-B14F-4D97-AF65-F5344CB8AC3E}">
        <p14:creationId xmlns:p14="http://schemas.microsoft.com/office/powerpoint/2010/main" val="3351068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7C7D-924B-97B0-2C89-1494E834C77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3D87429-F5E6-C10B-3272-8F7E08C5942E}"/>
              </a:ext>
            </a:extLst>
          </p:cNvPr>
          <p:cNvPicPr>
            <a:picLocks noGrp="1" noChangeAspect="1"/>
          </p:cNvPicPr>
          <p:nvPr>
            <p:ph idx="1"/>
          </p:nvPr>
        </p:nvPicPr>
        <p:blipFill>
          <a:blip r:embed="rId2"/>
          <a:stretch>
            <a:fillRect/>
          </a:stretch>
        </p:blipFill>
        <p:spPr>
          <a:xfrm rot="5400000">
            <a:off x="3936905" y="-2296956"/>
            <a:ext cx="4318191" cy="11451912"/>
          </a:xfrm>
        </p:spPr>
      </p:pic>
      <p:sp>
        <p:nvSpPr>
          <p:cNvPr id="6" name="TextBox 5">
            <a:extLst>
              <a:ext uri="{FF2B5EF4-FFF2-40B4-BE49-F238E27FC236}">
                <a16:creationId xmlns:a16="http://schemas.microsoft.com/office/drawing/2014/main" id="{78CEEB40-7C5C-72B5-C62E-94C21B05DCC0}"/>
              </a:ext>
            </a:extLst>
          </p:cNvPr>
          <p:cNvSpPr txBox="1"/>
          <p:nvPr/>
        </p:nvSpPr>
        <p:spPr>
          <a:xfrm>
            <a:off x="10505192" y="6482208"/>
            <a:ext cx="1686808" cy="369332"/>
          </a:xfrm>
          <a:prstGeom prst="rect">
            <a:avLst/>
          </a:prstGeom>
          <a:noFill/>
        </p:spPr>
        <p:txBody>
          <a:bodyPr wrap="none" rtlCol="0">
            <a:spAutoFit/>
          </a:bodyPr>
          <a:lstStyle/>
          <a:p>
            <a:r>
              <a:rPr lang="en-US" dirty="0"/>
              <a:t>Rastogi, A. et al.</a:t>
            </a:r>
          </a:p>
        </p:txBody>
      </p:sp>
    </p:spTree>
    <p:extLst>
      <p:ext uri="{BB962C8B-B14F-4D97-AF65-F5344CB8AC3E}">
        <p14:creationId xmlns:p14="http://schemas.microsoft.com/office/powerpoint/2010/main" val="2435434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DFAB-0CFD-5482-4A53-BA1D6A53342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9926C77-8841-0893-5E60-42FC8B6B49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1612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A180-5C07-B8D9-91FC-2477DD7CF49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A26449F-E5F8-FF1F-0BF5-A6D911F40922}"/>
              </a:ext>
            </a:extLst>
          </p:cNvPr>
          <p:cNvSpPr>
            <a:spLocks noGrp="1"/>
          </p:cNvSpPr>
          <p:nvPr>
            <p:ph idx="1"/>
          </p:nvPr>
        </p:nvSpPr>
        <p:spPr/>
        <p:txBody>
          <a:bodyPr>
            <a:normAutofit fontScale="77500" lnSpcReduction="20000"/>
          </a:bodyPr>
          <a:lstStyle/>
          <a:p>
            <a:r>
              <a:rPr lang="en-US" dirty="0"/>
              <a:t>Bergmann, C.; et al. Polycystic Kidney Disease. Nature Review</a:t>
            </a:r>
          </a:p>
          <a:p>
            <a:r>
              <a:rPr lang="en-US" dirty="0" err="1"/>
              <a:t>Chebib</a:t>
            </a:r>
            <a:r>
              <a:rPr lang="en-US" dirty="0"/>
              <a:t>, FT.; et al. ADPKD: Core Curriculum. AJKD</a:t>
            </a:r>
          </a:p>
          <a:p>
            <a:r>
              <a:rPr lang="en-US" dirty="0" err="1"/>
              <a:t>Cornec</a:t>
            </a:r>
            <a:r>
              <a:rPr lang="en-US" dirty="0"/>
              <a:t>-Le Gall, E.; et al. ADPKD. Lancet</a:t>
            </a:r>
          </a:p>
          <a:p>
            <a:r>
              <a:rPr lang="en-US" dirty="0"/>
              <a:t>Gaur, P.; et al. ADPKD: What Radiologist Should Know. BR J Radiology</a:t>
            </a:r>
          </a:p>
          <a:p>
            <a:r>
              <a:rPr lang="en-US" dirty="0"/>
              <a:t>Gordon, GE.; et al. Assessing Risk of Progression in ADPKD. CJASN</a:t>
            </a:r>
          </a:p>
          <a:p>
            <a:r>
              <a:rPr lang="en-US" dirty="0"/>
              <a:t>Grantham, JJ.; ADPKD. NEJM</a:t>
            </a:r>
          </a:p>
          <a:p>
            <a:r>
              <a:rPr lang="en-US" dirty="0"/>
              <a:t>KDIGO: ADPKD Executive summary 2015</a:t>
            </a:r>
          </a:p>
          <a:p>
            <a:r>
              <a:rPr lang="en-US" dirty="0"/>
              <a:t>NKF Primer on Kidney Disease, 7ed.</a:t>
            </a:r>
          </a:p>
          <a:p>
            <a:r>
              <a:rPr lang="en-US" dirty="0"/>
              <a:t>Rastogi, A.; et al. ADPKD: Updated perspectives. </a:t>
            </a:r>
            <a:r>
              <a:rPr lang="en-US" dirty="0" err="1"/>
              <a:t>Therapetuics</a:t>
            </a:r>
            <a:r>
              <a:rPr lang="en-US" dirty="0"/>
              <a:t> and Clinical Risk Management</a:t>
            </a:r>
          </a:p>
        </p:txBody>
      </p:sp>
    </p:spTree>
    <p:extLst>
      <p:ext uri="{BB962C8B-B14F-4D97-AF65-F5344CB8AC3E}">
        <p14:creationId xmlns:p14="http://schemas.microsoft.com/office/powerpoint/2010/main" val="321016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9FA5-ADDE-F8F4-0D13-842F5FCCFF79}"/>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4F2EBE69-D904-2106-6779-81DD1629B5E8}"/>
              </a:ext>
            </a:extLst>
          </p:cNvPr>
          <p:cNvSpPr>
            <a:spLocks noGrp="1"/>
          </p:cNvSpPr>
          <p:nvPr>
            <p:ph idx="1"/>
          </p:nvPr>
        </p:nvSpPr>
        <p:spPr/>
        <p:txBody>
          <a:bodyPr>
            <a:normAutofit lnSpcReduction="10000"/>
          </a:bodyPr>
          <a:lstStyle/>
          <a:p>
            <a:r>
              <a:rPr lang="en-US" dirty="0"/>
              <a:t>18 year old female with past medical history of ADHD (on </a:t>
            </a:r>
            <a:r>
              <a:rPr lang="en-US" dirty="0" err="1"/>
              <a:t>lisdexamfetamine</a:t>
            </a:r>
            <a:r>
              <a:rPr lang="en-US" dirty="0"/>
              <a:t>). Patient underwent RUQ pain work-up with mild elevation in LFTs improved with removing gluten from diet (celiac panel negative). Upon work-up was noted to have renal cysts on RUQ US. Designated Renal US noted with cluster of cysts on right upper pole. </a:t>
            </a:r>
          </a:p>
          <a:p>
            <a:r>
              <a:rPr lang="en-US" dirty="0"/>
              <a:t>R 11.4cm, L 11.6cm. Normal position and echogenicity. No scarring. </a:t>
            </a:r>
          </a:p>
          <a:p>
            <a:r>
              <a:rPr lang="en-US" dirty="0"/>
              <a:t>Cluster of cysts in upper pole of the right kidney. Cysts appear anechoic and at least 4 present. 2.8cmx3.6cm with largest cyst 2.3x1.5.1.9cm. This larger cyst may contain a septation or possibly 2 smaller cysts combined</a:t>
            </a:r>
          </a:p>
        </p:txBody>
      </p:sp>
    </p:spTree>
    <p:extLst>
      <p:ext uri="{BB962C8B-B14F-4D97-AF65-F5344CB8AC3E}">
        <p14:creationId xmlns:p14="http://schemas.microsoft.com/office/powerpoint/2010/main" val="389254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FBB6-6045-FCF4-83C3-EC6F67D2DCE4}"/>
              </a:ext>
            </a:extLst>
          </p:cNvPr>
          <p:cNvSpPr>
            <a:spLocks noGrp="1"/>
          </p:cNvSpPr>
          <p:nvPr>
            <p:ph type="title"/>
          </p:nvPr>
        </p:nvSpPr>
        <p:spPr/>
        <p:txBody>
          <a:bodyPr/>
          <a:lstStyle/>
          <a:p>
            <a:r>
              <a:rPr lang="en-US" dirty="0"/>
              <a:t>Differential?</a:t>
            </a:r>
          </a:p>
        </p:txBody>
      </p:sp>
      <p:sp>
        <p:nvSpPr>
          <p:cNvPr id="3" name="Content Placeholder 2">
            <a:extLst>
              <a:ext uri="{FF2B5EF4-FFF2-40B4-BE49-F238E27FC236}">
                <a16:creationId xmlns:a16="http://schemas.microsoft.com/office/drawing/2014/main" id="{759BFB0E-74E4-8789-2B7E-66FAC238DB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6664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FBB6-6045-FCF4-83C3-EC6F67D2DCE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8440253-E9F5-E6A8-2913-80BD30B01216}"/>
              </a:ext>
            </a:extLst>
          </p:cNvPr>
          <p:cNvPicPr>
            <a:picLocks noGrp="1" noChangeAspect="1"/>
          </p:cNvPicPr>
          <p:nvPr>
            <p:ph idx="1"/>
          </p:nvPr>
        </p:nvPicPr>
        <p:blipFill>
          <a:blip r:embed="rId2"/>
          <a:stretch>
            <a:fillRect/>
          </a:stretch>
        </p:blipFill>
        <p:spPr>
          <a:xfrm rot="5400000">
            <a:off x="1366075" y="-1366074"/>
            <a:ext cx="6837372" cy="9569521"/>
          </a:xfrm>
        </p:spPr>
      </p:pic>
      <p:sp>
        <p:nvSpPr>
          <p:cNvPr id="7" name="TextBox 6">
            <a:extLst>
              <a:ext uri="{FF2B5EF4-FFF2-40B4-BE49-F238E27FC236}">
                <a16:creationId xmlns:a16="http://schemas.microsoft.com/office/drawing/2014/main" id="{B0FFFFA5-CB63-6195-DA81-09D2DB44693D}"/>
              </a:ext>
            </a:extLst>
          </p:cNvPr>
          <p:cNvSpPr txBox="1"/>
          <p:nvPr/>
        </p:nvSpPr>
        <p:spPr>
          <a:xfrm>
            <a:off x="10405998" y="6518708"/>
            <a:ext cx="1786002" cy="369332"/>
          </a:xfrm>
          <a:prstGeom prst="rect">
            <a:avLst/>
          </a:prstGeom>
          <a:noFill/>
        </p:spPr>
        <p:txBody>
          <a:bodyPr wrap="none" rtlCol="0">
            <a:spAutoFit/>
          </a:bodyPr>
          <a:lstStyle/>
          <a:p>
            <a:r>
              <a:rPr lang="en-US" dirty="0" err="1"/>
              <a:t>Chebib</a:t>
            </a:r>
            <a:r>
              <a:rPr lang="en-US" dirty="0"/>
              <a:t>, FT.; et al.</a:t>
            </a:r>
          </a:p>
        </p:txBody>
      </p:sp>
    </p:spTree>
    <p:extLst>
      <p:ext uri="{BB962C8B-B14F-4D97-AF65-F5344CB8AC3E}">
        <p14:creationId xmlns:p14="http://schemas.microsoft.com/office/powerpoint/2010/main" val="2671136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B00-3FE0-51AC-F7B4-174A2216F397}"/>
              </a:ext>
            </a:extLst>
          </p:cNvPr>
          <p:cNvSpPr>
            <a:spLocks noGrp="1"/>
          </p:cNvSpPr>
          <p:nvPr>
            <p:ph type="title"/>
          </p:nvPr>
        </p:nvSpPr>
        <p:spPr/>
        <p:txBody>
          <a:bodyPr/>
          <a:lstStyle/>
          <a:p>
            <a:r>
              <a:rPr lang="en-US" dirty="0"/>
              <a:t>CT findings</a:t>
            </a:r>
          </a:p>
        </p:txBody>
      </p:sp>
      <p:sp>
        <p:nvSpPr>
          <p:cNvPr id="3" name="Content Placeholder 2">
            <a:extLst>
              <a:ext uri="{FF2B5EF4-FFF2-40B4-BE49-F238E27FC236}">
                <a16:creationId xmlns:a16="http://schemas.microsoft.com/office/drawing/2014/main" id="{42D7E3ED-D1F2-7DE1-B28C-84AACF9720E4}"/>
              </a:ext>
            </a:extLst>
          </p:cNvPr>
          <p:cNvSpPr>
            <a:spLocks noGrp="1"/>
          </p:cNvSpPr>
          <p:nvPr>
            <p:ph idx="1"/>
          </p:nvPr>
        </p:nvSpPr>
        <p:spPr/>
        <p:txBody>
          <a:bodyPr/>
          <a:lstStyle/>
          <a:p>
            <a:r>
              <a:rPr lang="en-US" dirty="0"/>
              <a:t>In the upper lateral right kidney there is a lobulated predominantly cystic mass measuring 3.6 x 2.3 x 3.8 cm this has several thin septations, some of which have some linear calcification. </a:t>
            </a:r>
            <a:r>
              <a:rPr lang="en-US" dirty="0" err="1"/>
              <a:t>Bosniak</a:t>
            </a:r>
            <a:r>
              <a:rPr lang="en-US" dirty="0"/>
              <a:t> 2F </a:t>
            </a:r>
          </a:p>
          <a:p>
            <a:endParaRPr lang="en-US" dirty="0"/>
          </a:p>
        </p:txBody>
      </p:sp>
    </p:spTree>
    <p:extLst>
      <p:ext uri="{BB962C8B-B14F-4D97-AF65-F5344CB8AC3E}">
        <p14:creationId xmlns:p14="http://schemas.microsoft.com/office/powerpoint/2010/main" val="378820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345A-E829-019C-4DAF-B67B7A45BCFA}"/>
              </a:ext>
            </a:extLst>
          </p:cNvPr>
          <p:cNvSpPr>
            <a:spLocks noGrp="1"/>
          </p:cNvSpPr>
          <p:nvPr>
            <p:ph type="title"/>
          </p:nvPr>
        </p:nvSpPr>
        <p:spPr/>
        <p:txBody>
          <a:bodyPr/>
          <a:lstStyle/>
          <a:p>
            <a:r>
              <a:rPr lang="en-US" dirty="0"/>
              <a:t>Autosomal Dominant Polycystic Kidney Disease</a:t>
            </a:r>
          </a:p>
        </p:txBody>
      </p:sp>
      <p:sp>
        <p:nvSpPr>
          <p:cNvPr id="3" name="Content Placeholder 2">
            <a:extLst>
              <a:ext uri="{FF2B5EF4-FFF2-40B4-BE49-F238E27FC236}">
                <a16:creationId xmlns:a16="http://schemas.microsoft.com/office/drawing/2014/main" id="{4309D4C1-F555-DCA0-63F8-229C7D1002B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378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D74E-3052-C82E-BC6D-6C07AB858426}"/>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5450DEC5-5F73-D56D-70A7-D4BBBF4EDD60}"/>
              </a:ext>
            </a:extLst>
          </p:cNvPr>
          <p:cNvSpPr>
            <a:spLocks noGrp="1"/>
          </p:cNvSpPr>
          <p:nvPr>
            <p:ph idx="1"/>
          </p:nvPr>
        </p:nvSpPr>
        <p:spPr/>
        <p:txBody>
          <a:bodyPr/>
          <a:lstStyle/>
          <a:p>
            <a:r>
              <a:rPr lang="en-US" dirty="0"/>
              <a:t>ADPKD is the most common inherited kidney disorder occurring in 1:400-1000 live births </a:t>
            </a:r>
          </a:p>
          <a:p>
            <a:r>
              <a:rPr lang="en-US" dirty="0"/>
              <a:t>5-15% spontaneous mutation</a:t>
            </a:r>
          </a:p>
          <a:p>
            <a:r>
              <a:rPr lang="en-US" dirty="0"/>
              <a:t>All ethnic groups equally</a:t>
            </a:r>
          </a:p>
          <a:p>
            <a:r>
              <a:rPr lang="en-US" dirty="0"/>
              <a:t>Approximately 5% of ESRD population in US with ADPKD (10 of &lt;60)</a:t>
            </a:r>
          </a:p>
          <a:p>
            <a:r>
              <a:rPr lang="en-US" dirty="0"/>
              <a:t>ADPKD is a systemic disorder</a:t>
            </a:r>
          </a:p>
        </p:txBody>
      </p:sp>
    </p:spTree>
    <p:extLst>
      <p:ext uri="{BB962C8B-B14F-4D97-AF65-F5344CB8AC3E}">
        <p14:creationId xmlns:p14="http://schemas.microsoft.com/office/powerpoint/2010/main" val="389047456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{1F27F505-9A87-8745-AFCA-506E1C6C8130}tf10001073</Template>
  <TotalTime>823</TotalTime>
  <Words>2341</Words>
  <Application>Microsoft Macintosh PowerPoint</Application>
  <PresentationFormat>Widescreen</PresentationFormat>
  <Paragraphs>219</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Tw Cen MT</vt:lpstr>
      <vt:lpstr>Droplet</vt:lpstr>
      <vt:lpstr>Clinical Case Conference If You Incyst</vt:lpstr>
      <vt:lpstr>Disclosures</vt:lpstr>
      <vt:lpstr>Outline</vt:lpstr>
      <vt:lpstr>Case 1</vt:lpstr>
      <vt:lpstr>Differential?</vt:lpstr>
      <vt:lpstr>PowerPoint Presentation</vt:lpstr>
      <vt:lpstr>CT findings</vt:lpstr>
      <vt:lpstr>Autosomal Dominant Polycystic Kidney Disease</vt:lpstr>
      <vt:lpstr>Epidemiology</vt:lpstr>
      <vt:lpstr>Pathogenesis/Genetics</vt:lpstr>
      <vt:lpstr>PowerPoint Presentation</vt:lpstr>
      <vt:lpstr>PowerPoint Presentation</vt:lpstr>
      <vt:lpstr>PowerPoint Presentation</vt:lpstr>
      <vt:lpstr>Diagnosis</vt:lpstr>
      <vt:lpstr>PowerPoint Presentation</vt:lpstr>
      <vt:lpstr>Case 2</vt:lpstr>
      <vt:lpstr>PowerPoint Presentation</vt:lpstr>
      <vt:lpstr>Kidney Manifestations</vt:lpstr>
      <vt:lpstr>PowerPoint Presentation</vt:lpstr>
      <vt:lpstr>Total Kidney Volume</vt:lpstr>
      <vt:lpstr>PowerPoint Presentation</vt:lpstr>
      <vt:lpstr>Other Kidney Manifestations and Complications</vt:lpstr>
      <vt:lpstr>Hypertension</vt:lpstr>
      <vt:lpstr>Case 3</vt:lpstr>
      <vt:lpstr>Extrarenal Manifestations</vt:lpstr>
      <vt:lpstr>Intracranial Aneurysms </vt:lpstr>
      <vt:lpstr>Intracranial Aneurysms Continued</vt:lpstr>
      <vt:lpstr>Fertility and Pregnancy</vt:lpstr>
      <vt:lpstr>PowerPoint Presentation</vt:lpstr>
      <vt:lpstr>Treatment: Lifestyle Modifications</vt:lpstr>
      <vt:lpstr>Treatment: Hypertension</vt:lpstr>
      <vt:lpstr>Treatment: Vasopressin V2R Antagonist</vt:lpstr>
      <vt:lpstr>Tolvaptan Use</vt:lpstr>
      <vt:lpstr>Treatment: Other</vt:lpstr>
      <vt:lpstr>Treatment: Transplant</vt:lpstr>
      <vt:lpstr>Transplant</vt:lpstr>
      <vt:lpstr>PowerPoint Presentation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Case Conference If You Incyst</dc:title>
  <dc:creator>Jake Nysather</dc:creator>
  <cp:lastModifiedBy>Jake Nysather</cp:lastModifiedBy>
  <cp:revision>49</cp:revision>
  <dcterms:created xsi:type="dcterms:W3CDTF">2022-08-01T14:56:21Z</dcterms:created>
  <dcterms:modified xsi:type="dcterms:W3CDTF">2022-08-02T04:39:45Z</dcterms:modified>
</cp:coreProperties>
</file>