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316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318" r:id="rId15"/>
    <p:sldId id="269" r:id="rId16"/>
    <p:sldId id="319" r:id="rId17"/>
    <p:sldId id="270" r:id="rId18"/>
    <p:sldId id="271" r:id="rId19"/>
    <p:sldId id="320" r:id="rId20"/>
    <p:sldId id="272" r:id="rId21"/>
    <p:sldId id="273" r:id="rId22"/>
    <p:sldId id="313" r:id="rId23"/>
    <p:sldId id="315" r:id="rId24"/>
    <p:sldId id="274" r:id="rId25"/>
    <p:sldId id="275" r:id="rId26"/>
    <p:sldId id="276" r:id="rId27"/>
    <p:sldId id="277" r:id="rId28"/>
    <p:sldId id="278" r:id="rId29"/>
    <p:sldId id="279" r:id="rId30"/>
    <p:sldId id="31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 snapToObjects="1">
      <p:cViewPr varScale="1">
        <p:scale>
          <a:sx n="106" d="100"/>
          <a:sy n="106" d="100"/>
        </p:scale>
        <p:origin x="133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D26C2-3A9C-804D-83E7-45A60D5D01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109523-74CE-6F4C-9C0C-69F3C51CCF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6C909-65A3-BE45-919C-B459F5AC2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2385E-BAC7-3F42-B91F-3AC00928A3BA}" type="datetimeFigureOut">
              <a:rPr lang="en-US" smtClean="0"/>
              <a:t>7/8/25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4C3F9-13BB-7941-B1D8-A7E2D5DD6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CF664D-FAAA-8941-AF02-A1EA2FE80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3308A-F5A5-2645-A21E-6DE554696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169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242E3-EF99-1643-ADBC-03741363F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DB1F57-C50E-2E41-A303-65BB9F573E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A5FDD-A4C2-ED4D-BB4D-BAC16B77C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2385E-BAC7-3F42-B91F-3AC00928A3BA}" type="datetimeFigureOut">
              <a:rPr lang="en-US" smtClean="0"/>
              <a:t>7/8/25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B2E45-FB65-6848-8F0F-48EFB7719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86DB3-7305-2945-B141-0D030B0B9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3308A-F5A5-2645-A21E-6DE554696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67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3ADD47-B50A-5740-9397-CF75BD948D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EEAD68-E37C-B341-9AC6-5A2759B278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75192-3307-404A-B82E-44C019940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2385E-BAC7-3F42-B91F-3AC00928A3BA}" type="datetimeFigureOut">
              <a:rPr lang="en-US" smtClean="0"/>
              <a:t>7/8/25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7AAE6A-485F-AC42-8E25-CC7D24C5C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E8B23-E473-1243-852A-1D152F250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3308A-F5A5-2645-A21E-6DE554696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84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783B6-120A-FE45-9905-20C90F3DB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FF4D8-2AD3-494E-A40A-9F0FA37F16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D01207-430B-B14A-BB70-5B25F23C7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2385E-BAC7-3F42-B91F-3AC00928A3BA}" type="datetimeFigureOut">
              <a:rPr lang="en-US" smtClean="0"/>
              <a:t>7/8/25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42A27-58E5-2F47-9E80-2550970C8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C31A3-D2A5-2A4E-85F3-714158CEB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3308A-F5A5-2645-A21E-6DE554696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050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A70E2-7395-D04D-B962-583951A2B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192062-41A2-DB43-902E-60B57BCE1A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A78011-E7DC-9849-AB2D-8C19F35C1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2385E-BAC7-3F42-B91F-3AC00928A3BA}" type="datetimeFigureOut">
              <a:rPr lang="en-US" smtClean="0"/>
              <a:t>7/8/25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BB5BEC-B024-5649-A0F0-F222D13D7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34D5E-4ACE-E84D-8D48-28C10BBD1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3308A-F5A5-2645-A21E-6DE554696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62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830E6-C96A-E945-AE78-9434DDF88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1391D-04AB-B547-81DC-76A60501DF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C6F124-9AD5-E94B-B33F-5F398E22B2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B945C5-A261-F440-9A80-311C02D8B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2385E-BAC7-3F42-B91F-3AC00928A3BA}" type="datetimeFigureOut">
              <a:rPr lang="en-US" smtClean="0"/>
              <a:t>7/8/25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EE7FF4-FF83-9041-9E55-AC5EF3BF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92E713-4E85-0C4C-BA42-A75678992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3308A-F5A5-2645-A21E-6DE554696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868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93DE7-7F75-FB41-B144-1889EEDDC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2AAD04-F623-D94D-889B-B2A55762F6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459CAD-5B40-654B-BF87-2C362F5BCA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23DF5-48C4-9F48-8DBC-CCD43A3BBD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2D75C2-F283-7A49-8643-2969687107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100DF5-4F4B-4D4B-8F5D-BEEC426C8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2385E-BAC7-3F42-B91F-3AC00928A3BA}" type="datetimeFigureOut">
              <a:rPr lang="en-US" smtClean="0"/>
              <a:t>7/8/25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FE846F-3834-894F-8C22-DD909A15E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E4CDAF-0C1C-FF40-B488-4C86E7FA1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3308A-F5A5-2645-A21E-6DE554696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7C7EF-1D0F-6B4A-8BEB-2BE61327B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8A3CC5-A518-B142-A454-EA90D94AA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2385E-BAC7-3F42-B91F-3AC00928A3BA}" type="datetimeFigureOut">
              <a:rPr lang="en-US" smtClean="0"/>
              <a:t>7/8/25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9F03EA-8B04-1B46-9059-DF5977C2C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4E6C8E-144D-114C-B54C-11997C11E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3308A-F5A5-2645-A21E-6DE554696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430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8997B1-3171-A44D-997A-E64C52863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2385E-BAC7-3F42-B91F-3AC00928A3BA}" type="datetimeFigureOut">
              <a:rPr lang="en-US" smtClean="0"/>
              <a:t>7/8/25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C442FC-09D8-2E49-9C84-67A7AA512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978C09-144F-384C-985E-61BBAACBC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3308A-F5A5-2645-A21E-6DE554696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624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98CA0-618E-2B43-BE72-7BBF187C7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BF215-2684-5B40-A343-8CD779ECC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ED8AE0-A638-714F-ADDB-B073C9D7FA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B71117-4DAF-F84C-BFDC-2C5F51F26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2385E-BAC7-3F42-B91F-3AC00928A3BA}" type="datetimeFigureOut">
              <a:rPr lang="en-US" smtClean="0"/>
              <a:t>7/8/25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F3A216-EFD5-9744-BFAC-42A3C963F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CF4B3D-1B3E-6F43-A37B-E6FEE37D9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3308A-F5A5-2645-A21E-6DE554696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55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583F-DF50-A34E-AE06-78A0B3F6F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1EF328-92B7-EE43-A0AC-619CB157EB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16E9B3-3B82-DB4E-83D5-5C15BD38FD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3844E5-6317-2F43-82BB-8C4C84886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2385E-BAC7-3F42-B91F-3AC00928A3BA}" type="datetimeFigureOut">
              <a:rPr lang="en-US" smtClean="0"/>
              <a:t>7/8/25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8FF3F8-6C18-8647-9FEB-C13961113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19DC7-B7BE-1947-8BAC-2E5F8A2E3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3308A-F5A5-2645-A21E-6DE554696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164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8913E9-7E4F-DC45-BE2A-1F1372FC0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A487D0-CBB4-2E44-9BA6-3C271C812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67A58-6F45-F846-90C7-9A9D00C2D2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2385E-BAC7-3F42-B91F-3AC00928A3BA}" type="datetimeFigureOut">
              <a:rPr lang="en-US" smtClean="0"/>
              <a:t>7/8/25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19659-DA8D-DD47-9BCE-0D183EA143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C870C-E866-1E45-87F6-7061964207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3308A-F5A5-2645-A21E-6DE554696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959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kdpc.org/risk-models.html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917BCA-DFD5-6843-96D8-77865754E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12D23C-F289-2D4E-8D92-627DF9D287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Chronic Kidney Disease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2EFC4A-EC21-1E4F-B830-79E2536B3F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Jacob Nysather D.</a:t>
            </a:r>
            <a:r>
              <a:rPr lang="en-US">
                <a:solidFill>
                  <a:schemeClr val="bg1"/>
                </a:solidFill>
              </a:rPr>
              <a:t>O.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477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393AA7-1BEF-974D-A553-480D52E91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98CE5FB-6038-934F-A804-342BA74AD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B5AF1A9-D738-9847-A5AA-4B7902C3AE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2" descr="The New GFR Equations — NephJC">
            <a:extLst>
              <a:ext uri="{FF2B5EF4-FFF2-40B4-BE49-F238E27FC236}">
                <a16:creationId xmlns:a16="http://schemas.microsoft.com/office/drawing/2014/main" id="{A9240DCA-C020-F5C3-272D-BA9372388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908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393AA7-1BEF-974D-A553-480D52E91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98CE5FB-6038-934F-A804-342BA74AD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B5AF1A9-D738-9847-A5AA-4B7902C3AE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BD4962D3-9FD9-8BD0-7E53-40808B586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4113" y="1253331"/>
            <a:ext cx="912377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66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393AA7-1BEF-974D-A553-480D52E91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98CE5FB-6038-934F-A804-342BA74AD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2430" y="365125"/>
            <a:ext cx="5641369" cy="1325563"/>
          </a:xfrm>
        </p:spPr>
        <p:txBody>
          <a:bodyPr/>
          <a:lstStyle/>
          <a:p>
            <a:pPr algn="ctr"/>
            <a:r>
              <a:rPr lang="en-US" b="1" dirty="0"/>
              <a:t>Cystatin C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B5AF1A9-D738-9847-A5AA-4B7902C3A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25625"/>
            <a:ext cx="5257800" cy="3948451"/>
          </a:xfrm>
        </p:spPr>
        <p:txBody>
          <a:bodyPr/>
          <a:lstStyle/>
          <a:p>
            <a:r>
              <a:rPr lang="en-US" dirty="0"/>
              <a:t>All nucleated cells</a:t>
            </a:r>
          </a:p>
          <a:p>
            <a:endParaRPr lang="en-US" dirty="0"/>
          </a:p>
          <a:p>
            <a:r>
              <a:rPr lang="en-US" dirty="0"/>
              <a:t>↑ cell turn-over = ↑ Cystatin C</a:t>
            </a:r>
          </a:p>
          <a:p>
            <a:endParaRPr lang="en-US" dirty="0"/>
          </a:p>
          <a:p>
            <a:r>
              <a:rPr lang="en-US" dirty="0"/>
              <a:t>Cancer, Inflammation, Adiposity, Thyroid, Steroid use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2AEC62-E198-C2F7-84B9-D4A9B7ABE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8074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3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393AA7-1BEF-974D-A553-480D52E91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98CE5FB-6038-934F-A804-342BA74AD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B5AF1A9-D738-9847-A5AA-4B7902C3AE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97F8A16B-079C-5994-7F75-7FBDCDEC4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7990" y="547041"/>
            <a:ext cx="7185936" cy="576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88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C935F7D-3E6B-E44B-A803-200886236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12D23C-F289-2D4E-8D92-627DF9D287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Pathophysiology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2EFC4A-EC21-1E4F-B830-79E2536B3F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094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393AA7-1BEF-974D-A553-480D52E91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7676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98CE5FB-6038-934F-A804-342BA74AD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Pathophysiology of Chronic Kidney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B5AF1A9-D738-9847-A5AA-4B7902C3AE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FC87C52E-32E9-C1DF-3143-D3FD65507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03" y="1911234"/>
            <a:ext cx="5807704" cy="4351338"/>
          </a:xfrm>
          <a:prstGeom prst="rect">
            <a:avLst/>
          </a:prstGeom>
        </p:spPr>
      </p:pic>
      <p:pic>
        <p:nvPicPr>
          <p:cNvPr id="6" name="Picture 2" descr="Chronic kidney disease - Symptoms and causes - Mayo Clinic">
            <a:extLst>
              <a:ext uri="{FF2B5EF4-FFF2-40B4-BE49-F238E27FC236}">
                <a16:creationId xmlns:a16="http://schemas.microsoft.com/office/drawing/2014/main" id="{AFAC627B-5486-CA24-2B0A-BF25C03C8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72" y="2163424"/>
            <a:ext cx="5500628" cy="384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84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C935F7D-3E6B-E44B-A803-200886236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12D23C-F289-2D4E-8D92-627DF9D287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Determining the Cause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2EFC4A-EC21-1E4F-B830-79E2536B3F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84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393AA7-1BEF-974D-A553-480D52E91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98CE5FB-6038-934F-A804-342BA74AD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Determining the Cause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B5AF1A9-D738-9847-A5AA-4B7902C3AE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FE6E5373-A46F-E212-BAEE-BC83921D17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768"/>
          <a:stretch/>
        </p:blipFill>
        <p:spPr>
          <a:xfrm>
            <a:off x="838200" y="1824666"/>
            <a:ext cx="10440677" cy="320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650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393AA7-1BEF-974D-A553-480D52E91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98CE5FB-6038-934F-A804-342BA74AD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Determining the Cause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B5AF1A9-D738-9847-A5AA-4B7902C3AE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04EA855F-0F29-A7F6-FBF7-59BC2FFD5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49" y="1918092"/>
            <a:ext cx="4456612" cy="4351338"/>
          </a:xfrm>
          <a:prstGeom prst="rect">
            <a:avLst/>
          </a:prstGeom>
        </p:spPr>
      </p:pic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98DCDB35-FCF0-AC9D-3A7A-59AD7092EE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0492277"/>
              </p:ext>
            </p:extLst>
          </p:nvPr>
        </p:nvGraphicFramePr>
        <p:xfrm>
          <a:off x="4828854" y="2710298"/>
          <a:ext cx="7151670" cy="276692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575835">
                  <a:extLst>
                    <a:ext uri="{9D8B030D-6E8A-4147-A177-3AD203B41FA5}">
                      <a16:colId xmlns:a16="http://schemas.microsoft.com/office/drawing/2014/main" val="2618113986"/>
                    </a:ext>
                  </a:extLst>
                </a:gridCol>
                <a:gridCol w="3575835">
                  <a:extLst>
                    <a:ext uri="{9D8B030D-6E8A-4147-A177-3AD203B41FA5}">
                      <a16:colId xmlns:a16="http://schemas.microsoft.com/office/drawing/2014/main" val="3341249896"/>
                    </a:ext>
                  </a:extLst>
                </a:gridCol>
              </a:tblGrid>
              <a:tr h="395275">
                <a:tc gridSpan="2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6495498"/>
                  </a:ext>
                </a:extLst>
              </a:tr>
              <a:tr h="395275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Classification of CKD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9888171"/>
                  </a:ext>
                </a:extLst>
              </a:tr>
              <a:tr h="39527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Presence of Systemic Disease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Primary Kidney Disease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1197891"/>
                  </a:ext>
                </a:extLst>
              </a:tr>
              <a:tr h="395275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Glomerular Disease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0268026"/>
                  </a:ext>
                </a:extLst>
              </a:tr>
              <a:tr h="395275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Tubulointerstitial Disease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8969709"/>
                  </a:ext>
                </a:extLst>
              </a:tr>
              <a:tr h="395275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Vascular Disease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423026"/>
                  </a:ext>
                </a:extLst>
              </a:tr>
              <a:tr h="395275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Cystic and Congenital/Genetic Disease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91986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964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C935F7D-3E6B-E44B-A803-200886236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12D23C-F289-2D4E-8D92-627DF9D287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Risk Assessments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2EFC4A-EC21-1E4F-B830-79E2536B3F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62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393AA7-1BEF-974D-A553-480D52E91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98CE5FB-6038-934F-A804-342BA74AD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Outline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B5AF1A9-D738-9847-A5AA-4B7902C3AE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Definition</a:t>
            </a:r>
          </a:p>
          <a:p>
            <a:r>
              <a:rPr lang="en-US" dirty="0"/>
              <a:t>Staging</a:t>
            </a:r>
          </a:p>
          <a:p>
            <a:r>
              <a:rPr lang="en-US" dirty="0"/>
              <a:t>Pathophysiology</a:t>
            </a:r>
          </a:p>
          <a:p>
            <a:r>
              <a:rPr lang="en-US" dirty="0"/>
              <a:t>Causes</a:t>
            </a:r>
          </a:p>
          <a:p>
            <a:r>
              <a:rPr lang="en-US" dirty="0"/>
              <a:t>Risk Assessments</a:t>
            </a:r>
          </a:p>
          <a:p>
            <a:r>
              <a:rPr lang="en-US" dirty="0"/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28852980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393AA7-1BEF-974D-A553-480D52E91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98CE5FB-6038-934F-A804-342BA74AD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Risk Assessment Tools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B5AF1A9-D738-9847-A5AA-4B7902C3A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59193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effectLst/>
                <a:latin typeface="Times"/>
              </a:rPr>
              <a:t>Renal Progression</a:t>
            </a:r>
          </a:p>
          <a:p>
            <a:pPr lvl="1"/>
            <a:r>
              <a:rPr lang="en-US" dirty="0">
                <a:effectLst/>
                <a:latin typeface="Times"/>
              </a:rPr>
              <a:t>The Kidney Failure Risk Equation (KFRE)</a:t>
            </a:r>
          </a:p>
          <a:p>
            <a:pPr lvl="1"/>
            <a:r>
              <a:rPr lang="en-US" dirty="0">
                <a:latin typeface="Times"/>
              </a:rPr>
              <a:t>Z6 Score*</a:t>
            </a:r>
            <a:endParaRPr lang="en-US" dirty="0">
              <a:effectLst/>
              <a:latin typeface="Times"/>
            </a:endParaRPr>
          </a:p>
          <a:p>
            <a:pPr lvl="1"/>
            <a:r>
              <a:rPr lang="en-US" dirty="0">
                <a:hlinkClick r:id="rId3"/>
              </a:rPr>
              <a:t>https://www.ckdpc.org/risk-models.html</a:t>
            </a:r>
            <a:endParaRPr lang="en-US" dirty="0"/>
          </a:p>
          <a:p>
            <a:pPr marL="0" indent="0">
              <a:buNone/>
            </a:pPr>
            <a:r>
              <a:rPr lang="en-US" dirty="0">
                <a:latin typeface="Times"/>
              </a:rPr>
              <a:t>Cardiovascular </a:t>
            </a:r>
          </a:p>
          <a:p>
            <a:pPr lvl="1"/>
            <a:r>
              <a:rPr lang="en-US" dirty="0">
                <a:latin typeface="Times"/>
              </a:rPr>
              <a:t>QRisk3</a:t>
            </a:r>
          </a:p>
          <a:p>
            <a:pPr lvl="1"/>
            <a:r>
              <a:rPr lang="en-US" dirty="0">
                <a:latin typeface="Times"/>
              </a:rPr>
              <a:t>ASCVD</a:t>
            </a:r>
          </a:p>
          <a:p>
            <a:pPr lvl="1"/>
            <a:r>
              <a:rPr lang="en-US" dirty="0">
                <a:latin typeface="Times"/>
              </a:rPr>
              <a:t>PREVENT</a:t>
            </a:r>
          </a:p>
          <a:p>
            <a:pPr marL="0" indent="0">
              <a:buNone/>
            </a:pPr>
            <a:r>
              <a:rPr lang="en-US" dirty="0">
                <a:effectLst/>
                <a:latin typeface="Times"/>
              </a:rPr>
              <a:t>Contrast</a:t>
            </a:r>
          </a:p>
          <a:p>
            <a:pPr lvl="1"/>
            <a:r>
              <a:rPr lang="en-US" dirty="0">
                <a:latin typeface="Times"/>
              </a:rPr>
              <a:t>Mehran Score</a:t>
            </a:r>
          </a:p>
          <a:p>
            <a:pPr lvl="1"/>
            <a:r>
              <a:rPr lang="en-US" dirty="0" err="1">
                <a:effectLst/>
                <a:latin typeface="Times"/>
              </a:rPr>
              <a:t>Thakar</a:t>
            </a:r>
            <a:r>
              <a:rPr lang="en-US" dirty="0">
                <a:effectLst/>
                <a:latin typeface="Times"/>
              </a:rPr>
              <a:t> Score</a:t>
            </a:r>
          </a:p>
          <a:p>
            <a:endParaRPr lang="en-US" dirty="0"/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37B105EC-E124-8760-055A-A8EC036C0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7953" y="1508224"/>
            <a:ext cx="4297302" cy="346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04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393AA7-1BEF-974D-A553-480D52E91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98CE5FB-6038-934F-A804-342BA74AD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B5AF1A9-D738-9847-A5AA-4B7902C3AE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EF6B991B-EF32-8AA9-E695-017847759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650" y="2426494"/>
            <a:ext cx="99187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8594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C935F7D-3E6B-E44B-A803-200886236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12D23C-F289-2D4E-8D92-627DF9D287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Managing Kidney Disease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2EFC4A-EC21-1E4F-B830-79E2536B3F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0838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ADB8A-68ED-0FE9-E1AE-834DBD0AE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Managing Chronic Kidney Disease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2171CD-E9B0-0F65-9CFD-86711BA276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Complications of CKD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477CE1-DC72-3088-0362-ACDC9CC3399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Hypertension</a:t>
            </a:r>
          </a:p>
          <a:p>
            <a:pPr lvl="1"/>
            <a:r>
              <a:rPr lang="en-US" dirty="0"/>
              <a:t>Goal </a:t>
            </a:r>
            <a:r>
              <a:rPr lang="en-US"/>
              <a:t>&lt; 120mmHg*</a:t>
            </a:r>
            <a:endParaRPr lang="en-US" dirty="0"/>
          </a:p>
          <a:p>
            <a:r>
              <a:rPr lang="en-US" dirty="0"/>
              <a:t>Cardiovascular Risk</a:t>
            </a:r>
          </a:p>
          <a:p>
            <a:pPr lvl="1"/>
            <a:r>
              <a:rPr lang="en-US" dirty="0"/>
              <a:t>Statin, Weight Loss</a:t>
            </a:r>
          </a:p>
          <a:p>
            <a:r>
              <a:rPr lang="en-US" dirty="0"/>
              <a:t>Acidosis</a:t>
            </a:r>
          </a:p>
          <a:p>
            <a:pPr lvl="1"/>
            <a:r>
              <a:rPr lang="en-US" dirty="0"/>
              <a:t>Sodium Bicarb/Citrate</a:t>
            </a:r>
          </a:p>
          <a:p>
            <a:r>
              <a:rPr lang="en-US" dirty="0"/>
              <a:t>Hyperkalemia/Electrolyte</a:t>
            </a:r>
          </a:p>
          <a:p>
            <a:pPr lvl="1"/>
            <a:r>
              <a:rPr lang="en-US" dirty="0"/>
              <a:t>Diet, Binders, Diuretics</a:t>
            </a:r>
          </a:p>
          <a:p>
            <a:r>
              <a:rPr lang="en-US" dirty="0"/>
              <a:t>Edema/Volume</a:t>
            </a:r>
          </a:p>
          <a:p>
            <a:pPr lvl="1"/>
            <a:r>
              <a:rPr lang="en-US" dirty="0"/>
              <a:t>Sodium Diet (&lt;2G), Diuretics</a:t>
            </a:r>
          </a:p>
          <a:p>
            <a:r>
              <a:rPr lang="en-US" dirty="0"/>
              <a:t>Bone-Mineral Disease</a:t>
            </a:r>
          </a:p>
          <a:p>
            <a:pPr lvl="1"/>
            <a:r>
              <a:rPr lang="en-US" dirty="0"/>
              <a:t>Binders, Vitamin D</a:t>
            </a:r>
          </a:p>
          <a:p>
            <a:r>
              <a:rPr lang="en-US" dirty="0"/>
              <a:t>Anemia</a:t>
            </a:r>
          </a:p>
          <a:p>
            <a:pPr lvl="1"/>
            <a:r>
              <a:rPr lang="en-US" dirty="0"/>
              <a:t>Iron/ESA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EC4C62-2F45-EAED-5DAB-D2123E1074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Slowing Progression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B54C55-AC6C-8B6D-92D8-A1CCF755965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RAAS Inhibition</a:t>
            </a:r>
          </a:p>
          <a:p>
            <a:pPr lvl="1"/>
            <a:r>
              <a:rPr lang="en-US" dirty="0"/>
              <a:t>Efferent vasodilation causing decrease intraglomerular pressure</a:t>
            </a:r>
          </a:p>
          <a:p>
            <a:pPr lvl="1"/>
            <a:r>
              <a:rPr lang="en-US" dirty="0"/>
              <a:t>Albuminuria</a:t>
            </a:r>
          </a:p>
          <a:p>
            <a:r>
              <a:rPr lang="en-US" dirty="0"/>
              <a:t>SGLT-2 Inhibitors</a:t>
            </a:r>
          </a:p>
          <a:p>
            <a:pPr lvl="1"/>
            <a:r>
              <a:rPr lang="en-US" dirty="0"/>
              <a:t>Reduced hyperfiltration through Tubulo-Glomerular Feedback</a:t>
            </a:r>
          </a:p>
          <a:p>
            <a:pPr lvl="1"/>
            <a:r>
              <a:rPr lang="en-US" dirty="0"/>
              <a:t>Diabetics, CVD, Albuminuria, ?CKD</a:t>
            </a:r>
          </a:p>
          <a:p>
            <a:r>
              <a:rPr lang="en-US" dirty="0"/>
              <a:t>Mineralocorticoid Receptor Antagonist </a:t>
            </a:r>
          </a:p>
          <a:p>
            <a:pPr lvl="1"/>
            <a:r>
              <a:rPr lang="en-US" dirty="0"/>
              <a:t>ns-MRA: </a:t>
            </a:r>
            <a:r>
              <a:rPr lang="en-US" dirty="0" err="1"/>
              <a:t>Finerenone</a:t>
            </a:r>
            <a:endParaRPr lang="en-US" dirty="0"/>
          </a:p>
          <a:p>
            <a:pPr lvl="2"/>
            <a:r>
              <a:rPr lang="en-US" dirty="0"/>
              <a:t>Fidelio and Figaro</a:t>
            </a:r>
          </a:p>
          <a:p>
            <a:pPr lvl="1"/>
            <a:r>
              <a:rPr lang="en-US" dirty="0"/>
              <a:t>Steroidal-MRA: Spironolactone, Eplerenone</a:t>
            </a:r>
          </a:p>
          <a:p>
            <a:pPr lvl="1"/>
            <a:r>
              <a:rPr lang="en-US" dirty="0"/>
              <a:t>Reduces aldosterone mediated fibrosis</a:t>
            </a:r>
          </a:p>
          <a:p>
            <a:r>
              <a:rPr lang="en-US" dirty="0"/>
              <a:t>Other</a:t>
            </a:r>
          </a:p>
          <a:p>
            <a:pPr lvl="1"/>
            <a:r>
              <a:rPr lang="en-US" dirty="0"/>
              <a:t>Underlying disease process</a:t>
            </a:r>
          </a:p>
          <a:p>
            <a:pPr lvl="1"/>
            <a:r>
              <a:rPr lang="en-US" dirty="0"/>
              <a:t>Hypertension and Diabetes management</a:t>
            </a:r>
          </a:p>
          <a:p>
            <a:pPr lvl="1"/>
            <a:r>
              <a:rPr lang="en-US" dirty="0"/>
              <a:t>Weight Loss (GLP1-RA, FLOW) </a:t>
            </a:r>
          </a:p>
          <a:p>
            <a:pPr lvl="1"/>
            <a:r>
              <a:rPr lang="en-US" dirty="0"/>
              <a:t>Diet (sodium, protein?)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45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393AA7-1BEF-974D-A553-480D52E91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98CE5FB-6038-934F-A804-342BA74AD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B5AF1A9-D738-9847-A5AA-4B7902C3AE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CA63C066-4015-3C2D-294E-D9593CF52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856" y="219433"/>
            <a:ext cx="8900287" cy="641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3871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393AA7-1BEF-974D-A553-480D52E91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98CE5FB-6038-934F-A804-342BA74AD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B5AF1A9-D738-9847-A5AA-4B7902C3AE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EAC88D-C6B5-D4EB-A7AA-9193719E2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081" y="177209"/>
            <a:ext cx="8033837" cy="650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703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393AA7-1BEF-974D-A553-480D52E91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98CE5FB-6038-934F-A804-342BA74AD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B5AF1A9-D738-9847-A5AA-4B7902C3AE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E464EA-76EE-B845-EAC0-BFC532D6E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613" y="1115463"/>
            <a:ext cx="8646774" cy="462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9504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393AA7-1BEF-974D-A553-480D52E91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98CE5FB-6038-934F-A804-342BA74AD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B5AF1A9-D738-9847-A5AA-4B7902C3AE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5371AA04-7396-966B-CD46-D81CE6592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528" y="1825625"/>
            <a:ext cx="740694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264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393AA7-1BEF-974D-A553-480D52E91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98CE5FB-6038-934F-A804-342BA74AD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Questions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B5AF1A9-D738-9847-A5AA-4B7902C3AE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711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393AA7-1BEF-974D-A553-480D52E91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98CE5FB-6038-934F-A804-342BA74AD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Resources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B5AF1A9-D738-9847-A5AA-4B7902C3AE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KDIGO 2024 CKD Guidelines </a:t>
            </a:r>
          </a:p>
          <a:p>
            <a:r>
              <a:rPr lang="en-US" dirty="0"/>
              <a:t>NKF Primer, 8</a:t>
            </a:r>
            <a:r>
              <a:rPr lang="en-US" baseline="30000" dirty="0"/>
              <a:t>th</a:t>
            </a:r>
            <a:r>
              <a:rPr lang="en-US" dirty="0"/>
              <a:t> ed.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50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393AA7-1BEF-974D-A553-480D52E91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98CE5FB-6038-934F-A804-342BA74AD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Role of Kidneys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B5AF1A9-D738-9847-A5AA-4B7902C3AE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Excretory, endocrine, metabolic regulation, volume and blood pressure regulation, erythropoietin production, electrolyte regulation, acid-base, mineral balance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Homeostasis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95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C935F7D-3E6B-E44B-A803-200886236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12D23C-F289-2D4E-8D92-627DF9D287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2EFC4A-EC21-1E4F-B830-79E2536B3F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5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393AA7-1BEF-974D-A553-480D52E91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98CE5FB-6038-934F-A804-342BA74AD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Global Burden of Chronic Kidney Disease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B5AF1A9-D738-9847-A5AA-4B7902C3AE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2017</a:t>
            </a:r>
            <a:r>
              <a:rPr lang="en-US" dirty="0"/>
              <a:t>: Systemic analysis estimated 697.5 million or 9.1% (8.5-9.8%), 1.2 million deaths from CKD (most burden was concentrated in the 3 lowest quintiles of sociodemographic index)</a:t>
            </a:r>
          </a:p>
          <a:p>
            <a:endParaRPr lang="en-US" dirty="0"/>
          </a:p>
          <a:p>
            <a:r>
              <a:rPr lang="en-US" b="1" dirty="0"/>
              <a:t>2021</a:t>
            </a:r>
            <a:r>
              <a:rPr lang="en-US" dirty="0"/>
              <a:t>: Estimated 850 million (double diabetes, 20x more than prevalence cancer or AIDS/HIV world wide)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109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C935F7D-3E6B-E44B-A803-200886236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12D23C-F289-2D4E-8D92-627DF9D287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Definition and Staging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2EFC4A-EC21-1E4F-B830-79E2536B3F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491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393AA7-1BEF-974D-A553-480D52E91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98CE5FB-6038-934F-A804-342BA74AD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What is Chronic Kidney Disease?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B5AF1A9-D738-9847-A5AA-4B7902C3A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88736" cy="4351338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Definition</a:t>
            </a:r>
            <a:r>
              <a:rPr lang="en-US" dirty="0"/>
              <a:t>: Abnormalities of kidney </a:t>
            </a:r>
            <a:r>
              <a:rPr lang="en-US" b="1" u="sng" dirty="0"/>
              <a:t>structure or function</a:t>
            </a:r>
            <a:r>
              <a:rPr lang="en-US" dirty="0"/>
              <a:t>, present for a minimum of </a:t>
            </a:r>
            <a:r>
              <a:rPr lang="en-US" b="1" u="sng" dirty="0"/>
              <a:t>3 months </a:t>
            </a:r>
            <a:r>
              <a:rPr lang="en-US" dirty="0"/>
              <a:t>with implications for health</a:t>
            </a:r>
          </a:p>
          <a:p>
            <a:pPr lvl="1"/>
            <a:r>
              <a:rPr lang="en-US" dirty="0"/>
              <a:t>Definition includes many different markers, but the classification is 2 dimensional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b="1" dirty="0"/>
              <a:t>Classification</a:t>
            </a:r>
            <a:r>
              <a:rPr lang="en-US" dirty="0"/>
              <a:t>: Causes, GFR category (G1-G5), Albuminuria (A1-A3) abbreviated as C-G-A</a:t>
            </a:r>
          </a:p>
          <a:p>
            <a:endParaRPr lang="en-US" dirty="0"/>
          </a:p>
          <a:p>
            <a:r>
              <a:rPr lang="en-US" dirty="0"/>
              <a:t>Why is it critical to assess for severity and risk?</a:t>
            </a:r>
          </a:p>
          <a:p>
            <a:endParaRPr lang="en-US" dirty="0"/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7BE0EB3F-A138-3729-EE39-5770086E13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199"/>
          <a:stretch/>
        </p:blipFill>
        <p:spPr>
          <a:xfrm>
            <a:off x="6096000" y="1690688"/>
            <a:ext cx="5826936" cy="204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46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393AA7-1BEF-974D-A553-480D52E91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98CE5FB-6038-934F-A804-342BA74AD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KDIGO Staging and Prognosis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B5AF1A9-D738-9847-A5AA-4B7902C3AE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436A2134-CD5D-25F2-0C70-6A63EA273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471" y="1825625"/>
            <a:ext cx="578705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553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393AA7-1BEF-974D-A553-480D52E91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98CE5FB-6038-934F-A804-342BA74AD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KDIGO Staging and Prognosis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B5AF1A9-D738-9847-A5AA-4B7902C3AE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05BF26AC-5855-08E4-C67D-924271124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077244"/>
            <a:ext cx="99060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434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393AA7-1BEF-974D-A553-480D52E91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98CE5FB-6038-934F-A804-342BA74AD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What comprises eGFR?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B5AF1A9-D738-9847-A5AA-4B7902C3AE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2" descr="Race and eGFR: Addressing Health Disparities in Chronic Kidney Disease">
            <a:extLst>
              <a:ext uri="{FF2B5EF4-FFF2-40B4-BE49-F238E27FC236}">
                <a16:creationId xmlns:a16="http://schemas.microsoft.com/office/drawing/2014/main" id="{B0643105-FA61-D756-A3BB-D5A0A8365A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0"/>
          <a:stretch/>
        </p:blipFill>
        <p:spPr bwMode="auto">
          <a:xfrm>
            <a:off x="1200150" y="2179115"/>
            <a:ext cx="9791700" cy="249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09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409</Words>
  <Application>Microsoft Macintosh PowerPoint</Application>
  <PresentationFormat>Widescreen</PresentationFormat>
  <Paragraphs>99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Times</vt:lpstr>
      <vt:lpstr>Office Theme</vt:lpstr>
      <vt:lpstr>Chronic Kidney Disease</vt:lpstr>
      <vt:lpstr>Outline</vt:lpstr>
      <vt:lpstr>Role of Kidneys </vt:lpstr>
      <vt:lpstr>Global Burden of Chronic Kidney Disease</vt:lpstr>
      <vt:lpstr>Definition and Staging</vt:lpstr>
      <vt:lpstr>What is Chronic Kidney Disease?</vt:lpstr>
      <vt:lpstr>KDIGO Staging and Prognosis</vt:lpstr>
      <vt:lpstr>KDIGO Staging and Prognosis</vt:lpstr>
      <vt:lpstr>What comprises eGFR?</vt:lpstr>
      <vt:lpstr>PowerPoint Presentation</vt:lpstr>
      <vt:lpstr>PowerPoint Presentation</vt:lpstr>
      <vt:lpstr>Cystatin C</vt:lpstr>
      <vt:lpstr>PowerPoint Presentation</vt:lpstr>
      <vt:lpstr>Pathophysiology</vt:lpstr>
      <vt:lpstr>Pathophysiology of Chronic Kidney</vt:lpstr>
      <vt:lpstr>Determining the Cause</vt:lpstr>
      <vt:lpstr>Determining the Cause</vt:lpstr>
      <vt:lpstr>Determining the Cause</vt:lpstr>
      <vt:lpstr>Risk Assessments</vt:lpstr>
      <vt:lpstr>Risk Assessment Tools</vt:lpstr>
      <vt:lpstr>PowerPoint Presentation</vt:lpstr>
      <vt:lpstr>Managing Kidney Disease</vt:lpstr>
      <vt:lpstr>Managing Chronic Kidney Disease</vt:lpstr>
      <vt:lpstr>PowerPoint Presentation</vt:lpstr>
      <vt:lpstr>PowerPoint Presentation</vt:lpstr>
      <vt:lpstr>PowerPoint Presentation</vt:lpstr>
      <vt:lpstr>PowerPoint Presentation</vt:lpstr>
      <vt:lpstr>Questions</vt:lpstr>
      <vt:lpstr>Resources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Angela Klocke</dc:creator>
  <cp:lastModifiedBy>Jake Nysather</cp:lastModifiedBy>
  <cp:revision>10</cp:revision>
  <dcterms:created xsi:type="dcterms:W3CDTF">2021-01-06T15:17:42Z</dcterms:created>
  <dcterms:modified xsi:type="dcterms:W3CDTF">2025-07-08T18:41:43Z</dcterms:modified>
</cp:coreProperties>
</file>