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4"/>
  </p:notesMasterIdLst>
  <p:sldIdLst>
    <p:sldId id="256" r:id="rId2"/>
    <p:sldId id="257" r:id="rId3"/>
    <p:sldId id="361" r:id="rId4"/>
    <p:sldId id="364" r:id="rId5"/>
    <p:sldId id="383" r:id="rId6"/>
    <p:sldId id="362" r:id="rId7"/>
    <p:sldId id="363" r:id="rId8"/>
    <p:sldId id="365" r:id="rId9"/>
    <p:sldId id="366" r:id="rId10"/>
    <p:sldId id="291" r:id="rId11"/>
    <p:sldId id="274" r:id="rId12"/>
    <p:sldId id="382" r:id="rId13"/>
    <p:sldId id="372" r:id="rId14"/>
    <p:sldId id="377" r:id="rId15"/>
    <p:sldId id="325" r:id="rId16"/>
    <p:sldId id="353" r:id="rId17"/>
    <p:sldId id="354" r:id="rId18"/>
    <p:sldId id="355" r:id="rId19"/>
    <p:sldId id="356" r:id="rId20"/>
    <p:sldId id="261" r:id="rId21"/>
    <p:sldId id="271" r:id="rId22"/>
    <p:sldId id="350" r:id="rId23"/>
    <p:sldId id="337" r:id="rId24"/>
    <p:sldId id="327" r:id="rId25"/>
    <p:sldId id="336" r:id="rId26"/>
    <p:sldId id="326" r:id="rId27"/>
    <p:sldId id="328" r:id="rId28"/>
    <p:sldId id="332" r:id="rId29"/>
    <p:sldId id="330" r:id="rId30"/>
    <p:sldId id="334" r:id="rId31"/>
    <p:sldId id="349" r:id="rId32"/>
    <p:sldId id="3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857"/>
  </p:normalViewPr>
  <p:slideViewPr>
    <p:cSldViewPr snapToGrid="0" snapToObjects="1">
      <p:cViewPr varScale="1">
        <p:scale>
          <a:sx n="95" d="100"/>
          <a:sy n="95" d="100"/>
        </p:scale>
        <p:origin x="1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CA6B7-6617-EE43-9A9F-8C99F41E7D94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370AA-1424-CA47-B57A-A44C5209B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CRS 1: decreased kidney perfusion from reduced cardiac output and/or high backward pressure and renal venous congestion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CRS 2: Chronic HF leads to increased neurohormonal activation, increased renal venous congestion and RASS activation resulting in progressive decline 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2. Proposed pathophysiologic pathways underlying HF and kidney dysfunction. Advanced HF can lead to deterioration in kidney function via exacerbated neurohormonal activity (i.e., low forward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flow) or through fluid overload and renal venous congestion (i.e., high backward pressure). Image adapted with publisher’s permission from [12]. LVAD could potentially break this vicious cycle via correction of low cardiac output. LVAD, left ventricular assist device, LVEDP, left ventricular end-diastolic pressure; HF, heart failure.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 A: HeartMate II LVAD.  our components: implantable pump, driveline, external power source (e.g., batteries), and a system controller. Blood travels from the apex of the left ventricle through the inflow cannula, into the pump, and out via a graft that is attached to the ascending aorta and to the systemic circulation effectively bypassing the aortic valve.  B: A closeup of the HeartMate II system controller with parameters (speed, flow, power, and pulsatility index </a:t>
            </a:r>
          </a:p>
          <a:p>
            <a:r>
              <a:rPr lang="en-US" dirty="0"/>
              <a:t>continuous low-level hemolysis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2. A: 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generation LVAD with axial flow (along axis of rotor). B: 3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generation fully magnetic centrifugal-flow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Newer models are lowering device thrombus but not mortality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Mechanical pump that is surgically attached to LV apex via an inflow cannula and to their aorta via an outflow cannula, moving blood from heart to rest of body as a means of augmenting cardiac output.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 | Relationship between LVAD flow and pressure. The pump flow is inversely related to the pressure differential across the pump,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the difference between the pressure measured at the outflow cannula (i.e., aortic pressure, as shown by the red line) and that at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inflow cannula (i.e., left ventricular pressure, as shown by the blue line). As the pressure difference between these two locations decreases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(during systole), the pump flow (green line) is increased. As the pressure differential increases (during diastole), the pump flow (green line)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because the pump must overcome this increased pressure difference (yellow line) in order to propel blood forward. Reprinted from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 79, with permission.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*most improved after  (opposite of table)</a:t>
            </a:r>
          </a:p>
          <a:p>
            <a:r>
              <a:rPr lang="en-US" dirty="0"/>
              <a:t>56.1% diagnosed with AKI (defined by top 15 discharge codes) (49.6% without dialysis and 6.5% with dialysis)</a:t>
            </a:r>
          </a:p>
          <a:p>
            <a:r>
              <a:rPr lang="en-US" dirty="0"/>
              <a:t>In hospital mortality 14.5% with noted decline of 36.7% down to 10.2%</a:t>
            </a:r>
          </a:p>
          <a:p>
            <a:r>
              <a:rPr lang="en-US" dirty="0"/>
              <a:t>AKI-D 40% higher absolute mortality risk than without (AKI without dialysis present from &gt;20% down to &lt;10%)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 Mechanisms of late kidney dysfunction after LVAD implant. Abbreviation: LVAD, left ventricular assist device.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 | Many factors contribute to early and late AKI after LVAD. Postulated mechanisms of immediate AKI and late stage AKI. ATN, acute tubular necrosis; CHF, congestive heart failure.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</a:t>
            </a:r>
          </a:p>
          <a:p>
            <a:r>
              <a:rPr lang="en-US" dirty="0"/>
              <a:t>(1) chronic hemolysis, ( iron/hemosiderin deposition in tubular cells )</a:t>
            </a:r>
          </a:p>
          <a:p>
            <a:r>
              <a:rPr lang="en-US" dirty="0"/>
              <a:t>(2) diminished pulsatility resulting from continuous flow </a:t>
            </a:r>
          </a:p>
          <a:p>
            <a:r>
              <a:rPr lang="en-US" dirty="0"/>
              <a:t>(3) progressive right ventricular failure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 currently available data show an intriguing pattern of post-LVAD kidney function. In a study by </a:t>
            </a:r>
            <a:r>
              <a:rPr lang="en-US" dirty="0" err="1"/>
              <a:t>Brisco</a:t>
            </a:r>
            <a:r>
              <a:rPr lang="en-US" dirty="0"/>
              <a:t> et al. [27], nearly half of the patients (i.e., 48.9%) initially experienced improvement in GFR after LVAD implantation. But this improvement was only short lived for majority of the patients; after 1 month, a decline in GFR was noted such that GFR was only 2.6 mL/min/1.73 m2 above the pre-LVAD level at 1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Although concerns are natural regarding the use of continuous vs intermittent kidney replacement therapy in post- LVAD patients, intermittent HD seems to be well tolerated.</a:t>
            </a:r>
          </a:p>
          <a:p>
            <a:endParaRPr lang="en-US" dirty="0"/>
          </a:p>
          <a:p>
            <a:r>
              <a:rPr lang="en-US" dirty="0" err="1"/>
              <a:t>Quader</a:t>
            </a:r>
            <a:r>
              <a:rPr lang="en-US" dirty="0"/>
              <a:t> et al. (37) reviewed ten patients that required hemodialysis (HD) on LVAD support. A total of 281 HD sessions were administered for 1025 hours. Only 5.3% of sessions were interrupted, and only two of these were for low flow LVAD alarms. No serious adverse events were noted in these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HeartMate 3 is favored over older due to lower risk of pump thrombosis (&lt;2% compared to 14% of axial flow)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impaired renal function before LVAD implantation is inversely related to post-implant survival.</a:t>
            </a:r>
          </a:p>
          <a:p>
            <a:r>
              <a:rPr lang="en-US" dirty="0"/>
              <a:t>PD catheter placement in the proximity of the LVAD driveline may theoretically increase the risk of a driveline infection.</a:t>
            </a:r>
          </a:p>
          <a:p>
            <a:r>
              <a:rPr lang="en-US" dirty="0"/>
              <a:t>Only a few case reports describe successful PD in LVAD patients.</a:t>
            </a:r>
          </a:p>
          <a:p>
            <a:r>
              <a:rPr lang="en-US" dirty="0"/>
              <a:t>PD was previously contraindicated in patients with LVADs due to location of the driveline in the peritoneum and risk for infection. However, drivelines in newer smaller devices are outside the peritoneum.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370AA-1424-CA47-B57A-A44C5209B6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1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7640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0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061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2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8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624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9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CD84DF0-F062-5444-9973-401A2C1D535C}" type="datetimeFigureOut">
              <a:rPr lang="en-US" smtClean="0"/>
              <a:t>5/23/22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CE1784-3E8D-554C-9287-619E719BD6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31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3532-C7EF-1D56-A0D8-F01BAD2CF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Pump Pump Pump It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A799C-525D-3C5E-9005-B3807ED2F9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Jacob Nysather D.O. PGY-4</a:t>
            </a:r>
          </a:p>
        </p:txBody>
      </p:sp>
    </p:spTree>
    <p:extLst>
      <p:ext uri="{BB962C8B-B14F-4D97-AF65-F5344CB8AC3E}">
        <p14:creationId xmlns:p14="http://schemas.microsoft.com/office/powerpoint/2010/main" val="286867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2E26-EA95-6032-6DD6-C317A74D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390811-A173-74EB-3BF8-164D41F1E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76647" cy="4147129"/>
          </a:xfrm>
        </p:spPr>
      </p:pic>
    </p:spTree>
    <p:extLst>
      <p:ext uri="{BB962C8B-B14F-4D97-AF65-F5344CB8AC3E}">
        <p14:creationId xmlns:p14="http://schemas.microsoft.com/office/powerpoint/2010/main" val="234561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C1C9-1BE6-1777-C527-905AB883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C525CF-9236-BB88-7E09-193702809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015" y="967394"/>
            <a:ext cx="4861427" cy="45903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9ED8A-492A-F2D9-CFAA-2D4975BEBE20}"/>
              </a:ext>
            </a:extLst>
          </p:cNvPr>
          <p:cNvSpPr txBox="1"/>
          <p:nvPr/>
        </p:nvSpPr>
        <p:spPr>
          <a:xfrm>
            <a:off x="714015" y="6488668"/>
            <a:ext cx="428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Ross DW, et al. Clin J Am Soc Nephrol. 2018.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12EFB87-E470-1159-B1AE-75D3B406B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442" y="967394"/>
            <a:ext cx="6592993" cy="45903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624632-58B4-CB6C-680C-97F31B9E1A90}"/>
              </a:ext>
            </a:extLst>
          </p:cNvPr>
          <p:cNvSpPr/>
          <p:nvPr/>
        </p:nvSpPr>
        <p:spPr>
          <a:xfrm>
            <a:off x="9067312" y="6488668"/>
            <a:ext cx="3124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Kamboj M. 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Blood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Purif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5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193E-AB2A-2850-C8C9-FFD98385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EEC92-5F38-7D75-A336-193F8B1F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1390"/>
            <a:ext cx="10515600" cy="3459069"/>
          </a:xfrm>
        </p:spPr>
        <p:txBody>
          <a:bodyPr>
            <a:normAutofit/>
          </a:bodyPr>
          <a:lstStyle/>
          <a:p>
            <a:r>
              <a:rPr lang="en-US" dirty="0"/>
              <a:t>LVADs may be a bridge to transplant (BTT) to support while awaiting heart transplant or a permanent destination therapy (DT) if not a candidate </a:t>
            </a:r>
          </a:p>
          <a:p>
            <a:r>
              <a:rPr lang="en-US" dirty="0"/>
              <a:t>International Society for Heart and Lung Transplantation guidelines for mechanical circulatory support have thus recommended that the requirement for permanent KRT is a contraindication for LVAD implantation as a destination therapy but is not a contraindication in those receiving LVAD as a bridge to HT</a:t>
            </a:r>
          </a:p>
          <a:p>
            <a:pPr lvl="1"/>
            <a:r>
              <a:rPr lang="en-US" dirty="0"/>
              <a:t>Median survival of just 16 days as compared with 2125 days for patients without ESRD or a need for dialysis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F67921-2988-F88E-FA3F-5715FF6C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2345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B445D-B34A-31A1-0DD3-036D241777E5}"/>
              </a:ext>
            </a:extLst>
          </p:cNvPr>
          <p:cNvSpPr txBox="1"/>
          <p:nvPr/>
        </p:nvSpPr>
        <p:spPr>
          <a:xfrm>
            <a:off x="8269941" y="6366530"/>
            <a:ext cx="372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Handbook of Critical Care Nephrology</a:t>
            </a:r>
          </a:p>
        </p:txBody>
      </p:sp>
    </p:spTree>
    <p:extLst>
      <p:ext uri="{BB962C8B-B14F-4D97-AF65-F5344CB8AC3E}">
        <p14:creationId xmlns:p14="http://schemas.microsoft.com/office/powerpoint/2010/main" val="92484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7C6-9F08-85AE-0050-9B2FC92D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7D426-5FEC-4C19-5E99-861D30DAC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22138"/>
            <a:ext cx="9928412" cy="61613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59320-8C68-F465-A8FC-719713556496}"/>
              </a:ext>
            </a:extLst>
          </p:cNvPr>
          <p:cNvSpPr txBox="1"/>
          <p:nvPr/>
        </p:nvSpPr>
        <p:spPr>
          <a:xfrm>
            <a:off x="8269941" y="6366530"/>
            <a:ext cx="372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Handbook of Critical Care Nephrology</a:t>
            </a:r>
          </a:p>
        </p:txBody>
      </p:sp>
    </p:spTree>
    <p:extLst>
      <p:ext uri="{BB962C8B-B14F-4D97-AF65-F5344CB8AC3E}">
        <p14:creationId xmlns:p14="http://schemas.microsoft.com/office/powerpoint/2010/main" val="111485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FEBD-BB27-927D-64EA-50D5313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3CA9-EFC9-4B35-BA90-E53AC445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5CDC1CE-4CA8-E4E8-F384-7D145840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862" y="0"/>
            <a:ext cx="5652899" cy="623802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2F6C6C6-BFC3-9C00-808D-5A3C193DA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47" y="10833"/>
            <a:ext cx="3307286" cy="6242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F1240-E0DD-6154-1387-F2E61BA9D41B}"/>
              </a:ext>
            </a:extLst>
          </p:cNvPr>
          <p:cNvSpPr txBox="1"/>
          <p:nvPr/>
        </p:nvSpPr>
        <p:spPr>
          <a:xfrm>
            <a:off x="793376" y="6452811"/>
            <a:ext cx="428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Ross DW, et al. Clin J Am Soc Nephrol. 2018.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A7FAA8-F11F-92CC-9D6A-3685D207C46C}"/>
              </a:ext>
            </a:extLst>
          </p:cNvPr>
          <p:cNvSpPr/>
          <p:nvPr/>
        </p:nvSpPr>
        <p:spPr>
          <a:xfrm>
            <a:off x="9067311" y="6433994"/>
            <a:ext cx="3124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Kamboj M. 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Blood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Purif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3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07A8-68D7-AFE1-6043-73517884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964F1-FBA3-2A1B-A882-A51DF21C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Continuous flow (2nd-3rd gen) rather than pulsatile (1st gen)</a:t>
            </a:r>
          </a:p>
          <a:p>
            <a:endParaRPr lang="en-US" dirty="0"/>
          </a:p>
          <a:p>
            <a:r>
              <a:rPr lang="en-US" dirty="0"/>
              <a:t>Preload dependent and afterload sensitive</a:t>
            </a:r>
          </a:p>
          <a:p>
            <a:pPr lvl="1"/>
            <a:r>
              <a:rPr lang="en-US" dirty="0"/>
              <a:t>Caution with antihypertensive therapy, negative inotropes (beta-blockers) and non-dihydropyridine (decrease preload)</a:t>
            </a:r>
          </a:p>
          <a:p>
            <a:pPr lvl="1"/>
            <a:r>
              <a:rPr lang="en-US" dirty="0"/>
              <a:t>ACE/ARB preferred (decrease afterload)   </a:t>
            </a:r>
          </a:p>
          <a:p>
            <a:pPr lvl="1"/>
            <a:r>
              <a:rPr lang="en-US" dirty="0"/>
              <a:t>Increased afterload can reduce pump output and/or cause retrograde flow through the LVAD due to the absence of valves in the device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speed. Calculate pump flow and pulsatility index</a:t>
            </a:r>
          </a:p>
        </p:txBody>
      </p:sp>
    </p:spTree>
    <p:extLst>
      <p:ext uri="{BB962C8B-B14F-4D97-AF65-F5344CB8AC3E}">
        <p14:creationId xmlns:p14="http://schemas.microsoft.com/office/powerpoint/2010/main" val="57418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F4A2-61A9-B8DB-A5CB-526BCB92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Speed (rpm)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58E3-CB1A-2EE6-DA7D-01F9687D4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Increased Speed</a:t>
            </a:r>
          </a:p>
          <a:p>
            <a:pPr lvl="1"/>
            <a:r>
              <a:rPr lang="en-US" dirty="0"/>
              <a:t>Decrease pre-load ultimately causing LV and LA collapse causing instability</a:t>
            </a:r>
          </a:p>
          <a:p>
            <a:pPr lvl="1"/>
            <a:r>
              <a:rPr lang="en-US" dirty="0"/>
              <a:t>Aortic Insufficiency</a:t>
            </a:r>
          </a:p>
          <a:p>
            <a:endParaRPr lang="en-US" dirty="0"/>
          </a:p>
          <a:p>
            <a:r>
              <a:rPr lang="en-US" dirty="0"/>
              <a:t>Decrease speed</a:t>
            </a:r>
          </a:p>
          <a:p>
            <a:pPr lvl="1"/>
            <a:r>
              <a:rPr lang="en-US" dirty="0"/>
              <a:t>Placement in descending aorta: proximal thrombus or coronary occlusion</a:t>
            </a:r>
          </a:p>
          <a:p>
            <a:pPr lvl="1"/>
            <a:r>
              <a:rPr lang="en-US" dirty="0"/>
              <a:t>Intravascular hemolysis</a:t>
            </a:r>
          </a:p>
          <a:p>
            <a:pPr lvl="1"/>
            <a:r>
              <a:rPr lang="en-US" dirty="0"/>
              <a:t>Platelet activation</a:t>
            </a:r>
          </a:p>
          <a:p>
            <a:pPr lvl="1"/>
            <a:r>
              <a:rPr lang="en-US" dirty="0"/>
              <a:t>Interventricular septal shift with decreased right ventricular function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1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4D25-C8B0-0850-4DB5-1A3BC0C4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E9D2-B688-8CB8-A8D1-D6B2AC1AF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Derived from set pump speed and measured power usage (NOT a direct measurement)</a:t>
            </a:r>
          </a:p>
          <a:p>
            <a:endParaRPr lang="en-US" dirty="0"/>
          </a:p>
          <a:p>
            <a:r>
              <a:rPr lang="en-US" dirty="0"/>
              <a:t>↑speed = ↑flow; ↓speed = ↓flow</a:t>
            </a:r>
          </a:p>
          <a:p>
            <a:r>
              <a:rPr lang="en-US" dirty="0"/>
              <a:t>Inversely related to the pressure differential across the pump</a:t>
            </a:r>
          </a:p>
          <a:p>
            <a:r>
              <a:rPr lang="en-US" dirty="0"/>
              <a:t>Dependent on both preload and afterload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52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9DE9-37ED-BDF0-D5DB-FDECB1D6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Pulsatility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CC4A9-EE5C-B8F3-91B5-EA1E51959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Calculated value from LVAD pump over an interval of 15 seconds </a:t>
            </a:r>
          </a:p>
          <a:p>
            <a:pPr lvl="1"/>
            <a:r>
              <a:rPr lang="en-US" dirty="0"/>
              <a:t>[(flow maximum – flow minimum)/flow average] x 10</a:t>
            </a:r>
          </a:p>
          <a:p>
            <a:endParaRPr lang="en-US" dirty="0"/>
          </a:p>
          <a:p>
            <a:r>
              <a:rPr lang="en-US" dirty="0"/>
              <a:t>Can reflect preload (low = inadequate preload; I.e. excessive UF, negative inotropes (RV function), </a:t>
            </a:r>
            <a:r>
              <a:rPr lang="en-US" dirty="0" err="1"/>
              <a:t>venodilators</a:t>
            </a:r>
            <a:r>
              <a:rPr lang="en-US" dirty="0"/>
              <a:t>, sepsis)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3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78C4-07DE-76A8-BCA7-8FD616DC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FEF7B-9E9D-1AC5-576F-3F11944DF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800" y="1312069"/>
            <a:ext cx="586782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84837-AE58-1097-5CD5-FA4805D7B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628" y="1690688"/>
            <a:ext cx="5689600" cy="3594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1500C9-E998-90C7-166B-879243F943E6}"/>
              </a:ext>
            </a:extLst>
          </p:cNvPr>
          <p:cNvSpPr/>
          <p:nvPr/>
        </p:nvSpPr>
        <p:spPr>
          <a:xfrm>
            <a:off x="7745506" y="6425685"/>
            <a:ext cx="4639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Jawaid</a:t>
            </a:r>
            <a:r>
              <a:rPr lang="en-US" dirty="0"/>
              <a:t> O, et al. </a:t>
            </a:r>
            <a:r>
              <a:rPr lang="en-US" i="1" dirty="0"/>
              <a:t>Adv Chronic Kidney Dis</a:t>
            </a:r>
            <a:r>
              <a:rPr lang="en-US" dirty="0"/>
              <a:t>. 2021 </a:t>
            </a:r>
          </a:p>
        </p:txBody>
      </p:sp>
    </p:spTree>
    <p:extLst>
      <p:ext uri="{BB962C8B-B14F-4D97-AF65-F5344CB8AC3E}">
        <p14:creationId xmlns:p14="http://schemas.microsoft.com/office/powerpoint/2010/main" val="29074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3C84-FEE7-8CAA-563A-CD12DFEA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3A153-7365-96EC-31BB-D71BA0D81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48006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40E-473F-5129-5102-836691CF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AKI and Patient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487FD-00DD-E0B5-1466-DD59355C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306"/>
            <a:ext cx="10515600" cy="4351338"/>
          </a:xfrm>
        </p:spPr>
        <p:txBody>
          <a:bodyPr/>
          <a:lstStyle/>
          <a:p>
            <a:r>
              <a:rPr lang="en-US" dirty="0"/>
              <a:t>Incidence of early AKI ranges from 10% to 45%  </a:t>
            </a:r>
          </a:p>
          <a:p>
            <a:r>
              <a:rPr lang="en-US" dirty="0"/>
              <a:t>Need for RRT ranges from 6-32%</a:t>
            </a:r>
          </a:p>
          <a:p>
            <a:pPr lvl="1"/>
            <a:r>
              <a:rPr lang="en-US" dirty="0"/>
              <a:t>Mortality is high among patients who develop AKI reaching up to 75% in those requiring dialysis</a:t>
            </a:r>
          </a:p>
          <a:p>
            <a:pPr lvl="1"/>
            <a:r>
              <a:rPr lang="en-US" dirty="0"/>
              <a:t>Unclear is kidney failure itself causes increased mortality or if kidney failure is a marker of multi-organ failure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49D4A8-369C-F021-DA6C-27F5C014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3" y="3977659"/>
            <a:ext cx="7797997" cy="2880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9F750-1D88-70C4-6185-0179A371521B}"/>
              </a:ext>
            </a:extLst>
          </p:cNvPr>
          <p:cNvSpPr txBox="1"/>
          <p:nvPr/>
        </p:nvSpPr>
        <p:spPr>
          <a:xfrm>
            <a:off x="7798364" y="6528591"/>
            <a:ext cx="428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Ross DW, et al. Clin J Am Soc Nephrol. 2018.</a:t>
            </a:r>
          </a:p>
        </p:txBody>
      </p:sp>
    </p:spTree>
    <p:extLst>
      <p:ext uri="{BB962C8B-B14F-4D97-AF65-F5344CB8AC3E}">
        <p14:creationId xmlns:p14="http://schemas.microsoft.com/office/powerpoint/2010/main" val="9078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68CC-29F1-33CB-80BA-E01B0EFB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BB9220-9D58-8DB3-B564-E7BED1E45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9329" y="1716623"/>
            <a:ext cx="4745978" cy="342475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814DB-52DF-DE3B-ABE3-E2CB18535AFB}"/>
              </a:ext>
            </a:extLst>
          </p:cNvPr>
          <p:cNvSpPr txBox="1"/>
          <p:nvPr/>
        </p:nvSpPr>
        <p:spPr>
          <a:xfrm>
            <a:off x="7800544" y="6474595"/>
            <a:ext cx="428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Ross DW, et al. Clin J Am Soc Nephrol. 2018.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BB79FB2-1232-5EF1-7963-8754F3CE9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69" y="1714757"/>
            <a:ext cx="6722117" cy="34266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6245AA-43AD-37A8-3A9A-8133D99681DE}"/>
              </a:ext>
            </a:extLst>
          </p:cNvPr>
          <p:cNvSpPr/>
          <p:nvPr/>
        </p:nvSpPr>
        <p:spPr>
          <a:xfrm>
            <a:off x="739589" y="6453962"/>
            <a:ext cx="4706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Jawaid</a:t>
            </a:r>
            <a:r>
              <a:rPr lang="en-US" dirty="0"/>
              <a:t> O, et al. </a:t>
            </a:r>
            <a:r>
              <a:rPr lang="en-US" i="1" dirty="0"/>
              <a:t>Adv Chronic Kidney Dis</a:t>
            </a:r>
            <a:r>
              <a:rPr lang="en-US" dirty="0"/>
              <a:t>. 2021 </a:t>
            </a:r>
          </a:p>
        </p:txBody>
      </p:sp>
    </p:spTree>
    <p:extLst>
      <p:ext uri="{BB962C8B-B14F-4D97-AF65-F5344CB8AC3E}">
        <p14:creationId xmlns:p14="http://schemas.microsoft.com/office/powerpoint/2010/main" val="67305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5B2A-AB4F-E4D4-2DA6-497B80AA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3D3B05-B227-3FE1-ABFC-7FA9FFD87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953" y="2369352"/>
            <a:ext cx="10816924" cy="2316949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00E9C6-F42D-09EF-0698-E82E5860B009}"/>
              </a:ext>
            </a:extLst>
          </p:cNvPr>
          <p:cNvSpPr/>
          <p:nvPr/>
        </p:nvSpPr>
        <p:spPr>
          <a:xfrm>
            <a:off x="7607561" y="6488668"/>
            <a:ext cx="4643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Jawaid</a:t>
            </a:r>
            <a:r>
              <a:rPr lang="en-US" dirty="0"/>
              <a:t> O, et al. </a:t>
            </a:r>
            <a:r>
              <a:rPr lang="en-US" i="1" dirty="0"/>
              <a:t>Adv Chronic Kidney Dis</a:t>
            </a:r>
            <a:r>
              <a:rPr lang="en-US" dirty="0"/>
              <a:t>. 2021 </a:t>
            </a:r>
          </a:p>
        </p:txBody>
      </p:sp>
    </p:spTree>
    <p:extLst>
      <p:ext uri="{BB962C8B-B14F-4D97-AF65-F5344CB8AC3E}">
        <p14:creationId xmlns:p14="http://schemas.microsoft.com/office/powerpoint/2010/main" val="88250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85D6-2049-8C57-DE8A-1FDD7244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5017B1-1E9B-1575-4B15-9550F7067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0"/>
            <a:ext cx="10206318" cy="63218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0F8ABB-F14C-EED9-3AF3-5A5D728D5CA2}"/>
              </a:ext>
            </a:extLst>
          </p:cNvPr>
          <p:cNvSpPr txBox="1"/>
          <p:nvPr/>
        </p:nvSpPr>
        <p:spPr>
          <a:xfrm>
            <a:off x="8269941" y="6366530"/>
            <a:ext cx="372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Handbook of Critical Care Nephrology</a:t>
            </a:r>
          </a:p>
        </p:txBody>
      </p:sp>
    </p:spTree>
    <p:extLst>
      <p:ext uri="{BB962C8B-B14F-4D97-AF65-F5344CB8AC3E}">
        <p14:creationId xmlns:p14="http://schemas.microsoft.com/office/powerpoint/2010/main" val="91382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CAB7-189E-9CF1-A59F-E2F8981A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Dialysis with LVADs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7F804-9EF2-9831-B937-791E11CC2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Hemodialysis is currently favored modality </a:t>
            </a:r>
          </a:p>
          <a:p>
            <a:r>
              <a:rPr lang="en-US" dirty="0"/>
              <a:t>Blood Pressure Measurement</a:t>
            </a:r>
          </a:p>
          <a:p>
            <a:pPr lvl="1"/>
            <a:r>
              <a:rPr lang="en-US" dirty="0"/>
              <a:t>Art line or doppler manual pressure (gold standard)</a:t>
            </a:r>
          </a:p>
          <a:p>
            <a:pPr lvl="1"/>
            <a:r>
              <a:rPr lang="en-US" dirty="0"/>
              <a:t>Radial pulse palpable -&gt; Doppler = systolic</a:t>
            </a:r>
          </a:p>
          <a:p>
            <a:pPr lvl="1"/>
            <a:r>
              <a:rPr lang="en-US" dirty="0"/>
              <a:t>NOT palpable -&gt; Doppler = MAP</a:t>
            </a:r>
          </a:p>
          <a:p>
            <a:pPr lvl="1"/>
            <a:r>
              <a:rPr lang="en-US" dirty="0"/>
              <a:t>MAP goal 70-80mmHg ideal (range listed depending on article 60-90mmHg)</a:t>
            </a:r>
          </a:p>
          <a:p>
            <a:r>
              <a:rPr lang="en-US" dirty="0"/>
              <a:t>Blood Pressure issues</a:t>
            </a:r>
          </a:p>
          <a:p>
            <a:pPr lvl="1"/>
            <a:r>
              <a:rPr lang="en-US" dirty="0"/>
              <a:t>Hypotension = lack of perfusion. May require vasopressors or inotropes</a:t>
            </a:r>
          </a:p>
          <a:p>
            <a:pPr lvl="1"/>
            <a:r>
              <a:rPr lang="en-US" dirty="0"/>
              <a:t>Hypertension = high afterload = decreased LVAD flow = increased risk of stroke, thromboembolic events, and aortic insufficiency</a:t>
            </a:r>
          </a:p>
          <a:p>
            <a:r>
              <a:rPr lang="en-US" dirty="0"/>
              <a:t>Hypotension, vasopressors and inotropes may be used in consultation with heart failure cardiologist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062F4-22B5-99B7-78D2-A2BECFE1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46" y="299012"/>
            <a:ext cx="4406153" cy="278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4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4E94-6473-0AFE-9171-F2A485BF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Dialysis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06CFD-7CA8-BF6D-B53B-BA3915A8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06071"/>
            <a:ext cx="10542494" cy="480508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iHD</a:t>
            </a:r>
            <a:r>
              <a:rPr lang="en-US" dirty="0"/>
              <a:t> is most frequently used maintenance modality but </a:t>
            </a:r>
          </a:p>
          <a:p>
            <a:pPr lvl="1"/>
            <a:r>
              <a:rPr lang="en-US" dirty="0"/>
              <a:t>PD and home-</a:t>
            </a:r>
            <a:r>
              <a:rPr lang="en-US" dirty="0" err="1"/>
              <a:t>hemo</a:t>
            </a:r>
            <a:r>
              <a:rPr lang="en-US" dirty="0"/>
              <a:t> are options (latter may be preferable given lower ultrafiltration rates with resultant lower cardiac demand particularly for those with right ventricular failure)</a:t>
            </a:r>
          </a:p>
          <a:p>
            <a:r>
              <a:rPr lang="en-US" dirty="0"/>
              <a:t>Catheters are most frequently used for HD access </a:t>
            </a:r>
          </a:p>
          <a:p>
            <a:pPr lvl="1"/>
            <a:r>
              <a:rPr lang="en-US" dirty="0"/>
              <a:t>Acute nature of HD needs</a:t>
            </a:r>
          </a:p>
          <a:p>
            <a:pPr lvl="1"/>
            <a:r>
              <a:rPr lang="en-US" dirty="0"/>
              <a:t>Higher risk of infection </a:t>
            </a:r>
          </a:p>
          <a:p>
            <a:pPr lvl="1"/>
            <a:r>
              <a:rPr lang="en-US" dirty="0"/>
              <a:t>Vasculature may not be favorable (implanted devices or PICCs)</a:t>
            </a:r>
          </a:p>
          <a:p>
            <a:r>
              <a:rPr lang="en-US" dirty="0"/>
              <a:t>If adequate vessels, an AV fistula or graft should be considered</a:t>
            </a:r>
          </a:p>
          <a:p>
            <a:pPr lvl="1"/>
            <a:r>
              <a:rPr lang="en-US" dirty="0"/>
              <a:t>Several reports describe successful AV fistula creation in LVAD patients even without pulsatile flow</a:t>
            </a:r>
          </a:p>
          <a:p>
            <a:r>
              <a:rPr lang="en-US" dirty="0"/>
              <a:t>Dry weights?</a:t>
            </a:r>
          </a:p>
          <a:p>
            <a:r>
              <a:rPr lang="en-US" dirty="0"/>
              <a:t>Use </a:t>
            </a:r>
            <a:r>
              <a:rPr lang="en-US" dirty="0" err="1"/>
              <a:t>Pulsitility</a:t>
            </a:r>
            <a:r>
              <a:rPr lang="en-US" dirty="0"/>
              <a:t> Index to aid in volume assessment</a:t>
            </a:r>
          </a:p>
          <a:p>
            <a:r>
              <a:rPr lang="en-US" dirty="0"/>
              <a:t>ESAs </a:t>
            </a:r>
          </a:p>
          <a:p>
            <a:pPr lvl="1"/>
            <a:r>
              <a:rPr lang="en-US" dirty="0"/>
              <a:t>Reported to avoid (occasional case reports with increased risk with elevated GFR and risk of device thrombus)</a:t>
            </a:r>
          </a:p>
          <a:p>
            <a:pPr lvl="1"/>
            <a:r>
              <a:rPr lang="en-US" dirty="0"/>
              <a:t>Use with caution but reasonable with advanced CKD (avoid high dosing)</a:t>
            </a:r>
          </a:p>
        </p:txBody>
      </p:sp>
    </p:spTree>
    <p:extLst>
      <p:ext uri="{BB962C8B-B14F-4D97-AF65-F5344CB8AC3E}">
        <p14:creationId xmlns:p14="http://schemas.microsoft.com/office/powerpoint/2010/main" val="148579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A83C-474E-CFEE-7B7C-F53A5DA1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LVAD Alarms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E39D4-F170-0126-0A3B-2DD4C2076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Low-flow alarms typically = low circulating volume or obstruction</a:t>
            </a:r>
          </a:p>
          <a:p>
            <a:r>
              <a:rPr lang="en-US" dirty="0"/>
              <a:t>Suction event alarms occur when the inflow cannula pulls against the intraventricular septum (LV preload is insufficient to meet demands)</a:t>
            </a:r>
          </a:p>
          <a:p>
            <a:pPr lvl="1"/>
            <a:r>
              <a:rPr lang="en-US" dirty="0"/>
              <a:t>Both of these events are </a:t>
            </a:r>
            <a:r>
              <a:rPr lang="en-US" u="sng" dirty="0"/>
              <a:t>initially treated with volume infusion </a:t>
            </a:r>
            <a:r>
              <a:rPr lang="en-US" dirty="0"/>
              <a:t>(suction events may respond to decreasing the pump speed, not us)</a:t>
            </a:r>
          </a:p>
          <a:p>
            <a:pPr lvl="1"/>
            <a:endParaRPr lang="en-US" dirty="0"/>
          </a:p>
          <a:p>
            <a:r>
              <a:rPr lang="en-US" dirty="0"/>
              <a:t>High power if obstruction in pump (thrombosis) where power increases to maintain speed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80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7DB4-33FE-0D70-4322-AC4E246F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Ischemic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A846-89FC-BAD4-1740-9EF85E8E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Increase risk of VTE (ischemic strokes and pump thrombosis)</a:t>
            </a:r>
          </a:p>
          <a:p>
            <a:pPr lvl="1"/>
            <a:r>
              <a:rPr lang="en-US" dirty="0"/>
              <a:t>Pump Thrombosis = increased power and hemolysis</a:t>
            </a:r>
          </a:p>
          <a:p>
            <a:pPr lvl="1"/>
            <a:r>
              <a:rPr lang="en-US" dirty="0"/>
              <a:t>Suffering a stroke increases risk of 30-day mortality up to 25% higher. 12-21% will suffer stroke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Lower MAP with medical management = lower ischemic risk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Antithrombotic and antiplatelet agents</a:t>
            </a:r>
          </a:p>
          <a:p>
            <a:pPr lvl="1"/>
            <a:r>
              <a:rPr lang="en-US" dirty="0"/>
              <a:t>ASA 81 and Warfarin (INR typically 2-3)*</a:t>
            </a:r>
          </a:p>
          <a:p>
            <a:pPr lvl="1"/>
            <a:r>
              <a:rPr lang="en-US" dirty="0"/>
              <a:t>DOACs have not been formally studied</a:t>
            </a:r>
          </a:p>
        </p:txBody>
      </p:sp>
    </p:spTree>
    <p:extLst>
      <p:ext uri="{BB962C8B-B14F-4D97-AF65-F5344CB8AC3E}">
        <p14:creationId xmlns:p14="http://schemas.microsoft.com/office/powerpoint/2010/main" val="342217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17EC-F119-4BF1-B22E-321F8C55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Hemorrhagic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9575-6C47-D33B-28E1-0A6EE325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 Bleed</a:t>
            </a:r>
          </a:p>
          <a:p>
            <a:pPr lvl="1"/>
            <a:r>
              <a:rPr lang="en-US" dirty="0"/>
              <a:t>Acquired von Willebrand syndrome  - increased clearance/breakdown</a:t>
            </a:r>
          </a:p>
          <a:p>
            <a:pPr lvl="1"/>
            <a:r>
              <a:rPr lang="en-US" dirty="0"/>
              <a:t>Arteriovenous (AV) malformations </a:t>
            </a:r>
          </a:p>
          <a:p>
            <a:pPr lvl="1"/>
            <a:r>
              <a:rPr lang="en-US" dirty="0"/>
              <a:t>Angiodysplasia – vascular remodeling with loss of vascular integrity </a:t>
            </a:r>
          </a:p>
          <a:p>
            <a:endParaRPr lang="en-US" dirty="0"/>
          </a:p>
          <a:p>
            <a:r>
              <a:rPr lang="en-US" dirty="0"/>
              <a:t>Hemorrhagic Stroke </a:t>
            </a:r>
          </a:p>
          <a:p>
            <a:pPr lvl="1"/>
            <a:r>
              <a:rPr lang="en-US" dirty="0"/>
              <a:t>1month survival of 45% and 1 year of 30%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02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5D28-B2F9-0A45-E133-A04604B4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Sided Heart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10CE-72C4-923D-E5FA-6AF2260F5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RV failure usually occurs in the first few weeks following LVAD implantation though late failure can occur</a:t>
            </a:r>
          </a:p>
          <a:p>
            <a:pPr lvl="1"/>
            <a:r>
              <a:rPr lang="en-US" dirty="0"/>
              <a:t>LVAD offloads LV, Interventricular septum shifts to the left, changing the shape of the RV and reducing its contractility</a:t>
            </a:r>
          </a:p>
          <a:p>
            <a:pPr lvl="1"/>
            <a:r>
              <a:rPr lang="en-US" dirty="0"/>
              <a:t>Cardiac output from the LV improves with LVAD, RV must be able to match cardiac output - may be difficult because many have RV dysfunction and also because of long standing LV failure can lead to </a:t>
            </a:r>
            <a:r>
              <a:rPr lang="en-US" dirty="0" err="1"/>
              <a:t>pHTN</a:t>
            </a:r>
            <a:r>
              <a:rPr lang="en-US" dirty="0"/>
              <a:t> with increased afterload on an already compromised RV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0B26-1410-878B-D77F-B3EDFCD5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8DA75-3C55-36B6-32FE-0AE5947E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(brief)</a:t>
            </a:r>
          </a:p>
          <a:p>
            <a:r>
              <a:rPr lang="en-US" dirty="0"/>
              <a:t>HF and LVAD Indications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AKI</a:t>
            </a:r>
          </a:p>
          <a:p>
            <a:r>
              <a:rPr lang="en-US" dirty="0"/>
              <a:t>Other Complications</a:t>
            </a:r>
          </a:p>
        </p:txBody>
      </p:sp>
    </p:spTree>
    <p:extLst>
      <p:ext uri="{BB962C8B-B14F-4D97-AF65-F5344CB8AC3E}">
        <p14:creationId xmlns:p14="http://schemas.microsoft.com/office/powerpoint/2010/main" val="801235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0FB8-D7E6-9496-BD91-6FAA4EE4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033F-0924-7390-C05C-4C986C8A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02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Most common complications after implantation period</a:t>
            </a:r>
          </a:p>
          <a:p>
            <a:pPr lvl="1"/>
            <a:r>
              <a:rPr lang="en-US" dirty="0"/>
              <a:t>Driveline is most common source (breaks skin barrier)</a:t>
            </a:r>
          </a:p>
          <a:p>
            <a:pPr lvl="1"/>
            <a:r>
              <a:rPr lang="en-US" dirty="0"/>
              <a:t>Often seeding from elsewhere (skin, &gt;50% staph)</a:t>
            </a:r>
          </a:p>
          <a:p>
            <a:pPr lvl="1"/>
            <a:r>
              <a:rPr lang="en-US" dirty="0"/>
              <a:t>lifelong suppressive therapy</a:t>
            </a:r>
          </a:p>
          <a:p>
            <a:pPr lvl="1"/>
            <a:endParaRPr lang="en-US" dirty="0"/>
          </a:p>
          <a:p>
            <a:r>
              <a:rPr lang="en-US" dirty="0"/>
              <a:t>PD catheters?</a:t>
            </a:r>
          </a:p>
          <a:p>
            <a:pPr lvl="1"/>
            <a:r>
              <a:rPr lang="en-US" dirty="0"/>
              <a:t>Newer models often do not break peritoneal space</a:t>
            </a:r>
          </a:p>
          <a:p>
            <a:pPr lvl="1"/>
            <a:r>
              <a:rPr lang="en-US" dirty="0"/>
              <a:t>Surgeon specific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C4373F-2EB7-085D-E1A0-D430C0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2019300"/>
            <a:ext cx="6286500" cy="2819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B8FBF3-CC9B-FB37-5699-47B8FA0E797B}"/>
              </a:ext>
            </a:extLst>
          </p:cNvPr>
          <p:cNvSpPr/>
          <p:nvPr/>
        </p:nvSpPr>
        <p:spPr>
          <a:xfrm>
            <a:off x="9067312" y="6329173"/>
            <a:ext cx="3124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Kamboj M. 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Blood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Purif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35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ADA0-B1BD-0CFE-07EB-CCA67206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from outpatient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4083-9962-DCB4-8299-BEF83E21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Feasibility of hemodynamic monitoring in patients without a pulse</a:t>
            </a:r>
          </a:p>
          <a:p>
            <a:r>
              <a:rPr lang="en-US" dirty="0"/>
              <a:t>Risk of drive line infection through dialysis catheters</a:t>
            </a:r>
          </a:p>
          <a:p>
            <a:r>
              <a:rPr lang="en-US" dirty="0"/>
              <a:t>Poor AV fistula maturation due to lack of vascular reactivity</a:t>
            </a:r>
          </a:p>
          <a:p>
            <a:r>
              <a:rPr lang="en-US" dirty="0"/>
              <a:t>Anticoagulation management and risk of bleeding,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29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42C6-E850-97DA-4EA8-E7AB4A50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2352-300F-8B2A-51A9-E9EB56CD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Ajuria</a:t>
            </a:r>
            <a:r>
              <a:rPr lang="en-US" dirty="0"/>
              <a:t> M, et al. Peritoneal Dialysis Following Left Ventricular Assist Device Placement and Kidney Recovery: A Case Report. </a:t>
            </a:r>
            <a:r>
              <a:rPr lang="en-US" i="1" dirty="0"/>
              <a:t>Kidney Med</a:t>
            </a:r>
            <a:r>
              <a:rPr lang="en-US" dirty="0"/>
              <a:t>. 2021;3(3):438-441. Published 2021 Feb 17. doi:10.1016/j.xkme.2020.12.009</a:t>
            </a:r>
          </a:p>
          <a:p>
            <a:r>
              <a:rPr lang="en-US" dirty="0"/>
              <a:t>Bansal N, et al. Outcomes Associated With Left Ventricular Assist Devices Among Recipients With and Without End-stage Renal Disease. </a:t>
            </a:r>
            <a:r>
              <a:rPr lang="en-US" i="1" dirty="0"/>
              <a:t>JAMA Intern Med</a:t>
            </a:r>
            <a:r>
              <a:rPr lang="en-US" dirty="0"/>
              <a:t>. 2018;178(2):204-209. doi:10.1001/jamainternmed.2017.4831</a:t>
            </a:r>
          </a:p>
          <a:p>
            <a:r>
              <a:rPr lang="en-US" dirty="0" err="1"/>
              <a:t>CardioNerds</a:t>
            </a:r>
            <a:r>
              <a:rPr lang="en-US" dirty="0"/>
              <a:t> podcast: LVAD 101 </a:t>
            </a:r>
          </a:p>
          <a:p>
            <a:r>
              <a:rPr lang="en-US" dirty="0"/>
              <a:t>Handbook of Critical Care Nephrology</a:t>
            </a:r>
          </a:p>
          <a:p>
            <a:r>
              <a:rPr lang="en-US" dirty="0" err="1"/>
              <a:t>Jawaid</a:t>
            </a:r>
            <a:r>
              <a:rPr lang="en-US" dirty="0"/>
              <a:t> O, et al. Ventricular Assist Devices and Chronic Kidney Replacement Therapy: Technology and Outcomes. </a:t>
            </a:r>
            <a:r>
              <a:rPr lang="en-US" i="1" dirty="0"/>
              <a:t>Adv Chronic Kidney Dis</a:t>
            </a:r>
            <a:r>
              <a:rPr lang="en-US" dirty="0"/>
              <a:t>. 2021;28(1):37-46. doi:10.1053/j.ackd.2021.01.002</a:t>
            </a:r>
          </a:p>
          <a:p>
            <a:r>
              <a:rPr lang="en-US" dirty="0"/>
              <a:t>Kamboj M, </a:t>
            </a:r>
            <a:r>
              <a:rPr lang="en-US" dirty="0" err="1"/>
              <a:t>Kazory</a:t>
            </a:r>
            <a:r>
              <a:rPr lang="en-US" dirty="0"/>
              <a:t> A. Left Ventricular Assist Device and the Kidney: Getting to the Heart of the Matter. </a:t>
            </a:r>
            <a:r>
              <a:rPr lang="en-US" i="1" dirty="0"/>
              <a:t>Blood </a:t>
            </a:r>
            <a:r>
              <a:rPr lang="en-US" i="1" dirty="0" err="1"/>
              <a:t>Purif</a:t>
            </a:r>
            <a:r>
              <a:rPr lang="en-US" dirty="0"/>
              <a:t>. 2019;48(4):289-298. doi:10.1159/000502080</a:t>
            </a:r>
          </a:p>
          <a:p>
            <a:r>
              <a:rPr lang="en-US" dirty="0"/>
              <a:t>Koppel CJ, et al. Peritoneal dialysis improves quality-of-life in a left ventricular assist device destination therapy patient-a case report. </a:t>
            </a:r>
            <a:r>
              <a:rPr lang="en-US" i="1" dirty="0" err="1"/>
              <a:t>Eur</a:t>
            </a:r>
            <a:r>
              <a:rPr lang="en-US" i="1" dirty="0"/>
              <a:t> Heart J Case Rep</a:t>
            </a:r>
            <a:r>
              <a:rPr lang="en-US" dirty="0"/>
              <a:t>. 2021;5(10):ytab307. Published 2021 Jul 29. doi:10.1093/</a:t>
            </a:r>
            <a:r>
              <a:rPr lang="en-US" dirty="0" err="1"/>
              <a:t>ehjcr</a:t>
            </a:r>
            <a:r>
              <a:rPr lang="en-US" dirty="0"/>
              <a:t>/ytab307</a:t>
            </a:r>
          </a:p>
          <a:p>
            <a:r>
              <a:rPr lang="en-US" dirty="0"/>
              <a:t>Patel AM, et al. Renal failure in patients with left ventricular assist devices. </a:t>
            </a:r>
            <a:r>
              <a:rPr lang="en-US" i="1" dirty="0"/>
              <a:t>Clin J Am Soc Nephrol</a:t>
            </a:r>
            <a:r>
              <a:rPr lang="en-US" dirty="0"/>
              <a:t>. 2013;8(3):484-496. doi:10.2215/CJN.06210612</a:t>
            </a:r>
          </a:p>
          <a:p>
            <a:r>
              <a:rPr lang="en-US" dirty="0"/>
              <a:t>Ross DW, et al. Left Ventricular Assist Devices and the Kidney. Clin J Am Soc Nephrol. 2018 Feb 7;13(2):348-355. PMID: 29070522 </a:t>
            </a:r>
          </a:p>
          <a:p>
            <a:r>
              <a:rPr lang="en-US" dirty="0"/>
              <a:t>Walther CP, et al. Acute Kidney Injury With Ventricular Assist Device Placement: National Estimates of Trends and Outcomes. </a:t>
            </a:r>
            <a:r>
              <a:rPr lang="en-US" i="1" dirty="0"/>
              <a:t>Am J Kidney Dis</a:t>
            </a:r>
            <a:r>
              <a:rPr lang="en-US" dirty="0"/>
              <a:t>. 2019;74(5):650-658. doi:10.1053/j.ajkd.2019.03.423</a:t>
            </a:r>
          </a:p>
        </p:txBody>
      </p:sp>
    </p:spTree>
    <p:extLst>
      <p:ext uri="{BB962C8B-B14F-4D97-AF65-F5344CB8AC3E}">
        <p14:creationId xmlns:p14="http://schemas.microsoft.com/office/powerpoint/2010/main" val="228654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E833-E4B3-571D-E29F-6162AEEB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8FC3-E965-8512-F0F6-0AA55A0C9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55 year old male with PMH of Nonischemic </a:t>
            </a:r>
            <a:r>
              <a:rPr lang="en-US" dirty="0" err="1"/>
              <a:t>HFrEF</a:t>
            </a:r>
            <a:r>
              <a:rPr lang="en-US" dirty="0"/>
              <a:t> (20-25%) and grade III diastolic dysfunction, </a:t>
            </a:r>
            <a:r>
              <a:rPr lang="en-US" dirty="0" err="1"/>
              <a:t>hx</a:t>
            </a:r>
            <a:r>
              <a:rPr lang="en-US" dirty="0"/>
              <a:t> of dual chamber AICD (2018), CKD III (baseline Cr ~1.5), DMII, HTN, HLD, OSA (on CPAP), Gout,  obesity. Patient initially presented to OSH for worsening dyspnea on exertion associated with orthopnea and PND.</a:t>
            </a:r>
          </a:p>
          <a:p>
            <a:endParaRPr lang="en-US" dirty="0"/>
          </a:p>
          <a:p>
            <a:r>
              <a:rPr lang="en-US" dirty="0"/>
              <a:t>PMH: NICM </a:t>
            </a:r>
            <a:r>
              <a:rPr lang="en-US" dirty="0" err="1"/>
              <a:t>HFrEF</a:t>
            </a:r>
            <a:r>
              <a:rPr lang="en-US" dirty="0"/>
              <a:t> (20-25%) with grade 3 diastolic, AICD, CKD 3, DM2, OSA on CPAP, Gout, HTN, HLD</a:t>
            </a:r>
          </a:p>
          <a:p>
            <a:r>
              <a:rPr lang="en-US" dirty="0"/>
              <a:t>PSH: Right shoulder unspecified. RHC x3, LHC, AICD</a:t>
            </a:r>
          </a:p>
          <a:p>
            <a:r>
              <a:rPr lang="en-US" dirty="0"/>
              <a:t>Meds: ASA, Atorvastatin, Allopurinol, Dapagliflozin, glipizide, Levemir, Coreg, Entresto, Aldactone, Torsemide Metolazone, iron</a:t>
            </a:r>
          </a:p>
          <a:p>
            <a:r>
              <a:rPr lang="en-US" dirty="0"/>
              <a:t>NKDA</a:t>
            </a:r>
          </a:p>
          <a:p>
            <a:r>
              <a:rPr lang="en-US" dirty="0"/>
              <a:t>SH: former smoker, quite 25 years prior (~30 years old)</a:t>
            </a:r>
          </a:p>
          <a:p>
            <a:r>
              <a:rPr lang="en-US" dirty="0"/>
              <a:t>FH: Noncontributory</a:t>
            </a:r>
          </a:p>
        </p:txBody>
      </p:sp>
    </p:spTree>
    <p:extLst>
      <p:ext uri="{BB962C8B-B14F-4D97-AF65-F5344CB8AC3E}">
        <p14:creationId xmlns:p14="http://schemas.microsoft.com/office/powerpoint/2010/main" val="2083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E053-EC5A-7EF4-928C-A3E35091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BD4CF-3B4D-DC49-EB67-98DC6D52B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ECHO: LVEF 15% diffuse hypokinesis, consistent with restrictive physiology, moderate MVR</a:t>
            </a:r>
          </a:p>
          <a:p>
            <a:r>
              <a:rPr lang="en-US" dirty="0"/>
              <a:t>LHC and RHC: Elevated PCWP with hypervolemia. Severely reduced CO/CI with elevated PA pressures. Mild luminal irregularities </a:t>
            </a:r>
          </a:p>
          <a:p>
            <a:endParaRPr lang="en-US" dirty="0"/>
          </a:p>
          <a:p>
            <a:r>
              <a:rPr lang="en-US" dirty="0"/>
              <a:t>Was transferred to our facility for Cardiogenic Shock on Milrinone</a:t>
            </a:r>
          </a:p>
        </p:txBody>
      </p:sp>
    </p:spTree>
    <p:extLst>
      <p:ext uri="{BB962C8B-B14F-4D97-AF65-F5344CB8AC3E}">
        <p14:creationId xmlns:p14="http://schemas.microsoft.com/office/powerpoint/2010/main" val="350842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4229-FE21-CA49-3A98-3FD4AD78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CC830-05DE-E203-2938-00BF4582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 2.5 (base ~1.5)</a:t>
            </a:r>
          </a:p>
          <a:p>
            <a:r>
              <a:rPr lang="en-US" dirty="0"/>
              <a:t>Una 68, </a:t>
            </a:r>
            <a:r>
              <a:rPr lang="en-US" dirty="0" err="1"/>
              <a:t>Ucr</a:t>
            </a:r>
            <a:r>
              <a:rPr lang="en-US" dirty="0"/>
              <a:t> 65, </a:t>
            </a:r>
            <a:r>
              <a:rPr lang="en-US" dirty="0" err="1"/>
              <a:t>UPCr</a:t>
            </a:r>
            <a:r>
              <a:rPr lang="en-US" dirty="0"/>
              <a:t> 0.06</a:t>
            </a:r>
          </a:p>
          <a:p>
            <a:r>
              <a:rPr lang="en-US" dirty="0"/>
              <a:t>Infectious: HBV, HCV, HIV, RPR negative</a:t>
            </a:r>
          </a:p>
          <a:p>
            <a:r>
              <a:rPr lang="en-US" dirty="0"/>
              <a:t>SPEP/UPEP Negative. K/L 1.75</a:t>
            </a:r>
          </a:p>
          <a:p>
            <a:r>
              <a:rPr lang="en-US" dirty="0"/>
              <a:t>ANA 1:80 speckled and homogenous</a:t>
            </a:r>
          </a:p>
          <a:p>
            <a:r>
              <a:rPr lang="en-US" dirty="0"/>
              <a:t>Otherwise ANA and ANCA panel negative</a:t>
            </a:r>
          </a:p>
          <a:p>
            <a:r>
              <a:rPr lang="en-US" dirty="0"/>
              <a:t>C3 180, C4 43</a:t>
            </a:r>
          </a:p>
          <a:p>
            <a:r>
              <a:rPr lang="en-US" dirty="0"/>
              <a:t>US: R 9.6cm, L 9.7cm. No hydro. Sub-optimal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D6F3-E27A-F269-D8DE-DBDB91B3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3C992-F4E8-36AD-B199-E8682D42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 and volume status improved with Milrinone and diuresis. Nephrology signed off</a:t>
            </a:r>
          </a:p>
          <a:p>
            <a:r>
              <a:rPr lang="en-US" dirty="0"/>
              <a:t>Was reconsulted after LVAD Placement for hypervolemia with persistent shock</a:t>
            </a:r>
          </a:p>
          <a:p>
            <a:endParaRPr lang="en-US" dirty="0"/>
          </a:p>
          <a:p>
            <a:r>
              <a:rPr lang="en-US" dirty="0"/>
              <a:t>Course complicated by ?MRSE bacteremia (prior to LVAD), </a:t>
            </a:r>
            <a:r>
              <a:rPr lang="en-US" dirty="0" err="1"/>
              <a:t>Driverline</a:t>
            </a:r>
            <a:r>
              <a:rPr lang="en-US" dirty="0"/>
              <a:t> infection (exit site), recurrent respiratory failure requiring trach, a-flutter s/p cardioversion</a:t>
            </a:r>
          </a:p>
          <a:p>
            <a:r>
              <a:rPr lang="en-US" dirty="0"/>
              <a:t>AKI requiring extended course of CRRT and SLED, complicated by pressure management</a:t>
            </a:r>
          </a:p>
          <a:p>
            <a:r>
              <a:rPr lang="en-US" dirty="0"/>
              <a:t>Ultimately recovered within 3 months of CRRT initiation with now baseline ~2</a:t>
            </a:r>
          </a:p>
        </p:txBody>
      </p:sp>
    </p:spTree>
    <p:extLst>
      <p:ext uri="{BB962C8B-B14F-4D97-AF65-F5344CB8AC3E}">
        <p14:creationId xmlns:p14="http://schemas.microsoft.com/office/powerpoint/2010/main" val="167313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E3AB-CC14-B69A-2AF1-A8FFCECD5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CE14-4839-E0A0-8C37-EDBDC3884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B1AA-2E0F-6DC8-978B-653EB581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and LVAD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DCAA-9A1D-9126-2943-A50BED39F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5.5 - 7 million American suffer from congestive heart failure (CHF)</a:t>
            </a:r>
          </a:p>
          <a:p>
            <a:r>
              <a:rPr lang="en-US" dirty="0"/>
              <a:t>Incidence of 21 per 1,000 in population above the age of 65 years</a:t>
            </a:r>
          </a:p>
          <a:p>
            <a:r>
              <a:rPr lang="en-US" dirty="0"/>
              <a:t>Advanced heart failure with or without CKD have a 1 year survival of 25% </a:t>
            </a:r>
          </a:p>
          <a:p>
            <a:endParaRPr lang="en-US" dirty="0"/>
          </a:p>
          <a:p>
            <a:r>
              <a:rPr lang="en-US" dirty="0"/>
              <a:t>In patients with advanced CHF refractory to medical therapy, implantable left ventricular assist devices (LVADs) improve quality of life and survival (52% vs 25% at 1 year for 1</a:t>
            </a:r>
            <a:r>
              <a:rPr lang="en-US" baseline="30000" dirty="0"/>
              <a:t>st</a:t>
            </a:r>
            <a:r>
              <a:rPr lang="en-US" dirty="0"/>
              <a:t> generation ineligible for heart transplant)</a:t>
            </a:r>
          </a:p>
          <a:p>
            <a:r>
              <a:rPr lang="en-US" dirty="0"/>
              <a:t>Since 2006, over 25,000 adults have received LVADs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246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{9BCD6DFF-5405-FA4A-9706-FE7B5BF11B34}tf10001072</Template>
  <TotalTime>986</TotalTime>
  <Words>2739</Words>
  <Application>Microsoft Macintosh PowerPoint</Application>
  <PresentationFormat>Widescreen</PresentationFormat>
  <Paragraphs>233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Franklin Gothic Book</vt:lpstr>
      <vt:lpstr>system-ui</vt:lpstr>
      <vt:lpstr>Crop</vt:lpstr>
      <vt:lpstr>Pump Pump Pump It Up</vt:lpstr>
      <vt:lpstr>Disclosures</vt:lpstr>
      <vt:lpstr>Outline</vt:lpstr>
      <vt:lpstr>Case</vt:lpstr>
      <vt:lpstr>PowerPoint Presentation</vt:lpstr>
      <vt:lpstr>PowerPoint Presentation</vt:lpstr>
      <vt:lpstr>PowerPoint Presentation</vt:lpstr>
      <vt:lpstr>PowerPoint Presentation</vt:lpstr>
      <vt:lpstr>Heart Failure and LVAD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Mechanics</vt:lpstr>
      <vt:lpstr>Pump Speed (rpm)</vt:lpstr>
      <vt:lpstr>Pump Flow</vt:lpstr>
      <vt:lpstr>Pulsatility Index</vt:lpstr>
      <vt:lpstr>PowerPoint Presentation</vt:lpstr>
      <vt:lpstr>AKI and Patient Outcomes</vt:lpstr>
      <vt:lpstr>PowerPoint Presentation</vt:lpstr>
      <vt:lpstr>PowerPoint Presentation</vt:lpstr>
      <vt:lpstr>PowerPoint Presentation</vt:lpstr>
      <vt:lpstr>Dialysis with LVADs</vt:lpstr>
      <vt:lpstr>Maintenance Dialysis</vt:lpstr>
      <vt:lpstr>Common LVAD Alarms</vt:lpstr>
      <vt:lpstr>Ischemic Events</vt:lpstr>
      <vt:lpstr>Hemorrhagic Events</vt:lpstr>
      <vt:lpstr>Right Sided Heart Failure</vt:lpstr>
      <vt:lpstr>Device Infections</vt:lpstr>
      <vt:lpstr>Concerns from outpatient centers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 Pump Pump it up</dc:title>
  <dc:creator>Jake Nysather</dc:creator>
  <cp:lastModifiedBy>Jake Nysather</cp:lastModifiedBy>
  <cp:revision>63</cp:revision>
  <dcterms:created xsi:type="dcterms:W3CDTF">2022-05-23T17:52:58Z</dcterms:created>
  <dcterms:modified xsi:type="dcterms:W3CDTF">2022-05-24T10:19:52Z</dcterms:modified>
</cp:coreProperties>
</file>