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1"/>
  </p:sldMasterIdLst>
  <p:notesMasterIdLst>
    <p:notesMasterId r:id="rId42"/>
  </p:notesMasterIdLst>
  <p:sldIdLst>
    <p:sldId id="256" r:id="rId2"/>
    <p:sldId id="257" r:id="rId3"/>
    <p:sldId id="265" r:id="rId4"/>
    <p:sldId id="321" r:id="rId5"/>
    <p:sldId id="315" r:id="rId6"/>
    <p:sldId id="317" r:id="rId7"/>
    <p:sldId id="316" r:id="rId8"/>
    <p:sldId id="318" r:id="rId9"/>
    <p:sldId id="319" r:id="rId10"/>
    <p:sldId id="320" r:id="rId11"/>
    <p:sldId id="322" r:id="rId12"/>
    <p:sldId id="263" r:id="rId13"/>
    <p:sldId id="292" r:id="rId14"/>
    <p:sldId id="293" r:id="rId15"/>
    <p:sldId id="297" r:id="rId16"/>
    <p:sldId id="299" r:id="rId17"/>
    <p:sldId id="289" r:id="rId18"/>
    <p:sldId id="288" r:id="rId19"/>
    <p:sldId id="268" r:id="rId20"/>
    <p:sldId id="260" r:id="rId21"/>
    <p:sldId id="266" r:id="rId22"/>
    <p:sldId id="302" r:id="rId23"/>
    <p:sldId id="290" r:id="rId24"/>
    <p:sldId id="285" r:id="rId25"/>
    <p:sldId id="303" r:id="rId26"/>
    <p:sldId id="287" r:id="rId27"/>
    <p:sldId id="304" r:id="rId28"/>
    <p:sldId id="286" r:id="rId29"/>
    <p:sldId id="270" r:id="rId30"/>
    <p:sldId id="271" r:id="rId31"/>
    <p:sldId id="306" r:id="rId32"/>
    <p:sldId id="308" r:id="rId33"/>
    <p:sldId id="309" r:id="rId34"/>
    <p:sldId id="311" r:id="rId35"/>
    <p:sldId id="310" r:id="rId36"/>
    <p:sldId id="312" r:id="rId37"/>
    <p:sldId id="313" r:id="rId38"/>
    <p:sldId id="258" r:id="rId39"/>
    <p:sldId id="284" r:id="rId40"/>
    <p:sldId id="291"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84554"/>
  </p:normalViewPr>
  <p:slideViewPr>
    <p:cSldViewPr snapToGrid="0" snapToObjects="1">
      <p:cViewPr varScale="1">
        <p:scale>
          <a:sx n="110" d="100"/>
          <a:sy n="110" d="100"/>
        </p:scale>
        <p:origin x="131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07B7F7-9BD9-5E4A-8927-19F5017DDA8F}" type="datetimeFigureOut">
              <a:rPr lang="en-US" smtClean="0"/>
              <a:t>9/27/21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769D84-725B-614E-BDD1-738737090183}" type="slidenum">
              <a:rPr lang="en-US" smtClean="0"/>
              <a:t>‹#›</a:t>
            </a:fld>
            <a:endParaRPr lang="en-US"/>
          </a:p>
        </p:txBody>
      </p:sp>
    </p:spTree>
    <p:extLst>
      <p:ext uri="{BB962C8B-B14F-4D97-AF65-F5344CB8AC3E}">
        <p14:creationId xmlns:p14="http://schemas.microsoft.com/office/powerpoint/2010/main" val="1627663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uptodate-com.lmunet.idm.oclc.org/contents/cyclosporine-ciclosporin-drug-information?search=acute+interstitial+nephritis&amp;topicRef=7233&amp;source=see_link"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https://www-uptodate-com.lmunet.idm.oclc.org/contents/cyclophosphamide-drug-information?search=acute+interstitial+nephritis&amp;topicRef=7233&amp;source=see_link" TargetMode="External"/><Relationship Id="rId4" Type="http://schemas.openxmlformats.org/officeDocument/2006/relationships/hyperlink" Target="https://www-uptodate-com.lmunet.idm.oclc.org/contents/treatment-of-acute-interstitial-nephritis/abstract/21,22"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Peak Cr 6.2</a:t>
            </a:r>
          </a:p>
          <a:p>
            <a:r>
              <a:rPr lang="en-US" dirty="0"/>
              <a:t>Follow-up Eos </a:t>
            </a:r>
          </a:p>
        </p:txBody>
      </p:sp>
      <p:sp>
        <p:nvSpPr>
          <p:cNvPr id="4" name="Slide Number Placeholder 3"/>
          <p:cNvSpPr>
            <a:spLocks noGrp="1"/>
          </p:cNvSpPr>
          <p:nvPr>
            <p:ph type="sldNum" sz="quarter" idx="5"/>
          </p:nvPr>
        </p:nvSpPr>
        <p:spPr/>
        <p:txBody>
          <a:bodyPr/>
          <a:lstStyle/>
          <a:p>
            <a:fld id="{4D769D84-725B-614E-BDD1-738737090183}" type="slidenum">
              <a:rPr lang="en-US" smtClean="0"/>
              <a:t>8</a:t>
            </a:fld>
            <a:endParaRPr lang="en-US"/>
          </a:p>
        </p:txBody>
      </p:sp>
    </p:spTree>
    <p:extLst>
      <p:ext uri="{BB962C8B-B14F-4D97-AF65-F5344CB8AC3E}">
        <p14:creationId xmlns:p14="http://schemas.microsoft.com/office/powerpoint/2010/main" val="2946464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Maculopapular or morbilliform</a:t>
            </a:r>
          </a:p>
          <a:p>
            <a:endParaRPr lang="en-US" dirty="0"/>
          </a:p>
        </p:txBody>
      </p:sp>
      <p:sp>
        <p:nvSpPr>
          <p:cNvPr id="4" name="Slide Number Placeholder 3"/>
          <p:cNvSpPr>
            <a:spLocks noGrp="1"/>
          </p:cNvSpPr>
          <p:nvPr>
            <p:ph type="sldNum" sz="quarter" idx="5"/>
          </p:nvPr>
        </p:nvSpPr>
        <p:spPr/>
        <p:txBody>
          <a:bodyPr/>
          <a:lstStyle/>
          <a:p>
            <a:fld id="{4D769D84-725B-614E-BDD1-738737090183}" type="slidenum">
              <a:rPr lang="en-US" smtClean="0"/>
              <a:t>24</a:t>
            </a:fld>
            <a:endParaRPr lang="en-US"/>
          </a:p>
        </p:txBody>
      </p:sp>
    </p:spTree>
    <p:extLst>
      <p:ext uri="{BB962C8B-B14F-4D97-AF65-F5344CB8AC3E}">
        <p14:creationId xmlns:p14="http://schemas.microsoft.com/office/powerpoint/2010/main" val="838705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characteristic urinalysis for AIN but are not being treated with a drug known to cause AIN</a:t>
            </a:r>
          </a:p>
          <a:p>
            <a:pPr lvl="1"/>
            <a:r>
              <a:rPr lang="en-US" dirty="0"/>
              <a:t>Patients who are being treated with a drug known to cause AIN but do not have a characteristic urinalysis</a:t>
            </a:r>
          </a:p>
          <a:p>
            <a:pPr lvl="1"/>
            <a:r>
              <a:rPr lang="en-US" dirty="0"/>
              <a:t>being considered for treatment with glucocorticoids for AIN (usually drug induced). Among selected patients (such as those at high risk of complications of a biopsy or who do not wish to undergo a biopsy), glucocorticoids may be initiated without first obtaining a kidney biopsy. However, among patients who do not improve after the first five to seven days of empiric glucocorticoid therapy, those without contraindications should have a biopsy </a:t>
            </a:r>
          </a:p>
          <a:p>
            <a:pPr lvl="1"/>
            <a:r>
              <a:rPr lang="en-US" dirty="0"/>
              <a:t>present with advanced kidney failure, providing the onset of kidney failure is known to be relatively recent </a:t>
            </a:r>
          </a:p>
          <a:p>
            <a:pPr lvl="1"/>
            <a:r>
              <a:rPr lang="en-US" dirty="0"/>
              <a:t>any features (such as high-grade proteinuria) that cause the diagnosis of AIN to be uncertain</a:t>
            </a:r>
          </a:p>
          <a:p>
            <a:endParaRPr lang="en-US" dirty="0"/>
          </a:p>
        </p:txBody>
      </p:sp>
      <p:sp>
        <p:nvSpPr>
          <p:cNvPr id="4" name="Slide Number Placeholder 3"/>
          <p:cNvSpPr>
            <a:spLocks noGrp="1"/>
          </p:cNvSpPr>
          <p:nvPr>
            <p:ph type="sldNum" sz="quarter" idx="5"/>
          </p:nvPr>
        </p:nvSpPr>
        <p:spPr/>
        <p:txBody>
          <a:bodyPr/>
          <a:lstStyle/>
          <a:p>
            <a:fld id="{4D769D84-725B-614E-BDD1-738737090183}" type="slidenum">
              <a:rPr lang="en-US" smtClean="0"/>
              <a:t>28</a:t>
            </a:fld>
            <a:endParaRPr lang="en-US"/>
          </a:p>
        </p:txBody>
      </p:sp>
    </p:spTree>
    <p:extLst>
      <p:ext uri="{BB962C8B-B14F-4D97-AF65-F5344CB8AC3E}">
        <p14:creationId xmlns:p14="http://schemas.microsoft.com/office/powerpoint/2010/main" val="964001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769D84-725B-614E-BDD1-738737090183}" type="slidenum">
              <a:rPr lang="en-US" smtClean="0"/>
              <a:t>29</a:t>
            </a:fld>
            <a:endParaRPr lang="en-US"/>
          </a:p>
        </p:txBody>
      </p:sp>
    </p:spTree>
    <p:extLst>
      <p:ext uri="{BB962C8B-B14F-4D97-AF65-F5344CB8AC3E}">
        <p14:creationId xmlns:p14="http://schemas.microsoft.com/office/powerpoint/2010/main" val="2716397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Clarkson performed a retrospective study in a relatively large series of 60 patients with biopsy-proven AIN to define the influence of steroids on this disease. AIN was drug related in 92% of cases and NSAIDs were the most common offending drug, accounting for 44% of cases.</a:t>
            </a:r>
          </a:p>
          <a:p>
            <a:endParaRPr lang="en-US" dirty="0"/>
          </a:p>
          <a:p>
            <a:pPr marL="171450" indent="-171450">
              <a:buFontTx/>
              <a:buChar char="-"/>
            </a:pPr>
            <a:r>
              <a:rPr lang="en-US" dirty="0"/>
              <a:t>Follow-up data were available in 42 patients. Of them, 25 patients (60%) received steroid treatment, whereas the remaining 17 (40%) received only supportive care. No difference in serum creatinine levels was observed between the two groups after 1, 6, and 12 months following AIN</a:t>
            </a:r>
          </a:p>
          <a:p>
            <a:pPr marL="171450" indent="-171450">
              <a:buFontTx/>
              <a:buChar char="-"/>
            </a:pPr>
            <a:endParaRPr lang="en-US" dirty="0"/>
          </a:p>
          <a:p>
            <a:r>
              <a:rPr lang="en-US" dirty="0"/>
              <a:t>- An important aspect of Clarkson’s study that should be kept in mind when interpreting its results is the considerable delay between the onset of AIN symptoms and the performance of renal biopsy (median time 3 weeks); steroids were always started after renal biopsy</a:t>
            </a:r>
          </a:p>
          <a:p>
            <a:endParaRPr lang="en-US" dirty="0"/>
          </a:p>
        </p:txBody>
      </p:sp>
      <p:sp>
        <p:nvSpPr>
          <p:cNvPr id="4" name="Slide Number Placeholder 3"/>
          <p:cNvSpPr>
            <a:spLocks noGrp="1"/>
          </p:cNvSpPr>
          <p:nvPr>
            <p:ph type="sldNum" sz="quarter" idx="5"/>
          </p:nvPr>
        </p:nvSpPr>
        <p:spPr/>
        <p:txBody>
          <a:bodyPr/>
          <a:lstStyle/>
          <a:p>
            <a:fld id="{4D769D84-725B-614E-BDD1-738737090183}" type="slidenum">
              <a:rPr lang="en-US" smtClean="0"/>
              <a:t>32</a:t>
            </a:fld>
            <a:endParaRPr lang="en-US"/>
          </a:p>
        </p:txBody>
      </p:sp>
    </p:spTree>
    <p:extLst>
      <p:ext uri="{BB962C8B-B14F-4D97-AF65-F5344CB8AC3E}">
        <p14:creationId xmlns:p14="http://schemas.microsoft.com/office/powerpoint/2010/main" val="6680955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limited experience with treating AIN with alternative immunosuppressive drugs. There are case reports and small series using MMF and </a:t>
            </a:r>
            <a:r>
              <a:rPr lang="en-US" dirty="0">
                <a:hlinkClick r:id="rId3"/>
              </a:rPr>
              <a:t>cyclosporine</a:t>
            </a:r>
            <a:r>
              <a:rPr lang="en-US" dirty="0"/>
              <a:t> [</a:t>
            </a:r>
            <a:r>
              <a:rPr lang="en-US" dirty="0">
                <a:hlinkClick r:id="rId4"/>
              </a:rPr>
              <a:t>21,22</a:t>
            </a:r>
            <a:r>
              <a:rPr lang="en-US" dirty="0"/>
              <a:t>] and anecdotal experience with use of </a:t>
            </a:r>
            <a:r>
              <a:rPr lang="en-US" dirty="0">
                <a:hlinkClick r:id="rId5"/>
              </a:rPr>
              <a:t>cyclophosphamide</a:t>
            </a:r>
            <a:r>
              <a:rPr lang="en-US" dirty="0"/>
              <a:t>.</a:t>
            </a:r>
          </a:p>
          <a:p>
            <a:r>
              <a:rPr lang="en-US" dirty="0"/>
              <a:t>MMF was used for 13 to 34 months in eight patients with biopsy-proven AIN who had responded to but who could not tolerate withdrawal of glucocorticoids after six months</a:t>
            </a:r>
          </a:p>
          <a:p>
            <a:r>
              <a:rPr lang="en-US" dirty="0"/>
              <a:t>After addition of MMF, all patients were able to discontinue glucocorticoids, and only two patients failed to show improvement in serum creatinine (one with a positive antineutrophil cytoplasmic antibody [ANCA] and another with AIN of unknown etiology).</a:t>
            </a:r>
          </a:p>
          <a:p>
            <a:endParaRPr lang="en-US" dirty="0"/>
          </a:p>
        </p:txBody>
      </p:sp>
      <p:sp>
        <p:nvSpPr>
          <p:cNvPr id="4" name="Slide Number Placeholder 3"/>
          <p:cNvSpPr>
            <a:spLocks noGrp="1"/>
          </p:cNvSpPr>
          <p:nvPr>
            <p:ph type="sldNum" sz="quarter" idx="5"/>
          </p:nvPr>
        </p:nvSpPr>
        <p:spPr/>
        <p:txBody>
          <a:bodyPr/>
          <a:lstStyle/>
          <a:p>
            <a:fld id="{4D769D84-725B-614E-BDD1-738737090183}" type="slidenum">
              <a:rPr lang="en-US" smtClean="0"/>
              <a:t>35</a:t>
            </a:fld>
            <a:endParaRPr lang="en-US"/>
          </a:p>
        </p:txBody>
      </p:sp>
    </p:spTree>
    <p:extLst>
      <p:ext uri="{BB962C8B-B14F-4D97-AF65-F5344CB8AC3E}">
        <p14:creationId xmlns:p14="http://schemas.microsoft.com/office/powerpoint/2010/main" val="1654969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True incidence is underestimated</a:t>
            </a:r>
          </a:p>
          <a:p>
            <a:r>
              <a:rPr lang="en-US" dirty="0"/>
              <a:t>No biopsy confirmed and empirical treatment</a:t>
            </a:r>
          </a:p>
          <a:p>
            <a:endParaRPr lang="en-US" dirty="0"/>
          </a:p>
        </p:txBody>
      </p:sp>
      <p:sp>
        <p:nvSpPr>
          <p:cNvPr id="4" name="Slide Number Placeholder 3"/>
          <p:cNvSpPr>
            <a:spLocks noGrp="1"/>
          </p:cNvSpPr>
          <p:nvPr>
            <p:ph type="sldNum" sz="quarter" idx="5"/>
          </p:nvPr>
        </p:nvSpPr>
        <p:spPr/>
        <p:txBody>
          <a:bodyPr/>
          <a:lstStyle/>
          <a:p>
            <a:fld id="{4D769D84-725B-614E-BDD1-738737090183}" type="slidenum">
              <a:rPr lang="en-US" smtClean="0"/>
              <a:t>13</a:t>
            </a:fld>
            <a:endParaRPr lang="en-US"/>
          </a:p>
        </p:txBody>
      </p:sp>
    </p:spTree>
    <p:extLst>
      <p:ext uri="{BB962C8B-B14F-4D97-AF65-F5344CB8AC3E}">
        <p14:creationId xmlns:p14="http://schemas.microsoft.com/office/powerpoint/2010/main" val="121986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Immunization of rabbits or rats with Tamm–Horsfall protein or </a:t>
            </a:r>
            <a:r>
              <a:rPr lang="en-US" dirty="0" err="1"/>
              <a:t>megalin</a:t>
            </a:r>
            <a:r>
              <a:rPr lang="en-US" dirty="0"/>
              <a:t> (a protein localized in the brush border of proximal tubular cells) induced an AIN,8 thus suggesting a possible pathogenic role of these proteins as endogenous antigens in the development of some human AIN.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Glycoprotein important for TBM integrity and whose molecular composition has been cloned and sequenced idiopathic AIN that are caused by this pathogenic mechanism, remain unknown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Tubular cells have the capacity to hydrolyze and process exogenous proteins. In this regard, medications can bind to a normal component of TBM, behaving as a </a:t>
            </a:r>
            <a:r>
              <a:rPr lang="en-US" dirty="0" err="1"/>
              <a:t>hapten</a:t>
            </a:r>
            <a:r>
              <a:rPr lang="en-US" dirty="0"/>
              <a:t>, or can mimic an antigen normally present within the TBM, inducing an immune response directed against this antigen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4D769D84-725B-614E-BDD1-738737090183}" type="slidenum">
              <a:rPr lang="en-US" smtClean="0"/>
              <a:t>14</a:t>
            </a:fld>
            <a:endParaRPr lang="en-US"/>
          </a:p>
        </p:txBody>
      </p:sp>
    </p:spTree>
    <p:extLst>
      <p:ext uri="{BB962C8B-B14F-4D97-AF65-F5344CB8AC3E}">
        <p14:creationId xmlns:p14="http://schemas.microsoft.com/office/powerpoint/2010/main" val="3543721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Fibrotic changes can already be seen within 7–10 days</a:t>
            </a:r>
          </a:p>
        </p:txBody>
      </p:sp>
      <p:sp>
        <p:nvSpPr>
          <p:cNvPr id="4" name="Slide Number Placeholder 3"/>
          <p:cNvSpPr>
            <a:spLocks noGrp="1"/>
          </p:cNvSpPr>
          <p:nvPr>
            <p:ph type="sldNum" sz="quarter" idx="5"/>
          </p:nvPr>
        </p:nvSpPr>
        <p:spPr/>
        <p:txBody>
          <a:bodyPr/>
          <a:lstStyle/>
          <a:p>
            <a:fld id="{4D769D84-725B-614E-BDD1-738737090183}" type="slidenum">
              <a:rPr lang="en-US" smtClean="0"/>
              <a:t>15</a:t>
            </a:fld>
            <a:endParaRPr lang="en-US"/>
          </a:p>
        </p:txBody>
      </p:sp>
    </p:spTree>
    <p:extLst>
      <p:ext uri="{BB962C8B-B14F-4D97-AF65-F5344CB8AC3E}">
        <p14:creationId xmlns:p14="http://schemas.microsoft.com/office/powerpoint/2010/main" val="311337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medication-induced interstitial nephritis was the leading cause of granulomatous interstitial nephritis, equaling or exceeding sarcoidosis in all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granuloma formation also suggests a greater likelihood of infection-induced AIN compared with AIN without granulomas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4D769D84-725B-614E-BDD1-738737090183}" type="slidenum">
              <a:rPr lang="en-US" smtClean="0"/>
              <a:t>16</a:t>
            </a:fld>
            <a:endParaRPr lang="en-US"/>
          </a:p>
        </p:txBody>
      </p:sp>
    </p:spTree>
    <p:extLst>
      <p:ext uri="{BB962C8B-B14F-4D97-AF65-F5344CB8AC3E}">
        <p14:creationId xmlns:p14="http://schemas.microsoft.com/office/powerpoint/2010/main" val="828206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inflammatory cell infiltrates of AIN (Figure 1) can be diffuse or patchy.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Fibrotic changes can already be seen within 7–10 days of initiation of the inflammatory process and they progress to advanced interstitial fibrosis accompanied by tubular atrophy (Figure 2) </a:t>
            </a:r>
          </a:p>
          <a:p>
            <a:endParaRPr lang="en-US" dirty="0"/>
          </a:p>
        </p:txBody>
      </p:sp>
      <p:sp>
        <p:nvSpPr>
          <p:cNvPr id="4" name="Slide Number Placeholder 3"/>
          <p:cNvSpPr>
            <a:spLocks noGrp="1"/>
          </p:cNvSpPr>
          <p:nvPr>
            <p:ph type="sldNum" sz="quarter" idx="5"/>
          </p:nvPr>
        </p:nvSpPr>
        <p:spPr/>
        <p:txBody>
          <a:bodyPr/>
          <a:lstStyle/>
          <a:p>
            <a:fld id="{4D769D84-725B-614E-BDD1-738737090183}" type="slidenum">
              <a:rPr lang="en-US" smtClean="0"/>
              <a:t>17</a:t>
            </a:fld>
            <a:endParaRPr lang="en-US"/>
          </a:p>
        </p:txBody>
      </p:sp>
    </p:spTree>
    <p:extLst>
      <p:ext uri="{BB962C8B-B14F-4D97-AF65-F5344CB8AC3E}">
        <p14:creationId xmlns:p14="http://schemas.microsoft.com/office/powerpoint/2010/main" val="3400200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NSAIDs – Nephrotic syndrome. Can resemble Membranous and Minimal Change</a:t>
            </a:r>
          </a:p>
        </p:txBody>
      </p:sp>
      <p:sp>
        <p:nvSpPr>
          <p:cNvPr id="4" name="Slide Number Placeholder 3"/>
          <p:cNvSpPr>
            <a:spLocks noGrp="1"/>
          </p:cNvSpPr>
          <p:nvPr>
            <p:ph type="sldNum" sz="quarter" idx="5"/>
          </p:nvPr>
        </p:nvSpPr>
        <p:spPr/>
        <p:txBody>
          <a:bodyPr/>
          <a:lstStyle/>
          <a:p>
            <a:fld id="{4D769D84-725B-614E-BDD1-738737090183}" type="slidenum">
              <a:rPr lang="en-US" smtClean="0"/>
              <a:t>19</a:t>
            </a:fld>
            <a:endParaRPr lang="en-US"/>
          </a:p>
        </p:txBody>
      </p:sp>
    </p:spTree>
    <p:extLst>
      <p:ext uri="{BB962C8B-B14F-4D97-AF65-F5344CB8AC3E}">
        <p14:creationId xmlns:p14="http://schemas.microsoft.com/office/powerpoint/2010/main" val="1457184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definitive diagnosis of AIN is made by kidney biopsy.</a:t>
            </a:r>
          </a:p>
          <a:p>
            <a:endParaRPr lang="en-US" dirty="0"/>
          </a:p>
        </p:txBody>
      </p:sp>
      <p:sp>
        <p:nvSpPr>
          <p:cNvPr id="4" name="Slide Number Placeholder 3"/>
          <p:cNvSpPr>
            <a:spLocks noGrp="1"/>
          </p:cNvSpPr>
          <p:nvPr>
            <p:ph type="sldNum" sz="quarter" idx="5"/>
          </p:nvPr>
        </p:nvSpPr>
        <p:spPr/>
        <p:txBody>
          <a:bodyPr/>
          <a:lstStyle/>
          <a:p>
            <a:fld id="{4D769D84-725B-614E-BDD1-738737090183}" type="slidenum">
              <a:rPr lang="en-US" smtClean="0"/>
              <a:t>20</a:t>
            </a:fld>
            <a:endParaRPr lang="en-US"/>
          </a:p>
        </p:txBody>
      </p:sp>
    </p:spTree>
    <p:extLst>
      <p:ext uri="{BB962C8B-B14F-4D97-AF65-F5344CB8AC3E}">
        <p14:creationId xmlns:p14="http://schemas.microsoft.com/office/powerpoint/2010/main" val="3345945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relatively normal urinalysis should not exclude the diagnosis</a:t>
            </a:r>
          </a:p>
          <a:p>
            <a:endParaRPr lang="en-US" dirty="0"/>
          </a:p>
        </p:txBody>
      </p:sp>
      <p:sp>
        <p:nvSpPr>
          <p:cNvPr id="4" name="Slide Number Placeholder 3"/>
          <p:cNvSpPr>
            <a:spLocks noGrp="1"/>
          </p:cNvSpPr>
          <p:nvPr>
            <p:ph type="sldNum" sz="quarter" idx="5"/>
          </p:nvPr>
        </p:nvSpPr>
        <p:spPr/>
        <p:txBody>
          <a:bodyPr/>
          <a:lstStyle/>
          <a:p>
            <a:fld id="{4D769D84-725B-614E-BDD1-738737090183}" type="slidenum">
              <a:rPr lang="en-US" smtClean="0"/>
              <a:t>22</a:t>
            </a:fld>
            <a:endParaRPr lang="en-US"/>
          </a:p>
        </p:txBody>
      </p:sp>
    </p:spTree>
    <p:extLst>
      <p:ext uri="{BB962C8B-B14F-4D97-AF65-F5344CB8AC3E}">
        <p14:creationId xmlns:p14="http://schemas.microsoft.com/office/powerpoint/2010/main" val="19273110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7993B53E-9A90-3C4D-82B8-3E07AF17D60E}" type="datetimeFigureOut">
              <a:rPr lang="en-US" smtClean="0"/>
              <a:t>9/27/21</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4010CC2A-E577-1D43-B833-95EFE8D7A492}" type="slidenum">
              <a:rPr lang="en-US" smtClean="0"/>
              <a:t>‹#›</a:t>
            </a:fld>
            <a:endParaRPr lang="en-US"/>
          </a:p>
        </p:txBody>
      </p:sp>
    </p:spTree>
    <p:extLst>
      <p:ext uri="{BB962C8B-B14F-4D97-AF65-F5344CB8AC3E}">
        <p14:creationId xmlns:p14="http://schemas.microsoft.com/office/powerpoint/2010/main" val="2581717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993B53E-9A90-3C4D-82B8-3E07AF17D60E}" type="datetimeFigureOut">
              <a:rPr lang="en-US" smtClean="0"/>
              <a:t>9/27/21</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010CC2A-E577-1D43-B833-95EFE8D7A492}" type="slidenum">
              <a:rPr lang="en-US" smtClean="0"/>
              <a:t>‹#›</a:t>
            </a:fld>
            <a:endParaRPr lang="en-US"/>
          </a:p>
        </p:txBody>
      </p:sp>
    </p:spTree>
    <p:extLst>
      <p:ext uri="{BB962C8B-B14F-4D97-AF65-F5344CB8AC3E}">
        <p14:creationId xmlns:p14="http://schemas.microsoft.com/office/powerpoint/2010/main" val="927720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7993B53E-9A90-3C4D-82B8-3E07AF17D60E}" type="datetimeFigureOut">
              <a:rPr lang="en-US" smtClean="0"/>
              <a:t>9/27/21</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010CC2A-E577-1D43-B833-95EFE8D7A492}" type="slidenum">
              <a:rPr lang="en-US" smtClean="0"/>
              <a:t>‹#›</a:t>
            </a:fld>
            <a:endParaRPr lang="en-US"/>
          </a:p>
        </p:txBody>
      </p:sp>
    </p:spTree>
    <p:extLst>
      <p:ext uri="{BB962C8B-B14F-4D97-AF65-F5344CB8AC3E}">
        <p14:creationId xmlns:p14="http://schemas.microsoft.com/office/powerpoint/2010/main" val="21647785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7993B53E-9A90-3C4D-82B8-3E07AF17D60E}" type="datetimeFigureOut">
              <a:rPr lang="en-US" smtClean="0"/>
              <a:t>9/27/21</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010CC2A-E577-1D43-B833-95EFE8D7A492}" type="slidenum">
              <a:rPr lang="en-US" smtClean="0"/>
              <a:t>‹#›</a:t>
            </a:fld>
            <a:endParaRPr lang="en-US"/>
          </a:p>
        </p:txBody>
      </p:sp>
    </p:spTree>
    <p:extLst>
      <p:ext uri="{BB962C8B-B14F-4D97-AF65-F5344CB8AC3E}">
        <p14:creationId xmlns:p14="http://schemas.microsoft.com/office/powerpoint/2010/main" val="1544624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93B53E-9A90-3C4D-82B8-3E07AF17D60E}" type="datetimeFigureOut">
              <a:rPr lang="en-US" smtClean="0"/>
              <a:t>9/27/21</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010CC2A-E577-1D43-B833-95EFE8D7A492}" type="slidenum">
              <a:rPr lang="en-US" smtClean="0"/>
              <a:t>‹#›</a:t>
            </a:fld>
            <a:endParaRPr lang="en-US"/>
          </a:p>
        </p:txBody>
      </p:sp>
    </p:spTree>
    <p:extLst>
      <p:ext uri="{BB962C8B-B14F-4D97-AF65-F5344CB8AC3E}">
        <p14:creationId xmlns:p14="http://schemas.microsoft.com/office/powerpoint/2010/main" val="18180225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7993B53E-9A90-3C4D-82B8-3E07AF17D60E}" type="datetimeFigureOut">
              <a:rPr lang="en-US" smtClean="0"/>
              <a:t>9/27/21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10CC2A-E577-1D43-B833-95EFE8D7A492}" type="slidenum">
              <a:rPr lang="en-US" smtClean="0"/>
              <a:t>‹#›</a:t>
            </a:fld>
            <a:endParaRPr lang="en-US"/>
          </a:p>
        </p:txBody>
      </p:sp>
    </p:spTree>
    <p:extLst>
      <p:ext uri="{BB962C8B-B14F-4D97-AF65-F5344CB8AC3E}">
        <p14:creationId xmlns:p14="http://schemas.microsoft.com/office/powerpoint/2010/main" val="37428833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7993B53E-9A90-3C4D-82B8-3E07AF17D60E}" type="datetimeFigureOut">
              <a:rPr lang="en-US" smtClean="0"/>
              <a:t>9/27/21</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4010CC2A-E577-1D43-B833-95EFE8D7A492}" type="slidenum">
              <a:rPr lang="en-US" smtClean="0"/>
              <a:t>‹#›</a:t>
            </a:fld>
            <a:endParaRPr lang="en-US"/>
          </a:p>
        </p:txBody>
      </p:sp>
    </p:spTree>
    <p:extLst>
      <p:ext uri="{BB962C8B-B14F-4D97-AF65-F5344CB8AC3E}">
        <p14:creationId xmlns:p14="http://schemas.microsoft.com/office/powerpoint/2010/main" val="1049184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7993B53E-9A90-3C4D-82B8-3E07AF17D60E}" type="datetimeFigureOut">
              <a:rPr lang="en-US" smtClean="0"/>
              <a:t>9/27/21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0CC2A-E577-1D43-B833-95EFE8D7A492}" type="slidenum">
              <a:rPr lang="en-US" smtClean="0"/>
              <a:t>‹#›</a:t>
            </a:fld>
            <a:endParaRPr lang="en-US"/>
          </a:p>
        </p:txBody>
      </p:sp>
    </p:spTree>
    <p:extLst>
      <p:ext uri="{BB962C8B-B14F-4D97-AF65-F5344CB8AC3E}">
        <p14:creationId xmlns:p14="http://schemas.microsoft.com/office/powerpoint/2010/main" val="29140985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7993B53E-9A90-3C4D-82B8-3E07AF17D60E}" type="datetimeFigureOut">
              <a:rPr lang="en-US" smtClean="0"/>
              <a:t>9/27/21</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010CC2A-E577-1D43-B833-95EFE8D7A492}" type="slidenum">
              <a:rPr lang="en-US" smtClean="0"/>
              <a:t>‹#›</a:t>
            </a:fld>
            <a:endParaRPr lang="en-US"/>
          </a:p>
        </p:txBody>
      </p:sp>
    </p:spTree>
    <p:extLst>
      <p:ext uri="{BB962C8B-B14F-4D97-AF65-F5344CB8AC3E}">
        <p14:creationId xmlns:p14="http://schemas.microsoft.com/office/powerpoint/2010/main" val="2923208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93B53E-9A90-3C4D-82B8-3E07AF17D60E}" type="datetimeFigureOut">
              <a:rPr lang="en-US" smtClean="0"/>
              <a:t>9/27/21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0CC2A-E577-1D43-B833-95EFE8D7A492}" type="slidenum">
              <a:rPr lang="en-US" smtClean="0"/>
              <a:t>‹#›</a:t>
            </a:fld>
            <a:endParaRPr lang="en-US"/>
          </a:p>
        </p:txBody>
      </p:sp>
    </p:spTree>
    <p:extLst>
      <p:ext uri="{BB962C8B-B14F-4D97-AF65-F5344CB8AC3E}">
        <p14:creationId xmlns:p14="http://schemas.microsoft.com/office/powerpoint/2010/main" val="311535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93B53E-9A90-3C4D-82B8-3E07AF17D60E}" type="datetimeFigureOut">
              <a:rPr lang="en-US" smtClean="0"/>
              <a:t>9/27/21</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010CC2A-E577-1D43-B833-95EFE8D7A492}" type="slidenum">
              <a:rPr lang="en-US" smtClean="0"/>
              <a:t>‹#›</a:t>
            </a:fld>
            <a:endParaRPr lang="en-US"/>
          </a:p>
        </p:txBody>
      </p:sp>
    </p:spTree>
    <p:extLst>
      <p:ext uri="{BB962C8B-B14F-4D97-AF65-F5344CB8AC3E}">
        <p14:creationId xmlns:p14="http://schemas.microsoft.com/office/powerpoint/2010/main" val="3665759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993B53E-9A90-3C4D-82B8-3E07AF17D60E}" type="datetimeFigureOut">
              <a:rPr lang="en-US" smtClean="0"/>
              <a:t>9/27/21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10CC2A-E577-1D43-B833-95EFE8D7A492}" type="slidenum">
              <a:rPr lang="en-US" smtClean="0"/>
              <a:t>‹#›</a:t>
            </a:fld>
            <a:endParaRPr lang="en-US"/>
          </a:p>
        </p:txBody>
      </p:sp>
    </p:spTree>
    <p:extLst>
      <p:ext uri="{BB962C8B-B14F-4D97-AF65-F5344CB8AC3E}">
        <p14:creationId xmlns:p14="http://schemas.microsoft.com/office/powerpoint/2010/main" val="56620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993B53E-9A90-3C4D-82B8-3E07AF17D60E}" type="datetimeFigureOut">
              <a:rPr lang="en-US" smtClean="0"/>
              <a:t>9/27/21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10CC2A-E577-1D43-B833-95EFE8D7A492}" type="slidenum">
              <a:rPr lang="en-US" smtClean="0"/>
              <a:t>‹#›</a:t>
            </a:fld>
            <a:endParaRPr lang="en-US"/>
          </a:p>
        </p:txBody>
      </p:sp>
    </p:spTree>
    <p:extLst>
      <p:ext uri="{BB962C8B-B14F-4D97-AF65-F5344CB8AC3E}">
        <p14:creationId xmlns:p14="http://schemas.microsoft.com/office/powerpoint/2010/main" val="869854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993B53E-9A90-3C4D-82B8-3E07AF17D60E}" type="datetimeFigureOut">
              <a:rPr lang="en-US" smtClean="0"/>
              <a:t>9/27/21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10CC2A-E577-1D43-B833-95EFE8D7A492}" type="slidenum">
              <a:rPr lang="en-US" smtClean="0"/>
              <a:t>‹#›</a:t>
            </a:fld>
            <a:endParaRPr lang="en-US"/>
          </a:p>
        </p:txBody>
      </p:sp>
    </p:spTree>
    <p:extLst>
      <p:ext uri="{BB962C8B-B14F-4D97-AF65-F5344CB8AC3E}">
        <p14:creationId xmlns:p14="http://schemas.microsoft.com/office/powerpoint/2010/main" val="2774134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93B53E-9A90-3C4D-82B8-3E07AF17D60E}" type="datetimeFigureOut">
              <a:rPr lang="en-US" smtClean="0"/>
              <a:t>9/27/21</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4010CC2A-E577-1D43-B833-95EFE8D7A492}" type="slidenum">
              <a:rPr lang="en-US" smtClean="0"/>
              <a:t>‹#›</a:t>
            </a:fld>
            <a:endParaRPr lang="en-US"/>
          </a:p>
        </p:txBody>
      </p:sp>
    </p:spTree>
    <p:extLst>
      <p:ext uri="{BB962C8B-B14F-4D97-AF65-F5344CB8AC3E}">
        <p14:creationId xmlns:p14="http://schemas.microsoft.com/office/powerpoint/2010/main" val="3313065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993B53E-9A90-3C4D-82B8-3E07AF17D60E}" type="datetimeFigureOut">
              <a:rPr lang="en-US" smtClean="0"/>
              <a:t>9/27/21</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010CC2A-E577-1D43-B833-95EFE8D7A492}" type="slidenum">
              <a:rPr lang="en-US" smtClean="0"/>
              <a:t>‹#›</a:t>
            </a:fld>
            <a:endParaRPr lang="en-US"/>
          </a:p>
        </p:txBody>
      </p:sp>
    </p:spTree>
    <p:extLst>
      <p:ext uri="{BB962C8B-B14F-4D97-AF65-F5344CB8AC3E}">
        <p14:creationId xmlns:p14="http://schemas.microsoft.com/office/powerpoint/2010/main" val="957866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993B53E-9A90-3C4D-82B8-3E07AF17D60E}" type="datetimeFigureOut">
              <a:rPr lang="en-US" smtClean="0"/>
              <a:t>9/27/21</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010CC2A-E577-1D43-B833-95EFE8D7A492}" type="slidenum">
              <a:rPr lang="en-US" smtClean="0"/>
              <a:t>‹#›</a:t>
            </a:fld>
            <a:endParaRPr lang="en-US"/>
          </a:p>
        </p:txBody>
      </p:sp>
    </p:spTree>
    <p:extLst>
      <p:ext uri="{BB962C8B-B14F-4D97-AF65-F5344CB8AC3E}">
        <p14:creationId xmlns:p14="http://schemas.microsoft.com/office/powerpoint/2010/main" val="3403538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7993B53E-9A90-3C4D-82B8-3E07AF17D60E}" type="datetimeFigureOut">
              <a:rPr lang="en-US" smtClean="0"/>
              <a:t>9/27/21</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4010CC2A-E577-1D43-B833-95EFE8D7A492}" type="slidenum">
              <a:rPr lang="en-US" smtClean="0"/>
              <a:t>‹#›</a:t>
            </a:fld>
            <a:endParaRPr lang="en-US"/>
          </a:p>
        </p:txBody>
      </p:sp>
    </p:spTree>
    <p:extLst>
      <p:ext uri="{BB962C8B-B14F-4D97-AF65-F5344CB8AC3E}">
        <p14:creationId xmlns:p14="http://schemas.microsoft.com/office/powerpoint/2010/main" val="324825011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D678C-1D16-4D48-848C-EF5FD94B046F}"/>
              </a:ext>
            </a:extLst>
          </p:cNvPr>
          <p:cNvSpPr>
            <a:spLocks noGrp="1"/>
          </p:cNvSpPr>
          <p:nvPr>
            <p:ph type="ctrTitle"/>
          </p:nvPr>
        </p:nvSpPr>
        <p:spPr/>
        <p:txBody>
          <a:bodyPr/>
          <a:lstStyle/>
          <a:p>
            <a:r>
              <a:rPr lang="en-US" dirty="0"/>
              <a:t>AKI and a Rash</a:t>
            </a:r>
          </a:p>
        </p:txBody>
      </p:sp>
      <p:sp>
        <p:nvSpPr>
          <p:cNvPr id="3" name="Subtitle 2">
            <a:extLst>
              <a:ext uri="{FF2B5EF4-FFF2-40B4-BE49-F238E27FC236}">
                <a16:creationId xmlns:a16="http://schemas.microsoft.com/office/drawing/2014/main" id="{D4D27A0F-3CB2-FF44-A831-21E6B1003BB4}"/>
              </a:ext>
            </a:extLst>
          </p:cNvPr>
          <p:cNvSpPr>
            <a:spLocks noGrp="1"/>
          </p:cNvSpPr>
          <p:nvPr>
            <p:ph type="subTitle" idx="1"/>
          </p:nvPr>
        </p:nvSpPr>
        <p:spPr/>
        <p:txBody>
          <a:bodyPr/>
          <a:lstStyle/>
          <a:p>
            <a:r>
              <a:rPr lang="en-US" dirty="0"/>
              <a:t>Jacob Nysather D.O. PGY-4</a:t>
            </a:r>
          </a:p>
        </p:txBody>
      </p:sp>
    </p:spTree>
    <p:extLst>
      <p:ext uri="{BB962C8B-B14F-4D97-AF65-F5344CB8AC3E}">
        <p14:creationId xmlns:p14="http://schemas.microsoft.com/office/powerpoint/2010/main" val="2926891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1F111-5A10-1F4A-A549-9A03DEF73B01}"/>
              </a:ext>
            </a:extLst>
          </p:cNvPr>
          <p:cNvSpPr>
            <a:spLocks noGrp="1"/>
          </p:cNvSpPr>
          <p:nvPr>
            <p:ph type="title"/>
          </p:nvPr>
        </p:nvSpPr>
        <p:spPr/>
        <p:txBody>
          <a:bodyPr/>
          <a:lstStyle/>
          <a:p>
            <a:r>
              <a:rPr lang="en-US" dirty="0"/>
              <a:t>Punch Biopsy</a:t>
            </a:r>
          </a:p>
        </p:txBody>
      </p:sp>
      <p:sp>
        <p:nvSpPr>
          <p:cNvPr id="3" name="Content Placeholder 2">
            <a:extLst>
              <a:ext uri="{FF2B5EF4-FFF2-40B4-BE49-F238E27FC236}">
                <a16:creationId xmlns:a16="http://schemas.microsoft.com/office/drawing/2014/main" id="{6A75770E-9059-4440-877A-B36D48AC3F1A}"/>
              </a:ext>
            </a:extLst>
          </p:cNvPr>
          <p:cNvSpPr>
            <a:spLocks noGrp="1"/>
          </p:cNvSpPr>
          <p:nvPr>
            <p:ph idx="1"/>
          </p:nvPr>
        </p:nvSpPr>
        <p:spPr/>
        <p:txBody>
          <a:bodyPr/>
          <a:lstStyle/>
          <a:p>
            <a:r>
              <a:rPr lang="en-US" dirty="0"/>
              <a:t>DRESS syndrome </a:t>
            </a:r>
          </a:p>
        </p:txBody>
      </p:sp>
    </p:spTree>
    <p:extLst>
      <p:ext uri="{BB962C8B-B14F-4D97-AF65-F5344CB8AC3E}">
        <p14:creationId xmlns:p14="http://schemas.microsoft.com/office/powerpoint/2010/main" val="3227471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74627-81AB-8C41-96A6-0A8A66C696E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0F940A5-388D-404E-8671-7595D06AE5EA}"/>
              </a:ext>
            </a:extLst>
          </p:cNvPr>
          <p:cNvSpPr>
            <a:spLocks noGrp="1"/>
          </p:cNvSpPr>
          <p:nvPr>
            <p:ph idx="1"/>
          </p:nvPr>
        </p:nvSpPr>
        <p:spPr/>
        <p:txBody>
          <a:bodyPr/>
          <a:lstStyle/>
          <a:p>
            <a:r>
              <a:rPr lang="en-US" dirty="0"/>
              <a:t>Steroids continued to taper to 60mg with prolonged taper course set 8-12 weeks</a:t>
            </a:r>
          </a:p>
          <a:p>
            <a:r>
              <a:rPr lang="en-US" dirty="0"/>
              <a:t>Non-oliguric with current AKI-D</a:t>
            </a:r>
          </a:p>
          <a:p>
            <a:r>
              <a:rPr lang="en-US" dirty="0"/>
              <a:t>Rash began to significantly improve </a:t>
            </a:r>
          </a:p>
          <a:p>
            <a:r>
              <a:rPr lang="en-US" dirty="0"/>
              <a:t>Discharged to SNF </a:t>
            </a:r>
          </a:p>
        </p:txBody>
      </p:sp>
    </p:spTree>
    <p:extLst>
      <p:ext uri="{BB962C8B-B14F-4D97-AF65-F5344CB8AC3E}">
        <p14:creationId xmlns:p14="http://schemas.microsoft.com/office/powerpoint/2010/main" val="3052740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B18D9-00F7-6E46-9BFB-D8A42B5A4D8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CB4A1D6-ECD2-E044-BE37-52903B0A02F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107071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56499-AE2B-2343-BAEC-553CEBD299CB}"/>
              </a:ext>
            </a:extLst>
          </p:cNvPr>
          <p:cNvSpPr>
            <a:spLocks noGrp="1"/>
          </p:cNvSpPr>
          <p:nvPr>
            <p:ph type="title"/>
          </p:nvPr>
        </p:nvSpPr>
        <p:spPr/>
        <p:txBody>
          <a:bodyPr/>
          <a:lstStyle/>
          <a:p>
            <a:r>
              <a:rPr lang="en-US" dirty="0"/>
              <a:t>Drug Induced – Acute Interstitial Nephritis (AIN)</a:t>
            </a:r>
          </a:p>
        </p:txBody>
      </p:sp>
      <p:sp>
        <p:nvSpPr>
          <p:cNvPr id="3" name="Content Placeholder 2">
            <a:extLst>
              <a:ext uri="{FF2B5EF4-FFF2-40B4-BE49-F238E27FC236}">
                <a16:creationId xmlns:a16="http://schemas.microsoft.com/office/drawing/2014/main" id="{112A3324-E06C-7F4E-AA3B-CCE1CB156580}"/>
              </a:ext>
            </a:extLst>
          </p:cNvPr>
          <p:cNvSpPr>
            <a:spLocks noGrp="1"/>
          </p:cNvSpPr>
          <p:nvPr>
            <p:ph idx="1"/>
          </p:nvPr>
        </p:nvSpPr>
        <p:spPr/>
        <p:txBody>
          <a:bodyPr/>
          <a:lstStyle/>
          <a:p>
            <a:r>
              <a:rPr lang="en-US" dirty="0"/>
              <a:t>Acute interstitial nephritis (AIN) is characterized by the presence of inflammatory infiltrates and edema within the interstitium, usually associated with an acute deterioration in renal function.</a:t>
            </a:r>
          </a:p>
          <a:p>
            <a:endParaRPr lang="en-US" dirty="0"/>
          </a:p>
          <a:p>
            <a:r>
              <a:rPr lang="en-US" dirty="0"/>
              <a:t>AIN represented 1–3% of </a:t>
            </a:r>
            <a:r>
              <a:rPr lang="en-US" b="1" u="sng" dirty="0"/>
              <a:t>all</a:t>
            </a:r>
            <a:r>
              <a:rPr lang="en-US" dirty="0"/>
              <a:t> renal biopsies in some studies</a:t>
            </a:r>
          </a:p>
          <a:p>
            <a:endParaRPr lang="en-US" dirty="0"/>
          </a:p>
          <a:p>
            <a:r>
              <a:rPr lang="en-US" dirty="0"/>
              <a:t>When limited to acute kidney failure, AIN represented in15–27%.</a:t>
            </a:r>
          </a:p>
        </p:txBody>
      </p:sp>
    </p:spTree>
    <p:extLst>
      <p:ext uri="{BB962C8B-B14F-4D97-AF65-F5344CB8AC3E}">
        <p14:creationId xmlns:p14="http://schemas.microsoft.com/office/powerpoint/2010/main" val="3785536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501A-B025-3A47-B659-0814B84C6E98}"/>
              </a:ext>
            </a:extLst>
          </p:cNvPr>
          <p:cNvSpPr>
            <a:spLocks noGrp="1"/>
          </p:cNvSpPr>
          <p:nvPr>
            <p:ph type="title"/>
          </p:nvPr>
        </p:nvSpPr>
        <p:spPr/>
        <p:txBody>
          <a:bodyPr/>
          <a:lstStyle/>
          <a:p>
            <a:r>
              <a:rPr lang="en-US" dirty="0"/>
              <a:t>Pathogenesis</a:t>
            </a:r>
          </a:p>
        </p:txBody>
      </p:sp>
      <p:sp>
        <p:nvSpPr>
          <p:cNvPr id="3" name="Content Placeholder 2">
            <a:extLst>
              <a:ext uri="{FF2B5EF4-FFF2-40B4-BE49-F238E27FC236}">
                <a16:creationId xmlns:a16="http://schemas.microsoft.com/office/drawing/2014/main" id="{3C21FC95-18EB-EF41-A0DD-EF05DACF99A4}"/>
              </a:ext>
            </a:extLst>
          </p:cNvPr>
          <p:cNvSpPr>
            <a:spLocks noGrp="1"/>
          </p:cNvSpPr>
          <p:nvPr>
            <p:ph idx="1"/>
          </p:nvPr>
        </p:nvSpPr>
        <p:spPr/>
        <p:txBody>
          <a:bodyPr>
            <a:normAutofit lnSpcReduction="10000"/>
          </a:bodyPr>
          <a:lstStyle/>
          <a:p>
            <a:r>
              <a:rPr lang="en-US" dirty="0"/>
              <a:t>Immunologic reaction against endogenous nephritogenic antigens or exogenous antigens processed by tubular cells, with cell-mediated immunity having a major pathogenic role. </a:t>
            </a:r>
          </a:p>
          <a:p>
            <a:pPr lvl="1"/>
            <a:r>
              <a:rPr lang="en-US" dirty="0"/>
              <a:t>Uromodulin or </a:t>
            </a:r>
            <a:r>
              <a:rPr lang="en-US" dirty="0" err="1"/>
              <a:t>Megalin</a:t>
            </a:r>
            <a:r>
              <a:rPr lang="en-US" dirty="0"/>
              <a:t> (Proximal Tubule)</a:t>
            </a:r>
          </a:p>
          <a:p>
            <a:pPr lvl="1"/>
            <a:r>
              <a:rPr lang="en-US" dirty="0"/>
              <a:t>Antibodies against the Tubulointerstitial Membrane (TBM) </a:t>
            </a:r>
          </a:p>
          <a:p>
            <a:pPr lvl="1"/>
            <a:r>
              <a:rPr lang="en-US" dirty="0"/>
              <a:t>Interstitial deposition (planted antigens). </a:t>
            </a:r>
          </a:p>
          <a:p>
            <a:pPr marL="457200" lvl="1" indent="0">
              <a:buNone/>
            </a:pPr>
            <a:endParaRPr lang="en-US" dirty="0"/>
          </a:p>
          <a:p>
            <a:r>
              <a:rPr lang="en-US" dirty="0"/>
              <a:t>Interstitial infiltrates are mostly composed of T lymphocytes, macrophages, eosinophils, and plasma cells.</a:t>
            </a:r>
          </a:p>
          <a:p>
            <a:r>
              <a:rPr lang="en-US" dirty="0"/>
              <a:t>Experience a rapid transformation into areas of interstitial fibrosis</a:t>
            </a:r>
          </a:p>
          <a:p>
            <a:endParaRPr lang="en-US" dirty="0"/>
          </a:p>
        </p:txBody>
      </p:sp>
    </p:spTree>
    <p:extLst>
      <p:ext uri="{BB962C8B-B14F-4D97-AF65-F5344CB8AC3E}">
        <p14:creationId xmlns:p14="http://schemas.microsoft.com/office/powerpoint/2010/main" val="19047751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91D2C-E3F7-2E40-9903-F343F6B14233}"/>
              </a:ext>
            </a:extLst>
          </p:cNvPr>
          <p:cNvSpPr>
            <a:spLocks noGrp="1"/>
          </p:cNvSpPr>
          <p:nvPr>
            <p:ph type="title"/>
          </p:nvPr>
        </p:nvSpPr>
        <p:spPr/>
        <p:txBody>
          <a:bodyPr/>
          <a:lstStyle/>
          <a:p>
            <a:r>
              <a:rPr lang="en-US" dirty="0"/>
              <a:t>Pathogenesis</a:t>
            </a:r>
          </a:p>
        </p:txBody>
      </p:sp>
      <p:sp>
        <p:nvSpPr>
          <p:cNvPr id="3" name="Content Placeholder 2">
            <a:extLst>
              <a:ext uri="{FF2B5EF4-FFF2-40B4-BE49-F238E27FC236}">
                <a16:creationId xmlns:a16="http://schemas.microsoft.com/office/drawing/2014/main" id="{5C5D59D2-350D-8C48-9FD4-3C8736779B9E}"/>
              </a:ext>
            </a:extLst>
          </p:cNvPr>
          <p:cNvSpPr>
            <a:spLocks noGrp="1"/>
          </p:cNvSpPr>
          <p:nvPr>
            <p:ph idx="1"/>
          </p:nvPr>
        </p:nvSpPr>
        <p:spPr/>
        <p:txBody>
          <a:bodyPr>
            <a:normAutofit fontScale="85000" lnSpcReduction="20000"/>
          </a:bodyPr>
          <a:lstStyle/>
          <a:p>
            <a:r>
              <a:rPr lang="en-US" dirty="0"/>
              <a:t>Interstitial infiltrates are mostly composed of T lymphocytes, macrophages, eosinophils, neutrophils and plasma cells</a:t>
            </a:r>
          </a:p>
          <a:p>
            <a:pPr lvl="1"/>
            <a:r>
              <a:rPr lang="en-US" dirty="0"/>
              <a:t>Cytokines = increase production of extracellular matrix and interstitial fibroblasts</a:t>
            </a:r>
          </a:p>
          <a:p>
            <a:pPr lvl="1"/>
            <a:r>
              <a:rPr lang="en-US" dirty="0"/>
              <a:t>Induce an amplification process that recruits more inflammatory cells and eosinophils into the interstitium</a:t>
            </a:r>
          </a:p>
          <a:p>
            <a:pPr lvl="1"/>
            <a:r>
              <a:rPr lang="en-US" dirty="0"/>
              <a:t>Transforming growth factor-b, platelet-derived growth factor-BB, endothelin-1, epidermal growth factor, and fibroblast growth factor-2</a:t>
            </a:r>
          </a:p>
          <a:p>
            <a:pPr lvl="1"/>
            <a:r>
              <a:rPr lang="en-US" dirty="0"/>
              <a:t>Important stimulus for local epithelial-to-mesenchymal transition that affects tubular epithelium after injury</a:t>
            </a:r>
          </a:p>
          <a:p>
            <a:endParaRPr lang="en-US" dirty="0"/>
          </a:p>
          <a:p>
            <a:r>
              <a:rPr lang="en-US" dirty="0"/>
              <a:t>Ultimately leading to a rapid transformation of areas with interstitial fibrosis</a:t>
            </a:r>
          </a:p>
          <a:p>
            <a:pPr lvl="1"/>
            <a:r>
              <a:rPr lang="en-US" dirty="0"/>
              <a:t>Loss of renal tubules</a:t>
            </a:r>
          </a:p>
          <a:p>
            <a:pPr lvl="1"/>
            <a:r>
              <a:rPr lang="en-US" dirty="0"/>
              <a:t>Accumulation of fibroblasts and extracellular matrix proteins (collagens, fibronectin, laminin)</a:t>
            </a:r>
          </a:p>
        </p:txBody>
      </p:sp>
    </p:spTree>
    <p:extLst>
      <p:ext uri="{BB962C8B-B14F-4D97-AF65-F5344CB8AC3E}">
        <p14:creationId xmlns:p14="http://schemas.microsoft.com/office/powerpoint/2010/main" val="4052380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82BDD-7B01-8B44-A610-0C325B6BEBB5}"/>
              </a:ext>
            </a:extLst>
          </p:cNvPr>
          <p:cNvSpPr>
            <a:spLocks noGrp="1"/>
          </p:cNvSpPr>
          <p:nvPr>
            <p:ph type="title"/>
          </p:nvPr>
        </p:nvSpPr>
        <p:spPr/>
        <p:txBody>
          <a:bodyPr/>
          <a:lstStyle/>
          <a:p>
            <a:r>
              <a:rPr lang="en-US" dirty="0"/>
              <a:t>Histologic Findings – Light Microscopy</a:t>
            </a:r>
          </a:p>
        </p:txBody>
      </p:sp>
      <p:sp>
        <p:nvSpPr>
          <p:cNvPr id="3" name="Content Placeholder 2">
            <a:extLst>
              <a:ext uri="{FF2B5EF4-FFF2-40B4-BE49-F238E27FC236}">
                <a16:creationId xmlns:a16="http://schemas.microsoft.com/office/drawing/2014/main" id="{645B99B5-0B1E-AB4B-BC84-E2F5828A3D86}"/>
              </a:ext>
            </a:extLst>
          </p:cNvPr>
          <p:cNvSpPr>
            <a:spLocks noGrp="1"/>
          </p:cNvSpPr>
          <p:nvPr>
            <p:ph idx="1"/>
          </p:nvPr>
        </p:nvSpPr>
        <p:spPr/>
        <p:txBody>
          <a:bodyPr>
            <a:normAutofit fontScale="77500" lnSpcReduction="20000"/>
          </a:bodyPr>
          <a:lstStyle/>
          <a:p>
            <a:r>
              <a:rPr lang="en-US" dirty="0"/>
              <a:t>Interstitial edema consisting primarily of T lymphocytes and monocytes</a:t>
            </a:r>
          </a:p>
          <a:p>
            <a:pPr lvl="1"/>
            <a:r>
              <a:rPr lang="en-US" dirty="0"/>
              <a:t>Eosinophils, plasma cells, and neutrophils also may be found.</a:t>
            </a:r>
          </a:p>
          <a:p>
            <a:pPr lvl="1"/>
            <a:r>
              <a:rPr lang="en-US" dirty="0"/>
              <a:t>Diffuse or Patchy</a:t>
            </a:r>
          </a:p>
          <a:p>
            <a:pPr lvl="1"/>
            <a:r>
              <a:rPr lang="en-US" dirty="0"/>
              <a:t>Classic lesion of "</a:t>
            </a:r>
            <a:r>
              <a:rPr lang="en-US" dirty="0" err="1"/>
              <a:t>tubulitis</a:t>
            </a:r>
            <a:r>
              <a:rPr lang="en-US" dirty="0"/>
              <a:t>" is found when inflammatory cells invade the tubular basement membrane (TBM)</a:t>
            </a:r>
          </a:p>
          <a:p>
            <a:pPr marL="457200" lvl="1" indent="0">
              <a:buNone/>
            </a:pPr>
            <a:endParaRPr lang="en-US" dirty="0"/>
          </a:p>
          <a:p>
            <a:r>
              <a:rPr lang="en-US" dirty="0"/>
              <a:t>Granuloma formation</a:t>
            </a:r>
          </a:p>
          <a:p>
            <a:pPr lvl="1"/>
            <a:r>
              <a:rPr lang="en-US" dirty="0"/>
              <a:t>Medication induced</a:t>
            </a:r>
          </a:p>
          <a:p>
            <a:pPr lvl="1"/>
            <a:r>
              <a:rPr lang="en-US" dirty="0"/>
              <a:t>Sarcoidosis</a:t>
            </a:r>
          </a:p>
          <a:p>
            <a:pPr lvl="1"/>
            <a:r>
              <a:rPr lang="en-US" dirty="0"/>
              <a:t>Infectious: </a:t>
            </a:r>
            <a:r>
              <a:rPr lang="en-US" i="1" dirty="0"/>
              <a:t>Mycobacterium, </a:t>
            </a:r>
            <a:r>
              <a:rPr lang="en-US" dirty="0"/>
              <a:t>fungi (histoplasmosis, coccidioidomycosis), bacteria (</a:t>
            </a:r>
            <a:r>
              <a:rPr lang="en-US" i="1" dirty="0"/>
              <a:t>Brucella</a:t>
            </a:r>
            <a:r>
              <a:rPr lang="en-US" dirty="0"/>
              <a:t>, </a:t>
            </a:r>
            <a:r>
              <a:rPr lang="en-US" i="1" dirty="0"/>
              <a:t>Chlamydia, </a:t>
            </a:r>
            <a:r>
              <a:rPr lang="en-US" i="1" dirty="0" err="1"/>
              <a:t>Francisella</a:t>
            </a:r>
            <a:r>
              <a:rPr lang="en-US" dirty="0"/>
              <a:t>), spirochetes (</a:t>
            </a:r>
            <a:r>
              <a:rPr lang="en-US" i="1" dirty="0"/>
              <a:t>Treponema</a:t>
            </a:r>
            <a:r>
              <a:rPr lang="en-US" dirty="0"/>
              <a:t>), and parasites (</a:t>
            </a:r>
            <a:r>
              <a:rPr lang="en-US" i="1" dirty="0"/>
              <a:t>Leishmania</a:t>
            </a:r>
            <a:r>
              <a:rPr lang="en-US" dirty="0"/>
              <a:t>, </a:t>
            </a:r>
            <a:r>
              <a:rPr lang="en-US" i="1" dirty="0"/>
              <a:t>Toxoplasma</a:t>
            </a:r>
            <a:r>
              <a:rPr lang="en-US" dirty="0"/>
              <a:t>)</a:t>
            </a:r>
          </a:p>
          <a:p>
            <a:pPr lvl="1"/>
            <a:endParaRPr lang="en-US" dirty="0"/>
          </a:p>
          <a:p>
            <a:r>
              <a:rPr lang="en-US" dirty="0"/>
              <a:t>Glomeruli and vessels are distinctly normal (unless autoimmune thought to be involved – Lupus)</a:t>
            </a:r>
          </a:p>
          <a:p>
            <a:endParaRPr lang="en-US" dirty="0"/>
          </a:p>
        </p:txBody>
      </p:sp>
    </p:spTree>
    <p:extLst>
      <p:ext uri="{BB962C8B-B14F-4D97-AF65-F5344CB8AC3E}">
        <p14:creationId xmlns:p14="http://schemas.microsoft.com/office/powerpoint/2010/main" val="3952552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C560C-C5CC-0F45-BC3D-C99C168F190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6211D99-FDBC-8E48-86C1-594D6D4E436C}"/>
              </a:ext>
            </a:extLst>
          </p:cNvPr>
          <p:cNvPicPr>
            <a:picLocks noGrp="1" noChangeAspect="1"/>
          </p:cNvPicPr>
          <p:nvPr>
            <p:ph idx="1"/>
          </p:nvPr>
        </p:nvPicPr>
        <p:blipFill>
          <a:blip r:embed="rId3"/>
          <a:stretch>
            <a:fillRect/>
          </a:stretch>
        </p:blipFill>
        <p:spPr>
          <a:xfrm>
            <a:off x="208343" y="447044"/>
            <a:ext cx="5797317" cy="5176717"/>
          </a:xfrm>
        </p:spPr>
      </p:pic>
      <p:pic>
        <p:nvPicPr>
          <p:cNvPr id="7" name="Picture 6">
            <a:extLst>
              <a:ext uri="{FF2B5EF4-FFF2-40B4-BE49-F238E27FC236}">
                <a16:creationId xmlns:a16="http://schemas.microsoft.com/office/drawing/2014/main" id="{02427A11-1F26-BD4A-8A6F-15FFFA7A8A28}"/>
              </a:ext>
            </a:extLst>
          </p:cNvPr>
          <p:cNvPicPr>
            <a:picLocks noChangeAspect="1"/>
          </p:cNvPicPr>
          <p:nvPr/>
        </p:nvPicPr>
        <p:blipFill>
          <a:blip r:embed="rId4"/>
          <a:stretch>
            <a:fillRect/>
          </a:stretch>
        </p:blipFill>
        <p:spPr>
          <a:xfrm>
            <a:off x="5954846" y="447045"/>
            <a:ext cx="5881239" cy="5176716"/>
          </a:xfrm>
          <a:prstGeom prst="rect">
            <a:avLst/>
          </a:prstGeom>
        </p:spPr>
      </p:pic>
      <p:sp>
        <p:nvSpPr>
          <p:cNvPr id="8" name="TextBox 7">
            <a:extLst>
              <a:ext uri="{FF2B5EF4-FFF2-40B4-BE49-F238E27FC236}">
                <a16:creationId xmlns:a16="http://schemas.microsoft.com/office/drawing/2014/main" id="{64FD21E6-ADEE-A540-A617-A6F1CA482222}"/>
              </a:ext>
            </a:extLst>
          </p:cNvPr>
          <p:cNvSpPr txBox="1"/>
          <p:nvPr/>
        </p:nvSpPr>
        <p:spPr>
          <a:xfrm>
            <a:off x="11135300" y="6521708"/>
            <a:ext cx="1056700" cy="276999"/>
          </a:xfrm>
          <a:prstGeom prst="rect">
            <a:avLst/>
          </a:prstGeom>
          <a:noFill/>
        </p:spPr>
        <p:txBody>
          <a:bodyPr wrap="none" rtlCol="0">
            <a:spAutoFit/>
          </a:bodyPr>
          <a:lstStyle/>
          <a:p>
            <a:r>
              <a:rPr lang="en-US" sz="1200" dirty="0" err="1"/>
              <a:t>Praga</a:t>
            </a:r>
            <a:r>
              <a:rPr lang="en-US" sz="1200" dirty="0"/>
              <a:t>, et al</a:t>
            </a:r>
          </a:p>
        </p:txBody>
      </p:sp>
    </p:spTree>
    <p:extLst>
      <p:ext uri="{BB962C8B-B14F-4D97-AF65-F5344CB8AC3E}">
        <p14:creationId xmlns:p14="http://schemas.microsoft.com/office/powerpoint/2010/main" val="11232689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F94AD-13A1-3B42-A88F-36CB18107D5F}"/>
              </a:ext>
            </a:extLst>
          </p:cNvPr>
          <p:cNvSpPr>
            <a:spLocks noGrp="1"/>
          </p:cNvSpPr>
          <p:nvPr>
            <p:ph type="title"/>
          </p:nvPr>
        </p:nvSpPr>
        <p:spPr/>
        <p:txBody>
          <a:bodyPr/>
          <a:lstStyle/>
          <a:p>
            <a:r>
              <a:rPr lang="en-US" dirty="0"/>
              <a:t>High-power Light Microscopy</a:t>
            </a:r>
          </a:p>
        </p:txBody>
      </p:sp>
      <p:pic>
        <p:nvPicPr>
          <p:cNvPr id="5" name="Content Placeholder 4">
            <a:extLst>
              <a:ext uri="{FF2B5EF4-FFF2-40B4-BE49-F238E27FC236}">
                <a16:creationId xmlns:a16="http://schemas.microsoft.com/office/drawing/2014/main" id="{5FAFF72C-DA20-6B46-A53A-3716EB86AB6A}"/>
              </a:ext>
            </a:extLst>
          </p:cNvPr>
          <p:cNvPicPr>
            <a:picLocks noGrp="1" noChangeAspect="1"/>
          </p:cNvPicPr>
          <p:nvPr>
            <p:ph idx="1"/>
          </p:nvPr>
        </p:nvPicPr>
        <p:blipFill>
          <a:blip r:embed="rId2"/>
          <a:stretch>
            <a:fillRect/>
          </a:stretch>
        </p:blipFill>
        <p:spPr>
          <a:xfrm>
            <a:off x="3890760" y="2290393"/>
            <a:ext cx="4112827" cy="3416300"/>
          </a:xfrm>
        </p:spPr>
      </p:pic>
      <p:pic>
        <p:nvPicPr>
          <p:cNvPr id="7" name="Picture 6">
            <a:extLst>
              <a:ext uri="{FF2B5EF4-FFF2-40B4-BE49-F238E27FC236}">
                <a16:creationId xmlns:a16="http://schemas.microsoft.com/office/drawing/2014/main" id="{39CA7A6D-3D1A-9845-B245-CE4F16608C30}"/>
              </a:ext>
            </a:extLst>
          </p:cNvPr>
          <p:cNvPicPr>
            <a:picLocks noChangeAspect="1"/>
          </p:cNvPicPr>
          <p:nvPr/>
        </p:nvPicPr>
        <p:blipFill>
          <a:blip r:embed="rId3"/>
          <a:stretch>
            <a:fillRect/>
          </a:stretch>
        </p:blipFill>
        <p:spPr>
          <a:xfrm>
            <a:off x="8120979" y="2290393"/>
            <a:ext cx="4071021" cy="3416300"/>
          </a:xfrm>
          <a:prstGeom prst="rect">
            <a:avLst/>
          </a:prstGeom>
        </p:spPr>
      </p:pic>
      <p:pic>
        <p:nvPicPr>
          <p:cNvPr id="9" name="Picture 8">
            <a:extLst>
              <a:ext uri="{FF2B5EF4-FFF2-40B4-BE49-F238E27FC236}">
                <a16:creationId xmlns:a16="http://schemas.microsoft.com/office/drawing/2014/main" id="{A6F2368E-4309-3744-8B3A-D59ED4FA3CCA}"/>
              </a:ext>
            </a:extLst>
          </p:cNvPr>
          <p:cNvPicPr>
            <a:picLocks noChangeAspect="1"/>
          </p:cNvPicPr>
          <p:nvPr/>
        </p:nvPicPr>
        <p:blipFill>
          <a:blip r:embed="rId4"/>
          <a:stretch>
            <a:fillRect/>
          </a:stretch>
        </p:blipFill>
        <p:spPr>
          <a:xfrm>
            <a:off x="0" y="2290393"/>
            <a:ext cx="3890760" cy="3593939"/>
          </a:xfrm>
          <a:prstGeom prst="rect">
            <a:avLst/>
          </a:prstGeom>
        </p:spPr>
      </p:pic>
      <p:sp>
        <p:nvSpPr>
          <p:cNvPr id="10" name="TextBox 9">
            <a:extLst>
              <a:ext uri="{FF2B5EF4-FFF2-40B4-BE49-F238E27FC236}">
                <a16:creationId xmlns:a16="http://schemas.microsoft.com/office/drawing/2014/main" id="{A879C6AE-04E5-344D-AF58-CEDA820F979F}"/>
              </a:ext>
            </a:extLst>
          </p:cNvPr>
          <p:cNvSpPr txBox="1"/>
          <p:nvPr/>
        </p:nvSpPr>
        <p:spPr>
          <a:xfrm>
            <a:off x="11037517" y="6550223"/>
            <a:ext cx="1154483" cy="307777"/>
          </a:xfrm>
          <a:prstGeom prst="rect">
            <a:avLst/>
          </a:prstGeom>
          <a:noFill/>
        </p:spPr>
        <p:txBody>
          <a:bodyPr wrap="none" rtlCol="0">
            <a:spAutoFit/>
          </a:bodyPr>
          <a:lstStyle/>
          <a:p>
            <a:r>
              <a:rPr lang="en-US" sz="1400" dirty="0"/>
              <a:t>Up-to-Date</a:t>
            </a:r>
          </a:p>
        </p:txBody>
      </p:sp>
    </p:spTree>
    <p:extLst>
      <p:ext uri="{BB962C8B-B14F-4D97-AF65-F5344CB8AC3E}">
        <p14:creationId xmlns:p14="http://schemas.microsoft.com/office/powerpoint/2010/main" val="33962748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0EF09-140A-4A40-B871-FDB8ED3F3944}"/>
              </a:ext>
            </a:extLst>
          </p:cNvPr>
          <p:cNvSpPr>
            <a:spLocks noGrp="1"/>
          </p:cNvSpPr>
          <p:nvPr>
            <p:ph type="title"/>
          </p:nvPr>
        </p:nvSpPr>
        <p:spPr/>
        <p:txBody>
          <a:bodyPr/>
          <a:lstStyle/>
          <a:p>
            <a:r>
              <a:rPr lang="en-US" dirty="0"/>
              <a:t>Histologic Findings </a:t>
            </a:r>
          </a:p>
        </p:txBody>
      </p:sp>
      <p:sp>
        <p:nvSpPr>
          <p:cNvPr id="3" name="Content Placeholder 2">
            <a:extLst>
              <a:ext uri="{FF2B5EF4-FFF2-40B4-BE49-F238E27FC236}">
                <a16:creationId xmlns:a16="http://schemas.microsoft.com/office/drawing/2014/main" id="{AB8EB5A6-5DDB-4E44-901D-28A3ADCD847C}"/>
              </a:ext>
            </a:extLst>
          </p:cNvPr>
          <p:cNvSpPr>
            <a:spLocks noGrp="1"/>
          </p:cNvSpPr>
          <p:nvPr>
            <p:ph idx="1"/>
          </p:nvPr>
        </p:nvSpPr>
        <p:spPr/>
        <p:txBody>
          <a:bodyPr>
            <a:normAutofit/>
          </a:bodyPr>
          <a:lstStyle/>
          <a:p>
            <a:endParaRPr lang="en-US" dirty="0"/>
          </a:p>
          <a:p>
            <a:r>
              <a:rPr lang="en-US" dirty="0"/>
              <a:t>Immunofluorescence </a:t>
            </a:r>
          </a:p>
          <a:p>
            <a:pPr lvl="1"/>
            <a:r>
              <a:rPr lang="en-US" dirty="0"/>
              <a:t>Generally negative, indicating the absence of antibody-mediated immunity.</a:t>
            </a:r>
          </a:p>
          <a:p>
            <a:pPr lvl="1"/>
            <a:r>
              <a:rPr lang="en-US" dirty="0"/>
              <a:t>IgG4 related disease includes presence of TBM immune complex deposits and an increase in IgG4-positive plasma cells in the interstitium  </a:t>
            </a:r>
          </a:p>
          <a:p>
            <a:pPr marL="457200" lvl="1" indent="0">
              <a:buNone/>
            </a:pPr>
            <a:endParaRPr lang="en-US" dirty="0"/>
          </a:p>
          <a:p>
            <a:r>
              <a:rPr lang="en-US" dirty="0"/>
              <a:t>Electron Microscopy </a:t>
            </a:r>
          </a:p>
          <a:p>
            <a:pPr lvl="1"/>
            <a:r>
              <a:rPr lang="en-US" dirty="0"/>
              <a:t>Generally nonspecific lesions</a:t>
            </a:r>
          </a:p>
          <a:p>
            <a:pPr lvl="1"/>
            <a:r>
              <a:rPr lang="en-US" dirty="0"/>
              <a:t>NSAID-induced can have diffuse podocyte foot effacement </a:t>
            </a:r>
          </a:p>
          <a:p>
            <a:endParaRPr lang="en-US" dirty="0"/>
          </a:p>
          <a:p>
            <a:endParaRPr lang="en-US" dirty="0"/>
          </a:p>
        </p:txBody>
      </p:sp>
    </p:spTree>
    <p:extLst>
      <p:ext uri="{BB962C8B-B14F-4D97-AF65-F5344CB8AC3E}">
        <p14:creationId xmlns:p14="http://schemas.microsoft.com/office/powerpoint/2010/main" val="2460919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24740-80B6-C24F-84E5-6850BB51F270}"/>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C5281131-F02E-FC49-B9AB-E4206EE64E8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9666255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1428B-9DDE-1145-BE17-D23B5FE3AC3B}"/>
              </a:ext>
            </a:extLst>
          </p:cNvPr>
          <p:cNvSpPr>
            <a:spLocks noGrp="1"/>
          </p:cNvSpPr>
          <p:nvPr>
            <p:ph type="title"/>
          </p:nvPr>
        </p:nvSpPr>
        <p:spPr/>
        <p:txBody>
          <a:bodyPr/>
          <a:lstStyle/>
          <a:p>
            <a:r>
              <a:rPr lang="en-US" dirty="0"/>
              <a:t>Clinical Presentation</a:t>
            </a:r>
          </a:p>
        </p:txBody>
      </p:sp>
      <p:sp>
        <p:nvSpPr>
          <p:cNvPr id="3" name="Content Placeholder 2">
            <a:extLst>
              <a:ext uri="{FF2B5EF4-FFF2-40B4-BE49-F238E27FC236}">
                <a16:creationId xmlns:a16="http://schemas.microsoft.com/office/drawing/2014/main" id="{7383771C-9C62-0A40-91BC-7866B6A02414}"/>
              </a:ext>
            </a:extLst>
          </p:cNvPr>
          <p:cNvSpPr>
            <a:spLocks noGrp="1"/>
          </p:cNvSpPr>
          <p:nvPr>
            <p:ph idx="1"/>
          </p:nvPr>
        </p:nvSpPr>
        <p:spPr/>
        <p:txBody>
          <a:bodyPr>
            <a:normAutofit/>
          </a:bodyPr>
          <a:lstStyle/>
          <a:p>
            <a:r>
              <a:rPr lang="en-US" dirty="0"/>
              <a:t>Often present with non-specific symptoms with an acute to sub-acute nature with nausea, vomiting, malaise. However, many are asymptomatic</a:t>
            </a:r>
          </a:p>
          <a:p>
            <a:endParaRPr lang="en-US" dirty="0"/>
          </a:p>
          <a:p>
            <a:r>
              <a:rPr lang="en-US" dirty="0"/>
              <a:t>Oliguric vs non-oliguric</a:t>
            </a:r>
          </a:p>
          <a:p>
            <a:pPr marL="0" indent="0">
              <a:buNone/>
            </a:pPr>
            <a:endParaRPr lang="en-US" dirty="0"/>
          </a:p>
          <a:p>
            <a:r>
              <a:rPr lang="en-US" dirty="0"/>
              <a:t>Triad of Rash, Fever, eosinophilia (10-35%, typically related to Methicillin)</a:t>
            </a:r>
          </a:p>
          <a:p>
            <a:endParaRPr lang="en-US" dirty="0"/>
          </a:p>
          <a:p>
            <a:r>
              <a:rPr lang="en-US" dirty="0"/>
              <a:t>Typical onset of 3-7 days, however can be as short as 1 day (rifampin) long as 18 months with certain medications (NSAIDS)</a:t>
            </a:r>
          </a:p>
        </p:txBody>
      </p:sp>
    </p:spTree>
    <p:extLst>
      <p:ext uri="{BB962C8B-B14F-4D97-AF65-F5344CB8AC3E}">
        <p14:creationId xmlns:p14="http://schemas.microsoft.com/office/powerpoint/2010/main" val="9590344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B867B-C660-9946-B575-1310A6AF0019}"/>
              </a:ext>
            </a:extLst>
          </p:cNvPr>
          <p:cNvSpPr>
            <a:spLocks noGrp="1"/>
          </p:cNvSpPr>
          <p:nvPr>
            <p:ph type="title"/>
          </p:nvPr>
        </p:nvSpPr>
        <p:spPr/>
        <p:txBody>
          <a:bodyPr/>
          <a:lstStyle/>
          <a:p>
            <a:r>
              <a:rPr lang="en-US" dirty="0"/>
              <a:t>Clinical Pres</a:t>
            </a:r>
          </a:p>
        </p:txBody>
      </p:sp>
      <p:sp>
        <p:nvSpPr>
          <p:cNvPr id="3" name="Content Placeholder 2">
            <a:extLst>
              <a:ext uri="{FF2B5EF4-FFF2-40B4-BE49-F238E27FC236}">
                <a16:creationId xmlns:a16="http://schemas.microsoft.com/office/drawing/2014/main" id="{6B80BFD7-2D44-9644-AC9B-0FCDD08EB96B}"/>
              </a:ext>
            </a:extLst>
          </p:cNvPr>
          <p:cNvSpPr>
            <a:spLocks noGrp="1"/>
          </p:cNvSpPr>
          <p:nvPr>
            <p:ph idx="1"/>
          </p:nvPr>
        </p:nvSpPr>
        <p:spPr/>
        <p:txBody>
          <a:bodyPr>
            <a:normAutofit fontScale="92500" lnSpcReduction="20000"/>
          </a:bodyPr>
          <a:lstStyle/>
          <a:p>
            <a:r>
              <a:rPr lang="en-US" dirty="0"/>
              <a:t>Eosinophilia </a:t>
            </a:r>
          </a:p>
          <a:p>
            <a:pPr lvl="1"/>
            <a:r>
              <a:rPr lang="en-US" dirty="0"/>
              <a:t>Absolute blood eosinophil count of ≥500 eosinophils/</a:t>
            </a:r>
            <a:r>
              <a:rPr lang="en-US" dirty="0" err="1"/>
              <a:t>mcL</a:t>
            </a:r>
            <a:endParaRPr lang="en-US" dirty="0"/>
          </a:p>
          <a:p>
            <a:pPr lvl="1"/>
            <a:r>
              <a:rPr lang="en-US" dirty="0"/>
              <a:t> Only found in 25 – 35% of AIN</a:t>
            </a:r>
          </a:p>
          <a:p>
            <a:pPr lvl="1"/>
            <a:r>
              <a:rPr lang="en-US" dirty="0"/>
              <a:t>Significantly less common with NSAID-induced</a:t>
            </a:r>
          </a:p>
          <a:p>
            <a:pPr lvl="1"/>
            <a:endParaRPr lang="en-US" dirty="0"/>
          </a:p>
          <a:p>
            <a:r>
              <a:rPr lang="en-US" dirty="0" err="1"/>
              <a:t>Eosinophiluria</a:t>
            </a:r>
            <a:r>
              <a:rPr lang="en-US" dirty="0"/>
              <a:t> </a:t>
            </a:r>
          </a:p>
          <a:p>
            <a:pPr lvl="1"/>
            <a:r>
              <a:rPr lang="en-US" dirty="0"/>
              <a:t>Eosinophils that account for more than 1% of urinary white cells by Hansel stain</a:t>
            </a:r>
          </a:p>
          <a:p>
            <a:pPr lvl="1"/>
            <a:r>
              <a:rPr lang="en-US" dirty="0"/>
              <a:t>Among 179 patients who had a positive test for urinary eosinophils (defined as ≥1 percent of urinary white cells), only 28 had AIN on biopsy</a:t>
            </a:r>
          </a:p>
          <a:p>
            <a:pPr lvl="1"/>
            <a:r>
              <a:rPr lang="en-US" dirty="0"/>
              <a:t>&gt;1% Cutoff: 30.8 Sensitivity and 68.2% Specificity*</a:t>
            </a:r>
          </a:p>
          <a:p>
            <a:pPr lvl="1"/>
            <a:r>
              <a:rPr lang="en-US" dirty="0"/>
              <a:t>&gt;5% Cutoff: 19.8 Sensitivity and 91.2% Specificity*</a:t>
            </a:r>
          </a:p>
        </p:txBody>
      </p:sp>
      <p:sp>
        <p:nvSpPr>
          <p:cNvPr id="4" name="TextBox 3">
            <a:extLst>
              <a:ext uri="{FF2B5EF4-FFF2-40B4-BE49-F238E27FC236}">
                <a16:creationId xmlns:a16="http://schemas.microsoft.com/office/drawing/2014/main" id="{C71BB7DE-6A2A-EF4A-A721-FB629B220AD3}"/>
              </a:ext>
            </a:extLst>
          </p:cNvPr>
          <p:cNvSpPr txBox="1"/>
          <p:nvPr/>
        </p:nvSpPr>
        <p:spPr>
          <a:xfrm>
            <a:off x="11159345" y="6581001"/>
            <a:ext cx="1032655" cy="276999"/>
          </a:xfrm>
          <a:prstGeom prst="rect">
            <a:avLst/>
          </a:prstGeom>
          <a:noFill/>
        </p:spPr>
        <p:txBody>
          <a:bodyPr wrap="none" rtlCol="0">
            <a:spAutoFit/>
          </a:bodyPr>
          <a:lstStyle/>
          <a:p>
            <a:r>
              <a:rPr lang="en-US" sz="1200" dirty="0"/>
              <a:t>*NKF Primer</a:t>
            </a:r>
          </a:p>
        </p:txBody>
      </p:sp>
    </p:spTree>
    <p:extLst>
      <p:ext uri="{BB962C8B-B14F-4D97-AF65-F5344CB8AC3E}">
        <p14:creationId xmlns:p14="http://schemas.microsoft.com/office/powerpoint/2010/main" val="2588496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0C970-0C5B-F045-A163-032490988D5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7D3304C-A398-CF47-AE2F-68DFD1E48D30}"/>
              </a:ext>
            </a:extLst>
          </p:cNvPr>
          <p:cNvSpPr>
            <a:spLocks noGrp="1"/>
          </p:cNvSpPr>
          <p:nvPr>
            <p:ph idx="1"/>
          </p:nvPr>
        </p:nvSpPr>
        <p:spPr/>
        <p:txBody>
          <a:bodyPr>
            <a:normAutofit/>
          </a:bodyPr>
          <a:lstStyle/>
          <a:p>
            <a:r>
              <a:rPr lang="en-US" dirty="0"/>
              <a:t>Urine Sediment: white cells, red cells, and white cell casts</a:t>
            </a:r>
          </a:p>
          <a:p>
            <a:pPr marL="0" indent="0">
              <a:buNone/>
            </a:pPr>
            <a:endParaRPr lang="en-US" dirty="0"/>
          </a:p>
          <a:p>
            <a:r>
              <a:rPr lang="en-US" dirty="0"/>
              <a:t>Typically do not have significant Proteinuria (&lt;1% with Nephrotic range proteinuria) – Exception with NSAID induced membranous or MCD</a:t>
            </a:r>
          </a:p>
          <a:p>
            <a:endParaRPr lang="en-US" dirty="0"/>
          </a:p>
          <a:p>
            <a:r>
              <a:rPr lang="en-US" dirty="0" err="1"/>
              <a:t>FENa</a:t>
            </a:r>
            <a:r>
              <a:rPr lang="en-US" dirty="0"/>
              <a:t> may be &gt;1%  indicative of tubular damage</a:t>
            </a:r>
          </a:p>
          <a:p>
            <a:endParaRPr lang="en-US" dirty="0"/>
          </a:p>
          <a:p>
            <a:r>
              <a:rPr lang="en-US" dirty="0"/>
              <a:t>No radiographic findings that are diagnostic for AIN</a:t>
            </a:r>
          </a:p>
          <a:p>
            <a:endParaRPr lang="en-US" dirty="0"/>
          </a:p>
        </p:txBody>
      </p:sp>
    </p:spTree>
    <p:extLst>
      <p:ext uri="{BB962C8B-B14F-4D97-AF65-F5344CB8AC3E}">
        <p14:creationId xmlns:p14="http://schemas.microsoft.com/office/powerpoint/2010/main" val="15913931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23E9D-7BDC-E64A-80A9-5AD04FC244E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0CCE98B-7B97-0C47-B52B-7BF054964165}"/>
              </a:ext>
            </a:extLst>
          </p:cNvPr>
          <p:cNvPicPr>
            <a:picLocks noGrp="1" noChangeAspect="1"/>
          </p:cNvPicPr>
          <p:nvPr>
            <p:ph idx="1"/>
          </p:nvPr>
        </p:nvPicPr>
        <p:blipFill>
          <a:blip r:embed="rId2"/>
          <a:stretch>
            <a:fillRect/>
          </a:stretch>
        </p:blipFill>
        <p:spPr>
          <a:xfrm>
            <a:off x="2129743" y="470166"/>
            <a:ext cx="7654820" cy="5668809"/>
          </a:xfrm>
        </p:spPr>
      </p:pic>
      <p:sp>
        <p:nvSpPr>
          <p:cNvPr id="6" name="TextBox 5">
            <a:extLst>
              <a:ext uri="{FF2B5EF4-FFF2-40B4-BE49-F238E27FC236}">
                <a16:creationId xmlns:a16="http://schemas.microsoft.com/office/drawing/2014/main" id="{972C2801-767E-1848-8C10-10FCA75AF0C2}"/>
              </a:ext>
            </a:extLst>
          </p:cNvPr>
          <p:cNvSpPr txBox="1"/>
          <p:nvPr/>
        </p:nvSpPr>
        <p:spPr>
          <a:xfrm>
            <a:off x="10984375" y="6423950"/>
            <a:ext cx="1056700" cy="276999"/>
          </a:xfrm>
          <a:prstGeom prst="rect">
            <a:avLst/>
          </a:prstGeom>
          <a:noFill/>
        </p:spPr>
        <p:txBody>
          <a:bodyPr wrap="none" rtlCol="0">
            <a:spAutoFit/>
          </a:bodyPr>
          <a:lstStyle/>
          <a:p>
            <a:r>
              <a:rPr lang="en-US" sz="1200" dirty="0" err="1"/>
              <a:t>Praga</a:t>
            </a:r>
            <a:r>
              <a:rPr lang="en-US" sz="1200" dirty="0"/>
              <a:t>, et al</a:t>
            </a:r>
          </a:p>
        </p:txBody>
      </p:sp>
    </p:spTree>
    <p:extLst>
      <p:ext uri="{BB962C8B-B14F-4D97-AF65-F5344CB8AC3E}">
        <p14:creationId xmlns:p14="http://schemas.microsoft.com/office/powerpoint/2010/main" val="2165352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D0132-EF91-DB45-B1C1-FFF656AF6D3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9EFEA84-7221-2A48-BBB3-CB23F18EBE00}"/>
              </a:ext>
            </a:extLst>
          </p:cNvPr>
          <p:cNvPicPr>
            <a:picLocks noGrp="1" noChangeAspect="1"/>
          </p:cNvPicPr>
          <p:nvPr>
            <p:ph idx="1"/>
          </p:nvPr>
        </p:nvPicPr>
        <p:blipFill>
          <a:blip r:embed="rId3"/>
          <a:stretch>
            <a:fillRect/>
          </a:stretch>
        </p:blipFill>
        <p:spPr>
          <a:xfrm>
            <a:off x="5060368" y="2406650"/>
            <a:ext cx="2640820" cy="3416300"/>
          </a:xfrm>
        </p:spPr>
      </p:pic>
      <p:pic>
        <p:nvPicPr>
          <p:cNvPr id="1026" name="Picture 2" descr="JPM | Free Full-Text | Pharmacogenomics of Allopurinol and  Sulfamethoxazole/Trimethoprim: Case Series and Review of the Literature |  HTML">
            <a:extLst>
              <a:ext uri="{FF2B5EF4-FFF2-40B4-BE49-F238E27FC236}">
                <a16:creationId xmlns:a16="http://schemas.microsoft.com/office/drawing/2014/main" id="{051E0347-DD28-CF47-9FCE-2FDA7E7AE0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7673" y="540071"/>
            <a:ext cx="3043555"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orbilliform drug eruptions caused by trimethoprim–sulfamethoxazole | BMJ  Case Reports">
            <a:extLst>
              <a:ext uri="{FF2B5EF4-FFF2-40B4-BE49-F238E27FC236}">
                <a16:creationId xmlns:a16="http://schemas.microsoft.com/office/drawing/2014/main" id="{7F9C0405-B986-A249-860D-351478FC81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37" y="110562"/>
            <a:ext cx="4470177" cy="67474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ash: Drug Eruptions | Anesthesia Key">
            <a:extLst>
              <a:ext uri="{FF2B5EF4-FFF2-40B4-BE49-F238E27FC236}">
                <a16:creationId xmlns:a16="http://schemas.microsoft.com/office/drawing/2014/main" id="{4DC03176-0634-B645-927B-F6328E9357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02600" y="4114800"/>
            <a:ext cx="4089400" cy="2743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71D9C98-3875-FC4A-8B24-89852CD4C78A}"/>
              </a:ext>
            </a:extLst>
          </p:cNvPr>
          <p:cNvSpPr txBox="1"/>
          <p:nvPr/>
        </p:nvSpPr>
        <p:spPr>
          <a:xfrm>
            <a:off x="5587543" y="6318135"/>
            <a:ext cx="1056700" cy="461665"/>
          </a:xfrm>
          <a:prstGeom prst="rect">
            <a:avLst/>
          </a:prstGeom>
          <a:noFill/>
        </p:spPr>
        <p:txBody>
          <a:bodyPr wrap="none" rtlCol="0">
            <a:spAutoFit/>
          </a:bodyPr>
          <a:lstStyle/>
          <a:p>
            <a:r>
              <a:rPr lang="en-US" sz="1200" dirty="0" err="1"/>
              <a:t>Praga</a:t>
            </a:r>
            <a:r>
              <a:rPr lang="en-US" sz="1200" dirty="0"/>
              <a:t>, et al</a:t>
            </a:r>
          </a:p>
          <a:p>
            <a:r>
              <a:rPr lang="en-US" sz="1200" dirty="0"/>
              <a:t>Visual Dx</a:t>
            </a:r>
          </a:p>
        </p:txBody>
      </p:sp>
    </p:spTree>
    <p:extLst>
      <p:ext uri="{BB962C8B-B14F-4D97-AF65-F5344CB8AC3E}">
        <p14:creationId xmlns:p14="http://schemas.microsoft.com/office/powerpoint/2010/main" val="38675139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AA3E-BA9B-7E4B-A9BE-CE81721757E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8315536-FB6C-634E-9999-C6B023C451A9}"/>
              </a:ext>
            </a:extLst>
          </p:cNvPr>
          <p:cNvSpPr>
            <a:spLocks noGrp="1"/>
          </p:cNvSpPr>
          <p:nvPr>
            <p:ph idx="1"/>
          </p:nvPr>
        </p:nvSpPr>
        <p:spPr/>
        <p:txBody>
          <a:bodyPr/>
          <a:lstStyle/>
          <a:p>
            <a:r>
              <a:rPr lang="en-US" dirty="0"/>
              <a:t>AIN should be suspected in a patient who presents with an elevated serum creatinine and a urinalysis that shows white cells, white cell casts, and, in some cases, </a:t>
            </a:r>
            <a:r>
              <a:rPr lang="en-US" dirty="0" err="1"/>
              <a:t>eosinophiluria</a:t>
            </a:r>
            <a:endParaRPr lang="en-US" dirty="0"/>
          </a:p>
          <a:p>
            <a:endParaRPr lang="en-US" dirty="0"/>
          </a:p>
        </p:txBody>
      </p:sp>
    </p:spTree>
    <p:extLst>
      <p:ext uri="{BB962C8B-B14F-4D97-AF65-F5344CB8AC3E}">
        <p14:creationId xmlns:p14="http://schemas.microsoft.com/office/powerpoint/2010/main" val="5057473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27AEB-B066-4F44-A964-73A0155DD2F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BD188CB-385F-E344-BBD8-ADE01362B521}"/>
              </a:ext>
            </a:extLst>
          </p:cNvPr>
          <p:cNvPicPr>
            <a:picLocks noGrp="1" noChangeAspect="1"/>
          </p:cNvPicPr>
          <p:nvPr>
            <p:ph idx="1"/>
          </p:nvPr>
        </p:nvPicPr>
        <p:blipFill>
          <a:blip r:embed="rId2"/>
          <a:stretch>
            <a:fillRect/>
          </a:stretch>
        </p:blipFill>
        <p:spPr>
          <a:xfrm>
            <a:off x="3013591" y="439034"/>
            <a:ext cx="6164817" cy="5733600"/>
          </a:xfrm>
        </p:spPr>
      </p:pic>
      <p:sp>
        <p:nvSpPr>
          <p:cNvPr id="6" name="TextBox 5">
            <a:extLst>
              <a:ext uri="{FF2B5EF4-FFF2-40B4-BE49-F238E27FC236}">
                <a16:creationId xmlns:a16="http://schemas.microsoft.com/office/drawing/2014/main" id="{2C9D8885-B7AE-6B44-AB7F-10F0BD83C845}"/>
              </a:ext>
            </a:extLst>
          </p:cNvPr>
          <p:cNvSpPr txBox="1"/>
          <p:nvPr/>
        </p:nvSpPr>
        <p:spPr>
          <a:xfrm>
            <a:off x="11135300" y="6438852"/>
            <a:ext cx="1056700" cy="276999"/>
          </a:xfrm>
          <a:prstGeom prst="rect">
            <a:avLst/>
          </a:prstGeom>
          <a:noFill/>
        </p:spPr>
        <p:txBody>
          <a:bodyPr wrap="none" rtlCol="0">
            <a:spAutoFit/>
          </a:bodyPr>
          <a:lstStyle/>
          <a:p>
            <a:r>
              <a:rPr lang="en-US" sz="1200" dirty="0" err="1"/>
              <a:t>Praga</a:t>
            </a:r>
            <a:r>
              <a:rPr lang="en-US" sz="1200" dirty="0"/>
              <a:t>, et al</a:t>
            </a:r>
          </a:p>
        </p:txBody>
      </p:sp>
    </p:spTree>
    <p:extLst>
      <p:ext uri="{BB962C8B-B14F-4D97-AF65-F5344CB8AC3E}">
        <p14:creationId xmlns:p14="http://schemas.microsoft.com/office/powerpoint/2010/main" val="41926440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1F2C9-FA12-5049-BFE5-43256644B22A}"/>
              </a:ext>
            </a:extLst>
          </p:cNvPr>
          <p:cNvSpPr>
            <a:spLocks noGrp="1"/>
          </p:cNvSpPr>
          <p:nvPr>
            <p:ph type="title"/>
          </p:nvPr>
        </p:nvSpPr>
        <p:spPr/>
        <p:txBody>
          <a:bodyPr/>
          <a:lstStyle/>
          <a:p>
            <a:r>
              <a:rPr lang="en-US" dirty="0"/>
              <a:t>Diagnosis</a:t>
            </a:r>
          </a:p>
        </p:txBody>
      </p:sp>
      <p:sp>
        <p:nvSpPr>
          <p:cNvPr id="3" name="Content Placeholder 2">
            <a:extLst>
              <a:ext uri="{FF2B5EF4-FFF2-40B4-BE49-F238E27FC236}">
                <a16:creationId xmlns:a16="http://schemas.microsoft.com/office/drawing/2014/main" id="{C5717557-6CBB-4040-8026-21445322CF85}"/>
              </a:ext>
            </a:extLst>
          </p:cNvPr>
          <p:cNvSpPr>
            <a:spLocks noGrp="1"/>
          </p:cNvSpPr>
          <p:nvPr>
            <p:ph idx="1"/>
          </p:nvPr>
        </p:nvSpPr>
        <p:spPr/>
        <p:txBody>
          <a:bodyPr/>
          <a:lstStyle/>
          <a:p>
            <a:r>
              <a:rPr lang="en-US" dirty="0"/>
              <a:t>Clinical Suspicion</a:t>
            </a:r>
          </a:p>
          <a:p>
            <a:endParaRPr lang="en-US" dirty="0"/>
          </a:p>
          <a:p>
            <a:r>
              <a:rPr lang="en-US" dirty="0"/>
              <a:t>Definitive Diagnosis by Kidney Biopsy</a:t>
            </a:r>
          </a:p>
        </p:txBody>
      </p:sp>
    </p:spTree>
    <p:extLst>
      <p:ext uri="{BB962C8B-B14F-4D97-AF65-F5344CB8AC3E}">
        <p14:creationId xmlns:p14="http://schemas.microsoft.com/office/powerpoint/2010/main" val="389678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AB995-8B54-6E4C-BCCA-1FF961EA777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F5BD909-4B61-B343-830A-6937603538C0}"/>
              </a:ext>
            </a:extLst>
          </p:cNvPr>
          <p:cNvPicPr>
            <a:picLocks noGrp="1" noChangeAspect="1"/>
          </p:cNvPicPr>
          <p:nvPr>
            <p:ph idx="1"/>
          </p:nvPr>
        </p:nvPicPr>
        <p:blipFill>
          <a:blip r:embed="rId3"/>
          <a:stretch>
            <a:fillRect/>
          </a:stretch>
        </p:blipFill>
        <p:spPr>
          <a:xfrm>
            <a:off x="6214704" y="427458"/>
            <a:ext cx="5977295" cy="4565043"/>
          </a:xfrm>
        </p:spPr>
      </p:pic>
      <p:pic>
        <p:nvPicPr>
          <p:cNvPr id="7" name="Picture 6">
            <a:extLst>
              <a:ext uri="{FF2B5EF4-FFF2-40B4-BE49-F238E27FC236}">
                <a16:creationId xmlns:a16="http://schemas.microsoft.com/office/drawing/2014/main" id="{C265BB26-97F2-7649-9D6E-0030C0E0006C}"/>
              </a:ext>
            </a:extLst>
          </p:cNvPr>
          <p:cNvPicPr>
            <a:picLocks noChangeAspect="1"/>
          </p:cNvPicPr>
          <p:nvPr/>
        </p:nvPicPr>
        <p:blipFill>
          <a:blip r:embed="rId4"/>
          <a:stretch>
            <a:fillRect/>
          </a:stretch>
        </p:blipFill>
        <p:spPr>
          <a:xfrm>
            <a:off x="182669" y="92467"/>
            <a:ext cx="6032036" cy="6858000"/>
          </a:xfrm>
          <a:prstGeom prst="rect">
            <a:avLst/>
          </a:prstGeom>
        </p:spPr>
      </p:pic>
      <p:sp>
        <p:nvSpPr>
          <p:cNvPr id="8" name="TextBox 7">
            <a:extLst>
              <a:ext uri="{FF2B5EF4-FFF2-40B4-BE49-F238E27FC236}">
                <a16:creationId xmlns:a16="http://schemas.microsoft.com/office/drawing/2014/main" id="{4A8D9E09-0683-D943-B8C1-24F38A7E4019}"/>
              </a:ext>
            </a:extLst>
          </p:cNvPr>
          <p:cNvSpPr txBox="1"/>
          <p:nvPr/>
        </p:nvSpPr>
        <p:spPr>
          <a:xfrm>
            <a:off x="10107679" y="6199709"/>
            <a:ext cx="1776448" cy="461665"/>
          </a:xfrm>
          <a:prstGeom prst="rect">
            <a:avLst/>
          </a:prstGeom>
          <a:noFill/>
        </p:spPr>
        <p:txBody>
          <a:bodyPr wrap="none" rtlCol="0">
            <a:spAutoFit/>
          </a:bodyPr>
          <a:lstStyle/>
          <a:p>
            <a:r>
              <a:rPr lang="en-US" sz="1200" dirty="0" err="1"/>
              <a:t>Moledina</a:t>
            </a:r>
            <a:r>
              <a:rPr lang="en-US" sz="1200" dirty="0"/>
              <a:t>, D.G., et al </a:t>
            </a:r>
          </a:p>
          <a:p>
            <a:r>
              <a:rPr lang="en-US" sz="1200" dirty="0"/>
              <a:t>Up-to-Date</a:t>
            </a:r>
          </a:p>
        </p:txBody>
      </p:sp>
    </p:spTree>
    <p:extLst>
      <p:ext uri="{BB962C8B-B14F-4D97-AF65-F5344CB8AC3E}">
        <p14:creationId xmlns:p14="http://schemas.microsoft.com/office/powerpoint/2010/main" val="21736567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C716C-EF8A-EF43-B6E2-08AEB9EF0A10}"/>
              </a:ext>
            </a:extLst>
          </p:cNvPr>
          <p:cNvSpPr>
            <a:spLocks noGrp="1"/>
          </p:cNvSpPr>
          <p:nvPr>
            <p:ph type="title"/>
          </p:nvPr>
        </p:nvSpPr>
        <p:spPr/>
        <p:txBody>
          <a:bodyPr/>
          <a:lstStyle/>
          <a:p>
            <a:r>
              <a:rPr lang="en-US" dirty="0"/>
              <a:t>Imminent need for dialysis</a:t>
            </a:r>
          </a:p>
        </p:txBody>
      </p:sp>
      <p:sp>
        <p:nvSpPr>
          <p:cNvPr id="3" name="Content Placeholder 2">
            <a:extLst>
              <a:ext uri="{FF2B5EF4-FFF2-40B4-BE49-F238E27FC236}">
                <a16:creationId xmlns:a16="http://schemas.microsoft.com/office/drawing/2014/main" id="{0762916C-768B-604A-A038-CC1BF7E7711C}"/>
              </a:ext>
            </a:extLst>
          </p:cNvPr>
          <p:cNvSpPr>
            <a:spLocks noGrp="1"/>
          </p:cNvSpPr>
          <p:nvPr>
            <p:ph idx="1"/>
          </p:nvPr>
        </p:nvSpPr>
        <p:spPr/>
        <p:txBody>
          <a:bodyPr>
            <a:normAutofit/>
          </a:bodyPr>
          <a:lstStyle/>
          <a:p>
            <a:r>
              <a:rPr lang="en-US" dirty="0"/>
              <a:t>Severe enough to warrant dialysis within 24 to 72 hours of the initial evaluation should have a kidney biopsy and initiate glucocorticoid therapy without delay (unless contraindicated)</a:t>
            </a:r>
          </a:p>
          <a:p>
            <a:endParaRPr lang="en-US" dirty="0"/>
          </a:p>
          <a:p>
            <a:r>
              <a:rPr lang="en-US" dirty="0"/>
              <a:t>Initial Steroid Therapy – Methylprednisolone vs Prednisone</a:t>
            </a:r>
          </a:p>
          <a:p>
            <a:pPr marL="0" indent="0">
              <a:buNone/>
            </a:pPr>
            <a:endParaRPr lang="en-US" dirty="0"/>
          </a:p>
        </p:txBody>
      </p:sp>
    </p:spTree>
    <p:extLst>
      <p:ext uri="{BB962C8B-B14F-4D97-AF65-F5344CB8AC3E}">
        <p14:creationId xmlns:p14="http://schemas.microsoft.com/office/powerpoint/2010/main" val="39367185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B50D0-2D84-474D-B36F-796E82B43F3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FA116F6-71AC-6544-B44E-492E223F03F1}"/>
              </a:ext>
            </a:extLst>
          </p:cNvPr>
          <p:cNvSpPr>
            <a:spLocks noGrp="1"/>
          </p:cNvSpPr>
          <p:nvPr>
            <p:ph idx="1"/>
          </p:nvPr>
        </p:nvSpPr>
        <p:spPr/>
        <p:txBody>
          <a:bodyPr/>
          <a:lstStyle/>
          <a:p>
            <a:r>
              <a:rPr lang="en-US" dirty="0"/>
              <a:t>Clinical Case</a:t>
            </a:r>
          </a:p>
          <a:p>
            <a:r>
              <a:rPr lang="en-US" dirty="0"/>
              <a:t>Topic Review</a:t>
            </a:r>
          </a:p>
          <a:p>
            <a:r>
              <a:rPr lang="en-US" dirty="0"/>
              <a:t>Discussion</a:t>
            </a:r>
          </a:p>
        </p:txBody>
      </p:sp>
    </p:spTree>
    <p:extLst>
      <p:ext uri="{BB962C8B-B14F-4D97-AF65-F5344CB8AC3E}">
        <p14:creationId xmlns:p14="http://schemas.microsoft.com/office/powerpoint/2010/main" val="19203704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48DCB-6FE6-534B-9F8A-096B8F2F06BF}"/>
              </a:ext>
            </a:extLst>
          </p:cNvPr>
          <p:cNvSpPr>
            <a:spLocks noGrp="1"/>
          </p:cNvSpPr>
          <p:nvPr>
            <p:ph type="title"/>
          </p:nvPr>
        </p:nvSpPr>
        <p:spPr/>
        <p:txBody>
          <a:bodyPr/>
          <a:lstStyle/>
          <a:p>
            <a:r>
              <a:rPr lang="en-US" dirty="0"/>
              <a:t>Without an imminent need for dialysis</a:t>
            </a:r>
          </a:p>
        </p:txBody>
      </p:sp>
      <p:sp>
        <p:nvSpPr>
          <p:cNvPr id="3" name="Content Placeholder 2">
            <a:extLst>
              <a:ext uri="{FF2B5EF4-FFF2-40B4-BE49-F238E27FC236}">
                <a16:creationId xmlns:a16="http://schemas.microsoft.com/office/drawing/2014/main" id="{DB7ABA19-3269-9D47-94C4-030783E74594}"/>
              </a:ext>
            </a:extLst>
          </p:cNvPr>
          <p:cNvSpPr>
            <a:spLocks noGrp="1"/>
          </p:cNvSpPr>
          <p:nvPr>
            <p:ph idx="1"/>
          </p:nvPr>
        </p:nvSpPr>
        <p:spPr/>
        <p:txBody>
          <a:bodyPr/>
          <a:lstStyle/>
          <a:p>
            <a:r>
              <a:rPr lang="en-US" dirty="0"/>
              <a:t>May be observed for 3-7 days after discontinuation of the potential offending agent.</a:t>
            </a:r>
          </a:p>
          <a:p>
            <a:endParaRPr lang="en-US" dirty="0"/>
          </a:p>
          <a:p>
            <a:r>
              <a:rPr lang="en-US" dirty="0"/>
              <a:t>If the kidney function has not stabilized, then a kidney biopsy should be performed and glucocorticoids initiated.</a:t>
            </a:r>
          </a:p>
        </p:txBody>
      </p:sp>
    </p:spTree>
    <p:extLst>
      <p:ext uri="{BB962C8B-B14F-4D97-AF65-F5344CB8AC3E}">
        <p14:creationId xmlns:p14="http://schemas.microsoft.com/office/powerpoint/2010/main" val="10562117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B2E8C-7123-DF4C-9123-464D8BF7FB7F}"/>
              </a:ext>
            </a:extLst>
          </p:cNvPr>
          <p:cNvSpPr>
            <a:spLocks noGrp="1"/>
          </p:cNvSpPr>
          <p:nvPr>
            <p:ph type="title"/>
          </p:nvPr>
        </p:nvSpPr>
        <p:spPr/>
        <p:txBody>
          <a:bodyPr/>
          <a:lstStyle/>
          <a:p>
            <a:r>
              <a:rPr lang="en-US" dirty="0"/>
              <a:t>Treatment - Drugs</a:t>
            </a:r>
          </a:p>
        </p:txBody>
      </p:sp>
      <p:sp>
        <p:nvSpPr>
          <p:cNvPr id="3" name="Content Placeholder 2">
            <a:extLst>
              <a:ext uri="{FF2B5EF4-FFF2-40B4-BE49-F238E27FC236}">
                <a16:creationId xmlns:a16="http://schemas.microsoft.com/office/drawing/2014/main" id="{55D90BD1-FF5C-7D45-A0EB-E19A33330405}"/>
              </a:ext>
            </a:extLst>
          </p:cNvPr>
          <p:cNvSpPr>
            <a:spLocks noGrp="1"/>
          </p:cNvSpPr>
          <p:nvPr>
            <p:ph idx="1"/>
          </p:nvPr>
        </p:nvSpPr>
        <p:spPr/>
        <p:txBody>
          <a:bodyPr>
            <a:normAutofit fontScale="92500" lnSpcReduction="20000"/>
          </a:bodyPr>
          <a:lstStyle/>
          <a:p>
            <a:r>
              <a:rPr lang="en-US" dirty="0"/>
              <a:t>Stop offending agent</a:t>
            </a:r>
          </a:p>
          <a:p>
            <a:r>
              <a:rPr lang="en-US" dirty="0"/>
              <a:t>If there are multiple potentially offending drugs,</a:t>
            </a:r>
          </a:p>
          <a:p>
            <a:pPr lvl="1"/>
            <a:r>
              <a:rPr lang="en-US" dirty="0"/>
              <a:t>Generally discontinue them sequentially if the acute kidney injury (AKI) is mild</a:t>
            </a:r>
          </a:p>
          <a:p>
            <a:pPr lvl="1"/>
            <a:r>
              <a:rPr lang="en-US" dirty="0"/>
              <a:t>Discontinue them simultaneously if the AKI is severe.</a:t>
            </a:r>
          </a:p>
          <a:p>
            <a:r>
              <a:rPr lang="en-US" dirty="0"/>
              <a:t>Do not discontinue the potentially offending drug if the drug is a crucial treatment for a severe disease process and there are no reasonable alternatives or if the diagnosis is uncertain.</a:t>
            </a:r>
          </a:p>
          <a:p>
            <a:endParaRPr lang="en-US" dirty="0"/>
          </a:p>
          <a:p>
            <a:r>
              <a:rPr lang="en-US" dirty="0"/>
              <a:t>Remember – It is NOT dose dependent. Can have a rapid recurrence with re-exposure. </a:t>
            </a:r>
          </a:p>
          <a:p>
            <a:r>
              <a:rPr lang="en-US" dirty="0"/>
              <a:t>If drug is identified it should be listed as an allergy.</a:t>
            </a:r>
          </a:p>
        </p:txBody>
      </p:sp>
    </p:spTree>
    <p:extLst>
      <p:ext uri="{BB962C8B-B14F-4D97-AF65-F5344CB8AC3E}">
        <p14:creationId xmlns:p14="http://schemas.microsoft.com/office/powerpoint/2010/main" val="36069756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128EF-7989-8D43-ACC3-2ACEE2D9C37C}"/>
              </a:ext>
            </a:extLst>
          </p:cNvPr>
          <p:cNvSpPr>
            <a:spLocks noGrp="1"/>
          </p:cNvSpPr>
          <p:nvPr>
            <p:ph type="title"/>
          </p:nvPr>
        </p:nvSpPr>
        <p:spPr/>
        <p:txBody>
          <a:bodyPr/>
          <a:lstStyle/>
          <a:p>
            <a:r>
              <a:rPr lang="en-US" dirty="0"/>
              <a:t>Treatment - Steroids</a:t>
            </a:r>
          </a:p>
        </p:txBody>
      </p:sp>
      <p:sp>
        <p:nvSpPr>
          <p:cNvPr id="3" name="Content Placeholder 2">
            <a:extLst>
              <a:ext uri="{FF2B5EF4-FFF2-40B4-BE49-F238E27FC236}">
                <a16:creationId xmlns:a16="http://schemas.microsoft.com/office/drawing/2014/main" id="{FEC20EE8-D942-5547-B8F2-5ED5369BD1D7}"/>
              </a:ext>
            </a:extLst>
          </p:cNvPr>
          <p:cNvSpPr>
            <a:spLocks noGrp="1"/>
          </p:cNvSpPr>
          <p:nvPr>
            <p:ph idx="1"/>
          </p:nvPr>
        </p:nvSpPr>
        <p:spPr/>
        <p:txBody>
          <a:bodyPr>
            <a:normAutofit fontScale="92500" lnSpcReduction="20000"/>
          </a:bodyPr>
          <a:lstStyle/>
          <a:p>
            <a:r>
              <a:rPr lang="en-US" dirty="0"/>
              <a:t>Role of steroids in the treatment of drug-induced AIN remains controversial</a:t>
            </a:r>
          </a:p>
          <a:p>
            <a:r>
              <a:rPr lang="en-US" dirty="0"/>
              <a:t>(NSAID)-induced AIN does not generally respond to glucocorticoid therapy</a:t>
            </a:r>
          </a:p>
          <a:p>
            <a:endParaRPr lang="en-US" dirty="0"/>
          </a:p>
          <a:p>
            <a:r>
              <a:rPr lang="en-US" dirty="0"/>
              <a:t>There are no randomized, controlled trials or large observational studies that inform the treatment of AIN</a:t>
            </a:r>
          </a:p>
          <a:p>
            <a:pPr lvl="1"/>
            <a:r>
              <a:rPr lang="en-US" dirty="0"/>
              <a:t>Prednisolone Treatment in Acute Interstitial Nephritis (PRAISE) - BMC Nephrology, Protocol Published May 2021 </a:t>
            </a:r>
            <a:r>
              <a:rPr lang="en-US" dirty="0" err="1"/>
              <a:t>ClinicalTrials.gov</a:t>
            </a:r>
            <a:r>
              <a:rPr lang="en-US" dirty="0"/>
              <a:t> identifier NCT04376216</a:t>
            </a:r>
          </a:p>
          <a:p>
            <a:pPr lvl="1"/>
            <a:endParaRPr lang="en-US" dirty="0"/>
          </a:p>
          <a:p>
            <a:r>
              <a:rPr lang="en-US" dirty="0"/>
              <a:t>Several studies reported a significantly better outcome in patients who were treated with steroids. However, the number of patients included in such positive studies was short and other studies failed to found a beneficial influence of steroids in comparison with conservative measures.</a:t>
            </a:r>
          </a:p>
          <a:p>
            <a:endParaRPr lang="en-US" dirty="0"/>
          </a:p>
          <a:p>
            <a:endParaRPr lang="en-US" dirty="0"/>
          </a:p>
          <a:p>
            <a:endParaRPr lang="en-US" dirty="0"/>
          </a:p>
        </p:txBody>
      </p:sp>
    </p:spTree>
    <p:extLst>
      <p:ext uri="{BB962C8B-B14F-4D97-AF65-F5344CB8AC3E}">
        <p14:creationId xmlns:p14="http://schemas.microsoft.com/office/powerpoint/2010/main" val="6454379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C83C-60A1-884B-807A-27ABAC94EF83}"/>
              </a:ext>
            </a:extLst>
          </p:cNvPr>
          <p:cNvSpPr>
            <a:spLocks noGrp="1"/>
          </p:cNvSpPr>
          <p:nvPr>
            <p:ph type="title"/>
          </p:nvPr>
        </p:nvSpPr>
        <p:spPr/>
        <p:txBody>
          <a:bodyPr/>
          <a:lstStyle/>
          <a:p>
            <a:r>
              <a:rPr lang="en-US" dirty="0"/>
              <a:t>Treatment - Steroids</a:t>
            </a:r>
          </a:p>
        </p:txBody>
      </p:sp>
      <p:sp>
        <p:nvSpPr>
          <p:cNvPr id="3" name="Content Placeholder 2">
            <a:extLst>
              <a:ext uri="{FF2B5EF4-FFF2-40B4-BE49-F238E27FC236}">
                <a16:creationId xmlns:a16="http://schemas.microsoft.com/office/drawing/2014/main" id="{0E16F7AE-35DA-6048-9C0C-BD63AFAA0E2D}"/>
              </a:ext>
            </a:extLst>
          </p:cNvPr>
          <p:cNvSpPr>
            <a:spLocks noGrp="1"/>
          </p:cNvSpPr>
          <p:nvPr>
            <p:ph idx="1"/>
          </p:nvPr>
        </p:nvSpPr>
        <p:spPr/>
        <p:txBody>
          <a:bodyPr/>
          <a:lstStyle/>
          <a:p>
            <a:r>
              <a:rPr lang="en-US" dirty="0"/>
              <a:t>Physio-pathological rationale for early steroid treatment in DI-AIN </a:t>
            </a:r>
          </a:p>
          <a:p>
            <a:pPr lvl="1"/>
            <a:r>
              <a:rPr lang="en-US" dirty="0"/>
              <a:t>Rapid transformation of interstitial cellular infiltrates (responsive to high-dose steroids) into areas of irreversible interstitial fibrosis, a process that starts after only 7 days of interstitial inflammation </a:t>
            </a:r>
          </a:p>
          <a:p>
            <a:pPr lvl="1"/>
            <a:r>
              <a:rPr lang="en-US" dirty="0"/>
              <a:t>Early steroid administration would likely reduce the number and extent of inflammatory infiltrates, thus decreasing the risk of subsequent fibrosis</a:t>
            </a:r>
          </a:p>
          <a:p>
            <a:endParaRPr lang="en-US" dirty="0"/>
          </a:p>
          <a:p>
            <a:endParaRPr lang="en-US" dirty="0"/>
          </a:p>
        </p:txBody>
      </p:sp>
    </p:spTree>
    <p:extLst>
      <p:ext uri="{BB962C8B-B14F-4D97-AF65-F5344CB8AC3E}">
        <p14:creationId xmlns:p14="http://schemas.microsoft.com/office/powerpoint/2010/main" val="14106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C83C-60A1-884B-807A-27ABAC94EF83}"/>
              </a:ext>
            </a:extLst>
          </p:cNvPr>
          <p:cNvSpPr>
            <a:spLocks noGrp="1"/>
          </p:cNvSpPr>
          <p:nvPr>
            <p:ph type="title"/>
          </p:nvPr>
        </p:nvSpPr>
        <p:spPr/>
        <p:txBody>
          <a:bodyPr/>
          <a:lstStyle/>
          <a:p>
            <a:r>
              <a:rPr lang="en-US" dirty="0"/>
              <a:t>Treatment - Steroids</a:t>
            </a:r>
          </a:p>
        </p:txBody>
      </p:sp>
      <p:sp>
        <p:nvSpPr>
          <p:cNvPr id="3" name="Content Placeholder 2">
            <a:extLst>
              <a:ext uri="{FF2B5EF4-FFF2-40B4-BE49-F238E27FC236}">
                <a16:creationId xmlns:a16="http://schemas.microsoft.com/office/drawing/2014/main" id="{0E16F7AE-35DA-6048-9C0C-BD63AFAA0E2D}"/>
              </a:ext>
            </a:extLst>
          </p:cNvPr>
          <p:cNvSpPr>
            <a:spLocks noGrp="1"/>
          </p:cNvSpPr>
          <p:nvPr>
            <p:ph idx="1"/>
          </p:nvPr>
        </p:nvSpPr>
        <p:spPr/>
        <p:txBody>
          <a:bodyPr>
            <a:normAutofit/>
          </a:bodyPr>
          <a:lstStyle/>
          <a:p>
            <a:r>
              <a:rPr lang="en-US" dirty="0"/>
              <a:t>High-dose IV (250mg – 1G) Methylprednisolone (x3 days)</a:t>
            </a:r>
          </a:p>
          <a:p>
            <a:endParaRPr lang="en-US" dirty="0"/>
          </a:p>
          <a:p>
            <a:r>
              <a:rPr lang="en-US" dirty="0"/>
              <a:t>Oral Prednisone (0.5-1mg/kg/day)</a:t>
            </a:r>
          </a:p>
          <a:p>
            <a:pPr lvl="1"/>
            <a:r>
              <a:rPr lang="en-US" dirty="0"/>
              <a:t>Reported max 40-60mg per day</a:t>
            </a:r>
          </a:p>
          <a:p>
            <a:pPr lvl="1"/>
            <a:r>
              <a:rPr lang="en-US" dirty="0"/>
              <a:t>Duration ranging 4-12 weeks</a:t>
            </a:r>
          </a:p>
          <a:p>
            <a:pPr lvl="2"/>
            <a:r>
              <a:rPr lang="en-US" dirty="0"/>
              <a:t>Rapid taper off if biopsy not consistent with AIN</a:t>
            </a:r>
          </a:p>
        </p:txBody>
      </p:sp>
    </p:spTree>
    <p:extLst>
      <p:ext uri="{BB962C8B-B14F-4D97-AF65-F5344CB8AC3E}">
        <p14:creationId xmlns:p14="http://schemas.microsoft.com/office/powerpoint/2010/main" val="5716338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BD042-B641-5641-9BA2-B8F3B4309F3F}"/>
              </a:ext>
            </a:extLst>
          </p:cNvPr>
          <p:cNvSpPr>
            <a:spLocks noGrp="1"/>
          </p:cNvSpPr>
          <p:nvPr>
            <p:ph type="title"/>
          </p:nvPr>
        </p:nvSpPr>
        <p:spPr/>
        <p:txBody>
          <a:bodyPr/>
          <a:lstStyle/>
          <a:p>
            <a:r>
              <a:rPr lang="en-US" dirty="0"/>
              <a:t>Treatment - Other</a:t>
            </a:r>
          </a:p>
        </p:txBody>
      </p:sp>
      <p:sp>
        <p:nvSpPr>
          <p:cNvPr id="3" name="Content Placeholder 2">
            <a:extLst>
              <a:ext uri="{FF2B5EF4-FFF2-40B4-BE49-F238E27FC236}">
                <a16:creationId xmlns:a16="http://schemas.microsoft.com/office/drawing/2014/main" id="{D646ECDD-CB4E-264E-A714-F59F569A9412}"/>
              </a:ext>
            </a:extLst>
          </p:cNvPr>
          <p:cNvSpPr>
            <a:spLocks noGrp="1"/>
          </p:cNvSpPr>
          <p:nvPr>
            <p:ph idx="1"/>
          </p:nvPr>
        </p:nvSpPr>
        <p:spPr/>
        <p:txBody>
          <a:bodyPr/>
          <a:lstStyle/>
          <a:p>
            <a:r>
              <a:rPr lang="en-US" dirty="0"/>
              <a:t>In patients with idiopathic AIN resistant to steroids, anecdotal reports suggest benefit from cyclophosphamide and cyclosporine</a:t>
            </a:r>
          </a:p>
          <a:p>
            <a:endParaRPr lang="en-US" dirty="0"/>
          </a:p>
          <a:p>
            <a:r>
              <a:rPr lang="en-US" dirty="0"/>
              <a:t>Plasmapheresis and </a:t>
            </a:r>
            <a:r>
              <a:rPr lang="en-US" dirty="0" err="1"/>
              <a:t>cytotoxics</a:t>
            </a:r>
            <a:r>
              <a:rPr lang="en-US" dirty="0"/>
              <a:t> have been used in anti-TBM disease</a:t>
            </a:r>
          </a:p>
          <a:p>
            <a:endParaRPr lang="en-US" dirty="0"/>
          </a:p>
          <a:p>
            <a:r>
              <a:rPr lang="en-US" dirty="0"/>
              <a:t>Steroid-dependent, recurrent AIN documented an interesting beneficial effect of mycophenolate mofetil (1-2G and wean off steroids).</a:t>
            </a:r>
          </a:p>
          <a:p>
            <a:endParaRPr lang="en-US" dirty="0"/>
          </a:p>
        </p:txBody>
      </p:sp>
    </p:spTree>
    <p:extLst>
      <p:ext uri="{BB962C8B-B14F-4D97-AF65-F5344CB8AC3E}">
        <p14:creationId xmlns:p14="http://schemas.microsoft.com/office/powerpoint/2010/main" val="42176010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8A1E9-1203-4747-B1AB-5D30E1CE1B1D}"/>
              </a:ext>
            </a:extLst>
          </p:cNvPr>
          <p:cNvSpPr>
            <a:spLocks noGrp="1"/>
          </p:cNvSpPr>
          <p:nvPr>
            <p:ph type="title"/>
          </p:nvPr>
        </p:nvSpPr>
        <p:spPr/>
        <p:txBody>
          <a:bodyPr/>
          <a:lstStyle/>
          <a:p>
            <a:r>
              <a:rPr lang="en-US" dirty="0"/>
              <a:t>Prognosis</a:t>
            </a:r>
          </a:p>
        </p:txBody>
      </p:sp>
      <p:sp>
        <p:nvSpPr>
          <p:cNvPr id="3" name="Content Placeholder 2">
            <a:extLst>
              <a:ext uri="{FF2B5EF4-FFF2-40B4-BE49-F238E27FC236}">
                <a16:creationId xmlns:a16="http://schemas.microsoft.com/office/drawing/2014/main" id="{8CA3E794-34DB-5940-95A4-2208EB8DE9C3}"/>
              </a:ext>
            </a:extLst>
          </p:cNvPr>
          <p:cNvSpPr>
            <a:spLocks noGrp="1"/>
          </p:cNvSpPr>
          <p:nvPr>
            <p:ph idx="1"/>
          </p:nvPr>
        </p:nvSpPr>
        <p:spPr/>
        <p:txBody>
          <a:bodyPr>
            <a:normAutofit fontScale="85000" lnSpcReduction="20000"/>
          </a:bodyPr>
          <a:lstStyle/>
          <a:p>
            <a:r>
              <a:rPr lang="en-US" dirty="0"/>
              <a:t>Generally, if the offending agent is discontinued and glucocorticoids are initiated within seven days of appropriate interventions, then many, but not all, patients will begin to recover kidney function over the subsequent one to two weeks.</a:t>
            </a:r>
          </a:p>
          <a:p>
            <a:pPr lvl="1"/>
            <a:r>
              <a:rPr lang="en-US" dirty="0"/>
              <a:t>30-70% do not recover to prior baseline</a:t>
            </a:r>
          </a:p>
          <a:p>
            <a:pPr lvl="1"/>
            <a:r>
              <a:rPr lang="en-US" dirty="0"/>
              <a:t>~10% remain dialysis dependent</a:t>
            </a:r>
          </a:p>
          <a:p>
            <a:pPr marL="457200" lvl="1" indent="0">
              <a:buNone/>
            </a:pPr>
            <a:endParaRPr lang="en-US" dirty="0"/>
          </a:p>
          <a:p>
            <a:r>
              <a:rPr lang="en-US" dirty="0"/>
              <a:t>If confirmed by biopsy, clinical indicators of a decreased likelihood of renal recovery: </a:t>
            </a:r>
          </a:p>
          <a:p>
            <a:pPr lvl="1"/>
            <a:r>
              <a:rPr lang="en-US" dirty="0"/>
              <a:t>&gt;50-75% of fibrosis may reflect substantial chronic kidney damage rather than acute inflammation</a:t>
            </a:r>
          </a:p>
          <a:p>
            <a:pPr lvl="1"/>
            <a:r>
              <a:rPr lang="en-US" dirty="0"/>
              <a:t>Prolonged kidney failure (&gt;weeks)</a:t>
            </a:r>
          </a:p>
          <a:p>
            <a:pPr lvl="1"/>
            <a:r>
              <a:rPr lang="en-US" dirty="0"/>
              <a:t>Associated with NSAIDs</a:t>
            </a:r>
          </a:p>
          <a:p>
            <a:pPr lvl="1"/>
            <a:r>
              <a:rPr lang="en-US" dirty="0"/>
              <a:t>Histologic findings (including interstitial granulomas, interstitial fibrosis, and tubular atrophy) on kidney biopsy</a:t>
            </a:r>
          </a:p>
          <a:p>
            <a:endParaRPr lang="en-US" dirty="0"/>
          </a:p>
          <a:p>
            <a:endParaRPr lang="en-US" dirty="0"/>
          </a:p>
        </p:txBody>
      </p:sp>
    </p:spTree>
    <p:extLst>
      <p:ext uri="{BB962C8B-B14F-4D97-AF65-F5344CB8AC3E}">
        <p14:creationId xmlns:p14="http://schemas.microsoft.com/office/powerpoint/2010/main" val="1820053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E10A8-0234-CC4F-A08A-95A367CF05F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62D492A-39C0-B841-A57B-AAE7805D8F5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0181225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199C8-220B-164E-AD5A-95C23E48B2E1}"/>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CBEEC4C8-CF55-8A41-ADFE-8FC58F9FA15C}"/>
              </a:ext>
            </a:extLst>
          </p:cNvPr>
          <p:cNvSpPr>
            <a:spLocks noGrp="1"/>
          </p:cNvSpPr>
          <p:nvPr>
            <p:ph idx="1"/>
          </p:nvPr>
        </p:nvSpPr>
        <p:spPr/>
        <p:txBody>
          <a:bodyPr>
            <a:normAutofit fontScale="92500"/>
          </a:bodyPr>
          <a:lstStyle/>
          <a:p>
            <a:r>
              <a:rPr lang="en-US" dirty="0" err="1"/>
              <a:t>Arkana</a:t>
            </a:r>
            <a:r>
              <a:rPr lang="en-US" dirty="0"/>
              <a:t> Lab – Pathology Review</a:t>
            </a:r>
          </a:p>
          <a:p>
            <a:r>
              <a:rPr lang="en-US" dirty="0"/>
              <a:t>Dr. </a:t>
            </a:r>
            <a:r>
              <a:rPr lang="en-US" dirty="0" err="1"/>
              <a:t>Saha’s</a:t>
            </a:r>
            <a:r>
              <a:rPr lang="en-US" dirty="0"/>
              <a:t> AIN lecture</a:t>
            </a:r>
          </a:p>
          <a:p>
            <a:r>
              <a:rPr lang="en-US" dirty="0"/>
              <a:t>Fogo, A.B., et al. AJKD Atlas of Renal Pathology: Acute Interstitial Nephritis. AJKD 2016</a:t>
            </a:r>
          </a:p>
          <a:p>
            <a:r>
              <a:rPr lang="en-US" dirty="0"/>
              <a:t>Harrison’s Principles of Internal Medicine – 20</a:t>
            </a:r>
            <a:r>
              <a:rPr lang="en-US" baseline="30000" dirty="0"/>
              <a:t>th</a:t>
            </a:r>
            <a:r>
              <a:rPr lang="en-US" dirty="0"/>
              <a:t> ed.</a:t>
            </a:r>
          </a:p>
          <a:p>
            <a:r>
              <a:rPr lang="en-US" dirty="0" err="1"/>
              <a:t>Moledina</a:t>
            </a:r>
            <a:r>
              <a:rPr lang="en-US" dirty="0"/>
              <a:t>, D.G., et al. Drug-Induced Acute Interstitial Nephritis. CJASN 2017</a:t>
            </a:r>
          </a:p>
          <a:p>
            <a:r>
              <a:rPr lang="en-US" dirty="0"/>
              <a:t>NKF Primer on Kidney Disease – 7</a:t>
            </a:r>
            <a:r>
              <a:rPr lang="en-US" baseline="30000" dirty="0"/>
              <a:t>th</a:t>
            </a:r>
            <a:r>
              <a:rPr lang="en-US" dirty="0"/>
              <a:t> Ch 33</a:t>
            </a:r>
          </a:p>
          <a:p>
            <a:r>
              <a:rPr lang="en-US" dirty="0" err="1"/>
              <a:t>Praga</a:t>
            </a:r>
            <a:r>
              <a:rPr lang="en-US" dirty="0"/>
              <a:t>, M., Gonzalez, E. Acute Interstitial Nephritis. Kidney International. 2010</a:t>
            </a:r>
          </a:p>
          <a:p>
            <a:r>
              <a:rPr lang="en-US" dirty="0"/>
              <a:t>Up-to-Date</a:t>
            </a:r>
          </a:p>
        </p:txBody>
      </p:sp>
    </p:spTree>
    <p:extLst>
      <p:ext uri="{BB962C8B-B14F-4D97-AF65-F5344CB8AC3E}">
        <p14:creationId xmlns:p14="http://schemas.microsoft.com/office/powerpoint/2010/main" val="200689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7224E-3EAB-C34F-9C85-CEDC4AD2D1F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65847E9-5AD3-C24A-91F3-895020655282}"/>
              </a:ext>
            </a:extLst>
          </p:cNvPr>
          <p:cNvSpPr>
            <a:spLocks noGrp="1"/>
          </p:cNvSpPr>
          <p:nvPr>
            <p:ph idx="1"/>
          </p:nvPr>
        </p:nvSpPr>
        <p:spPr/>
        <p:txBody>
          <a:bodyPr/>
          <a:lstStyle/>
          <a:p>
            <a:r>
              <a:rPr lang="en-US" dirty="0"/>
              <a:t>Prednisolone Treatment in Acute Interstitial Nephritis (PRAISE) - BMC Nephrology, Protocol Published May 2021 </a:t>
            </a:r>
            <a:r>
              <a:rPr lang="en-US" dirty="0" err="1"/>
              <a:t>ClinicalTrials.gov</a:t>
            </a:r>
            <a:r>
              <a:rPr lang="en-US" dirty="0"/>
              <a:t> identifier NCT04376216</a:t>
            </a:r>
          </a:p>
        </p:txBody>
      </p:sp>
    </p:spTree>
    <p:extLst>
      <p:ext uri="{BB962C8B-B14F-4D97-AF65-F5344CB8AC3E}">
        <p14:creationId xmlns:p14="http://schemas.microsoft.com/office/powerpoint/2010/main" val="3432129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A00B3-E71B-9440-8DE6-369C8709CB7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2CF5049-0B5C-EE49-B512-FAD01263B41A}"/>
              </a:ext>
            </a:extLst>
          </p:cNvPr>
          <p:cNvSpPr>
            <a:spLocks noGrp="1"/>
          </p:cNvSpPr>
          <p:nvPr>
            <p:ph idx="1"/>
          </p:nvPr>
        </p:nvSpPr>
        <p:spPr/>
        <p:txBody>
          <a:bodyPr>
            <a:normAutofit lnSpcReduction="10000"/>
          </a:bodyPr>
          <a:lstStyle/>
          <a:p>
            <a:pPr marL="0" indent="0">
              <a:buNone/>
            </a:pPr>
            <a:r>
              <a:rPr lang="en-US" dirty="0"/>
              <a:t>73 year old white male with PMH CKD 3a (</a:t>
            </a:r>
            <a:r>
              <a:rPr lang="en-US" dirty="0" err="1"/>
              <a:t>BCr</a:t>
            </a:r>
            <a:r>
              <a:rPr lang="en-US" dirty="0"/>
              <a:t> ~1.3), T2DM, HTN, CAD s/p CABGx4v 2019, A-fib, PVD s/p R BKA. Originally hospitalized 7/23 with concerns of Osteomyelitis Left Heel and subsequent Debridement. Cultures at the time showing bacillus and </a:t>
            </a:r>
            <a:r>
              <a:rPr lang="en-US" dirty="0" err="1"/>
              <a:t>Coag</a:t>
            </a:r>
            <a:r>
              <a:rPr lang="en-US" dirty="0"/>
              <a:t>-negative Staph. PICC line was placed and discharged with course of IV Vancomycin and Cefepime. </a:t>
            </a:r>
          </a:p>
          <a:p>
            <a:pPr marL="0" indent="0">
              <a:buNone/>
            </a:pPr>
            <a:r>
              <a:rPr lang="en-US" dirty="0"/>
              <a:t>Patient followed up with ID 8/25 with symptoms of general malaise and weakness, questionable weight loss. Was noted to have AKI with Cr 2.86 and </a:t>
            </a:r>
            <a:r>
              <a:rPr lang="en-US" dirty="0" err="1"/>
              <a:t>Vanc</a:t>
            </a:r>
            <a:r>
              <a:rPr lang="en-US" dirty="0"/>
              <a:t> Trough of 26.4. At this time patient was hospitalized at OSH. Patient’s antibiotics were discontinued and he was switched to Daptomycin. Due to symptoms underlying malignancy was of concern and underwent a “pan-scan” which showed bilateral perinephric stranding. He continued to deteriorate was was transferred to our facility 8/31.</a:t>
            </a:r>
          </a:p>
        </p:txBody>
      </p:sp>
    </p:spTree>
    <p:extLst>
      <p:ext uri="{BB962C8B-B14F-4D97-AF65-F5344CB8AC3E}">
        <p14:creationId xmlns:p14="http://schemas.microsoft.com/office/powerpoint/2010/main" val="37100988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584B5-12E6-404E-97C4-319883D8E3F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D912D1C-706B-304C-9CCB-22E76BEBBA98}"/>
              </a:ext>
            </a:extLst>
          </p:cNvPr>
          <p:cNvPicPr>
            <a:picLocks noGrp="1" noChangeAspect="1"/>
          </p:cNvPicPr>
          <p:nvPr>
            <p:ph idx="1"/>
          </p:nvPr>
        </p:nvPicPr>
        <p:blipFill>
          <a:blip r:embed="rId2"/>
          <a:stretch>
            <a:fillRect/>
          </a:stretch>
        </p:blipFill>
        <p:spPr>
          <a:xfrm>
            <a:off x="2525372" y="2603500"/>
            <a:ext cx="6085569" cy="3416300"/>
          </a:xfrm>
        </p:spPr>
      </p:pic>
    </p:spTree>
    <p:extLst>
      <p:ext uri="{BB962C8B-B14F-4D97-AF65-F5344CB8AC3E}">
        <p14:creationId xmlns:p14="http://schemas.microsoft.com/office/powerpoint/2010/main" val="599037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DE05-52E0-CE4E-A09B-9C74A92BBE6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6CC4DE3-2277-F44E-AB61-8399B7F842A6}"/>
              </a:ext>
            </a:extLst>
          </p:cNvPr>
          <p:cNvSpPr>
            <a:spLocks noGrp="1"/>
          </p:cNvSpPr>
          <p:nvPr>
            <p:ph idx="1"/>
          </p:nvPr>
        </p:nvSpPr>
        <p:spPr>
          <a:xfrm>
            <a:off x="6215605" y="2603500"/>
            <a:ext cx="3765008" cy="3416300"/>
          </a:xfrm>
        </p:spPr>
        <p:txBody>
          <a:bodyPr>
            <a:normAutofit lnSpcReduction="10000"/>
          </a:bodyPr>
          <a:lstStyle/>
          <a:p>
            <a:r>
              <a:rPr lang="en-US" dirty="0"/>
              <a:t>Ezetimibe 10mg</a:t>
            </a:r>
          </a:p>
          <a:p>
            <a:r>
              <a:rPr lang="en-US" dirty="0"/>
              <a:t>Apixaban 2.5mg BID</a:t>
            </a:r>
          </a:p>
          <a:p>
            <a:r>
              <a:rPr lang="en-US" dirty="0"/>
              <a:t>Metoprolol Succinate 150mg</a:t>
            </a:r>
          </a:p>
          <a:p>
            <a:r>
              <a:rPr lang="en-US" dirty="0"/>
              <a:t>Amitriptyline 10mg</a:t>
            </a:r>
          </a:p>
          <a:p>
            <a:r>
              <a:rPr lang="en-US" dirty="0"/>
              <a:t>Metformin 1G BID</a:t>
            </a:r>
          </a:p>
          <a:p>
            <a:r>
              <a:rPr lang="en-US" dirty="0"/>
              <a:t>Iron every day</a:t>
            </a:r>
          </a:p>
          <a:p>
            <a:r>
              <a:rPr lang="en-US" dirty="0"/>
              <a:t>Nifedipine 60mg </a:t>
            </a:r>
            <a:r>
              <a:rPr lang="en-US" dirty="0" err="1"/>
              <a:t>qday</a:t>
            </a:r>
            <a:endParaRPr lang="en-US" dirty="0"/>
          </a:p>
          <a:p>
            <a:r>
              <a:rPr lang="en-US" dirty="0"/>
              <a:t>Tamsulosin 0.4mg</a:t>
            </a:r>
          </a:p>
          <a:p>
            <a:r>
              <a:rPr lang="en-US" dirty="0"/>
              <a:t>Omeprazole 20mg</a:t>
            </a:r>
          </a:p>
        </p:txBody>
      </p:sp>
      <p:sp>
        <p:nvSpPr>
          <p:cNvPr id="5" name="TextBox 4">
            <a:extLst>
              <a:ext uri="{FF2B5EF4-FFF2-40B4-BE49-F238E27FC236}">
                <a16:creationId xmlns:a16="http://schemas.microsoft.com/office/drawing/2014/main" id="{8AC0EB6A-D103-6F47-BCA7-95F665B1E397}"/>
              </a:ext>
            </a:extLst>
          </p:cNvPr>
          <p:cNvSpPr txBox="1"/>
          <p:nvPr/>
        </p:nvSpPr>
        <p:spPr>
          <a:xfrm>
            <a:off x="752356" y="2664267"/>
            <a:ext cx="4953964" cy="1200329"/>
          </a:xfrm>
          <a:prstGeom prst="rect">
            <a:avLst/>
          </a:prstGeom>
          <a:noFill/>
        </p:spPr>
        <p:txBody>
          <a:bodyPr wrap="square" rtlCol="0">
            <a:spAutoFit/>
          </a:bodyPr>
          <a:lstStyle/>
          <a:p>
            <a:r>
              <a:rPr lang="en-US" dirty="0"/>
              <a:t>CKD 3a, CAD, A-fib, PVD, HF (baseline 1.3) CAD s/p CABG-quadruple bypass 2019, PVD s/p R BKA, </a:t>
            </a:r>
            <a:r>
              <a:rPr lang="en-US" dirty="0" err="1"/>
              <a:t>HFpEF</a:t>
            </a:r>
            <a:r>
              <a:rPr lang="en-US" dirty="0"/>
              <a:t>, T2DM, HTN, HLD, PTSD, CVA 2016, multinodular goiter</a:t>
            </a:r>
          </a:p>
        </p:txBody>
      </p:sp>
      <p:sp>
        <p:nvSpPr>
          <p:cNvPr id="7" name="TextBox 6">
            <a:extLst>
              <a:ext uri="{FF2B5EF4-FFF2-40B4-BE49-F238E27FC236}">
                <a16:creationId xmlns:a16="http://schemas.microsoft.com/office/drawing/2014/main" id="{402A01E6-F122-524C-95C9-BF588F498C53}"/>
              </a:ext>
            </a:extLst>
          </p:cNvPr>
          <p:cNvSpPr txBox="1"/>
          <p:nvPr/>
        </p:nvSpPr>
        <p:spPr>
          <a:xfrm>
            <a:off x="752356" y="4144662"/>
            <a:ext cx="4953964" cy="1200329"/>
          </a:xfrm>
          <a:prstGeom prst="rect">
            <a:avLst/>
          </a:prstGeom>
          <a:noFill/>
        </p:spPr>
        <p:txBody>
          <a:bodyPr wrap="square" rtlCol="0">
            <a:spAutoFit/>
          </a:bodyPr>
          <a:lstStyle/>
          <a:p>
            <a:r>
              <a:rPr lang="en-US" dirty="0"/>
              <a:t>CABG x4, appendectomy, cholecystectomy, Rt inguinal hernia repair, L orchiectomy hydrocele, right </a:t>
            </a:r>
            <a:r>
              <a:rPr lang="en-US" dirty="0" err="1"/>
              <a:t>bka</a:t>
            </a:r>
            <a:r>
              <a:rPr lang="en-US" dirty="0"/>
              <a:t>, l heal debridement , L 4</a:t>
            </a:r>
            <a:r>
              <a:rPr lang="en-US" baseline="30000" dirty="0"/>
              <a:t>th</a:t>
            </a:r>
            <a:r>
              <a:rPr lang="en-US" dirty="0"/>
              <a:t> and 5</a:t>
            </a:r>
            <a:r>
              <a:rPr lang="en-US" baseline="30000" dirty="0"/>
              <a:t>th</a:t>
            </a:r>
            <a:r>
              <a:rPr lang="en-US" dirty="0"/>
              <a:t> toe amputation</a:t>
            </a:r>
          </a:p>
        </p:txBody>
      </p:sp>
      <p:sp>
        <p:nvSpPr>
          <p:cNvPr id="8" name="TextBox 7">
            <a:extLst>
              <a:ext uri="{FF2B5EF4-FFF2-40B4-BE49-F238E27FC236}">
                <a16:creationId xmlns:a16="http://schemas.microsoft.com/office/drawing/2014/main" id="{007E5AE2-8F31-C148-BD38-D28BCF9F61D1}"/>
              </a:ext>
            </a:extLst>
          </p:cNvPr>
          <p:cNvSpPr txBox="1"/>
          <p:nvPr/>
        </p:nvSpPr>
        <p:spPr>
          <a:xfrm>
            <a:off x="752356" y="5625057"/>
            <a:ext cx="4060727" cy="369332"/>
          </a:xfrm>
          <a:prstGeom prst="rect">
            <a:avLst/>
          </a:prstGeom>
          <a:noFill/>
        </p:spPr>
        <p:txBody>
          <a:bodyPr wrap="none" rtlCol="0">
            <a:spAutoFit/>
          </a:bodyPr>
          <a:lstStyle/>
          <a:p>
            <a:r>
              <a:rPr lang="en-US" dirty="0"/>
              <a:t>No pertinent social or family history</a:t>
            </a:r>
          </a:p>
        </p:txBody>
      </p:sp>
      <p:sp>
        <p:nvSpPr>
          <p:cNvPr id="9" name="TextBox 8">
            <a:extLst>
              <a:ext uri="{FF2B5EF4-FFF2-40B4-BE49-F238E27FC236}">
                <a16:creationId xmlns:a16="http://schemas.microsoft.com/office/drawing/2014/main" id="{EEF5F62E-25A5-D34F-A749-A3E6F0FE4D59}"/>
              </a:ext>
            </a:extLst>
          </p:cNvPr>
          <p:cNvSpPr txBox="1"/>
          <p:nvPr/>
        </p:nvSpPr>
        <p:spPr>
          <a:xfrm>
            <a:off x="752356" y="6274455"/>
            <a:ext cx="1976823" cy="369332"/>
          </a:xfrm>
          <a:prstGeom prst="rect">
            <a:avLst/>
          </a:prstGeom>
          <a:noFill/>
        </p:spPr>
        <p:txBody>
          <a:bodyPr wrap="none" rtlCol="0">
            <a:spAutoFit/>
          </a:bodyPr>
          <a:lstStyle/>
          <a:p>
            <a:r>
              <a:rPr lang="en-US" dirty="0"/>
              <a:t>Allergy: Lisinopril</a:t>
            </a:r>
          </a:p>
        </p:txBody>
      </p:sp>
    </p:spTree>
    <p:extLst>
      <p:ext uri="{BB962C8B-B14F-4D97-AF65-F5344CB8AC3E}">
        <p14:creationId xmlns:p14="http://schemas.microsoft.com/office/powerpoint/2010/main" val="2301533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9AF3-F4B6-FB40-B4DF-46F0E98DED30}"/>
              </a:ext>
            </a:extLst>
          </p:cNvPr>
          <p:cNvSpPr>
            <a:spLocks noGrp="1"/>
          </p:cNvSpPr>
          <p:nvPr>
            <p:ph type="title"/>
          </p:nvPr>
        </p:nvSpPr>
        <p:spPr/>
        <p:txBody>
          <a:bodyPr/>
          <a:lstStyle/>
          <a:p>
            <a:endParaRPr lang="en-US"/>
          </a:p>
        </p:txBody>
      </p:sp>
      <p:graphicFrame>
        <p:nvGraphicFramePr>
          <p:cNvPr id="5" name="Table 5">
            <a:extLst>
              <a:ext uri="{FF2B5EF4-FFF2-40B4-BE49-F238E27FC236}">
                <a16:creationId xmlns:a16="http://schemas.microsoft.com/office/drawing/2014/main" id="{96871B97-BA27-4D40-91A2-AF0CBECB7630}"/>
              </a:ext>
            </a:extLst>
          </p:cNvPr>
          <p:cNvGraphicFramePr>
            <a:graphicFrameLocks noGrp="1"/>
          </p:cNvGraphicFramePr>
          <p:nvPr>
            <p:extLst>
              <p:ext uri="{D42A27DB-BD31-4B8C-83A1-F6EECF244321}">
                <p14:modId xmlns:p14="http://schemas.microsoft.com/office/powerpoint/2010/main" val="2047008695"/>
              </p:ext>
            </p:extLst>
          </p:nvPr>
        </p:nvGraphicFramePr>
        <p:xfrm>
          <a:off x="4997630" y="125047"/>
          <a:ext cx="7194370" cy="3254220"/>
        </p:xfrm>
        <a:graphic>
          <a:graphicData uri="http://schemas.openxmlformats.org/drawingml/2006/table">
            <a:tbl>
              <a:tblPr firstRow="1" bandRow="1">
                <a:tableStyleId>{5C22544A-7EE6-4342-B048-85BDC9FD1C3A}</a:tableStyleId>
              </a:tblPr>
              <a:tblGrid>
                <a:gridCol w="1924031">
                  <a:extLst>
                    <a:ext uri="{9D8B030D-6E8A-4147-A177-3AD203B41FA5}">
                      <a16:colId xmlns:a16="http://schemas.microsoft.com/office/drawing/2014/main" val="3273349384"/>
                    </a:ext>
                  </a:extLst>
                </a:gridCol>
                <a:gridCol w="1551007">
                  <a:extLst>
                    <a:ext uri="{9D8B030D-6E8A-4147-A177-3AD203B41FA5}">
                      <a16:colId xmlns:a16="http://schemas.microsoft.com/office/drawing/2014/main" val="2371930853"/>
                    </a:ext>
                  </a:extLst>
                </a:gridCol>
                <a:gridCol w="1574157">
                  <a:extLst>
                    <a:ext uri="{9D8B030D-6E8A-4147-A177-3AD203B41FA5}">
                      <a16:colId xmlns:a16="http://schemas.microsoft.com/office/drawing/2014/main" val="1957279558"/>
                    </a:ext>
                  </a:extLst>
                </a:gridCol>
                <a:gridCol w="1377388">
                  <a:extLst>
                    <a:ext uri="{9D8B030D-6E8A-4147-A177-3AD203B41FA5}">
                      <a16:colId xmlns:a16="http://schemas.microsoft.com/office/drawing/2014/main" val="519011777"/>
                    </a:ext>
                  </a:extLst>
                </a:gridCol>
                <a:gridCol w="767787">
                  <a:extLst>
                    <a:ext uri="{9D8B030D-6E8A-4147-A177-3AD203B41FA5}">
                      <a16:colId xmlns:a16="http://schemas.microsoft.com/office/drawing/2014/main" val="561465339"/>
                    </a:ext>
                  </a:extLst>
                </a:gridCol>
              </a:tblGrid>
              <a:tr h="389100">
                <a:tc>
                  <a:txBody>
                    <a:bodyPr/>
                    <a:lstStyle/>
                    <a:p>
                      <a:r>
                        <a:rPr lang="en-US" dirty="0"/>
                        <a:t>Lab</a:t>
                      </a:r>
                    </a:p>
                  </a:txBody>
                  <a:tcPr/>
                </a:tc>
                <a:tc>
                  <a:txBody>
                    <a:bodyPr/>
                    <a:lstStyle/>
                    <a:p>
                      <a:r>
                        <a:rPr lang="en-US" dirty="0"/>
                        <a:t>7/27</a:t>
                      </a:r>
                    </a:p>
                  </a:txBody>
                  <a:tcPr/>
                </a:tc>
                <a:tc>
                  <a:txBody>
                    <a:bodyPr/>
                    <a:lstStyle/>
                    <a:p>
                      <a:r>
                        <a:rPr lang="en-US" dirty="0"/>
                        <a:t>8/19</a:t>
                      </a:r>
                    </a:p>
                  </a:txBody>
                  <a:tcPr/>
                </a:tc>
                <a:tc>
                  <a:txBody>
                    <a:bodyPr/>
                    <a:lstStyle/>
                    <a:p>
                      <a:r>
                        <a:rPr lang="en-US" dirty="0"/>
                        <a:t>8/25</a:t>
                      </a:r>
                    </a:p>
                  </a:txBody>
                  <a:tcPr/>
                </a:tc>
                <a:tc>
                  <a:txBody>
                    <a:bodyPr/>
                    <a:lstStyle/>
                    <a:p>
                      <a:r>
                        <a:rPr lang="en-US" dirty="0"/>
                        <a:t>8/30</a:t>
                      </a:r>
                    </a:p>
                  </a:txBody>
                  <a:tcPr/>
                </a:tc>
                <a:extLst>
                  <a:ext uri="{0D108BD9-81ED-4DB2-BD59-A6C34878D82A}">
                    <a16:rowId xmlns:a16="http://schemas.microsoft.com/office/drawing/2014/main" val="1007793330"/>
                  </a:ext>
                </a:extLst>
              </a:tr>
              <a:tr h="370840">
                <a:tc>
                  <a:txBody>
                    <a:bodyPr/>
                    <a:lstStyle/>
                    <a:p>
                      <a:r>
                        <a:rPr lang="en-US" dirty="0"/>
                        <a:t>WBC</a:t>
                      </a:r>
                    </a:p>
                  </a:txBody>
                  <a:tcPr/>
                </a:tc>
                <a:tc>
                  <a:txBody>
                    <a:bodyPr/>
                    <a:lstStyle/>
                    <a:p>
                      <a:r>
                        <a:rPr lang="en-US" dirty="0"/>
                        <a:t>9.6</a:t>
                      </a:r>
                    </a:p>
                  </a:txBody>
                  <a:tcPr/>
                </a:tc>
                <a:tc>
                  <a:txBody>
                    <a:bodyPr/>
                    <a:lstStyle/>
                    <a:p>
                      <a:r>
                        <a:rPr lang="en-US" dirty="0"/>
                        <a:t>10.6</a:t>
                      </a:r>
                    </a:p>
                  </a:txBody>
                  <a:tcPr/>
                </a:tc>
                <a:tc>
                  <a:txBody>
                    <a:bodyPr/>
                    <a:lstStyle/>
                    <a:p>
                      <a:r>
                        <a:rPr lang="en-US" dirty="0"/>
                        <a:t>9.5</a:t>
                      </a:r>
                    </a:p>
                  </a:txBody>
                  <a:tcPr/>
                </a:tc>
                <a:tc>
                  <a:txBody>
                    <a:bodyPr/>
                    <a:lstStyle/>
                    <a:p>
                      <a:endParaRPr lang="en-US" dirty="0"/>
                    </a:p>
                  </a:txBody>
                  <a:tcPr/>
                </a:tc>
                <a:extLst>
                  <a:ext uri="{0D108BD9-81ED-4DB2-BD59-A6C34878D82A}">
                    <a16:rowId xmlns:a16="http://schemas.microsoft.com/office/drawing/2014/main" val="1316733031"/>
                  </a:ext>
                </a:extLst>
              </a:tr>
              <a:tr h="370840">
                <a:tc>
                  <a:txBody>
                    <a:bodyPr/>
                    <a:lstStyle/>
                    <a:p>
                      <a:r>
                        <a:rPr lang="en-US" dirty="0"/>
                        <a:t>Hgb/HCT</a:t>
                      </a:r>
                    </a:p>
                  </a:txBody>
                  <a:tcPr/>
                </a:tc>
                <a:tc>
                  <a:txBody>
                    <a:bodyPr/>
                    <a:lstStyle/>
                    <a:p>
                      <a:r>
                        <a:rPr lang="en-US" dirty="0"/>
                        <a:t>10.1/29.9%</a:t>
                      </a:r>
                    </a:p>
                  </a:txBody>
                  <a:tcPr/>
                </a:tc>
                <a:tc>
                  <a:txBody>
                    <a:bodyPr/>
                    <a:lstStyle/>
                    <a:p>
                      <a:r>
                        <a:rPr lang="en-US" dirty="0"/>
                        <a:t>11.7/38.2</a:t>
                      </a:r>
                    </a:p>
                  </a:txBody>
                  <a:tcPr/>
                </a:tc>
                <a:tc>
                  <a:txBody>
                    <a:bodyPr/>
                    <a:lstStyle/>
                    <a:p>
                      <a:r>
                        <a:rPr lang="en-US" dirty="0"/>
                        <a:t>11.6/38%</a:t>
                      </a:r>
                    </a:p>
                  </a:txBody>
                  <a:tcPr/>
                </a:tc>
                <a:tc>
                  <a:txBody>
                    <a:bodyPr/>
                    <a:lstStyle/>
                    <a:p>
                      <a:endParaRPr lang="en-US" dirty="0"/>
                    </a:p>
                  </a:txBody>
                  <a:tcPr/>
                </a:tc>
                <a:extLst>
                  <a:ext uri="{0D108BD9-81ED-4DB2-BD59-A6C34878D82A}">
                    <a16:rowId xmlns:a16="http://schemas.microsoft.com/office/drawing/2014/main" val="4108351131"/>
                  </a:ext>
                </a:extLst>
              </a:tr>
              <a:tr h="370840">
                <a:tc>
                  <a:txBody>
                    <a:bodyPr/>
                    <a:lstStyle/>
                    <a:p>
                      <a:r>
                        <a:rPr lang="en-US" dirty="0"/>
                        <a:t>PLT</a:t>
                      </a:r>
                    </a:p>
                  </a:txBody>
                  <a:tcPr/>
                </a:tc>
                <a:tc>
                  <a:txBody>
                    <a:bodyPr/>
                    <a:lstStyle/>
                    <a:p>
                      <a:r>
                        <a:rPr lang="en-US" dirty="0"/>
                        <a:t>178</a:t>
                      </a:r>
                    </a:p>
                  </a:txBody>
                  <a:tcPr/>
                </a:tc>
                <a:tc>
                  <a:txBody>
                    <a:bodyPr/>
                    <a:lstStyle/>
                    <a:p>
                      <a:r>
                        <a:rPr lang="en-US" dirty="0"/>
                        <a:t>235</a:t>
                      </a:r>
                    </a:p>
                  </a:txBody>
                  <a:tcPr/>
                </a:tc>
                <a:tc>
                  <a:txBody>
                    <a:bodyPr/>
                    <a:lstStyle/>
                    <a:p>
                      <a:r>
                        <a:rPr lang="en-US" dirty="0"/>
                        <a:t>170</a:t>
                      </a:r>
                    </a:p>
                  </a:txBody>
                  <a:tcPr/>
                </a:tc>
                <a:tc>
                  <a:txBody>
                    <a:bodyPr/>
                    <a:lstStyle/>
                    <a:p>
                      <a:endParaRPr lang="en-US" dirty="0"/>
                    </a:p>
                  </a:txBody>
                  <a:tcPr/>
                </a:tc>
                <a:extLst>
                  <a:ext uri="{0D108BD9-81ED-4DB2-BD59-A6C34878D82A}">
                    <a16:rowId xmlns:a16="http://schemas.microsoft.com/office/drawing/2014/main" val="1691970615"/>
                  </a:ext>
                </a:extLst>
              </a:tr>
              <a:tr h="370840">
                <a:tc>
                  <a:txBody>
                    <a:bodyPr/>
                    <a:lstStyle/>
                    <a:p>
                      <a:r>
                        <a:rPr lang="en-US" dirty="0"/>
                        <a:t>Neutrophils k/</a:t>
                      </a:r>
                      <a:r>
                        <a:rPr lang="en-US" dirty="0" err="1"/>
                        <a:t>cmm</a:t>
                      </a:r>
                      <a:endParaRPr lang="en-US" dirty="0"/>
                    </a:p>
                  </a:txBody>
                  <a:tcPr/>
                </a:tc>
                <a:tc>
                  <a:txBody>
                    <a:bodyPr/>
                    <a:lstStyle/>
                    <a:p>
                      <a:r>
                        <a:rPr lang="en-US" dirty="0"/>
                        <a:t>5.85 (61.2*)</a:t>
                      </a:r>
                    </a:p>
                  </a:txBody>
                  <a:tcPr/>
                </a:tc>
                <a:tc>
                  <a:txBody>
                    <a:bodyPr/>
                    <a:lstStyle/>
                    <a:p>
                      <a:r>
                        <a:rPr lang="en-US" dirty="0"/>
                        <a:t>6.02 (56.6%)</a:t>
                      </a:r>
                    </a:p>
                  </a:txBody>
                  <a:tcPr/>
                </a:tc>
                <a:tc>
                  <a:txBody>
                    <a:bodyPr/>
                    <a:lstStyle/>
                    <a:p>
                      <a:r>
                        <a:rPr lang="en-US" dirty="0"/>
                        <a:t>6.18 (65%)</a:t>
                      </a:r>
                    </a:p>
                  </a:txBody>
                  <a:tcPr/>
                </a:tc>
                <a:tc>
                  <a:txBody>
                    <a:bodyPr/>
                    <a:lstStyle/>
                    <a:p>
                      <a:endParaRPr lang="en-US" dirty="0"/>
                    </a:p>
                  </a:txBody>
                  <a:tcPr/>
                </a:tc>
                <a:extLst>
                  <a:ext uri="{0D108BD9-81ED-4DB2-BD59-A6C34878D82A}">
                    <a16:rowId xmlns:a16="http://schemas.microsoft.com/office/drawing/2014/main" val="631151602"/>
                  </a:ext>
                </a:extLst>
              </a:tr>
              <a:tr h="370840">
                <a:tc>
                  <a:txBody>
                    <a:bodyPr/>
                    <a:lstStyle/>
                    <a:p>
                      <a:r>
                        <a:rPr lang="en-US" dirty="0"/>
                        <a:t>Lymphocytes</a:t>
                      </a:r>
                    </a:p>
                  </a:txBody>
                  <a:tcPr/>
                </a:tc>
                <a:tc>
                  <a:txBody>
                    <a:bodyPr/>
                    <a:lstStyle/>
                    <a:p>
                      <a:r>
                        <a:rPr lang="en-US" dirty="0"/>
                        <a:t>2.2 (22.7%)</a:t>
                      </a:r>
                    </a:p>
                  </a:txBody>
                  <a:tcPr/>
                </a:tc>
                <a:tc>
                  <a:txBody>
                    <a:bodyPr/>
                    <a:lstStyle/>
                    <a:p>
                      <a:r>
                        <a:rPr lang="en-US" dirty="0"/>
                        <a:t>2.4 (22%)</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191306175"/>
                  </a:ext>
                </a:extLst>
              </a:tr>
              <a:tr h="370840">
                <a:tc>
                  <a:txBody>
                    <a:bodyPr/>
                    <a:lstStyle/>
                    <a:p>
                      <a:r>
                        <a:rPr lang="en-US" dirty="0"/>
                        <a:t>Eos</a:t>
                      </a:r>
                    </a:p>
                  </a:txBody>
                  <a:tcPr/>
                </a:tc>
                <a:tc>
                  <a:txBody>
                    <a:bodyPr/>
                    <a:lstStyle/>
                    <a:p>
                      <a:r>
                        <a:rPr lang="en-US" dirty="0"/>
                        <a:t>0.6 (5.9%)</a:t>
                      </a:r>
                    </a:p>
                  </a:txBody>
                  <a:tcPr/>
                </a:tc>
                <a:tc>
                  <a:txBody>
                    <a:bodyPr/>
                    <a:lstStyle/>
                    <a:p>
                      <a:r>
                        <a:rPr lang="en-US" dirty="0"/>
                        <a:t>1.2 (11.2%</a:t>
                      </a:r>
                    </a:p>
                  </a:txBody>
                  <a:tcPr/>
                </a:tc>
                <a:tc>
                  <a:txBody>
                    <a:bodyPr/>
                    <a:lstStyle/>
                    <a:p>
                      <a:r>
                        <a:rPr lang="en-US" dirty="0"/>
                        <a:t>1.0 (10.6%)</a:t>
                      </a:r>
                    </a:p>
                  </a:txBody>
                  <a:tcPr/>
                </a:tc>
                <a:tc>
                  <a:txBody>
                    <a:bodyPr/>
                    <a:lstStyle/>
                    <a:p>
                      <a:r>
                        <a:rPr lang="en-US" dirty="0"/>
                        <a:t>1.5</a:t>
                      </a:r>
                    </a:p>
                  </a:txBody>
                  <a:tcPr/>
                </a:tc>
                <a:extLst>
                  <a:ext uri="{0D108BD9-81ED-4DB2-BD59-A6C34878D82A}">
                    <a16:rowId xmlns:a16="http://schemas.microsoft.com/office/drawing/2014/main" val="1191918362"/>
                  </a:ext>
                </a:extLst>
              </a:tr>
              <a:tr h="370840">
                <a:tc>
                  <a:txBody>
                    <a:bodyPr/>
                    <a:lstStyle/>
                    <a:p>
                      <a:r>
                        <a:rPr lang="en-US" dirty="0"/>
                        <a:t>Mono</a:t>
                      </a:r>
                    </a:p>
                  </a:txBody>
                  <a:tcPr/>
                </a:tc>
                <a:tc>
                  <a:txBody>
                    <a:bodyPr/>
                    <a:lstStyle/>
                    <a:p>
                      <a:r>
                        <a:rPr lang="en-US" dirty="0"/>
                        <a:t>0.1 (0.8%)</a:t>
                      </a:r>
                    </a:p>
                  </a:txBody>
                  <a:tcPr/>
                </a:tc>
                <a:tc>
                  <a:txBody>
                    <a:bodyPr/>
                    <a:lstStyle/>
                    <a:p>
                      <a:r>
                        <a:rPr lang="en-US" dirty="0"/>
                        <a:t>0.8 (7.6%)</a:t>
                      </a:r>
                    </a:p>
                  </a:txBody>
                  <a:tcPr/>
                </a:tc>
                <a:tc>
                  <a:txBody>
                    <a:bodyPr/>
                    <a:lstStyle/>
                    <a:p>
                      <a:r>
                        <a:rPr lang="en-US" dirty="0"/>
                        <a:t>1.1 (11.9%)</a:t>
                      </a:r>
                    </a:p>
                  </a:txBody>
                  <a:tcPr/>
                </a:tc>
                <a:tc>
                  <a:txBody>
                    <a:bodyPr/>
                    <a:lstStyle/>
                    <a:p>
                      <a:endParaRPr lang="en-US" dirty="0"/>
                    </a:p>
                  </a:txBody>
                  <a:tcPr/>
                </a:tc>
                <a:extLst>
                  <a:ext uri="{0D108BD9-81ED-4DB2-BD59-A6C34878D82A}">
                    <a16:rowId xmlns:a16="http://schemas.microsoft.com/office/drawing/2014/main" val="3821178319"/>
                  </a:ext>
                </a:extLst>
              </a:tr>
            </a:tbl>
          </a:graphicData>
        </a:graphic>
      </p:graphicFrame>
      <p:graphicFrame>
        <p:nvGraphicFramePr>
          <p:cNvPr id="4" name="Table 4">
            <a:extLst>
              <a:ext uri="{FF2B5EF4-FFF2-40B4-BE49-F238E27FC236}">
                <a16:creationId xmlns:a16="http://schemas.microsoft.com/office/drawing/2014/main" id="{204BBBA9-1F98-E149-B3A9-23488324BBA6}"/>
              </a:ext>
            </a:extLst>
          </p:cNvPr>
          <p:cNvGraphicFramePr>
            <a:graphicFrameLocks noGrp="1"/>
          </p:cNvGraphicFramePr>
          <p:nvPr>
            <p:ph idx="1"/>
            <p:extLst>
              <p:ext uri="{D42A27DB-BD31-4B8C-83A1-F6EECF244321}">
                <p14:modId xmlns:p14="http://schemas.microsoft.com/office/powerpoint/2010/main" val="3046292589"/>
              </p:ext>
            </p:extLst>
          </p:nvPr>
        </p:nvGraphicFramePr>
        <p:xfrm>
          <a:off x="288777" y="120397"/>
          <a:ext cx="4553912" cy="4820920"/>
        </p:xfrm>
        <a:graphic>
          <a:graphicData uri="http://schemas.openxmlformats.org/drawingml/2006/table">
            <a:tbl>
              <a:tblPr firstRow="1" bandRow="1">
                <a:tableStyleId>{5C22544A-7EE6-4342-B048-85BDC9FD1C3A}</a:tableStyleId>
              </a:tblPr>
              <a:tblGrid>
                <a:gridCol w="1204298">
                  <a:extLst>
                    <a:ext uri="{9D8B030D-6E8A-4147-A177-3AD203B41FA5}">
                      <a16:colId xmlns:a16="http://schemas.microsoft.com/office/drawing/2014/main" val="1090714795"/>
                    </a:ext>
                  </a:extLst>
                </a:gridCol>
                <a:gridCol w="871145">
                  <a:extLst>
                    <a:ext uri="{9D8B030D-6E8A-4147-A177-3AD203B41FA5}">
                      <a16:colId xmlns:a16="http://schemas.microsoft.com/office/drawing/2014/main" val="2388098843"/>
                    </a:ext>
                  </a:extLst>
                </a:gridCol>
                <a:gridCol w="785257">
                  <a:extLst>
                    <a:ext uri="{9D8B030D-6E8A-4147-A177-3AD203B41FA5}">
                      <a16:colId xmlns:a16="http://schemas.microsoft.com/office/drawing/2014/main" val="421717186"/>
                    </a:ext>
                  </a:extLst>
                </a:gridCol>
                <a:gridCol w="846606">
                  <a:extLst>
                    <a:ext uri="{9D8B030D-6E8A-4147-A177-3AD203B41FA5}">
                      <a16:colId xmlns:a16="http://schemas.microsoft.com/office/drawing/2014/main" val="1905503355"/>
                    </a:ext>
                  </a:extLst>
                </a:gridCol>
                <a:gridCol w="846606">
                  <a:extLst>
                    <a:ext uri="{9D8B030D-6E8A-4147-A177-3AD203B41FA5}">
                      <a16:colId xmlns:a16="http://schemas.microsoft.com/office/drawing/2014/main" val="3346839209"/>
                    </a:ext>
                  </a:extLst>
                </a:gridCol>
              </a:tblGrid>
              <a:tr h="370840">
                <a:tc>
                  <a:txBody>
                    <a:bodyPr/>
                    <a:lstStyle/>
                    <a:p>
                      <a:r>
                        <a:rPr lang="en-US" dirty="0"/>
                        <a:t>Lab</a:t>
                      </a:r>
                    </a:p>
                  </a:txBody>
                  <a:tcPr/>
                </a:tc>
                <a:tc>
                  <a:txBody>
                    <a:bodyPr/>
                    <a:lstStyle/>
                    <a:p>
                      <a:r>
                        <a:rPr lang="en-US" dirty="0"/>
                        <a:t>7/23</a:t>
                      </a:r>
                    </a:p>
                  </a:txBody>
                  <a:tcPr/>
                </a:tc>
                <a:tc>
                  <a:txBody>
                    <a:bodyPr/>
                    <a:lstStyle/>
                    <a:p>
                      <a:r>
                        <a:rPr lang="en-US" dirty="0"/>
                        <a:t>8/19</a:t>
                      </a:r>
                    </a:p>
                  </a:txBody>
                  <a:tcPr/>
                </a:tc>
                <a:tc>
                  <a:txBody>
                    <a:bodyPr/>
                    <a:lstStyle/>
                    <a:p>
                      <a:r>
                        <a:rPr lang="en-US" dirty="0"/>
                        <a:t>8/25</a:t>
                      </a:r>
                    </a:p>
                  </a:txBody>
                  <a:tcPr/>
                </a:tc>
                <a:tc>
                  <a:txBody>
                    <a:bodyPr/>
                    <a:lstStyle/>
                    <a:p>
                      <a:r>
                        <a:rPr lang="en-US" dirty="0"/>
                        <a:t>8/30</a:t>
                      </a:r>
                    </a:p>
                  </a:txBody>
                  <a:tcPr/>
                </a:tc>
                <a:extLst>
                  <a:ext uri="{0D108BD9-81ED-4DB2-BD59-A6C34878D82A}">
                    <a16:rowId xmlns:a16="http://schemas.microsoft.com/office/drawing/2014/main" val="1566665719"/>
                  </a:ext>
                </a:extLst>
              </a:tr>
              <a:tr h="370840">
                <a:tc>
                  <a:txBody>
                    <a:bodyPr/>
                    <a:lstStyle/>
                    <a:p>
                      <a:r>
                        <a:rPr lang="en-US" dirty="0"/>
                        <a:t>Sodium</a:t>
                      </a:r>
                    </a:p>
                  </a:txBody>
                  <a:tcPr/>
                </a:tc>
                <a:tc>
                  <a:txBody>
                    <a:bodyPr/>
                    <a:lstStyle/>
                    <a:p>
                      <a:r>
                        <a:rPr lang="en-US" dirty="0"/>
                        <a:t>142</a:t>
                      </a:r>
                    </a:p>
                  </a:txBody>
                  <a:tcPr/>
                </a:tc>
                <a:tc>
                  <a:txBody>
                    <a:bodyPr/>
                    <a:lstStyle/>
                    <a:p>
                      <a:r>
                        <a:rPr lang="en-US" dirty="0"/>
                        <a:t>142</a:t>
                      </a:r>
                    </a:p>
                  </a:txBody>
                  <a:tcPr/>
                </a:tc>
                <a:tc>
                  <a:txBody>
                    <a:bodyPr/>
                    <a:lstStyle/>
                    <a:p>
                      <a:r>
                        <a:rPr lang="en-US" dirty="0"/>
                        <a:t>144</a:t>
                      </a:r>
                    </a:p>
                  </a:txBody>
                  <a:tcPr/>
                </a:tc>
                <a:tc>
                  <a:txBody>
                    <a:bodyPr/>
                    <a:lstStyle/>
                    <a:p>
                      <a:r>
                        <a:rPr lang="en-US" dirty="0"/>
                        <a:t>141</a:t>
                      </a:r>
                    </a:p>
                  </a:txBody>
                  <a:tcPr/>
                </a:tc>
                <a:extLst>
                  <a:ext uri="{0D108BD9-81ED-4DB2-BD59-A6C34878D82A}">
                    <a16:rowId xmlns:a16="http://schemas.microsoft.com/office/drawing/2014/main" val="1144952109"/>
                  </a:ext>
                </a:extLst>
              </a:tr>
              <a:tr h="370840">
                <a:tc>
                  <a:txBody>
                    <a:bodyPr/>
                    <a:lstStyle/>
                    <a:p>
                      <a:r>
                        <a:rPr lang="en-US" dirty="0"/>
                        <a:t>Cl</a:t>
                      </a:r>
                    </a:p>
                  </a:txBody>
                  <a:tcPr/>
                </a:tc>
                <a:tc>
                  <a:txBody>
                    <a:bodyPr/>
                    <a:lstStyle/>
                    <a:p>
                      <a:r>
                        <a:rPr lang="en-US" dirty="0"/>
                        <a:t>112</a:t>
                      </a:r>
                    </a:p>
                  </a:txBody>
                  <a:tcPr/>
                </a:tc>
                <a:tc>
                  <a:txBody>
                    <a:bodyPr/>
                    <a:lstStyle/>
                    <a:p>
                      <a:r>
                        <a:rPr lang="en-US" dirty="0"/>
                        <a:t>113</a:t>
                      </a:r>
                    </a:p>
                  </a:txBody>
                  <a:tcPr/>
                </a:tc>
                <a:tc>
                  <a:txBody>
                    <a:bodyPr/>
                    <a:lstStyle/>
                    <a:p>
                      <a:r>
                        <a:rPr lang="en-US" dirty="0"/>
                        <a:t>116</a:t>
                      </a:r>
                    </a:p>
                  </a:txBody>
                  <a:tcPr/>
                </a:tc>
                <a:tc>
                  <a:txBody>
                    <a:bodyPr/>
                    <a:lstStyle/>
                    <a:p>
                      <a:r>
                        <a:rPr lang="en-US" dirty="0"/>
                        <a:t>112</a:t>
                      </a:r>
                    </a:p>
                  </a:txBody>
                  <a:tcPr/>
                </a:tc>
                <a:extLst>
                  <a:ext uri="{0D108BD9-81ED-4DB2-BD59-A6C34878D82A}">
                    <a16:rowId xmlns:a16="http://schemas.microsoft.com/office/drawing/2014/main" val="1518633252"/>
                  </a:ext>
                </a:extLst>
              </a:tr>
              <a:tr h="370840">
                <a:tc>
                  <a:txBody>
                    <a:bodyPr/>
                    <a:lstStyle/>
                    <a:p>
                      <a:r>
                        <a:rPr lang="en-US" dirty="0"/>
                        <a:t>K</a:t>
                      </a:r>
                    </a:p>
                  </a:txBody>
                  <a:tcPr/>
                </a:tc>
                <a:tc>
                  <a:txBody>
                    <a:bodyPr/>
                    <a:lstStyle/>
                    <a:p>
                      <a:r>
                        <a:rPr lang="en-US" dirty="0"/>
                        <a:t>4.1</a:t>
                      </a:r>
                    </a:p>
                  </a:txBody>
                  <a:tcPr/>
                </a:tc>
                <a:tc>
                  <a:txBody>
                    <a:bodyPr/>
                    <a:lstStyle/>
                    <a:p>
                      <a:r>
                        <a:rPr lang="en-US" dirty="0"/>
                        <a:t>4.8</a:t>
                      </a:r>
                    </a:p>
                  </a:txBody>
                  <a:tcPr/>
                </a:tc>
                <a:tc>
                  <a:txBody>
                    <a:bodyPr/>
                    <a:lstStyle/>
                    <a:p>
                      <a:r>
                        <a:rPr lang="en-US" dirty="0"/>
                        <a:t>4.4</a:t>
                      </a:r>
                    </a:p>
                  </a:txBody>
                  <a:tcPr/>
                </a:tc>
                <a:tc>
                  <a:txBody>
                    <a:bodyPr/>
                    <a:lstStyle/>
                    <a:p>
                      <a:r>
                        <a:rPr lang="en-US" dirty="0"/>
                        <a:t>4.3</a:t>
                      </a:r>
                    </a:p>
                  </a:txBody>
                  <a:tcPr/>
                </a:tc>
                <a:extLst>
                  <a:ext uri="{0D108BD9-81ED-4DB2-BD59-A6C34878D82A}">
                    <a16:rowId xmlns:a16="http://schemas.microsoft.com/office/drawing/2014/main" val="1392225392"/>
                  </a:ext>
                </a:extLst>
              </a:tr>
              <a:tr h="370840">
                <a:tc>
                  <a:txBody>
                    <a:bodyPr/>
                    <a:lstStyle/>
                    <a:p>
                      <a:r>
                        <a:rPr lang="en-US" dirty="0"/>
                        <a:t>CO2</a:t>
                      </a:r>
                    </a:p>
                  </a:txBody>
                  <a:tcPr/>
                </a:tc>
                <a:tc>
                  <a:txBody>
                    <a:bodyPr/>
                    <a:lstStyle/>
                    <a:p>
                      <a:r>
                        <a:rPr lang="en-US" dirty="0"/>
                        <a:t>22</a:t>
                      </a:r>
                    </a:p>
                  </a:txBody>
                  <a:tcPr/>
                </a:tc>
                <a:tc>
                  <a:txBody>
                    <a:bodyPr/>
                    <a:lstStyle/>
                    <a:p>
                      <a:r>
                        <a:rPr lang="en-US" dirty="0"/>
                        <a:t>21</a:t>
                      </a:r>
                    </a:p>
                  </a:txBody>
                  <a:tcPr/>
                </a:tc>
                <a:tc>
                  <a:txBody>
                    <a:bodyPr/>
                    <a:lstStyle/>
                    <a:p>
                      <a:r>
                        <a:rPr lang="en-US" dirty="0"/>
                        <a:t>14</a:t>
                      </a:r>
                    </a:p>
                  </a:txBody>
                  <a:tcPr/>
                </a:tc>
                <a:tc>
                  <a:txBody>
                    <a:bodyPr/>
                    <a:lstStyle/>
                    <a:p>
                      <a:r>
                        <a:rPr lang="en-US" dirty="0"/>
                        <a:t>17</a:t>
                      </a:r>
                    </a:p>
                  </a:txBody>
                  <a:tcPr/>
                </a:tc>
                <a:extLst>
                  <a:ext uri="{0D108BD9-81ED-4DB2-BD59-A6C34878D82A}">
                    <a16:rowId xmlns:a16="http://schemas.microsoft.com/office/drawing/2014/main" val="3217880568"/>
                  </a:ext>
                </a:extLst>
              </a:tr>
              <a:tr h="370840">
                <a:tc>
                  <a:txBody>
                    <a:bodyPr/>
                    <a:lstStyle/>
                    <a:p>
                      <a:r>
                        <a:rPr lang="en-US" dirty="0"/>
                        <a:t>Glucose</a:t>
                      </a:r>
                    </a:p>
                  </a:txBody>
                  <a:tcPr/>
                </a:tc>
                <a:tc>
                  <a:txBody>
                    <a:bodyPr/>
                    <a:lstStyle/>
                    <a:p>
                      <a:r>
                        <a:rPr lang="en-US" dirty="0"/>
                        <a:t>93</a:t>
                      </a:r>
                    </a:p>
                  </a:txBody>
                  <a:tcPr/>
                </a:tc>
                <a:tc>
                  <a:txBody>
                    <a:bodyPr/>
                    <a:lstStyle/>
                    <a:p>
                      <a:r>
                        <a:rPr lang="en-US" dirty="0"/>
                        <a:t>129</a:t>
                      </a:r>
                    </a:p>
                  </a:txBody>
                  <a:tcPr/>
                </a:tc>
                <a:tc>
                  <a:txBody>
                    <a:bodyPr/>
                    <a:lstStyle/>
                    <a:p>
                      <a:r>
                        <a:rPr lang="en-US" dirty="0"/>
                        <a:t>145</a:t>
                      </a:r>
                    </a:p>
                  </a:txBody>
                  <a:tcPr/>
                </a:tc>
                <a:tc>
                  <a:txBody>
                    <a:bodyPr/>
                    <a:lstStyle/>
                    <a:p>
                      <a:r>
                        <a:rPr lang="en-US" dirty="0"/>
                        <a:t>170</a:t>
                      </a:r>
                    </a:p>
                  </a:txBody>
                  <a:tcPr/>
                </a:tc>
                <a:extLst>
                  <a:ext uri="{0D108BD9-81ED-4DB2-BD59-A6C34878D82A}">
                    <a16:rowId xmlns:a16="http://schemas.microsoft.com/office/drawing/2014/main" val="3189389219"/>
                  </a:ext>
                </a:extLst>
              </a:tr>
              <a:tr h="370840">
                <a:tc>
                  <a:txBody>
                    <a:bodyPr/>
                    <a:lstStyle/>
                    <a:p>
                      <a:r>
                        <a:rPr lang="en-US" dirty="0"/>
                        <a:t>BUN</a:t>
                      </a:r>
                    </a:p>
                  </a:txBody>
                  <a:tcPr/>
                </a:tc>
                <a:tc>
                  <a:txBody>
                    <a:bodyPr/>
                    <a:lstStyle/>
                    <a:p>
                      <a:r>
                        <a:rPr lang="en-US" dirty="0"/>
                        <a:t>29</a:t>
                      </a:r>
                    </a:p>
                  </a:txBody>
                  <a:tcPr/>
                </a:tc>
                <a:tc>
                  <a:txBody>
                    <a:bodyPr/>
                    <a:lstStyle/>
                    <a:p>
                      <a:r>
                        <a:rPr lang="en-US" dirty="0"/>
                        <a:t>34</a:t>
                      </a:r>
                    </a:p>
                  </a:txBody>
                  <a:tcPr/>
                </a:tc>
                <a:tc>
                  <a:txBody>
                    <a:bodyPr/>
                    <a:lstStyle/>
                    <a:p>
                      <a:r>
                        <a:rPr lang="en-US" dirty="0"/>
                        <a:t>43</a:t>
                      </a:r>
                    </a:p>
                  </a:txBody>
                  <a:tcPr/>
                </a:tc>
                <a:tc>
                  <a:txBody>
                    <a:bodyPr/>
                    <a:lstStyle/>
                    <a:p>
                      <a:r>
                        <a:rPr lang="en-US" dirty="0"/>
                        <a:t>60</a:t>
                      </a:r>
                    </a:p>
                  </a:txBody>
                  <a:tcPr/>
                </a:tc>
                <a:extLst>
                  <a:ext uri="{0D108BD9-81ED-4DB2-BD59-A6C34878D82A}">
                    <a16:rowId xmlns:a16="http://schemas.microsoft.com/office/drawing/2014/main" val="1681839639"/>
                  </a:ext>
                </a:extLst>
              </a:tr>
              <a:tr h="370840">
                <a:tc>
                  <a:txBody>
                    <a:bodyPr/>
                    <a:lstStyle/>
                    <a:p>
                      <a:r>
                        <a:rPr lang="en-US" dirty="0"/>
                        <a:t>Cr</a:t>
                      </a:r>
                    </a:p>
                  </a:txBody>
                  <a:tcPr/>
                </a:tc>
                <a:tc>
                  <a:txBody>
                    <a:bodyPr/>
                    <a:lstStyle/>
                    <a:p>
                      <a:r>
                        <a:rPr lang="en-US" dirty="0"/>
                        <a:t>1.27</a:t>
                      </a:r>
                    </a:p>
                  </a:txBody>
                  <a:tcPr/>
                </a:tc>
                <a:tc>
                  <a:txBody>
                    <a:bodyPr/>
                    <a:lstStyle/>
                    <a:p>
                      <a:r>
                        <a:rPr lang="en-US" dirty="0"/>
                        <a:t>1.31</a:t>
                      </a:r>
                    </a:p>
                  </a:txBody>
                  <a:tcPr/>
                </a:tc>
                <a:tc>
                  <a:txBody>
                    <a:bodyPr/>
                    <a:lstStyle/>
                    <a:p>
                      <a:r>
                        <a:rPr lang="en-US" dirty="0"/>
                        <a:t>2.86</a:t>
                      </a:r>
                    </a:p>
                  </a:txBody>
                  <a:tcPr/>
                </a:tc>
                <a:tc>
                  <a:txBody>
                    <a:bodyPr/>
                    <a:lstStyle/>
                    <a:p>
                      <a:r>
                        <a:rPr lang="en-US" dirty="0"/>
                        <a:t>4.48</a:t>
                      </a:r>
                    </a:p>
                  </a:txBody>
                  <a:tcPr/>
                </a:tc>
                <a:extLst>
                  <a:ext uri="{0D108BD9-81ED-4DB2-BD59-A6C34878D82A}">
                    <a16:rowId xmlns:a16="http://schemas.microsoft.com/office/drawing/2014/main" val="289269511"/>
                  </a:ext>
                </a:extLst>
              </a:tr>
              <a:tr h="370840">
                <a:tc>
                  <a:txBody>
                    <a:bodyPr/>
                    <a:lstStyle/>
                    <a:p>
                      <a:r>
                        <a:rPr lang="en-US" dirty="0"/>
                        <a:t>ALT</a:t>
                      </a:r>
                    </a:p>
                  </a:txBody>
                  <a:tcPr/>
                </a:tc>
                <a:tc>
                  <a:txBody>
                    <a:bodyPr/>
                    <a:lstStyle/>
                    <a:p>
                      <a:endParaRPr lang="en-US" dirty="0"/>
                    </a:p>
                  </a:txBody>
                  <a:tcPr/>
                </a:tc>
                <a:tc>
                  <a:txBody>
                    <a:bodyPr/>
                    <a:lstStyle/>
                    <a:p>
                      <a:r>
                        <a:rPr lang="en-US" dirty="0"/>
                        <a:t>11</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108256020"/>
                  </a:ext>
                </a:extLst>
              </a:tr>
              <a:tr h="370840">
                <a:tc>
                  <a:txBody>
                    <a:bodyPr/>
                    <a:lstStyle/>
                    <a:p>
                      <a:r>
                        <a:rPr lang="en-US" dirty="0"/>
                        <a:t>AST</a:t>
                      </a:r>
                    </a:p>
                  </a:txBody>
                  <a:tcPr/>
                </a:tc>
                <a:tc>
                  <a:txBody>
                    <a:bodyPr/>
                    <a:lstStyle/>
                    <a:p>
                      <a:endParaRPr lang="en-US" dirty="0"/>
                    </a:p>
                  </a:txBody>
                  <a:tcPr/>
                </a:tc>
                <a:tc>
                  <a:txBody>
                    <a:bodyPr/>
                    <a:lstStyle/>
                    <a:p>
                      <a:r>
                        <a:rPr lang="en-US" dirty="0"/>
                        <a:t>14</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703642042"/>
                  </a:ext>
                </a:extLst>
              </a:tr>
              <a:tr h="370840">
                <a:tc>
                  <a:txBody>
                    <a:bodyPr/>
                    <a:lstStyle/>
                    <a:p>
                      <a:r>
                        <a:rPr lang="en-US" dirty="0"/>
                        <a:t>ALP</a:t>
                      </a:r>
                    </a:p>
                  </a:txBody>
                  <a:tcPr/>
                </a:tc>
                <a:tc>
                  <a:txBody>
                    <a:bodyPr/>
                    <a:lstStyle/>
                    <a:p>
                      <a:endParaRPr lang="en-US" dirty="0"/>
                    </a:p>
                  </a:txBody>
                  <a:tcPr/>
                </a:tc>
                <a:tc>
                  <a:txBody>
                    <a:bodyPr/>
                    <a:lstStyle/>
                    <a:p>
                      <a:r>
                        <a:rPr lang="en-US" dirty="0"/>
                        <a:t>83</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114345719"/>
                  </a:ext>
                </a:extLst>
              </a:tr>
              <a:tr h="370840">
                <a:tc>
                  <a:txBody>
                    <a:bodyPr/>
                    <a:lstStyle/>
                    <a:p>
                      <a:r>
                        <a:rPr lang="en-US" dirty="0"/>
                        <a:t>T. </a:t>
                      </a:r>
                      <a:r>
                        <a:rPr lang="en-US" dirty="0" err="1"/>
                        <a:t>Prot</a:t>
                      </a:r>
                      <a:endParaRPr lang="en-US" dirty="0"/>
                    </a:p>
                  </a:txBody>
                  <a:tcPr/>
                </a:tc>
                <a:tc>
                  <a:txBody>
                    <a:bodyPr/>
                    <a:lstStyle/>
                    <a:p>
                      <a:endParaRPr lang="en-US" dirty="0"/>
                    </a:p>
                  </a:txBody>
                  <a:tcPr/>
                </a:tc>
                <a:tc>
                  <a:txBody>
                    <a:bodyPr/>
                    <a:lstStyle/>
                    <a:p>
                      <a:r>
                        <a:rPr lang="en-US" dirty="0"/>
                        <a:t>6.4</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901350558"/>
                  </a:ext>
                </a:extLst>
              </a:tr>
              <a:tr h="370840">
                <a:tc>
                  <a:txBody>
                    <a:bodyPr/>
                    <a:lstStyle/>
                    <a:p>
                      <a:r>
                        <a:rPr lang="en-US" dirty="0"/>
                        <a:t>Alb</a:t>
                      </a:r>
                    </a:p>
                  </a:txBody>
                  <a:tcPr/>
                </a:tc>
                <a:tc>
                  <a:txBody>
                    <a:bodyPr/>
                    <a:lstStyle/>
                    <a:p>
                      <a:endParaRPr lang="en-US" dirty="0"/>
                    </a:p>
                  </a:txBody>
                  <a:tcPr/>
                </a:tc>
                <a:tc>
                  <a:txBody>
                    <a:bodyPr/>
                    <a:lstStyle/>
                    <a:p>
                      <a:r>
                        <a:rPr lang="en-US" dirty="0"/>
                        <a:t>3.o</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209777087"/>
                  </a:ext>
                </a:extLst>
              </a:tr>
            </a:tbl>
          </a:graphicData>
        </a:graphic>
      </p:graphicFrame>
      <p:sp>
        <p:nvSpPr>
          <p:cNvPr id="6" name="TextBox 5">
            <a:extLst>
              <a:ext uri="{FF2B5EF4-FFF2-40B4-BE49-F238E27FC236}">
                <a16:creationId xmlns:a16="http://schemas.microsoft.com/office/drawing/2014/main" id="{C96589F9-D32E-EF4B-9430-5F070160CD9F}"/>
              </a:ext>
            </a:extLst>
          </p:cNvPr>
          <p:cNvSpPr txBox="1"/>
          <p:nvPr/>
        </p:nvSpPr>
        <p:spPr>
          <a:xfrm>
            <a:off x="5786193" y="4258298"/>
            <a:ext cx="5474824" cy="923330"/>
          </a:xfrm>
          <a:prstGeom prst="rect">
            <a:avLst/>
          </a:prstGeom>
          <a:noFill/>
        </p:spPr>
        <p:txBody>
          <a:bodyPr wrap="square" rtlCol="0">
            <a:spAutoFit/>
          </a:bodyPr>
          <a:lstStyle/>
          <a:p>
            <a:r>
              <a:rPr lang="en-US" dirty="0"/>
              <a:t>UA 8/26: </a:t>
            </a:r>
            <a:r>
              <a:rPr lang="en-US" dirty="0" err="1"/>
              <a:t>SpG</a:t>
            </a:r>
            <a:r>
              <a:rPr lang="en-US" dirty="0"/>
              <a:t> 1.013, 2+Prot, pH 5.0, LE 3+11-20 RBC, &gt;50WBC, Abundant WBC Clumps, Rare Mucus/Squam</a:t>
            </a:r>
          </a:p>
        </p:txBody>
      </p:sp>
      <p:sp>
        <p:nvSpPr>
          <p:cNvPr id="7" name="TextBox 6">
            <a:extLst>
              <a:ext uri="{FF2B5EF4-FFF2-40B4-BE49-F238E27FC236}">
                <a16:creationId xmlns:a16="http://schemas.microsoft.com/office/drawing/2014/main" id="{C00DB3CF-D3A7-D746-B0F5-48CA2D37989D}"/>
              </a:ext>
            </a:extLst>
          </p:cNvPr>
          <p:cNvSpPr txBox="1"/>
          <p:nvPr/>
        </p:nvSpPr>
        <p:spPr>
          <a:xfrm>
            <a:off x="5786193" y="3753454"/>
            <a:ext cx="5617243" cy="369332"/>
          </a:xfrm>
          <a:prstGeom prst="rect">
            <a:avLst/>
          </a:prstGeom>
          <a:noFill/>
        </p:spPr>
        <p:txBody>
          <a:bodyPr wrap="none" rtlCol="0">
            <a:spAutoFit/>
          </a:bodyPr>
          <a:lstStyle/>
          <a:p>
            <a:r>
              <a:rPr lang="en-US" dirty="0"/>
              <a:t>8/26: </a:t>
            </a:r>
            <a:r>
              <a:rPr lang="en-US" dirty="0" err="1"/>
              <a:t>FeNa</a:t>
            </a:r>
            <a:r>
              <a:rPr lang="en-US" dirty="0"/>
              <a:t> 2.6% </a:t>
            </a:r>
            <a:r>
              <a:rPr lang="en-US" dirty="0" err="1"/>
              <a:t>UNa</a:t>
            </a:r>
            <a:r>
              <a:rPr lang="en-US" dirty="0"/>
              <a:t> 80, UK 29, </a:t>
            </a:r>
            <a:r>
              <a:rPr lang="en-US" dirty="0" err="1"/>
              <a:t>Uurea</a:t>
            </a:r>
            <a:r>
              <a:rPr lang="en-US" dirty="0"/>
              <a:t> 284, </a:t>
            </a:r>
            <a:r>
              <a:rPr lang="en-US" dirty="0" err="1"/>
              <a:t>Ucr</a:t>
            </a:r>
            <a:r>
              <a:rPr lang="en-US" dirty="0"/>
              <a:t> 58</a:t>
            </a:r>
          </a:p>
        </p:txBody>
      </p:sp>
      <p:sp>
        <p:nvSpPr>
          <p:cNvPr id="8" name="TextBox 7">
            <a:extLst>
              <a:ext uri="{FF2B5EF4-FFF2-40B4-BE49-F238E27FC236}">
                <a16:creationId xmlns:a16="http://schemas.microsoft.com/office/drawing/2014/main" id="{3DD59A8B-B342-FF44-9318-4CCA4E39D78A}"/>
              </a:ext>
            </a:extLst>
          </p:cNvPr>
          <p:cNvSpPr txBox="1"/>
          <p:nvPr/>
        </p:nvSpPr>
        <p:spPr>
          <a:xfrm>
            <a:off x="5535660" y="5427882"/>
            <a:ext cx="5992725" cy="923330"/>
          </a:xfrm>
          <a:prstGeom prst="rect">
            <a:avLst/>
          </a:prstGeom>
          <a:noFill/>
        </p:spPr>
        <p:txBody>
          <a:bodyPr wrap="square" rtlCol="0">
            <a:spAutoFit/>
          </a:bodyPr>
          <a:lstStyle/>
          <a:p>
            <a:r>
              <a:rPr lang="en-US" dirty="0"/>
              <a:t>US 8/26: R 12.4cm, L 12.5 cm. 4mm non-obstructing stone L inferior pole. No hydronephrosis, normal echogenicity</a:t>
            </a:r>
          </a:p>
        </p:txBody>
      </p:sp>
    </p:spTree>
    <p:extLst>
      <p:ext uri="{BB962C8B-B14F-4D97-AF65-F5344CB8AC3E}">
        <p14:creationId xmlns:p14="http://schemas.microsoft.com/office/powerpoint/2010/main" val="65804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8A642-EFA3-D740-A1E6-8059FEE4FA1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6DE2472-1B85-0548-8E7E-1A9DF4B03153}"/>
              </a:ext>
            </a:extLst>
          </p:cNvPr>
          <p:cNvSpPr>
            <a:spLocks noGrp="1"/>
          </p:cNvSpPr>
          <p:nvPr>
            <p:ph idx="1"/>
          </p:nvPr>
        </p:nvSpPr>
        <p:spPr/>
        <p:txBody>
          <a:bodyPr>
            <a:normAutofit fontScale="85000" lnSpcReduction="10000"/>
          </a:bodyPr>
          <a:lstStyle/>
          <a:p>
            <a:r>
              <a:rPr lang="en-US" dirty="0"/>
              <a:t>Upon transfer to our facility there were no changes within initial labs. Vitals were pertinent for a low grade temp of 100.7F and tachycardia. </a:t>
            </a:r>
          </a:p>
          <a:p>
            <a:r>
              <a:rPr lang="en-US" dirty="0"/>
              <a:t>Physical exam pertinent for Chronically ill appearing male. IRR no MRG. Right BKA, left foot debridement with 4</a:t>
            </a:r>
            <a:r>
              <a:rPr lang="en-US" baseline="30000" dirty="0"/>
              <a:t>th</a:t>
            </a:r>
            <a:r>
              <a:rPr lang="en-US" dirty="0"/>
              <a:t> and 5</a:t>
            </a:r>
            <a:r>
              <a:rPr lang="en-US" baseline="30000" dirty="0"/>
              <a:t>th</a:t>
            </a:r>
            <a:r>
              <a:rPr lang="en-US" dirty="0"/>
              <a:t> digit amputation, wrapped in gauze and  serous strikethrough. Diffuse maculopapular rash. </a:t>
            </a:r>
          </a:p>
          <a:p>
            <a:r>
              <a:rPr lang="en-US" dirty="0"/>
              <a:t>ID was consulted and 6 week antibiotic course was completed with Daptomycin 9/3.</a:t>
            </a:r>
          </a:p>
          <a:p>
            <a:r>
              <a:rPr lang="en-US" dirty="0"/>
              <a:t>Patient continued to deteriorate with Kidney biopsy performed 9/1 and ultimately a TDC and started on dialysis 9/4. Indications: azotemia, oliguria, hyperkalemia</a:t>
            </a:r>
          </a:p>
          <a:p>
            <a:r>
              <a:rPr lang="en-US" dirty="0"/>
              <a:t>With concern for AIN, steroids were started after biopsy was obtained. Was initially started on 1G </a:t>
            </a:r>
            <a:r>
              <a:rPr lang="en-US" dirty="0" err="1"/>
              <a:t>methyprednisilone</a:t>
            </a:r>
            <a:r>
              <a:rPr lang="en-US" dirty="0"/>
              <a:t> (received 2 doses). This ultimately sent the patient into DKA and transferred to ICU for insulin gtt. Steroids were titrated to 100mg Prednisone. </a:t>
            </a:r>
          </a:p>
          <a:p>
            <a:r>
              <a:rPr lang="en-US" dirty="0"/>
              <a:t>With addition of large dose of IV steroids, patient’s diffuse maculopapular rash become </a:t>
            </a:r>
            <a:r>
              <a:rPr lang="en-US" dirty="0" err="1"/>
              <a:t>puritic</a:t>
            </a:r>
            <a:r>
              <a:rPr lang="en-US" dirty="0"/>
              <a:t>.</a:t>
            </a:r>
          </a:p>
        </p:txBody>
      </p:sp>
    </p:spTree>
    <p:extLst>
      <p:ext uri="{BB962C8B-B14F-4D97-AF65-F5344CB8AC3E}">
        <p14:creationId xmlns:p14="http://schemas.microsoft.com/office/powerpoint/2010/main" val="3047950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D1B46-C0A4-CB49-943D-9DB95FA585E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64B5293-7EB4-1E4F-AF69-B39E976B8FB9}"/>
              </a:ext>
            </a:extLst>
          </p:cNvPr>
          <p:cNvSpPr>
            <a:spLocks noGrp="1"/>
          </p:cNvSpPr>
          <p:nvPr>
            <p:ph idx="1"/>
          </p:nvPr>
        </p:nvSpPr>
        <p:spPr/>
        <p:txBody>
          <a:bodyPr/>
          <a:lstStyle/>
          <a:p>
            <a:r>
              <a:rPr lang="en-US" dirty="0" err="1"/>
              <a:t>UPCr</a:t>
            </a:r>
            <a:r>
              <a:rPr lang="en-US" dirty="0"/>
              <a:t> 97/22 (~4g) </a:t>
            </a:r>
          </a:p>
          <a:p>
            <a:r>
              <a:rPr lang="en-US" dirty="0"/>
              <a:t>Infectious: negative HBV, HCV, HIV, RPR</a:t>
            </a:r>
          </a:p>
          <a:p>
            <a:r>
              <a:rPr lang="en-US" dirty="0"/>
              <a:t>C3 87 and C4 30</a:t>
            </a:r>
          </a:p>
          <a:p>
            <a:r>
              <a:rPr lang="en-US" dirty="0"/>
              <a:t>ANA &lt;1:40</a:t>
            </a:r>
          </a:p>
          <a:p>
            <a:r>
              <a:rPr lang="en-US" dirty="0"/>
              <a:t>ANCA: Pending</a:t>
            </a:r>
          </a:p>
        </p:txBody>
      </p:sp>
    </p:spTree>
    <p:extLst>
      <p:ext uri="{BB962C8B-B14F-4D97-AF65-F5344CB8AC3E}">
        <p14:creationId xmlns:p14="http://schemas.microsoft.com/office/powerpoint/2010/main" val="626763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2AD58-7C55-9B4D-B59B-FF872D6AEADD}"/>
              </a:ext>
            </a:extLst>
          </p:cNvPr>
          <p:cNvSpPr>
            <a:spLocks noGrp="1"/>
          </p:cNvSpPr>
          <p:nvPr>
            <p:ph type="title"/>
          </p:nvPr>
        </p:nvSpPr>
        <p:spPr/>
        <p:txBody>
          <a:bodyPr/>
          <a:lstStyle/>
          <a:p>
            <a:r>
              <a:rPr lang="en-US" dirty="0"/>
              <a:t>Kidney Biopsy</a:t>
            </a:r>
          </a:p>
        </p:txBody>
      </p:sp>
      <p:sp>
        <p:nvSpPr>
          <p:cNvPr id="3" name="Content Placeholder 2">
            <a:extLst>
              <a:ext uri="{FF2B5EF4-FFF2-40B4-BE49-F238E27FC236}">
                <a16:creationId xmlns:a16="http://schemas.microsoft.com/office/drawing/2014/main" id="{0F6F300E-DEF0-F64A-BB64-8B8EDFC1274D}"/>
              </a:ext>
            </a:extLst>
          </p:cNvPr>
          <p:cNvSpPr>
            <a:spLocks noGrp="1"/>
          </p:cNvSpPr>
          <p:nvPr>
            <p:ph idx="1"/>
          </p:nvPr>
        </p:nvSpPr>
        <p:spPr/>
        <p:txBody>
          <a:bodyPr/>
          <a:lstStyle/>
          <a:p>
            <a:r>
              <a:rPr lang="en-US" dirty="0"/>
              <a:t>Diffuse diabetic Glomerulosclerosis</a:t>
            </a:r>
          </a:p>
          <a:p>
            <a:r>
              <a:rPr lang="en-US" dirty="0"/>
              <a:t>Acute tubular damage and Mixed Interstitial Inflammatory </a:t>
            </a:r>
            <a:r>
              <a:rPr lang="en-US" dirty="0" err="1"/>
              <a:t>Infiiltrates</a:t>
            </a:r>
            <a:endParaRPr lang="en-US" dirty="0"/>
          </a:p>
          <a:p>
            <a:r>
              <a:rPr lang="en-US" dirty="0"/>
              <a:t>Secondary FSGS</a:t>
            </a:r>
          </a:p>
          <a:p>
            <a:r>
              <a:rPr lang="en-US" dirty="0"/>
              <a:t>Moderate IFTA (50%)</a:t>
            </a:r>
          </a:p>
          <a:p>
            <a:r>
              <a:rPr lang="en-US" dirty="0"/>
              <a:t>Moderate Arterio- and arteriolosclerosis</a:t>
            </a:r>
          </a:p>
          <a:p>
            <a:r>
              <a:rPr lang="en-US" dirty="0"/>
              <a:t>- Consistent with ATN, AIN (drug hypersensitivity </a:t>
            </a:r>
            <a:r>
              <a:rPr lang="en-US" dirty="0" err="1"/>
              <a:t>reachtion</a:t>
            </a:r>
            <a:r>
              <a:rPr lang="en-US" dirty="0"/>
              <a:t>), DN, and HTN </a:t>
            </a:r>
          </a:p>
          <a:p>
            <a:r>
              <a:rPr lang="en-US" dirty="0"/>
              <a:t>No immune Complexes</a:t>
            </a:r>
          </a:p>
        </p:txBody>
      </p:sp>
    </p:spTree>
    <p:extLst>
      <p:ext uri="{BB962C8B-B14F-4D97-AF65-F5344CB8AC3E}">
        <p14:creationId xmlns:p14="http://schemas.microsoft.com/office/powerpoint/2010/main" val="320776086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{5A1222AC-E919-3B41-B726-3607BC1BC332}tf10001076</Template>
  <TotalTime>1301</TotalTime>
  <Words>2737</Words>
  <Application>Microsoft Macintosh PowerPoint</Application>
  <PresentationFormat>Widescreen</PresentationFormat>
  <Paragraphs>327</Paragraphs>
  <Slides>40</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Century Gothic</vt:lpstr>
      <vt:lpstr>Wingdings 3</vt:lpstr>
      <vt:lpstr>Ion Boardroom</vt:lpstr>
      <vt:lpstr>AKI and a Rash</vt:lpstr>
      <vt:lpstr>Outline</vt:lpstr>
      <vt:lpstr>PowerPoint Presentation</vt:lpstr>
      <vt:lpstr>PowerPoint Presentation</vt:lpstr>
      <vt:lpstr>PowerPoint Presentation</vt:lpstr>
      <vt:lpstr>PowerPoint Presentation</vt:lpstr>
      <vt:lpstr>PowerPoint Presentation</vt:lpstr>
      <vt:lpstr>PowerPoint Presentation</vt:lpstr>
      <vt:lpstr>Kidney Biopsy</vt:lpstr>
      <vt:lpstr>Punch Biopsy</vt:lpstr>
      <vt:lpstr>PowerPoint Presentation</vt:lpstr>
      <vt:lpstr>PowerPoint Presentation</vt:lpstr>
      <vt:lpstr>Drug Induced – Acute Interstitial Nephritis (AIN)</vt:lpstr>
      <vt:lpstr>Pathogenesis</vt:lpstr>
      <vt:lpstr>Pathogenesis</vt:lpstr>
      <vt:lpstr>Histologic Findings – Light Microscopy</vt:lpstr>
      <vt:lpstr>PowerPoint Presentation</vt:lpstr>
      <vt:lpstr>High-power Light Microscopy</vt:lpstr>
      <vt:lpstr>Histologic Findings </vt:lpstr>
      <vt:lpstr>Clinical Presentation</vt:lpstr>
      <vt:lpstr>Clinical Pres</vt:lpstr>
      <vt:lpstr>PowerPoint Presentation</vt:lpstr>
      <vt:lpstr>PowerPoint Presentation</vt:lpstr>
      <vt:lpstr>PowerPoint Presentation</vt:lpstr>
      <vt:lpstr>PowerPoint Presentation</vt:lpstr>
      <vt:lpstr>PowerPoint Presentation</vt:lpstr>
      <vt:lpstr>Diagnosis</vt:lpstr>
      <vt:lpstr>PowerPoint Presentation</vt:lpstr>
      <vt:lpstr>Imminent need for dialysis</vt:lpstr>
      <vt:lpstr>Without an imminent need for dialysis</vt:lpstr>
      <vt:lpstr>Treatment - Drugs</vt:lpstr>
      <vt:lpstr>Treatment - Steroids</vt:lpstr>
      <vt:lpstr>Treatment - Steroids</vt:lpstr>
      <vt:lpstr>Treatment - Steroids</vt:lpstr>
      <vt:lpstr>Treatment - Other</vt:lpstr>
      <vt:lpstr>Prognosis</vt:lpstr>
      <vt:lpstr>PowerPoint Presentation</vt:lpstr>
      <vt:lpstr>Resources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AKI and a Rash</dc:title>
  <dc:creator>Jake Nysather</dc:creator>
  <cp:lastModifiedBy>Jake Nysather</cp:lastModifiedBy>
  <cp:revision>17</cp:revision>
  <dcterms:created xsi:type="dcterms:W3CDTF">2021-09-27T13:28:59Z</dcterms:created>
  <dcterms:modified xsi:type="dcterms:W3CDTF">2021-09-28T11:10:58Z</dcterms:modified>
</cp:coreProperties>
</file>