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77" r:id="rId3"/>
    <p:sldId id="378" r:id="rId4"/>
    <p:sldId id="379" r:id="rId5"/>
    <p:sldId id="380" r:id="rId6"/>
    <p:sldId id="381" r:id="rId7"/>
    <p:sldId id="373" r:id="rId8"/>
    <p:sldId id="382" r:id="rId9"/>
    <p:sldId id="376" r:id="rId10"/>
    <p:sldId id="383" r:id="rId11"/>
    <p:sldId id="327" r:id="rId12"/>
    <p:sldId id="375" r:id="rId13"/>
    <p:sldId id="325" r:id="rId14"/>
    <p:sldId id="384" r:id="rId15"/>
    <p:sldId id="385" r:id="rId16"/>
    <p:sldId id="386" r:id="rId17"/>
    <p:sldId id="387" r:id="rId18"/>
    <p:sldId id="389" r:id="rId19"/>
    <p:sldId id="262" r:id="rId20"/>
    <p:sldId id="390" r:id="rId21"/>
    <p:sldId id="339" r:id="rId22"/>
    <p:sldId id="345" r:id="rId23"/>
    <p:sldId id="388" r:id="rId24"/>
    <p:sldId id="347" r:id="rId25"/>
    <p:sldId id="353" r:id="rId26"/>
    <p:sldId id="286" r:id="rId27"/>
    <p:sldId id="321" r:id="rId28"/>
    <p:sldId id="322" r:id="rId29"/>
    <p:sldId id="356" r:id="rId30"/>
    <p:sldId id="359" r:id="rId31"/>
    <p:sldId id="361" r:id="rId32"/>
    <p:sldId id="360" r:id="rId33"/>
    <p:sldId id="298" r:id="rId34"/>
    <p:sldId id="309" r:id="rId35"/>
    <p:sldId id="348" r:id="rId36"/>
    <p:sldId id="391" r:id="rId37"/>
    <p:sldId id="264" r:id="rId38"/>
    <p:sldId id="315" r:id="rId39"/>
    <p:sldId id="265" r:id="rId40"/>
    <p:sldId id="350" r:id="rId41"/>
    <p:sldId id="362" r:id="rId42"/>
    <p:sldId id="363" r:id="rId43"/>
    <p:sldId id="351" r:id="rId44"/>
    <p:sldId id="365" r:id="rId45"/>
    <p:sldId id="364" r:id="rId46"/>
    <p:sldId id="368" r:id="rId47"/>
    <p:sldId id="313" r:id="rId48"/>
    <p:sldId id="371" r:id="rId49"/>
    <p:sldId id="366" r:id="rId50"/>
    <p:sldId id="369" r:id="rId51"/>
    <p:sldId id="336" r:id="rId52"/>
    <p:sldId id="33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04" d="100"/>
          <a:sy n="104" d="100"/>
        </p:scale>
        <p:origin x="23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311B-EC1A-22AB-3635-46C85E746A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184C2A-1C3F-9662-B229-0E2D4C23E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797E2A-2D50-0772-01E8-38C6873D3625}"/>
              </a:ext>
            </a:extLst>
          </p:cNvPr>
          <p:cNvSpPr>
            <a:spLocks noGrp="1"/>
          </p:cNvSpPr>
          <p:nvPr>
            <p:ph type="dt" sz="half" idx="10"/>
          </p:nvPr>
        </p:nvSpPr>
        <p:spPr/>
        <p:txBody>
          <a:bodyPr/>
          <a:lstStyle/>
          <a:p>
            <a:fld id="{BE5BB9C8-66EF-2545-B832-48513DD2AEFC}" type="datetimeFigureOut">
              <a:rPr lang="en-US" smtClean="0"/>
              <a:t>4/15/26</a:t>
            </a:fld>
            <a:endParaRPr lang="en-US"/>
          </a:p>
        </p:txBody>
      </p:sp>
      <p:sp>
        <p:nvSpPr>
          <p:cNvPr id="5" name="Footer Placeholder 4">
            <a:extLst>
              <a:ext uri="{FF2B5EF4-FFF2-40B4-BE49-F238E27FC236}">
                <a16:creationId xmlns:a16="http://schemas.microsoft.com/office/drawing/2014/main" id="{A422AD20-E9BB-0983-5D66-F67E7AFC7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8DEFC-24EE-FA2B-6CC0-91DFB980C2AE}"/>
              </a:ext>
            </a:extLst>
          </p:cNvPr>
          <p:cNvSpPr>
            <a:spLocks noGrp="1"/>
          </p:cNvSpPr>
          <p:nvPr>
            <p:ph type="sldNum" sz="quarter" idx="12"/>
          </p:nvPr>
        </p:nvSpPr>
        <p:spPr/>
        <p:txBody>
          <a:bodyPr/>
          <a:lstStyle/>
          <a:p>
            <a:fld id="{1D5DEC5E-8A6E-924C-B0E7-4DED79A6421D}" type="slidenum">
              <a:rPr lang="en-US" smtClean="0"/>
              <a:t>‹#›</a:t>
            </a:fld>
            <a:endParaRPr lang="en-US"/>
          </a:p>
        </p:txBody>
      </p:sp>
    </p:spTree>
    <p:extLst>
      <p:ext uri="{BB962C8B-B14F-4D97-AF65-F5344CB8AC3E}">
        <p14:creationId xmlns:p14="http://schemas.microsoft.com/office/powerpoint/2010/main" val="2772780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E63D-9173-7269-BF5F-0D96B43BB8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626F2C-C833-C333-98D2-B03C8E6FE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5EB50-6367-AAA1-E292-AC24D7CB5C79}"/>
              </a:ext>
            </a:extLst>
          </p:cNvPr>
          <p:cNvSpPr>
            <a:spLocks noGrp="1"/>
          </p:cNvSpPr>
          <p:nvPr>
            <p:ph type="dt" sz="half" idx="10"/>
          </p:nvPr>
        </p:nvSpPr>
        <p:spPr/>
        <p:txBody>
          <a:bodyPr/>
          <a:lstStyle/>
          <a:p>
            <a:fld id="{BE5BB9C8-66EF-2545-B832-48513DD2AEFC}" type="datetimeFigureOut">
              <a:rPr lang="en-US" smtClean="0"/>
              <a:t>4/15/26</a:t>
            </a:fld>
            <a:endParaRPr lang="en-US"/>
          </a:p>
        </p:txBody>
      </p:sp>
      <p:sp>
        <p:nvSpPr>
          <p:cNvPr id="5" name="Footer Placeholder 4">
            <a:extLst>
              <a:ext uri="{FF2B5EF4-FFF2-40B4-BE49-F238E27FC236}">
                <a16:creationId xmlns:a16="http://schemas.microsoft.com/office/drawing/2014/main" id="{728BA42B-52B9-8C07-7B11-674B9EC9A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E8662-3B28-75F7-CB2E-0CA8F7A09F99}"/>
              </a:ext>
            </a:extLst>
          </p:cNvPr>
          <p:cNvSpPr>
            <a:spLocks noGrp="1"/>
          </p:cNvSpPr>
          <p:nvPr>
            <p:ph type="sldNum" sz="quarter" idx="12"/>
          </p:nvPr>
        </p:nvSpPr>
        <p:spPr/>
        <p:txBody>
          <a:bodyPr/>
          <a:lstStyle/>
          <a:p>
            <a:fld id="{1D5DEC5E-8A6E-924C-B0E7-4DED79A6421D}" type="slidenum">
              <a:rPr lang="en-US" smtClean="0"/>
              <a:t>‹#›</a:t>
            </a:fld>
            <a:endParaRPr lang="en-US"/>
          </a:p>
        </p:txBody>
      </p:sp>
    </p:spTree>
    <p:extLst>
      <p:ext uri="{BB962C8B-B14F-4D97-AF65-F5344CB8AC3E}">
        <p14:creationId xmlns:p14="http://schemas.microsoft.com/office/powerpoint/2010/main" val="2727678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2DDD2F-7E50-227F-517B-543F9B5AA2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754350-067E-13D4-78B3-65A34608C8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2134C-595B-F970-4904-84793552A9BE}"/>
              </a:ext>
            </a:extLst>
          </p:cNvPr>
          <p:cNvSpPr>
            <a:spLocks noGrp="1"/>
          </p:cNvSpPr>
          <p:nvPr>
            <p:ph type="dt" sz="half" idx="10"/>
          </p:nvPr>
        </p:nvSpPr>
        <p:spPr/>
        <p:txBody>
          <a:bodyPr/>
          <a:lstStyle/>
          <a:p>
            <a:fld id="{BE5BB9C8-66EF-2545-B832-48513DD2AEFC}" type="datetimeFigureOut">
              <a:rPr lang="en-US" smtClean="0"/>
              <a:t>4/15/26</a:t>
            </a:fld>
            <a:endParaRPr lang="en-US"/>
          </a:p>
        </p:txBody>
      </p:sp>
      <p:sp>
        <p:nvSpPr>
          <p:cNvPr id="5" name="Footer Placeholder 4">
            <a:extLst>
              <a:ext uri="{FF2B5EF4-FFF2-40B4-BE49-F238E27FC236}">
                <a16:creationId xmlns:a16="http://schemas.microsoft.com/office/drawing/2014/main" id="{7311FC5A-E520-41BD-E1D6-EEEF5C4C9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FB0ED-F4AE-B0DD-F35F-D1AEBDC91DDD}"/>
              </a:ext>
            </a:extLst>
          </p:cNvPr>
          <p:cNvSpPr>
            <a:spLocks noGrp="1"/>
          </p:cNvSpPr>
          <p:nvPr>
            <p:ph type="sldNum" sz="quarter" idx="12"/>
          </p:nvPr>
        </p:nvSpPr>
        <p:spPr/>
        <p:txBody>
          <a:bodyPr/>
          <a:lstStyle/>
          <a:p>
            <a:fld id="{1D5DEC5E-8A6E-924C-B0E7-4DED79A6421D}" type="slidenum">
              <a:rPr lang="en-US" smtClean="0"/>
              <a:t>‹#›</a:t>
            </a:fld>
            <a:endParaRPr lang="en-US"/>
          </a:p>
        </p:txBody>
      </p:sp>
    </p:spTree>
    <p:extLst>
      <p:ext uri="{BB962C8B-B14F-4D97-AF65-F5344CB8AC3E}">
        <p14:creationId xmlns:p14="http://schemas.microsoft.com/office/powerpoint/2010/main" val="64587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8345C-D251-4AD0-5995-58454EE575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D108E5-1359-776D-22F1-F0ABF1839C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09A5A-93BB-4F66-8CAE-2A4110D894AE}"/>
              </a:ext>
            </a:extLst>
          </p:cNvPr>
          <p:cNvSpPr>
            <a:spLocks noGrp="1"/>
          </p:cNvSpPr>
          <p:nvPr>
            <p:ph type="dt" sz="half" idx="10"/>
          </p:nvPr>
        </p:nvSpPr>
        <p:spPr/>
        <p:txBody>
          <a:bodyPr/>
          <a:lstStyle/>
          <a:p>
            <a:fld id="{BE5BB9C8-66EF-2545-B832-48513DD2AEFC}" type="datetimeFigureOut">
              <a:rPr lang="en-US" smtClean="0"/>
              <a:t>4/15/26</a:t>
            </a:fld>
            <a:endParaRPr lang="en-US"/>
          </a:p>
        </p:txBody>
      </p:sp>
      <p:sp>
        <p:nvSpPr>
          <p:cNvPr id="5" name="Footer Placeholder 4">
            <a:extLst>
              <a:ext uri="{FF2B5EF4-FFF2-40B4-BE49-F238E27FC236}">
                <a16:creationId xmlns:a16="http://schemas.microsoft.com/office/drawing/2014/main" id="{107BAC5B-B63B-AB89-A064-DAE73BE81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4B29EA-8B2D-C872-24AB-34109E5C7F03}"/>
              </a:ext>
            </a:extLst>
          </p:cNvPr>
          <p:cNvSpPr>
            <a:spLocks noGrp="1"/>
          </p:cNvSpPr>
          <p:nvPr>
            <p:ph type="sldNum" sz="quarter" idx="12"/>
          </p:nvPr>
        </p:nvSpPr>
        <p:spPr/>
        <p:txBody>
          <a:bodyPr/>
          <a:lstStyle/>
          <a:p>
            <a:fld id="{1D5DEC5E-8A6E-924C-B0E7-4DED79A6421D}" type="slidenum">
              <a:rPr lang="en-US" smtClean="0"/>
              <a:t>‹#›</a:t>
            </a:fld>
            <a:endParaRPr lang="en-US"/>
          </a:p>
        </p:txBody>
      </p:sp>
    </p:spTree>
    <p:extLst>
      <p:ext uri="{BB962C8B-B14F-4D97-AF65-F5344CB8AC3E}">
        <p14:creationId xmlns:p14="http://schemas.microsoft.com/office/powerpoint/2010/main" val="411815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22B76-6EB1-17D5-67AE-FB287B5C03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40CCDE-4477-CBC1-0AF1-3DE34FAC91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E1A07D-962E-BE24-75D1-025A9E54D6EE}"/>
              </a:ext>
            </a:extLst>
          </p:cNvPr>
          <p:cNvSpPr>
            <a:spLocks noGrp="1"/>
          </p:cNvSpPr>
          <p:nvPr>
            <p:ph type="dt" sz="half" idx="10"/>
          </p:nvPr>
        </p:nvSpPr>
        <p:spPr/>
        <p:txBody>
          <a:bodyPr/>
          <a:lstStyle/>
          <a:p>
            <a:fld id="{BE5BB9C8-66EF-2545-B832-48513DD2AEFC}" type="datetimeFigureOut">
              <a:rPr lang="en-US" smtClean="0"/>
              <a:t>4/15/26</a:t>
            </a:fld>
            <a:endParaRPr lang="en-US"/>
          </a:p>
        </p:txBody>
      </p:sp>
      <p:sp>
        <p:nvSpPr>
          <p:cNvPr id="5" name="Footer Placeholder 4">
            <a:extLst>
              <a:ext uri="{FF2B5EF4-FFF2-40B4-BE49-F238E27FC236}">
                <a16:creationId xmlns:a16="http://schemas.microsoft.com/office/drawing/2014/main" id="{FCA0BCA1-CE31-7C09-C8B0-262E534B8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3000A-5FBA-3499-7EBC-55922B6ABA03}"/>
              </a:ext>
            </a:extLst>
          </p:cNvPr>
          <p:cNvSpPr>
            <a:spLocks noGrp="1"/>
          </p:cNvSpPr>
          <p:nvPr>
            <p:ph type="sldNum" sz="quarter" idx="12"/>
          </p:nvPr>
        </p:nvSpPr>
        <p:spPr/>
        <p:txBody>
          <a:bodyPr/>
          <a:lstStyle/>
          <a:p>
            <a:fld id="{1D5DEC5E-8A6E-924C-B0E7-4DED79A6421D}" type="slidenum">
              <a:rPr lang="en-US" smtClean="0"/>
              <a:t>‹#›</a:t>
            </a:fld>
            <a:endParaRPr lang="en-US"/>
          </a:p>
        </p:txBody>
      </p:sp>
    </p:spTree>
    <p:extLst>
      <p:ext uri="{BB962C8B-B14F-4D97-AF65-F5344CB8AC3E}">
        <p14:creationId xmlns:p14="http://schemas.microsoft.com/office/powerpoint/2010/main" val="4131239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40C44-8FC1-9F9E-2EBF-3273EB7B2F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B6CEB7-5EB4-8355-E1E7-5406054137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255C27-990E-6C72-A03B-86C123C4A2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5A9B87-ECC3-B0FD-E1CF-1A37D124C848}"/>
              </a:ext>
            </a:extLst>
          </p:cNvPr>
          <p:cNvSpPr>
            <a:spLocks noGrp="1"/>
          </p:cNvSpPr>
          <p:nvPr>
            <p:ph type="dt" sz="half" idx="10"/>
          </p:nvPr>
        </p:nvSpPr>
        <p:spPr/>
        <p:txBody>
          <a:bodyPr/>
          <a:lstStyle/>
          <a:p>
            <a:fld id="{BE5BB9C8-66EF-2545-B832-48513DD2AEFC}" type="datetimeFigureOut">
              <a:rPr lang="en-US" smtClean="0"/>
              <a:t>4/15/26</a:t>
            </a:fld>
            <a:endParaRPr lang="en-US"/>
          </a:p>
        </p:txBody>
      </p:sp>
      <p:sp>
        <p:nvSpPr>
          <p:cNvPr id="6" name="Footer Placeholder 5">
            <a:extLst>
              <a:ext uri="{FF2B5EF4-FFF2-40B4-BE49-F238E27FC236}">
                <a16:creationId xmlns:a16="http://schemas.microsoft.com/office/drawing/2014/main" id="{CBDEF25D-F14C-EC4A-00B9-BF385E731D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8F820-4655-D5DD-F920-52262D02A677}"/>
              </a:ext>
            </a:extLst>
          </p:cNvPr>
          <p:cNvSpPr>
            <a:spLocks noGrp="1"/>
          </p:cNvSpPr>
          <p:nvPr>
            <p:ph type="sldNum" sz="quarter" idx="12"/>
          </p:nvPr>
        </p:nvSpPr>
        <p:spPr/>
        <p:txBody>
          <a:bodyPr/>
          <a:lstStyle/>
          <a:p>
            <a:fld id="{1D5DEC5E-8A6E-924C-B0E7-4DED79A6421D}" type="slidenum">
              <a:rPr lang="en-US" smtClean="0"/>
              <a:t>‹#›</a:t>
            </a:fld>
            <a:endParaRPr lang="en-US"/>
          </a:p>
        </p:txBody>
      </p:sp>
    </p:spTree>
    <p:extLst>
      <p:ext uri="{BB962C8B-B14F-4D97-AF65-F5344CB8AC3E}">
        <p14:creationId xmlns:p14="http://schemas.microsoft.com/office/powerpoint/2010/main" val="421836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F323-20C4-A8BF-8953-538A5E2EC9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C2D06D-6C40-CA13-87EE-44F98266CA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4A3F1B-5108-25FF-0C27-9290F0BAB1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ABA294-2789-7B5B-D6CF-7FB258AD7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0762C8-93AC-31AB-3C02-67890C515F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BF940B-F7DD-69C5-60C2-D5DA97697DEE}"/>
              </a:ext>
            </a:extLst>
          </p:cNvPr>
          <p:cNvSpPr>
            <a:spLocks noGrp="1"/>
          </p:cNvSpPr>
          <p:nvPr>
            <p:ph type="dt" sz="half" idx="10"/>
          </p:nvPr>
        </p:nvSpPr>
        <p:spPr/>
        <p:txBody>
          <a:bodyPr/>
          <a:lstStyle/>
          <a:p>
            <a:fld id="{BE5BB9C8-66EF-2545-B832-48513DD2AEFC}" type="datetimeFigureOut">
              <a:rPr lang="en-US" smtClean="0"/>
              <a:t>4/15/26</a:t>
            </a:fld>
            <a:endParaRPr lang="en-US"/>
          </a:p>
        </p:txBody>
      </p:sp>
      <p:sp>
        <p:nvSpPr>
          <p:cNvPr id="8" name="Footer Placeholder 7">
            <a:extLst>
              <a:ext uri="{FF2B5EF4-FFF2-40B4-BE49-F238E27FC236}">
                <a16:creationId xmlns:a16="http://schemas.microsoft.com/office/drawing/2014/main" id="{CEB34501-7B7E-4762-407D-77A974B213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D4FF97-B556-C44F-0187-5A66A8672526}"/>
              </a:ext>
            </a:extLst>
          </p:cNvPr>
          <p:cNvSpPr>
            <a:spLocks noGrp="1"/>
          </p:cNvSpPr>
          <p:nvPr>
            <p:ph type="sldNum" sz="quarter" idx="12"/>
          </p:nvPr>
        </p:nvSpPr>
        <p:spPr/>
        <p:txBody>
          <a:bodyPr/>
          <a:lstStyle/>
          <a:p>
            <a:fld id="{1D5DEC5E-8A6E-924C-B0E7-4DED79A6421D}" type="slidenum">
              <a:rPr lang="en-US" smtClean="0"/>
              <a:t>‹#›</a:t>
            </a:fld>
            <a:endParaRPr lang="en-US"/>
          </a:p>
        </p:txBody>
      </p:sp>
    </p:spTree>
    <p:extLst>
      <p:ext uri="{BB962C8B-B14F-4D97-AF65-F5344CB8AC3E}">
        <p14:creationId xmlns:p14="http://schemas.microsoft.com/office/powerpoint/2010/main" val="213042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F8A5E-2A6C-182E-1748-2398622941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483F75-0D03-88DB-BA86-A69178E8DFB9}"/>
              </a:ext>
            </a:extLst>
          </p:cNvPr>
          <p:cNvSpPr>
            <a:spLocks noGrp="1"/>
          </p:cNvSpPr>
          <p:nvPr>
            <p:ph type="dt" sz="half" idx="10"/>
          </p:nvPr>
        </p:nvSpPr>
        <p:spPr/>
        <p:txBody>
          <a:bodyPr/>
          <a:lstStyle/>
          <a:p>
            <a:fld id="{BE5BB9C8-66EF-2545-B832-48513DD2AEFC}" type="datetimeFigureOut">
              <a:rPr lang="en-US" smtClean="0"/>
              <a:t>4/15/26</a:t>
            </a:fld>
            <a:endParaRPr lang="en-US"/>
          </a:p>
        </p:txBody>
      </p:sp>
      <p:sp>
        <p:nvSpPr>
          <p:cNvPr id="4" name="Footer Placeholder 3">
            <a:extLst>
              <a:ext uri="{FF2B5EF4-FFF2-40B4-BE49-F238E27FC236}">
                <a16:creationId xmlns:a16="http://schemas.microsoft.com/office/drawing/2014/main" id="{407DA29E-678C-7F3F-FE29-F635BC39BA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C8514D-042E-9429-0241-E5CA0C568D91}"/>
              </a:ext>
            </a:extLst>
          </p:cNvPr>
          <p:cNvSpPr>
            <a:spLocks noGrp="1"/>
          </p:cNvSpPr>
          <p:nvPr>
            <p:ph type="sldNum" sz="quarter" idx="12"/>
          </p:nvPr>
        </p:nvSpPr>
        <p:spPr/>
        <p:txBody>
          <a:bodyPr/>
          <a:lstStyle/>
          <a:p>
            <a:fld id="{1D5DEC5E-8A6E-924C-B0E7-4DED79A6421D}" type="slidenum">
              <a:rPr lang="en-US" smtClean="0"/>
              <a:t>‹#›</a:t>
            </a:fld>
            <a:endParaRPr lang="en-US"/>
          </a:p>
        </p:txBody>
      </p:sp>
    </p:spTree>
    <p:extLst>
      <p:ext uri="{BB962C8B-B14F-4D97-AF65-F5344CB8AC3E}">
        <p14:creationId xmlns:p14="http://schemas.microsoft.com/office/powerpoint/2010/main" val="267389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BF5369-2497-A8D7-EE87-CE636E6053A3}"/>
              </a:ext>
            </a:extLst>
          </p:cNvPr>
          <p:cNvSpPr>
            <a:spLocks noGrp="1"/>
          </p:cNvSpPr>
          <p:nvPr>
            <p:ph type="dt" sz="half" idx="10"/>
          </p:nvPr>
        </p:nvSpPr>
        <p:spPr/>
        <p:txBody>
          <a:bodyPr/>
          <a:lstStyle/>
          <a:p>
            <a:fld id="{BE5BB9C8-66EF-2545-B832-48513DD2AEFC}" type="datetimeFigureOut">
              <a:rPr lang="en-US" smtClean="0"/>
              <a:t>4/15/26</a:t>
            </a:fld>
            <a:endParaRPr lang="en-US"/>
          </a:p>
        </p:txBody>
      </p:sp>
      <p:sp>
        <p:nvSpPr>
          <p:cNvPr id="3" name="Footer Placeholder 2">
            <a:extLst>
              <a:ext uri="{FF2B5EF4-FFF2-40B4-BE49-F238E27FC236}">
                <a16:creationId xmlns:a16="http://schemas.microsoft.com/office/drawing/2014/main" id="{0C9E642E-3A30-4FB9-6F1E-D9A2AA35B0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2AF167-8538-5E4E-69AE-1499C98A6B38}"/>
              </a:ext>
            </a:extLst>
          </p:cNvPr>
          <p:cNvSpPr>
            <a:spLocks noGrp="1"/>
          </p:cNvSpPr>
          <p:nvPr>
            <p:ph type="sldNum" sz="quarter" idx="12"/>
          </p:nvPr>
        </p:nvSpPr>
        <p:spPr/>
        <p:txBody>
          <a:bodyPr/>
          <a:lstStyle/>
          <a:p>
            <a:fld id="{1D5DEC5E-8A6E-924C-B0E7-4DED79A6421D}" type="slidenum">
              <a:rPr lang="en-US" smtClean="0"/>
              <a:t>‹#›</a:t>
            </a:fld>
            <a:endParaRPr lang="en-US"/>
          </a:p>
        </p:txBody>
      </p:sp>
    </p:spTree>
    <p:extLst>
      <p:ext uri="{BB962C8B-B14F-4D97-AF65-F5344CB8AC3E}">
        <p14:creationId xmlns:p14="http://schemas.microsoft.com/office/powerpoint/2010/main" val="3716140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F5C53-1C37-C61F-B657-123F6639D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9BEA51-E2F1-CD68-2D7B-39201EE2C6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E98870-4C4D-F883-A4DC-36F04EFE7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354003-9C3B-AC6B-80FE-C8C95D4698F4}"/>
              </a:ext>
            </a:extLst>
          </p:cNvPr>
          <p:cNvSpPr>
            <a:spLocks noGrp="1"/>
          </p:cNvSpPr>
          <p:nvPr>
            <p:ph type="dt" sz="half" idx="10"/>
          </p:nvPr>
        </p:nvSpPr>
        <p:spPr/>
        <p:txBody>
          <a:bodyPr/>
          <a:lstStyle/>
          <a:p>
            <a:fld id="{BE5BB9C8-66EF-2545-B832-48513DD2AEFC}" type="datetimeFigureOut">
              <a:rPr lang="en-US" smtClean="0"/>
              <a:t>4/15/26</a:t>
            </a:fld>
            <a:endParaRPr lang="en-US"/>
          </a:p>
        </p:txBody>
      </p:sp>
      <p:sp>
        <p:nvSpPr>
          <p:cNvPr id="6" name="Footer Placeholder 5">
            <a:extLst>
              <a:ext uri="{FF2B5EF4-FFF2-40B4-BE49-F238E27FC236}">
                <a16:creationId xmlns:a16="http://schemas.microsoft.com/office/drawing/2014/main" id="{FEC6768B-60B7-B80F-6A34-0CD8EC422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7E9E77-6277-5DD7-54F3-5E62E79A09AC}"/>
              </a:ext>
            </a:extLst>
          </p:cNvPr>
          <p:cNvSpPr>
            <a:spLocks noGrp="1"/>
          </p:cNvSpPr>
          <p:nvPr>
            <p:ph type="sldNum" sz="quarter" idx="12"/>
          </p:nvPr>
        </p:nvSpPr>
        <p:spPr/>
        <p:txBody>
          <a:bodyPr/>
          <a:lstStyle/>
          <a:p>
            <a:fld id="{1D5DEC5E-8A6E-924C-B0E7-4DED79A6421D}" type="slidenum">
              <a:rPr lang="en-US" smtClean="0"/>
              <a:t>‹#›</a:t>
            </a:fld>
            <a:endParaRPr lang="en-US"/>
          </a:p>
        </p:txBody>
      </p:sp>
    </p:spTree>
    <p:extLst>
      <p:ext uri="{BB962C8B-B14F-4D97-AF65-F5344CB8AC3E}">
        <p14:creationId xmlns:p14="http://schemas.microsoft.com/office/powerpoint/2010/main" val="2565019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26B47-2BB6-585F-8D19-ED6AB4E6FD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FE40A6-3B1E-958C-AF55-88646FC249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21732B-F54A-A1B3-8CA8-0992D797E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1A5FF7-8987-7449-1933-42DF6A58D9C3}"/>
              </a:ext>
            </a:extLst>
          </p:cNvPr>
          <p:cNvSpPr>
            <a:spLocks noGrp="1"/>
          </p:cNvSpPr>
          <p:nvPr>
            <p:ph type="dt" sz="half" idx="10"/>
          </p:nvPr>
        </p:nvSpPr>
        <p:spPr/>
        <p:txBody>
          <a:bodyPr/>
          <a:lstStyle/>
          <a:p>
            <a:fld id="{BE5BB9C8-66EF-2545-B832-48513DD2AEFC}" type="datetimeFigureOut">
              <a:rPr lang="en-US" smtClean="0"/>
              <a:t>4/15/26</a:t>
            </a:fld>
            <a:endParaRPr lang="en-US"/>
          </a:p>
        </p:txBody>
      </p:sp>
      <p:sp>
        <p:nvSpPr>
          <p:cNvPr id="6" name="Footer Placeholder 5">
            <a:extLst>
              <a:ext uri="{FF2B5EF4-FFF2-40B4-BE49-F238E27FC236}">
                <a16:creationId xmlns:a16="http://schemas.microsoft.com/office/drawing/2014/main" id="{9B926348-3828-8A27-2C3E-8F3DD41474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F9F67-F7DA-E580-FC57-4585BCD3706F}"/>
              </a:ext>
            </a:extLst>
          </p:cNvPr>
          <p:cNvSpPr>
            <a:spLocks noGrp="1"/>
          </p:cNvSpPr>
          <p:nvPr>
            <p:ph type="sldNum" sz="quarter" idx="12"/>
          </p:nvPr>
        </p:nvSpPr>
        <p:spPr/>
        <p:txBody>
          <a:bodyPr/>
          <a:lstStyle/>
          <a:p>
            <a:fld id="{1D5DEC5E-8A6E-924C-B0E7-4DED79A6421D}" type="slidenum">
              <a:rPr lang="en-US" smtClean="0"/>
              <a:t>‹#›</a:t>
            </a:fld>
            <a:endParaRPr lang="en-US"/>
          </a:p>
        </p:txBody>
      </p:sp>
    </p:spTree>
    <p:extLst>
      <p:ext uri="{BB962C8B-B14F-4D97-AF65-F5344CB8AC3E}">
        <p14:creationId xmlns:p14="http://schemas.microsoft.com/office/powerpoint/2010/main" val="1231289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F87A47-B2C4-7941-438B-203EAEDD7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C2AFD-DC48-45DD-1DC3-905735430F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D07F0-E151-D0FA-91EE-1647C993A3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5BB9C8-66EF-2545-B832-48513DD2AEFC}" type="datetimeFigureOut">
              <a:rPr lang="en-US" smtClean="0"/>
              <a:t>4/15/26</a:t>
            </a:fld>
            <a:endParaRPr lang="en-US"/>
          </a:p>
        </p:txBody>
      </p:sp>
      <p:sp>
        <p:nvSpPr>
          <p:cNvPr id="5" name="Footer Placeholder 4">
            <a:extLst>
              <a:ext uri="{FF2B5EF4-FFF2-40B4-BE49-F238E27FC236}">
                <a16:creationId xmlns:a16="http://schemas.microsoft.com/office/drawing/2014/main" id="{D156EBA2-8F7D-B473-8362-B93208DEDE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37F98E4-2454-4E51-707D-D4F18BD899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5DEC5E-8A6E-924C-B0E7-4DED79A6421D}" type="slidenum">
              <a:rPr lang="en-US" smtClean="0"/>
              <a:t>‹#›</a:t>
            </a:fld>
            <a:endParaRPr lang="en-US"/>
          </a:p>
        </p:txBody>
      </p:sp>
    </p:spTree>
    <p:extLst>
      <p:ext uri="{BB962C8B-B14F-4D97-AF65-F5344CB8AC3E}">
        <p14:creationId xmlns:p14="http://schemas.microsoft.com/office/powerpoint/2010/main" val="4174323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996"/>
            <a:lum/>
          </a:blip>
          <a:srcRect/>
          <a:stretch>
            <a:fillRect b="-11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A126B7-6523-8ADC-9924-26F8DA3A615A}"/>
              </a:ext>
            </a:extLst>
          </p:cNvPr>
          <p:cNvSpPr>
            <a:spLocks noGrp="1"/>
          </p:cNvSpPr>
          <p:nvPr>
            <p:ph type="subTitle" idx="1"/>
          </p:nvPr>
        </p:nvSpPr>
        <p:spPr>
          <a:xfrm>
            <a:off x="1524000" y="4738860"/>
            <a:ext cx="9144000" cy="1655762"/>
          </a:xfrm>
        </p:spPr>
        <p:txBody>
          <a:bodyPr/>
          <a:lstStyle/>
          <a:p>
            <a:r>
              <a:rPr lang="en-US" b="1" dirty="0">
                <a:solidFill>
                  <a:schemeClr val="bg1"/>
                </a:solidFill>
              </a:rPr>
              <a:t>Jacob Nysather D.O.</a:t>
            </a:r>
          </a:p>
          <a:p>
            <a:r>
              <a:rPr lang="en-US" b="1" dirty="0">
                <a:solidFill>
                  <a:schemeClr val="bg1"/>
                </a:solidFill>
              </a:rPr>
              <a:t>4-15-26</a:t>
            </a:r>
          </a:p>
        </p:txBody>
      </p:sp>
    </p:spTree>
    <p:extLst>
      <p:ext uri="{BB962C8B-B14F-4D97-AF65-F5344CB8AC3E}">
        <p14:creationId xmlns:p14="http://schemas.microsoft.com/office/powerpoint/2010/main" val="291417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20D5CE2-0170-2891-E24F-CB05939A880D}"/>
              </a:ext>
            </a:extLst>
          </p:cNvPr>
          <p:cNvPicPr>
            <a:picLocks noGrp="1" noChangeAspect="1"/>
          </p:cNvPicPr>
          <p:nvPr>
            <p:ph idx="1"/>
          </p:nvPr>
        </p:nvPicPr>
        <p:blipFill>
          <a:blip r:embed="rId3"/>
          <a:stretch>
            <a:fillRect/>
          </a:stretch>
        </p:blipFill>
        <p:spPr>
          <a:xfrm>
            <a:off x="2209318" y="923289"/>
            <a:ext cx="6407007" cy="5011421"/>
          </a:xfrm>
        </p:spPr>
      </p:pic>
      <p:sp>
        <p:nvSpPr>
          <p:cNvPr id="7" name="TextBox 6">
            <a:extLst>
              <a:ext uri="{FF2B5EF4-FFF2-40B4-BE49-F238E27FC236}">
                <a16:creationId xmlns:a16="http://schemas.microsoft.com/office/drawing/2014/main" id="{BE18A42D-81B3-C1FB-95E0-D7EE67C488F4}"/>
              </a:ext>
            </a:extLst>
          </p:cNvPr>
          <p:cNvSpPr txBox="1"/>
          <p:nvPr/>
        </p:nvSpPr>
        <p:spPr>
          <a:xfrm>
            <a:off x="8616325" y="6311900"/>
            <a:ext cx="2266454" cy="276999"/>
          </a:xfrm>
          <a:prstGeom prst="rect">
            <a:avLst/>
          </a:prstGeom>
          <a:noFill/>
        </p:spPr>
        <p:txBody>
          <a:bodyPr wrap="none" rtlCol="0">
            <a:spAutoFit/>
          </a:bodyPr>
          <a:lstStyle/>
          <a:p>
            <a:r>
              <a:rPr lang="en-US" sz="1200" dirty="0"/>
              <a:t>Nadim, MK. et al. J Hepatol. 2024</a:t>
            </a:r>
          </a:p>
        </p:txBody>
      </p:sp>
    </p:spTree>
    <p:extLst>
      <p:ext uri="{BB962C8B-B14F-4D97-AF65-F5344CB8AC3E}">
        <p14:creationId xmlns:p14="http://schemas.microsoft.com/office/powerpoint/2010/main" val="1400543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6AA5-734B-0DCB-8124-09D40C71183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AD8629-12E4-C103-8ECC-FB55A26A1840}"/>
              </a:ext>
            </a:extLst>
          </p:cNvPr>
          <p:cNvPicPr>
            <a:picLocks noGrp="1" noChangeAspect="1"/>
          </p:cNvPicPr>
          <p:nvPr>
            <p:ph idx="1"/>
          </p:nvPr>
        </p:nvPicPr>
        <p:blipFill>
          <a:blip r:embed="rId2"/>
          <a:stretch>
            <a:fillRect/>
          </a:stretch>
        </p:blipFill>
        <p:spPr>
          <a:xfrm>
            <a:off x="1866900" y="1874044"/>
            <a:ext cx="8458200" cy="4254500"/>
          </a:xfrm>
          <a:prstGeom prst="rect">
            <a:avLst/>
          </a:prstGeom>
        </p:spPr>
      </p:pic>
    </p:spTree>
    <p:extLst>
      <p:ext uri="{BB962C8B-B14F-4D97-AF65-F5344CB8AC3E}">
        <p14:creationId xmlns:p14="http://schemas.microsoft.com/office/powerpoint/2010/main" val="291382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FF43-061E-4778-0E4D-A7795292AC4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3CA6B25-9EB1-A61E-1346-BA795433E5D1}"/>
              </a:ext>
            </a:extLst>
          </p:cNvPr>
          <p:cNvPicPr>
            <a:picLocks noGrp="1" noChangeAspect="1"/>
          </p:cNvPicPr>
          <p:nvPr>
            <p:ph idx="1"/>
          </p:nvPr>
        </p:nvPicPr>
        <p:blipFill>
          <a:blip r:embed="rId2"/>
          <a:stretch>
            <a:fillRect/>
          </a:stretch>
        </p:blipFill>
        <p:spPr>
          <a:xfrm>
            <a:off x="3334574" y="1825625"/>
            <a:ext cx="5522852" cy="4351338"/>
          </a:xfrm>
          <a:prstGeom prst="rect">
            <a:avLst/>
          </a:prstGeom>
        </p:spPr>
      </p:pic>
    </p:spTree>
    <p:extLst>
      <p:ext uri="{BB962C8B-B14F-4D97-AF65-F5344CB8AC3E}">
        <p14:creationId xmlns:p14="http://schemas.microsoft.com/office/powerpoint/2010/main" val="415527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8B3E-8B62-BD25-625F-962C8C7EE752}"/>
              </a:ext>
            </a:extLst>
          </p:cNvPr>
          <p:cNvSpPr>
            <a:spLocks noGrp="1"/>
          </p:cNvSpPr>
          <p:nvPr>
            <p:ph type="title"/>
          </p:nvPr>
        </p:nvSpPr>
        <p:spPr/>
        <p:txBody>
          <a:bodyPr/>
          <a:lstStyle/>
          <a:p>
            <a:r>
              <a:rPr lang="en-US" dirty="0"/>
              <a:t>Definition</a:t>
            </a:r>
          </a:p>
        </p:txBody>
      </p:sp>
      <p:sp>
        <p:nvSpPr>
          <p:cNvPr id="3" name="Content Placeholder 2">
            <a:extLst>
              <a:ext uri="{FF2B5EF4-FFF2-40B4-BE49-F238E27FC236}">
                <a16:creationId xmlns:a16="http://schemas.microsoft.com/office/drawing/2014/main" id="{CC2227B0-9912-14C9-1DD0-F81AF23FD031}"/>
              </a:ext>
            </a:extLst>
          </p:cNvPr>
          <p:cNvSpPr>
            <a:spLocks noGrp="1"/>
          </p:cNvSpPr>
          <p:nvPr>
            <p:ph idx="1"/>
          </p:nvPr>
        </p:nvSpPr>
        <p:spPr/>
        <p:txBody>
          <a:bodyPr/>
          <a:lstStyle/>
          <a:p>
            <a:r>
              <a:rPr lang="en-US" dirty="0"/>
              <a:t>Sudden loss of renal function over hours to days</a:t>
            </a:r>
          </a:p>
          <a:p>
            <a:r>
              <a:rPr lang="en-US" dirty="0"/>
              <a:t>Commonly reflected by rise of creatinine and/or decrease in urine output</a:t>
            </a:r>
          </a:p>
        </p:txBody>
      </p:sp>
    </p:spTree>
    <p:extLst>
      <p:ext uri="{BB962C8B-B14F-4D97-AF65-F5344CB8AC3E}">
        <p14:creationId xmlns:p14="http://schemas.microsoft.com/office/powerpoint/2010/main" val="1960428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568B9-B12D-06C8-A096-9EB6F9FF16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09D239-47F1-816D-386D-4341072B0D2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9FA9FDC-F9B7-C087-6BF9-B3547E1C6614}"/>
              </a:ext>
            </a:extLst>
          </p:cNvPr>
          <p:cNvSpPr>
            <a:spLocks noGrp="1"/>
          </p:cNvSpPr>
          <p:nvPr>
            <p:ph type="title"/>
          </p:nvPr>
        </p:nvSpPr>
        <p:spPr/>
        <p:txBody>
          <a:bodyPr/>
          <a:lstStyle/>
          <a:p>
            <a:r>
              <a:rPr lang="en-US" dirty="0"/>
              <a:t>Case</a:t>
            </a:r>
          </a:p>
        </p:txBody>
      </p:sp>
      <p:sp>
        <p:nvSpPr>
          <p:cNvPr id="5" name="Content Placeholder 4">
            <a:extLst>
              <a:ext uri="{FF2B5EF4-FFF2-40B4-BE49-F238E27FC236}">
                <a16:creationId xmlns:a16="http://schemas.microsoft.com/office/drawing/2014/main" id="{D6BC66A5-9548-F63A-F84B-BC67FF23A88E}"/>
              </a:ext>
            </a:extLst>
          </p:cNvPr>
          <p:cNvSpPr>
            <a:spLocks noGrp="1"/>
          </p:cNvSpPr>
          <p:nvPr>
            <p:ph idx="1"/>
          </p:nvPr>
        </p:nvSpPr>
        <p:spPr/>
        <p:txBody>
          <a:bodyPr/>
          <a:lstStyle/>
          <a:p>
            <a:r>
              <a:rPr lang="en-US" dirty="0"/>
              <a:t>54 year old male with PMH of Cirrhosis due to Hepatitis C (post-treatment) complicated by esophageal varices, hepatic encephalopathy, and ascites requiring paracentesis. Other PMH includes: diabetes type 2, alcohol dependence, tobacco use. He presents to the ED for worsening abdominal pain for the last 3 days.</a:t>
            </a:r>
          </a:p>
          <a:p>
            <a:endParaRPr lang="en-US" dirty="0"/>
          </a:p>
          <a:p>
            <a:r>
              <a:rPr lang="en-US" dirty="0"/>
              <a:t>NKDA</a:t>
            </a:r>
          </a:p>
          <a:p>
            <a:r>
              <a:rPr lang="en-US" dirty="0"/>
              <a:t>Meds: Propranolol 10mg BID, furosemide 40mg, spironolactone 100mg, lactulose, metformin 500mg BID</a:t>
            </a:r>
          </a:p>
        </p:txBody>
      </p:sp>
      <p:sp>
        <p:nvSpPr>
          <p:cNvPr id="2" name="TextBox 1">
            <a:extLst>
              <a:ext uri="{FF2B5EF4-FFF2-40B4-BE49-F238E27FC236}">
                <a16:creationId xmlns:a16="http://schemas.microsoft.com/office/drawing/2014/main" id="{AEE9CA7C-D107-5FAF-FB8C-197C8DFBFFCE}"/>
              </a:ext>
            </a:extLst>
          </p:cNvPr>
          <p:cNvSpPr txBox="1"/>
          <p:nvPr/>
        </p:nvSpPr>
        <p:spPr>
          <a:xfrm>
            <a:off x="7827406" y="2775026"/>
            <a:ext cx="1710981" cy="369332"/>
          </a:xfrm>
          <a:prstGeom prst="rect">
            <a:avLst/>
          </a:prstGeom>
          <a:noFill/>
        </p:spPr>
        <p:txBody>
          <a:bodyPr wrap="none" rtlCol="0">
            <a:spAutoFit/>
          </a:bodyPr>
          <a:lstStyle/>
          <a:p>
            <a:r>
              <a:rPr lang="en-US" dirty="0"/>
              <a:t>RAAS Inhibitors</a:t>
            </a:r>
          </a:p>
        </p:txBody>
      </p:sp>
    </p:spTree>
    <p:extLst>
      <p:ext uri="{BB962C8B-B14F-4D97-AF65-F5344CB8AC3E}">
        <p14:creationId xmlns:p14="http://schemas.microsoft.com/office/powerpoint/2010/main" val="74992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dissolve">
                                      <p:cBhvr>
                                        <p:cTn id="1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E294B-BF6F-2CDD-CC69-FB8107112C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B2173E-7EC8-3960-5120-8A80308E7121}"/>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A997388-7157-B3CD-3EBF-A7AAE350A51A}"/>
              </a:ext>
            </a:extLst>
          </p:cNvPr>
          <p:cNvSpPr>
            <a:spLocks noGrp="1"/>
          </p:cNvSpPr>
          <p:nvPr>
            <p:ph type="title"/>
          </p:nvPr>
        </p:nvSpPr>
        <p:spPr/>
        <p:txBody>
          <a:bodyPr/>
          <a:lstStyle/>
          <a:p>
            <a:r>
              <a:rPr lang="en-US" dirty="0"/>
              <a:t>Case</a:t>
            </a:r>
          </a:p>
        </p:txBody>
      </p:sp>
      <p:sp>
        <p:nvSpPr>
          <p:cNvPr id="5" name="Content Placeholder 4">
            <a:extLst>
              <a:ext uri="{FF2B5EF4-FFF2-40B4-BE49-F238E27FC236}">
                <a16:creationId xmlns:a16="http://schemas.microsoft.com/office/drawing/2014/main" id="{08E69307-6EC3-DF3A-FBA5-CB16347E6AE9}"/>
              </a:ext>
            </a:extLst>
          </p:cNvPr>
          <p:cNvSpPr>
            <a:spLocks noGrp="1"/>
          </p:cNvSpPr>
          <p:nvPr>
            <p:ph idx="1"/>
          </p:nvPr>
        </p:nvSpPr>
        <p:spPr/>
        <p:txBody>
          <a:bodyPr/>
          <a:lstStyle/>
          <a:p>
            <a:r>
              <a:rPr lang="en-US" dirty="0"/>
              <a:t>Vitals:</a:t>
            </a:r>
          </a:p>
          <a:p>
            <a:pPr lvl="1"/>
            <a:r>
              <a:rPr lang="en-US" dirty="0"/>
              <a:t>HR 92, BP 92/54, RR 20, SpO2 96% on RA</a:t>
            </a:r>
          </a:p>
          <a:p>
            <a:r>
              <a:rPr lang="en-US" dirty="0"/>
              <a:t>Physical:</a:t>
            </a:r>
          </a:p>
          <a:p>
            <a:pPr lvl="1"/>
            <a:r>
              <a:rPr lang="en-US" dirty="0"/>
              <a:t>Chronically ill</a:t>
            </a:r>
          </a:p>
          <a:p>
            <a:pPr lvl="1"/>
            <a:r>
              <a:rPr lang="en-US" dirty="0"/>
              <a:t>Jaundice</a:t>
            </a:r>
          </a:p>
          <a:p>
            <a:pPr lvl="1"/>
            <a:r>
              <a:rPr lang="en-US" dirty="0" err="1"/>
              <a:t>Pulm</a:t>
            </a:r>
            <a:r>
              <a:rPr lang="en-US" dirty="0"/>
              <a:t>/CV: WNL </a:t>
            </a:r>
          </a:p>
          <a:p>
            <a:pPr lvl="1"/>
            <a:r>
              <a:rPr lang="en-US" dirty="0"/>
              <a:t>Abd: Distended with +fluid wave, mild tenderness</a:t>
            </a:r>
          </a:p>
          <a:p>
            <a:pPr lvl="1"/>
            <a:r>
              <a:rPr lang="en-US" dirty="0"/>
              <a:t>Ext: 1-2+ BLE edema</a:t>
            </a:r>
          </a:p>
        </p:txBody>
      </p:sp>
    </p:spTree>
    <p:extLst>
      <p:ext uri="{BB962C8B-B14F-4D97-AF65-F5344CB8AC3E}">
        <p14:creationId xmlns:p14="http://schemas.microsoft.com/office/powerpoint/2010/main" val="587212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07E03-074F-4636-8467-F58920925B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04C792E-6138-8D5A-04EA-E73E4CE5D960}"/>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F12B513-E20B-D428-DFD0-00CB9C3C5E6A}"/>
              </a:ext>
            </a:extLst>
          </p:cNvPr>
          <p:cNvSpPr>
            <a:spLocks noGrp="1"/>
          </p:cNvSpPr>
          <p:nvPr>
            <p:ph type="title"/>
          </p:nvPr>
        </p:nvSpPr>
        <p:spPr/>
        <p:txBody>
          <a:bodyPr/>
          <a:lstStyle/>
          <a:p>
            <a:r>
              <a:rPr lang="en-US" dirty="0"/>
              <a:t>Case</a:t>
            </a:r>
          </a:p>
        </p:txBody>
      </p:sp>
      <p:sp>
        <p:nvSpPr>
          <p:cNvPr id="5" name="Content Placeholder 4">
            <a:extLst>
              <a:ext uri="{FF2B5EF4-FFF2-40B4-BE49-F238E27FC236}">
                <a16:creationId xmlns:a16="http://schemas.microsoft.com/office/drawing/2014/main" id="{0779D449-F735-93BA-BE3E-9B08293329F2}"/>
              </a:ext>
            </a:extLst>
          </p:cNvPr>
          <p:cNvSpPr>
            <a:spLocks noGrp="1"/>
          </p:cNvSpPr>
          <p:nvPr>
            <p:ph idx="1"/>
          </p:nvPr>
        </p:nvSpPr>
        <p:spPr/>
        <p:txBody>
          <a:bodyPr/>
          <a:lstStyle/>
          <a:p>
            <a:r>
              <a:rPr lang="en-US" dirty="0"/>
              <a:t>CMP: Na 129, K 3.6, Cl 94, CO2 20, Cr 1</a:t>
            </a:r>
          </a:p>
          <a:p>
            <a:r>
              <a:rPr lang="en-US" dirty="0"/>
              <a:t>LFT: T. Bili 10, ALT 10, AST 12, Alb 2.7, </a:t>
            </a:r>
            <a:r>
              <a:rPr lang="en-US" dirty="0" err="1"/>
              <a:t>T.Prot</a:t>
            </a:r>
            <a:r>
              <a:rPr lang="en-US" dirty="0"/>
              <a:t> 5.6</a:t>
            </a:r>
          </a:p>
          <a:p>
            <a:r>
              <a:rPr lang="en-US" dirty="0"/>
              <a:t>CBC: WBC 12, Hgb 11.2, PLT 112</a:t>
            </a:r>
          </a:p>
          <a:p>
            <a:r>
              <a:rPr lang="en-US" dirty="0"/>
              <a:t>INR 1.6</a:t>
            </a:r>
          </a:p>
          <a:p>
            <a:endParaRPr lang="en-US" dirty="0"/>
          </a:p>
          <a:p>
            <a:r>
              <a:rPr lang="en-US" dirty="0"/>
              <a:t>UA: 2+ </a:t>
            </a:r>
            <a:r>
              <a:rPr lang="en-US" dirty="0" err="1"/>
              <a:t>urobilogen</a:t>
            </a:r>
            <a:endParaRPr lang="en-US" dirty="0"/>
          </a:p>
          <a:p>
            <a:r>
              <a:rPr lang="en-US" dirty="0"/>
              <a:t>Urine Studies: Una &lt;10, </a:t>
            </a:r>
            <a:r>
              <a:rPr lang="en-US" dirty="0" err="1"/>
              <a:t>Ucr</a:t>
            </a:r>
            <a:r>
              <a:rPr lang="en-US" dirty="0"/>
              <a:t> 60</a:t>
            </a:r>
          </a:p>
          <a:p>
            <a:endParaRPr lang="en-US" dirty="0"/>
          </a:p>
        </p:txBody>
      </p:sp>
    </p:spTree>
    <p:extLst>
      <p:ext uri="{BB962C8B-B14F-4D97-AF65-F5344CB8AC3E}">
        <p14:creationId xmlns:p14="http://schemas.microsoft.com/office/powerpoint/2010/main" val="3968944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Hepato-Renal Syndrome</a:t>
            </a:r>
          </a:p>
        </p:txBody>
      </p:sp>
      <p:pic>
        <p:nvPicPr>
          <p:cNvPr id="6" name="Content Placeholder 5">
            <a:extLst>
              <a:ext uri="{FF2B5EF4-FFF2-40B4-BE49-F238E27FC236}">
                <a16:creationId xmlns:a16="http://schemas.microsoft.com/office/drawing/2014/main" id="{11733145-C98E-79B5-42ED-275973F04710}"/>
              </a:ext>
            </a:extLst>
          </p:cNvPr>
          <p:cNvPicPr>
            <a:picLocks noGrp="1" noChangeAspect="1"/>
          </p:cNvPicPr>
          <p:nvPr>
            <p:ph idx="1"/>
          </p:nvPr>
        </p:nvPicPr>
        <p:blipFill>
          <a:blip r:embed="rId3"/>
          <a:stretch>
            <a:fillRect/>
          </a:stretch>
        </p:blipFill>
        <p:spPr>
          <a:xfrm>
            <a:off x="601772" y="1777430"/>
            <a:ext cx="10752028" cy="3863092"/>
          </a:xfrm>
        </p:spPr>
      </p:pic>
      <p:sp>
        <p:nvSpPr>
          <p:cNvPr id="9" name="TextBox 8">
            <a:extLst>
              <a:ext uri="{FF2B5EF4-FFF2-40B4-BE49-F238E27FC236}">
                <a16:creationId xmlns:a16="http://schemas.microsoft.com/office/drawing/2014/main" id="{6966E84A-4637-A69A-FCB3-7B6FDDC706A5}"/>
              </a:ext>
            </a:extLst>
          </p:cNvPr>
          <p:cNvSpPr txBox="1"/>
          <p:nvPr/>
        </p:nvSpPr>
        <p:spPr>
          <a:xfrm>
            <a:off x="8616325" y="6311900"/>
            <a:ext cx="1949765" cy="276999"/>
          </a:xfrm>
          <a:prstGeom prst="rect">
            <a:avLst/>
          </a:prstGeom>
          <a:noFill/>
        </p:spPr>
        <p:txBody>
          <a:bodyPr wrap="none" rtlCol="0">
            <a:spAutoFit/>
          </a:bodyPr>
          <a:lstStyle/>
          <a:p>
            <a:r>
              <a:rPr lang="en-US" sz="1200" dirty="0" err="1"/>
              <a:t>Cullaro</a:t>
            </a:r>
            <a:r>
              <a:rPr lang="en-US" sz="1200" dirty="0"/>
              <a:t>, G. et al. CJASN 2022</a:t>
            </a:r>
          </a:p>
        </p:txBody>
      </p:sp>
    </p:spTree>
    <p:extLst>
      <p:ext uri="{BB962C8B-B14F-4D97-AF65-F5344CB8AC3E}">
        <p14:creationId xmlns:p14="http://schemas.microsoft.com/office/powerpoint/2010/main" val="2166455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E087-EF9F-B3C9-8033-EDE98B85F959}"/>
              </a:ext>
            </a:extLst>
          </p:cNvPr>
          <p:cNvSpPr>
            <a:spLocks noGrp="1"/>
          </p:cNvSpPr>
          <p:nvPr>
            <p:ph type="title"/>
          </p:nvPr>
        </p:nvSpPr>
        <p:spPr/>
        <p:txBody>
          <a:bodyPr/>
          <a:lstStyle/>
          <a:p>
            <a:r>
              <a:rPr lang="en-US" dirty="0"/>
              <a:t>How did you get through your process</a:t>
            </a:r>
          </a:p>
        </p:txBody>
      </p:sp>
      <p:sp>
        <p:nvSpPr>
          <p:cNvPr id="3" name="Content Placeholder 2">
            <a:extLst>
              <a:ext uri="{FF2B5EF4-FFF2-40B4-BE49-F238E27FC236}">
                <a16:creationId xmlns:a16="http://schemas.microsoft.com/office/drawing/2014/main" id="{70E036AC-2054-F7E5-3220-CA13AA7876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7265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D30C-1016-B510-70D0-C878EF7CBD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05BF1C-81B6-179C-1753-69D01A49747A}"/>
              </a:ext>
            </a:extLst>
          </p:cNvPr>
          <p:cNvSpPr>
            <a:spLocks noGrp="1"/>
          </p:cNvSpPr>
          <p:nvPr>
            <p:ph idx="1"/>
          </p:nvPr>
        </p:nvSpPr>
        <p:spPr/>
        <p:txBody>
          <a:bodyPr/>
          <a:lstStyle/>
          <a:p>
            <a:endParaRPr lang="en-US"/>
          </a:p>
        </p:txBody>
      </p:sp>
      <p:sp>
        <p:nvSpPr>
          <p:cNvPr id="4" name="Rounded Rectangle 3">
            <a:extLst>
              <a:ext uri="{FF2B5EF4-FFF2-40B4-BE49-F238E27FC236}">
                <a16:creationId xmlns:a16="http://schemas.microsoft.com/office/drawing/2014/main" id="{4B4968B2-FF87-300B-B968-DADC95560EE8}"/>
              </a:ext>
            </a:extLst>
          </p:cNvPr>
          <p:cNvSpPr/>
          <p:nvPr/>
        </p:nvSpPr>
        <p:spPr>
          <a:xfrm>
            <a:off x="4718221" y="262302"/>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Acute Kidney Injury</a:t>
            </a:r>
          </a:p>
        </p:txBody>
      </p:sp>
      <p:sp>
        <p:nvSpPr>
          <p:cNvPr id="5" name="Rounded Rectangle 4">
            <a:extLst>
              <a:ext uri="{FF2B5EF4-FFF2-40B4-BE49-F238E27FC236}">
                <a16:creationId xmlns:a16="http://schemas.microsoft.com/office/drawing/2014/main" id="{0E807876-12AE-329F-BEC1-6B5539BA62C4}"/>
              </a:ext>
            </a:extLst>
          </p:cNvPr>
          <p:cNvSpPr/>
          <p:nvPr/>
        </p:nvSpPr>
        <p:spPr>
          <a:xfrm>
            <a:off x="1602801" y="2181610"/>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Pre-Renal</a:t>
            </a:r>
          </a:p>
          <a:p>
            <a:pPr algn="ctr"/>
            <a:r>
              <a:rPr lang="en-US" dirty="0"/>
              <a:t>(low flow)</a:t>
            </a:r>
          </a:p>
        </p:txBody>
      </p:sp>
      <p:sp>
        <p:nvSpPr>
          <p:cNvPr id="6" name="Rounded Rectangle 5">
            <a:extLst>
              <a:ext uri="{FF2B5EF4-FFF2-40B4-BE49-F238E27FC236}">
                <a16:creationId xmlns:a16="http://schemas.microsoft.com/office/drawing/2014/main" id="{E65E4CD4-155D-3BA5-92CB-7AD0ED2060F9}"/>
              </a:ext>
            </a:extLst>
          </p:cNvPr>
          <p:cNvSpPr/>
          <p:nvPr/>
        </p:nvSpPr>
        <p:spPr>
          <a:xfrm>
            <a:off x="4718221" y="2199229"/>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Intrinsic</a:t>
            </a:r>
          </a:p>
        </p:txBody>
      </p:sp>
      <p:sp>
        <p:nvSpPr>
          <p:cNvPr id="7" name="Rounded Rectangle 6">
            <a:extLst>
              <a:ext uri="{FF2B5EF4-FFF2-40B4-BE49-F238E27FC236}">
                <a16:creationId xmlns:a16="http://schemas.microsoft.com/office/drawing/2014/main" id="{720A6898-6167-9306-D331-9E615B5E7FA2}"/>
              </a:ext>
            </a:extLst>
          </p:cNvPr>
          <p:cNvSpPr/>
          <p:nvPr/>
        </p:nvSpPr>
        <p:spPr>
          <a:xfrm>
            <a:off x="7833642" y="2199229"/>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Post-Renal</a:t>
            </a:r>
          </a:p>
          <a:p>
            <a:pPr algn="ctr"/>
            <a:r>
              <a:rPr lang="en-US" dirty="0"/>
              <a:t>(obstructive)</a:t>
            </a:r>
          </a:p>
        </p:txBody>
      </p:sp>
    </p:spTree>
    <p:extLst>
      <p:ext uri="{BB962C8B-B14F-4D97-AF65-F5344CB8AC3E}">
        <p14:creationId xmlns:p14="http://schemas.microsoft.com/office/powerpoint/2010/main" val="2419902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Disclosures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Medical Advisory Committee – Alexion, atypical HUS</a:t>
            </a:r>
          </a:p>
          <a:p>
            <a:r>
              <a:rPr lang="en-US" dirty="0"/>
              <a:t>Speakers Bureau - Natera</a:t>
            </a:r>
          </a:p>
        </p:txBody>
      </p:sp>
    </p:spTree>
    <p:extLst>
      <p:ext uri="{BB962C8B-B14F-4D97-AF65-F5344CB8AC3E}">
        <p14:creationId xmlns:p14="http://schemas.microsoft.com/office/powerpoint/2010/main" val="2885298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879BC-4F63-257A-6F33-A0DD35F89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1E368B-0E7A-ED9A-6CA0-3B582CE830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B6E694-6272-ECA9-13F3-1507452B7BCB}"/>
              </a:ext>
            </a:extLst>
          </p:cNvPr>
          <p:cNvSpPr>
            <a:spLocks noGrp="1"/>
          </p:cNvSpPr>
          <p:nvPr>
            <p:ph idx="1"/>
          </p:nvPr>
        </p:nvSpPr>
        <p:spPr/>
        <p:txBody>
          <a:bodyPr/>
          <a:lstStyle/>
          <a:p>
            <a:endParaRPr lang="en-US"/>
          </a:p>
        </p:txBody>
      </p:sp>
      <p:sp>
        <p:nvSpPr>
          <p:cNvPr id="4" name="Rounded Rectangle 3">
            <a:extLst>
              <a:ext uri="{FF2B5EF4-FFF2-40B4-BE49-F238E27FC236}">
                <a16:creationId xmlns:a16="http://schemas.microsoft.com/office/drawing/2014/main" id="{70F5949A-1F91-3785-6031-3900900554F8}"/>
              </a:ext>
            </a:extLst>
          </p:cNvPr>
          <p:cNvSpPr/>
          <p:nvPr/>
        </p:nvSpPr>
        <p:spPr>
          <a:xfrm>
            <a:off x="4718221" y="262302"/>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Acute Kidney Injury</a:t>
            </a:r>
          </a:p>
        </p:txBody>
      </p:sp>
      <p:sp>
        <p:nvSpPr>
          <p:cNvPr id="5" name="Rounded Rectangle 4">
            <a:extLst>
              <a:ext uri="{FF2B5EF4-FFF2-40B4-BE49-F238E27FC236}">
                <a16:creationId xmlns:a16="http://schemas.microsoft.com/office/drawing/2014/main" id="{3AC9C550-2C41-DB7D-FD8A-241D385E718E}"/>
              </a:ext>
            </a:extLst>
          </p:cNvPr>
          <p:cNvSpPr/>
          <p:nvPr/>
        </p:nvSpPr>
        <p:spPr>
          <a:xfrm>
            <a:off x="1602801" y="2181610"/>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Pre-Renal</a:t>
            </a:r>
          </a:p>
          <a:p>
            <a:pPr algn="ctr"/>
            <a:r>
              <a:rPr lang="en-US" dirty="0"/>
              <a:t>(low flow) 30%</a:t>
            </a:r>
          </a:p>
        </p:txBody>
      </p:sp>
      <p:sp>
        <p:nvSpPr>
          <p:cNvPr id="6" name="Rounded Rectangle 5">
            <a:extLst>
              <a:ext uri="{FF2B5EF4-FFF2-40B4-BE49-F238E27FC236}">
                <a16:creationId xmlns:a16="http://schemas.microsoft.com/office/drawing/2014/main" id="{99BFC51A-34CB-75E9-AC7C-15C69CD8CBFE}"/>
              </a:ext>
            </a:extLst>
          </p:cNvPr>
          <p:cNvSpPr/>
          <p:nvPr/>
        </p:nvSpPr>
        <p:spPr>
          <a:xfrm>
            <a:off x="4718221" y="2199229"/>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Intrinsic</a:t>
            </a:r>
          </a:p>
        </p:txBody>
      </p:sp>
      <p:sp>
        <p:nvSpPr>
          <p:cNvPr id="7" name="Rounded Rectangle 6">
            <a:extLst>
              <a:ext uri="{FF2B5EF4-FFF2-40B4-BE49-F238E27FC236}">
                <a16:creationId xmlns:a16="http://schemas.microsoft.com/office/drawing/2014/main" id="{C7707CBC-EC34-D9C6-1A01-70CA029A3FD0}"/>
              </a:ext>
            </a:extLst>
          </p:cNvPr>
          <p:cNvSpPr/>
          <p:nvPr/>
        </p:nvSpPr>
        <p:spPr>
          <a:xfrm>
            <a:off x="7833642" y="2199229"/>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Post-Renal</a:t>
            </a:r>
          </a:p>
          <a:p>
            <a:pPr algn="ctr"/>
            <a:r>
              <a:rPr lang="en-US" dirty="0"/>
              <a:t>(obstructive) 10%</a:t>
            </a:r>
          </a:p>
        </p:txBody>
      </p:sp>
      <p:sp>
        <p:nvSpPr>
          <p:cNvPr id="8" name="Rounded Rectangle 7">
            <a:extLst>
              <a:ext uri="{FF2B5EF4-FFF2-40B4-BE49-F238E27FC236}">
                <a16:creationId xmlns:a16="http://schemas.microsoft.com/office/drawing/2014/main" id="{186A2A74-C207-3C56-F57E-7501E46699BF}"/>
              </a:ext>
            </a:extLst>
          </p:cNvPr>
          <p:cNvSpPr/>
          <p:nvPr/>
        </p:nvSpPr>
        <p:spPr>
          <a:xfrm>
            <a:off x="371895" y="4482869"/>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Glomerular</a:t>
            </a:r>
          </a:p>
        </p:txBody>
      </p:sp>
      <p:sp>
        <p:nvSpPr>
          <p:cNvPr id="9" name="Rounded Rectangle 8">
            <a:extLst>
              <a:ext uri="{FF2B5EF4-FFF2-40B4-BE49-F238E27FC236}">
                <a16:creationId xmlns:a16="http://schemas.microsoft.com/office/drawing/2014/main" id="{1C2ECD1C-0F67-C895-512C-A30CDF5318C4}"/>
              </a:ext>
            </a:extLst>
          </p:cNvPr>
          <p:cNvSpPr/>
          <p:nvPr/>
        </p:nvSpPr>
        <p:spPr>
          <a:xfrm>
            <a:off x="3340443" y="4482869"/>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Tubular (ATN) 50%</a:t>
            </a:r>
          </a:p>
        </p:txBody>
      </p:sp>
      <p:sp>
        <p:nvSpPr>
          <p:cNvPr id="10" name="Rounded Rectangle 9">
            <a:extLst>
              <a:ext uri="{FF2B5EF4-FFF2-40B4-BE49-F238E27FC236}">
                <a16:creationId xmlns:a16="http://schemas.microsoft.com/office/drawing/2014/main" id="{75A1B333-D3B3-26AC-7F6F-2EA63A1652DA}"/>
              </a:ext>
            </a:extLst>
          </p:cNvPr>
          <p:cNvSpPr/>
          <p:nvPr/>
        </p:nvSpPr>
        <p:spPr>
          <a:xfrm>
            <a:off x="6222494" y="4482868"/>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Interstitium</a:t>
            </a:r>
            <a:r>
              <a:rPr lang="en-US" dirty="0"/>
              <a:t> (AIN)</a:t>
            </a:r>
          </a:p>
        </p:txBody>
      </p:sp>
      <p:sp>
        <p:nvSpPr>
          <p:cNvPr id="11" name="Rounded Rectangle 10">
            <a:extLst>
              <a:ext uri="{FF2B5EF4-FFF2-40B4-BE49-F238E27FC236}">
                <a16:creationId xmlns:a16="http://schemas.microsoft.com/office/drawing/2014/main" id="{F03D7A22-E3E0-13A2-5491-157D9378E2C7}"/>
              </a:ext>
            </a:extLst>
          </p:cNvPr>
          <p:cNvSpPr/>
          <p:nvPr/>
        </p:nvSpPr>
        <p:spPr>
          <a:xfrm>
            <a:off x="9191042" y="4482868"/>
            <a:ext cx="2755557" cy="12851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Vascular</a:t>
            </a:r>
          </a:p>
        </p:txBody>
      </p:sp>
    </p:spTree>
    <p:extLst>
      <p:ext uri="{BB962C8B-B14F-4D97-AF65-F5344CB8AC3E}">
        <p14:creationId xmlns:p14="http://schemas.microsoft.com/office/powerpoint/2010/main" val="1113866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FE500-B555-723B-DE58-596F0E0C2A0C}"/>
              </a:ext>
            </a:extLst>
          </p:cNvPr>
          <p:cNvSpPr>
            <a:spLocks noGrp="1"/>
          </p:cNvSpPr>
          <p:nvPr>
            <p:ph type="title"/>
          </p:nvPr>
        </p:nvSpPr>
        <p:spPr/>
        <p:txBody>
          <a:bodyPr/>
          <a:lstStyle/>
          <a:p>
            <a:r>
              <a:rPr lang="en-US" dirty="0"/>
              <a:t>Diagnostic Work-up</a:t>
            </a:r>
          </a:p>
        </p:txBody>
      </p:sp>
      <p:sp>
        <p:nvSpPr>
          <p:cNvPr id="3" name="Content Placeholder 2">
            <a:extLst>
              <a:ext uri="{FF2B5EF4-FFF2-40B4-BE49-F238E27FC236}">
                <a16:creationId xmlns:a16="http://schemas.microsoft.com/office/drawing/2014/main" id="{CE6688FD-F61B-79A9-38E7-6A81B73CD197}"/>
              </a:ext>
            </a:extLst>
          </p:cNvPr>
          <p:cNvSpPr>
            <a:spLocks noGrp="1"/>
          </p:cNvSpPr>
          <p:nvPr>
            <p:ph idx="1"/>
          </p:nvPr>
        </p:nvSpPr>
        <p:spPr/>
        <p:txBody>
          <a:bodyPr/>
          <a:lstStyle/>
          <a:p>
            <a:r>
              <a:rPr lang="en-US" dirty="0"/>
              <a:t>What are you doing with your work-up? </a:t>
            </a:r>
          </a:p>
          <a:p>
            <a:endParaRPr lang="en-US" dirty="0"/>
          </a:p>
          <a:p>
            <a:r>
              <a:rPr lang="en-US" dirty="0"/>
              <a:t>Help rule-in or rule-out causes</a:t>
            </a:r>
          </a:p>
          <a:p>
            <a:endParaRPr lang="en-US" dirty="0"/>
          </a:p>
          <a:p>
            <a:r>
              <a:rPr lang="en-US" dirty="0"/>
              <a:t>To differentiate through your differential</a:t>
            </a:r>
          </a:p>
        </p:txBody>
      </p:sp>
    </p:spTree>
    <p:extLst>
      <p:ext uri="{BB962C8B-B14F-4D97-AF65-F5344CB8AC3E}">
        <p14:creationId xmlns:p14="http://schemas.microsoft.com/office/powerpoint/2010/main" val="2713465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0030-6979-612F-EB2E-2CCD7A32A69B}"/>
              </a:ext>
            </a:extLst>
          </p:cNvPr>
          <p:cNvSpPr>
            <a:spLocks noGrp="1"/>
          </p:cNvSpPr>
          <p:nvPr>
            <p:ph type="title"/>
          </p:nvPr>
        </p:nvSpPr>
        <p:spPr/>
        <p:txBody>
          <a:bodyPr/>
          <a:lstStyle/>
          <a:p>
            <a:r>
              <a:rPr lang="en-US" dirty="0"/>
              <a:t>What are some things we ant to look at?</a:t>
            </a:r>
          </a:p>
        </p:txBody>
      </p:sp>
      <p:sp>
        <p:nvSpPr>
          <p:cNvPr id="3" name="Content Placeholder 2">
            <a:extLst>
              <a:ext uri="{FF2B5EF4-FFF2-40B4-BE49-F238E27FC236}">
                <a16:creationId xmlns:a16="http://schemas.microsoft.com/office/drawing/2014/main" id="{A7C48D19-42EF-C7B8-C516-604E45E3957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68333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3ABD-E487-39F5-8EE9-997ED2243D8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B620C3A-8A8E-5EB2-99D1-E6071E798CD9}"/>
              </a:ext>
            </a:extLst>
          </p:cNvPr>
          <p:cNvSpPr>
            <a:spLocks noGrp="1"/>
          </p:cNvSpPr>
          <p:nvPr>
            <p:ph idx="1"/>
          </p:nvPr>
        </p:nvSpPr>
        <p:spPr/>
        <p:txBody>
          <a:bodyPr/>
          <a:lstStyle/>
          <a:p>
            <a:r>
              <a:rPr lang="en-US" dirty="0"/>
              <a:t>Baseline levels – is it an AKI?</a:t>
            </a:r>
          </a:p>
          <a:p>
            <a:r>
              <a:rPr lang="en-US" dirty="0"/>
              <a:t>History</a:t>
            </a:r>
          </a:p>
          <a:p>
            <a:pPr lvl="1"/>
            <a:r>
              <a:rPr lang="en-US" dirty="0"/>
              <a:t>Recent Events</a:t>
            </a:r>
          </a:p>
          <a:p>
            <a:pPr lvl="1"/>
            <a:r>
              <a:rPr lang="en-US" dirty="0"/>
              <a:t>Medications (changes)</a:t>
            </a:r>
          </a:p>
          <a:p>
            <a:pPr lvl="1"/>
            <a:r>
              <a:rPr lang="en-US" dirty="0"/>
              <a:t>Family History</a:t>
            </a:r>
          </a:p>
          <a:p>
            <a:r>
              <a:rPr lang="en-US" dirty="0"/>
              <a:t>Vital Signs</a:t>
            </a:r>
          </a:p>
          <a:p>
            <a:r>
              <a:rPr lang="en-US" dirty="0"/>
              <a:t>Exam</a:t>
            </a:r>
          </a:p>
          <a:p>
            <a:pPr marL="0" indent="0">
              <a:buNone/>
            </a:pPr>
            <a:endParaRPr lang="en-US" dirty="0"/>
          </a:p>
        </p:txBody>
      </p:sp>
    </p:spTree>
    <p:extLst>
      <p:ext uri="{BB962C8B-B14F-4D97-AF65-F5344CB8AC3E}">
        <p14:creationId xmlns:p14="http://schemas.microsoft.com/office/powerpoint/2010/main" val="346265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9B8F-417F-48EF-2EEE-8BD57989E5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EEB39B-52D1-9B4F-633C-8B1A0F748336}"/>
              </a:ext>
            </a:extLst>
          </p:cNvPr>
          <p:cNvSpPr>
            <a:spLocks noGrp="1"/>
          </p:cNvSpPr>
          <p:nvPr>
            <p:ph sz="half" idx="1"/>
          </p:nvPr>
        </p:nvSpPr>
        <p:spPr/>
        <p:txBody>
          <a:bodyPr/>
          <a:lstStyle/>
          <a:p>
            <a:r>
              <a:rPr lang="en-US" dirty="0"/>
              <a:t>Metabolic Panel</a:t>
            </a:r>
          </a:p>
          <a:p>
            <a:r>
              <a:rPr lang="en-US" dirty="0"/>
              <a:t>Urinalysis with microscopy</a:t>
            </a:r>
          </a:p>
          <a:p>
            <a:r>
              <a:rPr lang="en-US" dirty="0"/>
              <a:t>Urine Electrolytes (Na, Urea)</a:t>
            </a:r>
          </a:p>
          <a:p>
            <a:r>
              <a:rPr lang="en-US" dirty="0"/>
              <a:t>Urine Protein/Creatinine (albumin)</a:t>
            </a:r>
          </a:p>
          <a:p>
            <a:r>
              <a:rPr lang="en-US" dirty="0"/>
              <a:t>Any other specifics based on history</a:t>
            </a:r>
          </a:p>
        </p:txBody>
      </p:sp>
      <p:sp>
        <p:nvSpPr>
          <p:cNvPr id="4" name="Content Placeholder 3">
            <a:extLst>
              <a:ext uri="{FF2B5EF4-FFF2-40B4-BE49-F238E27FC236}">
                <a16:creationId xmlns:a16="http://schemas.microsoft.com/office/drawing/2014/main" id="{5C36CCEB-E12D-173B-7F19-DED7A7650ABD}"/>
              </a:ext>
            </a:extLst>
          </p:cNvPr>
          <p:cNvSpPr>
            <a:spLocks noGrp="1"/>
          </p:cNvSpPr>
          <p:nvPr>
            <p:ph sz="half" idx="2"/>
          </p:nvPr>
        </p:nvSpPr>
        <p:spPr/>
        <p:txBody>
          <a:bodyPr/>
          <a:lstStyle/>
          <a:p>
            <a:r>
              <a:rPr lang="en-US" dirty="0"/>
              <a:t>Imaging</a:t>
            </a:r>
          </a:p>
          <a:p>
            <a:pPr lvl="1"/>
            <a:r>
              <a:rPr lang="en-US" dirty="0"/>
              <a:t>Bladder Scan</a:t>
            </a:r>
          </a:p>
          <a:p>
            <a:pPr lvl="1"/>
            <a:r>
              <a:rPr lang="en-US" dirty="0"/>
              <a:t>Abdominal/Retroperitoneal Ultrasound</a:t>
            </a:r>
          </a:p>
          <a:p>
            <a:pPr lvl="1"/>
            <a:r>
              <a:rPr lang="en-US" dirty="0"/>
              <a:t>CT Scan</a:t>
            </a:r>
          </a:p>
          <a:p>
            <a:pPr marL="0" indent="0">
              <a:buNone/>
            </a:pPr>
            <a:endParaRPr lang="en-US" dirty="0"/>
          </a:p>
          <a:p>
            <a:pPr marL="0" indent="0">
              <a:buNone/>
            </a:pPr>
            <a:endParaRPr lang="en-US" dirty="0"/>
          </a:p>
          <a:p>
            <a:r>
              <a:rPr lang="en-US" dirty="0"/>
              <a:t>Intravascular Volume Status</a:t>
            </a:r>
          </a:p>
          <a:p>
            <a:endParaRPr lang="en-US" dirty="0"/>
          </a:p>
        </p:txBody>
      </p:sp>
    </p:spTree>
    <p:extLst>
      <p:ext uri="{BB962C8B-B14F-4D97-AF65-F5344CB8AC3E}">
        <p14:creationId xmlns:p14="http://schemas.microsoft.com/office/powerpoint/2010/main" val="763293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C82B0-6CDF-C676-82E3-111D6679FB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C2157F-9C19-6455-775F-5CEEB5DB4C47}"/>
              </a:ext>
            </a:extLst>
          </p:cNvPr>
          <p:cNvSpPr>
            <a:spLocks noGrp="1"/>
          </p:cNvSpPr>
          <p:nvPr>
            <p:ph idx="1"/>
          </p:nvPr>
        </p:nvSpPr>
        <p:spPr/>
        <p:txBody>
          <a:bodyPr/>
          <a:lstStyle/>
          <a:p>
            <a:endParaRPr lang="en-US"/>
          </a:p>
        </p:txBody>
      </p:sp>
      <p:pic>
        <p:nvPicPr>
          <p:cNvPr id="4" name="Image 0" descr="preencoded.png">
            <a:extLst>
              <a:ext uri="{FF2B5EF4-FFF2-40B4-BE49-F238E27FC236}">
                <a16:creationId xmlns:a16="http://schemas.microsoft.com/office/drawing/2014/main" id="{77940B91-16E3-2A45-B58F-8ED8B1D86BF2}"/>
              </a:ext>
            </a:extLst>
          </p:cNvPr>
          <p:cNvPicPr>
            <a:picLocks noChangeAspect="1"/>
          </p:cNvPicPr>
          <p:nvPr>
            <p:custDataLst>
              <p:tags r:id="rId1"/>
            </p:custDataLst>
          </p:nvPr>
        </p:nvPicPr>
        <p:blipFill>
          <a:blip r:embed="rId3"/>
          <a:stretch>
            <a:fillRect/>
          </a:stretch>
        </p:blipFill>
        <p:spPr>
          <a:xfrm>
            <a:off x="1720516" y="54047"/>
            <a:ext cx="8750968" cy="6749905"/>
          </a:xfrm>
          <a:prstGeom prst="rect">
            <a:avLst/>
          </a:prstGeom>
        </p:spPr>
      </p:pic>
    </p:spTree>
    <p:extLst>
      <p:ext uri="{BB962C8B-B14F-4D97-AF65-F5344CB8AC3E}">
        <p14:creationId xmlns:p14="http://schemas.microsoft.com/office/powerpoint/2010/main" val="524846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0047-082C-E542-B5CE-469A6866DA7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79D4152-D026-A440-9CA9-5B91B71D0759}"/>
              </a:ext>
            </a:extLst>
          </p:cNvPr>
          <p:cNvPicPr>
            <a:picLocks noGrp="1" noChangeAspect="1"/>
          </p:cNvPicPr>
          <p:nvPr>
            <p:ph idx="1"/>
          </p:nvPr>
        </p:nvPicPr>
        <p:blipFill>
          <a:blip r:embed="rId2"/>
          <a:stretch>
            <a:fillRect/>
          </a:stretch>
        </p:blipFill>
        <p:spPr>
          <a:xfrm>
            <a:off x="165788" y="-1"/>
            <a:ext cx="12026211" cy="5868907"/>
          </a:xfrm>
        </p:spPr>
      </p:pic>
      <p:sp>
        <p:nvSpPr>
          <p:cNvPr id="6" name="TextBox 5">
            <a:extLst>
              <a:ext uri="{FF2B5EF4-FFF2-40B4-BE49-F238E27FC236}">
                <a16:creationId xmlns:a16="http://schemas.microsoft.com/office/drawing/2014/main" id="{B1D9E665-B4F1-6F47-A26E-F1DBFF7AB49D}"/>
              </a:ext>
            </a:extLst>
          </p:cNvPr>
          <p:cNvSpPr txBox="1"/>
          <p:nvPr/>
        </p:nvSpPr>
        <p:spPr>
          <a:xfrm>
            <a:off x="2405742" y="5908376"/>
            <a:ext cx="7109639" cy="646331"/>
          </a:xfrm>
          <a:prstGeom prst="rect">
            <a:avLst/>
          </a:prstGeom>
          <a:noFill/>
        </p:spPr>
        <p:txBody>
          <a:bodyPr wrap="none" rtlCol="0">
            <a:spAutoFit/>
          </a:bodyPr>
          <a:lstStyle/>
          <a:p>
            <a:r>
              <a:rPr lang="en-US" dirty="0">
                <a:solidFill>
                  <a:srgbClr val="00B050"/>
                </a:solidFill>
              </a:rPr>
              <a:t>Filter/Secrete = Green</a:t>
            </a:r>
            <a:r>
              <a:rPr lang="en-US" dirty="0">
                <a:solidFill>
                  <a:schemeClr val="accent6">
                    <a:lumMod val="75000"/>
                  </a:schemeClr>
                </a:solidFill>
              </a:rPr>
              <a:t>	</a:t>
            </a:r>
            <a:r>
              <a:rPr lang="en-US" dirty="0"/>
              <a:t>	</a:t>
            </a:r>
            <a:r>
              <a:rPr lang="en-US" dirty="0">
                <a:solidFill>
                  <a:schemeClr val="accent5"/>
                </a:solidFill>
              </a:rPr>
              <a:t>Resorb = Orange</a:t>
            </a:r>
            <a:r>
              <a:rPr lang="en-US" dirty="0">
                <a:solidFill>
                  <a:srgbClr val="FFC000"/>
                </a:solidFill>
              </a:rPr>
              <a:t>	</a:t>
            </a:r>
            <a:r>
              <a:rPr lang="en-US" dirty="0"/>
              <a:t>	</a:t>
            </a:r>
            <a:r>
              <a:rPr lang="en-US" dirty="0">
                <a:solidFill>
                  <a:srgbClr val="0070C0"/>
                </a:solidFill>
              </a:rPr>
              <a:t>Disease = Blue</a:t>
            </a:r>
            <a:r>
              <a:rPr lang="en-US" dirty="0"/>
              <a:t>	</a:t>
            </a:r>
          </a:p>
          <a:p>
            <a:r>
              <a:rPr lang="en-US" dirty="0">
                <a:solidFill>
                  <a:srgbClr val="FF0000"/>
                </a:solidFill>
              </a:rPr>
              <a:t>Drugs = Red			</a:t>
            </a:r>
            <a:r>
              <a:rPr lang="en-US" dirty="0"/>
              <a:t>	</a:t>
            </a:r>
            <a:r>
              <a:rPr lang="en-US" dirty="0">
                <a:solidFill>
                  <a:srgbClr val="7030A0"/>
                </a:solidFill>
              </a:rPr>
              <a:t>Hormone= Purple	</a:t>
            </a:r>
            <a:r>
              <a:rPr lang="en-US" dirty="0"/>
              <a:t>	Channels = Maroon</a:t>
            </a:r>
          </a:p>
        </p:txBody>
      </p:sp>
    </p:spTree>
    <p:extLst>
      <p:ext uri="{BB962C8B-B14F-4D97-AF65-F5344CB8AC3E}">
        <p14:creationId xmlns:p14="http://schemas.microsoft.com/office/powerpoint/2010/main" val="1319526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33E1-A15E-F770-E8A0-66E07E5B68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377483-1487-FD7F-1B96-B1799ECD0ED8}"/>
              </a:ext>
            </a:extLst>
          </p:cNvPr>
          <p:cNvSpPr>
            <a:spLocks noGrp="1"/>
          </p:cNvSpPr>
          <p:nvPr>
            <p:ph idx="1"/>
          </p:nvPr>
        </p:nvSpPr>
        <p:spPr/>
        <p:txBody>
          <a:bodyPr/>
          <a:lstStyle/>
          <a:p>
            <a:endParaRPr lang="en-US"/>
          </a:p>
        </p:txBody>
      </p:sp>
      <p:pic>
        <p:nvPicPr>
          <p:cNvPr id="4098" name="Picture 2" descr="Renal microvascular hemodynamics in sepsis: a new paradigm">
            <a:extLst>
              <a:ext uri="{FF2B5EF4-FFF2-40B4-BE49-F238E27FC236}">
                <a16:creationId xmlns:a16="http://schemas.microsoft.com/office/drawing/2014/main" id="{6725E58F-4C5E-A1A8-FB4E-656A508BE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38" y="0"/>
            <a:ext cx="7551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295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E6C3-2F51-3BB2-C64D-598248397D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8DA603-5CB0-3760-B76B-50ABCFE56F2B}"/>
              </a:ext>
            </a:extLst>
          </p:cNvPr>
          <p:cNvSpPr>
            <a:spLocks noGrp="1"/>
          </p:cNvSpPr>
          <p:nvPr>
            <p:ph idx="1"/>
          </p:nvPr>
        </p:nvSpPr>
        <p:spPr/>
        <p:txBody>
          <a:bodyPr/>
          <a:lstStyle/>
          <a:p>
            <a:endParaRPr lang="en-US"/>
          </a:p>
        </p:txBody>
      </p:sp>
      <p:pic>
        <p:nvPicPr>
          <p:cNvPr id="5122" name="Picture 2" descr="NSAID vs ACEI/ARB effects on the Kidneys Remember ... | GrepMed">
            <a:extLst>
              <a:ext uri="{FF2B5EF4-FFF2-40B4-BE49-F238E27FC236}">
                <a16:creationId xmlns:a16="http://schemas.microsoft.com/office/drawing/2014/main" id="{6FA726E5-B6D5-832B-F7A9-D3FB9D708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294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31083-2923-E19B-6A6F-3A614CA633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652E1B-6ECC-84B0-F475-6548DB98BAB8}"/>
              </a:ext>
            </a:extLst>
          </p:cNvPr>
          <p:cNvSpPr>
            <a:spLocks noGrp="1"/>
          </p:cNvSpPr>
          <p:nvPr>
            <p:ph idx="1"/>
          </p:nvPr>
        </p:nvSpPr>
        <p:spPr>
          <a:xfrm>
            <a:off x="6422050" y="4762722"/>
            <a:ext cx="3639163" cy="1387155"/>
          </a:xfrm>
        </p:spPr>
        <p:txBody>
          <a:bodyPr>
            <a:normAutofit fontScale="92500" lnSpcReduction="10000"/>
          </a:bodyPr>
          <a:lstStyle/>
          <a:p>
            <a:r>
              <a:rPr lang="en-US" dirty="0"/>
              <a:t>Na Reabsorption</a:t>
            </a:r>
          </a:p>
          <a:p>
            <a:endParaRPr lang="en-US" dirty="0"/>
          </a:p>
          <a:p>
            <a:r>
              <a:rPr lang="en-US" dirty="0"/>
              <a:t>Urea Reabsorption</a:t>
            </a:r>
          </a:p>
        </p:txBody>
      </p:sp>
      <p:pic>
        <p:nvPicPr>
          <p:cNvPr id="4" name="Image 0" descr="preencoded.png">
            <a:extLst>
              <a:ext uri="{FF2B5EF4-FFF2-40B4-BE49-F238E27FC236}">
                <a16:creationId xmlns:a16="http://schemas.microsoft.com/office/drawing/2014/main" id="{88038815-DFC2-2481-6A39-590C9D50D70A}"/>
              </a:ext>
            </a:extLst>
          </p:cNvPr>
          <p:cNvPicPr>
            <a:picLocks noChangeAspect="1"/>
          </p:cNvPicPr>
          <p:nvPr>
            <p:custDataLst>
              <p:tags r:id="rId1"/>
            </p:custDataLst>
          </p:nvPr>
        </p:nvPicPr>
        <p:blipFill>
          <a:blip r:embed="rId3"/>
          <a:stretch>
            <a:fillRect/>
          </a:stretch>
        </p:blipFill>
        <p:spPr>
          <a:xfrm>
            <a:off x="3383687" y="0"/>
            <a:ext cx="4724400" cy="4971288"/>
          </a:xfrm>
          <a:prstGeom prst="rect">
            <a:avLst/>
          </a:prstGeom>
        </p:spPr>
      </p:pic>
      <p:sp>
        <p:nvSpPr>
          <p:cNvPr id="5" name="Right Arrow 4">
            <a:extLst>
              <a:ext uri="{FF2B5EF4-FFF2-40B4-BE49-F238E27FC236}">
                <a16:creationId xmlns:a16="http://schemas.microsoft.com/office/drawing/2014/main" id="{99F9041E-4C47-348F-8034-1986506A6FF8}"/>
              </a:ext>
            </a:extLst>
          </p:cNvPr>
          <p:cNvSpPr/>
          <p:nvPr/>
        </p:nvSpPr>
        <p:spPr>
          <a:xfrm>
            <a:off x="1323474" y="619950"/>
            <a:ext cx="3376647" cy="89915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Afferent</a:t>
            </a:r>
          </a:p>
        </p:txBody>
      </p:sp>
      <p:sp>
        <p:nvSpPr>
          <p:cNvPr id="6" name="Right Arrow 5">
            <a:extLst>
              <a:ext uri="{FF2B5EF4-FFF2-40B4-BE49-F238E27FC236}">
                <a16:creationId xmlns:a16="http://schemas.microsoft.com/office/drawing/2014/main" id="{19537284-A609-4744-7B82-79449E194FFA}"/>
              </a:ext>
            </a:extLst>
          </p:cNvPr>
          <p:cNvSpPr/>
          <p:nvPr/>
        </p:nvSpPr>
        <p:spPr>
          <a:xfrm>
            <a:off x="6802067" y="720264"/>
            <a:ext cx="3761660" cy="838072"/>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Efferent</a:t>
            </a:r>
          </a:p>
        </p:txBody>
      </p:sp>
      <p:sp>
        <p:nvSpPr>
          <p:cNvPr id="7" name="Down Arrow 6">
            <a:extLst>
              <a:ext uri="{FF2B5EF4-FFF2-40B4-BE49-F238E27FC236}">
                <a16:creationId xmlns:a16="http://schemas.microsoft.com/office/drawing/2014/main" id="{4F650079-5D3A-6A54-018D-552334A04C13}"/>
              </a:ext>
            </a:extLst>
          </p:cNvPr>
          <p:cNvSpPr/>
          <p:nvPr/>
        </p:nvSpPr>
        <p:spPr>
          <a:xfrm>
            <a:off x="5132276" y="4334873"/>
            <a:ext cx="1227221" cy="247850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73CFC67F-1AD4-9F29-C5AA-79ECF240749B}"/>
              </a:ext>
            </a:extLst>
          </p:cNvPr>
          <p:cNvSpPr/>
          <p:nvPr/>
        </p:nvSpPr>
        <p:spPr>
          <a:xfrm>
            <a:off x="5566611" y="4752936"/>
            <a:ext cx="1058778" cy="3747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1E53B89B-08B7-C49D-E9ED-28CF2BDCC95B}"/>
              </a:ext>
            </a:extLst>
          </p:cNvPr>
          <p:cNvSpPr/>
          <p:nvPr/>
        </p:nvSpPr>
        <p:spPr>
          <a:xfrm>
            <a:off x="5566611" y="5626747"/>
            <a:ext cx="1058778" cy="3747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404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Objectives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Define and apply criteria for Acute Kidney Injury</a:t>
            </a:r>
          </a:p>
          <a:p>
            <a:endParaRPr lang="en-US" dirty="0"/>
          </a:p>
          <a:p>
            <a:r>
              <a:rPr lang="en-US" dirty="0"/>
              <a:t>Review diagnostic evaluation tool and provide a structured framework for Acute Kidney Injury</a:t>
            </a:r>
          </a:p>
          <a:p>
            <a:endParaRPr lang="en-US" dirty="0"/>
          </a:p>
          <a:p>
            <a:r>
              <a:rPr lang="en-US" dirty="0"/>
              <a:t>Review high yield AKI syndromes</a:t>
            </a:r>
          </a:p>
        </p:txBody>
      </p:sp>
    </p:spTree>
    <p:extLst>
      <p:ext uri="{BB962C8B-B14F-4D97-AF65-F5344CB8AC3E}">
        <p14:creationId xmlns:p14="http://schemas.microsoft.com/office/powerpoint/2010/main" val="2131395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58764-97EB-211B-93A2-7615900EB0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9D3DC-AA29-531E-181F-990E077815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3028F2-0649-4C04-81B2-EDEB19B958C5}"/>
              </a:ext>
            </a:extLst>
          </p:cNvPr>
          <p:cNvSpPr>
            <a:spLocks noGrp="1"/>
          </p:cNvSpPr>
          <p:nvPr>
            <p:ph idx="1"/>
          </p:nvPr>
        </p:nvSpPr>
        <p:spPr>
          <a:xfrm>
            <a:off x="6422050" y="4762722"/>
            <a:ext cx="3639163" cy="1387155"/>
          </a:xfrm>
        </p:spPr>
        <p:txBody>
          <a:bodyPr>
            <a:normAutofit fontScale="92500" lnSpcReduction="10000"/>
          </a:bodyPr>
          <a:lstStyle/>
          <a:p>
            <a:r>
              <a:rPr lang="en-US" dirty="0"/>
              <a:t>Na Reabsorption</a:t>
            </a:r>
          </a:p>
          <a:p>
            <a:endParaRPr lang="en-US" dirty="0"/>
          </a:p>
          <a:p>
            <a:r>
              <a:rPr lang="en-US" dirty="0"/>
              <a:t>Urea Reabsorption</a:t>
            </a:r>
          </a:p>
        </p:txBody>
      </p:sp>
      <p:pic>
        <p:nvPicPr>
          <p:cNvPr id="4" name="Image 0" descr="preencoded.png">
            <a:extLst>
              <a:ext uri="{FF2B5EF4-FFF2-40B4-BE49-F238E27FC236}">
                <a16:creationId xmlns:a16="http://schemas.microsoft.com/office/drawing/2014/main" id="{DF04815C-7271-7387-B574-4D53D0944D5B}"/>
              </a:ext>
            </a:extLst>
          </p:cNvPr>
          <p:cNvPicPr>
            <a:picLocks noChangeAspect="1"/>
          </p:cNvPicPr>
          <p:nvPr>
            <p:custDataLst>
              <p:tags r:id="rId1"/>
            </p:custDataLst>
          </p:nvPr>
        </p:nvPicPr>
        <p:blipFill>
          <a:blip r:embed="rId3"/>
          <a:stretch>
            <a:fillRect/>
          </a:stretch>
        </p:blipFill>
        <p:spPr>
          <a:xfrm>
            <a:off x="3383687" y="0"/>
            <a:ext cx="4724400" cy="4971288"/>
          </a:xfrm>
          <a:prstGeom prst="rect">
            <a:avLst/>
          </a:prstGeom>
        </p:spPr>
      </p:pic>
      <p:sp>
        <p:nvSpPr>
          <p:cNvPr id="5" name="Right Arrow 4">
            <a:extLst>
              <a:ext uri="{FF2B5EF4-FFF2-40B4-BE49-F238E27FC236}">
                <a16:creationId xmlns:a16="http://schemas.microsoft.com/office/drawing/2014/main" id="{9CA58999-3D2C-CA72-C578-D8396FBFF6F3}"/>
              </a:ext>
            </a:extLst>
          </p:cNvPr>
          <p:cNvSpPr/>
          <p:nvPr/>
        </p:nvSpPr>
        <p:spPr>
          <a:xfrm>
            <a:off x="1323474" y="619950"/>
            <a:ext cx="3376647" cy="89915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Afferent</a:t>
            </a:r>
          </a:p>
        </p:txBody>
      </p:sp>
      <p:sp>
        <p:nvSpPr>
          <p:cNvPr id="6" name="Right Arrow 5">
            <a:extLst>
              <a:ext uri="{FF2B5EF4-FFF2-40B4-BE49-F238E27FC236}">
                <a16:creationId xmlns:a16="http://schemas.microsoft.com/office/drawing/2014/main" id="{1EB8FE5E-E2A9-B359-BBCE-85E4E72B1EFD}"/>
              </a:ext>
            </a:extLst>
          </p:cNvPr>
          <p:cNvSpPr/>
          <p:nvPr/>
        </p:nvSpPr>
        <p:spPr>
          <a:xfrm>
            <a:off x="6802067" y="720264"/>
            <a:ext cx="3761660" cy="838072"/>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Efferent</a:t>
            </a:r>
          </a:p>
        </p:txBody>
      </p:sp>
      <p:sp>
        <p:nvSpPr>
          <p:cNvPr id="7" name="Down Arrow 6">
            <a:extLst>
              <a:ext uri="{FF2B5EF4-FFF2-40B4-BE49-F238E27FC236}">
                <a16:creationId xmlns:a16="http://schemas.microsoft.com/office/drawing/2014/main" id="{4D8C8861-8038-7E97-4B2F-4D1BAC160B25}"/>
              </a:ext>
            </a:extLst>
          </p:cNvPr>
          <p:cNvSpPr/>
          <p:nvPr/>
        </p:nvSpPr>
        <p:spPr>
          <a:xfrm>
            <a:off x="5132276" y="4334873"/>
            <a:ext cx="1227221" cy="247850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689B1F5E-2054-5E66-481B-A1BC9F408AFA}"/>
              </a:ext>
            </a:extLst>
          </p:cNvPr>
          <p:cNvSpPr/>
          <p:nvPr/>
        </p:nvSpPr>
        <p:spPr>
          <a:xfrm>
            <a:off x="5566611" y="4752936"/>
            <a:ext cx="1058778" cy="3747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4F7D7AEA-1C2A-99F0-6B6C-3FEF0912DFCA}"/>
              </a:ext>
            </a:extLst>
          </p:cNvPr>
          <p:cNvSpPr/>
          <p:nvPr/>
        </p:nvSpPr>
        <p:spPr>
          <a:xfrm>
            <a:off x="5566611" y="5626747"/>
            <a:ext cx="1058778" cy="3747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668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F65FC-3348-5DA0-19BD-04D8FB604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DF8F2-C379-5DCA-46F2-CF8F054C6A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4A2B6C-4C6A-C380-B19B-5E385D9708BC}"/>
              </a:ext>
            </a:extLst>
          </p:cNvPr>
          <p:cNvSpPr>
            <a:spLocks noGrp="1"/>
          </p:cNvSpPr>
          <p:nvPr>
            <p:ph idx="1"/>
          </p:nvPr>
        </p:nvSpPr>
        <p:spPr>
          <a:xfrm>
            <a:off x="6422050" y="4762722"/>
            <a:ext cx="3639163" cy="1387155"/>
          </a:xfrm>
        </p:spPr>
        <p:txBody>
          <a:bodyPr>
            <a:normAutofit fontScale="92500" lnSpcReduction="10000"/>
          </a:bodyPr>
          <a:lstStyle/>
          <a:p>
            <a:r>
              <a:rPr lang="en-US" dirty="0"/>
              <a:t>Na Reabsorption</a:t>
            </a:r>
          </a:p>
          <a:p>
            <a:endParaRPr lang="en-US" dirty="0"/>
          </a:p>
          <a:p>
            <a:r>
              <a:rPr lang="en-US" dirty="0"/>
              <a:t>Urea Reabsorption</a:t>
            </a:r>
          </a:p>
        </p:txBody>
      </p:sp>
      <p:pic>
        <p:nvPicPr>
          <p:cNvPr id="4" name="Image 0" descr="preencoded.png">
            <a:extLst>
              <a:ext uri="{FF2B5EF4-FFF2-40B4-BE49-F238E27FC236}">
                <a16:creationId xmlns:a16="http://schemas.microsoft.com/office/drawing/2014/main" id="{4BB6AB4A-FF1B-23CD-DAC3-63D5C17C7440}"/>
              </a:ext>
            </a:extLst>
          </p:cNvPr>
          <p:cNvPicPr>
            <a:picLocks noChangeAspect="1"/>
          </p:cNvPicPr>
          <p:nvPr>
            <p:custDataLst>
              <p:tags r:id="rId1"/>
            </p:custDataLst>
          </p:nvPr>
        </p:nvPicPr>
        <p:blipFill>
          <a:blip r:embed="rId3"/>
          <a:stretch>
            <a:fillRect/>
          </a:stretch>
        </p:blipFill>
        <p:spPr>
          <a:xfrm>
            <a:off x="3383687" y="0"/>
            <a:ext cx="4724400" cy="4971288"/>
          </a:xfrm>
          <a:prstGeom prst="rect">
            <a:avLst/>
          </a:prstGeom>
        </p:spPr>
      </p:pic>
      <p:sp>
        <p:nvSpPr>
          <p:cNvPr id="5" name="Right Arrow 4">
            <a:extLst>
              <a:ext uri="{FF2B5EF4-FFF2-40B4-BE49-F238E27FC236}">
                <a16:creationId xmlns:a16="http://schemas.microsoft.com/office/drawing/2014/main" id="{EC9A78B9-6AF0-9642-9FEC-5BFE12E3DFBC}"/>
              </a:ext>
            </a:extLst>
          </p:cNvPr>
          <p:cNvSpPr/>
          <p:nvPr/>
        </p:nvSpPr>
        <p:spPr>
          <a:xfrm>
            <a:off x="1323474" y="619950"/>
            <a:ext cx="3376647" cy="89915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Afferent</a:t>
            </a:r>
          </a:p>
        </p:txBody>
      </p:sp>
      <p:sp>
        <p:nvSpPr>
          <p:cNvPr id="6" name="Right Arrow 5">
            <a:extLst>
              <a:ext uri="{FF2B5EF4-FFF2-40B4-BE49-F238E27FC236}">
                <a16:creationId xmlns:a16="http://schemas.microsoft.com/office/drawing/2014/main" id="{42330A0F-F318-1177-B5AC-79BE711C1C86}"/>
              </a:ext>
            </a:extLst>
          </p:cNvPr>
          <p:cNvSpPr/>
          <p:nvPr/>
        </p:nvSpPr>
        <p:spPr>
          <a:xfrm>
            <a:off x="6933217" y="368255"/>
            <a:ext cx="4399333" cy="1553704"/>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Efferent</a:t>
            </a:r>
          </a:p>
        </p:txBody>
      </p:sp>
      <p:sp>
        <p:nvSpPr>
          <p:cNvPr id="7" name="Down Arrow 6">
            <a:extLst>
              <a:ext uri="{FF2B5EF4-FFF2-40B4-BE49-F238E27FC236}">
                <a16:creationId xmlns:a16="http://schemas.microsoft.com/office/drawing/2014/main" id="{60482E85-0106-2E96-ABA1-86347F8A1FBA}"/>
              </a:ext>
            </a:extLst>
          </p:cNvPr>
          <p:cNvSpPr/>
          <p:nvPr/>
        </p:nvSpPr>
        <p:spPr>
          <a:xfrm>
            <a:off x="5132276" y="4334873"/>
            <a:ext cx="1227221" cy="247850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384838FD-B091-37FE-8E34-9E7E0BF9798F}"/>
              </a:ext>
            </a:extLst>
          </p:cNvPr>
          <p:cNvSpPr/>
          <p:nvPr/>
        </p:nvSpPr>
        <p:spPr>
          <a:xfrm>
            <a:off x="5566611" y="4752936"/>
            <a:ext cx="1058778" cy="3747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1AFDC253-1F79-58A7-7A62-090088AB1C47}"/>
              </a:ext>
            </a:extLst>
          </p:cNvPr>
          <p:cNvSpPr/>
          <p:nvPr/>
        </p:nvSpPr>
        <p:spPr>
          <a:xfrm>
            <a:off x="5566611" y="5626747"/>
            <a:ext cx="1058778" cy="3747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9DB0E1-1554-9AE0-D164-841107DD5E38}"/>
              </a:ext>
            </a:extLst>
          </p:cNvPr>
          <p:cNvSpPr txBox="1"/>
          <p:nvPr/>
        </p:nvSpPr>
        <p:spPr>
          <a:xfrm>
            <a:off x="7803287" y="2055813"/>
            <a:ext cx="1794466" cy="646331"/>
          </a:xfrm>
          <a:prstGeom prst="rect">
            <a:avLst/>
          </a:prstGeom>
          <a:noFill/>
        </p:spPr>
        <p:txBody>
          <a:bodyPr wrap="none" rtlCol="0">
            <a:spAutoFit/>
          </a:bodyPr>
          <a:lstStyle/>
          <a:p>
            <a:r>
              <a:rPr lang="en-US" dirty="0"/>
              <a:t>Efferent Dilation</a:t>
            </a:r>
          </a:p>
          <a:p>
            <a:r>
              <a:rPr lang="en-US" dirty="0"/>
              <a:t>- Angiotensin</a:t>
            </a:r>
          </a:p>
        </p:txBody>
      </p:sp>
      <p:sp>
        <p:nvSpPr>
          <p:cNvPr id="11" name="TextBox 10">
            <a:extLst>
              <a:ext uri="{FF2B5EF4-FFF2-40B4-BE49-F238E27FC236}">
                <a16:creationId xmlns:a16="http://schemas.microsoft.com/office/drawing/2014/main" id="{65F25A54-28CD-9FF5-6637-23134586AACC}"/>
              </a:ext>
            </a:extLst>
          </p:cNvPr>
          <p:cNvSpPr txBox="1"/>
          <p:nvPr/>
        </p:nvSpPr>
        <p:spPr>
          <a:xfrm>
            <a:off x="7827406" y="2775026"/>
            <a:ext cx="1710981" cy="369332"/>
          </a:xfrm>
          <a:prstGeom prst="rect">
            <a:avLst/>
          </a:prstGeom>
          <a:noFill/>
        </p:spPr>
        <p:txBody>
          <a:bodyPr wrap="none" rtlCol="0">
            <a:spAutoFit/>
          </a:bodyPr>
          <a:lstStyle/>
          <a:p>
            <a:r>
              <a:rPr lang="en-US" dirty="0"/>
              <a:t>RAAS Inhibitors</a:t>
            </a:r>
          </a:p>
        </p:txBody>
      </p:sp>
      <p:sp>
        <p:nvSpPr>
          <p:cNvPr id="12" name="TextBox 11">
            <a:extLst>
              <a:ext uri="{FF2B5EF4-FFF2-40B4-BE49-F238E27FC236}">
                <a16:creationId xmlns:a16="http://schemas.microsoft.com/office/drawing/2014/main" id="{56397A7E-13AF-215C-069E-813BBA665FEF}"/>
              </a:ext>
            </a:extLst>
          </p:cNvPr>
          <p:cNvSpPr txBox="1"/>
          <p:nvPr/>
        </p:nvSpPr>
        <p:spPr>
          <a:xfrm>
            <a:off x="5664631" y="208715"/>
            <a:ext cx="862737" cy="523220"/>
          </a:xfrm>
          <a:prstGeom prst="rect">
            <a:avLst/>
          </a:prstGeom>
          <a:noFill/>
        </p:spPr>
        <p:txBody>
          <a:bodyPr wrap="none" rtlCol="0">
            <a:spAutoFit/>
          </a:bodyPr>
          <a:lstStyle/>
          <a:p>
            <a:r>
              <a:rPr lang="en-US" sz="2800" b="1" dirty="0"/>
              <a:t>GFR</a:t>
            </a:r>
          </a:p>
        </p:txBody>
      </p:sp>
      <p:sp>
        <p:nvSpPr>
          <p:cNvPr id="13" name="Down Arrow 12">
            <a:extLst>
              <a:ext uri="{FF2B5EF4-FFF2-40B4-BE49-F238E27FC236}">
                <a16:creationId xmlns:a16="http://schemas.microsoft.com/office/drawing/2014/main" id="{2FDBA74B-97AC-D64A-635A-6F76845FC6DD}"/>
              </a:ext>
            </a:extLst>
          </p:cNvPr>
          <p:cNvSpPr/>
          <p:nvPr/>
        </p:nvSpPr>
        <p:spPr>
          <a:xfrm>
            <a:off x="5165166" y="102488"/>
            <a:ext cx="434335" cy="6880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310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FEA3-EBD0-92CD-28A1-22D77B7D3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176EC-7262-1265-C2CB-A0732B750E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5FF53F-7CB7-DA2A-EA8A-931D1DA9CBF3}"/>
              </a:ext>
            </a:extLst>
          </p:cNvPr>
          <p:cNvSpPr>
            <a:spLocks noGrp="1"/>
          </p:cNvSpPr>
          <p:nvPr>
            <p:ph idx="1"/>
          </p:nvPr>
        </p:nvSpPr>
        <p:spPr>
          <a:xfrm>
            <a:off x="6422051" y="4762722"/>
            <a:ext cx="3179150" cy="1387155"/>
          </a:xfrm>
        </p:spPr>
        <p:txBody>
          <a:bodyPr>
            <a:normAutofit fontScale="92500" lnSpcReduction="10000"/>
          </a:bodyPr>
          <a:lstStyle/>
          <a:p>
            <a:r>
              <a:rPr lang="en-US" dirty="0"/>
              <a:t>Na Reabsorption</a:t>
            </a:r>
          </a:p>
          <a:p>
            <a:endParaRPr lang="en-US" dirty="0"/>
          </a:p>
          <a:p>
            <a:r>
              <a:rPr lang="en-US" dirty="0"/>
              <a:t>Urea Reabsorption</a:t>
            </a:r>
          </a:p>
        </p:txBody>
      </p:sp>
      <p:pic>
        <p:nvPicPr>
          <p:cNvPr id="4" name="Image 0" descr="preencoded.png">
            <a:extLst>
              <a:ext uri="{FF2B5EF4-FFF2-40B4-BE49-F238E27FC236}">
                <a16:creationId xmlns:a16="http://schemas.microsoft.com/office/drawing/2014/main" id="{F5BD6258-E9B3-177E-F4FA-0C7F40E08092}"/>
              </a:ext>
            </a:extLst>
          </p:cNvPr>
          <p:cNvPicPr>
            <a:picLocks noChangeAspect="1"/>
          </p:cNvPicPr>
          <p:nvPr>
            <p:custDataLst>
              <p:tags r:id="rId1"/>
            </p:custDataLst>
          </p:nvPr>
        </p:nvPicPr>
        <p:blipFill>
          <a:blip r:embed="rId3"/>
          <a:stretch>
            <a:fillRect/>
          </a:stretch>
        </p:blipFill>
        <p:spPr>
          <a:xfrm>
            <a:off x="3383687" y="0"/>
            <a:ext cx="4724400" cy="4971288"/>
          </a:xfrm>
          <a:prstGeom prst="rect">
            <a:avLst/>
          </a:prstGeom>
        </p:spPr>
      </p:pic>
      <p:sp>
        <p:nvSpPr>
          <p:cNvPr id="5" name="Right Arrow 4">
            <a:extLst>
              <a:ext uri="{FF2B5EF4-FFF2-40B4-BE49-F238E27FC236}">
                <a16:creationId xmlns:a16="http://schemas.microsoft.com/office/drawing/2014/main" id="{79D39A3D-CC14-DB21-FE4F-DE2053809A5F}"/>
              </a:ext>
            </a:extLst>
          </p:cNvPr>
          <p:cNvSpPr/>
          <p:nvPr/>
        </p:nvSpPr>
        <p:spPr>
          <a:xfrm>
            <a:off x="2983832" y="833674"/>
            <a:ext cx="1716289" cy="42744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Afferent</a:t>
            </a:r>
          </a:p>
        </p:txBody>
      </p:sp>
      <p:sp>
        <p:nvSpPr>
          <p:cNvPr id="6" name="Right Arrow 5">
            <a:extLst>
              <a:ext uri="{FF2B5EF4-FFF2-40B4-BE49-F238E27FC236}">
                <a16:creationId xmlns:a16="http://schemas.microsoft.com/office/drawing/2014/main" id="{EA870FE5-0B38-6D56-1AE9-F63AFBDE2AB6}"/>
              </a:ext>
            </a:extLst>
          </p:cNvPr>
          <p:cNvSpPr/>
          <p:nvPr/>
        </p:nvSpPr>
        <p:spPr>
          <a:xfrm>
            <a:off x="6802067" y="720264"/>
            <a:ext cx="3761660" cy="838072"/>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Efferent</a:t>
            </a:r>
          </a:p>
        </p:txBody>
      </p:sp>
      <p:sp>
        <p:nvSpPr>
          <p:cNvPr id="7" name="Down Arrow 6">
            <a:extLst>
              <a:ext uri="{FF2B5EF4-FFF2-40B4-BE49-F238E27FC236}">
                <a16:creationId xmlns:a16="http://schemas.microsoft.com/office/drawing/2014/main" id="{99552BD2-7FC6-F963-280D-4ABEC40608BF}"/>
              </a:ext>
            </a:extLst>
          </p:cNvPr>
          <p:cNvSpPr/>
          <p:nvPr/>
        </p:nvSpPr>
        <p:spPr>
          <a:xfrm>
            <a:off x="5132276" y="4334873"/>
            <a:ext cx="1227221" cy="247850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2E4097C4-74BC-C91B-F197-1D2933EBCD34}"/>
              </a:ext>
            </a:extLst>
          </p:cNvPr>
          <p:cNvSpPr/>
          <p:nvPr/>
        </p:nvSpPr>
        <p:spPr>
          <a:xfrm>
            <a:off x="5566611" y="4752936"/>
            <a:ext cx="1058778" cy="3747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F93C6B2B-2F73-614E-0DD8-48D109AD18B1}"/>
              </a:ext>
            </a:extLst>
          </p:cNvPr>
          <p:cNvSpPr/>
          <p:nvPr/>
        </p:nvSpPr>
        <p:spPr>
          <a:xfrm>
            <a:off x="5566611" y="5626747"/>
            <a:ext cx="1058778" cy="3747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F7FAD1-D0CA-9F9B-8B48-0AA030FF20A9}"/>
              </a:ext>
            </a:extLst>
          </p:cNvPr>
          <p:cNvSpPr txBox="1"/>
          <p:nvPr/>
        </p:nvSpPr>
        <p:spPr>
          <a:xfrm>
            <a:off x="1481501" y="1915685"/>
            <a:ext cx="2257926" cy="646331"/>
          </a:xfrm>
          <a:prstGeom prst="rect">
            <a:avLst/>
          </a:prstGeom>
          <a:noFill/>
        </p:spPr>
        <p:txBody>
          <a:bodyPr wrap="none" rtlCol="0">
            <a:spAutoFit/>
          </a:bodyPr>
          <a:lstStyle/>
          <a:p>
            <a:r>
              <a:rPr lang="en-US" dirty="0"/>
              <a:t>Afferent Constriction</a:t>
            </a:r>
          </a:p>
          <a:p>
            <a:r>
              <a:rPr lang="en-US" dirty="0"/>
              <a:t>- Prostaglandins</a:t>
            </a:r>
          </a:p>
        </p:txBody>
      </p:sp>
      <p:sp>
        <p:nvSpPr>
          <p:cNvPr id="11" name="TextBox 10">
            <a:extLst>
              <a:ext uri="{FF2B5EF4-FFF2-40B4-BE49-F238E27FC236}">
                <a16:creationId xmlns:a16="http://schemas.microsoft.com/office/drawing/2014/main" id="{8071B38C-8F4D-CCB1-9B7D-B6297A8A6D57}"/>
              </a:ext>
            </a:extLst>
          </p:cNvPr>
          <p:cNvSpPr txBox="1"/>
          <p:nvPr/>
        </p:nvSpPr>
        <p:spPr>
          <a:xfrm>
            <a:off x="1368457" y="2889489"/>
            <a:ext cx="2370970" cy="1754326"/>
          </a:xfrm>
          <a:prstGeom prst="rect">
            <a:avLst/>
          </a:prstGeom>
          <a:noFill/>
        </p:spPr>
        <p:txBody>
          <a:bodyPr wrap="none" rtlCol="0">
            <a:spAutoFit/>
          </a:bodyPr>
          <a:lstStyle/>
          <a:p>
            <a:r>
              <a:rPr lang="en-US" dirty="0"/>
              <a:t>NSAIDs</a:t>
            </a:r>
          </a:p>
          <a:p>
            <a:r>
              <a:rPr lang="en-US" dirty="0"/>
              <a:t>Calcineurin Inhibitors </a:t>
            </a:r>
          </a:p>
          <a:p>
            <a:r>
              <a:rPr lang="en-US" dirty="0"/>
              <a:t>   - Tacrolimus</a:t>
            </a:r>
          </a:p>
          <a:p>
            <a:r>
              <a:rPr lang="en-US" dirty="0"/>
              <a:t>   - Cyclosporin</a:t>
            </a:r>
          </a:p>
          <a:p>
            <a:r>
              <a:rPr lang="en-US" dirty="0"/>
              <a:t>High Calcium</a:t>
            </a:r>
          </a:p>
          <a:p>
            <a:r>
              <a:rPr lang="en-US" dirty="0"/>
              <a:t>Low volume states</a:t>
            </a:r>
          </a:p>
        </p:txBody>
      </p:sp>
      <p:sp>
        <p:nvSpPr>
          <p:cNvPr id="12" name="Up Arrow 11">
            <a:extLst>
              <a:ext uri="{FF2B5EF4-FFF2-40B4-BE49-F238E27FC236}">
                <a16:creationId xmlns:a16="http://schemas.microsoft.com/office/drawing/2014/main" id="{0141C423-E1F4-E2E5-1960-281744F47C32}"/>
              </a:ext>
            </a:extLst>
          </p:cNvPr>
          <p:cNvSpPr/>
          <p:nvPr/>
        </p:nvSpPr>
        <p:spPr>
          <a:xfrm>
            <a:off x="9601201" y="4554207"/>
            <a:ext cx="336884" cy="57349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a:extLst>
              <a:ext uri="{FF2B5EF4-FFF2-40B4-BE49-F238E27FC236}">
                <a16:creationId xmlns:a16="http://schemas.microsoft.com/office/drawing/2014/main" id="{8CC279E2-5173-AE85-3B36-EA955D7BD8A8}"/>
              </a:ext>
            </a:extLst>
          </p:cNvPr>
          <p:cNvSpPr/>
          <p:nvPr/>
        </p:nvSpPr>
        <p:spPr>
          <a:xfrm>
            <a:off x="9601201" y="5593542"/>
            <a:ext cx="336884" cy="57349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911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B9BA-29DF-D749-B714-BE6662F34054}"/>
              </a:ext>
            </a:extLst>
          </p:cNvPr>
          <p:cNvSpPr>
            <a:spLocks noGrp="1"/>
          </p:cNvSpPr>
          <p:nvPr>
            <p:ph type="title"/>
          </p:nvPr>
        </p:nvSpPr>
        <p:spPr>
          <a:xfrm>
            <a:off x="1371600" y="623094"/>
            <a:ext cx="9601200" cy="1485900"/>
          </a:xfrm>
        </p:spPr>
        <p:txBody>
          <a:bodyPr/>
          <a:lstStyle/>
          <a:p>
            <a:pPr algn="ctr"/>
            <a:r>
              <a:rPr lang="en-US" dirty="0"/>
              <a:t>Afferent and Efferent Arterioles</a:t>
            </a:r>
          </a:p>
        </p:txBody>
      </p:sp>
      <p:sp>
        <p:nvSpPr>
          <p:cNvPr id="3" name="Content Placeholder 2">
            <a:extLst>
              <a:ext uri="{FF2B5EF4-FFF2-40B4-BE49-F238E27FC236}">
                <a16:creationId xmlns:a16="http://schemas.microsoft.com/office/drawing/2014/main" id="{26900016-F0F5-8443-8C8A-8236EC18B6B7}"/>
              </a:ext>
            </a:extLst>
          </p:cNvPr>
          <p:cNvSpPr>
            <a:spLocks noGrp="1"/>
          </p:cNvSpPr>
          <p:nvPr>
            <p:ph idx="1"/>
          </p:nvPr>
        </p:nvSpPr>
        <p:spPr/>
        <p:txBody>
          <a:bodyPr/>
          <a:lstStyle/>
          <a:p>
            <a:endParaRPr lang="en-US"/>
          </a:p>
        </p:txBody>
      </p:sp>
      <p:pic>
        <p:nvPicPr>
          <p:cNvPr id="2050" name="Picture 2" descr="Image result for afferent efferent arterioles">
            <a:extLst>
              <a:ext uri="{FF2B5EF4-FFF2-40B4-BE49-F238E27FC236}">
                <a16:creationId xmlns:a16="http://schemas.microsoft.com/office/drawing/2014/main" id="{36D96E13-9011-2641-B3D9-97FA234B0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9857" y="1366044"/>
            <a:ext cx="6350000"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271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3501-3660-1CDB-DBDF-C6487FE709D0}"/>
              </a:ext>
            </a:extLst>
          </p:cNvPr>
          <p:cNvSpPr>
            <a:spLocks noGrp="1"/>
          </p:cNvSpPr>
          <p:nvPr>
            <p:ph type="title"/>
          </p:nvPr>
        </p:nvSpPr>
        <p:spPr/>
        <p:txBody>
          <a:bodyPr/>
          <a:lstStyle/>
          <a:p>
            <a:r>
              <a:rPr lang="en-US" dirty="0"/>
              <a:t>Fractional Excretion of   ________</a:t>
            </a:r>
          </a:p>
        </p:txBody>
      </p:sp>
      <p:sp>
        <p:nvSpPr>
          <p:cNvPr id="3" name="Content Placeholder 2">
            <a:extLst>
              <a:ext uri="{FF2B5EF4-FFF2-40B4-BE49-F238E27FC236}">
                <a16:creationId xmlns:a16="http://schemas.microsoft.com/office/drawing/2014/main" id="{EAFCFC0D-8CE7-6B50-5537-EAE52CFE5784}"/>
              </a:ext>
            </a:extLst>
          </p:cNvPr>
          <p:cNvSpPr>
            <a:spLocks noGrp="1"/>
          </p:cNvSpPr>
          <p:nvPr>
            <p:ph idx="1"/>
          </p:nvPr>
        </p:nvSpPr>
        <p:spPr/>
        <p:txBody>
          <a:bodyPr/>
          <a:lstStyle/>
          <a:p>
            <a:r>
              <a:rPr lang="en-US" dirty="0"/>
              <a:t>How well does your tubules function (concentration, dilution)</a:t>
            </a:r>
          </a:p>
          <a:p>
            <a:endParaRPr lang="en-US" dirty="0"/>
          </a:p>
          <a:p>
            <a:r>
              <a:rPr lang="en-US" dirty="0"/>
              <a:t>&lt;1%  = Kidney is reabsorbing Sodium</a:t>
            </a:r>
          </a:p>
          <a:p>
            <a:r>
              <a:rPr lang="en-US" dirty="0"/>
              <a:t>&gt;2%  = Not doing a good job</a:t>
            </a:r>
          </a:p>
        </p:txBody>
      </p:sp>
      <p:pic>
        <p:nvPicPr>
          <p:cNvPr id="3074" name="Picture 2" descr="Fractional excretion of sodium - Wikipedia">
            <a:extLst>
              <a:ext uri="{FF2B5EF4-FFF2-40B4-BE49-F238E27FC236}">
                <a16:creationId xmlns:a16="http://schemas.microsoft.com/office/drawing/2014/main" id="{CA719855-4F49-3DF2-ACC7-6AB1B4EFD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573" y="4001294"/>
            <a:ext cx="4025900"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99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41704-05CF-2161-2FDE-F7302790F1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6A75FB-3D57-8C5A-5371-DDEF8E93D966}"/>
              </a:ext>
            </a:extLst>
          </p:cNvPr>
          <p:cNvSpPr>
            <a:spLocks noGrp="1"/>
          </p:cNvSpPr>
          <p:nvPr>
            <p:ph idx="1"/>
          </p:nvPr>
        </p:nvSpPr>
        <p:spPr/>
        <p:txBody>
          <a:bodyPr/>
          <a:lstStyle/>
          <a:p>
            <a:r>
              <a:rPr lang="en-US" dirty="0"/>
              <a:t>Sympathetic Hormones</a:t>
            </a:r>
          </a:p>
          <a:p>
            <a:r>
              <a:rPr lang="en-US" dirty="0"/>
              <a:t>RAAS System</a:t>
            </a:r>
          </a:p>
          <a:p>
            <a:r>
              <a:rPr lang="en-US" dirty="0"/>
              <a:t>ADH </a:t>
            </a:r>
          </a:p>
        </p:txBody>
      </p:sp>
    </p:spTree>
    <p:extLst>
      <p:ext uri="{BB962C8B-B14F-4D97-AF65-F5344CB8AC3E}">
        <p14:creationId xmlns:p14="http://schemas.microsoft.com/office/powerpoint/2010/main" val="280171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F45FD9-B0F0-3CC2-82C4-EDE2C3848F6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44937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886D7-941E-E077-B833-E993C4F048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09A1B4-E539-A818-ABCA-ECC9F229FB60}"/>
              </a:ext>
            </a:extLst>
          </p:cNvPr>
          <p:cNvSpPr>
            <a:spLocks noGrp="1"/>
          </p:cNvSpPr>
          <p:nvPr>
            <p:ph idx="1"/>
          </p:nvPr>
        </p:nvSpPr>
        <p:spPr/>
        <p:txBody>
          <a:bodyPr/>
          <a:lstStyle/>
          <a:p>
            <a:endParaRPr lang="en-US"/>
          </a:p>
        </p:txBody>
      </p:sp>
      <p:pic>
        <p:nvPicPr>
          <p:cNvPr id="2050" name="Picture 2" descr="34 - Anesthesia Key">
            <a:extLst>
              <a:ext uri="{FF2B5EF4-FFF2-40B4-BE49-F238E27FC236}">
                <a16:creationId xmlns:a16="http://schemas.microsoft.com/office/drawing/2014/main" id="{FB098925-4736-D32E-9E6C-94BDE9449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311400"/>
            <a:ext cx="6248400"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961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4655-1B07-0A05-542D-205BE43FB6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C548A6-FB2B-1894-29BB-5CF0543C403D}"/>
              </a:ext>
            </a:extLst>
          </p:cNvPr>
          <p:cNvSpPr>
            <a:spLocks noGrp="1"/>
          </p:cNvSpPr>
          <p:nvPr>
            <p:ph idx="1"/>
          </p:nvPr>
        </p:nvSpPr>
        <p:spPr/>
        <p:txBody>
          <a:bodyPr>
            <a:normAutofit fontScale="70000" lnSpcReduction="20000"/>
          </a:bodyPr>
          <a:lstStyle/>
          <a:p>
            <a:r>
              <a:rPr lang="en-US" dirty="0"/>
              <a:t>26 year old man presented to primary care physician with nausea and vomiting and found to have a creatinine of 6.1mg/dL. </a:t>
            </a:r>
          </a:p>
          <a:p>
            <a:r>
              <a:rPr lang="en-US" dirty="0"/>
              <a:t>Four days prior he had developed calf pain during a hike. Took ibuprofen 200mg during the hike and 400mg that evening. Urine turned dark after pain onset</a:t>
            </a:r>
          </a:p>
          <a:p>
            <a:r>
              <a:rPr lang="en-US" dirty="0"/>
              <a:t>Na 135, K 4.2, Cl 100, 24, 56/7.7. </a:t>
            </a:r>
          </a:p>
          <a:p>
            <a:r>
              <a:rPr lang="en-US" dirty="0"/>
              <a:t>Ca 7.7, PO4 8.5</a:t>
            </a:r>
          </a:p>
          <a:p>
            <a:r>
              <a:rPr lang="en-US" dirty="0"/>
              <a:t>CPK 28,946</a:t>
            </a:r>
          </a:p>
          <a:p>
            <a:endParaRPr lang="en-US" dirty="0"/>
          </a:p>
          <a:p>
            <a:r>
              <a:rPr lang="en-US" dirty="0"/>
              <a:t>What is the most likely cause of his AKI</a:t>
            </a:r>
          </a:p>
          <a:p>
            <a:r>
              <a:rPr lang="en-US" dirty="0"/>
              <a:t>A hemolysis</a:t>
            </a:r>
          </a:p>
          <a:p>
            <a:r>
              <a:rPr lang="en-US" dirty="0"/>
              <a:t>B Rhabdomyolysis</a:t>
            </a:r>
          </a:p>
          <a:p>
            <a:r>
              <a:rPr lang="en-US" dirty="0"/>
              <a:t>C Acute Intermittent Porphyria</a:t>
            </a:r>
          </a:p>
          <a:p>
            <a:r>
              <a:rPr lang="en-US" dirty="0"/>
              <a:t>D Paroxysmal nocturnal hemoglobinuria</a:t>
            </a:r>
          </a:p>
        </p:txBody>
      </p:sp>
    </p:spTree>
    <p:extLst>
      <p:ext uri="{BB962C8B-B14F-4D97-AF65-F5344CB8AC3E}">
        <p14:creationId xmlns:p14="http://schemas.microsoft.com/office/powerpoint/2010/main" val="1974450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F51B-9035-1906-9A97-C625A9C4B66E}"/>
              </a:ext>
            </a:extLst>
          </p:cNvPr>
          <p:cNvSpPr>
            <a:spLocks noGrp="1"/>
          </p:cNvSpPr>
          <p:nvPr>
            <p:ph type="title"/>
          </p:nvPr>
        </p:nvSpPr>
        <p:spPr/>
        <p:txBody>
          <a:bodyPr/>
          <a:lstStyle/>
          <a:p>
            <a:r>
              <a:rPr lang="en-US" dirty="0"/>
              <a:t>B Rhabdomyolysis</a:t>
            </a:r>
          </a:p>
        </p:txBody>
      </p:sp>
      <p:sp>
        <p:nvSpPr>
          <p:cNvPr id="3" name="Content Placeholder 2">
            <a:extLst>
              <a:ext uri="{FF2B5EF4-FFF2-40B4-BE49-F238E27FC236}">
                <a16:creationId xmlns:a16="http://schemas.microsoft.com/office/drawing/2014/main" id="{5B71951C-B55B-9510-46C9-4021DEAF044B}"/>
              </a:ext>
            </a:extLst>
          </p:cNvPr>
          <p:cNvSpPr>
            <a:spLocks noGrp="1"/>
          </p:cNvSpPr>
          <p:nvPr>
            <p:ph idx="1"/>
          </p:nvPr>
        </p:nvSpPr>
        <p:spPr/>
        <p:txBody>
          <a:bodyPr/>
          <a:lstStyle/>
          <a:p>
            <a:r>
              <a:rPr lang="en-US" dirty="0"/>
              <a:t>Urine supernatant CLEAR in hematuria, but remains RED in </a:t>
            </a:r>
            <a:r>
              <a:rPr lang="en-US" dirty="0" err="1"/>
              <a:t>rhbdomyolysis</a:t>
            </a:r>
            <a:r>
              <a:rPr lang="en-US" dirty="0"/>
              <a:t> and hemoglobinuria. Plasma </a:t>
            </a:r>
            <a:r>
              <a:rPr lang="en-US" dirty="0" err="1"/>
              <a:t>supernantant</a:t>
            </a:r>
            <a:r>
              <a:rPr lang="en-US" dirty="0"/>
              <a:t> may remain RED in hemoglobinuria due to Hgb large size compared to myoglobin (which is filtered and cleared</a:t>
            </a:r>
          </a:p>
          <a:p>
            <a:endParaRPr lang="en-US" dirty="0"/>
          </a:p>
          <a:p>
            <a:r>
              <a:rPr lang="en-US" dirty="0"/>
              <a:t>Red urine does not spin out = heme pigment </a:t>
            </a:r>
          </a:p>
          <a:p>
            <a:r>
              <a:rPr lang="en-US" dirty="0"/>
              <a:t>Plasma with </a:t>
            </a:r>
            <a:r>
              <a:rPr lang="en-US" dirty="0" err="1"/>
              <a:t>supernantant</a:t>
            </a:r>
            <a:r>
              <a:rPr lang="en-US" dirty="0"/>
              <a:t> will remain red in hemoglobinuria </a:t>
            </a:r>
          </a:p>
        </p:txBody>
      </p:sp>
    </p:spTree>
    <p:extLst>
      <p:ext uri="{BB962C8B-B14F-4D97-AF65-F5344CB8AC3E}">
        <p14:creationId xmlns:p14="http://schemas.microsoft.com/office/powerpoint/2010/main" val="2162465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Case</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54 year old male with PMH of Cirrhosis due to Hepatitis C (post-treatment) complicated by esophageal varices, hepatic encephalopathy, and ascites requiring paracentesis. Other PMH includes: diabetes type 2, alcohol dependence, tobacco use. He presents to the ED for worsening abdominal pain for the last 3 days.</a:t>
            </a:r>
          </a:p>
          <a:p>
            <a:endParaRPr lang="en-US" dirty="0"/>
          </a:p>
          <a:p>
            <a:r>
              <a:rPr lang="en-US" dirty="0"/>
              <a:t>NKDA</a:t>
            </a:r>
          </a:p>
          <a:p>
            <a:r>
              <a:rPr lang="en-US" dirty="0"/>
              <a:t>Meds: Propranolol 10mg BID, furosemide 40mg, spironolactone 100mg, lactulose, metformin 500mg BID</a:t>
            </a:r>
          </a:p>
        </p:txBody>
      </p:sp>
      <p:sp>
        <p:nvSpPr>
          <p:cNvPr id="2" name="TextBox 1">
            <a:extLst>
              <a:ext uri="{FF2B5EF4-FFF2-40B4-BE49-F238E27FC236}">
                <a16:creationId xmlns:a16="http://schemas.microsoft.com/office/drawing/2014/main" id="{B2A31D12-21F4-5FD2-839B-5ADF736A6BDF}"/>
              </a:ext>
            </a:extLst>
          </p:cNvPr>
          <p:cNvSpPr txBox="1"/>
          <p:nvPr/>
        </p:nvSpPr>
        <p:spPr>
          <a:xfrm>
            <a:off x="7827406" y="2775026"/>
            <a:ext cx="1710981" cy="369332"/>
          </a:xfrm>
          <a:prstGeom prst="rect">
            <a:avLst/>
          </a:prstGeom>
          <a:noFill/>
        </p:spPr>
        <p:txBody>
          <a:bodyPr wrap="none" rtlCol="0">
            <a:spAutoFit/>
          </a:bodyPr>
          <a:lstStyle/>
          <a:p>
            <a:r>
              <a:rPr lang="en-US" dirty="0"/>
              <a:t>RAAS Inhibitors</a:t>
            </a:r>
          </a:p>
        </p:txBody>
      </p:sp>
    </p:spTree>
    <p:extLst>
      <p:ext uri="{BB962C8B-B14F-4D97-AF65-F5344CB8AC3E}">
        <p14:creationId xmlns:p14="http://schemas.microsoft.com/office/powerpoint/2010/main" val="1821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dissolve">
                                      <p:cBhvr>
                                        <p:cTn id="1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6A8EFD-4B1F-EFFD-F6A4-2D829668948A}"/>
              </a:ext>
            </a:extLst>
          </p:cNvPr>
          <p:cNvSpPr>
            <a:spLocks noGrp="1"/>
          </p:cNvSpPr>
          <p:nvPr>
            <p:ph idx="1"/>
          </p:nvPr>
        </p:nvSpPr>
        <p:spPr>
          <a:xfrm>
            <a:off x="469233" y="360947"/>
            <a:ext cx="10884568" cy="6232358"/>
          </a:xfrm>
        </p:spPr>
        <p:txBody>
          <a:bodyPr>
            <a:normAutofit fontScale="92500" lnSpcReduction="20000"/>
          </a:bodyPr>
          <a:lstStyle/>
          <a:p>
            <a:pPr marL="0" indent="0">
              <a:buNone/>
            </a:pPr>
            <a:r>
              <a:rPr lang="en-US" dirty="0"/>
              <a:t>10) A 32 year old woman is brought to the ED by her boyfriend after she was found unresponsive and lying on the ground. She was last seen more than 24 hours ago. History is significant. For substance use disorder. She has no other medical history or prescription drugs.</a:t>
            </a:r>
          </a:p>
          <a:p>
            <a:pPr marL="0" indent="0">
              <a:buNone/>
            </a:pPr>
            <a:r>
              <a:rPr lang="en-US" dirty="0"/>
              <a:t>	On physical the patient is intubated and on mechanical ventilation. She is minimally responsive. Blood pressure is 120/75 mmHg and pulse rate is 110/min. The remainder of the vital signs and the cardiac, pulmonary, and abdominal exam are unremarkable. The neurologic examination is </a:t>
            </a:r>
            <a:r>
              <a:rPr lang="en-US" dirty="0" err="1"/>
              <a:t>nonfocal</a:t>
            </a:r>
            <a:r>
              <a:rPr lang="en-US" dirty="0"/>
              <a:t>. Urine output has been &lt;20 ml/</a:t>
            </a:r>
            <a:r>
              <a:rPr lang="en-US" dirty="0" err="1"/>
              <a:t>hr</a:t>
            </a:r>
            <a:r>
              <a:rPr lang="en-US" dirty="0"/>
              <a:t> for the past 2 hours. </a:t>
            </a:r>
          </a:p>
          <a:p>
            <a:pPr marL="0" indent="0">
              <a:buNone/>
            </a:pPr>
            <a:r>
              <a:rPr lang="en-US" dirty="0"/>
              <a:t>Labs: Calcium of 6.9mg/dL, CK 40,000 U/L, Creatinine 2.8mg/dL, Sodium 150, potassium 5.5mEq/L, Chloride 110 </a:t>
            </a:r>
            <a:r>
              <a:rPr lang="en-US" dirty="0" err="1"/>
              <a:t>mEq</a:t>
            </a:r>
            <a:r>
              <a:rPr lang="en-US" dirty="0"/>
              <a:t>/L, Bicarb 16mEq/L, Phosphate 5.9 mg/dL, </a:t>
            </a:r>
            <a:r>
              <a:rPr lang="en-US" dirty="0" err="1"/>
              <a:t>FeNA</a:t>
            </a:r>
            <a:r>
              <a:rPr lang="en-US" dirty="0"/>
              <a:t> &lt;1%,</a:t>
            </a:r>
          </a:p>
          <a:p>
            <a:pPr marL="0" indent="0">
              <a:buNone/>
            </a:pPr>
            <a:r>
              <a:rPr lang="en-US" dirty="0"/>
              <a:t>Urine: reddish brown urine. pH 5.2. 4+ blood, 2+ protein, granular casts. </a:t>
            </a:r>
          </a:p>
          <a:p>
            <a:pPr marL="0" indent="0">
              <a:buNone/>
            </a:pPr>
            <a:r>
              <a:rPr lang="en-US" dirty="0"/>
              <a:t>Toxicology positive for cocaine and opiates</a:t>
            </a:r>
          </a:p>
          <a:p>
            <a:pPr marL="0" indent="0">
              <a:buNone/>
            </a:pPr>
            <a:endParaRPr lang="en-US" dirty="0"/>
          </a:p>
          <a:p>
            <a:pPr marL="0" indent="0">
              <a:buNone/>
            </a:pPr>
            <a:r>
              <a:rPr lang="en-US" b="1" dirty="0"/>
              <a:t>What is the most likely cause of AKI?</a:t>
            </a:r>
          </a:p>
        </p:txBody>
      </p:sp>
    </p:spTree>
    <p:extLst>
      <p:ext uri="{BB962C8B-B14F-4D97-AF65-F5344CB8AC3E}">
        <p14:creationId xmlns:p14="http://schemas.microsoft.com/office/powerpoint/2010/main" val="3581076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5FA1C-F381-0626-A524-551E11F6164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D87A59-1A6E-7D14-997E-264CFDC8CC45}"/>
              </a:ext>
            </a:extLst>
          </p:cNvPr>
          <p:cNvSpPr>
            <a:spLocks noGrp="1"/>
          </p:cNvSpPr>
          <p:nvPr>
            <p:ph idx="1"/>
          </p:nvPr>
        </p:nvSpPr>
        <p:spPr>
          <a:xfrm>
            <a:off x="469233" y="360947"/>
            <a:ext cx="10884568" cy="6232358"/>
          </a:xfrm>
        </p:spPr>
        <p:txBody>
          <a:bodyPr>
            <a:normAutofit fontScale="77500" lnSpcReduction="20000"/>
          </a:bodyPr>
          <a:lstStyle/>
          <a:p>
            <a:pPr marL="0" indent="0">
              <a:buNone/>
            </a:pPr>
            <a:r>
              <a:rPr lang="en-US" dirty="0"/>
              <a:t>10) A 32 year old woman is brought to the ED by her boyfriend after she was found unresponsive and lying on the ground. She was last seen more than 24 hours ago. History is significant. For substance use disorder. She has no other medical history or prescription drugs.</a:t>
            </a:r>
          </a:p>
          <a:p>
            <a:pPr marL="0" indent="0">
              <a:buNone/>
            </a:pPr>
            <a:r>
              <a:rPr lang="en-US" dirty="0"/>
              <a:t>	On physical the patient is intubated and on mechanical ventilation. She is minimally responsive. Blood pressure is 120/75 mmHg and pulse rate is 110/min. The remainder of the vital signs and the cardiac, pulmonary, and abdominal exam are unremarkable. The neurologic examination is </a:t>
            </a:r>
            <a:r>
              <a:rPr lang="en-US" dirty="0" err="1"/>
              <a:t>nonfocal</a:t>
            </a:r>
            <a:r>
              <a:rPr lang="en-US" dirty="0"/>
              <a:t>. Urine output has been &lt;20 ml/</a:t>
            </a:r>
            <a:r>
              <a:rPr lang="en-US" dirty="0" err="1"/>
              <a:t>hr</a:t>
            </a:r>
            <a:r>
              <a:rPr lang="en-US" dirty="0"/>
              <a:t> for the past 2 hours. </a:t>
            </a:r>
          </a:p>
          <a:p>
            <a:pPr marL="0" indent="0">
              <a:buNone/>
            </a:pPr>
            <a:r>
              <a:rPr lang="en-US" dirty="0"/>
              <a:t>Labs: Calcium of 6.9mg/dL, CK 40,000 U/L, Creatinine 2.8mg/dL, Sodium 150, potassium 5.5mEq/L, Chloride 110 </a:t>
            </a:r>
            <a:r>
              <a:rPr lang="en-US" dirty="0" err="1"/>
              <a:t>mEq</a:t>
            </a:r>
            <a:r>
              <a:rPr lang="en-US" dirty="0"/>
              <a:t>/L, Bicarb 16mEq/L, Phosphate 5.9 mg/dL, </a:t>
            </a:r>
            <a:r>
              <a:rPr lang="en-US" dirty="0" err="1"/>
              <a:t>FeNA</a:t>
            </a:r>
            <a:r>
              <a:rPr lang="en-US" dirty="0"/>
              <a:t> &lt;1%,</a:t>
            </a:r>
          </a:p>
          <a:p>
            <a:pPr marL="0" indent="0">
              <a:buNone/>
            </a:pPr>
            <a:r>
              <a:rPr lang="en-US" dirty="0"/>
              <a:t>Urine: reddish brown urine. pH 5.2. 4+ blood, 2+ protein, granular casts. </a:t>
            </a:r>
          </a:p>
          <a:p>
            <a:pPr marL="0" indent="0">
              <a:buNone/>
            </a:pPr>
            <a:r>
              <a:rPr lang="en-US" dirty="0"/>
              <a:t>Toxicology positive for cocaine and opiates</a:t>
            </a:r>
          </a:p>
          <a:p>
            <a:pPr marL="0" indent="0">
              <a:buNone/>
            </a:pPr>
            <a:endParaRPr lang="en-US" dirty="0"/>
          </a:p>
          <a:p>
            <a:pPr marL="0" indent="0">
              <a:buNone/>
            </a:pPr>
            <a:r>
              <a:rPr lang="en-US" b="1" dirty="0"/>
              <a:t>What is the most the most appropriate treatment?</a:t>
            </a:r>
          </a:p>
          <a:p>
            <a:pPr marL="514350" indent="-514350">
              <a:buAutoNum type="alphaUcParenR"/>
            </a:pPr>
            <a:r>
              <a:rPr lang="en-US" dirty="0"/>
              <a:t>Hemodialysis</a:t>
            </a:r>
          </a:p>
          <a:p>
            <a:pPr marL="514350" indent="-514350">
              <a:buAutoNum type="alphaUcParenR"/>
            </a:pPr>
            <a:r>
              <a:rPr lang="en-US" dirty="0"/>
              <a:t>IV 0.9% saline</a:t>
            </a:r>
          </a:p>
          <a:p>
            <a:pPr marL="514350" indent="-514350">
              <a:buAutoNum type="alphaUcParenR"/>
            </a:pPr>
            <a:r>
              <a:rPr lang="en-US" dirty="0"/>
              <a:t>IV 5% dextrose</a:t>
            </a:r>
          </a:p>
          <a:p>
            <a:pPr marL="514350" indent="-514350">
              <a:buAutoNum type="alphaUcParenR"/>
            </a:pPr>
            <a:r>
              <a:rPr lang="en-US" dirty="0"/>
              <a:t>IV calcium gluconate infusion</a:t>
            </a:r>
          </a:p>
          <a:p>
            <a:pPr marL="514350" indent="-514350">
              <a:buAutoNum type="alphaUcParenR"/>
            </a:pPr>
            <a:r>
              <a:rPr lang="en-US" dirty="0"/>
              <a:t>IV isotonic sodium bicarbonate in 5%</a:t>
            </a:r>
          </a:p>
        </p:txBody>
      </p:sp>
    </p:spTree>
    <p:extLst>
      <p:ext uri="{BB962C8B-B14F-4D97-AF65-F5344CB8AC3E}">
        <p14:creationId xmlns:p14="http://schemas.microsoft.com/office/powerpoint/2010/main" val="1872344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EFCFD-5712-98B0-A021-DB8EC634E88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FDE7B3-EBD0-9D5C-1703-D6807B7021EC}"/>
              </a:ext>
            </a:extLst>
          </p:cNvPr>
          <p:cNvSpPr>
            <a:spLocks noGrp="1"/>
          </p:cNvSpPr>
          <p:nvPr>
            <p:ph idx="1"/>
          </p:nvPr>
        </p:nvSpPr>
        <p:spPr>
          <a:xfrm>
            <a:off x="469233" y="360947"/>
            <a:ext cx="10884568" cy="6232358"/>
          </a:xfrm>
        </p:spPr>
        <p:txBody>
          <a:bodyPr>
            <a:normAutofit fontScale="77500" lnSpcReduction="20000"/>
          </a:bodyPr>
          <a:lstStyle/>
          <a:p>
            <a:pPr marL="0" indent="0">
              <a:buNone/>
            </a:pPr>
            <a:r>
              <a:rPr lang="en-US" dirty="0"/>
              <a:t>10) A 32 year old woman is brought to the ED by her boyfriend after she was found unresponsive and lying on the ground. She was last seen more than 24 hours ago. History is significant. For substance use disorder. She has no other medical history or prescription drugs.</a:t>
            </a:r>
          </a:p>
          <a:p>
            <a:pPr marL="0" indent="0">
              <a:buNone/>
            </a:pPr>
            <a:r>
              <a:rPr lang="en-US" dirty="0"/>
              <a:t>	On physical the patient is intubated and on mechanical ventilation. She is minimally responsive. Blood pressure is 120/75 mmHg and pulse rate is 110/min. The remainder of the vital signs and the cardiac, pulmonary, and abdominal exam are unremarkable. The neurologic examination is </a:t>
            </a:r>
            <a:r>
              <a:rPr lang="en-US" dirty="0" err="1"/>
              <a:t>nonfocal</a:t>
            </a:r>
            <a:r>
              <a:rPr lang="en-US" dirty="0"/>
              <a:t>. Urine output has been &lt;20 ml/</a:t>
            </a:r>
            <a:r>
              <a:rPr lang="en-US" dirty="0" err="1"/>
              <a:t>hr</a:t>
            </a:r>
            <a:r>
              <a:rPr lang="en-US" dirty="0"/>
              <a:t> for the past 2 hours. </a:t>
            </a:r>
          </a:p>
          <a:p>
            <a:pPr marL="0" indent="0">
              <a:buNone/>
            </a:pPr>
            <a:r>
              <a:rPr lang="en-US" dirty="0"/>
              <a:t>Labs: Calcium of 6.9mg/dL, CK 40,000 U/L, Creatinine 2.8mg/dL, Sodium 150, potassium 5.5mEq/L, Chloride 110 </a:t>
            </a:r>
            <a:r>
              <a:rPr lang="en-US" dirty="0" err="1"/>
              <a:t>mEq</a:t>
            </a:r>
            <a:r>
              <a:rPr lang="en-US" dirty="0"/>
              <a:t>/L, Bicarb 16mEq/L, Phosphate 5.9 mg/dL, </a:t>
            </a:r>
            <a:r>
              <a:rPr lang="en-US" dirty="0" err="1"/>
              <a:t>FeNA</a:t>
            </a:r>
            <a:r>
              <a:rPr lang="en-US" dirty="0"/>
              <a:t> &lt;1%,</a:t>
            </a:r>
          </a:p>
          <a:p>
            <a:pPr marL="0" indent="0">
              <a:buNone/>
            </a:pPr>
            <a:r>
              <a:rPr lang="en-US" dirty="0"/>
              <a:t>Urine: reddish brown urine. pH 5.2. 4+ blood, 2+ protein, granular casts. </a:t>
            </a:r>
          </a:p>
          <a:p>
            <a:pPr marL="0" indent="0">
              <a:buNone/>
            </a:pPr>
            <a:r>
              <a:rPr lang="en-US" dirty="0"/>
              <a:t>Toxicology positive for cocaine and opiates</a:t>
            </a:r>
          </a:p>
          <a:p>
            <a:pPr marL="0" indent="0">
              <a:buNone/>
            </a:pPr>
            <a:endParaRPr lang="en-US" dirty="0"/>
          </a:p>
          <a:p>
            <a:pPr marL="0" indent="0">
              <a:buNone/>
            </a:pPr>
            <a:r>
              <a:rPr lang="en-US" b="1" dirty="0"/>
              <a:t>What is the most the most appropriate treatment?</a:t>
            </a:r>
          </a:p>
          <a:p>
            <a:pPr marL="514350" indent="-514350">
              <a:buAutoNum type="alphaUcParenR"/>
            </a:pPr>
            <a:r>
              <a:rPr lang="en-US" dirty="0"/>
              <a:t>Hemodialysis</a:t>
            </a:r>
          </a:p>
          <a:p>
            <a:pPr marL="514350" indent="-514350">
              <a:buAutoNum type="alphaUcParenR"/>
            </a:pPr>
            <a:r>
              <a:rPr lang="en-US" b="1" dirty="0"/>
              <a:t>IV 0.9% saline</a:t>
            </a:r>
          </a:p>
          <a:p>
            <a:pPr marL="514350" indent="-514350">
              <a:buAutoNum type="alphaUcParenR"/>
            </a:pPr>
            <a:r>
              <a:rPr lang="en-US" dirty="0"/>
              <a:t>IV 5% dextrose</a:t>
            </a:r>
          </a:p>
          <a:p>
            <a:pPr marL="514350" indent="-514350">
              <a:buAutoNum type="alphaUcParenR"/>
            </a:pPr>
            <a:r>
              <a:rPr lang="en-US" dirty="0"/>
              <a:t>IV calcium gluconate infusion</a:t>
            </a:r>
          </a:p>
          <a:p>
            <a:pPr marL="514350" indent="-514350">
              <a:buAutoNum type="alphaUcParenR"/>
            </a:pPr>
            <a:r>
              <a:rPr lang="en-US" dirty="0"/>
              <a:t>IV isotonic sodium bicarbonate in 5%</a:t>
            </a:r>
          </a:p>
        </p:txBody>
      </p:sp>
    </p:spTree>
    <p:extLst>
      <p:ext uri="{BB962C8B-B14F-4D97-AF65-F5344CB8AC3E}">
        <p14:creationId xmlns:p14="http://schemas.microsoft.com/office/powerpoint/2010/main" val="1996143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DA8E47-B30C-86EB-47FD-528AC4FE082F}"/>
              </a:ext>
            </a:extLst>
          </p:cNvPr>
          <p:cNvSpPr>
            <a:spLocks noGrp="1"/>
          </p:cNvSpPr>
          <p:nvPr>
            <p:ph idx="1"/>
          </p:nvPr>
        </p:nvSpPr>
        <p:spPr>
          <a:xfrm>
            <a:off x="445168" y="288758"/>
            <a:ext cx="10908632" cy="6244389"/>
          </a:xfrm>
        </p:spPr>
        <p:txBody>
          <a:bodyPr>
            <a:normAutofit fontScale="70000" lnSpcReduction="20000"/>
          </a:bodyPr>
          <a:lstStyle/>
          <a:p>
            <a:pPr marL="0" indent="0">
              <a:buNone/>
            </a:pPr>
            <a:r>
              <a:rPr lang="en-US" dirty="0"/>
              <a:t>23) An 18 year old man is evaluated in the ICU for oliguric AKI. 18 hours ago he underwent a hepatectomy for a giant fibrolamellar hepatic carcinoma. During the procedure he developed coagulopathy and hepatic bleeding and required resuscitation with 8 units of </a:t>
            </a:r>
            <a:r>
              <a:rPr lang="en-US" dirty="0" err="1"/>
              <a:t>pRBC</a:t>
            </a:r>
            <a:r>
              <a:rPr lang="en-US" dirty="0"/>
              <a:t>, multiple units of FFP and several liters of crystalloid fluids. He is receiving cefepime, gentamicin, and propofol, and fentanyl. Urine output has decreased to 10ml/</a:t>
            </a:r>
            <a:r>
              <a:rPr lang="en-US" dirty="0" err="1"/>
              <a:t>hr</a:t>
            </a:r>
            <a:r>
              <a:rPr lang="en-US" dirty="0"/>
              <a:t> since ICU admission 14 hours ago. </a:t>
            </a:r>
          </a:p>
          <a:p>
            <a:pPr marL="0" indent="0">
              <a:buNone/>
            </a:pPr>
            <a:r>
              <a:rPr lang="en-US" dirty="0"/>
              <a:t>	On physical, the patient is mechanically ventilated. Blood pressure is 120/70, pulse of 115/min, and respiration rate is 12/min. Breath sounds are decreased bilaterally. The Abdomen is distended and tense with intact midline incision and </a:t>
            </a:r>
            <a:r>
              <a:rPr lang="en-US" dirty="0" err="1"/>
              <a:t>weall</a:t>
            </a:r>
            <a:r>
              <a:rPr lang="en-US" dirty="0"/>
              <a:t> edema. The remainder of the exam is noncontributory.</a:t>
            </a:r>
          </a:p>
          <a:p>
            <a:pPr marL="0" indent="0">
              <a:buNone/>
            </a:pPr>
            <a:endParaRPr lang="en-US" dirty="0"/>
          </a:p>
          <a:p>
            <a:pPr marL="0" indent="0">
              <a:buNone/>
            </a:pPr>
            <a:r>
              <a:rPr lang="en-US" dirty="0"/>
              <a:t>Labs: Hgb 10g/dL, CK 1250 U/L, Cr 1.7mg/dL on  (baseline 0.9mg/dL), Potassium 5.2, Urine sodium &lt;20 </a:t>
            </a:r>
            <a:r>
              <a:rPr lang="en-US" dirty="0" err="1"/>
              <a:t>mEq</a:t>
            </a:r>
            <a:r>
              <a:rPr lang="en-US" dirty="0"/>
              <a:t>/L, </a:t>
            </a:r>
          </a:p>
          <a:p>
            <a:pPr marL="0" indent="0">
              <a:buNone/>
            </a:pPr>
            <a:r>
              <a:rPr lang="en-US" dirty="0"/>
              <a:t>UA: </a:t>
            </a:r>
            <a:r>
              <a:rPr lang="en-US" dirty="0" err="1"/>
              <a:t>SpG</a:t>
            </a:r>
            <a:r>
              <a:rPr lang="en-US" dirty="0"/>
              <a:t> 1.030, pH 5.5, 4+ blood, trace protein, TNC RBCs, few hyaline casts.</a:t>
            </a:r>
          </a:p>
          <a:p>
            <a:pPr marL="0" indent="0">
              <a:buNone/>
            </a:pPr>
            <a:endParaRPr lang="en-US" dirty="0"/>
          </a:p>
          <a:p>
            <a:pPr marL="0" indent="0">
              <a:buNone/>
            </a:pPr>
            <a:r>
              <a:rPr lang="en-US" dirty="0"/>
              <a:t>Ultrasound </a:t>
            </a:r>
            <a:r>
              <a:rPr lang="en-US" dirty="0" err="1"/>
              <a:t>revails</a:t>
            </a:r>
            <a:r>
              <a:rPr lang="en-US" dirty="0"/>
              <a:t> normal sized kidneys and no hydronephrosis: a large volume of ascites is noted.</a:t>
            </a:r>
          </a:p>
          <a:p>
            <a:pPr marL="0" indent="0">
              <a:buNone/>
            </a:pPr>
            <a:endParaRPr lang="en-US" dirty="0"/>
          </a:p>
          <a:p>
            <a:pPr marL="0" indent="0">
              <a:buNone/>
            </a:pPr>
            <a:r>
              <a:rPr lang="en-US" b="1" dirty="0"/>
              <a:t>Which of the following is the most appropriate diagnostic test to perform next?</a:t>
            </a:r>
          </a:p>
          <a:p>
            <a:pPr marL="514350" indent="-514350">
              <a:buAutoNum type="alphaUcParenR"/>
            </a:pPr>
            <a:r>
              <a:rPr lang="en-US" dirty="0"/>
              <a:t>Fractional excretion of sodium</a:t>
            </a:r>
          </a:p>
          <a:p>
            <a:pPr marL="514350" indent="-514350">
              <a:buAutoNum type="alphaUcParenR"/>
            </a:pPr>
            <a:r>
              <a:rPr lang="en-US" dirty="0"/>
              <a:t>Intra-abdominal pressure measurements</a:t>
            </a:r>
          </a:p>
          <a:p>
            <a:pPr marL="514350" indent="-514350">
              <a:buAutoNum type="alphaUcParenR"/>
            </a:pPr>
            <a:r>
              <a:rPr lang="en-US" dirty="0"/>
              <a:t>Urine myoglobin level</a:t>
            </a:r>
          </a:p>
          <a:p>
            <a:pPr marL="514350" indent="-514350">
              <a:buAutoNum type="alphaUcParenR"/>
            </a:pPr>
            <a:r>
              <a:rPr lang="en-US" dirty="0"/>
              <a:t>Urine stain for eosinophils </a:t>
            </a:r>
          </a:p>
        </p:txBody>
      </p:sp>
    </p:spTree>
    <p:extLst>
      <p:ext uri="{BB962C8B-B14F-4D97-AF65-F5344CB8AC3E}">
        <p14:creationId xmlns:p14="http://schemas.microsoft.com/office/powerpoint/2010/main" val="3716010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06E63-8D12-A5AA-B5C6-68D1F151AE0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FDF828-BFE4-0FEE-F11E-D3F752AAAFC7}"/>
              </a:ext>
            </a:extLst>
          </p:cNvPr>
          <p:cNvSpPr>
            <a:spLocks noGrp="1"/>
          </p:cNvSpPr>
          <p:nvPr>
            <p:ph idx="1"/>
          </p:nvPr>
        </p:nvSpPr>
        <p:spPr>
          <a:xfrm>
            <a:off x="445168" y="288758"/>
            <a:ext cx="10908632" cy="6244389"/>
          </a:xfrm>
        </p:spPr>
        <p:txBody>
          <a:bodyPr>
            <a:normAutofit fontScale="70000" lnSpcReduction="20000"/>
          </a:bodyPr>
          <a:lstStyle/>
          <a:p>
            <a:pPr marL="0" indent="0">
              <a:buNone/>
            </a:pPr>
            <a:r>
              <a:rPr lang="en-US" dirty="0"/>
              <a:t>23) An 18 year old man is evaluated in the ICU for oliguric AKI. 18 hours ago he underwent a hepatectomy for a giant fibrolamellar hepatic carcinoma. During the procedure he developed coagulopathy and hepatic bleeding and required resuscitation with 8 units of </a:t>
            </a:r>
            <a:r>
              <a:rPr lang="en-US" dirty="0" err="1"/>
              <a:t>pRBC</a:t>
            </a:r>
            <a:r>
              <a:rPr lang="en-US" dirty="0"/>
              <a:t>, multiple units of FFP and several liters of crystalloid fluids. He is receiving cefepime, gentamicin, and propofol, and fentanyl. Urine output has decreased to 10ml/</a:t>
            </a:r>
            <a:r>
              <a:rPr lang="en-US" dirty="0" err="1"/>
              <a:t>hr</a:t>
            </a:r>
            <a:r>
              <a:rPr lang="en-US" dirty="0"/>
              <a:t> since ICU admission 14 hours ago. </a:t>
            </a:r>
          </a:p>
          <a:p>
            <a:pPr marL="0" indent="0">
              <a:buNone/>
            </a:pPr>
            <a:r>
              <a:rPr lang="en-US" dirty="0"/>
              <a:t>	On physical, the patient is mechanically ventilated. Blood pressure is 120/70, pulse of 115/min, and respiration rate is 12/min. Breath sounds are decreased bilaterally. The Abdomen is distended and tense with intact midline incision and </a:t>
            </a:r>
            <a:r>
              <a:rPr lang="en-US" dirty="0" err="1"/>
              <a:t>weall</a:t>
            </a:r>
            <a:r>
              <a:rPr lang="en-US" dirty="0"/>
              <a:t> edema. The remainder of the exam is noncontributory.</a:t>
            </a:r>
          </a:p>
          <a:p>
            <a:pPr marL="0" indent="0">
              <a:buNone/>
            </a:pPr>
            <a:endParaRPr lang="en-US" dirty="0"/>
          </a:p>
          <a:p>
            <a:pPr marL="0" indent="0">
              <a:buNone/>
            </a:pPr>
            <a:r>
              <a:rPr lang="en-US" dirty="0"/>
              <a:t>Labs: Hgb 10g/dL, CK 1250 U/L, Cr 1.7mg/dL on  (baseline 0.9mg/dL), Potassium 5.2, Urine sodium &lt;20 </a:t>
            </a:r>
            <a:r>
              <a:rPr lang="en-US" dirty="0" err="1"/>
              <a:t>mEq</a:t>
            </a:r>
            <a:r>
              <a:rPr lang="en-US" dirty="0"/>
              <a:t>/L, </a:t>
            </a:r>
          </a:p>
          <a:p>
            <a:pPr marL="0" indent="0">
              <a:buNone/>
            </a:pPr>
            <a:r>
              <a:rPr lang="en-US" dirty="0"/>
              <a:t>UA: </a:t>
            </a:r>
            <a:r>
              <a:rPr lang="en-US" dirty="0" err="1"/>
              <a:t>SpG</a:t>
            </a:r>
            <a:r>
              <a:rPr lang="en-US" dirty="0"/>
              <a:t> 1.030, pH 5.5, 4+ blood, trace protein, TNC RBCs, few hyaline casts.</a:t>
            </a:r>
          </a:p>
          <a:p>
            <a:pPr marL="0" indent="0">
              <a:buNone/>
            </a:pPr>
            <a:endParaRPr lang="en-US" dirty="0"/>
          </a:p>
          <a:p>
            <a:pPr marL="0" indent="0">
              <a:buNone/>
            </a:pPr>
            <a:r>
              <a:rPr lang="en-US" dirty="0"/>
              <a:t>Ultrasound </a:t>
            </a:r>
            <a:r>
              <a:rPr lang="en-US" dirty="0" err="1"/>
              <a:t>revails</a:t>
            </a:r>
            <a:r>
              <a:rPr lang="en-US" dirty="0"/>
              <a:t> normal sized kidneys and no hydronephrosis: a large volume of ascites is noted.</a:t>
            </a:r>
          </a:p>
          <a:p>
            <a:pPr marL="0" indent="0">
              <a:buNone/>
            </a:pPr>
            <a:endParaRPr lang="en-US" dirty="0"/>
          </a:p>
          <a:p>
            <a:pPr marL="0" indent="0">
              <a:buNone/>
            </a:pPr>
            <a:r>
              <a:rPr lang="en-US" b="1" dirty="0"/>
              <a:t>Which of the following is the most appropriate diagnostic test to perform next?</a:t>
            </a:r>
          </a:p>
          <a:p>
            <a:pPr marL="514350" indent="-514350">
              <a:buAutoNum type="alphaUcParenR"/>
            </a:pPr>
            <a:r>
              <a:rPr lang="en-US" dirty="0"/>
              <a:t>Fractional excretion of sodium</a:t>
            </a:r>
          </a:p>
          <a:p>
            <a:pPr marL="514350" indent="-514350">
              <a:buAutoNum type="alphaUcParenR"/>
            </a:pPr>
            <a:r>
              <a:rPr lang="en-US" b="1" dirty="0"/>
              <a:t>Intra-abdominal pressure measurements</a:t>
            </a:r>
          </a:p>
          <a:p>
            <a:pPr marL="514350" indent="-514350">
              <a:buAutoNum type="alphaUcParenR"/>
            </a:pPr>
            <a:r>
              <a:rPr lang="en-US" dirty="0"/>
              <a:t>Urine myoglobin level</a:t>
            </a:r>
          </a:p>
          <a:p>
            <a:pPr marL="514350" indent="-514350">
              <a:buAutoNum type="alphaUcParenR"/>
            </a:pPr>
            <a:r>
              <a:rPr lang="en-US" dirty="0"/>
              <a:t>Urine stain for eosinophils </a:t>
            </a:r>
          </a:p>
        </p:txBody>
      </p:sp>
    </p:spTree>
    <p:extLst>
      <p:ext uri="{BB962C8B-B14F-4D97-AF65-F5344CB8AC3E}">
        <p14:creationId xmlns:p14="http://schemas.microsoft.com/office/powerpoint/2010/main" val="1722806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629F7-2F66-ACB6-D77A-D0244745DD1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7104ED-4BC3-F033-D9B9-27E8FB56B905}"/>
              </a:ext>
            </a:extLst>
          </p:cNvPr>
          <p:cNvSpPr>
            <a:spLocks noGrp="1"/>
          </p:cNvSpPr>
          <p:nvPr>
            <p:ph idx="1"/>
          </p:nvPr>
        </p:nvSpPr>
        <p:spPr>
          <a:xfrm>
            <a:off x="445168" y="288758"/>
            <a:ext cx="10908632" cy="6244389"/>
          </a:xfrm>
        </p:spPr>
        <p:txBody>
          <a:bodyPr>
            <a:normAutofit fontScale="70000" lnSpcReduction="20000"/>
          </a:bodyPr>
          <a:lstStyle/>
          <a:p>
            <a:pPr marL="0" indent="0">
              <a:buNone/>
            </a:pPr>
            <a:r>
              <a:rPr lang="en-US" dirty="0"/>
              <a:t>26) A 61 year old woman is evaluated in the ICU for AKI. She was discharged from the hospital 10 days ago following elective cholecystectomy. Seven days ago she was readmitted with sepsis. A CT scan of the abdomen with IV contrast did not show any abdominal pathology but confirmed pneumonia. She was treated with IV fluids, </a:t>
            </a:r>
            <a:r>
              <a:rPr lang="en-US" dirty="0" err="1"/>
              <a:t>lnorepinephrine</a:t>
            </a:r>
            <a:r>
              <a:rPr lang="en-US" dirty="0"/>
              <a:t> infusion, vancomycin, and cefepime. The norepinephrine was stopped yesterday. History of hypertension, CKD 3a. Baseline Cr is 1.4mg/dL. On admission the serum Cr was 1.9 and returned to baseline by hospital day 2. It is 3.1mg/dL today. Outpatient </a:t>
            </a:r>
            <a:r>
              <a:rPr lang="en-US" dirty="0" err="1"/>
              <a:t>medicaitons</a:t>
            </a:r>
            <a:r>
              <a:rPr lang="en-US" dirty="0"/>
              <a:t> are lisinopril and chlorthalidone.</a:t>
            </a:r>
          </a:p>
          <a:p>
            <a:pPr marL="0" indent="0">
              <a:buNone/>
            </a:pPr>
            <a:r>
              <a:rPr lang="en-US" dirty="0"/>
              <a:t>	On physical temp of 99.7F, BP of 140/82, HR 103/min, RR of 0/min. Examination of the lungs reveals bilateral crackles. 1+ pedal edema of the extremities. The remained of the physical exam is noncontributory.</a:t>
            </a:r>
          </a:p>
          <a:p>
            <a:pPr marL="0" indent="0">
              <a:buNone/>
            </a:pPr>
            <a:endParaRPr lang="en-US" dirty="0"/>
          </a:p>
          <a:p>
            <a:pPr marL="0" indent="0">
              <a:buNone/>
            </a:pPr>
            <a:r>
              <a:rPr lang="en-US" dirty="0"/>
              <a:t>Labs: Cr 3.1, Vanc trough 25mg/L, </a:t>
            </a:r>
            <a:r>
              <a:rPr lang="en-US" dirty="0" err="1"/>
              <a:t>FeNA</a:t>
            </a:r>
            <a:r>
              <a:rPr lang="en-US" dirty="0"/>
              <a:t> 2.5%</a:t>
            </a:r>
          </a:p>
          <a:p>
            <a:pPr marL="0" indent="0">
              <a:buNone/>
            </a:pPr>
            <a:r>
              <a:rPr lang="en-US" dirty="0"/>
              <a:t>UA: </a:t>
            </a:r>
            <a:r>
              <a:rPr lang="en-US" dirty="0" err="1"/>
              <a:t>SpG</a:t>
            </a:r>
            <a:r>
              <a:rPr lang="en-US" dirty="0"/>
              <a:t> 1.012, pH 5.5, no blood, 1+ protein, trace LE, no nitrites, no glucose, 2-4 WBC, 5-10 rental tubular epithelial cells, 5-10 coarse granular casts. </a:t>
            </a:r>
          </a:p>
          <a:p>
            <a:pPr marL="0" indent="0">
              <a:buNone/>
            </a:pPr>
            <a:r>
              <a:rPr lang="en-US" dirty="0"/>
              <a:t>Ultrasound: normal sized kidneys and no hydronephrosis.</a:t>
            </a:r>
          </a:p>
          <a:p>
            <a:pPr marL="0" indent="0">
              <a:buNone/>
            </a:pPr>
            <a:endParaRPr lang="en-US" dirty="0"/>
          </a:p>
          <a:p>
            <a:pPr marL="0" indent="0">
              <a:buNone/>
            </a:pPr>
            <a:r>
              <a:rPr lang="en-US" b="1" dirty="0"/>
              <a:t>Which of the following is the most likely cause of this </a:t>
            </a:r>
            <a:r>
              <a:rPr lang="en-US" dirty="0"/>
              <a:t>patient’s AKI?</a:t>
            </a:r>
          </a:p>
          <a:p>
            <a:pPr marL="514350" indent="-514350">
              <a:buAutoNum type="alphaUcParenR"/>
            </a:pPr>
            <a:r>
              <a:rPr lang="en-US" dirty="0"/>
              <a:t>Cefepime</a:t>
            </a:r>
          </a:p>
          <a:p>
            <a:pPr marL="514350" indent="-514350">
              <a:buAutoNum type="alphaUcParenR"/>
            </a:pPr>
            <a:r>
              <a:rPr lang="en-US" dirty="0"/>
              <a:t>Intravenous contrast</a:t>
            </a:r>
          </a:p>
          <a:p>
            <a:pPr marL="514350" indent="-514350">
              <a:buAutoNum type="alphaUcParenR"/>
            </a:pPr>
            <a:r>
              <a:rPr lang="en-US" dirty="0"/>
              <a:t>Omeprazole</a:t>
            </a:r>
          </a:p>
          <a:p>
            <a:pPr marL="514350" indent="-514350">
              <a:buAutoNum type="alphaUcParenR"/>
            </a:pPr>
            <a:r>
              <a:rPr lang="en-US" dirty="0"/>
              <a:t>Vancomycin</a:t>
            </a:r>
          </a:p>
        </p:txBody>
      </p:sp>
    </p:spTree>
    <p:extLst>
      <p:ext uri="{BB962C8B-B14F-4D97-AF65-F5344CB8AC3E}">
        <p14:creationId xmlns:p14="http://schemas.microsoft.com/office/powerpoint/2010/main" val="4073727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E4577-145D-9907-980D-32B1E77BE67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E2AF47-D4CC-DD74-FC05-38058F12683C}"/>
              </a:ext>
            </a:extLst>
          </p:cNvPr>
          <p:cNvSpPr>
            <a:spLocks noGrp="1"/>
          </p:cNvSpPr>
          <p:nvPr>
            <p:ph idx="1"/>
          </p:nvPr>
        </p:nvSpPr>
        <p:spPr>
          <a:xfrm>
            <a:off x="445168" y="288758"/>
            <a:ext cx="10908632" cy="6244389"/>
          </a:xfrm>
        </p:spPr>
        <p:txBody>
          <a:bodyPr>
            <a:normAutofit fontScale="70000" lnSpcReduction="20000"/>
          </a:bodyPr>
          <a:lstStyle/>
          <a:p>
            <a:pPr marL="0" indent="0">
              <a:buNone/>
            </a:pPr>
            <a:r>
              <a:rPr lang="en-US" dirty="0"/>
              <a:t>26) A 61 year old woman is evaluated in the ICU for AKI. She was discharged from the hospital 10 days ago following elective cholecystectomy. Seven days ago she was readmitted with sepsis. A CT scan of the abdomen with IV contrast did not show any abdominal pathology but confirmed pneumonia. She was treated with IV fluids, </a:t>
            </a:r>
            <a:r>
              <a:rPr lang="en-US" dirty="0" err="1"/>
              <a:t>lnorepinephrine</a:t>
            </a:r>
            <a:r>
              <a:rPr lang="en-US" dirty="0"/>
              <a:t> infusion, vancomycin, and cefepime. The norepinephrine was stopped yesterday. History of hypertension, CKD 3a. Baseline Cr is 1.4mg/dL. On admission the serum Cr was 1.9 and returned to baseline by hospital day 2. It is 3.1mg/dL today. Outpatient </a:t>
            </a:r>
            <a:r>
              <a:rPr lang="en-US" dirty="0" err="1"/>
              <a:t>medicaitons</a:t>
            </a:r>
            <a:r>
              <a:rPr lang="en-US" dirty="0"/>
              <a:t> are lisinopril and chlorthalidone.</a:t>
            </a:r>
          </a:p>
          <a:p>
            <a:pPr marL="0" indent="0">
              <a:buNone/>
            </a:pPr>
            <a:r>
              <a:rPr lang="en-US" dirty="0"/>
              <a:t>	On physical temp of 99.7F, BP of 140/82, HR 103/min, RR of 0/min. Examination of the lungs reveals bilateral crackles. 1+ pedal edema of the extremities. The remained of the physical exam is noncontributory.</a:t>
            </a:r>
          </a:p>
          <a:p>
            <a:pPr marL="0" indent="0">
              <a:buNone/>
            </a:pPr>
            <a:endParaRPr lang="en-US" dirty="0"/>
          </a:p>
          <a:p>
            <a:pPr marL="0" indent="0">
              <a:buNone/>
            </a:pPr>
            <a:r>
              <a:rPr lang="en-US" dirty="0"/>
              <a:t>Labs: Cr 3.1, Vanc trough 25mg/L, </a:t>
            </a:r>
            <a:r>
              <a:rPr lang="en-US" dirty="0" err="1"/>
              <a:t>FeNA</a:t>
            </a:r>
            <a:r>
              <a:rPr lang="en-US" dirty="0"/>
              <a:t> 2.5%</a:t>
            </a:r>
          </a:p>
          <a:p>
            <a:pPr marL="0" indent="0">
              <a:buNone/>
            </a:pPr>
            <a:r>
              <a:rPr lang="en-US" dirty="0"/>
              <a:t>UA: </a:t>
            </a:r>
            <a:r>
              <a:rPr lang="en-US" dirty="0" err="1"/>
              <a:t>SpG</a:t>
            </a:r>
            <a:r>
              <a:rPr lang="en-US" dirty="0"/>
              <a:t> 1.012, pH 5.5, no blood, 1+ protein, trace LE, no nitrites, no glucose, 2-4 WBC, 5-10 rental tubular epithelial cells, 5-10 coarse granular casts. </a:t>
            </a:r>
          </a:p>
          <a:p>
            <a:pPr marL="0" indent="0">
              <a:buNone/>
            </a:pPr>
            <a:r>
              <a:rPr lang="en-US" dirty="0"/>
              <a:t>Ultrasound: normal sized kidneys and no hydronephrosis.</a:t>
            </a:r>
          </a:p>
          <a:p>
            <a:pPr marL="0" indent="0">
              <a:buNone/>
            </a:pPr>
            <a:endParaRPr lang="en-US" dirty="0"/>
          </a:p>
          <a:p>
            <a:pPr marL="0" indent="0">
              <a:buNone/>
            </a:pPr>
            <a:r>
              <a:rPr lang="en-US" b="1" dirty="0"/>
              <a:t>Which of the following is the most likely cause of this </a:t>
            </a:r>
            <a:r>
              <a:rPr lang="en-US" dirty="0"/>
              <a:t>patient’s AKI?</a:t>
            </a:r>
          </a:p>
          <a:p>
            <a:pPr marL="514350" indent="-514350">
              <a:buAutoNum type="alphaUcParenR"/>
            </a:pPr>
            <a:r>
              <a:rPr lang="en-US" dirty="0"/>
              <a:t>Cefepime</a:t>
            </a:r>
          </a:p>
          <a:p>
            <a:pPr marL="514350" indent="-514350">
              <a:buAutoNum type="alphaUcParenR"/>
            </a:pPr>
            <a:r>
              <a:rPr lang="en-US" dirty="0"/>
              <a:t>Intravenous contrast</a:t>
            </a:r>
          </a:p>
          <a:p>
            <a:pPr marL="514350" indent="-514350">
              <a:buAutoNum type="alphaUcParenR"/>
            </a:pPr>
            <a:r>
              <a:rPr lang="en-US" dirty="0"/>
              <a:t>Omeprazole</a:t>
            </a:r>
          </a:p>
          <a:p>
            <a:pPr marL="514350" indent="-514350">
              <a:buAutoNum type="alphaUcParenR"/>
            </a:pPr>
            <a:r>
              <a:rPr lang="en-US" b="1" dirty="0"/>
              <a:t>Vancomycin</a:t>
            </a:r>
          </a:p>
        </p:txBody>
      </p:sp>
    </p:spTree>
    <p:extLst>
      <p:ext uri="{BB962C8B-B14F-4D97-AF65-F5344CB8AC3E}">
        <p14:creationId xmlns:p14="http://schemas.microsoft.com/office/powerpoint/2010/main" val="1109052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1A40-6A31-83D8-0584-80A7673BD826}"/>
              </a:ext>
            </a:extLst>
          </p:cNvPr>
          <p:cNvSpPr>
            <a:spLocks noGrp="1"/>
          </p:cNvSpPr>
          <p:nvPr>
            <p:ph type="title"/>
          </p:nvPr>
        </p:nvSpPr>
        <p:spPr/>
        <p:txBody>
          <a:bodyPr/>
          <a:lstStyle/>
          <a:p>
            <a:endParaRPr lang="en-US"/>
          </a:p>
        </p:txBody>
      </p:sp>
      <p:pic>
        <p:nvPicPr>
          <p:cNvPr id="1026" name="Picture 2" descr="Acute kidney injury: diagnosis, staging and prevention - The Pharmaceutical  Journal">
            <a:extLst>
              <a:ext uri="{FF2B5EF4-FFF2-40B4-BE49-F238E27FC236}">
                <a16:creationId xmlns:a16="http://schemas.microsoft.com/office/drawing/2014/main" id="{D2BD4CBC-2133-F295-49AE-AA33BF3F99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99793" y="1825625"/>
            <a:ext cx="599241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29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EDD8-C5FB-9DCD-808A-6C60AEADEED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73B0A35-35C5-65DD-6E15-AEB081F6884A}"/>
              </a:ext>
            </a:extLst>
          </p:cNvPr>
          <p:cNvPicPr>
            <a:picLocks noGrp="1" noChangeAspect="1"/>
          </p:cNvPicPr>
          <p:nvPr>
            <p:ph idx="1"/>
          </p:nvPr>
        </p:nvPicPr>
        <p:blipFill>
          <a:blip r:embed="rId2"/>
          <a:stretch>
            <a:fillRect/>
          </a:stretch>
        </p:blipFill>
        <p:spPr>
          <a:xfrm>
            <a:off x="2267659" y="1825625"/>
            <a:ext cx="7656681" cy="4351338"/>
          </a:xfrm>
          <a:prstGeom prst="rect">
            <a:avLst/>
          </a:prstGeom>
        </p:spPr>
      </p:pic>
    </p:spTree>
    <p:extLst>
      <p:ext uri="{BB962C8B-B14F-4D97-AF65-F5344CB8AC3E}">
        <p14:creationId xmlns:p14="http://schemas.microsoft.com/office/powerpoint/2010/main" val="3082986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37142-CF88-FB87-9C08-D367CD123A8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B109AF-05F9-A0A6-2C6D-0D3735FAC135}"/>
              </a:ext>
            </a:extLst>
          </p:cNvPr>
          <p:cNvSpPr>
            <a:spLocks noGrp="1"/>
          </p:cNvSpPr>
          <p:nvPr>
            <p:ph idx="1"/>
          </p:nvPr>
        </p:nvSpPr>
        <p:spPr>
          <a:xfrm>
            <a:off x="445168" y="288758"/>
            <a:ext cx="10908632" cy="6244389"/>
          </a:xfrm>
        </p:spPr>
        <p:txBody>
          <a:bodyPr>
            <a:normAutofit fontScale="70000" lnSpcReduction="20000"/>
          </a:bodyPr>
          <a:lstStyle/>
          <a:p>
            <a:pPr marL="0" indent="0">
              <a:buNone/>
            </a:pPr>
            <a:r>
              <a:rPr lang="en-US" dirty="0"/>
              <a:t>51) A 72 year old man is hospitalized for a 1 week history of worsening shortness of breath. He also has worsening lower extremity edema despite an increase in his furosemide dose 2 days ago. History is significant for hypertension, CKD 3a, and HFpEF. Outpatient medications are amlodipine, lisinopril, furosemide, and low dose aspirin.</a:t>
            </a:r>
          </a:p>
          <a:p>
            <a:pPr marL="0" indent="0">
              <a:buNone/>
            </a:pPr>
            <a:r>
              <a:rPr lang="en-US" dirty="0"/>
              <a:t>	On physical exam, BP 112/60, HR 97, BMI 28. Cardiac exam reveals an elevated jugular venous pressure and an S4. Breath sounds are diminished at the lung bases. There is 2+ pitting edema in the lower legs.</a:t>
            </a:r>
          </a:p>
          <a:p>
            <a:pPr marL="0" indent="0">
              <a:buNone/>
            </a:pPr>
            <a:endParaRPr lang="en-US" dirty="0"/>
          </a:p>
          <a:p>
            <a:pPr marL="0" indent="0">
              <a:buNone/>
            </a:pPr>
            <a:r>
              <a:rPr lang="en-US" dirty="0"/>
              <a:t>Labs: BUN 64mg/dL, Cr 2.3 mg/dL, Sodium 130mEq/L</a:t>
            </a:r>
          </a:p>
          <a:p>
            <a:pPr marL="0" indent="0">
              <a:buNone/>
            </a:pPr>
            <a:r>
              <a:rPr lang="en-US" dirty="0"/>
              <a:t>Labs 2 weeks prior: BUN 40, Cr 1.9mg/dL, Sodium 133</a:t>
            </a:r>
          </a:p>
          <a:p>
            <a:pPr marL="0" indent="0">
              <a:buNone/>
            </a:pPr>
            <a:r>
              <a:rPr lang="en-US" dirty="0"/>
              <a:t>UA: </a:t>
            </a:r>
            <a:r>
              <a:rPr lang="en-US" dirty="0" err="1"/>
              <a:t>SpG</a:t>
            </a:r>
            <a:r>
              <a:rPr lang="en-US" dirty="0"/>
              <a:t> 1.009, 1+ protein, few hyaline casts</a:t>
            </a:r>
          </a:p>
          <a:p>
            <a:pPr marL="0" indent="0">
              <a:buNone/>
            </a:pPr>
            <a:endParaRPr lang="en-US" dirty="0"/>
          </a:p>
          <a:p>
            <a:pPr marL="0" indent="0">
              <a:buNone/>
            </a:pPr>
            <a:r>
              <a:rPr lang="en-US" dirty="0"/>
              <a:t>Chest radiograph shows bibasilar effusions and vascular congestion</a:t>
            </a:r>
          </a:p>
          <a:p>
            <a:pPr marL="0" indent="0">
              <a:buNone/>
            </a:pPr>
            <a:endParaRPr lang="en-US" dirty="0"/>
          </a:p>
          <a:p>
            <a:pPr marL="0" indent="0">
              <a:buNone/>
            </a:pPr>
            <a:r>
              <a:rPr lang="en-US" b="1" dirty="0"/>
              <a:t>Which of the following is the most appropriate treatment?</a:t>
            </a:r>
          </a:p>
          <a:p>
            <a:pPr marL="514350" indent="-514350">
              <a:buAutoNum type="alphaUcParenR"/>
            </a:pPr>
            <a:r>
              <a:rPr lang="en-US" dirty="0"/>
              <a:t>Start Ultrafiltration </a:t>
            </a:r>
          </a:p>
          <a:p>
            <a:pPr marL="514350" indent="-514350">
              <a:buAutoNum type="alphaUcParenR"/>
            </a:pPr>
            <a:r>
              <a:rPr lang="en-US" dirty="0"/>
              <a:t>Add dobutamine infusion</a:t>
            </a:r>
          </a:p>
          <a:p>
            <a:pPr marL="514350" indent="-514350">
              <a:buAutoNum type="alphaUcParenR"/>
            </a:pPr>
            <a:r>
              <a:rPr lang="en-US" dirty="0"/>
              <a:t>Increase furosemide</a:t>
            </a:r>
          </a:p>
          <a:p>
            <a:pPr marL="514350" indent="-514350">
              <a:buAutoNum type="alphaUcParenR"/>
            </a:pPr>
            <a:r>
              <a:rPr lang="en-US" dirty="0"/>
              <a:t>Stop all medications and follow</a:t>
            </a:r>
          </a:p>
          <a:p>
            <a:pPr marL="514350" indent="-514350">
              <a:buAutoNum type="alphaUcParenR"/>
            </a:pPr>
            <a:r>
              <a:rPr lang="en-US" dirty="0"/>
              <a:t>IV fluids</a:t>
            </a:r>
          </a:p>
        </p:txBody>
      </p:sp>
    </p:spTree>
    <p:extLst>
      <p:ext uri="{BB962C8B-B14F-4D97-AF65-F5344CB8AC3E}">
        <p14:creationId xmlns:p14="http://schemas.microsoft.com/office/powerpoint/2010/main" val="1369532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Case</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Vitals:</a:t>
            </a:r>
          </a:p>
          <a:p>
            <a:pPr lvl="1"/>
            <a:r>
              <a:rPr lang="en-US" dirty="0"/>
              <a:t>HR 92, BP 92/54, RR 20, SpO2 96% on RA</a:t>
            </a:r>
          </a:p>
          <a:p>
            <a:r>
              <a:rPr lang="en-US" dirty="0"/>
              <a:t>Physical:</a:t>
            </a:r>
          </a:p>
          <a:p>
            <a:pPr lvl="1"/>
            <a:r>
              <a:rPr lang="en-US" dirty="0"/>
              <a:t>Chronically ill</a:t>
            </a:r>
          </a:p>
          <a:p>
            <a:pPr lvl="1"/>
            <a:r>
              <a:rPr lang="en-US" dirty="0"/>
              <a:t>Jaundice</a:t>
            </a:r>
          </a:p>
          <a:p>
            <a:pPr lvl="1"/>
            <a:r>
              <a:rPr lang="en-US" dirty="0" err="1"/>
              <a:t>Pulm</a:t>
            </a:r>
            <a:r>
              <a:rPr lang="en-US" dirty="0"/>
              <a:t>/CV: WNL </a:t>
            </a:r>
          </a:p>
          <a:p>
            <a:pPr lvl="1"/>
            <a:r>
              <a:rPr lang="en-US" dirty="0"/>
              <a:t>Abd: Distended with +fluid wave, mild tenderness</a:t>
            </a:r>
          </a:p>
          <a:p>
            <a:pPr lvl="1"/>
            <a:r>
              <a:rPr lang="en-US" dirty="0"/>
              <a:t>Ext: 1-2+ BLE edema</a:t>
            </a:r>
          </a:p>
        </p:txBody>
      </p:sp>
    </p:spTree>
    <p:extLst>
      <p:ext uri="{BB962C8B-B14F-4D97-AF65-F5344CB8AC3E}">
        <p14:creationId xmlns:p14="http://schemas.microsoft.com/office/powerpoint/2010/main" val="308993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EC49B-4393-3385-5EC4-B2F87ECC8F4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B5447B-7383-D026-5AC5-E81AACBDA75D}"/>
              </a:ext>
            </a:extLst>
          </p:cNvPr>
          <p:cNvSpPr>
            <a:spLocks noGrp="1"/>
          </p:cNvSpPr>
          <p:nvPr>
            <p:ph idx="1"/>
          </p:nvPr>
        </p:nvSpPr>
        <p:spPr>
          <a:xfrm>
            <a:off x="445168" y="288758"/>
            <a:ext cx="10908632" cy="6244389"/>
          </a:xfrm>
        </p:spPr>
        <p:txBody>
          <a:bodyPr>
            <a:normAutofit fontScale="70000" lnSpcReduction="20000"/>
          </a:bodyPr>
          <a:lstStyle/>
          <a:p>
            <a:pPr marL="0" indent="0">
              <a:buNone/>
            </a:pPr>
            <a:r>
              <a:rPr lang="en-US" dirty="0"/>
              <a:t>51) A 72 year old man is hospitalized for a 1 week history of worsening shortness of breath. He also has worsening lower extremity edema despite an increase in his furosemide dose 2 days ago. History is significant for hypertension, CKD 3a, and HFpEF. Outpatient medications are amlodipine, lisinopril, furosemide, and low dose aspirin.</a:t>
            </a:r>
          </a:p>
          <a:p>
            <a:pPr marL="0" indent="0">
              <a:buNone/>
            </a:pPr>
            <a:r>
              <a:rPr lang="en-US" dirty="0"/>
              <a:t>	On physical exam, BP 112/60, HR 97, BMI 28. Cardiac exam reveals an elevated jugular venous pressure and an S4. Breath sounds are diminished at the lung bases. There is 2+ pitting edema in the lower legs.</a:t>
            </a:r>
          </a:p>
          <a:p>
            <a:pPr marL="0" indent="0">
              <a:buNone/>
            </a:pPr>
            <a:endParaRPr lang="en-US" dirty="0"/>
          </a:p>
          <a:p>
            <a:pPr marL="0" indent="0">
              <a:buNone/>
            </a:pPr>
            <a:r>
              <a:rPr lang="en-US" dirty="0"/>
              <a:t>Labs: BUN 64mg/dL, Cr 2.3 mg/dL, Sodium 130mEq/L</a:t>
            </a:r>
          </a:p>
          <a:p>
            <a:pPr marL="0" indent="0">
              <a:buNone/>
            </a:pPr>
            <a:r>
              <a:rPr lang="en-US" dirty="0"/>
              <a:t>Labs 2 weeks prior: BUN 40, Cr 1.9mg/dL, Sodium 133</a:t>
            </a:r>
          </a:p>
          <a:p>
            <a:pPr marL="0" indent="0">
              <a:buNone/>
            </a:pPr>
            <a:r>
              <a:rPr lang="en-US" dirty="0"/>
              <a:t>UA: </a:t>
            </a:r>
            <a:r>
              <a:rPr lang="en-US" dirty="0" err="1"/>
              <a:t>SpG</a:t>
            </a:r>
            <a:r>
              <a:rPr lang="en-US" dirty="0"/>
              <a:t> 1.009, 1+ protein, few hyaline casts</a:t>
            </a:r>
          </a:p>
          <a:p>
            <a:pPr marL="0" indent="0">
              <a:buNone/>
            </a:pPr>
            <a:endParaRPr lang="en-US" dirty="0"/>
          </a:p>
          <a:p>
            <a:pPr marL="0" indent="0">
              <a:buNone/>
            </a:pPr>
            <a:r>
              <a:rPr lang="en-US" dirty="0"/>
              <a:t>Chest radiograph shows bibasilar effusions and vascular congestion</a:t>
            </a:r>
          </a:p>
          <a:p>
            <a:pPr marL="0" indent="0">
              <a:buNone/>
            </a:pPr>
            <a:endParaRPr lang="en-US" dirty="0"/>
          </a:p>
          <a:p>
            <a:pPr marL="0" indent="0">
              <a:buNone/>
            </a:pPr>
            <a:r>
              <a:rPr lang="en-US" b="1" dirty="0"/>
              <a:t>Which of the following is the most appropriate treatment?</a:t>
            </a:r>
          </a:p>
          <a:p>
            <a:pPr marL="514350" indent="-514350">
              <a:buAutoNum type="alphaUcParenR"/>
            </a:pPr>
            <a:r>
              <a:rPr lang="en-US" dirty="0"/>
              <a:t>Start Ultrafiltration </a:t>
            </a:r>
          </a:p>
          <a:p>
            <a:pPr marL="514350" indent="-514350">
              <a:buAutoNum type="alphaUcParenR"/>
            </a:pPr>
            <a:r>
              <a:rPr lang="en-US" dirty="0"/>
              <a:t>Add dobutamine infusion</a:t>
            </a:r>
          </a:p>
          <a:p>
            <a:pPr marL="514350" indent="-514350">
              <a:buAutoNum type="alphaUcParenR"/>
            </a:pPr>
            <a:r>
              <a:rPr lang="en-US" b="1" dirty="0"/>
              <a:t>Increase furosemide</a:t>
            </a:r>
          </a:p>
          <a:p>
            <a:pPr marL="514350" indent="-514350">
              <a:buAutoNum type="alphaUcParenR"/>
            </a:pPr>
            <a:r>
              <a:rPr lang="en-US" dirty="0"/>
              <a:t>Stop all medications and follow</a:t>
            </a:r>
          </a:p>
          <a:p>
            <a:pPr marL="514350" indent="-514350">
              <a:buAutoNum type="alphaUcParenR"/>
            </a:pPr>
            <a:r>
              <a:rPr lang="en-US" dirty="0"/>
              <a:t>IV fluids</a:t>
            </a:r>
          </a:p>
        </p:txBody>
      </p:sp>
    </p:spTree>
    <p:extLst>
      <p:ext uri="{BB962C8B-B14F-4D97-AF65-F5344CB8AC3E}">
        <p14:creationId xmlns:p14="http://schemas.microsoft.com/office/powerpoint/2010/main" val="274836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46EF5-7CC7-4926-8C76-051FE36018DB}"/>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2AB4EB10-3503-6B36-129A-E4ADFD20EFB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541504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F8C8-A0EA-558A-F5DA-C42581B911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9E2DB3-D606-506F-9720-716659318E99}"/>
              </a:ext>
            </a:extLst>
          </p:cNvPr>
          <p:cNvSpPr>
            <a:spLocks noGrp="1"/>
          </p:cNvSpPr>
          <p:nvPr>
            <p:ph idx="1"/>
          </p:nvPr>
        </p:nvSpPr>
        <p:spPr/>
        <p:txBody>
          <a:bodyPr/>
          <a:lstStyle/>
          <a:p>
            <a:r>
              <a:rPr lang="en-US" dirty="0"/>
              <a:t>MKSAP18</a:t>
            </a:r>
          </a:p>
          <a:p>
            <a:r>
              <a:rPr lang="en-US" dirty="0"/>
              <a:t>10, 12, 23, 26, 34*, 35, 43, 51, 56, 59, 65, 71, 73, 84, 96</a:t>
            </a:r>
          </a:p>
          <a:p>
            <a:r>
              <a:rPr lang="en-US" dirty="0"/>
              <a:t>A</a:t>
            </a:r>
          </a:p>
          <a:p>
            <a:r>
              <a:rPr lang="en-US" dirty="0"/>
              <a:t>A</a:t>
            </a:r>
          </a:p>
          <a:p>
            <a:r>
              <a:rPr lang="en-US" dirty="0"/>
              <a:t>a</a:t>
            </a:r>
          </a:p>
        </p:txBody>
      </p:sp>
    </p:spTree>
    <p:extLst>
      <p:ext uri="{BB962C8B-B14F-4D97-AF65-F5344CB8AC3E}">
        <p14:creationId xmlns:p14="http://schemas.microsoft.com/office/powerpoint/2010/main" val="4085709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Case</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CMP: Na 129, K 3.6, Cl 94, CO2 20, Cr 1</a:t>
            </a:r>
          </a:p>
          <a:p>
            <a:r>
              <a:rPr lang="en-US" dirty="0"/>
              <a:t>LFT: T. Bili 10, ALT 10, AST 12, Alb 2.7, </a:t>
            </a:r>
            <a:r>
              <a:rPr lang="en-US" dirty="0" err="1"/>
              <a:t>T.Prot</a:t>
            </a:r>
            <a:r>
              <a:rPr lang="en-US" dirty="0"/>
              <a:t> 5.6</a:t>
            </a:r>
          </a:p>
          <a:p>
            <a:r>
              <a:rPr lang="en-US" dirty="0"/>
              <a:t>CBC: WBC 12, Hgb 11.2, PLT 112</a:t>
            </a:r>
          </a:p>
          <a:p>
            <a:r>
              <a:rPr lang="en-US" dirty="0"/>
              <a:t>INR 1.6</a:t>
            </a:r>
          </a:p>
          <a:p>
            <a:endParaRPr lang="en-US" dirty="0"/>
          </a:p>
          <a:p>
            <a:r>
              <a:rPr lang="en-US" dirty="0"/>
              <a:t>UA: 2+ </a:t>
            </a:r>
            <a:r>
              <a:rPr lang="en-US" dirty="0" err="1"/>
              <a:t>urobilogen</a:t>
            </a:r>
            <a:endParaRPr lang="en-US" dirty="0"/>
          </a:p>
          <a:p>
            <a:r>
              <a:rPr lang="en-US" dirty="0"/>
              <a:t>Urine Studies: Una &lt;10, </a:t>
            </a:r>
            <a:r>
              <a:rPr lang="en-US" dirty="0" err="1"/>
              <a:t>Ucr</a:t>
            </a:r>
            <a:r>
              <a:rPr lang="en-US" dirty="0"/>
              <a:t> 60</a:t>
            </a:r>
          </a:p>
          <a:p>
            <a:endParaRPr lang="en-US" dirty="0"/>
          </a:p>
        </p:txBody>
      </p:sp>
    </p:spTree>
    <p:extLst>
      <p:ext uri="{BB962C8B-B14F-4D97-AF65-F5344CB8AC3E}">
        <p14:creationId xmlns:p14="http://schemas.microsoft.com/office/powerpoint/2010/main" val="1897173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F4985-8254-CCE0-FAA5-2CBD4002313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5E0A35-E057-9983-C69E-1E3C23EC55AC}"/>
              </a:ext>
            </a:extLst>
          </p:cNvPr>
          <p:cNvPicPr>
            <a:picLocks noGrp="1" noChangeAspect="1"/>
          </p:cNvPicPr>
          <p:nvPr>
            <p:ph idx="1"/>
          </p:nvPr>
        </p:nvPicPr>
        <p:blipFill>
          <a:blip r:embed="rId2"/>
          <a:stretch>
            <a:fillRect/>
          </a:stretch>
        </p:blipFill>
        <p:spPr>
          <a:xfrm>
            <a:off x="2421665" y="1825625"/>
            <a:ext cx="7348669" cy="4351338"/>
          </a:xfrm>
          <a:prstGeom prst="rect">
            <a:avLst/>
          </a:prstGeom>
        </p:spPr>
      </p:pic>
    </p:spTree>
    <p:extLst>
      <p:ext uri="{BB962C8B-B14F-4D97-AF65-F5344CB8AC3E}">
        <p14:creationId xmlns:p14="http://schemas.microsoft.com/office/powerpoint/2010/main" val="4204212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Definition of AKI</a:t>
            </a:r>
          </a:p>
        </p:txBody>
      </p:sp>
      <p:pic>
        <p:nvPicPr>
          <p:cNvPr id="6" name="Content Placeholder 5">
            <a:extLst>
              <a:ext uri="{FF2B5EF4-FFF2-40B4-BE49-F238E27FC236}">
                <a16:creationId xmlns:a16="http://schemas.microsoft.com/office/drawing/2014/main" id="{41B7DD91-5A27-1A88-BBEA-F44B2F7C90D4}"/>
              </a:ext>
            </a:extLst>
          </p:cNvPr>
          <p:cNvPicPr>
            <a:picLocks noGrp="1" noChangeAspect="1"/>
          </p:cNvPicPr>
          <p:nvPr>
            <p:ph idx="1"/>
          </p:nvPr>
        </p:nvPicPr>
        <p:blipFill>
          <a:blip r:embed="rId3"/>
          <a:stretch>
            <a:fillRect/>
          </a:stretch>
        </p:blipFill>
        <p:spPr>
          <a:xfrm>
            <a:off x="838200" y="2279207"/>
            <a:ext cx="10515600" cy="3444173"/>
          </a:xfrm>
        </p:spPr>
      </p:pic>
      <p:sp>
        <p:nvSpPr>
          <p:cNvPr id="7" name="TextBox 6">
            <a:extLst>
              <a:ext uri="{FF2B5EF4-FFF2-40B4-BE49-F238E27FC236}">
                <a16:creationId xmlns:a16="http://schemas.microsoft.com/office/drawing/2014/main" id="{66B5F398-3FF6-AC60-B670-4100E6C50BC8}"/>
              </a:ext>
            </a:extLst>
          </p:cNvPr>
          <p:cNvSpPr txBox="1"/>
          <p:nvPr/>
        </p:nvSpPr>
        <p:spPr>
          <a:xfrm>
            <a:off x="9171129" y="5723380"/>
            <a:ext cx="1734514" cy="276999"/>
          </a:xfrm>
          <a:prstGeom prst="rect">
            <a:avLst/>
          </a:prstGeom>
          <a:noFill/>
        </p:spPr>
        <p:txBody>
          <a:bodyPr wrap="none" rtlCol="0">
            <a:spAutoFit/>
          </a:bodyPr>
          <a:lstStyle/>
          <a:p>
            <a:r>
              <a:rPr lang="en-US" sz="1200" dirty="0" err="1"/>
              <a:t>Intervent</a:t>
            </a:r>
            <a:r>
              <a:rPr lang="en-US" sz="1200" dirty="0"/>
              <a:t> Card Clin. 2023</a:t>
            </a:r>
          </a:p>
        </p:txBody>
      </p:sp>
    </p:spTree>
    <p:extLst>
      <p:ext uri="{BB962C8B-B14F-4D97-AF65-F5344CB8AC3E}">
        <p14:creationId xmlns:p14="http://schemas.microsoft.com/office/powerpoint/2010/main" val="3960744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A51EA-1CBA-AE58-16CB-21CC433E56F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EF40E19-4929-CD90-A5BC-15D1C8412FDD}"/>
              </a:ext>
            </a:extLst>
          </p:cNvPr>
          <p:cNvPicPr>
            <a:picLocks noGrp="1" noChangeAspect="1"/>
          </p:cNvPicPr>
          <p:nvPr>
            <p:ph idx="1"/>
          </p:nvPr>
        </p:nvPicPr>
        <p:blipFill>
          <a:blip r:embed="rId2"/>
          <a:stretch>
            <a:fillRect/>
          </a:stretch>
        </p:blipFill>
        <p:spPr>
          <a:xfrm>
            <a:off x="3393681" y="1825625"/>
            <a:ext cx="5404638" cy="4351338"/>
          </a:xfrm>
          <a:prstGeom prst="rect">
            <a:avLst/>
          </a:prstGeom>
        </p:spPr>
      </p:pic>
    </p:spTree>
    <p:extLst>
      <p:ext uri="{BB962C8B-B14F-4D97-AF65-F5344CB8AC3E}">
        <p14:creationId xmlns:p14="http://schemas.microsoft.com/office/powerpoint/2010/main" val="1577926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D" val="69df8b4ea54a307f552544f9"/>
  <p:tag name="FIGURESLIDEID" val="5c1686aa-18c8-4e05-8605-6d8db80f3617"/>
  <p:tag name="SELECTIONIDS" val="91acbc57-9601-425a-b7a9-e02048a9a9c5"/>
  <p:tag name="TRANSPARENTBACKGROUND" val="true"/>
  <p:tag name="VERSION" val="1776257948488"/>
  <p:tag name="TITLE" val="Nephron Sample"/>
  <p:tag name="CREATORNAME" val="Jacob Nysather"/>
  <p:tag name="DATEINSERTED" val="1776257948767"/>
  <p:tag name="DPI" val="300"/>
  <p:tag name="BIOJSON" val="{&quot;id&quot;:&quot;1c9a92b2-64dc-48b3-9b00-f83b2ff5bb28&quot;,&quot;objects&quot;:{&quot;91acbc57-9601-425a-b7a9-e02048a9a9c5&quot;:{&quot;type&quot;:&quot;FIGURE_OBJECT&quot;,&quot;id&quot;:&quot;91acbc57-9601-425a-b7a9-e02048a9a9c5&quot;,&quot;relativeTransform&quot;:{&quot;translate&quot;:{&quot;x&quot;:-20.961526707514736,&quot;y&quot;:11.02840333146304},&quot;rotate&quot;:0,&quot;skewX&quot;:0,&quot;scale&quot;:{&quot;x&quot;:1,&quot;y&quot;:1}},&quot;isLocked&quot;:false,&quot;parent&quot;:{&quot;type&quot;:&quot;CHILD&quot;,&quot;parentId&quot;:&quot;5c1686aa-18c8-4e05-8605-6d8db80f3617&quot;,&quot;order&quot;:&quot;5&quot;},&quot;assetId&quot;:&quot;5ed97d2cbd5bcf00adc11fb3&quot;},&quot;84363c3a-d7de-42e4-bdf9-82e60721f081&quot;:{&quot;type&quot;:&quot;FIGURE_OBJECT&quot;,&quot;id&quot;:&quot;84363c3a-d7de-42e4-bdf9-82e60721f081&quot;,&quot;relativeTransform&quot;:{&quot;translate&quot;:{&quot;x&quot;:126.15221663675061,&quot;y&quot;:8.988483049235583},&quot;rotate&quot;:0},&quot;opacity&quot;:1,&quot;source&quot;:{&quot;type&quot;:&quot;ASSETS&quot;},&quot;pathStyles&quot;:[{&quot;type&quot;:&quot;FILL&quot;,&quot;fillStyle&quot;:&quot;rgb(0,0,0)&quot;}],&quot;isLocked&quot;:false,&quot;parent&quot;:{&quot;type&quot;:&quot;CHILD&quot;,&quot;parentId&quot;:&quot;91acbc57-9601-425a-b7a9-e02048a9a9c5&quot;,&quot;order&quot;:&quot;005&quot;}},&quot;01453587-d1d1-4a15-baf0-d9ab18e6ae74&quot;:{&quot;type&quot;:&quot;FIGURE_OBJECT&quot;,&quot;id&quot;:&quot;01453587-d1d1-4a15-baf0-d9ab18e6ae74&quot;,&quot;relativeTransform&quot;:{&quot;translate&quot;:{&quot;x&quot;:-0.3216134975620548,&quot;y&quot;:75.1632600806063},&quot;rotate&quot;:0},&quot;opacity&quot;:1,&quot;path&quot;:{&quot;type&quot;:&quot;RECT&quot;,&quot;size&quot;:{&quot;x&quot;:586.5217774835388,&quot;y&quot;:102.43733248013137},&quot;cornerRounding&quot;:{&quot;type&quot;:&quot;ARC_LENGTH&quot;,&quot;global&quot;:0}},&quot;pathStyles&quot;:[{&quot;type&quot;:&quot;FILL&quot;,&quot;fillStyle&quot;:&quot;rgba(253,244,242,1)&quot;},{&quot;type&quot;:&quot;STROKE&quot;,&quot;strokeStyle&quot;:&quot;rgba(146,90,68,1)&quot;,&quot;lineWidth&quot;:0,&quot;lineJoin&quot;:&quot;round&quot;}],&quot;isLocked&quot;:false,&quot;parent&quot;:{&quot;type&quot;:&quot;CHILD&quot;,&quot;parentId&quot;:&quot;84363c3a-d7de-42e4-bdf9-82e60721f081&quot;,&quot;order&quot;:&quot;1&quot;}},&quot;37c7b5b4-50a4-49dc-90cf-c89c9981a2aa&quot;:{&quot;type&quot;:&quot;FIGURE_OBJECT&quot;,&quot;id&quot;:&quot;37c7b5b4-50a4-49dc-90cf-c89c9981a2aa&quot;,&quot;relativeTransform&quot;:{&quot;translate&quot;:{&quot;x&quot;:-0.6528154250010516,&quot;y&quot;:200.16444534496935},&quot;rotate&quot;:0},&quot;opacity&quot;:1,&quot;path&quot;:{&quot;type&quot;:&quot;RECT&quot;,&quot;size&quot;:{&quot;x&quot;:586.5217774835388,&quot;y&quot;:149.83968590269106},&quot;cornerRounding&quot;:{&quot;type&quot;:&quot;ARC_LENGTH&quot;,&quot;global&quot;:0}},&quot;pathStyles&quot;:[{&quot;type&quot;:&quot;FILL&quot;,&quot;fillStyle&quot;:&quot;rgba(253,238,235,1)&quot;},{&quot;type&quot;:&quot;STROKE&quot;,&quot;strokeStyle&quot;:&quot;rgba(146,90,68,1)&quot;,&quot;lineWidth&quot;:0,&quot;lineJoin&quot;:&quot;round&quot;}],&quot;isLocked&quot;:false,&quot;parent&quot;:{&quot;type&quot;:&quot;CHILD&quot;,&quot;parentId&quot;:&quot;84363c3a-d7de-42e4-bdf9-82e60721f081&quot;,&quot;order&quot;:&quot;2&quot;}},&quot;89085a39-5de4-45dc-a22f-2355b1171239&quot;:{&quot;type&quot;:&quot;FIGURE_OBJECT&quot;,&quot;id&quot;:&quot;89085a39-5de4-45dc-a22f-2355b1171239&quot;,&quot;relativeTransform&quot;:{&quot;translate&quot;:{&quot;x&quot;:0.8795327371799431,&quot;y&quot;:-125.96558017198649},&quot;rotate&quot;:0},&quot;opacity&quot;:1,&quot;path&quot;:{&quot;type&quot;:&quot;RECT&quot;,&quot;size&quot;:{&quot;x&quot;:586.4873835222138,&quot;y&quot;:298.4405526004776},&quot;cornerRounding&quot;:{&quot;type&quot;:&quot;ARC_LENGTH&quot;,&quot;global&quot;:0}},&quot;pathStyles&quot;:[{&quot;type&quot;:&quot;FILL&quot;,&quot;fillStyle&quot;:&quot;rgba(255,251,249,1)&quot;},{&quot;type&quot;:&quot;STROKE&quot;,&quot;strokeStyle&quot;:&quot;rgba(146,90,68,1)&quot;,&quot;lineWidth&quot;:0,&quot;lineJoin&quot;:&quot;round&quot;}],&quot;isLocked&quot;:false,&quot;parent&quot;:{&quot;type&quot;:&quot;CHILD&quot;,&quot;parentId&quot;:&quot;84363c3a-d7de-42e4-bdf9-82e60721f081&quot;,&quot;order&quot;:&quot;3&quot;}},&quot;06220795-a6d7-4351-97d2-dd9a34f43cb7&quot;:{&quot;type&quot;:&quot;FIGURE_OBJECT&quot;,&quot;id&quot;:&quot;06220795-a6d7-4351-97d2-dd9a34f43cb7&quot;,&quot;relativeTransform&quot;:{&quot;translate&quot;:{&quot;x&quot;:0.7610554834923278,&quot;y&quot;:23.780080318544833},&quot;rotate&quot;:0},&quot;opacity&quot;:1,&quot;path&quot;:{&quot;type&quot;:&quot;POLY_LINE&quot;,&quot;points&quot;:[{&quot;x&quot;:-292.55667148083046,&quot;y&quot;:0},{&quot;x&quot;:292.55667148083046,&quot;y&quot;:0}],&quot;closed&quot;:false},&quot;pathStyles&quot;:[{&quot;type&quot;:&quot;FILL&quot;,&quot;fillStyle&quot;:&quot;rgba(0,0,0,0)&quot;},{&quot;type&quot;:&quot;STROKE&quot;,&quot;strokeStyle&quot;:&quot;rgba(167,126,105,1)&quot;,&quot;lineWidth&quot;:1,&quot;lineJoin&quot;:&quot;round&quot;}],&quot;isLocked&quot;:false,&quot;parent&quot;:{&quot;type&quot;:&quot;CHILD&quot;,&quot;parentId&quot;:&quot;84363c3a-d7de-42e4-bdf9-82e60721f081&quot;,&quot;order&quot;:&quot;5&quot;}},&quot;6f8ea4fa-a890-4b84-b27a-093df573c20a&quot;:{&quot;type&quot;:&quot;FIGURE_OBJECT&quot;,&quot;id&quot;:&quot;6f8ea4fa-a890-4b84-b27a-093df573c20a&quot;,&quot;relativeTransform&quot;:{&quot;translate&quot;:{&quot;x&quot;:0.7610554834923278,&quot;y&quot;:125.54116566368248},&quot;rotate&quot;:0},&quot;opacity&quot;:1,&quot;path&quot;:{&quot;type&quot;:&quot;POLY_LINE&quot;,&quot;points&quot;:[{&quot;x&quot;:-292.55667148083046,&quot;y&quot;:0},{&quot;x&quot;:292.55667148083046,&quot;y&quot;:0}],&quot;closed&quot;:false},&quot;pathStyles&quot;:[{&quot;type&quot;:&quot;FILL&quot;,&quot;fillStyle&quot;:&quot;rgba(0,0,0,0)&quot;},{&quot;type&quot;:&quot;STROKE&quot;,&quot;strokeStyle&quot;:&quot;rgba(167,126,105,1)&quot;,&quot;lineWidth&quot;:1,&quot;lineJoin&quot;:&quot;round&quot;}],&quot;isLocked&quot;:false,&quot;parent&quot;:{&quot;type&quot;:&quot;CHILD&quot;,&quot;parentId&quot;:&quot;84363c3a-d7de-42e4-bdf9-82e60721f081&quot;,&quot;order&quot;:&quot;6&quot;}},&quot;20f5ffd8-e6ae-471f-a642-bcaa9d24d4c3&quot;:{&quot;type&quot;:&quot;FIGURE_OBJECT&quot;,&quot;id&quot;:&quot;20f5ffd8-e6ae-471f-a642-bcaa9d24d4c3&quot;,&quot;relativeTransform&quot;:{&quot;translate&quot;:{&quot;x&quot;:-5.684341886080802e-14,&quot;y&quot;:-5.684341886080802e-14},&quot;rotate&quot;:0},&quot;opacity&quot;:1,&quot;path&quot;:{&quot;type&quot;:&quot;RECT&quot;,&quot;size&quot;:{&quot;x&quot;:586.3044332735011,&quot;y&quot;:549.976966098471},&quot;cornerRounding&quot;:{&quot;type&quot;:&quot;ARC_LENGTH&quot;,&quot;global&quot;:0}},&quot;pathStyles&quot;:[{&quot;type&quot;:&quot;FILL&quot;,&quot;fillStyle&quot;:&quot;rgba(0,0,0,0)&quot;},{&quot;type&quot;:&quot;STROKE&quot;,&quot;strokeStyle&quot;:&quot;rgba(96,58,48,1)&quot;,&quot;lineWidth&quot;:2,&quot;lineJoin&quot;:&quot;round&quot;}],&quot;isLocked&quot;:false,&quot;parent&quot;:{&quot;type&quot;:&quot;CHILD&quot;,&quot;parentId&quot;:&quot;84363c3a-d7de-42e4-bdf9-82e60721f081&quot;,&quot;order&quot;:&quot;7&quot;}},&quot;ae85e924-1520-4263-bd38-d024fc5f817c&quot;:{&quot;type&quot;:&quot;FIGURE_OBJECT&quot;,&quot;id&quot;:&quot;ae85e924-1520-4263-bd38-d024fc5f817c&quot;,&quot;name&quot;:&quot;Nephron&quot;,&quot;relativeTransform&quot;:{&quot;translate&quot;:{&quot;x&quot;:122.3921872029502,&quot;y&quot;:70.29271270820067},&quot;rotate&quot;:0,&quot;skewX&quot;:0,&quot;scale&quot;:{&quot;x&quot;:1.2866707954931638,&quot;y&quot;:1.2866707954931638}},&quot;opacity&quot;:1,&quot;image&quot;:{&quot;url&quot;:&quot;https://icons.biorender.com/biorender/5abce3a01e72530014a6e7a3/20200312145521/image/nephron.png&quot;,&quot;fallbackUrl&quot;:&quot;https://res.cloudinary.com/dlcjuc3ej/image/upload/v1584024921/tf6eatnrnlnmlwm28fzo.svg#/keystone/api/icons/5abce3a01e72530014a6e7a3/20200312145521/image/nephron.svg&quot;,&quot;size&quot;:{&quot;x&quot;:354,&quot;y&quot;:354},&quot;isPremium&quot;:false},&quot;source&quot;:{&quot;id&quot;:&quot;5abce3a01e72530014a6e7a3&quot;,&quot;type&quot;:&quot;ASSETS&quot;},&quot;pathStyles&quot;:[{&quot;type&quot;:&quot;FILL&quot;,&quot;fillStyle&quot;:&quot;rgb(0,0,0)&quot;}],&quot;isLocked&quot;:false,&quot;parent&quot;:{&quot;type&quot;:&quot;CHILD&quot;,&quot;parentId&quot;:&quot;91acbc57-9601-425a-b7a9-e02048a9a9c5&quot;,&quot;order&quot;:&quot;01&quot;}},&quot;e54552b3-c050-4953-a10f-e52870879e39&quot;:{&quot;type&quot;:&quot;FIGURE_OBJECT&quot;,&quot;id&quot;:&quot;e54552b3-c050-4953-a10f-e52870879e39&quot;,&quot;relativeTransform&quot;:{&quot;translate&quot;:{&quot;x&quot;:0.9681775130207466,&quot;y&quot;:-239.32209767524014},&quot;rotate&quot;:0},&quot;layout&quot;:{&quot;sizeRatio&quot;:{&quot;x&quot;:0.88,&quot;y&quot;:0.88},&quot;keepAspectRatio&quot;:true},&quot;opacity&quot;:1,&quot;path&quot;:{&quot;type&quot;:&quot;ELLIPSE&quot;,&quot;size&quot;:{&quot;x&quot;:20.11865006970692,&quot;y&quot;:20.38493810009551}},&quot;pathStyles&quot;:[{&quot;type&quot;:&quot;FILL&quot;,&quot;fillStyle&quot;:&quot;rgba(255,255,255,1)&quot;},{&quot;type&quot;:&quot;STROKE&quot;,&quot;strokeStyle&quot;:&quot;rgba(0,0,0,1)&quot;,&quot;lineWidth&quot;:1.739229192251906,&quot;lineJoin&quot;:&quot;round&quot;}],&quot;isLocked&quot;:false,&quot;parent&quot;:{&quot;type&quot;:&quot;CHILD&quot;,&quot;parentId&quot;:&quot;91acbc57-9601-425a-b7a9-e02048a9a9c5&quot;,&quot;order&quot;:&quot;02&quot;}},&quot;47775471-8fb8-46f5-aa58-31a4e2a2fd90&quot;:{&quot;type&quot;:&quot;FIGURE_OBJECT&quot;,&quot;id&quot;:&quot;47775471-8fb8-46f5-aa58-31a4e2a2fd90&quot;,&quot;relativeTransform&quot;:{&quot;translate&quot;:{&quot;x&quot;:0,&quot;y&quot;:0},&quot;rotate&quot;:0},&quot;text&quot;:{&quot;textData&quot;:{&quot;lineSpacing&quot;:&quot;normal&quot;,&quot;alignment&quot;:&quot;center&quot;,&quot;lines&quot;:[{&quot;runs&quot;:[{&quot;style&quot;:{&quot;fontFamily&quot;:&quot;Roboto&quot;,&quot;fontSize&quot;:12.174604345763342,&quot;color&quot;:&quot;rgb(0,0,0)&quot;,&quot;fontWeight&quot;:&quot;bold&quot;,&quot;fontStyle&quot;:&quot;normal&quot;,&quot;decoration&quot;:&quot;none&quot;,&quot;script&quot;:&quot;none&quot;},&quot;range&quot;:[0,0]}],&quot;text&quot;:&quot;1&quot;,&quot;baseStyle&quot;:{&quot;fontFamily&quot;:&quot;Roboto&quot;,&quot;fontSize&quot;:12.174604345763342,&quot;color&quot;:&quot;rgb(0,0,0)&quot;,&quot;fontWeight&quot;:&quot;bold&quot;,&quot;fontStyle&quot;:&quot;normal&quot;,&quot;decoration&quot;:&quot;none&quot;,&quot;script&quot;:&quot;none&quot;}}],&quot;verticalAlign&quot;:&quot;TOP&quot;},&quot;size&quot;:{&quot;x&quot;:17.70441206134209,&quot;y&quot;:14},&quot;targetSize&quot;:{&quot;x&quot;:17.70441206134209,&quot;y&quot;:2},&quot;format&quot;:&quot;BETTER_TEXT&quot;},&quot;parent&quot;:{&quot;type&quot;:&quot;CHILD&quot;,&quot;parentId&quot;:&quot;e54552b3-c050-4953-a10f-e52870879e39&quot;,&quot;order&quot;:&quot;5&quot;}},&quot;43f82be4-53b3-4fba-8a9e-a61fd30edce6&quot;:{&quot;type&quot;:&quot;FIGURE_OBJECT&quot;,&quot;id&quot;:&quot;43f82be4-53b3-4fba-8a9e-a61fd30edce6&quot;,&quot;relativeTransform&quot;:{&quot;translate&quot;:{&quot;x&quot;:164.2295539176951,&quot;y&quot;:-239.32209767524014},&quot;rotate&quot;:0},&quot;layout&quot;:{&quot;sizeRatio&quot;:{&quot;x&quot;:0.88,&quot;y&quot;:0.88},&quot;keepAspectRatio&quot;:true},&quot;opacity&quot;:1,&quot;path&quot;:{&quot;type&quot;:&quot;ELLIPSE&quot;,&quot;size&quot;:{&quot;x&quot;:20.11865006970692,&quot;y&quot;:20.38493810009551}},&quot;pathStyles&quot;:[{&quot;type&quot;:&quot;FILL&quot;,&quot;fillStyle&quot;:&quot;rgba(255,255,255,1)&quot;},{&quot;type&quot;:&quot;STROKE&quot;,&quot;strokeStyle&quot;:&quot;rgba(0,0,0,1)&quot;,&quot;lineWidth&quot;:1.739229192251906,&quot;lineJoin&quot;:&quot;round&quot;}],&quot;isLocked&quot;:false,&quot;parent&quot;:{&quot;type&quot;:&quot;CHILD&quot;,&quot;parentId&quot;:&quot;91acbc57-9601-425a-b7a9-e02048a9a9c5&quot;,&quot;order&quot;:&quot;03&quot;}},&quot;11a5773b-67b4-485f-a0f9-b75b7b00b450&quot;:{&quot;type&quot;:&quot;FIGURE_OBJECT&quot;,&quot;id&quot;:&quot;11a5773b-67b4-485f-a0f9-b75b7b00b450&quot;,&quot;relativeTransform&quot;:{&quot;translate&quot;:{&quot;x&quot;:0,&quot;y&quot;:0},&quot;rotate&quot;:0},&quot;text&quot;:{&quot;textData&quot;:{&quot;lineSpacing&quot;:&quot;normal&quot;,&quot;alignment&quot;:&quot;center&quot;,&quot;lines&quot;:[{&quot;runs&quot;:[{&quot;style&quot;:{&quot;fontFamily&quot;:&quot;Roboto&quot;,&quot;fontSize&quot;:12.174604345763342,&quot;color&quot;:&quot;rgb(0,0,0)&quot;,&quot;fontWeight&quot;:&quot;bold&quot;,&quot;fontStyle&quot;:&quot;normal&quot;,&quot;decoration&quot;:&quot;none&quot;,&quot;script&quot;:&quot;none&quot;},&quot;range&quot;:[0,0]}],&quot;text&quot;:&quot;4&quot;,&quot;baseStyle&quot;:{&quot;fontFamily&quot;:&quot;Roboto&quot;,&quot;fontSize&quot;:12.174604345763342,&quot;color&quot;:&quot;rgb(0,0,0)&quot;,&quot;fontWeight&quot;:&quot;bold&quot;,&quot;fontStyle&quot;:&quot;normal&quot;,&quot;decoration&quot;:&quot;none&quot;,&quot;script&quot;:&quot;none&quot;}}],&quot;verticalAlign&quot;:&quot;TOP&quot;},&quot;size&quot;:{&quot;x&quot;:17.70441206134209,&quot;y&quot;:14},&quot;targetSize&quot;:{&quot;x&quot;:17.70441206134209,&quot;y&quot;:2},&quot;format&quot;:&quot;BETTER_TEXT&quot;},&quot;parent&quot;:{&quot;type&quot;:&quot;CHILD&quot;,&quot;parentId&quot;:&quot;43f82be4-53b3-4fba-8a9e-a61fd30edce6&quot;,&quot;order&quot;:&quot;5&quot;}},&quot;98e40c35-116e-4148-a66d-45973bb85f3b&quot;:{&quot;type&quot;:&quot;FIGURE_OBJECT&quot;,&quot;id&quot;:&quot;98e40c35-116e-4148-a66d-45973bb85f3b&quot;,&quot;relativeTransform&quot;:{&quot;translate&quot;:{&quot;x&quot;:-25.30759375696556,&quot;y&quot;:52.749469341620824},&quot;rotate&quot;:0},&quot;layout&quot;:{&quot;sizeRatio&quot;:{&quot;x&quot;:0.88,&quot;y&quot;:0.88},&quot;keepAspectRatio&quot;:true},&quot;opacity&quot;:1,&quot;path&quot;:{&quot;type&quot;:&quot;ELLIPSE&quot;,&quot;size&quot;:{&quot;x&quot;:20.11865006970692,&quot;y&quot;:20.38493810009551}},&quot;pathStyles&quot;:[{&quot;type&quot;:&quot;FILL&quot;,&quot;fillStyle&quot;:&quot;rgba(255,255,255,1)&quot;},{&quot;type&quot;:&quot;STROKE&quot;,&quot;strokeStyle&quot;:&quot;rgba(0,0,0,1)&quot;,&quot;lineWidth&quot;:1.739229192251906,&quot;lineJoin&quot;:&quot;round&quot;}],&quot;isLocked&quot;:false,&quot;parent&quot;:{&quot;type&quot;:&quot;CHILD&quot;,&quot;parentId&quot;:&quot;91acbc57-9601-425a-b7a9-e02048a9a9c5&quot;,&quot;order&quot;:&quot;05&quot;}},&quot;9777692c-c101-4f19-901c-a15907e50f04&quot;:{&quot;type&quot;:&quot;FIGURE_OBJECT&quot;,&quot;id&quot;:&quot;9777692c-c101-4f19-901c-a15907e50f04&quot;,&quot;relativeTransform&quot;:{&quot;translate&quot;:{&quot;x&quot;:0,&quot;y&quot;:0},&quot;rotate&quot;:0},&quot;text&quot;:{&quot;textData&quot;:{&quot;lineSpacing&quot;:&quot;normal&quot;,&quot;alignment&quot;:&quot;center&quot;,&quot;lines&quot;:[{&quot;runs&quot;:[{&quot;style&quot;:{&quot;fontFamily&quot;:&quot;Roboto&quot;,&quot;fontSize&quot;:12.174604345763342,&quot;color&quot;:&quot;rgb(0,0,0)&quot;,&quot;fontWeight&quot;:&quot;bold&quot;,&quot;fontStyle&quot;:&quot;normal&quot;,&quot;decoration&quot;:&quot;none&quot;,&quot;script&quot;:&quot;none&quot;},&quot;range&quot;:[0,0]}],&quot;text&quot;:&quot;2&quot;,&quot;baseStyle&quot;:{&quot;fontFamily&quot;:&quot;Roboto&quot;,&quot;fontSize&quot;:12.174604345763342,&quot;color&quot;:&quot;rgb(0,0,0)&quot;,&quot;fontWeight&quot;:&quot;bold&quot;,&quot;fontStyle&quot;:&quot;normal&quot;,&quot;decoration&quot;:&quot;none&quot;,&quot;script&quot;:&quot;none&quot;}}],&quot;verticalAlign&quot;:&quot;TOP&quot;},&quot;size&quot;:{&quot;x&quot;:17.70441206134209,&quot;y&quot;:14},&quot;targetSize&quot;:{&quot;x&quot;:17.70441206134209,&quot;y&quot;:2},&quot;format&quot;:&quot;BETTER_TEXT&quot;},&quot;parent&quot;:{&quot;type&quot;:&quot;CHILD&quot;,&quot;parentId&quot;:&quot;98e40c35-116e-4148-a66d-45973bb85f3b&quot;,&quot;order&quot;:&quot;5&quot;}},&quot;3e369e34-a940-4537-bf26-b0b47ec8aca5&quot;:{&quot;type&quot;:&quot;FIGURE_OBJECT&quot;,&quot;id&quot;:&quot;3e369e34-a940-4537-bf26-b0b47ec8aca5&quot;,&quot;relativeTransform&quot;:{&quot;translate&quot;:{&quot;x&quot;:70.4676748020863,&quot;y&quot;:-235.31751465474719},&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333333333333332,&quot;color&quot;:&quot;#232323&quot;,&quot;fontWeight&quot;:&quot;bold&quot;,&quot;fontStyle&quot;:&quot;normal&quot;,&quot;decoration&quot;:&quot;none&quot;,&quot;script&quot;:&quot;none&quot;},&quot;range&quot;:[0,25]}],&quot;text&quot;:&quot;Proximal convoluted tubule&quot;,&quot;baseStyle&quot;:{&quot;fontFamily&quot;:&quot;Roboto&quot;,&quot;fontSize&quot;:13.333333333333332,&quot;color&quot;:&quot;#232323&quot;,&quot;fontWeight&quot;:&quot;bold&quot;,&quot;fontStyle&quot;:&quot;normal&quot;,&quot;decoration&quot;:&quot;none&quot;,&quot;script&quot;:&quot;none&quot;}}],&quot;verticalAlign&quot;:&quot;TOP&quot;},&quot;size&quot;:{&quot;x&quot;:108.58559415835015,&quot;y&quot;:30.13333333333333},&quot;targetSize&quot;:{&quot;x&quot;:108.58559415835015,&quot;y&quot;:30.13333333333333},&quot;format&quot;:&quot;BETTER_TEXT&quot;,&quot;verticalAlign&quot;:&quot;TOP&quot;},&quot;isLocked&quot;:false,&quot;parent&quot;:{&quot;type&quot;:&quot;CHILD&quot;,&quot;parentId&quot;:&quot;91acbc57-9601-425a-b7a9-e02048a9a9c5&quot;,&quot;order&quot;:&quot;06&quot;}},&quot;f8463cd4-82fe-48b0-bcf6-a981b8c8fa16&quot;:{&quot;type&quot;:&quot;FIGURE_OBJECT&quot;,&quot;id&quot;:&quot;f8463cd4-82fe-48b0-bcf6-a981b8c8fa16&quot;,&quot;relativeTransform&quot;:{&quot;translate&quot;:{&quot;x&quot;:35.59992786166546,&quot;y&quot;:-189.715375676629},&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2,&quot;color&quot;:&quot;#232323&quot;,&quot;fontWeight&quot;:&quot;normal&quot;,&quot;fontStyle&quot;:&quot;normal&quot;,&quot;decoration&quot;:&quot;none&quot;,&quot;script&quot;:&quot;none&quot;},&quot;range&quot;:[0,0]},{&quot;style&quot;:{&quot;fontFamily&quot;:&quot;Roboto&quot;,&quot;fontSize&quot;:11.976047904191619,&quot;color&quot;:&quot;#232323&quot;,&quot;fontWeight&quot;:&quot;normal&quot;,&quot;fontStyle&quot;:&quot;normal&quot;,&quot;decoration&quot;:&quot;none&quot;,&quot;script&quot;:&quot;super&quot;},&quot;range&quot;:[1,1]}],&quot;text&quot;:&quot;K+&quot;,&quot;baseStyle&quot;:{&quot;fontFamily&quot;:&quot;Roboto&quot;,&quot;fontSize&quot;:12,&quot;color&quot;:&quot;#232323&quot;,&quot;fontWeight&quot;:&quot;normal&quot;,&quot;fontStyle&quot;:&quot;normal&quot;,&quot;decoration&quot;:&quot;none&quot;,&quot;script&quot;:&quot;none&quot;}},{&quot;runs&quot;:[{&quot;style&quot;:{&quot;fontFamily&quot;:&quot;Roboto&quot;,&quot;fontSize&quot;:12,&quot;color&quot;:&quot;#232323&quot;,&quot;fontWeight&quot;:&quot;normal&quot;,&quot;fontStyle&quot;:&quot;normal&quot;,&quot;decoration&quot;:&quot;none&quot;,&quot;script&quot;:&quot;none&quot;},&quot;range&quot;:[0,0]},{&quot;style&quot;:{&quot;fontFamily&quot;:&quot;Roboto&quot;,&quot;fontSize&quot;:11.976047904191619,&quot;color&quot;:&quot;#232323&quot;,&quot;fontWeight&quot;:&quot;normal&quot;,&quot;fontStyle&quot;:&quot;normal&quot;,&quot;decoration&quot;:&quot;none&quot;,&quot;script&quot;:&quot;sub&quot;},&quot;range&quot;:[1,1]},{&quot;style&quot;:{&quot;fontFamily&quot;:&quot;Roboto&quot;,&quot;fontSize&quot;:12,&quot;color&quot;:&quot;#232323&quot;,&quot;fontWeight&quot;:&quot;normal&quot;,&quot;fontStyle&quot;:&quot;normal&quot;,&quot;decoration&quot;:&quot;none&quot;,&quot;script&quot;:&quot;none&quot;},&quot;range&quot;:[2,2]},{&quot;style&quot;:{&quot;fontFamily&quot;:&quot;Roboto&quot;,&quot;fontSize&quot;:11.976047904191619,&quot;color&quot;:&quot;#232323&quot;,&quot;fontWeight&quot;:&quot;normal&quot;,&quot;fontStyle&quot;:&quot;normal&quot;,&quot;decoration&quot;:&quot;none&quot;,&quot;script&quot;:&quot;super&quot;},&quot;range&quot;:[3,3]}],&quot;text&quot;:&quot;H2O &quot;,&quot;baseStyle&quot;:{&quot;fontFamily&quot;:&quot;Roboto&quot;,&quot;fontSize&quot;:12,&quot;color&quot;:&quot;#232323&quot;,&quot;fontWeight&quot;:&quot;normal&quot;,&quot;fontStyle&quot;:&quot;normal&quot;,&quot;decoration&quot;:&quot;none&quot;,&quot;script&quot;:&quot;none&quot;}},{&quot;runs&quot;:[{&quot;style&quot;:{&quot;fontFamily&quot;:&quot;Roboto&quot;,&quot;fontSize&quot;:12,&quot;color&quot;:&quot;#232323&quot;,&quot;fontWeight&quot;:&quot;normal&quot;,&quot;fontStyle&quot;:&quot;normal&quot;,&quot;decoration&quot;:&quot;none&quot;,&quot;script&quot;:&quot;none&quot;},&quot;range&quot;:[0,2]},{&quot;style&quot;:{&quot;fontFamily&quot;:&quot;Roboto&quot;,&quot;fontSize&quot;:11.976047904191619,&quot;color&quot;:&quot;#232323&quot;,&quot;fontWeight&quot;:&quot;normal&quot;,&quot;fontStyle&quot;:&quot;normal&quot;,&quot;decoration&quot;:&quot;none&quot;,&quot;script&quot;:&quot;sub&quot;},&quot;range&quot;:[3,3]},{&quot;style&quot;:{&quot;fontFamily&quot;:&quot;Roboto&quot;,&quot;fontSize&quot;:15.968063872255492,&quot;color&quot;:&quot;#232323&quot;,&quot;fontWeight&quot;:&quot;normal&quot;,&quot;fontStyle&quot;:&quot;normal&quot;,&quot;decoration&quot;:&quot;none&quot;,&quot;script&quot;:&quot;super&quot;},&quot;range&quot;:[4,4]}],&quot;text&quot;:&quot;HCO3-&quot;,&quot;baseStyle&quot;:{&quot;fontFamily&quot;:&quot;Roboto&quot;,&quot;fontSize&quot;:12,&quot;color&quot;:&quot;#232323&quot;,&quot;fontWeight&quot;:&quot;normal&quot;,&quot;fontStyle&quot;:&quot;normal&quot;,&quot;decoration&quot;:&quot;none&quot;,&quot;script&quot;:&quot;none&quot;}}],&quot;verticalAlign&quot;:&quot;TOP&quot;},&quot;size&quot;:{&quot;x&quot;:34.911855723331136,&quot;y&quot;:45.01919999999999},&quot;targetSize&quot;:{&quot;x&quot;:34.911855723331136,&quot;y&quot;:45.01919999999999},&quot;format&quot;:&quot;BETTER_TEXT&quot;,&quot;verticalAlign&quot;:&quot;TOP&quot;},&quot;isLocked&quot;:false,&quot;parent&quot;:{&quot;type&quot;:&quot;CHILD&quot;,&quot;parentId&quot;:&quot;91acbc57-9601-425a-b7a9-e02048a9a9c5&quot;,&quot;order&quot;:&quot;07&quot;}},&quot;4922df75-f51b-4c62-9808-891e80eeb368&quot;:{&quot;type&quot;:&quot;FIGURE_OBJECT&quot;,&quot;id&quot;:&quot;4922df75-f51b-4c62-9808-891e80eeb368&quot;,&quot;relativeTransform&quot;:{&quot;translate&quot;:{&quot;x&quot;:84.49409318750548,&quot;y&quot;:-181.8505756766291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2,&quot;color&quot;:&quot;#232323&quot;,&quot;fontWeight&quot;:&quot;normal&quot;,&quot;fontStyle&quot;:&quot;normal&quot;,&quot;decoration&quot;:&quot;none&quot;,&quot;script&quot;:&quot;none&quot;},&quot;range&quot;:[0,3]}],&quot;text&quot;:&quot;NaCl&quot;,&quot;baseStyle&quot;:{&quot;fontFamily&quot;:&quot;Roboto&quot;,&quot;fontSize&quot;:12,&quot;color&quot;:&quot;#232323&quot;,&quot;fontWeight&quot;:&quot;normal&quot;,&quot;fontStyle&quot;:&quot;normal&quot;,&quot;decoration&quot;:&quot;none&quot;,&quot;script&quot;:&quot;none&quot;}},{&quot;runs&quot;:[{&quot;style&quot;:{&quot;fontFamily&quot;:&quot;Roboto&quot;,&quot;fontSize&quot;:12,&quot;color&quot;:&quot;#232323&quot;,&quot;fontWeight&quot;:&quot;normal&quot;,&quot;fontStyle&quot;:&quot;normal&quot;,&quot;decoration&quot;:&quot;none&quot;,&quot;script&quot;:&quot;none&quot;},&quot;range&quot;:[0,8]}],&quot;text&quot;:&quot;Nutrients&quot;,&quot;baseStyle&quot;:{&quot;fontFamily&quot;:&quot;Roboto&quot;,&quot;fontSize&quot;:12,&quot;color&quot;:&quot;#232323&quot;,&quot;fontWeight&quot;:&quot;normal&quot;,&quot;fontStyle&quot;:&quot;normal&quot;,&quot;decoration&quot;:&quot;none&quot;,&quot;script&quot;:&quot;none&quot;}}],&quot;verticalAlign&quot;:&quot;TOP&quot;},&quot;size&quot;:{&quot;x&quot;:49.43018637501098,&quot;y&quot;:29.289599999999993},&quot;targetSize&quot;:{&quot;x&quot;:49.43018637501098,&quot;y&quot;:29.289599999999993},&quot;format&quot;:&quot;BETTER_TEXT&quot;,&quot;verticalAlign&quot;:&quot;TOP&quot;},&quot;isLocked&quot;:false,&quot;parent&quot;:{&quot;type&quot;:&quot;CHILD&quot;,&quot;parentId&quot;:&quot;91acbc57-9601-425a-b7a9-e02048a9a9c5&quot;,&quot;order&quot;:&quot;08&quot;}},&quot;53cb3002-7719-4174-bee0-9faeebd574de&quot;:{&quot;type&quot;:&quot;FIGURE_OBJECT&quot;,&quot;id&quot;:&quot;53cb3002-7719-4174-bee0-9faeebd574de&quot;,&quot;relativeTransform&quot;:{&quot;translate&quot;:{&quot;x&quot;:233.70500202380123,&quot;y&quot;:-235.31751465474719},&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333333333333332,&quot;color&quot;:&quot;#232323&quot;,&quot;fontWeight&quot;:&quot;bold&quot;,&quot;fontStyle&quot;:&quot;normal&quot;,&quot;decoration&quot;:&quot;none&quot;,&quot;script&quot;:&quot;none&quot;},&quot;range&quot;:[0,6]}],&quot;text&quot;:&quot;Distal &quot;,&quot;baseStyle&quot;:{&quot;fontFamily&quot;:&quot;Roboto&quot;,&quot;fontSize&quot;:13.333333333333332,&quot;color&quot;:&quot;#232323&quot;,&quot;fontWeight&quot;:&quot;bold&quot;,&quot;fontStyle&quot;:&quot;normal&quot;,&quot;decoration&quot;:&quot;none&quot;,&quot;script&quot;:&quot;none&quot;}},{&quot;runs&quot;:[{&quot;style&quot;:{&quot;fontFamily&quot;:&quot;Roboto&quot;,&quot;fontSize&quot;:13.333333333333332,&quot;color&quot;:&quot;#232323&quot;,&quot;fontWeight&quot;:&quot;bold&quot;,&quot;fontStyle&quot;:&quot;normal&quot;,&quot;decoration&quot;:&quot;none&quot;,&quot;script&quot;:&quot;none&quot;},&quot;range&quot;:[0,16]}],&quot;text&quot;:&quot;convoluted tubule&quot;,&quot;baseStyle&quot;:{&quot;fontFamily&quot;:&quot;Roboto&quot;,&quot;fontSize&quot;:13.333333333333332,&quot;color&quot;:&quot;#232323&quot;,&quot;fontWeight&quot;:&quot;bold&quot;,&quot;fontStyle&quot;:&quot;normal&quot;,&quot;decoration&quot;:&quot;none&quot;,&quot;script&quot;:&quot;none&quot;}}],&quot;verticalAlign&quot;:&quot;TOP&quot;},&quot;size&quot;:{&quot;x&quot;:107.82909124628178,&quot;y&quot;:30.13333333333333},&quot;targetSize&quot;:{&quot;x&quot;:107.82909124628178,&quot;y&quot;:30.13333333333333},&quot;format&quot;:&quot;BETTER_TEXT&quot;,&quot;verticalAlign&quot;:&quot;TOP&quot;},&quot;isLocked&quot;:false,&quot;parent&quot;:{&quot;type&quot;:&quot;CHILD&quot;,&quot;parentId&quot;:&quot;91acbc57-9601-425a-b7a9-e02048a9a9c5&quot;,&quot;order&quot;:&quot;1&quot;}},&quot;ed4d9fc6-2165-4173-810f-e0397c543302&quot;:{&quot;type&quot;:&quot;FIGURE_OBJECT&quot;,&quot;id&quot;:&quot;ed4d9fc6-2165-4173-810f-e0397c543302&quot;,&quot;relativeTransform&quot;:{&quot;translate&quot;:{&quot;x&quot;:41.273518240319135,&quot;y&quot;:57.959385695447345},&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333333333333332,&quot;color&quot;:&quot;#232323&quot;,&quot;fontWeight&quot;:&quot;bold&quot;,&quot;fontStyle&quot;:&quot;normal&quot;,&quot;decoration&quot;:&quot;none&quot;,&quot;script&quot;:&quot;none&quot;},&quot;range&quot;:[0,31]}],&quot;text&quot;:&quot;Descending limb of loop of Henle&quot;,&quot;baseStyle&quot;:{&quot;fontFamily&quot;:&quot;Roboto&quot;,&quot;fontSize&quot;:13.333333333333332,&quot;color&quot;:&quot;#232323&quot;,&quot;fontWeight&quot;:&quot;bold&quot;,&quot;fontStyle&quot;:&quot;normal&quot;,&quot;decoration&quot;:&quot;none&quot;,&quot;script&quot;:&quot;none&quot;}}],&quot;verticalAlign&quot;:&quot;TOP&quot;},&quot;size&quot;:{&quot;x&quot;:104.58210325652925,&quot;y&quot;:32.544},&quot;targetSize&quot;:{&quot;x&quot;:104.58210325652925,&quot;y&quot;:32.544},&quot;format&quot;:&quot;BETTER_TEXT&quot;,&quot;verticalAlign&quot;:&quot;TOP&quot;},&quot;isLocked&quot;:false,&quot;parent&quot;:{&quot;type&quot;:&quot;CHILD&quot;,&quot;parentId&quot;:&quot;91acbc57-9601-425a-b7a9-e02048a9a9c5&quot;,&quot;order&quot;:&quot;105&quot;}},&quot;17b1b9fd-08dd-49b7-99d7-d986d9229448&quot;:{&quot;type&quot;:&quot;FIGURE_OBJECT&quot;,&quot;id&quot;:&quot;17b1b9fd-08dd-49b7-99d7-d986d9229448&quot;,&quot;relativeTransform&quot;:{&quot;translate&quot;:{&quot;x&quot;:158.59839603163988,&quot;y&quot;:52.749469341620824},&quot;rotate&quot;:0},&quot;layout&quot;:{&quot;sizeRatio&quot;:{&quot;x&quot;:0.88,&quot;y&quot;:0.88},&quot;keepAspectRatio&quot;:true},&quot;opacity&quot;:1,&quot;path&quot;:{&quot;type&quot;:&quot;ELLIPSE&quot;,&quot;size&quot;:{&quot;x&quot;:20.11865006970692,&quot;y&quot;:20.38493810009551}},&quot;pathStyles&quot;:[{&quot;type&quot;:&quot;FILL&quot;,&quot;fillStyle&quot;:&quot;rgba(255,255,255,1)&quot;},{&quot;type&quot;:&quot;STROKE&quot;,&quot;strokeStyle&quot;:&quot;rgba(0,0,0,1)&quot;,&quot;lineWidth&quot;:1.739229192251906,&quot;lineJoin&quot;:&quot;round&quot;}],&quot;isLocked&quot;:false,&quot;parent&quot;:{&quot;type&quot;:&quot;CHILD&quot;,&quot;parentId&quot;:&quot;91acbc57-9601-425a-b7a9-e02048a9a9c5&quot;,&quot;order&quot;:&quot;11&quot;}},&quot;7bbec350-0fce-413e-bc46-78b329487566&quot;:{&quot;type&quot;:&quot;FIGURE_OBJECT&quot;,&quot;id&quot;:&quot;7bbec350-0fce-413e-bc46-78b329487566&quot;,&quot;relativeTransform&quot;:{&quot;translate&quot;:{&quot;x&quot;:0,&quot;y&quot;:0},&quot;rotate&quot;:0},&quot;text&quot;:{&quot;textData&quot;:{&quot;lineSpacing&quot;:&quot;normal&quot;,&quot;alignment&quot;:&quot;center&quot;,&quot;lines&quot;:[{&quot;runs&quot;:[{&quot;style&quot;:{&quot;fontFamily&quot;:&quot;Roboto&quot;,&quot;fontSize&quot;:11.594861281679373,&quot;color&quot;:&quot;rgb(0,0,0)&quot;,&quot;fontWeight&quot;:&quot;bold&quot;,&quot;fontStyle&quot;:&quot;normal&quot;,&quot;decoration&quot;:&quot;none&quot;,&quot;script&quot;:&quot;none&quot;},&quot;range&quot;:[0,0]}],&quot;text&quot;:&quot;3&quot;,&quot;baseStyle&quot;:{&quot;fontFamily&quot;:&quot;Roboto&quot;,&quot;fontSize&quot;:11.594861281679373,&quot;color&quot;:&quot;rgb(0,0,0)&quot;,&quot;fontWeight&quot;:&quot;bold&quot;,&quot;fontStyle&quot;:&quot;normal&quot;,&quot;decoration&quot;:&quot;none&quot;,&quot;script&quot;:&quot;none&quot;}}],&quot;verticalAlign&quot;:&quot;TOP&quot;},&quot;size&quot;:{&quot;x&quot;:17.70441206134209,&quot;y&quot;:14},&quot;targetSize&quot;:{&quot;x&quot;:17.70441206134209,&quot;y&quot;:2},&quot;format&quot;:&quot;BETTER_TEXT&quot;},&quot;parent&quot;:{&quot;type&quot;:&quot;CHILD&quot;,&quot;parentId&quot;:&quot;17b1b9fd-08dd-49b7-99d7-d986d9229448&quot;,&quot;order&quot;:&quot;5&quot;}},&quot;f1a67845-61c1-4dce-8bc2-1242346caaad&quot;:{&quot;type&quot;:&quot;FIGURE_OBJECT&quot;,&quot;id&quot;:&quot;f1a67845-61c1-4dce-8bc2-1242346caaad&quot;,&quot;relativeTransform&quot;:{&quot;translate&quot;:{&quot;x&quot;:154.39139603163977,&quot;y&quot;:157.276323381732},&quot;rotate&quot;:0},&quot;layout&quot;:{&quot;sizeRatio&quot;:{&quot;x&quot;:0.88,&quot;y&quot;:0.88},&quot;keepAspectRatio&quot;:true},&quot;opacity&quot;:1,&quot;path&quot;:{&quot;type&quot;:&quot;ELLIPSE&quot;,&quot;size&quot;:{&quot;x&quot;:20.11865006970692,&quot;y&quot;:20.38493810009551}},&quot;pathStyles&quot;:[{&quot;type&quot;:&quot;FILL&quot;,&quot;fillStyle&quot;:&quot;rgba(255,255,255,1)&quot;},{&quot;type&quot;:&quot;STROKE&quot;,&quot;strokeStyle&quot;:&quot;rgba(0,0,0,1)&quot;,&quot;lineWidth&quot;:1.739229192251906,&quot;lineJoin&quot;:&quot;round&quot;}],&quot;isLocked&quot;:false,&quot;parent&quot;:{&quot;type&quot;:&quot;CHILD&quot;,&quot;parentId&quot;:&quot;91acbc57-9601-425a-b7a9-e02048a9a9c5&quot;,&quot;order&quot;:&quot;12&quot;}},&quot;cff1a99e-70c3-4602-b367-bc168f678321&quot;:{&quot;type&quot;:&quot;FIGURE_OBJECT&quot;,&quot;id&quot;:&quot;cff1a99e-70c3-4602-b367-bc168f678321&quot;,&quot;relativeTransform&quot;:{&quot;translate&quot;:{&quot;x&quot;:0,&quot;y&quot;:0},&quot;rotate&quot;:0},&quot;text&quot;:{&quot;textData&quot;:{&quot;lineSpacing&quot;:&quot;normal&quot;,&quot;alignment&quot;:&quot;center&quot;,&quot;lines&quot;:[{&quot;runs&quot;:[{&quot;style&quot;:{&quot;fontFamily&quot;:&quot;Roboto&quot;,&quot;fontSize&quot;:11.594861281679373,&quot;color&quot;:&quot;rgb(0,0,0)&quot;,&quot;fontWeight&quot;:&quot;bold&quot;,&quot;fontStyle&quot;:&quot;normal&quot;,&quot;decoration&quot;:&quot;none&quot;,&quot;script&quot;:&quot;none&quot;},&quot;range&quot;:[0,0]}],&quot;text&quot;:&quot;3&quot;,&quot;baseStyle&quot;:{&quot;fontFamily&quot;:&quot;Roboto&quot;,&quot;fontSize&quot;:11.594861281679373,&quot;color&quot;:&quot;rgb(0,0,0)&quot;,&quot;fontWeight&quot;:&quot;bold&quot;,&quot;fontStyle&quot;:&quot;normal&quot;,&quot;decoration&quot;:&quot;none&quot;,&quot;script&quot;:&quot;none&quot;}}],&quot;verticalAlign&quot;:&quot;TOP&quot;},&quot;size&quot;:{&quot;x&quot;:17.70441206134209,&quot;y&quot;:14},&quot;targetSize&quot;:{&quot;x&quot;:17.70441206134209,&quot;y&quot;:2},&quot;format&quot;:&quot;BETTER_TEXT&quot;},&quot;parent&quot;:{&quot;type&quot;:&quot;CHILD&quot;,&quot;parentId&quot;:&quot;f1a67845-61c1-4dce-8bc2-1242346caaad&quot;,&quot;order&quot;:&quot;5&quot;}},&quot;9d7655f7-61c4-4397-819c-1eb32bfcebb1&quot;:{&quot;type&quot;:&quot;FIGURE_OBJECT&quot;,&quot;id&quot;:&quot;9d7655f7-61c4-4397-819c-1eb32bfcebb1&quot;,&quot;relativeTransform&quot;:{&quot;translate&quot;:{&quot;x&quot;:220.58354901699292,&quot;y&quot;:64.28738569544666},&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333333333333332,&quot;color&quot;:&quot;#232323&quot;,&quot;fontWeight&quot;:&quot;bold&quot;,&quot;fontStyle&quot;:&quot;normal&quot;,&quot;decoration&quot;:&quot;none&quot;,&quot;script&quot;:&quot;none&quot;},&quot;range&quot;:[0,12]}],&quot;text&quot;:&quot;Thick segment&quot;,&quot;baseStyle&quot;:{&quot;fontFamily&quot;:&quot;Roboto&quot;,&quot;fontSize&quot;:13.333333333333332,&quot;color&quot;:&quot;#232323&quot;,&quot;fontWeight&quot;:&quot;bold&quot;,&quot;fontStyle&quot;:&quot;normal&quot;,&quot;decoration&quot;:&quot;none&quot;,&quot;script&quot;:&quot;none&quot;}},{&quot;runs&quot;:[{&quot;style&quot;:{&quot;fontFamily&quot;:&quot;Roboto&quot;,&quot;fontSize&quot;:13.333333333333332,&quot;color&quot;:&quot;#232323&quot;,&quot;fontWeight&quot;:&quot;bold&quot;,&quot;fontStyle&quot;:&quot;normal&quot;,&quot;decoration&quot;:&quot;none&quot;,&quot;script&quot;:&quot;none&quot;},&quot;range&quot;:[0,16]}],&quot;text&quot;:&quot;of ascending limb&quot;,&quot;baseStyle&quot;:{&quot;fontFamily&quot;:&quot;Roboto&quot;,&quot;fontSize&quot;:13.333333333333332,&quot;color&quot;:&quot;#232323&quot;,&quot;fontWeight&quot;:&quot;bold&quot;,&quot;fontStyle&quot;:&quot;normal&quot;,&quot;decoration&quot;:&quot;none&quot;,&quot;script&quot;:&quot;none&quot;}}],&quot;verticalAlign&quot;:&quot;TOP&quot;},&quot;size&quot;:{&quot;x&quot;:92.4496228017337,&quot;y&quot;:45.199999999999996},&quot;targetSize&quot;:{&quot;x&quot;:92.4496228017337,&quot;y&quot;:45.199999999999996},&quot;format&quot;:&quot;BETTER_TEXT&quot;,&quot;verticalAlign&quot;:&quot;TOP&quot;},&quot;isLocked&quot;:false,&quot;parent&quot;:{&quot;type&quot;:&quot;CHILD&quot;,&quot;parentId&quot;:&quot;91acbc57-9601-425a-b7a9-e02048a9a9c5&quot;,&quot;order&quot;:&quot;13&quot;}},&quot;1151a171-29d8-49d1-8269-8f488ba8d068&quot;:{&quot;type&quot;:&quot;FIGURE_OBJECT&quot;,&quot;id&quot;:&quot;1151a171-29d8-49d1-8269-8f488ba8d068&quot;,&quot;relativeTransform&quot;:{&quot;translate&quot;:{&quot;x&quot;:213.7643755404316,&quot;y&quot;:169.9913799273699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333333333333332,&quot;color&quot;:&quot;#232323&quot;,&quot;fontWeight&quot;:&quot;bold&quot;,&quot;fontStyle&quot;:&quot;normal&quot;,&quot;decoration&quot;:&quot;none&quot;,&quot;script&quot;:&quot;none&quot;},&quot;range&quot;:[0,11]}],&quot;text&quot;:&quot;Thin segment&quot;,&quot;baseStyle&quot;:{&quot;fontFamily&quot;:&quot;Roboto&quot;,&quot;fontSize&quot;:13.333333333333332,&quot;color&quot;:&quot;#232323&quot;,&quot;fontWeight&quot;:&quot;bold&quot;,&quot;fontStyle&quot;:&quot;normal&quot;,&quot;decoration&quot;:&quot;none&quot;,&quot;script&quot;:&quot;none&quot;}},{&quot;runs&quot;:[{&quot;style&quot;:{&quot;fontFamily&quot;:&quot;Roboto&quot;,&quot;fontSize&quot;:13.333333333333332,&quot;color&quot;:&quot;#232323&quot;,&quot;fontWeight&quot;:&quot;bold&quot;,&quot;fontStyle&quot;:&quot;normal&quot;,&quot;decoration&quot;:&quot;none&quot;,&quot;script&quot;:&quot;none&quot;},&quot;range&quot;:[0,16]}],&quot;text&quot;:&quot;of ascending limb&quot;,&quot;baseStyle&quot;:{&quot;fontFamily&quot;:&quot;Roboto&quot;,&quot;fontSize&quot;:13.333333333333332,&quot;color&quot;:&quot;#232323&quot;,&quot;fontWeight&quot;:&quot;bold&quot;,&quot;fontStyle&quot;:&quot;normal&quot;,&quot;decoration&quot;:&quot;none&quot;,&quot;script&quot;:&quot;none&quot;}}],&quot;verticalAlign&quot;:&quot;TOP&quot;},&quot;size&quot;:{&quot;x&quot;:88.47383827954236,&quot;y&quot;:47.55428038362326},&quot;targetSize&quot;:{&quot;x&quot;:88.47383827954236,&quot;y&quot;:47.55428038362326},&quot;format&quot;:&quot;BETTER_TEXT&quot;,&quot;verticalAlign&quot;:&quot;TOP&quot;},&quot;isLocked&quot;:false,&quot;parent&quot;:{&quot;type&quot;:&quot;CHILD&quot;,&quot;parentId&quot;:&quot;91acbc57-9601-425a-b7a9-e02048a9a9c5&quot;,&quot;order&quot;:&quot;15&quot;}},&quot;9bd3a6bc-0cc0-47a9-b861-444b40ff59cc&quot;:{&quot;type&quot;:&quot;FIGURE_OBJECT&quot;,&quot;id&quot;:&quot;9bd3a6bc-0cc0-47a9-b861-444b40ff59cc&quot;,&quot;relativeTransform&quot;:{&quot;translate&quot;:{&quot;x&quot;:315.71014435368744,&quot;y&quot;:52.749469341620824},&quot;rotate&quot;:0},&quot;layout&quot;:{&quot;sizeRatio&quot;:{&quot;x&quot;:0.88,&quot;y&quot;:0.88},&quot;keepAspectRatio&quot;:true},&quot;opacity&quot;:1,&quot;path&quot;:{&quot;type&quot;:&quot;ELLIPSE&quot;,&quot;size&quot;:{&quot;x&quot;:20.11865006970692,&quot;y&quot;:20.38493810009551}},&quot;pathStyles&quot;:[{&quot;type&quot;:&quot;FILL&quot;,&quot;fillStyle&quot;:&quot;rgba(255,255,255,1)&quot;},{&quot;type&quot;:&quot;STROKE&quot;,&quot;strokeStyle&quot;:&quot;rgba(0,0,0,1)&quot;,&quot;lineWidth&quot;:1.739229192251906,&quot;lineJoin&quot;:&quot;round&quot;}],&quot;isLocked&quot;:false,&quot;parent&quot;:{&quot;type&quot;:&quot;CHILD&quot;,&quot;parentId&quot;:&quot;91acbc57-9601-425a-b7a9-e02048a9a9c5&quot;,&quot;order&quot;:&quot;16&quot;}},&quot;d27e1797-f12d-4107-aa8f-13ba5be501a4&quot;:{&quot;type&quot;:&quot;FIGURE_OBJECT&quot;,&quot;id&quot;:&quot;d27e1797-f12d-4107-aa8f-13ba5be501a4&quot;,&quot;relativeTransform&quot;:{&quot;translate&quot;:{&quot;x&quot;:0,&quot;y&quot;:0},&quot;rotate&quot;:0},&quot;text&quot;:{&quot;textData&quot;:{&quot;lineSpacing&quot;:&quot;normal&quot;,&quot;alignment&quot;:&quot;center&quot;,&quot;lines&quot;:[{&quot;runs&quot;:[{&quot;style&quot;:{&quot;fontFamily&quot;:&quot;Roboto&quot;,&quot;fontSize&quot;:12.174604345763342,&quot;color&quot;:&quot;rgb(0,0,0)&quot;,&quot;fontWeight&quot;:&quot;bold&quot;,&quot;fontStyle&quot;:&quot;normal&quot;,&quot;decoration&quot;:&quot;none&quot;,&quot;script&quot;:&quot;none&quot;},&quot;range&quot;:[0,0]}],&quot;text&quot;:&quot;5&quot;,&quot;baseStyle&quot;:{&quot;fontFamily&quot;:&quot;Roboto&quot;,&quot;fontSize&quot;:12.174604345763342,&quot;color&quot;:&quot;rgb(0,0,0)&quot;,&quot;fontWeight&quot;:&quot;bold&quot;,&quot;fontStyle&quot;:&quot;normal&quot;,&quot;decoration&quot;:&quot;none&quot;,&quot;script&quot;:&quot;none&quot;}}],&quot;verticalAlign&quot;:&quot;TOP&quot;},&quot;size&quot;:{&quot;x&quot;:17.70441206134209,&quot;y&quot;:14},&quot;targetSize&quot;:{&quot;x&quot;:17.70441206134209,&quot;y&quot;:2},&quot;format&quot;:&quot;BETTER_TEXT&quot;},&quot;parent&quot;:{&quot;type&quot;:&quot;CHILD&quot;,&quot;parentId&quot;:&quot;9bd3a6bc-0cc0-47a9-b861-444b40ff59cc&quot;,&quot;order&quot;:&quot;5&quot;}},&quot;58b491ab-503a-4335-a4e3-a119f9dadf07&quot;:{&quot;type&quot;:&quot;FIGURE_OBJECT&quot;,&quot;id&quot;:&quot;58b491ab-503a-4335-a4e3-a119f9dadf07&quot;,&quot;relativeTransform&quot;:{&quot;translate&quot;:{&quot;x&quot;:363.0342112258249,&quot;y&quot;:56.75405236211401},&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333333333333332,&quot;color&quot;:&quot;#232323&quot;,&quot;fontWeight&quot;:&quot;bold&quot;,&quot;fontStyle&quot;:&quot;normal&quot;,&quot;decoration&quot;:&quot;none&quot;,&quot;script&quot;:&quot;none&quot;},&quot;range&quot;:[0,9]}],&quot;text&quot;:&quot;Collecting&quot;,&quot;baseStyle&quot;:{&quot;fontFamily&quot;:&quot;Roboto&quot;,&quot;fontSize&quot;:13.333333333333332,&quot;color&quot;:&quot;#232323&quot;,&quot;fontWeight&quot;:&quot;bold&quot;,&quot;fontStyle&quot;:&quot;normal&quot;,&quot;decoration&quot;:&quot;none&quot;,&quot;script&quot;:&quot;none&quot;}},{&quot;runs&quot;:[{&quot;style&quot;:{&quot;fontFamily&quot;:&quot;Roboto&quot;,&quot;fontSize&quot;:13.333333333333332,&quot;color&quot;:&quot;#232323&quot;,&quot;fontWeight&quot;:&quot;bold&quot;,&quot;fontStyle&quot;:&quot;normal&quot;,&quot;decoration&quot;:&quot;none&quot;,&quot;script&quot;:&quot;none&quot;},&quot;range&quot;:[0,3]}],&quot;text&quot;:&quot;duct&quot;,&quot;baseStyle&quot;:{&quot;fontFamily&quot;:&quot;Roboto&quot;,&quot;fontSize&quot;:13.333333333333332,&quot;color&quot;:&quot;#232323&quot;,&quot;fontWeight&quot;:&quot;bold&quot;,&quot;fontStyle&quot;:&quot;normal&quot;,&quot;decoration&quot;:&quot;none&quot;,&quot;script&quot;:&quot;none&quot;}}],&quot;verticalAlign&quot;:&quot;TOP&quot;},&quot;size&quot;:{&quot;x&quot;:61.51767743563085,&quot;y&quot;:30.13333333333333},&quot;targetSize&quot;:{&quot;x&quot;:61.51767743563085,&quot;y&quot;:30.13333333333333},&quot;format&quot;:&quot;BETTER_TEXT&quot;,&quot;verticalAlign&quot;:&quot;TOP&quot;},&quot;isLocked&quot;:false,&quot;parent&quot;:{&quot;type&quot;:&quot;CHILD&quot;,&quot;parentId&quot;:&quot;91acbc57-9601-425a-b7a9-e02048a9a9c5&quot;,&quot;order&quot;:&quot;17&quot;}},&quot;e6e9bcfc-d029-42b0-8a4f-face8f9f0508&quot;:{&quot;type&quot;:&quot;FIGURE_OBJECT&quot;,&quot;id&quot;:&quot;e6e9bcfc-d029-42b0-8a4f-face8f9f0508&quot;,&quot;relativeTransform&quot;:{&quot;translate&quot;:{&quot;x&quot;:36.10045640066028,&quot;y&quot;:-144.37976026444176},&quot;rotate&quot;:0},&quot;opacity&quot;:1,&quot;path&quot;:{&quot;type&quot;:&quot;POLY_LINE&quot;,&quot;points&quot;:[{&quot;x&quot;:0,&quot;y&quot;:19.098411391070158},{&quot;x&quot;:0,&quot;y&quot;:-19.09841139107027}],&quot;closed&quot;:false},&quot;pathStyles&quot;:[{&quot;type&quot;:&quot;FILL&quot;,&quot;fillStyle&quot;:&quot;rgba(0,0,0,0)&quot;},{&quot;type&quot;:&quot;STROKE&quot;,&quot;strokeStyle&quot;:{&quot;units&quot;:&quot;PATH_LENGTH&quot;,&quot;stops&quot;:{&quot;0&quot;:&quot;#6E84C900&quot;,&quot;1&quot;:&quot;#6E84C9&quot;,&quot;0.45&quot;:&quot;#6E84C9&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18&quot;}},&quot;6476f229-7261-4431-ad2a-5364a9e58b1a&quot;:{&quot;type&quot;:&quot;FIGURE_OBJECT&quot;,&quot;id&quot;:&quot;6476f229-7261-4431-ad2a-5364a9e58b1a&quot;,&quot;relativeTransform&quot;:{&quot;translate&quot;:{&quot;x&quot;:36.65145640066021,&quot;y&quot;:-39.38088917926552},&quot;rotate&quot;:0},&quot;opacity&quot;:1,&quot;path&quot;:{&quot;type&quot;:&quot;POLY_LINE&quot;,&quot;points&quot;:[{&quot;x&quot;:-7,&quot;y&quot;:18.067128914823797},{&quot;x&quot;:-7,&quot;y&quot;:-0.06712891482379746},{&quot;x&quot;:7,&quot;y&quot;:-18.067128914823797}],&quot;closed&quot;:false,&quot;cornerRounding&quot;:{&quot;type&quot;:&quot;ARC_LENGTH&quot;,&quot;global&quot;:15.707963267948966}},&quot;pathStyles&quot;:[{&quot;type&quot;:&quot;FILL&quot;,&quot;fillStyle&quot;:&quot;rgba(0,0,0,0)&quot;},{&quot;type&quot;:&quot;STROKE&quot;,&quot;strokeStyle&quot;:{&quot;units&quot;:&quot;PATH_LENGTH&quot;,&quot;stops&quot;:{&quot;0&quot;:&quot;#93508F00&quot;,&quot;1&quot;:&quot;#93508F&quot;,&quot;0.45&quot;:&quot;#93508F&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2&quot;}},&quot;e4e265aa-9c93-49ae-9e07-4131a419bd7d&quot;:{&quot;type&quot;:&quot;FIGURE_OBJECT&quot;,&quot;id&quot;:&quot;e4e265aa-9c93-49ae-9e07-4131a419bd7d&quot;,&quot;relativeTransform&quot;:{&quot;translate&quot;:{&quot;x&quot;:83.957384920898,&quot;y&quot;:-146.0281272024946},&quot;rotate&quot;:0},&quot;opacity&quot;:1,&quot;path&quot;:{&quot;type&quot;:&quot;POLY_LINE&quot;,&quot;points&quot;:[{&quot;x&quot;:0,&quot;y&quot;:17.449928123083396},{&quot;x&quot;:0,&quot;y&quot;:-17.449928123083396}],&quot;closed&quot;:false},&quot;pathStyles&quot;:[{&quot;type&quot;:&quot;FILL&quot;,&quot;fillStyle&quot;:&quot;rgba(0,0,0,0)&quot;},{&quot;type&quot;:&quot;STROKE&quot;,&quot;strokeStyle&quot;:{&quot;units&quot;:&quot;PATH_LENGTH&quot;,&quot;stops&quot;:{&quot;0&quot;:&quot;#93508F00&quot;,&quot;1&quot;:&quot;#93508F&quot;,&quot;0.45&quot;:&quot;#93508F&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205&quot;}},&quot;a5ad91ae-d38f-4bcd-b18e-0d110ccf87d4&quot;:{&quot;type&quot;:&quot;FIGURE_OBJECT&quot;,&quot;id&quot;:&quot;a5ad91ae-d38f-4bcd-b18e-0d110ccf87d4&quot;,&quot;relativeTransform&quot;:{&quot;translate&quot;:{&quot;x&quot;:60.20713656593898,&quot;y&quot;:-39.44409420101829},&quot;rotate&quot;:0},&quot;opacity&quot;:1,&quot;path&quot;:{&quot;type&quot;:&quot;POLY_LINE&quot;,&quot;points&quot;:[{&quot;x&quot;:0,&quot;y&quot;:16.96666002905158},{&quot;x&quot;:0,&quot;y&quot;:-16.966660029051695}],&quot;closed&quot;:false},&quot;pathStyles&quot;:[{&quot;type&quot;:&quot;FILL&quot;,&quot;fillStyle&quot;:&quot;rgba(0,0,0,0)&quot;},{&quot;type&quot;:&quot;STROKE&quot;,&quot;strokeStyle&quot;:{&quot;units&quot;:&quot;PATH_LENGTH&quot;,&quot;stops&quot;:{&quot;0&quot;:&quot;#6E84C900&quot;,&quot;1&quot;:&quot;#6E84C9&quot;,&quot;0.45&quot;:&quot;#6E84C9&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21&quot;}},&quot;b4eafa23-5af9-48df-85ae-b1e94737406f&quot;:{&quot;type&quot;:&quot;FIGURE_OBJECT&quot;,&quot;id&quot;:&quot;b4eafa23-5af9-48df-85ae-b1e94737406f&quot;,&quot;relativeTransform&quot;:{&quot;translate&quot;:{&quot;x&quot;:-291.9870000000001,&quot;y&quot;:246.75023973555835},&quot;rotate&quot;:0},&quot;opacity&quot;:1,&quot;path&quot;:{&quot;type&quot;:&quot;POLY_LINE&quot;,&quot;points&quot;:[{&quot;x&quot;:-18.22985624616649,&quot;y&quot;:0},{&quot;x&quot;:18.229856246166605,&quot;y&quot;:0}],&quot;closed&quot;:false},&quot;pathStyles&quot;:[{&quot;type&quot;:&quot;FILL&quot;,&quot;fillStyle&quot;:&quot;rgba(0,0,0,0)&quot;},{&quot;type&quot;:&quot;STROKE&quot;,&quot;strokeStyle&quot;:{&quot;units&quot;:&quot;PATH_LENGTH&quot;,&quot;stops&quot;:{&quot;0&quot;:&quot;#93508F00&quot;,&quot;1&quot;:&quot;#93508F&quot;,&quot;0.45&quot;:&quot;#93508F&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22&quot;}},&quot;9b52fbdf-1cd4-4eed-96eb-2a85a1c3741e&quot;:{&quot;type&quot;:&quot;FIGURE_OBJECT&quot;,&quot;id&quot;:&quot;9b52fbdf-1cd4-4eed-96eb-2a85a1c3741e&quot;,&quot;relativeTransform&quot;:{&quot;translate&quot;:{&quot;x&quot;:-345.30635215344955,&quot;y&quot;:9.154529148089523},&quot;rotate&quot;:0},&quot;opacity&quot;:1,&quot;path&quot;:{&quot;type&quot;:&quot;POLY_LINE&quot;,&quot;points&quot;:[{&quot;x&quot;:-18.22985624616649,&quot;y&quot;:0},{&quot;x&quot;:18.229856246166605,&quot;y&quot;:0}],&quot;closed&quot;:false},&quot;pathStyles&quot;:[{&quot;type&quot;:&quot;FILL&quot;,&quot;fillStyle&quot;:&quot;rgba(0,0,0,0)&quot;},{&quot;type&quot;:&quot;STROKE&quot;,&quot;strokeStyle&quot;:{&quot;units&quot;:&quot;PATH_LENGTH&quot;,&quot;stops&quot;:{&quot;0&quot;:&quot;#C2575700&quot;,&quot;1&quot;:&quot;#C25757&quot;,&quot;0.45&quot;:&quot;#C25757&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23&quot;}},&quot;256d27bd-efcc-4748-b47a-44cb9449e2b8&quot;:{&quot;type&quot;:&quot;FIGURE_OBJECT&quot;,&quot;id&quot;:&quot;256d27bd-efcc-4748-b47a-44cb9449e2b8&quot;,&quot;relativeTransform&quot;:{&quot;translate&quot;:{&quot;x&quot;:-291.9870000000003,&quot;y&quot;:274.7823612983234},&quot;rotate&quot;:0},&quot;opacity&quot;:1,&quot;path&quot;:{&quot;type&quot;:&quot;POLY_LINE&quot;,&quot;points&quot;:[{&quot;x&quot;:-18.22985624616649,&quot;y&quot;:0},{&quot;x&quot;:18.229856246166605,&quot;y&quot;:0}],&quot;closed&quot;:false},&quot;pathStyles&quot;:[{&quot;type&quot;:&quot;FILL&quot;,&quot;fillStyle&quot;:&quot;rgba(0,0,0,0)&quot;},{&quot;type&quot;:&quot;STROKE&quot;,&quot;strokeStyle&quot;:{&quot;units&quot;:&quot;PATH_LENGTH&quot;,&quot;stops&quot;:{&quot;0&quot;:&quot;#6E84C900&quot;,&quot;1&quot;:&quot;#6E84C9&quot;,&quot;0.45&quot;:&quot;#6E84C9&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25&quot;}},&quot;af4f47c1-c99b-4df2-9ff8-879304d4ec79&quot;:{&quot;type&quot;:&quot;FIGURE_OBJECT&quot;,&quot;id&quot;:&quot;af4f47c1-c99b-4df2-9ff8-879304d4ec79&quot;,&quot;relativeTransform&quot;:{&quot;translate&quot;:{&quot;x&quot;:-374.1138082772825,&quot;y&quot;:247.3330863407289},&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333333333333332,&quot;color&quot;:&quot;#232323&quot;,&quot;fontWeight&quot;:&quot;normal&quot;,&quot;fontStyle&quot;:&quot;normal&quot;,&quot;decoration&quot;:&quot;none&quot;,&quot;script&quot;:&quot;none&quot;},&quot;range&quot;:[0,15]}],&quot;text&quot;:&quot;Active transport&quot;,&quot;baseStyle&quot;:{&quot;fontFamily&quot;:&quot;Roboto&quot;,&quot;fontSize&quot;:13.333333333333332,&quot;color&quot;:&quot;#232323&quot;,&quot;fontWeight&quot;:&quot;normal&quot;,&quot;fontStyle&quot;:&quot;normal&quot;,&quot;decoration&quot;:&quot;none&quot;,&quot;script&quot;:&quot;none&quot;}}],&quot;verticalAlign&quot;:&quot;TOP&quot;},&quot;size&quot;:{&quot;x&quot;:99.28638344543516,&quot;y&quot;:15.066666666666665},&quot;targetSize&quot;:{&quot;x&quot;:99.28638344543516,&quot;y&quot;:15.066666666666665},&quot;format&quot;:&quot;BETTER_TEXT&quot;,&quot;verticalAlign&quot;:&quot;TOP&quot;},&quot;isLocked&quot;:false,&quot;parent&quot;:{&quot;type&quot;:&quot;CHILD&quot;,&quot;parentId&quot;:&quot;91acbc57-9601-425a-b7a9-e02048a9a9c5&quot;,&quot;order&quot;:&quot;26&quot;}},&quot;e071b11f-c088-4d61-ad81-5406d4a65132&quot;:{&quot;type&quot;:&quot;FIGURE_OBJECT&quot;,&quot;id&quot;:&quot;e071b11f-c088-4d61-ad81-5406d4a65132&quot;,&quot;relativeTransform&quot;:{&quot;translate&quot;:{&quot;x&quot;:-396.47184375000006,&quot;y&quot;:9.375304267106827},&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333333333333332,&quot;color&quot;:&quot;#232323&quot;,&quot;fontWeight&quot;:&quot;bold&quot;,&quot;fontStyle&quot;:&quot;normal&quot;,&quot;decoration&quot;:&quot;none&quot;,&quot;script&quot;:&quot;none&quot;},&quot;range&quot;:[0,9]}],&quot;text&quot;:&quot;Filtration&quot;,&quot;baseStyle&quot;:{&quot;fontFamily&quot;:&quot;Roboto&quot;,&quot;fontSize&quot;:13.333333333333332,&quot;color&quot;:&quot;#232323&quot;,&quot;fontWeight&quot;:&quot;bold&quot;,&quot;fontStyle&quot;:&quot;normal&quot;,&quot;decoration&quot;:&quot;none&quot;,&quot;script&quot;:&quot;none&quot;}}],&quot;verticalAlign&quot;:&quot;TOP&quot;},&quot;size&quot;:{&quot;x&quot;:54.57031249999999,&quot;y&quot;:15.066666666666665},&quot;targetSize&quot;:{&quot;x&quot;:54.57031249999999,&quot;y&quot;:15.066666666666665},&quot;format&quot;:&quot;BETTER_TEXT&quot;,&quot;verticalAlign&quot;:&quot;TOP&quot;},&quot;isLocked&quot;:false,&quot;parent&quot;:{&quot;type&quot;:&quot;CHILD&quot;,&quot;parentId&quot;:&quot;91acbc57-9601-425a-b7a9-e02048a9a9c5&quot;,&quot;order&quot;:&quot;27&quot;}},&quot;a7985070-6e02-4c9b-8cc6-a82ba2d88665&quot;:{&quot;type&quot;:&quot;FIGURE_OBJECT&quot;,&quot;id&quot;:&quot;a7985070-6e02-4c9b-8cc6-a82ba2d88665&quot;,&quot;relativeTransform&quot;:{&quot;translate&quot;:{&quot;x&quot;:-341.0288397429645,&quot;y&quot;:218.6556052148660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333333333333332,&quot;color&quot;:&quot;#232323&quot;,&quot;fontWeight&quot;:&quot;bold&quot;,&quot;fontStyle&quot;:&quot;normal&quot;,&quot;decoration&quot;:&quot;none&quot;,&quot;script&quot;:&quot;none&quot;},&quot;range&quot;:[0,25]}],&quot;text&quot;:&quot;Reabsorption and secretion&quot;,&quot;baseStyle&quot;:{&quot;fontFamily&quot;:&quot;Roboto&quot;,&quot;fontSize&quot;:13.333333333333332,&quot;color&quot;:&quot;#232323&quot;,&quot;fontWeight&quot;:&quot;bold&quot;,&quot;fontStyle&quot;:&quot;normal&quot;,&quot;decoration&quot;:&quot;none&quot;,&quot;script&quot;:&quot;none&quot;}}],&quot;verticalAlign&quot;:&quot;TOP&quot;},&quot;size&quot;:{&quot;x&quot;:165.45632051407063,&quot;y&quot;:15.066666666666665},&quot;targetSize&quot;:{&quot;x&quot;:165.45632051407063,&quot;y&quot;:15.066666666666665},&quot;format&quot;:&quot;BETTER_TEXT&quot;,&quot;verticalAlign&quot;:&quot;TOP&quot;},&quot;isLocked&quot;:false,&quot;parent&quot;:{&quot;type&quot;:&quot;CHILD&quot;,&quot;parentId&quot;:&quot;91acbc57-9601-425a-b7a9-e02048a9a9c5&quot;,&quot;order&quot;:&quot;28&quot;}},&quot;e2645882-0051-4674-9f31-6838ed250a34&quot;:{&quot;type&quot;:&quot;FIGURE_OBJECT&quot;,&quot;id&quot;:&quot;e2645882-0051-4674-9f31-6838ed250a34&quot;,&quot;relativeTransform&quot;:{&quot;translate&quot;:{&quot;x&quot;:-370.1177083855571,&quot;y&quot;:274.2826946316564},&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3.333333333333332,&quot;color&quot;:&quot;#232323&quot;,&quot;fontWeight&quot;:&quot;normal&quot;,&quot;fontStyle&quot;:&quot;normal&quot;,&quot;decoration&quot;:&quot;none&quot;,&quot;script&quot;:&quot;none&quot;},&quot;range&quot;:[0,16]}],&quot;text&quot;:&quot;Passive transport&quot;,&quot;baseStyle&quot;:{&quot;fontFamily&quot;:&quot;Roboto&quot;,&quot;fontSize&quot;:13.333333333333332,&quot;color&quot;:&quot;#232323&quot;,&quot;fontWeight&quot;:&quot;normal&quot;,&quot;fontStyle&quot;:&quot;normal&quot;,&quot;decoration&quot;:&quot;none&quot;,&quot;script&quot;:&quot;none&quot;}}],&quot;verticalAlign&quot;:&quot;TOP&quot;},&quot;size&quot;:{&quot;x&quot;:107.27858322888602,&quot;y&quot;:15.066666666666665},&quot;targetSize&quot;:{&quot;x&quot;:107.27858322888602,&quot;y&quot;:15.066666666666665},&quot;format&quot;:&quot;BETTER_TEXT&quot;,&quot;verticalAlign&quot;:&quot;TOP&quot;},&quot;isLocked&quot;:false,&quot;parent&quot;:{&quot;type&quot;:&quot;CHILD&quot;,&quot;parentId&quot;:&quot;91acbc57-9601-425a-b7a9-e02048a9a9c5&quot;,&quot;order&quot;:&quot;3&quot;}},&quot;fb33473a-9ac7-425a-98ab-4755bc3c8235&quot;:{&quot;type&quot;:&quot;FIGURE_OBJECT&quot;,&quot;id&quot;:&quot;fb33473a-9ac7-425a-98ab-4755bc3c8235&quot;,&quot;relativeTransform&quot;:{&quot;translate&quot;:{&quot;x&quot;:29.91579402740969,&quot;y&quot;:-11.780426931108394},&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2,&quot;color&quot;:&quot;#232323&quot;,&quot;fontWeight&quot;:&quot;normal&quot;,&quot;fontStyle&quot;:&quot;normal&quot;,&quot;decoration&quot;:&quot;none&quot;,&quot;script&quot;:&quot;none&quot;},&quot;range&quot;:[0,0]},{&quot;style&quot;:{&quot;fontFamily&quot;:&quot;Roboto&quot;,&quot;fontSize&quot;:11.976047904191619,&quot;color&quot;:&quot;#232323&quot;,&quot;fontWeight&quot;:&quot;normal&quot;,&quot;fontStyle&quot;:&quot;normal&quot;,&quot;decoration&quot;:&quot;none&quot;,&quot;script&quot;:&quot;super&quot;},&quot;range&quot;:[1,1]}],&quot;text&quot;:&quot;H+&quot;,&quot;baseStyle&quot;:{&quot;fontFamily&quot;:&quot;Roboto&quot;,&quot;fontSize&quot;:12,&quot;color&quot;:&quot;#232323&quot;,&quot;fontWeight&quot;:&quot;normal&quot;,&quot;fontStyle&quot;:&quot;normal&quot;,&quot;decoration&quot;:&quot;none&quot;,&quot;script&quot;:&quot;none&quot;}}],&quot;verticalAlign&quot;:&quot;TOP&quot;},&quot;size&quot;:{&quot;x&quot;:20.376039411707808,&quot;y&quot;:15.066666666666665},&quot;targetSize&quot;:{&quot;x&quot;:20.376039411707808,&quot;y&quot;:15.066666666666665},&quot;format&quot;:&quot;BETTER_TEXT&quot;,&quot;verticalAlign&quot;:&quot;TOP&quot;},&quot;isLocked&quot;:false,&quot;parent&quot;:{&quot;type&quot;:&quot;CHILD&quot;,&quot;parentId&quot;:&quot;91acbc57-9601-425a-b7a9-e02048a9a9c5&quot;,&quot;order&quot;:&quot;32&quot;}},&quot;bdcbf6c5-b252-4e7d-907f-e6ebe200b10a&quot;:{&quot;type&quot;:&quot;FIGURE_OBJECT&quot;,&quot;id&quot;:&quot;bdcbf6c5-b252-4e7d-907f-e6ebe200b10a&quot;,&quot;relativeTransform&quot;:{&quot;translate&quot;:{&quot;x&quot;:60.5164296733547,&quot;y&quot;:-11.780426931108394},&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2,&quot;color&quot;:&quot;#232323&quot;,&quot;fontWeight&quot;:&quot;normal&quot;,&quot;fontStyle&quot;:&quot;normal&quot;,&quot;decoration&quot;:&quot;none&quot;,&quot;script&quot;:&quot;none&quot;},&quot;range&quot;:[0,1]},{&quot;style&quot;:{&quot;fontFamily&quot;:&quot;Roboto&quot;,&quot;fontSize&quot;:11.976047904191619,&quot;color&quot;:&quot;#232323&quot;,&quot;fontWeight&quot;:&quot;normal&quot;,&quot;fontStyle&quot;:&quot;normal&quot;,&quot;decoration&quot;:&quot;none&quot;,&quot;script&quot;:&quot;sub&quot;},&quot;range&quot;:[2,2]}],&quot;text&quot;:&quot;NH3&quot;,&quot;baseStyle&quot;:{&quot;fontFamily&quot;:&quot;Roboto&quot;,&quot;fontSize&quot;:12,&quot;color&quot;:&quot;#232323&quot;,&quot;fontWeight&quot;:&quot;normal&quot;,&quot;fontStyle&quot;:&quot;normal&quot;,&quot;decoration&quot;:&quot;none&quot;,&quot;script&quot;:&quot;none&quot;}}],&quot;verticalAlign&quot;:&quot;TOP&quot;},&quot;size&quot;:{&quot;x&quot;:22.18585967631144,&quot;y&quot;:15.066666666666665},&quot;targetSize&quot;:{&quot;x&quot;:22.18585967631144,&quot;y&quot;:15.066666666666665},&quot;format&quot;:&quot;BETTER_TEXT&quot;,&quot;verticalAlign&quot;:&quot;TOP&quot;},&quot;isLocked&quot;:false,&quot;parent&quot;:{&quot;type&quot;:&quot;CHILD&quot;,&quot;parentId&quot;:&quot;91acbc57-9601-425a-b7a9-e02048a9a9c5&quot;,&quot;order&quot;:&quot;35&quot;}},&quot;0f146aa9-c7ee-4332-b3bd-24917720feb5&quot;:{&quot;type&quot;:&quot;FIGURE_OBJECT&quot;,&quot;id&quot;:&quot;0f146aa9-c7ee-4332-b3bd-24917720feb5&quot;,&quot;relativeTransform&quot;:{&quot;translate&quot;:{&quot;x&quot;:81.482028277577,&quot;y&quot;:108.72095545068782},&quot;rotate&quot;:0},&quot;opacity&quot;:1,&quot;path&quot;:{&quot;type&quot;:&quot;POLY_LINE&quot;,&quot;points&quot;:[{&quot;x&quot;:19.30842812308333,&quot;y&quot;:0},{&quot;x&quot;:-19.30842812308333,&quot;y&quot;:0}],&quot;closed&quot;:false},&quot;pathStyles&quot;:[{&quot;type&quot;:&quot;FILL&quot;,&quot;fillStyle&quot;:&quot;rgba(0,0,0,0)&quot;},{&quot;type&quot;:&quot;STROKE&quot;,&quot;strokeStyle&quot;:{&quot;units&quot;:&quot;PATH_LENGTH&quot;,&quot;stops&quot;:{&quot;0&quot;:&quot;#6E84C900&quot;,&quot;1&quot;:&quot;#6E84C9&quot;,&quot;0.45&quot;:&quot;#6E84C9&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37&quot;}},&quot;9963b560-57f7-4495-9a5f-3967210da72c&quot;:{&quot;type&quot;:&quot;FIGURE_OBJECT&quot;,&quot;id&quot;:&quot;9963b560-57f7-4495-9a5f-3967210da72c&quot;,&quot;relativeTransform&quot;:{&quot;translate&quot;:{&quot;x&quot;:46.01965486554278,&quot;y&quot;:107.9850645141571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2,&quot;color&quot;:&quot;#232323&quot;,&quot;fontWeight&quot;:&quot;normal&quot;,&quot;fontStyle&quot;:&quot;normal&quot;,&quot;decoration&quot;:&quot;none&quot;,&quot;script&quot;:&quot;none&quot;},&quot;range&quot;:[0,0]},{&quot;style&quot;:{&quot;fontFamily&quot;:&quot;Roboto&quot;,&quot;fontSize&quot;:11.976047904191619,&quot;color&quot;:&quot;#232323&quot;,&quot;fontWeight&quot;:&quot;normal&quot;,&quot;fontStyle&quot;:&quot;normal&quot;,&quot;decoration&quot;:&quot;none&quot;,&quot;script&quot;:&quot;sub&quot;},&quot;range&quot;:[1,1]},{&quot;style&quot;:{&quot;fontFamily&quot;:&quot;Roboto&quot;,&quot;fontSize&quot;:12,&quot;color&quot;:&quot;#232323&quot;,&quot;fontWeight&quot;:&quot;normal&quot;,&quot;fontStyle&quot;:&quot;normal&quot;,&quot;decoration&quot;:&quot;none&quot;,&quot;script&quot;:&quot;none&quot;},&quot;range&quot;:[2,2]}],&quot;text&quot;:&quot;H2O&quot;,&quot;baseStyle&quot;:{&quot;fontFamily&quot;:&quot;Roboto&quot;,&quot;fontSize&quot;:12,&quot;color&quot;:&quot;#232323&quot;,&quot;fontWeight&quot;:&quot;normal&quot;,&quot;fontStyle&quot;:&quot;normal&quot;,&quot;decoration&quot;:&quot;none&quot;,&quot;script&quot;:&quot;none&quot;}}],&quot;verticalAlign&quot;:&quot;TOP&quot;},&quot;size&quot;:{&quot;x&quot;:21.312847205522147,&quot;y&quot;:14},&quot;targetSize&quot;:{&quot;x&quot;:21.312847205522147,&quot;y&quot;:14},&quot;format&quot;:&quot;BETTER_TEXT&quot;,&quot;verticalAlign&quot;:&quot;TOP&quot;},&quot;isLocked&quot;:false,&quot;parent&quot;:{&quot;type&quot;:&quot;CHILD&quot;,&quot;parentId&quot;:&quot;91acbc57-9601-425a-b7a9-e02048a9a9c5&quot;,&quot;order&quot;:&quot;4&quot;}},&quot;1b41c2d8-6ec3-499e-8b71-e4e1c1ad91ee&quot;:{&quot;type&quot;:&quot;FIGURE_OBJECT&quot;,&quot;id&quot;:&quot;1b41c2d8-6ec3-499e-8b71-e4e1c1ad91ee&quot;,&quot;relativeTransform&quot;:{&quot;translate&quot;:{&quot;x&quot;:154.39181264682702,&quot;y&quot;:108.16894523929273},&quot;rotate&quot;:0},&quot;opacity&quot;:1,&quot;path&quot;:{&quot;type&quot;:&quot;POLY_LINE&quot;,&quot;points&quot;:[{&quot;x&quot;:-20.601356246166688,&quot;y&quot;:0},{&quot;x&quot;:20.601356246166688,&quot;y&quot;:0}],&quot;closed&quot;:false},&quot;pathStyles&quot;:[{&quot;type&quot;:&quot;FILL&quot;,&quot;fillStyle&quot;:&quot;rgba(0,0,0,0)&quot;},{&quot;type&quot;:&quot;STROKE&quot;,&quot;strokeStyle&quot;:{&quot;units&quot;:&quot;PATH_LENGTH&quot;,&quot;stops&quot;:{&quot;0&quot;:&quot;#93508F00&quot;,&quot;1&quot;:&quot;#93508F&quot;,&quot;0.45&quot;:&quot;#93508F&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42&quot;}},&quot;209004c7-7eff-4dfa-910b-2bddaca831d6&quot;:{&quot;type&quot;:&quot;FIGURE_OBJECT&quot;,&quot;id&quot;:&quot;209004c7-7eff-4dfa-910b-2bddaca831d6&quot;,&quot;relativeTransform&quot;:{&quot;translate&quot;:{&quot;x&quot;:310.0768126468272,&quot;y&quot;:108.72123973555836},&quot;rotate&quot;:0},&quot;opacity&quot;:1,&quot;path&quot;:{&quot;type&quot;:&quot;POLY_LINE&quot;,&quot;points&quot;:[{&quot;x&quot;:-20.339356246166744,&quot;y&quot;:0},{&quot;x&quot;:20.339356246166744,&quot;y&quot;:0}],&quot;closed&quot;:false},&quot;pathStyles&quot;:[{&quot;type&quot;:&quot;FILL&quot;,&quot;fillStyle&quot;:&quot;rgba(0,0,0,0)&quot;},{&quot;type&quot;:&quot;STROKE&quot;,&quot;strokeStyle&quot;:{&quot;units&quot;:&quot;PATH_LENGTH&quot;,&quot;stops&quot;:{&quot;0&quot;:&quot;#93508F00&quot;,&quot;1&quot;:&quot;#93508F&quot;,&quot;0.45&quot;:&quot;#93508F&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45&quot;}},&quot;c8dcbb85-5f41-4545-b58e-002c2a9ad9d9&quot;:{&quot;type&quot;:&quot;FIGURE_OBJECT&quot;,&quot;id&quot;:&quot;c8dcbb85-5f41-4545-b58e-002c2a9ad9d9&quot;,&quot;relativeTransform&quot;:{&quot;translate&quot;:{&quot;x&quot;:151.36831264682678,&quot;y&quot;:220.13556582803358},&quot;rotate&quot;:3.141592653589793},&quot;opacity&quot;:1,&quot;path&quot;:{&quot;type&quot;:&quot;POLY_LINE&quot;,&quot;points&quot;:[{&quot;x&quot;:18.22985624616649,&quot;y&quot;:0},{&quot;x&quot;:-18.229856246166605,&quot;y&quot;:0}],&quot;closed&quot;:false},&quot;pathStyles&quot;:[{&quot;type&quot;:&quot;FILL&quot;,&quot;fillStyle&quot;:&quot;rgba(0,0,0,0)&quot;},{&quot;type&quot;:&quot;STROKE&quot;,&quot;strokeStyle&quot;:{&quot;units&quot;:&quot;PATH_LENGTH&quot;,&quot;stops&quot;:{&quot;0&quot;:&quot;#6E84C900&quot;,&quot;1&quot;:&quot;#6E84C9&quot;,&quot;0.45&quot;:&quot;#6E84C9&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47&quot;}},&quot;9193de47-af7b-4bb1-a0f3-07ae8f88dc51&quot;:{&quot;type&quot;:&quot;FIGURE_OBJECT&quot;,&quot;id&quot;:&quot;9193de47-af7b-4bb1-a0f3-07ae8f88dc51&quot;,&quot;relativeTransform&quot;:{&quot;translate&quot;:{&quot;x&quot;:190.95560435621445,&quot;y&quot;:107.9850645141571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2,&quot;color&quot;:&quot;#232323&quot;,&quot;fontWeight&quot;:&quot;normal&quot;,&quot;fontStyle&quot;:&quot;normal&quot;,&quot;decoration&quot;:&quot;none&quot;,&quot;script&quot;:&quot;none&quot;},&quot;range&quot;:[0,3]}],&quot;text&quot;:&quot;NaCl&quot;,&quot;baseStyle&quot;:{&quot;fontFamily&quot;:&quot;Roboto&quot;,&quot;fontSize&quot;:12,&quot;color&quot;:&quot;#232323&quot;,&quot;fontWeight&quot;:&quot;normal&quot;,&quot;fontStyle&quot;:&quot;normal&quot;,&quot;decoration&quot;:&quot;none&quot;,&quot;script&quot;:&quot;none&quot;}}],&quot;verticalAlign&quot;:&quot;TOP&quot;},&quot;size&quot;:{&quot;x&quot;:26.442347830175425,&quot;y&quot;:14},&quot;targetSize&quot;:{&quot;x&quot;:26.442347830175425,&quot;y&quot;:14},&quot;format&quot;:&quot;BETTER_TEXT&quot;,&quot;verticalAlign&quot;:&quot;TOP&quot;},&quot;isLocked&quot;:false,&quot;parent&quot;:{&quot;type&quot;:&quot;CHILD&quot;,&quot;parentId&quot;:&quot;91acbc57-9601-425a-b7a9-e02048a9a9c5&quot;,&quot;order&quot;:&quot;5&quot;}},&quot;82044832-4629-47f8-80a5-0eee336968c4&quot;:{&quot;type&quot;:&quot;FIGURE_OBJECT&quot;,&quot;id&quot;:&quot;82044832-4629-47f8-80a5-0eee336968c4&quot;,&quot;relativeTransform&quot;:{&quot;translate&quot;:{&quot;x&quot;:348.096076788784,&quot;y&quot;:107.98506451415713},&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2,&quot;color&quot;:&quot;#232323&quot;,&quot;fontWeight&quot;:&quot;normal&quot;,&quot;fontStyle&quot;:&quot;normal&quot;,&quot;decoration&quot;:&quot;none&quot;,&quot;script&quot;:&quot;none&quot;},&quot;range&quot;:[0,3]}],&quot;text&quot;:&quot;NaCl&quot;,&quot;baseStyle&quot;:{&quot;fontFamily&quot;:&quot;Roboto&quot;,&quot;fontSize&quot;:12,&quot;color&quot;:&quot;#232323&quot;,&quot;fontWeight&quot;:&quot;normal&quot;,&quot;fontStyle&quot;:&quot;normal&quot;,&quot;decoration&quot;:&quot;none&quot;,&quot;script&quot;:&quot;none&quot;}}],&quot;verticalAlign&quot;:&quot;TOP&quot;},&quot;size&quot;:{&quot;x&quot;:27.758539890643327,&quot;y&quot;:14},&quot;targetSize&quot;:{&quot;x&quot;:27.758539890643327,&quot;y&quot;:14},&quot;format&quot;:&quot;BETTER_TEXT&quot;,&quot;verticalAlign&quot;:&quot;TOP&quot;},&quot;isLocked&quot;:false,&quot;parent&quot;:{&quot;type&quot;:&quot;CHILD&quot;,&quot;parentId&quot;:&quot;91acbc57-9601-425a-b7a9-e02048a9a9c5&quot;,&quot;order&quot;:&quot;505&quot;}},&quot;ab880a27-784c-46ba-9474-107ce3ddcc9b&quot;:{&quot;type&quot;:&quot;FIGURE_OBJECT&quot;,&quot;id&quot;:&quot;ab880a27-784c-46ba-9474-107ce3ddcc9b&quot;,&quot;relativeTransform&quot;:{&quot;translate&quot;:{&quot;x&quot;:187.4802464947702,&quot;y&quot;:220.39733333333336},&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2,&quot;color&quot;:&quot;#232323&quot;,&quot;fontWeight&quot;:&quot;normal&quot;,&quot;fontStyle&quot;:&quot;normal&quot;,&quot;decoration&quot;:&quot;none&quot;,&quot;script&quot;:&quot;none&quot;},&quot;range&quot;:[0,3]}],&quot;text&quot;:&quot;NaCl&quot;,&quot;baseStyle&quot;:{&quot;fontFamily&quot;:&quot;Roboto&quot;,&quot;fontSize&quot;:12,&quot;color&quot;:&quot;#232323&quot;,&quot;fontWeight&quot;:&quot;normal&quot;,&quot;fontStyle&quot;:&quot;normal&quot;,&quot;decoration&quot;:&quot;none&quot;,&quot;script&quot;:&quot;none&quot;}}],&quot;verticalAlign&quot;:&quot;TOP&quot;},&quot;size&quot;:{&quot;x&quot;:26.083783056985357,&quot;y&quot;:15.066666666666665},&quot;targetSize&quot;:{&quot;x&quot;:26.083783056985357,&quot;y&quot;:15.066666666666665},&quot;format&quot;:&quot;BETTER_TEXT&quot;,&quot;verticalAlign&quot;:&quot;TOP&quot;},&quot;isLocked&quot;:false,&quot;parent&quot;:{&quot;type&quot;:&quot;CHILD&quot;,&quot;parentId&quot;:&quot;91acbc57-9601-425a-b7a9-e02048a9a9c5&quot;,&quot;order&quot;:&quot;51&quot;}},&quot;92c66006-868a-489c-8f77-444abd715a3f&quot;:{&quot;type&quot;:&quot;FIGURE_OBJECT&quot;,&quot;id&quot;:&quot;92c66006-868a-489c-8f77-444abd715a3f&quot;,&quot;relativeTransform&quot;:{&quot;translate&quot;:{&quot;x&quot;:189.47745640066023,&quot;y&quot;:-139.19690010239015},&quot;rotate&quot;:0},&quot;opacity&quot;:1,&quot;path&quot;:{&quot;type&quot;:&quot;POLY_LINE&quot;,&quot;points&quot;:[{&quot;x&quot;:0,&quot;y&quot;:23.88313983794842},{&quot;x&quot;:0,&quot;y&quot;:-23.88313983794842}],&quot;closed&quot;:false},&quot;pathStyles&quot;:[{&quot;type&quot;:&quot;FILL&quot;,&quot;fillStyle&quot;:&quot;rgba(0,0,0,0)&quot;},{&quot;type&quot;:&quot;STROKE&quot;,&quot;strokeStyle&quot;:{&quot;units&quot;:&quot;PATH_LENGTH&quot;,&quot;stops&quot;:{&quot;0&quot;:&quot;#93508F00&quot;,&quot;1&quot;:&quot;#93508F&quot;,&quot;0.45&quot;:&quot;#93508F&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52&quot;}},&quot;89d0e434-f502-4db4-a612-bef5246d4dae&quot;:{&quot;type&quot;:&quot;FIGURE_OBJECT&quot;,&quot;id&quot;:&quot;89d0e434-f502-4db4-a612-bef5246d4dae&quot;,&quot;relativeTransform&quot;:{&quot;translate&quot;:{&quot;x&quot;:239.7014564006604,&quot;y&quot;:-141.19690576555513},&quot;rotate&quot;:0},&quot;opacity&quot;:1,&quot;path&quot;:{&quot;type&quot;:&quot;POLY_LINE&quot;,&quot;points&quot;:[{&quot;x&quot;:0,&quot;y&quot;:21.883145501113404},{&quot;x&quot;:0,&quot;y&quot;:-21.883145501113404}],&quot;closed&quot;:false},&quot;pathStyles&quot;:[{&quot;type&quot;:&quot;FILL&quot;,&quot;fillStyle&quot;:&quot;rgba(0,0,0,0)&quot;},{&quot;type&quot;:&quot;STROKE&quot;,&quot;strokeStyle&quot;:{&quot;units&quot;:&quot;PATH_LENGTH&quot;,&quot;stops&quot;:{&quot;0&quot;:&quot;#6E84C900&quot;,&quot;1&quot;:&quot;#6E84C9&quot;,&quot;0.45&quot;:&quot;#6E84C9&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53&quot;}},&quot;810599e8-f79f-4a28-a75e-a8300aacf35a&quot;:{&quot;type&quot;:&quot;FIGURE_OBJECT&quot;,&quot;id&quot;:&quot;810599e8-f79f-4a28-a75e-a8300aacf35a&quot;,&quot;relativeTransform&quot;:{&quot;translate&quot;:{&quot;x&quot;:190.79252344701305,&quot;y&quot;:-181.85057567662912},&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2,&quot;color&quot;:&quot;#232323&quot;,&quot;fontWeight&quot;:&quot;normal&quot;,&quot;fontStyle&quot;:&quot;normal&quot;,&quot;decoration&quot;:&quot;none&quot;,&quot;script&quot;:&quot;none&quot;},&quot;range&quot;:[0,3]}],&quot;text&quot;:&quot;NaCl&quot;,&quot;baseStyle&quot;:{&quot;fontFamily&quot;:&quot;Roboto&quot;,&quot;fontSize&quot;:12,&quot;color&quot;:&quot;#232323&quot;,&quot;fontWeight&quot;:&quot;normal&quot;,&quot;fontStyle&quot;:&quot;normal&quot;,&quot;decoration&quot;:&quot;none&quot;,&quot;script&quot;:&quot;none&quot;}},{&quot;runs&quot;:[{&quot;style&quot;:{&quot;fontFamily&quot;:&quot;Roboto&quot;,&quot;fontSize&quot;:12,&quot;color&quot;:&quot;#232323&quot;,&quot;fontWeight&quot;:&quot;normal&quot;,&quot;fontStyle&quot;:&quot;normal&quot;,&quot;decoration&quot;:&quot;none&quot;,&quot;script&quot;:&quot;none&quot;},&quot;range&quot;:[0,2]},{&quot;style&quot;:{&quot;fontFamily&quot;:&quot;Roboto&quot;,&quot;fontSize&quot;:11.976047904191619,&quot;color&quot;:&quot;#232323&quot;,&quot;fontWeight&quot;:&quot;normal&quot;,&quot;fontStyle&quot;:&quot;normal&quot;,&quot;decoration&quot;:&quot;none&quot;,&quot;script&quot;:&quot;sub&quot;},&quot;range&quot;:[3,3]},{&quot;style&quot;:{&quot;fontFamily&quot;:&quot;Roboto&quot;,&quot;fontSize&quot;:16,&quot;color&quot;:&quot;#232323&quot;,&quot;fontWeight&quot;:&quot;normal&quot;,&quot;fontStyle&quot;:&quot;normal&quot;,&quot;decoration&quot;:&quot;none&quot;,&quot;script&quot;:&quot;super&quot;},&quot;range&quot;:[4,4]}],&quot;text&quot;:&quot;HCO3-&quot;,&quot;baseStyle&quot;:{&quot;fontFamily&quot;:&quot;Roboto&quot;,&quot;fontSize&quot;:12,&quot;color&quot;:&quot;#232323&quot;,&quot;fontWeight&quot;:&quot;normal&quot;,&quot;fontStyle&quot;:&quot;normal&quot;,&quot;decoration&quot;:&quot;none&quot;,&quot;script&quot;:&quot;none&quot;}}],&quot;verticalAlign&quot;:&quot;TOP&quot;},&quot;size&quot;:{&quot;x&quot;:32.86704689402624,&quot;y&quot;:29.289599999999993},&quot;targetSize&quot;:{&quot;x&quot;:32.86704689402624,&quot;y&quot;:29.289599999999993},&quot;format&quot;:&quot;BETTER_TEXT&quot;,&quot;verticalAlign&quot;:&quot;TOP&quot;},&quot;isLocked&quot;:false,&quot;parent&quot;:{&quot;type&quot;:&quot;CHILD&quot;,&quot;parentId&quot;:&quot;91acbc57-9601-425a-b7a9-e02048a9a9c5&quot;,&quot;order&quot;:&quot;55&quot;}},&quot;7016f862-fcd9-4784-95b7-1e4bfcfb3e8e&quot;:{&quot;type&quot;:&quot;FIGURE_OBJECT&quot;,&quot;id&quot;:&quot;7016f862-fcd9-4784-95b7-1e4bfcfb3e8e&quot;,&quot;relativeTransform&quot;:{&quot;translate&quot;:{&quot;x&quot;:237.47503719130475,&quot;y&quot;:-173.985775676629},&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2,&quot;color&quot;:&quot;#232323&quot;,&quot;fontWeight&quot;:&quot;normal&quot;,&quot;fontStyle&quot;:&quot;normal&quot;,&quot;decoration&quot;:&quot;none&quot;,&quot;script&quot;:&quot;none&quot;},&quot;range&quot;:[0,0]},{&quot;style&quot;:{&quot;fontFamily&quot;:&quot;Roboto&quot;,&quot;fontSize&quot;:11.976047904191619,&quot;color&quot;:&quot;#232323&quot;,&quot;fontWeight&quot;:&quot;normal&quot;,&quot;fontStyle&quot;:&quot;normal&quot;,&quot;decoration&quot;:&quot;none&quot;,&quot;script&quot;:&quot;sub&quot;},&quot;range&quot;:[1,1]},{&quot;style&quot;:{&quot;fontFamily&quot;:&quot;Roboto&quot;,&quot;fontSize&quot;:12,&quot;color&quot;:&quot;#232323&quot;,&quot;fontWeight&quot;:&quot;normal&quot;,&quot;fontStyle&quot;:&quot;normal&quot;,&quot;decoration&quot;:&quot;none&quot;,&quot;script&quot;:&quot;none&quot;},&quot;range&quot;:[2,2]}],&quot;text&quot;:&quot;H2O&quot;,&quot;baseStyle&quot;:{&quot;fontFamily&quot;:&quot;Roboto&quot;,&quot;fontSize&quot;:12,&quot;color&quot;:&quot;#232323&quot;,&quot;fontWeight&quot;:&quot;normal&quot;,&quot;fontStyle&quot;:&quot;normal&quot;,&quot;decoration&quot;:&quot;none&quot;,&quot;script&quot;:&quot;none&quot;}}],&quot;verticalAlign&quot;:&quot;TOP&quot;},&quot;size&quot;:{&quot;x&quot;:21.891167088741188,&quot;y&quot;:14},&quot;targetSize&quot;:{&quot;x&quot;:21.891167088741188,&quot;y&quot;:14},&quot;format&quot;:&quot;BETTER_TEXT&quot;,&quot;verticalAlign&quot;:&quot;TOP&quot;},&quot;isLocked&quot;:false,&quot;parent&quot;:{&quot;type&quot;:&quot;CHILD&quot;,&quot;parentId&quot;:&quot;91acbc57-9601-425a-b7a9-e02048a9a9c5&quot;,&quot;order&quot;:&quot;56&quot;}},&quot;346ced1d-90de-479c-bf04-cd9bfc9004b4&quot;:{&quot;type&quot;:&quot;FIGURE_OBJECT&quot;,&quot;id&quot;:&quot;346ced1d-90de-479c-bf04-cd9bfc9004b4&quot;,&quot;relativeTransform&quot;:{&quot;translate&quot;:{&quot;x&quot;:209.47145640066037,&quot;y&quot;:-91.88088917926552},&quot;rotate&quot;:0},&quot;opacity&quot;:1,&quot;path&quot;:{&quot;type&quot;:&quot;POLY_LINE&quot;,&quot;points&quot;:[{&quot;x&quot;:0,&quot;y&quot;:19.432871085176203},{&quot;x&quot;:0,&quot;y&quot;:-19.432871085176203}],&quot;closed&quot;:false},&quot;pathStyles&quot;:[{&quot;type&quot;:&quot;FILL&quot;,&quot;fillStyle&quot;:&quot;rgba(0,0,0,0)&quot;},{&quot;type&quot;:&quot;STROKE&quot;,&quot;strokeStyle&quot;:{&quot;units&quot;:&quot;PATH_LENGTH&quot;,&quot;stops&quot;:{&quot;0&quot;:&quot;#93508F00&quot;,&quot;1&quot;:&quot;#93508F&quot;,&quot;0.45&quot;:&quot;#93508F&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57&quot;}},&quot;9aee70f5-45a8-450c-abfb-9dfb9f2f14c3&quot;:{&quot;type&quot;:&quot;FIGURE_OBJECT&quot;,&quot;id&quot;:&quot;9aee70f5-45a8-450c-abfb-9dfb9f2f14c3&quot;,&quot;relativeTransform&quot;:{&quot;translate&quot;:{&quot;x&quot;:210.037462057198,&quot;y&quot;:-53.918225664203455},&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2,&quot;color&quot;:&quot;#232323&quot;,&quot;fontWeight&quot;:&quot;normal&quot;,&quot;fontStyle&quot;:&quot;normal&quot;,&quot;decoration&quot;:&quot;none&quot;,&quot;script&quot;:&quot;none&quot;},&quot;range&quot;:[0,0]},{&quot;style&quot;:{&quot;fontFamily&quot;:&quot;Roboto&quot;,&quot;fontSize&quot;:11.976047904191619,&quot;color&quot;:&quot;#232323&quot;,&quot;fontWeight&quot;:&quot;normal&quot;,&quot;fontStyle&quot;:&quot;normal&quot;,&quot;decoration&quot;:&quot;none&quot;,&quot;script&quot;:&quot;super&quot;},&quot;range&quot;:[1,1]}],&quot;text&quot;:&quot;K+&quot;,&quot;baseStyle&quot;:{&quot;fontFamily&quot;:&quot;Roboto&quot;,&quot;fontSize&quot;:12,&quot;color&quot;:&quot;#232323&quot;,&quot;fontWeight&quot;:&quot;normal&quot;,&quot;fontStyle&quot;:&quot;normal&quot;,&quot;decoration&quot;:&quot;none&quot;,&quot;script&quot;:&quot;none&quot;}},{&quot;runs&quot;:[{&quot;style&quot;:{&quot;fontFamily&quot;:&quot;Roboto&quot;,&quot;fontSize&quot;:12,&quot;color&quot;:&quot;#232323&quot;,&quot;fontWeight&quot;:&quot;normal&quot;,&quot;fontStyle&quot;:&quot;normal&quot;,&quot;decoration&quot;:&quot;none&quot;,&quot;script&quot;:&quot;none&quot;},&quot;range&quot;:[0,0]},{&quot;style&quot;:{&quot;fontFamily&quot;:&quot;Roboto&quot;,&quot;fontSize&quot;:11.976047904191619,&quot;color&quot;:&quot;#232323&quot;,&quot;fontWeight&quot;:&quot;normal&quot;,&quot;fontStyle&quot;:&quot;normal&quot;,&quot;decoration&quot;:&quot;none&quot;,&quot;script&quot;:&quot;super&quot;},&quot;range&quot;:[1,1]}],&quot;text&quot;:&quot;H+&quot;,&quot;baseStyle&quot;:{&quot;fontFamily&quot;:&quot;Roboto&quot;,&quot;fontSize&quot;:12,&quot;color&quot;:&quot;#232323&quot;,&quot;fontWeight&quot;:&quot;normal&quot;,&quot;fontStyle&quot;:&quot;normal&quot;,&quot;decoration&quot;:&quot;none&quot;,&quot;script&quot;:&quot;none&quot;}}],&quot;verticalAlign&quot;:&quot;TOP&quot;},&quot;size&quot;:{&quot;x&quot;:20.490132705599287,&quot;y&quot;:29.289599999999993},&quot;targetSize&quot;:{&quot;x&quot;:20.490132705599287,&quot;y&quot;:29.289599999999993},&quot;format&quot;:&quot;BETTER_TEXT&quot;,&quot;verticalAlign&quot;:&quot;TOP&quot;},&quot;isLocked&quot;:false,&quot;parent&quot;:{&quot;type&quot;:&quot;CHILD&quot;,&quot;parentId&quot;:&quot;91acbc57-9601-425a-b7a9-e02048a9a9c5&quot;,&quot;order&quot;:&quot;58&quot;}},&quot;df3da98e-8200-48fe-a4cc-ecab8121d000&quot;:{&quot;type&quot;:&quot;FIGURE_OBJECT&quot;,&quot;id&quot;:&quot;df3da98e-8200-48fe-a4cc-ecab8121d000&quot;,&quot;relativeTransform&quot;:{&quot;translate&quot;:{&quot;x&quot;:309.98581264682684,&quot;y&quot;:220.13523973555834},&quot;rotate&quot;:0},&quot;opacity&quot;:1,&quot;path&quot;:{&quot;type&quot;:&quot;POLY_LINE&quot;,&quot;points&quot;:[{&quot;x&quot;:-20.248356246166395,&quot;y&quot;:0},{&quot;x&quot;:20.248356246166395,&quot;y&quot;:0}],&quot;closed&quot;:false},&quot;pathStyles&quot;:[{&quot;type&quot;:&quot;FILL&quot;,&quot;fillStyle&quot;:&quot;rgba(0,0,0,0)&quot;},{&quot;type&quot;:&quot;STROKE&quot;,&quot;strokeStyle&quot;:{&quot;units&quot;:&quot;PATH_LENGTH&quot;,&quot;stops&quot;:{&quot;0&quot;:&quot;#6E84C900&quot;,&quot;1&quot;:&quot;#6E84C9&quot;,&quot;0.45&quot;:&quot;#6E84C9&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6&quot;}},&quot;6eed8a72-1863-47e7-8aa9-c2ee9505bca3&quot;:{&quot;type&quot;:&quot;FIGURE_OBJECT&quot;,&quot;id&quot;:&quot;6eed8a72-1863-47e7-8aa9-c2ee9505bca3&quot;,&quot;relativeTransform&quot;:{&quot;translate&quot;:{&quot;x&quot;:287.90365913689914,&quot;y&quot;:317.43852320334764},&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333333333333332,&quot;color&quot;:&quot;#232323&quot;,&quot;fontWeight&quot;:&quot;normal&quot;,&quot;fontStyle&quot;:&quot;normal&quot;,&quot;decoration&quot;:&quot;none&quot;,&quot;script&quot;:&quot;none&quot;},&quot;range&quot;:[0,10]}],&quot;text&quot;:&quot;Minor calyx&quot;,&quot;baseStyle&quot;:{&quot;fontFamily&quot;:&quot;Roboto&quot;,&quot;fontSize&quot;:13.333333333333332,&quot;color&quot;:&quot;#232323&quot;,&quot;fontWeight&quot;:&quot;normal&quot;,&quot;fontStyle&quot;:&quot;normal&quot;,&quot;decoration&quot;:&quot;none&quot;,&quot;script&quot;:&quot;none&quot;}}],&quot;verticalAlign&quot;:&quot;TOP&quot;},&quot;size&quot;:{&quot;x&quot;:76.19240547247699,&quot;y&quot;:15.066666666666665},&quot;targetSize&quot;:{&quot;x&quot;:76.19240547247699,&quot;y&quot;:15.066666666666665},&quot;format&quot;:&quot;BETTER_TEXT&quot;,&quot;verticalAlign&quot;:&quot;TOP&quot;},&quot;isLocked&quot;:false,&quot;parent&quot;:{&quot;type&quot;:&quot;CHILD&quot;,&quot;parentId&quot;:&quot;91acbc57-9601-425a-b7a9-e02048a9a9c5&quot;,&quot;order&quot;:&quot;61&quot;}},&quot;7ae2f786-bcda-4a47-9660-933ddd3f049c&quot;:{&quot;type&quot;:&quot;FIGURE_OBJECT&quot;,&quot;id&quot;:&quot;7ae2f786-bcda-4a47-9660-933ddd3f049c&quot;,&quot;relativeTransform&quot;:{&quot;translate&quot;:{&quot;x&quot;:347.43983087939864,&quot;y&quot;:227.94537581067172},&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12,&quot;color&quot;:&quot;#232323&quot;,&quot;fontWeight&quot;:&quot;normal&quot;,&quot;fontStyle&quot;:&quot;normal&quot;,&quot;decoration&quot;:&quot;none&quot;,&quot;script&quot;:&quot;none&quot;},&quot;range&quot;:[0,3]}],&quot;text&quot;:&quot;Urea&quot;,&quot;baseStyle&quot;:{&quot;fontFamily&quot;:&quot;Roboto&quot;,&quot;fontSize&quot;:12,&quot;color&quot;:&quot;#232323&quot;,&quot;fontWeight&quot;:&quot;normal&quot;,&quot;fontStyle&quot;:&quot;normal&quot;,&quot;decoration&quot;:&quot;none&quot;,&quot;script&quot;:&quot;none&quot;}},{&quot;runs&quot;:[{&quot;style&quot;:{&quot;fontFamily&quot;:&quot;Roboto&quot;,&quot;fontSize&quot;:12,&quot;color&quot;:&quot;#232323&quot;,&quot;fontWeight&quot;:&quot;normal&quot;,&quot;fontStyle&quot;:&quot;normal&quot;,&quot;decoration&quot;:&quot;none&quot;,&quot;script&quot;:&quot;none&quot;},&quot;range&quot;:[0,0]},{&quot;style&quot;:{&quot;fontFamily&quot;:&quot;Roboto&quot;,&quot;fontSize&quot;:11.976047904191619,&quot;color&quot;:&quot;#232323&quot;,&quot;fontWeight&quot;:&quot;normal&quot;,&quot;fontStyle&quot;:&quot;normal&quot;,&quot;decoration&quot;:&quot;none&quot;,&quot;script&quot;:&quot;sub&quot;},&quot;range&quot;:[1,1]},{&quot;style&quot;:{&quot;fontFamily&quot;:&quot;Roboto&quot;,&quot;fontSize&quot;:12,&quot;color&quot;:&quot;#232323&quot;,&quot;fontWeight&quot;:&quot;normal&quot;,&quot;fontStyle&quot;:&quot;normal&quot;,&quot;decoration&quot;:&quot;none&quot;,&quot;script&quot;:&quot;none&quot;},&quot;range&quot;:[2,2]}],&quot;text&quot;:&quot;H2O&quot;,&quot;baseStyle&quot;:{&quot;fontFamily&quot;:&quot;Roboto&quot;,&quot;fontSize&quot;:12,&quot;color&quot;:&quot;#232323&quot;,&quot;fontWeight&quot;:&quot;normal&quot;,&quot;fontStyle&quot;:&quot;normal&quot;,&quot;decoration&quot;:&quot;none&quot;,&quot;script&quot;:&quot;none&quot;}}],&quot;verticalAlign&quot;:&quot;TOP&quot;},&quot;size&quot;:{&quot;x&quot;:26.446048071872593,&quot;y&quot;:29.289599999999993},&quot;targetSize&quot;:{&quot;x&quot;:26.446048071872593,&quot;y&quot;:29.289599999999993},&quot;format&quot;:&quot;BETTER_TEXT&quot;,&quot;verticalAlign&quot;:&quot;TOP&quot;},&quot;isLocked&quot;:false,&quot;parent&quot;:{&quot;type&quot;:&quot;CHILD&quot;,&quot;parentId&quot;:&quot;91acbc57-9601-425a-b7a9-e02048a9a9c5&quot;,&quot;order&quot;:&quot;62&quot;}},&quot;1035787b-d310-409e-9e98-ce8557d61247&quot;:{&quot;type&quot;:&quot;FIGURE_OBJECT&quot;,&quot;id&quot;:&quot;1035787b-d310-409e-9e98-ce8557d61247&quot;,&quot;relativeTransform&quot;:{&quot;translate&quot;:{&quot;x&quot;:286.68749023878104,&quot;y&quot;:288.9512284561847},&quot;rotate&quot;:0},&quot;opacity&quot;:1,&quot;path&quot;:{&quot;type&quot;:&quot;POLY_LINE&quot;,&quot;points&quot;:[{&quot;x&quot;:0,&quot;y&quot;:-18.716128914823685},{&quot;x&quot;:0,&quot;y&quot;:18.716128914823685}],&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63&quot;}},&quot;b528cfd1-5d33-4be7-a606-82d572436d08&quot;:{&quot;type&quot;:&quot;FIGURE_OBJECT&quot;,&quot;id&quot;:&quot;b528cfd1-5d33-4be7-a606-82d572436d08&quot;,&quot;relativeTransform&quot;:{&quot;translate&quot;:{&quot;x&quot;:-139.5566687681343,&quot;y&quot;:-248.66995564068665},&quot;rotate&quot;:0},&quot;opacity&quot;:1,&quot;pathStyles&quot;:[{&quot;type&quot;:&quot;FILL&quot;,&quot;fillStyle&quot;:&quot;rgba(96,58,48,1)&quot;}],&quot;text&quot;:{&quot;textData&quot;:{&quot;lineSpacing&quot;:&quot;normal&quot;,&quot;alignment&quot;:&quot;left&quot;,&quot;lines&quot;:[{&quot;runs&quot;:[{&quot;style&quot;:{&quot;fontFamily&quot;:&quot;Roboto&quot;,&quot;fontSize&quot;:12,&quot;color&quot;:&quot;rgba(96,58,48,1)&quot;,&quot;fontWeight&quot;:&quot;normal&quot;,&quot;fontStyle&quot;:&quot;normal&quot;,&quot;decoration&quot;:&quot;none&quot;,&quot;script&quot;:&quot;none&quot;},&quot;range&quot;:[0,5]}],&quot;text&quot;:&quot;Cortex&quot;,&quot;baseStyle&quot;:{&quot;fontFamily&quot;:&quot;Roboto&quot;,&quot;fontSize&quot;:12,&quot;color&quot;:&quot;rgba(96,58,48,1)&quot;,&quot;fontWeight&quot;:&quot;normal&quot;,&quot;fontStyle&quot;:&quot;normal&quot;,&quot;decoration&quot;:&quot;none&quot;,&quot;script&quot;:&quot;none&quot;}}],&quot;verticalAlign&quot;:&quot;TOP&quot;},&quot;size&quot;:{&quot;x&quot;:35.25581027137533,&quot;y&quot;:14},&quot;targetSize&quot;:{&quot;x&quot;:35.25581027137533,&quot;y&quot;:14},&quot;format&quot;:&quot;BETTER_TEXT&quot;,&quot;verticalAlign&quot;:&quot;TOP&quot;},&quot;isLocked&quot;:false,&quot;parent&quot;:{&quot;type&quot;:&quot;CHILD&quot;,&quot;parentId&quot;:&quot;91acbc57-9601-425a-b7a9-e02048a9a9c5&quot;,&quot;order&quot;:&quot;65&quot;}},&quot;b2b1b06c-8937-45e5-85a0-e249950d5fa4&quot;:{&quot;type&quot;:&quot;FIGURE_OBJECT&quot;,&quot;id&quot;:&quot;b2b1b06c-8937-45e5-85a0-e249950d5fa4&quot;,&quot;relativeTransform&quot;:{&quot;translate&quot;:{&quot;x&quot;:-119.35426311218349,&quot;y&quot;:50.58131464840861},&quot;rotate&quot;:0},&quot;opacity&quot;:1,&quot;pathStyles&quot;:[{&quot;type&quot;:&quot;FILL&quot;,&quot;fillStyle&quot;:&quot;rgba(96,58,48,1)&quot;}],&quot;text&quot;:{&quot;textData&quot;:{&quot;lineSpacing&quot;:&quot;normal&quot;,&quot;alignment&quot;:&quot;left&quot;,&quot;lines&quot;:[{&quot;runs&quot;:[{&quot;style&quot;:{&quot;fontFamily&quot;:&quot;Roboto&quot;,&quot;fontSize&quot;:12,&quot;color&quot;:&quot;rgba(96,58,48,1)&quot;,&quot;fontWeight&quot;:&quot;normal&quot;,&quot;fontStyle&quot;:&quot;normal&quot;,&quot;decoration&quot;:&quot;none&quot;,&quot;script&quot;:&quot;none&quot;},&quot;range&quot;:[0,12]}],&quot;text&quot;:&quot;Outer Medulla&quot;,&quot;baseStyle&quot;:{&quot;fontFamily&quot;:&quot;Roboto&quot;,&quot;fontSize&quot;:12,&quot;color&quot;:&quot;rgba(96,58,48,1)&quot;,&quot;fontWeight&quot;:&quot;normal&quot;,&quot;fontStyle&quot;:&quot;normal&quot;,&quot;decoration&quot;:&quot;none&quot;,&quot;script&quot;:&quot;none&quot;}}],&quot;verticalAlign&quot;:&quot;TOP&quot;},&quot;size&quot;:{&quot;x&quot;:75.66062158327694,&quot;y&quot;:14},&quot;targetSize&quot;:{&quot;x&quot;:75.66062158327694,&quot;y&quot;:14},&quot;format&quot;:&quot;BETTER_TEXT&quot;,&quot;verticalAlign&quot;:&quot;TOP&quot;},&quot;isLocked&quot;:false,&quot;parent&quot;:{&quot;type&quot;:&quot;CHILD&quot;,&quot;parentId&quot;:&quot;91acbc57-9601-425a-b7a9-e02048a9a9c5&quot;,&quot;order&quot;:&quot;66&quot;}},&quot;7fcf0f38-2e06-40bb-bafb-43db0788de5b&quot;:{&quot;type&quot;:&quot;FIGURE_OBJECT&quot;,&quot;id&quot;:&quot;7fcf0f38-2e06-40bb-bafb-43db0788de5b&quot;,&quot;relativeTransform&quot;:{&quot;translate&quot;:{&quot;x&quot;:-118.98371603015875,&quot;y&quot;:152.99396952112696},&quot;rotate&quot;:0},&quot;opacity&quot;:1,&quot;pathStyles&quot;:[{&quot;type&quot;:&quot;FILL&quot;,&quot;fillStyle&quot;:&quot;rgba(96,58,48,1)&quot;}],&quot;text&quot;:{&quot;textData&quot;:{&quot;lineSpacing&quot;:&quot;normal&quot;,&quot;alignment&quot;:&quot;left&quot;,&quot;lines&quot;:[{&quot;runs&quot;:[{&quot;style&quot;:{&quot;fontFamily&quot;:&quot;Roboto&quot;,&quot;fontSize&quot;:12,&quot;color&quot;:&quot;rgba(96,58,48,1)&quot;,&quot;fontWeight&quot;:&quot;normal&quot;,&quot;fontStyle&quot;:&quot;normal&quot;,&quot;decoration&quot;:&quot;none&quot;,&quot;script&quot;:&quot;none&quot;},&quot;range&quot;:[0,12]}],&quot;text&quot;:&quot;Inner Medulla&quot;,&quot;baseStyle&quot;:{&quot;fontFamily&quot;:&quot;Roboto&quot;,&quot;fontSize&quot;:12,&quot;color&quot;:&quot;rgba(96,58,48,1)&quot;,&quot;fontWeight&quot;:&quot;normal&quot;,&quot;fontStyle&quot;:&quot;normal&quot;,&quot;decoration&quot;:&quot;none&quot;,&quot;script&quot;:&quot;none&quot;}}],&quot;verticalAlign&quot;:&quot;TOP&quot;},&quot;size&quot;:{&quot;x&quot;:76.4017157473264,&quot;y&quot;:14},&quot;targetSize&quot;:{&quot;x&quot;:76.4017157473264,&quot;y&quot;:14},&quot;format&quot;:&quot;BETTER_TEXT&quot;,&quot;verticalAlign&quot;:&quot;TOP&quot;},&quot;isLocked&quot;:false,&quot;parent&quot;:{&quot;type&quot;:&quot;CHILD&quot;,&quot;parentId&quot;:&quot;91acbc57-9601-425a-b7a9-e02048a9a9c5&quot;,&quot;order&quot;:&quot;67&quot;}},&quot;8b8153de-40da-407e-87ae-340b2258c29d&quot;:{&quot;type&quot;:&quot;FIGURE_OBJECT&quot;,&quot;id&quot;:&quot;8b8153de-40da-407e-87ae-340b2258c29d&quot;,&quot;name&quot;:&quot;Kidney (cross-section 2)&quot;,&quot;relativeTransform&quot;:{&quot;translate&quot;:{&quot;x&quot;:-360.9294557018271,&quot;y&quot;:-143.41140078692405},&quot;rotate&quot;:6.283185307179586,&quot;skewX&quot;:0,&quot;scale&quot;:{&quot;x&quot;:-1.2312364209997584,&quot;y&quot;:1.2312364209997584}},&quot;opacity&quot;:0.85,&quot;image&quot;:{&quot;url&quot;:&quot;https://icons.biorender.com/biorender/5d16c691e988af0400fc312c/20190629020224/image/kidney-cross-section-2.png&quot;,&quot;fallbackUrl&quot;:&quot;https://res.cloudinary.com/dlcjuc3ej/image/upload/v1561773744/xh2hwvnrw8b4pit937wm.svg#/keystone/api/icons/5d16c691e988af0400fc312c/20190629020224/image/kidney-cross-section-2.svg&quot;,&quot;size&quot;:{&quot;x&quot;:105,&quot;y&quot;:145},&quot;isPremium&quot;:false},&quot;source&quot;:{&quot;id&quot;:&quot;5d16c691e988af0400fc312c&quot;,&quot;type&quot;:&quot;ASSETS&quot;},&quot;pathStyles&quot;:[{&quot;type&quot;:&quot;FILL&quot;,&quot;fillStyle&quot;:&quot;rgb(0,0,0)&quot;}],&quot;isLocked&quot;:false,&quot;parent&quot;:{&quot;type&quot;:&quot;CHILD&quot;,&quot;parentId&quot;:&quot;91acbc57-9601-425a-b7a9-e02048a9a9c5&quot;,&quot;order&quot;:&quot;68&quot;}},&quot;03c77601-7c51-48b9-b613-1906d31a714f&quot;:{&quot;type&quot;:&quot;FIGURE_OBJECT&quot;,&quot;id&quot;:&quot;03c77601-7c51-48b9-b613-1906d31a714f&quot;,&quot;relativeTransform&quot;:{&quot;translate&quot;:{&quot;x&quot;:-266.75380571602113,&quot;y&quot;:8.742733967944218},&quot;rotate&quot;:0},&quot;opacity&quot;:1,&quot;path&quot;:{&quot;type&quot;:&quot;POLY_LINE&quot;,&quot;points&quot;:[{&quot;x&quot;:-91.32104468136833,&quot;y&quot;:-231.24437288134072},{&quot;x&quot;:-98.71624128261351,&quot;y&quot;:-200.24437288134072},{&quot;x&quot;:98.71624128261351,&quot;y&quot;:275.65249423238595},{&quot;x&quot;:98.71624128261351,&quot;y&quot;:-275.65249423238595}],&quot;closed&quot;:true},&quot;pathStyles&quot;:[{&quot;type&quot;:&quot;FILL&quot;,&quot;fillStyle&quot;:&quot;rgba(167,126,105,0.23)&quot;},{&quot;type&quot;:&quot;STROKE&quot;,&quot;strokeStyle&quot;:&quot;#95AAD3&quot;,&quot;lineWidth&quot;:0,&quot;lineJoin&quot;:&quot;round&quot;}],&quot;isLocked&quot;:false,&quot;parent&quot;:{&quot;type&quot;:&quot;CHILD&quot;,&quot;parentId&quot;:&quot;91acbc57-9601-425a-b7a9-e02048a9a9c5&quot;,&quot;order&quot;:&quot;7&quot;}},&quot;cffc5023-869c-48cf-985c-4ee763b1ca71&quot;:{&quot;type&quot;:&quot;FIGURE_OBJECT&quot;,&quot;id&quot;:&quot;cffc5023-869c-48cf-985c-4ee763b1ca71&quot;,&quot;relativeTransform&quot;:{&quot;translate&quot;:{&quot;x&quot;:94.79701089133823,&quot;y&quot;:-24.60720530375579},&quot;rotate&quot;:0},&quot;opacity&quot;:1,&quot;path&quot;:{&quot;type&quot;:&quot;POLY_LINE&quot;,&quot;points&quot;:[{&quot;x&quot;:-7.431554490677399,&quot;y&quot;:-39},{&quot;x&quot;:5.568445509322601,&quot;y&quot;:-2},{&quot;x&quot;:3.5684455093226006,&quot;y&quot;:39}],&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705&quot;}},&quot;5bdfd9cc-c507-45b0-a674-26544f441cf1&quot;:{&quot;type&quot;:&quot;FIGURE_OBJECT&quot;,&quot;id&quot;:&quot;5bdfd9cc-c507-45b0-a674-26544f441cf1&quot;,&quot;relativeTransform&quot;:{&quot;translate&quot;:{&quot;x&quot;:114.30041625135573,&quot;y&quot;:260.2033681210428},&quot;rotate&quot;:0},&quot;opacity&quot;:1,&quot;path&quot;:{&quot;type&quot;:&quot;POLY_LINE&quot;,&quot;points&quot;:[{&quot;x&quot;:-27.509959850695395,&quot;y&quot;:-15.492232503532477},{&quot;x&quot;:-20.509959850695395,&quot;y&quot;:5.4828716145154885},{&quot;x&quot;:-0.5099598506953953,&quot;y&quot;:15.482871614515489},{&quot;x&quot;:18.490040149304605,&quot;y&quot;:6.4828716145154885},{&quot;x&quot;:27.509959850695168,&quot;y&quot;:-15.492232503532477}],&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71&quot;}},&quot;169f28bf-4096-48e5-ae2d-482b40a9bd1e&quot;:{&quot;type&quot;:&quot;FIGURE_OBJECT&quot;,&quot;id&quot;:&quot;169f28bf-4096-48e5-ae2d-482b40a9bd1e&quot;,&quot;relativeTransform&quot;:{&quot;translate&quot;:{&quot;x&quot;:290.50320472270823,&quot;y&quot;:160.9292397355582},&quot;rotate&quot;:0},&quot;opacity&quot;:1,&quot;path&quot;:{&quot;type&quot;:&quot;POLY_LINE&quot;,&quot;points&quot;:[{&quot;x&quot;:0,&quot;y&quot;:-27.650875000000042},{&quot;x&quot;:0,&quot;y&quot;:27.650875000000042}],&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72&quot;}},&quot;4b62991f-71bb-4ddd-956b-7b9601f4d829&quot;:{&quot;type&quot;:&quot;FIGURE_OBJECT&quot;,&quot;id&quot;:&quot;4b62991f-71bb-4ddd-956b-7b9601f4d829&quot;,&quot;relativeTransform&quot;:{&quot;translate&quot;:{&quot;x&quot;:273.45352826713633,&quot;y&quot;:-55.677539023337886},&quot;rotate&quot;:0},&quot;opacity&quot;:1,&quot;path&quot;:{&quot;type&quot;:&quot;POLY_LINE&quot;,&quot;points&quot;:[{&quot;x&quot;:-17.08807186647573,&quot;y&quot;:-30.929666280417905},{&quot;x&quot;:8.91192813352427,&quot;y&quot;:-15.929666280417905},{&quot;x&quot;:16.91192813352427,&quot;y&quot;:31.070333719582095}],&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73&quot;}},&quot;99c79607-db0b-43f5-bcab-c48943594c39&quot;:{&quot;type&quot;:&quot;FIGURE_OBJECT&quot;,&quot;id&quot;:&quot;99c79607-db0b-43f5-bcab-c48943594c39&quot;,&quot;relativeTransform&quot;:{&quot;translate&quot;:{&quot;x&quot;:83.79045640066033,&quot;y&quot;:187.40323973555815},&quot;rotate&quot;:0},&quot;opacity&quot;:1,&quot;path&quot;:{&quot;type&quot;:&quot;POLY_LINE&quot;,&quot;points&quot;:[{&quot;x&quot;:0,&quot;y&quot;:-31.416749999999865},{&quot;x&quot;:0,&quot;y&quot;:31.416750000000093}],&quot;closed&quot;:false},&quot;pathStyles&quot;:[{&quot;type&quot;:&quot;FILL&quot;,&quot;fillStyle&quot;:&quot;rgba(0,0,0,0)&quot;},{&quot;type&quot;:&quot;STROKE&quot;,&quot;strokeStyle&quot;:{&quot;units&quot;:&quot;PATH_LENGTH&quot;,&quot;stops&quot;:{&quot;0&quot;:&quot;#23232300&quot;,&quot;1&quot;:&quot;#232323&quot;,&quot;0.45&quot;:&quot;#232323&quot;}},&quot;lineWidth&quot;:2,&quot;lineJoin&quot;:&quot;round&quot;}],&quot;pathSmoothing&quot;:{&quot;type&quot;:&quot;CATMULL_SMOOTHING&quot;,&quot;smoothing&quot;:0.2},&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75&quot;}},&quot;9e40d1d0-fcad-423d-8053-5c7d52ebede4&quot;:{&quot;type&quot;:&quot;FIGURE_OBJECT&quot;,&quot;id&quot;:&quot;9e40d1d0-fcad-423d-8053-5c7d52ebede4&quot;,&quot;relativeTransform&quot;:{&quot;translate&quot;:{&quot;x&quot;:132.4304564006602,&quot;y&quot;:-23.977434171966706},&quot;rotate&quot;:0},&quot;opacity&quot;:1,&quot;path&quot;:{&quot;type&quot;:&quot;POLY_LINE&quot;,&quot;points&quot;:[{&quot;x&quot;:-5,&quot;y&quot;:-42.5},{&quot;x&quot;:2,&quot;y&quot;:-5.5},{&quot;x&quot;:5,&quot;y&quot;:25.5},{&quot;x&quot;:2,&quot;y&quot;:42.5}],&quot;closed&quot;:false},&quot;pathStyles&quot;:[{&quot;type&quot;:&quot;FILL&quot;,&quot;fillStyle&quot;:&quot;rgba(0,0,0,0)&quot;},{&quot;type&quot;:&quot;STROKE&quot;,&quot;strokeStyle&quot;:{&quot;units&quot;:&quot;PATH_LENGTH&quot;,&quot;stops&quot;:{&quot;0&quot;:&quot;#232323&quot;,&quot;1&quot;:&quot;#23232300&quot;,&quot;0.55&quot;:&quot;#232323&quot;}},&quot;lineWidth&quot;:2,&quot;lineJoin&quot;:&quot;round&quot;}],&quot;pathSmoothing&quot;:{&quot;type&quot;:&quot;CATMULL_SMOOTHING&quot;,&quot;smoothing&quot;:0.2},&quot;pathMarkers&quot;:{&quot;markerStart&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76&quot;}},&quot;fc6a5d6e-1d08-4465-bd9d-ddb9798f1d5c&quot;:{&quot;type&quot;:&quot;FIGURE_OBJECT&quot;,&quot;id&quot;:&quot;fc6a5d6e-1d08-4465-bd9d-ddb9798f1d5c&quot;,&quot;relativeTransform&quot;:{&quot;translate&quot;:{&quot;x&quot;:-360.9295435993397,&quot;y&quot;:-207.4774341719667},&quot;rotate&quot;:-0.5762768074119491},&quot;opacity&quot;:1,&quot;path&quot;:{&quot;type&quot;:&quot;POLY_LINE&quot;,&quot;points&quot;:[{&quot;x&quot;:13,&quot;y&quot;:-8},{&quot;x&quot;:9,&quot;y&quot;:-13},{&quot;x&quot;:-13,&quot;y&quot;:11},{&quot;x&quot;:-11,&quot;y&quot;:13}],&quot;closed&quot;:true},&quot;pathStyles&quot;:[{&quot;type&quot;:&quot;FILL&quot;,&quot;fillStyle&quot;:&quot;rgba(238,244,251,0.28)&quot;},{&quot;type&quot;:&quot;STROKE&quot;,&quot;strokeStyle&quot;:&quot;rgba(23,23,23,1)&quot;,&quot;lineWidth&quot;:1.8,&quot;lineJoin&quot;:&quot;round&quot;}],&quot;isLocked&quot;:false,&quot;parent&quot;:{&quot;type&quot;:&quot;CHILD&quot;,&quot;parentId&quot;:&quot;91acbc57-9601-425a-b7a9-e02048a9a9c5&quot;,&quot;order&quot;:&quot;77&quot;}},&quot;0989b5c5-ad1c-41c8-b90b-622ec87f2dc9&quot;:{&quot;type&quot;:&quot;FIGURE_OBJECT&quot;,&quot;id&quot;:&quot;0989b5c5-ad1c-41c8-b90b-622ec87f2dc9&quot;,&quot;relativeTransform&quot;:{&quot;translate&quot;:{&quot;x&quot;:-113.72436489311293,&quot;y&quot;:-130.76710513300333},&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333333333333332,&quot;color&quot;:&quot;#232323&quot;,&quot;fontWeight&quot;:&quot;normal&quot;,&quot;fontStyle&quot;:&quot;normal&quot;,&quot;decoration&quot;:&quot;none&quot;,&quot;script&quot;:&quot;none&quot;},&quot;range&quot;:[0,17]}],&quot;text&quot;:&quot;Afferent arteriole&quot;,&quot;baseStyle&quot;:{&quot;fontFamily&quot;:&quot;Roboto&quot;,&quot;fontSize&quot;:13.333333333333332,&quot;color&quot;:&quot;#232323&quot;,&quot;fontWeight&quot;:&quot;normal&quot;,&quot;fontStyle&quot;:&quot;normal&quot;,&quot;decoration&quot;:&quot;none&quot;,&quot;script&quot;:&quot;none&quot;}}],&quot;verticalAlign&quot;:&quot;TOP&quot;},&quot;size&quot;:{&quot;x&quot;:52.22693688553338,&quot;y&quot;:30.13333333333333},&quot;targetSize&quot;:{&quot;x&quot;:52.22693688553338,&quot;y&quot;:30.13333333333333},&quot;format&quot;:&quot;BETTER_TEXT&quot;,&quot;verticalAlign&quot;:&quot;TOP&quot;},&quot;isLocked&quot;:false,&quot;parent&quot;:{&quot;type&quot;:&quot;CHILD&quot;,&quot;parentId&quot;:&quot;91acbc57-9601-425a-b7a9-e02048a9a9c5&quot;,&quot;order&quot;:&quot;78&quot;}},&quot;917c862b-311d-432a-9d92-2eda96e97701&quot;:{&quot;type&quot;:&quot;FIGURE_OBJECT&quot;,&quot;id&quot;:&quot;917c862b-311d-432a-9d92-2eda96e97701&quot;,&quot;relativeTransform&quot;:{&quot;translate&quot;:{&quot;x&quot;:-113.72436489311293,&quot;y&quot;:-4.57710513300327},&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333333333333332,&quot;color&quot;:&quot;#232323&quot;,&quot;fontWeight&quot;:&quot;normal&quot;,&quot;fontStyle&quot;:&quot;normal&quot;,&quot;decoration&quot;:&quot;none&quot;,&quot;script&quot;:&quot;none&quot;},&quot;range&quot;:[0,17]}],&quot;text&quot;:&quot;Efferent arteriole&quot;,&quot;baseStyle&quot;:{&quot;fontFamily&quot;:&quot;Roboto&quot;,&quot;fontSize&quot;:13.333333333333332,&quot;color&quot;:&quot;#232323&quot;,&quot;fontWeight&quot;:&quot;normal&quot;,&quot;fontStyle&quot;:&quot;normal&quot;,&quot;decoration&quot;:&quot;none&quot;,&quot;script&quot;:&quot;none&quot;}}],&quot;verticalAlign&quot;:&quot;TOP&quot;},&quot;size&quot;:{&quot;x&quot;:52.22693688553338,&quot;y&quot;:30.13333333333333},&quot;targetSize&quot;:{&quot;x&quot;:52.22693688553338,&quot;y&quot;:30.13333333333333},&quot;format&quot;:&quot;BETTER_TEXT&quot;,&quot;verticalAlign&quot;:&quot;TOP&quot;},&quot;isLocked&quot;:false,&quot;parent&quot;:{&quot;type&quot;:&quot;CHILD&quot;,&quot;parentId&quot;:&quot;91acbc57-9601-425a-b7a9-e02048a9a9c5&quot;,&quot;order&quot;:&quot;8&quot;}},&quot;571f9b50-8015-4b66-9c7c-c5c5420f552a&quot;:{&quot;type&quot;:&quot;FIGURE_OBJECT&quot;,&quot;id&quot;:&quot;571f9b50-8015-4b66-9c7c-c5c5420f552a&quot;,&quot;relativeTransform&quot;:{&quot;translate&quot;:{&quot;x&quot;:-31.83034725429411,&quot;y&quot;:-106.4166297894077},&quot;rotate&quot;:0},&quot;opacity&quot;:1,&quot;path&quot;:{&quot;type&quot;:&quot;POLY_LINE&quot;,&quot;points&quot;:[{&quot;x&quot;:-26.62080365495433,&quot;y&quot;:1.1028695249659677},{&quot;x&quot;:-4.050673179920295,&quot;y&quot;:-6.102869524965968},{&quot;x&quot;:26.620803654954443,&quot;y&quot;:6.102869524965968}],&quot;closed&quot;:false,&quot;cornerRounding&quot;:{&quot;type&quot;:&quot;ARC_LENGTH&quot;,&quot;global&quot;:37.43279465290124}},&quot;pathStyles&quot;:[{&quot;type&quot;:&quot;FILL&quot;,&quot;fillStyle&quot;:&quot;rgba(0,0,0,0)&quot;},{&quot;type&quot;:&quot;STROKE&quot;,&quot;strokeStyle&quot;:{&quot;units&quot;:&quot;PATH_LENGTH&quot;,&quot;stops&quot;:{&quot;0&quot;:&quot;#C2575700&quot;,&quot;1&quot;:&quot;#C25757&quot;,&quot;0.45&quot;:&quot;#C25757&quot;}},&quot;lineWidth&quot;:7,&quot;lineJoin&quot;:&quot;round&quot;}],&quot;pathMarkers&quot;:{&quot;markerEnd&quot;:{&quot;type&quot;:&quot;PATH&quot;,&quot;units&quot;:{&quot;type&quot;:&quot;STROKE_WIDTH&quot;,&quot;scale&quot;:0.5},&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82&quot;}},&quot;acaa035f-a9e0-475f-a89b-39dadad752a2&quot;:{&quot;type&quot;:&quot;FIGURE_OBJECT&quot;,&quot;id&quot;:&quot;acaa035f-a9e0-475f-a89b-39dadad752a2&quot;,&quot;relativeTransform&quot;:{&quot;translate&quot;:{&quot;x&quot;:-231.90108947090067,&quot;y&quot;:-311.6680583848312},&quot;rotate&quot;:0},&quot;opacity&quot;:1,&quot;pathStyles&quot;:[{&quot;type&quot;:&quot;FILL&quot;,&quot;fillStyle&quot;:&quot;#232323&quot;}],&quot;text&quot;:{&quot;textData&quot;:{&quot;lineSpacing&quot;:&quot;normal&quot;,&quot;alignment&quot;:&quot;left&quot;,&quot;lines&quot;:[{&quot;runs&quot;:[{&quot;style&quot;:{&quot;fontFamily&quot;:&quot;Roboto&quot;,&quot;fontSize&quot;:24,&quot;color&quot;:&quot;#232323&quot;,&quot;fontWeight&quot;:&quot;bold&quot;,&quot;fontStyle&quot;:&quot;normal&quot;,&quot;decoration&quot;:&quot;none&quot;,&quot;script&quot;:&quot;none&quot;},&quot;range&quot;:[0,32]}],&quot;text&quot;:&quot;Kidney Reabsorption and Secretion&quot;,&quot;baseStyle&quot;:{&quot;fontFamily&quot;:&quot;Roboto&quot;,&quot;fontSize&quot;:24,&quot;color&quot;:&quot;#232323&quot;,&quot;fontWeight&quot;:&quot;bold&quot;,&quot;fontStyle&quot;:&quot;normal&quot;,&quot;decoration&quot;:&quot;none&quot;,&quot;script&quot;:&quot;none&quot;}}],&quot;verticalAlign&quot;:&quot;TOP&quot;},&quot;size&quot;:{&quot;x&quot;:388.22490825687817,&quot;y&quot;:28},&quot;targetSize&quot;:{&quot;x&quot;:388.22490825687817,&quot;y&quot;:28},&quot;format&quot;:&quot;BETTER_TEXT&quot;,&quot;verticalAlign&quot;:&quot;TOP&quot;},&quot;isLocked&quot;:false,&quot;parent&quot;:{&quot;type&quot;:&quot;CHILD&quot;,&quot;parentId&quot;:&quot;91acbc57-9601-425a-b7a9-e02048a9a9c5&quot;,&quot;order&quot;:&quot;85&quot;}},&quot;12cbf6af-53a0-4392-a457-3fe342f62c28&quot;:{&quot;type&quot;:&quot;FIGURE_OBJECT&quot;,&quot;id&quot;:&quot;12cbf6af-53a0-4392-a457-3fe342f62c28&quot;,&quot;relativeTransform&quot;:{&quot;translate&quot;:{&quot;x&quot;:-358.38024544680707,&quot;y&quot;:103.63329484736103},&quot;rotate&quot;:0},&quot;layout&quot;:{&quot;sizeRatio&quot;:{&quot;x&quot;:0.88,&quot;y&quot;:0.88},&quot;keepAspectRatio&quot;:false},&quot;opacity&quot;:1,&quot;path&quot;:{&quot;type&quot;:&quot;RECT&quot;,&quot;size&quot;:{&quot;x&quot;:130.75350910638556,&quot;y&quot;:156.14545454545456},&quot;cornerRounding&quot;:{&quot;type&quot;:&quot;ARC_LENGTH&quot;,&quot;global&quot;:0}},&quot;pathStyles&quot;:[{&quot;type&quot;:&quot;FILL&quot;,&quot;fillStyle&quot;:&quot;#EEF4FB&quot;},{&quot;type&quot;:&quot;STROKE&quot;,&quot;strokeStyle&quot;:&quot;rgba(0,0,0,0)&quot;,&quot;lineWidth&quot;:0,&quot;lineJoin&quot;:&quot;round&quot;}],&quot;isLocked&quot;:false,&quot;parent&quot;:{&quot;type&quot;:&quot;CHILD&quot;,&quot;parentId&quot;:&quot;91acbc57-9601-425a-b7a9-e02048a9a9c5&quot;,&quot;order&quot;:&quot;87&quot;}},&quot;60755df8-fbb0-41b1-971f-c5a4417a5689&quot;:{&quot;type&quot;:&quot;FIGURE_OBJECT&quot;,&quot;id&quot;:&quot;60755df8-fbb0-41b1-971f-c5a4417a5689&quot;,&quot;relativeTransform&quot;:{&quot;translate&quot;:{&quot;x&quot;:0,&quot;y&quot;:0},&quot;rotate&quot;:0},&quot;text&quot;:{&quot;textData&quot;:{&quot;lineSpacing&quot;:&quot;normal&quot;,&quot;alignment&quot;:&quot;left&quot;,&quot;lines&quot;:[{&quot;runs&quot;:[{&quot;style&quot;:{&quot;fontFamily&quot;:&quot;Roboto&quot;,&quot;fontSize&quot;:13.333333333333332,&quot;color&quot;:&quot;rgb(0,0,0)&quot;,&quot;fontWeight&quot;:&quot;normal&quot;,&quot;fontStyle&quot;:&quot;normal&quot;,&quot;decoration&quot;:&quot;none&quot;,&quot;script&quot;:&quot;none&quot;},&quot;range&quot;:[0,2]},{&quot;style&quot;:{&quot;fontFamily&quot;:&quot;Roboto&quot;,&quot;fontSize&quot;:13.333333333333332,&quot;color&quot;:&quot;rgb(0,0,0)&quot;,&quot;fontWeight&quot;:&quot;normal&quot;,&quot;fontStyle&quot;:&quot;normal&quot;,&quot;decoration&quot;:&quot;none&quot;,&quot;script&quot;:&quot;sub&quot;},&quot;range&quot;:[3,3]},{&quot;style&quot;:{&quot;fontFamily&quot;:&quot;Roboto&quot;,&quot;fontSize&quot;:13.333333333333332,&quot;color&quot;:&quot;rgb(0,0,0)&quot;,&quot;fontWeight&quot;:&quot;normal&quot;,&quot;fontStyle&quot;:&quot;normal&quot;,&quot;decoration&quot;:&quot;none&quot;,&quot;script&quot;:&quot;none&quot;},&quot;range&quot;:[4,4]}],&quot;text&quot;:&quot;• H2O&quot;,&quot;baseStyle&quot;:{&quot;fontFamily&quot;:&quot;Roboto&quot;,&quot;fontSize&quot;:13.333333333333332,&quot;color&quot;:&quot;rgb(0,0,0)&quot;,&quot;fontWeight&quot;:&quot;normal&quot;,&quot;fontStyle&quot;:&quot;normal&quot;,&quot;decoration&quot;:&quot;none&quot;,&quot;script&quot;:&quot;none&quot;}},{&quot;runs&quot;:[{&quot;style&quot;:{&quot;fontFamily&quot;:&quot;Roboto&quot;,&quot;fontSize&quot;:13.333333333333332,&quot;color&quot;:&quot;rgb(0,0,0)&quot;,&quot;fontWeight&quot;:&quot;normal&quot;,&quot;fontStyle&quot;:&quot;normal&quot;,&quot;decoration&quot;:&quot;none&quot;,&quot;script&quot;:&quot;none&quot;},&quot;range&quot;:[0,19]}],&quot;text&quot;:&quot;• Salts (NaCl, etc.)&quot;,&quot;baseStyle&quot;:{&quot;fontFamily&quot;:&quot;Roboto&quot;,&quot;fontSize&quot;:13.333333333333332,&quot;color&quot;:&quot;rgb(0,0,0)&quot;,&quot;fontWeight&quot;:&quot;normal&quot;,&quot;fontStyle&quot;:&quot;normal&quot;,&quot;decoration&quot;:&quot;none&quot;,&quot;script&quot;:&quot;none&quot;}},{&quot;runs&quot;:[{&quot;style&quot;:{&quot;fontFamily&quot;:&quot;Roboto&quot;,&quot;fontSize&quot;:13.333333333333332,&quot;color&quot;:&quot;rgb(0,0,0)&quot;,&quot;fontWeight&quot;:&quot;normal&quot;,&quot;fontStyle&quot;:&quot;normal&quot;,&quot;decoration&quot;:&quot;none&quot;,&quot;script&quot;:&quot;none&quot;},&quot;range&quot;:[0,4]},{&quot;style&quot;:{&quot;fontFamily&quot;:&quot;Roboto&quot;,&quot;fontSize&quot;:13.333333333333332,&quot;color&quot;:&quot;rgb(0,0,0)&quot;,&quot;fontWeight&quot;:&quot;normal&quot;,&quot;fontStyle&quot;:&quot;normal&quot;,&quot;decoration&quot;:&quot;none&quot;,&quot;script&quot;:&quot;sub&quot;},&quot;range&quot;:[5,5]},{&quot;style&quot;:{&quot;fontFamily&quot;:&quot;Roboto&quot;,&quot;fontSize&quot;:15.968063872255492,&quot;color&quot;:&quot;rgb(0,0,0)&quot;,&quot;fontWeight&quot;:&quot;normal&quot;,&quot;fontStyle&quot;:&quot;normal&quot;,&quot;decoration&quot;:&quot;none&quot;,&quot;script&quot;:&quot;super&quot;},&quot;range&quot;:[6,6]},{&quot;style&quot;:{&quot;fontFamily&quot;:&quot;Roboto&quot;,&quot;fontSize&quot;:13.333333333333332,&quot;color&quot;:&quot;rgb(0,0,0)&quot;,&quot;fontWeight&quot;:&quot;normal&quot;,&quot;fontStyle&quot;:&quot;normal&quot;,&quot;decoration&quot;:&quot;none&quot;,&quot;script&quot;:&quot;none&quot;},&quot;range&quot;:[7,7]}],&quot;text&quot;:&quot;• HCO3- &quot;,&quot;baseStyle&quot;:{&quot;fontFamily&quot;:&quot;Roboto&quot;,&quot;fontSize&quot;:13.333333333333332,&quot;color&quot;:&quot;rgb(0,0,0)&quot;,&quot;fontWeight&quot;:&quot;normal&quot;,&quot;fontStyle&quot;:&quot;normal&quot;,&quot;decoration&quot;:&quot;none&quot;,&quot;script&quot;:&quot;none&quot;}},{&quot;runs&quot;:[{&quot;style&quot;:{&quot;fontFamily&quot;:&quot;Roboto&quot;,&quot;fontSize&quot;:13.333333333333332,&quot;color&quot;:&quot;rgb(0,0,0)&quot;,&quot;fontWeight&quot;:&quot;normal&quot;,&quot;fontStyle&quot;:&quot;normal&quot;,&quot;decoration&quot;:&quot;none&quot;,&quot;script&quot;:&quot;none&quot;},&quot;range&quot;:[0,2]},{&quot;style&quot;:{&quot;fontFamily&quot;:&quot;Roboto&quot;,&quot;fontSize&quot;:13.333333333333332,&quot;color&quot;:&quot;rgb(0,0,0)&quot;,&quot;fontWeight&quot;:&quot;normal&quot;,&quot;fontStyle&quot;:&quot;normal&quot;,&quot;decoration&quot;:&quot;none&quot;,&quot;script&quot;:&quot;super&quot;},&quot;range&quot;:[3,3]},{&quot;style&quot;:{&quot;fontFamily&quot;:&quot;Roboto&quot;,&quot;fontSize&quot;:13.333333333333332,&quot;color&quot;:&quot;rgb(0,0,0)&quot;,&quot;fontWeight&quot;:&quot;normal&quot;,&quot;fontStyle&quot;:&quot;normal&quot;,&quot;decoration&quot;:&quot;none&quot;,&quot;script&quot;:&quot;none&quot;},&quot;range&quot;:[]}],&quot;text&quot;:&quot;• H+&quot;,&quot;baseStyle&quot;:{&quot;fontFamily&quot;:&quot;Roboto&quot;,&quot;fontSize&quot;:13.333333333333332,&quot;color&quot;:&quot;rgb(0,0,0)&quot;,&quot;fontWeight&quot;:&quot;normal&quot;,&quot;fontStyle&quot;:&quot;normal&quot;,&quot;decoration&quot;:&quot;none&quot;,&quot;script&quot;:&quot;none&quot;}},{&quot;runs&quot;:[{&quot;style&quot;:{&quot;fontFamily&quot;:&quot;Roboto&quot;,&quot;fontSize&quot;:13.333333333333332,&quot;color&quot;:&quot;rgb(0,0,0)&quot;,&quot;fontWeight&quot;:&quot;normal&quot;,&quot;fontStyle&quot;:&quot;normal&quot;,&quot;decoration&quot;:&quot;none&quot;,&quot;script&quot;:&quot;none&quot;},&quot;range&quot;:[0,5]}],&quot;text&quot;:&quot;• Urea&quot;,&quot;baseStyle&quot;:{&quot;fontFamily&quot;:&quot;Roboto&quot;,&quot;fontSize&quot;:13.333333333333332,&quot;color&quot;:&quot;rgb(0,0,0)&quot;,&quot;fontWeight&quot;:&quot;normal&quot;,&quot;fontStyle&quot;:&quot;normal&quot;,&quot;decoration&quot;:&quot;none&quot;,&quot;script&quot;:&quot;none&quot;}},{&quot;runs&quot;:[{&quot;style&quot;:{&quot;fontFamily&quot;:&quot;Roboto&quot;,&quot;fontSize&quot;:13.333333333333332,&quot;color&quot;:&quot;rgb(0,0,0)&quot;,&quot;fontWeight&quot;:&quot;normal&quot;,&quot;fontStyle&quot;:&quot;normal&quot;,&quot;decoration&quot;:&quot;none&quot;,&quot;script&quot;:&quot;none&quot;},&quot;range&quot;:[0,8]}],&quot;text&quot;:&quot;• Glucose&quot;,&quot;baseStyle&quot;:{&quot;fontFamily&quot;:&quot;Roboto&quot;,&quot;fontSize&quot;:13.333333333333332,&quot;color&quot;:&quot;rgb(0,0,0)&quot;,&quot;fontWeight&quot;:&quot;normal&quot;,&quot;fontStyle&quot;:&quot;normal&quot;,&quot;decoration&quot;:&quot;none&quot;,&quot;script&quot;:&quot;none&quot;}},{&quot;runs&quot;:[{&quot;style&quot;:{&quot;fontFamily&quot;:&quot;Roboto&quot;,&quot;fontSize&quot;:13.333333333333332,&quot;color&quot;:&quot;rgb(0,0,0)&quot;,&quot;fontWeight&quot;:&quot;normal&quot;,&quot;fontStyle&quot;:&quot;normal&quot;,&quot;decoration&quot;:&quot;none&quot;,&quot;script&quot;:&quot;none&quot;},&quot;range&quot;:[0,12]}],&quot;text&quot;:&quot;• Amino acids&quot;,&quot;baseStyle&quot;:{&quot;fontFamily&quot;:&quot;Roboto&quot;,&quot;fontSize&quot;:13.333333333333332,&quot;color&quot;:&quot;rgb(0,0,0)&quot;,&quot;fontWeight&quot;:&quot;normal&quot;,&quot;fontStyle&quot;:&quot;normal&quot;,&quot;decoration&quot;:&quot;none&quot;,&quot;script&quot;:&quot;none&quot;}},{&quot;runs&quot;:[{&quot;style&quot;:{&quot;fontFamily&quot;:&quot;Roboto&quot;,&quot;fontSize&quot;:13.333333333333332,&quot;color&quot;:&quot;rgb(0,0,0)&quot;,&quot;fontWeight&quot;:&quot;normal&quot;,&quot;fontStyle&quot;:&quot;normal&quot;,&quot;decoration&quot;:&quot;none&quot;,&quot;script&quot;:&quot;none&quot;},&quot;range&quot;:[0,11]}],&quot;text&quot;:&quot;• Some drugs&quot;,&quot;baseStyle&quot;:{&quot;fontFamily&quot;:&quot;Roboto&quot;,&quot;fontSize&quot;:13.333333333333332,&quot;color&quot;:&quot;rgb(0,0,0)&quot;,&quot;fontWeight&quot;:&quot;normal&quot;,&quot;fontStyle&quot;:&quot;normal&quot;,&quot;decoration&quot;:&quot;none&quot;,&quot;script&quot;:&quot;none&quot;}}],&quot;verticalAlign&quot;:&quot;TOP&quot;},&quot;size&quot;:{&quot;x&quot;:115.06308801361929,&quot;y&quot;:120},&quot;targetSize&quot;:{&quot;x&quot;:115.06308801361929,&quot;y&quot;:2},&quot;format&quot;:&quot;BETTER_TEXT&quot;},&quot;parent&quot;:{&quot;type&quot;:&quot;CHILD&quot;,&quot;parentId&quot;:&quot;12cbf6af-53a0-4392-a457-3fe342f62c28&quot;,&quot;order&quot;:&quot;5&quot;}},&quot;a36866ac-8f80-4114-8c23-1726a11ee0b0&quot;:{&quot;type&quot;:&quot;FIGURE_OBJECT&quot;,&quot;id&quot;:&quot;a36866ac-8f80-4114-8c23-1726a11ee0b0&quot;,&quot;relativeTransform&quot;:{&quot;translate&quot;:{&quot;x&quot;:-33.63631715072958,&quot;y&quot;:-151.8560935977751},&quot;rotate&quot;:0},&quot;opacity&quot;:1,&quot;pathStyles&quot;:[{&quot;type&quot;:&quot;FILL&quot;,&quot;fillStyle&quot;:&quot;#232323&quot;}],&quot;text&quot;:{&quot;textData&quot;:{&quot;lineSpacing&quot;:&quot;normal&quot;,&quot;alignment&quot;:&quot;center&quot;,&quot;lines&quot;:[{&quot;runs&quot;:[{&quot;style&quot;:{&quot;fontFamily&quot;:&quot;Roboto&quot;,&quot;fontSize&quot;:13.333333333333332,&quot;color&quot;:&quot;#232323&quot;,&quot;fontWeight&quot;:&quot;normal&quot;,&quot;fontStyle&quot;:&quot;normal&quot;,&quot;decoration&quot;:&quot;none&quot;,&quot;script&quot;:&quot;none&quot;},&quot;range&quot;:[0,20]}],&quot;text&quot;:&quot;Glomerular filtration&quot;,&quot;baseStyle&quot;:{&quot;fontFamily&quot;:&quot;Roboto&quot;,&quot;fontSize&quot;:13.333333333333332,&quot;color&quot;:&quot;#232323&quot;,&quot;fontWeight&quot;:&quot;normal&quot;,&quot;fontStyle&quot;:&quot;normal&quot;,&quot;decoration&quot;:&quot;none&quot;,&quot;script&quot;:&quot;none&quot;}}],&quot;verticalAlign&quot;:&quot;TOP&quot;},&quot;size&quot;:{&quot;x&quot;:73.1604528972203,&quot;y&quot;:30.13333333333333},&quot;targetSize&quot;:{&quot;x&quot;:73.1604528972203,&quot;y&quot;:30.13333333333333},&quot;format&quot;:&quot;BETTER_TEXT&quot;,&quot;verticalAlign&quot;:&quot;TOP&quot;},&quot;isLocked&quot;:false,&quot;parent&quot;:{&quot;type&quot;:&quot;CHILD&quot;,&quot;parentId&quot;:&quot;91acbc57-9601-425a-b7a9-e02048a9a9c5&quot;,&quot;order&quot;:&quot;9&quot;}},&quot;1b2086be-c03f-429a-8f59-1f104003fa63&quot;:{&quot;type&quot;:&quot;FIGURE_OBJECT&quot;,&quot;id&quot;:&quot;1b2086be-c03f-429a-8f59-1f104003fa63&quot;,&quot;relativeTransform&quot;:{&quot;translate&quot;:{&quot;x&quot;:-33.75754359933967,&quot;y&quot;:-121.26175966586231},&quot;rotate&quot;:1.5707963267948966},&quot;opacity&quot;:1,&quot;path&quot;:{&quot;type&quot;:&quot;BRACKET&quot;,&quot;size&quot;:{&quot;x&quot;:25.46042766999671,&quot;y&quot;:61.05283221767699},&quot;handleBase&quot;:{&quot;x&quot;:-0.7697861650016442,&quot;y&quot;:-0.5480000000000018},&quot;handleWidth&quot;:0,&quot;cornerRounding&quot;:{&quot;type&quot;:&quot;ARC_LENGTH&quot;,&quot;global&quot;:1.178097245096203,&quot;perNode&quot;:{&quot;3&quot;:0}}},&quot;pathStyles&quot;:[{&quot;type&quot;:&quot;FILL&quot;,&quot;fillStyle&quot;:&quot;rgba(0,0,0,0)&quot;},{&quot;type&quot;:&quot;STROKE&quot;,&quot;strokeStyle&quot;:&quot;#232323&quot;,&quot;lineWidth&quot;:1.5,&quot;lineJoin&quot;:&quot;round&quot;}],&quot;isLocked&quot;:false,&quot;parent&quot;:{&quot;type&quot;:&quot;CHILD&quot;,&quot;parentId&quot;:&quot;91acbc57-9601-425a-b7a9-e02048a9a9c5&quot;,&quot;order&quot;:&quot;92&quot;}},&quot;cf6be948-1ade-4c5c-b68f-835eeead158e&quot;:{&quot;type&quot;:&quot;FIGURE_OBJECT&quot;,&quot;id&quot;:&quot;cf6be948-1ade-4c5c-b68f-835eeead158e&quot;,&quot;relativeTransform&quot;:{&quot;translate&quot;:{&quot;x&quot;:-78.70954359933967,&quot;y&quot;:-20.95926603205578},&quot;rotate&quot;:0},&quot;opacity&quot;:1,&quot;path&quot;:{&quot;type&quot;:&quot;POLY_LINE&quot;,&quot;points&quot;:[{&quot;x&quot;:-4.5,&quot;y&quot;:10.645505767614054},{&quot;x&quot;:1.5,&quot;y&quot;:1.645505767614054},{&quot;x&quot;:4.5,&quot;y&quot;:-10.645505767614054}],&quot;closed&quot;:false},&quot;pathStyles&quot;:[{&quot;type&quot;:&quot;FILL&quot;,&quot;fillStyle&quot;:&quot;rgba(0,0,0,0)&quot;},{&quot;type&quot;:&quot;STROKE&quot;,&quot;strokeStyle&quot;:{&quot;units&quot;:&quot;PATH_LENGTH&quot;,&quot;stops&quot;:{&quot;0&quot;:&quot;#232323&quot;,&quot;1&quot;:&quot;#23232300&quot;,&quot;0.55&quot;:&quot;#232323&quot;}},&quot;lineWidth&quot;:2,&quot;lineJoin&quot;:&quot;round&quot;}],&quot;pathSmoothing&quot;:{&quot;type&quot;:&quot;CATMULL_SMOOTHING&quot;,&quot;smoothing&quot;:0.2},&quot;pathMarkers&quot;:{&quot;markerStart&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95&quot;}},&quot;423e1d6f-801d-43b1-9fa4-75464b4d9b7c&quot;:{&quot;type&quot;:&quot;FIGURE_OBJECT&quot;,&quot;id&quot;:&quot;423e1d6f-801d-43b1-9fa4-75464b4d9b7c&quot;,&quot;relativeTransform&quot;:{&quot;translate&quot;:{&quot;x&quot;:-77.20954359933967,&quot;y&quot;:-111.60477179966983},&quot;rotate&quot;:0},&quot;opacity&quot;:1,&quot;path&quot;:{&quot;type&quot;:&quot;POLY_LINE&quot;,&quot;points&quot;:[{&quot;x&quot;:-6,&quot;y&quot;:-11},{&quot;x&quot;:2,&quot;y&quot;:-2},{&quot;x&quot;:6,&quot;y&quot;:11}],&quot;closed&quot;:false},&quot;pathStyles&quot;:[{&quot;type&quot;:&quot;FILL&quot;,&quot;fillStyle&quot;:&quot;rgba(0,0,0,0)&quot;},{&quot;type&quot;:&quot;STROKE&quot;,&quot;strokeStyle&quot;:{&quot;units&quot;:&quot;PATH_LENGTH&quot;,&quot;stops&quot;:{&quot;0&quot;:&quot;#23232300&quot;,&quot;1&quot;:&quot;#232323&quot;,&quot;0.44999999999999996&quot;:&quot;#232323&quot;}},&quot;lineWidth&quot;:2,&quot;lineJoin&quot;:&quot;round&quot;}],&quot;pathSmoothing&quot;:{&quot;type&quot;:&quot;CATMULL_SMOOTHING&quot;,&quot;smoothing&quot;:0.2},&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91acbc57-9601-425a-b7a9-e02048a9a9c5&quot;,&quot;order&quot;:&quot;97&quot;}},&quot;5c1686aa-18c8-4e05-8605-6d8db80f3617&quot;:{&quot;id&quot;:&quot;5c1686aa-18c8-4e05-8605-6d8db80f3617&quot;,&quot;type&quot;:&quot;FIGURE_OBJECT&quot;,&quot;document&quot;:{&quot;type&quot;:&quot;FIGURE&quot;,&quot;canvasType&quot;:&quot;FIGURE&quot;,&quot;units&quot;:&quot;in&quot;},&quot;parent&quot;:{&quot;parentId&quot;:&quot;1c9a92b2-64dc-48b3-9b00-f83b2ff5bb28&quot;,&quot;type&quot;:&quot;DOCUMENT&quot;,&quot;order&quot;:&quot;5&quot;}},&quot;1c9a92b2-64dc-48b3-9b00-f83b2ff5bb28&quot;:{&quot;id&quot;:&quot;1c9a92b2-64dc-48b3-9b00-f83b2ff5bb28&quot;,&quot;type&quot;:&quot;FIGURE_OBJECT&quot;,&quot;document&quot;:{&quot;type&quot;:&quot;DOCUMENT_GROUP&quot;,&quot;canvasType&quot;:&quot;FIGURE&quot;,&quot;units&quot;:&quot;in&quot;}}}}"/>
</p:tagLst>
</file>

<file path=ppt/tags/tag2.xml><?xml version="1.0" encoding="utf-8"?>
<p:tagLst xmlns:a="http://schemas.openxmlformats.org/drawingml/2006/main" xmlns:r="http://schemas.openxmlformats.org/officeDocument/2006/relationships" xmlns:p="http://schemas.openxmlformats.org/presentationml/2006/main">
  <p:tag name="ID" val="69df8bbc81bf8805494e043b"/>
  <p:tag name="FIGURESLIDEID" val="d18090b7-c851-4b35-b164-b7e224beaa89"/>
  <p:tag name="SELECTIONIDS" val="737c9ecb-1e89-48a8-809d-ab125d41874a"/>
  <p:tag name="TRANSPARENTBACKGROUND" val="true"/>
  <p:tag name="VERSION" val="1776258237433"/>
  <p:tag name="TITLE" val="Glomerular"/>
  <p:tag name="CREATORNAME" val="Jacob Nysather"/>
  <p:tag name="DATEINSERTED" val="1776258237694"/>
  <p:tag name="DPI" val="300"/>
  <p:tag name="BIOJSON" val="{&quot;id&quot;:&quot;6b2b10c5-218a-4f17-957f-5306c8ee8027&quot;,&quot;objects&quot;:{&quot;737c9ecb-1e89-48a8-809d-ab125d41874a&quot;:{&quot;relativeTransform&quot;:{&quot;translate&quot;:{&quot;x&quot;:-0.0003996277946995974,&quot;y&quot;:-39.35946749939502},&quot;rotate&quot;:1.5707963267948966,&quot;skewX&quot;:0,&quot;scale&quot;:{&quot;x&quot;:1,&quot;y&quot;:1}},&quot;type&quot;:&quot;FIGURE_OBJECT&quot;,&quot;id&quot;:&quot;737c9ecb-1e89-48a8-809d-ab125d41874a&quot;,&quot;name&quot;:&quot;Renal corpuscle (glomerulonephritis)&quot;,&quot;opacity&quot;:1,&quot;source&quot;:{&quot;id&quot;:&quot;60f5966f9f8f6700a978a64b&quot;,&quot;type&quot;:&quot;ASSETS&quot;},&quot;pathStyles&quot;:[{&quot;type&quot;:&quot;FILL&quot;,&quot;fillStyle&quot;:&quot;rgb(0,0,0)&quot;}],&quot;isLocked&quot;:false,&quot;parent&quot;:{&quot;type&quot;:&quot;CHILD&quot;,&quot;parentId&quot;:&quot;d18090b7-c851-4b35-b164-b7e224beaa89&quot;,&quot;order&quot;:&quot;5&quot;},&quot;displayName&quot;:&quot;Glomerulonephritis&quot;,&quot;isPremium&quot;:true},&quot;6abb9d73-bb19-4697-bd5e-bc9f432c0e15&quot;:{&quot;type&quot;:&quot;FIGURE_OBJECT&quot;,&quot;id&quot;:&quot;6abb9d73-bb19-4697-bd5e-bc9f432c0e15&quot;,&quot;relativeTransform&quot;:{&quot;translate&quot;:{&quot;x&quot;:-2.4569798006713155,&quot;y&quot;:-1.3686218396176076e-13},&quot;rotate&quot;:0},&quot;opacity&quot;:0.75,&quot;path&quot;:{&quot;type&quot;:&quot;ELLIPSE&quot;,&quot;size&quot;:{&quot;x&quot;:516.9851644226059,&quot;y&quot;:496.0669317698875}},&quot;pathStyles&quot;:[{&quot;type&quot;:&quot;FILL&quot;,&quot;fillStyle&quot;:{&quot;type&quot;:&quot;radial&quot;,&quot;colorStops&quot;:{&quot;0&quot;:&quot;rgba(197, 0, 0, 0.63)&quot;,&quot;0.667&quot;:&quot;rgba(207, 0, 40, 0)&quot;,&quot;0.177&quot;:&quot;rgba(203, 0, 14, 0.56)&quot;}}},{&quot;type&quot;:&quot;STROKE&quot;,&quot;strokeStyle&quot;:&quot;#95AAD3&quot;,&quot;lineWidth&quot;:0,&quot;lineJoin&quot;:&quot;round&quot;}],&quot;isLocked&quot;:false,&quot;parent&quot;:{&quot;type&quot;:&quot;CHILD&quot;,&quot;parentId&quot;:&quot;737c9ecb-1e89-48a8-809d-ab125d41874a&quot;,&quot;order&quot;:&quot;07&quot;}},&quot;419d23f9-b393-4b14-b92d-8c72c48ea94c&quot;:{&quot;id&quot;:&quot;419d23f9-b393-4b14-b92d-8c72c48ea94c&quot;,&quot;name&quot;:&quot;Renal corpuscle (cross-section)&quot;,&quot;type&quot;:&quot;FIGURE_OBJECT&quot;,&quot;relativeTransform&quot;:{&quot;translate&quot;:{&quot;x&quot;:20.177580500606062,&quot;y&quot;:-2.7716957322799654},&quot;rotate&quot;:0,&quot;skewX&quot;:0,&quot;scale&quot;:{&quot;x&quot;:3.210273336933844,&quot;y&quot;:3.210273336933844}},&quot;image&quot;:{&quot;url&quot;:&quot;https://icons.biorender.com/biorender/60f58f18c9583a002861b9de/20210719151112/image/renal-corpuscle-cross-section-01.png&quot;,&quot;fallbackUrl&quot;:&quot;https://res.cloudinary.com/dlcjuc3ej/image/upload/v1626707472/qbmn1olf0i0hoh0bwkfs.svg#/keystone/api/icons/60f58f18c9583a002861b9de/20210719151112/image/renal-corpuscle-cross-section-01.svg&quot;,&quot;isPremium&quot;:false,&quot;isPacked&quot;:true,&quot;size&quot;:{&quot;x&quot;:150,&quot;y&quot;:105.15463917525774}},&quot;source&quot;:{&quot;id&quot;:&quot;60f58f18c9583a002861b9de&quot;,&quot;type&quot;:&quot;ASSETS&quot;},&quot;parent&quot;:{&quot;type&quot;:&quot;CHILD&quot;,&quot;parentId&quot;:&quot;737c9ecb-1e89-48a8-809d-ab125d41874a&quot;,&quot;order&quot;:&quot;05&quot;}},&quot;d18090b7-c851-4b35-b164-b7e224beaa89&quot;:{&quot;id&quot;:&quot;d18090b7-c851-4b35-b164-b7e224beaa89&quot;,&quot;type&quot;:&quot;FIGURE_OBJECT&quot;,&quot;document&quot;:{&quot;type&quot;:&quot;FIGURE&quot;,&quot;canvasType&quot;:&quot;FIGURE&quot;,&quot;units&quot;:&quot;in&quot;},&quot;parent&quot;:{&quot;parentId&quot;:&quot;6b2b10c5-218a-4f17-957f-5306c8ee8027&quot;,&quot;type&quot;:&quot;DOCUMENT&quot;,&quot;order&quot;:&quot;5&quot;}},&quot;6b2b10c5-218a-4f17-957f-5306c8ee8027&quot;:{&quot;id&quot;:&quot;6b2b10c5-218a-4f17-957f-5306c8ee8027&quot;,&quot;type&quot;:&quot;FIGURE_OBJECT&quot;,&quot;document&quot;:{&quot;type&quot;:&quot;DOCUMENT_GROUP&quot;,&quot;canvasType&quot;:&quot;FIGURE&quot;,&quot;units&quot;:&quot;in&quot;}}}}"/>
</p:tagLst>
</file>

<file path=ppt/tags/tag3.xml><?xml version="1.0" encoding="utf-8"?>
<p:tagLst xmlns:a="http://schemas.openxmlformats.org/drawingml/2006/main" xmlns:r="http://schemas.openxmlformats.org/officeDocument/2006/relationships" xmlns:p="http://schemas.openxmlformats.org/presentationml/2006/main">
  <p:tag name="ID" val="69df8bbc81bf8805494e043b"/>
  <p:tag name="FIGURESLIDEID" val="d18090b7-c851-4b35-b164-b7e224beaa89"/>
  <p:tag name="SELECTIONIDS" val="737c9ecb-1e89-48a8-809d-ab125d41874a"/>
  <p:tag name="TRANSPARENTBACKGROUND" val="true"/>
  <p:tag name="VERSION" val="1776258237433"/>
  <p:tag name="TITLE" val="Glomerular"/>
  <p:tag name="CREATORNAME" val="Jacob Nysather"/>
  <p:tag name="DATEINSERTED" val="1776258237694"/>
  <p:tag name="DPI" val="300"/>
  <p:tag name="BIOJSON" val="{&quot;id&quot;:&quot;6b2b10c5-218a-4f17-957f-5306c8ee8027&quot;,&quot;objects&quot;:{&quot;737c9ecb-1e89-48a8-809d-ab125d41874a&quot;:{&quot;relativeTransform&quot;:{&quot;translate&quot;:{&quot;x&quot;:-0.0003996277946995974,&quot;y&quot;:-39.35946749939502},&quot;rotate&quot;:1.5707963267948966,&quot;skewX&quot;:0,&quot;scale&quot;:{&quot;x&quot;:1,&quot;y&quot;:1}},&quot;type&quot;:&quot;FIGURE_OBJECT&quot;,&quot;id&quot;:&quot;737c9ecb-1e89-48a8-809d-ab125d41874a&quot;,&quot;name&quot;:&quot;Renal corpuscle (glomerulonephritis)&quot;,&quot;opacity&quot;:1,&quot;source&quot;:{&quot;id&quot;:&quot;60f5966f9f8f6700a978a64b&quot;,&quot;type&quot;:&quot;ASSETS&quot;},&quot;pathStyles&quot;:[{&quot;type&quot;:&quot;FILL&quot;,&quot;fillStyle&quot;:&quot;rgb(0,0,0)&quot;}],&quot;isLocked&quot;:false,&quot;parent&quot;:{&quot;type&quot;:&quot;CHILD&quot;,&quot;parentId&quot;:&quot;d18090b7-c851-4b35-b164-b7e224beaa89&quot;,&quot;order&quot;:&quot;5&quot;},&quot;displayName&quot;:&quot;Glomerulonephritis&quot;,&quot;isPremium&quot;:true},&quot;6abb9d73-bb19-4697-bd5e-bc9f432c0e15&quot;:{&quot;type&quot;:&quot;FIGURE_OBJECT&quot;,&quot;id&quot;:&quot;6abb9d73-bb19-4697-bd5e-bc9f432c0e15&quot;,&quot;relativeTransform&quot;:{&quot;translate&quot;:{&quot;x&quot;:-2.4569798006713155,&quot;y&quot;:-1.3686218396176076e-13},&quot;rotate&quot;:0},&quot;opacity&quot;:0.75,&quot;path&quot;:{&quot;type&quot;:&quot;ELLIPSE&quot;,&quot;size&quot;:{&quot;x&quot;:516.9851644226059,&quot;y&quot;:496.0669317698875}},&quot;pathStyles&quot;:[{&quot;type&quot;:&quot;FILL&quot;,&quot;fillStyle&quot;:{&quot;type&quot;:&quot;radial&quot;,&quot;colorStops&quot;:{&quot;0&quot;:&quot;rgba(197, 0, 0, 0.63)&quot;,&quot;0.667&quot;:&quot;rgba(207, 0, 40, 0)&quot;,&quot;0.177&quot;:&quot;rgba(203, 0, 14, 0.56)&quot;}}},{&quot;type&quot;:&quot;STROKE&quot;,&quot;strokeStyle&quot;:&quot;#95AAD3&quot;,&quot;lineWidth&quot;:0,&quot;lineJoin&quot;:&quot;round&quot;}],&quot;isLocked&quot;:false,&quot;parent&quot;:{&quot;type&quot;:&quot;CHILD&quot;,&quot;parentId&quot;:&quot;737c9ecb-1e89-48a8-809d-ab125d41874a&quot;,&quot;order&quot;:&quot;07&quot;}},&quot;419d23f9-b393-4b14-b92d-8c72c48ea94c&quot;:{&quot;id&quot;:&quot;419d23f9-b393-4b14-b92d-8c72c48ea94c&quot;,&quot;name&quot;:&quot;Renal corpuscle (cross-section)&quot;,&quot;type&quot;:&quot;FIGURE_OBJECT&quot;,&quot;relativeTransform&quot;:{&quot;translate&quot;:{&quot;x&quot;:20.177580500606062,&quot;y&quot;:-2.7716957322799654},&quot;rotate&quot;:0,&quot;skewX&quot;:0,&quot;scale&quot;:{&quot;x&quot;:3.210273336933844,&quot;y&quot;:3.210273336933844}},&quot;image&quot;:{&quot;url&quot;:&quot;https://icons.biorender.com/biorender/60f58f18c9583a002861b9de/20210719151112/image/renal-corpuscle-cross-section-01.png&quot;,&quot;fallbackUrl&quot;:&quot;https://res.cloudinary.com/dlcjuc3ej/image/upload/v1626707472/qbmn1olf0i0hoh0bwkfs.svg#/keystone/api/icons/60f58f18c9583a002861b9de/20210719151112/image/renal-corpuscle-cross-section-01.svg&quot;,&quot;isPremium&quot;:false,&quot;isPacked&quot;:true,&quot;size&quot;:{&quot;x&quot;:150,&quot;y&quot;:105.15463917525774}},&quot;source&quot;:{&quot;id&quot;:&quot;60f58f18c9583a002861b9de&quot;,&quot;type&quot;:&quot;ASSETS&quot;},&quot;parent&quot;:{&quot;type&quot;:&quot;CHILD&quot;,&quot;parentId&quot;:&quot;737c9ecb-1e89-48a8-809d-ab125d41874a&quot;,&quot;order&quot;:&quot;05&quot;}},&quot;d18090b7-c851-4b35-b164-b7e224beaa89&quot;:{&quot;id&quot;:&quot;d18090b7-c851-4b35-b164-b7e224beaa89&quot;,&quot;type&quot;:&quot;FIGURE_OBJECT&quot;,&quot;document&quot;:{&quot;type&quot;:&quot;FIGURE&quot;,&quot;canvasType&quot;:&quot;FIGURE&quot;,&quot;units&quot;:&quot;in&quot;},&quot;parent&quot;:{&quot;parentId&quot;:&quot;6b2b10c5-218a-4f17-957f-5306c8ee8027&quot;,&quot;type&quot;:&quot;DOCUMENT&quot;,&quot;order&quot;:&quot;5&quot;}},&quot;6b2b10c5-218a-4f17-957f-5306c8ee8027&quot;:{&quot;id&quot;:&quot;6b2b10c5-218a-4f17-957f-5306c8ee8027&quot;,&quot;type&quot;:&quot;FIGURE_OBJECT&quot;,&quot;document&quot;:{&quot;type&quot;:&quot;DOCUMENT_GROUP&quot;,&quot;canvasType&quot;:&quot;FIGURE&quot;,&quot;units&quot;:&quot;in&quot;}}}}"/>
</p:tagLst>
</file>

<file path=ppt/tags/tag4.xml><?xml version="1.0" encoding="utf-8"?>
<p:tagLst xmlns:a="http://schemas.openxmlformats.org/drawingml/2006/main" xmlns:r="http://schemas.openxmlformats.org/officeDocument/2006/relationships" xmlns:p="http://schemas.openxmlformats.org/presentationml/2006/main">
  <p:tag name="ID" val="69df8bbc81bf8805494e043b"/>
  <p:tag name="FIGURESLIDEID" val="d18090b7-c851-4b35-b164-b7e224beaa89"/>
  <p:tag name="SELECTIONIDS" val="737c9ecb-1e89-48a8-809d-ab125d41874a"/>
  <p:tag name="TRANSPARENTBACKGROUND" val="true"/>
  <p:tag name="VERSION" val="1776258237433"/>
  <p:tag name="TITLE" val="Glomerular"/>
  <p:tag name="CREATORNAME" val="Jacob Nysather"/>
  <p:tag name="DATEINSERTED" val="1776258237694"/>
  <p:tag name="DPI" val="300"/>
  <p:tag name="BIOJSON" val="{&quot;id&quot;:&quot;6b2b10c5-218a-4f17-957f-5306c8ee8027&quot;,&quot;objects&quot;:{&quot;737c9ecb-1e89-48a8-809d-ab125d41874a&quot;:{&quot;relativeTransform&quot;:{&quot;translate&quot;:{&quot;x&quot;:-0.0003996277946995974,&quot;y&quot;:-39.35946749939502},&quot;rotate&quot;:1.5707963267948966,&quot;skewX&quot;:0,&quot;scale&quot;:{&quot;x&quot;:1,&quot;y&quot;:1}},&quot;type&quot;:&quot;FIGURE_OBJECT&quot;,&quot;id&quot;:&quot;737c9ecb-1e89-48a8-809d-ab125d41874a&quot;,&quot;name&quot;:&quot;Renal corpuscle (glomerulonephritis)&quot;,&quot;opacity&quot;:1,&quot;source&quot;:{&quot;id&quot;:&quot;60f5966f9f8f6700a978a64b&quot;,&quot;type&quot;:&quot;ASSETS&quot;},&quot;pathStyles&quot;:[{&quot;type&quot;:&quot;FILL&quot;,&quot;fillStyle&quot;:&quot;rgb(0,0,0)&quot;}],&quot;isLocked&quot;:false,&quot;parent&quot;:{&quot;type&quot;:&quot;CHILD&quot;,&quot;parentId&quot;:&quot;d18090b7-c851-4b35-b164-b7e224beaa89&quot;,&quot;order&quot;:&quot;5&quot;},&quot;displayName&quot;:&quot;Glomerulonephritis&quot;,&quot;isPremium&quot;:true},&quot;6abb9d73-bb19-4697-bd5e-bc9f432c0e15&quot;:{&quot;type&quot;:&quot;FIGURE_OBJECT&quot;,&quot;id&quot;:&quot;6abb9d73-bb19-4697-bd5e-bc9f432c0e15&quot;,&quot;relativeTransform&quot;:{&quot;translate&quot;:{&quot;x&quot;:-2.4569798006713155,&quot;y&quot;:-1.3686218396176076e-13},&quot;rotate&quot;:0},&quot;opacity&quot;:0.75,&quot;path&quot;:{&quot;type&quot;:&quot;ELLIPSE&quot;,&quot;size&quot;:{&quot;x&quot;:516.9851644226059,&quot;y&quot;:496.0669317698875}},&quot;pathStyles&quot;:[{&quot;type&quot;:&quot;FILL&quot;,&quot;fillStyle&quot;:{&quot;type&quot;:&quot;radial&quot;,&quot;colorStops&quot;:{&quot;0&quot;:&quot;rgba(197, 0, 0, 0.63)&quot;,&quot;0.667&quot;:&quot;rgba(207, 0, 40, 0)&quot;,&quot;0.177&quot;:&quot;rgba(203, 0, 14, 0.56)&quot;}}},{&quot;type&quot;:&quot;STROKE&quot;,&quot;strokeStyle&quot;:&quot;#95AAD3&quot;,&quot;lineWidth&quot;:0,&quot;lineJoin&quot;:&quot;round&quot;}],&quot;isLocked&quot;:false,&quot;parent&quot;:{&quot;type&quot;:&quot;CHILD&quot;,&quot;parentId&quot;:&quot;737c9ecb-1e89-48a8-809d-ab125d41874a&quot;,&quot;order&quot;:&quot;07&quot;}},&quot;419d23f9-b393-4b14-b92d-8c72c48ea94c&quot;:{&quot;id&quot;:&quot;419d23f9-b393-4b14-b92d-8c72c48ea94c&quot;,&quot;name&quot;:&quot;Renal corpuscle (cross-section)&quot;,&quot;type&quot;:&quot;FIGURE_OBJECT&quot;,&quot;relativeTransform&quot;:{&quot;translate&quot;:{&quot;x&quot;:20.177580500606062,&quot;y&quot;:-2.7716957322799654},&quot;rotate&quot;:0,&quot;skewX&quot;:0,&quot;scale&quot;:{&quot;x&quot;:3.210273336933844,&quot;y&quot;:3.210273336933844}},&quot;image&quot;:{&quot;url&quot;:&quot;https://icons.biorender.com/biorender/60f58f18c9583a002861b9de/20210719151112/image/renal-corpuscle-cross-section-01.png&quot;,&quot;fallbackUrl&quot;:&quot;https://res.cloudinary.com/dlcjuc3ej/image/upload/v1626707472/qbmn1olf0i0hoh0bwkfs.svg#/keystone/api/icons/60f58f18c9583a002861b9de/20210719151112/image/renal-corpuscle-cross-section-01.svg&quot;,&quot;isPremium&quot;:false,&quot;isPacked&quot;:true,&quot;size&quot;:{&quot;x&quot;:150,&quot;y&quot;:105.15463917525774}},&quot;source&quot;:{&quot;id&quot;:&quot;60f58f18c9583a002861b9de&quot;,&quot;type&quot;:&quot;ASSETS&quot;},&quot;parent&quot;:{&quot;type&quot;:&quot;CHILD&quot;,&quot;parentId&quot;:&quot;737c9ecb-1e89-48a8-809d-ab125d41874a&quot;,&quot;order&quot;:&quot;05&quot;}},&quot;d18090b7-c851-4b35-b164-b7e224beaa89&quot;:{&quot;id&quot;:&quot;d18090b7-c851-4b35-b164-b7e224beaa89&quot;,&quot;type&quot;:&quot;FIGURE_OBJECT&quot;,&quot;document&quot;:{&quot;type&quot;:&quot;FIGURE&quot;,&quot;canvasType&quot;:&quot;FIGURE&quot;,&quot;units&quot;:&quot;in&quot;},&quot;parent&quot;:{&quot;parentId&quot;:&quot;6b2b10c5-218a-4f17-957f-5306c8ee8027&quot;,&quot;type&quot;:&quot;DOCUMENT&quot;,&quot;order&quot;:&quot;5&quot;}},&quot;6b2b10c5-218a-4f17-957f-5306c8ee8027&quot;:{&quot;id&quot;:&quot;6b2b10c5-218a-4f17-957f-5306c8ee8027&quot;,&quot;type&quot;:&quot;FIGURE_OBJECT&quot;,&quot;document&quot;:{&quot;type&quot;:&quot;DOCUMENT_GROUP&quot;,&quot;canvasType&quot;:&quot;FIGURE&quot;,&quot;units&quot;:&quot;in&quot;}}}}"/>
</p:tagLst>
</file>

<file path=ppt/tags/tag5.xml><?xml version="1.0" encoding="utf-8"?>
<p:tagLst xmlns:a="http://schemas.openxmlformats.org/drawingml/2006/main" xmlns:r="http://schemas.openxmlformats.org/officeDocument/2006/relationships" xmlns:p="http://schemas.openxmlformats.org/presentationml/2006/main">
  <p:tag name="ID" val="69df8bbc81bf8805494e043b"/>
  <p:tag name="FIGURESLIDEID" val="d18090b7-c851-4b35-b164-b7e224beaa89"/>
  <p:tag name="SELECTIONIDS" val="737c9ecb-1e89-48a8-809d-ab125d41874a"/>
  <p:tag name="TRANSPARENTBACKGROUND" val="true"/>
  <p:tag name="VERSION" val="1776258237433"/>
  <p:tag name="TITLE" val="Glomerular"/>
  <p:tag name="CREATORNAME" val="Jacob Nysather"/>
  <p:tag name="DATEINSERTED" val="1776258237694"/>
  <p:tag name="DPI" val="300"/>
  <p:tag name="BIOJSON" val="{&quot;id&quot;:&quot;6b2b10c5-218a-4f17-957f-5306c8ee8027&quot;,&quot;objects&quot;:{&quot;737c9ecb-1e89-48a8-809d-ab125d41874a&quot;:{&quot;relativeTransform&quot;:{&quot;translate&quot;:{&quot;x&quot;:-0.0003996277946995974,&quot;y&quot;:-39.35946749939502},&quot;rotate&quot;:1.5707963267948966,&quot;skewX&quot;:0,&quot;scale&quot;:{&quot;x&quot;:1,&quot;y&quot;:1}},&quot;type&quot;:&quot;FIGURE_OBJECT&quot;,&quot;id&quot;:&quot;737c9ecb-1e89-48a8-809d-ab125d41874a&quot;,&quot;name&quot;:&quot;Renal corpuscle (glomerulonephritis)&quot;,&quot;opacity&quot;:1,&quot;source&quot;:{&quot;id&quot;:&quot;60f5966f9f8f6700a978a64b&quot;,&quot;type&quot;:&quot;ASSETS&quot;},&quot;pathStyles&quot;:[{&quot;type&quot;:&quot;FILL&quot;,&quot;fillStyle&quot;:&quot;rgb(0,0,0)&quot;}],&quot;isLocked&quot;:false,&quot;parent&quot;:{&quot;type&quot;:&quot;CHILD&quot;,&quot;parentId&quot;:&quot;d18090b7-c851-4b35-b164-b7e224beaa89&quot;,&quot;order&quot;:&quot;5&quot;},&quot;displayName&quot;:&quot;Glomerulonephritis&quot;,&quot;isPremium&quot;:true},&quot;6abb9d73-bb19-4697-bd5e-bc9f432c0e15&quot;:{&quot;type&quot;:&quot;FIGURE_OBJECT&quot;,&quot;id&quot;:&quot;6abb9d73-bb19-4697-bd5e-bc9f432c0e15&quot;,&quot;relativeTransform&quot;:{&quot;translate&quot;:{&quot;x&quot;:-2.4569798006713155,&quot;y&quot;:-1.3686218396176076e-13},&quot;rotate&quot;:0},&quot;opacity&quot;:0.75,&quot;path&quot;:{&quot;type&quot;:&quot;ELLIPSE&quot;,&quot;size&quot;:{&quot;x&quot;:516.9851644226059,&quot;y&quot;:496.0669317698875}},&quot;pathStyles&quot;:[{&quot;type&quot;:&quot;FILL&quot;,&quot;fillStyle&quot;:{&quot;type&quot;:&quot;radial&quot;,&quot;colorStops&quot;:{&quot;0&quot;:&quot;rgba(197, 0, 0, 0.63)&quot;,&quot;0.667&quot;:&quot;rgba(207, 0, 40, 0)&quot;,&quot;0.177&quot;:&quot;rgba(203, 0, 14, 0.56)&quot;}}},{&quot;type&quot;:&quot;STROKE&quot;,&quot;strokeStyle&quot;:&quot;#95AAD3&quot;,&quot;lineWidth&quot;:0,&quot;lineJoin&quot;:&quot;round&quot;}],&quot;isLocked&quot;:false,&quot;parent&quot;:{&quot;type&quot;:&quot;CHILD&quot;,&quot;parentId&quot;:&quot;737c9ecb-1e89-48a8-809d-ab125d41874a&quot;,&quot;order&quot;:&quot;07&quot;}},&quot;419d23f9-b393-4b14-b92d-8c72c48ea94c&quot;:{&quot;id&quot;:&quot;419d23f9-b393-4b14-b92d-8c72c48ea94c&quot;,&quot;name&quot;:&quot;Renal corpuscle (cross-section)&quot;,&quot;type&quot;:&quot;FIGURE_OBJECT&quot;,&quot;relativeTransform&quot;:{&quot;translate&quot;:{&quot;x&quot;:20.177580500606062,&quot;y&quot;:-2.7716957322799654},&quot;rotate&quot;:0,&quot;skewX&quot;:0,&quot;scale&quot;:{&quot;x&quot;:3.210273336933844,&quot;y&quot;:3.210273336933844}},&quot;image&quot;:{&quot;url&quot;:&quot;https://icons.biorender.com/biorender/60f58f18c9583a002861b9de/20210719151112/image/renal-corpuscle-cross-section-01.png&quot;,&quot;fallbackUrl&quot;:&quot;https://res.cloudinary.com/dlcjuc3ej/image/upload/v1626707472/qbmn1olf0i0hoh0bwkfs.svg#/keystone/api/icons/60f58f18c9583a002861b9de/20210719151112/image/renal-corpuscle-cross-section-01.svg&quot;,&quot;isPremium&quot;:false,&quot;isPacked&quot;:true,&quot;size&quot;:{&quot;x&quot;:150,&quot;y&quot;:105.15463917525774}},&quot;source&quot;:{&quot;id&quot;:&quot;60f58f18c9583a002861b9de&quot;,&quot;type&quot;:&quot;ASSETS&quot;},&quot;parent&quot;:{&quot;type&quot;:&quot;CHILD&quot;,&quot;parentId&quot;:&quot;737c9ecb-1e89-48a8-809d-ab125d41874a&quot;,&quot;order&quot;:&quot;05&quot;}},&quot;d18090b7-c851-4b35-b164-b7e224beaa89&quot;:{&quot;id&quot;:&quot;d18090b7-c851-4b35-b164-b7e224beaa89&quot;,&quot;type&quot;:&quot;FIGURE_OBJECT&quot;,&quot;document&quot;:{&quot;type&quot;:&quot;FIGURE&quot;,&quot;canvasType&quot;:&quot;FIGURE&quot;,&quot;units&quot;:&quot;in&quot;},&quot;parent&quot;:{&quot;parentId&quot;:&quot;6b2b10c5-218a-4f17-957f-5306c8ee8027&quot;,&quot;type&quot;:&quot;DOCUMENT&quot;,&quot;order&quot;:&quot;5&quot;}},&quot;6b2b10c5-218a-4f17-957f-5306c8ee8027&quot;:{&quot;id&quot;:&quot;6b2b10c5-218a-4f17-957f-5306c8ee8027&quot;,&quot;type&quot;:&quot;FIGURE_OBJECT&quot;,&quot;document&quot;:{&quot;type&quot;:&quot;DOCUMENT_GROUP&quot;,&quot;canvasType&quot;:&quot;FIGURE&quot;,&quot;units&quot;:&quot;in&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1363</TotalTime>
  <Words>2929</Words>
  <Application>Microsoft Macintosh PowerPoint</Application>
  <PresentationFormat>Widescreen</PresentationFormat>
  <Paragraphs>284</Paragraphs>
  <Slides>52</Slides>
  <Notes>0</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Aptos</vt:lpstr>
      <vt:lpstr>Aptos Display</vt:lpstr>
      <vt:lpstr>Arial</vt:lpstr>
      <vt:lpstr>Office Theme</vt:lpstr>
      <vt:lpstr>PowerPoint Presentation</vt:lpstr>
      <vt:lpstr>Disclosures</vt:lpstr>
      <vt:lpstr>Objectives</vt:lpstr>
      <vt:lpstr>Case</vt:lpstr>
      <vt:lpstr>Case</vt:lpstr>
      <vt:lpstr>Case</vt:lpstr>
      <vt:lpstr>PowerPoint Presentation</vt:lpstr>
      <vt:lpstr>Definition of AKI</vt:lpstr>
      <vt:lpstr>PowerPoint Presentation</vt:lpstr>
      <vt:lpstr>PowerPoint Presentation</vt:lpstr>
      <vt:lpstr>PowerPoint Presentation</vt:lpstr>
      <vt:lpstr>PowerPoint Presentation</vt:lpstr>
      <vt:lpstr>Definition</vt:lpstr>
      <vt:lpstr>Case</vt:lpstr>
      <vt:lpstr>Case</vt:lpstr>
      <vt:lpstr>Case</vt:lpstr>
      <vt:lpstr>Hepato-Renal Syndrome</vt:lpstr>
      <vt:lpstr>How did you get through your process</vt:lpstr>
      <vt:lpstr>PowerPoint Presentation</vt:lpstr>
      <vt:lpstr>PowerPoint Presentation</vt:lpstr>
      <vt:lpstr>Diagnostic Work-up</vt:lpstr>
      <vt:lpstr>What are some things we ant to look 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Afferent and Efferent Arterioles</vt:lpstr>
      <vt:lpstr>Fractional Excretion of   ________</vt:lpstr>
      <vt:lpstr>PowerPoint Presentation</vt:lpstr>
      <vt:lpstr>PowerPoint Presentation</vt:lpstr>
      <vt:lpstr>PowerPoint Presentation</vt:lpstr>
      <vt:lpstr>PowerPoint Presentation</vt:lpstr>
      <vt:lpstr>B Rhabdomyolysis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Jake Nysather</dc:creator>
  <cp:lastModifiedBy>Jake Nysather</cp:lastModifiedBy>
  <cp:revision>10</cp:revision>
  <dcterms:created xsi:type="dcterms:W3CDTF">2026-04-15T10:31:14Z</dcterms:created>
  <dcterms:modified xsi:type="dcterms:W3CDTF">2026-04-16T09:15:08Z</dcterms:modified>
</cp:coreProperties>
</file>