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99"/>
  </p:notesMasterIdLst>
  <p:sldIdLst>
    <p:sldId id="256" r:id="rId2"/>
    <p:sldId id="257" r:id="rId3"/>
    <p:sldId id="261" r:id="rId4"/>
    <p:sldId id="258" r:id="rId5"/>
    <p:sldId id="259" r:id="rId6"/>
    <p:sldId id="1153" r:id="rId7"/>
    <p:sldId id="1154" r:id="rId8"/>
    <p:sldId id="1324" r:id="rId9"/>
    <p:sldId id="1322" r:id="rId10"/>
    <p:sldId id="1156" r:id="rId11"/>
    <p:sldId id="1340" r:id="rId12"/>
    <p:sldId id="1159" r:id="rId13"/>
    <p:sldId id="1341" r:id="rId14"/>
    <p:sldId id="1157" r:id="rId15"/>
    <p:sldId id="1158" r:id="rId16"/>
    <p:sldId id="1342" r:id="rId17"/>
    <p:sldId id="1161" r:id="rId18"/>
    <p:sldId id="1343" r:id="rId19"/>
    <p:sldId id="1237" r:id="rId20"/>
    <p:sldId id="1304" r:id="rId21"/>
    <p:sldId id="1165" r:id="rId22"/>
    <p:sldId id="1082" r:id="rId23"/>
    <p:sldId id="1212" r:id="rId24"/>
    <p:sldId id="1140" r:id="rId25"/>
    <p:sldId id="1338" r:id="rId26"/>
    <p:sldId id="1194" r:id="rId27"/>
    <p:sldId id="1325" r:id="rId28"/>
    <p:sldId id="1142" r:id="rId29"/>
    <p:sldId id="1143" r:id="rId30"/>
    <p:sldId id="1172" r:id="rId31"/>
    <p:sldId id="1311" r:id="rId32"/>
    <p:sldId id="1214" r:id="rId33"/>
    <p:sldId id="1331" r:id="rId34"/>
    <p:sldId id="1333" r:id="rId35"/>
    <p:sldId id="1270" r:id="rId36"/>
    <p:sldId id="1173" r:id="rId37"/>
    <p:sldId id="1326" r:id="rId38"/>
    <p:sldId id="1312" r:id="rId39"/>
    <p:sldId id="1240" r:id="rId40"/>
    <p:sldId id="1242" r:id="rId41"/>
    <p:sldId id="1344" r:id="rId42"/>
    <p:sldId id="1193" r:id="rId43"/>
    <p:sldId id="1170" r:id="rId44"/>
    <p:sldId id="1128" r:id="rId45"/>
    <p:sldId id="1329" r:id="rId46"/>
    <p:sldId id="1330" r:id="rId47"/>
    <p:sldId id="1215" r:id="rId48"/>
    <p:sldId id="1332" r:id="rId49"/>
    <p:sldId id="1334" r:id="rId50"/>
    <p:sldId id="1266" r:id="rId51"/>
    <p:sldId id="1345" r:id="rId52"/>
    <p:sldId id="1195" r:id="rId53"/>
    <p:sldId id="1335" r:id="rId54"/>
    <p:sldId id="1186" r:id="rId55"/>
    <p:sldId id="1336" r:id="rId56"/>
    <p:sldId id="1346" r:id="rId57"/>
    <p:sldId id="1196" r:id="rId58"/>
    <p:sldId id="1182" r:id="rId59"/>
    <p:sldId id="1129" r:id="rId60"/>
    <p:sldId id="1347" r:id="rId61"/>
    <p:sldId id="1207" r:id="rId62"/>
    <p:sldId id="1337" r:id="rId63"/>
    <p:sldId id="1316" r:id="rId64"/>
    <p:sldId id="1320" r:id="rId65"/>
    <p:sldId id="1286" r:id="rId66"/>
    <p:sldId id="1339" r:id="rId67"/>
    <p:sldId id="1348" r:id="rId68"/>
    <p:sldId id="1197" r:id="rId69"/>
    <p:sldId id="1202" r:id="rId70"/>
    <p:sldId id="1298" r:id="rId71"/>
    <p:sldId id="1301" r:id="rId72"/>
    <p:sldId id="1349" r:id="rId73"/>
    <p:sldId id="1350" r:id="rId74"/>
    <p:sldId id="1351" r:id="rId75"/>
    <p:sldId id="267" r:id="rId76"/>
    <p:sldId id="488" r:id="rId77"/>
    <p:sldId id="268" r:id="rId78"/>
    <p:sldId id="634" r:id="rId79"/>
    <p:sldId id="1192" r:id="rId80"/>
    <p:sldId id="518" r:id="rId81"/>
    <p:sldId id="635" r:id="rId82"/>
    <p:sldId id="482" r:id="rId83"/>
    <p:sldId id="637" r:id="rId84"/>
    <p:sldId id="639" r:id="rId85"/>
    <p:sldId id="638" r:id="rId86"/>
    <p:sldId id="483" r:id="rId87"/>
    <p:sldId id="484" r:id="rId88"/>
    <p:sldId id="1127" r:id="rId89"/>
    <p:sldId id="641" r:id="rId90"/>
    <p:sldId id="485" r:id="rId91"/>
    <p:sldId id="640" r:id="rId92"/>
    <p:sldId id="642" r:id="rId93"/>
    <p:sldId id="1226" r:id="rId94"/>
    <p:sldId id="269" r:id="rId95"/>
    <p:sldId id="1151" r:id="rId96"/>
    <p:sldId id="1152" r:id="rId97"/>
    <p:sldId id="1328" r:id="rId9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431"/>
    <p:restoredTop sz="94645"/>
  </p:normalViewPr>
  <p:slideViewPr>
    <p:cSldViewPr snapToGrid="0">
      <p:cViewPr>
        <p:scale>
          <a:sx n="100" d="100"/>
          <a:sy n="100" d="100"/>
        </p:scale>
        <p:origin x="2056" y="130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theme" Target="theme/theme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notesMaster" Target="notesMasters/notesMaster1.xml"/><Relationship Id="rId10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170140B-1C1F-8643-BD60-843C56F01BF6}" type="datetimeFigureOut">
              <a:rPr lang="en-US" smtClean="0"/>
              <a:t>9/4/25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5F64D9D-BCDC-B844-9E50-E6E7850E0BF6}" type="slidenum">
              <a:rPr lang="en-US" smtClean="0"/>
              <a:t>‹#›</a:t>
            </a:fld>
            <a:endParaRPr lang="en-US"/>
          </a:p>
        </p:txBody>
      </p:sp>
    </p:spTree>
    <p:extLst>
      <p:ext uri="{BB962C8B-B14F-4D97-AF65-F5344CB8AC3E}">
        <p14:creationId xmlns:p14="http://schemas.microsoft.com/office/powerpoint/2010/main" val="18723625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8" Type="http://schemas.openxmlformats.org/officeDocument/2006/relationships/hyperlink" Target="https://www.sciencedirect.com/science/article/pii/S008525381548682X#bb0025" TargetMode="External"/><Relationship Id="rId13" Type="http://schemas.openxmlformats.org/officeDocument/2006/relationships/hyperlink" Target="https://www.sciencedirect.com/topics/pharmacology-toxicology-and-pharmaceutical-science/nephronophthisis" TargetMode="External"/><Relationship Id="rId3" Type="http://schemas.openxmlformats.org/officeDocument/2006/relationships/hyperlink" Target="https://www.sciencedirect.com/science/article/pii/S008525381548682X#bb0010" TargetMode="External"/><Relationship Id="rId7" Type="http://schemas.openxmlformats.org/officeDocument/2006/relationships/hyperlink" Target="https://www.sciencedirect.com/topics/pharmacology-toxicology-and-pharmaceutical-science/kidney-cyst" TargetMode="External"/><Relationship Id="rId12" Type="http://schemas.openxmlformats.org/officeDocument/2006/relationships/hyperlink" Target="https://www.sciencedirect.com/science/article/pii/S008525381548682X#bb0035" TargetMode="External"/><Relationship Id="rId17" Type="http://schemas.openxmlformats.org/officeDocument/2006/relationships/hyperlink" Target="https://www.sciencedirect.com/science/article/pii/S008525381548682X#bb0040" TargetMode="External"/><Relationship Id="rId2" Type="http://schemas.openxmlformats.org/officeDocument/2006/relationships/slide" Target="../slides/slide9.xml"/><Relationship Id="rId16" Type="http://schemas.openxmlformats.org/officeDocument/2006/relationships/hyperlink" Target="https://www.sciencedirect.com/topics/medicine-and-dentistry/renal-cyst" TargetMode="External"/><Relationship Id="rId1" Type="http://schemas.openxmlformats.org/officeDocument/2006/relationships/notesMaster" Target="../notesMasters/notesMaster1.xml"/><Relationship Id="rId6" Type="http://schemas.openxmlformats.org/officeDocument/2006/relationships/hyperlink" Target="https://www.sciencedirect.com/science/article/pii/S008525381548682X#bb0020" TargetMode="External"/><Relationship Id="rId11" Type="http://schemas.openxmlformats.org/officeDocument/2006/relationships/hyperlink" Target="https://www.sciencedirect.com/topics/medicine-and-dentistry/dominant-inheritance" TargetMode="External"/><Relationship Id="rId5" Type="http://schemas.openxmlformats.org/officeDocument/2006/relationships/hyperlink" Target="https://www.sciencedirect.com/topics/medicine-and-dentistry/nephronophthisis" TargetMode="External"/><Relationship Id="rId15" Type="http://schemas.openxmlformats.org/officeDocument/2006/relationships/hyperlink" Target="https://www.sciencedirect.com/topics/medicine-and-dentistry/water-electrolyte-imbalance" TargetMode="External"/><Relationship Id="rId10" Type="http://schemas.openxmlformats.org/officeDocument/2006/relationships/hyperlink" Target="https://www.sciencedirect.com/science/article/pii/S008525381548682X#bb0030" TargetMode="External"/><Relationship Id="rId4" Type="http://schemas.openxmlformats.org/officeDocument/2006/relationships/hyperlink" Target="https://www.sciencedirect.com/science/article/pii/S008525381548682X#bb0015" TargetMode="External"/><Relationship Id="rId9" Type="http://schemas.openxmlformats.org/officeDocument/2006/relationships/hyperlink" Target="https://www.sciencedirect.com/topics/pharmacology-toxicology-and-pharmaceutical-science/clinical-feature" TargetMode="External"/><Relationship Id="rId14" Type="http://schemas.openxmlformats.org/officeDocument/2006/relationships/hyperlink" Target="https://www.sciencedirect.com/topics/medicine-and-dentistry/nephropathy" TargetMode="Externa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ajkd.org/article/S0272-6386(25)00975-8/fulltext#tbl1" TargetMode="External"/><Relationship Id="rId2" Type="http://schemas.openxmlformats.org/officeDocument/2006/relationships/slide" Target="../slides/slide38.xml"/><Relationship Id="rId1" Type="http://schemas.openxmlformats.org/officeDocument/2006/relationships/notesMaster" Target="../notesMasters/notesMaster1.xml"/><Relationship Id="rId5" Type="http://schemas.openxmlformats.org/officeDocument/2006/relationships/hyperlink" Target="https://www.ajkd.org/article/S0272-6386(25)00975-8/fulltext#fig3" TargetMode="External"/><Relationship Id="rId4" Type="http://schemas.openxmlformats.org/officeDocument/2006/relationships/hyperlink" Target="https://www.ajkd.org/article/S0272-6386(25)00975-8/fulltext" TargetMode="Externa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ajkd.org/article/S0272-6386(25)00975-8/fulltext" TargetMode="External"/><Relationship Id="rId2" Type="http://schemas.openxmlformats.org/officeDocument/2006/relationships/slide" Target="../slides/slide59.xml"/><Relationship Id="rId1" Type="http://schemas.openxmlformats.org/officeDocument/2006/relationships/notesMaster" Target="../notesMasters/notesMaster1.xml"/><Relationship Id="rId4" Type="http://schemas.openxmlformats.org/officeDocument/2006/relationships/hyperlink" Target="https://www.ajkd.org/article/S0272-6386(25)00975-8/fulltext#fig1" TargetMode="Externa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8" Type="http://schemas.openxmlformats.org/officeDocument/2006/relationships/hyperlink" Target="https://www.sciencedirect.com/science/article/pii/S008525381548682X#bb0025" TargetMode="External"/><Relationship Id="rId13" Type="http://schemas.openxmlformats.org/officeDocument/2006/relationships/hyperlink" Target="https://www.sciencedirect.com/topics/pharmacology-toxicology-and-pharmaceutical-science/nephronophthisis" TargetMode="External"/><Relationship Id="rId3" Type="http://schemas.openxmlformats.org/officeDocument/2006/relationships/hyperlink" Target="https://www.sciencedirect.com/science/article/pii/S008525381548682X#bb0010" TargetMode="External"/><Relationship Id="rId7" Type="http://schemas.openxmlformats.org/officeDocument/2006/relationships/hyperlink" Target="https://www.sciencedirect.com/topics/pharmacology-toxicology-and-pharmaceutical-science/kidney-cyst" TargetMode="External"/><Relationship Id="rId12" Type="http://schemas.openxmlformats.org/officeDocument/2006/relationships/hyperlink" Target="https://www.sciencedirect.com/science/article/pii/S008525381548682X#bb0035" TargetMode="External"/><Relationship Id="rId17" Type="http://schemas.openxmlformats.org/officeDocument/2006/relationships/hyperlink" Target="https://www.sciencedirect.com/science/article/pii/S008525381548682X#bb0040" TargetMode="External"/><Relationship Id="rId2" Type="http://schemas.openxmlformats.org/officeDocument/2006/relationships/slide" Target="../slides/slide11.xml"/><Relationship Id="rId16" Type="http://schemas.openxmlformats.org/officeDocument/2006/relationships/hyperlink" Target="https://www.sciencedirect.com/topics/medicine-and-dentistry/renal-cyst" TargetMode="External"/><Relationship Id="rId1" Type="http://schemas.openxmlformats.org/officeDocument/2006/relationships/notesMaster" Target="../notesMasters/notesMaster1.xml"/><Relationship Id="rId6" Type="http://schemas.openxmlformats.org/officeDocument/2006/relationships/hyperlink" Target="https://www.sciencedirect.com/science/article/pii/S008525381548682X#bb0020" TargetMode="External"/><Relationship Id="rId11" Type="http://schemas.openxmlformats.org/officeDocument/2006/relationships/hyperlink" Target="https://www.sciencedirect.com/topics/medicine-and-dentistry/dominant-inheritance" TargetMode="External"/><Relationship Id="rId5" Type="http://schemas.openxmlformats.org/officeDocument/2006/relationships/hyperlink" Target="https://www.sciencedirect.com/topics/medicine-and-dentistry/nephronophthisis" TargetMode="External"/><Relationship Id="rId15" Type="http://schemas.openxmlformats.org/officeDocument/2006/relationships/hyperlink" Target="https://www.sciencedirect.com/topics/medicine-and-dentistry/water-electrolyte-imbalance" TargetMode="External"/><Relationship Id="rId10" Type="http://schemas.openxmlformats.org/officeDocument/2006/relationships/hyperlink" Target="https://www.sciencedirect.com/science/article/pii/S008525381548682X#bb0030" TargetMode="External"/><Relationship Id="rId4" Type="http://schemas.openxmlformats.org/officeDocument/2006/relationships/hyperlink" Target="https://www.sciencedirect.com/science/article/pii/S008525381548682X#bb0015" TargetMode="External"/><Relationship Id="rId9" Type="http://schemas.openxmlformats.org/officeDocument/2006/relationships/hyperlink" Target="https://www.sciencedirect.com/topics/pharmacology-toxicology-and-pharmaceutical-science/clinical-feature" TargetMode="External"/><Relationship Id="rId14" Type="http://schemas.openxmlformats.org/officeDocument/2006/relationships/hyperlink" Target="https://www.sciencedirect.com/topics/medicine-and-dentistry/nephropathy" TargetMode="External"/></Relationships>
</file>

<file path=ppt/notesSlides/_rels/notesSlide3.xml.rels><?xml version="1.0" encoding="UTF-8" standalone="yes"?>
<Relationships xmlns="http://schemas.openxmlformats.org/package/2006/relationships"><Relationship Id="rId8" Type="http://schemas.openxmlformats.org/officeDocument/2006/relationships/hyperlink" Target="https://www.sciencedirect.com/science/article/pii/S008525381548682X#bb0025" TargetMode="External"/><Relationship Id="rId13" Type="http://schemas.openxmlformats.org/officeDocument/2006/relationships/hyperlink" Target="https://www.sciencedirect.com/topics/pharmacology-toxicology-and-pharmaceutical-science/nephronophthisis" TargetMode="External"/><Relationship Id="rId3" Type="http://schemas.openxmlformats.org/officeDocument/2006/relationships/hyperlink" Target="https://www.sciencedirect.com/science/article/pii/S008525381548682X#bb0010" TargetMode="External"/><Relationship Id="rId7" Type="http://schemas.openxmlformats.org/officeDocument/2006/relationships/hyperlink" Target="https://www.sciencedirect.com/topics/pharmacology-toxicology-and-pharmaceutical-science/kidney-cyst" TargetMode="External"/><Relationship Id="rId12" Type="http://schemas.openxmlformats.org/officeDocument/2006/relationships/hyperlink" Target="https://www.sciencedirect.com/science/article/pii/S008525381548682X#bb0035" TargetMode="External"/><Relationship Id="rId17" Type="http://schemas.openxmlformats.org/officeDocument/2006/relationships/hyperlink" Target="https://www.sciencedirect.com/science/article/pii/S008525381548682X#bb0040" TargetMode="External"/><Relationship Id="rId2" Type="http://schemas.openxmlformats.org/officeDocument/2006/relationships/slide" Target="../slides/slide13.xml"/><Relationship Id="rId16" Type="http://schemas.openxmlformats.org/officeDocument/2006/relationships/hyperlink" Target="https://www.sciencedirect.com/topics/medicine-and-dentistry/renal-cyst" TargetMode="External"/><Relationship Id="rId1" Type="http://schemas.openxmlformats.org/officeDocument/2006/relationships/notesMaster" Target="../notesMasters/notesMaster1.xml"/><Relationship Id="rId6" Type="http://schemas.openxmlformats.org/officeDocument/2006/relationships/hyperlink" Target="https://www.sciencedirect.com/science/article/pii/S008525381548682X#bb0020" TargetMode="External"/><Relationship Id="rId11" Type="http://schemas.openxmlformats.org/officeDocument/2006/relationships/hyperlink" Target="https://www.sciencedirect.com/topics/medicine-and-dentistry/dominant-inheritance" TargetMode="External"/><Relationship Id="rId5" Type="http://schemas.openxmlformats.org/officeDocument/2006/relationships/hyperlink" Target="https://www.sciencedirect.com/topics/medicine-and-dentistry/nephronophthisis" TargetMode="External"/><Relationship Id="rId15" Type="http://schemas.openxmlformats.org/officeDocument/2006/relationships/hyperlink" Target="https://www.sciencedirect.com/topics/medicine-and-dentistry/water-electrolyte-imbalance" TargetMode="External"/><Relationship Id="rId10" Type="http://schemas.openxmlformats.org/officeDocument/2006/relationships/hyperlink" Target="https://www.sciencedirect.com/science/article/pii/S008525381548682X#bb0030" TargetMode="External"/><Relationship Id="rId4" Type="http://schemas.openxmlformats.org/officeDocument/2006/relationships/hyperlink" Target="https://www.sciencedirect.com/science/article/pii/S008525381548682X#bb0015" TargetMode="External"/><Relationship Id="rId9" Type="http://schemas.openxmlformats.org/officeDocument/2006/relationships/hyperlink" Target="https://www.sciencedirect.com/topics/pharmacology-toxicology-and-pharmaceutical-science/clinical-feature" TargetMode="External"/><Relationship Id="rId14" Type="http://schemas.openxmlformats.org/officeDocument/2006/relationships/hyperlink" Target="https://www.sciencedirect.com/topics/medicine-and-dentistry/nephropathy" TargetMode="External"/></Relationships>
</file>

<file path=ppt/notesSlides/_rels/notesSlide4.xml.rels><?xml version="1.0" encoding="UTF-8" standalone="yes"?>
<Relationships xmlns="http://schemas.openxmlformats.org/package/2006/relationships"><Relationship Id="rId8" Type="http://schemas.openxmlformats.org/officeDocument/2006/relationships/hyperlink" Target="https://www.sciencedirect.com/science/article/pii/S008525381548682X#bb0025" TargetMode="External"/><Relationship Id="rId13" Type="http://schemas.openxmlformats.org/officeDocument/2006/relationships/hyperlink" Target="https://www.sciencedirect.com/topics/pharmacology-toxicology-and-pharmaceutical-science/nephronophthisis" TargetMode="External"/><Relationship Id="rId3" Type="http://schemas.openxmlformats.org/officeDocument/2006/relationships/hyperlink" Target="https://www.sciencedirect.com/science/article/pii/S008525381548682X#bb0010" TargetMode="External"/><Relationship Id="rId7" Type="http://schemas.openxmlformats.org/officeDocument/2006/relationships/hyperlink" Target="https://www.sciencedirect.com/topics/pharmacology-toxicology-and-pharmaceutical-science/kidney-cyst" TargetMode="External"/><Relationship Id="rId12" Type="http://schemas.openxmlformats.org/officeDocument/2006/relationships/hyperlink" Target="https://www.sciencedirect.com/science/article/pii/S008525381548682X#bb0035" TargetMode="External"/><Relationship Id="rId17" Type="http://schemas.openxmlformats.org/officeDocument/2006/relationships/hyperlink" Target="https://www.sciencedirect.com/science/article/pii/S008525381548682X#bb0040" TargetMode="External"/><Relationship Id="rId2" Type="http://schemas.openxmlformats.org/officeDocument/2006/relationships/slide" Target="../slides/slide16.xml"/><Relationship Id="rId16" Type="http://schemas.openxmlformats.org/officeDocument/2006/relationships/hyperlink" Target="https://www.sciencedirect.com/topics/medicine-and-dentistry/renal-cyst" TargetMode="External"/><Relationship Id="rId1" Type="http://schemas.openxmlformats.org/officeDocument/2006/relationships/notesMaster" Target="../notesMasters/notesMaster1.xml"/><Relationship Id="rId6" Type="http://schemas.openxmlformats.org/officeDocument/2006/relationships/hyperlink" Target="https://www.sciencedirect.com/science/article/pii/S008525381548682X#bb0020" TargetMode="External"/><Relationship Id="rId11" Type="http://schemas.openxmlformats.org/officeDocument/2006/relationships/hyperlink" Target="https://www.sciencedirect.com/topics/medicine-and-dentistry/dominant-inheritance" TargetMode="External"/><Relationship Id="rId5" Type="http://schemas.openxmlformats.org/officeDocument/2006/relationships/hyperlink" Target="https://www.sciencedirect.com/topics/medicine-and-dentistry/nephronophthisis" TargetMode="External"/><Relationship Id="rId15" Type="http://schemas.openxmlformats.org/officeDocument/2006/relationships/hyperlink" Target="https://www.sciencedirect.com/topics/medicine-and-dentistry/water-electrolyte-imbalance" TargetMode="External"/><Relationship Id="rId10" Type="http://schemas.openxmlformats.org/officeDocument/2006/relationships/hyperlink" Target="https://www.sciencedirect.com/science/article/pii/S008525381548682X#bb0030" TargetMode="External"/><Relationship Id="rId4" Type="http://schemas.openxmlformats.org/officeDocument/2006/relationships/hyperlink" Target="https://www.sciencedirect.com/science/article/pii/S008525381548682X#bb0015" TargetMode="External"/><Relationship Id="rId9" Type="http://schemas.openxmlformats.org/officeDocument/2006/relationships/hyperlink" Target="https://www.sciencedirect.com/topics/pharmacology-toxicology-and-pharmaceutical-science/clinical-feature" TargetMode="External"/><Relationship Id="rId14" Type="http://schemas.openxmlformats.org/officeDocument/2006/relationships/hyperlink" Target="https://www.sciencedirect.com/topics/medicine-and-dentistry/nephropathy"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More than half a century has elapsed since Thorn, </a:t>
            </a:r>
            <a:r>
              <a:rPr lang="en-US" dirty="0" err="1"/>
              <a:t>Keorf</a:t>
            </a:r>
            <a:r>
              <a:rPr lang="en-US" dirty="0"/>
              <a:t> and Clinton in 1944 presented a case of salt losing nephritis</a:t>
            </a:r>
            <a:r>
              <a:rPr lang="en-US" baseline="30000" dirty="0">
                <a:hlinkClick r:id="rId3"/>
              </a:rPr>
              <a:t>1</a:t>
            </a:r>
            <a:r>
              <a:rPr lang="en-US" dirty="0"/>
              <a:t> and Smith and Graham first described medullary cystic disease (MCD) in 1945</a:t>
            </a:r>
            <a:r>
              <a:rPr lang="en-US" baseline="30000" dirty="0">
                <a:hlinkClick r:id="rId4"/>
              </a:rPr>
              <a:t>2</a:t>
            </a:r>
            <a:r>
              <a:rPr lang="en-US" dirty="0"/>
              <a:t>. In 1951 Fanconi </a:t>
            </a:r>
            <a:r>
              <a:rPr lang="en-US" i="1" dirty="0"/>
              <a:t>et al</a:t>
            </a:r>
            <a:r>
              <a:rPr lang="en-US" dirty="0"/>
              <a:t> published their experience with </a:t>
            </a:r>
            <a:r>
              <a:rPr lang="en-US" dirty="0">
                <a:hlinkClick r:id="rId5" tooltip="Learn more about familial juvenile nephronophthisis from ScienceDirect's AI-generated Topic Pages"/>
              </a:rPr>
              <a:t>familial juvenile nephronophthisis</a:t>
            </a:r>
            <a:r>
              <a:rPr lang="en-US" baseline="30000" dirty="0">
                <a:hlinkClick r:id="rId6"/>
              </a:rPr>
              <a:t>3</a:t>
            </a:r>
            <a:r>
              <a:rPr lang="en-US" dirty="0"/>
              <a:t> and Murphy </a:t>
            </a:r>
            <a:r>
              <a:rPr lang="en-US" i="1" dirty="0"/>
              <a:t>et al</a:t>
            </a:r>
            <a:r>
              <a:rPr lang="en-US" dirty="0"/>
              <a:t> reported a case of salt losing nephritis in 1952 that at autopsy showed bilateral small medullary and corticomedullary </a:t>
            </a:r>
            <a:r>
              <a:rPr lang="en-US" dirty="0">
                <a:hlinkClick r:id="rId7" tooltip="Learn more about renal cysts from ScienceDirect's AI-generated Topic Pages"/>
              </a:rPr>
              <a:t>renal cysts</a:t>
            </a:r>
            <a:r>
              <a:rPr lang="en-US" baseline="30000" dirty="0">
                <a:hlinkClick r:id="rId8"/>
              </a:rPr>
              <a:t>4</a:t>
            </a:r>
            <a:r>
              <a:rPr lang="en-US" dirty="0"/>
              <a:t>. The first report on the </a:t>
            </a:r>
            <a:r>
              <a:rPr lang="en-US" dirty="0">
                <a:hlinkClick r:id="rId9" tooltip="Learn more about clinical aspects from ScienceDirect's AI-generated Topic Pages"/>
              </a:rPr>
              <a:t>clinical aspects</a:t>
            </a:r>
            <a:r>
              <a:rPr lang="en-US" dirty="0"/>
              <a:t> of MCD was from Strauss </a:t>
            </a:r>
            <a:r>
              <a:rPr lang="en-US" i="1" dirty="0"/>
              <a:t>et al</a:t>
            </a:r>
            <a:r>
              <a:rPr lang="en-US" dirty="0"/>
              <a:t>, who studied 18 young adults (mean age of 27 years) with renal failure and salt wasting</a:t>
            </a:r>
            <a:r>
              <a:rPr lang="en-US" baseline="30000" dirty="0">
                <a:hlinkClick r:id="rId10"/>
              </a:rPr>
              <a:t>5</a:t>
            </a:r>
            <a:r>
              <a:rPr lang="en-US" dirty="0"/>
              <a:t>. Heredity was not evident except in two of their cases. Goldman </a:t>
            </a:r>
            <a:r>
              <a:rPr lang="en-US" i="1" dirty="0"/>
              <a:t>et al</a:t>
            </a:r>
            <a:r>
              <a:rPr lang="en-US" dirty="0"/>
              <a:t> reported the first large family with MCD showing that the disease was inherited with a </a:t>
            </a:r>
            <a:r>
              <a:rPr lang="en-US" dirty="0">
                <a:hlinkClick r:id="rId11" tooltip="Learn more about dominant trait from ScienceDirect's AI-generated Topic Pages"/>
              </a:rPr>
              <a:t>dominant trait</a:t>
            </a:r>
            <a:r>
              <a:rPr lang="en-US" dirty="0"/>
              <a:t>, either autosomal or X-linked</a:t>
            </a:r>
            <a:r>
              <a:rPr lang="en-US" baseline="30000" dirty="0">
                <a:hlinkClick r:id="rId12"/>
              </a:rPr>
              <a:t>6</a:t>
            </a:r>
            <a:r>
              <a:rPr lang="en-US" dirty="0"/>
              <a:t>. Mongeau </a:t>
            </a:r>
            <a:r>
              <a:rPr lang="en-US" i="1" dirty="0"/>
              <a:t>et al</a:t>
            </a:r>
            <a:r>
              <a:rPr lang="en-US" dirty="0"/>
              <a:t> published their own experience, proposing that MCD and </a:t>
            </a:r>
            <a:r>
              <a:rPr lang="en-US" dirty="0">
                <a:hlinkClick r:id="rId13" tooltip="Learn more about familial juvenile nephronophthisis from ScienceDirect's AI-generated Topic Pages"/>
              </a:rPr>
              <a:t>familial juvenile nephronophthisis</a:t>
            </a:r>
            <a:r>
              <a:rPr lang="en-US" dirty="0"/>
              <a:t> (NPH) were subcategories of the same disease entity, representing probably a toxic </a:t>
            </a:r>
            <a:r>
              <a:rPr lang="en-US" dirty="0">
                <a:hlinkClick r:id="rId14" tooltip="Learn more about nephropathy from ScienceDirect's AI-generated Topic Pages"/>
              </a:rPr>
              <a:t>nephropathy</a:t>
            </a:r>
            <a:r>
              <a:rPr lang="en-US" dirty="0"/>
              <a:t> that was transmitted as an inherited </a:t>
            </a:r>
            <a:r>
              <a:rPr lang="en-US" dirty="0">
                <a:hlinkClick r:id="rId15" tooltip="Learn more about metabolic error from ScienceDirect's AI-generated Topic Pages"/>
              </a:rPr>
              <a:t>metabolic error</a:t>
            </a:r>
            <a:r>
              <a:rPr lang="en-US" dirty="0"/>
              <a:t>. They also mentioned that macroscopic </a:t>
            </a:r>
            <a:r>
              <a:rPr lang="en-US" dirty="0">
                <a:hlinkClick r:id="rId16" tooltip="Learn more about renal cysts from ScienceDirect's AI-generated Topic Pages"/>
              </a:rPr>
              <a:t>renal cysts</a:t>
            </a:r>
            <a:r>
              <a:rPr lang="en-US" dirty="0"/>
              <a:t> were not essential for the diagnosis. This latter statement is still true today</a:t>
            </a:r>
            <a:r>
              <a:rPr lang="en-US" baseline="30000" dirty="0">
                <a:hlinkClick r:id="rId17"/>
              </a:rPr>
              <a:t>7</a:t>
            </a:r>
            <a:r>
              <a:rPr lang="en-US" dirty="0"/>
              <a:t>.</a:t>
            </a:r>
          </a:p>
          <a:p>
            <a:endParaRPr lang="en-US" dirty="0"/>
          </a:p>
        </p:txBody>
      </p:sp>
      <p:sp>
        <p:nvSpPr>
          <p:cNvPr id="4" name="Slide Number Placeholder 3"/>
          <p:cNvSpPr>
            <a:spLocks noGrp="1"/>
          </p:cNvSpPr>
          <p:nvPr>
            <p:ph type="sldNum" sz="quarter" idx="5"/>
          </p:nvPr>
        </p:nvSpPr>
        <p:spPr/>
        <p:txBody>
          <a:bodyPr/>
          <a:lstStyle/>
          <a:p>
            <a:fld id="{95F64D9D-BCDC-B844-9E50-E6E7850E0BF6}" type="slidenum">
              <a:rPr lang="en-US" smtClean="0"/>
              <a:t>9</a:t>
            </a:fld>
            <a:endParaRPr lang="en-US"/>
          </a:p>
        </p:txBody>
      </p:sp>
    </p:spTree>
    <p:extLst>
      <p:ext uri="{BB962C8B-B14F-4D97-AF65-F5344CB8AC3E}">
        <p14:creationId xmlns:p14="http://schemas.microsoft.com/office/powerpoint/2010/main" val="38291023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Knowing the mean familial age of kidney failure can be helpful in the management of patients and can be found in </a:t>
            </a:r>
            <a:r>
              <a:rPr lang="en-US" dirty="0">
                <a:hlinkClick r:id="rId3"/>
              </a:rPr>
              <a:t>Table 1</a:t>
            </a:r>
            <a:r>
              <a:rPr lang="en-US" dirty="0"/>
              <a:t> and Table S1. Further updates will be available at the </a:t>
            </a:r>
            <a:r>
              <a:rPr lang="en-US" i="1" dirty="0"/>
              <a:t>UMOD</a:t>
            </a:r>
            <a:r>
              <a:rPr lang="en-US" dirty="0"/>
              <a:t> Mutation Registry website.</a:t>
            </a:r>
            <a:r>
              <a:rPr lang="en-US" baseline="30000" dirty="0">
                <a:hlinkClick r:id="rId4"/>
              </a:rPr>
              <a:t>27</a:t>
            </a:r>
            <a:r>
              <a:rPr lang="en-US" dirty="0"/>
              <a:t> There are four pathogenic variants from large ancestral families that constitute 52% of US patients in the Wake Forest ADTKD registry (see </a:t>
            </a:r>
            <a:r>
              <a:rPr lang="en-US" dirty="0">
                <a:hlinkClick r:id="rId5"/>
              </a:rPr>
              <a:t>Figure 3</a:t>
            </a:r>
            <a:r>
              <a:rPr lang="en-US" dirty="0"/>
              <a:t> and </a:t>
            </a:r>
            <a:r>
              <a:rPr lang="en-US" dirty="0">
                <a:hlinkClick r:id="rId3"/>
              </a:rPr>
              <a:t>Table 1</a:t>
            </a:r>
            <a:r>
              <a:rPr lang="en-US" dirty="0"/>
              <a:t>). Families with these variants have an older mean age of kidney failure. The remaining 48% of patients in the registry have 86 different pathogenic variants.</a:t>
            </a:r>
          </a:p>
        </p:txBody>
      </p:sp>
      <p:sp>
        <p:nvSpPr>
          <p:cNvPr id="4" name="Slide Number Placeholder 3"/>
          <p:cNvSpPr>
            <a:spLocks noGrp="1"/>
          </p:cNvSpPr>
          <p:nvPr>
            <p:ph type="sldNum" sz="quarter" idx="5"/>
          </p:nvPr>
        </p:nvSpPr>
        <p:spPr/>
        <p:txBody>
          <a:bodyPr/>
          <a:lstStyle/>
          <a:p>
            <a:fld id="{95F64D9D-BCDC-B844-9E50-E6E7850E0BF6}" type="slidenum">
              <a:rPr lang="en-US" smtClean="0"/>
              <a:t>38</a:t>
            </a:fld>
            <a:endParaRPr lang="en-US"/>
          </a:p>
        </p:txBody>
      </p:sp>
    </p:spTree>
    <p:extLst>
      <p:ext uri="{BB962C8B-B14F-4D97-AF65-F5344CB8AC3E}">
        <p14:creationId xmlns:p14="http://schemas.microsoft.com/office/powerpoint/2010/main" val="38324278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a:solidFill>
                  <a:schemeClr val="tx1"/>
                </a:solidFill>
                <a:effectLst/>
                <a:latin typeface="+mn-lt"/>
                <a:ea typeface="+mn-ea"/>
                <a:cs typeface="+mn-cs"/>
              </a:rPr>
              <a:t>FIGURE 1: Pathophysiology of ADTKD-UMOD and ADTKD-MUC1. (A) Left panel: UMOD expression is restricted to the thick ascending</a:t>
            </a:r>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limb and the early DCT. Right panel: Cellular pathways activated by the expression of mutant UMOD (in cellular and murine studies as well</a:t>
            </a:r>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as patient biopsies) and its toxic accumulation in the ER. (B) Left panel: Mucin 1 expression along the entire distal tubule. Right panel: Cellular</a:t>
            </a:r>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pathways activated by the expression of mutant mucin 1 (in cellular and murine studies as well as patient biopsies) and its toxic accumulation</a:t>
            </a:r>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in the ERGIC.</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95F64D9D-BCDC-B844-9E50-E6E7850E0BF6}" type="slidenum">
              <a:rPr lang="en-US" smtClean="0"/>
              <a:t>43</a:t>
            </a:fld>
            <a:endParaRPr lang="en-US"/>
          </a:p>
        </p:txBody>
      </p:sp>
    </p:spTree>
    <p:extLst>
      <p:ext uri="{BB962C8B-B14F-4D97-AF65-F5344CB8AC3E}">
        <p14:creationId xmlns:p14="http://schemas.microsoft.com/office/powerpoint/2010/main" val="32044065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a:solidFill>
                  <a:schemeClr val="tx1"/>
                </a:solidFill>
                <a:effectLst/>
                <a:latin typeface="+mn-lt"/>
                <a:ea typeface="+mn-ea"/>
                <a:cs typeface="+mn-cs"/>
              </a:rPr>
              <a:t>Fig. 3 | Pathobiology of ADTKD- MUC1. a | Localization of mucin 1 in the distal nephron segments including the</a:t>
            </a:r>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thick ascending limb, distal convoluted tubule and collecting ducts. b | Mucin 1 is a heterodimeric membrane- based</a:t>
            </a:r>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protein lining the apical surface of epithelial cells in multiple organs. The protein is composed of an N- terminal</a:t>
            </a:r>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extracellular </a:t>
            </a:r>
            <a:r>
              <a:rPr lang="el-GR" sz="1200" i="1" kern="1200" dirty="0">
                <a:solidFill>
                  <a:schemeClr val="tx1"/>
                </a:solidFill>
                <a:effectLst/>
                <a:latin typeface="+mn-lt"/>
                <a:ea typeface="+mn-ea"/>
                <a:cs typeface="+mn-cs"/>
              </a:rPr>
              <a:t>α </a:t>
            </a:r>
            <a:r>
              <a:rPr lang="en-US" sz="1200" i="1" kern="1200" dirty="0">
                <a:solidFill>
                  <a:schemeClr val="tx1"/>
                </a:solidFill>
                <a:effectLst/>
                <a:latin typeface="+mn-lt"/>
                <a:ea typeface="+mn-ea"/>
                <a:cs typeface="+mn-cs"/>
              </a:rPr>
              <a:t>subunit containing a variable number of tandem repeat (VNTR) regions that encode 20 amino acids (AA),</a:t>
            </a:r>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which is important for extensive O- glycosylation, and C- terminal cytoplasmic </a:t>
            </a:r>
            <a:r>
              <a:rPr lang="el-GR" sz="1200" i="1" kern="1200" dirty="0">
                <a:solidFill>
                  <a:schemeClr val="tx1"/>
                </a:solidFill>
                <a:effectLst/>
                <a:latin typeface="+mn-lt"/>
                <a:ea typeface="+mn-ea"/>
                <a:cs typeface="+mn-cs"/>
              </a:rPr>
              <a:t>β </a:t>
            </a:r>
            <a:r>
              <a:rPr lang="en-US" sz="1200" i="1" kern="1200" dirty="0">
                <a:solidFill>
                  <a:schemeClr val="tx1"/>
                </a:solidFill>
                <a:effectLst/>
                <a:latin typeface="+mn-lt"/>
                <a:ea typeface="+mn-ea"/>
                <a:cs typeface="+mn-cs"/>
              </a:rPr>
              <a:t>subunits that anchor mucin 1 to the</a:t>
            </a:r>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cytoskeleton (this hypothetical interaction with the cytoskeleton is indicated with a question mark). The extracellular</a:t>
            </a:r>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domain is involved in the lubrication and protection of luminal epithelial surfaces and the intracellular domain is</a:t>
            </a:r>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involved in </a:t>
            </a:r>
            <a:r>
              <a:rPr lang="en-US" sz="1200" i="1" kern="1200" dirty="0" err="1">
                <a:solidFill>
                  <a:schemeClr val="tx1"/>
                </a:solidFill>
                <a:effectLst/>
                <a:latin typeface="+mn-lt"/>
                <a:ea typeface="+mn-ea"/>
                <a:cs typeface="+mn-cs"/>
              </a:rPr>
              <a:t>signalling</a:t>
            </a:r>
            <a:r>
              <a:rPr lang="en-US" sz="1200" i="1" kern="1200" dirty="0">
                <a:solidFill>
                  <a:schemeClr val="tx1"/>
                </a:solidFill>
                <a:effectLst/>
                <a:latin typeface="+mn-lt"/>
                <a:ea typeface="+mn-ea"/>
                <a:cs typeface="+mn-cs"/>
              </a:rPr>
              <a:t> through phosphorylation and protein–protein interactions73. c | The predicted structure of wildtype</a:t>
            </a:r>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mucin 1 (top) contains the signal peptide (SP) that drives co- translational translocation in the endoplasmic reticulum,</a:t>
            </a:r>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the VNTR region, a sperm protein, enterokinase and </a:t>
            </a:r>
            <a:r>
              <a:rPr lang="en-US" sz="1200" i="1" kern="1200" dirty="0" err="1">
                <a:solidFill>
                  <a:schemeClr val="tx1"/>
                </a:solidFill>
                <a:effectLst/>
                <a:latin typeface="+mn-lt"/>
                <a:ea typeface="+mn-ea"/>
                <a:cs typeface="+mn-cs"/>
              </a:rPr>
              <a:t>agrin</a:t>
            </a:r>
            <a:r>
              <a:rPr lang="en-US" sz="1200" i="1" kern="1200" dirty="0">
                <a:solidFill>
                  <a:schemeClr val="tx1"/>
                </a:solidFill>
                <a:effectLst/>
                <a:latin typeface="+mn-lt"/>
                <a:ea typeface="+mn-ea"/>
                <a:cs typeface="+mn-cs"/>
              </a:rPr>
              <a:t> (SEA) domain within which an auto- proteolytic cleavage</a:t>
            </a:r>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into the N- terminal extracellular </a:t>
            </a:r>
            <a:r>
              <a:rPr lang="el-GR" sz="1200" i="1" kern="1200" dirty="0">
                <a:solidFill>
                  <a:schemeClr val="tx1"/>
                </a:solidFill>
                <a:effectLst/>
                <a:latin typeface="+mn-lt"/>
                <a:ea typeface="+mn-ea"/>
                <a:cs typeface="+mn-cs"/>
              </a:rPr>
              <a:t>α </a:t>
            </a:r>
            <a:r>
              <a:rPr lang="en-US" sz="1200" i="1" kern="1200" dirty="0">
                <a:solidFill>
                  <a:schemeClr val="tx1"/>
                </a:solidFill>
                <a:effectLst/>
                <a:latin typeface="+mn-lt"/>
                <a:ea typeface="+mn-ea"/>
                <a:cs typeface="+mn-cs"/>
              </a:rPr>
              <a:t>subunit and C- terminal cytoplasmic </a:t>
            </a:r>
            <a:r>
              <a:rPr lang="el-GR" sz="1200" i="1" kern="1200" dirty="0">
                <a:solidFill>
                  <a:schemeClr val="tx1"/>
                </a:solidFill>
                <a:effectLst/>
                <a:latin typeface="+mn-lt"/>
                <a:ea typeface="+mn-ea"/>
                <a:cs typeface="+mn-cs"/>
              </a:rPr>
              <a:t>β </a:t>
            </a:r>
            <a:r>
              <a:rPr lang="en-US" sz="1200" i="1" kern="1200" dirty="0">
                <a:solidFill>
                  <a:schemeClr val="tx1"/>
                </a:solidFill>
                <a:effectLst/>
                <a:latin typeface="+mn-lt"/>
                <a:ea typeface="+mn-ea"/>
                <a:cs typeface="+mn-cs"/>
              </a:rPr>
              <a:t>subunit forms a heterodimeric mucin 1</a:t>
            </a:r>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complex, and a hydrophobic transmembrane (TM) domain that embeds mucin 1 into the plasma membrane of epithelial</a:t>
            </a:r>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cells. The mutated protein, MUC1fs (bottom), contains the SP, part of the wild- type VNTR and a new VNTR segment</a:t>
            </a:r>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(green boxes) after the frameshift mutation (triangle). MUC1fs lacks all C- terminal information needed for posttranslational</a:t>
            </a:r>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processing, cellular </a:t>
            </a:r>
            <a:r>
              <a:rPr lang="en-US" sz="1200" i="1" kern="1200" dirty="0" err="1">
                <a:solidFill>
                  <a:schemeClr val="tx1"/>
                </a:solidFill>
                <a:effectLst/>
                <a:latin typeface="+mn-lt"/>
                <a:ea typeface="+mn-ea"/>
                <a:cs typeface="+mn-cs"/>
              </a:rPr>
              <a:t>signalling</a:t>
            </a:r>
            <a:r>
              <a:rPr lang="en-US" sz="1200" i="1" kern="1200" dirty="0">
                <a:solidFill>
                  <a:schemeClr val="tx1"/>
                </a:solidFill>
                <a:effectLst/>
                <a:latin typeface="+mn-lt"/>
                <a:ea typeface="+mn-ea"/>
                <a:cs typeface="+mn-cs"/>
              </a:rPr>
              <a:t>, membrane targeting and recycling of mucin 1. Part b adapted with</a:t>
            </a:r>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permission from ref.13,</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95F64D9D-BCDC-B844-9E50-E6E7850E0BF6}" type="slidenum">
              <a:rPr lang="en-US" smtClean="0"/>
              <a:t>47</a:t>
            </a:fld>
            <a:endParaRPr lang="en-US"/>
          </a:p>
        </p:txBody>
      </p:sp>
    </p:spTree>
    <p:extLst>
      <p:ext uri="{BB962C8B-B14F-4D97-AF65-F5344CB8AC3E}">
        <p14:creationId xmlns:p14="http://schemas.microsoft.com/office/powerpoint/2010/main" val="2478480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DA69A6-A681-B43D-C15C-FDC6FF36E13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69B6D0E-3238-6BD7-272A-A1D00477CAF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A398865-E960-AAEF-72AE-DC22BA4B278D}"/>
              </a:ext>
            </a:extLst>
          </p:cNvPr>
          <p:cNvSpPr>
            <a:spLocks noGrp="1"/>
          </p:cNvSpPr>
          <p:nvPr>
            <p:ph type="body" idx="1"/>
          </p:nvPr>
        </p:nvSpPr>
        <p:spPr/>
        <p:txBody>
          <a:bodyPr/>
          <a:lstStyle/>
          <a:p>
            <a:r>
              <a:rPr lang="en-US" sz="1200" i="1" kern="1200" dirty="0">
                <a:solidFill>
                  <a:schemeClr val="tx1"/>
                </a:solidFill>
                <a:effectLst/>
                <a:latin typeface="+mn-lt"/>
                <a:ea typeface="+mn-ea"/>
                <a:cs typeface="+mn-cs"/>
              </a:rPr>
              <a:t>Fig. 5 | Pathobiology of ADTKD- REN. a | Renin is expressed in the juxtaglomerular cells of the nephron. b | The predicted</a:t>
            </a:r>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structure of </a:t>
            </a:r>
            <a:r>
              <a:rPr lang="en-US" sz="1200" i="1" kern="1200" dirty="0" err="1">
                <a:solidFill>
                  <a:schemeClr val="tx1"/>
                </a:solidFill>
                <a:effectLst/>
                <a:latin typeface="+mn-lt"/>
                <a:ea typeface="+mn-ea"/>
                <a:cs typeface="+mn-cs"/>
              </a:rPr>
              <a:t>preprorenin</a:t>
            </a:r>
            <a:r>
              <a:rPr lang="en-US" sz="1200" i="1" kern="1200" dirty="0">
                <a:solidFill>
                  <a:schemeClr val="tx1"/>
                </a:solidFill>
                <a:effectLst/>
                <a:latin typeface="+mn-lt"/>
                <a:ea typeface="+mn-ea"/>
                <a:cs typeface="+mn-cs"/>
              </a:rPr>
              <a:t> contains a signal peptide (SP) that drives co- translational translocation, a </a:t>
            </a:r>
            <a:r>
              <a:rPr lang="en-US" sz="1200" i="1" kern="1200" dirty="0" err="1">
                <a:solidFill>
                  <a:schemeClr val="tx1"/>
                </a:solidFill>
                <a:effectLst/>
                <a:latin typeface="+mn-lt"/>
                <a:ea typeface="+mn-ea"/>
                <a:cs typeface="+mn-cs"/>
              </a:rPr>
              <a:t>propeptide</a:t>
            </a:r>
            <a:r>
              <a:rPr lang="en-US" sz="1200" i="1" kern="1200" dirty="0">
                <a:solidFill>
                  <a:schemeClr val="tx1"/>
                </a:solidFill>
                <a:effectLst/>
                <a:latin typeface="+mn-lt"/>
                <a:ea typeface="+mn-ea"/>
                <a:cs typeface="+mn-cs"/>
              </a:rPr>
              <a:t> that</a:t>
            </a:r>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regulates renin activity and the mature renin that is formed upon proteolytic cleavage of prorenin. </a:t>
            </a:r>
            <a:r>
              <a:rPr lang="en-US" sz="1200" i="1" kern="1200" dirty="0" err="1">
                <a:solidFill>
                  <a:schemeClr val="tx1"/>
                </a:solidFill>
                <a:effectLst/>
                <a:latin typeface="+mn-lt"/>
                <a:ea typeface="+mn-ea"/>
                <a:cs typeface="+mn-cs"/>
              </a:rPr>
              <a:t>Preprorenin</a:t>
            </a:r>
            <a:r>
              <a:rPr lang="en-US" sz="1200" i="1" kern="1200" dirty="0">
                <a:solidFill>
                  <a:schemeClr val="tx1"/>
                </a:solidFill>
                <a:effectLst/>
                <a:latin typeface="+mn-lt"/>
                <a:ea typeface="+mn-ea"/>
                <a:cs typeface="+mn-cs"/>
              </a:rPr>
              <a:t> is</a:t>
            </a:r>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specifically expressed in juxtaglomerular cells of the kidney. The REN subtype of autosomal dominant tubulointerstitial</a:t>
            </a:r>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kidney disease (ADTKD- REN) is caused by dominant mutations in the SP sequence of </a:t>
            </a:r>
            <a:r>
              <a:rPr lang="en-US" sz="1200" i="1" kern="1200" dirty="0" err="1">
                <a:solidFill>
                  <a:schemeClr val="tx1"/>
                </a:solidFill>
                <a:effectLst/>
                <a:latin typeface="+mn-lt"/>
                <a:ea typeface="+mn-ea"/>
                <a:cs typeface="+mn-cs"/>
              </a:rPr>
              <a:t>preprorenin</a:t>
            </a:r>
            <a:r>
              <a:rPr lang="en-US" sz="1200" i="1" kern="1200" dirty="0">
                <a:solidFill>
                  <a:schemeClr val="tx1"/>
                </a:solidFill>
                <a:effectLst/>
                <a:latin typeface="+mn-lt"/>
                <a:ea typeface="+mn-ea"/>
                <a:cs typeface="+mn-cs"/>
              </a:rPr>
              <a:t> affecting synthesis,</a:t>
            </a:r>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glycosylation and secretion of prorenin and mature renin. In the short term, the mutations lead to </a:t>
            </a:r>
            <a:r>
              <a:rPr lang="en-US" sz="1200" i="1" kern="1200" dirty="0" err="1">
                <a:solidFill>
                  <a:schemeClr val="tx1"/>
                </a:solidFill>
                <a:effectLst/>
                <a:latin typeface="+mn-lt"/>
                <a:ea typeface="+mn-ea"/>
                <a:cs typeface="+mn-cs"/>
              </a:rPr>
              <a:t>hyporeninaemic</a:t>
            </a:r>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hypoaldosteronism and </a:t>
            </a:r>
            <a:r>
              <a:rPr lang="en-US" sz="1200" i="1" kern="1200" dirty="0" err="1">
                <a:solidFill>
                  <a:schemeClr val="tx1"/>
                </a:solidFill>
                <a:effectLst/>
                <a:latin typeface="+mn-lt"/>
                <a:ea typeface="+mn-ea"/>
                <a:cs typeface="+mn-cs"/>
              </a:rPr>
              <a:t>anaemia</a:t>
            </a:r>
            <a:r>
              <a:rPr lang="en-US" sz="1200" i="1" kern="1200" dirty="0">
                <a:solidFill>
                  <a:schemeClr val="tx1"/>
                </a:solidFill>
                <a:effectLst/>
                <a:latin typeface="+mn-lt"/>
                <a:ea typeface="+mn-ea"/>
                <a:cs typeface="+mn-cs"/>
              </a:rPr>
              <a:t>. In the long term, the expression of the mutated protein is thought to cause endoplasmic</a:t>
            </a:r>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reticulum stress, which affects the viability of juxtaglomerular cells and causes a slowly progressive tubular atrophy,</a:t>
            </a:r>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glomerular scarring and interstitial fibrosis. ACE, angiotensin converting enzyme.</a:t>
            </a:r>
            <a:endParaRPr lang="en-US" sz="1200" kern="1200" dirty="0">
              <a:solidFill>
                <a:schemeClr val="tx1"/>
              </a:solidFill>
              <a:effectLst/>
              <a:latin typeface="+mn-lt"/>
              <a:ea typeface="+mn-ea"/>
              <a:cs typeface="+mn-cs"/>
            </a:endParaRPr>
          </a:p>
          <a:p>
            <a:endParaRPr lang="en-US" dirty="0"/>
          </a:p>
        </p:txBody>
      </p:sp>
      <p:sp>
        <p:nvSpPr>
          <p:cNvPr id="4" name="Slide Number Placeholder 3">
            <a:extLst>
              <a:ext uri="{FF2B5EF4-FFF2-40B4-BE49-F238E27FC236}">
                <a16:creationId xmlns:a16="http://schemas.microsoft.com/office/drawing/2014/main" id="{41C65CD2-272E-148F-15A3-DD8B99727166}"/>
              </a:ext>
            </a:extLst>
          </p:cNvPr>
          <p:cNvSpPr>
            <a:spLocks noGrp="1"/>
          </p:cNvSpPr>
          <p:nvPr>
            <p:ph type="sldNum" sz="quarter" idx="5"/>
          </p:nvPr>
        </p:nvSpPr>
        <p:spPr/>
        <p:txBody>
          <a:bodyPr/>
          <a:lstStyle/>
          <a:p>
            <a:fld id="{95F64D9D-BCDC-B844-9E50-E6E7850E0BF6}" type="slidenum">
              <a:rPr lang="en-US" smtClean="0"/>
              <a:t>53</a:t>
            </a:fld>
            <a:endParaRPr lang="en-US"/>
          </a:p>
        </p:txBody>
      </p:sp>
    </p:spTree>
    <p:extLst>
      <p:ext uri="{BB962C8B-B14F-4D97-AF65-F5344CB8AC3E}">
        <p14:creationId xmlns:p14="http://schemas.microsoft.com/office/powerpoint/2010/main" val="12288865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Genetic testing for ADTKD-</a:t>
            </a:r>
            <a:r>
              <a:rPr lang="en-US" i="1" dirty="0"/>
              <a:t>APOA4</a:t>
            </a:r>
            <a:r>
              <a:rPr lang="en-US" dirty="0"/>
              <a:t> is definitive. This condition has only recently been described and may or may not be part of multi-gene panels but is available at the Resources for ADTKD website.</a:t>
            </a:r>
            <a:r>
              <a:rPr lang="en-US" baseline="30000" dirty="0">
                <a:hlinkClick r:id="rId3"/>
              </a:rPr>
              <a:t>28</a:t>
            </a:r>
            <a:r>
              <a:rPr lang="en-US" dirty="0"/>
              <a:t> Kidney biopsies may reveal medullary amyloid, and staining can be carried out for ApoA4 (see </a:t>
            </a:r>
            <a:r>
              <a:rPr lang="en-US" dirty="0">
                <a:hlinkClick r:id="rId4"/>
              </a:rPr>
              <a:t>Figure 1</a:t>
            </a:r>
            <a:r>
              <a:rPr lang="en-US" dirty="0"/>
              <a:t>D).</a:t>
            </a:r>
            <a:r>
              <a:rPr lang="en-US" baseline="30000" dirty="0">
                <a:hlinkClick r:id="rId3"/>
              </a:rPr>
              <a:t>58</a:t>
            </a:r>
            <a:r>
              <a:rPr lang="en-US" dirty="0"/>
              <a:t> However, most percutaneous kidney biopsies contain only renal cortex, and therefore medullary amyloid is often not identified on biopsy in patients with ADTKD-</a:t>
            </a:r>
            <a:r>
              <a:rPr lang="en-US" i="1" dirty="0"/>
              <a:t>APOA4</a:t>
            </a:r>
            <a:r>
              <a:rPr lang="en-US" dirty="0"/>
              <a:t>.</a:t>
            </a:r>
            <a:r>
              <a:rPr lang="en-US" baseline="30000" dirty="0">
                <a:hlinkClick r:id="rId3"/>
              </a:rPr>
              <a:t>58</a:t>
            </a:r>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Some may prefer the term autosomal dominant medullary amyloidosis due to </a:t>
            </a:r>
            <a:r>
              <a:rPr lang="en-US" i="1" dirty="0"/>
              <a:t>APOA4</a:t>
            </a:r>
            <a:r>
              <a:rPr lang="en-US" dirty="0"/>
              <a:t> pathogenic variants. We prefer the clinical term ADTKD-</a:t>
            </a:r>
            <a:r>
              <a:rPr lang="en-US" i="1" dirty="0"/>
              <a:t>APOA4</a:t>
            </a:r>
            <a:r>
              <a:rPr lang="en-US" dirty="0"/>
              <a:t> as medullary amyloidosis will not be identified in the vast majority of patients, and the term amyloidosis is confusing to patients and may lead to anxiety when patients search “amyloidosis” on the Internet. As with other genetic conditions, it is critically important that affected individuals learn the name of the affected gene, as disease nomenclature can change over time.</a:t>
            </a:r>
          </a:p>
          <a:p>
            <a:endParaRPr lang="en-US" dirty="0"/>
          </a:p>
        </p:txBody>
      </p:sp>
      <p:sp>
        <p:nvSpPr>
          <p:cNvPr id="4" name="Slide Number Placeholder 3"/>
          <p:cNvSpPr>
            <a:spLocks noGrp="1"/>
          </p:cNvSpPr>
          <p:nvPr>
            <p:ph type="sldNum" sz="quarter" idx="5"/>
          </p:nvPr>
        </p:nvSpPr>
        <p:spPr/>
        <p:txBody>
          <a:bodyPr/>
          <a:lstStyle/>
          <a:p>
            <a:fld id="{95F64D9D-BCDC-B844-9E50-E6E7850E0BF6}" type="slidenum">
              <a:rPr lang="en-US" smtClean="0"/>
              <a:t>59</a:t>
            </a:fld>
            <a:endParaRPr lang="en-US"/>
          </a:p>
        </p:txBody>
      </p:sp>
    </p:spTree>
    <p:extLst>
      <p:ext uri="{BB962C8B-B14F-4D97-AF65-F5344CB8AC3E}">
        <p14:creationId xmlns:p14="http://schemas.microsoft.com/office/powerpoint/2010/main" val="180263022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BF5FE0-C937-2504-009D-D399C4095C6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5C06D09-CAEA-729F-9E42-BE6F681CC48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D850CA7-2CFA-F0FC-D70F-134F86562DD1}"/>
              </a:ext>
            </a:extLst>
          </p:cNvPr>
          <p:cNvSpPr>
            <a:spLocks noGrp="1"/>
          </p:cNvSpPr>
          <p:nvPr>
            <p:ph type="body" idx="1"/>
          </p:nvPr>
        </p:nvSpPr>
        <p:spPr/>
        <p:txBody>
          <a:bodyPr/>
          <a:lstStyle/>
          <a:p>
            <a:r>
              <a:rPr lang="en-US" sz="1200" i="1" kern="1200" dirty="0">
                <a:solidFill>
                  <a:schemeClr val="tx1"/>
                </a:solidFill>
                <a:effectLst/>
                <a:latin typeface="+mn-lt"/>
                <a:ea typeface="+mn-ea"/>
                <a:cs typeface="+mn-cs"/>
              </a:rPr>
              <a:t>Fig. 7 | ER stress and unfolded protein response in ADTKD. During biosynthesis, uromodulin, mucin 1 and renin,</a:t>
            </a:r>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which are glycosylated secretory proteins expressed in the kidney, need to be co- translationally translocated into the</a:t>
            </a:r>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endoplasmic reticulum (ER). This process is initiated in the cytoplasm by interaction of the signal sequence of the nascent</a:t>
            </a:r>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protein with the signal recognition particle (SRP) and proceeds further via interaction of the protein translating complex</a:t>
            </a:r>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with SRP receptor and SEC61 complex, which is a membrane channel through which the protein is transferred into the</a:t>
            </a:r>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ER lumen. In the ER, the nascent protein undergoes a series of modifications including removal of the signal peptide by</a:t>
            </a:r>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signal peptidase, N- glycosylation, disulfide bond formation, and oxidoreductase- mediated and chaperone- mediated</a:t>
            </a:r>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folding. Properly modified and folded proteins then exit the ER and enter the Golgi and secretory pathway. Abnormalities</a:t>
            </a:r>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in this process induce ER stress and the unfolded protein response. For example, in the UMOD subtype of autosomal</a:t>
            </a:r>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dominant tubulointerstitial kidney disease (ADTKD- UMOD), mutations affect uromodulin folding and mutant protein</a:t>
            </a:r>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accumulates in the ER lumen. In ADTKD- MUC1, the frameshift mutations lead to production of an abnormal MUC1fs</a:t>
            </a:r>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protein in the ER and to its retention along the secretory pathway. In ADTKD- REN, mutations in the signal peptide impair</a:t>
            </a:r>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ER translocation and processing of </a:t>
            </a:r>
            <a:r>
              <a:rPr lang="en-US" sz="1200" i="1" kern="1200" dirty="0" err="1">
                <a:solidFill>
                  <a:schemeClr val="tx1"/>
                </a:solidFill>
                <a:effectLst/>
                <a:latin typeface="+mn-lt"/>
                <a:ea typeface="+mn-ea"/>
                <a:cs typeface="+mn-cs"/>
              </a:rPr>
              <a:t>preprorenin</a:t>
            </a:r>
            <a:r>
              <a:rPr lang="en-US" sz="1200" i="1" kern="1200" dirty="0">
                <a:solidFill>
                  <a:schemeClr val="tx1"/>
                </a:solidFill>
                <a:effectLst/>
                <a:latin typeface="+mn-lt"/>
                <a:ea typeface="+mn-ea"/>
                <a:cs typeface="+mn-cs"/>
              </a:rPr>
              <a:t> and result in deficient prorenin and renin secretion. In ADTKD- SEC61A1,</a:t>
            </a:r>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mutations affect the integrity of the plug domain or the constriction ring to disrupt </a:t>
            </a:r>
            <a:r>
              <a:rPr lang="en-US" sz="1200" i="1" kern="1200" dirty="0" err="1">
                <a:solidFill>
                  <a:schemeClr val="tx1"/>
                </a:solidFill>
                <a:effectLst/>
                <a:latin typeface="+mn-lt"/>
                <a:ea typeface="+mn-ea"/>
                <a:cs typeface="+mn-cs"/>
              </a:rPr>
              <a:t>translocon</a:t>
            </a:r>
            <a:r>
              <a:rPr lang="en-US" sz="1200" i="1" kern="1200" dirty="0">
                <a:solidFill>
                  <a:schemeClr val="tx1"/>
                </a:solidFill>
                <a:effectLst/>
                <a:latin typeface="+mn-lt"/>
                <a:ea typeface="+mn-ea"/>
                <a:cs typeface="+mn-cs"/>
              </a:rPr>
              <a:t> pore function, leading</a:t>
            </a:r>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to aggregation of mutated SEC61</a:t>
            </a:r>
            <a:r>
              <a:rPr lang="el-GR" sz="1200" i="1" kern="1200" dirty="0">
                <a:solidFill>
                  <a:schemeClr val="tx1"/>
                </a:solidFill>
                <a:effectLst/>
                <a:latin typeface="+mn-lt"/>
                <a:ea typeface="+mn-ea"/>
                <a:cs typeface="+mn-cs"/>
              </a:rPr>
              <a:t>α </a:t>
            </a:r>
            <a:r>
              <a:rPr lang="en-US" sz="1200" i="1" kern="1200" dirty="0">
                <a:solidFill>
                  <a:schemeClr val="tx1"/>
                </a:solidFill>
                <a:effectLst/>
                <a:latin typeface="+mn-lt"/>
                <a:ea typeface="+mn-ea"/>
                <a:cs typeface="+mn-cs"/>
              </a:rPr>
              <a:t>in the ER and partial </a:t>
            </a:r>
            <a:r>
              <a:rPr lang="en-US" sz="1200" i="1" kern="1200" dirty="0" err="1">
                <a:solidFill>
                  <a:schemeClr val="tx1"/>
                </a:solidFill>
                <a:effectLst/>
                <a:latin typeface="+mn-lt"/>
                <a:ea typeface="+mn-ea"/>
                <a:cs typeface="+mn-cs"/>
              </a:rPr>
              <a:t>mislocalization</a:t>
            </a:r>
            <a:r>
              <a:rPr lang="en-US" sz="1200" i="1" kern="1200" dirty="0">
                <a:solidFill>
                  <a:schemeClr val="tx1"/>
                </a:solidFill>
                <a:effectLst/>
                <a:latin typeface="+mn-lt"/>
                <a:ea typeface="+mn-ea"/>
                <a:cs typeface="+mn-cs"/>
              </a:rPr>
              <a:t> of mutant SEC61</a:t>
            </a:r>
            <a:r>
              <a:rPr lang="el-GR" sz="1200" i="1" kern="1200" dirty="0">
                <a:solidFill>
                  <a:schemeClr val="tx1"/>
                </a:solidFill>
                <a:effectLst/>
                <a:latin typeface="+mn-lt"/>
                <a:ea typeface="+mn-ea"/>
                <a:cs typeface="+mn-cs"/>
              </a:rPr>
              <a:t>α </a:t>
            </a:r>
            <a:r>
              <a:rPr lang="en-US" sz="1200" i="1" kern="1200" dirty="0">
                <a:solidFill>
                  <a:schemeClr val="tx1"/>
                </a:solidFill>
                <a:effectLst/>
                <a:latin typeface="+mn-lt"/>
                <a:ea typeface="+mn-ea"/>
                <a:cs typeface="+mn-cs"/>
              </a:rPr>
              <a:t>to the Golgi and ER–Golgi</a:t>
            </a:r>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intermediate compartment. This abnormal </a:t>
            </a:r>
            <a:r>
              <a:rPr lang="en-US" sz="1200" i="1" kern="1200" dirty="0" err="1">
                <a:solidFill>
                  <a:schemeClr val="tx1"/>
                </a:solidFill>
                <a:effectLst/>
                <a:latin typeface="+mn-lt"/>
                <a:ea typeface="+mn-ea"/>
                <a:cs typeface="+mn-cs"/>
              </a:rPr>
              <a:t>translocon</a:t>
            </a:r>
            <a:r>
              <a:rPr lang="en-US" sz="1200" i="1" kern="1200" dirty="0">
                <a:solidFill>
                  <a:schemeClr val="tx1"/>
                </a:solidFill>
                <a:effectLst/>
                <a:latin typeface="+mn-lt"/>
                <a:ea typeface="+mn-ea"/>
                <a:cs typeface="+mn-cs"/>
              </a:rPr>
              <a:t> function affects production of many proteins, potentially including</a:t>
            </a:r>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uromodulin, mucin 1 and renin. The potential link between ER stress and ADTKD is supported by the recent identification</a:t>
            </a:r>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of heterozygous mutations in DNAJB11 (ref.13), a key chaperone of the ER quality control mechanism. RER, rough</a:t>
            </a:r>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endoplasmic reticulum.</a:t>
            </a:r>
            <a:endParaRPr lang="en-US" sz="1200" kern="1200" dirty="0">
              <a:solidFill>
                <a:schemeClr val="tx1"/>
              </a:solidFill>
              <a:effectLst/>
              <a:latin typeface="+mn-lt"/>
              <a:ea typeface="+mn-ea"/>
              <a:cs typeface="+mn-cs"/>
            </a:endParaRPr>
          </a:p>
          <a:p>
            <a:endParaRPr lang="en-US" dirty="0"/>
          </a:p>
        </p:txBody>
      </p:sp>
      <p:sp>
        <p:nvSpPr>
          <p:cNvPr id="4" name="Slide Number Placeholder 3">
            <a:extLst>
              <a:ext uri="{FF2B5EF4-FFF2-40B4-BE49-F238E27FC236}">
                <a16:creationId xmlns:a16="http://schemas.microsoft.com/office/drawing/2014/main" id="{59CAED29-6E1F-E9E2-8E2F-77D18A567A6C}"/>
              </a:ext>
            </a:extLst>
          </p:cNvPr>
          <p:cNvSpPr>
            <a:spLocks noGrp="1"/>
          </p:cNvSpPr>
          <p:nvPr>
            <p:ph type="sldNum" sz="quarter" idx="5"/>
          </p:nvPr>
        </p:nvSpPr>
        <p:spPr/>
        <p:txBody>
          <a:bodyPr/>
          <a:lstStyle/>
          <a:p>
            <a:fld id="{95F64D9D-BCDC-B844-9E50-E6E7850E0BF6}" type="slidenum">
              <a:rPr lang="en-US" smtClean="0"/>
              <a:t>66</a:t>
            </a:fld>
            <a:endParaRPr lang="en-US"/>
          </a:p>
        </p:txBody>
      </p:sp>
    </p:spTree>
    <p:extLst>
      <p:ext uri="{BB962C8B-B14F-4D97-AF65-F5344CB8AC3E}">
        <p14:creationId xmlns:p14="http://schemas.microsoft.com/office/powerpoint/2010/main" val="4409056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Table 1</a:t>
            </a:r>
          </a:p>
          <a:p>
            <a:endParaRPr lang="en-US" dirty="0"/>
          </a:p>
          <a:p>
            <a:r>
              <a:rPr lang="en-US" dirty="0"/>
              <a:t>Consensus classification endorsed by Kidney Disease Improving Global Outcomes1 . ADTKD, autosomal dominant tubulointerstitial kidney disease; DCT, distal convoluted tubule; ER, endoplasmic reticulum; OMIM, Online Mendelian Inheritance in Man; TAL, thick ascending limb (of the loop of Henle). a The term ADTKD-NOS (not otherwise specified) refers to all ADTKD cases not tested or for which genetic testing did not provide conclusive results. This category also includes additional ADTKD subtypes for which the causal mutated gene is yet to be identified. For example, mutations in DNAJB11 have been associated with some features of ADTKD, such as non-enlarged cystic kidneys and progressive interstitial fibrosis, suggesting that they could underlie a new ADTKD subtype13.</a:t>
            </a:r>
          </a:p>
        </p:txBody>
      </p:sp>
      <p:sp>
        <p:nvSpPr>
          <p:cNvPr id="4" name="Slide Number Placeholder 3"/>
          <p:cNvSpPr>
            <a:spLocks noGrp="1"/>
          </p:cNvSpPr>
          <p:nvPr>
            <p:ph type="sldNum" sz="quarter" idx="5"/>
          </p:nvPr>
        </p:nvSpPr>
        <p:spPr/>
        <p:txBody>
          <a:bodyPr/>
          <a:lstStyle/>
          <a:p>
            <a:fld id="{05C25A47-91FF-794F-9753-8F8539F946BE}" type="slidenum">
              <a:rPr lang="en-US" smtClean="0"/>
              <a:t>84</a:t>
            </a:fld>
            <a:endParaRPr lang="en-US"/>
          </a:p>
        </p:txBody>
      </p:sp>
    </p:spTree>
    <p:extLst>
      <p:ext uri="{BB962C8B-B14F-4D97-AF65-F5344CB8AC3E}">
        <p14:creationId xmlns:p14="http://schemas.microsoft.com/office/powerpoint/2010/main" val="418423898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B32517-E911-F1FA-B46F-027FA3EB8F3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1E93BFF-20B7-DA09-AEC8-B1E3CD35514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783C03B-525D-DE82-FEB5-B21BAACA80D2}"/>
              </a:ext>
            </a:extLst>
          </p:cNvPr>
          <p:cNvSpPr>
            <a:spLocks noGrp="1"/>
          </p:cNvSpPr>
          <p:nvPr>
            <p:ph type="body" idx="1"/>
          </p:nvPr>
        </p:nvSpPr>
        <p:spPr/>
        <p:txBody>
          <a:bodyPr/>
          <a:lstStyle/>
          <a:p>
            <a:r>
              <a:rPr lang="en-US" sz="1200" i="1" kern="1200" dirty="0">
                <a:solidFill>
                  <a:schemeClr val="tx1"/>
                </a:solidFill>
                <a:effectLst/>
                <a:latin typeface="+mn-lt"/>
                <a:ea typeface="+mn-ea"/>
                <a:cs typeface="+mn-cs"/>
              </a:rPr>
              <a:t>Fig. 1 | Function of uromodulin. a | Uromodulin is produced in the thick ascending</a:t>
            </a:r>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limb (TAL) of the loop of Henle, a tubular segment involved in the reabsorption of sodium</a:t>
            </a:r>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chloride (NaCl) and divalent cations but impermeable to water. The salt reabsorption is</a:t>
            </a:r>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mediated by the apical co- transporter solute carrier family 12 member 1 (commonly</a:t>
            </a:r>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known as NKCC2), the basolateral sodium pump (Na+/K+-ATPase) and the complex</a:t>
            </a:r>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formed of chloride channel </a:t>
            </a:r>
            <a:r>
              <a:rPr lang="en-US" sz="1200" i="1" kern="1200" dirty="0" err="1">
                <a:solidFill>
                  <a:schemeClr val="tx1"/>
                </a:solidFill>
                <a:effectLst/>
                <a:latin typeface="+mn-lt"/>
                <a:ea typeface="+mn-ea"/>
                <a:cs typeface="+mn-cs"/>
              </a:rPr>
              <a:t>ClC</a:t>
            </a:r>
            <a:r>
              <a:rPr lang="en-US" sz="1200" i="1" kern="1200" dirty="0">
                <a:solidFill>
                  <a:schemeClr val="tx1"/>
                </a:solidFill>
                <a:effectLst/>
                <a:latin typeface="+mn-lt"/>
                <a:ea typeface="+mn-ea"/>
                <a:cs typeface="+mn-cs"/>
              </a:rPr>
              <a:t>–</a:t>
            </a:r>
            <a:r>
              <a:rPr lang="en-US" sz="1200" i="1" kern="1200" dirty="0" err="1">
                <a:solidFill>
                  <a:schemeClr val="tx1"/>
                </a:solidFill>
                <a:effectLst/>
                <a:latin typeface="+mn-lt"/>
                <a:ea typeface="+mn-ea"/>
                <a:cs typeface="+mn-cs"/>
              </a:rPr>
              <a:t>Kb</a:t>
            </a:r>
            <a:r>
              <a:rPr lang="en-US" sz="1200" i="1" kern="1200" dirty="0">
                <a:solidFill>
                  <a:schemeClr val="tx1"/>
                </a:solidFill>
                <a:effectLst/>
                <a:latin typeface="+mn-lt"/>
                <a:ea typeface="+mn-ea"/>
                <a:cs typeface="+mn-cs"/>
              </a:rPr>
              <a:t> and the accessory protein </a:t>
            </a:r>
            <a:r>
              <a:rPr lang="en-US" sz="1200" i="1" kern="1200" dirty="0" err="1">
                <a:solidFill>
                  <a:schemeClr val="tx1"/>
                </a:solidFill>
                <a:effectLst/>
                <a:latin typeface="+mn-lt"/>
                <a:ea typeface="+mn-ea"/>
                <a:cs typeface="+mn-cs"/>
              </a:rPr>
              <a:t>Barttin</a:t>
            </a:r>
            <a:r>
              <a:rPr lang="en-US" sz="1200" i="1" kern="1200" dirty="0">
                <a:solidFill>
                  <a:schemeClr val="tx1"/>
                </a:solidFill>
                <a:effectLst/>
                <a:latin typeface="+mn-lt"/>
                <a:ea typeface="+mn-ea"/>
                <a:cs typeface="+mn-cs"/>
              </a:rPr>
              <a:t>. The apical</a:t>
            </a:r>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recycling of potassium (K+) ions via the channel ATP- sensitive inward rectifier potassium</a:t>
            </a:r>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channel 1 (commonly known as ROMK) generates a lumen- positive transepithelial</a:t>
            </a:r>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voltage (positive (+) charge), which drives the paracellular reabsorption of monovalent</a:t>
            </a:r>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and divalent cations (including calcium (Ca2+) and magnesium (Mg2+)) to the basolateral</a:t>
            </a:r>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space (negative (–) charge). The urinary secretion of uromodulin depends on physiological</a:t>
            </a:r>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cleavage by the serine protease hepsin154, and is modulated by the activity of the </a:t>
            </a:r>
            <a:r>
              <a:rPr lang="en-US" sz="1200" i="1" kern="1200" dirty="0" err="1">
                <a:solidFill>
                  <a:schemeClr val="tx1"/>
                </a:solidFill>
                <a:effectLst/>
                <a:latin typeface="+mn-lt"/>
                <a:ea typeface="+mn-ea"/>
                <a:cs typeface="+mn-cs"/>
              </a:rPr>
              <a:t>calciumsensing</a:t>
            </a:r>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receptor (</a:t>
            </a:r>
            <a:r>
              <a:rPr lang="en-US" sz="1200" i="1" kern="1200" dirty="0" err="1">
                <a:solidFill>
                  <a:schemeClr val="tx1"/>
                </a:solidFill>
                <a:effectLst/>
                <a:latin typeface="+mn-lt"/>
                <a:ea typeface="+mn-ea"/>
                <a:cs typeface="+mn-cs"/>
              </a:rPr>
              <a:t>CaSR</a:t>
            </a:r>
            <a:r>
              <a:rPr lang="en-US" sz="1200" i="1" kern="1200" dirty="0">
                <a:solidFill>
                  <a:schemeClr val="tx1"/>
                </a:solidFill>
                <a:effectLst/>
                <a:latin typeface="+mn-lt"/>
                <a:ea typeface="+mn-ea"/>
                <a:cs typeface="+mn-cs"/>
              </a:rPr>
              <a:t>) operating at the basolateral side of TAL cells155. Immunogold</a:t>
            </a:r>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labelling studies have shown that uromodulin is present in vesicles close to the basement</a:t>
            </a:r>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membrane of TAL cells37. However, the mechanism by which a small fraction of the</a:t>
            </a:r>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produced uromodulin is targeted to the basolateral membrane and then to the blood</a:t>
            </a:r>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remains unknown. Proteolytic cleavage is required for monomeric uromodulin to</a:t>
            </a:r>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assemble into high molecular weight polymeric filaments forming a dense matrix in</a:t>
            </a:r>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the urine. Such a matrix is probably required for the protective function of uromodulin</a:t>
            </a:r>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against urinary tract pathogens and renal stone formation. b | The predicted structure</a:t>
            </a:r>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of uromodulin contains a leader peptide (L), four epidermal growth factor (EGF)-like</a:t>
            </a:r>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domains (I–IV; whereby EGF- II and EGF- III are predicted to be Ca2+ binding), a </a:t>
            </a:r>
            <a:r>
              <a:rPr lang="en-US" sz="1200" i="1" kern="1200" dirty="0" err="1">
                <a:solidFill>
                  <a:schemeClr val="tx1"/>
                </a:solidFill>
                <a:effectLst/>
                <a:latin typeface="+mn-lt"/>
                <a:ea typeface="+mn-ea"/>
                <a:cs typeface="+mn-cs"/>
              </a:rPr>
              <a:t>cysteinerich</a:t>
            </a:r>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domain (D8C) and a bipartite C- terminal Zona Pellucida domain (ZP_N and ZP_C).</a:t>
            </a:r>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The position of glycosylphosphatidylinositol anchoring (predicted at position 614)</a:t>
            </a:r>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and the seven N- glycosylation sites (triangles) are indicated34. Part a adapted with</a:t>
            </a:r>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permission from ref.156,</a:t>
            </a:r>
            <a:endParaRPr lang="en-US" sz="1200" kern="1200" dirty="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E6D2E936-53AE-EA87-0285-F897F1FBDA05}"/>
              </a:ext>
            </a:extLst>
          </p:cNvPr>
          <p:cNvSpPr>
            <a:spLocks noGrp="1"/>
          </p:cNvSpPr>
          <p:nvPr>
            <p:ph type="sldNum" sz="quarter" idx="5"/>
          </p:nvPr>
        </p:nvSpPr>
        <p:spPr/>
        <p:txBody>
          <a:bodyPr/>
          <a:lstStyle/>
          <a:p>
            <a:fld id="{95F64D9D-BCDC-B844-9E50-E6E7850E0BF6}" type="slidenum">
              <a:rPr lang="en-US" smtClean="0"/>
              <a:t>97</a:t>
            </a:fld>
            <a:endParaRPr lang="en-US"/>
          </a:p>
        </p:txBody>
      </p:sp>
    </p:spTree>
    <p:extLst>
      <p:ext uri="{BB962C8B-B14F-4D97-AF65-F5344CB8AC3E}">
        <p14:creationId xmlns:p14="http://schemas.microsoft.com/office/powerpoint/2010/main" val="12241504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05A3B3-5AE7-629E-5C23-3213D2B18D7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48995C0-CF28-9FA6-948F-53771C0FA36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31DE2DF-8CEE-F004-05B9-4EE38DC2264E}"/>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More than half a century has elapsed since Thorn, </a:t>
            </a:r>
            <a:r>
              <a:rPr lang="en-US" dirty="0" err="1"/>
              <a:t>Keorf</a:t>
            </a:r>
            <a:r>
              <a:rPr lang="en-US" dirty="0"/>
              <a:t> and Clinton in 1944 presented a case of salt losing nephritis</a:t>
            </a:r>
            <a:r>
              <a:rPr lang="en-US" baseline="30000" dirty="0">
                <a:hlinkClick r:id="rId3"/>
              </a:rPr>
              <a:t>1</a:t>
            </a:r>
            <a:r>
              <a:rPr lang="en-US" dirty="0"/>
              <a:t> and Smith and Graham first described medullary cystic disease (MCD) in 1945</a:t>
            </a:r>
            <a:r>
              <a:rPr lang="en-US" baseline="30000" dirty="0">
                <a:hlinkClick r:id="rId4"/>
              </a:rPr>
              <a:t>2</a:t>
            </a:r>
            <a:r>
              <a:rPr lang="en-US" dirty="0"/>
              <a:t>. In 1951 Fanconi </a:t>
            </a:r>
            <a:r>
              <a:rPr lang="en-US" i="1" dirty="0"/>
              <a:t>et al</a:t>
            </a:r>
            <a:r>
              <a:rPr lang="en-US" dirty="0"/>
              <a:t> published their experience with </a:t>
            </a:r>
            <a:r>
              <a:rPr lang="en-US" dirty="0">
                <a:hlinkClick r:id="rId5" tooltip="Learn more about familial juvenile nephronophthisis from ScienceDirect's AI-generated Topic Pages"/>
              </a:rPr>
              <a:t>familial juvenile nephronophthisis</a:t>
            </a:r>
            <a:r>
              <a:rPr lang="en-US" baseline="30000" dirty="0">
                <a:hlinkClick r:id="rId6"/>
              </a:rPr>
              <a:t>3</a:t>
            </a:r>
            <a:r>
              <a:rPr lang="en-US" dirty="0"/>
              <a:t> and Murphy </a:t>
            </a:r>
            <a:r>
              <a:rPr lang="en-US" i="1" dirty="0"/>
              <a:t>et al</a:t>
            </a:r>
            <a:r>
              <a:rPr lang="en-US" dirty="0"/>
              <a:t> reported a case of salt losing nephritis in 1952 that at autopsy showed bilateral small medullary and corticomedullary </a:t>
            </a:r>
            <a:r>
              <a:rPr lang="en-US" dirty="0">
                <a:hlinkClick r:id="rId7" tooltip="Learn more about renal cysts from ScienceDirect's AI-generated Topic Pages"/>
              </a:rPr>
              <a:t>renal cysts</a:t>
            </a:r>
            <a:r>
              <a:rPr lang="en-US" baseline="30000" dirty="0">
                <a:hlinkClick r:id="rId8"/>
              </a:rPr>
              <a:t>4</a:t>
            </a:r>
            <a:r>
              <a:rPr lang="en-US" dirty="0"/>
              <a:t>. The first report on the </a:t>
            </a:r>
            <a:r>
              <a:rPr lang="en-US" dirty="0">
                <a:hlinkClick r:id="rId9" tooltip="Learn more about clinical aspects from ScienceDirect's AI-generated Topic Pages"/>
              </a:rPr>
              <a:t>clinical aspects</a:t>
            </a:r>
            <a:r>
              <a:rPr lang="en-US" dirty="0"/>
              <a:t> of MCD was from Strauss </a:t>
            </a:r>
            <a:r>
              <a:rPr lang="en-US" i="1" dirty="0"/>
              <a:t>et al</a:t>
            </a:r>
            <a:r>
              <a:rPr lang="en-US" dirty="0"/>
              <a:t>, who studied 18 young adults (mean age of 27 years) with renal failure and salt wasting</a:t>
            </a:r>
            <a:r>
              <a:rPr lang="en-US" baseline="30000" dirty="0">
                <a:hlinkClick r:id="rId10"/>
              </a:rPr>
              <a:t>5</a:t>
            </a:r>
            <a:r>
              <a:rPr lang="en-US" dirty="0"/>
              <a:t>. Heredity was not evident except in two of their cases. Goldman </a:t>
            </a:r>
            <a:r>
              <a:rPr lang="en-US" i="1" dirty="0"/>
              <a:t>et al</a:t>
            </a:r>
            <a:r>
              <a:rPr lang="en-US" dirty="0"/>
              <a:t> reported the first large family with MCD showing that the disease was inherited with a </a:t>
            </a:r>
            <a:r>
              <a:rPr lang="en-US" dirty="0">
                <a:hlinkClick r:id="rId11" tooltip="Learn more about dominant trait from ScienceDirect's AI-generated Topic Pages"/>
              </a:rPr>
              <a:t>dominant trait</a:t>
            </a:r>
            <a:r>
              <a:rPr lang="en-US" dirty="0"/>
              <a:t>, either autosomal or X-linked</a:t>
            </a:r>
            <a:r>
              <a:rPr lang="en-US" baseline="30000" dirty="0">
                <a:hlinkClick r:id="rId12"/>
              </a:rPr>
              <a:t>6</a:t>
            </a:r>
            <a:r>
              <a:rPr lang="en-US" dirty="0"/>
              <a:t>. Mongeau </a:t>
            </a:r>
            <a:r>
              <a:rPr lang="en-US" i="1" dirty="0"/>
              <a:t>et al</a:t>
            </a:r>
            <a:r>
              <a:rPr lang="en-US" dirty="0"/>
              <a:t> published their own experience, proposing that MCD and </a:t>
            </a:r>
            <a:r>
              <a:rPr lang="en-US" dirty="0">
                <a:hlinkClick r:id="rId13" tooltip="Learn more about familial juvenile nephronophthisis from ScienceDirect's AI-generated Topic Pages"/>
              </a:rPr>
              <a:t>familial juvenile nephronophthisis</a:t>
            </a:r>
            <a:r>
              <a:rPr lang="en-US" dirty="0"/>
              <a:t> (NPH) were subcategories of the same disease entity, representing probably a toxic </a:t>
            </a:r>
            <a:r>
              <a:rPr lang="en-US" dirty="0">
                <a:hlinkClick r:id="rId14" tooltip="Learn more about nephropathy from ScienceDirect's AI-generated Topic Pages"/>
              </a:rPr>
              <a:t>nephropathy</a:t>
            </a:r>
            <a:r>
              <a:rPr lang="en-US" dirty="0"/>
              <a:t> that was transmitted as an inherited </a:t>
            </a:r>
            <a:r>
              <a:rPr lang="en-US" dirty="0">
                <a:hlinkClick r:id="rId15" tooltip="Learn more about metabolic error from ScienceDirect's AI-generated Topic Pages"/>
              </a:rPr>
              <a:t>metabolic error</a:t>
            </a:r>
            <a:r>
              <a:rPr lang="en-US" dirty="0"/>
              <a:t>. They also mentioned that macroscopic </a:t>
            </a:r>
            <a:r>
              <a:rPr lang="en-US" dirty="0">
                <a:hlinkClick r:id="rId16" tooltip="Learn more about renal cysts from ScienceDirect's AI-generated Topic Pages"/>
              </a:rPr>
              <a:t>renal cysts</a:t>
            </a:r>
            <a:r>
              <a:rPr lang="en-US" dirty="0"/>
              <a:t> were not essential for the diagnosis. This latter statement is still true today</a:t>
            </a:r>
            <a:r>
              <a:rPr lang="en-US" baseline="30000" dirty="0">
                <a:hlinkClick r:id="rId17"/>
              </a:rPr>
              <a:t>7</a:t>
            </a:r>
            <a:r>
              <a:rPr lang="en-US" dirty="0"/>
              <a:t>.</a:t>
            </a:r>
          </a:p>
          <a:p>
            <a:endParaRPr lang="en-US" dirty="0"/>
          </a:p>
        </p:txBody>
      </p:sp>
      <p:sp>
        <p:nvSpPr>
          <p:cNvPr id="4" name="Slide Number Placeholder 3">
            <a:extLst>
              <a:ext uri="{FF2B5EF4-FFF2-40B4-BE49-F238E27FC236}">
                <a16:creationId xmlns:a16="http://schemas.microsoft.com/office/drawing/2014/main" id="{EFA118F0-9FBF-61E0-22EA-3DF102D1BF6C}"/>
              </a:ext>
            </a:extLst>
          </p:cNvPr>
          <p:cNvSpPr>
            <a:spLocks noGrp="1"/>
          </p:cNvSpPr>
          <p:nvPr>
            <p:ph type="sldNum" sz="quarter" idx="5"/>
          </p:nvPr>
        </p:nvSpPr>
        <p:spPr/>
        <p:txBody>
          <a:bodyPr/>
          <a:lstStyle/>
          <a:p>
            <a:fld id="{95F64D9D-BCDC-B844-9E50-E6E7850E0BF6}" type="slidenum">
              <a:rPr lang="en-US" smtClean="0"/>
              <a:t>11</a:t>
            </a:fld>
            <a:endParaRPr lang="en-US"/>
          </a:p>
        </p:txBody>
      </p:sp>
    </p:spTree>
    <p:extLst>
      <p:ext uri="{BB962C8B-B14F-4D97-AF65-F5344CB8AC3E}">
        <p14:creationId xmlns:p14="http://schemas.microsoft.com/office/powerpoint/2010/main" val="27692591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423BB8-D19A-CF36-3785-9BC5DE251C1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696F98E-7977-B4F1-455D-C72ABA1CCB9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99E0D56-62FD-9DE0-1775-533688AB9625}"/>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More than half a century has elapsed since Thorn, </a:t>
            </a:r>
            <a:r>
              <a:rPr lang="en-US" dirty="0" err="1"/>
              <a:t>Keorf</a:t>
            </a:r>
            <a:r>
              <a:rPr lang="en-US" dirty="0"/>
              <a:t> and Clinton in 1944 presented a case of salt losing nephritis</a:t>
            </a:r>
            <a:r>
              <a:rPr lang="en-US" baseline="30000" dirty="0">
                <a:hlinkClick r:id="rId3"/>
              </a:rPr>
              <a:t>1</a:t>
            </a:r>
            <a:r>
              <a:rPr lang="en-US" dirty="0"/>
              <a:t> and Smith and Graham first described medullary cystic disease (MCD) in 1945</a:t>
            </a:r>
            <a:r>
              <a:rPr lang="en-US" baseline="30000" dirty="0">
                <a:hlinkClick r:id="rId4"/>
              </a:rPr>
              <a:t>2</a:t>
            </a:r>
            <a:r>
              <a:rPr lang="en-US" dirty="0"/>
              <a:t>. In 1951 Fanconi </a:t>
            </a:r>
            <a:r>
              <a:rPr lang="en-US" i="1" dirty="0"/>
              <a:t>et al</a:t>
            </a:r>
            <a:r>
              <a:rPr lang="en-US" dirty="0"/>
              <a:t> published their experience with </a:t>
            </a:r>
            <a:r>
              <a:rPr lang="en-US" dirty="0">
                <a:hlinkClick r:id="rId5" tooltip="Learn more about familial juvenile nephronophthisis from ScienceDirect's AI-generated Topic Pages"/>
              </a:rPr>
              <a:t>familial juvenile nephronophthisis</a:t>
            </a:r>
            <a:r>
              <a:rPr lang="en-US" baseline="30000" dirty="0">
                <a:hlinkClick r:id="rId6"/>
              </a:rPr>
              <a:t>3</a:t>
            </a:r>
            <a:r>
              <a:rPr lang="en-US" dirty="0"/>
              <a:t> and Murphy </a:t>
            </a:r>
            <a:r>
              <a:rPr lang="en-US" i="1" dirty="0"/>
              <a:t>et al</a:t>
            </a:r>
            <a:r>
              <a:rPr lang="en-US" dirty="0"/>
              <a:t> reported a case of salt losing nephritis in 1952 that at autopsy showed bilateral small medullary and corticomedullary </a:t>
            </a:r>
            <a:r>
              <a:rPr lang="en-US" dirty="0">
                <a:hlinkClick r:id="rId7" tooltip="Learn more about renal cysts from ScienceDirect's AI-generated Topic Pages"/>
              </a:rPr>
              <a:t>renal cysts</a:t>
            </a:r>
            <a:r>
              <a:rPr lang="en-US" baseline="30000" dirty="0">
                <a:hlinkClick r:id="rId8"/>
              </a:rPr>
              <a:t>4</a:t>
            </a:r>
            <a:r>
              <a:rPr lang="en-US" dirty="0"/>
              <a:t>. The first report on the </a:t>
            </a:r>
            <a:r>
              <a:rPr lang="en-US" dirty="0">
                <a:hlinkClick r:id="rId9" tooltip="Learn more about clinical aspects from ScienceDirect's AI-generated Topic Pages"/>
              </a:rPr>
              <a:t>clinical aspects</a:t>
            </a:r>
            <a:r>
              <a:rPr lang="en-US" dirty="0"/>
              <a:t> of MCD was from Strauss </a:t>
            </a:r>
            <a:r>
              <a:rPr lang="en-US" i="1" dirty="0"/>
              <a:t>et al</a:t>
            </a:r>
            <a:r>
              <a:rPr lang="en-US" dirty="0"/>
              <a:t>, who studied 18 young adults (mean age of 27 years) with renal failure and salt wasting</a:t>
            </a:r>
            <a:r>
              <a:rPr lang="en-US" baseline="30000" dirty="0">
                <a:hlinkClick r:id="rId10"/>
              </a:rPr>
              <a:t>5</a:t>
            </a:r>
            <a:r>
              <a:rPr lang="en-US" dirty="0"/>
              <a:t>. Heredity was not evident except in two of their cases. Goldman </a:t>
            </a:r>
            <a:r>
              <a:rPr lang="en-US" i="1" dirty="0"/>
              <a:t>et al</a:t>
            </a:r>
            <a:r>
              <a:rPr lang="en-US" dirty="0"/>
              <a:t> reported the first large family with MCD showing that the disease was inherited with a </a:t>
            </a:r>
            <a:r>
              <a:rPr lang="en-US" dirty="0">
                <a:hlinkClick r:id="rId11" tooltip="Learn more about dominant trait from ScienceDirect's AI-generated Topic Pages"/>
              </a:rPr>
              <a:t>dominant trait</a:t>
            </a:r>
            <a:r>
              <a:rPr lang="en-US" dirty="0"/>
              <a:t>, either autosomal or X-linked</a:t>
            </a:r>
            <a:r>
              <a:rPr lang="en-US" baseline="30000" dirty="0">
                <a:hlinkClick r:id="rId12"/>
              </a:rPr>
              <a:t>6</a:t>
            </a:r>
            <a:r>
              <a:rPr lang="en-US" dirty="0"/>
              <a:t>. Mongeau </a:t>
            </a:r>
            <a:r>
              <a:rPr lang="en-US" i="1" dirty="0"/>
              <a:t>et al</a:t>
            </a:r>
            <a:r>
              <a:rPr lang="en-US" dirty="0"/>
              <a:t> published their own experience, proposing that MCD and </a:t>
            </a:r>
            <a:r>
              <a:rPr lang="en-US" dirty="0">
                <a:hlinkClick r:id="rId13" tooltip="Learn more about familial juvenile nephronophthisis from ScienceDirect's AI-generated Topic Pages"/>
              </a:rPr>
              <a:t>familial juvenile nephronophthisis</a:t>
            </a:r>
            <a:r>
              <a:rPr lang="en-US" dirty="0"/>
              <a:t> (NPH) were subcategories of the same disease entity, representing probably a toxic </a:t>
            </a:r>
            <a:r>
              <a:rPr lang="en-US" dirty="0">
                <a:hlinkClick r:id="rId14" tooltip="Learn more about nephropathy from ScienceDirect's AI-generated Topic Pages"/>
              </a:rPr>
              <a:t>nephropathy</a:t>
            </a:r>
            <a:r>
              <a:rPr lang="en-US" dirty="0"/>
              <a:t> that was transmitted as an inherited </a:t>
            </a:r>
            <a:r>
              <a:rPr lang="en-US" dirty="0">
                <a:hlinkClick r:id="rId15" tooltip="Learn more about metabolic error from ScienceDirect's AI-generated Topic Pages"/>
              </a:rPr>
              <a:t>metabolic error</a:t>
            </a:r>
            <a:r>
              <a:rPr lang="en-US" dirty="0"/>
              <a:t>. They also mentioned that macroscopic </a:t>
            </a:r>
            <a:r>
              <a:rPr lang="en-US" dirty="0">
                <a:hlinkClick r:id="rId16" tooltip="Learn more about renal cysts from ScienceDirect's AI-generated Topic Pages"/>
              </a:rPr>
              <a:t>renal cysts</a:t>
            </a:r>
            <a:r>
              <a:rPr lang="en-US" dirty="0"/>
              <a:t> were not essential for the diagnosis. This latter statement is still true today</a:t>
            </a:r>
            <a:r>
              <a:rPr lang="en-US" baseline="30000" dirty="0">
                <a:hlinkClick r:id="rId17"/>
              </a:rPr>
              <a:t>7</a:t>
            </a:r>
            <a:r>
              <a:rPr lang="en-US" dirty="0"/>
              <a:t>.</a:t>
            </a:r>
          </a:p>
          <a:p>
            <a:endParaRPr lang="en-US" dirty="0"/>
          </a:p>
        </p:txBody>
      </p:sp>
      <p:sp>
        <p:nvSpPr>
          <p:cNvPr id="4" name="Slide Number Placeholder 3">
            <a:extLst>
              <a:ext uri="{FF2B5EF4-FFF2-40B4-BE49-F238E27FC236}">
                <a16:creationId xmlns:a16="http://schemas.microsoft.com/office/drawing/2014/main" id="{F7BF96A1-7AF3-0411-D8BB-FE5BC86C54DD}"/>
              </a:ext>
            </a:extLst>
          </p:cNvPr>
          <p:cNvSpPr>
            <a:spLocks noGrp="1"/>
          </p:cNvSpPr>
          <p:nvPr>
            <p:ph type="sldNum" sz="quarter" idx="5"/>
          </p:nvPr>
        </p:nvSpPr>
        <p:spPr/>
        <p:txBody>
          <a:bodyPr/>
          <a:lstStyle/>
          <a:p>
            <a:fld id="{95F64D9D-BCDC-B844-9E50-E6E7850E0BF6}" type="slidenum">
              <a:rPr lang="en-US" smtClean="0"/>
              <a:t>13</a:t>
            </a:fld>
            <a:endParaRPr lang="en-US"/>
          </a:p>
        </p:txBody>
      </p:sp>
    </p:spTree>
    <p:extLst>
      <p:ext uri="{BB962C8B-B14F-4D97-AF65-F5344CB8AC3E}">
        <p14:creationId xmlns:p14="http://schemas.microsoft.com/office/powerpoint/2010/main" val="26126300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97ED5F-AE29-747F-FACB-EC023847E64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A676C8D-D042-2E1F-8E0A-8C1BB4B8A57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6BCA82A-0E8F-546A-D3C6-CAC675F9BDBE}"/>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More than half a century has elapsed since Thorn, </a:t>
            </a:r>
            <a:r>
              <a:rPr lang="en-US" dirty="0" err="1"/>
              <a:t>Keorf</a:t>
            </a:r>
            <a:r>
              <a:rPr lang="en-US" dirty="0"/>
              <a:t> and Clinton in 1944 presented a case of salt losing nephritis</a:t>
            </a:r>
            <a:r>
              <a:rPr lang="en-US" baseline="30000" dirty="0">
                <a:hlinkClick r:id="rId3"/>
              </a:rPr>
              <a:t>1</a:t>
            </a:r>
            <a:r>
              <a:rPr lang="en-US" dirty="0"/>
              <a:t> and Smith and Graham first described medullary cystic disease (MCD) in 1945</a:t>
            </a:r>
            <a:r>
              <a:rPr lang="en-US" baseline="30000" dirty="0">
                <a:hlinkClick r:id="rId4"/>
              </a:rPr>
              <a:t>2</a:t>
            </a:r>
            <a:r>
              <a:rPr lang="en-US" dirty="0"/>
              <a:t>. In 1951 Fanconi </a:t>
            </a:r>
            <a:r>
              <a:rPr lang="en-US" i="1" dirty="0"/>
              <a:t>et al</a:t>
            </a:r>
            <a:r>
              <a:rPr lang="en-US" dirty="0"/>
              <a:t> published their experience with </a:t>
            </a:r>
            <a:r>
              <a:rPr lang="en-US" dirty="0">
                <a:hlinkClick r:id="rId5" tooltip="Learn more about familial juvenile nephronophthisis from ScienceDirect's AI-generated Topic Pages"/>
              </a:rPr>
              <a:t>familial juvenile nephronophthisis</a:t>
            </a:r>
            <a:r>
              <a:rPr lang="en-US" baseline="30000" dirty="0">
                <a:hlinkClick r:id="rId6"/>
              </a:rPr>
              <a:t>3</a:t>
            </a:r>
            <a:r>
              <a:rPr lang="en-US" dirty="0"/>
              <a:t> and Murphy </a:t>
            </a:r>
            <a:r>
              <a:rPr lang="en-US" i="1" dirty="0"/>
              <a:t>et al</a:t>
            </a:r>
            <a:r>
              <a:rPr lang="en-US" dirty="0"/>
              <a:t> reported a case of salt losing nephritis in 1952 that at autopsy showed bilateral small medullary and corticomedullary </a:t>
            </a:r>
            <a:r>
              <a:rPr lang="en-US" dirty="0">
                <a:hlinkClick r:id="rId7" tooltip="Learn more about renal cysts from ScienceDirect's AI-generated Topic Pages"/>
              </a:rPr>
              <a:t>renal cysts</a:t>
            </a:r>
            <a:r>
              <a:rPr lang="en-US" baseline="30000" dirty="0">
                <a:hlinkClick r:id="rId8"/>
              </a:rPr>
              <a:t>4</a:t>
            </a:r>
            <a:r>
              <a:rPr lang="en-US" dirty="0"/>
              <a:t>. The first report on the </a:t>
            </a:r>
            <a:r>
              <a:rPr lang="en-US" dirty="0">
                <a:hlinkClick r:id="rId9" tooltip="Learn more about clinical aspects from ScienceDirect's AI-generated Topic Pages"/>
              </a:rPr>
              <a:t>clinical aspects</a:t>
            </a:r>
            <a:r>
              <a:rPr lang="en-US" dirty="0"/>
              <a:t> of MCD was from Strauss </a:t>
            </a:r>
            <a:r>
              <a:rPr lang="en-US" i="1" dirty="0"/>
              <a:t>et al</a:t>
            </a:r>
            <a:r>
              <a:rPr lang="en-US" dirty="0"/>
              <a:t>, who studied 18 young adults (mean age of 27 years) with renal failure and salt wasting</a:t>
            </a:r>
            <a:r>
              <a:rPr lang="en-US" baseline="30000" dirty="0">
                <a:hlinkClick r:id="rId10"/>
              </a:rPr>
              <a:t>5</a:t>
            </a:r>
            <a:r>
              <a:rPr lang="en-US" dirty="0"/>
              <a:t>. Heredity was not evident except in two of their cases. Goldman </a:t>
            </a:r>
            <a:r>
              <a:rPr lang="en-US" i="1" dirty="0"/>
              <a:t>et al</a:t>
            </a:r>
            <a:r>
              <a:rPr lang="en-US" dirty="0"/>
              <a:t> reported the first large family with MCD showing that the disease was inherited with a </a:t>
            </a:r>
            <a:r>
              <a:rPr lang="en-US" dirty="0">
                <a:hlinkClick r:id="rId11" tooltip="Learn more about dominant trait from ScienceDirect's AI-generated Topic Pages"/>
              </a:rPr>
              <a:t>dominant trait</a:t>
            </a:r>
            <a:r>
              <a:rPr lang="en-US" dirty="0"/>
              <a:t>, either autosomal or X-linked</a:t>
            </a:r>
            <a:r>
              <a:rPr lang="en-US" baseline="30000" dirty="0">
                <a:hlinkClick r:id="rId12"/>
              </a:rPr>
              <a:t>6</a:t>
            </a:r>
            <a:r>
              <a:rPr lang="en-US" dirty="0"/>
              <a:t>. Mongeau </a:t>
            </a:r>
            <a:r>
              <a:rPr lang="en-US" i="1" dirty="0"/>
              <a:t>et al</a:t>
            </a:r>
            <a:r>
              <a:rPr lang="en-US" dirty="0"/>
              <a:t> published their own experience, proposing that MCD and </a:t>
            </a:r>
            <a:r>
              <a:rPr lang="en-US" dirty="0">
                <a:hlinkClick r:id="rId13" tooltip="Learn more about familial juvenile nephronophthisis from ScienceDirect's AI-generated Topic Pages"/>
              </a:rPr>
              <a:t>familial juvenile nephronophthisis</a:t>
            </a:r>
            <a:r>
              <a:rPr lang="en-US" dirty="0"/>
              <a:t> (NPH) were subcategories of the same disease entity, representing probably a toxic </a:t>
            </a:r>
            <a:r>
              <a:rPr lang="en-US" dirty="0">
                <a:hlinkClick r:id="rId14" tooltip="Learn more about nephropathy from ScienceDirect's AI-generated Topic Pages"/>
              </a:rPr>
              <a:t>nephropathy</a:t>
            </a:r>
            <a:r>
              <a:rPr lang="en-US" dirty="0"/>
              <a:t> that was transmitted as an inherited </a:t>
            </a:r>
            <a:r>
              <a:rPr lang="en-US" dirty="0">
                <a:hlinkClick r:id="rId15" tooltip="Learn more about metabolic error from ScienceDirect's AI-generated Topic Pages"/>
              </a:rPr>
              <a:t>metabolic error</a:t>
            </a:r>
            <a:r>
              <a:rPr lang="en-US" dirty="0"/>
              <a:t>. They also mentioned that macroscopic </a:t>
            </a:r>
            <a:r>
              <a:rPr lang="en-US" dirty="0">
                <a:hlinkClick r:id="rId16" tooltip="Learn more about renal cysts from ScienceDirect's AI-generated Topic Pages"/>
              </a:rPr>
              <a:t>renal cysts</a:t>
            </a:r>
            <a:r>
              <a:rPr lang="en-US" dirty="0"/>
              <a:t> were not essential for the diagnosis. This latter statement is still true today</a:t>
            </a:r>
            <a:r>
              <a:rPr lang="en-US" baseline="30000" dirty="0">
                <a:hlinkClick r:id="rId17"/>
              </a:rPr>
              <a:t>7</a:t>
            </a:r>
            <a:r>
              <a:rPr lang="en-US" dirty="0"/>
              <a:t>.</a:t>
            </a:r>
          </a:p>
          <a:p>
            <a:endParaRPr lang="en-US" dirty="0"/>
          </a:p>
        </p:txBody>
      </p:sp>
      <p:sp>
        <p:nvSpPr>
          <p:cNvPr id="4" name="Slide Number Placeholder 3">
            <a:extLst>
              <a:ext uri="{FF2B5EF4-FFF2-40B4-BE49-F238E27FC236}">
                <a16:creationId xmlns:a16="http://schemas.microsoft.com/office/drawing/2014/main" id="{C20E1C87-F22D-28C2-E52A-DA1EFE7C642A}"/>
              </a:ext>
            </a:extLst>
          </p:cNvPr>
          <p:cNvSpPr>
            <a:spLocks noGrp="1"/>
          </p:cNvSpPr>
          <p:nvPr>
            <p:ph type="sldNum" sz="quarter" idx="5"/>
          </p:nvPr>
        </p:nvSpPr>
        <p:spPr/>
        <p:txBody>
          <a:bodyPr/>
          <a:lstStyle/>
          <a:p>
            <a:fld id="{95F64D9D-BCDC-B844-9E50-E6E7850E0BF6}" type="slidenum">
              <a:rPr lang="en-US" smtClean="0"/>
              <a:t>16</a:t>
            </a:fld>
            <a:endParaRPr lang="en-US"/>
          </a:p>
        </p:txBody>
      </p:sp>
    </p:spTree>
    <p:extLst>
      <p:ext uri="{BB962C8B-B14F-4D97-AF65-F5344CB8AC3E}">
        <p14:creationId xmlns:p14="http://schemas.microsoft.com/office/powerpoint/2010/main" val="15719691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Figure 2: </a:t>
            </a:r>
            <a:r>
              <a:rPr lang="en-US" sz="1200" kern="1200" dirty="0">
                <a:solidFill>
                  <a:schemeClr val="tx1"/>
                </a:solidFill>
                <a:effectLst/>
                <a:latin typeface="+mn-lt"/>
                <a:ea typeface="+mn-ea"/>
                <a:cs typeface="+mn-cs"/>
              </a:rPr>
              <a:t>Sunburst-like plot showing possible extrarenal and renal features associated with genetic kidney conditions. (Of note: pie-size does not reflect real frequency; not all possible extrarenal features are listed here nor all genetic kidney diseases are covered.) Abbreviations: ADPKD, autosomal dominant polycystic kidney disease; ARPKD, autosomal recessive polycystic kidney disease; ADTKD, autosomal dominant tubulointerstitial kidney disease; BOR, branchio-</a:t>
            </a:r>
            <a:r>
              <a:rPr lang="en-US" sz="1200" kern="1200" dirty="0" err="1">
                <a:solidFill>
                  <a:schemeClr val="tx1"/>
                </a:solidFill>
                <a:effectLst/>
                <a:latin typeface="+mn-lt"/>
                <a:ea typeface="+mn-ea"/>
                <a:cs typeface="+mn-cs"/>
              </a:rPr>
              <a:t>oto</a:t>
            </a:r>
            <a:r>
              <a:rPr lang="en-US" sz="1200" kern="1200" dirty="0">
                <a:solidFill>
                  <a:schemeClr val="tx1"/>
                </a:solidFill>
                <a:effectLst/>
                <a:latin typeface="+mn-lt"/>
                <a:ea typeface="+mn-ea"/>
                <a:cs typeface="+mn-cs"/>
              </a:rPr>
              <a:t>-renal; CAKUT, congenital anomalies of the kidneys and urinary tract; C3G, C3 glomerulopathy; HANAC, hereditary angiopathy with nephropathy, aneurysms and cramps ( </a:t>
            </a:r>
            <a:r>
              <a:rPr lang="en-US" sz="1200" i="1" kern="1200" dirty="0">
                <a:solidFill>
                  <a:schemeClr val="tx1"/>
                </a:solidFill>
                <a:effectLst/>
                <a:latin typeface="+mn-lt"/>
                <a:ea typeface="+mn-ea"/>
                <a:cs typeface="+mn-cs"/>
              </a:rPr>
              <a:t>COL4A1 </a:t>
            </a:r>
            <a:r>
              <a:rPr lang="en-US" sz="1200" kern="1200" dirty="0">
                <a:solidFill>
                  <a:schemeClr val="tx1"/>
                </a:solidFill>
                <a:effectLst/>
                <a:latin typeface="+mn-lt"/>
                <a:ea typeface="+mn-ea"/>
                <a:cs typeface="+mn-cs"/>
              </a:rPr>
              <a:t>gene); </a:t>
            </a:r>
            <a:r>
              <a:rPr lang="en-US" sz="1200" i="1" kern="1200" dirty="0">
                <a:solidFill>
                  <a:schemeClr val="tx1"/>
                </a:solidFill>
                <a:effectLst/>
                <a:latin typeface="+mn-lt"/>
                <a:ea typeface="+mn-ea"/>
                <a:cs typeface="+mn-cs"/>
              </a:rPr>
              <a:t>HNF1b </a:t>
            </a:r>
            <a:r>
              <a:rPr lang="en-US" sz="1200" kern="1200" dirty="0">
                <a:solidFill>
                  <a:schemeClr val="tx1"/>
                </a:solidFill>
                <a:effectLst/>
                <a:latin typeface="+mn-lt"/>
                <a:ea typeface="+mn-ea"/>
                <a:cs typeface="+mn-cs"/>
              </a:rPr>
              <a:t>, gene coding for hepatic nuclear factor 1-beta; </a:t>
            </a:r>
            <a:r>
              <a:rPr lang="en-US" sz="1200" i="1" kern="1200" dirty="0">
                <a:solidFill>
                  <a:schemeClr val="tx1"/>
                </a:solidFill>
                <a:effectLst/>
                <a:latin typeface="+mn-lt"/>
                <a:ea typeface="+mn-ea"/>
                <a:cs typeface="+mn-cs"/>
              </a:rPr>
              <a:t>FAN1 </a:t>
            </a:r>
            <a:r>
              <a:rPr lang="en-US" sz="1200" kern="1200" dirty="0">
                <a:solidFill>
                  <a:schemeClr val="tx1"/>
                </a:solidFill>
                <a:effectLst/>
                <a:latin typeface="+mn-lt"/>
                <a:ea typeface="+mn-ea"/>
                <a:cs typeface="+mn-cs"/>
              </a:rPr>
              <a:t>, FANCD2/FANCI-associated nuclease 1; MELAS, mitochondrial encephalopathy, lactic acidosis, stroke-like episodes; </a:t>
            </a:r>
            <a:r>
              <a:rPr lang="en-US" sz="1200" i="1" kern="1200" dirty="0">
                <a:solidFill>
                  <a:schemeClr val="tx1"/>
                </a:solidFill>
                <a:effectLst/>
                <a:latin typeface="+mn-lt"/>
                <a:ea typeface="+mn-ea"/>
                <a:cs typeface="+mn-cs"/>
              </a:rPr>
              <a:t>MUC1 </a:t>
            </a:r>
            <a:r>
              <a:rPr lang="en-US" sz="1200" kern="1200" dirty="0">
                <a:solidFill>
                  <a:schemeClr val="tx1"/>
                </a:solidFill>
                <a:effectLst/>
                <a:latin typeface="+mn-lt"/>
                <a:ea typeface="+mn-ea"/>
                <a:cs typeface="+mn-cs"/>
              </a:rPr>
              <a:t>, gene coding for mucin 1; </a:t>
            </a:r>
            <a:r>
              <a:rPr lang="en-US" sz="1200" i="1" kern="1200" dirty="0">
                <a:solidFill>
                  <a:schemeClr val="tx1"/>
                </a:solidFill>
                <a:effectLst/>
                <a:latin typeface="+mn-lt"/>
                <a:ea typeface="+mn-ea"/>
                <a:cs typeface="+mn-cs"/>
              </a:rPr>
              <a:t>MYH9 </a:t>
            </a:r>
            <a:r>
              <a:rPr lang="en-US" sz="1200" kern="1200" dirty="0">
                <a:solidFill>
                  <a:schemeClr val="tx1"/>
                </a:solidFill>
                <a:effectLst/>
                <a:latin typeface="+mn-lt"/>
                <a:ea typeface="+mn-ea"/>
                <a:cs typeface="+mn-cs"/>
              </a:rPr>
              <a:t>, gene coding for myosin heavy chain 9; OFD1, </a:t>
            </a:r>
            <a:r>
              <a:rPr lang="en-US" sz="1200" kern="1200" dirty="0" err="1">
                <a:solidFill>
                  <a:schemeClr val="tx1"/>
                </a:solidFill>
                <a:effectLst/>
                <a:latin typeface="+mn-lt"/>
                <a:ea typeface="+mn-ea"/>
                <a:cs typeface="+mn-cs"/>
              </a:rPr>
              <a:t>orofaciodigital</a:t>
            </a:r>
            <a:r>
              <a:rPr lang="en-US" sz="1200" kern="1200" dirty="0">
                <a:solidFill>
                  <a:schemeClr val="tx1"/>
                </a:solidFill>
                <a:effectLst/>
                <a:latin typeface="+mn-lt"/>
                <a:ea typeface="+mn-ea"/>
                <a:cs typeface="+mn-cs"/>
              </a:rPr>
              <a:t> syndrome 1; PH, primary hyperoxaluria; </a:t>
            </a:r>
            <a:r>
              <a:rPr lang="en-US" sz="1200" i="1" kern="1200" dirty="0">
                <a:solidFill>
                  <a:schemeClr val="tx1"/>
                </a:solidFill>
                <a:effectLst/>
                <a:latin typeface="+mn-lt"/>
                <a:ea typeface="+mn-ea"/>
                <a:cs typeface="+mn-cs"/>
              </a:rPr>
              <a:t>REN </a:t>
            </a:r>
            <a:r>
              <a:rPr lang="en-US" sz="1200" kern="1200" dirty="0">
                <a:solidFill>
                  <a:schemeClr val="tx1"/>
                </a:solidFill>
                <a:effectLst/>
                <a:latin typeface="+mn-lt"/>
                <a:ea typeface="+mn-ea"/>
                <a:cs typeface="+mn-cs"/>
              </a:rPr>
              <a:t>, gene coding for renin; </a:t>
            </a:r>
            <a:r>
              <a:rPr lang="en-US" sz="1200" i="1" kern="1200" dirty="0">
                <a:solidFill>
                  <a:schemeClr val="tx1"/>
                </a:solidFill>
                <a:effectLst/>
                <a:latin typeface="+mn-lt"/>
                <a:ea typeface="+mn-ea"/>
                <a:cs typeface="+mn-cs"/>
              </a:rPr>
              <a:t>SALL1 </a:t>
            </a:r>
            <a:r>
              <a:rPr lang="en-US" sz="1200" kern="1200" dirty="0">
                <a:solidFill>
                  <a:schemeClr val="tx1"/>
                </a:solidFill>
                <a:effectLst/>
                <a:latin typeface="+mn-lt"/>
                <a:ea typeface="+mn-ea"/>
                <a:cs typeface="+mn-cs"/>
              </a:rPr>
              <a:t>, gene coding for spalt-like transcription factor 1 (Townes-Brockes syndrome); </a:t>
            </a:r>
            <a:r>
              <a:rPr lang="en-US" sz="1200" i="1" kern="1200" dirty="0">
                <a:solidFill>
                  <a:schemeClr val="tx1"/>
                </a:solidFill>
                <a:effectLst/>
                <a:latin typeface="+mn-lt"/>
                <a:ea typeface="+mn-ea"/>
                <a:cs typeface="+mn-cs"/>
              </a:rPr>
              <a:t>SEC61A1 </a:t>
            </a:r>
            <a:r>
              <a:rPr lang="en-US" sz="1200" kern="1200" dirty="0">
                <a:solidFill>
                  <a:schemeClr val="tx1"/>
                </a:solidFill>
                <a:effectLst/>
                <a:latin typeface="+mn-lt"/>
                <a:ea typeface="+mn-ea"/>
                <a:cs typeface="+mn-cs"/>
              </a:rPr>
              <a:t>, gene coding for Sec61 subunit alpha isoform 1; TMA, thrombotic microangiopathy; TSC, tuberous sclerosis complex; </a:t>
            </a:r>
            <a:r>
              <a:rPr lang="en-US" sz="1200" i="1" kern="1200" dirty="0">
                <a:solidFill>
                  <a:schemeClr val="tx1"/>
                </a:solidFill>
                <a:effectLst/>
                <a:latin typeface="+mn-lt"/>
                <a:ea typeface="+mn-ea"/>
                <a:cs typeface="+mn-cs"/>
              </a:rPr>
              <a:t>TULP3 </a:t>
            </a:r>
            <a:r>
              <a:rPr lang="en-US" sz="1200" kern="1200" dirty="0">
                <a:solidFill>
                  <a:schemeClr val="tx1"/>
                </a:solidFill>
                <a:effectLst/>
                <a:latin typeface="+mn-lt"/>
                <a:ea typeface="+mn-ea"/>
                <a:cs typeface="+mn-cs"/>
              </a:rPr>
              <a:t>, gene coding for TUB like protein 3 (</a:t>
            </a:r>
            <a:r>
              <a:rPr lang="en-US" sz="1200" kern="1200" dirty="0" err="1">
                <a:solidFill>
                  <a:schemeClr val="tx1"/>
                </a:solidFill>
                <a:effectLst/>
                <a:latin typeface="+mn-lt"/>
                <a:ea typeface="+mn-ea"/>
                <a:cs typeface="+mn-cs"/>
              </a:rPr>
              <a:t>hepatorenocardiac</a:t>
            </a:r>
            <a:r>
              <a:rPr lang="en-US" sz="1200" kern="1200" dirty="0">
                <a:solidFill>
                  <a:schemeClr val="tx1"/>
                </a:solidFill>
                <a:effectLst/>
                <a:latin typeface="+mn-lt"/>
                <a:ea typeface="+mn-ea"/>
                <a:cs typeface="+mn-cs"/>
              </a:rPr>
              <a:t> syndrome), </a:t>
            </a:r>
            <a:r>
              <a:rPr lang="en-US" sz="1200" i="1" kern="1200" dirty="0">
                <a:solidFill>
                  <a:schemeClr val="tx1"/>
                </a:solidFill>
                <a:effectLst/>
                <a:latin typeface="+mn-lt"/>
                <a:ea typeface="+mn-ea"/>
                <a:cs typeface="+mn-cs"/>
              </a:rPr>
              <a:t>UMOD </a:t>
            </a:r>
            <a:r>
              <a:rPr lang="en-US" sz="1200" kern="1200" dirty="0">
                <a:solidFill>
                  <a:schemeClr val="tx1"/>
                </a:solidFill>
                <a:effectLst/>
                <a:latin typeface="+mn-lt"/>
                <a:ea typeface="+mn-ea"/>
                <a:cs typeface="+mn-cs"/>
              </a:rPr>
              <a:t>—gene coding for uromodulin; </a:t>
            </a:r>
            <a:r>
              <a:rPr lang="en-US" sz="1200" i="1" kern="1200" dirty="0">
                <a:solidFill>
                  <a:schemeClr val="tx1"/>
                </a:solidFill>
                <a:effectLst/>
                <a:latin typeface="+mn-lt"/>
                <a:ea typeface="+mn-ea"/>
                <a:cs typeface="+mn-cs"/>
              </a:rPr>
              <a:t>VHL </a:t>
            </a:r>
            <a:r>
              <a:rPr lang="en-US" sz="1200" kern="1200" dirty="0">
                <a:solidFill>
                  <a:schemeClr val="tx1"/>
                </a:solidFill>
                <a:effectLst/>
                <a:latin typeface="+mn-lt"/>
                <a:ea typeface="+mn-ea"/>
                <a:cs typeface="+mn-cs"/>
              </a:rPr>
              <a:t>, von Hippel Lindau disease, </a:t>
            </a:r>
            <a:r>
              <a:rPr lang="en-US" sz="1200" i="1" kern="1200" dirty="0">
                <a:solidFill>
                  <a:schemeClr val="tx1"/>
                </a:solidFill>
                <a:effectLst/>
                <a:latin typeface="+mn-lt"/>
                <a:ea typeface="+mn-ea"/>
                <a:cs typeface="+mn-cs"/>
              </a:rPr>
              <a:t>WT1 </a:t>
            </a:r>
            <a:r>
              <a:rPr lang="en-US" sz="1200" kern="1200" dirty="0">
                <a:solidFill>
                  <a:schemeClr val="tx1"/>
                </a:solidFill>
                <a:effectLst/>
                <a:latin typeface="+mn-lt"/>
                <a:ea typeface="+mn-ea"/>
                <a:cs typeface="+mn-cs"/>
              </a:rPr>
              <a:t>, Wilms’ </a:t>
            </a:r>
            <a:r>
              <a:rPr lang="en-US" sz="1200" kern="1200" dirty="0" err="1">
                <a:solidFill>
                  <a:schemeClr val="tx1"/>
                </a:solidFill>
                <a:effectLst/>
                <a:latin typeface="+mn-lt"/>
                <a:ea typeface="+mn-ea"/>
                <a:cs typeface="+mn-cs"/>
              </a:rPr>
              <a:t>tumour</a:t>
            </a:r>
            <a:r>
              <a:rPr lang="en-US" sz="1200" kern="1200" dirty="0">
                <a:solidFill>
                  <a:schemeClr val="tx1"/>
                </a:solidFill>
                <a:effectLst/>
                <a:latin typeface="+mn-lt"/>
                <a:ea typeface="+mn-ea"/>
                <a:cs typeface="+mn-cs"/>
              </a:rPr>
              <a:t> suppressor gene. Explanations: 1. The term </a:t>
            </a:r>
            <a:r>
              <a:rPr lang="en-US" sz="1200" i="1" kern="1200" dirty="0">
                <a:solidFill>
                  <a:schemeClr val="tx1"/>
                </a:solidFill>
                <a:effectLst/>
                <a:latin typeface="+mn-lt"/>
                <a:ea typeface="+mn-ea"/>
                <a:cs typeface="+mn-cs"/>
              </a:rPr>
              <a:t>‘ciliopathies’ </a:t>
            </a:r>
            <a:r>
              <a:rPr lang="en-US" sz="1200" kern="1200" dirty="0">
                <a:solidFill>
                  <a:schemeClr val="tx1"/>
                </a:solidFill>
                <a:effectLst/>
                <a:latin typeface="+mn-lt"/>
                <a:ea typeface="+mn-ea"/>
                <a:cs typeface="+mn-cs"/>
              </a:rPr>
              <a:t>refers to broad spectrum of multisystemic disorders originating from primary cilia disorder with kidney, nervous system, skeleton, eye and other organs affection. (e.g. </a:t>
            </a:r>
            <a:r>
              <a:rPr lang="en-US" sz="1200" kern="1200" dirty="0" err="1">
                <a:solidFill>
                  <a:schemeClr val="tx1"/>
                </a:solidFill>
                <a:effectLst/>
                <a:latin typeface="+mn-lt"/>
                <a:ea typeface="+mn-ea"/>
                <a:cs typeface="+mn-cs"/>
              </a:rPr>
              <a:t>nephronophtysis</a:t>
            </a:r>
            <a:r>
              <a:rPr lang="en-US" sz="1200" kern="1200" dirty="0">
                <a:solidFill>
                  <a:schemeClr val="tx1"/>
                </a:solidFill>
                <a:effectLst/>
                <a:latin typeface="+mn-lt"/>
                <a:ea typeface="+mn-ea"/>
                <a:cs typeface="+mn-cs"/>
              </a:rPr>
              <a:t>, Senior-Loken syndrome, Joubert syndrome, </a:t>
            </a:r>
            <a:r>
              <a:rPr lang="en-US" sz="1200" kern="1200" dirty="0" err="1">
                <a:solidFill>
                  <a:schemeClr val="tx1"/>
                </a:solidFill>
                <a:effectLst/>
                <a:latin typeface="+mn-lt"/>
                <a:ea typeface="+mn-ea"/>
                <a:cs typeface="+mn-cs"/>
              </a:rPr>
              <a:t>Alström</a:t>
            </a:r>
            <a:r>
              <a:rPr lang="en-US" sz="1200" kern="1200" dirty="0">
                <a:solidFill>
                  <a:schemeClr val="tx1"/>
                </a:solidFill>
                <a:effectLst/>
                <a:latin typeface="+mn-lt"/>
                <a:ea typeface="+mn-ea"/>
                <a:cs typeface="+mn-cs"/>
              </a:rPr>
              <a:t> syndrome, Bardet-Biedl, etc.). Ciliopathies may include disorders like ADPKD, ARPKD and OFD1-related disease, although in this figure they are shown separately. 2. The term </a:t>
            </a:r>
            <a:r>
              <a:rPr lang="en-US" sz="1200" i="1" kern="1200" dirty="0">
                <a:solidFill>
                  <a:schemeClr val="tx1"/>
                </a:solidFill>
                <a:effectLst/>
                <a:latin typeface="+mn-lt"/>
                <a:ea typeface="+mn-ea"/>
                <a:cs typeface="+mn-cs"/>
              </a:rPr>
              <a:t>‘tubulopathies’ </a:t>
            </a:r>
            <a:r>
              <a:rPr lang="en-US" sz="1200" kern="1200" dirty="0">
                <a:solidFill>
                  <a:schemeClr val="tx1"/>
                </a:solidFill>
                <a:effectLst/>
                <a:latin typeface="+mn-lt"/>
                <a:ea typeface="+mn-ea"/>
                <a:cs typeface="+mn-cs"/>
              </a:rPr>
              <a:t>refers to broad spectrum of diseases caused by renal tubular disfunction resulting in electrolyte (K, P, Ca, Mg, Na, Cl) and/or renal acid-base disorders with common systemic implications (e.g. Gitelman syndrome, Bartter syndrome, renal hypophosphatemia, familial hypomagnesaemia with hypercalciuria and nephrocalcinosis, etc.). </a:t>
            </a:r>
          </a:p>
        </p:txBody>
      </p:sp>
      <p:sp>
        <p:nvSpPr>
          <p:cNvPr id="4" name="Slide Number Placeholder 3"/>
          <p:cNvSpPr>
            <a:spLocks noGrp="1"/>
          </p:cNvSpPr>
          <p:nvPr>
            <p:ph type="sldNum" sz="quarter" idx="5"/>
          </p:nvPr>
        </p:nvSpPr>
        <p:spPr/>
        <p:txBody>
          <a:bodyPr/>
          <a:lstStyle/>
          <a:p>
            <a:fld id="{95F64D9D-BCDC-B844-9E50-E6E7850E0BF6}" type="slidenum">
              <a:rPr lang="en-US" smtClean="0"/>
              <a:t>21</a:t>
            </a:fld>
            <a:endParaRPr lang="en-US"/>
          </a:p>
        </p:txBody>
      </p:sp>
    </p:spTree>
    <p:extLst>
      <p:ext uri="{BB962C8B-B14F-4D97-AF65-F5344CB8AC3E}">
        <p14:creationId xmlns:p14="http://schemas.microsoft.com/office/powerpoint/2010/main" val="9350047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a:solidFill>
                  <a:schemeClr val="tx1"/>
                </a:solidFill>
                <a:effectLst/>
                <a:latin typeface="+mn-lt"/>
                <a:ea typeface="+mn-ea"/>
                <a:cs typeface="+mn-cs"/>
              </a:rPr>
              <a:t>FIGURE 2: Diagnostic algorithm in ADTKD. ADTKD should be suspected based on a series of clinical findings (or the absence thereof) and</a:t>
            </a:r>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typically a positive family history (in blue) [1]. A firm diagnosis in suspected cases can only be established by molecular genetics (in green).</a:t>
            </a:r>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Diagnostic approaches are likely to change with evolving molecular methodologies. Targeted analysis should take into consideration typical</a:t>
            </a:r>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extrarenal features where present and may also take into account clinical scores developed for the rational prioritization of genetic tests. </a:t>
            </a:r>
            <a:r>
              <a:rPr lang="en-US" sz="1200" i="1" kern="1200" dirty="0" err="1">
                <a:solidFill>
                  <a:schemeClr val="tx1"/>
                </a:solidFill>
                <a:effectLst/>
                <a:latin typeface="+mn-lt"/>
                <a:ea typeface="+mn-ea"/>
                <a:cs typeface="+mn-cs"/>
              </a:rPr>
              <a:t>NGSbased</a:t>
            </a:r>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approaches will likely become the preferred technology for detecting ADTKD with the limitations that variants in MUC1 VNTR are not</a:t>
            </a:r>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detectable by NGS and require tailored </a:t>
            </a:r>
            <a:r>
              <a:rPr lang="en-US" sz="1200" i="1" kern="1200" dirty="0" err="1">
                <a:solidFill>
                  <a:schemeClr val="tx1"/>
                </a:solidFill>
                <a:effectLst/>
                <a:latin typeface="+mn-lt"/>
                <a:ea typeface="+mn-ea"/>
                <a:cs typeface="+mn-cs"/>
              </a:rPr>
              <a:t>approaches.ﬂ</a:t>
            </a:r>
            <a:r>
              <a:rPr lang="en-US" sz="1200" i="1" kern="1200" dirty="0">
                <a:solidFill>
                  <a:schemeClr val="tx1"/>
                </a:solidFill>
                <a:effectLst/>
                <a:latin typeface="+mn-lt"/>
                <a:ea typeface="+mn-ea"/>
                <a:cs typeface="+mn-cs"/>
              </a:rPr>
              <a:t>, positive result; –, negative result; ARPKD, autosomal recessive polycystic kidney disease;</a:t>
            </a:r>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CNV, copy number variation; MLPA, multiplex ligation-dependent probe </a:t>
            </a:r>
            <a:r>
              <a:rPr lang="en-US" sz="1200" i="1" kern="1200" dirty="0" err="1">
                <a:solidFill>
                  <a:schemeClr val="tx1"/>
                </a:solidFill>
                <a:effectLst/>
                <a:latin typeface="+mn-lt"/>
                <a:ea typeface="+mn-ea"/>
                <a:cs typeface="+mn-cs"/>
              </a:rPr>
              <a:t>amplification.;Adapted</a:t>
            </a:r>
            <a:r>
              <a:rPr lang="en-US" sz="1200" i="1" kern="1200" dirty="0">
                <a:solidFill>
                  <a:schemeClr val="tx1"/>
                </a:solidFill>
                <a:effectLst/>
                <a:latin typeface="+mn-lt"/>
                <a:ea typeface="+mn-ea"/>
                <a:cs typeface="+mn-cs"/>
              </a:rPr>
              <a:t> from Devuyst O, Olinger E, Weber S et al.</a:t>
            </a:r>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Autosomal dominant tubulointerstitial kidney disease. Nat Rev Dis Primer 2019; 5: 60.</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95F64D9D-BCDC-B844-9E50-E6E7850E0BF6}" type="slidenum">
              <a:rPr lang="en-US" smtClean="0"/>
              <a:t>23</a:t>
            </a:fld>
            <a:endParaRPr lang="en-US"/>
          </a:p>
        </p:txBody>
      </p:sp>
    </p:spTree>
    <p:extLst>
      <p:ext uri="{BB962C8B-B14F-4D97-AF65-F5344CB8AC3E}">
        <p14:creationId xmlns:p14="http://schemas.microsoft.com/office/powerpoint/2010/main" val="6945530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79921D-FE95-843A-163C-EF86895ACCA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8F9C713-5E46-6E7D-0C8B-FE738BEEF6E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219150E-7EBF-4DA0-3E91-70497A07F0C4}"/>
              </a:ext>
            </a:extLst>
          </p:cNvPr>
          <p:cNvSpPr>
            <a:spLocks noGrp="1"/>
          </p:cNvSpPr>
          <p:nvPr>
            <p:ph type="body" idx="1"/>
          </p:nvPr>
        </p:nvSpPr>
        <p:spPr/>
        <p:txBody>
          <a:bodyPr/>
          <a:lstStyle/>
          <a:p>
            <a:r>
              <a:rPr lang="en-US" sz="1200" i="1" kern="1200" dirty="0">
                <a:solidFill>
                  <a:schemeClr val="tx1"/>
                </a:solidFill>
                <a:effectLst/>
                <a:latin typeface="+mn-lt"/>
                <a:ea typeface="+mn-ea"/>
                <a:cs typeface="+mn-cs"/>
              </a:rPr>
              <a:t>FIGURE 1: Pathophysiology of ADTKD-UMOD and ADTKD-MUC1. (A) Left panel: UMOD expression is restricted to the thick ascending</a:t>
            </a:r>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limb and the early DCT. Right panel: Cellular pathways activated by the expression of mutant UMOD (in cellular and murine studies as well</a:t>
            </a:r>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as patient biopsies) and its toxic accumulation in the ER. (B) Left panel: Mucin 1 expression along the entire distal tubule. Right panel: Cellular</a:t>
            </a:r>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pathways activated by the expression of mutant mucin 1 (in cellular and murine studies as well as patient biopsies) and its toxic accumulation</a:t>
            </a:r>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in the ERGIC.</a:t>
            </a:r>
            <a:endParaRPr lang="en-US" sz="1200" kern="1200" dirty="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529D050D-3F11-AE5F-4973-AE5D20729934}"/>
              </a:ext>
            </a:extLst>
          </p:cNvPr>
          <p:cNvSpPr>
            <a:spLocks noGrp="1"/>
          </p:cNvSpPr>
          <p:nvPr>
            <p:ph type="sldNum" sz="quarter" idx="5"/>
          </p:nvPr>
        </p:nvSpPr>
        <p:spPr/>
        <p:txBody>
          <a:bodyPr/>
          <a:lstStyle/>
          <a:p>
            <a:fld id="{95F64D9D-BCDC-B844-9E50-E6E7850E0BF6}" type="slidenum">
              <a:rPr lang="en-US" smtClean="0"/>
              <a:t>27</a:t>
            </a:fld>
            <a:endParaRPr lang="en-US"/>
          </a:p>
        </p:txBody>
      </p:sp>
    </p:spTree>
    <p:extLst>
      <p:ext uri="{BB962C8B-B14F-4D97-AF65-F5344CB8AC3E}">
        <p14:creationId xmlns:p14="http://schemas.microsoft.com/office/powerpoint/2010/main" val="23249599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Devuyst O et al Nat Rev Neph 2017</a:t>
            </a:r>
          </a:p>
          <a:p>
            <a:r>
              <a:rPr lang="en-US" dirty="0"/>
              <a:t>125 mutations</a:t>
            </a:r>
          </a:p>
          <a:p>
            <a:r>
              <a:rPr lang="en-US" dirty="0"/>
              <a:t>95% cluster 3 and 4</a:t>
            </a:r>
          </a:p>
          <a:p>
            <a:r>
              <a:rPr lang="en-US" dirty="0"/>
              <a:t>121/125 missense</a:t>
            </a:r>
          </a:p>
        </p:txBody>
      </p:sp>
      <p:sp>
        <p:nvSpPr>
          <p:cNvPr id="4" name="Slide Number Placeholder 3"/>
          <p:cNvSpPr>
            <a:spLocks noGrp="1"/>
          </p:cNvSpPr>
          <p:nvPr>
            <p:ph type="sldNum" sz="quarter" idx="5"/>
          </p:nvPr>
        </p:nvSpPr>
        <p:spPr/>
        <p:txBody>
          <a:bodyPr/>
          <a:lstStyle/>
          <a:p>
            <a:fld id="{95F64D9D-BCDC-B844-9E50-E6E7850E0BF6}" type="slidenum">
              <a:rPr lang="en-US" smtClean="0"/>
              <a:t>31</a:t>
            </a:fld>
            <a:endParaRPr lang="en-US"/>
          </a:p>
        </p:txBody>
      </p:sp>
    </p:spTree>
    <p:extLst>
      <p:ext uri="{BB962C8B-B14F-4D97-AF65-F5344CB8AC3E}">
        <p14:creationId xmlns:p14="http://schemas.microsoft.com/office/powerpoint/2010/main" val="31314400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a:solidFill>
                  <a:schemeClr val="tx1"/>
                </a:solidFill>
                <a:effectLst/>
                <a:latin typeface="+mn-lt"/>
                <a:ea typeface="+mn-ea"/>
                <a:cs typeface="+mn-cs"/>
              </a:rPr>
              <a:t>Fig. 2 | Mechanisms of ADTKD- UMOD. a | Cellular pathways activated by expression of mutant uromodulin (encoded by</a:t>
            </a:r>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UMOD) in autosomal dominant tubulointerstitial kidney disease (ADTKD). Endoplasmic reticulum (ER) accumulation of</a:t>
            </a:r>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misfolded mutant uromodulin triggers ER stress and the unfolded protein response. It also leads to defective autophagy</a:t>
            </a:r>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and protein homeostasis, and to altered mitochondria morphology and dynamics. Mutant uromodulin escaping ER quality</a:t>
            </a:r>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control or proteasomal degradation can reach the cell plasma membrane, where it interferes with the polymerization of</a:t>
            </a:r>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wild- type protein. Chronic induction of the unfolded protein response eventually leads to activation of proinflammatory</a:t>
            </a:r>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signals and cell death. b | Humanized knock- in mouse models (</a:t>
            </a:r>
            <a:r>
              <a:rPr lang="en-US" sz="1200" i="1" kern="1200" dirty="0" err="1">
                <a:solidFill>
                  <a:schemeClr val="tx1"/>
                </a:solidFill>
                <a:effectLst/>
                <a:latin typeface="+mn-lt"/>
                <a:ea typeface="+mn-ea"/>
                <a:cs typeface="+mn-cs"/>
              </a:rPr>
              <a:t>Umod</a:t>
            </a:r>
            <a:r>
              <a:rPr lang="en-US" sz="1200" i="1" kern="1200" dirty="0">
                <a:solidFill>
                  <a:schemeClr val="tx1"/>
                </a:solidFill>
                <a:effectLst/>
                <a:latin typeface="+mn-lt"/>
                <a:ea typeface="+mn-ea"/>
                <a:cs typeface="+mn-cs"/>
              </a:rPr>
              <a:t>+/Mut) recapitulate the main disease features of</a:t>
            </a:r>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ADTKD- UMOD. The mutant uromodulin accumulates in aggregates within the ER, eventually leading to ER expansion,</a:t>
            </a:r>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interstitial fibrosis and kidney damage. The left panel shows a light microscopy, trichrome blue staining image of a kidney</a:t>
            </a:r>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section from a mutant </a:t>
            </a:r>
            <a:r>
              <a:rPr lang="en-US" sz="1200" i="1" kern="1200" dirty="0" err="1">
                <a:solidFill>
                  <a:schemeClr val="tx1"/>
                </a:solidFill>
                <a:effectLst/>
                <a:latin typeface="+mn-lt"/>
                <a:ea typeface="+mn-ea"/>
                <a:cs typeface="+mn-cs"/>
              </a:rPr>
              <a:t>Umod</a:t>
            </a:r>
            <a:r>
              <a:rPr lang="en-US" sz="1200" i="1" kern="1200" dirty="0">
                <a:solidFill>
                  <a:schemeClr val="tx1"/>
                </a:solidFill>
                <a:effectLst/>
                <a:latin typeface="+mn-lt"/>
                <a:ea typeface="+mn-ea"/>
                <a:cs typeface="+mn-cs"/>
              </a:rPr>
              <a:t>+/Mut mouse showing increased interstitial fibrosis (green/blue). The right panel shows a</a:t>
            </a:r>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transmission electron micrograph of a thick ascending limb (TAL) cell from a mutant </a:t>
            </a:r>
            <a:r>
              <a:rPr lang="en-US" sz="1200" i="1" kern="1200" dirty="0" err="1">
                <a:solidFill>
                  <a:schemeClr val="tx1"/>
                </a:solidFill>
                <a:effectLst/>
                <a:latin typeface="+mn-lt"/>
                <a:ea typeface="+mn-ea"/>
                <a:cs typeface="+mn-cs"/>
              </a:rPr>
              <a:t>Umod</a:t>
            </a:r>
            <a:r>
              <a:rPr lang="en-US" sz="1200" i="1" kern="1200" dirty="0">
                <a:solidFill>
                  <a:schemeClr val="tx1"/>
                </a:solidFill>
                <a:effectLst/>
                <a:latin typeface="+mn-lt"/>
                <a:ea typeface="+mn-ea"/>
                <a:cs typeface="+mn-cs"/>
              </a:rPr>
              <a:t>+/Mut mouse kidney showing</a:t>
            </a:r>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expansion and hyperplasia of ER stacks.</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95F64D9D-BCDC-B844-9E50-E6E7850E0BF6}" type="slidenum">
              <a:rPr lang="en-US" smtClean="0"/>
              <a:t>32</a:t>
            </a:fld>
            <a:endParaRPr lang="en-US"/>
          </a:p>
        </p:txBody>
      </p:sp>
    </p:spTree>
    <p:extLst>
      <p:ext uri="{BB962C8B-B14F-4D97-AF65-F5344CB8AC3E}">
        <p14:creationId xmlns:p14="http://schemas.microsoft.com/office/powerpoint/2010/main" val="30521597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412001-EA05-F7D1-5F82-1EA0E0C393C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C757CBA-6550-FAE2-D97B-E58F787E5B6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E33D2C8-D149-A3AA-9EB6-9AD8E0386F4B}"/>
              </a:ext>
            </a:extLst>
          </p:cNvPr>
          <p:cNvSpPr>
            <a:spLocks noGrp="1"/>
          </p:cNvSpPr>
          <p:nvPr>
            <p:ph type="dt" sz="half" idx="10"/>
          </p:nvPr>
        </p:nvSpPr>
        <p:spPr/>
        <p:txBody>
          <a:bodyPr/>
          <a:lstStyle/>
          <a:p>
            <a:fld id="{376D9F83-C2E5-9440-9267-4955F67D1F6A}" type="datetimeFigureOut">
              <a:rPr lang="en-US" smtClean="0"/>
              <a:t>9/4/25</a:t>
            </a:fld>
            <a:endParaRPr lang="en-US"/>
          </a:p>
        </p:txBody>
      </p:sp>
      <p:sp>
        <p:nvSpPr>
          <p:cNvPr id="5" name="Footer Placeholder 4">
            <a:extLst>
              <a:ext uri="{FF2B5EF4-FFF2-40B4-BE49-F238E27FC236}">
                <a16:creationId xmlns:a16="http://schemas.microsoft.com/office/drawing/2014/main" id="{135B7119-E00B-A142-6791-BA92A5641CB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55C6CA5-2B60-094F-FA15-984ED0CB4C7B}"/>
              </a:ext>
            </a:extLst>
          </p:cNvPr>
          <p:cNvSpPr>
            <a:spLocks noGrp="1"/>
          </p:cNvSpPr>
          <p:nvPr>
            <p:ph type="sldNum" sz="quarter" idx="12"/>
          </p:nvPr>
        </p:nvSpPr>
        <p:spPr/>
        <p:txBody>
          <a:bodyPr/>
          <a:lstStyle/>
          <a:p>
            <a:fld id="{6D81032B-120B-6F4F-8CF3-BDB48CA0B096}" type="slidenum">
              <a:rPr lang="en-US" smtClean="0"/>
              <a:t>‹#›</a:t>
            </a:fld>
            <a:endParaRPr lang="en-US"/>
          </a:p>
        </p:txBody>
      </p:sp>
    </p:spTree>
    <p:extLst>
      <p:ext uri="{BB962C8B-B14F-4D97-AF65-F5344CB8AC3E}">
        <p14:creationId xmlns:p14="http://schemas.microsoft.com/office/powerpoint/2010/main" val="24305088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570B68-579F-ED2B-533D-02853A996C2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ACFDE40-B8A1-8C44-CBF5-E612B126E08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556F7AD-31C0-224B-A5DF-A51E728FAD91}"/>
              </a:ext>
            </a:extLst>
          </p:cNvPr>
          <p:cNvSpPr>
            <a:spLocks noGrp="1"/>
          </p:cNvSpPr>
          <p:nvPr>
            <p:ph type="dt" sz="half" idx="10"/>
          </p:nvPr>
        </p:nvSpPr>
        <p:spPr/>
        <p:txBody>
          <a:bodyPr/>
          <a:lstStyle/>
          <a:p>
            <a:fld id="{376D9F83-C2E5-9440-9267-4955F67D1F6A}" type="datetimeFigureOut">
              <a:rPr lang="en-US" smtClean="0"/>
              <a:t>9/4/25</a:t>
            </a:fld>
            <a:endParaRPr lang="en-US"/>
          </a:p>
        </p:txBody>
      </p:sp>
      <p:sp>
        <p:nvSpPr>
          <p:cNvPr id="5" name="Footer Placeholder 4">
            <a:extLst>
              <a:ext uri="{FF2B5EF4-FFF2-40B4-BE49-F238E27FC236}">
                <a16:creationId xmlns:a16="http://schemas.microsoft.com/office/drawing/2014/main" id="{09EC48ED-97CA-BD22-1A6F-EAF2363F157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0FA2CE6-10EC-7C66-36F6-283458095228}"/>
              </a:ext>
            </a:extLst>
          </p:cNvPr>
          <p:cNvSpPr>
            <a:spLocks noGrp="1"/>
          </p:cNvSpPr>
          <p:nvPr>
            <p:ph type="sldNum" sz="quarter" idx="12"/>
          </p:nvPr>
        </p:nvSpPr>
        <p:spPr/>
        <p:txBody>
          <a:bodyPr/>
          <a:lstStyle/>
          <a:p>
            <a:fld id="{6D81032B-120B-6F4F-8CF3-BDB48CA0B096}" type="slidenum">
              <a:rPr lang="en-US" smtClean="0"/>
              <a:t>‹#›</a:t>
            </a:fld>
            <a:endParaRPr lang="en-US"/>
          </a:p>
        </p:txBody>
      </p:sp>
    </p:spTree>
    <p:extLst>
      <p:ext uri="{BB962C8B-B14F-4D97-AF65-F5344CB8AC3E}">
        <p14:creationId xmlns:p14="http://schemas.microsoft.com/office/powerpoint/2010/main" val="1181488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BFF392F-F03F-1F40-AEBC-498AEEC5E69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518D3C0-C56D-73B8-F1C4-28CAFB22794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EB091A3-9CCF-249F-0287-24ED31E7FBD2}"/>
              </a:ext>
            </a:extLst>
          </p:cNvPr>
          <p:cNvSpPr>
            <a:spLocks noGrp="1"/>
          </p:cNvSpPr>
          <p:nvPr>
            <p:ph type="dt" sz="half" idx="10"/>
          </p:nvPr>
        </p:nvSpPr>
        <p:spPr/>
        <p:txBody>
          <a:bodyPr/>
          <a:lstStyle/>
          <a:p>
            <a:fld id="{376D9F83-C2E5-9440-9267-4955F67D1F6A}" type="datetimeFigureOut">
              <a:rPr lang="en-US" smtClean="0"/>
              <a:t>9/4/25</a:t>
            </a:fld>
            <a:endParaRPr lang="en-US"/>
          </a:p>
        </p:txBody>
      </p:sp>
      <p:sp>
        <p:nvSpPr>
          <p:cNvPr id="5" name="Footer Placeholder 4">
            <a:extLst>
              <a:ext uri="{FF2B5EF4-FFF2-40B4-BE49-F238E27FC236}">
                <a16:creationId xmlns:a16="http://schemas.microsoft.com/office/drawing/2014/main" id="{CCBA338A-BCAB-9E04-C77F-EEB1FAC51D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96FD09C-0153-5F81-4481-A585EF5FF254}"/>
              </a:ext>
            </a:extLst>
          </p:cNvPr>
          <p:cNvSpPr>
            <a:spLocks noGrp="1"/>
          </p:cNvSpPr>
          <p:nvPr>
            <p:ph type="sldNum" sz="quarter" idx="12"/>
          </p:nvPr>
        </p:nvSpPr>
        <p:spPr/>
        <p:txBody>
          <a:bodyPr/>
          <a:lstStyle/>
          <a:p>
            <a:fld id="{6D81032B-120B-6F4F-8CF3-BDB48CA0B096}" type="slidenum">
              <a:rPr lang="en-US" smtClean="0"/>
              <a:t>‹#›</a:t>
            </a:fld>
            <a:endParaRPr lang="en-US"/>
          </a:p>
        </p:txBody>
      </p:sp>
    </p:spTree>
    <p:extLst>
      <p:ext uri="{BB962C8B-B14F-4D97-AF65-F5344CB8AC3E}">
        <p14:creationId xmlns:p14="http://schemas.microsoft.com/office/powerpoint/2010/main" val="8386022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5515F0-F93F-057F-0557-E9B7502C4C7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CD6370F-E5CA-206D-070C-ECC8A2F7202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B155153-BB60-2493-1A8C-D0BC25400F18}"/>
              </a:ext>
            </a:extLst>
          </p:cNvPr>
          <p:cNvSpPr>
            <a:spLocks noGrp="1"/>
          </p:cNvSpPr>
          <p:nvPr>
            <p:ph type="dt" sz="half" idx="10"/>
          </p:nvPr>
        </p:nvSpPr>
        <p:spPr/>
        <p:txBody>
          <a:bodyPr/>
          <a:lstStyle/>
          <a:p>
            <a:fld id="{376D9F83-C2E5-9440-9267-4955F67D1F6A}" type="datetimeFigureOut">
              <a:rPr lang="en-US" smtClean="0"/>
              <a:t>9/4/25</a:t>
            </a:fld>
            <a:endParaRPr lang="en-US"/>
          </a:p>
        </p:txBody>
      </p:sp>
      <p:sp>
        <p:nvSpPr>
          <p:cNvPr id="5" name="Footer Placeholder 4">
            <a:extLst>
              <a:ext uri="{FF2B5EF4-FFF2-40B4-BE49-F238E27FC236}">
                <a16:creationId xmlns:a16="http://schemas.microsoft.com/office/drawing/2014/main" id="{A427E281-5EFC-7166-1BA2-82C5143CC3B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581D841-6FCD-00A9-AD43-B9D10CA748D7}"/>
              </a:ext>
            </a:extLst>
          </p:cNvPr>
          <p:cNvSpPr>
            <a:spLocks noGrp="1"/>
          </p:cNvSpPr>
          <p:nvPr>
            <p:ph type="sldNum" sz="quarter" idx="12"/>
          </p:nvPr>
        </p:nvSpPr>
        <p:spPr/>
        <p:txBody>
          <a:bodyPr/>
          <a:lstStyle/>
          <a:p>
            <a:fld id="{6D81032B-120B-6F4F-8CF3-BDB48CA0B096}" type="slidenum">
              <a:rPr lang="en-US" smtClean="0"/>
              <a:t>‹#›</a:t>
            </a:fld>
            <a:endParaRPr lang="en-US"/>
          </a:p>
        </p:txBody>
      </p:sp>
    </p:spTree>
    <p:extLst>
      <p:ext uri="{BB962C8B-B14F-4D97-AF65-F5344CB8AC3E}">
        <p14:creationId xmlns:p14="http://schemas.microsoft.com/office/powerpoint/2010/main" val="22040073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DBE4DB-2783-A78D-7D79-D648F114FAF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24320E6-D2D9-1D98-0F9C-23F78FFCA6C9}"/>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4BED79B-B9B9-2FE1-235E-49E5A06CD839}"/>
              </a:ext>
            </a:extLst>
          </p:cNvPr>
          <p:cNvSpPr>
            <a:spLocks noGrp="1"/>
          </p:cNvSpPr>
          <p:nvPr>
            <p:ph type="dt" sz="half" idx="10"/>
          </p:nvPr>
        </p:nvSpPr>
        <p:spPr/>
        <p:txBody>
          <a:bodyPr/>
          <a:lstStyle/>
          <a:p>
            <a:fld id="{376D9F83-C2E5-9440-9267-4955F67D1F6A}" type="datetimeFigureOut">
              <a:rPr lang="en-US" smtClean="0"/>
              <a:t>9/4/25</a:t>
            </a:fld>
            <a:endParaRPr lang="en-US"/>
          </a:p>
        </p:txBody>
      </p:sp>
      <p:sp>
        <p:nvSpPr>
          <p:cNvPr id="5" name="Footer Placeholder 4">
            <a:extLst>
              <a:ext uri="{FF2B5EF4-FFF2-40B4-BE49-F238E27FC236}">
                <a16:creationId xmlns:a16="http://schemas.microsoft.com/office/drawing/2014/main" id="{FCC45749-97FA-CF94-EC7A-5ACC17F3F71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EA8615F-3F08-2156-E698-67505F14A915}"/>
              </a:ext>
            </a:extLst>
          </p:cNvPr>
          <p:cNvSpPr>
            <a:spLocks noGrp="1"/>
          </p:cNvSpPr>
          <p:nvPr>
            <p:ph type="sldNum" sz="quarter" idx="12"/>
          </p:nvPr>
        </p:nvSpPr>
        <p:spPr/>
        <p:txBody>
          <a:bodyPr/>
          <a:lstStyle/>
          <a:p>
            <a:fld id="{6D81032B-120B-6F4F-8CF3-BDB48CA0B096}" type="slidenum">
              <a:rPr lang="en-US" smtClean="0"/>
              <a:t>‹#›</a:t>
            </a:fld>
            <a:endParaRPr lang="en-US"/>
          </a:p>
        </p:txBody>
      </p:sp>
    </p:spTree>
    <p:extLst>
      <p:ext uri="{BB962C8B-B14F-4D97-AF65-F5344CB8AC3E}">
        <p14:creationId xmlns:p14="http://schemas.microsoft.com/office/powerpoint/2010/main" val="40884978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416B78-82C6-D63A-EE12-8385B0D5157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1B57670-916F-BFB7-3617-F07FA026A81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24F18AE-1245-9172-7776-F41D22B4AA0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7AFD8DD-2FBD-9B66-40F4-D5A71916B882}"/>
              </a:ext>
            </a:extLst>
          </p:cNvPr>
          <p:cNvSpPr>
            <a:spLocks noGrp="1"/>
          </p:cNvSpPr>
          <p:nvPr>
            <p:ph type="dt" sz="half" idx="10"/>
          </p:nvPr>
        </p:nvSpPr>
        <p:spPr/>
        <p:txBody>
          <a:bodyPr/>
          <a:lstStyle/>
          <a:p>
            <a:fld id="{376D9F83-C2E5-9440-9267-4955F67D1F6A}" type="datetimeFigureOut">
              <a:rPr lang="en-US" smtClean="0"/>
              <a:t>9/4/25</a:t>
            </a:fld>
            <a:endParaRPr lang="en-US"/>
          </a:p>
        </p:txBody>
      </p:sp>
      <p:sp>
        <p:nvSpPr>
          <p:cNvPr id="6" name="Footer Placeholder 5">
            <a:extLst>
              <a:ext uri="{FF2B5EF4-FFF2-40B4-BE49-F238E27FC236}">
                <a16:creationId xmlns:a16="http://schemas.microsoft.com/office/drawing/2014/main" id="{8FD2D81B-B76D-84C7-BE3C-4B716C1CD15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EE41E8E-5287-BAB2-FD11-A55B79884B27}"/>
              </a:ext>
            </a:extLst>
          </p:cNvPr>
          <p:cNvSpPr>
            <a:spLocks noGrp="1"/>
          </p:cNvSpPr>
          <p:nvPr>
            <p:ph type="sldNum" sz="quarter" idx="12"/>
          </p:nvPr>
        </p:nvSpPr>
        <p:spPr/>
        <p:txBody>
          <a:bodyPr/>
          <a:lstStyle/>
          <a:p>
            <a:fld id="{6D81032B-120B-6F4F-8CF3-BDB48CA0B096}" type="slidenum">
              <a:rPr lang="en-US" smtClean="0"/>
              <a:t>‹#›</a:t>
            </a:fld>
            <a:endParaRPr lang="en-US"/>
          </a:p>
        </p:txBody>
      </p:sp>
    </p:spTree>
    <p:extLst>
      <p:ext uri="{BB962C8B-B14F-4D97-AF65-F5344CB8AC3E}">
        <p14:creationId xmlns:p14="http://schemas.microsoft.com/office/powerpoint/2010/main" val="20643726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C24298-263B-E3DC-436A-6ED9C0DC698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F928F3D-7ECE-A1B4-0ADB-8B4AC47F3F0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FCF0ED1-15B4-DEC3-168D-F52ACBE7924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070F9B5-DEA0-80B0-5125-9E87A768AEA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94B0EB0-1659-6387-6359-C5506D0A7A2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2C96A2D-01B8-D6B1-CFEF-2C2A951A481C}"/>
              </a:ext>
            </a:extLst>
          </p:cNvPr>
          <p:cNvSpPr>
            <a:spLocks noGrp="1"/>
          </p:cNvSpPr>
          <p:nvPr>
            <p:ph type="dt" sz="half" idx="10"/>
          </p:nvPr>
        </p:nvSpPr>
        <p:spPr/>
        <p:txBody>
          <a:bodyPr/>
          <a:lstStyle/>
          <a:p>
            <a:fld id="{376D9F83-C2E5-9440-9267-4955F67D1F6A}" type="datetimeFigureOut">
              <a:rPr lang="en-US" smtClean="0"/>
              <a:t>9/4/25</a:t>
            </a:fld>
            <a:endParaRPr lang="en-US"/>
          </a:p>
        </p:txBody>
      </p:sp>
      <p:sp>
        <p:nvSpPr>
          <p:cNvPr id="8" name="Footer Placeholder 7">
            <a:extLst>
              <a:ext uri="{FF2B5EF4-FFF2-40B4-BE49-F238E27FC236}">
                <a16:creationId xmlns:a16="http://schemas.microsoft.com/office/drawing/2014/main" id="{376CFE45-B567-7DCF-1FEB-772FF71B309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CFD9B4A-3126-7438-A7FA-07B198DAAAEF}"/>
              </a:ext>
            </a:extLst>
          </p:cNvPr>
          <p:cNvSpPr>
            <a:spLocks noGrp="1"/>
          </p:cNvSpPr>
          <p:nvPr>
            <p:ph type="sldNum" sz="quarter" idx="12"/>
          </p:nvPr>
        </p:nvSpPr>
        <p:spPr/>
        <p:txBody>
          <a:bodyPr/>
          <a:lstStyle/>
          <a:p>
            <a:fld id="{6D81032B-120B-6F4F-8CF3-BDB48CA0B096}" type="slidenum">
              <a:rPr lang="en-US" smtClean="0"/>
              <a:t>‹#›</a:t>
            </a:fld>
            <a:endParaRPr lang="en-US"/>
          </a:p>
        </p:txBody>
      </p:sp>
    </p:spTree>
    <p:extLst>
      <p:ext uri="{BB962C8B-B14F-4D97-AF65-F5344CB8AC3E}">
        <p14:creationId xmlns:p14="http://schemas.microsoft.com/office/powerpoint/2010/main" val="33681147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812500-EFE6-BA6B-10E1-A1B9BA1CB17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AE684A9-A65A-9D53-886B-F862ED6E3CDB}"/>
              </a:ext>
            </a:extLst>
          </p:cNvPr>
          <p:cNvSpPr>
            <a:spLocks noGrp="1"/>
          </p:cNvSpPr>
          <p:nvPr>
            <p:ph type="dt" sz="half" idx="10"/>
          </p:nvPr>
        </p:nvSpPr>
        <p:spPr/>
        <p:txBody>
          <a:bodyPr/>
          <a:lstStyle/>
          <a:p>
            <a:fld id="{376D9F83-C2E5-9440-9267-4955F67D1F6A}" type="datetimeFigureOut">
              <a:rPr lang="en-US" smtClean="0"/>
              <a:t>9/4/25</a:t>
            </a:fld>
            <a:endParaRPr lang="en-US"/>
          </a:p>
        </p:txBody>
      </p:sp>
      <p:sp>
        <p:nvSpPr>
          <p:cNvPr id="4" name="Footer Placeholder 3">
            <a:extLst>
              <a:ext uri="{FF2B5EF4-FFF2-40B4-BE49-F238E27FC236}">
                <a16:creationId xmlns:a16="http://schemas.microsoft.com/office/drawing/2014/main" id="{360C9060-E924-834F-FF24-1BE47232D54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6DE1F3C-1D27-645D-7716-064300CA19CB}"/>
              </a:ext>
            </a:extLst>
          </p:cNvPr>
          <p:cNvSpPr>
            <a:spLocks noGrp="1"/>
          </p:cNvSpPr>
          <p:nvPr>
            <p:ph type="sldNum" sz="quarter" idx="12"/>
          </p:nvPr>
        </p:nvSpPr>
        <p:spPr/>
        <p:txBody>
          <a:bodyPr/>
          <a:lstStyle/>
          <a:p>
            <a:fld id="{6D81032B-120B-6F4F-8CF3-BDB48CA0B096}" type="slidenum">
              <a:rPr lang="en-US" smtClean="0"/>
              <a:t>‹#›</a:t>
            </a:fld>
            <a:endParaRPr lang="en-US"/>
          </a:p>
        </p:txBody>
      </p:sp>
    </p:spTree>
    <p:extLst>
      <p:ext uri="{BB962C8B-B14F-4D97-AF65-F5344CB8AC3E}">
        <p14:creationId xmlns:p14="http://schemas.microsoft.com/office/powerpoint/2010/main" val="3318034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74019EE-F3A3-5F98-9257-C14213E8D7B4}"/>
              </a:ext>
            </a:extLst>
          </p:cNvPr>
          <p:cNvSpPr>
            <a:spLocks noGrp="1"/>
          </p:cNvSpPr>
          <p:nvPr>
            <p:ph type="dt" sz="half" idx="10"/>
          </p:nvPr>
        </p:nvSpPr>
        <p:spPr/>
        <p:txBody>
          <a:bodyPr/>
          <a:lstStyle/>
          <a:p>
            <a:fld id="{376D9F83-C2E5-9440-9267-4955F67D1F6A}" type="datetimeFigureOut">
              <a:rPr lang="en-US" smtClean="0"/>
              <a:t>9/4/25</a:t>
            </a:fld>
            <a:endParaRPr lang="en-US"/>
          </a:p>
        </p:txBody>
      </p:sp>
      <p:sp>
        <p:nvSpPr>
          <p:cNvPr id="3" name="Footer Placeholder 2">
            <a:extLst>
              <a:ext uri="{FF2B5EF4-FFF2-40B4-BE49-F238E27FC236}">
                <a16:creationId xmlns:a16="http://schemas.microsoft.com/office/drawing/2014/main" id="{86794232-C7C7-DCCE-FB24-9CA90F426E4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80B1D5F-1DC3-FAA6-04CD-3391147648EA}"/>
              </a:ext>
            </a:extLst>
          </p:cNvPr>
          <p:cNvSpPr>
            <a:spLocks noGrp="1"/>
          </p:cNvSpPr>
          <p:nvPr>
            <p:ph type="sldNum" sz="quarter" idx="12"/>
          </p:nvPr>
        </p:nvSpPr>
        <p:spPr/>
        <p:txBody>
          <a:bodyPr/>
          <a:lstStyle/>
          <a:p>
            <a:fld id="{6D81032B-120B-6F4F-8CF3-BDB48CA0B096}" type="slidenum">
              <a:rPr lang="en-US" smtClean="0"/>
              <a:t>‹#›</a:t>
            </a:fld>
            <a:endParaRPr lang="en-US"/>
          </a:p>
        </p:txBody>
      </p:sp>
    </p:spTree>
    <p:extLst>
      <p:ext uri="{BB962C8B-B14F-4D97-AF65-F5344CB8AC3E}">
        <p14:creationId xmlns:p14="http://schemas.microsoft.com/office/powerpoint/2010/main" val="23506316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3E7A52-6A21-A730-BE98-32B34AFFCC1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20FABFA-C53E-2BBB-155E-9897A30384F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BDF033A-0968-27E2-B324-FC6972C63F7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81CEB66-E494-FFC1-990E-1BF142F4E745}"/>
              </a:ext>
            </a:extLst>
          </p:cNvPr>
          <p:cNvSpPr>
            <a:spLocks noGrp="1"/>
          </p:cNvSpPr>
          <p:nvPr>
            <p:ph type="dt" sz="half" idx="10"/>
          </p:nvPr>
        </p:nvSpPr>
        <p:spPr/>
        <p:txBody>
          <a:bodyPr/>
          <a:lstStyle/>
          <a:p>
            <a:fld id="{376D9F83-C2E5-9440-9267-4955F67D1F6A}" type="datetimeFigureOut">
              <a:rPr lang="en-US" smtClean="0"/>
              <a:t>9/4/25</a:t>
            </a:fld>
            <a:endParaRPr lang="en-US"/>
          </a:p>
        </p:txBody>
      </p:sp>
      <p:sp>
        <p:nvSpPr>
          <p:cNvPr id="6" name="Footer Placeholder 5">
            <a:extLst>
              <a:ext uri="{FF2B5EF4-FFF2-40B4-BE49-F238E27FC236}">
                <a16:creationId xmlns:a16="http://schemas.microsoft.com/office/drawing/2014/main" id="{66DDAB6B-D752-485C-AAD3-C23FE7E0896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1BB7C72-5786-2A76-8353-E7DDFE3EA7E4}"/>
              </a:ext>
            </a:extLst>
          </p:cNvPr>
          <p:cNvSpPr>
            <a:spLocks noGrp="1"/>
          </p:cNvSpPr>
          <p:nvPr>
            <p:ph type="sldNum" sz="quarter" idx="12"/>
          </p:nvPr>
        </p:nvSpPr>
        <p:spPr/>
        <p:txBody>
          <a:bodyPr/>
          <a:lstStyle/>
          <a:p>
            <a:fld id="{6D81032B-120B-6F4F-8CF3-BDB48CA0B096}" type="slidenum">
              <a:rPr lang="en-US" smtClean="0"/>
              <a:t>‹#›</a:t>
            </a:fld>
            <a:endParaRPr lang="en-US"/>
          </a:p>
        </p:txBody>
      </p:sp>
    </p:spTree>
    <p:extLst>
      <p:ext uri="{BB962C8B-B14F-4D97-AF65-F5344CB8AC3E}">
        <p14:creationId xmlns:p14="http://schemas.microsoft.com/office/powerpoint/2010/main" val="13114425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DBED4C-750B-61B6-DECF-0523E784C11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3D4676D-83E6-2DB3-3A2A-253E2BA0EAC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84E3E0D-DBC1-A508-5B23-8E45B40067C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54C364B-2788-5E15-2A3F-D57ED1A376F3}"/>
              </a:ext>
            </a:extLst>
          </p:cNvPr>
          <p:cNvSpPr>
            <a:spLocks noGrp="1"/>
          </p:cNvSpPr>
          <p:nvPr>
            <p:ph type="dt" sz="half" idx="10"/>
          </p:nvPr>
        </p:nvSpPr>
        <p:spPr/>
        <p:txBody>
          <a:bodyPr/>
          <a:lstStyle/>
          <a:p>
            <a:fld id="{376D9F83-C2E5-9440-9267-4955F67D1F6A}" type="datetimeFigureOut">
              <a:rPr lang="en-US" smtClean="0"/>
              <a:t>9/4/25</a:t>
            </a:fld>
            <a:endParaRPr lang="en-US"/>
          </a:p>
        </p:txBody>
      </p:sp>
      <p:sp>
        <p:nvSpPr>
          <p:cNvPr id="6" name="Footer Placeholder 5">
            <a:extLst>
              <a:ext uri="{FF2B5EF4-FFF2-40B4-BE49-F238E27FC236}">
                <a16:creationId xmlns:a16="http://schemas.microsoft.com/office/drawing/2014/main" id="{A5A38579-F7A3-372B-B4AF-858ABE5C1EB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0EDAF55-9784-AF16-E589-4048640D4213}"/>
              </a:ext>
            </a:extLst>
          </p:cNvPr>
          <p:cNvSpPr>
            <a:spLocks noGrp="1"/>
          </p:cNvSpPr>
          <p:nvPr>
            <p:ph type="sldNum" sz="quarter" idx="12"/>
          </p:nvPr>
        </p:nvSpPr>
        <p:spPr/>
        <p:txBody>
          <a:bodyPr/>
          <a:lstStyle/>
          <a:p>
            <a:fld id="{6D81032B-120B-6F4F-8CF3-BDB48CA0B096}" type="slidenum">
              <a:rPr lang="en-US" smtClean="0"/>
              <a:t>‹#›</a:t>
            </a:fld>
            <a:endParaRPr lang="en-US"/>
          </a:p>
        </p:txBody>
      </p:sp>
    </p:spTree>
    <p:extLst>
      <p:ext uri="{BB962C8B-B14F-4D97-AF65-F5344CB8AC3E}">
        <p14:creationId xmlns:p14="http://schemas.microsoft.com/office/powerpoint/2010/main" val="25641333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E961C62-4AEB-1C06-8209-3FD0CB9D767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C2BDBC9-5080-DCE6-9614-429C093F2A4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9BC60E1-5B51-50BA-EE70-C3E02ADD457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376D9F83-C2E5-9440-9267-4955F67D1F6A}" type="datetimeFigureOut">
              <a:rPr lang="en-US" smtClean="0"/>
              <a:t>9/4/25</a:t>
            </a:fld>
            <a:endParaRPr lang="en-US"/>
          </a:p>
        </p:txBody>
      </p:sp>
      <p:sp>
        <p:nvSpPr>
          <p:cNvPr id="5" name="Footer Placeholder 4">
            <a:extLst>
              <a:ext uri="{FF2B5EF4-FFF2-40B4-BE49-F238E27FC236}">
                <a16:creationId xmlns:a16="http://schemas.microsoft.com/office/drawing/2014/main" id="{E551306B-54B3-7A63-C081-91E3DF928F0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0306B9DF-450A-CA77-6D5B-55ADDA4F8A0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6D81032B-120B-6F4F-8CF3-BDB48CA0B096}" type="slidenum">
              <a:rPr lang="en-US" smtClean="0"/>
              <a:t>‹#›</a:t>
            </a:fld>
            <a:endParaRPr lang="en-US"/>
          </a:p>
        </p:txBody>
      </p:sp>
    </p:spTree>
    <p:extLst>
      <p:ext uri="{BB962C8B-B14F-4D97-AF65-F5344CB8AC3E}">
        <p14:creationId xmlns:p14="http://schemas.microsoft.com/office/powerpoint/2010/main" val="366333507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hyperlink" Target="https://www.ajkd.org/article/S0272-6386(25)00975-8/fulltext" TargetMode="Externa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3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hyperlink" Target="https://www.ajkd.org/article/S0272-6386(25)00975-8/fulltext" TargetMode="Externa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5.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8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5.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diagram of kidneys and a round object&#10;&#10;AI-generated content may be incorrect.">
            <a:extLst>
              <a:ext uri="{FF2B5EF4-FFF2-40B4-BE49-F238E27FC236}">
                <a16:creationId xmlns:a16="http://schemas.microsoft.com/office/drawing/2014/main" id="{AFF5F0BE-78DF-ABC4-E96E-9F665138F0DB}"/>
              </a:ext>
            </a:extLst>
          </p:cNvPr>
          <p:cNvPicPr>
            <a:picLocks noChangeAspect="1"/>
          </p:cNvPicPr>
          <p:nvPr/>
        </p:nvPicPr>
        <p:blipFill>
          <a:blip r:embed="rId2">
            <a:alphaModFix amt="50000"/>
          </a:blip>
          <a:srcRect t="22875" b="39578"/>
          <a:stretch>
            <a:fillRect/>
          </a:stretch>
        </p:blipFill>
        <p:spPr>
          <a:xfrm>
            <a:off x="20" y="1"/>
            <a:ext cx="12191980" cy="6857999"/>
          </a:xfrm>
          <a:prstGeom prst="rect">
            <a:avLst/>
          </a:prstGeom>
        </p:spPr>
      </p:pic>
      <p:sp>
        <p:nvSpPr>
          <p:cNvPr id="2" name="Title 1">
            <a:extLst>
              <a:ext uri="{FF2B5EF4-FFF2-40B4-BE49-F238E27FC236}">
                <a16:creationId xmlns:a16="http://schemas.microsoft.com/office/drawing/2014/main" id="{411425FB-6D79-0BFE-1EC3-9A4C181F15F0}"/>
              </a:ext>
            </a:extLst>
          </p:cNvPr>
          <p:cNvSpPr>
            <a:spLocks noGrp="1"/>
          </p:cNvSpPr>
          <p:nvPr>
            <p:ph type="ctrTitle"/>
          </p:nvPr>
        </p:nvSpPr>
        <p:spPr>
          <a:xfrm>
            <a:off x="1524000" y="1122362"/>
            <a:ext cx="9144000" cy="2900518"/>
          </a:xfrm>
        </p:spPr>
        <p:txBody>
          <a:bodyPr>
            <a:normAutofit/>
          </a:bodyPr>
          <a:lstStyle/>
          <a:p>
            <a:r>
              <a:rPr lang="en-US" sz="5600">
                <a:solidFill>
                  <a:srgbClr val="FFFFFF"/>
                </a:solidFill>
              </a:rPr>
              <a:t>Woven Webs of Silent Fibrosis, Historical and Mechanistic Insights into ADTKD</a:t>
            </a:r>
          </a:p>
        </p:txBody>
      </p:sp>
      <p:sp>
        <p:nvSpPr>
          <p:cNvPr id="3" name="Subtitle 2">
            <a:extLst>
              <a:ext uri="{FF2B5EF4-FFF2-40B4-BE49-F238E27FC236}">
                <a16:creationId xmlns:a16="http://schemas.microsoft.com/office/drawing/2014/main" id="{A312B30E-1481-39DB-D5B2-CB16F4229E1C}"/>
              </a:ext>
            </a:extLst>
          </p:cNvPr>
          <p:cNvSpPr>
            <a:spLocks noGrp="1"/>
          </p:cNvSpPr>
          <p:nvPr>
            <p:ph type="subTitle" idx="1"/>
          </p:nvPr>
        </p:nvSpPr>
        <p:spPr>
          <a:xfrm>
            <a:off x="1524000" y="4159404"/>
            <a:ext cx="9144000" cy="1098395"/>
          </a:xfrm>
        </p:spPr>
        <p:txBody>
          <a:bodyPr>
            <a:normAutofit/>
          </a:bodyPr>
          <a:lstStyle/>
          <a:p>
            <a:r>
              <a:rPr lang="en-US" sz="1700">
                <a:solidFill>
                  <a:srgbClr val="FFFFFF"/>
                </a:solidFill>
              </a:rPr>
              <a:t>Jacob Nysather D.O.</a:t>
            </a:r>
          </a:p>
          <a:p>
            <a:r>
              <a:rPr lang="en-US" sz="1700">
                <a:solidFill>
                  <a:srgbClr val="FFFFFF"/>
                </a:solidFill>
              </a:rPr>
              <a:t>Kidney Care Grand Rounds </a:t>
            </a:r>
          </a:p>
          <a:p>
            <a:r>
              <a:rPr lang="en-US" sz="1700">
                <a:solidFill>
                  <a:srgbClr val="FFFFFF"/>
                </a:solidFill>
              </a:rPr>
              <a:t>September 4</a:t>
            </a:r>
            <a:r>
              <a:rPr lang="en-US" sz="1700" baseline="30000">
                <a:solidFill>
                  <a:srgbClr val="FFFFFF"/>
                </a:solidFill>
              </a:rPr>
              <a:t>th</a:t>
            </a:r>
            <a:r>
              <a:rPr lang="en-US" sz="1700">
                <a:solidFill>
                  <a:srgbClr val="FFFFFF"/>
                </a:solidFill>
              </a:rPr>
              <a:t> 2025</a:t>
            </a:r>
          </a:p>
        </p:txBody>
      </p:sp>
    </p:spTree>
    <p:extLst>
      <p:ext uri="{BB962C8B-B14F-4D97-AF65-F5344CB8AC3E}">
        <p14:creationId xmlns:p14="http://schemas.microsoft.com/office/powerpoint/2010/main" val="2332512336"/>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par>
                                <p:cTn id="8" presetID="10" presetClass="entr" presetSubtype="0" fill="hold" grpId="0" nodeType="withEffect">
                                  <p:stCondLst>
                                    <p:cond delay="2000"/>
                                  </p:stCondLst>
                                  <p:iterate type="lt">
                                    <p:tmPct val="10000"/>
                                  </p:iterate>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4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2000"/>
                                  </p:stCondLst>
                                  <p:iterate type="lt">
                                    <p:tmPct val="10000"/>
                                  </p:iterate>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400"/>
                                        <p:tgtEl>
                                          <p:spTgt spid="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2000"/>
                                  </p:stCondLst>
                                  <p:iterate type="lt">
                                    <p:tmPct val="10000"/>
                                  </p:iterate>
                                  <p:childTnLst>
                                    <p:set>
                                      <p:cBhvr>
                                        <p:cTn id="19" dur="1" fill="hold">
                                          <p:stCondLst>
                                            <p:cond delay="0"/>
                                          </p:stCondLst>
                                        </p:cTn>
                                        <p:tgtEl>
                                          <p:spTgt spid="3">
                                            <p:txEl>
                                              <p:pRg st="2" end="2"/>
                                            </p:txEl>
                                          </p:spTgt>
                                        </p:tgtEl>
                                        <p:attrNameLst>
                                          <p:attrName>style.visibility</p:attrName>
                                        </p:attrNameLst>
                                      </p:cBhvr>
                                      <p:to>
                                        <p:strVal val="visible"/>
                                      </p:to>
                                    </p:set>
                                    <p:animEffect transition="in" filter="fade">
                                      <p:cBhvr>
                                        <p:cTn id="20" dur="4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59" name="Rectangle 2058">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George Widmer Thorn, 1906–2004">
            <a:extLst>
              <a:ext uri="{FF2B5EF4-FFF2-40B4-BE49-F238E27FC236}">
                <a16:creationId xmlns:a16="http://schemas.microsoft.com/office/drawing/2014/main" id="{D1DFD1F9-2937-5C86-AAAA-13A81C3C5B7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8151" r="1996" b="-1"/>
          <a:stretch>
            <a:fillRect/>
          </a:stretch>
        </p:blipFill>
        <p:spPr bwMode="auto">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
        <p:nvSpPr>
          <p:cNvPr id="2060"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EEE99A34-6F2D-C5F9-4E38-0C86B922529B}"/>
              </a:ext>
            </a:extLst>
          </p:cNvPr>
          <p:cNvSpPr>
            <a:spLocks noGrp="1"/>
          </p:cNvSpPr>
          <p:nvPr>
            <p:ph idx="1"/>
          </p:nvPr>
        </p:nvSpPr>
        <p:spPr>
          <a:xfrm>
            <a:off x="4657345" y="217424"/>
            <a:ext cx="7331455" cy="2175811"/>
          </a:xfrm>
        </p:spPr>
        <p:txBody>
          <a:bodyPr>
            <a:normAutofit fontScale="77500" lnSpcReduction="20000"/>
          </a:bodyPr>
          <a:lstStyle/>
          <a:p>
            <a:r>
              <a:rPr lang="en-US" sz="2300" dirty="0"/>
              <a:t>1944 first described 2 cases of cases that are like Addison’s disease, but of renal origin. </a:t>
            </a:r>
          </a:p>
          <a:p>
            <a:r>
              <a:rPr lang="en-US" sz="2300" dirty="0"/>
              <a:t>“Presenting signs and symptoms indistinguishable from those of acute adrenal insufficiency occurring in patients with chronic nephritis and normal adrenal glands has not been reported. The present study is concerned with a report of two patients who, on admission to the hospital, were considered to be suffering from acute adrenal insufficiency. Subsequent studies over a period of two to four years, including post-mortem examinations, proved that the metabolic changes in the body followed renal rather than adrenal disease”</a:t>
            </a:r>
          </a:p>
          <a:p>
            <a:endParaRPr lang="en-US" sz="2200" dirty="0"/>
          </a:p>
        </p:txBody>
      </p:sp>
      <p:pic>
        <p:nvPicPr>
          <p:cNvPr id="5" name="Picture 4" descr="A diagram of a diagram of a person's disease&#10;&#10;AI-generated content may be incorrect.">
            <a:extLst>
              <a:ext uri="{FF2B5EF4-FFF2-40B4-BE49-F238E27FC236}">
                <a16:creationId xmlns:a16="http://schemas.microsoft.com/office/drawing/2014/main" id="{352C6636-F65B-902A-65B4-2AEF21D4B7A8}"/>
              </a:ext>
            </a:extLst>
          </p:cNvPr>
          <p:cNvPicPr>
            <a:picLocks noChangeAspect="1"/>
          </p:cNvPicPr>
          <p:nvPr/>
        </p:nvPicPr>
        <p:blipFill>
          <a:blip r:embed="rId3"/>
          <a:stretch>
            <a:fillRect/>
          </a:stretch>
        </p:blipFill>
        <p:spPr>
          <a:xfrm>
            <a:off x="5676102" y="2846972"/>
            <a:ext cx="5494092" cy="3235587"/>
          </a:xfrm>
          <a:prstGeom prst="rect">
            <a:avLst/>
          </a:prstGeom>
        </p:spPr>
      </p:pic>
    </p:spTree>
    <p:extLst>
      <p:ext uri="{BB962C8B-B14F-4D97-AF65-F5344CB8AC3E}">
        <p14:creationId xmlns:p14="http://schemas.microsoft.com/office/powerpoint/2010/main" val="25984254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552D56-3786-2901-9B37-6A4D5DB1589C}"/>
            </a:ext>
          </a:extLst>
        </p:cNvPr>
        <p:cNvGrpSpPr/>
        <p:nvPr/>
      </p:nvGrpSpPr>
      <p:grpSpPr>
        <a:xfrm>
          <a:off x="0" y="0"/>
          <a:ext cx="0" cy="0"/>
          <a:chOff x="0" y="0"/>
          <a:chExt cx="0" cy="0"/>
        </a:xfrm>
      </p:grpSpPr>
      <p:cxnSp>
        <p:nvCxnSpPr>
          <p:cNvPr id="6" name="Straight Arrow Connector 5">
            <a:extLst>
              <a:ext uri="{FF2B5EF4-FFF2-40B4-BE49-F238E27FC236}">
                <a16:creationId xmlns:a16="http://schemas.microsoft.com/office/drawing/2014/main" id="{117897B3-B409-319F-9461-FDB8C5BD890D}"/>
              </a:ext>
            </a:extLst>
          </p:cNvPr>
          <p:cNvCxnSpPr>
            <a:cxnSpLocks/>
          </p:cNvCxnSpPr>
          <p:nvPr/>
        </p:nvCxnSpPr>
        <p:spPr>
          <a:xfrm>
            <a:off x="14668" y="3185603"/>
            <a:ext cx="12075732" cy="0"/>
          </a:xfrm>
          <a:prstGeom prst="straightConnector1">
            <a:avLst/>
          </a:prstGeom>
          <a:ln w="358775">
            <a:tailEnd type="triangle"/>
          </a:ln>
        </p:spPr>
        <p:style>
          <a:lnRef idx="2">
            <a:schemeClr val="accent1"/>
          </a:lnRef>
          <a:fillRef idx="0">
            <a:schemeClr val="accent1"/>
          </a:fillRef>
          <a:effectRef idx="1">
            <a:schemeClr val="accent1"/>
          </a:effectRef>
          <a:fontRef idx="minor">
            <a:schemeClr val="tx1"/>
          </a:fontRef>
        </p:style>
      </p:cxnSp>
      <p:sp>
        <p:nvSpPr>
          <p:cNvPr id="7" name="Rounded Rectangle 6">
            <a:extLst>
              <a:ext uri="{FF2B5EF4-FFF2-40B4-BE49-F238E27FC236}">
                <a16:creationId xmlns:a16="http://schemas.microsoft.com/office/drawing/2014/main" id="{2DE258C7-D6CF-DFE9-E811-4D46E7CEB739}"/>
              </a:ext>
            </a:extLst>
          </p:cNvPr>
          <p:cNvSpPr/>
          <p:nvPr/>
        </p:nvSpPr>
        <p:spPr>
          <a:xfrm>
            <a:off x="164083" y="265332"/>
            <a:ext cx="1566814" cy="964047"/>
          </a:xfrm>
          <a:prstGeom prst="roundRect">
            <a:avLst/>
          </a:prstGeom>
          <a:noFill/>
          <a:ln w="254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a:extLst>
              <a:ext uri="{FF2B5EF4-FFF2-40B4-BE49-F238E27FC236}">
                <a16:creationId xmlns:a16="http://schemas.microsoft.com/office/drawing/2014/main" id="{AB1BEF54-9178-AB3F-6CC7-23DE54BA089E}"/>
              </a:ext>
            </a:extLst>
          </p:cNvPr>
          <p:cNvCxnSpPr>
            <a:cxnSpLocks/>
            <a:stCxn id="7" idx="2"/>
          </p:cNvCxnSpPr>
          <p:nvPr/>
        </p:nvCxnSpPr>
        <p:spPr>
          <a:xfrm flipH="1">
            <a:off x="935689" y="1229379"/>
            <a:ext cx="11801" cy="1759183"/>
          </a:xfrm>
          <a:prstGeom prst="line">
            <a:avLst/>
          </a:prstGeom>
          <a:ln w="25400"/>
        </p:spPr>
        <p:style>
          <a:lnRef idx="2">
            <a:schemeClr val="accent1"/>
          </a:lnRef>
          <a:fillRef idx="0">
            <a:schemeClr val="accent1"/>
          </a:fillRef>
          <a:effectRef idx="1">
            <a:schemeClr val="accent1"/>
          </a:effectRef>
          <a:fontRef idx="minor">
            <a:schemeClr val="tx1"/>
          </a:fontRef>
        </p:style>
      </p:cxnSp>
      <p:sp>
        <p:nvSpPr>
          <p:cNvPr id="12" name="TextBox 11">
            <a:extLst>
              <a:ext uri="{FF2B5EF4-FFF2-40B4-BE49-F238E27FC236}">
                <a16:creationId xmlns:a16="http://schemas.microsoft.com/office/drawing/2014/main" id="{6B8CBFBA-3352-A40A-6673-8713B013D5C6}"/>
              </a:ext>
            </a:extLst>
          </p:cNvPr>
          <p:cNvSpPr txBox="1"/>
          <p:nvPr/>
        </p:nvSpPr>
        <p:spPr>
          <a:xfrm>
            <a:off x="125779" y="433567"/>
            <a:ext cx="1605118" cy="646331"/>
          </a:xfrm>
          <a:prstGeom prst="rect">
            <a:avLst/>
          </a:prstGeom>
          <a:noFill/>
        </p:spPr>
        <p:txBody>
          <a:bodyPr wrap="none" rtlCol="0">
            <a:spAutoFit/>
          </a:bodyPr>
          <a:lstStyle/>
          <a:p>
            <a:pPr algn="ctr"/>
            <a:r>
              <a:rPr lang="en-US" sz="1200" dirty="0"/>
              <a:t>Thorn and Kopf</a:t>
            </a:r>
          </a:p>
          <a:p>
            <a:pPr algn="ctr"/>
            <a:r>
              <a:rPr lang="en-US" sz="1200" dirty="0"/>
              <a:t>Young Man</a:t>
            </a:r>
          </a:p>
          <a:p>
            <a:pPr algn="ctr"/>
            <a:r>
              <a:rPr lang="en-US" sz="1200" dirty="0"/>
              <a:t>Salt wasting and CKD</a:t>
            </a:r>
          </a:p>
        </p:txBody>
      </p:sp>
      <p:sp>
        <p:nvSpPr>
          <p:cNvPr id="13" name="TextBox 12">
            <a:extLst>
              <a:ext uri="{FF2B5EF4-FFF2-40B4-BE49-F238E27FC236}">
                <a16:creationId xmlns:a16="http://schemas.microsoft.com/office/drawing/2014/main" id="{1A934F68-52B3-4A3A-5D08-99AEF5A365BA}"/>
              </a:ext>
            </a:extLst>
          </p:cNvPr>
          <p:cNvSpPr txBox="1"/>
          <p:nvPr/>
        </p:nvSpPr>
        <p:spPr>
          <a:xfrm>
            <a:off x="503684" y="3016653"/>
            <a:ext cx="678391" cy="369332"/>
          </a:xfrm>
          <a:prstGeom prst="rect">
            <a:avLst/>
          </a:prstGeom>
          <a:noFill/>
        </p:spPr>
        <p:txBody>
          <a:bodyPr wrap="none" rtlCol="0">
            <a:spAutoFit/>
          </a:bodyPr>
          <a:lstStyle/>
          <a:p>
            <a:r>
              <a:rPr lang="en-US" dirty="0">
                <a:solidFill>
                  <a:schemeClr val="bg1"/>
                </a:solidFill>
              </a:rPr>
              <a:t>1944</a:t>
            </a:r>
          </a:p>
        </p:txBody>
      </p:sp>
      <p:sp>
        <p:nvSpPr>
          <p:cNvPr id="14" name="TextBox 13">
            <a:extLst>
              <a:ext uri="{FF2B5EF4-FFF2-40B4-BE49-F238E27FC236}">
                <a16:creationId xmlns:a16="http://schemas.microsoft.com/office/drawing/2014/main" id="{9D1C9C80-B7DF-4ECC-C715-BCCE145D5AD5}"/>
              </a:ext>
            </a:extLst>
          </p:cNvPr>
          <p:cNvSpPr txBox="1"/>
          <p:nvPr/>
        </p:nvSpPr>
        <p:spPr>
          <a:xfrm>
            <a:off x="2193344" y="3016653"/>
            <a:ext cx="678391" cy="369332"/>
          </a:xfrm>
          <a:prstGeom prst="rect">
            <a:avLst/>
          </a:prstGeom>
          <a:noFill/>
        </p:spPr>
        <p:txBody>
          <a:bodyPr wrap="none" rtlCol="0">
            <a:spAutoFit/>
          </a:bodyPr>
          <a:lstStyle/>
          <a:p>
            <a:r>
              <a:rPr lang="en-US" dirty="0">
                <a:solidFill>
                  <a:schemeClr val="bg1"/>
                </a:solidFill>
              </a:rPr>
              <a:t>1951</a:t>
            </a:r>
          </a:p>
        </p:txBody>
      </p:sp>
      <p:sp>
        <p:nvSpPr>
          <p:cNvPr id="15" name="TextBox 14">
            <a:extLst>
              <a:ext uri="{FF2B5EF4-FFF2-40B4-BE49-F238E27FC236}">
                <a16:creationId xmlns:a16="http://schemas.microsoft.com/office/drawing/2014/main" id="{6D4D111D-658C-D8B6-2F7F-C38DFCDC539F}"/>
              </a:ext>
            </a:extLst>
          </p:cNvPr>
          <p:cNvSpPr txBox="1"/>
          <p:nvPr/>
        </p:nvSpPr>
        <p:spPr>
          <a:xfrm>
            <a:off x="1730897" y="1516800"/>
            <a:ext cx="1652760" cy="646331"/>
          </a:xfrm>
          <a:prstGeom prst="rect">
            <a:avLst/>
          </a:prstGeom>
          <a:noFill/>
        </p:spPr>
        <p:txBody>
          <a:bodyPr wrap="none" rtlCol="0">
            <a:spAutoFit/>
          </a:bodyPr>
          <a:lstStyle/>
          <a:p>
            <a:pPr algn="ctr"/>
            <a:r>
              <a:rPr lang="en-US" sz="1200" dirty="0"/>
              <a:t>Fanconi describes AR </a:t>
            </a:r>
          </a:p>
          <a:p>
            <a:pPr algn="ctr"/>
            <a:r>
              <a:rPr lang="en-US" sz="1200" dirty="0"/>
              <a:t>Kidney disease </a:t>
            </a:r>
          </a:p>
          <a:p>
            <a:pPr algn="ctr"/>
            <a:r>
              <a:rPr lang="en-US" sz="1200" dirty="0"/>
              <a:t>in childhood</a:t>
            </a:r>
          </a:p>
        </p:txBody>
      </p:sp>
      <p:sp>
        <p:nvSpPr>
          <p:cNvPr id="16" name="TextBox 15">
            <a:extLst>
              <a:ext uri="{FF2B5EF4-FFF2-40B4-BE49-F238E27FC236}">
                <a16:creationId xmlns:a16="http://schemas.microsoft.com/office/drawing/2014/main" id="{D808513A-6C35-5695-BED0-8DC8AE5A1D23}"/>
              </a:ext>
            </a:extLst>
          </p:cNvPr>
          <p:cNvSpPr txBox="1"/>
          <p:nvPr/>
        </p:nvSpPr>
        <p:spPr>
          <a:xfrm>
            <a:off x="3383657" y="570194"/>
            <a:ext cx="1850057" cy="646331"/>
          </a:xfrm>
          <a:prstGeom prst="rect">
            <a:avLst/>
          </a:prstGeom>
          <a:noFill/>
        </p:spPr>
        <p:txBody>
          <a:bodyPr wrap="none" rtlCol="0">
            <a:spAutoFit/>
          </a:bodyPr>
          <a:lstStyle/>
          <a:p>
            <a:pPr algn="ctr"/>
            <a:r>
              <a:rPr lang="en-US" sz="1200" dirty="0"/>
              <a:t>Duncan and Dixon</a:t>
            </a:r>
          </a:p>
          <a:p>
            <a:pPr algn="ctr"/>
            <a:r>
              <a:rPr lang="en-US" sz="1200" dirty="0"/>
              <a:t>Gout and Kidney Disease</a:t>
            </a:r>
          </a:p>
          <a:p>
            <a:pPr algn="ctr"/>
            <a:r>
              <a:rPr lang="en-US" sz="1200" dirty="0"/>
              <a:t>FJHN</a:t>
            </a:r>
          </a:p>
        </p:txBody>
      </p:sp>
      <p:sp>
        <p:nvSpPr>
          <p:cNvPr id="17" name="TextBox 16">
            <a:extLst>
              <a:ext uri="{FF2B5EF4-FFF2-40B4-BE49-F238E27FC236}">
                <a16:creationId xmlns:a16="http://schemas.microsoft.com/office/drawing/2014/main" id="{FCED2CFD-EE4F-1CB3-635F-A20F60E02627}"/>
              </a:ext>
            </a:extLst>
          </p:cNvPr>
          <p:cNvSpPr txBox="1"/>
          <p:nvPr/>
        </p:nvSpPr>
        <p:spPr>
          <a:xfrm>
            <a:off x="5007727" y="1851724"/>
            <a:ext cx="1816908" cy="646331"/>
          </a:xfrm>
          <a:prstGeom prst="rect">
            <a:avLst/>
          </a:prstGeom>
          <a:noFill/>
        </p:spPr>
        <p:txBody>
          <a:bodyPr wrap="none" rtlCol="0">
            <a:spAutoFit/>
          </a:bodyPr>
          <a:lstStyle/>
          <a:p>
            <a:pPr algn="ctr"/>
            <a:r>
              <a:rPr lang="en-US" sz="1200" dirty="0"/>
              <a:t>Straus 18 cases of cystic</a:t>
            </a:r>
          </a:p>
          <a:p>
            <a:pPr algn="ctr"/>
            <a:r>
              <a:rPr lang="en-US" sz="1200" dirty="0"/>
              <a:t>Disease in medulla</a:t>
            </a:r>
          </a:p>
          <a:p>
            <a:pPr algn="ctr"/>
            <a:r>
              <a:rPr lang="en-US" sz="1200" dirty="0"/>
              <a:t>2 inherited</a:t>
            </a:r>
          </a:p>
        </p:txBody>
      </p:sp>
      <p:sp>
        <p:nvSpPr>
          <p:cNvPr id="18" name="TextBox 17">
            <a:extLst>
              <a:ext uri="{FF2B5EF4-FFF2-40B4-BE49-F238E27FC236}">
                <a16:creationId xmlns:a16="http://schemas.microsoft.com/office/drawing/2014/main" id="{6EAC553B-509A-34D6-040D-267A6D82E8CA}"/>
              </a:ext>
            </a:extLst>
          </p:cNvPr>
          <p:cNvSpPr txBox="1"/>
          <p:nvPr/>
        </p:nvSpPr>
        <p:spPr>
          <a:xfrm>
            <a:off x="7003527" y="841010"/>
            <a:ext cx="2022540" cy="461665"/>
          </a:xfrm>
          <a:prstGeom prst="rect">
            <a:avLst/>
          </a:prstGeom>
          <a:noFill/>
        </p:spPr>
        <p:txBody>
          <a:bodyPr wrap="none" rtlCol="0">
            <a:spAutoFit/>
          </a:bodyPr>
          <a:lstStyle/>
          <a:p>
            <a:pPr algn="ctr"/>
            <a:r>
              <a:rPr lang="en-US" sz="1200" dirty="0"/>
              <a:t>Goldman and Gardner</a:t>
            </a:r>
          </a:p>
          <a:p>
            <a:pPr algn="ctr"/>
            <a:r>
              <a:rPr lang="en-US" sz="1200" dirty="0"/>
              <a:t>5 generation kidney disease</a:t>
            </a:r>
          </a:p>
        </p:txBody>
      </p:sp>
      <p:sp>
        <p:nvSpPr>
          <p:cNvPr id="19" name="TextBox 18">
            <a:extLst>
              <a:ext uri="{FF2B5EF4-FFF2-40B4-BE49-F238E27FC236}">
                <a16:creationId xmlns:a16="http://schemas.microsoft.com/office/drawing/2014/main" id="{BE8FB586-F4C4-5B7D-DFF8-B4C7D9534B2F}"/>
              </a:ext>
            </a:extLst>
          </p:cNvPr>
          <p:cNvSpPr txBox="1"/>
          <p:nvPr/>
        </p:nvSpPr>
        <p:spPr>
          <a:xfrm>
            <a:off x="9102880" y="1913188"/>
            <a:ext cx="1868910" cy="461665"/>
          </a:xfrm>
          <a:prstGeom prst="rect">
            <a:avLst/>
          </a:prstGeom>
          <a:noFill/>
        </p:spPr>
        <p:txBody>
          <a:bodyPr wrap="none" rtlCol="0">
            <a:spAutoFit/>
          </a:bodyPr>
          <a:lstStyle/>
          <a:p>
            <a:pPr algn="ctr"/>
            <a:r>
              <a:rPr lang="en-US" sz="1200" dirty="0"/>
              <a:t>Dahan proposes FJHN </a:t>
            </a:r>
          </a:p>
          <a:p>
            <a:pPr algn="ctr"/>
            <a:r>
              <a:rPr lang="en-US" sz="1200" dirty="0"/>
              <a:t>and MCKD2 are the same</a:t>
            </a:r>
          </a:p>
        </p:txBody>
      </p:sp>
      <p:sp>
        <p:nvSpPr>
          <p:cNvPr id="20" name="TextBox 19">
            <a:extLst>
              <a:ext uri="{FF2B5EF4-FFF2-40B4-BE49-F238E27FC236}">
                <a16:creationId xmlns:a16="http://schemas.microsoft.com/office/drawing/2014/main" id="{CAF6325F-9AA2-43E3-B361-7DF85A305245}"/>
              </a:ext>
            </a:extLst>
          </p:cNvPr>
          <p:cNvSpPr txBox="1"/>
          <p:nvPr/>
        </p:nvSpPr>
        <p:spPr>
          <a:xfrm>
            <a:off x="3967487" y="3016653"/>
            <a:ext cx="678391" cy="369332"/>
          </a:xfrm>
          <a:prstGeom prst="rect">
            <a:avLst/>
          </a:prstGeom>
          <a:noFill/>
        </p:spPr>
        <p:txBody>
          <a:bodyPr wrap="none" rtlCol="0">
            <a:spAutoFit/>
          </a:bodyPr>
          <a:lstStyle/>
          <a:p>
            <a:r>
              <a:rPr lang="en-US" dirty="0">
                <a:solidFill>
                  <a:schemeClr val="bg1"/>
                </a:solidFill>
              </a:rPr>
              <a:t>1960</a:t>
            </a:r>
          </a:p>
        </p:txBody>
      </p:sp>
      <p:sp>
        <p:nvSpPr>
          <p:cNvPr id="21" name="TextBox 20">
            <a:extLst>
              <a:ext uri="{FF2B5EF4-FFF2-40B4-BE49-F238E27FC236}">
                <a16:creationId xmlns:a16="http://schemas.microsoft.com/office/drawing/2014/main" id="{5F1D07DE-E30F-A640-A8E4-277DD8CBA6DD}"/>
              </a:ext>
            </a:extLst>
          </p:cNvPr>
          <p:cNvSpPr txBox="1"/>
          <p:nvPr/>
        </p:nvSpPr>
        <p:spPr>
          <a:xfrm>
            <a:off x="5576985" y="3016653"/>
            <a:ext cx="678391" cy="369332"/>
          </a:xfrm>
          <a:prstGeom prst="rect">
            <a:avLst/>
          </a:prstGeom>
          <a:noFill/>
        </p:spPr>
        <p:txBody>
          <a:bodyPr wrap="none" rtlCol="0">
            <a:spAutoFit/>
          </a:bodyPr>
          <a:lstStyle/>
          <a:p>
            <a:r>
              <a:rPr lang="en-US" dirty="0">
                <a:solidFill>
                  <a:schemeClr val="bg1"/>
                </a:solidFill>
              </a:rPr>
              <a:t>1962</a:t>
            </a:r>
          </a:p>
        </p:txBody>
      </p:sp>
      <p:sp>
        <p:nvSpPr>
          <p:cNvPr id="22" name="TextBox 21">
            <a:extLst>
              <a:ext uri="{FF2B5EF4-FFF2-40B4-BE49-F238E27FC236}">
                <a16:creationId xmlns:a16="http://schemas.microsoft.com/office/drawing/2014/main" id="{014950EB-2293-D4CE-EEFF-B8CA85C3FC27}"/>
              </a:ext>
            </a:extLst>
          </p:cNvPr>
          <p:cNvSpPr txBox="1"/>
          <p:nvPr/>
        </p:nvSpPr>
        <p:spPr>
          <a:xfrm>
            <a:off x="7631838" y="3016653"/>
            <a:ext cx="678391" cy="369332"/>
          </a:xfrm>
          <a:prstGeom prst="rect">
            <a:avLst/>
          </a:prstGeom>
          <a:noFill/>
        </p:spPr>
        <p:txBody>
          <a:bodyPr wrap="none" rtlCol="0">
            <a:spAutoFit/>
          </a:bodyPr>
          <a:lstStyle/>
          <a:p>
            <a:r>
              <a:rPr lang="en-US" dirty="0">
                <a:solidFill>
                  <a:schemeClr val="bg1"/>
                </a:solidFill>
              </a:rPr>
              <a:t>1966</a:t>
            </a:r>
          </a:p>
        </p:txBody>
      </p:sp>
      <p:sp>
        <p:nvSpPr>
          <p:cNvPr id="23" name="TextBox 22">
            <a:extLst>
              <a:ext uri="{FF2B5EF4-FFF2-40B4-BE49-F238E27FC236}">
                <a16:creationId xmlns:a16="http://schemas.microsoft.com/office/drawing/2014/main" id="{05F68709-C070-3E79-0EC9-CAB4E58CD796}"/>
              </a:ext>
            </a:extLst>
          </p:cNvPr>
          <p:cNvSpPr txBox="1"/>
          <p:nvPr/>
        </p:nvSpPr>
        <p:spPr>
          <a:xfrm>
            <a:off x="9648330" y="3000937"/>
            <a:ext cx="678391" cy="369332"/>
          </a:xfrm>
          <a:prstGeom prst="rect">
            <a:avLst/>
          </a:prstGeom>
          <a:noFill/>
        </p:spPr>
        <p:txBody>
          <a:bodyPr wrap="none" rtlCol="0">
            <a:spAutoFit/>
          </a:bodyPr>
          <a:lstStyle/>
          <a:p>
            <a:r>
              <a:rPr lang="en-US" dirty="0">
                <a:solidFill>
                  <a:schemeClr val="bg1"/>
                </a:solidFill>
              </a:rPr>
              <a:t>1999</a:t>
            </a:r>
          </a:p>
        </p:txBody>
      </p:sp>
      <p:grpSp>
        <p:nvGrpSpPr>
          <p:cNvPr id="73" name="Group 72">
            <a:extLst>
              <a:ext uri="{FF2B5EF4-FFF2-40B4-BE49-F238E27FC236}">
                <a16:creationId xmlns:a16="http://schemas.microsoft.com/office/drawing/2014/main" id="{DC7D1068-F8C1-BE37-20C6-602A6D9B3DA3}"/>
              </a:ext>
            </a:extLst>
          </p:cNvPr>
          <p:cNvGrpSpPr/>
          <p:nvPr/>
        </p:nvGrpSpPr>
        <p:grpSpPr>
          <a:xfrm>
            <a:off x="359625" y="4592001"/>
            <a:ext cx="923074" cy="1312659"/>
            <a:chOff x="359625" y="4592001"/>
            <a:chExt cx="923074" cy="1312659"/>
          </a:xfrm>
        </p:grpSpPr>
        <p:sp>
          <p:nvSpPr>
            <p:cNvPr id="26" name="Rounded Rectangle 25">
              <a:extLst>
                <a:ext uri="{FF2B5EF4-FFF2-40B4-BE49-F238E27FC236}">
                  <a16:creationId xmlns:a16="http://schemas.microsoft.com/office/drawing/2014/main" id="{5FA6BEAB-986C-5CB4-023A-16E49BFCA92F}"/>
                </a:ext>
              </a:extLst>
            </p:cNvPr>
            <p:cNvSpPr/>
            <p:nvPr/>
          </p:nvSpPr>
          <p:spPr>
            <a:xfrm rot="10800000">
              <a:off x="359625" y="5345183"/>
              <a:ext cx="923074" cy="559477"/>
            </a:xfrm>
            <a:prstGeom prst="roundRect">
              <a:avLst/>
            </a:prstGeom>
            <a:noFill/>
            <a:ln w="25400">
              <a:solidFill>
                <a:schemeClr val="accent5">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7" name="Straight Connector 26">
              <a:extLst>
                <a:ext uri="{FF2B5EF4-FFF2-40B4-BE49-F238E27FC236}">
                  <a16:creationId xmlns:a16="http://schemas.microsoft.com/office/drawing/2014/main" id="{39B4F190-20AE-9115-0B12-0F3A3E7799DC}"/>
                </a:ext>
              </a:extLst>
            </p:cNvPr>
            <p:cNvCxnSpPr>
              <a:cxnSpLocks/>
              <a:stCxn id="26" idx="2"/>
            </p:cNvCxnSpPr>
            <p:nvPr/>
          </p:nvCxnSpPr>
          <p:spPr>
            <a:xfrm flipV="1">
              <a:off x="821162" y="4592001"/>
              <a:ext cx="10067" cy="753182"/>
            </a:xfrm>
            <a:prstGeom prst="line">
              <a:avLst/>
            </a:prstGeom>
            <a:ln w="25400">
              <a:solidFill>
                <a:schemeClr val="accent5">
                  <a:lumMod val="75000"/>
                </a:schemeClr>
              </a:solidFill>
            </a:ln>
          </p:spPr>
          <p:style>
            <a:lnRef idx="2">
              <a:schemeClr val="accent1"/>
            </a:lnRef>
            <a:fillRef idx="0">
              <a:schemeClr val="accent1"/>
            </a:fillRef>
            <a:effectRef idx="1">
              <a:schemeClr val="accent1"/>
            </a:effectRef>
            <a:fontRef idx="minor">
              <a:schemeClr val="tx1"/>
            </a:fontRef>
          </p:style>
        </p:cxnSp>
      </p:grpSp>
      <p:grpSp>
        <p:nvGrpSpPr>
          <p:cNvPr id="30" name="Group 29">
            <a:extLst>
              <a:ext uri="{FF2B5EF4-FFF2-40B4-BE49-F238E27FC236}">
                <a16:creationId xmlns:a16="http://schemas.microsoft.com/office/drawing/2014/main" id="{6317CEBF-0871-6DEE-EF3B-A41AF42B3C2D}"/>
              </a:ext>
            </a:extLst>
          </p:cNvPr>
          <p:cNvGrpSpPr/>
          <p:nvPr/>
        </p:nvGrpSpPr>
        <p:grpSpPr>
          <a:xfrm>
            <a:off x="1772064" y="1437600"/>
            <a:ext cx="1543212" cy="1634973"/>
            <a:chOff x="1730897" y="1216525"/>
            <a:chExt cx="1543212" cy="1717234"/>
          </a:xfrm>
        </p:grpSpPr>
        <p:sp>
          <p:nvSpPr>
            <p:cNvPr id="28" name="Rounded Rectangle 27">
              <a:extLst>
                <a:ext uri="{FF2B5EF4-FFF2-40B4-BE49-F238E27FC236}">
                  <a16:creationId xmlns:a16="http://schemas.microsoft.com/office/drawing/2014/main" id="{2B7BBCE6-A0C3-BC86-CFB2-6B6928BC552F}"/>
                </a:ext>
              </a:extLst>
            </p:cNvPr>
            <p:cNvSpPr/>
            <p:nvPr/>
          </p:nvSpPr>
          <p:spPr>
            <a:xfrm>
              <a:off x="1730897" y="1216525"/>
              <a:ext cx="1543212" cy="964047"/>
            </a:xfrm>
            <a:prstGeom prst="roundRect">
              <a:avLst/>
            </a:prstGeom>
            <a:noFill/>
            <a:ln w="254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9" name="Straight Connector 28">
              <a:extLst>
                <a:ext uri="{FF2B5EF4-FFF2-40B4-BE49-F238E27FC236}">
                  <a16:creationId xmlns:a16="http://schemas.microsoft.com/office/drawing/2014/main" id="{1B10074E-6D10-EA45-0482-0165D4C89D61}"/>
                </a:ext>
              </a:extLst>
            </p:cNvPr>
            <p:cNvCxnSpPr>
              <a:cxnSpLocks/>
              <a:stCxn id="28" idx="2"/>
            </p:cNvCxnSpPr>
            <p:nvPr/>
          </p:nvCxnSpPr>
          <p:spPr>
            <a:xfrm>
              <a:off x="2502503" y="2180572"/>
              <a:ext cx="0" cy="753187"/>
            </a:xfrm>
            <a:prstGeom prst="line">
              <a:avLst/>
            </a:prstGeom>
            <a:ln w="25400"/>
          </p:spPr>
          <p:style>
            <a:lnRef idx="2">
              <a:schemeClr val="accent1"/>
            </a:lnRef>
            <a:fillRef idx="0">
              <a:schemeClr val="accent1"/>
            </a:fillRef>
            <a:effectRef idx="1">
              <a:schemeClr val="accent1"/>
            </a:effectRef>
            <a:fontRef idx="minor">
              <a:schemeClr val="tx1"/>
            </a:fontRef>
          </p:style>
        </p:cxnSp>
      </p:grpSp>
      <p:sp>
        <p:nvSpPr>
          <p:cNvPr id="32" name="Rounded Rectangle 31">
            <a:extLst>
              <a:ext uri="{FF2B5EF4-FFF2-40B4-BE49-F238E27FC236}">
                <a16:creationId xmlns:a16="http://schemas.microsoft.com/office/drawing/2014/main" id="{25DF18F9-7149-DDE0-1C90-CE7DFCB4418A}"/>
              </a:ext>
            </a:extLst>
          </p:cNvPr>
          <p:cNvSpPr/>
          <p:nvPr/>
        </p:nvSpPr>
        <p:spPr>
          <a:xfrm>
            <a:off x="3393941" y="438599"/>
            <a:ext cx="1919549" cy="964047"/>
          </a:xfrm>
          <a:prstGeom prst="roundRect">
            <a:avLst/>
          </a:prstGeom>
          <a:noFill/>
          <a:ln w="254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3" name="Straight Connector 32">
            <a:extLst>
              <a:ext uri="{FF2B5EF4-FFF2-40B4-BE49-F238E27FC236}">
                <a16:creationId xmlns:a16="http://schemas.microsoft.com/office/drawing/2014/main" id="{9181AE51-304D-71F8-CED2-2900CA649D24}"/>
              </a:ext>
            </a:extLst>
          </p:cNvPr>
          <p:cNvCxnSpPr>
            <a:cxnSpLocks/>
            <a:stCxn id="32" idx="2"/>
          </p:cNvCxnSpPr>
          <p:nvPr/>
        </p:nvCxnSpPr>
        <p:spPr>
          <a:xfrm>
            <a:off x="4353716" y="1402646"/>
            <a:ext cx="0" cy="1634972"/>
          </a:xfrm>
          <a:prstGeom prst="line">
            <a:avLst/>
          </a:prstGeom>
          <a:ln w="25400"/>
        </p:spPr>
        <p:style>
          <a:lnRef idx="2">
            <a:schemeClr val="accent1"/>
          </a:lnRef>
          <a:fillRef idx="0">
            <a:schemeClr val="accent1"/>
          </a:fillRef>
          <a:effectRef idx="1">
            <a:schemeClr val="accent1"/>
          </a:effectRef>
          <a:fontRef idx="minor">
            <a:schemeClr val="tx1"/>
          </a:fontRef>
        </p:style>
      </p:cxnSp>
      <p:grpSp>
        <p:nvGrpSpPr>
          <p:cNvPr id="34" name="Group 33">
            <a:extLst>
              <a:ext uri="{FF2B5EF4-FFF2-40B4-BE49-F238E27FC236}">
                <a16:creationId xmlns:a16="http://schemas.microsoft.com/office/drawing/2014/main" id="{953D3925-F4FC-5DE4-3963-0E7F4719245B}"/>
              </a:ext>
            </a:extLst>
          </p:cNvPr>
          <p:cNvGrpSpPr/>
          <p:nvPr/>
        </p:nvGrpSpPr>
        <p:grpSpPr>
          <a:xfrm>
            <a:off x="5007726" y="1749866"/>
            <a:ext cx="1868903" cy="1387684"/>
            <a:chOff x="1730897" y="1216525"/>
            <a:chExt cx="1543212" cy="1717234"/>
          </a:xfrm>
        </p:grpSpPr>
        <p:sp>
          <p:nvSpPr>
            <p:cNvPr id="35" name="Rounded Rectangle 34">
              <a:extLst>
                <a:ext uri="{FF2B5EF4-FFF2-40B4-BE49-F238E27FC236}">
                  <a16:creationId xmlns:a16="http://schemas.microsoft.com/office/drawing/2014/main" id="{80346035-FB53-C5A1-6D5E-595F22EDA3A3}"/>
                </a:ext>
              </a:extLst>
            </p:cNvPr>
            <p:cNvSpPr/>
            <p:nvPr/>
          </p:nvSpPr>
          <p:spPr>
            <a:xfrm>
              <a:off x="1730897" y="1216525"/>
              <a:ext cx="1543212" cy="964047"/>
            </a:xfrm>
            <a:prstGeom prst="roundRect">
              <a:avLst/>
            </a:prstGeom>
            <a:noFill/>
            <a:ln w="254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6" name="Straight Connector 35">
              <a:extLst>
                <a:ext uri="{FF2B5EF4-FFF2-40B4-BE49-F238E27FC236}">
                  <a16:creationId xmlns:a16="http://schemas.microsoft.com/office/drawing/2014/main" id="{CED8D84F-A705-000C-3528-23AE539A0771}"/>
                </a:ext>
              </a:extLst>
            </p:cNvPr>
            <p:cNvCxnSpPr>
              <a:cxnSpLocks/>
              <a:stCxn id="35" idx="2"/>
            </p:cNvCxnSpPr>
            <p:nvPr/>
          </p:nvCxnSpPr>
          <p:spPr>
            <a:xfrm>
              <a:off x="2502503" y="2180572"/>
              <a:ext cx="0" cy="753187"/>
            </a:xfrm>
            <a:prstGeom prst="line">
              <a:avLst/>
            </a:prstGeom>
            <a:ln w="25400"/>
          </p:spPr>
          <p:style>
            <a:lnRef idx="2">
              <a:schemeClr val="accent1"/>
            </a:lnRef>
            <a:fillRef idx="0">
              <a:schemeClr val="accent1"/>
            </a:fillRef>
            <a:effectRef idx="1">
              <a:schemeClr val="accent1"/>
            </a:effectRef>
            <a:fontRef idx="minor">
              <a:schemeClr val="tx1"/>
            </a:fontRef>
          </p:style>
        </p:cxnSp>
      </p:grpSp>
      <p:sp>
        <p:nvSpPr>
          <p:cNvPr id="38" name="Rounded Rectangle 37">
            <a:extLst>
              <a:ext uri="{FF2B5EF4-FFF2-40B4-BE49-F238E27FC236}">
                <a16:creationId xmlns:a16="http://schemas.microsoft.com/office/drawing/2014/main" id="{B44055FE-7B42-1C61-DE10-3E0795A16C37}"/>
              </a:ext>
            </a:extLst>
          </p:cNvPr>
          <p:cNvSpPr/>
          <p:nvPr/>
        </p:nvSpPr>
        <p:spPr>
          <a:xfrm>
            <a:off x="7025327" y="667336"/>
            <a:ext cx="1987295" cy="753187"/>
          </a:xfrm>
          <a:prstGeom prst="roundRect">
            <a:avLst/>
          </a:prstGeom>
          <a:noFill/>
          <a:ln w="254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9" name="Straight Connector 38">
            <a:extLst>
              <a:ext uri="{FF2B5EF4-FFF2-40B4-BE49-F238E27FC236}">
                <a16:creationId xmlns:a16="http://schemas.microsoft.com/office/drawing/2014/main" id="{8C7099E5-C7EE-BAEA-FECD-0ECA88635ADA}"/>
              </a:ext>
            </a:extLst>
          </p:cNvPr>
          <p:cNvCxnSpPr>
            <a:cxnSpLocks/>
            <a:stCxn id="38" idx="2"/>
          </p:cNvCxnSpPr>
          <p:nvPr/>
        </p:nvCxnSpPr>
        <p:spPr>
          <a:xfrm>
            <a:off x="8018975" y="1420523"/>
            <a:ext cx="0" cy="1617095"/>
          </a:xfrm>
          <a:prstGeom prst="line">
            <a:avLst/>
          </a:prstGeom>
          <a:ln w="25400"/>
        </p:spPr>
        <p:style>
          <a:lnRef idx="2">
            <a:schemeClr val="accent1"/>
          </a:lnRef>
          <a:fillRef idx="0">
            <a:schemeClr val="accent1"/>
          </a:fillRef>
          <a:effectRef idx="1">
            <a:schemeClr val="accent1"/>
          </a:effectRef>
          <a:fontRef idx="minor">
            <a:schemeClr val="tx1"/>
          </a:fontRef>
        </p:style>
      </p:cxnSp>
      <p:grpSp>
        <p:nvGrpSpPr>
          <p:cNvPr id="40" name="Group 39">
            <a:extLst>
              <a:ext uri="{FF2B5EF4-FFF2-40B4-BE49-F238E27FC236}">
                <a16:creationId xmlns:a16="http://schemas.microsoft.com/office/drawing/2014/main" id="{89223C1C-5558-34B7-1EA3-D9E8935011E6}"/>
              </a:ext>
            </a:extLst>
          </p:cNvPr>
          <p:cNvGrpSpPr/>
          <p:nvPr/>
        </p:nvGrpSpPr>
        <p:grpSpPr>
          <a:xfrm>
            <a:off x="9012622" y="1802581"/>
            <a:ext cx="2022537" cy="1269992"/>
            <a:chOff x="1730897" y="1216525"/>
            <a:chExt cx="1543212" cy="1717234"/>
          </a:xfrm>
        </p:grpSpPr>
        <p:sp>
          <p:nvSpPr>
            <p:cNvPr id="41" name="Rounded Rectangle 40">
              <a:extLst>
                <a:ext uri="{FF2B5EF4-FFF2-40B4-BE49-F238E27FC236}">
                  <a16:creationId xmlns:a16="http://schemas.microsoft.com/office/drawing/2014/main" id="{BC3BB024-3303-1E6A-BCA6-7A9391CBB493}"/>
                </a:ext>
              </a:extLst>
            </p:cNvPr>
            <p:cNvSpPr/>
            <p:nvPr/>
          </p:nvSpPr>
          <p:spPr>
            <a:xfrm>
              <a:off x="1730897" y="1216525"/>
              <a:ext cx="1543212" cy="964047"/>
            </a:xfrm>
            <a:prstGeom prst="roundRect">
              <a:avLst/>
            </a:prstGeom>
            <a:noFill/>
            <a:ln w="254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2" name="Straight Connector 41">
              <a:extLst>
                <a:ext uri="{FF2B5EF4-FFF2-40B4-BE49-F238E27FC236}">
                  <a16:creationId xmlns:a16="http://schemas.microsoft.com/office/drawing/2014/main" id="{12E787E5-165D-E086-CB9E-45656975BEB9}"/>
                </a:ext>
              </a:extLst>
            </p:cNvPr>
            <p:cNvCxnSpPr>
              <a:cxnSpLocks/>
              <a:stCxn id="41" idx="2"/>
            </p:cNvCxnSpPr>
            <p:nvPr/>
          </p:nvCxnSpPr>
          <p:spPr>
            <a:xfrm>
              <a:off x="2502503" y="2180572"/>
              <a:ext cx="0" cy="753187"/>
            </a:xfrm>
            <a:prstGeom prst="line">
              <a:avLst/>
            </a:prstGeom>
            <a:ln w="25400"/>
          </p:spPr>
          <p:style>
            <a:lnRef idx="2">
              <a:schemeClr val="accent1"/>
            </a:lnRef>
            <a:fillRef idx="0">
              <a:schemeClr val="accent1"/>
            </a:fillRef>
            <a:effectRef idx="1">
              <a:schemeClr val="accent1"/>
            </a:effectRef>
            <a:fontRef idx="minor">
              <a:schemeClr val="tx1"/>
            </a:fontRef>
          </p:style>
        </p:cxnSp>
      </p:grpSp>
      <p:cxnSp>
        <p:nvCxnSpPr>
          <p:cNvPr id="48" name="Straight Arrow Connector 47">
            <a:extLst>
              <a:ext uri="{FF2B5EF4-FFF2-40B4-BE49-F238E27FC236}">
                <a16:creationId xmlns:a16="http://schemas.microsoft.com/office/drawing/2014/main" id="{EE1E68E0-0862-32D6-7AEB-EFA023623DE2}"/>
              </a:ext>
            </a:extLst>
          </p:cNvPr>
          <p:cNvCxnSpPr>
            <a:cxnSpLocks/>
          </p:cNvCxnSpPr>
          <p:nvPr/>
        </p:nvCxnSpPr>
        <p:spPr>
          <a:xfrm>
            <a:off x="14668" y="4418300"/>
            <a:ext cx="12075732" cy="0"/>
          </a:xfrm>
          <a:prstGeom prst="straightConnector1">
            <a:avLst/>
          </a:prstGeom>
          <a:ln w="358775">
            <a:solidFill>
              <a:schemeClr val="accent5">
                <a:lumMod val="75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65" name="TextBox 64">
            <a:extLst>
              <a:ext uri="{FF2B5EF4-FFF2-40B4-BE49-F238E27FC236}">
                <a16:creationId xmlns:a16="http://schemas.microsoft.com/office/drawing/2014/main" id="{60CDE385-572C-3AA9-DD77-DABE26C0A2AC}"/>
              </a:ext>
            </a:extLst>
          </p:cNvPr>
          <p:cNvSpPr txBox="1"/>
          <p:nvPr/>
        </p:nvSpPr>
        <p:spPr>
          <a:xfrm>
            <a:off x="497577" y="5489169"/>
            <a:ext cx="628698" cy="276999"/>
          </a:xfrm>
          <a:prstGeom prst="rect">
            <a:avLst/>
          </a:prstGeom>
          <a:noFill/>
        </p:spPr>
        <p:txBody>
          <a:bodyPr wrap="none" rtlCol="0">
            <a:spAutoFit/>
          </a:bodyPr>
          <a:lstStyle/>
          <a:p>
            <a:pPr algn="ctr"/>
            <a:r>
              <a:rPr lang="en-US" sz="1200" dirty="0"/>
              <a:t>UMOD</a:t>
            </a:r>
          </a:p>
        </p:txBody>
      </p:sp>
      <p:sp>
        <p:nvSpPr>
          <p:cNvPr id="66" name="TextBox 65">
            <a:extLst>
              <a:ext uri="{FF2B5EF4-FFF2-40B4-BE49-F238E27FC236}">
                <a16:creationId xmlns:a16="http://schemas.microsoft.com/office/drawing/2014/main" id="{5A7C22E3-BBDD-A242-22F2-D964B2AF3EE8}"/>
              </a:ext>
            </a:extLst>
          </p:cNvPr>
          <p:cNvSpPr txBox="1"/>
          <p:nvPr/>
        </p:nvSpPr>
        <p:spPr>
          <a:xfrm>
            <a:off x="3527040" y="5549030"/>
            <a:ext cx="471604" cy="276999"/>
          </a:xfrm>
          <a:prstGeom prst="rect">
            <a:avLst/>
          </a:prstGeom>
          <a:noFill/>
        </p:spPr>
        <p:txBody>
          <a:bodyPr wrap="none" rtlCol="0">
            <a:spAutoFit/>
          </a:bodyPr>
          <a:lstStyle/>
          <a:p>
            <a:pPr algn="ctr"/>
            <a:r>
              <a:rPr lang="en-US" sz="1200" dirty="0"/>
              <a:t>REN</a:t>
            </a:r>
          </a:p>
        </p:txBody>
      </p:sp>
      <p:sp>
        <p:nvSpPr>
          <p:cNvPr id="67" name="TextBox 66">
            <a:extLst>
              <a:ext uri="{FF2B5EF4-FFF2-40B4-BE49-F238E27FC236}">
                <a16:creationId xmlns:a16="http://schemas.microsoft.com/office/drawing/2014/main" id="{20C685B3-6A37-B884-7E0F-D5EB16EE68F5}"/>
              </a:ext>
            </a:extLst>
          </p:cNvPr>
          <p:cNvSpPr txBox="1"/>
          <p:nvPr/>
        </p:nvSpPr>
        <p:spPr>
          <a:xfrm>
            <a:off x="4450115" y="5564340"/>
            <a:ext cx="598241" cy="276999"/>
          </a:xfrm>
          <a:prstGeom prst="rect">
            <a:avLst/>
          </a:prstGeom>
          <a:noFill/>
        </p:spPr>
        <p:txBody>
          <a:bodyPr wrap="none" rtlCol="0">
            <a:spAutoFit/>
          </a:bodyPr>
          <a:lstStyle/>
          <a:p>
            <a:pPr algn="ctr"/>
            <a:r>
              <a:rPr lang="en-US" sz="1200" dirty="0"/>
              <a:t>MUC1</a:t>
            </a:r>
          </a:p>
        </p:txBody>
      </p:sp>
      <p:sp>
        <p:nvSpPr>
          <p:cNvPr id="68" name="TextBox 67">
            <a:extLst>
              <a:ext uri="{FF2B5EF4-FFF2-40B4-BE49-F238E27FC236}">
                <a16:creationId xmlns:a16="http://schemas.microsoft.com/office/drawing/2014/main" id="{ABC27676-BDD6-7AA5-BB85-397893FD961F}"/>
              </a:ext>
            </a:extLst>
          </p:cNvPr>
          <p:cNvSpPr txBox="1"/>
          <p:nvPr/>
        </p:nvSpPr>
        <p:spPr>
          <a:xfrm>
            <a:off x="6096000" y="6094685"/>
            <a:ext cx="639920" cy="276999"/>
          </a:xfrm>
          <a:prstGeom prst="rect">
            <a:avLst/>
          </a:prstGeom>
          <a:noFill/>
        </p:spPr>
        <p:txBody>
          <a:bodyPr wrap="none" rtlCol="0">
            <a:spAutoFit/>
          </a:bodyPr>
          <a:lstStyle/>
          <a:p>
            <a:pPr algn="ctr"/>
            <a:r>
              <a:rPr lang="en-US" sz="1200" dirty="0"/>
              <a:t>KDIGO</a:t>
            </a:r>
          </a:p>
        </p:txBody>
      </p:sp>
      <p:sp>
        <p:nvSpPr>
          <p:cNvPr id="69" name="TextBox 68">
            <a:extLst>
              <a:ext uri="{FF2B5EF4-FFF2-40B4-BE49-F238E27FC236}">
                <a16:creationId xmlns:a16="http://schemas.microsoft.com/office/drawing/2014/main" id="{2468940B-8826-6447-D68D-80256A569142}"/>
              </a:ext>
            </a:extLst>
          </p:cNvPr>
          <p:cNvSpPr txBox="1"/>
          <p:nvPr/>
        </p:nvSpPr>
        <p:spPr>
          <a:xfrm>
            <a:off x="7441152" y="5519994"/>
            <a:ext cx="801694" cy="276999"/>
          </a:xfrm>
          <a:prstGeom prst="rect">
            <a:avLst/>
          </a:prstGeom>
          <a:noFill/>
        </p:spPr>
        <p:txBody>
          <a:bodyPr wrap="none" rtlCol="0">
            <a:spAutoFit/>
          </a:bodyPr>
          <a:lstStyle/>
          <a:p>
            <a:pPr algn="ctr"/>
            <a:r>
              <a:rPr lang="en-US" sz="1200" dirty="0"/>
              <a:t>DNAJB11</a:t>
            </a:r>
          </a:p>
        </p:txBody>
      </p:sp>
      <p:sp>
        <p:nvSpPr>
          <p:cNvPr id="70" name="TextBox 69">
            <a:extLst>
              <a:ext uri="{FF2B5EF4-FFF2-40B4-BE49-F238E27FC236}">
                <a16:creationId xmlns:a16="http://schemas.microsoft.com/office/drawing/2014/main" id="{9714F44F-E1B9-AFD9-ED5D-A99A5E072D80}"/>
              </a:ext>
            </a:extLst>
          </p:cNvPr>
          <p:cNvSpPr txBox="1"/>
          <p:nvPr/>
        </p:nvSpPr>
        <p:spPr>
          <a:xfrm>
            <a:off x="8576671" y="5519994"/>
            <a:ext cx="646460" cy="276999"/>
          </a:xfrm>
          <a:prstGeom prst="rect">
            <a:avLst/>
          </a:prstGeom>
          <a:noFill/>
        </p:spPr>
        <p:txBody>
          <a:bodyPr wrap="none" rtlCol="0">
            <a:spAutoFit/>
          </a:bodyPr>
          <a:lstStyle/>
          <a:p>
            <a:pPr algn="ctr"/>
            <a:r>
              <a:rPr lang="en-US" sz="1200" dirty="0"/>
              <a:t>APOA4</a:t>
            </a:r>
          </a:p>
        </p:txBody>
      </p:sp>
      <p:sp>
        <p:nvSpPr>
          <p:cNvPr id="71" name="TextBox 70">
            <a:extLst>
              <a:ext uri="{FF2B5EF4-FFF2-40B4-BE49-F238E27FC236}">
                <a16:creationId xmlns:a16="http://schemas.microsoft.com/office/drawing/2014/main" id="{5302D1D4-454C-EC7A-7783-7F6D7AB9433C}"/>
              </a:ext>
            </a:extLst>
          </p:cNvPr>
          <p:cNvSpPr txBox="1"/>
          <p:nvPr/>
        </p:nvSpPr>
        <p:spPr>
          <a:xfrm>
            <a:off x="1468507" y="5490841"/>
            <a:ext cx="923073" cy="276999"/>
          </a:xfrm>
          <a:prstGeom prst="rect">
            <a:avLst/>
          </a:prstGeom>
          <a:noFill/>
        </p:spPr>
        <p:txBody>
          <a:bodyPr wrap="none" rtlCol="0">
            <a:spAutoFit/>
          </a:bodyPr>
          <a:lstStyle/>
          <a:p>
            <a:pPr algn="ctr"/>
            <a:r>
              <a:rPr lang="en-US" sz="1200" dirty="0"/>
              <a:t>HNF1-Beta</a:t>
            </a:r>
          </a:p>
        </p:txBody>
      </p:sp>
      <p:grpSp>
        <p:nvGrpSpPr>
          <p:cNvPr id="74" name="Group 73">
            <a:extLst>
              <a:ext uri="{FF2B5EF4-FFF2-40B4-BE49-F238E27FC236}">
                <a16:creationId xmlns:a16="http://schemas.microsoft.com/office/drawing/2014/main" id="{598AD40E-734B-0ADB-6D17-A42B4AC44DA4}"/>
              </a:ext>
            </a:extLst>
          </p:cNvPr>
          <p:cNvGrpSpPr/>
          <p:nvPr/>
        </p:nvGrpSpPr>
        <p:grpSpPr>
          <a:xfrm>
            <a:off x="1468507" y="4592001"/>
            <a:ext cx="923074" cy="1312659"/>
            <a:chOff x="359625" y="4592001"/>
            <a:chExt cx="923074" cy="1312659"/>
          </a:xfrm>
        </p:grpSpPr>
        <p:sp>
          <p:nvSpPr>
            <p:cNvPr id="75" name="Rounded Rectangle 74">
              <a:extLst>
                <a:ext uri="{FF2B5EF4-FFF2-40B4-BE49-F238E27FC236}">
                  <a16:creationId xmlns:a16="http://schemas.microsoft.com/office/drawing/2014/main" id="{06BABB8E-5D7C-3B7A-426C-846914BA60D5}"/>
                </a:ext>
              </a:extLst>
            </p:cNvPr>
            <p:cNvSpPr/>
            <p:nvPr/>
          </p:nvSpPr>
          <p:spPr>
            <a:xfrm rot="10800000">
              <a:off x="359625" y="5345183"/>
              <a:ext cx="923074" cy="559477"/>
            </a:xfrm>
            <a:prstGeom prst="roundRect">
              <a:avLst/>
            </a:prstGeom>
            <a:noFill/>
            <a:ln w="25400">
              <a:solidFill>
                <a:schemeClr val="accent5">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6" name="Straight Connector 75">
              <a:extLst>
                <a:ext uri="{FF2B5EF4-FFF2-40B4-BE49-F238E27FC236}">
                  <a16:creationId xmlns:a16="http://schemas.microsoft.com/office/drawing/2014/main" id="{BA67A423-76A7-C4C5-2B5E-8FA37ACF3B50}"/>
                </a:ext>
              </a:extLst>
            </p:cNvPr>
            <p:cNvCxnSpPr>
              <a:cxnSpLocks/>
              <a:stCxn id="75" idx="2"/>
            </p:cNvCxnSpPr>
            <p:nvPr/>
          </p:nvCxnSpPr>
          <p:spPr>
            <a:xfrm flipV="1">
              <a:off x="821162" y="4592001"/>
              <a:ext cx="10067" cy="753182"/>
            </a:xfrm>
            <a:prstGeom prst="line">
              <a:avLst/>
            </a:prstGeom>
            <a:ln w="25400">
              <a:solidFill>
                <a:schemeClr val="accent5">
                  <a:lumMod val="75000"/>
                </a:schemeClr>
              </a:solidFill>
            </a:ln>
          </p:spPr>
          <p:style>
            <a:lnRef idx="2">
              <a:schemeClr val="accent1"/>
            </a:lnRef>
            <a:fillRef idx="0">
              <a:schemeClr val="accent1"/>
            </a:fillRef>
            <a:effectRef idx="1">
              <a:schemeClr val="accent1"/>
            </a:effectRef>
            <a:fontRef idx="minor">
              <a:schemeClr val="tx1"/>
            </a:fontRef>
          </p:style>
        </p:cxnSp>
      </p:grpSp>
      <p:grpSp>
        <p:nvGrpSpPr>
          <p:cNvPr id="77" name="Group 76">
            <a:extLst>
              <a:ext uri="{FF2B5EF4-FFF2-40B4-BE49-F238E27FC236}">
                <a16:creationId xmlns:a16="http://schemas.microsoft.com/office/drawing/2014/main" id="{536F4BB8-300A-E184-C9DD-CC8C034F7D78}"/>
              </a:ext>
            </a:extLst>
          </p:cNvPr>
          <p:cNvGrpSpPr/>
          <p:nvPr/>
        </p:nvGrpSpPr>
        <p:grpSpPr>
          <a:xfrm>
            <a:off x="3315276" y="4625573"/>
            <a:ext cx="923074" cy="1312659"/>
            <a:chOff x="359625" y="4592001"/>
            <a:chExt cx="923074" cy="1312659"/>
          </a:xfrm>
        </p:grpSpPr>
        <p:sp>
          <p:nvSpPr>
            <p:cNvPr id="78" name="Rounded Rectangle 77">
              <a:extLst>
                <a:ext uri="{FF2B5EF4-FFF2-40B4-BE49-F238E27FC236}">
                  <a16:creationId xmlns:a16="http://schemas.microsoft.com/office/drawing/2014/main" id="{4A92105E-AC3E-16B1-C7BA-6E0F46F24C41}"/>
                </a:ext>
              </a:extLst>
            </p:cNvPr>
            <p:cNvSpPr/>
            <p:nvPr/>
          </p:nvSpPr>
          <p:spPr>
            <a:xfrm rot="10800000">
              <a:off x="359625" y="5345183"/>
              <a:ext cx="923074" cy="559477"/>
            </a:xfrm>
            <a:prstGeom prst="roundRect">
              <a:avLst/>
            </a:prstGeom>
            <a:noFill/>
            <a:ln w="25400">
              <a:solidFill>
                <a:schemeClr val="accent5">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9" name="Straight Connector 78">
              <a:extLst>
                <a:ext uri="{FF2B5EF4-FFF2-40B4-BE49-F238E27FC236}">
                  <a16:creationId xmlns:a16="http://schemas.microsoft.com/office/drawing/2014/main" id="{34022572-47BB-FD80-F6B4-2C2AC2298BD0}"/>
                </a:ext>
              </a:extLst>
            </p:cNvPr>
            <p:cNvCxnSpPr>
              <a:cxnSpLocks/>
              <a:stCxn id="78" idx="2"/>
            </p:cNvCxnSpPr>
            <p:nvPr/>
          </p:nvCxnSpPr>
          <p:spPr>
            <a:xfrm flipV="1">
              <a:off x="821162" y="4592001"/>
              <a:ext cx="10067" cy="753182"/>
            </a:xfrm>
            <a:prstGeom prst="line">
              <a:avLst/>
            </a:prstGeom>
            <a:ln w="25400">
              <a:solidFill>
                <a:schemeClr val="accent5">
                  <a:lumMod val="75000"/>
                </a:schemeClr>
              </a:solidFill>
            </a:ln>
          </p:spPr>
          <p:style>
            <a:lnRef idx="2">
              <a:schemeClr val="accent1"/>
            </a:lnRef>
            <a:fillRef idx="0">
              <a:schemeClr val="accent1"/>
            </a:fillRef>
            <a:effectRef idx="1">
              <a:schemeClr val="accent1"/>
            </a:effectRef>
            <a:fontRef idx="minor">
              <a:schemeClr val="tx1"/>
            </a:fontRef>
          </p:style>
        </p:cxnSp>
      </p:grpSp>
      <p:grpSp>
        <p:nvGrpSpPr>
          <p:cNvPr id="80" name="Group 79">
            <a:extLst>
              <a:ext uri="{FF2B5EF4-FFF2-40B4-BE49-F238E27FC236}">
                <a16:creationId xmlns:a16="http://schemas.microsoft.com/office/drawing/2014/main" id="{7C3D6662-487D-98E9-ECDE-0BBFC9A2E7F0}"/>
              </a:ext>
            </a:extLst>
          </p:cNvPr>
          <p:cNvGrpSpPr/>
          <p:nvPr/>
        </p:nvGrpSpPr>
        <p:grpSpPr>
          <a:xfrm>
            <a:off x="4306682" y="4628465"/>
            <a:ext cx="923074" cy="1312659"/>
            <a:chOff x="359625" y="4592001"/>
            <a:chExt cx="923074" cy="1312659"/>
          </a:xfrm>
        </p:grpSpPr>
        <p:sp>
          <p:nvSpPr>
            <p:cNvPr id="81" name="Rounded Rectangle 80">
              <a:extLst>
                <a:ext uri="{FF2B5EF4-FFF2-40B4-BE49-F238E27FC236}">
                  <a16:creationId xmlns:a16="http://schemas.microsoft.com/office/drawing/2014/main" id="{2936222E-C3A3-6500-0DE1-6ACAA98E836C}"/>
                </a:ext>
              </a:extLst>
            </p:cNvPr>
            <p:cNvSpPr/>
            <p:nvPr/>
          </p:nvSpPr>
          <p:spPr>
            <a:xfrm rot="10800000">
              <a:off x="359625" y="5345183"/>
              <a:ext cx="923074" cy="559477"/>
            </a:xfrm>
            <a:prstGeom prst="roundRect">
              <a:avLst/>
            </a:prstGeom>
            <a:noFill/>
            <a:ln w="25400">
              <a:solidFill>
                <a:schemeClr val="accent5">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2" name="Straight Connector 81">
              <a:extLst>
                <a:ext uri="{FF2B5EF4-FFF2-40B4-BE49-F238E27FC236}">
                  <a16:creationId xmlns:a16="http://schemas.microsoft.com/office/drawing/2014/main" id="{956C2CF0-138F-C605-1F1E-1DE6FAAFFBE2}"/>
                </a:ext>
              </a:extLst>
            </p:cNvPr>
            <p:cNvCxnSpPr>
              <a:cxnSpLocks/>
              <a:stCxn id="81" idx="2"/>
            </p:cNvCxnSpPr>
            <p:nvPr/>
          </p:nvCxnSpPr>
          <p:spPr>
            <a:xfrm flipV="1">
              <a:off x="821162" y="4592001"/>
              <a:ext cx="10067" cy="753182"/>
            </a:xfrm>
            <a:prstGeom prst="line">
              <a:avLst/>
            </a:prstGeom>
            <a:ln w="25400">
              <a:solidFill>
                <a:schemeClr val="accent5">
                  <a:lumMod val="75000"/>
                </a:schemeClr>
              </a:solidFill>
            </a:ln>
          </p:spPr>
          <p:style>
            <a:lnRef idx="2">
              <a:schemeClr val="accent1"/>
            </a:lnRef>
            <a:fillRef idx="0">
              <a:schemeClr val="accent1"/>
            </a:fillRef>
            <a:effectRef idx="1">
              <a:schemeClr val="accent1"/>
            </a:effectRef>
            <a:fontRef idx="minor">
              <a:schemeClr val="tx1"/>
            </a:fontRef>
          </p:style>
        </p:cxnSp>
      </p:grpSp>
      <p:grpSp>
        <p:nvGrpSpPr>
          <p:cNvPr id="83" name="Group 82">
            <a:extLst>
              <a:ext uri="{FF2B5EF4-FFF2-40B4-BE49-F238E27FC236}">
                <a16:creationId xmlns:a16="http://schemas.microsoft.com/office/drawing/2014/main" id="{F8627F26-1891-96D1-2344-400CDD73C2D3}"/>
              </a:ext>
            </a:extLst>
          </p:cNvPr>
          <p:cNvGrpSpPr/>
          <p:nvPr/>
        </p:nvGrpSpPr>
        <p:grpSpPr>
          <a:xfrm>
            <a:off x="7375578" y="4592001"/>
            <a:ext cx="923074" cy="1312659"/>
            <a:chOff x="359625" y="4592001"/>
            <a:chExt cx="923074" cy="1312659"/>
          </a:xfrm>
        </p:grpSpPr>
        <p:sp>
          <p:nvSpPr>
            <p:cNvPr id="84" name="Rounded Rectangle 83">
              <a:extLst>
                <a:ext uri="{FF2B5EF4-FFF2-40B4-BE49-F238E27FC236}">
                  <a16:creationId xmlns:a16="http://schemas.microsoft.com/office/drawing/2014/main" id="{615E3A30-238C-D092-8738-F2CF0BE6EFCC}"/>
                </a:ext>
              </a:extLst>
            </p:cNvPr>
            <p:cNvSpPr/>
            <p:nvPr/>
          </p:nvSpPr>
          <p:spPr>
            <a:xfrm rot="10800000">
              <a:off x="359625" y="5345183"/>
              <a:ext cx="923074" cy="559477"/>
            </a:xfrm>
            <a:prstGeom prst="roundRect">
              <a:avLst/>
            </a:prstGeom>
            <a:noFill/>
            <a:ln w="25400">
              <a:solidFill>
                <a:schemeClr val="accent5">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5" name="Straight Connector 84">
              <a:extLst>
                <a:ext uri="{FF2B5EF4-FFF2-40B4-BE49-F238E27FC236}">
                  <a16:creationId xmlns:a16="http://schemas.microsoft.com/office/drawing/2014/main" id="{24B38F1A-1BB0-DA24-F21C-DF54F79194F3}"/>
                </a:ext>
              </a:extLst>
            </p:cNvPr>
            <p:cNvCxnSpPr>
              <a:cxnSpLocks/>
              <a:stCxn id="84" idx="2"/>
            </p:cNvCxnSpPr>
            <p:nvPr/>
          </p:nvCxnSpPr>
          <p:spPr>
            <a:xfrm flipV="1">
              <a:off x="821162" y="4592001"/>
              <a:ext cx="10067" cy="753182"/>
            </a:xfrm>
            <a:prstGeom prst="line">
              <a:avLst/>
            </a:prstGeom>
            <a:ln w="25400">
              <a:solidFill>
                <a:schemeClr val="accent5">
                  <a:lumMod val="75000"/>
                </a:schemeClr>
              </a:solidFill>
            </a:ln>
          </p:spPr>
          <p:style>
            <a:lnRef idx="2">
              <a:schemeClr val="accent1"/>
            </a:lnRef>
            <a:fillRef idx="0">
              <a:schemeClr val="accent1"/>
            </a:fillRef>
            <a:effectRef idx="1">
              <a:schemeClr val="accent1"/>
            </a:effectRef>
            <a:fontRef idx="minor">
              <a:schemeClr val="tx1"/>
            </a:fontRef>
          </p:style>
        </p:cxnSp>
      </p:grpSp>
      <p:grpSp>
        <p:nvGrpSpPr>
          <p:cNvPr id="86" name="Group 85">
            <a:extLst>
              <a:ext uri="{FF2B5EF4-FFF2-40B4-BE49-F238E27FC236}">
                <a16:creationId xmlns:a16="http://schemas.microsoft.com/office/drawing/2014/main" id="{F4C01F99-50BE-5C74-FF79-547E9967EBFD}"/>
              </a:ext>
            </a:extLst>
          </p:cNvPr>
          <p:cNvGrpSpPr/>
          <p:nvPr/>
        </p:nvGrpSpPr>
        <p:grpSpPr>
          <a:xfrm>
            <a:off x="8438364" y="4604701"/>
            <a:ext cx="923074" cy="1312659"/>
            <a:chOff x="359625" y="4592001"/>
            <a:chExt cx="923074" cy="1312659"/>
          </a:xfrm>
        </p:grpSpPr>
        <p:sp>
          <p:nvSpPr>
            <p:cNvPr id="87" name="Rounded Rectangle 86">
              <a:extLst>
                <a:ext uri="{FF2B5EF4-FFF2-40B4-BE49-F238E27FC236}">
                  <a16:creationId xmlns:a16="http://schemas.microsoft.com/office/drawing/2014/main" id="{E6DDFEBC-D7DA-0081-6402-E1CBAB52F4E8}"/>
                </a:ext>
              </a:extLst>
            </p:cNvPr>
            <p:cNvSpPr/>
            <p:nvPr/>
          </p:nvSpPr>
          <p:spPr>
            <a:xfrm rot="10800000">
              <a:off x="359625" y="5345183"/>
              <a:ext cx="923074" cy="559477"/>
            </a:xfrm>
            <a:prstGeom prst="roundRect">
              <a:avLst/>
            </a:prstGeom>
            <a:noFill/>
            <a:ln w="25400">
              <a:solidFill>
                <a:schemeClr val="accent5">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8" name="Straight Connector 87">
              <a:extLst>
                <a:ext uri="{FF2B5EF4-FFF2-40B4-BE49-F238E27FC236}">
                  <a16:creationId xmlns:a16="http://schemas.microsoft.com/office/drawing/2014/main" id="{CF9188D4-F63C-9C43-5E92-1481BA17554D}"/>
                </a:ext>
              </a:extLst>
            </p:cNvPr>
            <p:cNvCxnSpPr>
              <a:cxnSpLocks/>
              <a:stCxn id="87" idx="2"/>
            </p:cNvCxnSpPr>
            <p:nvPr/>
          </p:nvCxnSpPr>
          <p:spPr>
            <a:xfrm flipV="1">
              <a:off x="821162" y="4592001"/>
              <a:ext cx="10067" cy="753182"/>
            </a:xfrm>
            <a:prstGeom prst="line">
              <a:avLst/>
            </a:prstGeom>
            <a:ln w="25400">
              <a:solidFill>
                <a:schemeClr val="accent5">
                  <a:lumMod val="75000"/>
                </a:schemeClr>
              </a:solidFill>
            </a:ln>
          </p:spPr>
          <p:style>
            <a:lnRef idx="2">
              <a:schemeClr val="accent1"/>
            </a:lnRef>
            <a:fillRef idx="0">
              <a:schemeClr val="accent1"/>
            </a:fillRef>
            <a:effectRef idx="1">
              <a:schemeClr val="accent1"/>
            </a:effectRef>
            <a:fontRef idx="minor">
              <a:schemeClr val="tx1"/>
            </a:fontRef>
          </p:style>
        </p:cxnSp>
      </p:grpSp>
      <p:grpSp>
        <p:nvGrpSpPr>
          <p:cNvPr id="89" name="Group 88">
            <a:extLst>
              <a:ext uri="{FF2B5EF4-FFF2-40B4-BE49-F238E27FC236}">
                <a16:creationId xmlns:a16="http://schemas.microsoft.com/office/drawing/2014/main" id="{C6087946-2B0C-8836-3A62-9CFC723B93B5}"/>
              </a:ext>
            </a:extLst>
          </p:cNvPr>
          <p:cNvGrpSpPr/>
          <p:nvPr/>
        </p:nvGrpSpPr>
        <p:grpSpPr>
          <a:xfrm>
            <a:off x="5647713" y="4582617"/>
            <a:ext cx="1539591" cy="2097579"/>
            <a:chOff x="359625" y="4592001"/>
            <a:chExt cx="923074" cy="1312659"/>
          </a:xfrm>
        </p:grpSpPr>
        <p:sp>
          <p:nvSpPr>
            <p:cNvPr id="90" name="Rounded Rectangle 89">
              <a:extLst>
                <a:ext uri="{FF2B5EF4-FFF2-40B4-BE49-F238E27FC236}">
                  <a16:creationId xmlns:a16="http://schemas.microsoft.com/office/drawing/2014/main" id="{CCCC2C79-201B-C654-285C-31E94BC00417}"/>
                </a:ext>
              </a:extLst>
            </p:cNvPr>
            <p:cNvSpPr/>
            <p:nvPr/>
          </p:nvSpPr>
          <p:spPr>
            <a:xfrm rot="10800000">
              <a:off x="359625" y="5345183"/>
              <a:ext cx="923074" cy="559477"/>
            </a:xfrm>
            <a:prstGeom prst="roundRect">
              <a:avLst/>
            </a:prstGeom>
            <a:noFill/>
            <a:ln w="25400">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1" name="Straight Connector 90">
              <a:extLst>
                <a:ext uri="{FF2B5EF4-FFF2-40B4-BE49-F238E27FC236}">
                  <a16:creationId xmlns:a16="http://schemas.microsoft.com/office/drawing/2014/main" id="{224FF079-CAEF-1141-4F0A-07AC4852F5B3}"/>
                </a:ext>
              </a:extLst>
            </p:cNvPr>
            <p:cNvCxnSpPr>
              <a:cxnSpLocks/>
              <a:stCxn id="90" idx="2"/>
            </p:cNvCxnSpPr>
            <p:nvPr/>
          </p:nvCxnSpPr>
          <p:spPr>
            <a:xfrm flipV="1">
              <a:off x="821162" y="4592001"/>
              <a:ext cx="10067" cy="753182"/>
            </a:xfrm>
            <a:prstGeom prst="line">
              <a:avLst/>
            </a:prstGeom>
            <a:ln w="25400">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grpSp>
      <p:sp>
        <p:nvSpPr>
          <p:cNvPr id="92" name="TextBox 91">
            <a:extLst>
              <a:ext uri="{FF2B5EF4-FFF2-40B4-BE49-F238E27FC236}">
                <a16:creationId xmlns:a16="http://schemas.microsoft.com/office/drawing/2014/main" id="{55257F45-671C-85EF-4963-2FFB22E68EA3}"/>
              </a:ext>
            </a:extLst>
          </p:cNvPr>
          <p:cNvSpPr txBox="1"/>
          <p:nvPr/>
        </p:nvSpPr>
        <p:spPr>
          <a:xfrm>
            <a:off x="3461857" y="4271070"/>
            <a:ext cx="678391" cy="369332"/>
          </a:xfrm>
          <a:prstGeom prst="rect">
            <a:avLst/>
          </a:prstGeom>
          <a:noFill/>
        </p:spPr>
        <p:txBody>
          <a:bodyPr wrap="none" rtlCol="0">
            <a:spAutoFit/>
          </a:bodyPr>
          <a:lstStyle/>
          <a:p>
            <a:r>
              <a:rPr lang="en-US" dirty="0">
                <a:solidFill>
                  <a:schemeClr val="bg1"/>
                </a:solidFill>
              </a:rPr>
              <a:t>2009</a:t>
            </a:r>
          </a:p>
        </p:txBody>
      </p:sp>
      <p:sp>
        <p:nvSpPr>
          <p:cNvPr id="93" name="TextBox 92">
            <a:extLst>
              <a:ext uri="{FF2B5EF4-FFF2-40B4-BE49-F238E27FC236}">
                <a16:creationId xmlns:a16="http://schemas.microsoft.com/office/drawing/2014/main" id="{4DA05F3F-44F6-FC46-143A-30C0AEEDFF5F}"/>
              </a:ext>
            </a:extLst>
          </p:cNvPr>
          <p:cNvSpPr txBox="1"/>
          <p:nvPr/>
        </p:nvSpPr>
        <p:spPr>
          <a:xfrm>
            <a:off x="967293" y="4262785"/>
            <a:ext cx="678391" cy="369332"/>
          </a:xfrm>
          <a:prstGeom prst="rect">
            <a:avLst/>
          </a:prstGeom>
          <a:noFill/>
        </p:spPr>
        <p:txBody>
          <a:bodyPr wrap="none" rtlCol="0">
            <a:spAutoFit/>
          </a:bodyPr>
          <a:lstStyle/>
          <a:p>
            <a:r>
              <a:rPr lang="en-US" dirty="0">
                <a:solidFill>
                  <a:schemeClr val="bg1"/>
                </a:solidFill>
              </a:rPr>
              <a:t>2001</a:t>
            </a:r>
          </a:p>
        </p:txBody>
      </p:sp>
      <p:sp>
        <p:nvSpPr>
          <p:cNvPr id="94" name="TextBox 93">
            <a:extLst>
              <a:ext uri="{FF2B5EF4-FFF2-40B4-BE49-F238E27FC236}">
                <a16:creationId xmlns:a16="http://schemas.microsoft.com/office/drawing/2014/main" id="{D2F8A1D6-64A6-7CEE-67A8-11B4E5998752}"/>
              </a:ext>
            </a:extLst>
          </p:cNvPr>
          <p:cNvSpPr txBox="1"/>
          <p:nvPr/>
        </p:nvSpPr>
        <p:spPr>
          <a:xfrm>
            <a:off x="4429022" y="4257070"/>
            <a:ext cx="678391" cy="369332"/>
          </a:xfrm>
          <a:prstGeom prst="rect">
            <a:avLst/>
          </a:prstGeom>
          <a:noFill/>
        </p:spPr>
        <p:txBody>
          <a:bodyPr wrap="none" rtlCol="0">
            <a:spAutoFit/>
          </a:bodyPr>
          <a:lstStyle/>
          <a:p>
            <a:r>
              <a:rPr lang="en-US" dirty="0">
                <a:solidFill>
                  <a:schemeClr val="bg1"/>
                </a:solidFill>
              </a:rPr>
              <a:t>2013</a:t>
            </a:r>
          </a:p>
        </p:txBody>
      </p:sp>
      <p:sp>
        <p:nvSpPr>
          <p:cNvPr id="95" name="TextBox 94">
            <a:extLst>
              <a:ext uri="{FF2B5EF4-FFF2-40B4-BE49-F238E27FC236}">
                <a16:creationId xmlns:a16="http://schemas.microsoft.com/office/drawing/2014/main" id="{BCE95F5C-4531-7270-9241-AAB73D2CAB8F}"/>
              </a:ext>
            </a:extLst>
          </p:cNvPr>
          <p:cNvSpPr txBox="1"/>
          <p:nvPr/>
        </p:nvSpPr>
        <p:spPr>
          <a:xfrm>
            <a:off x="6076764" y="4245828"/>
            <a:ext cx="678391" cy="369332"/>
          </a:xfrm>
          <a:prstGeom prst="rect">
            <a:avLst/>
          </a:prstGeom>
          <a:noFill/>
        </p:spPr>
        <p:txBody>
          <a:bodyPr wrap="none" rtlCol="0">
            <a:spAutoFit/>
          </a:bodyPr>
          <a:lstStyle/>
          <a:p>
            <a:r>
              <a:rPr lang="en-US" dirty="0">
                <a:solidFill>
                  <a:schemeClr val="bg1"/>
                </a:solidFill>
              </a:rPr>
              <a:t>2015</a:t>
            </a:r>
          </a:p>
        </p:txBody>
      </p:sp>
      <p:sp>
        <p:nvSpPr>
          <p:cNvPr id="96" name="TextBox 95">
            <a:extLst>
              <a:ext uri="{FF2B5EF4-FFF2-40B4-BE49-F238E27FC236}">
                <a16:creationId xmlns:a16="http://schemas.microsoft.com/office/drawing/2014/main" id="{AC3BBCA7-CA82-932E-688B-9DF163EA18F2}"/>
              </a:ext>
            </a:extLst>
          </p:cNvPr>
          <p:cNvSpPr txBox="1"/>
          <p:nvPr/>
        </p:nvSpPr>
        <p:spPr>
          <a:xfrm>
            <a:off x="7497918" y="4245828"/>
            <a:ext cx="678391" cy="369332"/>
          </a:xfrm>
          <a:prstGeom prst="rect">
            <a:avLst/>
          </a:prstGeom>
          <a:noFill/>
        </p:spPr>
        <p:txBody>
          <a:bodyPr wrap="none" rtlCol="0">
            <a:spAutoFit/>
          </a:bodyPr>
          <a:lstStyle/>
          <a:p>
            <a:r>
              <a:rPr lang="en-US" dirty="0">
                <a:solidFill>
                  <a:schemeClr val="bg1"/>
                </a:solidFill>
              </a:rPr>
              <a:t>2018</a:t>
            </a:r>
          </a:p>
        </p:txBody>
      </p:sp>
      <p:sp>
        <p:nvSpPr>
          <p:cNvPr id="97" name="TextBox 96">
            <a:extLst>
              <a:ext uri="{FF2B5EF4-FFF2-40B4-BE49-F238E27FC236}">
                <a16:creationId xmlns:a16="http://schemas.microsoft.com/office/drawing/2014/main" id="{D8208519-D904-579C-39AF-6F4DF1D8A98B}"/>
              </a:ext>
            </a:extLst>
          </p:cNvPr>
          <p:cNvSpPr txBox="1"/>
          <p:nvPr/>
        </p:nvSpPr>
        <p:spPr>
          <a:xfrm>
            <a:off x="8528254" y="4222669"/>
            <a:ext cx="678391" cy="369332"/>
          </a:xfrm>
          <a:prstGeom prst="rect">
            <a:avLst/>
          </a:prstGeom>
          <a:noFill/>
        </p:spPr>
        <p:txBody>
          <a:bodyPr wrap="none" rtlCol="0">
            <a:spAutoFit/>
          </a:bodyPr>
          <a:lstStyle/>
          <a:p>
            <a:r>
              <a:rPr lang="en-US" dirty="0">
                <a:solidFill>
                  <a:schemeClr val="bg1"/>
                </a:solidFill>
              </a:rPr>
              <a:t>2024</a:t>
            </a:r>
          </a:p>
        </p:txBody>
      </p:sp>
    </p:spTree>
    <p:extLst>
      <p:ext uri="{BB962C8B-B14F-4D97-AF65-F5344CB8AC3E}">
        <p14:creationId xmlns:p14="http://schemas.microsoft.com/office/powerpoint/2010/main" val="8401307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49EFD6-CAC4-E47A-7A6C-4E741D58B11F}"/>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5E5D7750-F9B0-3769-3DEA-7C3C335CC85C}"/>
              </a:ext>
            </a:extLst>
          </p:cNvPr>
          <p:cNvSpPr>
            <a:spLocks noGrp="1"/>
          </p:cNvSpPr>
          <p:nvPr>
            <p:ph idx="1"/>
          </p:nvPr>
        </p:nvSpPr>
        <p:spPr/>
        <p:txBody>
          <a:bodyPr/>
          <a:lstStyle/>
          <a:p>
            <a:endParaRPr lang="en-US"/>
          </a:p>
        </p:txBody>
      </p:sp>
      <p:pic>
        <p:nvPicPr>
          <p:cNvPr id="4" name="Picture 3" descr="A table of blood tests&#10;&#10;AI-generated content may be incorrect.">
            <a:extLst>
              <a:ext uri="{FF2B5EF4-FFF2-40B4-BE49-F238E27FC236}">
                <a16:creationId xmlns:a16="http://schemas.microsoft.com/office/drawing/2014/main" id="{A2D61324-9050-94FE-F110-D4907BAD9518}"/>
              </a:ext>
            </a:extLst>
          </p:cNvPr>
          <p:cNvPicPr>
            <a:picLocks noChangeAspect="1"/>
          </p:cNvPicPr>
          <p:nvPr/>
        </p:nvPicPr>
        <p:blipFill>
          <a:blip r:embed="rId2"/>
          <a:stretch>
            <a:fillRect/>
          </a:stretch>
        </p:blipFill>
        <p:spPr>
          <a:xfrm>
            <a:off x="1768475" y="725052"/>
            <a:ext cx="8655050" cy="5407896"/>
          </a:xfrm>
          <a:prstGeom prst="rect">
            <a:avLst/>
          </a:prstGeom>
        </p:spPr>
      </p:pic>
    </p:spTree>
    <p:extLst>
      <p:ext uri="{BB962C8B-B14F-4D97-AF65-F5344CB8AC3E}">
        <p14:creationId xmlns:p14="http://schemas.microsoft.com/office/powerpoint/2010/main" val="23211144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2401A1-A6EE-C5F0-368F-7B583AA6C401}"/>
            </a:ext>
          </a:extLst>
        </p:cNvPr>
        <p:cNvGrpSpPr/>
        <p:nvPr/>
      </p:nvGrpSpPr>
      <p:grpSpPr>
        <a:xfrm>
          <a:off x="0" y="0"/>
          <a:ext cx="0" cy="0"/>
          <a:chOff x="0" y="0"/>
          <a:chExt cx="0" cy="0"/>
        </a:xfrm>
      </p:grpSpPr>
      <p:cxnSp>
        <p:nvCxnSpPr>
          <p:cNvPr id="6" name="Straight Arrow Connector 5">
            <a:extLst>
              <a:ext uri="{FF2B5EF4-FFF2-40B4-BE49-F238E27FC236}">
                <a16:creationId xmlns:a16="http://schemas.microsoft.com/office/drawing/2014/main" id="{BF204539-3DF9-D67F-5293-DB04E4B460B0}"/>
              </a:ext>
            </a:extLst>
          </p:cNvPr>
          <p:cNvCxnSpPr>
            <a:cxnSpLocks/>
          </p:cNvCxnSpPr>
          <p:nvPr/>
        </p:nvCxnSpPr>
        <p:spPr>
          <a:xfrm>
            <a:off x="14668" y="3185603"/>
            <a:ext cx="12075732" cy="0"/>
          </a:xfrm>
          <a:prstGeom prst="straightConnector1">
            <a:avLst/>
          </a:prstGeom>
          <a:ln w="358775">
            <a:tailEnd type="triangle"/>
          </a:ln>
        </p:spPr>
        <p:style>
          <a:lnRef idx="2">
            <a:schemeClr val="accent1"/>
          </a:lnRef>
          <a:fillRef idx="0">
            <a:schemeClr val="accent1"/>
          </a:fillRef>
          <a:effectRef idx="1">
            <a:schemeClr val="accent1"/>
          </a:effectRef>
          <a:fontRef idx="minor">
            <a:schemeClr val="tx1"/>
          </a:fontRef>
        </p:style>
      </p:cxnSp>
      <p:sp>
        <p:nvSpPr>
          <p:cNvPr id="7" name="Rounded Rectangle 6">
            <a:extLst>
              <a:ext uri="{FF2B5EF4-FFF2-40B4-BE49-F238E27FC236}">
                <a16:creationId xmlns:a16="http://schemas.microsoft.com/office/drawing/2014/main" id="{9B2B96F0-4883-D21D-0B3E-DF3A3A8D541B}"/>
              </a:ext>
            </a:extLst>
          </p:cNvPr>
          <p:cNvSpPr/>
          <p:nvPr/>
        </p:nvSpPr>
        <p:spPr>
          <a:xfrm>
            <a:off x="164083" y="265332"/>
            <a:ext cx="1566814" cy="964047"/>
          </a:xfrm>
          <a:prstGeom prst="roundRect">
            <a:avLst/>
          </a:prstGeom>
          <a:noFill/>
          <a:ln w="254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a:extLst>
              <a:ext uri="{FF2B5EF4-FFF2-40B4-BE49-F238E27FC236}">
                <a16:creationId xmlns:a16="http://schemas.microsoft.com/office/drawing/2014/main" id="{242E401E-F161-EF28-DD0B-7ECCC133E2EC}"/>
              </a:ext>
            </a:extLst>
          </p:cNvPr>
          <p:cNvCxnSpPr>
            <a:cxnSpLocks/>
            <a:stCxn id="7" idx="2"/>
          </p:cNvCxnSpPr>
          <p:nvPr/>
        </p:nvCxnSpPr>
        <p:spPr>
          <a:xfrm flipH="1">
            <a:off x="935689" y="1229379"/>
            <a:ext cx="11801" cy="1759183"/>
          </a:xfrm>
          <a:prstGeom prst="line">
            <a:avLst/>
          </a:prstGeom>
          <a:ln w="25400"/>
        </p:spPr>
        <p:style>
          <a:lnRef idx="2">
            <a:schemeClr val="accent1"/>
          </a:lnRef>
          <a:fillRef idx="0">
            <a:schemeClr val="accent1"/>
          </a:fillRef>
          <a:effectRef idx="1">
            <a:schemeClr val="accent1"/>
          </a:effectRef>
          <a:fontRef idx="minor">
            <a:schemeClr val="tx1"/>
          </a:fontRef>
        </p:style>
      </p:cxnSp>
      <p:sp>
        <p:nvSpPr>
          <p:cNvPr id="12" name="TextBox 11">
            <a:extLst>
              <a:ext uri="{FF2B5EF4-FFF2-40B4-BE49-F238E27FC236}">
                <a16:creationId xmlns:a16="http://schemas.microsoft.com/office/drawing/2014/main" id="{0809375D-4CF5-E34B-3D89-C9BC55A0A27A}"/>
              </a:ext>
            </a:extLst>
          </p:cNvPr>
          <p:cNvSpPr txBox="1"/>
          <p:nvPr/>
        </p:nvSpPr>
        <p:spPr>
          <a:xfrm>
            <a:off x="125779" y="433567"/>
            <a:ext cx="1605118" cy="646331"/>
          </a:xfrm>
          <a:prstGeom prst="rect">
            <a:avLst/>
          </a:prstGeom>
          <a:noFill/>
        </p:spPr>
        <p:txBody>
          <a:bodyPr wrap="none" rtlCol="0">
            <a:spAutoFit/>
          </a:bodyPr>
          <a:lstStyle/>
          <a:p>
            <a:pPr algn="ctr"/>
            <a:r>
              <a:rPr lang="en-US" sz="1200" dirty="0"/>
              <a:t>Thorn and Kopf</a:t>
            </a:r>
          </a:p>
          <a:p>
            <a:pPr algn="ctr"/>
            <a:r>
              <a:rPr lang="en-US" sz="1200" dirty="0"/>
              <a:t>Young Man</a:t>
            </a:r>
          </a:p>
          <a:p>
            <a:pPr algn="ctr"/>
            <a:r>
              <a:rPr lang="en-US" sz="1200" dirty="0"/>
              <a:t>Salt wasting and CKD</a:t>
            </a:r>
          </a:p>
        </p:txBody>
      </p:sp>
      <p:sp>
        <p:nvSpPr>
          <p:cNvPr id="13" name="TextBox 12">
            <a:extLst>
              <a:ext uri="{FF2B5EF4-FFF2-40B4-BE49-F238E27FC236}">
                <a16:creationId xmlns:a16="http://schemas.microsoft.com/office/drawing/2014/main" id="{5A8799BA-8EF3-BBF4-96EB-BD01473295F4}"/>
              </a:ext>
            </a:extLst>
          </p:cNvPr>
          <p:cNvSpPr txBox="1"/>
          <p:nvPr/>
        </p:nvSpPr>
        <p:spPr>
          <a:xfrm>
            <a:off x="503684" y="3016653"/>
            <a:ext cx="678391" cy="369332"/>
          </a:xfrm>
          <a:prstGeom prst="rect">
            <a:avLst/>
          </a:prstGeom>
          <a:noFill/>
        </p:spPr>
        <p:txBody>
          <a:bodyPr wrap="none" rtlCol="0">
            <a:spAutoFit/>
          </a:bodyPr>
          <a:lstStyle/>
          <a:p>
            <a:r>
              <a:rPr lang="en-US" dirty="0">
                <a:solidFill>
                  <a:schemeClr val="bg1"/>
                </a:solidFill>
              </a:rPr>
              <a:t>1944</a:t>
            </a:r>
          </a:p>
        </p:txBody>
      </p:sp>
      <p:sp>
        <p:nvSpPr>
          <p:cNvPr id="14" name="TextBox 13">
            <a:extLst>
              <a:ext uri="{FF2B5EF4-FFF2-40B4-BE49-F238E27FC236}">
                <a16:creationId xmlns:a16="http://schemas.microsoft.com/office/drawing/2014/main" id="{7EB0CD23-D51F-BBF9-BAFB-16CECCE7E050}"/>
              </a:ext>
            </a:extLst>
          </p:cNvPr>
          <p:cNvSpPr txBox="1"/>
          <p:nvPr/>
        </p:nvSpPr>
        <p:spPr>
          <a:xfrm>
            <a:off x="2193344" y="3016653"/>
            <a:ext cx="678391" cy="369332"/>
          </a:xfrm>
          <a:prstGeom prst="rect">
            <a:avLst/>
          </a:prstGeom>
          <a:noFill/>
        </p:spPr>
        <p:txBody>
          <a:bodyPr wrap="none" rtlCol="0">
            <a:spAutoFit/>
          </a:bodyPr>
          <a:lstStyle/>
          <a:p>
            <a:r>
              <a:rPr lang="en-US" dirty="0">
                <a:solidFill>
                  <a:schemeClr val="bg1"/>
                </a:solidFill>
              </a:rPr>
              <a:t>1951</a:t>
            </a:r>
          </a:p>
        </p:txBody>
      </p:sp>
      <p:sp>
        <p:nvSpPr>
          <p:cNvPr id="15" name="TextBox 14">
            <a:extLst>
              <a:ext uri="{FF2B5EF4-FFF2-40B4-BE49-F238E27FC236}">
                <a16:creationId xmlns:a16="http://schemas.microsoft.com/office/drawing/2014/main" id="{71FAFB53-B895-BB0F-45F6-C6B6836E1F5B}"/>
              </a:ext>
            </a:extLst>
          </p:cNvPr>
          <p:cNvSpPr txBox="1"/>
          <p:nvPr/>
        </p:nvSpPr>
        <p:spPr>
          <a:xfrm>
            <a:off x="1730897" y="1516800"/>
            <a:ext cx="1652760" cy="646331"/>
          </a:xfrm>
          <a:prstGeom prst="rect">
            <a:avLst/>
          </a:prstGeom>
          <a:noFill/>
        </p:spPr>
        <p:txBody>
          <a:bodyPr wrap="none" rtlCol="0">
            <a:spAutoFit/>
          </a:bodyPr>
          <a:lstStyle/>
          <a:p>
            <a:pPr algn="ctr"/>
            <a:r>
              <a:rPr lang="en-US" sz="1200" dirty="0"/>
              <a:t>Fanconi describes AR </a:t>
            </a:r>
          </a:p>
          <a:p>
            <a:pPr algn="ctr"/>
            <a:r>
              <a:rPr lang="en-US" sz="1200" dirty="0"/>
              <a:t>Kidney disease </a:t>
            </a:r>
          </a:p>
          <a:p>
            <a:pPr algn="ctr"/>
            <a:r>
              <a:rPr lang="en-US" sz="1200" dirty="0"/>
              <a:t>in childhood</a:t>
            </a:r>
          </a:p>
        </p:txBody>
      </p:sp>
      <p:sp>
        <p:nvSpPr>
          <p:cNvPr id="16" name="TextBox 15">
            <a:extLst>
              <a:ext uri="{FF2B5EF4-FFF2-40B4-BE49-F238E27FC236}">
                <a16:creationId xmlns:a16="http://schemas.microsoft.com/office/drawing/2014/main" id="{2275801F-A381-AA40-BFF4-8044E36FD781}"/>
              </a:ext>
            </a:extLst>
          </p:cNvPr>
          <p:cNvSpPr txBox="1"/>
          <p:nvPr/>
        </p:nvSpPr>
        <p:spPr>
          <a:xfrm>
            <a:off x="3383657" y="570194"/>
            <a:ext cx="1850057" cy="646331"/>
          </a:xfrm>
          <a:prstGeom prst="rect">
            <a:avLst/>
          </a:prstGeom>
          <a:noFill/>
        </p:spPr>
        <p:txBody>
          <a:bodyPr wrap="none" rtlCol="0">
            <a:spAutoFit/>
          </a:bodyPr>
          <a:lstStyle/>
          <a:p>
            <a:pPr algn="ctr"/>
            <a:r>
              <a:rPr lang="en-US" sz="1200" dirty="0"/>
              <a:t>Duncan and Dixon</a:t>
            </a:r>
          </a:p>
          <a:p>
            <a:pPr algn="ctr"/>
            <a:r>
              <a:rPr lang="en-US" sz="1200" dirty="0"/>
              <a:t>Gout and Kidney Disease</a:t>
            </a:r>
          </a:p>
          <a:p>
            <a:pPr algn="ctr"/>
            <a:r>
              <a:rPr lang="en-US" sz="1200" dirty="0"/>
              <a:t>FJHN</a:t>
            </a:r>
          </a:p>
        </p:txBody>
      </p:sp>
      <p:sp>
        <p:nvSpPr>
          <p:cNvPr id="17" name="TextBox 16">
            <a:extLst>
              <a:ext uri="{FF2B5EF4-FFF2-40B4-BE49-F238E27FC236}">
                <a16:creationId xmlns:a16="http://schemas.microsoft.com/office/drawing/2014/main" id="{E68265CC-CFA2-15EA-0C43-25B99E979E79}"/>
              </a:ext>
            </a:extLst>
          </p:cNvPr>
          <p:cNvSpPr txBox="1"/>
          <p:nvPr/>
        </p:nvSpPr>
        <p:spPr>
          <a:xfrm>
            <a:off x="5007727" y="1851724"/>
            <a:ext cx="1816908" cy="646331"/>
          </a:xfrm>
          <a:prstGeom prst="rect">
            <a:avLst/>
          </a:prstGeom>
          <a:noFill/>
        </p:spPr>
        <p:txBody>
          <a:bodyPr wrap="none" rtlCol="0">
            <a:spAutoFit/>
          </a:bodyPr>
          <a:lstStyle/>
          <a:p>
            <a:pPr algn="ctr"/>
            <a:r>
              <a:rPr lang="en-US" sz="1200" dirty="0"/>
              <a:t>Straus 18 cases of cystic</a:t>
            </a:r>
          </a:p>
          <a:p>
            <a:pPr algn="ctr"/>
            <a:r>
              <a:rPr lang="en-US" sz="1200" dirty="0"/>
              <a:t>Disease in medulla</a:t>
            </a:r>
          </a:p>
          <a:p>
            <a:pPr algn="ctr"/>
            <a:r>
              <a:rPr lang="en-US" sz="1200" dirty="0"/>
              <a:t>2 inherited</a:t>
            </a:r>
          </a:p>
        </p:txBody>
      </p:sp>
      <p:sp>
        <p:nvSpPr>
          <p:cNvPr id="18" name="TextBox 17">
            <a:extLst>
              <a:ext uri="{FF2B5EF4-FFF2-40B4-BE49-F238E27FC236}">
                <a16:creationId xmlns:a16="http://schemas.microsoft.com/office/drawing/2014/main" id="{5F855FCA-C1F8-5B6F-E0E1-C1587BF9DD4D}"/>
              </a:ext>
            </a:extLst>
          </p:cNvPr>
          <p:cNvSpPr txBox="1"/>
          <p:nvPr/>
        </p:nvSpPr>
        <p:spPr>
          <a:xfrm>
            <a:off x="7003527" y="841010"/>
            <a:ext cx="2022540" cy="461665"/>
          </a:xfrm>
          <a:prstGeom prst="rect">
            <a:avLst/>
          </a:prstGeom>
          <a:noFill/>
        </p:spPr>
        <p:txBody>
          <a:bodyPr wrap="none" rtlCol="0">
            <a:spAutoFit/>
          </a:bodyPr>
          <a:lstStyle/>
          <a:p>
            <a:pPr algn="ctr"/>
            <a:r>
              <a:rPr lang="en-US" sz="1200" dirty="0"/>
              <a:t>Goldman and Gardner</a:t>
            </a:r>
          </a:p>
          <a:p>
            <a:pPr algn="ctr"/>
            <a:r>
              <a:rPr lang="en-US" sz="1200" dirty="0"/>
              <a:t>5 generation kidney disease</a:t>
            </a:r>
          </a:p>
        </p:txBody>
      </p:sp>
      <p:sp>
        <p:nvSpPr>
          <p:cNvPr id="19" name="TextBox 18">
            <a:extLst>
              <a:ext uri="{FF2B5EF4-FFF2-40B4-BE49-F238E27FC236}">
                <a16:creationId xmlns:a16="http://schemas.microsoft.com/office/drawing/2014/main" id="{6D93B813-154B-FDED-D5FD-34A51326E671}"/>
              </a:ext>
            </a:extLst>
          </p:cNvPr>
          <p:cNvSpPr txBox="1"/>
          <p:nvPr/>
        </p:nvSpPr>
        <p:spPr>
          <a:xfrm>
            <a:off x="9102880" y="1913188"/>
            <a:ext cx="1868910" cy="461665"/>
          </a:xfrm>
          <a:prstGeom prst="rect">
            <a:avLst/>
          </a:prstGeom>
          <a:noFill/>
        </p:spPr>
        <p:txBody>
          <a:bodyPr wrap="none" rtlCol="0">
            <a:spAutoFit/>
          </a:bodyPr>
          <a:lstStyle/>
          <a:p>
            <a:pPr algn="ctr"/>
            <a:r>
              <a:rPr lang="en-US" sz="1200" dirty="0"/>
              <a:t>Dahan proposes FJHN </a:t>
            </a:r>
          </a:p>
          <a:p>
            <a:pPr algn="ctr"/>
            <a:r>
              <a:rPr lang="en-US" sz="1200" dirty="0"/>
              <a:t>and MCKD2 are the same</a:t>
            </a:r>
          </a:p>
        </p:txBody>
      </p:sp>
      <p:sp>
        <p:nvSpPr>
          <p:cNvPr id="20" name="TextBox 19">
            <a:extLst>
              <a:ext uri="{FF2B5EF4-FFF2-40B4-BE49-F238E27FC236}">
                <a16:creationId xmlns:a16="http://schemas.microsoft.com/office/drawing/2014/main" id="{ACDF996A-F9D7-7956-A83E-22CD6719A81C}"/>
              </a:ext>
            </a:extLst>
          </p:cNvPr>
          <p:cNvSpPr txBox="1"/>
          <p:nvPr/>
        </p:nvSpPr>
        <p:spPr>
          <a:xfrm>
            <a:off x="3967487" y="3016653"/>
            <a:ext cx="678391" cy="369332"/>
          </a:xfrm>
          <a:prstGeom prst="rect">
            <a:avLst/>
          </a:prstGeom>
          <a:noFill/>
        </p:spPr>
        <p:txBody>
          <a:bodyPr wrap="none" rtlCol="0">
            <a:spAutoFit/>
          </a:bodyPr>
          <a:lstStyle/>
          <a:p>
            <a:r>
              <a:rPr lang="en-US" dirty="0">
                <a:solidFill>
                  <a:schemeClr val="bg1"/>
                </a:solidFill>
              </a:rPr>
              <a:t>1960</a:t>
            </a:r>
          </a:p>
        </p:txBody>
      </p:sp>
      <p:sp>
        <p:nvSpPr>
          <p:cNvPr id="21" name="TextBox 20">
            <a:extLst>
              <a:ext uri="{FF2B5EF4-FFF2-40B4-BE49-F238E27FC236}">
                <a16:creationId xmlns:a16="http://schemas.microsoft.com/office/drawing/2014/main" id="{0625BE9E-8C04-4C6B-5514-A9736134A6D1}"/>
              </a:ext>
            </a:extLst>
          </p:cNvPr>
          <p:cNvSpPr txBox="1"/>
          <p:nvPr/>
        </p:nvSpPr>
        <p:spPr>
          <a:xfrm>
            <a:off x="5576985" y="3016653"/>
            <a:ext cx="678391" cy="369332"/>
          </a:xfrm>
          <a:prstGeom prst="rect">
            <a:avLst/>
          </a:prstGeom>
          <a:noFill/>
        </p:spPr>
        <p:txBody>
          <a:bodyPr wrap="none" rtlCol="0">
            <a:spAutoFit/>
          </a:bodyPr>
          <a:lstStyle/>
          <a:p>
            <a:r>
              <a:rPr lang="en-US" dirty="0">
                <a:solidFill>
                  <a:schemeClr val="bg1"/>
                </a:solidFill>
              </a:rPr>
              <a:t>1962</a:t>
            </a:r>
          </a:p>
        </p:txBody>
      </p:sp>
      <p:sp>
        <p:nvSpPr>
          <p:cNvPr id="22" name="TextBox 21">
            <a:extLst>
              <a:ext uri="{FF2B5EF4-FFF2-40B4-BE49-F238E27FC236}">
                <a16:creationId xmlns:a16="http://schemas.microsoft.com/office/drawing/2014/main" id="{F746B510-C732-C79B-6627-B6A7545998EA}"/>
              </a:ext>
            </a:extLst>
          </p:cNvPr>
          <p:cNvSpPr txBox="1"/>
          <p:nvPr/>
        </p:nvSpPr>
        <p:spPr>
          <a:xfrm>
            <a:off x="7631838" y="3016653"/>
            <a:ext cx="678391" cy="369332"/>
          </a:xfrm>
          <a:prstGeom prst="rect">
            <a:avLst/>
          </a:prstGeom>
          <a:noFill/>
        </p:spPr>
        <p:txBody>
          <a:bodyPr wrap="none" rtlCol="0">
            <a:spAutoFit/>
          </a:bodyPr>
          <a:lstStyle/>
          <a:p>
            <a:r>
              <a:rPr lang="en-US" dirty="0">
                <a:solidFill>
                  <a:schemeClr val="bg1"/>
                </a:solidFill>
              </a:rPr>
              <a:t>1966</a:t>
            </a:r>
          </a:p>
        </p:txBody>
      </p:sp>
      <p:sp>
        <p:nvSpPr>
          <p:cNvPr id="23" name="TextBox 22">
            <a:extLst>
              <a:ext uri="{FF2B5EF4-FFF2-40B4-BE49-F238E27FC236}">
                <a16:creationId xmlns:a16="http://schemas.microsoft.com/office/drawing/2014/main" id="{EB65617D-4242-1033-49E3-8E434B325616}"/>
              </a:ext>
            </a:extLst>
          </p:cNvPr>
          <p:cNvSpPr txBox="1"/>
          <p:nvPr/>
        </p:nvSpPr>
        <p:spPr>
          <a:xfrm>
            <a:off x="9648330" y="3000937"/>
            <a:ext cx="678391" cy="369332"/>
          </a:xfrm>
          <a:prstGeom prst="rect">
            <a:avLst/>
          </a:prstGeom>
          <a:noFill/>
        </p:spPr>
        <p:txBody>
          <a:bodyPr wrap="none" rtlCol="0">
            <a:spAutoFit/>
          </a:bodyPr>
          <a:lstStyle/>
          <a:p>
            <a:r>
              <a:rPr lang="en-US" dirty="0">
                <a:solidFill>
                  <a:schemeClr val="bg1"/>
                </a:solidFill>
              </a:rPr>
              <a:t>1999</a:t>
            </a:r>
          </a:p>
        </p:txBody>
      </p:sp>
      <p:grpSp>
        <p:nvGrpSpPr>
          <p:cNvPr id="73" name="Group 72">
            <a:extLst>
              <a:ext uri="{FF2B5EF4-FFF2-40B4-BE49-F238E27FC236}">
                <a16:creationId xmlns:a16="http://schemas.microsoft.com/office/drawing/2014/main" id="{A061EEC9-9CFA-4571-DE06-249C0280C2EC}"/>
              </a:ext>
            </a:extLst>
          </p:cNvPr>
          <p:cNvGrpSpPr/>
          <p:nvPr/>
        </p:nvGrpSpPr>
        <p:grpSpPr>
          <a:xfrm>
            <a:off x="359625" y="4592001"/>
            <a:ext cx="923074" cy="1312659"/>
            <a:chOff x="359625" y="4592001"/>
            <a:chExt cx="923074" cy="1312659"/>
          </a:xfrm>
        </p:grpSpPr>
        <p:sp>
          <p:nvSpPr>
            <p:cNvPr id="26" name="Rounded Rectangle 25">
              <a:extLst>
                <a:ext uri="{FF2B5EF4-FFF2-40B4-BE49-F238E27FC236}">
                  <a16:creationId xmlns:a16="http://schemas.microsoft.com/office/drawing/2014/main" id="{2326705C-C6BF-4029-C1F8-7F9B4EBB7A56}"/>
                </a:ext>
              </a:extLst>
            </p:cNvPr>
            <p:cNvSpPr/>
            <p:nvPr/>
          </p:nvSpPr>
          <p:spPr>
            <a:xfrm rot="10800000">
              <a:off x="359625" y="5345183"/>
              <a:ext cx="923074" cy="559477"/>
            </a:xfrm>
            <a:prstGeom prst="roundRect">
              <a:avLst/>
            </a:prstGeom>
            <a:noFill/>
            <a:ln w="25400">
              <a:solidFill>
                <a:schemeClr val="accent5">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7" name="Straight Connector 26">
              <a:extLst>
                <a:ext uri="{FF2B5EF4-FFF2-40B4-BE49-F238E27FC236}">
                  <a16:creationId xmlns:a16="http://schemas.microsoft.com/office/drawing/2014/main" id="{1F1C0894-C315-5B7F-7C09-124463CB176A}"/>
                </a:ext>
              </a:extLst>
            </p:cNvPr>
            <p:cNvCxnSpPr>
              <a:cxnSpLocks/>
              <a:stCxn id="26" idx="2"/>
            </p:cNvCxnSpPr>
            <p:nvPr/>
          </p:nvCxnSpPr>
          <p:spPr>
            <a:xfrm flipV="1">
              <a:off x="821162" y="4592001"/>
              <a:ext cx="10067" cy="753182"/>
            </a:xfrm>
            <a:prstGeom prst="line">
              <a:avLst/>
            </a:prstGeom>
            <a:ln w="25400">
              <a:solidFill>
                <a:schemeClr val="accent5">
                  <a:lumMod val="75000"/>
                </a:schemeClr>
              </a:solidFill>
            </a:ln>
          </p:spPr>
          <p:style>
            <a:lnRef idx="2">
              <a:schemeClr val="accent1"/>
            </a:lnRef>
            <a:fillRef idx="0">
              <a:schemeClr val="accent1"/>
            </a:fillRef>
            <a:effectRef idx="1">
              <a:schemeClr val="accent1"/>
            </a:effectRef>
            <a:fontRef idx="minor">
              <a:schemeClr val="tx1"/>
            </a:fontRef>
          </p:style>
        </p:cxnSp>
      </p:grpSp>
      <p:grpSp>
        <p:nvGrpSpPr>
          <p:cNvPr id="30" name="Group 29">
            <a:extLst>
              <a:ext uri="{FF2B5EF4-FFF2-40B4-BE49-F238E27FC236}">
                <a16:creationId xmlns:a16="http://schemas.microsoft.com/office/drawing/2014/main" id="{64BFC0E9-8284-E7A3-4DBE-D2512E96CD56}"/>
              </a:ext>
            </a:extLst>
          </p:cNvPr>
          <p:cNvGrpSpPr/>
          <p:nvPr/>
        </p:nvGrpSpPr>
        <p:grpSpPr>
          <a:xfrm>
            <a:off x="1772064" y="1437600"/>
            <a:ext cx="1543212" cy="1634973"/>
            <a:chOff x="1730897" y="1216525"/>
            <a:chExt cx="1543212" cy="1717234"/>
          </a:xfrm>
        </p:grpSpPr>
        <p:sp>
          <p:nvSpPr>
            <p:cNvPr id="28" name="Rounded Rectangle 27">
              <a:extLst>
                <a:ext uri="{FF2B5EF4-FFF2-40B4-BE49-F238E27FC236}">
                  <a16:creationId xmlns:a16="http://schemas.microsoft.com/office/drawing/2014/main" id="{22BF859E-1F01-B548-108B-3FFC537BB8A1}"/>
                </a:ext>
              </a:extLst>
            </p:cNvPr>
            <p:cNvSpPr/>
            <p:nvPr/>
          </p:nvSpPr>
          <p:spPr>
            <a:xfrm>
              <a:off x="1730897" y="1216525"/>
              <a:ext cx="1543212" cy="964047"/>
            </a:xfrm>
            <a:prstGeom prst="roundRect">
              <a:avLst/>
            </a:prstGeom>
            <a:noFill/>
            <a:ln w="254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9" name="Straight Connector 28">
              <a:extLst>
                <a:ext uri="{FF2B5EF4-FFF2-40B4-BE49-F238E27FC236}">
                  <a16:creationId xmlns:a16="http://schemas.microsoft.com/office/drawing/2014/main" id="{5D83FC96-B36C-1DFB-163A-46C8A73250B2}"/>
                </a:ext>
              </a:extLst>
            </p:cNvPr>
            <p:cNvCxnSpPr>
              <a:cxnSpLocks/>
              <a:stCxn id="28" idx="2"/>
            </p:cNvCxnSpPr>
            <p:nvPr/>
          </p:nvCxnSpPr>
          <p:spPr>
            <a:xfrm>
              <a:off x="2502503" y="2180572"/>
              <a:ext cx="0" cy="753187"/>
            </a:xfrm>
            <a:prstGeom prst="line">
              <a:avLst/>
            </a:prstGeom>
            <a:ln w="25400"/>
          </p:spPr>
          <p:style>
            <a:lnRef idx="2">
              <a:schemeClr val="accent1"/>
            </a:lnRef>
            <a:fillRef idx="0">
              <a:schemeClr val="accent1"/>
            </a:fillRef>
            <a:effectRef idx="1">
              <a:schemeClr val="accent1"/>
            </a:effectRef>
            <a:fontRef idx="minor">
              <a:schemeClr val="tx1"/>
            </a:fontRef>
          </p:style>
        </p:cxnSp>
      </p:grpSp>
      <p:sp>
        <p:nvSpPr>
          <p:cNvPr id="32" name="Rounded Rectangle 31">
            <a:extLst>
              <a:ext uri="{FF2B5EF4-FFF2-40B4-BE49-F238E27FC236}">
                <a16:creationId xmlns:a16="http://schemas.microsoft.com/office/drawing/2014/main" id="{FAFAF198-8C1C-D8B2-B9C0-30CAC772C00F}"/>
              </a:ext>
            </a:extLst>
          </p:cNvPr>
          <p:cNvSpPr/>
          <p:nvPr/>
        </p:nvSpPr>
        <p:spPr>
          <a:xfrm>
            <a:off x="3393941" y="438599"/>
            <a:ext cx="1919549" cy="964047"/>
          </a:xfrm>
          <a:prstGeom prst="roundRect">
            <a:avLst/>
          </a:prstGeom>
          <a:noFill/>
          <a:ln w="254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3" name="Straight Connector 32">
            <a:extLst>
              <a:ext uri="{FF2B5EF4-FFF2-40B4-BE49-F238E27FC236}">
                <a16:creationId xmlns:a16="http://schemas.microsoft.com/office/drawing/2014/main" id="{984828C2-CB23-0871-9187-D97FFCC27D39}"/>
              </a:ext>
            </a:extLst>
          </p:cNvPr>
          <p:cNvCxnSpPr>
            <a:cxnSpLocks/>
            <a:stCxn id="32" idx="2"/>
          </p:cNvCxnSpPr>
          <p:nvPr/>
        </p:nvCxnSpPr>
        <p:spPr>
          <a:xfrm>
            <a:off x="4353716" y="1402646"/>
            <a:ext cx="0" cy="1634972"/>
          </a:xfrm>
          <a:prstGeom prst="line">
            <a:avLst/>
          </a:prstGeom>
          <a:ln w="25400"/>
        </p:spPr>
        <p:style>
          <a:lnRef idx="2">
            <a:schemeClr val="accent1"/>
          </a:lnRef>
          <a:fillRef idx="0">
            <a:schemeClr val="accent1"/>
          </a:fillRef>
          <a:effectRef idx="1">
            <a:schemeClr val="accent1"/>
          </a:effectRef>
          <a:fontRef idx="minor">
            <a:schemeClr val="tx1"/>
          </a:fontRef>
        </p:style>
      </p:cxnSp>
      <p:grpSp>
        <p:nvGrpSpPr>
          <p:cNvPr id="34" name="Group 33">
            <a:extLst>
              <a:ext uri="{FF2B5EF4-FFF2-40B4-BE49-F238E27FC236}">
                <a16:creationId xmlns:a16="http://schemas.microsoft.com/office/drawing/2014/main" id="{242C98B3-50DA-D467-D8B3-E24E282AE896}"/>
              </a:ext>
            </a:extLst>
          </p:cNvPr>
          <p:cNvGrpSpPr/>
          <p:nvPr/>
        </p:nvGrpSpPr>
        <p:grpSpPr>
          <a:xfrm>
            <a:off x="5007726" y="1749866"/>
            <a:ext cx="1868903" cy="1387684"/>
            <a:chOff x="1730897" y="1216525"/>
            <a:chExt cx="1543212" cy="1717234"/>
          </a:xfrm>
        </p:grpSpPr>
        <p:sp>
          <p:nvSpPr>
            <p:cNvPr id="35" name="Rounded Rectangle 34">
              <a:extLst>
                <a:ext uri="{FF2B5EF4-FFF2-40B4-BE49-F238E27FC236}">
                  <a16:creationId xmlns:a16="http://schemas.microsoft.com/office/drawing/2014/main" id="{46F0EC0C-76A5-8725-AA39-5A14CB16E4B7}"/>
                </a:ext>
              </a:extLst>
            </p:cNvPr>
            <p:cNvSpPr/>
            <p:nvPr/>
          </p:nvSpPr>
          <p:spPr>
            <a:xfrm>
              <a:off x="1730897" y="1216525"/>
              <a:ext cx="1543212" cy="964047"/>
            </a:xfrm>
            <a:prstGeom prst="roundRect">
              <a:avLst/>
            </a:prstGeom>
            <a:noFill/>
            <a:ln w="254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6" name="Straight Connector 35">
              <a:extLst>
                <a:ext uri="{FF2B5EF4-FFF2-40B4-BE49-F238E27FC236}">
                  <a16:creationId xmlns:a16="http://schemas.microsoft.com/office/drawing/2014/main" id="{73F952C4-30E0-E32A-2710-6B3823AF8CCC}"/>
                </a:ext>
              </a:extLst>
            </p:cNvPr>
            <p:cNvCxnSpPr>
              <a:cxnSpLocks/>
              <a:stCxn id="35" idx="2"/>
            </p:cNvCxnSpPr>
            <p:nvPr/>
          </p:nvCxnSpPr>
          <p:spPr>
            <a:xfrm>
              <a:off x="2502503" y="2180572"/>
              <a:ext cx="0" cy="753187"/>
            </a:xfrm>
            <a:prstGeom prst="line">
              <a:avLst/>
            </a:prstGeom>
            <a:ln w="25400"/>
          </p:spPr>
          <p:style>
            <a:lnRef idx="2">
              <a:schemeClr val="accent1"/>
            </a:lnRef>
            <a:fillRef idx="0">
              <a:schemeClr val="accent1"/>
            </a:fillRef>
            <a:effectRef idx="1">
              <a:schemeClr val="accent1"/>
            </a:effectRef>
            <a:fontRef idx="minor">
              <a:schemeClr val="tx1"/>
            </a:fontRef>
          </p:style>
        </p:cxnSp>
      </p:grpSp>
      <p:sp>
        <p:nvSpPr>
          <p:cNvPr id="38" name="Rounded Rectangle 37">
            <a:extLst>
              <a:ext uri="{FF2B5EF4-FFF2-40B4-BE49-F238E27FC236}">
                <a16:creationId xmlns:a16="http://schemas.microsoft.com/office/drawing/2014/main" id="{1C0967B7-5E07-C565-2910-7BB4C540D0C9}"/>
              </a:ext>
            </a:extLst>
          </p:cNvPr>
          <p:cNvSpPr/>
          <p:nvPr/>
        </p:nvSpPr>
        <p:spPr>
          <a:xfrm>
            <a:off x="7025327" y="667336"/>
            <a:ext cx="1987295" cy="753187"/>
          </a:xfrm>
          <a:prstGeom prst="roundRect">
            <a:avLst/>
          </a:prstGeom>
          <a:noFill/>
          <a:ln w="254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9" name="Straight Connector 38">
            <a:extLst>
              <a:ext uri="{FF2B5EF4-FFF2-40B4-BE49-F238E27FC236}">
                <a16:creationId xmlns:a16="http://schemas.microsoft.com/office/drawing/2014/main" id="{D58CB9AB-680D-246E-AEF9-BB297179E778}"/>
              </a:ext>
            </a:extLst>
          </p:cNvPr>
          <p:cNvCxnSpPr>
            <a:cxnSpLocks/>
            <a:stCxn id="38" idx="2"/>
          </p:cNvCxnSpPr>
          <p:nvPr/>
        </p:nvCxnSpPr>
        <p:spPr>
          <a:xfrm>
            <a:off x="8018975" y="1420523"/>
            <a:ext cx="0" cy="1617095"/>
          </a:xfrm>
          <a:prstGeom prst="line">
            <a:avLst/>
          </a:prstGeom>
          <a:ln w="25400"/>
        </p:spPr>
        <p:style>
          <a:lnRef idx="2">
            <a:schemeClr val="accent1"/>
          </a:lnRef>
          <a:fillRef idx="0">
            <a:schemeClr val="accent1"/>
          </a:fillRef>
          <a:effectRef idx="1">
            <a:schemeClr val="accent1"/>
          </a:effectRef>
          <a:fontRef idx="minor">
            <a:schemeClr val="tx1"/>
          </a:fontRef>
        </p:style>
      </p:cxnSp>
      <p:grpSp>
        <p:nvGrpSpPr>
          <p:cNvPr id="40" name="Group 39">
            <a:extLst>
              <a:ext uri="{FF2B5EF4-FFF2-40B4-BE49-F238E27FC236}">
                <a16:creationId xmlns:a16="http://schemas.microsoft.com/office/drawing/2014/main" id="{E8AC0F63-65D8-241E-ACF4-FC6AD11AD8CD}"/>
              </a:ext>
            </a:extLst>
          </p:cNvPr>
          <p:cNvGrpSpPr/>
          <p:nvPr/>
        </p:nvGrpSpPr>
        <p:grpSpPr>
          <a:xfrm>
            <a:off x="9012622" y="1802581"/>
            <a:ext cx="2022537" cy="1269992"/>
            <a:chOff x="1730897" y="1216525"/>
            <a:chExt cx="1543212" cy="1717234"/>
          </a:xfrm>
        </p:grpSpPr>
        <p:sp>
          <p:nvSpPr>
            <p:cNvPr id="41" name="Rounded Rectangle 40">
              <a:extLst>
                <a:ext uri="{FF2B5EF4-FFF2-40B4-BE49-F238E27FC236}">
                  <a16:creationId xmlns:a16="http://schemas.microsoft.com/office/drawing/2014/main" id="{28FEB31A-4420-2599-3848-75726EE35A84}"/>
                </a:ext>
              </a:extLst>
            </p:cNvPr>
            <p:cNvSpPr/>
            <p:nvPr/>
          </p:nvSpPr>
          <p:spPr>
            <a:xfrm>
              <a:off x="1730897" y="1216525"/>
              <a:ext cx="1543212" cy="964047"/>
            </a:xfrm>
            <a:prstGeom prst="roundRect">
              <a:avLst/>
            </a:prstGeom>
            <a:noFill/>
            <a:ln w="254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2" name="Straight Connector 41">
              <a:extLst>
                <a:ext uri="{FF2B5EF4-FFF2-40B4-BE49-F238E27FC236}">
                  <a16:creationId xmlns:a16="http://schemas.microsoft.com/office/drawing/2014/main" id="{C771D937-BFEB-A598-7C60-358A178C57F0}"/>
                </a:ext>
              </a:extLst>
            </p:cNvPr>
            <p:cNvCxnSpPr>
              <a:cxnSpLocks/>
              <a:stCxn id="41" idx="2"/>
            </p:cNvCxnSpPr>
            <p:nvPr/>
          </p:nvCxnSpPr>
          <p:spPr>
            <a:xfrm>
              <a:off x="2502503" y="2180572"/>
              <a:ext cx="0" cy="753187"/>
            </a:xfrm>
            <a:prstGeom prst="line">
              <a:avLst/>
            </a:prstGeom>
            <a:ln w="25400"/>
          </p:spPr>
          <p:style>
            <a:lnRef idx="2">
              <a:schemeClr val="accent1"/>
            </a:lnRef>
            <a:fillRef idx="0">
              <a:schemeClr val="accent1"/>
            </a:fillRef>
            <a:effectRef idx="1">
              <a:schemeClr val="accent1"/>
            </a:effectRef>
            <a:fontRef idx="minor">
              <a:schemeClr val="tx1"/>
            </a:fontRef>
          </p:style>
        </p:cxnSp>
      </p:grpSp>
      <p:cxnSp>
        <p:nvCxnSpPr>
          <p:cNvPr id="48" name="Straight Arrow Connector 47">
            <a:extLst>
              <a:ext uri="{FF2B5EF4-FFF2-40B4-BE49-F238E27FC236}">
                <a16:creationId xmlns:a16="http://schemas.microsoft.com/office/drawing/2014/main" id="{AF564403-073F-A885-D697-0FF4F5EFBA21}"/>
              </a:ext>
            </a:extLst>
          </p:cNvPr>
          <p:cNvCxnSpPr>
            <a:cxnSpLocks/>
          </p:cNvCxnSpPr>
          <p:nvPr/>
        </p:nvCxnSpPr>
        <p:spPr>
          <a:xfrm>
            <a:off x="14668" y="4418300"/>
            <a:ext cx="12075732" cy="0"/>
          </a:xfrm>
          <a:prstGeom prst="straightConnector1">
            <a:avLst/>
          </a:prstGeom>
          <a:ln w="358775">
            <a:solidFill>
              <a:schemeClr val="accent5">
                <a:lumMod val="75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65" name="TextBox 64">
            <a:extLst>
              <a:ext uri="{FF2B5EF4-FFF2-40B4-BE49-F238E27FC236}">
                <a16:creationId xmlns:a16="http://schemas.microsoft.com/office/drawing/2014/main" id="{3A875C9B-0AEA-46D4-AD90-65C698FE8A4D}"/>
              </a:ext>
            </a:extLst>
          </p:cNvPr>
          <p:cNvSpPr txBox="1"/>
          <p:nvPr/>
        </p:nvSpPr>
        <p:spPr>
          <a:xfrm>
            <a:off x="497577" y="5489169"/>
            <a:ext cx="628698" cy="276999"/>
          </a:xfrm>
          <a:prstGeom prst="rect">
            <a:avLst/>
          </a:prstGeom>
          <a:noFill/>
        </p:spPr>
        <p:txBody>
          <a:bodyPr wrap="none" rtlCol="0">
            <a:spAutoFit/>
          </a:bodyPr>
          <a:lstStyle/>
          <a:p>
            <a:pPr algn="ctr"/>
            <a:r>
              <a:rPr lang="en-US" sz="1200" dirty="0"/>
              <a:t>UMOD</a:t>
            </a:r>
          </a:p>
        </p:txBody>
      </p:sp>
      <p:sp>
        <p:nvSpPr>
          <p:cNvPr id="66" name="TextBox 65">
            <a:extLst>
              <a:ext uri="{FF2B5EF4-FFF2-40B4-BE49-F238E27FC236}">
                <a16:creationId xmlns:a16="http://schemas.microsoft.com/office/drawing/2014/main" id="{5FDD9DD8-6D1F-1512-6B6E-D4DD4A4B0ECD}"/>
              </a:ext>
            </a:extLst>
          </p:cNvPr>
          <p:cNvSpPr txBox="1"/>
          <p:nvPr/>
        </p:nvSpPr>
        <p:spPr>
          <a:xfrm>
            <a:off x="3527040" y="5549030"/>
            <a:ext cx="471604" cy="276999"/>
          </a:xfrm>
          <a:prstGeom prst="rect">
            <a:avLst/>
          </a:prstGeom>
          <a:noFill/>
        </p:spPr>
        <p:txBody>
          <a:bodyPr wrap="none" rtlCol="0">
            <a:spAutoFit/>
          </a:bodyPr>
          <a:lstStyle/>
          <a:p>
            <a:pPr algn="ctr"/>
            <a:r>
              <a:rPr lang="en-US" sz="1200" dirty="0"/>
              <a:t>REN</a:t>
            </a:r>
          </a:p>
        </p:txBody>
      </p:sp>
      <p:sp>
        <p:nvSpPr>
          <p:cNvPr id="67" name="TextBox 66">
            <a:extLst>
              <a:ext uri="{FF2B5EF4-FFF2-40B4-BE49-F238E27FC236}">
                <a16:creationId xmlns:a16="http://schemas.microsoft.com/office/drawing/2014/main" id="{24AA68FC-4375-E976-BFC2-909FE610177A}"/>
              </a:ext>
            </a:extLst>
          </p:cNvPr>
          <p:cNvSpPr txBox="1"/>
          <p:nvPr/>
        </p:nvSpPr>
        <p:spPr>
          <a:xfrm>
            <a:off x="4450115" y="5564340"/>
            <a:ext cx="598241" cy="276999"/>
          </a:xfrm>
          <a:prstGeom prst="rect">
            <a:avLst/>
          </a:prstGeom>
          <a:noFill/>
        </p:spPr>
        <p:txBody>
          <a:bodyPr wrap="none" rtlCol="0">
            <a:spAutoFit/>
          </a:bodyPr>
          <a:lstStyle/>
          <a:p>
            <a:pPr algn="ctr"/>
            <a:r>
              <a:rPr lang="en-US" sz="1200" dirty="0"/>
              <a:t>MUC1</a:t>
            </a:r>
          </a:p>
        </p:txBody>
      </p:sp>
      <p:sp>
        <p:nvSpPr>
          <p:cNvPr id="68" name="TextBox 67">
            <a:extLst>
              <a:ext uri="{FF2B5EF4-FFF2-40B4-BE49-F238E27FC236}">
                <a16:creationId xmlns:a16="http://schemas.microsoft.com/office/drawing/2014/main" id="{D0AEBDCB-43FE-48C8-9565-08EF4EECA7E9}"/>
              </a:ext>
            </a:extLst>
          </p:cNvPr>
          <p:cNvSpPr txBox="1"/>
          <p:nvPr/>
        </p:nvSpPr>
        <p:spPr>
          <a:xfrm>
            <a:off x="6096000" y="6094685"/>
            <a:ext cx="639920" cy="276999"/>
          </a:xfrm>
          <a:prstGeom prst="rect">
            <a:avLst/>
          </a:prstGeom>
          <a:noFill/>
        </p:spPr>
        <p:txBody>
          <a:bodyPr wrap="none" rtlCol="0">
            <a:spAutoFit/>
          </a:bodyPr>
          <a:lstStyle/>
          <a:p>
            <a:pPr algn="ctr"/>
            <a:r>
              <a:rPr lang="en-US" sz="1200" dirty="0"/>
              <a:t>KDIGO</a:t>
            </a:r>
          </a:p>
        </p:txBody>
      </p:sp>
      <p:sp>
        <p:nvSpPr>
          <p:cNvPr id="69" name="TextBox 68">
            <a:extLst>
              <a:ext uri="{FF2B5EF4-FFF2-40B4-BE49-F238E27FC236}">
                <a16:creationId xmlns:a16="http://schemas.microsoft.com/office/drawing/2014/main" id="{690C1D89-B1C5-6ADA-CFAA-6CF2BAD7729A}"/>
              </a:ext>
            </a:extLst>
          </p:cNvPr>
          <p:cNvSpPr txBox="1"/>
          <p:nvPr/>
        </p:nvSpPr>
        <p:spPr>
          <a:xfrm>
            <a:off x="7441152" y="5519994"/>
            <a:ext cx="801694" cy="276999"/>
          </a:xfrm>
          <a:prstGeom prst="rect">
            <a:avLst/>
          </a:prstGeom>
          <a:noFill/>
        </p:spPr>
        <p:txBody>
          <a:bodyPr wrap="none" rtlCol="0">
            <a:spAutoFit/>
          </a:bodyPr>
          <a:lstStyle/>
          <a:p>
            <a:pPr algn="ctr"/>
            <a:r>
              <a:rPr lang="en-US" sz="1200" dirty="0"/>
              <a:t>DNAJB11</a:t>
            </a:r>
          </a:p>
        </p:txBody>
      </p:sp>
      <p:sp>
        <p:nvSpPr>
          <p:cNvPr id="70" name="TextBox 69">
            <a:extLst>
              <a:ext uri="{FF2B5EF4-FFF2-40B4-BE49-F238E27FC236}">
                <a16:creationId xmlns:a16="http://schemas.microsoft.com/office/drawing/2014/main" id="{9EEAA212-BB85-0892-2C50-66BF7AAADC29}"/>
              </a:ext>
            </a:extLst>
          </p:cNvPr>
          <p:cNvSpPr txBox="1"/>
          <p:nvPr/>
        </p:nvSpPr>
        <p:spPr>
          <a:xfrm>
            <a:off x="8576671" y="5519994"/>
            <a:ext cx="646460" cy="276999"/>
          </a:xfrm>
          <a:prstGeom prst="rect">
            <a:avLst/>
          </a:prstGeom>
          <a:noFill/>
        </p:spPr>
        <p:txBody>
          <a:bodyPr wrap="none" rtlCol="0">
            <a:spAutoFit/>
          </a:bodyPr>
          <a:lstStyle/>
          <a:p>
            <a:pPr algn="ctr"/>
            <a:r>
              <a:rPr lang="en-US" sz="1200" dirty="0"/>
              <a:t>APOA4</a:t>
            </a:r>
          </a:p>
        </p:txBody>
      </p:sp>
      <p:sp>
        <p:nvSpPr>
          <p:cNvPr id="71" name="TextBox 70">
            <a:extLst>
              <a:ext uri="{FF2B5EF4-FFF2-40B4-BE49-F238E27FC236}">
                <a16:creationId xmlns:a16="http://schemas.microsoft.com/office/drawing/2014/main" id="{1400E46B-FF41-8F65-6087-A88571F1DC77}"/>
              </a:ext>
            </a:extLst>
          </p:cNvPr>
          <p:cNvSpPr txBox="1"/>
          <p:nvPr/>
        </p:nvSpPr>
        <p:spPr>
          <a:xfrm>
            <a:off x="1468507" y="5490841"/>
            <a:ext cx="923073" cy="276999"/>
          </a:xfrm>
          <a:prstGeom prst="rect">
            <a:avLst/>
          </a:prstGeom>
          <a:noFill/>
        </p:spPr>
        <p:txBody>
          <a:bodyPr wrap="none" rtlCol="0">
            <a:spAutoFit/>
          </a:bodyPr>
          <a:lstStyle/>
          <a:p>
            <a:pPr algn="ctr"/>
            <a:r>
              <a:rPr lang="en-US" sz="1200" dirty="0"/>
              <a:t>HNF1-Beta</a:t>
            </a:r>
          </a:p>
        </p:txBody>
      </p:sp>
      <p:grpSp>
        <p:nvGrpSpPr>
          <p:cNvPr id="74" name="Group 73">
            <a:extLst>
              <a:ext uri="{FF2B5EF4-FFF2-40B4-BE49-F238E27FC236}">
                <a16:creationId xmlns:a16="http://schemas.microsoft.com/office/drawing/2014/main" id="{8149E336-4224-2AF3-4B30-D8BFF47703B3}"/>
              </a:ext>
            </a:extLst>
          </p:cNvPr>
          <p:cNvGrpSpPr/>
          <p:nvPr/>
        </p:nvGrpSpPr>
        <p:grpSpPr>
          <a:xfrm>
            <a:off x="1468507" y="4592001"/>
            <a:ext cx="923074" cy="1312659"/>
            <a:chOff x="359625" y="4592001"/>
            <a:chExt cx="923074" cy="1312659"/>
          </a:xfrm>
        </p:grpSpPr>
        <p:sp>
          <p:nvSpPr>
            <p:cNvPr id="75" name="Rounded Rectangle 74">
              <a:extLst>
                <a:ext uri="{FF2B5EF4-FFF2-40B4-BE49-F238E27FC236}">
                  <a16:creationId xmlns:a16="http://schemas.microsoft.com/office/drawing/2014/main" id="{4F13AB64-8402-C588-58E0-A3C5432B2D3E}"/>
                </a:ext>
              </a:extLst>
            </p:cNvPr>
            <p:cNvSpPr/>
            <p:nvPr/>
          </p:nvSpPr>
          <p:spPr>
            <a:xfrm rot="10800000">
              <a:off x="359625" y="5345183"/>
              <a:ext cx="923074" cy="559477"/>
            </a:xfrm>
            <a:prstGeom prst="roundRect">
              <a:avLst/>
            </a:prstGeom>
            <a:noFill/>
            <a:ln w="25400">
              <a:solidFill>
                <a:schemeClr val="accent5">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6" name="Straight Connector 75">
              <a:extLst>
                <a:ext uri="{FF2B5EF4-FFF2-40B4-BE49-F238E27FC236}">
                  <a16:creationId xmlns:a16="http://schemas.microsoft.com/office/drawing/2014/main" id="{022F09DA-BB31-544B-FA92-8A22DF4B6624}"/>
                </a:ext>
              </a:extLst>
            </p:cNvPr>
            <p:cNvCxnSpPr>
              <a:cxnSpLocks/>
              <a:stCxn id="75" idx="2"/>
            </p:cNvCxnSpPr>
            <p:nvPr/>
          </p:nvCxnSpPr>
          <p:spPr>
            <a:xfrm flipV="1">
              <a:off x="821162" y="4592001"/>
              <a:ext cx="10067" cy="753182"/>
            </a:xfrm>
            <a:prstGeom prst="line">
              <a:avLst/>
            </a:prstGeom>
            <a:ln w="25400">
              <a:solidFill>
                <a:schemeClr val="accent5">
                  <a:lumMod val="75000"/>
                </a:schemeClr>
              </a:solidFill>
            </a:ln>
          </p:spPr>
          <p:style>
            <a:lnRef idx="2">
              <a:schemeClr val="accent1"/>
            </a:lnRef>
            <a:fillRef idx="0">
              <a:schemeClr val="accent1"/>
            </a:fillRef>
            <a:effectRef idx="1">
              <a:schemeClr val="accent1"/>
            </a:effectRef>
            <a:fontRef idx="minor">
              <a:schemeClr val="tx1"/>
            </a:fontRef>
          </p:style>
        </p:cxnSp>
      </p:grpSp>
      <p:grpSp>
        <p:nvGrpSpPr>
          <p:cNvPr id="77" name="Group 76">
            <a:extLst>
              <a:ext uri="{FF2B5EF4-FFF2-40B4-BE49-F238E27FC236}">
                <a16:creationId xmlns:a16="http://schemas.microsoft.com/office/drawing/2014/main" id="{5F491696-BCFF-7DC6-01EC-4B178783C822}"/>
              </a:ext>
            </a:extLst>
          </p:cNvPr>
          <p:cNvGrpSpPr/>
          <p:nvPr/>
        </p:nvGrpSpPr>
        <p:grpSpPr>
          <a:xfrm>
            <a:off x="3315276" y="4625573"/>
            <a:ext cx="923074" cy="1312659"/>
            <a:chOff x="359625" y="4592001"/>
            <a:chExt cx="923074" cy="1312659"/>
          </a:xfrm>
        </p:grpSpPr>
        <p:sp>
          <p:nvSpPr>
            <p:cNvPr id="78" name="Rounded Rectangle 77">
              <a:extLst>
                <a:ext uri="{FF2B5EF4-FFF2-40B4-BE49-F238E27FC236}">
                  <a16:creationId xmlns:a16="http://schemas.microsoft.com/office/drawing/2014/main" id="{8516A3A7-3600-F9FF-92B7-9F2AA06890E5}"/>
                </a:ext>
              </a:extLst>
            </p:cNvPr>
            <p:cNvSpPr/>
            <p:nvPr/>
          </p:nvSpPr>
          <p:spPr>
            <a:xfrm rot="10800000">
              <a:off x="359625" y="5345183"/>
              <a:ext cx="923074" cy="559477"/>
            </a:xfrm>
            <a:prstGeom prst="roundRect">
              <a:avLst/>
            </a:prstGeom>
            <a:noFill/>
            <a:ln w="25400">
              <a:solidFill>
                <a:schemeClr val="accent5">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9" name="Straight Connector 78">
              <a:extLst>
                <a:ext uri="{FF2B5EF4-FFF2-40B4-BE49-F238E27FC236}">
                  <a16:creationId xmlns:a16="http://schemas.microsoft.com/office/drawing/2014/main" id="{493D096E-4E9A-8C01-A0AB-AF075F234668}"/>
                </a:ext>
              </a:extLst>
            </p:cNvPr>
            <p:cNvCxnSpPr>
              <a:cxnSpLocks/>
              <a:stCxn id="78" idx="2"/>
            </p:cNvCxnSpPr>
            <p:nvPr/>
          </p:nvCxnSpPr>
          <p:spPr>
            <a:xfrm flipV="1">
              <a:off x="821162" y="4592001"/>
              <a:ext cx="10067" cy="753182"/>
            </a:xfrm>
            <a:prstGeom prst="line">
              <a:avLst/>
            </a:prstGeom>
            <a:ln w="25400">
              <a:solidFill>
                <a:schemeClr val="accent5">
                  <a:lumMod val="75000"/>
                </a:schemeClr>
              </a:solidFill>
            </a:ln>
          </p:spPr>
          <p:style>
            <a:lnRef idx="2">
              <a:schemeClr val="accent1"/>
            </a:lnRef>
            <a:fillRef idx="0">
              <a:schemeClr val="accent1"/>
            </a:fillRef>
            <a:effectRef idx="1">
              <a:schemeClr val="accent1"/>
            </a:effectRef>
            <a:fontRef idx="minor">
              <a:schemeClr val="tx1"/>
            </a:fontRef>
          </p:style>
        </p:cxnSp>
      </p:grpSp>
      <p:grpSp>
        <p:nvGrpSpPr>
          <p:cNvPr id="80" name="Group 79">
            <a:extLst>
              <a:ext uri="{FF2B5EF4-FFF2-40B4-BE49-F238E27FC236}">
                <a16:creationId xmlns:a16="http://schemas.microsoft.com/office/drawing/2014/main" id="{9D9F20BA-E162-89A2-FE66-2BA01545E149}"/>
              </a:ext>
            </a:extLst>
          </p:cNvPr>
          <p:cNvGrpSpPr/>
          <p:nvPr/>
        </p:nvGrpSpPr>
        <p:grpSpPr>
          <a:xfrm>
            <a:off x="4306682" y="4628465"/>
            <a:ext cx="923074" cy="1312659"/>
            <a:chOff x="359625" y="4592001"/>
            <a:chExt cx="923074" cy="1312659"/>
          </a:xfrm>
        </p:grpSpPr>
        <p:sp>
          <p:nvSpPr>
            <p:cNvPr id="81" name="Rounded Rectangle 80">
              <a:extLst>
                <a:ext uri="{FF2B5EF4-FFF2-40B4-BE49-F238E27FC236}">
                  <a16:creationId xmlns:a16="http://schemas.microsoft.com/office/drawing/2014/main" id="{B19CD89B-BCC0-2FC4-4D2F-2DF18E488965}"/>
                </a:ext>
              </a:extLst>
            </p:cNvPr>
            <p:cNvSpPr/>
            <p:nvPr/>
          </p:nvSpPr>
          <p:spPr>
            <a:xfrm rot="10800000">
              <a:off x="359625" y="5345183"/>
              <a:ext cx="923074" cy="559477"/>
            </a:xfrm>
            <a:prstGeom prst="roundRect">
              <a:avLst/>
            </a:prstGeom>
            <a:noFill/>
            <a:ln w="25400">
              <a:solidFill>
                <a:schemeClr val="accent5">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2" name="Straight Connector 81">
              <a:extLst>
                <a:ext uri="{FF2B5EF4-FFF2-40B4-BE49-F238E27FC236}">
                  <a16:creationId xmlns:a16="http://schemas.microsoft.com/office/drawing/2014/main" id="{7F034F14-6100-F3DB-9EE3-C7E5400DB6C7}"/>
                </a:ext>
              </a:extLst>
            </p:cNvPr>
            <p:cNvCxnSpPr>
              <a:cxnSpLocks/>
              <a:stCxn id="81" idx="2"/>
            </p:cNvCxnSpPr>
            <p:nvPr/>
          </p:nvCxnSpPr>
          <p:spPr>
            <a:xfrm flipV="1">
              <a:off x="821162" y="4592001"/>
              <a:ext cx="10067" cy="753182"/>
            </a:xfrm>
            <a:prstGeom prst="line">
              <a:avLst/>
            </a:prstGeom>
            <a:ln w="25400">
              <a:solidFill>
                <a:schemeClr val="accent5">
                  <a:lumMod val="75000"/>
                </a:schemeClr>
              </a:solidFill>
            </a:ln>
          </p:spPr>
          <p:style>
            <a:lnRef idx="2">
              <a:schemeClr val="accent1"/>
            </a:lnRef>
            <a:fillRef idx="0">
              <a:schemeClr val="accent1"/>
            </a:fillRef>
            <a:effectRef idx="1">
              <a:schemeClr val="accent1"/>
            </a:effectRef>
            <a:fontRef idx="minor">
              <a:schemeClr val="tx1"/>
            </a:fontRef>
          </p:style>
        </p:cxnSp>
      </p:grpSp>
      <p:grpSp>
        <p:nvGrpSpPr>
          <p:cNvPr id="83" name="Group 82">
            <a:extLst>
              <a:ext uri="{FF2B5EF4-FFF2-40B4-BE49-F238E27FC236}">
                <a16:creationId xmlns:a16="http://schemas.microsoft.com/office/drawing/2014/main" id="{A07916E3-2933-086D-2BDE-EF56E3EB833C}"/>
              </a:ext>
            </a:extLst>
          </p:cNvPr>
          <p:cNvGrpSpPr/>
          <p:nvPr/>
        </p:nvGrpSpPr>
        <p:grpSpPr>
          <a:xfrm>
            <a:off x="7375578" y="4592001"/>
            <a:ext cx="923074" cy="1312659"/>
            <a:chOff x="359625" y="4592001"/>
            <a:chExt cx="923074" cy="1312659"/>
          </a:xfrm>
        </p:grpSpPr>
        <p:sp>
          <p:nvSpPr>
            <p:cNvPr id="84" name="Rounded Rectangle 83">
              <a:extLst>
                <a:ext uri="{FF2B5EF4-FFF2-40B4-BE49-F238E27FC236}">
                  <a16:creationId xmlns:a16="http://schemas.microsoft.com/office/drawing/2014/main" id="{AE95D83F-3614-2454-5A5C-C8CBBE0C5BCB}"/>
                </a:ext>
              </a:extLst>
            </p:cNvPr>
            <p:cNvSpPr/>
            <p:nvPr/>
          </p:nvSpPr>
          <p:spPr>
            <a:xfrm rot="10800000">
              <a:off x="359625" y="5345183"/>
              <a:ext cx="923074" cy="559477"/>
            </a:xfrm>
            <a:prstGeom prst="roundRect">
              <a:avLst/>
            </a:prstGeom>
            <a:noFill/>
            <a:ln w="25400">
              <a:solidFill>
                <a:schemeClr val="accent5">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5" name="Straight Connector 84">
              <a:extLst>
                <a:ext uri="{FF2B5EF4-FFF2-40B4-BE49-F238E27FC236}">
                  <a16:creationId xmlns:a16="http://schemas.microsoft.com/office/drawing/2014/main" id="{0EFEA94B-3C85-D560-9F9A-CF514DB36DCE}"/>
                </a:ext>
              </a:extLst>
            </p:cNvPr>
            <p:cNvCxnSpPr>
              <a:cxnSpLocks/>
              <a:stCxn id="84" idx="2"/>
            </p:cNvCxnSpPr>
            <p:nvPr/>
          </p:nvCxnSpPr>
          <p:spPr>
            <a:xfrm flipV="1">
              <a:off x="821162" y="4592001"/>
              <a:ext cx="10067" cy="753182"/>
            </a:xfrm>
            <a:prstGeom prst="line">
              <a:avLst/>
            </a:prstGeom>
            <a:ln w="25400">
              <a:solidFill>
                <a:schemeClr val="accent5">
                  <a:lumMod val="75000"/>
                </a:schemeClr>
              </a:solidFill>
            </a:ln>
          </p:spPr>
          <p:style>
            <a:lnRef idx="2">
              <a:schemeClr val="accent1"/>
            </a:lnRef>
            <a:fillRef idx="0">
              <a:schemeClr val="accent1"/>
            </a:fillRef>
            <a:effectRef idx="1">
              <a:schemeClr val="accent1"/>
            </a:effectRef>
            <a:fontRef idx="minor">
              <a:schemeClr val="tx1"/>
            </a:fontRef>
          </p:style>
        </p:cxnSp>
      </p:grpSp>
      <p:grpSp>
        <p:nvGrpSpPr>
          <p:cNvPr id="86" name="Group 85">
            <a:extLst>
              <a:ext uri="{FF2B5EF4-FFF2-40B4-BE49-F238E27FC236}">
                <a16:creationId xmlns:a16="http://schemas.microsoft.com/office/drawing/2014/main" id="{7E59B67F-719F-556E-CCB5-10A1D9F6F962}"/>
              </a:ext>
            </a:extLst>
          </p:cNvPr>
          <p:cNvGrpSpPr/>
          <p:nvPr/>
        </p:nvGrpSpPr>
        <p:grpSpPr>
          <a:xfrm>
            <a:off x="8438364" y="4604701"/>
            <a:ext cx="923074" cy="1312659"/>
            <a:chOff x="359625" y="4592001"/>
            <a:chExt cx="923074" cy="1312659"/>
          </a:xfrm>
        </p:grpSpPr>
        <p:sp>
          <p:nvSpPr>
            <p:cNvPr id="87" name="Rounded Rectangle 86">
              <a:extLst>
                <a:ext uri="{FF2B5EF4-FFF2-40B4-BE49-F238E27FC236}">
                  <a16:creationId xmlns:a16="http://schemas.microsoft.com/office/drawing/2014/main" id="{2C3D50C5-985F-0AC9-B540-B8D8484A1F03}"/>
                </a:ext>
              </a:extLst>
            </p:cNvPr>
            <p:cNvSpPr/>
            <p:nvPr/>
          </p:nvSpPr>
          <p:spPr>
            <a:xfrm rot="10800000">
              <a:off x="359625" y="5345183"/>
              <a:ext cx="923074" cy="559477"/>
            </a:xfrm>
            <a:prstGeom prst="roundRect">
              <a:avLst/>
            </a:prstGeom>
            <a:noFill/>
            <a:ln w="25400">
              <a:solidFill>
                <a:schemeClr val="accent5">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8" name="Straight Connector 87">
              <a:extLst>
                <a:ext uri="{FF2B5EF4-FFF2-40B4-BE49-F238E27FC236}">
                  <a16:creationId xmlns:a16="http://schemas.microsoft.com/office/drawing/2014/main" id="{47E37554-C75B-9382-D6CF-B4A42FC9BE2C}"/>
                </a:ext>
              </a:extLst>
            </p:cNvPr>
            <p:cNvCxnSpPr>
              <a:cxnSpLocks/>
              <a:stCxn id="87" idx="2"/>
            </p:cNvCxnSpPr>
            <p:nvPr/>
          </p:nvCxnSpPr>
          <p:spPr>
            <a:xfrm flipV="1">
              <a:off x="821162" y="4592001"/>
              <a:ext cx="10067" cy="753182"/>
            </a:xfrm>
            <a:prstGeom prst="line">
              <a:avLst/>
            </a:prstGeom>
            <a:ln w="25400">
              <a:solidFill>
                <a:schemeClr val="accent5">
                  <a:lumMod val="75000"/>
                </a:schemeClr>
              </a:solidFill>
            </a:ln>
          </p:spPr>
          <p:style>
            <a:lnRef idx="2">
              <a:schemeClr val="accent1"/>
            </a:lnRef>
            <a:fillRef idx="0">
              <a:schemeClr val="accent1"/>
            </a:fillRef>
            <a:effectRef idx="1">
              <a:schemeClr val="accent1"/>
            </a:effectRef>
            <a:fontRef idx="minor">
              <a:schemeClr val="tx1"/>
            </a:fontRef>
          </p:style>
        </p:cxnSp>
      </p:grpSp>
      <p:grpSp>
        <p:nvGrpSpPr>
          <p:cNvPr id="89" name="Group 88">
            <a:extLst>
              <a:ext uri="{FF2B5EF4-FFF2-40B4-BE49-F238E27FC236}">
                <a16:creationId xmlns:a16="http://schemas.microsoft.com/office/drawing/2014/main" id="{48D14099-949C-DCA3-4664-BB54A21890A5}"/>
              </a:ext>
            </a:extLst>
          </p:cNvPr>
          <p:cNvGrpSpPr/>
          <p:nvPr/>
        </p:nvGrpSpPr>
        <p:grpSpPr>
          <a:xfrm>
            <a:off x="5647713" y="4582617"/>
            <a:ext cx="1539591" cy="2097579"/>
            <a:chOff x="359625" y="4592001"/>
            <a:chExt cx="923074" cy="1312659"/>
          </a:xfrm>
        </p:grpSpPr>
        <p:sp>
          <p:nvSpPr>
            <p:cNvPr id="90" name="Rounded Rectangle 89">
              <a:extLst>
                <a:ext uri="{FF2B5EF4-FFF2-40B4-BE49-F238E27FC236}">
                  <a16:creationId xmlns:a16="http://schemas.microsoft.com/office/drawing/2014/main" id="{0A023B0C-20C2-9FC2-6D2D-68F2EE20ECF8}"/>
                </a:ext>
              </a:extLst>
            </p:cNvPr>
            <p:cNvSpPr/>
            <p:nvPr/>
          </p:nvSpPr>
          <p:spPr>
            <a:xfrm rot="10800000">
              <a:off x="359625" y="5345183"/>
              <a:ext cx="923074" cy="559477"/>
            </a:xfrm>
            <a:prstGeom prst="roundRect">
              <a:avLst/>
            </a:prstGeom>
            <a:noFill/>
            <a:ln w="25400">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1" name="Straight Connector 90">
              <a:extLst>
                <a:ext uri="{FF2B5EF4-FFF2-40B4-BE49-F238E27FC236}">
                  <a16:creationId xmlns:a16="http://schemas.microsoft.com/office/drawing/2014/main" id="{BBFDF673-1C72-0B37-26B7-CB7CCD134190}"/>
                </a:ext>
              </a:extLst>
            </p:cNvPr>
            <p:cNvCxnSpPr>
              <a:cxnSpLocks/>
              <a:stCxn id="90" idx="2"/>
            </p:cNvCxnSpPr>
            <p:nvPr/>
          </p:nvCxnSpPr>
          <p:spPr>
            <a:xfrm flipV="1">
              <a:off x="821162" y="4592001"/>
              <a:ext cx="10067" cy="753182"/>
            </a:xfrm>
            <a:prstGeom prst="line">
              <a:avLst/>
            </a:prstGeom>
            <a:ln w="25400">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grpSp>
      <p:sp>
        <p:nvSpPr>
          <p:cNvPr id="92" name="TextBox 91">
            <a:extLst>
              <a:ext uri="{FF2B5EF4-FFF2-40B4-BE49-F238E27FC236}">
                <a16:creationId xmlns:a16="http://schemas.microsoft.com/office/drawing/2014/main" id="{47F1E25F-4C82-CC80-CABC-72D6D4159973}"/>
              </a:ext>
            </a:extLst>
          </p:cNvPr>
          <p:cNvSpPr txBox="1"/>
          <p:nvPr/>
        </p:nvSpPr>
        <p:spPr>
          <a:xfrm>
            <a:off x="3461857" y="4271070"/>
            <a:ext cx="678391" cy="369332"/>
          </a:xfrm>
          <a:prstGeom prst="rect">
            <a:avLst/>
          </a:prstGeom>
          <a:noFill/>
        </p:spPr>
        <p:txBody>
          <a:bodyPr wrap="none" rtlCol="0">
            <a:spAutoFit/>
          </a:bodyPr>
          <a:lstStyle/>
          <a:p>
            <a:r>
              <a:rPr lang="en-US" dirty="0">
                <a:solidFill>
                  <a:schemeClr val="bg1"/>
                </a:solidFill>
              </a:rPr>
              <a:t>2009</a:t>
            </a:r>
          </a:p>
        </p:txBody>
      </p:sp>
      <p:sp>
        <p:nvSpPr>
          <p:cNvPr id="93" name="TextBox 92">
            <a:extLst>
              <a:ext uri="{FF2B5EF4-FFF2-40B4-BE49-F238E27FC236}">
                <a16:creationId xmlns:a16="http://schemas.microsoft.com/office/drawing/2014/main" id="{5099D46A-E853-453C-BC34-FE42EB4D618C}"/>
              </a:ext>
            </a:extLst>
          </p:cNvPr>
          <p:cNvSpPr txBox="1"/>
          <p:nvPr/>
        </p:nvSpPr>
        <p:spPr>
          <a:xfrm>
            <a:off x="967293" y="4262785"/>
            <a:ext cx="678391" cy="369332"/>
          </a:xfrm>
          <a:prstGeom prst="rect">
            <a:avLst/>
          </a:prstGeom>
          <a:noFill/>
        </p:spPr>
        <p:txBody>
          <a:bodyPr wrap="none" rtlCol="0">
            <a:spAutoFit/>
          </a:bodyPr>
          <a:lstStyle/>
          <a:p>
            <a:r>
              <a:rPr lang="en-US" dirty="0">
                <a:solidFill>
                  <a:schemeClr val="bg1"/>
                </a:solidFill>
              </a:rPr>
              <a:t>2001</a:t>
            </a:r>
          </a:p>
        </p:txBody>
      </p:sp>
      <p:sp>
        <p:nvSpPr>
          <p:cNvPr id="94" name="TextBox 93">
            <a:extLst>
              <a:ext uri="{FF2B5EF4-FFF2-40B4-BE49-F238E27FC236}">
                <a16:creationId xmlns:a16="http://schemas.microsoft.com/office/drawing/2014/main" id="{51DF243C-63FA-66C0-B618-53905A24ED75}"/>
              </a:ext>
            </a:extLst>
          </p:cNvPr>
          <p:cNvSpPr txBox="1"/>
          <p:nvPr/>
        </p:nvSpPr>
        <p:spPr>
          <a:xfrm>
            <a:off x="4429022" y="4257070"/>
            <a:ext cx="678391" cy="369332"/>
          </a:xfrm>
          <a:prstGeom prst="rect">
            <a:avLst/>
          </a:prstGeom>
          <a:noFill/>
        </p:spPr>
        <p:txBody>
          <a:bodyPr wrap="none" rtlCol="0">
            <a:spAutoFit/>
          </a:bodyPr>
          <a:lstStyle/>
          <a:p>
            <a:r>
              <a:rPr lang="en-US" dirty="0">
                <a:solidFill>
                  <a:schemeClr val="bg1"/>
                </a:solidFill>
              </a:rPr>
              <a:t>2013</a:t>
            </a:r>
          </a:p>
        </p:txBody>
      </p:sp>
      <p:sp>
        <p:nvSpPr>
          <p:cNvPr id="95" name="TextBox 94">
            <a:extLst>
              <a:ext uri="{FF2B5EF4-FFF2-40B4-BE49-F238E27FC236}">
                <a16:creationId xmlns:a16="http://schemas.microsoft.com/office/drawing/2014/main" id="{28127EFB-22C9-16C3-CACD-C13883D2D7F3}"/>
              </a:ext>
            </a:extLst>
          </p:cNvPr>
          <p:cNvSpPr txBox="1"/>
          <p:nvPr/>
        </p:nvSpPr>
        <p:spPr>
          <a:xfrm>
            <a:off x="6076764" y="4245828"/>
            <a:ext cx="678391" cy="369332"/>
          </a:xfrm>
          <a:prstGeom prst="rect">
            <a:avLst/>
          </a:prstGeom>
          <a:noFill/>
        </p:spPr>
        <p:txBody>
          <a:bodyPr wrap="none" rtlCol="0">
            <a:spAutoFit/>
          </a:bodyPr>
          <a:lstStyle/>
          <a:p>
            <a:r>
              <a:rPr lang="en-US" dirty="0">
                <a:solidFill>
                  <a:schemeClr val="bg1"/>
                </a:solidFill>
              </a:rPr>
              <a:t>2015</a:t>
            </a:r>
          </a:p>
        </p:txBody>
      </p:sp>
      <p:sp>
        <p:nvSpPr>
          <p:cNvPr id="96" name="TextBox 95">
            <a:extLst>
              <a:ext uri="{FF2B5EF4-FFF2-40B4-BE49-F238E27FC236}">
                <a16:creationId xmlns:a16="http://schemas.microsoft.com/office/drawing/2014/main" id="{268C78CA-27A3-BB50-095C-4929A1D022CC}"/>
              </a:ext>
            </a:extLst>
          </p:cNvPr>
          <p:cNvSpPr txBox="1"/>
          <p:nvPr/>
        </p:nvSpPr>
        <p:spPr>
          <a:xfrm>
            <a:off x="7497918" y="4245828"/>
            <a:ext cx="678391" cy="369332"/>
          </a:xfrm>
          <a:prstGeom prst="rect">
            <a:avLst/>
          </a:prstGeom>
          <a:noFill/>
        </p:spPr>
        <p:txBody>
          <a:bodyPr wrap="none" rtlCol="0">
            <a:spAutoFit/>
          </a:bodyPr>
          <a:lstStyle/>
          <a:p>
            <a:r>
              <a:rPr lang="en-US" dirty="0">
                <a:solidFill>
                  <a:schemeClr val="bg1"/>
                </a:solidFill>
              </a:rPr>
              <a:t>2018</a:t>
            </a:r>
          </a:p>
        </p:txBody>
      </p:sp>
      <p:sp>
        <p:nvSpPr>
          <p:cNvPr id="97" name="TextBox 96">
            <a:extLst>
              <a:ext uri="{FF2B5EF4-FFF2-40B4-BE49-F238E27FC236}">
                <a16:creationId xmlns:a16="http://schemas.microsoft.com/office/drawing/2014/main" id="{00FFC2F6-3362-6997-C869-13075E59974A}"/>
              </a:ext>
            </a:extLst>
          </p:cNvPr>
          <p:cNvSpPr txBox="1"/>
          <p:nvPr/>
        </p:nvSpPr>
        <p:spPr>
          <a:xfrm>
            <a:off x="8528254" y="4222669"/>
            <a:ext cx="678391" cy="369332"/>
          </a:xfrm>
          <a:prstGeom prst="rect">
            <a:avLst/>
          </a:prstGeom>
          <a:noFill/>
        </p:spPr>
        <p:txBody>
          <a:bodyPr wrap="none" rtlCol="0">
            <a:spAutoFit/>
          </a:bodyPr>
          <a:lstStyle/>
          <a:p>
            <a:r>
              <a:rPr lang="en-US" dirty="0">
                <a:solidFill>
                  <a:schemeClr val="bg1"/>
                </a:solidFill>
              </a:rPr>
              <a:t>2024</a:t>
            </a:r>
          </a:p>
        </p:txBody>
      </p:sp>
    </p:spTree>
    <p:extLst>
      <p:ext uri="{BB962C8B-B14F-4D97-AF65-F5344CB8AC3E}">
        <p14:creationId xmlns:p14="http://schemas.microsoft.com/office/powerpoint/2010/main" val="28828955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3E39D8A-13EF-815C-24AB-056D63E93124}"/>
              </a:ext>
            </a:extLst>
          </p:cNvPr>
          <p:cNvSpPr>
            <a:spLocks noGrp="1"/>
          </p:cNvSpPr>
          <p:nvPr>
            <p:ph idx="1"/>
          </p:nvPr>
        </p:nvSpPr>
        <p:spPr>
          <a:xfrm>
            <a:off x="838200" y="847725"/>
            <a:ext cx="10515600" cy="4351338"/>
          </a:xfrm>
        </p:spPr>
        <p:txBody>
          <a:bodyPr/>
          <a:lstStyle/>
          <a:p>
            <a:r>
              <a:rPr lang="en-US" dirty="0"/>
              <a:t>1964 a 33 year old man admitted with ESRD with a strong family history of illnesses causing death by uremia. Post-</a:t>
            </a:r>
            <a:r>
              <a:rPr lang="en-US" dirty="0" err="1"/>
              <a:t>mordem</a:t>
            </a:r>
            <a:r>
              <a:rPr lang="en-US" dirty="0"/>
              <a:t> microscopical sections of their kidneys showed cystic diseases of the medulla. </a:t>
            </a:r>
          </a:p>
        </p:txBody>
      </p:sp>
      <p:pic>
        <p:nvPicPr>
          <p:cNvPr id="4" name="Content Placeholder 4">
            <a:extLst>
              <a:ext uri="{FF2B5EF4-FFF2-40B4-BE49-F238E27FC236}">
                <a16:creationId xmlns:a16="http://schemas.microsoft.com/office/drawing/2014/main" id="{056B08DE-6209-8965-4BDE-BFFB893FCB26}"/>
              </a:ext>
            </a:extLst>
          </p:cNvPr>
          <p:cNvPicPr>
            <a:picLocks noChangeAspect="1"/>
          </p:cNvPicPr>
          <p:nvPr/>
        </p:nvPicPr>
        <p:blipFill>
          <a:blip r:embed="rId2"/>
          <a:stretch>
            <a:fillRect/>
          </a:stretch>
        </p:blipFill>
        <p:spPr>
          <a:xfrm>
            <a:off x="3473450" y="2466975"/>
            <a:ext cx="4508500" cy="3543300"/>
          </a:xfrm>
          <a:prstGeom prst="rect">
            <a:avLst/>
          </a:prstGeom>
        </p:spPr>
      </p:pic>
    </p:spTree>
    <p:extLst>
      <p:ext uri="{BB962C8B-B14F-4D97-AF65-F5344CB8AC3E}">
        <p14:creationId xmlns:p14="http://schemas.microsoft.com/office/powerpoint/2010/main" val="30377327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8EEEA1-7513-5AFA-2D8C-E3B2AC903A82}"/>
              </a:ext>
            </a:extLst>
          </p:cNvPr>
          <p:cNvSpPr>
            <a:spLocks noGrp="1"/>
          </p:cNvSpPr>
          <p:nvPr>
            <p:ph type="title"/>
          </p:nvPr>
        </p:nvSpPr>
        <p:spPr/>
        <p:txBody>
          <a:bodyPr/>
          <a:lstStyle/>
          <a:p>
            <a:endParaRPr lang="en-US"/>
          </a:p>
        </p:txBody>
      </p:sp>
      <p:pic>
        <p:nvPicPr>
          <p:cNvPr id="9" name="Picture 8">
            <a:extLst>
              <a:ext uri="{FF2B5EF4-FFF2-40B4-BE49-F238E27FC236}">
                <a16:creationId xmlns:a16="http://schemas.microsoft.com/office/drawing/2014/main" id="{BFC11DC9-7DB3-67D5-91B6-FCB48861A2C9}"/>
              </a:ext>
            </a:extLst>
          </p:cNvPr>
          <p:cNvPicPr>
            <a:picLocks noChangeAspect="1"/>
          </p:cNvPicPr>
          <p:nvPr/>
        </p:nvPicPr>
        <p:blipFill>
          <a:blip r:embed="rId2"/>
          <a:stretch>
            <a:fillRect/>
          </a:stretch>
        </p:blipFill>
        <p:spPr>
          <a:xfrm>
            <a:off x="228600" y="2403872"/>
            <a:ext cx="4445000" cy="3683000"/>
          </a:xfrm>
          <a:prstGeom prst="rect">
            <a:avLst/>
          </a:prstGeom>
        </p:spPr>
      </p:pic>
      <p:pic>
        <p:nvPicPr>
          <p:cNvPr id="11" name="Picture 10">
            <a:extLst>
              <a:ext uri="{FF2B5EF4-FFF2-40B4-BE49-F238E27FC236}">
                <a16:creationId xmlns:a16="http://schemas.microsoft.com/office/drawing/2014/main" id="{2E85C3BB-A971-0BEC-DC51-F6E00EBDADD2}"/>
              </a:ext>
            </a:extLst>
          </p:cNvPr>
          <p:cNvPicPr>
            <a:picLocks noChangeAspect="1"/>
          </p:cNvPicPr>
          <p:nvPr/>
        </p:nvPicPr>
        <p:blipFill>
          <a:blip r:embed="rId3"/>
          <a:stretch>
            <a:fillRect/>
          </a:stretch>
        </p:blipFill>
        <p:spPr>
          <a:xfrm>
            <a:off x="4419600" y="28695"/>
            <a:ext cx="7772400" cy="6829305"/>
          </a:xfrm>
          <a:prstGeom prst="rect">
            <a:avLst/>
          </a:prstGeom>
        </p:spPr>
      </p:pic>
    </p:spTree>
    <p:extLst>
      <p:ext uri="{BB962C8B-B14F-4D97-AF65-F5344CB8AC3E}">
        <p14:creationId xmlns:p14="http://schemas.microsoft.com/office/powerpoint/2010/main" val="81200547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5FBF8F-80AE-FA8E-8087-4655440D011B}"/>
            </a:ext>
          </a:extLst>
        </p:cNvPr>
        <p:cNvGrpSpPr/>
        <p:nvPr/>
      </p:nvGrpSpPr>
      <p:grpSpPr>
        <a:xfrm>
          <a:off x="0" y="0"/>
          <a:ext cx="0" cy="0"/>
          <a:chOff x="0" y="0"/>
          <a:chExt cx="0" cy="0"/>
        </a:xfrm>
      </p:grpSpPr>
      <p:cxnSp>
        <p:nvCxnSpPr>
          <p:cNvPr id="6" name="Straight Arrow Connector 5">
            <a:extLst>
              <a:ext uri="{FF2B5EF4-FFF2-40B4-BE49-F238E27FC236}">
                <a16:creationId xmlns:a16="http://schemas.microsoft.com/office/drawing/2014/main" id="{5A8F7FAA-D82F-94B1-1CF0-D875F8BBB148}"/>
              </a:ext>
            </a:extLst>
          </p:cNvPr>
          <p:cNvCxnSpPr>
            <a:cxnSpLocks/>
          </p:cNvCxnSpPr>
          <p:nvPr/>
        </p:nvCxnSpPr>
        <p:spPr>
          <a:xfrm>
            <a:off x="14668" y="3185603"/>
            <a:ext cx="12075732" cy="0"/>
          </a:xfrm>
          <a:prstGeom prst="straightConnector1">
            <a:avLst/>
          </a:prstGeom>
          <a:ln w="358775">
            <a:tailEnd type="triangle"/>
          </a:ln>
        </p:spPr>
        <p:style>
          <a:lnRef idx="2">
            <a:schemeClr val="accent1"/>
          </a:lnRef>
          <a:fillRef idx="0">
            <a:schemeClr val="accent1"/>
          </a:fillRef>
          <a:effectRef idx="1">
            <a:schemeClr val="accent1"/>
          </a:effectRef>
          <a:fontRef idx="minor">
            <a:schemeClr val="tx1"/>
          </a:fontRef>
        </p:style>
      </p:cxnSp>
      <p:sp>
        <p:nvSpPr>
          <p:cNvPr id="7" name="Rounded Rectangle 6">
            <a:extLst>
              <a:ext uri="{FF2B5EF4-FFF2-40B4-BE49-F238E27FC236}">
                <a16:creationId xmlns:a16="http://schemas.microsoft.com/office/drawing/2014/main" id="{FC0C8398-9106-2A0F-8CCC-F96659954251}"/>
              </a:ext>
            </a:extLst>
          </p:cNvPr>
          <p:cNvSpPr/>
          <p:nvPr/>
        </p:nvSpPr>
        <p:spPr>
          <a:xfrm>
            <a:off x="164083" y="265332"/>
            <a:ext cx="1566814" cy="964047"/>
          </a:xfrm>
          <a:prstGeom prst="roundRect">
            <a:avLst/>
          </a:prstGeom>
          <a:noFill/>
          <a:ln w="254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a:extLst>
              <a:ext uri="{FF2B5EF4-FFF2-40B4-BE49-F238E27FC236}">
                <a16:creationId xmlns:a16="http://schemas.microsoft.com/office/drawing/2014/main" id="{F2E3C86E-7BCB-21AB-A792-0160F690B70E}"/>
              </a:ext>
            </a:extLst>
          </p:cNvPr>
          <p:cNvCxnSpPr>
            <a:cxnSpLocks/>
            <a:stCxn id="7" idx="2"/>
          </p:cNvCxnSpPr>
          <p:nvPr/>
        </p:nvCxnSpPr>
        <p:spPr>
          <a:xfrm flipH="1">
            <a:off x="935689" y="1229379"/>
            <a:ext cx="11801" cy="1759183"/>
          </a:xfrm>
          <a:prstGeom prst="line">
            <a:avLst/>
          </a:prstGeom>
          <a:ln w="25400"/>
        </p:spPr>
        <p:style>
          <a:lnRef idx="2">
            <a:schemeClr val="accent1"/>
          </a:lnRef>
          <a:fillRef idx="0">
            <a:schemeClr val="accent1"/>
          </a:fillRef>
          <a:effectRef idx="1">
            <a:schemeClr val="accent1"/>
          </a:effectRef>
          <a:fontRef idx="minor">
            <a:schemeClr val="tx1"/>
          </a:fontRef>
        </p:style>
      </p:cxnSp>
      <p:sp>
        <p:nvSpPr>
          <p:cNvPr id="12" name="TextBox 11">
            <a:extLst>
              <a:ext uri="{FF2B5EF4-FFF2-40B4-BE49-F238E27FC236}">
                <a16:creationId xmlns:a16="http://schemas.microsoft.com/office/drawing/2014/main" id="{0361154F-CAA1-96DB-6A8D-B26E6DEEAB21}"/>
              </a:ext>
            </a:extLst>
          </p:cNvPr>
          <p:cNvSpPr txBox="1"/>
          <p:nvPr/>
        </p:nvSpPr>
        <p:spPr>
          <a:xfrm>
            <a:off x="125779" y="433567"/>
            <a:ext cx="1605118" cy="646331"/>
          </a:xfrm>
          <a:prstGeom prst="rect">
            <a:avLst/>
          </a:prstGeom>
          <a:noFill/>
        </p:spPr>
        <p:txBody>
          <a:bodyPr wrap="none" rtlCol="0">
            <a:spAutoFit/>
          </a:bodyPr>
          <a:lstStyle/>
          <a:p>
            <a:pPr algn="ctr"/>
            <a:r>
              <a:rPr lang="en-US" sz="1200" dirty="0"/>
              <a:t>Thorn and Kopf</a:t>
            </a:r>
          </a:p>
          <a:p>
            <a:pPr algn="ctr"/>
            <a:r>
              <a:rPr lang="en-US" sz="1200" dirty="0"/>
              <a:t>Young Man</a:t>
            </a:r>
          </a:p>
          <a:p>
            <a:pPr algn="ctr"/>
            <a:r>
              <a:rPr lang="en-US" sz="1200" dirty="0"/>
              <a:t>Salt wasting and CKD</a:t>
            </a:r>
          </a:p>
        </p:txBody>
      </p:sp>
      <p:sp>
        <p:nvSpPr>
          <p:cNvPr id="13" name="TextBox 12">
            <a:extLst>
              <a:ext uri="{FF2B5EF4-FFF2-40B4-BE49-F238E27FC236}">
                <a16:creationId xmlns:a16="http://schemas.microsoft.com/office/drawing/2014/main" id="{7F979001-EF3F-0339-1547-ADA26766D953}"/>
              </a:ext>
            </a:extLst>
          </p:cNvPr>
          <p:cNvSpPr txBox="1"/>
          <p:nvPr/>
        </p:nvSpPr>
        <p:spPr>
          <a:xfrm>
            <a:off x="503684" y="3016653"/>
            <a:ext cx="678391" cy="369332"/>
          </a:xfrm>
          <a:prstGeom prst="rect">
            <a:avLst/>
          </a:prstGeom>
          <a:noFill/>
        </p:spPr>
        <p:txBody>
          <a:bodyPr wrap="none" rtlCol="0">
            <a:spAutoFit/>
          </a:bodyPr>
          <a:lstStyle/>
          <a:p>
            <a:r>
              <a:rPr lang="en-US" dirty="0">
                <a:solidFill>
                  <a:schemeClr val="bg1"/>
                </a:solidFill>
              </a:rPr>
              <a:t>1944</a:t>
            </a:r>
          </a:p>
        </p:txBody>
      </p:sp>
      <p:sp>
        <p:nvSpPr>
          <p:cNvPr id="14" name="TextBox 13">
            <a:extLst>
              <a:ext uri="{FF2B5EF4-FFF2-40B4-BE49-F238E27FC236}">
                <a16:creationId xmlns:a16="http://schemas.microsoft.com/office/drawing/2014/main" id="{7A6422FB-357D-A03C-94CE-6FC8117C3B25}"/>
              </a:ext>
            </a:extLst>
          </p:cNvPr>
          <p:cNvSpPr txBox="1"/>
          <p:nvPr/>
        </p:nvSpPr>
        <p:spPr>
          <a:xfrm>
            <a:off x="2193344" y="3016653"/>
            <a:ext cx="678391" cy="369332"/>
          </a:xfrm>
          <a:prstGeom prst="rect">
            <a:avLst/>
          </a:prstGeom>
          <a:noFill/>
        </p:spPr>
        <p:txBody>
          <a:bodyPr wrap="none" rtlCol="0">
            <a:spAutoFit/>
          </a:bodyPr>
          <a:lstStyle/>
          <a:p>
            <a:r>
              <a:rPr lang="en-US" dirty="0">
                <a:solidFill>
                  <a:schemeClr val="bg1"/>
                </a:solidFill>
              </a:rPr>
              <a:t>1951</a:t>
            </a:r>
          </a:p>
        </p:txBody>
      </p:sp>
      <p:sp>
        <p:nvSpPr>
          <p:cNvPr id="15" name="TextBox 14">
            <a:extLst>
              <a:ext uri="{FF2B5EF4-FFF2-40B4-BE49-F238E27FC236}">
                <a16:creationId xmlns:a16="http://schemas.microsoft.com/office/drawing/2014/main" id="{ED0DCEE6-0316-F005-FC22-6FE40700A0A2}"/>
              </a:ext>
            </a:extLst>
          </p:cNvPr>
          <p:cNvSpPr txBox="1"/>
          <p:nvPr/>
        </p:nvSpPr>
        <p:spPr>
          <a:xfrm>
            <a:off x="1730897" y="1516800"/>
            <a:ext cx="1652760" cy="646331"/>
          </a:xfrm>
          <a:prstGeom prst="rect">
            <a:avLst/>
          </a:prstGeom>
          <a:noFill/>
        </p:spPr>
        <p:txBody>
          <a:bodyPr wrap="none" rtlCol="0">
            <a:spAutoFit/>
          </a:bodyPr>
          <a:lstStyle/>
          <a:p>
            <a:pPr algn="ctr"/>
            <a:r>
              <a:rPr lang="en-US" sz="1200" dirty="0"/>
              <a:t>Fanconi describes AR </a:t>
            </a:r>
          </a:p>
          <a:p>
            <a:pPr algn="ctr"/>
            <a:r>
              <a:rPr lang="en-US" sz="1200" dirty="0"/>
              <a:t>Kidney disease </a:t>
            </a:r>
          </a:p>
          <a:p>
            <a:pPr algn="ctr"/>
            <a:r>
              <a:rPr lang="en-US" sz="1200" dirty="0"/>
              <a:t>in childhood</a:t>
            </a:r>
          </a:p>
        </p:txBody>
      </p:sp>
      <p:sp>
        <p:nvSpPr>
          <p:cNvPr id="16" name="TextBox 15">
            <a:extLst>
              <a:ext uri="{FF2B5EF4-FFF2-40B4-BE49-F238E27FC236}">
                <a16:creationId xmlns:a16="http://schemas.microsoft.com/office/drawing/2014/main" id="{A1BD1576-A228-5805-B72E-4DDDA8B5653A}"/>
              </a:ext>
            </a:extLst>
          </p:cNvPr>
          <p:cNvSpPr txBox="1"/>
          <p:nvPr/>
        </p:nvSpPr>
        <p:spPr>
          <a:xfrm>
            <a:off x="3383657" y="570194"/>
            <a:ext cx="1850057" cy="646331"/>
          </a:xfrm>
          <a:prstGeom prst="rect">
            <a:avLst/>
          </a:prstGeom>
          <a:noFill/>
        </p:spPr>
        <p:txBody>
          <a:bodyPr wrap="none" rtlCol="0">
            <a:spAutoFit/>
          </a:bodyPr>
          <a:lstStyle/>
          <a:p>
            <a:pPr algn="ctr"/>
            <a:r>
              <a:rPr lang="en-US" sz="1200" dirty="0"/>
              <a:t>Duncan and Dixon</a:t>
            </a:r>
          </a:p>
          <a:p>
            <a:pPr algn="ctr"/>
            <a:r>
              <a:rPr lang="en-US" sz="1200" dirty="0"/>
              <a:t>Gout and Kidney Disease</a:t>
            </a:r>
          </a:p>
          <a:p>
            <a:pPr algn="ctr"/>
            <a:r>
              <a:rPr lang="en-US" sz="1200" dirty="0"/>
              <a:t>FJHN</a:t>
            </a:r>
          </a:p>
        </p:txBody>
      </p:sp>
      <p:sp>
        <p:nvSpPr>
          <p:cNvPr id="17" name="TextBox 16">
            <a:extLst>
              <a:ext uri="{FF2B5EF4-FFF2-40B4-BE49-F238E27FC236}">
                <a16:creationId xmlns:a16="http://schemas.microsoft.com/office/drawing/2014/main" id="{75DBB74C-1DAC-95FD-E69A-27115E5DEF76}"/>
              </a:ext>
            </a:extLst>
          </p:cNvPr>
          <p:cNvSpPr txBox="1"/>
          <p:nvPr/>
        </p:nvSpPr>
        <p:spPr>
          <a:xfrm>
            <a:off x="5007727" y="1851724"/>
            <a:ext cx="1816908" cy="646331"/>
          </a:xfrm>
          <a:prstGeom prst="rect">
            <a:avLst/>
          </a:prstGeom>
          <a:noFill/>
        </p:spPr>
        <p:txBody>
          <a:bodyPr wrap="none" rtlCol="0">
            <a:spAutoFit/>
          </a:bodyPr>
          <a:lstStyle/>
          <a:p>
            <a:pPr algn="ctr"/>
            <a:r>
              <a:rPr lang="en-US" sz="1200" dirty="0"/>
              <a:t>Straus 18 cases of cystic</a:t>
            </a:r>
          </a:p>
          <a:p>
            <a:pPr algn="ctr"/>
            <a:r>
              <a:rPr lang="en-US" sz="1200" dirty="0"/>
              <a:t>Disease in medulla</a:t>
            </a:r>
          </a:p>
          <a:p>
            <a:pPr algn="ctr"/>
            <a:r>
              <a:rPr lang="en-US" sz="1200" dirty="0"/>
              <a:t>2 inherited</a:t>
            </a:r>
          </a:p>
        </p:txBody>
      </p:sp>
      <p:sp>
        <p:nvSpPr>
          <p:cNvPr id="18" name="TextBox 17">
            <a:extLst>
              <a:ext uri="{FF2B5EF4-FFF2-40B4-BE49-F238E27FC236}">
                <a16:creationId xmlns:a16="http://schemas.microsoft.com/office/drawing/2014/main" id="{45CEC73E-8D11-8D10-A001-B632F6C48982}"/>
              </a:ext>
            </a:extLst>
          </p:cNvPr>
          <p:cNvSpPr txBox="1"/>
          <p:nvPr/>
        </p:nvSpPr>
        <p:spPr>
          <a:xfrm>
            <a:off x="7003527" y="841010"/>
            <a:ext cx="2022540" cy="461665"/>
          </a:xfrm>
          <a:prstGeom prst="rect">
            <a:avLst/>
          </a:prstGeom>
          <a:noFill/>
        </p:spPr>
        <p:txBody>
          <a:bodyPr wrap="none" rtlCol="0">
            <a:spAutoFit/>
          </a:bodyPr>
          <a:lstStyle/>
          <a:p>
            <a:pPr algn="ctr"/>
            <a:r>
              <a:rPr lang="en-US" sz="1200" dirty="0"/>
              <a:t>Goldman and Gardner</a:t>
            </a:r>
          </a:p>
          <a:p>
            <a:pPr algn="ctr"/>
            <a:r>
              <a:rPr lang="en-US" sz="1200" dirty="0"/>
              <a:t>5 generation kidney disease</a:t>
            </a:r>
          </a:p>
        </p:txBody>
      </p:sp>
      <p:sp>
        <p:nvSpPr>
          <p:cNvPr id="19" name="TextBox 18">
            <a:extLst>
              <a:ext uri="{FF2B5EF4-FFF2-40B4-BE49-F238E27FC236}">
                <a16:creationId xmlns:a16="http://schemas.microsoft.com/office/drawing/2014/main" id="{ED5D6597-3C1F-67BD-628F-F2622A8097A3}"/>
              </a:ext>
            </a:extLst>
          </p:cNvPr>
          <p:cNvSpPr txBox="1"/>
          <p:nvPr/>
        </p:nvSpPr>
        <p:spPr>
          <a:xfrm>
            <a:off x="9102880" y="1913188"/>
            <a:ext cx="1868910" cy="461665"/>
          </a:xfrm>
          <a:prstGeom prst="rect">
            <a:avLst/>
          </a:prstGeom>
          <a:noFill/>
        </p:spPr>
        <p:txBody>
          <a:bodyPr wrap="none" rtlCol="0">
            <a:spAutoFit/>
          </a:bodyPr>
          <a:lstStyle/>
          <a:p>
            <a:pPr algn="ctr"/>
            <a:r>
              <a:rPr lang="en-US" sz="1200" dirty="0"/>
              <a:t>Dahan proposes FJHN </a:t>
            </a:r>
          </a:p>
          <a:p>
            <a:pPr algn="ctr"/>
            <a:r>
              <a:rPr lang="en-US" sz="1200" dirty="0"/>
              <a:t>and MCKD2 are the same</a:t>
            </a:r>
          </a:p>
        </p:txBody>
      </p:sp>
      <p:sp>
        <p:nvSpPr>
          <p:cNvPr id="20" name="TextBox 19">
            <a:extLst>
              <a:ext uri="{FF2B5EF4-FFF2-40B4-BE49-F238E27FC236}">
                <a16:creationId xmlns:a16="http://schemas.microsoft.com/office/drawing/2014/main" id="{D68AC497-297D-1073-D68B-09016F4CAA70}"/>
              </a:ext>
            </a:extLst>
          </p:cNvPr>
          <p:cNvSpPr txBox="1"/>
          <p:nvPr/>
        </p:nvSpPr>
        <p:spPr>
          <a:xfrm>
            <a:off x="3967487" y="3016653"/>
            <a:ext cx="678391" cy="369332"/>
          </a:xfrm>
          <a:prstGeom prst="rect">
            <a:avLst/>
          </a:prstGeom>
          <a:noFill/>
        </p:spPr>
        <p:txBody>
          <a:bodyPr wrap="none" rtlCol="0">
            <a:spAutoFit/>
          </a:bodyPr>
          <a:lstStyle/>
          <a:p>
            <a:r>
              <a:rPr lang="en-US" dirty="0">
                <a:solidFill>
                  <a:schemeClr val="bg1"/>
                </a:solidFill>
              </a:rPr>
              <a:t>1960</a:t>
            </a:r>
          </a:p>
        </p:txBody>
      </p:sp>
      <p:sp>
        <p:nvSpPr>
          <p:cNvPr id="21" name="TextBox 20">
            <a:extLst>
              <a:ext uri="{FF2B5EF4-FFF2-40B4-BE49-F238E27FC236}">
                <a16:creationId xmlns:a16="http://schemas.microsoft.com/office/drawing/2014/main" id="{827B0A47-EF86-7234-3462-1A07E7AEF317}"/>
              </a:ext>
            </a:extLst>
          </p:cNvPr>
          <p:cNvSpPr txBox="1"/>
          <p:nvPr/>
        </p:nvSpPr>
        <p:spPr>
          <a:xfrm>
            <a:off x="5576985" y="3016653"/>
            <a:ext cx="678391" cy="369332"/>
          </a:xfrm>
          <a:prstGeom prst="rect">
            <a:avLst/>
          </a:prstGeom>
          <a:noFill/>
        </p:spPr>
        <p:txBody>
          <a:bodyPr wrap="none" rtlCol="0">
            <a:spAutoFit/>
          </a:bodyPr>
          <a:lstStyle/>
          <a:p>
            <a:r>
              <a:rPr lang="en-US" dirty="0">
                <a:solidFill>
                  <a:schemeClr val="bg1"/>
                </a:solidFill>
              </a:rPr>
              <a:t>1962</a:t>
            </a:r>
          </a:p>
        </p:txBody>
      </p:sp>
      <p:sp>
        <p:nvSpPr>
          <p:cNvPr id="22" name="TextBox 21">
            <a:extLst>
              <a:ext uri="{FF2B5EF4-FFF2-40B4-BE49-F238E27FC236}">
                <a16:creationId xmlns:a16="http://schemas.microsoft.com/office/drawing/2014/main" id="{8BB15C73-AC1E-AC0E-69AD-A028EDD6D37C}"/>
              </a:ext>
            </a:extLst>
          </p:cNvPr>
          <p:cNvSpPr txBox="1"/>
          <p:nvPr/>
        </p:nvSpPr>
        <p:spPr>
          <a:xfrm>
            <a:off x="7631838" y="3016653"/>
            <a:ext cx="678391" cy="369332"/>
          </a:xfrm>
          <a:prstGeom prst="rect">
            <a:avLst/>
          </a:prstGeom>
          <a:noFill/>
        </p:spPr>
        <p:txBody>
          <a:bodyPr wrap="none" rtlCol="0">
            <a:spAutoFit/>
          </a:bodyPr>
          <a:lstStyle/>
          <a:p>
            <a:r>
              <a:rPr lang="en-US" dirty="0">
                <a:solidFill>
                  <a:schemeClr val="bg1"/>
                </a:solidFill>
              </a:rPr>
              <a:t>1966</a:t>
            </a:r>
          </a:p>
        </p:txBody>
      </p:sp>
      <p:sp>
        <p:nvSpPr>
          <p:cNvPr id="23" name="TextBox 22">
            <a:extLst>
              <a:ext uri="{FF2B5EF4-FFF2-40B4-BE49-F238E27FC236}">
                <a16:creationId xmlns:a16="http://schemas.microsoft.com/office/drawing/2014/main" id="{C641359C-ED76-18C4-78D3-0D212578D29E}"/>
              </a:ext>
            </a:extLst>
          </p:cNvPr>
          <p:cNvSpPr txBox="1"/>
          <p:nvPr/>
        </p:nvSpPr>
        <p:spPr>
          <a:xfrm>
            <a:off x="9648330" y="3000937"/>
            <a:ext cx="678391" cy="369332"/>
          </a:xfrm>
          <a:prstGeom prst="rect">
            <a:avLst/>
          </a:prstGeom>
          <a:noFill/>
        </p:spPr>
        <p:txBody>
          <a:bodyPr wrap="none" rtlCol="0">
            <a:spAutoFit/>
          </a:bodyPr>
          <a:lstStyle/>
          <a:p>
            <a:r>
              <a:rPr lang="en-US" dirty="0">
                <a:solidFill>
                  <a:schemeClr val="bg1"/>
                </a:solidFill>
              </a:rPr>
              <a:t>1999</a:t>
            </a:r>
          </a:p>
        </p:txBody>
      </p:sp>
      <p:grpSp>
        <p:nvGrpSpPr>
          <p:cNvPr id="73" name="Group 72">
            <a:extLst>
              <a:ext uri="{FF2B5EF4-FFF2-40B4-BE49-F238E27FC236}">
                <a16:creationId xmlns:a16="http://schemas.microsoft.com/office/drawing/2014/main" id="{B7169787-B7C2-9B78-9679-D54B882DBE58}"/>
              </a:ext>
            </a:extLst>
          </p:cNvPr>
          <p:cNvGrpSpPr/>
          <p:nvPr/>
        </p:nvGrpSpPr>
        <p:grpSpPr>
          <a:xfrm>
            <a:off x="359625" y="4592001"/>
            <a:ext cx="923074" cy="1312659"/>
            <a:chOff x="359625" y="4592001"/>
            <a:chExt cx="923074" cy="1312659"/>
          </a:xfrm>
        </p:grpSpPr>
        <p:sp>
          <p:nvSpPr>
            <p:cNvPr id="26" name="Rounded Rectangle 25">
              <a:extLst>
                <a:ext uri="{FF2B5EF4-FFF2-40B4-BE49-F238E27FC236}">
                  <a16:creationId xmlns:a16="http://schemas.microsoft.com/office/drawing/2014/main" id="{1E00BF2E-8AF0-A8A0-9C10-A8320F57CB29}"/>
                </a:ext>
              </a:extLst>
            </p:cNvPr>
            <p:cNvSpPr/>
            <p:nvPr/>
          </p:nvSpPr>
          <p:spPr>
            <a:xfrm rot="10800000">
              <a:off x="359625" y="5345183"/>
              <a:ext cx="923074" cy="559477"/>
            </a:xfrm>
            <a:prstGeom prst="roundRect">
              <a:avLst/>
            </a:prstGeom>
            <a:noFill/>
            <a:ln w="25400">
              <a:solidFill>
                <a:schemeClr val="accent5">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7" name="Straight Connector 26">
              <a:extLst>
                <a:ext uri="{FF2B5EF4-FFF2-40B4-BE49-F238E27FC236}">
                  <a16:creationId xmlns:a16="http://schemas.microsoft.com/office/drawing/2014/main" id="{3A8FBDA0-A44C-512F-19EF-BAA62D76FFB4}"/>
                </a:ext>
              </a:extLst>
            </p:cNvPr>
            <p:cNvCxnSpPr>
              <a:cxnSpLocks/>
              <a:stCxn id="26" idx="2"/>
            </p:cNvCxnSpPr>
            <p:nvPr/>
          </p:nvCxnSpPr>
          <p:spPr>
            <a:xfrm flipV="1">
              <a:off x="821162" y="4592001"/>
              <a:ext cx="10067" cy="753182"/>
            </a:xfrm>
            <a:prstGeom prst="line">
              <a:avLst/>
            </a:prstGeom>
            <a:ln w="25400">
              <a:solidFill>
                <a:schemeClr val="accent5">
                  <a:lumMod val="75000"/>
                </a:schemeClr>
              </a:solidFill>
            </a:ln>
          </p:spPr>
          <p:style>
            <a:lnRef idx="2">
              <a:schemeClr val="accent1"/>
            </a:lnRef>
            <a:fillRef idx="0">
              <a:schemeClr val="accent1"/>
            </a:fillRef>
            <a:effectRef idx="1">
              <a:schemeClr val="accent1"/>
            </a:effectRef>
            <a:fontRef idx="minor">
              <a:schemeClr val="tx1"/>
            </a:fontRef>
          </p:style>
        </p:cxnSp>
      </p:grpSp>
      <p:grpSp>
        <p:nvGrpSpPr>
          <p:cNvPr id="30" name="Group 29">
            <a:extLst>
              <a:ext uri="{FF2B5EF4-FFF2-40B4-BE49-F238E27FC236}">
                <a16:creationId xmlns:a16="http://schemas.microsoft.com/office/drawing/2014/main" id="{03ACF955-C8C3-1360-B9C7-BD2B7E3A8810}"/>
              </a:ext>
            </a:extLst>
          </p:cNvPr>
          <p:cNvGrpSpPr/>
          <p:nvPr/>
        </p:nvGrpSpPr>
        <p:grpSpPr>
          <a:xfrm>
            <a:off x="1772064" y="1437600"/>
            <a:ext cx="1543212" cy="1634973"/>
            <a:chOff x="1730897" y="1216525"/>
            <a:chExt cx="1543212" cy="1717234"/>
          </a:xfrm>
        </p:grpSpPr>
        <p:sp>
          <p:nvSpPr>
            <p:cNvPr id="28" name="Rounded Rectangle 27">
              <a:extLst>
                <a:ext uri="{FF2B5EF4-FFF2-40B4-BE49-F238E27FC236}">
                  <a16:creationId xmlns:a16="http://schemas.microsoft.com/office/drawing/2014/main" id="{B555064F-202A-5A5D-2213-F4E88A5DEA6F}"/>
                </a:ext>
              </a:extLst>
            </p:cNvPr>
            <p:cNvSpPr/>
            <p:nvPr/>
          </p:nvSpPr>
          <p:spPr>
            <a:xfrm>
              <a:off x="1730897" y="1216525"/>
              <a:ext cx="1543212" cy="964047"/>
            </a:xfrm>
            <a:prstGeom prst="roundRect">
              <a:avLst/>
            </a:prstGeom>
            <a:noFill/>
            <a:ln w="254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9" name="Straight Connector 28">
              <a:extLst>
                <a:ext uri="{FF2B5EF4-FFF2-40B4-BE49-F238E27FC236}">
                  <a16:creationId xmlns:a16="http://schemas.microsoft.com/office/drawing/2014/main" id="{911421BC-A942-E920-1C61-83330EBD05D5}"/>
                </a:ext>
              </a:extLst>
            </p:cNvPr>
            <p:cNvCxnSpPr>
              <a:cxnSpLocks/>
              <a:stCxn id="28" idx="2"/>
            </p:cNvCxnSpPr>
            <p:nvPr/>
          </p:nvCxnSpPr>
          <p:spPr>
            <a:xfrm>
              <a:off x="2502503" y="2180572"/>
              <a:ext cx="0" cy="753187"/>
            </a:xfrm>
            <a:prstGeom prst="line">
              <a:avLst/>
            </a:prstGeom>
            <a:ln w="25400"/>
          </p:spPr>
          <p:style>
            <a:lnRef idx="2">
              <a:schemeClr val="accent1"/>
            </a:lnRef>
            <a:fillRef idx="0">
              <a:schemeClr val="accent1"/>
            </a:fillRef>
            <a:effectRef idx="1">
              <a:schemeClr val="accent1"/>
            </a:effectRef>
            <a:fontRef idx="minor">
              <a:schemeClr val="tx1"/>
            </a:fontRef>
          </p:style>
        </p:cxnSp>
      </p:grpSp>
      <p:sp>
        <p:nvSpPr>
          <p:cNvPr id="32" name="Rounded Rectangle 31">
            <a:extLst>
              <a:ext uri="{FF2B5EF4-FFF2-40B4-BE49-F238E27FC236}">
                <a16:creationId xmlns:a16="http://schemas.microsoft.com/office/drawing/2014/main" id="{F18F7DF8-ED81-9052-90A2-65A3F2647A59}"/>
              </a:ext>
            </a:extLst>
          </p:cNvPr>
          <p:cNvSpPr/>
          <p:nvPr/>
        </p:nvSpPr>
        <p:spPr>
          <a:xfrm>
            <a:off x="3393941" y="438599"/>
            <a:ext cx="1919549" cy="964047"/>
          </a:xfrm>
          <a:prstGeom prst="roundRect">
            <a:avLst/>
          </a:prstGeom>
          <a:noFill/>
          <a:ln w="254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3" name="Straight Connector 32">
            <a:extLst>
              <a:ext uri="{FF2B5EF4-FFF2-40B4-BE49-F238E27FC236}">
                <a16:creationId xmlns:a16="http://schemas.microsoft.com/office/drawing/2014/main" id="{773BAFEA-D971-7022-7A43-7F6C15D9D4E4}"/>
              </a:ext>
            </a:extLst>
          </p:cNvPr>
          <p:cNvCxnSpPr>
            <a:cxnSpLocks/>
            <a:stCxn id="32" idx="2"/>
          </p:cNvCxnSpPr>
          <p:nvPr/>
        </p:nvCxnSpPr>
        <p:spPr>
          <a:xfrm>
            <a:off x="4353716" y="1402646"/>
            <a:ext cx="0" cy="1634972"/>
          </a:xfrm>
          <a:prstGeom prst="line">
            <a:avLst/>
          </a:prstGeom>
          <a:ln w="25400"/>
        </p:spPr>
        <p:style>
          <a:lnRef idx="2">
            <a:schemeClr val="accent1"/>
          </a:lnRef>
          <a:fillRef idx="0">
            <a:schemeClr val="accent1"/>
          </a:fillRef>
          <a:effectRef idx="1">
            <a:schemeClr val="accent1"/>
          </a:effectRef>
          <a:fontRef idx="minor">
            <a:schemeClr val="tx1"/>
          </a:fontRef>
        </p:style>
      </p:cxnSp>
      <p:grpSp>
        <p:nvGrpSpPr>
          <p:cNvPr id="34" name="Group 33">
            <a:extLst>
              <a:ext uri="{FF2B5EF4-FFF2-40B4-BE49-F238E27FC236}">
                <a16:creationId xmlns:a16="http://schemas.microsoft.com/office/drawing/2014/main" id="{A5115A29-7502-5668-5F47-B3C36EF11ECA}"/>
              </a:ext>
            </a:extLst>
          </p:cNvPr>
          <p:cNvGrpSpPr/>
          <p:nvPr/>
        </p:nvGrpSpPr>
        <p:grpSpPr>
          <a:xfrm>
            <a:off x="5007726" y="1749866"/>
            <a:ext cx="1868903" cy="1387684"/>
            <a:chOff x="1730897" y="1216525"/>
            <a:chExt cx="1543212" cy="1717234"/>
          </a:xfrm>
        </p:grpSpPr>
        <p:sp>
          <p:nvSpPr>
            <p:cNvPr id="35" name="Rounded Rectangle 34">
              <a:extLst>
                <a:ext uri="{FF2B5EF4-FFF2-40B4-BE49-F238E27FC236}">
                  <a16:creationId xmlns:a16="http://schemas.microsoft.com/office/drawing/2014/main" id="{1C1A1905-57FB-7A64-ED70-27DE68CF5D5C}"/>
                </a:ext>
              </a:extLst>
            </p:cNvPr>
            <p:cNvSpPr/>
            <p:nvPr/>
          </p:nvSpPr>
          <p:spPr>
            <a:xfrm>
              <a:off x="1730897" y="1216525"/>
              <a:ext cx="1543212" cy="964047"/>
            </a:xfrm>
            <a:prstGeom prst="roundRect">
              <a:avLst/>
            </a:prstGeom>
            <a:noFill/>
            <a:ln w="254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6" name="Straight Connector 35">
              <a:extLst>
                <a:ext uri="{FF2B5EF4-FFF2-40B4-BE49-F238E27FC236}">
                  <a16:creationId xmlns:a16="http://schemas.microsoft.com/office/drawing/2014/main" id="{7924283C-BEF1-6B88-CDCB-F92275389A1E}"/>
                </a:ext>
              </a:extLst>
            </p:cNvPr>
            <p:cNvCxnSpPr>
              <a:cxnSpLocks/>
              <a:stCxn id="35" idx="2"/>
            </p:cNvCxnSpPr>
            <p:nvPr/>
          </p:nvCxnSpPr>
          <p:spPr>
            <a:xfrm>
              <a:off x="2502503" y="2180572"/>
              <a:ext cx="0" cy="753187"/>
            </a:xfrm>
            <a:prstGeom prst="line">
              <a:avLst/>
            </a:prstGeom>
            <a:ln w="25400"/>
          </p:spPr>
          <p:style>
            <a:lnRef idx="2">
              <a:schemeClr val="accent1"/>
            </a:lnRef>
            <a:fillRef idx="0">
              <a:schemeClr val="accent1"/>
            </a:fillRef>
            <a:effectRef idx="1">
              <a:schemeClr val="accent1"/>
            </a:effectRef>
            <a:fontRef idx="minor">
              <a:schemeClr val="tx1"/>
            </a:fontRef>
          </p:style>
        </p:cxnSp>
      </p:grpSp>
      <p:sp>
        <p:nvSpPr>
          <p:cNvPr id="38" name="Rounded Rectangle 37">
            <a:extLst>
              <a:ext uri="{FF2B5EF4-FFF2-40B4-BE49-F238E27FC236}">
                <a16:creationId xmlns:a16="http://schemas.microsoft.com/office/drawing/2014/main" id="{7218F115-B765-1638-FC21-365FD839B4E0}"/>
              </a:ext>
            </a:extLst>
          </p:cNvPr>
          <p:cNvSpPr/>
          <p:nvPr/>
        </p:nvSpPr>
        <p:spPr>
          <a:xfrm>
            <a:off x="7025327" y="667336"/>
            <a:ext cx="1987295" cy="753187"/>
          </a:xfrm>
          <a:prstGeom prst="roundRect">
            <a:avLst/>
          </a:prstGeom>
          <a:noFill/>
          <a:ln w="254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9" name="Straight Connector 38">
            <a:extLst>
              <a:ext uri="{FF2B5EF4-FFF2-40B4-BE49-F238E27FC236}">
                <a16:creationId xmlns:a16="http://schemas.microsoft.com/office/drawing/2014/main" id="{71FAB7F2-9659-913C-9123-46F1E948A529}"/>
              </a:ext>
            </a:extLst>
          </p:cNvPr>
          <p:cNvCxnSpPr>
            <a:cxnSpLocks/>
            <a:stCxn id="38" idx="2"/>
          </p:cNvCxnSpPr>
          <p:nvPr/>
        </p:nvCxnSpPr>
        <p:spPr>
          <a:xfrm>
            <a:off x="8018975" y="1420523"/>
            <a:ext cx="0" cy="1617095"/>
          </a:xfrm>
          <a:prstGeom prst="line">
            <a:avLst/>
          </a:prstGeom>
          <a:ln w="25400"/>
        </p:spPr>
        <p:style>
          <a:lnRef idx="2">
            <a:schemeClr val="accent1"/>
          </a:lnRef>
          <a:fillRef idx="0">
            <a:schemeClr val="accent1"/>
          </a:fillRef>
          <a:effectRef idx="1">
            <a:schemeClr val="accent1"/>
          </a:effectRef>
          <a:fontRef idx="minor">
            <a:schemeClr val="tx1"/>
          </a:fontRef>
        </p:style>
      </p:cxnSp>
      <p:grpSp>
        <p:nvGrpSpPr>
          <p:cNvPr id="40" name="Group 39">
            <a:extLst>
              <a:ext uri="{FF2B5EF4-FFF2-40B4-BE49-F238E27FC236}">
                <a16:creationId xmlns:a16="http://schemas.microsoft.com/office/drawing/2014/main" id="{26B4D8AF-A29A-DCBE-6E19-86A3267399CF}"/>
              </a:ext>
            </a:extLst>
          </p:cNvPr>
          <p:cNvGrpSpPr/>
          <p:nvPr/>
        </p:nvGrpSpPr>
        <p:grpSpPr>
          <a:xfrm>
            <a:off x="9012622" y="1802581"/>
            <a:ext cx="2022537" cy="1269992"/>
            <a:chOff x="1730897" y="1216525"/>
            <a:chExt cx="1543212" cy="1717234"/>
          </a:xfrm>
        </p:grpSpPr>
        <p:sp>
          <p:nvSpPr>
            <p:cNvPr id="41" name="Rounded Rectangle 40">
              <a:extLst>
                <a:ext uri="{FF2B5EF4-FFF2-40B4-BE49-F238E27FC236}">
                  <a16:creationId xmlns:a16="http://schemas.microsoft.com/office/drawing/2014/main" id="{B7FFA0C5-59D9-3F39-6198-EFA7BF059110}"/>
                </a:ext>
              </a:extLst>
            </p:cNvPr>
            <p:cNvSpPr/>
            <p:nvPr/>
          </p:nvSpPr>
          <p:spPr>
            <a:xfrm>
              <a:off x="1730897" y="1216525"/>
              <a:ext cx="1543212" cy="964047"/>
            </a:xfrm>
            <a:prstGeom prst="roundRect">
              <a:avLst/>
            </a:prstGeom>
            <a:noFill/>
            <a:ln w="254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2" name="Straight Connector 41">
              <a:extLst>
                <a:ext uri="{FF2B5EF4-FFF2-40B4-BE49-F238E27FC236}">
                  <a16:creationId xmlns:a16="http://schemas.microsoft.com/office/drawing/2014/main" id="{97BD4023-1DA1-1640-CE58-86DEF967E439}"/>
                </a:ext>
              </a:extLst>
            </p:cNvPr>
            <p:cNvCxnSpPr>
              <a:cxnSpLocks/>
              <a:stCxn id="41" idx="2"/>
            </p:cNvCxnSpPr>
            <p:nvPr/>
          </p:nvCxnSpPr>
          <p:spPr>
            <a:xfrm>
              <a:off x="2502503" y="2180572"/>
              <a:ext cx="0" cy="753187"/>
            </a:xfrm>
            <a:prstGeom prst="line">
              <a:avLst/>
            </a:prstGeom>
            <a:ln w="25400"/>
          </p:spPr>
          <p:style>
            <a:lnRef idx="2">
              <a:schemeClr val="accent1"/>
            </a:lnRef>
            <a:fillRef idx="0">
              <a:schemeClr val="accent1"/>
            </a:fillRef>
            <a:effectRef idx="1">
              <a:schemeClr val="accent1"/>
            </a:effectRef>
            <a:fontRef idx="minor">
              <a:schemeClr val="tx1"/>
            </a:fontRef>
          </p:style>
        </p:cxnSp>
      </p:grpSp>
      <p:cxnSp>
        <p:nvCxnSpPr>
          <p:cNvPr id="48" name="Straight Arrow Connector 47">
            <a:extLst>
              <a:ext uri="{FF2B5EF4-FFF2-40B4-BE49-F238E27FC236}">
                <a16:creationId xmlns:a16="http://schemas.microsoft.com/office/drawing/2014/main" id="{D5A0085E-9376-A9D7-34F0-62B852853670}"/>
              </a:ext>
            </a:extLst>
          </p:cNvPr>
          <p:cNvCxnSpPr>
            <a:cxnSpLocks/>
          </p:cNvCxnSpPr>
          <p:nvPr/>
        </p:nvCxnSpPr>
        <p:spPr>
          <a:xfrm>
            <a:off x="14668" y="4418300"/>
            <a:ext cx="12075732" cy="0"/>
          </a:xfrm>
          <a:prstGeom prst="straightConnector1">
            <a:avLst/>
          </a:prstGeom>
          <a:ln w="358775">
            <a:solidFill>
              <a:schemeClr val="accent5">
                <a:lumMod val="75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65" name="TextBox 64">
            <a:extLst>
              <a:ext uri="{FF2B5EF4-FFF2-40B4-BE49-F238E27FC236}">
                <a16:creationId xmlns:a16="http://schemas.microsoft.com/office/drawing/2014/main" id="{137F8B29-0608-71E1-5ACC-20A58F022417}"/>
              </a:ext>
            </a:extLst>
          </p:cNvPr>
          <p:cNvSpPr txBox="1"/>
          <p:nvPr/>
        </p:nvSpPr>
        <p:spPr>
          <a:xfrm>
            <a:off x="497577" y="5489169"/>
            <a:ext cx="628698" cy="276999"/>
          </a:xfrm>
          <a:prstGeom prst="rect">
            <a:avLst/>
          </a:prstGeom>
          <a:noFill/>
        </p:spPr>
        <p:txBody>
          <a:bodyPr wrap="none" rtlCol="0">
            <a:spAutoFit/>
          </a:bodyPr>
          <a:lstStyle/>
          <a:p>
            <a:pPr algn="ctr"/>
            <a:r>
              <a:rPr lang="en-US" sz="1200" dirty="0"/>
              <a:t>UMOD</a:t>
            </a:r>
          </a:p>
        </p:txBody>
      </p:sp>
      <p:sp>
        <p:nvSpPr>
          <p:cNvPr id="66" name="TextBox 65">
            <a:extLst>
              <a:ext uri="{FF2B5EF4-FFF2-40B4-BE49-F238E27FC236}">
                <a16:creationId xmlns:a16="http://schemas.microsoft.com/office/drawing/2014/main" id="{1AA9645E-0EB0-673D-3296-4F2A36470D34}"/>
              </a:ext>
            </a:extLst>
          </p:cNvPr>
          <p:cNvSpPr txBox="1"/>
          <p:nvPr/>
        </p:nvSpPr>
        <p:spPr>
          <a:xfrm>
            <a:off x="3527040" y="5549030"/>
            <a:ext cx="471604" cy="276999"/>
          </a:xfrm>
          <a:prstGeom prst="rect">
            <a:avLst/>
          </a:prstGeom>
          <a:noFill/>
        </p:spPr>
        <p:txBody>
          <a:bodyPr wrap="none" rtlCol="0">
            <a:spAutoFit/>
          </a:bodyPr>
          <a:lstStyle/>
          <a:p>
            <a:pPr algn="ctr"/>
            <a:r>
              <a:rPr lang="en-US" sz="1200" dirty="0"/>
              <a:t>REN</a:t>
            </a:r>
          </a:p>
        </p:txBody>
      </p:sp>
      <p:sp>
        <p:nvSpPr>
          <p:cNvPr id="67" name="TextBox 66">
            <a:extLst>
              <a:ext uri="{FF2B5EF4-FFF2-40B4-BE49-F238E27FC236}">
                <a16:creationId xmlns:a16="http://schemas.microsoft.com/office/drawing/2014/main" id="{B13914BF-36A6-E658-524A-0218C9E190FB}"/>
              </a:ext>
            </a:extLst>
          </p:cNvPr>
          <p:cNvSpPr txBox="1"/>
          <p:nvPr/>
        </p:nvSpPr>
        <p:spPr>
          <a:xfrm>
            <a:off x="4450115" y="5564340"/>
            <a:ext cx="598241" cy="276999"/>
          </a:xfrm>
          <a:prstGeom prst="rect">
            <a:avLst/>
          </a:prstGeom>
          <a:noFill/>
        </p:spPr>
        <p:txBody>
          <a:bodyPr wrap="none" rtlCol="0">
            <a:spAutoFit/>
          </a:bodyPr>
          <a:lstStyle/>
          <a:p>
            <a:pPr algn="ctr"/>
            <a:r>
              <a:rPr lang="en-US" sz="1200" dirty="0"/>
              <a:t>MUC1</a:t>
            </a:r>
          </a:p>
        </p:txBody>
      </p:sp>
      <p:sp>
        <p:nvSpPr>
          <p:cNvPr id="68" name="TextBox 67">
            <a:extLst>
              <a:ext uri="{FF2B5EF4-FFF2-40B4-BE49-F238E27FC236}">
                <a16:creationId xmlns:a16="http://schemas.microsoft.com/office/drawing/2014/main" id="{E8C807FA-E0B9-AAD8-00E6-811C3BDEF270}"/>
              </a:ext>
            </a:extLst>
          </p:cNvPr>
          <p:cNvSpPr txBox="1"/>
          <p:nvPr/>
        </p:nvSpPr>
        <p:spPr>
          <a:xfrm>
            <a:off x="6096000" y="6094685"/>
            <a:ext cx="639920" cy="276999"/>
          </a:xfrm>
          <a:prstGeom prst="rect">
            <a:avLst/>
          </a:prstGeom>
          <a:noFill/>
        </p:spPr>
        <p:txBody>
          <a:bodyPr wrap="none" rtlCol="0">
            <a:spAutoFit/>
          </a:bodyPr>
          <a:lstStyle/>
          <a:p>
            <a:pPr algn="ctr"/>
            <a:r>
              <a:rPr lang="en-US" sz="1200" dirty="0"/>
              <a:t>KDIGO</a:t>
            </a:r>
          </a:p>
        </p:txBody>
      </p:sp>
      <p:sp>
        <p:nvSpPr>
          <p:cNvPr id="69" name="TextBox 68">
            <a:extLst>
              <a:ext uri="{FF2B5EF4-FFF2-40B4-BE49-F238E27FC236}">
                <a16:creationId xmlns:a16="http://schemas.microsoft.com/office/drawing/2014/main" id="{B07F9BBE-2C99-8901-FD86-E3F99BC96801}"/>
              </a:ext>
            </a:extLst>
          </p:cNvPr>
          <p:cNvSpPr txBox="1"/>
          <p:nvPr/>
        </p:nvSpPr>
        <p:spPr>
          <a:xfrm>
            <a:off x="7441152" y="5519994"/>
            <a:ext cx="801694" cy="276999"/>
          </a:xfrm>
          <a:prstGeom prst="rect">
            <a:avLst/>
          </a:prstGeom>
          <a:noFill/>
        </p:spPr>
        <p:txBody>
          <a:bodyPr wrap="none" rtlCol="0">
            <a:spAutoFit/>
          </a:bodyPr>
          <a:lstStyle/>
          <a:p>
            <a:pPr algn="ctr"/>
            <a:r>
              <a:rPr lang="en-US" sz="1200" dirty="0"/>
              <a:t>DNAJB11</a:t>
            </a:r>
          </a:p>
        </p:txBody>
      </p:sp>
      <p:sp>
        <p:nvSpPr>
          <p:cNvPr id="70" name="TextBox 69">
            <a:extLst>
              <a:ext uri="{FF2B5EF4-FFF2-40B4-BE49-F238E27FC236}">
                <a16:creationId xmlns:a16="http://schemas.microsoft.com/office/drawing/2014/main" id="{EFBDA74C-B3E7-6D46-D236-37999607EB3A}"/>
              </a:ext>
            </a:extLst>
          </p:cNvPr>
          <p:cNvSpPr txBox="1"/>
          <p:nvPr/>
        </p:nvSpPr>
        <p:spPr>
          <a:xfrm>
            <a:off x="8576671" y="5519994"/>
            <a:ext cx="646460" cy="276999"/>
          </a:xfrm>
          <a:prstGeom prst="rect">
            <a:avLst/>
          </a:prstGeom>
          <a:noFill/>
        </p:spPr>
        <p:txBody>
          <a:bodyPr wrap="none" rtlCol="0">
            <a:spAutoFit/>
          </a:bodyPr>
          <a:lstStyle/>
          <a:p>
            <a:pPr algn="ctr"/>
            <a:r>
              <a:rPr lang="en-US" sz="1200" dirty="0"/>
              <a:t>APOA4</a:t>
            </a:r>
          </a:p>
        </p:txBody>
      </p:sp>
      <p:sp>
        <p:nvSpPr>
          <p:cNvPr id="71" name="TextBox 70">
            <a:extLst>
              <a:ext uri="{FF2B5EF4-FFF2-40B4-BE49-F238E27FC236}">
                <a16:creationId xmlns:a16="http://schemas.microsoft.com/office/drawing/2014/main" id="{D6118B8B-4FF9-548B-D50D-5FDE639285F1}"/>
              </a:ext>
            </a:extLst>
          </p:cNvPr>
          <p:cNvSpPr txBox="1"/>
          <p:nvPr/>
        </p:nvSpPr>
        <p:spPr>
          <a:xfrm>
            <a:off x="1468507" y="5490841"/>
            <a:ext cx="923073" cy="276999"/>
          </a:xfrm>
          <a:prstGeom prst="rect">
            <a:avLst/>
          </a:prstGeom>
          <a:noFill/>
        </p:spPr>
        <p:txBody>
          <a:bodyPr wrap="none" rtlCol="0">
            <a:spAutoFit/>
          </a:bodyPr>
          <a:lstStyle/>
          <a:p>
            <a:pPr algn="ctr"/>
            <a:r>
              <a:rPr lang="en-US" sz="1200" dirty="0"/>
              <a:t>HNF1-Beta</a:t>
            </a:r>
          </a:p>
        </p:txBody>
      </p:sp>
      <p:grpSp>
        <p:nvGrpSpPr>
          <p:cNvPr id="74" name="Group 73">
            <a:extLst>
              <a:ext uri="{FF2B5EF4-FFF2-40B4-BE49-F238E27FC236}">
                <a16:creationId xmlns:a16="http://schemas.microsoft.com/office/drawing/2014/main" id="{3E0599AA-09DE-9B6D-C890-A4238136BAFA}"/>
              </a:ext>
            </a:extLst>
          </p:cNvPr>
          <p:cNvGrpSpPr/>
          <p:nvPr/>
        </p:nvGrpSpPr>
        <p:grpSpPr>
          <a:xfrm>
            <a:off x="1468507" y="4592001"/>
            <a:ext cx="923074" cy="1312659"/>
            <a:chOff x="359625" y="4592001"/>
            <a:chExt cx="923074" cy="1312659"/>
          </a:xfrm>
        </p:grpSpPr>
        <p:sp>
          <p:nvSpPr>
            <p:cNvPr id="75" name="Rounded Rectangle 74">
              <a:extLst>
                <a:ext uri="{FF2B5EF4-FFF2-40B4-BE49-F238E27FC236}">
                  <a16:creationId xmlns:a16="http://schemas.microsoft.com/office/drawing/2014/main" id="{D8BC6449-A5A5-C996-91AB-AC63A77D81B4}"/>
                </a:ext>
              </a:extLst>
            </p:cNvPr>
            <p:cNvSpPr/>
            <p:nvPr/>
          </p:nvSpPr>
          <p:spPr>
            <a:xfrm rot="10800000">
              <a:off x="359625" y="5345183"/>
              <a:ext cx="923074" cy="559477"/>
            </a:xfrm>
            <a:prstGeom prst="roundRect">
              <a:avLst/>
            </a:prstGeom>
            <a:noFill/>
            <a:ln w="25400">
              <a:solidFill>
                <a:schemeClr val="accent5">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6" name="Straight Connector 75">
              <a:extLst>
                <a:ext uri="{FF2B5EF4-FFF2-40B4-BE49-F238E27FC236}">
                  <a16:creationId xmlns:a16="http://schemas.microsoft.com/office/drawing/2014/main" id="{00C4E8CC-016D-343D-5981-C5B8CEAB1763}"/>
                </a:ext>
              </a:extLst>
            </p:cNvPr>
            <p:cNvCxnSpPr>
              <a:cxnSpLocks/>
              <a:stCxn id="75" idx="2"/>
            </p:cNvCxnSpPr>
            <p:nvPr/>
          </p:nvCxnSpPr>
          <p:spPr>
            <a:xfrm flipV="1">
              <a:off x="821162" y="4592001"/>
              <a:ext cx="10067" cy="753182"/>
            </a:xfrm>
            <a:prstGeom prst="line">
              <a:avLst/>
            </a:prstGeom>
            <a:ln w="25400">
              <a:solidFill>
                <a:schemeClr val="accent5">
                  <a:lumMod val="75000"/>
                </a:schemeClr>
              </a:solidFill>
            </a:ln>
          </p:spPr>
          <p:style>
            <a:lnRef idx="2">
              <a:schemeClr val="accent1"/>
            </a:lnRef>
            <a:fillRef idx="0">
              <a:schemeClr val="accent1"/>
            </a:fillRef>
            <a:effectRef idx="1">
              <a:schemeClr val="accent1"/>
            </a:effectRef>
            <a:fontRef idx="minor">
              <a:schemeClr val="tx1"/>
            </a:fontRef>
          </p:style>
        </p:cxnSp>
      </p:grpSp>
      <p:grpSp>
        <p:nvGrpSpPr>
          <p:cNvPr id="77" name="Group 76">
            <a:extLst>
              <a:ext uri="{FF2B5EF4-FFF2-40B4-BE49-F238E27FC236}">
                <a16:creationId xmlns:a16="http://schemas.microsoft.com/office/drawing/2014/main" id="{A3E6BAD1-3A8B-4FDA-9C24-C9B473A422FB}"/>
              </a:ext>
            </a:extLst>
          </p:cNvPr>
          <p:cNvGrpSpPr/>
          <p:nvPr/>
        </p:nvGrpSpPr>
        <p:grpSpPr>
          <a:xfrm>
            <a:off x="3315276" y="4625573"/>
            <a:ext cx="923074" cy="1312659"/>
            <a:chOff x="359625" y="4592001"/>
            <a:chExt cx="923074" cy="1312659"/>
          </a:xfrm>
        </p:grpSpPr>
        <p:sp>
          <p:nvSpPr>
            <p:cNvPr id="78" name="Rounded Rectangle 77">
              <a:extLst>
                <a:ext uri="{FF2B5EF4-FFF2-40B4-BE49-F238E27FC236}">
                  <a16:creationId xmlns:a16="http://schemas.microsoft.com/office/drawing/2014/main" id="{13B5D181-177B-C455-9C79-55B4718AEBBA}"/>
                </a:ext>
              </a:extLst>
            </p:cNvPr>
            <p:cNvSpPr/>
            <p:nvPr/>
          </p:nvSpPr>
          <p:spPr>
            <a:xfrm rot="10800000">
              <a:off x="359625" y="5345183"/>
              <a:ext cx="923074" cy="559477"/>
            </a:xfrm>
            <a:prstGeom prst="roundRect">
              <a:avLst/>
            </a:prstGeom>
            <a:noFill/>
            <a:ln w="25400">
              <a:solidFill>
                <a:schemeClr val="accent5">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9" name="Straight Connector 78">
              <a:extLst>
                <a:ext uri="{FF2B5EF4-FFF2-40B4-BE49-F238E27FC236}">
                  <a16:creationId xmlns:a16="http://schemas.microsoft.com/office/drawing/2014/main" id="{3C7CAAE5-585F-ACA4-7716-1B1D978FD8E7}"/>
                </a:ext>
              </a:extLst>
            </p:cNvPr>
            <p:cNvCxnSpPr>
              <a:cxnSpLocks/>
              <a:stCxn id="78" idx="2"/>
            </p:cNvCxnSpPr>
            <p:nvPr/>
          </p:nvCxnSpPr>
          <p:spPr>
            <a:xfrm flipV="1">
              <a:off x="821162" y="4592001"/>
              <a:ext cx="10067" cy="753182"/>
            </a:xfrm>
            <a:prstGeom prst="line">
              <a:avLst/>
            </a:prstGeom>
            <a:ln w="25400">
              <a:solidFill>
                <a:schemeClr val="accent5">
                  <a:lumMod val="75000"/>
                </a:schemeClr>
              </a:solidFill>
            </a:ln>
          </p:spPr>
          <p:style>
            <a:lnRef idx="2">
              <a:schemeClr val="accent1"/>
            </a:lnRef>
            <a:fillRef idx="0">
              <a:schemeClr val="accent1"/>
            </a:fillRef>
            <a:effectRef idx="1">
              <a:schemeClr val="accent1"/>
            </a:effectRef>
            <a:fontRef idx="minor">
              <a:schemeClr val="tx1"/>
            </a:fontRef>
          </p:style>
        </p:cxnSp>
      </p:grpSp>
      <p:grpSp>
        <p:nvGrpSpPr>
          <p:cNvPr id="80" name="Group 79">
            <a:extLst>
              <a:ext uri="{FF2B5EF4-FFF2-40B4-BE49-F238E27FC236}">
                <a16:creationId xmlns:a16="http://schemas.microsoft.com/office/drawing/2014/main" id="{34391B3F-1E82-5128-6CBB-CE5B028832DD}"/>
              </a:ext>
            </a:extLst>
          </p:cNvPr>
          <p:cNvGrpSpPr/>
          <p:nvPr/>
        </p:nvGrpSpPr>
        <p:grpSpPr>
          <a:xfrm>
            <a:off x="4306682" y="4628465"/>
            <a:ext cx="923074" cy="1312659"/>
            <a:chOff x="359625" y="4592001"/>
            <a:chExt cx="923074" cy="1312659"/>
          </a:xfrm>
        </p:grpSpPr>
        <p:sp>
          <p:nvSpPr>
            <p:cNvPr id="81" name="Rounded Rectangle 80">
              <a:extLst>
                <a:ext uri="{FF2B5EF4-FFF2-40B4-BE49-F238E27FC236}">
                  <a16:creationId xmlns:a16="http://schemas.microsoft.com/office/drawing/2014/main" id="{C5AC898A-002A-4E47-BF0B-EB69A4D6899F}"/>
                </a:ext>
              </a:extLst>
            </p:cNvPr>
            <p:cNvSpPr/>
            <p:nvPr/>
          </p:nvSpPr>
          <p:spPr>
            <a:xfrm rot="10800000">
              <a:off x="359625" y="5345183"/>
              <a:ext cx="923074" cy="559477"/>
            </a:xfrm>
            <a:prstGeom prst="roundRect">
              <a:avLst/>
            </a:prstGeom>
            <a:noFill/>
            <a:ln w="25400">
              <a:solidFill>
                <a:schemeClr val="accent5">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2" name="Straight Connector 81">
              <a:extLst>
                <a:ext uri="{FF2B5EF4-FFF2-40B4-BE49-F238E27FC236}">
                  <a16:creationId xmlns:a16="http://schemas.microsoft.com/office/drawing/2014/main" id="{56E2CF02-390F-37A0-0238-5AD18DFA90A8}"/>
                </a:ext>
              </a:extLst>
            </p:cNvPr>
            <p:cNvCxnSpPr>
              <a:cxnSpLocks/>
              <a:stCxn id="81" idx="2"/>
            </p:cNvCxnSpPr>
            <p:nvPr/>
          </p:nvCxnSpPr>
          <p:spPr>
            <a:xfrm flipV="1">
              <a:off x="821162" y="4592001"/>
              <a:ext cx="10067" cy="753182"/>
            </a:xfrm>
            <a:prstGeom prst="line">
              <a:avLst/>
            </a:prstGeom>
            <a:ln w="25400">
              <a:solidFill>
                <a:schemeClr val="accent5">
                  <a:lumMod val="75000"/>
                </a:schemeClr>
              </a:solidFill>
            </a:ln>
          </p:spPr>
          <p:style>
            <a:lnRef idx="2">
              <a:schemeClr val="accent1"/>
            </a:lnRef>
            <a:fillRef idx="0">
              <a:schemeClr val="accent1"/>
            </a:fillRef>
            <a:effectRef idx="1">
              <a:schemeClr val="accent1"/>
            </a:effectRef>
            <a:fontRef idx="minor">
              <a:schemeClr val="tx1"/>
            </a:fontRef>
          </p:style>
        </p:cxnSp>
      </p:grpSp>
      <p:grpSp>
        <p:nvGrpSpPr>
          <p:cNvPr id="83" name="Group 82">
            <a:extLst>
              <a:ext uri="{FF2B5EF4-FFF2-40B4-BE49-F238E27FC236}">
                <a16:creationId xmlns:a16="http://schemas.microsoft.com/office/drawing/2014/main" id="{0A3F3235-8349-2B4A-E817-71F56DC8207A}"/>
              </a:ext>
            </a:extLst>
          </p:cNvPr>
          <p:cNvGrpSpPr/>
          <p:nvPr/>
        </p:nvGrpSpPr>
        <p:grpSpPr>
          <a:xfrm>
            <a:off x="7375578" y="4592001"/>
            <a:ext cx="923074" cy="1312659"/>
            <a:chOff x="359625" y="4592001"/>
            <a:chExt cx="923074" cy="1312659"/>
          </a:xfrm>
        </p:grpSpPr>
        <p:sp>
          <p:nvSpPr>
            <p:cNvPr id="84" name="Rounded Rectangle 83">
              <a:extLst>
                <a:ext uri="{FF2B5EF4-FFF2-40B4-BE49-F238E27FC236}">
                  <a16:creationId xmlns:a16="http://schemas.microsoft.com/office/drawing/2014/main" id="{9600E9D3-80F0-6055-98B4-B93A7DBEF250}"/>
                </a:ext>
              </a:extLst>
            </p:cNvPr>
            <p:cNvSpPr/>
            <p:nvPr/>
          </p:nvSpPr>
          <p:spPr>
            <a:xfrm rot="10800000">
              <a:off x="359625" y="5345183"/>
              <a:ext cx="923074" cy="559477"/>
            </a:xfrm>
            <a:prstGeom prst="roundRect">
              <a:avLst/>
            </a:prstGeom>
            <a:noFill/>
            <a:ln w="25400">
              <a:solidFill>
                <a:schemeClr val="accent5">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5" name="Straight Connector 84">
              <a:extLst>
                <a:ext uri="{FF2B5EF4-FFF2-40B4-BE49-F238E27FC236}">
                  <a16:creationId xmlns:a16="http://schemas.microsoft.com/office/drawing/2014/main" id="{18D12B27-232C-7352-1F22-64D180E55C3C}"/>
                </a:ext>
              </a:extLst>
            </p:cNvPr>
            <p:cNvCxnSpPr>
              <a:cxnSpLocks/>
              <a:stCxn id="84" idx="2"/>
            </p:cNvCxnSpPr>
            <p:nvPr/>
          </p:nvCxnSpPr>
          <p:spPr>
            <a:xfrm flipV="1">
              <a:off x="821162" y="4592001"/>
              <a:ext cx="10067" cy="753182"/>
            </a:xfrm>
            <a:prstGeom prst="line">
              <a:avLst/>
            </a:prstGeom>
            <a:ln w="25400">
              <a:solidFill>
                <a:schemeClr val="accent5">
                  <a:lumMod val="75000"/>
                </a:schemeClr>
              </a:solidFill>
            </a:ln>
          </p:spPr>
          <p:style>
            <a:lnRef idx="2">
              <a:schemeClr val="accent1"/>
            </a:lnRef>
            <a:fillRef idx="0">
              <a:schemeClr val="accent1"/>
            </a:fillRef>
            <a:effectRef idx="1">
              <a:schemeClr val="accent1"/>
            </a:effectRef>
            <a:fontRef idx="minor">
              <a:schemeClr val="tx1"/>
            </a:fontRef>
          </p:style>
        </p:cxnSp>
      </p:grpSp>
      <p:grpSp>
        <p:nvGrpSpPr>
          <p:cNvPr id="86" name="Group 85">
            <a:extLst>
              <a:ext uri="{FF2B5EF4-FFF2-40B4-BE49-F238E27FC236}">
                <a16:creationId xmlns:a16="http://schemas.microsoft.com/office/drawing/2014/main" id="{8B7768BC-CEEC-159B-31C2-14CDD47BD0C0}"/>
              </a:ext>
            </a:extLst>
          </p:cNvPr>
          <p:cNvGrpSpPr/>
          <p:nvPr/>
        </p:nvGrpSpPr>
        <p:grpSpPr>
          <a:xfrm>
            <a:off x="8438364" y="4604701"/>
            <a:ext cx="923074" cy="1312659"/>
            <a:chOff x="359625" y="4592001"/>
            <a:chExt cx="923074" cy="1312659"/>
          </a:xfrm>
        </p:grpSpPr>
        <p:sp>
          <p:nvSpPr>
            <p:cNvPr id="87" name="Rounded Rectangle 86">
              <a:extLst>
                <a:ext uri="{FF2B5EF4-FFF2-40B4-BE49-F238E27FC236}">
                  <a16:creationId xmlns:a16="http://schemas.microsoft.com/office/drawing/2014/main" id="{B699AF6F-3775-05E3-2A57-EFDF79CC0AB6}"/>
                </a:ext>
              </a:extLst>
            </p:cNvPr>
            <p:cNvSpPr/>
            <p:nvPr/>
          </p:nvSpPr>
          <p:spPr>
            <a:xfrm rot="10800000">
              <a:off x="359625" y="5345183"/>
              <a:ext cx="923074" cy="559477"/>
            </a:xfrm>
            <a:prstGeom prst="roundRect">
              <a:avLst/>
            </a:prstGeom>
            <a:noFill/>
            <a:ln w="25400">
              <a:solidFill>
                <a:schemeClr val="accent5">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8" name="Straight Connector 87">
              <a:extLst>
                <a:ext uri="{FF2B5EF4-FFF2-40B4-BE49-F238E27FC236}">
                  <a16:creationId xmlns:a16="http://schemas.microsoft.com/office/drawing/2014/main" id="{0248BFFE-B4A3-228F-7208-9BACEEDB49A0}"/>
                </a:ext>
              </a:extLst>
            </p:cNvPr>
            <p:cNvCxnSpPr>
              <a:cxnSpLocks/>
              <a:stCxn id="87" idx="2"/>
            </p:cNvCxnSpPr>
            <p:nvPr/>
          </p:nvCxnSpPr>
          <p:spPr>
            <a:xfrm flipV="1">
              <a:off x="821162" y="4592001"/>
              <a:ext cx="10067" cy="753182"/>
            </a:xfrm>
            <a:prstGeom prst="line">
              <a:avLst/>
            </a:prstGeom>
            <a:ln w="25400">
              <a:solidFill>
                <a:schemeClr val="accent5">
                  <a:lumMod val="75000"/>
                </a:schemeClr>
              </a:solidFill>
            </a:ln>
          </p:spPr>
          <p:style>
            <a:lnRef idx="2">
              <a:schemeClr val="accent1"/>
            </a:lnRef>
            <a:fillRef idx="0">
              <a:schemeClr val="accent1"/>
            </a:fillRef>
            <a:effectRef idx="1">
              <a:schemeClr val="accent1"/>
            </a:effectRef>
            <a:fontRef idx="minor">
              <a:schemeClr val="tx1"/>
            </a:fontRef>
          </p:style>
        </p:cxnSp>
      </p:grpSp>
      <p:grpSp>
        <p:nvGrpSpPr>
          <p:cNvPr id="89" name="Group 88">
            <a:extLst>
              <a:ext uri="{FF2B5EF4-FFF2-40B4-BE49-F238E27FC236}">
                <a16:creationId xmlns:a16="http://schemas.microsoft.com/office/drawing/2014/main" id="{BB43D56A-96C4-7C2C-CD67-54355E81CD16}"/>
              </a:ext>
            </a:extLst>
          </p:cNvPr>
          <p:cNvGrpSpPr/>
          <p:nvPr/>
        </p:nvGrpSpPr>
        <p:grpSpPr>
          <a:xfrm>
            <a:off x="5647713" y="4582617"/>
            <a:ext cx="1539591" cy="2097579"/>
            <a:chOff x="359625" y="4592001"/>
            <a:chExt cx="923074" cy="1312659"/>
          </a:xfrm>
        </p:grpSpPr>
        <p:sp>
          <p:nvSpPr>
            <p:cNvPr id="90" name="Rounded Rectangle 89">
              <a:extLst>
                <a:ext uri="{FF2B5EF4-FFF2-40B4-BE49-F238E27FC236}">
                  <a16:creationId xmlns:a16="http://schemas.microsoft.com/office/drawing/2014/main" id="{334BF179-A851-D63D-AB58-0806CD1E2864}"/>
                </a:ext>
              </a:extLst>
            </p:cNvPr>
            <p:cNvSpPr/>
            <p:nvPr/>
          </p:nvSpPr>
          <p:spPr>
            <a:xfrm rot="10800000">
              <a:off x="359625" y="5345183"/>
              <a:ext cx="923074" cy="559477"/>
            </a:xfrm>
            <a:prstGeom prst="roundRect">
              <a:avLst/>
            </a:prstGeom>
            <a:noFill/>
            <a:ln w="25400">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1" name="Straight Connector 90">
              <a:extLst>
                <a:ext uri="{FF2B5EF4-FFF2-40B4-BE49-F238E27FC236}">
                  <a16:creationId xmlns:a16="http://schemas.microsoft.com/office/drawing/2014/main" id="{2B8428CA-5CA0-E4BB-400F-4B7476E76999}"/>
                </a:ext>
              </a:extLst>
            </p:cNvPr>
            <p:cNvCxnSpPr>
              <a:cxnSpLocks/>
              <a:stCxn id="90" idx="2"/>
            </p:cNvCxnSpPr>
            <p:nvPr/>
          </p:nvCxnSpPr>
          <p:spPr>
            <a:xfrm flipV="1">
              <a:off x="821162" y="4592001"/>
              <a:ext cx="10067" cy="753182"/>
            </a:xfrm>
            <a:prstGeom prst="line">
              <a:avLst/>
            </a:prstGeom>
            <a:ln w="25400">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grpSp>
      <p:sp>
        <p:nvSpPr>
          <p:cNvPr id="92" name="TextBox 91">
            <a:extLst>
              <a:ext uri="{FF2B5EF4-FFF2-40B4-BE49-F238E27FC236}">
                <a16:creationId xmlns:a16="http://schemas.microsoft.com/office/drawing/2014/main" id="{FCC37822-0647-835E-E0EC-FBA296C94B27}"/>
              </a:ext>
            </a:extLst>
          </p:cNvPr>
          <p:cNvSpPr txBox="1"/>
          <p:nvPr/>
        </p:nvSpPr>
        <p:spPr>
          <a:xfrm>
            <a:off x="3461857" y="4271070"/>
            <a:ext cx="678391" cy="369332"/>
          </a:xfrm>
          <a:prstGeom prst="rect">
            <a:avLst/>
          </a:prstGeom>
          <a:noFill/>
        </p:spPr>
        <p:txBody>
          <a:bodyPr wrap="none" rtlCol="0">
            <a:spAutoFit/>
          </a:bodyPr>
          <a:lstStyle/>
          <a:p>
            <a:r>
              <a:rPr lang="en-US" dirty="0">
                <a:solidFill>
                  <a:schemeClr val="bg1"/>
                </a:solidFill>
              </a:rPr>
              <a:t>2009</a:t>
            </a:r>
          </a:p>
        </p:txBody>
      </p:sp>
      <p:sp>
        <p:nvSpPr>
          <p:cNvPr id="93" name="TextBox 92">
            <a:extLst>
              <a:ext uri="{FF2B5EF4-FFF2-40B4-BE49-F238E27FC236}">
                <a16:creationId xmlns:a16="http://schemas.microsoft.com/office/drawing/2014/main" id="{313EBF86-78D0-A64C-2A92-4B529D35D3FC}"/>
              </a:ext>
            </a:extLst>
          </p:cNvPr>
          <p:cNvSpPr txBox="1"/>
          <p:nvPr/>
        </p:nvSpPr>
        <p:spPr>
          <a:xfrm>
            <a:off x="967293" y="4262785"/>
            <a:ext cx="678391" cy="369332"/>
          </a:xfrm>
          <a:prstGeom prst="rect">
            <a:avLst/>
          </a:prstGeom>
          <a:noFill/>
        </p:spPr>
        <p:txBody>
          <a:bodyPr wrap="none" rtlCol="0">
            <a:spAutoFit/>
          </a:bodyPr>
          <a:lstStyle/>
          <a:p>
            <a:r>
              <a:rPr lang="en-US" dirty="0">
                <a:solidFill>
                  <a:schemeClr val="bg1"/>
                </a:solidFill>
              </a:rPr>
              <a:t>2001</a:t>
            </a:r>
          </a:p>
        </p:txBody>
      </p:sp>
      <p:sp>
        <p:nvSpPr>
          <p:cNvPr id="94" name="TextBox 93">
            <a:extLst>
              <a:ext uri="{FF2B5EF4-FFF2-40B4-BE49-F238E27FC236}">
                <a16:creationId xmlns:a16="http://schemas.microsoft.com/office/drawing/2014/main" id="{7F303CDD-46E7-6790-377A-64932A078512}"/>
              </a:ext>
            </a:extLst>
          </p:cNvPr>
          <p:cNvSpPr txBox="1"/>
          <p:nvPr/>
        </p:nvSpPr>
        <p:spPr>
          <a:xfrm>
            <a:off x="4429022" y="4257070"/>
            <a:ext cx="678391" cy="369332"/>
          </a:xfrm>
          <a:prstGeom prst="rect">
            <a:avLst/>
          </a:prstGeom>
          <a:noFill/>
        </p:spPr>
        <p:txBody>
          <a:bodyPr wrap="none" rtlCol="0">
            <a:spAutoFit/>
          </a:bodyPr>
          <a:lstStyle/>
          <a:p>
            <a:r>
              <a:rPr lang="en-US" dirty="0">
                <a:solidFill>
                  <a:schemeClr val="bg1"/>
                </a:solidFill>
              </a:rPr>
              <a:t>2013</a:t>
            </a:r>
          </a:p>
        </p:txBody>
      </p:sp>
      <p:sp>
        <p:nvSpPr>
          <p:cNvPr id="95" name="TextBox 94">
            <a:extLst>
              <a:ext uri="{FF2B5EF4-FFF2-40B4-BE49-F238E27FC236}">
                <a16:creationId xmlns:a16="http://schemas.microsoft.com/office/drawing/2014/main" id="{0A9B7295-2D9C-8B47-FD0D-AA221CD97740}"/>
              </a:ext>
            </a:extLst>
          </p:cNvPr>
          <p:cNvSpPr txBox="1"/>
          <p:nvPr/>
        </p:nvSpPr>
        <p:spPr>
          <a:xfrm>
            <a:off x="6076764" y="4245828"/>
            <a:ext cx="678391" cy="369332"/>
          </a:xfrm>
          <a:prstGeom prst="rect">
            <a:avLst/>
          </a:prstGeom>
          <a:noFill/>
        </p:spPr>
        <p:txBody>
          <a:bodyPr wrap="none" rtlCol="0">
            <a:spAutoFit/>
          </a:bodyPr>
          <a:lstStyle/>
          <a:p>
            <a:r>
              <a:rPr lang="en-US" dirty="0">
                <a:solidFill>
                  <a:schemeClr val="bg1"/>
                </a:solidFill>
              </a:rPr>
              <a:t>2015</a:t>
            </a:r>
          </a:p>
        </p:txBody>
      </p:sp>
      <p:sp>
        <p:nvSpPr>
          <p:cNvPr id="96" name="TextBox 95">
            <a:extLst>
              <a:ext uri="{FF2B5EF4-FFF2-40B4-BE49-F238E27FC236}">
                <a16:creationId xmlns:a16="http://schemas.microsoft.com/office/drawing/2014/main" id="{1A0C1795-7290-E65A-F7BE-DEB5CB19D1B9}"/>
              </a:ext>
            </a:extLst>
          </p:cNvPr>
          <p:cNvSpPr txBox="1"/>
          <p:nvPr/>
        </p:nvSpPr>
        <p:spPr>
          <a:xfrm>
            <a:off x="7497918" y="4245828"/>
            <a:ext cx="678391" cy="369332"/>
          </a:xfrm>
          <a:prstGeom prst="rect">
            <a:avLst/>
          </a:prstGeom>
          <a:noFill/>
        </p:spPr>
        <p:txBody>
          <a:bodyPr wrap="none" rtlCol="0">
            <a:spAutoFit/>
          </a:bodyPr>
          <a:lstStyle/>
          <a:p>
            <a:r>
              <a:rPr lang="en-US" dirty="0">
                <a:solidFill>
                  <a:schemeClr val="bg1"/>
                </a:solidFill>
              </a:rPr>
              <a:t>2018</a:t>
            </a:r>
          </a:p>
        </p:txBody>
      </p:sp>
      <p:sp>
        <p:nvSpPr>
          <p:cNvPr id="97" name="TextBox 96">
            <a:extLst>
              <a:ext uri="{FF2B5EF4-FFF2-40B4-BE49-F238E27FC236}">
                <a16:creationId xmlns:a16="http://schemas.microsoft.com/office/drawing/2014/main" id="{E18FED2D-8678-A8E0-3D02-ADE62F81B564}"/>
              </a:ext>
            </a:extLst>
          </p:cNvPr>
          <p:cNvSpPr txBox="1"/>
          <p:nvPr/>
        </p:nvSpPr>
        <p:spPr>
          <a:xfrm>
            <a:off x="8528254" y="4222669"/>
            <a:ext cx="678391" cy="369332"/>
          </a:xfrm>
          <a:prstGeom prst="rect">
            <a:avLst/>
          </a:prstGeom>
          <a:noFill/>
        </p:spPr>
        <p:txBody>
          <a:bodyPr wrap="none" rtlCol="0">
            <a:spAutoFit/>
          </a:bodyPr>
          <a:lstStyle/>
          <a:p>
            <a:r>
              <a:rPr lang="en-US" dirty="0">
                <a:solidFill>
                  <a:schemeClr val="bg1"/>
                </a:solidFill>
              </a:rPr>
              <a:t>2024</a:t>
            </a:r>
          </a:p>
        </p:txBody>
      </p:sp>
    </p:spTree>
    <p:extLst>
      <p:ext uri="{BB962C8B-B14F-4D97-AF65-F5344CB8AC3E}">
        <p14:creationId xmlns:p14="http://schemas.microsoft.com/office/powerpoint/2010/main" val="35986225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2C847F-6092-BBFB-EABB-63D871AD1966}"/>
              </a:ext>
            </a:extLst>
          </p:cNvPr>
          <p:cNvSpPr>
            <a:spLocks noGrp="1"/>
          </p:cNvSpPr>
          <p:nvPr>
            <p:ph type="title"/>
          </p:nvPr>
        </p:nvSpPr>
        <p:spPr/>
        <p:txBody>
          <a:bodyPr/>
          <a:lstStyle/>
          <a:p>
            <a:endParaRPr lang="en-US"/>
          </a:p>
        </p:txBody>
      </p:sp>
      <p:pic>
        <p:nvPicPr>
          <p:cNvPr id="5" name="Content Placeholder 4" descr="A person in a military uniform&#10;&#10;AI-generated content may be incorrect.">
            <a:extLst>
              <a:ext uri="{FF2B5EF4-FFF2-40B4-BE49-F238E27FC236}">
                <a16:creationId xmlns:a16="http://schemas.microsoft.com/office/drawing/2014/main" id="{22FE5D32-81F6-A3C8-C923-7A46777C0C48}"/>
              </a:ext>
            </a:extLst>
          </p:cNvPr>
          <p:cNvPicPr>
            <a:picLocks noGrp="1" noChangeAspect="1"/>
          </p:cNvPicPr>
          <p:nvPr>
            <p:ph idx="1"/>
          </p:nvPr>
        </p:nvPicPr>
        <p:blipFill>
          <a:blip r:embed="rId2"/>
          <a:stretch>
            <a:fillRect/>
          </a:stretch>
        </p:blipFill>
        <p:spPr>
          <a:xfrm>
            <a:off x="9112511" y="4353058"/>
            <a:ext cx="1529731" cy="1917005"/>
          </a:xfrm>
        </p:spPr>
      </p:pic>
    </p:spTree>
    <p:extLst>
      <p:ext uri="{BB962C8B-B14F-4D97-AF65-F5344CB8AC3E}">
        <p14:creationId xmlns:p14="http://schemas.microsoft.com/office/powerpoint/2010/main" val="118385609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BEB793-70D5-2BE5-EB92-02985E62BED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5123BDC-BD15-E00E-B597-BB7D92B8FCB7}"/>
              </a:ext>
            </a:extLst>
          </p:cNvPr>
          <p:cNvSpPr>
            <a:spLocks noGrp="1"/>
          </p:cNvSpPr>
          <p:nvPr>
            <p:ph type="title"/>
          </p:nvPr>
        </p:nvSpPr>
        <p:spPr/>
        <p:txBody>
          <a:bodyPr/>
          <a:lstStyle/>
          <a:p>
            <a:endParaRPr lang="en-US"/>
          </a:p>
        </p:txBody>
      </p:sp>
      <p:pic>
        <p:nvPicPr>
          <p:cNvPr id="7" name="Picture 6" descr="A group of people's portraits&#10;&#10;AI-generated content may be incorrect.">
            <a:extLst>
              <a:ext uri="{FF2B5EF4-FFF2-40B4-BE49-F238E27FC236}">
                <a16:creationId xmlns:a16="http://schemas.microsoft.com/office/drawing/2014/main" id="{8CDCEACD-AF26-4236-7C31-B09AF04A932A}"/>
              </a:ext>
            </a:extLst>
          </p:cNvPr>
          <p:cNvPicPr>
            <a:picLocks noChangeAspect="1"/>
          </p:cNvPicPr>
          <p:nvPr/>
        </p:nvPicPr>
        <p:blipFill>
          <a:blip r:embed="rId2"/>
          <a:stretch>
            <a:fillRect/>
          </a:stretch>
        </p:blipFill>
        <p:spPr>
          <a:xfrm>
            <a:off x="1549757" y="1317200"/>
            <a:ext cx="9092485" cy="5059527"/>
          </a:xfrm>
          <a:prstGeom prst="rect">
            <a:avLst/>
          </a:prstGeom>
        </p:spPr>
      </p:pic>
      <p:pic>
        <p:nvPicPr>
          <p:cNvPr id="5" name="Content Placeholder 4" descr="A person in a military uniform&#10;&#10;AI-generated content may be incorrect.">
            <a:extLst>
              <a:ext uri="{FF2B5EF4-FFF2-40B4-BE49-F238E27FC236}">
                <a16:creationId xmlns:a16="http://schemas.microsoft.com/office/drawing/2014/main" id="{6A16BC80-C9B4-A175-201C-489147AC2251}"/>
              </a:ext>
            </a:extLst>
          </p:cNvPr>
          <p:cNvPicPr>
            <a:picLocks noGrp="1" noChangeAspect="1"/>
          </p:cNvPicPr>
          <p:nvPr>
            <p:ph idx="1"/>
          </p:nvPr>
        </p:nvPicPr>
        <p:blipFill>
          <a:blip r:embed="rId3"/>
          <a:stretch>
            <a:fillRect/>
          </a:stretch>
        </p:blipFill>
        <p:spPr>
          <a:xfrm>
            <a:off x="9112511" y="4353058"/>
            <a:ext cx="1529731" cy="1917005"/>
          </a:xfrm>
        </p:spPr>
      </p:pic>
    </p:spTree>
    <p:extLst>
      <p:ext uri="{BB962C8B-B14F-4D97-AF65-F5344CB8AC3E}">
        <p14:creationId xmlns:p14="http://schemas.microsoft.com/office/powerpoint/2010/main" val="425233743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52F9D9-3999-8C51-936D-9FD64AF6D2F9}"/>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655D4511-0EAA-4887-151F-C3AC5D6EF769}"/>
              </a:ext>
            </a:extLst>
          </p:cNvPr>
          <p:cNvSpPr>
            <a:spLocks noGrp="1"/>
          </p:cNvSpPr>
          <p:nvPr>
            <p:ph idx="1"/>
          </p:nvPr>
        </p:nvSpPr>
        <p:spPr/>
        <p:txBody>
          <a:bodyPr/>
          <a:lstStyle/>
          <a:p>
            <a:r>
              <a:rPr lang="en-US" dirty="0"/>
              <a:t>medullary cystic kidney disease (MCKD)</a:t>
            </a:r>
          </a:p>
          <a:p>
            <a:r>
              <a:rPr lang="en-US" dirty="0"/>
              <a:t>familial juvenile </a:t>
            </a:r>
            <a:r>
              <a:rPr lang="en-US" dirty="0" err="1"/>
              <a:t>hyperuricaemic</a:t>
            </a:r>
            <a:r>
              <a:rPr lang="en-US" dirty="0"/>
              <a:t> nephropathy (FJHN)</a:t>
            </a:r>
          </a:p>
          <a:p>
            <a:r>
              <a:rPr lang="en-US" dirty="0"/>
              <a:t>hereditary interstitial kidney diseases tubulointerstitial nephritis</a:t>
            </a:r>
          </a:p>
          <a:p>
            <a:endParaRPr lang="en-US" dirty="0"/>
          </a:p>
        </p:txBody>
      </p:sp>
    </p:spTree>
    <p:extLst>
      <p:ext uri="{BB962C8B-B14F-4D97-AF65-F5344CB8AC3E}">
        <p14:creationId xmlns:p14="http://schemas.microsoft.com/office/powerpoint/2010/main" val="33089959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2CCD58-7CB5-F29E-66F9-C348D99220F3}"/>
              </a:ext>
            </a:extLst>
          </p:cNvPr>
          <p:cNvSpPr>
            <a:spLocks noGrp="1"/>
          </p:cNvSpPr>
          <p:nvPr>
            <p:ph type="title"/>
          </p:nvPr>
        </p:nvSpPr>
        <p:spPr/>
        <p:txBody>
          <a:bodyPr/>
          <a:lstStyle/>
          <a:p>
            <a:r>
              <a:rPr lang="en-US" dirty="0"/>
              <a:t>Disclosures</a:t>
            </a:r>
          </a:p>
        </p:txBody>
      </p:sp>
      <p:sp>
        <p:nvSpPr>
          <p:cNvPr id="3" name="Content Placeholder 2">
            <a:extLst>
              <a:ext uri="{FF2B5EF4-FFF2-40B4-BE49-F238E27FC236}">
                <a16:creationId xmlns:a16="http://schemas.microsoft.com/office/drawing/2014/main" id="{160BB4FA-7D9B-E6F4-4927-D7EC28C4EED9}"/>
              </a:ext>
            </a:extLst>
          </p:cNvPr>
          <p:cNvSpPr>
            <a:spLocks noGrp="1"/>
          </p:cNvSpPr>
          <p:nvPr>
            <p:ph idx="1"/>
          </p:nvPr>
        </p:nvSpPr>
        <p:spPr/>
        <p:txBody>
          <a:bodyPr/>
          <a:lstStyle/>
          <a:p>
            <a:r>
              <a:rPr lang="en-US" dirty="0"/>
              <a:t>None</a:t>
            </a:r>
          </a:p>
        </p:txBody>
      </p:sp>
    </p:spTree>
    <p:extLst>
      <p:ext uri="{BB962C8B-B14F-4D97-AF65-F5344CB8AC3E}">
        <p14:creationId xmlns:p14="http://schemas.microsoft.com/office/powerpoint/2010/main" val="378469368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07F0F6-6450-B179-CAB1-410E84B8AAD5}"/>
              </a:ext>
            </a:extLst>
          </p:cNvPr>
          <p:cNvSpPr>
            <a:spLocks noGrp="1"/>
          </p:cNvSpPr>
          <p:nvPr>
            <p:ph type="title"/>
          </p:nvPr>
        </p:nvSpPr>
        <p:spPr/>
        <p:txBody>
          <a:bodyPr/>
          <a:lstStyle/>
          <a:p>
            <a:endParaRPr lang="en-US"/>
          </a:p>
        </p:txBody>
      </p:sp>
      <p:pic>
        <p:nvPicPr>
          <p:cNvPr id="5" name="Content Placeholder 4" descr="A close-up of a medical report&#10;&#10;AI-generated content may be incorrect.">
            <a:extLst>
              <a:ext uri="{FF2B5EF4-FFF2-40B4-BE49-F238E27FC236}">
                <a16:creationId xmlns:a16="http://schemas.microsoft.com/office/drawing/2014/main" id="{C85605CB-E4BC-D0E4-B42D-D6FB8E9731A9}"/>
              </a:ext>
            </a:extLst>
          </p:cNvPr>
          <p:cNvPicPr>
            <a:picLocks noGrp="1" noChangeAspect="1"/>
          </p:cNvPicPr>
          <p:nvPr>
            <p:ph idx="1"/>
          </p:nvPr>
        </p:nvPicPr>
        <p:blipFill>
          <a:blip r:embed="rId2"/>
          <a:stretch>
            <a:fillRect/>
          </a:stretch>
        </p:blipFill>
        <p:spPr>
          <a:xfrm>
            <a:off x="371928" y="136525"/>
            <a:ext cx="11448143" cy="6356350"/>
          </a:xfrm>
        </p:spPr>
      </p:pic>
    </p:spTree>
    <p:extLst>
      <p:ext uri="{BB962C8B-B14F-4D97-AF65-F5344CB8AC3E}">
        <p14:creationId xmlns:p14="http://schemas.microsoft.com/office/powerpoint/2010/main" val="187117476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BDB3CC-6818-181F-079A-259EED66C7EB}"/>
              </a:ext>
            </a:extLst>
          </p:cNvPr>
          <p:cNvSpPr>
            <a:spLocks noGrp="1"/>
          </p:cNvSpPr>
          <p:nvPr>
            <p:ph type="title"/>
          </p:nvPr>
        </p:nvSpPr>
        <p:spPr/>
        <p:txBody>
          <a:bodyPr/>
          <a:lstStyle/>
          <a:p>
            <a:r>
              <a:rPr lang="en-US" dirty="0"/>
              <a:t>Genetics</a:t>
            </a:r>
          </a:p>
        </p:txBody>
      </p:sp>
      <p:pic>
        <p:nvPicPr>
          <p:cNvPr id="5" name="Content Placeholder 4" descr="A circular chart with different colored text&#10;&#10;AI-generated content may be incorrect.">
            <a:extLst>
              <a:ext uri="{FF2B5EF4-FFF2-40B4-BE49-F238E27FC236}">
                <a16:creationId xmlns:a16="http://schemas.microsoft.com/office/drawing/2014/main" id="{62B47C62-BF0A-6598-B515-0C884895BF71}"/>
              </a:ext>
            </a:extLst>
          </p:cNvPr>
          <p:cNvPicPr>
            <a:picLocks noGrp="1" noChangeAspect="1"/>
          </p:cNvPicPr>
          <p:nvPr>
            <p:ph idx="1"/>
          </p:nvPr>
        </p:nvPicPr>
        <p:blipFill>
          <a:blip r:embed="rId3"/>
          <a:stretch>
            <a:fillRect/>
          </a:stretch>
        </p:blipFill>
        <p:spPr>
          <a:xfrm>
            <a:off x="3896466" y="1825625"/>
            <a:ext cx="4399067" cy="4351338"/>
          </a:xfrm>
        </p:spPr>
      </p:pic>
      <p:sp>
        <p:nvSpPr>
          <p:cNvPr id="6" name="TextBox 5">
            <a:extLst>
              <a:ext uri="{FF2B5EF4-FFF2-40B4-BE49-F238E27FC236}">
                <a16:creationId xmlns:a16="http://schemas.microsoft.com/office/drawing/2014/main" id="{A33EF824-446C-A4BC-2E21-572995455404}"/>
              </a:ext>
            </a:extLst>
          </p:cNvPr>
          <p:cNvSpPr txBox="1"/>
          <p:nvPr/>
        </p:nvSpPr>
        <p:spPr>
          <a:xfrm>
            <a:off x="8740462" y="6619741"/>
            <a:ext cx="3451538" cy="246221"/>
          </a:xfrm>
          <a:prstGeom prst="rect">
            <a:avLst/>
          </a:prstGeom>
          <a:noFill/>
        </p:spPr>
        <p:txBody>
          <a:bodyPr wrap="square" rtlCol="0">
            <a:spAutoFit/>
          </a:bodyPr>
          <a:lstStyle/>
          <a:p>
            <a:r>
              <a:rPr lang="en-US" sz="1000" dirty="0"/>
              <a:t>Figure 2. Halbritter J, et al., Nephrol Dial Transplant. 2025</a:t>
            </a:r>
          </a:p>
        </p:txBody>
      </p:sp>
    </p:spTree>
    <p:extLst>
      <p:ext uri="{BB962C8B-B14F-4D97-AF65-F5344CB8AC3E}">
        <p14:creationId xmlns:p14="http://schemas.microsoft.com/office/powerpoint/2010/main" val="62793589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5D6426-9CCB-0E17-A36C-DFFDB3EC2808}"/>
              </a:ext>
            </a:extLst>
          </p:cNvPr>
          <p:cNvSpPr>
            <a:spLocks noGrp="1"/>
          </p:cNvSpPr>
          <p:nvPr>
            <p:ph type="title"/>
          </p:nvPr>
        </p:nvSpPr>
        <p:spPr/>
        <p:txBody>
          <a:bodyPr/>
          <a:lstStyle/>
          <a:p>
            <a:r>
              <a:rPr lang="en-US" dirty="0"/>
              <a:t>Phenotypic Heterogeneity</a:t>
            </a:r>
          </a:p>
        </p:txBody>
      </p:sp>
      <p:pic>
        <p:nvPicPr>
          <p:cNvPr id="6" name="Content Placeholder 5">
            <a:extLst>
              <a:ext uri="{FF2B5EF4-FFF2-40B4-BE49-F238E27FC236}">
                <a16:creationId xmlns:a16="http://schemas.microsoft.com/office/drawing/2014/main" id="{10FB011A-2D02-C72D-DD7B-4E182AD60D5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676293" y="1270152"/>
            <a:ext cx="6891453" cy="5225519"/>
          </a:xfrm>
        </p:spPr>
      </p:pic>
      <p:sp>
        <p:nvSpPr>
          <p:cNvPr id="4" name="Slide Number Placeholder 3">
            <a:extLst>
              <a:ext uri="{FF2B5EF4-FFF2-40B4-BE49-F238E27FC236}">
                <a16:creationId xmlns:a16="http://schemas.microsoft.com/office/drawing/2014/main" id="{1180E511-6C9B-6853-6C7B-F47DA0243AA6}"/>
              </a:ext>
            </a:extLst>
          </p:cNvPr>
          <p:cNvSpPr>
            <a:spLocks noGrp="1"/>
          </p:cNvSpPr>
          <p:nvPr>
            <p:ph type="sldNum" sz="quarter" idx="12"/>
          </p:nvPr>
        </p:nvSpPr>
        <p:spPr/>
        <p:txBody>
          <a:bodyPr/>
          <a:lstStyle/>
          <a:p>
            <a:pPr>
              <a:defRPr/>
            </a:pPr>
            <a:fld id="{2D1F5F4B-BEF8-4279-A79D-5D01CEAA138D}" type="slidenum">
              <a:rPr lang="en-US" altLang="en-US" smtClean="0">
                <a:solidFill>
                  <a:srgbClr val="000000"/>
                </a:solidFill>
              </a:rPr>
              <a:pPr>
                <a:defRPr/>
              </a:pPr>
              <a:t>22</a:t>
            </a:fld>
            <a:endParaRPr lang="en-US" altLang="en-US">
              <a:solidFill>
                <a:srgbClr val="000000"/>
              </a:solidFill>
            </a:endParaRPr>
          </a:p>
        </p:txBody>
      </p:sp>
      <p:sp>
        <p:nvSpPr>
          <p:cNvPr id="7" name="TextBox 6">
            <a:extLst>
              <a:ext uri="{FF2B5EF4-FFF2-40B4-BE49-F238E27FC236}">
                <a16:creationId xmlns:a16="http://schemas.microsoft.com/office/drawing/2014/main" id="{BF4B0961-A2D2-94C9-A9D7-56164B552A3B}"/>
              </a:ext>
            </a:extLst>
          </p:cNvPr>
          <p:cNvSpPr txBox="1"/>
          <p:nvPr/>
        </p:nvSpPr>
        <p:spPr>
          <a:xfrm>
            <a:off x="4484020" y="6546696"/>
            <a:ext cx="3223959" cy="276999"/>
          </a:xfrm>
          <a:prstGeom prst="rect">
            <a:avLst/>
          </a:prstGeom>
          <a:noFill/>
        </p:spPr>
        <p:txBody>
          <a:bodyPr wrap="none" rtlCol="0">
            <a:spAutoFit/>
          </a:bodyPr>
          <a:lstStyle/>
          <a:p>
            <a:r>
              <a:rPr lang="en-US" sz="1200" dirty="0" err="1"/>
              <a:t>Groopman</a:t>
            </a:r>
            <a:r>
              <a:rPr lang="en-US" sz="1200" dirty="0"/>
              <a:t>, EE. et al. Nat Rev Nephrol. 2020</a:t>
            </a:r>
          </a:p>
        </p:txBody>
      </p:sp>
    </p:spTree>
    <p:extLst>
      <p:ext uri="{BB962C8B-B14F-4D97-AF65-F5344CB8AC3E}">
        <p14:creationId xmlns:p14="http://schemas.microsoft.com/office/powerpoint/2010/main" val="14900651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AFAE4F-24C3-BEFE-5F99-D87F68036544}"/>
              </a:ext>
            </a:extLst>
          </p:cNvPr>
          <p:cNvSpPr>
            <a:spLocks noGrp="1"/>
          </p:cNvSpPr>
          <p:nvPr>
            <p:ph type="title"/>
          </p:nvPr>
        </p:nvSpPr>
        <p:spPr/>
        <p:txBody>
          <a:bodyPr/>
          <a:lstStyle/>
          <a:p>
            <a:endParaRPr lang="en-US"/>
          </a:p>
        </p:txBody>
      </p:sp>
      <p:pic>
        <p:nvPicPr>
          <p:cNvPr id="6" name="Content Placeholder 5" descr="A diagram of a medical procedure&#10;&#10;AI-generated content may be incorrect.">
            <a:extLst>
              <a:ext uri="{FF2B5EF4-FFF2-40B4-BE49-F238E27FC236}">
                <a16:creationId xmlns:a16="http://schemas.microsoft.com/office/drawing/2014/main" id="{AB7645C5-4D36-A893-7B28-AD83862A18E5}"/>
              </a:ext>
            </a:extLst>
          </p:cNvPr>
          <p:cNvPicPr>
            <a:picLocks noGrp="1" noChangeAspect="1"/>
          </p:cNvPicPr>
          <p:nvPr>
            <p:ph idx="1"/>
          </p:nvPr>
        </p:nvPicPr>
        <p:blipFill>
          <a:blip r:embed="rId3"/>
          <a:stretch>
            <a:fillRect/>
          </a:stretch>
        </p:blipFill>
        <p:spPr>
          <a:xfrm>
            <a:off x="3932931" y="1825625"/>
            <a:ext cx="4326137" cy="4351338"/>
          </a:xfrm>
        </p:spPr>
      </p:pic>
      <p:sp>
        <p:nvSpPr>
          <p:cNvPr id="4" name="TextBox 3">
            <a:extLst>
              <a:ext uri="{FF2B5EF4-FFF2-40B4-BE49-F238E27FC236}">
                <a16:creationId xmlns:a16="http://schemas.microsoft.com/office/drawing/2014/main" id="{4361ACC6-FFB1-CF22-92E0-214B4DF3B78E}"/>
              </a:ext>
            </a:extLst>
          </p:cNvPr>
          <p:cNvSpPr txBox="1"/>
          <p:nvPr/>
        </p:nvSpPr>
        <p:spPr>
          <a:xfrm>
            <a:off x="8740462" y="6619741"/>
            <a:ext cx="3451538" cy="246221"/>
          </a:xfrm>
          <a:prstGeom prst="rect">
            <a:avLst/>
          </a:prstGeom>
          <a:noFill/>
        </p:spPr>
        <p:txBody>
          <a:bodyPr wrap="square" rtlCol="0">
            <a:spAutoFit/>
          </a:bodyPr>
          <a:lstStyle/>
          <a:p>
            <a:r>
              <a:rPr lang="en-US" sz="1000" dirty="0"/>
              <a:t>Figure 2. </a:t>
            </a:r>
            <a:r>
              <a:rPr lang="en-US" sz="1000" dirty="0" err="1"/>
              <a:t>Mabillard</a:t>
            </a:r>
            <a:r>
              <a:rPr lang="en-US" sz="1000" dirty="0"/>
              <a:t> H, et al.. Nephrol Dial Transplant. 2023 </a:t>
            </a:r>
          </a:p>
        </p:txBody>
      </p:sp>
    </p:spTree>
    <p:extLst>
      <p:ext uri="{BB962C8B-B14F-4D97-AF65-F5344CB8AC3E}">
        <p14:creationId xmlns:p14="http://schemas.microsoft.com/office/powerpoint/2010/main" val="189938078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FFB5D8-2658-A56D-C999-4E2067DBA18B}"/>
              </a:ext>
            </a:extLst>
          </p:cNvPr>
          <p:cNvSpPr>
            <a:spLocks noGrp="1"/>
          </p:cNvSpPr>
          <p:nvPr>
            <p:ph type="title"/>
          </p:nvPr>
        </p:nvSpPr>
        <p:spPr/>
        <p:txBody>
          <a:bodyPr/>
          <a:lstStyle/>
          <a:p>
            <a:r>
              <a:rPr lang="en-US" dirty="0"/>
              <a:t>Prevalence</a:t>
            </a:r>
          </a:p>
        </p:txBody>
      </p:sp>
      <p:sp>
        <p:nvSpPr>
          <p:cNvPr id="3" name="Content Placeholder 2">
            <a:extLst>
              <a:ext uri="{FF2B5EF4-FFF2-40B4-BE49-F238E27FC236}">
                <a16:creationId xmlns:a16="http://schemas.microsoft.com/office/drawing/2014/main" id="{075A3B8D-6624-CEBA-B11F-DA884B59A0DB}"/>
              </a:ext>
            </a:extLst>
          </p:cNvPr>
          <p:cNvSpPr>
            <a:spLocks noGrp="1"/>
          </p:cNvSpPr>
          <p:nvPr>
            <p:ph idx="1"/>
          </p:nvPr>
        </p:nvSpPr>
        <p:spPr/>
        <p:txBody>
          <a:bodyPr>
            <a:normAutofit/>
          </a:bodyPr>
          <a:lstStyle/>
          <a:p>
            <a:r>
              <a:rPr lang="en-US" dirty="0"/>
              <a:t>3</a:t>
            </a:r>
            <a:r>
              <a:rPr lang="en-US" baseline="30000" dirty="0"/>
              <a:t>rd</a:t>
            </a:r>
            <a:r>
              <a:rPr lang="en-US" dirty="0"/>
              <a:t> leading genetic cause of kidney disease responsible for 5% of monogenic kidney disease</a:t>
            </a:r>
          </a:p>
          <a:p>
            <a:endParaRPr lang="en-US" dirty="0"/>
          </a:p>
          <a:p>
            <a:r>
              <a:rPr lang="en-US" dirty="0"/>
              <a:t>Minimum prevalence 2.6/million</a:t>
            </a:r>
          </a:p>
          <a:p>
            <a:pPr lvl="1"/>
            <a:r>
              <a:rPr lang="en-US" dirty="0"/>
              <a:t>North Carolina 12/million</a:t>
            </a:r>
          </a:p>
          <a:p>
            <a:pPr lvl="1"/>
            <a:r>
              <a:rPr lang="en-US" dirty="0"/>
              <a:t>Other estimates 3-16/million</a:t>
            </a:r>
          </a:p>
          <a:p>
            <a:r>
              <a:rPr lang="en-US" dirty="0"/>
              <a:t>Comparisons – Goodpasture 1/million and cystinosis 1.6/million</a:t>
            </a:r>
          </a:p>
        </p:txBody>
      </p:sp>
    </p:spTree>
    <p:extLst>
      <p:ext uri="{BB962C8B-B14F-4D97-AF65-F5344CB8AC3E}">
        <p14:creationId xmlns:p14="http://schemas.microsoft.com/office/powerpoint/2010/main" val="245832390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AD1C9C-5467-D48C-1908-55972DCAA4B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9ECED28-2266-CEA1-E799-9BBDEC1F71BC}"/>
              </a:ext>
            </a:extLst>
          </p:cNvPr>
          <p:cNvSpPr>
            <a:spLocks noGrp="1"/>
          </p:cNvSpPr>
          <p:nvPr>
            <p:ph type="title"/>
          </p:nvPr>
        </p:nvSpPr>
        <p:spPr/>
        <p:txBody>
          <a:bodyPr/>
          <a:lstStyle/>
          <a:p>
            <a:endParaRPr lang="en-US"/>
          </a:p>
        </p:txBody>
      </p:sp>
      <p:pic>
        <p:nvPicPr>
          <p:cNvPr id="5" name="Content Placeholder 4" descr="A diagram of a cell&#10;&#10;AI-generated content may be incorrect.">
            <a:extLst>
              <a:ext uri="{FF2B5EF4-FFF2-40B4-BE49-F238E27FC236}">
                <a16:creationId xmlns:a16="http://schemas.microsoft.com/office/drawing/2014/main" id="{AFE56979-9DAD-F698-503A-78D987927B08}"/>
              </a:ext>
            </a:extLst>
          </p:cNvPr>
          <p:cNvPicPr>
            <a:picLocks noGrp="1" noChangeAspect="1"/>
          </p:cNvPicPr>
          <p:nvPr>
            <p:ph idx="1"/>
          </p:nvPr>
        </p:nvPicPr>
        <p:blipFill>
          <a:blip r:embed="rId2"/>
          <a:stretch>
            <a:fillRect/>
          </a:stretch>
        </p:blipFill>
        <p:spPr>
          <a:xfrm>
            <a:off x="3506794" y="388280"/>
            <a:ext cx="5178412" cy="6081439"/>
          </a:xfrm>
        </p:spPr>
      </p:pic>
    </p:spTree>
    <p:extLst>
      <p:ext uri="{BB962C8B-B14F-4D97-AF65-F5344CB8AC3E}">
        <p14:creationId xmlns:p14="http://schemas.microsoft.com/office/powerpoint/2010/main" val="269885303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C08EB3-B053-EAEB-42AA-199E06599C9B}"/>
            </a:ext>
          </a:extLst>
        </p:cNvPr>
        <p:cNvGrpSpPr/>
        <p:nvPr/>
      </p:nvGrpSpPr>
      <p:grpSpPr>
        <a:xfrm>
          <a:off x="0" y="0"/>
          <a:ext cx="0" cy="0"/>
          <a:chOff x="0" y="0"/>
          <a:chExt cx="0" cy="0"/>
        </a:xfrm>
      </p:grpSpPr>
      <p:pic>
        <p:nvPicPr>
          <p:cNvPr id="13" name="Picture 12">
            <a:extLst>
              <a:ext uri="{FF2B5EF4-FFF2-40B4-BE49-F238E27FC236}">
                <a16:creationId xmlns:a16="http://schemas.microsoft.com/office/drawing/2014/main" id="{63B4ACCB-E133-FBB6-FE6A-FD19037CDD00}"/>
              </a:ext>
            </a:extLst>
          </p:cNvPr>
          <p:cNvPicPr>
            <a:picLocks noChangeAspect="1"/>
          </p:cNvPicPr>
          <p:nvPr/>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F0CAB89E-3E0E-A22C-7915-795B46618FE8}"/>
              </a:ext>
            </a:extLst>
          </p:cNvPr>
          <p:cNvSpPr>
            <a:spLocks noGrp="1"/>
          </p:cNvSpPr>
          <p:nvPr>
            <p:ph type="ctrTitle"/>
          </p:nvPr>
        </p:nvSpPr>
        <p:spPr>
          <a:xfrm>
            <a:off x="4109663" y="5630238"/>
            <a:ext cx="8082337" cy="1135294"/>
          </a:xfrm>
        </p:spPr>
        <p:txBody>
          <a:bodyPr>
            <a:normAutofit/>
          </a:bodyPr>
          <a:lstStyle/>
          <a:p>
            <a:r>
              <a:rPr lang="en-US" b="1" dirty="0">
                <a:solidFill>
                  <a:schemeClr val="bg1"/>
                </a:solidFill>
              </a:rPr>
              <a:t>ADTKD-UMOD</a:t>
            </a:r>
          </a:p>
        </p:txBody>
      </p:sp>
    </p:spTree>
    <p:extLst>
      <p:ext uri="{BB962C8B-B14F-4D97-AF65-F5344CB8AC3E}">
        <p14:creationId xmlns:p14="http://schemas.microsoft.com/office/powerpoint/2010/main" val="137039680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398DFA-1241-580D-618B-9B4130AEF35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5CF1F22-D681-2F99-36F3-26F79C5E0FC6}"/>
              </a:ext>
            </a:extLst>
          </p:cNvPr>
          <p:cNvSpPr>
            <a:spLocks noGrp="1"/>
          </p:cNvSpPr>
          <p:nvPr>
            <p:ph type="title"/>
          </p:nvPr>
        </p:nvSpPr>
        <p:spPr/>
        <p:txBody>
          <a:bodyPr/>
          <a:lstStyle/>
          <a:p>
            <a:r>
              <a:rPr lang="en-US" dirty="0"/>
              <a:t>ADTKD-UMOD</a:t>
            </a:r>
          </a:p>
        </p:txBody>
      </p:sp>
      <p:pic>
        <p:nvPicPr>
          <p:cNvPr id="5" name="Content Placeholder 4" descr="A diagram of a cell membrane&#10;&#10;AI-generated content may be incorrect.">
            <a:extLst>
              <a:ext uri="{FF2B5EF4-FFF2-40B4-BE49-F238E27FC236}">
                <a16:creationId xmlns:a16="http://schemas.microsoft.com/office/drawing/2014/main" id="{02461D23-E639-FACC-7761-32F24D5C5101}"/>
              </a:ext>
            </a:extLst>
          </p:cNvPr>
          <p:cNvPicPr>
            <a:picLocks noGrp="1" noChangeAspect="1"/>
          </p:cNvPicPr>
          <p:nvPr>
            <p:ph idx="1"/>
          </p:nvPr>
        </p:nvPicPr>
        <p:blipFill>
          <a:blip r:embed="rId3"/>
          <a:stretch>
            <a:fillRect/>
          </a:stretch>
        </p:blipFill>
        <p:spPr>
          <a:xfrm>
            <a:off x="1814823" y="2104594"/>
            <a:ext cx="8562353" cy="3350486"/>
          </a:xfrm>
        </p:spPr>
      </p:pic>
      <p:sp>
        <p:nvSpPr>
          <p:cNvPr id="8" name="TextBox 7">
            <a:extLst>
              <a:ext uri="{FF2B5EF4-FFF2-40B4-BE49-F238E27FC236}">
                <a16:creationId xmlns:a16="http://schemas.microsoft.com/office/drawing/2014/main" id="{AE0586B6-56EB-C223-7330-E892F31251D9}"/>
              </a:ext>
            </a:extLst>
          </p:cNvPr>
          <p:cNvSpPr txBox="1"/>
          <p:nvPr/>
        </p:nvSpPr>
        <p:spPr>
          <a:xfrm>
            <a:off x="8740462" y="6619741"/>
            <a:ext cx="3451538" cy="246221"/>
          </a:xfrm>
          <a:prstGeom prst="rect">
            <a:avLst/>
          </a:prstGeom>
          <a:noFill/>
        </p:spPr>
        <p:txBody>
          <a:bodyPr wrap="square" rtlCol="0">
            <a:spAutoFit/>
          </a:bodyPr>
          <a:lstStyle/>
          <a:p>
            <a:r>
              <a:rPr lang="en-US" sz="1000" dirty="0"/>
              <a:t>Figure 1. </a:t>
            </a:r>
            <a:r>
              <a:rPr lang="en-US" sz="1000" dirty="0" err="1"/>
              <a:t>Mabillard</a:t>
            </a:r>
            <a:r>
              <a:rPr lang="en-US" sz="1000" dirty="0"/>
              <a:t> H, et al.. Nephrol Dial Transplant. 2023 </a:t>
            </a:r>
          </a:p>
        </p:txBody>
      </p:sp>
    </p:spTree>
    <p:extLst>
      <p:ext uri="{BB962C8B-B14F-4D97-AF65-F5344CB8AC3E}">
        <p14:creationId xmlns:p14="http://schemas.microsoft.com/office/powerpoint/2010/main" val="143411130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252F8F-93E3-D073-EFA6-299871C2304C}"/>
              </a:ext>
            </a:extLst>
          </p:cNvPr>
          <p:cNvSpPr>
            <a:spLocks noGrp="1"/>
          </p:cNvSpPr>
          <p:nvPr>
            <p:ph type="title"/>
          </p:nvPr>
        </p:nvSpPr>
        <p:spPr/>
        <p:txBody>
          <a:bodyPr/>
          <a:lstStyle/>
          <a:p>
            <a:r>
              <a:rPr lang="en-US" dirty="0"/>
              <a:t>ADTKD-UMOD</a:t>
            </a:r>
          </a:p>
        </p:txBody>
      </p:sp>
      <p:sp>
        <p:nvSpPr>
          <p:cNvPr id="3" name="Content Placeholder 2">
            <a:extLst>
              <a:ext uri="{FF2B5EF4-FFF2-40B4-BE49-F238E27FC236}">
                <a16:creationId xmlns:a16="http://schemas.microsoft.com/office/drawing/2014/main" id="{6E79265F-9F15-4F81-8918-FFDBF7A74719}"/>
              </a:ext>
            </a:extLst>
          </p:cNvPr>
          <p:cNvSpPr>
            <a:spLocks noGrp="1"/>
          </p:cNvSpPr>
          <p:nvPr>
            <p:ph idx="1"/>
          </p:nvPr>
        </p:nvSpPr>
        <p:spPr/>
        <p:txBody>
          <a:bodyPr/>
          <a:lstStyle/>
          <a:p>
            <a:r>
              <a:rPr lang="en-US" dirty="0"/>
              <a:t>Uromodulin (Tamm-Horsfall glycoprotein) </a:t>
            </a:r>
          </a:p>
          <a:p>
            <a:r>
              <a:rPr lang="en-US" dirty="0"/>
              <a:t>Membrane-anchored glycoprotein expressed exclusively in the thick ascending limb of Henle and early distal convoluted tubule</a:t>
            </a:r>
          </a:p>
          <a:p>
            <a:endParaRPr lang="en-US" baseline="30000" dirty="0">
              <a:hlinkClick r:id="rId2"/>
            </a:endParaRPr>
          </a:p>
          <a:p>
            <a:r>
              <a:rPr lang="en-US" dirty="0"/>
              <a:t>Uromodulin has 48 conserved cysteine residues that form 24 disulfide bonds critical to the tertiary structure of the protein</a:t>
            </a:r>
          </a:p>
        </p:txBody>
      </p:sp>
      <p:pic>
        <p:nvPicPr>
          <p:cNvPr id="4" name="Content Placeholder 4" descr="A diagram of a cell membrane&#10;&#10;AI-generated content may be incorrect.">
            <a:extLst>
              <a:ext uri="{FF2B5EF4-FFF2-40B4-BE49-F238E27FC236}">
                <a16:creationId xmlns:a16="http://schemas.microsoft.com/office/drawing/2014/main" id="{77CF3F0C-2E37-4E81-3AD1-148ED1F244AD}"/>
              </a:ext>
            </a:extLst>
          </p:cNvPr>
          <p:cNvPicPr>
            <a:picLocks noChangeAspect="1"/>
          </p:cNvPicPr>
          <p:nvPr/>
        </p:nvPicPr>
        <p:blipFill>
          <a:blip r:embed="rId3"/>
          <a:stretch>
            <a:fillRect/>
          </a:stretch>
        </p:blipFill>
        <p:spPr>
          <a:xfrm>
            <a:off x="7759700" y="91247"/>
            <a:ext cx="4432300" cy="1734378"/>
          </a:xfrm>
          <a:prstGeom prst="rect">
            <a:avLst/>
          </a:prstGeom>
        </p:spPr>
      </p:pic>
    </p:spTree>
    <p:extLst>
      <p:ext uri="{BB962C8B-B14F-4D97-AF65-F5344CB8AC3E}">
        <p14:creationId xmlns:p14="http://schemas.microsoft.com/office/powerpoint/2010/main" val="351335036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72D803-FF93-F01C-B047-CE0F47B6D8C7}"/>
              </a:ext>
            </a:extLst>
          </p:cNvPr>
          <p:cNvSpPr>
            <a:spLocks noGrp="1"/>
          </p:cNvSpPr>
          <p:nvPr>
            <p:ph type="title"/>
          </p:nvPr>
        </p:nvSpPr>
        <p:spPr/>
        <p:txBody>
          <a:bodyPr/>
          <a:lstStyle/>
          <a:p>
            <a:r>
              <a:rPr lang="en-US" dirty="0"/>
              <a:t>ADTKD-UMOD</a:t>
            </a:r>
          </a:p>
        </p:txBody>
      </p:sp>
      <p:sp>
        <p:nvSpPr>
          <p:cNvPr id="3" name="Content Placeholder 2">
            <a:extLst>
              <a:ext uri="{FF2B5EF4-FFF2-40B4-BE49-F238E27FC236}">
                <a16:creationId xmlns:a16="http://schemas.microsoft.com/office/drawing/2014/main" id="{DA26DACB-5564-10DB-C818-7F7B630DAFBF}"/>
              </a:ext>
            </a:extLst>
          </p:cNvPr>
          <p:cNvSpPr>
            <a:spLocks noGrp="1"/>
          </p:cNvSpPr>
          <p:nvPr>
            <p:ph idx="1"/>
          </p:nvPr>
        </p:nvSpPr>
        <p:spPr/>
        <p:txBody>
          <a:bodyPr>
            <a:normAutofit lnSpcReduction="10000"/>
          </a:bodyPr>
          <a:lstStyle/>
          <a:p>
            <a:r>
              <a:rPr lang="en-US" dirty="0"/>
              <a:t>severity of clinical disease in ADTKD-</a:t>
            </a:r>
            <a:r>
              <a:rPr lang="en-US" i="1" dirty="0"/>
              <a:t>UMOD</a:t>
            </a:r>
            <a:r>
              <a:rPr lang="en-US" dirty="0"/>
              <a:t> correlates with the degree of retention of the mutant uromodulin for the various pathogenic </a:t>
            </a:r>
            <a:r>
              <a:rPr lang="en-US" i="1" dirty="0"/>
              <a:t>UMOD</a:t>
            </a:r>
            <a:r>
              <a:rPr lang="en-US" dirty="0"/>
              <a:t> variants.</a:t>
            </a:r>
          </a:p>
          <a:p>
            <a:r>
              <a:rPr lang="en-US" dirty="0"/>
              <a:t>Experimental studies suggest that abnormal protein folding leads to a toxic gain of function with inability of the mutant uromodulin to exit the endoplasmic reticulum (ER), leading to a cascade of ER stress, accelerated apoptosis, tubular cell death, nephron dropout, and CKD.</a:t>
            </a:r>
            <a:endParaRPr lang="en-US" baseline="30000" dirty="0"/>
          </a:p>
          <a:p>
            <a:r>
              <a:rPr lang="en-US" dirty="0"/>
              <a:t> Immunostaining for uromodulin reveals irregular clumping of uromodulin instead of the diffuse staining found in unaffected individual</a:t>
            </a:r>
          </a:p>
        </p:txBody>
      </p:sp>
      <p:pic>
        <p:nvPicPr>
          <p:cNvPr id="4" name="Content Placeholder 4" descr="A diagram of a cell membrane&#10;&#10;AI-generated content may be incorrect.">
            <a:extLst>
              <a:ext uri="{FF2B5EF4-FFF2-40B4-BE49-F238E27FC236}">
                <a16:creationId xmlns:a16="http://schemas.microsoft.com/office/drawing/2014/main" id="{E98B0A9C-F1CF-D430-C308-7D1280014EEC}"/>
              </a:ext>
            </a:extLst>
          </p:cNvPr>
          <p:cNvPicPr>
            <a:picLocks noChangeAspect="1"/>
          </p:cNvPicPr>
          <p:nvPr/>
        </p:nvPicPr>
        <p:blipFill>
          <a:blip r:embed="rId2"/>
          <a:stretch>
            <a:fillRect/>
          </a:stretch>
        </p:blipFill>
        <p:spPr>
          <a:xfrm>
            <a:off x="7759700" y="91247"/>
            <a:ext cx="4432300" cy="1734378"/>
          </a:xfrm>
          <a:prstGeom prst="rect">
            <a:avLst/>
          </a:prstGeom>
        </p:spPr>
      </p:pic>
    </p:spTree>
    <p:extLst>
      <p:ext uri="{BB962C8B-B14F-4D97-AF65-F5344CB8AC3E}">
        <p14:creationId xmlns:p14="http://schemas.microsoft.com/office/powerpoint/2010/main" val="30712120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9BFE4F-09D6-88C6-81A0-0799A3A139C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AA6757A-A01B-5335-E306-956EE7EDFAC5}"/>
              </a:ext>
            </a:extLst>
          </p:cNvPr>
          <p:cNvSpPr>
            <a:spLocks noGrp="1"/>
          </p:cNvSpPr>
          <p:nvPr>
            <p:ph type="title"/>
          </p:nvPr>
        </p:nvSpPr>
        <p:spPr/>
        <p:txBody>
          <a:bodyPr/>
          <a:lstStyle/>
          <a:p>
            <a:r>
              <a:rPr lang="en-US" dirty="0"/>
              <a:t>Objectives</a:t>
            </a:r>
          </a:p>
        </p:txBody>
      </p:sp>
      <p:sp>
        <p:nvSpPr>
          <p:cNvPr id="3" name="Content Placeholder 2">
            <a:extLst>
              <a:ext uri="{FF2B5EF4-FFF2-40B4-BE49-F238E27FC236}">
                <a16:creationId xmlns:a16="http://schemas.microsoft.com/office/drawing/2014/main" id="{507E6D79-3E18-6423-1740-7184BDA5B641}"/>
              </a:ext>
            </a:extLst>
          </p:cNvPr>
          <p:cNvSpPr>
            <a:spLocks noGrp="1"/>
          </p:cNvSpPr>
          <p:nvPr>
            <p:ph idx="1"/>
          </p:nvPr>
        </p:nvSpPr>
        <p:spPr/>
        <p:txBody>
          <a:bodyPr/>
          <a:lstStyle/>
          <a:p>
            <a:r>
              <a:rPr lang="en-US" dirty="0"/>
              <a:t>Review historical progression of ADTKD </a:t>
            </a:r>
          </a:p>
          <a:p>
            <a:r>
              <a:rPr lang="en-US" dirty="0"/>
              <a:t>Review current understanding of pathophysiology and the impact of genetic mutation variations </a:t>
            </a:r>
          </a:p>
          <a:p>
            <a:r>
              <a:rPr lang="en-US" dirty="0"/>
              <a:t>Analyze current evidence in therapeutic options and their impact on disease progression</a:t>
            </a:r>
          </a:p>
          <a:p>
            <a:endParaRPr lang="en-US" dirty="0"/>
          </a:p>
        </p:txBody>
      </p:sp>
    </p:spTree>
    <p:extLst>
      <p:ext uri="{BB962C8B-B14F-4D97-AF65-F5344CB8AC3E}">
        <p14:creationId xmlns:p14="http://schemas.microsoft.com/office/powerpoint/2010/main" val="134388163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CE226E-2AD3-4A06-1516-8220CD5AD391}"/>
              </a:ext>
            </a:extLst>
          </p:cNvPr>
          <p:cNvSpPr>
            <a:spLocks noGrp="1"/>
          </p:cNvSpPr>
          <p:nvPr>
            <p:ph type="title"/>
          </p:nvPr>
        </p:nvSpPr>
        <p:spPr/>
        <p:txBody>
          <a:bodyPr/>
          <a:lstStyle/>
          <a:p>
            <a:r>
              <a:rPr lang="en-US" dirty="0"/>
              <a:t>ADTKD-UMOD</a:t>
            </a:r>
          </a:p>
        </p:txBody>
      </p:sp>
      <p:sp>
        <p:nvSpPr>
          <p:cNvPr id="3" name="Content Placeholder 2">
            <a:extLst>
              <a:ext uri="{FF2B5EF4-FFF2-40B4-BE49-F238E27FC236}">
                <a16:creationId xmlns:a16="http://schemas.microsoft.com/office/drawing/2014/main" id="{FAE7152E-736E-6E11-E7CF-48734AB28A45}"/>
              </a:ext>
            </a:extLst>
          </p:cNvPr>
          <p:cNvSpPr>
            <a:spLocks noGrp="1"/>
          </p:cNvSpPr>
          <p:nvPr>
            <p:ph idx="1"/>
          </p:nvPr>
        </p:nvSpPr>
        <p:spPr/>
        <p:txBody>
          <a:bodyPr/>
          <a:lstStyle/>
          <a:p>
            <a:r>
              <a:rPr lang="en-US" dirty="0"/>
              <a:t>Uromodulin facilitates transport of the sodium-sensitive NKCC2 transporter to the surface of the thick ascending limb of Henle. Decreased uromodulin production in ADTKD-</a:t>
            </a:r>
            <a:r>
              <a:rPr lang="en-US" i="1" dirty="0"/>
              <a:t>UMOD</a:t>
            </a:r>
            <a:r>
              <a:rPr lang="en-US" dirty="0"/>
              <a:t> results in decreased apical transport of the NKCC2 transporter, less sodium reabsorption and a mild natriuresis. </a:t>
            </a:r>
          </a:p>
          <a:p>
            <a:r>
              <a:rPr lang="en-US" dirty="0"/>
              <a:t>The mild natriuresis is compensated for by increased proximal tubular reabsorption of sodium, which is associated with increased proximal uric acid uptake, leading to hyperuricemia and a decreased fractional excretion of uric acid.</a:t>
            </a:r>
          </a:p>
        </p:txBody>
      </p:sp>
      <p:pic>
        <p:nvPicPr>
          <p:cNvPr id="4" name="Content Placeholder 4" descr="A diagram of a cell membrane&#10;&#10;AI-generated content may be incorrect.">
            <a:extLst>
              <a:ext uri="{FF2B5EF4-FFF2-40B4-BE49-F238E27FC236}">
                <a16:creationId xmlns:a16="http://schemas.microsoft.com/office/drawing/2014/main" id="{1090F8E6-14EE-5723-58D5-A07236AFDE82}"/>
              </a:ext>
            </a:extLst>
          </p:cNvPr>
          <p:cNvPicPr>
            <a:picLocks noChangeAspect="1"/>
          </p:cNvPicPr>
          <p:nvPr/>
        </p:nvPicPr>
        <p:blipFill>
          <a:blip r:embed="rId2"/>
          <a:stretch>
            <a:fillRect/>
          </a:stretch>
        </p:blipFill>
        <p:spPr>
          <a:xfrm>
            <a:off x="7759700" y="91247"/>
            <a:ext cx="4432300" cy="1734378"/>
          </a:xfrm>
          <a:prstGeom prst="rect">
            <a:avLst/>
          </a:prstGeom>
        </p:spPr>
      </p:pic>
    </p:spTree>
    <p:extLst>
      <p:ext uri="{BB962C8B-B14F-4D97-AF65-F5344CB8AC3E}">
        <p14:creationId xmlns:p14="http://schemas.microsoft.com/office/powerpoint/2010/main" val="336501025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3E8ADB-C076-F4B2-7CCC-CA0E52045C93}"/>
              </a:ext>
            </a:extLst>
          </p:cNvPr>
          <p:cNvSpPr>
            <a:spLocks noGrp="1"/>
          </p:cNvSpPr>
          <p:nvPr>
            <p:ph type="title"/>
          </p:nvPr>
        </p:nvSpPr>
        <p:spPr/>
        <p:txBody>
          <a:bodyPr/>
          <a:lstStyle/>
          <a:p>
            <a:r>
              <a:rPr lang="en-US" dirty="0"/>
              <a:t>UMOD- Genetic</a:t>
            </a:r>
          </a:p>
        </p:txBody>
      </p:sp>
      <p:pic>
        <p:nvPicPr>
          <p:cNvPr id="5" name="Content Placeholder 4" descr="A diagram of a dna sequence&#10;&#10;AI-generated content may be incorrect.">
            <a:extLst>
              <a:ext uri="{FF2B5EF4-FFF2-40B4-BE49-F238E27FC236}">
                <a16:creationId xmlns:a16="http://schemas.microsoft.com/office/drawing/2014/main" id="{25119871-4D67-A6E2-4084-E478CBD1E578}"/>
              </a:ext>
            </a:extLst>
          </p:cNvPr>
          <p:cNvPicPr>
            <a:picLocks noGrp="1" noChangeAspect="1"/>
          </p:cNvPicPr>
          <p:nvPr>
            <p:ph idx="1"/>
          </p:nvPr>
        </p:nvPicPr>
        <p:blipFill>
          <a:blip r:embed="rId3"/>
          <a:srcRect l="12957" t="10580" r="13288" b="18497"/>
          <a:stretch>
            <a:fillRect/>
          </a:stretch>
        </p:blipFill>
        <p:spPr>
          <a:xfrm>
            <a:off x="647700" y="2146299"/>
            <a:ext cx="5664200" cy="3086101"/>
          </a:xfrm>
        </p:spPr>
      </p:pic>
      <p:sp>
        <p:nvSpPr>
          <p:cNvPr id="6" name="TextBox 5">
            <a:extLst>
              <a:ext uri="{FF2B5EF4-FFF2-40B4-BE49-F238E27FC236}">
                <a16:creationId xmlns:a16="http://schemas.microsoft.com/office/drawing/2014/main" id="{7AE433B2-3801-322A-92C7-049D10A3DB1B}"/>
              </a:ext>
            </a:extLst>
          </p:cNvPr>
          <p:cNvSpPr txBox="1"/>
          <p:nvPr/>
        </p:nvSpPr>
        <p:spPr>
          <a:xfrm>
            <a:off x="850900" y="6492875"/>
            <a:ext cx="3451538" cy="246221"/>
          </a:xfrm>
          <a:prstGeom prst="rect">
            <a:avLst/>
          </a:prstGeom>
          <a:noFill/>
        </p:spPr>
        <p:txBody>
          <a:bodyPr wrap="square" rtlCol="0">
            <a:spAutoFit/>
          </a:bodyPr>
          <a:lstStyle/>
          <a:p>
            <a:r>
              <a:rPr lang="en-US" sz="1000" dirty="0"/>
              <a:t>Devuyst O, et al., Nat Rev Disease 2017 </a:t>
            </a:r>
          </a:p>
        </p:txBody>
      </p:sp>
      <p:pic>
        <p:nvPicPr>
          <p:cNvPr id="7" name="Content Placeholder 4" descr="A diagram of a cell division&#10;&#10;AI-generated content may be incorrect.">
            <a:extLst>
              <a:ext uri="{FF2B5EF4-FFF2-40B4-BE49-F238E27FC236}">
                <a16:creationId xmlns:a16="http://schemas.microsoft.com/office/drawing/2014/main" id="{E850F15D-8B11-DC2B-466B-351CB70EE874}"/>
              </a:ext>
            </a:extLst>
          </p:cNvPr>
          <p:cNvPicPr>
            <a:picLocks noChangeAspect="1"/>
          </p:cNvPicPr>
          <p:nvPr/>
        </p:nvPicPr>
        <p:blipFill>
          <a:blip r:embed="rId4"/>
          <a:srcRect l="14471" t="47939" r="65462" b="8281"/>
          <a:stretch>
            <a:fillRect/>
          </a:stretch>
        </p:blipFill>
        <p:spPr>
          <a:xfrm>
            <a:off x="8445499" y="1930400"/>
            <a:ext cx="2902543" cy="3568700"/>
          </a:xfrm>
          <a:prstGeom prst="rect">
            <a:avLst/>
          </a:prstGeom>
        </p:spPr>
      </p:pic>
      <p:sp>
        <p:nvSpPr>
          <p:cNvPr id="8" name="TextBox 7">
            <a:extLst>
              <a:ext uri="{FF2B5EF4-FFF2-40B4-BE49-F238E27FC236}">
                <a16:creationId xmlns:a16="http://schemas.microsoft.com/office/drawing/2014/main" id="{DA59ED15-6F67-1BB1-5567-960D997AB039}"/>
              </a:ext>
            </a:extLst>
          </p:cNvPr>
          <p:cNvSpPr txBox="1"/>
          <p:nvPr/>
        </p:nvSpPr>
        <p:spPr>
          <a:xfrm>
            <a:off x="8648700" y="6611779"/>
            <a:ext cx="3451538" cy="246221"/>
          </a:xfrm>
          <a:prstGeom prst="rect">
            <a:avLst/>
          </a:prstGeom>
          <a:noFill/>
        </p:spPr>
        <p:txBody>
          <a:bodyPr wrap="square" rtlCol="0">
            <a:spAutoFit/>
          </a:bodyPr>
          <a:lstStyle/>
          <a:p>
            <a:r>
              <a:rPr lang="en-US" sz="1000" dirty="0" err="1"/>
              <a:t>Mabillard</a:t>
            </a:r>
            <a:r>
              <a:rPr lang="en-US" sz="1000" dirty="0"/>
              <a:t> et al, DNT 2021</a:t>
            </a:r>
          </a:p>
        </p:txBody>
      </p:sp>
    </p:spTree>
    <p:extLst>
      <p:ext uri="{BB962C8B-B14F-4D97-AF65-F5344CB8AC3E}">
        <p14:creationId xmlns:p14="http://schemas.microsoft.com/office/powerpoint/2010/main" val="307619745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FC6068-B2FB-2FC2-63C9-CA3468ABE7E9}"/>
              </a:ext>
            </a:extLst>
          </p:cNvPr>
          <p:cNvSpPr>
            <a:spLocks noGrp="1"/>
          </p:cNvSpPr>
          <p:nvPr>
            <p:ph type="title"/>
          </p:nvPr>
        </p:nvSpPr>
        <p:spPr/>
        <p:txBody>
          <a:bodyPr/>
          <a:lstStyle/>
          <a:p>
            <a:endParaRPr lang="en-US"/>
          </a:p>
        </p:txBody>
      </p:sp>
      <p:pic>
        <p:nvPicPr>
          <p:cNvPr id="6" name="Content Placeholder 5" descr="A diagram of a cell&#10;&#10;AI-generated content may be incorrect.">
            <a:extLst>
              <a:ext uri="{FF2B5EF4-FFF2-40B4-BE49-F238E27FC236}">
                <a16:creationId xmlns:a16="http://schemas.microsoft.com/office/drawing/2014/main" id="{AA9F4D2E-D79C-C126-C81F-8B3F30CED40F}"/>
              </a:ext>
            </a:extLst>
          </p:cNvPr>
          <p:cNvPicPr>
            <a:picLocks noGrp="1" noChangeAspect="1"/>
          </p:cNvPicPr>
          <p:nvPr>
            <p:ph idx="1"/>
          </p:nvPr>
        </p:nvPicPr>
        <p:blipFill>
          <a:blip r:embed="rId3"/>
          <a:stretch>
            <a:fillRect/>
          </a:stretch>
        </p:blipFill>
        <p:spPr>
          <a:xfrm>
            <a:off x="3388109" y="535490"/>
            <a:ext cx="5352353" cy="5787019"/>
          </a:xfrm>
        </p:spPr>
      </p:pic>
      <p:sp>
        <p:nvSpPr>
          <p:cNvPr id="4" name="TextBox 3">
            <a:extLst>
              <a:ext uri="{FF2B5EF4-FFF2-40B4-BE49-F238E27FC236}">
                <a16:creationId xmlns:a16="http://schemas.microsoft.com/office/drawing/2014/main" id="{90839C8E-2F88-1B1F-9C55-84768F527659}"/>
              </a:ext>
            </a:extLst>
          </p:cNvPr>
          <p:cNvSpPr txBox="1"/>
          <p:nvPr/>
        </p:nvSpPr>
        <p:spPr>
          <a:xfrm>
            <a:off x="8740462" y="6619741"/>
            <a:ext cx="3451538" cy="246221"/>
          </a:xfrm>
          <a:prstGeom prst="rect">
            <a:avLst/>
          </a:prstGeom>
          <a:noFill/>
        </p:spPr>
        <p:txBody>
          <a:bodyPr wrap="square" rtlCol="0">
            <a:spAutoFit/>
          </a:bodyPr>
          <a:lstStyle/>
          <a:p>
            <a:r>
              <a:rPr lang="en-US" sz="1000" dirty="0"/>
              <a:t>Figure 2 Devuyst O, et al., Nat Rev Dis Primers. 2019 </a:t>
            </a:r>
          </a:p>
        </p:txBody>
      </p:sp>
    </p:spTree>
    <p:extLst>
      <p:ext uri="{BB962C8B-B14F-4D97-AF65-F5344CB8AC3E}">
        <p14:creationId xmlns:p14="http://schemas.microsoft.com/office/powerpoint/2010/main" val="145415160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9763FF-7B16-C213-0338-A31309B9A4D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387098C-0E04-252B-F6A9-E16A686EBFBC}"/>
              </a:ext>
            </a:extLst>
          </p:cNvPr>
          <p:cNvSpPr>
            <a:spLocks noGrp="1"/>
          </p:cNvSpPr>
          <p:nvPr>
            <p:ph type="title"/>
          </p:nvPr>
        </p:nvSpPr>
        <p:spPr/>
        <p:txBody>
          <a:bodyPr/>
          <a:lstStyle/>
          <a:p>
            <a:endParaRPr lang="en-US"/>
          </a:p>
        </p:txBody>
      </p:sp>
      <p:pic>
        <p:nvPicPr>
          <p:cNvPr id="5" name="Content Placeholder 4" descr="A screenshot of a graph&#10;&#10;AI-generated content may be incorrect.">
            <a:extLst>
              <a:ext uri="{FF2B5EF4-FFF2-40B4-BE49-F238E27FC236}">
                <a16:creationId xmlns:a16="http://schemas.microsoft.com/office/drawing/2014/main" id="{5394A08E-BDDD-9377-516B-2F1E6DA72BAD}"/>
              </a:ext>
            </a:extLst>
          </p:cNvPr>
          <p:cNvPicPr>
            <a:picLocks noGrp="1" noChangeAspect="1"/>
          </p:cNvPicPr>
          <p:nvPr>
            <p:ph idx="1"/>
          </p:nvPr>
        </p:nvPicPr>
        <p:blipFill>
          <a:blip r:embed="rId2"/>
          <a:srcRect l="2309" t="24590" r="1660"/>
          <a:stretch>
            <a:fillRect/>
          </a:stretch>
        </p:blipFill>
        <p:spPr>
          <a:xfrm>
            <a:off x="2336800" y="2133599"/>
            <a:ext cx="7518400" cy="3281363"/>
          </a:xfrm>
        </p:spPr>
      </p:pic>
    </p:spTree>
    <p:extLst>
      <p:ext uri="{BB962C8B-B14F-4D97-AF65-F5344CB8AC3E}">
        <p14:creationId xmlns:p14="http://schemas.microsoft.com/office/powerpoint/2010/main" val="35516037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E3499D-3B27-F124-F605-111019A9CA3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178F64C-F52E-0A53-A85F-506C25C32A0F}"/>
              </a:ext>
            </a:extLst>
          </p:cNvPr>
          <p:cNvSpPr>
            <a:spLocks noGrp="1"/>
          </p:cNvSpPr>
          <p:nvPr>
            <p:ph type="title"/>
          </p:nvPr>
        </p:nvSpPr>
        <p:spPr/>
        <p:txBody>
          <a:bodyPr/>
          <a:lstStyle/>
          <a:p>
            <a:endParaRPr lang="en-US"/>
          </a:p>
        </p:txBody>
      </p:sp>
      <p:pic>
        <p:nvPicPr>
          <p:cNvPr id="5" name="Content Placeholder 4" descr="A screenshot of a graph&#10;&#10;AI-generated content may be incorrect.">
            <a:extLst>
              <a:ext uri="{FF2B5EF4-FFF2-40B4-BE49-F238E27FC236}">
                <a16:creationId xmlns:a16="http://schemas.microsoft.com/office/drawing/2014/main" id="{AB5BF526-6B94-789B-0322-FEAF858E06F9}"/>
              </a:ext>
            </a:extLst>
          </p:cNvPr>
          <p:cNvPicPr>
            <a:picLocks noGrp="1" noChangeAspect="1"/>
          </p:cNvPicPr>
          <p:nvPr>
            <p:ph idx="1"/>
          </p:nvPr>
        </p:nvPicPr>
        <p:blipFill>
          <a:blip r:embed="rId2"/>
          <a:srcRect l="4290" t="30427"/>
          <a:stretch>
            <a:fillRect/>
          </a:stretch>
        </p:blipFill>
        <p:spPr>
          <a:xfrm>
            <a:off x="2200284" y="2247899"/>
            <a:ext cx="7791431" cy="3027363"/>
          </a:xfrm>
        </p:spPr>
      </p:pic>
    </p:spTree>
    <p:extLst>
      <p:ext uri="{BB962C8B-B14F-4D97-AF65-F5344CB8AC3E}">
        <p14:creationId xmlns:p14="http://schemas.microsoft.com/office/powerpoint/2010/main" val="236742209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F6A27E-2762-D33C-B6DD-213A890ECC64}"/>
              </a:ext>
            </a:extLst>
          </p:cNvPr>
          <p:cNvSpPr>
            <a:spLocks noGrp="1"/>
          </p:cNvSpPr>
          <p:nvPr>
            <p:ph type="title"/>
          </p:nvPr>
        </p:nvSpPr>
        <p:spPr/>
        <p:txBody>
          <a:bodyPr/>
          <a:lstStyle/>
          <a:p>
            <a:endParaRPr lang="en-US"/>
          </a:p>
        </p:txBody>
      </p:sp>
      <p:pic>
        <p:nvPicPr>
          <p:cNvPr id="5" name="Content Placeholder 4" descr="A screenshot of a medical information&#10;&#10;AI-generated content may be incorrect.">
            <a:extLst>
              <a:ext uri="{FF2B5EF4-FFF2-40B4-BE49-F238E27FC236}">
                <a16:creationId xmlns:a16="http://schemas.microsoft.com/office/drawing/2014/main" id="{A409915B-5E5A-4F2C-20AD-4F7C50F82CCA}"/>
              </a:ext>
            </a:extLst>
          </p:cNvPr>
          <p:cNvPicPr>
            <a:picLocks noGrp="1" noChangeAspect="1"/>
          </p:cNvPicPr>
          <p:nvPr>
            <p:ph idx="1"/>
          </p:nvPr>
        </p:nvPicPr>
        <p:blipFill>
          <a:blip r:embed="rId2"/>
          <a:srcRect t="25173" b="52937"/>
          <a:stretch>
            <a:fillRect/>
          </a:stretch>
        </p:blipFill>
        <p:spPr>
          <a:xfrm>
            <a:off x="2219237" y="2692399"/>
            <a:ext cx="8058327" cy="952501"/>
          </a:xfrm>
        </p:spPr>
      </p:pic>
      <p:pic>
        <p:nvPicPr>
          <p:cNvPr id="6" name="Content Placeholder 4" descr="A screenshot of a medical information&#10;&#10;AI-generated content may be incorrect.">
            <a:extLst>
              <a:ext uri="{FF2B5EF4-FFF2-40B4-BE49-F238E27FC236}">
                <a16:creationId xmlns:a16="http://schemas.microsoft.com/office/drawing/2014/main" id="{6DF4B8B9-9950-79A1-38B7-C5E5636AA720}"/>
              </a:ext>
            </a:extLst>
          </p:cNvPr>
          <p:cNvPicPr>
            <a:picLocks noChangeAspect="1"/>
          </p:cNvPicPr>
          <p:nvPr/>
        </p:nvPicPr>
        <p:blipFill>
          <a:blip r:embed="rId2"/>
          <a:srcRect t="47063" r="36131"/>
          <a:stretch>
            <a:fillRect/>
          </a:stretch>
        </p:blipFill>
        <p:spPr>
          <a:xfrm>
            <a:off x="949236" y="3644900"/>
            <a:ext cx="5146764" cy="2303462"/>
          </a:xfrm>
          <a:prstGeom prst="rect">
            <a:avLst/>
          </a:prstGeom>
        </p:spPr>
      </p:pic>
    </p:spTree>
    <p:extLst>
      <p:ext uri="{BB962C8B-B14F-4D97-AF65-F5344CB8AC3E}">
        <p14:creationId xmlns:p14="http://schemas.microsoft.com/office/powerpoint/2010/main" val="281870649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93DCAC-81B0-EB94-E213-291A40369930}"/>
              </a:ext>
            </a:extLst>
          </p:cNvPr>
          <p:cNvSpPr>
            <a:spLocks noGrp="1"/>
          </p:cNvSpPr>
          <p:nvPr>
            <p:ph type="title"/>
          </p:nvPr>
        </p:nvSpPr>
        <p:spPr/>
        <p:txBody>
          <a:bodyPr/>
          <a:lstStyle/>
          <a:p>
            <a:r>
              <a:rPr lang="en-US" dirty="0"/>
              <a:t>UMOD</a:t>
            </a:r>
          </a:p>
        </p:txBody>
      </p:sp>
      <p:sp>
        <p:nvSpPr>
          <p:cNvPr id="3" name="Content Placeholder 2">
            <a:extLst>
              <a:ext uri="{FF2B5EF4-FFF2-40B4-BE49-F238E27FC236}">
                <a16:creationId xmlns:a16="http://schemas.microsoft.com/office/drawing/2014/main" id="{FFA82672-9E14-6CF7-019D-A6BAB2FDE88C}"/>
              </a:ext>
            </a:extLst>
          </p:cNvPr>
          <p:cNvSpPr>
            <a:spLocks noGrp="1"/>
          </p:cNvSpPr>
          <p:nvPr>
            <p:ph idx="1"/>
          </p:nvPr>
        </p:nvSpPr>
        <p:spPr/>
        <p:txBody>
          <a:bodyPr>
            <a:normAutofit/>
          </a:bodyPr>
          <a:lstStyle/>
          <a:p>
            <a:r>
              <a:rPr lang="en-US" dirty="0"/>
              <a:t>Characteristic findings in patients with ADTKD-</a:t>
            </a:r>
            <a:r>
              <a:rPr lang="en-US" i="1" dirty="0"/>
              <a:t>UMOD</a:t>
            </a:r>
            <a:r>
              <a:rPr lang="en-US" dirty="0"/>
              <a:t> include gout in many affected individuals, autosomal dominant inheritance, and CKD</a:t>
            </a:r>
            <a:endParaRPr lang="en-US" baseline="30000" dirty="0"/>
          </a:p>
          <a:p>
            <a:r>
              <a:rPr lang="en-US" dirty="0"/>
              <a:t>In a cohort of 447 patients with ADTKD-</a:t>
            </a:r>
            <a:r>
              <a:rPr lang="en-US" i="1" dirty="0"/>
              <a:t>UMOD</a:t>
            </a:r>
            <a:endParaRPr lang="en-US" i="1" baseline="30000" dirty="0"/>
          </a:p>
          <a:p>
            <a:r>
              <a:rPr lang="en-US" dirty="0"/>
              <a:t>55% developed gout, with a median age of onset of 28 years, and 25% developed gout before age 20 years</a:t>
            </a:r>
          </a:p>
        </p:txBody>
      </p:sp>
    </p:spTree>
    <p:extLst>
      <p:ext uri="{BB962C8B-B14F-4D97-AF65-F5344CB8AC3E}">
        <p14:creationId xmlns:p14="http://schemas.microsoft.com/office/powerpoint/2010/main" val="386465464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1DD172-2B53-A89D-E6E5-BA982BA1EF4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70865A9-73DB-0770-F614-038660DA253E}"/>
              </a:ext>
            </a:extLst>
          </p:cNvPr>
          <p:cNvSpPr>
            <a:spLocks noGrp="1"/>
          </p:cNvSpPr>
          <p:nvPr>
            <p:ph type="title"/>
          </p:nvPr>
        </p:nvSpPr>
        <p:spPr/>
        <p:txBody>
          <a:bodyPr/>
          <a:lstStyle/>
          <a:p>
            <a:r>
              <a:rPr lang="en-US" dirty="0"/>
              <a:t>UMOD</a:t>
            </a:r>
          </a:p>
        </p:txBody>
      </p:sp>
      <p:sp>
        <p:nvSpPr>
          <p:cNvPr id="3" name="Content Placeholder 2">
            <a:extLst>
              <a:ext uri="{FF2B5EF4-FFF2-40B4-BE49-F238E27FC236}">
                <a16:creationId xmlns:a16="http://schemas.microsoft.com/office/drawing/2014/main" id="{F59CEBFA-047A-0767-2A11-EE79658884B6}"/>
              </a:ext>
            </a:extLst>
          </p:cNvPr>
          <p:cNvSpPr>
            <a:spLocks noGrp="1"/>
          </p:cNvSpPr>
          <p:nvPr>
            <p:ph idx="1"/>
          </p:nvPr>
        </p:nvSpPr>
        <p:spPr/>
        <p:txBody>
          <a:bodyPr>
            <a:normAutofit/>
          </a:bodyPr>
          <a:lstStyle/>
          <a:p>
            <a:r>
              <a:rPr lang="en-US" dirty="0"/>
              <a:t>The average rate of loss of eGFR is about 3ml/min/year</a:t>
            </a:r>
            <a:r>
              <a:rPr lang="en-US" baseline="30000" dirty="0"/>
              <a:t> </a:t>
            </a:r>
            <a:r>
              <a:rPr lang="en-US" dirty="0"/>
              <a:t>with an average age of kidney failure of approximately 45 years, though there is significant inter- and intrafamilial variation.</a:t>
            </a:r>
          </a:p>
          <a:p>
            <a:r>
              <a:rPr lang="en-US" dirty="0"/>
              <a:t>Men progress somewhat more rapidly than women. Within families, the age of kidney failure may vary from 20 to greater than 70. </a:t>
            </a:r>
          </a:p>
          <a:p>
            <a:r>
              <a:rPr lang="en-US" dirty="0"/>
              <a:t>The reason for this variation is unknown </a:t>
            </a:r>
          </a:p>
          <a:p>
            <a:r>
              <a:rPr lang="en-US" dirty="0"/>
              <a:t>Some families have more severe disease, with affected family members developing progressive CKD in their teenage years leading to kidney failure as early as age 20.</a:t>
            </a:r>
          </a:p>
        </p:txBody>
      </p:sp>
    </p:spTree>
    <p:extLst>
      <p:ext uri="{BB962C8B-B14F-4D97-AF65-F5344CB8AC3E}">
        <p14:creationId xmlns:p14="http://schemas.microsoft.com/office/powerpoint/2010/main" val="188220723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FAE81F-81B9-F40B-A767-2A224903696A}"/>
              </a:ext>
            </a:extLst>
          </p:cNvPr>
          <p:cNvSpPr>
            <a:spLocks noGrp="1"/>
          </p:cNvSpPr>
          <p:nvPr>
            <p:ph type="title"/>
          </p:nvPr>
        </p:nvSpPr>
        <p:spPr/>
        <p:txBody>
          <a:bodyPr/>
          <a:lstStyle/>
          <a:p>
            <a:endParaRPr lang="en-US"/>
          </a:p>
        </p:txBody>
      </p:sp>
      <p:pic>
        <p:nvPicPr>
          <p:cNvPr id="5" name="Content Placeholder 4" descr="A pie chart with numbers and text&#10;&#10;AI-generated content may be incorrect.">
            <a:extLst>
              <a:ext uri="{FF2B5EF4-FFF2-40B4-BE49-F238E27FC236}">
                <a16:creationId xmlns:a16="http://schemas.microsoft.com/office/drawing/2014/main" id="{08EA1D65-D77B-CB09-11AD-F92C54808CB8}"/>
              </a:ext>
            </a:extLst>
          </p:cNvPr>
          <p:cNvPicPr>
            <a:picLocks noGrp="1" noChangeAspect="1"/>
          </p:cNvPicPr>
          <p:nvPr>
            <p:ph idx="1"/>
          </p:nvPr>
        </p:nvPicPr>
        <p:blipFill>
          <a:blip r:embed="rId3"/>
          <a:stretch>
            <a:fillRect/>
          </a:stretch>
        </p:blipFill>
        <p:spPr>
          <a:xfrm>
            <a:off x="3284878" y="1825625"/>
            <a:ext cx="5622243" cy="4351338"/>
          </a:xfrm>
        </p:spPr>
      </p:pic>
    </p:spTree>
    <p:extLst>
      <p:ext uri="{BB962C8B-B14F-4D97-AF65-F5344CB8AC3E}">
        <p14:creationId xmlns:p14="http://schemas.microsoft.com/office/powerpoint/2010/main" val="400133494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1D4F2C-91D0-8A23-E355-4AB92DAA47E6}"/>
              </a:ext>
            </a:extLst>
          </p:cNvPr>
          <p:cNvSpPr>
            <a:spLocks noGrp="1"/>
          </p:cNvSpPr>
          <p:nvPr>
            <p:ph type="title"/>
          </p:nvPr>
        </p:nvSpPr>
        <p:spPr/>
        <p:txBody>
          <a:bodyPr/>
          <a:lstStyle/>
          <a:p>
            <a:r>
              <a:rPr lang="en-US" dirty="0"/>
              <a:t>The Molecular Culprit</a:t>
            </a:r>
          </a:p>
        </p:txBody>
      </p:sp>
      <p:pic>
        <p:nvPicPr>
          <p:cNvPr id="5" name="Content Placeholder 4" descr="A diagram of a structure&#10;&#10;AI-generated content may be incorrect.">
            <a:extLst>
              <a:ext uri="{FF2B5EF4-FFF2-40B4-BE49-F238E27FC236}">
                <a16:creationId xmlns:a16="http://schemas.microsoft.com/office/drawing/2014/main" id="{FA665739-C5D2-B212-7B90-445D334343FF}"/>
              </a:ext>
            </a:extLst>
          </p:cNvPr>
          <p:cNvPicPr>
            <a:picLocks noGrp="1" noChangeAspect="1"/>
          </p:cNvPicPr>
          <p:nvPr>
            <p:ph idx="1"/>
          </p:nvPr>
        </p:nvPicPr>
        <p:blipFill>
          <a:blip r:embed="rId2"/>
          <a:srcRect t="17877" b="3029"/>
          <a:stretch>
            <a:fillRect/>
          </a:stretch>
        </p:blipFill>
        <p:spPr>
          <a:xfrm>
            <a:off x="2175571" y="2603499"/>
            <a:ext cx="7840857" cy="3441701"/>
          </a:xfrm>
        </p:spPr>
      </p:pic>
    </p:spTree>
    <p:extLst>
      <p:ext uri="{BB962C8B-B14F-4D97-AF65-F5344CB8AC3E}">
        <p14:creationId xmlns:p14="http://schemas.microsoft.com/office/powerpoint/2010/main" val="32984781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EAB33C-5212-E658-4343-D12DD738E9FE}"/>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E9130DAF-5D0F-5572-08CF-10061725D1D4}"/>
              </a:ext>
            </a:extLst>
          </p:cNvPr>
          <p:cNvSpPr>
            <a:spLocks noGrp="1"/>
          </p:cNvSpPr>
          <p:nvPr>
            <p:ph idx="1"/>
          </p:nvPr>
        </p:nvSpPr>
        <p:spPr/>
        <p:txBody>
          <a:bodyPr/>
          <a:lstStyle/>
          <a:p>
            <a:endParaRPr lang="en-US"/>
          </a:p>
        </p:txBody>
      </p:sp>
      <p:pic>
        <p:nvPicPr>
          <p:cNvPr id="1026" name="Picture 2" descr="Rare Kidney Disease Foundation">
            <a:extLst>
              <a:ext uri="{FF2B5EF4-FFF2-40B4-BE49-F238E27FC236}">
                <a16:creationId xmlns:a16="http://schemas.microsoft.com/office/drawing/2014/main" id="{FD6385A6-808C-AA40-9300-2EB8D146217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28713"/>
            <a:ext cx="12192000" cy="46005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332749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180647-8ECA-BDD6-92B9-C0AD162094BF}"/>
              </a:ext>
            </a:extLst>
          </p:cNvPr>
          <p:cNvSpPr>
            <a:spLocks noGrp="1"/>
          </p:cNvSpPr>
          <p:nvPr>
            <p:ph type="title"/>
          </p:nvPr>
        </p:nvSpPr>
        <p:spPr/>
        <p:txBody>
          <a:bodyPr/>
          <a:lstStyle/>
          <a:p>
            <a:r>
              <a:rPr lang="en-US" dirty="0"/>
              <a:t>Pathologic Cascade from ER Stress to Fibrosis</a:t>
            </a:r>
          </a:p>
        </p:txBody>
      </p:sp>
      <p:pic>
        <p:nvPicPr>
          <p:cNvPr id="5" name="Content Placeholder 4" descr="A diagram of a diseased kidney&#10;&#10;AI-generated content may be incorrect.">
            <a:extLst>
              <a:ext uri="{FF2B5EF4-FFF2-40B4-BE49-F238E27FC236}">
                <a16:creationId xmlns:a16="http://schemas.microsoft.com/office/drawing/2014/main" id="{E7E1FD4C-CDBF-8F92-F815-E410C56EBBCB}"/>
              </a:ext>
            </a:extLst>
          </p:cNvPr>
          <p:cNvPicPr>
            <a:picLocks noGrp="1" noChangeAspect="1"/>
          </p:cNvPicPr>
          <p:nvPr>
            <p:ph idx="1"/>
          </p:nvPr>
        </p:nvPicPr>
        <p:blipFill>
          <a:blip r:embed="rId2"/>
          <a:srcRect l="6968" t="12040" b="3320"/>
          <a:stretch>
            <a:fillRect/>
          </a:stretch>
        </p:blipFill>
        <p:spPr>
          <a:xfrm>
            <a:off x="1117600" y="2298699"/>
            <a:ext cx="6864177" cy="3683001"/>
          </a:xfrm>
        </p:spPr>
      </p:pic>
      <p:pic>
        <p:nvPicPr>
          <p:cNvPr id="6" name="Content Placeholder 4" descr="A close-up of a diagram&#10;&#10;AI-generated content may be incorrect.">
            <a:extLst>
              <a:ext uri="{FF2B5EF4-FFF2-40B4-BE49-F238E27FC236}">
                <a16:creationId xmlns:a16="http://schemas.microsoft.com/office/drawing/2014/main" id="{079209E5-CF87-AC98-031D-2DEBDF435FD2}"/>
              </a:ext>
            </a:extLst>
          </p:cNvPr>
          <p:cNvPicPr>
            <a:picLocks noChangeAspect="1"/>
          </p:cNvPicPr>
          <p:nvPr/>
        </p:nvPicPr>
        <p:blipFill>
          <a:blip r:embed="rId3"/>
          <a:srcRect l="60159" t="21088" r="1666" b="2152"/>
          <a:stretch>
            <a:fillRect/>
          </a:stretch>
        </p:blipFill>
        <p:spPr>
          <a:xfrm>
            <a:off x="8775700" y="2470149"/>
            <a:ext cx="2959100" cy="3340100"/>
          </a:xfrm>
          <a:prstGeom prst="rect">
            <a:avLst/>
          </a:prstGeom>
        </p:spPr>
      </p:pic>
    </p:spTree>
    <p:extLst>
      <p:ext uri="{BB962C8B-B14F-4D97-AF65-F5344CB8AC3E}">
        <p14:creationId xmlns:p14="http://schemas.microsoft.com/office/powerpoint/2010/main" val="309083155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FFAF76-4716-CCEF-FF18-E19670E9C8F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C28F972-1526-69E9-3DC7-7B88458DF3BD}"/>
              </a:ext>
            </a:extLst>
          </p:cNvPr>
          <p:cNvSpPr>
            <a:spLocks noGrp="1"/>
          </p:cNvSpPr>
          <p:nvPr>
            <p:ph type="title"/>
          </p:nvPr>
        </p:nvSpPr>
        <p:spPr/>
        <p:txBody>
          <a:bodyPr/>
          <a:lstStyle/>
          <a:p>
            <a:endParaRPr lang="en-US"/>
          </a:p>
        </p:txBody>
      </p:sp>
      <p:pic>
        <p:nvPicPr>
          <p:cNvPr id="5" name="Content Placeholder 4" descr="A diagram of a cell&#10;&#10;AI-generated content may be incorrect.">
            <a:extLst>
              <a:ext uri="{FF2B5EF4-FFF2-40B4-BE49-F238E27FC236}">
                <a16:creationId xmlns:a16="http://schemas.microsoft.com/office/drawing/2014/main" id="{B3C5FDAD-00D1-7D3E-8272-AA4D9CA4F81A}"/>
              </a:ext>
            </a:extLst>
          </p:cNvPr>
          <p:cNvPicPr>
            <a:picLocks noGrp="1" noChangeAspect="1"/>
          </p:cNvPicPr>
          <p:nvPr>
            <p:ph idx="1"/>
          </p:nvPr>
        </p:nvPicPr>
        <p:blipFill>
          <a:blip r:embed="rId2"/>
          <a:stretch>
            <a:fillRect/>
          </a:stretch>
        </p:blipFill>
        <p:spPr>
          <a:xfrm>
            <a:off x="3506794" y="388280"/>
            <a:ext cx="5178412" cy="6081439"/>
          </a:xfrm>
        </p:spPr>
      </p:pic>
    </p:spTree>
    <p:extLst>
      <p:ext uri="{BB962C8B-B14F-4D97-AF65-F5344CB8AC3E}">
        <p14:creationId xmlns:p14="http://schemas.microsoft.com/office/powerpoint/2010/main" val="71373719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99127E-133C-28F4-FBC2-6AD79E0BB17B}"/>
            </a:ext>
          </a:extLst>
        </p:cNvPr>
        <p:cNvGrpSpPr/>
        <p:nvPr/>
      </p:nvGrpSpPr>
      <p:grpSpPr>
        <a:xfrm>
          <a:off x="0" y="0"/>
          <a:ext cx="0" cy="0"/>
          <a:chOff x="0" y="0"/>
          <a:chExt cx="0" cy="0"/>
        </a:xfrm>
      </p:grpSpPr>
      <p:pic>
        <p:nvPicPr>
          <p:cNvPr id="13" name="Picture 12">
            <a:extLst>
              <a:ext uri="{FF2B5EF4-FFF2-40B4-BE49-F238E27FC236}">
                <a16:creationId xmlns:a16="http://schemas.microsoft.com/office/drawing/2014/main" id="{83FC7EB4-81A1-ED61-8DBF-EFFC7A88A8B4}"/>
              </a:ext>
            </a:extLst>
          </p:cNvPr>
          <p:cNvPicPr>
            <a:picLocks noChangeAspect="1"/>
          </p:cNvPicPr>
          <p:nvPr/>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8BC8E027-4377-4099-881F-B6BF76BE259E}"/>
              </a:ext>
            </a:extLst>
          </p:cNvPr>
          <p:cNvSpPr>
            <a:spLocks noGrp="1"/>
          </p:cNvSpPr>
          <p:nvPr>
            <p:ph type="ctrTitle"/>
          </p:nvPr>
        </p:nvSpPr>
        <p:spPr>
          <a:xfrm>
            <a:off x="4109663" y="5630238"/>
            <a:ext cx="8082337" cy="1135294"/>
          </a:xfrm>
        </p:spPr>
        <p:txBody>
          <a:bodyPr>
            <a:normAutofit/>
          </a:bodyPr>
          <a:lstStyle/>
          <a:p>
            <a:r>
              <a:rPr lang="en-US" b="1" dirty="0">
                <a:solidFill>
                  <a:schemeClr val="bg1"/>
                </a:solidFill>
              </a:rPr>
              <a:t>ADTKD-MUC1</a:t>
            </a:r>
          </a:p>
        </p:txBody>
      </p:sp>
    </p:spTree>
    <p:extLst>
      <p:ext uri="{BB962C8B-B14F-4D97-AF65-F5344CB8AC3E}">
        <p14:creationId xmlns:p14="http://schemas.microsoft.com/office/powerpoint/2010/main" val="53792793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C910C4-0767-DD62-F374-056FC9F927B5}"/>
              </a:ext>
            </a:extLst>
          </p:cNvPr>
          <p:cNvSpPr>
            <a:spLocks noGrp="1"/>
          </p:cNvSpPr>
          <p:nvPr>
            <p:ph type="title"/>
          </p:nvPr>
        </p:nvSpPr>
        <p:spPr/>
        <p:txBody>
          <a:bodyPr/>
          <a:lstStyle/>
          <a:p>
            <a:r>
              <a:rPr lang="en-US" dirty="0"/>
              <a:t>ADTKD-MUC1</a:t>
            </a:r>
          </a:p>
        </p:txBody>
      </p:sp>
      <p:pic>
        <p:nvPicPr>
          <p:cNvPr id="7" name="Picture 6" descr="A diagram of a cell cycle&#10;&#10;AI-generated content may be incorrect.">
            <a:extLst>
              <a:ext uri="{FF2B5EF4-FFF2-40B4-BE49-F238E27FC236}">
                <a16:creationId xmlns:a16="http://schemas.microsoft.com/office/drawing/2014/main" id="{82ECBA59-1C24-D40F-F237-D0CCA8870EB9}"/>
              </a:ext>
            </a:extLst>
          </p:cNvPr>
          <p:cNvPicPr>
            <a:picLocks noChangeAspect="1"/>
          </p:cNvPicPr>
          <p:nvPr/>
        </p:nvPicPr>
        <p:blipFill>
          <a:blip r:embed="rId3"/>
          <a:stretch>
            <a:fillRect/>
          </a:stretch>
        </p:blipFill>
        <p:spPr>
          <a:xfrm>
            <a:off x="1437261" y="2358958"/>
            <a:ext cx="9317478" cy="3592512"/>
          </a:xfrm>
          <a:prstGeom prst="rect">
            <a:avLst/>
          </a:prstGeom>
        </p:spPr>
      </p:pic>
      <p:sp>
        <p:nvSpPr>
          <p:cNvPr id="8" name="TextBox 7">
            <a:extLst>
              <a:ext uri="{FF2B5EF4-FFF2-40B4-BE49-F238E27FC236}">
                <a16:creationId xmlns:a16="http://schemas.microsoft.com/office/drawing/2014/main" id="{CB6DF34C-3B09-05D0-7810-CC58B59B17CB}"/>
              </a:ext>
            </a:extLst>
          </p:cNvPr>
          <p:cNvSpPr txBox="1"/>
          <p:nvPr/>
        </p:nvSpPr>
        <p:spPr>
          <a:xfrm>
            <a:off x="8740462" y="6619741"/>
            <a:ext cx="3451538" cy="246221"/>
          </a:xfrm>
          <a:prstGeom prst="rect">
            <a:avLst/>
          </a:prstGeom>
          <a:noFill/>
        </p:spPr>
        <p:txBody>
          <a:bodyPr wrap="square" rtlCol="0">
            <a:spAutoFit/>
          </a:bodyPr>
          <a:lstStyle/>
          <a:p>
            <a:r>
              <a:rPr lang="en-US" sz="1000" dirty="0"/>
              <a:t>Figure 1. </a:t>
            </a:r>
            <a:r>
              <a:rPr lang="en-US" sz="1000" dirty="0" err="1"/>
              <a:t>Mabillard</a:t>
            </a:r>
            <a:r>
              <a:rPr lang="en-US" sz="1000" dirty="0"/>
              <a:t> H, et al.. Nephrol Dial Transplant. 2023 </a:t>
            </a:r>
          </a:p>
        </p:txBody>
      </p:sp>
    </p:spTree>
    <p:extLst>
      <p:ext uri="{BB962C8B-B14F-4D97-AF65-F5344CB8AC3E}">
        <p14:creationId xmlns:p14="http://schemas.microsoft.com/office/powerpoint/2010/main" val="255310494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112006-C0E7-33CB-16AC-A2DF0F27242A}"/>
              </a:ext>
            </a:extLst>
          </p:cNvPr>
          <p:cNvSpPr>
            <a:spLocks noGrp="1"/>
          </p:cNvSpPr>
          <p:nvPr>
            <p:ph type="title"/>
          </p:nvPr>
        </p:nvSpPr>
        <p:spPr/>
        <p:txBody>
          <a:bodyPr/>
          <a:lstStyle/>
          <a:p>
            <a:r>
              <a:rPr lang="en-US" dirty="0"/>
              <a:t>ADTKD-MUC1</a:t>
            </a:r>
          </a:p>
        </p:txBody>
      </p:sp>
      <p:sp>
        <p:nvSpPr>
          <p:cNvPr id="3" name="Content Placeholder 2">
            <a:extLst>
              <a:ext uri="{FF2B5EF4-FFF2-40B4-BE49-F238E27FC236}">
                <a16:creationId xmlns:a16="http://schemas.microsoft.com/office/drawing/2014/main" id="{0BD95711-C9DB-78F8-58F3-B528275772C2}"/>
              </a:ext>
            </a:extLst>
          </p:cNvPr>
          <p:cNvSpPr>
            <a:spLocks noGrp="1"/>
          </p:cNvSpPr>
          <p:nvPr>
            <p:ph idx="1"/>
          </p:nvPr>
        </p:nvSpPr>
        <p:spPr/>
        <p:txBody>
          <a:bodyPr>
            <a:normAutofit/>
          </a:bodyPr>
          <a:lstStyle/>
          <a:p>
            <a:r>
              <a:rPr lang="en-US" dirty="0"/>
              <a:t>Mucin-1 is a membrane-anchored protein that is expressed on the epithelial surface of many tissues in conjunction with other mucins</a:t>
            </a:r>
          </a:p>
          <a:p>
            <a:r>
              <a:rPr lang="en-US" dirty="0"/>
              <a:t>In the kidney, mucin-1 is expressed specifically in the thick ascending limb and early distal convoluted tubule.</a:t>
            </a:r>
          </a:p>
          <a:p>
            <a:r>
              <a:rPr lang="en-US" dirty="0"/>
              <a:t>Mucin-1 plays a role in signal transduction and protects and lubricates epithelial surfaces.</a:t>
            </a:r>
            <a:endParaRPr lang="en-US" baseline="30000" dirty="0"/>
          </a:p>
        </p:txBody>
      </p:sp>
      <p:pic>
        <p:nvPicPr>
          <p:cNvPr id="4" name="Picture 3" descr="A diagram of a cell cycle&#10;&#10;AI-generated content may be incorrect.">
            <a:extLst>
              <a:ext uri="{FF2B5EF4-FFF2-40B4-BE49-F238E27FC236}">
                <a16:creationId xmlns:a16="http://schemas.microsoft.com/office/drawing/2014/main" id="{104FDE9C-9E4B-916B-C7A9-213D97767680}"/>
              </a:ext>
            </a:extLst>
          </p:cNvPr>
          <p:cNvPicPr>
            <a:picLocks noChangeAspect="1"/>
          </p:cNvPicPr>
          <p:nvPr/>
        </p:nvPicPr>
        <p:blipFill>
          <a:blip r:embed="rId2"/>
          <a:stretch>
            <a:fillRect/>
          </a:stretch>
        </p:blipFill>
        <p:spPr>
          <a:xfrm>
            <a:off x="7594599" y="93026"/>
            <a:ext cx="4493639" cy="1732599"/>
          </a:xfrm>
          <a:prstGeom prst="rect">
            <a:avLst/>
          </a:prstGeom>
        </p:spPr>
      </p:pic>
    </p:spTree>
    <p:extLst>
      <p:ext uri="{BB962C8B-B14F-4D97-AF65-F5344CB8AC3E}">
        <p14:creationId xmlns:p14="http://schemas.microsoft.com/office/powerpoint/2010/main" val="61642910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D7ED30-1643-D56F-3E1F-14434690074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CA92C18-C2E8-21C3-169B-D5E3AA83DA55}"/>
              </a:ext>
            </a:extLst>
          </p:cNvPr>
          <p:cNvSpPr>
            <a:spLocks noGrp="1"/>
          </p:cNvSpPr>
          <p:nvPr>
            <p:ph type="title"/>
          </p:nvPr>
        </p:nvSpPr>
        <p:spPr/>
        <p:txBody>
          <a:bodyPr/>
          <a:lstStyle/>
          <a:p>
            <a:r>
              <a:rPr lang="en-US" dirty="0"/>
              <a:t>ADTKD-MUC1</a:t>
            </a:r>
          </a:p>
        </p:txBody>
      </p:sp>
      <p:sp>
        <p:nvSpPr>
          <p:cNvPr id="3" name="Content Placeholder 2">
            <a:extLst>
              <a:ext uri="{FF2B5EF4-FFF2-40B4-BE49-F238E27FC236}">
                <a16:creationId xmlns:a16="http://schemas.microsoft.com/office/drawing/2014/main" id="{ABDC67F4-7CD7-02D1-5181-3A8C473AF2C9}"/>
              </a:ext>
            </a:extLst>
          </p:cNvPr>
          <p:cNvSpPr>
            <a:spLocks noGrp="1"/>
          </p:cNvSpPr>
          <p:nvPr>
            <p:ph idx="1"/>
          </p:nvPr>
        </p:nvSpPr>
        <p:spPr/>
        <p:txBody>
          <a:bodyPr>
            <a:normAutofit/>
          </a:bodyPr>
          <a:lstStyle/>
          <a:p>
            <a:r>
              <a:rPr lang="en-US" dirty="0"/>
              <a:t>The mucin-1 protein contains a region of a variable number (20-125) of tandem repeats (VNTR) that is a repetitive sequence of 20 amino acids to which sugar residues are added to produce the mucinous qualities of mucin-1</a:t>
            </a:r>
          </a:p>
          <a:p>
            <a:r>
              <a:rPr lang="en-US" dirty="0"/>
              <a:t>In ADTKD-</a:t>
            </a:r>
            <a:r>
              <a:rPr lang="en-US" i="1" dirty="0"/>
              <a:t>MUC1</a:t>
            </a:r>
            <a:r>
              <a:rPr lang="en-US" dirty="0"/>
              <a:t>, the most common pathogenic variant is the insertion of an extra cytosine residue in a string of seven cytosine residues in one of the VNTR repeats resulting in a frameshift in translation that leads to the biosynthesis of neo-VNTRs with 20 different amino acids.  </a:t>
            </a:r>
          </a:p>
        </p:txBody>
      </p:sp>
      <p:pic>
        <p:nvPicPr>
          <p:cNvPr id="5" name="Picture 4" descr="A diagram of a cell cycle&#10;&#10;AI-generated content may be incorrect.">
            <a:extLst>
              <a:ext uri="{FF2B5EF4-FFF2-40B4-BE49-F238E27FC236}">
                <a16:creationId xmlns:a16="http://schemas.microsoft.com/office/drawing/2014/main" id="{671B8E8E-8F6A-F4FD-8348-B637EADA9EFE}"/>
              </a:ext>
            </a:extLst>
          </p:cNvPr>
          <p:cNvPicPr>
            <a:picLocks noChangeAspect="1"/>
          </p:cNvPicPr>
          <p:nvPr/>
        </p:nvPicPr>
        <p:blipFill>
          <a:blip r:embed="rId2"/>
          <a:stretch>
            <a:fillRect/>
          </a:stretch>
        </p:blipFill>
        <p:spPr>
          <a:xfrm>
            <a:off x="7594599" y="93026"/>
            <a:ext cx="4493639" cy="1732599"/>
          </a:xfrm>
          <a:prstGeom prst="rect">
            <a:avLst/>
          </a:prstGeom>
        </p:spPr>
      </p:pic>
    </p:spTree>
    <p:extLst>
      <p:ext uri="{BB962C8B-B14F-4D97-AF65-F5344CB8AC3E}">
        <p14:creationId xmlns:p14="http://schemas.microsoft.com/office/powerpoint/2010/main" val="275303872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4C7796-D95A-F8E3-3512-690DEBB24FE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F1E64A1-30FD-C692-A38B-BD1A55C62953}"/>
              </a:ext>
            </a:extLst>
          </p:cNvPr>
          <p:cNvSpPr>
            <a:spLocks noGrp="1"/>
          </p:cNvSpPr>
          <p:nvPr>
            <p:ph type="title"/>
          </p:nvPr>
        </p:nvSpPr>
        <p:spPr/>
        <p:txBody>
          <a:bodyPr/>
          <a:lstStyle/>
          <a:p>
            <a:r>
              <a:rPr lang="en-US" dirty="0"/>
              <a:t>ADTKD-MUC1</a:t>
            </a:r>
          </a:p>
        </p:txBody>
      </p:sp>
      <p:sp>
        <p:nvSpPr>
          <p:cNvPr id="3" name="Content Placeholder 2">
            <a:extLst>
              <a:ext uri="{FF2B5EF4-FFF2-40B4-BE49-F238E27FC236}">
                <a16:creationId xmlns:a16="http://schemas.microsoft.com/office/drawing/2014/main" id="{F3B8CA26-F29E-6CB0-9D6D-460E0841A356}"/>
              </a:ext>
            </a:extLst>
          </p:cNvPr>
          <p:cNvSpPr>
            <a:spLocks noGrp="1"/>
          </p:cNvSpPr>
          <p:nvPr>
            <p:ph idx="1"/>
          </p:nvPr>
        </p:nvSpPr>
        <p:spPr/>
        <p:txBody>
          <a:bodyPr>
            <a:normAutofit/>
          </a:bodyPr>
          <a:lstStyle/>
          <a:p>
            <a:r>
              <a:rPr lang="en-US" dirty="0"/>
              <a:t>The mutated MUC1 frameshift protein (MUC1fs) has an atypical sequence foreign to the body’s normal protein metabolic pathways. The </a:t>
            </a:r>
            <a:r>
              <a:rPr lang="en-US" dirty="0" err="1"/>
              <a:t>neopeptide</a:t>
            </a:r>
            <a:r>
              <a:rPr lang="en-US" dirty="0"/>
              <a:t> deposits in the ER Golgi intermediate compartment (ERGIC) in vesicles that normally shuttle newly synthesized proteins between the ER and Golgi apparatus. This abnormal deposition leads to intracellular stress, apoptosis, cell death, and nephron dropout.</a:t>
            </a:r>
          </a:p>
          <a:p>
            <a:r>
              <a:rPr lang="en-US" dirty="0" err="1"/>
              <a:t>Immnohistochemical</a:t>
            </a:r>
            <a:r>
              <a:rPr lang="en-US" dirty="0"/>
              <a:t> studies of human kidney tissue reveal intracellular deposition of the MUC1fs protein in thick ascending limb and early distal convoluted tubule </a:t>
            </a:r>
          </a:p>
        </p:txBody>
      </p:sp>
      <p:pic>
        <p:nvPicPr>
          <p:cNvPr id="4" name="Picture 3" descr="A diagram of a cell cycle&#10;&#10;AI-generated content may be incorrect.">
            <a:extLst>
              <a:ext uri="{FF2B5EF4-FFF2-40B4-BE49-F238E27FC236}">
                <a16:creationId xmlns:a16="http://schemas.microsoft.com/office/drawing/2014/main" id="{1B46DF04-8F02-FB3D-07D3-E7A5830EF49C}"/>
              </a:ext>
            </a:extLst>
          </p:cNvPr>
          <p:cNvPicPr>
            <a:picLocks noChangeAspect="1"/>
          </p:cNvPicPr>
          <p:nvPr/>
        </p:nvPicPr>
        <p:blipFill>
          <a:blip r:embed="rId2"/>
          <a:stretch>
            <a:fillRect/>
          </a:stretch>
        </p:blipFill>
        <p:spPr>
          <a:xfrm>
            <a:off x="7594599" y="93026"/>
            <a:ext cx="4493639" cy="1732599"/>
          </a:xfrm>
          <a:prstGeom prst="rect">
            <a:avLst/>
          </a:prstGeom>
        </p:spPr>
      </p:pic>
    </p:spTree>
    <p:extLst>
      <p:ext uri="{BB962C8B-B14F-4D97-AF65-F5344CB8AC3E}">
        <p14:creationId xmlns:p14="http://schemas.microsoft.com/office/powerpoint/2010/main" val="159601764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879A1D-F88E-14D0-6918-22323E32A052}"/>
              </a:ext>
            </a:extLst>
          </p:cNvPr>
          <p:cNvSpPr>
            <a:spLocks noGrp="1"/>
          </p:cNvSpPr>
          <p:nvPr>
            <p:ph type="title"/>
          </p:nvPr>
        </p:nvSpPr>
        <p:spPr/>
        <p:txBody>
          <a:bodyPr/>
          <a:lstStyle/>
          <a:p>
            <a:endParaRPr lang="en-US"/>
          </a:p>
        </p:txBody>
      </p:sp>
      <p:pic>
        <p:nvPicPr>
          <p:cNvPr id="6" name="Content Placeholder 5" descr="Diagram of a cell membrane&#10;&#10;AI-generated content may be incorrect.">
            <a:extLst>
              <a:ext uri="{FF2B5EF4-FFF2-40B4-BE49-F238E27FC236}">
                <a16:creationId xmlns:a16="http://schemas.microsoft.com/office/drawing/2014/main" id="{40FBBEFB-0D6F-6C0D-4AC9-0400DD8E111C}"/>
              </a:ext>
            </a:extLst>
          </p:cNvPr>
          <p:cNvPicPr>
            <a:picLocks noGrp="1" noChangeAspect="1"/>
          </p:cNvPicPr>
          <p:nvPr>
            <p:ph idx="1"/>
          </p:nvPr>
        </p:nvPicPr>
        <p:blipFill>
          <a:blip r:embed="rId3"/>
          <a:stretch>
            <a:fillRect/>
          </a:stretch>
        </p:blipFill>
        <p:spPr>
          <a:xfrm>
            <a:off x="1009650" y="2108994"/>
            <a:ext cx="10172700" cy="3784600"/>
          </a:xfrm>
        </p:spPr>
      </p:pic>
      <p:sp>
        <p:nvSpPr>
          <p:cNvPr id="4" name="TextBox 3">
            <a:extLst>
              <a:ext uri="{FF2B5EF4-FFF2-40B4-BE49-F238E27FC236}">
                <a16:creationId xmlns:a16="http://schemas.microsoft.com/office/drawing/2014/main" id="{A2D7A9DF-7E2D-2321-4957-D659A7C3CC39}"/>
              </a:ext>
            </a:extLst>
          </p:cNvPr>
          <p:cNvSpPr txBox="1"/>
          <p:nvPr/>
        </p:nvSpPr>
        <p:spPr>
          <a:xfrm>
            <a:off x="8740462" y="6619741"/>
            <a:ext cx="3451538" cy="246221"/>
          </a:xfrm>
          <a:prstGeom prst="rect">
            <a:avLst/>
          </a:prstGeom>
          <a:noFill/>
        </p:spPr>
        <p:txBody>
          <a:bodyPr wrap="square" rtlCol="0">
            <a:spAutoFit/>
          </a:bodyPr>
          <a:lstStyle/>
          <a:p>
            <a:r>
              <a:rPr lang="en-US" sz="1000" dirty="0"/>
              <a:t>Figure 3 Devuyst O, et al., Nat Rev Dis Primers. 2019 </a:t>
            </a:r>
          </a:p>
        </p:txBody>
      </p:sp>
    </p:spTree>
    <p:extLst>
      <p:ext uri="{BB962C8B-B14F-4D97-AF65-F5344CB8AC3E}">
        <p14:creationId xmlns:p14="http://schemas.microsoft.com/office/powerpoint/2010/main" val="52863598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DF82D2-51A9-8DD7-CB3F-0BDFD41A841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19ABEEC-58FD-92B0-C450-AFAFE7D4E81D}"/>
              </a:ext>
            </a:extLst>
          </p:cNvPr>
          <p:cNvSpPr>
            <a:spLocks noGrp="1"/>
          </p:cNvSpPr>
          <p:nvPr>
            <p:ph type="title"/>
          </p:nvPr>
        </p:nvSpPr>
        <p:spPr/>
        <p:txBody>
          <a:bodyPr/>
          <a:lstStyle/>
          <a:p>
            <a:endParaRPr lang="en-US"/>
          </a:p>
        </p:txBody>
      </p:sp>
      <p:pic>
        <p:nvPicPr>
          <p:cNvPr id="5" name="Content Placeholder 4" descr="A screenshot of a graph&#10;&#10;AI-generated content may be incorrect.">
            <a:extLst>
              <a:ext uri="{FF2B5EF4-FFF2-40B4-BE49-F238E27FC236}">
                <a16:creationId xmlns:a16="http://schemas.microsoft.com/office/drawing/2014/main" id="{79C4D888-D778-B8FE-2024-1F5CF867AF7F}"/>
              </a:ext>
            </a:extLst>
          </p:cNvPr>
          <p:cNvPicPr>
            <a:picLocks noGrp="1" noChangeAspect="1"/>
          </p:cNvPicPr>
          <p:nvPr>
            <p:ph idx="1"/>
          </p:nvPr>
        </p:nvPicPr>
        <p:blipFill>
          <a:blip r:embed="rId2"/>
          <a:srcRect l="2309" t="24590" r="1660"/>
          <a:stretch>
            <a:fillRect/>
          </a:stretch>
        </p:blipFill>
        <p:spPr>
          <a:xfrm>
            <a:off x="2336800" y="2374899"/>
            <a:ext cx="7518400" cy="3281363"/>
          </a:xfrm>
        </p:spPr>
      </p:pic>
    </p:spTree>
    <p:extLst>
      <p:ext uri="{BB962C8B-B14F-4D97-AF65-F5344CB8AC3E}">
        <p14:creationId xmlns:p14="http://schemas.microsoft.com/office/powerpoint/2010/main" val="327148195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226054-2CA4-1B31-0294-DDE00B87F50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E1F12AA-11C8-C2D0-901D-21860E768CD5}"/>
              </a:ext>
            </a:extLst>
          </p:cNvPr>
          <p:cNvSpPr>
            <a:spLocks noGrp="1"/>
          </p:cNvSpPr>
          <p:nvPr>
            <p:ph type="title"/>
          </p:nvPr>
        </p:nvSpPr>
        <p:spPr/>
        <p:txBody>
          <a:bodyPr/>
          <a:lstStyle/>
          <a:p>
            <a:endParaRPr lang="en-US"/>
          </a:p>
        </p:txBody>
      </p:sp>
      <p:pic>
        <p:nvPicPr>
          <p:cNvPr id="5" name="Content Placeholder 4" descr="A screenshot of a graph&#10;&#10;AI-generated content may be incorrect.">
            <a:extLst>
              <a:ext uri="{FF2B5EF4-FFF2-40B4-BE49-F238E27FC236}">
                <a16:creationId xmlns:a16="http://schemas.microsoft.com/office/drawing/2014/main" id="{0D00E1EB-24AF-FEE4-5EF5-FA7EB6354B06}"/>
              </a:ext>
            </a:extLst>
          </p:cNvPr>
          <p:cNvPicPr>
            <a:picLocks noGrp="1" noChangeAspect="1"/>
          </p:cNvPicPr>
          <p:nvPr>
            <p:ph idx="1"/>
          </p:nvPr>
        </p:nvPicPr>
        <p:blipFill>
          <a:blip r:embed="rId2"/>
          <a:srcRect l="4290" t="30427"/>
          <a:stretch>
            <a:fillRect/>
          </a:stretch>
        </p:blipFill>
        <p:spPr>
          <a:xfrm>
            <a:off x="2200284" y="2400299"/>
            <a:ext cx="7791431" cy="3027363"/>
          </a:xfrm>
        </p:spPr>
      </p:pic>
    </p:spTree>
    <p:extLst>
      <p:ext uri="{BB962C8B-B14F-4D97-AF65-F5344CB8AC3E}">
        <p14:creationId xmlns:p14="http://schemas.microsoft.com/office/powerpoint/2010/main" val="37031791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CAC429-D3D3-12CC-CB62-57B3EF07EBC5}"/>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A75632E0-317B-218D-6B7F-BF58DB61859C}"/>
              </a:ext>
            </a:extLst>
          </p:cNvPr>
          <p:cNvSpPr>
            <a:spLocks noGrp="1"/>
          </p:cNvSpPr>
          <p:nvPr>
            <p:ph idx="1"/>
          </p:nvPr>
        </p:nvSpPr>
        <p:spPr/>
        <p:txBody>
          <a:bodyPr/>
          <a:lstStyle/>
          <a:p>
            <a:r>
              <a:rPr lang="en-US" dirty="0"/>
              <a:t>A 32 year old female presents as a consult with concern for CKD. After her pregnancy at age 27 was told the pre-eclampsia she experienced could be due to underlying kidney issues. She was encouraged by family to see a nephrologist given her family history of her father developed ESRD in his mid 40s (1960s, scarlet fever after untreated strep throat in his 20s) received the first father-son living donor transplant in the US. Other reported history is grandfather passed away in his 40s thought to be kidney related (1920s). Labs reveals a stable creatinine of 0.9  (eGFR &gt;60), UA negative for protein or blood, ultrasound negative. </a:t>
            </a:r>
          </a:p>
        </p:txBody>
      </p:sp>
    </p:spTree>
    <p:extLst>
      <p:ext uri="{BB962C8B-B14F-4D97-AF65-F5344CB8AC3E}">
        <p14:creationId xmlns:p14="http://schemas.microsoft.com/office/powerpoint/2010/main" val="319542717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B5617E-6976-EF05-BDE6-1EB1B3036680}"/>
              </a:ext>
            </a:extLst>
          </p:cNvPr>
          <p:cNvSpPr>
            <a:spLocks noGrp="1"/>
          </p:cNvSpPr>
          <p:nvPr>
            <p:ph type="title"/>
          </p:nvPr>
        </p:nvSpPr>
        <p:spPr/>
        <p:txBody>
          <a:bodyPr/>
          <a:lstStyle/>
          <a:p>
            <a:endParaRPr lang="en-US"/>
          </a:p>
        </p:txBody>
      </p:sp>
      <p:pic>
        <p:nvPicPr>
          <p:cNvPr id="5" name="Content Placeholder 4" descr="A screenshot of a computer&#10;&#10;AI-generated content may be incorrect.">
            <a:extLst>
              <a:ext uri="{FF2B5EF4-FFF2-40B4-BE49-F238E27FC236}">
                <a16:creationId xmlns:a16="http://schemas.microsoft.com/office/drawing/2014/main" id="{2C1D3E68-3907-FEEC-F743-255CB1B8510A}"/>
              </a:ext>
            </a:extLst>
          </p:cNvPr>
          <p:cNvPicPr>
            <a:picLocks noGrp="1" noChangeAspect="1"/>
          </p:cNvPicPr>
          <p:nvPr>
            <p:ph idx="1"/>
          </p:nvPr>
        </p:nvPicPr>
        <p:blipFill>
          <a:blip r:embed="rId2"/>
          <a:srcRect t="20504" b="58774"/>
          <a:stretch>
            <a:fillRect/>
          </a:stretch>
        </p:blipFill>
        <p:spPr>
          <a:xfrm>
            <a:off x="2114486" y="2717799"/>
            <a:ext cx="7963027" cy="901701"/>
          </a:xfrm>
        </p:spPr>
      </p:pic>
      <p:pic>
        <p:nvPicPr>
          <p:cNvPr id="6" name="Content Placeholder 4" descr="A screenshot of a computer&#10;&#10;AI-generated content may be incorrect.">
            <a:extLst>
              <a:ext uri="{FF2B5EF4-FFF2-40B4-BE49-F238E27FC236}">
                <a16:creationId xmlns:a16="http://schemas.microsoft.com/office/drawing/2014/main" id="{FF041723-B717-0589-5734-0DDF2F3C94DA}"/>
              </a:ext>
            </a:extLst>
          </p:cNvPr>
          <p:cNvPicPr>
            <a:picLocks noChangeAspect="1"/>
          </p:cNvPicPr>
          <p:nvPr/>
        </p:nvPicPr>
        <p:blipFill>
          <a:blip r:embed="rId2"/>
          <a:srcRect t="40642" b="15578"/>
          <a:stretch>
            <a:fillRect/>
          </a:stretch>
        </p:blipFill>
        <p:spPr>
          <a:xfrm>
            <a:off x="2114486" y="3619500"/>
            <a:ext cx="7963027" cy="1905000"/>
          </a:xfrm>
          <a:prstGeom prst="rect">
            <a:avLst/>
          </a:prstGeom>
        </p:spPr>
      </p:pic>
    </p:spTree>
    <p:extLst>
      <p:ext uri="{BB962C8B-B14F-4D97-AF65-F5344CB8AC3E}">
        <p14:creationId xmlns:p14="http://schemas.microsoft.com/office/powerpoint/2010/main" val="104300977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8049AF-AD2F-418B-7970-ABCB046DCC5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0907942-72A7-8915-0370-CB0F1B331B65}"/>
              </a:ext>
            </a:extLst>
          </p:cNvPr>
          <p:cNvSpPr>
            <a:spLocks noGrp="1"/>
          </p:cNvSpPr>
          <p:nvPr>
            <p:ph type="title"/>
          </p:nvPr>
        </p:nvSpPr>
        <p:spPr/>
        <p:txBody>
          <a:bodyPr/>
          <a:lstStyle/>
          <a:p>
            <a:endParaRPr lang="en-US"/>
          </a:p>
        </p:txBody>
      </p:sp>
      <p:pic>
        <p:nvPicPr>
          <p:cNvPr id="5" name="Content Placeholder 4" descr="A diagram of a cell&#10;&#10;AI-generated content may be incorrect.">
            <a:extLst>
              <a:ext uri="{FF2B5EF4-FFF2-40B4-BE49-F238E27FC236}">
                <a16:creationId xmlns:a16="http://schemas.microsoft.com/office/drawing/2014/main" id="{BAF6F853-1AE2-094C-8789-7FB0E4282B0A}"/>
              </a:ext>
            </a:extLst>
          </p:cNvPr>
          <p:cNvPicPr>
            <a:picLocks noGrp="1" noChangeAspect="1"/>
          </p:cNvPicPr>
          <p:nvPr>
            <p:ph idx="1"/>
          </p:nvPr>
        </p:nvPicPr>
        <p:blipFill>
          <a:blip r:embed="rId2"/>
          <a:stretch>
            <a:fillRect/>
          </a:stretch>
        </p:blipFill>
        <p:spPr>
          <a:xfrm>
            <a:off x="3506794" y="388280"/>
            <a:ext cx="5178412" cy="6081439"/>
          </a:xfrm>
        </p:spPr>
      </p:pic>
    </p:spTree>
    <p:extLst>
      <p:ext uri="{BB962C8B-B14F-4D97-AF65-F5344CB8AC3E}">
        <p14:creationId xmlns:p14="http://schemas.microsoft.com/office/powerpoint/2010/main" val="79630072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8DA19D-D50B-CC82-6C48-DA6F9DCB7047}"/>
            </a:ext>
          </a:extLst>
        </p:cNvPr>
        <p:cNvGrpSpPr/>
        <p:nvPr/>
      </p:nvGrpSpPr>
      <p:grpSpPr>
        <a:xfrm>
          <a:off x="0" y="0"/>
          <a:ext cx="0" cy="0"/>
          <a:chOff x="0" y="0"/>
          <a:chExt cx="0" cy="0"/>
        </a:xfrm>
      </p:grpSpPr>
      <p:pic>
        <p:nvPicPr>
          <p:cNvPr id="13" name="Picture 12">
            <a:extLst>
              <a:ext uri="{FF2B5EF4-FFF2-40B4-BE49-F238E27FC236}">
                <a16:creationId xmlns:a16="http://schemas.microsoft.com/office/drawing/2014/main" id="{F6FEFFC9-B040-8996-DB5C-9C7941ACA36F}"/>
              </a:ext>
            </a:extLst>
          </p:cNvPr>
          <p:cNvPicPr>
            <a:picLocks noChangeAspect="1"/>
          </p:cNvPicPr>
          <p:nvPr/>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8AA748E2-6660-48E9-5090-AE5588C0AE62}"/>
              </a:ext>
            </a:extLst>
          </p:cNvPr>
          <p:cNvSpPr>
            <a:spLocks noGrp="1"/>
          </p:cNvSpPr>
          <p:nvPr>
            <p:ph type="ctrTitle"/>
          </p:nvPr>
        </p:nvSpPr>
        <p:spPr>
          <a:xfrm>
            <a:off x="4109663" y="5630238"/>
            <a:ext cx="8082337" cy="1135294"/>
          </a:xfrm>
        </p:spPr>
        <p:txBody>
          <a:bodyPr>
            <a:normAutofit/>
          </a:bodyPr>
          <a:lstStyle/>
          <a:p>
            <a:r>
              <a:rPr lang="en-US" b="1" dirty="0">
                <a:solidFill>
                  <a:schemeClr val="bg1"/>
                </a:solidFill>
              </a:rPr>
              <a:t>ADTKD-REN</a:t>
            </a:r>
          </a:p>
        </p:txBody>
      </p:sp>
    </p:spTree>
    <p:extLst>
      <p:ext uri="{BB962C8B-B14F-4D97-AF65-F5344CB8AC3E}">
        <p14:creationId xmlns:p14="http://schemas.microsoft.com/office/powerpoint/2010/main" val="118403635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C3DC16-1441-B570-F772-3C69C112B86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04BCCFA-1234-0A24-9F1E-C255D4251C9C}"/>
              </a:ext>
            </a:extLst>
          </p:cNvPr>
          <p:cNvSpPr>
            <a:spLocks noGrp="1"/>
          </p:cNvSpPr>
          <p:nvPr>
            <p:ph type="title"/>
          </p:nvPr>
        </p:nvSpPr>
        <p:spPr/>
        <p:txBody>
          <a:bodyPr/>
          <a:lstStyle/>
          <a:p>
            <a:r>
              <a:rPr lang="en-US" dirty="0"/>
              <a:t>ADTKD-REN</a:t>
            </a:r>
          </a:p>
        </p:txBody>
      </p:sp>
      <p:pic>
        <p:nvPicPr>
          <p:cNvPr id="6" name="Content Placeholder 5" descr="A diagram of a tree&#10;&#10;AI-generated content may be incorrect.">
            <a:extLst>
              <a:ext uri="{FF2B5EF4-FFF2-40B4-BE49-F238E27FC236}">
                <a16:creationId xmlns:a16="http://schemas.microsoft.com/office/drawing/2014/main" id="{79CA9ED5-B3D9-998D-97CD-4CCF13AC75CC}"/>
              </a:ext>
            </a:extLst>
          </p:cNvPr>
          <p:cNvPicPr>
            <a:picLocks noGrp="1" noChangeAspect="1"/>
          </p:cNvPicPr>
          <p:nvPr>
            <p:ph idx="1"/>
          </p:nvPr>
        </p:nvPicPr>
        <p:blipFill>
          <a:blip r:embed="rId3"/>
          <a:srcRect t="4255" r="67112"/>
          <a:stretch>
            <a:fillRect/>
          </a:stretch>
        </p:blipFill>
        <p:spPr>
          <a:xfrm>
            <a:off x="2051050" y="2362994"/>
            <a:ext cx="2660650" cy="3429000"/>
          </a:xfrm>
        </p:spPr>
      </p:pic>
      <p:sp>
        <p:nvSpPr>
          <p:cNvPr id="4" name="TextBox 3">
            <a:extLst>
              <a:ext uri="{FF2B5EF4-FFF2-40B4-BE49-F238E27FC236}">
                <a16:creationId xmlns:a16="http://schemas.microsoft.com/office/drawing/2014/main" id="{2080AF51-12A2-C38D-1436-D95FC4D1D919}"/>
              </a:ext>
            </a:extLst>
          </p:cNvPr>
          <p:cNvSpPr txBox="1"/>
          <p:nvPr/>
        </p:nvSpPr>
        <p:spPr>
          <a:xfrm>
            <a:off x="8740462" y="6619741"/>
            <a:ext cx="3451538" cy="246221"/>
          </a:xfrm>
          <a:prstGeom prst="rect">
            <a:avLst/>
          </a:prstGeom>
          <a:noFill/>
        </p:spPr>
        <p:txBody>
          <a:bodyPr wrap="square" rtlCol="0">
            <a:spAutoFit/>
          </a:bodyPr>
          <a:lstStyle/>
          <a:p>
            <a:r>
              <a:rPr lang="en-US" sz="1000" dirty="0"/>
              <a:t>Figure 5 Devuyst O, et al., Nat Rev Dis Primers. 2019 </a:t>
            </a:r>
          </a:p>
        </p:txBody>
      </p:sp>
      <p:pic>
        <p:nvPicPr>
          <p:cNvPr id="3" name="Content Placeholder 5" descr="A diagram of a tree&#10;&#10;AI-generated content may be incorrect.">
            <a:extLst>
              <a:ext uri="{FF2B5EF4-FFF2-40B4-BE49-F238E27FC236}">
                <a16:creationId xmlns:a16="http://schemas.microsoft.com/office/drawing/2014/main" id="{BC717C57-FAA1-9005-856C-1E0117EB656F}"/>
              </a:ext>
            </a:extLst>
          </p:cNvPr>
          <p:cNvPicPr>
            <a:picLocks noChangeAspect="1"/>
          </p:cNvPicPr>
          <p:nvPr/>
        </p:nvPicPr>
        <p:blipFill>
          <a:blip r:embed="rId3"/>
          <a:srcRect l="33359"/>
          <a:stretch>
            <a:fillRect/>
          </a:stretch>
        </p:blipFill>
        <p:spPr>
          <a:xfrm>
            <a:off x="4902200" y="2362994"/>
            <a:ext cx="5391150" cy="3581400"/>
          </a:xfrm>
          <a:prstGeom prst="rect">
            <a:avLst/>
          </a:prstGeom>
        </p:spPr>
      </p:pic>
    </p:spTree>
    <p:extLst>
      <p:ext uri="{BB962C8B-B14F-4D97-AF65-F5344CB8AC3E}">
        <p14:creationId xmlns:p14="http://schemas.microsoft.com/office/powerpoint/2010/main" val="280649378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543445-DA5A-B8A4-6E15-DF27821F9035}"/>
              </a:ext>
            </a:extLst>
          </p:cNvPr>
          <p:cNvSpPr>
            <a:spLocks noGrp="1"/>
          </p:cNvSpPr>
          <p:nvPr>
            <p:ph type="title"/>
          </p:nvPr>
        </p:nvSpPr>
        <p:spPr/>
        <p:txBody>
          <a:bodyPr/>
          <a:lstStyle/>
          <a:p>
            <a:r>
              <a:rPr lang="en-US" dirty="0"/>
              <a:t>ADTKD-REN</a:t>
            </a:r>
          </a:p>
        </p:txBody>
      </p:sp>
      <p:sp>
        <p:nvSpPr>
          <p:cNvPr id="3" name="Content Placeholder 2">
            <a:extLst>
              <a:ext uri="{FF2B5EF4-FFF2-40B4-BE49-F238E27FC236}">
                <a16:creationId xmlns:a16="http://schemas.microsoft.com/office/drawing/2014/main" id="{0AB7DD63-470F-FF43-0021-6F6B1765AAEF}"/>
              </a:ext>
            </a:extLst>
          </p:cNvPr>
          <p:cNvSpPr>
            <a:spLocks noGrp="1"/>
          </p:cNvSpPr>
          <p:nvPr>
            <p:ph idx="1"/>
          </p:nvPr>
        </p:nvSpPr>
        <p:spPr/>
        <p:txBody>
          <a:bodyPr/>
          <a:lstStyle/>
          <a:p>
            <a:r>
              <a:rPr lang="en-US" dirty="0"/>
              <a:t>Early on-set (&lt;10 years old)</a:t>
            </a:r>
          </a:p>
          <a:p>
            <a:r>
              <a:rPr lang="en-US" dirty="0"/>
              <a:t>Delayed growth, acidosis, anemia or CKD.</a:t>
            </a:r>
            <a:r>
              <a:rPr lang="en-US" baseline="30000" dirty="0">
                <a:hlinkClick r:id="rId2"/>
              </a:rPr>
              <a:t>52</a:t>
            </a:r>
            <a:r>
              <a:rPr lang="en-US" dirty="0"/>
              <a:t> </a:t>
            </a:r>
          </a:p>
          <a:p>
            <a:endParaRPr lang="en-US" dirty="0"/>
          </a:p>
          <a:p>
            <a:r>
              <a:rPr lang="en-US" dirty="0"/>
              <a:t>Partial renin deficiency</a:t>
            </a:r>
          </a:p>
          <a:p>
            <a:pPr lvl="1"/>
            <a:r>
              <a:rPr lang="en-US" dirty="0"/>
              <a:t>acidemia, hyperkalemia, mild hypotension, CKD, and anemia</a:t>
            </a:r>
          </a:p>
          <a:p>
            <a:pPr lvl="1"/>
            <a:r>
              <a:rPr lang="en-US" dirty="0"/>
              <a:t>often develop gout in their teenage years.</a:t>
            </a:r>
            <a:r>
              <a:rPr lang="en-US" baseline="30000" dirty="0">
                <a:hlinkClick r:id="rId2"/>
              </a:rPr>
              <a:t>52</a:t>
            </a:r>
            <a:r>
              <a:rPr lang="en-US" dirty="0"/>
              <a:t> </a:t>
            </a:r>
          </a:p>
          <a:p>
            <a:endParaRPr lang="en-US" dirty="0"/>
          </a:p>
        </p:txBody>
      </p:sp>
    </p:spTree>
    <p:extLst>
      <p:ext uri="{BB962C8B-B14F-4D97-AF65-F5344CB8AC3E}">
        <p14:creationId xmlns:p14="http://schemas.microsoft.com/office/powerpoint/2010/main" val="122313021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E9F34B-3521-E1DC-6B1A-00B35C6B83F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342EA52-8B0B-BAC7-14D0-B8663F325D4D}"/>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2995B5B3-04AF-1D4F-4762-6496ADBE423A}"/>
              </a:ext>
            </a:extLst>
          </p:cNvPr>
          <p:cNvPicPr>
            <a:picLocks noGrp="1" noChangeAspect="1"/>
          </p:cNvPicPr>
          <p:nvPr>
            <p:ph idx="1"/>
          </p:nvPr>
        </p:nvPicPr>
        <p:blipFill>
          <a:blip r:embed="rId2"/>
          <a:srcRect t="45312" r="40211"/>
          <a:stretch>
            <a:fillRect/>
          </a:stretch>
        </p:blipFill>
        <p:spPr>
          <a:xfrm>
            <a:off x="2009491" y="3797300"/>
            <a:ext cx="4886609" cy="2379662"/>
          </a:xfrm>
        </p:spPr>
      </p:pic>
      <p:pic>
        <p:nvPicPr>
          <p:cNvPr id="3" name="Content Placeholder 4">
            <a:extLst>
              <a:ext uri="{FF2B5EF4-FFF2-40B4-BE49-F238E27FC236}">
                <a16:creationId xmlns:a16="http://schemas.microsoft.com/office/drawing/2014/main" id="{61E227E8-3A64-2BEC-4F8F-E1DC5DB67482}"/>
              </a:ext>
            </a:extLst>
          </p:cNvPr>
          <p:cNvPicPr>
            <a:picLocks noChangeAspect="1"/>
          </p:cNvPicPr>
          <p:nvPr/>
        </p:nvPicPr>
        <p:blipFill>
          <a:blip r:embed="rId2"/>
          <a:srcRect t="15833" b="53703"/>
          <a:stretch>
            <a:fillRect/>
          </a:stretch>
        </p:blipFill>
        <p:spPr>
          <a:xfrm>
            <a:off x="1742791" y="2397918"/>
            <a:ext cx="8173018" cy="1325563"/>
          </a:xfrm>
          <a:prstGeom prst="rect">
            <a:avLst/>
          </a:prstGeom>
        </p:spPr>
      </p:pic>
    </p:spTree>
    <p:extLst>
      <p:ext uri="{BB962C8B-B14F-4D97-AF65-F5344CB8AC3E}">
        <p14:creationId xmlns:p14="http://schemas.microsoft.com/office/powerpoint/2010/main" val="71551955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B6902A-C8CD-8A07-B34E-1A452A4F309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E7FD1B0-1BFC-BA2A-CFA1-51B0BEE15122}"/>
              </a:ext>
            </a:extLst>
          </p:cNvPr>
          <p:cNvSpPr>
            <a:spLocks noGrp="1"/>
          </p:cNvSpPr>
          <p:nvPr>
            <p:ph type="title"/>
          </p:nvPr>
        </p:nvSpPr>
        <p:spPr/>
        <p:txBody>
          <a:bodyPr/>
          <a:lstStyle/>
          <a:p>
            <a:endParaRPr lang="en-US"/>
          </a:p>
        </p:txBody>
      </p:sp>
      <p:pic>
        <p:nvPicPr>
          <p:cNvPr id="5" name="Content Placeholder 4" descr="A diagram of a cell&#10;&#10;AI-generated content may be incorrect.">
            <a:extLst>
              <a:ext uri="{FF2B5EF4-FFF2-40B4-BE49-F238E27FC236}">
                <a16:creationId xmlns:a16="http://schemas.microsoft.com/office/drawing/2014/main" id="{AC9837D9-FC50-ECEF-9FB0-45B911857E5C}"/>
              </a:ext>
            </a:extLst>
          </p:cNvPr>
          <p:cNvPicPr>
            <a:picLocks noGrp="1" noChangeAspect="1"/>
          </p:cNvPicPr>
          <p:nvPr>
            <p:ph idx="1"/>
          </p:nvPr>
        </p:nvPicPr>
        <p:blipFill>
          <a:blip r:embed="rId2"/>
          <a:stretch>
            <a:fillRect/>
          </a:stretch>
        </p:blipFill>
        <p:spPr>
          <a:xfrm>
            <a:off x="3506794" y="388280"/>
            <a:ext cx="5178412" cy="6081439"/>
          </a:xfrm>
        </p:spPr>
      </p:pic>
    </p:spTree>
    <p:extLst>
      <p:ext uri="{BB962C8B-B14F-4D97-AF65-F5344CB8AC3E}">
        <p14:creationId xmlns:p14="http://schemas.microsoft.com/office/powerpoint/2010/main" val="106221695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AC9AAA-D79F-D711-1E6B-18BB88E0F94E}"/>
            </a:ext>
          </a:extLst>
        </p:cNvPr>
        <p:cNvGrpSpPr/>
        <p:nvPr/>
      </p:nvGrpSpPr>
      <p:grpSpPr>
        <a:xfrm>
          <a:off x="0" y="0"/>
          <a:ext cx="0" cy="0"/>
          <a:chOff x="0" y="0"/>
          <a:chExt cx="0" cy="0"/>
        </a:xfrm>
      </p:grpSpPr>
      <p:pic>
        <p:nvPicPr>
          <p:cNvPr id="13" name="Picture 12">
            <a:extLst>
              <a:ext uri="{FF2B5EF4-FFF2-40B4-BE49-F238E27FC236}">
                <a16:creationId xmlns:a16="http://schemas.microsoft.com/office/drawing/2014/main" id="{6F427AFF-6933-ECB8-7827-404D67E90404}"/>
              </a:ext>
            </a:extLst>
          </p:cNvPr>
          <p:cNvPicPr>
            <a:picLocks noChangeAspect="1"/>
          </p:cNvPicPr>
          <p:nvPr/>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1C14822B-23EE-B2F8-0FB7-F90674E43EBF}"/>
              </a:ext>
            </a:extLst>
          </p:cNvPr>
          <p:cNvSpPr>
            <a:spLocks noGrp="1"/>
          </p:cNvSpPr>
          <p:nvPr>
            <p:ph type="ctrTitle"/>
          </p:nvPr>
        </p:nvSpPr>
        <p:spPr>
          <a:xfrm>
            <a:off x="4109663" y="5630238"/>
            <a:ext cx="8082337" cy="1135294"/>
          </a:xfrm>
        </p:spPr>
        <p:txBody>
          <a:bodyPr>
            <a:normAutofit/>
          </a:bodyPr>
          <a:lstStyle/>
          <a:p>
            <a:r>
              <a:rPr lang="en-US" b="1" dirty="0">
                <a:solidFill>
                  <a:schemeClr val="bg1"/>
                </a:solidFill>
              </a:rPr>
              <a:t>ADTKD – APOA4</a:t>
            </a:r>
          </a:p>
        </p:txBody>
      </p:sp>
    </p:spTree>
    <p:extLst>
      <p:ext uri="{BB962C8B-B14F-4D97-AF65-F5344CB8AC3E}">
        <p14:creationId xmlns:p14="http://schemas.microsoft.com/office/powerpoint/2010/main" val="225235452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908FE6-BF40-B2D6-D462-CAB0B2CBA61E}"/>
              </a:ext>
            </a:extLst>
          </p:cNvPr>
          <p:cNvSpPr>
            <a:spLocks noGrp="1"/>
          </p:cNvSpPr>
          <p:nvPr>
            <p:ph type="title"/>
          </p:nvPr>
        </p:nvSpPr>
        <p:spPr/>
        <p:txBody>
          <a:bodyPr/>
          <a:lstStyle/>
          <a:p>
            <a:r>
              <a:rPr lang="en-US" dirty="0"/>
              <a:t>APOA4</a:t>
            </a:r>
          </a:p>
        </p:txBody>
      </p:sp>
      <p:sp>
        <p:nvSpPr>
          <p:cNvPr id="3" name="Content Placeholder 2">
            <a:extLst>
              <a:ext uri="{FF2B5EF4-FFF2-40B4-BE49-F238E27FC236}">
                <a16:creationId xmlns:a16="http://schemas.microsoft.com/office/drawing/2014/main" id="{8587B3D4-2ED6-F72B-780D-B4AFA234CA4D}"/>
              </a:ext>
            </a:extLst>
          </p:cNvPr>
          <p:cNvSpPr>
            <a:spLocks noGrp="1"/>
          </p:cNvSpPr>
          <p:nvPr>
            <p:ph idx="1"/>
          </p:nvPr>
        </p:nvSpPr>
        <p:spPr/>
        <p:txBody>
          <a:bodyPr>
            <a:normAutofit/>
          </a:bodyPr>
          <a:lstStyle/>
          <a:p>
            <a:r>
              <a:rPr lang="en-US" i="1" dirty="0"/>
              <a:t>APOA4</a:t>
            </a:r>
            <a:r>
              <a:rPr lang="en-US" dirty="0"/>
              <a:t> encodes for apolipoprotein-IV (ApoA4), an apolipoprotein synthesized by the small intestine in response to fat intake</a:t>
            </a:r>
          </a:p>
          <a:p>
            <a:r>
              <a:rPr lang="en-US" dirty="0"/>
              <a:t>ApoA4 transports lipids and then is filtered and reabsorbed by the kidney. Pathogenic variants in </a:t>
            </a:r>
            <a:r>
              <a:rPr lang="en-US" i="1" dirty="0"/>
              <a:t>APOA4</a:t>
            </a:r>
            <a:r>
              <a:rPr lang="en-US" dirty="0"/>
              <a:t> result in changes in protein structure and lead to deposition of mutated ApoA4 as amyloid in the medulla of the kidney leading to slowly progressive CKDAs with other forms of ADTKD, some patients are more affected than others.</a:t>
            </a:r>
          </a:p>
          <a:p>
            <a:r>
              <a:rPr lang="en-US" dirty="0"/>
              <a:t> The mean age of kidney failure 58 years</a:t>
            </a:r>
          </a:p>
        </p:txBody>
      </p:sp>
    </p:spTree>
    <p:extLst>
      <p:ext uri="{BB962C8B-B14F-4D97-AF65-F5344CB8AC3E}">
        <p14:creationId xmlns:p14="http://schemas.microsoft.com/office/powerpoint/2010/main" val="198622183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A7DDBA-6D22-BEC4-EA02-0075FF95B320}"/>
              </a:ext>
            </a:extLst>
          </p:cNvPr>
          <p:cNvSpPr>
            <a:spLocks noGrp="1"/>
          </p:cNvSpPr>
          <p:nvPr>
            <p:ph type="title"/>
          </p:nvPr>
        </p:nvSpPr>
        <p:spPr/>
        <p:txBody>
          <a:bodyPr/>
          <a:lstStyle/>
          <a:p>
            <a:r>
              <a:rPr lang="en-US" dirty="0"/>
              <a:t>APOA4 Clinical</a:t>
            </a:r>
          </a:p>
        </p:txBody>
      </p:sp>
      <p:sp>
        <p:nvSpPr>
          <p:cNvPr id="3" name="Content Placeholder 2">
            <a:extLst>
              <a:ext uri="{FF2B5EF4-FFF2-40B4-BE49-F238E27FC236}">
                <a16:creationId xmlns:a16="http://schemas.microsoft.com/office/drawing/2014/main" id="{94F55807-9F40-ADF2-FC83-268B77FF3E02}"/>
              </a:ext>
            </a:extLst>
          </p:cNvPr>
          <p:cNvSpPr>
            <a:spLocks noGrp="1"/>
          </p:cNvSpPr>
          <p:nvPr>
            <p:ph idx="1"/>
          </p:nvPr>
        </p:nvSpPr>
        <p:spPr/>
        <p:txBody>
          <a:bodyPr/>
          <a:lstStyle/>
          <a:p>
            <a:r>
              <a:rPr lang="en-US" dirty="0"/>
              <a:t>All patients diagnosed with this condition have presented with ADTKD. </a:t>
            </a:r>
          </a:p>
          <a:p>
            <a:r>
              <a:rPr lang="en-US" dirty="0"/>
              <a:t>Patients develop slowly progressive CKD without other symptoms. The patient’s lipid profile is normal and there is no increased incidence of atherosclerosis. </a:t>
            </a:r>
          </a:p>
          <a:p>
            <a:r>
              <a:rPr lang="en-US" dirty="0"/>
              <a:t>While cardiac involvement has been seen in sporadic forms of apoA4 amyloidosis there was no clinical evidence of cardiac involvement in individuals with ADTKD-</a:t>
            </a:r>
            <a:r>
              <a:rPr lang="en-US" i="1" dirty="0"/>
              <a:t>APOA4</a:t>
            </a:r>
            <a:r>
              <a:rPr lang="en-US" dirty="0"/>
              <a:t>.</a:t>
            </a:r>
            <a:endParaRPr lang="en-US" baseline="30000" dirty="0"/>
          </a:p>
          <a:p>
            <a:r>
              <a:rPr lang="en-US" dirty="0"/>
              <a:t>Urinalysis is bland without blood or protein.</a:t>
            </a:r>
          </a:p>
        </p:txBody>
      </p:sp>
    </p:spTree>
    <p:extLst>
      <p:ext uri="{BB962C8B-B14F-4D97-AF65-F5344CB8AC3E}">
        <p14:creationId xmlns:p14="http://schemas.microsoft.com/office/powerpoint/2010/main" val="4466095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3F9CF3-6684-43C9-57B4-3771988131D3}"/>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0FEA738B-22D7-0191-0672-D5109D238638}"/>
              </a:ext>
            </a:extLst>
          </p:cNvPr>
          <p:cNvSpPr>
            <a:spLocks noGrp="1"/>
          </p:cNvSpPr>
          <p:nvPr>
            <p:ph idx="1"/>
          </p:nvPr>
        </p:nvSpPr>
        <p:spPr/>
        <p:txBody>
          <a:bodyPr/>
          <a:lstStyle/>
          <a:p>
            <a:r>
              <a:rPr lang="en-US" dirty="0"/>
              <a:t>Fast forward an unremarkable 7 years, at age 39, having declining kidney function as was told she had CKD Stage 3. Stated it was likely the result of pre-eclampsia with her pregnancy. Was re-assured that although she had CKD the decline was slow. </a:t>
            </a:r>
          </a:p>
          <a:p>
            <a:endParaRPr lang="en-US" dirty="0"/>
          </a:p>
          <a:p>
            <a:r>
              <a:rPr lang="en-US" dirty="0"/>
              <a:t>Over the next 6 years her renal function continued to decline with a negative autoimmune work-up. But after another 2 years was diagnosed with Sarcoidosis and treated with steroids.</a:t>
            </a:r>
          </a:p>
        </p:txBody>
      </p:sp>
    </p:spTree>
    <p:extLst>
      <p:ext uri="{BB962C8B-B14F-4D97-AF65-F5344CB8AC3E}">
        <p14:creationId xmlns:p14="http://schemas.microsoft.com/office/powerpoint/2010/main" val="341111845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56D8FE-0A50-A5A3-D563-036315C59A6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15873F7-F95A-4AAF-2466-98E276212B1D}"/>
              </a:ext>
            </a:extLst>
          </p:cNvPr>
          <p:cNvSpPr>
            <a:spLocks noGrp="1"/>
          </p:cNvSpPr>
          <p:nvPr>
            <p:ph type="title"/>
          </p:nvPr>
        </p:nvSpPr>
        <p:spPr/>
        <p:txBody>
          <a:bodyPr/>
          <a:lstStyle/>
          <a:p>
            <a:endParaRPr lang="en-US"/>
          </a:p>
        </p:txBody>
      </p:sp>
      <p:pic>
        <p:nvPicPr>
          <p:cNvPr id="5" name="Content Placeholder 4" descr="A diagram of a cell&#10;&#10;AI-generated content may be incorrect.">
            <a:extLst>
              <a:ext uri="{FF2B5EF4-FFF2-40B4-BE49-F238E27FC236}">
                <a16:creationId xmlns:a16="http://schemas.microsoft.com/office/drawing/2014/main" id="{AE899B22-832C-DF27-AC9E-54C9A4D82101}"/>
              </a:ext>
            </a:extLst>
          </p:cNvPr>
          <p:cNvPicPr>
            <a:picLocks noGrp="1" noChangeAspect="1"/>
          </p:cNvPicPr>
          <p:nvPr>
            <p:ph idx="1"/>
          </p:nvPr>
        </p:nvPicPr>
        <p:blipFill>
          <a:blip r:embed="rId2"/>
          <a:stretch>
            <a:fillRect/>
          </a:stretch>
        </p:blipFill>
        <p:spPr>
          <a:xfrm>
            <a:off x="3506794" y="388280"/>
            <a:ext cx="5178412" cy="6081439"/>
          </a:xfrm>
        </p:spPr>
      </p:pic>
    </p:spTree>
    <p:extLst>
      <p:ext uri="{BB962C8B-B14F-4D97-AF65-F5344CB8AC3E}">
        <p14:creationId xmlns:p14="http://schemas.microsoft.com/office/powerpoint/2010/main" val="417235645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726E2A-417B-FEF3-CA0F-8B04FC7BFAF0}"/>
            </a:ext>
          </a:extLst>
        </p:cNvPr>
        <p:cNvGrpSpPr/>
        <p:nvPr/>
      </p:nvGrpSpPr>
      <p:grpSpPr>
        <a:xfrm>
          <a:off x="0" y="0"/>
          <a:ext cx="0" cy="0"/>
          <a:chOff x="0" y="0"/>
          <a:chExt cx="0" cy="0"/>
        </a:xfrm>
      </p:grpSpPr>
      <p:pic>
        <p:nvPicPr>
          <p:cNvPr id="13" name="Picture 12">
            <a:extLst>
              <a:ext uri="{FF2B5EF4-FFF2-40B4-BE49-F238E27FC236}">
                <a16:creationId xmlns:a16="http://schemas.microsoft.com/office/drawing/2014/main" id="{9EDEFE02-5D08-EB78-FC63-4CB33E266DA9}"/>
              </a:ext>
            </a:extLst>
          </p:cNvPr>
          <p:cNvPicPr>
            <a:picLocks noChangeAspect="1"/>
          </p:cNvPicPr>
          <p:nvPr/>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95113C70-8D2B-D251-244B-549D6EDDD5AB}"/>
              </a:ext>
            </a:extLst>
          </p:cNvPr>
          <p:cNvSpPr>
            <a:spLocks noGrp="1"/>
          </p:cNvSpPr>
          <p:nvPr>
            <p:ph type="ctrTitle"/>
          </p:nvPr>
        </p:nvSpPr>
        <p:spPr>
          <a:xfrm>
            <a:off x="4109663" y="5630238"/>
            <a:ext cx="8082337" cy="1135294"/>
          </a:xfrm>
        </p:spPr>
        <p:txBody>
          <a:bodyPr>
            <a:normAutofit/>
          </a:bodyPr>
          <a:lstStyle/>
          <a:p>
            <a:r>
              <a:rPr lang="en-US" b="1" dirty="0">
                <a:solidFill>
                  <a:schemeClr val="bg1"/>
                </a:solidFill>
              </a:rPr>
              <a:t>ADTKD-Other</a:t>
            </a:r>
          </a:p>
        </p:txBody>
      </p:sp>
    </p:spTree>
    <p:extLst>
      <p:ext uri="{BB962C8B-B14F-4D97-AF65-F5344CB8AC3E}">
        <p14:creationId xmlns:p14="http://schemas.microsoft.com/office/powerpoint/2010/main" val="392496850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C904E2-C996-882F-F7A2-90A8756B855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C5FE0D0-4F44-B5AB-0B37-D8B5E2F4CE97}"/>
              </a:ext>
            </a:extLst>
          </p:cNvPr>
          <p:cNvSpPr>
            <a:spLocks noGrp="1"/>
          </p:cNvSpPr>
          <p:nvPr>
            <p:ph type="title"/>
          </p:nvPr>
        </p:nvSpPr>
        <p:spPr/>
        <p:txBody>
          <a:bodyPr/>
          <a:lstStyle/>
          <a:p>
            <a:r>
              <a:rPr lang="en-US" dirty="0"/>
              <a:t>ADTKD-HNF1b</a:t>
            </a:r>
          </a:p>
        </p:txBody>
      </p:sp>
      <p:pic>
        <p:nvPicPr>
          <p:cNvPr id="5" name="Content Placeholder 4" descr="A diagram of a human body&#10;&#10;AI-generated content may be incorrect.">
            <a:extLst>
              <a:ext uri="{FF2B5EF4-FFF2-40B4-BE49-F238E27FC236}">
                <a16:creationId xmlns:a16="http://schemas.microsoft.com/office/drawing/2014/main" id="{76DA9382-5D2D-EEF1-E778-B448FF7ADB3D}"/>
              </a:ext>
            </a:extLst>
          </p:cNvPr>
          <p:cNvPicPr>
            <a:picLocks noGrp="1" noChangeAspect="1"/>
          </p:cNvPicPr>
          <p:nvPr>
            <p:ph idx="1"/>
          </p:nvPr>
        </p:nvPicPr>
        <p:blipFill>
          <a:blip r:embed="rId2"/>
          <a:srcRect t="13207" b="66910"/>
          <a:stretch>
            <a:fillRect/>
          </a:stretch>
        </p:blipFill>
        <p:spPr>
          <a:xfrm>
            <a:off x="1966572" y="1939925"/>
            <a:ext cx="8081056" cy="865188"/>
          </a:xfrm>
        </p:spPr>
      </p:pic>
      <p:pic>
        <p:nvPicPr>
          <p:cNvPr id="3" name="Content Placeholder 4" descr="A diagram of a human body&#10;&#10;AI-generated content may be incorrect.">
            <a:extLst>
              <a:ext uri="{FF2B5EF4-FFF2-40B4-BE49-F238E27FC236}">
                <a16:creationId xmlns:a16="http://schemas.microsoft.com/office/drawing/2014/main" id="{5E951338-5F5D-FB2E-00D0-A448A729F4A0}"/>
              </a:ext>
            </a:extLst>
          </p:cNvPr>
          <p:cNvPicPr>
            <a:picLocks noChangeAspect="1"/>
          </p:cNvPicPr>
          <p:nvPr/>
        </p:nvPicPr>
        <p:blipFill>
          <a:blip r:embed="rId2"/>
          <a:srcRect l="48900" t="33345" b="1"/>
          <a:stretch>
            <a:fillRect/>
          </a:stretch>
        </p:blipFill>
        <p:spPr>
          <a:xfrm>
            <a:off x="6096000" y="2991644"/>
            <a:ext cx="5257800" cy="3692890"/>
          </a:xfrm>
          <a:prstGeom prst="rect">
            <a:avLst/>
          </a:prstGeom>
        </p:spPr>
      </p:pic>
      <p:pic>
        <p:nvPicPr>
          <p:cNvPr id="4" name="Content Placeholder 4" descr="A diagram of a human body&#10;&#10;AI-generated content may be incorrect.">
            <a:extLst>
              <a:ext uri="{FF2B5EF4-FFF2-40B4-BE49-F238E27FC236}">
                <a16:creationId xmlns:a16="http://schemas.microsoft.com/office/drawing/2014/main" id="{CEF2B106-0029-CADA-4C9C-1CBF24DAA811}"/>
              </a:ext>
            </a:extLst>
          </p:cNvPr>
          <p:cNvPicPr>
            <a:picLocks noChangeAspect="1"/>
          </p:cNvPicPr>
          <p:nvPr/>
        </p:nvPicPr>
        <p:blipFill>
          <a:blip r:embed="rId2"/>
          <a:srcRect t="33345" r="53772" b="1"/>
          <a:stretch>
            <a:fillRect/>
          </a:stretch>
        </p:blipFill>
        <p:spPr>
          <a:xfrm>
            <a:off x="1864972" y="2805113"/>
            <a:ext cx="3735728" cy="2900362"/>
          </a:xfrm>
          <a:prstGeom prst="rect">
            <a:avLst/>
          </a:prstGeom>
        </p:spPr>
      </p:pic>
    </p:spTree>
    <p:extLst>
      <p:ext uri="{BB962C8B-B14F-4D97-AF65-F5344CB8AC3E}">
        <p14:creationId xmlns:p14="http://schemas.microsoft.com/office/powerpoint/2010/main" val="270722638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F7AC38-1CEC-9D21-7729-C0E6F2D9A7C1}"/>
              </a:ext>
            </a:extLst>
          </p:cNvPr>
          <p:cNvSpPr>
            <a:spLocks noGrp="1"/>
          </p:cNvSpPr>
          <p:nvPr>
            <p:ph type="title"/>
          </p:nvPr>
        </p:nvSpPr>
        <p:spPr/>
        <p:txBody>
          <a:bodyPr/>
          <a:lstStyle/>
          <a:p>
            <a:endParaRPr lang="en-US"/>
          </a:p>
        </p:txBody>
      </p:sp>
      <p:pic>
        <p:nvPicPr>
          <p:cNvPr id="5" name="Content Placeholder 4" descr="A close-up of a medical report&#10;&#10;AI-generated content may be incorrect.">
            <a:extLst>
              <a:ext uri="{FF2B5EF4-FFF2-40B4-BE49-F238E27FC236}">
                <a16:creationId xmlns:a16="http://schemas.microsoft.com/office/drawing/2014/main" id="{900983D9-212F-FB3B-CCD4-B75457FD4B43}"/>
              </a:ext>
            </a:extLst>
          </p:cNvPr>
          <p:cNvPicPr>
            <a:picLocks noGrp="1" noChangeAspect="1"/>
          </p:cNvPicPr>
          <p:nvPr>
            <p:ph idx="1"/>
          </p:nvPr>
        </p:nvPicPr>
        <p:blipFill>
          <a:blip r:embed="rId2"/>
          <a:stretch>
            <a:fillRect/>
          </a:stretch>
        </p:blipFill>
        <p:spPr>
          <a:xfrm>
            <a:off x="1625600" y="1486694"/>
            <a:ext cx="8636000" cy="4540250"/>
          </a:xfrm>
        </p:spPr>
      </p:pic>
    </p:spTree>
    <p:extLst>
      <p:ext uri="{BB962C8B-B14F-4D97-AF65-F5344CB8AC3E}">
        <p14:creationId xmlns:p14="http://schemas.microsoft.com/office/powerpoint/2010/main" val="357667891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98B398-8793-72FC-B9AA-F00F41032F7E}"/>
              </a:ext>
            </a:extLst>
          </p:cNvPr>
          <p:cNvSpPr>
            <a:spLocks noGrp="1"/>
          </p:cNvSpPr>
          <p:nvPr>
            <p:ph type="title"/>
          </p:nvPr>
        </p:nvSpPr>
        <p:spPr/>
        <p:txBody>
          <a:bodyPr/>
          <a:lstStyle/>
          <a:p>
            <a:endParaRPr lang="en-US"/>
          </a:p>
        </p:txBody>
      </p:sp>
      <p:pic>
        <p:nvPicPr>
          <p:cNvPr id="5" name="Content Placeholder 4" descr="A list of medical information&#10;&#10;AI-generated content may be incorrect.">
            <a:extLst>
              <a:ext uri="{FF2B5EF4-FFF2-40B4-BE49-F238E27FC236}">
                <a16:creationId xmlns:a16="http://schemas.microsoft.com/office/drawing/2014/main" id="{DDF1658B-71BD-C1F1-4519-E1D7F3D893C5}"/>
              </a:ext>
            </a:extLst>
          </p:cNvPr>
          <p:cNvPicPr>
            <a:picLocks noGrp="1" noChangeAspect="1"/>
          </p:cNvPicPr>
          <p:nvPr>
            <p:ph idx="1"/>
          </p:nvPr>
        </p:nvPicPr>
        <p:blipFill>
          <a:blip r:embed="rId2"/>
          <a:stretch>
            <a:fillRect/>
          </a:stretch>
        </p:blipFill>
        <p:spPr>
          <a:xfrm>
            <a:off x="1246797" y="1825625"/>
            <a:ext cx="9698405" cy="4351338"/>
          </a:xfrm>
        </p:spPr>
      </p:pic>
    </p:spTree>
    <p:extLst>
      <p:ext uri="{BB962C8B-B14F-4D97-AF65-F5344CB8AC3E}">
        <p14:creationId xmlns:p14="http://schemas.microsoft.com/office/powerpoint/2010/main" val="421053846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609C01-3022-C722-F7EC-708FB5D62318}"/>
              </a:ext>
            </a:extLst>
          </p:cNvPr>
          <p:cNvSpPr>
            <a:spLocks noGrp="1"/>
          </p:cNvSpPr>
          <p:nvPr>
            <p:ph type="title"/>
          </p:nvPr>
        </p:nvSpPr>
        <p:spPr/>
        <p:txBody>
          <a:bodyPr/>
          <a:lstStyle/>
          <a:p>
            <a:endParaRPr lang="en-US"/>
          </a:p>
        </p:txBody>
      </p:sp>
      <p:pic>
        <p:nvPicPr>
          <p:cNvPr id="5" name="Content Placeholder 4" descr="A close-up of a medical document&#10;&#10;AI-generated content may be incorrect.">
            <a:extLst>
              <a:ext uri="{FF2B5EF4-FFF2-40B4-BE49-F238E27FC236}">
                <a16:creationId xmlns:a16="http://schemas.microsoft.com/office/drawing/2014/main" id="{6880C022-31DF-C4AF-9C30-48EB32700632}"/>
              </a:ext>
            </a:extLst>
          </p:cNvPr>
          <p:cNvPicPr>
            <a:picLocks noGrp="1" noChangeAspect="1"/>
          </p:cNvPicPr>
          <p:nvPr>
            <p:ph idx="1"/>
          </p:nvPr>
        </p:nvPicPr>
        <p:blipFill>
          <a:blip r:embed="rId2"/>
          <a:stretch>
            <a:fillRect/>
          </a:stretch>
        </p:blipFill>
        <p:spPr>
          <a:xfrm>
            <a:off x="2124466" y="1825625"/>
            <a:ext cx="7943067" cy="4351338"/>
          </a:xfrm>
        </p:spPr>
      </p:pic>
    </p:spTree>
    <p:extLst>
      <p:ext uri="{BB962C8B-B14F-4D97-AF65-F5344CB8AC3E}">
        <p14:creationId xmlns:p14="http://schemas.microsoft.com/office/powerpoint/2010/main" val="115643637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5EC23A-DE42-6783-393A-F9AEE1BA82E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6F21D2B-60B1-CDF0-3D97-067326DA4C92}"/>
              </a:ext>
            </a:extLst>
          </p:cNvPr>
          <p:cNvSpPr>
            <a:spLocks noGrp="1"/>
          </p:cNvSpPr>
          <p:nvPr>
            <p:ph type="title"/>
          </p:nvPr>
        </p:nvSpPr>
        <p:spPr/>
        <p:txBody>
          <a:bodyPr/>
          <a:lstStyle/>
          <a:p>
            <a:endParaRPr lang="en-US"/>
          </a:p>
        </p:txBody>
      </p:sp>
      <p:pic>
        <p:nvPicPr>
          <p:cNvPr id="6" name="Content Placeholder 5" descr="Diagram of a diagram showing the different types of mucilli&#10;&#10;AI-generated content may be incorrect.">
            <a:extLst>
              <a:ext uri="{FF2B5EF4-FFF2-40B4-BE49-F238E27FC236}">
                <a16:creationId xmlns:a16="http://schemas.microsoft.com/office/drawing/2014/main" id="{DA0F4F0C-DBFA-6AC8-1BBC-8EDDF38607AE}"/>
              </a:ext>
            </a:extLst>
          </p:cNvPr>
          <p:cNvPicPr>
            <a:picLocks noGrp="1" noChangeAspect="1"/>
          </p:cNvPicPr>
          <p:nvPr>
            <p:ph idx="1"/>
          </p:nvPr>
        </p:nvPicPr>
        <p:blipFill>
          <a:blip r:embed="rId3"/>
          <a:stretch>
            <a:fillRect/>
          </a:stretch>
        </p:blipFill>
        <p:spPr>
          <a:xfrm>
            <a:off x="1203853" y="1825625"/>
            <a:ext cx="9784294" cy="4351338"/>
          </a:xfrm>
        </p:spPr>
      </p:pic>
      <p:sp>
        <p:nvSpPr>
          <p:cNvPr id="4" name="TextBox 3">
            <a:extLst>
              <a:ext uri="{FF2B5EF4-FFF2-40B4-BE49-F238E27FC236}">
                <a16:creationId xmlns:a16="http://schemas.microsoft.com/office/drawing/2014/main" id="{CE698DB3-E07C-EA9A-FCE2-C05F7B382A58}"/>
              </a:ext>
            </a:extLst>
          </p:cNvPr>
          <p:cNvSpPr txBox="1"/>
          <p:nvPr/>
        </p:nvSpPr>
        <p:spPr>
          <a:xfrm>
            <a:off x="8740462" y="6619741"/>
            <a:ext cx="3451538" cy="246221"/>
          </a:xfrm>
          <a:prstGeom prst="rect">
            <a:avLst/>
          </a:prstGeom>
          <a:noFill/>
        </p:spPr>
        <p:txBody>
          <a:bodyPr wrap="square" rtlCol="0">
            <a:spAutoFit/>
          </a:bodyPr>
          <a:lstStyle/>
          <a:p>
            <a:r>
              <a:rPr lang="en-US" sz="1000" dirty="0"/>
              <a:t>Figure 7 Devuyst O, et al., Nat Rev Dis Primers. 2019 </a:t>
            </a:r>
          </a:p>
        </p:txBody>
      </p:sp>
    </p:spTree>
    <p:extLst>
      <p:ext uri="{BB962C8B-B14F-4D97-AF65-F5344CB8AC3E}">
        <p14:creationId xmlns:p14="http://schemas.microsoft.com/office/powerpoint/2010/main" val="343365898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A76AEF-42E8-5055-DA80-6D73A36CF76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FEC5A9C-DE40-89FD-D720-414E3BDA16A5}"/>
              </a:ext>
            </a:extLst>
          </p:cNvPr>
          <p:cNvSpPr>
            <a:spLocks noGrp="1"/>
          </p:cNvSpPr>
          <p:nvPr>
            <p:ph type="title"/>
          </p:nvPr>
        </p:nvSpPr>
        <p:spPr/>
        <p:txBody>
          <a:bodyPr/>
          <a:lstStyle/>
          <a:p>
            <a:endParaRPr lang="en-US"/>
          </a:p>
        </p:txBody>
      </p:sp>
      <p:pic>
        <p:nvPicPr>
          <p:cNvPr id="5" name="Content Placeholder 4" descr="A diagram of a cell&#10;&#10;AI-generated content may be incorrect.">
            <a:extLst>
              <a:ext uri="{FF2B5EF4-FFF2-40B4-BE49-F238E27FC236}">
                <a16:creationId xmlns:a16="http://schemas.microsoft.com/office/drawing/2014/main" id="{205D6FC8-42AC-F524-5911-4795B711EF73}"/>
              </a:ext>
            </a:extLst>
          </p:cNvPr>
          <p:cNvPicPr>
            <a:picLocks noGrp="1" noChangeAspect="1"/>
          </p:cNvPicPr>
          <p:nvPr>
            <p:ph idx="1"/>
          </p:nvPr>
        </p:nvPicPr>
        <p:blipFill>
          <a:blip r:embed="rId2"/>
          <a:stretch>
            <a:fillRect/>
          </a:stretch>
        </p:blipFill>
        <p:spPr>
          <a:xfrm>
            <a:off x="3506794" y="388280"/>
            <a:ext cx="5178412" cy="6081439"/>
          </a:xfrm>
        </p:spPr>
      </p:pic>
    </p:spTree>
    <p:extLst>
      <p:ext uri="{BB962C8B-B14F-4D97-AF65-F5344CB8AC3E}">
        <p14:creationId xmlns:p14="http://schemas.microsoft.com/office/powerpoint/2010/main" val="166283439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F3CCC9-FDD5-442F-8E33-5EF1A8562CC0}"/>
            </a:ext>
          </a:extLst>
        </p:cNvPr>
        <p:cNvGrpSpPr/>
        <p:nvPr/>
      </p:nvGrpSpPr>
      <p:grpSpPr>
        <a:xfrm>
          <a:off x="0" y="0"/>
          <a:ext cx="0" cy="0"/>
          <a:chOff x="0" y="0"/>
          <a:chExt cx="0" cy="0"/>
        </a:xfrm>
      </p:grpSpPr>
      <p:pic>
        <p:nvPicPr>
          <p:cNvPr id="13" name="Picture 12">
            <a:extLst>
              <a:ext uri="{FF2B5EF4-FFF2-40B4-BE49-F238E27FC236}">
                <a16:creationId xmlns:a16="http://schemas.microsoft.com/office/drawing/2014/main" id="{D9C597F9-DCAC-A350-C62A-1F334D7C4053}"/>
              </a:ext>
            </a:extLst>
          </p:cNvPr>
          <p:cNvPicPr>
            <a:picLocks noChangeAspect="1"/>
          </p:cNvPicPr>
          <p:nvPr/>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B9CABAD7-77A0-5CC7-D5A6-24BB13B30A3D}"/>
              </a:ext>
            </a:extLst>
          </p:cNvPr>
          <p:cNvSpPr>
            <a:spLocks noGrp="1"/>
          </p:cNvSpPr>
          <p:nvPr>
            <p:ph type="ctrTitle"/>
          </p:nvPr>
        </p:nvSpPr>
        <p:spPr>
          <a:xfrm>
            <a:off x="4109663" y="5630238"/>
            <a:ext cx="8082337" cy="1135294"/>
          </a:xfrm>
        </p:spPr>
        <p:txBody>
          <a:bodyPr>
            <a:normAutofit/>
          </a:bodyPr>
          <a:lstStyle/>
          <a:p>
            <a:r>
              <a:rPr lang="en-US" b="1" dirty="0">
                <a:solidFill>
                  <a:schemeClr val="bg1"/>
                </a:solidFill>
              </a:rPr>
              <a:t>Treatment</a:t>
            </a:r>
          </a:p>
        </p:txBody>
      </p:sp>
    </p:spTree>
    <p:extLst>
      <p:ext uri="{BB962C8B-B14F-4D97-AF65-F5344CB8AC3E}">
        <p14:creationId xmlns:p14="http://schemas.microsoft.com/office/powerpoint/2010/main" val="320794434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25C2D1-29B3-5166-FBF4-4AF3773F52F1}"/>
              </a:ext>
            </a:extLst>
          </p:cNvPr>
          <p:cNvSpPr>
            <a:spLocks noGrp="1"/>
          </p:cNvSpPr>
          <p:nvPr>
            <p:ph type="title"/>
          </p:nvPr>
        </p:nvSpPr>
        <p:spPr/>
        <p:txBody>
          <a:bodyPr/>
          <a:lstStyle/>
          <a:p>
            <a:r>
              <a:rPr lang="en-US" dirty="0"/>
              <a:t>Therapeutic Options for ADTKD</a:t>
            </a:r>
          </a:p>
        </p:txBody>
      </p:sp>
      <p:sp>
        <p:nvSpPr>
          <p:cNvPr id="3" name="Content Placeholder 2">
            <a:extLst>
              <a:ext uri="{FF2B5EF4-FFF2-40B4-BE49-F238E27FC236}">
                <a16:creationId xmlns:a16="http://schemas.microsoft.com/office/drawing/2014/main" id="{62A01804-640D-12CB-4A7C-AB2CA0FAE4C5}"/>
              </a:ext>
            </a:extLst>
          </p:cNvPr>
          <p:cNvSpPr>
            <a:spLocks noGrp="1"/>
          </p:cNvSpPr>
          <p:nvPr>
            <p:ph idx="1"/>
          </p:nvPr>
        </p:nvSpPr>
        <p:spPr/>
        <p:txBody>
          <a:bodyPr>
            <a:normAutofit fontScale="92500" lnSpcReduction="10000"/>
          </a:bodyPr>
          <a:lstStyle/>
          <a:p>
            <a:r>
              <a:rPr lang="en-US" dirty="0"/>
              <a:t>﻿﻿Follow established CKD guidelines</a:t>
            </a:r>
          </a:p>
          <a:p>
            <a:r>
              <a:rPr lang="en-US" dirty="0"/>
              <a:t>﻿﻿No data in ADTKD patients concerning possible benefits of </a:t>
            </a:r>
            <a:r>
              <a:rPr lang="en-US" dirty="0" err="1"/>
              <a:t>ACEls</a:t>
            </a:r>
            <a:r>
              <a:rPr lang="en-US" dirty="0"/>
              <a:t> and ARBs on CKD progression</a:t>
            </a:r>
          </a:p>
          <a:p>
            <a:r>
              <a:rPr lang="en-US" dirty="0"/>
              <a:t>﻿﻿Hyperuricemia: losartan - lowers serum urate levels (increased </a:t>
            </a:r>
            <a:r>
              <a:rPr lang="en-US" dirty="0" err="1"/>
              <a:t>FEurate</a:t>
            </a:r>
            <a:r>
              <a:rPr lang="en-US" dirty="0"/>
              <a:t>)</a:t>
            </a:r>
          </a:p>
          <a:p>
            <a:r>
              <a:rPr lang="en-US" dirty="0"/>
              <a:t>﻿﻿Patients with ADTKD-UMOD and gout: Allopurinol</a:t>
            </a:r>
          </a:p>
          <a:p>
            <a:r>
              <a:rPr lang="en-US" dirty="0"/>
              <a:t>﻿﻿Diuretics should be used with caution: aggravate hyperuricemia and volume depletion</a:t>
            </a:r>
          </a:p>
          <a:p>
            <a:r>
              <a:rPr lang="en-US" dirty="0"/>
              <a:t>﻿﻿Low-salt diet is NOT recommended for ADTKD-UMOD and ADTKD-REN patients (it may aggravate hyperuricemia &amp; volume depletion)</a:t>
            </a:r>
          </a:p>
          <a:p>
            <a:r>
              <a:rPr lang="en-US" dirty="0"/>
              <a:t>﻿﻿Liberal water intake to compensate for possible urinary concentration</a:t>
            </a:r>
          </a:p>
          <a:p>
            <a:endParaRPr lang="en-US" dirty="0"/>
          </a:p>
        </p:txBody>
      </p:sp>
    </p:spTree>
    <p:extLst>
      <p:ext uri="{BB962C8B-B14F-4D97-AF65-F5344CB8AC3E}">
        <p14:creationId xmlns:p14="http://schemas.microsoft.com/office/powerpoint/2010/main" val="33465323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241B21-DA0A-F657-116B-7D7E2CFBCA5D}"/>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BD4C2351-3EEC-1150-BA17-90243151899E}"/>
              </a:ext>
            </a:extLst>
          </p:cNvPr>
          <p:cNvSpPr>
            <a:spLocks noGrp="1"/>
          </p:cNvSpPr>
          <p:nvPr>
            <p:ph idx="1"/>
          </p:nvPr>
        </p:nvSpPr>
        <p:spPr/>
        <p:txBody>
          <a:bodyPr/>
          <a:lstStyle/>
          <a:p>
            <a:r>
              <a:rPr lang="en-US" dirty="0"/>
              <a:t>At the time her kidney function qualified her for a transplant evaluation, her brother (not the one who donated) was dealing with CKD as well in his upper 40s thought to be environmental exposures from being a mechanic. </a:t>
            </a:r>
          </a:p>
        </p:txBody>
      </p:sp>
    </p:spTree>
    <p:extLst>
      <p:ext uri="{BB962C8B-B14F-4D97-AF65-F5344CB8AC3E}">
        <p14:creationId xmlns:p14="http://schemas.microsoft.com/office/powerpoint/2010/main" val="101507113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1F93E3-3D7E-273C-496E-28F82812D855}"/>
              </a:ext>
            </a:extLst>
          </p:cNvPr>
          <p:cNvSpPr>
            <a:spLocks noGrp="1"/>
          </p:cNvSpPr>
          <p:nvPr>
            <p:ph type="title"/>
          </p:nvPr>
        </p:nvSpPr>
        <p:spPr/>
        <p:txBody>
          <a:bodyPr/>
          <a:lstStyle/>
          <a:p>
            <a:r>
              <a:rPr lang="en-US" dirty="0"/>
              <a:t>Transplant</a:t>
            </a:r>
          </a:p>
        </p:txBody>
      </p:sp>
      <p:pic>
        <p:nvPicPr>
          <p:cNvPr id="5" name="Content Placeholder 4" descr="A screenshot of a computer screen&#10;&#10;AI-generated content may be incorrect.">
            <a:extLst>
              <a:ext uri="{FF2B5EF4-FFF2-40B4-BE49-F238E27FC236}">
                <a16:creationId xmlns:a16="http://schemas.microsoft.com/office/drawing/2014/main" id="{3783E757-CDFC-3E8A-DD7D-8C9726A63638}"/>
              </a:ext>
            </a:extLst>
          </p:cNvPr>
          <p:cNvPicPr>
            <a:picLocks noGrp="1" noChangeAspect="1"/>
          </p:cNvPicPr>
          <p:nvPr>
            <p:ph idx="1"/>
          </p:nvPr>
        </p:nvPicPr>
        <p:blipFill>
          <a:blip r:embed="rId2"/>
          <a:srcRect b="31047"/>
          <a:stretch>
            <a:fillRect/>
          </a:stretch>
        </p:blipFill>
        <p:spPr>
          <a:xfrm>
            <a:off x="1517951" y="1965325"/>
            <a:ext cx="9156098" cy="3736975"/>
          </a:xfrm>
        </p:spPr>
      </p:pic>
    </p:spTree>
    <p:extLst>
      <p:ext uri="{BB962C8B-B14F-4D97-AF65-F5344CB8AC3E}">
        <p14:creationId xmlns:p14="http://schemas.microsoft.com/office/powerpoint/2010/main" val="324591760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F9D82A-118A-EF93-F07C-3E8527744E85}"/>
              </a:ext>
            </a:extLst>
          </p:cNvPr>
          <p:cNvSpPr>
            <a:spLocks noGrp="1"/>
          </p:cNvSpPr>
          <p:nvPr>
            <p:ph type="title"/>
          </p:nvPr>
        </p:nvSpPr>
        <p:spPr/>
        <p:txBody>
          <a:bodyPr/>
          <a:lstStyle/>
          <a:p>
            <a:endParaRPr lang="en-US"/>
          </a:p>
        </p:txBody>
      </p:sp>
      <p:pic>
        <p:nvPicPr>
          <p:cNvPr id="5" name="Content Placeholder 4" descr="A screenshot of a computer screen&#10;&#10;AI-generated content may be incorrect.">
            <a:extLst>
              <a:ext uri="{FF2B5EF4-FFF2-40B4-BE49-F238E27FC236}">
                <a16:creationId xmlns:a16="http://schemas.microsoft.com/office/drawing/2014/main" id="{13749B23-31F3-4D4F-1F83-A8103408F32B}"/>
              </a:ext>
            </a:extLst>
          </p:cNvPr>
          <p:cNvPicPr>
            <a:picLocks noGrp="1" noChangeAspect="1"/>
          </p:cNvPicPr>
          <p:nvPr>
            <p:ph idx="1"/>
          </p:nvPr>
        </p:nvPicPr>
        <p:blipFill>
          <a:blip r:embed="rId2"/>
          <a:stretch>
            <a:fillRect/>
          </a:stretch>
        </p:blipFill>
        <p:spPr>
          <a:xfrm>
            <a:off x="978185" y="555840"/>
            <a:ext cx="10235629" cy="5746319"/>
          </a:xfrm>
        </p:spPr>
      </p:pic>
    </p:spTree>
    <p:extLst>
      <p:ext uri="{BB962C8B-B14F-4D97-AF65-F5344CB8AC3E}">
        <p14:creationId xmlns:p14="http://schemas.microsoft.com/office/powerpoint/2010/main" val="42502085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2E1875-3EBB-B654-F834-798CBB0D60A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BBF0AF0-BB8C-2FAE-9907-D822627D1C73}"/>
              </a:ext>
            </a:extLst>
          </p:cNvPr>
          <p:cNvSpPr>
            <a:spLocks noGrp="1"/>
          </p:cNvSpPr>
          <p:nvPr>
            <p:ph type="title"/>
          </p:nvPr>
        </p:nvSpPr>
        <p:spPr/>
        <p:txBody>
          <a:bodyPr/>
          <a:lstStyle/>
          <a:p>
            <a:r>
              <a:rPr lang="en-US" dirty="0"/>
              <a:t>Take Home</a:t>
            </a:r>
          </a:p>
        </p:txBody>
      </p:sp>
      <p:sp>
        <p:nvSpPr>
          <p:cNvPr id="3" name="Content Placeholder 2">
            <a:extLst>
              <a:ext uri="{FF2B5EF4-FFF2-40B4-BE49-F238E27FC236}">
                <a16:creationId xmlns:a16="http://schemas.microsoft.com/office/drawing/2014/main" id="{B4DF9F07-9D6C-455F-A743-B73D4BB1284D}"/>
              </a:ext>
            </a:extLst>
          </p:cNvPr>
          <p:cNvSpPr>
            <a:spLocks noGrp="1"/>
          </p:cNvSpPr>
          <p:nvPr>
            <p:ph idx="1"/>
          </p:nvPr>
        </p:nvSpPr>
        <p:spPr/>
        <p:txBody>
          <a:bodyPr>
            <a:normAutofit fontScale="92500" lnSpcReduction="10000"/>
          </a:bodyPr>
          <a:lstStyle/>
          <a:p>
            <a:r>
              <a:rPr lang="en-US" dirty="0"/>
              <a:t>﻿﻿A specific presentation of ADTKD -&gt; probably underdiagnosed | genetic testing required</a:t>
            </a:r>
          </a:p>
          <a:p>
            <a:r>
              <a:rPr lang="en-US" dirty="0"/>
              <a:t>﻿﻿Mutations in UMOD are the most common form of ADTKD</a:t>
            </a:r>
          </a:p>
          <a:p>
            <a:r>
              <a:rPr lang="en-US" dirty="0"/>
              <a:t>﻿﻿A positive family history and early gout are associated with ADTKD-UMOD</a:t>
            </a:r>
          </a:p>
          <a:p>
            <a:r>
              <a:rPr lang="en-US" dirty="0"/>
              <a:t>﻿﻿Variability in disease progression: gender, mutation score + genetic modifiers ?</a:t>
            </a:r>
          </a:p>
          <a:p>
            <a:r>
              <a:rPr lang="en-US" dirty="0"/>
              <a:t>﻿﻿Clinical features &amp; urine uromodulin levels can help to discriminate between ADTKD-UMOD, ADTKD-MUC1 or other diagnoses (non-ADTKD)</a:t>
            </a:r>
          </a:p>
          <a:p>
            <a:r>
              <a:rPr lang="en-US" dirty="0"/>
              <a:t>﻿﻿No specific therapy available to date - Gain of toxic function</a:t>
            </a:r>
          </a:p>
          <a:p>
            <a:endParaRPr lang="en-US" dirty="0"/>
          </a:p>
        </p:txBody>
      </p:sp>
    </p:spTree>
    <p:extLst>
      <p:ext uri="{BB962C8B-B14F-4D97-AF65-F5344CB8AC3E}">
        <p14:creationId xmlns:p14="http://schemas.microsoft.com/office/powerpoint/2010/main" val="31159880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5F51D1-6DE4-1587-6285-97276E1DEE8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6BC2431-5A2B-8BA2-253C-6B6F6A411E7E}"/>
              </a:ext>
            </a:extLst>
          </p:cNvPr>
          <p:cNvSpPr>
            <a:spLocks noGrp="1"/>
          </p:cNvSpPr>
          <p:nvPr>
            <p:ph type="title"/>
          </p:nvPr>
        </p:nvSpPr>
        <p:spPr/>
        <p:txBody>
          <a:bodyPr/>
          <a:lstStyle/>
          <a:p>
            <a:r>
              <a:rPr lang="en-US" dirty="0"/>
              <a:t>Thank You</a:t>
            </a:r>
          </a:p>
        </p:txBody>
      </p:sp>
      <p:sp>
        <p:nvSpPr>
          <p:cNvPr id="3" name="Content Placeholder 2">
            <a:extLst>
              <a:ext uri="{FF2B5EF4-FFF2-40B4-BE49-F238E27FC236}">
                <a16:creationId xmlns:a16="http://schemas.microsoft.com/office/drawing/2014/main" id="{306FCC3F-7B4F-A944-5B7B-45570E7AE79B}"/>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378576358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D0569B-7821-183E-E346-2E386A7A7BE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281C89E-EBF8-F76F-5651-A817D9790B89}"/>
              </a:ext>
            </a:extLst>
          </p:cNvPr>
          <p:cNvSpPr>
            <a:spLocks noGrp="1"/>
          </p:cNvSpPr>
          <p:nvPr>
            <p:ph type="title"/>
          </p:nvPr>
        </p:nvSpPr>
        <p:spPr/>
        <p:txBody>
          <a:bodyPr/>
          <a:lstStyle/>
          <a:p>
            <a:r>
              <a:rPr lang="en-US" dirty="0"/>
              <a:t>Resources</a:t>
            </a:r>
          </a:p>
        </p:txBody>
      </p:sp>
      <p:sp>
        <p:nvSpPr>
          <p:cNvPr id="3" name="Content Placeholder 2">
            <a:extLst>
              <a:ext uri="{FF2B5EF4-FFF2-40B4-BE49-F238E27FC236}">
                <a16:creationId xmlns:a16="http://schemas.microsoft.com/office/drawing/2014/main" id="{311E6B4F-F4A4-98E5-4457-C54C3FF2E2DE}"/>
              </a:ext>
            </a:extLst>
          </p:cNvPr>
          <p:cNvSpPr>
            <a:spLocks noGrp="1"/>
          </p:cNvSpPr>
          <p:nvPr>
            <p:ph idx="1"/>
          </p:nvPr>
        </p:nvSpPr>
        <p:spPr/>
        <p:txBody>
          <a:bodyPr>
            <a:normAutofit fontScale="40000" lnSpcReduction="20000"/>
          </a:bodyPr>
          <a:lstStyle/>
          <a:p>
            <a:r>
              <a:rPr lang="en-US" dirty="0"/>
              <a:t>Bleyer AJ, Kmoch S. Autosomal dominant tubulointerstitial kidney disease: of names and genes. Kidney Int. 2014 Sep;86(3):459-61. </a:t>
            </a:r>
            <a:r>
              <a:rPr lang="en-US" dirty="0" err="1"/>
              <a:t>doi</a:t>
            </a:r>
            <a:r>
              <a:rPr lang="en-US" dirty="0"/>
              <a:t>: 10.1038/ki.2014.125. PMID: 25168494.</a:t>
            </a:r>
          </a:p>
          <a:p>
            <a:r>
              <a:rPr lang="en-US" dirty="0"/>
              <a:t>Devuyst O, Olinger E, Weber S, Eckardt KU, Kmoch S, </a:t>
            </a:r>
            <a:r>
              <a:rPr lang="en-US" dirty="0" err="1"/>
              <a:t>Rampoldi</a:t>
            </a:r>
            <a:r>
              <a:rPr lang="en-US" dirty="0"/>
              <a:t> L, Bleyer AJ. Autosomal dominant tubulointerstitial kidney disease. Nat Rev Dis Primers. 2019 Sep 5;5(1):60. </a:t>
            </a:r>
            <a:r>
              <a:rPr lang="en-US" dirty="0" err="1"/>
              <a:t>doi</a:t>
            </a:r>
            <a:r>
              <a:rPr lang="en-US" dirty="0"/>
              <a:t>: 10.1038/s41572-019-0109-9. PMID: 31488840.</a:t>
            </a:r>
          </a:p>
          <a:p>
            <a:r>
              <a:rPr lang="en-US" dirty="0"/>
              <a:t>Eckardt KU, Alper SL, </a:t>
            </a:r>
            <a:r>
              <a:rPr lang="en-US" dirty="0" err="1"/>
              <a:t>Antignac</a:t>
            </a:r>
            <a:r>
              <a:rPr lang="en-US" dirty="0"/>
              <a:t> C, Bleyer AJ, Chauveau D, Dahan K, Deltas C, Hosking A, Kmoch S, </a:t>
            </a:r>
            <a:r>
              <a:rPr lang="en-US" dirty="0" err="1"/>
              <a:t>Rampoldi</a:t>
            </a:r>
            <a:r>
              <a:rPr lang="en-US" dirty="0"/>
              <a:t> L, </a:t>
            </a:r>
            <a:r>
              <a:rPr lang="en-US" dirty="0" err="1"/>
              <a:t>Wiesener</a:t>
            </a:r>
            <a:r>
              <a:rPr lang="en-US" dirty="0"/>
              <a:t> M, Wolf MT, Devuyst O; Kidney Disease: Improving Global Outcomes. Autosomal dominant tubulointerstitial kidney disease: diagnosis, classification, and management--A KDIGO consensus report. Kidney Int. 2015 Oct;88(4):676-83. </a:t>
            </a:r>
            <a:r>
              <a:rPr lang="en-US" dirty="0" err="1"/>
              <a:t>doi</a:t>
            </a:r>
            <a:r>
              <a:rPr lang="en-US" dirty="0"/>
              <a:t>: 10.1038/ki.2015.28. </a:t>
            </a:r>
            <a:r>
              <a:rPr lang="en-US" dirty="0" err="1"/>
              <a:t>Epub</a:t>
            </a:r>
            <a:r>
              <a:rPr lang="en-US" dirty="0"/>
              <a:t> 2015 Mar 4. PMID: 25738250.</a:t>
            </a:r>
          </a:p>
          <a:p>
            <a:r>
              <a:rPr lang="en-US" dirty="0" err="1"/>
              <a:t>Econimo</a:t>
            </a:r>
            <a:r>
              <a:rPr lang="en-US" dirty="0"/>
              <a:t> L, Schaeffer C, Zeni L, </a:t>
            </a:r>
            <a:r>
              <a:rPr lang="en-US" dirty="0" err="1"/>
              <a:t>Cortinovis</a:t>
            </a:r>
            <a:r>
              <a:rPr lang="en-US" dirty="0"/>
              <a:t> R, Alberici F, </a:t>
            </a:r>
            <a:r>
              <a:rPr lang="en-US" dirty="0" err="1"/>
              <a:t>Rampoldi</a:t>
            </a:r>
            <a:r>
              <a:rPr lang="en-US" dirty="0"/>
              <a:t> L, Scolari F, Izzi C. Autosomal Dominant Tubulointerstitial Kidney Disease: An Emerging Cause of Genetic CKD. Kidney Int Rep. 2022 Aug 29;7(11):2332-2344. </a:t>
            </a:r>
            <a:r>
              <a:rPr lang="en-US" dirty="0" err="1"/>
              <a:t>doi</a:t>
            </a:r>
            <a:r>
              <a:rPr lang="en-US" dirty="0"/>
              <a:t>: 10.1016/j.ekir.2022.08.012. PMID: 36531871; PMCID: PMC9751576.</a:t>
            </a:r>
          </a:p>
          <a:p>
            <a:r>
              <a:rPr lang="en-US" dirty="0"/>
              <a:t>Goldman, SH., et al. Hereditary Occurrence of Cystic Disease of the Renal Medulla. NEJM 1966;274:984-992. vol 274. no. 18. DOI: 10.1056/NEJM196605052741802</a:t>
            </a:r>
          </a:p>
          <a:p>
            <a:r>
              <a:rPr lang="en-US" dirty="0" err="1">
                <a:solidFill>
                  <a:srgbClr val="212121"/>
                </a:solidFill>
              </a:rPr>
              <a:t>Groopman</a:t>
            </a:r>
            <a:r>
              <a:rPr lang="en-US" dirty="0">
                <a:solidFill>
                  <a:srgbClr val="212121"/>
                </a:solidFill>
              </a:rPr>
              <a:t> EE, et al. Rare genetic causes of complex kidney and urological diseases. Nat Rev Nephrol. 2020 Nov;16(11):641-656. </a:t>
            </a:r>
            <a:r>
              <a:rPr lang="en-US" dirty="0" err="1">
                <a:solidFill>
                  <a:srgbClr val="212121"/>
                </a:solidFill>
              </a:rPr>
              <a:t>doi</a:t>
            </a:r>
            <a:r>
              <a:rPr lang="en-US" dirty="0">
                <a:solidFill>
                  <a:srgbClr val="212121"/>
                </a:solidFill>
              </a:rPr>
              <a:t>: 10.1038/s41581-020-0325-2. </a:t>
            </a:r>
            <a:r>
              <a:rPr lang="en-US" dirty="0" err="1">
                <a:solidFill>
                  <a:srgbClr val="212121"/>
                </a:solidFill>
              </a:rPr>
              <a:t>Epub</a:t>
            </a:r>
            <a:r>
              <a:rPr lang="en-US" dirty="0">
                <a:solidFill>
                  <a:srgbClr val="212121"/>
                </a:solidFill>
              </a:rPr>
              <a:t> 2020 Aug 17. PMID: 32807983; PMCID: PMC7772719.</a:t>
            </a:r>
            <a:endParaRPr lang="en-US" dirty="0"/>
          </a:p>
          <a:p>
            <a:r>
              <a:rPr lang="en-US" dirty="0"/>
              <a:t>Halbritter J, Figueres L, Van Eerde AM, Capasso G, Hoorn EJ, Nijenhuis T, Perez-Gomez MV, Sayer JA, Simons M, Walsh S, Zagorec N, Müller RU, </a:t>
            </a:r>
            <a:r>
              <a:rPr lang="en-US" dirty="0" err="1"/>
              <a:t>Cornec</a:t>
            </a:r>
            <a:r>
              <a:rPr lang="en-US" dirty="0"/>
              <a:t>-Le Gall E. Chronic Kidney Disease of unexplained cause (</a:t>
            </a:r>
            <a:r>
              <a:rPr lang="en-US" dirty="0" err="1"/>
              <a:t>CKDx</a:t>
            </a:r>
            <a:r>
              <a:rPr lang="en-US" dirty="0"/>
              <a:t>): a consensus statement by the Genes &amp; Kidney Working Group of the ERA. Nephrol Dial Transplant. 2025 Jun 3:gfaf092. </a:t>
            </a:r>
            <a:r>
              <a:rPr lang="en-US" dirty="0" err="1"/>
              <a:t>doi</a:t>
            </a:r>
            <a:r>
              <a:rPr lang="en-US" dirty="0"/>
              <a:t>: 10.1093/</a:t>
            </a:r>
            <a:r>
              <a:rPr lang="en-US" dirty="0" err="1"/>
              <a:t>ndt</a:t>
            </a:r>
            <a:r>
              <a:rPr lang="en-US" dirty="0"/>
              <a:t>/gfaf092. </a:t>
            </a:r>
            <a:r>
              <a:rPr lang="en-US" dirty="0" err="1"/>
              <a:t>Epub</a:t>
            </a:r>
            <a:r>
              <a:rPr lang="en-US" dirty="0"/>
              <a:t> ahead of print. PMID: 40459916.</a:t>
            </a:r>
          </a:p>
          <a:p>
            <a:r>
              <a:rPr lang="en-US" dirty="0"/>
              <a:t>Hildebrandt F, Otto E. Cilia and centrosomes: a unifying pathogenic concept for cystic kidney disease? Nat Rev Genet. 2005 Dec;6(12):928-40. </a:t>
            </a:r>
            <a:r>
              <a:rPr lang="en-US" dirty="0" err="1"/>
              <a:t>doi</a:t>
            </a:r>
            <a:r>
              <a:rPr lang="en-US" dirty="0"/>
              <a:t>: 10.1038/nrg1727. PMID: 16341073.</a:t>
            </a:r>
          </a:p>
          <a:p>
            <a:r>
              <a:rPr lang="en-US" dirty="0" err="1"/>
              <a:t>Mabillard</a:t>
            </a:r>
            <a:r>
              <a:rPr lang="en-US" dirty="0"/>
              <a:t> H, Sayer JA, Olinger E. Clinical and genetic spectra of autosomal dominant tubulointerstitial kidney disease. Nephrol Dial Transplant. 2023 Feb 13;38(2):271-282. </a:t>
            </a:r>
            <a:r>
              <a:rPr lang="en-US" dirty="0" err="1"/>
              <a:t>doi</a:t>
            </a:r>
            <a:r>
              <a:rPr lang="en-US" dirty="0"/>
              <a:t>: 10.1093/</a:t>
            </a:r>
            <a:r>
              <a:rPr lang="en-US" dirty="0" err="1"/>
              <a:t>ndt</a:t>
            </a:r>
            <a:r>
              <a:rPr lang="en-US" dirty="0"/>
              <a:t>/gfab268. PMID: 34519781; PMCID: PMC9923703.</a:t>
            </a:r>
          </a:p>
          <a:p>
            <a:r>
              <a:rPr lang="en-US" dirty="0"/>
              <a:t>Thorn, GW., et al. Renal Failure Simulating Adrenocortical Insufficiency. NEJM 1944;231:76-85. vol 231. no. 3. DOI: 10.1056/NEJM194407202310302</a:t>
            </a:r>
          </a:p>
          <a:p>
            <a:r>
              <a:rPr lang="en-US" dirty="0" err="1">
                <a:solidFill>
                  <a:srgbClr val="212121"/>
                </a:solidFill>
              </a:rPr>
              <a:t>Vivante</a:t>
            </a:r>
            <a:r>
              <a:rPr lang="en-US" dirty="0">
                <a:solidFill>
                  <a:srgbClr val="212121"/>
                </a:solidFill>
              </a:rPr>
              <a:t> A. Genetics of Chronic Kidney Disease. N Engl J Med. 2024 Aug 15;391(7):627-639. </a:t>
            </a:r>
            <a:r>
              <a:rPr lang="en-US" dirty="0" err="1">
                <a:solidFill>
                  <a:srgbClr val="212121"/>
                </a:solidFill>
              </a:rPr>
              <a:t>doi</a:t>
            </a:r>
            <a:r>
              <a:rPr lang="en-US" dirty="0">
                <a:solidFill>
                  <a:srgbClr val="212121"/>
                </a:solidFill>
              </a:rPr>
              <a:t>: 10.1056/NEJMra2308577. PMID: 39141855.</a:t>
            </a:r>
            <a:br>
              <a:rPr lang="en-US" dirty="0"/>
            </a:br>
            <a:endParaRPr lang="en-US" dirty="0"/>
          </a:p>
        </p:txBody>
      </p:sp>
    </p:spTree>
    <p:extLst>
      <p:ext uri="{BB962C8B-B14F-4D97-AF65-F5344CB8AC3E}">
        <p14:creationId xmlns:p14="http://schemas.microsoft.com/office/powerpoint/2010/main" val="23229155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352B32-E59C-293C-CB4A-A3AD5678F6E6}"/>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06291FAB-81D4-F947-1E5E-6F70B93C723A}"/>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180000375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ADB0807-B2CF-3ED5-08DA-91E8570767F0}"/>
              </a:ext>
            </a:extLst>
          </p:cNvPr>
          <p:cNvPicPr>
            <a:picLocks noChangeAspect="1"/>
          </p:cNvPicPr>
          <p:nvPr/>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60D11E87-9F76-BC8B-9CA9-D26A0BEDD463}"/>
              </a:ext>
            </a:extLst>
          </p:cNvPr>
          <p:cNvSpPr>
            <a:spLocks noGrp="1"/>
          </p:cNvSpPr>
          <p:nvPr>
            <p:ph type="title"/>
          </p:nvPr>
        </p:nvSpPr>
        <p:spPr/>
        <p:txBody>
          <a:bodyPr/>
          <a:lstStyle/>
          <a:p>
            <a:r>
              <a:rPr lang="en-US" b="1" dirty="0"/>
              <a:t>Tubulointerstitial Cystic Diseases</a:t>
            </a:r>
          </a:p>
        </p:txBody>
      </p:sp>
      <p:sp>
        <p:nvSpPr>
          <p:cNvPr id="3" name="Text Placeholder 2">
            <a:extLst>
              <a:ext uri="{FF2B5EF4-FFF2-40B4-BE49-F238E27FC236}">
                <a16:creationId xmlns:a16="http://schemas.microsoft.com/office/drawing/2014/main" id="{729360BE-A2A7-4900-D5CC-B517954D2A90}"/>
              </a:ext>
            </a:extLst>
          </p:cNvPr>
          <p:cNvSpPr>
            <a:spLocks noGrp="1"/>
          </p:cNvSpPr>
          <p:nvPr>
            <p:ph type="body" idx="1"/>
          </p:nvPr>
        </p:nvSpPr>
        <p:spPr>
          <a:xfrm>
            <a:off x="839788" y="1283616"/>
            <a:ext cx="5157787" cy="823912"/>
          </a:xfrm>
        </p:spPr>
        <p:txBody>
          <a:bodyPr>
            <a:normAutofit fontScale="92500"/>
          </a:bodyPr>
          <a:lstStyle/>
          <a:p>
            <a:pPr algn="ctr"/>
            <a:r>
              <a:rPr lang="en-US" dirty="0"/>
              <a:t>Nephronophthisis (NPHP)</a:t>
            </a:r>
          </a:p>
        </p:txBody>
      </p:sp>
      <p:sp>
        <p:nvSpPr>
          <p:cNvPr id="4" name="Content Placeholder 3">
            <a:extLst>
              <a:ext uri="{FF2B5EF4-FFF2-40B4-BE49-F238E27FC236}">
                <a16:creationId xmlns:a16="http://schemas.microsoft.com/office/drawing/2014/main" id="{737B1947-5413-E46B-FFE5-C290A657A19F}"/>
              </a:ext>
            </a:extLst>
          </p:cNvPr>
          <p:cNvSpPr>
            <a:spLocks noGrp="1"/>
          </p:cNvSpPr>
          <p:nvPr>
            <p:ph sz="half" idx="2"/>
          </p:nvPr>
        </p:nvSpPr>
        <p:spPr/>
        <p:txBody>
          <a:bodyPr>
            <a:normAutofit fontScale="47500" lnSpcReduction="20000"/>
          </a:bodyPr>
          <a:lstStyle/>
          <a:p>
            <a:r>
              <a:rPr lang="en-US" sz="2700" dirty="0"/>
              <a:t>Epidemiology and Genetics</a:t>
            </a:r>
          </a:p>
          <a:p>
            <a:pPr lvl="1"/>
            <a:r>
              <a:rPr lang="en-US" sz="2700" dirty="0"/>
              <a:t>Autosomal Recessive</a:t>
            </a:r>
          </a:p>
          <a:p>
            <a:pPr lvl="1"/>
            <a:r>
              <a:rPr lang="en-US" sz="2700" dirty="0"/>
              <a:t>20+ genes identified</a:t>
            </a:r>
          </a:p>
          <a:p>
            <a:r>
              <a:rPr lang="en-US" sz="2700" dirty="0"/>
              <a:t>Presentations</a:t>
            </a:r>
          </a:p>
          <a:p>
            <a:pPr lvl="1"/>
            <a:r>
              <a:rPr lang="en-US" sz="2700" dirty="0"/>
              <a:t>progress to kidney failure within </a:t>
            </a:r>
            <a:r>
              <a:rPr lang="en-US" sz="2700" b="1" dirty="0"/>
              <a:t>first 3 decades </a:t>
            </a:r>
          </a:p>
          <a:p>
            <a:r>
              <a:rPr lang="en-US" sz="2700" dirty="0"/>
              <a:t>Renal Manifestations</a:t>
            </a:r>
          </a:p>
          <a:p>
            <a:pPr lvl="1"/>
            <a:r>
              <a:rPr lang="en-US" sz="2700" dirty="0"/>
              <a:t>interstitial fibrosis, tubular atrophy, TBM disruption, and corticomedullary cysts</a:t>
            </a:r>
          </a:p>
          <a:p>
            <a:pPr lvl="1"/>
            <a:r>
              <a:rPr lang="en-US" sz="2700" dirty="0"/>
              <a:t>Chronic tubular interstitial nephritis </a:t>
            </a:r>
          </a:p>
          <a:p>
            <a:pPr lvl="1"/>
            <a:r>
              <a:rPr lang="en-US" sz="2700" dirty="0"/>
              <a:t>Urinary concentrating defect  polyuria, secondary enuresis, nocturnal polydipsia</a:t>
            </a:r>
          </a:p>
          <a:p>
            <a:pPr lvl="1"/>
            <a:r>
              <a:rPr lang="en-US" sz="2700" dirty="0"/>
              <a:t>Kidney size is normal or reduced</a:t>
            </a:r>
          </a:p>
          <a:p>
            <a:r>
              <a:rPr lang="en-US" sz="2700" dirty="0"/>
              <a:t>Extra-Renal Manifestations:</a:t>
            </a:r>
          </a:p>
          <a:p>
            <a:pPr lvl="1"/>
            <a:r>
              <a:rPr lang="en-US" sz="2700" dirty="0"/>
              <a:t>Involvement, cysts have not been observed in other organs in contrast to ADPKD/ARPKD</a:t>
            </a:r>
          </a:p>
          <a:p>
            <a:endParaRPr lang="en-US" sz="2700" dirty="0"/>
          </a:p>
          <a:p>
            <a:endParaRPr lang="en-US" sz="2700" dirty="0"/>
          </a:p>
          <a:p>
            <a:endParaRPr lang="en-US" dirty="0"/>
          </a:p>
          <a:p>
            <a:endParaRPr lang="en-US" dirty="0"/>
          </a:p>
        </p:txBody>
      </p:sp>
      <p:sp>
        <p:nvSpPr>
          <p:cNvPr id="5" name="Text Placeholder 4">
            <a:extLst>
              <a:ext uri="{FF2B5EF4-FFF2-40B4-BE49-F238E27FC236}">
                <a16:creationId xmlns:a16="http://schemas.microsoft.com/office/drawing/2014/main" id="{71D9EE2C-1C3B-0763-B3FB-FCC1C3E44123}"/>
              </a:ext>
            </a:extLst>
          </p:cNvPr>
          <p:cNvSpPr>
            <a:spLocks noGrp="1"/>
          </p:cNvSpPr>
          <p:nvPr>
            <p:ph type="body" sz="quarter" idx="3"/>
          </p:nvPr>
        </p:nvSpPr>
        <p:spPr>
          <a:xfrm>
            <a:off x="6169024" y="1283616"/>
            <a:ext cx="5183188" cy="823912"/>
          </a:xfrm>
        </p:spPr>
        <p:txBody>
          <a:bodyPr>
            <a:normAutofit fontScale="92500"/>
          </a:bodyPr>
          <a:lstStyle/>
          <a:p>
            <a:pPr algn="ctr"/>
            <a:r>
              <a:rPr lang="en-US" dirty="0"/>
              <a:t>Autosomal Dominant Tubulointerstitial Kidney Disease (ADTKD)</a:t>
            </a:r>
          </a:p>
        </p:txBody>
      </p:sp>
      <p:sp>
        <p:nvSpPr>
          <p:cNvPr id="6" name="Content Placeholder 5">
            <a:extLst>
              <a:ext uri="{FF2B5EF4-FFF2-40B4-BE49-F238E27FC236}">
                <a16:creationId xmlns:a16="http://schemas.microsoft.com/office/drawing/2014/main" id="{BD02DD91-294D-BD23-9B3D-2EE062E7A33D}"/>
              </a:ext>
            </a:extLst>
          </p:cNvPr>
          <p:cNvSpPr>
            <a:spLocks noGrp="1"/>
          </p:cNvSpPr>
          <p:nvPr>
            <p:ph sz="quarter" idx="4"/>
          </p:nvPr>
        </p:nvSpPr>
        <p:spPr/>
        <p:txBody>
          <a:bodyPr>
            <a:normAutofit fontScale="47500" lnSpcReduction="20000"/>
          </a:bodyPr>
          <a:lstStyle/>
          <a:p>
            <a:r>
              <a:rPr lang="en-US" dirty="0"/>
              <a:t>Epidemiology and Genetics</a:t>
            </a:r>
          </a:p>
          <a:p>
            <a:pPr lvl="1"/>
            <a:r>
              <a:rPr lang="en-US" b="1" dirty="0"/>
              <a:t>Autosomal Dominant</a:t>
            </a:r>
          </a:p>
          <a:p>
            <a:pPr lvl="1"/>
            <a:r>
              <a:rPr lang="en-US" b="1" dirty="0"/>
              <a:t>MUC1 and UMOD </a:t>
            </a:r>
            <a:r>
              <a:rPr lang="en-US" dirty="0"/>
              <a:t>predominant genes</a:t>
            </a:r>
          </a:p>
          <a:p>
            <a:pPr lvl="1"/>
            <a:r>
              <a:rPr lang="en-US" dirty="0"/>
              <a:t>HNF1b – associated with diabetes</a:t>
            </a:r>
          </a:p>
          <a:p>
            <a:r>
              <a:rPr lang="en-US" dirty="0"/>
              <a:t>Previously known as </a:t>
            </a:r>
            <a:r>
              <a:rPr lang="en-US" b="1" dirty="0"/>
              <a:t>Medullary Cystic Kidney Disease (MCKD</a:t>
            </a:r>
            <a:r>
              <a:rPr lang="en-US" dirty="0"/>
              <a:t>)</a:t>
            </a:r>
          </a:p>
          <a:p>
            <a:r>
              <a:rPr lang="en-US" dirty="0"/>
              <a:t>Presentation</a:t>
            </a:r>
          </a:p>
          <a:p>
            <a:pPr lvl="1"/>
            <a:r>
              <a:rPr lang="en-US" b="1" dirty="0"/>
              <a:t>4-7</a:t>
            </a:r>
            <a:r>
              <a:rPr lang="en-US" b="1" baseline="30000" dirty="0"/>
              <a:t>th</a:t>
            </a:r>
            <a:r>
              <a:rPr lang="en-US" b="1" dirty="0"/>
              <a:t> decade</a:t>
            </a:r>
          </a:p>
          <a:p>
            <a:r>
              <a:rPr lang="en-US" dirty="0"/>
              <a:t>Renal Manifestations</a:t>
            </a:r>
          </a:p>
          <a:p>
            <a:pPr lvl="1"/>
            <a:r>
              <a:rPr lang="en-US" dirty="0"/>
              <a:t>Urinary concentrating defect  polyuria, secondary enuresis, nocturnal polydipsia</a:t>
            </a:r>
          </a:p>
          <a:p>
            <a:pPr lvl="1"/>
            <a:r>
              <a:rPr lang="en-US" b="1" dirty="0"/>
              <a:t>Chronic tubular interstitial nephritis </a:t>
            </a:r>
          </a:p>
          <a:p>
            <a:pPr lvl="1"/>
            <a:r>
              <a:rPr lang="en-US" dirty="0"/>
              <a:t>Urinary concentrating defect  polyuria, secondary enuresis, nocturnal polydipsia</a:t>
            </a:r>
          </a:p>
          <a:p>
            <a:pPr lvl="1"/>
            <a:r>
              <a:rPr lang="en-US" dirty="0"/>
              <a:t>Kidney size is normal or reduced</a:t>
            </a:r>
          </a:p>
          <a:p>
            <a:pPr lvl="1"/>
            <a:r>
              <a:rPr lang="en-US" dirty="0">
                <a:ea typeface="+mn-lt"/>
                <a:cs typeface="+mn-lt"/>
              </a:rPr>
              <a:t>Kidneys with </a:t>
            </a:r>
            <a:r>
              <a:rPr lang="en-US" b="1" dirty="0">
                <a:ea typeface="+mn-lt"/>
                <a:cs typeface="+mn-lt"/>
              </a:rPr>
              <a:t>medullary cysts </a:t>
            </a:r>
            <a:r>
              <a:rPr lang="en-US" dirty="0">
                <a:ea typeface="+mn-lt"/>
                <a:cs typeface="+mn-lt"/>
              </a:rPr>
              <a:t>that may not be visualized on ultrasound, kidneys may appear small on ultrasound</a:t>
            </a:r>
            <a:endParaRPr lang="en-US" dirty="0"/>
          </a:p>
          <a:p>
            <a:r>
              <a:rPr lang="en-US" b="1" dirty="0"/>
              <a:t>Extra-Renal Manifestations</a:t>
            </a:r>
          </a:p>
          <a:p>
            <a:pPr lvl="1"/>
            <a:r>
              <a:rPr lang="en-US" b="1" dirty="0"/>
              <a:t>Gout</a:t>
            </a:r>
          </a:p>
        </p:txBody>
      </p:sp>
    </p:spTree>
    <p:extLst>
      <p:ext uri="{BB962C8B-B14F-4D97-AF65-F5344CB8AC3E}">
        <p14:creationId xmlns:p14="http://schemas.microsoft.com/office/powerpoint/2010/main" val="161974272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F19FDF-0A4F-5B37-DAE7-B1D5ADC1ABEB}"/>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4616EB1F-8480-A831-37AB-ECE6B34FD0C7}"/>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196339828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FAC363-DC5D-1992-220F-528ABA0602A4}"/>
            </a:ext>
          </a:extLst>
        </p:cNvPr>
        <p:cNvGrpSpPr/>
        <p:nvPr/>
      </p:nvGrpSpPr>
      <p:grpSpPr>
        <a:xfrm>
          <a:off x="0" y="0"/>
          <a:ext cx="0" cy="0"/>
          <a:chOff x="0" y="0"/>
          <a:chExt cx="0" cy="0"/>
        </a:xfrm>
      </p:grpSpPr>
      <p:pic>
        <p:nvPicPr>
          <p:cNvPr id="13" name="Picture 12">
            <a:extLst>
              <a:ext uri="{FF2B5EF4-FFF2-40B4-BE49-F238E27FC236}">
                <a16:creationId xmlns:a16="http://schemas.microsoft.com/office/drawing/2014/main" id="{7131ECBC-FB88-E5EF-9B9F-E9F9FDCF4B4D}"/>
              </a:ext>
            </a:extLst>
          </p:cNvPr>
          <p:cNvPicPr>
            <a:picLocks noChangeAspect="1"/>
          </p:cNvPicPr>
          <p:nvPr/>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9831952C-F0BF-EC18-75CF-53798B6BF31D}"/>
              </a:ext>
            </a:extLst>
          </p:cNvPr>
          <p:cNvSpPr>
            <a:spLocks noGrp="1"/>
          </p:cNvSpPr>
          <p:nvPr>
            <p:ph type="ctrTitle"/>
          </p:nvPr>
        </p:nvSpPr>
        <p:spPr>
          <a:xfrm>
            <a:off x="4109663" y="5630238"/>
            <a:ext cx="8082337" cy="1135294"/>
          </a:xfrm>
        </p:spPr>
        <p:txBody>
          <a:bodyPr>
            <a:normAutofit fontScale="90000"/>
          </a:bodyPr>
          <a:lstStyle/>
          <a:p>
            <a:r>
              <a:rPr lang="en-US" b="1" dirty="0">
                <a:solidFill>
                  <a:schemeClr val="bg1"/>
                </a:solidFill>
              </a:rPr>
              <a:t>Hereditary Tubulointerstitial Disease</a:t>
            </a:r>
          </a:p>
        </p:txBody>
      </p:sp>
    </p:spTree>
    <p:extLst>
      <p:ext uri="{BB962C8B-B14F-4D97-AF65-F5344CB8AC3E}">
        <p14:creationId xmlns:p14="http://schemas.microsoft.com/office/powerpoint/2010/main" val="185498369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D3621C-93BA-1FC5-3138-194693717CDE}"/>
            </a:ext>
          </a:extLst>
        </p:cNvPr>
        <p:cNvGrpSpPr/>
        <p:nvPr/>
      </p:nvGrpSpPr>
      <p:grpSpPr>
        <a:xfrm>
          <a:off x="0" y="0"/>
          <a:ext cx="0" cy="0"/>
          <a:chOff x="0" y="0"/>
          <a:chExt cx="0" cy="0"/>
        </a:xfrm>
      </p:grpSpPr>
      <p:pic>
        <p:nvPicPr>
          <p:cNvPr id="13" name="Picture 12">
            <a:extLst>
              <a:ext uri="{FF2B5EF4-FFF2-40B4-BE49-F238E27FC236}">
                <a16:creationId xmlns:a16="http://schemas.microsoft.com/office/drawing/2014/main" id="{05CAD626-44C8-B2F2-2ED9-E92A252A2077}"/>
              </a:ext>
            </a:extLst>
          </p:cNvPr>
          <p:cNvPicPr>
            <a:picLocks noChangeAspect="1"/>
          </p:cNvPicPr>
          <p:nvPr/>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671517AB-C028-8036-583B-247CC4124BBB}"/>
              </a:ext>
            </a:extLst>
          </p:cNvPr>
          <p:cNvSpPr>
            <a:spLocks noGrp="1"/>
          </p:cNvSpPr>
          <p:nvPr>
            <p:ph type="ctrTitle"/>
          </p:nvPr>
        </p:nvSpPr>
        <p:spPr>
          <a:xfrm>
            <a:off x="4109663" y="5630238"/>
            <a:ext cx="8082337" cy="1135294"/>
          </a:xfrm>
        </p:spPr>
        <p:txBody>
          <a:bodyPr>
            <a:normAutofit fontScale="90000"/>
          </a:bodyPr>
          <a:lstStyle/>
          <a:p>
            <a:r>
              <a:rPr lang="en-US" b="1" dirty="0">
                <a:solidFill>
                  <a:schemeClr val="bg1"/>
                </a:solidFill>
              </a:rPr>
              <a:t>Hereditary Tubulointerstitial Disease</a:t>
            </a:r>
          </a:p>
        </p:txBody>
      </p:sp>
    </p:spTree>
    <p:extLst>
      <p:ext uri="{BB962C8B-B14F-4D97-AF65-F5344CB8AC3E}">
        <p14:creationId xmlns:p14="http://schemas.microsoft.com/office/powerpoint/2010/main" val="6669146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FD6889-E760-589D-448A-591432874B83}"/>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239ED3A9-0D68-9A63-C2F1-47780A86D06A}"/>
              </a:ext>
            </a:extLst>
          </p:cNvPr>
          <p:cNvSpPr>
            <a:spLocks noGrp="1"/>
          </p:cNvSpPr>
          <p:nvPr>
            <p:ph idx="1"/>
          </p:nvPr>
        </p:nvSpPr>
        <p:spPr/>
        <p:txBody>
          <a:bodyPr/>
          <a:lstStyle/>
          <a:p>
            <a:r>
              <a:rPr lang="en-US" dirty="0"/>
              <a:t>Carlo R. </a:t>
            </a:r>
            <a:r>
              <a:rPr lang="en-US" dirty="0" err="1"/>
              <a:t>Rovida</a:t>
            </a:r>
            <a:r>
              <a:rPr lang="en-US" dirty="0"/>
              <a:t> (Univ. Turin) first described a wax-like substance, </a:t>
            </a:r>
            <a:r>
              <a:rPr lang="en-US" dirty="0" err="1"/>
              <a:t>cilindrina</a:t>
            </a:r>
            <a:r>
              <a:rPr lang="en-US" dirty="0"/>
              <a:t>, produced by kidney tubular cells and forming hyaline</a:t>
            </a:r>
          </a:p>
          <a:p>
            <a:endParaRPr lang="en-US" dirty="0"/>
          </a:p>
          <a:p>
            <a:endParaRPr lang="en-US" dirty="0"/>
          </a:p>
          <a:p>
            <a:endParaRPr lang="en-US" dirty="0"/>
          </a:p>
        </p:txBody>
      </p:sp>
      <p:pic>
        <p:nvPicPr>
          <p:cNvPr id="6" name="Picture 5" descr="A diagram of a cell&#10;&#10;AI-generated content may be incorrect.">
            <a:extLst>
              <a:ext uri="{FF2B5EF4-FFF2-40B4-BE49-F238E27FC236}">
                <a16:creationId xmlns:a16="http://schemas.microsoft.com/office/drawing/2014/main" id="{1739470E-171C-4F51-7DB6-31F7E79EA46B}"/>
              </a:ext>
            </a:extLst>
          </p:cNvPr>
          <p:cNvPicPr>
            <a:picLocks noChangeAspect="1"/>
          </p:cNvPicPr>
          <p:nvPr/>
        </p:nvPicPr>
        <p:blipFill>
          <a:blip r:embed="rId2"/>
          <a:stretch>
            <a:fillRect/>
          </a:stretch>
        </p:blipFill>
        <p:spPr>
          <a:xfrm>
            <a:off x="571500" y="2916623"/>
            <a:ext cx="3492500" cy="3260340"/>
          </a:xfrm>
          <a:prstGeom prst="rect">
            <a:avLst/>
          </a:prstGeom>
        </p:spPr>
      </p:pic>
      <p:pic>
        <p:nvPicPr>
          <p:cNvPr id="8" name="Picture 7" descr="A close-up of a microscope&#10;&#10;AI-generated content may be incorrect.">
            <a:extLst>
              <a:ext uri="{FF2B5EF4-FFF2-40B4-BE49-F238E27FC236}">
                <a16:creationId xmlns:a16="http://schemas.microsoft.com/office/drawing/2014/main" id="{ACCDD8F9-8578-5C14-B9E1-8CB99E2FB509}"/>
              </a:ext>
            </a:extLst>
          </p:cNvPr>
          <p:cNvPicPr>
            <a:picLocks noChangeAspect="1"/>
          </p:cNvPicPr>
          <p:nvPr/>
        </p:nvPicPr>
        <p:blipFill>
          <a:blip r:embed="rId3"/>
          <a:stretch>
            <a:fillRect/>
          </a:stretch>
        </p:blipFill>
        <p:spPr>
          <a:xfrm>
            <a:off x="6629400" y="3429000"/>
            <a:ext cx="3606800" cy="2349500"/>
          </a:xfrm>
          <a:prstGeom prst="rect">
            <a:avLst/>
          </a:prstGeom>
        </p:spPr>
      </p:pic>
    </p:spTree>
    <p:extLst>
      <p:ext uri="{BB962C8B-B14F-4D97-AF65-F5344CB8AC3E}">
        <p14:creationId xmlns:p14="http://schemas.microsoft.com/office/powerpoint/2010/main" val="308522258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D05F56-FC80-8A76-1E33-494ACB097776}"/>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94606FF6-2CF7-135E-A703-20C2BB16490B}"/>
              </a:ext>
            </a:extLst>
          </p:cNvPr>
          <p:cNvPicPr>
            <a:picLocks noChangeAspect="1"/>
          </p:cNvPicPr>
          <p:nvPr/>
        </p:nvPicPr>
        <p:blipFill>
          <a:blip r:embed="rId2"/>
          <a:stretch>
            <a:fillRect/>
          </a:stretch>
        </p:blipFill>
        <p:spPr>
          <a:xfrm>
            <a:off x="0" y="0"/>
            <a:ext cx="12192000" cy="6858000"/>
          </a:xfrm>
          <a:prstGeom prst="rect">
            <a:avLst/>
          </a:prstGeom>
        </p:spPr>
      </p:pic>
      <p:sp>
        <p:nvSpPr>
          <p:cNvPr id="4" name="Title 3">
            <a:extLst>
              <a:ext uri="{FF2B5EF4-FFF2-40B4-BE49-F238E27FC236}">
                <a16:creationId xmlns:a16="http://schemas.microsoft.com/office/drawing/2014/main" id="{412EEB5C-7147-6D4A-401A-13C196B0122C}"/>
              </a:ext>
            </a:extLst>
          </p:cNvPr>
          <p:cNvSpPr>
            <a:spLocks noGrp="1"/>
          </p:cNvSpPr>
          <p:nvPr>
            <p:ph type="title"/>
          </p:nvPr>
        </p:nvSpPr>
        <p:spPr/>
        <p:txBody>
          <a:bodyPr/>
          <a:lstStyle/>
          <a:p>
            <a:r>
              <a:rPr lang="en-US" b="1" dirty="0"/>
              <a:t>Hereditary Tubulointerstitial Disease</a:t>
            </a:r>
          </a:p>
        </p:txBody>
      </p:sp>
      <p:sp>
        <p:nvSpPr>
          <p:cNvPr id="5" name="Content Placeholder 4">
            <a:extLst>
              <a:ext uri="{FF2B5EF4-FFF2-40B4-BE49-F238E27FC236}">
                <a16:creationId xmlns:a16="http://schemas.microsoft.com/office/drawing/2014/main" id="{ED41519C-889E-1B11-CD02-B264069F922E}"/>
              </a:ext>
            </a:extLst>
          </p:cNvPr>
          <p:cNvSpPr>
            <a:spLocks noGrp="1"/>
          </p:cNvSpPr>
          <p:nvPr>
            <p:ph idx="1"/>
          </p:nvPr>
        </p:nvSpPr>
        <p:spPr/>
        <p:txBody>
          <a:bodyPr/>
          <a:lstStyle/>
          <a:p>
            <a:r>
              <a:rPr lang="en-US" dirty="0"/>
              <a:t>Inheritance may be autosomal dominant or recessive.</a:t>
            </a:r>
          </a:p>
          <a:p>
            <a:r>
              <a:rPr lang="en-US" dirty="0"/>
              <a:t>Autosomal dominant form is referred to as autosomal dominant tubulointerstitial kidney disease (ADTKD), formally medullary cystic kidney disease (MCKD).</a:t>
            </a:r>
          </a:p>
          <a:p>
            <a:r>
              <a:rPr lang="en-US" dirty="0"/>
              <a:t>Autosomal recessive tubulointerstitial disease is known as nephronophthisis (NPHP).</a:t>
            </a:r>
          </a:p>
          <a:p>
            <a:r>
              <a:rPr lang="en-US" dirty="0"/>
              <a:t>Common histologic features of inherited tubulointerstitial disease: TBM irregularities, tubular atrophy with cystic formation, interstitial cell infiltration with fibrosis</a:t>
            </a:r>
          </a:p>
          <a:p>
            <a:endParaRPr lang="en-US" dirty="0"/>
          </a:p>
        </p:txBody>
      </p:sp>
    </p:spTree>
    <p:extLst>
      <p:ext uri="{BB962C8B-B14F-4D97-AF65-F5344CB8AC3E}">
        <p14:creationId xmlns:p14="http://schemas.microsoft.com/office/powerpoint/2010/main" val="369354168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38726E-2828-BE0F-EBFC-8F90E8003977}"/>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4431D9B3-9354-15EF-82E3-78E9D226A0D4}"/>
              </a:ext>
            </a:extLst>
          </p:cNvPr>
          <p:cNvPicPr>
            <a:picLocks noChangeAspect="1"/>
          </p:cNvPicPr>
          <p:nvPr/>
        </p:nvPicPr>
        <p:blipFill>
          <a:blip r:embed="rId2"/>
          <a:stretch>
            <a:fillRect/>
          </a:stretch>
        </p:blipFill>
        <p:spPr>
          <a:xfrm>
            <a:off x="0" y="0"/>
            <a:ext cx="12192000" cy="6858000"/>
          </a:xfrm>
          <a:prstGeom prst="rect">
            <a:avLst/>
          </a:prstGeom>
        </p:spPr>
      </p:pic>
      <p:sp>
        <p:nvSpPr>
          <p:cNvPr id="4" name="Title 3">
            <a:extLst>
              <a:ext uri="{FF2B5EF4-FFF2-40B4-BE49-F238E27FC236}">
                <a16:creationId xmlns:a16="http://schemas.microsoft.com/office/drawing/2014/main" id="{3D660F46-EECF-E576-B28E-CE2AA228B568}"/>
              </a:ext>
            </a:extLst>
          </p:cNvPr>
          <p:cNvSpPr>
            <a:spLocks noGrp="1"/>
          </p:cNvSpPr>
          <p:nvPr>
            <p:ph type="title"/>
          </p:nvPr>
        </p:nvSpPr>
        <p:spPr/>
        <p:txBody>
          <a:bodyPr/>
          <a:lstStyle/>
          <a:p>
            <a:r>
              <a:rPr lang="en-US" b="1" dirty="0"/>
              <a:t>Autosomal Dominant Tubulointerstitial Kidney Disease (ADTKD)</a:t>
            </a:r>
          </a:p>
        </p:txBody>
      </p:sp>
      <p:sp>
        <p:nvSpPr>
          <p:cNvPr id="5" name="Content Placeholder 4">
            <a:extLst>
              <a:ext uri="{FF2B5EF4-FFF2-40B4-BE49-F238E27FC236}">
                <a16:creationId xmlns:a16="http://schemas.microsoft.com/office/drawing/2014/main" id="{2E4BAC97-3A8C-3A35-1044-CC4D0DFF23C9}"/>
              </a:ext>
            </a:extLst>
          </p:cNvPr>
          <p:cNvSpPr>
            <a:spLocks noGrp="1"/>
          </p:cNvSpPr>
          <p:nvPr>
            <p:ph idx="1"/>
          </p:nvPr>
        </p:nvSpPr>
        <p:spPr/>
        <p:txBody>
          <a:bodyPr>
            <a:normAutofit lnSpcReduction="10000"/>
          </a:bodyPr>
          <a:lstStyle/>
          <a:p>
            <a:r>
              <a:rPr lang="en-US" dirty="0"/>
              <a:t>ADTKD is a rare kidney disease characterized by tubular damage and interstitial fibrosis with normal glomeruli that progress to ESKD in adulthood. Subclassification of ADTKD is based on the underlying gene mutation, involving UMOD, MUC1, REN, HNF1</a:t>
            </a:r>
            <a:r>
              <a:rPr lang="el-GR" dirty="0"/>
              <a:t>β, </a:t>
            </a:r>
            <a:r>
              <a:rPr lang="en-US" dirty="0"/>
              <a:t>or SEC61A1. ADTKD is previously known as medullary cystic kidney disease.</a:t>
            </a:r>
          </a:p>
          <a:p>
            <a:endParaRPr lang="en-US" dirty="0"/>
          </a:p>
          <a:p>
            <a:r>
              <a:rPr lang="en-US" dirty="0"/>
              <a:t>Epidemiology</a:t>
            </a:r>
          </a:p>
          <a:p>
            <a:pPr lvl="1"/>
            <a:r>
              <a:rPr lang="en-US" dirty="0"/>
              <a:t>Not accurately determined, given rarity and under-recognition of disease</a:t>
            </a:r>
          </a:p>
          <a:p>
            <a:pPr lvl="1"/>
            <a:r>
              <a:rPr lang="en-US" dirty="0"/>
              <a:t>Prevalence estimated to be 0.3% to 1% of patients with CKD stages 3 to 5, and 2% of patients with ESKD have ADTKD-UMOD.</a:t>
            </a:r>
          </a:p>
          <a:p>
            <a:endParaRPr lang="en-US" dirty="0"/>
          </a:p>
        </p:txBody>
      </p:sp>
    </p:spTree>
    <p:extLst>
      <p:ext uri="{BB962C8B-B14F-4D97-AF65-F5344CB8AC3E}">
        <p14:creationId xmlns:p14="http://schemas.microsoft.com/office/powerpoint/2010/main" val="118716029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BCC3D9-E4BB-8C7D-0333-926D72266E69}"/>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6A9F6580-3E4A-C7D6-58D7-F6054B8BB5A9}"/>
              </a:ext>
            </a:extLst>
          </p:cNvPr>
          <p:cNvPicPr>
            <a:picLocks noChangeAspect="1"/>
          </p:cNvPicPr>
          <p:nvPr/>
        </p:nvPicPr>
        <p:blipFill>
          <a:blip r:embed="rId2"/>
          <a:stretch>
            <a:fillRect/>
          </a:stretch>
        </p:blipFill>
        <p:spPr>
          <a:xfrm>
            <a:off x="0" y="0"/>
            <a:ext cx="12192000" cy="6858000"/>
          </a:xfrm>
          <a:prstGeom prst="rect">
            <a:avLst/>
          </a:prstGeom>
        </p:spPr>
      </p:pic>
      <p:sp>
        <p:nvSpPr>
          <p:cNvPr id="4" name="Title 3">
            <a:extLst>
              <a:ext uri="{FF2B5EF4-FFF2-40B4-BE49-F238E27FC236}">
                <a16:creationId xmlns:a16="http://schemas.microsoft.com/office/drawing/2014/main" id="{FA376687-7BF1-A452-4BE6-9B284139FD1D}"/>
              </a:ext>
            </a:extLst>
          </p:cNvPr>
          <p:cNvSpPr>
            <a:spLocks noGrp="1"/>
          </p:cNvSpPr>
          <p:nvPr>
            <p:ph type="title"/>
          </p:nvPr>
        </p:nvSpPr>
        <p:spPr/>
        <p:txBody>
          <a:bodyPr/>
          <a:lstStyle/>
          <a:p>
            <a:r>
              <a:rPr lang="en-US" b="1" dirty="0"/>
              <a:t>Pathogenesis of ADTKD</a:t>
            </a:r>
          </a:p>
        </p:txBody>
      </p:sp>
      <p:sp>
        <p:nvSpPr>
          <p:cNvPr id="5" name="Content Placeholder 4">
            <a:extLst>
              <a:ext uri="{FF2B5EF4-FFF2-40B4-BE49-F238E27FC236}">
                <a16:creationId xmlns:a16="http://schemas.microsoft.com/office/drawing/2014/main" id="{0A40BFA9-8397-7B63-9EC0-1A86D9E5749A}"/>
              </a:ext>
            </a:extLst>
          </p:cNvPr>
          <p:cNvSpPr>
            <a:spLocks noGrp="1"/>
          </p:cNvSpPr>
          <p:nvPr>
            <p:ph idx="1"/>
          </p:nvPr>
        </p:nvSpPr>
        <p:spPr/>
        <p:txBody>
          <a:bodyPr>
            <a:normAutofit fontScale="70000" lnSpcReduction="20000"/>
          </a:bodyPr>
          <a:lstStyle/>
          <a:p>
            <a:r>
              <a:rPr lang="en-US" dirty="0"/>
              <a:t>ADTKD-UMOD</a:t>
            </a:r>
          </a:p>
          <a:p>
            <a:pPr lvl="1"/>
            <a:r>
              <a:rPr lang="en-US" dirty="0"/>
              <a:t>Mutation of UMOD, encoding uromodulin = previously known as Tamm–Horsfall glycoproteins. </a:t>
            </a:r>
          </a:p>
          <a:p>
            <a:pPr lvl="1"/>
            <a:r>
              <a:rPr lang="en-US" dirty="0"/>
              <a:t>Mutated uromodulin proteins are trapped in tubular epithelial cells, which lead to tubular cell apoptosis, reactive interstitial fibrosis, and cyst formation.</a:t>
            </a:r>
          </a:p>
          <a:p>
            <a:pPr lvl="1"/>
            <a:r>
              <a:rPr lang="en-US" dirty="0"/>
              <a:t>Defective function of thick ascending limb of Henle loop, salt-wasting, volume depletion, hyperuricemia</a:t>
            </a:r>
            <a:r>
              <a:rPr lang="en-US" b="1" dirty="0"/>
              <a:t>, gout, and ESKD early in the third decade of life</a:t>
            </a:r>
            <a:r>
              <a:rPr lang="en-US" dirty="0"/>
              <a:t>.</a:t>
            </a:r>
          </a:p>
          <a:p>
            <a:r>
              <a:rPr lang="en-US" dirty="0"/>
              <a:t>ADTKD-MUC1</a:t>
            </a:r>
          </a:p>
          <a:p>
            <a:pPr lvl="1"/>
            <a:r>
              <a:rPr lang="en-US" dirty="0"/>
              <a:t>Mutation of MUC1, encoding Mucin-1, which normally functions to protect epithelial mucus barrier and maintain immunomodulatory properties and signal transduction</a:t>
            </a:r>
          </a:p>
          <a:p>
            <a:pPr lvl="1"/>
            <a:r>
              <a:rPr lang="en-US" dirty="0"/>
              <a:t>ADTKD-MUC1 may present with ESKD by the sixth decade of life.</a:t>
            </a:r>
          </a:p>
          <a:p>
            <a:pPr lvl="1"/>
            <a:r>
              <a:rPr lang="en-US" dirty="0"/>
              <a:t>Not detected by current NGS Genetic Tests</a:t>
            </a:r>
          </a:p>
          <a:p>
            <a:r>
              <a:rPr lang="en-US" dirty="0"/>
              <a:t>ADTKD-HNF1</a:t>
            </a:r>
            <a:r>
              <a:rPr lang="el-GR" dirty="0"/>
              <a:t>β</a:t>
            </a:r>
          </a:p>
          <a:p>
            <a:pPr lvl="1"/>
            <a:r>
              <a:rPr lang="en-US" dirty="0"/>
              <a:t>Mutation of HNF1</a:t>
            </a:r>
            <a:r>
              <a:rPr lang="el-GR" dirty="0"/>
              <a:t>β, </a:t>
            </a:r>
            <a:r>
              <a:rPr lang="en-US" dirty="0"/>
              <a:t>encoding the hepatocyte nuclear factor-1</a:t>
            </a:r>
            <a:r>
              <a:rPr lang="el-GR" dirty="0"/>
              <a:t>β, </a:t>
            </a:r>
            <a:r>
              <a:rPr lang="en-US" dirty="0"/>
              <a:t>a transcription factor involved in the early development of neural tube, lung, kidney, and GI and genital tracts</a:t>
            </a:r>
          </a:p>
          <a:p>
            <a:pPr lvl="1"/>
            <a:r>
              <a:rPr lang="en-US" dirty="0"/>
              <a:t>ADTKD-HNF1</a:t>
            </a:r>
            <a:r>
              <a:rPr lang="el-GR" dirty="0"/>
              <a:t>β </a:t>
            </a:r>
            <a:r>
              <a:rPr lang="en-US" dirty="0"/>
              <a:t>is associated with </a:t>
            </a:r>
            <a:r>
              <a:rPr lang="en-US" b="1" dirty="0"/>
              <a:t>maturity-onset diabetes mellitus of the young type 5, renal cyst, hypomagnesemia, and diabetes syndrome.</a:t>
            </a:r>
          </a:p>
        </p:txBody>
      </p:sp>
    </p:spTree>
    <p:extLst>
      <p:ext uri="{BB962C8B-B14F-4D97-AF65-F5344CB8AC3E}">
        <p14:creationId xmlns:p14="http://schemas.microsoft.com/office/powerpoint/2010/main" val="212197965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05CCA4-DD5C-03E4-2230-19A03D625B21}"/>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74FCCB15-18B7-2A83-98B1-562B8EAA5BB7}"/>
              </a:ext>
            </a:extLst>
          </p:cNvPr>
          <p:cNvPicPr>
            <a:picLocks noChangeAspect="1"/>
          </p:cNvPicPr>
          <p:nvPr/>
        </p:nvPicPr>
        <p:blipFill>
          <a:blip r:embed="rId2"/>
          <a:stretch>
            <a:fillRect/>
          </a:stretch>
        </p:blipFill>
        <p:spPr>
          <a:xfrm>
            <a:off x="0" y="0"/>
            <a:ext cx="12192000" cy="6858000"/>
          </a:xfrm>
          <a:prstGeom prst="rect">
            <a:avLst/>
          </a:prstGeom>
        </p:spPr>
      </p:pic>
      <p:sp>
        <p:nvSpPr>
          <p:cNvPr id="4" name="Title 3">
            <a:extLst>
              <a:ext uri="{FF2B5EF4-FFF2-40B4-BE49-F238E27FC236}">
                <a16:creationId xmlns:a16="http://schemas.microsoft.com/office/drawing/2014/main" id="{C5B3FE71-F126-8948-02C7-C2FC53EDE471}"/>
              </a:ext>
            </a:extLst>
          </p:cNvPr>
          <p:cNvSpPr>
            <a:spLocks noGrp="1"/>
          </p:cNvSpPr>
          <p:nvPr>
            <p:ph type="title"/>
          </p:nvPr>
        </p:nvSpPr>
        <p:spPr/>
        <p:txBody>
          <a:bodyPr/>
          <a:lstStyle/>
          <a:p>
            <a:r>
              <a:rPr lang="en-US" b="1" dirty="0"/>
              <a:t>Pathogenesis of ADTKD</a:t>
            </a:r>
          </a:p>
        </p:txBody>
      </p:sp>
      <p:sp>
        <p:nvSpPr>
          <p:cNvPr id="5" name="Content Placeholder 4">
            <a:extLst>
              <a:ext uri="{FF2B5EF4-FFF2-40B4-BE49-F238E27FC236}">
                <a16:creationId xmlns:a16="http://schemas.microsoft.com/office/drawing/2014/main" id="{38E090F4-7937-F231-6DD4-812C220BF858}"/>
              </a:ext>
            </a:extLst>
          </p:cNvPr>
          <p:cNvSpPr>
            <a:spLocks noGrp="1"/>
          </p:cNvSpPr>
          <p:nvPr>
            <p:ph idx="1"/>
          </p:nvPr>
        </p:nvSpPr>
        <p:spPr/>
        <p:txBody>
          <a:bodyPr>
            <a:normAutofit fontScale="92500" lnSpcReduction="10000"/>
          </a:bodyPr>
          <a:lstStyle/>
          <a:p>
            <a:r>
              <a:rPr lang="en-US" dirty="0"/>
              <a:t>ADTKD-REN</a:t>
            </a:r>
          </a:p>
          <a:p>
            <a:pPr lvl="1"/>
            <a:r>
              <a:rPr lang="en-US" dirty="0"/>
              <a:t>Mutation of REN, encoding </a:t>
            </a:r>
            <a:r>
              <a:rPr lang="en-US" dirty="0" err="1"/>
              <a:t>preprorenin</a:t>
            </a:r>
            <a:r>
              <a:rPr lang="en-US" dirty="0"/>
              <a:t>. Mutated </a:t>
            </a:r>
            <a:r>
              <a:rPr lang="en-US" dirty="0" err="1"/>
              <a:t>preprorenin</a:t>
            </a:r>
            <a:r>
              <a:rPr lang="en-US" dirty="0"/>
              <a:t> results in defective translocation to endoplasmic reticulum (ER) and lysozymes for processing into renin. Cytoplasmic accumulation of </a:t>
            </a:r>
            <a:r>
              <a:rPr lang="en-US" dirty="0" err="1"/>
              <a:t>preprorenin</a:t>
            </a:r>
            <a:r>
              <a:rPr lang="en-US" dirty="0"/>
              <a:t> in renin-producing cells leads to tubular dilation and fibrosis.</a:t>
            </a:r>
          </a:p>
          <a:p>
            <a:pPr lvl="1"/>
            <a:r>
              <a:rPr lang="en-US" dirty="0"/>
              <a:t>ADTKD-REN is associated with anemia, </a:t>
            </a:r>
            <a:r>
              <a:rPr lang="en-US" dirty="0" err="1"/>
              <a:t>hyporenin</a:t>
            </a:r>
            <a:r>
              <a:rPr lang="en-US" dirty="0"/>
              <a:t>, hypovolemia, early-onset hyperuricemia, gout.</a:t>
            </a:r>
          </a:p>
          <a:p>
            <a:r>
              <a:rPr lang="en-US" dirty="0"/>
              <a:t>ADTKD-SEC61A1 (most rare of all ADTKD)</a:t>
            </a:r>
          </a:p>
          <a:p>
            <a:pPr lvl="1"/>
            <a:r>
              <a:rPr lang="en-US" dirty="0"/>
              <a:t>Mutation of SEC61A1, encoding the </a:t>
            </a:r>
            <a:r>
              <a:rPr lang="el-GR" dirty="0"/>
              <a:t>α1-</a:t>
            </a:r>
            <a:r>
              <a:rPr lang="en-US" dirty="0"/>
              <a:t>subunit of SEC61 </a:t>
            </a:r>
            <a:r>
              <a:rPr lang="en-US" dirty="0" err="1"/>
              <a:t>translocon</a:t>
            </a:r>
            <a:r>
              <a:rPr lang="en-US" dirty="0"/>
              <a:t> pore—The </a:t>
            </a:r>
            <a:r>
              <a:rPr lang="en-US" dirty="0" err="1"/>
              <a:t>translocon</a:t>
            </a:r>
            <a:r>
              <a:rPr lang="en-US" dirty="0"/>
              <a:t> complex mediates transport of signal peptide–containing precursor polypeptides across the ER.</a:t>
            </a:r>
          </a:p>
          <a:p>
            <a:pPr lvl="1"/>
            <a:r>
              <a:rPr lang="en-US" dirty="0"/>
              <a:t>ADTKD-SEC61A1 is associated with small, dysplastic kidneys and/or simple cysts, congenital anemia, intrauterine or postnatal growth retardation, neutropenia with recurrent cutaneous abscesses.</a:t>
            </a:r>
          </a:p>
        </p:txBody>
      </p:sp>
    </p:spTree>
    <p:extLst>
      <p:ext uri="{BB962C8B-B14F-4D97-AF65-F5344CB8AC3E}">
        <p14:creationId xmlns:p14="http://schemas.microsoft.com/office/powerpoint/2010/main" val="12333918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9B06DE-B33D-63D5-2F04-3CBAF5093D5A}"/>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3E7B293A-A356-A27F-6699-5816ACB31E54}"/>
              </a:ext>
            </a:extLst>
          </p:cNvPr>
          <p:cNvPicPr>
            <a:picLocks noChangeAspect="1"/>
          </p:cNvPicPr>
          <p:nvPr/>
        </p:nvPicPr>
        <p:blipFill>
          <a:blip r:embed="rId3"/>
          <a:stretch>
            <a:fillRect/>
          </a:stretch>
        </p:blipFill>
        <p:spPr>
          <a:xfrm>
            <a:off x="0" y="0"/>
            <a:ext cx="12192000" cy="6858000"/>
          </a:xfrm>
          <a:prstGeom prst="rect">
            <a:avLst/>
          </a:prstGeom>
        </p:spPr>
      </p:pic>
      <p:sp>
        <p:nvSpPr>
          <p:cNvPr id="4" name="Title 3">
            <a:extLst>
              <a:ext uri="{FF2B5EF4-FFF2-40B4-BE49-F238E27FC236}">
                <a16:creationId xmlns:a16="http://schemas.microsoft.com/office/drawing/2014/main" id="{6E3A7757-EEE9-DC6B-8E8E-CFF6FB11027E}"/>
              </a:ext>
            </a:extLst>
          </p:cNvPr>
          <p:cNvSpPr>
            <a:spLocks noGrp="1"/>
          </p:cNvSpPr>
          <p:nvPr>
            <p:ph type="title"/>
          </p:nvPr>
        </p:nvSpPr>
        <p:spPr/>
        <p:txBody>
          <a:bodyPr/>
          <a:lstStyle/>
          <a:p>
            <a:r>
              <a:rPr lang="en-US" b="1" dirty="0"/>
              <a:t>Pathogenesis of ADTKD</a:t>
            </a:r>
          </a:p>
        </p:txBody>
      </p:sp>
      <p:pic>
        <p:nvPicPr>
          <p:cNvPr id="6" name="Content Placeholder 5" descr="A table of medical functions&#10;&#10;AI-generated content may be incorrect.">
            <a:extLst>
              <a:ext uri="{FF2B5EF4-FFF2-40B4-BE49-F238E27FC236}">
                <a16:creationId xmlns:a16="http://schemas.microsoft.com/office/drawing/2014/main" id="{A1E14061-0DE5-E9CC-BA82-705615F474EB}"/>
              </a:ext>
            </a:extLst>
          </p:cNvPr>
          <p:cNvPicPr>
            <a:picLocks noGrp="1" noChangeAspect="1"/>
          </p:cNvPicPr>
          <p:nvPr>
            <p:ph idx="1"/>
          </p:nvPr>
        </p:nvPicPr>
        <p:blipFill>
          <a:blip r:embed="rId4"/>
          <a:stretch>
            <a:fillRect/>
          </a:stretch>
        </p:blipFill>
        <p:spPr>
          <a:xfrm>
            <a:off x="1501637" y="1299025"/>
            <a:ext cx="9188726" cy="5312754"/>
          </a:xfrm>
        </p:spPr>
      </p:pic>
      <p:sp>
        <p:nvSpPr>
          <p:cNvPr id="7" name="TextBox 6">
            <a:extLst>
              <a:ext uri="{FF2B5EF4-FFF2-40B4-BE49-F238E27FC236}">
                <a16:creationId xmlns:a16="http://schemas.microsoft.com/office/drawing/2014/main" id="{A7866F03-8E71-0775-0BC0-A31E336FC49D}"/>
              </a:ext>
            </a:extLst>
          </p:cNvPr>
          <p:cNvSpPr txBox="1"/>
          <p:nvPr/>
        </p:nvSpPr>
        <p:spPr>
          <a:xfrm>
            <a:off x="-62948" y="6611779"/>
            <a:ext cx="2618024" cy="246221"/>
          </a:xfrm>
          <a:prstGeom prst="rect">
            <a:avLst/>
          </a:prstGeom>
          <a:noFill/>
        </p:spPr>
        <p:txBody>
          <a:bodyPr wrap="none" rtlCol="0">
            <a:spAutoFit/>
          </a:bodyPr>
          <a:lstStyle/>
          <a:p>
            <a:r>
              <a:rPr lang="en-US" sz="1000" dirty="0"/>
              <a:t>Devuyst, O., et al., ADTKD, Nature Primer 2019</a:t>
            </a:r>
          </a:p>
        </p:txBody>
      </p:sp>
    </p:spTree>
    <p:extLst>
      <p:ext uri="{BB962C8B-B14F-4D97-AF65-F5344CB8AC3E}">
        <p14:creationId xmlns:p14="http://schemas.microsoft.com/office/powerpoint/2010/main" val="201948240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B59840-E235-2CCA-0D3A-4BB3AACA841F}"/>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A07D8AEF-C295-0E96-F95B-ADDEECDE5D6C}"/>
              </a:ext>
            </a:extLst>
          </p:cNvPr>
          <p:cNvPicPr>
            <a:picLocks noChangeAspect="1"/>
          </p:cNvPicPr>
          <p:nvPr/>
        </p:nvPicPr>
        <p:blipFill>
          <a:blip r:embed="rId2"/>
          <a:stretch>
            <a:fillRect/>
          </a:stretch>
        </p:blipFill>
        <p:spPr>
          <a:xfrm>
            <a:off x="0" y="0"/>
            <a:ext cx="12192000" cy="6858000"/>
          </a:xfrm>
          <a:prstGeom prst="rect">
            <a:avLst/>
          </a:prstGeom>
        </p:spPr>
      </p:pic>
      <p:sp>
        <p:nvSpPr>
          <p:cNvPr id="4" name="Title 3">
            <a:extLst>
              <a:ext uri="{FF2B5EF4-FFF2-40B4-BE49-F238E27FC236}">
                <a16:creationId xmlns:a16="http://schemas.microsoft.com/office/drawing/2014/main" id="{BFB35BD0-781C-771C-C1FD-F4C82C2F9A10}"/>
              </a:ext>
            </a:extLst>
          </p:cNvPr>
          <p:cNvSpPr>
            <a:spLocks noGrp="1"/>
          </p:cNvSpPr>
          <p:nvPr>
            <p:ph type="title"/>
          </p:nvPr>
        </p:nvSpPr>
        <p:spPr/>
        <p:txBody>
          <a:bodyPr/>
          <a:lstStyle/>
          <a:p>
            <a:r>
              <a:rPr lang="en-US" b="1" dirty="0"/>
              <a:t>Pathogenesis of ADTKD</a:t>
            </a:r>
          </a:p>
        </p:txBody>
      </p:sp>
      <p:sp>
        <p:nvSpPr>
          <p:cNvPr id="5" name="Content Placeholder 4">
            <a:extLst>
              <a:ext uri="{FF2B5EF4-FFF2-40B4-BE49-F238E27FC236}">
                <a16:creationId xmlns:a16="http://schemas.microsoft.com/office/drawing/2014/main" id="{D35F14BF-B500-A4B1-36AE-2939DA0AA188}"/>
              </a:ext>
            </a:extLst>
          </p:cNvPr>
          <p:cNvSpPr>
            <a:spLocks noGrp="1"/>
          </p:cNvSpPr>
          <p:nvPr>
            <p:ph idx="1"/>
          </p:nvPr>
        </p:nvSpPr>
        <p:spPr/>
        <p:txBody>
          <a:bodyPr>
            <a:normAutofit/>
          </a:bodyPr>
          <a:lstStyle/>
          <a:p>
            <a:endParaRPr lang="en-US" dirty="0"/>
          </a:p>
        </p:txBody>
      </p:sp>
      <p:pic>
        <p:nvPicPr>
          <p:cNvPr id="2050" name="Picture 2" descr="Autosomal dominant tubulointerstitial kidney disease | Nature Reviews  Disease Primers">
            <a:extLst>
              <a:ext uri="{FF2B5EF4-FFF2-40B4-BE49-F238E27FC236}">
                <a16:creationId xmlns:a16="http://schemas.microsoft.com/office/drawing/2014/main" id="{43AB2499-F10C-98EB-A479-7086B7F58A4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46250" y="1524000"/>
            <a:ext cx="8699500" cy="3810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5A7A2290-B02D-0BD2-9233-0A8880A711E5}"/>
              </a:ext>
            </a:extLst>
          </p:cNvPr>
          <p:cNvSpPr txBox="1"/>
          <p:nvPr/>
        </p:nvSpPr>
        <p:spPr>
          <a:xfrm>
            <a:off x="-62948" y="6611779"/>
            <a:ext cx="2618024" cy="246221"/>
          </a:xfrm>
          <a:prstGeom prst="rect">
            <a:avLst/>
          </a:prstGeom>
          <a:noFill/>
        </p:spPr>
        <p:txBody>
          <a:bodyPr wrap="none" rtlCol="0">
            <a:spAutoFit/>
          </a:bodyPr>
          <a:lstStyle/>
          <a:p>
            <a:r>
              <a:rPr lang="en-US" sz="1000" dirty="0"/>
              <a:t>Devuyst, O., et al., ADTKD, Nature Primer 2019</a:t>
            </a:r>
          </a:p>
        </p:txBody>
      </p:sp>
    </p:spTree>
    <p:extLst>
      <p:ext uri="{BB962C8B-B14F-4D97-AF65-F5344CB8AC3E}">
        <p14:creationId xmlns:p14="http://schemas.microsoft.com/office/powerpoint/2010/main" val="91431245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7C99EA-EA00-00D2-50D0-F741EAA48586}"/>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4C8BB829-2C70-090C-63B8-21DF94B2AEF4}"/>
              </a:ext>
            </a:extLst>
          </p:cNvPr>
          <p:cNvPicPr>
            <a:picLocks noChangeAspect="1"/>
          </p:cNvPicPr>
          <p:nvPr/>
        </p:nvPicPr>
        <p:blipFill>
          <a:blip r:embed="rId2"/>
          <a:stretch>
            <a:fillRect/>
          </a:stretch>
        </p:blipFill>
        <p:spPr>
          <a:xfrm>
            <a:off x="0" y="0"/>
            <a:ext cx="12192000" cy="6858000"/>
          </a:xfrm>
          <a:prstGeom prst="rect">
            <a:avLst/>
          </a:prstGeom>
        </p:spPr>
      </p:pic>
      <p:sp>
        <p:nvSpPr>
          <p:cNvPr id="4" name="Title 3">
            <a:extLst>
              <a:ext uri="{FF2B5EF4-FFF2-40B4-BE49-F238E27FC236}">
                <a16:creationId xmlns:a16="http://schemas.microsoft.com/office/drawing/2014/main" id="{2AB7CF40-7B01-2E27-B13C-E254A03D37D2}"/>
              </a:ext>
            </a:extLst>
          </p:cNvPr>
          <p:cNvSpPr>
            <a:spLocks noGrp="1"/>
          </p:cNvSpPr>
          <p:nvPr>
            <p:ph type="title"/>
          </p:nvPr>
        </p:nvSpPr>
        <p:spPr/>
        <p:txBody>
          <a:bodyPr/>
          <a:lstStyle/>
          <a:p>
            <a:r>
              <a:rPr lang="en-US" b="1" dirty="0"/>
              <a:t>Clinical Manifestations of ADTKD</a:t>
            </a:r>
          </a:p>
        </p:txBody>
      </p:sp>
      <p:sp>
        <p:nvSpPr>
          <p:cNvPr id="5" name="Content Placeholder 4">
            <a:extLst>
              <a:ext uri="{FF2B5EF4-FFF2-40B4-BE49-F238E27FC236}">
                <a16:creationId xmlns:a16="http://schemas.microsoft.com/office/drawing/2014/main" id="{D94D8B69-22AF-45F4-8BC3-66DB05F94A51}"/>
              </a:ext>
            </a:extLst>
          </p:cNvPr>
          <p:cNvSpPr>
            <a:spLocks noGrp="1"/>
          </p:cNvSpPr>
          <p:nvPr>
            <p:ph idx="1"/>
          </p:nvPr>
        </p:nvSpPr>
        <p:spPr/>
        <p:txBody>
          <a:bodyPr>
            <a:normAutofit lnSpcReduction="10000"/>
          </a:bodyPr>
          <a:lstStyle/>
          <a:p>
            <a:r>
              <a:rPr lang="en-US" dirty="0"/>
              <a:t>Small kidneys with or without corticomedullary cysts</a:t>
            </a:r>
          </a:p>
          <a:p>
            <a:r>
              <a:rPr lang="en-US" dirty="0"/>
              <a:t>Renal insufficiency, bland urine</a:t>
            </a:r>
          </a:p>
          <a:p>
            <a:r>
              <a:rPr lang="en-US" dirty="0"/>
              <a:t>ESKD by the third decade of life with UMOD and sixth decade of life with MUC1 mutations</a:t>
            </a:r>
          </a:p>
          <a:p>
            <a:r>
              <a:rPr lang="en-US" dirty="0"/>
              <a:t>Hyperuricemia and gout may be seen, particularly in ADTKD-UMOD and ADTKD-REN.</a:t>
            </a:r>
          </a:p>
          <a:p>
            <a:r>
              <a:rPr lang="en-US" dirty="0"/>
              <a:t>HTN is uncommon prior to ESKD. Because this is a chronic tubulointerstitial disease with concentrating defects, these patients tend to have volume depletion.</a:t>
            </a:r>
          </a:p>
          <a:p>
            <a:r>
              <a:rPr lang="en-US" dirty="0"/>
              <a:t>Genetic testing is indicated for living-related kidney donors.</a:t>
            </a:r>
          </a:p>
          <a:p>
            <a:endParaRPr lang="en-US" dirty="0"/>
          </a:p>
        </p:txBody>
      </p:sp>
    </p:spTree>
    <p:extLst>
      <p:ext uri="{BB962C8B-B14F-4D97-AF65-F5344CB8AC3E}">
        <p14:creationId xmlns:p14="http://schemas.microsoft.com/office/powerpoint/2010/main" val="398894093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EA34E6-A830-12CF-8034-71C56668BB23}"/>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AAF71195-BB59-33A1-DC66-AE3449BEF524}"/>
              </a:ext>
            </a:extLst>
          </p:cNvPr>
          <p:cNvPicPr>
            <a:picLocks noChangeAspect="1"/>
          </p:cNvPicPr>
          <p:nvPr/>
        </p:nvPicPr>
        <p:blipFill>
          <a:blip r:embed="rId2"/>
          <a:stretch>
            <a:fillRect/>
          </a:stretch>
        </p:blipFill>
        <p:spPr>
          <a:xfrm>
            <a:off x="0" y="0"/>
            <a:ext cx="12192000" cy="6858000"/>
          </a:xfrm>
          <a:prstGeom prst="rect">
            <a:avLst/>
          </a:prstGeom>
        </p:spPr>
      </p:pic>
      <p:sp>
        <p:nvSpPr>
          <p:cNvPr id="4" name="Title 3">
            <a:extLst>
              <a:ext uri="{FF2B5EF4-FFF2-40B4-BE49-F238E27FC236}">
                <a16:creationId xmlns:a16="http://schemas.microsoft.com/office/drawing/2014/main" id="{3598D0CC-F0AB-C901-E31B-7E5D986BF996}"/>
              </a:ext>
            </a:extLst>
          </p:cNvPr>
          <p:cNvSpPr>
            <a:spLocks noGrp="1"/>
          </p:cNvSpPr>
          <p:nvPr>
            <p:ph type="title"/>
          </p:nvPr>
        </p:nvSpPr>
        <p:spPr/>
        <p:txBody>
          <a:bodyPr/>
          <a:lstStyle/>
          <a:p>
            <a:r>
              <a:rPr lang="en-US" b="1" dirty="0"/>
              <a:t>Autosomal Recessive Tubulointerstitial Disease (NPHP – Nephronophthisis)</a:t>
            </a:r>
          </a:p>
        </p:txBody>
      </p:sp>
      <p:sp>
        <p:nvSpPr>
          <p:cNvPr id="5" name="Content Placeholder 4">
            <a:extLst>
              <a:ext uri="{FF2B5EF4-FFF2-40B4-BE49-F238E27FC236}">
                <a16:creationId xmlns:a16="http://schemas.microsoft.com/office/drawing/2014/main" id="{AED259BB-4134-CEE9-BBBE-CC258BEC52F4}"/>
              </a:ext>
            </a:extLst>
          </p:cNvPr>
          <p:cNvSpPr>
            <a:spLocks noGrp="1"/>
          </p:cNvSpPr>
          <p:nvPr>
            <p:ph idx="1"/>
          </p:nvPr>
        </p:nvSpPr>
        <p:spPr/>
        <p:txBody>
          <a:bodyPr>
            <a:normAutofit fontScale="77500" lnSpcReduction="20000"/>
          </a:bodyPr>
          <a:lstStyle/>
          <a:p>
            <a:r>
              <a:rPr lang="en-US" dirty="0"/>
              <a:t>Autosomal Recessive </a:t>
            </a:r>
          </a:p>
          <a:p>
            <a:r>
              <a:rPr lang="en-US" dirty="0"/>
              <a:t>NPHP is an autosomal recessive tubulointerstitial disease characterized by urinary concentrating defect, CTIN, cyst formation</a:t>
            </a:r>
          </a:p>
          <a:p>
            <a:r>
              <a:rPr lang="en-US" dirty="0"/>
              <a:t>Progression to ESKD, typically by the age of 30.</a:t>
            </a:r>
          </a:p>
          <a:p>
            <a:endParaRPr lang="en-US" dirty="0"/>
          </a:p>
          <a:p>
            <a:r>
              <a:rPr lang="en-US" dirty="0"/>
              <a:t>Epidemiology</a:t>
            </a:r>
          </a:p>
          <a:p>
            <a:pPr lvl="1"/>
            <a:r>
              <a:rPr lang="en-US" dirty="0"/>
              <a:t>One of the most common genetic disorders leading to ESKD in children</a:t>
            </a:r>
          </a:p>
          <a:p>
            <a:pPr lvl="1"/>
            <a:r>
              <a:rPr lang="en-US" dirty="0"/>
              <a:t>Accounts for up to 2.4% to 15% of ESKD in this age group</a:t>
            </a:r>
          </a:p>
          <a:p>
            <a:r>
              <a:rPr lang="en-US" dirty="0"/>
              <a:t>Pathogenesis</a:t>
            </a:r>
          </a:p>
          <a:p>
            <a:r>
              <a:rPr lang="en-US" dirty="0"/>
              <a:t>Mutations of more than 25 different genes have been implicated in the pathogenesis of NPHP. Responsible genes are those encoding the nephrocystin protein involved in the function of primary cilium, basal body, and centrosome in tubular epithelial cells. Causal gene is not known in two-thirds of NPHP cases.</a:t>
            </a:r>
          </a:p>
          <a:p>
            <a:endParaRPr lang="en-US" dirty="0"/>
          </a:p>
        </p:txBody>
      </p:sp>
    </p:spTree>
    <p:extLst>
      <p:ext uri="{BB962C8B-B14F-4D97-AF65-F5344CB8AC3E}">
        <p14:creationId xmlns:p14="http://schemas.microsoft.com/office/powerpoint/2010/main" val="4289752236"/>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2188AB-C8D9-8AEF-07C1-A39582BB8CD6}"/>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038B46F8-05F7-A5CE-7862-F3A28128F7B3}"/>
              </a:ext>
            </a:extLst>
          </p:cNvPr>
          <p:cNvPicPr>
            <a:picLocks noChangeAspect="1"/>
          </p:cNvPicPr>
          <p:nvPr/>
        </p:nvPicPr>
        <p:blipFill>
          <a:blip r:embed="rId2"/>
          <a:stretch>
            <a:fillRect/>
          </a:stretch>
        </p:blipFill>
        <p:spPr>
          <a:xfrm>
            <a:off x="0" y="0"/>
            <a:ext cx="12192000" cy="6858000"/>
          </a:xfrm>
          <a:prstGeom prst="rect">
            <a:avLst/>
          </a:prstGeom>
        </p:spPr>
      </p:pic>
      <p:sp>
        <p:nvSpPr>
          <p:cNvPr id="4" name="Title 3">
            <a:extLst>
              <a:ext uri="{FF2B5EF4-FFF2-40B4-BE49-F238E27FC236}">
                <a16:creationId xmlns:a16="http://schemas.microsoft.com/office/drawing/2014/main" id="{81C5D81D-33D9-D805-526E-F10D9F2960E8}"/>
              </a:ext>
            </a:extLst>
          </p:cNvPr>
          <p:cNvSpPr>
            <a:spLocks noGrp="1"/>
          </p:cNvSpPr>
          <p:nvPr>
            <p:ph type="title"/>
          </p:nvPr>
        </p:nvSpPr>
        <p:spPr/>
        <p:txBody>
          <a:bodyPr/>
          <a:lstStyle/>
          <a:p>
            <a:r>
              <a:rPr lang="en-US" b="1" dirty="0"/>
              <a:t>Pathogenesis of NPHP</a:t>
            </a:r>
          </a:p>
        </p:txBody>
      </p:sp>
      <p:sp>
        <p:nvSpPr>
          <p:cNvPr id="5" name="Content Placeholder 4">
            <a:extLst>
              <a:ext uri="{FF2B5EF4-FFF2-40B4-BE49-F238E27FC236}">
                <a16:creationId xmlns:a16="http://schemas.microsoft.com/office/drawing/2014/main" id="{44BC4A20-8B0E-65DE-5A63-B318EC6184DE}"/>
              </a:ext>
            </a:extLst>
          </p:cNvPr>
          <p:cNvSpPr>
            <a:spLocks noGrp="1"/>
          </p:cNvSpPr>
          <p:nvPr>
            <p:ph idx="1"/>
          </p:nvPr>
        </p:nvSpPr>
        <p:spPr/>
        <p:txBody>
          <a:bodyPr>
            <a:normAutofit/>
          </a:bodyPr>
          <a:lstStyle/>
          <a:p>
            <a:r>
              <a:rPr lang="en-US" dirty="0"/>
              <a:t>Mutations of more than 25 different genes have been implicated in the pathogenesis of NPHP. </a:t>
            </a:r>
          </a:p>
          <a:p>
            <a:r>
              <a:rPr lang="en-US" dirty="0"/>
              <a:t>Responsible genes are those encoding the nephrocystin protein involved in the function of primary cilium, basal body, and centrosome in tubular epithelial cells. Causal gene is not known in two-thirds of NPHP cases.</a:t>
            </a:r>
          </a:p>
          <a:p>
            <a:endParaRPr lang="en-US" dirty="0"/>
          </a:p>
        </p:txBody>
      </p:sp>
    </p:spTree>
    <p:extLst>
      <p:ext uri="{BB962C8B-B14F-4D97-AF65-F5344CB8AC3E}">
        <p14:creationId xmlns:p14="http://schemas.microsoft.com/office/powerpoint/2010/main" val="152484447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CC4182-CDC3-83C1-D99E-A1E9C927F2A6}"/>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56667209-5161-7FD2-097E-5FAF7AFBD3E8}"/>
              </a:ext>
            </a:extLst>
          </p:cNvPr>
          <p:cNvPicPr>
            <a:picLocks noChangeAspect="1"/>
          </p:cNvPicPr>
          <p:nvPr/>
        </p:nvPicPr>
        <p:blipFill>
          <a:blip r:embed="rId2"/>
          <a:stretch>
            <a:fillRect/>
          </a:stretch>
        </p:blipFill>
        <p:spPr>
          <a:xfrm>
            <a:off x="0" y="0"/>
            <a:ext cx="12192000" cy="6858000"/>
          </a:xfrm>
          <a:prstGeom prst="rect">
            <a:avLst/>
          </a:prstGeom>
        </p:spPr>
      </p:pic>
      <p:sp>
        <p:nvSpPr>
          <p:cNvPr id="4" name="Title 3">
            <a:extLst>
              <a:ext uri="{FF2B5EF4-FFF2-40B4-BE49-F238E27FC236}">
                <a16:creationId xmlns:a16="http://schemas.microsoft.com/office/drawing/2014/main" id="{864164CF-8ED6-7EE0-CA5F-D282E9CCEC1F}"/>
              </a:ext>
            </a:extLst>
          </p:cNvPr>
          <p:cNvSpPr>
            <a:spLocks noGrp="1"/>
          </p:cNvSpPr>
          <p:nvPr>
            <p:ph type="title"/>
          </p:nvPr>
        </p:nvSpPr>
        <p:spPr>
          <a:xfrm>
            <a:off x="838200" y="365125"/>
            <a:ext cx="4648200" cy="1325563"/>
          </a:xfrm>
        </p:spPr>
        <p:txBody>
          <a:bodyPr/>
          <a:lstStyle/>
          <a:p>
            <a:r>
              <a:rPr lang="en-US" b="1" dirty="0"/>
              <a:t>NPHP Types</a:t>
            </a:r>
          </a:p>
        </p:txBody>
      </p:sp>
      <p:sp>
        <p:nvSpPr>
          <p:cNvPr id="5" name="Content Placeholder 4">
            <a:extLst>
              <a:ext uri="{FF2B5EF4-FFF2-40B4-BE49-F238E27FC236}">
                <a16:creationId xmlns:a16="http://schemas.microsoft.com/office/drawing/2014/main" id="{FEE53B1C-8C91-8373-B7C1-F4432E3EB074}"/>
              </a:ext>
            </a:extLst>
          </p:cNvPr>
          <p:cNvSpPr>
            <a:spLocks noGrp="1"/>
          </p:cNvSpPr>
          <p:nvPr>
            <p:ph idx="1"/>
          </p:nvPr>
        </p:nvSpPr>
        <p:spPr/>
        <p:txBody>
          <a:bodyPr>
            <a:normAutofit/>
          </a:bodyPr>
          <a:lstStyle/>
          <a:p>
            <a:endParaRPr lang="en-US" dirty="0"/>
          </a:p>
        </p:txBody>
      </p:sp>
      <p:pic>
        <p:nvPicPr>
          <p:cNvPr id="4098" name="Picture 2" descr="Frontiers | Many Genes—One Disease? Genetics of Nephronophthisis (NPHP) and  NPHP-Associated Disorders">
            <a:extLst>
              <a:ext uri="{FF2B5EF4-FFF2-40B4-BE49-F238E27FC236}">
                <a16:creationId xmlns:a16="http://schemas.microsoft.com/office/drawing/2014/main" id="{4E8F6E5A-475D-CF14-FE02-DD274D2D94C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05463" y="0"/>
            <a:ext cx="6167437"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EB3BBF12-F5D8-0CF8-40E9-AADE4CB532C3}"/>
              </a:ext>
            </a:extLst>
          </p:cNvPr>
          <p:cNvSpPr txBox="1"/>
          <p:nvPr/>
        </p:nvSpPr>
        <p:spPr>
          <a:xfrm>
            <a:off x="-62948" y="6611779"/>
            <a:ext cx="4020652" cy="246221"/>
          </a:xfrm>
          <a:prstGeom prst="rect">
            <a:avLst/>
          </a:prstGeom>
          <a:noFill/>
        </p:spPr>
        <p:txBody>
          <a:bodyPr wrap="none" rtlCol="0">
            <a:spAutoFit/>
          </a:bodyPr>
          <a:lstStyle/>
          <a:p>
            <a:r>
              <a:rPr lang="en-US" sz="1000" dirty="0"/>
              <a:t>Sayers, J. et al., Many Genes – one disease NPHP, Pediatric Frontiers 2018</a:t>
            </a:r>
          </a:p>
        </p:txBody>
      </p:sp>
    </p:spTree>
    <p:extLst>
      <p:ext uri="{BB962C8B-B14F-4D97-AF65-F5344CB8AC3E}">
        <p14:creationId xmlns:p14="http://schemas.microsoft.com/office/powerpoint/2010/main" val="19936075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Arrow Connector 5">
            <a:extLst>
              <a:ext uri="{FF2B5EF4-FFF2-40B4-BE49-F238E27FC236}">
                <a16:creationId xmlns:a16="http://schemas.microsoft.com/office/drawing/2014/main" id="{9E762ED6-076C-02B9-4690-9B9E4973C99F}"/>
              </a:ext>
            </a:extLst>
          </p:cNvPr>
          <p:cNvCxnSpPr>
            <a:cxnSpLocks/>
          </p:cNvCxnSpPr>
          <p:nvPr/>
        </p:nvCxnSpPr>
        <p:spPr>
          <a:xfrm>
            <a:off x="14668" y="3185603"/>
            <a:ext cx="12075732" cy="0"/>
          </a:xfrm>
          <a:prstGeom prst="straightConnector1">
            <a:avLst/>
          </a:prstGeom>
          <a:ln w="358775">
            <a:tailEnd type="triangle"/>
          </a:ln>
        </p:spPr>
        <p:style>
          <a:lnRef idx="2">
            <a:schemeClr val="accent1"/>
          </a:lnRef>
          <a:fillRef idx="0">
            <a:schemeClr val="accent1"/>
          </a:fillRef>
          <a:effectRef idx="1">
            <a:schemeClr val="accent1"/>
          </a:effectRef>
          <a:fontRef idx="minor">
            <a:schemeClr val="tx1"/>
          </a:fontRef>
        </p:style>
      </p:cxnSp>
      <p:sp>
        <p:nvSpPr>
          <p:cNvPr id="7" name="Rounded Rectangle 6">
            <a:extLst>
              <a:ext uri="{FF2B5EF4-FFF2-40B4-BE49-F238E27FC236}">
                <a16:creationId xmlns:a16="http://schemas.microsoft.com/office/drawing/2014/main" id="{A3421690-A2A6-D5CE-C1E5-BCA153D66DD7}"/>
              </a:ext>
            </a:extLst>
          </p:cNvPr>
          <p:cNvSpPr/>
          <p:nvPr/>
        </p:nvSpPr>
        <p:spPr>
          <a:xfrm>
            <a:off x="164083" y="265332"/>
            <a:ext cx="1566814" cy="964047"/>
          </a:xfrm>
          <a:prstGeom prst="roundRect">
            <a:avLst/>
          </a:prstGeom>
          <a:noFill/>
          <a:ln w="254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a:extLst>
              <a:ext uri="{FF2B5EF4-FFF2-40B4-BE49-F238E27FC236}">
                <a16:creationId xmlns:a16="http://schemas.microsoft.com/office/drawing/2014/main" id="{1223C693-EA37-D777-E3F4-D3C6ADF695F3}"/>
              </a:ext>
            </a:extLst>
          </p:cNvPr>
          <p:cNvCxnSpPr>
            <a:cxnSpLocks/>
            <a:stCxn id="7" idx="2"/>
          </p:cNvCxnSpPr>
          <p:nvPr/>
        </p:nvCxnSpPr>
        <p:spPr>
          <a:xfrm flipH="1">
            <a:off x="935689" y="1229379"/>
            <a:ext cx="11801" cy="1759183"/>
          </a:xfrm>
          <a:prstGeom prst="line">
            <a:avLst/>
          </a:prstGeom>
          <a:ln w="25400"/>
        </p:spPr>
        <p:style>
          <a:lnRef idx="2">
            <a:schemeClr val="accent1"/>
          </a:lnRef>
          <a:fillRef idx="0">
            <a:schemeClr val="accent1"/>
          </a:fillRef>
          <a:effectRef idx="1">
            <a:schemeClr val="accent1"/>
          </a:effectRef>
          <a:fontRef idx="minor">
            <a:schemeClr val="tx1"/>
          </a:fontRef>
        </p:style>
      </p:cxnSp>
      <p:sp>
        <p:nvSpPr>
          <p:cNvPr id="12" name="TextBox 11">
            <a:extLst>
              <a:ext uri="{FF2B5EF4-FFF2-40B4-BE49-F238E27FC236}">
                <a16:creationId xmlns:a16="http://schemas.microsoft.com/office/drawing/2014/main" id="{0A7D1747-14A5-3255-9E8C-630B1C0A5527}"/>
              </a:ext>
            </a:extLst>
          </p:cNvPr>
          <p:cNvSpPr txBox="1"/>
          <p:nvPr/>
        </p:nvSpPr>
        <p:spPr>
          <a:xfrm>
            <a:off x="125779" y="433567"/>
            <a:ext cx="1605118" cy="646331"/>
          </a:xfrm>
          <a:prstGeom prst="rect">
            <a:avLst/>
          </a:prstGeom>
          <a:noFill/>
        </p:spPr>
        <p:txBody>
          <a:bodyPr wrap="none" rtlCol="0">
            <a:spAutoFit/>
          </a:bodyPr>
          <a:lstStyle/>
          <a:p>
            <a:pPr algn="ctr"/>
            <a:r>
              <a:rPr lang="en-US" sz="1200" dirty="0"/>
              <a:t>Thorn and Kopf</a:t>
            </a:r>
          </a:p>
          <a:p>
            <a:pPr algn="ctr"/>
            <a:r>
              <a:rPr lang="en-US" sz="1200" dirty="0"/>
              <a:t>Young Man</a:t>
            </a:r>
          </a:p>
          <a:p>
            <a:pPr algn="ctr"/>
            <a:r>
              <a:rPr lang="en-US" sz="1200" dirty="0"/>
              <a:t>Salt wasting and CKD</a:t>
            </a:r>
          </a:p>
        </p:txBody>
      </p:sp>
      <p:sp>
        <p:nvSpPr>
          <p:cNvPr id="13" name="TextBox 12">
            <a:extLst>
              <a:ext uri="{FF2B5EF4-FFF2-40B4-BE49-F238E27FC236}">
                <a16:creationId xmlns:a16="http://schemas.microsoft.com/office/drawing/2014/main" id="{C2E37F48-C640-236E-9392-239D234990C5}"/>
              </a:ext>
            </a:extLst>
          </p:cNvPr>
          <p:cNvSpPr txBox="1"/>
          <p:nvPr/>
        </p:nvSpPr>
        <p:spPr>
          <a:xfrm>
            <a:off x="503684" y="3016653"/>
            <a:ext cx="678391" cy="369332"/>
          </a:xfrm>
          <a:prstGeom prst="rect">
            <a:avLst/>
          </a:prstGeom>
          <a:noFill/>
        </p:spPr>
        <p:txBody>
          <a:bodyPr wrap="none" rtlCol="0">
            <a:spAutoFit/>
          </a:bodyPr>
          <a:lstStyle/>
          <a:p>
            <a:r>
              <a:rPr lang="en-US" dirty="0">
                <a:solidFill>
                  <a:schemeClr val="bg1"/>
                </a:solidFill>
              </a:rPr>
              <a:t>1944</a:t>
            </a:r>
          </a:p>
        </p:txBody>
      </p:sp>
      <p:sp>
        <p:nvSpPr>
          <p:cNvPr id="14" name="TextBox 13">
            <a:extLst>
              <a:ext uri="{FF2B5EF4-FFF2-40B4-BE49-F238E27FC236}">
                <a16:creationId xmlns:a16="http://schemas.microsoft.com/office/drawing/2014/main" id="{0615BBEC-4F36-DD60-DFDF-DB583362C157}"/>
              </a:ext>
            </a:extLst>
          </p:cNvPr>
          <p:cNvSpPr txBox="1"/>
          <p:nvPr/>
        </p:nvSpPr>
        <p:spPr>
          <a:xfrm>
            <a:off x="2193344" y="3016653"/>
            <a:ext cx="678391" cy="369332"/>
          </a:xfrm>
          <a:prstGeom prst="rect">
            <a:avLst/>
          </a:prstGeom>
          <a:noFill/>
        </p:spPr>
        <p:txBody>
          <a:bodyPr wrap="none" rtlCol="0">
            <a:spAutoFit/>
          </a:bodyPr>
          <a:lstStyle/>
          <a:p>
            <a:r>
              <a:rPr lang="en-US" dirty="0">
                <a:solidFill>
                  <a:schemeClr val="bg1"/>
                </a:solidFill>
              </a:rPr>
              <a:t>1951</a:t>
            </a:r>
          </a:p>
        </p:txBody>
      </p:sp>
      <p:sp>
        <p:nvSpPr>
          <p:cNvPr id="15" name="TextBox 14">
            <a:extLst>
              <a:ext uri="{FF2B5EF4-FFF2-40B4-BE49-F238E27FC236}">
                <a16:creationId xmlns:a16="http://schemas.microsoft.com/office/drawing/2014/main" id="{0F4D7366-64CD-E3BA-7F94-2D5E2947B8DA}"/>
              </a:ext>
            </a:extLst>
          </p:cNvPr>
          <p:cNvSpPr txBox="1"/>
          <p:nvPr/>
        </p:nvSpPr>
        <p:spPr>
          <a:xfrm>
            <a:off x="1730897" y="1516800"/>
            <a:ext cx="1652760" cy="646331"/>
          </a:xfrm>
          <a:prstGeom prst="rect">
            <a:avLst/>
          </a:prstGeom>
          <a:noFill/>
        </p:spPr>
        <p:txBody>
          <a:bodyPr wrap="none" rtlCol="0">
            <a:spAutoFit/>
          </a:bodyPr>
          <a:lstStyle/>
          <a:p>
            <a:pPr algn="ctr"/>
            <a:r>
              <a:rPr lang="en-US" sz="1200" dirty="0"/>
              <a:t>Fanconi describes AR </a:t>
            </a:r>
          </a:p>
          <a:p>
            <a:pPr algn="ctr"/>
            <a:r>
              <a:rPr lang="en-US" sz="1200" dirty="0"/>
              <a:t>Kidney disease </a:t>
            </a:r>
          </a:p>
          <a:p>
            <a:pPr algn="ctr"/>
            <a:r>
              <a:rPr lang="en-US" sz="1200" dirty="0"/>
              <a:t>in childhood</a:t>
            </a:r>
          </a:p>
        </p:txBody>
      </p:sp>
      <p:sp>
        <p:nvSpPr>
          <p:cNvPr id="16" name="TextBox 15">
            <a:extLst>
              <a:ext uri="{FF2B5EF4-FFF2-40B4-BE49-F238E27FC236}">
                <a16:creationId xmlns:a16="http://schemas.microsoft.com/office/drawing/2014/main" id="{1B9F2C20-A6B0-2E34-0C53-3898D96C6F28}"/>
              </a:ext>
            </a:extLst>
          </p:cNvPr>
          <p:cNvSpPr txBox="1"/>
          <p:nvPr/>
        </p:nvSpPr>
        <p:spPr>
          <a:xfrm>
            <a:off x="3383657" y="570194"/>
            <a:ext cx="1850057" cy="646331"/>
          </a:xfrm>
          <a:prstGeom prst="rect">
            <a:avLst/>
          </a:prstGeom>
          <a:noFill/>
        </p:spPr>
        <p:txBody>
          <a:bodyPr wrap="none" rtlCol="0">
            <a:spAutoFit/>
          </a:bodyPr>
          <a:lstStyle/>
          <a:p>
            <a:pPr algn="ctr"/>
            <a:r>
              <a:rPr lang="en-US" sz="1200" dirty="0"/>
              <a:t>Duncan and Dixon</a:t>
            </a:r>
          </a:p>
          <a:p>
            <a:pPr algn="ctr"/>
            <a:r>
              <a:rPr lang="en-US" sz="1200" dirty="0"/>
              <a:t>Gout and Kidney Disease</a:t>
            </a:r>
          </a:p>
          <a:p>
            <a:pPr algn="ctr"/>
            <a:r>
              <a:rPr lang="en-US" sz="1200" dirty="0"/>
              <a:t>FJHN</a:t>
            </a:r>
          </a:p>
        </p:txBody>
      </p:sp>
      <p:sp>
        <p:nvSpPr>
          <p:cNvPr id="17" name="TextBox 16">
            <a:extLst>
              <a:ext uri="{FF2B5EF4-FFF2-40B4-BE49-F238E27FC236}">
                <a16:creationId xmlns:a16="http://schemas.microsoft.com/office/drawing/2014/main" id="{5FBDBC43-31D7-834D-366A-C7562B2BC379}"/>
              </a:ext>
            </a:extLst>
          </p:cNvPr>
          <p:cNvSpPr txBox="1"/>
          <p:nvPr/>
        </p:nvSpPr>
        <p:spPr>
          <a:xfrm>
            <a:off x="5007727" y="1851724"/>
            <a:ext cx="1816908" cy="646331"/>
          </a:xfrm>
          <a:prstGeom prst="rect">
            <a:avLst/>
          </a:prstGeom>
          <a:noFill/>
        </p:spPr>
        <p:txBody>
          <a:bodyPr wrap="none" rtlCol="0">
            <a:spAutoFit/>
          </a:bodyPr>
          <a:lstStyle/>
          <a:p>
            <a:pPr algn="ctr"/>
            <a:r>
              <a:rPr lang="en-US" sz="1200" dirty="0"/>
              <a:t>Straus 18 cases of cystic</a:t>
            </a:r>
          </a:p>
          <a:p>
            <a:pPr algn="ctr"/>
            <a:r>
              <a:rPr lang="en-US" sz="1200" dirty="0"/>
              <a:t>Disease in medulla</a:t>
            </a:r>
          </a:p>
          <a:p>
            <a:pPr algn="ctr"/>
            <a:r>
              <a:rPr lang="en-US" sz="1200" dirty="0"/>
              <a:t>2 inherited</a:t>
            </a:r>
          </a:p>
        </p:txBody>
      </p:sp>
      <p:sp>
        <p:nvSpPr>
          <p:cNvPr id="18" name="TextBox 17">
            <a:extLst>
              <a:ext uri="{FF2B5EF4-FFF2-40B4-BE49-F238E27FC236}">
                <a16:creationId xmlns:a16="http://schemas.microsoft.com/office/drawing/2014/main" id="{B683EEE5-3DC1-358B-75CB-393166000CFE}"/>
              </a:ext>
            </a:extLst>
          </p:cNvPr>
          <p:cNvSpPr txBox="1"/>
          <p:nvPr/>
        </p:nvSpPr>
        <p:spPr>
          <a:xfrm>
            <a:off x="7003527" y="841010"/>
            <a:ext cx="2022540" cy="461665"/>
          </a:xfrm>
          <a:prstGeom prst="rect">
            <a:avLst/>
          </a:prstGeom>
          <a:noFill/>
        </p:spPr>
        <p:txBody>
          <a:bodyPr wrap="none" rtlCol="0">
            <a:spAutoFit/>
          </a:bodyPr>
          <a:lstStyle/>
          <a:p>
            <a:pPr algn="ctr"/>
            <a:r>
              <a:rPr lang="en-US" sz="1200" dirty="0"/>
              <a:t>Goldman and Gardner</a:t>
            </a:r>
          </a:p>
          <a:p>
            <a:pPr algn="ctr"/>
            <a:r>
              <a:rPr lang="en-US" sz="1200" dirty="0"/>
              <a:t>5 generation kidney disease</a:t>
            </a:r>
          </a:p>
        </p:txBody>
      </p:sp>
      <p:sp>
        <p:nvSpPr>
          <p:cNvPr id="19" name="TextBox 18">
            <a:extLst>
              <a:ext uri="{FF2B5EF4-FFF2-40B4-BE49-F238E27FC236}">
                <a16:creationId xmlns:a16="http://schemas.microsoft.com/office/drawing/2014/main" id="{6A628750-B996-2343-0162-F5A39EA3FE8A}"/>
              </a:ext>
            </a:extLst>
          </p:cNvPr>
          <p:cNvSpPr txBox="1"/>
          <p:nvPr/>
        </p:nvSpPr>
        <p:spPr>
          <a:xfrm>
            <a:off x="9102880" y="1913188"/>
            <a:ext cx="1868910" cy="461665"/>
          </a:xfrm>
          <a:prstGeom prst="rect">
            <a:avLst/>
          </a:prstGeom>
          <a:noFill/>
        </p:spPr>
        <p:txBody>
          <a:bodyPr wrap="none" rtlCol="0">
            <a:spAutoFit/>
          </a:bodyPr>
          <a:lstStyle/>
          <a:p>
            <a:pPr algn="ctr"/>
            <a:r>
              <a:rPr lang="en-US" sz="1200" dirty="0"/>
              <a:t>Dahan proposes FJHN </a:t>
            </a:r>
          </a:p>
          <a:p>
            <a:pPr algn="ctr"/>
            <a:r>
              <a:rPr lang="en-US" sz="1200" dirty="0"/>
              <a:t>and MCKD2 are the same</a:t>
            </a:r>
          </a:p>
        </p:txBody>
      </p:sp>
      <p:sp>
        <p:nvSpPr>
          <p:cNvPr id="20" name="TextBox 19">
            <a:extLst>
              <a:ext uri="{FF2B5EF4-FFF2-40B4-BE49-F238E27FC236}">
                <a16:creationId xmlns:a16="http://schemas.microsoft.com/office/drawing/2014/main" id="{33B15A97-934A-80F9-871F-2414FF7CBE87}"/>
              </a:ext>
            </a:extLst>
          </p:cNvPr>
          <p:cNvSpPr txBox="1"/>
          <p:nvPr/>
        </p:nvSpPr>
        <p:spPr>
          <a:xfrm>
            <a:off x="3967487" y="3016653"/>
            <a:ext cx="678391" cy="369332"/>
          </a:xfrm>
          <a:prstGeom prst="rect">
            <a:avLst/>
          </a:prstGeom>
          <a:noFill/>
        </p:spPr>
        <p:txBody>
          <a:bodyPr wrap="none" rtlCol="0">
            <a:spAutoFit/>
          </a:bodyPr>
          <a:lstStyle/>
          <a:p>
            <a:r>
              <a:rPr lang="en-US" dirty="0">
                <a:solidFill>
                  <a:schemeClr val="bg1"/>
                </a:solidFill>
              </a:rPr>
              <a:t>1960</a:t>
            </a:r>
          </a:p>
        </p:txBody>
      </p:sp>
      <p:sp>
        <p:nvSpPr>
          <p:cNvPr id="21" name="TextBox 20">
            <a:extLst>
              <a:ext uri="{FF2B5EF4-FFF2-40B4-BE49-F238E27FC236}">
                <a16:creationId xmlns:a16="http://schemas.microsoft.com/office/drawing/2014/main" id="{657B8CA4-5E52-B859-CADA-E3EAC83D10AB}"/>
              </a:ext>
            </a:extLst>
          </p:cNvPr>
          <p:cNvSpPr txBox="1"/>
          <p:nvPr/>
        </p:nvSpPr>
        <p:spPr>
          <a:xfrm>
            <a:off x="5576985" y="3016653"/>
            <a:ext cx="678391" cy="369332"/>
          </a:xfrm>
          <a:prstGeom prst="rect">
            <a:avLst/>
          </a:prstGeom>
          <a:noFill/>
        </p:spPr>
        <p:txBody>
          <a:bodyPr wrap="none" rtlCol="0">
            <a:spAutoFit/>
          </a:bodyPr>
          <a:lstStyle/>
          <a:p>
            <a:r>
              <a:rPr lang="en-US" dirty="0">
                <a:solidFill>
                  <a:schemeClr val="bg1"/>
                </a:solidFill>
              </a:rPr>
              <a:t>1962</a:t>
            </a:r>
          </a:p>
        </p:txBody>
      </p:sp>
      <p:sp>
        <p:nvSpPr>
          <p:cNvPr id="22" name="TextBox 21">
            <a:extLst>
              <a:ext uri="{FF2B5EF4-FFF2-40B4-BE49-F238E27FC236}">
                <a16:creationId xmlns:a16="http://schemas.microsoft.com/office/drawing/2014/main" id="{E35FE829-1C64-E69A-2C1D-10CEEF100B8F}"/>
              </a:ext>
            </a:extLst>
          </p:cNvPr>
          <p:cNvSpPr txBox="1"/>
          <p:nvPr/>
        </p:nvSpPr>
        <p:spPr>
          <a:xfrm>
            <a:off x="7631838" y="3016653"/>
            <a:ext cx="678391" cy="369332"/>
          </a:xfrm>
          <a:prstGeom prst="rect">
            <a:avLst/>
          </a:prstGeom>
          <a:noFill/>
        </p:spPr>
        <p:txBody>
          <a:bodyPr wrap="none" rtlCol="0">
            <a:spAutoFit/>
          </a:bodyPr>
          <a:lstStyle/>
          <a:p>
            <a:r>
              <a:rPr lang="en-US" dirty="0">
                <a:solidFill>
                  <a:schemeClr val="bg1"/>
                </a:solidFill>
              </a:rPr>
              <a:t>1966</a:t>
            </a:r>
          </a:p>
        </p:txBody>
      </p:sp>
      <p:sp>
        <p:nvSpPr>
          <p:cNvPr id="23" name="TextBox 22">
            <a:extLst>
              <a:ext uri="{FF2B5EF4-FFF2-40B4-BE49-F238E27FC236}">
                <a16:creationId xmlns:a16="http://schemas.microsoft.com/office/drawing/2014/main" id="{5F24F4CB-CC12-515E-CC48-192C54BDFA37}"/>
              </a:ext>
            </a:extLst>
          </p:cNvPr>
          <p:cNvSpPr txBox="1"/>
          <p:nvPr/>
        </p:nvSpPr>
        <p:spPr>
          <a:xfrm>
            <a:off x="9648330" y="3000937"/>
            <a:ext cx="678391" cy="369332"/>
          </a:xfrm>
          <a:prstGeom prst="rect">
            <a:avLst/>
          </a:prstGeom>
          <a:noFill/>
        </p:spPr>
        <p:txBody>
          <a:bodyPr wrap="none" rtlCol="0">
            <a:spAutoFit/>
          </a:bodyPr>
          <a:lstStyle/>
          <a:p>
            <a:r>
              <a:rPr lang="en-US" dirty="0">
                <a:solidFill>
                  <a:schemeClr val="bg1"/>
                </a:solidFill>
              </a:rPr>
              <a:t>1999</a:t>
            </a:r>
          </a:p>
        </p:txBody>
      </p:sp>
      <p:grpSp>
        <p:nvGrpSpPr>
          <p:cNvPr id="73" name="Group 72">
            <a:extLst>
              <a:ext uri="{FF2B5EF4-FFF2-40B4-BE49-F238E27FC236}">
                <a16:creationId xmlns:a16="http://schemas.microsoft.com/office/drawing/2014/main" id="{1A243563-E7CC-A808-80AC-4463C418B993}"/>
              </a:ext>
            </a:extLst>
          </p:cNvPr>
          <p:cNvGrpSpPr/>
          <p:nvPr/>
        </p:nvGrpSpPr>
        <p:grpSpPr>
          <a:xfrm>
            <a:off x="359625" y="4592001"/>
            <a:ext cx="923074" cy="1312659"/>
            <a:chOff x="359625" y="4592001"/>
            <a:chExt cx="923074" cy="1312659"/>
          </a:xfrm>
        </p:grpSpPr>
        <p:sp>
          <p:nvSpPr>
            <p:cNvPr id="26" name="Rounded Rectangle 25">
              <a:extLst>
                <a:ext uri="{FF2B5EF4-FFF2-40B4-BE49-F238E27FC236}">
                  <a16:creationId xmlns:a16="http://schemas.microsoft.com/office/drawing/2014/main" id="{58351CA5-9E05-930D-9214-494A20C610D2}"/>
                </a:ext>
              </a:extLst>
            </p:cNvPr>
            <p:cNvSpPr/>
            <p:nvPr/>
          </p:nvSpPr>
          <p:spPr>
            <a:xfrm rot="10800000">
              <a:off x="359625" y="5345183"/>
              <a:ext cx="923074" cy="559477"/>
            </a:xfrm>
            <a:prstGeom prst="roundRect">
              <a:avLst/>
            </a:prstGeom>
            <a:noFill/>
            <a:ln w="25400">
              <a:solidFill>
                <a:schemeClr val="accent5">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7" name="Straight Connector 26">
              <a:extLst>
                <a:ext uri="{FF2B5EF4-FFF2-40B4-BE49-F238E27FC236}">
                  <a16:creationId xmlns:a16="http://schemas.microsoft.com/office/drawing/2014/main" id="{B25B7EBB-7D14-DE5A-4873-ACD0CA3946E2}"/>
                </a:ext>
              </a:extLst>
            </p:cNvPr>
            <p:cNvCxnSpPr>
              <a:cxnSpLocks/>
              <a:stCxn id="26" idx="2"/>
            </p:cNvCxnSpPr>
            <p:nvPr/>
          </p:nvCxnSpPr>
          <p:spPr>
            <a:xfrm flipV="1">
              <a:off x="821162" y="4592001"/>
              <a:ext cx="10067" cy="753182"/>
            </a:xfrm>
            <a:prstGeom prst="line">
              <a:avLst/>
            </a:prstGeom>
            <a:ln w="25400">
              <a:solidFill>
                <a:schemeClr val="accent5">
                  <a:lumMod val="75000"/>
                </a:schemeClr>
              </a:solidFill>
            </a:ln>
          </p:spPr>
          <p:style>
            <a:lnRef idx="2">
              <a:schemeClr val="accent1"/>
            </a:lnRef>
            <a:fillRef idx="0">
              <a:schemeClr val="accent1"/>
            </a:fillRef>
            <a:effectRef idx="1">
              <a:schemeClr val="accent1"/>
            </a:effectRef>
            <a:fontRef idx="minor">
              <a:schemeClr val="tx1"/>
            </a:fontRef>
          </p:style>
        </p:cxnSp>
      </p:grpSp>
      <p:grpSp>
        <p:nvGrpSpPr>
          <p:cNvPr id="30" name="Group 29">
            <a:extLst>
              <a:ext uri="{FF2B5EF4-FFF2-40B4-BE49-F238E27FC236}">
                <a16:creationId xmlns:a16="http://schemas.microsoft.com/office/drawing/2014/main" id="{6E2DF82A-20A0-F687-C128-4DE0263442EF}"/>
              </a:ext>
            </a:extLst>
          </p:cNvPr>
          <p:cNvGrpSpPr/>
          <p:nvPr/>
        </p:nvGrpSpPr>
        <p:grpSpPr>
          <a:xfrm>
            <a:off x="1772064" y="1437600"/>
            <a:ext cx="1543212" cy="1634973"/>
            <a:chOff x="1730897" y="1216525"/>
            <a:chExt cx="1543212" cy="1717234"/>
          </a:xfrm>
        </p:grpSpPr>
        <p:sp>
          <p:nvSpPr>
            <p:cNvPr id="28" name="Rounded Rectangle 27">
              <a:extLst>
                <a:ext uri="{FF2B5EF4-FFF2-40B4-BE49-F238E27FC236}">
                  <a16:creationId xmlns:a16="http://schemas.microsoft.com/office/drawing/2014/main" id="{E3B550C8-DD97-4ECF-3222-D8353D602063}"/>
                </a:ext>
              </a:extLst>
            </p:cNvPr>
            <p:cNvSpPr/>
            <p:nvPr/>
          </p:nvSpPr>
          <p:spPr>
            <a:xfrm>
              <a:off x="1730897" y="1216525"/>
              <a:ext cx="1543212" cy="964047"/>
            </a:xfrm>
            <a:prstGeom prst="roundRect">
              <a:avLst/>
            </a:prstGeom>
            <a:noFill/>
            <a:ln w="254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9" name="Straight Connector 28">
              <a:extLst>
                <a:ext uri="{FF2B5EF4-FFF2-40B4-BE49-F238E27FC236}">
                  <a16:creationId xmlns:a16="http://schemas.microsoft.com/office/drawing/2014/main" id="{5D3017F6-2B62-9CD4-9544-60DA03E170DE}"/>
                </a:ext>
              </a:extLst>
            </p:cNvPr>
            <p:cNvCxnSpPr>
              <a:cxnSpLocks/>
              <a:stCxn id="28" idx="2"/>
            </p:cNvCxnSpPr>
            <p:nvPr/>
          </p:nvCxnSpPr>
          <p:spPr>
            <a:xfrm>
              <a:off x="2502503" y="2180572"/>
              <a:ext cx="0" cy="753187"/>
            </a:xfrm>
            <a:prstGeom prst="line">
              <a:avLst/>
            </a:prstGeom>
            <a:ln w="25400"/>
          </p:spPr>
          <p:style>
            <a:lnRef idx="2">
              <a:schemeClr val="accent1"/>
            </a:lnRef>
            <a:fillRef idx="0">
              <a:schemeClr val="accent1"/>
            </a:fillRef>
            <a:effectRef idx="1">
              <a:schemeClr val="accent1"/>
            </a:effectRef>
            <a:fontRef idx="minor">
              <a:schemeClr val="tx1"/>
            </a:fontRef>
          </p:style>
        </p:cxnSp>
      </p:grpSp>
      <p:sp>
        <p:nvSpPr>
          <p:cNvPr id="32" name="Rounded Rectangle 31">
            <a:extLst>
              <a:ext uri="{FF2B5EF4-FFF2-40B4-BE49-F238E27FC236}">
                <a16:creationId xmlns:a16="http://schemas.microsoft.com/office/drawing/2014/main" id="{ED36D837-DE58-EA1A-F13B-5CCBF770BEF7}"/>
              </a:ext>
            </a:extLst>
          </p:cNvPr>
          <p:cNvSpPr/>
          <p:nvPr/>
        </p:nvSpPr>
        <p:spPr>
          <a:xfrm>
            <a:off x="3393941" y="438599"/>
            <a:ext cx="1919549" cy="964047"/>
          </a:xfrm>
          <a:prstGeom prst="roundRect">
            <a:avLst/>
          </a:prstGeom>
          <a:noFill/>
          <a:ln w="254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3" name="Straight Connector 32">
            <a:extLst>
              <a:ext uri="{FF2B5EF4-FFF2-40B4-BE49-F238E27FC236}">
                <a16:creationId xmlns:a16="http://schemas.microsoft.com/office/drawing/2014/main" id="{E53E8ACB-4D37-26BE-95CA-640123C1A7E0}"/>
              </a:ext>
            </a:extLst>
          </p:cNvPr>
          <p:cNvCxnSpPr>
            <a:cxnSpLocks/>
            <a:stCxn id="32" idx="2"/>
          </p:cNvCxnSpPr>
          <p:nvPr/>
        </p:nvCxnSpPr>
        <p:spPr>
          <a:xfrm>
            <a:off x="4353716" y="1402646"/>
            <a:ext cx="0" cy="1634972"/>
          </a:xfrm>
          <a:prstGeom prst="line">
            <a:avLst/>
          </a:prstGeom>
          <a:ln w="25400"/>
        </p:spPr>
        <p:style>
          <a:lnRef idx="2">
            <a:schemeClr val="accent1"/>
          </a:lnRef>
          <a:fillRef idx="0">
            <a:schemeClr val="accent1"/>
          </a:fillRef>
          <a:effectRef idx="1">
            <a:schemeClr val="accent1"/>
          </a:effectRef>
          <a:fontRef idx="minor">
            <a:schemeClr val="tx1"/>
          </a:fontRef>
        </p:style>
      </p:cxnSp>
      <p:grpSp>
        <p:nvGrpSpPr>
          <p:cNvPr id="34" name="Group 33">
            <a:extLst>
              <a:ext uri="{FF2B5EF4-FFF2-40B4-BE49-F238E27FC236}">
                <a16:creationId xmlns:a16="http://schemas.microsoft.com/office/drawing/2014/main" id="{BBC68983-556A-C482-F900-FBA9201033A6}"/>
              </a:ext>
            </a:extLst>
          </p:cNvPr>
          <p:cNvGrpSpPr/>
          <p:nvPr/>
        </p:nvGrpSpPr>
        <p:grpSpPr>
          <a:xfrm>
            <a:off x="5007726" y="1749866"/>
            <a:ext cx="1868903" cy="1387684"/>
            <a:chOff x="1730897" y="1216525"/>
            <a:chExt cx="1543212" cy="1717234"/>
          </a:xfrm>
        </p:grpSpPr>
        <p:sp>
          <p:nvSpPr>
            <p:cNvPr id="35" name="Rounded Rectangle 34">
              <a:extLst>
                <a:ext uri="{FF2B5EF4-FFF2-40B4-BE49-F238E27FC236}">
                  <a16:creationId xmlns:a16="http://schemas.microsoft.com/office/drawing/2014/main" id="{82CE28EB-64FE-9363-69EC-070E7C29DB6D}"/>
                </a:ext>
              </a:extLst>
            </p:cNvPr>
            <p:cNvSpPr/>
            <p:nvPr/>
          </p:nvSpPr>
          <p:spPr>
            <a:xfrm>
              <a:off x="1730897" y="1216525"/>
              <a:ext cx="1543212" cy="964047"/>
            </a:xfrm>
            <a:prstGeom prst="roundRect">
              <a:avLst/>
            </a:prstGeom>
            <a:noFill/>
            <a:ln w="254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6" name="Straight Connector 35">
              <a:extLst>
                <a:ext uri="{FF2B5EF4-FFF2-40B4-BE49-F238E27FC236}">
                  <a16:creationId xmlns:a16="http://schemas.microsoft.com/office/drawing/2014/main" id="{B8E9F41B-7194-D24A-1F28-9C5D7EB89685}"/>
                </a:ext>
              </a:extLst>
            </p:cNvPr>
            <p:cNvCxnSpPr>
              <a:cxnSpLocks/>
              <a:stCxn id="35" idx="2"/>
            </p:cNvCxnSpPr>
            <p:nvPr/>
          </p:nvCxnSpPr>
          <p:spPr>
            <a:xfrm>
              <a:off x="2502503" y="2180572"/>
              <a:ext cx="0" cy="753187"/>
            </a:xfrm>
            <a:prstGeom prst="line">
              <a:avLst/>
            </a:prstGeom>
            <a:ln w="25400"/>
          </p:spPr>
          <p:style>
            <a:lnRef idx="2">
              <a:schemeClr val="accent1"/>
            </a:lnRef>
            <a:fillRef idx="0">
              <a:schemeClr val="accent1"/>
            </a:fillRef>
            <a:effectRef idx="1">
              <a:schemeClr val="accent1"/>
            </a:effectRef>
            <a:fontRef idx="minor">
              <a:schemeClr val="tx1"/>
            </a:fontRef>
          </p:style>
        </p:cxnSp>
      </p:grpSp>
      <p:sp>
        <p:nvSpPr>
          <p:cNvPr id="38" name="Rounded Rectangle 37">
            <a:extLst>
              <a:ext uri="{FF2B5EF4-FFF2-40B4-BE49-F238E27FC236}">
                <a16:creationId xmlns:a16="http://schemas.microsoft.com/office/drawing/2014/main" id="{15F052BE-DBB8-E8AD-AB60-7486E9BD7A39}"/>
              </a:ext>
            </a:extLst>
          </p:cNvPr>
          <p:cNvSpPr/>
          <p:nvPr/>
        </p:nvSpPr>
        <p:spPr>
          <a:xfrm>
            <a:off x="7025327" y="667336"/>
            <a:ext cx="1987295" cy="753187"/>
          </a:xfrm>
          <a:prstGeom prst="roundRect">
            <a:avLst/>
          </a:prstGeom>
          <a:noFill/>
          <a:ln w="254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9" name="Straight Connector 38">
            <a:extLst>
              <a:ext uri="{FF2B5EF4-FFF2-40B4-BE49-F238E27FC236}">
                <a16:creationId xmlns:a16="http://schemas.microsoft.com/office/drawing/2014/main" id="{E3AF007C-E4C1-7914-F5D1-56B1315FE2B4}"/>
              </a:ext>
            </a:extLst>
          </p:cNvPr>
          <p:cNvCxnSpPr>
            <a:cxnSpLocks/>
            <a:stCxn id="38" idx="2"/>
          </p:cNvCxnSpPr>
          <p:nvPr/>
        </p:nvCxnSpPr>
        <p:spPr>
          <a:xfrm>
            <a:off x="8018975" y="1420523"/>
            <a:ext cx="0" cy="1617095"/>
          </a:xfrm>
          <a:prstGeom prst="line">
            <a:avLst/>
          </a:prstGeom>
          <a:ln w="25400"/>
        </p:spPr>
        <p:style>
          <a:lnRef idx="2">
            <a:schemeClr val="accent1"/>
          </a:lnRef>
          <a:fillRef idx="0">
            <a:schemeClr val="accent1"/>
          </a:fillRef>
          <a:effectRef idx="1">
            <a:schemeClr val="accent1"/>
          </a:effectRef>
          <a:fontRef idx="minor">
            <a:schemeClr val="tx1"/>
          </a:fontRef>
        </p:style>
      </p:cxnSp>
      <p:grpSp>
        <p:nvGrpSpPr>
          <p:cNvPr id="40" name="Group 39">
            <a:extLst>
              <a:ext uri="{FF2B5EF4-FFF2-40B4-BE49-F238E27FC236}">
                <a16:creationId xmlns:a16="http://schemas.microsoft.com/office/drawing/2014/main" id="{8850E82B-C538-1CB5-622D-7FB43845AB2C}"/>
              </a:ext>
            </a:extLst>
          </p:cNvPr>
          <p:cNvGrpSpPr/>
          <p:nvPr/>
        </p:nvGrpSpPr>
        <p:grpSpPr>
          <a:xfrm>
            <a:off x="9012622" y="1802581"/>
            <a:ext cx="2022537" cy="1269992"/>
            <a:chOff x="1730897" y="1216525"/>
            <a:chExt cx="1543212" cy="1717234"/>
          </a:xfrm>
        </p:grpSpPr>
        <p:sp>
          <p:nvSpPr>
            <p:cNvPr id="41" name="Rounded Rectangle 40">
              <a:extLst>
                <a:ext uri="{FF2B5EF4-FFF2-40B4-BE49-F238E27FC236}">
                  <a16:creationId xmlns:a16="http://schemas.microsoft.com/office/drawing/2014/main" id="{C8995ED5-A912-0D60-AF7F-8DA152177B62}"/>
                </a:ext>
              </a:extLst>
            </p:cNvPr>
            <p:cNvSpPr/>
            <p:nvPr/>
          </p:nvSpPr>
          <p:spPr>
            <a:xfrm>
              <a:off x="1730897" y="1216525"/>
              <a:ext cx="1543212" cy="964047"/>
            </a:xfrm>
            <a:prstGeom prst="roundRect">
              <a:avLst/>
            </a:prstGeom>
            <a:noFill/>
            <a:ln w="254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2" name="Straight Connector 41">
              <a:extLst>
                <a:ext uri="{FF2B5EF4-FFF2-40B4-BE49-F238E27FC236}">
                  <a16:creationId xmlns:a16="http://schemas.microsoft.com/office/drawing/2014/main" id="{7B1EDE35-B95A-C10F-9CAF-D8670A2E6C79}"/>
                </a:ext>
              </a:extLst>
            </p:cNvPr>
            <p:cNvCxnSpPr>
              <a:cxnSpLocks/>
              <a:stCxn id="41" idx="2"/>
            </p:cNvCxnSpPr>
            <p:nvPr/>
          </p:nvCxnSpPr>
          <p:spPr>
            <a:xfrm>
              <a:off x="2502503" y="2180572"/>
              <a:ext cx="0" cy="753187"/>
            </a:xfrm>
            <a:prstGeom prst="line">
              <a:avLst/>
            </a:prstGeom>
            <a:ln w="25400"/>
          </p:spPr>
          <p:style>
            <a:lnRef idx="2">
              <a:schemeClr val="accent1"/>
            </a:lnRef>
            <a:fillRef idx="0">
              <a:schemeClr val="accent1"/>
            </a:fillRef>
            <a:effectRef idx="1">
              <a:schemeClr val="accent1"/>
            </a:effectRef>
            <a:fontRef idx="minor">
              <a:schemeClr val="tx1"/>
            </a:fontRef>
          </p:style>
        </p:cxnSp>
      </p:grpSp>
      <p:cxnSp>
        <p:nvCxnSpPr>
          <p:cNvPr id="48" name="Straight Arrow Connector 47">
            <a:extLst>
              <a:ext uri="{FF2B5EF4-FFF2-40B4-BE49-F238E27FC236}">
                <a16:creationId xmlns:a16="http://schemas.microsoft.com/office/drawing/2014/main" id="{230D60DC-6117-6FC8-164C-E5DF43379191}"/>
              </a:ext>
            </a:extLst>
          </p:cNvPr>
          <p:cNvCxnSpPr>
            <a:cxnSpLocks/>
          </p:cNvCxnSpPr>
          <p:nvPr/>
        </p:nvCxnSpPr>
        <p:spPr>
          <a:xfrm>
            <a:off x="14668" y="4418300"/>
            <a:ext cx="12075732" cy="0"/>
          </a:xfrm>
          <a:prstGeom prst="straightConnector1">
            <a:avLst/>
          </a:prstGeom>
          <a:ln w="358775">
            <a:solidFill>
              <a:schemeClr val="accent5">
                <a:lumMod val="75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65" name="TextBox 64">
            <a:extLst>
              <a:ext uri="{FF2B5EF4-FFF2-40B4-BE49-F238E27FC236}">
                <a16:creationId xmlns:a16="http://schemas.microsoft.com/office/drawing/2014/main" id="{1C46F06F-87E9-2297-E7FE-A3CF73B24401}"/>
              </a:ext>
            </a:extLst>
          </p:cNvPr>
          <p:cNvSpPr txBox="1"/>
          <p:nvPr/>
        </p:nvSpPr>
        <p:spPr>
          <a:xfrm>
            <a:off x="497577" y="5489169"/>
            <a:ext cx="628698" cy="276999"/>
          </a:xfrm>
          <a:prstGeom prst="rect">
            <a:avLst/>
          </a:prstGeom>
          <a:noFill/>
        </p:spPr>
        <p:txBody>
          <a:bodyPr wrap="none" rtlCol="0">
            <a:spAutoFit/>
          </a:bodyPr>
          <a:lstStyle/>
          <a:p>
            <a:pPr algn="ctr"/>
            <a:r>
              <a:rPr lang="en-US" sz="1200" dirty="0"/>
              <a:t>UMOD</a:t>
            </a:r>
          </a:p>
        </p:txBody>
      </p:sp>
      <p:sp>
        <p:nvSpPr>
          <p:cNvPr id="66" name="TextBox 65">
            <a:extLst>
              <a:ext uri="{FF2B5EF4-FFF2-40B4-BE49-F238E27FC236}">
                <a16:creationId xmlns:a16="http://schemas.microsoft.com/office/drawing/2014/main" id="{A7653A36-DA3B-A859-7B8D-D2017D2F0423}"/>
              </a:ext>
            </a:extLst>
          </p:cNvPr>
          <p:cNvSpPr txBox="1"/>
          <p:nvPr/>
        </p:nvSpPr>
        <p:spPr>
          <a:xfrm>
            <a:off x="3527040" y="5549030"/>
            <a:ext cx="471604" cy="276999"/>
          </a:xfrm>
          <a:prstGeom prst="rect">
            <a:avLst/>
          </a:prstGeom>
          <a:noFill/>
        </p:spPr>
        <p:txBody>
          <a:bodyPr wrap="none" rtlCol="0">
            <a:spAutoFit/>
          </a:bodyPr>
          <a:lstStyle/>
          <a:p>
            <a:pPr algn="ctr"/>
            <a:r>
              <a:rPr lang="en-US" sz="1200" dirty="0"/>
              <a:t>REN</a:t>
            </a:r>
          </a:p>
        </p:txBody>
      </p:sp>
      <p:sp>
        <p:nvSpPr>
          <p:cNvPr id="67" name="TextBox 66">
            <a:extLst>
              <a:ext uri="{FF2B5EF4-FFF2-40B4-BE49-F238E27FC236}">
                <a16:creationId xmlns:a16="http://schemas.microsoft.com/office/drawing/2014/main" id="{1CF2F817-D0FC-D055-E9BF-9BC5AD13DA28}"/>
              </a:ext>
            </a:extLst>
          </p:cNvPr>
          <p:cNvSpPr txBox="1"/>
          <p:nvPr/>
        </p:nvSpPr>
        <p:spPr>
          <a:xfrm>
            <a:off x="4450115" y="5564340"/>
            <a:ext cx="598241" cy="276999"/>
          </a:xfrm>
          <a:prstGeom prst="rect">
            <a:avLst/>
          </a:prstGeom>
          <a:noFill/>
        </p:spPr>
        <p:txBody>
          <a:bodyPr wrap="none" rtlCol="0">
            <a:spAutoFit/>
          </a:bodyPr>
          <a:lstStyle/>
          <a:p>
            <a:pPr algn="ctr"/>
            <a:r>
              <a:rPr lang="en-US" sz="1200" dirty="0"/>
              <a:t>MUC1</a:t>
            </a:r>
          </a:p>
        </p:txBody>
      </p:sp>
      <p:sp>
        <p:nvSpPr>
          <p:cNvPr id="68" name="TextBox 67">
            <a:extLst>
              <a:ext uri="{FF2B5EF4-FFF2-40B4-BE49-F238E27FC236}">
                <a16:creationId xmlns:a16="http://schemas.microsoft.com/office/drawing/2014/main" id="{FFDBE671-1A93-146C-EB07-06D71A1401B8}"/>
              </a:ext>
            </a:extLst>
          </p:cNvPr>
          <p:cNvSpPr txBox="1"/>
          <p:nvPr/>
        </p:nvSpPr>
        <p:spPr>
          <a:xfrm>
            <a:off x="6096000" y="6094685"/>
            <a:ext cx="639920" cy="276999"/>
          </a:xfrm>
          <a:prstGeom prst="rect">
            <a:avLst/>
          </a:prstGeom>
          <a:noFill/>
        </p:spPr>
        <p:txBody>
          <a:bodyPr wrap="none" rtlCol="0">
            <a:spAutoFit/>
          </a:bodyPr>
          <a:lstStyle/>
          <a:p>
            <a:pPr algn="ctr"/>
            <a:r>
              <a:rPr lang="en-US" sz="1200" dirty="0"/>
              <a:t>KDIGO</a:t>
            </a:r>
          </a:p>
        </p:txBody>
      </p:sp>
      <p:sp>
        <p:nvSpPr>
          <p:cNvPr id="69" name="TextBox 68">
            <a:extLst>
              <a:ext uri="{FF2B5EF4-FFF2-40B4-BE49-F238E27FC236}">
                <a16:creationId xmlns:a16="http://schemas.microsoft.com/office/drawing/2014/main" id="{A12AF03D-50E7-E2EE-A2A9-BC789CD8B913}"/>
              </a:ext>
            </a:extLst>
          </p:cNvPr>
          <p:cNvSpPr txBox="1"/>
          <p:nvPr/>
        </p:nvSpPr>
        <p:spPr>
          <a:xfrm>
            <a:off x="7441152" y="5519994"/>
            <a:ext cx="801694" cy="276999"/>
          </a:xfrm>
          <a:prstGeom prst="rect">
            <a:avLst/>
          </a:prstGeom>
          <a:noFill/>
        </p:spPr>
        <p:txBody>
          <a:bodyPr wrap="none" rtlCol="0">
            <a:spAutoFit/>
          </a:bodyPr>
          <a:lstStyle/>
          <a:p>
            <a:pPr algn="ctr"/>
            <a:r>
              <a:rPr lang="en-US" sz="1200" dirty="0"/>
              <a:t>DNAJB11</a:t>
            </a:r>
          </a:p>
        </p:txBody>
      </p:sp>
      <p:sp>
        <p:nvSpPr>
          <p:cNvPr id="70" name="TextBox 69">
            <a:extLst>
              <a:ext uri="{FF2B5EF4-FFF2-40B4-BE49-F238E27FC236}">
                <a16:creationId xmlns:a16="http://schemas.microsoft.com/office/drawing/2014/main" id="{EBF88AB9-CB1D-1CE0-CBE7-78C136C1D16E}"/>
              </a:ext>
            </a:extLst>
          </p:cNvPr>
          <p:cNvSpPr txBox="1"/>
          <p:nvPr/>
        </p:nvSpPr>
        <p:spPr>
          <a:xfrm>
            <a:off x="8576671" y="5519994"/>
            <a:ext cx="646460" cy="276999"/>
          </a:xfrm>
          <a:prstGeom prst="rect">
            <a:avLst/>
          </a:prstGeom>
          <a:noFill/>
        </p:spPr>
        <p:txBody>
          <a:bodyPr wrap="none" rtlCol="0">
            <a:spAutoFit/>
          </a:bodyPr>
          <a:lstStyle/>
          <a:p>
            <a:pPr algn="ctr"/>
            <a:r>
              <a:rPr lang="en-US" sz="1200" dirty="0"/>
              <a:t>APOA4</a:t>
            </a:r>
          </a:p>
        </p:txBody>
      </p:sp>
      <p:sp>
        <p:nvSpPr>
          <p:cNvPr id="71" name="TextBox 70">
            <a:extLst>
              <a:ext uri="{FF2B5EF4-FFF2-40B4-BE49-F238E27FC236}">
                <a16:creationId xmlns:a16="http://schemas.microsoft.com/office/drawing/2014/main" id="{0286A9D1-4DBE-EDC3-4049-739E61000ABB}"/>
              </a:ext>
            </a:extLst>
          </p:cNvPr>
          <p:cNvSpPr txBox="1"/>
          <p:nvPr/>
        </p:nvSpPr>
        <p:spPr>
          <a:xfrm>
            <a:off x="1468507" y="5490841"/>
            <a:ext cx="923073" cy="276999"/>
          </a:xfrm>
          <a:prstGeom prst="rect">
            <a:avLst/>
          </a:prstGeom>
          <a:noFill/>
        </p:spPr>
        <p:txBody>
          <a:bodyPr wrap="none" rtlCol="0">
            <a:spAutoFit/>
          </a:bodyPr>
          <a:lstStyle/>
          <a:p>
            <a:pPr algn="ctr"/>
            <a:r>
              <a:rPr lang="en-US" sz="1200" dirty="0"/>
              <a:t>HNF1-Beta</a:t>
            </a:r>
          </a:p>
        </p:txBody>
      </p:sp>
      <p:grpSp>
        <p:nvGrpSpPr>
          <p:cNvPr id="74" name="Group 73">
            <a:extLst>
              <a:ext uri="{FF2B5EF4-FFF2-40B4-BE49-F238E27FC236}">
                <a16:creationId xmlns:a16="http://schemas.microsoft.com/office/drawing/2014/main" id="{0C784243-FF03-C1F4-E867-CF7DECBAA013}"/>
              </a:ext>
            </a:extLst>
          </p:cNvPr>
          <p:cNvGrpSpPr/>
          <p:nvPr/>
        </p:nvGrpSpPr>
        <p:grpSpPr>
          <a:xfrm>
            <a:off x="1468507" y="4592001"/>
            <a:ext cx="923074" cy="1312659"/>
            <a:chOff x="359625" y="4592001"/>
            <a:chExt cx="923074" cy="1312659"/>
          </a:xfrm>
        </p:grpSpPr>
        <p:sp>
          <p:nvSpPr>
            <p:cNvPr id="75" name="Rounded Rectangle 74">
              <a:extLst>
                <a:ext uri="{FF2B5EF4-FFF2-40B4-BE49-F238E27FC236}">
                  <a16:creationId xmlns:a16="http://schemas.microsoft.com/office/drawing/2014/main" id="{713D4E20-3E23-43D0-6732-5CDCCB2E4F28}"/>
                </a:ext>
              </a:extLst>
            </p:cNvPr>
            <p:cNvSpPr/>
            <p:nvPr/>
          </p:nvSpPr>
          <p:spPr>
            <a:xfrm rot="10800000">
              <a:off x="359625" y="5345183"/>
              <a:ext cx="923074" cy="559477"/>
            </a:xfrm>
            <a:prstGeom prst="roundRect">
              <a:avLst/>
            </a:prstGeom>
            <a:noFill/>
            <a:ln w="25400">
              <a:solidFill>
                <a:schemeClr val="accent5">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6" name="Straight Connector 75">
              <a:extLst>
                <a:ext uri="{FF2B5EF4-FFF2-40B4-BE49-F238E27FC236}">
                  <a16:creationId xmlns:a16="http://schemas.microsoft.com/office/drawing/2014/main" id="{84195F68-20D4-27E0-C198-C44F69E5FC0E}"/>
                </a:ext>
              </a:extLst>
            </p:cNvPr>
            <p:cNvCxnSpPr>
              <a:cxnSpLocks/>
              <a:stCxn id="75" idx="2"/>
            </p:cNvCxnSpPr>
            <p:nvPr/>
          </p:nvCxnSpPr>
          <p:spPr>
            <a:xfrm flipV="1">
              <a:off x="821162" y="4592001"/>
              <a:ext cx="10067" cy="753182"/>
            </a:xfrm>
            <a:prstGeom prst="line">
              <a:avLst/>
            </a:prstGeom>
            <a:ln w="25400">
              <a:solidFill>
                <a:schemeClr val="accent5">
                  <a:lumMod val="75000"/>
                </a:schemeClr>
              </a:solidFill>
            </a:ln>
          </p:spPr>
          <p:style>
            <a:lnRef idx="2">
              <a:schemeClr val="accent1"/>
            </a:lnRef>
            <a:fillRef idx="0">
              <a:schemeClr val="accent1"/>
            </a:fillRef>
            <a:effectRef idx="1">
              <a:schemeClr val="accent1"/>
            </a:effectRef>
            <a:fontRef idx="minor">
              <a:schemeClr val="tx1"/>
            </a:fontRef>
          </p:style>
        </p:cxnSp>
      </p:grpSp>
      <p:grpSp>
        <p:nvGrpSpPr>
          <p:cNvPr id="77" name="Group 76">
            <a:extLst>
              <a:ext uri="{FF2B5EF4-FFF2-40B4-BE49-F238E27FC236}">
                <a16:creationId xmlns:a16="http://schemas.microsoft.com/office/drawing/2014/main" id="{71F94DF5-9F92-629F-EC24-3C67AE77A59F}"/>
              </a:ext>
            </a:extLst>
          </p:cNvPr>
          <p:cNvGrpSpPr/>
          <p:nvPr/>
        </p:nvGrpSpPr>
        <p:grpSpPr>
          <a:xfrm>
            <a:off x="3315276" y="4625573"/>
            <a:ext cx="923074" cy="1312659"/>
            <a:chOff x="359625" y="4592001"/>
            <a:chExt cx="923074" cy="1312659"/>
          </a:xfrm>
        </p:grpSpPr>
        <p:sp>
          <p:nvSpPr>
            <p:cNvPr id="78" name="Rounded Rectangle 77">
              <a:extLst>
                <a:ext uri="{FF2B5EF4-FFF2-40B4-BE49-F238E27FC236}">
                  <a16:creationId xmlns:a16="http://schemas.microsoft.com/office/drawing/2014/main" id="{BEABA3D3-32A4-1695-EF46-3F394B8F4EAB}"/>
                </a:ext>
              </a:extLst>
            </p:cNvPr>
            <p:cNvSpPr/>
            <p:nvPr/>
          </p:nvSpPr>
          <p:spPr>
            <a:xfrm rot="10800000">
              <a:off x="359625" y="5345183"/>
              <a:ext cx="923074" cy="559477"/>
            </a:xfrm>
            <a:prstGeom prst="roundRect">
              <a:avLst/>
            </a:prstGeom>
            <a:noFill/>
            <a:ln w="25400">
              <a:solidFill>
                <a:schemeClr val="accent5">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9" name="Straight Connector 78">
              <a:extLst>
                <a:ext uri="{FF2B5EF4-FFF2-40B4-BE49-F238E27FC236}">
                  <a16:creationId xmlns:a16="http://schemas.microsoft.com/office/drawing/2014/main" id="{5750368E-8594-789E-1114-5D6883892073}"/>
                </a:ext>
              </a:extLst>
            </p:cNvPr>
            <p:cNvCxnSpPr>
              <a:cxnSpLocks/>
              <a:stCxn id="78" idx="2"/>
            </p:cNvCxnSpPr>
            <p:nvPr/>
          </p:nvCxnSpPr>
          <p:spPr>
            <a:xfrm flipV="1">
              <a:off x="821162" y="4592001"/>
              <a:ext cx="10067" cy="753182"/>
            </a:xfrm>
            <a:prstGeom prst="line">
              <a:avLst/>
            </a:prstGeom>
            <a:ln w="25400">
              <a:solidFill>
                <a:schemeClr val="accent5">
                  <a:lumMod val="75000"/>
                </a:schemeClr>
              </a:solidFill>
            </a:ln>
          </p:spPr>
          <p:style>
            <a:lnRef idx="2">
              <a:schemeClr val="accent1"/>
            </a:lnRef>
            <a:fillRef idx="0">
              <a:schemeClr val="accent1"/>
            </a:fillRef>
            <a:effectRef idx="1">
              <a:schemeClr val="accent1"/>
            </a:effectRef>
            <a:fontRef idx="minor">
              <a:schemeClr val="tx1"/>
            </a:fontRef>
          </p:style>
        </p:cxnSp>
      </p:grpSp>
      <p:grpSp>
        <p:nvGrpSpPr>
          <p:cNvPr id="80" name="Group 79">
            <a:extLst>
              <a:ext uri="{FF2B5EF4-FFF2-40B4-BE49-F238E27FC236}">
                <a16:creationId xmlns:a16="http://schemas.microsoft.com/office/drawing/2014/main" id="{8BFD8B23-08D5-237C-ECC2-074120DF13D0}"/>
              </a:ext>
            </a:extLst>
          </p:cNvPr>
          <p:cNvGrpSpPr/>
          <p:nvPr/>
        </p:nvGrpSpPr>
        <p:grpSpPr>
          <a:xfrm>
            <a:off x="4306682" y="4628465"/>
            <a:ext cx="923074" cy="1312659"/>
            <a:chOff x="359625" y="4592001"/>
            <a:chExt cx="923074" cy="1312659"/>
          </a:xfrm>
        </p:grpSpPr>
        <p:sp>
          <p:nvSpPr>
            <p:cNvPr id="81" name="Rounded Rectangle 80">
              <a:extLst>
                <a:ext uri="{FF2B5EF4-FFF2-40B4-BE49-F238E27FC236}">
                  <a16:creationId xmlns:a16="http://schemas.microsoft.com/office/drawing/2014/main" id="{2EB64CFE-5866-835A-4C26-9A8F4706159D}"/>
                </a:ext>
              </a:extLst>
            </p:cNvPr>
            <p:cNvSpPr/>
            <p:nvPr/>
          </p:nvSpPr>
          <p:spPr>
            <a:xfrm rot="10800000">
              <a:off x="359625" y="5345183"/>
              <a:ext cx="923074" cy="559477"/>
            </a:xfrm>
            <a:prstGeom prst="roundRect">
              <a:avLst/>
            </a:prstGeom>
            <a:noFill/>
            <a:ln w="25400">
              <a:solidFill>
                <a:schemeClr val="accent5">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2" name="Straight Connector 81">
              <a:extLst>
                <a:ext uri="{FF2B5EF4-FFF2-40B4-BE49-F238E27FC236}">
                  <a16:creationId xmlns:a16="http://schemas.microsoft.com/office/drawing/2014/main" id="{9AE48E09-AB0B-F9F4-ACE4-401A6A94221D}"/>
                </a:ext>
              </a:extLst>
            </p:cNvPr>
            <p:cNvCxnSpPr>
              <a:cxnSpLocks/>
              <a:stCxn id="81" idx="2"/>
            </p:cNvCxnSpPr>
            <p:nvPr/>
          </p:nvCxnSpPr>
          <p:spPr>
            <a:xfrm flipV="1">
              <a:off x="821162" y="4592001"/>
              <a:ext cx="10067" cy="753182"/>
            </a:xfrm>
            <a:prstGeom prst="line">
              <a:avLst/>
            </a:prstGeom>
            <a:ln w="25400">
              <a:solidFill>
                <a:schemeClr val="accent5">
                  <a:lumMod val="75000"/>
                </a:schemeClr>
              </a:solidFill>
            </a:ln>
          </p:spPr>
          <p:style>
            <a:lnRef idx="2">
              <a:schemeClr val="accent1"/>
            </a:lnRef>
            <a:fillRef idx="0">
              <a:schemeClr val="accent1"/>
            </a:fillRef>
            <a:effectRef idx="1">
              <a:schemeClr val="accent1"/>
            </a:effectRef>
            <a:fontRef idx="minor">
              <a:schemeClr val="tx1"/>
            </a:fontRef>
          </p:style>
        </p:cxnSp>
      </p:grpSp>
      <p:grpSp>
        <p:nvGrpSpPr>
          <p:cNvPr id="83" name="Group 82">
            <a:extLst>
              <a:ext uri="{FF2B5EF4-FFF2-40B4-BE49-F238E27FC236}">
                <a16:creationId xmlns:a16="http://schemas.microsoft.com/office/drawing/2014/main" id="{09B9A224-E234-DCE2-135E-523E654E32B5}"/>
              </a:ext>
            </a:extLst>
          </p:cNvPr>
          <p:cNvGrpSpPr/>
          <p:nvPr/>
        </p:nvGrpSpPr>
        <p:grpSpPr>
          <a:xfrm>
            <a:off x="7375578" y="4592001"/>
            <a:ext cx="923074" cy="1312659"/>
            <a:chOff x="359625" y="4592001"/>
            <a:chExt cx="923074" cy="1312659"/>
          </a:xfrm>
        </p:grpSpPr>
        <p:sp>
          <p:nvSpPr>
            <p:cNvPr id="84" name="Rounded Rectangle 83">
              <a:extLst>
                <a:ext uri="{FF2B5EF4-FFF2-40B4-BE49-F238E27FC236}">
                  <a16:creationId xmlns:a16="http://schemas.microsoft.com/office/drawing/2014/main" id="{13F342E0-9183-DE56-7CAF-8C2FCEBAFF63}"/>
                </a:ext>
              </a:extLst>
            </p:cNvPr>
            <p:cNvSpPr/>
            <p:nvPr/>
          </p:nvSpPr>
          <p:spPr>
            <a:xfrm rot="10800000">
              <a:off x="359625" y="5345183"/>
              <a:ext cx="923074" cy="559477"/>
            </a:xfrm>
            <a:prstGeom prst="roundRect">
              <a:avLst/>
            </a:prstGeom>
            <a:noFill/>
            <a:ln w="25400">
              <a:solidFill>
                <a:schemeClr val="accent5">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5" name="Straight Connector 84">
              <a:extLst>
                <a:ext uri="{FF2B5EF4-FFF2-40B4-BE49-F238E27FC236}">
                  <a16:creationId xmlns:a16="http://schemas.microsoft.com/office/drawing/2014/main" id="{F802FEAE-3E97-8E36-CF7E-11DA95F608A9}"/>
                </a:ext>
              </a:extLst>
            </p:cNvPr>
            <p:cNvCxnSpPr>
              <a:cxnSpLocks/>
              <a:stCxn id="84" idx="2"/>
            </p:cNvCxnSpPr>
            <p:nvPr/>
          </p:nvCxnSpPr>
          <p:spPr>
            <a:xfrm flipV="1">
              <a:off x="821162" y="4592001"/>
              <a:ext cx="10067" cy="753182"/>
            </a:xfrm>
            <a:prstGeom prst="line">
              <a:avLst/>
            </a:prstGeom>
            <a:ln w="25400">
              <a:solidFill>
                <a:schemeClr val="accent5">
                  <a:lumMod val="75000"/>
                </a:schemeClr>
              </a:solidFill>
            </a:ln>
          </p:spPr>
          <p:style>
            <a:lnRef idx="2">
              <a:schemeClr val="accent1"/>
            </a:lnRef>
            <a:fillRef idx="0">
              <a:schemeClr val="accent1"/>
            </a:fillRef>
            <a:effectRef idx="1">
              <a:schemeClr val="accent1"/>
            </a:effectRef>
            <a:fontRef idx="minor">
              <a:schemeClr val="tx1"/>
            </a:fontRef>
          </p:style>
        </p:cxnSp>
      </p:grpSp>
      <p:grpSp>
        <p:nvGrpSpPr>
          <p:cNvPr id="86" name="Group 85">
            <a:extLst>
              <a:ext uri="{FF2B5EF4-FFF2-40B4-BE49-F238E27FC236}">
                <a16:creationId xmlns:a16="http://schemas.microsoft.com/office/drawing/2014/main" id="{A562EFC9-DB9D-F3DC-4495-007EDE894E76}"/>
              </a:ext>
            </a:extLst>
          </p:cNvPr>
          <p:cNvGrpSpPr/>
          <p:nvPr/>
        </p:nvGrpSpPr>
        <p:grpSpPr>
          <a:xfrm>
            <a:off x="8438364" y="4604701"/>
            <a:ext cx="923074" cy="1312659"/>
            <a:chOff x="359625" y="4592001"/>
            <a:chExt cx="923074" cy="1312659"/>
          </a:xfrm>
        </p:grpSpPr>
        <p:sp>
          <p:nvSpPr>
            <p:cNvPr id="87" name="Rounded Rectangle 86">
              <a:extLst>
                <a:ext uri="{FF2B5EF4-FFF2-40B4-BE49-F238E27FC236}">
                  <a16:creationId xmlns:a16="http://schemas.microsoft.com/office/drawing/2014/main" id="{0AB0FC25-AE6A-9E0E-07BD-B091A354F749}"/>
                </a:ext>
              </a:extLst>
            </p:cNvPr>
            <p:cNvSpPr/>
            <p:nvPr/>
          </p:nvSpPr>
          <p:spPr>
            <a:xfrm rot="10800000">
              <a:off x="359625" y="5345183"/>
              <a:ext cx="923074" cy="559477"/>
            </a:xfrm>
            <a:prstGeom prst="roundRect">
              <a:avLst/>
            </a:prstGeom>
            <a:noFill/>
            <a:ln w="25400">
              <a:solidFill>
                <a:schemeClr val="accent5">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8" name="Straight Connector 87">
              <a:extLst>
                <a:ext uri="{FF2B5EF4-FFF2-40B4-BE49-F238E27FC236}">
                  <a16:creationId xmlns:a16="http://schemas.microsoft.com/office/drawing/2014/main" id="{3761362E-C246-5F1D-3560-DA052C8F8D61}"/>
                </a:ext>
              </a:extLst>
            </p:cNvPr>
            <p:cNvCxnSpPr>
              <a:cxnSpLocks/>
              <a:stCxn id="87" idx="2"/>
            </p:cNvCxnSpPr>
            <p:nvPr/>
          </p:nvCxnSpPr>
          <p:spPr>
            <a:xfrm flipV="1">
              <a:off x="821162" y="4592001"/>
              <a:ext cx="10067" cy="753182"/>
            </a:xfrm>
            <a:prstGeom prst="line">
              <a:avLst/>
            </a:prstGeom>
            <a:ln w="25400">
              <a:solidFill>
                <a:schemeClr val="accent5">
                  <a:lumMod val="75000"/>
                </a:schemeClr>
              </a:solidFill>
            </a:ln>
          </p:spPr>
          <p:style>
            <a:lnRef idx="2">
              <a:schemeClr val="accent1"/>
            </a:lnRef>
            <a:fillRef idx="0">
              <a:schemeClr val="accent1"/>
            </a:fillRef>
            <a:effectRef idx="1">
              <a:schemeClr val="accent1"/>
            </a:effectRef>
            <a:fontRef idx="minor">
              <a:schemeClr val="tx1"/>
            </a:fontRef>
          </p:style>
        </p:cxnSp>
      </p:grpSp>
      <p:grpSp>
        <p:nvGrpSpPr>
          <p:cNvPr id="89" name="Group 88">
            <a:extLst>
              <a:ext uri="{FF2B5EF4-FFF2-40B4-BE49-F238E27FC236}">
                <a16:creationId xmlns:a16="http://schemas.microsoft.com/office/drawing/2014/main" id="{1197A704-281E-D504-11CF-230B23F9ED51}"/>
              </a:ext>
            </a:extLst>
          </p:cNvPr>
          <p:cNvGrpSpPr/>
          <p:nvPr/>
        </p:nvGrpSpPr>
        <p:grpSpPr>
          <a:xfrm>
            <a:off x="5647713" y="4582617"/>
            <a:ext cx="1539591" cy="2097579"/>
            <a:chOff x="359625" y="4592001"/>
            <a:chExt cx="923074" cy="1312659"/>
          </a:xfrm>
        </p:grpSpPr>
        <p:sp>
          <p:nvSpPr>
            <p:cNvPr id="90" name="Rounded Rectangle 89">
              <a:extLst>
                <a:ext uri="{FF2B5EF4-FFF2-40B4-BE49-F238E27FC236}">
                  <a16:creationId xmlns:a16="http://schemas.microsoft.com/office/drawing/2014/main" id="{464C371F-D68B-8A9D-9098-2C67A78A1D4B}"/>
                </a:ext>
              </a:extLst>
            </p:cNvPr>
            <p:cNvSpPr/>
            <p:nvPr/>
          </p:nvSpPr>
          <p:spPr>
            <a:xfrm rot="10800000">
              <a:off x="359625" y="5345183"/>
              <a:ext cx="923074" cy="559477"/>
            </a:xfrm>
            <a:prstGeom prst="roundRect">
              <a:avLst/>
            </a:prstGeom>
            <a:noFill/>
            <a:ln w="25400">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1" name="Straight Connector 90">
              <a:extLst>
                <a:ext uri="{FF2B5EF4-FFF2-40B4-BE49-F238E27FC236}">
                  <a16:creationId xmlns:a16="http://schemas.microsoft.com/office/drawing/2014/main" id="{6B48FEDF-40CA-6CD6-7CE7-4401779C13B9}"/>
                </a:ext>
              </a:extLst>
            </p:cNvPr>
            <p:cNvCxnSpPr>
              <a:cxnSpLocks/>
              <a:stCxn id="90" idx="2"/>
            </p:cNvCxnSpPr>
            <p:nvPr/>
          </p:nvCxnSpPr>
          <p:spPr>
            <a:xfrm flipV="1">
              <a:off x="821162" y="4592001"/>
              <a:ext cx="10067" cy="753182"/>
            </a:xfrm>
            <a:prstGeom prst="line">
              <a:avLst/>
            </a:prstGeom>
            <a:ln w="25400">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grpSp>
      <p:sp>
        <p:nvSpPr>
          <p:cNvPr id="92" name="TextBox 91">
            <a:extLst>
              <a:ext uri="{FF2B5EF4-FFF2-40B4-BE49-F238E27FC236}">
                <a16:creationId xmlns:a16="http://schemas.microsoft.com/office/drawing/2014/main" id="{7734D5D7-B88D-0174-8289-1522F2102610}"/>
              </a:ext>
            </a:extLst>
          </p:cNvPr>
          <p:cNvSpPr txBox="1"/>
          <p:nvPr/>
        </p:nvSpPr>
        <p:spPr>
          <a:xfrm>
            <a:off x="3461857" y="4271070"/>
            <a:ext cx="678391" cy="369332"/>
          </a:xfrm>
          <a:prstGeom prst="rect">
            <a:avLst/>
          </a:prstGeom>
          <a:noFill/>
        </p:spPr>
        <p:txBody>
          <a:bodyPr wrap="none" rtlCol="0">
            <a:spAutoFit/>
          </a:bodyPr>
          <a:lstStyle/>
          <a:p>
            <a:r>
              <a:rPr lang="en-US" dirty="0">
                <a:solidFill>
                  <a:schemeClr val="bg1"/>
                </a:solidFill>
              </a:rPr>
              <a:t>2009</a:t>
            </a:r>
          </a:p>
        </p:txBody>
      </p:sp>
      <p:sp>
        <p:nvSpPr>
          <p:cNvPr id="93" name="TextBox 92">
            <a:extLst>
              <a:ext uri="{FF2B5EF4-FFF2-40B4-BE49-F238E27FC236}">
                <a16:creationId xmlns:a16="http://schemas.microsoft.com/office/drawing/2014/main" id="{A8FFBD28-EF4C-5ED8-6977-DF4EA48082E6}"/>
              </a:ext>
            </a:extLst>
          </p:cNvPr>
          <p:cNvSpPr txBox="1"/>
          <p:nvPr/>
        </p:nvSpPr>
        <p:spPr>
          <a:xfrm>
            <a:off x="967293" y="4262785"/>
            <a:ext cx="678391" cy="369332"/>
          </a:xfrm>
          <a:prstGeom prst="rect">
            <a:avLst/>
          </a:prstGeom>
          <a:noFill/>
        </p:spPr>
        <p:txBody>
          <a:bodyPr wrap="none" rtlCol="0">
            <a:spAutoFit/>
          </a:bodyPr>
          <a:lstStyle/>
          <a:p>
            <a:r>
              <a:rPr lang="en-US" dirty="0">
                <a:solidFill>
                  <a:schemeClr val="bg1"/>
                </a:solidFill>
              </a:rPr>
              <a:t>2001</a:t>
            </a:r>
          </a:p>
        </p:txBody>
      </p:sp>
      <p:sp>
        <p:nvSpPr>
          <p:cNvPr id="94" name="TextBox 93">
            <a:extLst>
              <a:ext uri="{FF2B5EF4-FFF2-40B4-BE49-F238E27FC236}">
                <a16:creationId xmlns:a16="http://schemas.microsoft.com/office/drawing/2014/main" id="{61408CA3-3A04-2A7B-D714-BA153E0A587D}"/>
              </a:ext>
            </a:extLst>
          </p:cNvPr>
          <p:cNvSpPr txBox="1"/>
          <p:nvPr/>
        </p:nvSpPr>
        <p:spPr>
          <a:xfrm>
            <a:off x="4429022" y="4257070"/>
            <a:ext cx="678391" cy="369332"/>
          </a:xfrm>
          <a:prstGeom prst="rect">
            <a:avLst/>
          </a:prstGeom>
          <a:noFill/>
        </p:spPr>
        <p:txBody>
          <a:bodyPr wrap="none" rtlCol="0">
            <a:spAutoFit/>
          </a:bodyPr>
          <a:lstStyle/>
          <a:p>
            <a:r>
              <a:rPr lang="en-US" dirty="0">
                <a:solidFill>
                  <a:schemeClr val="bg1"/>
                </a:solidFill>
              </a:rPr>
              <a:t>2013</a:t>
            </a:r>
          </a:p>
        </p:txBody>
      </p:sp>
      <p:sp>
        <p:nvSpPr>
          <p:cNvPr id="95" name="TextBox 94">
            <a:extLst>
              <a:ext uri="{FF2B5EF4-FFF2-40B4-BE49-F238E27FC236}">
                <a16:creationId xmlns:a16="http://schemas.microsoft.com/office/drawing/2014/main" id="{0556B19A-9A1E-6BEA-D3F1-A53049337A90}"/>
              </a:ext>
            </a:extLst>
          </p:cNvPr>
          <p:cNvSpPr txBox="1"/>
          <p:nvPr/>
        </p:nvSpPr>
        <p:spPr>
          <a:xfrm>
            <a:off x="6076764" y="4245828"/>
            <a:ext cx="678391" cy="369332"/>
          </a:xfrm>
          <a:prstGeom prst="rect">
            <a:avLst/>
          </a:prstGeom>
          <a:noFill/>
        </p:spPr>
        <p:txBody>
          <a:bodyPr wrap="none" rtlCol="0">
            <a:spAutoFit/>
          </a:bodyPr>
          <a:lstStyle/>
          <a:p>
            <a:r>
              <a:rPr lang="en-US" dirty="0">
                <a:solidFill>
                  <a:schemeClr val="bg1"/>
                </a:solidFill>
              </a:rPr>
              <a:t>2015</a:t>
            </a:r>
          </a:p>
        </p:txBody>
      </p:sp>
      <p:sp>
        <p:nvSpPr>
          <p:cNvPr id="96" name="TextBox 95">
            <a:extLst>
              <a:ext uri="{FF2B5EF4-FFF2-40B4-BE49-F238E27FC236}">
                <a16:creationId xmlns:a16="http://schemas.microsoft.com/office/drawing/2014/main" id="{B9740F47-65EC-4559-B452-6473C2C9B5FF}"/>
              </a:ext>
            </a:extLst>
          </p:cNvPr>
          <p:cNvSpPr txBox="1"/>
          <p:nvPr/>
        </p:nvSpPr>
        <p:spPr>
          <a:xfrm>
            <a:off x="7497918" y="4245828"/>
            <a:ext cx="678391" cy="369332"/>
          </a:xfrm>
          <a:prstGeom prst="rect">
            <a:avLst/>
          </a:prstGeom>
          <a:noFill/>
        </p:spPr>
        <p:txBody>
          <a:bodyPr wrap="none" rtlCol="0">
            <a:spAutoFit/>
          </a:bodyPr>
          <a:lstStyle/>
          <a:p>
            <a:r>
              <a:rPr lang="en-US" dirty="0">
                <a:solidFill>
                  <a:schemeClr val="bg1"/>
                </a:solidFill>
              </a:rPr>
              <a:t>2018</a:t>
            </a:r>
          </a:p>
        </p:txBody>
      </p:sp>
      <p:sp>
        <p:nvSpPr>
          <p:cNvPr id="97" name="TextBox 96">
            <a:extLst>
              <a:ext uri="{FF2B5EF4-FFF2-40B4-BE49-F238E27FC236}">
                <a16:creationId xmlns:a16="http://schemas.microsoft.com/office/drawing/2014/main" id="{AF56B430-8F92-A42D-F0C9-2079A8E5ED3E}"/>
              </a:ext>
            </a:extLst>
          </p:cNvPr>
          <p:cNvSpPr txBox="1"/>
          <p:nvPr/>
        </p:nvSpPr>
        <p:spPr>
          <a:xfrm>
            <a:off x="8528254" y="4222669"/>
            <a:ext cx="678391" cy="369332"/>
          </a:xfrm>
          <a:prstGeom prst="rect">
            <a:avLst/>
          </a:prstGeom>
          <a:noFill/>
        </p:spPr>
        <p:txBody>
          <a:bodyPr wrap="none" rtlCol="0">
            <a:spAutoFit/>
          </a:bodyPr>
          <a:lstStyle/>
          <a:p>
            <a:r>
              <a:rPr lang="en-US" dirty="0">
                <a:solidFill>
                  <a:schemeClr val="bg1"/>
                </a:solidFill>
              </a:rPr>
              <a:t>2024</a:t>
            </a:r>
          </a:p>
        </p:txBody>
      </p:sp>
    </p:spTree>
    <p:extLst>
      <p:ext uri="{BB962C8B-B14F-4D97-AF65-F5344CB8AC3E}">
        <p14:creationId xmlns:p14="http://schemas.microsoft.com/office/powerpoint/2010/main" val="4205596450"/>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0663AF-516D-9BBB-4294-22F3D1E60281}"/>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00199BA5-EDF7-97EB-BF1A-A5B12069813E}"/>
              </a:ext>
            </a:extLst>
          </p:cNvPr>
          <p:cNvPicPr>
            <a:picLocks noChangeAspect="1"/>
          </p:cNvPicPr>
          <p:nvPr/>
        </p:nvPicPr>
        <p:blipFill>
          <a:blip r:embed="rId2"/>
          <a:stretch>
            <a:fillRect/>
          </a:stretch>
        </p:blipFill>
        <p:spPr>
          <a:xfrm>
            <a:off x="0" y="0"/>
            <a:ext cx="12192000" cy="6858000"/>
          </a:xfrm>
          <a:prstGeom prst="rect">
            <a:avLst/>
          </a:prstGeom>
        </p:spPr>
      </p:pic>
      <p:sp>
        <p:nvSpPr>
          <p:cNvPr id="4" name="Title 3">
            <a:extLst>
              <a:ext uri="{FF2B5EF4-FFF2-40B4-BE49-F238E27FC236}">
                <a16:creationId xmlns:a16="http://schemas.microsoft.com/office/drawing/2014/main" id="{86668BD3-35CA-E02E-50E5-C49E5207DDD2}"/>
              </a:ext>
            </a:extLst>
          </p:cNvPr>
          <p:cNvSpPr>
            <a:spLocks noGrp="1"/>
          </p:cNvSpPr>
          <p:nvPr>
            <p:ph type="title"/>
          </p:nvPr>
        </p:nvSpPr>
        <p:spPr/>
        <p:txBody>
          <a:bodyPr/>
          <a:lstStyle/>
          <a:p>
            <a:r>
              <a:rPr lang="en-US" b="1" dirty="0"/>
              <a:t>Clinical Manifestations of NPHP</a:t>
            </a:r>
          </a:p>
        </p:txBody>
      </p:sp>
      <p:sp>
        <p:nvSpPr>
          <p:cNvPr id="5" name="Content Placeholder 4">
            <a:extLst>
              <a:ext uri="{FF2B5EF4-FFF2-40B4-BE49-F238E27FC236}">
                <a16:creationId xmlns:a16="http://schemas.microsoft.com/office/drawing/2014/main" id="{C3D24294-7491-C761-3534-F521C8E94E41}"/>
              </a:ext>
            </a:extLst>
          </p:cNvPr>
          <p:cNvSpPr>
            <a:spLocks noGrp="1"/>
          </p:cNvSpPr>
          <p:nvPr>
            <p:ph idx="1"/>
          </p:nvPr>
        </p:nvSpPr>
        <p:spPr/>
        <p:txBody>
          <a:bodyPr>
            <a:normAutofit fontScale="77500" lnSpcReduction="20000"/>
          </a:bodyPr>
          <a:lstStyle/>
          <a:p>
            <a:r>
              <a:rPr lang="en-US" dirty="0"/>
              <a:t>Polyuria, polydipsia requiring fluid intake at night, secondary enuresis, anemia, growth retardation</a:t>
            </a:r>
          </a:p>
          <a:p>
            <a:r>
              <a:rPr lang="en-US" dirty="0"/>
              <a:t>Extrarenal manifestations reflecting a ciliopathy syndrome occur in 10% to 20% of cases and include retinal defects (retinitis pigmentosa, ocular apraxia, nystagmus, coloboma), liver fibrosis, cardiac malformation, situs inversus, bronchiectasis, ulcerative colitis, skeletal abnormalities (polydactyly), and neurologic abnormalities (encephalocele, vermis aplasia, hypopituitarism).</a:t>
            </a:r>
          </a:p>
          <a:p>
            <a:r>
              <a:rPr lang="en-US" dirty="0"/>
              <a:t>ESKD by the third decade of life, but may range from the first few years to the fifth decade of life depending on the affected gene.</a:t>
            </a:r>
          </a:p>
          <a:p>
            <a:r>
              <a:rPr lang="en-US" dirty="0"/>
              <a:t>Ultrasound findings are similar to those seen in ADTKD: Kidneys are small to normal size with increased echogenicity and loss of corticomedullary differentiation. Corticomedullary or medullary cysts may be present. Thin-section CT may identify corticomedullary junction cysts.</a:t>
            </a:r>
          </a:p>
          <a:p>
            <a:r>
              <a:rPr lang="en-US" dirty="0" err="1"/>
              <a:t>Histolopathology</a:t>
            </a:r>
            <a:r>
              <a:rPr lang="en-US" dirty="0"/>
              <a:t>: tubular atrophy, interstitial fibrosis, and corticomedullary microcystic dilation of renal tubules</a:t>
            </a:r>
          </a:p>
        </p:txBody>
      </p:sp>
    </p:spTree>
    <p:extLst>
      <p:ext uri="{BB962C8B-B14F-4D97-AF65-F5344CB8AC3E}">
        <p14:creationId xmlns:p14="http://schemas.microsoft.com/office/powerpoint/2010/main" val="3136477557"/>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48A80B-CFC6-46D3-DBF4-C599A5CA5AD5}"/>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6F302461-0F45-3046-A4F9-22755191205C}"/>
              </a:ext>
            </a:extLst>
          </p:cNvPr>
          <p:cNvPicPr>
            <a:picLocks noChangeAspect="1"/>
          </p:cNvPicPr>
          <p:nvPr/>
        </p:nvPicPr>
        <p:blipFill>
          <a:blip r:embed="rId2"/>
          <a:stretch>
            <a:fillRect/>
          </a:stretch>
        </p:blipFill>
        <p:spPr>
          <a:xfrm>
            <a:off x="0" y="0"/>
            <a:ext cx="12192000" cy="6858000"/>
          </a:xfrm>
          <a:prstGeom prst="rect">
            <a:avLst/>
          </a:prstGeom>
        </p:spPr>
      </p:pic>
      <p:sp>
        <p:nvSpPr>
          <p:cNvPr id="4" name="Title 3">
            <a:extLst>
              <a:ext uri="{FF2B5EF4-FFF2-40B4-BE49-F238E27FC236}">
                <a16:creationId xmlns:a16="http://schemas.microsoft.com/office/drawing/2014/main" id="{6E9B6869-DF6E-35FF-BC76-CCBC775688BE}"/>
              </a:ext>
            </a:extLst>
          </p:cNvPr>
          <p:cNvSpPr>
            <a:spLocks noGrp="1"/>
          </p:cNvSpPr>
          <p:nvPr>
            <p:ph type="title"/>
          </p:nvPr>
        </p:nvSpPr>
        <p:spPr/>
        <p:txBody>
          <a:bodyPr/>
          <a:lstStyle/>
          <a:p>
            <a:r>
              <a:rPr lang="en-US" b="1" dirty="0"/>
              <a:t>Management of ADTKD and NPHP</a:t>
            </a:r>
          </a:p>
        </p:txBody>
      </p:sp>
      <p:sp>
        <p:nvSpPr>
          <p:cNvPr id="5" name="Content Placeholder 4">
            <a:extLst>
              <a:ext uri="{FF2B5EF4-FFF2-40B4-BE49-F238E27FC236}">
                <a16:creationId xmlns:a16="http://schemas.microsoft.com/office/drawing/2014/main" id="{037418C9-52A6-F904-EDBD-D3322DFC678F}"/>
              </a:ext>
            </a:extLst>
          </p:cNvPr>
          <p:cNvSpPr>
            <a:spLocks noGrp="1"/>
          </p:cNvSpPr>
          <p:nvPr>
            <p:ph idx="1"/>
          </p:nvPr>
        </p:nvSpPr>
        <p:spPr/>
        <p:txBody>
          <a:bodyPr>
            <a:normAutofit fontScale="92500"/>
          </a:bodyPr>
          <a:lstStyle/>
          <a:p>
            <a:r>
              <a:rPr lang="en-US" dirty="0"/>
              <a:t>No specific treatment</a:t>
            </a:r>
          </a:p>
          <a:p>
            <a:pPr lvl="1"/>
            <a:r>
              <a:rPr lang="en-US" dirty="0"/>
              <a:t>Follow guidelines established for the management of CKD.</a:t>
            </a:r>
          </a:p>
          <a:p>
            <a:r>
              <a:rPr lang="en-US" dirty="0"/>
              <a:t>Consider losartan and/or xanthine oxidase inhibitors in patients with gout.</a:t>
            </a:r>
          </a:p>
          <a:p>
            <a:r>
              <a:rPr lang="en-US" dirty="0"/>
              <a:t>Use diuretics with caution, given potential for volume depletion and hyperuricemia.</a:t>
            </a:r>
          </a:p>
          <a:p>
            <a:r>
              <a:rPr lang="en-US" dirty="0"/>
              <a:t>Low-salt diet is not recommended, given concerns for potential volume depletion.</a:t>
            </a:r>
          </a:p>
          <a:p>
            <a:r>
              <a:rPr lang="en-US" dirty="0"/>
              <a:t>Anemia and hypotension/hyperkalemia may be treated with erythropoiesis-stimulating agents and fludrocortisone, respectively.</a:t>
            </a:r>
          </a:p>
        </p:txBody>
      </p:sp>
    </p:spTree>
    <p:extLst>
      <p:ext uri="{BB962C8B-B14F-4D97-AF65-F5344CB8AC3E}">
        <p14:creationId xmlns:p14="http://schemas.microsoft.com/office/powerpoint/2010/main" val="3987629179"/>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ADB0807-B2CF-3ED5-08DA-91E8570767F0}"/>
              </a:ext>
            </a:extLst>
          </p:cNvPr>
          <p:cNvPicPr>
            <a:picLocks noChangeAspect="1"/>
          </p:cNvPicPr>
          <p:nvPr/>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60D11E87-9F76-BC8B-9CA9-D26A0BEDD463}"/>
              </a:ext>
            </a:extLst>
          </p:cNvPr>
          <p:cNvSpPr>
            <a:spLocks noGrp="1"/>
          </p:cNvSpPr>
          <p:nvPr>
            <p:ph type="title"/>
          </p:nvPr>
        </p:nvSpPr>
        <p:spPr/>
        <p:txBody>
          <a:bodyPr/>
          <a:lstStyle/>
          <a:p>
            <a:r>
              <a:rPr lang="en-US" b="1" dirty="0"/>
              <a:t>Tubulointerstitial Cystic Diseases</a:t>
            </a:r>
          </a:p>
        </p:txBody>
      </p:sp>
      <p:sp>
        <p:nvSpPr>
          <p:cNvPr id="3" name="Text Placeholder 2">
            <a:extLst>
              <a:ext uri="{FF2B5EF4-FFF2-40B4-BE49-F238E27FC236}">
                <a16:creationId xmlns:a16="http://schemas.microsoft.com/office/drawing/2014/main" id="{729360BE-A2A7-4900-D5CC-B517954D2A90}"/>
              </a:ext>
            </a:extLst>
          </p:cNvPr>
          <p:cNvSpPr>
            <a:spLocks noGrp="1"/>
          </p:cNvSpPr>
          <p:nvPr>
            <p:ph type="body" idx="1"/>
          </p:nvPr>
        </p:nvSpPr>
        <p:spPr>
          <a:xfrm>
            <a:off x="839788" y="1283616"/>
            <a:ext cx="5157787" cy="823912"/>
          </a:xfrm>
        </p:spPr>
        <p:txBody>
          <a:bodyPr>
            <a:normAutofit fontScale="92500"/>
          </a:bodyPr>
          <a:lstStyle/>
          <a:p>
            <a:pPr algn="ctr"/>
            <a:r>
              <a:rPr lang="en-US" dirty="0"/>
              <a:t>Nephronophthisis (NPHP)</a:t>
            </a:r>
          </a:p>
        </p:txBody>
      </p:sp>
      <p:sp>
        <p:nvSpPr>
          <p:cNvPr id="4" name="Content Placeholder 3">
            <a:extLst>
              <a:ext uri="{FF2B5EF4-FFF2-40B4-BE49-F238E27FC236}">
                <a16:creationId xmlns:a16="http://schemas.microsoft.com/office/drawing/2014/main" id="{737B1947-5413-E46B-FFE5-C290A657A19F}"/>
              </a:ext>
            </a:extLst>
          </p:cNvPr>
          <p:cNvSpPr>
            <a:spLocks noGrp="1"/>
          </p:cNvSpPr>
          <p:nvPr>
            <p:ph sz="half" idx="2"/>
          </p:nvPr>
        </p:nvSpPr>
        <p:spPr/>
        <p:txBody>
          <a:bodyPr>
            <a:normAutofit fontScale="47500" lnSpcReduction="20000"/>
          </a:bodyPr>
          <a:lstStyle/>
          <a:p>
            <a:r>
              <a:rPr lang="en-US" sz="2700" dirty="0"/>
              <a:t>Epidemiology and Genetics</a:t>
            </a:r>
          </a:p>
          <a:p>
            <a:pPr lvl="1"/>
            <a:r>
              <a:rPr lang="en-US" sz="2700" dirty="0"/>
              <a:t>Autosomal Recessive</a:t>
            </a:r>
          </a:p>
          <a:p>
            <a:pPr lvl="1"/>
            <a:r>
              <a:rPr lang="en-US" sz="2700" dirty="0"/>
              <a:t>20+ genes identified</a:t>
            </a:r>
          </a:p>
          <a:p>
            <a:r>
              <a:rPr lang="en-US" sz="2700" dirty="0"/>
              <a:t>Presentations</a:t>
            </a:r>
          </a:p>
          <a:p>
            <a:pPr lvl="1"/>
            <a:r>
              <a:rPr lang="en-US" sz="2700" dirty="0"/>
              <a:t>progress to kidney failure within </a:t>
            </a:r>
            <a:r>
              <a:rPr lang="en-US" sz="2700" b="1" dirty="0"/>
              <a:t>first 3 decades </a:t>
            </a:r>
          </a:p>
          <a:p>
            <a:r>
              <a:rPr lang="en-US" sz="2700" dirty="0"/>
              <a:t>Renal Manifestations</a:t>
            </a:r>
          </a:p>
          <a:p>
            <a:pPr lvl="1"/>
            <a:r>
              <a:rPr lang="en-US" sz="2700" dirty="0"/>
              <a:t>interstitial fibrosis, tubular atrophy, TBM disruption, and corticomedullary cysts</a:t>
            </a:r>
          </a:p>
          <a:p>
            <a:pPr lvl="1"/>
            <a:r>
              <a:rPr lang="en-US" sz="2700" dirty="0"/>
              <a:t>Chronic tubular interstitial nephritis </a:t>
            </a:r>
          </a:p>
          <a:p>
            <a:pPr lvl="1"/>
            <a:r>
              <a:rPr lang="en-US" sz="2700" dirty="0"/>
              <a:t>Urinary concentrating defect  polyuria, secondary enuresis, nocturnal polydipsia</a:t>
            </a:r>
          </a:p>
          <a:p>
            <a:pPr lvl="1"/>
            <a:r>
              <a:rPr lang="en-US" sz="2700" dirty="0"/>
              <a:t>Kidney size is normal or reduced</a:t>
            </a:r>
          </a:p>
          <a:p>
            <a:r>
              <a:rPr lang="en-US" sz="2700" dirty="0"/>
              <a:t>Extra-Renal Manifestations:</a:t>
            </a:r>
          </a:p>
          <a:p>
            <a:pPr lvl="1"/>
            <a:r>
              <a:rPr lang="en-US" sz="2700" dirty="0"/>
              <a:t>Involvement, cysts have not been observed in other organs in contrast to ADPKD/ARPKD</a:t>
            </a:r>
          </a:p>
          <a:p>
            <a:endParaRPr lang="en-US" sz="2700" dirty="0"/>
          </a:p>
          <a:p>
            <a:endParaRPr lang="en-US" sz="2700" dirty="0"/>
          </a:p>
          <a:p>
            <a:endParaRPr lang="en-US" dirty="0"/>
          </a:p>
          <a:p>
            <a:endParaRPr lang="en-US" dirty="0"/>
          </a:p>
        </p:txBody>
      </p:sp>
      <p:sp>
        <p:nvSpPr>
          <p:cNvPr id="5" name="Text Placeholder 4">
            <a:extLst>
              <a:ext uri="{FF2B5EF4-FFF2-40B4-BE49-F238E27FC236}">
                <a16:creationId xmlns:a16="http://schemas.microsoft.com/office/drawing/2014/main" id="{71D9EE2C-1C3B-0763-B3FB-FCC1C3E44123}"/>
              </a:ext>
            </a:extLst>
          </p:cNvPr>
          <p:cNvSpPr>
            <a:spLocks noGrp="1"/>
          </p:cNvSpPr>
          <p:nvPr>
            <p:ph type="body" sz="quarter" idx="3"/>
          </p:nvPr>
        </p:nvSpPr>
        <p:spPr>
          <a:xfrm>
            <a:off x="6169024" y="1283616"/>
            <a:ext cx="5183188" cy="823912"/>
          </a:xfrm>
        </p:spPr>
        <p:txBody>
          <a:bodyPr>
            <a:normAutofit fontScale="92500"/>
          </a:bodyPr>
          <a:lstStyle/>
          <a:p>
            <a:pPr algn="ctr"/>
            <a:r>
              <a:rPr lang="en-US" dirty="0"/>
              <a:t>Autosomal Dominant Tubulointerstitial Kidney Disease (ADTKD)</a:t>
            </a:r>
          </a:p>
        </p:txBody>
      </p:sp>
      <p:sp>
        <p:nvSpPr>
          <p:cNvPr id="6" name="Content Placeholder 5">
            <a:extLst>
              <a:ext uri="{FF2B5EF4-FFF2-40B4-BE49-F238E27FC236}">
                <a16:creationId xmlns:a16="http://schemas.microsoft.com/office/drawing/2014/main" id="{BD02DD91-294D-BD23-9B3D-2EE062E7A33D}"/>
              </a:ext>
            </a:extLst>
          </p:cNvPr>
          <p:cNvSpPr>
            <a:spLocks noGrp="1"/>
          </p:cNvSpPr>
          <p:nvPr>
            <p:ph sz="quarter" idx="4"/>
          </p:nvPr>
        </p:nvSpPr>
        <p:spPr/>
        <p:txBody>
          <a:bodyPr>
            <a:normAutofit fontScale="47500" lnSpcReduction="20000"/>
          </a:bodyPr>
          <a:lstStyle/>
          <a:p>
            <a:r>
              <a:rPr lang="en-US" dirty="0"/>
              <a:t>Epidemiology and Genetics</a:t>
            </a:r>
          </a:p>
          <a:p>
            <a:pPr lvl="1"/>
            <a:r>
              <a:rPr lang="en-US" b="1" dirty="0"/>
              <a:t>Autosomal Dominant</a:t>
            </a:r>
          </a:p>
          <a:p>
            <a:pPr lvl="1"/>
            <a:r>
              <a:rPr lang="en-US" b="1" dirty="0"/>
              <a:t>MUC1 and UMOD </a:t>
            </a:r>
            <a:r>
              <a:rPr lang="en-US" dirty="0"/>
              <a:t>predominant genes</a:t>
            </a:r>
          </a:p>
          <a:p>
            <a:pPr lvl="1"/>
            <a:r>
              <a:rPr lang="en-US" dirty="0"/>
              <a:t>HNF1b – associated with diabetes</a:t>
            </a:r>
          </a:p>
          <a:p>
            <a:r>
              <a:rPr lang="en-US" dirty="0"/>
              <a:t>Previously known as </a:t>
            </a:r>
            <a:r>
              <a:rPr lang="en-US" b="1" dirty="0"/>
              <a:t>Medullary Cystic Kidney Disease (MCKD</a:t>
            </a:r>
            <a:r>
              <a:rPr lang="en-US" dirty="0"/>
              <a:t>)</a:t>
            </a:r>
          </a:p>
          <a:p>
            <a:r>
              <a:rPr lang="en-US" dirty="0"/>
              <a:t>Presentation</a:t>
            </a:r>
          </a:p>
          <a:p>
            <a:pPr lvl="1"/>
            <a:r>
              <a:rPr lang="en-US" b="1" dirty="0"/>
              <a:t>4-7</a:t>
            </a:r>
            <a:r>
              <a:rPr lang="en-US" b="1" baseline="30000" dirty="0"/>
              <a:t>th</a:t>
            </a:r>
            <a:r>
              <a:rPr lang="en-US" b="1" dirty="0"/>
              <a:t> decade</a:t>
            </a:r>
          </a:p>
          <a:p>
            <a:r>
              <a:rPr lang="en-US" dirty="0"/>
              <a:t>Renal Manifestations</a:t>
            </a:r>
          </a:p>
          <a:p>
            <a:pPr lvl="1"/>
            <a:r>
              <a:rPr lang="en-US" dirty="0"/>
              <a:t>Urinary concentrating defect  polyuria, secondary enuresis, nocturnal polydipsia</a:t>
            </a:r>
          </a:p>
          <a:p>
            <a:pPr lvl="1"/>
            <a:r>
              <a:rPr lang="en-US" b="1" dirty="0"/>
              <a:t>Chronic tubular interstitial nephritis </a:t>
            </a:r>
          </a:p>
          <a:p>
            <a:pPr lvl="1"/>
            <a:r>
              <a:rPr lang="en-US" dirty="0"/>
              <a:t>Urinary concentrating defect  polyuria, secondary enuresis, nocturnal polydipsia</a:t>
            </a:r>
          </a:p>
          <a:p>
            <a:pPr lvl="1"/>
            <a:r>
              <a:rPr lang="en-US" dirty="0"/>
              <a:t>Kidney size is normal or reduced</a:t>
            </a:r>
          </a:p>
          <a:p>
            <a:pPr lvl="1"/>
            <a:r>
              <a:rPr lang="en-US" dirty="0">
                <a:ea typeface="+mn-lt"/>
                <a:cs typeface="+mn-lt"/>
              </a:rPr>
              <a:t>Kidneys with </a:t>
            </a:r>
            <a:r>
              <a:rPr lang="en-US" b="1" dirty="0">
                <a:ea typeface="+mn-lt"/>
                <a:cs typeface="+mn-lt"/>
              </a:rPr>
              <a:t>medullary cysts </a:t>
            </a:r>
            <a:r>
              <a:rPr lang="en-US" dirty="0">
                <a:ea typeface="+mn-lt"/>
                <a:cs typeface="+mn-lt"/>
              </a:rPr>
              <a:t>that may not be visualized on ultrasound, kidneys may appear small on ultrasound</a:t>
            </a:r>
            <a:endParaRPr lang="en-US" dirty="0"/>
          </a:p>
          <a:p>
            <a:r>
              <a:rPr lang="en-US" b="1" dirty="0"/>
              <a:t>Extra-Renal Manifestations</a:t>
            </a:r>
          </a:p>
          <a:p>
            <a:pPr lvl="1"/>
            <a:r>
              <a:rPr lang="en-US" b="1" dirty="0"/>
              <a:t>Gout</a:t>
            </a:r>
          </a:p>
        </p:txBody>
      </p:sp>
    </p:spTree>
    <p:extLst>
      <p:ext uri="{BB962C8B-B14F-4D97-AF65-F5344CB8AC3E}">
        <p14:creationId xmlns:p14="http://schemas.microsoft.com/office/powerpoint/2010/main" val="914172450"/>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CC47CB-11F7-49AF-FDBE-6FBFB45F9149}"/>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9F88DECF-B4AC-56AB-6A0A-D86701CA5015}"/>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1489907526"/>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01DF59-15A4-DD16-7F84-DA2888D0126F}"/>
              </a:ext>
            </a:extLst>
          </p:cNvPr>
          <p:cNvSpPr>
            <a:spLocks noGrp="1"/>
          </p:cNvSpPr>
          <p:nvPr>
            <p:ph type="title"/>
          </p:nvPr>
        </p:nvSpPr>
        <p:spPr/>
        <p:txBody>
          <a:bodyPr/>
          <a:lstStyle/>
          <a:p>
            <a:r>
              <a:rPr lang="en-US" dirty="0"/>
              <a:t>Take Home</a:t>
            </a:r>
          </a:p>
        </p:txBody>
      </p:sp>
      <p:sp>
        <p:nvSpPr>
          <p:cNvPr id="3" name="Content Placeholder 2">
            <a:extLst>
              <a:ext uri="{FF2B5EF4-FFF2-40B4-BE49-F238E27FC236}">
                <a16:creationId xmlns:a16="http://schemas.microsoft.com/office/drawing/2014/main" id="{5FDCA4DC-075B-0CAF-7672-DA6F33465BAD}"/>
              </a:ext>
            </a:extLst>
          </p:cNvPr>
          <p:cNvSpPr>
            <a:spLocks noGrp="1"/>
          </p:cNvSpPr>
          <p:nvPr>
            <p:ph idx="1"/>
          </p:nvPr>
        </p:nvSpPr>
        <p:spPr/>
        <p:txBody>
          <a:bodyPr>
            <a:normAutofit fontScale="92500" lnSpcReduction="10000"/>
          </a:bodyPr>
          <a:lstStyle/>
          <a:p>
            <a:r>
              <a:rPr lang="en-US" dirty="0"/>
              <a:t>﻿﻿A specific presentation of ADTKD -&gt; probably underdiagnosed | genetic testing required</a:t>
            </a:r>
          </a:p>
          <a:p>
            <a:r>
              <a:rPr lang="en-US" dirty="0"/>
              <a:t>﻿﻿Mutations in UMOD are the most common form of ADTKD</a:t>
            </a:r>
          </a:p>
          <a:p>
            <a:r>
              <a:rPr lang="en-US" dirty="0"/>
              <a:t>﻿﻿A positive family history and early gout are associated with ADTKD-UMOD</a:t>
            </a:r>
          </a:p>
          <a:p>
            <a:r>
              <a:rPr lang="en-US" dirty="0"/>
              <a:t>﻿﻿Variability in disease progression: gender, mutation score + genetic modifiers ?</a:t>
            </a:r>
          </a:p>
          <a:p>
            <a:r>
              <a:rPr lang="en-US" dirty="0"/>
              <a:t>﻿﻿Clinical features &amp; urine uromodulin levels can help to discriminate between ADTKD-UMOD, ADTKD-MUC1 or other diagnoses (non-ADTKD)</a:t>
            </a:r>
          </a:p>
          <a:p>
            <a:r>
              <a:rPr lang="en-US" dirty="0"/>
              <a:t>﻿﻿No specific therapy available to date - Gain of toxic function</a:t>
            </a:r>
          </a:p>
          <a:p>
            <a:endParaRPr lang="en-US" dirty="0"/>
          </a:p>
        </p:txBody>
      </p:sp>
    </p:spTree>
    <p:extLst>
      <p:ext uri="{BB962C8B-B14F-4D97-AF65-F5344CB8AC3E}">
        <p14:creationId xmlns:p14="http://schemas.microsoft.com/office/powerpoint/2010/main" val="3572138657"/>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33BBF9-05BE-D259-E0F9-355D86782C5E}"/>
              </a:ext>
            </a:extLst>
          </p:cNvPr>
          <p:cNvSpPr>
            <a:spLocks noGrp="1"/>
          </p:cNvSpPr>
          <p:nvPr>
            <p:ph type="title"/>
          </p:nvPr>
        </p:nvSpPr>
        <p:spPr/>
        <p:txBody>
          <a:bodyPr/>
          <a:lstStyle/>
          <a:p>
            <a:r>
              <a:rPr lang="en-US" dirty="0"/>
              <a:t>Thank You</a:t>
            </a:r>
          </a:p>
        </p:txBody>
      </p:sp>
      <p:sp>
        <p:nvSpPr>
          <p:cNvPr id="3" name="Content Placeholder 2">
            <a:extLst>
              <a:ext uri="{FF2B5EF4-FFF2-40B4-BE49-F238E27FC236}">
                <a16:creationId xmlns:a16="http://schemas.microsoft.com/office/drawing/2014/main" id="{7396D3AD-3C29-F9BD-9E0A-2930885C60FB}"/>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3819344417"/>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CEDAA9-5AE9-28E9-0956-A4429AE70C05}"/>
              </a:ext>
            </a:extLst>
          </p:cNvPr>
          <p:cNvSpPr>
            <a:spLocks noGrp="1"/>
          </p:cNvSpPr>
          <p:nvPr>
            <p:ph type="title"/>
          </p:nvPr>
        </p:nvSpPr>
        <p:spPr/>
        <p:txBody>
          <a:bodyPr/>
          <a:lstStyle/>
          <a:p>
            <a:r>
              <a:rPr lang="en-US" dirty="0"/>
              <a:t>Resources</a:t>
            </a:r>
          </a:p>
        </p:txBody>
      </p:sp>
      <p:sp>
        <p:nvSpPr>
          <p:cNvPr id="3" name="Content Placeholder 2">
            <a:extLst>
              <a:ext uri="{FF2B5EF4-FFF2-40B4-BE49-F238E27FC236}">
                <a16:creationId xmlns:a16="http://schemas.microsoft.com/office/drawing/2014/main" id="{579CA7B7-E04C-6FDA-3173-90C30E59653A}"/>
              </a:ext>
            </a:extLst>
          </p:cNvPr>
          <p:cNvSpPr>
            <a:spLocks noGrp="1"/>
          </p:cNvSpPr>
          <p:nvPr>
            <p:ph idx="1"/>
          </p:nvPr>
        </p:nvSpPr>
        <p:spPr/>
        <p:txBody>
          <a:bodyPr>
            <a:normAutofit fontScale="40000" lnSpcReduction="20000"/>
          </a:bodyPr>
          <a:lstStyle/>
          <a:p>
            <a:r>
              <a:rPr lang="en-US" dirty="0"/>
              <a:t>Bleyer AJ, Kmoch S. Autosomal dominant tubulointerstitial kidney disease: of names and genes. Kidney Int. 2014 Sep;86(3):459-61. </a:t>
            </a:r>
            <a:r>
              <a:rPr lang="en-US" dirty="0" err="1"/>
              <a:t>doi</a:t>
            </a:r>
            <a:r>
              <a:rPr lang="en-US" dirty="0"/>
              <a:t>: 10.1038/ki.2014.125. PMID: 25168494.</a:t>
            </a:r>
          </a:p>
          <a:p>
            <a:r>
              <a:rPr lang="en-US" dirty="0"/>
              <a:t>Devuyst O, Olinger E, Weber S, Eckardt KU, Kmoch S, </a:t>
            </a:r>
            <a:r>
              <a:rPr lang="en-US" dirty="0" err="1"/>
              <a:t>Rampoldi</a:t>
            </a:r>
            <a:r>
              <a:rPr lang="en-US" dirty="0"/>
              <a:t> L, Bleyer AJ. Autosomal dominant tubulointerstitial kidney disease. Nat Rev Dis Primers. 2019 Sep 5;5(1):60. </a:t>
            </a:r>
            <a:r>
              <a:rPr lang="en-US" dirty="0" err="1"/>
              <a:t>doi</a:t>
            </a:r>
            <a:r>
              <a:rPr lang="en-US" dirty="0"/>
              <a:t>: 10.1038/s41572-019-0109-9. PMID: 31488840.</a:t>
            </a:r>
          </a:p>
          <a:p>
            <a:r>
              <a:rPr lang="en-US" dirty="0"/>
              <a:t>Eckardt KU, Alper SL, </a:t>
            </a:r>
            <a:r>
              <a:rPr lang="en-US" dirty="0" err="1"/>
              <a:t>Antignac</a:t>
            </a:r>
            <a:r>
              <a:rPr lang="en-US" dirty="0"/>
              <a:t> C, Bleyer AJ, Chauveau D, Dahan K, Deltas C, Hosking A, Kmoch S, </a:t>
            </a:r>
            <a:r>
              <a:rPr lang="en-US" dirty="0" err="1"/>
              <a:t>Rampoldi</a:t>
            </a:r>
            <a:r>
              <a:rPr lang="en-US" dirty="0"/>
              <a:t> L, </a:t>
            </a:r>
            <a:r>
              <a:rPr lang="en-US" dirty="0" err="1"/>
              <a:t>Wiesener</a:t>
            </a:r>
            <a:r>
              <a:rPr lang="en-US" dirty="0"/>
              <a:t> M, Wolf MT, Devuyst O; Kidney Disease: Improving Global Outcomes. Autosomal dominant tubulointerstitial kidney disease: diagnosis, classification, and management--A KDIGO consensus report. Kidney Int. 2015 Oct;88(4):676-83. </a:t>
            </a:r>
            <a:r>
              <a:rPr lang="en-US" dirty="0" err="1"/>
              <a:t>doi</a:t>
            </a:r>
            <a:r>
              <a:rPr lang="en-US" dirty="0"/>
              <a:t>: 10.1038/ki.2015.28. </a:t>
            </a:r>
            <a:r>
              <a:rPr lang="en-US" dirty="0" err="1"/>
              <a:t>Epub</a:t>
            </a:r>
            <a:r>
              <a:rPr lang="en-US" dirty="0"/>
              <a:t> 2015 Mar 4. PMID: 25738250.</a:t>
            </a:r>
          </a:p>
          <a:p>
            <a:r>
              <a:rPr lang="en-US" dirty="0" err="1"/>
              <a:t>Econimo</a:t>
            </a:r>
            <a:r>
              <a:rPr lang="en-US" dirty="0"/>
              <a:t> L, Schaeffer C, Zeni L, </a:t>
            </a:r>
            <a:r>
              <a:rPr lang="en-US" dirty="0" err="1"/>
              <a:t>Cortinovis</a:t>
            </a:r>
            <a:r>
              <a:rPr lang="en-US" dirty="0"/>
              <a:t> R, Alberici F, </a:t>
            </a:r>
            <a:r>
              <a:rPr lang="en-US" dirty="0" err="1"/>
              <a:t>Rampoldi</a:t>
            </a:r>
            <a:r>
              <a:rPr lang="en-US" dirty="0"/>
              <a:t> L, Scolari F, Izzi C. Autosomal Dominant Tubulointerstitial Kidney Disease: An Emerging Cause of Genetic CKD. Kidney Int Rep. 2022 Aug 29;7(11):2332-2344. </a:t>
            </a:r>
            <a:r>
              <a:rPr lang="en-US" dirty="0" err="1"/>
              <a:t>doi</a:t>
            </a:r>
            <a:r>
              <a:rPr lang="en-US" dirty="0"/>
              <a:t>: 10.1016/j.ekir.2022.08.012. PMID: 36531871; PMCID: PMC9751576.</a:t>
            </a:r>
          </a:p>
          <a:p>
            <a:r>
              <a:rPr lang="en-US" dirty="0"/>
              <a:t>Goldman, SH., et al. Hereditary Occurrence of Cystic Disease of the Renal Medulla. NEJM 1966;274:984-992. vol 274. no. 18. DOI: 10.1056/NEJM196605052741802</a:t>
            </a:r>
          </a:p>
          <a:p>
            <a:r>
              <a:rPr lang="en-US" dirty="0" err="1">
                <a:solidFill>
                  <a:srgbClr val="212121"/>
                </a:solidFill>
              </a:rPr>
              <a:t>Groopman</a:t>
            </a:r>
            <a:r>
              <a:rPr lang="en-US" dirty="0">
                <a:solidFill>
                  <a:srgbClr val="212121"/>
                </a:solidFill>
              </a:rPr>
              <a:t> EE, et al. Rare genetic causes of complex kidney and urological diseases. Nat Rev Nephrol. 2020 Nov;16(11):641-656. </a:t>
            </a:r>
            <a:r>
              <a:rPr lang="en-US" dirty="0" err="1">
                <a:solidFill>
                  <a:srgbClr val="212121"/>
                </a:solidFill>
              </a:rPr>
              <a:t>doi</a:t>
            </a:r>
            <a:r>
              <a:rPr lang="en-US" dirty="0">
                <a:solidFill>
                  <a:srgbClr val="212121"/>
                </a:solidFill>
              </a:rPr>
              <a:t>: 10.1038/s41581-020-0325-2. </a:t>
            </a:r>
            <a:r>
              <a:rPr lang="en-US" dirty="0" err="1">
                <a:solidFill>
                  <a:srgbClr val="212121"/>
                </a:solidFill>
              </a:rPr>
              <a:t>Epub</a:t>
            </a:r>
            <a:r>
              <a:rPr lang="en-US" dirty="0">
                <a:solidFill>
                  <a:srgbClr val="212121"/>
                </a:solidFill>
              </a:rPr>
              <a:t> 2020 Aug 17. PMID: 32807983; PMCID: PMC7772719.</a:t>
            </a:r>
            <a:endParaRPr lang="en-US" dirty="0"/>
          </a:p>
          <a:p>
            <a:r>
              <a:rPr lang="en-US" dirty="0"/>
              <a:t>Halbritter J, Figueres L, Van Eerde AM, Capasso G, Hoorn EJ, Nijenhuis T, Perez-Gomez MV, Sayer JA, Simons M, Walsh S, Zagorec N, Müller RU, </a:t>
            </a:r>
            <a:r>
              <a:rPr lang="en-US" dirty="0" err="1"/>
              <a:t>Cornec</a:t>
            </a:r>
            <a:r>
              <a:rPr lang="en-US" dirty="0"/>
              <a:t>-Le Gall E. Chronic Kidney Disease of unexplained cause (</a:t>
            </a:r>
            <a:r>
              <a:rPr lang="en-US" dirty="0" err="1"/>
              <a:t>CKDx</a:t>
            </a:r>
            <a:r>
              <a:rPr lang="en-US" dirty="0"/>
              <a:t>): a consensus statement by the Genes &amp; Kidney Working Group of the ERA. Nephrol Dial Transplant. 2025 Jun 3:gfaf092. </a:t>
            </a:r>
            <a:r>
              <a:rPr lang="en-US" dirty="0" err="1"/>
              <a:t>doi</a:t>
            </a:r>
            <a:r>
              <a:rPr lang="en-US" dirty="0"/>
              <a:t>: 10.1093/</a:t>
            </a:r>
            <a:r>
              <a:rPr lang="en-US" dirty="0" err="1"/>
              <a:t>ndt</a:t>
            </a:r>
            <a:r>
              <a:rPr lang="en-US" dirty="0"/>
              <a:t>/gfaf092. </a:t>
            </a:r>
            <a:r>
              <a:rPr lang="en-US" dirty="0" err="1"/>
              <a:t>Epub</a:t>
            </a:r>
            <a:r>
              <a:rPr lang="en-US" dirty="0"/>
              <a:t> ahead of print. PMID: 40459916.</a:t>
            </a:r>
          </a:p>
          <a:p>
            <a:r>
              <a:rPr lang="en-US" dirty="0"/>
              <a:t>Hildebrandt F, Otto E. Cilia and centrosomes: a unifying pathogenic concept for cystic kidney disease? Nat Rev Genet. 2005 Dec;6(12):928-40. </a:t>
            </a:r>
            <a:r>
              <a:rPr lang="en-US" dirty="0" err="1"/>
              <a:t>doi</a:t>
            </a:r>
            <a:r>
              <a:rPr lang="en-US" dirty="0"/>
              <a:t>: 10.1038/nrg1727. PMID: 16341073.</a:t>
            </a:r>
          </a:p>
          <a:p>
            <a:r>
              <a:rPr lang="en-US" dirty="0" err="1"/>
              <a:t>Mabillard</a:t>
            </a:r>
            <a:r>
              <a:rPr lang="en-US" dirty="0"/>
              <a:t> H, Sayer JA, Olinger E. Clinical and genetic spectra of autosomal dominant tubulointerstitial kidney disease. Nephrol Dial Transplant. 2023 Feb 13;38(2):271-282. </a:t>
            </a:r>
            <a:r>
              <a:rPr lang="en-US" dirty="0" err="1"/>
              <a:t>doi</a:t>
            </a:r>
            <a:r>
              <a:rPr lang="en-US" dirty="0"/>
              <a:t>: 10.1093/</a:t>
            </a:r>
            <a:r>
              <a:rPr lang="en-US" dirty="0" err="1"/>
              <a:t>ndt</a:t>
            </a:r>
            <a:r>
              <a:rPr lang="en-US" dirty="0"/>
              <a:t>/gfab268. PMID: 34519781; PMCID: PMC9923703.</a:t>
            </a:r>
          </a:p>
          <a:p>
            <a:r>
              <a:rPr lang="en-US" dirty="0"/>
              <a:t>Thorn, GW., et al. Renal Failure Simulating Adrenocortical Insufficiency. NEJM 1944;231:76-85. vol 231. no. 3. DOI: 10.1056/NEJM194407202310302</a:t>
            </a:r>
          </a:p>
          <a:p>
            <a:r>
              <a:rPr lang="en-US" dirty="0" err="1">
                <a:solidFill>
                  <a:srgbClr val="212121"/>
                </a:solidFill>
              </a:rPr>
              <a:t>Vivante</a:t>
            </a:r>
            <a:r>
              <a:rPr lang="en-US" dirty="0">
                <a:solidFill>
                  <a:srgbClr val="212121"/>
                </a:solidFill>
              </a:rPr>
              <a:t> A. Genetics of Chronic Kidney Disease. N Engl J Med. 2024 Aug 15;391(7):627-639. </a:t>
            </a:r>
            <a:r>
              <a:rPr lang="en-US" dirty="0" err="1">
                <a:solidFill>
                  <a:srgbClr val="212121"/>
                </a:solidFill>
              </a:rPr>
              <a:t>doi</a:t>
            </a:r>
            <a:r>
              <a:rPr lang="en-US" dirty="0">
                <a:solidFill>
                  <a:srgbClr val="212121"/>
                </a:solidFill>
              </a:rPr>
              <a:t>: 10.1056/NEJMra2308577. PMID: 39141855.</a:t>
            </a:r>
            <a:br>
              <a:rPr lang="en-US" dirty="0"/>
            </a:br>
            <a:endParaRPr lang="en-US" dirty="0"/>
          </a:p>
        </p:txBody>
      </p:sp>
    </p:spTree>
    <p:extLst>
      <p:ext uri="{BB962C8B-B14F-4D97-AF65-F5344CB8AC3E}">
        <p14:creationId xmlns:p14="http://schemas.microsoft.com/office/powerpoint/2010/main" val="2309164332"/>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560CA8-0A99-858A-C05F-2B9ABB1DD10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69D33CC-233B-3AC5-AD9D-235EAD2F0037}"/>
              </a:ext>
            </a:extLst>
          </p:cNvPr>
          <p:cNvSpPr>
            <a:spLocks noGrp="1"/>
          </p:cNvSpPr>
          <p:nvPr>
            <p:ph type="title"/>
          </p:nvPr>
        </p:nvSpPr>
        <p:spPr/>
        <p:txBody>
          <a:bodyPr/>
          <a:lstStyle/>
          <a:p>
            <a:endParaRPr lang="en-US"/>
          </a:p>
        </p:txBody>
      </p:sp>
      <p:pic>
        <p:nvPicPr>
          <p:cNvPr id="5" name="Content Placeholder 4" descr="A diagram of a cell cycle&#10;&#10;AI-generated content may be incorrect.">
            <a:extLst>
              <a:ext uri="{FF2B5EF4-FFF2-40B4-BE49-F238E27FC236}">
                <a16:creationId xmlns:a16="http://schemas.microsoft.com/office/drawing/2014/main" id="{C94516EF-13E8-AA03-9B00-D715D3A510BE}"/>
              </a:ext>
            </a:extLst>
          </p:cNvPr>
          <p:cNvPicPr>
            <a:picLocks noGrp="1" noChangeAspect="1"/>
          </p:cNvPicPr>
          <p:nvPr>
            <p:ph idx="1"/>
          </p:nvPr>
        </p:nvPicPr>
        <p:blipFill>
          <a:blip r:embed="rId3"/>
          <a:stretch>
            <a:fillRect/>
          </a:stretch>
        </p:blipFill>
        <p:spPr>
          <a:xfrm>
            <a:off x="3143250" y="1950244"/>
            <a:ext cx="5905500" cy="4102100"/>
          </a:xfrm>
        </p:spPr>
      </p:pic>
      <p:sp>
        <p:nvSpPr>
          <p:cNvPr id="6" name="TextBox 5">
            <a:extLst>
              <a:ext uri="{FF2B5EF4-FFF2-40B4-BE49-F238E27FC236}">
                <a16:creationId xmlns:a16="http://schemas.microsoft.com/office/drawing/2014/main" id="{74FAB974-37D6-F87F-DE87-141393E8D88D}"/>
              </a:ext>
            </a:extLst>
          </p:cNvPr>
          <p:cNvSpPr txBox="1"/>
          <p:nvPr/>
        </p:nvSpPr>
        <p:spPr>
          <a:xfrm>
            <a:off x="8740462" y="6619741"/>
            <a:ext cx="3451538" cy="246221"/>
          </a:xfrm>
          <a:prstGeom prst="rect">
            <a:avLst/>
          </a:prstGeom>
          <a:noFill/>
        </p:spPr>
        <p:txBody>
          <a:bodyPr wrap="square" rtlCol="0">
            <a:spAutoFit/>
          </a:bodyPr>
          <a:lstStyle/>
          <a:p>
            <a:r>
              <a:rPr lang="en-US" sz="1000" dirty="0"/>
              <a:t>Figure 1 Devuyst O, et al., Nat Rev Dis Primers. 2019 </a:t>
            </a:r>
          </a:p>
        </p:txBody>
      </p:sp>
    </p:spTree>
    <p:extLst>
      <p:ext uri="{BB962C8B-B14F-4D97-AF65-F5344CB8AC3E}">
        <p14:creationId xmlns:p14="http://schemas.microsoft.com/office/powerpoint/2010/main" val="267478994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990</TotalTime>
  <Words>7990</Words>
  <Application>Microsoft Macintosh PowerPoint</Application>
  <PresentationFormat>Widescreen</PresentationFormat>
  <Paragraphs>566</Paragraphs>
  <Slides>97</Slides>
  <Notes>17</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97</vt:i4>
      </vt:variant>
    </vt:vector>
  </HeadingPairs>
  <TitlesOfParts>
    <vt:vector size="101" baseType="lpstr">
      <vt:lpstr>Aptos</vt:lpstr>
      <vt:lpstr>Aptos Display</vt:lpstr>
      <vt:lpstr>Arial</vt:lpstr>
      <vt:lpstr>Office Theme</vt:lpstr>
      <vt:lpstr>Woven Webs of Silent Fibrosis, Historical and Mechanistic Insights into ADTKD</vt:lpstr>
      <vt:lpstr>Disclosures</vt:lpstr>
      <vt:lpstr>Objectives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Genetics</vt:lpstr>
      <vt:lpstr>Phenotypic Heterogeneity</vt:lpstr>
      <vt:lpstr>PowerPoint Presentation</vt:lpstr>
      <vt:lpstr>Prevalence</vt:lpstr>
      <vt:lpstr>PowerPoint Presentation</vt:lpstr>
      <vt:lpstr>ADTKD-UMOD</vt:lpstr>
      <vt:lpstr>ADTKD-UMOD</vt:lpstr>
      <vt:lpstr>ADTKD-UMOD</vt:lpstr>
      <vt:lpstr>ADTKD-UMOD</vt:lpstr>
      <vt:lpstr>ADTKD-UMOD</vt:lpstr>
      <vt:lpstr>UMOD- Genetic</vt:lpstr>
      <vt:lpstr>PowerPoint Presentation</vt:lpstr>
      <vt:lpstr>PowerPoint Presentation</vt:lpstr>
      <vt:lpstr>PowerPoint Presentation</vt:lpstr>
      <vt:lpstr>PowerPoint Presentation</vt:lpstr>
      <vt:lpstr>UMOD</vt:lpstr>
      <vt:lpstr>UMOD</vt:lpstr>
      <vt:lpstr>PowerPoint Presentation</vt:lpstr>
      <vt:lpstr>The Molecular Culprit</vt:lpstr>
      <vt:lpstr>Pathologic Cascade from ER Stress to Fibrosis</vt:lpstr>
      <vt:lpstr>PowerPoint Presentation</vt:lpstr>
      <vt:lpstr>ADTKD-MUC1</vt:lpstr>
      <vt:lpstr>ADTKD-MUC1</vt:lpstr>
      <vt:lpstr>ADTKD-MUC1</vt:lpstr>
      <vt:lpstr>ADTKD-MUC1</vt:lpstr>
      <vt:lpstr>ADTKD-MUC1</vt:lpstr>
      <vt:lpstr>PowerPoint Presentation</vt:lpstr>
      <vt:lpstr>PowerPoint Presentation</vt:lpstr>
      <vt:lpstr>PowerPoint Presentation</vt:lpstr>
      <vt:lpstr>PowerPoint Presentation</vt:lpstr>
      <vt:lpstr>PowerPoint Presentation</vt:lpstr>
      <vt:lpstr>ADTKD-REN</vt:lpstr>
      <vt:lpstr>ADTKD-REN</vt:lpstr>
      <vt:lpstr>ADTKD-REN</vt:lpstr>
      <vt:lpstr>PowerPoint Presentation</vt:lpstr>
      <vt:lpstr>PowerPoint Presentation</vt:lpstr>
      <vt:lpstr>ADTKD – APOA4</vt:lpstr>
      <vt:lpstr>APOA4</vt:lpstr>
      <vt:lpstr>APOA4 Clinical</vt:lpstr>
      <vt:lpstr>PowerPoint Presentation</vt:lpstr>
      <vt:lpstr>ADTKD-Other</vt:lpstr>
      <vt:lpstr>ADTKD-HNF1b</vt:lpstr>
      <vt:lpstr>PowerPoint Presentation</vt:lpstr>
      <vt:lpstr>PowerPoint Presentation</vt:lpstr>
      <vt:lpstr>PowerPoint Presentation</vt:lpstr>
      <vt:lpstr>PowerPoint Presentation</vt:lpstr>
      <vt:lpstr>PowerPoint Presentation</vt:lpstr>
      <vt:lpstr>Treatment</vt:lpstr>
      <vt:lpstr>Therapeutic Options for ADTKD</vt:lpstr>
      <vt:lpstr>Transplant</vt:lpstr>
      <vt:lpstr>PowerPoint Presentation</vt:lpstr>
      <vt:lpstr>Take Home</vt:lpstr>
      <vt:lpstr>Thank You</vt:lpstr>
      <vt:lpstr>Resources</vt:lpstr>
      <vt:lpstr>PowerPoint Presentation</vt:lpstr>
      <vt:lpstr>Tubulointerstitial Cystic Diseases</vt:lpstr>
      <vt:lpstr>PowerPoint Presentation</vt:lpstr>
      <vt:lpstr>Hereditary Tubulointerstitial Disease</vt:lpstr>
      <vt:lpstr>Hereditary Tubulointerstitial Disease</vt:lpstr>
      <vt:lpstr>Hereditary Tubulointerstitial Disease</vt:lpstr>
      <vt:lpstr>Autosomal Dominant Tubulointerstitial Kidney Disease (ADTKD)</vt:lpstr>
      <vt:lpstr>Pathogenesis of ADTKD</vt:lpstr>
      <vt:lpstr>Pathogenesis of ADTKD</vt:lpstr>
      <vt:lpstr>Pathogenesis of ADTKD</vt:lpstr>
      <vt:lpstr>Pathogenesis of ADTKD</vt:lpstr>
      <vt:lpstr>Clinical Manifestations of ADTKD</vt:lpstr>
      <vt:lpstr>Autosomal Recessive Tubulointerstitial Disease (NPHP – Nephronophthisis)</vt:lpstr>
      <vt:lpstr>Pathogenesis of NPHP</vt:lpstr>
      <vt:lpstr>NPHP Types</vt:lpstr>
      <vt:lpstr>Clinical Manifestations of NPHP</vt:lpstr>
      <vt:lpstr>Management of ADTKD and NPHP</vt:lpstr>
      <vt:lpstr>Tubulointerstitial Cystic Diseases</vt:lpstr>
      <vt:lpstr>PowerPoint Presentation</vt:lpstr>
      <vt:lpstr>Take Home</vt:lpstr>
      <vt:lpstr>Thank You</vt:lpstr>
      <vt:lpstr>Resources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Jake Nysather</dc:creator>
  <cp:lastModifiedBy>Jake Nysather</cp:lastModifiedBy>
  <cp:revision>39</cp:revision>
  <dcterms:created xsi:type="dcterms:W3CDTF">2025-09-05T00:02:30Z</dcterms:created>
  <dcterms:modified xsi:type="dcterms:W3CDTF">2025-09-05T16:32:39Z</dcterms:modified>
</cp:coreProperties>
</file>