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png" ContentType="image/png"/>
  <Default Extension="emf" ContentType="image/x-emf"/>
  <Override PartName="/docProps/app.xml" ContentType="application/vnd.openxmlformats-officedocument.extended-properties+xml"/>
  <Override PartName="/docProps/core.xml" ContentType="application/vnd.openxmlformats-package.core-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s>
</file>

<file path=ppt/presentation.xml><?xml version="1.0" encoding="utf-8"?>
<!--Generated by Aspose.Slides for .NET 24.6-->
<p:presentation xmlns:r="http://schemas.openxmlformats.org/officeDocument/2006/relationships" xmlns:a="http://schemas.openxmlformats.org/drawingml/2006/main" xmlns:p="http://schemas.openxmlformats.org/presentationml/2006/main" saveSubsetFonts="1">
  <p:sldMasterIdLst>
    <p:sldMasterId id="2147483648" r:id="rId2"/>
  </p:sldMasterIdLst>
  <p:notesMasterIdLst>
    <p:notesMasterId r:id="rId3"/>
  </p:notesMasterIdLst>
  <p:handoutMasterIdLst>
    <p:handoutMasterId r:id="rId4"/>
  </p:handoutMasterIdLst>
  <p:sldIdLst>
    <p:sldId id="256" r:id="rId5"/>
    <p:sldId id="273" r:id="rId6"/>
    <p:sldId id="264" r:id="rId7"/>
    <p:sldId id="258" r:id="rId8"/>
    <p:sldId id="272" r:id="rId9"/>
    <p:sldId id="276" r:id="rId10"/>
    <p:sldId id="277" r:id="rId11"/>
    <p:sldId id="278" r:id="rId12"/>
    <p:sldId id="279" r:id="rId13"/>
    <p:sldId id="280" r:id="rId14"/>
    <p:sldId id="282" r:id="rId15"/>
    <p:sldId id="285" r:id="rId16"/>
    <p:sldId id="286" r:id="rId17"/>
    <p:sldId id="287" r:id="rId18"/>
    <p:sldId id="288" r:id="rId19"/>
    <p:sldId id="289" r:id="rId20"/>
    <p:sldId id="290" r:id="rId21"/>
    <p:sldId id="291" r:id="rId22"/>
    <p:sldId id="292" r:id="rId23"/>
    <p:sldId id="293" r:id="rId24"/>
  </p:sldIdLst>
  <p:sldSz cx="12192000" cy="6858000"/>
  <p:notesSz cx="7315200" cy="9601200"/>
  <p:custDataLst>
    <p:tags r:id="rId2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Full" cryptAlgorithmClass="hash" cryptAlgorithmType="typeAny" cryptAlgorithmSid="4" spinCount="100000" saltData="CFSW8iWrqZErauSRYZGW9w==" hashData="oejjhSvWWh7Rmop7Q3FpT8+GxsY="/>
  <p:extLst>
    <p:ext uri="{521415D9-36F7-43E2-AB2F-B90AF26B5E84}">
      <p14:sectionLst xmlns:p14="http://schemas.microsoft.com/office/powerpoint/2010/main">
        <p14:section name="Default Section" id="{9C3D5B8C-2B30-4BAB-9D4C-D2A7B2D5F223}">
          <p14:sldIdLst>
            <p14:sldId id="256"/>
            <p14:sldId id="273"/>
            <p14:sldId id="264"/>
            <p14:sldId id="258"/>
            <p14:sldId id="272"/>
            <p14:sldId id="276"/>
            <p14:sldId id="277"/>
            <p14:sldId id="278"/>
            <p14:sldId id="279"/>
            <p14:sldId id="280"/>
            <p14:sldId id="282"/>
            <p14:sldId id="285"/>
            <p14:sldId id="286"/>
            <p14:sldId id="287"/>
            <p14:sldId id="288"/>
            <p14:sldId id="289"/>
            <p14:sldId id="290"/>
            <p14:sldId id="291"/>
            <p14:sldId id="292"/>
            <p14:sldId id="293"/>
          </p14:sldIdLst>
        </p14:section>
        <p14:section name="Untitled Section" id="{1E32AF86-A6E1-422F-8936-171779A32B77}">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p="http://schemas.openxmlformats.org/presentationml/2006/main">
  <p:cmAuthor id="1" name="Lisa Netha Xayavong" initials="LNX" lastIdx="0" clrIdx="0">
    <p:extLst>
      <p:ext uri="{19B8F6BF-5375-455C-9EA6-DF929625EA0E}">
        <p15:presenceInfo xmlns:p15="http://schemas.microsoft.com/office/powerpoint/2012/main" userId="S::lxayavong@asn-online.org::60b64769-9ed1-476b-869f-74cc0afccf5b" providerId="AD"/>
      </p:ext>
    </p:extLst>
  </p:cmAuthor>
</p:cmAuthorLst>
</file>

<file path=ppt/presProps.xml><?xml version="1.0" encoding="utf-8"?>
<p:presentationPr xmlns:r="http://schemas.openxmlformats.org/officeDocument/2006/relationships" xmlns:a="http://schemas.openxmlformats.org/drawingml/2006/main"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85781" autoAdjust="0"/>
  </p:normalViewPr>
  <p:slideViewPr>
    <p:cSldViewPr snapToGrid="0">
      <p:cViewPr varScale="1">
        <p:scale>
          <a:sx n="94" d="100"/>
          <a:sy n="94" d="100"/>
        </p:scale>
        <p:origin x="1038" y="66"/>
      </p:cViewPr>
      <p:guideLst>
        <p:guide orient="horz" pos="2160"/>
        <p:guide pos="3840"/>
      </p:guideLst>
    </p:cSldViewPr>
  </p:slideViewPr>
  <p:notesTextViewPr>
    <p:cViewPr>
      <p:scale>
        <a:sx n="1" d="1"/>
        <a:sy n="1" d="1"/>
      </p:scale>
      <p:origin x="0" y="0"/>
    </p:cViewPr>
  </p:notesTextViewPr>
  <p:notesViewPr>
    <p:cSldViewPr>
      <p:cViewPr>
        <p:scale>
          <a:sx n="1" d="100"/>
          <a:sy n="1" d="100"/>
        </p:scale>
        <p:origin x="0" y="0"/>
      </p:cViewPr>
    </p:cSldViewPr>
  </p:notes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commentAuthors" Target="commentAuthors.xml" /><Relationship Id="rId10" Type="http://schemas.openxmlformats.org/officeDocument/2006/relationships/slide" Target="slides/slide6.xml" /><Relationship Id="rId11" Type="http://schemas.openxmlformats.org/officeDocument/2006/relationships/slide" Target="slides/slide7.xml" /><Relationship Id="rId12" Type="http://schemas.openxmlformats.org/officeDocument/2006/relationships/slide" Target="slides/slide8.xml" /><Relationship Id="rId13" Type="http://schemas.openxmlformats.org/officeDocument/2006/relationships/slide" Target="slides/slide9.xml" /><Relationship Id="rId14" Type="http://schemas.openxmlformats.org/officeDocument/2006/relationships/slide" Target="slides/slide10.xml" /><Relationship Id="rId15" Type="http://schemas.openxmlformats.org/officeDocument/2006/relationships/slide" Target="slides/slide11.xml" /><Relationship Id="rId16" Type="http://schemas.openxmlformats.org/officeDocument/2006/relationships/slide" Target="slides/slide12.xml" /><Relationship Id="rId17" Type="http://schemas.openxmlformats.org/officeDocument/2006/relationships/slide" Target="slides/slide13.xml" /><Relationship Id="rId18" Type="http://schemas.openxmlformats.org/officeDocument/2006/relationships/slide" Target="slides/slide14.xml" /><Relationship Id="rId19" Type="http://schemas.openxmlformats.org/officeDocument/2006/relationships/slide" Target="slides/slide15.xml" /><Relationship Id="rId2" Type="http://schemas.openxmlformats.org/officeDocument/2006/relationships/slideMaster" Target="slideMasters/slideMaster1.xml" /><Relationship Id="rId20" Type="http://schemas.openxmlformats.org/officeDocument/2006/relationships/slide" Target="slides/slide16.xml" /><Relationship Id="rId21" Type="http://schemas.openxmlformats.org/officeDocument/2006/relationships/slide" Target="slides/slide17.xml" /><Relationship Id="rId22" Type="http://schemas.openxmlformats.org/officeDocument/2006/relationships/slide" Target="slides/slide18.xml" /><Relationship Id="rId23" Type="http://schemas.openxmlformats.org/officeDocument/2006/relationships/slide" Target="slides/slide19.xml" /><Relationship Id="rId24" Type="http://schemas.openxmlformats.org/officeDocument/2006/relationships/slide" Target="slides/slide20.xml" /><Relationship Id="rId25" Type="http://schemas.openxmlformats.org/officeDocument/2006/relationships/tags" Target="tags/tag1.xml" /><Relationship Id="rId26" Type="http://schemas.openxmlformats.org/officeDocument/2006/relationships/presProps" Target="presProps.xml" /><Relationship Id="rId27" Type="http://schemas.openxmlformats.org/officeDocument/2006/relationships/viewProps" Target="viewProps.xml" /><Relationship Id="rId28" Type="http://schemas.openxmlformats.org/officeDocument/2006/relationships/theme" Target="theme/theme1.xml" /><Relationship Id="rId29" Type="http://schemas.openxmlformats.org/officeDocument/2006/relationships/tableStyles" Target="tableStyles.xml" /><Relationship Id="rId3" Type="http://schemas.openxmlformats.org/officeDocument/2006/relationships/notesMaster" Target="notesMasters/notesMaster1.xml" /><Relationship Id="rId4" Type="http://schemas.openxmlformats.org/officeDocument/2006/relationships/handoutMaster" Target="handoutMasters/handoutMaster1.xml" /><Relationship Id="rId5" Type="http://schemas.openxmlformats.org/officeDocument/2006/relationships/slide" Target="slides/slide1.xml" /><Relationship Id="rId6" Type="http://schemas.openxmlformats.org/officeDocument/2006/relationships/slide" Target="slides/slide2.xml" /><Relationship Id="rId7" Type="http://schemas.openxmlformats.org/officeDocument/2006/relationships/slide" Target="slides/slide3.xml" /><Relationship Id="rId8" Type="http://schemas.openxmlformats.org/officeDocument/2006/relationships/slide" Target="slides/slide4.xml" /><Relationship Id="rId9" Type="http://schemas.openxmlformats.org/officeDocument/2006/relationships/slide" Target="slides/slide5.xml" /></Relationships>
</file>

<file path=ppt/handoutMasters/_rels/handoutMaster1.xml.rels>&#65279;<?xml version="1.0" encoding="utf-8" standalone="yes"?><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bg>
      <p:bgRef idx="1001">
        <a:schemeClr val="bg1"/>
      </p:bgRef>
    </p:bg>
    <p:spTree>
      <p:nvGrpSpPr>
        <p:cNvPr id="1" name=""/>
        <p:cNvGrpSpPr/>
        <p:nvPr/>
      </p:nvGrpSpPr>
      <p:grpSpPr>
        <a:xfrm>
          <a:off x="0" y="0"/>
          <a:ext cx="0" cy="0"/>
        </a:xfrm>
      </p:grpSpPr>
      <p:sp>
        <p:nvSpPr>
          <p:cNvPr id="2" name="Tijdelijke aanduiding voor koptekst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nl-BE"/>
          </a:p>
        </p:txBody>
      </p:sp>
      <p:sp>
        <p:nvSpPr>
          <p:cNvPr id="3" name="Tijdelijke aanduiding voor datum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fld id="{9CFE5565-C7A2-412B-8DDB-7764CCD1F387}" type="datetimeFigureOut">
              <a:rPr lang="nl-BE" smtClean="0"/>
              <a:t>23/03/2021</a:t>
            </a:fld>
            <a:endParaRPr lang="nl-BE"/>
          </a:p>
        </p:txBody>
      </p:sp>
      <p:sp>
        <p:nvSpPr>
          <p:cNvPr id="4" name="Tijdelijke aanduiding voor voettekst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nl-BE"/>
          </a:p>
        </p:txBody>
      </p:sp>
      <p:sp>
        <p:nvSpPr>
          <p:cNvPr id="5" name="Tijdelijke aanduiding voor dianumm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62FE33A8-DFAE-4490-869C-0FC92CBE6705}" type="slidenum">
              <a:rPr lang="nl-BE" smtClean="0"/>
              <a:t>‹#›</a:t>
            </a:fld>
            <a:endParaRPr lang="nl-BE"/>
          </a:p>
        </p:txBody>
      </p:sp>
    </p:spTree>
  </p:cSld>
  <p:clrMap bg1="lt1" tx1="dk1" bg2="lt2" tx2="dk2" accent1="accent1" accent2="accent2" accent3="accent3" accent4="accent4" accent5="accent5" accent6="accent6" hlink="hlink" folHlink="folHlink"/>
  <p:hf sldNum="0" hdr="0" ftr="0" dt="0"/>
</p:handoutMaster>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bg>
      <p:bgRef idx="1001">
        <a:schemeClr val="bg1"/>
      </p:bgRef>
    </p:bg>
    <p:spTree>
      <p:nvGrpSpPr>
        <p:cNvPr id="1" name=""/>
        <p:cNvGrpSpPr/>
        <p:nvPr/>
      </p:nvGrpSpPr>
      <p:grpSpPr>
        <a:xfrm>
          <a:off x="0" y="0"/>
          <a: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DDB9B321-329B-F34A-B590-D8742A472EDA}" type="datetimeFigureOut">
              <a:rPr lang="en-US" smtClean="0"/>
              <a:t>3/23/2021</a:t>
            </a:fld>
            <a:endParaRPr lang="en-US"/>
          </a:p>
        </p:txBody>
      </p:sp>
      <p:sp>
        <p:nvSpPr>
          <p:cNvPr id="4" name="Slide Image Placeholder 3"/>
          <p:cNvSpPr>
            <a:spLocks noGrp="1" noRot="1" noChangeAspect="1"/>
          </p:cNvSpPr>
          <p:nvPr>
            <p:ph type="sldImg" idx="2"/>
          </p:nvPr>
        </p:nvSpPr>
        <p:spPr>
          <a:xfrm>
            <a:off x="457200" y="720725"/>
            <a:ext cx="6400800" cy="3600450"/>
          </a:xfrm>
          <a:prstGeom prst="rect">
            <a:avLst/>
          </a:prstGeom>
          <a:noFill/>
          <a:ln w="12700">
            <a:solidFill>
              <a:prstClr val="black"/>
            </a:solidFill>
          </a:ln>
        </p:spPr>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55F2DACD-BB36-F445-A070-9F1BBA6F95DB}" type="slidenum">
              <a:rPr lang="en-US" smtClean="0"/>
              <a:t>‹#›</a:t>
            </a:fld>
            <a:endParaRPr lang="en-US"/>
          </a:p>
        </p:txBody>
      </p:sp>
    </p:spTree>
    <p:extLst>
      <p:ext uri="{BB962C8B-B14F-4D97-AF65-F5344CB8AC3E}">
        <p14:creationId val="2468740011"/>
      </p:ext>
    </p:extLst>
  </p:cSld>
  <p:clrMap bg1="lt1" tx1="dk1" bg2="lt2" tx2="dk2" accent1="accent1" accent2="accent2" accent3="accent3" accent4="accent4" accent5="accent5" accent6="accent6" hlink="hlink" folHlink="folHlink"/>
  <p:hf sldNum="0"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4.xml" /><Relationship Id="rId2" Type="http://schemas.openxmlformats.org/officeDocument/2006/relationships/notesMaster" Target="../notesMasters/notesMaster1.xml" /></Relationships>
</file>

<file path=ppt/notesSlides/_rels/notesSlide10.xml.rels>&#65279;<?xml version="1.0" encoding="utf-8" standalone="yes"?><Relationships xmlns="http://schemas.openxmlformats.org/package/2006/relationships"><Relationship Id="rId1" Type="http://schemas.openxmlformats.org/officeDocument/2006/relationships/slide" Target="../slides/slide13.xml" /><Relationship Id="rId2" Type="http://schemas.openxmlformats.org/officeDocument/2006/relationships/notesMaster" Target="../notesMasters/notesMaster1.xml" /></Relationships>
</file>

<file path=ppt/notesSlides/_rels/notesSlide11.xml.rels>&#65279;<?xml version="1.0" encoding="utf-8" standalone="yes"?><Relationships xmlns="http://schemas.openxmlformats.org/package/2006/relationships"><Relationship Id="rId1" Type="http://schemas.openxmlformats.org/officeDocument/2006/relationships/slide" Target="../slides/slide14.xml" /><Relationship Id="rId2" Type="http://schemas.openxmlformats.org/officeDocument/2006/relationships/notesMaster" Target="../notesMasters/notesMaster1.xml" /></Relationships>
</file>

<file path=ppt/notesSlides/_rels/notesSlide12.xml.rels>&#65279;<?xml version="1.0" encoding="utf-8" standalone="yes"?><Relationships xmlns="http://schemas.openxmlformats.org/package/2006/relationships"><Relationship Id="rId1" Type="http://schemas.openxmlformats.org/officeDocument/2006/relationships/slide" Target="../slides/slide15.xml" /><Relationship Id="rId2" Type="http://schemas.openxmlformats.org/officeDocument/2006/relationships/notesMaster" Target="../notesMasters/notesMaster1.xml" /></Relationships>
</file>

<file path=ppt/notesSlides/_rels/notesSlide13.xml.rels>&#65279;<?xml version="1.0" encoding="utf-8" standalone="yes"?><Relationships xmlns="http://schemas.openxmlformats.org/package/2006/relationships"><Relationship Id="rId1" Type="http://schemas.openxmlformats.org/officeDocument/2006/relationships/slide" Target="../slides/slide16.xml" /><Relationship Id="rId2" Type="http://schemas.openxmlformats.org/officeDocument/2006/relationships/notesMaster" Target="../notesMasters/notesMaster1.xml" /></Relationships>
</file>

<file path=ppt/notesSlides/_rels/notesSlide14.xml.rels>&#65279;<?xml version="1.0" encoding="utf-8" standalone="yes"?><Relationships xmlns="http://schemas.openxmlformats.org/package/2006/relationships"><Relationship Id="rId1" Type="http://schemas.openxmlformats.org/officeDocument/2006/relationships/slide" Target="../slides/slide17.xml" /><Relationship Id="rId2" Type="http://schemas.openxmlformats.org/officeDocument/2006/relationships/notesMaster" Target="../notesMasters/notesMaster1.xml" /></Relationships>
</file>

<file path=ppt/notesSlides/_rels/notesSlide15.xml.rels>&#65279;<?xml version="1.0" encoding="utf-8" standalone="yes"?><Relationships xmlns="http://schemas.openxmlformats.org/package/2006/relationships"><Relationship Id="rId1" Type="http://schemas.openxmlformats.org/officeDocument/2006/relationships/slide" Target="../slides/slide18.xml" /><Relationship Id="rId2" Type="http://schemas.openxmlformats.org/officeDocument/2006/relationships/notesMaster" Target="../notesMasters/notesMaster1.xml" /></Relationships>
</file>

<file path=ppt/notesSlides/_rels/notesSlide16.xml.rels>&#65279;<?xml version="1.0" encoding="utf-8" standalone="yes"?><Relationships xmlns="http://schemas.openxmlformats.org/package/2006/relationships"><Relationship Id="rId1" Type="http://schemas.openxmlformats.org/officeDocument/2006/relationships/slide" Target="../slides/slide19.xml" /><Relationship Id="rId2" Type="http://schemas.openxmlformats.org/officeDocument/2006/relationships/notesMaster" Target="../notesMasters/notesMaster1.xml" /></Relationships>
</file>

<file path=ppt/notesSlides/_rels/notesSlide17.xml.rels>&#65279;<?xml version="1.0" encoding="utf-8" standalone="yes"?><Relationships xmlns="http://schemas.openxmlformats.org/package/2006/relationships"><Relationship Id="rId1" Type="http://schemas.openxmlformats.org/officeDocument/2006/relationships/slide" Target="../slides/slide20.xml" /><Relationship Id="rId2" Type="http://schemas.openxmlformats.org/officeDocument/2006/relationships/notesMaster" Target="../notesMasters/notesMaster1.xml" /></Relationships>
</file>

<file path=ppt/notesSlides/_rels/notesSlide2.xml.rels>&#65279;<?xml version="1.0" encoding="utf-8" standalone="yes"?><Relationships xmlns="http://schemas.openxmlformats.org/package/2006/relationships"><Relationship Id="rId1" Type="http://schemas.openxmlformats.org/officeDocument/2006/relationships/slide" Target="../slides/slide5.xml" /><Relationship Id="rId2" Type="http://schemas.openxmlformats.org/officeDocument/2006/relationships/notesMaster" Target="../notesMasters/notesMaster1.xml" /></Relationships>
</file>

<file path=ppt/notesSlides/_rels/notesSlide3.xml.rels>&#65279;<?xml version="1.0" encoding="utf-8" standalone="yes"?><Relationships xmlns="http://schemas.openxmlformats.org/package/2006/relationships"><Relationship Id="rId1" Type="http://schemas.openxmlformats.org/officeDocument/2006/relationships/slide" Target="../slides/slide6.xml" /><Relationship Id="rId2" Type="http://schemas.openxmlformats.org/officeDocument/2006/relationships/notesMaster" Target="../notesMasters/notesMaster1.xml" /></Relationships>
</file>

<file path=ppt/notesSlides/_rels/notesSlide4.xml.rels>&#65279;<?xml version="1.0" encoding="utf-8" standalone="yes"?><Relationships xmlns="http://schemas.openxmlformats.org/package/2006/relationships"><Relationship Id="rId1" Type="http://schemas.openxmlformats.org/officeDocument/2006/relationships/slide" Target="../slides/slide7.xml" /><Relationship Id="rId2" Type="http://schemas.openxmlformats.org/officeDocument/2006/relationships/notesMaster" Target="../notesMasters/notesMaster1.xml" /></Relationships>
</file>

<file path=ppt/notesSlides/_rels/notesSlide5.xml.rels>&#65279;<?xml version="1.0" encoding="utf-8" standalone="yes"?><Relationships xmlns="http://schemas.openxmlformats.org/package/2006/relationships"><Relationship Id="rId1" Type="http://schemas.openxmlformats.org/officeDocument/2006/relationships/slide" Target="../slides/slide8.xml" /><Relationship Id="rId2" Type="http://schemas.openxmlformats.org/officeDocument/2006/relationships/notesMaster" Target="../notesMasters/notesMaster1.xml" /></Relationships>
</file>

<file path=ppt/notesSlides/_rels/notesSlide6.xml.rels>&#65279;<?xml version="1.0" encoding="utf-8" standalone="yes"?><Relationships xmlns="http://schemas.openxmlformats.org/package/2006/relationships"><Relationship Id="rId1" Type="http://schemas.openxmlformats.org/officeDocument/2006/relationships/slide" Target="../slides/slide9.xml" /><Relationship Id="rId2" Type="http://schemas.openxmlformats.org/officeDocument/2006/relationships/notesMaster" Target="../notesMasters/notesMaster1.xml" /></Relationships>
</file>

<file path=ppt/notesSlides/_rels/notesSlide7.xml.rels>&#65279;<?xml version="1.0" encoding="utf-8" standalone="yes"?><Relationships xmlns="http://schemas.openxmlformats.org/package/2006/relationships"><Relationship Id="rId1" Type="http://schemas.openxmlformats.org/officeDocument/2006/relationships/slide" Target="../slides/slide10.xml" /><Relationship Id="rId2" Type="http://schemas.openxmlformats.org/officeDocument/2006/relationships/notesMaster" Target="../notesMasters/notesMaster1.xml" /></Relationships>
</file>

<file path=ppt/notesSlides/_rels/notesSlide8.xml.rels>&#65279;<?xml version="1.0" encoding="utf-8" standalone="yes"?><Relationships xmlns="http://schemas.openxmlformats.org/package/2006/relationships"><Relationship Id="rId1" Type="http://schemas.openxmlformats.org/officeDocument/2006/relationships/slide" Target="../slides/slide11.xml" /><Relationship Id="rId2" Type="http://schemas.openxmlformats.org/officeDocument/2006/relationships/notesMaster" Target="../notesMasters/notesMaster1.xml" /></Relationships>
</file>

<file path=ppt/notesSlides/_rels/notesSlide9.xml.rels>&#65279;<?xml version="1.0" encoding="utf-8" standalone="yes"?><Relationships xmlns="http://schemas.openxmlformats.org/package/2006/relationships"><Relationship Id="rId1" Type="http://schemas.openxmlformats.org/officeDocument/2006/relationships/slide" Target="../slides/slide12.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pPr defTabSz="483306">
              <a:defRPr/>
            </a:pPr>
            <a:r>
              <a:rPr lang="nl-BE" err="1"/>
              <a:t>This slide illustrates the aims of dialysis: restoring volume status with mainly acute impact, electrolyte balance with mixed acute and chronic impact (sodium, potassium, phosphate, bicarbonate), and removal of uremic retention solutes (in case of a known biological or biochemical impact called uremic toxins) which mainly have a chronic effect, e.g. by promoting cardiovascular morbidity and mortality.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lnSpcReduction="10000"/>
          </a:bodyPr>
          <a:lstStyle/>
          <a:p>
            <a:pPr defTabSz="483306">
              <a:defRPr/>
            </a:pPr>
            <a:r>
              <a:rPr lang="nl-BE"/>
              <a:t>In this slide, we illustrate the effect of different dialysis timeframes on the concentration in the plasmatic (thick lines) and the extraplasmatic compartments (thin lines) of molecules with a multicompartmental distribution. A situation is described whereby we start from a standard alternate day (3 to 4 hrs) regime (blue). There is a steep decline of plasma concentration during the initial phase of dialysis, but due to a loss of mass transfer, this effect is attenuated later during dialysis. Dialysis is followed by a marked rebound, after which concentration continues to rise gradually until immediately before the next dialysis, when it reaches more or less the same level as before the first dialysis. Concentration in the extraplasmatic compartment is markedly lagging behind that in the plasma which hampers mass transfer. The next illustration (green) is that of low efficiency extended alternate day dialysis (8 hours, blood flow 200 mL/min). The initial decline in concentration in plasma is less steep but more consistent than with the standard regime (blue) and is continued for a longer period. Removal as a consequence is more important and there is less rebound at the end of dialysis, because the slower removal over longer time allows the extraplasmatic compartment to better keep pace with the plasmatic compartment. The concentration rise till the next dialysis is less important than with the shorter regime. Removal from the extraplasmatic compartment is also more efficient. This is a nice illustration of the impact of dialysis length on solute removal (discussed further in part 4 on middle molecules). The last illustration is focusing on daily short (2 hr) dialysis (magenta). Now dialysis stops near the end of the steep phase of the decline in plasma concentration. There is less time in between dialyses for concentration to rise again, and due to the fast succession of sessions, concentration pre-dialysis gradually declines. Although extraplasmatic concentration is lagging behind, again due to the succession of sessions, a gradual decline of extraplasmatic concentration also takes place.</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BE"/>
          </a:p>
        </p:txBody>
      </p:sp>
    </p:spTree>
  </p:cSld>
  <p:clrMapOvr>
    <a:masterClrMapping/>
  </p:clrMapOvr>
</p:notes>
</file>

<file path=ppt/notesSlides/notesSlide1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BE"/>
          </a:p>
        </p:txBody>
      </p:sp>
    </p:spTree>
  </p:cSld>
  <p:clrMapOvr>
    <a:masterClrMapping/>
  </p:clrMapOvr>
</p:notes>
</file>

<file path=ppt/notesSlides/notesSlide1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BE"/>
          </a:p>
        </p:txBody>
      </p:sp>
    </p:spTree>
  </p:cSld>
  <p:clrMapOvr>
    <a:masterClrMapping/>
  </p:clrMapOvr>
</p:notes>
</file>

<file path=ppt/notesSlides/notesSlide1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BE"/>
          </a:p>
        </p:txBody>
      </p:sp>
    </p:spTree>
  </p:cSld>
  <p:clrMapOvr>
    <a:masterClrMapping/>
  </p:clrMapOvr>
</p:notes>
</file>

<file path=ppt/notesSlides/notesSlide1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BE"/>
          </a:p>
        </p:txBody>
      </p:sp>
    </p:spTree>
  </p:cSld>
  <p:clrMapOvr>
    <a:masterClrMapping/>
  </p:clrMapOvr>
</p:notes>
</file>

<file path=ppt/notesSlides/notesSlide1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BE"/>
          </a:p>
        </p:txBody>
      </p:sp>
    </p:spTree>
  </p:cSld>
  <p:clrMapOvr>
    <a:masterClrMapping/>
  </p:clrMapOvr>
</p:notes>
</file>

<file path=ppt/notesSlides/notesSlide1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BE"/>
          </a:p>
        </p:txBody>
      </p:sp>
    </p:spTree>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pPr defTabSz="483306">
              <a:defRPr/>
            </a:pPr>
            <a:r>
              <a:rPr lang="nl-BE" err="1"/>
              <a:t>Based on removal by hemodialysis, the most classical subdivision of uremic toxins is along these three types of which the dialysis-related characteristics are also depicted in the slide. The problem of removal of protein bound compounds is that their protein binding (mostly to albumin) hampers their removal, as only the free (unbound) fraction is available for removal. Thus, the more important protein binding is, the more difficult dialysis removal becomes. The toxicity of these compounds will be described more in detail in parts 2 to 4 of this set of presentations. At the end of part 4, we will also propose a classification of toxins in function of the evidence of their toxicity.</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pPr defTabSz="483306">
              <a:defRPr/>
            </a:pPr>
            <a:r>
              <a:rPr lang="nl-BE"/>
              <a:t>We will start by explaining the principles of the currently most frequent hemodialysis removal modes: diffusion and convection.</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BE"/>
          </a:p>
        </p:txBody>
      </p:sp>
    </p:spTree>
  </p:cSld>
  <p:clrMapOvr>
    <a:masterClrMapping/>
  </p:clrMapOvr>
</p:notes>
</file>

<file path=ppt/notesSlides/notesSlide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BE"/>
          </a:p>
        </p:txBody>
      </p:sp>
    </p:spTree>
  </p:cSld>
  <p:clrMapOvr>
    <a:masterClrMapping/>
  </p:clrMapOvr>
</p:notes>
</file>

<file path=ppt/notesSlides/notesSlide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BE"/>
          </a:p>
        </p:txBody>
      </p:sp>
    </p:spTree>
  </p:cSld>
  <p:clrMapOvr>
    <a:masterClrMapping/>
  </p:clrMapOvr>
</p:notes>
</file>

<file path=ppt/notesSlides/notesSlide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BE"/>
          </a:p>
        </p:txBody>
      </p:sp>
    </p:spTree>
  </p:cSld>
  <p:clrMapOvr>
    <a:masterClrMapping/>
  </p:clrMapOvr>
</p:notes>
</file>

<file path=ppt/notesSlides/notesSlide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BE"/>
          </a:p>
        </p:txBody>
      </p:sp>
    </p:spTree>
  </p:cSld>
  <p:clrMapOvr>
    <a:masterClrMapping/>
  </p:clrMapOvr>
</p:notes>
</file>

<file path=ppt/notesSlides/notesSlide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BE"/>
          </a:p>
        </p:txBody>
      </p:sp>
    </p:spTree>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emf" /><Relationship Id="rId3"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3.png" /><Relationship Id="rId3"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image" Target="../media/image3.png" /><Relationship Id="rId2"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3.png" /><Relationship Id="rId3"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3.png" /><Relationship Id="rId3"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3.png" /><Relationship Id="rId3"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3.png" /><Relationship Id="rId3"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3.png" /><Relationship Id="rId3"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3.png" /><Relationship Id="rId3"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3.png" /><Relationship Id="rId3"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3.png" /><Relationship Id="rId3"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Titeldia">
    <p:bg>
      <p:bgRef idx="1003">
        <a:schemeClr val="bg2"/>
      </p:bgRef>
    </p:bg>
    <p:spTree>
      <p:nvGrpSpPr>
        <p:cNvPr id="1" name=""/>
        <p:cNvGrpSpPr/>
        <p:nvPr/>
      </p:nvGrpSpPr>
      <p:grpSpPr>
        <a:xfrm>
          <a:off x="0" y="0"/>
          <a:ext cx="0" cy="0"/>
        </a:xfrm>
      </p:grpSpPr>
      <p:sp>
        <p:nvSpPr>
          <p:cNvPr id="2" name="Title 1"/>
          <p:cNvSpPr>
            <a:spLocks noGrp="1"/>
          </p:cNvSpPr>
          <p:nvPr>
            <p:ph type="ctrTitle" hasCustomPrompt="1"/>
          </p:nvPr>
        </p:nvSpPr>
        <p:spPr>
          <a:xfrm>
            <a:off x="5071656" y="2079107"/>
            <a:ext cx="6252184" cy="1806416"/>
          </a:xfrm>
        </p:spPr>
        <p:txBody>
          <a:bodyPr anchor="t">
            <a:normAutofit/>
          </a:bodyPr>
          <a:lstStyle>
            <a:lvl1pPr algn="l">
              <a:defRPr sz="4800" b="1" i="0">
                <a:solidFill>
                  <a:schemeClr val="accent1"/>
                </a:solidFill>
                <a:latin typeface="Segoe"/>
                <a:cs typeface="Segoe"/>
              </a:defRPr>
            </a:lvl1pPr>
          </a:lstStyle>
          <a:p>
            <a:r>
              <a:rPr lang="en-US"/>
              <a:t>CLICK TO EDIT MASTER TITLE STYLE</a:t>
            </a:r>
          </a:p>
        </p:txBody>
      </p:sp>
      <p:sp>
        <p:nvSpPr>
          <p:cNvPr id="3" name="Subtitle 2"/>
          <p:cNvSpPr>
            <a:spLocks noGrp="1"/>
          </p:cNvSpPr>
          <p:nvPr>
            <p:ph type="subTitle" idx="1"/>
          </p:nvPr>
        </p:nvSpPr>
        <p:spPr>
          <a:xfrm>
            <a:off x="5063760" y="3886825"/>
            <a:ext cx="6277841" cy="1655762"/>
          </a:xfrm>
        </p:spPr>
        <p:txBody>
          <a:bodyPr>
            <a:normAutofit/>
          </a:bodyPr>
          <a:lstStyle>
            <a:lvl1pPr marL="0" indent="0" algn="l">
              <a:buNone/>
              <a:defRPr sz="3200" b="0" i="1">
                <a:solidFill>
                  <a:schemeClr val="bg1"/>
                </a:solidFill>
                <a:latin typeface="Segoe"/>
                <a:cs typeface="Segoe"/>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het opmaakprofiel van de modelondertitel te bewerken</a:t>
            </a:r>
            <a:endParaRPr lang="en-US"/>
          </a:p>
        </p:txBody>
      </p:sp>
      <p:sp>
        <p:nvSpPr>
          <p:cNvPr id="9" name="Rectangle 8"/>
          <p:cNvSpPr/>
          <p:nvPr userDrawn="1"/>
        </p:nvSpPr>
        <p:spPr>
          <a:xfrm>
            <a:off x="0" y="5621384"/>
            <a:ext cx="12192000" cy="1236616"/>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1">
            <a:extLst>
              <a:ext uri="{28A0092B-C50C-407E-A947-70E740481C1C}">
                <a14:useLocalDpi xmlns:a14="http://schemas.microsoft.com/office/drawing/2010/main" val="0"/>
              </a:ext>
            </a:extLst>
          </a:blip>
          <a:stretch>
            <a:fillRect/>
          </a:stretch>
        </p:blipFill>
        <p:spPr>
          <a:xfrm>
            <a:off x="8840413" y="5472611"/>
            <a:ext cx="3005648" cy="1534161"/>
          </a:xfrm>
          <a:prstGeom prst="rect">
            <a:avLst/>
          </a:prstGeom>
        </p:spPr>
      </p:pic>
      <p:pic>
        <p:nvPicPr>
          <p:cNvPr id="6" name="Picture 5" descr="ASN_CLOVER_CROPPED.eps"/>
          <p:cNvPicPr>
            <a:picLocks noChangeAspect="1"/>
          </p:cNvPicPr>
          <p:nvPr userDrawn="1"/>
        </p:nvPicPr>
        <p:blipFill>
          <a:blip r:embed="rId2">
            <a:alphaModFix amt="27000"/>
            <a:extLst>
              <a:ext uri="{28A0092B-C50C-407E-A947-70E740481C1C}">
                <a14:useLocalDpi xmlns:a14="http://schemas.microsoft.com/office/drawing/2010/main" val="0"/>
              </a:ext>
            </a:extLst>
          </a:blip>
          <a:stretch>
            <a:fillRect/>
          </a:stretch>
        </p:blipFill>
        <p:spPr>
          <a:xfrm>
            <a:off x="0" y="0"/>
            <a:ext cx="4559300" cy="3937000"/>
          </a:xfrm>
          <a:prstGeom prst="rect">
            <a:avLst/>
          </a:prstGeom>
        </p:spPr>
      </p:pic>
    </p:spTree>
    <p:extLst>
      <p:ext uri="{BB962C8B-B14F-4D97-AF65-F5344CB8AC3E}">
        <p14:creationId val="2663316753"/>
      </p:ext>
    </p:extLst>
  </p:cSld>
  <p:clrMapOvr>
    <a:overrideClrMapping bg1="lt1" tx1="dk1" bg2="lt2" tx2="dk2" accent1="accent1" accent2="accent2" accent3="accent3" accent4="accent4" accent5="accent5" accent6="accent6" hlink="hlink" folHlink="folHlink"/>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_Content with Caption">
    <p:spTree>
      <p:nvGrpSpPr>
        <p:cNvPr id="1" name=""/>
        <p:cNvGrpSpPr/>
        <p:nvPr/>
      </p:nvGrpSpPr>
      <p:grpSpPr>
        <a:xfrm>
          <a:off x="0" y="0"/>
          <a:ext cx="0" cy="0"/>
        </a:xfrm>
      </p:grpSpPr>
      <p:sp>
        <p:nvSpPr>
          <p:cNvPr id="8" name="Rectangle 7"/>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pic>
        <p:nvPicPr>
          <p:cNvPr id="14" name="Picture 13">
            <a:extLst>
              <a:ext uri="{FF2B5EF4-FFF2-40B4-BE49-F238E27FC236}">
                <a16:creationId xmlns:a16="http://schemas.microsoft.com/office/drawing/2014/main" id="{A31C1D66-BD34-4C6E-8747-BD438EAE947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3750663715"/>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_Content with Caption">
    <p:spTree>
      <p:nvGrpSpPr>
        <p:cNvPr id="1" name=""/>
        <p:cNvGrpSpPr/>
        <p:nvPr/>
      </p:nvGrpSpPr>
      <p:grpSpPr>
        <a:xfrm>
          <a:off x="0" y="0"/>
          <a:ext cx="0" cy="0"/>
        </a:xfrm>
      </p:grpSpPr>
      <p:sp>
        <p:nvSpPr>
          <p:cNvPr id="8" name="Rectangle 7"/>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pic>
        <p:nvPicPr>
          <p:cNvPr id="14" name="Picture 13">
            <a:extLst>
              <a:ext uri="{FF2B5EF4-FFF2-40B4-BE49-F238E27FC236}">
                <a16:creationId xmlns:a16="http://schemas.microsoft.com/office/drawing/2014/main" id="{A31C1D66-BD34-4C6E-8747-BD438EAE9475}"/>
              </a:ext>
            </a:extLst>
          </p:cNvPr>
          <p:cNvPicPr>
            <a:picLocks noChangeAspect="1"/>
          </p:cNvPicPr>
          <p:nvPr userDrawn="1"/>
        </p:nvPicPr>
        <p:blipFill>
          <a:blip r:embed="rId1">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4161999967"/>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Sectiekop">
    <p:spTree>
      <p:nvGrpSpPr>
        <p:cNvPr id="1" name=""/>
        <p:cNvGrpSpPr/>
        <p:nvPr/>
      </p:nvGrpSpPr>
      <p:grpSpPr>
        <a:xfrm>
          <a:off x="0" y="0"/>
          <a:ext cx="0" cy="0"/>
        </a:xfrm>
      </p:grpSpPr>
      <p:sp>
        <p:nvSpPr>
          <p:cNvPr id="3" name="Text Placeholder 2"/>
          <p:cNvSpPr>
            <a:spLocks noGrp="1"/>
          </p:cNvSpPr>
          <p:nvPr>
            <p:ph type="body" idx="1"/>
          </p:nvPr>
        </p:nvSpPr>
        <p:spPr>
          <a:xfrm>
            <a:off x="4751571" y="3925200"/>
            <a:ext cx="6542590" cy="1007584"/>
          </a:xfrm>
        </p:spPr>
        <p:txBody>
          <a:bodyPr>
            <a:normAutofit/>
          </a:bodyPr>
          <a:lstStyle>
            <a:lvl1pPr marL="0" indent="0">
              <a:buNone/>
              <a:defRPr sz="32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 om de modelstijlen te bewerken</a:t>
            </a:r>
          </a:p>
        </p:txBody>
      </p:sp>
      <p:sp>
        <p:nvSpPr>
          <p:cNvPr id="7" name="Rectangle 6"/>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p:cNvSpPr txBox="1"/>
          <p:nvPr userDrawn="1"/>
        </p:nvSpPr>
        <p:spPr>
          <a:xfrm>
            <a:off x="4724927" y="2451028"/>
            <a:ext cx="7467073" cy="830997"/>
          </a:xfrm>
          <a:prstGeom prst="rect">
            <a:avLst/>
          </a:prstGeom>
          <a:solidFill>
            <a:schemeClr val="accent3"/>
          </a:solidFill>
        </p:spPr>
        <p:txBody>
          <a:bodyPr wrap="square" rtlCol="0">
            <a:spAutoFit/>
          </a:bodyPr>
          <a:lstStyle/>
          <a:p>
            <a:endParaRPr lang="en-US" sz="4800" b="1" i="0">
              <a:solidFill>
                <a:schemeClr val="bg1"/>
              </a:solidFill>
              <a:latin typeface="Segoe"/>
              <a:cs typeface="Segoe"/>
            </a:endParaRPr>
          </a:p>
        </p:txBody>
      </p:sp>
      <p:pic>
        <p:nvPicPr>
          <p:cNvPr id="11" name="Picture 10"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4559300" cy="3937000"/>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sp>
        <p:nvSpPr>
          <p:cNvPr id="10" name="Subtitle 2"/>
          <p:cNvSpPr>
            <a:spLocks noGrp="1"/>
          </p:cNvSpPr>
          <p:nvPr>
            <p:ph type="subTitle" idx="10" hasCustomPrompt="1"/>
          </p:nvPr>
        </p:nvSpPr>
        <p:spPr>
          <a:xfrm>
            <a:off x="4850606" y="2519219"/>
            <a:ext cx="7228155" cy="775460"/>
          </a:xfrm>
        </p:spPr>
        <p:txBody>
          <a:bodyPr>
            <a:noAutofit/>
          </a:bodyPr>
          <a:lstStyle>
            <a:lvl1pPr marL="0" indent="0" algn="l">
              <a:buNone/>
              <a:defRPr sz="4800" b="1" i="0" cap="all">
                <a:solidFill>
                  <a:schemeClr val="bg1"/>
                </a:solidFill>
                <a:latin typeface="Segoe"/>
                <a:cs typeface="Segoe"/>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section TITLE</a:t>
            </a:r>
          </a:p>
        </p:txBody>
      </p:sp>
      <p:pic>
        <p:nvPicPr>
          <p:cNvPr id="13" name="Picture 12">
            <a:extLst>
              <a:ext uri="{FF2B5EF4-FFF2-40B4-BE49-F238E27FC236}">
                <a16:creationId xmlns:a16="http://schemas.microsoft.com/office/drawing/2014/main" id="{B66F2423-F400-49C6-AA94-7838DE5DAEC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4093068769"/>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Titel en object">
    <p:spTree>
      <p:nvGrpSpPr>
        <p:cNvPr id="1" name=""/>
        <p:cNvGrpSpPr/>
        <p:nvPr/>
      </p:nvGrpSpPr>
      <p:grpSpPr>
        <a:xfrm>
          <a:off x="0" y="0"/>
          <a:ext cx="0" cy="0"/>
        </a:xfrm>
      </p:grpSpPr>
      <p:sp>
        <p:nvSpPr>
          <p:cNvPr id="2" name="Title 1"/>
          <p:cNvSpPr>
            <a:spLocks noGrp="1"/>
          </p:cNvSpPr>
          <p:nvPr>
            <p:ph type="title"/>
          </p:nvPr>
        </p:nvSpPr>
        <p:spPr>
          <a:xfrm>
            <a:off x="829318" y="1457433"/>
            <a:ext cx="10515600" cy="1082404"/>
          </a:xfrm>
        </p:spPr>
        <p:txBody>
          <a:bodyPr>
            <a:normAutofit/>
          </a:bodyPr>
          <a:lstStyle>
            <a:lvl1pPr>
              <a:defRPr sz="4000" b="1" i="0">
                <a:solidFill>
                  <a:schemeClr val="accent3"/>
                </a:solidFill>
                <a:latin typeface="Segoe"/>
                <a:cs typeface="Segoe"/>
              </a:defRPr>
            </a:lvl1pPr>
          </a:lstStyle>
          <a:p>
            <a:r>
              <a:rPr lang="nl-NL"/>
              <a:t>Klik om de stijl te bewerken</a:t>
            </a:r>
            <a:endParaRPr lang="en-US"/>
          </a:p>
        </p:txBody>
      </p:sp>
      <p:sp>
        <p:nvSpPr>
          <p:cNvPr id="3" name="Content Placeholder 2"/>
          <p:cNvSpPr>
            <a:spLocks noGrp="1"/>
          </p:cNvSpPr>
          <p:nvPr>
            <p:ph idx="1"/>
          </p:nvPr>
        </p:nvSpPr>
        <p:spPr>
          <a:xfrm>
            <a:off x="838200" y="2788491"/>
            <a:ext cx="10515600" cy="3388471"/>
          </a:xfrm>
        </p:spPr>
        <p:txBody>
          <a:bodyPr/>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7" name="Rectangle 6"/>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userDrawn="1"/>
        </p:nvSpPr>
        <p:spPr>
          <a:xfrm>
            <a:off x="6108212" y="337460"/>
            <a:ext cx="6083788" cy="369332"/>
          </a:xfrm>
          <a:prstGeom prst="rect">
            <a:avLst/>
          </a:prstGeom>
          <a:solidFill>
            <a:schemeClr val="accent3"/>
          </a:solidFill>
        </p:spPr>
        <p:txBody>
          <a:bodyPr wrap="square" rtlCol="0">
            <a:spAutoFit/>
          </a:bodyPr>
          <a:lstStyle/>
          <a:p>
            <a:endParaRPr lang="en-US" b="1" i="0">
              <a:solidFill>
                <a:schemeClr val="bg1"/>
              </a:solidFill>
              <a:latin typeface="Segoe"/>
              <a:cs typeface="Segoe"/>
            </a:endParaRPr>
          </a:p>
        </p:txBody>
      </p:sp>
      <p:pic>
        <p:nvPicPr>
          <p:cNvPr id="9" name="Picture 8"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sp>
        <p:nvSpPr>
          <p:cNvPr id="10" name="Subtitle 2"/>
          <p:cNvSpPr>
            <a:spLocks noGrp="1"/>
          </p:cNvSpPr>
          <p:nvPr>
            <p:ph type="subTitle" idx="10" hasCustomPrompt="1"/>
          </p:nvPr>
        </p:nvSpPr>
        <p:spPr>
          <a:xfrm>
            <a:off x="6129537" y="352365"/>
            <a:ext cx="6062463" cy="366959"/>
          </a:xfrm>
        </p:spPr>
        <p:txBody>
          <a:bodyPr>
            <a:noAutofit/>
          </a:bodyPr>
          <a:lstStyle>
            <a:lvl1pPr marL="0" indent="0" algn="l">
              <a:buNone/>
              <a:defRPr sz="2000" b="1" i="0" cap="all">
                <a:solidFill>
                  <a:schemeClr val="bg1"/>
                </a:solidFill>
                <a:latin typeface="Segoe"/>
                <a:cs typeface="Segoe"/>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section TITLE</a:t>
            </a:r>
          </a:p>
        </p:txBody>
      </p:sp>
      <p:pic>
        <p:nvPicPr>
          <p:cNvPr id="11" name="Picture 10">
            <a:extLst>
              <a:ext uri="{FF2B5EF4-FFF2-40B4-BE49-F238E27FC236}">
                <a16:creationId xmlns:a16="http://schemas.microsoft.com/office/drawing/2014/main" id="{EC050D15-1E24-444E-A723-6D75A9DC871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1503604168"/>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_Title and Content">
    <p:spTree>
      <p:nvGrpSpPr>
        <p:cNvPr id="1" name=""/>
        <p:cNvGrpSpPr/>
        <p:nvPr/>
      </p:nvGrpSpPr>
      <p:grpSpPr>
        <a:xfrm>
          <a:off x="0" y="0"/>
          <a:ext cx="0" cy="0"/>
        </a:xfrm>
      </p:grpSpPr>
      <p:sp>
        <p:nvSpPr>
          <p:cNvPr id="2" name="Title 1"/>
          <p:cNvSpPr>
            <a:spLocks noGrp="1"/>
          </p:cNvSpPr>
          <p:nvPr>
            <p:ph type="title"/>
          </p:nvPr>
        </p:nvSpPr>
        <p:spPr>
          <a:xfrm>
            <a:off x="829318" y="1457433"/>
            <a:ext cx="10515600" cy="1082404"/>
          </a:xfrm>
        </p:spPr>
        <p:txBody>
          <a:bodyPr>
            <a:normAutofit/>
          </a:bodyPr>
          <a:lstStyle>
            <a:lvl1pPr>
              <a:defRPr sz="4000" b="1" i="0">
                <a:solidFill>
                  <a:schemeClr val="accent3"/>
                </a:solidFill>
                <a:latin typeface="Segoe"/>
                <a:cs typeface="Segoe"/>
              </a:defRPr>
            </a:lvl1pPr>
          </a:lstStyle>
          <a:p>
            <a:r>
              <a:rPr lang="nl-NL"/>
              <a:t>Klik om de stijl te bewerken</a:t>
            </a:r>
            <a:endParaRPr lang="en-US"/>
          </a:p>
        </p:txBody>
      </p:sp>
      <p:sp>
        <p:nvSpPr>
          <p:cNvPr id="3" name="Content Placeholder 2"/>
          <p:cNvSpPr>
            <a:spLocks noGrp="1"/>
          </p:cNvSpPr>
          <p:nvPr>
            <p:ph idx="1"/>
          </p:nvPr>
        </p:nvSpPr>
        <p:spPr>
          <a:xfrm>
            <a:off x="838200" y="2788491"/>
            <a:ext cx="10515600" cy="3388471"/>
          </a:xfrm>
        </p:spPr>
        <p:txBody>
          <a:bodyPr/>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7" name="Rectangle 6"/>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9" name="Picture 8"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pic>
        <p:nvPicPr>
          <p:cNvPr id="11" name="Picture 10">
            <a:extLst>
              <a:ext uri="{FF2B5EF4-FFF2-40B4-BE49-F238E27FC236}">
                <a16:creationId xmlns:a16="http://schemas.microsoft.com/office/drawing/2014/main" id="{EC050D15-1E24-444E-A723-6D75A9DC871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912608000"/>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Inhoud van twee">
    <p:spTree>
      <p:nvGrpSpPr>
        <p:cNvPr id="1" name=""/>
        <p:cNvGrpSpPr/>
        <p:nvPr/>
      </p:nvGrpSpPr>
      <p:grpSpPr>
        <a:xfrm>
          <a:off x="0" y="0"/>
          <a:ext cx="0" cy="0"/>
        </a:xfrm>
      </p:grpSpPr>
      <p:sp>
        <p:nvSpPr>
          <p:cNvPr id="2" name="Title 1"/>
          <p:cNvSpPr>
            <a:spLocks noGrp="1"/>
          </p:cNvSpPr>
          <p:nvPr>
            <p:ph type="title"/>
          </p:nvPr>
        </p:nvSpPr>
        <p:spPr>
          <a:xfrm>
            <a:off x="838200" y="1420887"/>
            <a:ext cx="10515600" cy="944723"/>
          </a:xfrm>
        </p:spPr>
        <p:txBody>
          <a:bodyPr>
            <a:normAutofit/>
          </a:bodyPr>
          <a:lstStyle>
            <a:lvl1pPr>
              <a:defRPr sz="4000" b="1" i="0">
                <a:solidFill>
                  <a:schemeClr val="accent3"/>
                </a:solidFill>
                <a:latin typeface="Segoe"/>
                <a:cs typeface="Segoe"/>
              </a:defRPr>
            </a:lvl1pPr>
          </a:lstStyle>
          <a:p>
            <a:r>
              <a:rPr lang="nl-NL"/>
              <a:t>Klik om de stijl te bewerken</a:t>
            </a:r>
            <a:endParaRPr lang="en-US"/>
          </a:p>
        </p:txBody>
      </p:sp>
      <p:sp>
        <p:nvSpPr>
          <p:cNvPr id="3" name="Content Placeholder 2"/>
          <p:cNvSpPr>
            <a:spLocks noGrp="1"/>
          </p:cNvSpPr>
          <p:nvPr>
            <p:ph sz="half" idx="1"/>
          </p:nvPr>
        </p:nvSpPr>
        <p:spPr>
          <a:xfrm>
            <a:off x="838200" y="2806252"/>
            <a:ext cx="5181600" cy="3370710"/>
          </a:xfrm>
        </p:spPr>
        <p:txBody>
          <a:bodyPr/>
          <a:lstStyle>
            <a:lvl1pPr>
              <a:defRPr>
                <a:solidFill>
                  <a:schemeClr val="tx1">
                    <a:lumMod val="65000"/>
                    <a:lumOff val="35000"/>
                  </a:schemeClr>
                </a:solidFill>
                <a:latin typeface="Segoe"/>
                <a:cs typeface="Segoe"/>
              </a:defRPr>
            </a:lvl1pPr>
            <a:lvl2pPr>
              <a:defRPr>
                <a:solidFill>
                  <a:schemeClr val="tx1">
                    <a:lumMod val="65000"/>
                    <a:lumOff val="35000"/>
                  </a:schemeClr>
                </a:solidFill>
                <a:latin typeface="Segoe"/>
                <a:cs typeface="Segoe"/>
              </a:defRPr>
            </a:lvl2pPr>
            <a:lvl3pPr>
              <a:defRPr>
                <a:solidFill>
                  <a:schemeClr val="tx1">
                    <a:lumMod val="65000"/>
                    <a:lumOff val="35000"/>
                  </a:schemeClr>
                </a:solidFill>
                <a:latin typeface="Segoe"/>
                <a:cs typeface="Segoe"/>
              </a:defRPr>
            </a:lvl3pPr>
            <a:lvl4pPr>
              <a:defRPr>
                <a:solidFill>
                  <a:schemeClr val="tx1">
                    <a:lumMod val="65000"/>
                    <a:lumOff val="35000"/>
                  </a:schemeClr>
                </a:solidFill>
                <a:latin typeface="Segoe"/>
                <a:cs typeface="Segoe"/>
              </a:defRPr>
            </a:lvl4pPr>
            <a:lvl5pPr>
              <a:defRPr>
                <a:solidFill>
                  <a:schemeClr val="tx1">
                    <a:lumMod val="65000"/>
                    <a:lumOff val="35000"/>
                  </a:schemeClr>
                </a:solidFill>
                <a:latin typeface="Segoe"/>
                <a:cs typeface="Segoe"/>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Content Placeholder 3"/>
          <p:cNvSpPr>
            <a:spLocks noGrp="1"/>
          </p:cNvSpPr>
          <p:nvPr>
            <p:ph sz="half" idx="2"/>
          </p:nvPr>
        </p:nvSpPr>
        <p:spPr>
          <a:xfrm>
            <a:off x="6172200" y="2841773"/>
            <a:ext cx="5181600" cy="3335189"/>
          </a:xfrm>
        </p:spPr>
        <p:txBody>
          <a:bodyPr/>
          <a:lstStyle>
            <a:lvl1pPr>
              <a:defRPr>
                <a:solidFill>
                  <a:schemeClr val="tx1">
                    <a:lumMod val="65000"/>
                    <a:lumOff val="35000"/>
                  </a:schemeClr>
                </a:solidFill>
                <a:latin typeface="Segoe"/>
                <a:cs typeface="Segoe"/>
              </a:defRPr>
            </a:lvl1pPr>
            <a:lvl2pPr>
              <a:defRPr>
                <a:solidFill>
                  <a:schemeClr val="tx1">
                    <a:lumMod val="65000"/>
                    <a:lumOff val="35000"/>
                  </a:schemeClr>
                </a:solidFill>
                <a:latin typeface="Segoe"/>
                <a:cs typeface="Segoe"/>
              </a:defRPr>
            </a:lvl2pPr>
            <a:lvl3pPr>
              <a:defRPr>
                <a:solidFill>
                  <a:schemeClr val="tx1">
                    <a:lumMod val="65000"/>
                    <a:lumOff val="35000"/>
                  </a:schemeClr>
                </a:solidFill>
                <a:latin typeface="Segoe"/>
                <a:cs typeface="Segoe"/>
              </a:defRPr>
            </a:lvl3pPr>
            <a:lvl4pPr>
              <a:defRPr>
                <a:solidFill>
                  <a:schemeClr val="tx1">
                    <a:lumMod val="65000"/>
                    <a:lumOff val="35000"/>
                  </a:schemeClr>
                </a:solidFill>
                <a:latin typeface="Segoe"/>
                <a:cs typeface="Segoe"/>
              </a:defRPr>
            </a:lvl4pPr>
            <a:lvl5pPr>
              <a:defRPr>
                <a:solidFill>
                  <a:schemeClr val="tx1">
                    <a:lumMod val="65000"/>
                    <a:lumOff val="35000"/>
                  </a:schemeClr>
                </a:solidFill>
                <a:latin typeface="Segoe"/>
                <a:cs typeface="Segoe"/>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8" name="Rectangle 7"/>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extBox 9"/>
          <p:cNvSpPr txBox="1"/>
          <p:nvPr userDrawn="1"/>
        </p:nvSpPr>
        <p:spPr>
          <a:xfrm>
            <a:off x="6108212" y="337460"/>
            <a:ext cx="6083788" cy="369332"/>
          </a:xfrm>
          <a:prstGeom prst="rect">
            <a:avLst/>
          </a:prstGeom>
          <a:solidFill>
            <a:schemeClr val="accent3"/>
          </a:solidFill>
        </p:spPr>
        <p:txBody>
          <a:bodyPr wrap="square" rtlCol="0">
            <a:spAutoFit/>
          </a:bodyPr>
          <a:lstStyle/>
          <a:p>
            <a:endParaRPr lang="en-US" b="1" i="0">
              <a:solidFill>
                <a:schemeClr val="bg1"/>
              </a:solidFill>
              <a:latin typeface="Segoe"/>
              <a:cs typeface="Segoe"/>
            </a:endParaRPr>
          </a:p>
        </p:txBody>
      </p:sp>
      <p:pic>
        <p:nvPicPr>
          <p:cNvPr id="11" name="Picture 10"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sp>
        <p:nvSpPr>
          <p:cNvPr id="15" name="Subtitle 2"/>
          <p:cNvSpPr>
            <a:spLocks noGrp="1"/>
          </p:cNvSpPr>
          <p:nvPr>
            <p:ph type="subTitle" idx="10" hasCustomPrompt="1"/>
          </p:nvPr>
        </p:nvSpPr>
        <p:spPr>
          <a:xfrm>
            <a:off x="6129537" y="352365"/>
            <a:ext cx="6062463" cy="366959"/>
          </a:xfrm>
        </p:spPr>
        <p:txBody>
          <a:bodyPr>
            <a:noAutofit/>
          </a:bodyPr>
          <a:lstStyle>
            <a:lvl1pPr marL="0" indent="0" algn="l">
              <a:buNone/>
              <a:defRPr sz="2000" b="1" i="0" cap="all">
                <a:solidFill>
                  <a:schemeClr val="bg1"/>
                </a:solidFill>
                <a:latin typeface="Segoe"/>
                <a:cs typeface="Segoe"/>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section TITLE</a:t>
            </a:r>
          </a:p>
        </p:txBody>
      </p:sp>
      <p:pic>
        <p:nvPicPr>
          <p:cNvPr id="13" name="Picture 12">
            <a:extLst>
              <a:ext uri="{FF2B5EF4-FFF2-40B4-BE49-F238E27FC236}">
                <a16:creationId xmlns:a16="http://schemas.microsoft.com/office/drawing/2014/main" id="{D1BFCCBF-2E7B-4C54-B079-37525BF7033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1167041301"/>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_Two Content">
    <p:spTree>
      <p:nvGrpSpPr>
        <p:cNvPr id="1" name=""/>
        <p:cNvGrpSpPr/>
        <p:nvPr/>
      </p:nvGrpSpPr>
      <p:grpSpPr>
        <a:xfrm>
          <a:off x="0" y="0"/>
          <a:ext cx="0" cy="0"/>
        </a:xfrm>
      </p:grpSpPr>
      <p:sp>
        <p:nvSpPr>
          <p:cNvPr id="2" name="Title 1"/>
          <p:cNvSpPr>
            <a:spLocks noGrp="1"/>
          </p:cNvSpPr>
          <p:nvPr>
            <p:ph type="title"/>
          </p:nvPr>
        </p:nvSpPr>
        <p:spPr>
          <a:xfrm>
            <a:off x="838200" y="1420887"/>
            <a:ext cx="10515600" cy="944723"/>
          </a:xfrm>
        </p:spPr>
        <p:txBody>
          <a:bodyPr>
            <a:normAutofit/>
          </a:bodyPr>
          <a:lstStyle>
            <a:lvl1pPr>
              <a:defRPr sz="4000" b="1" i="0">
                <a:solidFill>
                  <a:schemeClr val="accent3"/>
                </a:solidFill>
                <a:latin typeface="Segoe"/>
                <a:cs typeface="Segoe"/>
              </a:defRPr>
            </a:lvl1pPr>
          </a:lstStyle>
          <a:p>
            <a:r>
              <a:rPr lang="nl-NL"/>
              <a:t>Klik om de stijl te bewerken</a:t>
            </a:r>
            <a:endParaRPr lang="en-US"/>
          </a:p>
        </p:txBody>
      </p:sp>
      <p:sp>
        <p:nvSpPr>
          <p:cNvPr id="3" name="Content Placeholder 2"/>
          <p:cNvSpPr>
            <a:spLocks noGrp="1"/>
          </p:cNvSpPr>
          <p:nvPr>
            <p:ph sz="half" idx="1"/>
          </p:nvPr>
        </p:nvSpPr>
        <p:spPr>
          <a:xfrm>
            <a:off x="838200" y="2806252"/>
            <a:ext cx="5181600" cy="3370710"/>
          </a:xfrm>
        </p:spPr>
        <p:txBody>
          <a:bodyPr/>
          <a:lstStyle>
            <a:lvl1pPr>
              <a:defRPr>
                <a:solidFill>
                  <a:schemeClr val="tx1">
                    <a:lumMod val="65000"/>
                    <a:lumOff val="35000"/>
                  </a:schemeClr>
                </a:solidFill>
                <a:latin typeface="Segoe"/>
                <a:cs typeface="Segoe"/>
              </a:defRPr>
            </a:lvl1pPr>
            <a:lvl2pPr>
              <a:defRPr>
                <a:solidFill>
                  <a:schemeClr val="tx1">
                    <a:lumMod val="65000"/>
                    <a:lumOff val="35000"/>
                  </a:schemeClr>
                </a:solidFill>
                <a:latin typeface="Segoe"/>
                <a:cs typeface="Segoe"/>
              </a:defRPr>
            </a:lvl2pPr>
            <a:lvl3pPr>
              <a:defRPr>
                <a:solidFill>
                  <a:schemeClr val="tx1">
                    <a:lumMod val="65000"/>
                    <a:lumOff val="35000"/>
                  </a:schemeClr>
                </a:solidFill>
                <a:latin typeface="Segoe"/>
                <a:cs typeface="Segoe"/>
              </a:defRPr>
            </a:lvl3pPr>
            <a:lvl4pPr>
              <a:defRPr>
                <a:solidFill>
                  <a:schemeClr val="tx1">
                    <a:lumMod val="65000"/>
                    <a:lumOff val="35000"/>
                  </a:schemeClr>
                </a:solidFill>
                <a:latin typeface="Segoe"/>
                <a:cs typeface="Segoe"/>
              </a:defRPr>
            </a:lvl4pPr>
            <a:lvl5pPr>
              <a:defRPr>
                <a:solidFill>
                  <a:schemeClr val="tx1">
                    <a:lumMod val="65000"/>
                    <a:lumOff val="35000"/>
                  </a:schemeClr>
                </a:solidFill>
                <a:latin typeface="Segoe"/>
                <a:cs typeface="Segoe"/>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Content Placeholder 3"/>
          <p:cNvSpPr>
            <a:spLocks noGrp="1"/>
          </p:cNvSpPr>
          <p:nvPr>
            <p:ph sz="half" idx="2"/>
          </p:nvPr>
        </p:nvSpPr>
        <p:spPr>
          <a:xfrm>
            <a:off x="6172200" y="2841773"/>
            <a:ext cx="5181600" cy="3335189"/>
          </a:xfrm>
        </p:spPr>
        <p:txBody>
          <a:bodyPr/>
          <a:lstStyle>
            <a:lvl1pPr>
              <a:defRPr>
                <a:solidFill>
                  <a:schemeClr val="tx1">
                    <a:lumMod val="65000"/>
                    <a:lumOff val="35000"/>
                  </a:schemeClr>
                </a:solidFill>
                <a:latin typeface="Segoe"/>
                <a:cs typeface="Segoe"/>
              </a:defRPr>
            </a:lvl1pPr>
            <a:lvl2pPr>
              <a:defRPr>
                <a:solidFill>
                  <a:schemeClr val="tx1">
                    <a:lumMod val="65000"/>
                    <a:lumOff val="35000"/>
                  </a:schemeClr>
                </a:solidFill>
                <a:latin typeface="Segoe"/>
                <a:cs typeface="Segoe"/>
              </a:defRPr>
            </a:lvl2pPr>
            <a:lvl3pPr>
              <a:defRPr>
                <a:solidFill>
                  <a:schemeClr val="tx1">
                    <a:lumMod val="65000"/>
                    <a:lumOff val="35000"/>
                  </a:schemeClr>
                </a:solidFill>
                <a:latin typeface="Segoe"/>
                <a:cs typeface="Segoe"/>
              </a:defRPr>
            </a:lvl3pPr>
            <a:lvl4pPr>
              <a:defRPr>
                <a:solidFill>
                  <a:schemeClr val="tx1">
                    <a:lumMod val="65000"/>
                    <a:lumOff val="35000"/>
                  </a:schemeClr>
                </a:solidFill>
                <a:latin typeface="Segoe"/>
                <a:cs typeface="Segoe"/>
              </a:defRPr>
            </a:lvl4pPr>
            <a:lvl5pPr>
              <a:defRPr>
                <a:solidFill>
                  <a:schemeClr val="tx1">
                    <a:lumMod val="65000"/>
                    <a:lumOff val="35000"/>
                  </a:schemeClr>
                </a:solidFill>
                <a:latin typeface="Segoe"/>
                <a:cs typeface="Segoe"/>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8" name="Rectangle 7"/>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pic>
        <p:nvPicPr>
          <p:cNvPr id="13" name="Picture 12">
            <a:extLst>
              <a:ext uri="{FF2B5EF4-FFF2-40B4-BE49-F238E27FC236}">
                <a16:creationId xmlns:a16="http://schemas.microsoft.com/office/drawing/2014/main" id="{D1BFCCBF-2E7B-4C54-B079-37525BF7033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2619641365"/>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Alleen titel">
    <p:spTree>
      <p:nvGrpSpPr>
        <p:cNvPr id="1" name=""/>
        <p:cNvGrpSpPr/>
        <p:nvPr/>
      </p:nvGrpSpPr>
      <p:grpSpPr>
        <a:xfrm>
          <a:off x="0" y="0"/>
          <a:ext cx="0" cy="0"/>
        </a:xfrm>
      </p:grpSpPr>
      <p:sp>
        <p:nvSpPr>
          <p:cNvPr id="2" name="Title 1"/>
          <p:cNvSpPr>
            <a:spLocks noGrp="1"/>
          </p:cNvSpPr>
          <p:nvPr>
            <p:ph type="title" hasCustomPrompt="1"/>
          </p:nvPr>
        </p:nvSpPr>
        <p:spPr>
          <a:xfrm>
            <a:off x="1264510" y="1234396"/>
            <a:ext cx="10515600" cy="722708"/>
          </a:xfrm>
        </p:spPr>
        <p:txBody>
          <a:bodyPr>
            <a:normAutofit/>
          </a:bodyPr>
          <a:lstStyle>
            <a:lvl1pPr>
              <a:defRPr sz="2400" b="1" i="0">
                <a:solidFill>
                  <a:schemeClr val="accent2"/>
                </a:solidFill>
                <a:latin typeface="Segoe"/>
                <a:cs typeface="Segoe"/>
              </a:defRPr>
            </a:lvl1pPr>
          </a:lstStyle>
          <a:p>
            <a:r>
              <a:rPr lang="en-US"/>
              <a:t>CLICK TO EDIT MASTER TITLE STYLE</a:t>
            </a:r>
          </a:p>
        </p:txBody>
      </p:sp>
      <p:sp>
        <p:nvSpPr>
          <p:cNvPr id="5" name="Chart Placeholder 4"/>
          <p:cNvSpPr>
            <a:spLocks noGrp="1"/>
          </p:cNvSpPr>
          <p:nvPr>
            <p:ph type="chart" sz="quarter" idx="10"/>
          </p:nvPr>
        </p:nvSpPr>
        <p:spPr>
          <a:xfrm>
            <a:off x="1260734" y="1998427"/>
            <a:ext cx="9583738" cy="3906837"/>
          </a:xfrm>
        </p:spPr>
        <p:txBody>
          <a:bodyPr/>
          <a:lstStyle/>
          <a:p>
            <a:r>
              <a:rPr lang="nl-NL"/>
              <a:t>Klik op het pictogram als u een grafiek wilt toevoegen</a:t>
            </a:r>
            <a:endParaRPr lang="en-US"/>
          </a:p>
        </p:txBody>
      </p:sp>
      <p:sp>
        <p:nvSpPr>
          <p:cNvPr id="7" name="Rectangle 6"/>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p:cNvSpPr txBox="1"/>
          <p:nvPr userDrawn="1"/>
        </p:nvSpPr>
        <p:spPr>
          <a:xfrm>
            <a:off x="6108212" y="337460"/>
            <a:ext cx="6083788" cy="369332"/>
          </a:xfrm>
          <a:prstGeom prst="rect">
            <a:avLst/>
          </a:prstGeom>
          <a:solidFill>
            <a:schemeClr val="accent3"/>
          </a:solidFill>
        </p:spPr>
        <p:txBody>
          <a:bodyPr wrap="square" rtlCol="0">
            <a:spAutoFit/>
          </a:bodyPr>
          <a:lstStyle/>
          <a:p>
            <a:endParaRPr lang="en-US" b="1" i="0">
              <a:solidFill>
                <a:schemeClr val="bg1"/>
              </a:solidFill>
              <a:latin typeface="Segoe"/>
              <a:cs typeface="Segoe"/>
            </a:endParaRPr>
          </a:p>
        </p:txBody>
      </p:sp>
      <p:pic>
        <p:nvPicPr>
          <p:cNvPr id="10" name="Picture 9"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1"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sp>
        <p:nvSpPr>
          <p:cNvPr id="12" name="Subtitle 2"/>
          <p:cNvSpPr>
            <a:spLocks noGrp="1"/>
          </p:cNvSpPr>
          <p:nvPr>
            <p:ph type="subTitle" idx="11" hasCustomPrompt="1"/>
          </p:nvPr>
        </p:nvSpPr>
        <p:spPr>
          <a:xfrm>
            <a:off x="6129537" y="352365"/>
            <a:ext cx="6062463" cy="366959"/>
          </a:xfrm>
        </p:spPr>
        <p:txBody>
          <a:bodyPr>
            <a:noAutofit/>
          </a:bodyPr>
          <a:lstStyle>
            <a:lvl1pPr marL="0" indent="0" algn="l">
              <a:buNone/>
              <a:defRPr sz="2000" b="1" i="0" cap="all">
                <a:solidFill>
                  <a:schemeClr val="bg1"/>
                </a:solidFill>
                <a:latin typeface="Segoe"/>
                <a:cs typeface="Segoe"/>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section TITLE</a:t>
            </a:r>
          </a:p>
        </p:txBody>
      </p:sp>
      <p:pic>
        <p:nvPicPr>
          <p:cNvPr id="13" name="Picture 12">
            <a:extLst>
              <a:ext uri="{FF2B5EF4-FFF2-40B4-BE49-F238E27FC236}">
                <a16:creationId xmlns:a16="http://schemas.microsoft.com/office/drawing/2014/main" id="{A718824C-707F-414C-9461-7697E70785B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3597465517"/>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_Title Only">
    <p:spTree>
      <p:nvGrpSpPr>
        <p:cNvPr id="1" name=""/>
        <p:cNvGrpSpPr/>
        <p:nvPr/>
      </p:nvGrpSpPr>
      <p:grpSpPr>
        <a:xfrm>
          <a:off x="0" y="0"/>
          <a:ext cx="0" cy="0"/>
        </a:xfrm>
      </p:grpSpPr>
      <p:sp>
        <p:nvSpPr>
          <p:cNvPr id="2" name="Title 1"/>
          <p:cNvSpPr>
            <a:spLocks noGrp="1"/>
          </p:cNvSpPr>
          <p:nvPr>
            <p:ph type="title" hasCustomPrompt="1"/>
          </p:nvPr>
        </p:nvSpPr>
        <p:spPr>
          <a:xfrm>
            <a:off x="1264510" y="1234396"/>
            <a:ext cx="10515600" cy="722708"/>
          </a:xfrm>
        </p:spPr>
        <p:txBody>
          <a:bodyPr>
            <a:normAutofit/>
          </a:bodyPr>
          <a:lstStyle>
            <a:lvl1pPr>
              <a:defRPr sz="2400" b="1" i="0">
                <a:solidFill>
                  <a:schemeClr val="accent2"/>
                </a:solidFill>
                <a:latin typeface="Segoe"/>
                <a:cs typeface="Segoe"/>
              </a:defRPr>
            </a:lvl1pPr>
          </a:lstStyle>
          <a:p>
            <a:r>
              <a:rPr lang="en-US"/>
              <a:t>CLICK TO EDIT MASTER TITLE STYLE</a:t>
            </a:r>
          </a:p>
        </p:txBody>
      </p:sp>
      <p:sp>
        <p:nvSpPr>
          <p:cNvPr id="5" name="Chart Placeholder 4"/>
          <p:cNvSpPr>
            <a:spLocks noGrp="1"/>
          </p:cNvSpPr>
          <p:nvPr>
            <p:ph type="chart" sz="quarter" idx="10"/>
          </p:nvPr>
        </p:nvSpPr>
        <p:spPr>
          <a:xfrm>
            <a:off x="1260734" y="1998427"/>
            <a:ext cx="9583738" cy="3906837"/>
          </a:xfrm>
        </p:spPr>
        <p:txBody>
          <a:bodyPr/>
          <a:lstStyle/>
          <a:p>
            <a:r>
              <a:rPr lang="nl-NL"/>
              <a:t>Klik op het pictogram als u een grafiek wilt toevoegen</a:t>
            </a:r>
            <a:endParaRPr lang="en-US"/>
          </a:p>
        </p:txBody>
      </p:sp>
      <p:sp>
        <p:nvSpPr>
          <p:cNvPr id="7" name="Rectangle 6"/>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0" name="Picture 9"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1"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pic>
        <p:nvPicPr>
          <p:cNvPr id="13" name="Picture 12">
            <a:extLst>
              <a:ext uri="{FF2B5EF4-FFF2-40B4-BE49-F238E27FC236}">
                <a16:creationId xmlns:a16="http://schemas.microsoft.com/office/drawing/2014/main" id="{A718824C-707F-414C-9461-7697E70785B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3710444813"/>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Inhoud met bijschrift">
    <p:spTree>
      <p:nvGrpSpPr>
        <p:cNvPr id="1" name=""/>
        <p:cNvGrpSpPr/>
        <p:nvPr/>
      </p:nvGrpSpPr>
      <p:grpSpPr>
        <a:xfrm>
          <a:off x="0" y="0"/>
          <a:ext cx="0" cy="0"/>
        </a:xfrm>
      </p:grpSpPr>
      <p:sp>
        <p:nvSpPr>
          <p:cNvPr id="2" name="Title 1"/>
          <p:cNvSpPr>
            <a:spLocks noGrp="1"/>
          </p:cNvSpPr>
          <p:nvPr>
            <p:ph type="title"/>
          </p:nvPr>
        </p:nvSpPr>
        <p:spPr>
          <a:xfrm>
            <a:off x="875313" y="1327492"/>
            <a:ext cx="3932237" cy="1088015"/>
          </a:xfrm>
        </p:spPr>
        <p:txBody>
          <a:bodyPr anchor="t">
            <a:normAutofit/>
          </a:bodyPr>
          <a:lstStyle>
            <a:lvl1pPr>
              <a:defRPr sz="3600" b="1" i="0">
                <a:solidFill>
                  <a:schemeClr val="accent2"/>
                </a:solidFill>
                <a:latin typeface="Segoe"/>
                <a:cs typeface="Segoe"/>
              </a:defRPr>
            </a:lvl1pPr>
          </a:lstStyle>
          <a:p>
            <a:r>
              <a:rPr lang="nl-NL"/>
              <a:t>Klik om de stijl te bewerken</a:t>
            </a:r>
            <a:endParaRPr lang="en-US"/>
          </a:p>
        </p:txBody>
      </p:sp>
      <p:sp>
        <p:nvSpPr>
          <p:cNvPr id="3" name="Content Placeholder 2"/>
          <p:cNvSpPr>
            <a:spLocks noGrp="1"/>
          </p:cNvSpPr>
          <p:nvPr>
            <p:ph idx="1"/>
          </p:nvPr>
        </p:nvSpPr>
        <p:spPr>
          <a:xfrm>
            <a:off x="5183188" y="1314320"/>
            <a:ext cx="6172200" cy="4546730"/>
          </a:xfrm>
        </p:spPr>
        <p:txBody>
          <a:bodyPr>
            <a:normAutofit/>
          </a:bodyPr>
          <a:lstStyle>
            <a:lvl1pPr>
              <a:defRPr sz="2400">
                <a:solidFill>
                  <a:schemeClr val="tx1">
                    <a:lumMod val="65000"/>
                    <a:lumOff val="35000"/>
                  </a:schemeClr>
                </a:solidFill>
                <a:latin typeface="Segoe"/>
                <a:cs typeface="Segoe"/>
              </a:defRPr>
            </a:lvl1pPr>
            <a:lvl2pPr>
              <a:defRPr sz="2000">
                <a:solidFill>
                  <a:schemeClr val="tx1">
                    <a:lumMod val="65000"/>
                    <a:lumOff val="35000"/>
                  </a:schemeClr>
                </a:solidFill>
                <a:latin typeface="Segoe"/>
                <a:cs typeface="Segoe"/>
              </a:defRPr>
            </a:lvl2pPr>
            <a:lvl3pPr>
              <a:defRPr sz="1800">
                <a:solidFill>
                  <a:schemeClr val="tx1">
                    <a:lumMod val="65000"/>
                    <a:lumOff val="35000"/>
                  </a:schemeClr>
                </a:solidFill>
                <a:latin typeface="Segoe"/>
                <a:cs typeface="Segoe"/>
              </a:defRPr>
            </a:lvl3pPr>
            <a:lvl4pPr>
              <a:defRPr sz="1600">
                <a:solidFill>
                  <a:schemeClr val="tx1">
                    <a:lumMod val="65000"/>
                    <a:lumOff val="35000"/>
                  </a:schemeClr>
                </a:solidFill>
                <a:latin typeface="Segoe"/>
                <a:cs typeface="Segoe"/>
              </a:defRPr>
            </a:lvl4pPr>
            <a:lvl5pPr>
              <a:defRPr sz="1600">
                <a:solidFill>
                  <a:schemeClr val="tx1">
                    <a:lumMod val="65000"/>
                    <a:lumOff val="35000"/>
                  </a:schemeClr>
                </a:solidFill>
                <a:latin typeface="Segoe"/>
                <a:cs typeface="Segoe"/>
              </a:defRPr>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ext Placeholder 3"/>
          <p:cNvSpPr>
            <a:spLocks noGrp="1"/>
          </p:cNvSpPr>
          <p:nvPr>
            <p:ph type="body" sz="half" idx="2"/>
          </p:nvPr>
        </p:nvSpPr>
        <p:spPr>
          <a:xfrm>
            <a:off x="870381" y="2655282"/>
            <a:ext cx="3901644" cy="3213705"/>
          </a:xfrm>
        </p:spPr>
        <p:txBody>
          <a:bodyPr/>
          <a:lstStyle>
            <a:lvl1pPr marL="0" indent="0">
              <a:buNone/>
              <a:defRPr sz="1600">
                <a:solidFill>
                  <a:schemeClr val="tx1">
                    <a:lumMod val="65000"/>
                    <a:lumOff val="3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8" name="Rectangle 7"/>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extBox 9"/>
          <p:cNvSpPr txBox="1"/>
          <p:nvPr userDrawn="1"/>
        </p:nvSpPr>
        <p:spPr>
          <a:xfrm>
            <a:off x="6108212" y="337460"/>
            <a:ext cx="6083788" cy="369332"/>
          </a:xfrm>
          <a:prstGeom prst="rect">
            <a:avLst/>
          </a:prstGeom>
          <a:solidFill>
            <a:schemeClr val="accent3"/>
          </a:solidFill>
        </p:spPr>
        <p:txBody>
          <a:bodyPr wrap="square" rtlCol="0">
            <a:spAutoFit/>
          </a:bodyPr>
          <a:lstStyle/>
          <a:p>
            <a:endParaRPr lang="en-US" b="1" i="0">
              <a:solidFill>
                <a:schemeClr val="bg1"/>
              </a:solidFill>
              <a:latin typeface="Segoe"/>
              <a:cs typeface="Segoe"/>
            </a:endParaRPr>
          </a:p>
        </p:txBody>
      </p:sp>
      <p:pic>
        <p:nvPicPr>
          <p:cNvPr id="11" name="Picture 10"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sp>
        <p:nvSpPr>
          <p:cNvPr id="13" name="Subtitle 2"/>
          <p:cNvSpPr>
            <a:spLocks noGrp="1"/>
          </p:cNvSpPr>
          <p:nvPr>
            <p:ph type="subTitle" idx="10" hasCustomPrompt="1"/>
          </p:nvPr>
        </p:nvSpPr>
        <p:spPr>
          <a:xfrm>
            <a:off x="6129537" y="352365"/>
            <a:ext cx="6062463" cy="366959"/>
          </a:xfrm>
        </p:spPr>
        <p:txBody>
          <a:bodyPr>
            <a:noAutofit/>
          </a:bodyPr>
          <a:lstStyle>
            <a:lvl1pPr marL="0" indent="0" algn="l">
              <a:buNone/>
              <a:defRPr sz="2000" b="1" i="0" cap="none">
                <a:solidFill>
                  <a:schemeClr val="bg1"/>
                </a:solidFill>
                <a:latin typeface="Segoe"/>
                <a:cs typeface="Segoe"/>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SECTION TITLE</a:t>
            </a:r>
          </a:p>
        </p:txBody>
      </p:sp>
      <p:pic>
        <p:nvPicPr>
          <p:cNvPr id="14" name="Picture 13">
            <a:extLst>
              <a:ext uri="{FF2B5EF4-FFF2-40B4-BE49-F238E27FC236}">
                <a16:creationId xmlns:a16="http://schemas.microsoft.com/office/drawing/2014/main" id="{A31C1D66-BD34-4C6E-8747-BD438EAE947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2820538578"/>
      </p:ext>
    </p:extLst>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de stijl te bewerken</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p:cNvSpPr>
            <a:spLocks noGrp="1"/>
          </p:cNvSpPr>
          <p:nvPr>
            <p:ph type="sldNum" sz="quarter" idx="4"/>
          </p:nvPr>
        </p:nvSpPr>
        <p:spPr>
          <a:xfrm>
            <a:off x="84695" y="6394833"/>
            <a:ext cx="2844800" cy="365125"/>
          </a:xfrm>
          <a:prstGeom prst="rect">
            <a:avLst/>
          </a:prstGeom>
        </p:spPr>
        <p:txBody>
          <a:bodyPr vert="horz" lIns="91440" tIns="45720" rIns="91440" bIns="45720" rtlCol="0" anchor="ctr"/>
          <a:lstStyle>
            <a:lvl1pPr algn="l">
              <a:defRPr sz="1200" b="1" i="0">
                <a:solidFill>
                  <a:schemeClr val="tx1">
                    <a:tint val="75000"/>
                  </a:schemeClr>
                </a:solidFill>
                <a:latin typeface="Segoe"/>
                <a:cs typeface="Segoe"/>
              </a:defRPr>
            </a:lvl1pPr>
          </a:lstStyle>
          <a:p>
            <a:fld id="{2062FEF5-9C0C-7644-AFB8-36CEBEB72585}" type="slidenum">
              <a:rPr lang="en-US" smtClean="0"/>
              <a:t>‹#›</a:t>
            </a:fld>
            <a:endParaRPr lang="en-US"/>
          </a:p>
        </p:txBody>
      </p:sp>
    </p:spTree>
    <p:extLst>
      <p:ext uri="{BB962C8B-B14F-4D97-AF65-F5344CB8AC3E}">
        <p14:creationId val="1343724115"/>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57" r:id="rId4"/>
    <p:sldLayoutId id="2147483652" r:id="rId5"/>
    <p:sldLayoutId id="2147483658" r:id="rId6"/>
    <p:sldLayoutId id="2147483654" r:id="rId7"/>
    <p:sldLayoutId id="2147483659" r:id="rId8"/>
    <p:sldLayoutId id="2147483656" r:id="rId9"/>
    <p:sldLayoutId id="2147483660" r:id="rId10"/>
    <p:sldLayoutId id="2147483661"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notesSlide" Target="../notesSlides/notesSlide7.xml"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notesSlide" Target="../notesSlides/notesSlide8.xml"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notesSlide" Target="../notesSlides/notesSlide9.xml"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notesSlide" Target="../notesSlides/notesSlide10.xml" /><Relationship Id="rId3" Type="http://schemas.openxmlformats.org/officeDocument/2006/relationships/image" Target="../media/image4.png"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notesSlide" Target="../notesSlides/notesSlide11.xml"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notesSlide" Target="../notesSlides/notesSlide12.xml"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notesSlide" Target="../notesSlides/notesSlide13.xml"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notesSlide" Target="../notesSlides/notesSlide14.xml"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notesSlide" Target="../notesSlides/notesSlide15.xml"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notesSlide" Target="../notesSlides/notesSlide16.xml"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notesSlide" Target="../notesSlides/notesSlide17.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4.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notesSlide" Target="../notesSlides/notesSlide1.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notesSlide" Target="../notesSlides/notesSlide2.x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notesSlide" Target="../notesSlides/notesSlide3.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notesSlide" Target="../notesSlides/notesSlide4.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notesSlide" Target="../notesSlides/notesSlide5.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notesSlide" Target="../notesSlides/notesSlide6.xml"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ctrTitle"/>
          </p:nvPr>
        </p:nvSpPr>
        <p:spPr>
          <a:xfrm>
            <a:off x="2361713" y="1566111"/>
            <a:ext cx="9291637" cy="2144858"/>
          </a:xfrm>
        </p:spPr>
        <p:txBody>
          <a:bodyPr>
            <a:normAutofit/>
          </a:bodyPr>
          <a:lstStyle/>
          <a:p>
            <a:r>
              <a:rPr lang="en-US" sz="4000"/>
              <a:t>Basic Principles of Uremic Toxicity and Uremic Toxin Removal:</a:t>
            </a:r>
            <a:br>
              <a:rPr lang="en-US" sz="4000"/>
            </a:br>
            <a:r>
              <a:rPr lang="en-US" sz="4000"/>
              <a:t>Hemodialysis</a:t>
            </a:r>
          </a:p>
        </p:txBody>
      </p:sp>
      <p:sp>
        <p:nvSpPr>
          <p:cNvPr id="3" name="Subtitle 2"/>
          <p:cNvSpPr>
            <a:spLocks noGrp="1" noSelect="1" noMove="1" noResize="1" noTextEdit="1"/>
          </p:cNvSpPr>
          <p:nvPr>
            <p:ph type="subTitle" idx="1"/>
          </p:nvPr>
        </p:nvSpPr>
        <p:spPr>
          <a:xfrm>
            <a:off x="2361713" y="3439633"/>
            <a:ext cx="6277841" cy="1323126"/>
          </a:xfrm>
        </p:spPr>
        <p:txBody>
          <a:bodyPr>
            <a:normAutofit/>
          </a:bodyPr>
          <a:lstStyle/>
          <a:p>
            <a:r>
              <a:rPr lang="en-US" sz="3000" b="1"/>
              <a:t>Raymond C. Vanholder, MD, PhD</a:t>
            </a:r>
          </a:p>
          <a:p>
            <a:r>
              <a:rPr lang="en-US" sz="3000"/>
              <a:t>University Hospital Ghent Belgium</a:t>
            </a:r>
          </a:p>
        </p:txBody>
      </p:sp>
      <p:sp>
        <p:nvSpPr>
          <p:cNvPr id="4" name="TextBox 3">
            <a:extLst>
              <a:ext uri="{FF2B5EF4-FFF2-40B4-BE49-F238E27FC236}">
                <a16:creationId xmlns:a16="http://schemas.microsoft.com/office/drawing/2014/main" id="{B9CE7777-85E6-4F55-BE2E-3EB6CD727506}"/>
              </a:ext>
            </a:extLst>
          </p:cNvPr>
          <p:cNvSpPr txBox="1">
            <a:spLocks noSelect="1" noMove="1" noResize="1" noTextEdit="1"/>
          </p:cNvSpPr>
          <p:nvPr/>
        </p:nvSpPr>
        <p:spPr>
          <a:xfrm>
            <a:off x="1422428" y="625659"/>
            <a:ext cx="9291637" cy="707886"/>
          </a:xfrm>
          <a:prstGeom prst="rect">
            <a:avLst/>
          </a:prstGeom>
          <a:noFill/>
        </p:spPr>
        <p:txBody>
          <a:bodyPr wrap="square" rtlCol="0">
            <a:spAutoFit/>
          </a:bodyPr>
          <a:lstStyle/>
          <a:p>
            <a:r>
              <a:rPr lang="en-US" sz="4000">
                <a:solidFill>
                  <a:schemeClr val="bg1"/>
                </a:solidFill>
                <a:latin typeface="Gotham Black" pitchFamily="50" charset="0"/>
              </a:rPr>
              <a:t>Dialysis Core Curriculum 2021</a:t>
            </a:r>
          </a:p>
        </p:txBody>
      </p:sp>
    </p:spTree>
    <p:extLst>
      <p:ext uri="{BB962C8B-B14F-4D97-AF65-F5344CB8AC3E}">
        <p14:creationId val="221192604"/>
      </p:ext>
    </p:extLst>
  </p:cSld>
  <p:clrMapOvr>
    <a:masterClrMapping/>
  </p:clrMapOvr>
  <p:transition/>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6" name="Titel 5"/>
          <p:cNvSpPr>
            <a:spLocks noGrp="1" noSelect="1" noMove="1" noResize="1" noTextEdit="1"/>
          </p:cNvSpPr>
          <p:nvPr>
            <p:ph type="title"/>
          </p:nvPr>
        </p:nvSpPr>
        <p:spPr>
          <a:xfrm>
            <a:off x="489075" y="626337"/>
            <a:ext cx="11217372" cy="1082404"/>
          </a:xfrm>
        </p:spPr>
        <p:txBody>
          <a:bodyPr>
            <a:normAutofit/>
          </a:bodyPr>
          <a:lstStyle/>
          <a:p>
            <a:r>
              <a:rPr lang="nl-BE" sz="3500"/>
              <a:t>Effect of Hemodiafiltration on Various Types of Uremic Toxins</a:t>
            </a:r>
          </a:p>
        </p:txBody>
      </p:sp>
      <p:sp>
        <p:nvSpPr>
          <p:cNvPr id="5" name="TextBox 4">
            <a:extLst>
              <a:ext uri="{FF2B5EF4-FFF2-40B4-BE49-F238E27FC236}">
                <a16:creationId xmlns:a16="http://schemas.microsoft.com/office/drawing/2014/main" id="{241F76E8-0BFB-4B60-94FC-CEBF0E053BE2}"/>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3" name="Content Placeholder 2">
            <a:extLst>
              <a:ext uri="{FF2B5EF4-FFF2-40B4-BE49-F238E27FC236}">
                <a16:creationId xmlns:a16="http://schemas.microsoft.com/office/drawing/2014/main" id="{A4E47CD8-54EB-4256-ABD4-42A07B470DAA}"/>
              </a:ext>
            </a:extLst>
          </p:cNvPr>
          <p:cNvSpPr>
            <a:spLocks noGrp="1" noSelect="1" noMove="1" noResize="1" noTextEdit="1"/>
          </p:cNvSpPr>
          <p:nvPr>
            <p:ph idx="1"/>
          </p:nvPr>
        </p:nvSpPr>
        <p:spPr>
          <a:xfrm>
            <a:off x="489074" y="1787928"/>
            <a:ext cx="11217371" cy="3388471"/>
          </a:xfrm>
        </p:spPr>
        <p:txBody>
          <a:bodyPr>
            <a:normAutofit/>
          </a:bodyPr>
          <a:lstStyle/>
          <a:p>
            <a:pPr marL="0" indent="0">
              <a:buNone/>
            </a:pPr>
            <a:r>
              <a:rPr lang="nl-BE" sz="2400">
                <a:latin typeface="Arial" panose="020b0604020202020204" pitchFamily="34" charset="0"/>
                <a:cs typeface="Arial" panose="020b0604020202020204" pitchFamily="34" charset="0"/>
              </a:rPr>
              <a:t>The middle molecules are removed even more efficiently than with high-flux hemodialysis. Also the protein bound compounds which are bound to their binding protein are now removed somewhat more efficiently. Small water soluble compounds roughly are removed in the same way as with the two other strategies. </a:t>
            </a:r>
          </a:p>
          <a:p>
            <a:endParaRPr lang="en-US" sz="2400">
              <a:latin typeface="Arial" panose="020b0604020202020204" pitchFamily="34" charset="0"/>
              <a:cs typeface="Arial" panose="020b0604020202020204" pitchFamily="34" charset="0"/>
            </a:endParaRPr>
          </a:p>
        </p:txBody>
      </p:sp>
    </p:spTree>
    <p:extLst>
      <p:ext uri="{BB962C8B-B14F-4D97-AF65-F5344CB8AC3E}">
        <p14:creationId val="2795757900"/>
      </p:ext>
    </p:extLst>
  </p:cSld>
  <p:clrMapOvr>
    <a:masterClrMapping/>
  </p:clrMapOvr>
  <p:transition/>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6" name="Titel 5"/>
          <p:cNvSpPr>
            <a:spLocks noGrp="1" noSelect="1" noMove="1" noResize="1" noTextEdit="1"/>
          </p:cNvSpPr>
          <p:nvPr>
            <p:ph type="title"/>
          </p:nvPr>
        </p:nvSpPr>
        <p:spPr>
          <a:xfrm>
            <a:off x="489074" y="627872"/>
            <a:ext cx="10281707" cy="1082404"/>
          </a:xfrm>
        </p:spPr>
        <p:txBody>
          <a:bodyPr>
            <a:normAutofit/>
          </a:bodyPr>
          <a:lstStyle/>
          <a:p>
            <a:r>
              <a:rPr lang="nl-BE" sz="3500"/>
              <a:t>Uremic Solute Kinetics Has a Major Impact on Removal</a:t>
            </a:r>
          </a:p>
        </p:txBody>
      </p:sp>
      <p:sp>
        <p:nvSpPr>
          <p:cNvPr id="5" name="TextBox 4">
            <a:extLst>
              <a:ext uri="{FF2B5EF4-FFF2-40B4-BE49-F238E27FC236}">
                <a16:creationId xmlns:a16="http://schemas.microsoft.com/office/drawing/2014/main" id="{241F76E8-0BFB-4B60-94FC-CEBF0E053BE2}"/>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10" name="Rechthoek 9"/>
          <p:cNvSpPr>
            <a:spLocks noSelect="1" noMove="1" noResize="1" noTextEdit="1"/>
          </p:cNvSpPr>
          <p:nvPr/>
        </p:nvSpPr>
        <p:spPr>
          <a:xfrm>
            <a:off x="5133745" y="5814013"/>
            <a:ext cx="7061811" cy="323165"/>
          </a:xfrm>
          <a:prstGeom prst="rect">
            <a:avLst/>
          </a:prstGeom>
        </p:spPr>
        <p:txBody>
          <a:bodyPr wrap="square">
            <a:spAutoFit/>
          </a:bodyPr>
          <a:lstStyle/>
          <a:p>
            <a:pPr algn="r"/>
            <a:r>
              <a:rPr lang="nl-BE" sz="1500" i="1" err="1">
                <a:latin typeface="Arial" panose="020b0604020202020204" pitchFamily="34" charset="0"/>
                <a:cs typeface="Arial" panose="020b0604020202020204" pitchFamily="34" charset="0"/>
              </a:rPr>
              <a:t>Eloot et al, NDT, 27, 4021-4029, 2012</a:t>
            </a:r>
            <a:endParaRPr lang="nl-NL" sz="1500" i="1">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72100EDC-EF16-48F4-80A7-9A3BCC83C0B4}"/>
              </a:ext>
            </a:extLst>
          </p:cNvPr>
          <p:cNvSpPr>
            <a:spLocks noGrp="1" noSelect="1" noMove="1" noResize="1" noTextEdit="1"/>
          </p:cNvSpPr>
          <p:nvPr>
            <p:ph idx="1"/>
          </p:nvPr>
        </p:nvSpPr>
        <p:spPr>
          <a:xfrm>
            <a:off x="487320" y="1786636"/>
            <a:ext cx="11215605" cy="3388471"/>
          </a:xfrm>
        </p:spPr>
        <p:txBody>
          <a:bodyPr>
            <a:noAutofit/>
          </a:bodyPr>
          <a:lstStyle/>
          <a:p>
            <a:r>
              <a:rPr lang="nl-BE" sz="2000">
                <a:latin typeface="Arial" panose="020b0604020202020204" pitchFamily="34" charset="0"/>
                <a:cs typeface="Arial" panose="020b0604020202020204" pitchFamily="34" charset="0"/>
              </a:rPr>
              <a:t>From the moment dialysis starts, the dialyzer starts purifying the plasmatic volume, which results in mass transfer (MT) into the dialysate. </a:t>
            </a:r>
          </a:p>
          <a:p>
            <a:r>
              <a:rPr lang="nl-BE" sz="2000">
                <a:latin typeface="Arial" panose="020b0604020202020204" pitchFamily="34" charset="0"/>
                <a:cs typeface="Arial" panose="020b0604020202020204" pitchFamily="34" charset="0"/>
              </a:rPr>
              <a:t>From the moment solute concentration decreases in the plasma, also diffusion of solutes from the extraplasmatic to plasmatic volume starts. This process is symbolized by K12 (clearance from compartment 2 (extraplasmatic) to compartment 1 (plasmatic)).</a:t>
            </a:r>
          </a:p>
          <a:p>
            <a:r>
              <a:rPr lang="nl-BE" sz="2000">
                <a:latin typeface="Arial" panose="020b0604020202020204" pitchFamily="34" charset="0"/>
                <a:cs typeface="Arial" panose="020b0604020202020204" pitchFamily="34" charset="0"/>
              </a:rPr>
              <a:t>However, the shift of solutes from extraplasmatic to plasmatic is slower than the one from plasma to the dialysate. As a consequence, concentration in the plasma decreases more quickly than the extraplasmatic concentration, but a lower plasmatic concentration also means less solute available for diffusion and thus lower mass transfer and efficiency of dialysis. This phenomenon also gives rise to rebound after dialysis, as after the end of dialysis, solute continues to move from extraplasmatic to intraplasmatic. Thus, solute concentration after dialysis rises very quickly so that part of the removal effect is lost. The shorter dialysis is, the more pronounced this compartment disbalance and rebound will be. </a:t>
            </a:r>
          </a:p>
          <a:p>
            <a:endParaRPr lang="en-US" sz="2000">
              <a:latin typeface="Arial" panose="020b0604020202020204" pitchFamily="34" charset="0"/>
              <a:cs typeface="Arial" panose="020b0604020202020204" pitchFamily="34" charset="0"/>
            </a:endParaRPr>
          </a:p>
        </p:txBody>
      </p:sp>
    </p:spTree>
    <p:extLst>
      <p:ext uri="{BB962C8B-B14F-4D97-AF65-F5344CB8AC3E}">
        <p14:creationId val="2795757900"/>
      </p:ext>
    </p:extLst>
  </p:cSld>
  <p:clrMapOvr>
    <a:masterClrMapping/>
  </p:clrMapOvr>
  <p:transition/>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6" name="Titel 5"/>
          <p:cNvSpPr>
            <a:spLocks noGrp="1" noSelect="1" noMove="1" noResize="1" noTextEdit="1"/>
          </p:cNvSpPr>
          <p:nvPr>
            <p:ph type="title"/>
          </p:nvPr>
        </p:nvSpPr>
        <p:spPr>
          <a:xfrm>
            <a:off x="489076" y="622488"/>
            <a:ext cx="11249267" cy="1082404"/>
          </a:xfrm>
        </p:spPr>
        <p:txBody>
          <a:bodyPr>
            <a:normAutofit/>
          </a:bodyPr>
          <a:lstStyle/>
          <a:p>
            <a:r>
              <a:rPr lang="nl-BE"/>
              <a:t>Effect of Kinetics on Solute Concentration</a:t>
            </a:r>
          </a:p>
        </p:txBody>
      </p:sp>
      <p:sp>
        <p:nvSpPr>
          <p:cNvPr id="5" name="TextBox 4">
            <a:extLst>
              <a:ext uri="{FF2B5EF4-FFF2-40B4-BE49-F238E27FC236}">
                <a16:creationId xmlns:a16="http://schemas.microsoft.com/office/drawing/2014/main" id="{241F76E8-0BFB-4B60-94FC-CEBF0E053BE2}"/>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10" name="Tekstvak 9"/>
          <p:cNvSpPr txBox="1">
            <a:spLocks noSelect="1" noMove="1" noResize="1" noTextEdit="1"/>
          </p:cNvSpPr>
          <p:nvPr/>
        </p:nvSpPr>
        <p:spPr>
          <a:xfrm>
            <a:off x="5558541" y="5807170"/>
            <a:ext cx="6637021" cy="325040"/>
          </a:xfrm>
          <a:prstGeom prst="rect">
            <a:avLst/>
          </a:prstGeom>
          <a:noFill/>
        </p:spPr>
        <p:txBody>
          <a:bodyPr wrap="square" lIns="93296" tIns="46648" rIns="93296" bIns="46648" rtlCol="0">
            <a:spAutoFit/>
          </a:bodyPr>
          <a:lstStyle/>
          <a:p>
            <a:pPr algn="r"/>
            <a:r>
              <a:rPr lang="nl-BE" sz="1500" i="1" err="1">
                <a:latin typeface="Arial" panose="020b0604020202020204" pitchFamily="34" charset="0"/>
                <a:cs typeface="Arial" panose="020b0604020202020204" pitchFamily="34" charset="0"/>
              </a:rPr>
              <a:t>Vanholder et al, KI, 88, 460-465, 2015</a:t>
            </a:r>
          </a:p>
        </p:txBody>
      </p:sp>
      <p:sp>
        <p:nvSpPr>
          <p:cNvPr id="3" name="Content Placeholder 2">
            <a:extLst>
              <a:ext uri="{FF2B5EF4-FFF2-40B4-BE49-F238E27FC236}">
                <a16:creationId xmlns:a16="http://schemas.microsoft.com/office/drawing/2014/main" id="{B6040D5C-DB65-4C89-822D-CD291729C321}"/>
              </a:ext>
            </a:extLst>
          </p:cNvPr>
          <p:cNvSpPr>
            <a:spLocks noGrp="1" noSelect="1" noMove="1" noResize="1" noTextEdit="1"/>
          </p:cNvSpPr>
          <p:nvPr>
            <p:ph idx="1"/>
          </p:nvPr>
        </p:nvSpPr>
        <p:spPr>
          <a:xfrm>
            <a:off x="489076" y="1566630"/>
            <a:ext cx="11213848" cy="3388471"/>
          </a:xfrm>
        </p:spPr>
        <p:txBody>
          <a:bodyPr>
            <a:noAutofit/>
          </a:bodyPr>
          <a:lstStyle/>
          <a:p>
            <a:pPr marL="0" indent="0">
              <a:buNone/>
            </a:pPr>
            <a:r>
              <a:rPr lang="nl-BE" sz="2000">
                <a:latin typeface="Arial" panose="020b0604020202020204" pitchFamily="34" charset="0"/>
                <a:cs typeface="Arial" panose="020b0604020202020204" pitchFamily="34" charset="0"/>
              </a:rPr>
              <a:t>In general, removal by dialysis is easier from the plasmatic compartment than from extraplasmatic, as there is almost always some degree of resistance against the shift of solutes from extraplasmatic (correspondoing to tissues and organs, where often toxicity is exerted) to intraplasmatic. As a consequece, tissue concentration lags behind on plasma concentration. At the beginning of dialysis, removal is essentially limited to plasma, without equivalent refilling from extraplasmatic, and there is thus a steep concentration decline. However, after some time, the extraplasmatic compartment catches up and starts to refill the plasma, and both concentration curves run more or less in parallel, however without coming together. At the end of dialysis, the shift from extraplasmatic, where concentration is higher, to plasma continues, resulting in a rebound. The higher the resistance against a shift from extraplasmatic to plasma, the more both curves will be apart, and the higher the rebound, which is more or less a mirror image of the steep decline at the start of dialysis.</a:t>
            </a:r>
          </a:p>
          <a:p>
            <a:endParaRPr lang="en-US" sz="2000">
              <a:latin typeface="Arial" panose="020b0604020202020204" pitchFamily="34" charset="0"/>
              <a:cs typeface="Arial" panose="020b0604020202020204" pitchFamily="34" charset="0"/>
            </a:endParaRPr>
          </a:p>
        </p:txBody>
      </p:sp>
    </p:spTree>
    <p:extLst>
      <p:ext uri="{BB962C8B-B14F-4D97-AF65-F5344CB8AC3E}">
        <p14:creationId val="2795757900"/>
      </p:ext>
    </p:extLst>
  </p:cSld>
  <p:clrMapOvr>
    <a:masterClrMapping/>
  </p:clrMapOvr>
  <p:transition/>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6" name="Titel 5"/>
          <p:cNvSpPr>
            <a:spLocks noGrp="1" noSelect="1" noMove="1" noResize="1" noTextEdit="1"/>
          </p:cNvSpPr>
          <p:nvPr>
            <p:ph type="title"/>
          </p:nvPr>
        </p:nvSpPr>
        <p:spPr>
          <a:xfrm>
            <a:off x="489077" y="627872"/>
            <a:ext cx="10515600" cy="1082404"/>
          </a:xfrm>
        </p:spPr>
        <p:txBody>
          <a:bodyPr>
            <a:normAutofit/>
          </a:bodyPr>
          <a:lstStyle/>
          <a:p>
            <a:r>
              <a:rPr lang="nl-BE" sz="3500"/>
              <a:t>Impact on Different Time Schedules on Solute Removal</a:t>
            </a:r>
          </a:p>
        </p:txBody>
      </p:sp>
      <p:sp>
        <p:nvSpPr>
          <p:cNvPr id="5" name="TextBox 4">
            <a:extLst>
              <a:ext uri="{FF2B5EF4-FFF2-40B4-BE49-F238E27FC236}">
                <a16:creationId xmlns:a16="http://schemas.microsoft.com/office/drawing/2014/main" id="{241F76E8-0BFB-4B60-94FC-CEBF0E053BE2}"/>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pic>
        <p:nvPicPr>
          <p:cNvPr id="8" name="Picture 2">
            <a:extLst>
              <a:ext uri="{FF2B5EF4-FFF2-40B4-BE49-F238E27FC236}">
                <a16:creationId xmlns:a16="http://schemas.microsoft.com/office/drawing/2014/main" id="{14EF825C-89A3-4D55-8567-5DF49635EEDB}"/>
              </a:ext>
            </a:extLst>
          </p:cNvPr>
          <p:cNvPicPr>
            <a:picLocks noGrp="1" noSelect="1" noChangeAspect="1" noMove="1" noResize="1" noChangeArrowheads="1"/>
          </p:cNvPicPr>
          <p:nvPr>
            <p:ph idx="1"/>
          </p:nvPr>
        </p:nvPicPr>
        <p:blipFill>
          <a:blip r:embed="rId3"/>
          <a:stretch>
            <a:fillRect/>
          </a:stretch>
        </p:blipFill>
        <p:spPr bwMode="auto">
          <a:xfrm>
            <a:off x="2423150" y="1714103"/>
            <a:ext cx="7351673" cy="4114800"/>
          </a:xfrm>
          <a:prstGeom prst="rect">
            <a:avLst/>
          </a:prstGeom>
          <a:noFill/>
          <a:ln w="9525">
            <a:noFill/>
            <a:miter lim="800000"/>
          </a:ln>
        </p:spPr>
      </p:pic>
    </p:spTree>
    <p:extLst>
      <p:ext uri="{BB962C8B-B14F-4D97-AF65-F5344CB8AC3E}">
        <p14:creationId val="2795757900"/>
      </p:ext>
    </p:extLst>
  </p:cSld>
  <p:clrMapOvr>
    <a:masterClrMapping/>
  </p:clrMapOvr>
  <p:transition/>
  <p:timing/>
</p:sld>
</file>

<file path=ppt/slides/slide1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6" name="Titel 5"/>
          <p:cNvSpPr>
            <a:spLocks noGrp="1" noSelect="1" noMove="1" noResize="1" noTextEdit="1"/>
          </p:cNvSpPr>
          <p:nvPr>
            <p:ph type="title"/>
          </p:nvPr>
        </p:nvSpPr>
        <p:spPr>
          <a:xfrm>
            <a:off x="1956366" y="2494160"/>
            <a:ext cx="8282784" cy="1082404"/>
          </a:xfrm>
        </p:spPr>
        <p:txBody>
          <a:bodyPr>
            <a:noAutofit/>
          </a:bodyPr>
          <a:lstStyle/>
          <a:p>
            <a:pPr algn="ctr"/>
            <a:r>
              <a:rPr lang="nl-BE"/>
              <a:t>Alternative Modes for Dialytic Solute Removal</a:t>
            </a:r>
          </a:p>
        </p:txBody>
      </p:sp>
      <p:sp>
        <p:nvSpPr>
          <p:cNvPr id="5" name="TextBox 4">
            <a:extLst>
              <a:ext uri="{FF2B5EF4-FFF2-40B4-BE49-F238E27FC236}">
                <a16:creationId xmlns:a16="http://schemas.microsoft.com/office/drawing/2014/main" id="{241F76E8-0BFB-4B60-94FC-CEBF0E053BE2}"/>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2795757900"/>
      </p:ext>
    </p:extLst>
  </p:cSld>
  <p:clrMapOvr>
    <a:masterClrMapping/>
  </p:clrMapOvr>
  <p:transition/>
  <p:timing/>
</p:sld>
</file>

<file path=ppt/slides/slide1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6" name="Titel 5"/>
          <p:cNvSpPr>
            <a:spLocks noGrp="1" noSelect="1" noMove="1" noResize="1" noTextEdit="1"/>
          </p:cNvSpPr>
          <p:nvPr>
            <p:ph type="title"/>
          </p:nvPr>
        </p:nvSpPr>
        <p:spPr>
          <a:xfrm>
            <a:off x="489075" y="627872"/>
            <a:ext cx="10962190" cy="1082404"/>
          </a:xfrm>
        </p:spPr>
        <p:txBody>
          <a:bodyPr>
            <a:normAutofit/>
          </a:bodyPr>
          <a:lstStyle/>
          <a:p>
            <a:r>
              <a:rPr lang="nl-BE" altLang="en-US" sz="3500"/>
              <a:t>Medium Cut-Off Membranes Increase Removal of Large “Middle” Molecules</a:t>
            </a:r>
            <a:endParaRPr lang="nl-BE" sz="3500"/>
          </a:p>
        </p:txBody>
      </p:sp>
      <p:sp>
        <p:nvSpPr>
          <p:cNvPr id="5" name="TextBox 4">
            <a:extLst>
              <a:ext uri="{FF2B5EF4-FFF2-40B4-BE49-F238E27FC236}">
                <a16:creationId xmlns:a16="http://schemas.microsoft.com/office/drawing/2014/main" id="{241F76E8-0BFB-4B60-94FC-CEBF0E053BE2}"/>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11" name="Tekstvak 3"/>
          <p:cNvSpPr txBox="1">
            <a:spLocks noSelect="1" noMove="1" noResize="1" noChangeArrowheads="1" noTextEdit="1"/>
          </p:cNvSpPr>
          <p:nvPr/>
        </p:nvSpPr>
        <p:spPr bwMode="auto">
          <a:xfrm>
            <a:off x="8240233" y="5815266"/>
            <a:ext cx="3959794" cy="317004"/>
          </a:xfrm>
          <a:prstGeom prst="rect">
            <a:avLst/>
          </a:prstGeom>
          <a:noFill/>
          <a:ln w="9525">
            <a:noFill/>
            <a:miter lim="800000"/>
          </a:ln>
        </p:spPr>
        <p:txBody>
          <a:bodyPr wrap="square" lIns="85338" tIns="42669" rIns="85338" bIns="42669">
            <a:spAutoFit/>
          </a:bodyPr>
          <a:lstStyle/>
          <a:p>
            <a:pPr algn="r" eaLnBrk="1" hangingPunct="1">
              <a:defRPr/>
            </a:pPr>
            <a:r>
              <a:rPr lang="nl-BE" sz="1500" i="1">
                <a:latin typeface="Arial" panose="020b0604020202020204" pitchFamily="34" charset="0"/>
                <a:cs typeface="Arial" panose="020b0604020202020204" pitchFamily="34" charset="0"/>
              </a:rPr>
              <a:t>Kirsch et al, NDT, 32: 165–172, 2017 </a:t>
            </a:r>
          </a:p>
        </p:txBody>
      </p:sp>
      <p:sp>
        <p:nvSpPr>
          <p:cNvPr id="3" name="Content Placeholder 2">
            <a:extLst>
              <a:ext uri="{FF2B5EF4-FFF2-40B4-BE49-F238E27FC236}">
                <a16:creationId xmlns:a16="http://schemas.microsoft.com/office/drawing/2014/main" id="{CE5B3816-DEBC-47EB-82E5-A7BD817E056C}"/>
              </a:ext>
            </a:extLst>
          </p:cNvPr>
          <p:cNvSpPr>
            <a:spLocks noGrp="1" noSelect="1" noMove="1" noResize="1" noTextEdit="1"/>
          </p:cNvSpPr>
          <p:nvPr>
            <p:ph idx="1"/>
          </p:nvPr>
        </p:nvSpPr>
        <p:spPr>
          <a:xfrm>
            <a:off x="489075" y="1798562"/>
            <a:ext cx="11228004" cy="3388471"/>
          </a:xfrm>
        </p:spPr>
        <p:txBody>
          <a:bodyPr>
            <a:noAutofit/>
          </a:bodyPr>
          <a:lstStyle/>
          <a:p>
            <a:pPr marL="0" indent="0">
              <a:spcBef>
                <a:spcPct val="0"/>
              </a:spcBef>
              <a:buNone/>
            </a:pPr>
            <a:r>
              <a:rPr lang="nl-BE" altLang="en-US" sz="2000">
                <a:latin typeface="Arial" panose="020b0604020202020204" pitchFamily="34" charset="0"/>
                <a:cs typeface="Arial" panose="020b0604020202020204" pitchFamily="34" charset="0"/>
              </a:rPr>
              <a:t>Extremely open membranes with large pores (larger than high flux membranes – MCO or Medium Cut-off membranes) allow the removal of larger middle molecules. These membranes were first developed for the treatment of patients with multiple myeloma but were soon thereafter also tested in end stage kidney failure. Removal of immunoglobulin free light chains is markedly superior for the open membranes as compared to high flux. Middle molecule removal by the open membranes in dialysis mode was comparable or even superior to hemodiafiltration with &gt;23L substitution fluid. The reason is internal hemodiafiltration which is proper to all large pore membranes but becomes more important as pore size becomes more important. Due to positive hydrostatic pressure at the dialyzer inlet, water with molecules is ultrafiltered but albumin to a large extent remains in the blood stream, increasing colloid osmotic pressure, which at a certain point in the dialyzer exceeds hydrostatic ultrafiltration pressure. From that moment on, dialysis water is attracted back to the blood stream, which practically mimicks a classical hemodiafiltration pattern. Improved removal with this type of membrane is essentially restricted to middle molecules, especially the larger ones. </a:t>
            </a:r>
          </a:p>
          <a:p>
            <a:pPr>
              <a:spcBef>
                <a:spcPct val="0"/>
              </a:spcBef>
            </a:pPr>
            <a:endParaRPr lang="en-US" sz="2000">
              <a:latin typeface="Arial" panose="020b0604020202020204" pitchFamily="34" charset="0"/>
              <a:cs typeface="Arial" panose="020b0604020202020204" pitchFamily="34" charset="0"/>
            </a:endParaRPr>
          </a:p>
        </p:txBody>
      </p:sp>
    </p:spTree>
    <p:extLst>
      <p:ext uri="{BB962C8B-B14F-4D97-AF65-F5344CB8AC3E}">
        <p14:creationId val="2795757900"/>
      </p:ext>
    </p:extLst>
  </p:cSld>
  <p:clrMapOvr>
    <a:masterClrMapping/>
  </p:clrMapOvr>
  <p:transition/>
  <p:timing/>
</p:sld>
</file>

<file path=ppt/slides/slide1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6" name="Titel 5"/>
          <p:cNvSpPr>
            <a:spLocks noGrp="1" noSelect="1" noMove="1" noResize="1" noTextEdit="1"/>
          </p:cNvSpPr>
          <p:nvPr>
            <p:ph type="title"/>
          </p:nvPr>
        </p:nvSpPr>
        <p:spPr>
          <a:xfrm>
            <a:off x="489078" y="627873"/>
            <a:ext cx="10515600" cy="1082404"/>
          </a:xfrm>
        </p:spPr>
        <p:txBody>
          <a:bodyPr>
            <a:normAutofit/>
          </a:bodyPr>
          <a:lstStyle/>
          <a:p>
            <a:r>
              <a:rPr lang="nl-BE"/>
              <a:t>Adsorption: Catching Uremic Solutes</a:t>
            </a:r>
          </a:p>
        </p:txBody>
      </p:sp>
      <p:sp>
        <p:nvSpPr>
          <p:cNvPr id="5" name="TextBox 4">
            <a:extLst>
              <a:ext uri="{FF2B5EF4-FFF2-40B4-BE49-F238E27FC236}">
                <a16:creationId xmlns:a16="http://schemas.microsoft.com/office/drawing/2014/main" id="{241F76E8-0BFB-4B60-94FC-CEBF0E053BE2}"/>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10" name="Tekstvak 6"/>
          <p:cNvSpPr txBox="1">
            <a:spLocks noSelect="1" noMove="1" noResize="1" noChangeArrowheads="1" noTextEdit="1"/>
          </p:cNvSpPr>
          <p:nvPr/>
        </p:nvSpPr>
        <p:spPr bwMode="auto">
          <a:xfrm>
            <a:off x="6218652" y="5815630"/>
            <a:ext cx="5976906" cy="317004"/>
          </a:xfrm>
          <a:prstGeom prst="rect">
            <a:avLst/>
          </a:prstGeom>
          <a:noFill/>
          <a:ln w="9525">
            <a:noFill/>
            <a:miter lim="800000"/>
          </a:ln>
        </p:spPr>
        <p:txBody>
          <a:bodyPr wrap="square" lIns="85338" tIns="42669" rIns="85338" bIns="42669">
            <a:spAutoFit/>
          </a:bodyPr>
          <a:lstStyle/>
          <a:p>
            <a:pPr algn="r">
              <a:defRPr/>
            </a:pPr>
            <a:r>
              <a:rPr lang="nl-BE" sz="1500" i="1" err="1">
                <a:latin typeface="Arial" panose="020b0604020202020204" pitchFamily="34" charset="0"/>
                <a:cs typeface="Arial" panose="020b0604020202020204" pitchFamily="34" charset="0"/>
              </a:rPr>
              <a:t>Tijink et al, Biomaterials, 34(32):7819-28; 2013</a:t>
            </a:r>
          </a:p>
        </p:txBody>
      </p:sp>
      <p:sp>
        <p:nvSpPr>
          <p:cNvPr id="3" name="Content Placeholder 2">
            <a:extLst>
              <a:ext uri="{FF2B5EF4-FFF2-40B4-BE49-F238E27FC236}">
                <a16:creationId xmlns:a16="http://schemas.microsoft.com/office/drawing/2014/main" id="{44C02ACC-B4BC-455F-B189-F8E3889A7B5E}"/>
              </a:ext>
            </a:extLst>
          </p:cNvPr>
          <p:cNvSpPr>
            <a:spLocks noGrp="1" noSelect="1" noMove="1" noResize="1" noTextEdit="1"/>
          </p:cNvSpPr>
          <p:nvPr>
            <p:ph idx="1"/>
          </p:nvPr>
        </p:nvSpPr>
        <p:spPr>
          <a:xfrm>
            <a:off x="489078" y="1561420"/>
            <a:ext cx="11213844" cy="3388471"/>
          </a:xfrm>
        </p:spPr>
        <p:txBody>
          <a:bodyPr>
            <a:noAutofit/>
          </a:bodyPr>
          <a:lstStyle/>
          <a:p>
            <a:pPr marL="0" marR="0" indent="0" algn="l" defTabSz="457200" rtl="0" eaLnBrk="1" fontAlgn="auto" latinLnBrk="0" hangingPunct="1">
              <a:spcBef>
                <a:spcPts val="600"/>
              </a:spcBef>
              <a:spcAft>
                <a:spcPct val="0"/>
              </a:spcAft>
              <a:buClrTx/>
              <a:buSzTx/>
              <a:buFontTx/>
              <a:buNone/>
              <a:defRPr/>
            </a:pPr>
            <a:r>
              <a:rPr lang="nl-BE" sz="2400">
                <a:latin typeface="Arial" panose="020b0604020202020204" pitchFamily="34" charset="0"/>
                <a:cs typeface="Arial" panose="020b0604020202020204" pitchFamily="34" charset="0"/>
              </a:rPr>
              <a:t>In adsorption, sorbents like active coal are used with the intention to catch uremic toxins. This approach mostly affects concentration of charged molecules, essentially protein bound solutes and middle molecules. Adsorption of non-charged molecules like urea is more difficult. Sorbents can be used to remove toxins at the blood side of the dialyzer or at the dialysate side. </a:t>
            </a:r>
            <a:r>
              <a:rPr lang="nl-BE" sz="2400" i="1">
                <a:latin typeface="Arial" panose="020b0604020202020204" pitchFamily="34" charset="0"/>
                <a:cs typeface="Arial" panose="020b0604020202020204" pitchFamily="34" charset="0"/>
              </a:rPr>
              <a:t>Tijink et al in Biomaterials </a:t>
            </a:r>
            <a:r>
              <a:rPr lang="nl-BE" sz="2400">
                <a:latin typeface="Arial" panose="020b0604020202020204" pitchFamily="34" charset="0"/>
                <a:cs typeface="Arial" panose="020b0604020202020204" pitchFamily="34" charset="0"/>
              </a:rPr>
              <a:t>offers an example of an in vitro study where sorbent was embedded unto a classical high flux dialysis membrane and removal of protein bound indoxyl sulfate was studied. Removal as precent concentration decline compared to 4 hrs PES/PVP as standard (Ct/C0 = 1.0, which equals 100%). By adding sorbent to the membrane, at four hours, an additional decrease of indoxyl sulfate by &gt;80% is observed as compared to membrane alone.</a:t>
            </a:r>
          </a:p>
        </p:txBody>
      </p:sp>
    </p:spTree>
    <p:extLst>
      <p:ext uri="{BB962C8B-B14F-4D97-AF65-F5344CB8AC3E}">
        <p14:creationId val="2795757900"/>
      </p:ext>
    </p:extLst>
  </p:cSld>
  <p:clrMapOvr>
    <a:masterClrMapping/>
  </p:clrMapOvr>
  <p:transition/>
  <p:timing/>
</p:sld>
</file>

<file path=ppt/slides/slide1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5" name="TextBox 4">
            <a:extLst>
              <a:ext uri="{FF2B5EF4-FFF2-40B4-BE49-F238E27FC236}">
                <a16:creationId xmlns:a16="http://schemas.microsoft.com/office/drawing/2014/main" id="{241F76E8-0BFB-4B60-94FC-CEBF0E053BE2}"/>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10" name="Tekstvak 6"/>
          <p:cNvSpPr txBox="1">
            <a:spLocks noSelect="1" noMove="1" noResize="1" noChangeArrowheads="1" noTextEdit="1"/>
          </p:cNvSpPr>
          <p:nvPr/>
        </p:nvSpPr>
        <p:spPr bwMode="auto">
          <a:xfrm>
            <a:off x="7213230" y="5817761"/>
            <a:ext cx="4983722" cy="317004"/>
          </a:xfrm>
          <a:prstGeom prst="rect">
            <a:avLst/>
          </a:prstGeom>
          <a:noFill/>
          <a:ln w="9525">
            <a:noFill/>
            <a:miter lim="800000"/>
          </a:ln>
        </p:spPr>
        <p:txBody>
          <a:bodyPr wrap="square" lIns="85338" tIns="42669" rIns="85338" bIns="42669">
            <a:spAutoFit/>
          </a:bodyPr>
          <a:lstStyle/>
          <a:p>
            <a:pPr algn="r" eaLnBrk="0" hangingPunct="0">
              <a:defRPr/>
            </a:pPr>
            <a:r>
              <a:rPr lang="nl-BE" sz="1500" i="1">
                <a:latin typeface="Arial" panose="020b0604020202020204" pitchFamily="34" charset="0"/>
                <a:cs typeface="Arial" panose="020b0604020202020204" pitchFamily="34" charset="0"/>
              </a:rPr>
              <a:t>Meijers et al, Artif Organs, 32: 214-219; 2008</a:t>
            </a:r>
          </a:p>
        </p:txBody>
      </p:sp>
      <p:sp>
        <p:nvSpPr>
          <p:cNvPr id="11" name="Titel 5">
            <a:extLst>
              <a:ext uri="{FF2B5EF4-FFF2-40B4-BE49-F238E27FC236}">
                <a16:creationId xmlns:a16="http://schemas.microsoft.com/office/drawing/2014/main" id="{878C879E-AC59-408D-9737-56C66FC6A616}"/>
              </a:ext>
            </a:extLst>
          </p:cNvPr>
          <p:cNvSpPr txBox="1">
            <a:spLocks noSelect="1" noMove="1" noResize="1" noTextEdit="1"/>
          </p:cNvSpPr>
          <p:nvPr/>
        </p:nvSpPr>
        <p:spPr>
          <a:xfrm>
            <a:off x="489078" y="627873"/>
            <a:ext cx="10515600" cy="108240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b="1" i="0" kern="1200">
                <a:solidFill>
                  <a:schemeClr val="accent3"/>
                </a:solidFill>
                <a:latin typeface="Segoe"/>
                <a:ea typeface="+mj-ea"/>
                <a:cs typeface="Segoe"/>
              </a:defRPr>
            </a:lvl1pPr>
          </a:lstStyle>
          <a:p>
            <a:r>
              <a:rPr lang="nl-BE"/>
              <a:t>Adsorption: Catching Uremic Solutes</a:t>
            </a:r>
          </a:p>
        </p:txBody>
      </p:sp>
      <p:sp>
        <p:nvSpPr>
          <p:cNvPr id="12" name="Content Placeholder 11">
            <a:extLst>
              <a:ext uri="{FF2B5EF4-FFF2-40B4-BE49-F238E27FC236}">
                <a16:creationId xmlns:a16="http://schemas.microsoft.com/office/drawing/2014/main" id="{C23CC722-E8A9-45E1-9804-9780F048C24D}"/>
              </a:ext>
            </a:extLst>
          </p:cNvPr>
          <p:cNvSpPr>
            <a:spLocks noGrp="1" noSelect="1" noMove="1" noResize="1" noTextEdit="1"/>
          </p:cNvSpPr>
          <p:nvPr>
            <p:ph idx="1"/>
          </p:nvPr>
        </p:nvSpPr>
        <p:spPr>
          <a:xfrm>
            <a:off x="489078" y="1561420"/>
            <a:ext cx="11213844" cy="4256341"/>
          </a:xfrm>
        </p:spPr>
        <p:txBody>
          <a:bodyPr>
            <a:noAutofit/>
          </a:bodyPr>
          <a:lstStyle/>
          <a:p>
            <a:pPr marL="0" marR="0" indent="0" algn="l" defTabSz="457200" rtl="0" eaLnBrk="1" fontAlgn="auto" latinLnBrk="0" hangingPunct="1">
              <a:spcBef>
                <a:spcPts val="600"/>
              </a:spcBef>
              <a:spcAft>
                <a:spcPct val="0"/>
              </a:spcAft>
              <a:buClrTx/>
              <a:buSzTx/>
              <a:buFontTx/>
              <a:buNone/>
              <a:defRPr/>
            </a:pPr>
            <a:r>
              <a:rPr lang="nl-BE" sz="2400">
                <a:latin typeface="Arial" panose="020b0604020202020204" pitchFamily="34" charset="0"/>
                <a:cs typeface="Arial" panose="020b0604020202020204" pitchFamily="34" charset="0"/>
              </a:rPr>
              <a:t>The sorbent can also be applied at the dialysate/ultrafiltrate side. In a pilot experiment in 3 patients, a combination of fractionated plasma separation + adsorption followed by reinfusion of the cleaned plasma filtrate (full lines) is compared to hemodialysis for relative removal of p-cresol (a surrogate for protein bound p-cresyl sulfate). In the clinic, this strategy is essentially used as artificial liver. Removal is almost doubled by the sorption technique, offering proof of concept of removal of uremic toxins by adsorption. However, a downside of this experiment was the frequent occurrence of clotting complications (in CKD patients), so that to our knowledge, this technique is currently not applied clinically as a dialysis technique (only in liver failure where coagulation is more suppressed than in CKD).</a:t>
            </a:r>
          </a:p>
        </p:txBody>
      </p:sp>
    </p:spTree>
    <p:extLst>
      <p:ext uri="{BB962C8B-B14F-4D97-AF65-F5344CB8AC3E}">
        <p14:creationId val="2795757900"/>
      </p:ext>
    </p:extLst>
  </p:cSld>
  <p:clrMapOvr>
    <a:masterClrMapping/>
  </p:clrMapOvr>
  <p:transition/>
  <p:timing/>
</p:sld>
</file>

<file path=ppt/slides/slide1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5" name="TextBox 4">
            <a:extLst>
              <a:ext uri="{FF2B5EF4-FFF2-40B4-BE49-F238E27FC236}">
                <a16:creationId xmlns:a16="http://schemas.microsoft.com/office/drawing/2014/main" id="{241F76E8-0BFB-4B60-94FC-CEBF0E053BE2}"/>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10" name="Tekstvak 6"/>
          <p:cNvSpPr txBox="1">
            <a:spLocks noSelect="1" noMove="1" noResize="1" noChangeArrowheads="1" noTextEdit="1"/>
          </p:cNvSpPr>
          <p:nvPr/>
        </p:nvSpPr>
        <p:spPr bwMode="auto">
          <a:xfrm>
            <a:off x="4647020" y="5817427"/>
            <a:ext cx="7544980" cy="317004"/>
          </a:xfrm>
          <a:prstGeom prst="rect">
            <a:avLst/>
          </a:prstGeom>
          <a:noFill/>
          <a:ln w="9525">
            <a:noFill/>
            <a:miter lim="800000"/>
          </a:ln>
        </p:spPr>
        <p:txBody>
          <a:bodyPr wrap="square" lIns="85338" tIns="42669" rIns="85338" bIns="42669">
            <a:spAutoFit/>
          </a:bodyPr>
          <a:lstStyle/>
          <a:p>
            <a:pPr algn="r" eaLnBrk="0" hangingPunct="0">
              <a:defRPr/>
            </a:pPr>
            <a:r>
              <a:rPr lang="nl-BE" sz="1500" i="1">
                <a:latin typeface="Arial" panose="020b0604020202020204" pitchFamily="34" charset="0"/>
                <a:cs typeface="Arial" panose="020b0604020202020204" pitchFamily="34" charset="0"/>
              </a:rPr>
              <a:t>Gura et al, JCI Insight, 1, 2016, doi: 10.1172/jci.insight.86397</a:t>
            </a:r>
          </a:p>
        </p:txBody>
      </p:sp>
      <p:sp>
        <p:nvSpPr>
          <p:cNvPr id="11" name="Titel 5">
            <a:extLst>
              <a:ext uri="{FF2B5EF4-FFF2-40B4-BE49-F238E27FC236}">
                <a16:creationId xmlns:a16="http://schemas.microsoft.com/office/drawing/2014/main" id="{4DF0060F-39BF-40F2-9DBB-D29CB8845616}"/>
              </a:ext>
            </a:extLst>
          </p:cNvPr>
          <p:cNvSpPr txBox="1">
            <a:spLocks noSelect="1" noMove="1" noResize="1" noTextEdit="1"/>
          </p:cNvSpPr>
          <p:nvPr/>
        </p:nvSpPr>
        <p:spPr>
          <a:xfrm>
            <a:off x="489078" y="627873"/>
            <a:ext cx="10515600" cy="108240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b="1" i="0" kern="1200">
                <a:solidFill>
                  <a:schemeClr val="accent3"/>
                </a:solidFill>
                <a:latin typeface="Segoe"/>
                <a:ea typeface="+mj-ea"/>
                <a:cs typeface="Segoe"/>
              </a:defRPr>
            </a:lvl1pPr>
          </a:lstStyle>
          <a:p>
            <a:r>
              <a:rPr lang="nl-BE"/>
              <a:t>Adsorption: Catching Uremic Solutes</a:t>
            </a:r>
          </a:p>
        </p:txBody>
      </p:sp>
      <p:sp>
        <p:nvSpPr>
          <p:cNvPr id="8" name="Content Placeholder 7">
            <a:extLst>
              <a:ext uri="{FF2B5EF4-FFF2-40B4-BE49-F238E27FC236}">
                <a16:creationId xmlns:a16="http://schemas.microsoft.com/office/drawing/2014/main" id="{64733EFA-2E37-41BB-A4B3-32D42C80BFAE}"/>
              </a:ext>
            </a:extLst>
          </p:cNvPr>
          <p:cNvSpPr>
            <a:spLocks noGrp="1" noSelect="1" noMove="1" noResize="1" noTextEdit="1"/>
          </p:cNvSpPr>
          <p:nvPr>
            <p:ph idx="1"/>
          </p:nvPr>
        </p:nvSpPr>
        <p:spPr>
          <a:xfrm>
            <a:off x="489078" y="1565746"/>
            <a:ext cx="11213844" cy="3388471"/>
          </a:xfrm>
        </p:spPr>
        <p:txBody>
          <a:bodyPr>
            <a:noAutofit/>
          </a:bodyPr>
          <a:lstStyle/>
          <a:p>
            <a:pPr marL="0" indent="0">
              <a:buNone/>
            </a:pPr>
            <a:r>
              <a:rPr lang="nl-BE" sz="2400">
                <a:latin typeface="Arial" panose="020b0604020202020204" pitchFamily="34" charset="0"/>
                <a:cs typeface="Arial" panose="020b0604020202020204" pitchFamily="34" charset="0"/>
              </a:rPr>
              <a:t>Sorbents can also be used at the dialysate side to catch uremic toxins and regenerate dialysate. This method is currently used and tested in prototypes of wearable artificial kidney (WAK), like the system above developed by </a:t>
            </a:r>
            <a:r>
              <a:rPr lang="nl-BE" sz="2400" i="1">
                <a:latin typeface="Arial" panose="020b0604020202020204" pitchFamily="34" charset="0"/>
                <a:cs typeface="Arial" panose="020b0604020202020204" pitchFamily="34" charset="0"/>
              </a:rPr>
              <a:t>Gura et al</a:t>
            </a:r>
            <a:r>
              <a:rPr lang="nl-BE" sz="2400">
                <a:latin typeface="Arial" panose="020b0604020202020204" pitchFamily="34" charset="0"/>
                <a:cs typeface="Arial" panose="020b0604020202020204" pitchFamily="34" charset="0"/>
              </a:rPr>
              <a:t>, or portable articficial kidney (PAK). In this setting, the sorbent is not used to increase removal, but to cleanse dialysate so that it can be recirculated in a closed loop system, dramatically decreasing the volume of dialysate needed and allowing to develop wearable or portable and thus more flexible systems. Some of these systems have reached the phase of pilot experimental studies (phase 2). This technique is described more extensively in this series in the presentation by Dr. A. Davenport, entitled: “</a:t>
            </a:r>
            <a:r>
              <a:rPr lang="en-US" sz="2400">
                <a:latin typeface="Arial" panose="020b0604020202020204" pitchFamily="34" charset="0"/>
                <a:cs typeface="Arial" panose="020b0604020202020204" pitchFamily="34" charset="0"/>
              </a:rPr>
              <a:t>Translational and transformative dialysis: wearable and bioartificial kidney</a:t>
            </a:r>
            <a:r>
              <a:rPr lang="nl-BE" sz="2400">
                <a:latin typeface="Arial" panose="020b0604020202020204" pitchFamily="34" charset="0"/>
                <a:cs typeface="Arial" panose="020b0604020202020204" pitchFamily="34" charset="0"/>
              </a:rPr>
              <a:t>.”</a:t>
            </a:r>
          </a:p>
        </p:txBody>
      </p:sp>
    </p:spTree>
    <p:extLst>
      <p:ext uri="{BB962C8B-B14F-4D97-AF65-F5344CB8AC3E}">
        <p14:creationId val="2795757900"/>
      </p:ext>
    </p:extLst>
  </p:cSld>
  <p:clrMapOvr>
    <a:masterClrMapping/>
  </p:clrMapOvr>
  <p:transition/>
  <p:timing/>
</p:sld>
</file>

<file path=ppt/slides/slide1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6" name="Titel 5"/>
          <p:cNvSpPr>
            <a:spLocks noGrp="1" noSelect="1" noMove="1" noResize="1" noTextEdit="1"/>
          </p:cNvSpPr>
          <p:nvPr>
            <p:ph type="title"/>
          </p:nvPr>
        </p:nvSpPr>
        <p:spPr>
          <a:xfrm>
            <a:off x="493839" y="624721"/>
            <a:ext cx="11223240" cy="1082404"/>
          </a:xfrm>
        </p:spPr>
        <p:txBody>
          <a:bodyPr>
            <a:normAutofit fontScale="90000"/>
          </a:bodyPr>
          <a:lstStyle/>
          <a:p>
            <a:r>
              <a:rPr lang="nl-BE"/>
              <a:t>Bio-Artificial Kidney: Applying Biology to Remove Uremic Toxins</a:t>
            </a:r>
          </a:p>
        </p:txBody>
      </p:sp>
      <p:sp>
        <p:nvSpPr>
          <p:cNvPr id="5" name="TextBox 4">
            <a:extLst>
              <a:ext uri="{FF2B5EF4-FFF2-40B4-BE49-F238E27FC236}">
                <a16:creationId xmlns:a16="http://schemas.microsoft.com/office/drawing/2014/main" id="{241F76E8-0BFB-4B60-94FC-CEBF0E053BE2}"/>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10" name="Tekstvak 6"/>
          <p:cNvSpPr txBox="1">
            <a:spLocks noSelect="1" noMove="1" noResize="1" noChangeArrowheads="1" noTextEdit="1"/>
          </p:cNvSpPr>
          <p:nvPr/>
        </p:nvSpPr>
        <p:spPr bwMode="auto">
          <a:xfrm>
            <a:off x="7816126" y="5815732"/>
            <a:ext cx="4375874" cy="317004"/>
          </a:xfrm>
          <a:prstGeom prst="rect">
            <a:avLst/>
          </a:prstGeom>
          <a:noFill/>
          <a:ln w="9525">
            <a:noFill/>
            <a:miter lim="800000"/>
          </a:ln>
        </p:spPr>
        <p:txBody>
          <a:bodyPr wrap="square" lIns="85338" tIns="42669" rIns="85338" bIns="42669">
            <a:spAutoFit/>
          </a:bodyPr>
          <a:lstStyle/>
          <a:p>
            <a:pPr algn="r">
              <a:defRPr/>
            </a:pPr>
            <a:r>
              <a:rPr lang="nl-BE" sz="1500" i="1" err="1">
                <a:latin typeface="Arial" panose="020b0604020202020204" pitchFamily="34" charset="0"/>
                <a:cs typeface="Arial" panose="020b0604020202020204" pitchFamily="34" charset="0"/>
              </a:rPr>
              <a:t>Buffington et al, Transl Res, 163:342-351; 2014</a:t>
            </a:r>
          </a:p>
        </p:txBody>
      </p:sp>
      <p:sp>
        <p:nvSpPr>
          <p:cNvPr id="3" name="Content Placeholder 2">
            <a:extLst>
              <a:ext uri="{FF2B5EF4-FFF2-40B4-BE49-F238E27FC236}">
                <a16:creationId xmlns:a16="http://schemas.microsoft.com/office/drawing/2014/main" id="{F9DDD4A6-BB32-4D7B-8874-62D1D5F15864}"/>
              </a:ext>
            </a:extLst>
          </p:cNvPr>
          <p:cNvSpPr>
            <a:spLocks noGrp="1" noSelect="1" noMove="1" noResize="1" noTextEdit="1"/>
          </p:cNvSpPr>
          <p:nvPr>
            <p:ph idx="1"/>
          </p:nvPr>
        </p:nvSpPr>
        <p:spPr>
          <a:xfrm>
            <a:off x="493839" y="1781555"/>
            <a:ext cx="11223240" cy="4268371"/>
          </a:xfrm>
        </p:spPr>
        <p:txBody>
          <a:bodyPr>
            <a:noAutofit/>
          </a:bodyPr>
          <a:lstStyle/>
          <a:p>
            <a:pPr marL="0" indent="0">
              <a:buNone/>
            </a:pPr>
            <a:r>
              <a:rPr lang="nl-BE" sz="2000">
                <a:latin typeface="Arial" panose="020b0604020202020204" pitchFamily="34" charset="0"/>
                <a:cs typeface="Arial" panose="020b0604020202020204" pitchFamily="34" charset="0"/>
              </a:rPr>
              <a:t>Another concept that is currently under development is bio-artificial kidney. Here, dialyzer membranes are seeded with kidney tubule cells containing organic anion transporters (OATs), which are pump systems actively transporting uremic toxins from the blood to the dialysate site, conform their function in the kidneys. These systems are still at an experimental stage. Also, this technique is described more in depth in Dr. A. Davenport’s contribution. </a:t>
            </a:r>
            <a:endParaRPr lang="nl-NL" sz="2000">
              <a:latin typeface="Arial" panose="020b0604020202020204" pitchFamily="34" charset="0"/>
              <a:ea typeface="Arial Unicode MS" pitchFamily="34" charset="-128"/>
              <a:cs typeface="Arial" panose="020b0604020202020204" pitchFamily="34" charset="0"/>
            </a:endParaRPr>
          </a:p>
          <a:p>
            <a:pPr marL="0" indent="0">
              <a:buNone/>
            </a:pPr>
            <a:r>
              <a:rPr lang="nl-NL" sz="2000">
                <a:latin typeface="Arial" panose="020b0604020202020204" pitchFamily="34" charset="0"/>
                <a:ea typeface="Arial Unicode MS" pitchFamily="34" charset="-128"/>
                <a:cs typeface="Arial" panose="020b0604020202020204" pitchFamily="34" charset="0"/>
              </a:rPr>
              <a:t>In the bioartificial renal epithelial cell system (BRECS) extracorporeal circuit schematic for future clinical treatment of acute renal failure, blood from the patient flows through a standard dialysis hemofilter, with ultrafiltrate (UF) generated by the hemofilter being directed through the BRECS. The 65-kDa molecular weight cutoff of the hemofilter provides immunoprotection to the cells in the BRECS from any immunoreactive molecules and/or cells from the patient. “Conditioned” UF containing BRECS cellular therapeutic products passes from the BRECS and is channeled back to the blood returning to the patient. Before being merged with the returning blood, the conditioned UF passes through an immunoisolation filter (I-Filter), which protects the patient from any large molecular by-products and/or cells released by the BRECS that could cause an adverse reaction.</a:t>
            </a:r>
          </a:p>
          <a:p>
            <a:endParaRPr lang="en-US" sz="2000">
              <a:latin typeface="Arial" panose="020b0604020202020204" pitchFamily="34" charset="0"/>
              <a:cs typeface="Arial" panose="020b0604020202020204" pitchFamily="34" charset="0"/>
            </a:endParaRPr>
          </a:p>
        </p:txBody>
      </p:sp>
    </p:spTree>
    <p:extLst>
      <p:ext uri="{BB962C8B-B14F-4D97-AF65-F5344CB8AC3E}">
        <p14:creationId val="2795757900"/>
      </p:ext>
    </p:extLst>
  </p:cSld>
  <p:clrMapOvr>
    <a:masterClrMapping/>
  </p:clrMapOvr>
  <p:transition/>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7A5B68E-3FDF-4881-A89A-4C31F375305A}"/>
              </a:ext>
            </a:extLst>
          </p:cNvPr>
          <p:cNvSpPr>
            <a:spLocks noGrp="1" noSelect="1" noMove="1" noResize="1" noTextEdit="1"/>
          </p:cNvSpPr>
          <p:nvPr>
            <p:ph type="title"/>
          </p:nvPr>
        </p:nvSpPr>
        <p:spPr>
          <a:xfrm>
            <a:off x="489077" y="628971"/>
            <a:ext cx="10515600" cy="1082404"/>
          </a:xfrm>
        </p:spPr>
        <p:txBody>
          <a:bodyPr/>
          <a:lstStyle/>
          <a:p>
            <a:r>
              <a:rPr lang="en-US"/>
              <a:t>Raymond C. Vanholder</a:t>
            </a:r>
          </a:p>
        </p:txBody>
      </p:sp>
      <p:sp>
        <p:nvSpPr>
          <p:cNvPr id="3" name="Content Placeholder 2">
            <a:extLst>
              <a:ext uri="{FF2B5EF4-FFF2-40B4-BE49-F238E27FC236}">
                <a16:creationId xmlns:a16="http://schemas.microsoft.com/office/drawing/2014/main" id="{8419697B-63E0-4FDD-A4F1-CAFD01F14D42}"/>
              </a:ext>
            </a:extLst>
          </p:cNvPr>
          <p:cNvSpPr>
            <a:spLocks noGrp="1" noSelect="1" noMove="1" noResize="1" noTextEdit="1"/>
          </p:cNvSpPr>
          <p:nvPr>
            <p:ph idx="1"/>
          </p:nvPr>
        </p:nvSpPr>
        <p:spPr>
          <a:xfrm>
            <a:off x="489077" y="1565748"/>
            <a:ext cx="11213846" cy="3388471"/>
          </a:xfrm>
        </p:spPr>
        <p:txBody>
          <a:bodyPr>
            <a:normAutofit/>
          </a:bodyPr>
          <a:lstStyle/>
          <a:p>
            <a:pPr marL="228600" lvl="1">
              <a:spcBef>
                <a:spcPts val="1000"/>
              </a:spcBef>
            </a:pPr>
            <a:r>
              <a:rPr lang="en-US" sz="2800" i="1">
                <a:latin typeface="Arial" panose="020b0604020202020204" pitchFamily="34" charset="0"/>
                <a:cs typeface="Arial" panose="020b0604020202020204" pitchFamily="34" charset="0"/>
              </a:rPr>
              <a:t>Consultancy: </a:t>
            </a:r>
            <a:r>
              <a:rPr lang="en-US" sz="2800" b="0" i="0" err="1">
                <a:effectLst/>
                <a:latin typeface="Arial" panose="020b0604020202020204" pitchFamily="34" charset="0"/>
                <a:cs typeface="Arial" panose="020b0604020202020204" pitchFamily="34" charset="0"/>
              </a:rPr>
              <a:t>Nextkidney Project; Kibow; Jafron; BBraun; Baxter Healthcare; Fresenius Medical Care</a:t>
            </a:r>
          </a:p>
          <a:p>
            <a:pPr marL="228600" lvl="1">
              <a:spcBef>
                <a:spcPts val="1000"/>
              </a:spcBef>
            </a:pPr>
            <a:r>
              <a:rPr lang="en-US" sz="2800" b="0" i="1">
                <a:effectLst/>
                <a:latin typeface="Arial" panose="020b0604020202020204" pitchFamily="34" charset="0"/>
                <a:cs typeface="Arial" panose="020b0604020202020204" pitchFamily="34" charset="0"/>
              </a:rPr>
              <a:t>Scientific Advisor/Membership: </a:t>
            </a:r>
            <a:r>
              <a:rPr lang="en-US" sz="2800" b="0" i="0">
                <a:effectLst/>
                <a:latin typeface="Arial" panose="020b0604020202020204" pitchFamily="34" charset="0"/>
                <a:cs typeface="Arial" panose="020b0604020202020204" pitchFamily="34" charset="0"/>
              </a:rPr>
              <a:t>European Kidney Health Alliance; International Scientific Advisory Board Dutch Kidney Foundation; J Am Soc Nephrol; Nephrol Dial Transplant; NRN Reviews Nephrol</a:t>
            </a:r>
            <a:endParaRPr lang="en-US" sz="2800">
              <a:latin typeface="Arial" panose="020b0604020202020204" pitchFamily="34" charset="0"/>
              <a:cs typeface="Arial" panose="020b0604020202020204" pitchFamily="34" charset="0"/>
            </a:endParaRPr>
          </a:p>
          <a:p>
            <a:endParaRPr lang="en-US">
              <a:latin typeface="Arial" panose="020b0604020202020204" pitchFamily="34" charset="0"/>
              <a:cs typeface="Arial" panose="020b0604020202020204" pitchFamily="34" charset="0"/>
            </a:endParaRPr>
          </a:p>
        </p:txBody>
      </p:sp>
      <p:sp>
        <p:nvSpPr>
          <p:cNvPr id="4" name="Subtitle 3">
            <a:extLst>
              <a:ext uri="{FF2B5EF4-FFF2-40B4-BE49-F238E27FC236}">
                <a16:creationId xmlns:a16="http://schemas.microsoft.com/office/drawing/2014/main" id="{5F432294-39A3-4433-99B2-5F5B450A2C51}"/>
              </a:ext>
            </a:extLst>
          </p:cNvPr>
          <p:cNvSpPr>
            <a:spLocks noGrp="1" noSelect="1" noMove="1" noResize="1" noTextEdit="1"/>
          </p:cNvSpPr>
          <p:nvPr>
            <p:ph type="subTitle" idx="10"/>
          </p:nvPr>
        </p:nvSpPr>
        <p:spPr/>
        <p:txBody>
          <a:bodyPr/>
          <a:lstStyle/>
          <a:p>
            <a:r>
              <a:rPr lang="en-US"/>
              <a:t>Disclosures</a:t>
            </a:r>
          </a:p>
        </p:txBody>
      </p:sp>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2135715705"/>
      </p:ext>
    </p:extLst>
  </p:cSld>
  <p:clrMapOvr>
    <a:masterClrMapping/>
  </p:clrMapOvr>
  <p:transition/>
  <p:timing/>
</p:sld>
</file>

<file path=ppt/slides/slide2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6" name="Titel 5"/>
          <p:cNvSpPr>
            <a:spLocks noGrp="1" noSelect="1" noMove="1" noResize="1" noTextEdit="1"/>
          </p:cNvSpPr>
          <p:nvPr>
            <p:ph type="title"/>
          </p:nvPr>
        </p:nvSpPr>
        <p:spPr>
          <a:xfrm>
            <a:off x="489075" y="628094"/>
            <a:ext cx="10515600" cy="1082404"/>
          </a:xfrm>
        </p:spPr>
        <p:txBody>
          <a:bodyPr/>
          <a:lstStyle/>
          <a:p>
            <a:r>
              <a:rPr lang="nl-BE"/>
              <a:t>Conclusions	</a:t>
            </a:r>
          </a:p>
        </p:txBody>
      </p:sp>
      <p:sp>
        <p:nvSpPr>
          <p:cNvPr id="8" name="Tijdelijke aanduiding voor inhoud 4"/>
          <p:cNvSpPr>
            <a:spLocks noGrp="1" noSelect="1" noMove="1" noResize="1" noTextEdit="1"/>
          </p:cNvSpPr>
          <p:nvPr>
            <p:ph idx="1"/>
          </p:nvPr>
        </p:nvSpPr>
        <p:spPr>
          <a:xfrm>
            <a:off x="489075" y="1565744"/>
            <a:ext cx="11213850" cy="3388471"/>
          </a:xfrm>
        </p:spPr>
        <p:txBody>
          <a:bodyPr>
            <a:noAutofit/>
          </a:bodyPr>
          <a:lstStyle/>
          <a:p>
            <a:pPr lvl="0" eaLnBrk="1" hangingPunct="1">
              <a:buFont typeface="Arial" panose="020b0604020202020204" pitchFamily="34" charset="0"/>
              <a:buChar char="•"/>
              <a:defRPr/>
            </a:pPr>
            <a:r>
              <a:rPr lang="nl-NL">
                <a:latin typeface="Arial" panose="020b0604020202020204" pitchFamily="34" charset="0"/>
                <a:cs typeface="Arial" panose="020b0604020202020204" pitchFamily="34" charset="0"/>
              </a:rPr>
              <a:t>Adequacy of removal of uremic solutes is hampered by characteristics of dialyzers and dialysis and by the multicompartmental distribution of most uremic toxins.</a:t>
            </a:r>
          </a:p>
          <a:p>
            <a:pPr lvl="0" eaLnBrk="1" hangingPunct="1">
              <a:buFont typeface="Arial" panose="020b0604020202020204" pitchFamily="34" charset="0"/>
              <a:buChar char="•"/>
              <a:defRPr/>
            </a:pPr>
            <a:r>
              <a:rPr lang="nl-NL">
                <a:latin typeface="Arial" panose="020b0604020202020204" pitchFamily="34" charset="0"/>
                <a:cs typeface="Arial" panose="020b0604020202020204" pitchFamily="34" charset="0"/>
              </a:rPr>
              <a:t>Removal can be enhanced by opening pore size and adding convection, but also by applying extended or frequent dialysis.</a:t>
            </a:r>
          </a:p>
          <a:p>
            <a:pPr lvl="0" eaLnBrk="1" hangingPunct="1">
              <a:buFont typeface="Arial" panose="020b0604020202020204" pitchFamily="34" charset="0"/>
              <a:buChar char="•"/>
              <a:defRPr/>
            </a:pPr>
            <a:r>
              <a:rPr lang="nl-NL">
                <a:latin typeface="Arial" panose="020b0604020202020204" pitchFamily="34" charset="0"/>
                <a:cs typeface="Arial" panose="020b0604020202020204" pitchFamily="34" charset="0"/>
              </a:rPr>
              <a:t>Novel concepts that are currently developed or tested include extremely open dialysis membranes, adsorption and bio-artificial kidney.</a:t>
            </a:r>
          </a:p>
          <a:p>
            <a:pPr lvl="0" eaLnBrk="1" hangingPunct="1">
              <a:buFont typeface="Arial" panose="020b0604020202020204" pitchFamily="34" charset="0"/>
              <a:buChar char="•"/>
              <a:defRPr/>
            </a:pPr>
            <a:endParaRPr lang="nl-NL">
              <a:latin typeface="Arial" panose="020b0604020202020204" pitchFamily="34" charset="0"/>
              <a:cs typeface="Arial" panose="020b0604020202020204" pitchFamily="34" charset="0"/>
            </a:endParaRPr>
          </a:p>
          <a:p>
            <a:endParaRPr lang="nl-BE">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241F76E8-0BFB-4B60-94FC-CEBF0E053BE2}"/>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2795757900"/>
      </p:ext>
    </p:extLst>
  </p:cSld>
  <p:clrMapOvr>
    <a:masterClrMapping/>
  </p:clrMapOvr>
  <p:transition/>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2130607-C614-4745-AB11-DD8E3C97C47C}"/>
              </a:ext>
            </a:extLst>
          </p:cNvPr>
          <p:cNvSpPr>
            <a:spLocks noGrp="1" noSelect="1" noMove="1" noResize="1" noTextEdit="1"/>
          </p:cNvSpPr>
          <p:nvPr>
            <p:ph type="title"/>
          </p:nvPr>
        </p:nvSpPr>
        <p:spPr>
          <a:xfrm>
            <a:off x="489077" y="627873"/>
            <a:ext cx="10515600" cy="1082404"/>
          </a:xfrm>
        </p:spPr>
        <p:txBody>
          <a:bodyPr/>
          <a:lstStyle/>
          <a:p>
            <a:r>
              <a:rPr lang="en-US"/>
              <a:t>Learning Objectives</a:t>
            </a:r>
          </a:p>
        </p:txBody>
      </p:sp>
      <p:sp>
        <p:nvSpPr>
          <p:cNvPr id="3" name="Content Placeholder 2">
            <a:extLst>
              <a:ext uri="{FF2B5EF4-FFF2-40B4-BE49-F238E27FC236}">
                <a16:creationId xmlns:a16="http://schemas.microsoft.com/office/drawing/2014/main" id="{34725579-A703-41BB-BAAC-C591A4EC08D4}"/>
              </a:ext>
            </a:extLst>
          </p:cNvPr>
          <p:cNvSpPr>
            <a:spLocks noGrp="1" noSelect="1" noMove="1" noResize="1" noTextEdit="1"/>
          </p:cNvSpPr>
          <p:nvPr>
            <p:ph idx="1"/>
          </p:nvPr>
        </p:nvSpPr>
        <p:spPr>
          <a:xfrm>
            <a:off x="489077" y="1565747"/>
            <a:ext cx="11213846" cy="3388471"/>
          </a:xfrm>
        </p:spPr>
        <p:txBody>
          <a:bodyPr/>
          <a:lstStyle/>
          <a:p>
            <a:r>
              <a:rPr lang="en-US">
                <a:latin typeface="Arial" panose="020b0604020202020204" pitchFamily="34" charset="0"/>
                <a:cs typeface="Arial" panose="020b0604020202020204" pitchFamily="34" charset="0"/>
              </a:rPr>
              <a:t>Describe the effects of hemodialysis and related strategies</a:t>
            </a:r>
          </a:p>
          <a:p>
            <a:r>
              <a:rPr lang="en-US">
                <a:latin typeface="Arial" panose="020b0604020202020204" pitchFamily="34" charset="0"/>
                <a:cs typeface="Arial" panose="020b0604020202020204" pitchFamily="34" charset="0"/>
              </a:rPr>
              <a:t>Explain the basic classification of uremic toxins</a:t>
            </a:r>
          </a:p>
          <a:p>
            <a:r>
              <a:rPr lang="en-US">
                <a:latin typeface="Arial" panose="020b0604020202020204" pitchFamily="34" charset="0"/>
                <a:cs typeface="Arial" panose="020b0604020202020204" pitchFamily="34" charset="0"/>
              </a:rPr>
              <a:t>Discuss how conventional hemodialysis and hemodiafiltration work, including their effect on uremic solute removal</a:t>
            </a:r>
          </a:p>
          <a:p>
            <a:r>
              <a:rPr lang="en-US">
                <a:latin typeface="Arial" panose="020b0604020202020204" pitchFamily="34" charset="0"/>
                <a:cs typeface="Arial" panose="020b0604020202020204" pitchFamily="34" charset="0"/>
              </a:rPr>
              <a:t>Describe alternative modes of removal that have recently been developed or are under development</a:t>
            </a:r>
          </a:p>
        </p:txBody>
      </p:sp>
      <p:sp>
        <p:nvSpPr>
          <p:cNvPr id="5" name="TextBox 4">
            <a:extLst>
              <a:ext uri="{FF2B5EF4-FFF2-40B4-BE49-F238E27FC236}">
                <a16:creationId xmlns:a16="http://schemas.microsoft.com/office/drawing/2014/main" id="{281FC590-6694-4F26-985D-93A9B0B6E647}"/>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860366053"/>
      </p:ext>
    </p:extLst>
  </p:cSld>
  <p:clrMapOvr>
    <a:masterClrMapping/>
  </p:clrMapOvr>
  <p:transition/>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7A5B68E-3FDF-4881-A89A-4C31F375305A}"/>
              </a:ext>
            </a:extLst>
          </p:cNvPr>
          <p:cNvSpPr>
            <a:spLocks noGrp="1" noSelect="1" noMove="1" noResize="1" noTextEdit="1"/>
          </p:cNvSpPr>
          <p:nvPr>
            <p:ph type="title"/>
          </p:nvPr>
        </p:nvSpPr>
        <p:spPr>
          <a:xfrm>
            <a:off x="489075" y="627873"/>
            <a:ext cx="10515600" cy="1082404"/>
          </a:xfrm>
        </p:spPr>
        <p:txBody>
          <a:bodyPr/>
          <a:lstStyle/>
          <a:p>
            <a:r>
              <a:rPr lang="en-US"/>
              <a:t>Aims of Hemodialysis</a:t>
            </a:r>
          </a:p>
        </p:txBody>
      </p:sp>
      <p:sp>
        <p:nvSpPr>
          <p:cNvPr id="3" name="Content Placeholder 2">
            <a:extLst>
              <a:ext uri="{FF2B5EF4-FFF2-40B4-BE49-F238E27FC236}">
                <a16:creationId xmlns:a16="http://schemas.microsoft.com/office/drawing/2014/main" id="{8419697B-63E0-4FDD-A4F1-CAFD01F14D42}"/>
              </a:ext>
            </a:extLst>
          </p:cNvPr>
          <p:cNvSpPr>
            <a:spLocks noGrp="1" noSelect="1" noMove="1" noResize="1" noTextEdit="1"/>
          </p:cNvSpPr>
          <p:nvPr>
            <p:ph idx="1"/>
          </p:nvPr>
        </p:nvSpPr>
        <p:spPr>
          <a:xfrm>
            <a:off x="489075" y="1565750"/>
            <a:ext cx="11213850" cy="3388471"/>
          </a:xfrm>
        </p:spPr>
        <p:txBody>
          <a:bodyPr>
            <a:normAutofit/>
          </a:bodyPr>
          <a:lstStyle/>
          <a:p>
            <a:r>
              <a:rPr lang="nl-BE" err="1">
                <a:latin typeface="Arial" panose="020b0604020202020204" pitchFamily="34" charset="0"/>
                <a:cs typeface="Arial" panose="020b0604020202020204" pitchFamily="34" charset="0"/>
              </a:rPr>
              <a:t>Restore volume status (fluid removal): mainly acute (short term) impact on outcomes</a:t>
            </a:r>
            <a:endParaRPr lang="nl-BE">
              <a:latin typeface="Arial" panose="020b0604020202020204" pitchFamily="34" charset="0"/>
              <a:cs typeface="Arial" panose="020b0604020202020204" pitchFamily="34" charset="0"/>
            </a:endParaRPr>
          </a:p>
          <a:p>
            <a:r>
              <a:rPr lang="nl-BE" err="1">
                <a:latin typeface="Arial" panose="020b0604020202020204" pitchFamily="34" charset="0"/>
                <a:cs typeface="Arial" panose="020b0604020202020204" pitchFamily="34" charset="0"/>
              </a:rPr>
              <a:t>Restore electrolyte balance: mainly acute (short term – sodium, potassium) or mainly chronic (long term – phosphate, bicarbonate) impact on outcomes</a:t>
            </a:r>
            <a:endParaRPr lang="nl-BE">
              <a:latin typeface="Arial" panose="020b0604020202020204" pitchFamily="34" charset="0"/>
              <a:cs typeface="Arial" panose="020b0604020202020204" pitchFamily="34" charset="0"/>
            </a:endParaRPr>
          </a:p>
          <a:p>
            <a:r>
              <a:rPr lang="nl-BE" err="1">
                <a:latin typeface="Arial" panose="020b0604020202020204" pitchFamily="34" charset="0"/>
                <a:cs typeface="Arial" panose="020b0604020202020204" pitchFamily="34" charset="0"/>
              </a:rPr>
              <a:t>Remove uremic retention solutes: mainly chronic (long term) impact on outcomes </a:t>
            </a:r>
          </a:p>
          <a:p>
            <a:endParaRPr lang="en-US">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3729232997"/>
      </p:ext>
    </p:extLst>
  </p:cSld>
  <p:clrMapOvr>
    <a:masterClrMapping/>
  </p:clrMapOvr>
  <p:transition/>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9B2347A4-47FB-4129-8C8D-6956ACCA8558}"/>
              </a:ext>
            </a:extLst>
          </p:cNvPr>
          <p:cNvSpPr>
            <a:spLocks noGrp="1" noSelect="1" noMove="1" noResize="1" noTextEdit="1"/>
          </p:cNvSpPr>
          <p:nvPr>
            <p:ph type="title"/>
          </p:nvPr>
        </p:nvSpPr>
        <p:spPr>
          <a:xfrm>
            <a:off x="489074" y="627873"/>
            <a:ext cx="10515600" cy="1082404"/>
          </a:xfrm>
        </p:spPr>
        <p:txBody>
          <a:bodyPr/>
          <a:lstStyle/>
          <a:p>
            <a:r>
              <a:rPr lang="nl-BE"/>
              <a:t>Classification of Uremic Toxins</a:t>
            </a:r>
            <a:endParaRPr lang="en-US"/>
          </a:p>
        </p:txBody>
      </p:sp>
      <p:sp>
        <p:nvSpPr>
          <p:cNvPr id="3" name="Content Placeholder 2">
            <a:extLst>
              <a:ext uri="{FF2B5EF4-FFF2-40B4-BE49-F238E27FC236}">
                <a16:creationId xmlns:a16="http://schemas.microsoft.com/office/drawing/2014/main" id="{F71DA83D-452D-4423-A5B8-F3593169C3BE}"/>
              </a:ext>
            </a:extLst>
          </p:cNvPr>
          <p:cNvSpPr>
            <a:spLocks noGrp="1" noSelect="1" noMove="1" noResize="1" noTextEdit="1"/>
          </p:cNvSpPr>
          <p:nvPr>
            <p:ph idx="1"/>
          </p:nvPr>
        </p:nvSpPr>
        <p:spPr>
          <a:xfrm>
            <a:off x="489074" y="1565747"/>
            <a:ext cx="11213852" cy="3388471"/>
          </a:xfrm>
        </p:spPr>
        <p:txBody>
          <a:bodyPr>
            <a:normAutofit lnSpcReduction="10000"/>
          </a:bodyPr>
          <a:lstStyle/>
          <a:p>
            <a:r>
              <a:rPr lang="nl-BE">
                <a:latin typeface="Arial" panose="020b0604020202020204" pitchFamily="34" charset="0"/>
                <a:cs typeface="Arial" panose="020b0604020202020204" pitchFamily="34" charset="0"/>
              </a:rPr>
              <a:t>Small water soluble compounds (prototypes urea and uric acid): MW &lt;500 Dalton; easily removed by any type of hemodialysis</a:t>
            </a:r>
          </a:p>
          <a:p>
            <a:r>
              <a:rPr lang="nl-BE">
                <a:latin typeface="Arial" panose="020b0604020202020204" pitchFamily="34" charset="0"/>
                <a:cs typeface="Arial" panose="020b0604020202020204" pitchFamily="34" charset="0"/>
              </a:rPr>
              <a:t>Protein bound compounds (prototypes indoxyl sulfate, p-cresylsulfate): mostly MW &lt;500 Dalton; difficult to remove by any type of hemodialysis</a:t>
            </a:r>
          </a:p>
          <a:p>
            <a:r>
              <a:rPr lang="nl-BE" err="1">
                <a:latin typeface="Arial" panose="020b0604020202020204" pitchFamily="34" charset="0"/>
                <a:cs typeface="Arial" panose="020b0604020202020204" pitchFamily="34" charset="0"/>
              </a:rPr>
              <a:t>Middle molecules (prototypes </a:t>
            </a:r>
            <a:r>
              <a:rPr lang="el-GR">
                <a:latin typeface="Arial" panose="020b0604020202020204" pitchFamily="34" charset="0"/>
                <a:cs typeface="Arial" panose="020b0604020202020204" pitchFamily="34" charset="0"/>
              </a:rPr>
              <a:t>β</a:t>
            </a:r>
            <a:r>
              <a:rPr lang="nl-BE">
                <a:latin typeface="Arial" panose="020b0604020202020204" pitchFamily="34" charset="0"/>
                <a:cs typeface="Arial" panose="020b0604020202020204" pitchFamily="34" charset="0"/>
              </a:rPr>
              <a:t>2-microglobulin, interleukins): MW &gt;500 Dalton; only removed by hemodialyszers with large enough pore size (high flux) </a:t>
            </a:r>
          </a:p>
          <a:p>
            <a:endParaRPr lang="en-US">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241F76E8-0BFB-4B60-94FC-CEBF0E053BE2}"/>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2795757900"/>
      </p:ext>
    </p:extLst>
  </p:cSld>
  <p:clrMapOvr>
    <a:masterClrMapping/>
  </p:clrMapOvr>
  <p:transition/>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6" name="Titel 5"/>
          <p:cNvSpPr>
            <a:spLocks noGrp="1" noSelect="1" noMove="1" noResize="1" noTextEdit="1"/>
          </p:cNvSpPr>
          <p:nvPr>
            <p:ph type="title"/>
          </p:nvPr>
        </p:nvSpPr>
        <p:spPr>
          <a:xfrm>
            <a:off x="839952" y="2499202"/>
            <a:ext cx="10515600" cy="1082404"/>
          </a:xfrm>
        </p:spPr>
        <p:txBody>
          <a:bodyPr/>
          <a:lstStyle/>
          <a:p>
            <a:pPr algn="ctr"/>
            <a:r>
              <a:rPr lang="nl-BE"/>
              <a:t>Current Hemodialysis Modes</a:t>
            </a:r>
          </a:p>
        </p:txBody>
      </p:sp>
      <p:sp>
        <p:nvSpPr>
          <p:cNvPr id="5" name="TextBox 4">
            <a:extLst>
              <a:ext uri="{FF2B5EF4-FFF2-40B4-BE49-F238E27FC236}">
                <a16:creationId xmlns:a16="http://schemas.microsoft.com/office/drawing/2014/main" id="{241F76E8-0BFB-4B60-94FC-CEBF0E053BE2}"/>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2795757900"/>
      </p:ext>
    </p:extLst>
  </p:cSld>
  <p:clrMapOvr>
    <a:masterClrMapping/>
  </p:clrMapOvr>
  <p:transition/>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6" name="Titel 5"/>
          <p:cNvSpPr>
            <a:spLocks noGrp="1" noSelect="1" noMove="1" noResize="1" noTextEdit="1"/>
          </p:cNvSpPr>
          <p:nvPr>
            <p:ph type="title"/>
          </p:nvPr>
        </p:nvSpPr>
        <p:spPr>
          <a:xfrm>
            <a:off x="489077" y="629926"/>
            <a:ext cx="10515600" cy="1082404"/>
          </a:xfrm>
        </p:spPr>
        <p:txBody>
          <a:bodyPr/>
          <a:lstStyle/>
          <a:p>
            <a:r>
              <a:rPr lang="nl-BE"/>
              <a:t>Diffusion vs. Convection</a:t>
            </a:r>
          </a:p>
        </p:txBody>
      </p:sp>
      <p:sp>
        <p:nvSpPr>
          <p:cNvPr id="5" name="TextBox 4">
            <a:extLst>
              <a:ext uri="{FF2B5EF4-FFF2-40B4-BE49-F238E27FC236}">
                <a16:creationId xmlns:a16="http://schemas.microsoft.com/office/drawing/2014/main" id="{241F76E8-0BFB-4B60-94FC-CEBF0E053BE2}"/>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7" name="Rechthoek 6"/>
          <p:cNvSpPr>
            <a:spLocks noSelect="1" noMove="1" noResize="1" noTextEdit="1"/>
          </p:cNvSpPr>
          <p:nvPr/>
        </p:nvSpPr>
        <p:spPr>
          <a:xfrm>
            <a:off x="8780444" y="5464366"/>
            <a:ext cx="111820" cy="64999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3" name="Content Placeholder 2">
            <a:extLst>
              <a:ext uri="{FF2B5EF4-FFF2-40B4-BE49-F238E27FC236}">
                <a16:creationId xmlns:a16="http://schemas.microsoft.com/office/drawing/2014/main" id="{4F43D512-CD62-4E89-ACB6-D8FCCFE2F09E}"/>
              </a:ext>
            </a:extLst>
          </p:cNvPr>
          <p:cNvSpPr>
            <a:spLocks noGrp="1" noSelect="1" noMove="1" noResize="1" noTextEdit="1"/>
          </p:cNvSpPr>
          <p:nvPr>
            <p:ph idx="1"/>
          </p:nvPr>
        </p:nvSpPr>
        <p:spPr>
          <a:xfrm>
            <a:off x="489077" y="1565027"/>
            <a:ext cx="11213846" cy="3388471"/>
          </a:xfrm>
        </p:spPr>
        <p:txBody>
          <a:bodyPr>
            <a:noAutofit/>
          </a:bodyPr>
          <a:lstStyle/>
          <a:p>
            <a:pPr marL="0" indent="0">
              <a:buNone/>
            </a:pPr>
            <a:r>
              <a:rPr lang="nl-BE" sz="2000">
                <a:latin typeface="Arial" panose="020b0604020202020204" pitchFamily="34" charset="0"/>
                <a:cs typeface="Arial" panose="020b0604020202020204" pitchFamily="34" charset="0"/>
              </a:rPr>
              <a:t>Diffusion is the basic principle of hemodialysis; hereby, solutes move through a semi-permeable membrane from the area with the highest concentration (in dialysis for most molecules the blood side) to the area with the lowest concentration (for most molecules the dialysate side). Diffusion is essentially useful for removal of small molecules. </a:t>
            </a:r>
          </a:p>
          <a:p>
            <a:pPr marL="0" indent="0">
              <a:buNone/>
            </a:pPr>
            <a:r>
              <a:rPr lang="nl-BE" sz="2000">
                <a:latin typeface="Arial" panose="020b0604020202020204" pitchFamily="34" charset="0"/>
                <a:cs typeface="Arial" panose="020b0604020202020204" pitchFamily="34" charset="0"/>
              </a:rPr>
              <a:t>Convection is the basic principle of hemofiltration; hereby, a large volume of plasma water is pushed through the semipermeable membrane and with this volume also molecules in that plasma are dragged to the other side (from the Latin convehere – to drag). The volume that is filtered out of the plasma is replaced by an equivoluminous volume of substitution fluid containing electrolytes but no toxins keeping the volume status stable. Practically, if one puts a teabag in hot water without doing anything else, the brown color that escapes from the bag does so by diffusion. However, if one starts dragging the bag through the water, this is on the basis of convection. Generally, this procedure allows more brown color to escape. Convection is useful to remove large molecules. In hemodiafiltration, diffusion and convection are combined.</a:t>
            </a:r>
          </a:p>
        </p:txBody>
      </p:sp>
    </p:spTree>
    <p:extLst>
      <p:ext uri="{BB962C8B-B14F-4D97-AF65-F5344CB8AC3E}">
        <p14:creationId val="2795757900"/>
      </p:ext>
    </p:extLst>
  </p:cSld>
  <p:clrMapOvr>
    <a:masterClrMapping/>
  </p:clrMapOvr>
  <p:transition/>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6" name="Titel 5"/>
          <p:cNvSpPr>
            <a:spLocks noGrp="1" noSelect="1" noMove="1" noResize="1" noTextEdit="1"/>
          </p:cNvSpPr>
          <p:nvPr>
            <p:ph type="title"/>
          </p:nvPr>
        </p:nvSpPr>
        <p:spPr>
          <a:xfrm>
            <a:off x="489075" y="627872"/>
            <a:ext cx="11217371" cy="1082404"/>
          </a:xfrm>
        </p:spPr>
        <p:txBody>
          <a:bodyPr>
            <a:normAutofit/>
          </a:bodyPr>
          <a:lstStyle/>
          <a:p>
            <a:r>
              <a:rPr lang="nl-BE" sz="3500"/>
              <a:t>Impact of Low-Flux Dialysis on Various Types of Uremic Toxins </a:t>
            </a:r>
          </a:p>
        </p:txBody>
      </p:sp>
      <p:sp>
        <p:nvSpPr>
          <p:cNvPr id="5" name="TextBox 4">
            <a:extLst>
              <a:ext uri="{FF2B5EF4-FFF2-40B4-BE49-F238E27FC236}">
                <a16:creationId xmlns:a16="http://schemas.microsoft.com/office/drawing/2014/main" id="{241F76E8-0BFB-4B60-94FC-CEBF0E053BE2}"/>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3" name="Content Placeholder 2">
            <a:extLst>
              <a:ext uri="{FF2B5EF4-FFF2-40B4-BE49-F238E27FC236}">
                <a16:creationId xmlns:a16="http://schemas.microsoft.com/office/drawing/2014/main" id="{78B6EDD3-0753-44DC-A62C-3FBA1196F168}"/>
              </a:ext>
            </a:extLst>
          </p:cNvPr>
          <p:cNvSpPr>
            <a:spLocks noGrp="1" noSelect="1" noMove="1" noResize="1" noTextEdit="1"/>
          </p:cNvSpPr>
          <p:nvPr>
            <p:ph idx="1"/>
          </p:nvPr>
        </p:nvSpPr>
        <p:spPr>
          <a:xfrm>
            <a:off x="489075" y="1787929"/>
            <a:ext cx="11217370" cy="3388471"/>
          </a:xfrm>
        </p:spPr>
        <p:txBody>
          <a:bodyPr>
            <a:normAutofit/>
          </a:bodyPr>
          <a:lstStyle/>
          <a:p>
            <a:pPr marL="0" indent="0">
              <a:buNone/>
            </a:pPr>
            <a:r>
              <a:rPr lang="nl-BE" sz="2400">
                <a:latin typeface="Arial" panose="020b0604020202020204" pitchFamily="34" charset="0"/>
                <a:cs typeface="Arial" panose="020b0604020202020204" pitchFamily="34" charset="0"/>
              </a:rPr>
              <a:t>Only the small-water soluble compounds cross easily the membrane. Also, some of the protein bound componds pass the membrane if they are free (unbound). The protein bound compounds which are bound to albumin, however, do not cross the membrane and are reflected, in the same way as the middle molecules. </a:t>
            </a:r>
          </a:p>
          <a:p>
            <a:endParaRPr lang="en-US" sz="2400">
              <a:latin typeface="Arial" panose="020b0604020202020204" pitchFamily="34" charset="0"/>
              <a:cs typeface="Arial" panose="020b0604020202020204" pitchFamily="34" charset="0"/>
            </a:endParaRPr>
          </a:p>
        </p:txBody>
      </p:sp>
    </p:spTree>
    <p:extLst>
      <p:ext uri="{BB962C8B-B14F-4D97-AF65-F5344CB8AC3E}">
        <p14:creationId val="2795757900"/>
      </p:ext>
    </p:extLst>
  </p:cSld>
  <p:clrMapOvr>
    <a:masterClrMapping/>
  </p:clrMapOvr>
  <p:transition/>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6" name="Titel 5"/>
          <p:cNvSpPr>
            <a:spLocks noGrp="1" noSelect="1" noMove="1" noResize="1" noTextEdit="1"/>
          </p:cNvSpPr>
          <p:nvPr>
            <p:ph type="title"/>
          </p:nvPr>
        </p:nvSpPr>
        <p:spPr>
          <a:xfrm>
            <a:off x="489074" y="626337"/>
            <a:ext cx="11238638" cy="1082404"/>
          </a:xfrm>
        </p:spPr>
        <p:txBody>
          <a:bodyPr>
            <a:normAutofit/>
          </a:bodyPr>
          <a:lstStyle/>
          <a:p>
            <a:r>
              <a:rPr lang="nl-BE" sz="3500"/>
              <a:t>Effect of High-Flux Dialysis on Various Types of Uremic Toxins</a:t>
            </a:r>
          </a:p>
        </p:txBody>
      </p:sp>
      <p:sp>
        <p:nvSpPr>
          <p:cNvPr id="5" name="TextBox 4">
            <a:extLst>
              <a:ext uri="{FF2B5EF4-FFF2-40B4-BE49-F238E27FC236}">
                <a16:creationId xmlns:a16="http://schemas.microsoft.com/office/drawing/2014/main" id="{241F76E8-0BFB-4B60-94FC-CEBF0E053BE2}"/>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
        <p:nvSpPr>
          <p:cNvPr id="3" name="Content Placeholder 2">
            <a:extLst>
              <a:ext uri="{FF2B5EF4-FFF2-40B4-BE49-F238E27FC236}">
                <a16:creationId xmlns:a16="http://schemas.microsoft.com/office/drawing/2014/main" id="{E446932A-52DE-475A-9741-D9755F024F24}"/>
              </a:ext>
            </a:extLst>
          </p:cNvPr>
          <p:cNvSpPr>
            <a:spLocks noGrp="1" noSelect="1" noMove="1" noResize="1" noTextEdit="1"/>
          </p:cNvSpPr>
          <p:nvPr>
            <p:ph idx="1"/>
          </p:nvPr>
        </p:nvSpPr>
        <p:spPr>
          <a:xfrm>
            <a:off x="489073" y="1789029"/>
            <a:ext cx="11238637" cy="3388471"/>
          </a:xfrm>
        </p:spPr>
        <p:txBody>
          <a:bodyPr>
            <a:normAutofit/>
          </a:bodyPr>
          <a:lstStyle/>
          <a:p>
            <a:pPr marL="0" indent="0">
              <a:buNone/>
            </a:pPr>
            <a:r>
              <a:rPr lang="nl-BE" sz="2400">
                <a:latin typeface="Arial" panose="020b0604020202020204" pitchFamily="34" charset="0"/>
                <a:cs typeface="Arial" panose="020b0604020202020204" pitchFamily="34" charset="0"/>
              </a:rPr>
              <a:t>Not only the small water soluble compounds and the free protein bound compounds, but also the middle molecules cross the membrane. The protein bound compounds which are bound to albumin, however, do still not cross the barrier and are reflected. Whereas removal of middle molecules is more efficient than with low-flux, removal of small water soluble compounds and protein-bound compounds is virtually the same. </a:t>
            </a:r>
          </a:p>
          <a:p>
            <a:endParaRPr lang="en-US" sz="2400">
              <a:latin typeface="Arial" panose="020b0604020202020204" pitchFamily="34" charset="0"/>
              <a:cs typeface="Arial" panose="020b0604020202020204" pitchFamily="34" charset="0"/>
            </a:endParaRPr>
          </a:p>
        </p:txBody>
      </p:sp>
    </p:spTree>
    <p:extLst>
      <p:ext uri="{BB962C8B-B14F-4D97-AF65-F5344CB8AC3E}">
        <p14:creationId val="2795757900"/>
      </p:ext>
    </p:extLst>
  </p:cSld>
  <p:clrMapOvr>
    <a:masterClrMapping/>
  </p:clrMapOvr>
  <p:transition/>
  <p:timing/>
</p:sld>
</file>

<file path=ppt/tags/tag1.xml><?xml version="1.0" encoding="utf-8"?>
<p:tagLst xmlns:p="http://schemas.openxmlformats.org/presentationml/2006/main">
  <p:tag name="AS_NET" val="4.0.30319.42000"/>
  <p:tag name="AS_OS" val="Microsoft Windows NT 10.0.17763.0"/>
  <p:tag name="AS_RELEASE_DATE" val="2024.06.14"/>
  <p:tag name="AS_TITLE" val="Aspose.Slides for .NET 4.0 Client Profile"/>
  <p:tag name="AS_VERSION" val="24.6"/>
</p:tagLst>
</file>

<file path=ppt/theme/theme1.xml><?xml version="1.0" encoding="utf-8"?>
<a:theme xmlns:r="http://schemas.openxmlformats.org/officeDocument/2006/relationships" xmlns:a="http://schemas.openxmlformats.org/drawingml/2006/main" name="DCC- PPT template 2019">
  <a:themeElements>
    <a:clrScheme name="ASN THEME COLORS">
      <a:dk1>
        <a:sysClr val="windowText" lastClr="000000"/>
      </a:dk1>
      <a:lt1>
        <a:sysClr val="window" lastClr="FFFFFF"/>
      </a:lt1>
      <a:dk2>
        <a:srgbClr val="3F2A7D"/>
      </a:dk2>
      <a:lt2>
        <a:srgbClr val="96C4D4"/>
      </a:lt2>
      <a:accent1>
        <a:srgbClr val="00468B"/>
      </a:accent1>
      <a:accent2>
        <a:srgbClr val="FF8200"/>
      </a:accent2>
      <a:accent3>
        <a:srgbClr val="008EAA"/>
      </a:accent3>
      <a:accent4>
        <a:srgbClr val="319B42"/>
      </a:accent4>
      <a:accent5>
        <a:srgbClr val="3F2A56"/>
      </a:accent5>
      <a:accent6>
        <a:srgbClr val="FFB500"/>
      </a:accent6>
      <a:hlink>
        <a:srgbClr val="0000FF"/>
      </a:hlink>
      <a:folHlink>
        <a:srgbClr val="800080"/>
      </a:folHlink>
    </a:clrScheme>
    <a:fontScheme name="Office">
      <a:majorFont>
        <a:latin typeface="Calibri Light"/>
        <a:ea typeface="Calibri Light"/>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Calibri"/>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

<file path=ppt/theme/theme3.xml><?xml version="1.0" encoding="utf-8"?>
<a:theme xmlns:r="http://schemas.openxmlformats.org/officeDocument/2006/relationships"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docProps/app.xml><?xml version="1.0" encoding="utf-8"?>
<Properties xmlns:vt="http://schemas.openxmlformats.org/officeDocument/2006/docPropsVTypes" xmlns="http://schemas.openxmlformats.org/officeDocument/2006/extended-properties">
  <Template>DCC- PPT template 2019</Template>
  <Company/>
  <PresentationFormat>Widescreen</PresentationFormat>
  <Paragraphs>80</Paragraphs>
  <Slides>20</Slides>
  <Notes>17</Notes>
  <TotalTime>2058</TotalTime>
  <HiddenSlides>0</HiddenSlides>
  <MMClips>0</MMClips>
  <ScaleCrop>0</ScaleCrop>
  <HeadingPairs>
    <vt:vector baseType="variant" size="6">
      <vt:variant>
        <vt:lpstr>Fonts used</vt:lpstr>
      </vt:variant>
      <vt:variant>
        <vt:i4>7</vt:i4>
      </vt:variant>
      <vt:variant>
        <vt:lpstr>Theme</vt:lpstr>
      </vt:variant>
      <vt:variant>
        <vt:i4>1</vt:i4>
      </vt:variant>
      <vt:variant>
        <vt:lpstr>Slide Titles</vt:lpstr>
      </vt:variant>
      <vt:variant>
        <vt:i4>20</vt:i4>
      </vt:variant>
    </vt:vector>
  </HeadingPairs>
  <TitlesOfParts>
    <vt:vector baseType="lpstr" size="28">
      <vt:lpstr>Arial</vt:lpstr>
      <vt:lpstr>Calibri Light</vt:lpstr>
      <vt:lpstr>Calibri</vt:lpstr>
      <vt:lpstr>Segoe</vt:lpstr>
      <vt:lpstr>Gotham Black</vt:lpstr>
      <vt:lpstr>Gotham</vt:lpstr>
      <vt:lpstr>Arial Unicode MS</vt:lpstr>
      <vt:lpstr>DCC- PPT template 2019</vt:lpstr>
      <vt:lpstr>Basic Principles of Uremic Toxicity and Uremic Toxin Removal:Hemodialysis</vt:lpstr>
      <vt:lpstr>Raymond C. Vanholder</vt:lpstr>
      <vt:lpstr>Learning Objectives</vt:lpstr>
      <vt:lpstr>Aims of Hemodialysis</vt:lpstr>
      <vt:lpstr>Classification of Uremic Toxins</vt:lpstr>
      <vt:lpstr>Current Hemodialysis Modes</vt:lpstr>
      <vt:lpstr>Diffusion vs. Convection</vt:lpstr>
      <vt:lpstr>Impact of Low-Flux Dialysis on Various Types of Uremic Toxins </vt:lpstr>
      <vt:lpstr>Effect of High-Flux Dialysis on Various Types of Uremic Toxins</vt:lpstr>
      <vt:lpstr>Effect of Hemodiafiltration on Various Types of Uremic Toxins</vt:lpstr>
      <vt:lpstr>Uremic Solute Kinetics Has a Major Impact on Removal</vt:lpstr>
      <vt:lpstr>Effect of Kinetics on Solute Concentration</vt:lpstr>
      <vt:lpstr>Impact on Different Time Schedules on Solute Removal</vt:lpstr>
      <vt:lpstr>Alternative Modes for Dialytic Solute Removal</vt:lpstr>
      <vt:lpstr>Medium Cut-Off Membranes Increase Removal of Large “Middle” Molecules</vt:lpstr>
      <vt:lpstr>Adsorption: Catching Uremic Solutes</vt:lpstr>
      <vt:lpstr>PowerPoint Presentation</vt:lpstr>
      <vt:lpstr>PowerPoint Presentation</vt:lpstr>
      <vt:lpstr>Bio-Artificial Kidney: Applying Biology to Remove Uremic Toxins</vt:lpstr>
      <vt:lpstr>Conclusions	</vt:lpstr>
    </vt:vector>
  </TitlesOfParts>
  <LinksUpToDate>0</LinksUpToDate>
  <SharedDoc>0</SharedDoc>
  <HyperlinksChanged>0</HyperlinksChanged>
  <Application>Aspose.Slides for .NET</Application>
  <AppVersion>24.0600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BASIC PRINCIPLES OF UREMIC TOXICITY AND OF UREMIC TOXIN REMOVAL</dc:title>
  <dc:creator>Ray</dc:creator>
  <cp:lastModifiedBy>Jin Soo Kim</cp:lastModifiedBy>
  <cp:revision>54</cp:revision>
  <cp:lastPrinted>2021-03-23T14:10:22.000</cp:lastPrinted>
  <dcterms:created xsi:type="dcterms:W3CDTF">2019-10-31T20:30:52Z</dcterms:created>
  <dcterms:modified xsi:type="dcterms:W3CDTF">2024-07-17T23:51:42Z</dcterms:modified>
</cp:coreProperties>
</file>