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emf" ContentType="image/x-emf"/>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4.6-->
<p:presentation xmlns:r="http://schemas.openxmlformats.org/officeDocument/2006/relationships" xmlns:a="http://schemas.openxmlformats.org/drawingml/2006/main" xmlns:p="http://schemas.openxmlformats.org/presentationml/2006/main" saveSubsetFonts="1">
  <p:sldMasterIdLst>
    <p:sldMasterId id="2147483648" r:id="rId2"/>
  </p:sldMasterIdLst>
  <p:notesMasterIdLst>
    <p:notesMasterId r:id="rId3"/>
  </p:notesMasterIdLst>
  <p:sldIdLst>
    <p:sldId id="256" r:id="rId4"/>
    <p:sldId id="273" r:id="rId5"/>
    <p:sldId id="264" r:id="rId6"/>
    <p:sldId id="285" r:id="rId7"/>
    <p:sldId id="286" r:id="rId8"/>
    <p:sldId id="276" r:id="rId9"/>
    <p:sldId id="277" r:id="rId10"/>
    <p:sldId id="278" r:id="rId11"/>
    <p:sldId id="280" r:id="rId12"/>
    <p:sldId id="281" r:id="rId13"/>
    <p:sldId id="283" r:id="rId14"/>
    <p:sldId id="284" r:id="rId15"/>
    <p:sldId id="287" r:id="rId16"/>
    <p:sldId id="288" r:id="rId17"/>
    <p:sldId id="289" r:id="rId18"/>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41bt+AHuu9QByNeYwv8j6w==" hashData="vupjCTg1xYiSw8f5KYYYzwRwreM="/>
  <p:extLst>
    <p:ext uri="{521415D9-36F7-43E2-AB2F-B90AF26B5E84}">
      <p14:sectionLst xmlns:p14="http://schemas.microsoft.com/office/powerpoint/2010/main">
        <p14:section name="Default Section" id="{9C3D5B8C-2B30-4BAB-9D4C-D2A7B2D5F223}">
          <p14:sldIdLst>
            <p14:sldId id="256"/>
            <p14:sldId id="273"/>
            <p14:sldId id="264"/>
            <p14:sldId id="285"/>
            <p14:sldId id="286"/>
            <p14:sldId id="276"/>
            <p14:sldId id="277"/>
            <p14:sldId id="278"/>
            <p14:sldId id="280"/>
            <p14:sldId id="281"/>
            <p14:sldId id="283"/>
            <p14:sldId id="284"/>
            <p14:sldId id="287"/>
            <p14:sldId id="288"/>
            <p14:sldId id="289"/>
          </p14:sldIdLst>
        </p14:section>
        <p14:section name="Untitled Section" id="{1E32AF86-A6E1-422F-8936-171779A32B7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1" name="Lisa Netha Xayavong" initials="LNX" lastIdx="0" clrIdx="0">
    <p:extLst>
      <p:ext uri="{19B8F6BF-5375-455C-9EA6-DF929625EA0E}">
        <p15:presenceInfo xmlns:p15="http://schemas.microsoft.com/office/powerpoint/2012/main" userId="S::lxayavong@asn-online.org::60b64769-9ed1-476b-869f-74cc0afccf5b" providerId="AD"/>
      </p:ext>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11" autoAdjust="0"/>
    <p:restoredTop sz="94597"/>
  </p:normalViewPr>
  <p:slideViewPr>
    <p:cSldViewPr snapToGrid="0">
      <p:cViewPr>
        <p:scale>
          <a:sx n="100" d="100"/>
          <a:sy n="100" d="100"/>
        </p:scale>
        <p:origin x="72" y="174"/>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tags" Target="tags/tag1.xml" /><Relationship Id="rId2" Type="http://schemas.openxmlformats.org/officeDocument/2006/relationships/slideMaster" Target="slideMasters/slideMaster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B9B321-329B-F34A-B590-D8742A472EDA}" type="datetimeFigureOut">
              <a:rPr lang="en-US" smtClean="0"/>
              <a:t>2/26/2021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2DACD-BB36-F445-A070-9F1BBA6F95DB}" type="slidenum">
              <a:rPr lang="en-US" smtClean="0"/>
              <a:t>‹#›</a:t>
            </a:fld>
            <a:endParaRPr lang="en-US"/>
          </a:p>
        </p:txBody>
      </p:sp>
    </p:spTree>
    <p:extLst>
      <p:ext uri="{BB962C8B-B14F-4D97-AF65-F5344CB8AC3E}">
        <p14:creationId val="24687400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55F2DACD-BB36-F445-A070-9F1BBA6F95DB}" type="slidenum">
              <a:rPr lang="en-US" smtClean="0"/>
              <a:t>5</a:t>
            </a:fld>
            <a:endParaRPr lang="en-US"/>
          </a:p>
        </p:txBody>
      </p:sp>
    </p:spTree>
    <p:extLst>
      <p:ext uri="{BB962C8B-B14F-4D97-AF65-F5344CB8AC3E}">
        <p14:creationId val="125073444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55F2DACD-BB36-F445-A070-9F1BBA6F95DB}" type="slidenum">
              <a:rPr lang="en-US" smtClean="0"/>
              <a:t>14</a:t>
            </a:fld>
            <a:endParaRPr lang="en-US"/>
          </a:p>
        </p:txBody>
      </p:sp>
    </p:spTree>
    <p:extLst>
      <p:ext uri="{BB962C8B-B14F-4D97-AF65-F5344CB8AC3E}">
        <p14:creationId val="3656814368"/>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emf" /><Relationship Id="rId3"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image" Target="../media/image3.pn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2.emf" /><Relationship Id="rId2" Type="http://schemas.openxmlformats.org/officeDocument/2006/relationships/image" Target="../media/image3.png" /><Relationship Id="rId3"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bg>
      <p:bgRef idx="1003">
        <a:schemeClr val="bg2"/>
      </p:bgRef>
    </p:bg>
    <p:spTree>
      <p:nvGrpSpPr>
        <p:cNvPr id="1" name=""/>
        <p:cNvGrpSpPr/>
        <p:nvPr/>
      </p:nvGrpSpPr>
      <p:grpSpPr>
        <a:xfrm>
          <a:off x="0" y="0"/>
          <a:ext cx="0" cy="0"/>
        </a:xfrm>
      </p:grpSpPr>
      <p:sp>
        <p:nvSpPr>
          <p:cNvPr id="2" name="Title 1"/>
          <p:cNvSpPr>
            <a:spLocks noGrp="1"/>
          </p:cNvSpPr>
          <p:nvPr>
            <p:ph type="ctrTitle" hasCustomPrompt="1"/>
          </p:nvPr>
        </p:nvSpPr>
        <p:spPr>
          <a:xfrm>
            <a:off x="5071656" y="2079107"/>
            <a:ext cx="6252184" cy="1806416"/>
          </a:xfrm>
        </p:spPr>
        <p:txBody>
          <a:bodyPr anchor="t">
            <a:normAutofit/>
          </a:bodyPr>
          <a:lstStyle>
            <a:lvl1pPr algn="l">
              <a:defRPr sz="4800" b="1" i="0">
                <a:solidFill>
                  <a:schemeClr val="accent1"/>
                </a:solidFill>
                <a:latin typeface="Segoe"/>
                <a:cs typeface="Segoe"/>
              </a:defRPr>
            </a:lvl1pPr>
          </a:lstStyle>
          <a:p>
            <a:r>
              <a:rPr lang="en-US"/>
              <a:t>CLICK TO EDIT MASTER TITLE STYLE</a:t>
            </a:r>
          </a:p>
        </p:txBody>
      </p:sp>
      <p:sp>
        <p:nvSpPr>
          <p:cNvPr id="3" name="Subtitle 2"/>
          <p:cNvSpPr>
            <a:spLocks noGrp="1"/>
          </p:cNvSpPr>
          <p:nvPr>
            <p:ph type="subTitle" idx="1"/>
          </p:nvPr>
        </p:nvSpPr>
        <p:spPr>
          <a:xfrm>
            <a:off x="5063760" y="3886825"/>
            <a:ext cx="6277841" cy="1655762"/>
          </a:xfrm>
        </p:spPr>
        <p:txBody>
          <a:bodyPr>
            <a:normAutofit/>
          </a:bodyPr>
          <a:lstStyle>
            <a:lvl1pPr marL="0" indent="0" algn="l">
              <a:buNone/>
              <a:defRPr sz="3200" b="0" i="1">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Rectangle 8"/>
          <p:cNvSpPr/>
          <p:nvPr userDrawn="1"/>
        </p:nvSpPr>
        <p:spPr>
          <a:xfrm>
            <a:off x="0" y="5621384"/>
            <a:ext cx="12192000" cy="1236616"/>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8840413" y="5472611"/>
            <a:ext cx="3005648" cy="1534161"/>
          </a:xfrm>
          <a:prstGeom prst="rect">
            <a:avLst/>
          </a:prstGeom>
        </p:spPr>
      </p:pic>
      <p:pic>
        <p:nvPicPr>
          <p:cNvPr id="6" name="Picture 5" descr="ASN_CLOVER_CROPPED.eps"/>
          <p:cNvPicPr>
            <a:picLocks noChangeAspect="1"/>
          </p:cNvPicPr>
          <p:nvPr userDrawn="1"/>
        </p:nvPicPr>
        <p:blipFill>
          <a:blip r:embed="rId2">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Tree>
    <p:extLst>
      <p:ext uri="{BB962C8B-B14F-4D97-AF65-F5344CB8AC3E}">
        <p14:creationId val="2663316753"/>
      </p:ext>
    </p:extLst>
  </p:cSld>
  <p:clrMapOvr>
    <a:overrideClrMapping bg1="lt1" tx1="dk1" bg2="lt2" tx2="dk2" accent1="accent1" accent2="accent2" accent3="accent3" accent4="accent4" accent5="accent5" accent6="accent6" hlink="hlink" folHlink="folHlink"/>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5066371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Content with Caption">
    <p:spTree>
      <p:nvGrpSpPr>
        <p:cNvPr id="1" name=""/>
        <p:cNvGrpSpPr/>
        <p:nvPr/>
      </p:nvGrpSpPr>
      <p:grpSpPr>
        <a:xfrm>
          <a:off x="0" y="0"/>
          <a:ext cx="0" cy="0"/>
        </a:xfrm>
      </p:grpSpPr>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1">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16199996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Section Header">
    <p:spTree>
      <p:nvGrpSpPr>
        <p:cNvPr id="1" name=""/>
        <p:cNvGrpSpPr/>
        <p:nvPr/>
      </p:nvGrpSpPr>
      <p:grpSpPr>
        <a:xfrm>
          <a:off x="0" y="0"/>
          <a:ext cx="0" cy="0"/>
        </a:xfrm>
      </p:grpSpPr>
      <p:sp>
        <p:nvSpPr>
          <p:cNvPr id="3" name="Text Placeholder 2"/>
          <p:cNvSpPr>
            <a:spLocks noGrp="1"/>
          </p:cNvSpPr>
          <p:nvPr>
            <p:ph type="body" idx="1"/>
          </p:nvPr>
        </p:nvSpPr>
        <p:spPr>
          <a:xfrm>
            <a:off x="4751571" y="3925200"/>
            <a:ext cx="6542590" cy="1007584"/>
          </a:xfrm>
        </p:spPr>
        <p:txBody>
          <a:bodyPr>
            <a:normAutofit/>
          </a:bodyPr>
          <a:lstStyle>
            <a:lvl1pPr marL="0" indent="0">
              <a:buNone/>
              <a:defRPr sz="32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4724927" y="2451028"/>
            <a:ext cx="7467073" cy="830997"/>
          </a:xfrm>
          <a:prstGeom prst="rect">
            <a:avLst/>
          </a:prstGeom>
          <a:solidFill>
            <a:schemeClr val="accent3"/>
          </a:solidFill>
        </p:spPr>
        <p:txBody>
          <a:bodyPr wrap="square" rtlCol="0">
            <a:spAutoFit/>
          </a:bodyPr>
          <a:lstStyle/>
          <a:p>
            <a:endParaRPr lang="en-US" sz="4800"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4559300" cy="3937000"/>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4850606" y="2519219"/>
            <a:ext cx="7228155" cy="775460"/>
          </a:xfrm>
        </p:spPr>
        <p:txBody>
          <a:bodyPr>
            <a:noAutofit/>
          </a:bodyPr>
          <a:lstStyle>
            <a:lvl1pPr marL="0" indent="0" algn="l">
              <a:buNone/>
              <a:defRPr sz="48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B66F2423-F400-49C6-AA94-7838DE5DAE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409306876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0"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50360416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and Content">
    <p:spTree>
      <p:nvGrpSpPr>
        <p:cNvPr id="1" name=""/>
        <p:cNvGrpSpPr/>
        <p:nvPr/>
      </p:nvGrpSpPr>
      <p:grpSpPr>
        <a:xfrm>
          <a:off x="0" y="0"/>
          <a:ext cx="0" cy="0"/>
        </a:xfrm>
      </p:grpSpPr>
      <p:sp>
        <p:nvSpPr>
          <p:cNvPr id="2" name="Title 1"/>
          <p:cNvSpPr>
            <a:spLocks noGrp="1"/>
          </p:cNvSpPr>
          <p:nvPr>
            <p:ph type="title"/>
          </p:nvPr>
        </p:nvSpPr>
        <p:spPr>
          <a:xfrm>
            <a:off x="829318" y="1457433"/>
            <a:ext cx="10515600" cy="1082404"/>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838200" y="2788491"/>
            <a:ext cx="10515600" cy="3388471"/>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1" name="Picture 10">
            <a:extLst>
              <a:ext uri="{FF2B5EF4-FFF2-40B4-BE49-F238E27FC236}">
                <a16:creationId xmlns:a16="http://schemas.microsoft.com/office/drawing/2014/main" id="{EC050D15-1E24-444E-A723-6D75A9DC87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9126080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5"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1167041301"/>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wo Content">
    <p:spTree>
      <p:nvGrpSpPr>
        <p:cNvPr id="1" name=""/>
        <p:cNvGrpSpPr/>
        <p:nvPr/>
      </p:nvGrpSpPr>
      <p:grpSpPr>
        <a:xfrm>
          <a:off x="0" y="0"/>
          <a:ext cx="0" cy="0"/>
        </a:xfrm>
      </p:grpSpPr>
      <p:sp>
        <p:nvSpPr>
          <p:cNvPr id="2" name="Title 1"/>
          <p:cNvSpPr>
            <a:spLocks noGrp="1"/>
          </p:cNvSpPr>
          <p:nvPr>
            <p:ph type="title"/>
          </p:nvPr>
        </p:nvSpPr>
        <p:spPr>
          <a:xfrm>
            <a:off x="838200" y="1420887"/>
            <a:ext cx="10515600" cy="944723"/>
          </a:xfrm>
        </p:spPr>
        <p:txBody>
          <a:bodyPr>
            <a:normAutofit/>
          </a:bodyPr>
          <a:lstStyle>
            <a:lvl1pPr>
              <a:defRPr sz="4000" b="1" i="0">
                <a:solidFill>
                  <a:schemeClr val="accent3"/>
                </a:solidFill>
                <a:latin typeface="Segoe"/>
                <a:cs typeface="Segoe"/>
              </a:defRPr>
            </a:lvl1pPr>
          </a:lstStyle>
          <a:p>
            <a:r>
              <a:rPr lang="en-US"/>
              <a:t>Click to edit Master title style</a:t>
            </a:r>
          </a:p>
        </p:txBody>
      </p:sp>
      <p:sp>
        <p:nvSpPr>
          <p:cNvPr id="3" name="Content Placeholder 2"/>
          <p:cNvSpPr>
            <a:spLocks noGrp="1"/>
          </p:cNvSpPr>
          <p:nvPr>
            <p:ph sz="half" idx="1"/>
          </p:nvPr>
        </p:nvSpPr>
        <p:spPr>
          <a:xfrm>
            <a:off x="838200" y="2806252"/>
            <a:ext cx="5181600" cy="3370710"/>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841773"/>
            <a:ext cx="5181600" cy="3335189"/>
          </a:xfrm>
        </p:spPr>
        <p:txBody>
          <a:bodyPr/>
          <a:lstStyle>
            <a:lvl1pPr>
              <a:defRPr>
                <a:solidFill>
                  <a:schemeClr val="tx1">
                    <a:lumMod val="65000"/>
                    <a:lumOff val="35000"/>
                  </a:schemeClr>
                </a:solidFill>
                <a:latin typeface="Segoe"/>
                <a:cs typeface="Segoe"/>
              </a:defRPr>
            </a:lvl1pPr>
            <a:lvl2pPr>
              <a:defRPr>
                <a:solidFill>
                  <a:schemeClr val="tx1">
                    <a:lumMod val="65000"/>
                    <a:lumOff val="35000"/>
                  </a:schemeClr>
                </a:solidFill>
                <a:latin typeface="Segoe"/>
                <a:cs typeface="Segoe"/>
              </a:defRPr>
            </a:lvl2pPr>
            <a:lvl3pPr>
              <a:defRPr>
                <a:solidFill>
                  <a:schemeClr val="tx1">
                    <a:lumMod val="65000"/>
                    <a:lumOff val="35000"/>
                  </a:schemeClr>
                </a:solidFill>
                <a:latin typeface="Segoe"/>
                <a:cs typeface="Segoe"/>
              </a:defRPr>
            </a:lvl3pPr>
            <a:lvl4pPr>
              <a:defRPr>
                <a:solidFill>
                  <a:schemeClr val="tx1">
                    <a:lumMod val="65000"/>
                    <a:lumOff val="35000"/>
                  </a:schemeClr>
                </a:solidFill>
                <a:latin typeface="Segoe"/>
                <a:cs typeface="Segoe"/>
              </a:defRPr>
            </a:lvl4pPr>
            <a:lvl5pPr>
              <a:defRPr>
                <a:solidFill>
                  <a:schemeClr val="tx1">
                    <a:lumMod val="65000"/>
                    <a:lumOff val="35000"/>
                  </a:schemeClr>
                </a:solidFill>
                <a:latin typeface="Segoe"/>
                <a:cs typeface="Sego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D1BFCCBF-2E7B-4C54-B079-37525BF703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6196413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2" name="Subtitle 2"/>
          <p:cNvSpPr>
            <a:spLocks noGrp="1"/>
          </p:cNvSpPr>
          <p:nvPr>
            <p:ph type="subTitle" idx="11" hasCustomPrompt="1"/>
          </p:nvPr>
        </p:nvSpPr>
        <p:spPr>
          <a:xfrm>
            <a:off x="6129537" y="352365"/>
            <a:ext cx="6062463" cy="366959"/>
          </a:xfrm>
        </p:spPr>
        <p:txBody>
          <a:bodyPr>
            <a:noAutofit/>
          </a:bodyPr>
          <a:lstStyle>
            <a:lvl1pPr marL="0" indent="0" algn="l">
              <a:buNone/>
              <a:defRPr sz="2000" b="1" i="0" cap="all">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597465517"/>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Title Only">
    <p:spTree>
      <p:nvGrpSpPr>
        <p:cNvPr id="1" name=""/>
        <p:cNvGrpSpPr/>
        <p:nvPr/>
      </p:nvGrpSpPr>
      <p:grpSpPr>
        <a:xfrm>
          <a:off x="0" y="0"/>
          <a:ext cx="0" cy="0"/>
        </a:xfrm>
      </p:grpSpPr>
      <p:sp>
        <p:nvSpPr>
          <p:cNvPr id="2" name="Title 1"/>
          <p:cNvSpPr>
            <a:spLocks noGrp="1"/>
          </p:cNvSpPr>
          <p:nvPr>
            <p:ph type="title" hasCustomPrompt="1"/>
          </p:nvPr>
        </p:nvSpPr>
        <p:spPr>
          <a:xfrm>
            <a:off x="1264510" y="1234396"/>
            <a:ext cx="10515600" cy="722708"/>
          </a:xfrm>
        </p:spPr>
        <p:txBody>
          <a:bodyPr>
            <a:normAutofit/>
          </a:bodyPr>
          <a:lstStyle>
            <a:lvl1pPr>
              <a:defRPr sz="2400" b="1" i="0">
                <a:solidFill>
                  <a:schemeClr val="accent2"/>
                </a:solidFill>
                <a:latin typeface="Segoe"/>
                <a:cs typeface="Segoe"/>
              </a:defRPr>
            </a:lvl1pPr>
          </a:lstStyle>
          <a:p>
            <a:r>
              <a:rPr lang="en-US"/>
              <a:t>CLICK TO EDIT MASTER TITLE STYLE</a:t>
            </a:r>
          </a:p>
        </p:txBody>
      </p:sp>
      <p:sp>
        <p:nvSpPr>
          <p:cNvPr id="5" name="Chart Placeholder 4"/>
          <p:cNvSpPr>
            <a:spLocks noGrp="1"/>
          </p:cNvSpPr>
          <p:nvPr>
            <p:ph type="chart" sz="quarter" idx="10"/>
          </p:nvPr>
        </p:nvSpPr>
        <p:spPr>
          <a:xfrm>
            <a:off x="1260734" y="1998427"/>
            <a:ext cx="9583738" cy="3906837"/>
          </a:xfrm>
        </p:spPr>
        <p:txBody>
          <a:bodyPr/>
          <a:lstStyle/>
          <a:p>
            <a:endParaRPr lang="en-US"/>
          </a:p>
        </p:txBody>
      </p:sp>
      <p:sp>
        <p:nvSpPr>
          <p:cNvPr id="7" name="Rectangle 6"/>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1"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pic>
        <p:nvPicPr>
          <p:cNvPr id="13" name="Picture 12">
            <a:extLst>
              <a:ext uri="{FF2B5EF4-FFF2-40B4-BE49-F238E27FC236}">
                <a16:creationId xmlns:a16="http://schemas.microsoft.com/office/drawing/2014/main" id="{A718824C-707F-414C-9461-7697E70785B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371044481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Content with Caption">
    <p:spTree>
      <p:nvGrpSpPr>
        <p:cNvPr id="1" name=""/>
        <p:cNvGrpSpPr/>
        <p:nvPr/>
      </p:nvGrpSpPr>
      <p:grpSpPr>
        <a:xfrm>
          <a:off x="0" y="0"/>
          <a:ext cx="0" cy="0"/>
        </a:xfrm>
      </p:grpSpPr>
      <p:sp>
        <p:nvSpPr>
          <p:cNvPr id="2" name="Title 1"/>
          <p:cNvSpPr>
            <a:spLocks noGrp="1"/>
          </p:cNvSpPr>
          <p:nvPr>
            <p:ph type="title"/>
          </p:nvPr>
        </p:nvSpPr>
        <p:spPr>
          <a:xfrm>
            <a:off x="875313" y="1327492"/>
            <a:ext cx="3932237" cy="1088015"/>
          </a:xfrm>
        </p:spPr>
        <p:txBody>
          <a:bodyPr anchor="t">
            <a:normAutofit/>
          </a:bodyPr>
          <a:lstStyle>
            <a:lvl1pPr>
              <a:defRPr sz="3600" b="1" i="0">
                <a:solidFill>
                  <a:schemeClr val="accent2"/>
                </a:solidFill>
                <a:latin typeface="Segoe"/>
                <a:cs typeface="Segoe"/>
              </a:defRPr>
            </a:lvl1pPr>
          </a:lstStyle>
          <a:p>
            <a:r>
              <a:rPr lang="en-US"/>
              <a:t>Click to edit Master title style</a:t>
            </a:r>
          </a:p>
        </p:txBody>
      </p:sp>
      <p:sp>
        <p:nvSpPr>
          <p:cNvPr id="3" name="Content Placeholder 2"/>
          <p:cNvSpPr>
            <a:spLocks noGrp="1"/>
          </p:cNvSpPr>
          <p:nvPr>
            <p:ph idx="1"/>
          </p:nvPr>
        </p:nvSpPr>
        <p:spPr>
          <a:xfrm>
            <a:off x="5183188" y="1314320"/>
            <a:ext cx="6172200" cy="4546730"/>
          </a:xfrm>
        </p:spPr>
        <p:txBody>
          <a:bodyPr>
            <a:normAutofit/>
          </a:bodyPr>
          <a:lstStyle>
            <a:lvl1pPr>
              <a:defRPr sz="2400">
                <a:solidFill>
                  <a:schemeClr val="tx1">
                    <a:lumMod val="65000"/>
                    <a:lumOff val="35000"/>
                  </a:schemeClr>
                </a:solidFill>
                <a:latin typeface="Segoe"/>
                <a:cs typeface="Segoe"/>
              </a:defRPr>
            </a:lvl1pPr>
            <a:lvl2pPr>
              <a:defRPr sz="2000">
                <a:solidFill>
                  <a:schemeClr val="tx1">
                    <a:lumMod val="65000"/>
                    <a:lumOff val="35000"/>
                  </a:schemeClr>
                </a:solidFill>
                <a:latin typeface="Segoe"/>
                <a:cs typeface="Segoe"/>
              </a:defRPr>
            </a:lvl2pPr>
            <a:lvl3pPr>
              <a:defRPr sz="1800">
                <a:solidFill>
                  <a:schemeClr val="tx1">
                    <a:lumMod val="65000"/>
                    <a:lumOff val="35000"/>
                  </a:schemeClr>
                </a:solidFill>
                <a:latin typeface="Segoe"/>
                <a:cs typeface="Segoe"/>
              </a:defRPr>
            </a:lvl3pPr>
            <a:lvl4pPr>
              <a:defRPr sz="1600">
                <a:solidFill>
                  <a:schemeClr val="tx1">
                    <a:lumMod val="65000"/>
                    <a:lumOff val="35000"/>
                  </a:schemeClr>
                </a:solidFill>
                <a:latin typeface="Segoe"/>
                <a:cs typeface="Segoe"/>
              </a:defRPr>
            </a:lvl4pPr>
            <a:lvl5pPr>
              <a:defRPr sz="1600">
                <a:solidFill>
                  <a:schemeClr val="tx1">
                    <a:lumMod val="65000"/>
                    <a:lumOff val="35000"/>
                  </a:schemeClr>
                </a:solidFill>
                <a:latin typeface="Segoe"/>
                <a:cs typeface="Segoe"/>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0381" y="2655282"/>
            <a:ext cx="3901644" cy="3213705"/>
          </a:xfrm>
        </p:spPr>
        <p:txBody>
          <a:bodyPr/>
          <a:lstStyle>
            <a:lvl1pPr marL="0" indent="0">
              <a:buNone/>
              <a:defRPr sz="1600">
                <a:solidFill>
                  <a:schemeClr val="tx1">
                    <a:lumMod val="65000"/>
                    <a:lumOff val="3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p:cNvSpPr/>
          <p:nvPr userDrawn="1"/>
        </p:nvSpPr>
        <p:spPr>
          <a:xfrm>
            <a:off x="0" y="6136456"/>
            <a:ext cx="12192000" cy="721544"/>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userDrawn="1"/>
        </p:nvSpPr>
        <p:spPr>
          <a:xfrm>
            <a:off x="6108212" y="337460"/>
            <a:ext cx="6083788" cy="369332"/>
          </a:xfrm>
          <a:prstGeom prst="rect">
            <a:avLst/>
          </a:prstGeom>
          <a:solidFill>
            <a:schemeClr val="accent3"/>
          </a:solidFill>
        </p:spPr>
        <p:txBody>
          <a:bodyPr wrap="square" rtlCol="0">
            <a:spAutoFit/>
          </a:bodyPr>
          <a:lstStyle/>
          <a:p>
            <a:endParaRPr lang="en-US" b="1" i="0">
              <a:solidFill>
                <a:schemeClr val="bg1"/>
              </a:solidFill>
              <a:latin typeface="Segoe"/>
              <a:cs typeface="Segoe"/>
            </a:endParaRPr>
          </a:p>
        </p:txBody>
      </p:sp>
      <p:pic>
        <p:nvPicPr>
          <p:cNvPr id="11" name="Picture 10" descr="ASN_CLOVER_CROPPED.eps"/>
          <p:cNvPicPr>
            <a:picLocks noChangeAspect="1"/>
          </p:cNvPicPr>
          <p:nvPr userDrawn="1"/>
        </p:nvPicPr>
        <p:blipFill>
          <a:blip r:embed="rId1">
            <a:alphaModFix amt="27000"/>
            <a:extLst>
              <a:ext uri="{28A0092B-C50C-407E-A947-70E740481C1C}">
                <a14:useLocalDpi xmlns:a14="http://schemas.microsoft.com/office/drawing/2010/main" val="0"/>
              </a:ext>
            </a:extLst>
          </a:blip>
          <a:stretch>
            <a:fillRect/>
          </a:stretch>
        </p:blipFill>
        <p:spPr>
          <a:xfrm>
            <a:off x="0" y="0"/>
            <a:ext cx="1611799" cy="1391804"/>
          </a:xfrm>
          <a:prstGeom prst="rect">
            <a:avLst/>
          </a:prstGeom>
        </p:spPr>
      </p:pic>
      <p:sp>
        <p:nvSpPr>
          <p:cNvPr id="12" name="Slide Number Placeholder 4"/>
          <p:cNvSpPr>
            <a:spLocks noGrp="1"/>
          </p:cNvSpPr>
          <p:nvPr>
            <p:ph type="sldNum" sz="quarter" idx="4"/>
          </p:nvPr>
        </p:nvSpPr>
        <p:spPr>
          <a:xfrm>
            <a:off x="161667" y="6330695"/>
            <a:ext cx="640122" cy="365125"/>
          </a:xfrm>
          <a:prstGeom prst="rect">
            <a:avLst/>
          </a:prstGeom>
        </p:spPr>
        <p:txBody>
          <a:bodyPr vert="horz" lIns="91440" tIns="45720" rIns="91440" bIns="45720" rtlCol="0" anchor="ctr"/>
          <a:lstStyle>
            <a:lvl1pPr algn="l">
              <a:defRPr sz="1200" b="1" i="0">
                <a:solidFill>
                  <a:schemeClr val="bg1"/>
                </a:solidFill>
                <a:latin typeface="Segoe"/>
                <a:cs typeface="Segoe"/>
              </a:defRPr>
            </a:lvl1pPr>
          </a:lstStyle>
          <a:p>
            <a:fld id="{2062FEF5-9C0C-7644-AFB8-36CEBEB72585}" type="slidenum">
              <a:rPr lang="en-US" smtClean="0"/>
              <a:t>‹#›</a:t>
            </a:fld>
            <a:endParaRPr lang="en-US"/>
          </a:p>
        </p:txBody>
      </p:sp>
      <p:sp>
        <p:nvSpPr>
          <p:cNvPr id="13" name="Subtitle 2"/>
          <p:cNvSpPr>
            <a:spLocks noGrp="1"/>
          </p:cNvSpPr>
          <p:nvPr>
            <p:ph type="subTitle" idx="10" hasCustomPrompt="1"/>
          </p:nvPr>
        </p:nvSpPr>
        <p:spPr>
          <a:xfrm>
            <a:off x="6129537" y="352365"/>
            <a:ext cx="6062463" cy="366959"/>
          </a:xfrm>
        </p:spPr>
        <p:txBody>
          <a:bodyPr>
            <a:noAutofit/>
          </a:bodyPr>
          <a:lstStyle>
            <a:lvl1pPr marL="0" indent="0" algn="l">
              <a:buNone/>
              <a:defRPr sz="2000" b="1" i="0" cap="none">
                <a:solidFill>
                  <a:schemeClr val="bg1"/>
                </a:solidFill>
                <a:latin typeface="Segoe"/>
                <a:cs typeface="Sego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SECTION TITLE</a:t>
            </a:r>
          </a:p>
        </p:txBody>
      </p:sp>
      <p:pic>
        <p:nvPicPr>
          <p:cNvPr id="14" name="Picture 13">
            <a:extLst>
              <a:ext uri="{FF2B5EF4-FFF2-40B4-BE49-F238E27FC236}">
                <a16:creationId xmlns:a16="http://schemas.microsoft.com/office/drawing/2014/main" id="{A31C1D66-BD34-4C6E-8747-BD438EAE94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05999" y="5997464"/>
            <a:ext cx="1940061" cy="990258"/>
          </a:xfrm>
          <a:prstGeom prst="rect">
            <a:avLst/>
          </a:prstGeom>
        </p:spPr>
      </p:pic>
    </p:spTree>
    <p:extLst>
      <p:ext uri="{BB962C8B-B14F-4D97-AF65-F5344CB8AC3E}">
        <p14:creationId val="2820538578"/>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4"/>
          </p:nvPr>
        </p:nvSpPr>
        <p:spPr>
          <a:xfrm>
            <a:off x="84695" y="6394833"/>
            <a:ext cx="2844800" cy="365125"/>
          </a:xfrm>
          <a:prstGeom prst="rect">
            <a:avLst/>
          </a:prstGeom>
        </p:spPr>
        <p:txBody>
          <a:bodyPr vert="horz" lIns="91440" tIns="45720" rIns="91440" bIns="45720" rtlCol="0" anchor="ctr"/>
          <a:lstStyle>
            <a:lvl1pPr algn="l">
              <a:defRPr sz="1200" b="1" i="0">
                <a:solidFill>
                  <a:schemeClr val="tx1">
                    <a:tint val="75000"/>
                  </a:schemeClr>
                </a:solidFill>
                <a:latin typeface="Segoe"/>
                <a:cs typeface="Segoe"/>
              </a:defRPr>
            </a:lvl1pPr>
          </a:lstStyle>
          <a:p>
            <a:fld id="{2062FEF5-9C0C-7644-AFB8-36CEBEB72585}" type="slidenum">
              <a:rPr lang="en-US" smtClean="0"/>
              <a:t>‹#›</a:t>
            </a:fld>
            <a:endParaRPr lang="en-US"/>
          </a:p>
        </p:txBody>
      </p:sp>
    </p:spTree>
    <p:extLst>
      <p:ext uri="{BB962C8B-B14F-4D97-AF65-F5344CB8AC3E}">
        <p14:creationId val="134372411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7" r:id="rId4"/>
    <p:sldLayoutId id="2147483652" r:id="rId5"/>
    <p:sldLayoutId id="2147483658" r:id="rId6"/>
    <p:sldLayoutId id="2147483654" r:id="rId7"/>
    <p:sldLayoutId id="2147483659" r:id="rId8"/>
    <p:sldLayoutId id="2147483656" r:id="rId9"/>
    <p:sldLayoutId id="2147483660" r:id="rId10"/>
    <p:sldLayoutId id="214748366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4.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notesSlide" Target="../notesSlides/notesSlide1.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ctrTitle"/>
          </p:nvPr>
        </p:nvSpPr>
        <p:spPr>
          <a:xfrm>
            <a:off x="2447967" y="1611873"/>
            <a:ext cx="7876068" cy="2189888"/>
          </a:xfrm>
        </p:spPr>
        <p:txBody>
          <a:bodyPr>
            <a:normAutofit/>
          </a:bodyPr>
          <a:lstStyle/>
          <a:p>
            <a:r>
              <a:rPr lang="en-US" sz="3500" b="0"/>
              <a:t>Patient-Centered Care in Dialysis</a:t>
            </a:r>
            <a:br>
              <a:rPr lang="en-US" sz="4000" b="0"/>
            </a:br>
            <a:r>
              <a:rPr lang="en-US" sz="4000" err="1"/>
              <a:t>Dialysis: Transition from Pediatrics to Young Adults</a:t>
            </a:r>
          </a:p>
        </p:txBody>
      </p:sp>
      <p:sp>
        <p:nvSpPr>
          <p:cNvPr id="3" name="Subtitle 2"/>
          <p:cNvSpPr>
            <a:spLocks noGrp="1" noSelect="1" noMove="1" noResize="1" noTextEdit="1"/>
          </p:cNvSpPr>
          <p:nvPr>
            <p:ph type="subTitle" idx="1"/>
          </p:nvPr>
        </p:nvSpPr>
        <p:spPr>
          <a:xfrm>
            <a:off x="2448146" y="3439633"/>
            <a:ext cx="7476904" cy="1655762"/>
          </a:xfrm>
        </p:spPr>
        <p:txBody>
          <a:bodyPr>
            <a:noAutofit/>
          </a:bodyPr>
          <a:lstStyle/>
          <a:p>
            <a:pPr>
              <a:spcBef>
                <a:spcPts val="600"/>
              </a:spcBef>
            </a:pPr>
            <a:r>
              <a:rPr lang="en-US" sz="3000" b="1"/>
              <a:t>Lawrence A. Copelovitch, MD</a:t>
            </a:r>
          </a:p>
          <a:p>
            <a:pPr>
              <a:spcBef>
                <a:spcPts val="600"/>
              </a:spcBef>
            </a:pPr>
            <a:r>
              <a:rPr lang="en-US" sz="3000"/>
              <a:t>The Children’s Hospital of Philadelphia</a:t>
            </a:r>
          </a:p>
          <a:p>
            <a:pPr>
              <a:spcBef>
                <a:spcPts val="600"/>
              </a:spcBef>
            </a:pPr>
            <a:r>
              <a:rPr lang="en-US" sz="3000"/>
              <a:t>Perelman School of Medicine at </a:t>
            </a:r>
          </a:p>
          <a:p>
            <a:pPr>
              <a:spcBef>
                <a:spcPts val="600"/>
              </a:spcBef>
            </a:pPr>
            <a:r>
              <a:rPr lang="en-US" sz="3000"/>
              <a:t>     the University of Pennsylvania</a:t>
            </a:r>
          </a:p>
        </p:txBody>
      </p:sp>
      <p:sp>
        <p:nvSpPr>
          <p:cNvPr id="4" name="TextBox 3">
            <a:extLst>
              <a:ext uri="{FF2B5EF4-FFF2-40B4-BE49-F238E27FC236}">
                <a16:creationId xmlns:a16="http://schemas.microsoft.com/office/drawing/2014/main" id="{B9CE7777-85E6-4F55-BE2E-3EB6CD727506}"/>
              </a:ext>
            </a:extLst>
          </p:cNvPr>
          <p:cNvSpPr txBox="1">
            <a:spLocks noSelect="1" noMove="1" noResize="1" noTextEdit="1"/>
          </p:cNvSpPr>
          <p:nvPr/>
        </p:nvSpPr>
        <p:spPr>
          <a:xfrm>
            <a:off x="1528757" y="700090"/>
            <a:ext cx="9291637" cy="707886"/>
          </a:xfrm>
          <a:prstGeom prst="rect">
            <a:avLst/>
          </a:prstGeom>
          <a:noFill/>
        </p:spPr>
        <p:txBody>
          <a:bodyPr wrap="square" rtlCol="0">
            <a:spAutoFit/>
          </a:bodyPr>
          <a:lstStyle/>
          <a:p>
            <a:r>
              <a:rPr lang="en-US" sz="4000">
                <a:solidFill>
                  <a:schemeClr val="bg1"/>
                </a:solidFill>
                <a:latin typeface="Gotham Black" pitchFamily="50" charset="0"/>
              </a:rPr>
              <a:t>Dialysis Core Curriculum 2021</a:t>
            </a:r>
          </a:p>
        </p:txBody>
      </p:sp>
    </p:spTree>
    <p:extLst>
      <p:ext uri="{BB962C8B-B14F-4D97-AF65-F5344CB8AC3E}">
        <p14:creationId val="221192604"/>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9" y="698058"/>
            <a:ext cx="10515600" cy="1078992"/>
          </a:xfrm>
        </p:spPr>
        <p:txBody>
          <a:bodyPr/>
          <a:lstStyle/>
          <a:p>
            <a:r>
              <a:rPr lang="en-US"/>
              <a:t>ISN and IPNA Consensus Statement </a:t>
            </a:r>
            <a:r>
              <a:rPr lang="en-US" b="0"/>
              <a:t>(cont.)</a:t>
            </a:r>
          </a:p>
        </p:txBody>
      </p:sp>
      <p:sp>
        <p:nvSpPr>
          <p:cNvPr id="3" name="Content Placeholder 2"/>
          <p:cNvSpPr>
            <a:spLocks noGrp="1" noSelect="1" noMove="1" noResize="1" noTextEdit="1"/>
          </p:cNvSpPr>
          <p:nvPr>
            <p:ph idx="1"/>
          </p:nvPr>
        </p:nvSpPr>
        <p:spPr>
          <a:xfrm>
            <a:off x="616668" y="1618934"/>
            <a:ext cx="11228001" cy="3824379"/>
          </a:xfrm>
        </p:spPr>
        <p:txBody>
          <a:bodyPr>
            <a:noAutofit/>
          </a:bodyPr>
          <a:lstStyle/>
          <a:p>
            <a:pPr marL="0" indent="0">
              <a:spcBef>
                <a:spcPct val="0"/>
              </a:spcBef>
              <a:buNone/>
            </a:pPr>
            <a:r>
              <a:rPr lang="en-US" sz="2400" b="1">
                <a:latin typeface="Arial" panose="020b0604020202020204" pitchFamily="34" charset="0"/>
                <a:cs typeface="Arial" panose="020b0604020202020204" pitchFamily="34" charset="0"/>
              </a:rPr>
              <a:t>3. The ideal transition process:</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Introduced in the early adolescent years (ages 12-14)</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Information provided gradually in an age-appropriate manner</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Led directly by a clinician who should be a designated </a:t>
            </a:r>
            <a:r>
              <a:rPr lang="en-US" u="sng">
                <a:latin typeface="Arial" panose="020b0604020202020204" pitchFamily="34" charset="0"/>
                <a:cs typeface="Arial" panose="020b0604020202020204" pitchFamily="34" charset="0"/>
              </a:rPr>
              <a:t>transition champion</a:t>
            </a:r>
            <a:r>
              <a:rPr lang="en-US">
                <a:latin typeface="Arial" panose="020b0604020202020204" pitchFamily="34" charset="0"/>
                <a:cs typeface="Arial" panose="020b0604020202020204" pitchFamily="34" charset="0"/>
              </a:rPr>
              <a:t> </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Provide a </a:t>
            </a:r>
            <a:r>
              <a:rPr lang="en-US" u="sng">
                <a:latin typeface="Arial" panose="020b0604020202020204" pitchFamily="34" charset="0"/>
                <a:cs typeface="Arial" panose="020b0604020202020204" pitchFamily="34" charset="0"/>
              </a:rPr>
              <a:t>transition coordinator</a:t>
            </a:r>
            <a:r>
              <a:rPr lang="en-US">
                <a:latin typeface="Arial" panose="020b0604020202020204" pitchFamily="34" charset="0"/>
                <a:cs typeface="Arial" panose="020b0604020202020204" pitchFamily="34" charset="0"/>
              </a:rPr>
              <a:t> (nurse or social worker) who will function to provide practical aid and advice (financial, support groups, information about adult units, etc.)</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Have a generic plan which can be individualized for each patient</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Include parents and partners when applicable </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Allow for the opportunity to visit the new unit</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Offer participation in peer support groups</a:t>
            </a:r>
          </a:p>
          <a:p>
            <a:pPr marL="914400" lvl="1" indent="-457200">
              <a:spcBef>
                <a:spcPct val="0"/>
              </a:spcBef>
              <a:buFont typeface="+mj-lt"/>
              <a:buAutoNum type="alphaLcPeriod"/>
            </a:pPr>
            <a:r>
              <a:rPr lang="en-US">
                <a:latin typeface="Arial" panose="020b0604020202020204" pitchFamily="34" charset="0"/>
                <a:cs typeface="Arial" panose="020b0604020202020204" pitchFamily="34" charset="0"/>
              </a:rPr>
              <a:t>Utilize standardized tools to aid in both self management skills and to assess readiness</a:t>
            </a:r>
          </a:p>
          <a:p>
            <a:pPr marL="514350" indent="-514350">
              <a:spcBef>
                <a:spcPct val="0"/>
              </a:spcBef>
              <a:buAutoNum type="alphaLcPeriod"/>
            </a:pPr>
            <a:endParaRPr lang="en-US" sz="2400">
              <a:latin typeface="Arial" panose="020b0604020202020204" pitchFamily="34" charset="0"/>
              <a:cs typeface="Arial" panose="020b0604020202020204" pitchFamily="34" charset="0"/>
            </a:endParaRPr>
          </a:p>
          <a:p>
            <a:pPr marL="0" indent="0">
              <a:spcBef>
                <a:spcPct val="0"/>
              </a:spcBef>
              <a:buNone/>
            </a:pPr>
            <a:endParaRPr lang="en-US" sz="2400">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AE83B87C-FC4D-4561-BD82-CB79B710279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358004539"/>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5" y="698058"/>
            <a:ext cx="10515600" cy="1078992"/>
          </a:xfrm>
        </p:spPr>
        <p:txBody>
          <a:bodyPr/>
          <a:lstStyle/>
          <a:p>
            <a:r>
              <a:rPr lang="en-US"/>
              <a:t>ISN and IPNA Consensus Statement </a:t>
            </a:r>
            <a:r>
              <a:rPr lang="en-US" b="0"/>
              <a:t>(cont.)</a:t>
            </a:r>
            <a:endParaRPr lang="en-US"/>
          </a:p>
        </p:txBody>
      </p:sp>
      <p:sp>
        <p:nvSpPr>
          <p:cNvPr id="3" name="Content Placeholder 2"/>
          <p:cNvSpPr>
            <a:spLocks noGrp="1" noSelect="1" noMove="1" noResize="1" noTextEdit="1"/>
          </p:cNvSpPr>
          <p:nvPr>
            <p:ph idx="1"/>
          </p:nvPr>
        </p:nvSpPr>
        <p:spPr>
          <a:xfrm>
            <a:off x="614915" y="1617286"/>
            <a:ext cx="10960420" cy="3107184"/>
          </a:xfrm>
        </p:spPr>
        <p:txBody>
          <a:bodyPr>
            <a:noAutofit/>
          </a:bodyPr>
          <a:lstStyle/>
          <a:p>
            <a:pPr marL="0" indent="0">
              <a:buNone/>
            </a:pPr>
            <a:r>
              <a:rPr lang="en-US" sz="2400" b="1">
                <a:latin typeface="Arial" panose="020b0604020202020204" pitchFamily="34" charset="0"/>
                <a:cs typeface="Arial" panose="020b0604020202020204" pitchFamily="34" charset="0"/>
              </a:rPr>
              <a:t>4.  An optimal transition or transfer clinic experience should include:</a:t>
            </a:r>
          </a:p>
          <a:p>
            <a:pPr marL="971550" lvl="1" indent="-514350">
              <a:buAutoNum type="alphaLcPeriod"/>
            </a:pPr>
            <a:r>
              <a:rPr lang="en-US">
                <a:latin typeface="Arial" panose="020b0604020202020204" pitchFamily="34" charset="0"/>
                <a:cs typeface="Arial" panose="020b0604020202020204" pitchFamily="34" charset="0"/>
              </a:rPr>
              <a:t>A unit which has both an adult and pediatric nephrologist present</a:t>
            </a:r>
          </a:p>
          <a:p>
            <a:pPr marL="971550" lvl="1" indent="-514350">
              <a:buAutoNum type="alphaLcPeriod"/>
            </a:pPr>
            <a:r>
              <a:rPr lang="en-US">
                <a:latin typeface="Arial" panose="020b0604020202020204" pitchFamily="34" charset="0"/>
                <a:cs typeface="Arial" panose="020b0604020202020204" pitchFamily="34" charset="0"/>
              </a:rPr>
              <a:t>An adult nephrologist with interest and training in management of young people with CKD </a:t>
            </a:r>
          </a:p>
          <a:p>
            <a:pPr marL="971550" lvl="1" indent="-514350">
              <a:buAutoNum type="alphaLcPeriod"/>
            </a:pPr>
            <a:r>
              <a:rPr lang="en-US">
                <a:latin typeface="Arial" panose="020b0604020202020204" pitchFamily="34" charset="0"/>
                <a:cs typeface="Arial" panose="020b0604020202020204" pitchFamily="34" charset="0"/>
              </a:rPr>
              <a:t>Specialist adult dialysis nurses who will liaise with their pediatric counterparts </a:t>
            </a:r>
          </a:p>
          <a:p>
            <a:pPr marL="971550" lvl="1" indent="-514350">
              <a:buAutoNum type="alphaLcPeriod"/>
            </a:pPr>
            <a:r>
              <a:rPr lang="en-US">
                <a:latin typeface="Arial" panose="020b0604020202020204" pitchFamily="34" charset="0"/>
                <a:cs typeface="Arial" panose="020b0604020202020204" pitchFamily="34" charset="0"/>
              </a:rPr>
              <a:t>A comprehensive written and verbal summary of the patient’s care to be provided to the adult unit</a:t>
            </a:r>
          </a:p>
          <a:p>
            <a:pPr marL="971550" lvl="1" indent="-514350">
              <a:buAutoNum type="alphaLcPeriod"/>
            </a:pPr>
            <a:r>
              <a:rPr lang="en-US">
                <a:latin typeface="Arial" panose="020b0604020202020204" pitchFamily="34" charset="0"/>
                <a:cs typeface="Arial" panose="020b0604020202020204" pitchFamily="34" charset="0"/>
              </a:rPr>
              <a:t>Patient preparation and willingness to provide relevant information about themselves</a:t>
            </a: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E1D1AC61-23B6-439F-BF48-1EC7E683D78E}"/>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861389046"/>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705428"/>
            <a:ext cx="10515600" cy="1083076"/>
          </a:xfrm>
        </p:spPr>
        <p:txBody>
          <a:bodyPr/>
          <a:lstStyle/>
          <a:p>
            <a:r>
              <a:rPr lang="en-US"/>
              <a:t>ISN and IPNA Consensus Statement </a:t>
            </a:r>
            <a:r>
              <a:rPr lang="en-US" b="0"/>
              <a:t>(cont.)</a:t>
            </a:r>
            <a:endParaRPr lang="en-US"/>
          </a:p>
        </p:txBody>
      </p:sp>
      <p:sp>
        <p:nvSpPr>
          <p:cNvPr id="3" name="Content Placeholder 2"/>
          <p:cNvSpPr>
            <a:spLocks noGrp="1" noSelect="1" noMove="1" noResize="1" noTextEdit="1"/>
          </p:cNvSpPr>
          <p:nvPr>
            <p:ph idx="1"/>
          </p:nvPr>
        </p:nvSpPr>
        <p:spPr>
          <a:xfrm>
            <a:off x="616666" y="1618379"/>
            <a:ext cx="10515600" cy="2858610"/>
          </a:xfrm>
        </p:spPr>
        <p:txBody>
          <a:bodyPr>
            <a:normAutofit/>
          </a:bodyPr>
          <a:lstStyle/>
          <a:p>
            <a:pPr marL="0" indent="0">
              <a:buNone/>
            </a:pPr>
            <a:r>
              <a:rPr lang="en-US" sz="2400" b="1">
                <a:latin typeface="Arial" panose="020b0604020202020204" pitchFamily="34" charset="0"/>
                <a:cs typeface="Arial" panose="020b0604020202020204" pitchFamily="34" charset="0"/>
              </a:rPr>
              <a:t>5.  Ideal continuity of care in the adult medical home:</a:t>
            </a:r>
          </a:p>
          <a:p>
            <a:pPr marL="914400" lvl="1" indent="-457200">
              <a:buNone/>
            </a:pPr>
            <a:r>
              <a:rPr lang="en-US">
                <a:latin typeface="Arial" panose="020b0604020202020204" pitchFamily="34" charset="0"/>
                <a:cs typeface="Arial" panose="020b0604020202020204" pitchFamily="34" charset="0"/>
              </a:rPr>
              <a:t>a. 	Small team of specific professionals responsible for transferred young patients </a:t>
            </a:r>
          </a:p>
          <a:p>
            <a:pPr marL="914400" lvl="1" indent="-457200">
              <a:buNone/>
            </a:pPr>
            <a:r>
              <a:rPr lang="en-US" b="1">
                <a:latin typeface="Arial" panose="020b0604020202020204" pitchFamily="34" charset="0"/>
                <a:cs typeface="Arial" panose="020b0604020202020204" pitchFamily="34" charset="0"/>
              </a:rPr>
              <a:t>Or</a:t>
            </a:r>
          </a:p>
          <a:p>
            <a:pPr marL="914400" lvl="1" indent="-457200">
              <a:buNone/>
            </a:pPr>
            <a:r>
              <a:rPr lang="en-US">
                <a:latin typeface="Arial" panose="020b0604020202020204" pitchFamily="34" charset="0"/>
                <a:cs typeface="Arial" panose="020b0604020202020204" pitchFamily="34" charset="0"/>
              </a:rPr>
              <a:t>b. 	Young adult clinic existing within adult renal center</a:t>
            </a: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D14B21F9-6028-4052-970D-AE38B255629F}"/>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202023150"/>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698058"/>
            <a:ext cx="10515600" cy="1078992"/>
          </a:xfrm>
        </p:spPr>
        <p:txBody>
          <a:bodyPr/>
          <a:lstStyle/>
          <a:p>
            <a:r>
              <a:rPr lang="en-US"/>
              <a:t>Case Presentation Outcome: Positives</a:t>
            </a:r>
          </a:p>
        </p:txBody>
      </p:sp>
      <p:sp>
        <p:nvSpPr>
          <p:cNvPr id="3" name="Content Placeholder 2"/>
          <p:cNvSpPr>
            <a:spLocks noGrp="1" noSelect="1" noMove="1" noResize="1" noTextEdit="1"/>
          </p:cNvSpPr>
          <p:nvPr>
            <p:ph idx="1"/>
          </p:nvPr>
        </p:nvSpPr>
        <p:spPr>
          <a:xfrm>
            <a:off x="616666" y="1618559"/>
            <a:ext cx="10958668" cy="3515557"/>
          </a:xfrm>
        </p:spPr>
        <p:txBody>
          <a:bodyPr>
            <a:normAutofit/>
          </a:bodyPr>
          <a:lstStyle/>
          <a:p>
            <a:r>
              <a:rPr lang="en-US">
                <a:latin typeface="Arial" panose="020b0604020202020204" pitchFamily="34" charset="0"/>
                <a:cs typeface="Arial" panose="020b0604020202020204" pitchFamily="34" charset="0"/>
              </a:rPr>
              <a:t>The patient successfully transitioned to an adult unit after 18-24 months of preparation.</a:t>
            </a:r>
          </a:p>
          <a:p>
            <a:r>
              <a:rPr lang="en-US">
                <a:latin typeface="Arial" panose="020b0604020202020204" pitchFamily="34" charset="0"/>
                <a:cs typeface="Arial" panose="020b0604020202020204" pitchFamily="34" charset="0"/>
              </a:rPr>
              <a:t>She transitioned when she and her family were ready, outside of a crisis, after finishing high school, with insurance in place, and in conjunction with transition to an adult rheumatologist.</a:t>
            </a:r>
          </a:p>
          <a:p>
            <a:r>
              <a:rPr lang="en-US">
                <a:latin typeface="Arial" panose="020b0604020202020204" pitchFamily="34" charset="0"/>
                <a:cs typeface="Arial" panose="020b0604020202020204" pitchFamily="34" charset="0"/>
              </a:rPr>
              <a:t>Our social worker functioned as her transition coordinator.</a:t>
            </a:r>
          </a:p>
          <a:p>
            <a:r>
              <a:rPr lang="en-US">
                <a:latin typeface="Arial" panose="020b0604020202020204" pitchFamily="34" charset="0"/>
                <a:cs typeface="Arial" panose="020b0604020202020204" pitchFamily="34" charset="0"/>
              </a:rPr>
              <a:t>She had the opportunity to visit her new unit ahead of time.</a:t>
            </a:r>
          </a:p>
          <a:p>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6B0F1855-4B38-441B-9ACD-2EEA3D2B22F3}"/>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754754352"/>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8" y="698058"/>
            <a:ext cx="10515600" cy="1082404"/>
          </a:xfrm>
        </p:spPr>
        <p:txBody>
          <a:bodyPr>
            <a:normAutofit/>
          </a:bodyPr>
          <a:lstStyle/>
          <a:p>
            <a:r>
              <a:rPr lang="en-US"/>
              <a:t>Case Presentation Outcomes: Unmet Needs </a:t>
            </a:r>
          </a:p>
        </p:txBody>
      </p:sp>
      <p:sp>
        <p:nvSpPr>
          <p:cNvPr id="3" name="Content Placeholder 2"/>
          <p:cNvSpPr>
            <a:spLocks noGrp="1" noSelect="1" noMove="1" noResize="1" noTextEdit="1"/>
          </p:cNvSpPr>
          <p:nvPr>
            <p:ph idx="1"/>
          </p:nvPr>
        </p:nvSpPr>
        <p:spPr>
          <a:xfrm>
            <a:off x="616668" y="1618911"/>
            <a:ext cx="10958664" cy="3388471"/>
          </a:xfrm>
        </p:spPr>
        <p:txBody>
          <a:bodyPr/>
          <a:lstStyle/>
          <a:p>
            <a:r>
              <a:rPr lang="en-US">
                <a:latin typeface="Arial" panose="020b0604020202020204" pitchFamily="34" charset="0"/>
                <a:cs typeface="Arial" panose="020b0604020202020204" pitchFamily="34" charset="0"/>
              </a:rPr>
              <a:t>She was not offered participation in peer support groups.</a:t>
            </a:r>
          </a:p>
          <a:p>
            <a:r>
              <a:rPr lang="en-US">
                <a:latin typeface="Arial" panose="020b0604020202020204" pitchFamily="34" charset="0"/>
                <a:cs typeface="Arial" panose="020b0604020202020204" pitchFamily="34" charset="0"/>
              </a:rPr>
              <a:t>She did not undergo a formal assessment of her readiness.</a:t>
            </a:r>
          </a:p>
          <a:p>
            <a:r>
              <a:rPr lang="en-US">
                <a:latin typeface="Arial" panose="020b0604020202020204" pitchFamily="34" charset="0"/>
                <a:cs typeface="Arial" panose="020b0604020202020204" pitchFamily="34" charset="0"/>
              </a:rPr>
              <a:t>Our unit did not have a transition champion.</a:t>
            </a:r>
          </a:p>
          <a:p>
            <a:r>
              <a:rPr lang="en-US">
                <a:latin typeface="Arial" panose="020b0604020202020204" pitchFamily="34" charset="0"/>
                <a:cs typeface="Arial" panose="020b0604020202020204" pitchFamily="34" charset="0"/>
              </a:rPr>
              <a:t>We could not identify an adult unit with a physician, nurse specialist, or other professionals dedicated to young adults.</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794E65A8-5F0A-41F5-8162-1EC2CAC04F30}"/>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41119292"/>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4729" y="705775"/>
            <a:ext cx="9613772" cy="1091953"/>
          </a:xfrm>
        </p:spPr>
        <p:txBody>
          <a:bodyPr/>
          <a:lstStyle/>
          <a:p>
            <a:r>
              <a:rPr lang="en-US"/>
              <a:t>Summary</a:t>
            </a:r>
          </a:p>
        </p:txBody>
      </p:sp>
      <p:sp>
        <p:nvSpPr>
          <p:cNvPr id="3" name="Content Placeholder 2"/>
          <p:cNvSpPr>
            <a:spLocks noGrp="1" noSelect="1" noMove="1" noResize="1" noTextEdit="1"/>
          </p:cNvSpPr>
          <p:nvPr>
            <p:ph idx="1"/>
          </p:nvPr>
        </p:nvSpPr>
        <p:spPr>
          <a:xfrm>
            <a:off x="614729" y="1620690"/>
            <a:ext cx="10962542" cy="3897297"/>
          </a:xfrm>
        </p:spPr>
        <p:txBody>
          <a:bodyPr>
            <a:normAutofit/>
          </a:bodyPr>
          <a:lstStyle/>
          <a:p>
            <a:r>
              <a:rPr lang="en-US">
                <a:latin typeface="Arial" panose="020b0604020202020204" pitchFamily="34" charset="0"/>
                <a:cs typeface="Arial" panose="020b0604020202020204" pitchFamily="34" charset="0"/>
              </a:rPr>
              <a:t>The successful transition of adolescents and young adults to an adult medical home is a complex process which includes many potential barriers related to both the patients’ status (age and disease related concerns) as well as a lack of resources and formal training available for providers.</a:t>
            </a:r>
          </a:p>
          <a:p>
            <a:r>
              <a:rPr lang="en-US">
                <a:latin typeface="Arial" panose="020b0604020202020204" pitchFamily="34" charset="0"/>
                <a:cs typeface="Arial" panose="020b0604020202020204" pitchFamily="34" charset="0"/>
              </a:rPr>
              <a:t>Adoption and adherence of the ISN and IPNA consensus statement can serve to increase awareness of these issues and help guide and codify the processes to improve successful transition.</a:t>
            </a:r>
          </a:p>
          <a:p>
            <a:endParaRPr lang="en-US">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492A9AA-66B4-4503-B621-DF2B38E2D8E0}"/>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452341607"/>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7A5B68E-3FDF-4881-A89A-4C31F375305A}"/>
              </a:ext>
            </a:extLst>
          </p:cNvPr>
          <p:cNvSpPr>
            <a:spLocks noGrp="1" noSelect="1" noMove="1" noResize="1" noTextEdit="1"/>
          </p:cNvSpPr>
          <p:nvPr>
            <p:ph type="title"/>
          </p:nvPr>
        </p:nvSpPr>
        <p:spPr>
          <a:xfrm>
            <a:off x="616667" y="703402"/>
            <a:ext cx="10515600" cy="1082404"/>
          </a:xfrm>
        </p:spPr>
        <p:txBody>
          <a:bodyPr/>
          <a:lstStyle/>
          <a:p>
            <a:r>
              <a:rPr lang="en-US"/>
              <a:t>Lawrence A. Copelovitch</a:t>
            </a:r>
            <a:endParaRPr lang="en-US"/>
          </a:p>
        </p:txBody>
      </p:sp>
      <p:sp>
        <p:nvSpPr>
          <p:cNvPr id="3" name="Content Placeholder 2">
            <a:extLst>
              <a:ext uri="{FF2B5EF4-FFF2-40B4-BE49-F238E27FC236}">
                <a16:creationId xmlns:a16="http://schemas.microsoft.com/office/drawing/2014/main" id="{8419697B-63E0-4FDD-A4F1-CAFD01F14D42}"/>
              </a:ext>
            </a:extLst>
          </p:cNvPr>
          <p:cNvSpPr>
            <a:spLocks noGrp="1" noSelect="1" noMove="1" noResize="1" noTextEdit="1"/>
          </p:cNvSpPr>
          <p:nvPr>
            <p:ph idx="1"/>
          </p:nvPr>
        </p:nvSpPr>
        <p:spPr>
          <a:xfrm>
            <a:off x="616667" y="1618910"/>
            <a:ext cx="10515600" cy="1455035"/>
          </a:xfrm>
        </p:spPr>
        <p:txBody>
          <a:bodyPr/>
          <a:lstStyle/>
          <a:p>
            <a:r>
              <a:rPr lang="en-US" i="1">
                <a:latin typeface="Arial" panose="020b0604020202020204" pitchFamily="34" charset="0"/>
                <a:cs typeface="Arial" panose="020b0604020202020204" pitchFamily="34" charset="0"/>
              </a:rPr>
              <a:t>Employer:</a:t>
            </a:r>
            <a:r>
              <a:rPr lang="en-US">
                <a:latin typeface="Arial" panose="020b0604020202020204" pitchFamily="34" charset="0"/>
                <a:cs typeface="Arial" panose="020b0604020202020204" pitchFamily="34" charset="0"/>
              </a:rPr>
              <a:t> The Children’s Hospital of Philadelphia</a:t>
            </a:r>
          </a:p>
          <a:p>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5F432294-39A3-4433-99B2-5F5B450A2C51}"/>
              </a:ext>
            </a:extLst>
          </p:cNvPr>
          <p:cNvSpPr>
            <a:spLocks noGrp="1" noSelect="1" noMove="1" noResize="1" noTextEdit="1"/>
          </p:cNvSpPr>
          <p:nvPr>
            <p:ph type="subTitle" idx="10"/>
          </p:nvPr>
        </p:nvSpPr>
        <p:spPr/>
        <p:txBody>
          <a:bodyPr/>
          <a:lstStyle/>
          <a:p>
            <a:r>
              <a:rPr lang="en-US"/>
              <a:t>Disclosures</a:t>
            </a:r>
          </a:p>
        </p:txBody>
      </p:sp>
      <p:sp>
        <p:nvSpPr>
          <p:cNvPr id="5" name="TextBox 4">
            <a:extLst>
              <a:ext uri="{FF2B5EF4-FFF2-40B4-BE49-F238E27FC236}">
                <a16:creationId xmlns:a16="http://schemas.microsoft.com/office/drawing/2014/main" id="{DEF90E4C-20A4-48EB-9564-7FBE8AFA10E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135715705"/>
      </p:ext>
    </p:extLst>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02130607-C614-4745-AB11-DD8E3C97C47C}"/>
              </a:ext>
            </a:extLst>
          </p:cNvPr>
          <p:cNvSpPr>
            <a:spLocks noGrp="1" noSelect="1" noMove="1" noResize="1" noTextEdit="1"/>
          </p:cNvSpPr>
          <p:nvPr>
            <p:ph type="title"/>
          </p:nvPr>
        </p:nvSpPr>
        <p:spPr>
          <a:xfrm>
            <a:off x="616669" y="697260"/>
            <a:ext cx="10515600" cy="1078992"/>
          </a:xfrm>
        </p:spPr>
        <p:txBody>
          <a:bodyPr/>
          <a:lstStyle/>
          <a:p>
            <a:r>
              <a:rPr lang="en-US"/>
              <a:t>Learning Objectives</a:t>
            </a:r>
          </a:p>
        </p:txBody>
      </p:sp>
      <p:sp>
        <p:nvSpPr>
          <p:cNvPr id="3" name="Content Placeholder 2">
            <a:extLst>
              <a:ext uri="{FF2B5EF4-FFF2-40B4-BE49-F238E27FC236}">
                <a16:creationId xmlns:a16="http://schemas.microsoft.com/office/drawing/2014/main" id="{34725579-A703-41BB-BAAC-C591A4EC08D4}"/>
              </a:ext>
            </a:extLst>
          </p:cNvPr>
          <p:cNvSpPr>
            <a:spLocks noGrp="1" noSelect="1" noMove="1" noResize="1" noTextEdit="1"/>
          </p:cNvSpPr>
          <p:nvPr>
            <p:ph idx="1"/>
          </p:nvPr>
        </p:nvSpPr>
        <p:spPr>
          <a:xfrm>
            <a:off x="616669" y="1618833"/>
            <a:ext cx="10958662" cy="3293615"/>
          </a:xfrm>
        </p:spPr>
        <p:txBody>
          <a:bodyPr>
            <a:normAutofit/>
          </a:bodyPr>
          <a:lstStyle/>
          <a:p>
            <a:r>
              <a:rPr lang="en-US">
                <a:latin typeface="Arial" panose="020b0604020202020204" pitchFamily="34" charset="0"/>
                <a:cs typeface="Arial" panose="020b0604020202020204" pitchFamily="34" charset="0"/>
              </a:rPr>
              <a:t>Identify age-related transition concerns</a:t>
            </a:r>
          </a:p>
          <a:p>
            <a:r>
              <a:rPr lang="en-US">
                <a:latin typeface="Arial" panose="020b0604020202020204" pitchFamily="34" charset="0"/>
                <a:cs typeface="Arial" panose="020b0604020202020204" pitchFamily="34" charset="0"/>
              </a:rPr>
              <a:t>Identify disease-related transition concerns</a:t>
            </a:r>
          </a:p>
          <a:p>
            <a:r>
              <a:rPr lang="en-US">
                <a:latin typeface="Arial" panose="020b0604020202020204" pitchFamily="34" charset="0"/>
                <a:cs typeface="Arial" panose="020b0604020202020204" pitchFamily="34" charset="0"/>
              </a:rPr>
              <a:t>Describe the transition consensus statement established by the International Society of Nephrology (ISN) and International Pediatric Nephrology Association (IPNA) </a:t>
            </a:r>
          </a:p>
          <a:p>
            <a:r>
              <a:rPr lang="en-US">
                <a:latin typeface="Arial" panose="020b0604020202020204" pitchFamily="34" charset="0"/>
                <a:cs typeface="Arial" panose="020b0604020202020204" pitchFamily="34" charset="0"/>
              </a:rPr>
              <a:t>Highlight some of the difficulties in the practical implementation of the consensus statement</a:t>
            </a:r>
          </a:p>
        </p:txBody>
      </p:sp>
      <p:sp>
        <p:nvSpPr>
          <p:cNvPr id="4" name="Subtitle 3">
            <a:extLst>
              <a:ext uri="{FF2B5EF4-FFF2-40B4-BE49-F238E27FC236}">
                <a16:creationId xmlns:a16="http://schemas.microsoft.com/office/drawing/2014/main" id="{33676BA9-6D71-47AF-8B98-A8CEBD7243BC}"/>
              </a:ext>
            </a:extLst>
          </p:cNvPr>
          <p:cNvSpPr>
            <a:spLocks noGrp="1" noSelect="1" noMove="1" noResize="1" noTextEdit="1"/>
          </p:cNvSpPr>
          <p:nvPr>
            <p:ph type="subTitle" idx="10"/>
          </p:nvPr>
        </p:nvSpPr>
        <p:spPr/>
        <p:txBody>
          <a:bodyPr/>
          <a:lstStyle/>
          <a:p>
            <a:r>
              <a:rPr lang="en-US"/>
              <a:t>Dialysis Transition</a:t>
            </a:r>
          </a:p>
        </p:txBody>
      </p:sp>
      <p:sp>
        <p:nvSpPr>
          <p:cNvPr id="5" name="TextBox 4">
            <a:extLst>
              <a:ext uri="{FF2B5EF4-FFF2-40B4-BE49-F238E27FC236}">
                <a16:creationId xmlns:a16="http://schemas.microsoft.com/office/drawing/2014/main" id="{281FC590-6694-4F26-985D-93A9B0B6E647}"/>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860366053"/>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a:extLst>
              <a:ext uri="{FF2B5EF4-FFF2-40B4-BE49-F238E27FC236}">
                <a16:creationId xmlns:a16="http://schemas.microsoft.com/office/drawing/2014/main" id="{9B2347A4-47FB-4129-8C8D-6956ACCA8558}"/>
              </a:ext>
            </a:extLst>
          </p:cNvPr>
          <p:cNvSpPr>
            <a:spLocks noGrp="1" noSelect="1" noMove="1" noResize="1" noTextEdit="1"/>
          </p:cNvSpPr>
          <p:nvPr>
            <p:ph type="title"/>
          </p:nvPr>
        </p:nvSpPr>
        <p:spPr>
          <a:xfrm>
            <a:off x="616664" y="701211"/>
            <a:ext cx="10515600" cy="1078992"/>
          </a:xfrm>
        </p:spPr>
        <p:txBody>
          <a:bodyPr/>
          <a:lstStyle/>
          <a:p>
            <a:r>
              <a:rPr lang="en-US"/>
              <a:t>Case Presentation</a:t>
            </a:r>
          </a:p>
        </p:txBody>
      </p:sp>
      <p:sp>
        <p:nvSpPr>
          <p:cNvPr id="3" name="Content Placeholder 2">
            <a:extLst>
              <a:ext uri="{FF2B5EF4-FFF2-40B4-BE49-F238E27FC236}">
                <a16:creationId xmlns:a16="http://schemas.microsoft.com/office/drawing/2014/main" id="{F71DA83D-452D-4423-A5B8-F3593169C3BE}"/>
              </a:ext>
            </a:extLst>
          </p:cNvPr>
          <p:cNvSpPr>
            <a:spLocks noGrp="1" noSelect="1" noMove="1" noResize="1" noTextEdit="1"/>
          </p:cNvSpPr>
          <p:nvPr>
            <p:ph idx="1"/>
          </p:nvPr>
        </p:nvSpPr>
        <p:spPr>
          <a:xfrm>
            <a:off x="616664" y="1611139"/>
            <a:ext cx="10958672" cy="3338004"/>
          </a:xfrm>
        </p:spPr>
        <p:txBody>
          <a:bodyPr>
            <a:noAutofit/>
          </a:bodyPr>
          <a:lstStyle/>
          <a:p>
            <a:pPr lvl="0">
              <a:spcBef>
                <a:spcPts val="600"/>
              </a:spcBef>
            </a:pPr>
            <a:r>
              <a:rPr lang="en-US">
                <a:latin typeface="Arial" panose="020b0604020202020204" pitchFamily="34" charset="0"/>
                <a:cs typeface="Arial" panose="020b0604020202020204" pitchFamily="34" charset="0"/>
              </a:rPr>
              <a:t>19-year-old female with Systemic Lupus Erythematosus (SLE) and ESKD</a:t>
            </a:r>
          </a:p>
          <a:p>
            <a:pPr lvl="0">
              <a:spcBef>
                <a:spcPts val="600"/>
              </a:spcBef>
            </a:pPr>
            <a:r>
              <a:rPr lang="en-US">
                <a:latin typeface="Arial" panose="020b0604020202020204" pitchFamily="34" charset="0"/>
                <a:cs typeface="Arial" panose="020b0604020202020204" pitchFamily="34" charset="0"/>
              </a:rPr>
              <a:t>On hemodialysis (HD) three times weekly at children’s hospital-based unit </a:t>
            </a:r>
          </a:p>
          <a:p>
            <a:pPr lvl="0">
              <a:spcBef>
                <a:spcPts val="600"/>
              </a:spcBef>
            </a:pPr>
            <a:r>
              <a:rPr lang="en-US">
                <a:latin typeface="Arial" panose="020b0604020202020204" pitchFamily="34" charset="0"/>
                <a:cs typeface="Arial" panose="020b0604020202020204" pitchFamily="34" charset="0"/>
              </a:rPr>
              <a:t>PMH: Presented at age 17 with class IV lupus nephritis, advanced CKD, and a dialysis requirement. Fistula placed. Treated with steroids and cyclophosphamide. Initial improvement and was able to stop HD for approximately one year. Restarted HD at age 18 (6 months prior to transition).</a:t>
            </a:r>
          </a:p>
          <a:p>
            <a:pPr>
              <a:spcBef>
                <a:spcPts val="600"/>
              </a:spcBef>
            </a:pPr>
            <a:r>
              <a:rPr lang="en-US">
                <a:latin typeface="Arial" panose="020b0604020202020204" pitchFamily="34" charset="0"/>
                <a:cs typeface="Arial" panose="020b0604020202020204" pitchFamily="34" charset="0"/>
              </a:rPr>
              <a:t>SH: Taking classes at community college. Lives with mother and sibling.</a:t>
            </a:r>
          </a:p>
          <a:p>
            <a:pPr lvl="0">
              <a:spcBef>
                <a:spcPts val="600"/>
              </a:spcBef>
            </a:pPr>
            <a:endParaRPr lang="en-US">
              <a:latin typeface="Arial" panose="020b0604020202020204" pitchFamily="34" charset="0"/>
              <a:cs typeface="Arial" panose="020b0604020202020204" pitchFamily="34" charset="0"/>
            </a:endParaRPr>
          </a:p>
          <a:p>
            <a:pPr>
              <a:spcBef>
                <a:spcPts val="600"/>
              </a:spcBef>
            </a:pPr>
            <a:endParaRPr lang="en-US">
              <a:latin typeface="Arial" panose="020b0604020202020204" pitchFamily="34" charset="0"/>
              <a:cs typeface="Arial" panose="020b0604020202020204" pitchFamily="34" charset="0"/>
            </a:endParaRPr>
          </a:p>
        </p:txBody>
      </p:sp>
      <p:sp>
        <p:nvSpPr>
          <p:cNvPr id="4" name="Subtitle 3">
            <a:extLst>
              <a:ext uri="{FF2B5EF4-FFF2-40B4-BE49-F238E27FC236}">
                <a16:creationId xmlns:a16="http://schemas.microsoft.com/office/drawing/2014/main" id="{6C6B1B45-39A9-4729-87F1-A5EF843CC3CF}"/>
              </a:ext>
            </a:extLst>
          </p:cNvPr>
          <p:cNvSpPr>
            <a:spLocks noGrp="1" noSelect="1" noMove="1" noResize="1" noTextEdit="1"/>
          </p:cNvSpPr>
          <p:nvPr>
            <p:ph type="subTitle" idx="10"/>
          </p:nvPr>
        </p:nvSpPr>
        <p:spPr/>
        <p:txBody>
          <a:bodyPr/>
          <a:lstStyle/>
          <a:p>
            <a:r>
              <a:rPr lang="en-US"/>
              <a:t>Dialysis transition</a:t>
            </a:r>
          </a:p>
        </p:txBody>
      </p:sp>
      <p:sp>
        <p:nvSpPr>
          <p:cNvPr id="5" name="TextBox 4">
            <a:extLst>
              <a:ext uri="{FF2B5EF4-FFF2-40B4-BE49-F238E27FC236}">
                <a16:creationId xmlns:a16="http://schemas.microsoft.com/office/drawing/2014/main" id="{241F76E8-0BFB-4B60-94FC-CEBF0E053BE2}"/>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2356618182"/>
      </p:ext>
    </p:extLst>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5" y="698057"/>
            <a:ext cx="10515600" cy="1078992"/>
          </a:xfrm>
        </p:spPr>
        <p:txBody>
          <a:bodyPr/>
          <a:lstStyle/>
          <a:p>
            <a:r>
              <a:rPr lang="en-US"/>
              <a:t>Case Presentation: Transition Issues</a:t>
            </a:r>
          </a:p>
        </p:txBody>
      </p:sp>
      <p:sp>
        <p:nvSpPr>
          <p:cNvPr id="3" name="Content Placeholder 2"/>
          <p:cNvSpPr>
            <a:spLocks noGrp="1" noSelect="1" noMove="1" noResize="1" noTextEdit="1"/>
          </p:cNvSpPr>
          <p:nvPr>
            <p:ph idx="1"/>
          </p:nvPr>
        </p:nvSpPr>
        <p:spPr>
          <a:xfrm>
            <a:off x="616665" y="1613569"/>
            <a:ext cx="10958670" cy="3262542"/>
          </a:xfrm>
        </p:spPr>
        <p:txBody>
          <a:bodyPr>
            <a:noAutofit/>
          </a:bodyPr>
          <a:lstStyle/>
          <a:p>
            <a:r>
              <a:rPr lang="en-US" sz="2400">
                <a:latin typeface="Arial" panose="020b0604020202020204" pitchFamily="34" charset="0"/>
                <a:cs typeface="Arial" panose="020b0604020202020204" pitchFamily="34" charset="0"/>
              </a:rPr>
              <a:t>Transportation: Driving herself to and from dialysis or taking public transportation </a:t>
            </a:r>
          </a:p>
          <a:p>
            <a:r>
              <a:rPr lang="en-US" sz="2400">
                <a:latin typeface="Arial" panose="020b0604020202020204" pitchFamily="34" charset="0"/>
                <a:cs typeface="Arial" panose="020b0604020202020204" pitchFamily="34" charset="0"/>
              </a:rPr>
              <a:t>Insurance: On state Medicaid and planning on applying for Medicare coverage</a:t>
            </a:r>
          </a:p>
          <a:p>
            <a:r>
              <a:rPr lang="en-US" sz="2400">
                <a:latin typeface="Arial" panose="020b0604020202020204" pitchFamily="34" charset="0"/>
                <a:cs typeface="Arial" panose="020b0604020202020204" pitchFamily="34" charset="0"/>
              </a:rPr>
              <a:t>Mental health/behavior: Nothing noted </a:t>
            </a:r>
          </a:p>
          <a:p>
            <a:r>
              <a:rPr lang="en-US" sz="2400">
                <a:latin typeface="Arial" panose="020b0604020202020204" pitchFamily="34" charset="0"/>
                <a:cs typeface="Arial" panose="020b0604020202020204" pitchFamily="34" charset="0"/>
              </a:rPr>
              <a:t>Transplant status: Listed as inactive due to poorly controlled SLE disease activity</a:t>
            </a:r>
          </a:p>
          <a:p>
            <a:pPr marL="0" indent="0">
              <a:buNone/>
            </a:pPr>
            <a:r>
              <a:rPr lang="en-US" sz="2400" b="1">
                <a:latin typeface="Arial" panose="020b0604020202020204" pitchFamily="34" charset="0"/>
                <a:cs typeface="Arial" panose="020b0604020202020204" pitchFamily="34" charset="0"/>
              </a:rPr>
              <a:t>Questions:</a:t>
            </a:r>
          </a:p>
          <a:p>
            <a:pPr marL="457200" indent="-457200">
              <a:buFont typeface="+mj-lt"/>
              <a:buAutoNum type="arabicPeriod"/>
            </a:pPr>
            <a:r>
              <a:rPr lang="en-US" sz="2400">
                <a:latin typeface="Arial" panose="020b0604020202020204" pitchFamily="34" charset="0"/>
                <a:cs typeface="Arial" panose="020b0604020202020204" pitchFamily="34" charset="0"/>
              </a:rPr>
              <a:t>What does the ideal transition process include?</a:t>
            </a:r>
          </a:p>
          <a:p>
            <a:pPr marL="457200" indent="-457200">
              <a:buFont typeface="+mj-lt"/>
              <a:buAutoNum type="arabicPeriod"/>
            </a:pPr>
            <a:r>
              <a:rPr lang="en-US" sz="2400">
                <a:latin typeface="Arial" panose="020b0604020202020204" pitchFamily="34" charset="0"/>
                <a:cs typeface="Arial" panose="020b0604020202020204" pitchFamily="34" charset="0"/>
              </a:rPr>
              <a:t>What are common challenges or pitfalls which can derail a successful transition?</a:t>
            </a: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5248093A-4BD4-4D1F-A5F3-E45DBEACCFC5}"/>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3948584388"/>
      </p:ext>
    </p:extLst>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8" y="704698"/>
            <a:ext cx="10515600" cy="1083075"/>
          </a:xfrm>
        </p:spPr>
        <p:txBody>
          <a:bodyPr/>
          <a:lstStyle/>
          <a:p>
            <a:r>
              <a:rPr lang="en-US"/>
              <a:t>Introduction</a:t>
            </a:r>
          </a:p>
        </p:txBody>
      </p:sp>
      <p:sp>
        <p:nvSpPr>
          <p:cNvPr id="3" name="Content Placeholder 2"/>
          <p:cNvSpPr>
            <a:spLocks noGrp="1" noSelect="1" noMove="1" noResize="1" noTextEdit="1"/>
          </p:cNvSpPr>
          <p:nvPr>
            <p:ph idx="1"/>
          </p:nvPr>
        </p:nvSpPr>
        <p:spPr>
          <a:xfrm>
            <a:off x="614912" y="1613257"/>
            <a:ext cx="10960419" cy="3737499"/>
          </a:xfrm>
        </p:spPr>
        <p:txBody>
          <a:bodyPr>
            <a:noAutofit/>
          </a:bodyPr>
          <a:lstStyle/>
          <a:p>
            <a:r>
              <a:rPr lang="en-US">
                <a:latin typeface="Arial" panose="020b0604020202020204" pitchFamily="34" charset="0"/>
                <a:cs typeface="Arial" panose="020b0604020202020204" pitchFamily="34" charset="0"/>
              </a:rPr>
              <a:t>Adolescents/young adults constitute approximately 3% of the ESKD population</a:t>
            </a:r>
          </a:p>
          <a:p>
            <a:r>
              <a:rPr lang="en-US">
                <a:latin typeface="Arial" panose="020b0604020202020204" pitchFamily="34" charset="0"/>
                <a:cs typeface="Arial" panose="020b0604020202020204" pitchFamily="34" charset="0"/>
              </a:rPr>
              <a:t>Transition: “The purposeful, planned movement of adolescents and young adults with chronic physical and medical conditions from child-centered care to the adult-oriented health-care system” </a:t>
            </a:r>
            <a:r>
              <a:rPr lang="en-US" i="1">
                <a:latin typeface="Arial" panose="020b0604020202020204" pitchFamily="34" charset="0"/>
                <a:cs typeface="Arial" panose="020b0604020202020204" pitchFamily="34" charset="0"/>
              </a:rPr>
              <a:t>(Society of Adolescent Medicine)</a:t>
            </a:r>
            <a:endParaRPr lang="en-US">
              <a:latin typeface="Arial" panose="020b0604020202020204" pitchFamily="34" charset="0"/>
              <a:cs typeface="Arial" panose="020b0604020202020204" pitchFamily="34" charset="0"/>
            </a:endParaRPr>
          </a:p>
          <a:p>
            <a:r>
              <a:rPr lang="en-US">
                <a:latin typeface="Arial" panose="020b0604020202020204" pitchFamily="34" charset="0"/>
                <a:cs typeface="Arial" panose="020b0604020202020204" pitchFamily="34" charset="0"/>
              </a:rPr>
              <a:t>Joint consensus statement regarding transition from pediatric to adult renal services issued by ISN and IPNA in 2011</a:t>
            </a:r>
          </a:p>
          <a:p>
            <a:pPr marL="0" indent="0">
              <a:buNone/>
            </a:pPr>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D7183452-765E-4BD7-A2FB-CEB27955A231}"/>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041249251"/>
      </p:ext>
    </p:extLst>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703693"/>
            <a:ext cx="10515600" cy="1078992"/>
          </a:xfrm>
        </p:spPr>
        <p:txBody>
          <a:bodyPr>
            <a:normAutofit/>
          </a:bodyPr>
          <a:lstStyle/>
          <a:p>
            <a:r>
              <a:rPr lang="en-US"/>
              <a:t>Challenges Related to Age </a:t>
            </a:r>
          </a:p>
        </p:txBody>
      </p:sp>
      <p:sp>
        <p:nvSpPr>
          <p:cNvPr id="3" name="Content Placeholder 2"/>
          <p:cNvSpPr>
            <a:spLocks noGrp="1" noSelect="1" noMove="1" noResize="1" noTextEdit="1"/>
          </p:cNvSpPr>
          <p:nvPr>
            <p:ph idx="1"/>
          </p:nvPr>
        </p:nvSpPr>
        <p:spPr>
          <a:xfrm>
            <a:off x="616666" y="1619949"/>
            <a:ext cx="10958668" cy="3124939"/>
          </a:xfrm>
        </p:spPr>
        <p:txBody>
          <a:bodyPr>
            <a:normAutofit/>
          </a:bodyPr>
          <a:lstStyle/>
          <a:p>
            <a:r>
              <a:rPr lang="en-US">
                <a:latin typeface="Arial" panose="020b0604020202020204" pitchFamily="34" charset="0"/>
                <a:cs typeface="Arial" panose="020b0604020202020204" pitchFamily="34" charset="0"/>
              </a:rPr>
              <a:t>Normal brain maturation not complete until mid to late 20s</a:t>
            </a:r>
          </a:p>
          <a:p>
            <a:r>
              <a:rPr lang="en-US">
                <a:latin typeface="Arial" panose="020b0604020202020204" pitchFamily="34" charset="0"/>
                <a:cs typeface="Arial" panose="020b0604020202020204" pitchFamily="34" charset="0"/>
              </a:rPr>
              <a:t>High risk behaviors and medication non-adherence common in this age group</a:t>
            </a:r>
          </a:p>
          <a:p>
            <a:r>
              <a:rPr lang="en-US">
                <a:latin typeface="Arial" panose="020b0604020202020204" pitchFamily="34" charset="0"/>
                <a:cs typeface="Arial" panose="020b0604020202020204" pitchFamily="34" charset="0"/>
              </a:rPr>
              <a:t>Transitioning out of parental home and loss of parental supervision</a:t>
            </a:r>
          </a:p>
          <a:p>
            <a:r>
              <a:rPr lang="en-US">
                <a:latin typeface="Arial" panose="020b0604020202020204" pitchFamily="34" charset="0"/>
                <a:cs typeface="Arial" panose="020b0604020202020204" pitchFamily="34" charset="0"/>
              </a:rPr>
              <a:t>Pressure to behave with freedom of their peers</a:t>
            </a:r>
          </a:p>
          <a:p>
            <a:r>
              <a:rPr lang="en-US">
                <a:latin typeface="Arial" panose="020b0604020202020204" pitchFamily="34" charset="0"/>
                <a:cs typeface="Arial" panose="020b0604020202020204" pitchFamily="34" charset="0"/>
              </a:rPr>
              <a:t>Sense of invincibility</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BDB40705-DA3A-404A-BDBD-66F40A69FBEA}"/>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4095338347"/>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7" y="698058"/>
            <a:ext cx="10515600" cy="1078992"/>
          </a:xfrm>
        </p:spPr>
        <p:txBody>
          <a:bodyPr/>
          <a:lstStyle/>
          <a:p>
            <a:r>
              <a:rPr lang="en-US"/>
              <a:t>Challenges Related to ESKD</a:t>
            </a:r>
          </a:p>
        </p:txBody>
      </p:sp>
      <p:sp>
        <p:nvSpPr>
          <p:cNvPr id="3" name="Content Placeholder 2"/>
          <p:cNvSpPr>
            <a:spLocks noGrp="1" noSelect="1" noMove="1" noResize="1" noTextEdit="1"/>
          </p:cNvSpPr>
          <p:nvPr>
            <p:ph idx="1"/>
          </p:nvPr>
        </p:nvSpPr>
        <p:spPr>
          <a:xfrm>
            <a:off x="616667" y="1611814"/>
            <a:ext cx="10958666" cy="3373515"/>
          </a:xfrm>
        </p:spPr>
        <p:txBody>
          <a:bodyPr/>
          <a:lstStyle/>
          <a:p>
            <a:r>
              <a:rPr lang="en-US">
                <a:latin typeface="Arial" panose="020b0604020202020204" pitchFamily="34" charset="0"/>
                <a:cs typeface="Arial" panose="020b0604020202020204" pitchFamily="34" charset="0"/>
              </a:rPr>
              <a:t>Higher rates of cognitive impairment, depression, lower socialization skills, and lower self-esteem have been described in those with pediatric CKD</a:t>
            </a:r>
          </a:p>
          <a:p>
            <a:r>
              <a:rPr lang="en-US">
                <a:latin typeface="Arial" panose="020b0604020202020204" pitchFamily="34" charset="0"/>
                <a:cs typeface="Arial" panose="020b0604020202020204" pitchFamily="34" charset="0"/>
              </a:rPr>
              <a:t>Overcoming physical appearance (short stature, vesicostomy, dysmorphism, etc.)</a:t>
            </a:r>
          </a:p>
          <a:p>
            <a:r>
              <a:rPr lang="en-US">
                <a:latin typeface="Arial" panose="020b0604020202020204" pitchFamily="34" charset="0"/>
                <a:cs typeface="Arial" panose="020b0604020202020204" pitchFamily="34" charset="0"/>
              </a:rPr>
              <a:t>Learning to manage multiple medications, nutritional requirements, and numerous hospital visits</a:t>
            </a:r>
          </a:p>
          <a:p>
            <a:endParaRPr lang="en-US">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E5CEF730-8053-42AC-ADFF-FB999E0CB02B}"/>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556873362"/>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noSelect="1" noMove="1" noResize="1" noTextEdit="1"/>
          </p:cNvSpPr>
          <p:nvPr>
            <p:ph type="title"/>
          </p:nvPr>
        </p:nvSpPr>
        <p:spPr>
          <a:xfrm>
            <a:off x="616666" y="698058"/>
            <a:ext cx="7783055" cy="1082404"/>
          </a:xfrm>
        </p:spPr>
        <p:txBody>
          <a:bodyPr>
            <a:normAutofit/>
          </a:bodyPr>
          <a:lstStyle/>
          <a:p>
            <a:r>
              <a:rPr lang="en-US" sz="3500"/>
              <a:t>Five Key Elements of ISN and IPNA Consensus Statement</a:t>
            </a:r>
          </a:p>
        </p:txBody>
      </p:sp>
      <p:sp>
        <p:nvSpPr>
          <p:cNvPr id="3" name="Content Placeholder 2"/>
          <p:cNvSpPr>
            <a:spLocks noGrp="1" noSelect="1" noMove="1" noResize="1" noTextEdit="1"/>
          </p:cNvSpPr>
          <p:nvPr>
            <p:ph idx="1"/>
          </p:nvPr>
        </p:nvSpPr>
        <p:spPr>
          <a:xfrm>
            <a:off x="616666" y="1767765"/>
            <a:ext cx="10958668" cy="3388471"/>
          </a:xfrm>
        </p:spPr>
        <p:txBody>
          <a:bodyPr>
            <a:noAutofit/>
          </a:bodyPr>
          <a:lstStyle/>
          <a:p>
            <a:pPr marL="0" indent="0">
              <a:buNone/>
            </a:pPr>
            <a:r>
              <a:rPr lang="en-US" sz="2400" b="1">
                <a:latin typeface="Arial" panose="020b0604020202020204" pitchFamily="34" charset="0"/>
                <a:cs typeface="Arial" panose="020b0604020202020204" pitchFamily="34" charset="0"/>
              </a:rPr>
              <a:t>1.  A transition to transfer: </a:t>
            </a:r>
            <a:r>
              <a:rPr lang="en-US" sz="2400">
                <a:latin typeface="Arial" panose="020b0604020202020204" pitchFamily="34" charset="0"/>
                <a:cs typeface="Arial" panose="020b0604020202020204" pitchFamily="34" charset="0"/>
              </a:rPr>
              <a:t>Transfer should occur after a period of preparation and assessment of readiness.</a:t>
            </a:r>
          </a:p>
          <a:p>
            <a:pPr marL="0" indent="0">
              <a:buNone/>
            </a:pPr>
            <a:r>
              <a:rPr lang="en-US" sz="2400" b="1">
                <a:latin typeface="Arial" panose="020b0604020202020204" pitchFamily="34" charset="0"/>
                <a:cs typeface="Arial" panose="020b0604020202020204" pitchFamily="34" charset="0"/>
              </a:rPr>
              <a:t>2.  An ideal transition should be:</a:t>
            </a:r>
          </a:p>
          <a:p>
            <a:pPr marL="971550" lvl="1" indent="-514350">
              <a:buAutoNum type="alphaLcPeriod"/>
            </a:pPr>
            <a:r>
              <a:rPr lang="en-US">
                <a:latin typeface="Arial" panose="020b0604020202020204" pitchFamily="34" charset="0"/>
                <a:cs typeface="Arial" panose="020b0604020202020204" pitchFamily="34" charset="0"/>
              </a:rPr>
              <a:t>Individualized (physical growth, educational stage, social readiness, psychological maturity)</a:t>
            </a:r>
          </a:p>
          <a:p>
            <a:pPr marL="971550" lvl="1" indent="-514350">
              <a:buAutoNum type="alphaLcPeriod"/>
            </a:pPr>
            <a:r>
              <a:rPr lang="en-US">
                <a:latin typeface="Arial" panose="020b0604020202020204" pitchFamily="34" charset="0"/>
                <a:cs typeface="Arial" panose="020b0604020202020204" pitchFamily="34" charset="0"/>
              </a:rPr>
              <a:t>Agreed upon jointly by patient, caregivers, and staff</a:t>
            </a:r>
          </a:p>
          <a:p>
            <a:pPr marL="971550" lvl="1" indent="-514350">
              <a:buAutoNum type="alphaLcPeriod"/>
            </a:pPr>
            <a:r>
              <a:rPr lang="en-US">
                <a:latin typeface="Arial" panose="020b0604020202020204" pitchFamily="34" charset="0"/>
                <a:cs typeface="Arial" panose="020b0604020202020204" pitchFamily="34" charset="0"/>
              </a:rPr>
              <a:t>Outside of a crisis</a:t>
            </a:r>
          </a:p>
          <a:p>
            <a:pPr marL="971550" lvl="1" indent="-514350">
              <a:buAutoNum type="alphaLcPeriod"/>
            </a:pPr>
            <a:r>
              <a:rPr lang="en-US">
                <a:latin typeface="Arial" panose="020b0604020202020204" pitchFamily="34" charset="0"/>
                <a:cs typeface="Arial" panose="020b0604020202020204" pitchFamily="34" charset="0"/>
              </a:rPr>
              <a:t>After the completion of school education (when applicable)</a:t>
            </a:r>
          </a:p>
          <a:p>
            <a:pPr marL="971550" lvl="1" indent="-514350">
              <a:buAutoNum type="alphaLcPeriod"/>
            </a:pPr>
            <a:r>
              <a:rPr lang="en-US">
                <a:latin typeface="Arial" panose="020b0604020202020204" pitchFamily="34" charset="0"/>
                <a:cs typeface="Arial" panose="020b0604020202020204" pitchFamily="34" charset="0"/>
              </a:rPr>
              <a:t>In conjunction with other medical specialists</a:t>
            </a:r>
          </a:p>
          <a:p>
            <a:pPr marL="971550" lvl="1" indent="-514350">
              <a:buAutoNum type="alphaLcPeriod"/>
            </a:pPr>
            <a:r>
              <a:rPr lang="en-US">
                <a:latin typeface="Arial" panose="020b0604020202020204" pitchFamily="34" charset="0"/>
                <a:cs typeface="Arial" panose="020b0604020202020204" pitchFamily="34" charset="0"/>
              </a:rPr>
              <a:t>With consideration of financial factors for the patient</a:t>
            </a:r>
          </a:p>
          <a:p>
            <a:pPr marL="0" indent="0">
              <a:buNone/>
            </a:pPr>
            <a:endParaRPr lang="en-US" sz="2400">
              <a:latin typeface="Arial" panose="020b0604020202020204" pitchFamily="34" charset="0"/>
              <a:cs typeface="Arial" panose="020b0604020202020204" pitchFamily="34" charset="0"/>
            </a:endParaRPr>
          </a:p>
        </p:txBody>
      </p:sp>
      <p:sp>
        <p:nvSpPr>
          <p:cNvPr id="4" name="Subtitle 3"/>
          <p:cNvSpPr>
            <a:spLocks noGrp="1" noSelect="1" noMove="1" noResize="1" noTextEdit="1"/>
          </p:cNvSpPr>
          <p:nvPr>
            <p:ph type="subTitle" idx="10"/>
          </p:nvPr>
        </p:nvSpPr>
        <p:spPr/>
        <p:txBody>
          <a:bodyPr/>
          <a:lstStyle/>
          <a:p>
            <a:r>
              <a:rPr lang="en-US"/>
              <a:t>Dialysis transition</a:t>
            </a:r>
          </a:p>
        </p:txBody>
      </p:sp>
      <p:sp>
        <p:nvSpPr>
          <p:cNvPr id="6" name="TextBox 5">
            <a:extLst>
              <a:ext uri="{FF2B5EF4-FFF2-40B4-BE49-F238E27FC236}">
                <a16:creationId xmlns:a16="http://schemas.microsoft.com/office/drawing/2014/main" id="{370DC701-CA34-4FD6-AF76-8A8A38DCFCB4}"/>
              </a:ext>
            </a:extLst>
          </p:cNvPr>
          <p:cNvSpPr txBox="1">
            <a:spLocks noSelect="1" noMove="1" noResize="1" noTextEdit="1"/>
          </p:cNvSpPr>
          <p:nvPr/>
        </p:nvSpPr>
        <p:spPr>
          <a:xfrm>
            <a:off x="147635" y="6250129"/>
            <a:ext cx="9291637" cy="477054"/>
          </a:xfrm>
          <a:prstGeom prst="rect">
            <a:avLst/>
          </a:prstGeom>
          <a:noFill/>
        </p:spPr>
        <p:txBody>
          <a:bodyPr wrap="square" rtlCol="0">
            <a:spAutoFit/>
          </a:bodyPr>
          <a:lstStyle/>
          <a:p>
            <a:r>
              <a:rPr lang="en-US" sz="2500">
                <a:solidFill>
                  <a:schemeClr val="bg1"/>
                </a:solidFill>
                <a:latin typeface="Gotham" panose="02000504050000020004" pitchFamily="2" charset="0"/>
              </a:rPr>
              <a:t>Dialysis Core Curriculum 2021</a:t>
            </a:r>
          </a:p>
        </p:txBody>
      </p:sp>
    </p:spTree>
    <p:extLst>
      <p:ext uri="{BB962C8B-B14F-4D97-AF65-F5344CB8AC3E}">
        <p14:creationId val="1966367997"/>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7763.0"/>
  <p:tag name="AS_RELEASE_DATE" val="2024.06.14"/>
  <p:tag name="AS_TITLE" val="Aspose.Slides for .NET 4.0 Client Profile"/>
  <p:tag name="AS_VERSION" val="24.6"/>
</p:tagLst>
</file>

<file path=ppt/theme/theme1.xml><?xml version="1.0" encoding="utf-8"?>
<a:theme xmlns:r="http://schemas.openxmlformats.org/officeDocument/2006/relationships" xmlns:a="http://schemas.openxmlformats.org/drawingml/2006/main" name="Office Theme">
  <a:themeElements>
    <a:clrScheme name="ASN THEME COLORS">
      <a:dk1>
        <a:sysClr val="windowText" lastClr="000000"/>
      </a:dk1>
      <a:lt1>
        <a:sysClr val="window" lastClr="FFFFFF"/>
      </a:lt1>
      <a:dk2>
        <a:srgbClr val="3F2A7D"/>
      </a:dk2>
      <a:lt2>
        <a:srgbClr val="96C4D4"/>
      </a:lt2>
      <a:accent1>
        <a:srgbClr val="00468B"/>
      </a:accent1>
      <a:accent2>
        <a:srgbClr val="FF8200"/>
      </a:accent2>
      <a:accent3>
        <a:srgbClr val="008EAA"/>
      </a:accent3>
      <a:accent4>
        <a:srgbClr val="319B42"/>
      </a:accent4>
      <a:accent5>
        <a:srgbClr val="3F2A56"/>
      </a:accent5>
      <a:accent6>
        <a:srgbClr val="FFB500"/>
      </a:accent6>
      <a:hlink>
        <a:srgbClr val="0000FF"/>
      </a:hlink>
      <a:folHlink>
        <a:srgbClr val="800080"/>
      </a:folHlink>
    </a:clrScheme>
    <a:fontScheme name="Office">
      <a:majorFont>
        <a:latin typeface="Calibri Light"/>
        <a:ea typeface="Calibri Light"/>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Calibri"/>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vt="http://schemas.openxmlformats.org/officeDocument/2006/docPropsVTypes" xmlns="http://schemas.openxmlformats.org/officeDocument/2006/extended-properties">
  <Company/>
  <PresentationFormat>Widescreen</PresentationFormat>
  <Paragraphs>112</Paragraphs>
  <Slides>15</Slides>
  <Notes>2</Notes>
  <TotalTime>17960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15</vt:i4>
      </vt:variant>
    </vt:vector>
  </HeadingPairs>
  <TitlesOfParts>
    <vt:vector baseType="lpstr" size="22">
      <vt:lpstr>Arial</vt:lpstr>
      <vt:lpstr>Calibri Light</vt:lpstr>
      <vt:lpstr>Calibri</vt:lpstr>
      <vt:lpstr>Segoe</vt:lpstr>
      <vt:lpstr>Gotham Black</vt:lpstr>
      <vt:lpstr>Gotham</vt:lpstr>
      <vt:lpstr>Office Theme</vt:lpstr>
      <vt:lpstr>Patient-Centered Care in DialysisDialysis: Transition from Pediatrics to Young Adults</vt:lpstr>
      <vt:lpstr>Lawrence A. Copelovitch</vt:lpstr>
      <vt:lpstr>Learning Objectives</vt:lpstr>
      <vt:lpstr>Case Presentation</vt:lpstr>
      <vt:lpstr>Case Presentation: Transition Issues</vt:lpstr>
      <vt:lpstr>Introduction</vt:lpstr>
      <vt:lpstr>Challenges Related to Age </vt:lpstr>
      <vt:lpstr>Challenges Related to ESKD</vt:lpstr>
      <vt:lpstr>Five Key Elements of ISN and IPNA Consensus Statement</vt:lpstr>
      <vt:lpstr>ISN and IPNA Consensus Statement (cont.)</vt:lpstr>
      <vt:lpstr>ISN and IPNA Consensus Statement (cont.)</vt:lpstr>
      <vt:lpstr>ISN and IPNA Consensus Statement (cont.)</vt:lpstr>
      <vt:lpstr>Case Presentation Outcome: Positives</vt:lpstr>
      <vt:lpstr>Case Presentation Outcomes: Unmet Needs </vt:lpstr>
      <vt:lpstr>Summary</vt:lpstr>
    </vt:vector>
  </TitlesOfParts>
  <LinksUpToDate>0</LinksUpToDate>
  <SharedDoc>0</SharedDoc>
  <HyperlinksChanged>0</HyperlinksChanged>
  <Application>Aspose.Slides for .NET</Application>
  <AppVersion>24.0600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Crystal Anderson</dc:creator>
  <cp:lastModifiedBy>Jin Soo Kim</cp:lastModifiedBy>
  <cp:revision>76</cp:revision>
  <dcterms:created xsi:type="dcterms:W3CDTF">2017-04-24T15:47:09Z</dcterms:created>
  <dcterms:modified xsi:type="dcterms:W3CDTF">2024-07-18T00:31:41Z</dcterms:modified>
</cp:coreProperties>
</file>