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gif" ContentType="image/gif"/>
  <Default Extension="emf" ContentType="image/x-emf"/>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4.6-->
<p:presentation xmlns:r="http://schemas.openxmlformats.org/officeDocument/2006/relationships" xmlns:a="http://schemas.openxmlformats.org/drawingml/2006/main" xmlns:p="http://schemas.openxmlformats.org/presentationml/2006/main" saveSubsetFonts="1">
  <p:sldMasterIdLst>
    <p:sldMasterId id="2147483648" r:id="rId2"/>
  </p:sldMasterIdLst>
  <p:notesMasterIdLst>
    <p:notesMasterId r:id="rId3"/>
  </p:notesMasterIdLst>
  <p:sldIdLst>
    <p:sldId id="256" r:id="rId4"/>
    <p:sldId id="273" r:id="rId5"/>
    <p:sldId id="264" r:id="rId6"/>
    <p:sldId id="272" r:id="rId7"/>
    <p:sldId id="276" r:id="rId8"/>
    <p:sldId id="304" r:id="rId9"/>
    <p:sldId id="306" r:id="rId10"/>
    <p:sldId id="310" r:id="rId11"/>
    <p:sldId id="309" r:id="rId12"/>
    <p:sldId id="343" r:id="rId13"/>
    <p:sldId id="344" r:id="rId14"/>
    <p:sldId id="332" r:id="rId15"/>
    <p:sldId id="308" r:id="rId16"/>
    <p:sldId id="322" r:id="rId17"/>
    <p:sldId id="311" r:id="rId18"/>
    <p:sldId id="312" r:id="rId19"/>
    <p:sldId id="313" r:id="rId20"/>
    <p:sldId id="320" r:id="rId21"/>
    <p:sldId id="345" r:id="rId22"/>
    <p:sldId id="281" r:id="rId23"/>
    <p:sldId id="314" r:id="rId24"/>
    <p:sldId id="327" r:id="rId25"/>
    <p:sldId id="335" r:id="rId26"/>
    <p:sldId id="300" r:id="rId27"/>
    <p:sldId id="299" r:id="rId28"/>
    <p:sldId id="315" r:id="rId29"/>
    <p:sldId id="337" r:id="rId30"/>
    <p:sldId id="317" r:id="rId31"/>
    <p:sldId id="330" r:id="rId32"/>
    <p:sldId id="336" r:id="rId33"/>
    <p:sldId id="301" r:id="rId34"/>
    <p:sldId id="316" r:id="rId35"/>
    <p:sldId id="318" r:id="rId36"/>
    <p:sldId id="302" r:id="rId37"/>
    <p:sldId id="342" r:id="rId38"/>
    <p:sldId id="341" r:id="rId39"/>
    <p:sldId id="346" r:id="rId40"/>
    <p:sldId id="347" r:id="rId41"/>
    <p:sldId id="348" r:id="rId42"/>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dIM7pWWxSbMeKHoDn1upEQ==" hashData="+nEtaviT1v2V7RiyFUvfgM6m/Us="/>
  <p:extLst>
    <p:ext uri="{521415D9-36F7-43E2-AB2F-B90AF26B5E84}">
      <p14:sectionLst xmlns:p14="http://schemas.microsoft.com/office/powerpoint/2010/main">
        <p14:section name="Default Section" id="{9C3D5B8C-2B30-4BAB-9D4C-D2A7B2D5F223}">
          <p14:sldIdLst>
            <p14:sldId id="256"/>
            <p14:sldId id="273"/>
            <p14:sldId id="264"/>
            <p14:sldId id="272"/>
            <p14:sldId id="276"/>
            <p14:sldId id="304"/>
            <p14:sldId id="306"/>
            <p14:sldId id="310"/>
            <p14:sldId id="309"/>
            <p14:sldId id="343"/>
            <p14:sldId id="344"/>
            <p14:sldId id="332"/>
            <p14:sldId id="308"/>
            <p14:sldId id="322"/>
            <p14:sldId id="311"/>
            <p14:sldId id="312"/>
            <p14:sldId id="313"/>
            <p14:sldId id="320"/>
            <p14:sldId id="345"/>
            <p14:sldId id="281"/>
            <p14:sldId id="314"/>
            <p14:sldId id="327"/>
            <p14:sldId id="335"/>
            <p14:sldId id="300"/>
            <p14:sldId id="299"/>
            <p14:sldId id="315"/>
            <p14:sldId id="337"/>
            <p14:sldId id="317"/>
            <p14:sldId id="330"/>
            <p14:sldId id="336"/>
            <p14:sldId id="301"/>
            <p14:sldId id="316"/>
            <p14:sldId id="318"/>
            <p14:sldId id="302"/>
            <p14:sldId id="342"/>
            <p14:sldId id="341"/>
            <p14:sldId id="346"/>
            <p14:sldId id="347"/>
            <p14:sldId id="348"/>
          </p14:sldIdLst>
        </p14:section>
        <p14:section name="Untitled Section" id="{1E32AF86-A6E1-422F-8936-171779A32B7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p="http://schemas.openxmlformats.org/presentationml/2006/main">
  <p:cmAuthor id="1" name="Lisa Netha Xayavong" initials="LNX" lastIdx="0" clrIdx="0"/>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11" autoAdjust="0"/>
    <p:restoredTop sz="85334" autoAdjust="0"/>
  </p:normalViewPr>
  <p:slideViewPr>
    <p:cSldViewPr snapToGrid="0">
      <p:cViewPr varScale="1">
        <p:scale>
          <a:sx n="69" d="100"/>
          <a:sy n="69" d="100"/>
        </p:scale>
        <p:origin x="60" y="60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tags" Target="tags/tag1.xml"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heme" Target="theme/theme1.xml" /><Relationship Id="rId47"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9B321-329B-F34A-B590-D8742A472EDA}" type="datetimeFigureOut">
              <a:rPr lang="en-US" smtClean="0"/>
              <a:t>3/25/2021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2DACD-BB36-F445-A070-9F1BBA6F95DB}" type="slidenum">
              <a:rPr lang="en-US" smtClean="0"/>
              <a:t>‹#›</a:t>
            </a:fld>
            <a:endParaRPr lang="en-US"/>
          </a:p>
        </p:txBody>
      </p:sp>
    </p:spTree>
    <p:extLst>
      <p:ext uri="{BB962C8B-B14F-4D97-AF65-F5344CB8AC3E}">
        <p14:creationId val="2468740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55F2DACD-BB36-F445-A070-9F1BBA6F95DB}" type="slidenum">
              <a:rPr lang="en-US" smtClean="0"/>
              <a:t>3</a:t>
            </a:fld>
            <a:endParaRPr lang="en-US"/>
          </a:p>
        </p:txBody>
      </p:sp>
    </p:spTree>
    <p:extLst>
      <p:ext uri="{BB962C8B-B14F-4D97-AF65-F5344CB8AC3E}">
        <p14:creationId val="308983532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18</a:t>
            </a:fld>
            <a:endParaRPr lang="en-US"/>
          </a:p>
        </p:txBody>
      </p:sp>
    </p:spTree>
    <p:extLst>
      <p:ext uri="{BB962C8B-B14F-4D97-AF65-F5344CB8AC3E}">
        <p14:creationId val="207628713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19</a:t>
            </a:fld>
            <a:endParaRPr lang="en-US"/>
          </a:p>
        </p:txBody>
      </p:sp>
    </p:spTree>
    <p:extLst>
      <p:ext uri="{BB962C8B-B14F-4D97-AF65-F5344CB8AC3E}">
        <p14:creationId val="144070504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22</a:t>
            </a:fld>
            <a:endParaRPr lang="en-US"/>
          </a:p>
        </p:txBody>
      </p:sp>
    </p:spTree>
    <p:extLst>
      <p:ext uri="{BB962C8B-B14F-4D97-AF65-F5344CB8AC3E}">
        <p14:creationId val="16134805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23</a:t>
            </a:fld>
            <a:endParaRPr lang="en-US"/>
          </a:p>
        </p:txBody>
      </p:sp>
    </p:spTree>
    <p:extLst>
      <p:ext uri="{BB962C8B-B14F-4D97-AF65-F5344CB8AC3E}">
        <p14:creationId val="140555202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24</a:t>
            </a:fld>
            <a:endParaRPr lang="en-US"/>
          </a:p>
        </p:txBody>
      </p:sp>
    </p:spTree>
    <p:extLst>
      <p:ext uri="{BB962C8B-B14F-4D97-AF65-F5344CB8AC3E}">
        <p14:creationId val="262014377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25</a:t>
            </a:fld>
            <a:endParaRPr lang="en-US"/>
          </a:p>
        </p:txBody>
      </p:sp>
    </p:spTree>
    <p:extLst>
      <p:ext uri="{BB962C8B-B14F-4D97-AF65-F5344CB8AC3E}">
        <p14:creationId val="72119552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26</a:t>
            </a:fld>
            <a:endParaRPr lang="en-US"/>
          </a:p>
        </p:txBody>
      </p:sp>
    </p:spTree>
    <p:extLst>
      <p:ext uri="{BB962C8B-B14F-4D97-AF65-F5344CB8AC3E}">
        <p14:creationId val="167759436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30</a:t>
            </a:fld>
            <a:endParaRPr lang="en-US"/>
          </a:p>
        </p:txBody>
      </p:sp>
    </p:spTree>
    <p:extLst>
      <p:ext uri="{BB962C8B-B14F-4D97-AF65-F5344CB8AC3E}">
        <p14:creationId val="73143913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55F2DACD-BB36-F445-A070-9F1BBA6F95DB}" type="slidenum">
              <a:rPr lang="en-US" smtClean="0"/>
              <a:t>31</a:t>
            </a:fld>
            <a:endParaRPr lang="en-US"/>
          </a:p>
        </p:txBody>
      </p:sp>
    </p:spTree>
    <p:extLst>
      <p:ext uri="{BB962C8B-B14F-4D97-AF65-F5344CB8AC3E}">
        <p14:creationId val="257732978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32</a:t>
            </a:fld>
            <a:endParaRPr lang="en-US"/>
          </a:p>
        </p:txBody>
      </p:sp>
    </p:spTree>
    <p:extLst>
      <p:ext uri="{BB962C8B-B14F-4D97-AF65-F5344CB8AC3E}">
        <p14:creationId val="285115668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55F2DACD-BB36-F445-A070-9F1BBA6F95DB}" type="slidenum">
              <a:rPr lang="en-US" smtClean="0"/>
              <a:t>5</a:t>
            </a:fld>
            <a:endParaRPr lang="en-US"/>
          </a:p>
        </p:txBody>
      </p:sp>
    </p:spTree>
    <p:extLst>
      <p:ext uri="{BB962C8B-B14F-4D97-AF65-F5344CB8AC3E}">
        <p14:creationId val="343871635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33</a:t>
            </a:fld>
            <a:endParaRPr lang="en-US"/>
          </a:p>
        </p:txBody>
      </p:sp>
    </p:spTree>
    <p:extLst>
      <p:ext uri="{BB962C8B-B14F-4D97-AF65-F5344CB8AC3E}">
        <p14:creationId val="244616576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55F2DACD-BB36-F445-A070-9F1BBA6F95DB}" type="slidenum">
              <a:rPr lang="en-US" smtClean="0"/>
              <a:t>34</a:t>
            </a:fld>
            <a:endParaRPr lang="en-US"/>
          </a:p>
        </p:txBody>
      </p:sp>
    </p:spTree>
    <p:extLst>
      <p:ext uri="{BB962C8B-B14F-4D97-AF65-F5344CB8AC3E}">
        <p14:creationId val="400086421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55F2DACD-BB36-F445-A070-9F1BBA6F95DB}" type="slidenum">
              <a:rPr lang="en-US" smtClean="0"/>
              <a:t>35</a:t>
            </a:fld>
            <a:endParaRPr lang="en-US"/>
          </a:p>
        </p:txBody>
      </p:sp>
    </p:spTree>
    <p:extLst>
      <p:ext uri="{BB962C8B-B14F-4D97-AF65-F5344CB8AC3E}">
        <p14:creationId val="400086421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55F2DACD-BB36-F445-A070-9F1BBA6F95DB}" type="slidenum">
              <a:rPr lang="en-US" smtClean="0"/>
              <a:t>10</a:t>
            </a:fld>
            <a:endParaRPr lang="en-US"/>
          </a:p>
        </p:txBody>
      </p:sp>
    </p:spTree>
    <p:extLst>
      <p:ext uri="{BB962C8B-B14F-4D97-AF65-F5344CB8AC3E}">
        <p14:creationId val="354808145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55F2DACD-BB36-F445-A070-9F1BBA6F95DB}" type="slidenum">
              <a:rPr lang="en-US" smtClean="0"/>
              <a:t>11</a:t>
            </a:fld>
            <a:endParaRPr lang="en-US"/>
          </a:p>
        </p:txBody>
      </p:sp>
    </p:spTree>
    <p:extLst>
      <p:ext uri="{BB962C8B-B14F-4D97-AF65-F5344CB8AC3E}">
        <p14:creationId val="354808145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13</a:t>
            </a:fld>
            <a:endParaRPr lang="en-US"/>
          </a:p>
        </p:txBody>
      </p:sp>
    </p:spTree>
    <p:extLst>
      <p:ext uri="{BB962C8B-B14F-4D97-AF65-F5344CB8AC3E}">
        <p14:creationId val="415896317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14</a:t>
            </a:fld>
            <a:endParaRPr lang="en-US"/>
          </a:p>
        </p:txBody>
      </p:sp>
    </p:spTree>
    <p:extLst>
      <p:ext uri="{BB962C8B-B14F-4D97-AF65-F5344CB8AC3E}">
        <p14:creationId val="321342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15</a:t>
            </a:fld>
            <a:endParaRPr lang="en-US"/>
          </a:p>
        </p:txBody>
      </p:sp>
    </p:spTree>
    <p:extLst>
      <p:ext uri="{BB962C8B-B14F-4D97-AF65-F5344CB8AC3E}">
        <p14:creationId val="180625735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16</a:t>
            </a:fld>
            <a:endParaRPr lang="en-US"/>
          </a:p>
        </p:txBody>
      </p:sp>
    </p:spTree>
    <p:extLst>
      <p:ext uri="{BB962C8B-B14F-4D97-AF65-F5344CB8AC3E}">
        <p14:creationId val="257829262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17</a:t>
            </a:fld>
            <a:endParaRPr lang="en-US"/>
          </a:p>
        </p:txBody>
      </p:sp>
    </p:spTree>
    <p:extLst>
      <p:ext uri="{BB962C8B-B14F-4D97-AF65-F5344CB8AC3E}">
        <p14:creationId val="233827410"/>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emf"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bg>
      <p:bgRef idx="1003">
        <a:schemeClr val="bg2"/>
      </p:bgRef>
    </p:bg>
    <p:spTree>
      <p:nvGrpSpPr>
        <p:cNvPr id="1" name=""/>
        <p:cNvGrpSpPr/>
        <p:nvPr/>
      </p:nvGrpSpPr>
      <p:grpSpPr>
        <a:xfrm>
          <a:off x="0" y="0"/>
          <a:ext cx="0" cy="0"/>
        </a:xfrm>
      </p:grpSpPr>
      <p:sp>
        <p:nvSpPr>
          <p:cNvPr id="2" name="Title 1"/>
          <p:cNvSpPr>
            <a:spLocks noGrp="1"/>
          </p:cNvSpPr>
          <p:nvPr>
            <p:ph type="ctrTitle" hasCustomPrompt="1"/>
          </p:nvPr>
        </p:nvSpPr>
        <p:spPr>
          <a:xfrm>
            <a:off x="5071656" y="2079107"/>
            <a:ext cx="6252184" cy="1806416"/>
          </a:xfrm>
        </p:spPr>
        <p:txBody>
          <a:bodyPr anchor="t">
            <a:normAutofit/>
          </a:bodyPr>
          <a:lstStyle>
            <a:lvl1pPr algn="l">
              <a:defRPr sz="4800" b="1" i="0">
                <a:solidFill>
                  <a:schemeClr val="accent1"/>
                </a:solidFill>
                <a:latin typeface="Segoe"/>
                <a:cs typeface="Segoe"/>
              </a:defRPr>
            </a:lvl1pPr>
          </a:lstStyle>
          <a:p>
            <a:r>
              <a:rPr lang="en-US"/>
              <a:t>CLICK TO EDIT MASTER TITLE STYLE</a:t>
            </a:r>
          </a:p>
        </p:txBody>
      </p:sp>
      <p:sp>
        <p:nvSpPr>
          <p:cNvPr id="3" name="Subtitle 2"/>
          <p:cNvSpPr>
            <a:spLocks noGrp="1"/>
          </p:cNvSpPr>
          <p:nvPr>
            <p:ph type="subTitle" idx="1"/>
          </p:nvPr>
        </p:nvSpPr>
        <p:spPr>
          <a:xfrm>
            <a:off x="5063760" y="3886825"/>
            <a:ext cx="6277841" cy="1655762"/>
          </a:xfrm>
        </p:spPr>
        <p:txBody>
          <a:bodyPr>
            <a:normAutofit/>
          </a:bodyPr>
          <a:lstStyle>
            <a:lvl1pPr marL="0" indent="0" algn="l">
              <a:buNone/>
              <a:defRPr sz="3200" b="0" i="1">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p:cNvSpPr/>
          <p:nvPr userDrawn="1"/>
        </p:nvSpPr>
        <p:spPr>
          <a:xfrm>
            <a:off x="0" y="5621384"/>
            <a:ext cx="12192000" cy="123661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8840413" y="5472611"/>
            <a:ext cx="3005648" cy="1534161"/>
          </a:xfrm>
          <a:prstGeom prst="rect">
            <a:avLst/>
          </a:prstGeom>
        </p:spPr>
      </p:pic>
      <p:pic>
        <p:nvPicPr>
          <p:cNvPr id="6" name="Picture 5" descr="ASN_CLOVER_CROPPED.eps"/>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0" y="0"/>
            <a:ext cx="4559300" cy="3937000"/>
          </a:xfrm>
          <a:prstGeom prst="rect">
            <a:avLst/>
          </a:prstGeom>
        </p:spPr>
      </p:pic>
    </p:spTree>
    <p:extLst>
      <p:ext uri="{BB962C8B-B14F-4D97-AF65-F5344CB8AC3E}">
        <p14:creationId val="2663316753"/>
      </p:ext>
    </p:extLst>
  </p:cSld>
  <p:clrMapOvr>
    <a:overrideClrMapping bg1="lt1" tx1="dk1" bg2="lt2" tx2="dk2" accent1="accent1" accent2="accent2" accent3="accent3" accent4="accent4" accent5="accent5" accent6="accent6" hlink="hlink" folHlink="folHlink"/>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ntent with Caption">
    <p:spTree>
      <p:nvGrpSpPr>
        <p:cNvPr id="1" name=""/>
        <p:cNvGrpSpPr/>
        <p:nvPr/>
      </p:nvGrpSpPr>
      <p:grpSpPr>
        <a:xfrm>
          <a:off x="0" y="0"/>
          <a:ext cx="0" cy="0"/>
        </a:xfrm>
      </p:grpSpPr>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4" name="Picture 13">
            <a:extLst>
              <a:ext uri="{FF2B5EF4-FFF2-40B4-BE49-F238E27FC236}">
                <a16:creationId xmlns:a16="http://schemas.microsoft.com/office/drawing/2014/main" id="{A31C1D66-BD34-4C6E-8747-BD438EAE9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375066371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ntent with Caption">
    <p:spTree>
      <p:nvGrpSpPr>
        <p:cNvPr id="1" name=""/>
        <p:cNvGrpSpPr/>
        <p:nvPr/>
      </p:nvGrpSpPr>
      <p:grpSpPr>
        <a:xfrm>
          <a:off x="0" y="0"/>
          <a:ext cx="0" cy="0"/>
        </a:xfrm>
      </p:grpSpPr>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4" name="Picture 13">
            <a:extLst>
              <a:ext uri="{FF2B5EF4-FFF2-40B4-BE49-F238E27FC236}">
                <a16:creationId xmlns:a16="http://schemas.microsoft.com/office/drawing/2014/main" id="{A31C1D66-BD34-4C6E-8747-BD438EAE947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416199996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ection Header">
    <p:spTree>
      <p:nvGrpSpPr>
        <p:cNvPr id="1" name=""/>
        <p:cNvGrpSpPr/>
        <p:nvPr/>
      </p:nvGrpSpPr>
      <p:grpSpPr>
        <a:xfrm>
          <a:off x="0" y="0"/>
          <a:ext cx="0" cy="0"/>
        </a:xfrm>
      </p:grpSpPr>
      <p:sp>
        <p:nvSpPr>
          <p:cNvPr id="3" name="Text Placeholder 2"/>
          <p:cNvSpPr>
            <a:spLocks noGrp="1"/>
          </p:cNvSpPr>
          <p:nvPr>
            <p:ph type="body" idx="1"/>
          </p:nvPr>
        </p:nvSpPr>
        <p:spPr>
          <a:xfrm>
            <a:off x="4751571" y="3925200"/>
            <a:ext cx="6542590" cy="1007584"/>
          </a:xfrm>
        </p:spPr>
        <p:txBody>
          <a:bodyPr>
            <a:normAutofit/>
          </a:bodyPr>
          <a:lstStyle>
            <a:lvl1pPr marL="0" indent="0">
              <a:buNone/>
              <a:defRPr sz="32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4724927" y="2451028"/>
            <a:ext cx="7467073" cy="830997"/>
          </a:xfrm>
          <a:prstGeom prst="rect">
            <a:avLst/>
          </a:prstGeom>
          <a:solidFill>
            <a:schemeClr val="accent3"/>
          </a:solidFill>
        </p:spPr>
        <p:txBody>
          <a:bodyPr wrap="square" rtlCol="0">
            <a:spAutoFit/>
          </a:bodyPr>
          <a:lstStyle/>
          <a:p>
            <a:endParaRPr lang="en-US" sz="4800" b="1" i="0">
              <a:solidFill>
                <a:schemeClr val="bg1"/>
              </a:solidFill>
              <a:latin typeface="Segoe"/>
              <a:cs typeface="Segoe"/>
            </a:endParaRPr>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4559300" cy="3937000"/>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0" name="Subtitle 2"/>
          <p:cNvSpPr>
            <a:spLocks noGrp="1"/>
          </p:cNvSpPr>
          <p:nvPr>
            <p:ph type="subTitle" idx="10" hasCustomPrompt="1"/>
          </p:nvPr>
        </p:nvSpPr>
        <p:spPr>
          <a:xfrm>
            <a:off x="4850606" y="2519219"/>
            <a:ext cx="7228155" cy="775460"/>
          </a:xfrm>
        </p:spPr>
        <p:txBody>
          <a:bodyPr>
            <a:noAutofit/>
          </a:bodyPr>
          <a:lstStyle>
            <a:lvl1pPr marL="0" indent="0" algn="l">
              <a:buNone/>
              <a:defRPr sz="4800" b="1" i="0" cap="all">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3" name="Picture 12">
            <a:extLst>
              <a:ext uri="{FF2B5EF4-FFF2-40B4-BE49-F238E27FC236}">
                <a16:creationId xmlns:a16="http://schemas.microsoft.com/office/drawing/2014/main" id="{B66F2423-F400-49C6-AA94-7838DE5DAE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409306876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2" name="Title 1"/>
          <p:cNvSpPr>
            <a:spLocks noGrp="1"/>
          </p:cNvSpPr>
          <p:nvPr>
            <p:ph type="title"/>
          </p:nvPr>
        </p:nvSpPr>
        <p:spPr>
          <a:xfrm>
            <a:off x="829318" y="1457433"/>
            <a:ext cx="10515600" cy="1082404"/>
          </a:xfrm>
        </p:spPr>
        <p:txBody>
          <a:bodyPr>
            <a:normAutofit/>
          </a:bodyPr>
          <a:lstStyle>
            <a:lvl1pPr>
              <a:defRPr sz="4000" b="1" i="0">
                <a:solidFill>
                  <a:schemeClr val="accent3"/>
                </a:solidFill>
                <a:latin typeface="Segoe"/>
                <a:cs typeface="Segoe"/>
              </a:defRPr>
            </a:lvl1pPr>
          </a:lstStyle>
          <a:p>
            <a:r>
              <a:rPr lang="en-US"/>
              <a:t>Click to edit Master title style</a:t>
            </a:r>
          </a:p>
        </p:txBody>
      </p:sp>
      <p:sp>
        <p:nvSpPr>
          <p:cNvPr id="3" name="Content Placeholder 2"/>
          <p:cNvSpPr>
            <a:spLocks noGrp="1"/>
          </p:cNvSpPr>
          <p:nvPr>
            <p:ph idx="1"/>
          </p:nvPr>
        </p:nvSpPr>
        <p:spPr>
          <a:xfrm>
            <a:off x="838200" y="2788491"/>
            <a:ext cx="10515600" cy="3388471"/>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userDrawn="1"/>
        </p:nvSpPr>
        <p:spPr>
          <a:xfrm>
            <a:off x="6108212" y="337460"/>
            <a:ext cx="6083788" cy="369332"/>
          </a:xfrm>
          <a:prstGeom prst="rect">
            <a:avLst/>
          </a:prstGeom>
          <a:solidFill>
            <a:schemeClr val="accent3"/>
          </a:solidFill>
        </p:spPr>
        <p:txBody>
          <a:bodyPr wrap="square" rtlCol="0">
            <a:spAutoFit/>
          </a:bodyPr>
          <a:lstStyle/>
          <a:p>
            <a:endParaRPr lang="en-US" b="1" i="0">
              <a:solidFill>
                <a:schemeClr val="bg1"/>
              </a:solidFill>
              <a:latin typeface="Segoe"/>
              <a:cs typeface="Segoe"/>
            </a:endParaRPr>
          </a:p>
        </p:txBody>
      </p:sp>
      <p:pic>
        <p:nvPicPr>
          <p:cNvPr id="9" name="Picture 8"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0" name="Subtitle 2"/>
          <p:cNvSpPr>
            <a:spLocks noGrp="1"/>
          </p:cNvSpPr>
          <p:nvPr>
            <p:ph type="subTitle" idx="10" hasCustomPrompt="1"/>
          </p:nvPr>
        </p:nvSpPr>
        <p:spPr>
          <a:xfrm>
            <a:off x="6129537" y="352365"/>
            <a:ext cx="6062463" cy="366959"/>
          </a:xfrm>
        </p:spPr>
        <p:txBody>
          <a:bodyPr>
            <a:noAutofit/>
          </a:bodyPr>
          <a:lstStyle>
            <a:lvl1pPr marL="0" indent="0" algn="l">
              <a:buNone/>
              <a:defRPr sz="2000" b="1" i="0" cap="all">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1" name="Picture 10">
            <a:extLst>
              <a:ext uri="{FF2B5EF4-FFF2-40B4-BE49-F238E27FC236}">
                <a16:creationId xmlns:a16="http://schemas.microsoft.com/office/drawing/2014/main" id="{EC050D15-1E24-444E-A723-6D75A9DC87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150360416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2" name="Title 1"/>
          <p:cNvSpPr>
            <a:spLocks noGrp="1"/>
          </p:cNvSpPr>
          <p:nvPr>
            <p:ph type="title"/>
          </p:nvPr>
        </p:nvSpPr>
        <p:spPr>
          <a:xfrm>
            <a:off x="829318" y="1457433"/>
            <a:ext cx="10515600" cy="1082404"/>
          </a:xfrm>
        </p:spPr>
        <p:txBody>
          <a:bodyPr>
            <a:normAutofit/>
          </a:bodyPr>
          <a:lstStyle>
            <a:lvl1pPr>
              <a:defRPr sz="4000" b="1" i="0">
                <a:solidFill>
                  <a:schemeClr val="accent3"/>
                </a:solidFill>
                <a:latin typeface="Segoe"/>
                <a:cs typeface="Segoe"/>
              </a:defRPr>
            </a:lvl1pPr>
          </a:lstStyle>
          <a:p>
            <a:r>
              <a:rPr lang="en-US"/>
              <a:t>Click to edit Master title style</a:t>
            </a:r>
          </a:p>
        </p:txBody>
      </p:sp>
      <p:sp>
        <p:nvSpPr>
          <p:cNvPr id="3" name="Content Placeholder 2"/>
          <p:cNvSpPr>
            <a:spLocks noGrp="1"/>
          </p:cNvSpPr>
          <p:nvPr>
            <p:ph idx="1"/>
          </p:nvPr>
        </p:nvSpPr>
        <p:spPr>
          <a:xfrm>
            <a:off x="838200" y="2788491"/>
            <a:ext cx="10515600" cy="3388471"/>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1" name="Picture 10">
            <a:extLst>
              <a:ext uri="{FF2B5EF4-FFF2-40B4-BE49-F238E27FC236}">
                <a16:creationId xmlns:a16="http://schemas.microsoft.com/office/drawing/2014/main" id="{EC050D15-1E24-444E-A723-6D75A9DC87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91260800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Content">
    <p:spTree>
      <p:nvGrpSpPr>
        <p:cNvPr id="1" name=""/>
        <p:cNvGrpSpPr/>
        <p:nvPr/>
      </p:nvGrpSpPr>
      <p:grpSpPr>
        <a:xfrm>
          <a:off x="0" y="0"/>
          <a:ext cx="0" cy="0"/>
        </a:xfrm>
      </p:grpSpPr>
      <p:sp>
        <p:nvSpPr>
          <p:cNvPr id="2" name="Title 1"/>
          <p:cNvSpPr>
            <a:spLocks noGrp="1"/>
          </p:cNvSpPr>
          <p:nvPr>
            <p:ph type="title"/>
          </p:nvPr>
        </p:nvSpPr>
        <p:spPr>
          <a:xfrm>
            <a:off x="838200" y="1420887"/>
            <a:ext cx="10515600" cy="944723"/>
          </a:xfrm>
        </p:spPr>
        <p:txBody>
          <a:bodyPr>
            <a:normAutofit/>
          </a:bodyPr>
          <a:lstStyle>
            <a:lvl1pPr>
              <a:defRPr sz="4000" b="1" i="0">
                <a:solidFill>
                  <a:schemeClr val="accent3"/>
                </a:solidFill>
                <a:latin typeface="Segoe"/>
                <a:cs typeface="Segoe"/>
              </a:defRPr>
            </a:lvl1pPr>
          </a:lstStyle>
          <a:p>
            <a:r>
              <a:rPr lang="en-US"/>
              <a:t>Click to edit Master title style</a:t>
            </a:r>
          </a:p>
        </p:txBody>
      </p:sp>
      <p:sp>
        <p:nvSpPr>
          <p:cNvPr id="3" name="Content Placeholder 2"/>
          <p:cNvSpPr>
            <a:spLocks noGrp="1"/>
          </p:cNvSpPr>
          <p:nvPr>
            <p:ph sz="half" idx="1"/>
          </p:nvPr>
        </p:nvSpPr>
        <p:spPr>
          <a:xfrm>
            <a:off x="838200" y="2806252"/>
            <a:ext cx="5181600" cy="3370710"/>
          </a:xfrm>
        </p:spPr>
        <p:txBody>
          <a:bodyPr/>
          <a:lstStyle>
            <a:lvl1pPr>
              <a:defRPr>
                <a:solidFill>
                  <a:schemeClr val="tx1">
                    <a:lumMod val="65000"/>
                    <a:lumOff val="35000"/>
                  </a:schemeClr>
                </a:solidFill>
                <a:latin typeface="Segoe"/>
                <a:cs typeface="Segoe"/>
              </a:defRPr>
            </a:lvl1pPr>
            <a:lvl2pPr>
              <a:defRPr>
                <a:solidFill>
                  <a:schemeClr val="tx1">
                    <a:lumMod val="65000"/>
                    <a:lumOff val="35000"/>
                  </a:schemeClr>
                </a:solidFill>
                <a:latin typeface="Segoe"/>
                <a:cs typeface="Segoe"/>
              </a:defRPr>
            </a:lvl2pPr>
            <a:lvl3pPr>
              <a:defRPr>
                <a:solidFill>
                  <a:schemeClr val="tx1">
                    <a:lumMod val="65000"/>
                    <a:lumOff val="35000"/>
                  </a:schemeClr>
                </a:solidFill>
                <a:latin typeface="Segoe"/>
                <a:cs typeface="Segoe"/>
              </a:defRPr>
            </a:lvl3pPr>
            <a:lvl4pPr>
              <a:defRPr>
                <a:solidFill>
                  <a:schemeClr val="tx1">
                    <a:lumMod val="65000"/>
                    <a:lumOff val="35000"/>
                  </a:schemeClr>
                </a:solidFill>
                <a:latin typeface="Segoe"/>
                <a:cs typeface="Segoe"/>
              </a:defRPr>
            </a:lvl4pPr>
            <a:lvl5pPr>
              <a:defRPr>
                <a:solidFill>
                  <a:schemeClr val="tx1">
                    <a:lumMod val="65000"/>
                    <a:lumOff val="35000"/>
                  </a:schemeClr>
                </a:solidFill>
                <a:latin typeface="Segoe"/>
                <a:cs typeface="Sego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841773"/>
            <a:ext cx="5181600" cy="3335189"/>
          </a:xfrm>
        </p:spPr>
        <p:txBody>
          <a:bodyPr/>
          <a:lstStyle>
            <a:lvl1pPr>
              <a:defRPr>
                <a:solidFill>
                  <a:schemeClr val="tx1">
                    <a:lumMod val="65000"/>
                    <a:lumOff val="35000"/>
                  </a:schemeClr>
                </a:solidFill>
                <a:latin typeface="Segoe"/>
                <a:cs typeface="Segoe"/>
              </a:defRPr>
            </a:lvl1pPr>
            <a:lvl2pPr>
              <a:defRPr>
                <a:solidFill>
                  <a:schemeClr val="tx1">
                    <a:lumMod val="65000"/>
                    <a:lumOff val="35000"/>
                  </a:schemeClr>
                </a:solidFill>
                <a:latin typeface="Segoe"/>
                <a:cs typeface="Segoe"/>
              </a:defRPr>
            </a:lvl2pPr>
            <a:lvl3pPr>
              <a:defRPr>
                <a:solidFill>
                  <a:schemeClr val="tx1">
                    <a:lumMod val="65000"/>
                    <a:lumOff val="35000"/>
                  </a:schemeClr>
                </a:solidFill>
                <a:latin typeface="Segoe"/>
                <a:cs typeface="Segoe"/>
              </a:defRPr>
            </a:lvl3pPr>
            <a:lvl4pPr>
              <a:defRPr>
                <a:solidFill>
                  <a:schemeClr val="tx1">
                    <a:lumMod val="65000"/>
                    <a:lumOff val="35000"/>
                  </a:schemeClr>
                </a:solidFill>
                <a:latin typeface="Segoe"/>
                <a:cs typeface="Segoe"/>
              </a:defRPr>
            </a:lvl4pPr>
            <a:lvl5pPr>
              <a:defRPr>
                <a:solidFill>
                  <a:schemeClr val="tx1">
                    <a:lumMod val="65000"/>
                    <a:lumOff val="35000"/>
                  </a:schemeClr>
                </a:solidFill>
                <a:latin typeface="Segoe"/>
                <a:cs typeface="Sego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6108212" y="337460"/>
            <a:ext cx="6083788" cy="369332"/>
          </a:xfrm>
          <a:prstGeom prst="rect">
            <a:avLst/>
          </a:prstGeom>
          <a:solidFill>
            <a:schemeClr val="accent3"/>
          </a:solidFill>
        </p:spPr>
        <p:txBody>
          <a:bodyPr wrap="square" rtlCol="0">
            <a:spAutoFit/>
          </a:bodyPr>
          <a:lstStyle/>
          <a:p>
            <a:endParaRPr lang="en-US" b="1" i="0">
              <a:solidFill>
                <a:schemeClr val="bg1"/>
              </a:solidFill>
              <a:latin typeface="Segoe"/>
              <a:cs typeface="Segoe"/>
            </a:endParaRPr>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5" name="Subtitle 2"/>
          <p:cNvSpPr>
            <a:spLocks noGrp="1"/>
          </p:cNvSpPr>
          <p:nvPr>
            <p:ph type="subTitle" idx="10" hasCustomPrompt="1"/>
          </p:nvPr>
        </p:nvSpPr>
        <p:spPr>
          <a:xfrm>
            <a:off x="6129537" y="352365"/>
            <a:ext cx="6062463" cy="366959"/>
          </a:xfrm>
        </p:spPr>
        <p:txBody>
          <a:bodyPr>
            <a:noAutofit/>
          </a:bodyPr>
          <a:lstStyle>
            <a:lvl1pPr marL="0" indent="0" algn="l">
              <a:buNone/>
              <a:defRPr sz="2000" b="1" i="0" cap="all">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3" name="Picture 12">
            <a:extLst>
              <a:ext uri="{FF2B5EF4-FFF2-40B4-BE49-F238E27FC236}">
                <a16:creationId xmlns:a16="http://schemas.microsoft.com/office/drawing/2014/main" id="{D1BFCCBF-2E7B-4C54-B079-37525BF703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116704130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p:spTree>
      <p:nvGrpSpPr>
        <p:cNvPr id="1" name=""/>
        <p:cNvGrpSpPr/>
        <p:nvPr/>
      </p:nvGrpSpPr>
      <p:grpSpPr>
        <a:xfrm>
          <a:off x="0" y="0"/>
          <a:ext cx="0" cy="0"/>
        </a:xfrm>
      </p:grpSpPr>
      <p:sp>
        <p:nvSpPr>
          <p:cNvPr id="2" name="Title 1"/>
          <p:cNvSpPr>
            <a:spLocks noGrp="1"/>
          </p:cNvSpPr>
          <p:nvPr>
            <p:ph type="title"/>
          </p:nvPr>
        </p:nvSpPr>
        <p:spPr>
          <a:xfrm>
            <a:off x="838200" y="1420887"/>
            <a:ext cx="10515600" cy="944723"/>
          </a:xfrm>
        </p:spPr>
        <p:txBody>
          <a:bodyPr>
            <a:normAutofit/>
          </a:bodyPr>
          <a:lstStyle>
            <a:lvl1pPr>
              <a:defRPr sz="4000" b="1" i="0">
                <a:solidFill>
                  <a:schemeClr val="accent3"/>
                </a:solidFill>
                <a:latin typeface="Segoe"/>
                <a:cs typeface="Segoe"/>
              </a:defRPr>
            </a:lvl1pPr>
          </a:lstStyle>
          <a:p>
            <a:r>
              <a:rPr lang="en-US"/>
              <a:t>Click to edit Master title style</a:t>
            </a:r>
          </a:p>
        </p:txBody>
      </p:sp>
      <p:sp>
        <p:nvSpPr>
          <p:cNvPr id="3" name="Content Placeholder 2"/>
          <p:cNvSpPr>
            <a:spLocks noGrp="1"/>
          </p:cNvSpPr>
          <p:nvPr>
            <p:ph sz="half" idx="1"/>
          </p:nvPr>
        </p:nvSpPr>
        <p:spPr>
          <a:xfrm>
            <a:off x="838200" y="2806252"/>
            <a:ext cx="5181600" cy="3370710"/>
          </a:xfrm>
        </p:spPr>
        <p:txBody>
          <a:bodyPr/>
          <a:lstStyle>
            <a:lvl1pPr>
              <a:defRPr>
                <a:solidFill>
                  <a:schemeClr val="tx1">
                    <a:lumMod val="65000"/>
                    <a:lumOff val="35000"/>
                  </a:schemeClr>
                </a:solidFill>
                <a:latin typeface="Segoe"/>
                <a:cs typeface="Segoe"/>
              </a:defRPr>
            </a:lvl1pPr>
            <a:lvl2pPr>
              <a:defRPr>
                <a:solidFill>
                  <a:schemeClr val="tx1">
                    <a:lumMod val="65000"/>
                    <a:lumOff val="35000"/>
                  </a:schemeClr>
                </a:solidFill>
                <a:latin typeface="Segoe"/>
                <a:cs typeface="Segoe"/>
              </a:defRPr>
            </a:lvl2pPr>
            <a:lvl3pPr>
              <a:defRPr>
                <a:solidFill>
                  <a:schemeClr val="tx1">
                    <a:lumMod val="65000"/>
                    <a:lumOff val="35000"/>
                  </a:schemeClr>
                </a:solidFill>
                <a:latin typeface="Segoe"/>
                <a:cs typeface="Segoe"/>
              </a:defRPr>
            </a:lvl3pPr>
            <a:lvl4pPr>
              <a:defRPr>
                <a:solidFill>
                  <a:schemeClr val="tx1">
                    <a:lumMod val="65000"/>
                    <a:lumOff val="35000"/>
                  </a:schemeClr>
                </a:solidFill>
                <a:latin typeface="Segoe"/>
                <a:cs typeface="Segoe"/>
              </a:defRPr>
            </a:lvl4pPr>
            <a:lvl5pPr>
              <a:defRPr>
                <a:solidFill>
                  <a:schemeClr val="tx1">
                    <a:lumMod val="65000"/>
                    <a:lumOff val="35000"/>
                  </a:schemeClr>
                </a:solidFill>
                <a:latin typeface="Segoe"/>
                <a:cs typeface="Sego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841773"/>
            <a:ext cx="5181600" cy="3335189"/>
          </a:xfrm>
        </p:spPr>
        <p:txBody>
          <a:bodyPr/>
          <a:lstStyle>
            <a:lvl1pPr>
              <a:defRPr>
                <a:solidFill>
                  <a:schemeClr val="tx1">
                    <a:lumMod val="65000"/>
                    <a:lumOff val="35000"/>
                  </a:schemeClr>
                </a:solidFill>
                <a:latin typeface="Segoe"/>
                <a:cs typeface="Segoe"/>
              </a:defRPr>
            </a:lvl1pPr>
            <a:lvl2pPr>
              <a:defRPr>
                <a:solidFill>
                  <a:schemeClr val="tx1">
                    <a:lumMod val="65000"/>
                    <a:lumOff val="35000"/>
                  </a:schemeClr>
                </a:solidFill>
                <a:latin typeface="Segoe"/>
                <a:cs typeface="Segoe"/>
              </a:defRPr>
            </a:lvl2pPr>
            <a:lvl3pPr>
              <a:defRPr>
                <a:solidFill>
                  <a:schemeClr val="tx1">
                    <a:lumMod val="65000"/>
                    <a:lumOff val="35000"/>
                  </a:schemeClr>
                </a:solidFill>
                <a:latin typeface="Segoe"/>
                <a:cs typeface="Segoe"/>
              </a:defRPr>
            </a:lvl3pPr>
            <a:lvl4pPr>
              <a:defRPr>
                <a:solidFill>
                  <a:schemeClr val="tx1">
                    <a:lumMod val="65000"/>
                    <a:lumOff val="35000"/>
                  </a:schemeClr>
                </a:solidFill>
                <a:latin typeface="Segoe"/>
                <a:cs typeface="Segoe"/>
              </a:defRPr>
            </a:lvl4pPr>
            <a:lvl5pPr>
              <a:defRPr>
                <a:solidFill>
                  <a:schemeClr val="tx1">
                    <a:lumMod val="65000"/>
                    <a:lumOff val="35000"/>
                  </a:schemeClr>
                </a:solidFill>
                <a:latin typeface="Segoe"/>
                <a:cs typeface="Sego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3" name="Picture 12">
            <a:extLst>
              <a:ext uri="{FF2B5EF4-FFF2-40B4-BE49-F238E27FC236}">
                <a16:creationId xmlns:a16="http://schemas.microsoft.com/office/drawing/2014/main" id="{D1BFCCBF-2E7B-4C54-B079-37525BF703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261964136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Only">
    <p:spTree>
      <p:nvGrpSpPr>
        <p:cNvPr id="1" name=""/>
        <p:cNvGrpSpPr/>
        <p:nvPr/>
      </p:nvGrpSpPr>
      <p:grpSpPr>
        <a:xfrm>
          <a:off x="0" y="0"/>
          <a:ext cx="0" cy="0"/>
        </a:xfrm>
      </p:grpSpPr>
      <p:sp>
        <p:nvSpPr>
          <p:cNvPr id="2" name="Title 1"/>
          <p:cNvSpPr>
            <a:spLocks noGrp="1"/>
          </p:cNvSpPr>
          <p:nvPr>
            <p:ph type="title" hasCustomPrompt="1"/>
          </p:nvPr>
        </p:nvSpPr>
        <p:spPr>
          <a:xfrm>
            <a:off x="1264510" y="1234396"/>
            <a:ext cx="10515600" cy="722708"/>
          </a:xfrm>
        </p:spPr>
        <p:txBody>
          <a:bodyPr>
            <a:normAutofit/>
          </a:bodyPr>
          <a:lstStyle>
            <a:lvl1pPr>
              <a:defRPr sz="2400" b="1" i="0">
                <a:solidFill>
                  <a:schemeClr val="accent2"/>
                </a:solidFill>
                <a:latin typeface="Segoe"/>
                <a:cs typeface="Segoe"/>
              </a:defRPr>
            </a:lvl1pPr>
          </a:lstStyle>
          <a:p>
            <a:r>
              <a:rPr lang="en-US"/>
              <a:t>CLICK TO EDIT MASTER TITLE STYLE</a:t>
            </a:r>
          </a:p>
        </p:txBody>
      </p:sp>
      <p:sp>
        <p:nvSpPr>
          <p:cNvPr id="5" name="Chart Placeholder 4"/>
          <p:cNvSpPr>
            <a:spLocks noGrp="1"/>
          </p:cNvSpPr>
          <p:nvPr>
            <p:ph type="chart" sz="quarter" idx="10"/>
          </p:nvPr>
        </p:nvSpPr>
        <p:spPr>
          <a:xfrm>
            <a:off x="1260734" y="1998427"/>
            <a:ext cx="9583738" cy="3906837"/>
          </a:xfrm>
        </p:spPr>
        <p:txBody>
          <a:bodyPr/>
          <a:lstStyle/>
          <a:p>
            <a:endParaRPr lang="en-US"/>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6108212" y="337460"/>
            <a:ext cx="6083788" cy="369332"/>
          </a:xfrm>
          <a:prstGeom prst="rect">
            <a:avLst/>
          </a:prstGeom>
          <a:solidFill>
            <a:schemeClr val="accent3"/>
          </a:solidFill>
        </p:spPr>
        <p:txBody>
          <a:bodyPr wrap="square" rtlCol="0">
            <a:spAutoFit/>
          </a:bodyPr>
          <a:lstStyle/>
          <a:p>
            <a:endParaRPr lang="en-US" b="1" i="0">
              <a:solidFill>
                <a:schemeClr val="bg1"/>
              </a:solidFill>
              <a:latin typeface="Segoe"/>
              <a:cs typeface="Segoe"/>
            </a:endParaRPr>
          </a:p>
        </p:txBody>
      </p:sp>
      <p:pic>
        <p:nvPicPr>
          <p:cNvPr id="10" name="Picture 9"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1"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2" name="Subtitle 2"/>
          <p:cNvSpPr>
            <a:spLocks noGrp="1"/>
          </p:cNvSpPr>
          <p:nvPr>
            <p:ph type="subTitle" idx="11" hasCustomPrompt="1"/>
          </p:nvPr>
        </p:nvSpPr>
        <p:spPr>
          <a:xfrm>
            <a:off x="6129537" y="352365"/>
            <a:ext cx="6062463" cy="366959"/>
          </a:xfrm>
        </p:spPr>
        <p:txBody>
          <a:bodyPr>
            <a:noAutofit/>
          </a:bodyPr>
          <a:lstStyle>
            <a:lvl1pPr marL="0" indent="0" algn="l">
              <a:buNone/>
              <a:defRPr sz="2000" b="1" i="0" cap="all">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3" name="Picture 12">
            <a:extLst>
              <a:ext uri="{FF2B5EF4-FFF2-40B4-BE49-F238E27FC236}">
                <a16:creationId xmlns:a16="http://schemas.microsoft.com/office/drawing/2014/main" id="{A718824C-707F-414C-9461-7697E70785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359746551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Only">
    <p:spTree>
      <p:nvGrpSpPr>
        <p:cNvPr id="1" name=""/>
        <p:cNvGrpSpPr/>
        <p:nvPr/>
      </p:nvGrpSpPr>
      <p:grpSpPr>
        <a:xfrm>
          <a:off x="0" y="0"/>
          <a:ext cx="0" cy="0"/>
        </a:xfrm>
      </p:grpSpPr>
      <p:sp>
        <p:nvSpPr>
          <p:cNvPr id="2" name="Title 1"/>
          <p:cNvSpPr>
            <a:spLocks noGrp="1"/>
          </p:cNvSpPr>
          <p:nvPr>
            <p:ph type="title" hasCustomPrompt="1"/>
          </p:nvPr>
        </p:nvSpPr>
        <p:spPr>
          <a:xfrm>
            <a:off x="1264510" y="1234396"/>
            <a:ext cx="10515600" cy="722708"/>
          </a:xfrm>
        </p:spPr>
        <p:txBody>
          <a:bodyPr>
            <a:normAutofit/>
          </a:bodyPr>
          <a:lstStyle>
            <a:lvl1pPr>
              <a:defRPr sz="2400" b="1" i="0">
                <a:solidFill>
                  <a:schemeClr val="accent2"/>
                </a:solidFill>
                <a:latin typeface="Segoe"/>
                <a:cs typeface="Segoe"/>
              </a:defRPr>
            </a:lvl1pPr>
          </a:lstStyle>
          <a:p>
            <a:r>
              <a:rPr lang="en-US"/>
              <a:t>CLICK TO EDIT MASTER TITLE STYLE</a:t>
            </a:r>
          </a:p>
        </p:txBody>
      </p:sp>
      <p:sp>
        <p:nvSpPr>
          <p:cNvPr id="5" name="Chart Placeholder 4"/>
          <p:cNvSpPr>
            <a:spLocks noGrp="1"/>
          </p:cNvSpPr>
          <p:nvPr>
            <p:ph type="chart" sz="quarter" idx="10"/>
          </p:nvPr>
        </p:nvSpPr>
        <p:spPr>
          <a:xfrm>
            <a:off x="1260734" y="1998427"/>
            <a:ext cx="9583738" cy="3906837"/>
          </a:xfrm>
        </p:spPr>
        <p:txBody>
          <a:bodyPr/>
          <a:lstStyle/>
          <a:p>
            <a:endParaRPr lang="en-US"/>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1"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3" name="Picture 12">
            <a:extLst>
              <a:ext uri="{FF2B5EF4-FFF2-40B4-BE49-F238E27FC236}">
                <a16:creationId xmlns:a16="http://schemas.microsoft.com/office/drawing/2014/main" id="{A718824C-707F-414C-9461-7697E70785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371044481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ntent with Caption">
    <p:spTree>
      <p:nvGrpSpPr>
        <p:cNvPr id="1" name=""/>
        <p:cNvGrpSpPr/>
        <p:nvPr/>
      </p:nvGrpSpPr>
      <p:grpSpPr>
        <a:xfrm>
          <a:off x="0" y="0"/>
          <a:ext cx="0" cy="0"/>
        </a:xfrm>
      </p:grpSpPr>
      <p:sp>
        <p:nvSpPr>
          <p:cNvPr id="2" name="Title 1"/>
          <p:cNvSpPr>
            <a:spLocks noGrp="1"/>
          </p:cNvSpPr>
          <p:nvPr>
            <p:ph type="title"/>
          </p:nvPr>
        </p:nvSpPr>
        <p:spPr>
          <a:xfrm>
            <a:off x="875313" y="1327492"/>
            <a:ext cx="3932237" cy="1088015"/>
          </a:xfrm>
        </p:spPr>
        <p:txBody>
          <a:bodyPr anchor="t">
            <a:normAutofit/>
          </a:bodyPr>
          <a:lstStyle>
            <a:lvl1pPr>
              <a:defRPr sz="3600" b="1" i="0">
                <a:solidFill>
                  <a:schemeClr val="accent2"/>
                </a:solidFill>
                <a:latin typeface="Segoe"/>
                <a:cs typeface="Segoe"/>
              </a:defRPr>
            </a:lvl1pPr>
          </a:lstStyle>
          <a:p>
            <a:r>
              <a:rPr lang="en-US"/>
              <a:t>Click to edit Master title style</a:t>
            </a:r>
          </a:p>
        </p:txBody>
      </p:sp>
      <p:sp>
        <p:nvSpPr>
          <p:cNvPr id="3" name="Content Placeholder 2"/>
          <p:cNvSpPr>
            <a:spLocks noGrp="1"/>
          </p:cNvSpPr>
          <p:nvPr>
            <p:ph idx="1"/>
          </p:nvPr>
        </p:nvSpPr>
        <p:spPr>
          <a:xfrm>
            <a:off x="5183188" y="1314320"/>
            <a:ext cx="6172200" cy="4546730"/>
          </a:xfrm>
        </p:spPr>
        <p:txBody>
          <a:bodyPr>
            <a:normAutofit/>
          </a:bodyPr>
          <a:lstStyle>
            <a:lvl1pPr>
              <a:defRPr sz="2400">
                <a:solidFill>
                  <a:schemeClr val="tx1">
                    <a:lumMod val="65000"/>
                    <a:lumOff val="35000"/>
                  </a:schemeClr>
                </a:solidFill>
                <a:latin typeface="Segoe"/>
                <a:cs typeface="Segoe"/>
              </a:defRPr>
            </a:lvl1pPr>
            <a:lvl2pPr>
              <a:defRPr sz="2000">
                <a:solidFill>
                  <a:schemeClr val="tx1">
                    <a:lumMod val="65000"/>
                    <a:lumOff val="35000"/>
                  </a:schemeClr>
                </a:solidFill>
                <a:latin typeface="Segoe"/>
                <a:cs typeface="Segoe"/>
              </a:defRPr>
            </a:lvl2pPr>
            <a:lvl3pPr>
              <a:defRPr sz="1800">
                <a:solidFill>
                  <a:schemeClr val="tx1">
                    <a:lumMod val="65000"/>
                    <a:lumOff val="35000"/>
                  </a:schemeClr>
                </a:solidFill>
                <a:latin typeface="Segoe"/>
                <a:cs typeface="Segoe"/>
              </a:defRPr>
            </a:lvl3pPr>
            <a:lvl4pPr>
              <a:defRPr sz="1600">
                <a:solidFill>
                  <a:schemeClr val="tx1">
                    <a:lumMod val="65000"/>
                    <a:lumOff val="35000"/>
                  </a:schemeClr>
                </a:solidFill>
                <a:latin typeface="Segoe"/>
                <a:cs typeface="Segoe"/>
              </a:defRPr>
            </a:lvl4pPr>
            <a:lvl5pPr>
              <a:defRPr sz="1600">
                <a:solidFill>
                  <a:schemeClr val="tx1">
                    <a:lumMod val="65000"/>
                    <a:lumOff val="35000"/>
                  </a:schemeClr>
                </a:solidFill>
                <a:latin typeface="Segoe"/>
                <a:cs typeface="Segoe"/>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0381" y="2655282"/>
            <a:ext cx="3901644" cy="3213705"/>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6108212" y="337460"/>
            <a:ext cx="6083788" cy="369332"/>
          </a:xfrm>
          <a:prstGeom prst="rect">
            <a:avLst/>
          </a:prstGeom>
          <a:solidFill>
            <a:schemeClr val="accent3"/>
          </a:solidFill>
        </p:spPr>
        <p:txBody>
          <a:bodyPr wrap="square" rtlCol="0">
            <a:spAutoFit/>
          </a:bodyPr>
          <a:lstStyle/>
          <a:p>
            <a:endParaRPr lang="en-US" b="1" i="0">
              <a:solidFill>
                <a:schemeClr val="bg1"/>
              </a:solidFill>
              <a:latin typeface="Segoe"/>
              <a:cs typeface="Segoe"/>
            </a:endParaRPr>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3" name="Subtitle 2"/>
          <p:cNvSpPr>
            <a:spLocks noGrp="1"/>
          </p:cNvSpPr>
          <p:nvPr>
            <p:ph type="subTitle" idx="10" hasCustomPrompt="1"/>
          </p:nvPr>
        </p:nvSpPr>
        <p:spPr>
          <a:xfrm>
            <a:off x="6129537" y="352365"/>
            <a:ext cx="6062463" cy="366959"/>
          </a:xfrm>
        </p:spPr>
        <p:txBody>
          <a:bodyPr>
            <a:noAutofit/>
          </a:bodyPr>
          <a:lstStyle>
            <a:lvl1pPr marL="0" indent="0" algn="l">
              <a:buNone/>
              <a:defRPr sz="2000" b="1" i="0" cap="none">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4" name="Picture 13">
            <a:extLst>
              <a:ext uri="{FF2B5EF4-FFF2-40B4-BE49-F238E27FC236}">
                <a16:creationId xmlns:a16="http://schemas.microsoft.com/office/drawing/2014/main" id="{A31C1D66-BD34-4C6E-8747-BD438EAE9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282053857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84695" y="6394833"/>
            <a:ext cx="2844800" cy="365125"/>
          </a:xfrm>
          <a:prstGeom prst="rect">
            <a:avLst/>
          </a:prstGeom>
        </p:spPr>
        <p:txBody>
          <a:bodyPr vert="horz" lIns="91440" tIns="45720" rIns="91440" bIns="45720" rtlCol="0" anchor="ctr"/>
          <a:lstStyle>
            <a:lvl1pPr algn="l">
              <a:defRPr sz="1200" b="1" i="0">
                <a:solidFill>
                  <a:schemeClr val="tx1">
                    <a:tint val="75000"/>
                  </a:schemeClr>
                </a:solidFill>
                <a:latin typeface="Segoe"/>
                <a:cs typeface="Segoe"/>
              </a:defRPr>
            </a:lvl1pPr>
          </a:lstStyle>
          <a:p>
            <a:fld id="{2062FEF5-9C0C-7644-AFB8-36CEBEB72585}" type="slidenum">
              <a:rPr lang="en-US" smtClean="0"/>
              <a:t>‹#›</a:t>
            </a:fld>
            <a:endParaRPr lang="en-US"/>
          </a:p>
        </p:txBody>
      </p:sp>
    </p:spTree>
    <p:extLst>
      <p:ext uri="{BB962C8B-B14F-4D97-AF65-F5344CB8AC3E}">
        <p14:creationId val="134372411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52" r:id="rId5"/>
    <p:sldLayoutId id="2147483658" r:id="rId6"/>
    <p:sldLayoutId id="2147483654" r:id="rId7"/>
    <p:sldLayoutId id="2147483659" r:id="rId8"/>
    <p:sldLayoutId id="2147483656" r:id="rId9"/>
    <p:sldLayoutId id="2147483660" r:id="rId10"/>
    <p:sldLayoutId id="214748366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5.xml" /><Relationship Id="rId3" Type="http://schemas.openxmlformats.org/officeDocument/2006/relationships/image" Target="../media/image6.jpeg" /><Relationship Id="rId4" Type="http://schemas.openxmlformats.org/officeDocument/2006/relationships/image" Target="../media/image7.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6.xml" /><Relationship Id="rId3" Type="http://schemas.openxmlformats.org/officeDocument/2006/relationships/image" Target="../media/image8.png" /><Relationship Id="rId4" Type="http://schemas.openxmlformats.org/officeDocument/2006/relationships/image" Target="../media/image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7.xml" /><Relationship Id="rId3" Type="http://schemas.openxmlformats.org/officeDocument/2006/relationships/image" Target="../media/image10.jpeg" /><Relationship Id="rId4" Type="http://schemas.openxmlformats.org/officeDocument/2006/relationships/image" Target="../media/image11.jpeg" /><Relationship Id="rId5" Type="http://schemas.openxmlformats.org/officeDocument/2006/relationships/image" Target="../media/image1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8.xml" /><Relationship Id="rId3" Type="http://schemas.openxmlformats.org/officeDocument/2006/relationships/image" Target="../media/image13.jpeg" /><Relationship Id="rId4" Type="http://schemas.openxmlformats.org/officeDocument/2006/relationships/image" Target="../media/image14.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9.xml" /><Relationship Id="rId3" Type="http://schemas.openxmlformats.org/officeDocument/2006/relationships/image" Target="../media/image15.jpeg" /><Relationship Id="rId4" Type="http://schemas.openxmlformats.org/officeDocument/2006/relationships/image" Target="../media/image16.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0.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1.xml" /><Relationship Id="rId3" Type="http://schemas.openxmlformats.org/officeDocument/2006/relationships/image" Target="../media/image17.jpeg" /><Relationship Id="rId4" Type="http://schemas.openxmlformats.org/officeDocument/2006/relationships/image" Target="../media/image18.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4.xml" /><Relationship Id="rId3" Type="http://schemas.openxmlformats.org/officeDocument/2006/relationships/image" Target="../media/image19.gif" /><Relationship Id="rId4" Type="http://schemas.openxmlformats.org/officeDocument/2006/relationships/image" Target="../media/image20.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5.xml" /><Relationship Id="rId3" Type="http://schemas.openxmlformats.org/officeDocument/2006/relationships/image" Target="../media/image21.jpeg" /><Relationship Id="rId4" Type="http://schemas.openxmlformats.org/officeDocument/2006/relationships/image" Target="../media/image22.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7.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8.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9.xml" /><Relationship Id="rId3" Type="http://schemas.openxmlformats.org/officeDocument/2006/relationships/image" Target="../media/image23.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0.xml" /><Relationship Id="rId3" Type="http://schemas.openxmlformats.org/officeDocument/2006/relationships/image" Target="../media/image24.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1.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2.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hyperlink" Target="https://www.sciencedirect.com/journal/kidney-international-supplements/vol/3/issue/1"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4.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5.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noSelect="1" noMove="1" noResize="1" noTextEdit="1"/>
          </p:cNvSpPr>
          <p:nvPr>
            <p:ph type="ctrTitle"/>
          </p:nvPr>
        </p:nvSpPr>
        <p:spPr>
          <a:xfrm>
            <a:off x="1997826" y="1617570"/>
            <a:ext cx="9708621" cy="1806416"/>
          </a:xfrm>
        </p:spPr>
        <p:txBody>
          <a:bodyPr>
            <a:normAutofit fontScale="90000"/>
          </a:bodyPr>
          <a:lstStyle/>
          <a:p>
            <a:r>
              <a:rPr lang="en-US" sz="3900" b="0"/>
              <a:t>Long-Term Management of Patients on Dialysis</a:t>
            </a:r>
            <a:br>
              <a:rPr lang="en-US" sz="4000"/>
            </a:br>
            <a:r>
              <a:rPr lang="en-US" sz="3900"/>
              <a:t>Management of Traditional Cardiovascular Risk Factors in Patients on Hemodialysis </a:t>
            </a:r>
            <a:endParaRPr lang="en-US" sz="3900"/>
          </a:p>
        </p:txBody>
      </p:sp>
      <p:sp>
        <p:nvSpPr>
          <p:cNvPr id="3" name="Subtitle 2"/>
          <p:cNvSpPr>
            <a:spLocks noGrp="1" noSelect="1" noMove="1" noResize="1" noTextEdit="1"/>
          </p:cNvSpPr>
          <p:nvPr>
            <p:ph type="subTitle" idx="1"/>
          </p:nvPr>
        </p:nvSpPr>
        <p:spPr>
          <a:xfrm>
            <a:off x="1997826" y="3444289"/>
            <a:ext cx="9129083" cy="921426"/>
          </a:xfrm>
        </p:spPr>
        <p:txBody>
          <a:bodyPr>
            <a:noAutofit/>
          </a:bodyPr>
          <a:lstStyle/>
          <a:p>
            <a:r>
              <a:rPr lang="en-US" sz="3000" b="1"/>
              <a:t>Peter N. Van Buren, MD, MS</a:t>
            </a:r>
          </a:p>
          <a:p>
            <a:r>
              <a:rPr lang="en-US" sz="3000"/>
              <a:t>University of Texas Southwestern Medical Center</a:t>
            </a:r>
          </a:p>
          <a:p>
            <a:endParaRPr lang="en-US" sz="3000"/>
          </a:p>
        </p:txBody>
      </p:sp>
      <p:sp>
        <p:nvSpPr>
          <p:cNvPr id="4" name="TextBox 3">
            <a:extLst>
              <a:ext uri="{FF2B5EF4-FFF2-40B4-BE49-F238E27FC236}">
                <a16:creationId xmlns:a16="http://schemas.microsoft.com/office/drawing/2014/main" id="{B9CE7777-85E6-4F55-BE2E-3EB6CD727506}"/>
              </a:ext>
            </a:extLst>
          </p:cNvPr>
          <p:cNvSpPr txBox="1">
            <a:spLocks noSelect="1" noMove="1" noResize="1" noTextEdit="1"/>
          </p:cNvSpPr>
          <p:nvPr/>
        </p:nvSpPr>
        <p:spPr>
          <a:xfrm>
            <a:off x="1528757" y="700090"/>
            <a:ext cx="9291637" cy="707886"/>
          </a:xfrm>
          <a:prstGeom prst="rect">
            <a:avLst/>
          </a:prstGeom>
          <a:noFill/>
        </p:spPr>
        <p:txBody>
          <a:bodyPr wrap="square" rtlCol="0">
            <a:spAutoFit/>
          </a:bodyPr>
          <a:lstStyle/>
          <a:p>
            <a:r>
              <a:rPr lang="en-US" sz="4000">
                <a:solidFill>
                  <a:schemeClr val="bg1"/>
                </a:solidFill>
                <a:latin typeface="Gotham Black" pitchFamily="50" charset="0"/>
              </a:rPr>
              <a:t>Dialysis Core Curriculum 2021</a:t>
            </a:r>
          </a:p>
        </p:txBody>
      </p:sp>
    </p:spTree>
    <p:extLst>
      <p:ext uri="{BB962C8B-B14F-4D97-AF65-F5344CB8AC3E}">
        <p14:creationId val="221192604"/>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F1E7A481-6B30-4A31-8D49-82A24A3C5B6F}"/>
              </a:ext>
            </a:extLst>
          </p:cNvPr>
          <p:cNvSpPr>
            <a:spLocks noGrp="1" noSelect="1" noMove="1" noResize="1" noTextEdit="1"/>
          </p:cNvSpPr>
          <p:nvPr>
            <p:ph type="title"/>
          </p:nvPr>
        </p:nvSpPr>
        <p:spPr>
          <a:xfrm>
            <a:off x="612383" y="698592"/>
            <a:ext cx="8223273" cy="1078992"/>
          </a:xfrm>
        </p:spPr>
        <p:txBody>
          <a:bodyPr>
            <a:noAutofit/>
          </a:bodyPr>
          <a:lstStyle/>
          <a:p>
            <a:r>
              <a:rPr lang="en-US" sz="3500">
                <a:solidFill>
                  <a:schemeClr val="accent3"/>
                </a:solidFill>
                <a:cs typeface="Arial" panose="020b0604020202020204" pitchFamily="34" charset="0"/>
              </a:rPr>
              <a:t>Most Recent Published Guidelines for BP Management Are from 2005 </a:t>
            </a:r>
          </a:p>
        </p:txBody>
      </p:sp>
      <p:sp>
        <p:nvSpPr>
          <p:cNvPr id="3" name="Content Placeholder 2">
            <a:extLst>
              <a:ext uri="{FF2B5EF4-FFF2-40B4-BE49-F238E27FC236}">
                <a16:creationId xmlns:a16="http://schemas.microsoft.com/office/drawing/2014/main" id="{7BBA7777-BC05-41C8-9EF4-94FFC86DAF16}"/>
              </a:ext>
            </a:extLst>
          </p:cNvPr>
          <p:cNvSpPr>
            <a:spLocks noGrp="1" noSelect="1" noMove="1" noResize="1" noTextEdit="1"/>
          </p:cNvSpPr>
          <p:nvPr>
            <p:ph sz="half" idx="4294967295"/>
          </p:nvPr>
        </p:nvSpPr>
        <p:spPr>
          <a:xfrm>
            <a:off x="614628" y="1759747"/>
            <a:ext cx="10964990" cy="4315167"/>
          </a:xfrm>
        </p:spPr>
        <p:txBody>
          <a:bodyPr>
            <a:noAutofit/>
          </a:bodyPr>
          <a:lstStyle/>
          <a:p>
            <a:pPr>
              <a:spcBef>
                <a:spcPct val="0"/>
              </a:spcBef>
            </a:pPr>
            <a:r>
              <a:rPr lang="en-US" sz="2400">
                <a:solidFill>
                  <a:schemeClr val="tx1">
                    <a:lumMod val="65000"/>
                    <a:lumOff val="35000"/>
                  </a:schemeClr>
                </a:solidFill>
                <a:latin typeface="Arial" panose="020b0604020202020204" pitchFamily="34" charset="0"/>
                <a:cs typeface="Arial" panose="020b0604020202020204" pitchFamily="34" charset="0"/>
              </a:rPr>
              <a:t>KDOQI Guidelines</a:t>
            </a:r>
          </a:p>
          <a:p>
            <a:pPr marL="796925" lvl="1" indent="-339725">
              <a:spcBef>
                <a:spcPct val="0"/>
              </a:spcBef>
              <a:buFont typeface="Courier New" panose="02070309020205020404" pitchFamily="49" charset="0"/>
              <a:buChar char="o"/>
            </a:pPr>
            <a:r>
              <a:rPr lang="en-US">
                <a:solidFill>
                  <a:schemeClr val="tx1">
                    <a:lumMod val="65000"/>
                    <a:lumOff val="35000"/>
                  </a:schemeClr>
                </a:solidFill>
                <a:latin typeface="Arial" panose="020b0604020202020204" pitchFamily="34" charset="0"/>
                <a:cs typeface="Arial" panose="020b0604020202020204" pitchFamily="34" charset="0"/>
              </a:rPr>
              <a:t>Predialysis and post-dialysis BP goals should be &lt;140/90 and &lt;130/80 mmHg, respectively. (C)</a:t>
            </a:r>
          </a:p>
          <a:p>
            <a:pPr marL="796925" lvl="1" indent="-339725">
              <a:spcBef>
                <a:spcPct val="0"/>
              </a:spcBef>
              <a:buFont typeface="Courier New" panose="02070309020205020404" pitchFamily="49" charset="0"/>
              <a:buChar char="o"/>
            </a:pPr>
            <a:r>
              <a:rPr lang="en-US">
                <a:solidFill>
                  <a:schemeClr val="tx1">
                    <a:lumMod val="65000"/>
                    <a:lumOff val="35000"/>
                  </a:schemeClr>
                </a:solidFill>
                <a:latin typeface="Arial" panose="020b0604020202020204" pitchFamily="34" charset="0"/>
                <a:cs typeface="Arial" panose="020b0604020202020204" pitchFamily="34" charset="0"/>
              </a:rPr>
              <a:t>Management of BP by adjustment of dry weight:</a:t>
            </a:r>
          </a:p>
          <a:p>
            <a:pPr lvl="2">
              <a:spcBef>
                <a:spcPct val="0"/>
              </a:spcBef>
            </a:pPr>
            <a:r>
              <a:rPr lang="en-US" sz="2400">
                <a:solidFill>
                  <a:schemeClr val="tx1">
                    <a:lumMod val="65000"/>
                    <a:lumOff val="35000"/>
                  </a:schemeClr>
                </a:solidFill>
                <a:latin typeface="Arial" panose="020b0604020202020204" pitchFamily="34" charset="0"/>
                <a:cs typeface="Arial" panose="020b0604020202020204" pitchFamily="34" charset="0"/>
              </a:rPr>
              <a:t>Management of hypertension in dialysis patients requires attention to both management of fluid status and adjustment of antihypertensive medications. (B)</a:t>
            </a:r>
          </a:p>
          <a:p>
            <a:pPr lvl="2">
              <a:spcBef>
                <a:spcPct val="0"/>
              </a:spcBef>
            </a:pPr>
            <a:r>
              <a:rPr lang="en-US" sz="2400">
                <a:solidFill>
                  <a:schemeClr val="tx1">
                    <a:lumMod val="65000"/>
                    <a:lumOff val="35000"/>
                  </a:schemeClr>
                </a:solidFill>
                <a:latin typeface="Arial" panose="020b0604020202020204" pitchFamily="34" charset="0"/>
                <a:cs typeface="Arial" panose="020b0604020202020204" pitchFamily="34" charset="0"/>
              </a:rPr>
              <a:t>Excessive fluid accumulation should be managed with:</a:t>
            </a:r>
          </a:p>
          <a:p>
            <a:pPr marL="1711325" lvl="3" indent="-339725">
              <a:spcBef>
                <a:spcPct val="0"/>
              </a:spcBef>
              <a:buFont typeface="Courier New" panose="02070309020205020404" pitchFamily="49" charset="0"/>
              <a:buChar char="o"/>
            </a:pPr>
            <a:r>
              <a:rPr lang="en-US" sz="2400">
                <a:solidFill>
                  <a:schemeClr val="tx1">
                    <a:lumMod val="65000"/>
                    <a:lumOff val="35000"/>
                  </a:schemeClr>
                </a:solidFill>
                <a:latin typeface="Arial" panose="020b0604020202020204" pitchFamily="34" charset="0"/>
                <a:cs typeface="Arial" panose="020b0604020202020204" pitchFamily="34" charset="0"/>
              </a:rPr>
              <a:t>Education and regular counseling by dieticians</a:t>
            </a:r>
          </a:p>
          <a:p>
            <a:pPr marL="1711325" lvl="3" indent="-339725">
              <a:spcBef>
                <a:spcPct val="0"/>
              </a:spcBef>
              <a:buFont typeface="Courier New" panose="02070309020205020404" pitchFamily="49" charset="0"/>
              <a:buChar char="o"/>
            </a:pPr>
            <a:r>
              <a:rPr lang="en-US" sz="2400">
                <a:solidFill>
                  <a:schemeClr val="tx1">
                    <a:lumMod val="65000"/>
                    <a:lumOff val="35000"/>
                  </a:schemeClr>
                </a:solidFill>
                <a:latin typeface="Arial" panose="020b0604020202020204" pitchFamily="34" charset="0"/>
                <a:cs typeface="Arial" panose="020b0604020202020204" pitchFamily="34" charset="0"/>
              </a:rPr>
              <a:t>Low sodium intake (2-3 g/day) and drugs that reduce salt appetite</a:t>
            </a:r>
          </a:p>
          <a:p>
            <a:pPr marL="1711325" lvl="3" indent="-339725">
              <a:spcBef>
                <a:spcPct val="0"/>
              </a:spcBef>
              <a:buFont typeface="Courier New" panose="02070309020205020404" pitchFamily="49" charset="0"/>
              <a:buChar char="o"/>
            </a:pPr>
            <a:r>
              <a:rPr lang="en-US" sz="2400">
                <a:solidFill>
                  <a:schemeClr val="tx1">
                    <a:lumMod val="65000"/>
                    <a:lumOff val="35000"/>
                  </a:schemeClr>
                </a:solidFill>
                <a:latin typeface="Arial" panose="020b0604020202020204" pitchFamily="34" charset="0"/>
                <a:cs typeface="Arial" panose="020b0604020202020204" pitchFamily="34" charset="0"/>
              </a:rPr>
              <a:t>Increase ultrafiltration</a:t>
            </a:r>
          </a:p>
          <a:p>
            <a:pPr marL="1711325" lvl="3" indent="-339725">
              <a:spcBef>
                <a:spcPct val="0"/>
              </a:spcBef>
              <a:buFont typeface="Courier New" panose="02070309020205020404" pitchFamily="49" charset="0"/>
              <a:buChar char="o"/>
            </a:pPr>
            <a:r>
              <a:rPr lang="en-US" sz="2400">
                <a:solidFill>
                  <a:schemeClr val="tx1">
                    <a:lumMod val="65000"/>
                    <a:lumOff val="35000"/>
                  </a:schemeClr>
                </a:solidFill>
                <a:latin typeface="Arial" panose="020b0604020202020204" pitchFamily="34" charset="0"/>
                <a:cs typeface="Arial" panose="020b0604020202020204" pitchFamily="34" charset="0"/>
              </a:rPr>
              <a:t>Longer dialysis / more than three treatments per week</a:t>
            </a: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4" name="Rectangle 3"/>
          <p:cNvSpPr>
            <a:spLocks noSelect="1" noMove="1" noResize="1" noTextEdit="1"/>
          </p:cNvSpPr>
          <p:nvPr/>
        </p:nvSpPr>
        <p:spPr>
          <a:xfrm>
            <a:off x="7931889" y="5809098"/>
            <a:ext cx="4261712" cy="323165"/>
          </a:xfrm>
          <a:prstGeom prst="rect">
            <a:avLst/>
          </a:prstGeom>
        </p:spPr>
        <p:txBody>
          <a:bodyPr wrap="square">
            <a:spAutoFit/>
          </a:bodyPr>
          <a:lstStyle/>
          <a:p>
            <a:pPr algn="r"/>
            <a:r>
              <a:rPr lang="en-US" sz="1500" i="1">
                <a:latin typeface="Arial" panose="020b0604020202020204" pitchFamily="34" charset="0"/>
                <a:cs typeface="Arial" panose="020b0604020202020204" pitchFamily="34" charset="0"/>
              </a:rPr>
              <a:t>Am J Kidney Dis 45(4 Suppl 3):S1-153, 2005</a:t>
            </a:r>
          </a:p>
        </p:txBody>
      </p:sp>
    </p:spTree>
    <p:extLst>
      <p:ext uri="{BB962C8B-B14F-4D97-AF65-F5344CB8AC3E}">
        <p14:creationId val="224029147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7BBA7777-BC05-41C8-9EF4-94FFC86DAF16}"/>
              </a:ext>
            </a:extLst>
          </p:cNvPr>
          <p:cNvSpPr>
            <a:spLocks noGrp="1" noSelect="1" noMove="1" noResize="1" noTextEdit="1"/>
          </p:cNvSpPr>
          <p:nvPr>
            <p:ph sz="half" idx="4294967295"/>
          </p:nvPr>
        </p:nvSpPr>
        <p:spPr>
          <a:xfrm>
            <a:off x="611426" y="1764776"/>
            <a:ext cx="10968192" cy="4153718"/>
          </a:xfrm>
        </p:spPr>
        <p:txBody>
          <a:bodyPr>
            <a:noAutofit/>
          </a:bodyPr>
          <a:lstStyle/>
          <a:p>
            <a:pPr marL="796925" lvl="1" indent="-339725">
              <a:spcBef>
                <a:spcPct val="0"/>
              </a:spcBef>
              <a:buFont typeface="Courier New" panose="02070309020205020404" pitchFamily="49" charset="0"/>
              <a:buChar char="o"/>
            </a:pPr>
            <a:r>
              <a:rPr lang="en-US">
                <a:solidFill>
                  <a:schemeClr val="tx1">
                    <a:lumMod val="65000"/>
                    <a:lumOff val="35000"/>
                  </a:schemeClr>
                </a:solidFill>
                <a:latin typeface="Arial" panose="020b0604020202020204" pitchFamily="34" charset="0"/>
                <a:cs typeface="Arial" panose="020b0604020202020204" pitchFamily="34" charset="0"/>
              </a:rPr>
              <a:t>Management of hypertension with drugs in dialysis patients:</a:t>
            </a:r>
          </a:p>
          <a:p>
            <a:pPr lvl="2">
              <a:spcBef>
                <a:spcPct val="0"/>
              </a:spcBef>
            </a:pPr>
            <a:r>
              <a:rPr lang="en-US" sz="2400">
                <a:solidFill>
                  <a:schemeClr val="tx1">
                    <a:lumMod val="65000"/>
                    <a:lumOff val="35000"/>
                  </a:schemeClr>
                </a:solidFill>
                <a:latin typeface="Arial" panose="020b0604020202020204" pitchFamily="34" charset="0"/>
                <a:cs typeface="Arial" panose="020b0604020202020204" pitchFamily="34" charset="0"/>
              </a:rPr>
              <a:t>Drugs that inhibit the renin-angiotensin system, such as ACE inhibitors or angiotensin II-receptor blockers, should be preferred because they cause greater regression of LVH, reduce sympathetic nerve activity, reduce pulse wave velocity, may improve endothelial function, and may reduce oxidative stress. (C)</a:t>
            </a:r>
          </a:p>
          <a:p>
            <a:pPr lvl="2">
              <a:spcBef>
                <a:spcPct val="0"/>
              </a:spcBef>
            </a:pPr>
            <a:r>
              <a:rPr lang="en-US" sz="2400">
                <a:solidFill>
                  <a:schemeClr val="tx1">
                    <a:lumMod val="65000"/>
                    <a:lumOff val="35000"/>
                  </a:schemeClr>
                </a:solidFill>
                <a:latin typeface="Arial" panose="020b0604020202020204" pitchFamily="34" charset="0"/>
                <a:cs typeface="Arial" panose="020b0604020202020204" pitchFamily="34" charset="0"/>
              </a:rPr>
              <a:t>Antihypertensive drugs should be given preferentially at night, because it may reduce the nocturnal surge of BP and minimize intradialytic hypotension, which may occur when drugs are taken the morning before a dialysis session. (C)</a:t>
            </a:r>
          </a:p>
          <a:p>
            <a:pPr lvl="2">
              <a:spcBef>
                <a:spcPct val="0"/>
              </a:spcBef>
            </a:pPr>
            <a:r>
              <a:rPr lang="en-US" sz="2400">
                <a:solidFill>
                  <a:schemeClr val="tx1">
                    <a:lumMod val="65000"/>
                    <a:lumOff val="35000"/>
                  </a:schemeClr>
                </a:solidFill>
                <a:latin typeface="Arial" panose="020b0604020202020204" pitchFamily="34" charset="0"/>
                <a:cs typeface="Arial" panose="020b0604020202020204" pitchFamily="34" charset="0"/>
              </a:rPr>
              <a:t>In patients with difficult-to-control hypertension, the dialyzability of antihypertensive medications should be considered.</a:t>
            </a: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7" name="Rectangle 6">
            <a:extLst>
              <a:ext uri="{FF2B5EF4-FFF2-40B4-BE49-F238E27FC236}">
                <a16:creationId xmlns:a16="http://schemas.microsoft.com/office/drawing/2014/main" id="{CE178C88-6C0D-42E8-8249-180EBE824B60}"/>
              </a:ext>
            </a:extLst>
          </p:cNvPr>
          <p:cNvSpPr>
            <a:spLocks noSelect="1" noMove="1" noResize="1" noTextEdit="1"/>
          </p:cNvSpPr>
          <p:nvPr/>
        </p:nvSpPr>
        <p:spPr>
          <a:xfrm>
            <a:off x="7793666" y="5806695"/>
            <a:ext cx="4399935" cy="323165"/>
          </a:xfrm>
          <a:prstGeom prst="rect">
            <a:avLst/>
          </a:prstGeom>
        </p:spPr>
        <p:txBody>
          <a:bodyPr wrap="square">
            <a:spAutoFit/>
          </a:bodyPr>
          <a:lstStyle/>
          <a:p>
            <a:pPr algn="r"/>
            <a:r>
              <a:rPr lang="en-US" sz="1500" i="1">
                <a:latin typeface="Arial" panose="020b0604020202020204" pitchFamily="34" charset="0"/>
                <a:cs typeface="Arial" panose="020b0604020202020204" pitchFamily="34" charset="0"/>
              </a:rPr>
              <a:t>Am J Kidney Dis 45(4 Suppl 3):S1-153, 2005</a:t>
            </a:r>
          </a:p>
        </p:txBody>
      </p:sp>
      <p:sp>
        <p:nvSpPr>
          <p:cNvPr id="8" name="Title 1">
            <a:extLst>
              <a:ext uri="{FF2B5EF4-FFF2-40B4-BE49-F238E27FC236}">
                <a16:creationId xmlns:a16="http://schemas.microsoft.com/office/drawing/2014/main" id="{40C48020-11DE-45F0-8E72-C16E5A37CDF9}"/>
              </a:ext>
            </a:extLst>
          </p:cNvPr>
          <p:cNvSpPr>
            <a:spLocks noGrp="1" noSelect="1" noMove="1" noResize="1" noTextEdit="1"/>
          </p:cNvSpPr>
          <p:nvPr>
            <p:ph type="title"/>
          </p:nvPr>
        </p:nvSpPr>
        <p:spPr>
          <a:xfrm>
            <a:off x="612382" y="698592"/>
            <a:ext cx="8197321" cy="1078992"/>
          </a:xfrm>
        </p:spPr>
        <p:txBody>
          <a:bodyPr>
            <a:noAutofit/>
          </a:bodyPr>
          <a:lstStyle/>
          <a:p>
            <a:r>
              <a:rPr lang="en-US" sz="3500">
                <a:solidFill>
                  <a:schemeClr val="accent3"/>
                </a:solidFill>
                <a:cs typeface="Arial" panose="020b0604020202020204" pitchFamily="34" charset="0"/>
              </a:rPr>
              <a:t>Most Recent Published Guidelines for BP Management Are from 2005</a:t>
            </a:r>
            <a:r>
              <a:rPr lang="en-US" sz="3500" b="0">
                <a:solidFill>
                  <a:schemeClr val="accent3"/>
                </a:solidFill>
                <a:cs typeface="Arial" panose="020b0604020202020204" pitchFamily="34" charset="0"/>
              </a:rPr>
              <a:t> (cont.)</a:t>
            </a:r>
          </a:p>
        </p:txBody>
      </p:sp>
    </p:spTree>
    <p:extLst>
      <p:ext uri="{BB962C8B-B14F-4D97-AF65-F5344CB8AC3E}">
        <p14:creationId val="244163165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2130607-C614-4745-AB11-DD8E3C97C47C}"/>
              </a:ext>
            </a:extLst>
          </p:cNvPr>
          <p:cNvSpPr>
            <a:spLocks noGrp="1" noSelect="1" noMove="1" noResize="1" noTextEdit="1"/>
          </p:cNvSpPr>
          <p:nvPr>
            <p:ph type="title"/>
          </p:nvPr>
        </p:nvSpPr>
        <p:spPr>
          <a:xfrm>
            <a:off x="618059" y="702393"/>
            <a:ext cx="10342028" cy="1082404"/>
          </a:xfrm>
        </p:spPr>
        <p:txBody>
          <a:bodyPr>
            <a:noAutofit/>
          </a:bodyPr>
          <a:lstStyle/>
          <a:p>
            <a:r>
              <a:rPr lang="en-US" sz="3500">
                <a:cs typeface="Arial" panose="020b0604020202020204" pitchFamily="34" charset="0"/>
              </a:rPr>
              <a:t>Learning Objectives: </a:t>
            </a:r>
            <a:br>
              <a:rPr lang="en-US" sz="3500">
                <a:cs typeface="Arial" panose="020b0604020202020204" pitchFamily="34" charset="0"/>
              </a:rPr>
            </a:br>
            <a:r>
              <a:rPr lang="en-US" sz="3500">
                <a:cs typeface="Arial" panose="020b0604020202020204" pitchFamily="34" charset="0"/>
              </a:rPr>
              <a:t>Hypertension and ECV Overload</a:t>
            </a:r>
          </a:p>
        </p:txBody>
      </p:sp>
      <p:sp>
        <p:nvSpPr>
          <p:cNvPr id="3"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1"/>
          </p:nvPr>
        </p:nvSpPr>
        <p:spPr>
          <a:xfrm>
            <a:off x="618059" y="1762058"/>
            <a:ext cx="10955882" cy="4221912"/>
          </a:xfrm>
        </p:spPr>
        <p:txBody>
          <a:bodyPr>
            <a:noAutofit/>
          </a:bodyPr>
          <a:lstStyle/>
          <a:p>
            <a:r>
              <a:rPr lang="en-US">
                <a:latin typeface="Arial" panose="020b0604020202020204" pitchFamily="34" charset="0"/>
                <a:cs typeface="Arial" panose="020b0604020202020204" pitchFamily="34" charset="0"/>
              </a:rPr>
              <a:t>Identify the epidemiologic associations between BP measured at different points in the dialysis cycle and cardiovascular morbidity and mortality in HD patients</a:t>
            </a:r>
          </a:p>
          <a:p>
            <a:r>
              <a:rPr lang="en-US">
                <a:latin typeface="Arial" panose="020b0604020202020204" pitchFamily="34" charset="0"/>
                <a:cs typeface="Arial" panose="020b0604020202020204" pitchFamily="34" charset="0"/>
              </a:rPr>
              <a:t>Describe the impact of ECV overload on hypertension in HD patients</a:t>
            </a:r>
          </a:p>
          <a:p>
            <a:r>
              <a:rPr lang="en-US">
                <a:latin typeface="Arial" panose="020b0604020202020204" pitchFamily="34" charset="0"/>
                <a:cs typeface="Arial" panose="020b0604020202020204" pitchFamily="34" charset="0"/>
              </a:rPr>
              <a:t>Indicate the associated harm of intradialytic hypotension and excessive ultrafiltration rates</a:t>
            </a:r>
          </a:p>
          <a:p>
            <a:r>
              <a:rPr lang="en-US">
                <a:latin typeface="Arial" panose="020b0604020202020204" pitchFamily="34" charset="0"/>
                <a:cs typeface="Arial" panose="020b0604020202020204" pitchFamily="34" charset="0"/>
              </a:rPr>
              <a:t>Identify ongoing uncertainty for specific antihypertensive therapy in HD patients</a:t>
            </a:r>
          </a:p>
          <a:p>
            <a:endParaRPr lang="en-US" sz="1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81FC590-6694-4F26-985D-93A9B0B6E647}"/>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88009107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F1E7A481-6B30-4A31-8D49-82A24A3C5B6F}"/>
              </a:ext>
            </a:extLst>
          </p:cNvPr>
          <p:cNvSpPr>
            <a:spLocks noGrp="1" noSelect="1" noMove="1" noResize="1" noTextEdit="1"/>
          </p:cNvSpPr>
          <p:nvPr>
            <p:ph type="title"/>
          </p:nvPr>
        </p:nvSpPr>
        <p:spPr>
          <a:xfrm>
            <a:off x="621722" y="705000"/>
            <a:ext cx="11570278" cy="1078992"/>
          </a:xfrm>
        </p:spPr>
        <p:txBody>
          <a:bodyPr>
            <a:noAutofit/>
          </a:bodyPr>
          <a:lstStyle/>
          <a:p>
            <a:r>
              <a:rPr lang="en-US" sz="3500">
                <a:cs typeface="Arial" panose="020b0604020202020204" pitchFamily="34" charset="0"/>
              </a:rPr>
              <a:t>Hypertension Is Nearly Universal in HD Patients</a:t>
            </a:r>
          </a:p>
        </p:txBody>
      </p:sp>
      <p:sp>
        <p:nvSpPr>
          <p:cNvPr id="3" name="Content Placeholder 2">
            <a:extLst>
              <a:ext uri="{FF2B5EF4-FFF2-40B4-BE49-F238E27FC236}">
                <a16:creationId xmlns:a16="http://schemas.microsoft.com/office/drawing/2014/main" id="{7BBA7777-BC05-41C8-9EF4-94FFC86DAF16}"/>
              </a:ext>
            </a:extLst>
          </p:cNvPr>
          <p:cNvSpPr>
            <a:spLocks noGrp="1" noSelect="1" noMove="1" noResize="1" noTextEdit="1"/>
          </p:cNvSpPr>
          <p:nvPr>
            <p:ph sz="half" idx="1"/>
          </p:nvPr>
        </p:nvSpPr>
        <p:spPr>
          <a:xfrm>
            <a:off x="621723" y="1611705"/>
            <a:ext cx="5474277" cy="1178245"/>
          </a:xfrm>
        </p:spPr>
        <p:txBody>
          <a:bodyPr>
            <a:normAutofit/>
          </a:bodyPr>
          <a:lstStyle/>
          <a:p>
            <a:pPr marL="0" indent="0">
              <a:spcBef>
                <a:spcPct val="0"/>
              </a:spcBef>
              <a:buNone/>
            </a:pPr>
            <a:r>
              <a:rPr lang="en-US" sz="1800">
                <a:latin typeface="Arial" panose="020b0604020202020204" pitchFamily="34" charset="0"/>
                <a:cs typeface="Arial" panose="020b0604020202020204" pitchFamily="34" charset="0"/>
              </a:rPr>
              <a:t>BP and the prevalence of hypertension increase with age in the general population, but hypertension is present in more than 80% of HD patients regardless of age.</a:t>
            </a:r>
          </a:p>
          <a:p>
            <a:pPr>
              <a:spcBef>
                <a:spcPct val="0"/>
              </a:spcBef>
            </a:pPr>
            <a:endParaRPr lang="en-US" sz="1800">
              <a:latin typeface="Arial" panose="020b0604020202020204" pitchFamily="34" charset="0"/>
              <a:cs typeface="Arial" panose="020b0604020202020204" pitchFamily="34" charset="0"/>
            </a:endParaRPr>
          </a:p>
          <a:p>
            <a:pPr marL="0" indent="0">
              <a:spcBef>
                <a:spcPct val="0"/>
              </a:spcBef>
              <a:buNone/>
            </a:pPr>
            <a:endParaRPr lang="en-US" sz="1800">
              <a:latin typeface="Arial" panose="020b0604020202020204" pitchFamily="34" charset="0"/>
              <a:cs typeface="Arial" panose="020b0604020202020204" pitchFamily="34" charset="0"/>
            </a:endParaRPr>
          </a:p>
          <a:p>
            <a:pPr marL="0" indent="0">
              <a:spcBef>
                <a:spcPct val="0"/>
              </a:spcBef>
              <a:buNone/>
            </a:pPr>
            <a:endParaRPr lang="en-US" sz="1800">
              <a:latin typeface="Arial" panose="020b0604020202020204" pitchFamily="34" charset="0"/>
              <a:cs typeface="Arial" panose="020b0604020202020204" pitchFamily="34" charset="0"/>
            </a:endParaRPr>
          </a:p>
          <a:p>
            <a:pPr marL="0" indent="0">
              <a:spcBef>
                <a:spcPct val="0"/>
              </a:spcBef>
              <a:buNone/>
            </a:pPr>
            <a:endParaRPr lang="en-US" sz="180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1403D1DB-2E9C-47D5-B21B-2C158BBEB41D}"/>
              </a:ext>
            </a:extLst>
          </p:cNvPr>
          <p:cNvSpPr>
            <a:spLocks noGrp="1" noSelect="1" noMove="1" noResize="1" noTextEdit="1"/>
          </p:cNvSpPr>
          <p:nvPr>
            <p:ph type="subTitle" idx="10"/>
          </p:nvPr>
        </p:nvSpPr>
        <p:spPr/>
        <p:txBody>
          <a:bodyPr/>
          <a:lstStyle/>
          <a:p>
            <a:r>
              <a:rPr lang="en-US"/>
              <a:t>hypertension</a:t>
            </a: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pic>
        <p:nvPicPr>
          <p:cNvPr id="8" name="Picture 7"/>
          <p:cNvPicPr>
            <a:picLocks noSelect="1" noChangeAspect="1" noMove="1" noResize="1"/>
          </p:cNvPicPr>
          <p:nvPr/>
        </p:nvPicPr>
        <p:blipFill>
          <a:blip r:embed="rId3">
            <a:extLst>
              <a:ext uri="{28A0092B-C50C-407E-A947-70E740481C1C}">
                <a14:useLocalDpi xmlns:a14="http://schemas.microsoft.com/office/drawing/2010/main" val="0"/>
              </a:ext>
            </a:extLst>
          </a:blip>
          <a:srcRect l="8751" t="17709" r="20675" b="13429"/>
          <a:stretch>
            <a:fillRect/>
          </a:stretch>
        </p:blipFill>
        <p:spPr>
          <a:xfrm>
            <a:off x="932810" y="2799641"/>
            <a:ext cx="4839179" cy="2926080"/>
          </a:xfrm>
          <a:prstGeom prst="rect">
            <a:avLst/>
          </a:prstGeom>
        </p:spPr>
      </p:pic>
      <p:pic>
        <p:nvPicPr>
          <p:cNvPr id="9" name="Picture 8"/>
          <p:cNvPicPr>
            <a:picLocks noSelect="1" noChangeAspect="1" noMove="1" noResize="1"/>
          </p:cNvPicPr>
          <p:nvPr/>
        </p:nvPicPr>
        <p:blipFill>
          <a:blip r:embed="rId4">
            <a:extLst>
              <a:ext uri="{28A0092B-C50C-407E-A947-70E740481C1C}">
                <a14:useLocalDpi xmlns:a14="http://schemas.microsoft.com/office/drawing/2010/main" val="0"/>
              </a:ext>
            </a:extLst>
          </a:blip>
          <a:srcRect l="20796" t="28741" r="20631" b="18931"/>
          <a:stretch>
            <a:fillRect/>
          </a:stretch>
        </p:blipFill>
        <p:spPr>
          <a:xfrm>
            <a:off x="6491381" y="3156264"/>
            <a:ext cx="4696701" cy="2377440"/>
          </a:xfrm>
          <a:prstGeom prst="rect">
            <a:avLst/>
          </a:prstGeom>
        </p:spPr>
      </p:pic>
      <p:sp>
        <p:nvSpPr>
          <p:cNvPr id="10" name="Rectangle 9"/>
          <p:cNvSpPr>
            <a:spLocks noSelect="1" noMove="1" noResize="1" noTextEdit="1"/>
          </p:cNvSpPr>
          <p:nvPr/>
        </p:nvSpPr>
        <p:spPr>
          <a:xfrm>
            <a:off x="1432177" y="5815379"/>
            <a:ext cx="4532690" cy="323165"/>
          </a:xfrm>
          <a:prstGeom prst="rect">
            <a:avLst/>
          </a:prstGeom>
        </p:spPr>
        <p:txBody>
          <a:bodyPr wrap="square">
            <a:spAutoFit/>
          </a:bodyPr>
          <a:lstStyle/>
          <a:p>
            <a:r>
              <a:rPr lang="en-US" sz="1500" i="1">
                <a:latin typeface="Arial" panose="020b0604020202020204" pitchFamily="34" charset="0"/>
                <a:cs typeface="Arial" panose="020b0604020202020204" pitchFamily="34" charset="0"/>
              </a:rPr>
              <a:t>Modified from Am J Med 115(4):291-297, 2003</a:t>
            </a:r>
          </a:p>
        </p:txBody>
      </p:sp>
      <p:sp>
        <p:nvSpPr>
          <p:cNvPr id="12" name="Rectangle 11"/>
          <p:cNvSpPr>
            <a:spLocks noSelect="1" noMove="1" noResize="1" noTextEdit="1"/>
          </p:cNvSpPr>
          <p:nvPr/>
        </p:nvSpPr>
        <p:spPr>
          <a:xfrm>
            <a:off x="7528939" y="5439408"/>
            <a:ext cx="3138984" cy="307777"/>
          </a:xfrm>
          <a:prstGeom prst="rect">
            <a:avLst/>
          </a:prstGeom>
        </p:spPr>
        <p:txBody>
          <a:bodyPr wrap="square">
            <a:spAutoFit/>
          </a:bodyPr>
          <a:lstStyle/>
          <a:p>
            <a:pPr algn="ctr"/>
            <a:r>
              <a:rPr lang="en-US" sz="1400" b="1">
                <a:solidFill>
                  <a:schemeClr val="tx1">
                    <a:lumMod val="65000"/>
                    <a:lumOff val="35000"/>
                  </a:schemeClr>
                </a:solidFill>
                <a:latin typeface="Arial" panose="020b0604020202020204" pitchFamily="34" charset="0"/>
                <a:cs typeface="Arial" panose="020b0604020202020204" pitchFamily="34" charset="0"/>
              </a:rPr>
              <a:t>Time During Dialysis (Hours</a:t>
            </a:r>
            <a:r>
              <a:rPr lang="en-US" sz="1400">
                <a:solidFill>
                  <a:schemeClr val="tx1">
                    <a:lumMod val="65000"/>
                    <a:lumOff val="35000"/>
                  </a:schemeClr>
                </a:solidFill>
                <a:latin typeface="Arial" panose="020b0604020202020204" pitchFamily="34" charset="0"/>
                <a:cs typeface="Arial" panose="020b0604020202020204" pitchFamily="34" charset="0"/>
              </a:rPr>
              <a:t>)</a:t>
            </a:r>
          </a:p>
        </p:txBody>
      </p:sp>
      <p:sp>
        <p:nvSpPr>
          <p:cNvPr id="13" name="Content Placeholder 2">
            <a:extLst>
              <a:ext uri="{FF2B5EF4-FFF2-40B4-BE49-F238E27FC236}">
                <a16:creationId xmlns:a16="http://schemas.microsoft.com/office/drawing/2014/main" id="{D6DFAA35-B8DA-45AE-9C43-3F8A2029F49F}"/>
              </a:ext>
            </a:extLst>
          </p:cNvPr>
          <p:cNvSpPr txBox="1">
            <a:spLocks noSelect="1" noMove="1" noResize="1" noTextEdit="1"/>
          </p:cNvSpPr>
          <p:nvPr/>
        </p:nvSpPr>
        <p:spPr>
          <a:xfrm>
            <a:off x="6420013" y="1613077"/>
            <a:ext cx="5162536" cy="15652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Segoe"/>
                <a:ea typeface="+mn-ea"/>
                <a:cs typeface="Sego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Segoe"/>
                <a:ea typeface="+mn-ea"/>
                <a:cs typeface="Segoe"/>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Segoe"/>
                <a:ea typeface="+mn-ea"/>
                <a:cs typeface="Segoe"/>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Segoe"/>
                <a:ea typeface="+mn-ea"/>
                <a:cs typeface="Segoe"/>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Segoe"/>
                <a:ea typeface="+mn-ea"/>
                <a:cs typeface="Sego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1800">
                <a:latin typeface="Arial" panose="020b0604020202020204" pitchFamily="34" charset="0"/>
                <a:cs typeface="Arial" panose="020b0604020202020204" pitchFamily="34" charset="0"/>
              </a:rPr>
              <a:t>BP constantly changes both during and between dialysis treatments due to changes in intravascular and extracellular volume, changes in osmolality, and changes in the balance of circulating vasoconstrictors and vasodilators during these intervals.</a:t>
            </a:r>
          </a:p>
        </p:txBody>
      </p:sp>
      <p:sp>
        <p:nvSpPr>
          <p:cNvPr id="14" name="Rectangle 13">
            <a:extLst>
              <a:ext uri="{FF2B5EF4-FFF2-40B4-BE49-F238E27FC236}">
                <a16:creationId xmlns:a16="http://schemas.microsoft.com/office/drawing/2014/main" id="{8BBDC40E-9096-4BC9-ADA9-86FE275861F9}"/>
              </a:ext>
            </a:extLst>
          </p:cNvPr>
          <p:cNvSpPr>
            <a:spLocks noSelect="1" noMove="1" noResize="1" noTextEdit="1"/>
          </p:cNvSpPr>
          <p:nvPr/>
        </p:nvSpPr>
        <p:spPr>
          <a:xfrm>
            <a:off x="6650873" y="5815378"/>
            <a:ext cx="4812969" cy="323165"/>
          </a:xfrm>
          <a:prstGeom prst="rect">
            <a:avLst/>
          </a:prstGeom>
        </p:spPr>
        <p:txBody>
          <a:bodyPr wrap="square">
            <a:spAutoFit/>
          </a:bodyPr>
          <a:lstStyle/>
          <a:p>
            <a:pPr algn="r"/>
            <a:r>
              <a:rPr lang="en-US" sz="1500" i="1">
                <a:latin typeface="Arial" panose="020b0604020202020204" pitchFamily="34" charset="0"/>
                <a:cs typeface="Arial" panose="020b0604020202020204" pitchFamily="34" charset="0"/>
              </a:rPr>
              <a:t>Modified from Am J Kidney Dis 58(5):794-803, 2011</a:t>
            </a:r>
          </a:p>
        </p:txBody>
      </p:sp>
    </p:spTree>
    <p:extLst>
      <p:ext uri="{BB962C8B-B14F-4D97-AF65-F5344CB8AC3E}">
        <p14:creationId val="473268511"/>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F1E7A481-6B30-4A31-8D49-82A24A3C5B6F}"/>
              </a:ext>
            </a:extLst>
          </p:cNvPr>
          <p:cNvSpPr>
            <a:spLocks noGrp="1" noSelect="1" noMove="1" noResize="1" noTextEdit="1"/>
          </p:cNvSpPr>
          <p:nvPr>
            <p:ph type="title" idx="4294967295"/>
          </p:nvPr>
        </p:nvSpPr>
        <p:spPr>
          <a:xfrm>
            <a:off x="618286" y="706314"/>
            <a:ext cx="11268914" cy="1078992"/>
          </a:xfrm>
        </p:spPr>
        <p:txBody>
          <a:bodyPr>
            <a:noAutofit/>
          </a:bodyPr>
          <a:lstStyle/>
          <a:p>
            <a:r>
              <a:rPr lang="en-US" sz="3000" b="1">
                <a:solidFill>
                  <a:schemeClr val="accent3"/>
                </a:solidFill>
                <a:latin typeface="Segoe"/>
                <a:cs typeface="Arial" panose="020b0604020202020204" pitchFamily="34" charset="0"/>
              </a:rPr>
              <a:t>Interdialytic BP Measurements Are Superior to Intradialytic and Peridialytic Measurements at Predicting Adverse Outcomes</a:t>
            </a:r>
          </a:p>
        </p:txBody>
      </p:sp>
      <p:sp>
        <p:nvSpPr>
          <p:cNvPr id="3" name="Content Placeholder 2">
            <a:extLst>
              <a:ext uri="{FF2B5EF4-FFF2-40B4-BE49-F238E27FC236}">
                <a16:creationId xmlns:a16="http://schemas.microsoft.com/office/drawing/2014/main" id="{7BBA7777-BC05-41C8-9EF4-94FFC86DAF16}"/>
              </a:ext>
            </a:extLst>
          </p:cNvPr>
          <p:cNvSpPr>
            <a:spLocks noGrp="1" noSelect="1" noMove="1" noResize="1" noTextEdit="1"/>
          </p:cNvSpPr>
          <p:nvPr>
            <p:ph sz="half" idx="4294967295"/>
          </p:nvPr>
        </p:nvSpPr>
        <p:spPr>
          <a:xfrm>
            <a:off x="618179" y="1840693"/>
            <a:ext cx="5477821" cy="4263566"/>
          </a:xfrm>
        </p:spPr>
        <p:txBody>
          <a:bodyPr>
            <a:noAutofit/>
          </a:bodyPr>
          <a:lstStyle/>
          <a:p>
            <a:pPr>
              <a:spcBef>
                <a:spcPct val="0"/>
              </a:spcBef>
            </a:pPr>
            <a:r>
              <a:rPr lang="en-US" sz="1800">
                <a:solidFill>
                  <a:schemeClr val="tx1">
                    <a:lumMod val="65000"/>
                    <a:lumOff val="35000"/>
                  </a:schemeClr>
                </a:solidFill>
                <a:latin typeface="Arial" panose="020b0604020202020204" pitchFamily="34" charset="0"/>
                <a:cs typeface="Arial" panose="020b0604020202020204" pitchFamily="34" charset="0"/>
              </a:rPr>
              <a:t>KDOQI guidelines recommend targeting a pre-HD systolic BP &lt;140 mmHg or post-HD systolic BP &lt;130 mmHg based on the relationship between BP and non-fatal cardiovascular outcomes in observational studies.</a:t>
            </a:r>
          </a:p>
          <a:p>
            <a:pPr>
              <a:spcBef>
                <a:spcPct val="0"/>
              </a:spcBef>
            </a:pPr>
            <a:r>
              <a:rPr lang="en-US" sz="1800">
                <a:solidFill>
                  <a:schemeClr val="tx1">
                    <a:lumMod val="65000"/>
                    <a:lumOff val="35000"/>
                  </a:schemeClr>
                </a:solidFill>
                <a:latin typeface="Arial" panose="020b0604020202020204" pitchFamily="34" charset="0"/>
                <a:cs typeface="Arial" panose="020b0604020202020204" pitchFamily="34" charset="0"/>
              </a:rPr>
              <a:t>Many epidemiologic studies show that a U-shaped curve defines the relationship between pre-HD or post-HD systolic BP and mortality. </a:t>
            </a:r>
            <a:r>
              <a:rPr lang="en-US" sz="1800" b="1">
                <a:solidFill>
                  <a:schemeClr val="tx1">
                    <a:lumMod val="65000"/>
                    <a:lumOff val="35000"/>
                  </a:schemeClr>
                </a:solidFill>
                <a:latin typeface="Arial" panose="020b0604020202020204" pitchFamily="34" charset="0"/>
                <a:cs typeface="Arial" panose="020b0604020202020204" pitchFamily="34" charset="0"/>
              </a:rPr>
              <a:t>(Figure 1)</a:t>
            </a:r>
            <a:endParaRPr lang="en-US" sz="1800">
              <a:solidFill>
                <a:schemeClr val="tx1">
                  <a:lumMod val="65000"/>
                  <a:lumOff val="35000"/>
                </a:schemeClr>
              </a:solidFill>
              <a:latin typeface="Arial" panose="020b0604020202020204" pitchFamily="34" charset="0"/>
              <a:cs typeface="Arial" panose="020b0604020202020204" pitchFamily="34" charset="0"/>
            </a:endParaRPr>
          </a:p>
          <a:p>
            <a:pPr>
              <a:spcBef>
                <a:spcPct val="0"/>
              </a:spcBef>
            </a:pPr>
            <a:r>
              <a:rPr lang="en-US" sz="1800">
                <a:solidFill>
                  <a:schemeClr val="tx1">
                    <a:lumMod val="65000"/>
                    <a:lumOff val="35000"/>
                  </a:schemeClr>
                </a:solidFill>
                <a:latin typeface="Arial" panose="020b0604020202020204" pitchFamily="34" charset="0"/>
                <a:cs typeface="Arial" panose="020b0604020202020204" pitchFamily="34" charset="0"/>
              </a:rPr>
              <a:t>However, there is evidence that elevated home or ambulatory BP measurements are more predictive of increased risk of end-organ damage or mortality than peridialytic measurements. </a:t>
            </a:r>
            <a:r>
              <a:rPr lang="en-US" sz="1800" b="1">
                <a:solidFill>
                  <a:schemeClr val="tx1">
                    <a:lumMod val="65000"/>
                    <a:lumOff val="35000"/>
                  </a:schemeClr>
                </a:solidFill>
                <a:latin typeface="Arial" panose="020b0604020202020204" pitchFamily="34" charset="0"/>
                <a:cs typeface="Arial" panose="020b0604020202020204" pitchFamily="34" charset="0"/>
              </a:rPr>
              <a:t>(Figure 2)</a:t>
            </a:r>
            <a:r>
              <a:rPr lang="en-US" sz="1800">
                <a:solidFill>
                  <a:schemeClr val="tx1">
                    <a:lumMod val="65000"/>
                    <a:lumOff val="35000"/>
                  </a:schemeClr>
                </a:solidFill>
                <a:latin typeface="Arial" panose="020b0604020202020204" pitchFamily="34" charset="0"/>
                <a:cs typeface="Arial" panose="020b0604020202020204" pitchFamily="34" charset="0"/>
              </a:rPr>
              <a:t> </a:t>
            </a:r>
          </a:p>
          <a:p>
            <a:pPr>
              <a:spcBef>
                <a:spcPct val="0"/>
              </a:spcBef>
            </a:pPr>
            <a:r>
              <a:rPr lang="en-US" sz="1800">
                <a:solidFill>
                  <a:schemeClr val="tx1">
                    <a:lumMod val="65000"/>
                    <a:lumOff val="35000"/>
                  </a:schemeClr>
                </a:solidFill>
                <a:latin typeface="Arial" panose="020b0604020202020204" pitchFamily="34" charset="0"/>
                <a:cs typeface="Arial" panose="020b0604020202020204" pitchFamily="34" charset="0"/>
              </a:rPr>
              <a:t>There is currently no clinical trial data to support a specific BP target in HD patients. </a:t>
            </a:r>
          </a:p>
          <a:p>
            <a:pPr>
              <a:spcBef>
                <a:spcPct val="0"/>
              </a:spcBef>
            </a:pPr>
            <a:endParaRPr lang="en-US" sz="1800">
              <a:solidFill>
                <a:schemeClr val="tx1">
                  <a:lumMod val="65000"/>
                  <a:lumOff val="35000"/>
                </a:schemeClr>
              </a:solidFill>
              <a:latin typeface="Arial" panose="020b0604020202020204" pitchFamily="34" charset="0"/>
              <a:cs typeface="Arial" panose="020b0604020202020204" pitchFamily="34" charset="0"/>
            </a:endParaRPr>
          </a:p>
          <a:p>
            <a:pPr marL="0" indent="0">
              <a:spcBef>
                <a:spcPct val="0"/>
              </a:spcBef>
              <a:buNone/>
            </a:pPr>
            <a:endParaRPr lang="en-US" sz="180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pic>
        <p:nvPicPr>
          <p:cNvPr id="12" name="Picture 2">
            <a:extLst>
              <a:ext uri="{FF2B5EF4-FFF2-40B4-BE49-F238E27FC236}">
                <a16:creationId xmlns:a16="http://schemas.microsoft.com/office/drawing/2014/main" id="{CA4A1319-60D4-44CC-8C88-71857C190E08}"/>
              </a:ext>
            </a:extLst>
          </p:cNvPr>
          <p:cNvPicPr>
            <a:picLocks noSelect="1" noChangeAspect="1" noMove="1" noResize="1" noChangeArrowheads="1"/>
          </p:cNvPicPr>
          <p:nvPr/>
        </p:nvPicPr>
        <p:blipFill>
          <a:blip r:embed="rId3">
            <a:extLst>
              <a:ext uri="{28A0092B-C50C-407E-A947-70E740481C1C}">
                <a14:useLocalDpi xmlns:a14="http://schemas.microsoft.com/office/drawing/2010/main" val="0"/>
              </a:ext>
            </a:extLst>
          </a:blip>
          <a:srcRect l="50000" t="18972"/>
          <a:stretch>
            <a:fillRect/>
          </a:stretch>
        </p:blipFill>
        <p:spPr bwMode="auto">
          <a:xfrm>
            <a:off x="7273788" y="1595357"/>
            <a:ext cx="3387984" cy="201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9227C9D8-4FB0-4B7D-A50A-D5AAC24EE9EE}"/>
              </a:ext>
            </a:extLst>
          </p:cNvPr>
          <p:cNvSpPr txBox="1">
            <a:spLocks noSelect="1" noMove="1" noResize="1" noTextEdit="1"/>
          </p:cNvSpPr>
          <p:nvPr/>
        </p:nvSpPr>
        <p:spPr>
          <a:xfrm>
            <a:off x="7878723" y="3595578"/>
            <a:ext cx="4311727" cy="276999"/>
          </a:xfrm>
          <a:prstGeom prst="rect">
            <a:avLst/>
          </a:prstGeom>
          <a:noFill/>
        </p:spPr>
        <p:txBody>
          <a:bodyPr wrap="square" rtlCol="0">
            <a:spAutoFit/>
          </a:bodyPr>
          <a:lstStyle/>
          <a:p>
            <a:pPr algn="r"/>
            <a:r>
              <a:rPr lang="en-US" sz="1200" i="1">
                <a:latin typeface="Arial" panose="020b0604020202020204" pitchFamily="34" charset="0"/>
                <a:cs typeface="Arial" panose="020b0604020202020204" pitchFamily="34" charset="0"/>
              </a:rPr>
              <a:t>Modified from J Am Soc Nephrol 28(8):2491-2497, 2017</a:t>
            </a:r>
          </a:p>
        </p:txBody>
      </p:sp>
      <p:sp>
        <p:nvSpPr>
          <p:cNvPr id="14" name="TextBox 13">
            <a:extLst>
              <a:ext uri="{FF2B5EF4-FFF2-40B4-BE49-F238E27FC236}">
                <a16:creationId xmlns:a16="http://schemas.microsoft.com/office/drawing/2014/main" id="{A748D1E4-DA5B-4EC7-97C2-66F6E13C165B}"/>
              </a:ext>
            </a:extLst>
          </p:cNvPr>
          <p:cNvSpPr txBox="1">
            <a:spLocks noSelect="1" noMove="1" noResize="1" noTextEdit="1"/>
          </p:cNvSpPr>
          <p:nvPr/>
        </p:nvSpPr>
        <p:spPr>
          <a:xfrm>
            <a:off x="6693064" y="1617406"/>
            <a:ext cx="636884" cy="307777"/>
          </a:xfrm>
          <a:prstGeom prst="rect">
            <a:avLst/>
          </a:prstGeom>
          <a:noFill/>
        </p:spPr>
        <p:txBody>
          <a:bodyPr wrap="square" rtlCol="0">
            <a:spAutoFit/>
          </a:bodyPr>
          <a:lstStyle/>
          <a:p>
            <a:pPr algn="ctr"/>
            <a:r>
              <a:rPr lang="en-US" sz="1400" b="1">
                <a:solidFill>
                  <a:schemeClr val="tx1">
                    <a:lumMod val="65000"/>
                    <a:lumOff val="35000"/>
                  </a:schemeClr>
                </a:solidFill>
                <a:latin typeface="Arial" panose="020b0604020202020204" pitchFamily="34" charset="0"/>
                <a:cs typeface="Arial" panose="020b0604020202020204" pitchFamily="34" charset="0"/>
              </a:rPr>
              <a:t>Fig 1</a:t>
            </a:r>
          </a:p>
        </p:txBody>
      </p:sp>
      <p:pic>
        <p:nvPicPr>
          <p:cNvPr id="15" name="Picture 14">
            <a:extLst>
              <a:ext uri="{FF2B5EF4-FFF2-40B4-BE49-F238E27FC236}">
                <a16:creationId xmlns:a16="http://schemas.microsoft.com/office/drawing/2014/main" id="{A5C89DBF-D382-418E-8F6F-7147ABB0F247}"/>
              </a:ext>
            </a:extLst>
          </p:cNvPr>
          <p:cNvPicPr>
            <a:picLocks noSelect="1" noChangeAspect="1" noMove="1" noResize="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79328" y="3861313"/>
            <a:ext cx="3182444"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a:extLst>
              <a:ext uri="{FF2B5EF4-FFF2-40B4-BE49-F238E27FC236}">
                <a16:creationId xmlns:a16="http://schemas.microsoft.com/office/drawing/2014/main" id="{3D640964-4D7C-403E-844F-B21ACA4D5F2C}"/>
              </a:ext>
            </a:extLst>
          </p:cNvPr>
          <p:cNvSpPr txBox="1">
            <a:spLocks noSelect="1" noMove="1" noResize="1" noTextEdit="1"/>
          </p:cNvSpPr>
          <p:nvPr/>
        </p:nvSpPr>
        <p:spPr>
          <a:xfrm>
            <a:off x="7687337" y="5857917"/>
            <a:ext cx="4503113" cy="276999"/>
          </a:xfrm>
          <a:prstGeom prst="rect">
            <a:avLst/>
          </a:prstGeom>
          <a:noFill/>
        </p:spPr>
        <p:txBody>
          <a:bodyPr wrap="square" rtlCol="0">
            <a:spAutoFit/>
          </a:bodyPr>
          <a:lstStyle/>
          <a:p>
            <a:pPr algn="r"/>
            <a:r>
              <a:rPr lang="en-US" sz="1200" i="1">
                <a:latin typeface="Arial" panose="020b0604020202020204" pitchFamily="34" charset="0"/>
                <a:cs typeface="Arial" panose="020b0604020202020204" pitchFamily="34" charset="0"/>
              </a:rPr>
              <a:t>Modified from Clin J Am Soc Nephrol 2(6):1228-1234, 2007</a:t>
            </a:r>
          </a:p>
        </p:txBody>
      </p:sp>
      <p:sp>
        <p:nvSpPr>
          <p:cNvPr id="17" name="TextBox 16">
            <a:extLst>
              <a:ext uri="{FF2B5EF4-FFF2-40B4-BE49-F238E27FC236}">
                <a16:creationId xmlns:a16="http://schemas.microsoft.com/office/drawing/2014/main" id="{EB511CF5-F7C5-47BE-B6AF-1A3A39709F9A}"/>
              </a:ext>
            </a:extLst>
          </p:cNvPr>
          <p:cNvSpPr txBox="1">
            <a:spLocks noSelect="1" noMove="1" noResize="1" noTextEdit="1"/>
          </p:cNvSpPr>
          <p:nvPr/>
        </p:nvSpPr>
        <p:spPr>
          <a:xfrm>
            <a:off x="6693068" y="3874491"/>
            <a:ext cx="636884" cy="307777"/>
          </a:xfrm>
          <a:prstGeom prst="rect">
            <a:avLst/>
          </a:prstGeom>
          <a:noFill/>
        </p:spPr>
        <p:txBody>
          <a:bodyPr wrap="square" rtlCol="0">
            <a:spAutoFit/>
          </a:bodyPr>
          <a:lstStyle/>
          <a:p>
            <a:pPr algn="ctr"/>
            <a:r>
              <a:rPr lang="en-US" sz="1400" b="1">
                <a:solidFill>
                  <a:schemeClr val="tx1">
                    <a:lumMod val="65000"/>
                    <a:lumOff val="35000"/>
                  </a:schemeClr>
                </a:solidFill>
                <a:latin typeface="Arial" panose="020b0604020202020204" pitchFamily="34" charset="0"/>
                <a:cs typeface="Arial" panose="020b0604020202020204" pitchFamily="34" charset="0"/>
              </a:rPr>
              <a:t>Fig 2</a:t>
            </a:r>
          </a:p>
        </p:txBody>
      </p:sp>
    </p:spTree>
    <p:extLst>
      <p:ext uri="{BB962C8B-B14F-4D97-AF65-F5344CB8AC3E}">
        <p14:creationId val="2626245479"/>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F1E7A481-6B30-4A31-8D49-82A24A3C5B6F}"/>
              </a:ext>
            </a:extLst>
          </p:cNvPr>
          <p:cNvSpPr>
            <a:spLocks noGrp="1" noSelect="1" noMove="1" noResize="1" noTextEdit="1"/>
          </p:cNvSpPr>
          <p:nvPr>
            <p:ph type="title"/>
          </p:nvPr>
        </p:nvSpPr>
        <p:spPr>
          <a:xfrm>
            <a:off x="613614" y="698122"/>
            <a:ext cx="11578386" cy="1078992"/>
          </a:xfrm>
        </p:spPr>
        <p:txBody>
          <a:bodyPr>
            <a:noAutofit/>
          </a:bodyPr>
          <a:lstStyle/>
          <a:p>
            <a:pPr>
              <a:spcBef>
                <a:spcPct val="0"/>
              </a:spcBef>
            </a:pPr>
            <a:r>
              <a:rPr lang="en-US" sz="3000">
                <a:cs typeface="Arial" panose="020b0604020202020204" pitchFamily="34" charset="0"/>
              </a:rPr>
              <a:t>ECV Overload Is an Independent Predictor of Mortality and Modifies the Association Between Peridialytic BP and Mortality</a:t>
            </a:r>
          </a:p>
        </p:txBody>
      </p:sp>
      <p:sp>
        <p:nvSpPr>
          <p:cNvPr id="3" name="Content Placeholder 2">
            <a:extLst>
              <a:ext uri="{FF2B5EF4-FFF2-40B4-BE49-F238E27FC236}">
                <a16:creationId xmlns:a16="http://schemas.microsoft.com/office/drawing/2014/main" id="{7BBA7777-BC05-41C8-9EF4-94FFC86DAF16}"/>
              </a:ext>
            </a:extLst>
          </p:cNvPr>
          <p:cNvSpPr>
            <a:spLocks noGrp="1" noSelect="1" noMove="1" noResize="1" noTextEdit="1"/>
          </p:cNvSpPr>
          <p:nvPr>
            <p:ph sz="half" idx="1"/>
          </p:nvPr>
        </p:nvSpPr>
        <p:spPr>
          <a:xfrm>
            <a:off x="613614" y="1773715"/>
            <a:ext cx="3607512" cy="950636"/>
          </a:xfrm>
        </p:spPr>
        <p:txBody>
          <a:bodyPr>
            <a:noAutofit/>
          </a:bodyPr>
          <a:lstStyle/>
          <a:p>
            <a:pPr marL="0" indent="0">
              <a:buNone/>
            </a:pPr>
            <a:r>
              <a:rPr lang="en-US" sz="1500">
                <a:latin typeface="Arial" panose="020b0604020202020204" pitchFamily="34" charset="0"/>
                <a:cs typeface="Arial" panose="020b0604020202020204" pitchFamily="34" charset="0"/>
              </a:rPr>
              <a:t>Objective assessments of ECV using bioimpedance spectroscopy show that ECV overload is associated with increased mortality risk. </a:t>
            </a:r>
            <a:r>
              <a:rPr lang="en-US" sz="1500" b="1">
                <a:latin typeface="Arial" panose="020b0604020202020204" pitchFamily="34" charset="0"/>
                <a:cs typeface="Arial" panose="020b0604020202020204" pitchFamily="34" charset="0"/>
              </a:rPr>
              <a:t>(Figure 1)</a:t>
            </a:r>
          </a:p>
          <a:p>
            <a:pPr marL="0" indent="0">
              <a:buNone/>
            </a:pPr>
            <a:endParaRPr lang="en-US" sz="1500">
              <a:latin typeface="Arial" panose="020b0604020202020204" pitchFamily="34" charset="0"/>
              <a:cs typeface="Arial" panose="020b0604020202020204" pitchFamily="34" charset="0"/>
            </a:endParaRPr>
          </a:p>
          <a:p>
            <a:pPr marL="0" indent="0">
              <a:buNone/>
            </a:pPr>
            <a:endParaRPr lang="en-US" sz="150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1403D1DB-2E9C-47D5-B21B-2C158BBEB41D}"/>
              </a:ext>
            </a:extLst>
          </p:cNvPr>
          <p:cNvSpPr>
            <a:spLocks noGrp="1" noSelect="1" noMove="1" noResize="1" noTextEdit="1"/>
          </p:cNvSpPr>
          <p:nvPr>
            <p:ph type="subTitle" idx="10"/>
          </p:nvPr>
        </p:nvSpPr>
        <p:spPr/>
        <p:txBody>
          <a:bodyPr/>
          <a:lstStyle/>
          <a:p>
            <a:r>
              <a:rPr lang="en-US"/>
              <a:t>Extracellular volume (ecv) overload</a:t>
            </a: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19" name="Content Placeholder 2">
            <a:extLst>
              <a:ext uri="{FF2B5EF4-FFF2-40B4-BE49-F238E27FC236}">
                <a16:creationId xmlns:a16="http://schemas.microsoft.com/office/drawing/2014/main" id="{5E02C44A-105B-4C87-B935-B01675D36C85}"/>
              </a:ext>
            </a:extLst>
          </p:cNvPr>
          <p:cNvSpPr txBox="1">
            <a:spLocks noSelect="1" noMove="1" noResize="1" noTextEdit="1"/>
          </p:cNvSpPr>
          <p:nvPr/>
        </p:nvSpPr>
        <p:spPr>
          <a:xfrm>
            <a:off x="7928343" y="1770005"/>
            <a:ext cx="3650043" cy="740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Segoe"/>
                <a:ea typeface="+mn-ea"/>
                <a:cs typeface="Sego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Segoe"/>
                <a:ea typeface="+mn-ea"/>
                <a:cs typeface="Segoe"/>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Segoe"/>
                <a:ea typeface="+mn-ea"/>
                <a:cs typeface="Segoe"/>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Segoe"/>
                <a:ea typeface="+mn-ea"/>
                <a:cs typeface="Segoe"/>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Segoe"/>
                <a:ea typeface="+mn-ea"/>
                <a:cs typeface="Sego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a:latin typeface="Arial" panose="020b0604020202020204" pitchFamily="34" charset="0"/>
                <a:cs typeface="Arial" panose="020b0604020202020204" pitchFamily="34" charset="0"/>
              </a:rPr>
              <a:t>There is not an increased mortality risk from low/normal pre-HD BP in euvolemic patients. </a:t>
            </a:r>
            <a:r>
              <a:rPr lang="en-US" sz="1500" b="1">
                <a:latin typeface="Arial" panose="020b0604020202020204" pitchFamily="34" charset="0"/>
                <a:cs typeface="Arial" panose="020b0604020202020204" pitchFamily="34" charset="0"/>
              </a:rPr>
              <a:t>(Figure 3)</a:t>
            </a:r>
            <a:endParaRPr lang="en-US" sz="15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5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500">
              <a:latin typeface="Arial" panose="020b0604020202020204" pitchFamily="34" charset="0"/>
              <a:cs typeface="Arial" panose="020b0604020202020204" pitchFamily="34" charset="0"/>
            </a:endParaRPr>
          </a:p>
        </p:txBody>
      </p:sp>
      <p:sp>
        <p:nvSpPr>
          <p:cNvPr id="20" name="Content Placeholder 2">
            <a:extLst>
              <a:ext uri="{FF2B5EF4-FFF2-40B4-BE49-F238E27FC236}">
                <a16:creationId xmlns:a16="http://schemas.microsoft.com/office/drawing/2014/main" id="{D8A2CEE0-E04D-49EE-B627-244DC27B9023}"/>
              </a:ext>
            </a:extLst>
          </p:cNvPr>
          <p:cNvSpPr txBox="1">
            <a:spLocks noSelect="1" noMove="1" noResize="1" noTextEdit="1"/>
          </p:cNvSpPr>
          <p:nvPr/>
        </p:nvSpPr>
        <p:spPr>
          <a:xfrm>
            <a:off x="4271106" y="1765606"/>
            <a:ext cx="3699769" cy="7904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Segoe"/>
                <a:ea typeface="+mn-ea"/>
                <a:cs typeface="Sego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Segoe"/>
                <a:ea typeface="+mn-ea"/>
                <a:cs typeface="Segoe"/>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Segoe"/>
                <a:ea typeface="+mn-ea"/>
                <a:cs typeface="Segoe"/>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Segoe"/>
                <a:ea typeface="+mn-ea"/>
                <a:cs typeface="Segoe"/>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Segoe"/>
                <a:ea typeface="+mn-ea"/>
                <a:cs typeface="Sego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a:latin typeface="Arial" panose="020b0604020202020204" pitchFamily="34" charset="0"/>
                <a:cs typeface="Arial" panose="020b0604020202020204" pitchFamily="34" charset="0"/>
              </a:rPr>
              <a:t>At any given BP, increased ECV further increases mortality risk. </a:t>
            </a:r>
            <a:r>
              <a:rPr lang="en-US" sz="1500" b="1">
                <a:latin typeface="Arial" panose="020b0604020202020204" pitchFamily="34" charset="0"/>
                <a:cs typeface="Arial" panose="020b0604020202020204" pitchFamily="34" charset="0"/>
              </a:rPr>
              <a:t>(Figure 2)</a:t>
            </a:r>
          </a:p>
          <a:p>
            <a:pPr marL="0" indent="0">
              <a:buFont typeface="Arial" panose="020b0604020202020204" pitchFamily="34" charset="0"/>
              <a:buNone/>
            </a:pPr>
            <a:endParaRPr lang="en-US" sz="15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50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F33C690A-3D92-4433-BADD-142E9370A64F}"/>
              </a:ext>
            </a:extLst>
          </p:cNvPr>
          <p:cNvPicPr>
            <a:picLocks noSelect="1" noChangeAspect="1" noMove="1" noResize="1"/>
          </p:cNvPicPr>
          <p:nvPr/>
        </p:nvPicPr>
        <p:blipFill>
          <a:blip r:embed="rId3">
            <a:extLst>
              <a:ext uri="{28A0092B-C50C-407E-A947-70E740481C1C}">
                <a14:useLocalDpi xmlns:a14="http://schemas.microsoft.com/office/drawing/2010/main" val="0"/>
              </a:ext>
            </a:extLst>
          </a:blip>
          <a:srcRect l="9397" t="19854" r="8274" b="8550"/>
          <a:stretch>
            <a:fillRect/>
          </a:stretch>
        </p:blipFill>
        <p:spPr>
          <a:xfrm>
            <a:off x="716154" y="2751288"/>
            <a:ext cx="3458562" cy="2651760"/>
          </a:xfrm>
          <a:prstGeom prst="rect">
            <a:avLst/>
          </a:prstGeom>
        </p:spPr>
      </p:pic>
      <p:sp>
        <p:nvSpPr>
          <p:cNvPr id="22" name="TextBox 21">
            <a:extLst>
              <a:ext uri="{FF2B5EF4-FFF2-40B4-BE49-F238E27FC236}">
                <a16:creationId xmlns:a16="http://schemas.microsoft.com/office/drawing/2014/main" id="{7A96AB38-FDEC-47C8-953E-AAD3C1D05F2D}"/>
              </a:ext>
            </a:extLst>
          </p:cNvPr>
          <p:cNvSpPr txBox="1">
            <a:spLocks noSelect="1" noMove="1" noResize="1" noTextEdit="1"/>
          </p:cNvSpPr>
          <p:nvPr/>
        </p:nvSpPr>
        <p:spPr>
          <a:xfrm>
            <a:off x="612134" y="5271515"/>
            <a:ext cx="662266" cy="307777"/>
          </a:xfrm>
          <a:prstGeom prst="rect">
            <a:avLst/>
          </a:prstGeom>
          <a:noFill/>
        </p:spPr>
        <p:txBody>
          <a:bodyPr wrap="square" rtlCol="0">
            <a:spAutoFit/>
          </a:bodyPr>
          <a:lstStyle/>
          <a:p>
            <a:pPr algn="ctr"/>
            <a:r>
              <a:rPr lang="en-US" sz="1400" b="1">
                <a:solidFill>
                  <a:schemeClr val="tx1">
                    <a:lumMod val="75000"/>
                    <a:lumOff val="25000"/>
                  </a:schemeClr>
                </a:solidFill>
                <a:latin typeface="Arial" panose="020b0604020202020204" pitchFamily="34" charset="0"/>
                <a:cs typeface="Arial" panose="020b0604020202020204" pitchFamily="34" charset="0"/>
              </a:rPr>
              <a:t>Fig 1</a:t>
            </a:r>
          </a:p>
        </p:txBody>
      </p:sp>
      <p:sp>
        <p:nvSpPr>
          <p:cNvPr id="23" name="TextBox 22">
            <a:extLst>
              <a:ext uri="{FF2B5EF4-FFF2-40B4-BE49-F238E27FC236}">
                <a16:creationId xmlns:a16="http://schemas.microsoft.com/office/drawing/2014/main" id="{996C005F-998D-49F1-BAE0-3DE90E629F37}"/>
              </a:ext>
            </a:extLst>
          </p:cNvPr>
          <p:cNvSpPr txBox="1">
            <a:spLocks noSelect="1" noMove="1" noResize="1" noTextEdit="1"/>
          </p:cNvSpPr>
          <p:nvPr/>
        </p:nvSpPr>
        <p:spPr>
          <a:xfrm>
            <a:off x="265813" y="5675410"/>
            <a:ext cx="4350087" cy="461665"/>
          </a:xfrm>
          <a:prstGeom prst="rect">
            <a:avLst/>
          </a:prstGeom>
          <a:noFill/>
        </p:spPr>
        <p:txBody>
          <a:bodyPr wrap="square" rtlCol="0">
            <a:spAutoFit/>
          </a:bodyPr>
          <a:lstStyle/>
          <a:p>
            <a:pPr algn="ctr"/>
            <a:r>
              <a:rPr lang="en-US" sz="1200" i="1">
                <a:latin typeface="Arial" panose="020b0604020202020204" pitchFamily="34" charset="0"/>
                <a:cs typeface="Arial" panose="020b0604020202020204" pitchFamily="34" charset="0"/>
              </a:rPr>
              <a:t>Modified from Nephrol Dial Transplant </a:t>
            </a:r>
          </a:p>
          <a:p>
            <a:pPr algn="ctr"/>
            <a:r>
              <a:rPr lang="en-US" sz="1200" i="1">
                <a:latin typeface="Arial" panose="020b0604020202020204" pitchFamily="34" charset="0"/>
                <a:cs typeface="Arial" panose="020b0604020202020204" pitchFamily="34" charset="0"/>
              </a:rPr>
              <a:t>27(6):2404-2410, 2012</a:t>
            </a:r>
          </a:p>
        </p:txBody>
      </p:sp>
      <p:sp>
        <p:nvSpPr>
          <p:cNvPr id="13" name="TextBox 12">
            <a:extLst>
              <a:ext uri="{FF2B5EF4-FFF2-40B4-BE49-F238E27FC236}">
                <a16:creationId xmlns:a16="http://schemas.microsoft.com/office/drawing/2014/main" id="{DC1B6F3B-2D6D-4F03-871A-9CBEB4CF25FB}"/>
              </a:ext>
            </a:extLst>
          </p:cNvPr>
          <p:cNvSpPr txBox="1">
            <a:spLocks noSelect="1" noMove="1" noResize="1" noTextEdit="1"/>
          </p:cNvSpPr>
          <p:nvPr/>
        </p:nvSpPr>
        <p:spPr>
          <a:xfrm>
            <a:off x="4657060" y="5654144"/>
            <a:ext cx="3023282" cy="461665"/>
          </a:xfrm>
          <a:prstGeom prst="rect">
            <a:avLst/>
          </a:prstGeom>
          <a:noFill/>
        </p:spPr>
        <p:txBody>
          <a:bodyPr wrap="square" rtlCol="0">
            <a:spAutoFit/>
          </a:bodyPr>
          <a:lstStyle/>
          <a:p>
            <a:pPr algn="ctr"/>
            <a:r>
              <a:rPr lang="en-US" sz="1200" i="1">
                <a:latin typeface="Arial" panose="020b0604020202020204" pitchFamily="34" charset="0"/>
                <a:cs typeface="Arial" panose="020b0604020202020204" pitchFamily="34" charset="0"/>
              </a:rPr>
              <a:t> Modified from J Am Soc Nephrol 28(8):2491-2497, 2017</a:t>
            </a:r>
          </a:p>
        </p:txBody>
      </p:sp>
      <p:pic>
        <p:nvPicPr>
          <p:cNvPr id="7" name="Picture 6" descr="A close up of a map&#10;&#10;Description automatically generated">
            <a:extLst>
              <a:ext uri="{FF2B5EF4-FFF2-40B4-BE49-F238E27FC236}">
                <a16:creationId xmlns:a16="http://schemas.microsoft.com/office/drawing/2014/main" id="{34F0A9E2-5059-4498-85A6-86620CEA7867}"/>
              </a:ext>
            </a:extLst>
          </p:cNvPr>
          <p:cNvPicPr>
            <a:picLocks noSelect="1" noChangeAspect="1" noMove="1" noResize="1"/>
          </p:cNvPicPr>
          <p:nvPr/>
        </p:nvPicPr>
        <p:blipFill>
          <a:blip r:embed="rId4">
            <a:extLst>
              <a:ext uri="{28A0092B-C50C-407E-A947-70E740481C1C}">
                <a14:useLocalDpi xmlns:a14="http://schemas.microsoft.com/office/drawing/2010/main" val="0"/>
              </a:ext>
            </a:extLst>
          </a:blip>
          <a:stretch>
            <a:fillRect/>
          </a:stretch>
        </p:blipFill>
        <p:spPr>
          <a:xfrm>
            <a:off x="4350088" y="2751288"/>
            <a:ext cx="3499457" cy="2286000"/>
          </a:xfrm>
          <a:prstGeom prst="rect">
            <a:avLst/>
          </a:prstGeom>
        </p:spPr>
      </p:pic>
      <p:sp>
        <p:nvSpPr>
          <p:cNvPr id="17" name="TextBox 16">
            <a:extLst>
              <a:ext uri="{FF2B5EF4-FFF2-40B4-BE49-F238E27FC236}">
                <a16:creationId xmlns:a16="http://schemas.microsoft.com/office/drawing/2014/main" id="{7336D110-B2A2-4D5C-826D-2B78420F544E}"/>
              </a:ext>
            </a:extLst>
          </p:cNvPr>
          <p:cNvSpPr txBox="1">
            <a:spLocks noSelect="1" noMove="1" noResize="1" noTextEdit="1"/>
          </p:cNvSpPr>
          <p:nvPr/>
        </p:nvSpPr>
        <p:spPr>
          <a:xfrm>
            <a:off x="7389627" y="5675410"/>
            <a:ext cx="4739314" cy="461665"/>
          </a:xfrm>
          <a:prstGeom prst="rect">
            <a:avLst/>
          </a:prstGeom>
          <a:noFill/>
        </p:spPr>
        <p:txBody>
          <a:bodyPr wrap="square" rtlCol="0">
            <a:spAutoFit/>
          </a:bodyPr>
          <a:lstStyle/>
          <a:p>
            <a:pPr algn="ctr"/>
            <a:r>
              <a:rPr lang="en-US" sz="1200" i="1">
                <a:latin typeface="Arial" panose="020b0604020202020204" pitchFamily="34" charset="0"/>
                <a:cs typeface="Arial" panose="020b0604020202020204" pitchFamily="34" charset="0"/>
              </a:rPr>
              <a:t>Modified from Nephrol Dial Transplant </a:t>
            </a:r>
          </a:p>
          <a:p>
            <a:pPr algn="ctr"/>
            <a:r>
              <a:rPr lang="en-US" sz="1200" i="1">
                <a:latin typeface="Arial" panose="020b0604020202020204" pitchFamily="34" charset="0"/>
                <a:cs typeface="Arial" panose="020b0604020202020204" pitchFamily="34" charset="0"/>
              </a:rPr>
              <a:t>33(11):2027-2034, 2018</a:t>
            </a:r>
          </a:p>
        </p:txBody>
      </p:sp>
      <p:sp>
        <p:nvSpPr>
          <p:cNvPr id="18" name="TextBox 17">
            <a:extLst>
              <a:ext uri="{FF2B5EF4-FFF2-40B4-BE49-F238E27FC236}">
                <a16:creationId xmlns:a16="http://schemas.microsoft.com/office/drawing/2014/main" id="{152E7B1D-73C2-4FF7-ABCE-5D09E1093A38}"/>
              </a:ext>
            </a:extLst>
          </p:cNvPr>
          <p:cNvSpPr txBox="1">
            <a:spLocks noSelect="1" noMove="1" noResize="1" noTextEdit="1"/>
          </p:cNvSpPr>
          <p:nvPr/>
        </p:nvSpPr>
        <p:spPr>
          <a:xfrm>
            <a:off x="8128231" y="5272224"/>
            <a:ext cx="706232" cy="307777"/>
          </a:xfrm>
          <a:prstGeom prst="rect">
            <a:avLst/>
          </a:prstGeom>
          <a:noFill/>
        </p:spPr>
        <p:txBody>
          <a:bodyPr wrap="square" rtlCol="0">
            <a:spAutoFit/>
          </a:bodyPr>
          <a:lstStyle/>
          <a:p>
            <a:pPr algn="ctr"/>
            <a:r>
              <a:rPr lang="en-US" sz="1400" b="1">
                <a:solidFill>
                  <a:schemeClr val="tx1">
                    <a:lumMod val="75000"/>
                    <a:lumOff val="25000"/>
                  </a:schemeClr>
                </a:solidFill>
                <a:latin typeface="Arial" panose="020b0604020202020204" pitchFamily="34" charset="0"/>
                <a:cs typeface="Arial" panose="020b0604020202020204" pitchFamily="34" charset="0"/>
              </a:rPr>
              <a:t>Fig 3</a:t>
            </a:r>
          </a:p>
        </p:txBody>
      </p:sp>
      <p:pic>
        <p:nvPicPr>
          <p:cNvPr id="24" name="Picture 4">
            <a:extLst>
              <a:ext uri="{FF2B5EF4-FFF2-40B4-BE49-F238E27FC236}">
                <a16:creationId xmlns:a16="http://schemas.microsoft.com/office/drawing/2014/main" id="{C6A78FD0-E852-4DDF-998F-2056FD01ECCE}"/>
              </a:ext>
            </a:extLst>
          </p:cNvPr>
          <p:cNvPicPr>
            <a:picLocks noSelect="1" noChangeAspect="1" noMove="1" noResize="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13347" y="2756934"/>
            <a:ext cx="3839144"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Oval 24">
            <a:extLst>
              <a:ext uri="{FF2B5EF4-FFF2-40B4-BE49-F238E27FC236}">
                <a16:creationId xmlns:a16="http://schemas.microsoft.com/office/drawing/2014/main" id="{72CD01C4-C417-4FCD-ACBF-A92A449DAF61}"/>
              </a:ext>
            </a:extLst>
          </p:cNvPr>
          <p:cNvSpPr>
            <a:spLocks noSelect="1" noMove="1" noResize="1" noTextEdit="1"/>
          </p:cNvSpPr>
          <p:nvPr/>
        </p:nvSpPr>
        <p:spPr>
          <a:xfrm>
            <a:off x="8789692" y="3773185"/>
            <a:ext cx="1235785" cy="5539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DF941E0-22B2-44A3-B78D-86E6E0873254}"/>
              </a:ext>
            </a:extLst>
          </p:cNvPr>
          <p:cNvSpPr>
            <a:spLocks noSelect="1" noMove="1" noResize="1" noTextEdit="1"/>
          </p:cNvSpPr>
          <p:nvPr/>
        </p:nvSpPr>
        <p:spPr>
          <a:xfrm>
            <a:off x="10197816" y="3124258"/>
            <a:ext cx="1146413" cy="3548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AB2715E-6BDF-4B6E-B6A6-22234F36D9E4}"/>
              </a:ext>
            </a:extLst>
          </p:cNvPr>
          <p:cNvSpPr txBox="1">
            <a:spLocks noSelect="1" noMove="1" noResize="1" noTextEdit="1"/>
          </p:cNvSpPr>
          <p:nvPr/>
        </p:nvSpPr>
        <p:spPr>
          <a:xfrm>
            <a:off x="4485911" y="5273967"/>
            <a:ext cx="757887" cy="307777"/>
          </a:xfrm>
          <a:prstGeom prst="rect">
            <a:avLst/>
          </a:prstGeom>
          <a:noFill/>
        </p:spPr>
        <p:txBody>
          <a:bodyPr wrap="square" rtlCol="0">
            <a:spAutoFit/>
          </a:bodyPr>
          <a:lstStyle/>
          <a:p>
            <a:pPr algn="ctr"/>
            <a:r>
              <a:rPr lang="en-US" sz="1400" b="1">
                <a:solidFill>
                  <a:schemeClr val="tx1">
                    <a:lumMod val="75000"/>
                    <a:lumOff val="25000"/>
                  </a:schemeClr>
                </a:solidFill>
                <a:latin typeface="Arial" panose="020b0604020202020204" pitchFamily="34" charset="0"/>
                <a:cs typeface="Arial" panose="020b0604020202020204" pitchFamily="34" charset="0"/>
              </a:rPr>
              <a:t>Fig 2</a:t>
            </a:r>
          </a:p>
        </p:txBody>
      </p:sp>
    </p:spTree>
    <p:extLst>
      <p:ext uri="{BB962C8B-B14F-4D97-AF65-F5344CB8AC3E}">
        <p14:creationId val="1670062905"/>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F1E7A481-6B30-4A31-8D49-82A24A3C5B6F}"/>
              </a:ext>
            </a:extLst>
          </p:cNvPr>
          <p:cNvSpPr>
            <a:spLocks noGrp="1" noSelect="1" noMove="1" noResize="1" noTextEdit="1"/>
          </p:cNvSpPr>
          <p:nvPr>
            <p:ph type="title"/>
          </p:nvPr>
        </p:nvSpPr>
        <p:spPr>
          <a:xfrm>
            <a:off x="618838" y="704255"/>
            <a:ext cx="11573162" cy="1078992"/>
          </a:xfrm>
        </p:spPr>
        <p:txBody>
          <a:bodyPr>
            <a:noAutofit/>
          </a:bodyPr>
          <a:lstStyle/>
          <a:p>
            <a:r>
              <a:rPr lang="en-US" sz="3000">
                <a:solidFill>
                  <a:schemeClr val="accent3"/>
                </a:solidFill>
                <a:cs typeface="Arial" panose="020b0604020202020204" pitchFamily="34" charset="0"/>
              </a:rPr>
              <a:t>ECV Overload Contributes to Hypertension in HD Patients and Should Be Addressed as a Primary Therapy for BP Control</a:t>
            </a:r>
          </a:p>
        </p:txBody>
      </p:sp>
      <p:sp>
        <p:nvSpPr>
          <p:cNvPr id="3" name="Content Placeholder 2">
            <a:extLst>
              <a:ext uri="{FF2B5EF4-FFF2-40B4-BE49-F238E27FC236}">
                <a16:creationId xmlns:a16="http://schemas.microsoft.com/office/drawing/2014/main" id="{7BBA7777-BC05-41C8-9EF4-94FFC86DAF16}"/>
              </a:ext>
            </a:extLst>
          </p:cNvPr>
          <p:cNvSpPr>
            <a:spLocks noGrp="1" noSelect="1" noMove="1" noResize="1" noTextEdit="1"/>
          </p:cNvSpPr>
          <p:nvPr>
            <p:ph sz="half" idx="4294967295"/>
          </p:nvPr>
        </p:nvSpPr>
        <p:spPr>
          <a:xfrm>
            <a:off x="615203" y="1761919"/>
            <a:ext cx="5480797" cy="1155854"/>
          </a:xfrm>
        </p:spPr>
        <p:txBody>
          <a:bodyPr>
            <a:normAutofit/>
          </a:bodyPr>
          <a:lstStyle/>
          <a:p>
            <a:pPr marL="0" indent="0">
              <a:buNone/>
            </a:pPr>
            <a:r>
              <a:rPr lang="en-US" sz="1800">
                <a:solidFill>
                  <a:schemeClr val="tx1">
                    <a:lumMod val="65000"/>
                    <a:lumOff val="35000"/>
                  </a:schemeClr>
                </a:solidFill>
                <a:latin typeface="Arial" panose="020b0604020202020204" pitchFamily="34" charset="0"/>
                <a:cs typeface="Arial" panose="020b0604020202020204" pitchFamily="34" charset="0"/>
              </a:rPr>
              <a:t>There is an association between ratio of extracellular water/total body water measured with bioimpedance spectroscopy and post-dialysis BP.</a:t>
            </a:r>
          </a:p>
          <a:p>
            <a:endParaRPr lang="en-US" sz="180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sz="180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sz="180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11" name="TextBox 10"/>
          <p:cNvSpPr txBox="1">
            <a:spLocks noSelect="1" noMove="1" noResize="1" noTextEdit="1"/>
          </p:cNvSpPr>
          <p:nvPr/>
        </p:nvSpPr>
        <p:spPr>
          <a:xfrm>
            <a:off x="7147370" y="5809414"/>
            <a:ext cx="4294598" cy="323165"/>
          </a:xfrm>
          <a:prstGeom prst="rect">
            <a:avLst/>
          </a:prstGeom>
          <a:noFill/>
        </p:spPr>
        <p:txBody>
          <a:bodyPr wrap="square" rtlCol="0">
            <a:spAutoFit/>
          </a:bodyPr>
          <a:lstStyle/>
          <a:p>
            <a:pPr algn="ctr"/>
            <a:r>
              <a:rPr lang="en-US" sz="1500" i="1">
                <a:latin typeface="Arial" panose="020b0604020202020204" pitchFamily="34" charset="0"/>
                <a:cs typeface="Arial" panose="020b0604020202020204" pitchFamily="34" charset="0"/>
              </a:rPr>
              <a:t>Modified from Hypertension 53:500-507, 2009</a:t>
            </a:r>
          </a:p>
        </p:txBody>
      </p:sp>
      <p:pic>
        <p:nvPicPr>
          <p:cNvPr id="12" name="Picture 3"/>
          <p:cNvPicPr>
            <a:picLocks noSelect="1" noChangeAspect="1" noMove="1" noResize="1" noChangeArrowheads="1"/>
          </p:cNvPicPr>
          <p:nvPr/>
        </p:nvPicPr>
        <p:blipFill>
          <a:blip r:embed="rId3">
            <a:extLst>
              <a:ext uri="{28A0092B-C50C-407E-A947-70E740481C1C}">
                <a14:useLocalDpi xmlns:a14="http://schemas.microsoft.com/office/drawing/2010/main" val="0"/>
              </a:ext>
            </a:extLst>
          </a:blip>
          <a:srcRect b="52807"/>
          <a:stretch>
            <a:fillRect/>
          </a:stretch>
        </p:blipFill>
        <p:spPr bwMode="auto">
          <a:xfrm>
            <a:off x="7242497" y="2660949"/>
            <a:ext cx="3882251" cy="30597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Content Placeholder 2">
            <a:extLst>
              <a:ext uri="{FF2B5EF4-FFF2-40B4-BE49-F238E27FC236}">
                <a16:creationId xmlns:a16="http://schemas.microsoft.com/office/drawing/2014/main" id="{285F62CC-1B0D-4CAC-B65B-F581C7B780AC}"/>
              </a:ext>
            </a:extLst>
          </p:cNvPr>
          <p:cNvSpPr txBox="1">
            <a:spLocks noSelect="1" noMove="1" noResize="1" noTextEdit="1"/>
          </p:cNvSpPr>
          <p:nvPr/>
        </p:nvSpPr>
        <p:spPr>
          <a:xfrm>
            <a:off x="6101507" y="1762085"/>
            <a:ext cx="5480797" cy="1366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solidFill>
                  <a:schemeClr val="tx1">
                    <a:lumMod val="65000"/>
                    <a:lumOff val="35000"/>
                  </a:schemeClr>
                </a:solidFill>
                <a:latin typeface="Arial" panose="020b0604020202020204" pitchFamily="34" charset="0"/>
                <a:cs typeface="Arial" panose="020b0604020202020204" pitchFamily="34" charset="0"/>
              </a:rPr>
              <a:t>There is clinical trial evidence that intentional dry weight reduction over the course of several weeks results in significant reduction in ambulatory BP. </a:t>
            </a:r>
          </a:p>
          <a:p>
            <a:pPr marL="0" indent="0">
              <a:buFont typeface="Arial" panose="020b0604020202020204" pitchFamily="34" charset="0"/>
              <a:buNone/>
            </a:pPr>
            <a:endParaRPr lang="en-US" sz="1800">
              <a:solidFill>
                <a:schemeClr val="tx1">
                  <a:lumMod val="65000"/>
                  <a:lumOff val="3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48770A3B-FDD7-4AA3-860E-3F524EE60A07}"/>
              </a:ext>
            </a:extLst>
          </p:cNvPr>
          <p:cNvPicPr>
            <a:picLocks noSelect="1" noChangeAspect="1" noMove="1" noResize="1"/>
          </p:cNvPicPr>
          <p:nvPr/>
        </p:nvPicPr>
        <p:blipFill>
          <a:blip r:embed="rId4">
            <a:extLst>
              <a:ext uri="{28A0092B-C50C-407E-A947-70E740481C1C}">
                <a14:useLocalDpi xmlns:a14="http://schemas.microsoft.com/office/drawing/2010/main" val="0"/>
              </a:ext>
            </a:extLst>
          </a:blip>
          <a:srcRect l="17107" t="19285" r="12445" b="11295"/>
          <a:stretch>
            <a:fillRect/>
          </a:stretch>
        </p:blipFill>
        <p:spPr>
          <a:xfrm>
            <a:off x="1070105" y="2660949"/>
            <a:ext cx="4458825" cy="3059739"/>
          </a:xfrm>
          <a:prstGeom prst="rect">
            <a:avLst/>
          </a:prstGeom>
        </p:spPr>
      </p:pic>
      <p:sp>
        <p:nvSpPr>
          <p:cNvPr id="16" name="TextBox 15">
            <a:extLst>
              <a:ext uri="{FF2B5EF4-FFF2-40B4-BE49-F238E27FC236}">
                <a16:creationId xmlns:a16="http://schemas.microsoft.com/office/drawing/2014/main" id="{2CE0AF91-77C2-4BF4-9FD1-1AFE31CA111E}"/>
              </a:ext>
            </a:extLst>
          </p:cNvPr>
          <p:cNvSpPr txBox="1">
            <a:spLocks noSelect="1" noMove="1" noResize="1" noTextEdit="1"/>
          </p:cNvSpPr>
          <p:nvPr/>
        </p:nvSpPr>
        <p:spPr>
          <a:xfrm>
            <a:off x="916674" y="5813194"/>
            <a:ext cx="3951318" cy="323165"/>
          </a:xfrm>
          <a:prstGeom prst="rect">
            <a:avLst/>
          </a:prstGeom>
          <a:noFill/>
        </p:spPr>
        <p:txBody>
          <a:bodyPr wrap="square" rtlCol="0">
            <a:spAutoFit/>
          </a:bodyPr>
          <a:lstStyle/>
          <a:p>
            <a:pPr algn="ctr"/>
            <a:r>
              <a:rPr lang="en-US" sz="1500" i="1">
                <a:latin typeface="Arial" panose="020b0604020202020204" pitchFamily="34" charset="0"/>
                <a:cs typeface="Arial" panose="020b0604020202020204" pitchFamily="34" charset="0"/>
              </a:rPr>
              <a:t>Modified from Kidney Int 87: 452-457, 2015</a:t>
            </a:r>
          </a:p>
        </p:txBody>
      </p:sp>
      <p:sp>
        <p:nvSpPr>
          <p:cNvPr id="17" name="TextBox 16">
            <a:extLst>
              <a:ext uri="{FF2B5EF4-FFF2-40B4-BE49-F238E27FC236}">
                <a16:creationId xmlns:a16="http://schemas.microsoft.com/office/drawing/2014/main" id="{9A41557C-7712-451B-B67E-991B751FC5BE}"/>
              </a:ext>
            </a:extLst>
          </p:cNvPr>
          <p:cNvSpPr txBox="1">
            <a:spLocks noSelect="1" noMove="1" noResize="1" noTextEdit="1"/>
          </p:cNvSpPr>
          <p:nvPr/>
        </p:nvSpPr>
        <p:spPr>
          <a:xfrm>
            <a:off x="8661864" y="5556179"/>
            <a:ext cx="699702" cy="261610"/>
          </a:xfrm>
          <a:prstGeom prst="rect">
            <a:avLst/>
          </a:prstGeom>
          <a:noFill/>
        </p:spPr>
        <p:txBody>
          <a:bodyPr wrap="square" rtlCol="0">
            <a:spAutoFit/>
          </a:bodyPr>
          <a:lstStyle/>
          <a:p>
            <a:pPr algn="ctr"/>
            <a:r>
              <a:rPr lang="en-US" sz="1100" b="1">
                <a:latin typeface="Arial" panose="020b0604020202020204" pitchFamily="34" charset="0"/>
                <a:cs typeface="Arial" panose="020b0604020202020204" pitchFamily="34" charset="0"/>
              </a:rPr>
              <a:t>Weeks</a:t>
            </a:r>
            <a:endParaRPr lang="en-US" sz="1100" b="1" i="1">
              <a:latin typeface="Arial" panose="020b0604020202020204" pitchFamily="34" charset="0"/>
              <a:cs typeface="Arial" panose="020b0604020202020204" pitchFamily="34" charset="0"/>
            </a:endParaRPr>
          </a:p>
        </p:txBody>
      </p:sp>
    </p:spTree>
    <p:extLst>
      <p:ext uri="{BB962C8B-B14F-4D97-AF65-F5344CB8AC3E}">
        <p14:creationId val="1530228671"/>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F1E7A481-6B30-4A31-8D49-82A24A3C5B6F}"/>
              </a:ext>
            </a:extLst>
          </p:cNvPr>
          <p:cNvSpPr>
            <a:spLocks noGrp="1" noSelect="1" noMove="1" noResize="1" noTextEdit="1"/>
          </p:cNvSpPr>
          <p:nvPr>
            <p:ph type="title"/>
          </p:nvPr>
        </p:nvSpPr>
        <p:spPr>
          <a:xfrm>
            <a:off x="614224" y="271702"/>
            <a:ext cx="10337311" cy="1329471"/>
          </a:xfrm>
        </p:spPr>
        <p:txBody>
          <a:bodyPr>
            <a:noAutofit/>
          </a:bodyPr>
          <a:lstStyle/>
          <a:p>
            <a:r>
              <a:rPr lang="en-US" sz="3000">
                <a:solidFill>
                  <a:schemeClr val="accent3"/>
                </a:solidFill>
              </a:rPr>
              <a:t>Intradialytic Hypotension and Excessive Ultrafiltration Are Mortality Risk Factors that Should Be Avoided in Process of Controlling Hypertension and ECV Overload</a:t>
            </a:r>
          </a:p>
        </p:txBody>
      </p:sp>
      <p:pic>
        <p:nvPicPr>
          <p:cNvPr id="8" name="Content Placeholder 6"/>
          <p:cNvPicPr>
            <a:picLocks noGrp="1" noSelect="1" noChangeAspect="1" noMove="1" noResize="1"/>
          </p:cNvPicPr>
          <p:nvPr>
            <p:ph type="chart" sz="quarter" idx="10"/>
          </p:nvPr>
        </p:nvPicPr>
        <p:blipFill>
          <a:blip r:embed="rId3">
            <a:extLst>
              <a:ext uri="{28A0092B-C50C-407E-A947-70E740481C1C}">
                <a14:useLocalDpi xmlns:a14="http://schemas.microsoft.com/office/drawing/2010/main" val="0"/>
              </a:ext>
            </a:extLst>
          </a:blip>
          <a:stretch>
            <a:fillRect/>
          </a:stretch>
        </p:blipFill>
        <p:spPr>
          <a:xfrm>
            <a:off x="6569017" y="3223300"/>
            <a:ext cx="3531913" cy="2686553"/>
          </a:xfrm>
        </p:spPr>
      </p:pic>
      <p:sp>
        <p:nvSpPr>
          <p:cNvPr id="3" name="Content Placeholder 2">
            <a:extLst>
              <a:ext uri="{FF2B5EF4-FFF2-40B4-BE49-F238E27FC236}">
                <a16:creationId xmlns:a16="http://schemas.microsoft.com/office/drawing/2014/main" id="{7BBA7777-BC05-41C8-9EF4-94FFC86DAF16}"/>
              </a:ext>
            </a:extLst>
          </p:cNvPr>
          <p:cNvSpPr>
            <a:spLocks noGrp="1" noSelect="1" noMove="1" noResize="1" noTextEdit="1"/>
          </p:cNvSpPr>
          <p:nvPr>
            <p:ph sz="half" idx="4294967295"/>
          </p:nvPr>
        </p:nvSpPr>
        <p:spPr>
          <a:xfrm>
            <a:off x="612789" y="1613707"/>
            <a:ext cx="4565267" cy="1485670"/>
          </a:xfrm>
        </p:spPr>
        <p:txBody>
          <a:bodyPr>
            <a:normAutofit/>
          </a:bodyPr>
          <a:lstStyle/>
          <a:p>
            <a:pPr marL="0" indent="0">
              <a:lnSpc>
                <a:spcPct val="100000"/>
              </a:lnSpc>
              <a:buNone/>
            </a:pPr>
            <a:r>
              <a:rPr lang="en-US" sz="1500">
                <a:solidFill>
                  <a:schemeClr val="tx1">
                    <a:lumMod val="65000"/>
                    <a:lumOff val="35000"/>
                  </a:schemeClr>
                </a:solidFill>
                <a:latin typeface="Arial" panose="020b0604020202020204" pitchFamily="34" charset="0"/>
                <a:cs typeface="Arial" panose="020b0604020202020204" pitchFamily="34" charset="0"/>
              </a:rPr>
              <a:t>BP decreases during dialysis occur in most HD patients, but the causes, severity, and associated symptoms can vary. However, there is evidence that the faster ultrafiltration takes place, the steeper the decline in BP. </a:t>
            </a:r>
            <a:r>
              <a:rPr lang="en-US" sz="1500" b="1">
                <a:solidFill>
                  <a:schemeClr val="tx1">
                    <a:lumMod val="65000"/>
                    <a:lumOff val="35000"/>
                  </a:schemeClr>
                </a:solidFill>
                <a:latin typeface="Arial" panose="020b0604020202020204" pitchFamily="34" charset="0"/>
                <a:cs typeface="Arial" panose="020b0604020202020204" pitchFamily="34" charset="0"/>
              </a:rPr>
              <a:t>(Figure 1)</a:t>
            </a:r>
            <a:endParaRPr lang="en-US" sz="150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100000"/>
              </a:lnSpc>
              <a:buNone/>
            </a:pPr>
            <a:endParaRPr lang="en-US" sz="150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Content Placeholder 4"/>
          <p:cNvPicPr>
            <a:picLocks noGrp="1" noSelect="1" noChangeAspect="1" noMove="1" noResize="1"/>
          </p:cNvPicPr>
          <p:nvPr>
            <p:ph sz="half" idx="4294967295"/>
          </p:nvPr>
        </p:nvPicPr>
        <p:blipFill>
          <a:blip r:embed="rId4">
            <a:extLst>
              <a:ext uri="{28A0092B-C50C-407E-A947-70E740481C1C}">
                <a14:useLocalDpi xmlns:a14="http://schemas.microsoft.com/office/drawing/2010/main" val="0"/>
              </a:ext>
            </a:extLst>
          </a:blip>
          <a:srcRect t="44590"/>
          <a:stretch>
            <a:fillRect/>
          </a:stretch>
        </p:blipFill>
        <p:spPr>
          <a:xfrm>
            <a:off x="612787" y="2907730"/>
            <a:ext cx="4565267" cy="2992854"/>
          </a:xfrm>
        </p:spPr>
      </p:pic>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10" name="TextBox 9"/>
          <p:cNvSpPr txBox="1">
            <a:spLocks noSelect="1" noMove="1" noResize="1" noTextEdit="1"/>
          </p:cNvSpPr>
          <p:nvPr/>
        </p:nvSpPr>
        <p:spPr>
          <a:xfrm>
            <a:off x="218162" y="5502213"/>
            <a:ext cx="654427" cy="307777"/>
          </a:xfrm>
          <a:prstGeom prst="rect">
            <a:avLst/>
          </a:prstGeom>
          <a:noFill/>
        </p:spPr>
        <p:txBody>
          <a:bodyPr wrap="square" rtlCol="0">
            <a:spAutoFit/>
          </a:bodyPr>
          <a:lstStyle/>
          <a:p>
            <a:pPr algn="ctr"/>
            <a:r>
              <a:rPr lang="en-US" sz="1400" b="1">
                <a:solidFill>
                  <a:schemeClr val="tx1">
                    <a:lumMod val="65000"/>
                    <a:lumOff val="35000"/>
                  </a:schemeClr>
                </a:solidFill>
                <a:latin typeface="Arial" panose="020b0604020202020204" pitchFamily="34" charset="0"/>
                <a:cs typeface="Arial" panose="020b0604020202020204" pitchFamily="34" charset="0"/>
              </a:rPr>
              <a:t>Fig 1</a:t>
            </a:r>
          </a:p>
        </p:txBody>
      </p:sp>
      <p:sp>
        <p:nvSpPr>
          <p:cNvPr id="11" name="TextBox 10"/>
          <p:cNvSpPr txBox="1">
            <a:spLocks noSelect="1" noMove="1" noResize="1" noTextEdit="1"/>
          </p:cNvSpPr>
          <p:nvPr/>
        </p:nvSpPr>
        <p:spPr>
          <a:xfrm>
            <a:off x="6189810" y="5495255"/>
            <a:ext cx="724383" cy="307777"/>
          </a:xfrm>
          <a:prstGeom prst="rect">
            <a:avLst/>
          </a:prstGeom>
          <a:noFill/>
        </p:spPr>
        <p:txBody>
          <a:bodyPr wrap="square" rtlCol="0">
            <a:spAutoFit/>
          </a:bodyPr>
          <a:lstStyle/>
          <a:p>
            <a:pPr algn="ctr"/>
            <a:r>
              <a:rPr lang="en-US" sz="1400" b="1">
                <a:solidFill>
                  <a:schemeClr val="tx1">
                    <a:lumMod val="65000"/>
                    <a:lumOff val="35000"/>
                  </a:schemeClr>
                </a:solidFill>
                <a:latin typeface="Arial" panose="020b0604020202020204" pitchFamily="34" charset="0"/>
                <a:cs typeface="Arial" panose="020b0604020202020204" pitchFamily="34" charset="0"/>
              </a:rPr>
              <a:t>Fig 2</a:t>
            </a:r>
          </a:p>
        </p:txBody>
      </p:sp>
      <p:sp>
        <p:nvSpPr>
          <p:cNvPr id="4" name="Oval 3"/>
          <p:cNvSpPr>
            <a:spLocks noSelect="1" noMove="1" noResize="1" noTextEdit="1"/>
          </p:cNvSpPr>
          <p:nvPr/>
        </p:nvSpPr>
        <p:spPr>
          <a:xfrm>
            <a:off x="8893723" y="1840693"/>
            <a:ext cx="152400" cy="3077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a:spLocks noSelect="1" noMove="1" noResize="1" noTextEdit="1"/>
          </p:cNvSpPr>
          <p:nvPr/>
        </p:nvSpPr>
        <p:spPr>
          <a:xfrm>
            <a:off x="5773456" y="5854096"/>
            <a:ext cx="5589198" cy="292388"/>
          </a:xfrm>
          <a:prstGeom prst="rect">
            <a:avLst/>
          </a:prstGeom>
          <a:noFill/>
        </p:spPr>
        <p:txBody>
          <a:bodyPr wrap="square" rtlCol="0">
            <a:spAutoFit/>
          </a:bodyPr>
          <a:lstStyle/>
          <a:p>
            <a:pPr algn="ctr"/>
            <a:r>
              <a:rPr lang="en-US" sz="1300" i="1">
                <a:latin typeface="Arial" panose="020b0604020202020204" pitchFamily="34" charset="0"/>
                <a:cs typeface="Arial" panose="020b0604020202020204" pitchFamily="34" charset="0"/>
              </a:rPr>
              <a:t>Modified from Kidney Int 79(2): 250-257, 2011</a:t>
            </a:r>
          </a:p>
        </p:txBody>
      </p:sp>
      <p:sp>
        <p:nvSpPr>
          <p:cNvPr id="13" name="Rectangle 12">
            <a:extLst>
              <a:ext uri="{FF2B5EF4-FFF2-40B4-BE49-F238E27FC236}">
                <a16:creationId xmlns:a16="http://schemas.microsoft.com/office/drawing/2014/main" id="{8E3DC4A7-CBAB-48F9-B33D-F09EA2A30A7B}"/>
              </a:ext>
            </a:extLst>
          </p:cNvPr>
          <p:cNvSpPr>
            <a:spLocks noSelect="1" noMove="1" noResize="1" noTextEdit="1"/>
          </p:cNvSpPr>
          <p:nvPr/>
        </p:nvSpPr>
        <p:spPr>
          <a:xfrm>
            <a:off x="171940" y="5854096"/>
            <a:ext cx="5229391" cy="292388"/>
          </a:xfrm>
          <a:prstGeom prst="rect">
            <a:avLst/>
          </a:prstGeom>
        </p:spPr>
        <p:txBody>
          <a:bodyPr wrap="square">
            <a:spAutoFit/>
          </a:bodyPr>
          <a:lstStyle/>
          <a:p>
            <a:pPr algn="ctr"/>
            <a:r>
              <a:rPr lang="en-US" sz="1300" i="1">
                <a:latin typeface="Arial" panose="020b0604020202020204" pitchFamily="34" charset="0"/>
                <a:cs typeface="Arial" panose="020b0604020202020204" pitchFamily="34" charset="0"/>
              </a:rPr>
              <a:t>Modified from Am J Kidney Dis 58(5):794-803, 2011</a:t>
            </a:r>
          </a:p>
        </p:txBody>
      </p:sp>
      <p:sp>
        <p:nvSpPr>
          <p:cNvPr id="14" name="Content Placeholder 2">
            <a:extLst>
              <a:ext uri="{FF2B5EF4-FFF2-40B4-BE49-F238E27FC236}">
                <a16:creationId xmlns:a16="http://schemas.microsoft.com/office/drawing/2014/main" id="{79F29851-CCC8-44B9-9F09-387C91276229}"/>
              </a:ext>
            </a:extLst>
          </p:cNvPr>
          <p:cNvSpPr txBox="1">
            <a:spLocks noSelect="1" noMove="1" noResize="1" noTextEdit="1"/>
          </p:cNvSpPr>
          <p:nvPr/>
        </p:nvSpPr>
        <p:spPr>
          <a:xfrm>
            <a:off x="5420426" y="1621289"/>
            <a:ext cx="6158786" cy="1928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500">
                <a:solidFill>
                  <a:schemeClr val="tx1">
                    <a:lumMod val="65000"/>
                    <a:lumOff val="35000"/>
                  </a:schemeClr>
                </a:solidFill>
                <a:latin typeface="Arial" panose="020b0604020202020204" pitchFamily="34" charset="0"/>
                <a:cs typeface="Arial" panose="020b0604020202020204" pitchFamily="34" charset="0"/>
              </a:rPr>
              <a:t>There is evidence that recurrent decreases in systolic BP to a nadir &lt;90 mmHg (&lt;100 mmHg if pre-HD systolic BP is &gt;160 mmHg) is associated with increased mortality. This threshold is a stronger predictor than any specific change in BP during dialysis. </a:t>
            </a:r>
          </a:p>
          <a:p>
            <a:pPr marL="0" indent="0">
              <a:lnSpc>
                <a:spcPct val="100000"/>
              </a:lnSpc>
              <a:buNone/>
            </a:pPr>
            <a:r>
              <a:rPr lang="en-US" sz="1500">
                <a:solidFill>
                  <a:schemeClr val="tx1">
                    <a:lumMod val="65000"/>
                    <a:lumOff val="35000"/>
                  </a:schemeClr>
                </a:solidFill>
                <a:latin typeface="Arial" panose="020b0604020202020204" pitchFamily="34" charset="0"/>
                <a:cs typeface="Arial" panose="020b0604020202020204" pitchFamily="34" charset="0"/>
              </a:rPr>
              <a:t>There is additional evidence that excessively rapid ultrafiltration rates more than 13 mL/kg/hr are associated with increased mortality. </a:t>
            </a:r>
            <a:r>
              <a:rPr lang="en-US" sz="1500" b="1">
                <a:solidFill>
                  <a:schemeClr val="tx1">
                    <a:lumMod val="65000"/>
                    <a:lumOff val="35000"/>
                  </a:schemeClr>
                </a:solidFill>
                <a:latin typeface="Arial" panose="020b0604020202020204" pitchFamily="34" charset="0"/>
                <a:cs typeface="Arial" panose="020b0604020202020204" pitchFamily="34" charset="0"/>
              </a:rPr>
              <a:t>(Figure 2)</a:t>
            </a:r>
            <a:endParaRPr lang="en-US" sz="150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val="1192729663"/>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F1E7A481-6B30-4A31-8D49-82A24A3C5B6F}"/>
              </a:ext>
            </a:extLst>
          </p:cNvPr>
          <p:cNvSpPr>
            <a:spLocks noGrp="1" noSelect="1" noMove="1" noResize="1" noTextEdit="1"/>
          </p:cNvSpPr>
          <p:nvPr>
            <p:ph type="title"/>
          </p:nvPr>
        </p:nvSpPr>
        <p:spPr>
          <a:xfrm>
            <a:off x="616238" y="700280"/>
            <a:ext cx="11760060" cy="1078992"/>
          </a:xfrm>
        </p:spPr>
        <p:txBody>
          <a:bodyPr>
            <a:noAutofit/>
          </a:bodyPr>
          <a:lstStyle/>
          <a:p>
            <a:r>
              <a:rPr lang="en-US" sz="4000">
                <a:solidFill>
                  <a:schemeClr val="accent3"/>
                </a:solidFill>
                <a:cs typeface="Arial" panose="020b0604020202020204" pitchFamily="34" charset="0"/>
              </a:rPr>
              <a:t>Pharmacologic Management of Hypertension</a:t>
            </a:r>
          </a:p>
        </p:txBody>
      </p:sp>
      <p:graphicFrame>
        <p:nvGraphicFramePr>
          <p:cNvPr id="9" name="Content Placeholder 3"/>
          <p:cNvGraphicFramePr>
            <a:graphicFrameLocks noGrp="1" noSelect="1" noMove="1" noResize="1"/>
          </p:cNvGraphicFramePr>
          <p:nvPr>
            <p:ph type="chart" sz="quarter" idx="10"/>
            <p:extLst>
              <p:ext uri="{D42A27DB-BD31-4B8C-83A1-F6EECF244321}">
                <p14:modId val="1368148974"/>
              </p:ext>
            </p:extLst>
          </p:nvPr>
        </p:nvGraphicFramePr>
        <p:xfrm>
          <a:off x="1844916" y="2742485"/>
          <a:ext cx="8506548" cy="2990915"/>
        </p:xfrm>
        <a:graphic>
          <a:graphicData uri="http://schemas.openxmlformats.org/drawingml/2006/table">
            <a:tbl>
              <a:tblPr firstRow="1" bandRow="1">
                <a:tableStyleId>{5C22544A-7EE6-4342-B048-85BDC9FD1C3A}</a:tableStyleId>
              </a:tblPr>
              <a:tblGrid>
                <a:gridCol w="1419410">
                  <a:extLst>
                    <a:ext uri="{9D8B030D-6E8A-4147-A177-3AD203B41FA5}">
                      <a16:colId xmlns:a16="http://schemas.microsoft.com/office/drawing/2014/main" val="20000"/>
                    </a:ext>
                  </a:extLst>
                </a:gridCol>
                <a:gridCol w="1897512">
                  <a:extLst>
                    <a:ext uri="{9D8B030D-6E8A-4147-A177-3AD203B41FA5}">
                      <a16:colId xmlns:a16="http://schemas.microsoft.com/office/drawing/2014/main" val="20001"/>
                    </a:ext>
                  </a:extLst>
                </a:gridCol>
                <a:gridCol w="5189626">
                  <a:extLst>
                    <a:ext uri="{9D8B030D-6E8A-4147-A177-3AD203B41FA5}">
                      <a16:colId xmlns:a16="http://schemas.microsoft.com/office/drawing/2014/main" val="20002"/>
                    </a:ext>
                  </a:extLst>
                </a:gridCol>
              </a:tblGrid>
              <a:tr h="459401">
                <a:tc>
                  <a:txBody>
                    <a:bodyPr vert="horz" wrap="square"/>
                    <a:lstStyle/>
                    <a:p>
                      <a:r>
                        <a:rPr lang="en-US">
                          <a:solidFill>
                            <a:schemeClr val="tx1">
                              <a:lumMod val="85000"/>
                              <a:lumOff val="15000"/>
                            </a:schemeClr>
                          </a:solidFill>
                          <a:latin typeface="Arial" panose="020b0604020202020204" pitchFamily="34" charset="0"/>
                          <a:cs typeface="Arial" panose="020b0604020202020204" pitchFamily="34" charset="0"/>
                        </a:rPr>
                        <a:t>Author</a:t>
                      </a:r>
                    </a:p>
                  </a:txBody>
                  <a:tcPr marL="110184" marR="1101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r>
                        <a:rPr lang="en-US">
                          <a:solidFill>
                            <a:schemeClr val="tx1">
                              <a:lumMod val="85000"/>
                              <a:lumOff val="15000"/>
                            </a:schemeClr>
                          </a:solidFill>
                          <a:latin typeface="Arial" panose="020b0604020202020204" pitchFamily="34" charset="0"/>
                          <a:cs typeface="Arial" panose="020b0604020202020204" pitchFamily="34" charset="0"/>
                        </a:rPr>
                        <a:t>Studies</a:t>
                      </a:r>
                    </a:p>
                  </a:txBody>
                  <a:tcPr marL="110184" marR="1101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r>
                        <a:rPr lang="en-US">
                          <a:solidFill>
                            <a:schemeClr val="tx1">
                              <a:lumMod val="85000"/>
                              <a:lumOff val="15000"/>
                            </a:schemeClr>
                          </a:solidFill>
                          <a:latin typeface="Arial" panose="020b0604020202020204" pitchFamily="34" charset="0"/>
                          <a:cs typeface="Arial" panose="020b0604020202020204" pitchFamily="34" charset="0"/>
                        </a:rPr>
                        <a:t>Outcomes</a:t>
                      </a:r>
                    </a:p>
                  </a:txBody>
                  <a:tcPr marL="110184" marR="1101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555073">
                <a:tc>
                  <a:txBody>
                    <a:bodyPr vert="horz" wrap="square"/>
                    <a:lstStyle/>
                    <a:p>
                      <a:r>
                        <a:rPr lang="en-US" sz="1600">
                          <a:solidFill>
                            <a:schemeClr val="tx1">
                              <a:lumMod val="65000"/>
                              <a:lumOff val="35000"/>
                            </a:schemeClr>
                          </a:solidFill>
                          <a:latin typeface="+mn-lt"/>
                          <a:cs typeface="Arial" panose="020b0604020202020204" pitchFamily="34" charset="0"/>
                        </a:rPr>
                        <a:t>Heerspink</a:t>
                      </a:r>
                      <a:r>
                        <a:rPr lang="en-US" sz="1600" baseline="0">
                          <a:solidFill>
                            <a:schemeClr val="tx1">
                              <a:lumMod val="65000"/>
                              <a:lumOff val="35000"/>
                            </a:schemeClr>
                          </a:solidFill>
                          <a:latin typeface="+mn-lt"/>
                          <a:cs typeface="Arial" panose="020b0604020202020204" pitchFamily="34" charset="0"/>
                        </a:rPr>
                        <a:t> </a:t>
                      </a:r>
                      <a:endParaRPr lang="en-US" sz="1600">
                        <a:solidFill>
                          <a:schemeClr val="tx1">
                            <a:lumMod val="65000"/>
                            <a:lumOff val="35000"/>
                          </a:schemeClr>
                        </a:solidFill>
                        <a:latin typeface="+mn-lt"/>
                        <a:cs typeface="Arial" panose="020b0604020202020204" pitchFamily="34" charset="0"/>
                      </a:endParaRPr>
                    </a:p>
                  </a:txBody>
                  <a:tcPr marL="110184" marR="1101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r>
                        <a:rPr lang="en-US" sz="1600">
                          <a:solidFill>
                            <a:schemeClr val="tx1">
                              <a:lumMod val="65000"/>
                              <a:lumOff val="35000"/>
                            </a:schemeClr>
                          </a:solidFill>
                          <a:latin typeface="+mn-lt"/>
                          <a:cs typeface="Arial" panose="020b0604020202020204" pitchFamily="34" charset="0"/>
                        </a:rPr>
                        <a:t>8 trials</a:t>
                      </a:r>
                    </a:p>
                    <a:p>
                      <a:r>
                        <a:rPr lang="en-US" sz="1600">
                          <a:solidFill>
                            <a:schemeClr val="tx1">
                              <a:lumMod val="65000"/>
                              <a:lumOff val="35000"/>
                            </a:schemeClr>
                          </a:solidFill>
                          <a:latin typeface="+mn-lt"/>
                          <a:cs typeface="Arial" panose="020b0604020202020204" pitchFamily="34" charset="0"/>
                        </a:rPr>
                        <a:t>1679 patients</a:t>
                      </a:r>
                    </a:p>
                  </a:txBody>
                  <a:tcPr marL="110184" marR="1101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r>
                        <a:rPr lang="en-US" sz="1600">
                          <a:solidFill>
                            <a:schemeClr val="tx1">
                              <a:lumMod val="65000"/>
                              <a:lumOff val="35000"/>
                            </a:schemeClr>
                          </a:solidFill>
                          <a:latin typeface="+mn-lt"/>
                          <a:cs typeface="Arial" panose="020b0604020202020204" pitchFamily="34" charset="0"/>
                        </a:rPr>
                        <a:t>CV events:</a:t>
                      </a:r>
                      <a:r>
                        <a:rPr lang="en-US" sz="1600" baseline="0">
                          <a:solidFill>
                            <a:schemeClr val="tx1">
                              <a:lumMod val="65000"/>
                              <a:lumOff val="35000"/>
                            </a:schemeClr>
                          </a:solidFill>
                          <a:latin typeface="+mn-lt"/>
                          <a:cs typeface="Arial" panose="020b0604020202020204" pitchFamily="34" charset="0"/>
                        </a:rPr>
                        <a:t> RR 0.71, CI 0.55-0.92</a:t>
                      </a:r>
                    </a:p>
                    <a:p>
                      <a:endParaRPr lang="en-US" sz="1600" baseline="0">
                        <a:solidFill>
                          <a:schemeClr val="tx1">
                            <a:lumMod val="65000"/>
                            <a:lumOff val="35000"/>
                          </a:schemeClr>
                        </a:solidFill>
                        <a:latin typeface="+mn-lt"/>
                        <a:cs typeface="Arial" panose="020b0604020202020204" pitchFamily="34" charset="0"/>
                      </a:endParaRPr>
                    </a:p>
                    <a:p>
                      <a:r>
                        <a:rPr lang="en-US" sz="1600" baseline="0">
                          <a:solidFill>
                            <a:schemeClr val="tx1">
                              <a:lumMod val="65000"/>
                              <a:lumOff val="35000"/>
                            </a:schemeClr>
                          </a:solidFill>
                          <a:latin typeface="+mn-lt"/>
                          <a:cs typeface="Arial" panose="020b0604020202020204" pitchFamily="34" charset="0"/>
                        </a:rPr>
                        <a:t>All Cause Mortality: RR 0.80, CI 0.66-0.96</a:t>
                      </a:r>
                    </a:p>
                    <a:p>
                      <a:endParaRPr lang="en-US" sz="1600" baseline="0">
                        <a:solidFill>
                          <a:schemeClr val="tx1">
                            <a:lumMod val="65000"/>
                            <a:lumOff val="35000"/>
                          </a:schemeClr>
                        </a:solidFill>
                        <a:latin typeface="+mn-lt"/>
                        <a:cs typeface="Arial" panose="020b0604020202020204" pitchFamily="34" charset="0"/>
                      </a:endParaRPr>
                    </a:p>
                    <a:p>
                      <a:r>
                        <a:rPr lang="en-US" sz="1600" baseline="0">
                          <a:solidFill>
                            <a:schemeClr val="tx1">
                              <a:lumMod val="65000"/>
                              <a:lumOff val="35000"/>
                            </a:schemeClr>
                          </a:solidFill>
                          <a:latin typeface="+mn-lt"/>
                          <a:cs typeface="Arial" panose="020b0604020202020204" pitchFamily="34" charset="0"/>
                        </a:rPr>
                        <a:t>CV Mortality: RR 0.71, CI 0.5-0.99</a:t>
                      </a:r>
                      <a:endParaRPr lang="en-US" sz="1600">
                        <a:solidFill>
                          <a:schemeClr val="tx1">
                            <a:lumMod val="65000"/>
                            <a:lumOff val="35000"/>
                          </a:schemeClr>
                        </a:solidFill>
                        <a:latin typeface="+mn-lt"/>
                        <a:cs typeface="Arial" panose="020b0604020202020204" pitchFamily="34" charset="0"/>
                      </a:endParaRPr>
                    </a:p>
                  </a:txBody>
                  <a:tcPr marL="110184" marR="1101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76441">
                <a:tc>
                  <a:txBody>
                    <a:bodyPr vert="horz" wrap="square"/>
                    <a:lstStyle/>
                    <a:p>
                      <a:r>
                        <a:rPr lang="en-US" sz="1600">
                          <a:solidFill>
                            <a:schemeClr val="tx1">
                              <a:lumMod val="65000"/>
                              <a:lumOff val="35000"/>
                            </a:schemeClr>
                          </a:solidFill>
                          <a:latin typeface="+mn-lt"/>
                          <a:cs typeface="Arial" panose="020b0604020202020204" pitchFamily="34" charset="0"/>
                        </a:rPr>
                        <a:t>Agarwal</a:t>
                      </a:r>
                    </a:p>
                  </a:txBody>
                  <a:tcPr marL="110184" marR="1101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r>
                        <a:rPr lang="en-US" sz="1600">
                          <a:solidFill>
                            <a:schemeClr val="tx1">
                              <a:lumMod val="65000"/>
                              <a:lumOff val="35000"/>
                            </a:schemeClr>
                          </a:solidFill>
                          <a:latin typeface="+mn-lt"/>
                          <a:cs typeface="Arial" panose="020b0604020202020204" pitchFamily="34" charset="0"/>
                        </a:rPr>
                        <a:t>5 studies</a:t>
                      </a:r>
                    </a:p>
                    <a:p>
                      <a:r>
                        <a:rPr lang="en-US" sz="1600">
                          <a:solidFill>
                            <a:schemeClr val="tx1">
                              <a:lumMod val="65000"/>
                              <a:lumOff val="35000"/>
                            </a:schemeClr>
                          </a:solidFill>
                          <a:latin typeface="+mn-lt"/>
                          <a:cs typeface="Arial" panose="020b0604020202020204" pitchFamily="34" charset="0"/>
                        </a:rPr>
                        <a:t>1202</a:t>
                      </a:r>
                      <a:r>
                        <a:rPr lang="en-US" sz="1600" baseline="0">
                          <a:solidFill>
                            <a:schemeClr val="tx1">
                              <a:lumMod val="65000"/>
                              <a:lumOff val="35000"/>
                            </a:schemeClr>
                          </a:solidFill>
                          <a:latin typeface="+mn-lt"/>
                          <a:cs typeface="Arial" panose="020b0604020202020204" pitchFamily="34" charset="0"/>
                        </a:rPr>
                        <a:t> patients</a:t>
                      </a:r>
                      <a:endParaRPr lang="en-US" sz="1600">
                        <a:solidFill>
                          <a:schemeClr val="tx1">
                            <a:lumMod val="65000"/>
                            <a:lumOff val="35000"/>
                          </a:schemeClr>
                        </a:solidFill>
                        <a:latin typeface="+mn-lt"/>
                        <a:cs typeface="Arial" panose="020b0604020202020204" pitchFamily="34" charset="0"/>
                      </a:endParaRPr>
                    </a:p>
                  </a:txBody>
                  <a:tcPr marL="110184" marR="1101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r>
                        <a:rPr lang="en-US" sz="1600">
                          <a:solidFill>
                            <a:schemeClr val="tx1">
                              <a:lumMod val="65000"/>
                              <a:lumOff val="35000"/>
                            </a:schemeClr>
                          </a:solidFill>
                          <a:latin typeface="+mn-lt"/>
                          <a:cs typeface="Arial" panose="020b0604020202020204" pitchFamily="34" charset="0"/>
                        </a:rPr>
                        <a:t>CV events:</a:t>
                      </a:r>
                      <a:r>
                        <a:rPr lang="en-US" sz="1600" baseline="0">
                          <a:solidFill>
                            <a:schemeClr val="tx1">
                              <a:lumMod val="65000"/>
                              <a:lumOff val="35000"/>
                            </a:schemeClr>
                          </a:solidFill>
                          <a:latin typeface="+mn-lt"/>
                          <a:cs typeface="Arial" panose="020b0604020202020204" pitchFamily="34" charset="0"/>
                        </a:rPr>
                        <a:t> HR: 0.69, CI 0.56-0.84</a:t>
                      </a:r>
                    </a:p>
                    <a:p>
                      <a:endParaRPr lang="en-US" sz="1600" baseline="0">
                        <a:solidFill>
                          <a:schemeClr val="tx1">
                            <a:lumMod val="65000"/>
                            <a:lumOff val="35000"/>
                          </a:schemeClr>
                        </a:solidFill>
                        <a:latin typeface="+mn-lt"/>
                        <a:cs typeface="Arial" panose="020b0604020202020204" pitchFamily="34" charset="0"/>
                      </a:endParaRPr>
                    </a:p>
                    <a:p>
                      <a:r>
                        <a:rPr lang="en-US" sz="1600" baseline="0">
                          <a:solidFill>
                            <a:schemeClr val="tx1">
                              <a:lumMod val="65000"/>
                              <a:lumOff val="35000"/>
                            </a:schemeClr>
                          </a:solidFill>
                          <a:latin typeface="+mn-lt"/>
                          <a:cs typeface="Arial" panose="020b0604020202020204" pitchFamily="34" charset="0"/>
                        </a:rPr>
                        <a:t>All cause mortality: RR 0.79, CI 0.65-0.96</a:t>
                      </a:r>
                    </a:p>
                  </a:txBody>
                  <a:tcPr marL="110184" marR="1101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7" name="Content Placeholder 6"/>
          <p:cNvSpPr>
            <a:spLocks noGrp="1" noSelect="1" noMove="1" noResize="1" noTextEdit="1"/>
          </p:cNvSpPr>
          <p:nvPr>
            <p:ph sz="half" idx="4294967295"/>
          </p:nvPr>
        </p:nvSpPr>
        <p:spPr>
          <a:xfrm>
            <a:off x="616234" y="1618867"/>
            <a:ext cx="10959528" cy="1262664"/>
          </a:xfrm>
        </p:spPr>
        <p:txBody>
          <a:bodyPr>
            <a:noAutofit/>
          </a:bodyPr>
          <a:lstStyle/>
          <a:p>
            <a:pPr marL="0" indent="0">
              <a:buNone/>
            </a:pPr>
            <a:r>
              <a:rPr lang="en-US" sz="2400">
                <a:solidFill>
                  <a:schemeClr val="tx1">
                    <a:lumMod val="65000"/>
                    <a:lumOff val="35000"/>
                  </a:schemeClr>
                </a:solidFill>
                <a:latin typeface="Arial" panose="020b0604020202020204" pitchFamily="34" charset="0"/>
                <a:cs typeface="Arial" panose="020b0604020202020204" pitchFamily="34" charset="0"/>
              </a:rPr>
              <a:t>Two separate meta-analyses have identified that pharmacologic treatment of hypertension is associated with decreased cardiovascular events and mortality in HD patients.</a:t>
            </a: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10" name="TextBox 9"/>
          <p:cNvSpPr txBox="1">
            <a:spLocks noSelect="1" noMove="1" noResize="1" noTextEdit="1"/>
          </p:cNvSpPr>
          <p:nvPr/>
        </p:nvSpPr>
        <p:spPr>
          <a:xfrm>
            <a:off x="3572541" y="5807411"/>
            <a:ext cx="8623274"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Data compiled from Lancet 373: 1009-1015, 2009 and Hypertension 53(5):860-866, 2009</a:t>
            </a:r>
          </a:p>
        </p:txBody>
      </p:sp>
    </p:spTree>
    <p:extLst>
      <p:ext uri="{BB962C8B-B14F-4D97-AF65-F5344CB8AC3E}">
        <p14:creationId val="4046192730"/>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F1E7A481-6B30-4A31-8D49-82A24A3C5B6F}"/>
              </a:ext>
            </a:extLst>
          </p:cNvPr>
          <p:cNvSpPr>
            <a:spLocks noGrp="1" noSelect="1" noMove="1" noResize="1" noTextEdit="1"/>
          </p:cNvSpPr>
          <p:nvPr>
            <p:ph type="title"/>
          </p:nvPr>
        </p:nvSpPr>
        <p:spPr>
          <a:xfrm>
            <a:off x="619432" y="703502"/>
            <a:ext cx="10119452" cy="1078992"/>
          </a:xfrm>
        </p:spPr>
        <p:txBody>
          <a:bodyPr>
            <a:noAutofit/>
          </a:bodyPr>
          <a:lstStyle/>
          <a:p>
            <a:r>
              <a:rPr lang="en-US" sz="3500">
                <a:solidFill>
                  <a:schemeClr val="accent3"/>
                </a:solidFill>
                <a:cs typeface="Arial" panose="020b0604020202020204" pitchFamily="34" charset="0"/>
              </a:rPr>
              <a:t>Conflicting Evidence Regarding Benefits of Specific Antihypertensive Drugs</a:t>
            </a:r>
          </a:p>
        </p:txBody>
      </p:sp>
      <p:sp>
        <p:nvSpPr>
          <p:cNvPr id="7" name="Content Placeholder 6"/>
          <p:cNvSpPr>
            <a:spLocks noGrp="1" noSelect="1" noMove="1" noResize="1" noTextEdit="1"/>
          </p:cNvSpPr>
          <p:nvPr>
            <p:ph sz="half" idx="4294967295"/>
          </p:nvPr>
        </p:nvSpPr>
        <p:spPr>
          <a:xfrm>
            <a:off x="6106633" y="1765138"/>
            <a:ext cx="5465935" cy="1413445"/>
          </a:xfrm>
        </p:spPr>
        <p:txBody>
          <a:bodyPr>
            <a:noAutofit/>
          </a:bodyPr>
          <a:lstStyle/>
          <a:p>
            <a:pPr marL="0" indent="0">
              <a:spcBef>
                <a:spcPts val="600"/>
              </a:spcBef>
              <a:buNone/>
            </a:pPr>
            <a:r>
              <a:rPr lang="en-US" sz="1800">
                <a:solidFill>
                  <a:schemeClr val="tx1">
                    <a:lumMod val="65000"/>
                    <a:lumOff val="35000"/>
                  </a:schemeClr>
                </a:solidFill>
                <a:latin typeface="Arial" panose="020b0604020202020204" pitchFamily="34" charset="0"/>
                <a:cs typeface="Arial" panose="020b0604020202020204" pitchFamily="34" charset="0"/>
              </a:rPr>
              <a:t>Large ARB trials have not established a mortality benefit. </a:t>
            </a:r>
            <a:r>
              <a:rPr lang="en-US" sz="1800" b="1">
                <a:solidFill>
                  <a:schemeClr val="tx1">
                    <a:lumMod val="65000"/>
                    <a:lumOff val="35000"/>
                  </a:schemeClr>
                </a:solidFill>
                <a:latin typeface="Arial" panose="020b0604020202020204" pitchFamily="34" charset="0"/>
                <a:cs typeface="Arial" panose="020b0604020202020204" pitchFamily="34" charset="0"/>
              </a:rPr>
              <a:t>(Figure 2)</a:t>
            </a:r>
          </a:p>
          <a:p>
            <a:pPr marL="0" indent="0">
              <a:spcBef>
                <a:spcPts val="600"/>
              </a:spcBef>
              <a:buNone/>
            </a:pPr>
            <a:r>
              <a:rPr lang="en-US" sz="1800">
                <a:solidFill>
                  <a:schemeClr val="tx1">
                    <a:lumMod val="65000"/>
                    <a:lumOff val="35000"/>
                  </a:schemeClr>
                </a:solidFill>
                <a:latin typeface="Arial" panose="020b0604020202020204" pitchFamily="34" charset="0"/>
                <a:cs typeface="Arial" panose="020b0604020202020204" pitchFamily="34" charset="0"/>
              </a:rPr>
              <a:t>Meta analysis has shown benefit regarding reduction in left ventricular hypertrophy.</a:t>
            </a: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10" name="TextBox 9"/>
          <p:cNvSpPr txBox="1">
            <a:spLocks noSelect="1" noMove="1" noResize="1" noTextEdit="1"/>
          </p:cNvSpPr>
          <p:nvPr/>
        </p:nvSpPr>
        <p:spPr>
          <a:xfrm>
            <a:off x="7065494" y="3075273"/>
            <a:ext cx="682325" cy="307777"/>
          </a:xfrm>
          <a:prstGeom prst="rect">
            <a:avLst/>
          </a:prstGeom>
          <a:noFill/>
        </p:spPr>
        <p:txBody>
          <a:bodyPr wrap="square" rtlCol="0">
            <a:spAutoFit/>
          </a:bodyPr>
          <a:lstStyle/>
          <a:p>
            <a:pPr algn="ctr"/>
            <a:r>
              <a:rPr lang="en-US" sz="1400" b="1">
                <a:latin typeface="Arial" panose="020b0604020202020204" pitchFamily="34" charset="0"/>
                <a:cs typeface="Arial" panose="020b0604020202020204" pitchFamily="34" charset="0"/>
              </a:rPr>
              <a:t>Fig 2</a:t>
            </a:r>
          </a:p>
        </p:txBody>
      </p:sp>
      <p:sp>
        <p:nvSpPr>
          <p:cNvPr id="3" name="TextBox 2"/>
          <p:cNvSpPr txBox="1">
            <a:spLocks noSelect="1" noMove="1" noResize="1" noTextEdit="1"/>
          </p:cNvSpPr>
          <p:nvPr/>
        </p:nvSpPr>
        <p:spPr>
          <a:xfrm>
            <a:off x="625869" y="5885414"/>
            <a:ext cx="5296464" cy="292388"/>
          </a:xfrm>
          <a:prstGeom prst="rect">
            <a:avLst/>
          </a:prstGeom>
          <a:noFill/>
        </p:spPr>
        <p:txBody>
          <a:bodyPr wrap="square" rtlCol="0">
            <a:spAutoFit/>
          </a:bodyPr>
          <a:lstStyle/>
          <a:p>
            <a:pPr algn="ctr"/>
            <a:r>
              <a:rPr lang="en-US" sz="1300" i="1">
                <a:latin typeface="Arial" panose="020b0604020202020204" pitchFamily="34" charset="0"/>
                <a:cs typeface="Arial" panose="020b0604020202020204" pitchFamily="34" charset="0"/>
              </a:rPr>
              <a:t>Modified from Kidney Int 70(7):1318-1324, 2006</a:t>
            </a:r>
          </a:p>
        </p:txBody>
      </p:sp>
      <p:sp>
        <p:nvSpPr>
          <p:cNvPr id="13" name="TextBox 12">
            <a:extLst>
              <a:ext uri="{FF2B5EF4-FFF2-40B4-BE49-F238E27FC236}">
                <a16:creationId xmlns:a16="http://schemas.microsoft.com/office/drawing/2014/main" id="{0E3AA4A8-6477-4D6A-89F2-E29DDE68B807}"/>
              </a:ext>
            </a:extLst>
          </p:cNvPr>
          <p:cNvSpPr txBox="1">
            <a:spLocks noSelect="1" noMove="1" noResize="1" noTextEdit="1"/>
          </p:cNvSpPr>
          <p:nvPr/>
        </p:nvSpPr>
        <p:spPr>
          <a:xfrm>
            <a:off x="619432" y="1763746"/>
            <a:ext cx="5033833" cy="1415772"/>
          </a:xfrm>
          <a:prstGeom prst="rect">
            <a:avLst/>
          </a:prstGeom>
          <a:noFill/>
        </p:spPr>
        <p:txBody>
          <a:bodyPr wrap="square" rtlCol="0">
            <a:spAutoFit/>
          </a:bodyPr>
          <a:lstStyle/>
          <a:p>
            <a:pPr>
              <a:lnSpc>
                <a:spcPct val="90000"/>
              </a:lnSpc>
              <a:spcBef>
                <a:spcPts val="600"/>
              </a:spcBef>
            </a:pPr>
            <a:r>
              <a:rPr lang="en-US">
                <a:solidFill>
                  <a:schemeClr val="tx1">
                    <a:lumMod val="65000"/>
                    <a:lumOff val="35000"/>
                  </a:schemeClr>
                </a:solidFill>
                <a:latin typeface="Arial" panose="020b0604020202020204" pitchFamily="34" charset="0"/>
                <a:cs typeface="Arial" panose="020b0604020202020204" pitchFamily="34" charset="0"/>
              </a:rPr>
              <a:t>There was no mortality benefit in randomized trial comparing fosinopril to placebo. </a:t>
            </a:r>
            <a:r>
              <a:rPr lang="en-US" b="1">
                <a:solidFill>
                  <a:schemeClr val="tx1">
                    <a:lumMod val="65000"/>
                    <a:lumOff val="35000"/>
                  </a:schemeClr>
                </a:solidFill>
                <a:latin typeface="Arial" panose="020b0604020202020204" pitchFamily="34" charset="0"/>
                <a:cs typeface="Arial" panose="020b0604020202020204" pitchFamily="34" charset="0"/>
              </a:rPr>
              <a:t>(Figure 1)</a:t>
            </a:r>
            <a:endParaRPr lang="en-US">
              <a:solidFill>
                <a:schemeClr val="tx1">
                  <a:lumMod val="65000"/>
                  <a:lumOff val="35000"/>
                </a:schemeClr>
              </a:solidFill>
              <a:latin typeface="Arial" panose="020b0604020202020204" pitchFamily="34" charset="0"/>
              <a:cs typeface="Arial" panose="020b0604020202020204" pitchFamily="34" charset="0"/>
            </a:endParaRPr>
          </a:p>
          <a:p>
            <a:pPr>
              <a:lnSpc>
                <a:spcPct val="90000"/>
              </a:lnSpc>
              <a:spcBef>
                <a:spcPts val="600"/>
              </a:spcBef>
            </a:pPr>
            <a:r>
              <a:rPr lang="en-US">
                <a:solidFill>
                  <a:schemeClr val="tx1">
                    <a:lumMod val="65000"/>
                    <a:lumOff val="35000"/>
                  </a:schemeClr>
                </a:solidFill>
                <a:latin typeface="Arial" panose="020b0604020202020204" pitchFamily="34" charset="0"/>
                <a:cs typeface="Arial" panose="020b0604020202020204" pitchFamily="34" charset="0"/>
              </a:rPr>
              <a:t>One small randomized trial demonstrated a mortality benefit using candesartan (ARB) vs. control.</a:t>
            </a:r>
          </a:p>
        </p:txBody>
      </p:sp>
      <p:grpSp>
        <p:nvGrpSpPr>
          <p:cNvPr id="11" name="Group 10">
            <a:extLst>
              <a:ext uri="{FF2B5EF4-FFF2-40B4-BE49-F238E27FC236}">
                <a16:creationId xmlns:a16="http://schemas.microsoft.com/office/drawing/2014/main" id="{73931C7A-512E-4DFC-B70E-533E015BA03A}"/>
              </a:ext>
            </a:extLst>
          </p:cNvPr>
          <p:cNvGrpSpPr>
            <a:grpSpLocks noGrp="1" noSelect="1" noMove="1" noResize="1"/>
          </p:cNvGrpSpPr>
          <p:nvPr/>
        </p:nvGrpSpPr>
        <p:grpSpPr>
          <a:xfrm>
            <a:off x="1640871" y="2990228"/>
            <a:ext cx="3421821" cy="2926080"/>
            <a:chOff x="4748212" y="2276475"/>
            <a:chExt cx="3421821" cy="2926080"/>
          </a:xfrm>
        </p:grpSpPr>
        <p:pic>
          <p:nvPicPr>
            <p:cNvPr id="12" name="Picture 11" descr="large img">
              <a:extLst>
                <a:ext uri="{FF2B5EF4-FFF2-40B4-BE49-F238E27FC236}">
                  <a16:creationId xmlns:a16="http://schemas.microsoft.com/office/drawing/2014/main" id="{E48C25A9-3B08-4B76-A757-094420A6A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48212" y="2276475"/>
              <a:ext cx="3421821" cy="2926080"/>
            </a:xfrm>
            <a:prstGeom prst="rect">
              <a:avLst/>
            </a:prstGeom>
            <a:noFill/>
            <a:ln>
              <a:noFill/>
            </a:ln>
          </p:spPr>
        </p:pic>
        <p:sp>
          <p:nvSpPr>
            <p:cNvPr id="14" name="TextBox 13">
              <a:extLst>
                <a:ext uri="{FF2B5EF4-FFF2-40B4-BE49-F238E27FC236}">
                  <a16:creationId xmlns:a16="http://schemas.microsoft.com/office/drawing/2014/main" id="{02F8B04C-EBD9-49EB-9912-F8B72CE3C689}"/>
                </a:ext>
              </a:extLst>
            </p:cNvPr>
            <p:cNvSpPr txBox="1"/>
            <p:nvPr/>
          </p:nvSpPr>
          <p:spPr>
            <a:xfrm>
              <a:off x="5790522" y="3901185"/>
              <a:ext cx="714597" cy="276999"/>
            </a:xfrm>
            <a:prstGeom prst="rect">
              <a:avLst/>
            </a:prstGeom>
            <a:noFill/>
          </p:spPr>
          <p:txBody>
            <a:bodyPr wrap="square" rtlCol="0">
              <a:spAutoFit/>
            </a:bodyPr>
            <a:lstStyle/>
            <a:p>
              <a:pPr algn="ctr"/>
              <a:r>
                <a:rPr lang="en-US" sz="1200" b="1" i="1">
                  <a:latin typeface="Arial" panose="020b0604020202020204" pitchFamily="34" charset="0"/>
                  <a:cs typeface="Arial" panose="020b0604020202020204" pitchFamily="34" charset="0"/>
                </a:rPr>
                <a:t>N</a:t>
              </a:r>
              <a:r>
                <a:rPr lang="en-US" sz="1200" b="1">
                  <a:latin typeface="Arial" panose="020b0604020202020204" pitchFamily="34" charset="0"/>
                  <a:cs typeface="Arial" panose="020b0604020202020204" pitchFamily="34" charset="0"/>
                </a:rPr>
                <a:t>=210</a:t>
              </a:r>
            </a:p>
          </p:txBody>
        </p:sp>
        <p:sp>
          <p:nvSpPr>
            <p:cNvPr id="15" name="TextBox 14">
              <a:extLst>
                <a:ext uri="{FF2B5EF4-FFF2-40B4-BE49-F238E27FC236}">
                  <a16:creationId xmlns:a16="http://schemas.microsoft.com/office/drawing/2014/main" id="{923321FF-104B-438A-AB29-2D23C4061E59}"/>
                </a:ext>
              </a:extLst>
            </p:cNvPr>
            <p:cNvSpPr txBox="1"/>
            <p:nvPr/>
          </p:nvSpPr>
          <p:spPr>
            <a:xfrm>
              <a:off x="7191620" y="2883546"/>
              <a:ext cx="714597" cy="276999"/>
            </a:xfrm>
            <a:prstGeom prst="rect">
              <a:avLst/>
            </a:prstGeom>
            <a:noFill/>
          </p:spPr>
          <p:txBody>
            <a:bodyPr wrap="square" rtlCol="0">
              <a:spAutoFit/>
            </a:bodyPr>
            <a:lstStyle/>
            <a:p>
              <a:pPr algn="ctr"/>
              <a:r>
                <a:rPr lang="en-US" sz="1200" b="1" i="1">
                  <a:latin typeface="Arial" panose="020b0604020202020204" pitchFamily="34" charset="0"/>
                  <a:cs typeface="Arial" panose="020b0604020202020204" pitchFamily="34" charset="0"/>
                </a:rPr>
                <a:t>N</a:t>
              </a:r>
              <a:r>
                <a:rPr lang="en-US" sz="1200" b="1">
                  <a:latin typeface="Arial" panose="020b0604020202020204" pitchFamily="34" charset="0"/>
                  <a:cs typeface="Arial" panose="020b0604020202020204" pitchFamily="34" charset="0"/>
                </a:rPr>
                <a:t>=196</a:t>
              </a:r>
            </a:p>
          </p:txBody>
        </p:sp>
        <p:sp>
          <p:nvSpPr>
            <p:cNvPr id="16" name="TextBox 15">
              <a:extLst>
                <a:ext uri="{FF2B5EF4-FFF2-40B4-BE49-F238E27FC236}">
                  <a16:creationId xmlns:a16="http://schemas.microsoft.com/office/drawing/2014/main" id="{D4D0F7E2-D67C-425C-8668-AB40DD29FC41}"/>
                </a:ext>
              </a:extLst>
            </p:cNvPr>
            <p:cNvSpPr txBox="1"/>
            <p:nvPr/>
          </p:nvSpPr>
          <p:spPr>
            <a:xfrm>
              <a:off x="7088380" y="3134269"/>
              <a:ext cx="1033062" cy="461665"/>
            </a:xfrm>
            <a:prstGeom prst="rect">
              <a:avLst/>
            </a:prstGeom>
            <a:noFill/>
          </p:spPr>
          <p:txBody>
            <a:bodyPr wrap="square" rtlCol="0">
              <a:spAutoFit/>
            </a:bodyPr>
            <a:lstStyle/>
            <a:p>
              <a:pPr algn="ctr"/>
              <a:r>
                <a:rPr lang="en-US" sz="1200" b="1">
                  <a:latin typeface="Arial" panose="020b0604020202020204" pitchFamily="34" charset="0"/>
                  <a:cs typeface="Arial" panose="020b0604020202020204" pitchFamily="34" charset="0"/>
                </a:rPr>
                <a:t>RR = 0.79 </a:t>
              </a:r>
            </a:p>
            <a:p>
              <a:pPr algn="ctr"/>
              <a:r>
                <a:rPr lang="en-US" sz="1200" b="1">
                  <a:latin typeface="Arial" panose="020b0604020202020204" pitchFamily="34" charset="0"/>
                  <a:cs typeface="Arial" panose="020b0604020202020204" pitchFamily="34" charset="0"/>
                </a:rPr>
                <a:t>p = 0.1</a:t>
              </a:r>
            </a:p>
          </p:txBody>
        </p:sp>
      </p:grpSp>
      <p:sp>
        <p:nvSpPr>
          <p:cNvPr id="17" name="TextBox 16">
            <a:extLst>
              <a:ext uri="{FF2B5EF4-FFF2-40B4-BE49-F238E27FC236}">
                <a16:creationId xmlns:a16="http://schemas.microsoft.com/office/drawing/2014/main" id="{DE09423E-48A8-4E9A-858F-EB745D9C44F1}"/>
              </a:ext>
            </a:extLst>
          </p:cNvPr>
          <p:cNvSpPr txBox="1">
            <a:spLocks noSelect="1" noMove="1" noResize="1" noTextEdit="1"/>
          </p:cNvSpPr>
          <p:nvPr/>
        </p:nvSpPr>
        <p:spPr>
          <a:xfrm>
            <a:off x="5594604" y="5891132"/>
            <a:ext cx="6154370" cy="292388"/>
          </a:xfrm>
          <a:prstGeom prst="rect">
            <a:avLst/>
          </a:prstGeom>
          <a:noFill/>
        </p:spPr>
        <p:txBody>
          <a:bodyPr wrap="square" rtlCol="0">
            <a:spAutoFit/>
          </a:bodyPr>
          <a:lstStyle/>
          <a:p>
            <a:pPr algn="ctr"/>
            <a:r>
              <a:rPr lang="en-US" sz="1300" i="1">
                <a:latin typeface="Arial" panose="020b0604020202020204" pitchFamily="34" charset="0"/>
                <a:cs typeface="Arial" panose="020b0604020202020204" pitchFamily="34" charset="0"/>
              </a:rPr>
              <a:t>Modified from Nephrol Dial Transplant 28(6):1579-1589, 2013</a:t>
            </a:r>
          </a:p>
        </p:txBody>
      </p:sp>
      <p:grpSp>
        <p:nvGrpSpPr>
          <p:cNvPr id="18" name="Group 17">
            <a:extLst>
              <a:ext uri="{FF2B5EF4-FFF2-40B4-BE49-F238E27FC236}">
                <a16:creationId xmlns:a16="http://schemas.microsoft.com/office/drawing/2014/main" id="{41F797D6-198F-4654-ACD3-90D144460E53}"/>
              </a:ext>
            </a:extLst>
          </p:cNvPr>
          <p:cNvGrpSpPr>
            <a:grpSpLocks noGrp="1" noSelect="1" noChangeAspect="1" noMove="1" noResize="1"/>
          </p:cNvGrpSpPr>
          <p:nvPr/>
        </p:nvGrpSpPr>
        <p:grpSpPr>
          <a:xfrm>
            <a:off x="6423153" y="2942478"/>
            <a:ext cx="4840887" cy="2926080"/>
            <a:chOff x="3871564" y="2066606"/>
            <a:chExt cx="5445999" cy="3291840"/>
          </a:xfrm>
        </p:grpSpPr>
        <p:pic>
          <p:nvPicPr>
            <p:cNvPr id="19" name="Picture 18">
              <a:extLst>
                <a:ext uri="{FF2B5EF4-FFF2-40B4-BE49-F238E27FC236}">
                  <a16:creationId xmlns:a16="http://schemas.microsoft.com/office/drawing/2014/main" id="{4660763D-B0EE-475C-886F-3C51E85252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871564" y="2066606"/>
              <a:ext cx="5445999" cy="3291840"/>
            </a:xfrm>
            <a:prstGeom prst="rect">
              <a:avLst/>
            </a:prstGeom>
            <a:noFill/>
            <a:ln>
              <a:noFill/>
            </a:ln>
          </p:spPr>
        </p:pic>
        <p:sp>
          <p:nvSpPr>
            <p:cNvPr id="20" name="TextBox 19">
              <a:extLst>
                <a:ext uri="{FF2B5EF4-FFF2-40B4-BE49-F238E27FC236}">
                  <a16:creationId xmlns:a16="http://schemas.microsoft.com/office/drawing/2014/main" id="{6023261C-C98E-4B49-A4A9-5CF42B1E0ED3}"/>
                </a:ext>
              </a:extLst>
            </p:cNvPr>
            <p:cNvSpPr txBox="1"/>
            <p:nvPr/>
          </p:nvSpPr>
          <p:spPr>
            <a:xfrm>
              <a:off x="5082595" y="2332936"/>
              <a:ext cx="714597" cy="253916"/>
            </a:xfrm>
            <a:prstGeom prst="rect">
              <a:avLst/>
            </a:prstGeom>
            <a:noFill/>
          </p:spPr>
          <p:txBody>
            <a:bodyPr wrap="square" rtlCol="0">
              <a:spAutoFit/>
            </a:bodyPr>
            <a:lstStyle/>
            <a:p>
              <a:pPr algn="ctr"/>
              <a:r>
                <a:rPr lang="en-US" sz="1000" b="1" i="1">
                  <a:latin typeface="Arial" panose="020b0604020202020204" pitchFamily="34" charset="0"/>
                  <a:cs typeface="Arial" panose="020b0604020202020204" pitchFamily="34" charset="0"/>
                </a:rPr>
                <a:t>N</a:t>
              </a:r>
              <a:r>
                <a:rPr lang="en-US" sz="1000" b="1">
                  <a:latin typeface="Arial" panose="020b0604020202020204" pitchFamily="34" charset="0"/>
                  <a:cs typeface="Arial" panose="020b0604020202020204" pitchFamily="34" charset="0"/>
                </a:rPr>
                <a:t>=235</a:t>
              </a:r>
            </a:p>
          </p:txBody>
        </p:sp>
        <p:sp>
          <p:nvSpPr>
            <p:cNvPr id="21" name="TextBox 20">
              <a:extLst>
                <a:ext uri="{FF2B5EF4-FFF2-40B4-BE49-F238E27FC236}">
                  <a16:creationId xmlns:a16="http://schemas.microsoft.com/office/drawing/2014/main" id="{DDC3CB3D-C4DE-498A-A50D-58122DF9A6CB}"/>
                </a:ext>
              </a:extLst>
            </p:cNvPr>
            <p:cNvSpPr txBox="1"/>
            <p:nvPr/>
          </p:nvSpPr>
          <p:spPr>
            <a:xfrm>
              <a:off x="5238681" y="2507463"/>
              <a:ext cx="714597" cy="253916"/>
            </a:xfrm>
            <a:prstGeom prst="rect">
              <a:avLst/>
            </a:prstGeom>
            <a:noFill/>
          </p:spPr>
          <p:txBody>
            <a:bodyPr wrap="square" rtlCol="0">
              <a:spAutoFit/>
            </a:bodyPr>
            <a:lstStyle/>
            <a:p>
              <a:pPr algn="ctr"/>
              <a:r>
                <a:rPr lang="en-US" sz="1000" b="1" i="1">
                  <a:latin typeface="Arial" panose="020b0604020202020204" pitchFamily="34" charset="0"/>
                  <a:cs typeface="Arial" panose="020b0604020202020204" pitchFamily="34" charset="0"/>
                </a:rPr>
                <a:t>N</a:t>
              </a:r>
              <a:r>
                <a:rPr lang="en-US" sz="1000" b="1">
                  <a:latin typeface="Arial" panose="020b0604020202020204" pitchFamily="34" charset="0"/>
                  <a:cs typeface="Arial" panose="020b0604020202020204" pitchFamily="34" charset="0"/>
                </a:rPr>
                <a:t>=234</a:t>
              </a:r>
            </a:p>
          </p:txBody>
        </p:sp>
      </p:grpSp>
    </p:spTree>
    <p:extLst>
      <p:ext uri="{BB962C8B-B14F-4D97-AF65-F5344CB8AC3E}">
        <p14:creationId val="4240397"/>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7A5B68E-3FDF-4881-A89A-4C31F375305A}"/>
              </a:ext>
            </a:extLst>
          </p:cNvPr>
          <p:cNvSpPr>
            <a:spLocks noGrp="1" noSelect="1" noMove="1" noResize="1" noTextEdit="1"/>
          </p:cNvSpPr>
          <p:nvPr>
            <p:ph type="title"/>
          </p:nvPr>
        </p:nvSpPr>
        <p:spPr>
          <a:xfrm>
            <a:off x="621033" y="701073"/>
            <a:ext cx="9801253" cy="1082404"/>
          </a:xfrm>
        </p:spPr>
        <p:txBody>
          <a:bodyPr/>
          <a:lstStyle/>
          <a:p>
            <a:r>
              <a:rPr lang="en-US"/>
              <a:t>Peter Noel Van Buren</a:t>
            </a:r>
          </a:p>
        </p:txBody>
      </p:sp>
      <p:sp>
        <p:nvSpPr>
          <p:cNvPr id="3" name="Content Placeholder 2">
            <a:extLst>
              <a:ext uri="{FF2B5EF4-FFF2-40B4-BE49-F238E27FC236}">
                <a16:creationId xmlns:a16="http://schemas.microsoft.com/office/drawing/2014/main" id="{8419697B-63E0-4FDD-A4F1-CAFD01F14D42}"/>
              </a:ext>
            </a:extLst>
          </p:cNvPr>
          <p:cNvSpPr>
            <a:spLocks noGrp="1" noSelect="1" noMove="1" noResize="1" noTextEdit="1"/>
          </p:cNvSpPr>
          <p:nvPr>
            <p:ph idx="1"/>
          </p:nvPr>
        </p:nvSpPr>
        <p:spPr>
          <a:xfrm>
            <a:off x="621034" y="1614323"/>
            <a:ext cx="10949934" cy="4426820"/>
          </a:xfrm>
        </p:spPr>
        <p:txBody>
          <a:bodyPr>
            <a:noAutofit/>
          </a:bodyPr>
          <a:lstStyle/>
          <a:p>
            <a:r>
              <a:rPr lang="en-US" i="1">
                <a:latin typeface="Arial" panose="020b0604020202020204" pitchFamily="34" charset="0"/>
                <a:cs typeface="Arial" panose="020b0604020202020204" pitchFamily="34" charset="0"/>
              </a:rPr>
              <a:t>Employer: </a:t>
            </a:r>
            <a:r>
              <a:rPr lang="en-US">
                <a:latin typeface="Arial" panose="020b0604020202020204" pitchFamily="34" charset="0"/>
                <a:cs typeface="Arial" panose="020b0604020202020204" pitchFamily="34" charset="0"/>
              </a:rPr>
              <a:t>University of Texas Southwestern, Veterans Affairs North Texas Health Care System</a:t>
            </a:r>
          </a:p>
          <a:p>
            <a:r>
              <a:rPr lang="en-US" i="1">
                <a:latin typeface="Arial" panose="020b0604020202020204" pitchFamily="34" charset="0"/>
                <a:cs typeface="Arial" panose="020b0604020202020204" pitchFamily="34" charset="0"/>
              </a:rPr>
              <a:t>Research Funding: </a:t>
            </a:r>
            <a:r>
              <a:rPr lang="en-US" sz="2800">
                <a:latin typeface="Arial" panose="020b0604020202020204" pitchFamily="34" charset="0"/>
                <a:cs typeface="Arial" panose="020b0604020202020204" pitchFamily="34" charset="0"/>
              </a:rPr>
              <a:t>NIH Patient Oriented Career Development Award; VA Merit 1 (pending); University of Texas Southwestern Medical Center (Dedman Family Scholar in Clinical Care)</a:t>
            </a:r>
          </a:p>
          <a:p>
            <a:r>
              <a:rPr lang="en-US" i="1">
                <a:latin typeface="Arial" panose="020b0604020202020204" pitchFamily="34" charset="0"/>
                <a:cs typeface="Arial" panose="020b0604020202020204" pitchFamily="34" charset="0"/>
              </a:rPr>
              <a:t>Other Interests/Relationships: </a:t>
            </a:r>
            <a:r>
              <a:rPr lang="en-US">
                <a:latin typeface="Arial" panose="020b0604020202020204" pitchFamily="34" charset="0"/>
                <a:cs typeface="Arial" panose="020b0604020202020204" pitchFamily="34" charset="0"/>
              </a:rPr>
              <a:t>Salary support from an institutional award at UT Southwestern - Dedman Family Scholar in Clinical Care</a:t>
            </a:r>
          </a:p>
        </p:txBody>
      </p:sp>
      <p:sp>
        <p:nvSpPr>
          <p:cNvPr id="4" name="Subtitle 3">
            <a:extLst>
              <a:ext uri="{FF2B5EF4-FFF2-40B4-BE49-F238E27FC236}">
                <a16:creationId xmlns:a16="http://schemas.microsoft.com/office/drawing/2014/main" id="{5F432294-39A3-4433-99B2-5F5B450A2C51}"/>
              </a:ext>
            </a:extLst>
          </p:cNvPr>
          <p:cNvSpPr>
            <a:spLocks noGrp="1" noSelect="1" noMove="1" noResize="1" noTextEdit="1"/>
          </p:cNvSpPr>
          <p:nvPr>
            <p:ph type="subTitle" idx="10"/>
          </p:nvPr>
        </p:nvSpPr>
        <p:spPr>
          <a:xfrm>
            <a:off x="6129537" y="366013"/>
            <a:ext cx="6062463" cy="366959"/>
          </a:xfrm>
        </p:spPr>
        <p:txBody>
          <a:bodyPr/>
          <a:lstStyle/>
          <a:p>
            <a:r>
              <a:rPr lang="en-US"/>
              <a:t>Disclosures</a:t>
            </a:r>
          </a:p>
        </p:txBody>
      </p:sp>
      <p:sp>
        <p:nvSpPr>
          <p:cNvPr id="5" name="TextBox 4">
            <a:extLst>
              <a:ext uri="{FF2B5EF4-FFF2-40B4-BE49-F238E27FC236}">
                <a16:creationId xmlns:a16="http://schemas.microsoft.com/office/drawing/2014/main" id="{DEF90E4C-20A4-48EB-9564-7FBE8AFA10E4}"/>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135715705"/>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2347A4-47FB-4129-8C8D-6956ACCA8558}"/>
              </a:ext>
            </a:extLst>
          </p:cNvPr>
          <p:cNvSpPr>
            <a:spLocks noGrp="1" noSelect="1" noMove="1" noResize="1" noTextEdit="1"/>
          </p:cNvSpPr>
          <p:nvPr>
            <p:ph type="title"/>
          </p:nvPr>
        </p:nvSpPr>
        <p:spPr>
          <a:xfrm>
            <a:off x="614402" y="703139"/>
            <a:ext cx="10386716" cy="1078992"/>
          </a:xfrm>
        </p:spPr>
        <p:txBody>
          <a:bodyPr>
            <a:noAutofit/>
          </a:bodyPr>
          <a:lstStyle/>
          <a:p>
            <a:br>
              <a:rPr lang="en-US" sz="4000">
                <a:solidFill>
                  <a:schemeClr val="accent3"/>
                </a:solidFill>
                <a:cs typeface="Arial" panose="020b0604020202020204" pitchFamily="34" charset="0"/>
              </a:rPr>
            </a:br>
            <a:r>
              <a:rPr lang="en-US" sz="4000">
                <a:solidFill>
                  <a:schemeClr val="accent3"/>
                </a:solidFill>
                <a:cs typeface="Arial" panose="020b0604020202020204" pitchFamily="34" charset="0"/>
              </a:rPr>
              <a:t>Hypertension and ECV Overload Summary</a:t>
            </a:r>
            <a:br>
              <a:rPr lang="en-US" sz="4000">
                <a:solidFill>
                  <a:schemeClr val="accent3"/>
                </a:solidFill>
              </a:rPr>
            </a:br>
            <a:r>
              <a:rPr lang="en-US" sz="4000">
                <a:solidFill>
                  <a:schemeClr val="accent3"/>
                </a:solidFill>
              </a:rPr>
              <a:t> </a:t>
            </a:r>
          </a:p>
        </p:txBody>
      </p:sp>
      <p:sp>
        <p:nvSpPr>
          <p:cNvPr id="7" name="Content Placeholder 3">
            <a:extLst>
              <a:ext uri="{FF2B5EF4-FFF2-40B4-BE49-F238E27FC236}">
                <a16:creationId xmlns:a16="http://schemas.microsoft.com/office/drawing/2014/main" id="{72C7C6AE-8210-4D26-A346-7A90BCD1FB0B}"/>
              </a:ext>
            </a:extLst>
          </p:cNvPr>
          <p:cNvSpPr>
            <a:spLocks noGrp="1" noSelect="1" noMove="1" noResize="1" noTextEdit="1"/>
          </p:cNvSpPr>
          <p:nvPr>
            <p:ph sz="half" idx="4294967295"/>
          </p:nvPr>
        </p:nvSpPr>
        <p:spPr>
          <a:xfrm>
            <a:off x="614402" y="1615573"/>
            <a:ext cx="10963196" cy="4630992"/>
          </a:xfrm>
          <a:prstGeom prst="rect">
            <a:avLst/>
          </a:prstGeom>
        </p:spPr>
        <p:txBody>
          <a:bodyPr>
            <a:noAutofit/>
          </a:bodyPr>
          <a:lstStyle/>
          <a:p>
            <a:pPr>
              <a:spcBef>
                <a:spcPct val="0"/>
              </a:spcBef>
            </a:pPr>
            <a:r>
              <a:rPr lang="en-US" sz="2000">
                <a:solidFill>
                  <a:schemeClr val="tx1">
                    <a:lumMod val="65000"/>
                    <a:lumOff val="35000"/>
                  </a:schemeClr>
                </a:solidFill>
                <a:latin typeface="Arial" panose="020b0604020202020204" pitchFamily="34" charset="0"/>
                <a:cs typeface="Arial" panose="020b0604020202020204" pitchFamily="34" charset="0"/>
              </a:rPr>
              <a:t>Hypertension is associated with increased risk of cardiovascular disease.</a:t>
            </a:r>
          </a:p>
          <a:p>
            <a:pPr lvl="1">
              <a:spcBef>
                <a:spcPct val="0"/>
              </a:spcBef>
              <a:buFont typeface="Courier New" panose="02070309020205020404" pitchFamily="49" charset="0"/>
              <a:buChar char="o"/>
            </a:pPr>
            <a:r>
              <a:rPr lang="en-US" sz="2000">
                <a:solidFill>
                  <a:schemeClr val="tx1">
                    <a:lumMod val="65000"/>
                    <a:lumOff val="35000"/>
                  </a:schemeClr>
                </a:solidFill>
                <a:latin typeface="Arial" panose="020b0604020202020204" pitchFamily="34" charset="0"/>
                <a:cs typeface="Arial" panose="020b0604020202020204" pitchFamily="34" charset="0"/>
              </a:rPr>
              <a:t>Recommend to target pre-HD systolic BP &lt;140/90 mmHg or post-HD systolic BP &lt;130/80, although the evidence of a mortality benefit from a randomized trial is lacking.</a:t>
            </a:r>
          </a:p>
          <a:p>
            <a:pPr lvl="1">
              <a:spcBef>
                <a:spcPct val="0"/>
              </a:spcBef>
              <a:buFont typeface="Courier New" panose="02070309020205020404" pitchFamily="49" charset="0"/>
              <a:buChar char="o"/>
            </a:pPr>
            <a:r>
              <a:rPr lang="en-US" sz="2000">
                <a:solidFill>
                  <a:schemeClr val="tx1">
                    <a:lumMod val="65000"/>
                    <a:lumOff val="35000"/>
                  </a:schemeClr>
                </a:solidFill>
                <a:latin typeface="Arial" panose="020b0604020202020204" pitchFamily="34" charset="0"/>
                <a:cs typeface="Arial" panose="020b0604020202020204" pitchFamily="34" charset="0"/>
              </a:rPr>
              <a:t>Home and ambulatory BP measurements better predict mortality than HD-unit measurements and may be more appropriate to make decisions regarding changes in management.</a:t>
            </a:r>
          </a:p>
          <a:p>
            <a:pPr>
              <a:spcBef>
                <a:spcPct val="0"/>
              </a:spcBef>
            </a:pPr>
            <a:r>
              <a:rPr lang="en-US" sz="2000">
                <a:solidFill>
                  <a:schemeClr val="tx1">
                    <a:lumMod val="65000"/>
                    <a:lumOff val="35000"/>
                  </a:schemeClr>
                </a:solidFill>
                <a:latin typeface="Arial" panose="020b0604020202020204" pitchFamily="34" charset="0"/>
                <a:cs typeface="Arial" panose="020b0604020202020204" pitchFamily="34" charset="0"/>
              </a:rPr>
              <a:t>ECV overload is associated with hypertension and mortality, and ECV reduction lowers ambulatory BP.</a:t>
            </a:r>
          </a:p>
          <a:p>
            <a:pPr>
              <a:spcBef>
                <a:spcPct val="0"/>
              </a:spcBef>
            </a:pPr>
            <a:r>
              <a:rPr lang="en-US" sz="2000">
                <a:solidFill>
                  <a:schemeClr val="tx1">
                    <a:lumMod val="65000"/>
                    <a:lumOff val="35000"/>
                  </a:schemeClr>
                </a:solidFill>
                <a:latin typeface="Arial" panose="020b0604020202020204" pitchFamily="34" charset="0"/>
                <a:cs typeface="Arial" panose="020b0604020202020204" pitchFamily="34" charset="0"/>
              </a:rPr>
              <a:t>Aggressive fluid removal as indicated by excessive ultrafiltration rates or intradialytic hypotension are associated with mortality and should be avoided.</a:t>
            </a:r>
          </a:p>
          <a:p>
            <a:pPr lvl="1">
              <a:spcBef>
                <a:spcPct val="0"/>
              </a:spcBef>
              <a:buFont typeface="Courier New" panose="02070309020205020404" pitchFamily="49" charset="0"/>
              <a:buChar char="o"/>
            </a:pPr>
            <a:r>
              <a:rPr lang="en-US" sz="2000">
                <a:solidFill>
                  <a:schemeClr val="tx1">
                    <a:lumMod val="65000"/>
                    <a:lumOff val="35000"/>
                  </a:schemeClr>
                </a:solidFill>
                <a:latin typeface="Arial" panose="020b0604020202020204" pitchFamily="34" charset="0"/>
                <a:cs typeface="Arial" panose="020b0604020202020204" pitchFamily="34" charset="0"/>
              </a:rPr>
              <a:t>To help avoid these, considerations should be made to: </a:t>
            </a:r>
          </a:p>
          <a:p>
            <a:pPr lvl="2">
              <a:spcBef>
                <a:spcPct val="0"/>
              </a:spcBef>
            </a:pPr>
            <a:r>
              <a:rPr lang="en-US">
                <a:solidFill>
                  <a:schemeClr val="tx1">
                    <a:lumMod val="65000"/>
                    <a:lumOff val="35000"/>
                  </a:schemeClr>
                </a:solidFill>
                <a:latin typeface="Arial" panose="020b0604020202020204" pitchFamily="34" charset="0"/>
                <a:cs typeface="Arial" panose="020b0604020202020204" pitchFamily="34" charset="0"/>
              </a:rPr>
              <a:t>Limit interdialytic intake of sodium and fluid.</a:t>
            </a:r>
          </a:p>
          <a:p>
            <a:pPr lvl="2">
              <a:spcBef>
                <a:spcPct val="0"/>
              </a:spcBef>
            </a:pPr>
            <a:r>
              <a:rPr lang="en-US">
                <a:solidFill>
                  <a:schemeClr val="tx1">
                    <a:lumMod val="65000"/>
                    <a:lumOff val="35000"/>
                  </a:schemeClr>
                </a:solidFill>
                <a:latin typeface="Arial" panose="020b0604020202020204" pitchFamily="34" charset="0"/>
                <a:cs typeface="Arial" panose="020b0604020202020204" pitchFamily="34" charset="0"/>
              </a:rPr>
              <a:t>Extend dialysis treatments or offer additional ultrafiltration treatments to minimize the ultrafiltration rate.</a:t>
            </a:r>
          </a:p>
          <a:p>
            <a:pPr>
              <a:spcBef>
                <a:spcPct val="0"/>
              </a:spcBef>
            </a:pPr>
            <a:r>
              <a:rPr lang="en-US" sz="2000">
                <a:solidFill>
                  <a:schemeClr val="tx1">
                    <a:lumMod val="65000"/>
                    <a:lumOff val="35000"/>
                  </a:schemeClr>
                </a:solidFill>
                <a:latin typeface="Arial" panose="020b0604020202020204" pitchFamily="34" charset="0"/>
                <a:cs typeface="Arial" panose="020b0604020202020204" pitchFamily="34" charset="0"/>
              </a:rPr>
              <a:t>Pharmacologic antihypertensive treatment is appropriate, but the ideal drug/drug class are uncertain at this time with regards to mortality benefit.</a:t>
            </a:r>
          </a:p>
        </p:txBody>
      </p:sp>
      <p:sp>
        <p:nvSpPr>
          <p:cNvPr id="5" name="TextBox 4">
            <a:extLst>
              <a:ext uri="{FF2B5EF4-FFF2-40B4-BE49-F238E27FC236}">
                <a16:creationId xmlns:a16="http://schemas.microsoft.com/office/drawing/2014/main" id="{241F76E8-0BFB-4B60-94FC-CEBF0E053BE2}"/>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145394153"/>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Subtitle 4">
            <a:extLst>
              <a:ext uri="{FF2B5EF4-FFF2-40B4-BE49-F238E27FC236}">
                <a16:creationId xmlns:a16="http://schemas.microsoft.com/office/drawing/2014/main" id="{5801C29E-62BE-499B-81E5-D8EC591AC7A6}"/>
              </a:ext>
            </a:extLst>
          </p:cNvPr>
          <p:cNvSpPr>
            <a:spLocks noGrp="1" noSelect="1" noMove="1" noResize="1" noTextEdit="1"/>
          </p:cNvSpPr>
          <p:nvPr>
            <p:ph type="subTitle" idx="10"/>
          </p:nvPr>
        </p:nvSpPr>
        <p:spPr>
          <a:xfrm>
            <a:off x="4791614" y="2499555"/>
            <a:ext cx="7228155" cy="775460"/>
          </a:xfrm>
        </p:spPr>
        <p:txBody>
          <a:bodyPr anchor="ctr"/>
          <a:lstStyle/>
          <a:p>
            <a:pPr>
              <a:lnSpc>
                <a:spcPct val="80000"/>
              </a:lnSpc>
            </a:pPr>
            <a:r>
              <a:rPr lang="en-US" sz="2400" cap="none"/>
              <a:t>Dyslipidemia Management in HD Patients</a:t>
            </a:r>
          </a:p>
        </p:txBody>
      </p:sp>
      <p:sp>
        <p:nvSpPr>
          <p:cNvPr id="3" name="TextBox 2">
            <a:extLst>
              <a:ext uri="{FF2B5EF4-FFF2-40B4-BE49-F238E27FC236}">
                <a16:creationId xmlns:a16="http://schemas.microsoft.com/office/drawing/2014/main" id="{48739809-435F-48BA-95EE-B3C12845D3AF}"/>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715455631"/>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itle 1">
            <a:extLst>
              <a:ext uri="{FF2B5EF4-FFF2-40B4-BE49-F238E27FC236}">
                <a16:creationId xmlns:a16="http://schemas.microsoft.com/office/drawing/2014/main" id="{F1E7A481-6B30-4A31-8D49-82A24A3C5B6F}"/>
              </a:ext>
            </a:extLst>
          </p:cNvPr>
          <p:cNvSpPr>
            <a:spLocks noGrp="1" noSelect="1" noMove="1" noResize="1" noTextEdit="1"/>
          </p:cNvSpPr>
          <p:nvPr>
            <p:ph type="title"/>
          </p:nvPr>
        </p:nvSpPr>
        <p:spPr>
          <a:xfrm>
            <a:off x="615580" y="703066"/>
            <a:ext cx="9049528" cy="1078992"/>
          </a:xfrm>
        </p:spPr>
        <p:txBody>
          <a:bodyPr>
            <a:noAutofit/>
          </a:bodyPr>
          <a:lstStyle/>
          <a:p>
            <a:r>
              <a:rPr lang="en-US" sz="4000">
                <a:solidFill>
                  <a:schemeClr val="accent3"/>
                </a:solidFill>
                <a:cs typeface="Arial" panose="020b0604020202020204" pitchFamily="34" charset="0"/>
              </a:rPr>
              <a:t>Current KDIGO Recommendations</a:t>
            </a:r>
          </a:p>
        </p:txBody>
      </p:sp>
      <p:sp>
        <p:nvSpPr>
          <p:cNvPr id="12"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4294967295"/>
          </p:nvPr>
        </p:nvSpPr>
        <p:spPr>
          <a:xfrm>
            <a:off x="615580" y="1614169"/>
            <a:ext cx="10960840" cy="4173689"/>
          </a:xfrm>
        </p:spPr>
        <p:txBody>
          <a:bodyPr>
            <a:normAutofit/>
          </a:bodyPr>
          <a:lstStyle/>
          <a:p>
            <a:r>
              <a:rPr lang="en-US">
                <a:solidFill>
                  <a:schemeClr val="tx1">
                    <a:lumMod val="65000"/>
                    <a:lumOff val="35000"/>
                  </a:schemeClr>
                </a:solidFill>
                <a:latin typeface="Arial" panose="020b0604020202020204" pitchFamily="34" charset="0"/>
                <a:cs typeface="Arial" panose="020b0604020202020204" pitchFamily="34" charset="0"/>
              </a:rPr>
              <a:t>Recommend evaluation with a lipid profile (total cholesterol, LDL cholesterol, HDL cholesterol, triglycerides). (1C)</a:t>
            </a:r>
          </a:p>
          <a:p>
            <a:r>
              <a:rPr lang="en-US">
                <a:solidFill>
                  <a:schemeClr val="tx1">
                    <a:lumMod val="65000"/>
                    <a:lumOff val="35000"/>
                  </a:schemeClr>
                </a:solidFill>
                <a:latin typeface="Arial" panose="020b0604020202020204" pitchFamily="34" charset="0"/>
                <a:cs typeface="Arial" panose="020b0604020202020204" pitchFamily="34" charset="0"/>
              </a:rPr>
              <a:t>Follow-up measurements of lipid levels are not required for the majority of patients (not graded).</a:t>
            </a:r>
          </a:p>
          <a:p>
            <a:r>
              <a:rPr lang="en-US">
                <a:solidFill>
                  <a:schemeClr val="tx1">
                    <a:lumMod val="65000"/>
                    <a:lumOff val="35000"/>
                  </a:schemeClr>
                </a:solidFill>
                <a:latin typeface="Arial" panose="020b0604020202020204" pitchFamily="34" charset="0"/>
                <a:cs typeface="Arial" panose="020b0604020202020204" pitchFamily="34" charset="0"/>
              </a:rPr>
              <a:t>Suggest that statins or statin/ezetimibe combination not be initiated. (2A)</a:t>
            </a:r>
          </a:p>
          <a:p>
            <a:r>
              <a:rPr lang="en-US">
                <a:solidFill>
                  <a:schemeClr val="tx1">
                    <a:lumMod val="65000"/>
                    <a:lumOff val="35000"/>
                  </a:schemeClr>
                </a:solidFill>
                <a:latin typeface="Arial" panose="020b0604020202020204" pitchFamily="34" charset="0"/>
                <a:cs typeface="Arial" panose="020b0604020202020204" pitchFamily="34" charset="0"/>
              </a:rPr>
              <a:t>In patients already receiving statins or statin/ezetimibe combination at the time of dialysis initiation, suggest that these agents be continued. (2C)</a:t>
            </a: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2" name="Rectangle 1"/>
          <p:cNvSpPr>
            <a:spLocks noSelect="1" noMove="1" noResize="1" noTextEdit="1"/>
          </p:cNvSpPr>
          <p:nvPr/>
        </p:nvSpPr>
        <p:spPr>
          <a:xfrm>
            <a:off x="8917412" y="5809122"/>
            <a:ext cx="3280065" cy="323165"/>
          </a:xfrm>
          <a:prstGeom prst="rect">
            <a:avLst/>
          </a:prstGeom>
        </p:spPr>
        <p:txBody>
          <a:bodyPr wrap="none">
            <a:spAutoFit/>
          </a:bodyPr>
          <a:lstStyle/>
          <a:p>
            <a:pPr algn="r"/>
            <a:r>
              <a:rPr lang="en-US" sz="1500" i="1">
                <a:latin typeface="Arial" panose="020b0604020202020204" pitchFamily="34" charset="0"/>
                <a:cs typeface="Arial" panose="020b0604020202020204" pitchFamily="34" charset="0"/>
              </a:rPr>
              <a:t>Kidney Int Suppl 3(3):287-296, 2013</a:t>
            </a:r>
          </a:p>
        </p:txBody>
      </p:sp>
    </p:spTree>
    <p:extLst>
      <p:ext uri="{BB962C8B-B14F-4D97-AF65-F5344CB8AC3E}">
        <p14:creationId val="968896247"/>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2130607-C614-4745-AB11-DD8E3C97C47C}"/>
              </a:ext>
            </a:extLst>
          </p:cNvPr>
          <p:cNvSpPr>
            <a:spLocks noGrp="1" noSelect="1" noMove="1" noResize="1" noTextEdit="1"/>
          </p:cNvSpPr>
          <p:nvPr>
            <p:ph type="title"/>
          </p:nvPr>
        </p:nvSpPr>
        <p:spPr>
          <a:xfrm>
            <a:off x="614911" y="704687"/>
            <a:ext cx="10515600" cy="1082404"/>
          </a:xfrm>
        </p:spPr>
        <p:txBody>
          <a:bodyPr>
            <a:normAutofit/>
          </a:bodyPr>
          <a:lstStyle/>
          <a:p>
            <a:r>
              <a:rPr lang="en-US" sz="3500">
                <a:cs typeface="Arial" panose="020b0604020202020204" pitchFamily="34" charset="0"/>
              </a:rPr>
              <a:t>Learning Objectives: </a:t>
            </a:r>
            <a:br>
              <a:rPr lang="en-US" sz="3500">
                <a:cs typeface="Arial" panose="020b0604020202020204" pitchFamily="34" charset="0"/>
              </a:rPr>
            </a:br>
            <a:r>
              <a:rPr lang="en-US" sz="3500">
                <a:cs typeface="Arial" panose="020b0604020202020204" pitchFamily="34" charset="0"/>
              </a:rPr>
              <a:t>Dyslipidemia Management</a:t>
            </a:r>
          </a:p>
        </p:txBody>
      </p:sp>
      <p:sp>
        <p:nvSpPr>
          <p:cNvPr id="3"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1"/>
          </p:nvPr>
        </p:nvSpPr>
        <p:spPr>
          <a:xfrm>
            <a:off x="614911" y="1767410"/>
            <a:ext cx="10962178" cy="4377659"/>
          </a:xfrm>
        </p:spPr>
        <p:txBody>
          <a:bodyPr>
            <a:noAutofit/>
          </a:bodyPr>
          <a:lstStyle/>
          <a:p>
            <a:r>
              <a:rPr lang="en-US">
                <a:latin typeface="Arial" panose="020b0604020202020204" pitchFamily="34" charset="0"/>
                <a:cs typeface="Arial" panose="020b0604020202020204" pitchFamily="34" charset="0"/>
              </a:rPr>
              <a:t>Illustrate clinical trial data showing benefit from statin initiation in patients with advanced CKD</a:t>
            </a:r>
          </a:p>
          <a:p>
            <a:r>
              <a:rPr lang="en-US">
                <a:latin typeface="Arial" panose="020b0604020202020204" pitchFamily="34" charset="0"/>
                <a:cs typeface="Arial" panose="020b0604020202020204" pitchFamily="34" charset="0"/>
              </a:rPr>
              <a:t>Examine clinical trial data showing absence of benefit from statin initiation in patients on dialysis</a:t>
            </a:r>
          </a:p>
          <a:p>
            <a:r>
              <a:rPr lang="en-US">
                <a:latin typeface="Arial" panose="020b0604020202020204" pitchFamily="34" charset="0"/>
                <a:cs typeface="Arial" panose="020b0604020202020204" pitchFamily="34" charset="0"/>
              </a:rPr>
              <a:t>Interpret updated observational data showing a potential benefit of statin continuation in patients transitioning to ESRD</a:t>
            </a:r>
          </a:p>
          <a:p>
            <a:pPr marL="514350" indent="-514350">
              <a:buFont typeface="+mj-lt"/>
              <a:buAutoNum type="arabicPeriod"/>
            </a:pPr>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81FC590-6694-4F26-985D-93A9B0B6E647}"/>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525649688"/>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itle 1">
            <a:extLst>
              <a:ext uri="{FF2B5EF4-FFF2-40B4-BE49-F238E27FC236}">
                <a16:creationId xmlns:a16="http://schemas.microsoft.com/office/drawing/2014/main" id="{F1E7A481-6B30-4A31-8D49-82A24A3C5B6F}"/>
              </a:ext>
            </a:extLst>
          </p:cNvPr>
          <p:cNvSpPr>
            <a:spLocks noGrp="1" noSelect="1" noMove="1" noResize="1" noTextEdit="1"/>
          </p:cNvSpPr>
          <p:nvPr>
            <p:ph type="title"/>
          </p:nvPr>
        </p:nvSpPr>
        <p:spPr>
          <a:xfrm>
            <a:off x="612050" y="523973"/>
            <a:ext cx="10966806" cy="1078992"/>
          </a:xfrm>
        </p:spPr>
        <p:txBody>
          <a:bodyPr>
            <a:noAutofit/>
          </a:bodyPr>
          <a:lstStyle/>
          <a:p>
            <a:r>
              <a:rPr lang="en-US" sz="3000">
                <a:solidFill>
                  <a:schemeClr val="accent3"/>
                </a:solidFill>
                <a:cs typeface="Arial" panose="020b0604020202020204" pitchFamily="34" charset="0"/>
              </a:rPr>
              <a:t>Benefit of Lipid-Lowering Therapy from Statins Achieved in Patients Without Kidney Disease and With Pre-Dialysis CKD Are Less Certain in Dialysis Patients</a:t>
            </a:r>
          </a:p>
        </p:txBody>
      </p:sp>
      <p:sp>
        <p:nvSpPr>
          <p:cNvPr id="12"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4294967295"/>
          </p:nvPr>
        </p:nvSpPr>
        <p:spPr>
          <a:xfrm>
            <a:off x="613942" y="1768083"/>
            <a:ext cx="10961127" cy="958731"/>
          </a:xfrm>
        </p:spPr>
        <p:txBody>
          <a:bodyPr>
            <a:noAutofit/>
          </a:bodyPr>
          <a:lstStyle/>
          <a:p>
            <a:pPr marL="0" indent="0">
              <a:buNone/>
            </a:pPr>
            <a:r>
              <a:rPr lang="en-US" sz="1800" b="1">
                <a:solidFill>
                  <a:schemeClr val="tx1">
                    <a:lumMod val="65000"/>
                    <a:lumOff val="35000"/>
                  </a:schemeClr>
                </a:solidFill>
                <a:latin typeface="Arial" panose="020b0604020202020204" pitchFamily="34" charset="0"/>
                <a:cs typeface="Arial" panose="020b0604020202020204" pitchFamily="34" charset="0"/>
              </a:rPr>
              <a:t>SHARP Trial: </a:t>
            </a:r>
            <a:r>
              <a:rPr lang="en-US" sz="1800">
                <a:solidFill>
                  <a:schemeClr val="tx1">
                    <a:lumMod val="65000"/>
                    <a:lumOff val="35000"/>
                  </a:schemeClr>
                </a:solidFill>
                <a:latin typeface="Arial" panose="020b0604020202020204" pitchFamily="34" charset="0"/>
                <a:cs typeface="Arial" panose="020b0604020202020204" pitchFamily="34" charset="0"/>
              </a:rPr>
              <a:t>Patients with serum creatinine greater than 1.5-1.7 mg/dL were randomized to either simvastatin 20 mg + ezetimibe 10 mg daily or placebo.</a:t>
            </a:r>
          </a:p>
          <a:p>
            <a:pPr marL="457200" lvl="1" indent="0">
              <a:buNone/>
            </a:pPr>
            <a:endParaRPr lang="en-US" sz="1800">
              <a:solidFill>
                <a:schemeClr val="tx1">
                  <a:lumMod val="65000"/>
                  <a:lumOff val="35000"/>
                </a:schemeClr>
              </a:solidFill>
              <a:latin typeface="Arial" panose="020b0604020202020204" pitchFamily="34" charset="0"/>
              <a:cs typeface="Arial" panose="020b0604020202020204" pitchFamily="34" charset="0"/>
            </a:endParaRPr>
          </a:p>
          <a:p>
            <a:pPr lvl="1"/>
            <a:endParaRPr lang="en-US" sz="1800">
              <a:solidFill>
                <a:schemeClr val="tx1">
                  <a:lumMod val="65000"/>
                  <a:lumOff val="35000"/>
                </a:schemeClr>
              </a:solidFill>
              <a:latin typeface="Arial" panose="020b0604020202020204" pitchFamily="34" charset="0"/>
              <a:cs typeface="Arial" panose="020b0604020202020204" pitchFamily="34" charset="0"/>
            </a:endParaRPr>
          </a:p>
          <a:p>
            <a:pPr marL="685800" lvl="3">
              <a:spcBef>
                <a:spcPts val="1000"/>
              </a:spcBef>
            </a:pPr>
            <a:endParaRPr lang="en-US">
              <a:solidFill>
                <a:schemeClr val="tx1">
                  <a:lumMod val="65000"/>
                  <a:lumOff val="35000"/>
                </a:schemeClr>
              </a:solidFill>
              <a:latin typeface="Arial" panose="020b0604020202020204" pitchFamily="34" charset="0"/>
              <a:cs typeface="Arial" panose="020b0604020202020204" pitchFamily="34" charset="0"/>
            </a:endParaRPr>
          </a:p>
          <a:p>
            <a:pPr marL="685800" lvl="3">
              <a:spcBef>
                <a:spcPts val="1000"/>
              </a:spcBef>
            </a:pPr>
            <a:endParaRPr lang="en-US">
              <a:solidFill>
                <a:schemeClr val="tx1">
                  <a:lumMod val="65000"/>
                  <a:lumOff val="35000"/>
                </a:schemeClr>
              </a:solidFill>
              <a:latin typeface="Arial" panose="020b0604020202020204" pitchFamily="34" charset="0"/>
              <a:cs typeface="Arial" panose="020b0604020202020204" pitchFamily="34" charset="0"/>
            </a:endParaRPr>
          </a:p>
          <a:p>
            <a:endParaRPr lang="en-US" sz="1800">
              <a:solidFill>
                <a:schemeClr val="tx1">
                  <a:lumMod val="65000"/>
                  <a:lumOff val="35000"/>
                </a:schemeClr>
              </a:solidFill>
              <a:latin typeface="Arial" panose="020b0604020202020204" pitchFamily="34" charset="0"/>
              <a:cs typeface="Arial" panose="020b0604020202020204" pitchFamily="34" charset="0"/>
            </a:endParaRPr>
          </a:p>
          <a:p>
            <a:pPr lvl="1"/>
            <a:endParaRPr lang="en-US" sz="1800">
              <a:solidFill>
                <a:schemeClr val="tx1">
                  <a:lumMod val="65000"/>
                  <a:lumOff val="35000"/>
                </a:schemeClr>
              </a:solidFill>
              <a:latin typeface="Arial" panose="020b0604020202020204" pitchFamily="34" charset="0"/>
              <a:cs typeface="Arial" panose="020b0604020202020204" pitchFamily="34" charset="0"/>
            </a:endParaRPr>
          </a:p>
          <a:p>
            <a:pPr marL="1828800" lvl="3" indent="-457200">
              <a:buAutoNum type="alphaUcPeriod"/>
            </a:pPr>
            <a:endParaRPr lang="en-US">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sz="180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13" name="TextBox 12"/>
          <p:cNvSpPr txBox="1">
            <a:spLocks noSelect="1" noMove="1" noResize="1" noTextEdit="1"/>
          </p:cNvSpPr>
          <p:nvPr/>
        </p:nvSpPr>
        <p:spPr>
          <a:xfrm>
            <a:off x="3030280" y="5811152"/>
            <a:ext cx="9161720"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Figures Modified from Lancet 377: 2181-2192, 2011</a:t>
            </a:r>
          </a:p>
        </p:txBody>
      </p:sp>
      <p:sp>
        <p:nvSpPr>
          <p:cNvPr id="14" name="Content Placeholder 2">
            <a:extLst>
              <a:ext uri="{FF2B5EF4-FFF2-40B4-BE49-F238E27FC236}">
                <a16:creationId xmlns:a16="http://schemas.microsoft.com/office/drawing/2014/main" id="{0B939EDF-E47C-4EAE-8E6A-E3C76218B752}"/>
              </a:ext>
            </a:extLst>
          </p:cNvPr>
          <p:cNvSpPr txBox="1">
            <a:spLocks noSelect="1" noMove="1" noResize="1" noTextEdit="1"/>
          </p:cNvSpPr>
          <p:nvPr/>
        </p:nvSpPr>
        <p:spPr>
          <a:xfrm>
            <a:off x="616931" y="2532473"/>
            <a:ext cx="4780257"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US" sz="1600">
                <a:solidFill>
                  <a:schemeClr val="tx1">
                    <a:lumMod val="65000"/>
                    <a:lumOff val="35000"/>
                  </a:schemeClr>
                </a:solidFill>
                <a:latin typeface="Arial" panose="020b0604020202020204" pitchFamily="34" charset="0"/>
                <a:cs typeface="Arial" panose="020b0604020202020204" pitchFamily="34" charset="0"/>
              </a:rPr>
              <a:t>There was a significant 17% relative risk reduction in the endpoint of major atherosclerotic events in the statin group. </a:t>
            </a:r>
            <a:r>
              <a:rPr lang="en-US" sz="1600" b="1">
                <a:solidFill>
                  <a:schemeClr val="tx1">
                    <a:lumMod val="65000"/>
                    <a:lumOff val="35000"/>
                  </a:schemeClr>
                </a:solidFill>
                <a:latin typeface="Arial" panose="020b0604020202020204" pitchFamily="34" charset="0"/>
                <a:cs typeface="Arial" panose="020b0604020202020204" pitchFamily="34" charset="0"/>
              </a:rPr>
              <a:t>(Figure 1)</a:t>
            </a:r>
            <a:endParaRPr lang="en-US" sz="1600">
              <a:solidFill>
                <a:schemeClr val="tx1">
                  <a:lumMod val="65000"/>
                  <a:lumOff val="35000"/>
                </a:schemeClr>
              </a:solidFill>
              <a:latin typeface="Arial" panose="020b0604020202020204" pitchFamily="34" charset="0"/>
              <a:cs typeface="Arial" panose="020b0604020202020204" pitchFamily="34" charset="0"/>
            </a:endParaRPr>
          </a:p>
          <a:p>
            <a:pPr marL="457200" lvl="1" indent="0">
              <a:spcBef>
                <a:spcPts val="1000"/>
              </a:spcBef>
              <a:buFont typeface="Arial" panose="020b0604020202020204" pitchFamily="34" charset="0"/>
              <a:buNone/>
            </a:pPr>
            <a:endParaRPr lang="en-US" sz="1600">
              <a:solidFill>
                <a:schemeClr val="tx1">
                  <a:lumMod val="65000"/>
                  <a:lumOff val="35000"/>
                </a:schemeClr>
              </a:solidFill>
              <a:latin typeface="Arial" panose="020b0604020202020204" pitchFamily="34" charset="0"/>
              <a:cs typeface="Arial" panose="020b0604020202020204" pitchFamily="34" charset="0"/>
            </a:endParaRPr>
          </a:p>
          <a:p>
            <a:pPr lvl="1">
              <a:spcBef>
                <a:spcPts val="1000"/>
              </a:spcBef>
            </a:pPr>
            <a:endParaRPr lang="en-US" sz="1600">
              <a:solidFill>
                <a:schemeClr val="tx1">
                  <a:lumMod val="65000"/>
                  <a:lumOff val="35000"/>
                </a:schemeClr>
              </a:solidFill>
              <a:latin typeface="Arial" panose="020b0604020202020204" pitchFamily="34" charset="0"/>
              <a:cs typeface="Arial" panose="020b0604020202020204" pitchFamily="34" charset="0"/>
            </a:endParaRPr>
          </a:p>
          <a:p>
            <a:pPr marL="685800" lvl="3">
              <a:spcBef>
                <a:spcPts val="1000"/>
              </a:spcBef>
            </a:pPr>
            <a:endParaRPr lang="en-US" sz="1600">
              <a:solidFill>
                <a:schemeClr val="tx1">
                  <a:lumMod val="65000"/>
                  <a:lumOff val="35000"/>
                </a:schemeClr>
              </a:solidFill>
              <a:latin typeface="Arial" panose="020b0604020202020204" pitchFamily="34" charset="0"/>
              <a:cs typeface="Arial" panose="020b0604020202020204" pitchFamily="34" charset="0"/>
            </a:endParaRPr>
          </a:p>
          <a:p>
            <a:pPr marL="685800" lvl="3">
              <a:spcBef>
                <a:spcPts val="1000"/>
              </a:spcBef>
            </a:pPr>
            <a:endParaRPr lang="en-US" sz="1600">
              <a:solidFill>
                <a:schemeClr val="tx1">
                  <a:lumMod val="65000"/>
                  <a:lumOff val="35000"/>
                </a:schemeClr>
              </a:solidFill>
              <a:latin typeface="Arial" panose="020b0604020202020204" pitchFamily="34" charset="0"/>
              <a:cs typeface="Arial" panose="020b0604020202020204" pitchFamily="34" charset="0"/>
            </a:endParaRPr>
          </a:p>
          <a:p>
            <a:endParaRPr lang="en-US" sz="1600">
              <a:solidFill>
                <a:schemeClr val="tx1">
                  <a:lumMod val="65000"/>
                  <a:lumOff val="35000"/>
                </a:schemeClr>
              </a:solidFill>
              <a:latin typeface="Arial" panose="020b0604020202020204" pitchFamily="34" charset="0"/>
              <a:cs typeface="Arial" panose="020b0604020202020204" pitchFamily="34" charset="0"/>
            </a:endParaRPr>
          </a:p>
          <a:p>
            <a:pPr lvl="1">
              <a:spcBef>
                <a:spcPts val="1000"/>
              </a:spcBef>
            </a:pPr>
            <a:endParaRPr lang="en-US" sz="1600">
              <a:solidFill>
                <a:schemeClr val="tx1">
                  <a:lumMod val="65000"/>
                  <a:lumOff val="35000"/>
                </a:schemeClr>
              </a:solidFill>
              <a:latin typeface="Arial" panose="020b0604020202020204" pitchFamily="34" charset="0"/>
              <a:cs typeface="Arial" panose="020b0604020202020204" pitchFamily="34" charset="0"/>
            </a:endParaRPr>
          </a:p>
          <a:p>
            <a:pPr marL="1828800" lvl="3" indent="-457200">
              <a:spcBef>
                <a:spcPts val="1000"/>
              </a:spcBef>
              <a:buFont typeface="Arial" panose="020b0604020202020204" pitchFamily="34" charset="0"/>
              <a:buAutoNum type="alphaUcPeriod"/>
            </a:pPr>
            <a:endParaRPr lang="en-US" sz="1600">
              <a:solidFill>
                <a:schemeClr val="tx1">
                  <a:lumMod val="65000"/>
                  <a:lumOff val="3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60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92255FD1-DAFF-4CDB-B943-F8A6FEA04A51}"/>
              </a:ext>
            </a:extLst>
          </p:cNvPr>
          <p:cNvSpPr txBox="1">
            <a:spLocks noSelect="1" noMove="1" noResize="1" noTextEdit="1"/>
          </p:cNvSpPr>
          <p:nvPr/>
        </p:nvSpPr>
        <p:spPr>
          <a:xfrm>
            <a:off x="6107485" y="2532100"/>
            <a:ext cx="4780256"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sz="1600">
                <a:solidFill>
                  <a:schemeClr val="tx1">
                    <a:lumMod val="65000"/>
                    <a:lumOff val="35000"/>
                  </a:schemeClr>
                </a:solidFill>
                <a:latin typeface="Arial" panose="020b0604020202020204" pitchFamily="34" charset="0"/>
                <a:cs typeface="Arial" panose="020b0604020202020204" pitchFamily="34" charset="0"/>
              </a:rPr>
              <a:t>There was no significant between-group difference in the patients that were on dialysis. </a:t>
            </a:r>
            <a:r>
              <a:rPr lang="en-US" sz="1600" b="1">
                <a:solidFill>
                  <a:schemeClr val="tx1">
                    <a:lumMod val="65000"/>
                    <a:lumOff val="35000"/>
                  </a:schemeClr>
                </a:solidFill>
                <a:latin typeface="Arial" panose="020b0604020202020204" pitchFamily="34" charset="0"/>
                <a:cs typeface="Arial" panose="020b0604020202020204" pitchFamily="34" charset="0"/>
              </a:rPr>
              <a:t>(Figure 2)</a:t>
            </a:r>
            <a:endParaRPr lang="en-US" sz="1600">
              <a:solidFill>
                <a:schemeClr val="tx1">
                  <a:lumMod val="65000"/>
                  <a:lumOff val="35000"/>
                </a:schemeClr>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endParaRPr lang="en-US" sz="1600">
              <a:solidFill>
                <a:schemeClr val="tx1">
                  <a:lumMod val="65000"/>
                  <a:lumOff val="35000"/>
                </a:schemeClr>
              </a:solidFill>
              <a:latin typeface="Arial" panose="020b0604020202020204" pitchFamily="34" charset="0"/>
              <a:cs typeface="Arial" panose="020b0604020202020204" pitchFamily="34" charset="0"/>
            </a:endParaRPr>
          </a:p>
          <a:p>
            <a:pPr lvl="1"/>
            <a:endParaRPr lang="en-US" sz="1600">
              <a:solidFill>
                <a:schemeClr val="tx1">
                  <a:lumMod val="65000"/>
                  <a:lumOff val="35000"/>
                </a:schemeClr>
              </a:solidFill>
              <a:latin typeface="Arial" panose="020b0604020202020204" pitchFamily="34" charset="0"/>
              <a:cs typeface="Arial" panose="020b0604020202020204" pitchFamily="34" charset="0"/>
            </a:endParaRPr>
          </a:p>
          <a:p>
            <a:pPr marL="685800" lvl="3">
              <a:spcBef>
                <a:spcPts val="1000"/>
              </a:spcBef>
            </a:pPr>
            <a:endParaRPr lang="en-US" sz="1600">
              <a:solidFill>
                <a:schemeClr val="tx1">
                  <a:lumMod val="65000"/>
                  <a:lumOff val="35000"/>
                </a:schemeClr>
              </a:solidFill>
              <a:latin typeface="Arial" panose="020b0604020202020204" pitchFamily="34" charset="0"/>
              <a:cs typeface="Arial" panose="020b0604020202020204" pitchFamily="34" charset="0"/>
            </a:endParaRPr>
          </a:p>
          <a:p>
            <a:pPr marL="685800" lvl="3">
              <a:spcBef>
                <a:spcPts val="1000"/>
              </a:spcBef>
            </a:pPr>
            <a:endParaRPr lang="en-US" sz="1600">
              <a:solidFill>
                <a:schemeClr val="tx1">
                  <a:lumMod val="65000"/>
                  <a:lumOff val="35000"/>
                </a:schemeClr>
              </a:solidFill>
              <a:latin typeface="Arial" panose="020b0604020202020204" pitchFamily="34" charset="0"/>
              <a:cs typeface="Arial" panose="020b0604020202020204" pitchFamily="34" charset="0"/>
            </a:endParaRPr>
          </a:p>
          <a:p>
            <a:endParaRPr lang="en-US" sz="1600">
              <a:solidFill>
                <a:schemeClr val="tx1">
                  <a:lumMod val="65000"/>
                  <a:lumOff val="35000"/>
                </a:schemeClr>
              </a:solidFill>
              <a:latin typeface="Arial" panose="020b0604020202020204" pitchFamily="34" charset="0"/>
              <a:cs typeface="Arial" panose="020b0604020202020204" pitchFamily="34" charset="0"/>
            </a:endParaRPr>
          </a:p>
          <a:p>
            <a:pPr lvl="1"/>
            <a:endParaRPr lang="en-US" sz="1600">
              <a:solidFill>
                <a:schemeClr val="tx1">
                  <a:lumMod val="65000"/>
                  <a:lumOff val="35000"/>
                </a:schemeClr>
              </a:solidFill>
              <a:latin typeface="Arial" panose="020b0604020202020204" pitchFamily="34" charset="0"/>
              <a:cs typeface="Arial" panose="020b0604020202020204" pitchFamily="34" charset="0"/>
            </a:endParaRPr>
          </a:p>
          <a:p>
            <a:pPr marL="1828800" lvl="3" indent="-457200">
              <a:buFont typeface="Arial" panose="020b0604020202020204" pitchFamily="34" charset="0"/>
              <a:buAutoNum type="alphaUcPeriod"/>
            </a:pPr>
            <a:endParaRPr lang="en-US" sz="1600">
              <a:solidFill>
                <a:schemeClr val="tx1">
                  <a:lumMod val="65000"/>
                  <a:lumOff val="3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600">
              <a:solidFill>
                <a:schemeClr val="tx1">
                  <a:lumMod val="65000"/>
                  <a:lumOff val="35000"/>
                </a:schemeClr>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1AFF26BF-C801-46F7-B131-6E0445F04248}"/>
              </a:ext>
            </a:extLst>
          </p:cNvPr>
          <p:cNvPicPr>
            <a:picLocks noSelect="1" noChangeAspect="1" noMove="1" noResize="1"/>
          </p:cNvPicPr>
          <p:nvPr/>
        </p:nvPicPr>
        <p:blipFill>
          <a:blip r:embed="rId3">
            <a:extLst>
              <a:ext uri="{28A0092B-C50C-407E-A947-70E740481C1C}">
                <a14:useLocalDpi xmlns:a14="http://schemas.microsoft.com/office/drawing/2010/main" val="0"/>
              </a:ext>
            </a:extLst>
          </a:blip>
          <a:srcRect t="71045"/>
          <a:stretch>
            <a:fillRect/>
          </a:stretch>
        </p:blipFill>
        <p:spPr>
          <a:xfrm>
            <a:off x="5958628" y="3287988"/>
            <a:ext cx="6003169" cy="2377440"/>
          </a:xfrm>
          <a:prstGeom prst="rect">
            <a:avLst/>
          </a:prstGeom>
        </p:spPr>
      </p:pic>
      <p:pic>
        <p:nvPicPr>
          <p:cNvPr id="10" name="Picture 2">
            <a:extLst>
              <a:ext uri="{FF2B5EF4-FFF2-40B4-BE49-F238E27FC236}">
                <a16:creationId xmlns:a16="http://schemas.microsoft.com/office/drawing/2014/main" id="{DA7C45C8-6293-4BDD-9803-6558211069B6}"/>
              </a:ext>
            </a:extLst>
          </p:cNvPr>
          <p:cNvPicPr>
            <a:picLocks noSelect="1" noChangeAspect="1" noMove="1" noResize="1" noChangeArrowheads="1"/>
          </p:cNvPicPr>
          <p:nvPr/>
        </p:nvPicPr>
        <p:blipFill>
          <a:blip r:embed="rId4">
            <a:extLst>
              <a:ext uri="{28A0092B-C50C-407E-A947-70E740481C1C}">
                <a14:useLocalDpi xmlns:a14="http://schemas.microsoft.com/office/drawing/2010/main" val="0"/>
              </a:ext>
            </a:extLst>
          </a:blip>
          <a:srcRect l="6179" b="18214"/>
          <a:stretch>
            <a:fillRect/>
          </a:stretch>
        </p:blipFill>
        <p:spPr bwMode="auto">
          <a:xfrm>
            <a:off x="249789" y="3363482"/>
            <a:ext cx="5432921"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val="1450535233"/>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itle 1">
            <a:extLst>
              <a:ext uri="{FF2B5EF4-FFF2-40B4-BE49-F238E27FC236}">
                <a16:creationId xmlns:a16="http://schemas.microsoft.com/office/drawing/2014/main" id="{F1E7A481-6B30-4A31-8D49-82A24A3C5B6F}"/>
              </a:ext>
            </a:extLst>
          </p:cNvPr>
          <p:cNvSpPr>
            <a:spLocks noGrp="1" noSelect="1" noMove="1" noResize="1" noTextEdit="1"/>
          </p:cNvSpPr>
          <p:nvPr>
            <p:ph type="title"/>
          </p:nvPr>
        </p:nvSpPr>
        <p:spPr>
          <a:xfrm>
            <a:off x="617227" y="524647"/>
            <a:ext cx="10961629" cy="1078992"/>
          </a:xfrm>
        </p:spPr>
        <p:txBody>
          <a:bodyPr>
            <a:noAutofit/>
          </a:bodyPr>
          <a:lstStyle/>
          <a:p>
            <a:r>
              <a:rPr lang="en-US" sz="3500">
                <a:solidFill>
                  <a:schemeClr val="accent3"/>
                </a:solidFill>
                <a:cs typeface="Arial" panose="020b0604020202020204" pitchFamily="34" charset="0"/>
              </a:rPr>
              <a:t>Trials Specifically in Dialysis Patients Have Shown No Benefit of Initiation of Statins</a:t>
            </a: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17" name="Content Placeholder 2">
            <a:extLst>
              <a:ext uri="{FF2B5EF4-FFF2-40B4-BE49-F238E27FC236}">
                <a16:creationId xmlns:a16="http://schemas.microsoft.com/office/drawing/2014/main" id="{DB9E0F44-A751-4078-BBFB-500783256BC1}"/>
              </a:ext>
            </a:extLst>
          </p:cNvPr>
          <p:cNvSpPr txBox="1">
            <a:spLocks noSelect="1" noMove="1" noResize="1" noTextEdit="1"/>
          </p:cNvSpPr>
          <p:nvPr/>
        </p:nvSpPr>
        <p:spPr>
          <a:xfrm>
            <a:off x="621357" y="1542128"/>
            <a:ext cx="5819667" cy="22837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1500" b="1">
                <a:solidFill>
                  <a:schemeClr val="tx1">
                    <a:lumMod val="65000"/>
                    <a:lumOff val="35000"/>
                  </a:schemeClr>
                </a:solidFill>
                <a:latin typeface="Arial" panose="020b0604020202020204" pitchFamily="34" charset="0"/>
                <a:cs typeface="Arial" panose="020b0604020202020204" pitchFamily="34" charset="0"/>
              </a:rPr>
              <a:t>The 4D trial</a:t>
            </a:r>
          </a:p>
          <a:p>
            <a:pPr marL="169863" indent="-169863">
              <a:spcBef>
                <a:spcPct val="0"/>
              </a:spcBef>
            </a:pPr>
            <a:r>
              <a:rPr lang="en-US" sz="1500">
                <a:solidFill>
                  <a:schemeClr val="tx1">
                    <a:lumMod val="65000"/>
                    <a:lumOff val="35000"/>
                  </a:schemeClr>
                </a:solidFill>
                <a:latin typeface="Arial" panose="020b0604020202020204" pitchFamily="34" charset="0"/>
                <a:cs typeface="Arial" panose="020b0604020202020204" pitchFamily="34" charset="0"/>
              </a:rPr>
              <a:t>ESRD patients with type 2 diabetes were randomized to daily atorvastatin or placebo. </a:t>
            </a:r>
          </a:p>
          <a:p>
            <a:pPr marL="169863" indent="-169863">
              <a:spcBef>
                <a:spcPct val="0"/>
              </a:spcBef>
            </a:pPr>
            <a:r>
              <a:rPr lang="en-US" sz="1500">
                <a:solidFill>
                  <a:schemeClr val="tx1">
                    <a:lumMod val="65000"/>
                    <a:lumOff val="35000"/>
                  </a:schemeClr>
                </a:solidFill>
                <a:latin typeface="Arial" panose="020b0604020202020204" pitchFamily="34" charset="0"/>
                <a:cs typeface="Arial" panose="020b0604020202020204" pitchFamily="34" charset="0"/>
              </a:rPr>
              <a:t>Despite significant reduction in LDL cholesterol in the statin group, there was no between-group difference in the primary outcome of CV death, fatal stroke, non-fatal myocardial infarction, or non-fatal stroke. </a:t>
            </a:r>
          </a:p>
          <a:p>
            <a:pPr marL="169863" indent="-169863">
              <a:spcBef>
                <a:spcPct val="0"/>
              </a:spcBef>
            </a:pPr>
            <a:r>
              <a:rPr lang="en-US" sz="1500">
                <a:solidFill>
                  <a:schemeClr val="tx1">
                    <a:lumMod val="65000"/>
                    <a:lumOff val="35000"/>
                  </a:schemeClr>
                </a:solidFill>
                <a:latin typeface="Arial" panose="020b0604020202020204" pitchFamily="34" charset="0"/>
                <a:cs typeface="Arial" panose="020b0604020202020204" pitchFamily="34" charset="0"/>
              </a:rPr>
              <a:t>There were some secondary endpoints more common in the statin group (stroke death) and placebo group (composite of all CV events). </a:t>
            </a:r>
          </a:p>
          <a:p>
            <a:pPr marL="1828800" lvl="3" indent="-457200">
              <a:spcBef>
                <a:spcPct val="0"/>
              </a:spcBef>
              <a:buFont typeface="Arial" panose="020b0604020202020204" pitchFamily="34" charset="0"/>
              <a:buAutoNum type="alphaUcPeriod"/>
            </a:pPr>
            <a:endParaRPr lang="en-US" sz="1500">
              <a:solidFill>
                <a:schemeClr val="tx1">
                  <a:lumMod val="65000"/>
                  <a:lumOff val="35000"/>
                </a:schemeClr>
              </a:solidFill>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pPr>
            <a:endParaRPr lang="en-US" sz="150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3989F91B-0603-4F2C-AE18-317E3CD46982}"/>
              </a:ext>
            </a:extLst>
          </p:cNvPr>
          <p:cNvSpPr txBox="1">
            <a:spLocks noSelect="1" noMove="1" noResize="1" noTextEdit="1"/>
          </p:cNvSpPr>
          <p:nvPr/>
        </p:nvSpPr>
        <p:spPr>
          <a:xfrm>
            <a:off x="6558025" y="1539836"/>
            <a:ext cx="5020832" cy="16915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a:solidFill>
                  <a:schemeClr val="tx1">
                    <a:lumMod val="65000"/>
                    <a:lumOff val="35000"/>
                  </a:schemeClr>
                </a:solidFill>
                <a:latin typeface="Arial" panose="020b0604020202020204" pitchFamily="34" charset="0"/>
                <a:cs typeface="Arial" panose="020b0604020202020204" pitchFamily="34" charset="0"/>
              </a:rPr>
              <a:t>The AURORA Trial </a:t>
            </a:r>
          </a:p>
          <a:p>
            <a:pPr marL="169863" lvl="1" indent="-169863">
              <a:spcBef>
                <a:spcPct val="0"/>
              </a:spcBef>
            </a:pPr>
            <a:r>
              <a:rPr lang="en-US" sz="1500">
                <a:solidFill>
                  <a:schemeClr val="tx1">
                    <a:lumMod val="65000"/>
                    <a:lumOff val="35000"/>
                  </a:schemeClr>
                </a:solidFill>
                <a:latin typeface="Arial" panose="020b0604020202020204" pitchFamily="34" charset="0"/>
                <a:cs typeface="Arial" panose="020b0604020202020204" pitchFamily="34" charset="0"/>
              </a:rPr>
              <a:t>HD patients were randomized to rosuvastatin or placebo. </a:t>
            </a:r>
          </a:p>
          <a:p>
            <a:pPr marL="169863" lvl="1" indent="-169863">
              <a:spcBef>
                <a:spcPct val="0"/>
              </a:spcBef>
            </a:pPr>
            <a:r>
              <a:rPr lang="en-US" sz="1500">
                <a:solidFill>
                  <a:schemeClr val="tx1">
                    <a:lumMod val="65000"/>
                    <a:lumOff val="35000"/>
                  </a:schemeClr>
                </a:solidFill>
                <a:latin typeface="Arial" panose="020b0604020202020204" pitchFamily="34" charset="0"/>
                <a:cs typeface="Arial" panose="020b0604020202020204" pitchFamily="34" charset="0"/>
              </a:rPr>
              <a:t>Despite a significant reduction of LDL cholesterol in the statin group, there was no significant difference in the primary endpoint of major cardiovascular events. </a:t>
            </a:r>
          </a:p>
          <a:p>
            <a:pPr marL="0" indent="0">
              <a:buFont typeface="Arial" panose="020b0604020202020204" pitchFamily="34" charset="0"/>
              <a:buNone/>
            </a:pPr>
            <a:endParaRPr lang="en-US" sz="1500">
              <a:solidFill>
                <a:schemeClr val="tx1">
                  <a:lumMod val="65000"/>
                  <a:lumOff val="35000"/>
                </a:schemeClr>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9E8D38BF-0D6A-46B6-BC7A-40ED182FA0A7}"/>
              </a:ext>
            </a:extLst>
          </p:cNvPr>
          <p:cNvPicPr>
            <a:picLocks noSelect="1" noChangeAspect="1" noMove="1" noResize="1"/>
          </p:cNvPicPr>
          <p:nvPr/>
        </p:nvPicPr>
        <p:blipFill>
          <a:blip r:embed="rId3">
            <a:extLst>
              <a:ext uri="{28A0092B-C50C-407E-A947-70E740481C1C}">
                <a14:useLocalDpi xmlns:a14="http://schemas.microsoft.com/office/drawing/2010/main" val="0"/>
              </a:ext>
            </a:extLst>
          </a:blip>
          <a:srcRect l="19015" t="6304" r="5991" b="25432"/>
          <a:stretch>
            <a:fillRect/>
          </a:stretch>
        </p:blipFill>
        <p:spPr>
          <a:xfrm>
            <a:off x="616850" y="3621626"/>
            <a:ext cx="5134127" cy="2286000"/>
          </a:xfrm>
          <a:prstGeom prst="rect">
            <a:avLst/>
          </a:prstGeom>
        </p:spPr>
      </p:pic>
      <p:sp>
        <p:nvSpPr>
          <p:cNvPr id="20" name="TextBox 19">
            <a:extLst>
              <a:ext uri="{FF2B5EF4-FFF2-40B4-BE49-F238E27FC236}">
                <a16:creationId xmlns:a16="http://schemas.microsoft.com/office/drawing/2014/main" id="{925AF156-D78C-4894-9FEC-CE83A6483A72}"/>
              </a:ext>
            </a:extLst>
          </p:cNvPr>
          <p:cNvSpPr txBox="1">
            <a:spLocks noSelect="1" noMove="1" noResize="1" noTextEdit="1"/>
          </p:cNvSpPr>
          <p:nvPr/>
        </p:nvSpPr>
        <p:spPr>
          <a:xfrm>
            <a:off x="787034" y="5811070"/>
            <a:ext cx="5053779" cy="323165"/>
          </a:xfrm>
          <a:prstGeom prst="rect">
            <a:avLst/>
          </a:prstGeom>
          <a:noFill/>
        </p:spPr>
        <p:txBody>
          <a:bodyPr wrap="square" rtlCol="0">
            <a:spAutoFit/>
          </a:bodyPr>
          <a:lstStyle/>
          <a:p>
            <a:pPr algn="ctr"/>
            <a:r>
              <a:rPr lang="en-US" sz="1500" i="1">
                <a:latin typeface="Arial" panose="020b0604020202020204" pitchFamily="34" charset="0"/>
                <a:cs typeface="Arial" panose="020b0604020202020204" pitchFamily="34" charset="0"/>
              </a:rPr>
              <a:t>Modified from N Engl J Med 353(3):238-248, 2005</a:t>
            </a:r>
          </a:p>
        </p:txBody>
      </p:sp>
      <p:pic>
        <p:nvPicPr>
          <p:cNvPr id="21" name="Picture 2">
            <a:extLst>
              <a:ext uri="{FF2B5EF4-FFF2-40B4-BE49-F238E27FC236}">
                <a16:creationId xmlns:a16="http://schemas.microsoft.com/office/drawing/2014/main" id="{54B0EE6A-BCA9-4492-B73A-22A7B6761029}"/>
              </a:ext>
            </a:extLst>
          </p:cNvPr>
          <p:cNvPicPr>
            <a:picLocks noSelect="1" noChangeAspect="1" noMove="1" noResize="1" noChangeArrowheads="1"/>
          </p:cNvPicPr>
          <p:nvPr/>
        </p:nvPicPr>
        <p:blipFill>
          <a:blip r:embed="rId4">
            <a:extLst>
              <a:ext uri="{28A0092B-C50C-407E-A947-70E740481C1C}">
                <a14:useLocalDpi xmlns:a14="http://schemas.microsoft.com/office/drawing/2010/main" val="0"/>
              </a:ext>
            </a:extLst>
          </a:blip>
          <a:srcRect l="12075" t="6875" r="6057" b="18264"/>
          <a:stretch>
            <a:fillRect/>
          </a:stretch>
        </p:blipFill>
        <p:spPr bwMode="auto">
          <a:xfrm>
            <a:off x="6707879" y="3157121"/>
            <a:ext cx="486727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a:extLst>
              <a:ext uri="{FF2B5EF4-FFF2-40B4-BE49-F238E27FC236}">
                <a16:creationId xmlns:a16="http://schemas.microsoft.com/office/drawing/2014/main" id="{B0970C19-1A62-4894-A44C-6C722AAF6521}"/>
              </a:ext>
            </a:extLst>
          </p:cNvPr>
          <p:cNvSpPr txBox="1">
            <a:spLocks noSelect="1" noMove="1" noResize="1" noTextEdit="1"/>
          </p:cNvSpPr>
          <p:nvPr/>
        </p:nvSpPr>
        <p:spPr>
          <a:xfrm>
            <a:off x="6815472" y="5811068"/>
            <a:ext cx="5384042" cy="323165"/>
          </a:xfrm>
          <a:prstGeom prst="rect">
            <a:avLst/>
          </a:prstGeom>
          <a:noFill/>
        </p:spPr>
        <p:txBody>
          <a:bodyPr wrap="square" rtlCol="0">
            <a:spAutoFit/>
          </a:bodyPr>
          <a:lstStyle/>
          <a:p>
            <a:pPr algn="ctr"/>
            <a:r>
              <a:rPr lang="en-US" sz="1500" i="1">
                <a:latin typeface="Arial" panose="020b0604020202020204" pitchFamily="34" charset="0"/>
                <a:cs typeface="Arial" panose="020b0604020202020204" pitchFamily="34" charset="0"/>
              </a:rPr>
              <a:t>Modified from N Engl J Med 360(14):1395-1407, 2009</a:t>
            </a:r>
          </a:p>
        </p:txBody>
      </p:sp>
    </p:spTree>
    <p:extLst>
      <p:ext uri="{BB962C8B-B14F-4D97-AF65-F5344CB8AC3E}">
        <p14:creationId val="3154768106"/>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itle 1">
            <a:extLst>
              <a:ext uri="{FF2B5EF4-FFF2-40B4-BE49-F238E27FC236}">
                <a16:creationId xmlns:a16="http://schemas.microsoft.com/office/drawing/2014/main" id="{F1E7A481-6B30-4A31-8D49-82A24A3C5B6F}"/>
              </a:ext>
            </a:extLst>
          </p:cNvPr>
          <p:cNvSpPr>
            <a:spLocks noGrp="1" noSelect="1" noMove="1" noResize="1" noTextEdit="1"/>
          </p:cNvSpPr>
          <p:nvPr>
            <p:ph type="title"/>
          </p:nvPr>
        </p:nvSpPr>
        <p:spPr>
          <a:xfrm>
            <a:off x="613715" y="526091"/>
            <a:ext cx="10975773" cy="1078992"/>
          </a:xfrm>
        </p:spPr>
        <p:txBody>
          <a:bodyPr>
            <a:noAutofit/>
          </a:bodyPr>
          <a:lstStyle/>
          <a:p>
            <a:r>
              <a:rPr lang="en-US" sz="3000">
                <a:solidFill>
                  <a:schemeClr val="accent3"/>
                </a:solidFill>
                <a:cs typeface="Arial" panose="020b0604020202020204" pitchFamily="34" charset="0"/>
              </a:rPr>
              <a:t>Updated Observational Study Shows Association Between Improved Survival With Continuation of Statins at the Time of Dialysis Initiation</a:t>
            </a:r>
          </a:p>
        </p:txBody>
      </p:sp>
      <p:sp>
        <p:nvSpPr>
          <p:cNvPr id="12"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4294967295"/>
          </p:nvPr>
        </p:nvSpPr>
        <p:spPr>
          <a:xfrm>
            <a:off x="613715" y="1762077"/>
            <a:ext cx="10975773" cy="860220"/>
          </a:xfrm>
        </p:spPr>
        <p:txBody>
          <a:bodyPr>
            <a:noAutofit/>
          </a:bodyPr>
          <a:lstStyle/>
          <a:p>
            <a:pPr marL="0" indent="0">
              <a:buNone/>
            </a:pPr>
            <a:r>
              <a:rPr lang="en-US" sz="2400">
                <a:solidFill>
                  <a:schemeClr val="tx1">
                    <a:lumMod val="65000"/>
                    <a:lumOff val="35000"/>
                  </a:schemeClr>
                </a:solidFill>
                <a:latin typeface="Arial" panose="020b0604020202020204" pitchFamily="34" charset="0"/>
                <a:cs typeface="Arial" panose="020b0604020202020204" pitchFamily="34" charset="0"/>
              </a:rPr>
              <a:t>Statin therapy use in one year prior progression to dialysis is associated with decreased mortality during the first year on dialysis.</a:t>
            </a: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graphicFrame>
        <p:nvGraphicFramePr>
          <p:cNvPr id="2" name="Table 1"/>
          <p:cNvGraphicFramePr>
            <a:graphicFrameLocks noGrp="1" noSelect="1" noChangeAspect="1" noMove="1" noResize="1"/>
          </p:cNvGraphicFramePr>
          <p:nvPr>
            <p:extLst>
              <p:ext uri="{D42A27DB-BD31-4B8C-83A1-F6EECF244321}">
                <p14:modId val="1097833120"/>
              </p:ext>
            </p:extLst>
          </p:nvPr>
        </p:nvGraphicFramePr>
        <p:xfrm>
          <a:off x="2711302" y="2524100"/>
          <a:ext cx="6776692" cy="3337560"/>
        </p:xfrm>
        <a:graphic>
          <a:graphicData uri="http://schemas.openxmlformats.org/drawingml/2006/table">
            <a:tbl>
              <a:tblPr firstRow="1" bandRow="1">
                <a:tableStyleId>{5C22544A-7EE6-4342-B048-85BDC9FD1C3A}</a:tableStyleId>
              </a:tblPr>
              <a:tblGrid>
                <a:gridCol w="1510099">
                  <a:extLst>
                    <a:ext uri="{9D8B030D-6E8A-4147-A177-3AD203B41FA5}">
                      <a16:colId xmlns:a16="http://schemas.microsoft.com/office/drawing/2014/main" val="20000"/>
                    </a:ext>
                  </a:extLst>
                </a:gridCol>
                <a:gridCol w="1474567">
                  <a:extLst>
                    <a:ext uri="{9D8B030D-6E8A-4147-A177-3AD203B41FA5}">
                      <a16:colId xmlns:a16="http://schemas.microsoft.com/office/drawing/2014/main" val="20001"/>
                    </a:ext>
                  </a:extLst>
                </a:gridCol>
                <a:gridCol w="3792026">
                  <a:extLst>
                    <a:ext uri="{9D8B030D-6E8A-4147-A177-3AD203B41FA5}">
                      <a16:colId xmlns:a16="http://schemas.microsoft.com/office/drawing/2014/main" val="20002"/>
                    </a:ext>
                  </a:extLst>
                </a:gridCol>
              </a:tblGrid>
              <a:tr h="0">
                <a:tc>
                  <a:txBody>
                    <a:bodyPr vert="horz" wrap="square"/>
                    <a:lstStyle/>
                    <a:p>
                      <a:endParaRPr lang="en-US" sz="150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sz="1500">
                          <a:solidFill>
                            <a:schemeClr val="tx1">
                              <a:lumMod val="75000"/>
                              <a:lumOff val="25000"/>
                            </a:schemeClr>
                          </a:solidFill>
                          <a:latin typeface="Arial" panose="020b0604020202020204" pitchFamily="34" charset="0"/>
                          <a:cs typeface="Arial" panose="020b0604020202020204" pitchFamily="34" charset="0"/>
                        </a:rPr>
                        <a:t>Rate per 100 person years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sz="1500" baseline="0">
                          <a:solidFill>
                            <a:schemeClr val="tx1">
                              <a:lumMod val="75000"/>
                              <a:lumOff val="25000"/>
                            </a:schemeClr>
                          </a:solidFill>
                          <a:latin typeface="Arial" panose="020b0604020202020204" pitchFamily="34" charset="0"/>
                          <a:cs typeface="Arial" panose="020b0604020202020204" pitchFamily="34" charset="0"/>
                        </a:rPr>
                        <a:t>p-value and confidence interval (adjusted analysis)</a:t>
                      </a:r>
                      <a:endParaRPr lang="en-US" sz="1500">
                        <a:solidFill>
                          <a:schemeClr val="tx1">
                            <a:lumMod val="75000"/>
                            <a:lumOff val="2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3089">
                <a:tc>
                  <a:txBody>
                    <a:bodyPr vert="horz" wrap="square"/>
                    <a:lstStyle/>
                    <a:p>
                      <a:r>
                        <a:rPr lang="en-US" sz="1500">
                          <a:solidFill>
                            <a:schemeClr val="tx1">
                              <a:lumMod val="75000"/>
                              <a:lumOff val="25000"/>
                            </a:schemeClr>
                          </a:solidFill>
                          <a:latin typeface="Arial" panose="020b0604020202020204" pitchFamily="34" charset="0"/>
                          <a:cs typeface="Arial" panose="020b0604020202020204" pitchFamily="34" charset="0"/>
                        </a:rPr>
                        <a:t>All cause mortality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endParaRPr lang="en-US" sz="1500">
                        <a:solidFill>
                          <a:schemeClr val="tx1">
                            <a:lumMod val="75000"/>
                            <a:lumOff val="2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vert="horz" wrap="square"/>
                    <a:lstStyle/>
                    <a:p>
                      <a:pPr algn="ctr"/>
                      <a:r>
                        <a:rPr lang="en-US" sz="1500">
                          <a:solidFill>
                            <a:schemeClr val="tx1">
                              <a:lumMod val="75000"/>
                              <a:lumOff val="25000"/>
                            </a:schemeClr>
                          </a:solidFill>
                          <a:latin typeface="Arial" panose="020b0604020202020204" pitchFamily="34" charset="0"/>
                          <a:cs typeface="Arial" panose="020b0604020202020204" pitchFamily="34" charset="0"/>
                        </a:rPr>
                        <a:t>&lt;0.0001</a:t>
                      </a:r>
                    </a:p>
                    <a:p>
                      <a:pPr algn="ctr"/>
                      <a:r>
                        <a:rPr lang="en-US" sz="1500">
                          <a:solidFill>
                            <a:schemeClr val="tx1">
                              <a:lumMod val="75000"/>
                              <a:lumOff val="25000"/>
                            </a:schemeClr>
                          </a:solidFill>
                          <a:latin typeface="Arial" panose="020b0604020202020204" pitchFamily="34" charset="0"/>
                          <a:cs typeface="Arial" panose="020b0604020202020204" pitchFamily="34" charset="0"/>
                        </a:rPr>
                        <a:t>0.79 (0.76-0.82) use vs. non-use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301">
                <a:tc>
                  <a:txBody>
                    <a:bodyPr vert="horz" wrap="square"/>
                    <a:lstStyle/>
                    <a:p>
                      <a:r>
                        <a:rPr lang="en-US" sz="1500">
                          <a:solidFill>
                            <a:schemeClr val="tx1">
                              <a:lumMod val="75000"/>
                              <a:lumOff val="25000"/>
                            </a:schemeClr>
                          </a:solidFill>
                          <a:latin typeface="Arial" panose="020b0604020202020204" pitchFamily="34" charset="0"/>
                          <a:cs typeface="Arial" panose="020b060402020202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sz="1500">
                          <a:solidFill>
                            <a:schemeClr val="tx1">
                              <a:lumMod val="75000"/>
                              <a:lumOff val="25000"/>
                            </a:schemeClr>
                          </a:solidFill>
                          <a:latin typeface="Arial" panose="020b0604020202020204" pitchFamily="34" charset="0"/>
                          <a:cs typeface="Arial" panose="020b0604020202020204" pitchFamily="34" charset="0"/>
                        </a:rPr>
                        <a:t>35.3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vert="horz" wrap="square"/>
                    <a:lstStyle/>
                    <a:p>
                      <a:pPr algn="ctr"/>
                      <a:endParaRPr lang="en-US" sz="10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301">
                <a:tc>
                  <a:txBody>
                    <a:bodyPr vert="horz" wrap="square"/>
                    <a:lstStyle/>
                    <a:p>
                      <a:r>
                        <a:rPr lang="en-US" sz="1500">
                          <a:solidFill>
                            <a:schemeClr val="tx1">
                              <a:lumMod val="75000"/>
                              <a:lumOff val="25000"/>
                            </a:schemeClr>
                          </a:solidFill>
                          <a:latin typeface="Arial" panose="020b0604020202020204" pitchFamily="34" charset="0"/>
                          <a:cs typeface="Arial" panose="020b0604020202020204" pitchFamily="34" charset="0"/>
                        </a:rPr>
                        <a:t>No</a:t>
                      </a:r>
                      <a:r>
                        <a:rPr lang="en-US" sz="1500" baseline="0">
                          <a:solidFill>
                            <a:schemeClr val="tx1">
                              <a:lumMod val="75000"/>
                              <a:lumOff val="25000"/>
                            </a:schemeClr>
                          </a:solidFill>
                          <a:latin typeface="Arial" panose="020b0604020202020204" pitchFamily="34" charset="0"/>
                          <a:cs typeface="Arial" panose="020b0604020202020204" pitchFamily="34" charset="0"/>
                        </a:rPr>
                        <a:t> statin use</a:t>
                      </a:r>
                      <a:endParaRPr lang="en-US" sz="1500">
                        <a:solidFill>
                          <a:schemeClr val="tx1">
                            <a:lumMod val="75000"/>
                            <a:lumOff val="2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sz="1500">
                          <a:solidFill>
                            <a:schemeClr val="tx1">
                              <a:lumMod val="75000"/>
                              <a:lumOff val="25000"/>
                            </a:schemeClr>
                          </a:solidFill>
                          <a:latin typeface="Arial" panose="020b0604020202020204" pitchFamily="34" charset="0"/>
                          <a:cs typeface="Arial" panose="020b0604020202020204" pitchFamily="34" charset="0"/>
                        </a:rPr>
                        <a:t>37.9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vert="horz" wrap="square"/>
                    <a:lstStyle/>
                    <a:p>
                      <a:pPr algn="ctr"/>
                      <a:endParaRPr lang="en-US" sz="10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4301">
                <a:tc>
                  <a:txBody>
                    <a:bodyPr vert="horz" wrap="square"/>
                    <a:lstStyle/>
                    <a:p>
                      <a:r>
                        <a:rPr lang="en-US" sz="1500">
                          <a:solidFill>
                            <a:schemeClr val="tx1">
                              <a:lumMod val="75000"/>
                              <a:lumOff val="25000"/>
                            </a:schemeClr>
                          </a:solidFill>
                          <a:latin typeface="Arial" panose="020b0604020202020204" pitchFamily="34" charset="0"/>
                          <a:cs typeface="Arial" panose="020b0604020202020204" pitchFamily="34" charset="0"/>
                        </a:rPr>
                        <a:t>Statin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sz="1500">
                          <a:solidFill>
                            <a:schemeClr val="tx1">
                              <a:lumMod val="75000"/>
                              <a:lumOff val="25000"/>
                            </a:schemeClr>
                          </a:solidFill>
                          <a:latin typeface="Arial" panose="020b0604020202020204" pitchFamily="34" charset="0"/>
                          <a:cs typeface="Arial" panose="020b0604020202020204" pitchFamily="34" charset="0"/>
                        </a:rPr>
                        <a:t>33.1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vert="horz" wrap="square"/>
                    <a:lstStyle/>
                    <a:p>
                      <a:pPr algn="ctr"/>
                      <a:endParaRPr lang="en-US" sz="10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3089">
                <a:tc>
                  <a:txBody>
                    <a:bodyPr vert="horz" wrap="square"/>
                    <a:lstStyle/>
                    <a:p>
                      <a:r>
                        <a:rPr lang="en-US" sz="1500">
                          <a:solidFill>
                            <a:schemeClr val="tx1">
                              <a:lumMod val="75000"/>
                              <a:lumOff val="25000"/>
                            </a:schemeClr>
                          </a:solidFill>
                          <a:latin typeface="Arial" panose="020b0604020202020204" pitchFamily="34" charset="0"/>
                          <a:cs typeface="Arial" panose="020b0604020202020204" pitchFamily="34" charset="0"/>
                        </a:rPr>
                        <a:t>CV Mortality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endParaRPr lang="en-US" sz="1500">
                        <a:solidFill>
                          <a:schemeClr val="tx1">
                            <a:lumMod val="75000"/>
                            <a:lumOff val="2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vert="horz" wrap="square"/>
                    <a:lstStyle/>
                    <a:p>
                      <a:pPr algn="ctr"/>
                      <a:r>
                        <a:rPr lang="en-US" sz="1500">
                          <a:solidFill>
                            <a:schemeClr val="tx1">
                              <a:lumMod val="75000"/>
                              <a:lumOff val="25000"/>
                            </a:schemeClr>
                          </a:solidFill>
                          <a:latin typeface="Arial" panose="020b0604020202020204" pitchFamily="34" charset="0"/>
                          <a:cs typeface="Arial" panose="020b0604020202020204" pitchFamily="34" charset="0"/>
                        </a:rPr>
                        <a:t>&lt;0.0001</a:t>
                      </a:r>
                    </a:p>
                    <a:p>
                      <a:pPr algn="ctr"/>
                      <a:r>
                        <a:rPr lang="en-US" sz="1500">
                          <a:solidFill>
                            <a:schemeClr val="tx1">
                              <a:lumMod val="75000"/>
                              <a:lumOff val="25000"/>
                            </a:schemeClr>
                          </a:solidFill>
                          <a:latin typeface="Arial" panose="020b0604020202020204" pitchFamily="34" charset="0"/>
                          <a:cs typeface="Arial" panose="020b0604020202020204" pitchFamily="34" charset="0"/>
                        </a:rPr>
                        <a:t>0.83 (0.78-0.88) use vs. non-use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4301">
                <a:tc>
                  <a:txBody>
                    <a:bodyPr vert="horz" wrap="square"/>
                    <a:lstStyle/>
                    <a:p>
                      <a:r>
                        <a:rPr lang="en-US" sz="1500">
                          <a:solidFill>
                            <a:schemeClr val="tx1">
                              <a:lumMod val="75000"/>
                              <a:lumOff val="25000"/>
                            </a:schemeClr>
                          </a:solidFill>
                          <a:latin typeface="Arial" panose="020b0604020202020204" pitchFamily="34" charset="0"/>
                          <a:cs typeface="Arial" panose="020b0604020202020204" pitchFamily="34" charset="0"/>
                        </a:rPr>
                        <a:t>Total</a:t>
                      </a:r>
                      <a:r>
                        <a:rPr lang="en-US" sz="1500" baseline="0">
                          <a:solidFill>
                            <a:schemeClr val="tx1">
                              <a:lumMod val="75000"/>
                              <a:lumOff val="25000"/>
                            </a:schemeClr>
                          </a:solidFill>
                          <a:latin typeface="Arial" panose="020b0604020202020204" pitchFamily="34" charset="0"/>
                          <a:cs typeface="Arial" panose="020b0604020202020204" pitchFamily="34" charset="0"/>
                        </a:rPr>
                        <a:t> </a:t>
                      </a:r>
                      <a:endParaRPr lang="en-US" sz="1500">
                        <a:solidFill>
                          <a:schemeClr val="tx1">
                            <a:lumMod val="75000"/>
                            <a:lumOff val="2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sz="1500">
                          <a:solidFill>
                            <a:schemeClr val="tx1">
                              <a:lumMod val="75000"/>
                              <a:lumOff val="25000"/>
                            </a:schemeClr>
                          </a:solidFill>
                          <a:latin typeface="Arial" panose="020b0604020202020204" pitchFamily="34" charset="0"/>
                          <a:cs typeface="Arial" panose="020b0604020202020204" pitchFamily="34" charset="0"/>
                        </a:rPr>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vert="horz" wrap="square"/>
                    <a:lstStyle/>
                    <a:p>
                      <a:pPr algn="ctr"/>
                      <a:endParaRPr lang="en-US" sz="10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4301">
                <a:tc>
                  <a:txBody>
                    <a:bodyPr vert="horz" wrap="square"/>
                    <a:lstStyle/>
                    <a:p>
                      <a:r>
                        <a:rPr lang="en-US" sz="1500">
                          <a:solidFill>
                            <a:schemeClr val="tx1">
                              <a:lumMod val="75000"/>
                              <a:lumOff val="25000"/>
                            </a:schemeClr>
                          </a:solidFill>
                          <a:latin typeface="Arial" panose="020b0604020202020204" pitchFamily="34" charset="0"/>
                          <a:cs typeface="Arial" panose="020b0604020202020204" pitchFamily="34" charset="0"/>
                        </a:rPr>
                        <a:t>No statin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sz="1500">
                          <a:solidFill>
                            <a:schemeClr val="tx1">
                              <a:lumMod val="75000"/>
                              <a:lumOff val="25000"/>
                            </a:schemeClr>
                          </a:solidFill>
                          <a:latin typeface="Arial" panose="020b0604020202020204" pitchFamily="34" charset="0"/>
                          <a:cs typeface="Arial" panose="020b0604020202020204" pitchFamily="34" charset="0"/>
                        </a:rPr>
                        <a:t>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vert="horz" wrap="square"/>
                    <a:lstStyle/>
                    <a:p>
                      <a:pPr algn="ctr"/>
                      <a:endParaRPr lang="en-US" sz="10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80362">
                <a:tc>
                  <a:txBody>
                    <a:bodyPr vert="horz" wrap="square"/>
                    <a:lstStyle/>
                    <a:p>
                      <a:r>
                        <a:rPr lang="en-US" sz="1500">
                          <a:solidFill>
                            <a:schemeClr val="tx1">
                              <a:lumMod val="75000"/>
                              <a:lumOff val="25000"/>
                            </a:schemeClr>
                          </a:solidFill>
                          <a:latin typeface="Arial" panose="020b0604020202020204" pitchFamily="34" charset="0"/>
                          <a:cs typeface="Arial" panose="020b0604020202020204" pitchFamily="34" charset="0"/>
                        </a:rPr>
                        <a:t>Statin</a:t>
                      </a:r>
                      <a:r>
                        <a:rPr lang="en-US" sz="1500" baseline="0">
                          <a:solidFill>
                            <a:schemeClr val="tx1">
                              <a:lumMod val="75000"/>
                              <a:lumOff val="25000"/>
                            </a:schemeClr>
                          </a:solidFill>
                          <a:latin typeface="Arial" panose="020b0604020202020204" pitchFamily="34" charset="0"/>
                          <a:cs typeface="Arial" panose="020b0604020202020204" pitchFamily="34" charset="0"/>
                        </a:rPr>
                        <a:t> use</a:t>
                      </a:r>
                      <a:endParaRPr lang="en-US" sz="1500">
                        <a:solidFill>
                          <a:schemeClr val="tx1">
                            <a:lumMod val="75000"/>
                            <a:lumOff val="2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vert="horz" wrap="square"/>
                    <a:lstStyle/>
                    <a:p>
                      <a:pPr algn="ctr"/>
                      <a:r>
                        <a:rPr lang="en-US" sz="1500">
                          <a:solidFill>
                            <a:schemeClr val="tx1">
                              <a:lumMod val="75000"/>
                              <a:lumOff val="25000"/>
                            </a:schemeClr>
                          </a:solidFill>
                          <a:latin typeface="Arial" panose="020b0604020202020204" pitchFamily="34" charset="0"/>
                          <a:cs typeface="Arial" panose="020b0604020202020204" pitchFamily="34" charset="0"/>
                        </a:rPr>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vert="horz" wrap="square"/>
                    <a:lstStyle/>
                    <a:p>
                      <a:pPr algn="ctr"/>
                      <a:endParaRPr lang="en-US" sz="10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17" name="TextBox 16"/>
          <p:cNvSpPr txBox="1">
            <a:spLocks noSelect="1" noMove="1" noResize="1" noTextEdit="1"/>
          </p:cNvSpPr>
          <p:nvPr/>
        </p:nvSpPr>
        <p:spPr>
          <a:xfrm>
            <a:off x="6032204" y="5814222"/>
            <a:ext cx="6164827"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Modified from J Am Heart Assoc 8(6):e011869, 2019</a:t>
            </a:r>
          </a:p>
        </p:txBody>
      </p:sp>
    </p:spTree>
    <p:extLst>
      <p:ext uri="{BB962C8B-B14F-4D97-AF65-F5344CB8AC3E}">
        <p14:creationId val="2668880868"/>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noSelect="1" noMove="1" noResize="1" noTextEdit="1"/>
          </p:cNvSpPr>
          <p:nvPr>
            <p:ph type="title"/>
          </p:nvPr>
        </p:nvSpPr>
        <p:spPr>
          <a:xfrm>
            <a:off x="612591" y="697352"/>
            <a:ext cx="6748780" cy="1078992"/>
          </a:xfrm>
        </p:spPr>
        <p:txBody>
          <a:bodyPr>
            <a:normAutofit/>
          </a:bodyPr>
          <a:lstStyle/>
          <a:p>
            <a:r>
              <a:rPr lang="en-US" sz="4000">
                <a:solidFill>
                  <a:schemeClr val="accent3"/>
                </a:solidFill>
                <a:cs typeface="Arial" panose="020b0604020202020204" pitchFamily="34" charset="0"/>
              </a:rPr>
              <a:t>Dyslipidemia Summary</a:t>
            </a:r>
          </a:p>
        </p:txBody>
      </p:sp>
      <p:sp>
        <p:nvSpPr>
          <p:cNvPr id="5"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4294967295"/>
          </p:nvPr>
        </p:nvSpPr>
        <p:spPr>
          <a:xfrm>
            <a:off x="612591" y="1618395"/>
            <a:ext cx="10966818" cy="4640825"/>
          </a:xfrm>
        </p:spPr>
        <p:txBody>
          <a:bodyPr>
            <a:normAutofit/>
          </a:bodyPr>
          <a:lstStyle/>
          <a:p>
            <a:r>
              <a:rPr lang="en-US">
                <a:solidFill>
                  <a:schemeClr val="tx1">
                    <a:lumMod val="65000"/>
                    <a:lumOff val="35000"/>
                  </a:schemeClr>
                </a:solidFill>
                <a:latin typeface="Arial" panose="020b0604020202020204" pitchFamily="34" charset="0"/>
                <a:cs typeface="Arial" panose="020b0604020202020204" pitchFamily="34" charset="0"/>
              </a:rPr>
              <a:t>The initiation of the combination of statin/ezetimibe decreases the risk of atherosclerotic events in patients with advanced CKD.</a:t>
            </a:r>
          </a:p>
          <a:p>
            <a:r>
              <a:rPr lang="en-US">
                <a:solidFill>
                  <a:schemeClr val="tx1">
                    <a:lumMod val="65000"/>
                    <a:lumOff val="35000"/>
                  </a:schemeClr>
                </a:solidFill>
                <a:latin typeface="Arial" panose="020b0604020202020204" pitchFamily="34" charset="0"/>
                <a:cs typeface="Arial" panose="020b0604020202020204" pitchFamily="34" charset="0"/>
              </a:rPr>
              <a:t>The benefit of statin initiation has not been clearly demonstrated in dialysis patients, but the evidence referenced and observational evidence that statin continuation may be beneficial at the time of progression to ESRD make it appropriate to continue statin treatment in ESRD patients that are already receiving these prior to dialysis initiation. </a:t>
            </a:r>
          </a:p>
          <a:p>
            <a:pPr marL="0" indent="0">
              <a:buNone/>
            </a:pPr>
            <a:endParaRPr lang="en-US">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a:solidFill>
                <a:schemeClr val="tx1">
                  <a:lumMod val="65000"/>
                  <a:lumOff val="35000"/>
                </a:schemeClr>
              </a:solidFill>
              <a:latin typeface="Arial" panose="020b0604020202020204" pitchFamily="34" charset="0"/>
              <a:cs typeface="Arial" panose="020b0604020202020204" pitchFamily="34" charset="0"/>
            </a:endParaRPr>
          </a:p>
          <a:p>
            <a:pPr marL="457200" lvl="1" indent="0">
              <a:buNone/>
            </a:pPr>
            <a:endParaRPr lang="en-US" sz="2800">
              <a:solidFill>
                <a:schemeClr val="tx1">
                  <a:lumMod val="65000"/>
                  <a:lumOff val="35000"/>
                </a:schemeClr>
              </a:solidFill>
              <a:latin typeface="Arial" panose="020b0604020202020204" pitchFamily="34" charset="0"/>
              <a:cs typeface="Arial" panose="020b0604020202020204" pitchFamily="34" charset="0"/>
            </a:endParaRPr>
          </a:p>
          <a:p>
            <a:endParaRPr lang="en-US">
              <a:solidFill>
                <a:schemeClr val="tx1">
                  <a:lumMod val="65000"/>
                  <a:lumOff val="35000"/>
                </a:schemeClr>
              </a:solidFill>
              <a:latin typeface="Arial" panose="020b0604020202020204" pitchFamily="34" charset="0"/>
              <a:cs typeface="Arial" panose="020b0604020202020204" pitchFamily="34" charset="0"/>
            </a:endParaRPr>
          </a:p>
          <a:p>
            <a:pPr lvl="1"/>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endParaRPr lang="en-US" sz="2800">
              <a:solidFill>
                <a:schemeClr val="tx1">
                  <a:lumMod val="65000"/>
                  <a:lumOff val="35000"/>
                </a:schemeClr>
              </a:solidFill>
              <a:latin typeface="Arial" panose="020b0604020202020204" pitchFamily="34" charset="0"/>
              <a:cs typeface="Arial" panose="020b0604020202020204" pitchFamily="34" charset="0"/>
            </a:endParaRPr>
          </a:p>
          <a:p>
            <a:pPr lvl="2"/>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endParaRPr lang="en-US" sz="2800">
              <a:solidFill>
                <a:schemeClr val="tx1">
                  <a:lumMod val="65000"/>
                  <a:lumOff val="35000"/>
                </a:schemeClr>
              </a:solidFill>
              <a:latin typeface="Arial" panose="020b0604020202020204" pitchFamily="34" charset="0"/>
              <a:cs typeface="Arial" panose="020b0604020202020204" pitchFamily="34" charset="0"/>
            </a:endParaRPr>
          </a:p>
          <a:p>
            <a:pPr marL="1828800" lvl="3" indent="-457200">
              <a:buAutoNum type="alphaUcPeriod"/>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94ABAB0-1A70-4468-B8DB-838029278F07}"/>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304862300"/>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Subtitle 5">
            <a:extLst>
              <a:ext uri="{FF2B5EF4-FFF2-40B4-BE49-F238E27FC236}">
                <a16:creationId xmlns:a16="http://schemas.microsoft.com/office/drawing/2014/main" id="{CB23ED2E-2BEC-458B-8128-2A4A26787237}"/>
              </a:ext>
            </a:extLst>
          </p:cNvPr>
          <p:cNvSpPr>
            <a:spLocks noGrp="1" noSelect="1" noMove="1" noResize="1" noTextEdit="1"/>
          </p:cNvSpPr>
          <p:nvPr>
            <p:ph type="subTitle" idx="10"/>
          </p:nvPr>
        </p:nvSpPr>
        <p:spPr>
          <a:xfrm>
            <a:off x="4850606" y="2450395"/>
            <a:ext cx="7228155" cy="775460"/>
          </a:xfrm>
        </p:spPr>
        <p:txBody>
          <a:bodyPr anchor="ctr"/>
          <a:lstStyle/>
          <a:p>
            <a:r>
              <a:rPr lang="en-US" sz="2800" cap="none"/>
              <a:t>Diabetes Management in HD Patients</a:t>
            </a:r>
          </a:p>
        </p:txBody>
      </p:sp>
      <p:sp>
        <p:nvSpPr>
          <p:cNvPr id="5" name="TextBox 4">
            <a:extLst>
              <a:ext uri="{FF2B5EF4-FFF2-40B4-BE49-F238E27FC236}">
                <a16:creationId xmlns:a16="http://schemas.microsoft.com/office/drawing/2014/main" id="{1984D5DD-19BF-4754-AC88-786AAF1E2B7A}"/>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475146282"/>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itle 1">
            <a:extLst>
              <a:ext uri="{FF2B5EF4-FFF2-40B4-BE49-F238E27FC236}">
                <a16:creationId xmlns:a16="http://schemas.microsoft.com/office/drawing/2014/main" id="{F1E7A481-6B30-4A31-8D49-82A24A3C5B6F}"/>
              </a:ext>
            </a:extLst>
          </p:cNvPr>
          <p:cNvSpPr>
            <a:spLocks noGrp="1" noSelect="1" noMove="1" noResize="1" noTextEdit="1"/>
          </p:cNvSpPr>
          <p:nvPr>
            <p:ph type="title"/>
          </p:nvPr>
        </p:nvSpPr>
        <p:spPr>
          <a:xfrm>
            <a:off x="610023" y="702806"/>
            <a:ext cx="10958200" cy="1078992"/>
          </a:xfrm>
        </p:spPr>
        <p:txBody>
          <a:bodyPr>
            <a:noAutofit/>
          </a:bodyPr>
          <a:lstStyle/>
          <a:p>
            <a:r>
              <a:rPr lang="en-US" sz="4000">
                <a:solidFill>
                  <a:schemeClr val="accent3"/>
                </a:solidFill>
                <a:cs typeface="Arial" panose="020b0604020202020204" pitchFamily="34" charset="0"/>
              </a:rPr>
              <a:t>KDIGO Recommendations for CKD</a:t>
            </a:r>
          </a:p>
        </p:txBody>
      </p:sp>
      <p:sp>
        <p:nvSpPr>
          <p:cNvPr id="18"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4294967295"/>
          </p:nvPr>
        </p:nvSpPr>
        <p:spPr>
          <a:xfrm>
            <a:off x="620656" y="1611129"/>
            <a:ext cx="10947567" cy="3720806"/>
          </a:xfrm>
        </p:spPr>
        <p:txBody>
          <a:bodyPr>
            <a:normAutofit/>
          </a:bodyPr>
          <a:lstStyle/>
          <a:p>
            <a:r>
              <a:rPr lang="en-US">
                <a:solidFill>
                  <a:schemeClr val="tx1">
                    <a:lumMod val="65000"/>
                    <a:lumOff val="35000"/>
                  </a:schemeClr>
                </a:solidFill>
                <a:latin typeface="Arial" panose="020b0604020202020204" pitchFamily="34" charset="0"/>
                <a:cs typeface="Arial" panose="020b0604020202020204" pitchFamily="34" charset="0"/>
              </a:rPr>
              <a:t>Recommend a target HgbA1c of 7.0% to prevent or delay progression of microvascular complications of diabetes. (1A)</a:t>
            </a:r>
          </a:p>
          <a:p>
            <a:r>
              <a:rPr lang="en-US">
                <a:solidFill>
                  <a:schemeClr val="tx1">
                    <a:lumMod val="65000"/>
                    <a:lumOff val="35000"/>
                  </a:schemeClr>
                </a:solidFill>
                <a:latin typeface="Arial" panose="020b0604020202020204" pitchFamily="34" charset="0"/>
                <a:cs typeface="Arial" panose="020b0604020202020204" pitchFamily="34" charset="0"/>
              </a:rPr>
              <a:t>Recommend not treating to a HgbA1c of &lt;7.0% in patients at risk of hypoglycemia. (1B)</a:t>
            </a:r>
          </a:p>
          <a:p>
            <a:r>
              <a:rPr lang="en-US">
                <a:solidFill>
                  <a:schemeClr val="tx1">
                    <a:lumMod val="65000"/>
                    <a:lumOff val="35000"/>
                  </a:schemeClr>
                </a:solidFill>
                <a:latin typeface="Arial" panose="020b0604020202020204" pitchFamily="34" charset="0"/>
                <a:cs typeface="Arial" panose="020b0604020202020204" pitchFamily="34" charset="0"/>
              </a:rPr>
              <a:t>Suggest that target HgbA1c be extended above 7.0% in individuals with co-morbidities or limited life expectance and risk of hypoglycemia. (2C)</a:t>
            </a:r>
          </a:p>
          <a:p>
            <a:pPr marL="0" indent="0">
              <a:buNone/>
            </a:pPr>
            <a:endParaRPr lang="en-US">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a:solidFill>
                <a:schemeClr val="tx1">
                  <a:lumMod val="65000"/>
                  <a:lumOff val="35000"/>
                </a:schemeClr>
              </a:solidFill>
              <a:latin typeface="Arial" panose="020b0604020202020204" pitchFamily="34" charset="0"/>
              <a:cs typeface="Arial" panose="020b0604020202020204" pitchFamily="34" charset="0"/>
            </a:endParaRPr>
          </a:p>
          <a:p>
            <a:pPr marL="457200" lvl="1" indent="0">
              <a:buNone/>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a:solidFill>
                <a:schemeClr val="tx1">
                  <a:lumMod val="65000"/>
                  <a:lumOff val="35000"/>
                </a:schemeClr>
              </a:solidFill>
              <a:latin typeface="Arial" panose="020b0604020202020204" pitchFamily="34" charset="0"/>
              <a:cs typeface="Arial" panose="020b0604020202020204" pitchFamily="34" charset="0"/>
            </a:endParaRPr>
          </a:p>
          <a:p>
            <a:pPr lvl="1"/>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endParaRPr lang="en-US" sz="2800">
              <a:solidFill>
                <a:schemeClr val="tx1">
                  <a:lumMod val="65000"/>
                  <a:lumOff val="35000"/>
                </a:schemeClr>
              </a:solidFill>
              <a:latin typeface="Arial" panose="020b0604020202020204" pitchFamily="34" charset="0"/>
              <a:cs typeface="Arial" panose="020b0604020202020204" pitchFamily="34" charset="0"/>
            </a:endParaRPr>
          </a:p>
          <a:p>
            <a:pPr lvl="2"/>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endParaRPr lang="en-US" sz="2800">
              <a:solidFill>
                <a:schemeClr val="tx1">
                  <a:lumMod val="65000"/>
                  <a:lumOff val="35000"/>
                </a:schemeClr>
              </a:solidFill>
              <a:latin typeface="Arial" panose="020b0604020202020204" pitchFamily="34" charset="0"/>
              <a:cs typeface="Arial" panose="020b0604020202020204" pitchFamily="34" charset="0"/>
            </a:endParaRPr>
          </a:p>
          <a:p>
            <a:pPr marL="1828800" lvl="3" indent="-457200">
              <a:buAutoNum type="alphaUcPeriod"/>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7" name="Rectangle 6"/>
          <p:cNvSpPr>
            <a:spLocks noSelect="1" noMove="1" noResize="1" noTextEdit="1"/>
          </p:cNvSpPr>
          <p:nvPr/>
        </p:nvSpPr>
        <p:spPr>
          <a:xfrm>
            <a:off x="9072563" y="5809132"/>
            <a:ext cx="3118161" cy="323165"/>
          </a:xfrm>
          <a:prstGeom prst="rect">
            <a:avLst/>
          </a:prstGeom>
        </p:spPr>
        <p:txBody>
          <a:bodyPr wrap="none">
            <a:spAutoFit/>
          </a:bodyPr>
          <a:lstStyle/>
          <a:p>
            <a:pPr algn="r"/>
            <a:r>
              <a:rPr lang="en-US" sz="1500" i="1">
                <a:latin typeface="Arial" panose="020b0604020202020204" pitchFamily="34" charset="0"/>
                <a:cs typeface="Arial" panose="020b0604020202020204" pitchFamily="34" charset="0"/>
              </a:rPr>
              <a:t>Kidney Int Suppl 3(1): 73-90, 2013</a:t>
            </a:r>
          </a:p>
        </p:txBody>
      </p:sp>
    </p:spTree>
    <p:extLst>
      <p:ext uri="{BB962C8B-B14F-4D97-AF65-F5344CB8AC3E}">
        <p14:creationId val="693706393"/>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2130607-C614-4745-AB11-DD8E3C97C47C}"/>
              </a:ext>
            </a:extLst>
          </p:cNvPr>
          <p:cNvSpPr>
            <a:spLocks noGrp="1" noSelect="1" noMove="1" noResize="1" noTextEdit="1"/>
          </p:cNvSpPr>
          <p:nvPr>
            <p:ph type="title"/>
          </p:nvPr>
        </p:nvSpPr>
        <p:spPr>
          <a:xfrm>
            <a:off x="614913" y="701211"/>
            <a:ext cx="10515600" cy="1082404"/>
          </a:xfrm>
        </p:spPr>
        <p:txBody>
          <a:bodyPr>
            <a:normAutofit/>
          </a:bodyPr>
          <a:lstStyle/>
          <a:p>
            <a:r>
              <a:rPr lang="en-US">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1"/>
          </p:nvPr>
        </p:nvSpPr>
        <p:spPr>
          <a:xfrm>
            <a:off x="614913" y="1614377"/>
            <a:ext cx="10962174" cy="4634867"/>
          </a:xfrm>
        </p:spPr>
        <p:txBody>
          <a:bodyPr>
            <a:noAutofit/>
          </a:bodyPr>
          <a:lstStyle/>
          <a:p>
            <a:r>
              <a:rPr lang="en-US">
                <a:latin typeface="Arial" panose="020b0604020202020204" pitchFamily="34" charset="0"/>
                <a:cs typeface="Arial" panose="020b0604020202020204" pitchFamily="34" charset="0"/>
              </a:rPr>
              <a:t>Identify the impact of extracellular volume overload on hypertension in hemodialysis patients</a:t>
            </a:r>
          </a:p>
          <a:p>
            <a:r>
              <a:rPr lang="en-US">
                <a:latin typeface="Arial" panose="020b0604020202020204" pitchFamily="34" charset="0"/>
                <a:cs typeface="Arial" panose="020b0604020202020204" pitchFamily="34" charset="0"/>
              </a:rPr>
              <a:t>Discuss the associated harm of intradialytic hypotension and excessive ultrafiltration rates</a:t>
            </a:r>
          </a:p>
          <a:p>
            <a:r>
              <a:rPr lang="en-US">
                <a:latin typeface="Arial" panose="020b0604020202020204" pitchFamily="34" charset="0"/>
                <a:cs typeface="Arial" panose="020b0604020202020204" pitchFamily="34" charset="0"/>
              </a:rPr>
              <a:t>Describe ongoing uncertainty for specific antihypertensive therapy in dialysis patients</a:t>
            </a:r>
          </a:p>
          <a:p>
            <a:r>
              <a:rPr lang="en-US">
                <a:latin typeface="Arial" panose="020b0604020202020204" pitchFamily="34" charset="0"/>
                <a:cs typeface="Arial" panose="020b0604020202020204" pitchFamily="34" charset="0"/>
              </a:rPr>
              <a:t>Analyze differences in observational study and clinical trial data on the effects of statin use in patients </a:t>
            </a:r>
            <a:r>
              <a:rPr lang="en-US" u="sng">
                <a:latin typeface="Arial" panose="020b0604020202020204" pitchFamily="34" charset="0"/>
                <a:cs typeface="Arial" panose="020b0604020202020204" pitchFamily="34" charset="0"/>
              </a:rPr>
              <a:t>on dialysis</a:t>
            </a: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State observational studies regarding glycemic control in dialysis patients</a:t>
            </a:r>
          </a:p>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81FC590-6694-4F26-985D-93A9B0B6E647}"/>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860366053"/>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2130607-C614-4745-AB11-DD8E3C97C47C}"/>
              </a:ext>
            </a:extLst>
          </p:cNvPr>
          <p:cNvSpPr>
            <a:spLocks noGrp="1" noSelect="1" noMove="1" noResize="1" noTextEdit="1"/>
          </p:cNvSpPr>
          <p:nvPr>
            <p:ph type="title"/>
          </p:nvPr>
        </p:nvSpPr>
        <p:spPr>
          <a:xfrm>
            <a:off x="615407" y="703184"/>
            <a:ext cx="10515600" cy="1082404"/>
          </a:xfrm>
        </p:spPr>
        <p:txBody>
          <a:bodyPr>
            <a:normAutofit/>
          </a:bodyPr>
          <a:lstStyle/>
          <a:p>
            <a:r>
              <a:rPr lang="en-US" sz="3500">
                <a:cs typeface="Arial" panose="020b0604020202020204" pitchFamily="34" charset="0"/>
              </a:rPr>
              <a:t>Learning Objectives:</a:t>
            </a:r>
            <a:br>
              <a:rPr lang="en-US" sz="3500">
                <a:cs typeface="Arial" panose="020b0604020202020204" pitchFamily="34" charset="0"/>
              </a:rPr>
            </a:br>
            <a:r>
              <a:rPr lang="en-US" sz="3500">
                <a:cs typeface="Arial" panose="020b0604020202020204" pitchFamily="34" charset="0"/>
              </a:rPr>
              <a:t>Diabetes Management</a:t>
            </a:r>
          </a:p>
        </p:txBody>
      </p:sp>
      <p:sp>
        <p:nvSpPr>
          <p:cNvPr id="3"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1"/>
          </p:nvPr>
        </p:nvSpPr>
        <p:spPr>
          <a:xfrm>
            <a:off x="615407" y="1769008"/>
            <a:ext cx="10961186" cy="4397323"/>
          </a:xfrm>
        </p:spPr>
        <p:txBody>
          <a:bodyPr>
            <a:noAutofit/>
          </a:bodyPr>
          <a:lstStyle/>
          <a:p>
            <a:r>
              <a:rPr lang="en-US">
                <a:latin typeface="Arial" panose="020b0604020202020204" pitchFamily="34" charset="0"/>
                <a:cs typeface="Arial" panose="020b0604020202020204" pitchFamily="34" charset="0"/>
              </a:rPr>
              <a:t>Indicate additional complications with glycemic management (assessment of glycemic control, risk for hypoglycemia, pharmacologic limitations) that exist in dialysis patients</a:t>
            </a:r>
          </a:p>
          <a:p>
            <a:r>
              <a:rPr lang="en-US">
                <a:latin typeface="Arial" panose="020b0604020202020204" pitchFamily="34" charset="0"/>
                <a:cs typeface="Arial" panose="020b0604020202020204" pitchFamily="34" charset="0"/>
              </a:rPr>
              <a:t>Identify observational studies regarding glycemic control in dialysis patients</a:t>
            </a:r>
          </a:p>
        </p:txBody>
      </p:sp>
      <p:sp>
        <p:nvSpPr>
          <p:cNvPr id="5" name="TextBox 4">
            <a:extLst>
              <a:ext uri="{FF2B5EF4-FFF2-40B4-BE49-F238E27FC236}">
                <a16:creationId xmlns:a16="http://schemas.microsoft.com/office/drawing/2014/main" id="{281FC590-6694-4F26-985D-93A9B0B6E647}"/>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4281063684"/>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itle 1">
            <a:extLst>
              <a:ext uri="{FF2B5EF4-FFF2-40B4-BE49-F238E27FC236}">
                <a16:creationId xmlns:a16="http://schemas.microsoft.com/office/drawing/2014/main" id="{F1E7A481-6B30-4A31-8D49-82A24A3C5B6F}"/>
              </a:ext>
            </a:extLst>
          </p:cNvPr>
          <p:cNvSpPr>
            <a:spLocks noGrp="1" noSelect="1" noMove="1" noResize="1" noTextEdit="1"/>
          </p:cNvSpPr>
          <p:nvPr>
            <p:ph type="title"/>
          </p:nvPr>
        </p:nvSpPr>
        <p:spPr>
          <a:xfrm>
            <a:off x="620462" y="699524"/>
            <a:ext cx="10969026" cy="1078992"/>
          </a:xfrm>
        </p:spPr>
        <p:txBody>
          <a:bodyPr>
            <a:noAutofit/>
          </a:bodyPr>
          <a:lstStyle/>
          <a:p>
            <a:r>
              <a:rPr lang="en-US" sz="3500">
                <a:solidFill>
                  <a:schemeClr val="accent3"/>
                </a:solidFill>
              </a:rPr>
              <a:t>Diabetes Is Prevalent in Dialysis Patients, But There Are Unique Aspects of Balancing Glycemic Control</a:t>
            </a:r>
          </a:p>
        </p:txBody>
      </p:sp>
      <p:sp>
        <p:nvSpPr>
          <p:cNvPr id="17"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4294967295"/>
          </p:nvPr>
        </p:nvSpPr>
        <p:spPr>
          <a:xfrm>
            <a:off x="0" y="1875598"/>
            <a:ext cx="7721600" cy="4271201"/>
          </a:xfrm>
        </p:spPr>
        <p:txBody>
          <a:bodyPr>
            <a:normAutofit/>
          </a:bodyPr>
          <a:lstStyle/>
          <a:p>
            <a:pPr lvl="1"/>
            <a:endParaRPr lang="en-US" sz="4300">
              <a:latin typeface="Arial" panose="020b0604020202020204" pitchFamily="34" charset="0"/>
              <a:cs typeface="Arial" panose="020b0604020202020204" pitchFamily="34" charset="0"/>
            </a:endParaRPr>
          </a:p>
          <a:p>
            <a:pPr marL="1828800" lvl="3" indent="-457200">
              <a:buAutoNum type="alphaUcPeriod"/>
            </a:pPr>
            <a:endParaRPr lang="en-US"/>
          </a:p>
          <a:p>
            <a:pPr marL="0" indent="0">
              <a:buNone/>
            </a:pPr>
            <a:endParaRPr lang="en-US"/>
          </a:p>
        </p:txBody>
      </p:sp>
      <p:sp>
        <p:nvSpPr>
          <p:cNvPr id="18"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4294967295"/>
          </p:nvPr>
        </p:nvSpPr>
        <p:spPr>
          <a:xfrm>
            <a:off x="620462" y="1765099"/>
            <a:ext cx="10951076" cy="3905277"/>
          </a:xfrm>
        </p:spPr>
        <p:txBody>
          <a:bodyPr>
            <a:noAutofit/>
          </a:bodyPr>
          <a:lstStyle/>
          <a:p>
            <a:pPr>
              <a:spcBef>
                <a:spcPts val="600"/>
              </a:spcBef>
            </a:pPr>
            <a:r>
              <a:rPr lang="en-US" sz="2400">
                <a:solidFill>
                  <a:schemeClr val="tx1">
                    <a:lumMod val="65000"/>
                    <a:lumOff val="35000"/>
                  </a:schemeClr>
                </a:solidFill>
                <a:latin typeface="Arial" panose="020b0604020202020204" pitchFamily="34" charset="0"/>
                <a:cs typeface="Arial" panose="020b0604020202020204" pitchFamily="34" charset="0"/>
              </a:rPr>
              <a:t>Diabetes was the reported cause of ESRD in approximately 46% of incident patients. </a:t>
            </a:r>
          </a:p>
          <a:p>
            <a:pPr>
              <a:spcBef>
                <a:spcPts val="600"/>
              </a:spcBef>
            </a:pPr>
            <a:r>
              <a:rPr lang="en-US" sz="2400">
                <a:solidFill>
                  <a:schemeClr val="tx1">
                    <a:lumMod val="65000"/>
                    <a:lumOff val="35000"/>
                  </a:schemeClr>
                </a:solidFill>
                <a:latin typeface="Arial" panose="020b0604020202020204" pitchFamily="34" charset="0"/>
                <a:cs typeface="Arial" panose="020b0604020202020204" pitchFamily="34" charset="0"/>
              </a:rPr>
              <a:t>In advanced CKD, balancing glycemic control is difficult due to:</a:t>
            </a:r>
          </a:p>
          <a:p>
            <a:pPr marL="796925" lvl="1" indent="-339725">
              <a:spcBef>
                <a:spcPts val="600"/>
              </a:spcBef>
              <a:buFont typeface="Courier New" panose="02070309020205020404" pitchFamily="49" charset="0"/>
              <a:buChar char="o"/>
            </a:pPr>
            <a:r>
              <a:rPr lang="en-US" sz="2000">
                <a:solidFill>
                  <a:schemeClr val="tx1">
                    <a:lumMod val="65000"/>
                    <a:lumOff val="35000"/>
                  </a:schemeClr>
                </a:solidFill>
                <a:latin typeface="Arial" panose="020b0604020202020204" pitchFamily="34" charset="0"/>
                <a:cs typeface="Arial" panose="020b0604020202020204" pitchFamily="34" charset="0"/>
              </a:rPr>
              <a:t>Risk for hypoglycemia from:</a:t>
            </a:r>
          </a:p>
          <a:p>
            <a:pPr lvl="2">
              <a:spcBef>
                <a:spcPts val="600"/>
              </a:spcBef>
            </a:pPr>
            <a:r>
              <a:rPr lang="en-US">
                <a:solidFill>
                  <a:schemeClr val="tx1">
                    <a:lumMod val="65000"/>
                    <a:lumOff val="35000"/>
                  </a:schemeClr>
                </a:solidFill>
                <a:latin typeface="Arial" panose="020b0604020202020204" pitchFamily="34" charset="0"/>
                <a:cs typeface="Arial" panose="020b0604020202020204" pitchFamily="34" charset="0"/>
              </a:rPr>
              <a:t>Decreased insulin clearance</a:t>
            </a:r>
          </a:p>
          <a:p>
            <a:pPr lvl="2">
              <a:spcBef>
                <a:spcPts val="600"/>
              </a:spcBef>
            </a:pPr>
            <a:r>
              <a:rPr lang="en-US">
                <a:solidFill>
                  <a:schemeClr val="tx1">
                    <a:lumMod val="65000"/>
                    <a:lumOff val="35000"/>
                  </a:schemeClr>
                </a:solidFill>
                <a:latin typeface="Arial" panose="020b0604020202020204" pitchFamily="34" charset="0"/>
                <a:cs typeface="Arial" panose="020b0604020202020204" pitchFamily="34" charset="0"/>
              </a:rPr>
              <a:t>Decreased renal gluconeogenesis</a:t>
            </a:r>
          </a:p>
          <a:p>
            <a:pPr lvl="2">
              <a:spcBef>
                <a:spcPts val="600"/>
              </a:spcBef>
            </a:pPr>
            <a:r>
              <a:rPr lang="en-US">
                <a:solidFill>
                  <a:schemeClr val="tx1">
                    <a:lumMod val="65000"/>
                    <a:lumOff val="35000"/>
                  </a:schemeClr>
                </a:solidFill>
                <a:latin typeface="Arial" panose="020b0604020202020204" pitchFamily="34" charset="0"/>
                <a:cs typeface="Arial" panose="020b0604020202020204" pitchFamily="34" charset="0"/>
              </a:rPr>
              <a:t>Malnutrition</a:t>
            </a:r>
          </a:p>
          <a:p>
            <a:pPr lvl="2">
              <a:spcBef>
                <a:spcPts val="600"/>
              </a:spcBef>
            </a:pPr>
            <a:r>
              <a:rPr lang="en-US">
                <a:solidFill>
                  <a:schemeClr val="tx1">
                    <a:lumMod val="65000"/>
                    <a:lumOff val="35000"/>
                  </a:schemeClr>
                </a:solidFill>
                <a:latin typeface="Arial" panose="020b0604020202020204" pitchFamily="34" charset="0"/>
                <a:cs typeface="Arial" panose="020b0604020202020204" pitchFamily="34" charset="0"/>
              </a:rPr>
              <a:t>Poor clearance of hypoglycemic drugs</a:t>
            </a:r>
          </a:p>
          <a:p>
            <a:pPr lvl="1">
              <a:spcBef>
                <a:spcPts val="600"/>
              </a:spcBef>
              <a:buFont typeface="Courier New" panose="02070309020205020404" pitchFamily="49" charset="0"/>
              <a:buChar char="o"/>
            </a:pPr>
            <a:r>
              <a:rPr lang="en-US" sz="2000">
                <a:solidFill>
                  <a:schemeClr val="tx1">
                    <a:lumMod val="65000"/>
                    <a:lumOff val="35000"/>
                  </a:schemeClr>
                </a:solidFill>
                <a:latin typeface="Arial" panose="020b0604020202020204" pitchFamily="34" charset="0"/>
                <a:cs typeface="Arial" panose="020b0604020202020204" pitchFamily="34" charset="0"/>
              </a:rPr>
              <a:t>Increased insulin resistance from uremia</a:t>
            </a:r>
          </a:p>
          <a:p>
            <a:pPr lvl="1">
              <a:spcBef>
                <a:spcPts val="600"/>
              </a:spcBef>
              <a:buFont typeface="Courier New" panose="02070309020205020404" pitchFamily="49" charset="0"/>
              <a:buChar char="o"/>
            </a:pPr>
            <a:r>
              <a:rPr lang="en-US" sz="2000">
                <a:solidFill>
                  <a:schemeClr val="tx1">
                    <a:lumMod val="65000"/>
                    <a:lumOff val="35000"/>
                  </a:schemeClr>
                </a:solidFill>
                <a:latin typeface="Arial" panose="020b0604020202020204" pitchFamily="34" charset="0"/>
                <a:cs typeface="Arial" panose="020b0604020202020204" pitchFamily="34" charset="0"/>
              </a:rPr>
              <a:t>Unreliability of HgbA1c as a reflection of glycemic control in the context of anemia and erythropoietin stimulating agents</a:t>
            </a:r>
          </a:p>
          <a:p>
            <a:pPr lvl="1">
              <a:spcBef>
                <a:spcPts val="600"/>
              </a:spcBef>
            </a:pPr>
            <a:endParaRPr lang="en-US">
              <a:solidFill>
                <a:schemeClr val="tx1">
                  <a:lumMod val="65000"/>
                  <a:lumOff val="35000"/>
                </a:schemeClr>
              </a:solidFill>
              <a:latin typeface="Arial" panose="020b0604020202020204" pitchFamily="34" charset="0"/>
              <a:cs typeface="Arial" panose="020b0604020202020204" pitchFamily="34" charset="0"/>
            </a:endParaRPr>
          </a:p>
          <a:p>
            <a:pPr lvl="2">
              <a:spcBef>
                <a:spcPts val="600"/>
              </a:spcBef>
            </a:pPr>
            <a:endParaRPr lang="en-US" sz="2400">
              <a:solidFill>
                <a:schemeClr val="tx1">
                  <a:lumMod val="65000"/>
                  <a:lumOff val="35000"/>
                </a:schemeClr>
              </a:solidFill>
              <a:latin typeface="Arial" panose="020b0604020202020204" pitchFamily="34" charset="0"/>
              <a:cs typeface="Arial" panose="020b0604020202020204" pitchFamily="34" charset="0"/>
            </a:endParaRPr>
          </a:p>
          <a:p>
            <a:pPr lvl="1">
              <a:spcBef>
                <a:spcPts val="600"/>
              </a:spcBef>
            </a:pPr>
            <a:endParaRPr lang="en-US">
              <a:solidFill>
                <a:schemeClr val="tx1">
                  <a:lumMod val="65000"/>
                  <a:lumOff val="35000"/>
                </a:schemeClr>
              </a:solidFill>
              <a:latin typeface="Arial" panose="020b0604020202020204" pitchFamily="34" charset="0"/>
              <a:cs typeface="Arial" panose="020b0604020202020204" pitchFamily="34" charset="0"/>
            </a:endParaRPr>
          </a:p>
          <a:p>
            <a:pPr lvl="1">
              <a:spcBef>
                <a:spcPts val="600"/>
              </a:spcBef>
            </a:pPr>
            <a:endParaRPr lang="en-US">
              <a:solidFill>
                <a:schemeClr val="tx1">
                  <a:lumMod val="65000"/>
                  <a:lumOff val="35000"/>
                </a:schemeClr>
              </a:solidFill>
              <a:latin typeface="Arial" panose="020b0604020202020204" pitchFamily="34" charset="0"/>
              <a:cs typeface="Arial" panose="020b0604020202020204" pitchFamily="34" charset="0"/>
            </a:endParaRPr>
          </a:p>
          <a:p>
            <a:pPr lvl="1">
              <a:spcBef>
                <a:spcPts val="600"/>
              </a:spcBef>
            </a:pPr>
            <a:endParaRPr lang="en-US">
              <a:solidFill>
                <a:schemeClr val="tx1">
                  <a:lumMod val="65000"/>
                  <a:lumOff val="35000"/>
                </a:schemeClr>
              </a:solidFill>
              <a:latin typeface="Arial" panose="020b0604020202020204" pitchFamily="34" charset="0"/>
              <a:cs typeface="Arial" panose="020b0604020202020204" pitchFamily="34" charset="0"/>
            </a:endParaRPr>
          </a:p>
          <a:p>
            <a:pPr marL="1828800" lvl="3" indent="-457200">
              <a:spcBef>
                <a:spcPts val="600"/>
              </a:spcBef>
              <a:buAutoNum type="alphaUcPeriod"/>
            </a:pPr>
            <a:endParaRPr lang="en-US" sz="2400">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600"/>
              </a:spcBef>
              <a:buNone/>
            </a:pPr>
            <a:endParaRPr lang="en-US" sz="240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3" name="TextBox 2"/>
          <p:cNvSpPr txBox="1">
            <a:spLocks noSelect="1" noMove="1" noResize="1" noTextEdit="1"/>
          </p:cNvSpPr>
          <p:nvPr/>
        </p:nvSpPr>
        <p:spPr>
          <a:xfrm>
            <a:off x="3875511" y="5581848"/>
            <a:ext cx="8318093" cy="553998"/>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USRDS: 2018 Annual data report: Epidemiology of kidney disease in the United States.</a:t>
            </a:r>
          </a:p>
          <a:p>
            <a:pPr algn="r"/>
            <a:r>
              <a:rPr lang="en-US" sz="1500" i="1">
                <a:latin typeface="Arial" panose="020b0604020202020204" pitchFamily="34" charset="0"/>
                <a:cs typeface="Arial" panose="020b0604020202020204" pitchFamily="34" charset="0"/>
              </a:rPr>
              <a:t>Am J Kidney Dis 63(Suppl 2): S22-S38, 2014</a:t>
            </a:r>
            <a:endParaRPr lang="en-US" sz="1500" b="1" i="1">
              <a:latin typeface="Arial" panose="020b0604020202020204" pitchFamily="34" charset="0"/>
              <a:cs typeface="Arial" panose="020b0604020202020204" pitchFamily="34" charset="0"/>
            </a:endParaRPr>
          </a:p>
        </p:txBody>
      </p:sp>
    </p:spTree>
    <p:extLst>
      <p:ext uri="{BB962C8B-B14F-4D97-AF65-F5344CB8AC3E}">
        <p14:creationId val="1930258650"/>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itle 1">
            <a:extLst>
              <a:ext uri="{FF2B5EF4-FFF2-40B4-BE49-F238E27FC236}">
                <a16:creationId xmlns:a16="http://schemas.microsoft.com/office/drawing/2014/main" id="{F1E7A481-6B30-4A31-8D49-82A24A3C5B6F}"/>
              </a:ext>
            </a:extLst>
          </p:cNvPr>
          <p:cNvSpPr>
            <a:spLocks noGrp="1" noSelect="1" noMove="1" noResize="1" noTextEdit="1"/>
          </p:cNvSpPr>
          <p:nvPr>
            <p:ph type="title"/>
          </p:nvPr>
        </p:nvSpPr>
        <p:spPr>
          <a:xfrm>
            <a:off x="616264" y="701969"/>
            <a:ext cx="9633522" cy="1078992"/>
          </a:xfrm>
        </p:spPr>
        <p:txBody>
          <a:bodyPr>
            <a:noAutofit/>
          </a:bodyPr>
          <a:lstStyle/>
          <a:p>
            <a:r>
              <a:rPr lang="en-US" sz="3500">
                <a:solidFill>
                  <a:schemeClr val="accent3"/>
                </a:solidFill>
                <a:cs typeface="Arial" panose="020b0604020202020204" pitchFamily="34" charset="0"/>
              </a:rPr>
              <a:t>Observational Studies Identify Risk from Poor Glycemic Control in Dialysis Patients</a:t>
            </a:r>
          </a:p>
        </p:txBody>
      </p:sp>
      <p:sp>
        <p:nvSpPr>
          <p:cNvPr id="17"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4294967295"/>
          </p:nvPr>
        </p:nvSpPr>
        <p:spPr>
          <a:xfrm>
            <a:off x="0" y="1270000"/>
            <a:ext cx="7721600" cy="4876800"/>
          </a:xfrm>
        </p:spPr>
        <p:txBody>
          <a:bodyPr>
            <a:normAutofit/>
          </a:bodyPr>
          <a:lstStyle/>
          <a:p>
            <a:pPr lvl="1"/>
            <a:endParaRPr lang="en-US" sz="4300">
              <a:latin typeface="Arial" panose="020b0604020202020204" pitchFamily="34" charset="0"/>
              <a:cs typeface="Arial" panose="020b0604020202020204" pitchFamily="34" charset="0"/>
            </a:endParaRPr>
          </a:p>
          <a:p>
            <a:pPr marL="1828800" lvl="3" indent="-457200">
              <a:buAutoNum type="alphaUcPeriod"/>
            </a:pPr>
            <a:endParaRPr lang="en-US"/>
          </a:p>
          <a:p>
            <a:pPr marL="0" indent="0">
              <a:buNone/>
            </a:pPr>
            <a:endParaRPr lang="en-US"/>
          </a:p>
        </p:txBody>
      </p:sp>
      <p:sp>
        <p:nvSpPr>
          <p:cNvPr id="18"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4294967295"/>
          </p:nvPr>
        </p:nvSpPr>
        <p:spPr>
          <a:xfrm>
            <a:off x="619787" y="1763552"/>
            <a:ext cx="6356982" cy="4671961"/>
          </a:xfrm>
        </p:spPr>
        <p:txBody>
          <a:bodyPr>
            <a:normAutofit/>
          </a:bodyPr>
          <a:lstStyle/>
          <a:p>
            <a:pPr>
              <a:spcBef>
                <a:spcPct val="0"/>
              </a:spcBef>
            </a:pPr>
            <a:r>
              <a:rPr lang="en-US" sz="2000">
                <a:solidFill>
                  <a:schemeClr val="tx1">
                    <a:lumMod val="65000"/>
                    <a:lumOff val="35000"/>
                  </a:schemeClr>
                </a:solidFill>
                <a:latin typeface="Arial" panose="020b0604020202020204" pitchFamily="34" charset="0"/>
                <a:cs typeface="Arial" panose="020b0604020202020204" pitchFamily="34" charset="0"/>
              </a:rPr>
              <a:t>Observational data from a randomized trial investigating statins in diabetic ESRD patients (4D) supported that higher HgbA1c is associated with worse outcomes. </a:t>
            </a:r>
          </a:p>
          <a:p>
            <a:pPr marL="796925" lvl="1" indent="-339725">
              <a:spcBef>
                <a:spcPct val="0"/>
              </a:spcBef>
              <a:buFont typeface="Courier New" panose="02070309020205020404" pitchFamily="49" charset="0"/>
              <a:buChar char="o"/>
            </a:pPr>
            <a:r>
              <a:rPr lang="en-US" sz="2000">
                <a:solidFill>
                  <a:schemeClr val="tx1">
                    <a:lumMod val="65000"/>
                    <a:lumOff val="35000"/>
                  </a:schemeClr>
                </a:solidFill>
                <a:latin typeface="Arial" panose="020b0604020202020204" pitchFamily="34" charset="0"/>
                <a:cs typeface="Arial" panose="020b0604020202020204" pitchFamily="34" charset="0"/>
              </a:rPr>
              <a:t>Among 1255 HD patients with DM2 in the 4D trial, there was a significant increase in mortality for HgbA1c &gt;8% compared to &lt;6%.</a:t>
            </a:r>
          </a:p>
          <a:p>
            <a:pPr marL="796925" lvl="1" indent="-339725">
              <a:spcBef>
                <a:spcPct val="0"/>
              </a:spcBef>
              <a:buFont typeface="Courier New" panose="02070309020205020404" pitchFamily="49" charset="0"/>
              <a:buChar char="o"/>
            </a:pPr>
            <a:r>
              <a:rPr lang="en-US" sz="2000">
                <a:solidFill>
                  <a:schemeClr val="tx1">
                    <a:lumMod val="65000"/>
                    <a:lumOff val="35000"/>
                  </a:schemeClr>
                </a:solidFill>
                <a:latin typeface="Arial" panose="020b0604020202020204" pitchFamily="34" charset="0"/>
                <a:cs typeface="Arial" panose="020b0604020202020204" pitchFamily="34" charset="0"/>
              </a:rPr>
              <a:t>The mortality risk was primarily influenced by increased risk of sudden death.</a:t>
            </a:r>
          </a:p>
          <a:p>
            <a:pPr lvl="2">
              <a:spcBef>
                <a:spcPct val="0"/>
              </a:spcBef>
            </a:pPr>
            <a:r>
              <a:rPr lang="en-US">
                <a:solidFill>
                  <a:schemeClr val="tx1">
                    <a:lumMod val="65000"/>
                    <a:lumOff val="35000"/>
                  </a:schemeClr>
                </a:solidFill>
                <a:latin typeface="Arial" panose="020b0604020202020204" pitchFamily="34" charset="0"/>
                <a:cs typeface="Arial" panose="020b0604020202020204" pitchFamily="34" charset="0"/>
              </a:rPr>
              <a:t>Each 1% increase in HgbA1c was associated with 18% increase in sudden death.</a:t>
            </a:r>
            <a:endParaRPr lang="en-US" sz="2000">
              <a:solidFill>
                <a:schemeClr val="tx1">
                  <a:lumMod val="65000"/>
                  <a:lumOff val="35000"/>
                </a:schemeClr>
              </a:solidFill>
              <a:latin typeface="Arial" panose="020b0604020202020204" pitchFamily="34" charset="0"/>
              <a:cs typeface="Arial" panose="020b0604020202020204" pitchFamily="34" charset="0"/>
            </a:endParaRPr>
          </a:p>
          <a:p>
            <a:pPr>
              <a:spcBef>
                <a:spcPct val="0"/>
              </a:spcBef>
            </a:pPr>
            <a:r>
              <a:rPr lang="en-US" sz="2000" b="1">
                <a:solidFill>
                  <a:schemeClr val="tx1">
                    <a:lumMod val="65000"/>
                    <a:lumOff val="35000"/>
                  </a:schemeClr>
                </a:solidFill>
                <a:latin typeface="Arial" panose="020b0604020202020204" pitchFamily="34" charset="0"/>
                <a:cs typeface="Arial" panose="020b0604020202020204" pitchFamily="34" charset="0"/>
              </a:rPr>
              <a:t>There is no randomized clinical trial to guide targets or specific therapy for diabetes in ESRD patients.</a:t>
            </a:r>
          </a:p>
          <a:p>
            <a:pPr lvl="1">
              <a:spcBef>
                <a:spcPct val="0"/>
              </a:spcBef>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lvl="2">
              <a:spcBef>
                <a:spcPct val="0"/>
              </a:spcBef>
            </a:pPr>
            <a:endParaRPr lang="en-US">
              <a:solidFill>
                <a:schemeClr val="tx1">
                  <a:lumMod val="65000"/>
                  <a:lumOff val="35000"/>
                </a:schemeClr>
              </a:solidFill>
              <a:latin typeface="Arial" panose="020b0604020202020204" pitchFamily="34" charset="0"/>
              <a:cs typeface="Arial" panose="020b0604020202020204" pitchFamily="34" charset="0"/>
            </a:endParaRPr>
          </a:p>
          <a:p>
            <a:pPr lvl="1">
              <a:spcBef>
                <a:spcPct val="0"/>
              </a:spcBef>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lvl="1">
              <a:spcBef>
                <a:spcPct val="0"/>
              </a:spcBef>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lvl="1">
              <a:spcBef>
                <a:spcPct val="0"/>
              </a:spcBef>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marL="1828800" lvl="3" indent="-457200">
              <a:spcBef>
                <a:spcPct val="0"/>
              </a:spcBef>
              <a:buAutoNum type="alphaUcPeriod"/>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marL="0" indent="0">
              <a:spcBef>
                <a:spcPct val="0"/>
              </a:spcBef>
              <a:buNone/>
            </a:pPr>
            <a:endParaRPr lang="en-US" sz="200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8" name="Rectangle 7"/>
          <p:cNvSpPr>
            <a:spLocks noSelect="1" noMove="1" noResize="1" noTextEdit="1"/>
          </p:cNvSpPr>
          <p:nvPr/>
        </p:nvSpPr>
        <p:spPr>
          <a:xfrm>
            <a:off x="7664312" y="5815046"/>
            <a:ext cx="4535216" cy="323165"/>
          </a:xfrm>
          <a:prstGeom prst="rect">
            <a:avLst/>
          </a:prstGeom>
        </p:spPr>
        <p:txBody>
          <a:bodyPr wrap="none">
            <a:spAutoFit/>
          </a:bodyPr>
          <a:lstStyle/>
          <a:p>
            <a:pPr algn="r"/>
            <a:r>
              <a:rPr lang="en-US" sz="1500" i="1">
                <a:latin typeface="Arial" panose="020b0604020202020204" pitchFamily="34" charset="0"/>
                <a:cs typeface="Arial" panose="020b0604020202020204" pitchFamily="34" charset="0"/>
              </a:rPr>
              <a:t>Adapted from Circulation 120(24):2421-2428, 2009</a:t>
            </a:r>
          </a:p>
        </p:txBody>
      </p:sp>
      <p:pic>
        <p:nvPicPr>
          <p:cNvPr id="10" name="Picture 9" descr="A close up of a map&#10;&#10;Description automatically generated">
            <a:extLst>
              <a:ext uri="{FF2B5EF4-FFF2-40B4-BE49-F238E27FC236}">
                <a16:creationId xmlns:a16="http://schemas.microsoft.com/office/drawing/2014/main" id="{5AE5B9AF-5BA4-4F81-9B70-8E57BF873B94}"/>
              </a:ext>
            </a:extLst>
          </p:cNvPr>
          <p:cNvPicPr>
            <a:picLocks noSelect="1" noChangeAspect="1" noMove="1" noResize="1"/>
          </p:cNvPicPr>
          <p:nvPr/>
        </p:nvPicPr>
        <p:blipFill>
          <a:blip r:embed="rId3">
            <a:extLst>
              <a:ext uri="{28A0092B-C50C-407E-A947-70E740481C1C}">
                <a14:useLocalDpi xmlns:a14="http://schemas.microsoft.com/office/drawing/2010/main" val="0"/>
              </a:ext>
            </a:extLst>
          </a:blip>
          <a:srcRect l="14297" t="13060" b="24965"/>
          <a:stretch>
            <a:fillRect/>
          </a:stretch>
        </p:blipFill>
        <p:spPr>
          <a:xfrm>
            <a:off x="7522294" y="2333781"/>
            <a:ext cx="4059798" cy="2926080"/>
          </a:xfrm>
          <a:prstGeom prst="rect">
            <a:avLst/>
          </a:prstGeom>
        </p:spPr>
      </p:pic>
      <p:sp>
        <p:nvSpPr>
          <p:cNvPr id="2" name="TextBox 1"/>
          <p:cNvSpPr txBox="1">
            <a:spLocks noSelect="1" noMove="1" noResize="1" noTextEdit="1"/>
          </p:cNvSpPr>
          <p:nvPr/>
        </p:nvSpPr>
        <p:spPr>
          <a:xfrm>
            <a:off x="9003991" y="1964450"/>
            <a:ext cx="1298222" cy="369332"/>
          </a:xfrm>
          <a:prstGeom prst="rect">
            <a:avLst/>
          </a:prstGeom>
          <a:noFill/>
        </p:spPr>
        <p:txBody>
          <a:bodyPr wrap="square" rtlCol="0">
            <a:spAutoFit/>
          </a:bodyPr>
          <a:lstStyle/>
          <a:p>
            <a:r>
              <a:rPr lang="en-US" b="1">
                <a:solidFill>
                  <a:schemeClr val="tx1">
                    <a:lumMod val="85000"/>
                    <a:lumOff val="15000"/>
                  </a:schemeClr>
                </a:solidFill>
                <a:cs typeface="Arial" panose="020b0604020202020204" pitchFamily="34" charset="0"/>
              </a:rPr>
              <a:t>Mortality</a:t>
            </a:r>
          </a:p>
        </p:txBody>
      </p:sp>
      <p:sp>
        <p:nvSpPr>
          <p:cNvPr id="9" name="TextBox 8"/>
          <p:cNvSpPr txBox="1">
            <a:spLocks noSelect="1" noMove="1" noResize="1" noTextEdit="1"/>
          </p:cNvSpPr>
          <p:nvPr/>
        </p:nvSpPr>
        <p:spPr>
          <a:xfrm>
            <a:off x="9233652" y="5167293"/>
            <a:ext cx="1676400" cy="338554"/>
          </a:xfrm>
          <a:prstGeom prst="rect">
            <a:avLst/>
          </a:prstGeom>
          <a:noFill/>
        </p:spPr>
        <p:txBody>
          <a:bodyPr wrap="square" rtlCol="0">
            <a:spAutoFit/>
          </a:bodyPr>
          <a:lstStyle/>
          <a:p>
            <a:r>
              <a:rPr lang="en-US" sz="1600" b="1">
                <a:solidFill>
                  <a:schemeClr val="tx1">
                    <a:lumMod val="85000"/>
                    <a:lumOff val="15000"/>
                  </a:schemeClr>
                </a:solidFill>
                <a:cs typeface="Arial" panose="020b0604020202020204" pitchFamily="34" charset="0"/>
              </a:rPr>
              <a:t>Time (years)</a:t>
            </a:r>
          </a:p>
        </p:txBody>
      </p:sp>
      <p:sp>
        <p:nvSpPr>
          <p:cNvPr id="12" name="TextBox 11"/>
          <p:cNvSpPr txBox="1">
            <a:spLocks noSelect="1" noMove="1" noResize="1" noTextEdit="1"/>
          </p:cNvSpPr>
          <p:nvPr/>
        </p:nvSpPr>
        <p:spPr>
          <a:xfrm>
            <a:off x="6712282" y="4105792"/>
            <a:ext cx="1008977" cy="584775"/>
          </a:xfrm>
          <a:prstGeom prst="rect">
            <a:avLst/>
          </a:prstGeom>
          <a:noFill/>
        </p:spPr>
        <p:txBody>
          <a:bodyPr wrap="square" rtlCol="0">
            <a:spAutoFit/>
          </a:bodyPr>
          <a:lstStyle/>
          <a:p>
            <a:r>
              <a:rPr lang="en-US" sz="1600" b="1">
                <a:solidFill>
                  <a:schemeClr val="tx1">
                    <a:lumMod val="85000"/>
                    <a:lumOff val="15000"/>
                  </a:schemeClr>
                </a:solidFill>
                <a:cs typeface="Arial" panose="020b0604020202020204" pitchFamily="34" charset="0"/>
              </a:rPr>
              <a:t>Percent Survival</a:t>
            </a:r>
          </a:p>
        </p:txBody>
      </p:sp>
      <p:sp>
        <p:nvSpPr>
          <p:cNvPr id="3" name="TextBox 2"/>
          <p:cNvSpPr txBox="1">
            <a:spLocks noSelect="1" noMove="1" noResize="1" noTextEdit="1"/>
          </p:cNvSpPr>
          <p:nvPr/>
        </p:nvSpPr>
        <p:spPr>
          <a:xfrm>
            <a:off x="9556800" y="2345071"/>
            <a:ext cx="1965682" cy="369332"/>
          </a:xfrm>
          <a:prstGeom prst="rect">
            <a:avLst/>
          </a:prstGeom>
          <a:solidFill>
            <a:schemeClr val="bg1"/>
          </a:solidFill>
        </p:spPr>
        <p:txBody>
          <a:bodyPr wrap="square" rtlCol="0">
            <a:spAutoFit/>
          </a:bodyPr>
          <a:lstStyle/>
          <a:p>
            <a:endParaRPr lang="en-US"/>
          </a:p>
        </p:txBody>
      </p:sp>
      <p:sp>
        <p:nvSpPr>
          <p:cNvPr id="13" name="TextBox 12"/>
          <p:cNvSpPr txBox="1">
            <a:spLocks noSelect="1" noMove="1" noResize="1" noTextEdit="1"/>
          </p:cNvSpPr>
          <p:nvPr/>
        </p:nvSpPr>
        <p:spPr>
          <a:xfrm>
            <a:off x="9422741" y="2673457"/>
            <a:ext cx="1298222" cy="369332"/>
          </a:xfrm>
          <a:prstGeom prst="rect">
            <a:avLst/>
          </a:prstGeom>
          <a:noFill/>
        </p:spPr>
        <p:txBody>
          <a:bodyPr wrap="square" rtlCol="0">
            <a:spAutoFit/>
          </a:bodyPr>
          <a:lstStyle/>
          <a:p>
            <a:r>
              <a:rPr lang="en-US" b="1">
                <a:solidFill>
                  <a:schemeClr val="tx1">
                    <a:lumMod val="85000"/>
                    <a:lumOff val="15000"/>
                  </a:schemeClr>
                </a:solidFill>
                <a:latin typeface="Arial" panose="020b0604020202020204" pitchFamily="34" charset="0"/>
                <a:cs typeface="Arial" panose="020b0604020202020204" pitchFamily="34" charset="0"/>
              </a:rPr>
              <a:t>p=</a:t>
            </a:r>
            <a:r>
              <a:rPr lang="en-US" b="1">
                <a:solidFill>
                  <a:schemeClr val="tx1">
                    <a:lumMod val="85000"/>
                    <a:lumOff val="15000"/>
                  </a:schemeClr>
                </a:solidFill>
                <a:cs typeface="Arial" panose="020b0604020202020204" pitchFamily="34" charset="0"/>
              </a:rPr>
              <a:t>0.015</a:t>
            </a:r>
          </a:p>
        </p:txBody>
      </p:sp>
    </p:spTree>
    <p:extLst>
      <p:ext uri="{BB962C8B-B14F-4D97-AF65-F5344CB8AC3E}">
        <p14:creationId val="1391401115"/>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4294967295"/>
          </p:nvPr>
        </p:nvSpPr>
        <p:spPr>
          <a:xfrm>
            <a:off x="618404" y="1620493"/>
            <a:ext cx="6367187" cy="4277032"/>
          </a:xfrm>
        </p:spPr>
        <p:txBody>
          <a:bodyPr>
            <a:normAutofit/>
          </a:bodyPr>
          <a:lstStyle/>
          <a:p>
            <a:r>
              <a:rPr lang="en-US" sz="2400">
                <a:solidFill>
                  <a:schemeClr val="tx1">
                    <a:lumMod val="65000"/>
                    <a:lumOff val="35000"/>
                  </a:schemeClr>
                </a:solidFill>
                <a:latin typeface="Arial" panose="020b0604020202020204" pitchFamily="34" charset="0"/>
                <a:cs typeface="Arial" panose="020b0604020202020204" pitchFamily="34" charset="0"/>
              </a:rPr>
              <a:t>More recent epidemiologic data demonstrates a U-shaped curve defining the relationship between HgbA1c and cardiovascular mortality in HD patients.</a:t>
            </a:r>
          </a:p>
          <a:p>
            <a:pPr lvl="1">
              <a:buFont typeface="Courier New" panose="02070309020205020404" pitchFamily="49" charset="0"/>
              <a:buChar char="o"/>
            </a:pPr>
            <a:r>
              <a:rPr lang="en-US" sz="2000">
                <a:solidFill>
                  <a:schemeClr val="tx1">
                    <a:lumMod val="65000"/>
                    <a:lumOff val="35000"/>
                  </a:schemeClr>
                </a:solidFill>
                <a:latin typeface="Arial" panose="020b0604020202020204" pitchFamily="34" charset="0"/>
                <a:cs typeface="Arial" panose="020b0604020202020204" pitchFamily="34" charset="0"/>
              </a:rPr>
              <a:t>55,000 maintenance diabetic HD patients using time averaged DaVita dialysis data.</a:t>
            </a:r>
          </a:p>
          <a:p>
            <a:pPr lvl="1">
              <a:buFont typeface="Courier New" panose="02070309020205020404" pitchFamily="49" charset="0"/>
              <a:buChar char="o"/>
            </a:pPr>
            <a:r>
              <a:rPr lang="en-US" sz="2000">
                <a:solidFill>
                  <a:schemeClr val="tx1">
                    <a:lumMod val="65000"/>
                    <a:lumOff val="35000"/>
                  </a:schemeClr>
                </a:solidFill>
                <a:latin typeface="Arial" panose="020b0604020202020204" pitchFamily="34" charset="0"/>
                <a:cs typeface="Arial" panose="020b0604020202020204" pitchFamily="34" charset="0"/>
              </a:rPr>
              <a:t>Malnutrition and inflammation were felt to be contributing significantly to association with low HgbA1c.</a:t>
            </a:r>
          </a:p>
          <a:p>
            <a:r>
              <a:rPr lang="en-US" sz="2400">
                <a:solidFill>
                  <a:schemeClr val="tx1">
                    <a:lumMod val="65000"/>
                    <a:lumOff val="35000"/>
                  </a:schemeClr>
                </a:solidFill>
                <a:latin typeface="Arial" panose="020b0604020202020204" pitchFamily="34" charset="0"/>
                <a:cs typeface="Arial" panose="020b0604020202020204" pitchFamily="34" charset="0"/>
              </a:rPr>
              <a:t>There is no randomized clinical trial to guide targets or specific therapy for diabetes in ESRD patients.</a:t>
            </a:r>
            <a:endParaRPr lang="en-US" sz="2000">
              <a:solidFill>
                <a:schemeClr val="tx1">
                  <a:lumMod val="65000"/>
                  <a:lumOff val="35000"/>
                </a:schemeClr>
              </a:solidFill>
              <a:latin typeface="Arial" panose="020b0604020202020204" pitchFamily="34" charset="0"/>
              <a:cs typeface="Arial" panose="020b0604020202020204" pitchFamily="34" charset="0"/>
            </a:endParaRPr>
          </a:p>
          <a:p>
            <a:pPr lvl="1"/>
            <a:endParaRPr lang="en-US" sz="2000">
              <a:solidFill>
                <a:schemeClr val="tx1">
                  <a:lumMod val="65000"/>
                  <a:lumOff val="35000"/>
                </a:schemeClr>
              </a:solidFill>
              <a:latin typeface="Arial" panose="020b0604020202020204" pitchFamily="34" charset="0"/>
              <a:cs typeface="Arial" panose="020b0604020202020204" pitchFamily="34" charset="0"/>
            </a:endParaRPr>
          </a:p>
          <a:p>
            <a:pPr marL="1828800" lvl="3" indent="-457200">
              <a:buAutoNum type="alphaUcPeriod"/>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sz="200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pic>
        <p:nvPicPr>
          <p:cNvPr id="2" name="Picture 2" descr="https://diabetes.diabetesjournals.org/content/diabetes/61/3/708/F1.large.jpg?width=800&amp;height=600&amp;carousel=1"/>
          <p:cNvPicPr>
            <a:picLocks noSelect="1" noChangeAspect="1" noMove="1" noResize="1" noChangeArrowheads="1"/>
          </p:cNvPicPr>
          <p:nvPr/>
        </p:nvPicPr>
        <p:blipFill>
          <a:blip r:embed="rId3">
            <a:extLst>
              <a:ext uri="{28A0092B-C50C-407E-A947-70E740481C1C}">
                <a14:useLocalDpi xmlns:a14="http://schemas.microsoft.com/office/drawing/2010/main" val="0"/>
              </a:ext>
            </a:extLst>
          </a:blip>
          <a:srcRect l="55290" b="53389"/>
          <a:stretch>
            <a:fillRect/>
          </a:stretch>
        </p:blipFill>
        <p:spPr bwMode="auto">
          <a:xfrm>
            <a:off x="7815191" y="1467462"/>
            <a:ext cx="3778000" cy="33832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Select="1" noMove="1" noResize="1" noTextEdit="1"/>
          </p:cNvSpPr>
          <p:nvPr/>
        </p:nvSpPr>
        <p:spPr>
          <a:xfrm>
            <a:off x="8235685" y="5814289"/>
            <a:ext cx="3954929" cy="323165"/>
          </a:xfrm>
          <a:prstGeom prst="rect">
            <a:avLst/>
          </a:prstGeom>
        </p:spPr>
        <p:txBody>
          <a:bodyPr wrap="none">
            <a:spAutoFit/>
          </a:bodyPr>
          <a:lstStyle/>
          <a:p>
            <a:pPr algn="r"/>
            <a:r>
              <a:rPr lang="en-US" sz="1500" i="1">
                <a:latin typeface="Arial" panose="020b0604020202020204" pitchFamily="34" charset="0"/>
                <a:cs typeface="Arial" panose="020b0604020202020204" pitchFamily="34" charset="0"/>
              </a:rPr>
              <a:t>Adapted from Diabetes 61(3):708-715, 2012</a:t>
            </a:r>
          </a:p>
        </p:txBody>
      </p:sp>
      <p:sp>
        <p:nvSpPr>
          <p:cNvPr id="3" name="TextBox 2"/>
          <p:cNvSpPr txBox="1">
            <a:spLocks noSelect="1" noMove="1" noResize="1" noTextEdit="1"/>
          </p:cNvSpPr>
          <p:nvPr/>
        </p:nvSpPr>
        <p:spPr>
          <a:xfrm>
            <a:off x="8687712" y="4829744"/>
            <a:ext cx="2841523" cy="338554"/>
          </a:xfrm>
          <a:prstGeom prst="rect">
            <a:avLst/>
          </a:prstGeom>
          <a:noFill/>
        </p:spPr>
        <p:txBody>
          <a:bodyPr wrap="square" rtlCol="0">
            <a:spAutoFit/>
          </a:bodyPr>
          <a:lstStyle/>
          <a:p>
            <a:r>
              <a:rPr lang="en-US" sz="1600">
                <a:solidFill>
                  <a:schemeClr val="tx1">
                    <a:lumMod val="75000"/>
                    <a:lumOff val="25000"/>
                  </a:schemeClr>
                </a:solidFill>
                <a:cs typeface="Arial" panose="020b0604020202020204" pitchFamily="34" charset="0"/>
              </a:rPr>
              <a:t>HgbA1c (time averaged %)</a:t>
            </a:r>
          </a:p>
        </p:txBody>
      </p:sp>
      <p:sp>
        <p:nvSpPr>
          <p:cNvPr id="8" name="TextBox 7"/>
          <p:cNvSpPr txBox="1">
            <a:spLocks noSelect="1" noMove="1" noResize="1" noTextEdit="1"/>
          </p:cNvSpPr>
          <p:nvPr/>
        </p:nvSpPr>
        <p:spPr>
          <a:xfrm rot="16200000">
            <a:off x="5823069" y="2784187"/>
            <a:ext cx="3262489" cy="338554"/>
          </a:xfrm>
          <a:prstGeom prst="rect">
            <a:avLst/>
          </a:prstGeom>
          <a:noFill/>
        </p:spPr>
        <p:txBody>
          <a:bodyPr wrap="square" rtlCol="0">
            <a:spAutoFit/>
          </a:bodyPr>
          <a:lstStyle/>
          <a:p>
            <a:pPr algn="ctr"/>
            <a:r>
              <a:rPr lang="en-US" sz="1600">
                <a:solidFill>
                  <a:schemeClr val="tx1">
                    <a:lumMod val="75000"/>
                    <a:lumOff val="25000"/>
                  </a:schemeClr>
                </a:solidFill>
                <a:cs typeface="Arial" panose="020b0604020202020204" pitchFamily="34" charset="0"/>
              </a:rPr>
              <a:t>All-Cause Mortality</a:t>
            </a:r>
          </a:p>
        </p:txBody>
      </p:sp>
      <p:sp>
        <p:nvSpPr>
          <p:cNvPr id="11" name="Title 1">
            <a:extLst>
              <a:ext uri="{FF2B5EF4-FFF2-40B4-BE49-F238E27FC236}">
                <a16:creationId xmlns:a16="http://schemas.microsoft.com/office/drawing/2014/main" id="{F1E7A481-6B30-4A31-8D49-82A24A3C5B6F}"/>
              </a:ext>
            </a:extLst>
          </p:cNvPr>
          <p:cNvSpPr>
            <a:spLocks noGrp="1" noSelect="1" noMove="1" noResize="1" noTextEdit="1"/>
          </p:cNvSpPr>
          <p:nvPr>
            <p:ph type="title"/>
          </p:nvPr>
        </p:nvSpPr>
        <p:spPr>
          <a:xfrm>
            <a:off x="618404" y="705448"/>
            <a:ext cx="11573596" cy="1078992"/>
          </a:xfrm>
        </p:spPr>
        <p:txBody>
          <a:bodyPr>
            <a:noAutofit/>
          </a:bodyPr>
          <a:lstStyle/>
          <a:p>
            <a:r>
              <a:rPr lang="en-US" sz="3500">
                <a:solidFill>
                  <a:schemeClr val="accent3"/>
                </a:solidFill>
              </a:rPr>
              <a:t>Updated Study Shows Possible Risk of Low HgbA1c</a:t>
            </a:r>
          </a:p>
        </p:txBody>
      </p:sp>
    </p:spTree>
    <p:extLst>
      <p:ext uri="{BB962C8B-B14F-4D97-AF65-F5344CB8AC3E}">
        <p14:creationId val="1381859959"/>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itle 1">
            <a:extLst>
              <a:ext uri="{FF2B5EF4-FFF2-40B4-BE49-F238E27FC236}">
                <a16:creationId xmlns:a16="http://schemas.microsoft.com/office/drawing/2014/main" id="{F1E7A481-6B30-4A31-8D49-82A24A3C5B6F}"/>
              </a:ext>
            </a:extLst>
          </p:cNvPr>
          <p:cNvSpPr>
            <a:spLocks noGrp="1" noSelect="1" noMove="1" noResize="1" noTextEdit="1"/>
          </p:cNvSpPr>
          <p:nvPr>
            <p:ph type="title"/>
          </p:nvPr>
        </p:nvSpPr>
        <p:spPr>
          <a:xfrm>
            <a:off x="615892" y="703617"/>
            <a:ext cx="11271308" cy="1078992"/>
          </a:xfrm>
        </p:spPr>
        <p:txBody>
          <a:bodyPr>
            <a:noAutofit/>
          </a:bodyPr>
          <a:lstStyle/>
          <a:p>
            <a:r>
              <a:rPr lang="en-US" sz="3000">
                <a:solidFill>
                  <a:schemeClr val="accent3"/>
                </a:solidFill>
              </a:rPr>
              <a:t>Other than Insulin, Many Frequently-Used Diabetes Medications Not Appropriate for Use in Dialysis Patients</a:t>
            </a:r>
          </a:p>
        </p:txBody>
      </p:sp>
      <p:sp>
        <p:nvSpPr>
          <p:cNvPr id="18"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4294967295"/>
          </p:nvPr>
        </p:nvSpPr>
        <p:spPr>
          <a:xfrm>
            <a:off x="612684" y="1766850"/>
            <a:ext cx="10963424" cy="3664546"/>
          </a:xfrm>
        </p:spPr>
        <p:txBody>
          <a:bodyPr>
            <a:normAutofit/>
          </a:bodyPr>
          <a:lstStyle/>
          <a:p>
            <a:r>
              <a:rPr lang="en-US">
                <a:solidFill>
                  <a:schemeClr val="tx1">
                    <a:lumMod val="65000"/>
                    <a:lumOff val="35000"/>
                  </a:schemeClr>
                </a:solidFill>
                <a:latin typeface="Arial" panose="020b0604020202020204" pitchFamily="34" charset="0"/>
                <a:cs typeface="Arial" panose="020b0604020202020204" pitchFamily="34" charset="0"/>
              </a:rPr>
              <a:t>Insulin is likely preferable agent for HD patients.</a:t>
            </a:r>
          </a:p>
          <a:p>
            <a:pPr lvl="1" indent="-457200">
              <a:spcBef>
                <a:spcPts val="1000"/>
              </a:spcBef>
              <a:buFont typeface="Courier New" panose="02070309020205020404" pitchFamily="49" charset="0"/>
              <a:buChar char="o"/>
            </a:pPr>
            <a:r>
              <a:rPr lang="en-US">
                <a:solidFill>
                  <a:schemeClr val="tx1">
                    <a:lumMod val="65000"/>
                    <a:lumOff val="35000"/>
                  </a:schemeClr>
                </a:solidFill>
                <a:latin typeface="Arial" panose="020b0604020202020204" pitchFamily="34" charset="0"/>
                <a:cs typeface="Arial" panose="020b0604020202020204" pitchFamily="34" charset="0"/>
              </a:rPr>
              <a:t>50% of dose for patients with normal renal function should be considered, at least for starting dose.</a:t>
            </a:r>
          </a:p>
          <a:p>
            <a:pPr lvl="1" indent="-457200">
              <a:spcBef>
                <a:spcPts val="1000"/>
              </a:spcBef>
              <a:buFont typeface="Courier New" panose="02070309020205020404" pitchFamily="49" charset="0"/>
              <a:buChar char="o"/>
            </a:pPr>
            <a:r>
              <a:rPr lang="en-US">
                <a:solidFill>
                  <a:schemeClr val="tx1">
                    <a:lumMod val="65000"/>
                    <a:lumOff val="35000"/>
                  </a:schemeClr>
                </a:solidFill>
                <a:latin typeface="Arial" panose="020b0604020202020204" pitchFamily="34" charset="0"/>
                <a:cs typeface="Arial" panose="020b0604020202020204" pitchFamily="34" charset="0"/>
              </a:rPr>
              <a:t>Patients likely will require both long-acting basal and short-acting prandial insulin, but individualized dosing should be determined on clinical context.</a:t>
            </a:r>
          </a:p>
          <a:p>
            <a:pPr marL="457200" lvl="1" indent="0">
              <a:spcBef>
                <a:spcPts val="1000"/>
              </a:spcBef>
              <a:buNone/>
            </a:pPr>
            <a:endParaRPr lang="en-US" sz="2800">
              <a:solidFill>
                <a:schemeClr val="tx1">
                  <a:lumMod val="65000"/>
                  <a:lumOff val="35000"/>
                </a:schemeClr>
              </a:solidFill>
              <a:latin typeface="Arial" panose="020b0604020202020204" pitchFamily="34" charset="0"/>
              <a:cs typeface="Arial" panose="020b0604020202020204" pitchFamily="34" charset="0"/>
            </a:endParaRPr>
          </a:p>
          <a:p>
            <a:endParaRPr lang="en-US">
              <a:solidFill>
                <a:schemeClr val="tx1">
                  <a:lumMod val="65000"/>
                  <a:lumOff val="35000"/>
                </a:schemeClr>
              </a:solidFill>
              <a:latin typeface="Arial" panose="020b0604020202020204" pitchFamily="34" charset="0"/>
              <a:cs typeface="Arial" panose="020b0604020202020204" pitchFamily="34" charset="0"/>
            </a:endParaRPr>
          </a:p>
          <a:p>
            <a:pPr lvl="1">
              <a:spcBef>
                <a:spcPts val="1000"/>
              </a:spcBef>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spcBef>
                <a:spcPts val="1000"/>
              </a:spcBef>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spcBef>
                <a:spcPts val="1000"/>
              </a:spcBef>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lvl="2">
              <a:spcBef>
                <a:spcPts val="1000"/>
              </a:spcBef>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spcBef>
                <a:spcPts val="1000"/>
              </a:spcBef>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spcBef>
                <a:spcPts val="1000"/>
              </a:spcBef>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spcBef>
                <a:spcPts val="1000"/>
              </a:spcBef>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marL="1828800" lvl="3" indent="-457200">
              <a:spcBef>
                <a:spcPts val="1000"/>
              </a:spcBef>
              <a:buAutoNum type="alphaUcPeriod"/>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7" name="Rectangle 6"/>
          <p:cNvSpPr>
            <a:spLocks noSelect="1" noMove="1" noResize="1" noTextEdit="1"/>
          </p:cNvSpPr>
          <p:nvPr/>
        </p:nvSpPr>
        <p:spPr>
          <a:xfrm>
            <a:off x="8104104" y="5579119"/>
            <a:ext cx="4087896" cy="553998"/>
          </a:xfrm>
          <a:prstGeom prst="rect">
            <a:avLst/>
          </a:prstGeom>
        </p:spPr>
        <p:txBody>
          <a:bodyPr wrap="square">
            <a:spAutoFit/>
          </a:bodyPr>
          <a:lstStyle/>
          <a:p>
            <a:pPr algn="r"/>
            <a:r>
              <a:rPr lang="en-US" sz="1500" i="1">
                <a:latin typeface="Arial" panose="020b0604020202020204" pitchFamily="34" charset="0"/>
                <a:cs typeface="Arial" panose="020b0604020202020204" pitchFamily="34" charset="0"/>
              </a:rPr>
              <a:t>Semin Dial 27(2):135-145, 2014</a:t>
            </a:r>
          </a:p>
          <a:p>
            <a:pPr algn="r"/>
            <a:r>
              <a:rPr lang="en-US" sz="1500" i="1">
                <a:latin typeface="Arial" panose="020b0604020202020204" pitchFamily="34" charset="0"/>
                <a:cs typeface="Arial" panose="020b0604020202020204" pitchFamily="34" charset="0"/>
              </a:rPr>
              <a:t>Am J Kidney Dis 63(Suppl 2): S22-S38, 2014</a:t>
            </a:r>
          </a:p>
        </p:txBody>
      </p:sp>
    </p:spTree>
    <p:extLst>
      <p:ext uri="{BB962C8B-B14F-4D97-AF65-F5344CB8AC3E}">
        <p14:creationId val="1127439396"/>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4294967295"/>
          </p:nvPr>
        </p:nvSpPr>
        <p:spPr>
          <a:xfrm>
            <a:off x="0" y="1270000"/>
            <a:ext cx="7721600" cy="4876800"/>
          </a:xfrm>
        </p:spPr>
        <p:txBody>
          <a:bodyPr>
            <a:normAutofit/>
          </a:bodyPr>
          <a:lstStyle/>
          <a:p>
            <a:pPr lvl="1"/>
            <a:endParaRPr lang="en-US" sz="4300">
              <a:latin typeface="Arial" panose="020b0604020202020204" pitchFamily="34" charset="0"/>
              <a:cs typeface="Arial" panose="020b0604020202020204" pitchFamily="34" charset="0"/>
            </a:endParaRPr>
          </a:p>
          <a:p>
            <a:pPr marL="1828800" lvl="3" indent="-457200">
              <a:buAutoNum type="alphaUcPeriod"/>
            </a:pPr>
            <a:endParaRPr lang="en-US"/>
          </a:p>
          <a:p>
            <a:pPr marL="0" indent="0">
              <a:buNone/>
            </a:pPr>
            <a:endParaRPr lang="en-US"/>
          </a:p>
        </p:txBody>
      </p:sp>
      <p:sp>
        <p:nvSpPr>
          <p:cNvPr id="18"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4294967295"/>
          </p:nvPr>
        </p:nvSpPr>
        <p:spPr>
          <a:xfrm>
            <a:off x="615777" y="1765718"/>
            <a:ext cx="11313953" cy="3883257"/>
          </a:xfrm>
        </p:spPr>
        <p:txBody>
          <a:bodyPr>
            <a:noAutofit/>
          </a:bodyPr>
          <a:lstStyle/>
          <a:p>
            <a:pPr>
              <a:spcBef>
                <a:spcPct val="0"/>
              </a:spcBef>
            </a:pPr>
            <a:r>
              <a:rPr lang="en-US">
                <a:solidFill>
                  <a:schemeClr val="tx1">
                    <a:lumMod val="65000"/>
                    <a:lumOff val="35000"/>
                  </a:schemeClr>
                </a:solidFill>
                <a:latin typeface="Arial" panose="020b0604020202020204" pitchFamily="34" charset="0"/>
                <a:cs typeface="Arial" panose="020b0604020202020204" pitchFamily="34" charset="0"/>
              </a:rPr>
              <a:t>Non-insulin compounds</a:t>
            </a:r>
          </a:p>
          <a:p>
            <a:pPr marL="571500" lvl="1" indent="-342900">
              <a:spcBef>
                <a:spcPct val="0"/>
              </a:spcBef>
              <a:buFont typeface="Courier New" panose="02070309020205020404" pitchFamily="49" charset="0"/>
              <a:buChar char="o"/>
            </a:pPr>
            <a:r>
              <a:rPr lang="en-US" sz="2000">
                <a:solidFill>
                  <a:schemeClr val="tx1">
                    <a:lumMod val="65000"/>
                    <a:lumOff val="35000"/>
                  </a:schemeClr>
                </a:solidFill>
                <a:latin typeface="Arial" panose="020b0604020202020204" pitchFamily="34" charset="0"/>
                <a:cs typeface="Arial" panose="020b0604020202020204" pitchFamily="34" charset="0"/>
              </a:rPr>
              <a:t>Sulfonylurea: Can cause hypoglycemia; avoid use except for glipizide due to shorter half life and metabolism in the liver</a:t>
            </a:r>
          </a:p>
          <a:p>
            <a:pPr marL="571500" lvl="1" indent="-342900">
              <a:spcBef>
                <a:spcPct val="0"/>
              </a:spcBef>
              <a:buFont typeface="Courier New" panose="02070309020205020404" pitchFamily="49" charset="0"/>
              <a:buChar char="o"/>
            </a:pPr>
            <a:r>
              <a:rPr lang="en-US" sz="2000">
                <a:solidFill>
                  <a:schemeClr val="tx1">
                    <a:lumMod val="65000"/>
                    <a:lumOff val="35000"/>
                  </a:schemeClr>
                </a:solidFill>
                <a:latin typeface="Arial" panose="020b0604020202020204" pitchFamily="34" charset="0"/>
                <a:cs typeface="Arial" panose="020b0604020202020204" pitchFamily="34" charset="0"/>
              </a:rPr>
              <a:t>Biguanides (Metformin): Should not be used in ESRD</a:t>
            </a:r>
          </a:p>
          <a:p>
            <a:pPr marL="571500" lvl="1" indent="-342900">
              <a:spcBef>
                <a:spcPct val="0"/>
              </a:spcBef>
              <a:buFont typeface="Courier New" panose="02070309020205020404" pitchFamily="49" charset="0"/>
              <a:buChar char="o"/>
            </a:pPr>
            <a:r>
              <a:rPr lang="en-US" sz="2000">
                <a:solidFill>
                  <a:schemeClr val="tx1">
                    <a:lumMod val="65000"/>
                    <a:lumOff val="35000"/>
                  </a:schemeClr>
                </a:solidFill>
                <a:latin typeface="Arial" panose="020b0604020202020204" pitchFamily="34" charset="0"/>
                <a:cs typeface="Arial" panose="020b0604020202020204" pitchFamily="34" charset="0"/>
              </a:rPr>
              <a:t>Thiazolidinediones: Carry theoretic risk of edema and heart failure which may not be relevant in anuric patients; observational studies have had mixed results regarding mortality</a:t>
            </a:r>
          </a:p>
          <a:p>
            <a:pPr marL="571500" lvl="1" indent="-342900">
              <a:spcBef>
                <a:spcPct val="0"/>
              </a:spcBef>
              <a:buFont typeface="Courier New" panose="02070309020205020404" pitchFamily="49" charset="0"/>
              <a:buChar char="o"/>
            </a:pPr>
            <a:r>
              <a:rPr lang="en-US" sz="2000">
                <a:solidFill>
                  <a:schemeClr val="tx1">
                    <a:lumMod val="65000"/>
                    <a:lumOff val="35000"/>
                  </a:schemeClr>
                </a:solidFill>
                <a:latin typeface="Arial" panose="020b0604020202020204" pitchFamily="34" charset="0"/>
                <a:cs typeface="Arial" panose="020b0604020202020204" pitchFamily="34" charset="0"/>
              </a:rPr>
              <a:t>Dipeptidyl-peptidase 4 inhibitor: Reduced dose sitagliptin and linagliptin are acceptable to use in ESRD, but there is no clinical trial data demonstrating superiority over any other agent</a:t>
            </a:r>
          </a:p>
          <a:p>
            <a:pPr marL="571500" lvl="1" indent="-342900">
              <a:spcBef>
                <a:spcPct val="0"/>
              </a:spcBef>
              <a:buFont typeface="Courier New" panose="02070309020205020404" pitchFamily="49" charset="0"/>
              <a:buChar char="o"/>
            </a:pPr>
            <a:r>
              <a:rPr lang="en-US" sz="2000">
                <a:solidFill>
                  <a:schemeClr val="tx1">
                    <a:lumMod val="65000"/>
                    <a:lumOff val="35000"/>
                  </a:schemeClr>
                </a:solidFill>
                <a:latin typeface="Arial" panose="020b0604020202020204" pitchFamily="34" charset="0"/>
                <a:cs typeface="Arial" panose="020b0604020202020204" pitchFamily="34" charset="0"/>
              </a:rPr>
              <a:t>GLP-1 receptor agonists: Exenatide not approved for eGFR&lt;30 mL/min; generally, these drugs associated with significant side effects including nausea and vomiting in CKD patients</a:t>
            </a:r>
          </a:p>
          <a:p>
            <a:pPr marL="571500" lvl="1" indent="-342900">
              <a:spcBef>
                <a:spcPct val="0"/>
              </a:spcBef>
              <a:buFont typeface="Courier New" panose="02070309020205020404" pitchFamily="49" charset="0"/>
              <a:buChar char="o"/>
            </a:pPr>
            <a:r>
              <a:rPr lang="en-US" sz="2000">
                <a:solidFill>
                  <a:schemeClr val="tx1">
                    <a:lumMod val="65000"/>
                    <a:lumOff val="35000"/>
                  </a:schemeClr>
                </a:solidFill>
                <a:latin typeface="Arial" panose="020b0604020202020204" pitchFamily="34" charset="0"/>
                <a:cs typeface="Arial" panose="020b0604020202020204" pitchFamily="34" charset="0"/>
              </a:rPr>
              <a:t>Meglitinides: Repaglinide has not been studied in dialysis patients but has lower risk of hypoglycemia than other agents due to liver metabolism</a:t>
            </a:r>
          </a:p>
          <a:p>
            <a:pPr marL="571500" lvl="1" indent="-342900">
              <a:spcBef>
                <a:spcPct val="0"/>
              </a:spcBef>
              <a:buFont typeface="Courier New" panose="02070309020205020404" pitchFamily="49" charset="0"/>
              <a:buChar char="o"/>
            </a:pPr>
            <a:r>
              <a:rPr lang="en-US" sz="2000">
                <a:solidFill>
                  <a:schemeClr val="tx1">
                    <a:lumMod val="65000"/>
                    <a:lumOff val="35000"/>
                  </a:schemeClr>
                </a:solidFill>
                <a:latin typeface="Arial" panose="020b0604020202020204" pitchFamily="34" charset="0"/>
                <a:cs typeface="Arial" panose="020b0604020202020204" pitchFamily="34" charset="0"/>
              </a:rPr>
              <a:t>Other agents (SGLT-2 Inhibitors, alpha glucosidase inhibitors, amylin analogues) are not recommended due to limited studies in ESRD patients</a:t>
            </a:r>
          </a:p>
          <a:p>
            <a:pPr lvl="1">
              <a:spcBef>
                <a:spcPct val="0"/>
              </a:spcBef>
              <a:buFont typeface="Courier New" panose="02070309020205020404" pitchFamily="49" charset="0"/>
              <a:buChar char="o"/>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a:spcBef>
                <a:spcPct val="0"/>
              </a:spcBef>
              <a:buFont typeface="Courier New" panose="02070309020205020404" pitchFamily="49" charset="0"/>
              <a:buChar char="o"/>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lvl="1">
              <a:spcBef>
                <a:spcPct val="0"/>
              </a:spcBef>
              <a:buFont typeface="Courier New" panose="02070309020205020404" pitchFamily="49" charset="0"/>
              <a:buChar char="o"/>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lvl="1">
              <a:spcBef>
                <a:spcPct val="0"/>
              </a:spcBef>
              <a:buFont typeface="Courier New" panose="02070309020205020404" pitchFamily="49" charset="0"/>
              <a:buChar char="o"/>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lvl="1">
              <a:spcBef>
                <a:spcPct val="0"/>
              </a:spcBef>
              <a:buFont typeface="Courier New" panose="02070309020205020404" pitchFamily="49" charset="0"/>
              <a:buChar char="o"/>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lvl="2">
              <a:spcBef>
                <a:spcPct val="0"/>
              </a:spcBef>
              <a:buFont typeface="Courier New" panose="02070309020205020404" pitchFamily="49" charset="0"/>
              <a:buChar char="o"/>
            </a:pPr>
            <a:endParaRPr lang="en-US">
              <a:solidFill>
                <a:schemeClr val="tx1">
                  <a:lumMod val="65000"/>
                  <a:lumOff val="35000"/>
                </a:schemeClr>
              </a:solidFill>
              <a:latin typeface="Arial" panose="020b0604020202020204" pitchFamily="34" charset="0"/>
              <a:cs typeface="Arial" panose="020b0604020202020204" pitchFamily="34" charset="0"/>
            </a:endParaRPr>
          </a:p>
          <a:p>
            <a:pPr lvl="1">
              <a:spcBef>
                <a:spcPct val="0"/>
              </a:spcBef>
              <a:buFont typeface="Courier New" panose="02070309020205020404" pitchFamily="49" charset="0"/>
              <a:buChar char="o"/>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lvl="1">
              <a:spcBef>
                <a:spcPct val="0"/>
              </a:spcBef>
              <a:buFont typeface="Courier New" panose="02070309020205020404" pitchFamily="49" charset="0"/>
              <a:buChar char="o"/>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lvl="1">
              <a:spcBef>
                <a:spcPct val="0"/>
              </a:spcBef>
              <a:buFont typeface="Courier New" panose="02070309020205020404" pitchFamily="49" charset="0"/>
              <a:buChar char="o"/>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lvl="3">
              <a:spcBef>
                <a:spcPct val="0"/>
              </a:spcBef>
              <a:buFont typeface="Courier New" panose="02070309020205020404" pitchFamily="49" charset="0"/>
              <a:buChar char="o"/>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marL="0" indent="0">
              <a:spcBef>
                <a:spcPct val="0"/>
              </a:spcBef>
              <a:buNone/>
            </a:pPr>
            <a:endParaRPr 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9D9D1F-6D19-4039-809A-5DC21B3D69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14" name="Rectangle 13">
            <a:extLst>
              <a:ext uri="{FF2B5EF4-FFF2-40B4-BE49-F238E27FC236}">
                <a16:creationId xmlns:a16="http://schemas.microsoft.com/office/drawing/2014/main" id="{DBF5C010-6BBE-4EF6-B357-5E473C63DC15}"/>
              </a:ext>
            </a:extLst>
          </p:cNvPr>
          <p:cNvSpPr>
            <a:spLocks noSelect="1" noMove="1" noResize="1" noTextEdit="1"/>
          </p:cNvSpPr>
          <p:nvPr/>
        </p:nvSpPr>
        <p:spPr>
          <a:xfrm>
            <a:off x="8160804" y="5580062"/>
            <a:ext cx="4038285" cy="553998"/>
          </a:xfrm>
          <a:prstGeom prst="rect">
            <a:avLst/>
          </a:prstGeom>
        </p:spPr>
        <p:txBody>
          <a:bodyPr wrap="none">
            <a:spAutoFit/>
          </a:bodyPr>
          <a:lstStyle/>
          <a:p>
            <a:pPr algn="r"/>
            <a:r>
              <a:rPr lang="en-US" sz="1500" i="1">
                <a:latin typeface="Arial" panose="020b0604020202020204" pitchFamily="34" charset="0"/>
                <a:cs typeface="Arial" panose="020b0604020202020204" pitchFamily="34" charset="0"/>
              </a:rPr>
              <a:t>Semin Dial 27(2):135-145, 2014</a:t>
            </a:r>
          </a:p>
          <a:p>
            <a:pPr algn="r"/>
            <a:r>
              <a:rPr lang="en-US" sz="1500" i="1">
                <a:latin typeface="Arial" panose="020b0604020202020204" pitchFamily="34" charset="0"/>
                <a:cs typeface="Arial" panose="020b0604020202020204" pitchFamily="34" charset="0"/>
              </a:rPr>
              <a:t>Am J Kidney Dis 63(Suppl 2): S22-S38, 2014</a:t>
            </a:r>
          </a:p>
        </p:txBody>
      </p:sp>
      <p:sp>
        <p:nvSpPr>
          <p:cNvPr id="9" name="Title 1">
            <a:extLst>
              <a:ext uri="{FF2B5EF4-FFF2-40B4-BE49-F238E27FC236}">
                <a16:creationId xmlns:a16="http://schemas.microsoft.com/office/drawing/2014/main" id="{271124C8-3FB9-48CA-AA3C-C92F43128ED5}"/>
              </a:ext>
            </a:extLst>
          </p:cNvPr>
          <p:cNvSpPr>
            <a:spLocks noGrp="1" noSelect="1" noMove="1" noResize="1" noTextEdit="1"/>
          </p:cNvSpPr>
          <p:nvPr>
            <p:ph type="title"/>
          </p:nvPr>
        </p:nvSpPr>
        <p:spPr>
          <a:xfrm>
            <a:off x="615892" y="703617"/>
            <a:ext cx="11576108" cy="1078992"/>
          </a:xfrm>
        </p:spPr>
        <p:txBody>
          <a:bodyPr>
            <a:noAutofit/>
          </a:bodyPr>
          <a:lstStyle/>
          <a:p>
            <a:r>
              <a:rPr lang="en-US" sz="3000">
                <a:solidFill>
                  <a:schemeClr val="accent3"/>
                </a:solidFill>
              </a:rPr>
              <a:t>Other than Insulin, Many Frequently-Used Diabetes Medications Not Appropriate for Use in Dialysis Patients </a:t>
            </a:r>
            <a:r>
              <a:rPr lang="en-US" sz="3000" b="0">
                <a:solidFill>
                  <a:schemeClr val="accent3"/>
                </a:solidFill>
              </a:rPr>
              <a:t>(cont.)</a:t>
            </a:r>
          </a:p>
        </p:txBody>
      </p:sp>
    </p:spTree>
    <p:extLst>
      <p:ext uri="{BB962C8B-B14F-4D97-AF65-F5344CB8AC3E}">
        <p14:creationId val="1947161014"/>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noSelect="1" noMove="1" noResize="1" noTextEdit="1"/>
          </p:cNvSpPr>
          <p:nvPr>
            <p:ph type="title"/>
          </p:nvPr>
        </p:nvSpPr>
        <p:spPr>
          <a:xfrm>
            <a:off x="616821" y="705409"/>
            <a:ext cx="8233451" cy="1078992"/>
          </a:xfrm>
        </p:spPr>
        <p:txBody>
          <a:bodyPr>
            <a:normAutofit/>
          </a:bodyPr>
          <a:lstStyle/>
          <a:p>
            <a:r>
              <a:rPr lang="en-US" sz="4000">
                <a:solidFill>
                  <a:schemeClr val="accent3"/>
                </a:solidFill>
                <a:cs typeface="Arial" panose="020b0604020202020204" pitchFamily="34" charset="0"/>
              </a:rPr>
              <a:t>Diabetes Management Summary</a:t>
            </a:r>
          </a:p>
        </p:txBody>
      </p:sp>
      <p:sp>
        <p:nvSpPr>
          <p:cNvPr id="5"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4294967295"/>
          </p:nvPr>
        </p:nvSpPr>
        <p:spPr>
          <a:xfrm>
            <a:off x="616821" y="1611055"/>
            <a:ext cx="10958358" cy="4866968"/>
          </a:xfrm>
        </p:spPr>
        <p:txBody>
          <a:bodyPr>
            <a:noAutofit/>
          </a:bodyPr>
          <a:lstStyle/>
          <a:p>
            <a:pPr>
              <a:spcBef>
                <a:spcPts val="600"/>
              </a:spcBef>
            </a:pPr>
            <a:r>
              <a:rPr lang="en-US">
                <a:solidFill>
                  <a:schemeClr val="tx1">
                    <a:lumMod val="65000"/>
                    <a:lumOff val="35000"/>
                  </a:schemeClr>
                </a:solidFill>
                <a:latin typeface="Arial" panose="020b0604020202020204" pitchFamily="34" charset="0"/>
                <a:cs typeface="Arial" panose="020b0604020202020204" pitchFamily="34" charset="0"/>
              </a:rPr>
              <a:t>Dialysis patients are at increased risk for hypoglycemia compared to patients with preserved renal function and diabetes for a variety of reasons.</a:t>
            </a:r>
          </a:p>
          <a:p>
            <a:pPr>
              <a:spcBef>
                <a:spcPts val="600"/>
              </a:spcBef>
            </a:pPr>
            <a:r>
              <a:rPr lang="en-US">
                <a:solidFill>
                  <a:schemeClr val="tx1">
                    <a:lumMod val="65000"/>
                    <a:lumOff val="35000"/>
                  </a:schemeClr>
                </a:solidFill>
                <a:latin typeface="Arial" panose="020b0604020202020204" pitchFamily="34" charset="0"/>
                <a:cs typeface="Arial" panose="020b0604020202020204" pitchFamily="34" charset="0"/>
              </a:rPr>
              <a:t>There is a U-shaped curve that defines the relationship between glycemic control (HgbA1c or glucose) and mortality in dialysis patients in epidemiologic studies.</a:t>
            </a:r>
          </a:p>
          <a:p>
            <a:pPr>
              <a:spcBef>
                <a:spcPts val="600"/>
              </a:spcBef>
            </a:pPr>
            <a:r>
              <a:rPr lang="en-US">
                <a:solidFill>
                  <a:schemeClr val="tx1">
                    <a:lumMod val="65000"/>
                    <a:lumOff val="35000"/>
                  </a:schemeClr>
                </a:solidFill>
                <a:latin typeface="Arial" panose="020b0604020202020204" pitchFamily="34" charset="0"/>
                <a:cs typeface="Arial" panose="020b0604020202020204" pitchFamily="34" charset="0"/>
              </a:rPr>
              <a:t>There are no randomized trials to guide recommendations for target HgbA1c in dialysis patients, but many recommend targets &gt;7% among patients at risk for hypoglycemia. </a:t>
            </a:r>
          </a:p>
          <a:p>
            <a:pPr>
              <a:spcBef>
                <a:spcPts val="600"/>
              </a:spcBef>
            </a:pPr>
            <a:r>
              <a:rPr lang="en-US">
                <a:solidFill>
                  <a:schemeClr val="tx1">
                    <a:lumMod val="65000"/>
                    <a:lumOff val="35000"/>
                  </a:schemeClr>
                </a:solidFill>
                <a:latin typeface="Arial" panose="020b0604020202020204" pitchFamily="34" charset="0"/>
                <a:cs typeface="Arial" panose="020b0604020202020204" pitchFamily="34" charset="0"/>
              </a:rPr>
              <a:t>Insulin is an acceptable therapy at lower doses, but many non-insulin therapies should be avoided in patients on dialysis. </a:t>
            </a:r>
          </a:p>
          <a:p>
            <a:pPr marL="0" indent="0">
              <a:spcBef>
                <a:spcPts val="600"/>
              </a:spcBef>
              <a:buNone/>
            </a:pPr>
            <a:endParaRPr lang="en-US">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600"/>
              </a:spcBef>
              <a:buNone/>
            </a:pPr>
            <a:endParaRPr lang="en-US">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600"/>
              </a:spcBef>
              <a:buNone/>
            </a:pPr>
            <a:endParaRPr lang="en-US">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600"/>
              </a:spcBef>
              <a:buNone/>
            </a:pPr>
            <a:endParaRPr lang="en-US">
              <a:solidFill>
                <a:schemeClr val="tx1">
                  <a:lumMod val="65000"/>
                  <a:lumOff val="35000"/>
                </a:schemeClr>
              </a:solidFill>
              <a:latin typeface="Arial" panose="020b0604020202020204" pitchFamily="34" charset="0"/>
              <a:cs typeface="Arial" panose="020b0604020202020204" pitchFamily="34" charset="0"/>
            </a:endParaRPr>
          </a:p>
          <a:p>
            <a:pPr marL="457200" lvl="1" indent="0">
              <a:spcBef>
                <a:spcPts val="600"/>
              </a:spcBef>
              <a:buNone/>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a:spcBef>
                <a:spcPts val="600"/>
              </a:spcBef>
            </a:pPr>
            <a:endParaRPr lang="en-US">
              <a:solidFill>
                <a:schemeClr val="tx1">
                  <a:lumMod val="65000"/>
                  <a:lumOff val="35000"/>
                </a:schemeClr>
              </a:solidFill>
              <a:latin typeface="Arial" panose="020b0604020202020204" pitchFamily="34" charset="0"/>
              <a:cs typeface="Arial" panose="020b0604020202020204" pitchFamily="34" charset="0"/>
            </a:endParaRPr>
          </a:p>
          <a:p>
            <a:pPr lvl="1">
              <a:spcBef>
                <a:spcPts val="600"/>
              </a:spcBef>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spcBef>
                <a:spcPts val="600"/>
              </a:spcBef>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spcBef>
                <a:spcPts val="600"/>
              </a:spcBef>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lvl="2">
              <a:spcBef>
                <a:spcPts val="600"/>
              </a:spcBef>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spcBef>
                <a:spcPts val="600"/>
              </a:spcBef>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spcBef>
                <a:spcPts val="600"/>
              </a:spcBef>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lvl="1">
              <a:spcBef>
                <a:spcPts val="600"/>
              </a:spcBef>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marL="1828800" lvl="3" indent="-457200">
              <a:spcBef>
                <a:spcPts val="600"/>
              </a:spcBef>
              <a:buAutoNum type="alphaUcPeriod"/>
            </a:pPr>
            <a:endParaRPr lang="en-US" sz="2800">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600"/>
              </a:spcBef>
              <a:buNone/>
            </a:pPr>
            <a:endParaRPr lang="en-US">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62F5407-7484-455E-A134-A99BFF4E5198}"/>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723121264"/>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75923570-4234-44E7-9D51-09D74EB700D9}"/>
              </a:ext>
            </a:extLst>
          </p:cNvPr>
          <p:cNvSpPr>
            <a:spLocks noGrp="1" noSelect="1" noMove="1" noResize="1" noTextEdit="1"/>
          </p:cNvSpPr>
          <p:nvPr>
            <p:ph sz="half" idx="1"/>
          </p:nvPr>
        </p:nvSpPr>
        <p:spPr>
          <a:xfrm>
            <a:off x="614628" y="772486"/>
            <a:ext cx="10964228" cy="5161933"/>
          </a:xfrm>
        </p:spPr>
        <p:txBody>
          <a:bodyPr>
            <a:noAutofit/>
          </a:bodyPr>
          <a:lstStyle/>
          <a:p>
            <a:pPr marL="339725" lvl="0" indent="-339725">
              <a:lnSpc>
                <a:spcPct val="80000"/>
              </a:lnSpc>
              <a:buFont typeface="+mj-lt"/>
              <a:buAutoNum type="arabicPeriod"/>
            </a:pPr>
            <a:r>
              <a:rPr lang="en-US" sz="1500">
                <a:latin typeface="Arial" panose="020b0604020202020204" pitchFamily="34" charset="0"/>
                <a:cs typeface="Arial" panose="020b0604020202020204" pitchFamily="34" charset="0"/>
              </a:rPr>
              <a:t>United States Renal Data System: 2017 USRDS annual data report: Epidemiology of kidney disease in the United States. National Institutes of Health, National Institute of Diabetes and Digestive and Kidney Diseases, Bethesda, MD, 2017.</a:t>
            </a:r>
          </a:p>
          <a:p>
            <a:pPr marL="339725" lvl="0" indent="-339725">
              <a:lnSpc>
                <a:spcPct val="80000"/>
              </a:lnSpc>
              <a:buFont typeface="+mj-lt"/>
              <a:buAutoNum type="arabicPeriod"/>
            </a:pPr>
            <a:r>
              <a:rPr lang="en-US" sz="1500">
                <a:latin typeface="Arial" panose="020b0604020202020204" pitchFamily="34" charset="0"/>
                <a:cs typeface="Arial" panose="020b0604020202020204" pitchFamily="34" charset="0"/>
              </a:rPr>
              <a:t>United States Renal Data System: 2018 USRDS annual data report: Epidemiology of kidney disease in the United States. National Institutes of Health, National Institute of Diabetes and Digestive and Kidney Diseases, Bethesda, MD, 2018.</a:t>
            </a:r>
          </a:p>
          <a:p>
            <a:pPr marL="339725" lvl="0" indent="-339725">
              <a:lnSpc>
                <a:spcPct val="80000"/>
              </a:lnSpc>
              <a:buFont typeface="+mj-lt"/>
              <a:buAutoNum type="arabicPeriod"/>
            </a:pPr>
            <a:r>
              <a:rPr lang="en-US" sz="1500">
                <a:latin typeface="Arial" panose="020b0604020202020204" pitchFamily="34" charset="0"/>
                <a:cs typeface="Arial" panose="020b0604020202020204" pitchFamily="34" charset="0"/>
              </a:rPr>
              <a:t>K/DOQI Workgroup: K/DOQI clinical practice guidelines for cardiovascular disease in dialysis patients. </a:t>
            </a:r>
            <a:r>
              <a:rPr lang="en-US" sz="1500" i="1">
                <a:latin typeface="Arial" panose="020b0604020202020204" pitchFamily="34" charset="0"/>
                <a:cs typeface="Arial" panose="020b0604020202020204" pitchFamily="34" charset="0"/>
              </a:rPr>
              <a:t>Am J Kidney Dis</a:t>
            </a:r>
            <a:r>
              <a:rPr lang="en-US" sz="1500">
                <a:latin typeface="Arial" panose="020b0604020202020204" pitchFamily="34" charset="0"/>
                <a:cs typeface="Arial" panose="020b0604020202020204" pitchFamily="34" charset="0"/>
              </a:rPr>
              <a:t> 45(4 Suppl 3):S1-153, 2005</a:t>
            </a:r>
          </a:p>
          <a:p>
            <a:pPr marL="339725" lvl="0" indent="-339725">
              <a:lnSpc>
                <a:spcPct val="80000"/>
              </a:lnSpc>
              <a:buFont typeface="+mj-lt"/>
              <a:buAutoNum type="arabicPeriod"/>
            </a:pPr>
            <a:r>
              <a:rPr lang="en-US" sz="1500">
                <a:latin typeface="Arial" panose="020b0604020202020204" pitchFamily="34" charset="0"/>
                <a:cs typeface="Arial" panose="020b0604020202020204" pitchFamily="34" charset="0"/>
              </a:rPr>
              <a:t>Agarwal R, Nissenson AR, Batlle D, Coyne DW, Trout JR, Warnock DG: Prevalence, treatment, and control of hypertension in chronic hemodialysis patients in the United States. </a:t>
            </a:r>
            <a:r>
              <a:rPr lang="en-US" sz="1500" i="1">
                <a:latin typeface="Arial" panose="020b0604020202020204" pitchFamily="34" charset="0"/>
                <a:cs typeface="Arial" panose="020b0604020202020204" pitchFamily="34" charset="0"/>
              </a:rPr>
              <a:t>Am J Med</a:t>
            </a:r>
            <a:r>
              <a:rPr lang="en-US" sz="1500">
                <a:latin typeface="Arial" panose="020b0604020202020204" pitchFamily="34" charset="0"/>
                <a:cs typeface="Arial" panose="020b0604020202020204" pitchFamily="34" charset="0"/>
              </a:rPr>
              <a:t> 115(4):291-297, 2003</a:t>
            </a:r>
          </a:p>
          <a:p>
            <a:pPr marL="339725" lvl="0" indent="-339725">
              <a:lnSpc>
                <a:spcPct val="80000"/>
              </a:lnSpc>
              <a:buFont typeface="+mj-lt"/>
              <a:buAutoNum type="arabicPeriod"/>
            </a:pPr>
            <a:r>
              <a:rPr lang="en-US" sz="1500">
                <a:latin typeface="Arial" panose="020b0604020202020204" pitchFamily="34" charset="0"/>
                <a:cs typeface="Arial" panose="020b0604020202020204" pitchFamily="34" charset="0"/>
              </a:rPr>
              <a:t>Dinesh K, Kunaparaju S, Cape K, Flythe JE, Feldman HI, Brunelli SM: A model of systolic blood pressure during the course of dialysis and clinical factors associated with various blood pressure behaviors. </a:t>
            </a:r>
            <a:r>
              <a:rPr lang="en-US" sz="1500" i="1">
                <a:latin typeface="Arial" panose="020b0604020202020204" pitchFamily="34" charset="0"/>
                <a:cs typeface="Arial" panose="020b0604020202020204" pitchFamily="34" charset="0"/>
              </a:rPr>
              <a:t>Am J Kidney Dis </a:t>
            </a:r>
            <a:r>
              <a:rPr lang="en-US" sz="1500">
                <a:latin typeface="Arial" panose="020b0604020202020204" pitchFamily="34" charset="0"/>
                <a:cs typeface="Arial" panose="020b0604020202020204" pitchFamily="34" charset="0"/>
              </a:rPr>
              <a:t>58(5):794-803, 2011</a:t>
            </a:r>
          </a:p>
          <a:p>
            <a:pPr marL="339725" lvl="0" indent="-339725">
              <a:lnSpc>
                <a:spcPct val="80000"/>
              </a:lnSpc>
              <a:buFont typeface="+mj-lt"/>
              <a:buAutoNum type="arabicPeriod"/>
            </a:pPr>
            <a:r>
              <a:rPr lang="en-US" sz="1500">
                <a:latin typeface="Arial" panose="020b0604020202020204" pitchFamily="34" charset="0"/>
                <a:cs typeface="Arial" panose="020b0604020202020204" pitchFamily="34" charset="0"/>
              </a:rPr>
              <a:t>Zoccali C, Moissl U, Chazot C, Mallamaci F, Tripepi G, Arkossy O, Wabel P, Stuard S: Chronic Fluid Overload and Mortality in ESRD. </a:t>
            </a:r>
            <a:r>
              <a:rPr lang="en-US" sz="1500" i="1">
                <a:latin typeface="Arial" panose="020b0604020202020204" pitchFamily="34" charset="0"/>
                <a:cs typeface="Arial" panose="020b0604020202020204" pitchFamily="34" charset="0"/>
              </a:rPr>
              <a:t>J Am Soc Nephrol</a:t>
            </a:r>
            <a:r>
              <a:rPr lang="en-US" sz="1500">
                <a:latin typeface="Arial" panose="020b0604020202020204" pitchFamily="34" charset="0"/>
                <a:cs typeface="Arial" panose="020b0604020202020204" pitchFamily="34" charset="0"/>
              </a:rPr>
              <a:t> 28(8):2491-2497, 2017</a:t>
            </a:r>
          </a:p>
          <a:p>
            <a:pPr marL="339725" lvl="0" indent="-339725">
              <a:lnSpc>
                <a:spcPct val="80000"/>
              </a:lnSpc>
              <a:buFont typeface="+mj-lt"/>
              <a:buAutoNum type="arabicPeriod"/>
            </a:pPr>
            <a:r>
              <a:rPr lang="en-US" sz="1500">
                <a:latin typeface="Arial" panose="020b0604020202020204" pitchFamily="34" charset="0"/>
                <a:cs typeface="Arial" panose="020b0604020202020204" pitchFamily="34" charset="0"/>
              </a:rPr>
              <a:t>Alborzi P, Patel N, Agarwal R: Home blood pressures are of greater prognostic value than hemodialysis unit recordings. </a:t>
            </a:r>
            <a:r>
              <a:rPr lang="en-US" sz="1500" i="1">
                <a:latin typeface="Arial" panose="020b0604020202020204" pitchFamily="34" charset="0"/>
                <a:cs typeface="Arial" panose="020b0604020202020204" pitchFamily="34" charset="0"/>
              </a:rPr>
              <a:t>Clin J Am Soc Nephrol</a:t>
            </a:r>
            <a:r>
              <a:rPr lang="en-US" sz="1500">
                <a:latin typeface="Arial" panose="020b0604020202020204" pitchFamily="34" charset="0"/>
                <a:cs typeface="Arial" panose="020b0604020202020204" pitchFamily="34" charset="0"/>
              </a:rPr>
              <a:t> 2(6):1228-1234, 2007</a:t>
            </a:r>
          </a:p>
          <a:p>
            <a:pPr marL="339725" lvl="0" indent="-339725">
              <a:lnSpc>
                <a:spcPct val="80000"/>
              </a:lnSpc>
              <a:buFont typeface="+mj-lt"/>
              <a:buAutoNum type="arabicPeriod"/>
            </a:pPr>
            <a:r>
              <a:rPr lang="en-US" sz="1500">
                <a:latin typeface="Arial" panose="020b0604020202020204" pitchFamily="34" charset="0"/>
                <a:cs typeface="Arial" panose="020b0604020202020204" pitchFamily="34" charset="0"/>
              </a:rPr>
              <a:t>Chazot C, Wabel P, Chamney P, Moissl U, Wieskotten S, Wizemann V: Importance of normohydration for the long-term survival of haemodialysis patients. </a:t>
            </a:r>
            <a:r>
              <a:rPr lang="en-US" sz="1500" i="1">
                <a:latin typeface="Arial" panose="020b0604020202020204" pitchFamily="34" charset="0"/>
                <a:cs typeface="Arial" panose="020b0604020202020204" pitchFamily="34" charset="0"/>
              </a:rPr>
              <a:t>Nephrol Dial Transplant</a:t>
            </a:r>
            <a:r>
              <a:rPr lang="en-US" sz="1500">
                <a:latin typeface="Arial" panose="020b0604020202020204" pitchFamily="34" charset="0"/>
                <a:cs typeface="Arial" panose="020b0604020202020204" pitchFamily="34" charset="0"/>
              </a:rPr>
              <a:t> 27(6):2404-2410, 2012</a:t>
            </a:r>
          </a:p>
          <a:p>
            <a:pPr marL="339725" lvl="0" indent="-339725">
              <a:lnSpc>
                <a:spcPct val="80000"/>
              </a:lnSpc>
              <a:buFont typeface="+mj-lt"/>
              <a:buAutoNum type="arabicPeriod"/>
            </a:pPr>
            <a:r>
              <a:rPr lang="en-US" sz="1500">
                <a:latin typeface="Arial" panose="020b0604020202020204" pitchFamily="34" charset="0"/>
                <a:cs typeface="Arial" panose="020b0604020202020204" pitchFamily="34" charset="0"/>
              </a:rPr>
              <a:t>Dekker M, Konings C, Canaud B, Carioni P, Guinsburg A, Madero M, et al: Pre-dialysis fluid status, pre-dialysis systolic blood pressure and outcome in prevalent haemodialysis patients: results of an international cohort study on behalf of the MONDO initiative. </a:t>
            </a:r>
            <a:r>
              <a:rPr lang="en-US" sz="1500" i="1">
                <a:latin typeface="Arial" panose="020b0604020202020204" pitchFamily="34" charset="0"/>
                <a:cs typeface="Arial" panose="020b0604020202020204" pitchFamily="34" charset="0"/>
              </a:rPr>
              <a:t>Nephrol Dial Transplant</a:t>
            </a:r>
            <a:r>
              <a:rPr lang="en-US" sz="1500">
                <a:latin typeface="Arial" panose="020b0604020202020204" pitchFamily="34" charset="0"/>
                <a:cs typeface="Arial" panose="020b0604020202020204" pitchFamily="34" charset="0"/>
              </a:rPr>
              <a:t> 33(11):2027-2034, 2018</a:t>
            </a:r>
          </a:p>
          <a:p>
            <a:pPr marL="342900" indent="-342900">
              <a:lnSpc>
                <a:spcPct val="80000"/>
              </a:lnSpc>
              <a:buFont typeface="+mj-lt"/>
              <a:buAutoNum type="arabicPeriod" startAt="10"/>
            </a:pPr>
            <a:r>
              <a:rPr lang="en-US" sz="1500" err="1">
                <a:latin typeface="Arial" panose="020b0604020202020204" pitchFamily="34" charset="0"/>
                <a:cs typeface="Arial" panose="020b0604020202020204" pitchFamily="34" charset="0"/>
              </a:rPr>
              <a:t>Nongnuch A, Campbell N, Stern E, El-Kateb S, Fuentes L, Davenport A: Increased postdialysis systolic blood pressure is associated with extracellular overhydration in hemodialysis outpatients. </a:t>
            </a:r>
            <a:r>
              <a:rPr lang="en-US" sz="1500" i="1">
                <a:latin typeface="Arial" panose="020b0604020202020204" pitchFamily="34" charset="0"/>
                <a:cs typeface="Arial" panose="020b0604020202020204" pitchFamily="34" charset="0"/>
              </a:rPr>
              <a:t>Kidney Int </a:t>
            </a:r>
            <a:r>
              <a:rPr lang="en-US" sz="1500">
                <a:latin typeface="Arial" panose="020b0604020202020204" pitchFamily="34" charset="0"/>
                <a:cs typeface="Arial" panose="020b0604020202020204" pitchFamily="34" charset="0"/>
              </a:rPr>
              <a:t>87: 452-457, 2015</a:t>
            </a:r>
          </a:p>
        </p:txBody>
      </p:sp>
      <p:sp>
        <p:nvSpPr>
          <p:cNvPr id="5" name="Subtitle 4">
            <a:extLst>
              <a:ext uri="{FF2B5EF4-FFF2-40B4-BE49-F238E27FC236}">
                <a16:creationId xmlns:a16="http://schemas.microsoft.com/office/drawing/2014/main" id="{4FAB9695-7981-46D5-8708-3F796E664DD3}"/>
              </a:ext>
            </a:extLst>
          </p:cNvPr>
          <p:cNvSpPr>
            <a:spLocks noGrp="1" noSelect="1" noMove="1" noResize="1" noTextEdit="1"/>
          </p:cNvSpPr>
          <p:nvPr>
            <p:ph type="subTitle" idx="10"/>
          </p:nvPr>
        </p:nvSpPr>
        <p:spPr/>
        <p:txBody>
          <a:bodyPr/>
          <a:lstStyle/>
          <a:p>
            <a:r>
              <a:rPr lang="en-US"/>
              <a:t>references</a:t>
            </a:r>
          </a:p>
        </p:txBody>
      </p:sp>
      <p:sp>
        <p:nvSpPr>
          <p:cNvPr id="4" name="TextBox 3">
            <a:extLst>
              <a:ext uri="{FF2B5EF4-FFF2-40B4-BE49-F238E27FC236}">
                <a16:creationId xmlns:a16="http://schemas.microsoft.com/office/drawing/2014/main" id="{7F050880-A965-4900-A678-941733508440}"/>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780301601"/>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75923570-4234-44E7-9D51-09D74EB700D9}"/>
              </a:ext>
            </a:extLst>
          </p:cNvPr>
          <p:cNvSpPr>
            <a:spLocks noGrp="1" noSelect="1" noMove="1" noResize="1" noTextEdit="1"/>
          </p:cNvSpPr>
          <p:nvPr>
            <p:ph sz="half" idx="1"/>
          </p:nvPr>
        </p:nvSpPr>
        <p:spPr>
          <a:xfrm>
            <a:off x="619929" y="778687"/>
            <a:ext cx="10958927" cy="4692291"/>
          </a:xfrm>
        </p:spPr>
        <p:txBody>
          <a:bodyPr>
            <a:noAutofit/>
          </a:bodyPr>
          <a:lstStyle/>
          <a:p>
            <a:pPr marL="342900" lvl="0" indent="-342900">
              <a:lnSpc>
                <a:spcPct val="80000"/>
              </a:lnSpc>
              <a:buFont typeface="+mj-lt"/>
              <a:buAutoNum type="arabicPeriod" startAt="11"/>
            </a:pPr>
            <a:r>
              <a:rPr lang="en-US" sz="1500">
                <a:latin typeface="Arial" panose="020b0604020202020204" pitchFamily="34" charset="0"/>
                <a:cs typeface="Arial" panose="020b0604020202020204" pitchFamily="34" charset="0"/>
              </a:rPr>
              <a:t>Agarwal R, Alborzi P, Satyan S, Light RP: Dry-weight reduction in hypertensive hemodialysis patients (DRIP): a randomized, controlled trial. </a:t>
            </a:r>
            <a:r>
              <a:rPr lang="en-US" sz="1500" i="1">
                <a:latin typeface="Arial" panose="020b0604020202020204" pitchFamily="34" charset="0"/>
                <a:cs typeface="Arial" panose="020b0604020202020204" pitchFamily="34" charset="0"/>
              </a:rPr>
              <a:t>Hypertension </a:t>
            </a:r>
            <a:r>
              <a:rPr lang="en-US" sz="1500">
                <a:latin typeface="Arial" panose="020b0604020202020204" pitchFamily="34" charset="0"/>
                <a:cs typeface="Arial" panose="020b0604020202020204" pitchFamily="34" charset="0"/>
              </a:rPr>
              <a:t>53:500-507, 2009</a:t>
            </a:r>
          </a:p>
          <a:p>
            <a:pPr marL="342900" indent="-342900">
              <a:lnSpc>
                <a:spcPct val="80000"/>
              </a:lnSpc>
              <a:buFont typeface="+mj-lt"/>
              <a:buAutoNum type="arabicPeriod" startAt="11"/>
            </a:pPr>
            <a:r>
              <a:rPr lang="en-US" sz="1500">
                <a:latin typeface="Arial" panose="020b0604020202020204" pitchFamily="34" charset="0"/>
                <a:cs typeface="Arial" panose="020b0604020202020204" pitchFamily="34" charset="0"/>
              </a:rPr>
              <a:t>Dinesh K, Kunaparaju S, Cape K, Flythe JE, Feldman HI, Brunelli SM: A model of systolic blood pressure during the course of dialysis and clinical factors associated with various blood pressure behaviors. </a:t>
            </a:r>
            <a:r>
              <a:rPr lang="en-US" sz="1500" i="1">
                <a:latin typeface="Arial" panose="020b0604020202020204" pitchFamily="34" charset="0"/>
                <a:cs typeface="Arial" panose="020b0604020202020204" pitchFamily="34" charset="0"/>
              </a:rPr>
              <a:t>Am J Kidney Dis </a:t>
            </a:r>
            <a:r>
              <a:rPr lang="en-US" sz="1500">
                <a:latin typeface="Arial" panose="020b0604020202020204" pitchFamily="34" charset="0"/>
                <a:cs typeface="Arial" panose="020b0604020202020204" pitchFamily="34" charset="0"/>
              </a:rPr>
              <a:t>58(5):794-803, 2011</a:t>
            </a:r>
          </a:p>
          <a:p>
            <a:pPr marL="342900" lvl="0" indent="-342900">
              <a:buFont typeface="+mj-lt"/>
              <a:buAutoNum type="arabicPeriod" startAt="13"/>
            </a:pPr>
            <a:r>
              <a:rPr lang="en-US" sz="1500">
                <a:latin typeface="Arial" panose="020b0604020202020204" pitchFamily="34" charset="0"/>
                <a:cs typeface="Arial" panose="020b0604020202020204" pitchFamily="34" charset="0"/>
              </a:rPr>
              <a:t>Flythe JE, Kimmel SE, Brunelli SM: Rapid fluid removal during dialysis is associated with cardiovascular morbidity and mortality. </a:t>
            </a:r>
            <a:r>
              <a:rPr lang="en-US" sz="1500" i="1">
                <a:latin typeface="Arial" panose="020b0604020202020204" pitchFamily="34" charset="0"/>
                <a:cs typeface="Arial" panose="020b0604020202020204" pitchFamily="34" charset="0"/>
              </a:rPr>
              <a:t>Kidney Int</a:t>
            </a:r>
            <a:r>
              <a:rPr lang="en-US" sz="1500">
                <a:latin typeface="Arial" panose="020b0604020202020204" pitchFamily="34" charset="0"/>
                <a:cs typeface="Arial" panose="020b0604020202020204" pitchFamily="34" charset="0"/>
              </a:rPr>
              <a:t> 79(2): 250-257, 2011</a:t>
            </a:r>
          </a:p>
          <a:p>
            <a:pPr marL="342900" lvl="0" indent="-342900">
              <a:buFont typeface="+mj-lt"/>
              <a:buAutoNum type="arabicPeriod" startAt="13"/>
            </a:pPr>
            <a:r>
              <a:rPr lang="en-US" sz="1500">
                <a:latin typeface="Arial" panose="020b0604020202020204" pitchFamily="34" charset="0"/>
                <a:cs typeface="Arial" panose="020b0604020202020204" pitchFamily="34" charset="0"/>
              </a:rPr>
              <a:t>Heerspink HJ, Ninomiya T, Zoungas S, de Zeeuw D, Grobbee DE, Jardine MJ, et al: Effect of lowering blood pressure on cardiovascular events and mortality in patients on dialysis: a systematic review and meta-analysis of randomised controlled trials. </a:t>
            </a:r>
            <a:r>
              <a:rPr lang="en-US" sz="1500" i="1">
                <a:latin typeface="Arial" panose="020b0604020202020204" pitchFamily="34" charset="0"/>
                <a:cs typeface="Arial" panose="020b0604020202020204" pitchFamily="34" charset="0"/>
              </a:rPr>
              <a:t>Lancet </a:t>
            </a:r>
            <a:r>
              <a:rPr lang="en-US" sz="1500">
                <a:latin typeface="Arial" panose="020b0604020202020204" pitchFamily="34" charset="0"/>
                <a:cs typeface="Arial" panose="020b0604020202020204" pitchFamily="34" charset="0"/>
              </a:rPr>
              <a:t>373: 1009-1015, 2009 </a:t>
            </a:r>
            <a:endParaRPr lang="en-US" sz="1500" b="1">
              <a:latin typeface="Arial" panose="020b0604020202020204" pitchFamily="34" charset="0"/>
              <a:cs typeface="Arial" panose="020b0604020202020204" pitchFamily="34" charset="0"/>
            </a:endParaRPr>
          </a:p>
          <a:p>
            <a:pPr marL="342900" lvl="0" indent="-342900">
              <a:buFont typeface="+mj-lt"/>
              <a:buAutoNum type="arabicPeriod" startAt="13"/>
            </a:pPr>
            <a:r>
              <a:rPr lang="en-US" sz="1500">
                <a:latin typeface="Arial" panose="020b0604020202020204" pitchFamily="34" charset="0"/>
                <a:cs typeface="Arial" panose="020b0604020202020204" pitchFamily="34" charset="0"/>
              </a:rPr>
              <a:t>Agarwal R, Sinha AD: Cardiovascular protection with antihypertensive drugs in dialysis patients: systematic review and meta-analysis. </a:t>
            </a:r>
            <a:r>
              <a:rPr lang="en-US" sz="1500" i="1">
                <a:latin typeface="Arial" panose="020b0604020202020204" pitchFamily="34" charset="0"/>
                <a:cs typeface="Arial" panose="020b0604020202020204" pitchFamily="34" charset="0"/>
              </a:rPr>
              <a:t>Hypertension </a:t>
            </a:r>
            <a:r>
              <a:rPr lang="en-US" sz="1500">
                <a:latin typeface="Arial" panose="020b0604020202020204" pitchFamily="34" charset="0"/>
                <a:cs typeface="Arial" panose="020b0604020202020204" pitchFamily="34" charset="0"/>
              </a:rPr>
              <a:t>53(5):860-866, 2009</a:t>
            </a:r>
            <a:endParaRPr lang="en-US" sz="1500" b="1">
              <a:latin typeface="Arial" panose="020b0604020202020204" pitchFamily="34" charset="0"/>
              <a:cs typeface="Arial" panose="020b0604020202020204" pitchFamily="34" charset="0"/>
            </a:endParaRPr>
          </a:p>
          <a:p>
            <a:pPr marL="342900" lvl="0" indent="-342900">
              <a:buFont typeface="+mj-lt"/>
              <a:buAutoNum type="arabicPeriod" startAt="13"/>
            </a:pPr>
            <a:r>
              <a:rPr lang="en-US" sz="1500">
                <a:latin typeface="Arial" panose="020b0604020202020204" pitchFamily="34" charset="0"/>
                <a:cs typeface="Arial" panose="020b0604020202020204" pitchFamily="34" charset="0"/>
              </a:rPr>
              <a:t>Zannad F, Kessler M, Lehert P, Grünfeld JP, Thuilliez C, Leizorovicz A, Lechat P: Prevention of cardiovascular events in end-stage renal disease: results of a randomized trial of fosinopril and implications for future studies. </a:t>
            </a:r>
            <a:r>
              <a:rPr lang="en-US" sz="1500" i="1">
                <a:latin typeface="Arial" panose="020b0604020202020204" pitchFamily="34" charset="0"/>
                <a:cs typeface="Arial" panose="020b0604020202020204" pitchFamily="34" charset="0"/>
              </a:rPr>
              <a:t>Kidney Int</a:t>
            </a:r>
            <a:r>
              <a:rPr lang="en-US" sz="1500">
                <a:latin typeface="Arial" panose="020b0604020202020204" pitchFamily="34" charset="0"/>
                <a:cs typeface="Arial" panose="020b0604020202020204" pitchFamily="34" charset="0"/>
              </a:rPr>
              <a:t> 70(7):1318-1324, 2006</a:t>
            </a:r>
          </a:p>
          <a:p>
            <a:pPr marL="342900" lvl="0" indent="-342900">
              <a:buFont typeface="+mj-lt"/>
              <a:buAutoNum type="arabicPeriod" startAt="13"/>
            </a:pPr>
            <a:r>
              <a:rPr lang="en-US" sz="1500">
                <a:latin typeface="Arial" panose="020b0604020202020204" pitchFamily="34" charset="0"/>
                <a:cs typeface="Arial" panose="020b0604020202020204" pitchFamily="34" charset="0"/>
              </a:rPr>
              <a:t>Iseki K, Arima H, Kohagura K, Komiya I, Ueda S, Tokuyama K, Shiohira Y, Uehara H, Toma S; Olmesartan Clinical Trial in Okinawan Patients Under OKIDS (OCTOPUS) Group: Effects of angiotensin receptor blockade (ARB) on mortality and cardiovascular outcomes in patients with long-term haemodialysis: a randomized controlled trial. </a:t>
            </a:r>
            <a:r>
              <a:rPr lang="en-US" sz="1500" i="1">
                <a:latin typeface="Arial" panose="020b0604020202020204" pitchFamily="34" charset="0"/>
                <a:cs typeface="Arial" panose="020b0604020202020204" pitchFamily="34" charset="0"/>
              </a:rPr>
              <a:t>Nephrol Dial Transplant </a:t>
            </a:r>
            <a:r>
              <a:rPr lang="en-US" sz="1500">
                <a:latin typeface="Arial" panose="020b0604020202020204" pitchFamily="34" charset="0"/>
                <a:cs typeface="Arial" panose="020b0604020202020204" pitchFamily="34" charset="0"/>
              </a:rPr>
              <a:t>28(6):1579-1589, 2013</a:t>
            </a:r>
          </a:p>
          <a:p>
            <a:pPr marL="342900" lvl="0" indent="-342900">
              <a:buFont typeface="+mj-lt"/>
              <a:buAutoNum type="arabicPeriod" startAt="13"/>
            </a:pPr>
            <a:r>
              <a:rPr lang="en-US" sz="1500">
                <a:latin typeface="Arial" panose="020b0604020202020204" pitchFamily="34" charset="0"/>
                <a:cs typeface="Arial" panose="020b0604020202020204" pitchFamily="34" charset="0"/>
              </a:rPr>
              <a:t>Methods for guideline development. </a:t>
            </a:r>
            <a:r>
              <a:rPr lang="en-US" sz="1500" i="1">
                <a:latin typeface="Arial" panose="020b0604020202020204" pitchFamily="34" charset="0"/>
                <a:cs typeface="Arial" panose="020b0604020202020204" pitchFamily="34" charset="0"/>
              </a:rPr>
              <a:t>Kidney Int Suppl </a:t>
            </a:r>
            <a:r>
              <a:rPr lang="en-US" sz="1500">
                <a:latin typeface="Arial" panose="020b0604020202020204" pitchFamily="34" charset="0"/>
                <a:cs typeface="Arial" panose="020b0604020202020204" pitchFamily="34" charset="0"/>
              </a:rPr>
              <a:t>3(3): 287-296, 2013</a:t>
            </a:r>
          </a:p>
          <a:p>
            <a:pPr marL="342900" indent="-342900">
              <a:buFont typeface="+mj-lt"/>
              <a:buAutoNum type="arabicPeriod" startAt="13"/>
            </a:pPr>
            <a:endParaRPr lang="en-US" sz="150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4FAB9695-7981-46D5-8708-3F796E664DD3}"/>
              </a:ext>
            </a:extLst>
          </p:cNvPr>
          <p:cNvSpPr>
            <a:spLocks noGrp="1" noSelect="1" noMove="1" noResize="1" noTextEdit="1"/>
          </p:cNvSpPr>
          <p:nvPr>
            <p:ph type="subTitle" idx="10"/>
          </p:nvPr>
        </p:nvSpPr>
        <p:spPr/>
        <p:txBody>
          <a:bodyPr/>
          <a:lstStyle/>
          <a:p>
            <a:r>
              <a:rPr lang="en-US"/>
              <a:t>references</a:t>
            </a:r>
          </a:p>
        </p:txBody>
      </p:sp>
      <p:sp>
        <p:nvSpPr>
          <p:cNvPr id="4" name="TextBox 3">
            <a:extLst>
              <a:ext uri="{FF2B5EF4-FFF2-40B4-BE49-F238E27FC236}">
                <a16:creationId xmlns:a16="http://schemas.microsoft.com/office/drawing/2014/main" id="{330C69D2-3B9D-43ED-B1BB-C13B6897D967}"/>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550820942"/>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75923570-4234-44E7-9D51-09D74EB700D9}"/>
              </a:ext>
            </a:extLst>
          </p:cNvPr>
          <p:cNvSpPr>
            <a:spLocks noGrp="1" noSelect="1" noMove="1" noResize="1" noTextEdit="1"/>
          </p:cNvSpPr>
          <p:nvPr>
            <p:ph sz="half" idx="1"/>
          </p:nvPr>
        </p:nvSpPr>
        <p:spPr>
          <a:xfrm>
            <a:off x="619205" y="773705"/>
            <a:ext cx="10959652" cy="4991600"/>
          </a:xfrm>
        </p:spPr>
        <p:txBody>
          <a:bodyPr>
            <a:noAutofit/>
          </a:bodyPr>
          <a:lstStyle/>
          <a:p>
            <a:pPr marL="342900" indent="-342900">
              <a:lnSpc>
                <a:spcPct val="80000"/>
              </a:lnSpc>
              <a:buFont typeface="+mj-lt"/>
              <a:buAutoNum type="arabicPeriod" startAt="19"/>
            </a:pPr>
            <a:r>
              <a:rPr lang="en-US" sz="1500">
                <a:latin typeface="Arial" panose="020b0604020202020204" pitchFamily="34" charset="0"/>
                <a:cs typeface="Arial" panose="020b0604020202020204" pitchFamily="34" charset="0"/>
              </a:rPr>
              <a:t>Baigent C, Landray MJ, Reith C, Emberson J, Wheeler DC, Tomson C, et al; SHARP Investigators: The effects of lowering LDL cholesterol with simvastatin plus ezetimibe in patients with chronic kidney disease (Study of Heart and Renal Protection): a randomised placebo-controlled trial. </a:t>
            </a:r>
            <a:r>
              <a:rPr lang="en-US" sz="1500" i="1">
                <a:latin typeface="Arial" panose="020b0604020202020204" pitchFamily="34" charset="0"/>
                <a:cs typeface="Arial" panose="020b0604020202020204" pitchFamily="34" charset="0"/>
              </a:rPr>
              <a:t>Lancet</a:t>
            </a:r>
            <a:r>
              <a:rPr lang="en-US" sz="1500">
                <a:latin typeface="Arial" panose="020b0604020202020204" pitchFamily="34" charset="0"/>
                <a:cs typeface="Arial" panose="020b0604020202020204" pitchFamily="34" charset="0"/>
              </a:rPr>
              <a:t> 377: 2181-2192, 2011</a:t>
            </a:r>
          </a:p>
          <a:p>
            <a:pPr marL="342900" lvl="0" indent="-342900">
              <a:lnSpc>
                <a:spcPct val="80000"/>
              </a:lnSpc>
              <a:buFont typeface="+mj-lt"/>
              <a:buAutoNum type="arabicPeriod" startAt="19"/>
            </a:pPr>
            <a:r>
              <a:rPr lang="en-US" sz="1500">
                <a:latin typeface="Arial" panose="020b0604020202020204" pitchFamily="34" charset="0"/>
                <a:cs typeface="Arial" panose="020b0604020202020204" pitchFamily="34" charset="0"/>
              </a:rPr>
              <a:t>Wanner C, Krane V, März W, Olschewski M, Mann JF, Ruf G, Ritz E; German Diabetes and Dialysis Study Investigators: Atorvastatin in patients with type 2 diabetes mellitus undergoing hemodialysis. </a:t>
            </a:r>
            <a:r>
              <a:rPr lang="en-US" sz="1500" i="1">
                <a:latin typeface="Arial" panose="020b0604020202020204" pitchFamily="34" charset="0"/>
                <a:cs typeface="Arial" panose="020b0604020202020204" pitchFamily="34" charset="0"/>
              </a:rPr>
              <a:t>N Engl J Med</a:t>
            </a:r>
            <a:r>
              <a:rPr lang="en-US" sz="1500">
                <a:latin typeface="Arial" panose="020b0604020202020204" pitchFamily="34" charset="0"/>
                <a:cs typeface="Arial" panose="020b0604020202020204" pitchFamily="34" charset="0"/>
              </a:rPr>
              <a:t> 353(3):238-248, 2005</a:t>
            </a:r>
          </a:p>
          <a:p>
            <a:pPr marL="342900" lvl="0" indent="-342900">
              <a:lnSpc>
                <a:spcPct val="80000"/>
              </a:lnSpc>
              <a:buFont typeface="+mj-lt"/>
              <a:buAutoNum type="arabicPeriod" startAt="19"/>
            </a:pPr>
            <a:r>
              <a:rPr lang="en-US" sz="1500" err="1">
                <a:latin typeface="Arial" panose="020b0604020202020204" pitchFamily="34" charset="0"/>
                <a:cs typeface="Arial" panose="020b0604020202020204" pitchFamily="34" charset="0"/>
              </a:rPr>
              <a:t>Fellström BC, Jardine AG, Schmieder RE, Holdaas H, Bannister K, Beutler J, et al; AURORA Study Group: Rosuvastatin and cardiovascular events in patients undergoing hemodialysis. </a:t>
            </a:r>
            <a:r>
              <a:rPr lang="en-US" sz="1500" i="1">
                <a:latin typeface="Arial" panose="020b0604020202020204" pitchFamily="34" charset="0"/>
                <a:cs typeface="Arial" panose="020b0604020202020204" pitchFamily="34" charset="0"/>
              </a:rPr>
              <a:t>N Engl J Med</a:t>
            </a:r>
            <a:r>
              <a:rPr lang="en-US" sz="1500">
                <a:latin typeface="Arial" panose="020b0604020202020204" pitchFamily="34" charset="0"/>
                <a:cs typeface="Arial" panose="020b0604020202020204" pitchFamily="34" charset="0"/>
              </a:rPr>
              <a:t> 360(14):1395-1407, 2009</a:t>
            </a:r>
          </a:p>
          <a:p>
            <a:pPr marL="342900" indent="-342900">
              <a:lnSpc>
                <a:spcPct val="80000"/>
              </a:lnSpc>
              <a:buFont typeface="+mj-lt"/>
              <a:buAutoNum type="arabicPeriod" startAt="19"/>
            </a:pPr>
            <a:r>
              <a:rPr lang="en-US" sz="1500" err="1">
                <a:latin typeface="Arial" panose="020b0604020202020204" pitchFamily="34" charset="0"/>
                <a:cs typeface="Arial" panose="020b0604020202020204" pitchFamily="34" charset="0"/>
              </a:rPr>
              <a:t>Soohoo M, Moradi H, Obi Y, Rhee CM, Gosmanova EO, Molnar MZ et al: Statin Therapy Before Transition to End-Stage Renal Disease With Posttransition Outcomes. </a:t>
            </a:r>
            <a:r>
              <a:rPr lang="en-US" sz="1500" i="1">
                <a:latin typeface="Arial" panose="020b0604020202020204" pitchFamily="34" charset="0"/>
                <a:cs typeface="Arial" panose="020b0604020202020204" pitchFamily="34" charset="0"/>
              </a:rPr>
              <a:t>J Am Heart Assoc</a:t>
            </a:r>
            <a:r>
              <a:rPr lang="en-US" sz="1500">
                <a:latin typeface="Arial" panose="020b0604020202020204" pitchFamily="34" charset="0"/>
                <a:cs typeface="Arial" panose="020b0604020202020204" pitchFamily="34" charset="0"/>
              </a:rPr>
              <a:t> 8(6):e011869, 2019</a:t>
            </a:r>
          </a:p>
          <a:p>
            <a:pPr marL="342900" lvl="0" indent="-342900">
              <a:lnSpc>
                <a:spcPct val="80000"/>
              </a:lnSpc>
              <a:buFont typeface="+mj-lt"/>
              <a:buAutoNum type="arabicPeriod" startAt="23"/>
            </a:pPr>
            <a:r>
              <a:rPr lang="en-US" sz="1500">
                <a:latin typeface="Arial" panose="020b0604020202020204" pitchFamily="34" charset="0"/>
                <a:cs typeface="Arial" panose="020b0604020202020204" pitchFamily="34" charset="0"/>
              </a:rPr>
              <a:t>KDIGO 2012 Clinical Practice Guideline for the Evaluation and Management of Chronic Kidney Disease. </a:t>
            </a:r>
            <a:r>
              <a:rPr lang="en-US" sz="1500" i="1">
                <a:latin typeface="Arial" panose="020b0604020202020204" pitchFamily="34" charset="0"/>
                <a:cs typeface="Arial" panose="020b0604020202020204" pitchFamily="34" charset="0"/>
              </a:rPr>
              <a:t>Kidney Int Suppl </a:t>
            </a:r>
            <a:r>
              <a:rPr lang="en-US" sz="1500">
                <a:latin typeface="Arial" panose="020b0604020202020204" pitchFamily="34" charset="0"/>
                <a:cs typeface="Arial" panose="020b0604020202020204" pitchFamily="34" charset="0"/>
              </a:rPr>
              <a:t>3(1): 136-150, 2013 </a:t>
            </a:r>
            <a:r>
              <a:rPr lang="en-US" sz="1500" u="sng">
                <a:latin typeface="Arial" panose="020b0604020202020204" pitchFamily="34" charset="0"/>
                <a:cs typeface="Arial" panose="020b0604020202020204" pitchFamily="34" charset="0"/>
                <a:hlinkClick r:id="rId2"/>
              </a:rPr>
              <a:t>https://www.sciencedirect.com/journal/kidney-international-supplements/vol/3/issue/1</a:t>
            </a:r>
            <a:endParaRPr lang="en-US" sz="1500">
              <a:latin typeface="Arial" panose="020b0604020202020204" pitchFamily="34" charset="0"/>
              <a:cs typeface="Arial" panose="020b0604020202020204" pitchFamily="34" charset="0"/>
            </a:endParaRPr>
          </a:p>
          <a:p>
            <a:pPr marL="342900" lvl="0" indent="-342900">
              <a:lnSpc>
                <a:spcPct val="80000"/>
              </a:lnSpc>
              <a:buFont typeface="+mj-lt"/>
              <a:buAutoNum type="arabicPeriod" startAt="23"/>
            </a:pPr>
            <a:r>
              <a:rPr lang="en-US" sz="1500">
                <a:latin typeface="Arial" panose="020b0604020202020204" pitchFamily="34" charset="0"/>
                <a:cs typeface="Arial" panose="020b0604020202020204" pitchFamily="34" charset="0"/>
              </a:rPr>
              <a:t>Williams ME, Garg R: Glycemic management in ESRD and earlier stages of CKD. </a:t>
            </a:r>
            <a:r>
              <a:rPr lang="en-US" sz="1500" i="1">
                <a:latin typeface="Arial" panose="020b0604020202020204" pitchFamily="34" charset="0"/>
                <a:cs typeface="Arial" panose="020b0604020202020204" pitchFamily="34" charset="0"/>
              </a:rPr>
              <a:t>Am J Kidney Dis </a:t>
            </a:r>
            <a:r>
              <a:rPr lang="en-US" sz="1500">
                <a:latin typeface="Arial" panose="020b0604020202020204" pitchFamily="34" charset="0"/>
                <a:cs typeface="Arial" panose="020b0604020202020204" pitchFamily="34" charset="0"/>
              </a:rPr>
              <a:t>63(2 Suppl 2): S22-S38, 2014</a:t>
            </a:r>
          </a:p>
          <a:p>
            <a:pPr marL="342900" lvl="0" indent="-342900">
              <a:lnSpc>
                <a:spcPct val="80000"/>
              </a:lnSpc>
              <a:buFont typeface="+mj-lt"/>
              <a:buAutoNum type="arabicPeriod" startAt="23"/>
            </a:pPr>
            <a:r>
              <a:rPr lang="en-US" sz="1500">
                <a:latin typeface="Arial" panose="020b0604020202020204" pitchFamily="34" charset="0"/>
                <a:cs typeface="Arial" panose="020b0604020202020204" pitchFamily="34" charset="0"/>
              </a:rPr>
              <a:t>Drechsler C, Krane V, Ritz E, März W, Wanner C: Glycemic control and cardiovascular events in diabetic hemodialysis patients. </a:t>
            </a:r>
            <a:r>
              <a:rPr lang="en-US" sz="1500" i="1">
                <a:latin typeface="Arial" panose="020b0604020202020204" pitchFamily="34" charset="0"/>
                <a:cs typeface="Arial" panose="020b0604020202020204" pitchFamily="34" charset="0"/>
              </a:rPr>
              <a:t>Circulation </a:t>
            </a:r>
            <a:r>
              <a:rPr lang="en-US" sz="1500">
                <a:latin typeface="Arial" panose="020b0604020202020204" pitchFamily="34" charset="0"/>
                <a:cs typeface="Arial" panose="020b0604020202020204" pitchFamily="34" charset="0"/>
              </a:rPr>
              <a:t>120(24):2421-2428, 2009</a:t>
            </a:r>
          </a:p>
          <a:p>
            <a:pPr marL="342900" lvl="0" indent="-342900">
              <a:lnSpc>
                <a:spcPct val="80000"/>
              </a:lnSpc>
              <a:buFont typeface="+mj-lt"/>
              <a:buAutoNum type="arabicPeriod" startAt="23"/>
            </a:pPr>
            <a:r>
              <a:rPr lang="en-US" sz="1500">
                <a:latin typeface="Arial" panose="020b0604020202020204" pitchFamily="34" charset="0"/>
                <a:cs typeface="Arial" panose="020b0604020202020204" pitchFamily="34" charset="0"/>
              </a:rPr>
              <a:t>Ricks J, Molnar MZ, Kovesdy CP, Shah A, Nissenson AR, Williams M, Kalantar-Zadeh K: Glycemic control and cardiovascular mortality in hemodialysis patients with diabetes: a 6-year cohort study. </a:t>
            </a:r>
            <a:r>
              <a:rPr lang="en-US" sz="1500" i="1">
                <a:latin typeface="Arial" panose="020b0604020202020204" pitchFamily="34" charset="0"/>
                <a:cs typeface="Arial" panose="020b0604020202020204" pitchFamily="34" charset="0"/>
              </a:rPr>
              <a:t>Diabetes</a:t>
            </a:r>
            <a:r>
              <a:rPr lang="en-US" sz="1500">
                <a:latin typeface="Arial" panose="020b0604020202020204" pitchFamily="34" charset="0"/>
                <a:cs typeface="Arial" panose="020b0604020202020204" pitchFamily="34" charset="0"/>
              </a:rPr>
              <a:t> 61(3):708-715, 2012</a:t>
            </a:r>
          </a:p>
          <a:p>
            <a:pPr marL="342900" lvl="0" indent="-342900">
              <a:lnSpc>
                <a:spcPct val="80000"/>
              </a:lnSpc>
              <a:buFont typeface="+mj-lt"/>
              <a:buAutoNum type="arabicPeriod" startAt="23"/>
            </a:pPr>
            <a:r>
              <a:rPr lang="en-US" sz="1500">
                <a:latin typeface="Arial" panose="020b0604020202020204" pitchFamily="34" charset="0"/>
                <a:cs typeface="Arial" panose="020b0604020202020204" pitchFamily="34" charset="0"/>
              </a:rPr>
              <a:t>Rhee CM, Leung AM, Kovesdy CP, Lynch KE, Brent GA, Kalantar-Zadeh K: Updates on the management of diabetes in dialysis patients. </a:t>
            </a:r>
            <a:r>
              <a:rPr lang="en-US" sz="1500" i="1">
                <a:latin typeface="Arial" panose="020b0604020202020204" pitchFamily="34" charset="0"/>
                <a:cs typeface="Arial" panose="020b0604020202020204" pitchFamily="34" charset="0"/>
              </a:rPr>
              <a:t>Semin Dial </a:t>
            </a:r>
            <a:r>
              <a:rPr lang="en-US" sz="1500">
                <a:latin typeface="Arial" panose="020b0604020202020204" pitchFamily="34" charset="0"/>
                <a:cs typeface="Arial" panose="020b0604020202020204" pitchFamily="34" charset="0"/>
              </a:rPr>
              <a:t>27(2):135-145, 2014</a:t>
            </a:r>
          </a:p>
          <a:p>
            <a:pPr marL="342900" indent="-342900">
              <a:lnSpc>
                <a:spcPct val="80000"/>
              </a:lnSpc>
              <a:buFont typeface="+mj-lt"/>
              <a:buAutoNum type="arabicPeriod" startAt="23"/>
            </a:pPr>
            <a:r>
              <a:rPr lang="en-US" sz="1500">
                <a:latin typeface="Arial" panose="020b0604020202020204" pitchFamily="34" charset="0"/>
                <a:cs typeface="Arial" panose="020b0604020202020204" pitchFamily="34" charset="0"/>
              </a:rPr>
              <a:t>Chapter 3: Management of Progression and Complications of CKD. </a:t>
            </a:r>
            <a:r>
              <a:rPr lang="en-US" sz="1500" i="1">
                <a:latin typeface="Arial" panose="020b0604020202020204" pitchFamily="34" charset="0"/>
                <a:cs typeface="Arial" panose="020b0604020202020204" pitchFamily="34" charset="0"/>
              </a:rPr>
              <a:t>Kidney Int Suppl </a:t>
            </a:r>
            <a:r>
              <a:rPr lang="en-US" sz="1500">
                <a:latin typeface="Arial" panose="020b0604020202020204" pitchFamily="34" charset="0"/>
                <a:cs typeface="Arial" panose="020b0604020202020204" pitchFamily="34" charset="0"/>
              </a:rPr>
              <a:t>3(1): 73-90, 2013</a:t>
            </a:r>
          </a:p>
          <a:p>
            <a:pPr marL="342900" lvl="0" indent="-342900">
              <a:lnSpc>
                <a:spcPct val="80000"/>
              </a:lnSpc>
              <a:buFont typeface="+mj-lt"/>
              <a:buAutoNum type="arabicPeriod" startAt="23"/>
            </a:pPr>
            <a:endParaRPr lang="en-US" sz="1500">
              <a:latin typeface="Arial" panose="020b0604020202020204" pitchFamily="34" charset="0"/>
              <a:cs typeface="Arial" panose="020b0604020202020204" pitchFamily="34" charset="0"/>
            </a:endParaRPr>
          </a:p>
          <a:p>
            <a:pPr marL="342900" indent="-342900">
              <a:lnSpc>
                <a:spcPct val="80000"/>
              </a:lnSpc>
              <a:buFont typeface="+mj-lt"/>
              <a:buAutoNum type="arabicPeriod" startAt="23"/>
            </a:pPr>
            <a:endParaRPr lang="en-US" sz="1500">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4FAB9695-7981-46D5-8708-3F796E664DD3}"/>
              </a:ext>
            </a:extLst>
          </p:cNvPr>
          <p:cNvSpPr>
            <a:spLocks noGrp="1" noSelect="1" noMove="1" noResize="1" noTextEdit="1"/>
          </p:cNvSpPr>
          <p:nvPr>
            <p:ph type="subTitle" idx="10"/>
          </p:nvPr>
        </p:nvSpPr>
        <p:spPr/>
        <p:txBody>
          <a:bodyPr/>
          <a:lstStyle/>
          <a:p>
            <a:r>
              <a:rPr lang="en-US"/>
              <a:t>references</a:t>
            </a:r>
          </a:p>
        </p:txBody>
      </p:sp>
      <p:sp>
        <p:nvSpPr>
          <p:cNvPr id="4" name="TextBox 3">
            <a:extLst>
              <a:ext uri="{FF2B5EF4-FFF2-40B4-BE49-F238E27FC236}">
                <a16:creationId xmlns:a16="http://schemas.microsoft.com/office/drawing/2014/main" id="{74EF4EFC-061A-40DB-AAF5-28623D242DBC}"/>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468121031"/>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2347A4-47FB-4129-8C8D-6956ACCA8558}"/>
              </a:ext>
            </a:extLst>
          </p:cNvPr>
          <p:cNvSpPr>
            <a:spLocks noGrp="1" noSelect="1" noMove="1" noResize="1" noTextEdit="1"/>
          </p:cNvSpPr>
          <p:nvPr>
            <p:ph type="title"/>
          </p:nvPr>
        </p:nvSpPr>
        <p:spPr>
          <a:xfrm>
            <a:off x="618611" y="703607"/>
            <a:ext cx="10515600" cy="1082404"/>
          </a:xfrm>
        </p:spPr>
        <p:txBody>
          <a:bodyPr/>
          <a:lstStyle/>
          <a:p>
            <a:r>
              <a:rPr lang="en-US"/>
              <a:t>Case Presentation</a:t>
            </a:r>
          </a:p>
        </p:txBody>
      </p:sp>
      <p:sp>
        <p:nvSpPr>
          <p:cNvPr id="3" name="Content Placeholder 2">
            <a:extLst>
              <a:ext uri="{FF2B5EF4-FFF2-40B4-BE49-F238E27FC236}">
                <a16:creationId xmlns:a16="http://schemas.microsoft.com/office/drawing/2014/main" id="{F71DA83D-452D-4423-A5B8-F3593169C3BE}"/>
              </a:ext>
            </a:extLst>
          </p:cNvPr>
          <p:cNvSpPr>
            <a:spLocks noGrp="1" noSelect="1" noMove="1" noResize="1" noTextEdit="1"/>
          </p:cNvSpPr>
          <p:nvPr>
            <p:ph idx="1"/>
          </p:nvPr>
        </p:nvSpPr>
        <p:spPr>
          <a:xfrm>
            <a:off x="614917" y="1618874"/>
            <a:ext cx="10958471" cy="4418556"/>
          </a:xfrm>
        </p:spPr>
        <p:txBody>
          <a:bodyPr>
            <a:noAutofit/>
          </a:bodyPr>
          <a:lstStyle/>
          <a:p>
            <a:pPr marL="0" indent="0">
              <a:spcBef>
                <a:spcPts val="600"/>
              </a:spcBef>
              <a:buNone/>
            </a:pPr>
            <a:r>
              <a:rPr lang="en-US" sz="2400">
                <a:latin typeface="Arial" panose="020b0604020202020204" pitchFamily="34" charset="0"/>
                <a:cs typeface="Arial" panose="020b0604020202020204" pitchFamily="34" charset="0"/>
              </a:rPr>
              <a:t>You recently accepted a patient as a transfer to your outpatient hemodialysis (HD) unit for continuation of maintenance HD after he moved from another state. He is 65 years old and has been on HD for about 1 year. He makes very little urine, and he typically gains about 2 kg between treatments. He has no acute complaints, but he does get dyspnea on exertion, especially over the weekend.</a:t>
            </a:r>
          </a:p>
          <a:p>
            <a:pPr marL="0" indent="0">
              <a:spcBef>
                <a:spcPts val="600"/>
              </a:spcBef>
              <a:buNone/>
            </a:pPr>
            <a:r>
              <a:rPr lang="en-US" sz="2400">
                <a:latin typeface="Arial" panose="020b0604020202020204" pitchFamily="34" charset="0"/>
                <a:cs typeface="Arial" panose="020b0604020202020204" pitchFamily="34" charset="0"/>
              </a:rPr>
              <a:t>Past Medical History: </a:t>
            </a:r>
          </a:p>
          <a:p>
            <a:pPr>
              <a:spcBef>
                <a:spcPts val="600"/>
              </a:spcBef>
            </a:pPr>
            <a:r>
              <a:rPr lang="en-US" sz="2400">
                <a:latin typeface="Arial" panose="020b0604020202020204" pitchFamily="34" charset="0"/>
                <a:cs typeface="Arial" panose="020b0604020202020204" pitchFamily="34" charset="0"/>
              </a:rPr>
              <a:t>Diabetes Mellitus type 2 - diagnosed at age 45 </a:t>
            </a:r>
          </a:p>
          <a:p>
            <a:pPr>
              <a:spcBef>
                <a:spcPts val="600"/>
              </a:spcBef>
            </a:pPr>
            <a:r>
              <a:rPr lang="en-US" sz="2400">
                <a:latin typeface="Arial" panose="020b0604020202020204" pitchFamily="34" charset="0"/>
                <a:cs typeface="Arial" panose="020b0604020202020204" pitchFamily="34" charset="0"/>
              </a:rPr>
              <a:t>Hypertension - diagnosed at age 45</a:t>
            </a:r>
          </a:p>
          <a:p>
            <a:pPr>
              <a:spcBef>
                <a:spcPts val="600"/>
              </a:spcBef>
            </a:pPr>
            <a:r>
              <a:rPr lang="en-US" sz="2400">
                <a:latin typeface="Arial" panose="020b0604020202020204" pitchFamily="34" charset="0"/>
                <a:cs typeface="Arial" panose="020b0604020202020204" pitchFamily="34" charset="0"/>
              </a:rPr>
              <a:t>Coronary Artery Disease - s/p stenting 1 year ago</a:t>
            </a:r>
          </a:p>
          <a:p>
            <a:pPr>
              <a:spcBef>
                <a:spcPts val="600"/>
              </a:spcBef>
            </a:pPr>
            <a:r>
              <a:rPr lang="en-US" sz="2400">
                <a:latin typeface="Arial" panose="020b0604020202020204" pitchFamily="34" charset="0"/>
                <a:cs typeface="Arial" panose="020b0604020202020204" pitchFamily="34" charset="0"/>
              </a:rPr>
              <a:t>ESRD - on HD for 1 year following progressive course of CKD thought to be secondary to diabetic nephropathy</a:t>
            </a:r>
          </a:p>
          <a:p>
            <a:pPr marL="0" indent="0">
              <a:spcBef>
                <a:spcPts val="600"/>
              </a:spcBef>
              <a:buNone/>
            </a:pPr>
            <a:endParaRPr lang="en-US" sz="24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41F76E8-0BFB-4B60-94FC-CEBF0E053BE2}"/>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795757900"/>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2347A4-47FB-4129-8C8D-6956ACCA8558}"/>
              </a:ext>
            </a:extLst>
          </p:cNvPr>
          <p:cNvSpPr>
            <a:spLocks noGrp="1" noSelect="1" noMove="1" noResize="1" noTextEdit="1"/>
          </p:cNvSpPr>
          <p:nvPr>
            <p:ph type="title"/>
          </p:nvPr>
        </p:nvSpPr>
        <p:spPr>
          <a:xfrm>
            <a:off x="612207" y="702822"/>
            <a:ext cx="10515600" cy="1082404"/>
          </a:xfrm>
        </p:spPr>
        <p:txBody>
          <a:bodyPr/>
          <a:lstStyle/>
          <a:p>
            <a:r>
              <a:rPr lang="en-US"/>
              <a:t>Case Presentation </a:t>
            </a:r>
            <a:r>
              <a:rPr lang="en-US" b="0"/>
              <a:t>(cont.)</a:t>
            </a:r>
          </a:p>
        </p:txBody>
      </p:sp>
      <p:sp>
        <p:nvSpPr>
          <p:cNvPr id="3" name="Content Placeholder 2">
            <a:extLst>
              <a:ext uri="{FF2B5EF4-FFF2-40B4-BE49-F238E27FC236}">
                <a16:creationId xmlns:a16="http://schemas.microsoft.com/office/drawing/2014/main" id="{F71DA83D-452D-4423-A5B8-F3593169C3BE}"/>
              </a:ext>
            </a:extLst>
          </p:cNvPr>
          <p:cNvSpPr>
            <a:spLocks noGrp="1" noSelect="1" noMove="1" noResize="1" noTextEdit="1"/>
          </p:cNvSpPr>
          <p:nvPr>
            <p:ph idx="1"/>
          </p:nvPr>
        </p:nvSpPr>
        <p:spPr>
          <a:xfrm>
            <a:off x="619198" y="1614748"/>
            <a:ext cx="10960595" cy="4995472"/>
          </a:xfrm>
        </p:spPr>
        <p:txBody>
          <a:bodyPr>
            <a:noAutofit/>
          </a:bodyPr>
          <a:lstStyle/>
          <a:p>
            <a:pPr>
              <a:spcBef>
                <a:spcPct val="0"/>
              </a:spcBef>
            </a:pPr>
            <a:r>
              <a:rPr lang="en-US" sz="1800">
                <a:latin typeface="Arial" panose="020b0604020202020204" pitchFamily="34" charset="0"/>
                <a:cs typeface="Arial" panose="020b0604020202020204" pitchFamily="34" charset="0"/>
              </a:rPr>
              <a:t>His family history includes relatives with diabetes and high BP. His mother was on HD prior to her death. </a:t>
            </a:r>
          </a:p>
          <a:p>
            <a:pPr>
              <a:spcBef>
                <a:spcPct val="0"/>
              </a:spcBef>
            </a:pPr>
            <a:r>
              <a:rPr lang="en-US" sz="1800">
                <a:latin typeface="Arial" panose="020b0604020202020204" pitchFamily="34" charset="0"/>
                <a:cs typeface="Arial" panose="020b0604020202020204" pitchFamily="34" charset="0"/>
              </a:rPr>
              <a:t>Physical Examination: His dry weight is 90 kg. His average pre-HD BP is 162/90 mmHg. His average post-HD BP is 141/80 mmHg. His BP nadir is never less than 100/70 mmHg. He reports that his systolic BP is typically in the 140s-150s (mmHg) at home. He has distended neck veins. His lungs are clear. He has an S4, but no S3 or rub. He has a tunneled dialysis catheter in his right internal jugular vein (LUE AVG clotted 6 months ago and is in workup for new access). He has 1+ bilateral lower extremity edema.</a:t>
            </a:r>
          </a:p>
          <a:p>
            <a:pPr>
              <a:spcBef>
                <a:spcPct val="0"/>
              </a:spcBef>
            </a:pPr>
            <a:r>
              <a:rPr lang="en-US" sz="1800">
                <a:latin typeface="Arial" panose="020b0604020202020204" pitchFamily="34" charset="0"/>
                <a:cs typeface="Arial" panose="020b0604020202020204" pitchFamily="34" charset="0"/>
              </a:rPr>
              <a:t>He dialyzes for 4 hours. His medications which have been stable since before starting dialysis are ASA 81 mg daily, Losartan 50 mg every night, Carvedilol 25 mg twice daily, Simvastatin 20 mg every night, Glargine Insulin 40 units each day and regular insulin before meals. </a:t>
            </a:r>
          </a:p>
          <a:p>
            <a:pPr>
              <a:spcBef>
                <a:spcPct val="0"/>
              </a:spcBef>
            </a:pPr>
            <a:r>
              <a:rPr lang="en-US" sz="1800">
                <a:latin typeface="Arial" panose="020b0604020202020204" pitchFamily="34" charset="0"/>
                <a:cs typeface="Arial" panose="020b0604020202020204" pitchFamily="34" charset="0"/>
              </a:rPr>
              <a:t>His serum Na is 137 mmol/L, K is 4.9 mmol/L, bicarbonate 29 mmol/L, Calcium 8.8 mg/dL. Total cholesterol is 185 mg/dL, LDL cholesterol is 105 mg/dL. His Hemoglobin A1c is 6.6%. His home readings range from 60-200 mg/dL, and he often develops symptomatic hypoglycemia.</a:t>
            </a:r>
          </a:p>
          <a:p>
            <a:pPr>
              <a:spcBef>
                <a:spcPct val="0"/>
              </a:spcBef>
            </a:pPr>
            <a:r>
              <a:rPr lang="en-US" sz="1800" b="1">
                <a:latin typeface="Arial" panose="020b0604020202020204" pitchFamily="34" charset="0"/>
                <a:cs typeface="Arial" panose="020b0604020202020204" pitchFamily="34" charset="0"/>
              </a:rPr>
              <a:t>Important questions to consider:</a:t>
            </a:r>
          </a:p>
          <a:p>
            <a:pPr lvl="1">
              <a:spcBef>
                <a:spcPct val="0"/>
              </a:spcBef>
              <a:buFont typeface="Courier New" panose="02070309020205020404" pitchFamily="49" charset="0"/>
              <a:buChar char="o"/>
            </a:pPr>
            <a:r>
              <a:rPr lang="en-US" sz="1800" b="1">
                <a:latin typeface="Arial" panose="020b0604020202020204" pitchFamily="34" charset="0"/>
                <a:cs typeface="Arial" panose="020b0604020202020204" pitchFamily="34" charset="0"/>
              </a:rPr>
              <a:t>What steps should be taken to address his hypertension that might improve cardiovascular outcomes?</a:t>
            </a:r>
          </a:p>
          <a:p>
            <a:pPr lvl="1">
              <a:spcBef>
                <a:spcPct val="0"/>
              </a:spcBef>
              <a:buFont typeface="Courier New" panose="02070309020205020404" pitchFamily="49" charset="0"/>
              <a:buChar char="o"/>
            </a:pPr>
            <a:r>
              <a:rPr lang="en-US" sz="1800" b="1">
                <a:latin typeface="Arial" panose="020b0604020202020204" pitchFamily="34" charset="0"/>
                <a:cs typeface="Arial" panose="020b0604020202020204" pitchFamily="34" charset="0"/>
              </a:rPr>
              <a:t>How should other traditional cardiovascular disease risk factors (hyperlipidemia, diabetes) be managed?</a:t>
            </a:r>
          </a:p>
          <a:p>
            <a:pPr lvl="1">
              <a:spcBef>
                <a:spcPct val="0"/>
              </a:spcBef>
            </a:pPr>
            <a:endParaRPr lang="en-US" sz="18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41F76E8-0BFB-4B60-94FC-CEBF0E053BE2}"/>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379840208"/>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2347A4-47FB-4129-8C8D-6956ACCA8558}"/>
              </a:ext>
            </a:extLst>
          </p:cNvPr>
          <p:cNvSpPr>
            <a:spLocks noGrp="1" noSelect="1" noMove="1" noResize="1" noTextEdit="1"/>
          </p:cNvSpPr>
          <p:nvPr>
            <p:ph type="title"/>
          </p:nvPr>
        </p:nvSpPr>
        <p:spPr>
          <a:xfrm>
            <a:off x="613982" y="699671"/>
            <a:ext cx="10964873" cy="1078992"/>
          </a:xfrm>
        </p:spPr>
        <p:txBody>
          <a:bodyPr>
            <a:noAutofit/>
          </a:bodyPr>
          <a:lstStyle/>
          <a:p>
            <a:r>
              <a:rPr lang="en-US" sz="3000">
                <a:solidFill>
                  <a:schemeClr val="accent3"/>
                </a:solidFill>
                <a:cs typeface="Arial" panose="020b0604020202020204" pitchFamily="34" charset="0"/>
              </a:rPr>
              <a:t>Life Expectancy of Dialysis Patients Is Significantly Shorter Than Age-Matched Individual from General Population</a:t>
            </a:r>
          </a:p>
        </p:txBody>
      </p:sp>
      <p:sp>
        <p:nvSpPr>
          <p:cNvPr id="5" name="TextBox 4">
            <a:extLst>
              <a:ext uri="{FF2B5EF4-FFF2-40B4-BE49-F238E27FC236}">
                <a16:creationId xmlns:a16="http://schemas.microsoft.com/office/drawing/2014/main" id="{241F76E8-0BFB-4B60-94FC-CEBF0E053BE2}"/>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pic>
        <p:nvPicPr>
          <p:cNvPr id="7" name="Picture 6"/>
          <p:cNvPicPr>
            <a:picLocks noSelect="1" noChangeAspect="1" noMove="1" noResize="1"/>
          </p:cNvPicPr>
          <p:nvPr/>
        </p:nvPicPr>
        <p:blipFill>
          <a:blip r:embed="rId2">
            <a:extLst>
              <a:ext uri="{28A0092B-C50C-407E-A947-70E740481C1C}">
                <a14:useLocalDpi xmlns:a14="http://schemas.microsoft.com/office/drawing/2010/main" val="0"/>
              </a:ext>
            </a:extLst>
          </a:blip>
          <a:srcRect l="14378" t="20946" b="3553"/>
          <a:stretch>
            <a:fillRect/>
          </a:stretch>
        </p:blipFill>
        <p:spPr>
          <a:xfrm>
            <a:off x="3498105" y="1594883"/>
            <a:ext cx="5195791" cy="4545249"/>
          </a:xfrm>
          <a:prstGeom prst="rect">
            <a:avLst/>
          </a:prstGeom>
        </p:spPr>
      </p:pic>
      <p:sp>
        <p:nvSpPr>
          <p:cNvPr id="3" name="Rectangle 2"/>
          <p:cNvSpPr>
            <a:spLocks noSelect="1" noMove="1" noResize="1" noTextEdit="1"/>
          </p:cNvSpPr>
          <p:nvPr/>
        </p:nvSpPr>
        <p:spPr>
          <a:xfrm>
            <a:off x="8075031" y="5583139"/>
            <a:ext cx="4122690" cy="553998"/>
          </a:xfrm>
          <a:prstGeom prst="rect">
            <a:avLst/>
          </a:prstGeom>
        </p:spPr>
        <p:txBody>
          <a:bodyPr wrap="square">
            <a:spAutoFit/>
          </a:bodyPr>
          <a:lstStyle/>
          <a:p>
            <a:pPr algn="r"/>
            <a:r>
              <a:rPr lang="en-US" sz="1500" i="1">
                <a:latin typeface="Arial" panose="020b0604020202020204" pitchFamily="34" charset="0"/>
                <a:cs typeface="Arial" panose="020b0604020202020204" pitchFamily="34" charset="0"/>
              </a:rPr>
              <a:t>Adapted from data obtained from </a:t>
            </a:r>
          </a:p>
          <a:p>
            <a:pPr algn="r"/>
            <a:r>
              <a:rPr lang="en-US" sz="1500" i="1">
                <a:latin typeface="Arial" panose="020b0604020202020204" pitchFamily="34" charset="0"/>
                <a:cs typeface="Arial" panose="020b0604020202020204" pitchFamily="34" charset="0"/>
              </a:rPr>
              <a:t>United States Renal Data System, 2017</a:t>
            </a:r>
          </a:p>
        </p:txBody>
      </p:sp>
    </p:spTree>
    <p:extLst>
      <p:ext uri="{BB962C8B-B14F-4D97-AF65-F5344CB8AC3E}">
        <p14:creationId val="181279309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2347A4-47FB-4129-8C8D-6956ACCA8558}"/>
              </a:ext>
            </a:extLst>
          </p:cNvPr>
          <p:cNvSpPr>
            <a:spLocks noGrp="1" noSelect="1" noMove="1" noResize="1" noTextEdit="1"/>
          </p:cNvSpPr>
          <p:nvPr>
            <p:ph type="title"/>
          </p:nvPr>
        </p:nvSpPr>
        <p:spPr>
          <a:xfrm>
            <a:off x="617262" y="523077"/>
            <a:ext cx="10536291" cy="1078992"/>
          </a:xfrm>
        </p:spPr>
        <p:txBody>
          <a:bodyPr>
            <a:noAutofit/>
          </a:bodyPr>
          <a:lstStyle/>
          <a:p>
            <a:r>
              <a:rPr lang="en-US" sz="3000">
                <a:solidFill>
                  <a:schemeClr val="accent3"/>
                </a:solidFill>
                <a:cs typeface="Arial" panose="020b0604020202020204" pitchFamily="34" charset="0"/>
              </a:rPr>
              <a:t>While CVD Is Leading Cause of Death in Dialysis Patients, Arrhythmias and Cardiac Arrest Are More Common than Other Causes of Cardiac Death</a:t>
            </a:r>
          </a:p>
        </p:txBody>
      </p:sp>
      <p:sp>
        <p:nvSpPr>
          <p:cNvPr id="5" name="TextBox 4">
            <a:extLst>
              <a:ext uri="{FF2B5EF4-FFF2-40B4-BE49-F238E27FC236}">
                <a16:creationId xmlns:a16="http://schemas.microsoft.com/office/drawing/2014/main" id="{241F76E8-0BFB-4B60-94FC-CEBF0E053BE2}"/>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pic>
        <p:nvPicPr>
          <p:cNvPr id="9" name="Picture 8"/>
          <p:cNvPicPr>
            <a:picLocks noSelect="1" noChangeAspect="1" noMove="1" noResize="1"/>
          </p:cNvPicPr>
          <p:nvPr/>
        </p:nvPicPr>
        <p:blipFill>
          <a:blip r:embed="rId2">
            <a:extLst>
              <a:ext uri="{28A0092B-C50C-407E-A947-70E740481C1C}">
                <a14:useLocalDpi xmlns:a14="http://schemas.microsoft.com/office/drawing/2010/main" val="0"/>
              </a:ext>
            </a:extLst>
          </a:blip>
          <a:srcRect t="9177"/>
          <a:stretch>
            <a:fillRect/>
          </a:stretch>
        </p:blipFill>
        <p:spPr>
          <a:xfrm>
            <a:off x="2281880" y="1737356"/>
            <a:ext cx="7643332" cy="4045371"/>
          </a:xfrm>
          <a:prstGeom prst="rect">
            <a:avLst/>
          </a:prstGeom>
        </p:spPr>
      </p:pic>
      <p:sp>
        <p:nvSpPr>
          <p:cNvPr id="3" name="TextBox 2"/>
          <p:cNvSpPr txBox="1">
            <a:spLocks noSelect="1" noMove="1" noResize="1" noTextEdit="1"/>
          </p:cNvSpPr>
          <p:nvPr/>
        </p:nvSpPr>
        <p:spPr>
          <a:xfrm rot="16200000">
            <a:off x="449036" y="3593862"/>
            <a:ext cx="3296352" cy="369332"/>
          </a:xfrm>
          <a:prstGeom prst="rect">
            <a:avLst/>
          </a:prstGeom>
          <a:noFill/>
        </p:spPr>
        <p:txBody>
          <a:bodyPr wrap="square" rtlCol="0">
            <a:spAutoFit/>
          </a:bodyPr>
          <a:lstStyle/>
          <a:p>
            <a:pPr algn="ctr"/>
            <a:r>
              <a:rPr lang="en-US" b="1">
                <a:solidFill>
                  <a:schemeClr val="tx1">
                    <a:lumMod val="65000"/>
                    <a:lumOff val="35000"/>
                  </a:schemeClr>
                </a:solidFill>
                <a:cs typeface="Arial" panose="020b0604020202020204" pitchFamily="34" charset="0"/>
              </a:rPr>
              <a:t>Percentage of Deaths </a:t>
            </a:r>
          </a:p>
        </p:txBody>
      </p:sp>
      <p:sp>
        <p:nvSpPr>
          <p:cNvPr id="7" name="TextBox 6"/>
          <p:cNvSpPr txBox="1">
            <a:spLocks noSelect="1" noMove="1" noResize="1" noTextEdit="1"/>
          </p:cNvSpPr>
          <p:nvPr/>
        </p:nvSpPr>
        <p:spPr>
          <a:xfrm>
            <a:off x="2896027" y="5751949"/>
            <a:ext cx="7738280" cy="369332"/>
          </a:xfrm>
          <a:prstGeom prst="rect">
            <a:avLst/>
          </a:prstGeom>
          <a:noFill/>
        </p:spPr>
        <p:txBody>
          <a:bodyPr wrap="square" rtlCol="0">
            <a:spAutoFit/>
          </a:bodyPr>
          <a:lstStyle/>
          <a:p>
            <a:pPr algn="ctr"/>
            <a:r>
              <a:rPr lang="en-US" b="1">
                <a:solidFill>
                  <a:schemeClr val="tx1">
                    <a:lumMod val="65000"/>
                    <a:lumOff val="35000"/>
                  </a:schemeClr>
                </a:solidFill>
                <a:latin typeface="Arial" panose="020b0604020202020204" pitchFamily="34" charset="0"/>
                <a:cs typeface="Arial" panose="020b0604020202020204" pitchFamily="34" charset="0"/>
              </a:rPr>
              <a:t>Causes of Death</a:t>
            </a:r>
          </a:p>
        </p:txBody>
      </p:sp>
      <p:sp>
        <p:nvSpPr>
          <p:cNvPr id="8" name="TextBox 7"/>
          <p:cNvSpPr txBox="1">
            <a:spLocks noSelect="1" noMove="1" noResize="1" noTextEdit="1"/>
          </p:cNvSpPr>
          <p:nvPr/>
        </p:nvSpPr>
        <p:spPr>
          <a:xfrm>
            <a:off x="5401529" y="3005046"/>
            <a:ext cx="3363475" cy="400110"/>
          </a:xfrm>
          <a:prstGeom prst="rect">
            <a:avLst/>
          </a:prstGeom>
          <a:noFill/>
        </p:spPr>
        <p:txBody>
          <a:bodyPr wrap="square" rtlCol="0">
            <a:spAutoFit/>
          </a:bodyPr>
          <a:lstStyle/>
          <a:p>
            <a:pPr algn="ctr"/>
            <a:r>
              <a:rPr lang="en-US" sz="2000" b="1">
                <a:solidFill>
                  <a:schemeClr val="tx1">
                    <a:lumMod val="65000"/>
                    <a:lumOff val="35000"/>
                  </a:schemeClr>
                </a:solidFill>
                <a:cs typeface="Arial" panose="020b0604020202020204" pitchFamily="34" charset="0"/>
              </a:rPr>
              <a:t>Cardiovascular Deaths</a:t>
            </a:r>
          </a:p>
        </p:txBody>
      </p:sp>
      <p:sp>
        <p:nvSpPr>
          <p:cNvPr id="6" name="Left Brace 5"/>
          <p:cNvSpPr>
            <a:spLocks noSelect="1" noChangeAspect="1" noMove="1" noResize="1" noTextEdit="1"/>
          </p:cNvSpPr>
          <p:nvPr/>
        </p:nvSpPr>
        <p:spPr>
          <a:xfrm rot="5400000">
            <a:off x="6965135" y="43106"/>
            <a:ext cx="76415" cy="4939169"/>
          </a:xfrm>
          <a:prstGeom prst="leftBrace">
            <a:avLst/>
          </a:prstGeom>
          <a:ln>
            <a:solidFill>
              <a:schemeClr val="accent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798258BC-E8A8-4B9F-AB3B-60E1297B4630}"/>
              </a:ext>
            </a:extLst>
          </p:cNvPr>
          <p:cNvSpPr>
            <a:spLocks noSelect="1" noMove="1" noResize="1" noTextEdit="1"/>
          </p:cNvSpPr>
          <p:nvPr/>
        </p:nvSpPr>
        <p:spPr>
          <a:xfrm>
            <a:off x="8075031" y="5583139"/>
            <a:ext cx="4122690" cy="553998"/>
          </a:xfrm>
          <a:prstGeom prst="rect">
            <a:avLst/>
          </a:prstGeom>
        </p:spPr>
        <p:txBody>
          <a:bodyPr wrap="square">
            <a:spAutoFit/>
          </a:bodyPr>
          <a:lstStyle/>
          <a:p>
            <a:pPr algn="r"/>
            <a:r>
              <a:rPr lang="en-US" sz="1500" i="1">
                <a:latin typeface="Arial" panose="020b0604020202020204" pitchFamily="34" charset="0"/>
                <a:cs typeface="Arial" panose="020b0604020202020204" pitchFamily="34" charset="0"/>
              </a:rPr>
              <a:t>Adapted from data obtained from </a:t>
            </a:r>
          </a:p>
          <a:p>
            <a:pPr algn="r"/>
            <a:r>
              <a:rPr lang="en-US" sz="1500" i="1">
                <a:latin typeface="Arial" panose="020b0604020202020204" pitchFamily="34" charset="0"/>
                <a:cs typeface="Arial" panose="020b0604020202020204" pitchFamily="34" charset="0"/>
              </a:rPr>
              <a:t>United States Renal Data System, 2018</a:t>
            </a:r>
          </a:p>
        </p:txBody>
      </p:sp>
    </p:spTree>
    <p:extLst>
      <p:ext uri="{BB962C8B-B14F-4D97-AF65-F5344CB8AC3E}">
        <p14:creationId val="3626903348"/>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2347A4-47FB-4129-8C8D-6956ACCA8558}"/>
              </a:ext>
            </a:extLst>
          </p:cNvPr>
          <p:cNvSpPr>
            <a:spLocks noGrp="1" noSelect="1" noMove="1" noResize="1" noTextEdit="1"/>
          </p:cNvSpPr>
          <p:nvPr>
            <p:ph type="title"/>
          </p:nvPr>
        </p:nvSpPr>
        <p:spPr>
          <a:xfrm>
            <a:off x="616177" y="702855"/>
            <a:ext cx="11650254" cy="1078992"/>
          </a:xfrm>
        </p:spPr>
        <p:txBody>
          <a:bodyPr>
            <a:noAutofit/>
          </a:bodyPr>
          <a:lstStyle/>
          <a:p>
            <a:r>
              <a:rPr lang="en-US" sz="3000">
                <a:solidFill>
                  <a:schemeClr val="accent3"/>
                </a:solidFill>
                <a:cs typeface="Arial" panose="020b0604020202020204" pitchFamily="34" charset="0"/>
              </a:rPr>
              <a:t>Despite Frequency of Cardiac Death, Optimal Management of “Traditional” CV Risk Factors in HD Patients Differs Compared to Patients With Normal Renal Function with Regards to:</a:t>
            </a:r>
          </a:p>
        </p:txBody>
      </p:sp>
      <p:sp>
        <p:nvSpPr>
          <p:cNvPr id="7" name="Content Placeholder 6"/>
          <p:cNvSpPr>
            <a:spLocks noGrp="1" noSelect="1" noMove="1" noResize="1" noTextEdit="1"/>
          </p:cNvSpPr>
          <p:nvPr>
            <p:ph idx="4294967295"/>
          </p:nvPr>
        </p:nvSpPr>
        <p:spPr>
          <a:xfrm>
            <a:off x="616176" y="2077785"/>
            <a:ext cx="10962679" cy="2893807"/>
          </a:xfrm>
        </p:spPr>
        <p:txBody>
          <a:bodyPr>
            <a:normAutofit/>
          </a:bodyPr>
          <a:lstStyle/>
          <a:p>
            <a:r>
              <a:rPr lang="en-US">
                <a:solidFill>
                  <a:schemeClr val="tx1">
                    <a:lumMod val="65000"/>
                    <a:lumOff val="35000"/>
                  </a:schemeClr>
                </a:solidFill>
                <a:latin typeface="Arial" panose="020b0604020202020204" pitchFamily="34" charset="0"/>
                <a:cs typeface="Arial" panose="020b0604020202020204" pitchFamily="34" charset="0"/>
              </a:rPr>
              <a:t>Hypertension</a:t>
            </a:r>
          </a:p>
          <a:p>
            <a:r>
              <a:rPr lang="en-US">
                <a:solidFill>
                  <a:schemeClr val="tx1">
                    <a:lumMod val="65000"/>
                    <a:lumOff val="35000"/>
                  </a:schemeClr>
                </a:solidFill>
                <a:latin typeface="Arial" panose="020b0604020202020204" pitchFamily="34" charset="0"/>
                <a:cs typeface="Arial" panose="020b0604020202020204" pitchFamily="34" charset="0"/>
              </a:rPr>
              <a:t>Dyslipidemia</a:t>
            </a:r>
          </a:p>
          <a:p>
            <a:r>
              <a:rPr lang="en-US">
                <a:solidFill>
                  <a:schemeClr val="tx1">
                    <a:lumMod val="65000"/>
                    <a:lumOff val="35000"/>
                  </a:schemeClr>
                </a:solidFill>
                <a:latin typeface="Arial" panose="020b0604020202020204" pitchFamily="34" charset="0"/>
                <a:cs typeface="Arial" panose="020b0604020202020204" pitchFamily="34" charset="0"/>
              </a:rPr>
              <a:t>Diabetes Mellitus</a:t>
            </a:r>
          </a:p>
        </p:txBody>
      </p:sp>
      <p:sp>
        <p:nvSpPr>
          <p:cNvPr id="5" name="TextBox 4">
            <a:extLst>
              <a:ext uri="{FF2B5EF4-FFF2-40B4-BE49-F238E27FC236}">
                <a16:creationId xmlns:a16="http://schemas.microsoft.com/office/drawing/2014/main" id="{241F76E8-0BFB-4B60-94FC-CEBF0E053BE2}"/>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59868977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Subtitle 4">
            <a:extLst>
              <a:ext uri="{FF2B5EF4-FFF2-40B4-BE49-F238E27FC236}">
                <a16:creationId xmlns:a16="http://schemas.microsoft.com/office/drawing/2014/main" id="{4432C8D4-7E02-4EE0-BD4B-4EF6AFF4CC1E}"/>
              </a:ext>
            </a:extLst>
          </p:cNvPr>
          <p:cNvSpPr>
            <a:spLocks noGrp="1" noSelect="1" noMove="1" noResize="1" noTextEdit="1"/>
          </p:cNvSpPr>
          <p:nvPr>
            <p:ph type="subTitle" idx="10"/>
          </p:nvPr>
        </p:nvSpPr>
        <p:spPr>
          <a:xfrm>
            <a:off x="4850606" y="2499555"/>
            <a:ext cx="7228155" cy="775460"/>
          </a:xfrm>
        </p:spPr>
        <p:txBody>
          <a:bodyPr/>
          <a:lstStyle/>
          <a:p>
            <a:r>
              <a:rPr lang="en-US" sz="2400" cap="none"/>
              <a:t>Hypertension and Extracellular Volume (ECV) Management in HD Patients</a:t>
            </a:r>
          </a:p>
        </p:txBody>
      </p:sp>
      <p:sp>
        <p:nvSpPr>
          <p:cNvPr id="6" name="TextBox 5">
            <a:extLst>
              <a:ext uri="{FF2B5EF4-FFF2-40B4-BE49-F238E27FC236}">
                <a16:creationId xmlns:a16="http://schemas.microsoft.com/office/drawing/2014/main" id="{FDDB9B07-C266-4348-B153-8CA75655504F}"/>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766279257"/>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7763.0"/>
  <p:tag name="AS_RELEASE_DATE" val="2024.06.14"/>
  <p:tag name="AS_TITLE" val="Aspose.Slides for .NET 4.0 Client Profile"/>
  <p:tag name="AS_VERSION" val="24.6"/>
</p:tagLst>
</file>

<file path=ppt/theme/theme1.xml><?xml version="1.0" encoding="utf-8"?>
<a:theme xmlns:r="http://schemas.openxmlformats.org/officeDocument/2006/relationships" xmlns:a="http://schemas.openxmlformats.org/drawingml/2006/main" name="Office Theme">
  <a:themeElements>
    <a:clrScheme name="ASN THEME COLORS">
      <a:dk1>
        <a:sysClr val="windowText" lastClr="000000"/>
      </a:dk1>
      <a:lt1>
        <a:sysClr val="window" lastClr="FFFFFF"/>
      </a:lt1>
      <a:dk2>
        <a:srgbClr val="3F2A7D"/>
      </a:dk2>
      <a:lt2>
        <a:srgbClr val="96C4D4"/>
      </a:lt2>
      <a:accent1>
        <a:srgbClr val="00468B"/>
      </a:accent1>
      <a:accent2>
        <a:srgbClr val="FF8200"/>
      </a:accent2>
      <a:accent3>
        <a:srgbClr val="008EAA"/>
      </a:accent3>
      <a:accent4>
        <a:srgbClr val="319B42"/>
      </a:accent4>
      <a:accent5>
        <a:srgbClr val="3F2A56"/>
      </a:accent5>
      <a:accent6>
        <a:srgbClr val="FFB500"/>
      </a:accent6>
      <a:hlink>
        <a:srgbClr val="0000FF"/>
      </a:hlink>
      <a:folHlink>
        <a:srgbClr val="800080"/>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docProps/app.xml><?xml version="1.0" encoding="utf-8"?>
<Properties xmlns:vt="http://schemas.openxmlformats.org/officeDocument/2006/docPropsVTypes" xmlns="http://schemas.openxmlformats.org/officeDocument/2006/extended-properties">
  <Template>Origin</Template>
  <Company/>
  <PresentationFormat>Widescreen</PresentationFormat>
  <Paragraphs>299</Paragraphs>
  <Slides>39</Slides>
  <Notes>22</Notes>
  <TotalTime>5615</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39</vt:i4>
      </vt:variant>
    </vt:vector>
  </HeadingPairs>
  <TitlesOfParts>
    <vt:vector baseType="lpstr" size="47">
      <vt:lpstr>Arial</vt:lpstr>
      <vt:lpstr>Calibri Light</vt:lpstr>
      <vt:lpstr>Calibri</vt:lpstr>
      <vt:lpstr>Segoe</vt:lpstr>
      <vt:lpstr>Gotham Black</vt:lpstr>
      <vt:lpstr>Gotham</vt:lpstr>
      <vt:lpstr>Courier New</vt:lpstr>
      <vt:lpstr>Office Theme</vt:lpstr>
      <vt:lpstr>Long-Term Management of Patients on DialysisManagement of Traditional Cardiovascular Risk Factors in Patients on Hemodialysis </vt:lpstr>
      <vt:lpstr>Peter Noel Van Buren</vt:lpstr>
      <vt:lpstr>Learning Objectives</vt:lpstr>
      <vt:lpstr>Case Presentation</vt:lpstr>
      <vt:lpstr>Case Presentation (cont.)</vt:lpstr>
      <vt:lpstr>Life Expectancy of Dialysis Patients Is Significantly Shorter Than Age-Matched Individual from General Population</vt:lpstr>
      <vt:lpstr>While CVD Is Leading Cause of Death in Dialysis Patients, Arrhythmias and Cardiac Arrest Are More Common than Other Causes of Cardiac Death</vt:lpstr>
      <vt:lpstr>Despite Frequency of Cardiac Death, Optimal Management of “Traditional” CV Risk Factors in HD Patients Differs Compared to Patients With Normal Renal Function with Regards to:</vt:lpstr>
      <vt:lpstr>PowerPoint Presentation</vt:lpstr>
      <vt:lpstr>Most Recent Published Guidelines for BP Management Are from 2005 </vt:lpstr>
      <vt:lpstr>Most Recent Published Guidelines for BP Management Are from 2005 (cont.)</vt:lpstr>
      <vt:lpstr>Learning Objectives: Hypertension and ECV Overload</vt:lpstr>
      <vt:lpstr>Hypertension Is Nearly Universal in HD Patients</vt:lpstr>
      <vt:lpstr>Interdialytic BP Measurements Are Superior to Intradialytic and Peridialytic Measurements at Predicting Adverse Outcomes</vt:lpstr>
      <vt:lpstr>ECV Overload Is an Independent Predictor of Mortality and Modifies the Association Between Peridialytic BP and Mortality</vt:lpstr>
      <vt:lpstr>ECV Overload Contributes to Hypertension in HD Patients and Should Be Addressed as a Primary Therapy for BP Control</vt:lpstr>
      <vt:lpstr>Intradialytic Hypotension and Excessive Ultrafiltration Are Mortality Risk Factors that Should Be Avoided in Process of Controlling Hypertension and ECV Overload</vt:lpstr>
      <vt:lpstr>Pharmacologic Management of Hypertension</vt:lpstr>
      <vt:lpstr>Conflicting Evidence Regarding Benefits of Specific Antihypertensive Drugs</vt:lpstr>
      <vt:lpstr>Hypertension and ECV Overload Summary </vt:lpstr>
      <vt:lpstr>PowerPoint Presentation</vt:lpstr>
      <vt:lpstr>Current KDIGO Recommendations</vt:lpstr>
      <vt:lpstr>Learning Objectives: Dyslipidemia Management</vt:lpstr>
      <vt:lpstr>Benefit of Lipid-Lowering Therapy from Statins Achieved in Patients Without Kidney Disease and With Pre-Dialysis CKD Are Less Certain in Dialysis Patients</vt:lpstr>
      <vt:lpstr>Trials Specifically in Dialysis Patients Have Shown No Benefit of Initiation of Statins</vt:lpstr>
      <vt:lpstr>Updated Observational Study Shows Association Between Improved Survival With Continuation of Statins at the Time of Dialysis Initiation</vt:lpstr>
      <vt:lpstr>Dyslipidemia Summary</vt:lpstr>
      <vt:lpstr>PowerPoint Presentation</vt:lpstr>
      <vt:lpstr>KDIGO Recommendations for CKD</vt:lpstr>
      <vt:lpstr>Learning Objectives:Diabetes Management</vt:lpstr>
      <vt:lpstr>Diabetes Is Prevalent in Dialysis Patients, But There Are Unique Aspects of Balancing Glycemic Control</vt:lpstr>
      <vt:lpstr>Observational Studies Identify Risk from Poor Glycemic Control in Dialysis Patients</vt:lpstr>
      <vt:lpstr>Updated Study Shows Possible Risk of Low HgbA1c</vt:lpstr>
      <vt:lpstr>Other than Insulin, Many Frequently-Used Diabetes Medications Not Appropriate for Use in Dialysis Patients</vt:lpstr>
      <vt:lpstr>Other than Insulin, Many Frequently-Used Diabetes Medications Not Appropriate for Use in Dialysis Patients (cont.)</vt:lpstr>
      <vt:lpstr>Diabetes Management Summary</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24.0600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Crystal Anderson</dc:creator>
  <cp:lastModifiedBy>Jin Soo Kim</cp:lastModifiedBy>
  <cp:revision>368</cp:revision>
  <dcterms:created xsi:type="dcterms:W3CDTF">2017-04-24T15:47:09Z</dcterms:created>
  <dcterms:modified xsi:type="dcterms:W3CDTF">2024-07-18T00:25:10Z</dcterms:modified>
</cp:coreProperties>
</file>