
<file path=[Content_Types].xml><?xml version="1.0" encoding="utf-8"?>
<Types xmlns="http://schemas.openxmlformats.org/package/2006/content-types">
  <Default Extension="rels" ContentType="application/vnd.openxmlformats-package.relationships+xml"/>
  <Default Extension="xml" ContentType="application/xml"/>
  <Default Extension="jpeg" ContentType="image/jpeg"/>
  <Default Extension="png" ContentType="image/png"/>
  <Default Extension="emf" ContentType="image/x-emf"/>
  <Override PartName="/docProps/app.xml" ContentType="application/vnd.openxmlformats-officedocument.extended-properties+xml"/>
  <Override PartName="/docProps/core.xml" ContentType="application/vnd.openxmlformats-package.core-properties+xml"/>
  <Override PartName="/ppt/commentAuthors.xml" ContentType="application/vnd.openxmlformats-officedocument.presentationml.commentAuthor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presentation.xml" ContentType="application/vnd.openxmlformats-officedocument.presentationml.presentation.main+xml"/>
  <Override PartName="/ppt/presProps.xml" ContentType="application/vnd.openxmlformats-officedocument.presentationml.presProps+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&#65279;<?xml version="1.0" encoding="utf-8" standalone="yes"?><Relationships xmlns="http://schemas.openxmlformats.org/package/2006/relationships"><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package/2006/relationships/metadata/thumbnail" Target="docProps/thumbnail.jpeg" /></Relationships>
</file>

<file path=ppt/presentation.xml><?xml version="1.0" encoding="utf-8"?>
<!--Generated by Aspose.Slides for .NET 24.6-->
<p:presentation xmlns:r="http://schemas.openxmlformats.org/officeDocument/2006/relationships" xmlns:a="http://schemas.openxmlformats.org/drawingml/2006/main" xmlns:p="http://schemas.openxmlformats.org/presentationml/2006/main" saveSubsetFonts="1">
  <p:sldMasterIdLst>
    <p:sldMasterId id="2147483648" r:id="rId2"/>
  </p:sldMasterIdLst>
  <p:notesMasterIdLst>
    <p:notesMasterId r:id="rId3"/>
  </p:notesMasterIdLst>
  <p:sldIdLst>
    <p:sldId id="256" r:id="rId4"/>
    <p:sldId id="273" r:id="rId5"/>
    <p:sldId id="264" r:id="rId6"/>
    <p:sldId id="258" r:id="rId7"/>
    <p:sldId id="272" r:id="rId8"/>
    <p:sldId id="324" r:id="rId9"/>
    <p:sldId id="259" r:id="rId10"/>
    <p:sldId id="275" r:id="rId11"/>
    <p:sldId id="276" r:id="rId12"/>
    <p:sldId id="348" r:id="rId13"/>
    <p:sldId id="280" r:id="rId14"/>
    <p:sldId id="279" r:id="rId15"/>
    <p:sldId id="281" r:id="rId16"/>
    <p:sldId id="284" r:id="rId17"/>
    <p:sldId id="327" r:id="rId18"/>
    <p:sldId id="285" r:id="rId19"/>
    <p:sldId id="286" r:id="rId20"/>
    <p:sldId id="287" r:id="rId21"/>
    <p:sldId id="278" r:id="rId22"/>
    <p:sldId id="337" r:id="rId23"/>
    <p:sldId id="277" r:id="rId24"/>
    <p:sldId id="296" r:id="rId25"/>
    <p:sldId id="300" r:id="rId26"/>
    <p:sldId id="301" r:id="rId27"/>
    <p:sldId id="338" r:id="rId28"/>
    <p:sldId id="302" r:id="rId29"/>
    <p:sldId id="303" r:id="rId30"/>
    <p:sldId id="294" r:id="rId31"/>
    <p:sldId id="293" r:id="rId32"/>
    <p:sldId id="349" r:id="rId33"/>
    <p:sldId id="350" r:id="rId34"/>
    <p:sldId id="304" r:id="rId35"/>
    <p:sldId id="339" r:id="rId36"/>
    <p:sldId id="313" r:id="rId37"/>
    <p:sldId id="314" r:id="rId38"/>
    <p:sldId id="321" r:id="rId39"/>
    <p:sldId id="329" r:id="rId40"/>
    <p:sldId id="315" r:id="rId41"/>
    <p:sldId id="322" r:id="rId42"/>
    <p:sldId id="344" r:id="rId43"/>
    <p:sldId id="316" r:id="rId44"/>
    <p:sldId id="341" r:id="rId45"/>
    <p:sldId id="318" r:id="rId46"/>
    <p:sldId id="351" r:id="rId47"/>
    <p:sldId id="347" r:id="rId48"/>
    <p:sldId id="333" r:id="rId49"/>
    <p:sldId id="345" r:id="rId50"/>
    <p:sldId id="331" r:id="rId51"/>
    <p:sldId id="346" r:id="rId52"/>
    <p:sldId id="336" r:id="rId53"/>
    <p:sldId id="343" r:id="rId54"/>
    <p:sldId id="262" r:id="rId55"/>
    <p:sldId id="263" r:id="rId56"/>
    <p:sldId id="352" r:id="rId57"/>
  </p:sldIdLst>
  <p:sldSz cx="12192000" cy="6858000"/>
  <p:notesSz cx="6858000" cy="9144000"/>
  <p:custDataLst>
    <p:tags r:id="rId58"/>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modifyVerifier cryptProviderType="rsaFull" cryptAlgorithmClass="hash" cryptAlgorithmType="typeAny" cryptAlgorithmSid="4" spinCount="100000" saltData="nVWdrXUj6PkXkZegwCtekg==" hashData="q5Pe+pfpgvm6xVuSUmQ4S8rsv4A="/>
  <p:extLst>
    <p:ext uri="{521415D9-36F7-43E2-AB2F-B90AF26B5E84}">
      <p14:sectionLst xmlns:p14="http://schemas.microsoft.com/office/powerpoint/2010/main">
        <p14:section name="Default Section" id="{9C3D5B8C-2B30-4BAB-9D4C-D2A7B2D5F223}">
          <p14:sldIdLst>
            <p14:sldId id="256"/>
            <p14:sldId id="273"/>
            <p14:sldId id="264"/>
            <p14:sldId id="258"/>
            <p14:sldId id="272"/>
            <p14:sldId id="324"/>
            <p14:sldId id="259"/>
            <p14:sldId id="275"/>
            <p14:sldId id="276"/>
            <p14:sldId id="348"/>
            <p14:sldId id="280"/>
            <p14:sldId id="279"/>
            <p14:sldId id="281"/>
            <p14:sldId id="284"/>
            <p14:sldId id="327"/>
            <p14:sldId id="285"/>
            <p14:sldId id="286"/>
            <p14:sldId id="287"/>
            <p14:sldId id="278"/>
            <p14:sldId id="337"/>
            <p14:sldId id="277"/>
            <p14:sldId id="296"/>
            <p14:sldId id="300"/>
            <p14:sldId id="301"/>
            <p14:sldId id="338"/>
            <p14:sldId id="302"/>
            <p14:sldId id="303"/>
            <p14:sldId id="294"/>
            <p14:sldId id="293"/>
            <p14:sldId id="349"/>
            <p14:sldId id="350"/>
            <p14:sldId id="304"/>
            <p14:sldId id="339"/>
            <p14:sldId id="313"/>
            <p14:sldId id="314"/>
            <p14:sldId id="321"/>
            <p14:sldId id="329"/>
            <p14:sldId id="315"/>
            <p14:sldId id="322"/>
            <p14:sldId id="344"/>
            <p14:sldId id="316"/>
            <p14:sldId id="341"/>
            <p14:sldId id="318"/>
            <p14:sldId id="351"/>
            <p14:sldId id="347"/>
            <p14:sldId id="333"/>
            <p14:sldId id="345"/>
            <p14:sldId id="331"/>
            <p14:sldId id="346"/>
            <p14:sldId id="336"/>
            <p14:sldId id="343"/>
            <p14:sldId id="262"/>
            <p14:sldId id="263"/>
            <p14:sldId id="352"/>
          </p14:sldIdLst>
        </p14:section>
        <p14:section name="Untitled Section" id="{1E32AF86-A6E1-422F-8936-171779A32B77}">
          <p14:sldIdLst/>
        </p14:section>
      </p14:sectionLst>
    </p:ex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commentAuthors.xml><?xml version="1.0" encoding="utf-8"?>
<p:cmAuthorLst xmlns:p="http://schemas.openxmlformats.org/presentationml/2006/main">
  <p:cmAuthor id="1" name="Lisa Netha Xayavong" initials="LNX" lastIdx="0" clrIdx="0">
    <p:extLst>
      <p:ext uri="{19B8F6BF-5375-455C-9EA6-DF929625EA0E}">
        <p15:presenceInfo xmlns:p15="http://schemas.microsoft.com/office/powerpoint/2012/main" userId="S::lxayavong@asn-online.org::60b64769-9ed1-476b-869f-74cc0afccf5b" providerId="AD"/>
      </p:ext>
    </p:extLst>
  </p:cmAuthor>
  <p:cmAuthor id="2" name="Owner" initials="O" lastIdx="0" clrIdx="1">
    <p:extLst>
      <p:ext uri="{19B8F6BF-5375-455C-9EA6-DF929625EA0E}">
        <p15:presenceInfo xmlns:p15="http://schemas.microsoft.com/office/powerpoint/2012/main" userId="Owner" providerId="None"/>
      </p:ext>
    </p:extLst>
  </p:cmAuthor>
  <p:cmAuthor id="3" name="Jin Soo Kim" initials="JSK" lastIdx="0" clrIdx="2">
    <p:extLst>
      <p:ext uri="{19B8F6BF-5375-455C-9EA6-DF929625EA0E}">
        <p15:presenceInfo xmlns:p15="http://schemas.microsoft.com/office/powerpoint/2012/main" userId="S::jkim@asn-online.org::ae53f8ed-7967-4a34-ae18-18c407498a08" providerId="AD"/>
      </p:ext>
    </p:extLst>
  </p:cmAuthor>
  <p:cmAuthor id="4" name="Liz Larabell" initials="LL" lastIdx="0" clrIdx="3">
    <p:extLst>
      <p:ext uri="{19B8F6BF-5375-455C-9EA6-DF929625EA0E}">
        <p15:presenceInfo xmlns:p15="http://schemas.microsoft.com/office/powerpoint/2012/main" userId="S::llarabell@asn-online.org::39804378-6794-465b-97b0-23bf43aedd5e" providerId="AD"/>
      </p:ext>
    </p:extLst>
  </p:cmAuthor>
</p:cmAuthorLst>
</file>

<file path=ppt/presProps.xml><?xml version="1.0" encoding="utf-8"?>
<p:presentationPr xmlns:r="http://schemas.openxmlformats.org/officeDocument/2006/relationships" xmlns:a="http://schemas.openxmlformats.org/drawingml/2006/main"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 uri="{1BD7E111-0CB8-44D6-8891-C1BB2F81B7CC}">
      <p1710:readonlyRecommended xmlns:p1710="http://schemas.microsoft.com/office/powerpoint/2017/10/main" val="0"/>
    </p:ext>
  </p:extLst>
</p:presentationPr>
</file>

<file path=ppt/tableStyles.xml><?xml version="1.0" encoding="utf-8"?>
<a:tblStyleLst xmlns:r="http://schemas.openxmlformats.org/officeDocument/2006/relationships"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fill>
          <a:solidFill>
            <a:schemeClr val="accent1">
              <a:tint val="40000"/>
            </a:schemeClr>
          </a:solidFill>
        </a:fill>
      </a:tcStyle>
    </a:band1H>
    <a:band1V>
      <a:tcStyle>
        <a:fill>
          <a:solidFill>
            <a:schemeClr val="accent1">
              <a:tint val="40000"/>
            </a:schemeClr>
          </a:solidFill>
        </a:fill>
      </a:tcStyle>
    </a:band1V>
    <a:lastCol>
      <a:tcTxStyle b="on">
        <a:fontRef idx="minor">
          <a:prstClr val="black"/>
        </a:fontRef>
        <a:schemeClr val="lt1"/>
      </a:tcTxStyle>
      <a:tcStyle>
        <a:fill>
          <a:solidFill>
            <a:schemeClr val="accent1"/>
          </a:solidFill>
        </a:fill>
      </a:tcStyle>
    </a:lastCol>
    <a:firstCol>
      <a:tcTxStyle b="on">
        <a:fontRef idx="minor">
          <a:prstClr val="black"/>
        </a:fontRef>
        <a:schemeClr val="lt1"/>
      </a:tcTxStyle>
      <a:tcStyle>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4872" autoAdjust="0"/>
    <p:restoredTop sz="83401" autoAdjust="0"/>
  </p:normalViewPr>
  <p:slideViewPr>
    <p:cSldViewPr snapToGrid="0">
      <p:cViewPr varScale="1">
        <p:scale>
          <a:sx n="86" d="100"/>
          <a:sy n="86" d="100"/>
        </p:scale>
        <p:origin x="114" y="204"/>
      </p:cViewPr>
      <p:guideLst>
        <p:guide orient="horz" pos="2160"/>
        <p:guide pos="3840"/>
      </p:guideLst>
    </p:cSldViewPr>
  </p:slideViewPr>
  <p:notesTextViewPr>
    <p:cViewPr>
      <p:scale>
        <a:sx n="1" d="1"/>
        <a:sy n="1" d="1"/>
      </p:scale>
      <p:origin x="0" y="0"/>
    </p:cViewPr>
  </p:notesTextViewPr>
  <p:notesViewPr>
    <p:cSldViewPr>
      <p:cViewPr>
        <p:scale>
          <a:sx n="1" d="100"/>
          <a:sy n="1" d="100"/>
        </p:scale>
        <p:origin x="0" y="0"/>
      </p:cViewPr>
    </p:cSldViewPr>
  </p:notesViewPr>
  <p:gridSpacing cx="76200" cy="76200"/>
</p:viewPr>
</file>

<file path=ppt/_rels/presentation.xml.rels>&#65279;<?xml version="1.0" encoding="utf-8" standalone="yes"?><Relationships xmlns="http://schemas.openxmlformats.org/package/2006/relationships"><Relationship Id="rId1" Type="http://schemas.openxmlformats.org/officeDocument/2006/relationships/commentAuthors" Target="commentAuthors.xml" /><Relationship Id="rId10" Type="http://schemas.openxmlformats.org/officeDocument/2006/relationships/slide" Target="slides/slide7.xml" /><Relationship Id="rId11" Type="http://schemas.openxmlformats.org/officeDocument/2006/relationships/slide" Target="slides/slide8.xml" /><Relationship Id="rId12" Type="http://schemas.openxmlformats.org/officeDocument/2006/relationships/slide" Target="slides/slide9.xml" /><Relationship Id="rId13" Type="http://schemas.openxmlformats.org/officeDocument/2006/relationships/slide" Target="slides/slide10.xml" /><Relationship Id="rId14" Type="http://schemas.openxmlformats.org/officeDocument/2006/relationships/slide" Target="slides/slide11.xml" /><Relationship Id="rId15" Type="http://schemas.openxmlformats.org/officeDocument/2006/relationships/slide" Target="slides/slide12.xml" /><Relationship Id="rId16" Type="http://schemas.openxmlformats.org/officeDocument/2006/relationships/slide" Target="slides/slide13.xml" /><Relationship Id="rId17" Type="http://schemas.openxmlformats.org/officeDocument/2006/relationships/slide" Target="slides/slide14.xml" /><Relationship Id="rId18" Type="http://schemas.openxmlformats.org/officeDocument/2006/relationships/slide" Target="slides/slide15.xml" /><Relationship Id="rId19" Type="http://schemas.openxmlformats.org/officeDocument/2006/relationships/slide" Target="slides/slide16.xml" /><Relationship Id="rId2" Type="http://schemas.openxmlformats.org/officeDocument/2006/relationships/slideMaster" Target="slideMasters/slideMaster1.xml" /><Relationship Id="rId20" Type="http://schemas.openxmlformats.org/officeDocument/2006/relationships/slide" Target="slides/slide17.xml" /><Relationship Id="rId21" Type="http://schemas.openxmlformats.org/officeDocument/2006/relationships/slide" Target="slides/slide18.xml" /><Relationship Id="rId22" Type="http://schemas.openxmlformats.org/officeDocument/2006/relationships/slide" Target="slides/slide19.xml" /><Relationship Id="rId23" Type="http://schemas.openxmlformats.org/officeDocument/2006/relationships/slide" Target="slides/slide20.xml" /><Relationship Id="rId24" Type="http://schemas.openxmlformats.org/officeDocument/2006/relationships/slide" Target="slides/slide21.xml" /><Relationship Id="rId25" Type="http://schemas.openxmlformats.org/officeDocument/2006/relationships/slide" Target="slides/slide22.xml" /><Relationship Id="rId26" Type="http://schemas.openxmlformats.org/officeDocument/2006/relationships/slide" Target="slides/slide23.xml" /><Relationship Id="rId27" Type="http://schemas.openxmlformats.org/officeDocument/2006/relationships/slide" Target="slides/slide24.xml" /><Relationship Id="rId28" Type="http://schemas.openxmlformats.org/officeDocument/2006/relationships/slide" Target="slides/slide25.xml" /><Relationship Id="rId29" Type="http://schemas.openxmlformats.org/officeDocument/2006/relationships/slide" Target="slides/slide26.xml" /><Relationship Id="rId3" Type="http://schemas.openxmlformats.org/officeDocument/2006/relationships/notesMaster" Target="notesMasters/notesMaster1.xml" /><Relationship Id="rId30" Type="http://schemas.openxmlformats.org/officeDocument/2006/relationships/slide" Target="slides/slide27.xml" /><Relationship Id="rId31" Type="http://schemas.openxmlformats.org/officeDocument/2006/relationships/slide" Target="slides/slide28.xml" /><Relationship Id="rId32" Type="http://schemas.openxmlformats.org/officeDocument/2006/relationships/slide" Target="slides/slide29.xml" /><Relationship Id="rId33" Type="http://schemas.openxmlformats.org/officeDocument/2006/relationships/slide" Target="slides/slide30.xml" /><Relationship Id="rId34" Type="http://schemas.openxmlformats.org/officeDocument/2006/relationships/slide" Target="slides/slide31.xml" /><Relationship Id="rId35" Type="http://schemas.openxmlformats.org/officeDocument/2006/relationships/slide" Target="slides/slide32.xml" /><Relationship Id="rId36" Type="http://schemas.openxmlformats.org/officeDocument/2006/relationships/slide" Target="slides/slide33.xml" /><Relationship Id="rId37" Type="http://schemas.openxmlformats.org/officeDocument/2006/relationships/slide" Target="slides/slide34.xml" /><Relationship Id="rId38" Type="http://schemas.openxmlformats.org/officeDocument/2006/relationships/slide" Target="slides/slide35.xml" /><Relationship Id="rId39" Type="http://schemas.openxmlformats.org/officeDocument/2006/relationships/slide" Target="slides/slide36.xml" /><Relationship Id="rId4" Type="http://schemas.openxmlformats.org/officeDocument/2006/relationships/slide" Target="slides/slide1.xml" /><Relationship Id="rId40" Type="http://schemas.openxmlformats.org/officeDocument/2006/relationships/slide" Target="slides/slide37.xml" /><Relationship Id="rId41" Type="http://schemas.openxmlformats.org/officeDocument/2006/relationships/slide" Target="slides/slide38.xml" /><Relationship Id="rId42" Type="http://schemas.openxmlformats.org/officeDocument/2006/relationships/slide" Target="slides/slide39.xml" /><Relationship Id="rId43" Type="http://schemas.openxmlformats.org/officeDocument/2006/relationships/slide" Target="slides/slide40.xml" /><Relationship Id="rId44" Type="http://schemas.openxmlformats.org/officeDocument/2006/relationships/slide" Target="slides/slide41.xml" /><Relationship Id="rId45" Type="http://schemas.openxmlformats.org/officeDocument/2006/relationships/slide" Target="slides/slide42.xml" /><Relationship Id="rId46" Type="http://schemas.openxmlformats.org/officeDocument/2006/relationships/slide" Target="slides/slide43.xml" /><Relationship Id="rId47" Type="http://schemas.openxmlformats.org/officeDocument/2006/relationships/slide" Target="slides/slide44.xml" /><Relationship Id="rId48" Type="http://schemas.openxmlformats.org/officeDocument/2006/relationships/slide" Target="slides/slide45.xml" /><Relationship Id="rId49" Type="http://schemas.openxmlformats.org/officeDocument/2006/relationships/slide" Target="slides/slide46.xml" /><Relationship Id="rId5" Type="http://schemas.openxmlformats.org/officeDocument/2006/relationships/slide" Target="slides/slide2.xml" /><Relationship Id="rId50" Type="http://schemas.openxmlformats.org/officeDocument/2006/relationships/slide" Target="slides/slide47.xml" /><Relationship Id="rId51" Type="http://schemas.openxmlformats.org/officeDocument/2006/relationships/slide" Target="slides/slide48.xml" /><Relationship Id="rId52" Type="http://schemas.openxmlformats.org/officeDocument/2006/relationships/slide" Target="slides/slide49.xml" /><Relationship Id="rId53" Type="http://schemas.openxmlformats.org/officeDocument/2006/relationships/slide" Target="slides/slide50.xml" /><Relationship Id="rId54" Type="http://schemas.openxmlformats.org/officeDocument/2006/relationships/slide" Target="slides/slide51.xml" /><Relationship Id="rId55" Type="http://schemas.openxmlformats.org/officeDocument/2006/relationships/slide" Target="slides/slide52.xml" /><Relationship Id="rId56" Type="http://schemas.openxmlformats.org/officeDocument/2006/relationships/slide" Target="slides/slide53.xml" /><Relationship Id="rId57" Type="http://schemas.openxmlformats.org/officeDocument/2006/relationships/slide" Target="slides/slide54.xml" /><Relationship Id="rId58" Type="http://schemas.openxmlformats.org/officeDocument/2006/relationships/tags" Target="tags/tag1.xml" /><Relationship Id="rId59" Type="http://schemas.openxmlformats.org/officeDocument/2006/relationships/presProps" Target="presProps.xml" /><Relationship Id="rId6" Type="http://schemas.openxmlformats.org/officeDocument/2006/relationships/slide" Target="slides/slide3.xml" /><Relationship Id="rId60" Type="http://schemas.openxmlformats.org/officeDocument/2006/relationships/viewProps" Target="viewProps.xml" /><Relationship Id="rId61" Type="http://schemas.openxmlformats.org/officeDocument/2006/relationships/theme" Target="theme/theme1.xml" /><Relationship Id="rId62" Type="http://schemas.openxmlformats.org/officeDocument/2006/relationships/tableStyles" Target="tableStyles.xml" /><Relationship Id="rId7" Type="http://schemas.openxmlformats.org/officeDocument/2006/relationships/slide" Target="slides/slide4.xml" /><Relationship Id="rId8" Type="http://schemas.openxmlformats.org/officeDocument/2006/relationships/slide" Target="slides/slide5.xml" /><Relationship Id="rId9" Type="http://schemas.openxmlformats.org/officeDocument/2006/relationships/slide" Target="slides/slide6.xml" /></Relationships>
</file>

<file path=ppt/notesMasters/_rels/notesMaster1.xml.rels>&#65279;<?xml version="1.0" encoding="utf-8" standalone="yes"?><Relationships xmlns="http://schemas.openxmlformats.org/package/2006/relationships"><Relationship Id="rId1" Type="http://schemas.openxmlformats.org/officeDocument/2006/relationships/theme" Target="../theme/theme2.xml" /></Relationships>
</file>

<file path=ppt/notesMasters/notesMaster1.xml><?xml version="1.0" encoding="utf-8"?>
<p:notesMaster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name="">
    <p:bg>
      <p:bgRef idx="1001">
        <a:schemeClr val="bg1"/>
      </p:bgRef>
    </p:bg>
    <p:spTree>
      <p:nvGrpSpPr>
        <p:cNvPr id="1" name=""/>
        <p:cNvGrpSpPr/>
        <p:nvPr/>
      </p:nvGrpSpPr>
      <p:grpSpPr>
        <a:xfrm>
          <a:off x="0" y="0"/>
          <a: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DB9B321-329B-F34A-B590-D8742A472EDA}" type="datetimeFigureOut">
              <a:rPr lang="en-US" smtClean="0"/>
              <a:t>3/1/2021</a:t>
            </a:fld>
            <a:endParaRPr 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5F2DACD-BB36-F445-A070-9F1BBA6F95DB}" type="slidenum">
              <a:rPr lang="en-US" smtClean="0"/>
              <a:t>‹#›</a:t>
            </a:fld>
            <a:endParaRPr lang="en-US"/>
          </a:p>
        </p:txBody>
      </p:sp>
    </p:spTree>
    <p:extLst>
      <p:ext uri="{BB962C8B-B14F-4D97-AF65-F5344CB8AC3E}">
        <p14:creationId val="2468740011"/>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&#65279;<?xml version="1.0" encoding="utf-8" standalone="yes"?><Relationships xmlns="http://schemas.openxmlformats.org/package/2006/relationships"><Relationship Id="rId1" Type="http://schemas.openxmlformats.org/officeDocument/2006/relationships/slide" Target="../slides/slide3.xml" /><Relationship Id="rId2" Type="http://schemas.openxmlformats.org/officeDocument/2006/relationships/notesMaster" Target="../notesMasters/notesMaster1.xml" /></Relationships>
</file>

<file path=ppt/notesSlides/_rels/notesSlide2.xml.rels>&#65279;<?xml version="1.0" encoding="utf-8" standalone="yes"?><Relationships xmlns="http://schemas.openxmlformats.org/package/2006/relationships"><Relationship Id="rId1" Type="http://schemas.openxmlformats.org/officeDocument/2006/relationships/slide" Target="../slides/slide6.xml" /><Relationship Id="rId2" Type="http://schemas.openxmlformats.org/officeDocument/2006/relationships/notesMaster" Target="../notesMasters/notesMaster1.xml" /></Relationships>
</file>

<file path=ppt/notesSlides/_rels/notesSlide3.xml.rels>&#65279;<?xml version="1.0" encoding="utf-8" standalone="yes"?><Relationships xmlns="http://schemas.openxmlformats.org/package/2006/relationships"><Relationship Id="rId1" Type="http://schemas.openxmlformats.org/officeDocument/2006/relationships/slide" Target="../slides/slide7.xml" /><Relationship Id="rId2" Type="http://schemas.openxmlformats.org/officeDocument/2006/relationships/notesMaster" Target="../notesMasters/notesMaster1.xml" /></Relationships>
</file>

<file path=ppt/notesSlides/_rels/notesSlide4.xml.rels>&#65279;<?xml version="1.0" encoding="utf-8" standalone="yes"?><Relationships xmlns="http://schemas.openxmlformats.org/package/2006/relationships"><Relationship Id="rId1" Type="http://schemas.openxmlformats.org/officeDocument/2006/relationships/slide" Target="../slides/slide14.xml" /><Relationship Id="rId2" Type="http://schemas.openxmlformats.org/officeDocument/2006/relationships/notesMaster" Target="../notesMasters/notesMaster1.xml" /></Relationships>
</file>

<file path=ppt/notesSlides/_rels/notesSlide5.xml.rels>&#65279;<?xml version="1.0" encoding="utf-8" standalone="yes"?><Relationships xmlns="http://schemas.openxmlformats.org/package/2006/relationships"><Relationship Id="rId1" Type="http://schemas.openxmlformats.org/officeDocument/2006/relationships/slide" Target="../slides/slide38.xml" /><Relationship Id="rId2" Type="http://schemas.openxmlformats.org/officeDocument/2006/relationships/notesMaster" Target="../notesMasters/notesMaster1.xml" /></Relationships>
</file>

<file path=ppt/notesSlides/_rels/notesSlide6.xml.rels>&#65279;<?xml version="1.0" encoding="utf-8" standalone="yes"?><Relationships xmlns="http://schemas.openxmlformats.org/package/2006/relationships"><Relationship Id="rId1" Type="http://schemas.openxmlformats.org/officeDocument/2006/relationships/slide" Target="../slides/slide39.xml" /><Relationship Id="rId2" Type="http://schemas.openxmlformats.org/officeDocument/2006/relationships/notesMaster" Target="../notesMasters/notesMaster1.xml" /></Relationships>
</file>

<file path=ppt/notesSlides/_rels/notesSlide7.xml.rels>&#65279;<?xml version="1.0" encoding="utf-8" standalone="yes"?><Relationships xmlns="http://schemas.openxmlformats.org/package/2006/relationships"><Relationship Id="rId1" Type="http://schemas.openxmlformats.org/officeDocument/2006/relationships/slide" Target="../slides/slide47.xml" /><Relationship Id="rId2" Type="http://schemas.openxmlformats.org/officeDocument/2006/relationships/notesMaster" Target="../notesMasters/notesMaster1.xml" /></Relationships>
</file>

<file path=ppt/notesSlides/_rels/notesSlide8.xml.rels>&#65279;<?xml version="1.0" encoding="utf-8" standalone="yes"?><Relationships xmlns="http://schemas.openxmlformats.org/package/2006/relationships"><Relationship Id="rId1" Type="http://schemas.openxmlformats.org/officeDocument/2006/relationships/slide" Target="../slides/slide51.xml" /><Relationship Id="rId2" Type="http://schemas.openxmlformats.org/officeDocument/2006/relationships/notesMaster" Target="../notesMasters/notesMaster1.xml" /></Relationships>
</file>

<file path=ppt/notesSlides/notesSlide1.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name="">
    <p:spTree>
      <p:nvGrpSpPr>
        <p:cNvPr id="1" name=""/>
        <p:cNvGrpSpPr/>
        <p:nvPr/>
      </p:nvGrpSpPr>
      <p:grpSpPr>
        <a:xfrm>
          <a:off x="0" y="0"/>
          <a: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0"/>
          </a:p>
        </p:txBody>
      </p:sp>
      <p:sp>
        <p:nvSpPr>
          <p:cNvPr id="4" name="Slide Number Placeholder 3"/>
          <p:cNvSpPr>
            <a:spLocks noGrp="1"/>
          </p:cNvSpPr>
          <p:nvPr>
            <p:ph type="sldNum" sz="quarter" idx="10"/>
          </p:nvPr>
        </p:nvSpPr>
        <p:spPr/>
        <p:txBody>
          <a:bodyPr/>
          <a:lstStyle/>
          <a:p>
            <a:fld id="{55F2DACD-BB36-F445-A070-9F1BBA6F95DB}" type="slidenum">
              <a:rPr lang="en-US" smtClean="0"/>
              <a:t>3</a:t>
            </a:fld>
            <a:endParaRPr lang="en-US"/>
          </a:p>
        </p:txBody>
      </p:sp>
    </p:spTree>
    <p:extLst>
      <p:ext uri="{BB962C8B-B14F-4D97-AF65-F5344CB8AC3E}">
        <p14:creationId val="2852389236"/>
      </p:ext>
    </p:extLst>
  </p:cSld>
  <p:clrMapOvr>
    <a:masterClrMapping/>
  </p:clrMapOvr>
</p:notes>
</file>

<file path=ppt/notesSlides/notesSlide2.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name="">
    <p:spTree>
      <p:nvGrpSpPr>
        <p:cNvPr id="1" name=""/>
        <p:cNvGrpSpPr/>
        <p:nvPr/>
      </p:nvGrpSpPr>
      <p:grpSpPr>
        <a:xfrm>
          <a:off x="0" y="0"/>
          <a: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0"/>
          </a:p>
        </p:txBody>
      </p:sp>
      <p:sp>
        <p:nvSpPr>
          <p:cNvPr id="4" name="Slide Number Placeholder 3"/>
          <p:cNvSpPr>
            <a:spLocks noGrp="1"/>
          </p:cNvSpPr>
          <p:nvPr>
            <p:ph type="sldNum" sz="quarter" idx="10"/>
          </p:nvPr>
        </p:nvSpPr>
        <p:spPr/>
        <p:txBody>
          <a:bodyPr/>
          <a:lstStyle/>
          <a:p>
            <a:fld id="{55F2DACD-BB36-F445-A070-9F1BBA6F95DB}" type="slidenum">
              <a:rPr lang="en-US" smtClean="0"/>
              <a:t>6</a:t>
            </a:fld>
            <a:endParaRPr lang="en-US"/>
          </a:p>
        </p:txBody>
      </p:sp>
    </p:spTree>
    <p:extLst>
      <p:ext uri="{BB962C8B-B14F-4D97-AF65-F5344CB8AC3E}">
        <p14:creationId val="3894465683"/>
      </p:ext>
    </p:extLst>
  </p:cSld>
  <p:clrMapOvr>
    <a:masterClrMapping/>
  </p:clrMapOvr>
</p:notes>
</file>

<file path=ppt/notesSlides/notesSlide3.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name="">
    <p:spTree>
      <p:nvGrpSpPr>
        <p:cNvPr id="1" name=""/>
        <p:cNvGrpSpPr/>
        <p:nvPr/>
      </p:nvGrpSpPr>
      <p:grpSpPr>
        <a:xfrm>
          <a:off x="0" y="0"/>
          <a: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5F2DACD-BB36-F445-A070-9F1BBA6F95DB}" type="slidenum">
              <a:rPr lang="en-US" smtClean="0"/>
              <a:t>7</a:t>
            </a:fld>
            <a:endParaRPr lang="en-US"/>
          </a:p>
        </p:txBody>
      </p:sp>
    </p:spTree>
    <p:extLst>
      <p:ext uri="{BB962C8B-B14F-4D97-AF65-F5344CB8AC3E}">
        <p14:creationId val="2738909130"/>
      </p:ext>
    </p:extLst>
  </p:cSld>
  <p:clrMapOvr>
    <a:masterClrMapping/>
  </p:clrMapOvr>
</p:notes>
</file>

<file path=ppt/notesSlides/notesSlide4.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name="">
    <p:spTree>
      <p:nvGrpSpPr>
        <p:cNvPr id="1" name=""/>
        <p:cNvGrpSpPr/>
        <p:nvPr/>
      </p:nvGrpSpPr>
      <p:grpSpPr>
        <a:xfrm>
          <a:off x="0" y="0"/>
          <a: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5F2DACD-BB36-F445-A070-9F1BBA6F95DB}" type="slidenum">
              <a:rPr lang="en-US" smtClean="0"/>
              <a:t>14</a:t>
            </a:fld>
            <a:endParaRPr lang="en-US"/>
          </a:p>
        </p:txBody>
      </p:sp>
    </p:spTree>
    <p:extLst>
      <p:ext uri="{BB962C8B-B14F-4D97-AF65-F5344CB8AC3E}">
        <p14:creationId val="1823953620"/>
      </p:ext>
    </p:extLst>
  </p:cSld>
  <p:clrMapOvr>
    <a:masterClrMapping/>
  </p:clrMapOvr>
</p:notes>
</file>

<file path=ppt/notesSlides/notesSlide5.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name="">
    <p:spTree>
      <p:nvGrpSpPr>
        <p:cNvPr id="1" name=""/>
        <p:cNvGrpSpPr/>
        <p:nvPr/>
      </p:nvGrpSpPr>
      <p:grpSpPr>
        <a:xfrm>
          <a:off x="0" y="0"/>
          <a: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5F2DACD-BB36-F445-A070-9F1BBA6F95DB}" type="slidenum">
              <a:rPr lang="en-US" smtClean="0"/>
              <a:t>38</a:t>
            </a:fld>
            <a:endParaRPr lang="en-US"/>
          </a:p>
        </p:txBody>
      </p:sp>
    </p:spTree>
    <p:extLst>
      <p:ext uri="{BB962C8B-B14F-4D97-AF65-F5344CB8AC3E}">
        <p14:creationId val="3072080945"/>
      </p:ext>
    </p:extLst>
  </p:cSld>
  <p:clrMapOvr>
    <a:masterClrMapping/>
  </p:clrMapOvr>
</p:notes>
</file>

<file path=ppt/notesSlides/notesSlide6.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name="">
    <p:spTree>
      <p:nvGrpSpPr>
        <p:cNvPr id="1" name=""/>
        <p:cNvGrpSpPr/>
        <p:nvPr/>
      </p:nvGrpSpPr>
      <p:grpSpPr>
        <a:xfrm>
          <a:off x="0" y="0"/>
          <a: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5F2DACD-BB36-F445-A070-9F1BBA6F95DB}" type="slidenum">
              <a:rPr lang="en-US" smtClean="0"/>
              <a:t>39</a:t>
            </a:fld>
            <a:endParaRPr lang="en-US"/>
          </a:p>
        </p:txBody>
      </p:sp>
    </p:spTree>
    <p:extLst>
      <p:ext uri="{BB962C8B-B14F-4D97-AF65-F5344CB8AC3E}">
        <p14:creationId val="1883117865"/>
      </p:ext>
    </p:extLst>
  </p:cSld>
  <p:clrMapOvr>
    <a:masterClrMapping/>
  </p:clrMapOvr>
</p:notes>
</file>

<file path=ppt/notesSlides/notesSlide7.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name="">
    <p:spTree>
      <p:nvGrpSpPr>
        <p:cNvPr id="1" name=""/>
        <p:cNvGrpSpPr/>
        <p:nvPr/>
      </p:nvGrpSpPr>
      <p:grpSpPr>
        <a:xfrm>
          <a:off x="0" y="0"/>
          <a: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0"/>
          </a:p>
        </p:txBody>
      </p:sp>
      <p:sp>
        <p:nvSpPr>
          <p:cNvPr id="4" name="Slide Number Placeholder 3"/>
          <p:cNvSpPr>
            <a:spLocks noGrp="1"/>
          </p:cNvSpPr>
          <p:nvPr>
            <p:ph type="sldNum" sz="quarter" idx="10"/>
          </p:nvPr>
        </p:nvSpPr>
        <p:spPr/>
        <p:txBody>
          <a:bodyPr/>
          <a:lstStyle/>
          <a:p>
            <a:fld id="{55F2DACD-BB36-F445-A070-9F1BBA6F95DB}" type="slidenum">
              <a:rPr lang="en-US" smtClean="0"/>
              <a:t>47</a:t>
            </a:fld>
            <a:endParaRPr lang="en-US"/>
          </a:p>
        </p:txBody>
      </p:sp>
    </p:spTree>
    <p:extLst>
      <p:ext uri="{BB962C8B-B14F-4D97-AF65-F5344CB8AC3E}">
        <p14:creationId val="158055876"/>
      </p:ext>
    </p:extLst>
  </p:cSld>
  <p:clrMapOvr>
    <a:masterClrMapping/>
  </p:clrMapOvr>
</p:notes>
</file>

<file path=ppt/notesSlides/notesSlide8.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name="">
    <p:spTree>
      <p:nvGrpSpPr>
        <p:cNvPr id="1" name=""/>
        <p:cNvGrpSpPr/>
        <p:nvPr/>
      </p:nvGrpSpPr>
      <p:grpSpPr>
        <a:xfrm>
          <a:off x="0" y="0"/>
          <a: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0"/>
          </a:p>
        </p:txBody>
      </p:sp>
      <p:sp>
        <p:nvSpPr>
          <p:cNvPr id="4" name="Slide Number Placeholder 3"/>
          <p:cNvSpPr>
            <a:spLocks noGrp="1"/>
          </p:cNvSpPr>
          <p:nvPr>
            <p:ph type="sldNum" sz="quarter" idx="10"/>
          </p:nvPr>
        </p:nvSpPr>
        <p:spPr/>
        <p:txBody>
          <a:bodyPr/>
          <a:lstStyle/>
          <a:p>
            <a:fld id="{55F2DACD-BB36-F445-A070-9F1BBA6F95DB}" type="slidenum">
              <a:rPr lang="en-US" smtClean="0"/>
              <a:t>51</a:t>
            </a:fld>
            <a:endParaRPr lang="en-US"/>
          </a:p>
        </p:txBody>
      </p:sp>
    </p:spTree>
    <p:extLst>
      <p:ext uri="{BB962C8B-B14F-4D97-AF65-F5344CB8AC3E}">
        <p14:creationId val="3206482646"/>
      </p:ext>
    </p:extLst>
  </p:cSld>
  <p:clrMapOvr>
    <a:masterClrMapping/>
  </p:clrMapOvr>
</p:notes>
</file>

<file path=ppt/slideLayouts/_rels/slideLayout1.xml.rels>&#65279;<?xml version="1.0" encoding="utf-8" standalone="yes"?><Relationships xmlns="http://schemas.openxmlformats.org/package/2006/relationships"><Relationship Id="rId1" Type="http://schemas.openxmlformats.org/officeDocument/2006/relationships/image" Target="../media/image1.png" /><Relationship Id="rId2" Type="http://schemas.openxmlformats.org/officeDocument/2006/relationships/image" Target="../media/image2.emf" /><Relationship Id="rId3" Type="http://schemas.openxmlformats.org/officeDocument/2006/relationships/slideMaster" Target="../slideMasters/slideMaster1.xml" /></Relationships>
</file>

<file path=ppt/slideLayouts/_rels/slideLayout10.xml.rels>&#65279;<?xml version="1.0" encoding="utf-8" standalone="yes"?><Relationships xmlns="http://schemas.openxmlformats.org/package/2006/relationships"><Relationship Id="rId1" Type="http://schemas.openxmlformats.org/officeDocument/2006/relationships/image" Target="../media/image2.emf" /><Relationship Id="rId2" Type="http://schemas.openxmlformats.org/officeDocument/2006/relationships/image" Target="../media/image1.png" /><Relationship Id="rId3" Type="http://schemas.openxmlformats.org/officeDocument/2006/relationships/slideMaster" Target="../slideMasters/slideMaster1.xml" /></Relationships>
</file>

<file path=ppt/slideLayouts/_rels/slideLayout11.xml.rels>&#65279;<?xml version="1.0" encoding="utf-8" standalone="yes"?><Relationships xmlns="http://schemas.openxmlformats.org/package/2006/relationships"><Relationship Id="rId1" Type="http://schemas.openxmlformats.org/officeDocument/2006/relationships/image" Target="../media/image1.png" /><Relationship Id="rId2" Type="http://schemas.openxmlformats.org/officeDocument/2006/relationships/slideMaster" Target="../slideMasters/slideMaster1.xml" /></Relationships>
</file>

<file path=ppt/slideLayouts/_rels/slideLayout2.xml.rels>&#65279;<?xml version="1.0" encoding="utf-8" standalone="yes"?><Relationships xmlns="http://schemas.openxmlformats.org/package/2006/relationships"><Relationship Id="rId1" Type="http://schemas.openxmlformats.org/officeDocument/2006/relationships/image" Target="../media/image2.emf" /><Relationship Id="rId2" Type="http://schemas.openxmlformats.org/officeDocument/2006/relationships/image" Target="../media/image1.png" /><Relationship Id="rId3" Type="http://schemas.openxmlformats.org/officeDocument/2006/relationships/slideMaster" Target="../slideMasters/slideMaster1.xml" /></Relationships>
</file>

<file path=ppt/slideLayouts/_rels/slideLayout3.xml.rels>&#65279;<?xml version="1.0" encoding="utf-8" standalone="yes"?><Relationships xmlns="http://schemas.openxmlformats.org/package/2006/relationships"><Relationship Id="rId1" Type="http://schemas.openxmlformats.org/officeDocument/2006/relationships/image" Target="../media/image2.emf" /><Relationship Id="rId2" Type="http://schemas.openxmlformats.org/officeDocument/2006/relationships/image" Target="../media/image1.png" /><Relationship Id="rId3" Type="http://schemas.openxmlformats.org/officeDocument/2006/relationships/slideMaster" Target="../slideMasters/slideMaster1.xml" /></Relationships>
</file>

<file path=ppt/slideLayouts/_rels/slideLayout4.xml.rels>&#65279;<?xml version="1.0" encoding="utf-8" standalone="yes"?><Relationships xmlns="http://schemas.openxmlformats.org/package/2006/relationships"><Relationship Id="rId1" Type="http://schemas.openxmlformats.org/officeDocument/2006/relationships/image" Target="../media/image2.emf" /><Relationship Id="rId2" Type="http://schemas.openxmlformats.org/officeDocument/2006/relationships/image" Target="../media/image1.png" /><Relationship Id="rId3" Type="http://schemas.openxmlformats.org/officeDocument/2006/relationships/slideMaster" Target="../slideMasters/slideMaster1.xml" /></Relationships>
</file>

<file path=ppt/slideLayouts/_rels/slideLayout5.xml.rels>&#65279;<?xml version="1.0" encoding="utf-8" standalone="yes"?><Relationships xmlns="http://schemas.openxmlformats.org/package/2006/relationships"><Relationship Id="rId1" Type="http://schemas.openxmlformats.org/officeDocument/2006/relationships/image" Target="../media/image2.emf" /><Relationship Id="rId2" Type="http://schemas.openxmlformats.org/officeDocument/2006/relationships/image" Target="../media/image1.png" /><Relationship Id="rId3" Type="http://schemas.openxmlformats.org/officeDocument/2006/relationships/slideMaster" Target="../slideMasters/slideMaster1.xml" /></Relationships>
</file>

<file path=ppt/slideLayouts/_rels/slideLayout6.xml.rels>&#65279;<?xml version="1.0" encoding="utf-8" standalone="yes"?><Relationships xmlns="http://schemas.openxmlformats.org/package/2006/relationships"><Relationship Id="rId1" Type="http://schemas.openxmlformats.org/officeDocument/2006/relationships/image" Target="../media/image2.emf" /><Relationship Id="rId2" Type="http://schemas.openxmlformats.org/officeDocument/2006/relationships/image" Target="../media/image1.png" /><Relationship Id="rId3" Type="http://schemas.openxmlformats.org/officeDocument/2006/relationships/slideMaster" Target="../slideMasters/slideMaster1.xml" /></Relationships>
</file>

<file path=ppt/slideLayouts/_rels/slideLayout7.xml.rels>&#65279;<?xml version="1.0" encoding="utf-8" standalone="yes"?><Relationships xmlns="http://schemas.openxmlformats.org/package/2006/relationships"><Relationship Id="rId1" Type="http://schemas.openxmlformats.org/officeDocument/2006/relationships/image" Target="../media/image2.emf" /><Relationship Id="rId2" Type="http://schemas.openxmlformats.org/officeDocument/2006/relationships/image" Target="../media/image1.png" /><Relationship Id="rId3" Type="http://schemas.openxmlformats.org/officeDocument/2006/relationships/slideMaster" Target="../slideMasters/slideMaster1.xml" /></Relationships>
</file>

<file path=ppt/slideLayouts/_rels/slideLayout8.xml.rels>&#65279;<?xml version="1.0" encoding="utf-8" standalone="yes"?><Relationships xmlns="http://schemas.openxmlformats.org/package/2006/relationships"><Relationship Id="rId1" Type="http://schemas.openxmlformats.org/officeDocument/2006/relationships/image" Target="../media/image2.emf" /><Relationship Id="rId2" Type="http://schemas.openxmlformats.org/officeDocument/2006/relationships/image" Target="../media/image1.png" /><Relationship Id="rId3" Type="http://schemas.openxmlformats.org/officeDocument/2006/relationships/slideMaster" Target="../slideMasters/slideMaster1.xml" /></Relationships>
</file>

<file path=ppt/slideLayouts/_rels/slideLayout9.xml.rels>&#65279;<?xml version="1.0" encoding="utf-8" standalone="yes"?><Relationships xmlns="http://schemas.openxmlformats.org/package/2006/relationships"><Relationship Id="rId1" Type="http://schemas.openxmlformats.org/officeDocument/2006/relationships/image" Target="../media/image2.emf" /><Relationship Id="rId2" Type="http://schemas.openxmlformats.org/officeDocument/2006/relationships/image" Target="../media/image1.png" /><Relationship Id="rId3"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itle" preserve="1">
  <p:cSld name="Title Slide">
    <p:bg>
      <p:bgRef idx="1003">
        <a:schemeClr val="bg2"/>
      </p:bgRef>
    </p:bg>
    <p:spTree>
      <p:nvGrpSpPr>
        <p:cNvPr id="1" name=""/>
        <p:cNvGrpSpPr/>
        <p:nvPr/>
      </p:nvGrpSpPr>
      <p:grpSpPr>
        <a:xfrm>
          <a:off x="0" y="0"/>
          <a:ext cx="0" cy="0"/>
        </a:xfrm>
      </p:grpSpPr>
      <p:sp>
        <p:nvSpPr>
          <p:cNvPr id="2" name="Title 1"/>
          <p:cNvSpPr>
            <a:spLocks noGrp="1"/>
          </p:cNvSpPr>
          <p:nvPr>
            <p:ph type="ctrTitle" hasCustomPrompt="1"/>
          </p:nvPr>
        </p:nvSpPr>
        <p:spPr>
          <a:xfrm>
            <a:off x="5071656" y="2079107"/>
            <a:ext cx="6252184" cy="1806416"/>
          </a:xfrm>
        </p:spPr>
        <p:txBody>
          <a:bodyPr anchor="t">
            <a:normAutofit/>
          </a:bodyPr>
          <a:lstStyle>
            <a:lvl1pPr algn="l">
              <a:defRPr sz="4800" b="1" i="0">
                <a:solidFill>
                  <a:schemeClr val="accent1"/>
                </a:solidFill>
                <a:latin typeface="Segoe"/>
                <a:cs typeface="Segoe"/>
              </a:defRPr>
            </a:lvl1pPr>
          </a:lstStyle>
          <a:p>
            <a:r>
              <a:rPr lang="en-US"/>
              <a:t>CLICK TO EDIT MASTER TITLE STYLE</a:t>
            </a:r>
          </a:p>
        </p:txBody>
      </p:sp>
      <p:sp>
        <p:nvSpPr>
          <p:cNvPr id="3" name="Subtitle 2"/>
          <p:cNvSpPr>
            <a:spLocks noGrp="1"/>
          </p:cNvSpPr>
          <p:nvPr>
            <p:ph type="subTitle" idx="1"/>
          </p:nvPr>
        </p:nvSpPr>
        <p:spPr>
          <a:xfrm>
            <a:off x="5063760" y="3886825"/>
            <a:ext cx="6277841" cy="1655762"/>
          </a:xfrm>
        </p:spPr>
        <p:txBody>
          <a:bodyPr>
            <a:normAutofit/>
          </a:bodyPr>
          <a:lstStyle>
            <a:lvl1pPr marL="0" indent="0" algn="l">
              <a:buNone/>
              <a:defRPr sz="3200" b="0" i="1">
                <a:solidFill>
                  <a:schemeClr val="bg1"/>
                </a:solidFill>
                <a:latin typeface="Segoe"/>
                <a:cs typeface="Segoe"/>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9" name="Rectangle 8"/>
          <p:cNvSpPr/>
          <p:nvPr userDrawn="1"/>
        </p:nvSpPr>
        <p:spPr>
          <a:xfrm>
            <a:off x="0" y="5621384"/>
            <a:ext cx="12192000" cy="1236616"/>
          </a:xfrm>
          <a:prstGeom prst="rect">
            <a:avLst/>
          </a:prstGeom>
          <a:solidFill>
            <a:schemeClr val="accent3"/>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4" name="Picture 3"/>
          <p:cNvPicPr>
            <a:picLocks noChangeAspect="1"/>
          </p:cNvPicPr>
          <p:nvPr userDrawn="1"/>
        </p:nvPicPr>
        <p:blipFill>
          <a:blip r:embed="rId1">
            <a:extLst>
              <a:ext uri="{28A0092B-C50C-407E-A947-70E740481C1C}">
                <a14:useLocalDpi xmlns:a14="http://schemas.microsoft.com/office/drawing/2010/main" val="0"/>
              </a:ext>
            </a:extLst>
          </a:blip>
          <a:stretch>
            <a:fillRect/>
          </a:stretch>
        </p:blipFill>
        <p:spPr>
          <a:xfrm>
            <a:off x="8840413" y="5472611"/>
            <a:ext cx="3005648" cy="1534161"/>
          </a:xfrm>
          <a:prstGeom prst="rect">
            <a:avLst/>
          </a:prstGeom>
        </p:spPr>
      </p:pic>
      <p:pic>
        <p:nvPicPr>
          <p:cNvPr id="6" name="Picture 5" descr="ASN_CLOVER_CROPPED.eps"/>
          <p:cNvPicPr>
            <a:picLocks noChangeAspect="1"/>
          </p:cNvPicPr>
          <p:nvPr userDrawn="1"/>
        </p:nvPicPr>
        <p:blipFill>
          <a:blip r:embed="rId2">
            <a:alphaModFix amt="27000"/>
            <a:extLst>
              <a:ext uri="{28A0092B-C50C-407E-A947-70E740481C1C}">
                <a14:useLocalDpi xmlns:a14="http://schemas.microsoft.com/office/drawing/2010/main" val="0"/>
              </a:ext>
            </a:extLst>
          </a:blip>
          <a:stretch>
            <a:fillRect/>
          </a:stretch>
        </p:blipFill>
        <p:spPr>
          <a:xfrm>
            <a:off x="0" y="0"/>
            <a:ext cx="4559300" cy="3937000"/>
          </a:xfrm>
          <a:prstGeom prst="rect">
            <a:avLst/>
          </a:prstGeom>
        </p:spPr>
      </p:pic>
    </p:spTree>
    <p:extLst>
      <p:ext uri="{BB962C8B-B14F-4D97-AF65-F5344CB8AC3E}">
        <p14:creationId val="2663316753"/>
      </p:ext>
    </p:extLst>
  </p:cSld>
  <p:clrMapOvr>
    <a:overrideClrMapping bg1="lt1" tx1="dk1" bg2="lt2" tx2="dk2" accent1="accent1" accent2="accent2" accent3="accent3" accent4="accent4" accent5="accent5" accent6="accent6" hlink="hlink" folHlink="folHlink"/>
  </p:clrMapOvr>
  <p:transition/>
  <p:timing/>
</p:sldLayout>
</file>

<file path=ppt/slideLayouts/slideLayout10.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1_Content with Caption">
    <p:spTree>
      <p:nvGrpSpPr>
        <p:cNvPr id="1" name=""/>
        <p:cNvGrpSpPr/>
        <p:nvPr/>
      </p:nvGrpSpPr>
      <p:grpSpPr>
        <a:xfrm>
          <a:off x="0" y="0"/>
          <a:ext cx="0" cy="0"/>
        </a:xfrm>
      </p:grpSpPr>
      <p:sp>
        <p:nvSpPr>
          <p:cNvPr id="8" name="Rectangle 7"/>
          <p:cNvSpPr/>
          <p:nvPr userDrawn="1"/>
        </p:nvSpPr>
        <p:spPr>
          <a:xfrm>
            <a:off x="0" y="6136456"/>
            <a:ext cx="12192000" cy="721544"/>
          </a:xfrm>
          <a:prstGeom prst="rect">
            <a:avLst/>
          </a:prstGeom>
          <a:solidFill>
            <a:schemeClr val="accent3"/>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11" name="Picture 10" descr="ASN_CLOVER_CROPPED.eps"/>
          <p:cNvPicPr>
            <a:picLocks noChangeAspect="1"/>
          </p:cNvPicPr>
          <p:nvPr userDrawn="1"/>
        </p:nvPicPr>
        <p:blipFill>
          <a:blip r:embed="rId1">
            <a:alphaModFix amt="27000"/>
            <a:extLst>
              <a:ext uri="{28A0092B-C50C-407E-A947-70E740481C1C}">
                <a14:useLocalDpi xmlns:a14="http://schemas.microsoft.com/office/drawing/2010/main" val="0"/>
              </a:ext>
            </a:extLst>
          </a:blip>
          <a:stretch>
            <a:fillRect/>
          </a:stretch>
        </p:blipFill>
        <p:spPr>
          <a:xfrm>
            <a:off x="0" y="0"/>
            <a:ext cx="1611799" cy="1391804"/>
          </a:xfrm>
          <a:prstGeom prst="rect">
            <a:avLst/>
          </a:prstGeom>
        </p:spPr>
      </p:pic>
      <p:sp>
        <p:nvSpPr>
          <p:cNvPr id="12" name="Slide Number Placeholder 4"/>
          <p:cNvSpPr>
            <a:spLocks noGrp="1"/>
          </p:cNvSpPr>
          <p:nvPr>
            <p:ph type="sldNum" sz="quarter" idx="4"/>
          </p:nvPr>
        </p:nvSpPr>
        <p:spPr>
          <a:xfrm>
            <a:off x="161667" y="6330695"/>
            <a:ext cx="640122" cy="365125"/>
          </a:xfrm>
          <a:prstGeom prst="rect">
            <a:avLst/>
          </a:prstGeom>
        </p:spPr>
        <p:txBody>
          <a:bodyPr vert="horz" lIns="91440" tIns="45720" rIns="91440" bIns="45720" rtlCol="0" anchor="ctr"/>
          <a:lstStyle>
            <a:lvl1pPr algn="l">
              <a:defRPr sz="1200" b="1" i="0">
                <a:solidFill>
                  <a:schemeClr val="bg1"/>
                </a:solidFill>
                <a:latin typeface="Segoe"/>
                <a:cs typeface="Segoe"/>
              </a:defRPr>
            </a:lvl1pPr>
          </a:lstStyle>
          <a:p>
            <a:fld id="{2062FEF5-9C0C-7644-AFB8-36CEBEB72585}" type="slidenum">
              <a:rPr lang="en-US" smtClean="0"/>
              <a:t>‹#›</a:t>
            </a:fld>
            <a:endParaRPr lang="en-US"/>
          </a:p>
        </p:txBody>
      </p:sp>
      <p:pic>
        <p:nvPicPr>
          <p:cNvPr id="14" name="Picture 13">
            <a:extLst>
              <a:ext uri="{FF2B5EF4-FFF2-40B4-BE49-F238E27FC236}">
                <a16:creationId xmlns:a16="http://schemas.microsoft.com/office/drawing/2014/main" id="{A31C1D66-BD34-4C6E-8747-BD438EAE9475}"/>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905999" y="5997464"/>
            <a:ext cx="1940061" cy="990258"/>
          </a:xfrm>
          <a:prstGeom prst="rect">
            <a:avLst/>
          </a:prstGeom>
        </p:spPr>
      </p:pic>
    </p:spTree>
    <p:extLst>
      <p:ext uri="{BB962C8B-B14F-4D97-AF65-F5344CB8AC3E}">
        <p14:creationId val="3750663715"/>
      </p:ext>
    </p:extLst>
  </p:cSld>
  <p:clrMapOvr>
    <a:masterClrMapping/>
  </p:clrMapOvr>
  <p:transition/>
  <p:timing/>
</p:sldLayout>
</file>

<file path=ppt/slideLayouts/slideLayout11.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2_Content with Caption">
    <p:spTree>
      <p:nvGrpSpPr>
        <p:cNvPr id="1" name=""/>
        <p:cNvGrpSpPr/>
        <p:nvPr/>
      </p:nvGrpSpPr>
      <p:grpSpPr>
        <a:xfrm>
          <a:off x="0" y="0"/>
          <a:ext cx="0" cy="0"/>
        </a:xfrm>
      </p:grpSpPr>
      <p:sp>
        <p:nvSpPr>
          <p:cNvPr id="8" name="Rectangle 7"/>
          <p:cNvSpPr/>
          <p:nvPr userDrawn="1"/>
        </p:nvSpPr>
        <p:spPr>
          <a:xfrm>
            <a:off x="0" y="6136456"/>
            <a:ext cx="12192000" cy="721544"/>
          </a:xfrm>
          <a:prstGeom prst="rect">
            <a:avLst/>
          </a:prstGeom>
          <a:solidFill>
            <a:schemeClr val="accent3"/>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2" name="Slide Number Placeholder 4"/>
          <p:cNvSpPr>
            <a:spLocks noGrp="1"/>
          </p:cNvSpPr>
          <p:nvPr>
            <p:ph type="sldNum" sz="quarter" idx="4"/>
          </p:nvPr>
        </p:nvSpPr>
        <p:spPr>
          <a:xfrm>
            <a:off x="161667" y="6330695"/>
            <a:ext cx="640122" cy="365125"/>
          </a:xfrm>
          <a:prstGeom prst="rect">
            <a:avLst/>
          </a:prstGeom>
        </p:spPr>
        <p:txBody>
          <a:bodyPr vert="horz" lIns="91440" tIns="45720" rIns="91440" bIns="45720" rtlCol="0" anchor="ctr"/>
          <a:lstStyle>
            <a:lvl1pPr algn="l">
              <a:defRPr sz="1200" b="1" i="0">
                <a:solidFill>
                  <a:schemeClr val="bg1"/>
                </a:solidFill>
                <a:latin typeface="Segoe"/>
                <a:cs typeface="Segoe"/>
              </a:defRPr>
            </a:lvl1pPr>
          </a:lstStyle>
          <a:p>
            <a:fld id="{2062FEF5-9C0C-7644-AFB8-36CEBEB72585}" type="slidenum">
              <a:rPr lang="en-US" smtClean="0"/>
              <a:t>‹#›</a:t>
            </a:fld>
            <a:endParaRPr lang="en-US"/>
          </a:p>
        </p:txBody>
      </p:sp>
      <p:pic>
        <p:nvPicPr>
          <p:cNvPr id="14" name="Picture 13">
            <a:extLst>
              <a:ext uri="{FF2B5EF4-FFF2-40B4-BE49-F238E27FC236}">
                <a16:creationId xmlns:a16="http://schemas.microsoft.com/office/drawing/2014/main" id="{A31C1D66-BD34-4C6E-8747-BD438EAE9475}"/>
              </a:ext>
            </a:extLst>
          </p:cNvPr>
          <p:cNvPicPr>
            <a:picLocks noChangeAspect="1"/>
          </p:cNvPicPr>
          <p:nvPr userDrawn="1"/>
        </p:nvPicPr>
        <p:blipFill>
          <a:blip r:embed="rId1">
            <a:extLst>
              <a:ext uri="{28A0092B-C50C-407E-A947-70E740481C1C}">
                <a14:useLocalDpi xmlns:a14="http://schemas.microsoft.com/office/drawing/2010/main" val="0"/>
              </a:ext>
            </a:extLst>
          </a:blip>
          <a:stretch>
            <a:fillRect/>
          </a:stretch>
        </p:blipFill>
        <p:spPr>
          <a:xfrm>
            <a:off x="9905999" y="5997464"/>
            <a:ext cx="1940061" cy="990258"/>
          </a:xfrm>
          <a:prstGeom prst="rect">
            <a:avLst/>
          </a:prstGeom>
        </p:spPr>
      </p:pic>
    </p:spTree>
    <p:extLst>
      <p:ext uri="{BB962C8B-B14F-4D97-AF65-F5344CB8AC3E}">
        <p14:creationId val="4161999967"/>
      </p:ext>
    </p:extLst>
  </p:cSld>
  <p:clrMapOvr>
    <a:masterClrMapping/>
  </p:clrMapOvr>
  <p:transition/>
  <p:timing/>
</p:sldLayout>
</file>

<file path=ppt/slideLayouts/slideLayout2.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Section Header">
    <p:spTree>
      <p:nvGrpSpPr>
        <p:cNvPr id="1" name=""/>
        <p:cNvGrpSpPr/>
        <p:nvPr/>
      </p:nvGrpSpPr>
      <p:grpSpPr>
        <a:xfrm>
          <a:off x="0" y="0"/>
          <a:ext cx="0" cy="0"/>
        </a:xfrm>
      </p:grpSpPr>
      <p:sp>
        <p:nvSpPr>
          <p:cNvPr id="3" name="Text Placeholder 2"/>
          <p:cNvSpPr>
            <a:spLocks noGrp="1"/>
          </p:cNvSpPr>
          <p:nvPr>
            <p:ph type="body" idx="1"/>
          </p:nvPr>
        </p:nvSpPr>
        <p:spPr>
          <a:xfrm>
            <a:off x="4751571" y="3925200"/>
            <a:ext cx="6542590" cy="1007584"/>
          </a:xfrm>
        </p:spPr>
        <p:txBody>
          <a:bodyPr>
            <a:normAutofit/>
          </a:bodyPr>
          <a:lstStyle>
            <a:lvl1pPr marL="0" indent="0">
              <a:buNone/>
              <a:defRPr sz="3200">
                <a:solidFill>
                  <a:schemeClr val="tx1">
                    <a:lumMod val="65000"/>
                    <a:lumOff val="3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7" name="Rectangle 6"/>
          <p:cNvSpPr/>
          <p:nvPr userDrawn="1"/>
        </p:nvSpPr>
        <p:spPr>
          <a:xfrm>
            <a:off x="0" y="6136456"/>
            <a:ext cx="12192000" cy="721544"/>
          </a:xfrm>
          <a:prstGeom prst="rect">
            <a:avLst/>
          </a:prstGeom>
          <a:solidFill>
            <a:schemeClr val="accent3"/>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 name="TextBox 8"/>
          <p:cNvSpPr txBox="1"/>
          <p:nvPr userDrawn="1"/>
        </p:nvSpPr>
        <p:spPr>
          <a:xfrm>
            <a:off x="4724927" y="2451028"/>
            <a:ext cx="7467073" cy="830997"/>
          </a:xfrm>
          <a:prstGeom prst="rect">
            <a:avLst/>
          </a:prstGeom>
          <a:solidFill>
            <a:schemeClr val="accent3"/>
          </a:solidFill>
        </p:spPr>
        <p:txBody>
          <a:bodyPr wrap="square" rtlCol="0">
            <a:spAutoFit/>
          </a:bodyPr>
          <a:lstStyle/>
          <a:p>
            <a:endParaRPr lang="en-US" sz="4800" b="1" i="0">
              <a:solidFill>
                <a:schemeClr val="bg1"/>
              </a:solidFill>
              <a:latin typeface="Segoe"/>
              <a:cs typeface="Segoe"/>
            </a:endParaRPr>
          </a:p>
        </p:txBody>
      </p:sp>
      <p:pic>
        <p:nvPicPr>
          <p:cNvPr id="11" name="Picture 10" descr="ASN_CLOVER_CROPPED.eps"/>
          <p:cNvPicPr>
            <a:picLocks noChangeAspect="1"/>
          </p:cNvPicPr>
          <p:nvPr userDrawn="1"/>
        </p:nvPicPr>
        <p:blipFill>
          <a:blip r:embed="rId1">
            <a:alphaModFix amt="27000"/>
            <a:extLst>
              <a:ext uri="{28A0092B-C50C-407E-A947-70E740481C1C}">
                <a14:useLocalDpi xmlns:a14="http://schemas.microsoft.com/office/drawing/2010/main" val="0"/>
              </a:ext>
            </a:extLst>
          </a:blip>
          <a:stretch>
            <a:fillRect/>
          </a:stretch>
        </p:blipFill>
        <p:spPr>
          <a:xfrm>
            <a:off x="0" y="0"/>
            <a:ext cx="4559300" cy="3937000"/>
          </a:xfrm>
          <a:prstGeom prst="rect">
            <a:avLst/>
          </a:prstGeom>
        </p:spPr>
      </p:pic>
      <p:sp>
        <p:nvSpPr>
          <p:cNvPr id="12" name="Slide Number Placeholder 4"/>
          <p:cNvSpPr>
            <a:spLocks noGrp="1"/>
          </p:cNvSpPr>
          <p:nvPr>
            <p:ph type="sldNum" sz="quarter" idx="4"/>
          </p:nvPr>
        </p:nvSpPr>
        <p:spPr>
          <a:xfrm>
            <a:off x="161667" y="6330695"/>
            <a:ext cx="640122" cy="365125"/>
          </a:xfrm>
          <a:prstGeom prst="rect">
            <a:avLst/>
          </a:prstGeom>
        </p:spPr>
        <p:txBody>
          <a:bodyPr vert="horz" lIns="91440" tIns="45720" rIns="91440" bIns="45720" rtlCol="0" anchor="ctr"/>
          <a:lstStyle>
            <a:lvl1pPr algn="l">
              <a:defRPr sz="1200" b="1" i="0">
                <a:solidFill>
                  <a:schemeClr val="bg1"/>
                </a:solidFill>
                <a:latin typeface="Segoe"/>
                <a:cs typeface="Segoe"/>
              </a:defRPr>
            </a:lvl1pPr>
          </a:lstStyle>
          <a:p>
            <a:fld id="{2062FEF5-9C0C-7644-AFB8-36CEBEB72585}" type="slidenum">
              <a:rPr lang="en-US" smtClean="0"/>
              <a:t>‹#›</a:t>
            </a:fld>
            <a:endParaRPr lang="en-US"/>
          </a:p>
        </p:txBody>
      </p:sp>
      <p:sp>
        <p:nvSpPr>
          <p:cNvPr id="10" name="Subtitle 2"/>
          <p:cNvSpPr>
            <a:spLocks noGrp="1"/>
          </p:cNvSpPr>
          <p:nvPr>
            <p:ph type="subTitle" idx="10" hasCustomPrompt="1"/>
          </p:nvPr>
        </p:nvSpPr>
        <p:spPr>
          <a:xfrm>
            <a:off x="4850606" y="2519219"/>
            <a:ext cx="7228155" cy="775460"/>
          </a:xfrm>
        </p:spPr>
        <p:txBody>
          <a:bodyPr>
            <a:noAutofit/>
          </a:bodyPr>
          <a:lstStyle>
            <a:lvl1pPr marL="0" indent="0" algn="l">
              <a:buNone/>
              <a:defRPr sz="4800" b="1" i="0" cap="all">
                <a:solidFill>
                  <a:schemeClr val="bg1"/>
                </a:solidFill>
                <a:latin typeface="Segoe"/>
                <a:cs typeface="Segoe"/>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section TITLE</a:t>
            </a:r>
          </a:p>
        </p:txBody>
      </p:sp>
      <p:pic>
        <p:nvPicPr>
          <p:cNvPr id="13" name="Picture 12">
            <a:extLst>
              <a:ext uri="{FF2B5EF4-FFF2-40B4-BE49-F238E27FC236}">
                <a16:creationId xmlns:a16="http://schemas.microsoft.com/office/drawing/2014/main" id="{B66F2423-F400-49C6-AA94-7838DE5DAEC4}"/>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905999" y="5997464"/>
            <a:ext cx="1940061" cy="990258"/>
          </a:xfrm>
          <a:prstGeom prst="rect">
            <a:avLst/>
          </a:prstGeom>
        </p:spPr>
      </p:pic>
    </p:spTree>
    <p:extLst>
      <p:ext uri="{BB962C8B-B14F-4D97-AF65-F5344CB8AC3E}">
        <p14:creationId val="4093068769"/>
      </p:ext>
    </p:extLst>
  </p:cSld>
  <p:clrMapOvr>
    <a:masterClrMapping/>
  </p:clrMapOvr>
  <p:transition/>
  <p:timing/>
</p:sldLayout>
</file>

<file path=ppt/slideLayouts/slideLayout3.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Title and Content">
    <p:spTree>
      <p:nvGrpSpPr>
        <p:cNvPr id="1" name=""/>
        <p:cNvGrpSpPr/>
        <p:nvPr/>
      </p:nvGrpSpPr>
      <p:grpSpPr>
        <a:xfrm>
          <a:off x="0" y="0"/>
          <a:ext cx="0" cy="0"/>
        </a:xfrm>
      </p:grpSpPr>
      <p:sp>
        <p:nvSpPr>
          <p:cNvPr id="2" name="Title 1"/>
          <p:cNvSpPr>
            <a:spLocks noGrp="1"/>
          </p:cNvSpPr>
          <p:nvPr>
            <p:ph type="title"/>
          </p:nvPr>
        </p:nvSpPr>
        <p:spPr>
          <a:xfrm>
            <a:off x="829318" y="1457433"/>
            <a:ext cx="10515600" cy="1082404"/>
          </a:xfrm>
        </p:spPr>
        <p:txBody>
          <a:bodyPr>
            <a:normAutofit/>
          </a:bodyPr>
          <a:lstStyle>
            <a:lvl1pPr>
              <a:defRPr sz="4000" b="1" i="0">
                <a:solidFill>
                  <a:schemeClr val="accent3"/>
                </a:solidFill>
                <a:latin typeface="Segoe"/>
                <a:cs typeface="Segoe"/>
              </a:defRPr>
            </a:lvl1pPr>
          </a:lstStyle>
          <a:p>
            <a:r>
              <a:rPr lang="en-US"/>
              <a:t>Click to edit Master title style</a:t>
            </a:r>
          </a:p>
        </p:txBody>
      </p:sp>
      <p:sp>
        <p:nvSpPr>
          <p:cNvPr id="3" name="Content Placeholder 2"/>
          <p:cNvSpPr>
            <a:spLocks noGrp="1"/>
          </p:cNvSpPr>
          <p:nvPr>
            <p:ph idx="1"/>
          </p:nvPr>
        </p:nvSpPr>
        <p:spPr>
          <a:xfrm>
            <a:off x="838200" y="2788491"/>
            <a:ext cx="10515600" cy="3388471"/>
          </a:xfrm>
        </p:spPr>
        <p:txBody>
          <a:bodyPr/>
          <a:lstStyle>
            <a:lvl1pPr>
              <a:defRPr>
                <a:solidFill>
                  <a:schemeClr val="tx1">
                    <a:lumMod val="65000"/>
                    <a:lumOff val="35000"/>
                  </a:schemeClr>
                </a:solidFill>
              </a:defRPr>
            </a:lvl1pPr>
            <a:lvl2pPr>
              <a:defRPr>
                <a:solidFill>
                  <a:schemeClr val="tx1">
                    <a:lumMod val="65000"/>
                    <a:lumOff val="35000"/>
                  </a:schemeClr>
                </a:solidFill>
              </a:defRPr>
            </a:lvl2pPr>
            <a:lvl3pPr>
              <a:defRPr>
                <a:solidFill>
                  <a:schemeClr val="tx1">
                    <a:lumMod val="65000"/>
                    <a:lumOff val="35000"/>
                  </a:schemeClr>
                </a:solidFill>
              </a:defRPr>
            </a:lvl3pPr>
            <a:lvl4pPr>
              <a:defRPr>
                <a:solidFill>
                  <a:schemeClr val="tx1">
                    <a:lumMod val="65000"/>
                    <a:lumOff val="35000"/>
                  </a:schemeClr>
                </a:solidFill>
              </a:defRPr>
            </a:lvl4pPr>
            <a:lvl5pPr>
              <a:defRPr>
                <a:solidFill>
                  <a:schemeClr val="tx1">
                    <a:lumMod val="65000"/>
                    <a:lumOff val="35000"/>
                  </a:schemeClr>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6"/>
          <p:cNvSpPr/>
          <p:nvPr userDrawn="1"/>
        </p:nvSpPr>
        <p:spPr>
          <a:xfrm>
            <a:off x="0" y="6136456"/>
            <a:ext cx="12192000" cy="721544"/>
          </a:xfrm>
          <a:prstGeom prst="rect">
            <a:avLst/>
          </a:prstGeom>
          <a:solidFill>
            <a:schemeClr val="accent3"/>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 name="TextBox 3"/>
          <p:cNvSpPr txBox="1"/>
          <p:nvPr userDrawn="1"/>
        </p:nvSpPr>
        <p:spPr>
          <a:xfrm>
            <a:off x="6108212" y="337460"/>
            <a:ext cx="6083788" cy="369332"/>
          </a:xfrm>
          <a:prstGeom prst="rect">
            <a:avLst/>
          </a:prstGeom>
          <a:solidFill>
            <a:schemeClr val="accent3"/>
          </a:solidFill>
        </p:spPr>
        <p:txBody>
          <a:bodyPr wrap="square" rtlCol="0">
            <a:spAutoFit/>
          </a:bodyPr>
          <a:lstStyle/>
          <a:p>
            <a:endParaRPr lang="en-US" b="1" i="0">
              <a:solidFill>
                <a:schemeClr val="bg1"/>
              </a:solidFill>
              <a:latin typeface="Segoe"/>
              <a:cs typeface="Segoe"/>
            </a:endParaRPr>
          </a:p>
        </p:txBody>
      </p:sp>
      <p:pic>
        <p:nvPicPr>
          <p:cNvPr id="9" name="Picture 8" descr="ASN_CLOVER_CROPPED.eps"/>
          <p:cNvPicPr>
            <a:picLocks noChangeAspect="1"/>
          </p:cNvPicPr>
          <p:nvPr userDrawn="1"/>
        </p:nvPicPr>
        <p:blipFill>
          <a:blip r:embed="rId1">
            <a:alphaModFix amt="27000"/>
            <a:extLst>
              <a:ext uri="{28A0092B-C50C-407E-A947-70E740481C1C}">
                <a14:useLocalDpi xmlns:a14="http://schemas.microsoft.com/office/drawing/2010/main" val="0"/>
              </a:ext>
            </a:extLst>
          </a:blip>
          <a:stretch>
            <a:fillRect/>
          </a:stretch>
        </p:blipFill>
        <p:spPr>
          <a:xfrm>
            <a:off x="0" y="0"/>
            <a:ext cx="1611799" cy="1391804"/>
          </a:xfrm>
          <a:prstGeom prst="rect">
            <a:avLst/>
          </a:prstGeom>
        </p:spPr>
      </p:pic>
      <p:sp>
        <p:nvSpPr>
          <p:cNvPr id="12" name="Slide Number Placeholder 4"/>
          <p:cNvSpPr>
            <a:spLocks noGrp="1"/>
          </p:cNvSpPr>
          <p:nvPr>
            <p:ph type="sldNum" sz="quarter" idx="4"/>
          </p:nvPr>
        </p:nvSpPr>
        <p:spPr>
          <a:xfrm>
            <a:off x="161667" y="6330695"/>
            <a:ext cx="640122" cy="365125"/>
          </a:xfrm>
          <a:prstGeom prst="rect">
            <a:avLst/>
          </a:prstGeom>
        </p:spPr>
        <p:txBody>
          <a:bodyPr vert="horz" lIns="91440" tIns="45720" rIns="91440" bIns="45720" rtlCol="0" anchor="ctr"/>
          <a:lstStyle>
            <a:lvl1pPr algn="l">
              <a:defRPr sz="1200" b="1" i="0">
                <a:solidFill>
                  <a:schemeClr val="bg1"/>
                </a:solidFill>
                <a:latin typeface="Segoe"/>
                <a:cs typeface="Segoe"/>
              </a:defRPr>
            </a:lvl1pPr>
          </a:lstStyle>
          <a:p>
            <a:fld id="{2062FEF5-9C0C-7644-AFB8-36CEBEB72585}" type="slidenum">
              <a:rPr lang="en-US" smtClean="0"/>
              <a:t>‹#›</a:t>
            </a:fld>
            <a:endParaRPr lang="en-US"/>
          </a:p>
        </p:txBody>
      </p:sp>
      <p:sp>
        <p:nvSpPr>
          <p:cNvPr id="10" name="Subtitle 2"/>
          <p:cNvSpPr>
            <a:spLocks noGrp="1"/>
          </p:cNvSpPr>
          <p:nvPr>
            <p:ph type="subTitle" idx="10" hasCustomPrompt="1"/>
          </p:nvPr>
        </p:nvSpPr>
        <p:spPr>
          <a:xfrm>
            <a:off x="6129537" y="352365"/>
            <a:ext cx="6062463" cy="366959"/>
          </a:xfrm>
        </p:spPr>
        <p:txBody>
          <a:bodyPr>
            <a:noAutofit/>
          </a:bodyPr>
          <a:lstStyle>
            <a:lvl1pPr marL="0" indent="0" algn="l">
              <a:buNone/>
              <a:defRPr sz="2000" b="1" i="0" cap="all">
                <a:solidFill>
                  <a:schemeClr val="bg1"/>
                </a:solidFill>
                <a:latin typeface="Segoe"/>
                <a:cs typeface="Segoe"/>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section TITLE</a:t>
            </a:r>
          </a:p>
        </p:txBody>
      </p:sp>
      <p:pic>
        <p:nvPicPr>
          <p:cNvPr id="11" name="Picture 10">
            <a:extLst>
              <a:ext uri="{FF2B5EF4-FFF2-40B4-BE49-F238E27FC236}">
                <a16:creationId xmlns:a16="http://schemas.microsoft.com/office/drawing/2014/main" id="{EC050D15-1E24-444E-A723-6D75A9DC871B}"/>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905999" y="5997464"/>
            <a:ext cx="1940061" cy="990258"/>
          </a:xfrm>
          <a:prstGeom prst="rect">
            <a:avLst/>
          </a:prstGeom>
        </p:spPr>
      </p:pic>
    </p:spTree>
    <p:extLst>
      <p:ext uri="{BB962C8B-B14F-4D97-AF65-F5344CB8AC3E}">
        <p14:creationId val="1503604168"/>
      </p:ext>
    </p:extLst>
  </p:cSld>
  <p:clrMapOvr>
    <a:masterClrMapping/>
  </p:clrMapOvr>
  <p:transition/>
  <p:timing/>
</p:sldLayout>
</file>

<file path=ppt/slideLayouts/slideLayout4.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1_Title and Content">
    <p:spTree>
      <p:nvGrpSpPr>
        <p:cNvPr id="1" name=""/>
        <p:cNvGrpSpPr/>
        <p:nvPr/>
      </p:nvGrpSpPr>
      <p:grpSpPr>
        <a:xfrm>
          <a:off x="0" y="0"/>
          <a:ext cx="0" cy="0"/>
        </a:xfrm>
      </p:grpSpPr>
      <p:sp>
        <p:nvSpPr>
          <p:cNvPr id="2" name="Title 1"/>
          <p:cNvSpPr>
            <a:spLocks noGrp="1"/>
          </p:cNvSpPr>
          <p:nvPr>
            <p:ph type="title"/>
          </p:nvPr>
        </p:nvSpPr>
        <p:spPr>
          <a:xfrm>
            <a:off x="829318" y="1457433"/>
            <a:ext cx="10515600" cy="1082404"/>
          </a:xfrm>
        </p:spPr>
        <p:txBody>
          <a:bodyPr>
            <a:normAutofit/>
          </a:bodyPr>
          <a:lstStyle>
            <a:lvl1pPr>
              <a:defRPr sz="4000" b="1" i="0">
                <a:solidFill>
                  <a:schemeClr val="accent3"/>
                </a:solidFill>
                <a:latin typeface="Segoe"/>
                <a:cs typeface="Segoe"/>
              </a:defRPr>
            </a:lvl1pPr>
          </a:lstStyle>
          <a:p>
            <a:r>
              <a:rPr lang="en-US"/>
              <a:t>Click to edit Master title style</a:t>
            </a:r>
          </a:p>
        </p:txBody>
      </p:sp>
      <p:sp>
        <p:nvSpPr>
          <p:cNvPr id="3" name="Content Placeholder 2"/>
          <p:cNvSpPr>
            <a:spLocks noGrp="1"/>
          </p:cNvSpPr>
          <p:nvPr>
            <p:ph idx="1"/>
          </p:nvPr>
        </p:nvSpPr>
        <p:spPr>
          <a:xfrm>
            <a:off x="838200" y="2788491"/>
            <a:ext cx="10515600" cy="3388471"/>
          </a:xfrm>
        </p:spPr>
        <p:txBody>
          <a:bodyPr/>
          <a:lstStyle>
            <a:lvl1pPr>
              <a:defRPr>
                <a:solidFill>
                  <a:schemeClr val="tx1">
                    <a:lumMod val="65000"/>
                    <a:lumOff val="35000"/>
                  </a:schemeClr>
                </a:solidFill>
              </a:defRPr>
            </a:lvl1pPr>
            <a:lvl2pPr>
              <a:defRPr>
                <a:solidFill>
                  <a:schemeClr val="tx1">
                    <a:lumMod val="65000"/>
                    <a:lumOff val="35000"/>
                  </a:schemeClr>
                </a:solidFill>
              </a:defRPr>
            </a:lvl2pPr>
            <a:lvl3pPr>
              <a:defRPr>
                <a:solidFill>
                  <a:schemeClr val="tx1">
                    <a:lumMod val="65000"/>
                    <a:lumOff val="35000"/>
                  </a:schemeClr>
                </a:solidFill>
              </a:defRPr>
            </a:lvl3pPr>
            <a:lvl4pPr>
              <a:defRPr>
                <a:solidFill>
                  <a:schemeClr val="tx1">
                    <a:lumMod val="65000"/>
                    <a:lumOff val="35000"/>
                  </a:schemeClr>
                </a:solidFill>
              </a:defRPr>
            </a:lvl4pPr>
            <a:lvl5pPr>
              <a:defRPr>
                <a:solidFill>
                  <a:schemeClr val="tx1">
                    <a:lumMod val="65000"/>
                    <a:lumOff val="35000"/>
                  </a:schemeClr>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6"/>
          <p:cNvSpPr/>
          <p:nvPr userDrawn="1"/>
        </p:nvSpPr>
        <p:spPr>
          <a:xfrm>
            <a:off x="0" y="6136456"/>
            <a:ext cx="12192000" cy="721544"/>
          </a:xfrm>
          <a:prstGeom prst="rect">
            <a:avLst/>
          </a:prstGeom>
          <a:solidFill>
            <a:schemeClr val="accent3"/>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9" name="Picture 8" descr="ASN_CLOVER_CROPPED.eps"/>
          <p:cNvPicPr>
            <a:picLocks noChangeAspect="1"/>
          </p:cNvPicPr>
          <p:nvPr userDrawn="1"/>
        </p:nvPicPr>
        <p:blipFill>
          <a:blip r:embed="rId1">
            <a:alphaModFix amt="27000"/>
            <a:extLst>
              <a:ext uri="{28A0092B-C50C-407E-A947-70E740481C1C}">
                <a14:useLocalDpi xmlns:a14="http://schemas.microsoft.com/office/drawing/2010/main" val="0"/>
              </a:ext>
            </a:extLst>
          </a:blip>
          <a:stretch>
            <a:fillRect/>
          </a:stretch>
        </p:blipFill>
        <p:spPr>
          <a:xfrm>
            <a:off x="0" y="0"/>
            <a:ext cx="1611799" cy="1391804"/>
          </a:xfrm>
          <a:prstGeom prst="rect">
            <a:avLst/>
          </a:prstGeom>
        </p:spPr>
      </p:pic>
      <p:sp>
        <p:nvSpPr>
          <p:cNvPr id="12" name="Slide Number Placeholder 4"/>
          <p:cNvSpPr>
            <a:spLocks noGrp="1"/>
          </p:cNvSpPr>
          <p:nvPr>
            <p:ph type="sldNum" sz="quarter" idx="4"/>
          </p:nvPr>
        </p:nvSpPr>
        <p:spPr>
          <a:xfrm>
            <a:off x="161667" y="6330695"/>
            <a:ext cx="640122" cy="365125"/>
          </a:xfrm>
          <a:prstGeom prst="rect">
            <a:avLst/>
          </a:prstGeom>
        </p:spPr>
        <p:txBody>
          <a:bodyPr vert="horz" lIns="91440" tIns="45720" rIns="91440" bIns="45720" rtlCol="0" anchor="ctr"/>
          <a:lstStyle>
            <a:lvl1pPr algn="l">
              <a:defRPr sz="1200" b="1" i="0">
                <a:solidFill>
                  <a:schemeClr val="bg1"/>
                </a:solidFill>
                <a:latin typeface="Segoe"/>
                <a:cs typeface="Segoe"/>
              </a:defRPr>
            </a:lvl1pPr>
          </a:lstStyle>
          <a:p>
            <a:fld id="{2062FEF5-9C0C-7644-AFB8-36CEBEB72585}" type="slidenum">
              <a:rPr lang="en-US" smtClean="0"/>
              <a:t>‹#›</a:t>
            </a:fld>
            <a:endParaRPr lang="en-US"/>
          </a:p>
        </p:txBody>
      </p:sp>
      <p:pic>
        <p:nvPicPr>
          <p:cNvPr id="11" name="Picture 10">
            <a:extLst>
              <a:ext uri="{FF2B5EF4-FFF2-40B4-BE49-F238E27FC236}">
                <a16:creationId xmlns:a16="http://schemas.microsoft.com/office/drawing/2014/main" id="{EC050D15-1E24-444E-A723-6D75A9DC871B}"/>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905999" y="5997464"/>
            <a:ext cx="1940061" cy="990258"/>
          </a:xfrm>
          <a:prstGeom prst="rect">
            <a:avLst/>
          </a:prstGeom>
        </p:spPr>
      </p:pic>
    </p:spTree>
    <p:extLst>
      <p:ext uri="{BB962C8B-B14F-4D97-AF65-F5344CB8AC3E}">
        <p14:creationId val="912608000"/>
      </p:ext>
    </p:extLst>
  </p:cSld>
  <p:clrMapOvr>
    <a:masterClrMapping/>
  </p:clrMapOvr>
  <p:transition/>
  <p:timing/>
</p:sldLayout>
</file>

<file path=ppt/slideLayouts/slideLayout5.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Two Content">
    <p:spTree>
      <p:nvGrpSpPr>
        <p:cNvPr id="1" name=""/>
        <p:cNvGrpSpPr/>
        <p:nvPr/>
      </p:nvGrpSpPr>
      <p:grpSpPr>
        <a:xfrm>
          <a:off x="0" y="0"/>
          <a:ext cx="0" cy="0"/>
        </a:xfrm>
      </p:grpSpPr>
      <p:sp>
        <p:nvSpPr>
          <p:cNvPr id="2" name="Title 1"/>
          <p:cNvSpPr>
            <a:spLocks noGrp="1"/>
          </p:cNvSpPr>
          <p:nvPr>
            <p:ph type="title"/>
          </p:nvPr>
        </p:nvSpPr>
        <p:spPr>
          <a:xfrm>
            <a:off x="838200" y="1420887"/>
            <a:ext cx="10515600" cy="944723"/>
          </a:xfrm>
        </p:spPr>
        <p:txBody>
          <a:bodyPr>
            <a:normAutofit/>
          </a:bodyPr>
          <a:lstStyle>
            <a:lvl1pPr>
              <a:defRPr sz="4000" b="1" i="0">
                <a:solidFill>
                  <a:schemeClr val="accent3"/>
                </a:solidFill>
                <a:latin typeface="Segoe"/>
                <a:cs typeface="Segoe"/>
              </a:defRPr>
            </a:lvl1pPr>
          </a:lstStyle>
          <a:p>
            <a:r>
              <a:rPr lang="en-US"/>
              <a:t>Click to edit Master title style</a:t>
            </a:r>
          </a:p>
        </p:txBody>
      </p:sp>
      <p:sp>
        <p:nvSpPr>
          <p:cNvPr id="3" name="Content Placeholder 2"/>
          <p:cNvSpPr>
            <a:spLocks noGrp="1"/>
          </p:cNvSpPr>
          <p:nvPr>
            <p:ph sz="half" idx="1"/>
          </p:nvPr>
        </p:nvSpPr>
        <p:spPr>
          <a:xfrm>
            <a:off x="838200" y="2806252"/>
            <a:ext cx="5181600" cy="3370710"/>
          </a:xfrm>
        </p:spPr>
        <p:txBody>
          <a:bodyPr/>
          <a:lstStyle>
            <a:lvl1pPr>
              <a:defRPr>
                <a:solidFill>
                  <a:schemeClr val="tx1">
                    <a:lumMod val="65000"/>
                    <a:lumOff val="35000"/>
                  </a:schemeClr>
                </a:solidFill>
                <a:latin typeface="Segoe"/>
                <a:cs typeface="Segoe"/>
              </a:defRPr>
            </a:lvl1pPr>
            <a:lvl2pPr>
              <a:defRPr>
                <a:solidFill>
                  <a:schemeClr val="tx1">
                    <a:lumMod val="65000"/>
                    <a:lumOff val="35000"/>
                  </a:schemeClr>
                </a:solidFill>
                <a:latin typeface="Segoe"/>
                <a:cs typeface="Segoe"/>
              </a:defRPr>
            </a:lvl2pPr>
            <a:lvl3pPr>
              <a:defRPr>
                <a:solidFill>
                  <a:schemeClr val="tx1">
                    <a:lumMod val="65000"/>
                    <a:lumOff val="35000"/>
                  </a:schemeClr>
                </a:solidFill>
                <a:latin typeface="Segoe"/>
                <a:cs typeface="Segoe"/>
              </a:defRPr>
            </a:lvl3pPr>
            <a:lvl4pPr>
              <a:defRPr>
                <a:solidFill>
                  <a:schemeClr val="tx1">
                    <a:lumMod val="65000"/>
                    <a:lumOff val="35000"/>
                  </a:schemeClr>
                </a:solidFill>
                <a:latin typeface="Segoe"/>
                <a:cs typeface="Segoe"/>
              </a:defRPr>
            </a:lvl4pPr>
            <a:lvl5pPr>
              <a:defRPr>
                <a:solidFill>
                  <a:schemeClr val="tx1">
                    <a:lumMod val="65000"/>
                    <a:lumOff val="35000"/>
                  </a:schemeClr>
                </a:solidFill>
                <a:latin typeface="Segoe"/>
                <a:cs typeface="Segoe"/>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2841773"/>
            <a:ext cx="5181600" cy="3335189"/>
          </a:xfrm>
        </p:spPr>
        <p:txBody>
          <a:bodyPr/>
          <a:lstStyle>
            <a:lvl1pPr>
              <a:defRPr>
                <a:solidFill>
                  <a:schemeClr val="tx1">
                    <a:lumMod val="65000"/>
                    <a:lumOff val="35000"/>
                  </a:schemeClr>
                </a:solidFill>
                <a:latin typeface="Segoe"/>
                <a:cs typeface="Segoe"/>
              </a:defRPr>
            </a:lvl1pPr>
            <a:lvl2pPr>
              <a:defRPr>
                <a:solidFill>
                  <a:schemeClr val="tx1">
                    <a:lumMod val="65000"/>
                    <a:lumOff val="35000"/>
                  </a:schemeClr>
                </a:solidFill>
                <a:latin typeface="Segoe"/>
                <a:cs typeface="Segoe"/>
              </a:defRPr>
            </a:lvl2pPr>
            <a:lvl3pPr>
              <a:defRPr>
                <a:solidFill>
                  <a:schemeClr val="tx1">
                    <a:lumMod val="65000"/>
                    <a:lumOff val="35000"/>
                  </a:schemeClr>
                </a:solidFill>
                <a:latin typeface="Segoe"/>
                <a:cs typeface="Segoe"/>
              </a:defRPr>
            </a:lvl3pPr>
            <a:lvl4pPr>
              <a:defRPr>
                <a:solidFill>
                  <a:schemeClr val="tx1">
                    <a:lumMod val="65000"/>
                    <a:lumOff val="35000"/>
                  </a:schemeClr>
                </a:solidFill>
                <a:latin typeface="Segoe"/>
                <a:cs typeface="Segoe"/>
              </a:defRPr>
            </a:lvl4pPr>
            <a:lvl5pPr>
              <a:defRPr>
                <a:solidFill>
                  <a:schemeClr val="tx1">
                    <a:lumMod val="65000"/>
                    <a:lumOff val="35000"/>
                  </a:schemeClr>
                </a:solidFill>
                <a:latin typeface="Segoe"/>
                <a:cs typeface="Segoe"/>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Rectangle 7"/>
          <p:cNvSpPr/>
          <p:nvPr userDrawn="1"/>
        </p:nvSpPr>
        <p:spPr>
          <a:xfrm>
            <a:off x="0" y="6136456"/>
            <a:ext cx="12192000" cy="721544"/>
          </a:xfrm>
          <a:prstGeom prst="rect">
            <a:avLst/>
          </a:prstGeom>
          <a:solidFill>
            <a:schemeClr val="accent3"/>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 name="TextBox 9"/>
          <p:cNvSpPr txBox="1"/>
          <p:nvPr userDrawn="1"/>
        </p:nvSpPr>
        <p:spPr>
          <a:xfrm>
            <a:off x="6108212" y="337460"/>
            <a:ext cx="6083788" cy="369332"/>
          </a:xfrm>
          <a:prstGeom prst="rect">
            <a:avLst/>
          </a:prstGeom>
          <a:solidFill>
            <a:schemeClr val="accent3"/>
          </a:solidFill>
        </p:spPr>
        <p:txBody>
          <a:bodyPr wrap="square" rtlCol="0">
            <a:spAutoFit/>
          </a:bodyPr>
          <a:lstStyle/>
          <a:p>
            <a:endParaRPr lang="en-US" b="1" i="0">
              <a:solidFill>
                <a:schemeClr val="bg1"/>
              </a:solidFill>
              <a:latin typeface="Segoe"/>
              <a:cs typeface="Segoe"/>
            </a:endParaRPr>
          </a:p>
        </p:txBody>
      </p:sp>
      <p:pic>
        <p:nvPicPr>
          <p:cNvPr id="11" name="Picture 10" descr="ASN_CLOVER_CROPPED.eps"/>
          <p:cNvPicPr>
            <a:picLocks noChangeAspect="1"/>
          </p:cNvPicPr>
          <p:nvPr userDrawn="1"/>
        </p:nvPicPr>
        <p:blipFill>
          <a:blip r:embed="rId1">
            <a:alphaModFix amt="27000"/>
            <a:extLst>
              <a:ext uri="{28A0092B-C50C-407E-A947-70E740481C1C}">
                <a14:useLocalDpi xmlns:a14="http://schemas.microsoft.com/office/drawing/2010/main" val="0"/>
              </a:ext>
            </a:extLst>
          </a:blip>
          <a:stretch>
            <a:fillRect/>
          </a:stretch>
        </p:blipFill>
        <p:spPr>
          <a:xfrm>
            <a:off x="0" y="0"/>
            <a:ext cx="1611799" cy="1391804"/>
          </a:xfrm>
          <a:prstGeom prst="rect">
            <a:avLst/>
          </a:prstGeom>
        </p:spPr>
      </p:pic>
      <p:sp>
        <p:nvSpPr>
          <p:cNvPr id="12" name="Slide Number Placeholder 4"/>
          <p:cNvSpPr>
            <a:spLocks noGrp="1"/>
          </p:cNvSpPr>
          <p:nvPr>
            <p:ph type="sldNum" sz="quarter" idx="4"/>
          </p:nvPr>
        </p:nvSpPr>
        <p:spPr>
          <a:xfrm>
            <a:off x="161667" y="6330695"/>
            <a:ext cx="640122" cy="365125"/>
          </a:xfrm>
          <a:prstGeom prst="rect">
            <a:avLst/>
          </a:prstGeom>
        </p:spPr>
        <p:txBody>
          <a:bodyPr vert="horz" lIns="91440" tIns="45720" rIns="91440" bIns="45720" rtlCol="0" anchor="ctr"/>
          <a:lstStyle>
            <a:lvl1pPr algn="l">
              <a:defRPr sz="1200" b="1" i="0">
                <a:solidFill>
                  <a:schemeClr val="bg1"/>
                </a:solidFill>
                <a:latin typeface="Segoe"/>
                <a:cs typeface="Segoe"/>
              </a:defRPr>
            </a:lvl1pPr>
          </a:lstStyle>
          <a:p>
            <a:fld id="{2062FEF5-9C0C-7644-AFB8-36CEBEB72585}" type="slidenum">
              <a:rPr lang="en-US" smtClean="0"/>
              <a:t>‹#›</a:t>
            </a:fld>
            <a:endParaRPr lang="en-US"/>
          </a:p>
        </p:txBody>
      </p:sp>
      <p:sp>
        <p:nvSpPr>
          <p:cNvPr id="15" name="Subtitle 2"/>
          <p:cNvSpPr>
            <a:spLocks noGrp="1"/>
          </p:cNvSpPr>
          <p:nvPr>
            <p:ph type="subTitle" idx="10" hasCustomPrompt="1"/>
          </p:nvPr>
        </p:nvSpPr>
        <p:spPr>
          <a:xfrm>
            <a:off x="6129537" y="352365"/>
            <a:ext cx="6062463" cy="366959"/>
          </a:xfrm>
        </p:spPr>
        <p:txBody>
          <a:bodyPr>
            <a:noAutofit/>
          </a:bodyPr>
          <a:lstStyle>
            <a:lvl1pPr marL="0" indent="0" algn="l">
              <a:buNone/>
              <a:defRPr sz="2000" b="1" i="0" cap="all">
                <a:solidFill>
                  <a:schemeClr val="bg1"/>
                </a:solidFill>
                <a:latin typeface="Segoe"/>
                <a:cs typeface="Segoe"/>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section TITLE</a:t>
            </a:r>
          </a:p>
        </p:txBody>
      </p:sp>
      <p:pic>
        <p:nvPicPr>
          <p:cNvPr id="13" name="Picture 12">
            <a:extLst>
              <a:ext uri="{FF2B5EF4-FFF2-40B4-BE49-F238E27FC236}">
                <a16:creationId xmlns:a16="http://schemas.microsoft.com/office/drawing/2014/main" id="{D1BFCCBF-2E7B-4C54-B079-37525BF70330}"/>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905999" y="5997464"/>
            <a:ext cx="1940061" cy="990258"/>
          </a:xfrm>
          <a:prstGeom prst="rect">
            <a:avLst/>
          </a:prstGeom>
        </p:spPr>
      </p:pic>
    </p:spTree>
    <p:extLst>
      <p:ext uri="{BB962C8B-B14F-4D97-AF65-F5344CB8AC3E}">
        <p14:creationId val="1167041301"/>
      </p:ext>
    </p:extLst>
  </p:cSld>
  <p:clrMapOvr>
    <a:masterClrMapping/>
  </p:clrMapOvr>
  <p:transition/>
  <p:timing/>
</p:sldLayout>
</file>

<file path=ppt/slideLayouts/slideLayout6.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1_Two Content">
    <p:spTree>
      <p:nvGrpSpPr>
        <p:cNvPr id="1" name=""/>
        <p:cNvGrpSpPr/>
        <p:nvPr/>
      </p:nvGrpSpPr>
      <p:grpSpPr>
        <a:xfrm>
          <a:off x="0" y="0"/>
          <a:ext cx="0" cy="0"/>
        </a:xfrm>
      </p:grpSpPr>
      <p:sp>
        <p:nvSpPr>
          <p:cNvPr id="2" name="Title 1"/>
          <p:cNvSpPr>
            <a:spLocks noGrp="1"/>
          </p:cNvSpPr>
          <p:nvPr>
            <p:ph type="title"/>
          </p:nvPr>
        </p:nvSpPr>
        <p:spPr>
          <a:xfrm>
            <a:off x="838200" y="1420887"/>
            <a:ext cx="10515600" cy="944723"/>
          </a:xfrm>
        </p:spPr>
        <p:txBody>
          <a:bodyPr>
            <a:normAutofit/>
          </a:bodyPr>
          <a:lstStyle>
            <a:lvl1pPr>
              <a:defRPr sz="4000" b="1" i="0">
                <a:solidFill>
                  <a:schemeClr val="accent3"/>
                </a:solidFill>
                <a:latin typeface="Segoe"/>
                <a:cs typeface="Segoe"/>
              </a:defRPr>
            </a:lvl1pPr>
          </a:lstStyle>
          <a:p>
            <a:r>
              <a:rPr lang="en-US"/>
              <a:t>Click to edit Master title style</a:t>
            </a:r>
          </a:p>
        </p:txBody>
      </p:sp>
      <p:sp>
        <p:nvSpPr>
          <p:cNvPr id="3" name="Content Placeholder 2"/>
          <p:cNvSpPr>
            <a:spLocks noGrp="1"/>
          </p:cNvSpPr>
          <p:nvPr>
            <p:ph sz="half" idx="1"/>
          </p:nvPr>
        </p:nvSpPr>
        <p:spPr>
          <a:xfrm>
            <a:off x="838200" y="2806252"/>
            <a:ext cx="5181600" cy="3370710"/>
          </a:xfrm>
        </p:spPr>
        <p:txBody>
          <a:bodyPr/>
          <a:lstStyle>
            <a:lvl1pPr>
              <a:defRPr>
                <a:solidFill>
                  <a:schemeClr val="tx1">
                    <a:lumMod val="65000"/>
                    <a:lumOff val="35000"/>
                  </a:schemeClr>
                </a:solidFill>
                <a:latin typeface="Segoe"/>
                <a:cs typeface="Segoe"/>
              </a:defRPr>
            </a:lvl1pPr>
            <a:lvl2pPr>
              <a:defRPr>
                <a:solidFill>
                  <a:schemeClr val="tx1">
                    <a:lumMod val="65000"/>
                    <a:lumOff val="35000"/>
                  </a:schemeClr>
                </a:solidFill>
                <a:latin typeface="Segoe"/>
                <a:cs typeface="Segoe"/>
              </a:defRPr>
            </a:lvl2pPr>
            <a:lvl3pPr>
              <a:defRPr>
                <a:solidFill>
                  <a:schemeClr val="tx1">
                    <a:lumMod val="65000"/>
                    <a:lumOff val="35000"/>
                  </a:schemeClr>
                </a:solidFill>
                <a:latin typeface="Segoe"/>
                <a:cs typeface="Segoe"/>
              </a:defRPr>
            </a:lvl3pPr>
            <a:lvl4pPr>
              <a:defRPr>
                <a:solidFill>
                  <a:schemeClr val="tx1">
                    <a:lumMod val="65000"/>
                    <a:lumOff val="35000"/>
                  </a:schemeClr>
                </a:solidFill>
                <a:latin typeface="Segoe"/>
                <a:cs typeface="Segoe"/>
              </a:defRPr>
            </a:lvl4pPr>
            <a:lvl5pPr>
              <a:defRPr>
                <a:solidFill>
                  <a:schemeClr val="tx1">
                    <a:lumMod val="65000"/>
                    <a:lumOff val="35000"/>
                  </a:schemeClr>
                </a:solidFill>
                <a:latin typeface="Segoe"/>
                <a:cs typeface="Segoe"/>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2841773"/>
            <a:ext cx="5181600" cy="3335189"/>
          </a:xfrm>
        </p:spPr>
        <p:txBody>
          <a:bodyPr/>
          <a:lstStyle>
            <a:lvl1pPr>
              <a:defRPr>
                <a:solidFill>
                  <a:schemeClr val="tx1">
                    <a:lumMod val="65000"/>
                    <a:lumOff val="35000"/>
                  </a:schemeClr>
                </a:solidFill>
                <a:latin typeface="Segoe"/>
                <a:cs typeface="Segoe"/>
              </a:defRPr>
            </a:lvl1pPr>
            <a:lvl2pPr>
              <a:defRPr>
                <a:solidFill>
                  <a:schemeClr val="tx1">
                    <a:lumMod val="65000"/>
                    <a:lumOff val="35000"/>
                  </a:schemeClr>
                </a:solidFill>
                <a:latin typeface="Segoe"/>
                <a:cs typeface="Segoe"/>
              </a:defRPr>
            </a:lvl2pPr>
            <a:lvl3pPr>
              <a:defRPr>
                <a:solidFill>
                  <a:schemeClr val="tx1">
                    <a:lumMod val="65000"/>
                    <a:lumOff val="35000"/>
                  </a:schemeClr>
                </a:solidFill>
                <a:latin typeface="Segoe"/>
                <a:cs typeface="Segoe"/>
              </a:defRPr>
            </a:lvl3pPr>
            <a:lvl4pPr>
              <a:defRPr>
                <a:solidFill>
                  <a:schemeClr val="tx1">
                    <a:lumMod val="65000"/>
                    <a:lumOff val="35000"/>
                  </a:schemeClr>
                </a:solidFill>
                <a:latin typeface="Segoe"/>
                <a:cs typeface="Segoe"/>
              </a:defRPr>
            </a:lvl4pPr>
            <a:lvl5pPr>
              <a:defRPr>
                <a:solidFill>
                  <a:schemeClr val="tx1">
                    <a:lumMod val="65000"/>
                    <a:lumOff val="35000"/>
                  </a:schemeClr>
                </a:solidFill>
                <a:latin typeface="Segoe"/>
                <a:cs typeface="Segoe"/>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Rectangle 7"/>
          <p:cNvSpPr/>
          <p:nvPr userDrawn="1"/>
        </p:nvSpPr>
        <p:spPr>
          <a:xfrm>
            <a:off x="0" y="6136456"/>
            <a:ext cx="12192000" cy="721544"/>
          </a:xfrm>
          <a:prstGeom prst="rect">
            <a:avLst/>
          </a:prstGeom>
          <a:solidFill>
            <a:schemeClr val="accent3"/>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11" name="Picture 10" descr="ASN_CLOVER_CROPPED.eps"/>
          <p:cNvPicPr>
            <a:picLocks noChangeAspect="1"/>
          </p:cNvPicPr>
          <p:nvPr userDrawn="1"/>
        </p:nvPicPr>
        <p:blipFill>
          <a:blip r:embed="rId1">
            <a:alphaModFix amt="27000"/>
            <a:extLst>
              <a:ext uri="{28A0092B-C50C-407E-A947-70E740481C1C}">
                <a14:useLocalDpi xmlns:a14="http://schemas.microsoft.com/office/drawing/2010/main" val="0"/>
              </a:ext>
            </a:extLst>
          </a:blip>
          <a:stretch>
            <a:fillRect/>
          </a:stretch>
        </p:blipFill>
        <p:spPr>
          <a:xfrm>
            <a:off x="0" y="0"/>
            <a:ext cx="1611799" cy="1391804"/>
          </a:xfrm>
          <a:prstGeom prst="rect">
            <a:avLst/>
          </a:prstGeom>
        </p:spPr>
      </p:pic>
      <p:sp>
        <p:nvSpPr>
          <p:cNvPr id="12" name="Slide Number Placeholder 4"/>
          <p:cNvSpPr>
            <a:spLocks noGrp="1"/>
          </p:cNvSpPr>
          <p:nvPr>
            <p:ph type="sldNum" sz="quarter" idx="4"/>
          </p:nvPr>
        </p:nvSpPr>
        <p:spPr>
          <a:xfrm>
            <a:off x="161667" y="6330695"/>
            <a:ext cx="640122" cy="365125"/>
          </a:xfrm>
          <a:prstGeom prst="rect">
            <a:avLst/>
          </a:prstGeom>
        </p:spPr>
        <p:txBody>
          <a:bodyPr vert="horz" lIns="91440" tIns="45720" rIns="91440" bIns="45720" rtlCol="0" anchor="ctr"/>
          <a:lstStyle>
            <a:lvl1pPr algn="l">
              <a:defRPr sz="1200" b="1" i="0">
                <a:solidFill>
                  <a:schemeClr val="bg1"/>
                </a:solidFill>
                <a:latin typeface="Segoe"/>
                <a:cs typeface="Segoe"/>
              </a:defRPr>
            </a:lvl1pPr>
          </a:lstStyle>
          <a:p>
            <a:fld id="{2062FEF5-9C0C-7644-AFB8-36CEBEB72585}" type="slidenum">
              <a:rPr lang="en-US" smtClean="0"/>
              <a:t>‹#›</a:t>
            </a:fld>
            <a:endParaRPr lang="en-US"/>
          </a:p>
        </p:txBody>
      </p:sp>
      <p:pic>
        <p:nvPicPr>
          <p:cNvPr id="13" name="Picture 12">
            <a:extLst>
              <a:ext uri="{FF2B5EF4-FFF2-40B4-BE49-F238E27FC236}">
                <a16:creationId xmlns:a16="http://schemas.microsoft.com/office/drawing/2014/main" id="{D1BFCCBF-2E7B-4C54-B079-37525BF70330}"/>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905999" y="5997464"/>
            <a:ext cx="1940061" cy="990258"/>
          </a:xfrm>
          <a:prstGeom prst="rect">
            <a:avLst/>
          </a:prstGeom>
        </p:spPr>
      </p:pic>
    </p:spTree>
    <p:extLst>
      <p:ext uri="{BB962C8B-B14F-4D97-AF65-F5344CB8AC3E}">
        <p14:creationId val="2619641365"/>
      </p:ext>
    </p:extLst>
  </p:cSld>
  <p:clrMapOvr>
    <a:masterClrMapping/>
  </p:clrMapOvr>
  <p:transition/>
  <p:timing/>
</p:sldLayout>
</file>

<file path=ppt/slideLayouts/slideLayout7.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Title Only">
    <p:spTree>
      <p:nvGrpSpPr>
        <p:cNvPr id="1" name=""/>
        <p:cNvGrpSpPr/>
        <p:nvPr/>
      </p:nvGrpSpPr>
      <p:grpSpPr>
        <a:xfrm>
          <a:off x="0" y="0"/>
          <a:ext cx="0" cy="0"/>
        </a:xfrm>
      </p:grpSpPr>
      <p:sp>
        <p:nvSpPr>
          <p:cNvPr id="2" name="Title 1"/>
          <p:cNvSpPr>
            <a:spLocks noGrp="1"/>
          </p:cNvSpPr>
          <p:nvPr>
            <p:ph type="title" hasCustomPrompt="1"/>
          </p:nvPr>
        </p:nvSpPr>
        <p:spPr>
          <a:xfrm>
            <a:off x="1264510" y="1234396"/>
            <a:ext cx="10515600" cy="722708"/>
          </a:xfrm>
        </p:spPr>
        <p:txBody>
          <a:bodyPr>
            <a:normAutofit/>
          </a:bodyPr>
          <a:lstStyle>
            <a:lvl1pPr>
              <a:defRPr sz="2400" b="1" i="0">
                <a:solidFill>
                  <a:schemeClr val="accent2"/>
                </a:solidFill>
                <a:latin typeface="Segoe"/>
                <a:cs typeface="Segoe"/>
              </a:defRPr>
            </a:lvl1pPr>
          </a:lstStyle>
          <a:p>
            <a:r>
              <a:rPr lang="en-US"/>
              <a:t>CLICK TO EDIT MASTER TITLE STYLE</a:t>
            </a:r>
          </a:p>
        </p:txBody>
      </p:sp>
      <p:sp>
        <p:nvSpPr>
          <p:cNvPr id="5" name="Chart Placeholder 4"/>
          <p:cNvSpPr>
            <a:spLocks noGrp="1"/>
          </p:cNvSpPr>
          <p:nvPr>
            <p:ph type="chart" sz="quarter" idx="10"/>
          </p:nvPr>
        </p:nvSpPr>
        <p:spPr>
          <a:xfrm>
            <a:off x="1260734" y="1998427"/>
            <a:ext cx="9583738" cy="3906837"/>
          </a:xfrm>
        </p:spPr>
        <p:txBody>
          <a:bodyPr/>
          <a:lstStyle/>
          <a:p>
            <a:endParaRPr lang="en-US"/>
          </a:p>
        </p:txBody>
      </p:sp>
      <p:sp>
        <p:nvSpPr>
          <p:cNvPr id="7" name="Rectangle 6"/>
          <p:cNvSpPr/>
          <p:nvPr userDrawn="1"/>
        </p:nvSpPr>
        <p:spPr>
          <a:xfrm>
            <a:off x="0" y="6136456"/>
            <a:ext cx="12192000" cy="721544"/>
          </a:xfrm>
          <a:prstGeom prst="rect">
            <a:avLst/>
          </a:prstGeom>
          <a:solidFill>
            <a:schemeClr val="accent3"/>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 name="TextBox 8"/>
          <p:cNvSpPr txBox="1"/>
          <p:nvPr userDrawn="1"/>
        </p:nvSpPr>
        <p:spPr>
          <a:xfrm>
            <a:off x="6108212" y="337460"/>
            <a:ext cx="6083788" cy="369332"/>
          </a:xfrm>
          <a:prstGeom prst="rect">
            <a:avLst/>
          </a:prstGeom>
          <a:solidFill>
            <a:schemeClr val="accent3"/>
          </a:solidFill>
        </p:spPr>
        <p:txBody>
          <a:bodyPr wrap="square" rtlCol="0">
            <a:spAutoFit/>
          </a:bodyPr>
          <a:lstStyle/>
          <a:p>
            <a:endParaRPr lang="en-US" b="1" i="0">
              <a:solidFill>
                <a:schemeClr val="bg1"/>
              </a:solidFill>
              <a:latin typeface="Segoe"/>
              <a:cs typeface="Segoe"/>
            </a:endParaRPr>
          </a:p>
        </p:txBody>
      </p:sp>
      <p:pic>
        <p:nvPicPr>
          <p:cNvPr id="10" name="Picture 9" descr="ASN_CLOVER_CROPPED.eps"/>
          <p:cNvPicPr>
            <a:picLocks noChangeAspect="1"/>
          </p:cNvPicPr>
          <p:nvPr userDrawn="1"/>
        </p:nvPicPr>
        <p:blipFill>
          <a:blip r:embed="rId1">
            <a:alphaModFix amt="27000"/>
            <a:extLst>
              <a:ext uri="{28A0092B-C50C-407E-A947-70E740481C1C}">
                <a14:useLocalDpi xmlns:a14="http://schemas.microsoft.com/office/drawing/2010/main" val="0"/>
              </a:ext>
            </a:extLst>
          </a:blip>
          <a:stretch>
            <a:fillRect/>
          </a:stretch>
        </p:blipFill>
        <p:spPr>
          <a:xfrm>
            <a:off x="0" y="0"/>
            <a:ext cx="1611799" cy="1391804"/>
          </a:xfrm>
          <a:prstGeom prst="rect">
            <a:avLst/>
          </a:prstGeom>
        </p:spPr>
      </p:pic>
      <p:sp>
        <p:nvSpPr>
          <p:cNvPr id="11" name="Slide Number Placeholder 4"/>
          <p:cNvSpPr>
            <a:spLocks noGrp="1"/>
          </p:cNvSpPr>
          <p:nvPr>
            <p:ph type="sldNum" sz="quarter" idx="4"/>
          </p:nvPr>
        </p:nvSpPr>
        <p:spPr>
          <a:xfrm>
            <a:off x="161667" y="6330695"/>
            <a:ext cx="640122" cy="365125"/>
          </a:xfrm>
          <a:prstGeom prst="rect">
            <a:avLst/>
          </a:prstGeom>
        </p:spPr>
        <p:txBody>
          <a:bodyPr vert="horz" lIns="91440" tIns="45720" rIns="91440" bIns="45720" rtlCol="0" anchor="ctr"/>
          <a:lstStyle>
            <a:lvl1pPr algn="l">
              <a:defRPr sz="1200" b="1" i="0">
                <a:solidFill>
                  <a:schemeClr val="bg1"/>
                </a:solidFill>
                <a:latin typeface="Segoe"/>
                <a:cs typeface="Segoe"/>
              </a:defRPr>
            </a:lvl1pPr>
          </a:lstStyle>
          <a:p>
            <a:fld id="{2062FEF5-9C0C-7644-AFB8-36CEBEB72585}" type="slidenum">
              <a:rPr lang="en-US" smtClean="0"/>
              <a:t>‹#›</a:t>
            </a:fld>
            <a:endParaRPr lang="en-US"/>
          </a:p>
        </p:txBody>
      </p:sp>
      <p:sp>
        <p:nvSpPr>
          <p:cNvPr id="12" name="Subtitle 2"/>
          <p:cNvSpPr>
            <a:spLocks noGrp="1"/>
          </p:cNvSpPr>
          <p:nvPr>
            <p:ph type="subTitle" idx="11" hasCustomPrompt="1"/>
          </p:nvPr>
        </p:nvSpPr>
        <p:spPr>
          <a:xfrm>
            <a:off x="6129537" y="352365"/>
            <a:ext cx="6062463" cy="366959"/>
          </a:xfrm>
        </p:spPr>
        <p:txBody>
          <a:bodyPr>
            <a:noAutofit/>
          </a:bodyPr>
          <a:lstStyle>
            <a:lvl1pPr marL="0" indent="0" algn="l">
              <a:buNone/>
              <a:defRPr sz="2000" b="1" i="0" cap="all">
                <a:solidFill>
                  <a:schemeClr val="bg1"/>
                </a:solidFill>
                <a:latin typeface="Segoe"/>
                <a:cs typeface="Segoe"/>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section TITLE</a:t>
            </a:r>
          </a:p>
        </p:txBody>
      </p:sp>
      <p:pic>
        <p:nvPicPr>
          <p:cNvPr id="13" name="Picture 12">
            <a:extLst>
              <a:ext uri="{FF2B5EF4-FFF2-40B4-BE49-F238E27FC236}">
                <a16:creationId xmlns:a16="http://schemas.microsoft.com/office/drawing/2014/main" id="{A718824C-707F-414C-9461-7697E70785B4}"/>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905999" y="5997464"/>
            <a:ext cx="1940061" cy="990258"/>
          </a:xfrm>
          <a:prstGeom prst="rect">
            <a:avLst/>
          </a:prstGeom>
        </p:spPr>
      </p:pic>
    </p:spTree>
    <p:extLst>
      <p:ext uri="{BB962C8B-B14F-4D97-AF65-F5344CB8AC3E}">
        <p14:creationId val="3597465517"/>
      </p:ext>
    </p:extLst>
  </p:cSld>
  <p:clrMapOvr>
    <a:masterClrMapping/>
  </p:clrMapOvr>
  <p:transition/>
  <p:timing/>
</p:sldLayout>
</file>

<file path=ppt/slideLayouts/slideLayout8.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1_Title Only">
    <p:spTree>
      <p:nvGrpSpPr>
        <p:cNvPr id="1" name=""/>
        <p:cNvGrpSpPr/>
        <p:nvPr/>
      </p:nvGrpSpPr>
      <p:grpSpPr>
        <a:xfrm>
          <a:off x="0" y="0"/>
          <a:ext cx="0" cy="0"/>
        </a:xfrm>
      </p:grpSpPr>
      <p:sp>
        <p:nvSpPr>
          <p:cNvPr id="2" name="Title 1"/>
          <p:cNvSpPr>
            <a:spLocks noGrp="1"/>
          </p:cNvSpPr>
          <p:nvPr>
            <p:ph type="title" hasCustomPrompt="1"/>
          </p:nvPr>
        </p:nvSpPr>
        <p:spPr>
          <a:xfrm>
            <a:off x="1264510" y="1234396"/>
            <a:ext cx="10515600" cy="722708"/>
          </a:xfrm>
        </p:spPr>
        <p:txBody>
          <a:bodyPr>
            <a:normAutofit/>
          </a:bodyPr>
          <a:lstStyle>
            <a:lvl1pPr>
              <a:defRPr sz="2400" b="1" i="0">
                <a:solidFill>
                  <a:schemeClr val="accent2"/>
                </a:solidFill>
                <a:latin typeface="Segoe"/>
                <a:cs typeface="Segoe"/>
              </a:defRPr>
            </a:lvl1pPr>
          </a:lstStyle>
          <a:p>
            <a:r>
              <a:rPr lang="en-US"/>
              <a:t>CLICK TO EDIT MASTER TITLE STYLE</a:t>
            </a:r>
          </a:p>
        </p:txBody>
      </p:sp>
      <p:sp>
        <p:nvSpPr>
          <p:cNvPr id="5" name="Chart Placeholder 4"/>
          <p:cNvSpPr>
            <a:spLocks noGrp="1"/>
          </p:cNvSpPr>
          <p:nvPr>
            <p:ph type="chart" sz="quarter" idx="10"/>
          </p:nvPr>
        </p:nvSpPr>
        <p:spPr>
          <a:xfrm>
            <a:off x="1260734" y="1998427"/>
            <a:ext cx="9583738" cy="3906837"/>
          </a:xfrm>
        </p:spPr>
        <p:txBody>
          <a:bodyPr/>
          <a:lstStyle/>
          <a:p>
            <a:endParaRPr lang="en-US"/>
          </a:p>
        </p:txBody>
      </p:sp>
      <p:sp>
        <p:nvSpPr>
          <p:cNvPr id="7" name="Rectangle 6"/>
          <p:cNvSpPr/>
          <p:nvPr userDrawn="1"/>
        </p:nvSpPr>
        <p:spPr>
          <a:xfrm>
            <a:off x="0" y="6136456"/>
            <a:ext cx="12192000" cy="721544"/>
          </a:xfrm>
          <a:prstGeom prst="rect">
            <a:avLst/>
          </a:prstGeom>
          <a:solidFill>
            <a:schemeClr val="accent3"/>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10" name="Picture 9" descr="ASN_CLOVER_CROPPED.eps"/>
          <p:cNvPicPr>
            <a:picLocks noChangeAspect="1"/>
          </p:cNvPicPr>
          <p:nvPr userDrawn="1"/>
        </p:nvPicPr>
        <p:blipFill>
          <a:blip r:embed="rId1">
            <a:alphaModFix amt="27000"/>
            <a:extLst>
              <a:ext uri="{28A0092B-C50C-407E-A947-70E740481C1C}">
                <a14:useLocalDpi xmlns:a14="http://schemas.microsoft.com/office/drawing/2010/main" val="0"/>
              </a:ext>
            </a:extLst>
          </a:blip>
          <a:stretch>
            <a:fillRect/>
          </a:stretch>
        </p:blipFill>
        <p:spPr>
          <a:xfrm>
            <a:off x="0" y="0"/>
            <a:ext cx="1611799" cy="1391804"/>
          </a:xfrm>
          <a:prstGeom prst="rect">
            <a:avLst/>
          </a:prstGeom>
        </p:spPr>
      </p:pic>
      <p:sp>
        <p:nvSpPr>
          <p:cNvPr id="11" name="Slide Number Placeholder 4"/>
          <p:cNvSpPr>
            <a:spLocks noGrp="1"/>
          </p:cNvSpPr>
          <p:nvPr>
            <p:ph type="sldNum" sz="quarter" idx="4"/>
          </p:nvPr>
        </p:nvSpPr>
        <p:spPr>
          <a:xfrm>
            <a:off x="161667" y="6330695"/>
            <a:ext cx="640122" cy="365125"/>
          </a:xfrm>
          <a:prstGeom prst="rect">
            <a:avLst/>
          </a:prstGeom>
        </p:spPr>
        <p:txBody>
          <a:bodyPr vert="horz" lIns="91440" tIns="45720" rIns="91440" bIns="45720" rtlCol="0" anchor="ctr"/>
          <a:lstStyle>
            <a:lvl1pPr algn="l">
              <a:defRPr sz="1200" b="1" i="0">
                <a:solidFill>
                  <a:schemeClr val="bg1"/>
                </a:solidFill>
                <a:latin typeface="Segoe"/>
                <a:cs typeface="Segoe"/>
              </a:defRPr>
            </a:lvl1pPr>
          </a:lstStyle>
          <a:p>
            <a:fld id="{2062FEF5-9C0C-7644-AFB8-36CEBEB72585}" type="slidenum">
              <a:rPr lang="en-US" smtClean="0"/>
              <a:t>‹#›</a:t>
            </a:fld>
            <a:endParaRPr lang="en-US"/>
          </a:p>
        </p:txBody>
      </p:sp>
      <p:pic>
        <p:nvPicPr>
          <p:cNvPr id="13" name="Picture 12">
            <a:extLst>
              <a:ext uri="{FF2B5EF4-FFF2-40B4-BE49-F238E27FC236}">
                <a16:creationId xmlns:a16="http://schemas.microsoft.com/office/drawing/2014/main" id="{A718824C-707F-414C-9461-7697E70785B4}"/>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905999" y="5997464"/>
            <a:ext cx="1940061" cy="990258"/>
          </a:xfrm>
          <a:prstGeom prst="rect">
            <a:avLst/>
          </a:prstGeom>
        </p:spPr>
      </p:pic>
    </p:spTree>
    <p:extLst>
      <p:ext uri="{BB962C8B-B14F-4D97-AF65-F5344CB8AC3E}">
        <p14:creationId val="3710444813"/>
      </p:ext>
    </p:extLst>
  </p:cSld>
  <p:clrMapOvr>
    <a:masterClrMapping/>
  </p:clrMapOvr>
  <p:transition/>
  <p:timing/>
</p:sldLayout>
</file>

<file path=ppt/slideLayouts/slideLayout9.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Content with Caption">
    <p:spTree>
      <p:nvGrpSpPr>
        <p:cNvPr id="1" name=""/>
        <p:cNvGrpSpPr/>
        <p:nvPr/>
      </p:nvGrpSpPr>
      <p:grpSpPr>
        <a:xfrm>
          <a:off x="0" y="0"/>
          <a:ext cx="0" cy="0"/>
        </a:xfrm>
      </p:grpSpPr>
      <p:sp>
        <p:nvSpPr>
          <p:cNvPr id="2" name="Title 1"/>
          <p:cNvSpPr>
            <a:spLocks noGrp="1"/>
          </p:cNvSpPr>
          <p:nvPr>
            <p:ph type="title"/>
          </p:nvPr>
        </p:nvSpPr>
        <p:spPr>
          <a:xfrm>
            <a:off x="875313" y="1327492"/>
            <a:ext cx="3932237" cy="1088015"/>
          </a:xfrm>
        </p:spPr>
        <p:txBody>
          <a:bodyPr anchor="t">
            <a:normAutofit/>
          </a:bodyPr>
          <a:lstStyle>
            <a:lvl1pPr>
              <a:defRPr sz="3600" b="1" i="0">
                <a:solidFill>
                  <a:schemeClr val="accent2"/>
                </a:solidFill>
                <a:latin typeface="Segoe"/>
                <a:cs typeface="Segoe"/>
              </a:defRPr>
            </a:lvl1pPr>
          </a:lstStyle>
          <a:p>
            <a:r>
              <a:rPr lang="en-US"/>
              <a:t>Click to edit Master title style</a:t>
            </a:r>
          </a:p>
        </p:txBody>
      </p:sp>
      <p:sp>
        <p:nvSpPr>
          <p:cNvPr id="3" name="Content Placeholder 2"/>
          <p:cNvSpPr>
            <a:spLocks noGrp="1"/>
          </p:cNvSpPr>
          <p:nvPr>
            <p:ph idx="1"/>
          </p:nvPr>
        </p:nvSpPr>
        <p:spPr>
          <a:xfrm>
            <a:off x="5183188" y="1314320"/>
            <a:ext cx="6172200" cy="4546730"/>
          </a:xfrm>
        </p:spPr>
        <p:txBody>
          <a:bodyPr>
            <a:normAutofit/>
          </a:bodyPr>
          <a:lstStyle>
            <a:lvl1pPr>
              <a:defRPr sz="2400">
                <a:solidFill>
                  <a:schemeClr val="tx1">
                    <a:lumMod val="65000"/>
                    <a:lumOff val="35000"/>
                  </a:schemeClr>
                </a:solidFill>
                <a:latin typeface="Segoe"/>
                <a:cs typeface="Segoe"/>
              </a:defRPr>
            </a:lvl1pPr>
            <a:lvl2pPr>
              <a:defRPr sz="2000">
                <a:solidFill>
                  <a:schemeClr val="tx1">
                    <a:lumMod val="65000"/>
                    <a:lumOff val="35000"/>
                  </a:schemeClr>
                </a:solidFill>
                <a:latin typeface="Segoe"/>
                <a:cs typeface="Segoe"/>
              </a:defRPr>
            </a:lvl2pPr>
            <a:lvl3pPr>
              <a:defRPr sz="1800">
                <a:solidFill>
                  <a:schemeClr val="tx1">
                    <a:lumMod val="65000"/>
                    <a:lumOff val="35000"/>
                  </a:schemeClr>
                </a:solidFill>
                <a:latin typeface="Segoe"/>
                <a:cs typeface="Segoe"/>
              </a:defRPr>
            </a:lvl3pPr>
            <a:lvl4pPr>
              <a:defRPr sz="1600">
                <a:solidFill>
                  <a:schemeClr val="tx1">
                    <a:lumMod val="65000"/>
                    <a:lumOff val="35000"/>
                  </a:schemeClr>
                </a:solidFill>
                <a:latin typeface="Segoe"/>
                <a:cs typeface="Segoe"/>
              </a:defRPr>
            </a:lvl4pPr>
            <a:lvl5pPr>
              <a:defRPr sz="1600">
                <a:solidFill>
                  <a:schemeClr val="tx1">
                    <a:lumMod val="65000"/>
                    <a:lumOff val="35000"/>
                  </a:schemeClr>
                </a:solidFill>
                <a:latin typeface="Segoe"/>
                <a:cs typeface="Segoe"/>
              </a:defRPr>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70381" y="2655282"/>
            <a:ext cx="3901644" cy="3213705"/>
          </a:xfrm>
        </p:spPr>
        <p:txBody>
          <a:bodyPr/>
          <a:lstStyle>
            <a:lvl1pPr marL="0" indent="0">
              <a:buNone/>
              <a:defRPr sz="1600">
                <a:solidFill>
                  <a:schemeClr val="tx1">
                    <a:lumMod val="65000"/>
                    <a:lumOff val="35000"/>
                  </a:schemeClr>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8" name="Rectangle 7"/>
          <p:cNvSpPr/>
          <p:nvPr userDrawn="1"/>
        </p:nvSpPr>
        <p:spPr>
          <a:xfrm>
            <a:off x="0" y="6136456"/>
            <a:ext cx="12192000" cy="721544"/>
          </a:xfrm>
          <a:prstGeom prst="rect">
            <a:avLst/>
          </a:prstGeom>
          <a:solidFill>
            <a:schemeClr val="accent3"/>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 name="TextBox 9"/>
          <p:cNvSpPr txBox="1"/>
          <p:nvPr userDrawn="1"/>
        </p:nvSpPr>
        <p:spPr>
          <a:xfrm>
            <a:off x="6108212" y="337460"/>
            <a:ext cx="6083788" cy="369332"/>
          </a:xfrm>
          <a:prstGeom prst="rect">
            <a:avLst/>
          </a:prstGeom>
          <a:solidFill>
            <a:schemeClr val="accent3"/>
          </a:solidFill>
        </p:spPr>
        <p:txBody>
          <a:bodyPr wrap="square" rtlCol="0">
            <a:spAutoFit/>
          </a:bodyPr>
          <a:lstStyle/>
          <a:p>
            <a:endParaRPr lang="en-US" b="1" i="0">
              <a:solidFill>
                <a:schemeClr val="bg1"/>
              </a:solidFill>
              <a:latin typeface="Segoe"/>
              <a:cs typeface="Segoe"/>
            </a:endParaRPr>
          </a:p>
        </p:txBody>
      </p:sp>
      <p:pic>
        <p:nvPicPr>
          <p:cNvPr id="11" name="Picture 10" descr="ASN_CLOVER_CROPPED.eps"/>
          <p:cNvPicPr>
            <a:picLocks noChangeAspect="1"/>
          </p:cNvPicPr>
          <p:nvPr userDrawn="1"/>
        </p:nvPicPr>
        <p:blipFill>
          <a:blip r:embed="rId1">
            <a:alphaModFix amt="27000"/>
            <a:extLst>
              <a:ext uri="{28A0092B-C50C-407E-A947-70E740481C1C}">
                <a14:useLocalDpi xmlns:a14="http://schemas.microsoft.com/office/drawing/2010/main" val="0"/>
              </a:ext>
            </a:extLst>
          </a:blip>
          <a:stretch>
            <a:fillRect/>
          </a:stretch>
        </p:blipFill>
        <p:spPr>
          <a:xfrm>
            <a:off x="0" y="0"/>
            <a:ext cx="1611799" cy="1391804"/>
          </a:xfrm>
          <a:prstGeom prst="rect">
            <a:avLst/>
          </a:prstGeom>
        </p:spPr>
      </p:pic>
      <p:sp>
        <p:nvSpPr>
          <p:cNvPr id="12" name="Slide Number Placeholder 4"/>
          <p:cNvSpPr>
            <a:spLocks noGrp="1"/>
          </p:cNvSpPr>
          <p:nvPr>
            <p:ph type="sldNum" sz="quarter" idx="4"/>
          </p:nvPr>
        </p:nvSpPr>
        <p:spPr>
          <a:xfrm>
            <a:off x="161667" y="6330695"/>
            <a:ext cx="640122" cy="365125"/>
          </a:xfrm>
          <a:prstGeom prst="rect">
            <a:avLst/>
          </a:prstGeom>
        </p:spPr>
        <p:txBody>
          <a:bodyPr vert="horz" lIns="91440" tIns="45720" rIns="91440" bIns="45720" rtlCol="0" anchor="ctr"/>
          <a:lstStyle>
            <a:lvl1pPr algn="l">
              <a:defRPr sz="1200" b="1" i="0">
                <a:solidFill>
                  <a:schemeClr val="bg1"/>
                </a:solidFill>
                <a:latin typeface="Segoe"/>
                <a:cs typeface="Segoe"/>
              </a:defRPr>
            </a:lvl1pPr>
          </a:lstStyle>
          <a:p>
            <a:fld id="{2062FEF5-9C0C-7644-AFB8-36CEBEB72585}" type="slidenum">
              <a:rPr lang="en-US" smtClean="0"/>
              <a:t>‹#›</a:t>
            </a:fld>
            <a:endParaRPr lang="en-US"/>
          </a:p>
        </p:txBody>
      </p:sp>
      <p:sp>
        <p:nvSpPr>
          <p:cNvPr id="13" name="Subtitle 2"/>
          <p:cNvSpPr>
            <a:spLocks noGrp="1"/>
          </p:cNvSpPr>
          <p:nvPr>
            <p:ph type="subTitle" idx="10" hasCustomPrompt="1"/>
          </p:nvPr>
        </p:nvSpPr>
        <p:spPr>
          <a:xfrm>
            <a:off x="6129537" y="352365"/>
            <a:ext cx="6062463" cy="366959"/>
          </a:xfrm>
        </p:spPr>
        <p:txBody>
          <a:bodyPr>
            <a:noAutofit/>
          </a:bodyPr>
          <a:lstStyle>
            <a:lvl1pPr marL="0" indent="0" algn="l">
              <a:buNone/>
              <a:defRPr sz="2000" b="1" i="0" cap="none">
                <a:solidFill>
                  <a:schemeClr val="bg1"/>
                </a:solidFill>
                <a:latin typeface="Segoe"/>
                <a:cs typeface="Segoe"/>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SECTION TITLE</a:t>
            </a:r>
          </a:p>
        </p:txBody>
      </p:sp>
      <p:pic>
        <p:nvPicPr>
          <p:cNvPr id="14" name="Picture 13">
            <a:extLst>
              <a:ext uri="{FF2B5EF4-FFF2-40B4-BE49-F238E27FC236}">
                <a16:creationId xmlns:a16="http://schemas.microsoft.com/office/drawing/2014/main" id="{A31C1D66-BD34-4C6E-8747-BD438EAE9475}"/>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905999" y="5997464"/>
            <a:ext cx="1940061" cy="990258"/>
          </a:xfrm>
          <a:prstGeom prst="rect">
            <a:avLst/>
          </a:prstGeom>
        </p:spPr>
      </p:pic>
    </p:spTree>
    <p:extLst>
      <p:ext uri="{BB962C8B-B14F-4D97-AF65-F5344CB8AC3E}">
        <p14:creationId val="2820538578"/>
      </p:ext>
    </p:extLst>
  </p:cSld>
  <p:clrMapOvr>
    <a:masterClrMapping/>
  </p:clrMapOvr>
  <p:transition/>
  <p:timing/>
</p:sldLayout>
</file>

<file path=ppt/slideMasters/_rels/slideMaster1.xml.rels>&#65279;<?xml version="1.0" encoding="utf-8" standalone="yes"?><Relationships xmlns="http://schemas.openxmlformats.org/package/2006/relationships"><Relationship Id="rId1" Type="http://schemas.openxmlformats.org/officeDocument/2006/relationships/slideLayout" Target="../slideLayouts/slideLayout1.xml" /><Relationship Id="rId10" Type="http://schemas.openxmlformats.org/officeDocument/2006/relationships/slideLayout" Target="../slideLayouts/slideLayout10.xml" /><Relationship Id="rId11" Type="http://schemas.openxmlformats.org/officeDocument/2006/relationships/slideLayout" Target="../slideLayouts/slideLayout11.xml" /><Relationship Id="rId12" Type="http://schemas.openxmlformats.org/officeDocument/2006/relationships/theme" Target="../theme/theme1.xml" /><Relationship Id="rId2" Type="http://schemas.openxmlformats.org/officeDocument/2006/relationships/slideLayout" Target="../slideLayouts/slideLayout2.xml" /><Relationship Id="rId3" Type="http://schemas.openxmlformats.org/officeDocument/2006/relationships/slideLayout" Target="../slideLayouts/slideLayout3.xml" /><Relationship Id="rId4" Type="http://schemas.openxmlformats.org/officeDocument/2006/relationships/slideLayout" Target="../slideLayouts/slideLayout4.xml" /><Relationship Id="rId5" Type="http://schemas.openxmlformats.org/officeDocument/2006/relationships/slideLayout" Target="../slideLayouts/slideLayout5.xml" /><Relationship Id="rId6" Type="http://schemas.openxmlformats.org/officeDocument/2006/relationships/slideLayout" Target="../slideLayouts/slideLayout6.xml" /><Relationship Id="rId7" Type="http://schemas.openxmlformats.org/officeDocument/2006/relationships/slideLayout" Target="../slideLayouts/slideLayout7.xml" /><Relationship Id="rId8" Type="http://schemas.openxmlformats.org/officeDocument/2006/relationships/slideLayout" Target="../slideLayouts/slideLayout8.xml" /><Relationship Id="rId9" Type="http://schemas.openxmlformats.org/officeDocument/2006/relationships/slideLayout" Target="../slideLayouts/slideLayout9.xml" /></Relationships>
</file>

<file path=ppt/slideMasters/slideMaster1.xml><?xml version="1.0" encoding="utf-8"?>
<p:sldMaster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bg>
      <p:bgRef idx="1001">
        <a:schemeClr val="bg1"/>
      </p:bgRef>
    </p:bg>
    <p:spTree>
      <p:nvGrpSpPr>
        <p:cNvPr id="1" name=""/>
        <p:cNvGrpSpPr/>
        <p:nvPr/>
      </p:nvGrpSpPr>
      <p:grpSpPr>
        <a:xfrm>
          <a:off x="0" y="0"/>
          <a: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Slide Number Placeholder 4"/>
          <p:cNvSpPr>
            <a:spLocks noGrp="1"/>
          </p:cNvSpPr>
          <p:nvPr>
            <p:ph type="sldNum" sz="quarter" idx="4"/>
          </p:nvPr>
        </p:nvSpPr>
        <p:spPr>
          <a:xfrm>
            <a:off x="84695" y="6394833"/>
            <a:ext cx="2844800" cy="365125"/>
          </a:xfrm>
          <a:prstGeom prst="rect">
            <a:avLst/>
          </a:prstGeom>
        </p:spPr>
        <p:txBody>
          <a:bodyPr vert="horz" lIns="91440" tIns="45720" rIns="91440" bIns="45720" rtlCol="0" anchor="ctr"/>
          <a:lstStyle>
            <a:lvl1pPr algn="l">
              <a:defRPr sz="1200" b="1" i="0">
                <a:solidFill>
                  <a:schemeClr val="tx1">
                    <a:tint val="75000"/>
                  </a:schemeClr>
                </a:solidFill>
                <a:latin typeface="Segoe"/>
                <a:cs typeface="Segoe"/>
              </a:defRPr>
            </a:lvl1pPr>
          </a:lstStyle>
          <a:p>
            <a:fld id="{2062FEF5-9C0C-7644-AFB8-36CEBEB72585}" type="slidenum">
              <a:rPr lang="en-US" smtClean="0"/>
              <a:t>‹#›</a:t>
            </a:fld>
            <a:endParaRPr lang="en-US"/>
          </a:p>
        </p:txBody>
      </p:sp>
    </p:spTree>
    <p:extLst>
      <p:ext uri="{BB962C8B-B14F-4D97-AF65-F5344CB8AC3E}">
        <p14:creationId val="1343724115"/>
      </p:ext>
    </p:extLst>
  </p:cSld>
  <p:clrMap bg1="lt1" tx1="dk1" bg2="lt2" tx2="dk2" accent1="accent1" accent2="accent2" accent3="accent3" accent4="accent4" accent5="accent5" accent6="accent6" hlink="hlink" folHlink="folHlink"/>
  <p:sldLayoutIdLst>
    <p:sldLayoutId id="2147483649" r:id="rId1"/>
    <p:sldLayoutId id="2147483651" r:id="rId2"/>
    <p:sldLayoutId id="2147483650" r:id="rId3"/>
    <p:sldLayoutId id="2147483657" r:id="rId4"/>
    <p:sldLayoutId id="2147483652" r:id="rId5"/>
    <p:sldLayoutId id="2147483658" r:id="rId6"/>
    <p:sldLayoutId id="2147483654" r:id="rId7"/>
    <p:sldLayoutId id="2147483659" r:id="rId8"/>
    <p:sldLayoutId id="2147483656" r:id="rId9"/>
    <p:sldLayoutId id="2147483660" r:id="rId10"/>
    <p:sldLayoutId id="2147483661" r:id="rId11"/>
  </p:sldLayoutIdLst>
  <p:transition/>
  <p:timing/>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&#65279;<?xml version="1.0" encoding="utf-8" standalone="yes"?><Relationships xmlns="http://schemas.openxmlformats.org/package/2006/relationships"><Relationship Id="rId1" Type="http://schemas.openxmlformats.org/officeDocument/2006/relationships/slideLayout" Target="../slideLayouts/slideLayout1.xml" /></Relationships>
</file>

<file path=ppt/slides/_rels/slide10.xml.rels>&#65279;<?xml version="1.0" encoding="utf-8" standalone="yes"?><Relationships xmlns="http://schemas.openxmlformats.org/package/2006/relationships"><Relationship Id="rId1" Type="http://schemas.openxmlformats.org/officeDocument/2006/relationships/slideLayout" Target="../slideLayouts/slideLayout3.xml" /></Relationships>
</file>

<file path=ppt/slides/_rels/slide11.xml.rels>&#65279;<?xml version="1.0" encoding="utf-8" standalone="yes"?><Relationships xmlns="http://schemas.openxmlformats.org/package/2006/relationships"><Relationship Id="rId1" Type="http://schemas.openxmlformats.org/officeDocument/2006/relationships/slideLayout" Target="../slideLayouts/slideLayout5.xml" /><Relationship Id="rId2" Type="http://schemas.openxmlformats.org/officeDocument/2006/relationships/image" Target="../media/image4.png" /></Relationships>
</file>

<file path=ppt/slides/_rels/slide12.xml.rels>&#65279;<?xml version="1.0" encoding="utf-8" standalone="yes"?><Relationships xmlns="http://schemas.openxmlformats.org/package/2006/relationships"><Relationship Id="rId1" Type="http://schemas.openxmlformats.org/officeDocument/2006/relationships/slideLayout" Target="../slideLayouts/slideLayout3.xml" /></Relationships>
</file>

<file path=ppt/slides/_rels/slide13.xml.rels>&#65279;<?xml version="1.0" encoding="utf-8" standalone="yes"?><Relationships xmlns="http://schemas.openxmlformats.org/package/2006/relationships"><Relationship Id="rId1" Type="http://schemas.openxmlformats.org/officeDocument/2006/relationships/slideLayout" Target="../slideLayouts/slideLayout3.xml" /></Relationships>
</file>

<file path=ppt/slides/_rels/slide14.xml.rels>&#65279;<?xml version="1.0" encoding="utf-8" standalone="yes"?><Relationships xmlns="http://schemas.openxmlformats.org/package/2006/relationships"><Relationship Id="rId1" Type="http://schemas.openxmlformats.org/officeDocument/2006/relationships/slideLayout" Target="../slideLayouts/slideLayout3.xml" /><Relationship Id="rId2" Type="http://schemas.openxmlformats.org/officeDocument/2006/relationships/notesSlide" Target="../notesSlides/notesSlide4.xml" /></Relationships>
</file>

<file path=ppt/slides/_rels/slide15.xml.rels>&#65279;<?xml version="1.0" encoding="utf-8" standalone="yes"?><Relationships xmlns="http://schemas.openxmlformats.org/package/2006/relationships"><Relationship Id="rId1" Type="http://schemas.openxmlformats.org/officeDocument/2006/relationships/slideLayout" Target="../slideLayouts/slideLayout3.xml" /></Relationships>
</file>

<file path=ppt/slides/_rels/slide16.xml.rels>&#65279;<?xml version="1.0" encoding="utf-8" standalone="yes"?><Relationships xmlns="http://schemas.openxmlformats.org/package/2006/relationships"><Relationship Id="rId1" Type="http://schemas.openxmlformats.org/officeDocument/2006/relationships/slideLayout" Target="../slideLayouts/slideLayout3.xml" /></Relationships>
</file>

<file path=ppt/slides/_rels/slide17.xml.rels>&#65279;<?xml version="1.0" encoding="utf-8" standalone="yes"?><Relationships xmlns="http://schemas.openxmlformats.org/package/2006/relationships"><Relationship Id="rId1" Type="http://schemas.openxmlformats.org/officeDocument/2006/relationships/slideLayout" Target="../slideLayouts/slideLayout5.xml" /></Relationships>
</file>

<file path=ppt/slides/_rels/slide18.xml.rels>&#65279;<?xml version="1.0" encoding="utf-8" standalone="yes"?><Relationships xmlns="http://schemas.openxmlformats.org/package/2006/relationships"><Relationship Id="rId1" Type="http://schemas.openxmlformats.org/officeDocument/2006/relationships/slideLayout" Target="../slideLayouts/slideLayout5.xml" /><Relationship Id="rId2" Type="http://schemas.openxmlformats.org/officeDocument/2006/relationships/image" Target="../media/image5.png" /><Relationship Id="rId3" Type="http://schemas.openxmlformats.org/officeDocument/2006/relationships/image" Target="../media/image6.png" /></Relationships>
</file>

<file path=ppt/slides/_rels/slide19.xml.rels>&#65279;<?xml version="1.0" encoding="utf-8" standalone="yes"?><Relationships xmlns="http://schemas.openxmlformats.org/package/2006/relationships"><Relationship Id="rId1" Type="http://schemas.openxmlformats.org/officeDocument/2006/relationships/slideLayout" Target="../slideLayouts/slideLayout3.xml" /></Relationships>
</file>

<file path=ppt/slides/_rels/slide2.xml.rels>&#65279;<?xml version="1.0" encoding="utf-8" standalone="yes"?><Relationships xmlns="http://schemas.openxmlformats.org/package/2006/relationships"><Relationship Id="rId1" Type="http://schemas.openxmlformats.org/officeDocument/2006/relationships/slideLayout" Target="../slideLayouts/slideLayout3.xml" /></Relationships>
</file>

<file path=ppt/slides/_rels/slide20.xml.rels>&#65279;<?xml version="1.0" encoding="utf-8" standalone="yes"?><Relationships xmlns="http://schemas.openxmlformats.org/package/2006/relationships"><Relationship Id="rId1" Type="http://schemas.openxmlformats.org/officeDocument/2006/relationships/slideLayout" Target="../slideLayouts/slideLayout3.xml" /></Relationships>
</file>

<file path=ppt/slides/_rels/slide21.xml.rels>&#65279;<?xml version="1.0" encoding="utf-8" standalone="yes"?><Relationships xmlns="http://schemas.openxmlformats.org/package/2006/relationships"><Relationship Id="rId1" Type="http://schemas.openxmlformats.org/officeDocument/2006/relationships/slideLayout" Target="../slideLayouts/slideLayout3.xml" /></Relationships>
</file>

<file path=ppt/slides/_rels/slide22.xml.rels>&#65279;<?xml version="1.0" encoding="utf-8" standalone="yes"?><Relationships xmlns="http://schemas.openxmlformats.org/package/2006/relationships"><Relationship Id="rId1" Type="http://schemas.openxmlformats.org/officeDocument/2006/relationships/slideLayout" Target="../slideLayouts/slideLayout5.xml" /></Relationships>
</file>

<file path=ppt/slides/_rels/slide23.xml.rels>&#65279;<?xml version="1.0" encoding="utf-8" standalone="yes"?><Relationships xmlns="http://schemas.openxmlformats.org/package/2006/relationships"><Relationship Id="rId1" Type="http://schemas.openxmlformats.org/officeDocument/2006/relationships/slideLayout" Target="../slideLayouts/slideLayout5.xml" /></Relationships>
</file>

<file path=ppt/slides/_rels/slide24.xml.rels>&#65279;<?xml version="1.0" encoding="utf-8" standalone="yes"?><Relationships xmlns="http://schemas.openxmlformats.org/package/2006/relationships"><Relationship Id="rId1" Type="http://schemas.openxmlformats.org/officeDocument/2006/relationships/slideLayout" Target="../slideLayouts/slideLayout3.xml" /></Relationships>
</file>

<file path=ppt/slides/_rels/slide25.xml.rels>&#65279;<?xml version="1.0" encoding="utf-8" standalone="yes"?><Relationships xmlns="http://schemas.openxmlformats.org/package/2006/relationships"><Relationship Id="rId1" Type="http://schemas.openxmlformats.org/officeDocument/2006/relationships/slideLayout" Target="../slideLayouts/slideLayout3.xml" /></Relationships>
</file>

<file path=ppt/slides/_rels/slide26.xml.rels>&#65279;<?xml version="1.0" encoding="utf-8" standalone="yes"?><Relationships xmlns="http://schemas.openxmlformats.org/package/2006/relationships"><Relationship Id="rId1" Type="http://schemas.openxmlformats.org/officeDocument/2006/relationships/slideLayout" Target="../slideLayouts/slideLayout3.xml" /></Relationships>
</file>

<file path=ppt/slides/_rels/slide27.xml.rels>&#65279;<?xml version="1.0" encoding="utf-8" standalone="yes"?><Relationships xmlns="http://schemas.openxmlformats.org/package/2006/relationships"><Relationship Id="rId1" Type="http://schemas.openxmlformats.org/officeDocument/2006/relationships/slideLayout" Target="../slideLayouts/slideLayout3.xml" /></Relationships>
</file>

<file path=ppt/slides/_rels/slide28.xml.rels>&#65279;<?xml version="1.0" encoding="utf-8" standalone="yes"?><Relationships xmlns="http://schemas.openxmlformats.org/package/2006/relationships"><Relationship Id="rId1" Type="http://schemas.openxmlformats.org/officeDocument/2006/relationships/slideLayout" Target="../slideLayouts/slideLayout3.xml" /></Relationships>
</file>

<file path=ppt/slides/_rels/slide29.xml.rels>&#65279;<?xml version="1.0" encoding="utf-8" standalone="yes"?><Relationships xmlns="http://schemas.openxmlformats.org/package/2006/relationships"><Relationship Id="rId1" Type="http://schemas.openxmlformats.org/officeDocument/2006/relationships/slideLayout" Target="../slideLayouts/slideLayout3.xml" /></Relationships>
</file>

<file path=ppt/slides/_rels/slide3.xml.rels>&#65279;<?xml version="1.0" encoding="utf-8" standalone="yes"?><Relationships xmlns="http://schemas.openxmlformats.org/package/2006/relationships"><Relationship Id="rId1" Type="http://schemas.openxmlformats.org/officeDocument/2006/relationships/slideLayout" Target="../slideLayouts/slideLayout4.xml" /><Relationship Id="rId2" Type="http://schemas.openxmlformats.org/officeDocument/2006/relationships/notesSlide" Target="../notesSlides/notesSlide1.xml" /></Relationships>
</file>

<file path=ppt/slides/_rels/slide30.xml.rels>&#65279;<?xml version="1.0" encoding="utf-8" standalone="yes"?><Relationships xmlns="http://schemas.openxmlformats.org/package/2006/relationships"><Relationship Id="rId1" Type="http://schemas.openxmlformats.org/officeDocument/2006/relationships/slideLayout" Target="../slideLayouts/slideLayout3.xml" /></Relationships>
</file>

<file path=ppt/slides/_rels/slide31.xml.rels>&#65279;<?xml version="1.0" encoding="utf-8" standalone="yes"?><Relationships xmlns="http://schemas.openxmlformats.org/package/2006/relationships"><Relationship Id="rId1" Type="http://schemas.openxmlformats.org/officeDocument/2006/relationships/slideLayout" Target="../slideLayouts/slideLayout3.xml" /></Relationships>
</file>

<file path=ppt/slides/_rels/slide32.xml.rels>&#65279;<?xml version="1.0" encoding="utf-8" standalone="yes"?><Relationships xmlns="http://schemas.openxmlformats.org/package/2006/relationships"><Relationship Id="rId1" Type="http://schemas.openxmlformats.org/officeDocument/2006/relationships/slideLayout" Target="../slideLayouts/slideLayout3.xml" /></Relationships>
</file>

<file path=ppt/slides/_rels/slide33.xml.rels>&#65279;<?xml version="1.0" encoding="utf-8" standalone="yes"?><Relationships xmlns="http://schemas.openxmlformats.org/package/2006/relationships"><Relationship Id="rId1" Type="http://schemas.openxmlformats.org/officeDocument/2006/relationships/slideLayout" Target="../slideLayouts/slideLayout3.xml" /></Relationships>
</file>

<file path=ppt/slides/_rels/slide34.xml.rels>&#65279;<?xml version="1.0" encoding="utf-8" standalone="yes"?><Relationships xmlns="http://schemas.openxmlformats.org/package/2006/relationships"><Relationship Id="rId1" Type="http://schemas.openxmlformats.org/officeDocument/2006/relationships/slideLayout" Target="../slideLayouts/slideLayout3.xml" /></Relationships>
</file>

<file path=ppt/slides/_rels/slide35.xml.rels>&#65279;<?xml version="1.0" encoding="utf-8" standalone="yes"?><Relationships xmlns="http://schemas.openxmlformats.org/package/2006/relationships"><Relationship Id="rId1" Type="http://schemas.openxmlformats.org/officeDocument/2006/relationships/slideLayout" Target="../slideLayouts/slideLayout3.xml" /></Relationships>
</file>

<file path=ppt/slides/_rels/slide36.xml.rels>&#65279;<?xml version="1.0" encoding="utf-8" standalone="yes"?><Relationships xmlns="http://schemas.openxmlformats.org/package/2006/relationships"><Relationship Id="rId1" Type="http://schemas.openxmlformats.org/officeDocument/2006/relationships/slideLayout" Target="../slideLayouts/slideLayout3.xml" /></Relationships>
</file>

<file path=ppt/slides/_rels/slide37.xml.rels>&#65279;<?xml version="1.0" encoding="utf-8" standalone="yes"?><Relationships xmlns="http://schemas.openxmlformats.org/package/2006/relationships"><Relationship Id="rId1" Type="http://schemas.openxmlformats.org/officeDocument/2006/relationships/slideLayout" Target="../slideLayouts/slideLayout3.xml" /></Relationships>
</file>

<file path=ppt/slides/_rels/slide38.xml.rels>&#65279;<?xml version="1.0" encoding="utf-8" standalone="yes"?><Relationships xmlns="http://schemas.openxmlformats.org/package/2006/relationships"><Relationship Id="rId1" Type="http://schemas.openxmlformats.org/officeDocument/2006/relationships/slideLayout" Target="../slideLayouts/slideLayout3.xml" /><Relationship Id="rId2" Type="http://schemas.openxmlformats.org/officeDocument/2006/relationships/notesSlide" Target="../notesSlides/notesSlide5.xml" /></Relationships>
</file>

<file path=ppt/slides/_rels/slide39.xml.rels>&#65279;<?xml version="1.0" encoding="utf-8" standalone="yes"?><Relationships xmlns="http://schemas.openxmlformats.org/package/2006/relationships"><Relationship Id="rId1" Type="http://schemas.openxmlformats.org/officeDocument/2006/relationships/slideLayout" Target="../slideLayouts/slideLayout3.xml" /><Relationship Id="rId2" Type="http://schemas.openxmlformats.org/officeDocument/2006/relationships/notesSlide" Target="../notesSlides/notesSlide6.xml" /></Relationships>
</file>

<file path=ppt/slides/_rels/slide4.xml.rels>&#65279;<?xml version="1.0" encoding="utf-8" standalone="yes"?><Relationships xmlns="http://schemas.openxmlformats.org/package/2006/relationships"><Relationship Id="rId1" Type="http://schemas.openxmlformats.org/officeDocument/2006/relationships/slideLayout" Target="../slideLayouts/slideLayout3.xml" /></Relationships>
</file>

<file path=ppt/slides/_rels/slide40.xml.rels>&#65279;<?xml version="1.0" encoding="utf-8" standalone="yes"?><Relationships xmlns="http://schemas.openxmlformats.org/package/2006/relationships"><Relationship Id="rId1" Type="http://schemas.openxmlformats.org/officeDocument/2006/relationships/slideLayout" Target="../slideLayouts/slideLayout3.xml" /></Relationships>
</file>

<file path=ppt/slides/_rels/slide41.xml.rels>&#65279;<?xml version="1.0" encoding="utf-8" standalone="yes"?><Relationships xmlns="http://schemas.openxmlformats.org/package/2006/relationships"><Relationship Id="rId1" Type="http://schemas.openxmlformats.org/officeDocument/2006/relationships/slideLayout" Target="../slideLayouts/slideLayout3.xml" /></Relationships>
</file>

<file path=ppt/slides/_rels/slide42.xml.rels>&#65279;<?xml version="1.0" encoding="utf-8" standalone="yes"?><Relationships xmlns="http://schemas.openxmlformats.org/package/2006/relationships"><Relationship Id="rId1" Type="http://schemas.openxmlformats.org/officeDocument/2006/relationships/slideLayout" Target="../slideLayouts/slideLayout3.xml" /></Relationships>
</file>

<file path=ppt/slides/_rels/slide43.xml.rels>&#65279;<?xml version="1.0" encoding="utf-8" standalone="yes"?><Relationships xmlns="http://schemas.openxmlformats.org/package/2006/relationships"><Relationship Id="rId1" Type="http://schemas.openxmlformats.org/officeDocument/2006/relationships/slideLayout" Target="../slideLayouts/slideLayout5.xml" /></Relationships>
</file>

<file path=ppt/slides/_rels/slide44.xml.rels>&#65279;<?xml version="1.0" encoding="utf-8" standalone="yes"?><Relationships xmlns="http://schemas.openxmlformats.org/package/2006/relationships"><Relationship Id="rId1" Type="http://schemas.openxmlformats.org/officeDocument/2006/relationships/slideLayout" Target="../slideLayouts/slideLayout4.xml" /></Relationships>
</file>

<file path=ppt/slides/_rels/slide45.xml.rels>&#65279;<?xml version="1.0" encoding="utf-8" standalone="yes"?><Relationships xmlns="http://schemas.openxmlformats.org/package/2006/relationships"><Relationship Id="rId1" Type="http://schemas.openxmlformats.org/officeDocument/2006/relationships/slideLayout" Target="../slideLayouts/slideLayout3.xml" /></Relationships>
</file>

<file path=ppt/slides/_rels/slide46.xml.rels>&#65279;<?xml version="1.0" encoding="utf-8" standalone="yes"?><Relationships xmlns="http://schemas.openxmlformats.org/package/2006/relationships"><Relationship Id="rId1" Type="http://schemas.openxmlformats.org/officeDocument/2006/relationships/slideLayout" Target="../slideLayouts/slideLayout3.xml" /></Relationships>
</file>

<file path=ppt/slides/_rels/slide47.xml.rels>&#65279;<?xml version="1.0" encoding="utf-8" standalone="yes"?><Relationships xmlns="http://schemas.openxmlformats.org/package/2006/relationships"><Relationship Id="rId1" Type="http://schemas.openxmlformats.org/officeDocument/2006/relationships/slideLayout" Target="../slideLayouts/slideLayout5.xml" /><Relationship Id="rId2" Type="http://schemas.openxmlformats.org/officeDocument/2006/relationships/notesSlide" Target="../notesSlides/notesSlide7.xml" /></Relationships>
</file>

<file path=ppt/slides/_rels/slide48.xml.rels>&#65279;<?xml version="1.0" encoding="utf-8" standalone="yes"?><Relationships xmlns="http://schemas.openxmlformats.org/package/2006/relationships"><Relationship Id="rId1" Type="http://schemas.openxmlformats.org/officeDocument/2006/relationships/slideLayout" Target="../slideLayouts/slideLayout3.xml" /></Relationships>
</file>

<file path=ppt/slides/_rels/slide49.xml.rels>&#65279;<?xml version="1.0" encoding="utf-8" standalone="yes"?><Relationships xmlns="http://schemas.openxmlformats.org/package/2006/relationships"><Relationship Id="rId1" Type="http://schemas.openxmlformats.org/officeDocument/2006/relationships/slideLayout" Target="../slideLayouts/slideLayout3.xml" /></Relationships>
</file>

<file path=ppt/slides/_rels/slide5.xml.rels>&#65279;<?xml version="1.0" encoding="utf-8" standalone="yes"?><Relationships xmlns="http://schemas.openxmlformats.org/package/2006/relationships"><Relationship Id="rId1" Type="http://schemas.openxmlformats.org/officeDocument/2006/relationships/slideLayout" Target="../slideLayouts/slideLayout3.xml" /></Relationships>
</file>

<file path=ppt/slides/_rels/slide50.xml.rels>&#65279;<?xml version="1.0" encoding="utf-8" standalone="yes"?><Relationships xmlns="http://schemas.openxmlformats.org/package/2006/relationships"><Relationship Id="rId1" Type="http://schemas.openxmlformats.org/officeDocument/2006/relationships/slideLayout" Target="../slideLayouts/slideLayout3.xml" /></Relationships>
</file>

<file path=ppt/slides/_rels/slide51.xml.rels>&#65279;<?xml version="1.0" encoding="utf-8" standalone="yes"?><Relationships xmlns="http://schemas.openxmlformats.org/package/2006/relationships"><Relationship Id="rId1" Type="http://schemas.openxmlformats.org/officeDocument/2006/relationships/slideLayout" Target="../slideLayouts/slideLayout4.xml" /><Relationship Id="rId2" Type="http://schemas.openxmlformats.org/officeDocument/2006/relationships/notesSlide" Target="../notesSlides/notesSlide8.xml" /></Relationships>
</file>

<file path=ppt/slides/_rels/slide52.xml.rels>&#65279;<?xml version="1.0" encoding="utf-8" standalone="yes"?><Relationships xmlns="http://schemas.openxmlformats.org/package/2006/relationships"><Relationship Id="rId1" Type="http://schemas.openxmlformats.org/officeDocument/2006/relationships/slideLayout" Target="../slideLayouts/slideLayout3.xml" /></Relationships>
</file>

<file path=ppt/slides/_rels/slide53.xml.rels>&#65279;<?xml version="1.0" encoding="utf-8" standalone="yes"?><Relationships xmlns="http://schemas.openxmlformats.org/package/2006/relationships"><Relationship Id="rId1" Type="http://schemas.openxmlformats.org/officeDocument/2006/relationships/slideLayout" Target="../slideLayouts/slideLayout3.xml" /></Relationships>
</file>

<file path=ppt/slides/_rels/slide54.xml.rels>&#65279;<?xml version="1.0" encoding="utf-8" standalone="yes"?><Relationships xmlns="http://schemas.openxmlformats.org/package/2006/relationships"><Relationship Id="rId1" Type="http://schemas.openxmlformats.org/officeDocument/2006/relationships/slideLayout" Target="../slideLayouts/slideLayout3.xml" /></Relationships>
</file>

<file path=ppt/slides/_rels/slide6.xml.rels>&#65279;<?xml version="1.0" encoding="utf-8" standalone="yes"?><Relationships xmlns="http://schemas.openxmlformats.org/package/2006/relationships"><Relationship Id="rId1" Type="http://schemas.openxmlformats.org/officeDocument/2006/relationships/slideLayout" Target="../slideLayouts/slideLayout5.xml" /><Relationship Id="rId2" Type="http://schemas.openxmlformats.org/officeDocument/2006/relationships/notesSlide" Target="../notesSlides/notesSlide2.xml" /></Relationships>
</file>

<file path=ppt/slides/_rels/slide7.xml.rels>&#65279;<?xml version="1.0" encoding="utf-8" standalone="yes"?><Relationships xmlns="http://schemas.openxmlformats.org/package/2006/relationships"><Relationship Id="rId1" Type="http://schemas.openxmlformats.org/officeDocument/2006/relationships/slideLayout" Target="../slideLayouts/slideLayout9.xml" /><Relationship Id="rId2" Type="http://schemas.openxmlformats.org/officeDocument/2006/relationships/notesSlide" Target="../notesSlides/notesSlide3.xml" /><Relationship Id="rId3" Type="http://schemas.openxmlformats.org/officeDocument/2006/relationships/image" Target="../media/image3.png" /></Relationships>
</file>

<file path=ppt/slides/_rels/slide8.xml.rels>&#65279;<?xml version="1.0" encoding="utf-8" standalone="yes"?><Relationships xmlns="http://schemas.openxmlformats.org/package/2006/relationships"><Relationship Id="rId1" Type="http://schemas.openxmlformats.org/officeDocument/2006/relationships/slideLayout" Target="../slideLayouts/slideLayout3.xml" /></Relationships>
</file>

<file path=ppt/slides/_rels/slide9.xml.rels>&#65279;<?xml version="1.0" encoding="utf-8" standalone="yes"?><Relationships xmlns="http://schemas.openxmlformats.org/package/2006/relationships"><Relationship Id="rId1" Type="http://schemas.openxmlformats.org/officeDocument/2006/relationships/slideLayout" Target="../slideLayouts/slideLayout3.xml" /></Relationships>
</file>

<file path=ppt/slides/slide1.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p:cNvGrpSpPr/>
        <p:nvPr/>
      </p:nvGrpSpPr>
      <p:grpSpPr>
        <a:xfrm>
          <a:off x="0" y="0"/>
          <a:ext cx="0" cy="0"/>
        </a:xfrm>
      </p:grpSpPr>
      <p:sp>
        <p:nvSpPr>
          <p:cNvPr id="2" name="Title 1"/>
          <p:cNvSpPr>
            <a:spLocks noGrp="1" noSelect="1" noMove="1" noResize="1" noTextEdit="1"/>
          </p:cNvSpPr>
          <p:nvPr>
            <p:ph type="ctrTitle"/>
          </p:nvPr>
        </p:nvSpPr>
        <p:spPr>
          <a:xfrm>
            <a:off x="2445410" y="1616600"/>
            <a:ext cx="9144078" cy="1806416"/>
          </a:xfrm>
        </p:spPr>
        <p:txBody>
          <a:bodyPr>
            <a:normAutofit/>
          </a:bodyPr>
          <a:lstStyle/>
          <a:p>
            <a:r>
              <a:rPr lang="en-US" sz="3500" b="0"/>
              <a:t>Patient-Centered Care in Dialysis</a:t>
            </a:r>
            <a:br>
              <a:rPr lang="en-US"/>
            </a:br>
            <a:r>
              <a:rPr lang="en-US" sz="4000"/>
              <a:t>Symptom Management</a:t>
            </a:r>
            <a:endParaRPr lang="en-US" sz="4000"/>
          </a:p>
        </p:txBody>
      </p:sp>
      <p:sp>
        <p:nvSpPr>
          <p:cNvPr id="3" name="Subtitle 2"/>
          <p:cNvSpPr>
            <a:spLocks noGrp="1" noSelect="1" noMove="1" noResize="1" noTextEdit="1"/>
          </p:cNvSpPr>
          <p:nvPr>
            <p:ph type="subTitle" idx="1"/>
          </p:nvPr>
        </p:nvSpPr>
        <p:spPr>
          <a:xfrm>
            <a:off x="2445410" y="3440260"/>
            <a:ext cx="9144078" cy="1655762"/>
          </a:xfrm>
        </p:spPr>
        <p:txBody>
          <a:bodyPr>
            <a:normAutofit/>
          </a:bodyPr>
          <a:lstStyle/>
          <a:p>
            <a:r>
              <a:rPr lang="en-US" sz="3000" b="1"/>
              <a:t>Holly M. Koncicki, MD</a:t>
            </a:r>
          </a:p>
          <a:p>
            <a:r>
              <a:rPr lang="en-US" sz="3000"/>
              <a:t>Icahn School of Medicine at Mount Sinai </a:t>
            </a:r>
          </a:p>
        </p:txBody>
      </p:sp>
      <p:sp>
        <p:nvSpPr>
          <p:cNvPr id="4" name="TextBox 3">
            <a:extLst>
              <a:ext uri="{FF2B5EF4-FFF2-40B4-BE49-F238E27FC236}">
                <a16:creationId xmlns:a16="http://schemas.microsoft.com/office/drawing/2014/main" id="{B9CE7777-85E6-4F55-BE2E-3EB6CD727506}"/>
              </a:ext>
            </a:extLst>
          </p:cNvPr>
          <p:cNvSpPr txBox="1">
            <a:spLocks noSelect="1" noMove="1" noResize="1" noTextEdit="1"/>
          </p:cNvSpPr>
          <p:nvPr/>
        </p:nvSpPr>
        <p:spPr>
          <a:xfrm>
            <a:off x="1528757" y="700090"/>
            <a:ext cx="9291637" cy="707886"/>
          </a:xfrm>
          <a:prstGeom prst="rect">
            <a:avLst/>
          </a:prstGeom>
          <a:noFill/>
        </p:spPr>
        <p:txBody>
          <a:bodyPr wrap="square" rtlCol="0">
            <a:spAutoFit/>
          </a:bodyPr>
          <a:lstStyle/>
          <a:p>
            <a:r>
              <a:rPr lang="en-US" sz="4000">
                <a:solidFill>
                  <a:schemeClr val="bg1"/>
                </a:solidFill>
                <a:latin typeface="Gotham Black" pitchFamily="50" charset="0"/>
              </a:rPr>
              <a:t>Dialysis Core Curriculum 2021</a:t>
            </a:r>
          </a:p>
        </p:txBody>
      </p:sp>
    </p:spTree>
    <p:extLst>
      <p:ext uri="{BB962C8B-B14F-4D97-AF65-F5344CB8AC3E}">
        <p14:creationId val="221192604"/>
      </p:ext>
    </p:extLst>
  </p:cSld>
  <p:clrMapOvr>
    <a:masterClrMapping/>
  </p:clrMapOvr>
  <p:transition/>
  <p:timing/>
</p:sld>
</file>

<file path=ppt/slides/slide10.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p:cNvGrpSpPr/>
        <p:nvPr/>
      </p:nvGrpSpPr>
      <p:grpSpPr>
        <a:xfrm>
          <a:off x="0" y="0"/>
          <a:ext cx="0" cy="0"/>
        </a:xfrm>
      </p:grpSpPr>
      <p:graphicFrame>
        <p:nvGraphicFramePr>
          <p:cNvPr id="8" name="Table 8">
            <a:extLst>
              <a:ext uri="{FF2B5EF4-FFF2-40B4-BE49-F238E27FC236}">
                <a16:creationId xmlns:a16="http://schemas.microsoft.com/office/drawing/2014/main" id="{C1BC78A8-5D12-43B4-8558-BA40ED7D6B48}"/>
              </a:ext>
            </a:extLst>
          </p:cNvPr>
          <p:cNvGraphicFramePr>
            <a:graphicFrameLocks noGrp="1" noSelect="1" noMove="1" noResize="1"/>
          </p:cNvGraphicFramePr>
          <p:nvPr>
            <p:ph idx="1"/>
            <p:extLst>
              <p:ext uri="{D42A27DB-BD31-4B8C-83A1-F6EECF244321}">
                <p14:modId val="3373424524"/>
              </p:ext>
            </p:extLst>
          </p:nvPr>
        </p:nvGraphicFramePr>
        <p:xfrm>
          <a:off x="607788" y="1143010"/>
          <a:ext cx="10971067" cy="4846320"/>
        </p:xfrm>
        <a:graphic>
          <a:graphicData uri="http://schemas.openxmlformats.org/drawingml/2006/table">
            <a:tbl>
              <a:tblPr firstRow="1" bandRow="1">
                <a:tableStyleId>{5C22544A-7EE6-4342-B048-85BDC9FD1C3A}</a:tableStyleId>
              </a:tblPr>
              <a:tblGrid>
                <a:gridCol w="2475654">
                  <a:extLst>
                    <a:ext uri="{9D8B030D-6E8A-4147-A177-3AD203B41FA5}">
                      <a16:colId xmlns:a16="http://schemas.microsoft.com/office/drawing/2014/main" val="2590736869"/>
                    </a:ext>
                  </a:extLst>
                </a:gridCol>
                <a:gridCol w="8495413">
                  <a:extLst>
                    <a:ext uri="{9D8B030D-6E8A-4147-A177-3AD203B41FA5}">
                      <a16:colId xmlns:a16="http://schemas.microsoft.com/office/drawing/2014/main" val="1767876271"/>
                    </a:ext>
                  </a:extLst>
                </a:gridCol>
              </a:tblGrid>
              <a:tr h="370840">
                <a:tc gridSpan="2">
                  <a:txBody>
                    <a:bodyPr vert="horz" wrap="square"/>
                    <a:lstStyle/>
                    <a:p>
                      <a:pPr algn="l"/>
                      <a:r>
                        <a:rPr lang="en-US" sz="2000">
                          <a:latin typeface="Arial" panose="020b0604020202020204" pitchFamily="34" charset="0"/>
                          <a:cs typeface="Arial" panose="020b0604020202020204" pitchFamily="34" charset="0"/>
                        </a:rPr>
                        <a:t>General Approach to Pain Management </a:t>
                      </a:r>
                    </a:p>
                  </a:txBody>
                  <a:tcPr/>
                </a:tc>
                <a:tc hMerge="1">
                  <a:txBody>
                    <a:bodyPr vert="horz" wrap="square"/>
                    <a:lstStyle/>
                    <a:p>
                      <a:endParaRPr lang="en-US"/>
                    </a:p>
                  </a:txBody>
                  <a:tcPr/>
                </a:tc>
                <a:extLst>
                  <a:ext uri="{0D108BD9-81ED-4DB2-BD59-A6C34878D82A}">
                    <a16:rowId xmlns:a16="http://schemas.microsoft.com/office/drawing/2014/main" val="3519227009"/>
                  </a:ext>
                </a:extLst>
              </a:tr>
              <a:tr h="143876">
                <a:tc>
                  <a:txBody>
                    <a:bodyPr vert="horz" wrap="square"/>
                    <a:lstStyle/>
                    <a:p>
                      <a:pPr algn="l"/>
                      <a:r>
                        <a:rPr lang="en-US" sz="2000">
                          <a:latin typeface="Arial" panose="020b0604020202020204" pitchFamily="34" charset="0"/>
                          <a:cs typeface="Arial" panose="020b0604020202020204" pitchFamily="34" charset="0"/>
                        </a:rPr>
                        <a:t>1. Pain Assessment</a:t>
                      </a:r>
                    </a:p>
                  </a:txBody>
                  <a:tcPr/>
                </a:tc>
                <a:tc>
                  <a:txBody>
                    <a:bodyPr vert="horz" wrap="square"/>
                    <a:lstStyle/>
                    <a:p>
                      <a:pPr marL="285750" lvl="0" indent="-285750" algn="l">
                        <a:buFont typeface="Arial" panose="020b0604020202020204" pitchFamily="34" charset="0"/>
                        <a:buChar char="•"/>
                      </a:pPr>
                      <a:r>
                        <a:rPr lang="en-US" sz="2000">
                          <a:latin typeface="Arial" panose="020b0604020202020204" pitchFamily="34" charset="0"/>
                          <a:cs typeface="Arial" panose="020b0604020202020204" pitchFamily="34" charset="0"/>
                        </a:rPr>
                        <a:t>Take pain history</a:t>
                      </a:r>
                    </a:p>
                    <a:p>
                      <a:pPr marL="285750" lvl="0" indent="-285750" algn="l">
                        <a:buFont typeface="Arial" panose="020b0604020202020204" pitchFamily="34" charset="0"/>
                        <a:buChar char="•"/>
                      </a:pPr>
                      <a:r>
                        <a:rPr lang="en-US" sz="2000">
                          <a:latin typeface="Arial" panose="020b0604020202020204" pitchFamily="34" charset="0"/>
                          <a:cs typeface="Arial" panose="020b0604020202020204" pitchFamily="34" charset="0"/>
                        </a:rPr>
                        <a:t>Pain intensity: Select one and use it for initial evaluation and when assessing response</a:t>
                      </a:r>
                    </a:p>
                    <a:p>
                      <a:pPr marL="742950" lvl="1" indent="-285750" algn="l">
                        <a:buFont typeface="Arial" panose="020b0604020202020204" pitchFamily="34" charset="0"/>
                        <a:buChar char="•"/>
                      </a:pPr>
                      <a:r>
                        <a:rPr lang="en-US" sz="2000">
                          <a:latin typeface="Arial" panose="020b0604020202020204" pitchFamily="34" charset="0"/>
                          <a:cs typeface="Arial" panose="020b0604020202020204" pitchFamily="34" charset="0"/>
                        </a:rPr>
                        <a:t>Numerical rating scale (From 1 to 10…)</a:t>
                      </a:r>
                    </a:p>
                    <a:p>
                      <a:pPr marL="742950" lvl="1" indent="-285750" algn="l">
                        <a:buFont typeface="Arial" panose="020b0604020202020204" pitchFamily="34" charset="0"/>
                        <a:buChar char="•"/>
                      </a:pPr>
                      <a:r>
                        <a:rPr lang="en-US" sz="2000">
                          <a:latin typeface="Arial" panose="020b0604020202020204" pitchFamily="34" charset="0"/>
                          <a:cs typeface="Arial" panose="020b0604020202020204" pitchFamily="34" charset="0"/>
                        </a:rPr>
                        <a:t>Visual analog scale </a:t>
                      </a:r>
                    </a:p>
                    <a:p>
                      <a:pPr marL="742950" lvl="1" indent="-285750" algn="l">
                        <a:buFont typeface="Arial" panose="020b0604020202020204" pitchFamily="34" charset="0"/>
                        <a:buChar char="•"/>
                      </a:pPr>
                      <a:r>
                        <a:rPr lang="en-US" sz="2000">
                          <a:latin typeface="Arial" panose="020b0604020202020204" pitchFamily="34" charset="0"/>
                          <a:cs typeface="Arial" panose="020b0604020202020204" pitchFamily="34" charset="0"/>
                        </a:rPr>
                        <a:t>Multidimensional: McGill Pain Questionnaire or Brief Pain Inventory </a:t>
                      </a:r>
                    </a:p>
                  </a:txBody>
                  <a:tcPr/>
                </a:tc>
                <a:extLst>
                  <a:ext uri="{0D108BD9-81ED-4DB2-BD59-A6C34878D82A}">
                    <a16:rowId xmlns:a16="http://schemas.microsoft.com/office/drawing/2014/main" val="2177272054"/>
                  </a:ext>
                </a:extLst>
              </a:tr>
              <a:tr h="370840">
                <a:tc>
                  <a:txBody>
                    <a:bodyPr vert="horz" wrap="square"/>
                    <a:lstStyle/>
                    <a:p>
                      <a:pPr algn="l"/>
                      <a:r>
                        <a:rPr lang="en-US" sz="2000">
                          <a:latin typeface="Arial" panose="020b0604020202020204" pitchFamily="34" charset="0"/>
                          <a:cs typeface="Arial" panose="020b0604020202020204" pitchFamily="34" charset="0"/>
                        </a:rPr>
                        <a:t>2. Set expectations </a:t>
                      </a:r>
                    </a:p>
                  </a:txBody>
                  <a:tcPr/>
                </a:tc>
                <a:tc>
                  <a:txBody>
                    <a:bodyPr vert="horz" wrap="square"/>
                    <a:lstStyle/>
                    <a:p>
                      <a:pPr marL="285750" indent="-285750" algn="l">
                        <a:buFont typeface="Arial" panose="020b0604020202020204" pitchFamily="34" charset="0"/>
                        <a:buChar char="•"/>
                      </a:pPr>
                      <a:r>
                        <a:rPr lang="en-US" sz="2000">
                          <a:latin typeface="Arial" panose="020b0604020202020204" pitchFamily="34" charset="0"/>
                          <a:cs typeface="Arial" panose="020b0604020202020204" pitchFamily="34" charset="0"/>
                        </a:rPr>
                        <a:t>Pain relief</a:t>
                      </a:r>
                    </a:p>
                    <a:p>
                      <a:pPr marL="742950" lvl="1" indent="-285750" algn="l">
                        <a:buFont typeface="Arial" panose="020b0604020202020204" pitchFamily="34" charset="0"/>
                        <a:buChar char="•"/>
                      </a:pPr>
                      <a:r>
                        <a:rPr lang="en-US" sz="2000">
                          <a:latin typeface="Arial" panose="020b0604020202020204" pitchFamily="34" charset="0"/>
                          <a:cs typeface="Arial" panose="020b0604020202020204" pitchFamily="34" charset="0"/>
                        </a:rPr>
                        <a:t>Will not be “pain free”</a:t>
                      </a:r>
                    </a:p>
                    <a:p>
                      <a:pPr marL="742950" lvl="1" indent="-285750" algn="l">
                        <a:buFont typeface="Arial" panose="020b0604020202020204" pitchFamily="34" charset="0"/>
                        <a:buChar char="•"/>
                      </a:pPr>
                      <a:r>
                        <a:rPr lang="en-US" sz="2000">
                          <a:latin typeface="Arial" panose="020b0604020202020204" pitchFamily="34" charset="0"/>
                          <a:cs typeface="Arial" panose="020b0604020202020204" pitchFamily="34" charset="0"/>
                        </a:rPr>
                        <a:t>Determine acceptable level of pain</a:t>
                      </a:r>
                    </a:p>
                    <a:p>
                      <a:pPr marL="285750" indent="-285750" algn="l">
                        <a:buFont typeface="Arial" panose="020b0604020202020204" pitchFamily="34" charset="0"/>
                        <a:buChar char="•"/>
                      </a:pPr>
                      <a:r>
                        <a:rPr lang="en-US" sz="2000">
                          <a:latin typeface="Arial" panose="020b0604020202020204" pitchFamily="34" charset="0"/>
                          <a:cs typeface="Arial" panose="020b0604020202020204" pitchFamily="34" charset="0"/>
                        </a:rPr>
                        <a:t>Define Goals:</a:t>
                      </a:r>
                    </a:p>
                    <a:p>
                      <a:pPr marL="742950" lvl="1" indent="-285750" algn="l">
                        <a:buFont typeface="Arial" panose="020b0604020202020204" pitchFamily="34" charset="0"/>
                        <a:buChar char="•"/>
                      </a:pPr>
                      <a:r>
                        <a:rPr lang="en-US" sz="2000">
                          <a:latin typeface="Arial" panose="020b0604020202020204" pitchFamily="34" charset="0"/>
                          <a:cs typeface="Arial" panose="020b0604020202020204" pitchFamily="34" charset="0"/>
                        </a:rPr>
                        <a:t>Ex: To be able to participate in normal activities</a:t>
                      </a:r>
                    </a:p>
                    <a:p>
                      <a:pPr marL="742950" lvl="1" indent="-285750" algn="l">
                        <a:buFont typeface="Arial" panose="020b0604020202020204" pitchFamily="34" charset="0"/>
                        <a:buChar char="•"/>
                      </a:pPr>
                      <a:r>
                        <a:rPr lang="en-US" sz="2000">
                          <a:latin typeface="Arial" panose="020b0604020202020204" pitchFamily="34" charset="0"/>
                          <a:cs typeface="Arial" panose="020b0604020202020204" pitchFamily="34" charset="0"/>
                        </a:rPr>
                        <a:t>Improve quality of life</a:t>
                      </a:r>
                    </a:p>
                    <a:p>
                      <a:pPr marL="285750" indent="-285750" algn="l">
                        <a:buFont typeface="Arial" panose="020b0604020202020204" pitchFamily="34" charset="0"/>
                        <a:buChar char="•"/>
                      </a:pPr>
                      <a:r>
                        <a:rPr lang="en-US" sz="2000">
                          <a:latin typeface="Arial" panose="020b0604020202020204" pitchFamily="34" charset="0"/>
                          <a:cs typeface="Arial" panose="020b0604020202020204" pitchFamily="34" charset="0"/>
                        </a:rPr>
                        <a:t>Set duration of therapy </a:t>
                      </a:r>
                    </a:p>
                    <a:p>
                      <a:pPr marL="742950" lvl="1" indent="-285750" algn="l">
                        <a:buFont typeface="Arial" panose="020b0604020202020204" pitchFamily="34" charset="0"/>
                        <a:buChar char="•"/>
                      </a:pPr>
                      <a:r>
                        <a:rPr lang="en-US" sz="2000">
                          <a:latin typeface="Arial" panose="020b0604020202020204" pitchFamily="34" charset="0"/>
                          <a:cs typeface="Arial" panose="020b0604020202020204" pitchFamily="34" charset="0"/>
                        </a:rPr>
                        <a:t>Will re-evaluate in a certain amount of time</a:t>
                      </a:r>
                    </a:p>
                  </a:txBody>
                  <a:tcPr/>
                </a:tc>
                <a:extLst>
                  <a:ext uri="{0D108BD9-81ED-4DB2-BD59-A6C34878D82A}">
                    <a16:rowId xmlns:a16="http://schemas.microsoft.com/office/drawing/2014/main" val="499455086"/>
                  </a:ext>
                </a:extLst>
              </a:tr>
            </a:tbl>
          </a:graphicData>
        </a:graphic>
      </p:graphicFrame>
      <p:sp>
        <p:nvSpPr>
          <p:cNvPr id="10" name="Subtitle 9">
            <a:extLst>
              <a:ext uri="{FF2B5EF4-FFF2-40B4-BE49-F238E27FC236}">
                <a16:creationId xmlns:a16="http://schemas.microsoft.com/office/drawing/2014/main" id="{816A06D5-63FD-4CD3-8667-3990B647EBF8}"/>
              </a:ext>
            </a:extLst>
          </p:cNvPr>
          <p:cNvSpPr>
            <a:spLocks noGrp="1" noSelect="1" noMove="1" noResize="1" noTextEdit="1"/>
          </p:cNvSpPr>
          <p:nvPr>
            <p:ph type="subTitle" idx="10"/>
          </p:nvPr>
        </p:nvSpPr>
        <p:spPr/>
        <p:txBody>
          <a:bodyPr/>
          <a:lstStyle/>
          <a:p>
            <a:r>
              <a:rPr lang="en-US"/>
              <a:t>Symptom: Pain</a:t>
            </a:r>
          </a:p>
          <a:p>
            <a:endParaRPr lang="en-US"/>
          </a:p>
        </p:txBody>
      </p:sp>
      <p:sp>
        <p:nvSpPr>
          <p:cNvPr id="2" name="TextBox 1">
            <a:extLst>
              <a:ext uri="{FF2B5EF4-FFF2-40B4-BE49-F238E27FC236}">
                <a16:creationId xmlns:a16="http://schemas.microsoft.com/office/drawing/2014/main" id="{E81156CE-E016-4CC4-87B6-D1B2DDFBD7E1}"/>
              </a:ext>
            </a:extLst>
          </p:cNvPr>
          <p:cNvSpPr txBox="1">
            <a:spLocks noSelect="1" noMove="1" noResize="1" noTextEdit="1"/>
          </p:cNvSpPr>
          <p:nvPr/>
        </p:nvSpPr>
        <p:spPr>
          <a:xfrm>
            <a:off x="147635" y="6250129"/>
            <a:ext cx="9291637" cy="477054"/>
          </a:xfrm>
          <a:prstGeom prst="rect">
            <a:avLst/>
          </a:prstGeom>
          <a:noFill/>
        </p:spPr>
        <p:txBody>
          <a:bodyPr wrap="square" rtlCol="0">
            <a:spAutoFit/>
          </a:bodyPr>
          <a:lstStyle/>
          <a:p>
            <a:r>
              <a:rPr lang="en-US" sz="2500">
                <a:solidFill>
                  <a:schemeClr val="bg1"/>
                </a:solidFill>
                <a:latin typeface="Gotham" panose="02000504050000020004" pitchFamily="2" charset="0"/>
              </a:rPr>
              <a:t>Dialysis Core Curriculum 2021</a:t>
            </a:r>
          </a:p>
        </p:txBody>
      </p:sp>
    </p:spTree>
    <p:extLst>
      <p:ext uri="{BB962C8B-B14F-4D97-AF65-F5344CB8AC3E}">
        <p14:creationId val="3825681228"/>
      </p:ext>
    </p:extLst>
  </p:cSld>
  <p:clrMapOvr>
    <a:masterClrMapping/>
  </p:clrMapOvr>
  <p:transition/>
  <p:timing/>
</p:sld>
</file>

<file path=ppt/slides/slide11.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p:cNvGrpSpPr/>
        <p:nvPr/>
      </p:nvGrpSpPr>
      <p:grpSpPr>
        <a:xfrm>
          <a:off x="0" y="0"/>
          <a:ext cx="0" cy="0"/>
        </a:xfrm>
      </p:grpSpPr>
      <p:sp>
        <p:nvSpPr>
          <p:cNvPr id="2" name="Title 1">
            <a:extLst>
              <a:ext uri="{FF2B5EF4-FFF2-40B4-BE49-F238E27FC236}">
                <a16:creationId xmlns:a16="http://schemas.microsoft.com/office/drawing/2014/main" id="{F1E7A481-6B30-4A31-8D49-82A24A3C5B6F}"/>
              </a:ext>
            </a:extLst>
          </p:cNvPr>
          <p:cNvSpPr>
            <a:spLocks noGrp="1" noSelect="1" noMove="1" noResize="1" noTextEdit="1"/>
          </p:cNvSpPr>
          <p:nvPr>
            <p:ph type="title"/>
          </p:nvPr>
        </p:nvSpPr>
        <p:spPr>
          <a:xfrm>
            <a:off x="616036" y="697517"/>
            <a:ext cx="11575963" cy="1078992"/>
          </a:xfrm>
        </p:spPr>
        <p:txBody>
          <a:bodyPr>
            <a:noAutofit/>
          </a:bodyPr>
          <a:lstStyle/>
          <a:p>
            <a:r>
              <a:rPr lang="en-US"/>
              <a:t>World Health Organization Analgesic Ladder</a:t>
            </a:r>
          </a:p>
        </p:txBody>
      </p:sp>
      <p:sp>
        <p:nvSpPr>
          <p:cNvPr id="6" name="TextBox 5">
            <a:extLst>
              <a:ext uri="{FF2B5EF4-FFF2-40B4-BE49-F238E27FC236}">
                <a16:creationId xmlns:a16="http://schemas.microsoft.com/office/drawing/2014/main" id="{749D9D1F-6D19-4039-809A-5DC21B3D6916}"/>
              </a:ext>
            </a:extLst>
          </p:cNvPr>
          <p:cNvSpPr txBox="1">
            <a:spLocks noSelect="1" noMove="1" noResize="1" noTextEdit="1"/>
          </p:cNvSpPr>
          <p:nvPr/>
        </p:nvSpPr>
        <p:spPr>
          <a:xfrm>
            <a:off x="147635" y="6250129"/>
            <a:ext cx="9291637" cy="477054"/>
          </a:xfrm>
          <a:prstGeom prst="rect">
            <a:avLst/>
          </a:prstGeom>
          <a:noFill/>
        </p:spPr>
        <p:txBody>
          <a:bodyPr wrap="square" rtlCol="0">
            <a:spAutoFit/>
          </a:bodyPr>
          <a:lstStyle/>
          <a:p>
            <a:r>
              <a:rPr lang="en-US" sz="2500">
                <a:solidFill>
                  <a:schemeClr val="bg1"/>
                </a:solidFill>
                <a:latin typeface="Gotham" panose="02000504050000020004" pitchFamily="2" charset="0"/>
              </a:rPr>
              <a:t>Dialysis Core Curriculum 2021</a:t>
            </a:r>
          </a:p>
        </p:txBody>
      </p:sp>
      <p:pic>
        <p:nvPicPr>
          <p:cNvPr id="10" name="Content Placeholder 9"/>
          <p:cNvPicPr>
            <a:picLocks noGrp="1" noSelect="1" noChangeAspect="1" noMove="1" noResize="1"/>
          </p:cNvPicPr>
          <p:nvPr>
            <p:ph sz="half" idx="2"/>
          </p:nvPr>
        </p:nvPicPr>
        <p:blipFill>
          <a:blip r:embed="rId2"/>
          <a:stretch>
            <a:fillRect/>
          </a:stretch>
        </p:blipFill>
        <p:spPr>
          <a:xfrm>
            <a:off x="5618650" y="2071881"/>
            <a:ext cx="5990493" cy="2983407"/>
          </a:xfrm>
          <a:prstGeom prst="rect">
            <a:avLst/>
          </a:prstGeom>
        </p:spPr>
      </p:pic>
      <p:sp>
        <p:nvSpPr>
          <p:cNvPr id="11" name="Subtitle 3">
            <a:extLst>
              <a:ext uri="{FF2B5EF4-FFF2-40B4-BE49-F238E27FC236}">
                <a16:creationId xmlns:a16="http://schemas.microsoft.com/office/drawing/2014/main" id="{33676BA9-6D71-47AF-8B98-A8CEBD7243BC}"/>
              </a:ext>
            </a:extLst>
          </p:cNvPr>
          <p:cNvSpPr>
            <a:spLocks noGrp="1" noSelect="1" noMove="1" noResize="1" noTextEdit="1"/>
          </p:cNvSpPr>
          <p:nvPr>
            <p:ph type="subTitle" idx="10"/>
          </p:nvPr>
        </p:nvSpPr>
        <p:spPr/>
        <p:txBody>
          <a:bodyPr/>
          <a:lstStyle/>
          <a:p>
            <a:r>
              <a:rPr lang="en-US"/>
              <a:t>Symptom: Pain</a:t>
            </a:r>
          </a:p>
        </p:txBody>
      </p:sp>
      <p:sp>
        <p:nvSpPr>
          <p:cNvPr id="3" name="Content Placeholder 2">
            <a:extLst>
              <a:ext uri="{FF2B5EF4-FFF2-40B4-BE49-F238E27FC236}">
                <a16:creationId xmlns:a16="http://schemas.microsoft.com/office/drawing/2014/main" id="{7BBA7777-BC05-41C8-9EF4-94FFC86DAF16}"/>
              </a:ext>
            </a:extLst>
          </p:cNvPr>
          <p:cNvSpPr>
            <a:spLocks noGrp="1" noSelect="1" noMove="1" noResize="1" noTextEdit="1"/>
          </p:cNvSpPr>
          <p:nvPr>
            <p:ph sz="half" idx="1"/>
          </p:nvPr>
        </p:nvSpPr>
        <p:spPr>
          <a:xfrm>
            <a:off x="616034" y="1618198"/>
            <a:ext cx="5479965" cy="3898231"/>
          </a:xfrm>
        </p:spPr>
        <p:txBody>
          <a:bodyPr>
            <a:noAutofit/>
          </a:bodyPr>
          <a:lstStyle/>
          <a:p>
            <a:pPr>
              <a:spcBef>
                <a:spcPts val="300"/>
              </a:spcBef>
            </a:pPr>
            <a:r>
              <a:rPr lang="en-US" sz="2400">
                <a:latin typeface="Arial" panose="020b0604020202020204" pitchFamily="34" charset="0"/>
                <a:cs typeface="Arial" panose="020b0604020202020204" pitchFamily="34" charset="0"/>
              </a:rPr>
              <a:t>Efficacy validated in HD patients</a:t>
            </a:r>
            <a:r>
              <a:rPr lang="en-US" sz="2400" baseline="30000">
                <a:latin typeface="Arial" panose="020b0604020202020204" pitchFamily="34" charset="0"/>
                <a:cs typeface="Arial" panose="020b0604020202020204" pitchFamily="34" charset="0"/>
              </a:rPr>
              <a:t>5</a:t>
            </a:r>
            <a:endParaRPr lang="en-US" sz="2400">
              <a:latin typeface="Arial" panose="020b0604020202020204" pitchFamily="34" charset="0"/>
              <a:cs typeface="Arial" panose="020b0604020202020204" pitchFamily="34" charset="0"/>
            </a:endParaRPr>
          </a:p>
          <a:p>
            <a:pPr>
              <a:spcBef>
                <a:spcPts val="300"/>
              </a:spcBef>
            </a:pPr>
            <a:r>
              <a:rPr lang="en-US" sz="2400">
                <a:latin typeface="Arial" panose="020b0604020202020204" pitchFamily="34" charset="0"/>
                <a:cs typeface="Arial" panose="020b0604020202020204" pitchFamily="34" charset="0"/>
              </a:rPr>
              <a:t>Start with “step 1” agents and can up titrate, or add a “step 2” medication if pain is still severe</a:t>
            </a:r>
          </a:p>
          <a:p>
            <a:pPr>
              <a:spcBef>
                <a:spcPts val="300"/>
              </a:spcBef>
            </a:pPr>
            <a:r>
              <a:rPr lang="en-US" sz="2400">
                <a:latin typeface="Arial" panose="020b0604020202020204" pitchFamily="34" charset="0"/>
                <a:cs typeface="Arial" panose="020b0604020202020204" pitchFamily="34" charset="0"/>
              </a:rPr>
              <a:t>Long-acting medications (transdermal fentanyl) are for patients on a stable dose and             </a:t>
            </a:r>
            <a:r>
              <a:rPr lang="en-US" sz="2400" b="1">
                <a:latin typeface="Arial" panose="020b0604020202020204" pitchFamily="34" charset="0"/>
                <a:cs typeface="Arial" panose="020b0604020202020204" pitchFamily="34" charset="0"/>
              </a:rPr>
              <a:t>not</a:t>
            </a:r>
            <a:r>
              <a:rPr lang="en-US" sz="2400">
                <a:latin typeface="Arial" panose="020b0604020202020204" pitchFamily="34" charset="0"/>
                <a:cs typeface="Arial" panose="020b0604020202020204" pitchFamily="34" charset="0"/>
              </a:rPr>
              <a:t> for acute titration</a:t>
            </a:r>
          </a:p>
          <a:p>
            <a:pPr>
              <a:spcBef>
                <a:spcPts val="300"/>
              </a:spcBef>
            </a:pPr>
            <a:r>
              <a:rPr lang="en-US" sz="2400">
                <a:latin typeface="Arial" panose="020b0604020202020204" pitchFamily="34" charset="0"/>
                <a:cs typeface="Arial" panose="020b0604020202020204" pitchFamily="34" charset="0"/>
              </a:rPr>
              <a:t>Step 4 should be used earlier</a:t>
            </a:r>
          </a:p>
          <a:p>
            <a:pPr>
              <a:spcBef>
                <a:spcPts val="300"/>
              </a:spcBef>
            </a:pPr>
            <a:r>
              <a:rPr lang="en-US" sz="2400">
                <a:latin typeface="Arial" panose="020b0604020202020204" pitchFamily="34" charset="0"/>
                <a:cs typeface="Arial" panose="020b0604020202020204" pitchFamily="34" charset="0"/>
              </a:rPr>
              <a:t>Encourage concurrent use of adjuvant therapy, topical therapy, physical therapy, or complementary/ alternative medicine</a:t>
            </a:r>
          </a:p>
          <a:p>
            <a:pPr marL="457200" lvl="1" indent="0">
              <a:spcBef>
                <a:spcPts val="300"/>
              </a:spcBef>
              <a:buNone/>
            </a:pPr>
            <a:endParaRPr lang="en-US">
              <a:latin typeface="Arial" panose="020b0604020202020204" pitchFamily="34" charset="0"/>
              <a:cs typeface="Arial" panose="020b0604020202020204" pitchFamily="34" charset="0"/>
            </a:endParaRPr>
          </a:p>
        </p:txBody>
      </p:sp>
    </p:spTree>
    <p:extLst>
      <p:ext uri="{BB962C8B-B14F-4D97-AF65-F5344CB8AC3E}">
        <p14:creationId val="2141686965"/>
      </p:ext>
    </p:extLst>
  </p:cSld>
  <p:clrMapOvr>
    <a:masterClrMapping/>
  </p:clrMapOvr>
  <p:transition/>
  <p:timing/>
</p:sld>
</file>

<file path=ppt/slides/slide12.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p:cNvGrpSpPr/>
        <p:nvPr/>
      </p:nvGrpSpPr>
      <p:grpSpPr>
        <a:xfrm>
          <a:off x="0" y="0"/>
          <a:ext cx="0" cy="0"/>
        </a:xfrm>
      </p:grpSpPr>
      <p:sp>
        <p:nvSpPr>
          <p:cNvPr id="2" name="Title 1">
            <a:extLst>
              <a:ext uri="{FF2B5EF4-FFF2-40B4-BE49-F238E27FC236}">
                <a16:creationId xmlns:a16="http://schemas.microsoft.com/office/drawing/2014/main" id="{02130607-C614-4745-AB11-DD8E3C97C47C}"/>
              </a:ext>
            </a:extLst>
          </p:cNvPr>
          <p:cNvSpPr>
            <a:spLocks noGrp="1" noSelect="1" noMove="1" noResize="1" noTextEdit="1"/>
          </p:cNvSpPr>
          <p:nvPr>
            <p:ph type="title"/>
          </p:nvPr>
        </p:nvSpPr>
        <p:spPr>
          <a:xfrm>
            <a:off x="619822" y="698058"/>
            <a:ext cx="10515600" cy="1082404"/>
          </a:xfrm>
        </p:spPr>
        <p:txBody>
          <a:bodyPr>
            <a:normAutofit/>
          </a:bodyPr>
          <a:lstStyle/>
          <a:p>
            <a:r>
              <a:rPr lang="en-US"/>
              <a:t>Step 1: Acetaminophen</a:t>
            </a:r>
          </a:p>
        </p:txBody>
      </p:sp>
      <p:sp>
        <p:nvSpPr>
          <p:cNvPr id="3" name="Content Placeholder 2">
            <a:extLst>
              <a:ext uri="{FF2B5EF4-FFF2-40B4-BE49-F238E27FC236}">
                <a16:creationId xmlns:a16="http://schemas.microsoft.com/office/drawing/2014/main" id="{34725579-A703-41BB-BAAC-C591A4EC08D4}"/>
              </a:ext>
            </a:extLst>
          </p:cNvPr>
          <p:cNvSpPr>
            <a:spLocks noGrp="1" noSelect="1" noMove="1" noResize="1" noTextEdit="1"/>
          </p:cNvSpPr>
          <p:nvPr>
            <p:ph idx="1"/>
          </p:nvPr>
        </p:nvSpPr>
        <p:spPr>
          <a:xfrm>
            <a:off x="619822" y="1620751"/>
            <a:ext cx="10515600" cy="3388471"/>
          </a:xfrm>
        </p:spPr>
        <p:txBody>
          <a:bodyPr>
            <a:normAutofit/>
          </a:bodyPr>
          <a:lstStyle/>
          <a:p>
            <a:r>
              <a:rPr lang="en-US">
                <a:latin typeface="Arial" panose="020b0604020202020204" pitchFamily="34" charset="0"/>
                <a:cs typeface="Arial" panose="020b0604020202020204" pitchFamily="34" charset="0"/>
              </a:rPr>
              <a:t>Non-opioid drug of choice</a:t>
            </a:r>
          </a:p>
          <a:p>
            <a:r>
              <a:rPr lang="en-US">
                <a:latin typeface="Arial" panose="020b0604020202020204" pitchFamily="34" charset="0"/>
                <a:cs typeface="Arial" panose="020b0604020202020204" pitchFamily="34" charset="0"/>
              </a:rPr>
              <a:t>Maximum is 4 grams per day</a:t>
            </a:r>
          </a:p>
          <a:p>
            <a:r>
              <a:rPr lang="en-US">
                <a:latin typeface="Arial" panose="020b0604020202020204" pitchFamily="34" charset="0"/>
                <a:cs typeface="Arial" panose="020b0604020202020204" pitchFamily="34" charset="0"/>
              </a:rPr>
              <a:t>Dosing for normal kidney function:</a:t>
            </a:r>
          </a:p>
          <a:p>
            <a:pPr marL="796925" lvl="1" indent="-339725">
              <a:buFont typeface="Courier New" panose="02070309020205020404" pitchFamily="49" charset="0"/>
              <a:buChar char="o"/>
            </a:pPr>
            <a:r>
              <a:rPr lang="en-US" sz="2800">
                <a:latin typeface="Arial" panose="020b0604020202020204" pitchFamily="34" charset="0"/>
                <a:cs typeface="Arial" panose="020b0604020202020204" pitchFamily="34" charset="0"/>
              </a:rPr>
              <a:t>650 mg every 4-6 hours as needed</a:t>
            </a:r>
          </a:p>
          <a:p>
            <a:r>
              <a:rPr lang="en-US">
                <a:latin typeface="Arial" panose="020b0604020202020204" pitchFamily="34" charset="0"/>
                <a:cs typeface="Arial" panose="020b0604020202020204" pitchFamily="34" charset="0"/>
              </a:rPr>
              <a:t>Dosing for ESRD</a:t>
            </a:r>
          </a:p>
          <a:p>
            <a:pPr marL="796925" lvl="1" indent="-339725">
              <a:buFont typeface="Courier New" panose="02070309020205020404" pitchFamily="49" charset="0"/>
              <a:buChar char="o"/>
            </a:pPr>
            <a:r>
              <a:rPr lang="en-US" sz="2800">
                <a:latin typeface="Arial" panose="020b0604020202020204" pitchFamily="34" charset="0"/>
                <a:cs typeface="Arial" panose="020b0604020202020204" pitchFamily="34" charset="0"/>
              </a:rPr>
              <a:t>650 mg every 6-8 hours PRN </a:t>
            </a:r>
          </a:p>
        </p:txBody>
      </p:sp>
      <p:sp>
        <p:nvSpPr>
          <p:cNvPr id="5" name="TextBox 4">
            <a:extLst>
              <a:ext uri="{FF2B5EF4-FFF2-40B4-BE49-F238E27FC236}">
                <a16:creationId xmlns:a16="http://schemas.microsoft.com/office/drawing/2014/main" id="{BBEB9FA7-B22A-4259-AE07-A4ECF4311566}"/>
              </a:ext>
            </a:extLst>
          </p:cNvPr>
          <p:cNvSpPr txBox="1">
            <a:spLocks noSelect="1" noMove="1" noResize="1" noTextEdit="1"/>
          </p:cNvSpPr>
          <p:nvPr/>
        </p:nvSpPr>
        <p:spPr>
          <a:xfrm>
            <a:off x="147635" y="6250129"/>
            <a:ext cx="9291637" cy="477054"/>
          </a:xfrm>
          <a:prstGeom prst="rect">
            <a:avLst/>
          </a:prstGeom>
          <a:noFill/>
        </p:spPr>
        <p:txBody>
          <a:bodyPr wrap="square" rtlCol="0">
            <a:spAutoFit/>
          </a:bodyPr>
          <a:lstStyle/>
          <a:p>
            <a:r>
              <a:rPr lang="en-US" sz="2500">
                <a:solidFill>
                  <a:schemeClr val="bg1"/>
                </a:solidFill>
                <a:latin typeface="Gotham" panose="02000504050000020004" pitchFamily="2" charset="0"/>
              </a:rPr>
              <a:t>Dialysis Core Curriculum 2021</a:t>
            </a:r>
          </a:p>
        </p:txBody>
      </p:sp>
      <p:sp>
        <p:nvSpPr>
          <p:cNvPr id="6" name="Subtitle 3">
            <a:extLst>
              <a:ext uri="{FF2B5EF4-FFF2-40B4-BE49-F238E27FC236}">
                <a16:creationId xmlns:a16="http://schemas.microsoft.com/office/drawing/2014/main" id="{33676BA9-6D71-47AF-8B98-A8CEBD7243BC}"/>
              </a:ext>
            </a:extLst>
          </p:cNvPr>
          <p:cNvSpPr>
            <a:spLocks noGrp="1" noSelect="1" noMove="1" noResize="1" noTextEdit="1"/>
          </p:cNvSpPr>
          <p:nvPr>
            <p:ph type="subTitle" idx="10"/>
          </p:nvPr>
        </p:nvSpPr>
        <p:spPr/>
        <p:txBody>
          <a:bodyPr/>
          <a:lstStyle/>
          <a:p>
            <a:r>
              <a:rPr lang="en-US"/>
              <a:t>Symptom: Pain Non-Opioid Analgesics </a:t>
            </a:r>
          </a:p>
        </p:txBody>
      </p:sp>
    </p:spTree>
    <p:extLst>
      <p:ext uri="{BB962C8B-B14F-4D97-AF65-F5344CB8AC3E}">
        <p14:creationId val="2621788858"/>
      </p:ext>
    </p:extLst>
  </p:cSld>
  <p:clrMapOvr>
    <a:masterClrMapping/>
  </p:clrMapOvr>
  <p:transition/>
  <p:timing/>
</p:sld>
</file>

<file path=ppt/slides/slide13.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p:cNvGrpSpPr/>
        <p:nvPr/>
      </p:nvGrpSpPr>
      <p:grpSpPr>
        <a:xfrm>
          <a:off x="0" y="0"/>
          <a:ext cx="0" cy="0"/>
        </a:xfrm>
      </p:grpSpPr>
      <p:sp>
        <p:nvSpPr>
          <p:cNvPr id="2" name="Title 1">
            <a:extLst>
              <a:ext uri="{FF2B5EF4-FFF2-40B4-BE49-F238E27FC236}">
                <a16:creationId xmlns:a16="http://schemas.microsoft.com/office/drawing/2014/main" id="{02130607-C614-4745-AB11-DD8E3C97C47C}"/>
              </a:ext>
            </a:extLst>
          </p:cNvPr>
          <p:cNvSpPr>
            <a:spLocks noGrp="1" noSelect="1" noMove="1" noResize="1" noTextEdit="1"/>
          </p:cNvSpPr>
          <p:nvPr>
            <p:ph type="title"/>
          </p:nvPr>
        </p:nvSpPr>
        <p:spPr>
          <a:xfrm>
            <a:off x="621245" y="698058"/>
            <a:ext cx="10957611" cy="1068966"/>
          </a:xfrm>
        </p:spPr>
        <p:txBody>
          <a:bodyPr>
            <a:normAutofit/>
          </a:bodyPr>
          <a:lstStyle/>
          <a:p>
            <a:r>
              <a:rPr lang="en-US" sz="3500"/>
              <a:t>Step 1: Non-Steroidal Anti-Inflammatory Drugs (NSAIDS)</a:t>
            </a:r>
          </a:p>
        </p:txBody>
      </p:sp>
      <p:sp>
        <p:nvSpPr>
          <p:cNvPr id="3" name="Content Placeholder 2">
            <a:extLst>
              <a:ext uri="{FF2B5EF4-FFF2-40B4-BE49-F238E27FC236}">
                <a16:creationId xmlns:a16="http://schemas.microsoft.com/office/drawing/2014/main" id="{34725579-A703-41BB-BAAC-C591A4EC08D4}"/>
              </a:ext>
            </a:extLst>
          </p:cNvPr>
          <p:cNvSpPr>
            <a:spLocks noGrp="1" noSelect="1" noMove="1" noResize="1" noTextEdit="1"/>
          </p:cNvSpPr>
          <p:nvPr>
            <p:ph idx="1"/>
          </p:nvPr>
        </p:nvSpPr>
        <p:spPr>
          <a:xfrm>
            <a:off x="621244" y="1759864"/>
            <a:ext cx="10957611" cy="3707580"/>
          </a:xfrm>
        </p:spPr>
        <p:txBody>
          <a:bodyPr>
            <a:noAutofit/>
          </a:bodyPr>
          <a:lstStyle/>
          <a:p>
            <a:pPr>
              <a:spcBef>
                <a:spcPts val="300"/>
              </a:spcBef>
            </a:pPr>
            <a:r>
              <a:rPr lang="en-US" sz="2400">
                <a:latin typeface="Arial" panose="020b0604020202020204" pitchFamily="34" charset="0"/>
                <a:cs typeface="Arial" panose="020b0604020202020204" pitchFamily="34" charset="0"/>
              </a:rPr>
              <a:t>Often discouraged in renal disease due to concerns of effects on blood pressure, renal decline, fluid retention</a:t>
            </a:r>
          </a:p>
          <a:p>
            <a:pPr marL="796925" lvl="1" indent="-339725">
              <a:spcBef>
                <a:spcPts val="300"/>
              </a:spcBef>
              <a:buFont typeface="Courier New" panose="02070309020205020404" pitchFamily="49" charset="0"/>
              <a:buChar char="o"/>
            </a:pPr>
            <a:r>
              <a:rPr lang="en-US">
                <a:latin typeface="Arial" panose="020b0604020202020204" pitchFamily="34" charset="0"/>
                <a:cs typeface="Arial" panose="020b0604020202020204" pitchFamily="34" charset="0"/>
              </a:rPr>
              <a:t>Limited evidence regarding clinical significance of these effects exist</a:t>
            </a:r>
          </a:p>
          <a:p>
            <a:pPr>
              <a:spcBef>
                <a:spcPts val="300"/>
              </a:spcBef>
            </a:pPr>
            <a:r>
              <a:rPr lang="en-US" sz="2400">
                <a:latin typeface="Arial" panose="020b0604020202020204" pitchFamily="34" charset="0"/>
                <a:cs typeface="Arial" panose="020b0604020202020204" pitchFamily="34" charset="0"/>
              </a:rPr>
              <a:t>Increase in blood pressure</a:t>
            </a:r>
            <a:r>
              <a:rPr lang="en-US" sz="2400" baseline="30000">
                <a:latin typeface="Arial" panose="020b0604020202020204" pitchFamily="34" charset="0"/>
                <a:cs typeface="Arial" panose="020b0604020202020204" pitchFamily="34" charset="0"/>
              </a:rPr>
              <a:t>7</a:t>
            </a:r>
            <a:r>
              <a:rPr lang="en-US" sz="2400">
                <a:latin typeface="Arial" panose="020b0604020202020204" pitchFamily="34" charset="0"/>
                <a:cs typeface="Arial" panose="020b0604020202020204" pitchFamily="34" charset="0"/>
              </a:rPr>
              <a:t> </a:t>
            </a:r>
          </a:p>
          <a:p>
            <a:pPr marL="796925" lvl="1" indent="-339725">
              <a:spcBef>
                <a:spcPts val="300"/>
              </a:spcBef>
              <a:buFont typeface="Courier New" panose="02070309020205020404" pitchFamily="49" charset="0"/>
              <a:buChar char="o"/>
            </a:pPr>
            <a:r>
              <a:rPr lang="en-US">
                <a:latin typeface="Arial" panose="020b0604020202020204" pitchFamily="34" charset="0"/>
                <a:cs typeface="Arial" panose="020b0604020202020204" pitchFamily="34" charset="0"/>
              </a:rPr>
              <a:t>Observational study (few patients with CKD)</a:t>
            </a:r>
          </a:p>
          <a:p>
            <a:pPr marL="796925" lvl="1" indent="-339725">
              <a:spcBef>
                <a:spcPts val="300"/>
              </a:spcBef>
              <a:buFont typeface="Courier New" panose="02070309020205020404" pitchFamily="49" charset="0"/>
              <a:buChar char="o"/>
            </a:pPr>
            <a:r>
              <a:rPr lang="en-US">
                <a:latin typeface="Arial" panose="020b0604020202020204" pitchFamily="34" charset="0"/>
                <a:cs typeface="Arial" panose="020b0604020202020204" pitchFamily="34" charset="0"/>
              </a:rPr>
              <a:t>~2mmHG increase in systolic BP (range 3-5mmHg)</a:t>
            </a:r>
          </a:p>
          <a:p>
            <a:pPr marL="796925" lvl="1" indent="-339725">
              <a:spcBef>
                <a:spcPts val="300"/>
              </a:spcBef>
              <a:buFont typeface="Courier New" panose="02070309020205020404" pitchFamily="49" charset="0"/>
              <a:buChar char="o"/>
            </a:pPr>
            <a:r>
              <a:rPr lang="en-US">
                <a:latin typeface="Arial" panose="020b0604020202020204" pitchFamily="34" charset="0"/>
                <a:cs typeface="Arial" panose="020b0604020202020204" pitchFamily="34" charset="0"/>
              </a:rPr>
              <a:t>Ibuprofen had greatest effect on BP compared to other NSAIDs</a:t>
            </a:r>
          </a:p>
          <a:p>
            <a:pPr>
              <a:spcBef>
                <a:spcPts val="300"/>
              </a:spcBef>
            </a:pPr>
            <a:r>
              <a:rPr lang="en-US" sz="2400">
                <a:latin typeface="Arial" panose="020b0604020202020204" pitchFamily="34" charset="0"/>
                <a:cs typeface="Arial" panose="020b0604020202020204" pitchFamily="34" charset="0"/>
              </a:rPr>
              <a:t>Evidence in ESRD is limited</a:t>
            </a:r>
            <a:r>
              <a:rPr lang="en-US" sz="2400" baseline="30000">
                <a:latin typeface="Arial" panose="020b0604020202020204" pitchFamily="34" charset="0"/>
                <a:cs typeface="Arial" panose="020b0604020202020204" pitchFamily="34" charset="0"/>
              </a:rPr>
              <a:t>8</a:t>
            </a:r>
            <a:endParaRPr lang="en-US" sz="2400">
              <a:latin typeface="Arial" panose="020b0604020202020204" pitchFamily="34" charset="0"/>
              <a:cs typeface="Arial" panose="020b0604020202020204" pitchFamily="34" charset="0"/>
            </a:endParaRPr>
          </a:p>
          <a:p>
            <a:pPr marL="796925" lvl="1" indent="-339725">
              <a:spcBef>
                <a:spcPts val="300"/>
              </a:spcBef>
              <a:buFont typeface="Courier New" panose="02070309020205020404" pitchFamily="49" charset="0"/>
              <a:buChar char="o"/>
            </a:pPr>
            <a:r>
              <a:rPr lang="en-US">
                <a:latin typeface="Arial" panose="020b0604020202020204" pitchFamily="34" charset="0"/>
                <a:cs typeface="Arial" panose="020b0604020202020204" pitchFamily="34" charset="0"/>
              </a:rPr>
              <a:t>One study showed a 31% increased risk of stroke related to NSAID use during the 30 days prior to stroke</a:t>
            </a:r>
          </a:p>
          <a:p>
            <a:pPr marL="796925" lvl="1" indent="-339725">
              <a:spcBef>
                <a:spcPts val="300"/>
              </a:spcBef>
              <a:buFont typeface="Courier New" panose="02070309020205020404" pitchFamily="49" charset="0"/>
              <a:buChar char="o"/>
            </a:pPr>
            <a:r>
              <a:rPr lang="en-US">
                <a:latin typeface="Arial" panose="020b0604020202020204" pitchFamily="34" charset="0"/>
                <a:cs typeface="Arial" panose="020b0604020202020204" pitchFamily="34" charset="0"/>
              </a:rPr>
              <a:t>Increased risk for nonselective NSAIDs</a:t>
            </a:r>
          </a:p>
          <a:p>
            <a:pPr>
              <a:spcBef>
                <a:spcPts val="300"/>
              </a:spcBef>
            </a:pPr>
            <a:endParaRPr lang="en-US" sz="2400">
              <a:latin typeface="Arial" panose="020b0604020202020204" pitchFamily="34" charset="0"/>
              <a:cs typeface="Arial" panose="020b0604020202020204" pitchFamily="34" charset="0"/>
            </a:endParaRPr>
          </a:p>
        </p:txBody>
      </p:sp>
      <p:sp>
        <p:nvSpPr>
          <p:cNvPr id="5" name="TextBox 4">
            <a:extLst>
              <a:ext uri="{FF2B5EF4-FFF2-40B4-BE49-F238E27FC236}">
                <a16:creationId xmlns:a16="http://schemas.microsoft.com/office/drawing/2014/main" id="{BBEB9FA7-B22A-4259-AE07-A4ECF4311566}"/>
              </a:ext>
            </a:extLst>
          </p:cNvPr>
          <p:cNvSpPr txBox="1">
            <a:spLocks noSelect="1" noMove="1" noResize="1" noTextEdit="1"/>
          </p:cNvSpPr>
          <p:nvPr/>
        </p:nvSpPr>
        <p:spPr>
          <a:xfrm>
            <a:off x="147635" y="6250129"/>
            <a:ext cx="9291637" cy="477054"/>
          </a:xfrm>
          <a:prstGeom prst="rect">
            <a:avLst/>
          </a:prstGeom>
          <a:noFill/>
        </p:spPr>
        <p:txBody>
          <a:bodyPr wrap="square" rtlCol="0">
            <a:spAutoFit/>
          </a:bodyPr>
          <a:lstStyle/>
          <a:p>
            <a:r>
              <a:rPr lang="en-US" sz="2500">
                <a:solidFill>
                  <a:schemeClr val="bg1"/>
                </a:solidFill>
                <a:latin typeface="Gotham" panose="02000504050000020004" pitchFamily="2" charset="0"/>
              </a:rPr>
              <a:t>Dialysis Core Curriculum 2021</a:t>
            </a:r>
          </a:p>
        </p:txBody>
      </p:sp>
      <p:sp>
        <p:nvSpPr>
          <p:cNvPr id="6" name="Subtitle 3">
            <a:extLst>
              <a:ext uri="{FF2B5EF4-FFF2-40B4-BE49-F238E27FC236}">
                <a16:creationId xmlns:a16="http://schemas.microsoft.com/office/drawing/2014/main" id="{33676BA9-6D71-47AF-8B98-A8CEBD7243BC}"/>
              </a:ext>
            </a:extLst>
          </p:cNvPr>
          <p:cNvSpPr>
            <a:spLocks noGrp="1" noSelect="1" noMove="1" noResize="1" noTextEdit="1"/>
          </p:cNvSpPr>
          <p:nvPr>
            <p:ph type="subTitle" idx="10"/>
          </p:nvPr>
        </p:nvSpPr>
        <p:spPr/>
        <p:txBody>
          <a:bodyPr/>
          <a:lstStyle/>
          <a:p>
            <a:r>
              <a:rPr lang="en-US"/>
              <a:t>Symptom: Pain Non-Opioid Analgesics </a:t>
            </a:r>
          </a:p>
          <a:p>
            <a:endParaRPr lang="en-US"/>
          </a:p>
        </p:txBody>
      </p:sp>
    </p:spTree>
    <p:extLst>
      <p:ext uri="{BB962C8B-B14F-4D97-AF65-F5344CB8AC3E}">
        <p14:creationId val="562299984"/>
      </p:ext>
    </p:extLst>
  </p:cSld>
  <p:clrMapOvr>
    <a:masterClrMapping/>
  </p:clrMapOvr>
  <p:transition/>
  <p:timing/>
</p:sld>
</file>

<file path=ppt/slides/slide14.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p:cNvGrpSpPr/>
        <p:nvPr/>
      </p:nvGrpSpPr>
      <p:grpSpPr>
        <a:xfrm>
          <a:off x="0" y="0"/>
          <a:ext cx="0" cy="0"/>
        </a:xfrm>
      </p:grpSpPr>
      <p:sp>
        <p:nvSpPr>
          <p:cNvPr id="2" name="Title 1">
            <a:extLst>
              <a:ext uri="{FF2B5EF4-FFF2-40B4-BE49-F238E27FC236}">
                <a16:creationId xmlns:a16="http://schemas.microsoft.com/office/drawing/2014/main" id="{02130607-C614-4745-AB11-DD8E3C97C47C}"/>
              </a:ext>
            </a:extLst>
          </p:cNvPr>
          <p:cNvSpPr>
            <a:spLocks noGrp="1" noSelect="1" noMove="1" noResize="1" noTextEdit="1"/>
          </p:cNvSpPr>
          <p:nvPr>
            <p:ph type="title"/>
          </p:nvPr>
        </p:nvSpPr>
        <p:spPr>
          <a:xfrm>
            <a:off x="616667" y="698058"/>
            <a:ext cx="10515600" cy="1082404"/>
          </a:xfrm>
        </p:spPr>
        <p:txBody>
          <a:bodyPr>
            <a:normAutofit/>
          </a:bodyPr>
          <a:lstStyle/>
          <a:p>
            <a:r>
              <a:rPr lang="en-US"/>
              <a:t>Step 1: Non-Opioid Analgesics </a:t>
            </a:r>
          </a:p>
        </p:txBody>
      </p:sp>
      <p:sp>
        <p:nvSpPr>
          <p:cNvPr id="3" name="Content Placeholder 2">
            <a:extLst>
              <a:ext uri="{FF2B5EF4-FFF2-40B4-BE49-F238E27FC236}">
                <a16:creationId xmlns:a16="http://schemas.microsoft.com/office/drawing/2014/main" id="{34725579-A703-41BB-BAAC-C591A4EC08D4}"/>
              </a:ext>
            </a:extLst>
          </p:cNvPr>
          <p:cNvSpPr>
            <a:spLocks noGrp="1" noSelect="1" noMove="1" noResize="1" noTextEdit="1"/>
          </p:cNvSpPr>
          <p:nvPr>
            <p:ph idx="1"/>
          </p:nvPr>
        </p:nvSpPr>
        <p:spPr>
          <a:xfrm>
            <a:off x="616667" y="1618910"/>
            <a:ext cx="10958666" cy="3388471"/>
          </a:xfrm>
        </p:spPr>
        <p:txBody>
          <a:bodyPr>
            <a:normAutofit/>
          </a:bodyPr>
          <a:lstStyle/>
          <a:p>
            <a:r>
              <a:rPr lang="en-US">
                <a:latin typeface="Arial" panose="020b0604020202020204" pitchFamily="34" charset="0"/>
                <a:cs typeface="Arial" panose="020b0604020202020204" pitchFamily="34" charset="0"/>
              </a:rPr>
              <a:t>Acetaminophen is non-opioid, non-NSAID analgesic of choice</a:t>
            </a:r>
          </a:p>
          <a:p>
            <a:r>
              <a:rPr lang="en-US">
                <a:latin typeface="Arial" panose="020b0604020202020204" pitchFamily="34" charset="0"/>
                <a:cs typeface="Arial" panose="020b0604020202020204" pitchFamily="34" charset="0"/>
              </a:rPr>
              <a:t>NSAIDs</a:t>
            </a:r>
          </a:p>
          <a:p>
            <a:pPr marL="796925" lvl="1" indent="-339725">
              <a:buFont typeface="Courier New" panose="02070309020205020404" pitchFamily="49" charset="0"/>
              <a:buChar char="o"/>
            </a:pPr>
            <a:r>
              <a:rPr lang="en-US" sz="2800" b="1">
                <a:latin typeface="Arial" panose="020b0604020202020204" pitchFamily="34" charset="0"/>
                <a:cs typeface="Arial" panose="020b0604020202020204" pitchFamily="34" charset="0"/>
              </a:rPr>
              <a:t>In ESRD, reasonable for short-term use with monitoring of BP and volume status</a:t>
            </a:r>
          </a:p>
        </p:txBody>
      </p:sp>
      <p:sp>
        <p:nvSpPr>
          <p:cNvPr id="5" name="TextBox 4">
            <a:extLst>
              <a:ext uri="{FF2B5EF4-FFF2-40B4-BE49-F238E27FC236}">
                <a16:creationId xmlns:a16="http://schemas.microsoft.com/office/drawing/2014/main" id="{BBEB9FA7-B22A-4259-AE07-A4ECF4311566}"/>
              </a:ext>
            </a:extLst>
          </p:cNvPr>
          <p:cNvSpPr txBox="1">
            <a:spLocks noSelect="1" noMove="1" noResize="1" noTextEdit="1"/>
          </p:cNvSpPr>
          <p:nvPr/>
        </p:nvSpPr>
        <p:spPr>
          <a:xfrm>
            <a:off x="147635" y="6250129"/>
            <a:ext cx="9291637" cy="477054"/>
          </a:xfrm>
          <a:prstGeom prst="rect">
            <a:avLst/>
          </a:prstGeom>
          <a:noFill/>
        </p:spPr>
        <p:txBody>
          <a:bodyPr wrap="square" rtlCol="0">
            <a:spAutoFit/>
          </a:bodyPr>
          <a:lstStyle/>
          <a:p>
            <a:r>
              <a:rPr lang="en-US" sz="2500">
                <a:solidFill>
                  <a:schemeClr val="bg1"/>
                </a:solidFill>
                <a:latin typeface="Gotham" panose="02000504050000020004" pitchFamily="2" charset="0"/>
              </a:rPr>
              <a:t>Dialysis Core Curriculum 2021</a:t>
            </a:r>
          </a:p>
        </p:txBody>
      </p:sp>
      <p:sp>
        <p:nvSpPr>
          <p:cNvPr id="6" name="Subtitle 3">
            <a:extLst>
              <a:ext uri="{FF2B5EF4-FFF2-40B4-BE49-F238E27FC236}">
                <a16:creationId xmlns:a16="http://schemas.microsoft.com/office/drawing/2014/main" id="{33676BA9-6D71-47AF-8B98-A8CEBD7243BC}"/>
              </a:ext>
            </a:extLst>
          </p:cNvPr>
          <p:cNvSpPr>
            <a:spLocks noGrp="1" noSelect="1" noMove="1" noResize="1" noTextEdit="1"/>
          </p:cNvSpPr>
          <p:nvPr>
            <p:ph type="subTitle" idx="10"/>
          </p:nvPr>
        </p:nvSpPr>
        <p:spPr/>
        <p:txBody>
          <a:bodyPr/>
          <a:lstStyle/>
          <a:p>
            <a:r>
              <a:rPr lang="en-US"/>
              <a:t>Symptom: Pain</a:t>
            </a:r>
          </a:p>
        </p:txBody>
      </p:sp>
    </p:spTree>
    <p:extLst>
      <p:ext uri="{BB962C8B-B14F-4D97-AF65-F5344CB8AC3E}">
        <p14:creationId val="2832378503"/>
      </p:ext>
    </p:extLst>
  </p:cSld>
  <p:clrMapOvr>
    <a:masterClrMapping/>
  </p:clrMapOvr>
  <p:transition/>
  <p:timing/>
</p:sld>
</file>

<file path=ppt/slides/slide15.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p:cNvGrpSpPr/>
        <p:nvPr/>
      </p:nvGrpSpPr>
      <p:grpSpPr>
        <a:xfrm>
          <a:off x="0" y="0"/>
          <a:ext cx="0" cy="0"/>
        </a:xfrm>
      </p:grpSpPr>
      <p:sp>
        <p:nvSpPr>
          <p:cNvPr id="2" name="Title 1">
            <a:extLst>
              <a:ext uri="{FF2B5EF4-FFF2-40B4-BE49-F238E27FC236}">
                <a16:creationId xmlns:a16="http://schemas.microsoft.com/office/drawing/2014/main" id="{02130607-C614-4745-AB11-DD8E3C97C47C}"/>
              </a:ext>
            </a:extLst>
          </p:cNvPr>
          <p:cNvSpPr>
            <a:spLocks noGrp="1" noSelect="1" noMove="1" noResize="1" noTextEdit="1"/>
          </p:cNvSpPr>
          <p:nvPr>
            <p:ph type="title"/>
          </p:nvPr>
        </p:nvSpPr>
        <p:spPr>
          <a:xfrm>
            <a:off x="616665" y="698058"/>
            <a:ext cx="10515600" cy="1082404"/>
          </a:xfrm>
        </p:spPr>
        <p:txBody>
          <a:bodyPr>
            <a:normAutofit/>
          </a:bodyPr>
          <a:lstStyle/>
          <a:p>
            <a:r>
              <a:rPr lang="en-US"/>
              <a:t>Case Presentation </a:t>
            </a:r>
            <a:r>
              <a:rPr lang="en-US" b="0"/>
              <a:t>(cont.)</a:t>
            </a:r>
          </a:p>
        </p:txBody>
      </p:sp>
      <p:sp>
        <p:nvSpPr>
          <p:cNvPr id="3" name="Content Placeholder 2">
            <a:extLst>
              <a:ext uri="{FF2B5EF4-FFF2-40B4-BE49-F238E27FC236}">
                <a16:creationId xmlns:a16="http://schemas.microsoft.com/office/drawing/2014/main" id="{34725579-A703-41BB-BAAC-C591A4EC08D4}"/>
              </a:ext>
            </a:extLst>
          </p:cNvPr>
          <p:cNvSpPr>
            <a:spLocks noGrp="1" noSelect="1" noMove="1" noResize="1" noTextEdit="1"/>
          </p:cNvSpPr>
          <p:nvPr>
            <p:ph idx="1"/>
          </p:nvPr>
        </p:nvSpPr>
        <p:spPr>
          <a:xfrm>
            <a:off x="616665" y="1618911"/>
            <a:ext cx="10958670" cy="3388471"/>
          </a:xfrm>
        </p:spPr>
        <p:txBody>
          <a:bodyPr>
            <a:noAutofit/>
          </a:bodyPr>
          <a:lstStyle/>
          <a:p>
            <a:r>
              <a:rPr lang="en-US" sz="2400">
                <a:latin typeface="Arial" panose="020b0604020202020204" pitchFamily="34" charset="0"/>
                <a:cs typeface="Arial" panose="020b0604020202020204" pitchFamily="34" charset="0"/>
              </a:rPr>
              <a:t>You advise Maggie to take ibuprofen 400 mg three times daily as needed for pain and to take one of those doses 30 minutes prior to dialysis. </a:t>
            </a:r>
          </a:p>
          <a:p>
            <a:r>
              <a:rPr lang="en-US" sz="2400">
                <a:latin typeface="Arial" panose="020b0604020202020204" pitchFamily="34" charset="0"/>
                <a:cs typeface="Arial" panose="020b0604020202020204" pitchFamily="34" charset="0"/>
              </a:rPr>
              <a:t>She is also referred to physical medicine and rehabilitation (PM&amp;R) for evaluation of PT and any potential interventions (e.g., injections).</a:t>
            </a:r>
          </a:p>
          <a:p>
            <a:r>
              <a:rPr lang="en-US" sz="2400">
                <a:latin typeface="Arial" panose="020b0604020202020204" pitchFamily="34" charset="0"/>
                <a:cs typeface="Arial" panose="020b0604020202020204" pitchFamily="34" charset="0"/>
              </a:rPr>
              <a:t>Agree to evaluate progress after 2 weeks.</a:t>
            </a:r>
          </a:p>
          <a:p>
            <a:r>
              <a:rPr lang="en-US" sz="2400">
                <a:latin typeface="Arial" panose="020b0604020202020204" pitchFamily="34" charset="0"/>
                <a:cs typeface="Arial" panose="020b0604020202020204" pitchFamily="34" charset="0"/>
              </a:rPr>
              <a:t>2 weeks later, she is continuing to cut treatments short despite increasing the dose of ibuprofen at your discretion, as well as adding a lidocaine patch. She has appointment with PM&amp;R in 2 weeks. </a:t>
            </a:r>
          </a:p>
          <a:p>
            <a:r>
              <a:rPr lang="en-US" sz="2400" b="1">
                <a:latin typeface="Arial" panose="020b0604020202020204" pitchFamily="34" charset="0"/>
                <a:cs typeface="Arial" panose="020b0604020202020204" pitchFamily="34" charset="0"/>
              </a:rPr>
              <a:t>She asks if there is anything else that she can try. </a:t>
            </a:r>
          </a:p>
        </p:txBody>
      </p:sp>
      <p:sp>
        <p:nvSpPr>
          <p:cNvPr id="5" name="TextBox 4">
            <a:extLst>
              <a:ext uri="{FF2B5EF4-FFF2-40B4-BE49-F238E27FC236}">
                <a16:creationId xmlns:a16="http://schemas.microsoft.com/office/drawing/2014/main" id="{BBEB9FA7-B22A-4259-AE07-A4ECF4311566}"/>
              </a:ext>
            </a:extLst>
          </p:cNvPr>
          <p:cNvSpPr txBox="1">
            <a:spLocks noSelect="1" noMove="1" noResize="1" noTextEdit="1"/>
          </p:cNvSpPr>
          <p:nvPr/>
        </p:nvSpPr>
        <p:spPr>
          <a:xfrm>
            <a:off x="147635" y="6250129"/>
            <a:ext cx="9291637" cy="477054"/>
          </a:xfrm>
          <a:prstGeom prst="rect">
            <a:avLst/>
          </a:prstGeom>
          <a:noFill/>
        </p:spPr>
        <p:txBody>
          <a:bodyPr wrap="square" rtlCol="0">
            <a:spAutoFit/>
          </a:bodyPr>
          <a:lstStyle/>
          <a:p>
            <a:r>
              <a:rPr lang="en-US" sz="2500">
                <a:solidFill>
                  <a:schemeClr val="bg1"/>
                </a:solidFill>
                <a:latin typeface="Gotham" panose="02000504050000020004" pitchFamily="2" charset="0"/>
              </a:rPr>
              <a:t>Dialysis Core Curriculum 2021</a:t>
            </a:r>
          </a:p>
        </p:txBody>
      </p:sp>
      <p:sp>
        <p:nvSpPr>
          <p:cNvPr id="6" name="Subtitle 3">
            <a:extLst>
              <a:ext uri="{FF2B5EF4-FFF2-40B4-BE49-F238E27FC236}">
                <a16:creationId xmlns:a16="http://schemas.microsoft.com/office/drawing/2014/main" id="{33676BA9-6D71-47AF-8B98-A8CEBD7243BC}"/>
              </a:ext>
            </a:extLst>
          </p:cNvPr>
          <p:cNvSpPr>
            <a:spLocks noGrp="1" noSelect="1" noMove="1" noResize="1" noTextEdit="1"/>
          </p:cNvSpPr>
          <p:nvPr>
            <p:ph type="subTitle" idx="10"/>
          </p:nvPr>
        </p:nvSpPr>
        <p:spPr/>
        <p:txBody>
          <a:bodyPr/>
          <a:lstStyle/>
          <a:p>
            <a:r>
              <a:rPr lang="en-US"/>
              <a:t>Symptom: Pain</a:t>
            </a:r>
          </a:p>
        </p:txBody>
      </p:sp>
    </p:spTree>
    <p:extLst>
      <p:ext uri="{BB962C8B-B14F-4D97-AF65-F5344CB8AC3E}">
        <p14:creationId val="1342948971"/>
      </p:ext>
    </p:extLst>
  </p:cSld>
  <p:clrMapOvr>
    <a:masterClrMapping/>
  </p:clrMapOvr>
  <p:transition/>
  <p:timing/>
</p:sld>
</file>

<file path=ppt/slides/slide16.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p:cNvGrpSpPr/>
        <p:nvPr/>
      </p:nvGrpSpPr>
      <p:grpSpPr>
        <a:xfrm>
          <a:off x="0" y="0"/>
          <a:ext cx="0" cy="0"/>
        </a:xfrm>
      </p:grpSpPr>
      <p:sp>
        <p:nvSpPr>
          <p:cNvPr id="2" name="Title 1">
            <a:extLst>
              <a:ext uri="{FF2B5EF4-FFF2-40B4-BE49-F238E27FC236}">
                <a16:creationId xmlns:a16="http://schemas.microsoft.com/office/drawing/2014/main" id="{02130607-C614-4745-AB11-DD8E3C97C47C}"/>
              </a:ext>
            </a:extLst>
          </p:cNvPr>
          <p:cNvSpPr>
            <a:spLocks noGrp="1" noSelect="1" noMove="1" noResize="1" noTextEdit="1"/>
          </p:cNvSpPr>
          <p:nvPr>
            <p:ph type="title"/>
          </p:nvPr>
        </p:nvSpPr>
        <p:spPr>
          <a:xfrm>
            <a:off x="616668" y="703402"/>
            <a:ext cx="10515600" cy="1082404"/>
          </a:xfrm>
        </p:spPr>
        <p:txBody>
          <a:bodyPr>
            <a:normAutofit/>
          </a:bodyPr>
          <a:lstStyle/>
          <a:p>
            <a:r>
              <a:rPr lang="en-US"/>
              <a:t>Steps 2 and 3: Opioid Analgesics </a:t>
            </a:r>
          </a:p>
        </p:txBody>
      </p:sp>
      <p:sp>
        <p:nvSpPr>
          <p:cNvPr id="3" name="Content Placeholder 2">
            <a:extLst>
              <a:ext uri="{FF2B5EF4-FFF2-40B4-BE49-F238E27FC236}">
                <a16:creationId xmlns:a16="http://schemas.microsoft.com/office/drawing/2014/main" id="{34725579-A703-41BB-BAAC-C591A4EC08D4}"/>
              </a:ext>
            </a:extLst>
          </p:cNvPr>
          <p:cNvSpPr>
            <a:spLocks noGrp="1" noSelect="1" noMove="1" noResize="1" noTextEdit="1"/>
          </p:cNvSpPr>
          <p:nvPr>
            <p:ph idx="1"/>
          </p:nvPr>
        </p:nvSpPr>
        <p:spPr>
          <a:xfrm>
            <a:off x="616668" y="1619928"/>
            <a:ext cx="10958664" cy="3388471"/>
          </a:xfrm>
        </p:spPr>
        <p:txBody>
          <a:bodyPr>
            <a:noAutofit/>
          </a:bodyPr>
          <a:lstStyle/>
          <a:p>
            <a:r>
              <a:rPr lang="en-US">
                <a:latin typeface="Arial" panose="020b0604020202020204" pitchFamily="34" charset="0"/>
                <a:cs typeface="Arial" panose="020b0604020202020204" pitchFamily="34" charset="0"/>
              </a:rPr>
              <a:t>Limited data for use in kidney impairment </a:t>
            </a:r>
          </a:p>
          <a:p>
            <a:r>
              <a:rPr lang="en-US">
                <a:latin typeface="Arial" panose="020b0604020202020204" pitchFamily="34" charset="0"/>
                <a:cs typeface="Arial" panose="020b0604020202020204" pitchFamily="34" charset="0"/>
              </a:rPr>
              <a:t>Dosing guidelines</a:t>
            </a:r>
          </a:p>
          <a:p>
            <a:pPr marL="796925" lvl="1" indent="-339725">
              <a:buFont typeface="Courier New" panose="02070309020205020404" pitchFamily="49" charset="0"/>
              <a:buChar char="o"/>
            </a:pPr>
            <a:r>
              <a:rPr lang="en-US" sz="2800">
                <a:latin typeface="Arial" panose="020b0604020202020204" pitchFamily="34" charset="0"/>
                <a:cs typeface="Arial" panose="020b0604020202020204" pitchFamily="34" charset="0"/>
              </a:rPr>
              <a:t>Based upon pharmacokinetic data, metabolism pathways, and ability of medication to be dialyzed</a:t>
            </a:r>
          </a:p>
          <a:p>
            <a:pPr marL="796925" lvl="1" indent="-339725">
              <a:buFont typeface="Courier New" panose="02070309020205020404" pitchFamily="49" charset="0"/>
              <a:buChar char="o"/>
            </a:pPr>
            <a:r>
              <a:rPr lang="en-US" sz="2800">
                <a:latin typeface="Arial" panose="020b0604020202020204" pitchFamily="34" charset="0"/>
                <a:cs typeface="Arial" panose="020b0604020202020204" pitchFamily="34" charset="0"/>
              </a:rPr>
              <a:t>No dedicated studies on dosing recommendations</a:t>
            </a:r>
          </a:p>
          <a:p>
            <a:pPr marL="796925" lvl="1" indent="-339725">
              <a:buFont typeface="Courier New" panose="02070309020205020404" pitchFamily="49" charset="0"/>
              <a:buChar char="o"/>
            </a:pPr>
            <a:r>
              <a:rPr lang="en-US" sz="2800">
                <a:latin typeface="Arial" panose="020b0604020202020204" pitchFamily="34" charset="0"/>
                <a:cs typeface="Arial" panose="020b0604020202020204" pitchFamily="34" charset="0"/>
              </a:rPr>
              <a:t>Cautious dosing is recommended </a:t>
            </a:r>
          </a:p>
          <a:p>
            <a:pPr marL="796925" lvl="1" indent="-339725">
              <a:buFont typeface="Courier New" panose="02070309020205020404" pitchFamily="49" charset="0"/>
              <a:buChar char="o"/>
            </a:pPr>
            <a:r>
              <a:rPr lang="en-US" sz="2800">
                <a:latin typeface="Arial" panose="020b0604020202020204" pitchFamily="34" charset="0"/>
                <a:cs typeface="Arial" panose="020b0604020202020204" pitchFamily="34" charset="0"/>
              </a:rPr>
              <a:t>Start at </a:t>
            </a:r>
            <a:r>
              <a:rPr lang="en-US" sz="2800" b="1">
                <a:latin typeface="Arial" panose="020b0604020202020204" pitchFamily="34" charset="0"/>
                <a:cs typeface="Arial" panose="020b0604020202020204" pitchFamily="34" charset="0"/>
              </a:rPr>
              <a:t>lowest possible dose </a:t>
            </a:r>
            <a:r>
              <a:rPr lang="en-US" sz="2800">
                <a:latin typeface="Arial" panose="020b0604020202020204" pitchFamily="34" charset="0"/>
                <a:cs typeface="Arial" panose="020b0604020202020204" pitchFamily="34" charset="0"/>
              </a:rPr>
              <a:t>and </a:t>
            </a:r>
            <a:r>
              <a:rPr lang="en-US" sz="2800" b="1">
                <a:latin typeface="Arial" panose="020b0604020202020204" pitchFamily="34" charset="0"/>
                <a:cs typeface="Arial" panose="020b0604020202020204" pitchFamily="34" charset="0"/>
              </a:rPr>
              <a:t>slow titration </a:t>
            </a:r>
            <a:r>
              <a:rPr lang="en-US" sz="2800">
                <a:latin typeface="Arial" panose="020b0604020202020204" pitchFamily="34" charset="0"/>
                <a:cs typeface="Arial" panose="020b0604020202020204" pitchFamily="34" charset="0"/>
              </a:rPr>
              <a:t>with close monitoring for side effects</a:t>
            </a:r>
          </a:p>
          <a:p>
            <a:endParaRPr lang="en-US">
              <a:latin typeface="Arial" panose="020b0604020202020204" pitchFamily="34" charset="0"/>
              <a:cs typeface="Arial" panose="020b0604020202020204" pitchFamily="34" charset="0"/>
            </a:endParaRPr>
          </a:p>
        </p:txBody>
      </p:sp>
      <p:sp>
        <p:nvSpPr>
          <p:cNvPr id="5" name="TextBox 4">
            <a:extLst>
              <a:ext uri="{FF2B5EF4-FFF2-40B4-BE49-F238E27FC236}">
                <a16:creationId xmlns:a16="http://schemas.microsoft.com/office/drawing/2014/main" id="{BBEB9FA7-B22A-4259-AE07-A4ECF4311566}"/>
              </a:ext>
            </a:extLst>
          </p:cNvPr>
          <p:cNvSpPr txBox="1">
            <a:spLocks noSelect="1" noMove="1" noResize="1" noTextEdit="1"/>
          </p:cNvSpPr>
          <p:nvPr/>
        </p:nvSpPr>
        <p:spPr>
          <a:xfrm>
            <a:off x="147635" y="6250129"/>
            <a:ext cx="9291637" cy="477054"/>
          </a:xfrm>
          <a:prstGeom prst="rect">
            <a:avLst/>
          </a:prstGeom>
          <a:noFill/>
        </p:spPr>
        <p:txBody>
          <a:bodyPr wrap="square" rtlCol="0">
            <a:spAutoFit/>
          </a:bodyPr>
          <a:lstStyle/>
          <a:p>
            <a:r>
              <a:rPr lang="en-US" sz="2500">
                <a:solidFill>
                  <a:schemeClr val="bg1"/>
                </a:solidFill>
                <a:latin typeface="Gotham" panose="02000504050000020004" pitchFamily="2" charset="0"/>
              </a:rPr>
              <a:t>Dialysis Core Curriculum 2021</a:t>
            </a:r>
          </a:p>
        </p:txBody>
      </p:sp>
      <p:sp>
        <p:nvSpPr>
          <p:cNvPr id="6" name="Subtitle 3">
            <a:extLst>
              <a:ext uri="{FF2B5EF4-FFF2-40B4-BE49-F238E27FC236}">
                <a16:creationId xmlns:a16="http://schemas.microsoft.com/office/drawing/2014/main" id="{33676BA9-6D71-47AF-8B98-A8CEBD7243BC}"/>
              </a:ext>
            </a:extLst>
          </p:cNvPr>
          <p:cNvSpPr>
            <a:spLocks noGrp="1" noSelect="1" noMove="1" noResize="1" noTextEdit="1"/>
          </p:cNvSpPr>
          <p:nvPr>
            <p:ph type="subTitle" idx="10"/>
          </p:nvPr>
        </p:nvSpPr>
        <p:spPr/>
        <p:txBody>
          <a:bodyPr/>
          <a:lstStyle/>
          <a:p>
            <a:r>
              <a:rPr lang="en-US"/>
              <a:t>Symptom: Pain</a:t>
            </a:r>
          </a:p>
        </p:txBody>
      </p:sp>
    </p:spTree>
    <p:extLst>
      <p:ext uri="{BB962C8B-B14F-4D97-AF65-F5344CB8AC3E}">
        <p14:creationId val="3053629391"/>
      </p:ext>
    </p:extLst>
  </p:cSld>
  <p:clrMapOvr>
    <a:masterClrMapping/>
  </p:clrMapOvr>
  <p:transition/>
  <p:timing/>
</p:sld>
</file>

<file path=ppt/slides/slide17.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p:cNvGrpSpPr/>
        <p:nvPr/>
      </p:nvGrpSpPr>
      <p:grpSpPr>
        <a:xfrm>
          <a:off x="0" y="0"/>
          <a:ext cx="0" cy="0"/>
        </a:xfrm>
      </p:grpSpPr>
      <p:sp>
        <p:nvSpPr>
          <p:cNvPr id="2" name="Title 1">
            <a:extLst>
              <a:ext uri="{FF2B5EF4-FFF2-40B4-BE49-F238E27FC236}">
                <a16:creationId xmlns:a16="http://schemas.microsoft.com/office/drawing/2014/main" id="{F1E7A481-6B30-4A31-8D49-82A24A3C5B6F}"/>
              </a:ext>
            </a:extLst>
          </p:cNvPr>
          <p:cNvSpPr>
            <a:spLocks noGrp="1" noSelect="1" noMove="1" noResize="1" noTextEdit="1"/>
          </p:cNvSpPr>
          <p:nvPr>
            <p:ph type="title"/>
          </p:nvPr>
        </p:nvSpPr>
        <p:spPr>
          <a:xfrm>
            <a:off x="613141" y="698057"/>
            <a:ext cx="10515600" cy="1078992"/>
          </a:xfrm>
        </p:spPr>
        <p:txBody>
          <a:bodyPr/>
          <a:lstStyle/>
          <a:p>
            <a:r>
              <a:rPr lang="en-US"/>
              <a:t>Opioid Medications To Avoid</a:t>
            </a:r>
            <a:r>
              <a:rPr lang="en-US" b="0" baseline="30000"/>
              <a:t>9</a:t>
            </a:r>
            <a:endParaRPr lang="en-US" b="0"/>
          </a:p>
        </p:txBody>
      </p:sp>
      <p:sp>
        <p:nvSpPr>
          <p:cNvPr id="3" name="Content Placeholder 2">
            <a:extLst>
              <a:ext uri="{FF2B5EF4-FFF2-40B4-BE49-F238E27FC236}">
                <a16:creationId xmlns:a16="http://schemas.microsoft.com/office/drawing/2014/main" id="{7BBA7777-BC05-41C8-9EF4-94FFC86DAF16}"/>
              </a:ext>
            </a:extLst>
          </p:cNvPr>
          <p:cNvSpPr>
            <a:spLocks noGrp="1" noSelect="1" noMove="1" noResize="1" noTextEdit="1"/>
          </p:cNvSpPr>
          <p:nvPr>
            <p:ph sz="half" idx="1"/>
          </p:nvPr>
        </p:nvSpPr>
        <p:spPr>
          <a:xfrm>
            <a:off x="614910" y="1615405"/>
            <a:ext cx="5045012" cy="4838557"/>
          </a:xfrm>
        </p:spPr>
        <p:txBody>
          <a:bodyPr>
            <a:normAutofit/>
          </a:bodyPr>
          <a:lstStyle/>
          <a:p>
            <a:pPr>
              <a:spcBef>
                <a:spcPts val="600"/>
              </a:spcBef>
            </a:pPr>
            <a:r>
              <a:rPr lang="en-US">
                <a:latin typeface="Arial" panose="020b0604020202020204" pitchFamily="34" charset="0"/>
                <a:cs typeface="Arial" panose="020b0604020202020204" pitchFamily="34" charset="0"/>
              </a:rPr>
              <a:t>Morphine</a:t>
            </a:r>
          </a:p>
          <a:p>
            <a:pPr marL="796925" lvl="1" indent="-339725">
              <a:spcBef>
                <a:spcPct val="0"/>
              </a:spcBef>
              <a:buFont typeface="Courier New" panose="02070309020205020404" pitchFamily="49" charset="0"/>
              <a:buChar char="o"/>
            </a:pPr>
            <a:r>
              <a:rPr lang="en-US">
                <a:latin typeface="Arial" panose="020b0604020202020204" pitchFamily="34" charset="0"/>
                <a:cs typeface="Arial" panose="020b0604020202020204" pitchFamily="34" charset="0"/>
              </a:rPr>
              <a:t>Active metabolite, morphine-6-glucuronide (M6G) accumulates in impaired kidney function.</a:t>
            </a:r>
          </a:p>
          <a:p>
            <a:pPr marL="796925" lvl="1" indent="-339725">
              <a:spcBef>
                <a:spcPct val="0"/>
              </a:spcBef>
              <a:buFont typeface="Courier New" panose="02070309020205020404" pitchFamily="49" charset="0"/>
              <a:buChar char="o"/>
            </a:pPr>
            <a:r>
              <a:rPr lang="en-US">
                <a:latin typeface="Arial" panose="020b0604020202020204" pitchFamily="34" charset="0"/>
                <a:cs typeface="Arial" panose="020b0604020202020204" pitchFamily="34" charset="0"/>
              </a:rPr>
              <a:t>CSF concentration of M6G in dialysis patients is 15 times that of patients with normal kidney function. </a:t>
            </a:r>
          </a:p>
          <a:p>
            <a:pPr marL="796925" lvl="1" indent="-339725">
              <a:spcBef>
                <a:spcPct val="0"/>
              </a:spcBef>
              <a:buFont typeface="Courier New" panose="02070309020205020404" pitchFamily="49" charset="0"/>
              <a:buChar char="o"/>
            </a:pPr>
            <a:r>
              <a:rPr lang="en-US">
                <a:latin typeface="Arial" panose="020b0604020202020204" pitchFamily="34" charset="0"/>
                <a:cs typeface="Arial" panose="020b0604020202020204" pitchFamily="34" charset="0"/>
              </a:rPr>
              <a:t>Case reports of CNS depression, myoclonus, and death. </a:t>
            </a:r>
          </a:p>
          <a:p>
            <a:pPr marL="457200" lvl="1" indent="0">
              <a:spcBef>
                <a:spcPts val="600"/>
              </a:spcBef>
              <a:buNone/>
            </a:pPr>
            <a:endParaRPr lang="en-US">
              <a:latin typeface="Arial" panose="020b0604020202020204" pitchFamily="34" charset="0"/>
              <a:cs typeface="Arial" panose="020b0604020202020204" pitchFamily="34" charset="0"/>
            </a:endParaRPr>
          </a:p>
        </p:txBody>
      </p:sp>
      <p:sp>
        <p:nvSpPr>
          <p:cNvPr id="4" name="Content Placeholder 3">
            <a:extLst>
              <a:ext uri="{FF2B5EF4-FFF2-40B4-BE49-F238E27FC236}">
                <a16:creationId xmlns:a16="http://schemas.microsoft.com/office/drawing/2014/main" id="{A57D904D-47ED-4C9B-9E54-932A369A2443}"/>
              </a:ext>
            </a:extLst>
          </p:cNvPr>
          <p:cNvSpPr>
            <a:spLocks noGrp="1" noSelect="1" noMove="1" noResize="1" noTextEdit="1"/>
          </p:cNvSpPr>
          <p:nvPr>
            <p:ph sz="half" idx="2"/>
          </p:nvPr>
        </p:nvSpPr>
        <p:spPr>
          <a:xfrm>
            <a:off x="6108270" y="1615406"/>
            <a:ext cx="5468819" cy="3335189"/>
          </a:xfrm>
        </p:spPr>
        <p:txBody>
          <a:bodyPr>
            <a:noAutofit/>
          </a:bodyPr>
          <a:lstStyle/>
          <a:p>
            <a:pPr>
              <a:spcBef>
                <a:spcPct val="0"/>
              </a:spcBef>
            </a:pPr>
            <a:r>
              <a:rPr lang="en-US">
                <a:latin typeface="Arial" panose="020b0604020202020204" pitchFamily="34" charset="0"/>
                <a:cs typeface="Arial" panose="020b0604020202020204" pitchFamily="34" charset="0"/>
              </a:rPr>
              <a:t>Codeine</a:t>
            </a:r>
          </a:p>
          <a:p>
            <a:pPr marL="796925" lvl="1" indent="-339725">
              <a:spcBef>
                <a:spcPct val="0"/>
              </a:spcBef>
              <a:buFont typeface="Courier New" panose="02070309020205020404" pitchFamily="49" charset="0"/>
              <a:buChar char="o"/>
            </a:pPr>
            <a:r>
              <a:rPr lang="en-US">
                <a:latin typeface="Arial" panose="020b0604020202020204" pitchFamily="34" charset="0"/>
                <a:cs typeface="Arial" panose="020b0604020202020204" pitchFamily="34" charset="0"/>
              </a:rPr>
              <a:t>Reduced clearance and prolonged half life in impaired kidney function.</a:t>
            </a:r>
          </a:p>
          <a:p>
            <a:pPr marL="796925" lvl="1" indent="-339725">
              <a:spcBef>
                <a:spcPct val="0"/>
              </a:spcBef>
              <a:buFont typeface="Courier New" panose="02070309020205020404" pitchFamily="49" charset="0"/>
              <a:buChar char="o"/>
            </a:pPr>
            <a:r>
              <a:rPr lang="en-US">
                <a:latin typeface="Arial" panose="020b0604020202020204" pitchFamily="34" charset="0"/>
                <a:cs typeface="Arial" panose="020b0604020202020204" pitchFamily="34" charset="0"/>
              </a:rPr>
              <a:t>Case reports of CNS depression, hypotension, respiratory arrest. </a:t>
            </a:r>
          </a:p>
          <a:p>
            <a:pPr>
              <a:spcBef>
                <a:spcPct val="0"/>
              </a:spcBef>
            </a:pPr>
            <a:r>
              <a:rPr lang="en-US">
                <a:latin typeface="Arial" panose="020b0604020202020204" pitchFamily="34" charset="0"/>
                <a:cs typeface="Arial" panose="020b0604020202020204" pitchFamily="34" charset="0"/>
              </a:rPr>
              <a:t>Hydrocodone</a:t>
            </a:r>
          </a:p>
          <a:p>
            <a:pPr marL="796925" lvl="1" indent="-339725">
              <a:spcBef>
                <a:spcPct val="0"/>
              </a:spcBef>
              <a:buFont typeface="Courier New" panose="02070309020205020404" pitchFamily="49" charset="0"/>
              <a:buChar char="o"/>
            </a:pPr>
            <a:r>
              <a:rPr lang="en-US">
                <a:latin typeface="Arial" panose="020b0604020202020204" pitchFamily="34" charset="0"/>
                <a:cs typeface="Arial" panose="020b0604020202020204" pitchFamily="34" charset="0"/>
              </a:rPr>
              <a:t>Same metabolic pathway as codeine. </a:t>
            </a:r>
          </a:p>
          <a:p>
            <a:pPr>
              <a:spcBef>
                <a:spcPct val="0"/>
              </a:spcBef>
            </a:pPr>
            <a:r>
              <a:rPr lang="en-US" err="1">
                <a:latin typeface="Arial" panose="020b0604020202020204" pitchFamily="34" charset="0"/>
                <a:cs typeface="Arial" panose="020b0604020202020204" pitchFamily="34" charset="0"/>
              </a:rPr>
              <a:t>Tapentadol</a:t>
            </a:r>
            <a:endParaRPr lang="en-US">
              <a:latin typeface="Arial" panose="020b0604020202020204" pitchFamily="34" charset="0"/>
              <a:cs typeface="Arial" panose="020b0604020202020204" pitchFamily="34" charset="0"/>
            </a:endParaRPr>
          </a:p>
          <a:p>
            <a:pPr>
              <a:spcBef>
                <a:spcPct val="0"/>
              </a:spcBef>
            </a:pPr>
            <a:r>
              <a:rPr lang="en-US">
                <a:latin typeface="Arial" panose="020b0604020202020204" pitchFamily="34" charset="0"/>
                <a:cs typeface="Arial" panose="020b0604020202020204" pitchFamily="34" charset="0"/>
              </a:rPr>
              <a:t>Meperidine</a:t>
            </a:r>
          </a:p>
          <a:p>
            <a:pPr>
              <a:spcBef>
                <a:spcPct val="0"/>
              </a:spcBef>
            </a:pPr>
            <a:r>
              <a:rPr lang="en-US">
                <a:latin typeface="Arial" panose="020b0604020202020204" pitchFamily="34" charset="0"/>
                <a:cs typeface="Arial" panose="020b0604020202020204" pitchFamily="34" charset="0"/>
              </a:rPr>
              <a:t>Extended-Release Tramadol </a:t>
            </a:r>
          </a:p>
          <a:p>
            <a:pPr marL="0" indent="0">
              <a:spcBef>
                <a:spcPct val="0"/>
              </a:spcBef>
              <a:buNone/>
            </a:pPr>
            <a:endParaRPr lang="en-US" sz="2400">
              <a:latin typeface="Arial" panose="020b0604020202020204" pitchFamily="34" charset="0"/>
              <a:cs typeface="Arial" panose="020b0604020202020204" pitchFamily="34" charset="0"/>
            </a:endParaRPr>
          </a:p>
        </p:txBody>
      </p:sp>
      <p:sp>
        <p:nvSpPr>
          <p:cNvPr id="6" name="TextBox 5">
            <a:extLst>
              <a:ext uri="{FF2B5EF4-FFF2-40B4-BE49-F238E27FC236}">
                <a16:creationId xmlns:a16="http://schemas.microsoft.com/office/drawing/2014/main" id="{749D9D1F-6D19-4039-809A-5DC21B3D6916}"/>
              </a:ext>
            </a:extLst>
          </p:cNvPr>
          <p:cNvSpPr txBox="1">
            <a:spLocks noSelect="1" noMove="1" noResize="1" noTextEdit="1"/>
          </p:cNvSpPr>
          <p:nvPr/>
        </p:nvSpPr>
        <p:spPr>
          <a:xfrm>
            <a:off x="147635" y="6250129"/>
            <a:ext cx="9291637" cy="477054"/>
          </a:xfrm>
          <a:prstGeom prst="rect">
            <a:avLst/>
          </a:prstGeom>
          <a:noFill/>
        </p:spPr>
        <p:txBody>
          <a:bodyPr wrap="square" rtlCol="0">
            <a:spAutoFit/>
          </a:bodyPr>
          <a:lstStyle/>
          <a:p>
            <a:r>
              <a:rPr lang="en-US" sz="2500">
                <a:solidFill>
                  <a:schemeClr val="bg1"/>
                </a:solidFill>
                <a:latin typeface="Gotham" panose="02000504050000020004" pitchFamily="2" charset="0"/>
              </a:rPr>
              <a:t>Dialysis Core Curriculum 2021</a:t>
            </a:r>
          </a:p>
        </p:txBody>
      </p:sp>
      <p:sp>
        <p:nvSpPr>
          <p:cNvPr id="7" name="Subtitle 3">
            <a:extLst>
              <a:ext uri="{FF2B5EF4-FFF2-40B4-BE49-F238E27FC236}">
                <a16:creationId xmlns:a16="http://schemas.microsoft.com/office/drawing/2014/main" id="{33676BA9-6D71-47AF-8B98-A8CEBD7243BC}"/>
              </a:ext>
            </a:extLst>
          </p:cNvPr>
          <p:cNvSpPr>
            <a:spLocks noGrp="1" noSelect="1" noMove="1" noResize="1" noTextEdit="1"/>
          </p:cNvSpPr>
          <p:nvPr>
            <p:ph type="subTitle" idx="10"/>
          </p:nvPr>
        </p:nvSpPr>
        <p:spPr/>
        <p:txBody>
          <a:bodyPr/>
          <a:lstStyle/>
          <a:p>
            <a:r>
              <a:rPr lang="en-US"/>
              <a:t>Symptom: Pain</a:t>
            </a:r>
          </a:p>
        </p:txBody>
      </p:sp>
    </p:spTree>
    <p:extLst>
      <p:ext uri="{BB962C8B-B14F-4D97-AF65-F5344CB8AC3E}">
        <p14:creationId val="556666873"/>
      </p:ext>
    </p:extLst>
  </p:cSld>
  <p:clrMapOvr>
    <a:masterClrMapping/>
  </p:clrMapOvr>
  <p:transition/>
  <p:timing/>
</p:sld>
</file>

<file path=ppt/slides/slide18.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p:cNvGrpSpPr/>
        <p:nvPr/>
      </p:nvGrpSpPr>
      <p:grpSpPr>
        <a:xfrm>
          <a:off x="0" y="0"/>
          <a:ext cx="0" cy="0"/>
        </a:xfrm>
      </p:grpSpPr>
      <p:sp>
        <p:nvSpPr>
          <p:cNvPr id="2" name="Title 1">
            <a:extLst>
              <a:ext uri="{FF2B5EF4-FFF2-40B4-BE49-F238E27FC236}">
                <a16:creationId xmlns:a16="http://schemas.microsoft.com/office/drawing/2014/main" id="{F1E7A481-6B30-4A31-8D49-82A24A3C5B6F}"/>
              </a:ext>
            </a:extLst>
          </p:cNvPr>
          <p:cNvSpPr>
            <a:spLocks noGrp="1" noSelect="1" noMove="1" noResize="1" noTextEdit="1"/>
          </p:cNvSpPr>
          <p:nvPr>
            <p:ph type="title"/>
          </p:nvPr>
        </p:nvSpPr>
        <p:spPr>
          <a:xfrm>
            <a:off x="613146" y="696482"/>
            <a:ext cx="9537560" cy="1078992"/>
          </a:xfrm>
        </p:spPr>
        <p:txBody>
          <a:bodyPr/>
          <a:lstStyle/>
          <a:p>
            <a:r>
              <a:rPr lang="en-US"/>
              <a:t>Opioid Medications: Preferred</a:t>
            </a:r>
            <a:r>
              <a:rPr lang="en-US" b="0" baseline="30000"/>
              <a:t>9</a:t>
            </a:r>
            <a:endParaRPr lang="en-US" b="0"/>
          </a:p>
        </p:txBody>
      </p:sp>
      <p:sp>
        <p:nvSpPr>
          <p:cNvPr id="6" name="TextBox 5">
            <a:extLst>
              <a:ext uri="{FF2B5EF4-FFF2-40B4-BE49-F238E27FC236}">
                <a16:creationId xmlns:a16="http://schemas.microsoft.com/office/drawing/2014/main" id="{749D9D1F-6D19-4039-809A-5DC21B3D6916}"/>
              </a:ext>
            </a:extLst>
          </p:cNvPr>
          <p:cNvSpPr txBox="1">
            <a:spLocks noSelect="1" noMove="1" noResize="1" noTextEdit="1"/>
          </p:cNvSpPr>
          <p:nvPr/>
        </p:nvSpPr>
        <p:spPr>
          <a:xfrm>
            <a:off x="147635" y="6250129"/>
            <a:ext cx="9291637" cy="477054"/>
          </a:xfrm>
          <a:prstGeom prst="rect">
            <a:avLst/>
          </a:prstGeom>
          <a:noFill/>
        </p:spPr>
        <p:txBody>
          <a:bodyPr wrap="square" rtlCol="0">
            <a:spAutoFit/>
          </a:bodyPr>
          <a:lstStyle/>
          <a:p>
            <a:r>
              <a:rPr lang="en-US" sz="2500">
                <a:solidFill>
                  <a:schemeClr val="bg1"/>
                </a:solidFill>
                <a:latin typeface="Gotham" panose="02000504050000020004" pitchFamily="2" charset="0"/>
              </a:rPr>
              <a:t>Dialysis Core Curriculum 2021</a:t>
            </a:r>
          </a:p>
        </p:txBody>
      </p:sp>
      <p:pic>
        <p:nvPicPr>
          <p:cNvPr id="9" name="Content Placeholder 8"/>
          <p:cNvPicPr>
            <a:picLocks noGrp="1" noSelect="1" noChangeAspect="1" noMove="1" noResize="1"/>
          </p:cNvPicPr>
          <p:nvPr>
            <p:ph sz="half" idx="2"/>
          </p:nvPr>
        </p:nvPicPr>
        <p:blipFill>
          <a:blip r:embed="rId2"/>
          <a:srcRect r="22169"/>
          <a:stretch>
            <a:fillRect/>
          </a:stretch>
        </p:blipFill>
        <p:spPr>
          <a:xfrm>
            <a:off x="605265" y="1579441"/>
            <a:ext cx="5338179" cy="4148641"/>
          </a:xfrm>
          <a:prstGeom prst="rect">
            <a:avLst/>
          </a:prstGeom>
        </p:spPr>
      </p:pic>
      <p:sp>
        <p:nvSpPr>
          <p:cNvPr id="10" name="Subtitle 3">
            <a:extLst>
              <a:ext uri="{FF2B5EF4-FFF2-40B4-BE49-F238E27FC236}">
                <a16:creationId xmlns:a16="http://schemas.microsoft.com/office/drawing/2014/main" id="{33676BA9-6D71-47AF-8B98-A8CEBD7243BC}"/>
              </a:ext>
            </a:extLst>
          </p:cNvPr>
          <p:cNvSpPr>
            <a:spLocks noGrp="1" noSelect="1" noMove="1" noResize="1" noTextEdit="1"/>
          </p:cNvSpPr>
          <p:nvPr>
            <p:ph type="subTitle" idx="10"/>
          </p:nvPr>
        </p:nvSpPr>
        <p:spPr/>
        <p:txBody>
          <a:bodyPr/>
          <a:lstStyle/>
          <a:p>
            <a:r>
              <a:rPr lang="en-US"/>
              <a:t>Symptom: Pain</a:t>
            </a:r>
          </a:p>
        </p:txBody>
      </p:sp>
      <p:pic>
        <p:nvPicPr>
          <p:cNvPr id="7" name="Content Placeholder 6"/>
          <p:cNvPicPr>
            <a:picLocks noSelect="1" noChangeAspect="1" noMove="1" noResize="1"/>
          </p:cNvPicPr>
          <p:nvPr/>
        </p:nvPicPr>
        <p:blipFill>
          <a:blip r:embed="rId3"/>
          <a:srcRect r="13680"/>
          <a:stretch>
            <a:fillRect/>
          </a:stretch>
        </p:blipFill>
        <p:spPr>
          <a:xfrm>
            <a:off x="6106632" y="1587099"/>
            <a:ext cx="5477733" cy="2538334"/>
          </a:xfrm>
          <a:prstGeom prst="rect">
            <a:avLst/>
          </a:prstGeom>
        </p:spPr>
      </p:pic>
      <p:sp>
        <p:nvSpPr>
          <p:cNvPr id="11" name="TextBox 10">
            <a:extLst>
              <a:ext uri="{FF2B5EF4-FFF2-40B4-BE49-F238E27FC236}">
                <a16:creationId xmlns:a16="http://schemas.microsoft.com/office/drawing/2014/main" id="{3C0A47F1-6D8A-438E-B08A-0D0F4C8FE026}"/>
              </a:ext>
            </a:extLst>
          </p:cNvPr>
          <p:cNvSpPr txBox="1">
            <a:spLocks noSelect="1" noMove="1" noResize="1" noTextEdit="1"/>
          </p:cNvSpPr>
          <p:nvPr/>
        </p:nvSpPr>
        <p:spPr>
          <a:xfrm>
            <a:off x="7749939" y="5813143"/>
            <a:ext cx="4444462" cy="323165"/>
          </a:xfrm>
          <a:prstGeom prst="rect">
            <a:avLst/>
          </a:prstGeom>
          <a:noFill/>
        </p:spPr>
        <p:txBody>
          <a:bodyPr wrap="square">
            <a:spAutoFit/>
          </a:bodyPr>
          <a:lstStyle/>
          <a:p>
            <a:pPr algn="r"/>
            <a:r>
              <a:rPr lang="en-US" sz="1500" i="1">
                <a:latin typeface="Arial" panose="020b0604020202020204" pitchFamily="34" charset="0"/>
                <a:cs typeface="Arial" panose="020b0604020202020204" pitchFamily="34" charset="0"/>
              </a:rPr>
              <a:t>Modified from Am J Kidney Dis 69: 451-460, 2017</a:t>
            </a:r>
          </a:p>
        </p:txBody>
      </p:sp>
    </p:spTree>
    <p:extLst>
      <p:ext uri="{BB962C8B-B14F-4D97-AF65-F5344CB8AC3E}">
        <p14:creationId val="1884496993"/>
      </p:ext>
    </p:extLst>
  </p:cSld>
  <p:clrMapOvr>
    <a:masterClrMapping/>
  </p:clrMapOvr>
  <p:transition/>
  <p:timing/>
</p:sld>
</file>

<file path=ppt/slides/slide19.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p:cNvGrpSpPr/>
        <p:nvPr/>
      </p:nvGrpSpPr>
      <p:grpSpPr>
        <a:xfrm>
          <a:off x="0" y="0"/>
          <a:ext cx="0" cy="0"/>
        </a:xfrm>
      </p:grpSpPr>
      <p:sp>
        <p:nvSpPr>
          <p:cNvPr id="2" name="Title 1">
            <a:extLst>
              <a:ext uri="{FF2B5EF4-FFF2-40B4-BE49-F238E27FC236}">
                <a16:creationId xmlns:a16="http://schemas.microsoft.com/office/drawing/2014/main" id="{02130607-C614-4745-AB11-DD8E3C97C47C}"/>
              </a:ext>
            </a:extLst>
          </p:cNvPr>
          <p:cNvSpPr>
            <a:spLocks noGrp="1" noSelect="1" noMove="1" noResize="1" noTextEdit="1"/>
          </p:cNvSpPr>
          <p:nvPr>
            <p:ph type="title"/>
          </p:nvPr>
        </p:nvSpPr>
        <p:spPr>
          <a:xfrm>
            <a:off x="616666" y="702304"/>
            <a:ext cx="10515600" cy="1082404"/>
          </a:xfrm>
        </p:spPr>
        <p:txBody>
          <a:bodyPr/>
          <a:lstStyle/>
          <a:p>
            <a:r>
              <a:rPr lang="en-US"/>
              <a:t>Opioids: Adverse Effects</a:t>
            </a:r>
          </a:p>
        </p:txBody>
      </p:sp>
      <p:sp>
        <p:nvSpPr>
          <p:cNvPr id="3" name="Content Placeholder 2">
            <a:extLst>
              <a:ext uri="{FF2B5EF4-FFF2-40B4-BE49-F238E27FC236}">
                <a16:creationId xmlns:a16="http://schemas.microsoft.com/office/drawing/2014/main" id="{34725579-A703-41BB-BAAC-C591A4EC08D4}"/>
              </a:ext>
            </a:extLst>
          </p:cNvPr>
          <p:cNvSpPr>
            <a:spLocks noGrp="1" noSelect="1" noMove="1" noResize="1" noTextEdit="1"/>
          </p:cNvSpPr>
          <p:nvPr>
            <p:ph idx="1"/>
          </p:nvPr>
        </p:nvSpPr>
        <p:spPr>
          <a:xfrm>
            <a:off x="616666" y="1621024"/>
            <a:ext cx="10958668" cy="3388471"/>
          </a:xfrm>
        </p:spPr>
        <p:txBody>
          <a:bodyPr>
            <a:noAutofit/>
          </a:bodyPr>
          <a:lstStyle/>
          <a:p>
            <a:r>
              <a:rPr lang="en-US">
                <a:latin typeface="Arial" panose="020b0604020202020204" pitchFamily="34" charset="0"/>
                <a:cs typeface="Arial" panose="020b0604020202020204" pitchFamily="34" charset="0"/>
              </a:rPr>
              <a:t>Drowsiness</a:t>
            </a:r>
          </a:p>
          <a:p>
            <a:pPr marL="796925" lvl="1" indent="-339725">
              <a:buFont typeface="Courier New" panose="02070309020205020404" pitchFamily="49" charset="0"/>
              <a:buChar char="o"/>
            </a:pPr>
            <a:r>
              <a:rPr lang="en-US" sz="2800">
                <a:latin typeface="Arial" panose="020b0604020202020204" pitchFamily="34" charset="0"/>
                <a:cs typeface="Arial" panose="020b0604020202020204" pitchFamily="34" charset="0"/>
              </a:rPr>
              <a:t>Usually improves with duration of use</a:t>
            </a:r>
          </a:p>
          <a:p>
            <a:r>
              <a:rPr lang="en-US">
                <a:latin typeface="Arial" panose="020b0604020202020204" pitchFamily="34" charset="0"/>
                <a:cs typeface="Arial" panose="020b0604020202020204" pitchFamily="34" charset="0"/>
              </a:rPr>
              <a:t>Constipation</a:t>
            </a:r>
          </a:p>
          <a:p>
            <a:pPr marL="796925" lvl="1" indent="-339725">
              <a:buFont typeface="Courier New" panose="02070309020205020404" pitchFamily="49" charset="0"/>
              <a:buChar char="o"/>
            </a:pPr>
            <a:r>
              <a:rPr lang="en-US" sz="2800">
                <a:latin typeface="Arial" panose="020b0604020202020204" pitchFamily="34" charset="0"/>
                <a:cs typeface="Arial" panose="020b0604020202020204" pitchFamily="34" charset="0"/>
              </a:rPr>
              <a:t>In addition to lifestyle changes, may require medications </a:t>
            </a:r>
          </a:p>
          <a:p>
            <a:pPr marL="796925" lvl="1" indent="-339725">
              <a:buFont typeface="Courier New" panose="02070309020205020404" pitchFamily="49" charset="0"/>
              <a:buChar char="o"/>
            </a:pPr>
            <a:r>
              <a:rPr lang="en-US" sz="2800">
                <a:latin typeface="Arial" panose="020b0604020202020204" pitchFamily="34" charset="0"/>
                <a:cs typeface="Arial" panose="020b0604020202020204" pitchFamily="34" charset="0"/>
              </a:rPr>
              <a:t>e.g., senna and docusate, or polyethylene glycol (osmotic laxative)</a:t>
            </a:r>
          </a:p>
          <a:p>
            <a:r>
              <a:rPr lang="en-US">
                <a:latin typeface="Arial" panose="020b0604020202020204" pitchFamily="34" charset="0"/>
                <a:cs typeface="Arial" panose="020b0604020202020204" pitchFamily="34" charset="0"/>
              </a:rPr>
              <a:t>Pruritus </a:t>
            </a:r>
          </a:p>
          <a:p>
            <a:pPr marL="796925" lvl="1" indent="-339725">
              <a:buFont typeface="Courier New" panose="02070309020205020404" pitchFamily="49" charset="0"/>
              <a:buChar char="o"/>
            </a:pPr>
            <a:r>
              <a:rPr lang="en-US" sz="2800">
                <a:latin typeface="Arial" panose="020b0604020202020204" pitchFamily="34" charset="0"/>
                <a:cs typeface="Arial" panose="020b0604020202020204" pitchFamily="34" charset="0"/>
              </a:rPr>
              <a:t>If persistent, may need to rotate to a different opioid agent </a:t>
            </a:r>
          </a:p>
        </p:txBody>
      </p:sp>
      <p:sp>
        <p:nvSpPr>
          <p:cNvPr id="4" name="Subtitle 3">
            <a:extLst>
              <a:ext uri="{FF2B5EF4-FFF2-40B4-BE49-F238E27FC236}">
                <a16:creationId xmlns:a16="http://schemas.microsoft.com/office/drawing/2014/main" id="{33676BA9-6D71-47AF-8B98-A8CEBD7243BC}"/>
              </a:ext>
            </a:extLst>
          </p:cNvPr>
          <p:cNvSpPr>
            <a:spLocks noGrp="1" noSelect="1" noMove="1" noResize="1" noTextEdit="1"/>
          </p:cNvSpPr>
          <p:nvPr>
            <p:ph type="subTitle" idx="10"/>
          </p:nvPr>
        </p:nvSpPr>
        <p:spPr/>
        <p:txBody>
          <a:bodyPr/>
          <a:lstStyle/>
          <a:p>
            <a:r>
              <a:rPr lang="en-US"/>
              <a:t>Symptom: Pain</a:t>
            </a:r>
          </a:p>
        </p:txBody>
      </p:sp>
      <p:sp>
        <p:nvSpPr>
          <p:cNvPr id="5" name="TextBox 4">
            <a:extLst>
              <a:ext uri="{FF2B5EF4-FFF2-40B4-BE49-F238E27FC236}">
                <a16:creationId xmlns:a16="http://schemas.microsoft.com/office/drawing/2014/main" id="{BBEB9FA7-B22A-4259-AE07-A4ECF4311566}"/>
              </a:ext>
            </a:extLst>
          </p:cNvPr>
          <p:cNvSpPr txBox="1">
            <a:spLocks noSelect="1" noMove="1" noResize="1" noTextEdit="1"/>
          </p:cNvSpPr>
          <p:nvPr/>
        </p:nvSpPr>
        <p:spPr>
          <a:xfrm>
            <a:off x="147635" y="6250129"/>
            <a:ext cx="9291637" cy="477054"/>
          </a:xfrm>
          <a:prstGeom prst="rect">
            <a:avLst/>
          </a:prstGeom>
          <a:noFill/>
        </p:spPr>
        <p:txBody>
          <a:bodyPr wrap="square" rtlCol="0">
            <a:spAutoFit/>
          </a:bodyPr>
          <a:lstStyle/>
          <a:p>
            <a:r>
              <a:rPr lang="en-US" sz="2500">
                <a:solidFill>
                  <a:schemeClr val="bg1"/>
                </a:solidFill>
                <a:latin typeface="Gotham" panose="02000504050000020004" pitchFamily="2" charset="0"/>
              </a:rPr>
              <a:t>Dialysis Core Curriculum 2021</a:t>
            </a:r>
          </a:p>
        </p:txBody>
      </p:sp>
    </p:spTree>
    <p:extLst>
      <p:ext uri="{BB962C8B-B14F-4D97-AF65-F5344CB8AC3E}">
        <p14:creationId val="3102880893"/>
      </p:ext>
    </p:extLst>
  </p:cSld>
  <p:clrMapOvr>
    <a:masterClrMapping/>
  </p:clrMapOvr>
  <p:transition/>
  <p:timing/>
</p:sld>
</file>

<file path=ppt/slides/slide2.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p:cNvGrpSpPr/>
        <p:nvPr/>
      </p:nvGrpSpPr>
      <p:grpSpPr>
        <a:xfrm>
          <a:off x="0" y="0"/>
          <a:ext cx="0" cy="0"/>
        </a:xfrm>
      </p:grpSpPr>
      <p:sp>
        <p:nvSpPr>
          <p:cNvPr id="2" name="Title 1">
            <a:extLst>
              <a:ext uri="{FF2B5EF4-FFF2-40B4-BE49-F238E27FC236}">
                <a16:creationId xmlns:a16="http://schemas.microsoft.com/office/drawing/2014/main" id="{07A5B68E-3FDF-4881-A89A-4C31F375305A}"/>
              </a:ext>
            </a:extLst>
          </p:cNvPr>
          <p:cNvSpPr>
            <a:spLocks noGrp="1" noSelect="1" noMove="1" noResize="1" noTextEdit="1"/>
          </p:cNvSpPr>
          <p:nvPr>
            <p:ph type="title"/>
          </p:nvPr>
        </p:nvSpPr>
        <p:spPr>
          <a:xfrm>
            <a:off x="616669" y="702304"/>
            <a:ext cx="10515600" cy="1082404"/>
          </a:xfrm>
        </p:spPr>
        <p:txBody>
          <a:bodyPr/>
          <a:lstStyle/>
          <a:p>
            <a:r>
              <a:rPr lang="en-US"/>
              <a:t>Holly M. Koncicki</a:t>
            </a:r>
            <a:endParaRPr lang="en-US"/>
          </a:p>
        </p:txBody>
      </p:sp>
      <p:sp>
        <p:nvSpPr>
          <p:cNvPr id="3" name="Content Placeholder 2">
            <a:extLst>
              <a:ext uri="{FF2B5EF4-FFF2-40B4-BE49-F238E27FC236}">
                <a16:creationId xmlns:a16="http://schemas.microsoft.com/office/drawing/2014/main" id="{8419697B-63E0-4FDD-A4F1-CAFD01F14D42}"/>
              </a:ext>
            </a:extLst>
          </p:cNvPr>
          <p:cNvSpPr>
            <a:spLocks noGrp="1" noSelect="1" noMove="1" noResize="1" noTextEdit="1"/>
          </p:cNvSpPr>
          <p:nvPr>
            <p:ph idx="1"/>
          </p:nvPr>
        </p:nvSpPr>
        <p:spPr>
          <a:xfrm>
            <a:off x="614918" y="1621024"/>
            <a:ext cx="10515600" cy="3388471"/>
          </a:xfrm>
        </p:spPr>
        <p:txBody>
          <a:bodyPr/>
          <a:lstStyle/>
          <a:p>
            <a:r>
              <a:rPr lang="en-US" i="1">
                <a:latin typeface="Arial" panose="020b0604020202020204" pitchFamily="34" charset="0"/>
                <a:cs typeface="Arial" panose="020b0604020202020204" pitchFamily="34" charset="0"/>
              </a:rPr>
              <a:t>Employer: </a:t>
            </a:r>
            <a:r>
              <a:rPr lang="en-US">
                <a:latin typeface="Arial" panose="020b0604020202020204" pitchFamily="34" charset="0"/>
                <a:cs typeface="Arial" panose="020b0604020202020204" pitchFamily="34" charset="0"/>
              </a:rPr>
              <a:t>Mount Sinai Hospital</a:t>
            </a:r>
          </a:p>
          <a:p>
            <a:r>
              <a:rPr lang="en-US" i="1">
                <a:latin typeface="Arial" panose="020b0604020202020204" pitchFamily="34" charset="0"/>
                <a:cs typeface="Arial" panose="020b0604020202020204" pitchFamily="34" charset="0"/>
              </a:rPr>
              <a:t>Honoraria</a:t>
            </a:r>
            <a:r>
              <a:rPr lang="en-US">
                <a:latin typeface="Arial" panose="020b0604020202020204" pitchFamily="34" charset="0"/>
                <a:cs typeface="Arial" panose="020b0604020202020204" pitchFamily="34" charset="0"/>
              </a:rPr>
              <a:t>: Royalties for authorship in UpToDate</a:t>
            </a:r>
          </a:p>
        </p:txBody>
      </p:sp>
      <p:sp>
        <p:nvSpPr>
          <p:cNvPr id="4" name="Subtitle 3">
            <a:extLst>
              <a:ext uri="{FF2B5EF4-FFF2-40B4-BE49-F238E27FC236}">
                <a16:creationId xmlns:a16="http://schemas.microsoft.com/office/drawing/2014/main" id="{5F432294-39A3-4433-99B2-5F5B450A2C51}"/>
              </a:ext>
            </a:extLst>
          </p:cNvPr>
          <p:cNvSpPr>
            <a:spLocks noGrp="1" noSelect="1" noMove="1" noResize="1" noTextEdit="1"/>
          </p:cNvSpPr>
          <p:nvPr>
            <p:ph type="subTitle" idx="10"/>
          </p:nvPr>
        </p:nvSpPr>
        <p:spPr/>
        <p:txBody>
          <a:bodyPr/>
          <a:lstStyle/>
          <a:p>
            <a:r>
              <a:rPr lang="en-US"/>
              <a:t>Disclosures</a:t>
            </a:r>
          </a:p>
        </p:txBody>
      </p:sp>
      <p:sp>
        <p:nvSpPr>
          <p:cNvPr id="5" name="TextBox 4">
            <a:extLst>
              <a:ext uri="{FF2B5EF4-FFF2-40B4-BE49-F238E27FC236}">
                <a16:creationId xmlns:a16="http://schemas.microsoft.com/office/drawing/2014/main" id="{DEF90E4C-20A4-48EB-9564-7FBE8AFA10E4}"/>
              </a:ext>
            </a:extLst>
          </p:cNvPr>
          <p:cNvSpPr txBox="1">
            <a:spLocks noSelect="1" noMove="1" noResize="1" noTextEdit="1"/>
          </p:cNvSpPr>
          <p:nvPr/>
        </p:nvSpPr>
        <p:spPr>
          <a:xfrm>
            <a:off x="147635" y="6250129"/>
            <a:ext cx="9291637" cy="477054"/>
          </a:xfrm>
          <a:prstGeom prst="rect">
            <a:avLst/>
          </a:prstGeom>
          <a:noFill/>
        </p:spPr>
        <p:txBody>
          <a:bodyPr wrap="square" rtlCol="0">
            <a:spAutoFit/>
          </a:bodyPr>
          <a:lstStyle/>
          <a:p>
            <a:r>
              <a:rPr lang="en-US" sz="2500">
                <a:solidFill>
                  <a:schemeClr val="bg1"/>
                </a:solidFill>
                <a:latin typeface="Gotham" panose="02000504050000020004" pitchFamily="2" charset="0"/>
              </a:rPr>
              <a:t>Dialysis Core Curriculum 2021</a:t>
            </a:r>
          </a:p>
        </p:txBody>
      </p:sp>
    </p:spTree>
    <p:extLst>
      <p:ext uri="{BB962C8B-B14F-4D97-AF65-F5344CB8AC3E}">
        <p14:creationId val="2135715705"/>
      </p:ext>
    </p:extLst>
  </p:cSld>
  <p:clrMapOvr>
    <a:masterClrMapping/>
  </p:clrMapOvr>
  <p:transition/>
  <p:timing/>
</p:sld>
</file>

<file path=ppt/slides/slide20.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p:cNvGrpSpPr/>
        <p:nvPr/>
      </p:nvGrpSpPr>
      <p:grpSpPr>
        <a:xfrm>
          <a:off x="0" y="0"/>
          <a:ext cx="0" cy="0"/>
        </a:xfrm>
      </p:grpSpPr>
      <p:sp>
        <p:nvSpPr>
          <p:cNvPr id="2" name="Title 1">
            <a:extLst>
              <a:ext uri="{FF2B5EF4-FFF2-40B4-BE49-F238E27FC236}">
                <a16:creationId xmlns:a16="http://schemas.microsoft.com/office/drawing/2014/main" id="{02130607-C614-4745-AB11-DD8E3C97C47C}"/>
              </a:ext>
            </a:extLst>
          </p:cNvPr>
          <p:cNvSpPr>
            <a:spLocks noGrp="1" noSelect="1" noMove="1" noResize="1" noTextEdit="1"/>
          </p:cNvSpPr>
          <p:nvPr>
            <p:ph type="title"/>
          </p:nvPr>
        </p:nvSpPr>
        <p:spPr>
          <a:xfrm>
            <a:off x="616667" y="698058"/>
            <a:ext cx="10515600" cy="1082404"/>
          </a:xfrm>
        </p:spPr>
        <p:txBody>
          <a:bodyPr/>
          <a:lstStyle/>
          <a:p>
            <a:r>
              <a:rPr lang="en-US"/>
              <a:t>Case Presentation </a:t>
            </a:r>
            <a:r>
              <a:rPr lang="en-US" b="0"/>
              <a:t>(cont.)</a:t>
            </a:r>
            <a:r>
              <a:rPr lang="en-US"/>
              <a:t> </a:t>
            </a:r>
          </a:p>
        </p:txBody>
      </p:sp>
      <p:sp>
        <p:nvSpPr>
          <p:cNvPr id="3" name="Content Placeholder 2">
            <a:extLst>
              <a:ext uri="{FF2B5EF4-FFF2-40B4-BE49-F238E27FC236}">
                <a16:creationId xmlns:a16="http://schemas.microsoft.com/office/drawing/2014/main" id="{34725579-A703-41BB-BAAC-C591A4EC08D4}"/>
              </a:ext>
            </a:extLst>
          </p:cNvPr>
          <p:cNvSpPr>
            <a:spLocks noGrp="1" noSelect="1" noMove="1" noResize="1" noTextEdit="1"/>
          </p:cNvSpPr>
          <p:nvPr>
            <p:ph idx="1"/>
          </p:nvPr>
        </p:nvSpPr>
        <p:spPr>
          <a:xfrm>
            <a:off x="614915" y="1614639"/>
            <a:ext cx="10960418" cy="3388471"/>
          </a:xfrm>
        </p:spPr>
        <p:txBody>
          <a:bodyPr>
            <a:noAutofit/>
          </a:bodyPr>
          <a:lstStyle/>
          <a:p>
            <a:r>
              <a:rPr lang="en-US" sz="2400">
                <a:latin typeface="Arial" panose="020b0604020202020204" pitchFamily="34" charset="0"/>
                <a:cs typeface="Arial" panose="020b0604020202020204" pitchFamily="34" charset="0"/>
              </a:rPr>
              <a:t>You prescribe oxycodone 5 mg to take every 8 hours as needed and advise use of the ibuprofen for less severe pain.</a:t>
            </a:r>
          </a:p>
          <a:p>
            <a:r>
              <a:rPr lang="en-US" sz="2400">
                <a:latin typeface="Arial" panose="020b0604020202020204" pitchFamily="34" charset="0"/>
                <a:cs typeface="Arial" panose="020b0604020202020204" pitchFamily="34" charset="0"/>
              </a:rPr>
              <a:t>You review a pain contract agreement and advise her that she cannot receive opioids from any other provider and is not to adjust the dose or frequency of the medication without speaking to you first. She agrees. </a:t>
            </a:r>
          </a:p>
          <a:p>
            <a:r>
              <a:rPr lang="en-US" sz="2400">
                <a:latin typeface="Arial" panose="020b0604020202020204" pitchFamily="34" charset="0"/>
                <a:cs typeface="Arial" panose="020b0604020202020204" pitchFamily="34" charset="0"/>
              </a:rPr>
              <a:t>After 1 week she notes that she is able to use the ibuprofen during the day and oxycodone only prior to dialysis and has been completing her treatment. After receiving injections by PM&amp;R she has not required use of opioids in several weeks.</a:t>
            </a:r>
          </a:p>
          <a:p>
            <a:r>
              <a:rPr lang="en-US" sz="2400">
                <a:latin typeface="Arial" panose="020b0604020202020204" pitchFamily="34" charset="0"/>
                <a:cs typeface="Arial" panose="020b0604020202020204" pitchFamily="34" charset="0"/>
              </a:rPr>
              <a:t>Unfortunately, the numbness and tingling in her feet and legs have become increasingly bothersome and keeping her awake at night. </a:t>
            </a:r>
            <a:r>
              <a:rPr lang="en-US" sz="2400" b="1">
                <a:latin typeface="Arial" panose="020b0604020202020204" pitchFamily="34" charset="0"/>
                <a:cs typeface="Arial" panose="020b0604020202020204" pitchFamily="34" charset="0"/>
              </a:rPr>
              <a:t>She asks if there is anything to help with this different type of pain.</a:t>
            </a:r>
          </a:p>
        </p:txBody>
      </p:sp>
      <p:sp>
        <p:nvSpPr>
          <p:cNvPr id="4" name="Subtitle 3">
            <a:extLst>
              <a:ext uri="{FF2B5EF4-FFF2-40B4-BE49-F238E27FC236}">
                <a16:creationId xmlns:a16="http://schemas.microsoft.com/office/drawing/2014/main" id="{33676BA9-6D71-47AF-8B98-A8CEBD7243BC}"/>
              </a:ext>
            </a:extLst>
          </p:cNvPr>
          <p:cNvSpPr>
            <a:spLocks noGrp="1" noSelect="1" noMove="1" noResize="1" noTextEdit="1"/>
          </p:cNvSpPr>
          <p:nvPr>
            <p:ph type="subTitle" idx="10"/>
          </p:nvPr>
        </p:nvSpPr>
        <p:spPr/>
        <p:txBody>
          <a:bodyPr/>
          <a:lstStyle/>
          <a:p>
            <a:r>
              <a:rPr lang="en-US"/>
              <a:t>Symptom: Pain</a:t>
            </a:r>
          </a:p>
        </p:txBody>
      </p:sp>
      <p:sp>
        <p:nvSpPr>
          <p:cNvPr id="5" name="TextBox 4">
            <a:extLst>
              <a:ext uri="{FF2B5EF4-FFF2-40B4-BE49-F238E27FC236}">
                <a16:creationId xmlns:a16="http://schemas.microsoft.com/office/drawing/2014/main" id="{BBEB9FA7-B22A-4259-AE07-A4ECF4311566}"/>
              </a:ext>
            </a:extLst>
          </p:cNvPr>
          <p:cNvSpPr txBox="1">
            <a:spLocks noSelect="1" noMove="1" noResize="1" noTextEdit="1"/>
          </p:cNvSpPr>
          <p:nvPr/>
        </p:nvSpPr>
        <p:spPr>
          <a:xfrm>
            <a:off x="147635" y="6250129"/>
            <a:ext cx="9291637" cy="477054"/>
          </a:xfrm>
          <a:prstGeom prst="rect">
            <a:avLst/>
          </a:prstGeom>
          <a:noFill/>
        </p:spPr>
        <p:txBody>
          <a:bodyPr wrap="square" rtlCol="0">
            <a:spAutoFit/>
          </a:bodyPr>
          <a:lstStyle/>
          <a:p>
            <a:r>
              <a:rPr lang="en-US" sz="2500">
                <a:solidFill>
                  <a:schemeClr val="bg1"/>
                </a:solidFill>
                <a:latin typeface="Gotham" panose="02000504050000020004" pitchFamily="2" charset="0"/>
              </a:rPr>
              <a:t>Dialysis Core Curriculum 2021</a:t>
            </a:r>
          </a:p>
        </p:txBody>
      </p:sp>
    </p:spTree>
    <p:extLst>
      <p:ext uri="{BB962C8B-B14F-4D97-AF65-F5344CB8AC3E}">
        <p14:creationId val="296020165"/>
      </p:ext>
    </p:extLst>
  </p:cSld>
  <p:clrMapOvr>
    <a:masterClrMapping/>
  </p:clrMapOvr>
  <p:transition/>
  <p:timing/>
</p:sld>
</file>

<file path=ppt/slides/slide21.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p:cNvGrpSpPr/>
        <p:nvPr/>
      </p:nvGrpSpPr>
      <p:grpSpPr>
        <a:xfrm>
          <a:off x="0" y="0"/>
          <a:ext cx="0" cy="0"/>
        </a:xfrm>
      </p:grpSpPr>
      <p:sp>
        <p:nvSpPr>
          <p:cNvPr id="2" name="Title 1">
            <a:extLst>
              <a:ext uri="{FF2B5EF4-FFF2-40B4-BE49-F238E27FC236}">
                <a16:creationId xmlns:a16="http://schemas.microsoft.com/office/drawing/2014/main" id="{02130607-C614-4745-AB11-DD8E3C97C47C}"/>
              </a:ext>
            </a:extLst>
          </p:cNvPr>
          <p:cNvSpPr>
            <a:spLocks noGrp="1" noSelect="1" noMove="1" noResize="1" noTextEdit="1"/>
          </p:cNvSpPr>
          <p:nvPr>
            <p:ph type="title"/>
          </p:nvPr>
        </p:nvSpPr>
        <p:spPr>
          <a:xfrm>
            <a:off x="616668" y="703402"/>
            <a:ext cx="10515600" cy="1082404"/>
          </a:xfrm>
        </p:spPr>
        <p:txBody>
          <a:bodyPr/>
          <a:lstStyle/>
          <a:p>
            <a:r>
              <a:rPr lang="en-US"/>
              <a:t>Neuropathic Pain </a:t>
            </a:r>
          </a:p>
        </p:txBody>
      </p:sp>
      <p:sp>
        <p:nvSpPr>
          <p:cNvPr id="3" name="Content Placeholder 2">
            <a:extLst>
              <a:ext uri="{FF2B5EF4-FFF2-40B4-BE49-F238E27FC236}">
                <a16:creationId xmlns:a16="http://schemas.microsoft.com/office/drawing/2014/main" id="{34725579-A703-41BB-BAAC-C591A4EC08D4}"/>
              </a:ext>
            </a:extLst>
          </p:cNvPr>
          <p:cNvSpPr>
            <a:spLocks noGrp="1" noSelect="1" noMove="1" noResize="1" noTextEdit="1"/>
          </p:cNvSpPr>
          <p:nvPr>
            <p:ph idx="1"/>
          </p:nvPr>
        </p:nvSpPr>
        <p:spPr>
          <a:xfrm>
            <a:off x="616668" y="1618912"/>
            <a:ext cx="10958664" cy="3388471"/>
          </a:xfrm>
        </p:spPr>
        <p:txBody>
          <a:bodyPr>
            <a:noAutofit/>
          </a:bodyPr>
          <a:lstStyle/>
          <a:p>
            <a:r>
              <a:rPr lang="en-US">
                <a:latin typeface="Arial" panose="020b0604020202020204" pitchFamily="34" charset="0"/>
                <a:cs typeface="Arial" panose="020b0604020202020204" pitchFamily="34" charset="0"/>
              </a:rPr>
              <a:t>Described as: burning, shooting, numbness</a:t>
            </a:r>
          </a:p>
          <a:p>
            <a:r>
              <a:rPr lang="en-US">
                <a:latin typeface="Arial" panose="020b0604020202020204" pitchFamily="34" charset="0"/>
                <a:cs typeface="Arial" panose="020b0604020202020204" pitchFamily="34" charset="0"/>
              </a:rPr>
              <a:t>Etiology</a:t>
            </a:r>
            <a:r>
              <a:rPr lang="en-US" baseline="30000">
                <a:latin typeface="Arial" panose="020b0604020202020204" pitchFamily="34" charset="0"/>
                <a:cs typeface="Arial" panose="020b0604020202020204" pitchFamily="34" charset="0"/>
              </a:rPr>
              <a:t>10</a:t>
            </a:r>
            <a:r>
              <a:rPr lang="en-US">
                <a:latin typeface="Arial" panose="020b0604020202020204" pitchFamily="34" charset="0"/>
                <a:cs typeface="Arial" panose="020b0604020202020204" pitchFamily="34" charset="0"/>
              </a:rPr>
              <a:t>: </a:t>
            </a:r>
          </a:p>
          <a:p>
            <a:pPr marL="796925" lvl="1" indent="-339725">
              <a:buFont typeface="Courier New" panose="02070309020205020404" pitchFamily="49" charset="0"/>
              <a:buChar char="o"/>
            </a:pPr>
            <a:r>
              <a:rPr lang="en-US" sz="2800">
                <a:latin typeface="Arial" panose="020b0604020202020204" pitchFamily="34" charset="0"/>
                <a:cs typeface="Arial" panose="020b0604020202020204" pitchFamily="34" charset="0"/>
              </a:rPr>
              <a:t>Systemic processes: diabetes, amyloid, uremia, chemotherapy induced, viral syndromes (post-herpetic neuralgia)</a:t>
            </a:r>
          </a:p>
          <a:p>
            <a:pPr marL="796925" lvl="1" indent="-339725">
              <a:buFont typeface="Courier New" panose="02070309020205020404" pitchFamily="49" charset="0"/>
              <a:buChar char="o"/>
            </a:pPr>
            <a:r>
              <a:rPr lang="en-US" sz="2800">
                <a:latin typeface="Arial" panose="020b0604020202020204" pitchFamily="34" charset="0"/>
                <a:cs typeface="Arial" panose="020b0604020202020204" pitchFamily="34" charset="0"/>
              </a:rPr>
              <a:t>Anatomic: carpal tunnel syndrome, ulnar neuropathy </a:t>
            </a:r>
          </a:p>
          <a:p>
            <a:pPr lvl="2"/>
            <a:r>
              <a:rPr lang="en-US" sz="2400">
                <a:latin typeface="Arial" panose="020b0604020202020204" pitchFamily="34" charset="0"/>
                <a:cs typeface="Arial" panose="020b0604020202020204" pitchFamily="34" charset="0"/>
              </a:rPr>
              <a:t>Common in HD patients due to alterations in venous congestion and increased pressure in the access arm during.</a:t>
            </a:r>
          </a:p>
          <a:p>
            <a:pPr lvl="2"/>
            <a:r>
              <a:rPr lang="en-US" sz="2400">
                <a:latin typeface="Arial" panose="020b0604020202020204" pitchFamily="34" charset="0"/>
                <a:cs typeface="Arial" panose="020b0604020202020204" pitchFamily="34" charset="0"/>
              </a:rPr>
              <a:t>Carpal tunnel - 28.5% of HD patients</a:t>
            </a:r>
          </a:p>
          <a:p>
            <a:pPr lvl="2"/>
            <a:r>
              <a:rPr lang="en-US" sz="2400">
                <a:latin typeface="Arial" panose="020b0604020202020204" pitchFamily="34" charset="0"/>
                <a:cs typeface="Arial" panose="020b0604020202020204" pitchFamily="34" charset="0"/>
              </a:rPr>
              <a:t>Ulnar neuropathy - 40-60% of HD patients </a:t>
            </a:r>
          </a:p>
          <a:p>
            <a:pPr lvl="1"/>
            <a:endParaRPr lang="en-US" sz="2800">
              <a:latin typeface="Arial" panose="020b0604020202020204" pitchFamily="34" charset="0"/>
              <a:cs typeface="Arial" panose="020b0604020202020204" pitchFamily="34" charset="0"/>
            </a:endParaRPr>
          </a:p>
          <a:p>
            <a:endParaRPr lang="en-US">
              <a:latin typeface="Arial" panose="020b0604020202020204" pitchFamily="34" charset="0"/>
              <a:cs typeface="Arial" panose="020b0604020202020204" pitchFamily="34" charset="0"/>
            </a:endParaRPr>
          </a:p>
        </p:txBody>
      </p:sp>
      <p:sp>
        <p:nvSpPr>
          <p:cNvPr id="5" name="TextBox 4">
            <a:extLst>
              <a:ext uri="{FF2B5EF4-FFF2-40B4-BE49-F238E27FC236}">
                <a16:creationId xmlns:a16="http://schemas.microsoft.com/office/drawing/2014/main" id="{BBEB9FA7-B22A-4259-AE07-A4ECF4311566}"/>
              </a:ext>
            </a:extLst>
          </p:cNvPr>
          <p:cNvSpPr txBox="1">
            <a:spLocks noSelect="1" noMove="1" noResize="1" noTextEdit="1"/>
          </p:cNvSpPr>
          <p:nvPr/>
        </p:nvSpPr>
        <p:spPr>
          <a:xfrm>
            <a:off x="147635" y="6250129"/>
            <a:ext cx="9291637" cy="477054"/>
          </a:xfrm>
          <a:prstGeom prst="rect">
            <a:avLst/>
          </a:prstGeom>
          <a:noFill/>
        </p:spPr>
        <p:txBody>
          <a:bodyPr wrap="square" rtlCol="0">
            <a:spAutoFit/>
          </a:bodyPr>
          <a:lstStyle/>
          <a:p>
            <a:r>
              <a:rPr lang="en-US" sz="2500">
                <a:solidFill>
                  <a:schemeClr val="bg1"/>
                </a:solidFill>
                <a:latin typeface="Gotham" panose="02000504050000020004" pitchFamily="2" charset="0"/>
              </a:rPr>
              <a:t>Dialysis Core Curriculum 2021</a:t>
            </a:r>
          </a:p>
        </p:txBody>
      </p:sp>
      <p:sp>
        <p:nvSpPr>
          <p:cNvPr id="6" name="Subtitle 3">
            <a:extLst>
              <a:ext uri="{FF2B5EF4-FFF2-40B4-BE49-F238E27FC236}">
                <a16:creationId xmlns:a16="http://schemas.microsoft.com/office/drawing/2014/main" id="{33676BA9-6D71-47AF-8B98-A8CEBD7243BC}"/>
              </a:ext>
            </a:extLst>
          </p:cNvPr>
          <p:cNvSpPr>
            <a:spLocks noGrp="1" noSelect="1" noMove="1" noResize="1" noTextEdit="1"/>
          </p:cNvSpPr>
          <p:nvPr>
            <p:ph type="subTitle" idx="10"/>
          </p:nvPr>
        </p:nvSpPr>
        <p:spPr/>
        <p:txBody>
          <a:bodyPr/>
          <a:lstStyle/>
          <a:p>
            <a:r>
              <a:rPr lang="en-US"/>
              <a:t>Symptom: Neuropathic Pain</a:t>
            </a:r>
          </a:p>
        </p:txBody>
      </p:sp>
    </p:spTree>
    <p:extLst>
      <p:ext uri="{BB962C8B-B14F-4D97-AF65-F5344CB8AC3E}">
        <p14:creationId val="1238787954"/>
      </p:ext>
    </p:extLst>
  </p:cSld>
  <p:clrMapOvr>
    <a:masterClrMapping/>
  </p:clrMapOvr>
  <p:transition/>
  <p:timing/>
</p:sld>
</file>

<file path=ppt/slides/slide22.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p:cNvGrpSpPr/>
        <p:nvPr/>
      </p:nvGrpSpPr>
      <p:grpSpPr>
        <a:xfrm>
          <a:off x="0" y="0"/>
          <a:ext cx="0" cy="0"/>
        </a:xfrm>
      </p:grpSpPr>
      <p:sp>
        <p:nvSpPr>
          <p:cNvPr id="2" name="Title 1">
            <a:extLst>
              <a:ext uri="{FF2B5EF4-FFF2-40B4-BE49-F238E27FC236}">
                <a16:creationId xmlns:a16="http://schemas.microsoft.com/office/drawing/2014/main" id="{02130607-C614-4745-AB11-DD8E3C97C47C}"/>
              </a:ext>
            </a:extLst>
          </p:cNvPr>
          <p:cNvSpPr>
            <a:spLocks noGrp="1" noSelect="1" noMove="1" noResize="1" noTextEdit="1"/>
          </p:cNvSpPr>
          <p:nvPr>
            <p:ph type="title"/>
          </p:nvPr>
        </p:nvSpPr>
        <p:spPr>
          <a:xfrm>
            <a:off x="614915" y="702302"/>
            <a:ext cx="10515600" cy="1078992"/>
          </a:xfrm>
        </p:spPr>
        <p:txBody>
          <a:bodyPr/>
          <a:lstStyle/>
          <a:p>
            <a:r>
              <a:rPr lang="en-US"/>
              <a:t>Gabapentin and Pregabalin</a:t>
            </a:r>
          </a:p>
        </p:txBody>
      </p:sp>
      <p:sp>
        <p:nvSpPr>
          <p:cNvPr id="3" name="Content Placeholder 2">
            <a:extLst>
              <a:ext uri="{FF2B5EF4-FFF2-40B4-BE49-F238E27FC236}">
                <a16:creationId xmlns:a16="http://schemas.microsoft.com/office/drawing/2014/main" id="{34725579-A703-41BB-BAAC-C591A4EC08D4}"/>
              </a:ext>
            </a:extLst>
          </p:cNvPr>
          <p:cNvSpPr>
            <a:spLocks noGrp="1" noSelect="1" noMove="1" noResize="1" noTextEdit="1"/>
          </p:cNvSpPr>
          <p:nvPr>
            <p:ph sz="half" idx="1"/>
          </p:nvPr>
        </p:nvSpPr>
        <p:spPr>
          <a:xfrm>
            <a:off x="614915" y="1615405"/>
            <a:ext cx="5020342" cy="3370710"/>
          </a:xfrm>
        </p:spPr>
        <p:txBody>
          <a:bodyPr>
            <a:normAutofit lnSpcReduction="10000"/>
          </a:bodyPr>
          <a:lstStyle/>
          <a:p>
            <a:r>
              <a:rPr lang="en-US">
                <a:latin typeface="Arial" panose="020b0604020202020204" pitchFamily="34" charset="0"/>
                <a:cs typeface="Arial" panose="020b0604020202020204" pitchFamily="34" charset="0"/>
              </a:rPr>
              <a:t>Pregabalin is FDA approved for diabetic neuropathic pain and post herpetic neuralgia</a:t>
            </a:r>
          </a:p>
          <a:p>
            <a:pPr marL="0" indent="0">
              <a:buNone/>
            </a:pPr>
            <a:endParaRPr lang="en-US">
              <a:latin typeface="Arial" panose="020b0604020202020204" pitchFamily="34" charset="0"/>
              <a:cs typeface="Arial" panose="020b0604020202020204" pitchFamily="34" charset="0"/>
            </a:endParaRPr>
          </a:p>
          <a:p>
            <a:r>
              <a:rPr lang="en-US">
                <a:latin typeface="Arial" panose="020b0604020202020204" pitchFamily="34" charset="0"/>
                <a:cs typeface="Arial" panose="020b0604020202020204" pitchFamily="34" charset="0"/>
              </a:rPr>
              <a:t>Gabapentin is not FDA approved for neuropathic pain so when used, it is off label </a:t>
            </a:r>
          </a:p>
        </p:txBody>
      </p:sp>
      <p:sp>
        <p:nvSpPr>
          <p:cNvPr id="4" name="Content Placeholder 3"/>
          <p:cNvSpPr>
            <a:spLocks noGrp="1" noSelect="1" noMove="1" noResize="1" noTextEdit="1"/>
          </p:cNvSpPr>
          <p:nvPr>
            <p:ph sz="half" idx="2"/>
          </p:nvPr>
        </p:nvSpPr>
        <p:spPr>
          <a:xfrm>
            <a:off x="6106632" y="1614661"/>
            <a:ext cx="5470453" cy="4890973"/>
          </a:xfrm>
        </p:spPr>
        <p:txBody>
          <a:bodyPr>
            <a:normAutofit/>
          </a:bodyPr>
          <a:lstStyle/>
          <a:p>
            <a:r>
              <a:rPr lang="en-US">
                <a:latin typeface="Arial" panose="020b0604020202020204" pitchFamily="34" charset="0"/>
                <a:cs typeface="Arial" panose="020b0604020202020204" pitchFamily="34" charset="0"/>
              </a:rPr>
              <a:t>Excreted through the kidneys</a:t>
            </a:r>
          </a:p>
          <a:p>
            <a:pPr marL="796925" lvl="1" indent="-339725">
              <a:buFont typeface="Courier New" panose="02070309020205020404" pitchFamily="49" charset="0"/>
              <a:buChar char="o"/>
            </a:pPr>
            <a:r>
              <a:rPr lang="en-US" sz="2800">
                <a:latin typeface="Arial" panose="020b0604020202020204" pitchFamily="34" charset="0"/>
                <a:cs typeface="Arial" panose="020b0604020202020204" pitchFamily="34" charset="0"/>
              </a:rPr>
              <a:t>Potential for medications to accumulate</a:t>
            </a:r>
          </a:p>
          <a:p>
            <a:pPr marL="457200" lvl="1" indent="0">
              <a:buNone/>
            </a:pPr>
            <a:endParaRPr lang="en-US" sz="2800">
              <a:latin typeface="Arial" panose="020b0604020202020204" pitchFamily="34" charset="0"/>
              <a:cs typeface="Arial" panose="020b0604020202020204" pitchFamily="34" charset="0"/>
            </a:endParaRPr>
          </a:p>
          <a:p>
            <a:r>
              <a:rPr lang="en-US">
                <a:latin typeface="Arial" panose="020b0604020202020204" pitchFamily="34" charset="0"/>
                <a:cs typeface="Arial" panose="020b0604020202020204" pitchFamily="34" charset="0"/>
              </a:rPr>
              <a:t>Monitor for toxicity:</a:t>
            </a:r>
          </a:p>
          <a:p>
            <a:pPr marL="796925" lvl="1" indent="-339725">
              <a:buFont typeface="Courier New" panose="02070309020205020404" pitchFamily="49" charset="0"/>
              <a:buChar char="o"/>
            </a:pPr>
            <a:r>
              <a:rPr lang="en-US" sz="2800">
                <a:latin typeface="Arial" panose="020b0604020202020204" pitchFamily="34" charset="0"/>
                <a:cs typeface="Arial" panose="020b0604020202020204" pitchFamily="34" charset="0"/>
              </a:rPr>
              <a:t>Lethargy</a:t>
            </a:r>
          </a:p>
          <a:p>
            <a:pPr marL="796925" lvl="1" indent="-339725">
              <a:buFont typeface="Courier New" panose="02070309020205020404" pitchFamily="49" charset="0"/>
              <a:buChar char="o"/>
            </a:pPr>
            <a:r>
              <a:rPr lang="en-US" sz="2800">
                <a:latin typeface="Arial" panose="020b0604020202020204" pitchFamily="34" charset="0"/>
                <a:cs typeface="Arial" panose="020b0604020202020204" pitchFamily="34" charset="0"/>
              </a:rPr>
              <a:t>Dizziness </a:t>
            </a:r>
          </a:p>
          <a:p>
            <a:pPr marL="796925" lvl="1" indent="-339725">
              <a:buFont typeface="Courier New" panose="02070309020205020404" pitchFamily="49" charset="0"/>
              <a:buChar char="o"/>
            </a:pPr>
            <a:r>
              <a:rPr lang="en-US" sz="2800">
                <a:latin typeface="Arial" panose="020b0604020202020204" pitchFamily="34" charset="0"/>
                <a:cs typeface="Arial" panose="020b0604020202020204" pitchFamily="34" charset="0"/>
              </a:rPr>
              <a:t>Myoclonus</a:t>
            </a:r>
          </a:p>
          <a:p>
            <a:endParaRPr lang="en-US">
              <a:latin typeface="Arial" panose="020b0604020202020204" pitchFamily="34" charset="0"/>
              <a:cs typeface="Arial" panose="020b0604020202020204" pitchFamily="34" charset="0"/>
            </a:endParaRPr>
          </a:p>
        </p:txBody>
      </p:sp>
      <p:sp>
        <p:nvSpPr>
          <p:cNvPr id="6" name="Subtitle 3">
            <a:extLst>
              <a:ext uri="{FF2B5EF4-FFF2-40B4-BE49-F238E27FC236}">
                <a16:creationId xmlns:a16="http://schemas.microsoft.com/office/drawing/2014/main" id="{33676BA9-6D71-47AF-8B98-A8CEBD7243BC}"/>
              </a:ext>
            </a:extLst>
          </p:cNvPr>
          <p:cNvSpPr>
            <a:spLocks noGrp="1" noSelect="1" noMove="1" noResize="1" noTextEdit="1"/>
          </p:cNvSpPr>
          <p:nvPr>
            <p:ph type="subTitle" idx="10"/>
          </p:nvPr>
        </p:nvSpPr>
        <p:spPr/>
        <p:txBody>
          <a:bodyPr/>
          <a:lstStyle/>
          <a:p>
            <a:r>
              <a:rPr lang="en-US"/>
              <a:t>Symptom: Neuropathic Pain - Treatment</a:t>
            </a:r>
          </a:p>
        </p:txBody>
      </p:sp>
      <p:sp>
        <p:nvSpPr>
          <p:cNvPr id="5" name="TextBox 4">
            <a:extLst>
              <a:ext uri="{FF2B5EF4-FFF2-40B4-BE49-F238E27FC236}">
                <a16:creationId xmlns:a16="http://schemas.microsoft.com/office/drawing/2014/main" id="{BBEB9FA7-B22A-4259-AE07-A4ECF4311566}"/>
              </a:ext>
            </a:extLst>
          </p:cNvPr>
          <p:cNvSpPr txBox="1">
            <a:spLocks noSelect="1" noMove="1" noResize="1" noTextEdit="1"/>
          </p:cNvSpPr>
          <p:nvPr/>
        </p:nvSpPr>
        <p:spPr>
          <a:xfrm>
            <a:off x="147635" y="6250129"/>
            <a:ext cx="9291637" cy="477054"/>
          </a:xfrm>
          <a:prstGeom prst="rect">
            <a:avLst/>
          </a:prstGeom>
          <a:noFill/>
        </p:spPr>
        <p:txBody>
          <a:bodyPr wrap="square" rtlCol="0">
            <a:spAutoFit/>
          </a:bodyPr>
          <a:lstStyle/>
          <a:p>
            <a:r>
              <a:rPr lang="en-US" sz="2500">
                <a:solidFill>
                  <a:schemeClr val="bg1"/>
                </a:solidFill>
                <a:latin typeface="Gotham" panose="02000504050000020004" pitchFamily="2" charset="0"/>
              </a:rPr>
              <a:t>Dialysis Core Curriculum 2021</a:t>
            </a:r>
          </a:p>
        </p:txBody>
      </p:sp>
    </p:spTree>
    <p:extLst>
      <p:ext uri="{BB962C8B-B14F-4D97-AF65-F5344CB8AC3E}">
        <p14:creationId val="3362153249"/>
      </p:ext>
    </p:extLst>
  </p:cSld>
  <p:clrMapOvr>
    <a:masterClrMapping/>
  </p:clrMapOvr>
  <p:transition/>
  <p:timing/>
</p:sld>
</file>

<file path=ppt/slides/slide23.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p:cNvGrpSpPr/>
        <p:nvPr/>
      </p:nvGrpSpPr>
      <p:grpSpPr>
        <a:xfrm>
          <a:off x="0" y="0"/>
          <a:ext cx="0" cy="0"/>
        </a:xfrm>
      </p:grpSpPr>
      <p:sp>
        <p:nvSpPr>
          <p:cNvPr id="2" name="Title 1">
            <a:extLst>
              <a:ext uri="{FF2B5EF4-FFF2-40B4-BE49-F238E27FC236}">
                <a16:creationId xmlns:a16="http://schemas.microsoft.com/office/drawing/2014/main" id="{F1E7A481-6B30-4A31-8D49-82A24A3C5B6F}"/>
              </a:ext>
            </a:extLst>
          </p:cNvPr>
          <p:cNvSpPr>
            <a:spLocks noGrp="1" noSelect="1" noMove="1" noResize="1" noTextEdit="1"/>
          </p:cNvSpPr>
          <p:nvPr>
            <p:ph type="title"/>
          </p:nvPr>
        </p:nvSpPr>
        <p:spPr>
          <a:xfrm>
            <a:off x="612014" y="702723"/>
            <a:ext cx="10359013" cy="1078992"/>
          </a:xfrm>
        </p:spPr>
        <p:txBody>
          <a:bodyPr/>
          <a:lstStyle/>
          <a:p>
            <a:r>
              <a:rPr lang="en-US"/>
              <a:t>Dosing Recommendations</a:t>
            </a:r>
          </a:p>
        </p:txBody>
      </p:sp>
      <p:sp>
        <p:nvSpPr>
          <p:cNvPr id="3" name="Content Placeholder 2">
            <a:extLst>
              <a:ext uri="{FF2B5EF4-FFF2-40B4-BE49-F238E27FC236}">
                <a16:creationId xmlns:a16="http://schemas.microsoft.com/office/drawing/2014/main" id="{7BBA7777-BC05-41C8-9EF4-94FFC86DAF16}"/>
              </a:ext>
            </a:extLst>
          </p:cNvPr>
          <p:cNvSpPr>
            <a:spLocks noGrp="1" noSelect="1" noMove="1" noResize="1" noTextEdit="1"/>
          </p:cNvSpPr>
          <p:nvPr>
            <p:ph sz="half" idx="1"/>
          </p:nvPr>
        </p:nvSpPr>
        <p:spPr>
          <a:xfrm>
            <a:off x="612014" y="1612317"/>
            <a:ext cx="5895112" cy="3840311"/>
          </a:xfrm>
        </p:spPr>
        <p:txBody>
          <a:bodyPr>
            <a:noAutofit/>
          </a:bodyPr>
          <a:lstStyle/>
          <a:p>
            <a:r>
              <a:rPr lang="en-US" sz="2400">
                <a:latin typeface="Arial" panose="020b0604020202020204" pitchFamily="34" charset="0"/>
                <a:cs typeface="Arial" panose="020b0604020202020204" pitchFamily="34" charset="0"/>
              </a:rPr>
              <a:t>Limited studies in renal impairment </a:t>
            </a:r>
          </a:p>
          <a:p>
            <a:r>
              <a:rPr lang="en-US" sz="2400">
                <a:latin typeface="Arial" panose="020b0604020202020204" pitchFamily="34" charset="0"/>
                <a:cs typeface="Arial" panose="020b0604020202020204" pitchFamily="34" charset="0"/>
              </a:rPr>
              <a:t>No studies evaluating safe or effective dose </a:t>
            </a:r>
          </a:p>
          <a:p>
            <a:r>
              <a:rPr lang="en-US" sz="2400">
                <a:latin typeface="Arial" panose="020b0604020202020204" pitchFamily="34" charset="0"/>
                <a:cs typeface="Arial" panose="020b0604020202020204" pitchFamily="34" charset="0"/>
              </a:rPr>
              <a:t>Guidelines will vary based upon provider experience and comfort and “expert opinion”</a:t>
            </a:r>
          </a:p>
          <a:p>
            <a:r>
              <a:rPr lang="en-US" sz="2400">
                <a:latin typeface="Arial" panose="020b0604020202020204" pitchFamily="34" charset="0"/>
                <a:cs typeface="Arial" panose="020b0604020202020204" pitchFamily="34" charset="0"/>
              </a:rPr>
              <a:t>Start at lowest dose and titrate up slowly</a:t>
            </a:r>
          </a:p>
          <a:p>
            <a:pPr marL="796925" lvl="1" indent="-339725">
              <a:buFont typeface="Courier New" panose="02070309020205020404" pitchFamily="49" charset="0"/>
              <a:buChar char="o"/>
            </a:pPr>
            <a:r>
              <a:rPr lang="en-US" sz="2000">
                <a:latin typeface="Arial" panose="020b0604020202020204" pitchFamily="34" charset="0"/>
                <a:cs typeface="Arial" panose="020b0604020202020204" pitchFamily="34" charset="0"/>
              </a:rPr>
              <a:t>For CKD 5 and ESRD on dialysis, would consider starting with every other day dosing</a:t>
            </a:r>
          </a:p>
          <a:p>
            <a:pPr marL="796925" lvl="1" indent="-339725">
              <a:buFont typeface="Courier New" panose="02070309020205020404" pitchFamily="49" charset="0"/>
              <a:buChar char="o"/>
            </a:pPr>
            <a:r>
              <a:rPr lang="en-US" sz="2000">
                <a:latin typeface="Arial" panose="020b0604020202020204" pitchFamily="34" charset="0"/>
                <a:cs typeface="Arial" panose="020b0604020202020204" pitchFamily="34" charset="0"/>
              </a:rPr>
              <a:t>Consider dosing at night, as may be sedating </a:t>
            </a:r>
          </a:p>
          <a:p>
            <a:pPr marL="457200" lvl="1" indent="0">
              <a:buNone/>
            </a:pPr>
            <a:endParaRPr lang="en-US">
              <a:latin typeface="Arial" panose="020b0604020202020204" pitchFamily="34" charset="0"/>
              <a:cs typeface="Arial" panose="020b0604020202020204" pitchFamily="34" charset="0"/>
            </a:endParaRPr>
          </a:p>
        </p:txBody>
      </p:sp>
      <p:sp>
        <p:nvSpPr>
          <p:cNvPr id="5" name="Subtitle 4">
            <a:extLst>
              <a:ext uri="{FF2B5EF4-FFF2-40B4-BE49-F238E27FC236}">
                <a16:creationId xmlns:a16="http://schemas.microsoft.com/office/drawing/2014/main" id="{1403D1DB-2E9C-47D5-B21B-2C158BBEB41D}"/>
              </a:ext>
            </a:extLst>
          </p:cNvPr>
          <p:cNvSpPr>
            <a:spLocks noGrp="1" noSelect="1" noMove="1" noResize="1" noTextEdit="1"/>
          </p:cNvSpPr>
          <p:nvPr>
            <p:ph type="subTitle" idx="10"/>
          </p:nvPr>
        </p:nvSpPr>
        <p:spPr/>
        <p:txBody>
          <a:bodyPr/>
          <a:lstStyle/>
          <a:p>
            <a:r>
              <a:rPr lang="en-US"/>
              <a:t>Symptom: Neuropathic Pain - treatment </a:t>
            </a:r>
          </a:p>
        </p:txBody>
      </p:sp>
      <p:sp>
        <p:nvSpPr>
          <p:cNvPr id="6" name="TextBox 5">
            <a:extLst>
              <a:ext uri="{FF2B5EF4-FFF2-40B4-BE49-F238E27FC236}">
                <a16:creationId xmlns:a16="http://schemas.microsoft.com/office/drawing/2014/main" id="{749D9D1F-6D19-4039-809A-5DC21B3D6916}"/>
              </a:ext>
            </a:extLst>
          </p:cNvPr>
          <p:cNvSpPr txBox="1">
            <a:spLocks noSelect="1" noMove="1" noResize="1" noTextEdit="1"/>
          </p:cNvSpPr>
          <p:nvPr/>
        </p:nvSpPr>
        <p:spPr>
          <a:xfrm>
            <a:off x="147635" y="6250129"/>
            <a:ext cx="9291637" cy="477054"/>
          </a:xfrm>
          <a:prstGeom prst="rect">
            <a:avLst/>
          </a:prstGeom>
          <a:noFill/>
        </p:spPr>
        <p:txBody>
          <a:bodyPr wrap="square" rtlCol="0">
            <a:spAutoFit/>
          </a:bodyPr>
          <a:lstStyle/>
          <a:p>
            <a:r>
              <a:rPr lang="en-US" sz="2500">
                <a:solidFill>
                  <a:schemeClr val="bg1"/>
                </a:solidFill>
                <a:latin typeface="Gotham" panose="02000504050000020004" pitchFamily="2" charset="0"/>
              </a:rPr>
              <a:t>Dialysis Core Curriculum 2021</a:t>
            </a:r>
          </a:p>
        </p:txBody>
      </p:sp>
      <p:graphicFrame>
        <p:nvGraphicFramePr>
          <p:cNvPr id="8" name="Content Placeholder 3"/>
          <p:cNvGraphicFramePr>
            <a:graphicFrameLocks noSelect="1" noMove="1" noResize="1"/>
          </p:cNvGraphicFramePr>
          <p:nvPr>
            <p:extLst>
              <p:ext uri="{D42A27DB-BD31-4B8C-83A1-F6EECF244321}">
                <p14:modId val="2532968593"/>
              </p:ext>
            </p:extLst>
          </p:nvPr>
        </p:nvGraphicFramePr>
        <p:xfrm>
          <a:off x="6642876" y="1612317"/>
          <a:ext cx="4937108" cy="3768881"/>
        </p:xfrm>
        <a:graphic>
          <a:graphicData uri="http://schemas.openxmlformats.org/drawingml/2006/table">
            <a:tbl>
              <a:tblPr firstRow="1" firstCol="1" bandRow="1">
                <a:tableStyleId>{5C22544A-7EE6-4342-B048-85BDC9FD1C3A}</a:tableStyleId>
              </a:tblPr>
              <a:tblGrid>
                <a:gridCol w="1644654">
                  <a:extLst>
                    <a:ext uri="{9D8B030D-6E8A-4147-A177-3AD203B41FA5}">
                      <a16:colId xmlns:a16="http://schemas.microsoft.com/office/drawing/2014/main" val="20000"/>
                    </a:ext>
                  </a:extLst>
                </a:gridCol>
                <a:gridCol w="3292454">
                  <a:extLst>
                    <a:ext uri="{9D8B030D-6E8A-4147-A177-3AD203B41FA5}">
                      <a16:colId xmlns:a16="http://schemas.microsoft.com/office/drawing/2014/main" val="3986608232"/>
                    </a:ext>
                  </a:extLst>
                </a:gridCol>
              </a:tblGrid>
              <a:tr h="237627">
                <a:tc gridSpan="2">
                  <a:txBody>
                    <a:bodyPr vert="horz" wrap="square"/>
                    <a:lstStyle/>
                    <a:p>
                      <a:pPr marL="0" marR="0" algn="ctr">
                        <a:lnSpc>
                          <a:spcPct val="115000"/>
                        </a:lnSpc>
                        <a:spcBef>
                          <a:spcPct val="0"/>
                        </a:spcBef>
                        <a:spcAft>
                          <a:spcPct val="0"/>
                        </a:spcAft>
                      </a:pPr>
                      <a:r>
                        <a:rPr lang="en-US" sz="1800">
                          <a:effectLst/>
                          <a:latin typeface="Arial" panose="020b0604020202020204" pitchFamily="34" charset="0"/>
                          <a:cs typeface="Arial" panose="020b0604020202020204" pitchFamily="34" charset="0"/>
                        </a:rPr>
                        <a:t>Dialysis Dosing</a:t>
                      </a:r>
                      <a:r>
                        <a:rPr lang="en-US" sz="1800" baseline="30000">
                          <a:effectLst/>
                          <a:latin typeface="Arial" panose="020b0604020202020204" pitchFamily="34" charset="0"/>
                          <a:cs typeface="Arial" panose="020b0604020202020204" pitchFamily="34" charset="0"/>
                        </a:rPr>
                        <a:t>9</a:t>
                      </a:r>
                      <a:r>
                        <a:rPr lang="en-US" sz="1800">
                          <a:effectLst/>
                          <a:latin typeface="Arial" panose="020b0604020202020204" pitchFamily="34" charset="0"/>
                          <a:cs typeface="Arial" panose="020b0604020202020204" pitchFamily="34" charset="0"/>
                        </a:rPr>
                        <a:t> </a:t>
                      </a:r>
                      <a:endParaRPr lang="en-US" sz="1800">
                        <a:solidFill>
                          <a:srgbClr val="365F91"/>
                        </a:solidFill>
                        <a:effectLst/>
                        <a:latin typeface="Arial" panose="020b0604020202020204" pitchFamily="34" charset="0"/>
                        <a:ea typeface="Calibri"/>
                        <a:cs typeface="Arial" panose="020b0604020202020204" pitchFamily="34" charset="0"/>
                      </a:endParaRPr>
                    </a:p>
                  </a:txBody>
                  <a:tcPr marL="68580" marR="68580" marT="0" marB="0">
                    <a:solidFill>
                      <a:srgbClr val="0291AE"/>
                    </a:solidFill>
                  </a:tcPr>
                </a:tc>
                <a:tc hMerge="1">
                  <a:txBody>
                    <a:bodyPr vert="horz" wrap="square"/>
                    <a:lstStyle/>
                    <a:p>
                      <a:endParaRPr lang="en-US"/>
                    </a:p>
                  </a:txBody>
                  <a:tcPr/>
                </a:tc>
                <a:extLst>
                  <a:ext uri="{0D108BD9-81ED-4DB2-BD59-A6C34878D82A}">
                    <a16:rowId xmlns:a16="http://schemas.microsoft.com/office/drawing/2014/main" val="10000"/>
                  </a:ext>
                </a:extLst>
              </a:tr>
              <a:tr h="495782">
                <a:tc>
                  <a:txBody>
                    <a:bodyPr vert="horz" wrap="square"/>
                    <a:lstStyle/>
                    <a:p>
                      <a:pPr marL="0" marR="0">
                        <a:lnSpc>
                          <a:spcPct val="115000"/>
                        </a:lnSpc>
                        <a:spcBef>
                          <a:spcPct val="0"/>
                        </a:spcBef>
                        <a:spcAft>
                          <a:spcPct val="0"/>
                        </a:spcAft>
                      </a:pPr>
                      <a:r>
                        <a:rPr lang="en-US" sz="1800">
                          <a:effectLst/>
                          <a:latin typeface="Arial" panose="020b0604020202020204" pitchFamily="34" charset="0"/>
                          <a:cs typeface="Arial" panose="020b0604020202020204" pitchFamily="34" charset="0"/>
                        </a:rPr>
                        <a:t>Gabapentin</a:t>
                      </a:r>
                      <a:endParaRPr lang="en-US" sz="1800">
                        <a:solidFill>
                          <a:srgbClr val="365F91"/>
                        </a:solidFill>
                        <a:effectLst/>
                        <a:latin typeface="Arial" panose="020b0604020202020204" pitchFamily="34" charset="0"/>
                        <a:ea typeface="Calibri"/>
                        <a:cs typeface="Arial" panose="020b0604020202020204" pitchFamily="34" charset="0"/>
                      </a:endParaRPr>
                    </a:p>
                  </a:txBody>
                  <a:tcPr marL="68580" marR="68580" marT="0" marB="0">
                    <a:solidFill>
                      <a:srgbClr val="03A8C9"/>
                    </a:solidFill>
                  </a:tcPr>
                </a:tc>
                <a:tc>
                  <a:txBody>
                    <a:bodyPr vert="horz" wrap="square"/>
                    <a:lstStyle/>
                    <a:p>
                      <a:pPr marL="0" marR="0">
                        <a:lnSpc>
                          <a:spcPct val="115000"/>
                        </a:lnSpc>
                        <a:spcBef>
                          <a:spcPct val="0"/>
                        </a:spcBef>
                        <a:spcAft>
                          <a:spcPct val="0"/>
                        </a:spcAft>
                      </a:pPr>
                      <a:r>
                        <a:rPr lang="en-US" sz="1800">
                          <a:solidFill>
                            <a:schemeClr val="bg1"/>
                          </a:solidFill>
                          <a:effectLst/>
                          <a:latin typeface="Arial" panose="020b0604020202020204" pitchFamily="34" charset="0"/>
                          <a:cs typeface="Arial" panose="020b0604020202020204" pitchFamily="34" charset="0"/>
                        </a:rPr>
                        <a:t>Start: 100mg post HD</a:t>
                      </a:r>
                    </a:p>
                    <a:p>
                      <a:pPr marL="0" marR="0">
                        <a:lnSpc>
                          <a:spcPct val="115000"/>
                        </a:lnSpc>
                        <a:spcBef>
                          <a:spcPct val="0"/>
                        </a:spcBef>
                        <a:spcAft>
                          <a:spcPct val="0"/>
                        </a:spcAft>
                      </a:pPr>
                      <a:r>
                        <a:rPr lang="en-US" sz="1800">
                          <a:solidFill>
                            <a:schemeClr val="bg1"/>
                          </a:solidFill>
                          <a:effectLst/>
                          <a:latin typeface="Arial" panose="020b0604020202020204" pitchFamily="34" charset="0"/>
                          <a:cs typeface="Arial" panose="020b0604020202020204" pitchFamily="34" charset="0"/>
                        </a:rPr>
                        <a:t>Max: 300mg daily </a:t>
                      </a:r>
                      <a:endParaRPr lang="en-US" sz="1800">
                        <a:solidFill>
                          <a:schemeClr val="bg1"/>
                        </a:solidFill>
                        <a:effectLst/>
                        <a:latin typeface="Arial" panose="020b0604020202020204" pitchFamily="34" charset="0"/>
                        <a:ea typeface="Calibri"/>
                        <a:cs typeface="Arial" panose="020b0604020202020204" pitchFamily="34" charset="0"/>
                      </a:endParaRPr>
                    </a:p>
                  </a:txBody>
                  <a:tcPr marL="68580" marR="68580" marT="0" marB="0">
                    <a:solidFill>
                      <a:srgbClr val="03A8C9"/>
                    </a:solidFill>
                  </a:tcPr>
                </a:tc>
                <a:extLst>
                  <a:ext uri="{0D108BD9-81ED-4DB2-BD59-A6C34878D82A}">
                    <a16:rowId xmlns:a16="http://schemas.microsoft.com/office/drawing/2014/main" val="10002"/>
                  </a:ext>
                </a:extLst>
              </a:tr>
              <a:tr h="495782">
                <a:tc>
                  <a:txBody>
                    <a:bodyPr vert="horz" wrap="square"/>
                    <a:lstStyle/>
                    <a:p>
                      <a:pPr marL="0" marR="0" lvl="0" indent="0" algn="l" defTabSz="914400" rtl="0" eaLnBrk="1" fontAlgn="auto" latinLnBrk="0" hangingPunct="1">
                        <a:lnSpc>
                          <a:spcPct val="115000"/>
                        </a:lnSpc>
                        <a:spcBef>
                          <a:spcPct val="0"/>
                        </a:spcBef>
                        <a:spcAft>
                          <a:spcPct val="0"/>
                        </a:spcAft>
                        <a:buClrTx/>
                        <a:buSzTx/>
                        <a:buFontTx/>
                        <a:buNone/>
                        <a:defRPr/>
                      </a:pPr>
                      <a:r>
                        <a:rPr lang="en-US" sz="1800">
                          <a:effectLst/>
                          <a:latin typeface="Arial" panose="020b0604020202020204" pitchFamily="34" charset="0"/>
                          <a:cs typeface="Arial" panose="020b0604020202020204" pitchFamily="34" charset="0"/>
                        </a:rPr>
                        <a:t>Pregabalin</a:t>
                      </a:r>
                      <a:endParaRPr lang="en-US" sz="1800">
                        <a:solidFill>
                          <a:srgbClr val="365F91"/>
                        </a:solidFill>
                        <a:effectLst/>
                        <a:latin typeface="Arial" panose="020b0604020202020204" pitchFamily="34" charset="0"/>
                        <a:ea typeface="Calibri"/>
                        <a:cs typeface="Arial" panose="020b0604020202020204" pitchFamily="34" charset="0"/>
                      </a:endParaRPr>
                    </a:p>
                    <a:p>
                      <a:pPr marL="0" marR="0">
                        <a:lnSpc>
                          <a:spcPct val="115000"/>
                        </a:lnSpc>
                        <a:spcBef>
                          <a:spcPct val="0"/>
                        </a:spcBef>
                        <a:spcAft>
                          <a:spcPct val="0"/>
                        </a:spcAft>
                      </a:pPr>
                      <a:endParaRPr lang="en-US" sz="1800">
                        <a:solidFill>
                          <a:srgbClr val="365F91"/>
                        </a:solidFill>
                        <a:effectLst/>
                        <a:latin typeface="Arial" panose="020b0604020202020204" pitchFamily="34" charset="0"/>
                        <a:ea typeface="Calibri"/>
                        <a:cs typeface="Arial" panose="020b0604020202020204" pitchFamily="34" charset="0"/>
                      </a:endParaRPr>
                    </a:p>
                  </a:txBody>
                  <a:tcPr marL="68580" marR="68580" marT="0" marB="0">
                    <a:solidFill>
                      <a:srgbClr val="03A8C9"/>
                    </a:solidFill>
                  </a:tcPr>
                </a:tc>
                <a:tc>
                  <a:txBody>
                    <a:bodyPr vert="horz" wrap="square"/>
                    <a:lstStyle/>
                    <a:p>
                      <a:pPr marL="0" marR="0">
                        <a:lnSpc>
                          <a:spcPct val="115000"/>
                        </a:lnSpc>
                        <a:spcBef>
                          <a:spcPct val="0"/>
                        </a:spcBef>
                        <a:spcAft>
                          <a:spcPct val="0"/>
                        </a:spcAft>
                      </a:pPr>
                      <a:r>
                        <a:rPr lang="en-US" sz="1800">
                          <a:solidFill>
                            <a:schemeClr val="bg1"/>
                          </a:solidFill>
                          <a:effectLst/>
                          <a:latin typeface="Arial" panose="020b0604020202020204" pitchFamily="34" charset="0"/>
                          <a:cs typeface="Arial" panose="020b0604020202020204" pitchFamily="34" charset="0"/>
                        </a:rPr>
                        <a:t>Start: 25mg post HD</a:t>
                      </a:r>
                    </a:p>
                    <a:p>
                      <a:pPr marL="0" marR="0">
                        <a:lnSpc>
                          <a:spcPct val="115000"/>
                        </a:lnSpc>
                        <a:spcBef>
                          <a:spcPct val="0"/>
                        </a:spcBef>
                        <a:spcAft>
                          <a:spcPct val="0"/>
                        </a:spcAft>
                      </a:pPr>
                      <a:r>
                        <a:rPr lang="en-US" sz="1800">
                          <a:solidFill>
                            <a:schemeClr val="bg1"/>
                          </a:solidFill>
                          <a:effectLst/>
                          <a:latin typeface="Arial" panose="020b0604020202020204" pitchFamily="34" charset="0"/>
                          <a:cs typeface="Arial" panose="020b0604020202020204" pitchFamily="34" charset="0"/>
                        </a:rPr>
                        <a:t>Max: 75mg daily</a:t>
                      </a:r>
                      <a:endParaRPr lang="en-US" sz="1800">
                        <a:solidFill>
                          <a:schemeClr val="bg1"/>
                        </a:solidFill>
                        <a:effectLst/>
                        <a:latin typeface="Arial" panose="020b0604020202020204" pitchFamily="34" charset="0"/>
                        <a:ea typeface="Calibri"/>
                        <a:cs typeface="Arial" panose="020b0604020202020204" pitchFamily="34" charset="0"/>
                      </a:endParaRPr>
                    </a:p>
                  </a:txBody>
                  <a:tcPr marL="68580" marR="68580" marT="0" marB="0">
                    <a:solidFill>
                      <a:srgbClr val="03A8C9"/>
                    </a:solidFill>
                  </a:tcPr>
                </a:tc>
                <a:extLst>
                  <a:ext uri="{0D108BD9-81ED-4DB2-BD59-A6C34878D82A}">
                    <a16:rowId xmlns:a16="http://schemas.microsoft.com/office/drawing/2014/main" val="1996123099"/>
                  </a:ext>
                </a:extLst>
              </a:tr>
              <a:tr h="351692">
                <a:tc gridSpan="2">
                  <a:txBody>
                    <a:bodyPr vert="horz" wrap="square"/>
                    <a:lstStyle/>
                    <a:p>
                      <a:pPr marL="0" marR="0" algn="ctr">
                        <a:lnSpc>
                          <a:spcPct val="115000"/>
                        </a:lnSpc>
                        <a:spcBef>
                          <a:spcPct val="0"/>
                        </a:spcBef>
                        <a:spcAft>
                          <a:spcPct val="0"/>
                        </a:spcAft>
                      </a:pPr>
                      <a:r>
                        <a:rPr lang="en-US" sz="1800">
                          <a:solidFill>
                            <a:srgbClr val="365F91"/>
                          </a:solidFill>
                          <a:effectLst/>
                          <a:latin typeface="Arial" panose="020b0604020202020204" pitchFamily="34" charset="0"/>
                          <a:ea typeface="Calibri"/>
                          <a:cs typeface="Arial" panose="020b0604020202020204" pitchFamily="34" charset="0"/>
                        </a:rPr>
                        <a:t> </a:t>
                      </a:r>
                      <a:r>
                        <a:rPr lang="en-US" sz="1800">
                          <a:solidFill>
                            <a:schemeClr val="bg1"/>
                          </a:solidFill>
                          <a:effectLst/>
                          <a:latin typeface="Arial" panose="020b0604020202020204" pitchFamily="34" charset="0"/>
                          <a:ea typeface="Calibri"/>
                          <a:cs typeface="Arial" panose="020b0604020202020204" pitchFamily="34" charset="0"/>
                        </a:rPr>
                        <a:t>Second Line Agents</a:t>
                      </a:r>
                      <a:endParaRPr lang="en-US" sz="1800">
                        <a:solidFill>
                          <a:srgbClr val="365F91"/>
                        </a:solidFill>
                        <a:effectLst/>
                        <a:latin typeface="Arial" panose="020b0604020202020204" pitchFamily="34" charset="0"/>
                        <a:ea typeface="Calibri"/>
                        <a:cs typeface="Arial" panose="020b0604020202020204" pitchFamily="34" charset="0"/>
                      </a:endParaRPr>
                    </a:p>
                  </a:txBody>
                  <a:tcPr marL="68580" marR="68580" marT="0" marB="0">
                    <a:solidFill>
                      <a:srgbClr val="0291AE"/>
                    </a:solidFill>
                  </a:tcPr>
                </a:tc>
                <a:tc hMerge="1">
                  <a:txBody>
                    <a:bodyPr vert="horz" wrap="square"/>
                    <a:lstStyle/>
                    <a:p>
                      <a:endParaRPr lang="en-US"/>
                    </a:p>
                  </a:txBody>
                  <a:tcPr/>
                </a:tc>
                <a:extLst>
                  <a:ext uri="{0D108BD9-81ED-4DB2-BD59-A6C34878D82A}">
                    <a16:rowId xmlns:a16="http://schemas.microsoft.com/office/drawing/2014/main" val="1768397082"/>
                  </a:ext>
                </a:extLst>
              </a:tr>
              <a:tr h="991564">
                <a:tc>
                  <a:txBody>
                    <a:bodyPr vert="horz" wrap="square"/>
                    <a:lstStyle/>
                    <a:p>
                      <a:pPr marL="0" marR="0" lvl="0" indent="0" algn="l" defTabSz="914400" rtl="0" eaLnBrk="1" fontAlgn="auto" latinLnBrk="0" hangingPunct="1">
                        <a:lnSpc>
                          <a:spcPct val="115000"/>
                        </a:lnSpc>
                        <a:spcBef>
                          <a:spcPct val="0"/>
                        </a:spcBef>
                        <a:spcAft>
                          <a:spcPct val="0"/>
                        </a:spcAft>
                        <a:buClrTx/>
                        <a:buSzTx/>
                        <a:buFontTx/>
                        <a:buNone/>
                        <a:defRPr/>
                      </a:pPr>
                      <a:r>
                        <a:rPr lang="en-US" sz="1800">
                          <a:latin typeface="Arial" panose="020b0604020202020204" pitchFamily="34" charset="0"/>
                          <a:cs typeface="Arial" panose="020b0604020202020204" pitchFamily="34" charset="0"/>
                        </a:rPr>
                        <a:t>Desipramine and Nortriptyline</a:t>
                      </a:r>
                    </a:p>
                    <a:p>
                      <a:pPr marL="0" marR="0">
                        <a:lnSpc>
                          <a:spcPct val="115000"/>
                        </a:lnSpc>
                        <a:spcBef>
                          <a:spcPct val="0"/>
                        </a:spcBef>
                        <a:spcAft>
                          <a:spcPct val="0"/>
                        </a:spcAft>
                      </a:pPr>
                      <a:endParaRPr lang="en-US" sz="1800">
                        <a:solidFill>
                          <a:srgbClr val="365F91"/>
                        </a:solidFill>
                        <a:effectLst/>
                        <a:latin typeface="Arial" panose="020b0604020202020204" pitchFamily="34" charset="0"/>
                        <a:ea typeface="Calibri"/>
                        <a:cs typeface="Arial" panose="020b0604020202020204" pitchFamily="34" charset="0"/>
                      </a:endParaRPr>
                    </a:p>
                  </a:txBody>
                  <a:tcPr marL="68580" marR="68580" marT="0" marB="0">
                    <a:solidFill>
                      <a:srgbClr val="03A8C9"/>
                    </a:solidFill>
                  </a:tcPr>
                </a:tc>
                <a:tc>
                  <a:txBody>
                    <a:bodyPr vert="horz" wrap="square"/>
                    <a:lstStyle/>
                    <a:p>
                      <a:pPr marL="285750" lvl="0" indent="-285750">
                        <a:buFont typeface="Arial" panose="020b0604020202020204" pitchFamily="34" charset="0"/>
                        <a:buChar char="•"/>
                      </a:pPr>
                      <a:r>
                        <a:rPr lang="en-US" sz="1800">
                          <a:solidFill>
                            <a:schemeClr val="bg1"/>
                          </a:solidFill>
                          <a:latin typeface="Arial" panose="020b0604020202020204" pitchFamily="34" charset="0"/>
                          <a:cs typeface="Arial" panose="020b0604020202020204" pitchFamily="34" charset="0"/>
                        </a:rPr>
                        <a:t>Superior to serotonin norepinephrine reuptake inhibitors (SNRI)</a:t>
                      </a:r>
                    </a:p>
                    <a:p>
                      <a:pPr marL="285750" lvl="0" indent="-285750">
                        <a:buFont typeface="Arial" panose="020b0604020202020204" pitchFamily="34" charset="0"/>
                        <a:buChar char="•"/>
                      </a:pPr>
                      <a:r>
                        <a:rPr lang="en-US" sz="1800">
                          <a:solidFill>
                            <a:schemeClr val="bg1"/>
                          </a:solidFill>
                          <a:latin typeface="Arial" panose="020b0604020202020204" pitchFamily="34" charset="0"/>
                          <a:cs typeface="Arial" panose="020b0604020202020204" pitchFamily="34" charset="0"/>
                        </a:rPr>
                        <a:t>Use limited by anti-cholinergic side effects</a:t>
                      </a:r>
                    </a:p>
                    <a:p>
                      <a:pPr marL="285750" lvl="0" indent="-285750">
                        <a:buFont typeface="Arial" panose="020b0604020202020204" pitchFamily="34" charset="0"/>
                        <a:buChar char="•"/>
                      </a:pPr>
                      <a:r>
                        <a:rPr lang="en-US" sz="1800">
                          <a:solidFill>
                            <a:schemeClr val="bg1"/>
                          </a:solidFill>
                          <a:latin typeface="Arial" panose="020b0604020202020204" pitchFamily="34" charset="0"/>
                          <a:cs typeface="Arial" panose="020b0604020202020204" pitchFamily="34" charset="0"/>
                        </a:rPr>
                        <a:t>No clear dosing recommendations</a:t>
                      </a:r>
                    </a:p>
                  </a:txBody>
                  <a:tcPr marL="68580" marR="68580" marT="0" marB="0">
                    <a:solidFill>
                      <a:srgbClr val="03A8C9"/>
                    </a:solidFill>
                  </a:tcPr>
                </a:tc>
                <a:extLst>
                  <a:ext uri="{0D108BD9-81ED-4DB2-BD59-A6C34878D82A}">
                    <a16:rowId xmlns:a16="http://schemas.microsoft.com/office/drawing/2014/main" val="3791084480"/>
                  </a:ext>
                </a:extLst>
              </a:tr>
            </a:tbl>
          </a:graphicData>
        </a:graphic>
      </p:graphicFrame>
      <p:sp>
        <p:nvSpPr>
          <p:cNvPr id="4" name="Rectangle 3">
            <a:extLst>
              <a:ext uri="{FF2B5EF4-FFF2-40B4-BE49-F238E27FC236}">
                <a16:creationId xmlns:a16="http://schemas.microsoft.com/office/drawing/2014/main" id="{70CAEF36-CF2D-4C18-B1CE-819A0F1DD830}"/>
              </a:ext>
            </a:extLst>
          </p:cNvPr>
          <p:cNvSpPr>
            <a:spLocks noSelect="1" noMove="1" noResize="1" noTextEdit="1"/>
          </p:cNvSpPr>
          <p:nvPr/>
        </p:nvSpPr>
        <p:spPr>
          <a:xfrm>
            <a:off x="3075672" y="778052"/>
            <a:ext cx="2287806" cy="383823"/>
          </a:xfrm>
          <a:prstGeom prst="rect">
            <a:avLst/>
          </a:prstGeom>
        </p:spPr>
        <p:txBody>
          <a:bodyPr wrap="none">
            <a:spAutoFit/>
          </a:bodyPr>
          <a:lstStyle/>
          <a:p>
            <a:pPr algn="ctr">
              <a:lnSpc>
                <a:spcPct val="115000"/>
              </a:lnSpc>
            </a:pPr>
            <a:r>
              <a:rPr lang="en-US">
                <a:solidFill>
                  <a:srgbClr val="365F91"/>
                </a:solidFill>
                <a:latin typeface="Arial" panose="020b0604020202020204" pitchFamily="34" charset="0"/>
                <a:ea typeface="Calibri"/>
                <a:cs typeface="Arial" panose="020b0604020202020204" pitchFamily="34" charset="0"/>
              </a:rPr>
              <a:t> </a:t>
            </a:r>
            <a:r>
              <a:rPr lang="en-US">
                <a:solidFill>
                  <a:schemeClr val="bg1"/>
                </a:solidFill>
                <a:latin typeface="Arial" panose="020b0604020202020204" pitchFamily="34" charset="0"/>
                <a:ea typeface="Calibri"/>
                <a:cs typeface="Arial" panose="020b0604020202020204" pitchFamily="34" charset="0"/>
              </a:rPr>
              <a:t>Second Line agents</a:t>
            </a:r>
            <a:endParaRPr lang="en-US">
              <a:solidFill>
                <a:srgbClr val="365F91"/>
              </a:solidFill>
              <a:latin typeface="Arial" panose="020b0604020202020204" pitchFamily="34" charset="0"/>
              <a:ea typeface="Calibri"/>
              <a:cs typeface="Arial" panose="020b0604020202020204" pitchFamily="34" charset="0"/>
            </a:endParaRPr>
          </a:p>
        </p:txBody>
      </p:sp>
      <p:sp>
        <p:nvSpPr>
          <p:cNvPr id="11" name="TextBox 10">
            <a:extLst>
              <a:ext uri="{FF2B5EF4-FFF2-40B4-BE49-F238E27FC236}">
                <a16:creationId xmlns:a16="http://schemas.microsoft.com/office/drawing/2014/main" id="{56444BA8-AA6B-4A30-A9EA-5E5FEB26110E}"/>
              </a:ext>
            </a:extLst>
          </p:cNvPr>
          <p:cNvSpPr txBox="1">
            <a:spLocks noSelect="1" noMove="1" noResize="1" noTextEdit="1"/>
          </p:cNvSpPr>
          <p:nvPr/>
        </p:nvSpPr>
        <p:spPr>
          <a:xfrm>
            <a:off x="6416622" y="5814429"/>
            <a:ext cx="5779727" cy="323165"/>
          </a:xfrm>
          <a:prstGeom prst="rect">
            <a:avLst/>
          </a:prstGeom>
          <a:noFill/>
        </p:spPr>
        <p:txBody>
          <a:bodyPr wrap="square">
            <a:spAutoFit/>
          </a:bodyPr>
          <a:lstStyle/>
          <a:p>
            <a:pPr algn="r"/>
            <a:r>
              <a:rPr lang="en-US" sz="1500" i="1">
                <a:latin typeface="Arial" panose="020b0604020202020204" pitchFamily="34" charset="0"/>
                <a:cs typeface="Arial" panose="020b0604020202020204" pitchFamily="34" charset="0"/>
              </a:rPr>
              <a:t>Modified from Am J Kidney Dis 69: 451-460, 2017</a:t>
            </a:r>
          </a:p>
        </p:txBody>
      </p:sp>
    </p:spTree>
    <p:extLst>
      <p:ext uri="{BB962C8B-B14F-4D97-AF65-F5344CB8AC3E}">
        <p14:creationId val="1041466559"/>
      </p:ext>
    </p:extLst>
  </p:cSld>
  <p:clrMapOvr>
    <a:masterClrMapping/>
  </p:clrMapOvr>
  <p:transition/>
  <p:timing/>
</p:sld>
</file>

<file path=ppt/slides/slide24.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p:cNvGrpSpPr/>
        <p:nvPr/>
      </p:nvGrpSpPr>
      <p:grpSpPr>
        <a:xfrm>
          <a:off x="0" y="0"/>
          <a:ext cx="0" cy="0"/>
        </a:xfrm>
      </p:grpSpPr>
      <p:sp>
        <p:nvSpPr>
          <p:cNvPr id="2" name="Title 1">
            <a:extLst>
              <a:ext uri="{FF2B5EF4-FFF2-40B4-BE49-F238E27FC236}">
                <a16:creationId xmlns:a16="http://schemas.microsoft.com/office/drawing/2014/main" id="{02130607-C614-4745-AB11-DD8E3C97C47C}"/>
              </a:ext>
            </a:extLst>
          </p:cNvPr>
          <p:cNvSpPr>
            <a:spLocks noGrp="1" noSelect="1" noMove="1" noResize="1" noTextEdit="1"/>
          </p:cNvSpPr>
          <p:nvPr>
            <p:ph type="title"/>
          </p:nvPr>
        </p:nvSpPr>
        <p:spPr>
          <a:xfrm>
            <a:off x="613144" y="698058"/>
            <a:ext cx="10515600" cy="1078992"/>
          </a:xfrm>
        </p:spPr>
        <p:txBody>
          <a:bodyPr/>
          <a:lstStyle/>
          <a:p>
            <a:r>
              <a:rPr lang="en-US"/>
              <a:t>Safety</a:t>
            </a:r>
          </a:p>
        </p:txBody>
      </p:sp>
      <p:sp>
        <p:nvSpPr>
          <p:cNvPr id="3" name="Content Placeholder 2">
            <a:extLst>
              <a:ext uri="{FF2B5EF4-FFF2-40B4-BE49-F238E27FC236}">
                <a16:creationId xmlns:a16="http://schemas.microsoft.com/office/drawing/2014/main" id="{34725579-A703-41BB-BAAC-C591A4EC08D4}"/>
              </a:ext>
            </a:extLst>
          </p:cNvPr>
          <p:cNvSpPr>
            <a:spLocks noGrp="1" noSelect="1" noMove="1" noResize="1" noTextEdit="1"/>
          </p:cNvSpPr>
          <p:nvPr>
            <p:ph idx="1"/>
          </p:nvPr>
        </p:nvSpPr>
        <p:spPr>
          <a:xfrm>
            <a:off x="613143" y="1621116"/>
            <a:ext cx="10965713" cy="3828421"/>
          </a:xfrm>
        </p:spPr>
        <p:txBody>
          <a:bodyPr>
            <a:noAutofit/>
          </a:bodyPr>
          <a:lstStyle/>
          <a:p>
            <a:pPr>
              <a:spcBef>
                <a:spcPts val="300"/>
              </a:spcBef>
            </a:pPr>
            <a:r>
              <a:rPr lang="en-US" sz="2400">
                <a:latin typeface="Arial" panose="020b0604020202020204" pitchFamily="34" charset="0"/>
                <a:cs typeface="Arial" panose="020b0604020202020204" pitchFamily="34" charset="0"/>
              </a:rPr>
              <a:t>Recent retrospective study of ~140,000 HD patients evaluated the risk of altered mental status, fall and fracture and use of different doses of gabapentin and pregabalin.</a:t>
            </a:r>
            <a:r>
              <a:rPr lang="en-US" sz="2400" baseline="30000">
                <a:latin typeface="Arial" panose="020b0604020202020204" pitchFamily="34" charset="0"/>
                <a:cs typeface="Arial" panose="020b0604020202020204" pitchFamily="34" charset="0"/>
              </a:rPr>
              <a:t>11</a:t>
            </a:r>
            <a:endParaRPr lang="en-US" sz="2400">
              <a:latin typeface="Arial" panose="020b0604020202020204" pitchFamily="34" charset="0"/>
              <a:cs typeface="Arial" panose="020b0604020202020204" pitchFamily="34" charset="0"/>
            </a:endParaRPr>
          </a:p>
          <a:p>
            <a:pPr>
              <a:spcBef>
                <a:spcPts val="300"/>
              </a:spcBef>
            </a:pPr>
            <a:r>
              <a:rPr lang="en-US" sz="2400">
                <a:latin typeface="Arial" panose="020b0604020202020204" pitchFamily="34" charset="0"/>
                <a:cs typeface="Arial" panose="020b0604020202020204" pitchFamily="34" charset="0"/>
              </a:rPr>
              <a:t>Gabapentin was associated with higher risk of altered mental status (50%), fall (55%), and fracture (38%) in highest dose category (&gt;300mg/day).</a:t>
            </a:r>
          </a:p>
          <a:p>
            <a:pPr marL="796925" lvl="1" indent="-339725">
              <a:spcBef>
                <a:spcPts val="300"/>
              </a:spcBef>
              <a:buFont typeface="Courier New" panose="02070309020205020404" pitchFamily="49" charset="0"/>
              <a:buChar char="o"/>
            </a:pPr>
            <a:r>
              <a:rPr lang="en-US">
                <a:latin typeface="Arial" panose="020b0604020202020204" pitchFamily="34" charset="0"/>
                <a:cs typeface="Arial" panose="020b0604020202020204" pitchFamily="34" charset="0"/>
              </a:rPr>
              <a:t>At lower doses also increased risk of altered mental status and falls </a:t>
            </a:r>
          </a:p>
          <a:p>
            <a:pPr>
              <a:spcBef>
                <a:spcPts val="300"/>
              </a:spcBef>
            </a:pPr>
            <a:r>
              <a:rPr lang="en-US" sz="2400">
                <a:latin typeface="Arial" panose="020b0604020202020204" pitchFamily="34" charset="0"/>
                <a:cs typeface="Arial" panose="020b0604020202020204" pitchFamily="34" charset="0"/>
              </a:rPr>
              <a:t>Pregabalin was also associated with increased risk of altered mental status and falls.</a:t>
            </a:r>
          </a:p>
          <a:p>
            <a:pPr>
              <a:spcBef>
                <a:spcPts val="300"/>
              </a:spcBef>
            </a:pPr>
            <a:r>
              <a:rPr lang="en-US" sz="2400">
                <a:latin typeface="Arial" panose="020b0604020202020204" pitchFamily="34" charset="0"/>
                <a:cs typeface="Arial" panose="020b0604020202020204" pitchFamily="34" charset="0"/>
              </a:rPr>
              <a:t>Limitations: observational study, confounding variables may have existed, and this study shows association not causation</a:t>
            </a:r>
          </a:p>
          <a:p>
            <a:pPr>
              <a:spcBef>
                <a:spcPts val="300"/>
              </a:spcBef>
            </a:pPr>
            <a:r>
              <a:rPr lang="en-US" sz="2400">
                <a:latin typeface="Arial" panose="020b0604020202020204" pitchFamily="34" charset="0"/>
                <a:cs typeface="Arial" panose="020b0604020202020204" pitchFamily="34" charset="0"/>
              </a:rPr>
              <a:t>Supports cautious prescribing of medications with using the lowest effective dose </a:t>
            </a:r>
          </a:p>
          <a:p>
            <a:pPr marL="0" indent="0">
              <a:spcBef>
                <a:spcPts val="300"/>
              </a:spcBef>
              <a:buNone/>
            </a:pPr>
            <a:endParaRPr lang="en-US" sz="2400">
              <a:latin typeface="Arial" panose="020b0604020202020204" pitchFamily="34" charset="0"/>
              <a:cs typeface="Arial" panose="020b0604020202020204" pitchFamily="34" charset="0"/>
            </a:endParaRPr>
          </a:p>
          <a:p>
            <a:pPr lvl="1">
              <a:spcBef>
                <a:spcPts val="300"/>
              </a:spcBef>
            </a:pPr>
            <a:endParaRPr lang="en-US">
              <a:latin typeface="Arial" panose="020b0604020202020204" pitchFamily="34" charset="0"/>
              <a:cs typeface="Arial" panose="020b0604020202020204" pitchFamily="34" charset="0"/>
            </a:endParaRPr>
          </a:p>
          <a:p>
            <a:pPr lvl="2">
              <a:spcBef>
                <a:spcPts val="300"/>
              </a:spcBef>
            </a:pPr>
            <a:endParaRPr lang="en-US" sz="2400">
              <a:latin typeface="Arial" panose="020b0604020202020204" pitchFamily="34" charset="0"/>
              <a:cs typeface="Arial" panose="020b0604020202020204" pitchFamily="34" charset="0"/>
            </a:endParaRPr>
          </a:p>
        </p:txBody>
      </p:sp>
      <p:sp>
        <p:nvSpPr>
          <p:cNvPr id="4" name="Subtitle 3">
            <a:extLst>
              <a:ext uri="{FF2B5EF4-FFF2-40B4-BE49-F238E27FC236}">
                <a16:creationId xmlns:a16="http://schemas.microsoft.com/office/drawing/2014/main" id="{33676BA9-6D71-47AF-8B98-A8CEBD7243BC}"/>
              </a:ext>
            </a:extLst>
          </p:cNvPr>
          <p:cNvSpPr>
            <a:spLocks noGrp="1" noSelect="1" noMove="1" noResize="1" noTextEdit="1"/>
          </p:cNvSpPr>
          <p:nvPr>
            <p:ph type="subTitle" idx="10"/>
          </p:nvPr>
        </p:nvSpPr>
        <p:spPr/>
        <p:txBody>
          <a:bodyPr/>
          <a:lstStyle/>
          <a:p>
            <a:r>
              <a:rPr lang="en-US"/>
              <a:t>Symptom: Neuropathic Pain - Treatment</a:t>
            </a:r>
          </a:p>
        </p:txBody>
      </p:sp>
      <p:sp>
        <p:nvSpPr>
          <p:cNvPr id="5" name="TextBox 4">
            <a:extLst>
              <a:ext uri="{FF2B5EF4-FFF2-40B4-BE49-F238E27FC236}">
                <a16:creationId xmlns:a16="http://schemas.microsoft.com/office/drawing/2014/main" id="{BBEB9FA7-B22A-4259-AE07-A4ECF4311566}"/>
              </a:ext>
            </a:extLst>
          </p:cNvPr>
          <p:cNvSpPr txBox="1">
            <a:spLocks noSelect="1" noMove="1" noResize="1" noTextEdit="1"/>
          </p:cNvSpPr>
          <p:nvPr/>
        </p:nvSpPr>
        <p:spPr>
          <a:xfrm>
            <a:off x="147635" y="6250129"/>
            <a:ext cx="9291637" cy="477054"/>
          </a:xfrm>
          <a:prstGeom prst="rect">
            <a:avLst/>
          </a:prstGeom>
          <a:noFill/>
        </p:spPr>
        <p:txBody>
          <a:bodyPr wrap="square" rtlCol="0">
            <a:spAutoFit/>
          </a:bodyPr>
          <a:lstStyle/>
          <a:p>
            <a:r>
              <a:rPr lang="en-US" sz="2500">
                <a:solidFill>
                  <a:schemeClr val="bg1"/>
                </a:solidFill>
                <a:latin typeface="Gotham" panose="02000504050000020004" pitchFamily="2" charset="0"/>
              </a:rPr>
              <a:t>Dialysis Core Curriculum 2021</a:t>
            </a:r>
          </a:p>
        </p:txBody>
      </p:sp>
    </p:spTree>
    <p:extLst>
      <p:ext uri="{BB962C8B-B14F-4D97-AF65-F5344CB8AC3E}">
        <p14:creationId val="2908744338"/>
      </p:ext>
    </p:extLst>
  </p:cSld>
  <p:clrMapOvr>
    <a:masterClrMapping/>
  </p:clrMapOvr>
  <p:transition/>
  <p:timing/>
</p:sld>
</file>

<file path=ppt/slides/slide25.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p:cNvGrpSpPr/>
        <p:nvPr/>
      </p:nvGrpSpPr>
      <p:grpSpPr>
        <a:xfrm>
          <a:off x="0" y="0"/>
          <a:ext cx="0" cy="0"/>
        </a:xfrm>
      </p:grpSpPr>
      <p:sp>
        <p:nvSpPr>
          <p:cNvPr id="2" name="Title 1">
            <a:extLst>
              <a:ext uri="{FF2B5EF4-FFF2-40B4-BE49-F238E27FC236}">
                <a16:creationId xmlns:a16="http://schemas.microsoft.com/office/drawing/2014/main" id="{02130607-C614-4745-AB11-DD8E3C97C47C}"/>
              </a:ext>
            </a:extLst>
          </p:cNvPr>
          <p:cNvSpPr>
            <a:spLocks noGrp="1" noSelect="1" noMove="1" noResize="1" noTextEdit="1"/>
          </p:cNvSpPr>
          <p:nvPr>
            <p:ph type="title"/>
          </p:nvPr>
        </p:nvSpPr>
        <p:spPr>
          <a:xfrm>
            <a:off x="616666" y="702304"/>
            <a:ext cx="10515600" cy="1082404"/>
          </a:xfrm>
        </p:spPr>
        <p:txBody>
          <a:bodyPr/>
          <a:lstStyle/>
          <a:p>
            <a:r>
              <a:rPr lang="en-US"/>
              <a:t>Case Presentation </a:t>
            </a:r>
            <a:r>
              <a:rPr lang="en-US" b="0"/>
              <a:t>(cont.)</a:t>
            </a:r>
          </a:p>
        </p:txBody>
      </p:sp>
      <p:sp>
        <p:nvSpPr>
          <p:cNvPr id="3" name="Content Placeholder 2">
            <a:extLst>
              <a:ext uri="{FF2B5EF4-FFF2-40B4-BE49-F238E27FC236}">
                <a16:creationId xmlns:a16="http://schemas.microsoft.com/office/drawing/2014/main" id="{34725579-A703-41BB-BAAC-C591A4EC08D4}"/>
              </a:ext>
            </a:extLst>
          </p:cNvPr>
          <p:cNvSpPr>
            <a:spLocks noGrp="1" noSelect="1" noMove="1" noResize="1" noTextEdit="1"/>
          </p:cNvSpPr>
          <p:nvPr>
            <p:ph idx="1"/>
          </p:nvPr>
        </p:nvSpPr>
        <p:spPr>
          <a:xfrm>
            <a:off x="616666" y="1621024"/>
            <a:ext cx="10958668" cy="3388471"/>
          </a:xfrm>
        </p:spPr>
        <p:txBody>
          <a:bodyPr>
            <a:normAutofit/>
          </a:bodyPr>
          <a:lstStyle/>
          <a:p>
            <a:r>
              <a:rPr lang="en-US" sz="2400">
                <a:latin typeface="Arial" panose="020b0604020202020204" pitchFamily="34" charset="0"/>
                <a:cs typeface="Arial" panose="020b0604020202020204" pitchFamily="34" charset="0"/>
              </a:rPr>
              <a:t>You prescribe Maggie gabapentin 100 mg at night, three times per week on her dialysis days. </a:t>
            </a:r>
          </a:p>
          <a:p>
            <a:r>
              <a:rPr lang="en-US" sz="2400">
                <a:latin typeface="Arial" panose="020b0604020202020204" pitchFamily="34" charset="0"/>
                <a:cs typeface="Arial" panose="020b0604020202020204" pitchFamily="34" charset="0"/>
              </a:rPr>
              <a:t>After 2 weeks, she has not noticed any improvement in symptoms and denies feeling more sedated from the medication. You increase the dose to 100 mg every night.</a:t>
            </a:r>
          </a:p>
          <a:p>
            <a:r>
              <a:rPr lang="en-US" sz="2400">
                <a:latin typeface="Arial" panose="020b0604020202020204" pitchFamily="34" charset="0"/>
                <a:cs typeface="Arial" panose="020b0604020202020204" pitchFamily="34" charset="0"/>
              </a:rPr>
              <a:t>After 1 week, she notes improvement in her pain. Though it is still present, it is not severe enough to keep her awake at night or limit her ability to carry out daily activities. </a:t>
            </a:r>
          </a:p>
        </p:txBody>
      </p:sp>
      <p:sp>
        <p:nvSpPr>
          <p:cNvPr id="4" name="Subtitle 3">
            <a:extLst>
              <a:ext uri="{FF2B5EF4-FFF2-40B4-BE49-F238E27FC236}">
                <a16:creationId xmlns:a16="http://schemas.microsoft.com/office/drawing/2014/main" id="{33676BA9-6D71-47AF-8B98-A8CEBD7243BC}"/>
              </a:ext>
            </a:extLst>
          </p:cNvPr>
          <p:cNvSpPr>
            <a:spLocks noGrp="1" noSelect="1" noMove="1" noResize="1" noTextEdit="1"/>
          </p:cNvSpPr>
          <p:nvPr>
            <p:ph type="subTitle" idx="10"/>
          </p:nvPr>
        </p:nvSpPr>
        <p:spPr/>
        <p:txBody>
          <a:bodyPr/>
          <a:lstStyle/>
          <a:p>
            <a:r>
              <a:rPr lang="en-US"/>
              <a:t>Symptom: Neuropathic Pain</a:t>
            </a:r>
          </a:p>
        </p:txBody>
      </p:sp>
      <p:sp>
        <p:nvSpPr>
          <p:cNvPr id="5" name="TextBox 4">
            <a:extLst>
              <a:ext uri="{FF2B5EF4-FFF2-40B4-BE49-F238E27FC236}">
                <a16:creationId xmlns:a16="http://schemas.microsoft.com/office/drawing/2014/main" id="{BBEB9FA7-B22A-4259-AE07-A4ECF4311566}"/>
              </a:ext>
            </a:extLst>
          </p:cNvPr>
          <p:cNvSpPr txBox="1">
            <a:spLocks noSelect="1" noMove="1" noResize="1" noTextEdit="1"/>
          </p:cNvSpPr>
          <p:nvPr/>
        </p:nvSpPr>
        <p:spPr>
          <a:xfrm>
            <a:off x="147635" y="6250129"/>
            <a:ext cx="9291637" cy="477054"/>
          </a:xfrm>
          <a:prstGeom prst="rect">
            <a:avLst/>
          </a:prstGeom>
          <a:noFill/>
        </p:spPr>
        <p:txBody>
          <a:bodyPr wrap="square" rtlCol="0">
            <a:spAutoFit/>
          </a:bodyPr>
          <a:lstStyle/>
          <a:p>
            <a:r>
              <a:rPr lang="en-US" sz="2500">
                <a:solidFill>
                  <a:schemeClr val="bg1"/>
                </a:solidFill>
                <a:latin typeface="Gotham" panose="02000504050000020004" pitchFamily="2" charset="0"/>
              </a:rPr>
              <a:t>Dialysis Core Curriculum 2021</a:t>
            </a:r>
          </a:p>
        </p:txBody>
      </p:sp>
    </p:spTree>
    <p:extLst>
      <p:ext uri="{BB962C8B-B14F-4D97-AF65-F5344CB8AC3E}">
        <p14:creationId val="3345323407"/>
      </p:ext>
    </p:extLst>
  </p:cSld>
  <p:clrMapOvr>
    <a:masterClrMapping/>
  </p:clrMapOvr>
  <p:transition/>
  <p:timing/>
</p:sld>
</file>

<file path=ppt/slides/slide26.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p:cNvGrpSpPr/>
        <p:nvPr/>
      </p:nvGrpSpPr>
      <p:grpSpPr>
        <a:xfrm>
          <a:off x="0" y="0"/>
          <a:ext cx="0" cy="0"/>
        </a:xfrm>
      </p:grpSpPr>
      <p:sp>
        <p:nvSpPr>
          <p:cNvPr id="2" name="Title 1">
            <a:extLst>
              <a:ext uri="{FF2B5EF4-FFF2-40B4-BE49-F238E27FC236}">
                <a16:creationId xmlns:a16="http://schemas.microsoft.com/office/drawing/2014/main" id="{07A5B68E-3FDF-4881-A89A-4C31F375305A}"/>
              </a:ext>
            </a:extLst>
          </p:cNvPr>
          <p:cNvSpPr>
            <a:spLocks noGrp="1" noSelect="1" noMove="1" noResize="1" noTextEdit="1"/>
          </p:cNvSpPr>
          <p:nvPr>
            <p:ph type="title"/>
          </p:nvPr>
        </p:nvSpPr>
        <p:spPr>
          <a:xfrm>
            <a:off x="616668" y="698058"/>
            <a:ext cx="10515600" cy="1082404"/>
          </a:xfrm>
        </p:spPr>
        <p:txBody>
          <a:bodyPr/>
          <a:lstStyle/>
          <a:p>
            <a:r>
              <a:rPr lang="en-US"/>
              <a:t>Case Presentation 2</a:t>
            </a:r>
          </a:p>
        </p:txBody>
      </p:sp>
      <p:sp>
        <p:nvSpPr>
          <p:cNvPr id="3" name="Content Placeholder 2">
            <a:extLst>
              <a:ext uri="{FF2B5EF4-FFF2-40B4-BE49-F238E27FC236}">
                <a16:creationId xmlns:a16="http://schemas.microsoft.com/office/drawing/2014/main" id="{8419697B-63E0-4FDD-A4F1-CAFD01F14D42}"/>
              </a:ext>
            </a:extLst>
          </p:cNvPr>
          <p:cNvSpPr>
            <a:spLocks noGrp="1" noSelect="1" noMove="1" noResize="1" noTextEdit="1"/>
          </p:cNvSpPr>
          <p:nvPr>
            <p:ph idx="1"/>
          </p:nvPr>
        </p:nvSpPr>
        <p:spPr>
          <a:xfrm>
            <a:off x="614914" y="1614639"/>
            <a:ext cx="10960418" cy="3388471"/>
          </a:xfrm>
        </p:spPr>
        <p:txBody>
          <a:bodyPr>
            <a:noAutofit/>
          </a:bodyPr>
          <a:lstStyle/>
          <a:p>
            <a:r>
              <a:rPr lang="en-US" sz="2400">
                <a:latin typeface="Arial" panose="020b0604020202020204" pitchFamily="34" charset="0"/>
                <a:cs typeface="Arial" panose="020b0604020202020204" pitchFamily="34" charset="0"/>
              </a:rPr>
              <a:t>Helen is a 59-year-old female with ESRD on HD who you are seeing in the outpatient unit. She has frequent hospitalizations related to dialysis non-compliance, volume overload, and hyperkalemia. </a:t>
            </a:r>
          </a:p>
          <a:p>
            <a:r>
              <a:rPr lang="en-US" sz="2400">
                <a:latin typeface="Arial" panose="020b0604020202020204" pitchFamily="34" charset="0"/>
                <a:cs typeface="Arial" panose="020b0604020202020204" pitchFamily="34" charset="0"/>
              </a:rPr>
              <a:t>During rounds, she complains of pruritus all over her body. The itch keeps her awake at night, and sometimes she is so tired she is unable to come to dialysis the following morning. </a:t>
            </a:r>
          </a:p>
          <a:p>
            <a:r>
              <a:rPr lang="en-US" sz="2400">
                <a:latin typeface="Arial" panose="020b0604020202020204" pitchFamily="34" charset="0"/>
                <a:cs typeface="Arial" panose="020b0604020202020204" pitchFamily="34" charset="0"/>
              </a:rPr>
              <a:t>She has terminated treatments early due to the itching and has even sought ER evaluation. Despite using diphenhydramine and hydroxyzine (antihistamine agents), the itch persists. </a:t>
            </a:r>
          </a:p>
          <a:p>
            <a:r>
              <a:rPr lang="en-US" sz="2400" b="1">
                <a:latin typeface="Arial" panose="020b0604020202020204" pitchFamily="34" charset="0"/>
                <a:cs typeface="Arial" panose="020b0604020202020204" pitchFamily="34" charset="0"/>
              </a:rPr>
              <a:t>She asks if there is anything that can be done to help decrease the itch?</a:t>
            </a:r>
          </a:p>
          <a:p>
            <a:pPr marL="0" indent="0">
              <a:buNone/>
            </a:pPr>
            <a:endParaRPr lang="en-US" sz="2400">
              <a:latin typeface="Arial" panose="020b0604020202020204" pitchFamily="34" charset="0"/>
              <a:cs typeface="Arial" panose="020b0604020202020204" pitchFamily="34" charset="0"/>
            </a:endParaRPr>
          </a:p>
        </p:txBody>
      </p:sp>
      <p:sp>
        <p:nvSpPr>
          <p:cNvPr id="5" name="TextBox 4">
            <a:extLst>
              <a:ext uri="{FF2B5EF4-FFF2-40B4-BE49-F238E27FC236}">
                <a16:creationId xmlns:a16="http://schemas.microsoft.com/office/drawing/2014/main" id="{DEF90E4C-20A4-48EB-9564-7FBE8AFA10E4}"/>
              </a:ext>
            </a:extLst>
          </p:cNvPr>
          <p:cNvSpPr txBox="1">
            <a:spLocks noSelect="1" noMove="1" noResize="1" noTextEdit="1"/>
          </p:cNvSpPr>
          <p:nvPr/>
        </p:nvSpPr>
        <p:spPr>
          <a:xfrm>
            <a:off x="147635" y="6250129"/>
            <a:ext cx="9291637" cy="477054"/>
          </a:xfrm>
          <a:prstGeom prst="rect">
            <a:avLst/>
          </a:prstGeom>
          <a:noFill/>
        </p:spPr>
        <p:txBody>
          <a:bodyPr wrap="square" rtlCol="0">
            <a:spAutoFit/>
          </a:bodyPr>
          <a:lstStyle/>
          <a:p>
            <a:r>
              <a:rPr lang="en-US" sz="2500">
                <a:solidFill>
                  <a:schemeClr val="bg1"/>
                </a:solidFill>
                <a:latin typeface="Gotham" panose="02000504050000020004" pitchFamily="2" charset="0"/>
              </a:rPr>
              <a:t>Dialysis Core Curriculum 2021</a:t>
            </a:r>
          </a:p>
        </p:txBody>
      </p:sp>
      <p:sp>
        <p:nvSpPr>
          <p:cNvPr id="6" name="Subtitle 3">
            <a:extLst>
              <a:ext uri="{FF2B5EF4-FFF2-40B4-BE49-F238E27FC236}">
                <a16:creationId xmlns:a16="http://schemas.microsoft.com/office/drawing/2014/main" id="{33676BA9-6D71-47AF-8B98-A8CEBD7243BC}"/>
              </a:ext>
            </a:extLst>
          </p:cNvPr>
          <p:cNvSpPr>
            <a:spLocks noGrp="1" noSelect="1" noMove="1" noResize="1" noTextEdit="1"/>
          </p:cNvSpPr>
          <p:nvPr>
            <p:ph type="subTitle" idx="10"/>
          </p:nvPr>
        </p:nvSpPr>
        <p:spPr/>
        <p:txBody>
          <a:bodyPr/>
          <a:lstStyle/>
          <a:p>
            <a:r>
              <a:rPr lang="en-US"/>
              <a:t>Symptom: Pruritus</a:t>
            </a:r>
          </a:p>
        </p:txBody>
      </p:sp>
    </p:spTree>
    <p:extLst>
      <p:ext uri="{BB962C8B-B14F-4D97-AF65-F5344CB8AC3E}">
        <p14:creationId val="2956212731"/>
      </p:ext>
    </p:extLst>
  </p:cSld>
  <p:clrMapOvr>
    <a:masterClrMapping/>
  </p:clrMapOvr>
  <p:transition/>
  <p:timing/>
</p:sld>
</file>

<file path=ppt/slides/slide27.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p:cNvGrpSpPr/>
        <p:nvPr/>
      </p:nvGrpSpPr>
      <p:grpSpPr>
        <a:xfrm>
          <a:off x="0" y="0"/>
          <a:ext cx="0" cy="0"/>
        </a:xfrm>
      </p:grpSpPr>
      <p:sp>
        <p:nvSpPr>
          <p:cNvPr id="2" name="Title 1">
            <a:extLst>
              <a:ext uri="{FF2B5EF4-FFF2-40B4-BE49-F238E27FC236}">
                <a16:creationId xmlns:a16="http://schemas.microsoft.com/office/drawing/2014/main" id="{9B2347A4-47FB-4129-8C8D-6956ACCA8558}"/>
              </a:ext>
            </a:extLst>
          </p:cNvPr>
          <p:cNvSpPr>
            <a:spLocks noGrp="1" noSelect="1" noMove="1" noResize="1" noTextEdit="1"/>
          </p:cNvSpPr>
          <p:nvPr>
            <p:ph type="title"/>
          </p:nvPr>
        </p:nvSpPr>
        <p:spPr>
          <a:xfrm>
            <a:off x="616666" y="698058"/>
            <a:ext cx="10515600" cy="1082404"/>
          </a:xfrm>
        </p:spPr>
        <p:txBody>
          <a:bodyPr/>
          <a:lstStyle/>
          <a:p>
            <a:r>
              <a:rPr lang="en-US"/>
              <a:t>Patient History</a:t>
            </a:r>
          </a:p>
        </p:txBody>
      </p:sp>
      <p:sp>
        <p:nvSpPr>
          <p:cNvPr id="3" name="Content Placeholder 2">
            <a:extLst>
              <a:ext uri="{FF2B5EF4-FFF2-40B4-BE49-F238E27FC236}">
                <a16:creationId xmlns:a16="http://schemas.microsoft.com/office/drawing/2014/main" id="{F71DA83D-452D-4423-A5B8-F3593169C3BE}"/>
              </a:ext>
            </a:extLst>
          </p:cNvPr>
          <p:cNvSpPr>
            <a:spLocks noGrp="1" noSelect="1" noMove="1" noResize="1" noTextEdit="1"/>
          </p:cNvSpPr>
          <p:nvPr>
            <p:ph idx="1"/>
          </p:nvPr>
        </p:nvSpPr>
        <p:spPr>
          <a:xfrm>
            <a:off x="616666" y="1614805"/>
            <a:ext cx="10958668" cy="3388471"/>
          </a:xfrm>
        </p:spPr>
        <p:txBody>
          <a:bodyPr>
            <a:normAutofit/>
          </a:bodyPr>
          <a:lstStyle/>
          <a:p>
            <a:r>
              <a:rPr lang="en-US" sz="2400">
                <a:latin typeface="Arial" panose="020b0604020202020204" pitchFamily="34" charset="0"/>
                <a:cs typeface="Arial" panose="020b0604020202020204" pitchFamily="34" charset="0"/>
              </a:rPr>
              <a:t>Past Medical History: Diabetes, Hypertension, Chronic Pancreatitis, Secondary Hyperparathyroidism</a:t>
            </a:r>
          </a:p>
          <a:p>
            <a:r>
              <a:rPr lang="en-US" sz="2400">
                <a:latin typeface="Arial" panose="020b0604020202020204" pitchFamily="34" charset="0"/>
                <a:cs typeface="Arial" panose="020b0604020202020204" pitchFamily="34" charset="0"/>
              </a:rPr>
              <a:t>Family History: No family history of renal disease</a:t>
            </a:r>
          </a:p>
          <a:p>
            <a:r>
              <a:rPr lang="en-US" sz="2400">
                <a:latin typeface="Arial" panose="020b0604020202020204" pitchFamily="34" charset="0"/>
                <a:cs typeface="Arial" panose="020b0604020202020204" pitchFamily="34" charset="0"/>
              </a:rPr>
              <a:t>Psychosocial: Lives alone, not currently working, non-smoker</a:t>
            </a:r>
          </a:p>
          <a:p>
            <a:r>
              <a:rPr lang="en-US" sz="2400">
                <a:latin typeface="Arial" panose="020b0604020202020204" pitchFamily="34" charset="0"/>
                <a:cs typeface="Arial" panose="020b0604020202020204" pitchFamily="34" charset="0"/>
              </a:rPr>
              <a:t>Review of Systems: 10-point ROS negative except for pruritus and some bleeding over dry areas of skin which she has scratched</a:t>
            </a:r>
          </a:p>
          <a:p>
            <a:r>
              <a:rPr lang="en-US" sz="2400">
                <a:latin typeface="Arial" panose="020b0604020202020204" pitchFamily="34" charset="0"/>
                <a:cs typeface="Arial" panose="020b0604020202020204" pitchFamily="34" charset="0"/>
              </a:rPr>
              <a:t>Pertinent Labs: iPTH 330 pg/mL, Calcium 9.0 mg/dL, Phosphorus 6.8 mg/dL, Ferritin &gt;1000 ng/mL, Kt/V 1.9</a:t>
            </a:r>
          </a:p>
          <a:p>
            <a:endParaRPr lang="en-US" sz="2400">
              <a:latin typeface="Arial" panose="020b0604020202020204" pitchFamily="34" charset="0"/>
              <a:cs typeface="Arial" panose="020b0604020202020204" pitchFamily="34" charset="0"/>
            </a:endParaRPr>
          </a:p>
        </p:txBody>
      </p:sp>
      <p:sp>
        <p:nvSpPr>
          <p:cNvPr id="5" name="TextBox 4">
            <a:extLst>
              <a:ext uri="{FF2B5EF4-FFF2-40B4-BE49-F238E27FC236}">
                <a16:creationId xmlns:a16="http://schemas.microsoft.com/office/drawing/2014/main" id="{241F76E8-0BFB-4B60-94FC-CEBF0E053BE2}"/>
              </a:ext>
            </a:extLst>
          </p:cNvPr>
          <p:cNvSpPr txBox="1">
            <a:spLocks noSelect="1" noMove="1" noResize="1" noTextEdit="1"/>
          </p:cNvSpPr>
          <p:nvPr/>
        </p:nvSpPr>
        <p:spPr>
          <a:xfrm>
            <a:off x="147635" y="6250129"/>
            <a:ext cx="9291637" cy="477054"/>
          </a:xfrm>
          <a:prstGeom prst="rect">
            <a:avLst/>
          </a:prstGeom>
          <a:noFill/>
        </p:spPr>
        <p:txBody>
          <a:bodyPr wrap="square" rtlCol="0">
            <a:spAutoFit/>
          </a:bodyPr>
          <a:lstStyle/>
          <a:p>
            <a:r>
              <a:rPr lang="en-US" sz="2500">
                <a:solidFill>
                  <a:schemeClr val="bg1"/>
                </a:solidFill>
                <a:latin typeface="Gotham" panose="02000504050000020004" pitchFamily="2" charset="0"/>
              </a:rPr>
              <a:t>Dialysis Core Curriculum 2021</a:t>
            </a:r>
          </a:p>
        </p:txBody>
      </p:sp>
      <p:sp>
        <p:nvSpPr>
          <p:cNvPr id="6" name="Subtitle 3">
            <a:extLst>
              <a:ext uri="{FF2B5EF4-FFF2-40B4-BE49-F238E27FC236}">
                <a16:creationId xmlns:a16="http://schemas.microsoft.com/office/drawing/2014/main" id="{33676BA9-6D71-47AF-8B98-A8CEBD7243BC}"/>
              </a:ext>
            </a:extLst>
          </p:cNvPr>
          <p:cNvSpPr>
            <a:spLocks noGrp="1" noSelect="1" noMove="1" noResize="1" noTextEdit="1"/>
          </p:cNvSpPr>
          <p:nvPr>
            <p:ph type="subTitle" idx="10"/>
          </p:nvPr>
        </p:nvSpPr>
        <p:spPr/>
        <p:txBody>
          <a:bodyPr/>
          <a:lstStyle/>
          <a:p>
            <a:r>
              <a:rPr lang="en-US"/>
              <a:t>Symptom: Pruritus</a:t>
            </a:r>
          </a:p>
        </p:txBody>
      </p:sp>
    </p:spTree>
    <p:extLst>
      <p:ext uri="{BB962C8B-B14F-4D97-AF65-F5344CB8AC3E}">
        <p14:creationId val="253581726"/>
      </p:ext>
    </p:extLst>
  </p:cSld>
  <p:clrMapOvr>
    <a:masterClrMapping/>
  </p:clrMapOvr>
  <p:transition/>
  <p:timing/>
</p:sld>
</file>

<file path=ppt/slides/slide28.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p:cNvGrpSpPr/>
        <p:nvPr/>
      </p:nvGrpSpPr>
      <p:grpSpPr>
        <a:xfrm>
          <a:off x="0" y="0"/>
          <a:ext cx="0" cy="0"/>
        </a:xfrm>
      </p:grpSpPr>
      <p:sp>
        <p:nvSpPr>
          <p:cNvPr id="2" name="Title 1">
            <a:extLst>
              <a:ext uri="{FF2B5EF4-FFF2-40B4-BE49-F238E27FC236}">
                <a16:creationId xmlns:a16="http://schemas.microsoft.com/office/drawing/2014/main" id="{02130607-C614-4745-AB11-DD8E3C97C47C}"/>
              </a:ext>
            </a:extLst>
          </p:cNvPr>
          <p:cNvSpPr>
            <a:spLocks noGrp="1" noSelect="1" noMove="1" noResize="1" noTextEdit="1"/>
          </p:cNvSpPr>
          <p:nvPr>
            <p:ph type="title"/>
          </p:nvPr>
        </p:nvSpPr>
        <p:spPr>
          <a:xfrm>
            <a:off x="616669" y="703402"/>
            <a:ext cx="10515600" cy="1082404"/>
          </a:xfrm>
        </p:spPr>
        <p:txBody>
          <a:bodyPr/>
          <a:lstStyle/>
          <a:p>
            <a:r>
              <a:rPr lang="en-US"/>
              <a:t>Pruritus: Presentation and Evaluation</a:t>
            </a:r>
            <a:r>
              <a:rPr lang="en-US" b="0" baseline="30000"/>
              <a:t>12</a:t>
            </a:r>
            <a:r>
              <a:rPr lang="en-US"/>
              <a:t> </a:t>
            </a:r>
          </a:p>
        </p:txBody>
      </p:sp>
      <p:sp>
        <p:nvSpPr>
          <p:cNvPr id="3" name="Content Placeholder 2">
            <a:extLst>
              <a:ext uri="{FF2B5EF4-FFF2-40B4-BE49-F238E27FC236}">
                <a16:creationId xmlns:a16="http://schemas.microsoft.com/office/drawing/2014/main" id="{34725579-A703-41BB-BAAC-C591A4EC08D4}"/>
              </a:ext>
            </a:extLst>
          </p:cNvPr>
          <p:cNvSpPr>
            <a:spLocks noGrp="1" noSelect="1" noMove="1" noResize="1" noTextEdit="1"/>
          </p:cNvSpPr>
          <p:nvPr>
            <p:ph idx="1"/>
          </p:nvPr>
        </p:nvSpPr>
        <p:spPr>
          <a:xfrm>
            <a:off x="616668" y="1619927"/>
            <a:ext cx="11238633" cy="3388471"/>
          </a:xfrm>
        </p:spPr>
        <p:txBody>
          <a:bodyPr>
            <a:noAutofit/>
          </a:bodyPr>
          <a:lstStyle/>
          <a:p>
            <a:r>
              <a:rPr lang="en-US">
                <a:latin typeface="Arial" panose="020b0604020202020204" pitchFamily="34" charset="0"/>
                <a:cs typeface="Arial" panose="020b0604020202020204" pitchFamily="34" charset="0"/>
              </a:rPr>
              <a:t>Reported in over 40% of dialysis patients</a:t>
            </a:r>
          </a:p>
          <a:p>
            <a:r>
              <a:rPr lang="en-US">
                <a:latin typeface="Arial" panose="020b0604020202020204" pitchFamily="34" charset="0"/>
                <a:cs typeface="Arial" panose="020b0604020202020204" pitchFamily="34" charset="0"/>
              </a:rPr>
              <a:t>Presentation is usually non dermatomal, bilateral, and symmetrical </a:t>
            </a:r>
          </a:p>
          <a:p>
            <a:r>
              <a:rPr lang="en-US">
                <a:latin typeface="Arial" panose="020b0604020202020204" pitchFamily="34" charset="0"/>
                <a:cs typeface="Arial" panose="020b0604020202020204" pitchFamily="34" charset="0"/>
              </a:rPr>
              <a:t>Presence and severity is associated with: </a:t>
            </a:r>
          </a:p>
          <a:p>
            <a:pPr marL="796925" lvl="1" indent="-339725">
              <a:buFont typeface="Courier New" panose="02070309020205020404" pitchFamily="49" charset="0"/>
              <a:buChar char="o"/>
            </a:pPr>
            <a:r>
              <a:rPr lang="en-US" sz="2800">
                <a:latin typeface="Arial" panose="020b0604020202020204" pitchFamily="34" charset="0"/>
                <a:cs typeface="Arial" panose="020b0604020202020204" pitchFamily="34" charset="0"/>
              </a:rPr>
              <a:t>Decreased health related quality of life</a:t>
            </a:r>
          </a:p>
          <a:p>
            <a:pPr marL="796925" lvl="1" indent="-339725">
              <a:buFont typeface="Courier New" panose="02070309020205020404" pitchFamily="49" charset="0"/>
              <a:buChar char="o"/>
            </a:pPr>
            <a:r>
              <a:rPr lang="en-US" sz="2800">
                <a:latin typeface="Arial" panose="020b0604020202020204" pitchFamily="34" charset="0"/>
                <a:cs typeface="Arial" panose="020b0604020202020204" pitchFamily="34" charset="0"/>
              </a:rPr>
              <a:t>Low mood, poor sleep</a:t>
            </a:r>
          </a:p>
          <a:p>
            <a:pPr marL="796925" lvl="1" indent="-339725">
              <a:buFont typeface="Courier New" panose="02070309020205020404" pitchFamily="49" charset="0"/>
              <a:buChar char="o"/>
            </a:pPr>
            <a:r>
              <a:rPr lang="en-US" sz="2800">
                <a:latin typeface="Arial" panose="020b0604020202020204" pitchFamily="34" charset="0"/>
                <a:cs typeface="Arial" panose="020b0604020202020204" pitchFamily="34" charset="0"/>
              </a:rPr>
              <a:t>Increased number of missed treatments (2.6-2.8 sessions/year)</a:t>
            </a:r>
          </a:p>
          <a:p>
            <a:pPr marL="796925" lvl="1" indent="-339725">
              <a:buFont typeface="Courier New" panose="02070309020205020404" pitchFamily="49" charset="0"/>
              <a:buChar char="o"/>
            </a:pPr>
            <a:r>
              <a:rPr lang="en-US" sz="2800">
                <a:latin typeface="Arial" panose="020b0604020202020204" pitchFamily="34" charset="0"/>
                <a:cs typeface="Arial" panose="020b0604020202020204" pitchFamily="34" charset="0"/>
              </a:rPr>
              <a:t>Increased infection rate (50%) ad antibiotic use</a:t>
            </a:r>
          </a:p>
          <a:p>
            <a:pPr marL="796925" lvl="1" indent="-339725">
              <a:buFont typeface="Courier New" panose="02070309020205020404" pitchFamily="49" charset="0"/>
              <a:buChar char="o"/>
            </a:pPr>
            <a:r>
              <a:rPr lang="en-US" sz="2800">
                <a:latin typeface="Arial" panose="020b0604020202020204" pitchFamily="34" charset="0"/>
                <a:cs typeface="Arial" panose="020b0604020202020204" pitchFamily="34" charset="0"/>
              </a:rPr>
              <a:t>Mortality </a:t>
            </a:r>
          </a:p>
        </p:txBody>
      </p:sp>
      <p:sp>
        <p:nvSpPr>
          <p:cNvPr id="5" name="TextBox 4">
            <a:extLst>
              <a:ext uri="{FF2B5EF4-FFF2-40B4-BE49-F238E27FC236}">
                <a16:creationId xmlns:a16="http://schemas.microsoft.com/office/drawing/2014/main" id="{BBEB9FA7-B22A-4259-AE07-A4ECF4311566}"/>
              </a:ext>
            </a:extLst>
          </p:cNvPr>
          <p:cNvSpPr txBox="1">
            <a:spLocks noSelect="1" noMove="1" noResize="1" noTextEdit="1"/>
          </p:cNvSpPr>
          <p:nvPr/>
        </p:nvSpPr>
        <p:spPr>
          <a:xfrm>
            <a:off x="147635" y="6250129"/>
            <a:ext cx="9291637" cy="477054"/>
          </a:xfrm>
          <a:prstGeom prst="rect">
            <a:avLst/>
          </a:prstGeom>
          <a:noFill/>
        </p:spPr>
        <p:txBody>
          <a:bodyPr wrap="square" rtlCol="0">
            <a:spAutoFit/>
          </a:bodyPr>
          <a:lstStyle/>
          <a:p>
            <a:r>
              <a:rPr lang="en-US" sz="2500">
                <a:solidFill>
                  <a:schemeClr val="bg1"/>
                </a:solidFill>
                <a:latin typeface="Gotham" panose="02000504050000020004" pitchFamily="2" charset="0"/>
              </a:rPr>
              <a:t>Dialysis Core Curriculum 2021</a:t>
            </a:r>
          </a:p>
        </p:txBody>
      </p:sp>
      <p:sp>
        <p:nvSpPr>
          <p:cNvPr id="6" name="Subtitle 3">
            <a:extLst>
              <a:ext uri="{FF2B5EF4-FFF2-40B4-BE49-F238E27FC236}">
                <a16:creationId xmlns:a16="http://schemas.microsoft.com/office/drawing/2014/main" id="{33676BA9-6D71-47AF-8B98-A8CEBD7243BC}"/>
              </a:ext>
            </a:extLst>
          </p:cNvPr>
          <p:cNvSpPr>
            <a:spLocks noGrp="1" noSelect="1" noMove="1" noResize="1" noTextEdit="1"/>
          </p:cNvSpPr>
          <p:nvPr>
            <p:ph type="subTitle" idx="10"/>
          </p:nvPr>
        </p:nvSpPr>
        <p:spPr/>
        <p:txBody>
          <a:bodyPr/>
          <a:lstStyle/>
          <a:p>
            <a:r>
              <a:rPr lang="en-US"/>
              <a:t>Symptom: Pruritus</a:t>
            </a:r>
          </a:p>
        </p:txBody>
      </p:sp>
    </p:spTree>
    <p:extLst>
      <p:ext uri="{BB962C8B-B14F-4D97-AF65-F5344CB8AC3E}">
        <p14:creationId val="1693370330"/>
      </p:ext>
    </p:extLst>
  </p:cSld>
  <p:clrMapOvr>
    <a:masterClrMapping/>
  </p:clrMapOvr>
  <p:transition/>
  <p:timing/>
</p:sld>
</file>

<file path=ppt/slides/slide29.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p:cNvGrpSpPr/>
        <p:nvPr/>
      </p:nvGrpSpPr>
      <p:grpSpPr>
        <a:xfrm>
          <a:off x="0" y="0"/>
          <a:ext cx="0" cy="0"/>
        </a:xfrm>
      </p:grpSpPr>
      <p:sp>
        <p:nvSpPr>
          <p:cNvPr id="2" name="Title 1">
            <a:extLst>
              <a:ext uri="{FF2B5EF4-FFF2-40B4-BE49-F238E27FC236}">
                <a16:creationId xmlns:a16="http://schemas.microsoft.com/office/drawing/2014/main" id="{02130607-C614-4745-AB11-DD8E3C97C47C}"/>
              </a:ext>
            </a:extLst>
          </p:cNvPr>
          <p:cNvSpPr>
            <a:spLocks noGrp="1" noSelect="1" noMove="1" noResize="1" noTextEdit="1"/>
          </p:cNvSpPr>
          <p:nvPr>
            <p:ph type="title"/>
          </p:nvPr>
        </p:nvSpPr>
        <p:spPr>
          <a:xfrm>
            <a:off x="616668" y="703567"/>
            <a:ext cx="10515600" cy="1082404"/>
          </a:xfrm>
        </p:spPr>
        <p:txBody>
          <a:bodyPr/>
          <a:lstStyle/>
          <a:p>
            <a:r>
              <a:rPr lang="en-US"/>
              <a:t>Pruritus: Mechanism</a:t>
            </a:r>
          </a:p>
        </p:txBody>
      </p:sp>
      <p:sp>
        <p:nvSpPr>
          <p:cNvPr id="3" name="Content Placeholder 2">
            <a:extLst>
              <a:ext uri="{FF2B5EF4-FFF2-40B4-BE49-F238E27FC236}">
                <a16:creationId xmlns:a16="http://schemas.microsoft.com/office/drawing/2014/main" id="{34725579-A703-41BB-BAAC-C591A4EC08D4}"/>
              </a:ext>
            </a:extLst>
          </p:cNvPr>
          <p:cNvSpPr>
            <a:spLocks noGrp="1" noSelect="1" noMove="1" noResize="1" noTextEdit="1"/>
          </p:cNvSpPr>
          <p:nvPr>
            <p:ph idx="1"/>
          </p:nvPr>
        </p:nvSpPr>
        <p:spPr>
          <a:xfrm>
            <a:off x="611559" y="1615917"/>
            <a:ext cx="10972157" cy="3847401"/>
          </a:xfrm>
        </p:spPr>
        <p:txBody>
          <a:bodyPr>
            <a:noAutofit/>
          </a:bodyPr>
          <a:lstStyle/>
          <a:p>
            <a:pPr>
              <a:spcBef>
                <a:spcPts val="300"/>
              </a:spcBef>
            </a:pPr>
            <a:r>
              <a:rPr lang="en-US" sz="2000">
                <a:latin typeface="Arial" panose="020b0604020202020204" pitchFamily="34" charset="0"/>
                <a:cs typeface="Arial" panose="020b0604020202020204" pitchFamily="34" charset="0"/>
              </a:rPr>
              <a:t>Decreased hydration of the stratum corneum causing Xerosis</a:t>
            </a:r>
          </a:p>
          <a:p>
            <a:pPr>
              <a:spcBef>
                <a:spcPts val="300"/>
              </a:spcBef>
            </a:pPr>
            <a:r>
              <a:rPr lang="en-US" sz="2000">
                <a:latin typeface="Arial" panose="020b0604020202020204" pitchFamily="34" charset="0"/>
                <a:cs typeface="Arial" panose="020b0604020202020204" pitchFamily="34" charset="0"/>
              </a:rPr>
              <a:t>Opioid theory:</a:t>
            </a:r>
          </a:p>
          <a:p>
            <a:pPr marL="796925" lvl="1" indent="-339725">
              <a:spcBef>
                <a:spcPts val="300"/>
              </a:spcBef>
              <a:buFont typeface="Courier New" panose="02070309020205020404" pitchFamily="49" charset="0"/>
              <a:buChar char="o"/>
            </a:pPr>
            <a:r>
              <a:rPr lang="en-US" sz="2000">
                <a:latin typeface="Arial" panose="020b0604020202020204" pitchFamily="34" charset="0"/>
                <a:cs typeface="Arial" panose="020b0604020202020204" pitchFamily="34" charset="0"/>
              </a:rPr>
              <a:t>Stimulation of mu receptors increase itch, stimulation of kappa decrease itch.</a:t>
            </a:r>
          </a:p>
          <a:p>
            <a:pPr marL="796925" lvl="1" indent="-339725">
              <a:spcBef>
                <a:spcPts val="300"/>
              </a:spcBef>
              <a:buFont typeface="Courier New" panose="02070309020205020404" pitchFamily="49" charset="0"/>
              <a:buChar char="o"/>
            </a:pPr>
            <a:r>
              <a:rPr lang="en-US" sz="2000">
                <a:latin typeface="Arial" panose="020b0604020202020204" pitchFamily="34" charset="0"/>
                <a:cs typeface="Arial" panose="020b0604020202020204" pitchFamily="34" charset="0"/>
              </a:rPr>
              <a:t>In uremia, increased ratio of beta-endorphine (mu receptor agonist) to dynorphine A (kappa receptor agonist)</a:t>
            </a:r>
          </a:p>
          <a:p>
            <a:pPr>
              <a:spcBef>
                <a:spcPts val="300"/>
              </a:spcBef>
            </a:pPr>
            <a:r>
              <a:rPr lang="en-US" sz="2000">
                <a:latin typeface="Arial" panose="020b0604020202020204" pitchFamily="34" charset="0"/>
                <a:cs typeface="Arial" panose="020b0604020202020204" pitchFamily="34" charset="0"/>
              </a:rPr>
              <a:t>Inflammatory theory:</a:t>
            </a:r>
          </a:p>
          <a:p>
            <a:pPr marL="796925" lvl="1" indent="-339725">
              <a:spcBef>
                <a:spcPts val="300"/>
              </a:spcBef>
              <a:buFont typeface="Courier New" panose="02070309020205020404" pitchFamily="49" charset="0"/>
              <a:buChar char="o"/>
            </a:pPr>
            <a:r>
              <a:rPr lang="en-US" sz="2000">
                <a:latin typeface="Arial" panose="020b0604020202020204" pitchFamily="34" charset="0"/>
                <a:cs typeface="Arial" panose="020b0604020202020204" pitchFamily="34" charset="0"/>
              </a:rPr>
              <a:t>In uremic pruritus, higher levels of CRP, IL6, IL2 and inflammatory markers (increased ferritin, lower albumin.)</a:t>
            </a:r>
          </a:p>
          <a:p>
            <a:pPr>
              <a:spcBef>
                <a:spcPts val="300"/>
              </a:spcBef>
            </a:pPr>
            <a:r>
              <a:rPr lang="en-US" sz="2000">
                <a:latin typeface="Arial" panose="020b0604020202020204" pitchFamily="34" charset="0"/>
                <a:cs typeface="Arial" panose="020b0604020202020204" pitchFamily="34" charset="0"/>
              </a:rPr>
              <a:t>Not histamine mediated</a:t>
            </a:r>
            <a:r>
              <a:rPr lang="en-US" sz="2000" baseline="30000">
                <a:latin typeface="Arial" panose="020b0604020202020204" pitchFamily="34" charset="0"/>
                <a:cs typeface="Arial" panose="020b0604020202020204" pitchFamily="34" charset="0"/>
              </a:rPr>
              <a:t>12</a:t>
            </a:r>
            <a:endParaRPr lang="en-US" sz="2000">
              <a:latin typeface="Arial" panose="020b0604020202020204" pitchFamily="34" charset="0"/>
              <a:cs typeface="Arial" panose="020b0604020202020204" pitchFamily="34" charset="0"/>
            </a:endParaRPr>
          </a:p>
          <a:p>
            <a:pPr marL="796925" lvl="1" indent="-339725">
              <a:spcBef>
                <a:spcPts val="300"/>
              </a:spcBef>
              <a:buFont typeface="Courier New" panose="02070309020205020404" pitchFamily="49" charset="0"/>
              <a:buChar char="o"/>
            </a:pPr>
            <a:r>
              <a:rPr lang="en-US" sz="2000">
                <a:latin typeface="Arial" panose="020b0604020202020204" pitchFamily="34" charset="0"/>
                <a:cs typeface="Arial" panose="020b0604020202020204" pitchFamily="34" charset="0"/>
              </a:rPr>
              <a:t>Antihistamines (e.g., diphenhydramine, hydroxyzine, loratadine) are the most common medication prescribed by nephrologists for itch.</a:t>
            </a:r>
          </a:p>
          <a:p>
            <a:pPr marL="796925" lvl="1" indent="-339725">
              <a:spcBef>
                <a:spcPts val="300"/>
              </a:spcBef>
              <a:buFont typeface="Courier New" panose="02070309020205020404" pitchFamily="49" charset="0"/>
              <a:buChar char="o"/>
            </a:pPr>
            <a:r>
              <a:rPr lang="en-US" sz="2000">
                <a:latin typeface="Arial" panose="020b0604020202020204" pitchFamily="34" charset="0"/>
                <a:cs typeface="Arial" panose="020b0604020202020204" pitchFamily="34" charset="0"/>
              </a:rPr>
              <a:t>Functional MRI studies of itch found that uremic pruritus is mediated through non-histamine-mediated neural pathways. </a:t>
            </a:r>
          </a:p>
          <a:p>
            <a:pPr marL="796925" lvl="1" indent="-339725">
              <a:spcBef>
                <a:spcPts val="300"/>
              </a:spcBef>
              <a:buFont typeface="Courier New" panose="02070309020205020404" pitchFamily="49" charset="0"/>
              <a:buChar char="o"/>
            </a:pPr>
            <a:r>
              <a:rPr lang="en-US" sz="2000">
                <a:latin typeface="Arial" panose="020b0604020202020204" pitchFamily="34" charset="0"/>
                <a:cs typeface="Arial" panose="020b0604020202020204" pitchFamily="34" charset="0"/>
              </a:rPr>
              <a:t>Given risk of adverse effects (confusion, dizziness, drowsiness) and that mechanism of uremic pruritus is NOT histamine mediated, </a:t>
            </a:r>
            <a:r>
              <a:rPr lang="en-US" sz="2000" b="1">
                <a:latin typeface="Arial" panose="020b0604020202020204" pitchFamily="34" charset="0"/>
                <a:cs typeface="Arial" panose="020b0604020202020204" pitchFamily="34" charset="0"/>
              </a:rPr>
              <a:t>these medications should be avoided</a:t>
            </a:r>
            <a:r>
              <a:rPr lang="en-US" sz="2000">
                <a:latin typeface="Arial" panose="020b0604020202020204" pitchFamily="34" charset="0"/>
                <a:cs typeface="Arial" panose="020b0604020202020204" pitchFamily="34" charset="0"/>
              </a:rPr>
              <a:t>.</a:t>
            </a:r>
          </a:p>
          <a:p>
            <a:pPr>
              <a:spcBef>
                <a:spcPts val="300"/>
              </a:spcBef>
            </a:pPr>
            <a:endParaRPr lang="en-US" sz="2000">
              <a:latin typeface="Arial" panose="020b0604020202020204" pitchFamily="34" charset="0"/>
              <a:cs typeface="Arial" panose="020b0604020202020204" pitchFamily="34" charset="0"/>
            </a:endParaRPr>
          </a:p>
        </p:txBody>
      </p:sp>
      <p:sp>
        <p:nvSpPr>
          <p:cNvPr id="4" name="Subtitle 3">
            <a:extLst>
              <a:ext uri="{FF2B5EF4-FFF2-40B4-BE49-F238E27FC236}">
                <a16:creationId xmlns:a16="http://schemas.microsoft.com/office/drawing/2014/main" id="{33676BA9-6D71-47AF-8B98-A8CEBD7243BC}"/>
              </a:ext>
            </a:extLst>
          </p:cNvPr>
          <p:cNvSpPr>
            <a:spLocks noGrp="1" noSelect="1" noMove="1" noResize="1" noTextEdit="1"/>
          </p:cNvSpPr>
          <p:nvPr>
            <p:ph type="subTitle" idx="10"/>
          </p:nvPr>
        </p:nvSpPr>
        <p:spPr/>
        <p:txBody>
          <a:bodyPr/>
          <a:lstStyle/>
          <a:p>
            <a:r>
              <a:rPr lang="en-US"/>
              <a:t>Symptom: pruritus</a:t>
            </a:r>
          </a:p>
        </p:txBody>
      </p:sp>
      <p:sp>
        <p:nvSpPr>
          <p:cNvPr id="5" name="TextBox 4">
            <a:extLst>
              <a:ext uri="{FF2B5EF4-FFF2-40B4-BE49-F238E27FC236}">
                <a16:creationId xmlns:a16="http://schemas.microsoft.com/office/drawing/2014/main" id="{BBEB9FA7-B22A-4259-AE07-A4ECF4311566}"/>
              </a:ext>
            </a:extLst>
          </p:cNvPr>
          <p:cNvSpPr txBox="1">
            <a:spLocks noSelect="1" noMove="1" noResize="1" noTextEdit="1"/>
          </p:cNvSpPr>
          <p:nvPr/>
        </p:nvSpPr>
        <p:spPr>
          <a:xfrm>
            <a:off x="147635" y="6250129"/>
            <a:ext cx="9291637" cy="477054"/>
          </a:xfrm>
          <a:prstGeom prst="rect">
            <a:avLst/>
          </a:prstGeom>
          <a:noFill/>
        </p:spPr>
        <p:txBody>
          <a:bodyPr wrap="square" rtlCol="0">
            <a:spAutoFit/>
          </a:bodyPr>
          <a:lstStyle/>
          <a:p>
            <a:r>
              <a:rPr lang="en-US" sz="2500">
                <a:solidFill>
                  <a:schemeClr val="bg1"/>
                </a:solidFill>
                <a:latin typeface="Gotham" panose="02000504050000020004" pitchFamily="2" charset="0"/>
              </a:rPr>
              <a:t>Dialysis Core Curriculum 2021</a:t>
            </a:r>
          </a:p>
        </p:txBody>
      </p:sp>
    </p:spTree>
    <p:extLst>
      <p:ext uri="{BB962C8B-B14F-4D97-AF65-F5344CB8AC3E}">
        <p14:creationId val="668587622"/>
      </p:ext>
    </p:extLst>
  </p:cSld>
  <p:clrMapOvr>
    <a:masterClrMapping/>
  </p:clrMapOvr>
  <p:transition/>
  <p:timing/>
</p:sld>
</file>

<file path=ppt/slides/slide3.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p:cNvGrpSpPr/>
        <p:nvPr/>
      </p:nvGrpSpPr>
      <p:grpSpPr>
        <a:xfrm>
          <a:off x="0" y="0"/>
          <a:ext cx="0" cy="0"/>
        </a:xfrm>
      </p:grpSpPr>
      <p:sp>
        <p:nvSpPr>
          <p:cNvPr id="2" name="Title 1">
            <a:extLst>
              <a:ext uri="{FF2B5EF4-FFF2-40B4-BE49-F238E27FC236}">
                <a16:creationId xmlns:a16="http://schemas.microsoft.com/office/drawing/2014/main" id="{02130607-C614-4745-AB11-DD8E3C97C47C}"/>
              </a:ext>
            </a:extLst>
          </p:cNvPr>
          <p:cNvSpPr>
            <a:spLocks noGrp="1" noSelect="1" noMove="1" noResize="1" noTextEdit="1"/>
          </p:cNvSpPr>
          <p:nvPr>
            <p:ph type="title"/>
          </p:nvPr>
        </p:nvSpPr>
        <p:spPr>
          <a:xfrm>
            <a:off x="611408" y="702999"/>
            <a:ext cx="10515600" cy="1082404"/>
          </a:xfrm>
        </p:spPr>
        <p:txBody>
          <a:bodyPr/>
          <a:lstStyle/>
          <a:p>
            <a:r>
              <a:rPr lang="en-US"/>
              <a:t>Learning Objectives</a:t>
            </a:r>
          </a:p>
        </p:txBody>
      </p:sp>
      <p:sp>
        <p:nvSpPr>
          <p:cNvPr id="3" name="Content Placeholder 2">
            <a:extLst>
              <a:ext uri="{FF2B5EF4-FFF2-40B4-BE49-F238E27FC236}">
                <a16:creationId xmlns:a16="http://schemas.microsoft.com/office/drawing/2014/main" id="{34725579-A703-41BB-BAAC-C591A4EC08D4}"/>
              </a:ext>
            </a:extLst>
          </p:cNvPr>
          <p:cNvSpPr>
            <a:spLocks noGrp="1" noSelect="1" noMove="1" noResize="1" noTextEdit="1"/>
          </p:cNvSpPr>
          <p:nvPr>
            <p:ph idx="1"/>
          </p:nvPr>
        </p:nvSpPr>
        <p:spPr>
          <a:xfrm>
            <a:off x="611408" y="1616339"/>
            <a:ext cx="10969184" cy="3518991"/>
          </a:xfrm>
        </p:spPr>
        <p:txBody>
          <a:bodyPr/>
          <a:lstStyle/>
          <a:p>
            <a:r>
              <a:rPr lang="en-US">
                <a:latin typeface="Arial" panose="020b0604020202020204" pitchFamily="34" charset="0"/>
                <a:cs typeface="Arial" panose="020b0604020202020204" pitchFamily="34" charset="0"/>
              </a:rPr>
              <a:t>Identify the most commonly experienced symptoms of dialysis patients including pain, pruritus, restless legs syndrome (RLS), and fatigue/poor sleep</a:t>
            </a:r>
          </a:p>
          <a:p>
            <a:r>
              <a:rPr lang="en-US">
                <a:latin typeface="Arial" panose="020b0604020202020204" pitchFamily="34" charset="0"/>
                <a:cs typeface="Arial" panose="020b0604020202020204" pitchFamily="34" charset="0"/>
              </a:rPr>
              <a:t>Describe potential treatment options while limitations in evidence</a:t>
            </a:r>
          </a:p>
          <a:p>
            <a:r>
              <a:rPr lang="en-US">
                <a:latin typeface="Arial" panose="020b0604020202020204" pitchFamily="34" charset="0"/>
                <a:cs typeface="Arial" panose="020b0604020202020204" pitchFamily="34" charset="0"/>
              </a:rPr>
              <a:t>Explain how different symptoms may overlap, and how this interplay can affect a patient’s quality of life</a:t>
            </a:r>
          </a:p>
        </p:txBody>
      </p:sp>
      <p:sp>
        <p:nvSpPr>
          <p:cNvPr id="5" name="TextBox 4">
            <a:extLst>
              <a:ext uri="{FF2B5EF4-FFF2-40B4-BE49-F238E27FC236}">
                <a16:creationId xmlns:a16="http://schemas.microsoft.com/office/drawing/2014/main" id="{281FC590-6694-4F26-985D-93A9B0B6E647}"/>
              </a:ext>
            </a:extLst>
          </p:cNvPr>
          <p:cNvSpPr txBox="1">
            <a:spLocks noSelect="1" noMove="1" noResize="1" noTextEdit="1"/>
          </p:cNvSpPr>
          <p:nvPr/>
        </p:nvSpPr>
        <p:spPr>
          <a:xfrm>
            <a:off x="147635" y="6250129"/>
            <a:ext cx="9291637" cy="477054"/>
          </a:xfrm>
          <a:prstGeom prst="rect">
            <a:avLst/>
          </a:prstGeom>
          <a:noFill/>
        </p:spPr>
        <p:txBody>
          <a:bodyPr wrap="square" rtlCol="0">
            <a:spAutoFit/>
          </a:bodyPr>
          <a:lstStyle/>
          <a:p>
            <a:r>
              <a:rPr lang="en-US" sz="2500">
                <a:solidFill>
                  <a:schemeClr val="bg1"/>
                </a:solidFill>
                <a:latin typeface="Gotham" panose="02000504050000020004" pitchFamily="2" charset="0"/>
              </a:rPr>
              <a:t>Dialysis Core Curriculum 2021</a:t>
            </a:r>
          </a:p>
        </p:txBody>
      </p:sp>
    </p:spTree>
    <p:extLst>
      <p:ext uri="{BB962C8B-B14F-4D97-AF65-F5344CB8AC3E}">
        <p14:creationId val="860366053"/>
      </p:ext>
    </p:extLst>
  </p:cSld>
  <p:clrMapOvr>
    <a:masterClrMapping/>
  </p:clrMapOvr>
  <p:transition/>
  <p:timing/>
</p:sld>
</file>

<file path=ppt/slides/slide30.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p:cNvGrpSpPr/>
        <p:nvPr/>
      </p:nvGrpSpPr>
      <p:grpSpPr>
        <a:xfrm>
          <a:off x="0" y="0"/>
          <a:ext cx="0" cy="0"/>
        </a:xfrm>
      </p:grpSpPr>
      <p:graphicFrame>
        <p:nvGraphicFramePr>
          <p:cNvPr id="5" name="Table 5">
            <a:extLst>
              <a:ext uri="{FF2B5EF4-FFF2-40B4-BE49-F238E27FC236}">
                <a16:creationId xmlns:a16="http://schemas.microsoft.com/office/drawing/2014/main" id="{42C56ABA-79AF-4681-BDB9-042A774D0206}"/>
              </a:ext>
            </a:extLst>
          </p:cNvPr>
          <p:cNvGraphicFramePr>
            <a:graphicFrameLocks noGrp="1" noSelect="1" noMove="1" noResize="1"/>
          </p:cNvGraphicFramePr>
          <p:nvPr>
            <p:ph idx="1"/>
            <p:extLst>
              <p:ext uri="{D42A27DB-BD31-4B8C-83A1-F6EECF244321}">
                <p14:modId val="1681394059"/>
              </p:ext>
            </p:extLst>
          </p:nvPr>
        </p:nvGraphicFramePr>
        <p:xfrm>
          <a:off x="596524" y="1144630"/>
          <a:ext cx="10992963" cy="4602480"/>
        </p:xfrm>
        <a:graphic>
          <a:graphicData uri="http://schemas.openxmlformats.org/drawingml/2006/table">
            <a:tbl>
              <a:tblPr firstRow="1" bandRow="1">
                <a:tableStyleId>{5C22544A-7EE6-4342-B048-85BDC9FD1C3A}</a:tableStyleId>
              </a:tblPr>
              <a:tblGrid>
                <a:gridCol w="2848425">
                  <a:extLst>
                    <a:ext uri="{9D8B030D-6E8A-4147-A177-3AD203B41FA5}">
                      <a16:colId xmlns:a16="http://schemas.microsoft.com/office/drawing/2014/main" val="4170697484"/>
                    </a:ext>
                  </a:extLst>
                </a:gridCol>
                <a:gridCol w="8144538">
                  <a:extLst>
                    <a:ext uri="{9D8B030D-6E8A-4147-A177-3AD203B41FA5}">
                      <a16:colId xmlns:a16="http://schemas.microsoft.com/office/drawing/2014/main" val="429021986"/>
                    </a:ext>
                  </a:extLst>
                </a:gridCol>
              </a:tblGrid>
              <a:tr h="370840">
                <a:tc gridSpan="2">
                  <a:txBody>
                    <a:bodyPr vert="horz" wrap="square"/>
                    <a:lstStyle/>
                    <a:p>
                      <a:pPr algn="ctr"/>
                      <a:r>
                        <a:rPr lang="en-US" sz="2000">
                          <a:latin typeface="Arial" panose="020b0604020202020204" pitchFamily="34" charset="0"/>
                          <a:cs typeface="Arial" panose="020b0604020202020204" pitchFamily="34" charset="0"/>
                        </a:rPr>
                        <a:t>Pruritus: Approach to Management </a:t>
                      </a:r>
                    </a:p>
                  </a:txBody>
                  <a:tcPr/>
                </a:tc>
                <a:tc hMerge="1">
                  <a:txBody>
                    <a:bodyPr vert="horz" wrap="square"/>
                    <a:lstStyle/>
                    <a:p>
                      <a:endParaRPr lang="en-US"/>
                    </a:p>
                  </a:txBody>
                  <a:tcPr/>
                </a:tc>
                <a:extLst>
                  <a:ext uri="{0D108BD9-81ED-4DB2-BD59-A6C34878D82A}">
                    <a16:rowId xmlns:a16="http://schemas.microsoft.com/office/drawing/2014/main" val="3771730466"/>
                  </a:ext>
                </a:extLst>
              </a:tr>
              <a:tr h="370840">
                <a:tc>
                  <a:txBody>
                    <a:bodyPr vert="horz" wrap="square"/>
                    <a:lstStyle/>
                    <a:p>
                      <a:r>
                        <a:rPr lang="en-US" sz="2000">
                          <a:latin typeface="Arial" panose="020b0604020202020204" pitchFamily="34" charset="0"/>
                          <a:cs typeface="Arial" panose="020b0604020202020204" pitchFamily="34" charset="0"/>
                        </a:rPr>
                        <a:t>1. Evaluate for primary dermatologic condition</a:t>
                      </a:r>
                    </a:p>
                  </a:txBody>
                  <a:tcPr/>
                </a:tc>
                <a:tc>
                  <a:txBody>
                    <a:bodyPr vert="horz" wrap="square"/>
                    <a:lstStyle/>
                    <a:p>
                      <a:pPr marL="285750" marR="0" lvl="0" indent="-285750" algn="l" defTabSz="914400" rtl="0" eaLnBrk="1" fontAlgn="auto" latinLnBrk="0" hangingPunct="1">
                        <a:lnSpc>
                          <a:spcPct val="90000"/>
                        </a:lnSpc>
                        <a:spcBef>
                          <a:spcPct val="0"/>
                        </a:spcBef>
                        <a:spcAft>
                          <a:spcPct val="0"/>
                        </a:spcAft>
                        <a:buClrTx/>
                        <a:buSzTx/>
                        <a:buFont typeface="Arial" panose="020b0604020202020204" pitchFamily="34" charset="0"/>
                        <a:buChar char="•"/>
                        <a:defRPr/>
                      </a:pPr>
                      <a:r>
                        <a:rPr lang="en-US" sz="2000">
                          <a:latin typeface="Arial" panose="020b0604020202020204" pitchFamily="34" charset="0"/>
                          <a:cs typeface="Arial" panose="020b0604020202020204" pitchFamily="34" charset="0"/>
                        </a:rPr>
                        <a:t>Is there presence of bullous lesions, ulcerations, or rash? If present, referred to dermatology.</a:t>
                      </a:r>
                    </a:p>
                    <a:p>
                      <a:pPr marL="285750" marR="0" lvl="0" indent="-285750" algn="l" defTabSz="914400" rtl="0" eaLnBrk="1" fontAlgn="auto" latinLnBrk="0" hangingPunct="1">
                        <a:lnSpc>
                          <a:spcPct val="90000"/>
                        </a:lnSpc>
                        <a:spcBef>
                          <a:spcPct val="0"/>
                        </a:spcBef>
                        <a:spcAft>
                          <a:spcPct val="0"/>
                        </a:spcAft>
                        <a:buClrTx/>
                        <a:buSzTx/>
                        <a:buFont typeface="Arial" panose="020b0604020202020204" pitchFamily="34" charset="0"/>
                        <a:buChar char="•"/>
                        <a:defRPr/>
                      </a:pPr>
                      <a:r>
                        <a:rPr lang="en-US" sz="2000">
                          <a:latin typeface="Arial" panose="020b0604020202020204" pitchFamily="34" charset="0"/>
                          <a:cs typeface="Arial" panose="020b0604020202020204" pitchFamily="34" charset="0"/>
                        </a:rPr>
                        <a:t>Check for signs/symptoms of other systemic diseases.</a:t>
                      </a:r>
                    </a:p>
                  </a:txBody>
                  <a:tcPr/>
                </a:tc>
                <a:extLst>
                  <a:ext uri="{0D108BD9-81ED-4DB2-BD59-A6C34878D82A}">
                    <a16:rowId xmlns:a16="http://schemas.microsoft.com/office/drawing/2014/main" val="1478293030"/>
                  </a:ext>
                </a:extLst>
              </a:tr>
              <a:tr h="370840">
                <a:tc>
                  <a:txBody>
                    <a:bodyPr vert="horz" wrap="square"/>
                    <a:lstStyle/>
                    <a:p>
                      <a:r>
                        <a:rPr lang="en-US" sz="2000">
                          <a:latin typeface="Arial" panose="020b0604020202020204" pitchFamily="34" charset="0"/>
                          <a:cs typeface="Arial" panose="020b0604020202020204" pitchFamily="34" charset="0"/>
                        </a:rPr>
                        <a:t>2. General skin care</a:t>
                      </a:r>
                    </a:p>
                  </a:txBody>
                  <a:tcPr/>
                </a:tc>
                <a:tc>
                  <a:txBody>
                    <a:bodyPr vert="horz" wrap="square"/>
                    <a:lstStyle/>
                    <a:p>
                      <a:pPr marL="285750" indent="-285750">
                        <a:lnSpc>
                          <a:spcPct val="90000"/>
                        </a:lnSpc>
                        <a:buFont typeface="Arial" panose="020b0604020202020204" pitchFamily="34" charset="0"/>
                        <a:buChar char="•"/>
                      </a:pPr>
                      <a:r>
                        <a:rPr lang="en-US" sz="2000">
                          <a:latin typeface="Arial" panose="020b0604020202020204" pitchFamily="34" charset="0"/>
                          <a:cs typeface="Arial" panose="020b0604020202020204" pitchFamily="34" charset="0"/>
                        </a:rPr>
                        <a:t>Use of emollients 2-4x/day.</a:t>
                      </a:r>
                    </a:p>
                    <a:p>
                      <a:pPr marL="285750" indent="-285750">
                        <a:lnSpc>
                          <a:spcPct val="90000"/>
                        </a:lnSpc>
                        <a:buFont typeface="Arial" panose="020b0604020202020204" pitchFamily="34" charset="0"/>
                        <a:buChar char="•"/>
                      </a:pPr>
                      <a:r>
                        <a:rPr lang="en-US" sz="2000">
                          <a:latin typeface="Arial" panose="020b0604020202020204" pitchFamily="34" charset="0"/>
                          <a:cs typeface="Arial" panose="020b0604020202020204" pitchFamily="34" charset="0"/>
                        </a:rPr>
                        <a:t>Avoid fragrant soap or lotions.</a:t>
                      </a:r>
                    </a:p>
                  </a:txBody>
                  <a:tcPr/>
                </a:tc>
                <a:extLst>
                  <a:ext uri="{0D108BD9-81ED-4DB2-BD59-A6C34878D82A}">
                    <a16:rowId xmlns:a16="http://schemas.microsoft.com/office/drawing/2014/main" val="227439221"/>
                  </a:ext>
                </a:extLst>
              </a:tr>
              <a:tr h="370840">
                <a:tc>
                  <a:txBody>
                    <a:bodyPr vert="horz" wrap="square"/>
                    <a:lstStyle/>
                    <a:p>
                      <a:r>
                        <a:rPr lang="en-US" sz="2000">
                          <a:latin typeface="Arial" panose="020b0604020202020204" pitchFamily="34" charset="0"/>
                          <a:cs typeface="Arial" panose="020b0604020202020204" pitchFamily="34" charset="0"/>
                        </a:rPr>
                        <a:t>3. Optimization of dialysis parameters </a:t>
                      </a:r>
                    </a:p>
                  </a:txBody>
                  <a:tcPr/>
                </a:tc>
                <a:tc>
                  <a:txBody>
                    <a:bodyPr vert="horz" wrap="square"/>
                    <a:lstStyle/>
                    <a:p>
                      <a:pPr marL="285750" indent="-285750">
                        <a:lnSpc>
                          <a:spcPct val="90000"/>
                        </a:lnSpc>
                        <a:buFont typeface="Arial" panose="020b0604020202020204" pitchFamily="34" charset="0"/>
                        <a:buChar char="•"/>
                      </a:pPr>
                      <a:r>
                        <a:rPr lang="en-US" sz="2000">
                          <a:latin typeface="Arial" panose="020b0604020202020204" pitchFamily="34" charset="0"/>
                          <a:cs typeface="Arial" panose="020b0604020202020204" pitchFamily="34" charset="0"/>
                        </a:rPr>
                        <a:t>Outdated studies suggesting benefit of improvement in Kt/V was shown with lower Kt/V targets (improvement from Kt/V of 1.05 to 1.2) and prior to standard use of high flux dilayzers.</a:t>
                      </a:r>
                    </a:p>
                    <a:p>
                      <a:pPr marL="285750" indent="-285750">
                        <a:lnSpc>
                          <a:spcPct val="90000"/>
                        </a:lnSpc>
                        <a:buFont typeface="Arial" panose="020b0604020202020204" pitchFamily="34" charset="0"/>
                        <a:buChar char="•"/>
                      </a:pPr>
                      <a:r>
                        <a:rPr lang="en-US" sz="2000">
                          <a:latin typeface="Arial" panose="020b0604020202020204" pitchFamily="34" charset="0"/>
                          <a:cs typeface="Arial" panose="020b0604020202020204" pitchFamily="34" charset="0"/>
                        </a:rPr>
                        <a:t>Recent DOPPS data shows no association with Kt/V and pruritus.</a:t>
                      </a:r>
                    </a:p>
                  </a:txBody>
                  <a:tcPr/>
                </a:tc>
                <a:extLst>
                  <a:ext uri="{0D108BD9-81ED-4DB2-BD59-A6C34878D82A}">
                    <a16:rowId xmlns:a16="http://schemas.microsoft.com/office/drawing/2014/main" val="1188715467"/>
                  </a:ext>
                </a:extLst>
              </a:tr>
              <a:tr h="370840">
                <a:tc>
                  <a:txBody>
                    <a:bodyPr vert="horz" wrap="square"/>
                    <a:lstStyle/>
                    <a:p>
                      <a:r>
                        <a:rPr lang="en-US" sz="2000">
                          <a:latin typeface="Arial" panose="020b0604020202020204" pitchFamily="34" charset="0"/>
                          <a:cs typeface="Arial" panose="020b0604020202020204" pitchFamily="34" charset="0"/>
                        </a:rPr>
                        <a:t>4. Optimization of mineral bone disease </a:t>
                      </a:r>
                    </a:p>
                  </a:txBody>
                  <a:tcPr/>
                </a:tc>
                <a:tc>
                  <a:txBody>
                    <a:bodyPr vert="horz" wrap="square"/>
                    <a:lstStyle/>
                    <a:p>
                      <a:pPr marL="285750" indent="-285750">
                        <a:lnSpc>
                          <a:spcPct val="90000"/>
                        </a:lnSpc>
                        <a:buFont typeface="Arial" panose="020b0604020202020204" pitchFamily="34" charset="0"/>
                        <a:buChar char="•"/>
                      </a:pPr>
                      <a:r>
                        <a:rPr lang="en-US" sz="2000">
                          <a:latin typeface="Arial" panose="020b0604020202020204" pitchFamily="34" charset="0"/>
                          <a:cs typeface="Arial" panose="020b0604020202020204" pitchFamily="34" charset="0"/>
                        </a:rPr>
                        <a:t>Ranked #1 intervention by nephrologists.</a:t>
                      </a:r>
                    </a:p>
                    <a:p>
                      <a:pPr marL="285750" indent="-285750">
                        <a:lnSpc>
                          <a:spcPct val="90000"/>
                        </a:lnSpc>
                        <a:buFont typeface="Arial" panose="020b0604020202020204" pitchFamily="34" charset="0"/>
                        <a:buChar char="•"/>
                      </a:pPr>
                      <a:r>
                        <a:rPr lang="en-US" sz="2000">
                          <a:latin typeface="Arial" panose="020b0604020202020204" pitchFamily="34" charset="0"/>
                          <a:cs typeface="Arial" panose="020b0604020202020204" pitchFamily="34" charset="0"/>
                        </a:rPr>
                        <a:t>Inconsistent data exist regarding association with calcium, phosphorus, or PTH.</a:t>
                      </a:r>
                    </a:p>
                    <a:p>
                      <a:pPr marL="285750" indent="-285750">
                        <a:lnSpc>
                          <a:spcPct val="90000"/>
                        </a:lnSpc>
                        <a:buFont typeface="Arial" panose="020b0604020202020204" pitchFamily="34" charset="0"/>
                        <a:buChar char="•"/>
                      </a:pPr>
                      <a:r>
                        <a:rPr lang="en-US" sz="2000">
                          <a:latin typeface="Arial" panose="020b0604020202020204" pitchFamily="34" charset="0"/>
                          <a:cs typeface="Arial" panose="020b0604020202020204" pitchFamily="34" charset="0"/>
                        </a:rPr>
                        <a:t>No published studies showing lowering of serum phosphorus with improvement in pruritus.</a:t>
                      </a:r>
                    </a:p>
                  </a:txBody>
                  <a:tcPr/>
                </a:tc>
                <a:extLst>
                  <a:ext uri="{0D108BD9-81ED-4DB2-BD59-A6C34878D82A}">
                    <a16:rowId xmlns:a16="http://schemas.microsoft.com/office/drawing/2014/main" val="2019365943"/>
                  </a:ext>
                </a:extLst>
              </a:tr>
            </a:tbl>
          </a:graphicData>
        </a:graphic>
      </p:graphicFrame>
      <p:sp>
        <p:nvSpPr>
          <p:cNvPr id="4" name="Subtitle 3">
            <a:extLst>
              <a:ext uri="{FF2B5EF4-FFF2-40B4-BE49-F238E27FC236}">
                <a16:creationId xmlns:a16="http://schemas.microsoft.com/office/drawing/2014/main" id="{140F9236-C360-43E9-AA5A-7E01C1DF9575}"/>
              </a:ext>
            </a:extLst>
          </p:cNvPr>
          <p:cNvSpPr>
            <a:spLocks noGrp="1" noSelect="1" noMove="1" noResize="1" noTextEdit="1"/>
          </p:cNvSpPr>
          <p:nvPr>
            <p:ph type="subTitle" idx="10"/>
          </p:nvPr>
        </p:nvSpPr>
        <p:spPr/>
        <p:txBody>
          <a:bodyPr/>
          <a:lstStyle/>
          <a:p>
            <a:r>
              <a:rPr lang="en-US"/>
              <a:t>Symptom: pruritus</a:t>
            </a:r>
          </a:p>
        </p:txBody>
      </p:sp>
      <p:sp>
        <p:nvSpPr>
          <p:cNvPr id="2" name="TextBox 1">
            <a:extLst>
              <a:ext uri="{FF2B5EF4-FFF2-40B4-BE49-F238E27FC236}">
                <a16:creationId xmlns:a16="http://schemas.microsoft.com/office/drawing/2014/main" id="{B872239E-EF6A-4CDD-8EC8-9C9FF0183B29}"/>
              </a:ext>
            </a:extLst>
          </p:cNvPr>
          <p:cNvSpPr txBox="1">
            <a:spLocks noSelect="1" noMove="1" noResize="1" noTextEdit="1"/>
          </p:cNvSpPr>
          <p:nvPr/>
        </p:nvSpPr>
        <p:spPr>
          <a:xfrm>
            <a:off x="147635" y="6250129"/>
            <a:ext cx="9291637" cy="477054"/>
          </a:xfrm>
          <a:prstGeom prst="rect">
            <a:avLst/>
          </a:prstGeom>
          <a:noFill/>
        </p:spPr>
        <p:txBody>
          <a:bodyPr wrap="square" rtlCol="0">
            <a:spAutoFit/>
          </a:bodyPr>
          <a:lstStyle/>
          <a:p>
            <a:r>
              <a:rPr lang="en-US" sz="2500">
                <a:solidFill>
                  <a:schemeClr val="bg1"/>
                </a:solidFill>
                <a:latin typeface="Gotham" panose="02000504050000020004" pitchFamily="2" charset="0"/>
              </a:rPr>
              <a:t>Dialysis Core Curriculum 2021</a:t>
            </a:r>
          </a:p>
        </p:txBody>
      </p:sp>
    </p:spTree>
    <p:extLst>
      <p:ext uri="{BB962C8B-B14F-4D97-AF65-F5344CB8AC3E}">
        <p14:creationId val="3589871368"/>
      </p:ext>
    </p:extLst>
  </p:cSld>
  <p:clrMapOvr>
    <a:masterClrMapping/>
  </p:clrMapOvr>
  <p:transition/>
  <p:timing/>
</p:sld>
</file>

<file path=ppt/slides/slide31.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p:cNvGrpSpPr/>
        <p:nvPr/>
      </p:nvGrpSpPr>
      <p:grpSpPr>
        <a:xfrm>
          <a:off x="0" y="0"/>
          <a:ext cx="0" cy="0"/>
        </a:xfrm>
      </p:grpSpPr>
      <p:graphicFrame>
        <p:nvGraphicFramePr>
          <p:cNvPr id="5" name="Table 5">
            <a:extLst>
              <a:ext uri="{FF2B5EF4-FFF2-40B4-BE49-F238E27FC236}">
                <a16:creationId xmlns:a16="http://schemas.microsoft.com/office/drawing/2014/main" id="{AB11B3B5-F655-4958-B0E6-F84113BECD18}"/>
              </a:ext>
            </a:extLst>
          </p:cNvPr>
          <p:cNvGraphicFramePr>
            <a:graphicFrameLocks noGrp="1" noSelect="1" noMove="1" noResize="1"/>
          </p:cNvGraphicFramePr>
          <p:nvPr>
            <p:ph idx="1"/>
            <p:extLst>
              <p:ext uri="{D42A27DB-BD31-4B8C-83A1-F6EECF244321}">
                <p14:modId val="799809159"/>
              </p:ext>
            </p:extLst>
          </p:nvPr>
        </p:nvGraphicFramePr>
        <p:xfrm>
          <a:off x="607230" y="1155785"/>
          <a:ext cx="10982257" cy="4770120"/>
        </p:xfrm>
        <a:graphic>
          <a:graphicData uri="http://schemas.openxmlformats.org/drawingml/2006/table">
            <a:tbl>
              <a:tblPr firstRow="1" bandRow="1">
                <a:tableStyleId>{5C22544A-7EE6-4342-B048-85BDC9FD1C3A}</a:tableStyleId>
              </a:tblPr>
              <a:tblGrid>
                <a:gridCol w="1870156">
                  <a:extLst>
                    <a:ext uri="{9D8B030D-6E8A-4147-A177-3AD203B41FA5}">
                      <a16:colId xmlns:a16="http://schemas.microsoft.com/office/drawing/2014/main" val="779014424"/>
                    </a:ext>
                  </a:extLst>
                </a:gridCol>
                <a:gridCol w="9112101">
                  <a:extLst>
                    <a:ext uri="{9D8B030D-6E8A-4147-A177-3AD203B41FA5}">
                      <a16:colId xmlns:a16="http://schemas.microsoft.com/office/drawing/2014/main" val="4273889845"/>
                    </a:ext>
                  </a:extLst>
                </a:gridCol>
              </a:tblGrid>
              <a:tr h="0">
                <a:tc gridSpan="2">
                  <a:txBody>
                    <a:bodyPr vert="horz" wrap="square"/>
                    <a:lstStyle/>
                    <a:p>
                      <a:pPr marL="0" marR="0" lvl="0" indent="0" algn="ctr" defTabSz="914400" rtl="0" eaLnBrk="1" fontAlgn="auto" latinLnBrk="0" hangingPunct="1">
                        <a:lnSpc>
                          <a:spcPct val="100000"/>
                        </a:lnSpc>
                        <a:spcBef>
                          <a:spcPct val="0"/>
                        </a:spcBef>
                        <a:spcAft>
                          <a:spcPct val="0"/>
                        </a:spcAft>
                        <a:buClrTx/>
                        <a:buSzTx/>
                        <a:buFontTx/>
                        <a:buNone/>
                        <a:defRPr/>
                      </a:pPr>
                      <a:r>
                        <a:rPr lang="en-US" sz="2000">
                          <a:latin typeface="Arial" panose="020b0604020202020204" pitchFamily="34" charset="0"/>
                          <a:cs typeface="Arial" panose="020b0604020202020204" pitchFamily="34" charset="0"/>
                        </a:rPr>
                        <a:t>Pruritus: Approach to Management </a:t>
                      </a:r>
                    </a:p>
                  </a:txBody>
                  <a:tcPr/>
                </a:tc>
                <a:tc hMerge="1">
                  <a:txBody>
                    <a:bodyPr vert="horz" wrap="square"/>
                    <a:lstStyle/>
                    <a:p>
                      <a:endParaRPr lang="en-US"/>
                    </a:p>
                  </a:txBody>
                  <a:tcPr/>
                </a:tc>
                <a:extLst>
                  <a:ext uri="{0D108BD9-81ED-4DB2-BD59-A6C34878D82A}">
                    <a16:rowId xmlns:a16="http://schemas.microsoft.com/office/drawing/2014/main" val="618965762"/>
                  </a:ext>
                </a:extLst>
              </a:tr>
              <a:tr h="370840">
                <a:tc gridSpan="2">
                  <a:txBody>
                    <a:bodyPr vert="horz" wrap="square"/>
                    <a:lstStyle/>
                    <a:p>
                      <a:r>
                        <a:rPr lang="en-US" sz="2000">
                          <a:latin typeface="Arial" panose="020b0604020202020204" pitchFamily="34" charset="0"/>
                          <a:cs typeface="Arial" panose="020b0604020202020204" pitchFamily="34" charset="0"/>
                        </a:rPr>
                        <a:t>5. Systemic Therapies </a:t>
                      </a:r>
                    </a:p>
                  </a:txBody>
                  <a:tcPr/>
                </a:tc>
                <a:tc hMerge="1">
                  <a:txBody>
                    <a:bodyPr vert="horz" wrap="square"/>
                    <a:lstStyle/>
                    <a:p>
                      <a:endParaRPr lang="en-US"/>
                    </a:p>
                  </a:txBody>
                  <a:tcPr/>
                </a:tc>
                <a:extLst>
                  <a:ext uri="{0D108BD9-81ED-4DB2-BD59-A6C34878D82A}">
                    <a16:rowId xmlns:a16="http://schemas.microsoft.com/office/drawing/2014/main" val="3638081166"/>
                  </a:ext>
                </a:extLst>
              </a:tr>
              <a:tr h="370840">
                <a:tc>
                  <a:txBody>
                    <a:bodyPr vert="horz" wrap="square"/>
                    <a:lstStyle/>
                    <a:p>
                      <a:r>
                        <a:rPr lang="en-US" sz="2000">
                          <a:latin typeface="Arial" panose="020b0604020202020204" pitchFamily="34" charset="0"/>
                          <a:cs typeface="Arial" panose="020b0604020202020204" pitchFamily="34" charset="0"/>
                        </a:rPr>
                        <a:t>Gabapentin or Pregabalin</a:t>
                      </a:r>
                    </a:p>
                  </a:txBody>
                  <a:tcPr/>
                </a:tc>
                <a:tc>
                  <a:txBody>
                    <a:bodyPr vert="horz" wrap="square"/>
                    <a:lstStyle/>
                    <a:p>
                      <a:pPr marL="285750" indent="-285750">
                        <a:lnSpc>
                          <a:spcPct val="90000"/>
                        </a:lnSpc>
                        <a:buFont typeface="Arial" panose="020b0604020202020204" pitchFamily="34" charset="0"/>
                        <a:buChar char="•"/>
                      </a:pPr>
                      <a:r>
                        <a:rPr lang="en-US" sz="1800">
                          <a:latin typeface="Arial" panose="020b0604020202020204" pitchFamily="34" charset="0"/>
                          <a:cs typeface="Arial" panose="020b0604020202020204" pitchFamily="34" charset="0"/>
                        </a:rPr>
                        <a:t>Preferred, though not FDA approved for pruritus.</a:t>
                      </a:r>
                    </a:p>
                    <a:p>
                      <a:pPr marL="285750" indent="-285750">
                        <a:lnSpc>
                          <a:spcPct val="90000"/>
                        </a:lnSpc>
                        <a:buFont typeface="Arial" panose="020b0604020202020204" pitchFamily="34" charset="0"/>
                        <a:buChar char="•"/>
                      </a:pPr>
                      <a:r>
                        <a:rPr lang="en-US" sz="1800">
                          <a:latin typeface="Arial" panose="020b0604020202020204" pitchFamily="34" charset="0"/>
                          <a:cs typeface="Arial" panose="020b0604020202020204" pitchFamily="34" charset="0"/>
                        </a:rPr>
                        <a:t>A systemic review found nine studies evaluating use of these medications for pruritus.</a:t>
                      </a:r>
                      <a:r>
                        <a:rPr lang="en-US" sz="1800" baseline="30000">
                          <a:latin typeface="Arial" panose="020b0604020202020204" pitchFamily="34" charset="0"/>
                          <a:cs typeface="Arial" panose="020b0604020202020204" pitchFamily="34" charset="0"/>
                        </a:rPr>
                        <a:t>14</a:t>
                      </a:r>
                      <a:endParaRPr lang="en-US" sz="1800">
                        <a:latin typeface="Arial" panose="020b0604020202020204" pitchFamily="34" charset="0"/>
                        <a:cs typeface="Arial" panose="020b0604020202020204" pitchFamily="34" charset="0"/>
                      </a:endParaRPr>
                    </a:p>
                    <a:p>
                      <a:pPr marL="285750" indent="-285750">
                        <a:lnSpc>
                          <a:spcPct val="90000"/>
                        </a:lnSpc>
                        <a:buFont typeface="Arial" panose="020b0604020202020204" pitchFamily="34" charset="0"/>
                        <a:buChar char="•"/>
                      </a:pPr>
                      <a:r>
                        <a:rPr lang="en-US" sz="1800">
                          <a:latin typeface="Arial" panose="020b0604020202020204" pitchFamily="34" charset="0"/>
                          <a:cs typeface="Arial" panose="020b0604020202020204" pitchFamily="34" charset="0"/>
                        </a:rPr>
                        <a:t>When either was compared to placebo, there was a benefit seen.</a:t>
                      </a:r>
                    </a:p>
                    <a:p>
                      <a:pPr marL="285750" indent="-285750">
                        <a:lnSpc>
                          <a:spcPct val="90000"/>
                        </a:lnSpc>
                        <a:buFont typeface="Arial" panose="020b0604020202020204" pitchFamily="34" charset="0"/>
                        <a:buChar char="•"/>
                      </a:pPr>
                      <a:r>
                        <a:rPr lang="en-US" sz="1800">
                          <a:latin typeface="Arial" panose="020b0604020202020204" pitchFamily="34" charset="0"/>
                          <a:cs typeface="Arial" panose="020b0604020202020204" pitchFamily="34" charset="0"/>
                        </a:rPr>
                        <a:t>Limitations include heterogeneity of studies and lack of long-term follow up. </a:t>
                      </a:r>
                    </a:p>
                  </a:txBody>
                  <a:tcPr/>
                </a:tc>
                <a:extLst>
                  <a:ext uri="{0D108BD9-81ED-4DB2-BD59-A6C34878D82A}">
                    <a16:rowId xmlns:a16="http://schemas.microsoft.com/office/drawing/2014/main" val="1051841444"/>
                  </a:ext>
                </a:extLst>
              </a:tr>
              <a:tr h="370840">
                <a:tc>
                  <a:txBody>
                    <a:bodyPr vert="horz" wrap="square"/>
                    <a:lstStyle/>
                    <a:p>
                      <a:r>
                        <a:rPr lang="en-US" sz="2000">
                          <a:latin typeface="Arial" panose="020b0604020202020204" pitchFamily="34" charset="0"/>
                          <a:cs typeface="Arial" panose="020b0604020202020204" pitchFamily="34" charset="0"/>
                        </a:rPr>
                        <a:t>Nalfurafine</a:t>
                      </a:r>
                      <a:r>
                        <a:rPr lang="en-US" sz="2000" baseline="30000">
                          <a:latin typeface="Arial" panose="020b0604020202020204" pitchFamily="34" charset="0"/>
                          <a:cs typeface="Arial" panose="020b0604020202020204" pitchFamily="34" charset="0"/>
                        </a:rPr>
                        <a:t>15</a:t>
                      </a:r>
                      <a:endParaRPr lang="en-US" sz="2000">
                        <a:latin typeface="Arial" panose="020b0604020202020204" pitchFamily="34" charset="0"/>
                        <a:cs typeface="Arial" panose="020b0604020202020204" pitchFamily="34" charset="0"/>
                      </a:endParaRPr>
                    </a:p>
                  </a:txBody>
                  <a:tcPr/>
                </a:tc>
                <a:tc>
                  <a:txBody>
                    <a:bodyPr vert="horz" wrap="square"/>
                    <a:lstStyle/>
                    <a:p>
                      <a:pPr marL="285750" indent="-285750">
                        <a:lnSpc>
                          <a:spcPct val="90000"/>
                        </a:lnSpc>
                        <a:buFont typeface="Arial" panose="020b0604020202020204" pitchFamily="34" charset="0"/>
                        <a:buChar char="•"/>
                      </a:pPr>
                      <a:r>
                        <a:rPr lang="en-US" sz="1800">
                          <a:latin typeface="Arial" panose="020b0604020202020204" pitchFamily="34" charset="0"/>
                          <a:cs typeface="Arial" panose="020b0604020202020204" pitchFamily="34" charset="0"/>
                        </a:rPr>
                        <a:t>Selective kappa opioid receptor agonist; not FDA approved.</a:t>
                      </a:r>
                    </a:p>
                    <a:p>
                      <a:pPr marL="285750" indent="-285750">
                        <a:lnSpc>
                          <a:spcPct val="90000"/>
                        </a:lnSpc>
                        <a:buFont typeface="Arial" panose="020b0604020202020204" pitchFamily="34" charset="0"/>
                        <a:buChar char="•"/>
                      </a:pPr>
                      <a:r>
                        <a:rPr lang="en-US" sz="1800">
                          <a:latin typeface="Arial" panose="020b0604020202020204" pitchFamily="34" charset="0"/>
                          <a:cs typeface="Arial" panose="020b0604020202020204" pitchFamily="34" charset="0"/>
                        </a:rPr>
                        <a:t>Meta-analysis of 144 HD patients who received 5</a:t>
                      </a:r>
                      <a:r>
                        <a:rPr lang="el-GR" sz="1800">
                          <a:latin typeface="Arial" panose="020b0604020202020204" pitchFamily="34" charset="0"/>
                          <a:cs typeface="Arial" panose="020b0604020202020204" pitchFamily="34" charset="0"/>
                        </a:rPr>
                        <a:t> μ </a:t>
                      </a:r>
                      <a:r>
                        <a:rPr lang="en-US" sz="1800">
                          <a:latin typeface="Arial" panose="020b0604020202020204" pitchFamily="34" charset="0"/>
                          <a:cs typeface="Arial" panose="020b0604020202020204" pitchFamily="34" charset="0"/>
                        </a:rPr>
                        <a:t>g IV 3x/week showed benefit. </a:t>
                      </a:r>
                    </a:p>
                    <a:p>
                      <a:pPr marL="285750" indent="-285750">
                        <a:lnSpc>
                          <a:spcPct val="90000"/>
                        </a:lnSpc>
                        <a:buFont typeface="Arial" panose="020b0604020202020204" pitchFamily="34" charset="0"/>
                        <a:buChar char="•"/>
                      </a:pPr>
                      <a:r>
                        <a:rPr lang="en-US" sz="1800">
                          <a:latin typeface="Arial" panose="020b0604020202020204" pitchFamily="34" charset="0"/>
                          <a:cs typeface="Arial" panose="020b0604020202020204" pitchFamily="34" charset="0"/>
                        </a:rPr>
                        <a:t>Study of 337 HD patients treated with 2.5 or 5 </a:t>
                      </a:r>
                      <a:r>
                        <a:rPr lang="el-GR" sz="1800">
                          <a:latin typeface="Arial" panose="020b0604020202020204" pitchFamily="34" charset="0"/>
                          <a:cs typeface="Arial" panose="020b0604020202020204" pitchFamily="34" charset="0"/>
                        </a:rPr>
                        <a:t>μ </a:t>
                      </a:r>
                      <a:r>
                        <a:rPr lang="en-US" sz="1800">
                          <a:latin typeface="Arial" panose="020b0604020202020204" pitchFamily="34" charset="0"/>
                          <a:cs typeface="Arial" panose="020b0604020202020204" pitchFamily="34" charset="0"/>
                        </a:rPr>
                        <a:t>g oral daily had improvement after 7 days compared to placebo.</a:t>
                      </a:r>
                    </a:p>
                  </a:txBody>
                  <a:tcPr/>
                </a:tc>
                <a:extLst>
                  <a:ext uri="{0D108BD9-81ED-4DB2-BD59-A6C34878D82A}">
                    <a16:rowId xmlns:a16="http://schemas.microsoft.com/office/drawing/2014/main" val="4148435080"/>
                  </a:ext>
                </a:extLst>
              </a:tr>
              <a:tr h="370840">
                <a:tc>
                  <a:txBody>
                    <a:bodyPr vert="horz" wrap="square"/>
                    <a:lstStyle/>
                    <a:p>
                      <a:r>
                        <a:rPr lang="en-US" sz="2000">
                          <a:latin typeface="Arial" panose="020b0604020202020204" pitchFamily="34" charset="0"/>
                          <a:cs typeface="Arial" panose="020b0604020202020204" pitchFamily="34" charset="0"/>
                        </a:rPr>
                        <a:t>Difelikefalin</a:t>
                      </a:r>
                      <a:r>
                        <a:rPr lang="en-US" sz="2000" strike="noStrike" baseline="30000">
                          <a:latin typeface="Arial" panose="020b0604020202020204" pitchFamily="34" charset="0"/>
                          <a:cs typeface="Arial" panose="020b0604020202020204" pitchFamily="34" charset="0"/>
                        </a:rPr>
                        <a:t>24</a:t>
                      </a:r>
                      <a:endParaRPr lang="en-US" sz="2000">
                        <a:latin typeface="Arial" panose="020b0604020202020204" pitchFamily="34" charset="0"/>
                        <a:cs typeface="Arial" panose="020b0604020202020204" pitchFamily="34" charset="0"/>
                      </a:endParaRPr>
                    </a:p>
                  </a:txBody>
                  <a:tcPr/>
                </a:tc>
                <a:tc>
                  <a:txBody>
                    <a:bodyPr vert="horz" wrap="square"/>
                    <a:lstStyle/>
                    <a:p>
                      <a:pPr marL="285750" indent="-285750">
                        <a:lnSpc>
                          <a:spcPct val="90000"/>
                        </a:lnSpc>
                        <a:buFont typeface="Arial" panose="020b0604020202020204" pitchFamily="34" charset="0"/>
                        <a:buChar char="•"/>
                      </a:pPr>
                      <a:r>
                        <a:rPr lang="en-US" sz="1800">
                          <a:latin typeface="Arial" panose="020b0604020202020204" pitchFamily="34" charset="0"/>
                          <a:cs typeface="Arial" panose="020b0604020202020204" pitchFamily="34" charset="0"/>
                        </a:rPr>
                        <a:t>Peripherally restrictive, kappa opioid receptor agonist.</a:t>
                      </a:r>
                    </a:p>
                    <a:p>
                      <a:pPr marL="285750" indent="-285750">
                        <a:lnSpc>
                          <a:spcPct val="90000"/>
                        </a:lnSpc>
                        <a:buFont typeface="Arial" panose="020b0604020202020204" pitchFamily="34" charset="0"/>
                        <a:buChar char="•"/>
                      </a:pPr>
                      <a:r>
                        <a:rPr lang="en-US" sz="1800">
                          <a:latin typeface="Arial" panose="020b0604020202020204" pitchFamily="34" charset="0"/>
                          <a:cs typeface="Arial" panose="020b0604020202020204" pitchFamily="34" charset="0"/>
                        </a:rPr>
                        <a:t>Phase 3, double-blind, placebo control trial of 378 HD patients with moderate to severe itch were randomized to receive Difelikefalin 0.5mg/kg 3x/week × 12 weeks vs. placebo.</a:t>
                      </a:r>
                    </a:p>
                    <a:p>
                      <a:pPr marL="285750" indent="-285750">
                        <a:lnSpc>
                          <a:spcPct val="90000"/>
                        </a:lnSpc>
                        <a:buFont typeface="Arial" panose="020b0604020202020204" pitchFamily="34" charset="0"/>
                        <a:buChar char="•"/>
                      </a:pPr>
                      <a:r>
                        <a:rPr lang="en-US" sz="1800">
                          <a:latin typeface="Arial" panose="020b0604020202020204" pitchFamily="34" charset="0"/>
                          <a:cs typeface="Arial" panose="020b0604020202020204" pitchFamily="34" charset="0"/>
                        </a:rPr>
                        <a:t>Treatment group with significant reduction in itch intensity and itch related quality-of-life scores.</a:t>
                      </a:r>
                    </a:p>
                  </a:txBody>
                  <a:tcPr/>
                </a:tc>
                <a:extLst>
                  <a:ext uri="{0D108BD9-81ED-4DB2-BD59-A6C34878D82A}">
                    <a16:rowId xmlns:a16="http://schemas.microsoft.com/office/drawing/2014/main" val="2780184421"/>
                  </a:ext>
                </a:extLst>
              </a:tr>
            </a:tbl>
          </a:graphicData>
        </a:graphic>
      </p:graphicFrame>
      <p:sp>
        <p:nvSpPr>
          <p:cNvPr id="4" name="Subtitle 3">
            <a:extLst>
              <a:ext uri="{FF2B5EF4-FFF2-40B4-BE49-F238E27FC236}">
                <a16:creationId xmlns:a16="http://schemas.microsoft.com/office/drawing/2014/main" id="{B954AD94-47CC-4DFC-9AAE-E523E2FECFFE}"/>
              </a:ext>
            </a:extLst>
          </p:cNvPr>
          <p:cNvSpPr>
            <a:spLocks noGrp="1" noSelect="1" noMove="1" noResize="1" noTextEdit="1"/>
          </p:cNvSpPr>
          <p:nvPr>
            <p:ph type="subTitle" idx="10"/>
          </p:nvPr>
        </p:nvSpPr>
        <p:spPr/>
        <p:txBody>
          <a:bodyPr/>
          <a:lstStyle/>
          <a:p>
            <a:r>
              <a:rPr lang="en-US"/>
              <a:t>Symptom: pruritus</a:t>
            </a:r>
          </a:p>
          <a:p>
            <a:endParaRPr lang="en-US"/>
          </a:p>
        </p:txBody>
      </p:sp>
      <p:sp>
        <p:nvSpPr>
          <p:cNvPr id="2" name="TextBox 1">
            <a:extLst>
              <a:ext uri="{FF2B5EF4-FFF2-40B4-BE49-F238E27FC236}">
                <a16:creationId xmlns:a16="http://schemas.microsoft.com/office/drawing/2014/main" id="{64FE523C-F740-4D92-81AA-B864AD3B14A6}"/>
              </a:ext>
            </a:extLst>
          </p:cNvPr>
          <p:cNvSpPr txBox="1">
            <a:spLocks noSelect="1" noMove="1" noResize="1" noTextEdit="1"/>
          </p:cNvSpPr>
          <p:nvPr/>
        </p:nvSpPr>
        <p:spPr>
          <a:xfrm>
            <a:off x="147635" y="6250129"/>
            <a:ext cx="9291637" cy="477054"/>
          </a:xfrm>
          <a:prstGeom prst="rect">
            <a:avLst/>
          </a:prstGeom>
          <a:noFill/>
        </p:spPr>
        <p:txBody>
          <a:bodyPr wrap="square" rtlCol="0">
            <a:spAutoFit/>
          </a:bodyPr>
          <a:lstStyle/>
          <a:p>
            <a:r>
              <a:rPr lang="en-US" sz="2500">
                <a:solidFill>
                  <a:schemeClr val="bg1"/>
                </a:solidFill>
                <a:latin typeface="Gotham" panose="02000504050000020004" pitchFamily="2" charset="0"/>
              </a:rPr>
              <a:t>Dialysis Core Curriculum 2021</a:t>
            </a:r>
          </a:p>
        </p:txBody>
      </p:sp>
    </p:spTree>
    <p:extLst>
      <p:ext uri="{BB962C8B-B14F-4D97-AF65-F5344CB8AC3E}">
        <p14:creationId val="64359540"/>
      </p:ext>
    </p:extLst>
  </p:cSld>
  <p:clrMapOvr>
    <a:masterClrMapping/>
  </p:clrMapOvr>
  <p:transition/>
  <p:timing/>
</p:sld>
</file>

<file path=ppt/slides/slide32.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p:cNvGrpSpPr/>
        <p:nvPr/>
      </p:nvGrpSpPr>
      <p:grpSpPr>
        <a:xfrm>
          <a:off x="0" y="0"/>
          <a:ext cx="0" cy="0"/>
        </a:xfrm>
      </p:grpSpPr>
      <p:sp>
        <p:nvSpPr>
          <p:cNvPr id="2" name="Title 1">
            <a:extLst>
              <a:ext uri="{FF2B5EF4-FFF2-40B4-BE49-F238E27FC236}">
                <a16:creationId xmlns:a16="http://schemas.microsoft.com/office/drawing/2014/main" id="{F1E7A481-6B30-4A31-8D49-82A24A3C5B6F}"/>
              </a:ext>
            </a:extLst>
          </p:cNvPr>
          <p:cNvSpPr>
            <a:spLocks noGrp="1" noSelect="1" noMove="1" noResize="1" noTextEdit="1"/>
          </p:cNvSpPr>
          <p:nvPr>
            <p:ph type="title"/>
          </p:nvPr>
        </p:nvSpPr>
        <p:spPr>
          <a:xfrm>
            <a:off x="616667" y="698058"/>
            <a:ext cx="10515600" cy="1082404"/>
          </a:xfrm>
        </p:spPr>
        <p:txBody>
          <a:bodyPr/>
          <a:lstStyle/>
          <a:p>
            <a:r>
              <a:rPr lang="en-US"/>
              <a:t>Complementary and Alternative Therapies</a:t>
            </a:r>
          </a:p>
        </p:txBody>
      </p:sp>
      <p:sp>
        <p:nvSpPr>
          <p:cNvPr id="3" name="Content Placeholder 2">
            <a:extLst>
              <a:ext uri="{FF2B5EF4-FFF2-40B4-BE49-F238E27FC236}">
                <a16:creationId xmlns:a16="http://schemas.microsoft.com/office/drawing/2014/main" id="{7BBA7777-BC05-41C8-9EF4-94FFC86DAF16}"/>
              </a:ext>
            </a:extLst>
          </p:cNvPr>
          <p:cNvSpPr>
            <a:spLocks noGrp="1" noSelect="1" noMove="1" noResize="1" noTextEdit="1"/>
          </p:cNvSpPr>
          <p:nvPr>
            <p:ph idx="1"/>
          </p:nvPr>
        </p:nvSpPr>
        <p:spPr>
          <a:xfrm>
            <a:off x="616667" y="1614805"/>
            <a:ext cx="10958666" cy="3388471"/>
          </a:xfrm>
        </p:spPr>
        <p:txBody>
          <a:bodyPr>
            <a:noAutofit/>
          </a:bodyPr>
          <a:lstStyle/>
          <a:p>
            <a:r>
              <a:rPr lang="en-US" sz="2000">
                <a:latin typeface="Arial" panose="020b0604020202020204" pitchFamily="34" charset="0"/>
                <a:cs typeface="Arial" panose="020b0604020202020204" pitchFamily="34" charset="0"/>
              </a:rPr>
              <a:t>UV phototherapy</a:t>
            </a:r>
            <a:r>
              <a:rPr lang="en-US" sz="2000" baseline="30000">
                <a:latin typeface="Arial" panose="020b0604020202020204" pitchFamily="34" charset="0"/>
                <a:cs typeface="Arial" panose="020b0604020202020204" pitchFamily="34" charset="0"/>
              </a:rPr>
              <a:t>14</a:t>
            </a:r>
            <a:endParaRPr lang="en-US" sz="2000">
              <a:latin typeface="Arial" panose="020b0604020202020204" pitchFamily="34" charset="0"/>
              <a:cs typeface="Arial" panose="020b0604020202020204" pitchFamily="34" charset="0"/>
            </a:endParaRPr>
          </a:p>
          <a:p>
            <a:pPr marL="796925" lvl="1" indent="-339725">
              <a:buFont typeface="Courier New" panose="02070309020205020404" pitchFamily="49" charset="0"/>
              <a:buChar char="o"/>
            </a:pPr>
            <a:r>
              <a:rPr lang="en-US" sz="2000">
                <a:latin typeface="Arial" panose="020b0604020202020204" pitchFamily="34" charset="0"/>
                <a:cs typeface="Arial" panose="020b0604020202020204" pitchFamily="34" charset="0"/>
              </a:rPr>
              <a:t>UVB light treatment has been associated with clinical improvement in pruritus. </a:t>
            </a:r>
          </a:p>
          <a:p>
            <a:pPr marL="796925" lvl="1" indent="-339725">
              <a:buFont typeface="Courier New" panose="02070309020205020404" pitchFamily="49" charset="0"/>
              <a:buChar char="o"/>
            </a:pPr>
            <a:r>
              <a:rPr lang="en-US" sz="2000">
                <a:latin typeface="Arial" panose="020b0604020202020204" pitchFamily="34" charset="0"/>
                <a:cs typeface="Arial" panose="020b0604020202020204" pitchFamily="34" charset="0"/>
              </a:rPr>
              <a:t>Heterogeneity exists as studies vary in type of UV light (A or B) and narrow vs. broadband. </a:t>
            </a:r>
          </a:p>
          <a:p>
            <a:pPr marL="796925" lvl="1" indent="-339725">
              <a:buFont typeface="Courier New" panose="02070309020205020404" pitchFamily="49" charset="0"/>
              <a:buChar char="o"/>
            </a:pPr>
            <a:r>
              <a:rPr lang="en-US" sz="2000">
                <a:latin typeface="Arial" panose="020b0604020202020204" pitchFamily="34" charset="0"/>
                <a:cs typeface="Arial" panose="020b0604020202020204" pitchFamily="34" charset="0"/>
              </a:rPr>
              <a:t>Broadband UV-B therapy showed some benefit, with side effects of sunburn and tanning noted.</a:t>
            </a:r>
          </a:p>
          <a:p>
            <a:pPr marL="796925" lvl="1" indent="-339725">
              <a:buFont typeface="Courier New" panose="02070309020205020404" pitchFamily="49" charset="0"/>
              <a:buChar char="o"/>
            </a:pPr>
            <a:r>
              <a:rPr lang="en-US" sz="2000">
                <a:latin typeface="Arial" panose="020b0604020202020204" pitchFamily="34" charset="0"/>
                <a:cs typeface="Arial" panose="020b0604020202020204" pitchFamily="34" charset="0"/>
              </a:rPr>
              <a:t>Long-term effects of this therapy are unknown. </a:t>
            </a:r>
          </a:p>
          <a:p>
            <a:r>
              <a:rPr lang="en-US" sz="2000">
                <a:latin typeface="Arial" panose="020b0604020202020204" pitchFamily="34" charset="0"/>
                <a:cs typeface="Arial" panose="020b0604020202020204" pitchFamily="34" charset="0"/>
              </a:rPr>
              <a:t>Acupuncture</a:t>
            </a:r>
          </a:p>
          <a:p>
            <a:pPr marL="796925" lvl="1" indent="-339725">
              <a:buFont typeface="Courier New" panose="02070309020205020404" pitchFamily="49" charset="0"/>
              <a:buChar char="o"/>
            </a:pPr>
            <a:r>
              <a:rPr lang="en-US" sz="2000">
                <a:latin typeface="Arial" panose="020b0604020202020204" pitchFamily="34" charset="0"/>
                <a:cs typeface="Arial" panose="020b0604020202020204" pitchFamily="34" charset="0"/>
              </a:rPr>
              <a:t>Small studies suggest benefit.</a:t>
            </a:r>
            <a:r>
              <a:rPr lang="en-US" sz="2000" baseline="30000">
                <a:latin typeface="Arial" panose="020b0604020202020204" pitchFamily="34" charset="0"/>
                <a:cs typeface="Arial" panose="020b0604020202020204" pitchFamily="34" charset="0"/>
              </a:rPr>
              <a:t>13,14</a:t>
            </a:r>
            <a:endParaRPr lang="en-US" sz="2000">
              <a:latin typeface="Arial" panose="020b0604020202020204" pitchFamily="34" charset="0"/>
              <a:cs typeface="Arial" panose="020b0604020202020204" pitchFamily="34" charset="0"/>
            </a:endParaRPr>
          </a:p>
          <a:p>
            <a:pPr marL="796925" lvl="1" indent="-339725">
              <a:buFont typeface="Courier New" panose="02070309020205020404" pitchFamily="49" charset="0"/>
              <a:buChar char="o"/>
            </a:pPr>
            <a:r>
              <a:rPr lang="en-US" sz="2000">
                <a:latin typeface="Arial" panose="020b0604020202020204" pitchFamily="34" charset="0"/>
                <a:cs typeface="Arial" panose="020b0604020202020204" pitchFamily="34" charset="0"/>
              </a:rPr>
              <a:t>40 patients with refractory uremic pruritus randomized to acupuncture or sham procedure 3x/week for 1 month.</a:t>
            </a:r>
            <a:r>
              <a:rPr lang="en-US" sz="2000" baseline="30000">
                <a:latin typeface="Arial" panose="020b0604020202020204" pitchFamily="34" charset="0"/>
                <a:cs typeface="Arial" panose="020b0604020202020204" pitchFamily="34" charset="0"/>
              </a:rPr>
              <a:t>13</a:t>
            </a:r>
            <a:endParaRPr lang="en-US" sz="2000">
              <a:latin typeface="Arial" panose="020b0604020202020204" pitchFamily="34" charset="0"/>
              <a:cs typeface="Arial" panose="020b0604020202020204" pitchFamily="34" charset="0"/>
            </a:endParaRPr>
          </a:p>
          <a:p>
            <a:pPr marL="796925" lvl="1" indent="-339725">
              <a:buFont typeface="Courier New" panose="02070309020205020404" pitchFamily="49" charset="0"/>
              <a:buChar char="o"/>
            </a:pPr>
            <a:r>
              <a:rPr lang="en-US" sz="2000">
                <a:latin typeface="Arial" panose="020b0604020202020204" pitchFamily="34" charset="0"/>
                <a:cs typeface="Arial" panose="020b0604020202020204" pitchFamily="34" charset="0"/>
              </a:rPr>
              <a:t>Significant improvement in acupuncture group (1) compared to sham group (2).</a:t>
            </a:r>
          </a:p>
          <a:p>
            <a:pPr marL="796925" lvl="1" indent="-339725">
              <a:buFont typeface="Courier New" panose="02070309020205020404" pitchFamily="49" charset="0"/>
              <a:buChar char="o"/>
            </a:pPr>
            <a:r>
              <a:rPr lang="en-US" sz="2000">
                <a:latin typeface="Arial" panose="020b0604020202020204" pitchFamily="34" charset="0"/>
                <a:cs typeface="Arial" panose="020b0604020202020204" pitchFamily="34" charset="0"/>
              </a:rPr>
              <a:t>Symptoms remained improved at 3 months. </a:t>
            </a:r>
          </a:p>
          <a:p>
            <a:pPr marL="457200" lvl="1" indent="0">
              <a:buNone/>
            </a:pPr>
            <a:endParaRPr lang="en-US" sz="2000">
              <a:latin typeface="Arial" panose="020b0604020202020204" pitchFamily="34" charset="0"/>
              <a:cs typeface="Arial" panose="020b0604020202020204" pitchFamily="34" charset="0"/>
            </a:endParaRPr>
          </a:p>
        </p:txBody>
      </p:sp>
      <p:sp>
        <p:nvSpPr>
          <p:cNvPr id="5" name="Subtitle 4">
            <a:extLst>
              <a:ext uri="{FF2B5EF4-FFF2-40B4-BE49-F238E27FC236}">
                <a16:creationId xmlns:a16="http://schemas.microsoft.com/office/drawing/2014/main" id="{1403D1DB-2E9C-47D5-B21B-2C158BBEB41D}"/>
              </a:ext>
            </a:extLst>
          </p:cNvPr>
          <p:cNvSpPr>
            <a:spLocks noGrp="1" noSelect="1" noMove="1" noResize="1" noTextEdit="1"/>
          </p:cNvSpPr>
          <p:nvPr>
            <p:ph type="subTitle" idx="10"/>
          </p:nvPr>
        </p:nvSpPr>
        <p:spPr/>
        <p:txBody>
          <a:bodyPr>
            <a:normAutofit/>
          </a:bodyPr>
          <a:lstStyle/>
          <a:p>
            <a:r>
              <a:rPr lang="en-US"/>
              <a:t>Symptom: Pruritus - Approach</a:t>
            </a:r>
          </a:p>
        </p:txBody>
      </p:sp>
      <p:sp>
        <p:nvSpPr>
          <p:cNvPr id="7" name="TextBox 6">
            <a:extLst>
              <a:ext uri="{FF2B5EF4-FFF2-40B4-BE49-F238E27FC236}">
                <a16:creationId xmlns:a16="http://schemas.microsoft.com/office/drawing/2014/main" id="{7A798A19-4A84-4E53-BC87-D4C6381B115A}"/>
              </a:ext>
            </a:extLst>
          </p:cNvPr>
          <p:cNvSpPr txBox="1">
            <a:spLocks noSelect="1" noMove="1" noResize="1" noTextEdit="1"/>
          </p:cNvSpPr>
          <p:nvPr/>
        </p:nvSpPr>
        <p:spPr>
          <a:xfrm>
            <a:off x="147635" y="6250129"/>
            <a:ext cx="9291637" cy="477054"/>
          </a:xfrm>
          <a:prstGeom prst="rect">
            <a:avLst/>
          </a:prstGeom>
          <a:noFill/>
        </p:spPr>
        <p:txBody>
          <a:bodyPr wrap="square" rtlCol="0">
            <a:spAutoFit/>
          </a:bodyPr>
          <a:lstStyle/>
          <a:p>
            <a:r>
              <a:rPr lang="en-US" sz="2500">
                <a:solidFill>
                  <a:schemeClr val="bg1"/>
                </a:solidFill>
                <a:latin typeface="Gotham" panose="02000504050000020004" pitchFamily="2" charset="0"/>
              </a:rPr>
              <a:t>Dialysis Core Curriculum 2021</a:t>
            </a:r>
          </a:p>
        </p:txBody>
      </p:sp>
    </p:spTree>
    <p:extLst>
      <p:ext uri="{BB962C8B-B14F-4D97-AF65-F5344CB8AC3E}">
        <p14:creationId val="2994327135"/>
      </p:ext>
    </p:extLst>
  </p:cSld>
  <p:clrMapOvr>
    <a:masterClrMapping/>
  </p:clrMapOvr>
  <p:transition/>
  <p:timing/>
</p:sld>
</file>

<file path=ppt/slides/slide33.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p:cNvGrpSpPr/>
        <p:nvPr/>
      </p:nvGrpSpPr>
      <p:grpSpPr>
        <a:xfrm>
          <a:off x="0" y="0"/>
          <a:ext cx="0" cy="0"/>
        </a:xfrm>
      </p:grpSpPr>
      <p:sp>
        <p:nvSpPr>
          <p:cNvPr id="2" name="Title 1">
            <a:extLst>
              <a:ext uri="{FF2B5EF4-FFF2-40B4-BE49-F238E27FC236}">
                <a16:creationId xmlns:a16="http://schemas.microsoft.com/office/drawing/2014/main" id="{02130607-C614-4745-AB11-DD8E3C97C47C}"/>
              </a:ext>
            </a:extLst>
          </p:cNvPr>
          <p:cNvSpPr>
            <a:spLocks noGrp="1" noSelect="1" noMove="1" noResize="1" noTextEdit="1"/>
          </p:cNvSpPr>
          <p:nvPr>
            <p:ph type="title"/>
          </p:nvPr>
        </p:nvSpPr>
        <p:spPr>
          <a:xfrm>
            <a:off x="616667" y="706182"/>
            <a:ext cx="10515600" cy="1082404"/>
          </a:xfrm>
        </p:spPr>
        <p:txBody>
          <a:bodyPr/>
          <a:lstStyle/>
          <a:p>
            <a:r>
              <a:rPr lang="en-US"/>
              <a:t>Case Presentation </a:t>
            </a:r>
            <a:r>
              <a:rPr lang="en-US" b="0"/>
              <a:t>(cont.)</a:t>
            </a:r>
            <a:r>
              <a:rPr lang="en-US"/>
              <a:t> </a:t>
            </a:r>
          </a:p>
        </p:txBody>
      </p:sp>
      <p:sp>
        <p:nvSpPr>
          <p:cNvPr id="3" name="Content Placeholder 2">
            <a:extLst>
              <a:ext uri="{FF2B5EF4-FFF2-40B4-BE49-F238E27FC236}">
                <a16:creationId xmlns:a16="http://schemas.microsoft.com/office/drawing/2014/main" id="{34725579-A703-41BB-BAAC-C591A4EC08D4}"/>
              </a:ext>
            </a:extLst>
          </p:cNvPr>
          <p:cNvSpPr>
            <a:spLocks noGrp="1" noSelect="1" noMove="1" noResize="1" noTextEdit="1"/>
          </p:cNvSpPr>
          <p:nvPr>
            <p:ph idx="1"/>
          </p:nvPr>
        </p:nvSpPr>
        <p:spPr>
          <a:xfrm>
            <a:off x="616667" y="1617146"/>
            <a:ext cx="10958666" cy="3388471"/>
          </a:xfrm>
        </p:spPr>
        <p:txBody>
          <a:bodyPr>
            <a:noAutofit/>
          </a:bodyPr>
          <a:lstStyle/>
          <a:p>
            <a:r>
              <a:rPr lang="en-US" sz="2400">
                <a:latin typeface="Arial" panose="020b0604020202020204" pitchFamily="34" charset="0"/>
                <a:cs typeface="Arial" panose="020b0604020202020204" pitchFamily="34" charset="0"/>
              </a:rPr>
              <a:t>You check Helen’s skin and do not see any lesions or rashes suggestive of a primary dermatologic condition. </a:t>
            </a:r>
          </a:p>
          <a:p>
            <a:r>
              <a:rPr lang="en-US" sz="2400">
                <a:latin typeface="Arial" panose="020b0604020202020204" pitchFamily="34" charset="0"/>
                <a:cs typeface="Arial" panose="020b0604020202020204" pitchFamily="34" charset="0"/>
              </a:rPr>
              <a:t>You review her labs and note that her phosphorus is high. You encourage compliance with her phosphate binder and encourage her to use an emollient twice a day. </a:t>
            </a:r>
          </a:p>
          <a:p>
            <a:r>
              <a:rPr lang="en-US" sz="2400">
                <a:latin typeface="Arial" panose="020b0604020202020204" pitchFamily="34" charset="0"/>
                <a:cs typeface="Arial" panose="020b0604020202020204" pitchFamily="34" charset="0"/>
              </a:rPr>
              <a:t>Due to lack of improvement, you discuss with her using gabapentin and advise her that it is not FDA approved for this symptom. After discussing the risks and benefits, she agrees to try it. You prescribe gabapentin 100 mg three times a week at night after dialysis and up titrate to nightly after 2 weeks.</a:t>
            </a:r>
          </a:p>
          <a:p>
            <a:r>
              <a:rPr lang="en-US" sz="2400">
                <a:latin typeface="Arial" panose="020b0604020202020204" pitchFamily="34" charset="0"/>
                <a:cs typeface="Arial" panose="020b0604020202020204" pitchFamily="34" charset="0"/>
              </a:rPr>
              <a:t>At that time, she notes near resolution of her pruritus and has not terminated any treatments early. </a:t>
            </a:r>
          </a:p>
          <a:p>
            <a:pPr marL="0" indent="0">
              <a:buNone/>
            </a:pPr>
            <a:endParaRPr lang="en-US" sz="2400">
              <a:latin typeface="Arial" panose="020b0604020202020204" pitchFamily="34" charset="0"/>
              <a:cs typeface="Arial" panose="020b0604020202020204" pitchFamily="34" charset="0"/>
            </a:endParaRPr>
          </a:p>
          <a:p>
            <a:endParaRPr lang="en-US" sz="2400">
              <a:latin typeface="Arial" panose="020b0604020202020204" pitchFamily="34" charset="0"/>
              <a:cs typeface="Arial" panose="020b0604020202020204" pitchFamily="34" charset="0"/>
            </a:endParaRPr>
          </a:p>
          <a:p>
            <a:endParaRPr lang="en-US" sz="2400">
              <a:latin typeface="Arial" panose="020b0604020202020204" pitchFamily="34" charset="0"/>
              <a:cs typeface="Arial" panose="020b0604020202020204" pitchFamily="34" charset="0"/>
            </a:endParaRPr>
          </a:p>
        </p:txBody>
      </p:sp>
      <p:sp>
        <p:nvSpPr>
          <p:cNvPr id="4" name="Subtitle 3">
            <a:extLst>
              <a:ext uri="{FF2B5EF4-FFF2-40B4-BE49-F238E27FC236}">
                <a16:creationId xmlns:a16="http://schemas.microsoft.com/office/drawing/2014/main" id="{33676BA9-6D71-47AF-8B98-A8CEBD7243BC}"/>
              </a:ext>
            </a:extLst>
          </p:cNvPr>
          <p:cNvSpPr>
            <a:spLocks noGrp="1" noSelect="1" noMove="1" noResize="1" noTextEdit="1"/>
          </p:cNvSpPr>
          <p:nvPr>
            <p:ph type="subTitle" idx="10"/>
          </p:nvPr>
        </p:nvSpPr>
        <p:spPr/>
        <p:txBody>
          <a:bodyPr/>
          <a:lstStyle/>
          <a:p>
            <a:r>
              <a:rPr lang="en-US"/>
              <a:t>Symptom: Pruritus</a:t>
            </a:r>
          </a:p>
        </p:txBody>
      </p:sp>
      <p:sp>
        <p:nvSpPr>
          <p:cNvPr id="5" name="TextBox 4">
            <a:extLst>
              <a:ext uri="{FF2B5EF4-FFF2-40B4-BE49-F238E27FC236}">
                <a16:creationId xmlns:a16="http://schemas.microsoft.com/office/drawing/2014/main" id="{BBEB9FA7-B22A-4259-AE07-A4ECF4311566}"/>
              </a:ext>
            </a:extLst>
          </p:cNvPr>
          <p:cNvSpPr txBox="1">
            <a:spLocks noSelect="1" noMove="1" noResize="1" noTextEdit="1"/>
          </p:cNvSpPr>
          <p:nvPr/>
        </p:nvSpPr>
        <p:spPr>
          <a:xfrm>
            <a:off x="147635" y="6250129"/>
            <a:ext cx="9291637" cy="477054"/>
          </a:xfrm>
          <a:prstGeom prst="rect">
            <a:avLst/>
          </a:prstGeom>
          <a:noFill/>
        </p:spPr>
        <p:txBody>
          <a:bodyPr wrap="square" rtlCol="0">
            <a:spAutoFit/>
          </a:bodyPr>
          <a:lstStyle/>
          <a:p>
            <a:r>
              <a:rPr lang="en-US" sz="2500">
                <a:solidFill>
                  <a:schemeClr val="bg1"/>
                </a:solidFill>
                <a:latin typeface="Gotham" panose="02000504050000020004" pitchFamily="2" charset="0"/>
              </a:rPr>
              <a:t>Dialysis Core Curriculum 2021</a:t>
            </a:r>
          </a:p>
        </p:txBody>
      </p:sp>
    </p:spTree>
    <p:extLst>
      <p:ext uri="{BB962C8B-B14F-4D97-AF65-F5344CB8AC3E}">
        <p14:creationId val="3181127775"/>
      </p:ext>
    </p:extLst>
  </p:cSld>
  <p:clrMapOvr>
    <a:masterClrMapping/>
  </p:clrMapOvr>
  <p:transition/>
  <p:timing/>
</p:sld>
</file>

<file path=ppt/slides/slide34.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p:cNvGrpSpPr/>
        <p:nvPr/>
      </p:nvGrpSpPr>
      <p:grpSpPr>
        <a:xfrm>
          <a:off x="0" y="0"/>
          <a:ext cx="0" cy="0"/>
        </a:xfrm>
      </p:grpSpPr>
      <p:sp>
        <p:nvSpPr>
          <p:cNvPr id="2" name="Title 1">
            <a:extLst>
              <a:ext uri="{FF2B5EF4-FFF2-40B4-BE49-F238E27FC236}">
                <a16:creationId xmlns:a16="http://schemas.microsoft.com/office/drawing/2014/main" id="{07A5B68E-3FDF-4881-A89A-4C31F375305A}"/>
              </a:ext>
            </a:extLst>
          </p:cNvPr>
          <p:cNvSpPr>
            <a:spLocks noGrp="1" noSelect="1" noMove="1" noResize="1" noTextEdit="1"/>
          </p:cNvSpPr>
          <p:nvPr>
            <p:ph type="title"/>
          </p:nvPr>
        </p:nvSpPr>
        <p:spPr>
          <a:xfrm>
            <a:off x="616664" y="702304"/>
            <a:ext cx="10515600" cy="1082404"/>
          </a:xfrm>
        </p:spPr>
        <p:txBody>
          <a:bodyPr/>
          <a:lstStyle/>
          <a:p>
            <a:r>
              <a:rPr lang="en-US"/>
              <a:t>Case Presentation 3</a:t>
            </a:r>
          </a:p>
        </p:txBody>
      </p:sp>
      <p:sp>
        <p:nvSpPr>
          <p:cNvPr id="3" name="Content Placeholder 2">
            <a:extLst>
              <a:ext uri="{FF2B5EF4-FFF2-40B4-BE49-F238E27FC236}">
                <a16:creationId xmlns:a16="http://schemas.microsoft.com/office/drawing/2014/main" id="{8419697B-63E0-4FDD-A4F1-CAFD01F14D42}"/>
              </a:ext>
            </a:extLst>
          </p:cNvPr>
          <p:cNvSpPr>
            <a:spLocks noGrp="1" noSelect="1" noMove="1" noResize="1" noTextEdit="1"/>
          </p:cNvSpPr>
          <p:nvPr>
            <p:ph idx="1"/>
          </p:nvPr>
        </p:nvSpPr>
        <p:spPr>
          <a:xfrm>
            <a:off x="616664" y="1618911"/>
            <a:ext cx="10958672" cy="3388471"/>
          </a:xfrm>
        </p:spPr>
        <p:txBody>
          <a:bodyPr>
            <a:noAutofit/>
          </a:bodyPr>
          <a:lstStyle/>
          <a:p>
            <a:r>
              <a:rPr lang="en-US" sz="2400">
                <a:latin typeface="Arial" panose="020b0604020202020204" pitchFamily="34" charset="0"/>
                <a:cs typeface="Arial" panose="020b0604020202020204" pitchFamily="34" charset="0"/>
              </a:rPr>
              <a:t>James is a 72-year-old male with hypertension, diabetes mellitus, obesity, and asthma who was admitted to the hospital with hypertensive urgency and progression of his CKD stage 5 to ESRD. You are seeing him in the inpatient dialysis unit during his hospitalization. </a:t>
            </a:r>
          </a:p>
          <a:p>
            <a:r>
              <a:rPr lang="en-US" sz="2400">
                <a:latin typeface="Arial" panose="020b0604020202020204" pitchFamily="34" charset="0"/>
                <a:cs typeface="Arial" panose="020b0604020202020204" pitchFamily="34" charset="0"/>
              </a:rPr>
              <a:t>While he has been tolerating dialysis well, he notes that his sleep has been poor. You review his sleep habits, and he notes that when he is falling asleep, he has the urge to move his legs, and this will not remit unless he actually moves his legs. He finds that this disrupts his ability to sleep and relax. </a:t>
            </a:r>
          </a:p>
          <a:p>
            <a:r>
              <a:rPr lang="en-US" sz="2400" b="1">
                <a:latin typeface="Arial" panose="020b0604020202020204" pitchFamily="34" charset="0"/>
                <a:cs typeface="Arial" panose="020b0604020202020204" pitchFamily="34" charset="0"/>
              </a:rPr>
              <a:t>He asks you if there is anything that can be done to help this bothersome symptom and his sleep. </a:t>
            </a:r>
          </a:p>
        </p:txBody>
      </p:sp>
      <p:sp>
        <p:nvSpPr>
          <p:cNvPr id="5" name="TextBox 4">
            <a:extLst>
              <a:ext uri="{FF2B5EF4-FFF2-40B4-BE49-F238E27FC236}">
                <a16:creationId xmlns:a16="http://schemas.microsoft.com/office/drawing/2014/main" id="{DEF90E4C-20A4-48EB-9564-7FBE8AFA10E4}"/>
              </a:ext>
            </a:extLst>
          </p:cNvPr>
          <p:cNvSpPr txBox="1">
            <a:spLocks noSelect="1" noMove="1" noResize="1" noTextEdit="1"/>
          </p:cNvSpPr>
          <p:nvPr/>
        </p:nvSpPr>
        <p:spPr>
          <a:xfrm>
            <a:off x="147635" y="6250129"/>
            <a:ext cx="9291637" cy="477054"/>
          </a:xfrm>
          <a:prstGeom prst="rect">
            <a:avLst/>
          </a:prstGeom>
          <a:noFill/>
        </p:spPr>
        <p:txBody>
          <a:bodyPr wrap="square" rtlCol="0">
            <a:spAutoFit/>
          </a:bodyPr>
          <a:lstStyle/>
          <a:p>
            <a:r>
              <a:rPr lang="en-US" sz="2500">
                <a:solidFill>
                  <a:schemeClr val="bg1"/>
                </a:solidFill>
                <a:latin typeface="Gotham" panose="02000504050000020004" pitchFamily="2" charset="0"/>
              </a:rPr>
              <a:t>Dialysis Core Curriculum 2021</a:t>
            </a:r>
          </a:p>
        </p:txBody>
      </p:sp>
      <p:sp>
        <p:nvSpPr>
          <p:cNvPr id="6" name="Subtitle 3">
            <a:extLst>
              <a:ext uri="{FF2B5EF4-FFF2-40B4-BE49-F238E27FC236}">
                <a16:creationId xmlns:a16="http://schemas.microsoft.com/office/drawing/2014/main" id="{33676BA9-6D71-47AF-8B98-A8CEBD7243BC}"/>
              </a:ext>
            </a:extLst>
          </p:cNvPr>
          <p:cNvSpPr>
            <a:spLocks noGrp="1" noSelect="1" noMove="1" noResize="1" noTextEdit="1"/>
          </p:cNvSpPr>
          <p:nvPr>
            <p:ph type="subTitle" idx="10"/>
          </p:nvPr>
        </p:nvSpPr>
        <p:spPr/>
        <p:txBody>
          <a:bodyPr/>
          <a:lstStyle/>
          <a:p>
            <a:r>
              <a:rPr lang="en-US"/>
              <a:t>Symptom: Restless Legs Syndrome </a:t>
            </a:r>
          </a:p>
        </p:txBody>
      </p:sp>
    </p:spTree>
    <p:extLst>
      <p:ext uri="{BB962C8B-B14F-4D97-AF65-F5344CB8AC3E}">
        <p14:creationId val="3682474601"/>
      </p:ext>
    </p:extLst>
  </p:cSld>
  <p:clrMapOvr>
    <a:masterClrMapping/>
  </p:clrMapOvr>
  <p:transition/>
  <p:timing/>
</p:sld>
</file>

<file path=ppt/slides/slide35.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p:cNvGrpSpPr/>
        <p:nvPr/>
      </p:nvGrpSpPr>
      <p:grpSpPr>
        <a:xfrm>
          <a:off x="0" y="0"/>
          <a:ext cx="0" cy="0"/>
        </a:xfrm>
      </p:grpSpPr>
      <p:sp>
        <p:nvSpPr>
          <p:cNvPr id="2" name="Title 1">
            <a:extLst>
              <a:ext uri="{FF2B5EF4-FFF2-40B4-BE49-F238E27FC236}">
                <a16:creationId xmlns:a16="http://schemas.microsoft.com/office/drawing/2014/main" id="{9B2347A4-47FB-4129-8C8D-6956ACCA8558}"/>
              </a:ext>
            </a:extLst>
          </p:cNvPr>
          <p:cNvSpPr>
            <a:spLocks noGrp="1" noSelect="1" noMove="1" noResize="1" noTextEdit="1"/>
          </p:cNvSpPr>
          <p:nvPr>
            <p:ph type="title"/>
          </p:nvPr>
        </p:nvSpPr>
        <p:spPr>
          <a:xfrm>
            <a:off x="616666" y="698058"/>
            <a:ext cx="10515600" cy="1082404"/>
          </a:xfrm>
        </p:spPr>
        <p:txBody>
          <a:bodyPr/>
          <a:lstStyle/>
          <a:p>
            <a:r>
              <a:rPr lang="en-US"/>
              <a:t>Patient History</a:t>
            </a:r>
          </a:p>
        </p:txBody>
      </p:sp>
      <p:sp>
        <p:nvSpPr>
          <p:cNvPr id="3" name="Content Placeholder 2">
            <a:extLst>
              <a:ext uri="{FF2B5EF4-FFF2-40B4-BE49-F238E27FC236}">
                <a16:creationId xmlns:a16="http://schemas.microsoft.com/office/drawing/2014/main" id="{F71DA83D-452D-4423-A5B8-F3593169C3BE}"/>
              </a:ext>
            </a:extLst>
          </p:cNvPr>
          <p:cNvSpPr>
            <a:spLocks noGrp="1" noSelect="1" noMove="1" noResize="1" noTextEdit="1"/>
          </p:cNvSpPr>
          <p:nvPr>
            <p:ph idx="1"/>
          </p:nvPr>
        </p:nvSpPr>
        <p:spPr>
          <a:xfrm>
            <a:off x="614912" y="1614637"/>
            <a:ext cx="10960421" cy="3388471"/>
          </a:xfrm>
        </p:spPr>
        <p:txBody>
          <a:bodyPr>
            <a:normAutofit/>
          </a:bodyPr>
          <a:lstStyle/>
          <a:p>
            <a:r>
              <a:rPr lang="en-US" sz="2400">
                <a:latin typeface="Arial" panose="020b0604020202020204" pitchFamily="34" charset="0"/>
                <a:cs typeface="Arial" panose="020b0604020202020204" pitchFamily="34" charset="0"/>
              </a:rPr>
              <a:t>Past Medical History: Hypertension, Diabetes, Iron-deficiency anemia</a:t>
            </a:r>
          </a:p>
          <a:p>
            <a:r>
              <a:rPr lang="en-US" sz="2400">
                <a:latin typeface="Arial" panose="020b0604020202020204" pitchFamily="34" charset="0"/>
                <a:cs typeface="Arial" panose="020b0604020202020204" pitchFamily="34" charset="0"/>
              </a:rPr>
              <a:t>Family History: No family history of renal disease or neurologic disease</a:t>
            </a:r>
          </a:p>
          <a:p>
            <a:r>
              <a:rPr lang="en-US" sz="2400">
                <a:latin typeface="Arial" panose="020b0604020202020204" pitchFamily="34" charset="0"/>
                <a:cs typeface="Arial" panose="020b0604020202020204" pitchFamily="34" charset="0"/>
              </a:rPr>
              <a:t>Psychosocial: Widow, lives alone </a:t>
            </a:r>
          </a:p>
          <a:p>
            <a:r>
              <a:rPr lang="en-US" sz="2400">
                <a:latin typeface="Arial" panose="020b0604020202020204" pitchFamily="34" charset="0"/>
                <a:cs typeface="Arial" panose="020b0604020202020204" pitchFamily="34" charset="0"/>
              </a:rPr>
              <a:t>Review of Systems: ROS is otherwise negative</a:t>
            </a:r>
          </a:p>
          <a:p>
            <a:r>
              <a:rPr lang="en-US" sz="2400">
                <a:latin typeface="Arial" panose="020b0604020202020204" pitchFamily="34" charset="0"/>
                <a:cs typeface="Arial" panose="020b0604020202020204" pitchFamily="34" charset="0"/>
              </a:rPr>
              <a:t>Pertinent Labs: Hemoglobin 8.3 g/dL, Iron sat 8%, Ferritin 100 ng/mL</a:t>
            </a:r>
          </a:p>
          <a:p>
            <a:pPr marL="0" indent="0">
              <a:buNone/>
            </a:pPr>
            <a:endParaRPr lang="en-US" sz="2400">
              <a:latin typeface="Arial" panose="020b0604020202020204" pitchFamily="34" charset="0"/>
              <a:cs typeface="Arial" panose="020b0604020202020204" pitchFamily="34" charset="0"/>
            </a:endParaRPr>
          </a:p>
        </p:txBody>
      </p:sp>
      <p:sp>
        <p:nvSpPr>
          <p:cNvPr id="5" name="TextBox 4">
            <a:extLst>
              <a:ext uri="{FF2B5EF4-FFF2-40B4-BE49-F238E27FC236}">
                <a16:creationId xmlns:a16="http://schemas.microsoft.com/office/drawing/2014/main" id="{241F76E8-0BFB-4B60-94FC-CEBF0E053BE2}"/>
              </a:ext>
            </a:extLst>
          </p:cNvPr>
          <p:cNvSpPr txBox="1">
            <a:spLocks noSelect="1" noMove="1" noResize="1" noTextEdit="1"/>
          </p:cNvSpPr>
          <p:nvPr/>
        </p:nvSpPr>
        <p:spPr>
          <a:xfrm>
            <a:off x="147635" y="6250129"/>
            <a:ext cx="9291637" cy="477054"/>
          </a:xfrm>
          <a:prstGeom prst="rect">
            <a:avLst/>
          </a:prstGeom>
          <a:noFill/>
        </p:spPr>
        <p:txBody>
          <a:bodyPr wrap="square" rtlCol="0">
            <a:spAutoFit/>
          </a:bodyPr>
          <a:lstStyle/>
          <a:p>
            <a:r>
              <a:rPr lang="en-US" sz="2500">
                <a:solidFill>
                  <a:schemeClr val="bg1"/>
                </a:solidFill>
                <a:latin typeface="Gotham" panose="02000504050000020004" pitchFamily="2" charset="0"/>
              </a:rPr>
              <a:t>Dialysis Core Curriculum 2021</a:t>
            </a:r>
          </a:p>
        </p:txBody>
      </p:sp>
      <p:sp>
        <p:nvSpPr>
          <p:cNvPr id="6" name="Subtitle 3">
            <a:extLst>
              <a:ext uri="{FF2B5EF4-FFF2-40B4-BE49-F238E27FC236}">
                <a16:creationId xmlns:a16="http://schemas.microsoft.com/office/drawing/2014/main" id="{33676BA9-6D71-47AF-8B98-A8CEBD7243BC}"/>
              </a:ext>
            </a:extLst>
          </p:cNvPr>
          <p:cNvSpPr>
            <a:spLocks noGrp="1" noSelect="1" noMove="1" noResize="1" noTextEdit="1"/>
          </p:cNvSpPr>
          <p:nvPr>
            <p:ph type="subTitle" idx="10"/>
          </p:nvPr>
        </p:nvSpPr>
        <p:spPr/>
        <p:txBody>
          <a:bodyPr/>
          <a:lstStyle/>
          <a:p>
            <a:r>
              <a:rPr lang="en-US"/>
              <a:t>Symptom: Restless Legs Syndrome </a:t>
            </a:r>
          </a:p>
        </p:txBody>
      </p:sp>
    </p:spTree>
    <p:extLst>
      <p:ext uri="{BB962C8B-B14F-4D97-AF65-F5344CB8AC3E}">
        <p14:creationId val="4157562891"/>
      </p:ext>
    </p:extLst>
  </p:cSld>
  <p:clrMapOvr>
    <a:masterClrMapping/>
  </p:clrMapOvr>
  <p:transition/>
  <p:timing/>
</p:sld>
</file>

<file path=ppt/slides/slide36.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p:cNvGrpSpPr/>
        <p:nvPr/>
      </p:nvGrpSpPr>
      <p:grpSpPr>
        <a:xfrm>
          <a:off x="0" y="0"/>
          <a:ext cx="0" cy="0"/>
        </a:xfrm>
      </p:grpSpPr>
      <p:sp>
        <p:nvSpPr>
          <p:cNvPr id="2" name="Title 1">
            <a:extLst>
              <a:ext uri="{FF2B5EF4-FFF2-40B4-BE49-F238E27FC236}">
                <a16:creationId xmlns:a16="http://schemas.microsoft.com/office/drawing/2014/main" id="{02130607-C614-4745-AB11-DD8E3C97C47C}"/>
              </a:ext>
            </a:extLst>
          </p:cNvPr>
          <p:cNvSpPr>
            <a:spLocks noGrp="1" noSelect="1" noMove="1" noResize="1" noTextEdit="1"/>
          </p:cNvSpPr>
          <p:nvPr>
            <p:ph type="title"/>
          </p:nvPr>
        </p:nvSpPr>
        <p:spPr>
          <a:xfrm>
            <a:off x="616668" y="696795"/>
            <a:ext cx="10515600" cy="1082404"/>
          </a:xfrm>
        </p:spPr>
        <p:txBody>
          <a:bodyPr/>
          <a:lstStyle/>
          <a:p>
            <a:r>
              <a:rPr lang="en-US"/>
              <a:t>Restless Legs Syndrome (RLS)</a:t>
            </a:r>
          </a:p>
        </p:txBody>
      </p:sp>
      <p:sp>
        <p:nvSpPr>
          <p:cNvPr id="3" name="Content Placeholder 2">
            <a:extLst>
              <a:ext uri="{FF2B5EF4-FFF2-40B4-BE49-F238E27FC236}">
                <a16:creationId xmlns:a16="http://schemas.microsoft.com/office/drawing/2014/main" id="{34725579-A703-41BB-BAAC-C591A4EC08D4}"/>
              </a:ext>
            </a:extLst>
          </p:cNvPr>
          <p:cNvSpPr>
            <a:spLocks noGrp="1" noSelect="1" noMove="1" noResize="1" noTextEdit="1"/>
          </p:cNvSpPr>
          <p:nvPr>
            <p:ph idx="1"/>
          </p:nvPr>
        </p:nvSpPr>
        <p:spPr>
          <a:xfrm>
            <a:off x="616668" y="1618910"/>
            <a:ext cx="10958664" cy="3388471"/>
          </a:xfrm>
        </p:spPr>
        <p:txBody>
          <a:bodyPr>
            <a:noAutofit/>
          </a:bodyPr>
          <a:lstStyle/>
          <a:p>
            <a:r>
              <a:rPr lang="en-US" sz="2400">
                <a:latin typeface="Arial" panose="020b0604020202020204" pitchFamily="34" charset="0"/>
                <a:cs typeface="Arial" panose="020b0604020202020204" pitchFamily="34" charset="0"/>
              </a:rPr>
              <a:t>Urge to move legs during periods of inactivity; relieved by movement</a:t>
            </a:r>
          </a:p>
          <a:p>
            <a:r>
              <a:rPr lang="en-US" sz="2400">
                <a:latin typeface="Arial" panose="020b0604020202020204" pitchFamily="34" charset="0"/>
                <a:cs typeface="Arial" panose="020b0604020202020204" pitchFamily="34" charset="0"/>
              </a:rPr>
              <a:t>Prevalence</a:t>
            </a:r>
            <a:r>
              <a:rPr lang="en-US" sz="2400" baseline="30000">
                <a:latin typeface="Arial" panose="020b0604020202020204" pitchFamily="34" charset="0"/>
                <a:cs typeface="Arial" panose="020b0604020202020204" pitchFamily="34" charset="0"/>
              </a:rPr>
              <a:t>18</a:t>
            </a:r>
            <a:endParaRPr lang="en-US" sz="2400">
              <a:latin typeface="Arial" panose="020b0604020202020204" pitchFamily="34" charset="0"/>
              <a:cs typeface="Arial" panose="020b0604020202020204" pitchFamily="34" charset="0"/>
            </a:endParaRPr>
          </a:p>
          <a:p>
            <a:pPr marL="796925" lvl="1" indent="-339725">
              <a:buFont typeface="Courier New" panose="02070309020205020404" pitchFamily="49" charset="0"/>
              <a:buChar char="o"/>
            </a:pPr>
            <a:r>
              <a:rPr lang="en-US">
                <a:latin typeface="Arial" panose="020b0604020202020204" pitchFamily="34" charset="0"/>
                <a:cs typeface="Arial" panose="020b0604020202020204" pitchFamily="34" charset="0"/>
              </a:rPr>
              <a:t>General population: 5-15%</a:t>
            </a:r>
          </a:p>
          <a:p>
            <a:pPr marL="796925" lvl="1" indent="-339725">
              <a:buFont typeface="Courier New" panose="02070309020205020404" pitchFamily="49" charset="0"/>
              <a:buChar char="o"/>
            </a:pPr>
            <a:r>
              <a:rPr lang="en-US">
                <a:latin typeface="Arial" panose="020b0604020202020204" pitchFamily="34" charset="0"/>
                <a:cs typeface="Arial" panose="020b0604020202020204" pitchFamily="34" charset="0"/>
              </a:rPr>
              <a:t>Dialysis patients: 20-73%</a:t>
            </a:r>
          </a:p>
          <a:p>
            <a:pPr marL="796925" lvl="1" indent="-339725">
              <a:buFont typeface="Courier New" panose="02070309020205020404" pitchFamily="49" charset="0"/>
              <a:buChar char="o"/>
            </a:pPr>
            <a:r>
              <a:rPr lang="en-US">
                <a:latin typeface="Arial" panose="020b0604020202020204" pitchFamily="34" charset="0"/>
                <a:cs typeface="Arial" panose="020b0604020202020204" pitchFamily="34" charset="0"/>
              </a:rPr>
              <a:t>Transplant patients: 5%</a:t>
            </a:r>
          </a:p>
          <a:p>
            <a:r>
              <a:rPr lang="en-US" sz="2400">
                <a:latin typeface="Arial" panose="020b0604020202020204" pitchFamily="34" charset="0"/>
                <a:cs typeface="Arial" panose="020b0604020202020204" pitchFamily="34" charset="0"/>
              </a:rPr>
              <a:t>Associated with: </a:t>
            </a:r>
          </a:p>
          <a:p>
            <a:pPr marL="796925" lvl="1" indent="-339725">
              <a:buFont typeface="Courier New" panose="02070309020205020404" pitchFamily="49" charset="0"/>
              <a:buChar char="o"/>
            </a:pPr>
            <a:r>
              <a:rPr lang="en-US">
                <a:latin typeface="Arial" panose="020b0604020202020204" pitchFamily="34" charset="0"/>
                <a:cs typeface="Arial" panose="020b0604020202020204" pitchFamily="34" charset="0"/>
              </a:rPr>
              <a:t>Reduced CNS iron stores</a:t>
            </a:r>
          </a:p>
          <a:p>
            <a:pPr marL="796925" lvl="1" indent="-339725">
              <a:buFont typeface="Courier New" panose="02070309020205020404" pitchFamily="49" charset="0"/>
              <a:buChar char="o"/>
            </a:pPr>
            <a:r>
              <a:rPr lang="en-US">
                <a:latin typeface="Arial" panose="020b0604020202020204" pitchFamily="34" charset="0"/>
                <a:cs typeface="Arial" panose="020b0604020202020204" pitchFamily="34" charset="0"/>
              </a:rPr>
              <a:t>ESRD: low hemoglobin, iron, and diabetes</a:t>
            </a:r>
          </a:p>
          <a:p>
            <a:pPr marL="796925" lvl="1" indent="-339725">
              <a:buFont typeface="Courier New" panose="02070309020205020404" pitchFamily="49" charset="0"/>
              <a:buChar char="o"/>
            </a:pPr>
            <a:r>
              <a:rPr lang="en-US">
                <a:latin typeface="Arial" panose="020b0604020202020204" pitchFamily="34" charset="0"/>
                <a:cs typeface="Arial" panose="020b0604020202020204" pitchFamily="34" charset="0"/>
              </a:rPr>
              <a:t>Medications: selective serotonin reuptake inhibitors, tricyclic antidepressants, dopamine antagonists</a:t>
            </a:r>
          </a:p>
          <a:p>
            <a:pPr marL="796925" lvl="1" indent="-339725">
              <a:buFont typeface="Courier New" panose="02070309020205020404" pitchFamily="49" charset="0"/>
              <a:buChar char="o"/>
            </a:pPr>
            <a:r>
              <a:rPr lang="en-US">
                <a:latin typeface="Arial" panose="020b0604020202020204" pitchFamily="34" charset="0"/>
                <a:cs typeface="Arial" panose="020b0604020202020204" pitchFamily="34" charset="0"/>
              </a:rPr>
              <a:t>Peripheral neuropathy </a:t>
            </a:r>
          </a:p>
        </p:txBody>
      </p:sp>
      <p:sp>
        <p:nvSpPr>
          <p:cNvPr id="5" name="TextBox 4">
            <a:extLst>
              <a:ext uri="{FF2B5EF4-FFF2-40B4-BE49-F238E27FC236}">
                <a16:creationId xmlns:a16="http://schemas.microsoft.com/office/drawing/2014/main" id="{BBEB9FA7-B22A-4259-AE07-A4ECF4311566}"/>
              </a:ext>
            </a:extLst>
          </p:cNvPr>
          <p:cNvSpPr txBox="1">
            <a:spLocks noSelect="1" noMove="1" noResize="1" noTextEdit="1"/>
          </p:cNvSpPr>
          <p:nvPr/>
        </p:nvSpPr>
        <p:spPr>
          <a:xfrm>
            <a:off x="147635" y="6250129"/>
            <a:ext cx="9291637" cy="477054"/>
          </a:xfrm>
          <a:prstGeom prst="rect">
            <a:avLst/>
          </a:prstGeom>
          <a:noFill/>
        </p:spPr>
        <p:txBody>
          <a:bodyPr wrap="square" rtlCol="0">
            <a:spAutoFit/>
          </a:bodyPr>
          <a:lstStyle/>
          <a:p>
            <a:r>
              <a:rPr lang="en-US" sz="2500">
                <a:solidFill>
                  <a:schemeClr val="bg1"/>
                </a:solidFill>
                <a:latin typeface="Gotham" panose="02000504050000020004" pitchFamily="2" charset="0"/>
              </a:rPr>
              <a:t>Dialysis Core Curriculum 2021</a:t>
            </a:r>
          </a:p>
        </p:txBody>
      </p:sp>
      <p:sp>
        <p:nvSpPr>
          <p:cNvPr id="6" name="Subtitle 3">
            <a:extLst>
              <a:ext uri="{FF2B5EF4-FFF2-40B4-BE49-F238E27FC236}">
                <a16:creationId xmlns:a16="http://schemas.microsoft.com/office/drawing/2014/main" id="{33676BA9-6D71-47AF-8B98-A8CEBD7243BC}"/>
              </a:ext>
            </a:extLst>
          </p:cNvPr>
          <p:cNvSpPr>
            <a:spLocks noGrp="1" noSelect="1" noMove="1" noResize="1" noTextEdit="1"/>
          </p:cNvSpPr>
          <p:nvPr>
            <p:ph type="subTitle" idx="10"/>
          </p:nvPr>
        </p:nvSpPr>
        <p:spPr/>
        <p:txBody>
          <a:bodyPr/>
          <a:lstStyle/>
          <a:p>
            <a:r>
              <a:rPr lang="en-US"/>
              <a:t>Symptom: Restless Legs Syndrome </a:t>
            </a:r>
          </a:p>
        </p:txBody>
      </p:sp>
    </p:spTree>
    <p:extLst>
      <p:ext uri="{BB962C8B-B14F-4D97-AF65-F5344CB8AC3E}">
        <p14:creationId val="2853556651"/>
      </p:ext>
    </p:extLst>
  </p:cSld>
  <p:clrMapOvr>
    <a:masterClrMapping/>
  </p:clrMapOvr>
  <p:transition/>
  <p:timing/>
</p:sld>
</file>

<file path=ppt/slides/slide37.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p:cNvGrpSpPr/>
        <p:nvPr/>
      </p:nvGrpSpPr>
      <p:grpSpPr>
        <a:xfrm>
          <a:off x="0" y="0"/>
          <a:ext cx="0" cy="0"/>
        </a:xfrm>
      </p:grpSpPr>
      <p:sp>
        <p:nvSpPr>
          <p:cNvPr id="2" name="Title 1">
            <a:extLst>
              <a:ext uri="{FF2B5EF4-FFF2-40B4-BE49-F238E27FC236}">
                <a16:creationId xmlns:a16="http://schemas.microsoft.com/office/drawing/2014/main" id="{02130607-C614-4745-AB11-DD8E3C97C47C}"/>
              </a:ext>
            </a:extLst>
          </p:cNvPr>
          <p:cNvSpPr>
            <a:spLocks noGrp="1" noSelect="1" noMove="1" noResize="1" noTextEdit="1"/>
          </p:cNvSpPr>
          <p:nvPr>
            <p:ph type="title"/>
          </p:nvPr>
        </p:nvSpPr>
        <p:spPr>
          <a:xfrm>
            <a:off x="616665" y="703402"/>
            <a:ext cx="10515600" cy="1082404"/>
          </a:xfrm>
        </p:spPr>
        <p:txBody>
          <a:bodyPr/>
          <a:lstStyle/>
          <a:p>
            <a:r>
              <a:rPr lang="en-US"/>
              <a:t>Restless Legs Syndrome (RLS)</a:t>
            </a:r>
          </a:p>
        </p:txBody>
      </p:sp>
      <p:sp>
        <p:nvSpPr>
          <p:cNvPr id="3" name="Content Placeholder 2">
            <a:extLst>
              <a:ext uri="{FF2B5EF4-FFF2-40B4-BE49-F238E27FC236}">
                <a16:creationId xmlns:a16="http://schemas.microsoft.com/office/drawing/2014/main" id="{34725579-A703-41BB-BAAC-C591A4EC08D4}"/>
              </a:ext>
            </a:extLst>
          </p:cNvPr>
          <p:cNvSpPr>
            <a:spLocks noGrp="1" noSelect="1" noMove="1" noResize="1" noTextEdit="1"/>
          </p:cNvSpPr>
          <p:nvPr>
            <p:ph idx="1"/>
          </p:nvPr>
        </p:nvSpPr>
        <p:spPr>
          <a:xfrm>
            <a:off x="616665" y="1619926"/>
            <a:ext cx="10515600" cy="3388471"/>
          </a:xfrm>
        </p:spPr>
        <p:txBody>
          <a:bodyPr>
            <a:normAutofit/>
          </a:bodyPr>
          <a:lstStyle/>
          <a:p>
            <a:r>
              <a:rPr lang="en-US" sz="2400">
                <a:latin typeface="Arial" panose="020b0604020202020204" pitchFamily="34" charset="0"/>
                <a:cs typeface="Arial" panose="020b0604020202020204" pitchFamily="34" charset="0"/>
              </a:rPr>
              <a:t>Clinical outcomes:</a:t>
            </a:r>
          </a:p>
          <a:p>
            <a:pPr marL="796925" lvl="1" indent="-339725">
              <a:buFont typeface="Courier New" panose="02070309020205020404" pitchFamily="49" charset="0"/>
              <a:buChar char="o"/>
            </a:pPr>
            <a:r>
              <a:rPr lang="en-US">
                <a:latin typeface="Arial" panose="020b0604020202020204" pitchFamily="34" charset="0"/>
                <a:cs typeface="Arial" panose="020b0604020202020204" pitchFamily="34" charset="0"/>
              </a:rPr>
              <a:t>Poor sleep</a:t>
            </a:r>
          </a:p>
          <a:p>
            <a:pPr marL="796925" lvl="1" indent="-339725">
              <a:buFont typeface="Courier New" panose="02070309020205020404" pitchFamily="49" charset="0"/>
              <a:buChar char="o"/>
            </a:pPr>
            <a:r>
              <a:rPr lang="en-US">
                <a:latin typeface="Arial" panose="020b0604020202020204" pitchFamily="34" charset="0"/>
                <a:cs typeface="Arial" panose="020b0604020202020204" pitchFamily="34" charset="0"/>
              </a:rPr>
              <a:t>Impaired health-related quality of life</a:t>
            </a:r>
          </a:p>
          <a:p>
            <a:pPr marL="796925" lvl="1" indent="-339725">
              <a:buFont typeface="Courier New" panose="02070309020205020404" pitchFamily="49" charset="0"/>
              <a:buChar char="o"/>
            </a:pPr>
            <a:r>
              <a:rPr lang="en-US">
                <a:latin typeface="Arial" panose="020b0604020202020204" pitchFamily="34" charset="0"/>
                <a:cs typeface="Arial" panose="020b0604020202020204" pitchFamily="34" charset="0"/>
              </a:rPr>
              <a:t>Depression</a:t>
            </a:r>
          </a:p>
          <a:p>
            <a:pPr marL="796925" lvl="1" indent="-339725">
              <a:buFont typeface="Courier New" panose="02070309020205020404" pitchFamily="49" charset="0"/>
              <a:buChar char="o"/>
            </a:pPr>
            <a:r>
              <a:rPr lang="en-US">
                <a:latin typeface="Arial" panose="020b0604020202020204" pitchFamily="34" charset="0"/>
                <a:cs typeface="Arial" panose="020b0604020202020204" pitchFamily="34" charset="0"/>
              </a:rPr>
              <a:t>Increased mortality</a:t>
            </a:r>
          </a:p>
          <a:p>
            <a:pPr marL="796925" lvl="1" indent="-339725">
              <a:buFont typeface="Courier New" panose="02070309020205020404" pitchFamily="49" charset="0"/>
              <a:buChar char="o"/>
            </a:pPr>
            <a:r>
              <a:rPr lang="en-US">
                <a:latin typeface="Arial" panose="020b0604020202020204" pitchFamily="34" charset="0"/>
                <a:cs typeface="Arial" panose="020b0604020202020204" pitchFamily="34" charset="0"/>
              </a:rPr>
              <a:t>Increased risk of suicide or self harm</a:t>
            </a:r>
          </a:p>
        </p:txBody>
      </p:sp>
      <p:sp>
        <p:nvSpPr>
          <p:cNvPr id="5" name="TextBox 4">
            <a:extLst>
              <a:ext uri="{FF2B5EF4-FFF2-40B4-BE49-F238E27FC236}">
                <a16:creationId xmlns:a16="http://schemas.microsoft.com/office/drawing/2014/main" id="{BBEB9FA7-B22A-4259-AE07-A4ECF4311566}"/>
              </a:ext>
            </a:extLst>
          </p:cNvPr>
          <p:cNvSpPr txBox="1">
            <a:spLocks noSelect="1" noMove="1" noResize="1" noTextEdit="1"/>
          </p:cNvSpPr>
          <p:nvPr/>
        </p:nvSpPr>
        <p:spPr>
          <a:xfrm>
            <a:off x="147635" y="6250129"/>
            <a:ext cx="9291637" cy="477054"/>
          </a:xfrm>
          <a:prstGeom prst="rect">
            <a:avLst/>
          </a:prstGeom>
          <a:noFill/>
        </p:spPr>
        <p:txBody>
          <a:bodyPr wrap="square" rtlCol="0">
            <a:spAutoFit/>
          </a:bodyPr>
          <a:lstStyle/>
          <a:p>
            <a:r>
              <a:rPr lang="en-US" sz="2500">
                <a:solidFill>
                  <a:schemeClr val="bg1"/>
                </a:solidFill>
                <a:latin typeface="Gotham" panose="02000504050000020004" pitchFamily="2" charset="0"/>
              </a:rPr>
              <a:t>Dialysis Core Curriculum 2021</a:t>
            </a:r>
          </a:p>
        </p:txBody>
      </p:sp>
      <p:sp>
        <p:nvSpPr>
          <p:cNvPr id="6" name="Subtitle 3">
            <a:extLst>
              <a:ext uri="{FF2B5EF4-FFF2-40B4-BE49-F238E27FC236}">
                <a16:creationId xmlns:a16="http://schemas.microsoft.com/office/drawing/2014/main" id="{33676BA9-6D71-47AF-8B98-A8CEBD7243BC}"/>
              </a:ext>
            </a:extLst>
          </p:cNvPr>
          <p:cNvSpPr>
            <a:spLocks noGrp="1" noSelect="1" noMove="1" noResize="1" noTextEdit="1"/>
          </p:cNvSpPr>
          <p:nvPr>
            <p:ph type="subTitle" idx="10"/>
          </p:nvPr>
        </p:nvSpPr>
        <p:spPr/>
        <p:txBody>
          <a:bodyPr/>
          <a:lstStyle/>
          <a:p>
            <a:r>
              <a:rPr lang="en-US"/>
              <a:t>Symptom: Restless Legs Syndrome </a:t>
            </a:r>
          </a:p>
        </p:txBody>
      </p:sp>
    </p:spTree>
    <p:extLst>
      <p:ext uri="{BB962C8B-B14F-4D97-AF65-F5344CB8AC3E}">
        <p14:creationId val="1887215342"/>
      </p:ext>
    </p:extLst>
  </p:cSld>
  <p:clrMapOvr>
    <a:masterClrMapping/>
  </p:clrMapOvr>
  <p:transition/>
  <p:timing/>
</p:sld>
</file>

<file path=ppt/slides/slide38.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p:cNvGrpSpPr/>
        <p:nvPr/>
      </p:nvGrpSpPr>
      <p:grpSpPr>
        <a:xfrm>
          <a:off x="0" y="0"/>
          <a:ext cx="0" cy="0"/>
        </a:xfrm>
      </p:grpSpPr>
      <p:sp>
        <p:nvSpPr>
          <p:cNvPr id="2" name="Title 1">
            <a:extLst>
              <a:ext uri="{FF2B5EF4-FFF2-40B4-BE49-F238E27FC236}">
                <a16:creationId xmlns:a16="http://schemas.microsoft.com/office/drawing/2014/main" id="{02130607-C614-4745-AB11-DD8E3C97C47C}"/>
              </a:ext>
            </a:extLst>
          </p:cNvPr>
          <p:cNvSpPr>
            <a:spLocks noGrp="1" noSelect="1" noMove="1" noResize="1" noTextEdit="1"/>
          </p:cNvSpPr>
          <p:nvPr>
            <p:ph type="title"/>
          </p:nvPr>
        </p:nvSpPr>
        <p:spPr>
          <a:xfrm>
            <a:off x="616668" y="698058"/>
            <a:ext cx="10515600" cy="1082404"/>
          </a:xfrm>
        </p:spPr>
        <p:txBody>
          <a:bodyPr>
            <a:normAutofit/>
          </a:bodyPr>
          <a:lstStyle/>
          <a:p>
            <a:r>
              <a:rPr lang="en-US"/>
              <a:t>RLS: Treatment</a:t>
            </a:r>
            <a:r>
              <a:rPr lang="en-US" b="0" baseline="46000"/>
              <a:t>12</a:t>
            </a:r>
          </a:p>
        </p:txBody>
      </p:sp>
      <p:sp>
        <p:nvSpPr>
          <p:cNvPr id="3" name="Content Placeholder 2">
            <a:extLst>
              <a:ext uri="{FF2B5EF4-FFF2-40B4-BE49-F238E27FC236}">
                <a16:creationId xmlns:a16="http://schemas.microsoft.com/office/drawing/2014/main" id="{34725579-A703-41BB-BAAC-C591A4EC08D4}"/>
              </a:ext>
            </a:extLst>
          </p:cNvPr>
          <p:cNvSpPr>
            <a:spLocks noGrp="1" noSelect="1" noMove="1" noResize="1" noTextEdit="1"/>
          </p:cNvSpPr>
          <p:nvPr>
            <p:ph idx="1"/>
          </p:nvPr>
        </p:nvSpPr>
        <p:spPr>
          <a:xfrm>
            <a:off x="616668" y="1618911"/>
            <a:ext cx="10958664" cy="3388471"/>
          </a:xfrm>
        </p:spPr>
        <p:txBody>
          <a:bodyPr>
            <a:noAutofit/>
          </a:bodyPr>
          <a:lstStyle/>
          <a:p>
            <a:r>
              <a:rPr lang="en-US" sz="2400">
                <a:latin typeface="Arial" panose="020b0604020202020204" pitchFamily="34" charset="0"/>
                <a:cs typeface="Arial" panose="020b0604020202020204" pitchFamily="34" charset="0"/>
              </a:rPr>
              <a:t>Modified Dialysis:</a:t>
            </a:r>
          </a:p>
          <a:p>
            <a:pPr marL="796925" lvl="1" indent="-339725">
              <a:buFont typeface="Courier New" panose="02070309020205020404" pitchFamily="49" charset="0"/>
              <a:buChar char="o"/>
            </a:pPr>
            <a:r>
              <a:rPr lang="en-US">
                <a:latin typeface="Arial" panose="020b0604020202020204" pitchFamily="34" charset="0"/>
                <a:cs typeface="Arial" panose="020b0604020202020204" pitchFamily="34" charset="0"/>
              </a:rPr>
              <a:t>Short daily HD reduced prevalence and severity of symptoms</a:t>
            </a:r>
          </a:p>
          <a:p>
            <a:pPr lvl="2"/>
            <a:r>
              <a:rPr lang="en-US" sz="2400">
                <a:latin typeface="Arial" panose="020b0604020202020204" pitchFamily="34" charset="0"/>
                <a:cs typeface="Arial" panose="020b0604020202020204" pitchFamily="34" charset="0"/>
              </a:rPr>
              <a:t>No change in number of patients needing additional pharmacologic therapy of symptoms</a:t>
            </a:r>
          </a:p>
          <a:p>
            <a:r>
              <a:rPr lang="en-US" sz="2400">
                <a:latin typeface="Arial" panose="020b0604020202020204" pitchFamily="34" charset="0"/>
                <a:cs typeface="Arial" panose="020b0604020202020204" pitchFamily="34" charset="0"/>
              </a:rPr>
              <a:t>Renal Transplantation</a:t>
            </a:r>
          </a:p>
          <a:p>
            <a:pPr marL="796925" lvl="1" indent="-339725">
              <a:buFont typeface="Courier New" panose="02070309020205020404" pitchFamily="49" charset="0"/>
              <a:buChar char="o"/>
            </a:pPr>
            <a:r>
              <a:rPr lang="en-US">
                <a:latin typeface="Arial" panose="020b0604020202020204" pitchFamily="34" charset="0"/>
                <a:cs typeface="Arial" panose="020b0604020202020204" pitchFamily="34" charset="0"/>
              </a:rPr>
              <a:t>Improvement in days to weeks</a:t>
            </a:r>
          </a:p>
          <a:p>
            <a:r>
              <a:rPr lang="en-US" sz="2400">
                <a:latin typeface="Arial" panose="020b0604020202020204" pitchFamily="34" charset="0"/>
                <a:cs typeface="Arial" panose="020b0604020202020204" pitchFamily="34" charset="0"/>
              </a:rPr>
              <a:t>Iron Supplementation: transient benefit </a:t>
            </a:r>
          </a:p>
          <a:p>
            <a:r>
              <a:rPr lang="en-US" sz="2400">
                <a:latin typeface="Arial" panose="020b0604020202020204" pitchFamily="34" charset="0"/>
                <a:cs typeface="Arial" panose="020b0604020202020204" pitchFamily="34" charset="0"/>
              </a:rPr>
              <a:t>Exercise</a:t>
            </a:r>
          </a:p>
          <a:p>
            <a:pPr marL="796925" lvl="1" indent="-339725">
              <a:buFont typeface="Courier New" panose="02070309020205020404" pitchFamily="49" charset="0"/>
              <a:buChar char="o"/>
            </a:pPr>
            <a:r>
              <a:rPr lang="en-US">
                <a:latin typeface="Arial" panose="020b0604020202020204" pitchFamily="34" charset="0"/>
                <a:cs typeface="Arial" panose="020b0604020202020204" pitchFamily="34" charset="0"/>
              </a:rPr>
              <a:t>Intradialytic exercise shows improvement in small case series.</a:t>
            </a:r>
          </a:p>
          <a:p>
            <a:pPr marL="796925" lvl="1" indent="-339725">
              <a:buFont typeface="Courier New" panose="02070309020205020404" pitchFamily="49" charset="0"/>
              <a:buChar char="o"/>
            </a:pPr>
            <a:r>
              <a:rPr lang="en-US">
                <a:latin typeface="Arial" panose="020b0604020202020204" pitchFamily="34" charset="0"/>
                <a:cs typeface="Arial" panose="020b0604020202020204" pitchFamily="34" charset="0"/>
              </a:rPr>
              <a:t>Meta-analysis of exercise training showed benefit on RLS, depression, and fatigue. </a:t>
            </a:r>
          </a:p>
        </p:txBody>
      </p:sp>
      <p:sp>
        <p:nvSpPr>
          <p:cNvPr id="5" name="TextBox 4">
            <a:extLst>
              <a:ext uri="{FF2B5EF4-FFF2-40B4-BE49-F238E27FC236}">
                <a16:creationId xmlns:a16="http://schemas.microsoft.com/office/drawing/2014/main" id="{BBEB9FA7-B22A-4259-AE07-A4ECF4311566}"/>
              </a:ext>
            </a:extLst>
          </p:cNvPr>
          <p:cNvSpPr txBox="1">
            <a:spLocks noSelect="1" noMove="1" noResize="1" noTextEdit="1"/>
          </p:cNvSpPr>
          <p:nvPr/>
        </p:nvSpPr>
        <p:spPr>
          <a:xfrm>
            <a:off x="147635" y="6250129"/>
            <a:ext cx="9291637" cy="477054"/>
          </a:xfrm>
          <a:prstGeom prst="rect">
            <a:avLst/>
          </a:prstGeom>
          <a:noFill/>
        </p:spPr>
        <p:txBody>
          <a:bodyPr wrap="square" rtlCol="0">
            <a:spAutoFit/>
          </a:bodyPr>
          <a:lstStyle/>
          <a:p>
            <a:r>
              <a:rPr lang="en-US" sz="2500">
                <a:solidFill>
                  <a:schemeClr val="bg1"/>
                </a:solidFill>
                <a:latin typeface="Gotham" panose="02000504050000020004" pitchFamily="2" charset="0"/>
              </a:rPr>
              <a:t>Dialysis Core Curriculum 2021</a:t>
            </a:r>
          </a:p>
        </p:txBody>
      </p:sp>
      <p:sp>
        <p:nvSpPr>
          <p:cNvPr id="6" name="Subtitle 3">
            <a:extLst>
              <a:ext uri="{FF2B5EF4-FFF2-40B4-BE49-F238E27FC236}">
                <a16:creationId xmlns:a16="http://schemas.microsoft.com/office/drawing/2014/main" id="{33676BA9-6D71-47AF-8B98-A8CEBD7243BC}"/>
              </a:ext>
            </a:extLst>
          </p:cNvPr>
          <p:cNvSpPr>
            <a:spLocks noGrp="1" noSelect="1" noMove="1" noResize="1" noTextEdit="1"/>
          </p:cNvSpPr>
          <p:nvPr>
            <p:ph type="subTitle" idx="10"/>
          </p:nvPr>
        </p:nvSpPr>
        <p:spPr/>
        <p:txBody>
          <a:bodyPr/>
          <a:lstStyle/>
          <a:p>
            <a:r>
              <a:rPr lang="en-US"/>
              <a:t>Symptom: Restless Legs Syndrome </a:t>
            </a:r>
          </a:p>
        </p:txBody>
      </p:sp>
    </p:spTree>
    <p:extLst>
      <p:ext uri="{BB962C8B-B14F-4D97-AF65-F5344CB8AC3E}">
        <p14:creationId val="542299054"/>
      </p:ext>
    </p:extLst>
  </p:cSld>
  <p:clrMapOvr>
    <a:masterClrMapping/>
  </p:clrMapOvr>
  <p:transition/>
  <p:timing/>
</p:sld>
</file>

<file path=ppt/slides/slide39.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p:cNvGrpSpPr/>
        <p:nvPr/>
      </p:nvGrpSpPr>
      <p:grpSpPr>
        <a:xfrm>
          <a:off x="0" y="0"/>
          <a:ext cx="0" cy="0"/>
        </a:xfrm>
      </p:grpSpPr>
      <p:sp>
        <p:nvSpPr>
          <p:cNvPr id="2" name="Title 1">
            <a:extLst>
              <a:ext uri="{FF2B5EF4-FFF2-40B4-BE49-F238E27FC236}">
                <a16:creationId xmlns:a16="http://schemas.microsoft.com/office/drawing/2014/main" id="{02130607-C614-4745-AB11-DD8E3C97C47C}"/>
              </a:ext>
            </a:extLst>
          </p:cNvPr>
          <p:cNvSpPr>
            <a:spLocks noGrp="1" noSelect="1" noMove="1" noResize="1" noTextEdit="1"/>
          </p:cNvSpPr>
          <p:nvPr>
            <p:ph type="title"/>
          </p:nvPr>
        </p:nvSpPr>
        <p:spPr>
          <a:xfrm>
            <a:off x="616666" y="698058"/>
            <a:ext cx="11575333" cy="1082404"/>
          </a:xfrm>
        </p:spPr>
        <p:txBody>
          <a:bodyPr>
            <a:normAutofit/>
          </a:bodyPr>
          <a:lstStyle/>
          <a:p>
            <a:r>
              <a:rPr lang="en-US"/>
              <a:t>RLS: Pharmacologic Treatment</a:t>
            </a:r>
          </a:p>
        </p:txBody>
      </p:sp>
      <p:sp>
        <p:nvSpPr>
          <p:cNvPr id="3" name="Content Placeholder 2">
            <a:extLst>
              <a:ext uri="{FF2B5EF4-FFF2-40B4-BE49-F238E27FC236}">
                <a16:creationId xmlns:a16="http://schemas.microsoft.com/office/drawing/2014/main" id="{34725579-A703-41BB-BAAC-C591A4EC08D4}"/>
              </a:ext>
            </a:extLst>
          </p:cNvPr>
          <p:cNvSpPr>
            <a:spLocks noGrp="1" noSelect="1" noMove="1" noResize="1" noTextEdit="1"/>
          </p:cNvSpPr>
          <p:nvPr>
            <p:ph idx="1"/>
          </p:nvPr>
        </p:nvSpPr>
        <p:spPr>
          <a:xfrm>
            <a:off x="616664" y="1614639"/>
            <a:ext cx="10958669" cy="3388471"/>
          </a:xfrm>
        </p:spPr>
        <p:txBody>
          <a:bodyPr>
            <a:noAutofit/>
          </a:bodyPr>
          <a:lstStyle/>
          <a:p>
            <a:pPr>
              <a:spcBef>
                <a:spcPts val="300"/>
              </a:spcBef>
            </a:pPr>
            <a:r>
              <a:rPr lang="en-US" sz="2400">
                <a:latin typeface="Arial" panose="020b0604020202020204" pitchFamily="34" charset="0"/>
                <a:cs typeface="Arial" panose="020b0604020202020204" pitchFamily="34" charset="0"/>
              </a:rPr>
              <a:t>Dopamine Agonists</a:t>
            </a:r>
          </a:p>
          <a:p>
            <a:pPr marL="796925" lvl="1" indent="-339725">
              <a:spcBef>
                <a:spcPts val="300"/>
              </a:spcBef>
              <a:buFont typeface="Courier New" panose="02070309020205020404" pitchFamily="49" charset="0"/>
              <a:buChar char="o"/>
            </a:pPr>
            <a:r>
              <a:rPr lang="en-US">
                <a:latin typeface="Arial" panose="020b0604020202020204" pitchFamily="34" charset="0"/>
                <a:cs typeface="Arial" panose="020b0604020202020204" pitchFamily="34" charset="0"/>
              </a:rPr>
              <a:t>Pramipexole and Ropinirole</a:t>
            </a:r>
          </a:p>
          <a:p>
            <a:pPr lvl="2">
              <a:spcBef>
                <a:spcPts val="300"/>
              </a:spcBef>
            </a:pPr>
            <a:r>
              <a:rPr lang="en-US" sz="2400">
                <a:latin typeface="Arial" panose="020b0604020202020204" pitchFamily="34" charset="0"/>
                <a:cs typeface="Arial" panose="020b0604020202020204" pitchFamily="34" charset="0"/>
              </a:rPr>
              <a:t>Onset of action is 90-120 minutes after ingestion </a:t>
            </a:r>
          </a:p>
          <a:p>
            <a:pPr>
              <a:spcBef>
                <a:spcPts val="300"/>
              </a:spcBef>
            </a:pPr>
            <a:r>
              <a:rPr lang="en-US" sz="2400">
                <a:latin typeface="Arial" panose="020b0604020202020204" pitchFamily="34" charset="0"/>
                <a:cs typeface="Arial" panose="020b0604020202020204" pitchFamily="34" charset="0"/>
              </a:rPr>
              <a:t>Study of 10 HD patients with RLS causing early termination of treatment </a:t>
            </a:r>
          </a:p>
          <a:p>
            <a:pPr>
              <a:spcBef>
                <a:spcPts val="300"/>
              </a:spcBef>
            </a:pPr>
            <a:r>
              <a:rPr lang="en-US" sz="2400">
                <a:latin typeface="Arial" panose="020b0604020202020204" pitchFamily="34" charset="0"/>
                <a:cs typeface="Arial" panose="020b0604020202020204" pitchFamily="34" charset="0"/>
              </a:rPr>
              <a:t>Given Pramipexole starting at 0.125 mg and increasing to maximum daily dose of 0.75 mg.</a:t>
            </a:r>
            <a:r>
              <a:rPr lang="en-US" sz="2400" baseline="30000">
                <a:latin typeface="Arial" panose="020b0604020202020204" pitchFamily="34" charset="0"/>
                <a:cs typeface="Arial" panose="020b0604020202020204" pitchFamily="34" charset="0"/>
              </a:rPr>
              <a:t>19</a:t>
            </a:r>
            <a:r>
              <a:rPr lang="en-US" sz="2400">
                <a:latin typeface="Arial" panose="020b0604020202020204" pitchFamily="34" charset="0"/>
                <a:cs typeface="Arial" panose="020b0604020202020204" pitchFamily="34" charset="0"/>
              </a:rPr>
              <a:t> </a:t>
            </a:r>
          </a:p>
          <a:p>
            <a:pPr>
              <a:spcBef>
                <a:spcPts val="300"/>
              </a:spcBef>
            </a:pPr>
            <a:r>
              <a:rPr lang="en-US" sz="2400">
                <a:latin typeface="Arial" panose="020b0604020202020204" pitchFamily="34" charset="0"/>
                <a:cs typeface="Arial" panose="020b0604020202020204" pitchFamily="34" charset="0"/>
              </a:rPr>
              <a:t>Results:</a:t>
            </a:r>
          </a:p>
          <a:p>
            <a:pPr marL="796925" lvl="1" indent="-339725">
              <a:spcBef>
                <a:spcPts val="300"/>
              </a:spcBef>
              <a:buFont typeface="Courier New" panose="02070309020205020404" pitchFamily="49" charset="0"/>
              <a:buChar char="o"/>
            </a:pPr>
            <a:r>
              <a:rPr lang="en-US">
                <a:latin typeface="Arial" panose="020b0604020202020204" pitchFamily="34" charset="0"/>
                <a:cs typeface="Arial" panose="020b0604020202020204" pitchFamily="34" charset="0"/>
              </a:rPr>
              <a:t>9/10 patients showed response during first week of treatment – mean dose of 0.25mg</a:t>
            </a:r>
          </a:p>
          <a:p>
            <a:pPr marL="796925" lvl="1" indent="-339725">
              <a:spcBef>
                <a:spcPts val="300"/>
              </a:spcBef>
              <a:buFont typeface="Courier New" panose="02070309020205020404" pitchFamily="49" charset="0"/>
              <a:buChar char="o"/>
            </a:pPr>
            <a:r>
              <a:rPr lang="en-US">
                <a:latin typeface="Arial" panose="020b0604020202020204" pitchFamily="34" charset="0"/>
                <a:cs typeface="Arial" panose="020b0604020202020204" pitchFamily="34" charset="0"/>
              </a:rPr>
              <a:t>Well tolerated.</a:t>
            </a:r>
          </a:p>
          <a:p>
            <a:pPr marL="796925" lvl="1" indent="-339725">
              <a:spcBef>
                <a:spcPts val="300"/>
              </a:spcBef>
              <a:buFont typeface="Courier New" panose="02070309020205020404" pitchFamily="49" charset="0"/>
              <a:buChar char="o"/>
            </a:pPr>
            <a:r>
              <a:rPr lang="en-US">
                <a:latin typeface="Arial" panose="020b0604020202020204" pitchFamily="34" charset="0"/>
                <a:cs typeface="Arial" panose="020b0604020202020204" pitchFamily="34" charset="0"/>
              </a:rPr>
              <a:t>Improvement in RLS scores, but no change in sleep time, awakenings, or sleep efficiency.</a:t>
            </a:r>
          </a:p>
          <a:p>
            <a:pPr marL="0" indent="0">
              <a:spcBef>
                <a:spcPts val="300"/>
              </a:spcBef>
              <a:buNone/>
            </a:pPr>
            <a:endParaRPr lang="en-US" sz="2400">
              <a:latin typeface="Arial" panose="020b0604020202020204" pitchFamily="34" charset="0"/>
              <a:cs typeface="Arial" panose="020b0604020202020204" pitchFamily="34" charset="0"/>
            </a:endParaRPr>
          </a:p>
          <a:p>
            <a:pPr>
              <a:spcBef>
                <a:spcPts val="300"/>
              </a:spcBef>
            </a:pPr>
            <a:endParaRPr lang="en-US" sz="2400">
              <a:latin typeface="Arial" panose="020b0604020202020204" pitchFamily="34" charset="0"/>
              <a:cs typeface="Arial" panose="020b0604020202020204" pitchFamily="34" charset="0"/>
            </a:endParaRPr>
          </a:p>
        </p:txBody>
      </p:sp>
      <p:sp>
        <p:nvSpPr>
          <p:cNvPr id="5" name="TextBox 4">
            <a:extLst>
              <a:ext uri="{FF2B5EF4-FFF2-40B4-BE49-F238E27FC236}">
                <a16:creationId xmlns:a16="http://schemas.microsoft.com/office/drawing/2014/main" id="{BBEB9FA7-B22A-4259-AE07-A4ECF4311566}"/>
              </a:ext>
            </a:extLst>
          </p:cNvPr>
          <p:cNvSpPr txBox="1">
            <a:spLocks noSelect="1" noMove="1" noResize="1" noTextEdit="1"/>
          </p:cNvSpPr>
          <p:nvPr/>
        </p:nvSpPr>
        <p:spPr>
          <a:xfrm>
            <a:off x="147635" y="6250129"/>
            <a:ext cx="9291637" cy="477054"/>
          </a:xfrm>
          <a:prstGeom prst="rect">
            <a:avLst/>
          </a:prstGeom>
          <a:noFill/>
        </p:spPr>
        <p:txBody>
          <a:bodyPr wrap="square" rtlCol="0">
            <a:spAutoFit/>
          </a:bodyPr>
          <a:lstStyle/>
          <a:p>
            <a:r>
              <a:rPr lang="en-US" sz="2500">
                <a:solidFill>
                  <a:schemeClr val="bg1"/>
                </a:solidFill>
                <a:latin typeface="Gotham" panose="02000504050000020004" pitchFamily="2" charset="0"/>
              </a:rPr>
              <a:t>Dialysis Core Curriculum 2021</a:t>
            </a:r>
          </a:p>
        </p:txBody>
      </p:sp>
      <p:sp>
        <p:nvSpPr>
          <p:cNvPr id="6" name="Subtitle 3">
            <a:extLst>
              <a:ext uri="{FF2B5EF4-FFF2-40B4-BE49-F238E27FC236}">
                <a16:creationId xmlns:a16="http://schemas.microsoft.com/office/drawing/2014/main" id="{33676BA9-6D71-47AF-8B98-A8CEBD7243BC}"/>
              </a:ext>
            </a:extLst>
          </p:cNvPr>
          <p:cNvSpPr>
            <a:spLocks noGrp="1" noSelect="1" noMove="1" noResize="1" noTextEdit="1"/>
          </p:cNvSpPr>
          <p:nvPr>
            <p:ph type="subTitle" idx="10"/>
          </p:nvPr>
        </p:nvSpPr>
        <p:spPr/>
        <p:txBody>
          <a:bodyPr/>
          <a:lstStyle/>
          <a:p>
            <a:r>
              <a:rPr lang="en-US"/>
              <a:t>Symptom: Restless Legs Syndrome </a:t>
            </a:r>
          </a:p>
        </p:txBody>
      </p:sp>
    </p:spTree>
    <p:extLst>
      <p:ext uri="{BB962C8B-B14F-4D97-AF65-F5344CB8AC3E}">
        <p14:creationId val="826245851"/>
      </p:ext>
    </p:extLst>
  </p:cSld>
  <p:clrMapOvr>
    <a:masterClrMapping/>
  </p:clrMapOvr>
  <p:transition/>
  <p:timing/>
</p:sld>
</file>

<file path=ppt/slides/slide4.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p:cNvGrpSpPr/>
        <p:nvPr/>
      </p:nvGrpSpPr>
      <p:grpSpPr>
        <a:xfrm>
          <a:off x="0" y="0"/>
          <a:ext cx="0" cy="0"/>
        </a:xfrm>
      </p:grpSpPr>
      <p:sp>
        <p:nvSpPr>
          <p:cNvPr id="2" name="Title 1">
            <a:extLst>
              <a:ext uri="{FF2B5EF4-FFF2-40B4-BE49-F238E27FC236}">
                <a16:creationId xmlns:a16="http://schemas.microsoft.com/office/drawing/2014/main" id="{07A5B68E-3FDF-4881-A89A-4C31F375305A}"/>
              </a:ext>
            </a:extLst>
          </p:cNvPr>
          <p:cNvSpPr>
            <a:spLocks noGrp="1" noSelect="1" noMove="1" noResize="1" noTextEdit="1"/>
          </p:cNvSpPr>
          <p:nvPr>
            <p:ph type="title"/>
          </p:nvPr>
        </p:nvSpPr>
        <p:spPr>
          <a:xfrm>
            <a:off x="614915" y="698058"/>
            <a:ext cx="10515600" cy="1082404"/>
          </a:xfrm>
        </p:spPr>
        <p:txBody>
          <a:bodyPr/>
          <a:lstStyle/>
          <a:p>
            <a:r>
              <a:rPr lang="en-US"/>
              <a:t>Case Presentation 1</a:t>
            </a:r>
          </a:p>
        </p:txBody>
      </p:sp>
      <p:sp>
        <p:nvSpPr>
          <p:cNvPr id="3" name="Content Placeholder 2">
            <a:extLst>
              <a:ext uri="{FF2B5EF4-FFF2-40B4-BE49-F238E27FC236}">
                <a16:creationId xmlns:a16="http://schemas.microsoft.com/office/drawing/2014/main" id="{8419697B-63E0-4FDD-A4F1-CAFD01F14D42}"/>
              </a:ext>
            </a:extLst>
          </p:cNvPr>
          <p:cNvSpPr>
            <a:spLocks noGrp="1" noSelect="1" noMove="1" noResize="1" noTextEdit="1"/>
          </p:cNvSpPr>
          <p:nvPr>
            <p:ph idx="1"/>
          </p:nvPr>
        </p:nvSpPr>
        <p:spPr>
          <a:xfrm>
            <a:off x="614911" y="1611219"/>
            <a:ext cx="10962173" cy="3388471"/>
          </a:xfrm>
        </p:spPr>
        <p:txBody>
          <a:bodyPr>
            <a:noAutofit/>
          </a:bodyPr>
          <a:lstStyle/>
          <a:p>
            <a:r>
              <a:rPr lang="en-US" sz="2000">
                <a:latin typeface="Arial" panose="020b0604020202020204" pitchFamily="34" charset="0"/>
                <a:cs typeface="Arial" panose="020b0604020202020204" pitchFamily="34" charset="0"/>
              </a:rPr>
              <a:t>Maggie is a 73-year-old female with ESRD who you are seeing in the outpatient hemodialysis (HD) unit.</a:t>
            </a:r>
          </a:p>
          <a:p>
            <a:r>
              <a:rPr lang="en-US" sz="2000">
                <a:latin typeface="Arial" panose="020b0604020202020204" pitchFamily="34" charset="0"/>
                <a:cs typeface="Arial" panose="020b0604020202020204" pitchFamily="34" charset="0"/>
              </a:rPr>
              <a:t>She has been cutting her treatments short once per week due to knee and back pain. She has had multiple admissions over the last 3 months for fluid overload in the setting of not meeting her estimated dry weight. </a:t>
            </a:r>
          </a:p>
          <a:p>
            <a:r>
              <a:rPr lang="en-US" sz="2000">
                <a:latin typeface="Arial" panose="020b0604020202020204" pitchFamily="34" charset="0"/>
                <a:cs typeface="Arial" panose="020b0604020202020204" pitchFamily="34" charset="0"/>
              </a:rPr>
              <a:t>The pain has been present for years but worsened over the last 3 months. She is also having numbness and tingling in her feet bilaterally. The pain is worsened with sitting, and she currently rates it 10/10 in intensity.</a:t>
            </a:r>
          </a:p>
          <a:p>
            <a:r>
              <a:rPr lang="en-US" sz="2000">
                <a:latin typeface="Arial" panose="020b0604020202020204" pitchFamily="34" charset="0"/>
                <a:cs typeface="Arial" panose="020b0604020202020204" pitchFamily="34" charset="0"/>
              </a:rPr>
              <a:t>Previously she received knee injections and attended physical therapy (PT), which helped, but due to declining health she was not able to continue. She had used ibuprofen in the past but was told to stop when her kidney function began to decline.</a:t>
            </a:r>
          </a:p>
          <a:p>
            <a:r>
              <a:rPr lang="en-US" sz="2000" b="1">
                <a:latin typeface="Arial" panose="020b0604020202020204" pitchFamily="34" charset="0"/>
                <a:cs typeface="Arial" panose="020b0604020202020204" pitchFamily="34" charset="0"/>
              </a:rPr>
              <a:t>Maggie asks you what she can do for the pain and if you think that she can start taking ibuprofen again now that she is on dialysis. </a:t>
            </a:r>
          </a:p>
          <a:p>
            <a:pPr marL="0" indent="0">
              <a:buNone/>
            </a:pPr>
            <a:endParaRPr lang="en-US" sz="2000">
              <a:latin typeface="Arial" panose="020b0604020202020204" pitchFamily="34" charset="0"/>
              <a:cs typeface="Arial" panose="020b0604020202020204" pitchFamily="34" charset="0"/>
            </a:endParaRPr>
          </a:p>
        </p:txBody>
      </p:sp>
      <p:sp>
        <p:nvSpPr>
          <p:cNvPr id="5" name="TextBox 4">
            <a:extLst>
              <a:ext uri="{FF2B5EF4-FFF2-40B4-BE49-F238E27FC236}">
                <a16:creationId xmlns:a16="http://schemas.microsoft.com/office/drawing/2014/main" id="{DEF90E4C-20A4-48EB-9564-7FBE8AFA10E4}"/>
              </a:ext>
            </a:extLst>
          </p:cNvPr>
          <p:cNvSpPr txBox="1">
            <a:spLocks noSelect="1" noMove="1" noResize="1" noTextEdit="1"/>
          </p:cNvSpPr>
          <p:nvPr/>
        </p:nvSpPr>
        <p:spPr>
          <a:xfrm>
            <a:off x="147635" y="6250129"/>
            <a:ext cx="9291637" cy="477054"/>
          </a:xfrm>
          <a:prstGeom prst="rect">
            <a:avLst/>
          </a:prstGeom>
          <a:noFill/>
        </p:spPr>
        <p:txBody>
          <a:bodyPr wrap="square" rtlCol="0">
            <a:spAutoFit/>
          </a:bodyPr>
          <a:lstStyle/>
          <a:p>
            <a:r>
              <a:rPr lang="en-US" sz="2500">
                <a:solidFill>
                  <a:schemeClr val="bg1"/>
                </a:solidFill>
                <a:latin typeface="Gotham" panose="02000504050000020004" pitchFamily="2" charset="0"/>
              </a:rPr>
              <a:t>Dialysis Core Curriculum 2021</a:t>
            </a:r>
          </a:p>
        </p:txBody>
      </p:sp>
      <p:sp>
        <p:nvSpPr>
          <p:cNvPr id="6" name="Subtitle 3">
            <a:extLst>
              <a:ext uri="{FF2B5EF4-FFF2-40B4-BE49-F238E27FC236}">
                <a16:creationId xmlns:a16="http://schemas.microsoft.com/office/drawing/2014/main" id="{33676BA9-6D71-47AF-8B98-A8CEBD7243BC}"/>
              </a:ext>
            </a:extLst>
          </p:cNvPr>
          <p:cNvSpPr>
            <a:spLocks noGrp="1" noSelect="1" noMove="1" noResize="1" noTextEdit="1"/>
          </p:cNvSpPr>
          <p:nvPr>
            <p:ph type="subTitle" idx="10"/>
          </p:nvPr>
        </p:nvSpPr>
        <p:spPr/>
        <p:txBody>
          <a:bodyPr/>
          <a:lstStyle/>
          <a:p>
            <a:r>
              <a:rPr lang="en-US"/>
              <a:t>Symptom: Pain</a:t>
            </a:r>
          </a:p>
        </p:txBody>
      </p:sp>
    </p:spTree>
    <p:extLst>
      <p:ext uri="{BB962C8B-B14F-4D97-AF65-F5344CB8AC3E}">
        <p14:creationId val="3729232997"/>
      </p:ext>
    </p:extLst>
  </p:cSld>
  <p:clrMapOvr>
    <a:masterClrMapping/>
  </p:clrMapOvr>
  <p:transition/>
  <p:timing/>
</p:sld>
</file>

<file path=ppt/slides/slide40.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p:cNvGrpSpPr/>
        <p:nvPr/>
      </p:nvGrpSpPr>
      <p:grpSpPr>
        <a:xfrm>
          <a:off x="0" y="0"/>
          <a:ext cx="0" cy="0"/>
        </a:xfrm>
      </p:grpSpPr>
      <p:sp>
        <p:nvSpPr>
          <p:cNvPr id="2" name="Title 1"/>
          <p:cNvSpPr>
            <a:spLocks noGrp="1" noSelect="1" noMove="1" noResize="1" noTextEdit="1"/>
          </p:cNvSpPr>
          <p:nvPr>
            <p:ph type="title"/>
          </p:nvPr>
        </p:nvSpPr>
        <p:spPr>
          <a:xfrm>
            <a:off x="616668" y="702304"/>
            <a:ext cx="10515600" cy="1082404"/>
          </a:xfrm>
        </p:spPr>
        <p:txBody>
          <a:bodyPr>
            <a:noAutofit/>
          </a:bodyPr>
          <a:lstStyle/>
          <a:p>
            <a:r>
              <a:rPr lang="en-US"/>
              <a:t>RLS: Pharmacologic Treatment</a:t>
            </a:r>
          </a:p>
        </p:txBody>
      </p:sp>
      <p:sp>
        <p:nvSpPr>
          <p:cNvPr id="3" name="Content Placeholder 2"/>
          <p:cNvSpPr>
            <a:spLocks noGrp="1" noSelect="1" noMove="1" noResize="1" noTextEdit="1"/>
          </p:cNvSpPr>
          <p:nvPr>
            <p:ph idx="1"/>
          </p:nvPr>
        </p:nvSpPr>
        <p:spPr>
          <a:xfrm>
            <a:off x="616668" y="1621026"/>
            <a:ext cx="10958664" cy="3388471"/>
          </a:xfrm>
        </p:spPr>
        <p:txBody>
          <a:bodyPr>
            <a:normAutofit/>
          </a:bodyPr>
          <a:lstStyle/>
          <a:p>
            <a:r>
              <a:rPr lang="en-US" sz="2400">
                <a:latin typeface="Arial" panose="020b0604020202020204" pitchFamily="34" charset="0"/>
                <a:cs typeface="Arial" panose="020b0604020202020204" pitchFamily="34" charset="0"/>
              </a:rPr>
              <a:t>Severe impulse control disorders have been reported in association with dopamine receptor agonists.</a:t>
            </a:r>
            <a:r>
              <a:rPr lang="en-US" sz="2400" baseline="30000">
                <a:latin typeface="Arial" panose="020b0604020202020204" pitchFamily="34" charset="0"/>
                <a:cs typeface="Arial" panose="020b0604020202020204" pitchFamily="34" charset="0"/>
              </a:rPr>
              <a:t>20</a:t>
            </a:r>
            <a:endParaRPr lang="en-US" sz="2400">
              <a:latin typeface="Arial" panose="020b0604020202020204" pitchFamily="34" charset="0"/>
              <a:cs typeface="Arial" panose="020b0604020202020204" pitchFamily="34" charset="0"/>
            </a:endParaRPr>
          </a:p>
          <a:p>
            <a:r>
              <a:rPr lang="en-US" sz="2400">
                <a:latin typeface="Arial" panose="020b0604020202020204" pitchFamily="34" charset="0"/>
                <a:cs typeface="Arial" panose="020b0604020202020204" pitchFamily="34" charset="0"/>
              </a:rPr>
              <a:t>Strongest association with Ropinirole and Pramipexole.</a:t>
            </a:r>
          </a:p>
          <a:p>
            <a:r>
              <a:rPr lang="en-US" sz="2400">
                <a:latin typeface="Arial" panose="020b0604020202020204" pitchFamily="34" charset="0"/>
                <a:cs typeface="Arial" panose="020b0604020202020204" pitchFamily="34" charset="0"/>
              </a:rPr>
              <a:t>Dopamine against were being used for restless leg syndrome in ~24% of cases.</a:t>
            </a:r>
          </a:p>
          <a:p>
            <a:r>
              <a:rPr lang="en-US" sz="2400">
                <a:latin typeface="Arial" panose="020b0604020202020204" pitchFamily="34" charset="0"/>
                <a:cs typeface="Arial" panose="020b0604020202020204" pitchFamily="34" charset="0"/>
              </a:rPr>
              <a:t>Risks of these medications should be discussed with patients when being prescribed.</a:t>
            </a:r>
          </a:p>
        </p:txBody>
      </p:sp>
      <p:sp>
        <p:nvSpPr>
          <p:cNvPr id="5" name="Subtitle 3">
            <a:extLst>
              <a:ext uri="{FF2B5EF4-FFF2-40B4-BE49-F238E27FC236}">
                <a16:creationId xmlns:a16="http://schemas.microsoft.com/office/drawing/2014/main" id="{33676BA9-6D71-47AF-8B98-A8CEBD7243BC}"/>
              </a:ext>
            </a:extLst>
          </p:cNvPr>
          <p:cNvSpPr>
            <a:spLocks noGrp="1" noSelect="1" noMove="1" noResize="1" noTextEdit="1"/>
          </p:cNvSpPr>
          <p:nvPr>
            <p:ph type="subTitle" idx="10"/>
          </p:nvPr>
        </p:nvSpPr>
        <p:spPr/>
        <p:txBody>
          <a:bodyPr/>
          <a:lstStyle/>
          <a:p>
            <a:r>
              <a:rPr lang="en-US"/>
              <a:t>Symptom: Restless Legs Syndrome </a:t>
            </a:r>
          </a:p>
        </p:txBody>
      </p:sp>
      <p:sp>
        <p:nvSpPr>
          <p:cNvPr id="4" name="TextBox 3">
            <a:extLst>
              <a:ext uri="{FF2B5EF4-FFF2-40B4-BE49-F238E27FC236}">
                <a16:creationId xmlns:a16="http://schemas.microsoft.com/office/drawing/2014/main" id="{1D125BF6-E795-43AA-93DA-81232C213811}"/>
              </a:ext>
            </a:extLst>
          </p:cNvPr>
          <p:cNvSpPr txBox="1">
            <a:spLocks noSelect="1" noMove="1" noResize="1" noTextEdit="1"/>
          </p:cNvSpPr>
          <p:nvPr/>
        </p:nvSpPr>
        <p:spPr>
          <a:xfrm>
            <a:off x="147635" y="6250129"/>
            <a:ext cx="9291637" cy="477054"/>
          </a:xfrm>
          <a:prstGeom prst="rect">
            <a:avLst/>
          </a:prstGeom>
          <a:noFill/>
        </p:spPr>
        <p:txBody>
          <a:bodyPr wrap="square" rtlCol="0">
            <a:spAutoFit/>
          </a:bodyPr>
          <a:lstStyle/>
          <a:p>
            <a:r>
              <a:rPr lang="en-US" sz="2500">
                <a:solidFill>
                  <a:schemeClr val="bg1"/>
                </a:solidFill>
                <a:latin typeface="Gotham" panose="02000504050000020004" pitchFamily="2" charset="0"/>
              </a:rPr>
              <a:t>Dialysis Core Curriculum 2021</a:t>
            </a:r>
          </a:p>
        </p:txBody>
      </p:sp>
    </p:spTree>
    <p:extLst>
      <p:ext uri="{BB962C8B-B14F-4D97-AF65-F5344CB8AC3E}">
        <p14:creationId val="2626083216"/>
      </p:ext>
    </p:extLst>
  </p:cSld>
  <p:clrMapOvr>
    <a:masterClrMapping/>
  </p:clrMapOvr>
  <p:transition/>
  <p:timing/>
</p:sld>
</file>

<file path=ppt/slides/slide41.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p:cNvGrpSpPr/>
        <p:nvPr/>
      </p:nvGrpSpPr>
      <p:grpSpPr>
        <a:xfrm>
          <a:off x="0" y="0"/>
          <a:ext cx="0" cy="0"/>
        </a:xfrm>
      </p:grpSpPr>
      <p:sp>
        <p:nvSpPr>
          <p:cNvPr id="2" name="Title 1">
            <a:extLst>
              <a:ext uri="{FF2B5EF4-FFF2-40B4-BE49-F238E27FC236}">
                <a16:creationId xmlns:a16="http://schemas.microsoft.com/office/drawing/2014/main" id="{02130607-C614-4745-AB11-DD8E3C97C47C}"/>
              </a:ext>
            </a:extLst>
          </p:cNvPr>
          <p:cNvSpPr>
            <a:spLocks noGrp="1" noSelect="1" noMove="1" noResize="1" noTextEdit="1"/>
          </p:cNvSpPr>
          <p:nvPr>
            <p:ph type="title"/>
          </p:nvPr>
        </p:nvSpPr>
        <p:spPr>
          <a:xfrm>
            <a:off x="616668" y="696795"/>
            <a:ext cx="10515600" cy="1082404"/>
          </a:xfrm>
        </p:spPr>
        <p:txBody>
          <a:bodyPr>
            <a:normAutofit/>
          </a:bodyPr>
          <a:lstStyle/>
          <a:p>
            <a:r>
              <a:rPr lang="en-US"/>
              <a:t>RLS: Pharmacologic Treatment</a:t>
            </a:r>
          </a:p>
        </p:txBody>
      </p:sp>
      <p:sp>
        <p:nvSpPr>
          <p:cNvPr id="3" name="Content Placeholder 2">
            <a:extLst>
              <a:ext uri="{FF2B5EF4-FFF2-40B4-BE49-F238E27FC236}">
                <a16:creationId xmlns:a16="http://schemas.microsoft.com/office/drawing/2014/main" id="{34725579-A703-41BB-BAAC-C591A4EC08D4}"/>
              </a:ext>
            </a:extLst>
          </p:cNvPr>
          <p:cNvSpPr>
            <a:spLocks noGrp="1" noSelect="1" noMove="1" noResize="1" noTextEdit="1"/>
          </p:cNvSpPr>
          <p:nvPr>
            <p:ph idx="1"/>
          </p:nvPr>
        </p:nvSpPr>
        <p:spPr>
          <a:xfrm>
            <a:off x="616668" y="1615901"/>
            <a:ext cx="10958664" cy="3388471"/>
          </a:xfrm>
        </p:spPr>
        <p:txBody>
          <a:bodyPr>
            <a:normAutofit/>
          </a:bodyPr>
          <a:lstStyle/>
          <a:p>
            <a:r>
              <a:rPr lang="en-US" sz="2400">
                <a:latin typeface="Arial" panose="020b0604020202020204" pitchFamily="34" charset="0"/>
                <a:cs typeface="Arial" panose="020b0604020202020204" pitchFamily="34" charset="0"/>
              </a:rPr>
              <a:t>Alternative: Gabapentin and Pregabalin</a:t>
            </a:r>
          </a:p>
          <a:p>
            <a:pPr marL="796925" lvl="1" indent="-339725">
              <a:buFont typeface="Courier New" panose="02070309020205020404" pitchFamily="49" charset="0"/>
              <a:buChar char="o"/>
            </a:pPr>
            <a:r>
              <a:rPr lang="en-US">
                <a:latin typeface="Arial" panose="020b0604020202020204" pitchFamily="34" charset="0"/>
                <a:cs typeface="Arial" panose="020b0604020202020204" pitchFamily="34" charset="0"/>
              </a:rPr>
              <a:t>Not FDA approved for use in RLS</a:t>
            </a:r>
          </a:p>
          <a:p>
            <a:r>
              <a:rPr lang="en-US" sz="2400">
                <a:latin typeface="Arial" panose="020b0604020202020204" pitchFamily="34" charset="0"/>
                <a:cs typeface="Arial" panose="020b0604020202020204" pitchFamily="34" charset="0"/>
              </a:rPr>
              <a:t>16 patients with RLS randomized to either Gabapentin or placebo</a:t>
            </a:r>
            <a:r>
              <a:rPr lang="en-US" sz="2400" baseline="30000">
                <a:latin typeface="Arial" panose="020b0604020202020204" pitchFamily="34" charset="0"/>
                <a:cs typeface="Arial" panose="020b0604020202020204" pitchFamily="34" charset="0"/>
              </a:rPr>
              <a:t>21</a:t>
            </a:r>
            <a:endParaRPr lang="en-US" sz="2400">
              <a:latin typeface="Arial" panose="020b0604020202020204" pitchFamily="34" charset="0"/>
              <a:cs typeface="Arial" panose="020b0604020202020204" pitchFamily="34" charset="0"/>
            </a:endParaRPr>
          </a:p>
          <a:p>
            <a:pPr marL="796925" lvl="1" indent="-339725">
              <a:buFont typeface="Courier New" panose="02070309020205020404" pitchFamily="49" charset="0"/>
              <a:buChar char="o"/>
            </a:pPr>
            <a:r>
              <a:rPr lang="en-US">
                <a:latin typeface="Arial" panose="020b0604020202020204" pitchFamily="34" charset="0"/>
                <a:cs typeface="Arial" panose="020b0604020202020204" pitchFamily="34" charset="0"/>
              </a:rPr>
              <a:t>6 weeks of treatment </a:t>
            </a:r>
          </a:p>
          <a:p>
            <a:pPr marL="796925" lvl="1" indent="-339725">
              <a:buFont typeface="Courier New" panose="02070309020205020404" pitchFamily="49" charset="0"/>
              <a:buChar char="o"/>
            </a:pPr>
            <a:r>
              <a:rPr lang="en-US">
                <a:latin typeface="Arial" panose="020b0604020202020204" pitchFamily="34" charset="0"/>
                <a:cs typeface="Arial" panose="020b0604020202020204" pitchFamily="34" charset="0"/>
              </a:rPr>
              <a:t>1 week washout period</a:t>
            </a:r>
          </a:p>
          <a:p>
            <a:pPr marL="796925" lvl="1" indent="-339725">
              <a:buFont typeface="Courier New" panose="02070309020205020404" pitchFamily="49" charset="0"/>
              <a:buChar char="o"/>
            </a:pPr>
            <a:r>
              <a:rPr lang="en-US">
                <a:latin typeface="Arial" panose="020b0604020202020204" pitchFamily="34" charset="0"/>
                <a:cs typeface="Arial" panose="020b0604020202020204" pitchFamily="34" charset="0"/>
              </a:rPr>
              <a:t>Switched x 6 weeks</a:t>
            </a:r>
          </a:p>
          <a:p>
            <a:pPr marL="796925" lvl="1" indent="-339725">
              <a:buFont typeface="Courier New" panose="02070309020205020404" pitchFamily="49" charset="0"/>
              <a:buChar char="o"/>
            </a:pPr>
            <a:r>
              <a:rPr lang="en-US">
                <a:latin typeface="Arial" panose="020b0604020202020204" pitchFamily="34" charset="0"/>
                <a:cs typeface="Arial" panose="020b0604020202020204" pitchFamily="34" charset="0"/>
              </a:rPr>
              <a:t>11/16 patients responded to Gabapentin but not to placebo</a:t>
            </a:r>
          </a:p>
          <a:p>
            <a:endParaRPr lang="en-US" sz="2400">
              <a:latin typeface="Arial" panose="020b0604020202020204" pitchFamily="34" charset="0"/>
              <a:cs typeface="Arial" panose="020b0604020202020204" pitchFamily="34" charset="0"/>
            </a:endParaRPr>
          </a:p>
        </p:txBody>
      </p:sp>
      <p:sp>
        <p:nvSpPr>
          <p:cNvPr id="4" name="Subtitle 3">
            <a:extLst>
              <a:ext uri="{FF2B5EF4-FFF2-40B4-BE49-F238E27FC236}">
                <a16:creationId xmlns:a16="http://schemas.microsoft.com/office/drawing/2014/main" id="{33676BA9-6D71-47AF-8B98-A8CEBD7243BC}"/>
              </a:ext>
            </a:extLst>
          </p:cNvPr>
          <p:cNvSpPr>
            <a:spLocks noGrp="1" noSelect="1" noMove="1" noResize="1" noTextEdit="1"/>
          </p:cNvSpPr>
          <p:nvPr>
            <p:ph type="subTitle" idx="10"/>
          </p:nvPr>
        </p:nvSpPr>
        <p:spPr/>
        <p:txBody>
          <a:bodyPr/>
          <a:lstStyle/>
          <a:p>
            <a:r>
              <a:rPr lang="en-US"/>
              <a:t>Symptom: Restless Legs Syndrome </a:t>
            </a:r>
          </a:p>
        </p:txBody>
      </p:sp>
      <p:sp>
        <p:nvSpPr>
          <p:cNvPr id="5" name="TextBox 4">
            <a:extLst>
              <a:ext uri="{FF2B5EF4-FFF2-40B4-BE49-F238E27FC236}">
                <a16:creationId xmlns:a16="http://schemas.microsoft.com/office/drawing/2014/main" id="{BBEB9FA7-B22A-4259-AE07-A4ECF4311566}"/>
              </a:ext>
            </a:extLst>
          </p:cNvPr>
          <p:cNvSpPr txBox="1">
            <a:spLocks noSelect="1" noMove="1" noResize="1" noTextEdit="1"/>
          </p:cNvSpPr>
          <p:nvPr/>
        </p:nvSpPr>
        <p:spPr>
          <a:xfrm>
            <a:off x="147635" y="6250129"/>
            <a:ext cx="9291637" cy="477054"/>
          </a:xfrm>
          <a:prstGeom prst="rect">
            <a:avLst/>
          </a:prstGeom>
          <a:noFill/>
        </p:spPr>
        <p:txBody>
          <a:bodyPr wrap="square" rtlCol="0">
            <a:spAutoFit/>
          </a:bodyPr>
          <a:lstStyle/>
          <a:p>
            <a:r>
              <a:rPr lang="en-US" sz="2500">
                <a:solidFill>
                  <a:schemeClr val="bg1"/>
                </a:solidFill>
                <a:latin typeface="Gotham" panose="02000504050000020004" pitchFamily="2" charset="0"/>
              </a:rPr>
              <a:t>Dialysis Core Curriculum 2021</a:t>
            </a:r>
          </a:p>
        </p:txBody>
      </p:sp>
    </p:spTree>
    <p:extLst>
      <p:ext uri="{BB962C8B-B14F-4D97-AF65-F5344CB8AC3E}">
        <p14:creationId val="3215345613"/>
      </p:ext>
    </p:extLst>
  </p:cSld>
  <p:clrMapOvr>
    <a:masterClrMapping/>
  </p:clrMapOvr>
  <p:transition/>
  <p:timing/>
</p:sld>
</file>

<file path=ppt/slides/slide42.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p:cNvGrpSpPr/>
        <p:nvPr/>
      </p:nvGrpSpPr>
      <p:grpSpPr>
        <a:xfrm>
          <a:off x="0" y="0"/>
          <a:ext cx="0" cy="0"/>
        </a:xfrm>
      </p:grpSpPr>
      <p:sp>
        <p:nvSpPr>
          <p:cNvPr id="2" name="Title 1">
            <a:extLst>
              <a:ext uri="{FF2B5EF4-FFF2-40B4-BE49-F238E27FC236}">
                <a16:creationId xmlns:a16="http://schemas.microsoft.com/office/drawing/2014/main" id="{02130607-C614-4745-AB11-DD8E3C97C47C}"/>
              </a:ext>
            </a:extLst>
          </p:cNvPr>
          <p:cNvSpPr>
            <a:spLocks noGrp="1" noSelect="1" noMove="1" noResize="1" noTextEdit="1"/>
          </p:cNvSpPr>
          <p:nvPr>
            <p:ph type="title"/>
          </p:nvPr>
        </p:nvSpPr>
        <p:spPr>
          <a:xfrm>
            <a:off x="616666" y="702304"/>
            <a:ext cx="10515600" cy="1082404"/>
          </a:xfrm>
        </p:spPr>
        <p:txBody>
          <a:bodyPr>
            <a:normAutofit/>
          </a:bodyPr>
          <a:lstStyle/>
          <a:p>
            <a:r>
              <a:rPr lang="en-US"/>
              <a:t>Case Presentation </a:t>
            </a:r>
            <a:r>
              <a:rPr lang="en-US" b="0"/>
              <a:t>(cont.)</a:t>
            </a:r>
            <a:r>
              <a:rPr lang="en-US"/>
              <a:t> </a:t>
            </a:r>
          </a:p>
        </p:txBody>
      </p:sp>
      <p:sp>
        <p:nvSpPr>
          <p:cNvPr id="3" name="Content Placeholder 2">
            <a:extLst>
              <a:ext uri="{FF2B5EF4-FFF2-40B4-BE49-F238E27FC236}">
                <a16:creationId xmlns:a16="http://schemas.microsoft.com/office/drawing/2014/main" id="{34725579-A703-41BB-BAAC-C591A4EC08D4}"/>
              </a:ext>
            </a:extLst>
          </p:cNvPr>
          <p:cNvSpPr>
            <a:spLocks noGrp="1" noSelect="1" noMove="1" noResize="1" noTextEdit="1"/>
          </p:cNvSpPr>
          <p:nvPr>
            <p:ph idx="1"/>
          </p:nvPr>
        </p:nvSpPr>
        <p:spPr>
          <a:xfrm>
            <a:off x="616666" y="1621025"/>
            <a:ext cx="10958668" cy="3388471"/>
          </a:xfrm>
        </p:spPr>
        <p:txBody>
          <a:bodyPr>
            <a:normAutofit/>
          </a:bodyPr>
          <a:lstStyle/>
          <a:p>
            <a:r>
              <a:rPr lang="en-US" sz="2400">
                <a:latin typeface="Arial" panose="020b0604020202020204" pitchFamily="34" charset="0"/>
                <a:cs typeface="Arial" panose="020b0604020202020204" pitchFamily="34" charset="0"/>
              </a:rPr>
              <a:t>You note that James is iron deficient and start him on IV iron with dialysis. Though there is some improvement in his restless leg symptoms, it is still bothersome enough to keep him awake at night. </a:t>
            </a:r>
          </a:p>
          <a:p>
            <a:r>
              <a:rPr lang="en-US" sz="2400">
                <a:latin typeface="Arial" panose="020b0604020202020204" pitchFamily="34" charset="0"/>
                <a:cs typeface="Arial" panose="020b0604020202020204" pitchFamily="34" charset="0"/>
              </a:rPr>
              <a:t>You discuss the potential risks of dopamine agonists including impulsive behavior, and he is agreeable to taking the medication. You prescribe pramipexole 0.125 mg daily 90 minutes before bed, which you increase to 0.25 mg daily over 1 week. </a:t>
            </a:r>
          </a:p>
          <a:p>
            <a:r>
              <a:rPr lang="en-US" sz="2400">
                <a:latin typeface="Arial" panose="020b0604020202020204" pitchFamily="34" charset="0"/>
                <a:cs typeface="Arial" panose="020b0604020202020204" pitchFamily="34" charset="0"/>
              </a:rPr>
              <a:t>He notes improvement in his symptoms but still poor sleep quality and fatigue.</a:t>
            </a:r>
            <a:endParaRPr lang="en-US">
              <a:latin typeface="Arial" panose="020b0604020202020204" pitchFamily="34" charset="0"/>
              <a:cs typeface="Arial" panose="020b0604020202020204" pitchFamily="34" charset="0"/>
            </a:endParaRPr>
          </a:p>
        </p:txBody>
      </p:sp>
      <p:sp>
        <p:nvSpPr>
          <p:cNvPr id="4" name="Subtitle 3">
            <a:extLst>
              <a:ext uri="{FF2B5EF4-FFF2-40B4-BE49-F238E27FC236}">
                <a16:creationId xmlns:a16="http://schemas.microsoft.com/office/drawing/2014/main" id="{33676BA9-6D71-47AF-8B98-A8CEBD7243BC}"/>
              </a:ext>
            </a:extLst>
          </p:cNvPr>
          <p:cNvSpPr>
            <a:spLocks noGrp="1" noSelect="1" noMove="1" noResize="1" noTextEdit="1"/>
          </p:cNvSpPr>
          <p:nvPr>
            <p:ph type="subTitle" idx="10"/>
          </p:nvPr>
        </p:nvSpPr>
        <p:spPr/>
        <p:txBody>
          <a:bodyPr/>
          <a:lstStyle/>
          <a:p>
            <a:r>
              <a:rPr lang="en-US"/>
              <a:t>Symptom: Restless Legs Syndrome </a:t>
            </a:r>
          </a:p>
        </p:txBody>
      </p:sp>
      <p:sp>
        <p:nvSpPr>
          <p:cNvPr id="5" name="TextBox 4">
            <a:extLst>
              <a:ext uri="{FF2B5EF4-FFF2-40B4-BE49-F238E27FC236}">
                <a16:creationId xmlns:a16="http://schemas.microsoft.com/office/drawing/2014/main" id="{BBEB9FA7-B22A-4259-AE07-A4ECF4311566}"/>
              </a:ext>
            </a:extLst>
          </p:cNvPr>
          <p:cNvSpPr txBox="1">
            <a:spLocks noSelect="1" noMove="1" noResize="1" noTextEdit="1"/>
          </p:cNvSpPr>
          <p:nvPr/>
        </p:nvSpPr>
        <p:spPr>
          <a:xfrm>
            <a:off x="147635" y="6250129"/>
            <a:ext cx="9291637" cy="477054"/>
          </a:xfrm>
          <a:prstGeom prst="rect">
            <a:avLst/>
          </a:prstGeom>
          <a:noFill/>
        </p:spPr>
        <p:txBody>
          <a:bodyPr wrap="square" rtlCol="0">
            <a:spAutoFit/>
          </a:bodyPr>
          <a:lstStyle/>
          <a:p>
            <a:r>
              <a:rPr lang="en-US" sz="2500">
                <a:solidFill>
                  <a:schemeClr val="bg1"/>
                </a:solidFill>
                <a:latin typeface="Gotham" panose="02000504050000020004" pitchFamily="2" charset="0"/>
              </a:rPr>
              <a:t>Dialysis Core Curriculum 2021</a:t>
            </a:r>
          </a:p>
        </p:txBody>
      </p:sp>
    </p:spTree>
    <p:extLst>
      <p:ext uri="{BB962C8B-B14F-4D97-AF65-F5344CB8AC3E}">
        <p14:creationId val="152485850"/>
      </p:ext>
    </p:extLst>
  </p:cSld>
  <p:clrMapOvr>
    <a:masterClrMapping/>
  </p:clrMapOvr>
  <p:transition/>
  <p:timing/>
</p:sld>
</file>

<file path=ppt/slides/slide43.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p:cNvGrpSpPr/>
        <p:nvPr/>
      </p:nvGrpSpPr>
      <p:grpSpPr>
        <a:xfrm>
          <a:off x="0" y="0"/>
          <a:ext cx="0" cy="0"/>
        </a:xfrm>
      </p:grpSpPr>
      <p:sp>
        <p:nvSpPr>
          <p:cNvPr id="2" name="Title 1">
            <a:extLst>
              <a:ext uri="{FF2B5EF4-FFF2-40B4-BE49-F238E27FC236}">
                <a16:creationId xmlns:a16="http://schemas.microsoft.com/office/drawing/2014/main" id="{02130607-C614-4745-AB11-DD8E3C97C47C}"/>
              </a:ext>
            </a:extLst>
          </p:cNvPr>
          <p:cNvSpPr>
            <a:spLocks noGrp="1" noSelect="1" noMove="1" noResize="1" noTextEdit="1"/>
          </p:cNvSpPr>
          <p:nvPr>
            <p:ph type="title"/>
          </p:nvPr>
        </p:nvSpPr>
        <p:spPr>
          <a:xfrm>
            <a:off x="614914" y="702302"/>
            <a:ext cx="10515600" cy="1078992"/>
          </a:xfrm>
        </p:spPr>
        <p:txBody>
          <a:bodyPr>
            <a:normAutofit/>
          </a:bodyPr>
          <a:lstStyle/>
          <a:p>
            <a:r>
              <a:rPr lang="en-US"/>
              <a:t>Fatigue</a:t>
            </a:r>
            <a:r>
              <a:rPr lang="en-US" b="0" baseline="30000"/>
              <a:t>22</a:t>
            </a:r>
            <a:r>
              <a:rPr lang="en-US"/>
              <a:t>				Poor Sleep</a:t>
            </a:r>
            <a:r>
              <a:rPr lang="en-US" b="0" baseline="30000"/>
              <a:t>22</a:t>
            </a:r>
            <a:endParaRPr lang="en-US" b="0"/>
          </a:p>
        </p:txBody>
      </p:sp>
      <p:sp>
        <p:nvSpPr>
          <p:cNvPr id="3" name="Content Placeholder 2">
            <a:extLst>
              <a:ext uri="{FF2B5EF4-FFF2-40B4-BE49-F238E27FC236}">
                <a16:creationId xmlns:a16="http://schemas.microsoft.com/office/drawing/2014/main" id="{34725579-A703-41BB-BAAC-C591A4EC08D4}"/>
              </a:ext>
            </a:extLst>
          </p:cNvPr>
          <p:cNvSpPr>
            <a:spLocks noGrp="1" noSelect="1" noMove="1" noResize="1" noTextEdit="1"/>
          </p:cNvSpPr>
          <p:nvPr>
            <p:ph sz="half" idx="1"/>
          </p:nvPr>
        </p:nvSpPr>
        <p:spPr>
          <a:xfrm>
            <a:off x="614913" y="1613865"/>
            <a:ext cx="5009709" cy="3738185"/>
          </a:xfrm>
        </p:spPr>
        <p:txBody>
          <a:bodyPr>
            <a:noAutofit/>
          </a:bodyPr>
          <a:lstStyle/>
          <a:p>
            <a:r>
              <a:rPr lang="en-US" sz="2000">
                <a:latin typeface="Arial" panose="020b0604020202020204" pitchFamily="34" charset="0"/>
                <a:cs typeface="Arial" panose="020b0604020202020204" pitchFamily="34" charset="0"/>
              </a:rPr>
              <a:t>Fatigue experienced by 60-97% of HD patients</a:t>
            </a:r>
          </a:p>
          <a:p>
            <a:r>
              <a:rPr lang="en-US" sz="2000">
                <a:latin typeface="Arial" panose="020b0604020202020204" pitchFamily="34" charset="0"/>
                <a:cs typeface="Arial" panose="020b0604020202020204" pitchFamily="34" charset="0"/>
              </a:rPr>
              <a:t>Associated with :</a:t>
            </a:r>
          </a:p>
          <a:p>
            <a:pPr lvl="1">
              <a:buFont typeface="Courier New" panose="02070309020205020404" pitchFamily="49" charset="0"/>
              <a:buChar char="o"/>
            </a:pPr>
            <a:r>
              <a:rPr lang="en-US" sz="2000">
                <a:latin typeface="Arial" panose="020b0604020202020204" pitchFamily="34" charset="0"/>
                <a:cs typeface="Arial" panose="020b0604020202020204" pitchFamily="34" charset="0"/>
              </a:rPr>
              <a:t>Increased mortality</a:t>
            </a:r>
          </a:p>
          <a:p>
            <a:pPr lvl="1">
              <a:buFont typeface="Courier New" panose="02070309020205020404" pitchFamily="49" charset="0"/>
              <a:buChar char="o"/>
            </a:pPr>
            <a:r>
              <a:rPr lang="en-US" sz="2000">
                <a:latin typeface="Arial" panose="020b0604020202020204" pitchFamily="34" charset="0"/>
                <a:cs typeface="Arial" panose="020b0604020202020204" pitchFamily="34" charset="0"/>
              </a:rPr>
              <a:t>Depression</a:t>
            </a:r>
          </a:p>
          <a:p>
            <a:pPr lvl="1">
              <a:buFont typeface="Courier New" panose="02070309020205020404" pitchFamily="49" charset="0"/>
              <a:buChar char="o"/>
            </a:pPr>
            <a:r>
              <a:rPr lang="en-US" sz="2000">
                <a:latin typeface="Arial" panose="020b0604020202020204" pitchFamily="34" charset="0"/>
                <a:cs typeface="Arial" panose="020b0604020202020204" pitchFamily="34" charset="0"/>
              </a:rPr>
              <a:t>Lower quality of life</a:t>
            </a:r>
          </a:p>
          <a:p>
            <a:r>
              <a:rPr lang="en-US" sz="2000">
                <a:latin typeface="Arial" panose="020b0604020202020204" pitchFamily="34" charset="0"/>
                <a:cs typeface="Arial" panose="020b0604020202020204" pitchFamily="34" charset="0"/>
              </a:rPr>
              <a:t>Contributing factors:</a:t>
            </a:r>
          </a:p>
          <a:p>
            <a:pPr lvl="1">
              <a:buFont typeface="Courier New" panose="02070309020205020404" pitchFamily="49" charset="0"/>
              <a:buChar char="o"/>
            </a:pPr>
            <a:r>
              <a:rPr lang="en-US" sz="2000">
                <a:latin typeface="Arial" panose="020b0604020202020204" pitchFamily="34" charset="0"/>
                <a:cs typeface="Arial" panose="020b0604020202020204" pitchFamily="34" charset="0"/>
              </a:rPr>
              <a:t>Comorbid conditions </a:t>
            </a:r>
          </a:p>
          <a:p>
            <a:pPr lvl="1">
              <a:buFont typeface="Courier New" panose="02070309020205020404" pitchFamily="49" charset="0"/>
              <a:buChar char="o"/>
            </a:pPr>
            <a:r>
              <a:rPr lang="en-US" sz="2000">
                <a:latin typeface="Arial" panose="020b0604020202020204" pitchFamily="34" charset="0"/>
                <a:cs typeface="Arial" panose="020b0604020202020204" pitchFamily="34" charset="0"/>
              </a:rPr>
              <a:t>Medication side effects</a:t>
            </a:r>
          </a:p>
          <a:p>
            <a:pPr lvl="1">
              <a:buFont typeface="Courier New" panose="02070309020205020404" pitchFamily="49" charset="0"/>
              <a:buChar char="o"/>
            </a:pPr>
            <a:r>
              <a:rPr lang="en-US" sz="2000">
                <a:latin typeface="Arial" panose="020b0604020202020204" pitchFamily="34" charset="0"/>
                <a:cs typeface="Arial" panose="020b0604020202020204" pitchFamily="34" charset="0"/>
              </a:rPr>
              <a:t>Dialysis factors</a:t>
            </a:r>
          </a:p>
          <a:p>
            <a:pPr lvl="1">
              <a:buFont typeface="Courier New" panose="02070309020205020404" pitchFamily="49" charset="0"/>
              <a:buChar char="o"/>
            </a:pPr>
            <a:r>
              <a:rPr lang="en-US" sz="2000">
                <a:latin typeface="Arial" panose="020b0604020202020204" pitchFamily="34" charset="0"/>
                <a:cs typeface="Arial" panose="020b0604020202020204" pitchFamily="34" charset="0"/>
              </a:rPr>
              <a:t>Nutritional factors</a:t>
            </a:r>
          </a:p>
          <a:p>
            <a:pPr lvl="1">
              <a:buFont typeface="Courier New" panose="02070309020205020404" pitchFamily="49" charset="0"/>
              <a:buChar char="o"/>
            </a:pPr>
            <a:r>
              <a:rPr lang="en-US" sz="2000">
                <a:latin typeface="Arial" panose="020b0604020202020204" pitchFamily="34" charset="0"/>
                <a:cs typeface="Arial" panose="020b0604020202020204" pitchFamily="34" charset="0"/>
              </a:rPr>
              <a:t>Metabolic factors</a:t>
            </a:r>
          </a:p>
          <a:p>
            <a:pPr lvl="1">
              <a:buFont typeface="Courier New" panose="02070309020205020404" pitchFamily="49" charset="0"/>
              <a:buChar char="o"/>
            </a:pPr>
            <a:r>
              <a:rPr lang="en-US" sz="2000">
                <a:latin typeface="Arial" panose="020b0604020202020204" pitchFamily="34" charset="0"/>
                <a:cs typeface="Arial" panose="020b0604020202020204" pitchFamily="34" charset="0"/>
              </a:rPr>
              <a:t>Inflammation</a:t>
            </a:r>
          </a:p>
          <a:p>
            <a:endParaRPr lang="en-US" sz="2000">
              <a:latin typeface="Arial" panose="020b0604020202020204" pitchFamily="34" charset="0"/>
              <a:cs typeface="Arial" panose="020b0604020202020204" pitchFamily="34" charset="0"/>
            </a:endParaRPr>
          </a:p>
        </p:txBody>
      </p:sp>
      <p:sp>
        <p:nvSpPr>
          <p:cNvPr id="4" name="Content Placeholder 3">
            <a:extLst>
              <a:ext uri="{FF2B5EF4-FFF2-40B4-BE49-F238E27FC236}">
                <a16:creationId xmlns:a16="http://schemas.microsoft.com/office/drawing/2014/main" id="{BABD7938-B845-4CCA-90DB-14A1D8F16C27}"/>
              </a:ext>
            </a:extLst>
          </p:cNvPr>
          <p:cNvSpPr>
            <a:spLocks noGrp="1" noSelect="1" noMove="1" noResize="1" noTextEdit="1"/>
          </p:cNvSpPr>
          <p:nvPr>
            <p:ph sz="half" idx="2"/>
          </p:nvPr>
        </p:nvSpPr>
        <p:spPr>
          <a:xfrm>
            <a:off x="6108271" y="1615127"/>
            <a:ext cx="5468815" cy="3811352"/>
          </a:xfrm>
        </p:spPr>
        <p:txBody>
          <a:bodyPr>
            <a:noAutofit/>
          </a:bodyPr>
          <a:lstStyle/>
          <a:p>
            <a:r>
              <a:rPr lang="en-US" sz="2000">
                <a:latin typeface="Arial" panose="020b0604020202020204" pitchFamily="34" charset="0"/>
                <a:cs typeface="Arial" panose="020b0604020202020204" pitchFamily="34" charset="0"/>
              </a:rPr>
              <a:t>Sleep disturbance in 40-85% of HD patients </a:t>
            </a:r>
          </a:p>
          <a:p>
            <a:r>
              <a:rPr lang="en-US" sz="2000">
                <a:latin typeface="Arial" panose="020b0604020202020204" pitchFamily="34" charset="0"/>
                <a:cs typeface="Arial" panose="020b0604020202020204" pitchFamily="34" charset="0"/>
              </a:rPr>
              <a:t> In a study of 1600 patients: </a:t>
            </a:r>
          </a:p>
          <a:p>
            <a:pPr lvl="1">
              <a:buFont typeface="Courier New" panose="02070309020205020404" pitchFamily="49" charset="0"/>
              <a:buChar char="o"/>
            </a:pPr>
            <a:r>
              <a:rPr lang="en-US" sz="2000">
                <a:latin typeface="Arial" panose="020b0604020202020204" pitchFamily="34" charset="0"/>
                <a:cs typeface="Arial" panose="020b0604020202020204" pitchFamily="34" charset="0"/>
              </a:rPr>
              <a:t>50% had trouble falling asleep </a:t>
            </a:r>
          </a:p>
          <a:p>
            <a:pPr lvl="1">
              <a:buFont typeface="Courier New" panose="02070309020205020404" pitchFamily="49" charset="0"/>
              <a:buChar char="o"/>
            </a:pPr>
            <a:r>
              <a:rPr lang="en-US" sz="2000">
                <a:latin typeface="Arial" panose="020b0604020202020204" pitchFamily="34" charset="0"/>
                <a:cs typeface="Arial" panose="020b0604020202020204" pitchFamily="34" charset="0"/>
              </a:rPr>
              <a:t>50% had night awakenings</a:t>
            </a:r>
          </a:p>
          <a:p>
            <a:pPr lvl="1">
              <a:buFont typeface="Courier New" panose="02070309020205020404" pitchFamily="49" charset="0"/>
              <a:buChar char="o"/>
            </a:pPr>
            <a:r>
              <a:rPr lang="en-US" sz="2000">
                <a:latin typeface="Arial" panose="020b0604020202020204" pitchFamily="34" charset="0"/>
                <a:cs typeface="Arial" panose="020b0604020202020204" pitchFamily="34" charset="0"/>
              </a:rPr>
              <a:t>49% had early morning awakening</a:t>
            </a:r>
          </a:p>
          <a:p>
            <a:r>
              <a:rPr lang="en-US" sz="2000">
                <a:latin typeface="Arial" panose="020b0604020202020204" pitchFamily="34" charset="0"/>
                <a:cs typeface="Arial" panose="020b0604020202020204" pitchFamily="34" charset="0"/>
              </a:rPr>
              <a:t>Associated with:</a:t>
            </a:r>
          </a:p>
          <a:p>
            <a:pPr lvl="1">
              <a:buFont typeface="Courier New" panose="02070309020205020404" pitchFamily="49" charset="0"/>
              <a:buChar char="o"/>
            </a:pPr>
            <a:r>
              <a:rPr lang="en-US" sz="2000">
                <a:latin typeface="Arial" panose="020b0604020202020204" pitchFamily="34" charset="0"/>
                <a:cs typeface="Arial" panose="020b0604020202020204" pitchFamily="34" charset="0"/>
              </a:rPr>
              <a:t>Increased mortality </a:t>
            </a:r>
          </a:p>
          <a:p>
            <a:pPr lvl="1">
              <a:buFont typeface="Courier New" panose="02070309020205020404" pitchFamily="49" charset="0"/>
              <a:buChar char="o"/>
            </a:pPr>
            <a:r>
              <a:rPr lang="en-US" sz="2000">
                <a:latin typeface="Arial" panose="020b0604020202020204" pitchFamily="34" charset="0"/>
                <a:cs typeface="Arial" panose="020b0604020202020204" pitchFamily="34" charset="0"/>
              </a:rPr>
              <a:t>Lower mental and physical component summary scores</a:t>
            </a:r>
          </a:p>
          <a:p>
            <a:pPr lvl="1">
              <a:buFont typeface="Courier New" panose="02070309020205020404" pitchFamily="49" charset="0"/>
              <a:buChar char="o"/>
            </a:pPr>
            <a:r>
              <a:rPr lang="en-US" sz="2000">
                <a:latin typeface="Arial" panose="020b0604020202020204" pitchFamily="34" charset="0"/>
                <a:cs typeface="Arial" panose="020b0604020202020204" pitchFamily="34" charset="0"/>
              </a:rPr>
              <a:t>Higher prescriptions of antihistamines, antidepressants, anti-inflammatories, narcotics, GI medications, hypnotics</a:t>
            </a:r>
          </a:p>
          <a:p>
            <a:endParaRPr lang="en-US" sz="2000">
              <a:latin typeface="Arial" panose="020b0604020202020204" pitchFamily="34" charset="0"/>
              <a:cs typeface="Arial" panose="020b0604020202020204" pitchFamily="34" charset="0"/>
            </a:endParaRPr>
          </a:p>
        </p:txBody>
      </p:sp>
      <p:sp>
        <p:nvSpPr>
          <p:cNvPr id="6" name="Subtitle 3">
            <a:extLst>
              <a:ext uri="{FF2B5EF4-FFF2-40B4-BE49-F238E27FC236}">
                <a16:creationId xmlns:a16="http://schemas.microsoft.com/office/drawing/2014/main" id="{33676BA9-6D71-47AF-8B98-A8CEBD7243BC}"/>
              </a:ext>
            </a:extLst>
          </p:cNvPr>
          <p:cNvSpPr>
            <a:spLocks noGrp="1" noSelect="1" noMove="1" noResize="1" noTextEdit="1"/>
          </p:cNvSpPr>
          <p:nvPr>
            <p:ph type="subTitle" idx="10"/>
          </p:nvPr>
        </p:nvSpPr>
        <p:spPr/>
        <p:txBody>
          <a:bodyPr/>
          <a:lstStyle/>
          <a:p>
            <a:r>
              <a:rPr lang="en-US"/>
              <a:t>Symptom: Poor Sleep AND Fatigue </a:t>
            </a:r>
          </a:p>
        </p:txBody>
      </p:sp>
      <p:sp>
        <p:nvSpPr>
          <p:cNvPr id="5" name="TextBox 4">
            <a:extLst>
              <a:ext uri="{FF2B5EF4-FFF2-40B4-BE49-F238E27FC236}">
                <a16:creationId xmlns:a16="http://schemas.microsoft.com/office/drawing/2014/main" id="{BBEB9FA7-B22A-4259-AE07-A4ECF4311566}"/>
              </a:ext>
            </a:extLst>
          </p:cNvPr>
          <p:cNvSpPr txBox="1">
            <a:spLocks noSelect="1" noMove="1" noResize="1" noTextEdit="1"/>
          </p:cNvSpPr>
          <p:nvPr/>
        </p:nvSpPr>
        <p:spPr>
          <a:xfrm>
            <a:off x="147635" y="6250129"/>
            <a:ext cx="9291637" cy="477054"/>
          </a:xfrm>
          <a:prstGeom prst="rect">
            <a:avLst/>
          </a:prstGeom>
          <a:noFill/>
        </p:spPr>
        <p:txBody>
          <a:bodyPr wrap="square" rtlCol="0">
            <a:spAutoFit/>
          </a:bodyPr>
          <a:lstStyle/>
          <a:p>
            <a:r>
              <a:rPr lang="en-US" sz="2500">
                <a:solidFill>
                  <a:schemeClr val="bg1"/>
                </a:solidFill>
                <a:latin typeface="Gotham" panose="02000504050000020004" pitchFamily="2" charset="0"/>
              </a:rPr>
              <a:t>Dialysis Core Curriculum 2021</a:t>
            </a:r>
          </a:p>
        </p:txBody>
      </p:sp>
    </p:spTree>
    <p:extLst>
      <p:ext uri="{BB962C8B-B14F-4D97-AF65-F5344CB8AC3E}">
        <p14:creationId val="2556782698"/>
      </p:ext>
    </p:extLst>
  </p:cSld>
  <p:clrMapOvr>
    <a:masterClrMapping/>
  </p:clrMapOvr>
  <p:transition/>
  <p:timing/>
</p:sld>
</file>

<file path=ppt/slides/slide44.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p:cNvGrpSpPr/>
        <p:nvPr/>
      </p:nvGrpSpPr>
      <p:grpSpPr>
        <a:xfrm>
          <a:off x="0" y="0"/>
          <a:ext cx="0" cy="0"/>
        </a:xfrm>
      </p:grpSpPr>
      <p:sp>
        <p:nvSpPr>
          <p:cNvPr id="6" name="Title 5">
            <a:extLst>
              <a:ext uri="{FF2B5EF4-FFF2-40B4-BE49-F238E27FC236}">
                <a16:creationId xmlns:a16="http://schemas.microsoft.com/office/drawing/2014/main" id="{08351E50-6CBA-49EC-8B86-455D2CDC5ECB}"/>
              </a:ext>
            </a:extLst>
          </p:cNvPr>
          <p:cNvSpPr>
            <a:spLocks noGrp="1" noSelect="1" noMove="1" noResize="1" noTextEdit="1"/>
          </p:cNvSpPr>
          <p:nvPr>
            <p:ph type="title"/>
          </p:nvPr>
        </p:nvSpPr>
        <p:spPr>
          <a:xfrm>
            <a:off x="613141" y="702304"/>
            <a:ext cx="10515600" cy="1082404"/>
          </a:xfrm>
        </p:spPr>
        <p:txBody>
          <a:bodyPr>
            <a:normAutofit/>
          </a:bodyPr>
          <a:lstStyle/>
          <a:p>
            <a:r>
              <a:rPr lang="en-US"/>
              <a:t>Poor Sleep: Approach</a:t>
            </a:r>
            <a:r>
              <a:rPr lang="en-US" b="0" baseline="48000"/>
              <a:t>12</a:t>
            </a:r>
            <a:r>
              <a:rPr lang="en-US"/>
              <a:t> </a:t>
            </a:r>
          </a:p>
        </p:txBody>
      </p:sp>
      <p:sp>
        <p:nvSpPr>
          <p:cNvPr id="7" name="Content Placeholder 6">
            <a:extLst>
              <a:ext uri="{FF2B5EF4-FFF2-40B4-BE49-F238E27FC236}">
                <a16:creationId xmlns:a16="http://schemas.microsoft.com/office/drawing/2014/main" id="{5A59F863-BC3B-4094-B836-7856740BD289}"/>
              </a:ext>
            </a:extLst>
          </p:cNvPr>
          <p:cNvSpPr>
            <a:spLocks noGrp="1" noSelect="1" noMove="1" noResize="1" noTextEdit="1"/>
          </p:cNvSpPr>
          <p:nvPr>
            <p:ph idx="1"/>
          </p:nvPr>
        </p:nvSpPr>
        <p:spPr>
          <a:xfrm>
            <a:off x="613141" y="1613111"/>
            <a:ext cx="10965718" cy="4478791"/>
          </a:xfrm>
        </p:spPr>
        <p:txBody>
          <a:bodyPr>
            <a:noAutofit/>
          </a:bodyPr>
          <a:lstStyle/>
          <a:p>
            <a:pPr marL="514350" indent="-514350">
              <a:buAutoNum type="arabicPeriod"/>
            </a:pPr>
            <a:r>
              <a:rPr lang="en-US" sz="2400">
                <a:latin typeface="Arial" panose="020b0604020202020204" pitchFamily="34" charset="0"/>
                <a:cs typeface="Arial" panose="020b0604020202020204" pitchFamily="34" charset="0"/>
              </a:rPr>
              <a:t>Evaluate and treat non-dialysis related factors </a:t>
            </a:r>
          </a:p>
          <a:p>
            <a:pPr marL="796925" lvl="1" indent="-339725">
              <a:buFont typeface="Courier New" panose="02070309020205020404" pitchFamily="49" charset="0"/>
              <a:buChar char="o"/>
            </a:pPr>
            <a:r>
              <a:rPr lang="en-US" sz="2000">
                <a:latin typeface="Arial" panose="020b0604020202020204" pitchFamily="34" charset="0"/>
                <a:cs typeface="Arial" panose="020b0604020202020204" pitchFamily="34" charset="0"/>
              </a:rPr>
              <a:t>Presence of comorbid conditions (e.g., orthopnea, sleep apnea)</a:t>
            </a:r>
          </a:p>
          <a:p>
            <a:pPr marL="796925" lvl="1" indent="-339725">
              <a:buFont typeface="Courier New" panose="02070309020205020404" pitchFamily="49" charset="0"/>
              <a:buChar char="o"/>
            </a:pPr>
            <a:r>
              <a:rPr lang="en-US" sz="2000">
                <a:latin typeface="Arial" panose="020b0604020202020204" pitchFamily="34" charset="0"/>
                <a:cs typeface="Arial" panose="020b0604020202020204" pitchFamily="34" charset="0"/>
              </a:rPr>
              <a:t>Review medications that may disrupt sleep (e.g., stimulants, diuretics)</a:t>
            </a:r>
          </a:p>
          <a:p>
            <a:pPr lvl="2"/>
            <a:r>
              <a:rPr lang="en-US">
                <a:latin typeface="Arial" panose="020b0604020202020204" pitchFamily="34" charset="0"/>
                <a:cs typeface="Arial" panose="020b0604020202020204" pitchFamily="34" charset="0"/>
              </a:rPr>
              <a:t>Consider changing administration time</a:t>
            </a:r>
          </a:p>
          <a:p>
            <a:pPr marL="796925" lvl="1" indent="-339725">
              <a:buFont typeface="Courier New" panose="02070309020205020404" pitchFamily="49" charset="0"/>
              <a:buChar char="o"/>
            </a:pPr>
            <a:r>
              <a:rPr lang="en-US" sz="2000">
                <a:latin typeface="Arial" panose="020b0604020202020204" pitchFamily="34" charset="0"/>
                <a:cs typeface="Arial" panose="020b0604020202020204" pitchFamily="34" charset="0"/>
              </a:rPr>
              <a:t>Review lifestyle and sleep hygiene </a:t>
            </a:r>
          </a:p>
          <a:p>
            <a:pPr lvl="2"/>
            <a:r>
              <a:rPr lang="en-US">
                <a:latin typeface="Arial" panose="020b0604020202020204" pitchFamily="34" charset="0"/>
                <a:cs typeface="Arial" panose="020b0604020202020204" pitchFamily="34" charset="0"/>
              </a:rPr>
              <a:t>Caffeine, eating, or alcohol late in the day, inconsistent sleep schedule (daytime naps, variable wake times), stimulating activities at night (phone usage)</a:t>
            </a:r>
          </a:p>
          <a:p>
            <a:pPr marL="796925" lvl="1" indent="-339725">
              <a:buFont typeface="Courier New" panose="02070309020205020404" pitchFamily="49" charset="0"/>
              <a:buChar char="o"/>
            </a:pPr>
            <a:r>
              <a:rPr lang="en-US" sz="2000">
                <a:latin typeface="Arial" panose="020b0604020202020204" pitchFamily="34" charset="0"/>
                <a:cs typeface="Arial" panose="020b0604020202020204" pitchFamily="34" charset="0"/>
              </a:rPr>
              <a:t>Consider cognitive behavioral therapy </a:t>
            </a:r>
          </a:p>
          <a:p>
            <a:pPr marL="514350" indent="-514350">
              <a:buFont typeface="+mj-lt"/>
              <a:buAutoNum type="arabicPeriod"/>
            </a:pPr>
            <a:r>
              <a:rPr lang="en-US" sz="2000">
                <a:latin typeface="Arial" panose="020b0604020202020204" pitchFamily="34" charset="0"/>
                <a:cs typeface="Arial" panose="020b0604020202020204" pitchFamily="34" charset="0"/>
              </a:rPr>
              <a:t>Evaluate dialysis-related factors </a:t>
            </a:r>
          </a:p>
          <a:p>
            <a:pPr marL="796925" lvl="1" indent="-339725">
              <a:buFont typeface="Courier New" panose="02070309020205020404" pitchFamily="49" charset="0"/>
              <a:buChar char="o"/>
            </a:pPr>
            <a:r>
              <a:rPr lang="en-US" sz="2000">
                <a:latin typeface="Arial" panose="020b0604020202020204" pitchFamily="34" charset="0"/>
                <a:cs typeface="Arial" panose="020b0604020202020204" pitchFamily="34" charset="0"/>
              </a:rPr>
              <a:t>Presence of contributing symptoms (e.g., RLS, pain, pruritus)</a:t>
            </a:r>
          </a:p>
          <a:p>
            <a:pPr marL="796925" lvl="1" indent="-339725">
              <a:buFont typeface="Courier New" panose="02070309020205020404" pitchFamily="49" charset="0"/>
              <a:buChar char="o"/>
            </a:pPr>
            <a:r>
              <a:rPr lang="en-US" sz="2000">
                <a:latin typeface="Arial" panose="020b0604020202020204" pitchFamily="34" charset="0"/>
                <a:cs typeface="Arial" panose="020b0604020202020204" pitchFamily="34" charset="0"/>
              </a:rPr>
              <a:t>HD patients have loss of nocturnal melatonin surge, less REM sleep, higher brief arousal index, longer sleep onset latency, and increased wake time after sleep onset – all of which leads to less sleep time and worse sleep efficiency.</a:t>
            </a:r>
          </a:p>
          <a:p>
            <a:pPr lvl="1"/>
            <a:endParaRPr lang="en-US" sz="2000">
              <a:latin typeface="Arial" panose="020b0604020202020204" pitchFamily="34" charset="0"/>
              <a:cs typeface="Arial" panose="020b0604020202020204" pitchFamily="34" charset="0"/>
            </a:endParaRPr>
          </a:p>
          <a:p>
            <a:pPr lvl="1"/>
            <a:endParaRPr lang="en-US" sz="2000">
              <a:latin typeface="Arial" panose="020b0604020202020204" pitchFamily="34" charset="0"/>
              <a:cs typeface="Arial" panose="020b0604020202020204" pitchFamily="34" charset="0"/>
            </a:endParaRPr>
          </a:p>
          <a:p>
            <a:pPr marL="514350" indent="-514350">
              <a:buFont typeface="+mj-lt"/>
              <a:buAutoNum type="arabicPeriod"/>
            </a:pPr>
            <a:endParaRPr lang="en-US" sz="2000">
              <a:latin typeface="Arial" panose="020b0604020202020204" pitchFamily="34" charset="0"/>
              <a:cs typeface="Arial" panose="020b0604020202020204" pitchFamily="34" charset="0"/>
            </a:endParaRPr>
          </a:p>
          <a:p>
            <a:pPr lvl="1"/>
            <a:endParaRPr lang="en-US" sz="2000">
              <a:latin typeface="Arial" panose="020b0604020202020204" pitchFamily="34" charset="0"/>
              <a:cs typeface="Arial" panose="020b0604020202020204" pitchFamily="34" charset="0"/>
            </a:endParaRPr>
          </a:p>
          <a:p>
            <a:pPr lvl="1"/>
            <a:endParaRPr lang="en-US" sz="2000">
              <a:latin typeface="Arial" panose="020b0604020202020204" pitchFamily="34" charset="0"/>
              <a:cs typeface="Arial" panose="020b0604020202020204" pitchFamily="34" charset="0"/>
            </a:endParaRPr>
          </a:p>
          <a:p>
            <a:pPr lvl="1"/>
            <a:endParaRPr lang="en-US" sz="2000">
              <a:latin typeface="Arial" panose="020b0604020202020204" pitchFamily="34" charset="0"/>
              <a:cs typeface="Arial" panose="020b0604020202020204" pitchFamily="34" charset="0"/>
            </a:endParaRPr>
          </a:p>
        </p:txBody>
      </p:sp>
      <p:sp>
        <p:nvSpPr>
          <p:cNvPr id="2" name="TextBox 1">
            <a:extLst>
              <a:ext uri="{FF2B5EF4-FFF2-40B4-BE49-F238E27FC236}">
                <a16:creationId xmlns:a16="http://schemas.microsoft.com/office/drawing/2014/main" id="{13F08701-90D8-4C0A-8093-714F954343B7}"/>
              </a:ext>
            </a:extLst>
          </p:cNvPr>
          <p:cNvSpPr txBox="1">
            <a:spLocks noSelect="1" noMove="1" noResize="1" noTextEdit="1"/>
          </p:cNvSpPr>
          <p:nvPr/>
        </p:nvSpPr>
        <p:spPr>
          <a:xfrm>
            <a:off x="147635" y="6250129"/>
            <a:ext cx="9291637" cy="477054"/>
          </a:xfrm>
          <a:prstGeom prst="rect">
            <a:avLst/>
          </a:prstGeom>
          <a:noFill/>
        </p:spPr>
        <p:txBody>
          <a:bodyPr wrap="square" rtlCol="0">
            <a:spAutoFit/>
          </a:bodyPr>
          <a:lstStyle/>
          <a:p>
            <a:r>
              <a:rPr lang="en-US" sz="2500">
                <a:solidFill>
                  <a:schemeClr val="bg1"/>
                </a:solidFill>
                <a:latin typeface="Gotham" panose="02000504050000020004" pitchFamily="2" charset="0"/>
              </a:rPr>
              <a:t>Dialysis Core Curriculum 2021</a:t>
            </a:r>
          </a:p>
        </p:txBody>
      </p:sp>
    </p:spTree>
    <p:extLst>
      <p:ext uri="{BB962C8B-B14F-4D97-AF65-F5344CB8AC3E}">
        <p14:creationId val="2530789327"/>
      </p:ext>
    </p:extLst>
  </p:cSld>
  <p:clrMapOvr>
    <a:masterClrMapping/>
  </p:clrMapOvr>
  <p:transition/>
  <p:timing/>
</p:sld>
</file>

<file path=ppt/slides/slide45.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p:cNvGrpSpPr/>
        <p:nvPr/>
      </p:nvGrpSpPr>
      <p:grpSpPr>
        <a:xfrm>
          <a:off x="0" y="0"/>
          <a:ext cx="0" cy="0"/>
        </a:xfrm>
      </p:grpSpPr>
      <p:graphicFrame>
        <p:nvGraphicFramePr>
          <p:cNvPr id="5" name="Content Placeholder 4"/>
          <p:cNvGraphicFramePr>
            <a:graphicFrameLocks noGrp="1" noSelect="1" noMove="1" noResize="1"/>
          </p:cNvGraphicFramePr>
          <p:nvPr>
            <p:ph idx="1"/>
            <p:extLst>
              <p:ext uri="{D42A27DB-BD31-4B8C-83A1-F6EECF244321}">
                <p14:modId val="284309100"/>
              </p:ext>
            </p:extLst>
          </p:nvPr>
        </p:nvGraphicFramePr>
        <p:xfrm>
          <a:off x="599260" y="1146253"/>
          <a:ext cx="10990227" cy="4796565"/>
        </p:xfrm>
        <a:graphic>
          <a:graphicData uri="http://schemas.openxmlformats.org/drawingml/2006/table">
            <a:tbl>
              <a:tblPr firstRow="1" bandRow="1">
                <a:tableStyleId>{5C22544A-7EE6-4342-B048-85BDC9FD1C3A}</a:tableStyleId>
              </a:tblPr>
              <a:tblGrid>
                <a:gridCol w="1809224">
                  <a:extLst>
                    <a:ext uri="{9D8B030D-6E8A-4147-A177-3AD203B41FA5}">
                      <a16:colId xmlns:a16="http://schemas.microsoft.com/office/drawing/2014/main" val="2942448948"/>
                    </a:ext>
                  </a:extLst>
                </a:gridCol>
                <a:gridCol w="9181003">
                  <a:extLst>
                    <a:ext uri="{9D8B030D-6E8A-4147-A177-3AD203B41FA5}">
                      <a16:colId xmlns:a16="http://schemas.microsoft.com/office/drawing/2014/main" val="124119136"/>
                    </a:ext>
                  </a:extLst>
                </a:gridCol>
              </a:tblGrid>
              <a:tr h="407445">
                <a:tc gridSpan="2">
                  <a:txBody>
                    <a:bodyPr vert="horz" wrap="square"/>
                    <a:lstStyle/>
                    <a:p>
                      <a:pPr algn="ctr"/>
                      <a:r>
                        <a:rPr lang="en-US" sz="2000">
                          <a:latin typeface="Arial" panose="020b0604020202020204" pitchFamily="34" charset="0"/>
                          <a:cs typeface="Arial" panose="020b0604020202020204" pitchFamily="34" charset="0"/>
                        </a:rPr>
                        <a:t>Poor Sleep: Dialysis Related Factors and Modification </a:t>
                      </a:r>
                      <a:r>
                        <a:rPr lang="en-US" sz="2000" baseline="30000">
                          <a:latin typeface="Arial" panose="020b0604020202020204" pitchFamily="34" charset="0"/>
                          <a:cs typeface="Arial" panose="020b0604020202020204" pitchFamily="34" charset="0"/>
                        </a:rPr>
                        <a:t>12</a:t>
                      </a:r>
                      <a:endParaRPr lang="en-US" sz="2000">
                        <a:latin typeface="Arial" panose="020b0604020202020204" pitchFamily="34" charset="0"/>
                        <a:cs typeface="Arial" panose="020b0604020202020204" pitchFamily="34" charset="0"/>
                      </a:endParaRPr>
                    </a:p>
                  </a:txBody>
                  <a:tcPr/>
                </a:tc>
                <a:tc hMerge="1">
                  <a:txBody>
                    <a:bodyPr vert="horz" wrap="square"/>
                    <a:lstStyle/>
                    <a:p>
                      <a:endParaRPr lang="en-US" sz="1600"/>
                    </a:p>
                  </a:txBody>
                  <a:tcPr/>
                </a:tc>
                <a:extLst>
                  <a:ext uri="{0D108BD9-81ED-4DB2-BD59-A6C34878D82A}">
                    <a16:rowId xmlns:a16="http://schemas.microsoft.com/office/drawing/2014/main" val="3716856123"/>
                  </a:ext>
                </a:extLst>
              </a:tr>
              <a:tr h="1168237">
                <a:tc>
                  <a:txBody>
                    <a:bodyPr vert="horz" wrap="square"/>
                    <a:lstStyle/>
                    <a:p>
                      <a:r>
                        <a:rPr lang="en-US" sz="2000">
                          <a:latin typeface="Arial" panose="020b0604020202020204" pitchFamily="34" charset="0"/>
                          <a:cs typeface="Arial" panose="020b0604020202020204" pitchFamily="34" charset="0"/>
                        </a:rPr>
                        <a:t>Nocturnal Dialysis </a:t>
                      </a:r>
                    </a:p>
                  </a:txBody>
                  <a:tcPr/>
                </a:tc>
                <a:tc>
                  <a:txBody>
                    <a:bodyPr vert="horz" wrap="square"/>
                    <a:lstStyle/>
                    <a:p>
                      <a:pPr marL="285750" marR="0" lvl="0" indent="-285750" algn="l" defTabSz="914400" rtl="0" eaLnBrk="1" fontAlgn="auto" latinLnBrk="0" hangingPunct="1">
                        <a:lnSpc>
                          <a:spcPct val="90000"/>
                        </a:lnSpc>
                        <a:spcBef>
                          <a:spcPct val="0"/>
                        </a:spcBef>
                        <a:spcAft>
                          <a:spcPct val="0"/>
                        </a:spcAft>
                        <a:buClrTx/>
                        <a:buSzTx/>
                        <a:buFont typeface="Arial" panose="020b0604020202020204" pitchFamily="34" charset="0"/>
                        <a:buChar char="•"/>
                        <a:defRPr/>
                      </a:pPr>
                      <a:r>
                        <a:rPr lang="en-US" sz="2000">
                          <a:latin typeface="Arial" panose="020b0604020202020204" pitchFamily="34" charset="0"/>
                          <a:cs typeface="Arial" panose="020b0604020202020204" pitchFamily="34" charset="0"/>
                        </a:rPr>
                        <a:t>Daytime</a:t>
                      </a:r>
                      <a:r>
                        <a:rPr lang="en-US" sz="2000" baseline="0">
                          <a:latin typeface="Arial" panose="020b0604020202020204" pitchFamily="34" charset="0"/>
                          <a:cs typeface="Arial" panose="020b0604020202020204" pitchFamily="34" charset="0"/>
                        </a:rPr>
                        <a:t> HD </a:t>
                      </a:r>
                      <a:r>
                        <a:rPr lang="en-US" sz="2000">
                          <a:latin typeface="Arial" panose="020b0604020202020204" pitchFamily="34" charset="0"/>
                          <a:cs typeface="Arial" panose="020b0604020202020204" pitchFamily="34" charset="0"/>
                        </a:rPr>
                        <a:t>increases daytime sleep leading to decrease sleep onset and nighttime sleep.</a:t>
                      </a:r>
                    </a:p>
                    <a:p>
                      <a:pPr marL="285750" indent="-285750">
                        <a:lnSpc>
                          <a:spcPct val="90000"/>
                        </a:lnSpc>
                        <a:spcBef>
                          <a:spcPct val="0"/>
                        </a:spcBef>
                        <a:spcAft>
                          <a:spcPct val="0"/>
                        </a:spcAft>
                        <a:buFont typeface="Arial" panose="020b0604020202020204" pitchFamily="34" charset="0"/>
                        <a:buChar char="•"/>
                      </a:pPr>
                      <a:r>
                        <a:rPr lang="en-US" sz="2000">
                          <a:latin typeface="Arial" panose="020b0604020202020204" pitchFamily="34" charset="0"/>
                          <a:cs typeface="Arial" panose="020b0604020202020204" pitchFamily="34" charset="0"/>
                        </a:rPr>
                        <a:t>Nocturnal HD shown to have variable effects.</a:t>
                      </a:r>
                    </a:p>
                    <a:p>
                      <a:pPr marL="285750" indent="-285750">
                        <a:lnSpc>
                          <a:spcPct val="90000"/>
                        </a:lnSpc>
                        <a:spcBef>
                          <a:spcPct val="0"/>
                        </a:spcBef>
                        <a:spcAft>
                          <a:spcPct val="0"/>
                        </a:spcAft>
                        <a:buFont typeface="Arial" panose="020b0604020202020204" pitchFamily="34" charset="0"/>
                        <a:buChar char="•"/>
                      </a:pPr>
                      <a:r>
                        <a:rPr lang="en-US" sz="2000">
                          <a:latin typeface="Arial" panose="020b0604020202020204" pitchFamily="34" charset="0"/>
                          <a:cs typeface="Arial" panose="020b0604020202020204" pitchFamily="34" charset="0"/>
                        </a:rPr>
                        <a:t>Decrease in sleep apnea and daytime sleepiness.</a:t>
                      </a:r>
                    </a:p>
                    <a:p>
                      <a:pPr marL="285750" indent="-285750">
                        <a:lnSpc>
                          <a:spcPct val="90000"/>
                        </a:lnSpc>
                        <a:spcBef>
                          <a:spcPct val="0"/>
                        </a:spcBef>
                        <a:spcAft>
                          <a:spcPct val="0"/>
                        </a:spcAft>
                        <a:buFont typeface="Arial" panose="020b0604020202020204" pitchFamily="34" charset="0"/>
                        <a:buChar char="•"/>
                      </a:pPr>
                      <a:r>
                        <a:rPr lang="en-US" sz="2000">
                          <a:latin typeface="Arial" panose="020b0604020202020204" pitchFamily="34" charset="0"/>
                          <a:cs typeface="Arial" panose="020b0604020202020204" pitchFamily="34" charset="0"/>
                        </a:rPr>
                        <a:t>Improvement in sleep latency.</a:t>
                      </a:r>
                    </a:p>
                    <a:p>
                      <a:pPr marL="285750" indent="-285750">
                        <a:lnSpc>
                          <a:spcPct val="90000"/>
                        </a:lnSpc>
                        <a:spcBef>
                          <a:spcPct val="0"/>
                        </a:spcBef>
                        <a:spcAft>
                          <a:spcPct val="0"/>
                        </a:spcAft>
                        <a:buFont typeface="Arial" panose="020b0604020202020204" pitchFamily="34" charset="0"/>
                        <a:buChar char="•"/>
                      </a:pPr>
                      <a:r>
                        <a:rPr lang="en-US" sz="2000">
                          <a:latin typeface="Arial" panose="020b0604020202020204" pitchFamily="34" charset="0"/>
                          <a:cs typeface="Arial" panose="020b0604020202020204" pitchFamily="34" charset="0"/>
                        </a:rPr>
                        <a:t>Partial recovery in melatonin effects.</a:t>
                      </a:r>
                    </a:p>
                  </a:txBody>
                  <a:tcPr/>
                </a:tc>
                <a:extLst>
                  <a:ext uri="{0D108BD9-81ED-4DB2-BD59-A6C34878D82A}">
                    <a16:rowId xmlns:a16="http://schemas.microsoft.com/office/drawing/2014/main" val="3732984622"/>
                  </a:ext>
                </a:extLst>
              </a:tr>
              <a:tr h="1592741">
                <a:tc>
                  <a:txBody>
                    <a:bodyPr vert="horz" wrap="square"/>
                    <a:lstStyle/>
                    <a:p>
                      <a:r>
                        <a:rPr lang="en-US" sz="2000">
                          <a:latin typeface="Arial" panose="020b0604020202020204" pitchFamily="34" charset="0"/>
                          <a:cs typeface="Arial" panose="020b0604020202020204" pitchFamily="34" charset="0"/>
                        </a:rPr>
                        <a:t>Lower Dialysate Temperature</a:t>
                      </a:r>
                    </a:p>
                  </a:txBody>
                  <a:tcPr/>
                </a:tc>
                <a:tc>
                  <a:txBody>
                    <a:bodyPr vert="horz" wrap="square"/>
                    <a:lstStyle/>
                    <a:p>
                      <a:pPr marL="285750" indent="-285750">
                        <a:lnSpc>
                          <a:spcPct val="90000"/>
                        </a:lnSpc>
                        <a:spcBef>
                          <a:spcPct val="0"/>
                        </a:spcBef>
                        <a:spcAft>
                          <a:spcPct val="0"/>
                        </a:spcAft>
                        <a:buFont typeface="Arial" panose="020b0604020202020204" pitchFamily="34" charset="0"/>
                        <a:buChar char="•"/>
                      </a:pPr>
                      <a:r>
                        <a:rPr lang="en-US" sz="2000">
                          <a:latin typeface="Arial" panose="020b0604020202020204" pitchFamily="34" charset="0"/>
                          <a:cs typeface="Arial" panose="020b0604020202020204" pitchFamily="34" charset="0"/>
                        </a:rPr>
                        <a:t>Dialysis causes changes in core body temperature.</a:t>
                      </a:r>
                    </a:p>
                    <a:p>
                      <a:pPr marL="285750" indent="-285750">
                        <a:lnSpc>
                          <a:spcPct val="90000"/>
                        </a:lnSpc>
                        <a:spcBef>
                          <a:spcPct val="0"/>
                        </a:spcBef>
                        <a:spcAft>
                          <a:spcPct val="0"/>
                        </a:spcAft>
                        <a:buFont typeface="Arial" panose="020b0604020202020204" pitchFamily="34" charset="0"/>
                        <a:buChar char="•"/>
                      </a:pPr>
                      <a:r>
                        <a:rPr lang="en-US" sz="2000">
                          <a:latin typeface="Arial" panose="020b0604020202020204" pitchFamily="34" charset="0"/>
                          <a:cs typeface="Arial" panose="020b0604020202020204" pitchFamily="34" charset="0"/>
                        </a:rPr>
                        <a:t>Cytokine release due to interaction of cells with dialyzer and heat load of the dialysis bath. This leads to cooling mechanisms in the body that enhance daytime sleepiness.</a:t>
                      </a:r>
                    </a:p>
                    <a:p>
                      <a:pPr marL="285750" marR="0" lvl="0" indent="-285750" algn="l" defTabSz="914400" rtl="0" eaLnBrk="1" fontAlgn="auto" latinLnBrk="0" hangingPunct="1">
                        <a:lnSpc>
                          <a:spcPct val="90000"/>
                        </a:lnSpc>
                        <a:spcBef>
                          <a:spcPct val="0"/>
                        </a:spcBef>
                        <a:spcAft>
                          <a:spcPct val="0"/>
                        </a:spcAft>
                        <a:buClrTx/>
                        <a:buSzTx/>
                        <a:buFont typeface="Arial" panose="020b0604020202020204" pitchFamily="34" charset="0"/>
                        <a:buChar char="•"/>
                        <a:defRPr/>
                      </a:pPr>
                      <a:r>
                        <a:rPr lang="en-US" sz="2000">
                          <a:latin typeface="Arial" panose="020b0604020202020204" pitchFamily="34" charset="0"/>
                          <a:cs typeface="Arial" panose="020b0604020202020204" pitchFamily="34" charset="0"/>
                        </a:rPr>
                        <a:t>Using temperature of 35</a:t>
                      </a:r>
                      <a:r>
                        <a:rPr lang="en-US" sz="2000" baseline="30000">
                          <a:latin typeface="Arial" panose="020b0604020202020204" pitchFamily="34" charset="0"/>
                          <a:cs typeface="Arial" panose="020b0604020202020204" pitchFamily="34" charset="0"/>
                        </a:rPr>
                        <a:t>o </a:t>
                      </a:r>
                      <a:r>
                        <a:rPr lang="en-US" sz="2000">
                          <a:latin typeface="Arial" panose="020b0604020202020204" pitchFamily="34" charset="0"/>
                          <a:cs typeface="Arial" panose="020b0604020202020204" pitchFamily="34" charset="0"/>
                        </a:rPr>
                        <a:t>C vs. 37</a:t>
                      </a:r>
                      <a:r>
                        <a:rPr lang="en-US" sz="2000" baseline="30000">
                          <a:latin typeface="Arial" panose="020b0604020202020204" pitchFamily="34" charset="0"/>
                          <a:cs typeface="Arial" panose="020b0604020202020204" pitchFamily="34" charset="0"/>
                        </a:rPr>
                        <a:t>o </a:t>
                      </a:r>
                      <a:r>
                        <a:rPr lang="en-US" sz="2000">
                          <a:latin typeface="Arial" panose="020b0604020202020204" pitchFamily="34" charset="0"/>
                          <a:cs typeface="Arial" panose="020b0604020202020204" pitchFamily="34" charset="0"/>
                        </a:rPr>
                        <a:t>C was associated with longer total sleep and shorter sleep latency. </a:t>
                      </a:r>
                    </a:p>
                  </a:txBody>
                  <a:tcPr/>
                </a:tc>
                <a:extLst>
                  <a:ext uri="{0D108BD9-81ED-4DB2-BD59-A6C34878D82A}">
                    <a16:rowId xmlns:a16="http://schemas.microsoft.com/office/drawing/2014/main" val="2654566938"/>
                  </a:ext>
                </a:extLst>
              </a:tr>
              <a:tr h="772863">
                <a:tc>
                  <a:txBody>
                    <a:bodyPr vert="horz" wrap="square"/>
                    <a:lstStyle/>
                    <a:p>
                      <a:r>
                        <a:rPr lang="en-US" sz="2000">
                          <a:latin typeface="Arial" panose="020b0604020202020204" pitchFamily="34" charset="0"/>
                          <a:cs typeface="Arial" panose="020b0604020202020204" pitchFamily="34" charset="0"/>
                        </a:rPr>
                        <a:t>Transplant</a:t>
                      </a:r>
                    </a:p>
                  </a:txBody>
                  <a:tcPr/>
                </a:tc>
                <a:tc>
                  <a:txBody>
                    <a:bodyPr vert="horz" wrap="square"/>
                    <a:lstStyle/>
                    <a:p>
                      <a:pPr marL="285750" lvl="0" indent="-285750">
                        <a:lnSpc>
                          <a:spcPct val="90000"/>
                        </a:lnSpc>
                        <a:spcBef>
                          <a:spcPct val="0"/>
                        </a:spcBef>
                        <a:spcAft>
                          <a:spcPct val="0"/>
                        </a:spcAft>
                        <a:buFont typeface="Arial" panose="020b0604020202020204" pitchFamily="34" charset="0"/>
                        <a:buChar char="•"/>
                      </a:pPr>
                      <a:r>
                        <a:rPr lang="en-US" sz="2000">
                          <a:latin typeface="Arial" panose="020b0604020202020204" pitchFamily="34" charset="0"/>
                          <a:cs typeface="Arial" panose="020b0604020202020204" pitchFamily="34" charset="0"/>
                        </a:rPr>
                        <a:t>Reduction in nighttime awake minutes 3 months after transplant.</a:t>
                      </a:r>
                    </a:p>
                    <a:p>
                      <a:pPr marL="285750" lvl="0" indent="-285750">
                        <a:lnSpc>
                          <a:spcPct val="90000"/>
                        </a:lnSpc>
                        <a:spcBef>
                          <a:spcPct val="0"/>
                        </a:spcBef>
                        <a:spcAft>
                          <a:spcPct val="0"/>
                        </a:spcAft>
                        <a:buFont typeface="Arial" panose="020b0604020202020204" pitchFamily="34" charset="0"/>
                        <a:buChar char="•"/>
                      </a:pPr>
                      <a:r>
                        <a:rPr lang="en-US" sz="2000">
                          <a:latin typeface="Arial" panose="020b0604020202020204" pitchFamily="34" charset="0"/>
                          <a:cs typeface="Arial" panose="020b0604020202020204" pitchFamily="34" charset="0"/>
                        </a:rPr>
                        <a:t>Subjective improvement in sleep quality, quality of life, and daytime sleepiness scores.</a:t>
                      </a:r>
                    </a:p>
                  </a:txBody>
                  <a:tcPr/>
                </a:tc>
                <a:extLst>
                  <a:ext uri="{0D108BD9-81ED-4DB2-BD59-A6C34878D82A}">
                    <a16:rowId xmlns:a16="http://schemas.microsoft.com/office/drawing/2014/main" val="2887191670"/>
                  </a:ext>
                </a:extLst>
              </a:tr>
            </a:tbl>
          </a:graphicData>
        </a:graphic>
      </p:graphicFrame>
      <p:sp>
        <p:nvSpPr>
          <p:cNvPr id="4" name="Subtitle 3"/>
          <p:cNvSpPr>
            <a:spLocks noGrp="1" noSelect="1" noMove="1" noResize="1" noTextEdit="1"/>
          </p:cNvSpPr>
          <p:nvPr>
            <p:ph type="subTitle" idx="10"/>
          </p:nvPr>
        </p:nvSpPr>
        <p:spPr/>
        <p:txBody>
          <a:bodyPr/>
          <a:lstStyle/>
          <a:p>
            <a:r>
              <a:rPr lang="en-US"/>
              <a:t>Symptom: Poor Sleep &amp; Fatigue </a:t>
            </a:r>
          </a:p>
          <a:p>
            <a:endParaRPr lang="en-US"/>
          </a:p>
        </p:txBody>
      </p:sp>
      <p:sp>
        <p:nvSpPr>
          <p:cNvPr id="2" name="TextBox 1">
            <a:extLst>
              <a:ext uri="{FF2B5EF4-FFF2-40B4-BE49-F238E27FC236}">
                <a16:creationId xmlns:a16="http://schemas.microsoft.com/office/drawing/2014/main" id="{5CF27B59-88BF-46D6-AC6E-D75789AA08F2}"/>
              </a:ext>
            </a:extLst>
          </p:cNvPr>
          <p:cNvSpPr txBox="1">
            <a:spLocks noSelect="1" noMove="1" noResize="1" noTextEdit="1"/>
          </p:cNvSpPr>
          <p:nvPr/>
        </p:nvSpPr>
        <p:spPr>
          <a:xfrm>
            <a:off x="147635" y="6250129"/>
            <a:ext cx="9291637" cy="477054"/>
          </a:xfrm>
          <a:prstGeom prst="rect">
            <a:avLst/>
          </a:prstGeom>
          <a:noFill/>
        </p:spPr>
        <p:txBody>
          <a:bodyPr wrap="square" rtlCol="0">
            <a:spAutoFit/>
          </a:bodyPr>
          <a:lstStyle/>
          <a:p>
            <a:r>
              <a:rPr lang="en-US" sz="2500">
                <a:solidFill>
                  <a:schemeClr val="bg1"/>
                </a:solidFill>
                <a:latin typeface="Gotham" panose="02000504050000020004" pitchFamily="2" charset="0"/>
              </a:rPr>
              <a:t>Dialysis Core Curriculum 2021</a:t>
            </a:r>
          </a:p>
        </p:txBody>
      </p:sp>
    </p:spTree>
    <p:extLst>
      <p:ext uri="{BB962C8B-B14F-4D97-AF65-F5344CB8AC3E}">
        <p14:creationId val="4129014319"/>
      </p:ext>
    </p:extLst>
  </p:cSld>
  <p:clrMapOvr>
    <a:masterClrMapping/>
  </p:clrMapOvr>
  <p:transition/>
  <p:timing/>
</p:sld>
</file>

<file path=ppt/slides/slide46.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p:cNvGrpSpPr/>
        <p:nvPr/>
      </p:nvGrpSpPr>
      <p:grpSpPr>
        <a:xfrm>
          <a:off x="0" y="0"/>
          <a:ext cx="0" cy="0"/>
        </a:xfrm>
      </p:grpSpPr>
      <p:sp>
        <p:nvSpPr>
          <p:cNvPr id="2" name="Title 1">
            <a:extLst>
              <a:ext uri="{FF2B5EF4-FFF2-40B4-BE49-F238E27FC236}">
                <a16:creationId xmlns:a16="http://schemas.microsoft.com/office/drawing/2014/main" id="{02130607-C614-4745-AB11-DD8E3C97C47C}"/>
              </a:ext>
            </a:extLst>
          </p:cNvPr>
          <p:cNvSpPr>
            <a:spLocks noGrp="1" noSelect="1" noMove="1" noResize="1" noTextEdit="1"/>
          </p:cNvSpPr>
          <p:nvPr>
            <p:ph type="title"/>
          </p:nvPr>
        </p:nvSpPr>
        <p:spPr>
          <a:xfrm>
            <a:off x="616669" y="703402"/>
            <a:ext cx="10515600" cy="1082404"/>
          </a:xfrm>
        </p:spPr>
        <p:txBody>
          <a:bodyPr/>
          <a:lstStyle/>
          <a:p>
            <a:r>
              <a:rPr lang="en-US"/>
              <a:t>Poor Sleep: Pharmacologic Management </a:t>
            </a:r>
          </a:p>
        </p:txBody>
      </p:sp>
      <p:sp>
        <p:nvSpPr>
          <p:cNvPr id="3" name="Content Placeholder 2">
            <a:extLst>
              <a:ext uri="{FF2B5EF4-FFF2-40B4-BE49-F238E27FC236}">
                <a16:creationId xmlns:a16="http://schemas.microsoft.com/office/drawing/2014/main" id="{34725579-A703-41BB-BAAC-C591A4EC08D4}"/>
              </a:ext>
            </a:extLst>
          </p:cNvPr>
          <p:cNvSpPr>
            <a:spLocks noGrp="1" noSelect="1" noMove="1" noResize="1" noTextEdit="1"/>
          </p:cNvSpPr>
          <p:nvPr>
            <p:ph idx="1"/>
          </p:nvPr>
        </p:nvSpPr>
        <p:spPr>
          <a:xfrm>
            <a:off x="614911" y="1619926"/>
            <a:ext cx="10960420" cy="3388471"/>
          </a:xfrm>
        </p:spPr>
        <p:txBody>
          <a:bodyPr>
            <a:noAutofit/>
          </a:bodyPr>
          <a:lstStyle/>
          <a:p>
            <a:r>
              <a:rPr lang="en-US" sz="2400">
                <a:latin typeface="Arial" panose="020b0604020202020204" pitchFamily="34" charset="0"/>
                <a:cs typeface="Arial" panose="020b0604020202020204" pitchFamily="34" charset="0"/>
              </a:rPr>
              <a:t>Melatonin</a:t>
            </a:r>
          </a:p>
          <a:p>
            <a:pPr marL="796925" lvl="1" indent="-339725">
              <a:buFont typeface="Courier New" panose="02070309020205020404" pitchFamily="49" charset="0"/>
              <a:buChar char="o"/>
            </a:pPr>
            <a:r>
              <a:rPr lang="en-US">
                <a:latin typeface="Arial" panose="020b0604020202020204" pitchFamily="34" charset="0"/>
                <a:cs typeface="Arial" panose="020b0604020202020204" pitchFamily="34" charset="0"/>
              </a:rPr>
              <a:t>Double-blind study of 67 HD patients with sleep problem randomize to receive either melatonin 3 mg/day or placebo over a 23-month period.</a:t>
            </a:r>
            <a:r>
              <a:rPr lang="en-US" baseline="30000">
                <a:latin typeface="Arial" panose="020b0604020202020204" pitchFamily="34" charset="0"/>
                <a:cs typeface="Arial" panose="020b0604020202020204" pitchFamily="34" charset="0"/>
              </a:rPr>
              <a:t>24</a:t>
            </a:r>
            <a:endParaRPr lang="en-US">
              <a:latin typeface="Arial" panose="020b0604020202020204" pitchFamily="34" charset="0"/>
              <a:cs typeface="Arial" panose="020b0604020202020204" pitchFamily="34" charset="0"/>
            </a:endParaRPr>
          </a:p>
          <a:p>
            <a:pPr marL="796925" lvl="1" indent="-339725">
              <a:buFont typeface="Courier New" panose="02070309020205020404" pitchFamily="49" charset="0"/>
              <a:buChar char="o"/>
            </a:pPr>
            <a:r>
              <a:rPr lang="en-US">
                <a:latin typeface="Arial" panose="020b0604020202020204" pitchFamily="34" charset="0"/>
                <a:cs typeface="Arial" panose="020b0604020202020204" pitchFamily="34" charset="0"/>
              </a:rPr>
              <a:t>Results:</a:t>
            </a:r>
          </a:p>
          <a:p>
            <a:pPr lvl="2"/>
            <a:r>
              <a:rPr lang="en-US" sz="2400">
                <a:latin typeface="Arial" panose="020b0604020202020204" pitchFamily="34" charset="0"/>
                <a:cs typeface="Arial" panose="020b0604020202020204" pitchFamily="34" charset="0"/>
              </a:rPr>
              <a:t>62% of patients completed study </a:t>
            </a:r>
          </a:p>
          <a:p>
            <a:pPr lvl="2"/>
            <a:r>
              <a:rPr lang="en-US" sz="2400">
                <a:latin typeface="Arial" panose="020b0604020202020204" pitchFamily="34" charset="0"/>
                <a:cs typeface="Arial" panose="020b0604020202020204" pitchFamily="34" charset="0"/>
              </a:rPr>
              <a:t>3 months: improvement in sleep efficiency and sleep time with melatonin</a:t>
            </a:r>
          </a:p>
          <a:p>
            <a:pPr lvl="2"/>
            <a:r>
              <a:rPr lang="en-US" sz="2400">
                <a:latin typeface="Arial" panose="020b0604020202020204" pitchFamily="34" charset="0"/>
                <a:cs typeface="Arial" panose="020b0604020202020204" pitchFamily="34" charset="0"/>
              </a:rPr>
              <a:t>12 months: no significant difference between melatonin and placebo</a:t>
            </a:r>
          </a:p>
          <a:p>
            <a:pPr marL="796925" lvl="1" indent="-339725">
              <a:buFont typeface="Courier New" panose="02070309020205020404" pitchFamily="49" charset="0"/>
              <a:buChar char="o"/>
            </a:pPr>
            <a:r>
              <a:rPr lang="en-US">
                <a:latin typeface="Arial" panose="020b0604020202020204" pitchFamily="34" charset="0"/>
                <a:cs typeface="Arial" panose="020b0604020202020204" pitchFamily="34" charset="0"/>
              </a:rPr>
              <a:t>Conclusion: Short-term benefit of melatonin, long-term results may have been confounded by higher-than-expected drop-out rate (reasons included death, transplantation, change of dialysis modality, or study withdrawal for not specified reasons).</a:t>
            </a:r>
          </a:p>
          <a:p>
            <a:pPr lvl="2"/>
            <a:endParaRPr lang="en-US" sz="2400">
              <a:latin typeface="Arial" panose="020b0604020202020204" pitchFamily="34" charset="0"/>
              <a:cs typeface="Arial" panose="020b0604020202020204" pitchFamily="34" charset="0"/>
            </a:endParaRPr>
          </a:p>
        </p:txBody>
      </p:sp>
      <p:sp>
        <p:nvSpPr>
          <p:cNvPr id="5" name="TextBox 4">
            <a:extLst>
              <a:ext uri="{FF2B5EF4-FFF2-40B4-BE49-F238E27FC236}">
                <a16:creationId xmlns:a16="http://schemas.microsoft.com/office/drawing/2014/main" id="{BBEB9FA7-B22A-4259-AE07-A4ECF4311566}"/>
              </a:ext>
            </a:extLst>
          </p:cNvPr>
          <p:cNvSpPr txBox="1">
            <a:spLocks noSelect="1" noMove="1" noResize="1" noTextEdit="1"/>
          </p:cNvSpPr>
          <p:nvPr/>
        </p:nvSpPr>
        <p:spPr>
          <a:xfrm>
            <a:off x="147635" y="6250129"/>
            <a:ext cx="9291637" cy="477054"/>
          </a:xfrm>
          <a:prstGeom prst="rect">
            <a:avLst/>
          </a:prstGeom>
          <a:noFill/>
        </p:spPr>
        <p:txBody>
          <a:bodyPr wrap="square" rtlCol="0">
            <a:spAutoFit/>
          </a:bodyPr>
          <a:lstStyle/>
          <a:p>
            <a:r>
              <a:rPr lang="en-US" sz="2500">
                <a:solidFill>
                  <a:schemeClr val="bg1"/>
                </a:solidFill>
                <a:latin typeface="Gotham" panose="02000504050000020004" pitchFamily="2" charset="0"/>
              </a:rPr>
              <a:t>Dialysis Core Curriculum 2021</a:t>
            </a:r>
          </a:p>
        </p:txBody>
      </p:sp>
      <p:sp>
        <p:nvSpPr>
          <p:cNvPr id="6" name="Subtitle 3">
            <a:extLst>
              <a:ext uri="{FF2B5EF4-FFF2-40B4-BE49-F238E27FC236}">
                <a16:creationId xmlns:a16="http://schemas.microsoft.com/office/drawing/2014/main" id="{33676BA9-6D71-47AF-8B98-A8CEBD7243BC}"/>
              </a:ext>
            </a:extLst>
          </p:cNvPr>
          <p:cNvSpPr>
            <a:spLocks noGrp="1" noSelect="1" noMove="1" noResize="1" noTextEdit="1"/>
          </p:cNvSpPr>
          <p:nvPr>
            <p:ph type="subTitle" idx="10"/>
          </p:nvPr>
        </p:nvSpPr>
        <p:spPr/>
        <p:txBody>
          <a:bodyPr/>
          <a:lstStyle/>
          <a:p>
            <a:r>
              <a:rPr lang="en-US"/>
              <a:t>Symptom: Poor Sleep and Fatigue </a:t>
            </a:r>
          </a:p>
        </p:txBody>
      </p:sp>
    </p:spTree>
    <p:extLst>
      <p:ext uri="{BB962C8B-B14F-4D97-AF65-F5344CB8AC3E}">
        <p14:creationId val="1718926384"/>
      </p:ext>
    </p:extLst>
  </p:cSld>
  <p:clrMapOvr>
    <a:masterClrMapping/>
  </p:clrMapOvr>
  <p:transition/>
  <p:timing/>
</p:sld>
</file>

<file path=ppt/slides/slide47.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p:cNvGrpSpPr/>
        <p:nvPr/>
      </p:nvGrpSpPr>
      <p:grpSpPr>
        <a:xfrm>
          <a:off x="0" y="0"/>
          <a:ext cx="0" cy="0"/>
        </a:xfrm>
      </p:grpSpPr>
      <p:sp>
        <p:nvSpPr>
          <p:cNvPr id="2" name="Title 1"/>
          <p:cNvSpPr>
            <a:spLocks noGrp="1" noSelect="1" noMove="1" noResize="1" noTextEdit="1"/>
          </p:cNvSpPr>
          <p:nvPr>
            <p:ph type="title"/>
          </p:nvPr>
        </p:nvSpPr>
        <p:spPr>
          <a:xfrm>
            <a:off x="613139" y="698057"/>
            <a:ext cx="10515600" cy="1078992"/>
          </a:xfrm>
        </p:spPr>
        <p:txBody>
          <a:bodyPr>
            <a:normAutofit/>
          </a:bodyPr>
          <a:lstStyle/>
          <a:p>
            <a:r>
              <a:rPr lang="en-US"/>
              <a:t>Poor Sleep: Pharmacologic Management</a:t>
            </a:r>
            <a:r>
              <a:rPr lang="en-US" b="0" baseline="45000"/>
              <a:t>12</a:t>
            </a:r>
          </a:p>
        </p:txBody>
      </p:sp>
      <p:sp>
        <p:nvSpPr>
          <p:cNvPr id="3" name="Content Placeholder 2"/>
          <p:cNvSpPr>
            <a:spLocks noGrp="1" noSelect="1" noMove="1" noResize="1" noTextEdit="1"/>
          </p:cNvSpPr>
          <p:nvPr>
            <p:ph sz="half" idx="1"/>
          </p:nvPr>
        </p:nvSpPr>
        <p:spPr>
          <a:xfrm>
            <a:off x="614909" y="1615407"/>
            <a:ext cx="5181600" cy="3370710"/>
          </a:xfrm>
        </p:spPr>
        <p:txBody>
          <a:bodyPr>
            <a:normAutofit/>
          </a:bodyPr>
          <a:lstStyle/>
          <a:p>
            <a:r>
              <a:rPr lang="en-US" sz="2400">
                <a:latin typeface="Arial" panose="020b0604020202020204" pitchFamily="34" charset="0"/>
                <a:cs typeface="Arial" panose="020b0604020202020204" pitchFamily="34" charset="0"/>
              </a:rPr>
              <a:t>Benzodiazepine-receptor agonists</a:t>
            </a:r>
          </a:p>
          <a:p>
            <a:pPr marL="796925" lvl="1" indent="-339725">
              <a:buFont typeface="Courier New" panose="02070309020205020404" pitchFamily="49" charset="0"/>
              <a:buChar char="o"/>
            </a:pPr>
            <a:r>
              <a:rPr lang="en-US">
                <a:latin typeface="Arial" panose="020b0604020202020204" pitchFamily="34" charset="0"/>
                <a:cs typeface="Arial" panose="020b0604020202020204" pitchFamily="34" charset="0"/>
              </a:rPr>
              <a:t>e.g., lorazepam, temezapam</a:t>
            </a:r>
            <a:endParaRPr lang="en-US">
              <a:latin typeface="Arial" panose="020b0604020202020204" pitchFamily="34" charset="0"/>
              <a:cs typeface="Arial" panose="020b0604020202020204" pitchFamily="34" charset="0"/>
            </a:endParaRPr>
          </a:p>
          <a:p>
            <a:endParaRPr lang="en-US" sz="2400">
              <a:latin typeface="Arial" panose="020b0604020202020204" pitchFamily="34" charset="0"/>
              <a:cs typeface="Arial" panose="020b0604020202020204" pitchFamily="34" charset="0"/>
            </a:endParaRPr>
          </a:p>
          <a:p>
            <a:r>
              <a:rPr lang="en-US" sz="2400">
                <a:latin typeface="Arial" panose="020b0604020202020204" pitchFamily="34" charset="0"/>
                <a:cs typeface="Arial" panose="020b0604020202020204" pitchFamily="34" charset="0"/>
              </a:rPr>
              <a:t>Non-benzodiazepine agonists of benzodiazepine receptors </a:t>
            </a:r>
          </a:p>
          <a:p>
            <a:pPr lvl="1"/>
            <a:r>
              <a:rPr lang="en-US">
                <a:latin typeface="Arial" panose="020b0604020202020204" pitchFamily="34" charset="0"/>
                <a:cs typeface="Arial" panose="020b0604020202020204" pitchFamily="34" charset="0"/>
              </a:rPr>
              <a:t>e.g., eszopiclone, zolpidem, zaleplon</a:t>
            </a:r>
          </a:p>
        </p:txBody>
      </p:sp>
      <p:sp>
        <p:nvSpPr>
          <p:cNvPr id="4" name="Content Placeholder 3"/>
          <p:cNvSpPr>
            <a:spLocks noGrp="1" noSelect="1" noMove="1" noResize="1" noTextEdit="1"/>
          </p:cNvSpPr>
          <p:nvPr>
            <p:ph sz="half" idx="2"/>
          </p:nvPr>
        </p:nvSpPr>
        <p:spPr>
          <a:xfrm>
            <a:off x="6108271" y="1611901"/>
            <a:ext cx="5468820" cy="3335189"/>
          </a:xfrm>
        </p:spPr>
        <p:txBody>
          <a:bodyPr>
            <a:noAutofit/>
          </a:bodyPr>
          <a:lstStyle/>
          <a:p>
            <a:r>
              <a:rPr lang="en-US" sz="2400">
                <a:latin typeface="Arial" panose="020b0604020202020204" pitchFamily="34" charset="0"/>
                <a:cs typeface="Arial" panose="020b0604020202020204" pitchFamily="34" charset="0"/>
              </a:rPr>
              <a:t>Lack of strong evidence regarding dosing recommendations of these medications in renal impairment. </a:t>
            </a:r>
          </a:p>
          <a:p>
            <a:r>
              <a:rPr lang="en-US" sz="2400">
                <a:latin typeface="Arial" panose="020b0604020202020204" pitchFamily="34" charset="0"/>
                <a:cs typeface="Arial" panose="020b0604020202020204" pitchFamily="34" charset="0"/>
              </a:rPr>
              <a:t>Start at lowest dose with slow titrating with monitoring of side effects.</a:t>
            </a:r>
          </a:p>
          <a:p>
            <a:r>
              <a:rPr lang="en-US" sz="2400">
                <a:latin typeface="Arial" panose="020b0604020202020204" pitchFamily="34" charset="0"/>
                <a:cs typeface="Arial" panose="020b0604020202020204" pitchFamily="34" charset="0"/>
              </a:rPr>
              <a:t>Discontinue use if not needed. Chronic use is discouraged.</a:t>
            </a:r>
          </a:p>
          <a:p>
            <a:r>
              <a:rPr lang="en-US" sz="2400">
                <a:latin typeface="Arial" panose="020b0604020202020204" pitchFamily="34" charset="0"/>
                <a:cs typeface="Arial" panose="020b0604020202020204" pitchFamily="34" charset="0"/>
              </a:rPr>
              <a:t>Monitor for use of other medications that can potentially cause alteration in mental status or sedation.</a:t>
            </a:r>
          </a:p>
        </p:txBody>
      </p:sp>
      <p:sp>
        <p:nvSpPr>
          <p:cNvPr id="6" name="Subtitle 3">
            <a:extLst>
              <a:ext uri="{FF2B5EF4-FFF2-40B4-BE49-F238E27FC236}">
                <a16:creationId xmlns:a16="http://schemas.microsoft.com/office/drawing/2014/main" id="{33676BA9-6D71-47AF-8B98-A8CEBD7243BC}"/>
              </a:ext>
            </a:extLst>
          </p:cNvPr>
          <p:cNvSpPr>
            <a:spLocks noGrp="1" noSelect="1" noMove="1" noResize="1" noTextEdit="1"/>
          </p:cNvSpPr>
          <p:nvPr>
            <p:ph type="subTitle" idx="10"/>
          </p:nvPr>
        </p:nvSpPr>
        <p:spPr/>
        <p:txBody>
          <a:bodyPr/>
          <a:lstStyle/>
          <a:p>
            <a:r>
              <a:rPr lang="en-US"/>
              <a:t>Symptom: Poor Sleep AND Fatigue </a:t>
            </a:r>
          </a:p>
        </p:txBody>
      </p:sp>
      <p:sp>
        <p:nvSpPr>
          <p:cNvPr id="5" name="TextBox 4">
            <a:extLst>
              <a:ext uri="{FF2B5EF4-FFF2-40B4-BE49-F238E27FC236}">
                <a16:creationId xmlns:a16="http://schemas.microsoft.com/office/drawing/2014/main" id="{CCC3847B-87C9-4792-9E02-371438B2A2ED}"/>
              </a:ext>
            </a:extLst>
          </p:cNvPr>
          <p:cNvSpPr txBox="1">
            <a:spLocks noSelect="1" noMove="1" noResize="1" noTextEdit="1"/>
          </p:cNvSpPr>
          <p:nvPr/>
        </p:nvSpPr>
        <p:spPr>
          <a:xfrm>
            <a:off x="147635" y="6250129"/>
            <a:ext cx="9291637" cy="477054"/>
          </a:xfrm>
          <a:prstGeom prst="rect">
            <a:avLst/>
          </a:prstGeom>
          <a:noFill/>
        </p:spPr>
        <p:txBody>
          <a:bodyPr wrap="square" rtlCol="0">
            <a:spAutoFit/>
          </a:bodyPr>
          <a:lstStyle/>
          <a:p>
            <a:r>
              <a:rPr lang="en-US" sz="2500">
                <a:solidFill>
                  <a:schemeClr val="bg1"/>
                </a:solidFill>
                <a:latin typeface="Gotham" panose="02000504050000020004" pitchFamily="2" charset="0"/>
              </a:rPr>
              <a:t>Dialysis Core Curriculum 2021</a:t>
            </a:r>
          </a:p>
        </p:txBody>
      </p:sp>
    </p:spTree>
    <p:extLst>
      <p:ext uri="{BB962C8B-B14F-4D97-AF65-F5344CB8AC3E}">
        <p14:creationId val="1373581062"/>
      </p:ext>
    </p:extLst>
  </p:cSld>
  <p:clrMapOvr>
    <a:masterClrMapping/>
  </p:clrMapOvr>
  <p:transition/>
  <p:timing/>
</p:sld>
</file>

<file path=ppt/slides/slide48.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p:cNvGrpSpPr/>
        <p:nvPr/>
      </p:nvGrpSpPr>
      <p:grpSpPr>
        <a:xfrm>
          <a:off x="0" y="0"/>
          <a:ext cx="0" cy="0"/>
        </a:xfrm>
      </p:grpSpPr>
      <p:sp>
        <p:nvSpPr>
          <p:cNvPr id="2" name="Title 1">
            <a:extLst>
              <a:ext uri="{FF2B5EF4-FFF2-40B4-BE49-F238E27FC236}">
                <a16:creationId xmlns:a16="http://schemas.microsoft.com/office/drawing/2014/main" id="{02130607-C614-4745-AB11-DD8E3C97C47C}"/>
              </a:ext>
            </a:extLst>
          </p:cNvPr>
          <p:cNvSpPr>
            <a:spLocks noGrp="1" noSelect="1" noMove="1" noResize="1" noTextEdit="1"/>
          </p:cNvSpPr>
          <p:nvPr>
            <p:ph type="title"/>
          </p:nvPr>
        </p:nvSpPr>
        <p:spPr>
          <a:xfrm>
            <a:off x="616665" y="702304"/>
            <a:ext cx="10515600" cy="1082404"/>
          </a:xfrm>
        </p:spPr>
        <p:txBody>
          <a:bodyPr/>
          <a:lstStyle/>
          <a:p>
            <a:r>
              <a:rPr lang="en-US"/>
              <a:t>Poor Sleep: Pharmacologic Management</a:t>
            </a:r>
          </a:p>
        </p:txBody>
      </p:sp>
      <p:sp>
        <p:nvSpPr>
          <p:cNvPr id="3" name="Content Placeholder 2">
            <a:extLst>
              <a:ext uri="{FF2B5EF4-FFF2-40B4-BE49-F238E27FC236}">
                <a16:creationId xmlns:a16="http://schemas.microsoft.com/office/drawing/2014/main" id="{34725579-A703-41BB-BAAC-C591A4EC08D4}"/>
              </a:ext>
            </a:extLst>
          </p:cNvPr>
          <p:cNvSpPr>
            <a:spLocks noGrp="1" noSelect="1" noMove="1" noResize="1" noTextEdit="1"/>
          </p:cNvSpPr>
          <p:nvPr>
            <p:ph idx="1"/>
          </p:nvPr>
        </p:nvSpPr>
        <p:spPr>
          <a:xfrm>
            <a:off x="616664" y="1621026"/>
            <a:ext cx="11344963" cy="3388471"/>
          </a:xfrm>
        </p:spPr>
        <p:txBody>
          <a:bodyPr>
            <a:normAutofit/>
          </a:bodyPr>
          <a:lstStyle/>
          <a:p>
            <a:r>
              <a:rPr lang="en-US" sz="2400">
                <a:latin typeface="Arial" panose="020b0604020202020204" pitchFamily="34" charset="0"/>
                <a:cs typeface="Arial" panose="020b0604020202020204" pitchFamily="34" charset="0"/>
              </a:rPr>
              <a:t>Dialysis Morbidity and Mortality Wave 2 Study</a:t>
            </a:r>
            <a:r>
              <a:rPr lang="en-US" sz="2400" baseline="30000">
                <a:latin typeface="Arial" panose="020b0604020202020204" pitchFamily="34" charset="0"/>
                <a:cs typeface="Arial" panose="020b0604020202020204" pitchFamily="34" charset="0"/>
              </a:rPr>
              <a:t>23</a:t>
            </a:r>
            <a:r>
              <a:rPr lang="en-US" sz="2400">
                <a:latin typeface="Arial" panose="020b0604020202020204" pitchFamily="34" charset="0"/>
                <a:cs typeface="Arial" panose="020b0604020202020204" pitchFamily="34" charset="0"/>
              </a:rPr>
              <a:t> </a:t>
            </a:r>
          </a:p>
          <a:p>
            <a:pPr marL="796925" lvl="1" indent="-339725">
              <a:buFont typeface="Courier New" panose="02070309020205020404" pitchFamily="49" charset="0"/>
              <a:buChar char="o"/>
            </a:pPr>
            <a:r>
              <a:rPr lang="en-US">
                <a:latin typeface="Arial" panose="020b0604020202020204" pitchFamily="34" charset="0"/>
                <a:cs typeface="Arial" panose="020b0604020202020204" pitchFamily="34" charset="0"/>
              </a:rPr>
              <a:t>3690 incident dialysis patients</a:t>
            </a:r>
          </a:p>
          <a:p>
            <a:pPr marL="796925" lvl="1" indent="-339725">
              <a:buFont typeface="Courier New" panose="02070309020205020404" pitchFamily="49" charset="0"/>
              <a:buChar char="o"/>
            </a:pPr>
            <a:r>
              <a:rPr lang="en-US">
                <a:latin typeface="Arial" panose="020b0604020202020204" pitchFamily="34" charset="0"/>
                <a:cs typeface="Arial" panose="020b0604020202020204" pitchFamily="34" charset="0"/>
              </a:rPr>
              <a:t>14% used a benzodiazepine or non-benzodiazepine (such as zolpidem)</a:t>
            </a:r>
          </a:p>
          <a:p>
            <a:pPr marL="796925" lvl="1" indent="-339725">
              <a:buFont typeface="Courier New" panose="02070309020205020404" pitchFamily="49" charset="0"/>
              <a:buChar char="o"/>
            </a:pPr>
            <a:r>
              <a:rPr lang="en-US">
                <a:latin typeface="Arial" panose="020b0604020202020204" pitchFamily="34" charset="0"/>
                <a:cs typeface="Arial" panose="020b0604020202020204" pitchFamily="34" charset="0"/>
              </a:rPr>
              <a:t>Compared to non-users:</a:t>
            </a:r>
          </a:p>
          <a:p>
            <a:pPr lvl="2"/>
            <a:r>
              <a:rPr lang="en-US" sz="2400">
                <a:latin typeface="Arial" panose="020b0604020202020204" pitchFamily="34" charset="0"/>
                <a:cs typeface="Arial" panose="020b0604020202020204" pitchFamily="34" charset="0"/>
              </a:rPr>
              <a:t>Use of these medications was associated with a 15% higher mortality rate</a:t>
            </a:r>
          </a:p>
          <a:p>
            <a:pPr lvl="2"/>
            <a:r>
              <a:rPr lang="en-US" sz="2400">
                <a:latin typeface="Arial" panose="020b0604020202020204" pitchFamily="34" charset="0"/>
                <a:cs typeface="Arial" panose="020b0604020202020204" pitchFamily="34" charset="0"/>
              </a:rPr>
              <a:t>3x increase risk of fracture </a:t>
            </a:r>
          </a:p>
          <a:p>
            <a:r>
              <a:rPr lang="en-US" sz="2400" b="1">
                <a:latin typeface="Arial" panose="020b0604020202020204" pitchFamily="34" charset="0"/>
                <a:cs typeface="Arial" panose="020b0604020202020204" pitchFamily="34" charset="0"/>
              </a:rPr>
              <a:t>Cautious use in patients on dialysis </a:t>
            </a:r>
          </a:p>
          <a:p>
            <a:pPr lvl="2"/>
            <a:endParaRPr lang="en-US" sz="2400">
              <a:latin typeface="Arial" panose="020b0604020202020204" pitchFamily="34" charset="0"/>
              <a:cs typeface="Arial" panose="020b0604020202020204" pitchFamily="34" charset="0"/>
            </a:endParaRPr>
          </a:p>
          <a:p>
            <a:pPr marL="0" indent="0">
              <a:buNone/>
            </a:pPr>
            <a:endParaRPr lang="en-US" sz="2400">
              <a:latin typeface="Arial" panose="020b0604020202020204" pitchFamily="34" charset="0"/>
              <a:cs typeface="Arial" panose="020b0604020202020204" pitchFamily="34" charset="0"/>
            </a:endParaRPr>
          </a:p>
        </p:txBody>
      </p:sp>
      <p:sp>
        <p:nvSpPr>
          <p:cNvPr id="5" name="TextBox 4">
            <a:extLst>
              <a:ext uri="{FF2B5EF4-FFF2-40B4-BE49-F238E27FC236}">
                <a16:creationId xmlns:a16="http://schemas.microsoft.com/office/drawing/2014/main" id="{BBEB9FA7-B22A-4259-AE07-A4ECF4311566}"/>
              </a:ext>
            </a:extLst>
          </p:cNvPr>
          <p:cNvSpPr txBox="1">
            <a:spLocks noSelect="1" noMove="1" noResize="1" noTextEdit="1"/>
          </p:cNvSpPr>
          <p:nvPr/>
        </p:nvSpPr>
        <p:spPr>
          <a:xfrm>
            <a:off x="147635" y="6250129"/>
            <a:ext cx="9291637" cy="477054"/>
          </a:xfrm>
          <a:prstGeom prst="rect">
            <a:avLst/>
          </a:prstGeom>
          <a:noFill/>
        </p:spPr>
        <p:txBody>
          <a:bodyPr wrap="square" rtlCol="0">
            <a:spAutoFit/>
          </a:bodyPr>
          <a:lstStyle/>
          <a:p>
            <a:r>
              <a:rPr lang="en-US" sz="2500">
                <a:solidFill>
                  <a:schemeClr val="bg1"/>
                </a:solidFill>
                <a:latin typeface="Gotham" panose="02000504050000020004" pitchFamily="2" charset="0"/>
              </a:rPr>
              <a:t>Dialysis Core Curriculum 2021</a:t>
            </a:r>
          </a:p>
        </p:txBody>
      </p:sp>
      <p:sp>
        <p:nvSpPr>
          <p:cNvPr id="6" name="Subtitle 3">
            <a:extLst>
              <a:ext uri="{FF2B5EF4-FFF2-40B4-BE49-F238E27FC236}">
                <a16:creationId xmlns:a16="http://schemas.microsoft.com/office/drawing/2014/main" id="{33676BA9-6D71-47AF-8B98-A8CEBD7243BC}"/>
              </a:ext>
            </a:extLst>
          </p:cNvPr>
          <p:cNvSpPr>
            <a:spLocks noGrp="1" noSelect="1" noMove="1" noResize="1" noTextEdit="1"/>
          </p:cNvSpPr>
          <p:nvPr>
            <p:ph type="subTitle" idx="10"/>
          </p:nvPr>
        </p:nvSpPr>
        <p:spPr/>
        <p:txBody>
          <a:bodyPr/>
          <a:lstStyle/>
          <a:p>
            <a:r>
              <a:rPr lang="en-US"/>
              <a:t>Symptom: Poor Sleep AND Fatigue </a:t>
            </a:r>
          </a:p>
        </p:txBody>
      </p:sp>
    </p:spTree>
    <p:extLst>
      <p:ext uri="{BB962C8B-B14F-4D97-AF65-F5344CB8AC3E}">
        <p14:creationId val="2072668975"/>
      </p:ext>
    </p:extLst>
  </p:cSld>
  <p:clrMapOvr>
    <a:masterClrMapping/>
  </p:clrMapOvr>
  <p:transition/>
  <p:timing/>
</p:sld>
</file>

<file path=ppt/slides/slide49.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p:cNvGrpSpPr/>
        <p:nvPr/>
      </p:nvGrpSpPr>
      <p:grpSpPr>
        <a:xfrm>
          <a:off x="0" y="0"/>
          <a:ext cx="0" cy="0"/>
        </a:xfrm>
      </p:grpSpPr>
      <p:sp>
        <p:nvSpPr>
          <p:cNvPr id="2" name="Title 1">
            <a:extLst>
              <a:ext uri="{FF2B5EF4-FFF2-40B4-BE49-F238E27FC236}">
                <a16:creationId xmlns:a16="http://schemas.microsoft.com/office/drawing/2014/main" id="{02130607-C614-4745-AB11-DD8E3C97C47C}"/>
              </a:ext>
            </a:extLst>
          </p:cNvPr>
          <p:cNvSpPr>
            <a:spLocks noGrp="1" noSelect="1" noMove="1" noResize="1" noTextEdit="1"/>
          </p:cNvSpPr>
          <p:nvPr>
            <p:ph type="title"/>
          </p:nvPr>
        </p:nvSpPr>
        <p:spPr>
          <a:xfrm>
            <a:off x="616666" y="698058"/>
            <a:ext cx="10515600" cy="1082404"/>
          </a:xfrm>
        </p:spPr>
        <p:txBody>
          <a:bodyPr/>
          <a:lstStyle/>
          <a:p>
            <a:r>
              <a:rPr lang="en-US"/>
              <a:t>Poor Sleep: Pharmacologic Management </a:t>
            </a:r>
          </a:p>
        </p:txBody>
      </p:sp>
      <p:sp>
        <p:nvSpPr>
          <p:cNvPr id="3" name="Content Placeholder 2">
            <a:extLst>
              <a:ext uri="{FF2B5EF4-FFF2-40B4-BE49-F238E27FC236}">
                <a16:creationId xmlns:a16="http://schemas.microsoft.com/office/drawing/2014/main" id="{34725579-A703-41BB-BAAC-C591A4EC08D4}"/>
              </a:ext>
            </a:extLst>
          </p:cNvPr>
          <p:cNvSpPr>
            <a:spLocks noGrp="1" noSelect="1" noMove="1" noResize="1" noTextEdit="1"/>
          </p:cNvSpPr>
          <p:nvPr>
            <p:ph idx="1"/>
          </p:nvPr>
        </p:nvSpPr>
        <p:spPr>
          <a:xfrm>
            <a:off x="616666" y="1618910"/>
            <a:ext cx="10958668" cy="3388471"/>
          </a:xfrm>
        </p:spPr>
        <p:txBody>
          <a:bodyPr>
            <a:noAutofit/>
          </a:bodyPr>
          <a:lstStyle/>
          <a:p>
            <a:r>
              <a:rPr lang="en-US" sz="2400">
                <a:latin typeface="Arial" panose="020b0604020202020204" pitchFamily="34" charset="0"/>
                <a:cs typeface="Arial" panose="020b0604020202020204" pitchFamily="34" charset="0"/>
              </a:rPr>
              <a:t>Other potential classes of medication exist.</a:t>
            </a:r>
          </a:p>
          <a:p>
            <a:r>
              <a:rPr lang="en-US" sz="2400">
                <a:latin typeface="Arial" panose="020b0604020202020204" pitchFamily="34" charset="0"/>
                <a:cs typeface="Arial" panose="020b0604020202020204" pitchFamily="34" charset="0"/>
              </a:rPr>
              <a:t>All of the following lack evidence regarding dosing in renal impairment.</a:t>
            </a:r>
            <a:r>
              <a:rPr lang="en-US" sz="2400" baseline="30000">
                <a:latin typeface="Arial" panose="020b0604020202020204" pitchFamily="34" charset="0"/>
                <a:cs typeface="Arial" panose="020b0604020202020204" pitchFamily="34" charset="0"/>
              </a:rPr>
              <a:t>12</a:t>
            </a:r>
            <a:endParaRPr lang="en-US" sz="2400">
              <a:latin typeface="Arial" panose="020b0604020202020204" pitchFamily="34" charset="0"/>
              <a:cs typeface="Arial" panose="020b0604020202020204" pitchFamily="34" charset="0"/>
            </a:endParaRPr>
          </a:p>
          <a:p>
            <a:r>
              <a:rPr lang="en-US" sz="2400">
                <a:latin typeface="Arial" panose="020b0604020202020204" pitchFamily="34" charset="0"/>
                <a:cs typeface="Arial" panose="020b0604020202020204" pitchFamily="34" charset="0"/>
              </a:rPr>
              <a:t>Antidepressants</a:t>
            </a:r>
          </a:p>
          <a:p>
            <a:pPr marL="796925" lvl="1" indent="-339725">
              <a:buFont typeface="Courier New" panose="02070309020205020404" pitchFamily="49" charset="0"/>
              <a:buChar char="o"/>
            </a:pPr>
            <a:r>
              <a:rPr lang="en-US">
                <a:latin typeface="Arial" panose="020b0604020202020204" pitchFamily="34" charset="0"/>
                <a:cs typeface="Arial" panose="020b0604020202020204" pitchFamily="34" charset="0"/>
              </a:rPr>
              <a:t>Trazadone</a:t>
            </a:r>
          </a:p>
          <a:p>
            <a:pPr marL="796925" lvl="1" indent="-339725">
              <a:buFont typeface="Courier New" panose="02070309020205020404" pitchFamily="49" charset="0"/>
              <a:buChar char="o"/>
            </a:pPr>
            <a:r>
              <a:rPr lang="en-US">
                <a:latin typeface="Arial" panose="020b0604020202020204" pitchFamily="34" charset="0"/>
                <a:cs typeface="Arial" panose="020b0604020202020204" pitchFamily="34" charset="0"/>
              </a:rPr>
              <a:t>Mirtazipine</a:t>
            </a:r>
          </a:p>
          <a:p>
            <a:pPr marL="796925" lvl="1" indent="-339725">
              <a:buFont typeface="Courier New" panose="02070309020205020404" pitchFamily="49" charset="0"/>
              <a:buChar char="o"/>
            </a:pPr>
            <a:r>
              <a:rPr lang="en-US">
                <a:latin typeface="Arial" panose="020b0604020202020204" pitchFamily="34" charset="0"/>
                <a:cs typeface="Arial" panose="020b0604020202020204" pitchFamily="34" charset="0"/>
              </a:rPr>
              <a:t>Doxepin</a:t>
            </a:r>
          </a:p>
          <a:p>
            <a:r>
              <a:rPr lang="en-US" sz="2400">
                <a:latin typeface="Arial" panose="020b0604020202020204" pitchFamily="34" charset="0"/>
                <a:cs typeface="Arial" panose="020b0604020202020204" pitchFamily="34" charset="0"/>
              </a:rPr>
              <a:t>Orexin antagonist</a:t>
            </a:r>
          </a:p>
          <a:p>
            <a:pPr marL="796925" lvl="1" indent="-339725">
              <a:buFont typeface="Courier New" panose="02070309020205020404" pitchFamily="49" charset="0"/>
              <a:buChar char="o"/>
            </a:pPr>
            <a:r>
              <a:rPr lang="en-US">
                <a:latin typeface="Arial" panose="020b0604020202020204" pitchFamily="34" charset="0"/>
                <a:cs typeface="Arial" panose="020b0604020202020204" pitchFamily="34" charset="0"/>
              </a:rPr>
              <a:t>Suvorexant</a:t>
            </a:r>
          </a:p>
          <a:p>
            <a:r>
              <a:rPr lang="en-US" sz="2400">
                <a:latin typeface="Arial" panose="020b0604020202020204" pitchFamily="34" charset="0"/>
                <a:cs typeface="Arial" panose="020b0604020202020204" pitchFamily="34" charset="0"/>
              </a:rPr>
              <a:t>Melatonin agonist</a:t>
            </a:r>
          </a:p>
          <a:p>
            <a:pPr marL="796925" lvl="1" indent="-339725">
              <a:buFont typeface="Courier New" panose="02070309020205020404" pitchFamily="49" charset="0"/>
              <a:buChar char="o"/>
            </a:pPr>
            <a:r>
              <a:rPr lang="en-US">
                <a:latin typeface="Arial" panose="020b0604020202020204" pitchFamily="34" charset="0"/>
                <a:cs typeface="Arial" panose="020b0604020202020204" pitchFamily="34" charset="0"/>
              </a:rPr>
              <a:t>Ramelteon</a:t>
            </a:r>
          </a:p>
          <a:p>
            <a:pPr lvl="2"/>
            <a:endParaRPr lang="en-US" sz="2400">
              <a:latin typeface="Arial" panose="020b0604020202020204" pitchFamily="34" charset="0"/>
              <a:cs typeface="Arial" panose="020b0604020202020204" pitchFamily="34" charset="0"/>
            </a:endParaRPr>
          </a:p>
        </p:txBody>
      </p:sp>
      <p:sp>
        <p:nvSpPr>
          <p:cNvPr id="5" name="TextBox 4">
            <a:extLst>
              <a:ext uri="{FF2B5EF4-FFF2-40B4-BE49-F238E27FC236}">
                <a16:creationId xmlns:a16="http://schemas.microsoft.com/office/drawing/2014/main" id="{BBEB9FA7-B22A-4259-AE07-A4ECF4311566}"/>
              </a:ext>
            </a:extLst>
          </p:cNvPr>
          <p:cNvSpPr txBox="1">
            <a:spLocks noSelect="1" noMove="1" noResize="1" noTextEdit="1"/>
          </p:cNvSpPr>
          <p:nvPr/>
        </p:nvSpPr>
        <p:spPr>
          <a:xfrm>
            <a:off x="147635" y="6250129"/>
            <a:ext cx="9291637" cy="477054"/>
          </a:xfrm>
          <a:prstGeom prst="rect">
            <a:avLst/>
          </a:prstGeom>
          <a:noFill/>
        </p:spPr>
        <p:txBody>
          <a:bodyPr wrap="square" rtlCol="0">
            <a:spAutoFit/>
          </a:bodyPr>
          <a:lstStyle/>
          <a:p>
            <a:r>
              <a:rPr lang="en-US" sz="2500">
                <a:solidFill>
                  <a:schemeClr val="bg1"/>
                </a:solidFill>
                <a:latin typeface="Gotham" panose="02000504050000020004" pitchFamily="2" charset="0"/>
              </a:rPr>
              <a:t>Dialysis Core Curriculum 2021</a:t>
            </a:r>
          </a:p>
        </p:txBody>
      </p:sp>
      <p:sp>
        <p:nvSpPr>
          <p:cNvPr id="6" name="Subtitle 3">
            <a:extLst>
              <a:ext uri="{FF2B5EF4-FFF2-40B4-BE49-F238E27FC236}">
                <a16:creationId xmlns:a16="http://schemas.microsoft.com/office/drawing/2014/main" id="{33676BA9-6D71-47AF-8B98-A8CEBD7243BC}"/>
              </a:ext>
            </a:extLst>
          </p:cNvPr>
          <p:cNvSpPr>
            <a:spLocks noGrp="1" noSelect="1" noMove="1" noResize="1" noTextEdit="1"/>
          </p:cNvSpPr>
          <p:nvPr>
            <p:ph type="subTitle" idx="10"/>
          </p:nvPr>
        </p:nvSpPr>
        <p:spPr/>
        <p:txBody>
          <a:bodyPr/>
          <a:lstStyle/>
          <a:p>
            <a:r>
              <a:rPr lang="en-US"/>
              <a:t>Symptom: Poor Sleep AND Fatigue </a:t>
            </a:r>
          </a:p>
        </p:txBody>
      </p:sp>
    </p:spTree>
    <p:extLst>
      <p:ext uri="{BB962C8B-B14F-4D97-AF65-F5344CB8AC3E}">
        <p14:creationId val="3496426890"/>
      </p:ext>
    </p:extLst>
  </p:cSld>
  <p:clrMapOvr>
    <a:masterClrMapping/>
  </p:clrMapOvr>
  <p:transition/>
  <p:timing/>
</p:sld>
</file>

<file path=ppt/slides/slide5.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p:cNvGrpSpPr/>
        <p:nvPr/>
      </p:nvGrpSpPr>
      <p:grpSpPr>
        <a:xfrm>
          <a:off x="0" y="0"/>
          <a:ext cx="0" cy="0"/>
        </a:xfrm>
      </p:grpSpPr>
      <p:sp>
        <p:nvSpPr>
          <p:cNvPr id="2" name="Title 1">
            <a:extLst>
              <a:ext uri="{FF2B5EF4-FFF2-40B4-BE49-F238E27FC236}">
                <a16:creationId xmlns:a16="http://schemas.microsoft.com/office/drawing/2014/main" id="{9B2347A4-47FB-4129-8C8D-6956ACCA8558}"/>
              </a:ext>
            </a:extLst>
          </p:cNvPr>
          <p:cNvSpPr>
            <a:spLocks noGrp="1" noSelect="1" noMove="1" noResize="1" noTextEdit="1"/>
          </p:cNvSpPr>
          <p:nvPr>
            <p:ph type="title"/>
          </p:nvPr>
        </p:nvSpPr>
        <p:spPr>
          <a:xfrm>
            <a:off x="614916" y="698057"/>
            <a:ext cx="10506718" cy="1078992"/>
          </a:xfrm>
        </p:spPr>
        <p:txBody>
          <a:bodyPr/>
          <a:lstStyle/>
          <a:p>
            <a:r>
              <a:rPr lang="en-US"/>
              <a:t>Patient History</a:t>
            </a:r>
          </a:p>
        </p:txBody>
      </p:sp>
      <p:sp>
        <p:nvSpPr>
          <p:cNvPr id="3" name="Content Placeholder 2">
            <a:extLst>
              <a:ext uri="{FF2B5EF4-FFF2-40B4-BE49-F238E27FC236}">
                <a16:creationId xmlns:a16="http://schemas.microsoft.com/office/drawing/2014/main" id="{F71DA83D-452D-4423-A5B8-F3593169C3BE}"/>
              </a:ext>
            </a:extLst>
          </p:cNvPr>
          <p:cNvSpPr>
            <a:spLocks noGrp="1" noSelect="1" noMove="1" noResize="1" noTextEdit="1"/>
          </p:cNvSpPr>
          <p:nvPr>
            <p:ph idx="1"/>
          </p:nvPr>
        </p:nvSpPr>
        <p:spPr>
          <a:xfrm>
            <a:off x="616666" y="1616968"/>
            <a:ext cx="10960417" cy="3996470"/>
          </a:xfrm>
        </p:spPr>
        <p:txBody>
          <a:bodyPr>
            <a:noAutofit/>
          </a:bodyPr>
          <a:lstStyle/>
          <a:p>
            <a:r>
              <a:rPr lang="en-US" sz="2400">
                <a:latin typeface="Arial" panose="020b0604020202020204" pitchFamily="34" charset="0"/>
                <a:cs typeface="Arial" panose="020b0604020202020204" pitchFamily="34" charset="0"/>
              </a:rPr>
              <a:t>Past Medical History: Diabetes, Hypertension, Osteoarthritis of right knee, Severe Degenerative Joint Disease L3-L4 and L4-L5, Secondary Hyperparathyroidism</a:t>
            </a:r>
          </a:p>
          <a:p>
            <a:r>
              <a:rPr lang="en-US" sz="2400">
                <a:latin typeface="Arial" panose="020b0604020202020204" pitchFamily="34" charset="0"/>
                <a:cs typeface="Arial" panose="020b0604020202020204" pitchFamily="34" charset="0"/>
              </a:rPr>
              <a:t>Family History: No family history of renal disease, substance abuse, or psychiatric disorders</a:t>
            </a:r>
          </a:p>
          <a:p>
            <a:r>
              <a:rPr lang="en-US" sz="2400">
                <a:latin typeface="Arial" panose="020b0604020202020204" pitchFamily="34" charset="0"/>
                <a:cs typeface="Arial" panose="020b0604020202020204" pitchFamily="34" charset="0"/>
              </a:rPr>
              <a:t>Psychosocial: Started using a wheelchair in 2019 due to pain in lower back and knees, lives alone with son nearby</a:t>
            </a:r>
          </a:p>
          <a:p>
            <a:r>
              <a:rPr lang="en-US" sz="2400">
                <a:latin typeface="Arial" panose="020b0604020202020204" pitchFamily="34" charset="0"/>
                <a:cs typeface="Arial" panose="020b0604020202020204" pitchFamily="34" charset="0"/>
              </a:rPr>
              <a:t>Review of Systems: 10-point ROS negative except for feeling sad over her change in functional status and her inability to carry out some daily activities and to work</a:t>
            </a:r>
          </a:p>
          <a:p>
            <a:endParaRPr lang="en-US" sz="2400">
              <a:latin typeface="Arial" panose="020b0604020202020204" pitchFamily="34" charset="0"/>
              <a:cs typeface="Arial" panose="020b0604020202020204" pitchFamily="34" charset="0"/>
            </a:endParaRPr>
          </a:p>
        </p:txBody>
      </p:sp>
      <p:sp>
        <p:nvSpPr>
          <p:cNvPr id="5" name="TextBox 4">
            <a:extLst>
              <a:ext uri="{FF2B5EF4-FFF2-40B4-BE49-F238E27FC236}">
                <a16:creationId xmlns:a16="http://schemas.microsoft.com/office/drawing/2014/main" id="{241F76E8-0BFB-4B60-94FC-CEBF0E053BE2}"/>
              </a:ext>
            </a:extLst>
          </p:cNvPr>
          <p:cNvSpPr txBox="1">
            <a:spLocks noSelect="1" noMove="1" noResize="1" noTextEdit="1"/>
          </p:cNvSpPr>
          <p:nvPr/>
        </p:nvSpPr>
        <p:spPr>
          <a:xfrm>
            <a:off x="147635" y="6250129"/>
            <a:ext cx="9291637" cy="477054"/>
          </a:xfrm>
          <a:prstGeom prst="rect">
            <a:avLst/>
          </a:prstGeom>
          <a:noFill/>
        </p:spPr>
        <p:txBody>
          <a:bodyPr wrap="square" rtlCol="0">
            <a:spAutoFit/>
          </a:bodyPr>
          <a:lstStyle/>
          <a:p>
            <a:r>
              <a:rPr lang="en-US" sz="2500">
                <a:solidFill>
                  <a:schemeClr val="bg1"/>
                </a:solidFill>
                <a:latin typeface="Gotham" panose="02000504050000020004" pitchFamily="2" charset="0"/>
              </a:rPr>
              <a:t>Dialysis Core Curriculum 2021</a:t>
            </a:r>
          </a:p>
        </p:txBody>
      </p:sp>
      <p:sp>
        <p:nvSpPr>
          <p:cNvPr id="6" name="Subtitle 3">
            <a:extLst>
              <a:ext uri="{FF2B5EF4-FFF2-40B4-BE49-F238E27FC236}">
                <a16:creationId xmlns:a16="http://schemas.microsoft.com/office/drawing/2014/main" id="{33676BA9-6D71-47AF-8B98-A8CEBD7243BC}"/>
              </a:ext>
            </a:extLst>
          </p:cNvPr>
          <p:cNvSpPr>
            <a:spLocks noGrp="1" noSelect="1" noMove="1" noResize="1" noTextEdit="1"/>
          </p:cNvSpPr>
          <p:nvPr>
            <p:ph type="subTitle" idx="10"/>
          </p:nvPr>
        </p:nvSpPr>
        <p:spPr/>
        <p:txBody>
          <a:bodyPr/>
          <a:lstStyle/>
          <a:p>
            <a:r>
              <a:rPr lang="en-US"/>
              <a:t>Symptom: Pain</a:t>
            </a:r>
          </a:p>
        </p:txBody>
      </p:sp>
    </p:spTree>
    <p:extLst>
      <p:ext uri="{BB962C8B-B14F-4D97-AF65-F5344CB8AC3E}">
        <p14:creationId val="2795757900"/>
      </p:ext>
    </p:extLst>
  </p:cSld>
  <p:clrMapOvr>
    <a:masterClrMapping/>
  </p:clrMapOvr>
  <p:transition/>
  <p:timing/>
</p:sld>
</file>

<file path=ppt/slides/slide50.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p:cNvGrpSpPr/>
        <p:nvPr/>
      </p:nvGrpSpPr>
      <p:grpSpPr>
        <a:xfrm>
          <a:off x="0" y="0"/>
          <a:ext cx="0" cy="0"/>
        </a:xfrm>
      </p:grpSpPr>
      <p:sp>
        <p:nvSpPr>
          <p:cNvPr id="2" name="Title 1">
            <a:extLst>
              <a:ext uri="{FF2B5EF4-FFF2-40B4-BE49-F238E27FC236}">
                <a16:creationId xmlns:a16="http://schemas.microsoft.com/office/drawing/2014/main" id="{02130607-C614-4745-AB11-DD8E3C97C47C}"/>
              </a:ext>
            </a:extLst>
          </p:cNvPr>
          <p:cNvSpPr>
            <a:spLocks noGrp="1" noSelect="1" noMove="1" noResize="1" noTextEdit="1"/>
          </p:cNvSpPr>
          <p:nvPr>
            <p:ph type="title"/>
          </p:nvPr>
        </p:nvSpPr>
        <p:spPr>
          <a:xfrm>
            <a:off x="616667" y="702156"/>
            <a:ext cx="10515600" cy="1082404"/>
          </a:xfrm>
        </p:spPr>
        <p:txBody>
          <a:bodyPr/>
          <a:lstStyle/>
          <a:p>
            <a:r>
              <a:rPr lang="en-US"/>
              <a:t>Case Presentation </a:t>
            </a:r>
            <a:r>
              <a:rPr lang="en-US" b="0"/>
              <a:t>(cont.)</a:t>
            </a:r>
            <a:r>
              <a:rPr lang="en-US"/>
              <a:t> </a:t>
            </a:r>
          </a:p>
        </p:txBody>
      </p:sp>
      <p:sp>
        <p:nvSpPr>
          <p:cNvPr id="3" name="Content Placeholder 2">
            <a:extLst>
              <a:ext uri="{FF2B5EF4-FFF2-40B4-BE49-F238E27FC236}">
                <a16:creationId xmlns:a16="http://schemas.microsoft.com/office/drawing/2014/main" id="{34725579-A703-41BB-BAAC-C591A4EC08D4}"/>
              </a:ext>
            </a:extLst>
          </p:cNvPr>
          <p:cNvSpPr>
            <a:spLocks noGrp="1" noSelect="1" noMove="1" noResize="1" noTextEdit="1"/>
          </p:cNvSpPr>
          <p:nvPr>
            <p:ph idx="1"/>
          </p:nvPr>
        </p:nvSpPr>
        <p:spPr>
          <a:xfrm>
            <a:off x="616667" y="1614805"/>
            <a:ext cx="10958666" cy="3388471"/>
          </a:xfrm>
        </p:spPr>
        <p:txBody>
          <a:bodyPr>
            <a:noAutofit/>
          </a:bodyPr>
          <a:lstStyle/>
          <a:p>
            <a:r>
              <a:rPr lang="en-US" sz="2400">
                <a:latin typeface="Arial" panose="020b0604020202020204" pitchFamily="34" charset="0"/>
                <a:cs typeface="Arial" panose="020b0604020202020204" pitchFamily="34" charset="0"/>
              </a:rPr>
              <a:t>You review non-dialysis related factors with James and identify some areas to improve on sleep-related hygiene, including not having an evening glass of wine, eating earlier in the day, and not using his smartphone in bed. </a:t>
            </a:r>
          </a:p>
          <a:p>
            <a:r>
              <a:rPr lang="en-US" sz="2400">
                <a:latin typeface="Arial" panose="020b0604020202020204" pitchFamily="34" charset="0"/>
                <a:cs typeface="Arial" panose="020b0604020202020204" pitchFamily="34" charset="0"/>
              </a:rPr>
              <a:t>You also cool his dialysate and encourage him not take naps during the day. </a:t>
            </a:r>
          </a:p>
          <a:p>
            <a:r>
              <a:rPr lang="en-US" sz="2400">
                <a:latin typeface="Arial" panose="020b0604020202020204" pitchFamily="34" charset="0"/>
                <a:cs typeface="Arial" panose="020b0604020202020204" pitchFamily="34" charset="0"/>
              </a:rPr>
              <a:t>After 2 weeks, he notes some improvement in his sleep and is satisfied with his sleep quality.</a:t>
            </a:r>
          </a:p>
          <a:p>
            <a:r>
              <a:rPr lang="en-US" sz="2400">
                <a:latin typeface="Arial" panose="020b0604020202020204" pitchFamily="34" charset="0"/>
                <a:cs typeface="Arial" panose="020b0604020202020204" pitchFamily="34" charset="0"/>
              </a:rPr>
              <a:t>You decide that should the aforementioned mechanisms fail to work in the future, you will give a trial of melatonin.</a:t>
            </a:r>
          </a:p>
          <a:p>
            <a:pPr lvl="2"/>
            <a:endParaRPr lang="en-US" sz="2400">
              <a:latin typeface="Arial" panose="020b0604020202020204" pitchFamily="34" charset="0"/>
              <a:cs typeface="Arial" panose="020b0604020202020204" pitchFamily="34" charset="0"/>
            </a:endParaRPr>
          </a:p>
        </p:txBody>
      </p:sp>
      <p:sp>
        <p:nvSpPr>
          <p:cNvPr id="5" name="TextBox 4">
            <a:extLst>
              <a:ext uri="{FF2B5EF4-FFF2-40B4-BE49-F238E27FC236}">
                <a16:creationId xmlns:a16="http://schemas.microsoft.com/office/drawing/2014/main" id="{BBEB9FA7-B22A-4259-AE07-A4ECF4311566}"/>
              </a:ext>
            </a:extLst>
          </p:cNvPr>
          <p:cNvSpPr txBox="1">
            <a:spLocks noSelect="1" noMove="1" noResize="1" noTextEdit="1"/>
          </p:cNvSpPr>
          <p:nvPr/>
        </p:nvSpPr>
        <p:spPr>
          <a:xfrm>
            <a:off x="147635" y="6250129"/>
            <a:ext cx="9291637" cy="477054"/>
          </a:xfrm>
          <a:prstGeom prst="rect">
            <a:avLst/>
          </a:prstGeom>
          <a:noFill/>
        </p:spPr>
        <p:txBody>
          <a:bodyPr wrap="square" rtlCol="0">
            <a:spAutoFit/>
          </a:bodyPr>
          <a:lstStyle/>
          <a:p>
            <a:r>
              <a:rPr lang="en-US" sz="2500">
                <a:solidFill>
                  <a:schemeClr val="bg1"/>
                </a:solidFill>
                <a:latin typeface="Gotham" panose="02000504050000020004" pitchFamily="2" charset="0"/>
              </a:rPr>
              <a:t>Dialysis Core Curriculum 2021</a:t>
            </a:r>
          </a:p>
        </p:txBody>
      </p:sp>
      <p:sp>
        <p:nvSpPr>
          <p:cNvPr id="6" name="Subtitle 3">
            <a:extLst>
              <a:ext uri="{FF2B5EF4-FFF2-40B4-BE49-F238E27FC236}">
                <a16:creationId xmlns:a16="http://schemas.microsoft.com/office/drawing/2014/main" id="{33676BA9-6D71-47AF-8B98-A8CEBD7243BC}"/>
              </a:ext>
            </a:extLst>
          </p:cNvPr>
          <p:cNvSpPr>
            <a:spLocks noGrp="1" noSelect="1" noMove="1" noResize="1" noTextEdit="1"/>
          </p:cNvSpPr>
          <p:nvPr>
            <p:ph type="subTitle" idx="10"/>
          </p:nvPr>
        </p:nvSpPr>
        <p:spPr/>
        <p:txBody>
          <a:bodyPr/>
          <a:lstStyle/>
          <a:p>
            <a:r>
              <a:rPr lang="en-US"/>
              <a:t>Symptom: Poor Sleep and Fatigue </a:t>
            </a:r>
          </a:p>
        </p:txBody>
      </p:sp>
    </p:spTree>
    <p:extLst>
      <p:ext uri="{BB962C8B-B14F-4D97-AF65-F5344CB8AC3E}">
        <p14:creationId val="3100332973"/>
      </p:ext>
    </p:extLst>
  </p:cSld>
  <p:clrMapOvr>
    <a:masterClrMapping/>
  </p:clrMapOvr>
  <p:transition/>
  <p:timing/>
</p:sld>
</file>

<file path=ppt/slides/slide51.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p:cNvGrpSpPr/>
        <p:nvPr/>
      </p:nvGrpSpPr>
      <p:grpSpPr>
        <a:xfrm>
          <a:off x="0" y="0"/>
          <a:ext cx="0" cy="0"/>
        </a:xfrm>
      </p:grpSpPr>
      <p:sp>
        <p:nvSpPr>
          <p:cNvPr id="2" name="Title 1"/>
          <p:cNvSpPr>
            <a:spLocks noGrp="1" noSelect="1" noMove="1" noResize="1" noTextEdit="1"/>
          </p:cNvSpPr>
          <p:nvPr>
            <p:ph type="title"/>
          </p:nvPr>
        </p:nvSpPr>
        <p:spPr>
          <a:xfrm>
            <a:off x="616668" y="702304"/>
            <a:ext cx="10515600" cy="1082404"/>
          </a:xfrm>
        </p:spPr>
        <p:txBody>
          <a:bodyPr/>
          <a:lstStyle/>
          <a:p>
            <a:r>
              <a:rPr lang="en-US"/>
              <a:t>Conclusions</a:t>
            </a:r>
          </a:p>
        </p:txBody>
      </p:sp>
      <p:sp>
        <p:nvSpPr>
          <p:cNvPr id="3" name="Content Placeholder 2"/>
          <p:cNvSpPr>
            <a:spLocks noGrp="1" noSelect="1" noMove="1" noResize="1" noTextEdit="1"/>
          </p:cNvSpPr>
          <p:nvPr>
            <p:ph idx="1"/>
          </p:nvPr>
        </p:nvSpPr>
        <p:spPr>
          <a:xfrm>
            <a:off x="616667" y="1618910"/>
            <a:ext cx="11281165" cy="3388471"/>
          </a:xfrm>
        </p:spPr>
        <p:txBody>
          <a:bodyPr>
            <a:noAutofit/>
          </a:bodyPr>
          <a:lstStyle/>
          <a:p>
            <a:pPr>
              <a:spcBef>
                <a:spcPts val="600"/>
              </a:spcBef>
            </a:pPr>
            <a:r>
              <a:rPr lang="en-US" sz="2400">
                <a:latin typeface="Arial" panose="020b0604020202020204" pitchFamily="34" charset="0"/>
                <a:cs typeface="Arial" panose="020b0604020202020204" pitchFamily="34" charset="0"/>
              </a:rPr>
              <a:t>Patients on dialysis have a large symptom burden, comparable to that of patients with other serious diseases. </a:t>
            </a:r>
          </a:p>
          <a:p>
            <a:pPr>
              <a:spcBef>
                <a:spcPts val="600"/>
              </a:spcBef>
            </a:pPr>
            <a:r>
              <a:rPr lang="en-US" sz="2400">
                <a:latin typeface="Arial" panose="020b0604020202020204" pitchFamily="34" charset="0"/>
                <a:cs typeface="Arial" panose="020b0604020202020204" pitchFamily="34" charset="0"/>
              </a:rPr>
              <a:t>Limited evidence and lack of clear guidelines for symptom assessment and management exist. </a:t>
            </a:r>
          </a:p>
          <a:p>
            <a:pPr>
              <a:spcBef>
                <a:spcPts val="600"/>
              </a:spcBef>
            </a:pPr>
            <a:r>
              <a:rPr lang="en-US" sz="2400">
                <a:latin typeface="Arial" panose="020b0604020202020204" pitchFamily="34" charset="0"/>
                <a:cs typeface="Arial" panose="020b0604020202020204" pitchFamily="34" charset="0"/>
              </a:rPr>
              <a:t>Clinicians should discuss with the patient what symptoms they are experiencing, how it is affecting their quality of life, and risks and benefits of treatment.</a:t>
            </a:r>
          </a:p>
          <a:p>
            <a:pPr>
              <a:spcBef>
                <a:spcPts val="600"/>
              </a:spcBef>
            </a:pPr>
            <a:r>
              <a:rPr lang="en-US" sz="2400">
                <a:latin typeface="Arial" panose="020b0604020202020204" pitchFamily="34" charset="0"/>
                <a:cs typeface="Arial" panose="020b0604020202020204" pitchFamily="34" charset="0"/>
              </a:rPr>
              <a:t>Setting expectations that goal of treatment is that symptoms can be tolerated so that they will not negative affect the patient’s quality of life.</a:t>
            </a:r>
          </a:p>
          <a:p>
            <a:pPr>
              <a:spcBef>
                <a:spcPts val="600"/>
              </a:spcBef>
            </a:pPr>
            <a:r>
              <a:rPr lang="en-US" sz="2400">
                <a:latin typeface="Arial" panose="020b0604020202020204" pitchFamily="34" charset="0"/>
                <a:cs typeface="Arial" panose="020b0604020202020204" pitchFamily="34" charset="0"/>
              </a:rPr>
              <a:t>Utilization of non-pharmacologic approaches should be attempted prior to addition of medications.</a:t>
            </a:r>
          </a:p>
          <a:p>
            <a:pPr>
              <a:spcBef>
                <a:spcPts val="600"/>
              </a:spcBef>
            </a:pPr>
            <a:r>
              <a:rPr lang="en-US" sz="2400">
                <a:latin typeface="Arial" panose="020b0604020202020204" pitchFamily="34" charset="0"/>
                <a:cs typeface="Arial" panose="020b0604020202020204" pitchFamily="34" charset="0"/>
              </a:rPr>
              <a:t>Referral to palliative care or pain management can be considered for difficult to treat symptoms.</a:t>
            </a:r>
          </a:p>
        </p:txBody>
      </p:sp>
      <p:sp>
        <p:nvSpPr>
          <p:cNvPr id="5" name="TextBox 4">
            <a:extLst>
              <a:ext uri="{FF2B5EF4-FFF2-40B4-BE49-F238E27FC236}">
                <a16:creationId xmlns:a16="http://schemas.microsoft.com/office/drawing/2014/main" id="{9670B08D-8CF0-4690-9712-F8D25E61DE8E}"/>
              </a:ext>
            </a:extLst>
          </p:cNvPr>
          <p:cNvSpPr txBox="1">
            <a:spLocks noSelect="1" noMove="1" noResize="1" noTextEdit="1"/>
          </p:cNvSpPr>
          <p:nvPr/>
        </p:nvSpPr>
        <p:spPr>
          <a:xfrm>
            <a:off x="147635" y="6250129"/>
            <a:ext cx="9291637" cy="477054"/>
          </a:xfrm>
          <a:prstGeom prst="rect">
            <a:avLst/>
          </a:prstGeom>
          <a:noFill/>
        </p:spPr>
        <p:txBody>
          <a:bodyPr wrap="square" rtlCol="0">
            <a:spAutoFit/>
          </a:bodyPr>
          <a:lstStyle/>
          <a:p>
            <a:r>
              <a:rPr lang="en-US" sz="2500">
                <a:solidFill>
                  <a:schemeClr val="bg1"/>
                </a:solidFill>
                <a:latin typeface="Gotham" panose="02000504050000020004" pitchFamily="2" charset="0"/>
              </a:rPr>
              <a:t>Dialysis Core Curriculum 2021</a:t>
            </a:r>
          </a:p>
        </p:txBody>
      </p:sp>
    </p:spTree>
    <p:extLst>
      <p:ext uri="{BB962C8B-B14F-4D97-AF65-F5344CB8AC3E}">
        <p14:creationId val="3362978908"/>
      </p:ext>
    </p:extLst>
  </p:cSld>
  <p:clrMapOvr>
    <a:masterClrMapping/>
  </p:clrMapOvr>
  <p:transition/>
  <p:timing/>
</p:sld>
</file>

<file path=ppt/slides/slide52.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p:cNvGrpSpPr/>
        <p:nvPr/>
      </p:nvGrpSpPr>
      <p:grpSpPr>
        <a:xfrm>
          <a:off x="0" y="0"/>
          <a:ext cx="0" cy="0"/>
        </a:xfrm>
      </p:grpSpPr>
      <p:sp>
        <p:nvSpPr>
          <p:cNvPr id="4" name="Content Placeholder 3"/>
          <p:cNvSpPr>
            <a:spLocks noGrp="1" noSelect="1" noMove="1" noResize="1" noTextEdit="1"/>
          </p:cNvSpPr>
          <p:nvPr>
            <p:ph idx="1"/>
          </p:nvPr>
        </p:nvSpPr>
        <p:spPr>
          <a:xfrm>
            <a:off x="621792" y="768096"/>
            <a:ext cx="10972800" cy="3388471"/>
          </a:xfrm>
        </p:spPr>
        <p:txBody>
          <a:bodyPr>
            <a:noAutofit/>
          </a:bodyPr>
          <a:lstStyle/>
          <a:p>
            <a:pPr marL="339725" indent="-339725">
              <a:buAutoNum type="arabicPeriod"/>
            </a:pPr>
            <a:r>
              <a:rPr lang="en-US" sz="1500">
                <a:latin typeface="Arial" panose="020b0604020202020204" pitchFamily="34" charset="0"/>
                <a:cs typeface="Arial" panose="020b0604020202020204" pitchFamily="34" charset="0"/>
              </a:rPr>
              <a:t>Weisbord SD, Carmody SS, Bruns FJ, et al: Symptom burden, quality of life, advance care planning and the potential value of palliative care in severely ill haemodialysis patients. </a:t>
            </a:r>
            <a:r>
              <a:rPr lang="en-US" sz="1500" i="1">
                <a:latin typeface="Arial" panose="020b0604020202020204" pitchFamily="34" charset="0"/>
                <a:cs typeface="Arial" panose="020b0604020202020204" pitchFamily="34" charset="0"/>
              </a:rPr>
              <a:t>Nephrol Dial Transplant </a:t>
            </a:r>
            <a:r>
              <a:rPr lang="en-US" sz="1500">
                <a:latin typeface="Arial" panose="020b0604020202020204" pitchFamily="34" charset="0"/>
                <a:cs typeface="Arial" panose="020b0604020202020204" pitchFamily="34" charset="0"/>
              </a:rPr>
              <a:t>18: 1345-1352, 2003</a:t>
            </a:r>
          </a:p>
          <a:p>
            <a:pPr marL="339725" indent="-339725">
              <a:buAutoNum type="arabicPeriod"/>
            </a:pPr>
            <a:r>
              <a:rPr lang="en-US" sz="1500">
                <a:latin typeface="Arial" panose="020b0604020202020204" pitchFamily="34" charset="0"/>
                <a:cs typeface="Arial" panose="020b0604020202020204" pitchFamily="34" charset="0"/>
              </a:rPr>
              <a:t>Weisbord SD, Fried FF, Arnold RM, et al: Prevalence, severity, and importance of physical and emotional symptoms in chronic hemodialysis patients. </a:t>
            </a:r>
            <a:r>
              <a:rPr lang="en-US" sz="1500" i="1">
                <a:latin typeface="Arial" panose="020b0604020202020204" pitchFamily="34" charset="0"/>
                <a:cs typeface="Arial" panose="020b0604020202020204" pitchFamily="34" charset="0"/>
              </a:rPr>
              <a:t>J Am Soc Nephrol </a:t>
            </a:r>
            <a:r>
              <a:rPr lang="en-US" sz="1500">
                <a:latin typeface="Arial" panose="020b0604020202020204" pitchFamily="34" charset="0"/>
                <a:cs typeface="Arial" panose="020b0604020202020204" pitchFamily="34" charset="0"/>
              </a:rPr>
              <a:t>16: 2487-2494, 2005</a:t>
            </a:r>
          </a:p>
          <a:p>
            <a:pPr marL="339725" indent="-339725">
              <a:buAutoNum type="arabicPeriod"/>
            </a:pPr>
            <a:r>
              <a:rPr lang="en-US" sz="1500">
                <a:latin typeface="Arial" panose="020b0604020202020204" pitchFamily="34" charset="0"/>
                <a:cs typeface="Arial" panose="020b0604020202020204" pitchFamily="34" charset="0"/>
              </a:rPr>
              <a:t>Davison SN: Pain in hemodialysis patients: prevalence, cause, severity and management. </a:t>
            </a:r>
            <a:r>
              <a:rPr lang="en-US" sz="1500" i="1">
                <a:latin typeface="Arial" panose="020b0604020202020204" pitchFamily="34" charset="0"/>
                <a:cs typeface="Arial" panose="020b0604020202020204" pitchFamily="34" charset="0"/>
              </a:rPr>
              <a:t>Am J Kidney Dis </a:t>
            </a:r>
            <a:r>
              <a:rPr lang="en-US" sz="1500">
                <a:latin typeface="Arial" panose="020b0604020202020204" pitchFamily="34" charset="0"/>
                <a:cs typeface="Arial" panose="020b0604020202020204" pitchFamily="34" charset="0"/>
              </a:rPr>
              <a:t>42: 1239-1247, 2003</a:t>
            </a:r>
          </a:p>
          <a:p>
            <a:pPr marL="339725" indent="-339725">
              <a:buAutoNum type="arabicPeriod"/>
            </a:pPr>
            <a:r>
              <a:rPr lang="en-US" sz="1500">
                <a:latin typeface="Arial" panose="020b0604020202020204" pitchFamily="34" charset="0"/>
                <a:cs typeface="Arial" panose="020b0604020202020204" pitchFamily="34" charset="0"/>
              </a:rPr>
              <a:t>Weisbord SD, Mor MK, Sevic MA, et al: Association of depressive symptoms and pain with dialysis adherence, health resource utilization, and mortality in patients receiving cronic hemodialysis. </a:t>
            </a:r>
            <a:r>
              <a:rPr lang="en-US" sz="1500" i="1">
                <a:latin typeface="Arial" panose="020b0604020202020204" pitchFamily="34" charset="0"/>
                <a:cs typeface="Arial" panose="020b0604020202020204" pitchFamily="34" charset="0"/>
              </a:rPr>
              <a:t>Clin J Am Soc Nephrol </a:t>
            </a:r>
            <a:r>
              <a:rPr lang="en-US" sz="1500">
                <a:latin typeface="Arial" panose="020b0604020202020204" pitchFamily="34" charset="0"/>
                <a:cs typeface="Arial" panose="020b0604020202020204" pitchFamily="34" charset="0"/>
              </a:rPr>
              <a:t>9: 1594-1602, 2014</a:t>
            </a:r>
          </a:p>
          <a:p>
            <a:pPr marL="339725" indent="-339725">
              <a:buAutoNum type="arabicPeriod"/>
            </a:pPr>
            <a:r>
              <a:rPr lang="en-US" sz="1500" err="1">
                <a:latin typeface="Arial" panose="020b0604020202020204" pitchFamily="34" charset="0"/>
                <a:cs typeface="Arial" panose="020b0604020202020204" pitchFamily="34" charset="0"/>
              </a:rPr>
              <a:t>Barakzoy AS, Moss AH: Efficacy of the world health organization analgesic ladder to treat pain in end-stage renal disease. </a:t>
            </a:r>
            <a:r>
              <a:rPr lang="en-US" sz="1500" i="1">
                <a:latin typeface="Arial" panose="020b0604020202020204" pitchFamily="34" charset="0"/>
                <a:cs typeface="Arial" panose="020b0604020202020204" pitchFamily="34" charset="0"/>
              </a:rPr>
              <a:t>J Am Soc Nephrol </a:t>
            </a:r>
            <a:r>
              <a:rPr lang="en-US" sz="1500">
                <a:latin typeface="Arial" panose="020b0604020202020204" pitchFamily="34" charset="0"/>
                <a:cs typeface="Arial" panose="020b0604020202020204" pitchFamily="34" charset="0"/>
              </a:rPr>
              <a:t>17: 3198-3203, 2006</a:t>
            </a:r>
          </a:p>
          <a:p>
            <a:pPr marL="339725" indent="-339725">
              <a:buAutoNum type="arabicPeriod"/>
            </a:pPr>
            <a:r>
              <a:rPr lang="en-US" sz="1500">
                <a:latin typeface="Arial" panose="020b0604020202020204" pitchFamily="34" charset="0"/>
                <a:cs typeface="Arial" panose="020b0604020202020204" pitchFamily="34" charset="0"/>
              </a:rPr>
              <a:t>Moller B, Pruijm M, Adler S, et al: Chronic NSAID use and long-term decline of renal function in a prospective rheumatoid arthritis cohort study. </a:t>
            </a:r>
            <a:r>
              <a:rPr lang="en-US" sz="1500" i="1">
                <a:latin typeface="Arial" panose="020b0604020202020204" pitchFamily="34" charset="0"/>
                <a:cs typeface="Arial" panose="020b0604020202020204" pitchFamily="34" charset="0"/>
              </a:rPr>
              <a:t>Ann</a:t>
            </a:r>
            <a:r>
              <a:rPr lang="en-US" sz="1500">
                <a:latin typeface="Arial" panose="020b0604020202020204" pitchFamily="34" charset="0"/>
                <a:cs typeface="Arial" panose="020b0604020202020204" pitchFamily="34" charset="0"/>
              </a:rPr>
              <a:t> </a:t>
            </a:r>
            <a:r>
              <a:rPr lang="en-US" sz="1500" i="1">
                <a:latin typeface="Arial" panose="020b0604020202020204" pitchFamily="34" charset="0"/>
                <a:cs typeface="Arial" panose="020b0604020202020204" pitchFamily="34" charset="0"/>
              </a:rPr>
              <a:t>Rheum Dis </a:t>
            </a:r>
            <a:r>
              <a:rPr lang="en-US" sz="1500">
                <a:latin typeface="Arial" panose="020b0604020202020204" pitchFamily="34" charset="0"/>
                <a:cs typeface="Arial" panose="020b0604020202020204" pitchFamily="34" charset="0"/>
              </a:rPr>
              <a:t>74: 718-723, 2015</a:t>
            </a:r>
          </a:p>
          <a:p>
            <a:pPr marL="339725" indent="-339725">
              <a:buAutoNum type="arabicPeriod"/>
            </a:pPr>
            <a:r>
              <a:rPr lang="en-US" sz="1500" err="1">
                <a:latin typeface="Arial" panose="020b0604020202020204" pitchFamily="34" charset="0"/>
                <a:cs typeface="Arial" panose="020b0604020202020204" pitchFamily="34" charset="0"/>
              </a:rPr>
              <a:t>Aljadhey H, Tu W, Hansen RA, et al: Comparative effects of non-steroidal anti-inflammatory drugs (NSAIDs) on blood pressure in patients with hypertension. </a:t>
            </a:r>
            <a:r>
              <a:rPr lang="en-US" sz="1500" i="1">
                <a:latin typeface="Arial" panose="020b0604020202020204" pitchFamily="34" charset="0"/>
                <a:cs typeface="Arial" panose="020b0604020202020204" pitchFamily="34" charset="0"/>
              </a:rPr>
              <a:t>BMC Cardiovasc Disord </a:t>
            </a:r>
            <a:r>
              <a:rPr lang="en-US" sz="1500">
                <a:latin typeface="Arial" panose="020b0604020202020204" pitchFamily="34" charset="0"/>
                <a:cs typeface="Arial" panose="020b0604020202020204" pitchFamily="34" charset="0"/>
              </a:rPr>
              <a:t>12: 93, 2012</a:t>
            </a:r>
          </a:p>
          <a:p>
            <a:pPr marL="339725" indent="-339725">
              <a:buAutoNum type="arabicPeriod"/>
            </a:pPr>
            <a:r>
              <a:rPr lang="en-US" sz="1500">
                <a:latin typeface="Arial" panose="020b0604020202020204" pitchFamily="34" charset="0"/>
                <a:cs typeface="Arial" panose="020b0604020202020204" pitchFamily="34" charset="0"/>
              </a:rPr>
              <a:t>Hsu CC, Chang YK, Hsu YH, et al: Association of nonsteroidal anti-inflammatory drug use with stroke among dialysis patients. </a:t>
            </a:r>
            <a:r>
              <a:rPr lang="en-US" sz="1500" i="1">
                <a:latin typeface="Arial" panose="020b0604020202020204" pitchFamily="34" charset="0"/>
                <a:cs typeface="Arial" panose="020b0604020202020204" pitchFamily="34" charset="0"/>
              </a:rPr>
              <a:t>Kidney Int </a:t>
            </a:r>
            <a:r>
              <a:rPr lang="en-US" sz="1500">
                <a:latin typeface="Arial" panose="020b0604020202020204" pitchFamily="34" charset="0"/>
                <a:cs typeface="Arial" panose="020b0604020202020204" pitchFamily="34" charset="0"/>
              </a:rPr>
              <a:t>Rep 2: 400-409, 2017</a:t>
            </a:r>
          </a:p>
          <a:p>
            <a:pPr marL="339725" indent="-339725">
              <a:buAutoNum type="arabicPeriod"/>
            </a:pPr>
            <a:r>
              <a:rPr lang="en-US" sz="1500">
                <a:latin typeface="Arial" panose="020b0604020202020204" pitchFamily="34" charset="0"/>
                <a:cs typeface="Arial" panose="020b0604020202020204" pitchFamily="34" charset="0"/>
              </a:rPr>
              <a:t>Koncicki HM, Unruh M, Schell JO: Pain management in CKD: a guide for nephrology providers. </a:t>
            </a:r>
            <a:r>
              <a:rPr lang="en-US" sz="1500" i="1">
                <a:latin typeface="Arial" panose="020b0604020202020204" pitchFamily="34" charset="0"/>
                <a:cs typeface="Arial" panose="020b0604020202020204" pitchFamily="34" charset="0"/>
              </a:rPr>
              <a:t>Am J Kidney Dis </a:t>
            </a:r>
            <a:r>
              <a:rPr lang="en-US" sz="1500">
                <a:latin typeface="Arial" panose="020b0604020202020204" pitchFamily="34" charset="0"/>
                <a:cs typeface="Arial" panose="020b0604020202020204" pitchFamily="34" charset="0"/>
              </a:rPr>
              <a:t>69: 451-460, 2017</a:t>
            </a:r>
          </a:p>
          <a:p>
            <a:pPr marL="339725" indent="-339725">
              <a:buAutoNum type="arabicPeriod"/>
            </a:pPr>
            <a:r>
              <a:rPr lang="en-US" sz="1500" err="1">
                <a:latin typeface="Arial" panose="020b0604020202020204" pitchFamily="34" charset="0"/>
                <a:cs typeface="Arial" panose="020b0604020202020204" pitchFamily="34" charset="0"/>
              </a:rPr>
              <a:t>Koncicki HM, Brennan F, Vinen, K, Davison SN: An approach to pain management in end stage renal disease: considerations for general management and intradialytic symptoms. </a:t>
            </a:r>
            <a:r>
              <a:rPr lang="en-US" sz="1500" i="1">
                <a:latin typeface="Arial" panose="020b0604020202020204" pitchFamily="34" charset="0"/>
                <a:cs typeface="Arial" panose="020b0604020202020204" pitchFamily="34" charset="0"/>
              </a:rPr>
              <a:t>Sem Dial </a:t>
            </a:r>
            <a:r>
              <a:rPr lang="en-US" sz="1500">
                <a:latin typeface="Arial" panose="020b0604020202020204" pitchFamily="34" charset="0"/>
                <a:cs typeface="Arial" panose="020b0604020202020204" pitchFamily="34" charset="0"/>
              </a:rPr>
              <a:t>28: 384-391, 2015</a:t>
            </a:r>
          </a:p>
          <a:p>
            <a:pPr marL="339725" indent="-339725">
              <a:buAutoNum type="arabicPeriod"/>
            </a:pPr>
            <a:endParaRPr lang="en-US" sz="1500">
              <a:latin typeface="Arial" panose="020b0604020202020204" pitchFamily="34" charset="0"/>
              <a:cs typeface="Arial" panose="020b0604020202020204" pitchFamily="34" charset="0"/>
            </a:endParaRPr>
          </a:p>
        </p:txBody>
      </p:sp>
      <p:sp>
        <p:nvSpPr>
          <p:cNvPr id="6" name="Subtitle 5">
            <a:extLst>
              <a:ext uri="{FF2B5EF4-FFF2-40B4-BE49-F238E27FC236}">
                <a16:creationId xmlns:a16="http://schemas.microsoft.com/office/drawing/2014/main" id="{3BF8F300-85C8-4AF3-822D-B6F54C0BDE92}"/>
              </a:ext>
            </a:extLst>
          </p:cNvPr>
          <p:cNvSpPr>
            <a:spLocks noGrp="1" noSelect="1" noMove="1" noResize="1" noTextEdit="1"/>
          </p:cNvSpPr>
          <p:nvPr>
            <p:ph type="subTitle" idx="10"/>
          </p:nvPr>
        </p:nvSpPr>
        <p:spPr/>
        <p:txBody>
          <a:bodyPr/>
          <a:lstStyle/>
          <a:p>
            <a:r>
              <a:rPr lang="en-US"/>
              <a:t>references</a:t>
            </a:r>
          </a:p>
        </p:txBody>
      </p:sp>
      <p:sp>
        <p:nvSpPr>
          <p:cNvPr id="5" name="TextBox 4">
            <a:extLst>
              <a:ext uri="{FF2B5EF4-FFF2-40B4-BE49-F238E27FC236}">
                <a16:creationId xmlns:a16="http://schemas.microsoft.com/office/drawing/2014/main" id="{E302B53E-A75D-4867-9A10-E4D4E87E0ED6}"/>
              </a:ext>
            </a:extLst>
          </p:cNvPr>
          <p:cNvSpPr txBox="1">
            <a:spLocks noSelect="1" noMove="1" noResize="1" noTextEdit="1"/>
          </p:cNvSpPr>
          <p:nvPr/>
        </p:nvSpPr>
        <p:spPr>
          <a:xfrm>
            <a:off x="147635" y="6250129"/>
            <a:ext cx="9291637" cy="477054"/>
          </a:xfrm>
          <a:prstGeom prst="rect">
            <a:avLst/>
          </a:prstGeom>
          <a:noFill/>
        </p:spPr>
        <p:txBody>
          <a:bodyPr wrap="square" rtlCol="0">
            <a:spAutoFit/>
          </a:bodyPr>
          <a:lstStyle/>
          <a:p>
            <a:r>
              <a:rPr lang="en-US" sz="2500">
                <a:solidFill>
                  <a:schemeClr val="bg1"/>
                </a:solidFill>
                <a:latin typeface="Gotham" panose="02000504050000020004" pitchFamily="2" charset="0"/>
              </a:rPr>
              <a:t>Dialysis Core Curriculum 2021</a:t>
            </a:r>
          </a:p>
        </p:txBody>
      </p:sp>
    </p:spTree>
    <p:extLst>
      <p:ext uri="{BB962C8B-B14F-4D97-AF65-F5344CB8AC3E}">
        <p14:creationId val="2700076290"/>
      </p:ext>
    </p:extLst>
  </p:cSld>
  <p:clrMapOvr>
    <a:masterClrMapping/>
  </p:clrMapOvr>
  <p:transition/>
  <p:timing/>
</p:sld>
</file>

<file path=ppt/slides/slide53.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p:cNvGrpSpPr/>
        <p:nvPr/>
      </p:nvGrpSpPr>
      <p:grpSpPr>
        <a:xfrm>
          <a:off x="0" y="0"/>
          <a:ext cx="0" cy="0"/>
        </a:xfrm>
      </p:grpSpPr>
      <p:sp>
        <p:nvSpPr>
          <p:cNvPr id="2" name="TextBox 1">
            <a:extLst>
              <a:ext uri="{FF2B5EF4-FFF2-40B4-BE49-F238E27FC236}">
                <a16:creationId xmlns:a16="http://schemas.microsoft.com/office/drawing/2014/main" id="{BB391354-2B6B-419B-9004-9447C908B601}"/>
              </a:ext>
            </a:extLst>
          </p:cNvPr>
          <p:cNvSpPr txBox="1">
            <a:spLocks noSelect="1" noMove="1" noResize="1" noTextEdit="1"/>
          </p:cNvSpPr>
          <p:nvPr/>
        </p:nvSpPr>
        <p:spPr>
          <a:xfrm>
            <a:off x="147635" y="6250129"/>
            <a:ext cx="9291637" cy="477054"/>
          </a:xfrm>
          <a:prstGeom prst="rect">
            <a:avLst/>
          </a:prstGeom>
          <a:noFill/>
        </p:spPr>
        <p:txBody>
          <a:bodyPr wrap="square" rtlCol="0">
            <a:spAutoFit/>
          </a:bodyPr>
          <a:lstStyle/>
          <a:p>
            <a:r>
              <a:rPr lang="en-US" sz="2500">
                <a:solidFill>
                  <a:schemeClr val="bg1"/>
                </a:solidFill>
                <a:latin typeface="Gotham" panose="02000504050000020004" pitchFamily="2" charset="0"/>
              </a:rPr>
              <a:t>Dialysis Core Curriculum 2021</a:t>
            </a:r>
          </a:p>
        </p:txBody>
      </p:sp>
      <p:sp>
        <p:nvSpPr>
          <p:cNvPr id="4" name="Content Placeholder 3"/>
          <p:cNvSpPr>
            <a:spLocks noGrp="1" noSelect="1" noMove="1" noResize="1" noTextEdit="1"/>
          </p:cNvSpPr>
          <p:nvPr>
            <p:ph idx="1"/>
          </p:nvPr>
        </p:nvSpPr>
        <p:spPr>
          <a:xfrm>
            <a:off x="621792" y="768096"/>
            <a:ext cx="10972800" cy="3388471"/>
          </a:xfrm>
        </p:spPr>
        <p:txBody>
          <a:bodyPr>
            <a:noAutofit/>
          </a:bodyPr>
          <a:lstStyle/>
          <a:p>
            <a:pPr marL="339725" indent="-339725">
              <a:buFont typeface="+mj-lt"/>
              <a:buAutoNum type="arabicPeriod" startAt="11"/>
            </a:pPr>
            <a:r>
              <a:rPr lang="en-US" sz="1500">
                <a:latin typeface="Arial" panose="020b0604020202020204" pitchFamily="34" charset="0"/>
                <a:cs typeface="Arial" panose="020b0604020202020204" pitchFamily="34" charset="0"/>
              </a:rPr>
              <a:t>Ishida JH, McCulloch CE, Steinman MA, Grimes BA, Johansen KL: Gabapentin and pregabalin use and association with adverse outcomes among hemodialysis patients. </a:t>
            </a:r>
            <a:r>
              <a:rPr lang="en-US" sz="1500" i="1">
                <a:latin typeface="Arial" panose="020b0604020202020204" pitchFamily="34" charset="0"/>
                <a:cs typeface="Arial" panose="020b0604020202020204" pitchFamily="34" charset="0"/>
              </a:rPr>
              <a:t>J Am Soc Nephrol </a:t>
            </a:r>
            <a:r>
              <a:rPr lang="en-US" sz="1500">
                <a:latin typeface="Arial" panose="020b0604020202020204" pitchFamily="34" charset="0"/>
                <a:cs typeface="Arial" panose="020b0604020202020204" pitchFamily="34" charset="0"/>
              </a:rPr>
              <a:t>29:1970-1978, 2018</a:t>
            </a:r>
          </a:p>
          <a:p>
            <a:pPr marL="339725" indent="-339725">
              <a:buFont typeface="+mj-lt"/>
              <a:buAutoNum type="arabicPeriod" startAt="11"/>
            </a:pPr>
            <a:r>
              <a:rPr lang="en-US" sz="1500">
                <a:latin typeface="Arial" panose="020b0604020202020204" pitchFamily="34" charset="0"/>
                <a:cs typeface="Arial" panose="020b0604020202020204" pitchFamily="34" charset="0"/>
              </a:rPr>
              <a:t>Scherer JS, Combs SA, Brennan F: Sleep disorders, restless legs syndrome, and uremic pruritus: diagnosis and treatment of common symptoms in dialysis patients. </a:t>
            </a:r>
            <a:r>
              <a:rPr lang="en-US" sz="1500" i="1">
                <a:latin typeface="Arial" panose="020b0604020202020204" pitchFamily="34" charset="0"/>
                <a:cs typeface="Arial" panose="020b0604020202020204" pitchFamily="34" charset="0"/>
              </a:rPr>
              <a:t>Am J Kidney Dis </a:t>
            </a:r>
            <a:r>
              <a:rPr lang="en-US" sz="1500">
                <a:latin typeface="Arial" panose="020b0604020202020204" pitchFamily="34" charset="0"/>
                <a:cs typeface="Arial" panose="020b0604020202020204" pitchFamily="34" charset="0"/>
              </a:rPr>
              <a:t>69:117-128, 2017</a:t>
            </a:r>
          </a:p>
          <a:p>
            <a:pPr marL="339725" indent="-339725">
              <a:buFont typeface="+mj-lt"/>
              <a:buAutoNum type="arabicPeriod" startAt="11"/>
            </a:pPr>
            <a:r>
              <a:rPr lang="en-US" sz="1500">
                <a:latin typeface="Arial" panose="020b0604020202020204" pitchFamily="34" charset="0"/>
                <a:cs typeface="Arial" panose="020b0604020202020204" pitchFamily="34" charset="0"/>
              </a:rPr>
              <a:t>Che-yi C, Wen CY, Min-Ysung K, Chiu-Ching H: Acupuncture in haemodialysis patietns at the Quchi (LI11) acupoint for refractory uraemic pruritus. </a:t>
            </a:r>
            <a:r>
              <a:rPr lang="en-US" sz="1500" i="1">
                <a:latin typeface="Arial" panose="020b0604020202020204" pitchFamily="34" charset="0"/>
                <a:cs typeface="Arial" panose="020b0604020202020204" pitchFamily="34" charset="0"/>
              </a:rPr>
              <a:t>Nephrol Dial Transplant </a:t>
            </a:r>
            <a:r>
              <a:rPr lang="en-US" sz="1500">
                <a:latin typeface="Arial" panose="020b0604020202020204" pitchFamily="34" charset="0"/>
                <a:cs typeface="Arial" panose="020b0604020202020204" pitchFamily="34" charset="0"/>
              </a:rPr>
              <a:t>20: 1912-1915, 2005 </a:t>
            </a:r>
          </a:p>
          <a:p>
            <a:pPr marL="339725" indent="-339725">
              <a:buFont typeface="+mj-lt"/>
              <a:buAutoNum type="arabicPeriod" startAt="11"/>
            </a:pPr>
            <a:r>
              <a:rPr lang="en-US" sz="1500">
                <a:latin typeface="Arial" panose="020b0604020202020204" pitchFamily="34" charset="0"/>
                <a:cs typeface="Arial" panose="020b0604020202020204" pitchFamily="34" charset="0"/>
              </a:rPr>
              <a:t>Simonsen E, Komenda P, Lerner B, et al: Treatment of uremic pruritus: a systematic review. </a:t>
            </a:r>
            <a:r>
              <a:rPr lang="en-US" sz="1500" i="1">
                <a:latin typeface="Arial" panose="020b0604020202020204" pitchFamily="34" charset="0"/>
                <a:cs typeface="Arial" panose="020b0604020202020204" pitchFamily="34" charset="0"/>
              </a:rPr>
              <a:t>Am J Kidney Dis </a:t>
            </a:r>
            <a:r>
              <a:rPr lang="en-US" sz="1500">
                <a:latin typeface="Arial" panose="020b0604020202020204" pitchFamily="34" charset="0"/>
                <a:cs typeface="Arial" panose="020b0604020202020204" pitchFamily="34" charset="0"/>
              </a:rPr>
              <a:t>70:638-655, 2017</a:t>
            </a:r>
          </a:p>
          <a:p>
            <a:pPr marL="339725" indent="-339725">
              <a:buFont typeface="+mj-lt"/>
              <a:buAutoNum type="arabicPeriod" startAt="11"/>
            </a:pPr>
            <a:r>
              <a:rPr lang="en-US" sz="1500" err="1">
                <a:latin typeface="Arial" panose="020b0604020202020204" pitchFamily="34" charset="0"/>
                <a:cs typeface="Arial" panose="020b0604020202020204" pitchFamily="34" charset="0"/>
              </a:rPr>
              <a:t>Mettang T, Kremer AE. Uremic pruritus. </a:t>
            </a:r>
            <a:r>
              <a:rPr lang="en-US" sz="1500" i="1">
                <a:latin typeface="Arial" panose="020b0604020202020204" pitchFamily="34" charset="0"/>
                <a:cs typeface="Arial" panose="020b0604020202020204" pitchFamily="34" charset="0"/>
              </a:rPr>
              <a:t>Kidney Int </a:t>
            </a:r>
            <a:r>
              <a:rPr lang="en-US" sz="1500">
                <a:latin typeface="Arial" panose="020b0604020202020204" pitchFamily="34" charset="0"/>
                <a:cs typeface="Arial" panose="020b0604020202020204" pitchFamily="34" charset="0"/>
              </a:rPr>
              <a:t>87: 685-691, 2015</a:t>
            </a:r>
          </a:p>
          <a:p>
            <a:pPr marL="339725" indent="-339725">
              <a:buFont typeface="+mj-lt"/>
              <a:buAutoNum type="arabicPeriod" startAt="11"/>
            </a:pPr>
            <a:r>
              <a:rPr lang="en-US" sz="1500">
                <a:latin typeface="Arial" panose="020b0604020202020204" pitchFamily="34" charset="0"/>
                <a:cs typeface="Arial" panose="020b0604020202020204" pitchFamily="34" charset="0"/>
              </a:rPr>
              <a:t>Cukor D, Ver Halen N, Asher DR, et al: Psychosocial intervention improves depression, quality of life, and fluid adherence in hemodialysis. </a:t>
            </a:r>
            <a:r>
              <a:rPr lang="en-US" sz="1500" i="1">
                <a:latin typeface="Arial" panose="020b0604020202020204" pitchFamily="34" charset="0"/>
                <a:cs typeface="Arial" panose="020b0604020202020204" pitchFamily="34" charset="0"/>
              </a:rPr>
              <a:t>J Am Soc</a:t>
            </a:r>
            <a:r>
              <a:rPr lang="en-US" sz="1500">
                <a:latin typeface="Arial" panose="020b0604020202020204" pitchFamily="34" charset="0"/>
                <a:cs typeface="Arial" panose="020b0604020202020204" pitchFamily="34" charset="0"/>
              </a:rPr>
              <a:t> </a:t>
            </a:r>
            <a:r>
              <a:rPr lang="en-US" sz="1500" i="1">
                <a:latin typeface="Arial" panose="020b0604020202020204" pitchFamily="34" charset="0"/>
                <a:cs typeface="Arial" panose="020b0604020202020204" pitchFamily="34" charset="0"/>
              </a:rPr>
              <a:t>Nephrol</a:t>
            </a:r>
            <a:r>
              <a:rPr lang="en-US" sz="1500">
                <a:latin typeface="Arial" panose="020b0604020202020204" pitchFamily="34" charset="0"/>
                <a:cs typeface="Arial" panose="020b0604020202020204" pitchFamily="34" charset="0"/>
              </a:rPr>
              <a:t> 25: 196-206, 2014</a:t>
            </a:r>
          </a:p>
          <a:p>
            <a:pPr marL="339725" indent="-339725">
              <a:buFont typeface="+mj-lt"/>
              <a:buAutoNum type="arabicPeriod" startAt="11"/>
            </a:pPr>
            <a:r>
              <a:rPr lang="en-US" sz="1500" err="1">
                <a:latin typeface="Arial" panose="020b0604020202020204" pitchFamily="34" charset="0"/>
                <a:cs typeface="Arial" panose="020b0604020202020204" pitchFamily="34" charset="0"/>
              </a:rPr>
              <a:t>Nagler EV, Webster AC, Vanholder R, Zoccali C: Antidepressants for depression in stage 3-5 chronic kidney disease: a systematic review of pharmacokinetics, efficacy and safety with recommendations by the European Renal Best Practice (ERBP). </a:t>
            </a:r>
            <a:r>
              <a:rPr lang="en-US" sz="1500" i="1">
                <a:latin typeface="Arial" panose="020b0604020202020204" pitchFamily="34" charset="0"/>
                <a:cs typeface="Arial" panose="020b0604020202020204" pitchFamily="34" charset="0"/>
              </a:rPr>
              <a:t>Nephrol Dial Transplant </a:t>
            </a:r>
            <a:r>
              <a:rPr lang="en-US" sz="1500">
                <a:latin typeface="Arial" panose="020b0604020202020204" pitchFamily="34" charset="0"/>
                <a:cs typeface="Arial" panose="020b0604020202020204" pitchFamily="34" charset="0"/>
              </a:rPr>
              <a:t>27: 3736-3745, 2012</a:t>
            </a:r>
          </a:p>
          <a:p>
            <a:pPr marL="339725" indent="-339725">
              <a:buFont typeface="+mj-lt"/>
              <a:buAutoNum type="arabicPeriod" startAt="11"/>
            </a:pPr>
            <a:r>
              <a:rPr lang="en-US" sz="1500">
                <a:latin typeface="Arial" panose="020b0604020202020204" pitchFamily="34" charset="0"/>
                <a:cs typeface="Arial" panose="020b0604020202020204" pitchFamily="34" charset="0"/>
              </a:rPr>
              <a:t>Novack M, Winkelman JW, Unruh M: Restless legs syndrome in patients with chornic kidney disease. </a:t>
            </a:r>
            <a:r>
              <a:rPr lang="en-US" sz="1500" i="1">
                <a:latin typeface="Arial" panose="020b0604020202020204" pitchFamily="34" charset="0"/>
                <a:cs typeface="Arial" panose="020b0604020202020204" pitchFamily="34" charset="0"/>
              </a:rPr>
              <a:t>Semin Nephrol </a:t>
            </a:r>
            <a:r>
              <a:rPr lang="en-US" sz="1500">
                <a:latin typeface="Arial" panose="020b0604020202020204" pitchFamily="34" charset="0"/>
                <a:cs typeface="Arial" panose="020b0604020202020204" pitchFamily="34" charset="0"/>
              </a:rPr>
              <a:t>35:347-358, 2015</a:t>
            </a:r>
          </a:p>
          <a:p>
            <a:pPr marL="339725" indent="-339725">
              <a:buFont typeface="+mj-lt"/>
              <a:buAutoNum type="arabicPeriod" startAt="11"/>
            </a:pPr>
            <a:r>
              <a:rPr lang="en-US" sz="1500">
                <a:latin typeface="Arial" panose="020b0604020202020204" pitchFamily="34" charset="0"/>
                <a:cs typeface="Arial" panose="020b0604020202020204" pitchFamily="34" charset="0"/>
              </a:rPr>
              <a:t>Miranda M, Kagi M, Fabres L, et al: Pramipexole for the treatment of uremic restless legs in patients undergoing hemodialysis. </a:t>
            </a:r>
            <a:r>
              <a:rPr lang="en-US" sz="1500" i="1">
                <a:latin typeface="Arial" panose="020b0604020202020204" pitchFamily="34" charset="0"/>
                <a:cs typeface="Arial" panose="020b0604020202020204" pitchFamily="34" charset="0"/>
              </a:rPr>
              <a:t>Neurology</a:t>
            </a:r>
            <a:r>
              <a:rPr lang="en-US" sz="1500">
                <a:latin typeface="Arial" panose="020b0604020202020204" pitchFamily="34" charset="0"/>
                <a:cs typeface="Arial" panose="020b0604020202020204" pitchFamily="34" charset="0"/>
              </a:rPr>
              <a:t> 62: 831-832, 2004</a:t>
            </a:r>
          </a:p>
          <a:p>
            <a:pPr marL="339725" indent="-339725">
              <a:buFont typeface="+mj-lt"/>
              <a:buAutoNum type="arabicPeriod" startAt="11"/>
            </a:pPr>
            <a:r>
              <a:rPr lang="en-US" sz="1500">
                <a:latin typeface="Arial" panose="020b0604020202020204" pitchFamily="34" charset="0"/>
                <a:cs typeface="Arial" panose="020b0604020202020204" pitchFamily="34" charset="0"/>
              </a:rPr>
              <a:t>Moore TJ, Glenmullen J, Mattison DR: Reports of pathologic gambling, hypersexuality, and compulsive shopping associated with dopamine receptor agonist drugs. </a:t>
            </a:r>
            <a:r>
              <a:rPr lang="en-US" sz="1500" i="1">
                <a:latin typeface="Arial" panose="020b0604020202020204" pitchFamily="34" charset="0"/>
                <a:cs typeface="Arial" panose="020b0604020202020204" pitchFamily="34" charset="0"/>
              </a:rPr>
              <a:t>JAMA Intern Med </a:t>
            </a:r>
            <a:r>
              <a:rPr lang="en-US" sz="1500">
                <a:latin typeface="Arial" panose="020b0604020202020204" pitchFamily="34" charset="0"/>
                <a:cs typeface="Arial" panose="020b0604020202020204" pitchFamily="34" charset="0"/>
              </a:rPr>
              <a:t>174:1930-1933, 2014</a:t>
            </a:r>
          </a:p>
          <a:p>
            <a:pPr marL="514350" indent="-514350">
              <a:buFont typeface="+mj-lt"/>
              <a:buAutoNum type="arabicPeriod" startAt="11"/>
            </a:pPr>
            <a:endParaRPr lang="en-US" sz="1500">
              <a:latin typeface="Arial" panose="020b0604020202020204" pitchFamily="34" charset="0"/>
              <a:cs typeface="Arial" panose="020b0604020202020204" pitchFamily="34" charset="0"/>
            </a:endParaRPr>
          </a:p>
        </p:txBody>
      </p:sp>
      <p:sp>
        <p:nvSpPr>
          <p:cNvPr id="5" name="Subtitle 4">
            <a:extLst>
              <a:ext uri="{FF2B5EF4-FFF2-40B4-BE49-F238E27FC236}">
                <a16:creationId xmlns:a16="http://schemas.microsoft.com/office/drawing/2014/main" id="{95E11232-522C-4047-A196-D42789058789}"/>
              </a:ext>
            </a:extLst>
          </p:cNvPr>
          <p:cNvSpPr>
            <a:spLocks noGrp="1" noSelect="1" noMove="1" noResize="1" noTextEdit="1"/>
          </p:cNvSpPr>
          <p:nvPr>
            <p:ph type="subTitle" idx="10"/>
          </p:nvPr>
        </p:nvSpPr>
        <p:spPr/>
        <p:txBody>
          <a:bodyPr/>
          <a:lstStyle/>
          <a:p>
            <a:r>
              <a:rPr lang="en-US"/>
              <a:t>references</a:t>
            </a:r>
          </a:p>
        </p:txBody>
      </p:sp>
    </p:spTree>
    <p:extLst>
      <p:ext uri="{BB962C8B-B14F-4D97-AF65-F5344CB8AC3E}">
        <p14:creationId val="3065591138"/>
      </p:ext>
    </p:extLst>
  </p:cSld>
  <p:clrMapOvr>
    <a:masterClrMapping/>
  </p:clrMapOvr>
  <p:transition/>
  <p:timing/>
</p:sld>
</file>

<file path=ppt/slides/slide54.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p:cNvGrpSpPr/>
        <p:nvPr/>
      </p:nvGrpSpPr>
      <p:grpSpPr>
        <a:xfrm>
          <a:off x="0" y="0"/>
          <a:ext cx="0" cy="0"/>
        </a:xfrm>
      </p:grpSpPr>
      <p:sp>
        <p:nvSpPr>
          <p:cNvPr id="2" name="TextBox 1">
            <a:extLst>
              <a:ext uri="{FF2B5EF4-FFF2-40B4-BE49-F238E27FC236}">
                <a16:creationId xmlns:a16="http://schemas.microsoft.com/office/drawing/2014/main" id="{BB391354-2B6B-419B-9004-9447C908B601}"/>
              </a:ext>
            </a:extLst>
          </p:cNvPr>
          <p:cNvSpPr txBox="1">
            <a:spLocks noSelect="1" noMove="1" noResize="1" noTextEdit="1"/>
          </p:cNvSpPr>
          <p:nvPr/>
        </p:nvSpPr>
        <p:spPr>
          <a:xfrm>
            <a:off x="147635" y="6250129"/>
            <a:ext cx="9291637" cy="477054"/>
          </a:xfrm>
          <a:prstGeom prst="rect">
            <a:avLst/>
          </a:prstGeom>
          <a:noFill/>
        </p:spPr>
        <p:txBody>
          <a:bodyPr wrap="square" rtlCol="0">
            <a:spAutoFit/>
          </a:bodyPr>
          <a:lstStyle/>
          <a:p>
            <a:r>
              <a:rPr lang="en-US" sz="2500">
                <a:solidFill>
                  <a:schemeClr val="bg1"/>
                </a:solidFill>
                <a:latin typeface="Gotham" panose="02000504050000020004" pitchFamily="2" charset="0"/>
              </a:rPr>
              <a:t>Dialysis Core Curriculum 2021</a:t>
            </a:r>
          </a:p>
        </p:txBody>
      </p:sp>
      <p:sp>
        <p:nvSpPr>
          <p:cNvPr id="4" name="Content Placeholder 3"/>
          <p:cNvSpPr>
            <a:spLocks noGrp="1" noSelect="1" noMove="1" noResize="1" noTextEdit="1"/>
          </p:cNvSpPr>
          <p:nvPr>
            <p:ph idx="1"/>
          </p:nvPr>
        </p:nvSpPr>
        <p:spPr>
          <a:xfrm>
            <a:off x="621792" y="768096"/>
            <a:ext cx="10972800" cy="3919518"/>
          </a:xfrm>
        </p:spPr>
        <p:txBody>
          <a:bodyPr>
            <a:noAutofit/>
          </a:bodyPr>
          <a:lstStyle/>
          <a:p>
            <a:pPr marL="342900" indent="-342900">
              <a:buFont typeface="+mj-lt"/>
              <a:buAutoNum type="arabicPeriod" startAt="21"/>
            </a:pPr>
            <a:r>
              <a:rPr lang="en-US" sz="1500">
                <a:latin typeface="Arial" panose="020b0604020202020204" pitchFamily="34" charset="0"/>
                <a:cs typeface="Arial" panose="020b0604020202020204" pitchFamily="34" charset="0"/>
              </a:rPr>
              <a:t>Thorp ML, Morris CD, Bagby SP: A crossover study of gabapentin in treatment of restless legs syndrome among hemodialysis patients. </a:t>
            </a:r>
            <a:r>
              <a:rPr lang="en-US" sz="1500" i="1">
                <a:latin typeface="Arial" panose="020b0604020202020204" pitchFamily="34" charset="0"/>
                <a:cs typeface="Arial" panose="020b0604020202020204" pitchFamily="34" charset="0"/>
              </a:rPr>
              <a:t>Am J Kidney Dis </a:t>
            </a:r>
            <a:r>
              <a:rPr lang="en-US" sz="1500">
                <a:latin typeface="Arial" panose="020b0604020202020204" pitchFamily="34" charset="0"/>
                <a:cs typeface="Arial" panose="020b0604020202020204" pitchFamily="34" charset="0"/>
              </a:rPr>
              <a:t>38: 104-108, 2001</a:t>
            </a:r>
          </a:p>
          <a:p>
            <a:pPr marL="339725" indent="-339725">
              <a:buFont typeface="+mj-lt"/>
              <a:buAutoNum type="arabicPeriod" startAt="21"/>
            </a:pPr>
            <a:r>
              <a:rPr lang="en-US" sz="1500">
                <a:latin typeface="Arial" panose="020b0604020202020204" pitchFamily="34" charset="0"/>
                <a:cs typeface="Arial" panose="020b0604020202020204" pitchFamily="34" charset="0"/>
              </a:rPr>
              <a:t>Flythe JE, Hilliard T, Lumby E, et al: Fostering innovation in symptom management among hemodialysis patients: paths forward for insomnia, muscle cramps, and fatigue. </a:t>
            </a:r>
            <a:r>
              <a:rPr lang="en-US" sz="1500" i="1">
                <a:latin typeface="Arial" panose="020b0604020202020204" pitchFamily="34" charset="0"/>
                <a:cs typeface="Arial" panose="020b0604020202020204" pitchFamily="34" charset="0"/>
              </a:rPr>
              <a:t>Clin J Am Soc Nephrol </a:t>
            </a:r>
            <a:r>
              <a:rPr lang="en-US" sz="1500">
                <a:latin typeface="Arial" panose="020b0604020202020204" pitchFamily="34" charset="0"/>
                <a:cs typeface="Arial" panose="020b0604020202020204" pitchFamily="34" charset="0"/>
              </a:rPr>
              <a:t>14: 150-160, 2019</a:t>
            </a:r>
          </a:p>
          <a:p>
            <a:pPr marL="339725" indent="-339725">
              <a:buFont typeface="+mj-lt"/>
              <a:buAutoNum type="arabicPeriod" startAt="21"/>
            </a:pPr>
            <a:r>
              <a:rPr lang="en-US" sz="1500" err="1">
                <a:latin typeface="Arial" panose="020b0604020202020204" pitchFamily="34" charset="0"/>
                <a:cs typeface="Arial" panose="020b0604020202020204" pitchFamily="34" charset="0"/>
              </a:rPr>
              <a:t>Winkelmayer WC, Mehta J, Wang PS: Benzodiazepine use and mortality of incident dialysis patients in the United States. </a:t>
            </a:r>
            <a:r>
              <a:rPr lang="en-US" sz="1500" i="1" err="1">
                <a:latin typeface="Arial" panose="020b0604020202020204" pitchFamily="34" charset="0"/>
                <a:cs typeface="Arial" panose="020b0604020202020204" pitchFamily="34" charset="0"/>
              </a:rPr>
              <a:t>Kindey Int </a:t>
            </a:r>
            <a:r>
              <a:rPr lang="en-US" sz="1500">
                <a:latin typeface="Arial" panose="020b0604020202020204" pitchFamily="34" charset="0"/>
                <a:cs typeface="Arial" panose="020b0604020202020204" pitchFamily="34" charset="0"/>
              </a:rPr>
              <a:t>72:1388-1393, 2007</a:t>
            </a:r>
          </a:p>
          <a:p>
            <a:pPr marL="339725" indent="-339725">
              <a:buFont typeface="+mj-lt"/>
              <a:buAutoNum type="arabicPeriod" startAt="21"/>
            </a:pPr>
            <a:r>
              <a:rPr lang="en-US" sz="1500" err="1">
                <a:latin typeface="Arial" panose="020b0604020202020204" pitchFamily="34" charset="0"/>
                <a:cs typeface="Arial" panose="020b0604020202020204" pitchFamily="34" charset="0"/>
              </a:rPr>
              <a:t>Russcher M, Koch BC, Nagtegaal JE, et al: Long-term effects of melatonin on quality of life and sleep in haemodialysis patients (Melody Study): a randomized controlled trial. </a:t>
            </a:r>
            <a:r>
              <a:rPr lang="en-US" sz="1500" i="1">
                <a:latin typeface="Arial" panose="020b0604020202020204" pitchFamily="34" charset="0"/>
                <a:cs typeface="Arial" panose="020b0604020202020204" pitchFamily="34" charset="0"/>
              </a:rPr>
              <a:t>Br J Clin Pharmacol </a:t>
            </a:r>
            <a:r>
              <a:rPr lang="en-US" sz="1500">
                <a:latin typeface="Arial" panose="020b0604020202020204" pitchFamily="34" charset="0"/>
                <a:cs typeface="Arial" panose="020b0604020202020204" pitchFamily="34" charset="0"/>
              </a:rPr>
              <a:t>76: 668-679, 2013</a:t>
            </a:r>
          </a:p>
          <a:p>
            <a:pPr marL="339725" indent="-339725">
              <a:buFont typeface="+mj-lt"/>
              <a:buAutoNum type="arabicPeriod" startAt="21"/>
            </a:pPr>
            <a:r>
              <a:rPr lang="en-US" sz="1500">
                <a:latin typeface="Arial" panose="020b0604020202020204" pitchFamily="34" charset="0"/>
                <a:cs typeface="Arial" panose="020b0604020202020204" pitchFamily="34" charset="0"/>
              </a:rPr>
              <a:t>Fishbane S, Jamal A, Munera C, Menzaghi F: A phase 3 trial of Difelikefalin in hemodialysis patients with pruritus. </a:t>
            </a:r>
            <a:r>
              <a:rPr lang="en-US" sz="1500" i="1">
                <a:latin typeface="Arial" panose="020b0604020202020204" pitchFamily="34" charset="0"/>
                <a:cs typeface="Arial" panose="020b0604020202020204" pitchFamily="34" charset="0"/>
              </a:rPr>
              <a:t>N Engl J Med </a:t>
            </a:r>
            <a:r>
              <a:rPr lang="en-US" sz="1500">
                <a:latin typeface="Arial" panose="020b0604020202020204" pitchFamily="34" charset="0"/>
                <a:cs typeface="Arial" panose="020b0604020202020204" pitchFamily="34" charset="0"/>
              </a:rPr>
              <a:t>382;222-232, 2020</a:t>
            </a:r>
          </a:p>
          <a:p>
            <a:pPr marL="339725" indent="-339725">
              <a:buFont typeface="+mj-lt"/>
              <a:buAutoNum type="arabicPeriod" startAt="21"/>
            </a:pPr>
            <a:endParaRPr lang="en-US" sz="1500">
              <a:latin typeface="Arial" panose="020b0604020202020204" pitchFamily="34" charset="0"/>
              <a:cs typeface="Arial" panose="020b0604020202020204" pitchFamily="34" charset="0"/>
            </a:endParaRPr>
          </a:p>
          <a:p>
            <a:pPr marL="514350" indent="-514350">
              <a:buFont typeface="+mj-lt"/>
              <a:buAutoNum type="arabicPeriod" startAt="21"/>
            </a:pPr>
            <a:endParaRPr lang="en-US" sz="1500">
              <a:latin typeface="Arial" panose="020b0604020202020204" pitchFamily="34" charset="0"/>
              <a:cs typeface="Arial" panose="020b0604020202020204" pitchFamily="34" charset="0"/>
            </a:endParaRPr>
          </a:p>
        </p:txBody>
      </p:sp>
      <p:sp>
        <p:nvSpPr>
          <p:cNvPr id="5" name="Subtitle 4">
            <a:extLst>
              <a:ext uri="{FF2B5EF4-FFF2-40B4-BE49-F238E27FC236}">
                <a16:creationId xmlns:a16="http://schemas.microsoft.com/office/drawing/2014/main" id="{876924D9-955C-4534-8E3A-40B19B7059A2}"/>
              </a:ext>
            </a:extLst>
          </p:cNvPr>
          <p:cNvSpPr>
            <a:spLocks noGrp="1" noSelect="1" noMove="1" noResize="1" noTextEdit="1"/>
          </p:cNvSpPr>
          <p:nvPr>
            <p:ph type="subTitle" idx="10"/>
          </p:nvPr>
        </p:nvSpPr>
        <p:spPr/>
        <p:txBody>
          <a:bodyPr/>
          <a:lstStyle/>
          <a:p>
            <a:r>
              <a:rPr lang="en-US"/>
              <a:t>references</a:t>
            </a:r>
          </a:p>
        </p:txBody>
      </p:sp>
    </p:spTree>
    <p:extLst>
      <p:ext uri="{BB962C8B-B14F-4D97-AF65-F5344CB8AC3E}">
        <p14:creationId val="3252108651"/>
      </p:ext>
    </p:extLst>
  </p:cSld>
  <p:clrMapOvr>
    <a:masterClrMapping/>
  </p:clrMapOvr>
  <p:transition/>
  <p:timing/>
</p:sld>
</file>

<file path=ppt/slides/slide6.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p:cNvGrpSpPr/>
        <p:nvPr/>
      </p:nvGrpSpPr>
      <p:grpSpPr>
        <a:xfrm>
          <a:off x="0" y="0"/>
          <a:ext cx="0" cy="0"/>
        </a:xfrm>
      </p:grpSpPr>
      <p:sp>
        <p:nvSpPr>
          <p:cNvPr id="2" name="Title 1">
            <a:extLst>
              <a:ext uri="{FF2B5EF4-FFF2-40B4-BE49-F238E27FC236}">
                <a16:creationId xmlns:a16="http://schemas.microsoft.com/office/drawing/2014/main" id="{02130607-C614-4745-AB11-DD8E3C97C47C}"/>
              </a:ext>
            </a:extLst>
          </p:cNvPr>
          <p:cNvSpPr>
            <a:spLocks noGrp="1" noSelect="1" noMove="1" noResize="1" noTextEdit="1"/>
          </p:cNvSpPr>
          <p:nvPr>
            <p:ph type="title"/>
          </p:nvPr>
        </p:nvSpPr>
        <p:spPr>
          <a:xfrm>
            <a:off x="614118" y="704670"/>
            <a:ext cx="4793064" cy="1078992"/>
          </a:xfrm>
        </p:spPr>
        <p:txBody>
          <a:bodyPr/>
          <a:lstStyle/>
          <a:p>
            <a:r>
              <a:rPr lang="en-US"/>
              <a:t>Symptom Burden</a:t>
            </a:r>
            <a:endParaRPr lang="en-US" baseline="30000"/>
          </a:p>
        </p:txBody>
      </p:sp>
      <p:sp>
        <p:nvSpPr>
          <p:cNvPr id="3" name="Content Placeholder 2">
            <a:extLst>
              <a:ext uri="{FF2B5EF4-FFF2-40B4-BE49-F238E27FC236}">
                <a16:creationId xmlns:a16="http://schemas.microsoft.com/office/drawing/2014/main" id="{34725579-A703-41BB-BAAC-C591A4EC08D4}"/>
              </a:ext>
            </a:extLst>
          </p:cNvPr>
          <p:cNvSpPr>
            <a:spLocks noGrp="1" noSelect="1" noMove="1" noResize="1" noTextEdit="1"/>
          </p:cNvSpPr>
          <p:nvPr>
            <p:ph sz="half" idx="1"/>
          </p:nvPr>
        </p:nvSpPr>
        <p:spPr>
          <a:xfrm>
            <a:off x="614118" y="1613452"/>
            <a:ext cx="5481882" cy="3811352"/>
          </a:xfrm>
        </p:spPr>
        <p:txBody>
          <a:bodyPr>
            <a:normAutofit/>
          </a:bodyPr>
          <a:lstStyle/>
          <a:p>
            <a:r>
              <a:rPr lang="en-US" sz="2600">
                <a:latin typeface="Arial" panose="020b0604020202020204" pitchFamily="34" charset="0"/>
                <a:cs typeface="Arial" panose="020b0604020202020204" pitchFamily="34" charset="0"/>
              </a:rPr>
              <a:t>HD patients with high comorbidity scores (Charlson score </a:t>
            </a:r>
            <a:r>
              <a:rPr lang="en-US" sz="2600" u="sng">
                <a:latin typeface="Arial" panose="020b0604020202020204" pitchFamily="34" charset="0"/>
                <a:cs typeface="Arial" panose="020b0604020202020204" pitchFamily="34" charset="0"/>
              </a:rPr>
              <a:t>&gt;</a:t>
            </a:r>
            <a:r>
              <a:rPr lang="en-US" sz="2600">
                <a:latin typeface="Arial" panose="020b0604020202020204" pitchFamily="34" charset="0"/>
                <a:cs typeface="Arial" panose="020b0604020202020204" pitchFamily="34" charset="0"/>
              </a:rPr>
              <a:t>8) have a large symptom burden.</a:t>
            </a:r>
            <a:r>
              <a:rPr lang="en-US" sz="2600" baseline="30000">
                <a:latin typeface="Arial" panose="020b0604020202020204" pitchFamily="34" charset="0"/>
                <a:cs typeface="Arial" panose="020b0604020202020204" pitchFamily="34" charset="0"/>
              </a:rPr>
              <a:t>1</a:t>
            </a:r>
            <a:endParaRPr lang="en-US" sz="2600">
              <a:latin typeface="Arial" panose="020b0604020202020204" pitchFamily="34" charset="0"/>
              <a:cs typeface="Arial" panose="020b0604020202020204" pitchFamily="34" charset="0"/>
            </a:endParaRPr>
          </a:p>
          <a:p>
            <a:r>
              <a:rPr lang="en-US" sz="2600">
                <a:latin typeface="Arial" panose="020b0604020202020204" pitchFamily="34" charset="0"/>
                <a:cs typeface="Arial" panose="020b0604020202020204" pitchFamily="34" charset="0"/>
              </a:rPr>
              <a:t>Average of 10.5 symptoms</a:t>
            </a:r>
          </a:p>
          <a:p>
            <a:pPr marL="796925" lvl="1" indent="-339725">
              <a:buFont typeface="Courier New" panose="02070309020205020404" pitchFamily="49" charset="0"/>
              <a:buChar char="o"/>
            </a:pPr>
            <a:r>
              <a:rPr lang="en-US" sz="2600">
                <a:latin typeface="Arial" panose="020b0604020202020204" pitchFamily="34" charset="0"/>
                <a:cs typeface="Arial" panose="020b0604020202020204" pitchFamily="34" charset="0"/>
              </a:rPr>
              <a:t>Only 40% of which were noted by nephrologists</a:t>
            </a:r>
          </a:p>
          <a:p>
            <a:r>
              <a:rPr lang="en-US" sz="2600">
                <a:latin typeface="Arial" panose="020b0604020202020204" pitchFamily="34" charset="0"/>
                <a:cs typeface="Arial" panose="020b0604020202020204" pitchFamily="34" charset="0"/>
              </a:rPr>
              <a:t>Similar to the symptom burden of inpatient (11.1) and outpatient (9.8) oncology patients</a:t>
            </a:r>
          </a:p>
          <a:p>
            <a:pPr marL="0" indent="0">
              <a:buNone/>
            </a:pPr>
            <a:endParaRPr lang="en-US">
              <a:latin typeface="Arial" panose="020b0604020202020204" pitchFamily="34" charset="0"/>
              <a:cs typeface="Arial" panose="020b0604020202020204" pitchFamily="34" charset="0"/>
            </a:endParaRPr>
          </a:p>
        </p:txBody>
      </p:sp>
      <p:sp>
        <p:nvSpPr>
          <p:cNvPr id="4" name="Content Placeholder 3"/>
          <p:cNvSpPr>
            <a:spLocks noGrp="1" noSelect="1" noMove="1" noResize="1" noTextEdit="1"/>
          </p:cNvSpPr>
          <p:nvPr>
            <p:ph sz="half" idx="2"/>
          </p:nvPr>
        </p:nvSpPr>
        <p:spPr>
          <a:xfrm>
            <a:off x="6558318" y="1616061"/>
            <a:ext cx="5019564" cy="3811353"/>
          </a:xfrm>
        </p:spPr>
        <p:txBody>
          <a:bodyPr>
            <a:normAutofit/>
          </a:bodyPr>
          <a:lstStyle/>
          <a:p>
            <a:r>
              <a:rPr lang="en-US" sz="2400">
                <a:latin typeface="Arial" panose="020b0604020202020204" pitchFamily="34" charset="0"/>
                <a:cs typeface="Arial" panose="020b0604020202020204" pitchFamily="34" charset="0"/>
              </a:rPr>
              <a:t>Most common symptoms experienced by HD patients using the Dialysis Symptoms Index</a:t>
            </a:r>
            <a:r>
              <a:rPr lang="en-US" sz="2400" baseline="30000">
                <a:latin typeface="Arial" panose="020b0604020202020204" pitchFamily="34" charset="0"/>
                <a:cs typeface="Arial" panose="020b0604020202020204" pitchFamily="34" charset="0"/>
              </a:rPr>
              <a:t>2</a:t>
            </a:r>
          </a:p>
          <a:p>
            <a:endParaRPr lang="en-US" sz="2400" b="1">
              <a:latin typeface="Arial" panose="020b0604020202020204" pitchFamily="34" charset="0"/>
              <a:cs typeface="Arial" panose="020b0604020202020204" pitchFamily="34" charset="0"/>
            </a:endParaRPr>
          </a:p>
          <a:p>
            <a:pPr marL="0" indent="0">
              <a:buNone/>
            </a:pPr>
            <a:endParaRPr lang="en-US">
              <a:latin typeface="Arial" panose="020b0604020202020204" pitchFamily="34" charset="0"/>
              <a:cs typeface="Arial" panose="020b0604020202020204" pitchFamily="34" charset="0"/>
            </a:endParaRPr>
          </a:p>
        </p:txBody>
      </p:sp>
      <p:sp>
        <p:nvSpPr>
          <p:cNvPr id="6" name="Subtitle 3">
            <a:extLst>
              <a:ext uri="{FF2B5EF4-FFF2-40B4-BE49-F238E27FC236}">
                <a16:creationId xmlns:a16="http://schemas.microsoft.com/office/drawing/2014/main" id="{33676BA9-6D71-47AF-8B98-A8CEBD7243BC}"/>
              </a:ext>
            </a:extLst>
          </p:cNvPr>
          <p:cNvSpPr>
            <a:spLocks noGrp="1" noSelect="1" noMove="1" noResize="1" noTextEdit="1"/>
          </p:cNvSpPr>
          <p:nvPr>
            <p:ph type="subTitle" idx="10"/>
          </p:nvPr>
        </p:nvSpPr>
        <p:spPr/>
        <p:txBody>
          <a:bodyPr/>
          <a:lstStyle/>
          <a:p>
            <a:r>
              <a:rPr lang="en-US"/>
              <a:t>Symptoms</a:t>
            </a:r>
          </a:p>
        </p:txBody>
      </p:sp>
      <p:sp>
        <p:nvSpPr>
          <p:cNvPr id="5" name="TextBox 4">
            <a:extLst>
              <a:ext uri="{FF2B5EF4-FFF2-40B4-BE49-F238E27FC236}">
                <a16:creationId xmlns:a16="http://schemas.microsoft.com/office/drawing/2014/main" id="{BBEB9FA7-B22A-4259-AE07-A4ECF4311566}"/>
              </a:ext>
            </a:extLst>
          </p:cNvPr>
          <p:cNvSpPr txBox="1">
            <a:spLocks noSelect="1" noMove="1" noResize="1" noTextEdit="1"/>
          </p:cNvSpPr>
          <p:nvPr/>
        </p:nvSpPr>
        <p:spPr>
          <a:xfrm>
            <a:off x="157683" y="6250129"/>
            <a:ext cx="9291637" cy="477054"/>
          </a:xfrm>
          <a:prstGeom prst="rect">
            <a:avLst/>
          </a:prstGeom>
          <a:noFill/>
        </p:spPr>
        <p:txBody>
          <a:bodyPr wrap="square" rtlCol="0">
            <a:spAutoFit/>
          </a:bodyPr>
          <a:lstStyle/>
          <a:p>
            <a:r>
              <a:rPr lang="en-US" sz="2500">
                <a:solidFill>
                  <a:schemeClr val="bg1"/>
                </a:solidFill>
                <a:latin typeface="Gotham" panose="02000504050000020004" pitchFamily="2" charset="0"/>
              </a:rPr>
              <a:t>Dialysis Core Curriculum 2021</a:t>
            </a:r>
          </a:p>
        </p:txBody>
      </p:sp>
      <p:graphicFrame>
        <p:nvGraphicFramePr>
          <p:cNvPr id="7" name="Table 6"/>
          <p:cNvGraphicFramePr>
            <a:graphicFrameLocks noGrp="1" noSelect="1" noMove="1" noResize="1"/>
          </p:cNvGraphicFramePr>
          <p:nvPr>
            <p:extLst>
              <p:ext uri="{D42A27DB-BD31-4B8C-83A1-F6EECF244321}">
                <p14:modId val="1992645307"/>
              </p:ext>
            </p:extLst>
          </p:nvPr>
        </p:nvGraphicFramePr>
        <p:xfrm>
          <a:off x="6866062" y="2997227"/>
          <a:ext cx="4711820" cy="2945353"/>
        </p:xfrm>
        <a:graphic>
          <a:graphicData uri="http://schemas.openxmlformats.org/drawingml/2006/table">
            <a:tbl>
              <a:tblPr firstRow="1" bandRow="1">
                <a:tableStyleId>{5C22544A-7EE6-4342-B048-85BDC9FD1C3A}</a:tableStyleId>
              </a:tblPr>
              <a:tblGrid>
                <a:gridCol w="2355910">
                  <a:extLst>
                    <a:ext uri="{9D8B030D-6E8A-4147-A177-3AD203B41FA5}">
                      <a16:colId xmlns:a16="http://schemas.microsoft.com/office/drawing/2014/main" val="1592521454"/>
                    </a:ext>
                  </a:extLst>
                </a:gridCol>
                <a:gridCol w="2355910">
                  <a:extLst>
                    <a:ext uri="{9D8B030D-6E8A-4147-A177-3AD203B41FA5}">
                      <a16:colId xmlns:a16="http://schemas.microsoft.com/office/drawing/2014/main" val="755845154"/>
                    </a:ext>
                  </a:extLst>
                </a:gridCol>
              </a:tblGrid>
              <a:tr h="360783">
                <a:tc gridSpan="2">
                  <a:txBody>
                    <a:bodyPr vert="horz" wrap="square"/>
                    <a:lstStyle/>
                    <a:p>
                      <a:r>
                        <a:rPr lang="en-US" sz="2000">
                          <a:latin typeface="Arial" panose="020b0604020202020204" pitchFamily="34" charset="0"/>
                          <a:cs typeface="Arial" panose="020b0604020202020204" pitchFamily="34" charset="0"/>
                        </a:rPr>
                        <a:t>Most Common Symptoms</a:t>
                      </a:r>
                      <a:r>
                        <a:rPr lang="en-US" sz="2000" baseline="30000">
                          <a:latin typeface="Arial" panose="020b0604020202020204" pitchFamily="34" charset="0"/>
                          <a:cs typeface="Arial" panose="020b0604020202020204" pitchFamily="34" charset="0"/>
                        </a:rPr>
                        <a:t>2</a:t>
                      </a:r>
                      <a:endParaRPr lang="en-US" sz="2000">
                        <a:latin typeface="Arial" panose="020b0604020202020204" pitchFamily="34" charset="0"/>
                        <a:cs typeface="Arial" panose="020b0604020202020204" pitchFamily="34" charset="0"/>
                      </a:endParaRPr>
                    </a:p>
                  </a:txBody>
                  <a:tcPr/>
                </a:tc>
                <a:tc hMerge="1">
                  <a:txBody>
                    <a:bodyPr vert="horz" wrap="square"/>
                    <a:lstStyle/>
                    <a:p>
                      <a:endParaRPr lang="en-US"/>
                    </a:p>
                  </a:txBody>
                  <a:tcPr/>
                </a:tc>
                <a:extLst>
                  <a:ext uri="{0D108BD9-81ED-4DB2-BD59-A6C34878D82A}">
                    <a16:rowId xmlns:a16="http://schemas.microsoft.com/office/drawing/2014/main" val="912798855"/>
                  </a:ext>
                </a:extLst>
              </a:tr>
              <a:tr h="638309">
                <a:tc rowSpan="3">
                  <a:txBody>
                    <a:bodyPr vert="horz" wrap="square"/>
                    <a:lstStyle/>
                    <a:p>
                      <a:endParaRPr lang="en-US" sz="2000">
                        <a:latin typeface="Arial" panose="020b0604020202020204" pitchFamily="34" charset="0"/>
                        <a:cs typeface="Arial" panose="020b0604020202020204" pitchFamily="34" charset="0"/>
                      </a:endParaRPr>
                    </a:p>
                    <a:p>
                      <a:r>
                        <a:rPr lang="en-US" sz="2000">
                          <a:latin typeface="Arial" panose="020b0604020202020204" pitchFamily="34" charset="0"/>
                          <a:cs typeface="Arial" panose="020b0604020202020204" pitchFamily="34" charset="0"/>
                        </a:rPr>
                        <a:t>&gt;50% of patients reported:</a:t>
                      </a:r>
                    </a:p>
                  </a:txBody>
                  <a:tcPr/>
                </a:tc>
                <a:tc>
                  <a:txBody>
                    <a:bodyPr vert="horz" wrap="square"/>
                    <a:lstStyle/>
                    <a:p>
                      <a:r>
                        <a:rPr lang="en-US" sz="2000">
                          <a:latin typeface="Arial" panose="020b0604020202020204" pitchFamily="34" charset="0"/>
                          <a:cs typeface="Arial" panose="020b0604020202020204" pitchFamily="34" charset="0"/>
                        </a:rPr>
                        <a:t>Tired or lack of energy</a:t>
                      </a:r>
                    </a:p>
                  </a:txBody>
                  <a:tcPr/>
                </a:tc>
                <a:extLst>
                  <a:ext uri="{0D108BD9-81ED-4DB2-BD59-A6C34878D82A}">
                    <a16:rowId xmlns:a16="http://schemas.microsoft.com/office/drawing/2014/main" val="254016639"/>
                  </a:ext>
                </a:extLst>
              </a:tr>
              <a:tr h="360783">
                <a:tc vMerge="1">
                  <a:txBody>
                    <a:bodyPr vert="horz" wrap="square"/>
                    <a:lstStyle/>
                    <a:p>
                      <a:endParaRPr lang="en-US"/>
                    </a:p>
                  </a:txBody>
                  <a:tcPr/>
                </a:tc>
                <a:tc>
                  <a:txBody>
                    <a:bodyPr vert="horz" wrap="square"/>
                    <a:lstStyle/>
                    <a:p>
                      <a:r>
                        <a:rPr lang="en-US" sz="2000">
                          <a:latin typeface="Arial" panose="020b0604020202020204" pitchFamily="34" charset="0"/>
                          <a:cs typeface="Arial" panose="020b0604020202020204" pitchFamily="34" charset="0"/>
                        </a:rPr>
                        <a:t>Bone or joint pain</a:t>
                      </a:r>
                    </a:p>
                  </a:txBody>
                  <a:tcPr/>
                </a:tc>
                <a:extLst>
                  <a:ext uri="{0D108BD9-81ED-4DB2-BD59-A6C34878D82A}">
                    <a16:rowId xmlns:a16="http://schemas.microsoft.com/office/drawing/2014/main" val="242928281"/>
                  </a:ext>
                </a:extLst>
              </a:tr>
              <a:tr h="360783">
                <a:tc vMerge="1">
                  <a:txBody>
                    <a:bodyPr vert="horz" wrap="square"/>
                    <a:lstStyle/>
                    <a:p>
                      <a:endParaRPr lang="en-US"/>
                    </a:p>
                  </a:txBody>
                  <a:tcPr/>
                </a:tc>
                <a:tc>
                  <a:txBody>
                    <a:bodyPr vert="horz" wrap="square"/>
                    <a:lstStyle/>
                    <a:p>
                      <a:r>
                        <a:rPr lang="en-US" sz="2000">
                          <a:latin typeface="Arial" panose="020b0604020202020204" pitchFamily="34" charset="0"/>
                          <a:cs typeface="Arial" panose="020b0604020202020204" pitchFamily="34" charset="0"/>
                        </a:rPr>
                        <a:t>Dry skin or itching </a:t>
                      </a:r>
                    </a:p>
                  </a:txBody>
                  <a:tcPr/>
                </a:tc>
                <a:extLst>
                  <a:ext uri="{0D108BD9-81ED-4DB2-BD59-A6C34878D82A}">
                    <a16:rowId xmlns:a16="http://schemas.microsoft.com/office/drawing/2014/main" val="881812298"/>
                  </a:ext>
                </a:extLst>
              </a:tr>
              <a:tr h="1055593">
                <a:tc>
                  <a:txBody>
                    <a:bodyPr vert="horz" wrap="square"/>
                    <a:lstStyle/>
                    <a:p>
                      <a:endParaRPr lang="en-US" sz="2000">
                        <a:latin typeface="Arial" panose="020b0604020202020204" pitchFamily="34" charset="0"/>
                        <a:cs typeface="Arial" panose="020b0604020202020204" pitchFamily="34" charset="0"/>
                      </a:endParaRPr>
                    </a:p>
                    <a:p>
                      <a:r>
                        <a:rPr lang="en-US" sz="2000">
                          <a:latin typeface="Arial" panose="020b0604020202020204" pitchFamily="34" charset="0"/>
                          <a:cs typeface="Arial" panose="020b0604020202020204" pitchFamily="34" charset="0"/>
                        </a:rPr>
                        <a:t>&gt;40% of patients reported:</a:t>
                      </a:r>
                    </a:p>
                  </a:txBody>
                  <a:tcPr/>
                </a:tc>
                <a:tc>
                  <a:txBody>
                    <a:bodyPr vert="horz" wrap="square"/>
                    <a:lstStyle/>
                    <a:p>
                      <a:endParaRPr lang="en-US" sz="2000">
                        <a:latin typeface="Arial" panose="020b0604020202020204" pitchFamily="34" charset="0"/>
                        <a:cs typeface="Arial" panose="020b0604020202020204" pitchFamily="34" charset="0"/>
                      </a:endParaRPr>
                    </a:p>
                    <a:p>
                      <a:r>
                        <a:rPr lang="en-US" sz="2000">
                          <a:latin typeface="Arial" panose="020b0604020202020204" pitchFamily="34" charset="0"/>
                          <a:cs typeface="Arial" panose="020b0604020202020204" pitchFamily="34" charset="0"/>
                        </a:rPr>
                        <a:t>Trouble falling or staying asleep </a:t>
                      </a:r>
                    </a:p>
                  </a:txBody>
                  <a:tcPr/>
                </a:tc>
                <a:extLst>
                  <a:ext uri="{0D108BD9-81ED-4DB2-BD59-A6C34878D82A}">
                    <a16:rowId xmlns:a16="http://schemas.microsoft.com/office/drawing/2014/main" val="2497242331"/>
                  </a:ext>
                </a:extLst>
              </a:tr>
            </a:tbl>
          </a:graphicData>
        </a:graphic>
      </p:graphicFrame>
    </p:spTree>
    <p:extLst>
      <p:ext uri="{BB962C8B-B14F-4D97-AF65-F5344CB8AC3E}">
        <p14:creationId val="2052541270"/>
      </p:ext>
    </p:extLst>
  </p:cSld>
  <p:clrMapOvr>
    <a:masterClrMapping/>
  </p:clrMapOvr>
  <p:transition/>
  <p:timing/>
</p:sld>
</file>

<file path=ppt/slides/slide7.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p:cNvGrpSpPr/>
        <p:nvPr/>
      </p:nvGrpSpPr>
      <p:grpSpPr>
        <a:xfrm>
          <a:off x="0" y="0"/>
          <a:ext cx="0" cy="0"/>
        </a:xfrm>
      </p:grpSpPr>
      <p:sp>
        <p:nvSpPr>
          <p:cNvPr id="2" name="Title 1">
            <a:extLst>
              <a:ext uri="{FF2B5EF4-FFF2-40B4-BE49-F238E27FC236}">
                <a16:creationId xmlns:a16="http://schemas.microsoft.com/office/drawing/2014/main" id="{35E7C34B-0D0F-4093-942D-CC22D7C27BFF}"/>
              </a:ext>
            </a:extLst>
          </p:cNvPr>
          <p:cNvSpPr>
            <a:spLocks noGrp="1" noSelect="1" noMove="1" noResize="1" noTextEdit="1"/>
          </p:cNvSpPr>
          <p:nvPr>
            <p:ph type="title"/>
          </p:nvPr>
        </p:nvSpPr>
        <p:spPr>
          <a:xfrm>
            <a:off x="620131" y="705066"/>
            <a:ext cx="3932237" cy="1078992"/>
          </a:xfrm>
        </p:spPr>
        <p:txBody>
          <a:bodyPr anchor="ctr"/>
          <a:lstStyle/>
          <a:p>
            <a:r>
              <a:rPr lang="en-US">
                <a:solidFill>
                  <a:srgbClr val="0291AE"/>
                </a:solidFill>
              </a:rPr>
              <a:t>Chronic Pain</a:t>
            </a:r>
          </a:p>
        </p:txBody>
      </p:sp>
      <p:sp>
        <p:nvSpPr>
          <p:cNvPr id="3" name="Content Placeholder 2">
            <a:extLst>
              <a:ext uri="{FF2B5EF4-FFF2-40B4-BE49-F238E27FC236}">
                <a16:creationId xmlns:a16="http://schemas.microsoft.com/office/drawing/2014/main" id="{60AA77DB-06DB-4A53-9611-A78745BC6DEC}"/>
              </a:ext>
            </a:extLst>
          </p:cNvPr>
          <p:cNvSpPr>
            <a:spLocks noGrp="1" noSelect="1" noMove="1" noResize="1" noTextEdit="1"/>
          </p:cNvSpPr>
          <p:nvPr>
            <p:ph idx="1"/>
          </p:nvPr>
        </p:nvSpPr>
        <p:spPr>
          <a:xfrm>
            <a:off x="5641072" y="1621240"/>
            <a:ext cx="5952063" cy="4546730"/>
          </a:xfrm>
        </p:spPr>
        <p:txBody>
          <a:bodyPr>
            <a:normAutofit/>
          </a:bodyPr>
          <a:lstStyle/>
          <a:p>
            <a:pPr marL="0" indent="0">
              <a:buNone/>
            </a:pPr>
            <a:r>
              <a:rPr lang="en-US" sz="2000">
                <a:latin typeface="Arial" panose="020b0604020202020204" pitchFamily="34" charset="0"/>
                <a:cs typeface="Arial" panose="020b0604020202020204" pitchFamily="34" charset="0"/>
              </a:rPr>
              <a:t>Chronic pain (&gt;3 months) is more prevalent in patients who have kidney disease</a:t>
            </a:r>
            <a:r>
              <a:rPr lang="en-US" sz="2000" baseline="30000">
                <a:latin typeface="Arial" panose="020b0604020202020204" pitchFamily="34" charset="0"/>
                <a:cs typeface="Arial" panose="020b0604020202020204" pitchFamily="34" charset="0"/>
              </a:rPr>
              <a:t>3</a:t>
            </a:r>
          </a:p>
          <a:p>
            <a:endParaRPr lang="en-US" sz="2000" baseline="30000">
              <a:latin typeface="Arial" panose="020b0604020202020204" pitchFamily="34" charset="0"/>
              <a:cs typeface="Arial" panose="020b0604020202020204" pitchFamily="34" charset="0"/>
            </a:endParaRPr>
          </a:p>
          <a:p>
            <a:endParaRPr lang="en-US" sz="2000" baseline="30000">
              <a:latin typeface="Arial" panose="020b0604020202020204" pitchFamily="34" charset="0"/>
              <a:cs typeface="Arial" panose="020b0604020202020204" pitchFamily="34" charset="0"/>
            </a:endParaRPr>
          </a:p>
          <a:p>
            <a:endParaRPr lang="en-US" sz="2000" baseline="30000">
              <a:latin typeface="Arial" panose="020b0604020202020204" pitchFamily="34" charset="0"/>
              <a:cs typeface="Arial" panose="020b0604020202020204" pitchFamily="34" charset="0"/>
            </a:endParaRPr>
          </a:p>
          <a:p>
            <a:endParaRPr lang="en-US" sz="2000" baseline="30000">
              <a:latin typeface="Arial" panose="020b0604020202020204" pitchFamily="34" charset="0"/>
              <a:cs typeface="Arial" panose="020b0604020202020204" pitchFamily="34" charset="0"/>
            </a:endParaRPr>
          </a:p>
          <a:p>
            <a:pPr lvl="2"/>
            <a:endParaRPr lang="en-US" sz="2000">
              <a:latin typeface="Arial" panose="020b0604020202020204" pitchFamily="34" charset="0"/>
              <a:cs typeface="Arial" panose="020b0604020202020204" pitchFamily="34" charset="0"/>
            </a:endParaRPr>
          </a:p>
          <a:p>
            <a:pPr lvl="1"/>
            <a:r>
              <a:rPr lang="en-US">
                <a:latin typeface="Arial" panose="020b0604020202020204" pitchFamily="34" charset="0"/>
                <a:cs typeface="Arial" panose="020b0604020202020204" pitchFamily="34" charset="0"/>
              </a:rPr>
              <a:t>20% have multiple causes </a:t>
            </a:r>
          </a:p>
          <a:p>
            <a:pPr lvl="1"/>
            <a:r>
              <a:rPr lang="en-US">
                <a:latin typeface="Arial" panose="020b0604020202020204" pitchFamily="34" charset="0"/>
                <a:cs typeface="Arial" panose="020b0604020202020204" pitchFamily="34" charset="0"/>
              </a:rPr>
              <a:t>Correlated with dialysis vintage</a:t>
            </a:r>
          </a:p>
          <a:p>
            <a:pPr lvl="1"/>
            <a:r>
              <a:rPr lang="en-US">
                <a:latin typeface="Arial" panose="020b0604020202020204" pitchFamily="34" charset="0"/>
                <a:cs typeface="Arial" panose="020b0604020202020204" pitchFamily="34" charset="0"/>
              </a:rPr>
              <a:t>Similar rates in HD, PD and conservative management</a:t>
            </a:r>
          </a:p>
          <a:p>
            <a:pPr lvl="1"/>
            <a:r>
              <a:rPr lang="en-US">
                <a:latin typeface="Arial" panose="020b0604020202020204" pitchFamily="34" charset="0"/>
                <a:cs typeface="Arial" panose="020b0604020202020204" pitchFamily="34" charset="0"/>
              </a:rPr>
              <a:t>~83% of patients with kidney disease rate pain as moderate to severe in intensity</a:t>
            </a:r>
            <a:endParaRPr lang="en-US" sz="2000" b="1">
              <a:latin typeface="Arial" panose="020b0604020202020204" pitchFamily="34" charset="0"/>
              <a:cs typeface="Arial" panose="020b0604020202020204" pitchFamily="34" charset="0"/>
            </a:endParaRPr>
          </a:p>
        </p:txBody>
      </p:sp>
      <p:sp>
        <p:nvSpPr>
          <p:cNvPr id="8" name="Subtitle 3">
            <a:extLst>
              <a:ext uri="{FF2B5EF4-FFF2-40B4-BE49-F238E27FC236}">
                <a16:creationId xmlns:a16="http://schemas.microsoft.com/office/drawing/2014/main" id="{33676BA9-6D71-47AF-8B98-A8CEBD7243BC}"/>
              </a:ext>
            </a:extLst>
          </p:cNvPr>
          <p:cNvSpPr>
            <a:spLocks noGrp="1" noSelect="1" noMove="1" noResize="1" noTextEdit="1"/>
          </p:cNvSpPr>
          <p:nvPr>
            <p:ph type="subTitle" idx="10"/>
          </p:nvPr>
        </p:nvSpPr>
        <p:spPr/>
        <p:txBody>
          <a:bodyPr/>
          <a:lstStyle/>
          <a:p>
            <a:r>
              <a:rPr lang="en-US"/>
              <a:t>SYMPTOM: PAIN</a:t>
            </a:r>
          </a:p>
        </p:txBody>
      </p:sp>
      <p:pic>
        <p:nvPicPr>
          <p:cNvPr id="10" name="Content Placeholder 9"/>
          <p:cNvPicPr>
            <a:picLocks noGrp="1" noSelect="1" noChangeAspect="1" noMove="1" noResize="1"/>
          </p:cNvPicPr>
          <p:nvPr>
            <p:ph sz="half" idx="4294967295"/>
          </p:nvPr>
        </p:nvPicPr>
        <p:blipFill>
          <a:blip r:embed="rId3"/>
          <a:stretch>
            <a:fillRect/>
          </a:stretch>
        </p:blipFill>
        <p:spPr>
          <a:xfrm>
            <a:off x="598865" y="1587580"/>
            <a:ext cx="4666179" cy="3918323"/>
          </a:xfrm>
          <a:prstGeom prst="rect">
            <a:avLst/>
          </a:prstGeom>
        </p:spPr>
      </p:pic>
      <p:sp>
        <p:nvSpPr>
          <p:cNvPr id="6" name="TextBox 5">
            <a:extLst>
              <a:ext uri="{FF2B5EF4-FFF2-40B4-BE49-F238E27FC236}">
                <a16:creationId xmlns:a16="http://schemas.microsoft.com/office/drawing/2014/main" id="{89A6BD7E-E0E2-4D31-ADC0-C96B9C12487B}"/>
              </a:ext>
            </a:extLst>
          </p:cNvPr>
          <p:cNvSpPr txBox="1">
            <a:spLocks noSelect="1" noMove="1" noResize="1" noTextEdit="1"/>
          </p:cNvSpPr>
          <p:nvPr/>
        </p:nvSpPr>
        <p:spPr>
          <a:xfrm>
            <a:off x="147635" y="6250129"/>
            <a:ext cx="9291637" cy="477054"/>
          </a:xfrm>
          <a:prstGeom prst="rect">
            <a:avLst/>
          </a:prstGeom>
          <a:noFill/>
        </p:spPr>
        <p:txBody>
          <a:bodyPr wrap="square" rtlCol="0">
            <a:spAutoFit/>
          </a:bodyPr>
          <a:lstStyle/>
          <a:p>
            <a:r>
              <a:rPr lang="en-US" sz="2500">
                <a:solidFill>
                  <a:schemeClr val="bg1"/>
                </a:solidFill>
                <a:latin typeface="Gotham" panose="02000504050000020004" pitchFamily="2" charset="0"/>
              </a:rPr>
              <a:t>Dialysis Core Curriculum 2021</a:t>
            </a:r>
          </a:p>
        </p:txBody>
      </p:sp>
      <p:graphicFrame>
        <p:nvGraphicFramePr>
          <p:cNvPr id="5" name="Table 4"/>
          <p:cNvGraphicFramePr>
            <a:graphicFrameLocks noGrp="1" noSelect="1" noMove="1" noResize="1"/>
          </p:cNvGraphicFramePr>
          <p:nvPr>
            <p:extLst>
              <p:ext uri="{D42A27DB-BD31-4B8C-83A1-F6EECF244321}">
                <p14:modId val="4044307609"/>
              </p:ext>
            </p:extLst>
          </p:nvPr>
        </p:nvGraphicFramePr>
        <p:xfrm>
          <a:off x="5720952" y="2287127"/>
          <a:ext cx="5872182" cy="1493520"/>
        </p:xfrm>
        <a:graphic>
          <a:graphicData uri="http://schemas.openxmlformats.org/drawingml/2006/table">
            <a:tbl>
              <a:tblPr firstRow="1" bandRow="1">
                <a:tableStyleId>{5C22544A-7EE6-4342-B048-85BDC9FD1C3A}</a:tableStyleId>
              </a:tblPr>
              <a:tblGrid>
                <a:gridCol w="1953051">
                  <a:extLst>
                    <a:ext uri="{9D8B030D-6E8A-4147-A177-3AD203B41FA5}">
                      <a16:colId xmlns:a16="http://schemas.microsoft.com/office/drawing/2014/main" val="1793404926"/>
                    </a:ext>
                  </a:extLst>
                </a:gridCol>
                <a:gridCol w="1930457">
                  <a:extLst>
                    <a:ext uri="{9D8B030D-6E8A-4147-A177-3AD203B41FA5}">
                      <a16:colId xmlns:a16="http://schemas.microsoft.com/office/drawing/2014/main" val="815390434"/>
                    </a:ext>
                  </a:extLst>
                </a:gridCol>
                <a:gridCol w="1988674">
                  <a:extLst>
                    <a:ext uri="{9D8B030D-6E8A-4147-A177-3AD203B41FA5}">
                      <a16:colId xmlns:a16="http://schemas.microsoft.com/office/drawing/2014/main" val="2695274267"/>
                    </a:ext>
                  </a:extLst>
                </a:gridCol>
              </a:tblGrid>
              <a:tr h="370840">
                <a:tc gridSpan="3">
                  <a:txBody>
                    <a:bodyPr vert="horz" wrap="square"/>
                    <a:lstStyle/>
                    <a:p>
                      <a:pPr algn="ctr"/>
                      <a:r>
                        <a:rPr lang="en-US" sz="2000">
                          <a:latin typeface="Arial" panose="020b0604020202020204" pitchFamily="34" charset="0"/>
                          <a:cs typeface="Arial" panose="020b0604020202020204" pitchFamily="34" charset="0"/>
                        </a:rPr>
                        <a:t> Prevalence of</a:t>
                      </a:r>
                      <a:r>
                        <a:rPr lang="en-US" sz="2000" baseline="0">
                          <a:latin typeface="Arial" panose="020b0604020202020204" pitchFamily="34" charset="0"/>
                          <a:cs typeface="Arial" panose="020b0604020202020204" pitchFamily="34" charset="0"/>
                        </a:rPr>
                        <a:t> Chronic Pain</a:t>
                      </a:r>
                      <a:endParaRPr lang="en-US" sz="2000">
                        <a:latin typeface="Arial" panose="020b0604020202020204" pitchFamily="34" charset="0"/>
                        <a:cs typeface="Arial" panose="020b0604020202020204" pitchFamily="34" charset="0"/>
                      </a:endParaRPr>
                    </a:p>
                  </a:txBody>
                  <a:tcPr>
                    <a:solidFill>
                      <a:schemeClr val="bg2">
                        <a:lumMod val="75000"/>
                      </a:schemeClr>
                    </a:solidFill>
                  </a:tcPr>
                </a:tc>
                <a:tc hMerge="1">
                  <a:txBody>
                    <a:bodyPr vert="horz" wrap="square"/>
                    <a:lstStyle/>
                    <a:p>
                      <a:endParaRPr lang="en-US"/>
                    </a:p>
                  </a:txBody>
                  <a:tcPr/>
                </a:tc>
                <a:tc hMerge="1">
                  <a:txBody>
                    <a:bodyPr vert="horz" wrap="square"/>
                    <a:lstStyle/>
                    <a:p>
                      <a:endParaRPr lang="en-US"/>
                    </a:p>
                  </a:txBody>
                  <a:tcPr/>
                </a:tc>
                <a:extLst>
                  <a:ext uri="{0D108BD9-81ED-4DB2-BD59-A6C34878D82A}">
                    <a16:rowId xmlns:a16="http://schemas.microsoft.com/office/drawing/2014/main" val="586005241"/>
                  </a:ext>
                </a:extLst>
              </a:tr>
              <a:tr h="370840">
                <a:tc>
                  <a:txBody>
                    <a:bodyPr vert="horz" wrap="square"/>
                    <a:lstStyle/>
                    <a:p>
                      <a:pPr marL="0" marR="0" lvl="0" indent="0" algn="l" defTabSz="914400" rtl="0" eaLnBrk="1" fontAlgn="auto" latinLnBrk="0" hangingPunct="1">
                        <a:lnSpc>
                          <a:spcPct val="100000"/>
                        </a:lnSpc>
                        <a:spcBef>
                          <a:spcPct val="0"/>
                        </a:spcBef>
                        <a:spcAft>
                          <a:spcPct val="0"/>
                        </a:spcAft>
                        <a:buClrTx/>
                        <a:buSzTx/>
                        <a:buFontTx/>
                        <a:buNone/>
                        <a:defRPr/>
                      </a:pPr>
                      <a:r>
                        <a:rPr lang="en-US" sz="2000">
                          <a:latin typeface="Arial" panose="020b0604020202020204" pitchFamily="34" charset="0"/>
                          <a:cs typeface="Arial" panose="020b0604020202020204" pitchFamily="34" charset="0"/>
                        </a:rPr>
                        <a:t>General </a:t>
                      </a:r>
                    </a:p>
                    <a:p>
                      <a:pPr marL="0" marR="0" lvl="0" indent="0" algn="l" defTabSz="914400" rtl="0" eaLnBrk="1" fontAlgn="auto" latinLnBrk="0" hangingPunct="1">
                        <a:lnSpc>
                          <a:spcPct val="100000"/>
                        </a:lnSpc>
                        <a:spcBef>
                          <a:spcPct val="0"/>
                        </a:spcBef>
                        <a:spcAft>
                          <a:spcPct val="0"/>
                        </a:spcAft>
                        <a:buClrTx/>
                        <a:buSzTx/>
                        <a:buFontTx/>
                        <a:buNone/>
                        <a:defRPr/>
                      </a:pPr>
                      <a:r>
                        <a:rPr lang="en-US" sz="2000">
                          <a:latin typeface="Arial" panose="020b0604020202020204" pitchFamily="34" charset="0"/>
                          <a:cs typeface="Arial" panose="020b0604020202020204" pitchFamily="34" charset="0"/>
                        </a:rPr>
                        <a:t>population</a:t>
                      </a:r>
                    </a:p>
                  </a:txBody>
                  <a:tcPr/>
                </a:tc>
                <a:tc>
                  <a:txBody>
                    <a:bodyPr vert="horz" wrap="square"/>
                    <a:lstStyle/>
                    <a:p>
                      <a:pPr marL="0" marR="0" lvl="0" indent="0" algn="l" defTabSz="914400" rtl="0" eaLnBrk="1" fontAlgn="auto" latinLnBrk="0" hangingPunct="1">
                        <a:lnSpc>
                          <a:spcPct val="100000"/>
                        </a:lnSpc>
                        <a:spcBef>
                          <a:spcPct val="0"/>
                        </a:spcBef>
                        <a:spcAft>
                          <a:spcPct val="0"/>
                        </a:spcAft>
                        <a:buClrTx/>
                        <a:buSzTx/>
                        <a:buFontTx/>
                        <a:buNone/>
                        <a:defRPr/>
                      </a:pPr>
                      <a:r>
                        <a:rPr lang="en-US" sz="2000">
                          <a:latin typeface="Arial" panose="020b0604020202020204" pitchFamily="34" charset="0"/>
                          <a:cs typeface="Arial" panose="020b0604020202020204" pitchFamily="34" charset="0"/>
                        </a:rPr>
                        <a:t>CKD patients</a:t>
                      </a:r>
                    </a:p>
                  </a:txBody>
                  <a:tcPr/>
                </a:tc>
                <a:tc>
                  <a:txBody>
                    <a:bodyPr vert="horz" wrap="square"/>
                    <a:lstStyle/>
                    <a:p>
                      <a:pPr marL="0" marR="0" lvl="0" indent="0" algn="l" defTabSz="914400" rtl="0" eaLnBrk="1" fontAlgn="auto" latinLnBrk="0" hangingPunct="1">
                        <a:lnSpc>
                          <a:spcPct val="100000"/>
                        </a:lnSpc>
                        <a:spcBef>
                          <a:spcPct val="0"/>
                        </a:spcBef>
                        <a:spcAft>
                          <a:spcPct val="0"/>
                        </a:spcAft>
                        <a:buClrTx/>
                        <a:buSzTx/>
                        <a:buFontTx/>
                        <a:buNone/>
                        <a:defRPr/>
                      </a:pPr>
                      <a:r>
                        <a:rPr lang="en-US" sz="2000">
                          <a:latin typeface="Arial" panose="020b0604020202020204" pitchFamily="34" charset="0"/>
                          <a:cs typeface="Arial" panose="020b0604020202020204" pitchFamily="34" charset="0"/>
                        </a:rPr>
                        <a:t>ESRD patients</a:t>
                      </a:r>
                    </a:p>
                  </a:txBody>
                  <a:tcPr/>
                </a:tc>
                <a:extLst>
                  <a:ext uri="{0D108BD9-81ED-4DB2-BD59-A6C34878D82A}">
                    <a16:rowId xmlns:a16="http://schemas.microsoft.com/office/drawing/2014/main" val="1547493053"/>
                  </a:ext>
                </a:extLst>
              </a:tr>
              <a:tr h="370840">
                <a:tc>
                  <a:txBody>
                    <a:bodyPr vert="horz" wrap="square"/>
                    <a:lstStyle/>
                    <a:p>
                      <a:pPr marL="0" marR="0" lvl="0" indent="0" algn="l" defTabSz="914400" rtl="0" eaLnBrk="1" fontAlgn="auto" latinLnBrk="0" hangingPunct="1">
                        <a:lnSpc>
                          <a:spcPct val="100000"/>
                        </a:lnSpc>
                        <a:spcBef>
                          <a:spcPct val="0"/>
                        </a:spcBef>
                        <a:spcAft>
                          <a:spcPct val="0"/>
                        </a:spcAft>
                        <a:buClrTx/>
                        <a:buSzTx/>
                        <a:buFontTx/>
                        <a:buNone/>
                        <a:defRPr/>
                      </a:pPr>
                      <a:r>
                        <a:rPr lang="en-US" sz="2000">
                          <a:latin typeface="Arial" panose="020b0604020202020204" pitchFamily="34" charset="0"/>
                          <a:cs typeface="Arial" panose="020b0604020202020204" pitchFamily="34" charset="0"/>
                        </a:rPr>
                        <a:t>45%</a:t>
                      </a:r>
                    </a:p>
                  </a:txBody>
                  <a:tcPr/>
                </a:tc>
                <a:tc>
                  <a:txBody>
                    <a:bodyPr vert="horz" wrap="square"/>
                    <a:lstStyle/>
                    <a:p>
                      <a:pPr marL="0" marR="0" lvl="0" indent="0" algn="l" defTabSz="914400" rtl="0" eaLnBrk="1" fontAlgn="auto" latinLnBrk="0" hangingPunct="1">
                        <a:lnSpc>
                          <a:spcPct val="100000"/>
                        </a:lnSpc>
                        <a:spcBef>
                          <a:spcPct val="0"/>
                        </a:spcBef>
                        <a:spcAft>
                          <a:spcPct val="0"/>
                        </a:spcAft>
                        <a:buClrTx/>
                        <a:buSzTx/>
                        <a:buFontTx/>
                        <a:buNone/>
                        <a:defRPr/>
                      </a:pPr>
                      <a:r>
                        <a:rPr lang="en-US" sz="2000">
                          <a:latin typeface="Arial" panose="020b0604020202020204" pitchFamily="34" charset="0"/>
                          <a:cs typeface="Arial" panose="020b0604020202020204" pitchFamily="34" charset="0"/>
                        </a:rPr>
                        <a:t>&gt;</a:t>
                      </a:r>
                      <a:r>
                        <a:rPr lang="en-US" sz="2000" baseline="0">
                          <a:latin typeface="Arial" panose="020b0604020202020204" pitchFamily="34" charset="0"/>
                          <a:cs typeface="Arial" panose="020b0604020202020204" pitchFamily="34" charset="0"/>
                        </a:rPr>
                        <a:t> 60%</a:t>
                      </a:r>
                      <a:endParaRPr lang="en-US" sz="2000">
                        <a:latin typeface="Arial" panose="020b0604020202020204" pitchFamily="34" charset="0"/>
                        <a:cs typeface="Arial" panose="020b0604020202020204" pitchFamily="34" charset="0"/>
                      </a:endParaRPr>
                    </a:p>
                  </a:txBody>
                  <a:tcPr/>
                </a:tc>
                <a:tc>
                  <a:txBody>
                    <a:bodyPr vert="horz" wrap="square"/>
                    <a:lstStyle/>
                    <a:p>
                      <a:pPr marL="0" marR="0" lvl="0" indent="0" algn="l" defTabSz="914400" rtl="0" eaLnBrk="1" fontAlgn="auto" latinLnBrk="0" hangingPunct="1">
                        <a:lnSpc>
                          <a:spcPct val="100000"/>
                        </a:lnSpc>
                        <a:spcBef>
                          <a:spcPct val="0"/>
                        </a:spcBef>
                        <a:spcAft>
                          <a:spcPct val="0"/>
                        </a:spcAft>
                        <a:buClrTx/>
                        <a:buSzTx/>
                        <a:buFontTx/>
                        <a:buNone/>
                        <a:defRPr/>
                      </a:pPr>
                      <a:r>
                        <a:rPr lang="en-US" sz="2000">
                          <a:latin typeface="Arial" panose="020b0604020202020204" pitchFamily="34" charset="0"/>
                          <a:cs typeface="Arial" panose="020b0604020202020204" pitchFamily="34" charset="0"/>
                        </a:rPr>
                        <a:t>&gt;50%</a:t>
                      </a:r>
                    </a:p>
                  </a:txBody>
                  <a:tcPr/>
                </a:tc>
                <a:extLst>
                  <a:ext uri="{0D108BD9-81ED-4DB2-BD59-A6C34878D82A}">
                    <a16:rowId xmlns:a16="http://schemas.microsoft.com/office/drawing/2014/main" val="2619831945"/>
                  </a:ext>
                </a:extLst>
              </a:tr>
            </a:tbl>
          </a:graphicData>
        </a:graphic>
      </p:graphicFrame>
      <p:sp>
        <p:nvSpPr>
          <p:cNvPr id="9" name="TextBox 8">
            <a:extLst>
              <a:ext uri="{FF2B5EF4-FFF2-40B4-BE49-F238E27FC236}">
                <a16:creationId xmlns:a16="http://schemas.microsoft.com/office/drawing/2014/main" id="{BA195B3D-7A18-4BBE-A78B-57D8E067DF0A}"/>
              </a:ext>
            </a:extLst>
          </p:cNvPr>
          <p:cNvSpPr txBox="1">
            <a:spLocks noSelect="1" noMove="1" noResize="1" noTextEdit="1"/>
          </p:cNvSpPr>
          <p:nvPr/>
        </p:nvSpPr>
        <p:spPr>
          <a:xfrm>
            <a:off x="-1225" y="5809190"/>
            <a:ext cx="6306327" cy="323165"/>
          </a:xfrm>
          <a:prstGeom prst="rect">
            <a:avLst/>
          </a:prstGeom>
          <a:noFill/>
        </p:spPr>
        <p:txBody>
          <a:bodyPr wrap="square">
            <a:spAutoFit/>
          </a:bodyPr>
          <a:lstStyle/>
          <a:p>
            <a:r>
              <a:rPr lang="en-US" sz="1500" i="1">
                <a:latin typeface="Arial" panose="020b0604020202020204" pitchFamily="34" charset="0"/>
                <a:cs typeface="Arial" panose="020b0604020202020204" pitchFamily="34" charset="0"/>
              </a:rPr>
              <a:t>Modified from Am J Kidney Dis 42: 1239-1247, 2003</a:t>
            </a:r>
          </a:p>
        </p:txBody>
      </p:sp>
    </p:spTree>
    <p:extLst>
      <p:ext uri="{BB962C8B-B14F-4D97-AF65-F5344CB8AC3E}">
        <p14:creationId val="4119716867"/>
      </p:ext>
    </p:extLst>
  </p:cSld>
  <p:clrMapOvr>
    <a:masterClrMapping/>
  </p:clrMapOvr>
  <p:transition/>
  <p:timing/>
</p:sld>
</file>

<file path=ppt/slides/slide8.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p:cNvGrpSpPr/>
        <p:nvPr/>
      </p:nvGrpSpPr>
      <p:grpSpPr>
        <a:xfrm>
          <a:off x="0" y="0"/>
          <a:ext cx="0" cy="0"/>
        </a:xfrm>
      </p:grpSpPr>
      <p:sp>
        <p:nvSpPr>
          <p:cNvPr id="2" name="Title 1">
            <a:extLst>
              <a:ext uri="{FF2B5EF4-FFF2-40B4-BE49-F238E27FC236}">
                <a16:creationId xmlns:a16="http://schemas.microsoft.com/office/drawing/2014/main" id="{02130607-C614-4745-AB11-DD8E3C97C47C}"/>
              </a:ext>
            </a:extLst>
          </p:cNvPr>
          <p:cNvSpPr>
            <a:spLocks noGrp="1" noSelect="1" noMove="1" noResize="1" noTextEdit="1"/>
          </p:cNvSpPr>
          <p:nvPr>
            <p:ph type="title"/>
          </p:nvPr>
        </p:nvSpPr>
        <p:spPr>
          <a:xfrm>
            <a:off x="614916" y="698811"/>
            <a:ext cx="10515600" cy="1082404"/>
          </a:xfrm>
        </p:spPr>
        <p:txBody>
          <a:bodyPr/>
          <a:lstStyle/>
          <a:p>
            <a:r>
              <a:rPr lang="en-US"/>
              <a:t>Outcomes of Untreated Pain</a:t>
            </a:r>
          </a:p>
        </p:txBody>
      </p:sp>
      <p:sp>
        <p:nvSpPr>
          <p:cNvPr id="3" name="Content Placeholder 2">
            <a:extLst>
              <a:ext uri="{FF2B5EF4-FFF2-40B4-BE49-F238E27FC236}">
                <a16:creationId xmlns:a16="http://schemas.microsoft.com/office/drawing/2014/main" id="{34725579-A703-41BB-BAAC-C591A4EC08D4}"/>
              </a:ext>
            </a:extLst>
          </p:cNvPr>
          <p:cNvSpPr>
            <a:spLocks noGrp="1" noSelect="1" noMove="1" noResize="1" noTextEdit="1"/>
          </p:cNvSpPr>
          <p:nvPr>
            <p:ph idx="1"/>
          </p:nvPr>
        </p:nvSpPr>
        <p:spPr>
          <a:xfrm>
            <a:off x="614916" y="1614624"/>
            <a:ext cx="10962168" cy="3161146"/>
          </a:xfrm>
        </p:spPr>
        <p:txBody>
          <a:bodyPr>
            <a:noAutofit/>
          </a:bodyPr>
          <a:lstStyle/>
          <a:p>
            <a:r>
              <a:rPr lang="en-US">
                <a:latin typeface="Arial" panose="020b0604020202020204" pitchFamily="34" charset="0"/>
                <a:cs typeface="Arial" panose="020b0604020202020204" pitchFamily="34" charset="0"/>
              </a:rPr>
              <a:t>Negative impact on quality of life</a:t>
            </a:r>
          </a:p>
          <a:p>
            <a:r>
              <a:rPr lang="en-US">
                <a:latin typeface="Arial" panose="020b0604020202020204" pitchFamily="34" charset="0"/>
                <a:cs typeface="Arial" panose="020b0604020202020204" pitchFamily="34" charset="0"/>
              </a:rPr>
              <a:t>High rates of: depression, insomnia, increased perception of burden of disease, decreased perception of social support</a:t>
            </a:r>
          </a:p>
          <a:p>
            <a:r>
              <a:rPr lang="en-US">
                <a:latin typeface="Arial" panose="020b0604020202020204" pitchFamily="34" charset="0"/>
                <a:cs typeface="Arial" panose="020b0604020202020204" pitchFamily="34" charset="0"/>
              </a:rPr>
              <a:t>Increased frequency of: </a:t>
            </a:r>
            <a:r>
              <a:rPr lang="en-US" baseline="30000">
                <a:latin typeface="Arial" panose="020b0604020202020204" pitchFamily="34" charset="0"/>
                <a:cs typeface="Arial" panose="020b0604020202020204" pitchFamily="34" charset="0"/>
              </a:rPr>
              <a:t>4</a:t>
            </a:r>
            <a:endParaRPr lang="en-US">
              <a:latin typeface="Arial" panose="020b0604020202020204" pitchFamily="34" charset="0"/>
              <a:cs typeface="Arial" panose="020b0604020202020204" pitchFamily="34" charset="0"/>
            </a:endParaRPr>
          </a:p>
          <a:p>
            <a:pPr lvl="1"/>
            <a:r>
              <a:rPr lang="en-US" sz="2800" b="1">
                <a:latin typeface="Arial" panose="020b0604020202020204" pitchFamily="34" charset="0"/>
                <a:cs typeface="Arial" panose="020b0604020202020204" pitchFamily="34" charset="0"/>
              </a:rPr>
              <a:t>Number of shortened (16%) or missed dialysis treatments</a:t>
            </a:r>
          </a:p>
          <a:p>
            <a:pPr lvl="1"/>
            <a:r>
              <a:rPr lang="en-US" sz="2800" b="1">
                <a:latin typeface="Arial" panose="020b0604020202020204" pitchFamily="34" charset="0"/>
                <a:cs typeface="Arial" panose="020b0604020202020204" pitchFamily="34" charset="0"/>
              </a:rPr>
              <a:t>Hospitalizations (22%) and emergency room visits (58%)</a:t>
            </a:r>
          </a:p>
          <a:p>
            <a:pPr lvl="1"/>
            <a:r>
              <a:rPr lang="en-US" sz="2800">
                <a:latin typeface="Arial" panose="020b0604020202020204" pitchFamily="34" charset="0"/>
                <a:cs typeface="Arial" panose="020b0604020202020204" pitchFamily="34" charset="0"/>
              </a:rPr>
              <a:t>Rates of withdrawal from dialysis </a:t>
            </a:r>
          </a:p>
          <a:p>
            <a:endParaRPr lang="en-US">
              <a:latin typeface="Arial" panose="020b0604020202020204" pitchFamily="34" charset="0"/>
              <a:cs typeface="Arial" panose="020b0604020202020204" pitchFamily="34" charset="0"/>
            </a:endParaRPr>
          </a:p>
          <a:p>
            <a:endParaRPr lang="en-US">
              <a:latin typeface="Arial" panose="020b0604020202020204" pitchFamily="34" charset="0"/>
              <a:cs typeface="Arial" panose="020b0604020202020204" pitchFamily="34" charset="0"/>
            </a:endParaRPr>
          </a:p>
        </p:txBody>
      </p:sp>
      <p:sp>
        <p:nvSpPr>
          <p:cNvPr id="5" name="TextBox 4">
            <a:extLst>
              <a:ext uri="{FF2B5EF4-FFF2-40B4-BE49-F238E27FC236}">
                <a16:creationId xmlns:a16="http://schemas.microsoft.com/office/drawing/2014/main" id="{BBEB9FA7-B22A-4259-AE07-A4ECF4311566}"/>
              </a:ext>
            </a:extLst>
          </p:cNvPr>
          <p:cNvSpPr txBox="1">
            <a:spLocks noSelect="1" noMove="1" noResize="1" noTextEdit="1"/>
          </p:cNvSpPr>
          <p:nvPr/>
        </p:nvSpPr>
        <p:spPr>
          <a:xfrm>
            <a:off x="147635" y="6250129"/>
            <a:ext cx="9291637" cy="477054"/>
          </a:xfrm>
          <a:prstGeom prst="rect">
            <a:avLst/>
          </a:prstGeom>
          <a:noFill/>
        </p:spPr>
        <p:txBody>
          <a:bodyPr wrap="square" rtlCol="0">
            <a:spAutoFit/>
          </a:bodyPr>
          <a:lstStyle/>
          <a:p>
            <a:r>
              <a:rPr lang="en-US" sz="2500">
                <a:solidFill>
                  <a:schemeClr val="bg1"/>
                </a:solidFill>
                <a:latin typeface="Gotham" panose="02000504050000020004" pitchFamily="2" charset="0"/>
              </a:rPr>
              <a:t>Dialysis Core Curriculum 2021</a:t>
            </a:r>
          </a:p>
        </p:txBody>
      </p:sp>
      <p:sp>
        <p:nvSpPr>
          <p:cNvPr id="6" name="Subtitle 3">
            <a:extLst>
              <a:ext uri="{FF2B5EF4-FFF2-40B4-BE49-F238E27FC236}">
                <a16:creationId xmlns:a16="http://schemas.microsoft.com/office/drawing/2014/main" id="{33676BA9-6D71-47AF-8B98-A8CEBD7243BC}"/>
              </a:ext>
            </a:extLst>
          </p:cNvPr>
          <p:cNvSpPr>
            <a:spLocks noGrp="1" noSelect="1" noMove="1" noResize="1" noTextEdit="1"/>
          </p:cNvSpPr>
          <p:nvPr>
            <p:ph type="subTitle" idx="10"/>
          </p:nvPr>
        </p:nvSpPr>
        <p:spPr/>
        <p:txBody>
          <a:bodyPr/>
          <a:lstStyle/>
          <a:p>
            <a:r>
              <a:rPr lang="en-US"/>
              <a:t>Symptom: Pain</a:t>
            </a:r>
          </a:p>
        </p:txBody>
      </p:sp>
    </p:spTree>
    <p:extLst>
      <p:ext uri="{BB962C8B-B14F-4D97-AF65-F5344CB8AC3E}">
        <p14:creationId val="469170273"/>
      </p:ext>
    </p:extLst>
  </p:cSld>
  <p:clrMapOvr>
    <a:masterClrMapping/>
  </p:clrMapOvr>
  <p:transition/>
  <p:timing/>
</p:sld>
</file>

<file path=ppt/slides/slide9.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p:cNvGrpSpPr/>
        <p:nvPr/>
      </p:nvGrpSpPr>
      <p:grpSpPr>
        <a:xfrm>
          <a:off x="0" y="0"/>
          <a:ext cx="0" cy="0"/>
        </a:xfrm>
      </p:grpSpPr>
      <p:sp>
        <p:nvSpPr>
          <p:cNvPr id="2" name="Title 1">
            <a:extLst>
              <a:ext uri="{FF2B5EF4-FFF2-40B4-BE49-F238E27FC236}">
                <a16:creationId xmlns:a16="http://schemas.microsoft.com/office/drawing/2014/main" id="{02130607-C614-4745-AB11-DD8E3C97C47C}"/>
              </a:ext>
            </a:extLst>
          </p:cNvPr>
          <p:cNvSpPr>
            <a:spLocks noGrp="1" noSelect="1" noMove="1" noResize="1" noTextEdit="1"/>
          </p:cNvSpPr>
          <p:nvPr>
            <p:ph type="title"/>
          </p:nvPr>
        </p:nvSpPr>
        <p:spPr>
          <a:xfrm>
            <a:off x="616667" y="698058"/>
            <a:ext cx="10515600" cy="1082404"/>
          </a:xfrm>
        </p:spPr>
        <p:txBody>
          <a:bodyPr/>
          <a:lstStyle/>
          <a:p>
            <a:r>
              <a:rPr lang="en-US"/>
              <a:t>General Approach to Pain</a:t>
            </a:r>
          </a:p>
        </p:txBody>
      </p:sp>
      <p:sp>
        <p:nvSpPr>
          <p:cNvPr id="3" name="Content Placeholder 2">
            <a:extLst>
              <a:ext uri="{FF2B5EF4-FFF2-40B4-BE49-F238E27FC236}">
                <a16:creationId xmlns:a16="http://schemas.microsoft.com/office/drawing/2014/main" id="{34725579-A703-41BB-BAAC-C591A4EC08D4}"/>
              </a:ext>
            </a:extLst>
          </p:cNvPr>
          <p:cNvSpPr>
            <a:spLocks noGrp="1" noSelect="1" noMove="1" noResize="1" noTextEdit="1"/>
          </p:cNvSpPr>
          <p:nvPr>
            <p:ph idx="1"/>
          </p:nvPr>
        </p:nvSpPr>
        <p:spPr>
          <a:xfrm>
            <a:off x="616667" y="1620969"/>
            <a:ext cx="10515600" cy="3906035"/>
          </a:xfrm>
        </p:spPr>
        <p:txBody>
          <a:bodyPr/>
          <a:lstStyle/>
          <a:p>
            <a:pPr marL="0" indent="0">
              <a:buNone/>
            </a:pPr>
            <a:r>
              <a:rPr lang="en-US">
                <a:latin typeface="Arial" panose="020b0604020202020204" pitchFamily="34" charset="0"/>
                <a:cs typeface="Arial" panose="020b0604020202020204" pitchFamily="34" charset="0"/>
              </a:rPr>
              <a:t>1. Pain assessment</a:t>
            </a:r>
          </a:p>
          <a:p>
            <a:pPr marL="0" indent="0">
              <a:buNone/>
            </a:pPr>
            <a:r>
              <a:rPr lang="en-US">
                <a:latin typeface="Arial" panose="020b0604020202020204" pitchFamily="34" charset="0"/>
                <a:cs typeface="Arial" panose="020b0604020202020204" pitchFamily="34" charset="0"/>
              </a:rPr>
              <a:t>2. Set expectations of treatment</a:t>
            </a:r>
          </a:p>
          <a:p>
            <a:pPr marL="0" indent="0">
              <a:buNone/>
            </a:pPr>
            <a:r>
              <a:rPr lang="en-US">
                <a:latin typeface="Arial" panose="020b0604020202020204" pitchFamily="34" charset="0"/>
                <a:cs typeface="Arial" panose="020b0604020202020204" pitchFamily="34" charset="0"/>
              </a:rPr>
              <a:t>3. World Health Organization Analgesic Ladder</a:t>
            </a:r>
          </a:p>
          <a:p>
            <a:pPr marL="0" indent="0">
              <a:buNone/>
            </a:pPr>
            <a:r>
              <a:rPr lang="en-US">
                <a:latin typeface="Arial" panose="020b0604020202020204" pitchFamily="34" charset="0"/>
                <a:cs typeface="Arial" panose="020b0604020202020204" pitchFamily="34" charset="0"/>
              </a:rPr>
              <a:t>4. Follow up, dose adjust</a:t>
            </a:r>
          </a:p>
          <a:p>
            <a:pPr marL="0" indent="0">
              <a:buNone/>
            </a:pPr>
            <a:r>
              <a:rPr lang="en-US">
                <a:latin typeface="Arial" panose="020b0604020202020204" pitchFamily="34" charset="0"/>
                <a:cs typeface="Arial" panose="020b0604020202020204" pitchFamily="34" charset="0"/>
              </a:rPr>
              <a:t>5. Monitor for side effects </a:t>
            </a:r>
          </a:p>
          <a:p>
            <a:endParaRPr lang="en-US">
              <a:latin typeface="Arial" panose="020b0604020202020204" pitchFamily="34" charset="0"/>
              <a:cs typeface="Arial" panose="020b0604020202020204" pitchFamily="34" charset="0"/>
            </a:endParaRPr>
          </a:p>
        </p:txBody>
      </p:sp>
      <p:sp>
        <p:nvSpPr>
          <p:cNvPr id="5" name="TextBox 4">
            <a:extLst>
              <a:ext uri="{FF2B5EF4-FFF2-40B4-BE49-F238E27FC236}">
                <a16:creationId xmlns:a16="http://schemas.microsoft.com/office/drawing/2014/main" id="{BBEB9FA7-B22A-4259-AE07-A4ECF4311566}"/>
              </a:ext>
            </a:extLst>
          </p:cNvPr>
          <p:cNvSpPr txBox="1">
            <a:spLocks noSelect="1" noMove="1" noResize="1" noTextEdit="1"/>
          </p:cNvSpPr>
          <p:nvPr/>
        </p:nvSpPr>
        <p:spPr>
          <a:xfrm>
            <a:off x="147635" y="6250129"/>
            <a:ext cx="9291637" cy="477054"/>
          </a:xfrm>
          <a:prstGeom prst="rect">
            <a:avLst/>
          </a:prstGeom>
          <a:noFill/>
        </p:spPr>
        <p:txBody>
          <a:bodyPr wrap="square" rtlCol="0">
            <a:spAutoFit/>
          </a:bodyPr>
          <a:lstStyle/>
          <a:p>
            <a:r>
              <a:rPr lang="en-US" sz="2500">
                <a:solidFill>
                  <a:schemeClr val="bg1"/>
                </a:solidFill>
                <a:latin typeface="Gotham" panose="02000504050000020004" pitchFamily="2" charset="0"/>
              </a:rPr>
              <a:t>Dialysis Core Curriculum 2021</a:t>
            </a:r>
          </a:p>
        </p:txBody>
      </p:sp>
      <p:sp>
        <p:nvSpPr>
          <p:cNvPr id="6" name="Subtitle 3">
            <a:extLst>
              <a:ext uri="{FF2B5EF4-FFF2-40B4-BE49-F238E27FC236}">
                <a16:creationId xmlns:a16="http://schemas.microsoft.com/office/drawing/2014/main" id="{33676BA9-6D71-47AF-8B98-A8CEBD7243BC}"/>
              </a:ext>
            </a:extLst>
          </p:cNvPr>
          <p:cNvSpPr>
            <a:spLocks noGrp="1" noSelect="1" noMove="1" noResize="1" noTextEdit="1"/>
          </p:cNvSpPr>
          <p:nvPr>
            <p:ph type="subTitle" idx="10"/>
          </p:nvPr>
        </p:nvSpPr>
        <p:spPr/>
        <p:txBody>
          <a:bodyPr/>
          <a:lstStyle/>
          <a:p>
            <a:r>
              <a:rPr lang="en-US"/>
              <a:t>Symptom: Pain</a:t>
            </a:r>
          </a:p>
        </p:txBody>
      </p:sp>
    </p:spTree>
    <p:extLst>
      <p:ext uri="{BB962C8B-B14F-4D97-AF65-F5344CB8AC3E}">
        <p14:creationId val="1743285574"/>
      </p:ext>
    </p:extLst>
  </p:cSld>
  <p:clrMapOvr>
    <a:masterClrMapping/>
  </p:clrMapOvr>
  <p:transition/>
  <p:timing/>
</p:sld>
</file>

<file path=ppt/tags/tag1.xml><?xml version="1.0" encoding="utf-8"?>
<p:tagLst xmlns:p="http://schemas.openxmlformats.org/presentationml/2006/main">
  <p:tag name="AS_NET" val="4.0.30319.42000"/>
  <p:tag name="AS_OS" val="Microsoft Windows NT 10.0.17763.0"/>
  <p:tag name="AS_RELEASE_DATE" val="2024.06.14"/>
  <p:tag name="AS_TITLE" val="Aspose.Slides for .NET 4.0 Client Profile"/>
  <p:tag name="AS_VERSION" val="24.6"/>
</p:tagLst>
</file>

<file path=ppt/theme/theme1.xml><?xml version="1.0" encoding="utf-8"?>
<a:theme xmlns:r="http://schemas.openxmlformats.org/officeDocument/2006/relationships" xmlns:a="http://schemas.openxmlformats.org/drawingml/2006/main" name="Office Theme">
  <a:themeElements>
    <a:clrScheme name="ASN THEME COLORS">
      <a:dk1>
        <a:sysClr val="windowText" lastClr="000000"/>
      </a:dk1>
      <a:lt1>
        <a:sysClr val="window" lastClr="FFFFFF"/>
      </a:lt1>
      <a:dk2>
        <a:srgbClr val="3F2A7D"/>
      </a:dk2>
      <a:lt2>
        <a:srgbClr val="96C4D4"/>
      </a:lt2>
      <a:accent1>
        <a:srgbClr val="00468B"/>
      </a:accent1>
      <a:accent2>
        <a:srgbClr val="FF8200"/>
      </a:accent2>
      <a:accent3>
        <a:srgbClr val="008EAA"/>
      </a:accent3>
      <a:accent4>
        <a:srgbClr val="319B42"/>
      </a:accent4>
      <a:accent5>
        <a:srgbClr val="3F2A56"/>
      </a:accent5>
      <a:accent6>
        <a:srgbClr val="FFB500"/>
      </a:accent6>
      <a:hlink>
        <a:srgbClr val="0000FF"/>
      </a:hlink>
      <a:folHlink>
        <a:srgbClr val="800080"/>
      </a:folHlink>
    </a:clrScheme>
    <a:fontScheme name="Office">
      <a:majorFont>
        <a:latin typeface="Calibri Light"/>
        <a:ea typeface="Calibri Light"/>
        <a:cs typeface="Arial"/>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Calibri"/>
        <a:cs typeface="Arial"/>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r="http://schemas.openxmlformats.org/officeDocument/2006/relationships"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Calibri"/>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Calibri"/>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theme>
</file>

<file path=docProps/app.xml><?xml version="1.0" encoding="utf-8"?>
<Properties xmlns:vt="http://schemas.openxmlformats.org/officeDocument/2006/docPropsVTypes" xmlns="http://schemas.openxmlformats.org/officeDocument/2006/extended-properties">
  <Company/>
  <PresentationFormat>Widescreen</PresentationFormat>
  <Paragraphs>474</Paragraphs>
  <Slides>54</Slides>
  <Notes>8</Notes>
  <TotalTime>6736</TotalTime>
  <HiddenSlides>0</HiddenSlides>
  <MMClips>0</MMClips>
  <ScaleCrop>0</ScaleCrop>
  <HeadingPairs>
    <vt:vector baseType="variant" size="6">
      <vt:variant>
        <vt:lpstr>Fonts used</vt:lpstr>
      </vt:variant>
      <vt:variant>
        <vt:i4>7</vt:i4>
      </vt:variant>
      <vt:variant>
        <vt:lpstr>Theme</vt:lpstr>
      </vt:variant>
      <vt:variant>
        <vt:i4>1</vt:i4>
      </vt:variant>
      <vt:variant>
        <vt:lpstr>Slide Titles</vt:lpstr>
      </vt:variant>
      <vt:variant>
        <vt:i4>54</vt:i4>
      </vt:variant>
    </vt:vector>
  </HeadingPairs>
  <TitlesOfParts>
    <vt:vector baseType="lpstr" size="62">
      <vt:lpstr>Arial</vt:lpstr>
      <vt:lpstr>Calibri Light</vt:lpstr>
      <vt:lpstr>Calibri</vt:lpstr>
      <vt:lpstr>Segoe</vt:lpstr>
      <vt:lpstr>Gotham Black</vt:lpstr>
      <vt:lpstr>Gotham</vt:lpstr>
      <vt:lpstr>Courier New</vt:lpstr>
      <vt:lpstr>Office Theme</vt:lpstr>
      <vt:lpstr>Patient-Centered Care in DialysisSymptom Management</vt:lpstr>
      <vt:lpstr>Holly M. Koncicki</vt:lpstr>
      <vt:lpstr>Learning Objectives</vt:lpstr>
      <vt:lpstr>Case Presentation 1</vt:lpstr>
      <vt:lpstr>Patient History</vt:lpstr>
      <vt:lpstr>Symptom Burden</vt:lpstr>
      <vt:lpstr>Chronic Pain</vt:lpstr>
      <vt:lpstr>Outcomes of Untreated Pain</vt:lpstr>
      <vt:lpstr>General Approach to Pain</vt:lpstr>
      <vt:lpstr>PowerPoint Presentation</vt:lpstr>
      <vt:lpstr>World Health Organization Analgesic Ladder</vt:lpstr>
      <vt:lpstr>Step 1: Acetaminophen</vt:lpstr>
      <vt:lpstr>Step 1: Non-Steroidal Anti-Inflammatory Drugs (NSAIDS)</vt:lpstr>
      <vt:lpstr>Step 1: Non-Opioid Analgesics </vt:lpstr>
      <vt:lpstr>Case Presentation (cont.)</vt:lpstr>
      <vt:lpstr>Steps 2 and 3: Opioid Analgesics </vt:lpstr>
      <vt:lpstr>Opioid Medications To Avoid9</vt:lpstr>
      <vt:lpstr>Opioid Medications: Preferred9</vt:lpstr>
      <vt:lpstr>Opioids: Adverse Effects</vt:lpstr>
      <vt:lpstr>Case Presentation (cont.) </vt:lpstr>
      <vt:lpstr>Neuropathic Pain </vt:lpstr>
      <vt:lpstr>Gabapentin and Pregabalin</vt:lpstr>
      <vt:lpstr>Dosing Recommendations</vt:lpstr>
      <vt:lpstr>Safety</vt:lpstr>
      <vt:lpstr>Case Presentation (cont.)</vt:lpstr>
      <vt:lpstr>Case Presentation 2</vt:lpstr>
      <vt:lpstr>Patient History</vt:lpstr>
      <vt:lpstr>Pruritus: Presentation and Evaluation12 </vt:lpstr>
      <vt:lpstr>Pruritus: Mechanism</vt:lpstr>
      <vt:lpstr>PowerPoint Presentation</vt:lpstr>
      <vt:lpstr>PowerPoint Presentation</vt:lpstr>
      <vt:lpstr>Complementary and Alternative Therapies</vt:lpstr>
      <vt:lpstr>Case Presentation (cont.) </vt:lpstr>
      <vt:lpstr>Case Presentation 3</vt:lpstr>
      <vt:lpstr>Patient History</vt:lpstr>
      <vt:lpstr>Restless Legs Syndrome (RLS)</vt:lpstr>
      <vt:lpstr>Restless Legs Syndrome (RLS)</vt:lpstr>
      <vt:lpstr>RLS: Treatment12</vt:lpstr>
      <vt:lpstr>RLS: Pharmacologic Treatment</vt:lpstr>
      <vt:lpstr>RLS: Pharmacologic Treatment</vt:lpstr>
      <vt:lpstr>RLS: Pharmacologic Treatment</vt:lpstr>
      <vt:lpstr>Case Presentation (cont.) </vt:lpstr>
      <vt:lpstr>Fatigue22				Poor Sleep22</vt:lpstr>
      <vt:lpstr>Poor Sleep: Approach12 </vt:lpstr>
      <vt:lpstr>PowerPoint Presentation</vt:lpstr>
      <vt:lpstr>Poor Sleep: Pharmacologic Management </vt:lpstr>
      <vt:lpstr>Poor Sleep: Pharmacologic Management12</vt:lpstr>
      <vt:lpstr>Poor Sleep: Pharmacologic Management</vt:lpstr>
      <vt:lpstr>Poor Sleep: Pharmacologic Management </vt:lpstr>
      <vt:lpstr>Case Presentation (cont.) </vt:lpstr>
      <vt:lpstr>Conclusions</vt:lpstr>
      <vt:lpstr>PowerPoint Presentation</vt:lpstr>
      <vt:lpstr>PowerPoint Presentation</vt:lpstr>
      <vt:lpstr>PowerPoint Presentation</vt:lpstr>
    </vt:vector>
  </TitlesOfParts>
  <LinksUpToDate>0</LinksUpToDate>
  <SharedDoc>0</SharedDoc>
  <HyperlinksChanged>0</HyperlinksChanged>
  <Application>Aspose.Slides for .NET</Application>
  <AppVersion>24.0600</AppVersion>
</Properties>
</file>

<file path=docProps/core.xml><?xml version="1.0" encoding="utf-8"?>
<cp:coreProperties xmlns:dc="http://purl.org/dc/elements/1.1/" xmlns:dcterms="http://purl.org/dc/terms/" xmlns:dcmitype="http://purl.org/dc/dcmitype/" xmlns:xsi="http://www.w3.org/2001/XMLSchema-instance" xmlns:cp="http://schemas.openxmlformats.org/package/2006/metadata/core-properties">
  <dc:title>PowerPoint Presentation</dc:title>
  <dc:creator>Crystal Anderson</dc:creator>
  <cp:lastModifiedBy>Jin Soo Kim</cp:lastModifiedBy>
  <cp:revision>257</cp:revision>
  <dcterms:created xsi:type="dcterms:W3CDTF">2017-04-24T15:47:09Z</dcterms:created>
  <dcterms:modified xsi:type="dcterms:W3CDTF">2024-07-18T00:31:18Z</dcterms:modified>
</cp:coreProperties>
</file>