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xlsm" ContentType="application/vnd.ms-excel.sheet.macroEnabled.12"/>
  <Default Extension="png" ContentType="image/png"/>
  <Default Extension="emf" ContentType="image/x-emf"/>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rawings/drawing1.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4.6-->
<p:presentation xmlns:r="http://schemas.openxmlformats.org/officeDocument/2006/relationships" xmlns:a="http://schemas.openxmlformats.org/drawingml/2006/main" xmlns:p="http://schemas.openxmlformats.org/presentationml/2006/main" saveSubsetFonts="1">
  <p:sldMasterIdLst>
    <p:sldMasterId id="2147483648" r:id="rId2"/>
  </p:sldMasterIdLst>
  <p:notesMasterIdLst>
    <p:notesMasterId r:id="rId3"/>
  </p:notesMasterIdLst>
  <p:sldIdLst>
    <p:sldId id="256" r:id="rId4"/>
    <p:sldId id="273" r:id="rId5"/>
    <p:sldId id="264" r:id="rId6"/>
    <p:sldId id="367" r:id="rId7"/>
    <p:sldId id="1935" r:id="rId8"/>
    <p:sldId id="1936" r:id="rId9"/>
    <p:sldId id="1937" r:id="rId10"/>
    <p:sldId id="1939" r:id="rId11"/>
    <p:sldId id="1940" r:id="rId12"/>
    <p:sldId id="1941" r:id="rId13"/>
    <p:sldId id="265" r:id="rId14"/>
    <p:sldId id="389" r:id="rId15"/>
    <p:sldId id="1110" r:id="rId16"/>
    <p:sldId id="1899" r:id="rId17"/>
    <p:sldId id="1932" r:id="rId18"/>
    <p:sldId id="1930" r:id="rId19"/>
    <p:sldId id="1929" r:id="rId20"/>
    <p:sldId id="1019" r:id="rId21"/>
    <p:sldId id="304" r:id="rId22"/>
    <p:sldId id="1911" r:id="rId23"/>
    <p:sldId id="312" r:id="rId24"/>
    <p:sldId id="313" r:id="rId25"/>
    <p:sldId id="315" r:id="rId26"/>
    <p:sldId id="316" r:id="rId27"/>
    <p:sldId id="439" r:id="rId28"/>
    <p:sldId id="317" r:id="rId29"/>
    <p:sldId id="321" r:id="rId30"/>
    <p:sldId id="1913" r:id="rId31"/>
    <p:sldId id="404" r:id="rId32"/>
    <p:sldId id="1942" r:id="rId33"/>
    <p:sldId id="403" r:id="rId34"/>
    <p:sldId id="344" r:id="rId35"/>
    <p:sldId id="1944" r:id="rId36"/>
    <p:sldId id="377" r:id="rId37"/>
    <p:sldId id="378" r:id="rId38"/>
    <p:sldId id="1155" r:id="rId39"/>
    <p:sldId id="1167" r:id="rId40"/>
    <p:sldId id="1934" r:id="rId41"/>
    <p:sldId id="992" r:id="rId42"/>
    <p:sldId id="258" r:id="rId43"/>
    <p:sldId id="1925" r:id="rId44"/>
    <p:sldId id="1945" r:id="rId45"/>
    <p:sldId id="1946" r:id="rId46"/>
    <p:sldId id="1947" r:id="rId47"/>
  </p:sldIdLst>
  <p:sldSz cx="12192000" cy="6858000"/>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nDoexsNetUTFl7BYWGX6Aw==" hashData="6RxUE2Fs5sjpBRnQfmrRbaOuK+Y="/>
  <p:extLst>
    <p:ext uri="{521415D9-36F7-43E2-AB2F-B90AF26B5E84}">
      <p14:sectionLst xmlns:p14="http://schemas.microsoft.com/office/powerpoint/2010/main">
        <p14:section name="Default Section" id="{9C3D5B8C-2B30-4BAB-9D4C-D2A7B2D5F223}">
          <p14:sldIdLst>
            <p14:sldId id="256"/>
            <p14:sldId id="273"/>
            <p14:sldId id="264"/>
            <p14:sldId id="367"/>
            <p14:sldId id="1935"/>
            <p14:sldId id="1936"/>
            <p14:sldId id="1937"/>
            <p14:sldId id="1939"/>
            <p14:sldId id="1940"/>
            <p14:sldId id="1941"/>
            <p14:sldId id="265"/>
            <p14:sldId id="389"/>
            <p14:sldId id="1110"/>
            <p14:sldId id="1899"/>
            <p14:sldId id="1932"/>
            <p14:sldId id="1930"/>
            <p14:sldId id="1929"/>
            <p14:sldId id="1019"/>
            <p14:sldId id="304"/>
            <p14:sldId id="1911"/>
            <p14:sldId id="312"/>
            <p14:sldId id="313"/>
            <p14:sldId id="315"/>
            <p14:sldId id="316"/>
            <p14:sldId id="439"/>
            <p14:sldId id="317"/>
            <p14:sldId id="321"/>
            <p14:sldId id="1913"/>
            <p14:sldId id="404"/>
            <p14:sldId id="1942"/>
            <p14:sldId id="403"/>
            <p14:sldId id="344"/>
            <p14:sldId id="1944"/>
            <p14:sldId id="377"/>
            <p14:sldId id="378"/>
            <p14:sldId id="1155"/>
            <p14:sldId id="1167"/>
            <p14:sldId id="1934"/>
            <p14:sldId id="992"/>
            <p14:sldId id="258"/>
            <p14:sldId id="1925"/>
            <p14:sldId id="1945"/>
            <p14:sldId id="1946"/>
            <p14:sldId id="1947"/>
          </p14:sldIdLst>
        </p14:section>
        <p14:section name="Untitled Section" id="{1E32AF86-A6E1-422F-8936-171779A32B7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p="http://schemas.openxmlformats.org/presentationml/2006/main">
  <p:cmAuthor id="1" name="Lisa Netha Xayavong" initials="LNX" lastIdx="0" clrIdx="0">
    <p:extLst>
      <p:ext uri="{19B8F6BF-5375-455C-9EA6-DF929625EA0E}">
        <p15:presenceInfo xmlns:p15="http://schemas.microsoft.com/office/powerpoint/2012/main" userId="S::lxayavong@asn-online.org::60b64769-9ed1-476b-869f-74cc0afccf5b" providerId="AD"/>
      </p:ext>
    </p:extLst>
  </p:cmAuthor>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fill>
          <a:solidFill>
            <a:schemeClr val="accent5">
              <a:tint val="40000"/>
            </a:schemeClr>
          </a:solidFill>
        </a:fill>
      </a:tcStyle>
    </a:band1H>
    <a:band1V>
      <a:tcStyle>
        <a:fill>
          <a:solidFill>
            <a:schemeClr val="accent5">
              <a:tint val="40000"/>
            </a:schemeClr>
          </a:solidFill>
        </a:fill>
      </a:tcStyle>
    </a:band1V>
    <a:lastCol>
      <a:tcTxStyle b="on">
        <a:fontRef idx="minor">
          <a:prstClr val="black"/>
        </a:fontRef>
        <a:schemeClr val="lt1"/>
      </a:tcTxStyle>
      <a:tcStyle>
        <a:fill>
          <a:solidFill>
            <a:schemeClr val="accent5"/>
          </a:solidFill>
        </a:fill>
      </a:tcStyle>
    </a:lastCol>
    <a:firstCol>
      <a:tcTxStyle b="on">
        <a:fontRef idx="minor">
          <a:prstClr val="black"/>
        </a:fontRef>
        <a:schemeClr val="lt1"/>
      </a:tcTxStyle>
      <a:tcStyle>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0247" autoAdjust="0"/>
  </p:normalViewPr>
  <p:slideViewPr>
    <p:cSldViewPr snapToGrid="0">
      <p:cViewPr>
        <p:scale>
          <a:sx n="90" d="100"/>
          <a:sy n="90" d="100"/>
        </p:scale>
        <p:origin x="1122" y="288"/>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slide" Target="slides/slide44.xml" /><Relationship Id="rId48" Type="http://schemas.openxmlformats.org/officeDocument/2006/relationships/tags" Target="tags/tag2.xml" /><Relationship Id="rId49" Type="http://schemas.openxmlformats.org/officeDocument/2006/relationships/presProps" Target="presProps.xml" /><Relationship Id="rId5" Type="http://schemas.openxmlformats.org/officeDocument/2006/relationships/slide" Target="slides/slide2.xml" /><Relationship Id="rId50" Type="http://schemas.openxmlformats.org/officeDocument/2006/relationships/viewProps" Target="viewProps.xml" /><Relationship Id="rId51" Type="http://schemas.openxmlformats.org/officeDocument/2006/relationships/theme" Target="theme/theme1.xml" /><Relationship Id="rId52" Type="http://schemas.openxmlformats.org/officeDocument/2006/relationships/tableStyles" Target="tableStyles.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_rels/chart2.xml.rels>&#65279;<?xml version="1.0" encoding="utf-8" standalone="yes"?><Relationships xmlns="http://schemas.openxmlformats.org/package/2006/relationships"><Relationship Id="rId1" Type="http://schemas.openxmlformats.org/officeDocument/2006/relationships/oleObject" Target="file:///c:\windows\system32\inetsrv\Book1" TargetMode="External" /><Relationship Id="rId2" Type="http://schemas.microsoft.com/office/2011/relationships/chartColorStyle" Target="colors1.xml" /><Relationship Id="rId3" Type="http://schemas.microsoft.com/office/2011/relationships/chartStyle" Target="style1.xml" /></Relationships>
</file>

<file path=ppt/charts/_rels/chart3.xml.rels>&#65279;<?xml version="1.0" encoding="utf-8" standalone="yes"?><Relationships xmlns="http://schemas.openxmlformats.org/package/2006/relationships"><Relationship Id="rId1" Type="http://schemas.openxmlformats.org/officeDocument/2006/relationships/oleObject" Target="file:///c:\windows\system32\inetsrv\Worksheet%20in%20PUN_DCT_SCD%20in%20HD%202019%20update-ASN_PP%20editsFINAL-gd" TargetMode="External" /><Relationship Id="rId2" Type="http://schemas.openxmlformats.org/officeDocument/2006/relationships/chartUserShapes" Target="../drawings/drawing1.xml" /></Relationships>
</file>

<file path=ppt/charts/_rels/chart4.xml.rels>&#65279;<?xml version="1.0" encoding="utf-8" standalone="yes"?><Relationships xmlns="http://schemas.openxmlformats.org/package/2006/relationships"><Relationship Id="rId1" Type="http://schemas.openxmlformats.org/officeDocument/2006/relationships/package" Target="../embeddings/Microsoft_Excel_Worksheet2.xlsm"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28200304508209"/>
          <c:y val="0.067109294235706329"/>
          <c:w val="0.83838701248168945"/>
          <c:h val="0.82288825511932373"/>
        </c:manualLayout>
      </c:layout>
      <c:barChart>
        <c:barDir val="col"/>
        <c:grouping val="clustered"/>
        <c:varyColors val="1"/>
        <c:ser>
          <c:idx val="0"/>
          <c:order val="0"/>
          <c:tx>
            <c:strRef>
              <c:f>Sheet1!$A$2</c:f>
              <c:strCache>
                <c:ptCount val="1"/>
                <c:pt idx="0">
                  <c:v>East</c:v>
                </c:pt>
              </c:strCache>
            </c:strRef>
          </c:tx>
          <c:spPr>
            <a:solidFill>
              <a:schemeClr val="accent4"/>
            </a:solidFill>
            <a:ln w="25412">
              <a:noFill/>
            </a:ln>
          </c:spPr>
          <c:invertIfNegative val="0"/>
          <c:dPt>
            <c:idx val="0"/>
            <c:invertIfNegative val="0"/>
            <c:extLst>
              <c:ext xmlns:c16="http://schemas.microsoft.com/office/drawing/2014/chart" uri="{C3380CC4-5D6E-409C-BE32-E72D297353CC}">
                <c16:uniqueId val="{00000000-4DEB-4E5B-AC5C-52C837B2F38B}"/>
              </c:ext>
            </c:extLst>
          </c:dPt>
          <c:dPt>
            <c:idx val="1"/>
            <c:invertIfNegative val="0"/>
            <c:extLst>
              <c:ext xmlns:c16="http://schemas.microsoft.com/office/drawing/2014/chart" uri="{C3380CC4-5D6E-409C-BE32-E72D297353CC}">
                <c16:uniqueId val="{00000001-4DEB-4E5B-AC5C-52C837B2F38B}"/>
              </c:ext>
            </c:extLst>
          </c:dPt>
          <c:dPt>
            <c:idx val="2"/>
            <c:invertIfNegative val="0"/>
            <c:extLst>
              <c:ext xmlns:c16="http://schemas.microsoft.com/office/drawing/2014/chart" uri="{C3380CC4-5D6E-409C-BE32-E72D297353CC}">
                <c16:uniqueId val="{00000002-4DEB-4E5B-AC5C-52C837B2F38B}"/>
              </c:ext>
            </c:extLst>
          </c:dPt>
          <c:dPt>
            <c:idx val="3"/>
            <c:invertIfNegative val="0"/>
            <c:extLst>
              <c:ext xmlns:c16="http://schemas.microsoft.com/office/drawing/2014/chart" uri="{C3380CC4-5D6E-409C-BE32-E72D297353CC}">
                <c16:uniqueId val="{00000003-4DEB-4E5B-AC5C-52C837B2F38B}"/>
              </c:ext>
            </c:extLst>
          </c:dPt>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spPr>
              <a:noFill/>
              <a:ln w="25412">
                <a:noFill/>
              </a:ln>
            </c:spPr>
            <c:txPr>
              <a:bodyPr wrap="square" lIns="38100" tIns="19050" rIns="38100" bIns="19050" anchor="ctr">
                <a:spAutoFit/>
              </a:bodyPr>
              <a:p>
                <a:pPr>
                  <a:defRPr sz="1000" baseline="0" smtId="4294967295"/>
                </a:pPr>
                <a:endParaRPr lang="en-US"/>
              </a:p>
            </c:txPr>
            <c:showLegendKey val="0"/>
            <c:showVal val="1"/>
            <c:showCatName val="0"/>
            <c:showSerName val="0"/>
            <c:showPercent val="0"/>
            <c:showBubbleSize val="0"/>
            <c:showLeaderLines val="0"/>
            <c:extLst/>
          </c:dLbls>
          <c:cat>
            <c:strRef>
              <c:f>Sheet1!$B$1:$D$1</c:f>
              <c:strCache>
                <c:ptCount val="3"/>
                <c:pt idx="0">
                  <c:v>NoCKD</c:v>
                </c:pt>
                <c:pt idx="1">
                  <c:v>CKD3-4</c:v>
                </c:pt>
                <c:pt idx="2">
                  <c:v>CKD5</c:v>
                </c:pt>
              </c:strCache>
            </c:strRef>
          </c:cat>
          <c:val>
            <c:numRef>
              <c:f>Sheet1!$B$2:$D$2</c:f>
              <c:numCache>
                <c:formatCode>General</c:formatCode>
                <c:ptCount val="3"/>
                <c:pt idx="0">
                  <c:v>4.2</c:v>
                </c:pt>
                <c:pt idx="1">
                  <c:v>7.3</c:v>
                </c:pt>
                <c:pt idx="2">
                  <c:v>12.5</c:v>
                </c:pt>
              </c:numCache>
            </c:numRef>
          </c:val>
          <c:extLst>
            <c:ext xmlns:c16="http://schemas.microsoft.com/office/drawing/2014/chart" uri="{C3380CC4-5D6E-409C-BE32-E72D297353CC}">
              <c16:uniqueId val="{00000004-4DEB-4E5B-AC5C-52C837B2F38B}"/>
            </c:ext>
          </c:extLst>
        </c:ser>
        <c:dLbls>
          <c:showLegendKey val="0"/>
          <c:showVal val="0"/>
          <c:showCatName val="0"/>
          <c:showSerName val="0"/>
          <c:showPercent val="0"/>
          <c:showBubbleSize val="0"/>
          <c:showLeaderLines val="0"/>
        </c:dLbls>
        <c:gapWidth val="50"/>
        <c:overlap/>
        <c:axId val="1931632144"/>
        <c:axId val="1931634192"/>
      </c:barChart>
      <c:catAx>
        <c:axId val="1931632144"/>
        <c:scaling>
          <c:orientation/>
        </c:scaling>
        <c:delete val="0"/>
        <c:axPos val="b"/>
        <c:numFmt formatCode="General" sourceLinked="1"/>
        <c:majorTickMark val="out"/>
        <c:minorTickMark val="none"/>
        <c:spPr>
          <a:ln w="3176">
            <a:solidFill>
              <a:schemeClr val="tx1"/>
            </a:solidFill>
            <a:prstDash val="solid"/>
          </a:ln>
        </c:spPr>
        <c:txPr>
          <a:bodyPr rot="0" vert="horz"/>
          <a:p>
            <a:pPr>
              <a:defRPr sz="800" baseline="0" smtId="4294967295"/>
            </a:pPr>
            <a:endParaRPr lang="en-US"/>
          </a:p>
        </c:txPr>
        <c:crossAx val="1931634192"/>
        <c:crosses val="autoZero"/>
        <c:auto val="0"/>
        <c:lblAlgn val="ctr"/>
        <c:lblOffset/>
        <c:tickLblSkip val="1"/>
        <c:tickMarkSkip val="1"/>
        <c:noMultiLvlLbl val="0"/>
      </c:catAx>
      <c:valAx>
        <c:axId val="1931634192"/>
        <c:scaling>
          <c:orientation/>
        </c:scaling>
        <c:delete val="0"/>
        <c:axPos val="l"/>
        <c:numFmt formatCode="General" sourceLinked="1"/>
        <c:majorTickMark val="out"/>
        <c:minorTickMark val="none"/>
        <c:spPr>
          <a:ln w="3176">
            <a:solidFill>
              <a:schemeClr val="tx1"/>
            </a:solidFill>
            <a:prstDash val="solid"/>
          </a:ln>
        </c:spPr>
        <c:txPr>
          <a:bodyPr rot="0" vert="horz"/>
          <a:p>
            <a:pPr>
              <a:defRPr sz="1200" baseline="0" smtId="4294967295"/>
            </a:pPr>
            <a:endParaRPr lang="en-US"/>
          </a:p>
        </c:txPr>
        <c:crossAx val="1931632144"/>
        <c:crosses val="autoZero"/>
        <c:crossBetween val="between"/>
      </c:valAx>
      <c:spPr>
        <a:noFill/>
        <a:ln w="12704">
          <a:solidFill>
            <a:schemeClr val="tx1"/>
          </a:solidFill>
          <a:prstDash val="solid"/>
        </a:ln>
      </c:spPr>
    </c:plotArea>
    <c:plotVisOnly val="1"/>
    <c:dispBlanksAs val="gap"/>
    <c:showDLblsOverMax val="0"/>
  </c:chart>
  <c:spPr>
    <a:noFill/>
    <a:ln>
      <a:noFill/>
    </a:ln>
  </c:spPr>
  <c:txPr>
    <a:bodyPr/>
    <a:p>
      <a:pPr>
        <a:defRPr sz="2000" b="1" i="0" u="none" strike="noStrike" baseline="0" smtId="4294967295">
          <a:solidFill>
            <a:schemeClr val="tx1"/>
          </a:solidFill>
          <a:latin typeface="open sans" charset="0"/>
          <a:ea typeface="Arial"/>
          <a:cs typeface="Arial"/>
        </a:defRPr>
      </a:pPr>
      <a:endParaRPr lang="en-US"/>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stacked"/>
        <c:varyColors val="0"/>
        <c:ser>
          <c:idx val="0"/>
          <c:order val="0"/>
          <c:tx>
            <c:strRef>
              <c:f>Sheet1!$B$1</c:f>
              <c:strCache>
                <c:ptCount val="1"/>
                <c:pt idx="0">
                  <c:v>Sudden Death</c:v>
                </c:pt>
              </c:strCache>
            </c:strRef>
          </c:tx>
          <c:spPr>
            <a:solidFill>
              <a:schemeClr val="accent1"/>
            </a:solidFill>
            <a:ln>
              <a:noFill/>
            </a:ln>
            <a:effectLst/>
          </c:spPr>
          <c:invertIfNegative val="0"/>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dLbl>
              <c:idx val="4"/>
              <c:showLegendKey val="0"/>
              <c:showVal val="1"/>
              <c:showCatName val="0"/>
              <c:showSerName val="0"/>
              <c:showPercent val="0"/>
              <c:showBubbleSize val="0"/>
              <c:extLst/>
            </c:dLbl>
            <c:dLbl>
              <c:idx val="5"/>
              <c:showLegendKey val="0"/>
              <c:showVal val="1"/>
              <c:showCatName val="0"/>
              <c:showSerName val="0"/>
              <c:showPercent val="0"/>
              <c:showBubbleSize val="0"/>
              <c:extLst/>
            </c:dLbl>
            <c:dLbl>
              <c:idx val="6"/>
              <c:showLegendKey val="0"/>
              <c:showVal val="1"/>
              <c:showCatName val="0"/>
              <c:showSerName val="0"/>
              <c:showPercent val="0"/>
              <c:showBubbleSize val="0"/>
              <c:extLst/>
            </c:dLbl>
            <c:dLbl>
              <c:idx val="7"/>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300" b="1" i="0" u="none" strike="noStrike" kern="1200" baseline="0" smtId="4294967295">
                    <a:solidFill>
                      <a:schemeClr val="bg1"/>
                    </a:solidFill>
                    <a:latin typeface="+mn-lt"/>
                    <a:ea typeface="+mn-ea"/>
                    <a:cs typeface="+mn-cs"/>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Sheet1!$A$2:$A$9</c:f>
              <c:strCache>
                <c:ptCount val="8"/>
                <c:pt idx="0">
                  <c:v>Canada</c:v>
                </c:pt>
                <c:pt idx="1">
                  <c:v>Germany</c:v>
                </c:pt>
                <c:pt idx="2">
                  <c:v>UK</c:v>
                </c:pt>
                <c:pt idx="3">
                  <c:v>ANZ</c:v>
                </c:pt>
                <c:pt idx="4">
                  <c:v>France</c:v>
                </c:pt>
                <c:pt idx="5">
                  <c:v>Italy</c:v>
                </c:pt>
                <c:pt idx="6">
                  <c:v>Japan</c:v>
                </c:pt>
                <c:pt idx="7">
                  <c:v>US</c:v>
                </c:pt>
              </c:strCache>
            </c:strRef>
          </c:cat>
          <c:val>
            <c:numRef>
              <c:f>Sheet1!$B$2:$B$9</c:f>
              <c:numCache>
                <c:formatCode>General</c:formatCode>
                <c:ptCount val="8"/>
                <c:pt idx="0">
                  <c:v>10</c:v>
                </c:pt>
                <c:pt idx="1">
                  <c:v>12</c:v>
                </c:pt>
                <c:pt idx="2">
                  <c:v>12</c:v>
                </c:pt>
                <c:pt idx="3">
                  <c:v>14</c:v>
                </c:pt>
                <c:pt idx="4">
                  <c:v>17</c:v>
                </c:pt>
                <c:pt idx="5">
                  <c:v>19</c:v>
                </c:pt>
                <c:pt idx="6">
                  <c:v>21</c:v>
                </c:pt>
                <c:pt idx="7">
                  <c:v>24</c:v>
                </c:pt>
              </c:numCache>
            </c:numRef>
          </c:val>
          <c:extLst>
            <c:ext xmlns:c16="http://schemas.microsoft.com/office/drawing/2014/chart" uri="{C3380CC4-5D6E-409C-BE32-E72D297353CC}">
              <c16:uniqueId val="{00000000-1793-4542-B1C1-AC3BD1F94626}"/>
            </c:ext>
          </c:extLst>
        </c:ser>
        <c:ser>
          <c:idx val="1"/>
          <c:order val="1"/>
          <c:tx>
            <c:strRef>
              <c:f>Sheet1!$C$1</c:f>
              <c:strCache>
                <c:ptCount val="1"/>
                <c:pt idx="0">
                  <c:v>Other CV death</c:v>
                </c:pt>
              </c:strCache>
            </c:strRef>
          </c:tx>
          <c:spPr>
            <a:solidFill>
              <a:schemeClr val="accent5"/>
            </a:solidFill>
            <a:ln>
              <a:noFill/>
            </a:ln>
            <a:effectLst/>
          </c:spPr>
          <c:invertIfNegative val="0"/>
          <c:cat>
            <c:strRef>
              <c:f>Sheet1!$A$2:$A$9</c:f>
              <c:strCache>
                <c:ptCount val="8"/>
                <c:pt idx="0">
                  <c:v>Canada</c:v>
                </c:pt>
                <c:pt idx="1">
                  <c:v>Germany</c:v>
                </c:pt>
                <c:pt idx="2">
                  <c:v>UK</c:v>
                </c:pt>
                <c:pt idx="3">
                  <c:v>ANZ</c:v>
                </c:pt>
                <c:pt idx="4">
                  <c:v>France</c:v>
                </c:pt>
                <c:pt idx="5">
                  <c:v>Italy</c:v>
                </c:pt>
                <c:pt idx="6">
                  <c:v>Japan</c:v>
                </c:pt>
                <c:pt idx="7">
                  <c:v>US</c:v>
                </c:pt>
              </c:strCache>
            </c:strRef>
          </c:cat>
          <c:val>
            <c:numRef>
              <c:f>Sheet1!$C$2:$C$9</c:f>
              <c:numCache>
                <c:formatCode>General</c:formatCode>
                <c:ptCount val="8"/>
                <c:pt idx="0">
                  <c:v>18</c:v>
                </c:pt>
                <c:pt idx="1">
                  <c:v>23</c:v>
                </c:pt>
                <c:pt idx="2">
                  <c:v>19</c:v>
                </c:pt>
                <c:pt idx="3">
                  <c:v>22</c:v>
                </c:pt>
                <c:pt idx="4">
                  <c:v>21</c:v>
                </c:pt>
                <c:pt idx="5">
                  <c:v>15</c:v>
                </c:pt>
                <c:pt idx="6">
                  <c:v>28</c:v>
                </c:pt>
                <c:pt idx="7">
                  <c:v>21</c:v>
                </c:pt>
              </c:numCache>
            </c:numRef>
          </c:val>
          <c:extLst>
            <c:ext xmlns:c16="http://schemas.microsoft.com/office/drawing/2014/chart" uri="{C3380CC4-5D6E-409C-BE32-E72D297353CC}">
              <c16:uniqueId val="{00000001-1793-4542-B1C1-AC3BD1F94626}"/>
            </c:ext>
          </c:extLst>
        </c:ser>
        <c:ser>
          <c:idx val="2"/>
          <c:order val="2"/>
          <c:tx>
            <c:strRef>
              <c:f>Sheet1!$D$1</c:f>
              <c:strCache>
                <c:ptCount val="1"/>
                <c:pt idx="0">
                  <c:v>Non-CV death</c:v>
                </c:pt>
              </c:strCache>
            </c:strRef>
          </c:tx>
          <c:spPr>
            <a:solidFill>
              <a:schemeClr val="accent3"/>
            </a:solidFill>
            <a:ln>
              <a:noFill/>
            </a:ln>
            <a:effectLst/>
          </c:spPr>
          <c:invertIfNegative val="0"/>
          <c:cat>
            <c:strRef>
              <c:f>Sheet1!$A$2:$A$9</c:f>
              <c:strCache>
                <c:ptCount val="8"/>
                <c:pt idx="0">
                  <c:v>Canada</c:v>
                </c:pt>
                <c:pt idx="1">
                  <c:v>Germany</c:v>
                </c:pt>
                <c:pt idx="2">
                  <c:v>UK</c:v>
                </c:pt>
                <c:pt idx="3">
                  <c:v>ANZ</c:v>
                </c:pt>
                <c:pt idx="4">
                  <c:v>France</c:v>
                </c:pt>
                <c:pt idx="5">
                  <c:v>Italy</c:v>
                </c:pt>
                <c:pt idx="6">
                  <c:v>Japan</c:v>
                </c:pt>
                <c:pt idx="7">
                  <c:v>US</c:v>
                </c:pt>
              </c:strCache>
            </c:strRef>
          </c:cat>
          <c:val>
            <c:numRef>
              <c:f>Sheet1!$D$2:$D$9</c:f>
              <c:numCache>
                <c:formatCode>General</c:formatCode>
                <c:ptCount val="8"/>
                <c:pt idx="0">
                  <c:v>30</c:v>
                </c:pt>
                <c:pt idx="1">
                  <c:v>32</c:v>
                </c:pt>
                <c:pt idx="2">
                  <c:v>37</c:v>
                </c:pt>
                <c:pt idx="3">
                  <c:v>38</c:v>
                </c:pt>
                <c:pt idx="4">
                  <c:v>43</c:v>
                </c:pt>
                <c:pt idx="5">
                  <c:v>42</c:v>
                </c:pt>
                <c:pt idx="6">
                  <c:v>42</c:v>
                </c:pt>
                <c:pt idx="7">
                  <c:v>27</c:v>
                </c:pt>
              </c:numCache>
            </c:numRef>
          </c:val>
          <c:extLst>
            <c:ext xmlns:c16="http://schemas.microsoft.com/office/drawing/2014/chart" uri="{C3380CC4-5D6E-409C-BE32-E72D297353CC}">
              <c16:uniqueId val="{00000002-1793-4542-B1C1-AC3BD1F94626}"/>
            </c:ext>
          </c:extLst>
        </c:ser>
        <c:ser>
          <c:idx val="3"/>
          <c:order val="3"/>
          <c:tx>
            <c:strRef>
              <c:f>Sheet1!$E$1</c:f>
              <c:strCache>
                <c:ptCount val="1"/>
                <c:pt idx="0">
                  <c:v>Unknown</c:v>
                </c:pt>
              </c:strCache>
            </c:strRef>
          </c:tx>
          <c:spPr>
            <a:solidFill>
              <a:schemeClr val="bg2">
                <a:lumMod val="90000"/>
              </a:schemeClr>
            </a:solidFill>
            <a:ln>
              <a:noFill/>
            </a:ln>
            <a:effectLst/>
          </c:spPr>
          <c:invertIfNegative val="0"/>
          <c:cat>
            <c:strRef>
              <c:f>Sheet1!$A$2:$A$9</c:f>
              <c:strCache>
                <c:ptCount val="8"/>
                <c:pt idx="0">
                  <c:v>Canada</c:v>
                </c:pt>
                <c:pt idx="1">
                  <c:v>Germany</c:v>
                </c:pt>
                <c:pt idx="2">
                  <c:v>UK</c:v>
                </c:pt>
                <c:pt idx="3">
                  <c:v>ANZ</c:v>
                </c:pt>
                <c:pt idx="4">
                  <c:v>France</c:v>
                </c:pt>
                <c:pt idx="5">
                  <c:v>Italy</c:v>
                </c:pt>
                <c:pt idx="6">
                  <c:v>Japan</c:v>
                </c:pt>
                <c:pt idx="7">
                  <c:v>US</c:v>
                </c:pt>
              </c:strCache>
            </c:strRef>
          </c:cat>
          <c:val>
            <c:numRef>
              <c:f>Sheet1!$E$2:$E$9</c:f>
              <c:numCache>
                <c:formatCode>General</c:formatCode>
                <c:ptCount val="8"/>
                <c:pt idx="0">
                  <c:v>43</c:v>
                </c:pt>
                <c:pt idx="1">
                  <c:v>33</c:v>
                </c:pt>
                <c:pt idx="2">
                  <c:v>32</c:v>
                </c:pt>
                <c:pt idx="3">
                  <c:v>26</c:v>
                </c:pt>
                <c:pt idx="4">
                  <c:v>19</c:v>
                </c:pt>
                <c:pt idx="5">
                  <c:v>24</c:v>
                </c:pt>
                <c:pt idx="6">
                  <c:v>9</c:v>
                </c:pt>
                <c:pt idx="7">
                  <c:v>28</c:v>
                </c:pt>
              </c:numCache>
            </c:numRef>
          </c:val>
          <c:extLst>
            <c:ext xmlns:c16="http://schemas.microsoft.com/office/drawing/2014/chart" uri="{C3380CC4-5D6E-409C-BE32-E72D297353CC}">
              <c16:uniqueId val="{00000003-1793-4542-B1C1-AC3BD1F94626}"/>
            </c:ext>
          </c:extLst>
        </c:ser>
        <c:dLbls>
          <c:showLegendKey val="0"/>
          <c:showVal val="0"/>
          <c:showCatName val="0"/>
          <c:showSerName val="0"/>
          <c:showPercent val="0"/>
          <c:showBubbleSize val="0"/>
          <c:showLeaderLines val="0"/>
        </c:dLbls>
        <c:gapWidth val="51"/>
        <c:overlap val="100"/>
        <c:axId val="617489008"/>
        <c:axId val="690108864"/>
      </c:barChart>
      <c:catAx>
        <c:axId val="617489008"/>
        <c:scaling>
          <c:orientation/>
        </c:scaling>
        <c:delete val="0"/>
        <c:axPos val="l"/>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600" b="1" i="0" u="none" strike="noStrike" kern="1200" baseline="0" smtId="4294967295">
                <a:solidFill>
                  <a:schemeClr val="tx1">
                    <a:lumMod val="65000"/>
                    <a:lumOff val="35000"/>
                  </a:schemeClr>
                </a:solidFill>
                <a:latin typeface="Franklin Gothic Demi" panose="020b0603020102020204" pitchFamily="34" charset="0"/>
                <a:ea typeface="+mn-ea"/>
                <a:cs typeface="+mn-cs"/>
              </a:defRPr>
            </a:pPr>
            <a:endParaRPr lang="en-US"/>
          </a:p>
        </c:txPr>
        <c:crossAx val="690108864"/>
        <c:crosses val="autoZero"/>
        <c:auto val="0"/>
        <c:lblAlgn val="ctr"/>
        <c:lblOffset/>
        <c:noMultiLvlLbl val="0"/>
      </c:catAx>
      <c:valAx>
        <c:axId val="690108864"/>
        <c:scaling>
          <c:orientation/>
          <c:max val="100"/>
        </c:scaling>
        <c:delete val="1"/>
        <c:axPos val="b"/>
        <c:numFmt formatCode="General" sourceLinked="1"/>
        <c:majorTickMark val="none"/>
        <c:minorTickMark val="none"/>
        <c:crossAx val="617489008"/>
        <c:crossBetween val="between"/>
      </c:valAx>
      <c:spPr>
        <a:noFill/>
        <a:ln>
          <a:noFill/>
        </a:ln>
        <a:effectLst/>
      </c:spPr>
    </c:plotArea>
    <c:legend>
      <c:legendPos val="b"/>
      <c:layout>
        <c:manualLayout>
          <c:xMode val="edge"/>
          <c:yMode val="edge"/>
          <c:x val="0.11730686575174332"/>
          <c:y val="0.89962500333786011"/>
          <c:w val="0.80621421337127686"/>
          <c:h val="0.0561046376824379"/>
        </c:manualLayout>
      </c:layout>
      <c:overlay val="0"/>
      <c:spPr>
        <a:noFill/>
        <a:ln>
          <a:noFill/>
        </a:ln>
        <a:effectLst/>
      </c:spPr>
      <c:txPr>
        <a:bodyPr rot="0" spcFirstLastPara="1" vertOverflow="ellipsis" vert="horz" wrap="square" anchor="ctr" anchorCtr="1"/>
        <a:p>
          <a:pPr>
            <a:defRPr sz="1800" b="0" i="0" u="none" strike="noStrike" kern="1200" baseline="0" smtId="4294967295">
              <a:solidFill>
                <a:schemeClr val="tx1">
                  <a:lumMod val="65000"/>
                  <a:lumOff val="35000"/>
                </a:schemeClr>
              </a:solidFill>
              <a:latin typeface="Franklin Gothic Demi" panose="020b06030201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p>
      <a:pPr>
        <a:defRPr/>
      </a:pPr>
      <a:endParaRPr lang="en-US"/>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ineChart>
        <c:grouping/>
        <c:varyColors val="0"/>
        <c:ser>
          <c:idx val="0"/>
          <c:order val="0"/>
          <c:tx>
            <c:strRef>
              <c:f>'[Worksheet in PUN_DCT_SCD in HD 2019 update-ASN_PP editsFINAL-gd]Sheet1'!$B$1</c:f>
              <c:strCache>
                <c:ptCount val="1"/>
                <c:pt idx="0">
                  <c:v>Arrhythmia Hosp.</c:v>
                </c:pt>
              </c:strCache>
            </c:strRef>
          </c:tx>
          <c:spPr>
            <a:ln w="38100">
              <a:solidFill>
                <a:srgbClr val="DD0806"/>
              </a:solidFill>
              <a:prstDash val="solid"/>
            </a:ln>
          </c:spPr>
          <c:marker>
            <c:spPr>
              <a:solidFill>
                <a:srgbClr val="FF0000"/>
              </a:solidFill>
              <a:ln>
                <a:solidFill>
                  <a:srgbClr val="DD0806"/>
                </a:solidFill>
                <a:prstDash val="solid"/>
              </a:ln>
              <a:effectLst>
                <a:outerShdw dist="35921" dir="2700000" algn="br">
                  <a:srgbClr val="000000"/>
                </a:outerShdw>
              </a:effectLst>
            </c:spPr>
          </c:marker>
          <c:cat>
            <c:strRef>
              <c:f>'[Worksheet in PUN_DCT_SCD in HD 2019 update-ASN_PP editsFINAL-gd]Sheet1'!$A$2:$A$8</c:f>
              <c:strCache>
                <c:ptCount val="7"/>
                <c:pt idx="0">
                  <c:v>HD1</c:v>
                </c:pt>
                <c:pt idx="2">
                  <c:v>HD2</c:v>
                </c:pt>
                <c:pt idx="4">
                  <c:v>HD3</c:v>
                </c:pt>
                <c:pt idx="5">
                  <c:v>Weekend</c:v>
                </c:pt>
                <c:pt idx="6">
                  <c:v>Weekend</c:v>
                </c:pt>
              </c:strCache>
            </c:strRef>
          </c:cat>
          <c:val>
            <c:numRef>
              <c:f>'[Worksheet in PUN_DCT_SCD in HD 2019 update-ASN_PP editsFINAL-gd]Sheet1'!$B$2:$B$8</c:f>
              <c:numCache>
                <c:formatCode>General</c:formatCode>
                <c:ptCount val="7"/>
                <c:pt idx="0">
                  <c:v>21</c:v>
                </c:pt>
                <c:pt idx="1">
                  <c:v>14</c:v>
                </c:pt>
                <c:pt idx="2">
                  <c:v>15</c:v>
                </c:pt>
                <c:pt idx="3">
                  <c:v>13</c:v>
                </c:pt>
                <c:pt idx="4">
                  <c:v>14</c:v>
                </c:pt>
                <c:pt idx="5">
                  <c:v>10</c:v>
                </c:pt>
                <c:pt idx="6">
                  <c:v>12</c:v>
                </c:pt>
              </c:numCache>
            </c:numRef>
          </c:val>
          <c:smooth val="0"/>
          <c:extLst>
            <c:ext xmlns:c16="http://schemas.microsoft.com/office/drawing/2014/chart" uri="{C3380CC4-5D6E-409C-BE32-E72D297353CC}">
              <c16:uniqueId val="{00000000-3D25-481B-9D88-63A908D211AA}"/>
            </c:ext>
          </c:extLst>
        </c:ser>
        <c:ser>
          <c:idx val="1"/>
          <c:order val="1"/>
          <c:tx>
            <c:strRef>
              <c:f>'[Worksheet in PUN_DCT_SCD in HD 2019 update-ASN_PP editsFINAL-gd]Sheet1'!$C$1</c:f>
              <c:strCache>
                <c:ptCount val="1"/>
                <c:pt idx="0">
                  <c:v>Cardiac Death</c:v>
                </c:pt>
              </c:strCache>
            </c:strRef>
          </c:tx>
          <c:spPr>
            <a:ln w="38100">
              <a:solidFill>
                <a:srgbClr val="FF6600"/>
              </a:solidFill>
              <a:prstDash val="solid"/>
            </a:ln>
          </c:spPr>
          <c:marker>
            <c:spPr>
              <a:solidFill>
                <a:srgbClr val="FF6600"/>
              </a:solidFill>
              <a:ln>
                <a:solidFill>
                  <a:srgbClr val="FF6600"/>
                </a:solidFill>
              </a:ln>
            </c:spPr>
          </c:marker>
          <c:cat>
            <c:strRef>
              <c:f>'[Worksheet in PUN_DCT_SCD in HD 2019 update-ASN_PP editsFINAL-gd]Sheet1'!$A$2:$A$8</c:f>
              <c:strCache>
                <c:ptCount val="7"/>
                <c:pt idx="0">
                  <c:v>HD1</c:v>
                </c:pt>
                <c:pt idx="2">
                  <c:v>HD2</c:v>
                </c:pt>
                <c:pt idx="4">
                  <c:v>HD3</c:v>
                </c:pt>
                <c:pt idx="5">
                  <c:v>Weekend</c:v>
                </c:pt>
                <c:pt idx="6">
                  <c:v>Weekend</c:v>
                </c:pt>
              </c:strCache>
            </c:strRef>
          </c:cat>
          <c:val>
            <c:numRef>
              <c:f>'[Worksheet in PUN_DCT_SCD in HD 2019 update-ASN_PP editsFINAL-gd]Sheet1'!$C$2:$C$8</c:f>
              <c:numCache>
                <c:formatCode>General</c:formatCode>
                <c:ptCount val="7"/>
                <c:pt idx="0">
                  <c:v>11</c:v>
                </c:pt>
                <c:pt idx="1">
                  <c:v>7.5</c:v>
                </c:pt>
                <c:pt idx="2">
                  <c:v>8</c:v>
                </c:pt>
                <c:pt idx="3">
                  <c:v>7.4</c:v>
                </c:pt>
                <c:pt idx="4">
                  <c:v>8</c:v>
                </c:pt>
                <c:pt idx="5">
                  <c:v>7.5</c:v>
                </c:pt>
                <c:pt idx="6">
                  <c:v>7.9</c:v>
                </c:pt>
              </c:numCache>
            </c:numRef>
          </c:val>
          <c:smooth val="0"/>
          <c:extLst>
            <c:ext xmlns:c16="http://schemas.microsoft.com/office/drawing/2014/chart" uri="{C3380CC4-5D6E-409C-BE32-E72D297353CC}">
              <c16:uniqueId val="{00000001-3D25-481B-9D88-63A908D211AA}"/>
            </c:ext>
          </c:extLst>
        </c:ser>
        <c:ser>
          <c:idx val="2"/>
          <c:order val="2"/>
          <c:tx>
            <c:strRef>
              <c:f>'[Worksheet in PUN_DCT_SCD in HD 2019 update-ASN_PP editsFINAL-gd]Sheet1'!$D$1</c:f>
              <c:strCache>
                <c:ptCount val="1"/>
                <c:pt idx="0">
                  <c:v>Infectious Death</c:v>
                </c:pt>
              </c:strCache>
            </c:strRef>
          </c:tx>
          <c:spPr>
            <a:ln w="38100">
              <a:solidFill>
                <a:srgbClr val="A2BD90"/>
              </a:solidFill>
              <a:prstDash val="solid"/>
            </a:ln>
          </c:spPr>
          <c:marker>
            <c:spPr>
              <a:gradFill rotWithShape="0">
                <a:gsLst>
                  <a:gs pos="0">
                    <a:srgbClr val="DCFFA0"/>
                  </a:gs>
                  <a:gs pos="100000">
                    <a:srgbClr val="A0CA4A"/>
                  </a:gs>
                </a:gsLst>
                <a:lin ang="5400000"/>
              </a:gradFill>
              <a:ln>
                <a:solidFill>
                  <a:srgbClr val="333399"/>
                </a:solidFill>
                <a:prstDash val="solid"/>
              </a:ln>
              <a:effectLst>
                <a:outerShdw dist="35921" dir="2700000" algn="br">
                  <a:srgbClr val="000000"/>
                </a:outerShdw>
              </a:effectLst>
            </c:spPr>
          </c:marker>
          <c:cat>
            <c:strRef>
              <c:f>'[Worksheet in PUN_DCT_SCD in HD 2019 update-ASN_PP editsFINAL-gd]Sheet1'!$A$2:$A$8</c:f>
              <c:strCache>
                <c:ptCount val="7"/>
                <c:pt idx="0">
                  <c:v>HD1</c:v>
                </c:pt>
                <c:pt idx="2">
                  <c:v>HD2</c:v>
                </c:pt>
                <c:pt idx="4">
                  <c:v>HD3</c:v>
                </c:pt>
                <c:pt idx="5">
                  <c:v>Weekend</c:v>
                </c:pt>
                <c:pt idx="6">
                  <c:v>Weekend</c:v>
                </c:pt>
              </c:strCache>
            </c:strRef>
          </c:cat>
          <c:val>
            <c:numRef>
              <c:f>'[Worksheet in PUN_DCT_SCD in HD 2019 update-ASN_PP editsFINAL-gd]Sheet1'!$D$2:$D$8</c:f>
              <c:numCache>
                <c:formatCode>General</c:formatCode>
                <c:ptCount val="7"/>
                <c:pt idx="0">
                  <c:v>2.6</c:v>
                </c:pt>
                <c:pt idx="1">
                  <c:v>2.5</c:v>
                </c:pt>
                <c:pt idx="2">
                  <c:v>2.5</c:v>
                </c:pt>
                <c:pt idx="3">
                  <c:v>2.6</c:v>
                </c:pt>
                <c:pt idx="4">
                  <c:v>2.5</c:v>
                </c:pt>
                <c:pt idx="5">
                  <c:v>2.5</c:v>
                </c:pt>
                <c:pt idx="6">
                  <c:v>2.65</c:v>
                </c:pt>
              </c:numCache>
            </c:numRef>
          </c:val>
          <c:smooth val="0"/>
          <c:extLst>
            <c:ext xmlns:c16="http://schemas.microsoft.com/office/drawing/2014/chart" uri="{C3380CC4-5D6E-409C-BE32-E72D297353CC}">
              <c16:uniqueId val="{00000002-3D25-481B-9D88-63A908D211AA}"/>
            </c:ext>
          </c:extLst>
        </c:ser>
        <c:dLbls>
          <c:showLegendKey val="0"/>
          <c:showVal val="0"/>
          <c:showCatName val="0"/>
          <c:showSerName val="0"/>
          <c:showPercent val="0"/>
          <c:showBubbleSize val="0"/>
          <c:showLeaderLines val="0"/>
        </c:dLbls>
        <c:axId val="455252848"/>
        <c:axId val="1"/>
      </c:lineChart>
      <c:catAx>
        <c:axId val="455252848"/>
        <c:scaling>
          <c:orientation/>
        </c:scaling>
        <c:delete val="0"/>
        <c:axPos val="b"/>
        <c:numFmt formatCode="General" sourceLinked="1"/>
        <c:majorTickMark val="out"/>
        <c:minorTickMark val="none"/>
        <c:spPr>
          <a:ln w="3175">
            <a:solidFill>
              <a:srgbClr val="808080"/>
            </a:solidFill>
            <a:prstDash val="solid"/>
          </a:ln>
        </c:spPr>
        <c:txPr>
          <a:bodyPr rot="0" vert="horz"/>
          <a:p>
            <a:pPr>
              <a:defRPr sz="1800" b="1" i="0" u="none" strike="noStrike" baseline="0" smtId="4294967295">
                <a:solidFill>
                  <a:schemeClr val="tx1">
                    <a:lumMod val="65000"/>
                    <a:lumOff val="35000"/>
                  </a:schemeClr>
                </a:solidFill>
                <a:latin typeface="Calibri"/>
                <a:ea typeface="Calibri"/>
                <a:cs typeface="Calibri"/>
              </a:defRPr>
            </a:pPr>
            <a:endParaRPr lang="en-US"/>
          </a:p>
        </c:txPr>
        <c:crossAx val="1"/>
        <c:crosses val="autoZero"/>
        <c:auto val="0"/>
        <c:lblAlgn val="ctr"/>
        <c:lblOffset/>
        <c:noMultiLvlLbl val="0"/>
      </c:catAx>
      <c:valAx>
        <c:axId val="1"/>
        <c:scaling>
          <c:orientation/>
        </c:scaling>
        <c:delete val="0"/>
        <c:axPos val="l"/>
        <c:majorGridlines>
          <c:spPr>
            <a:ln w="3175">
              <a:solidFill>
                <a:srgbClr val="808080"/>
              </a:solidFill>
              <a:prstDash val="solid"/>
            </a:ln>
          </c:spPr>
        </c:majorGridlines>
        <c:numFmt formatCode="General" sourceLinked="1"/>
        <c:majorTickMark val="out"/>
        <c:minorTickMark val="none"/>
        <c:spPr>
          <a:ln w="3175">
            <a:solidFill>
              <a:srgbClr val="808080"/>
            </a:solidFill>
            <a:prstDash val="solid"/>
          </a:ln>
        </c:spPr>
        <c:txPr>
          <a:bodyPr rot="0" vert="horz"/>
          <a:p>
            <a:pPr>
              <a:defRPr sz="1800" b="0" i="0" u="none" strike="noStrike" baseline="0" smtId="4294967295">
                <a:solidFill>
                  <a:srgbClr val="000000"/>
                </a:solidFill>
                <a:latin typeface="Calibri"/>
                <a:ea typeface="Calibri"/>
                <a:cs typeface="Calibri"/>
              </a:defRPr>
            </a:pPr>
            <a:endParaRPr lang="en-US"/>
          </a:p>
        </c:txPr>
        <c:crossAx val="455252848"/>
        <c:crosses val="autoZero"/>
        <c:crossBetween val="between"/>
      </c:valAx>
      <c:spPr>
        <a:noFill/>
        <a:ln w="25400">
          <a:noFill/>
        </a:ln>
      </c:spPr>
    </c:plotArea>
    <c:legend>
      <c:legendPos/>
      <c:layout>
        <c:manualLayout>
          <c:xMode val="edge"/>
          <c:yMode val="edge"/>
          <c:x val="0.73081326484680176"/>
          <c:y val="0.054320987313985825"/>
          <c:w val="0.24627719819545746"/>
          <c:h val="0.29135802388191223"/>
        </c:manualLayout>
      </c:layout>
      <c:overlay val="1"/>
      <c:spPr>
        <a:noFill/>
        <a:ln w="25400">
          <a:noFill/>
        </a:ln>
      </c:spPr>
      <c:txPr>
        <a:bodyPr/>
        <a:p>
          <a:pPr>
            <a:defRPr sz="1655" b="1" i="0" u="none" strike="noStrike" baseline="0" smtId="4294967295">
              <a:solidFill>
                <a:schemeClr val="tx1">
                  <a:lumMod val="65000"/>
                  <a:lumOff val="35000"/>
                </a:schemeClr>
              </a:solidFill>
              <a:latin typeface="Calibri"/>
              <a:ea typeface="Calibri"/>
              <a:cs typeface="Calibri"/>
            </a:defRPr>
          </a:pPr>
          <a:endParaRPr lang="en-US"/>
        </a:p>
      </c:txPr>
    </c:legend>
    <c:plotVisOnly val="1"/>
    <c:dispBlanksAs val="gap"/>
    <c:showDLblsOverMax val="0"/>
  </c:chart>
  <c:spPr>
    <a:solidFill>
      <a:srgbClr val="FFFFFF"/>
    </a:solidFill>
    <a:ln w="3175">
      <a:solidFill>
        <a:srgbClr val="808080"/>
      </a:solidFill>
      <a:prstDash val="solid"/>
    </a:ln>
  </c:spPr>
  <c:txPr>
    <a:bodyPr/>
    <a:p>
      <a:pPr>
        <a:defRPr sz="1800" b="0" i="0" u="none" strike="noStrike" baseline="0" smtId="4294967295">
          <a:solidFill>
            <a:srgbClr val="000000"/>
          </a:solidFill>
          <a:latin typeface="Calibri"/>
          <a:ea typeface="Calibri"/>
          <a:cs typeface="Calibri"/>
        </a:defRPr>
      </a:pPr>
      <a:endParaRPr lang="en-US"/>
    </a:p>
  </c:txPr>
  <c:externalData r:id="rId1">
    <c:autoUpdate val="0"/>
  </c:externalData>
  <c:userShapes r:id="rId2"/>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12499701976776"/>
          <c:y val="0.05780346691608429"/>
          <c:w val="0.85000002384185791"/>
          <c:h val="0.83236992359161377"/>
        </c:manualLayout>
      </c:layout>
      <c:barChart>
        <c:barDir val="col"/>
        <c:grouping val="clustered"/>
        <c:varyColors val="0"/>
        <c:ser>
          <c:idx val="0"/>
          <c:order val="0"/>
          <c:tx>
            <c:strRef>
              <c:f>Sheet1!$A$2</c:f>
              <c:strCache>
                <c:ptCount val="1"/>
                <c:pt idx="0">
                  <c:v>Ratio</c:v>
                </c:pt>
              </c:strCache>
            </c:strRef>
          </c:tx>
          <c:spPr>
            <a:gradFill rotWithShape="0">
              <a:gsLst>
                <a:gs pos="0">
                  <a:srgbClr val="000200">
                    <a:gamma/>
                    <a:shade val="79216"/>
                    <a:invGamma/>
                  </a:srgbClr>
                </a:gs>
                <a:gs pos="50000">
                  <a:srgbClr val="00FF00"/>
                </a:gs>
                <a:gs pos="100000">
                  <a:srgbClr val="000200">
                    <a:gamma/>
                    <a:shade val="79216"/>
                    <a:invGamma/>
                  </a:srgbClr>
                </a:gs>
              </a:gsLst>
              <a:lin ang="0" scaled="1"/>
            </a:gradFill>
            <a:ln w="12593">
              <a:solidFill>
                <a:srgbClr val="000000"/>
              </a:solidFill>
              <a:prstDash val="solid"/>
            </a:ln>
          </c:spPr>
          <c:invertIfNegative val="0"/>
          <c:cat>
            <c:strRef>
              <c:f>Sheet1!$B$1:$G$1</c:f>
              <c:strCache>
                <c:ptCount val="6"/>
                <c:pt idx="0">
                  <c:v>0-12</c:v>
                </c:pt>
                <c:pt idx="1">
                  <c:v>12-24</c:v>
                </c:pt>
                <c:pt idx="2">
                  <c:v>24-36</c:v>
                </c:pt>
                <c:pt idx="3">
                  <c:v>36-48</c:v>
                </c:pt>
                <c:pt idx="4">
                  <c:v>48-60</c:v>
                </c:pt>
                <c:pt idx="5">
                  <c:v>60-72</c:v>
                </c:pt>
              </c:strCache>
            </c:strRef>
          </c:cat>
          <c:val>
            <c:numRef>
              <c:f>Sheet1!$B$2:$G$2</c:f>
              <c:numCache>
                <c:formatCode>General</c:formatCode>
                <c:ptCount val="6"/>
                <c:pt idx="0">
                  <c:v>1.7</c:v>
                </c:pt>
                <c:pt idx="1">
                  <c:v>0.3</c:v>
                </c:pt>
                <c:pt idx="2">
                  <c:v>0.4</c:v>
                </c:pt>
                <c:pt idx="3">
                  <c:v>0.7</c:v>
                </c:pt>
                <c:pt idx="4">
                  <c:v>1.7</c:v>
                </c:pt>
                <c:pt idx="5">
                  <c:v>3</c:v>
                </c:pt>
              </c:numCache>
            </c:numRef>
          </c:val>
          <c:extLst>
            <c:ext xmlns:c16="http://schemas.microsoft.com/office/drawing/2014/chart" uri="{C3380CC4-5D6E-409C-BE32-E72D297353CC}">
              <c16:uniqueId val="{00000000-2141-444B-99F5-16CD7419DB28}"/>
            </c:ext>
          </c:extLst>
        </c:ser>
        <c:dLbls>
          <c:showLegendKey val="0"/>
          <c:showVal val="0"/>
          <c:showCatName val="0"/>
          <c:showSerName val="0"/>
          <c:showPercent val="0"/>
          <c:showBubbleSize val="0"/>
          <c:showLeaderLines val="0"/>
        </c:dLbls>
        <c:gapWidth/>
        <c:overlap/>
        <c:axId val="-513704784"/>
        <c:axId val="-513619760"/>
      </c:barChart>
      <c:catAx>
        <c:axId val="-513704784"/>
        <c:scaling>
          <c:orientation/>
        </c:scaling>
        <c:delete val="0"/>
        <c:axPos val="b"/>
        <c:numFmt formatCode="General" sourceLinked="1"/>
        <c:majorTickMark val="out"/>
        <c:minorTickMark val="none"/>
        <c:spPr>
          <a:ln w="3148">
            <a:solidFill>
              <a:srgbClr val="000000"/>
            </a:solidFill>
            <a:prstDash val="solid"/>
          </a:ln>
        </c:spPr>
        <c:txPr>
          <a:bodyPr rot="0" vert="horz"/>
          <a:p>
            <a:pPr>
              <a:defRPr sz="1400" b="1" i="0" u="none" strike="noStrike" baseline="0" smtId="4294967295">
                <a:solidFill>
                  <a:schemeClr val="tx1">
                    <a:lumMod val="65000"/>
                    <a:lumOff val="35000"/>
                  </a:schemeClr>
                </a:solidFill>
                <a:latin typeface="+mn-lt"/>
                <a:ea typeface="Arial"/>
                <a:cs typeface="Arial"/>
              </a:defRPr>
            </a:pPr>
            <a:endParaRPr lang="en-US"/>
          </a:p>
        </c:txPr>
        <c:crossAx val="-513619760"/>
        <c:crosses val="autoZero"/>
        <c:auto val="0"/>
        <c:lblAlgn val="ctr"/>
        <c:lblOffset/>
        <c:tickLblSkip val="1"/>
        <c:tickMarkSkip val="1"/>
        <c:noMultiLvlLbl val="0"/>
      </c:catAx>
      <c:valAx>
        <c:axId val="-513619760"/>
        <c:scaling>
          <c:orientation/>
        </c:scaling>
        <c:delete val="0"/>
        <c:axPos val="l"/>
        <c:majorGridlines/>
        <c:numFmt formatCode="General" sourceLinked="1"/>
        <c:majorTickMark val="out"/>
        <c:minorTickMark val="none"/>
        <c:spPr>
          <a:ln w="3148">
            <a:solidFill>
              <a:srgbClr val="000000"/>
            </a:solidFill>
            <a:prstDash val="solid"/>
          </a:ln>
        </c:spPr>
        <c:txPr>
          <a:bodyPr rot="0" vert="horz"/>
          <a:p>
            <a:pPr>
              <a:defRPr sz="1400" b="1" i="0" u="none" strike="noStrike" baseline="0" smtId="4294967295">
                <a:solidFill>
                  <a:schemeClr val="tx1">
                    <a:lumMod val="65000"/>
                    <a:lumOff val="35000"/>
                  </a:schemeClr>
                </a:solidFill>
                <a:latin typeface="+mn-lt"/>
                <a:ea typeface="Arial"/>
                <a:cs typeface="Arial"/>
              </a:defRPr>
            </a:pPr>
            <a:endParaRPr lang="en-US"/>
          </a:p>
        </c:txPr>
        <c:crossAx val="-513704784"/>
        <c:crosses val="autoZero"/>
        <c:crossBetween val="between"/>
      </c:valAx>
      <c:spPr>
        <a:noFill/>
        <a:ln w="12593">
          <a:solidFill>
            <a:srgbClr val="FFFFFF"/>
          </a:solidFill>
          <a:prstDash val="solid"/>
        </a:ln>
      </c:spPr>
    </c:plotArea>
    <c:plotVisOnly val="1"/>
    <c:dispBlanksAs val="gap"/>
    <c:showDLblsOverMax val="0"/>
  </c:chart>
  <c:spPr>
    <a:noFill/>
    <a:ln>
      <a:noFill/>
    </a:ln>
  </c:spPr>
  <c:txPr>
    <a:bodyPr/>
    <a:p>
      <a:pPr>
        <a:defRPr sz="1785" b="1" i="0" u="none" strike="noStrike" baseline="0" smtId="4294967295">
          <a:solidFill>
            <a:srgbClr val="000000"/>
          </a:solidFill>
          <a:latin typeface="Arial"/>
          <a:ea typeface="Arial"/>
          <a:cs typeface="Arial"/>
        </a:defRPr>
      </a:pPr>
      <a:endParaRPr lang="en-US"/>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a="http://schemas.openxmlformats.org/drawingml/2006/main" xmlns:dgm="http://schemas.openxmlformats.org/drawingml/2006/diagram"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2467583D-09A5-405F-8CC5-EFEFD65B075C}" type="doc">
      <dgm:prSet loTypeId="urn:microsoft.com/office/officeart/2005/8/layout/pyramid3" loCatId="pyramid" qsTypeId="urn:microsoft.com/office/officeart/2005/8/quickstyle/simple1" qsCatId="simple" csTypeId="urn:microsoft.com/office/officeart/2005/8/colors/colorful1" csCatId="colorful" phldr="1"/>
      <dgm:spPr/>
      <dgm:t>
        <a:bodyPr/>
        <a:lstStyle/>
        <a:p/>
      </dgm:t>
    </dgm:pt>
    <dgm:pt modelId="{D752150E-8C47-4CC2-A231-31A092F84BF7}" type="parTrans" cxnId="{378F30A4-5587-4989-B144-CB0F268C6E3B}">
      <dgm:prSet/>
      <dgm:spPr/>
      <dgm:t>
        <a:bodyPr/>
        <a:lstStyle/>
        <a:p>
          <a:endParaRPr lang="en-GB"/>
        </a:p>
      </dgm:t>
    </dgm:pt>
    <dgm:pt modelId="{238E4894-7B3D-431B-9FBB-6FD7B6379B28}">
      <dgm:prSet phldrT="[Text]" custT="1"/>
      <dgm:spPr/>
      <dgm:t>
        <a:bodyPr/>
        <a:lstStyle/>
        <a:p>
          <a:r>
            <a:rPr lang="en-GB" sz="2800" b="1"/>
            <a:t>ESRD</a:t>
          </a:r>
        </a:p>
      </dgm:t>
    </dgm:pt>
    <dgm:pt modelId="{E86AD81F-BAAB-46B2-BF57-D2BEBD4D72FD}" type="sibTrans" cxnId="{378F30A4-5587-4989-B144-CB0F268C6E3B}">
      <dgm:prSet/>
      <dgm:spPr/>
      <dgm:t>
        <a:bodyPr/>
        <a:lstStyle/>
        <a:p>
          <a:endParaRPr lang="en-GB"/>
        </a:p>
      </dgm:t>
    </dgm:pt>
    <dgm:pt modelId="{81AD052F-5E57-49B2-B65F-241E709569E7}" type="parTrans" cxnId="{F337951A-2E95-4A2F-8EEA-F2360DDEA4C8}">
      <dgm:prSet/>
      <dgm:spPr/>
      <dgm:t>
        <a:bodyPr/>
        <a:lstStyle/>
        <a:p>
          <a:endParaRPr lang="en-GB"/>
        </a:p>
      </dgm:t>
    </dgm:pt>
    <dgm:pt modelId="{635EBB91-8375-4210-82FF-F9EA9F031C43}">
      <dgm:prSet custT="1"/>
      <dgm:spPr/>
      <dgm:t>
        <a:bodyPr/>
        <a:lstStyle/>
        <a:p>
          <a:r>
            <a:rPr lang="en-GB" sz="2800" b="1"/>
            <a:t>Heart Failure</a:t>
          </a:r>
        </a:p>
      </dgm:t>
    </dgm:pt>
    <dgm:pt modelId="{C81D6791-9779-490D-9820-4506C01754DF}" type="sibTrans" cxnId="{F337951A-2E95-4A2F-8EEA-F2360DDEA4C8}">
      <dgm:prSet/>
      <dgm:spPr/>
      <dgm:t>
        <a:bodyPr/>
        <a:lstStyle/>
        <a:p>
          <a:endParaRPr lang="en-GB"/>
        </a:p>
      </dgm:t>
    </dgm:pt>
    <dgm:pt modelId="{16680DEE-48C3-4AB6-9E53-5E33FCB9B413}" type="parTrans" cxnId="{E9CE5FF8-682D-4C25-A916-08BA75EE0727}">
      <dgm:prSet/>
      <dgm:spPr/>
      <dgm:t>
        <a:bodyPr/>
        <a:lstStyle/>
        <a:p>
          <a:endParaRPr lang="en-GB"/>
        </a:p>
      </dgm:t>
    </dgm:pt>
    <dgm:pt modelId="{AE51603D-EFE0-4D9D-8FCE-420F5DAF4BD6}">
      <dgm:prSet phldrT="[Text]" custT="1"/>
      <dgm:spPr/>
      <dgm:t>
        <a:bodyPr/>
        <a:lstStyle/>
        <a:p>
          <a:r>
            <a:rPr lang="en-GB" sz="2000" b="1"/>
            <a:t>Pre-Dialysis CKD</a:t>
          </a:r>
        </a:p>
      </dgm:t>
    </dgm:pt>
    <dgm:pt modelId="{38D0AB0F-4734-4F57-BE5A-C870DE8EA780}" type="sibTrans" cxnId="{E9CE5FF8-682D-4C25-A916-08BA75EE0727}">
      <dgm:prSet/>
      <dgm:spPr/>
      <dgm:t>
        <a:bodyPr/>
        <a:lstStyle/>
        <a:p>
          <a:endParaRPr lang="en-GB"/>
        </a:p>
      </dgm:t>
    </dgm:pt>
    <dgm:pt modelId="{5E65E630-DBA1-4780-94B5-920489EE9620}" type="parTrans" cxnId="{CEBE2F5E-A3F1-4C67-8CC6-F0AF483000D9}">
      <dgm:prSet/>
      <dgm:spPr/>
      <dgm:t>
        <a:bodyPr/>
        <a:lstStyle/>
        <a:p>
          <a:endParaRPr lang="en-GB"/>
        </a:p>
      </dgm:t>
    </dgm:pt>
    <dgm:pt modelId="{C7C0F8AB-EDA4-4FAB-A06D-87285FB4221B}">
      <dgm:prSet phldrT="[Text]" custT="1"/>
      <dgm:spPr>
        <a:solidFill>
          <a:srgbClr val="FF0000"/>
        </a:solidFill>
      </dgm:spPr>
      <dgm:t>
        <a:bodyPr/>
        <a:lstStyle/>
        <a:p>
          <a:r>
            <a:rPr lang="en-GB" sz="1600" b="1"/>
            <a:t>General Population</a:t>
          </a:r>
        </a:p>
        <a:p>
          <a:endParaRPr lang="en-GB" sz="1600" b="1"/>
        </a:p>
      </dgm:t>
    </dgm:pt>
    <dgm:pt modelId="{8124573E-0B53-4E01-A51A-D84D76F1CD2B}" type="sibTrans" cxnId="{CEBE2F5E-A3F1-4C67-8CC6-F0AF483000D9}">
      <dgm:prSet/>
      <dgm:spPr/>
      <dgm:t>
        <a:bodyPr/>
        <a:lstStyle/>
        <a:p>
          <a:endParaRPr lang="en-GB"/>
        </a:p>
      </dgm:t>
    </dgm:pt>
    <dgm:pt modelId="{CEFE2945-9655-49AF-B2C3-EC53B92C124D}" type="pres">
      <dgm:prSet presAssocID="{2467583D-09A5-405F-8CC5-EFEFD65B075C}" presName="Name0">
        <dgm:presLayoutVars>
          <dgm:dir/>
          <dgm:animLvl val="lvl"/>
          <dgm:resizeHandles val="exact"/>
        </dgm:presLayoutVars>
      </dgm:prSet>
      <dgm:spPr/>
      <dgm:t>
        <a:bodyPr/>
        <a:lstStyle/>
        <a:p/>
      </dgm:t>
    </dgm:pt>
    <dgm:pt modelId="{7A991EFA-647B-40FC-A2AC-FA1C20B30EA0}" type="pres">
      <dgm:prSet presAssocID="{238E4894-7B3D-431B-9FBB-6FD7B6379B28}" presName="Name8"/>
      <dgm:spPr/>
      <dgm:t>
        <a:bodyPr/>
        <a:lstStyle/>
        <a:p/>
      </dgm:t>
    </dgm:pt>
    <dgm:pt modelId="{69198F6F-062E-4E2B-865B-5B853B9FBD93}" type="pres">
      <dgm:prSet presAssocID="{238E4894-7B3D-431B-9FBB-6FD7B6379B28}" presName="level" presStyleLbl="node1" presStyleCnt="4" custLinFactNeighborX="2012" custLinFactNeighborY="-27910">
        <dgm:presLayoutVars>
          <dgm:chMax val="1"/>
          <dgm:bulletEnabled val="1"/>
        </dgm:presLayoutVars>
      </dgm:prSet>
      <dgm:spPr/>
      <dgm:t>
        <a:bodyPr/>
        <a:lstStyle/>
        <a:p/>
      </dgm:t>
    </dgm:pt>
    <dgm:pt modelId="{4C240A6D-6530-4909-ADCB-4C27A52D6FF6}" type="pres">
      <dgm:prSet presAssocID="{238E4894-7B3D-431B-9FBB-6FD7B6379B28}" presName="levelTx" presStyleLbl="revTx" presStyleCnt="4">
        <dgm:presLayoutVars>
          <dgm:chMax val="1"/>
          <dgm:bulletEnabled val="1"/>
        </dgm:presLayoutVars>
      </dgm:prSet>
      <dgm:spPr/>
      <dgm:t>
        <a:bodyPr/>
        <a:lstStyle/>
        <a:p/>
      </dgm:t>
    </dgm:pt>
    <dgm:pt modelId="{78F508ED-826C-4EE4-89AE-B1E2CC5BCBFA}" type="pres">
      <dgm:prSet presAssocID="{635EBB91-8375-4210-82FF-F9EA9F031C43}" presName="Name8"/>
      <dgm:spPr/>
      <dgm:t>
        <a:bodyPr/>
        <a:lstStyle/>
        <a:p/>
      </dgm:t>
    </dgm:pt>
    <dgm:pt modelId="{4E3395AC-5A07-4582-8B8E-5BE18C1A4974}" type="pres">
      <dgm:prSet presAssocID="{635EBB91-8375-4210-82FF-F9EA9F031C43}" presName="level" presStyleLbl="node1" presStyleIdx="1" presStyleCnt="4">
        <dgm:presLayoutVars>
          <dgm:chMax val="1"/>
          <dgm:bulletEnabled val="1"/>
        </dgm:presLayoutVars>
      </dgm:prSet>
      <dgm:spPr/>
      <dgm:t>
        <a:bodyPr/>
        <a:lstStyle/>
        <a:p/>
      </dgm:t>
    </dgm:pt>
    <dgm:pt modelId="{BBAB8952-79B7-4D91-A526-4BFD24931E74}" type="pres">
      <dgm:prSet presAssocID="{635EBB91-8375-4210-82FF-F9EA9F031C43}" presName="levelTx" presStyleLbl="revTx" presStyleIdx="1" presStyleCnt="4">
        <dgm:presLayoutVars>
          <dgm:chMax val="1"/>
          <dgm:bulletEnabled val="1"/>
        </dgm:presLayoutVars>
      </dgm:prSet>
      <dgm:spPr/>
      <dgm:t>
        <a:bodyPr/>
        <a:lstStyle/>
        <a:p/>
      </dgm:t>
    </dgm:pt>
    <dgm:pt modelId="{5387373C-2712-4939-ABF4-C8E02B5A5398}" type="pres">
      <dgm:prSet presAssocID="{AE51603D-EFE0-4D9D-8FCE-420F5DAF4BD6}" presName="Name8"/>
      <dgm:spPr/>
      <dgm:t>
        <a:bodyPr/>
        <a:lstStyle/>
        <a:p/>
      </dgm:t>
    </dgm:pt>
    <dgm:pt modelId="{91D11AE1-36BC-45CE-96CD-4422299C11FC}" type="pres">
      <dgm:prSet presAssocID="{AE51603D-EFE0-4D9D-8FCE-420F5DAF4BD6}" presName="level" presStyleLbl="node1" presStyleIdx="2" presStyleCnt="4" custScaleX="99455" custScaleY="108707">
        <dgm:presLayoutVars>
          <dgm:chMax val="1"/>
          <dgm:bulletEnabled val="1"/>
        </dgm:presLayoutVars>
      </dgm:prSet>
      <dgm:spPr/>
      <dgm:t>
        <a:bodyPr/>
        <a:lstStyle/>
        <a:p/>
      </dgm:t>
    </dgm:pt>
    <dgm:pt modelId="{E5A3A323-805A-4028-8327-8D533D52E9A9}" type="pres">
      <dgm:prSet presAssocID="{AE51603D-EFE0-4D9D-8FCE-420F5DAF4BD6}" presName="levelTx" presStyleLbl="revTx" presStyleIdx="2" presStyleCnt="4">
        <dgm:presLayoutVars>
          <dgm:chMax val="1"/>
          <dgm:bulletEnabled val="1"/>
        </dgm:presLayoutVars>
      </dgm:prSet>
      <dgm:spPr/>
      <dgm:t>
        <a:bodyPr/>
        <a:lstStyle/>
        <a:p/>
      </dgm:t>
    </dgm:pt>
    <dgm:pt modelId="{94A940D5-972E-46DE-A674-55085D93124E}" type="pres">
      <dgm:prSet presAssocID="{C7C0F8AB-EDA4-4FAB-A06D-87285FB4221B}" presName="Name8"/>
      <dgm:spPr/>
      <dgm:t>
        <a:bodyPr/>
        <a:lstStyle/>
        <a:p/>
      </dgm:t>
    </dgm:pt>
    <dgm:pt modelId="{E53FC941-6C90-4692-8C8E-1940897DECA7}" type="pres">
      <dgm:prSet presAssocID="{C7C0F8AB-EDA4-4FAB-A06D-87285FB4221B}" presName="level" presStyleLbl="node1" presStyleIdx="3" presStyleCnt="4" custScaleX="101587" custLinFactNeighborX="1181" custLinFactNeighborY="6360">
        <dgm:presLayoutVars>
          <dgm:chMax val="1"/>
          <dgm:bulletEnabled val="1"/>
        </dgm:presLayoutVars>
      </dgm:prSet>
      <dgm:spPr/>
      <dgm:t>
        <a:bodyPr/>
        <a:lstStyle/>
        <a:p/>
      </dgm:t>
    </dgm:pt>
    <dgm:pt modelId="{EAD527DD-7366-47A2-BB94-D902F7589882}" type="pres">
      <dgm:prSet presAssocID="{C7C0F8AB-EDA4-4FAB-A06D-87285FB4221B}" presName="levelTx" presStyleLbl="revTx" presStyleIdx="3" presStyleCnt="4">
        <dgm:presLayoutVars>
          <dgm:chMax val="1"/>
          <dgm:bulletEnabled val="1"/>
        </dgm:presLayoutVars>
      </dgm:prSet>
      <dgm:spPr/>
      <dgm:t>
        <a:bodyPr/>
        <a:lstStyle/>
        <a:p/>
      </dgm:t>
    </dgm:pt>
  </dgm:ptLst>
  <dgm:cxnLst>
    <dgm:cxn modelId="{378F30A4-5587-4989-B144-CB0F268C6E3B}" srcId="{2467583D-09A5-405F-8CC5-EFEFD65B075C}" destId="{238E4894-7B3D-431B-9FBB-6FD7B6379B28}" srcOrd="0" destOrd="0" parTransId="{D752150E-8C47-4CC2-A231-31A092F84BF7}" sibTransId="{E86AD81F-BAAB-46B2-BF57-D2BEBD4D72FD}"/>
    <dgm:cxn modelId="{F337951A-2E95-4A2F-8EEA-F2360DDEA4C8}" srcId="{2467583D-09A5-405F-8CC5-EFEFD65B075C}" destId="{635EBB91-8375-4210-82FF-F9EA9F031C43}" srcOrd="1" destOrd="0" parTransId="{81AD052F-5E57-49B2-B65F-241E709569E7}" sibTransId="{C81D6791-9779-490D-9820-4506C01754DF}"/>
    <dgm:cxn modelId="{E9CE5FF8-682D-4C25-A916-08BA75EE0727}" srcId="{2467583D-09A5-405F-8CC5-EFEFD65B075C}" destId="{AE51603D-EFE0-4D9D-8FCE-420F5DAF4BD6}" srcOrd="2" destOrd="0" parTransId="{16680DEE-48C3-4AB6-9E53-5E33FCB9B413}" sibTransId="{38D0AB0F-4734-4F57-BE5A-C870DE8EA780}"/>
    <dgm:cxn modelId="{CEBE2F5E-A3F1-4C67-8CC6-F0AF483000D9}" srcId="{2467583D-09A5-405F-8CC5-EFEFD65B075C}" destId="{C7C0F8AB-EDA4-4FAB-A06D-87285FB4221B}" srcOrd="3" destOrd="0" parTransId="{5E65E630-DBA1-4780-94B5-920489EE9620}" sibTransId="{8124573E-0B53-4E01-A51A-D84D76F1CD2B}"/>
    <dgm:cxn modelId="{E41145D0-4895-4CE8-9EC3-8DD01D923692}" type="presOf" srcId="{2467583D-09A5-405F-8CC5-EFEFD65B075C}" destId="{CEFE2945-9655-49AF-B2C3-EC53B92C124D}" srcOrd="0" destOrd="0" presId="urn:microsoft.com/office/officeart/2005/8/layout/pyramid3"/>
    <dgm:cxn modelId="{DF047DC8-313B-4609-B7A0-44506075B478}" type="presParOf" srcId="{CEFE2945-9655-49AF-B2C3-EC53B92C124D}" destId="{7A991EFA-647B-40FC-A2AC-FA1C20B30EA0}" srcOrd="0" destOrd="0" presId="urn:microsoft.com/office/officeart/2005/8/layout/pyramid3"/>
    <dgm:cxn modelId="{D15FE22B-6EE3-43BC-98B9-E1AE1E1D35EA}" type="presParOf" srcId="{7A991EFA-647B-40FC-A2AC-FA1C20B30EA0}" destId="{69198F6F-062E-4E2B-865B-5B853B9FBD93}" srcOrd="0" destOrd="0" presId="urn:microsoft.com/office/officeart/2005/8/layout/pyramid3"/>
    <dgm:cxn modelId="{994C7714-CC1F-4525-89B2-193018C81FB8}" type="presOf" srcId="{238E4894-7B3D-431B-9FBB-6FD7B6379B28}" destId="{69198F6F-062E-4E2B-865B-5B853B9FBD93}" srcOrd="0" destOrd="0" presId="urn:microsoft.com/office/officeart/2005/8/layout/pyramid3"/>
    <dgm:cxn modelId="{F5A24EF5-9368-41D7-803C-0B4179A799BD}" type="presParOf" srcId="{7A991EFA-647B-40FC-A2AC-FA1C20B30EA0}" destId="{4C240A6D-6530-4909-ADCB-4C27A52D6FF6}" srcOrd="1" destOrd="0" presId="urn:microsoft.com/office/officeart/2005/8/layout/pyramid3"/>
    <dgm:cxn modelId="{C8F26F1F-E5C4-48EC-8677-59E2C8CA508D}" type="presOf" srcId="{238E4894-7B3D-431B-9FBB-6FD7B6379B28}" destId="{4C240A6D-6530-4909-ADCB-4C27A52D6FF6}" srcOrd="1" destOrd="0" presId="urn:microsoft.com/office/officeart/2005/8/layout/pyramid3"/>
    <dgm:cxn modelId="{9CD46B1C-33AD-4E9A-B581-BF975467380D}" type="presParOf" srcId="{CEFE2945-9655-49AF-B2C3-EC53B92C124D}" destId="{78F508ED-826C-4EE4-89AE-B1E2CC5BCBFA}" srcOrd="1" destOrd="0" presId="urn:microsoft.com/office/officeart/2005/8/layout/pyramid3"/>
    <dgm:cxn modelId="{D923C7E4-2BD6-4E1D-BCEA-87AF28AB690B}" type="presParOf" srcId="{78F508ED-826C-4EE4-89AE-B1E2CC5BCBFA}" destId="{4E3395AC-5A07-4582-8B8E-5BE18C1A4974}" srcOrd="0" destOrd="0" presId="urn:microsoft.com/office/officeart/2005/8/layout/pyramid3"/>
    <dgm:cxn modelId="{C01A254F-1500-4DCD-8208-3772A2662B65}" type="presOf" srcId="{635EBB91-8375-4210-82FF-F9EA9F031C43}" destId="{4E3395AC-5A07-4582-8B8E-5BE18C1A4974}" srcOrd="0" destOrd="0" presId="urn:microsoft.com/office/officeart/2005/8/layout/pyramid3"/>
    <dgm:cxn modelId="{D1BB918E-3095-4EB6-B8D6-A834BEF96052}" type="presParOf" srcId="{78F508ED-826C-4EE4-89AE-B1E2CC5BCBFA}" destId="{BBAB8952-79B7-4D91-A526-4BFD24931E74}" srcOrd="1" destOrd="0" presId="urn:microsoft.com/office/officeart/2005/8/layout/pyramid3"/>
    <dgm:cxn modelId="{C9575149-C323-49B9-8F32-68217F07F96D}" type="presOf" srcId="{635EBB91-8375-4210-82FF-F9EA9F031C43}" destId="{BBAB8952-79B7-4D91-A526-4BFD24931E74}" srcOrd="1" destOrd="0" presId="urn:microsoft.com/office/officeart/2005/8/layout/pyramid3"/>
    <dgm:cxn modelId="{8AD078A2-61A3-447D-A7E7-127E08047C8C}" type="presParOf" srcId="{CEFE2945-9655-49AF-B2C3-EC53B92C124D}" destId="{5387373C-2712-4939-ABF4-C8E02B5A5398}" srcOrd="2" destOrd="0" presId="urn:microsoft.com/office/officeart/2005/8/layout/pyramid3"/>
    <dgm:cxn modelId="{A6D42962-62F8-4B4E-93BA-2311D349138E}" type="presParOf" srcId="{5387373C-2712-4939-ABF4-C8E02B5A5398}" destId="{91D11AE1-36BC-45CE-96CD-4422299C11FC}" srcOrd="0" destOrd="0" presId="urn:microsoft.com/office/officeart/2005/8/layout/pyramid3"/>
    <dgm:cxn modelId="{EE718B56-007E-4993-A266-33BB89C1F21F}" type="presOf" srcId="{AE51603D-EFE0-4D9D-8FCE-420F5DAF4BD6}" destId="{91D11AE1-36BC-45CE-96CD-4422299C11FC}" srcOrd="0" destOrd="0" presId="urn:microsoft.com/office/officeart/2005/8/layout/pyramid3"/>
    <dgm:cxn modelId="{DE34021B-24EF-4B2E-A6C6-9DE06D9CE6DF}" type="presParOf" srcId="{5387373C-2712-4939-ABF4-C8E02B5A5398}" destId="{E5A3A323-805A-4028-8327-8D533D52E9A9}" srcOrd="1" destOrd="0" presId="urn:microsoft.com/office/officeart/2005/8/layout/pyramid3"/>
    <dgm:cxn modelId="{9102BFA2-90C4-43C9-BEF7-53B6DDC8D210}" type="presOf" srcId="{AE51603D-EFE0-4D9D-8FCE-420F5DAF4BD6}" destId="{E5A3A323-805A-4028-8327-8D533D52E9A9}" srcOrd="1" destOrd="0" presId="urn:microsoft.com/office/officeart/2005/8/layout/pyramid3"/>
    <dgm:cxn modelId="{14D0EB9C-CD85-4360-9E6D-E868A8016AF6}" type="presParOf" srcId="{CEFE2945-9655-49AF-B2C3-EC53B92C124D}" destId="{94A940D5-972E-46DE-A674-55085D93124E}" srcOrd="3" destOrd="0" presId="urn:microsoft.com/office/officeart/2005/8/layout/pyramid3"/>
    <dgm:cxn modelId="{A6DCFF63-5371-49C0-8F8E-97B06FEE8E87}" type="presParOf" srcId="{94A940D5-972E-46DE-A674-55085D93124E}" destId="{E53FC941-6C90-4692-8C8E-1940897DECA7}" srcOrd="0" destOrd="0" presId="urn:microsoft.com/office/officeart/2005/8/layout/pyramid3"/>
    <dgm:cxn modelId="{F18FD245-F51E-433E-95C4-E9764D38689E}" type="presOf" srcId="{C7C0F8AB-EDA4-4FAB-A06D-87285FB4221B}" destId="{E53FC941-6C90-4692-8C8E-1940897DECA7}" srcOrd="0" destOrd="0" presId="urn:microsoft.com/office/officeart/2005/8/layout/pyramid3"/>
    <dgm:cxn modelId="{74D5F15D-24E0-4D30-A56F-FF0A6BB43D1A}" type="presParOf" srcId="{94A940D5-972E-46DE-A674-55085D93124E}" destId="{EAD527DD-7366-47A2-BB94-D902F7589882}" srcOrd="1" destOrd="0" presId="urn:microsoft.com/office/officeart/2005/8/layout/pyramid3"/>
    <dgm:cxn modelId="{49C63945-08B8-43CC-BC0D-6ECA1E03CDE6}" type="presOf" srcId="{C7C0F8AB-EDA4-4FAB-A06D-87285FB4221B}" destId="{EAD527DD-7366-47A2-BB94-D902F7589882}" srcOrd="1" destOrd="0" presId="urn:microsoft.com/office/officeart/2005/8/layout/pyramid3"/>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40" name=""/>
      <dsp:cNvGrpSpPr/>
    </dsp:nvGrpSpPr>
    <dsp:grpSpPr/>
    <dsp:sp modelId="{69198F6F-062E-4E2B-865B-5B853B9FBD93}">
      <dsp:nvSpPr>
        <dsp:cNvPr id="41" name=""/>
        <dsp:cNvSpPr/>
      </dsp:nvSpPr>
      <dsp:spPr>
        <a:xfrm rot="10800000">
          <a:off x="0" y="0"/>
          <a:ext cx="5951684" cy="1024598"/>
        </a:xfrm>
        <a:prstGeom prst="trapezoid">
          <a:avLst>
            <a:gd name="adj" fmla="val 71063"/>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b="1" kern="1200"/>
            <a:t>ESRD</a:t>
          </a:r>
        </a:p>
      </dsp:txBody>
      <dsp:txXfrm rot="-10800000">
        <a:off x="1041544" y="0"/>
        <a:ext cx="3868594" cy="1024598"/>
      </dsp:txXfrm>
    </dsp:sp>
    <dsp:sp modelId="{4E3395AC-5A07-4582-8B8E-5BE18C1A4974}">
      <dsp:nvSpPr>
        <dsp:cNvPr id="42" name=""/>
        <dsp:cNvSpPr/>
      </dsp:nvSpPr>
      <dsp:spPr>
        <a:xfrm rot="10800000">
          <a:off x="728111" y="1024598"/>
          <a:ext cx="4495461" cy="1024598"/>
        </a:xfrm>
        <a:prstGeom prst="trapezoid">
          <a:avLst>
            <a:gd name="adj" fmla="val 71063"/>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b="1" kern="1200"/>
            <a:t>Heart Failure</a:t>
          </a:r>
        </a:p>
      </dsp:txBody>
      <dsp:txXfrm rot="-10800000">
        <a:off x="1514817" y="1024598"/>
        <a:ext cx="2922049" cy="1024598"/>
      </dsp:txXfrm>
    </dsp:sp>
    <dsp:sp modelId="{91D11AE1-36BC-45CE-96CD-4422299C11FC}">
      <dsp:nvSpPr>
        <dsp:cNvPr id="43" name=""/>
        <dsp:cNvSpPr/>
      </dsp:nvSpPr>
      <dsp:spPr>
        <a:xfrm rot="10800000">
          <a:off x="1464504" y="2049196"/>
          <a:ext cx="3022674" cy="1113810"/>
        </a:xfrm>
        <a:prstGeom prst="trapezoid">
          <a:avLst>
            <a:gd name="adj" fmla="val 71063"/>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a:t>Pre-Dialysis CKD</a:t>
          </a:r>
        </a:p>
      </dsp:txBody>
      <dsp:txXfrm rot="-10800000">
        <a:off x="1993472" y="2049196"/>
        <a:ext cx="1964738" cy="1113810"/>
      </dsp:txXfrm>
    </dsp:sp>
    <dsp:sp modelId="{E53FC941-6C90-4692-8C8E-1940897DECA7}">
      <dsp:nvSpPr>
        <dsp:cNvPr id="44" name=""/>
        <dsp:cNvSpPr/>
      </dsp:nvSpPr>
      <dsp:spPr>
        <a:xfrm rot="10800000">
          <a:off x="2253373" y="3163006"/>
          <a:ext cx="1479332" cy="1024598"/>
        </a:xfrm>
        <a:prstGeom prst="trapezoid">
          <a:avLst>
            <a:gd name="adj" fmla="val 71063"/>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a:t>General Population</a:t>
          </a:r>
        </a:p>
        <a:p>
          <a:pPr marL="0" lvl="0" indent="0" algn="ctr" defTabSz="711200">
            <a:lnSpc>
              <a:spcPct val="90000"/>
            </a:lnSpc>
            <a:spcBef>
              <a:spcPct val="0"/>
            </a:spcBef>
            <a:spcAft>
              <a:spcPct val="35000"/>
            </a:spcAft>
            <a:buNone/>
          </a:pPr>
          <a:endParaRPr lang="en-GB" sz="1600" b="1" kern="1200"/>
        </a:p>
      </dsp:txBody>
      <dsp:txXfrm rot="-10800000">
        <a:off x="2253373" y="3163006"/>
        <a:ext cx="1479332" cy="1024598"/>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dgm:ruleLst>
            </dgm:layoutNode>
          </dgm:if>
          <dgm:else name="Name14"/>
        </dgm:choose>
        <dgm:layoutNode name="level">
          <dgm:varLst>
            <dgm:chMax val="1"/>
            <dgm:bulletEnabled val="1"/>
          </dgm:varLst>
          <dgm:alg type="sp"/>
          <dgm:shape type="trapezoid" r:blip="">
            <dgm:adjLst/>
          </dgm:shape>
          <dgm:presOf axis="self"/>
          <dgm:constrLst>
            <dgm:constr type="h" val="500"/>
            <dgm:constr type="w" val="1"/>
          </dgm:constrLst>
          <dgm:ruleLst/>
        </dgm:layoutNode>
        <dgm:layoutNode name="levelTx" styleLbl="revTx">
          <dgm:varLst>
            <dgm:chMax val="1"/>
            <dgm:bulletEnabled val="1"/>
          </dgm:varLst>
          <dgm:alg type="tx"/>
          <dgm:shape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dgm:ruleLst>
        </dgm:layoutNode>
      </dgm:layoutNode>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dr="http://schemas.openxmlformats.org/drawingml/2006/chart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c="http://schemas.openxmlformats.org/drawingml/2006/chart">
  <cdr:relSizeAnchor>
    <cdr:from>
      <cdr:x>0.29617</cdr:x>
      <cdr:y>0.0721</cdr:y>
    </cdr:from>
    <cdr:to>
      <cdr:x>0.6072</cdr:x>
      <cdr:y>0.17236</cdr:y>
    </cdr:to>
    <cdr:sp macro="" textlink="">
      <cdr:nvSpPr>
        <cdr:cNvPr id="2" name="TextBox 7">
          <a:extLst>
            <a:ext uri="{FF2B5EF4-FFF2-40B4-BE49-F238E27FC236}">
              <a16:creationId xmlns:a16="http://schemas.microsoft.com/office/drawing/2014/main" id="{608C2824-40FD-40D3-9407-1696BA6E41DB}"/>
            </a:ext>
          </a:extLst>
        </cdr:cNvPr>
        <cdr:cNvSpPr txBox="1">
          <a:spLocks noChangeArrowheads="1"/>
        </cdr:cNvSpPr>
      </cdr:nvSpPr>
      <cdr:spPr bwMode="auto">
        <a:xfrm>
          <a:off x="2743686" y="309863"/>
          <a:ext cx="2881347" cy="430885"/>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cdr:spPr>
      <cdr: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sz="2200" b="1">
              <a:solidFill>
                <a:schemeClr val="tx1">
                  <a:lumMod val="65000"/>
                  <a:lumOff val="35000"/>
                </a:schemeClr>
              </a:solidFill>
            </a:rPr>
            <a:t>32,000 US HD patients</a:t>
          </a:r>
        </a:p>
      </cdr:txBody>
    </cdr:sp>
  </cdr:relSizeAnchor>
</c:userShape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B9B321-329B-F34A-B590-D8742A472EDA}" type="datetimeFigureOut">
              <a:rPr lang="en-US" smtClean="0"/>
              <a:t>2/26/2021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F2DACD-BB36-F445-A070-9F1BBA6F95DB}" type="slidenum">
              <a:rPr lang="en-US" smtClean="0"/>
              <a:t>‹#›</a:t>
            </a:fld>
            <a:endParaRPr lang="en-US"/>
          </a:p>
        </p:txBody>
      </p:sp>
    </p:spTree>
    <p:extLst>
      <p:ext uri="{BB962C8B-B14F-4D97-AF65-F5344CB8AC3E}">
        <p14:creationId val="24687400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8291E-52D3-4C47-A359-3F8C4987CF14}" type="slidenum">
              <a:rPr lang="en-US" smtClean="0"/>
              <a:t>4</a:t>
            </a:fld>
            <a:endParaRPr lang="en-US"/>
          </a:p>
        </p:txBody>
      </p:sp>
    </p:spTree>
    <p:extLst>
      <p:ext uri="{BB962C8B-B14F-4D97-AF65-F5344CB8AC3E}">
        <p14:creationId val="15720586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3AF84D5-4935-E543-8B0F-78DEBB29D426}" type="slidenum">
              <a:rPr lang="en-US" altLang="en-US" smtClean="0"/>
              <a:pPr>
                <a:defRPr/>
              </a:pPr>
              <a:t>15</a:t>
            </a:fld>
            <a:endParaRPr lang="en-US" altLang="en-US"/>
          </a:p>
        </p:txBody>
      </p:sp>
    </p:spTree>
    <p:extLst>
      <p:ext uri="{BB962C8B-B14F-4D97-AF65-F5344CB8AC3E}">
        <p14:creationId val="3393737899"/>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CCE94B3-4AE0-F849-AA60-DDB1C14E85E5}" type="slidenum">
              <a:rPr lang="en-US" smtClean="0"/>
              <a:pPr>
                <a:defRPr/>
              </a:pPr>
              <a:t>16</a:t>
            </a:fld>
            <a:endParaRPr lang="en-US"/>
          </a:p>
        </p:txBody>
      </p:sp>
    </p:spTree>
    <p:extLst>
      <p:ext uri="{BB962C8B-B14F-4D97-AF65-F5344CB8AC3E}">
        <p14:creationId val="3757405137"/>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3AF84D5-4935-E543-8B0F-78DEBB29D426}" type="slidenum">
              <a:rPr lang="en-US" altLang="en-US" smtClean="0"/>
              <a:pPr>
                <a:defRPr/>
              </a:pPr>
              <a:t>17</a:t>
            </a:fld>
            <a:endParaRPr lang="en-US" altLang="en-US"/>
          </a:p>
        </p:txBody>
      </p:sp>
    </p:spTree>
    <p:extLst>
      <p:ext uri="{BB962C8B-B14F-4D97-AF65-F5344CB8AC3E}">
        <p14:creationId val="201047147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14336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a:ea typeface="ＭＳ Ｐゴシック" charset="0"/>
              </a:defRPr>
            </a:lvl1pPr>
            <a:lvl2pPr marL="742950" indent="-285750">
              <a:spcBef>
                <a:spcPct val="30000"/>
              </a:spcBef>
              <a:defRPr sz="1200">
                <a:solidFill>
                  <a:schemeClr val="tx1"/>
                </a:solidFill>
                <a:latin typeface="Calibri"/>
                <a:ea typeface="ＭＳ Ｐゴシック" charset="0"/>
              </a:defRPr>
            </a:lvl2pPr>
            <a:lvl3pPr marL="1143000" indent="-228600">
              <a:spcBef>
                <a:spcPct val="30000"/>
              </a:spcBef>
              <a:defRPr sz="1200">
                <a:solidFill>
                  <a:schemeClr val="tx1"/>
                </a:solidFill>
                <a:latin typeface="Calibri"/>
                <a:ea typeface="ＭＳ Ｐゴシック" charset="0"/>
              </a:defRPr>
            </a:lvl3pPr>
            <a:lvl4pPr marL="1600200" indent="-228600">
              <a:spcBef>
                <a:spcPct val="30000"/>
              </a:spcBef>
              <a:defRPr sz="1200">
                <a:solidFill>
                  <a:schemeClr val="tx1"/>
                </a:solidFill>
                <a:latin typeface="Calibri"/>
                <a:ea typeface="ＭＳ Ｐゴシック" charset="0"/>
              </a:defRPr>
            </a:lvl4pPr>
            <a:lvl5pPr marL="2057400" indent="-228600">
              <a:spcBef>
                <a:spcPct val="30000"/>
              </a:spcBef>
              <a:defRPr sz="1200">
                <a:solidFill>
                  <a:schemeClr val="tx1"/>
                </a:solidFill>
                <a:latin typeface="Calibri"/>
                <a:ea typeface="ＭＳ Ｐゴシック" charset="0"/>
              </a:defRPr>
            </a:lvl5pPr>
            <a:lvl6pPr marL="2514600" indent="-228600" eaLnBrk="0" fontAlgn="base" hangingPunct="0">
              <a:spcBef>
                <a:spcPct val="30000"/>
              </a:spcBef>
              <a:spcAft>
                <a:spcPct val="0"/>
              </a:spcAft>
              <a:defRPr sz="1200">
                <a:solidFill>
                  <a:schemeClr val="tx1"/>
                </a:solidFill>
                <a:latin typeface="Calibri"/>
                <a:ea typeface="ＭＳ Ｐゴシック" charset="0"/>
              </a:defRPr>
            </a:lvl6pPr>
            <a:lvl7pPr marL="2971800" indent="-228600" eaLnBrk="0" fontAlgn="base" hangingPunct="0">
              <a:spcBef>
                <a:spcPct val="30000"/>
              </a:spcBef>
              <a:spcAft>
                <a:spcPct val="0"/>
              </a:spcAft>
              <a:defRPr sz="1200">
                <a:solidFill>
                  <a:schemeClr val="tx1"/>
                </a:solidFill>
                <a:latin typeface="Calibri"/>
                <a:ea typeface="ＭＳ Ｐゴシック" charset="0"/>
              </a:defRPr>
            </a:lvl7pPr>
            <a:lvl8pPr marL="3429000" indent="-228600" eaLnBrk="0" fontAlgn="base" hangingPunct="0">
              <a:spcBef>
                <a:spcPct val="30000"/>
              </a:spcBef>
              <a:spcAft>
                <a:spcPct val="0"/>
              </a:spcAft>
              <a:defRPr sz="1200">
                <a:solidFill>
                  <a:schemeClr val="tx1"/>
                </a:solidFill>
                <a:latin typeface="Calibri"/>
                <a:ea typeface="ＭＳ Ｐゴシック" charset="0"/>
              </a:defRPr>
            </a:lvl8pPr>
            <a:lvl9pPr marL="3886200" indent="-228600" eaLnBrk="0" fontAlgn="base" hangingPunct="0">
              <a:spcBef>
                <a:spcPct val="30000"/>
              </a:spcBef>
              <a:spcAft>
                <a:spcPct val="0"/>
              </a:spcAft>
              <a:defRPr sz="1200">
                <a:solidFill>
                  <a:schemeClr val="tx1"/>
                </a:solidFill>
                <a:latin typeface="Calibri"/>
                <a:ea typeface="ＭＳ Ｐゴシック" charset="0"/>
              </a:defRPr>
            </a:lvl9pPr>
          </a:lstStyle>
          <a:p>
            <a:pPr>
              <a:spcBef>
                <a:spcPct val="0"/>
              </a:spcBef>
            </a:pPr>
            <a:fld id="{640708EA-851F-5C4F-AAC3-74E1E5081B5B}" type="slidenum">
              <a:rPr lang="en-US" altLang="en-US"/>
              <a:pPr>
                <a:spcBef>
                  <a:spcPct val="0"/>
                </a:spcBef>
              </a:pPr>
              <a:t>18</a:t>
            </a:fld>
            <a:endParaRPr lang="en-US" altLang="en-US"/>
          </a:p>
        </p:txBody>
      </p:sp>
      <p:sp>
        <p:nvSpPr>
          <p:cNvPr id="14336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4336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val="103262673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8291E-52D3-4C47-A359-3F8C4987CF14}" type="slidenum">
              <a:rPr lang="en-US" smtClean="0"/>
              <a:t>19</a:t>
            </a:fld>
            <a:endParaRPr lang="en-US"/>
          </a:p>
        </p:txBody>
      </p:sp>
    </p:spTree>
    <p:extLst>
      <p:ext uri="{BB962C8B-B14F-4D97-AF65-F5344CB8AC3E}">
        <p14:creationId val="222135998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effectLst/>
            </a:endParaRPr>
          </a:p>
        </p:txBody>
      </p:sp>
      <p:sp>
        <p:nvSpPr>
          <p:cNvPr id="4" name="Slide Number Placeholder 3"/>
          <p:cNvSpPr>
            <a:spLocks noGrp="1"/>
          </p:cNvSpPr>
          <p:nvPr>
            <p:ph type="sldNum" sz="quarter" idx="10"/>
          </p:nvPr>
        </p:nvSpPr>
        <p:spPr/>
        <p:txBody>
          <a:bodyPr/>
          <a:lstStyle/>
          <a:p>
            <a:fld id="{37D8291E-52D3-4C47-A359-3F8C4987CF14}" type="slidenum">
              <a:rPr lang="en-US" smtClean="0"/>
              <a:t>20</a:t>
            </a:fld>
            <a:endParaRPr lang="en-US"/>
          </a:p>
        </p:txBody>
      </p:sp>
    </p:spTree>
    <p:extLst>
      <p:ext uri="{BB962C8B-B14F-4D97-AF65-F5344CB8AC3E}">
        <p14:creationId val="413174242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915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a:p>
        </p:txBody>
      </p:sp>
      <p:sp>
        <p:nvSpPr>
          <p:cNvPr id="2" name="Notes Placeholder 1"/>
          <p:cNvSpPr>
            <a:spLocks noGrp="1"/>
          </p:cNvSpPr>
          <p:nvPr>
            <p:ph type="body" idx="1"/>
          </p:nvPr>
        </p:nvSpPr>
        <p:spPr/>
        <p:txBody>
          <a:bodyPr/>
          <a:lstStyle/>
          <a:p>
            <a:endParaRPr lang="en-US"/>
          </a:p>
        </p:txBody>
      </p:sp>
    </p:spTree>
    <p:extLst>
      <p:ext uri="{BB962C8B-B14F-4D97-AF65-F5344CB8AC3E}">
        <p14:creationId val="312898512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5120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a:p>
        </p:txBody>
      </p:sp>
      <p:sp>
        <p:nvSpPr>
          <p:cNvPr id="2" name="Notes Placeholder 1"/>
          <p:cNvSpPr>
            <a:spLocks noGrp="1"/>
          </p:cNvSpPr>
          <p:nvPr>
            <p:ph type="body" idx="1"/>
          </p:nvPr>
        </p:nvSpPr>
        <p:spPr/>
        <p:txBody>
          <a:bodyPr/>
          <a:lstStyle/>
          <a:p>
            <a:endParaRPr lang="en-US" b="1">
              <a:latin typeface="Calibri"/>
              <a:ea typeface="ＭＳ Ｐゴシック" charset="0"/>
              <a:cs typeface="ＭＳ Ｐゴシック" charset="0"/>
            </a:endParaRPr>
          </a:p>
        </p:txBody>
      </p:sp>
    </p:spTree>
    <p:extLst>
      <p:ext uri="{BB962C8B-B14F-4D97-AF65-F5344CB8AC3E}">
        <p14:creationId val="4275950652"/>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Pr>
        <a:solidFill>
          <a:srgbClr val="FFFFFF"/>
        </a:solidFill>
        <a:effectLst/>
      </p:bgPr>
    </p:bg>
    <p:spTree>
      <p:nvGrpSpPr>
        <p:cNvPr id="1" name=""/>
        <p:cNvGrpSpPr/>
        <p:nvPr/>
      </p:nvGrpSpPr>
      <p:grpSpPr>
        <a:xfrm>
          <a:off x="0" y="0"/>
          <a: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a:p>
        </p:txBody>
      </p:sp>
      <p:sp>
        <p:nvSpPr>
          <p:cNvPr id="2" name="Notes Placeholder 1"/>
          <p:cNvSpPr>
            <a:spLocks noGrp="1"/>
          </p:cNvSpPr>
          <p:nvPr>
            <p:ph type="body" idx="1"/>
          </p:nvPr>
        </p:nvSpPr>
        <p:spPr/>
        <p:txBody>
          <a:bodyPr/>
          <a:lstStyle/>
          <a:p>
            <a:pPr eaLnBrk="1">
              <a:lnSpc>
                <a:spcPct val="93000"/>
              </a:lnSpc>
              <a:spcBef>
                <a:spcPct val="0"/>
              </a:spcBef>
              <a:buSzPct val="45000"/>
              <a:buFont typeface="Wingdings" charset="0"/>
              <a:buNone/>
            </a:pPr>
            <a:r>
              <a:rPr lang="en-GB" b="1">
                <a:latin typeface="Arial"/>
                <a:cs typeface="msgothic" charset="0"/>
              </a:rPr>
              <a:t>On</a:t>
            </a:r>
            <a:r>
              <a:rPr lang="en-GB" b="1" baseline="0">
                <a:latin typeface="Arial"/>
                <a:cs typeface="msgothic" charset="0"/>
              </a:rPr>
              <a:t> the other hand, there is also some evidence that using</a:t>
            </a:r>
            <a:r>
              <a:rPr lang="en-GB" b="1">
                <a:latin typeface="Arial"/>
                <a:cs typeface="msgothic" charset="0"/>
              </a:rPr>
              <a:t> HIGH </a:t>
            </a:r>
            <a:r>
              <a:rPr lang="en-GB" b="1" baseline="0">
                <a:latin typeface="Arial"/>
                <a:cs typeface="msgothic" charset="0"/>
              </a:rPr>
              <a:t>dialysate potassium in hyperkalemic patients could also be detrimental.</a:t>
            </a:r>
            <a:r>
              <a:rPr lang="en-GB" baseline="0">
                <a:latin typeface="Arial"/>
                <a:cs typeface="msgothic" charset="0"/>
              </a:rPr>
              <a:t> </a:t>
            </a:r>
            <a:r>
              <a:rPr lang="en-GB">
                <a:latin typeface="Arial"/>
                <a:cs typeface="msgothic" charset="0"/>
              </a:rPr>
              <a:t>On contrast to the previous studies, this study by Kovesdy and colleagues of 80,000 Davita</a:t>
            </a:r>
            <a:r>
              <a:rPr lang="en-GB" baseline="0">
                <a:latin typeface="Arial"/>
                <a:cs typeface="msgothic" charset="0"/>
              </a:rPr>
              <a:t> patients examined </a:t>
            </a:r>
            <a:r>
              <a:rPr lang="en-GB" b="1" baseline="0">
                <a:latin typeface="Arial"/>
                <a:cs typeface="msgothic" charset="0"/>
              </a:rPr>
              <a:t>ALL CAUSE MORTALITY </a:t>
            </a:r>
            <a:r>
              <a:rPr lang="en-GB" baseline="0">
                <a:latin typeface="Arial"/>
                <a:cs typeface="msgothic" charset="0"/>
              </a:rPr>
              <a:t>in relationship to plasma K and dialysate K assignment. Among patients who were hyperkalemic, patients treated with high K baths of 3 or greater had Increased mortality compared to 2 K after adjusting for nutritional factors and other covariates</a:t>
            </a:r>
            <a:r>
              <a:rPr lang="en-GB">
                <a:latin typeface="Arial"/>
                <a:cs typeface="msgothic" charset="0"/>
              </a:rPr>
              <a:t>.</a:t>
            </a:r>
          </a:p>
        </p:txBody>
      </p:sp>
    </p:spTree>
    <p:extLst>
      <p:ext uri="{BB962C8B-B14F-4D97-AF65-F5344CB8AC3E}">
        <p14:creationId val="28394484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8291E-52D3-4C47-A359-3F8C4987CF14}" type="slidenum">
              <a:rPr lang="en-US" smtClean="0"/>
              <a:t>24</a:t>
            </a:fld>
            <a:endParaRPr lang="en-US"/>
          </a:p>
        </p:txBody>
      </p:sp>
    </p:spTree>
    <p:extLst>
      <p:ext uri="{BB962C8B-B14F-4D97-AF65-F5344CB8AC3E}">
        <p14:creationId val="9452087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F2DACD-BB36-F445-A070-9F1BBA6F95DB}" type="slidenum">
              <a:rPr lang="en-US" smtClean="0"/>
              <a:t>5</a:t>
            </a:fld>
            <a:endParaRPr lang="en-US"/>
          </a:p>
        </p:txBody>
      </p:sp>
    </p:spTree>
    <p:extLst>
      <p:ext uri="{BB962C8B-B14F-4D97-AF65-F5344CB8AC3E}">
        <p14:creationId val="345410033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9C6EE-C4F5-9346-94E5-319786C57E76}" type="slidenum">
              <a:rPr lang="en-US" smtClean="0"/>
              <a:t>25</a:t>
            </a:fld>
            <a:endParaRPr lang="en-US"/>
          </a:p>
        </p:txBody>
      </p:sp>
    </p:spTree>
    <p:extLst>
      <p:ext uri="{BB962C8B-B14F-4D97-AF65-F5344CB8AC3E}">
        <p14:creationId val="369954430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8291E-52D3-4C47-A359-3F8C4987CF14}" type="slidenum">
              <a:rPr lang="en-US" smtClean="0"/>
              <a:t>26</a:t>
            </a:fld>
            <a:endParaRPr lang="en-US"/>
          </a:p>
        </p:txBody>
      </p:sp>
    </p:spTree>
    <p:extLst>
      <p:ext uri="{BB962C8B-B14F-4D97-AF65-F5344CB8AC3E}">
        <p14:creationId val="892850080"/>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8291E-52D3-4C47-A359-3F8C4987CF14}" type="slidenum">
              <a:rPr lang="en-US" smtClean="0"/>
              <a:t>27</a:t>
            </a:fld>
            <a:endParaRPr lang="en-US"/>
          </a:p>
        </p:txBody>
      </p:sp>
    </p:spTree>
    <p:extLst>
      <p:ext uri="{BB962C8B-B14F-4D97-AF65-F5344CB8AC3E}">
        <p14:creationId val="717340494"/>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We</a:t>
            </a:r>
            <a:r>
              <a:rPr lang="en-US" b="1" baseline="0"/>
              <a:t> have another organ which can secrete potassium and that is the colon, and secretory activity is actually enhanced in ESRD. </a:t>
            </a:r>
            <a:r>
              <a:rPr lang="en-US"/>
              <a:t>Another way to optimize potassium homeostasis</a:t>
            </a:r>
            <a:r>
              <a:rPr lang="en-US" baseline="0"/>
              <a:t> is to use the increase colonic secretion potassium. There are numerous ways that colonic secretion could be modulated in dialysis patients. Patiromer/sodium zirconium cryosilicate are two novel potassium binding agents which have been tested in large scale studies in CKD patients, but none so far in HD patients but early small HD studies appear to be promising. </a:t>
            </a:r>
            <a:endParaRPr lang="en-US"/>
          </a:p>
          <a:p>
            <a:endParaRPr lang="en-US"/>
          </a:p>
        </p:txBody>
      </p:sp>
      <p:sp>
        <p:nvSpPr>
          <p:cNvPr id="4" name="Slide Number Placeholder 3"/>
          <p:cNvSpPr>
            <a:spLocks noGrp="1"/>
          </p:cNvSpPr>
          <p:nvPr>
            <p:ph type="sldNum" sz="quarter" idx="10"/>
          </p:nvPr>
        </p:nvSpPr>
        <p:spPr/>
        <p:txBody>
          <a:bodyPr/>
          <a:lstStyle/>
          <a:p>
            <a:fld id="{37D8291E-52D3-4C47-A359-3F8C4987CF14}" type="slidenum">
              <a:rPr lang="en-US" smtClean="0"/>
              <a:t>28</a:t>
            </a:fld>
            <a:endParaRPr lang="en-US"/>
          </a:p>
        </p:txBody>
      </p:sp>
    </p:spTree>
    <p:extLst>
      <p:ext uri="{BB962C8B-B14F-4D97-AF65-F5344CB8AC3E}">
        <p14:creationId val="829089573"/>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8291E-52D3-4C47-A359-3F8C4987CF14}" type="slidenum">
              <a:rPr lang="en-US" smtClean="0"/>
              <a:t>29</a:t>
            </a:fld>
            <a:endParaRPr lang="en-US"/>
          </a:p>
        </p:txBody>
      </p:sp>
    </p:spTree>
    <p:extLst>
      <p:ext uri="{BB962C8B-B14F-4D97-AF65-F5344CB8AC3E}">
        <p14:creationId val="2816626181"/>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F2DACD-BB36-F445-A070-9F1BBA6F95DB}" type="slidenum">
              <a:rPr lang="en-US" smtClean="0"/>
              <a:t>30</a:t>
            </a:fld>
            <a:endParaRPr lang="en-US"/>
          </a:p>
        </p:txBody>
      </p:sp>
    </p:spTree>
    <p:extLst>
      <p:ext uri="{BB962C8B-B14F-4D97-AF65-F5344CB8AC3E}">
        <p14:creationId val="570573401"/>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a:p>
        </p:txBody>
      </p:sp>
      <p:sp>
        <p:nvSpPr>
          <p:cNvPr id="4" name="Slide Number Placeholder 3"/>
          <p:cNvSpPr>
            <a:spLocks noGrp="1"/>
          </p:cNvSpPr>
          <p:nvPr>
            <p:ph type="sldNum" sz="quarter" idx="10"/>
          </p:nvPr>
        </p:nvSpPr>
        <p:spPr/>
        <p:txBody>
          <a:bodyPr/>
          <a:lstStyle/>
          <a:p>
            <a:fld id="{37D8291E-52D3-4C47-A359-3F8C4987CF14}" type="slidenum">
              <a:rPr lang="en-US" smtClean="0"/>
              <a:t>31</a:t>
            </a:fld>
            <a:endParaRPr lang="en-US"/>
          </a:p>
        </p:txBody>
      </p:sp>
    </p:spTree>
    <p:extLst>
      <p:ext uri="{BB962C8B-B14F-4D97-AF65-F5344CB8AC3E}">
        <p14:creationId val="1723882707"/>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Pr>
        <a:solidFill>
          <a:srgbClr val="FFFFFF"/>
        </a:solidFill>
        <a:effectLst/>
      </p:bgPr>
    </p:bg>
    <p:spTree>
      <p:nvGrpSpPr>
        <p:cNvPr id="1" name=""/>
        <p:cNvGrpSpPr/>
        <p:nvPr/>
      </p:nvGrpSpPr>
      <p:grpSpPr>
        <a:xfrm>
          <a:off x="0" y="0"/>
          <a:ext cx="0" cy="0"/>
        </a:xfrm>
      </p:grpSpPr>
      <p:sp>
        <p:nvSpPr>
          <p:cNvPr id="89090"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ln>
          <a:extLst>
            <a:ext uri="{FAA26D3D-D897-4be2-8F04-BA451C77F1D7}">
              <ma14:placeholderFlag xmlns:ma14="http://schemas.microsoft.com/office/mac/drawingml/2011/main" xmlns="" val="1"/>
            </a:ext>
          </a:extLst>
        </p:spPr>
      </p:sp>
      <p:sp>
        <p:nvSpPr>
          <p:cNvPr id="89091" name="Text Box 2"/>
          <p:cNvSpPr>
            <a:spLocks noGrp="1" noChangeArrowheads="1"/>
          </p:cNvSpPr>
          <p:nvPr>
            <p:ph type="body" idx="1"/>
          </p:nvPr>
        </p:nvSpPr>
        <p:spPr bwMode="auto">
          <a:xfrm>
            <a:off x="1046163" y="4352925"/>
            <a:ext cx="4770437" cy="48053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marL="79375" indent="-79375">
              <a:lnSpc>
                <a:spcPct val="94000"/>
              </a:lnSpc>
              <a:spcBef>
                <a:spcPts val="425"/>
              </a:spcBef>
              <a:buSzPct val="45000"/>
              <a:tabLst>
                <a:tab pos="673100"/>
                <a:tab pos="1347788"/>
                <a:tab pos="2020888"/>
                <a:tab pos="2695575"/>
                <a:tab pos="3368675"/>
                <a:tab pos="4043363"/>
                <a:tab pos="4718050"/>
              </a:tabLst>
            </a:pPr>
            <a:endParaRPr lang="en-GB">
              <a:latin typeface="Arial"/>
              <a:ea typeface="ＭＳ Ｐゴシック" charset="0"/>
              <a:cs typeface="ＭＳ Ｐゴシック" charset="0"/>
            </a:endParaRPr>
          </a:p>
        </p:txBody>
      </p:sp>
    </p:spTree>
    <p:extLst>
      <p:ext uri="{BB962C8B-B14F-4D97-AF65-F5344CB8AC3E}">
        <p14:creationId val="3007597868"/>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112641" name="Rectangle 7"/>
          <p:cNvSpPr>
            <a:spLocks noGrp="1" noChangeArrowheads="1"/>
          </p:cNvSpPr>
          <p:nvPr>
            <p:ph type="sldNum" sz="quarter" idx="5"/>
          </p:nvPr>
        </p:nvSpPr>
        <p:spPr bwMode="auto">
          <a:xfrm>
            <a:off x="9173746" y="7003534"/>
            <a:ext cx="155992" cy="18466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eaLnBrk="1" hangingPunct="1"/>
            <a:fld id="{549C8219-3C08-E243-8DDD-BA1E64E0667D}" type="slidenum">
              <a:rPr lang="en-US" sz="1200">
                <a:latin typeface="Calibri"/>
              </a:rPr>
              <a:pPr eaLnBrk="1" hangingPunct="1"/>
              <a:t>34</a:t>
            </a:fld>
            <a:endParaRPr lang="en-US" sz="1200">
              <a:latin typeface="Calibri"/>
            </a:endParaRPr>
          </a:p>
        </p:txBody>
      </p:sp>
      <p:sp>
        <p:nvSpPr>
          <p:cNvPr id="112642"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43" name="Rectangle 3"/>
          <p:cNvSpPr>
            <a:spLocks noGrp="1" noChangeArrowheads="1"/>
          </p:cNvSpPr>
          <p:nvPr>
            <p:ph type="body" idx="1"/>
          </p:nvPr>
        </p:nvSpPr>
        <p:spPr bwMode="auto">
          <a:xfrm>
            <a:off x="771525" y="261938"/>
            <a:ext cx="8543925" cy="8905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a:ea typeface="ＭＳ Ｐゴシック" charset="0"/>
              <a:cs typeface="ＭＳ Ｐゴシック" charset="0"/>
            </a:endParaRPr>
          </a:p>
        </p:txBody>
      </p:sp>
    </p:spTree>
    <p:extLst>
      <p:ext uri="{BB962C8B-B14F-4D97-AF65-F5344CB8AC3E}">
        <p14:creationId val="2436492404"/>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114689" name="Rectangle 7"/>
          <p:cNvSpPr>
            <a:spLocks noGrp="1" noChangeArrowheads="1"/>
          </p:cNvSpPr>
          <p:nvPr>
            <p:ph type="sldNum" sz="quarter" idx="5"/>
          </p:nvPr>
        </p:nvSpPr>
        <p:spPr bwMode="auto">
          <a:xfrm>
            <a:off x="9173746" y="7003534"/>
            <a:ext cx="155992" cy="18466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eaLnBrk="1" hangingPunct="1"/>
            <a:fld id="{BFBE467B-509A-EE4C-98BD-8FA59403CDB8}" type="slidenum">
              <a:rPr lang="en-US" sz="1200">
                <a:latin typeface="Calibri"/>
              </a:rPr>
              <a:pPr eaLnBrk="1" hangingPunct="1"/>
              <a:t>35</a:t>
            </a:fld>
            <a:endParaRPr lang="en-US" sz="1200">
              <a:latin typeface="Calibri"/>
            </a:endParaRPr>
          </a:p>
        </p:txBody>
      </p:sp>
      <p:sp>
        <p:nvSpPr>
          <p:cNvPr id="114690"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4691" name="Rectangle 3"/>
          <p:cNvSpPr>
            <a:spLocks noGrp="1" noChangeArrowheads="1"/>
          </p:cNvSpPr>
          <p:nvPr>
            <p:ph type="body" idx="1"/>
          </p:nvPr>
        </p:nvSpPr>
        <p:spPr bwMode="auto">
          <a:xfrm>
            <a:off x="771525" y="261938"/>
            <a:ext cx="8543925" cy="222009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a:ea typeface="ＭＳ Ｐゴシック" charset="0"/>
              <a:cs typeface="ＭＳ Ｐゴシック" charset="0"/>
            </a:endParaRPr>
          </a:p>
        </p:txBody>
      </p:sp>
    </p:spTree>
    <p:extLst>
      <p:ext uri="{BB962C8B-B14F-4D97-AF65-F5344CB8AC3E}">
        <p14:creationId val="1869645140"/>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F2DACD-BB36-F445-A070-9F1BBA6F95DB}" type="slidenum">
              <a:rPr lang="en-US" smtClean="0"/>
              <a:t>7</a:t>
            </a:fld>
            <a:endParaRPr lang="en-US"/>
          </a:p>
        </p:txBody>
      </p:sp>
    </p:spTree>
    <p:extLst>
      <p:ext uri="{BB962C8B-B14F-4D97-AF65-F5344CB8AC3E}">
        <p14:creationId val="3344022240"/>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3AF84D5-4935-E543-8B0F-78DEBB29D426}" type="slidenum">
              <a:rPr lang="en-US" altLang="en-US" smtClean="0"/>
              <a:pPr>
                <a:defRPr/>
              </a:pPr>
              <a:t>36</a:t>
            </a:fld>
            <a:endParaRPr lang="en-US" altLang="en-US"/>
          </a:p>
        </p:txBody>
      </p:sp>
    </p:spTree>
    <p:extLst>
      <p:ext uri="{BB962C8B-B14F-4D97-AF65-F5344CB8AC3E}">
        <p14:creationId val="1578541692"/>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3AF84D5-4935-E543-8B0F-78DEBB29D426}" type="slidenum">
              <a:rPr lang="en-US" altLang="en-US" smtClean="0"/>
              <a:pPr>
                <a:defRPr/>
              </a:pPr>
              <a:t>37</a:t>
            </a:fld>
            <a:endParaRPr lang="en-US" altLang="en-US"/>
          </a:p>
        </p:txBody>
      </p:sp>
    </p:spTree>
    <p:extLst>
      <p:ext uri="{BB962C8B-B14F-4D97-AF65-F5344CB8AC3E}">
        <p14:creationId val="2990643648"/>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F2DACD-BB36-F445-A070-9F1BBA6F95DB}" type="slidenum">
              <a:rPr lang="en-US" smtClean="0"/>
              <a:t>38</a:t>
            </a:fld>
            <a:endParaRPr lang="en-US"/>
          </a:p>
        </p:txBody>
      </p:sp>
    </p:spTree>
    <p:extLst>
      <p:ext uri="{BB962C8B-B14F-4D97-AF65-F5344CB8AC3E}">
        <p14:creationId val="2947692100"/>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AF84D5-4935-E543-8B0F-78DEBB29D426}" type="slidenum">
              <a:rPr lang="en-US" altLang="en-US" smtClean="0"/>
              <a:pPr>
                <a:defRPr/>
              </a:pPr>
              <a:t>39</a:t>
            </a:fld>
            <a:endParaRPr lang="en-US" altLang="en-US"/>
          </a:p>
        </p:txBody>
      </p:sp>
    </p:spTree>
    <p:extLst>
      <p:ext uri="{BB962C8B-B14F-4D97-AF65-F5344CB8AC3E}">
        <p14:creationId val="1692536785"/>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50C957-9DB9-4E3A-9E84-55AEBC4DE0A3}" type="slidenum">
              <a:rPr lang="en-US" smtClean="0">
                <a:solidFill>
                  <a:prstClr val="black"/>
                </a:solidFill>
              </a:rPr>
              <a:t>40</a:t>
            </a:fld>
            <a:endParaRPr lang="en-US">
              <a:solidFill>
                <a:prstClr val="black"/>
              </a:solidFill>
            </a:endParaRPr>
          </a:p>
        </p:txBody>
      </p:sp>
    </p:spTree>
    <p:extLst>
      <p:ext uri="{BB962C8B-B14F-4D97-AF65-F5344CB8AC3E}">
        <p14:creationId val="1852975569"/>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812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eaLnBrk="1" hangingPunct="1"/>
            <a:fld id="{53DDBD37-4199-E843-8867-2DD5FF969C0A}" type="slidenum">
              <a:rPr lang="en-US" sz="1200">
                <a:latin typeface="Calibri"/>
              </a:rPr>
              <a:pPr eaLnBrk="1" hangingPunct="1"/>
              <a:t>41</a:t>
            </a:fld>
            <a:endParaRPr lang="en-US" sz="1200">
              <a:latin typeface="Calibri"/>
            </a:endParaRPr>
          </a:p>
        </p:txBody>
      </p:sp>
      <p:sp>
        <p:nvSpPr>
          <p:cNvPr id="48130" name="Rectangle 2"/>
          <p:cNvSpPr>
            <a:spLocks noGrp="1" noRot="1" noChangeAspect="1" noChangeArrowheads="1" noTextEdit="1"/>
          </p:cNvSpPr>
          <p:nvPr>
            <p:ph type="sldImg"/>
          </p:nvPr>
        </p:nvSpPr>
        <p:spPr bwMode="auto">
          <a:noFill/>
          <a:ln>
            <a:solidFill>
              <a:srgbClr val="000000"/>
            </a:solidFill>
            <a:miter lim="800000"/>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a:ea typeface="ＭＳ Ｐゴシック" charset="0"/>
              <a:cs typeface="ＭＳ Ｐゴシック" charset="0"/>
            </a:endParaRPr>
          </a:p>
        </p:txBody>
      </p:sp>
    </p:spTree>
    <p:extLst>
      <p:ext uri="{BB962C8B-B14F-4D97-AF65-F5344CB8AC3E}">
        <p14:creationId val="154861040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F2DACD-BB36-F445-A070-9F1BBA6F95DB}" type="slidenum">
              <a:rPr lang="en-US" smtClean="0"/>
              <a:t>9</a:t>
            </a:fld>
            <a:endParaRPr lang="en-US"/>
          </a:p>
        </p:txBody>
      </p:sp>
    </p:spTree>
    <p:extLst>
      <p:ext uri="{BB962C8B-B14F-4D97-AF65-F5344CB8AC3E}">
        <p14:creationId val="400391510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F2DACD-BB36-F445-A070-9F1BBA6F95DB}" type="slidenum">
              <a:rPr lang="en-US" smtClean="0"/>
              <a:t>10</a:t>
            </a:fld>
            <a:endParaRPr lang="en-US"/>
          </a:p>
        </p:txBody>
      </p:sp>
    </p:spTree>
    <p:extLst>
      <p:ext uri="{BB962C8B-B14F-4D97-AF65-F5344CB8AC3E}">
        <p14:creationId val="3406776119"/>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812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eaLnBrk="1" hangingPunct="1"/>
            <a:fld id="{53DDBD37-4199-E843-8867-2DD5FF969C0A}" type="slidenum">
              <a:rPr lang="en-US" sz="1200">
                <a:latin typeface="Calibri"/>
              </a:rPr>
              <a:pPr eaLnBrk="1" hangingPunct="1"/>
              <a:t>11</a:t>
            </a:fld>
            <a:endParaRPr lang="en-US" sz="1200">
              <a:latin typeface="Calibri"/>
            </a:endParaRPr>
          </a:p>
        </p:txBody>
      </p:sp>
      <p:sp>
        <p:nvSpPr>
          <p:cNvPr id="48130" name="Rectangle 2"/>
          <p:cNvSpPr>
            <a:spLocks noGrp="1" noRot="1" noChangeAspect="1" noChangeArrowheads="1" noTextEdit="1"/>
          </p:cNvSpPr>
          <p:nvPr>
            <p:ph type="sldImg"/>
          </p:nvPr>
        </p:nvSpPr>
        <p:spPr bwMode="auto">
          <a:noFill/>
          <a:ln>
            <a:solidFill>
              <a:srgbClr val="000000"/>
            </a:solidFill>
            <a:miter lim="800000"/>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a:ea typeface="ＭＳ Ｐゴシック" charset="0"/>
              <a:cs typeface="ＭＳ Ｐゴシック" charset="0"/>
            </a:endParaRPr>
          </a:p>
        </p:txBody>
      </p:sp>
    </p:spTree>
    <p:extLst>
      <p:ext uri="{BB962C8B-B14F-4D97-AF65-F5344CB8AC3E}">
        <p14:creationId val="1053726222"/>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2769" name="Slide Image Placeholder 1"/>
          <p:cNvSpPr>
            <a:spLocks noGrp="1" noRot="1" noChangeAspect="1"/>
          </p:cNvSpPr>
          <p:nvPr>
            <p:ph type="sldImg"/>
          </p:nvPr>
        </p:nvSpPr>
        <p:spPr bwMode="auto">
          <a:xfrm>
            <a:off x="381000" y="685800"/>
            <a:ext cx="6096000" cy="3429000"/>
          </a:xfrm>
          <a:noFill/>
          <a:ln>
            <a:solidFill>
              <a:srgbClr val="000000"/>
            </a:solidFill>
            <a:miter lim="800000"/>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endParaRPr/>
          </a:p>
        </p:txBody>
      </p:sp>
    </p:spTree>
    <p:extLst>
      <p:ext uri="{BB962C8B-B14F-4D97-AF65-F5344CB8AC3E}">
        <p14:creationId val="321462917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7" name="Rectangle 7"/>
          <p:cNvSpPr>
            <a:spLocks noGrp="1" noChangeArrowheads="1"/>
          </p:cNvSpPr>
          <p:nvPr>
            <p:ph type="sldNum" sz="quarter" idx="5"/>
          </p:nvPr>
        </p:nvSpPr>
        <p:spPr/>
        <p:txBody>
          <a:bodyPr/>
          <a:lstStyle/>
          <a:p>
            <a:endParaRPr/>
          </a:p>
        </p:txBody>
      </p:sp>
      <p:sp>
        <p:nvSpPr>
          <p:cNvPr id="2" name="Notes Placeholder 1"/>
          <p:cNvSpPr>
            <a:spLocks noGrp="1"/>
          </p:cNvSpPr>
          <p:nvPr>
            <p:ph type="body" idx="1"/>
          </p:nvPr>
        </p:nvSpPr>
        <p:spPr/>
        <p:txBody>
          <a:bodyPr/>
          <a:lstStyle/>
          <a:p>
            <a:endParaRPr lang="en-US"/>
          </a:p>
        </p:txBody>
      </p:sp>
    </p:spTree>
    <p:extLst>
      <p:ext uri="{BB962C8B-B14F-4D97-AF65-F5344CB8AC3E}">
        <p14:creationId val="141453996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a:p>
        </p:txBody>
      </p:sp>
    </p:spTree>
    <p:extLst>
      <p:ext uri="{BB962C8B-B14F-4D97-AF65-F5344CB8AC3E}">
        <p14:creationId val="2396163620"/>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emf" /><Relationship Id="rId3"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image" Target="../media/image4.png" /><Relationship Id="rId3" Type="http://schemas.openxmlformats.org/officeDocument/2006/relationships/image" Target="../media/image5.png" /><Relationship Id="rId4"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bg>
      <p:bgRef idx="1003">
        <a:schemeClr val="bg2"/>
      </p:bgRef>
    </p:bg>
    <p:spTree>
      <p:nvGrpSpPr>
        <p:cNvPr id="1" name=""/>
        <p:cNvGrpSpPr/>
        <p:nvPr/>
      </p:nvGrpSpPr>
      <p:grpSpPr>
        <a:xfrm>
          <a:off x="0" y="0"/>
          <a:ext cx="0" cy="0"/>
        </a:xfrm>
      </p:grpSpPr>
      <p:sp>
        <p:nvSpPr>
          <p:cNvPr id="2" name="Title 1"/>
          <p:cNvSpPr>
            <a:spLocks noGrp="1"/>
          </p:cNvSpPr>
          <p:nvPr>
            <p:ph type="ctrTitle" hasCustomPrompt="1"/>
          </p:nvPr>
        </p:nvSpPr>
        <p:spPr>
          <a:xfrm>
            <a:off x="5071656" y="2079107"/>
            <a:ext cx="6252184" cy="1806416"/>
          </a:xfrm>
        </p:spPr>
        <p:txBody>
          <a:bodyPr anchor="t">
            <a:normAutofit/>
          </a:bodyPr>
          <a:lstStyle>
            <a:lvl1pPr algn="l">
              <a:defRPr sz="4800" b="1" i="0">
                <a:solidFill>
                  <a:schemeClr val="accent1"/>
                </a:solidFill>
                <a:latin typeface="Segoe"/>
                <a:cs typeface="Segoe"/>
              </a:defRPr>
            </a:lvl1pPr>
          </a:lstStyle>
          <a:p>
            <a:r>
              <a:rPr lang="en-US"/>
              <a:t>CLICK TO EDIT MASTER TITLE STYLE</a:t>
            </a:r>
          </a:p>
        </p:txBody>
      </p:sp>
      <p:sp>
        <p:nvSpPr>
          <p:cNvPr id="3" name="Subtitle 2"/>
          <p:cNvSpPr>
            <a:spLocks noGrp="1"/>
          </p:cNvSpPr>
          <p:nvPr>
            <p:ph type="subTitle" idx="1"/>
          </p:nvPr>
        </p:nvSpPr>
        <p:spPr>
          <a:xfrm>
            <a:off x="5063760" y="3886825"/>
            <a:ext cx="6277841" cy="1655762"/>
          </a:xfrm>
        </p:spPr>
        <p:txBody>
          <a:bodyPr>
            <a:normAutofit/>
          </a:bodyPr>
          <a:lstStyle>
            <a:lvl1pPr marL="0" indent="0" algn="l">
              <a:buNone/>
              <a:defRPr sz="3200" b="0" i="1">
                <a:solidFill>
                  <a:schemeClr val="bg1"/>
                </a:solidFill>
                <a:latin typeface="Segoe"/>
                <a:cs typeface="Sego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Rectangle 8"/>
          <p:cNvSpPr/>
          <p:nvPr userDrawn="1"/>
        </p:nvSpPr>
        <p:spPr>
          <a:xfrm>
            <a:off x="0" y="5621384"/>
            <a:ext cx="12192000" cy="1236616"/>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8840413" y="5472611"/>
            <a:ext cx="3005648" cy="1534161"/>
          </a:xfrm>
          <a:prstGeom prst="rect">
            <a:avLst/>
          </a:prstGeom>
        </p:spPr>
      </p:pic>
      <p:pic>
        <p:nvPicPr>
          <p:cNvPr id="6" name="Picture 5" descr="ASN_CLOVER_CROPPED.eps"/>
          <p:cNvPicPr>
            <a:picLocks noChangeAspect="1"/>
          </p:cNvPicPr>
          <p:nvPr userDrawn="1"/>
        </p:nvPicPr>
        <p:blipFill>
          <a:blip r:embed="rId2">
            <a:alphaModFix amt="27000"/>
            <a:extLst>
              <a:ext uri="{28A0092B-C50C-407E-A947-70E740481C1C}">
                <a14:useLocalDpi xmlns:a14="http://schemas.microsoft.com/office/drawing/2010/main" val="0"/>
              </a:ext>
            </a:extLst>
          </a:blip>
          <a:stretch>
            <a:fillRect/>
          </a:stretch>
        </p:blipFill>
        <p:spPr>
          <a:xfrm>
            <a:off x="0" y="0"/>
            <a:ext cx="4559300" cy="3937000"/>
          </a:xfrm>
          <a:prstGeom prst="rect">
            <a:avLst/>
          </a:prstGeom>
        </p:spPr>
      </p:pic>
    </p:spTree>
    <p:extLst>
      <p:ext uri="{BB962C8B-B14F-4D97-AF65-F5344CB8AC3E}">
        <p14:creationId val="2663316753"/>
      </p:ext>
    </p:extLst>
  </p:cSld>
  <p:clrMapOvr>
    <a:overrideClrMapping bg1="lt1" tx1="dk1" bg2="lt2" tx2="dk2" accent1="accent1" accent2="accent2" accent3="accent3" accent4="accent4" accent5="accent5" accent6="accent6" hlink="hlink" folHlink="folHlink"/>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Content with Caption">
    <p:spTree>
      <p:nvGrpSpPr>
        <p:cNvPr id="1" name=""/>
        <p:cNvGrpSpPr/>
        <p:nvPr/>
      </p:nvGrpSpPr>
      <p:grpSpPr>
        <a:xfrm>
          <a:off x="0" y="0"/>
          <a:ext cx="0" cy="0"/>
        </a:xfrm>
      </p:grpSpPr>
      <p:sp>
        <p:nvSpPr>
          <p:cNvPr id="8" name="Rectangle 7"/>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SN_CLOVER_CROPPED.eps"/>
          <p:cNvPicPr>
            <a:picLocks noChangeAspect="1"/>
          </p:cNvPicPr>
          <p:nvPr userDrawn="1"/>
        </p:nvPicPr>
        <p:blipFill>
          <a:blip r:embed="rId1">
            <a:alphaModFix amt="27000"/>
            <a:extLst>
              <a:ext uri="{28A0092B-C50C-407E-A947-70E740481C1C}">
                <a14:useLocalDpi xmlns:a14="http://schemas.microsoft.com/office/drawing/2010/main" val="0"/>
              </a:ext>
            </a:extLst>
          </a:blip>
          <a:stretch>
            <a:fillRect/>
          </a:stretch>
        </p:blipFill>
        <p:spPr>
          <a:xfrm>
            <a:off x="0" y="0"/>
            <a:ext cx="1611799" cy="1391804"/>
          </a:xfrm>
          <a:prstGeom prst="rect">
            <a:avLst/>
          </a:prstGeom>
        </p:spPr>
      </p:pic>
      <p:sp>
        <p:nvSpPr>
          <p:cNvPr id="12"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pic>
        <p:nvPicPr>
          <p:cNvPr id="14" name="Picture 13">
            <a:extLst>
              <a:ext uri="{FF2B5EF4-FFF2-40B4-BE49-F238E27FC236}">
                <a16:creationId xmlns:a16="http://schemas.microsoft.com/office/drawing/2014/main" id="{A31C1D66-BD34-4C6E-8747-BD438EAE94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375066371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Content with Caption">
    <p:spTree>
      <p:nvGrpSpPr>
        <p:cNvPr id="1" name=""/>
        <p:cNvGrpSpPr/>
        <p:nvPr/>
      </p:nvGrpSpPr>
      <p:grpSpPr>
        <a:xfrm>
          <a:off x="0" y="0"/>
          <a:ext cx="0" cy="0"/>
        </a:xfrm>
      </p:grpSpPr>
      <p:sp>
        <p:nvSpPr>
          <p:cNvPr id="8" name="Rectangle 7"/>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pic>
        <p:nvPicPr>
          <p:cNvPr id="14" name="Picture 13">
            <a:extLst>
              <a:ext uri="{FF2B5EF4-FFF2-40B4-BE49-F238E27FC236}">
                <a16:creationId xmlns:a16="http://schemas.microsoft.com/office/drawing/2014/main" id="{A31C1D66-BD34-4C6E-8747-BD438EAE9475}"/>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416199996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Title and Content">
    <p:spTree>
      <p:nvGrpSpPr>
        <p:cNvPr id="1" name=""/>
        <p:cNvGrpSpPr/>
        <p:nvPr/>
      </p:nvGrpSpPr>
      <p:grpSpPr>
        <a:xfrm>
          <a:off x="0" y="0"/>
          <a:ext cx="0" cy="0"/>
        </a:xfrm>
      </p:grpSpPr>
      <p:sp>
        <p:nvSpPr>
          <p:cNvPr id="2" name="Title 1"/>
          <p:cNvSpPr>
            <a:spLocks noGrp="1"/>
          </p:cNvSpPr>
          <p:nvPr>
            <p:ph type="title"/>
          </p:nvPr>
        </p:nvSpPr>
        <p:spPr>
          <a:xfrm>
            <a:off x="609600" y="909121"/>
            <a:ext cx="10972800" cy="691079"/>
          </a:xfrm>
        </p:spPr>
        <p:txBody>
          <a:bodyPr/>
          <a:lstStyle>
            <a:lvl1pPr>
              <a:defRPr sz="3600"/>
            </a:lvl1pPr>
          </a:lstStyle>
          <a:p>
            <a:r>
              <a:rPr lang="en-US"/>
              <a:t>Click to edit Master title style</a:t>
            </a:r>
          </a:p>
        </p:txBody>
      </p:sp>
      <p:pic>
        <p:nvPicPr>
          <p:cNvPr id="4" name="Picture 3"/>
          <p:cNvPicPr>
            <a:picLocks noChangeAspect="1"/>
          </p:cNvPicPr>
          <p:nvPr/>
        </p:nvPicPr>
        <p:blipFill>
          <a:blip r:embed="rId1">
            <a:alphaModFix/>
            <a:extLst>
              <a:ext uri="{28A0092B-C50C-407E-A947-70E740481C1C}">
                <a14:useLocalDpi xmlns:a14="http://schemas.microsoft.com/office/drawing/2010/main" val="0"/>
              </a:ext>
            </a:extLst>
          </a:blip>
          <a:stretch>
            <a:fillRect/>
          </a:stretch>
        </p:blipFill>
        <p:spPr>
          <a:xfrm>
            <a:off x="0" y="0"/>
            <a:ext cx="12199699" cy="864060"/>
          </a:xfrm>
          <a:prstGeom prst="rect">
            <a:avLst/>
          </a:prstGeom>
        </p:spPr>
      </p:pic>
      <p:sp>
        <p:nvSpPr>
          <p:cNvPr id="5" name="Rectangle 4"/>
          <p:cNvSpPr/>
          <p:nvPr/>
        </p:nvSpPr>
        <p:spPr>
          <a:xfrm>
            <a:off x="1" y="1"/>
            <a:ext cx="12199698" cy="864059"/>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06" y="231910"/>
            <a:ext cx="2572678" cy="420797"/>
          </a:xfrm>
          <a:prstGeom prst="rect">
            <a:avLst/>
          </a:prstGeom>
        </p:spPr>
      </p:pic>
      <p:sp>
        <p:nvSpPr>
          <p:cNvPr id="8" name="Subtitle 2"/>
          <p:cNvSpPr txBox="1"/>
          <p:nvPr/>
        </p:nvSpPr>
        <p:spPr>
          <a:xfrm>
            <a:off x="8901264" y="300876"/>
            <a:ext cx="3822357" cy="4679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1400">
                <a:solidFill>
                  <a:schemeClr val="bg1"/>
                </a:solidFill>
                <a:latin typeface="Open Sans" charset="0"/>
                <a:ea typeface="Open Sans" charset="0"/>
                <a:cs typeface="Open Sans" charset="0"/>
              </a:rPr>
              <a:t>Duke Nephrology</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616487" y="163371"/>
            <a:ext cx="388679" cy="641386"/>
          </a:xfrm>
          <a:prstGeom prst="rect">
            <a:avLst/>
          </a:prstGeom>
        </p:spPr>
      </p:pic>
      <p:sp>
        <p:nvSpPr>
          <p:cNvPr id="10" name="TextBox 9"/>
          <p:cNvSpPr txBox="1"/>
          <p:nvPr/>
        </p:nvSpPr>
        <p:spPr>
          <a:xfrm>
            <a:off x="10316008" y="6246705"/>
            <a:ext cx="1546412" cy="369332"/>
          </a:xfrm>
          <a:prstGeom prst="rect">
            <a:avLst/>
          </a:prstGeom>
          <a:noFill/>
        </p:spPr>
        <p:txBody>
          <a:bodyPr wrap="square" rtlCol="0">
            <a:spAutoFit/>
          </a:bodyPr>
          <a:lstStyle/>
          <a:p>
            <a:pPr algn="r"/>
            <a:fld id="{1DEF7354-D1A4-4648-8174-8337AF31AD77}" type="slidenum">
              <a:rPr lang="en-US" smtClean="0">
                <a:solidFill>
                  <a:srgbClr val="00519C"/>
                </a:solidFill>
              </a:rPr>
              <a:pPr algn="r"/>
              <a:t>‹#›</a:t>
            </a:fld>
            <a:endParaRPr lang="en-US">
              <a:solidFill>
                <a:srgbClr val="00519C"/>
              </a:solidFill>
            </a:endParaRPr>
          </a:p>
        </p:txBody>
      </p:sp>
    </p:spTree>
    <p:extLst>
      <p:ext uri="{BB962C8B-B14F-4D97-AF65-F5344CB8AC3E}">
        <p14:creationId val="2371087581"/>
      </p:ext>
    </p:extLst>
  </p:cSld>
  <p:clrMapOvr>
    <a:masterClrMapping/>
  </p:clrMapOvr>
  <p:transition>
    <p:fade/>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3_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5C45A966-BB7A-A043-9E60-15D633C5A463}"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9F6DA-F06C-FB40-921C-C735D0A12061}" type="slidenum">
              <a:rPr lang="en-US" smtClean="0"/>
              <a:t>‹#›</a:t>
            </a:fld>
            <a:endParaRPr lang="en-US"/>
          </a:p>
        </p:txBody>
      </p:sp>
    </p:spTree>
    <p:extLst>
      <p:ext uri="{BB962C8B-B14F-4D97-AF65-F5344CB8AC3E}">
        <p14:creationId val="400480217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AndTx">
  <p:cSld name="Title, Content and Text">
    <p:spTree>
      <p:nvGrpSpPr>
        <p:cNvPr id="1" name=""/>
        <p:cNvGrpSpPr/>
        <p:nvPr/>
      </p:nvGrpSpPr>
      <p:grpSpPr>
        <a:xfrm>
          <a:off x="0" y="0"/>
          <a: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6705600" y="6245225"/>
            <a:ext cx="4876800" cy="476250"/>
          </a:xfrm>
          <a:prstGeom prst="rect">
            <a:avLst/>
          </a:prstGeom>
        </p:spPr>
        <p:txBody>
          <a:bodyPr/>
          <a:lstStyle>
            <a:lvl1pPr>
              <a:defRPr/>
            </a:lvl1pPr>
          </a:lstStyle>
          <a:p>
            <a:pPr>
              <a:defRPr/>
            </a:pPr>
            <a:fld id="{6253EF35-C32F-E449-9997-7D71C65C32A6}" type="slidenum">
              <a:rPr lang="en-US" altLang="en-US"/>
              <a:pPr>
                <a:defRPr/>
              </a:pPr>
              <a:t>‹#›</a:t>
            </a:fld>
            <a:endParaRPr lang="en-US" altLang="en-US"/>
          </a:p>
        </p:txBody>
      </p:sp>
    </p:spTree>
    <p:extLst>
      <p:ext uri="{BB962C8B-B14F-4D97-AF65-F5344CB8AC3E}">
        <p14:creationId val="2032406691"/>
      </p:ext>
    </p:extLst>
  </p:cSld>
  <p:clrMapOvr>
    <a:masterClrMapping/>
  </p:clrMapOvr>
  <p:transition>
    <p:fade/>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Two Content">
    <p:spTree>
      <p:nvGrpSpPr>
        <p:cNvPr id="1" name=""/>
        <p:cNvGrpSpPr/>
        <p:nvPr/>
      </p:nvGrpSpPr>
      <p:grpSpPr>
        <a:xfrm>
          <a:off x="0" y="0"/>
          <a:ext cx="0" cy="0"/>
        </a:xfrm>
      </p:grpSpPr>
      <p:sp>
        <p:nvSpPr>
          <p:cNvPr id="3" name="Content Placeholder 2"/>
          <p:cNvSpPr>
            <a:spLocks noGrp="1"/>
          </p:cNvSpPr>
          <p:nvPr>
            <p:ph sz="half" idx="1"/>
          </p:nvPr>
        </p:nvSpPr>
        <p:spPr>
          <a:xfrm>
            <a:off x="403881" y="2730890"/>
            <a:ext cx="5591689" cy="1401080"/>
          </a:xfrm>
        </p:spPr>
        <p:txBody>
          <a:bodyPr/>
          <a:lstStyle>
            <a:lvl1pPr>
              <a:defRPr sz="2857"/>
            </a:lvl1pPr>
            <a:lvl2pPr>
              <a:defRPr sz="2449"/>
            </a:lvl2pPr>
            <a:lvl3pPr>
              <a:defRPr sz="2041"/>
            </a:lvl3pPr>
            <a:lvl4pPr>
              <a:defRPr sz="1837"/>
            </a:lvl4pPr>
            <a:lvl5pPr>
              <a:defRPr sz="1837"/>
            </a:lvl5pPr>
            <a:lvl6pPr>
              <a:defRPr sz="1837"/>
            </a:lvl6pPr>
            <a:lvl7pPr>
              <a:defRPr sz="1837"/>
            </a:lvl7pPr>
            <a:lvl8pPr>
              <a:defRPr sz="1837"/>
            </a:lvl8pPr>
            <a:lvl9pPr>
              <a:defRPr sz="183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2910" y="2730890"/>
            <a:ext cx="5593849" cy="1401080"/>
          </a:xfrm>
        </p:spPr>
        <p:txBody>
          <a:bodyPr/>
          <a:lstStyle>
            <a:lvl1pPr>
              <a:defRPr sz="2857"/>
            </a:lvl1pPr>
            <a:lvl2pPr>
              <a:defRPr sz="2449"/>
            </a:lvl2pPr>
            <a:lvl3pPr>
              <a:defRPr sz="2041"/>
            </a:lvl3pPr>
            <a:lvl4pPr>
              <a:defRPr sz="1837"/>
            </a:lvl4pPr>
            <a:lvl5pPr>
              <a:defRPr sz="1837"/>
            </a:lvl5pPr>
            <a:lvl6pPr>
              <a:defRPr sz="1837"/>
            </a:lvl6pPr>
            <a:lvl7pPr>
              <a:defRPr sz="1837"/>
            </a:lvl7pPr>
            <a:lvl8pPr>
              <a:defRPr sz="1837"/>
            </a:lvl8pPr>
            <a:lvl9pPr>
              <a:defRPr sz="183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5" name="Rectangle 4"/>
          <p:cNvSpPr>
            <a:spLocks noGrp="1" noChangeArrowheads="1"/>
          </p:cNvSpPr>
          <p:nvPr>
            <p:ph type="sldNum" sz="quarter" idx="10"/>
            <p:custDataLst>
              <p:tags r:id="rId1"/>
            </p:custDataLst>
          </p:nvPr>
        </p:nvSpPr>
        <p:spPr/>
        <p:txBody>
          <a:bodyPr/>
          <a:lstStyle>
            <a:lvl1pPr>
              <a:defRPr/>
            </a:lvl1pPr>
          </a:lstStyle>
          <a:p>
            <a:pPr>
              <a:defRPr/>
            </a:pPr>
            <a:fld id="{06A2B8FB-8065-48B1-A9D2-25EC760C9F74}" type="slidenum">
              <a:rPr lang="en-US"/>
              <a:pPr>
                <a:defRPr/>
              </a:pPr>
              <a:t>‹#›</a:t>
            </a:fld>
            <a:endParaRPr lang="en-US"/>
          </a:p>
        </p:txBody>
      </p:sp>
    </p:spTree>
    <p:extLst>
      <p:ext uri="{BB962C8B-B14F-4D97-AF65-F5344CB8AC3E}">
        <p14:creationId val="263826722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Section Header">
    <p:spTree>
      <p:nvGrpSpPr>
        <p:cNvPr id="1" name=""/>
        <p:cNvGrpSpPr/>
        <p:nvPr/>
      </p:nvGrpSpPr>
      <p:grpSpPr>
        <a:xfrm>
          <a:off x="0" y="0"/>
          <a:ext cx="0" cy="0"/>
        </a:xfrm>
      </p:grpSpPr>
      <p:sp>
        <p:nvSpPr>
          <p:cNvPr id="3" name="Text Placeholder 2"/>
          <p:cNvSpPr>
            <a:spLocks noGrp="1"/>
          </p:cNvSpPr>
          <p:nvPr>
            <p:ph type="body" idx="1"/>
          </p:nvPr>
        </p:nvSpPr>
        <p:spPr>
          <a:xfrm>
            <a:off x="4751571" y="3925200"/>
            <a:ext cx="6542590" cy="1007584"/>
          </a:xfrm>
        </p:spPr>
        <p:txBody>
          <a:bodyPr>
            <a:normAutofit/>
          </a:bodyPr>
          <a:lstStyle>
            <a:lvl1pPr marL="0" indent="0">
              <a:buNone/>
              <a:defRPr sz="32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Rectangle 6"/>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4724927" y="2451028"/>
            <a:ext cx="7467073" cy="830997"/>
          </a:xfrm>
          <a:prstGeom prst="rect">
            <a:avLst/>
          </a:prstGeom>
          <a:solidFill>
            <a:schemeClr val="accent3"/>
          </a:solidFill>
        </p:spPr>
        <p:txBody>
          <a:bodyPr wrap="square" rtlCol="0">
            <a:spAutoFit/>
          </a:bodyPr>
          <a:lstStyle/>
          <a:p>
            <a:endParaRPr lang="en-US" sz="4800" b="1" i="0">
              <a:solidFill>
                <a:schemeClr val="bg1"/>
              </a:solidFill>
              <a:latin typeface="Segoe"/>
              <a:cs typeface="Segoe"/>
            </a:endParaRPr>
          </a:p>
        </p:txBody>
      </p:sp>
      <p:pic>
        <p:nvPicPr>
          <p:cNvPr id="11" name="Picture 10" descr="ASN_CLOVER_CROPPED.eps"/>
          <p:cNvPicPr>
            <a:picLocks noChangeAspect="1"/>
          </p:cNvPicPr>
          <p:nvPr userDrawn="1"/>
        </p:nvPicPr>
        <p:blipFill>
          <a:blip r:embed="rId1">
            <a:alphaModFix amt="27000"/>
            <a:extLst>
              <a:ext uri="{28A0092B-C50C-407E-A947-70E740481C1C}">
                <a14:useLocalDpi xmlns:a14="http://schemas.microsoft.com/office/drawing/2010/main" val="0"/>
              </a:ext>
            </a:extLst>
          </a:blip>
          <a:stretch>
            <a:fillRect/>
          </a:stretch>
        </p:blipFill>
        <p:spPr>
          <a:xfrm>
            <a:off x="0" y="0"/>
            <a:ext cx="4559300" cy="3937000"/>
          </a:xfrm>
          <a:prstGeom prst="rect">
            <a:avLst/>
          </a:prstGeom>
        </p:spPr>
      </p:pic>
      <p:sp>
        <p:nvSpPr>
          <p:cNvPr id="12"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sp>
        <p:nvSpPr>
          <p:cNvPr id="10" name="Subtitle 2"/>
          <p:cNvSpPr>
            <a:spLocks noGrp="1"/>
          </p:cNvSpPr>
          <p:nvPr>
            <p:ph type="subTitle" idx="10" hasCustomPrompt="1"/>
          </p:nvPr>
        </p:nvSpPr>
        <p:spPr>
          <a:xfrm>
            <a:off x="4850606" y="2519219"/>
            <a:ext cx="7228155" cy="775460"/>
          </a:xfrm>
        </p:spPr>
        <p:txBody>
          <a:bodyPr>
            <a:noAutofit/>
          </a:bodyPr>
          <a:lstStyle>
            <a:lvl1pPr marL="0" indent="0" algn="l">
              <a:buNone/>
              <a:defRPr sz="4800" b="1" i="0" cap="all">
                <a:solidFill>
                  <a:schemeClr val="bg1"/>
                </a:solidFill>
                <a:latin typeface="Segoe"/>
                <a:cs typeface="Sego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pic>
        <p:nvPicPr>
          <p:cNvPr id="13" name="Picture 12">
            <a:extLst>
              <a:ext uri="{FF2B5EF4-FFF2-40B4-BE49-F238E27FC236}">
                <a16:creationId xmlns:a16="http://schemas.microsoft.com/office/drawing/2014/main" id="{B66F2423-F400-49C6-AA94-7838DE5DAE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409306876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and Content">
    <p:spTree>
      <p:nvGrpSpPr>
        <p:cNvPr id="1" name=""/>
        <p:cNvGrpSpPr/>
        <p:nvPr/>
      </p:nvGrpSpPr>
      <p:grpSpPr>
        <a:xfrm>
          <a:off x="0" y="0"/>
          <a:ext cx="0" cy="0"/>
        </a:xfrm>
      </p:grpSpPr>
      <p:sp>
        <p:nvSpPr>
          <p:cNvPr id="2" name="Title 1"/>
          <p:cNvSpPr>
            <a:spLocks noGrp="1"/>
          </p:cNvSpPr>
          <p:nvPr>
            <p:ph type="title"/>
          </p:nvPr>
        </p:nvSpPr>
        <p:spPr>
          <a:xfrm>
            <a:off x="829318" y="1457433"/>
            <a:ext cx="10515600" cy="1082404"/>
          </a:xfrm>
        </p:spPr>
        <p:txBody>
          <a:bodyPr>
            <a:normAutofit/>
          </a:bodyPr>
          <a:lstStyle>
            <a:lvl1pPr>
              <a:defRPr sz="4000" b="1" i="0">
                <a:solidFill>
                  <a:schemeClr val="accent3"/>
                </a:solidFill>
                <a:latin typeface="Segoe"/>
                <a:cs typeface="Segoe"/>
              </a:defRPr>
            </a:lvl1pPr>
          </a:lstStyle>
          <a:p>
            <a:r>
              <a:rPr lang="en-US"/>
              <a:t>Click to edit Master title style</a:t>
            </a:r>
          </a:p>
        </p:txBody>
      </p:sp>
      <p:sp>
        <p:nvSpPr>
          <p:cNvPr id="3" name="Content Placeholder 2"/>
          <p:cNvSpPr>
            <a:spLocks noGrp="1"/>
          </p:cNvSpPr>
          <p:nvPr>
            <p:ph idx="1"/>
          </p:nvPr>
        </p:nvSpPr>
        <p:spPr>
          <a:xfrm>
            <a:off x="838200" y="2788491"/>
            <a:ext cx="10515600" cy="3388471"/>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userDrawn="1"/>
        </p:nvSpPr>
        <p:spPr>
          <a:xfrm>
            <a:off x="6108212" y="337460"/>
            <a:ext cx="6083788" cy="369332"/>
          </a:xfrm>
          <a:prstGeom prst="rect">
            <a:avLst/>
          </a:prstGeom>
          <a:solidFill>
            <a:schemeClr val="accent3"/>
          </a:solidFill>
        </p:spPr>
        <p:txBody>
          <a:bodyPr wrap="square" rtlCol="0">
            <a:spAutoFit/>
          </a:bodyPr>
          <a:lstStyle/>
          <a:p>
            <a:endParaRPr lang="en-US" b="1" i="0">
              <a:solidFill>
                <a:schemeClr val="bg1"/>
              </a:solidFill>
              <a:latin typeface="Segoe"/>
              <a:cs typeface="Segoe"/>
            </a:endParaRPr>
          </a:p>
        </p:txBody>
      </p:sp>
      <p:pic>
        <p:nvPicPr>
          <p:cNvPr id="9" name="Picture 8" descr="ASN_CLOVER_CROPPED.eps"/>
          <p:cNvPicPr>
            <a:picLocks noChangeAspect="1"/>
          </p:cNvPicPr>
          <p:nvPr userDrawn="1"/>
        </p:nvPicPr>
        <p:blipFill>
          <a:blip r:embed="rId1">
            <a:alphaModFix amt="27000"/>
            <a:extLst>
              <a:ext uri="{28A0092B-C50C-407E-A947-70E740481C1C}">
                <a14:useLocalDpi xmlns:a14="http://schemas.microsoft.com/office/drawing/2010/main" val="0"/>
              </a:ext>
            </a:extLst>
          </a:blip>
          <a:stretch>
            <a:fillRect/>
          </a:stretch>
        </p:blipFill>
        <p:spPr>
          <a:xfrm>
            <a:off x="0" y="0"/>
            <a:ext cx="1611799" cy="1391804"/>
          </a:xfrm>
          <a:prstGeom prst="rect">
            <a:avLst/>
          </a:prstGeom>
        </p:spPr>
      </p:pic>
      <p:sp>
        <p:nvSpPr>
          <p:cNvPr id="12"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sp>
        <p:nvSpPr>
          <p:cNvPr id="10" name="Subtitle 2"/>
          <p:cNvSpPr>
            <a:spLocks noGrp="1"/>
          </p:cNvSpPr>
          <p:nvPr>
            <p:ph type="subTitle" idx="10" hasCustomPrompt="1"/>
          </p:nvPr>
        </p:nvSpPr>
        <p:spPr>
          <a:xfrm>
            <a:off x="6129537" y="352365"/>
            <a:ext cx="6062463" cy="366959"/>
          </a:xfrm>
        </p:spPr>
        <p:txBody>
          <a:bodyPr>
            <a:noAutofit/>
          </a:bodyPr>
          <a:lstStyle>
            <a:lvl1pPr marL="0" indent="0" algn="l">
              <a:buNone/>
              <a:defRPr sz="2000" b="1" i="0" cap="all">
                <a:solidFill>
                  <a:schemeClr val="bg1"/>
                </a:solidFill>
                <a:latin typeface="Segoe"/>
                <a:cs typeface="Sego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pic>
        <p:nvPicPr>
          <p:cNvPr id="11" name="Picture 10">
            <a:extLst>
              <a:ext uri="{FF2B5EF4-FFF2-40B4-BE49-F238E27FC236}">
                <a16:creationId xmlns:a16="http://schemas.microsoft.com/office/drawing/2014/main" id="{EC050D15-1E24-444E-A723-6D75A9DC87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150360416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and Content">
    <p:spTree>
      <p:nvGrpSpPr>
        <p:cNvPr id="1" name=""/>
        <p:cNvGrpSpPr/>
        <p:nvPr/>
      </p:nvGrpSpPr>
      <p:grpSpPr>
        <a:xfrm>
          <a:off x="0" y="0"/>
          <a:ext cx="0" cy="0"/>
        </a:xfrm>
      </p:grpSpPr>
      <p:sp>
        <p:nvSpPr>
          <p:cNvPr id="2" name="Title 1"/>
          <p:cNvSpPr>
            <a:spLocks noGrp="1"/>
          </p:cNvSpPr>
          <p:nvPr>
            <p:ph type="title"/>
          </p:nvPr>
        </p:nvSpPr>
        <p:spPr>
          <a:xfrm>
            <a:off x="829318" y="1457433"/>
            <a:ext cx="10515600" cy="1082404"/>
          </a:xfrm>
        </p:spPr>
        <p:txBody>
          <a:bodyPr>
            <a:normAutofit/>
          </a:bodyPr>
          <a:lstStyle>
            <a:lvl1pPr>
              <a:defRPr sz="4000" b="1" i="0">
                <a:solidFill>
                  <a:schemeClr val="accent3"/>
                </a:solidFill>
                <a:latin typeface="Segoe"/>
                <a:cs typeface="Segoe"/>
              </a:defRPr>
            </a:lvl1pPr>
          </a:lstStyle>
          <a:p>
            <a:r>
              <a:rPr lang="en-US"/>
              <a:t>Click to edit Master title style</a:t>
            </a:r>
          </a:p>
        </p:txBody>
      </p:sp>
      <p:sp>
        <p:nvSpPr>
          <p:cNvPr id="3" name="Content Placeholder 2"/>
          <p:cNvSpPr>
            <a:spLocks noGrp="1"/>
          </p:cNvSpPr>
          <p:nvPr>
            <p:ph idx="1"/>
          </p:nvPr>
        </p:nvSpPr>
        <p:spPr>
          <a:xfrm>
            <a:off x="838200" y="2788491"/>
            <a:ext cx="10515600" cy="3388471"/>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SN_CLOVER_CROPPED.eps"/>
          <p:cNvPicPr>
            <a:picLocks noChangeAspect="1"/>
          </p:cNvPicPr>
          <p:nvPr userDrawn="1"/>
        </p:nvPicPr>
        <p:blipFill>
          <a:blip r:embed="rId1">
            <a:alphaModFix amt="27000"/>
            <a:extLst>
              <a:ext uri="{28A0092B-C50C-407E-A947-70E740481C1C}">
                <a14:useLocalDpi xmlns:a14="http://schemas.microsoft.com/office/drawing/2010/main" val="0"/>
              </a:ext>
            </a:extLst>
          </a:blip>
          <a:stretch>
            <a:fillRect/>
          </a:stretch>
        </p:blipFill>
        <p:spPr>
          <a:xfrm>
            <a:off x="0" y="0"/>
            <a:ext cx="1611799" cy="1391804"/>
          </a:xfrm>
          <a:prstGeom prst="rect">
            <a:avLst/>
          </a:prstGeom>
        </p:spPr>
      </p:pic>
      <p:sp>
        <p:nvSpPr>
          <p:cNvPr id="12"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pic>
        <p:nvPicPr>
          <p:cNvPr id="11" name="Picture 10">
            <a:extLst>
              <a:ext uri="{FF2B5EF4-FFF2-40B4-BE49-F238E27FC236}">
                <a16:creationId xmlns:a16="http://schemas.microsoft.com/office/drawing/2014/main" id="{EC050D15-1E24-444E-A723-6D75A9DC87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91260800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wo Content">
    <p:spTree>
      <p:nvGrpSpPr>
        <p:cNvPr id="1" name=""/>
        <p:cNvGrpSpPr/>
        <p:nvPr/>
      </p:nvGrpSpPr>
      <p:grpSpPr>
        <a:xfrm>
          <a:off x="0" y="0"/>
          <a:ext cx="0" cy="0"/>
        </a:xfrm>
      </p:grpSpPr>
      <p:sp>
        <p:nvSpPr>
          <p:cNvPr id="2" name="Title 1"/>
          <p:cNvSpPr>
            <a:spLocks noGrp="1"/>
          </p:cNvSpPr>
          <p:nvPr>
            <p:ph type="title"/>
          </p:nvPr>
        </p:nvSpPr>
        <p:spPr>
          <a:xfrm>
            <a:off x="838200" y="1420887"/>
            <a:ext cx="10515600" cy="944723"/>
          </a:xfrm>
        </p:spPr>
        <p:txBody>
          <a:bodyPr>
            <a:normAutofit/>
          </a:bodyPr>
          <a:lstStyle>
            <a:lvl1pPr>
              <a:defRPr sz="4000" b="1" i="0">
                <a:solidFill>
                  <a:schemeClr val="accent3"/>
                </a:solidFill>
                <a:latin typeface="Segoe"/>
                <a:cs typeface="Segoe"/>
              </a:defRPr>
            </a:lvl1pPr>
          </a:lstStyle>
          <a:p>
            <a:r>
              <a:rPr lang="en-US"/>
              <a:t>Click to edit Master title style</a:t>
            </a:r>
          </a:p>
        </p:txBody>
      </p:sp>
      <p:sp>
        <p:nvSpPr>
          <p:cNvPr id="3" name="Content Placeholder 2"/>
          <p:cNvSpPr>
            <a:spLocks noGrp="1"/>
          </p:cNvSpPr>
          <p:nvPr>
            <p:ph sz="half" idx="1"/>
          </p:nvPr>
        </p:nvSpPr>
        <p:spPr>
          <a:xfrm>
            <a:off x="838200" y="2806252"/>
            <a:ext cx="5181600" cy="3370710"/>
          </a:xfrm>
        </p:spPr>
        <p:txBody>
          <a:bodyPr/>
          <a:lstStyle>
            <a:lvl1pPr>
              <a:defRPr>
                <a:solidFill>
                  <a:schemeClr val="tx1">
                    <a:lumMod val="65000"/>
                    <a:lumOff val="35000"/>
                  </a:schemeClr>
                </a:solidFill>
                <a:latin typeface="Segoe"/>
                <a:cs typeface="Segoe"/>
              </a:defRPr>
            </a:lvl1pPr>
            <a:lvl2pPr>
              <a:defRPr>
                <a:solidFill>
                  <a:schemeClr val="tx1">
                    <a:lumMod val="65000"/>
                    <a:lumOff val="35000"/>
                  </a:schemeClr>
                </a:solidFill>
                <a:latin typeface="Segoe"/>
                <a:cs typeface="Segoe"/>
              </a:defRPr>
            </a:lvl2pPr>
            <a:lvl3pPr>
              <a:defRPr>
                <a:solidFill>
                  <a:schemeClr val="tx1">
                    <a:lumMod val="65000"/>
                    <a:lumOff val="35000"/>
                  </a:schemeClr>
                </a:solidFill>
                <a:latin typeface="Segoe"/>
                <a:cs typeface="Segoe"/>
              </a:defRPr>
            </a:lvl3pPr>
            <a:lvl4pPr>
              <a:defRPr>
                <a:solidFill>
                  <a:schemeClr val="tx1">
                    <a:lumMod val="65000"/>
                    <a:lumOff val="35000"/>
                  </a:schemeClr>
                </a:solidFill>
                <a:latin typeface="Segoe"/>
                <a:cs typeface="Segoe"/>
              </a:defRPr>
            </a:lvl4pPr>
            <a:lvl5pPr>
              <a:defRPr>
                <a:solidFill>
                  <a:schemeClr val="tx1">
                    <a:lumMod val="65000"/>
                    <a:lumOff val="35000"/>
                  </a:schemeClr>
                </a:solidFill>
                <a:latin typeface="Segoe"/>
                <a:cs typeface="Sego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841773"/>
            <a:ext cx="5181600" cy="3335189"/>
          </a:xfrm>
        </p:spPr>
        <p:txBody>
          <a:bodyPr/>
          <a:lstStyle>
            <a:lvl1pPr>
              <a:defRPr>
                <a:solidFill>
                  <a:schemeClr val="tx1">
                    <a:lumMod val="65000"/>
                    <a:lumOff val="35000"/>
                  </a:schemeClr>
                </a:solidFill>
                <a:latin typeface="Segoe"/>
                <a:cs typeface="Segoe"/>
              </a:defRPr>
            </a:lvl1pPr>
            <a:lvl2pPr>
              <a:defRPr>
                <a:solidFill>
                  <a:schemeClr val="tx1">
                    <a:lumMod val="65000"/>
                    <a:lumOff val="35000"/>
                  </a:schemeClr>
                </a:solidFill>
                <a:latin typeface="Segoe"/>
                <a:cs typeface="Segoe"/>
              </a:defRPr>
            </a:lvl2pPr>
            <a:lvl3pPr>
              <a:defRPr>
                <a:solidFill>
                  <a:schemeClr val="tx1">
                    <a:lumMod val="65000"/>
                    <a:lumOff val="35000"/>
                  </a:schemeClr>
                </a:solidFill>
                <a:latin typeface="Segoe"/>
                <a:cs typeface="Segoe"/>
              </a:defRPr>
            </a:lvl3pPr>
            <a:lvl4pPr>
              <a:defRPr>
                <a:solidFill>
                  <a:schemeClr val="tx1">
                    <a:lumMod val="65000"/>
                    <a:lumOff val="35000"/>
                  </a:schemeClr>
                </a:solidFill>
                <a:latin typeface="Segoe"/>
                <a:cs typeface="Segoe"/>
              </a:defRPr>
            </a:lvl4pPr>
            <a:lvl5pPr>
              <a:defRPr>
                <a:solidFill>
                  <a:schemeClr val="tx1">
                    <a:lumMod val="65000"/>
                    <a:lumOff val="35000"/>
                  </a:schemeClr>
                </a:solidFill>
                <a:latin typeface="Segoe"/>
                <a:cs typeface="Sego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6108212" y="337460"/>
            <a:ext cx="6083788" cy="369332"/>
          </a:xfrm>
          <a:prstGeom prst="rect">
            <a:avLst/>
          </a:prstGeom>
          <a:solidFill>
            <a:schemeClr val="accent3"/>
          </a:solidFill>
        </p:spPr>
        <p:txBody>
          <a:bodyPr wrap="square" rtlCol="0">
            <a:spAutoFit/>
          </a:bodyPr>
          <a:lstStyle/>
          <a:p>
            <a:endParaRPr lang="en-US" b="1" i="0">
              <a:solidFill>
                <a:schemeClr val="bg1"/>
              </a:solidFill>
              <a:latin typeface="Segoe"/>
              <a:cs typeface="Segoe"/>
            </a:endParaRPr>
          </a:p>
        </p:txBody>
      </p:sp>
      <p:pic>
        <p:nvPicPr>
          <p:cNvPr id="11" name="Picture 10" descr="ASN_CLOVER_CROPPED.eps"/>
          <p:cNvPicPr>
            <a:picLocks noChangeAspect="1"/>
          </p:cNvPicPr>
          <p:nvPr userDrawn="1"/>
        </p:nvPicPr>
        <p:blipFill>
          <a:blip r:embed="rId1">
            <a:alphaModFix amt="27000"/>
            <a:extLst>
              <a:ext uri="{28A0092B-C50C-407E-A947-70E740481C1C}">
                <a14:useLocalDpi xmlns:a14="http://schemas.microsoft.com/office/drawing/2010/main" val="0"/>
              </a:ext>
            </a:extLst>
          </a:blip>
          <a:stretch>
            <a:fillRect/>
          </a:stretch>
        </p:blipFill>
        <p:spPr>
          <a:xfrm>
            <a:off x="0" y="0"/>
            <a:ext cx="1611799" cy="1391804"/>
          </a:xfrm>
          <a:prstGeom prst="rect">
            <a:avLst/>
          </a:prstGeom>
        </p:spPr>
      </p:pic>
      <p:sp>
        <p:nvSpPr>
          <p:cNvPr id="12"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sp>
        <p:nvSpPr>
          <p:cNvPr id="15" name="Subtitle 2"/>
          <p:cNvSpPr>
            <a:spLocks noGrp="1"/>
          </p:cNvSpPr>
          <p:nvPr>
            <p:ph type="subTitle" idx="10" hasCustomPrompt="1"/>
          </p:nvPr>
        </p:nvSpPr>
        <p:spPr>
          <a:xfrm>
            <a:off x="6129537" y="352365"/>
            <a:ext cx="6062463" cy="366959"/>
          </a:xfrm>
        </p:spPr>
        <p:txBody>
          <a:bodyPr>
            <a:noAutofit/>
          </a:bodyPr>
          <a:lstStyle>
            <a:lvl1pPr marL="0" indent="0" algn="l">
              <a:buNone/>
              <a:defRPr sz="2000" b="1" i="0" cap="all">
                <a:solidFill>
                  <a:schemeClr val="bg1"/>
                </a:solidFill>
                <a:latin typeface="Segoe"/>
                <a:cs typeface="Sego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pic>
        <p:nvPicPr>
          <p:cNvPr id="13" name="Picture 12">
            <a:extLst>
              <a:ext uri="{FF2B5EF4-FFF2-40B4-BE49-F238E27FC236}">
                <a16:creationId xmlns:a16="http://schemas.microsoft.com/office/drawing/2014/main" id="{D1BFCCBF-2E7B-4C54-B079-37525BF703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116704130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wo Content">
    <p:spTree>
      <p:nvGrpSpPr>
        <p:cNvPr id="1" name=""/>
        <p:cNvGrpSpPr/>
        <p:nvPr/>
      </p:nvGrpSpPr>
      <p:grpSpPr>
        <a:xfrm>
          <a:off x="0" y="0"/>
          <a:ext cx="0" cy="0"/>
        </a:xfrm>
      </p:grpSpPr>
      <p:sp>
        <p:nvSpPr>
          <p:cNvPr id="2" name="Title 1"/>
          <p:cNvSpPr>
            <a:spLocks noGrp="1"/>
          </p:cNvSpPr>
          <p:nvPr>
            <p:ph type="title"/>
          </p:nvPr>
        </p:nvSpPr>
        <p:spPr>
          <a:xfrm>
            <a:off x="838200" y="1420887"/>
            <a:ext cx="10515600" cy="944723"/>
          </a:xfrm>
        </p:spPr>
        <p:txBody>
          <a:bodyPr>
            <a:normAutofit/>
          </a:bodyPr>
          <a:lstStyle>
            <a:lvl1pPr>
              <a:defRPr sz="4000" b="1" i="0">
                <a:solidFill>
                  <a:schemeClr val="accent3"/>
                </a:solidFill>
                <a:latin typeface="Segoe"/>
                <a:cs typeface="Segoe"/>
              </a:defRPr>
            </a:lvl1pPr>
          </a:lstStyle>
          <a:p>
            <a:r>
              <a:rPr lang="en-US"/>
              <a:t>Click to edit Master title style</a:t>
            </a:r>
          </a:p>
        </p:txBody>
      </p:sp>
      <p:sp>
        <p:nvSpPr>
          <p:cNvPr id="3" name="Content Placeholder 2"/>
          <p:cNvSpPr>
            <a:spLocks noGrp="1"/>
          </p:cNvSpPr>
          <p:nvPr>
            <p:ph sz="half" idx="1"/>
          </p:nvPr>
        </p:nvSpPr>
        <p:spPr>
          <a:xfrm>
            <a:off x="838200" y="2806252"/>
            <a:ext cx="5181600" cy="3370710"/>
          </a:xfrm>
        </p:spPr>
        <p:txBody>
          <a:bodyPr/>
          <a:lstStyle>
            <a:lvl1pPr>
              <a:defRPr>
                <a:solidFill>
                  <a:schemeClr val="tx1">
                    <a:lumMod val="65000"/>
                    <a:lumOff val="35000"/>
                  </a:schemeClr>
                </a:solidFill>
                <a:latin typeface="Segoe"/>
                <a:cs typeface="Segoe"/>
              </a:defRPr>
            </a:lvl1pPr>
            <a:lvl2pPr>
              <a:defRPr>
                <a:solidFill>
                  <a:schemeClr val="tx1">
                    <a:lumMod val="65000"/>
                    <a:lumOff val="35000"/>
                  </a:schemeClr>
                </a:solidFill>
                <a:latin typeface="Segoe"/>
                <a:cs typeface="Segoe"/>
              </a:defRPr>
            </a:lvl2pPr>
            <a:lvl3pPr>
              <a:defRPr>
                <a:solidFill>
                  <a:schemeClr val="tx1">
                    <a:lumMod val="65000"/>
                    <a:lumOff val="35000"/>
                  </a:schemeClr>
                </a:solidFill>
                <a:latin typeface="Segoe"/>
                <a:cs typeface="Segoe"/>
              </a:defRPr>
            </a:lvl3pPr>
            <a:lvl4pPr>
              <a:defRPr>
                <a:solidFill>
                  <a:schemeClr val="tx1">
                    <a:lumMod val="65000"/>
                    <a:lumOff val="35000"/>
                  </a:schemeClr>
                </a:solidFill>
                <a:latin typeface="Segoe"/>
                <a:cs typeface="Segoe"/>
              </a:defRPr>
            </a:lvl4pPr>
            <a:lvl5pPr>
              <a:defRPr>
                <a:solidFill>
                  <a:schemeClr val="tx1">
                    <a:lumMod val="65000"/>
                    <a:lumOff val="35000"/>
                  </a:schemeClr>
                </a:solidFill>
                <a:latin typeface="Segoe"/>
                <a:cs typeface="Sego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841773"/>
            <a:ext cx="5181600" cy="3335189"/>
          </a:xfrm>
        </p:spPr>
        <p:txBody>
          <a:bodyPr/>
          <a:lstStyle>
            <a:lvl1pPr>
              <a:defRPr>
                <a:solidFill>
                  <a:schemeClr val="tx1">
                    <a:lumMod val="65000"/>
                    <a:lumOff val="35000"/>
                  </a:schemeClr>
                </a:solidFill>
                <a:latin typeface="Segoe"/>
                <a:cs typeface="Segoe"/>
              </a:defRPr>
            </a:lvl1pPr>
            <a:lvl2pPr>
              <a:defRPr>
                <a:solidFill>
                  <a:schemeClr val="tx1">
                    <a:lumMod val="65000"/>
                    <a:lumOff val="35000"/>
                  </a:schemeClr>
                </a:solidFill>
                <a:latin typeface="Segoe"/>
                <a:cs typeface="Segoe"/>
              </a:defRPr>
            </a:lvl2pPr>
            <a:lvl3pPr>
              <a:defRPr>
                <a:solidFill>
                  <a:schemeClr val="tx1">
                    <a:lumMod val="65000"/>
                    <a:lumOff val="35000"/>
                  </a:schemeClr>
                </a:solidFill>
                <a:latin typeface="Segoe"/>
                <a:cs typeface="Segoe"/>
              </a:defRPr>
            </a:lvl3pPr>
            <a:lvl4pPr>
              <a:defRPr>
                <a:solidFill>
                  <a:schemeClr val="tx1">
                    <a:lumMod val="65000"/>
                    <a:lumOff val="35000"/>
                  </a:schemeClr>
                </a:solidFill>
                <a:latin typeface="Segoe"/>
                <a:cs typeface="Segoe"/>
              </a:defRPr>
            </a:lvl4pPr>
            <a:lvl5pPr>
              <a:defRPr>
                <a:solidFill>
                  <a:schemeClr val="tx1">
                    <a:lumMod val="65000"/>
                    <a:lumOff val="35000"/>
                  </a:schemeClr>
                </a:solidFill>
                <a:latin typeface="Segoe"/>
                <a:cs typeface="Sego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SN_CLOVER_CROPPED.eps"/>
          <p:cNvPicPr>
            <a:picLocks noChangeAspect="1"/>
          </p:cNvPicPr>
          <p:nvPr userDrawn="1"/>
        </p:nvPicPr>
        <p:blipFill>
          <a:blip r:embed="rId1">
            <a:alphaModFix amt="27000"/>
            <a:extLst>
              <a:ext uri="{28A0092B-C50C-407E-A947-70E740481C1C}">
                <a14:useLocalDpi xmlns:a14="http://schemas.microsoft.com/office/drawing/2010/main" val="0"/>
              </a:ext>
            </a:extLst>
          </a:blip>
          <a:stretch>
            <a:fillRect/>
          </a:stretch>
        </p:blipFill>
        <p:spPr>
          <a:xfrm>
            <a:off x="0" y="0"/>
            <a:ext cx="1611799" cy="1391804"/>
          </a:xfrm>
          <a:prstGeom prst="rect">
            <a:avLst/>
          </a:prstGeom>
        </p:spPr>
      </p:pic>
      <p:sp>
        <p:nvSpPr>
          <p:cNvPr id="12"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pic>
        <p:nvPicPr>
          <p:cNvPr id="13" name="Picture 12">
            <a:extLst>
              <a:ext uri="{FF2B5EF4-FFF2-40B4-BE49-F238E27FC236}">
                <a16:creationId xmlns:a16="http://schemas.microsoft.com/office/drawing/2014/main" id="{D1BFCCBF-2E7B-4C54-B079-37525BF703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261964136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Only">
    <p:spTree>
      <p:nvGrpSpPr>
        <p:cNvPr id="1" name=""/>
        <p:cNvGrpSpPr/>
        <p:nvPr/>
      </p:nvGrpSpPr>
      <p:grpSpPr>
        <a:xfrm>
          <a:off x="0" y="0"/>
          <a:ext cx="0" cy="0"/>
        </a:xfrm>
      </p:grpSpPr>
      <p:sp>
        <p:nvSpPr>
          <p:cNvPr id="2" name="Title 1"/>
          <p:cNvSpPr>
            <a:spLocks noGrp="1"/>
          </p:cNvSpPr>
          <p:nvPr>
            <p:ph type="title" hasCustomPrompt="1"/>
          </p:nvPr>
        </p:nvSpPr>
        <p:spPr>
          <a:xfrm>
            <a:off x="1264510" y="1234396"/>
            <a:ext cx="10515600" cy="722708"/>
          </a:xfrm>
        </p:spPr>
        <p:txBody>
          <a:bodyPr>
            <a:normAutofit/>
          </a:bodyPr>
          <a:lstStyle>
            <a:lvl1pPr>
              <a:defRPr sz="2400" b="1" i="0">
                <a:solidFill>
                  <a:schemeClr val="accent2"/>
                </a:solidFill>
                <a:latin typeface="Segoe"/>
                <a:cs typeface="Segoe"/>
              </a:defRPr>
            </a:lvl1pPr>
          </a:lstStyle>
          <a:p>
            <a:r>
              <a:rPr lang="en-US"/>
              <a:t>CLICK TO EDIT MASTER TITLE STYLE</a:t>
            </a:r>
          </a:p>
        </p:txBody>
      </p:sp>
      <p:sp>
        <p:nvSpPr>
          <p:cNvPr id="5" name="Chart Placeholder 4"/>
          <p:cNvSpPr>
            <a:spLocks noGrp="1"/>
          </p:cNvSpPr>
          <p:nvPr>
            <p:ph type="chart" sz="quarter" idx="10"/>
          </p:nvPr>
        </p:nvSpPr>
        <p:spPr>
          <a:xfrm>
            <a:off x="1260734" y="1998427"/>
            <a:ext cx="9583738" cy="3906837"/>
          </a:xfrm>
        </p:spPr>
        <p:txBody>
          <a:bodyPr/>
          <a:lstStyle/>
          <a:p>
            <a:endParaRPr lang="en-US"/>
          </a:p>
        </p:txBody>
      </p:sp>
      <p:sp>
        <p:nvSpPr>
          <p:cNvPr id="7" name="Rectangle 6"/>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6108212" y="337460"/>
            <a:ext cx="6083788" cy="369332"/>
          </a:xfrm>
          <a:prstGeom prst="rect">
            <a:avLst/>
          </a:prstGeom>
          <a:solidFill>
            <a:schemeClr val="accent3"/>
          </a:solidFill>
        </p:spPr>
        <p:txBody>
          <a:bodyPr wrap="square" rtlCol="0">
            <a:spAutoFit/>
          </a:bodyPr>
          <a:lstStyle/>
          <a:p>
            <a:endParaRPr lang="en-US" b="1" i="0">
              <a:solidFill>
                <a:schemeClr val="bg1"/>
              </a:solidFill>
              <a:latin typeface="Segoe"/>
              <a:cs typeface="Segoe"/>
            </a:endParaRPr>
          </a:p>
        </p:txBody>
      </p:sp>
      <p:pic>
        <p:nvPicPr>
          <p:cNvPr id="10" name="Picture 9" descr="ASN_CLOVER_CROPPED.eps"/>
          <p:cNvPicPr>
            <a:picLocks noChangeAspect="1"/>
          </p:cNvPicPr>
          <p:nvPr userDrawn="1"/>
        </p:nvPicPr>
        <p:blipFill>
          <a:blip r:embed="rId1">
            <a:alphaModFix amt="27000"/>
            <a:extLst>
              <a:ext uri="{28A0092B-C50C-407E-A947-70E740481C1C}">
                <a14:useLocalDpi xmlns:a14="http://schemas.microsoft.com/office/drawing/2010/main" val="0"/>
              </a:ext>
            </a:extLst>
          </a:blip>
          <a:stretch>
            <a:fillRect/>
          </a:stretch>
        </p:blipFill>
        <p:spPr>
          <a:xfrm>
            <a:off x="0" y="0"/>
            <a:ext cx="1611799" cy="1391804"/>
          </a:xfrm>
          <a:prstGeom prst="rect">
            <a:avLst/>
          </a:prstGeom>
        </p:spPr>
      </p:pic>
      <p:sp>
        <p:nvSpPr>
          <p:cNvPr id="11"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sp>
        <p:nvSpPr>
          <p:cNvPr id="12" name="Subtitle 2"/>
          <p:cNvSpPr>
            <a:spLocks noGrp="1"/>
          </p:cNvSpPr>
          <p:nvPr>
            <p:ph type="subTitle" idx="11" hasCustomPrompt="1"/>
          </p:nvPr>
        </p:nvSpPr>
        <p:spPr>
          <a:xfrm>
            <a:off x="6129537" y="352365"/>
            <a:ext cx="6062463" cy="366959"/>
          </a:xfrm>
        </p:spPr>
        <p:txBody>
          <a:bodyPr>
            <a:noAutofit/>
          </a:bodyPr>
          <a:lstStyle>
            <a:lvl1pPr marL="0" indent="0" algn="l">
              <a:buNone/>
              <a:defRPr sz="2000" b="1" i="0" cap="all">
                <a:solidFill>
                  <a:schemeClr val="bg1"/>
                </a:solidFill>
                <a:latin typeface="Segoe"/>
                <a:cs typeface="Sego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pic>
        <p:nvPicPr>
          <p:cNvPr id="13" name="Picture 12">
            <a:extLst>
              <a:ext uri="{FF2B5EF4-FFF2-40B4-BE49-F238E27FC236}">
                <a16:creationId xmlns:a16="http://schemas.microsoft.com/office/drawing/2014/main" id="{A718824C-707F-414C-9461-7697E70785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359746551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Only">
    <p:spTree>
      <p:nvGrpSpPr>
        <p:cNvPr id="1" name=""/>
        <p:cNvGrpSpPr/>
        <p:nvPr/>
      </p:nvGrpSpPr>
      <p:grpSpPr>
        <a:xfrm>
          <a:off x="0" y="0"/>
          <a:ext cx="0" cy="0"/>
        </a:xfrm>
      </p:grpSpPr>
      <p:sp>
        <p:nvSpPr>
          <p:cNvPr id="2" name="Title 1"/>
          <p:cNvSpPr>
            <a:spLocks noGrp="1"/>
          </p:cNvSpPr>
          <p:nvPr>
            <p:ph type="title" hasCustomPrompt="1"/>
          </p:nvPr>
        </p:nvSpPr>
        <p:spPr>
          <a:xfrm>
            <a:off x="1264510" y="1234396"/>
            <a:ext cx="10515600" cy="722708"/>
          </a:xfrm>
        </p:spPr>
        <p:txBody>
          <a:bodyPr>
            <a:normAutofit/>
          </a:bodyPr>
          <a:lstStyle>
            <a:lvl1pPr>
              <a:defRPr sz="2400" b="1" i="0">
                <a:solidFill>
                  <a:schemeClr val="accent2"/>
                </a:solidFill>
                <a:latin typeface="Segoe"/>
                <a:cs typeface="Segoe"/>
              </a:defRPr>
            </a:lvl1pPr>
          </a:lstStyle>
          <a:p>
            <a:r>
              <a:rPr lang="en-US"/>
              <a:t>CLICK TO EDIT MASTER TITLE STYLE</a:t>
            </a:r>
          </a:p>
        </p:txBody>
      </p:sp>
      <p:sp>
        <p:nvSpPr>
          <p:cNvPr id="5" name="Chart Placeholder 4"/>
          <p:cNvSpPr>
            <a:spLocks noGrp="1"/>
          </p:cNvSpPr>
          <p:nvPr>
            <p:ph type="chart" sz="quarter" idx="10"/>
          </p:nvPr>
        </p:nvSpPr>
        <p:spPr>
          <a:xfrm>
            <a:off x="1260734" y="1998427"/>
            <a:ext cx="9583738" cy="3906837"/>
          </a:xfrm>
        </p:spPr>
        <p:txBody>
          <a:bodyPr/>
          <a:lstStyle/>
          <a:p>
            <a:endParaRPr lang="en-US"/>
          </a:p>
        </p:txBody>
      </p:sp>
      <p:sp>
        <p:nvSpPr>
          <p:cNvPr id="7" name="Rectangle 6"/>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SN_CLOVER_CROPPED.eps"/>
          <p:cNvPicPr>
            <a:picLocks noChangeAspect="1"/>
          </p:cNvPicPr>
          <p:nvPr userDrawn="1"/>
        </p:nvPicPr>
        <p:blipFill>
          <a:blip r:embed="rId1">
            <a:alphaModFix amt="27000"/>
            <a:extLst>
              <a:ext uri="{28A0092B-C50C-407E-A947-70E740481C1C}">
                <a14:useLocalDpi xmlns:a14="http://schemas.microsoft.com/office/drawing/2010/main" val="0"/>
              </a:ext>
            </a:extLst>
          </a:blip>
          <a:stretch>
            <a:fillRect/>
          </a:stretch>
        </p:blipFill>
        <p:spPr>
          <a:xfrm>
            <a:off x="0" y="0"/>
            <a:ext cx="1611799" cy="1391804"/>
          </a:xfrm>
          <a:prstGeom prst="rect">
            <a:avLst/>
          </a:prstGeom>
        </p:spPr>
      </p:pic>
      <p:sp>
        <p:nvSpPr>
          <p:cNvPr id="11"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pic>
        <p:nvPicPr>
          <p:cNvPr id="13" name="Picture 12">
            <a:extLst>
              <a:ext uri="{FF2B5EF4-FFF2-40B4-BE49-F238E27FC236}">
                <a16:creationId xmlns:a16="http://schemas.microsoft.com/office/drawing/2014/main" id="{A718824C-707F-414C-9461-7697E70785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371044481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ntent with Caption">
    <p:spTree>
      <p:nvGrpSpPr>
        <p:cNvPr id="1" name=""/>
        <p:cNvGrpSpPr/>
        <p:nvPr/>
      </p:nvGrpSpPr>
      <p:grpSpPr>
        <a:xfrm>
          <a:off x="0" y="0"/>
          <a:ext cx="0" cy="0"/>
        </a:xfrm>
      </p:grpSpPr>
      <p:sp>
        <p:nvSpPr>
          <p:cNvPr id="2" name="Title 1"/>
          <p:cNvSpPr>
            <a:spLocks noGrp="1"/>
          </p:cNvSpPr>
          <p:nvPr>
            <p:ph type="title"/>
          </p:nvPr>
        </p:nvSpPr>
        <p:spPr>
          <a:xfrm>
            <a:off x="875313" y="1327492"/>
            <a:ext cx="3932237" cy="1088015"/>
          </a:xfrm>
        </p:spPr>
        <p:txBody>
          <a:bodyPr anchor="t">
            <a:normAutofit/>
          </a:bodyPr>
          <a:lstStyle>
            <a:lvl1pPr>
              <a:defRPr sz="3600" b="1" i="0">
                <a:solidFill>
                  <a:schemeClr val="accent2"/>
                </a:solidFill>
                <a:latin typeface="Segoe"/>
                <a:cs typeface="Segoe"/>
              </a:defRPr>
            </a:lvl1pPr>
          </a:lstStyle>
          <a:p>
            <a:r>
              <a:rPr lang="en-US"/>
              <a:t>Click to edit Master title style</a:t>
            </a:r>
          </a:p>
        </p:txBody>
      </p:sp>
      <p:sp>
        <p:nvSpPr>
          <p:cNvPr id="3" name="Content Placeholder 2"/>
          <p:cNvSpPr>
            <a:spLocks noGrp="1"/>
          </p:cNvSpPr>
          <p:nvPr>
            <p:ph idx="1"/>
          </p:nvPr>
        </p:nvSpPr>
        <p:spPr>
          <a:xfrm>
            <a:off x="5183188" y="1314320"/>
            <a:ext cx="6172200" cy="4546730"/>
          </a:xfrm>
        </p:spPr>
        <p:txBody>
          <a:bodyPr>
            <a:normAutofit/>
          </a:bodyPr>
          <a:lstStyle>
            <a:lvl1pPr>
              <a:defRPr sz="2400">
                <a:solidFill>
                  <a:schemeClr val="tx1">
                    <a:lumMod val="65000"/>
                    <a:lumOff val="35000"/>
                  </a:schemeClr>
                </a:solidFill>
                <a:latin typeface="Segoe"/>
                <a:cs typeface="Segoe"/>
              </a:defRPr>
            </a:lvl1pPr>
            <a:lvl2pPr>
              <a:defRPr sz="2000">
                <a:solidFill>
                  <a:schemeClr val="tx1">
                    <a:lumMod val="65000"/>
                    <a:lumOff val="35000"/>
                  </a:schemeClr>
                </a:solidFill>
                <a:latin typeface="Segoe"/>
                <a:cs typeface="Segoe"/>
              </a:defRPr>
            </a:lvl2pPr>
            <a:lvl3pPr>
              <a:defRPr sz="1800">
                <a:solidFill>
                  <a:schemeClr val="tx1">
                    <a:lumMod val="65000"/>
                    <a:lumOff val="35000"/>
                  </a:schemeClr>
                </a:solidFill>
                <a:latin typeface="Segoe"/>
                <a:cs typeface="Segoe"/>
              </a:defRPr>
            </a:lvl3pPr>
            <a:lvl4pPr>
              <a:defRPr sz="1600">
                <a:solidFill>
                  <a:schemeClr val="tx1">
                    <a:lumMod val="65000"/>
                    <a:lumOff val="35000"/>
                  </a:schemeClr>
                </a:solidFill>
                <a:latin typeface="Segoe"/>
                <a:cs typeface="Segoe"/>
              </a:defRPr>
            </a:lvl4pPr>
            <a:lvl5pPr>
              <a:defRPr sz="1600">
                <a:solidFill>
                  <a:schemeClr val="tx1">
                    <a:lumMod val="65000"/>
                    <a:lumOff val="35000"/>
                  </a:schemeClr>
                </a:solidFill>
                <a:latin typeface="Segoe"/>
                <a:cs typeface="Segoe"/>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70381" y="2655282"/>
            <a:ext cx="3901644" cy="3213705"/>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6108212" y="337460"/>
            <a:ext cx="6083788" cy="369332"/>
          </a:xfrm>
          <a:prstGeom prst="rect">
            <a:avLst/>
          </a:prstGeom>
          <a:solidFill>
            <a:schemeClr val="accent3"/>
          </a:solidFill>
        </p:spPr>
        <p:txBody>
          <a:bodyPr wrap="square" rtlCol="0">
            <a:spAutoFit/>
          </a:bodyPr>
          <a:lstStyle/>
          <a:p>
            <a:endParaRPr lang="en-US" b="1" i="0">
              <a:solidFill>
                <a:schemeClr val="bg1"/>
              </a:solidFill>
              <a:latin typeface="Segoe"/>
              <a:cs typeface="Segoe"/>
            </a:endParaRPr>
          </a:p>
        </p:txBody>
      </p:sp>
      <p:pic>
        <p:nvPicPr>
          <p:cNvPr id="11" name="Picture 10" descr="ASN_CLOVER_CROPPED.eps"/>
          <p:cNvPicPr>
            <a:picLocks noChangeAspect="1"/>
          </p:cNvPicPr>
          <p:nvPr userDrawn="1"/>
        </p:nvPicPr>
        <p:blipFill>
          <a:blip r:embed="rId1">
            <a:alphaModFix amt="27000"/>
            <a:extLst>
              <a:ext uri="{28A0092B-C50C-407E-A947-70E740481C1C}">
                <a14:useLocalDpi xmlns:a14="http://schemas.microsoft.com/office/drawing/2010/main" val="0"/>
              </a:ext>
            </a:extLst>
          </a:blip>
          <a:stretch>
            <a:fillRect/>
          </a:stretch>
        </p:blipFill>
        <p:spPr>
          <a:xfrm>
            <a:off x="0" y="0"/>
            <a:ext cx="1611799" cy="1391804"/>
          </a:xfrm>
          <a:prstGeom prst="rect">
            <a:avLst/>
          </a:prstGeom>
        </p:spPr>
      </p:pic>
      <p:sp>
        <p:nvSpPr>
          <p:cNvPr id="12"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sp>
        <p:nvSpPr>
          <p:cNvPr id="13" name="Subtitle 2"/>
          <p:cNvSpPr>
            <a:spLocks noGrp="1"/>
          </p:cNvSpPr>
          <p:nvPr>
            <p:ph type="subTitle" idx="10" hasCustomPrompt="1"/>
          </p:nvPr>
        </p:nvSpPr>
        <p:spPr>
          <a:xfrm>
            <a:off x="6129537" y="352365"/>
            <a:ext cx="6062463" cy="366959"/>
          </a:xfrm>
        </p:spPr>
        <p:txBody>
          <a:bodyPr>
            <a:noAutofit/>
          </a:bodyPr>
          <a:lstStyle>
            <a:lvl1pPr marL="0" indent="0" algn="l">
              <a:buNone/>
              <a:defRPr sz="2000" b="1" i="0" cap="none">
                <a:solidFill>
                  <a:schemeClr val="bg1"/>
                </a:solidFill>
                <a:latin typeface="Segoe"/>
                <a:cs typeface="Sego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pic>
        <p:nvPicPr>
          <p:cNvPr id="14" name="Picture 13">
            <a:extLst>
              <a:ext uri="{FF2B5EF4-FFF2-40B4-BE49-F238E27FC236}">
                <a16:creationId xmlns:a16="http://schemas.microsoft.com/office/drawing/2014/main" id="{A31C1D66-BD34-4C6E-8747-BD438EAE94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2820538578"/>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4"/>
          </p:nvPr>
        </p:nvSpPr>
        <p:spPr>
          <a:xfrm>
            <a:off x="84695" y="6394833"/>
            <a:ext cx="2844800" cy="365125"/>
          </a:xfrm>
          <a:prstGeom prst="rect">
            <a:avLst/>
          </a:prstGeom>
        </p:spPr>
        <p:txBody>
          <a:bodyPr vert="horz" lIns="91440" tIns="45720" rIns="91440" bIns="45720" rtlCol="0" anchor="ctr"/>
          <a:lstStyle>
            <a:lvl1pPr algn="l">
              <a:defRPr sz="1200" b="1" i="0">
                <a:solidFill>
                  <a:schemeClr val="tx1">
                    <a:tint val="75000"/>
                  </a:schemeClr>
                </a:solidFill>
                <a:latin typeface="Segoe"/>
                <a:cs typeface="Segoe"/>
              </a:defRPr>
            </a:lvl1pPr>
          </a:lstStyle>
          <a:p>
            <a:fld id="{2062FEF5-9C0C-7644-AFB8-36CEBEB72585}" type="slidenum">
              <a:rPr lang="en-US" smtClean="0"/>
              <a:t>‹#›</a:t>
            </a:fld>
            <a:endParaRPr lang="en-US"/>
          </a:p>
        </p:txBody>
      </p:sp>
    </p:spTree>
    <p:extLst>
      <p:ext uri="{BB962C8B-B14F-4D97-AF65-F5344CB8AC3E}">
        <p14:creationId val="134372411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7" r:id="rId4"/>
    <p:sldLayoutId id="2147483652" r:id="rId5"/>
    <p:sldLayoutId id="2147483658" r:id="rId6"/>
    <p:sldLayoutId id="2147483654" r:id="rId7"/>
    <p:sldLayoutId id="2147483659" r:id="rId8"/>
    <p:sldLayoutId id="2147483656" r:id="rId9"/>
    <p:sldLayoutId id="2147483660" r:id="rId10"/>
    <p:sldLayoutId id="2147483661" r:id="rId11"/>
    <p:sldLayoutId id="2147483662" r:id="rId12"/>
    <p:sldLayoutId id="2147483663" r:id="rId13"/>
    <p:sldLayoutId id="2147483666" r:id="rId14"/>
    <p:sldLayoutId id="2147483667" r:id="rId15"/>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5.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6.xml" /><Relationship Id="rId3" Type="http://schemas.openxmlformats.org/officeDocument/2006/relationships/image" Target="../media/image8.jpeg" /><Relationship Id="rId4" Type="http://schemas.openxmlformats.org/officeDocument/2006/relationships/image" Target="../media/image9.jpeg" /><Relationship Id="rId5" Type="http://schemas.openxmlformats.org/officeDocument/2006/relationships/image" Target="../media/image10.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7.xml" /><Relationship Id="rId3" Type="http://schemas.openxmlformats.org/officeDocument/2006/relationships/chart" Target="../charts/chart3.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8.xml" /><Relationship Id="rId3" Type="http://schemas.openxmlformats.org/officeDocument/2006/relationships/chart" Target="../charts/chart4.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9.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0.xml" /><Relationship Id="rId3" Type="http://schemas.openxmlformats.org/officeDocument/2006/relationships/image" Target="../media/image9.jpeg" /><Relationship Id="rId4" Type="http://schemas.openxmlformats.org/officeDocument/2006/relationships/image" Target="../media/image10.jpeg" /><Relationship Id="rId5" Type="http://schemas.openxmlformats.org/officeDocument/2006/relationships/image" Target="../media/image8.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11.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12.xml" /><Relationship Id="rId3" Type="http://schemas.openxmlformats.org/officeDocument/2006/relationships/image" Target="../media/image11.png" /><Relationship Id="rId4" Type="http://schemas.openxmlformats.org/officeDocument/2006/relationships/image" Target="../media/image12.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13.xml" /><Relationship Id="rId3" Type="http://schemas.openxmlformats.org/officeDocument/2006/relationships/image" Target="../media/image13.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14.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15.xml" /><Relationship Id="rId3" Type="http://schemas.openxmlformats.org/officeDocument/2006/relationships/image" Target="../media/image14.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16.xml" /><Relationship Id="rId3" Type="http://schemas.openxmlformats.org/officeDocument/2006/relationships/image" Target="../media/image15.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17.xml" /><Relationship Id="rId3" Type="http://schemas.openxmlformats.org/officeDocument/2006/relationships/image" Target="../media/image16.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8.xml" /><Relationship Id="rId3" Type="http://schemas.openxmlformats.org/officeDocument/2006/relationships/image" Target="../media/image17.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9.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20.xml" /><Relationship Id="rId3" Type="http://schemas.openxmlformats.org/officeDocument/2006/relationships/image" Target="../media/image18.png" /><Relationship Id="rId4" Type="http://schemas.openxmlformats.org/officeDocument/2006/relationships/image" Target="../media/image19.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21.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22.xml" /><Relationship Id="rId3" Type="http://schemas.openxmlformats.org/officeDocument/2006/relationships/image" Target="../media/image20.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23.xml" /><Relationship Id="rId3" Type="http://schemas.openxmlformats.org/officeDocument/2006/relationships/image" Target="../media/image21.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4.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5.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26.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7.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2.pn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8.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29.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0.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31.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2.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3.xml" /><Relationship Id="rId3" Type="http://schemas.openxmlformats.org/officeDocument/2006/relationships/image" Target="../media/image23.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image" Target="../media/image31.png" /><Relationship Id="rId2" Type="http://schemas.openxmlformats.org/officeDocument/2006/relationships/notesSlide" Target="../notesSlides/notesSlide34.xml" /><Relationship Id="rId3" Type="http://schemas.openxmlformats.org/officeDocument/2006/relationships/image" Target="../media/image24.png" /><Relationship Id="rId4" Type="http://schemas.openxmlformats.org/officeDocument/2006/relationships/image" Target="../media/image25.png" /><Relationship Id="rId5" Type="http://schemas.openxmlformats.org/officeDocument/2006/relationships/image" Target="../media/image26.png" /><Relationship Id="rId6" Type="http://schemas.openxmlformats.org/officeDocument/2006/relationships/image" Target="../media/image27.png" /><Relationship Id="rId7" Type="http://schemas.openxmlformats.org/officeDocument/2006/relationships/image" Target="../media/image28.png" /><Relationship Id="rId8" Type="http://schemas.openxmlformats.org/officeDocument/2006/relationships/image" Target="../media/image29.png" /><Relationship Id="rId9" Type="http://schemas.openxmlformats.org/officeDocument/2006/relationships/image" Target="../media/image30.pn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35.xml" /><Relationship Id="rId3" Type="http://schemas.openxmlformats.org/officeDocument/2006/relationships/image" Target="../media/image8.jpeg" /><Relationship Id="rId4" Type="http://schemas.openxmlformats.org/officeDocument/2006/relationships/image" Target="../media/image9.jpeg" /><Relationship Id="rId5" Type="http://schemas.openxmlformats.org/officeDocument/2006/relationships/image" Target="../media/image10.jpe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xml" /><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Layout" Target="../diagrams/layout1.xml" /><Relationship Id="rId6" Type="http://schemas.openxmlformats.org/officeDocument/2006/relationships/diagramQuickStyle" Target="../diagrams/quickStyle1.xml" /><Relationship Id="rId7" Type="http://schemas.openxmlformats.org/officeDocument/2006/relationships/diagramColors" Target="../diagrams/colors1.xml" /><Relationship Id="rId8" Type="http://schemas.openxmlformats.org/officeDocument/2006/relationships/chart" Target="../charts/chart1.xml" /><Relationship Id="rId9" Type="http://schemas.openxmlformats.org/officeDocument/2006/relationships/image" Target="../media/image6.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4.xml" /><Relationship Id="rId3" Type="http://schemas.openxmlformats.org/officeDocument/2006/relationships/chart" Target="../charts/chart2.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noSelect="1" noMove="1" noResize="1" noTextEdit="1"/>
          </p:cNvSpPr>
          <p:nvPr>
            <p:ph type="ctrTitle"/>
          </p:nvPr>
        </p:nvSpPr>
        <p:spPr>
          <a:xfrm>
            <a:off x="1983042" y="1617747"/>
            <a:ext cx="10208958" cy="1785790"/>
          </a:xfrm>
        </p:spPr>
        <p:txBody>
          <a:bodyPr>
            <a:noAutofit/>
          </a:bodyPr>
          <a:lstStyle/>
          <a:p>
            <a:r>
              <a:rPr lang="en-US" sz="3500" b="0"/>
              <a:t>Long-Term Management of Patients on Dialysis</a:t>
            </a:r>
            <a:br>
              <a:rPr lang="en-US" sz="4000"/>
            </a:br>
            <a:r>
              <a:rPr lang="en-US" sz="4000"/>
              <a:t>Sudden Cardiac Death in </a:t>
            </a:r>
            <a:br>
              <a:rPr lang="en-US" sz="4000"/>
            </a:br>
            <a:r>
              <a:rPr lang="en-US" sz="4000"/>
              <a:t>Patients on Hemodialysis </a:t>
            </a:r>
          </a:p>
        </p:txBody>
      </p:sp>
      <p:sp>
        <p:nvSpPr>
          <p:cNvPr id="3" name="Subtitle 2"/>
          <p:cNvSpPr>
            <a:spLocks noGrp="1" noSelect="1" noMove="1" noResize="1" noTextEdit="1"/>
          </p:cNvSpPr>
          <p:nvPr>
            <p:ph type="subTitle" idx="1"/>
          </p:nvPr>
        </p:nvSpPr>
        <p:spPr>
          <a:xfrm>
            <a:off x="1983036" y="3446264"/>
            <a:ext cx="9135535" cy="1655762"/>
          </a:xfrm>
        </p:spPr>
        <p:txBody>
          <a:bodyPr>
            <a:normAutofit/>
          </a:bodyPr>
          <a:lstStyle/>
          <a:p>
            <a:r>
              <a:rPr lang="en-US" sz="3000" b="1"/>
              <a:t>Patrick H. Pun, MD, MHS, FASN</a:t>
            </a:r>
          </a:p>
          <a:p>
            <a:r>
              <a:rPr lang="en-US" sz="3000"/>
              <a:t>Duke University School of Medicine</a:t>
            </a:r>
          </a:p>
        </p:txBody>
      </p:sp>
      <p:sp>
        <p:nvSpPr>
          <p:cNvPr id="4" name="TextBox 3">
            <a:extLst>
              <a:ext uri="{FF2B5EF4-FFF2-40B4-BE49-F238E27FC236}">
                <a16:creationId xmlns:a16="http://schemas.microsoft.com/office/drawing/2014/main" id="{B9CE7777-85E6-4F55-BE2E-3EB6CD727506}"/>
              </a:ext>
            </a:extLst>
          </p:cNvPr>
          <p:cNvSpPr txBox="1">
            <a:spLocks noSelect="1" noMove="1" noResize="1" noTextEdit="1"/>
          </p:cNvSpPr>
          <p:nvPr/>
        </p:nvSpPr>
        <p:spPr>
          <a:xfrm>
            <a:off x="1528757" y="700090"/>
            <a:ext cx="9291637" cy="707886"/>
          </a:xfrm>
          <a:prstGeom prst="rect">
            <a:avLst/>
          </a:prstGeom>
          <a:noFill/>
        </p:spPr>
        <p:txBody>
          <a:bodyPr wrap="square" rtlCol="0">
            <a:spAutoFit/>
          </a:bodyPr>
          <a:lstStyle/>
          <a:p>
            <a:r>
              <a:rPr lang="en-US" sz="4000">
                <a:solidFill>
                  <a:schemeClr val="bg1"/>
                </a:solidFill>
                <a:latin typeface="Gotham Black" pitchFamily="50" charset="0"/>
              </a:rPr>
              <a:t>Dialysis Core Curriculum 2021</a:t>
            </a:r>
          </a:p>
        </p:txBody>
      </p:sp>
    </p:spTree>
    <p:extLst>
      <p:ext uri="{BB962C8B-B14F-4D97-AF65-F5344CB8AC3E}">
        <p14:creationId val="221192604"/>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TextBox 6">
            <a:extLst>
              <a:ext uri="{FF2B5EF4-FFF2-40B4-BE49-F238E27FC236}">
                <a16:creationId xmlns:a16="http://schemas.microsoft.com/office/drawing/2014/main" id="{BFAAC928-8A10-4FA4-AF9C-FD9ADFD27948}"/>
              </a:ext>
            </a:extLst>
          </p:cNvPr>
          <p:cNvSpPr txBox="1">
            <a:spLocks noSelect="1" noMove="1" noResize="1" noTextEdit="1"/>
          </p:cNvSpPr>
          <p:nvPr/>
        </p:nvSpPr>
        <p:spPr>
          <a:xfrm>
            <a:off x="6645939" y="5809534"/>
            <a:ext cx="5548948" cy="323165"/>
          </a:xfrm>
          <a:prstGeom prst="rect">
            <a:avLst/>
          </a:prstGeom>
          <a:noFill/>
        </p:spPr>
        <p:txBody>
          <a:bodyPr wrap="square" rtlCol="0">
            <a:spAutoFit/>
          </a:bodyPr>
          <a:lstStyle/>
          <a:p>
            <a:pPr algn="r"/>
            <a:r>
              <a:rPr lang="en-US" sz="1500" i="1">
                <a:latin typeface="Arial" panose="020b0604020202020204" pitchFamily="34" charset="0"/>
                <a:cs typeface="Arial" panose="020b0604020202020204" pitchFamily="34" charset="0"/>
              </a:rPr>
              <a:t>Adapted from Am J Kidney Dis 71(1):123-132, 2018</a:t>
            </a:r>
            <a:endParaRPr lang="en-US" sz="1500" b="1" i="1">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15BA9B7-3EE1-4EC2-A391-2AE31A83AE88}"/>
              </a:ext>
            </a:extLst>
          </p:cNvPr>
          <p:cNvSpPr>
            <a:spLocks noGrp="1" noSelect="1" noMove="1" noResize="1" noTextEdit="1"/>
          </p:cNvSpPr>
          <p:nvPr>
            <p:ph type="title"/>
          </p:nvPr>
        </p:nvSpPr>
        <p:spPr>
          <a:xfrm>
            <a:off x="617917" y="703737"/>
            <a:ext cx="9430740" cy="1082404"/>
          </a:xfrm>
        </p:spPr>
        <p:txBody>
          <a:bodyPr>
            <a:normAutofit/>
          </a:bodyPr>
          <a:lstStyle/>
          <a:p>
            <a:r>
              <a:rPr lang="en-US"/>
              <a:t>Are Outcomes Improving over Time?</a:t>
            </a:r>
          </a:p>
        </p:txBody>
      </p:sp>
      <p:sp>
        <p:nvSpPr>
          <p:cNvPr id="6" name="TextBox 5">
            <a:extLst>
              <a:ext uri="{FF2B5EF4-FFF2-40B4-BE49-F238E27FC236}">
                <a16:creationId xmlns:a16="http://schemas.microsoft.com/office/drawing/2014/main" id="{E7028D65-5818-4A74-9D92-FAF416DBB33C}"/>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grpSp>
        <p:nvGrpSpPr>
          <p:cNvPr id="151" name="Group 150">
            <a:extLst>
              <a:ext uri="{FF2B5EF4-FFF2-40B4-BE49-F238E27FC236}">
                <a16:creationId xmlns:a16="http://schemas.microsoft.com/office/drawing/2014/main" id="{CAE3E545-B65A-BA47-A510-3D72B981940E}"/>
              </a:ext>
            </a:extLst>
          </p:cNvPr>
          <p:cNvGrpSpPr>
            <a:grpSpLocks noGrp="1" noSelect="1" noChangeAspect="1" noMove="1" noResize="1"/>
          </p:cNvGrpSpPr>
          <p:nvPr/>
        </p:nvGrpSpPr>
        <p:grpSpPr>
          <a:xfrm>
            <a:off x="989362" y="1704756"/>
            <a:ext cx="10698071" cy="3911043"/>
            <a:chOff x="3539402" y="739523"/>
            <a:chExt cx="8989200" cy="2630920"/>
          </a:xfrm>
        </p:grpSpPr>
        <p:sp>
          <p:nvSpPr>
            <p:cNvPr id="147" name="TextBox 146">
              <a:extLst>
                <a:ext uri="{FF2B5EF4-FFF2-40B4-BE49-F238E27FC236}">
                  <a16:creationId xmlns:a16="http://schemas.microsoft.com/office/drawing/2014/main" id="{BA0D8E23-5D31-C14F-A353-15E3F98375D4}"/>
                </a:ext>
              </a:extLst>
            </p:cNvPr>
            <p:cNvSpPr txBox="1"/>
            <p:nvPr/>
          </p:nvSpPr>
          <p:spPr>
            <a:xfrm rot="16200000">
              <a:off x="3097098" y="1976386"/>
              <a:ext cx="1117360" cy="232752"/>
            </a:xfrm>
            <a:prstGeom prst="rect">
              <a:avLst/>
            </a:prstGeom>
            <a:noFill/>
          </p:spPr>
          <p:txBody>
            <a:bodyPr wrap="none" rtlCol="0">
              <a:spAutoFit/>
            </a:bodyPr>
            <a:lstStyle/>
            <a:p>
              <a:r>
                <a:rPr lang="en-US" sz="1200">
                  <a:latin typeface="Arial" panose="020b0604020202020204" pitchFamily="34" charset="0"/>
                  <a:cs typeface="Arial" panose="020b0604020202020204" pitchFamily="34" charset="0"/>
                </a:rPr>
                <a:t>Deaths per 100 pt-yrs</a:t>
              </a:r>
              <a:endParaRPr lang="en-US" sz="1400">
                <a:latin typeface="Arial" panose="020b0604020202020204" pitchFamily="34" charset="0"/>
                <a:cs typeface="Arial" panose="020b0604020202020204" pitchFamily="34" charset="0"/>
              </a:endParaRPr>
            </a:p>
          </p:txBody>
        </p:sp>
        <p:grpSp>
          <p:nvGrpSpPr>
            <p:cNvPr id="150" name="Group 149">
              <a:extLst>
                <a:ext uri="{FF2B5EF4-FFF2-40B4-BE49-F238E27FC236}">
                  <a16:creationId xmlns:a16="http://schemas.microsoft.com/office/drawing/2014/main" id="{BC293E76-2543-D34F-8186-2050D155A2B4}"/>
                </a:ext>
              </a:extLst>
            </p:cNvPr>
            <p:cNvGrpSpPr/>
            <p:nvPr/>
          </p:nvGrpSpPr>
          <p:grpSpPr>
            <a:xfrm>
              <a:off x="3717317" y="739523"/>
              <a:ext cx="8811285" cy="2630920"/>
              <a:chOff x="3619637" y="720289"/>
              <a:chExt cx="8811285" cy="2630920"/>
            </a:xfrm>
          </p:grpSpPr>
          <p:grpSp>
            <p:nvGrpSpPr>
              <p:cNvPr id="8" name="Group 7">
                <a:extLst>
                  <a:ext uri="{FF2B5EF4-FFF2-40B4-BE49-F238E27FC236}">
                    <a16:creationId xmlns:a16="http://schemas.microsoft.com/office/drawing/2014/main" id="{B4396A93-8F7F-4F99-9FCC-67544E3F2A5E}"/>
                  </a:ext>
                </a:extLst>
              </p:cNvPr>
              <p:cNvGrpSpPr/>
              <p:nvPr/>
            </p:nvGrpSpPr>
            <p:grpSpPr>
              <a:xfrm>
                <a:off x="9539405" y="2380425"/>
                <a:ext cx="2424115" cy="656750"/>
                <a:chOff x="9152349" y="2890030"/>
                <a:chExt cx="2424115" cy="612833"/>
              </a:xfrm>
            </p:grpSpPr>
            <p:cxnSp>
              <p:nvCxnSpPr>
                <p:cNvPr id="10" name="Straight Arrow Connector 9">
                  <a:extLst>
                    <a:ext uri="{FF2B5EF4-FFF2-40B4-BE49-F238E27FC236}">
                      <a16:creationId xmlns:a16="http://schemas.microsoft.com/office/drawing/2014/main" id="{F59A5942-4F4B-4525-B640-3AF74622F1C7}"/>
                    </a:ext>
                  </a:extLst>
                </p:cNvPr>
                <p:cNvCxnSpPr/>
                <p:nvPr/>
              </p:nvCxnSpPr>
              <p:spPr>
                <a:xfrm flipH="1">
                  <a:off x="9159298" y="3048000"/>
                  <a:ext cx="746702" cy="0"/>
                </a:xfrm>
                <a:prstGeom prst="straightConnector1">
                  <a:avLst/>
                </a:prstGeom>
                <a:ln w="41275">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442CFBB8-5768-46B9-9CD0-2497C3830A13}"/>
                    </a:ext>
                  </a:extLst>
                </p:cNvPr>
                <p:cNvCxnSpPr/>
                <p:nvPr/>
              </p:nvCxnSpPr>
              <p:spPr>
                <a:xfrm flipH="1">
                  <a:off x="9152349" y="3429000"/>
                  <a:ext cx="753651" cy="0"/>
                </a:xfrm>
                <a:prstGeom prst="straightConnector1">
                  <a:avLst/>
                </a:prstGeom>
                <a:ln w="41275">
                  <a:solidFill>
                    <a:srgbClr val="00468B"/>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5A2839C8-76E3-4160-B03D-04F9AF62C170}"/>
                    </a:ext>
                  </a:extLst>
                </p:cNvPr>
                <p:cNvSpPr txBox="1"/>
                <p:nvPr/>
              </p:nvSpPr>
              <p:spPr>
                <a:xfrm>
                  <a:off x="9854818" y="2890030"/>
                  <a:ext cx="1721644" cy="231832"/>
                </a:xfrm>
                <a:prstGeom prst="rect">
                  <a:avLst/>
                </a:prstGeom>
                <a:noFill/>
              </p:spPr>
              <p:txBody>
                <a:bodyPr wrap="square" rtlCol="0">
                  <a:spAutoFit/>
                </a:bodyPr>
                <a:lstStyle/>
                <a:p>
                  <a:r>
                    <a:rPr lang="en-US">
                      <a:solidFill>
                        <a:schemeClr val="tx1">
                          <a:lumMod val="65000"/>
                          <a:lumOff val="35000"/>
                        </a:schemeClr>
                      </a:solidFill>
                      <a:latin typeface="Arial" panose="020b0604020202020204" pitchFamily="34" charset="0"/>
                      <a:cs typeface="Arial" panose="020b0604020202020204" pitchFamily="34" charset="0"/>
                    </a:rPr>
                    <a:t>CV mortality</a:t>
                  </a:r>
                </a:p>
              </p:txBody>
            </p:sp>
            <p:sp>
              <p:nvSpPr>
                <p:cNvPr id="14" name="TextBox 13">
                  <a:extLst>
                    <a:ext uri="{FF2B5EF4-FFF2-40B4-BE49-F238E27FC236}">
                      <a16:creationId xmlns:a16="http://schemas.microsoft.com/office/drawing/2014/main" id="{AF1AEBA8-7172-489B-8BD2-4B265E2E5D4F}"/>
                    </a:ext>
                  </a:extLst>
                </p:cNvPr>
                <p:cNvSpPr txBox="1"/>
                <p:nvPr/>
              </p:nvSpPr>
              <p:spPr>
                <a:xfrm>
                  <a:off x="9854820" y="3271031"/>
                  <a:ext cx="1721644" cy="231832"/>
                </a:xfrm>
                <a:prstGeom prst="rect">
                  <a:avLst/>
                </a:prstGeom>
                <a:noFill/>
              </p:spPr>
              <p:txBody>
                <a:bodyPr wrap="square" rtlCol="0">
                  <a:spAutoFit/>
                </a:bodyPr>
                <a:lstStyle/>
                <a:p>
                  <a:r>
                    <a:rPr lang="en-US">
                      <a:solidFill>
                        <a:schemeClr val="tx1">
                          <a:lumMod val="65000"/>
                          <a:lumOff val="35000"/>
                        </a:schemeClr>
                      </a:solidFill>
                      <a:latin typeface="Arial" panose="020b0604020202020204" pitchFamily="34" charset="0"/>
                      <a:cs typeface="Arial" panose="020b0604020202020204" pitchFamily="34" charset="0"/>
                    </a:rPr>
                    <a:t>SCD mortality</a:t>
                  </a:r>
                </a:p>
              </p:txBody>
            </p:sp>
          </p:grpSp>
          <p:grpSp>
            <p:nvGrpSpPr>
              <p:cNvPr id="149" name="Group 148">
                <a:extLst>
                  <a:ext uri="{FF2B5EF4-FFF2-40B4-BE49-F238E27FC236}">
                    <a16:creationId xmlns:a16="http://schemas.microsoft.com/office/drawing/2014/main" id="{E0DB7ED7-CE5F-F748-9CB7-3AC8CA10394F}"/>
                  </a:ext>
                </a:extLst>
              </p:cNvPr>
              <p:cNvGrpSpPr/>
              <p:nvPr/>
            </p:nvGrpSpPr>
            <p:grpSpPr>
              <a:xfrm>
                <a:off x="3619637" y="720289"/>
                <a:ext cx="8811285" cy="2630920"/>
                <a:chOff x="3619637" y="720289"/>
                <a:chExt cx="8811285" cy="2630920"/>
              </a:xfrm>
            </p:grpSpPr>
            <p:sp>
              <p:nvSpPr>
                <p:cNvPr id="3" name="Rectangle 2">
                  <a:extLst>
                    <a:ext uri="{FF2B5EF4-FFF2-40B4-BE49-F238E27FC236}">
                      <a16:creationId xmlns:a16="http://schemas.microsoft.com/office/drawing/2014/main" id="{AF8452A1-49FA-BE4F-A80D-50C9FA286091}"/>
                    </a:ext>
                  </a:extLst>
                </p:cNvPr>
                <p:cNvSpPr/>
                <p:nvPr/>
              </p:nvSpPr>
              <p:spPr>
                <a:xfrm>
                  <a:off x="3877519" y="1388962"/>
                  <a:ext cx="62656" cy="7788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50F9D3B0-E277-AB48-B062-233E8B574259}"/>
                    </a:ext>
                  </a:extLst>
                </p:cNvPr>
                <p:cNvSpPr/>
                <p:nvPr/>
              </p:nvSpPr>
              <p:spPr>
                <a:xfrm>
                  <a:off x="4191844" y="1388962"/>
                  <a:ext cx="62656" cy="7788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DF111EA9-B2F5-AF42-9AF8-84B7B370B83C}"/>
                    </a:ext>
                  </a:extLst>
                </p:cNvPr>
                <p:cNvSpPr/>
                <p:nvPr/>
              </p:nvSpPr>
              <p:spPr>
                <a:xfrm>
                  <a:off x="4506169" y="1388962"/>
                  <a:ext cx="62656" cy="7788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7B3E873C-B702-754B-B976-8DBF54ECB215}"/>
                    </a:ext>
                  </a:extLst>
                </p:cNvPr>
                <p:cNvSpPr/>
                <p:nvPr/>
              </p:nvSpPr>
              <p:spPr>
                <a:xfrm>
                  <a:off x="4820494" y="1350018"/>
                  <a:ext cx="62656" cy="7788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72982784-BB3F-3441-98BD-68ADF442F92E}"/>
                    </a:ext>
                  </a:extLst>
                </p:cNvPr>
                <p:cNvSpPr/>
                <p:nvPr/>
              </p:nvSpPr>
              <p:spPr>
                <a:xfrm>
                  <a:off x="5157044" y="1466850"/>
                  <a:ext cx="62656" cy="7788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84658019-297A-A34E-8E6C-58A2416A00D8}"/>
                    </a:ext>
                  </a:extLst>
                </p:cNvPr>
                <p:cNvSpPr/>
                <p:nvPr/>
              </p:nvSpPr>
              <p:spPr>
                <a:xfrm>
                  <a:off x="5471369" y="1427906"/>
                  <a:ext cx="62656" cy="7788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56A61765-A2C4-104B-A8C7-144EB11DA7C3}"/>
                    </a:ext>
                  </a:extLst>
                </p:cNvPr>
                <p:cNvSpPr/>
                <p:nvPr/>
              </p:nvSpPr>
              <p:spPr>
                <a:xfrm>
                  <a:off x="5782519" y="1505794"/>
                  <a:ext cx="62656" cy="7788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356762D1-50D4-2C4F-80A1-62E95159C497}"/>
                    </a:ext>
                  </a:extLst>
                </p:cNvPr>
                <p:cNvSpPr/>
                <p:nvPr/>
              </p:nvSpPr>
              <p:spPr>
                <a:xfrm>
                  <a:off x="6098209" y="1555048"/>
                  <a:ext cx="62656" cy="7788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1AFFC7C3-3C71-D847-B259-46AD66E8C6B5}"/>
                    </a:ext>
                  </a:extLst>
                </p:cNvPr>
                <p:cNvSpPr/>
                <p:nvPr/>
              </p:nvSpPr>
              <p:spPr>
                <a:xfrm>
                  <a:off x="6412534" y="1664093"/>
                  <a:ext cx="62656" cy="7788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EAC27D9C-A0E6-544D-B7CE-3F6361597965}"/>
                    </a:ext>
                  </a:extLst>
                </p:cNvPr>
                <p:cNvSpPr/>
                <p:nvPr/>
              </p:nvSpPr>
              <p:spPr>
                <a:xfrm>
                  <a:off x="6724872" y="1835543"/>
                  <a:ext cx="62656" cy="7788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BC1C0E13-592F-304D-B15B-AC5A2F7EBE9B}"/>
                    </a:ext>
                  </a:extLst>
                </p:cNvPr>
                <p:cNvSpPr/>
                <p:nvPr/>
              </p:nvSpPr>
              <p:spPr>
                <a:xfrm>
                  <a:off x="7048722" y="1983180"/>
                  <a:ext cx="62656" cy="7788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AA191974-E1DD-4445-AB98-E6D9DFB56D3F}"/>
                    </a:ext>
                  </a:extLst>
                </p:cNvPr>
                <p:cNvSpPr/>
                <p:nvPr/>
              </p:nvSpPr>
              <p:spPr>
                <a:xfrm>
                  <a:off x="7382025" y="2111767"/>
                  <a:ext cx="62656" cy="7788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0F96911C-034C-DE40-BD3C-FC199B6D9640}"/>
                    </a:ext>
                  </a:extLst>
                </p:cNvPr>
                <p:cNvSpPr/>
                <p:nvPr/>
              </p:nvSpPr>
              <p:spPr>
                <a:xfrm>
                  <a:off x="7682062" y="2219673"/>
                  <a:ext cx="62656" cy="7788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25C2154C-A8BC-A94F-B5F8-70B7FE42DB09}"/>
                    </a:ext>
                  </a:extLst>
                </p:cNvPr>
                <p:cNvSpPr/>
                <p:nvPr/>
              </p:nvSpPr>
              <p:spPr>
                <a:xfrm>
                  <a:off x="8017188" y="2278089"/>
                  <a:ext cx="62656" cy="7788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F1869AAF-3DF7-4C4C-9399-A5305509948E}"/>
                    </a:ext>
                  </a:extLst>
                </p:cNvPr>
                <p:cNvSpPr/>
                <p:nvPr/>
              </p:nvSpPr>
              <p:spPr>
                <a:xfrm>
                  <a:off x="8320986" y="2355977"/>
                  <a:ext cx="62656" cy="7788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B6373374-E3BC-A24B-B8CA-F3BC89AF2084}"/>
                    </a:ext>
                  </a:extLst>
                </p:cNvPr>
                <p:cNvSpPr/>
                <p:nvPr/>
              </p:nvSpPr>
              <p:spPr>
                <a:xfrm>
                  <a:off x="8649597" y="2397698"/>
                  <a:ext cx="62656" cy="7788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4B585CB9-2632-AF46-BD28-72B6B0FC52B3}"/>
                    </a:ext>
                  </a:extLst>
                </p:cNvPr>
                <p:cNvSpPr/>
                <p:nvPr/>
              </p:nvSpPr>
              <p:spPr>
                <a:xfrm>
                  <a:off x="8959994" y="2458588"/>
                  <a:ext cx="62656" cy="7788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306B6A0F-F939-004D-A911-9932DE468909}"/>
                    </a:ext>
                  </a:extLst>
                </p:cNvPr>
                <p:cNvSpPr/>
                <p:nvPr/>
              </p:nvSpPr>
              <p:spPr>
                <a:xfrm>
                  <a:off x="9284185" y="2507605"/>
                  <a:ext cx="62656" cy="7788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5B60FBED-CF72-D140-A1EF-86E2DF795EDB}"/>
                    </a:ext>
                  </a:extLst>
                </p:cNvPr>
                <p:cNvSpPr/>
                <p:nvPr/>
              </p:nvSpPr>
              <p:spPr>
                <a:xfrm>
                  <a:off x="9275633" y="2913466"/>
                  <a:ext cx="62656" cy="778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6ED7670D-5198-4F4D-866F-14D970F8F47A}"/>
                    </a:ext>
                  </a:extLst>
                </p:cNvPr>
                <p:cNvSpPr/>
                <p:nvPr/>
              </p:nvSpPr>
              <p:spPr>
                <a:xfrm>
                  <a:off x="8959994" y="2925077"/>
                  <a:ext cx="62656" cy="778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A4D706FC-FCC8-8A48-B09E-EB8391D7D8A1}"/>
                    </a:ext>
                  </a:extLst>
                </p:cNvPr>
                <p:cNvSpPr/>
                <p:nvPr/>
              </p:nvSpPr>
              <p:spPr>
                <a:xfrm>
                  <a:off x="8644355" y="2938674"/>
                  <a:ext cx="62656" cy="778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DA7FB537-7234-F149-A719-56148D911393}"/>
                    </a:ext>
                  </a:extLst>
                </p:cNvPr>
                <p:cNvSpPr/>
                <p:nvPr/>
              </p:nvSpPr>
              <p:spPr>
                <a:xfrm>
                  <a:off x="8328716" y="2939341"/>
                  <a:ext cx="62656" cy="778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2E89392D-3EB6-1946-AEC4-3A64F5E0806F}"/>
                    </a:ext>
                  </a:extLst>
                </p:cNvPr>
                <p:cNvSpPr/>
                <p:nvPr/>
              </p:nvSpPr>
              <p:spPr>
                <a:xfrm>
                  <a:off x="8001850" y="2895635"/>
                  <a:ext cx="62656" cy="778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6556C9F4-7277-E14B-96D5-F312118E94A4}"/>
                    </a:ext>
                  </a:extLst>
                </p:cNvPr>
                <p:cNvSpPr/>
                <p:nvPr/>
              </p:nvSpPr>
              <p:spPr>
                <a:xfrm>
                  <a:off x="7674984" y="2874522"/>
                  <a:ext cx="62656" cy="778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07760CD0-B9D8-5548-91D4-6F0961FB6F82}"/>
                    </a:ext>
                  </a:extLst>
                </p:cNvPr>
                <p:cNvSpPr/>
                <p:nvPr/>
              </p:nvSpPr>
              <p:spPr>
                <a:xfrm>
                  <a:off x="7364959" y="2847189"/>
                  <a:ext cx="62656" cy="778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39EB4539-91CF-8F45-89AF-4F5A3FDE79FF}"/>
                    </a:ext>
                  </a:extLst>
                </p:cNvPr>
                <p:cNvSpPr/>
                <p:nvPr/>
              </p:nvSpPr>
              <p:spPr>
                <a:xfrm>
                  <a:off x="7048722" y="2786332"/>
                  <a:ext cx="62656" cy="778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0722D243-DB09-7840-8791-331070697545}"/>
                    </a:ext>
                  </a:extLst>
                </p:cNvPr>
                <p:cNvSpPr/>
                <p:nvPr/>
              </p:nvSpPr>
              <p:spPr>
                <a:xfrm>
                  <a:off x="6738126" y="2700642"/>
                  <a:ext cx="62656" cy="778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CEA9FC04-4BAE-3448-845D-0602EF28116A}"/>
                    </a:ext>
                  </a:extLst>
                </p:cNvPr>
                <p:cNvSpPr/>
                <p:nvPr/>
              </p:nvSpPr>
              <p:spPr>
                <a:xfrm>
                  <a:off x="6416281" y="2585493"/>
                  <a:ext cx="62656" cy="778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54396832-5D5E-5845-85A2-CDBEF0786E02}"/>
                    </a:ext>
                  </a:extLst>
                </p:cNvPr>
                <p:cNvSpPr/>
                <p:nvPr/>
              </p:nvSpPr>
              <p:spPr>
                <a:xfrm>
                  <a:off x="6090598" y="2622754"/>
                  <a:ext cx="62656" cy="778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B6B5BB63-9ED2-3847-B958-3A831272693F}"/>
                    </a:ext>
                  </a:extLst>
                </p:cNvPr>
                <p:cNvSpPr/>
                <p:nvPr/>
              </p:nvSpPr>
              <p:spPr>
                <a:xfrm>
                  <a:off x="5782519" y="2622754"/>
                  <a:ext cx="62656" cy="778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9FA41295-A22E-BD40-855F-79D46A840370}"/>
                    </a:ext>
                  </a:extLst>
                </p:cNvPr>
                <p:cNvSpPr/>
                <p:nvPr/>
              </p:nvSpPr>
              <p:spPr>
                <a:xfrm>
                  <a:off x="5465638" y="2552425"/>
                  <a:ext cx="62656" cy="778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01FBDA67-7510-AA48-9504-BB1E3FAC9501}"/>
                    </a:ext>
                  </a:extLst>
                </p:cNvPr>
                <p:cNvSpPr/>
                <p:nvPr/>
              </p:nvSpPr>
              <p:spPr>
                <a:xfrm>
                  <a:off x="5134991" y="2622754"/>
                  <a:ext cx="62656" cy="778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4AA02C80-A704-814F-8516-85000FF38A56}"/>
                    </a:ext>
                  </a:extLst>
                </p:cNvPr>
                <p:cNvSpPr/>
                <p:nvPr/>
              </p:nvSpPr>
              <p:spPr>
                <a:xfrm>
                  <a:off x="4835672" y="2580161"/>
                  <a:ext cx="62656" cy="778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4493D27F-58A3-F942-B8A9-61AD096244D1}"/>
                    </a:ext>
                  </a:extLst>
                </p:cNvPr>
                <p:cNvSpPr/>
                <p:nvPr/>
              </p:nvSpPr>
              <p:spPr>
                <a:xfrm>
                  <a:off x="4509729" y="2613808"/>
                  <a:ext cx="62656" cy="778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26E075B9-975A-9840-A101-D33DFE82770D}"/>
                    </a:ext>
                  </a:extLst>
                </p:cNvPr>
                <p:cNvSpPr/>
                <p:nvPr/>
              </p:nvSpPr>
              <p:spPr>
                <a:xfrm>
                  <a:off x="4190762" y="2622754"/>
                  <a:ext cx="62656" cy="778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DEC19A6D-6BE7-0E40-A84B-46B1431EC5DE}"/>
                    </a:ext>
                  </a:extLst>
                </p:cNvPr>
                <p:cNvSpPr/>
                <p:nvPr/>
              </p:nvSpPr>
              <p:spPr>
                <a:xfrm>
                  <a:off x="3875297" y="2636189"/>
                  <a:ext cx="62656" cy="778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51" name="Straight Connector 50">
                  <a:extLst>
                    <a:ext uri="{FF2B5EF4-FFF2-40B4-BE49-F238E27FC236}">
                      <a16:creationId xmlns:a16="http://schemas.microsoft.com/office/drawing/2014/main" id="{B72ABA81-965F-E943-A2E1-8B696D12F0DB}"/>
                    </a:ext>
                  </a:extLst>
                </p:cNvPr>
                <p:cNvCxnSpPr/>
                <p:nvPr/>
              </p:nvCxnSpPr>
              <p:spPr>
                <a:xfrm>
                  <a:off x="3937953" y="1427906"/>
                  <a:ext cx="25280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F90B007-E6E8-494A-8613-C7CFA583B9C1}"/>
                    </a:ext>
                  </a:extLst>
                </p:cNvPr>
                <p:cNvCxnSpPr/>
                <p:nvPr/>
              </p:nvCxnSpPr>
              <p:spPr>
                <a:xfrm>
                  <a:off x="4253418" y="1431824"/>
                  <a:ext cx="25280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3CD86CA-BD76-2E4B-BF4B-4D339AD97DC7}"/>
                    </a:ext>
                  </a:extLst>
                </p:cNvPr>
                <p:cNvCxnSpPr>
                  <a:endCxn id="18" idx="1"/>
                </p:cNvCxnSpPr>
                <p:nvPr/>
              </p:nvCxnSpPr>
              <p:spPr>
                <a:xfrm flipV="1">
                  <a:off x="4582863" y="1388963"/>
                  <a:ext cx="237631" cy="3894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48709AB-66FA-664C-8924-8D0BD23D9DB6}"/>
                    </a:ext>
                  </a:extLst>
                </p:cNvPr>
                <p:cNvCxnSpPr>
                  <a:endCxn id="19" idx="1"/>
                </p:cNvCxnSpPr>
                <p:nvPr/>
              </p:nvCxnSpPr>
              <p:spPr>
                <a:xfrm>
                  <a:off x="4898328" y="1391494"/>
                  <a:ext cx="258716" cy="11430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3573BFA-9E5B-664E-B779-10D87AE5D4BB}"/>
                    </a:ext>
                  </a:extLst>
                </p:cNvPr>
                <p:cNvCxnSpPr/>
                <p:nvPr/>
              </p:nvCxnSpPr>
              <p:spPr>
                <a:xfrm flipV="1">
                  <a:off x="5227087" y="1466850"/>
                  <a:ext cx="237235" cy="2943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4FDD904-6C9F-4649-9444-357D72D3665D}"/>
                    </a:ext>
                  </a:extLst>
                </p:cNvPr>
                <p:cNvCxnSpPr/>
                <p:nvPr/>
              </p:nvCxnSpPr>
              <p:spPr>
                <a:xfrm>
                  <a:off x="5546810" y="1475577"/>
                  <a:ext cx="231837" cy="6916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7C2869D-B3D6-2142-98D4-9B61E1EA96E3}"/>
                    </a:ext>
                  </a:extLst>
                </p:cNvPr>
                <p:cNvCxnSpPr/>
                <p:nvPr/>
              </p:nvCxnSpPr>
              <p:spPr>
                <a:xfrm>
                  <a:off x="5846219" y="1556243"/>
                  <a:ext cx="244379" cy="377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4B21C76-8AE3-704A-A617-5CF95B5BAD7A}"/>
                    </a:ext>
                  </a:extLst>
                </p:cNvPr>
                <p:cNvCxnSpPr/>
                <p:nvPr/>
              </p:nvCxnSpPr>
              <p:spPr>
                <a:xfrm>
                  <a:off x="6168476" y="1614062"/>
                  <a:ext cx="244058" cy="8897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B37438C-07FE-EB49-8477-EAE51416459F}"/>
                    </a:ext>
                  </a:extLst>
                </p:cNvPr>
                <p:cNvCxnSpPr/>
                <p:nvPr/>
              </p:nvCxnSpPr>
              <p:spPr>
                <a:xfrm>
                  <a:off x="6475190" y="1703037"/>
                  <a:ext cx="244058" cy="171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8116011-316A-174B-87D1-93C3579DD0B5}"/>
                    </a:ext>
                  </a:extLst>
                </p:cNvPr>
                <p:cNvCxnSpPr/>
                <p:nvPr/>
              </p:nvCxnSpPr>
              <p:spPr>
                <a:xfrm>
                  <a:off x="6786027" y="1865091"/>
                  <a:ext cx="262695" cy="15703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E736E72-80AD-4B44-BD97-1EB2EF68E45B}"/>
                    </a:ext>
                  </a:extLst>
                </p:cNvPr>
                <p:cNvCxnSpPr/>
                <p:nvPr/>
              </p:nvCxnSpPr>
              <p:spPr>
                <a:xfrm>
                  <a:off x="7122099" y="2018351"/>
                  <a:ext cx="242860" cy="1323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291286F-2686-174F-8329-7D4147968552}"/>
                    </a:ext>
                  </a:extLst>
                </p:cNvPr>
                <p:cNvCxnSpPr/>
                <p:nvPr/>
              </p:nvCxnSpPr>
              <p:spPr>
                <a:xfrm>
                  <a:off x="7432124" y="2143802"/>
                  <a:ext cx="242860" cy="1148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8002FEB-C0E9-F047-9CA6-CA1E07A18482}"/>
                    </a:ext>
                  </a:extLst>
                </p:cNvPr>
                <p:cNvCxnSpPr/>
                <p:nvPr/>
              </p:nvCxnSpPr>
              <p:spPr>
                <a:xfrm>
                  <a:off x="7747881" y="2253368"/>
                  <a:ext cx="237979" cy="7399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B0BC9DE-641F-6F49-8BC5-10ACBCEFDEC5}"/>
                    </a:ext>
                  </a:extLst>
                </p:cNvPr>
                <p:cNvCxnSpPr/>
                <p:nvPr/>
              </p:nvCxnSpPr>
              <p:spPr>
                <a:xfrm>
                  <a:off x="8090737" y="2330036"/>
                  <a:ext cx="206989" cy="6488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C40A187-843E-A045-8799-231E1F54122F}"/>
                    </a:ext>
                  </a:extLst>
                </p:cNvPr>
                <p:cNvCxnSpPr/>
                <p:nvPr/>
              </p:nvCxnSpPr>
              <p:spPr>
                <a:xfrm>
                  <a:off x="8383642" y="2394921"/>
                  <a:ext cx="247741" cy="5454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C2B65BE-AEA0-F248-990A-2DDD6ACE8294}"/>
                    </a:ext>
                  </a:extLst>
                </p:cNvPr>
                <p:cNvCxnSpPr>
                  <a:endCxn id="31" idx="1"/>
                </p:cNvCxnSpPr>
                <p:nvPr/>
              </p:nvCxnSpPr>
              <p:spPr>
                <a:xfrm>
                  <a:off x="8719150" y="2442988"/>
                  <a:ext cx="240844" cy="5454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B9D6ECE-5CA3-9F4D-9F7F-011CCF308B6F}"/>
                    </a:ext>
                  </a:extLst>
                </p:cNvPr>
                <p:cNvCxnSpPr/>
                <p:nvPr/>
              </p:nvCxnSpPr>
              <p:spPr>
                <a:xfrm>
                  <a:off x="9028728" y="2493418"/>
                  <a:ext cx="240844" cy="5454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F6558CC-2325-634C-82C2-0926F15E8DE2}"/>
                    </a:ext>
                  </a:extLst>
                </p:cNvPr>
                <p:cNvCxnSpPr/>
                <p:nvPr/>
              </p:nvCxnSpPr>
              <p:spPr>
                <a:xfrm>
                  <a:off x="9356495" y="2558541"/>
                  <a:ext cx="239943" cy="8815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86A1AEC-E374-744E-881A-5D708CA3D9B8}"/>
                    </a:ext>
                  </a:extLst>
                </p:cNvPr>
                <p:cNvCxnSpPr/>
                <p:nvPr/>
              </p:nvCxnSpPr>
              <p:spPr>
                <a:xfrm>
                  <a:off x="9022650" y="2961125"/>
                  <a:ext cx="246922" cy="0"/>
                </a:xfrm>
                <a:prstGeom prst="line">
                  <a:avLst/>
                </a:prstGeom>
                <a:ln w="28575">
                  <a:solidFill>
                    <a:srgbClr val="00468B"/>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25ACDA0-5BD6-E74B-B3C9-85645300467C}"/>
                    </a:ext>
                  </a:extLst>
                </p:cNvPr>
                <p:cNvCxnSpPr/>
                <p:nvPr/>
              </p:nvCxnSpPr>
              <p:spPr>
                <a:xfrm>
                  <a:off x="9338289" y="2964021"/>
                  <a:ext cx="258149" cy="27333"/>
                </a:xfrm>
                <a:prstGeom prst="line">
                  <a:avLst/>
                </a:prstGeom>
                <a:ln w="28575">
                  <a:solidFill>
                    <a:srgbClr val="00468B"/>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9E4157D-3FAF-694B-8B4B-E695E357D57E}"/>
                    </a:ext>
                  </a:extLst>
                </p:cNvPr>
                <p:cNvCxnSpPr/>
                <p:nvPr/>
              </p:nvCxnSpPr>
              <p:spPr>
                <a:xfrm flipV="1">
                  <a:off x="8715686" y="2973523"/>
                  <a:ext cx="244308" cy="17831"/>
                </a:xfrm>
                <a:prstGeom prst="line">
                  <a:avLst/>
                </a:prstGeom>
                <a:ln w="28575">
                  <a:solidFill>
                    <a:srgbClr val="00468B"/>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CB1F39B-422C-6446-9D1B-60B3C79B6161}"/>
                    </a:ext>
                  </a:extLst>
                </p:cNvPr>
                <p:cNvCxnSpPr>
                  <a:endCxn id="35" idx="1"/>
                </p:cNvCxnSpPr>
                <p:nvPr/>
              </p:nvCxnSpPr>
              <p:spPr>
                <a:xfrm>
                  <a:off x="8397017" y="2972539"/>
                  <a:ext cx="247338" cy="5079"/>
                </a:xfrm>
                <a:prstGeom prst="line">
                  <a:avLst/>
                </a:prstGeom>
                <a:ln w="28575">
                  <a:solidFill>
                    <a:srgbClr val="00468B"/>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57E8D3A-FF95-5744-921C-4B07FD33E9BF}"/>
                    </a:ext>
                  </a:extLst>
                </p:cNvPr>
                <p:cNvCxnSpPr/>
                <p:nvPr/>
              </p:nvCxnSpPr>
              <p:spPr>
                <a:xfrm>
                  <a:off x="8067508" y="2942135"/>
                  <a:ext cx="249981" cy="30404"/>
                </a:xfrm>
                <a:prstGeom prst="line">
                  <a:avLst/>
                </a:prstGeom>
                <a:ln w="28575">
                  <a:solidFill>
                    <a:srgbClr val="00468B"/>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2C9EB0A-EC65-3543-B5D8-BBF24C9E8266}"/>
                    </a:ext>
                  </a:extLst>
                </p:cNvPr>
                <p:cNvCxnSpPr>
                  <a:endCxn id="37" idx="1"/>
                </p:cNvCxnSpPr>
                <p:nvPr/>
              </p:nvCxnSpPr>
              <p:spPr>
                <a:xfrm>
                  <a:off x="7757483" y="2919377"/>
                  <a:ext cx="244367" cy="15202"/>
                </a:xfrm>
                <a:prstGeom prst="line">
                  <a:avLst/>
                </a:prstGeom>
                <a:ln w="28575">
                  <a:solidFill>
                    <a:srgbClr val="00468B"/>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D7E4F0E-C7F3-3D46-A506-C9582409E9D3}"/>
                    </a:ext>
                  </a:extLst>
                </p:cNvPr>
                <p:cNvCxnSpPr/>
                <p:nvPr/>
              </p:nvCxnSpPr>
              <p:spPr>
                <a:xfrm>
                  <a:off x="7435021" y="2886133"/>
                  <a:ext cx="244367" cy="15202"/>
                </a:xfrm>
                <a:prstGeom prst="line">
                  <a:avLst/>
                </a:prstGeom>
                <a:ln w="28575">
                  <a:solidFill>
                    <a:srgbClr val="00468B"/>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898DC7F-46CE-174F-AB42-BD2F46555157}"/>
                    </a:ext>
                  </a:extLst>
                </p:cNvPr>
                <p:cNvCxnSpPr/>
                <p:nvPr/>
              </p:nvCxnSpPr>
              <p:spPr>
                <a:xfrm>
                  <a:off x="7107508" y="2831987"/>
                  <a:ext cx="250045" cy="54146"/>
                </a:xfrm>
                <a:prstGeom prst="line">
                  <a:avLst/>
                </a:prstGeom>
                <a:ln w="28575">
                  <a:solidFill>
                    <a:srgbClr val="00468B"/>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6209442-371E-C44C-8BBD-EC017F590543}"/>
                    </a:ext>
                  </a:extLst>
                </p:cNvPr>
                <p:cNvCxnSpPr>
                  <a:endCxn id="40" idx="1"/>
                </p:cNvCxnSpPr>
                <p:nvPr/>
              </p:nvCxnSpPr>
              <p:spPr>
                <a:xfrm>
                  <a:off x="6798847" y="2739586"/>
                  <a:ext cx="249875" cy="85690"/>
                </a:xfrm>
                <a:prstGeom prst="line">
                  <a:avLst/>
                </a:prstGeom>
                <a:ln w="28575">
                  <a:solidFill>
                    <a:srgbClr val="00468B"/>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FBD8B8B-A0BE-F44E-A74D-7CCADFD1C734}"/>
                    </a:ext>
                  </a:extLst>
                </p:cNvPr>
                <p:cNvCxnSpPr/>
                <p:nvPr/>
              </p:nvCxnSpPr>
              <p:spPr>
                <a:xfrm>
                  <a:off x="6475190" y="2633985"/>
                  <a:ext cx="249875" cy="85690"/>
                </a:xfrm>
                <a:prstGeom prst="line">
                  <a:avLst/>
                </a:prstGeom>
                <a:ln w="28575">
                  <a:solidFill>
                    <a:srgbClr val="00468B"/>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9F68EFD-4045-BC4D-95A8-CDF64D7855F6}"/>
                    </a:ext>
                  </a:extLst>
                </p:cNvPr>
                <p:cNvCxnSpPr/>
                <p:nvPr/>
              </p:nvCxnSpPr>
              <p:spPr>
                <a:xfrm flipV="1">
                  <a:off x="6151381" y="2630313"/>
                  <a:ext cx="247296" cy="14438"/>
                </a:xfrm>
                <a:prstGeom prst="line">
                  <a:avLst/>
                </a:prstGeom>
                <a:ln w="28575">
                  <a:solidFill>
                    <a:srgbClr val="00468B"/>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4F0CE9F-E9E1-5240-BECD-49439657C692}"/>
                    </a:ext>
                  </a:extLst>
                </p:cNvPr>
                <p:cNvCxnSpPr/>
                <p:nvPr/>
              </p:nvCxnSpPr>
              <p:spPr>
                <a:xfrm flipV="1">
                  <a:off x="5843959" y="2648673"/>
                  <a:ext cx="247296" cy="14438"/>
                </a:xfrm>
                <a:prstGeom prst="line">
                  <a:avLst/>
                </a:prstGeom>
                <a:ln w="28575">
                  <a:solidFill>
                    <a:srgbClr val="00468B"/>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70BCD4D-270A-4146-907F-093C2BD5A45C}"/>
                    </a:ext>
                  </a:extLst>
                </p:cNvPr>
                <p:cNvCxnSpPr/>
                <p:nvPr/>
              </p:nvCxnSpPr>
              <p:spPr>
                <a:xfrm>
                  <a:off x="5523986" y="2600880"/>
                  <a:ext cx="251734" cy="51872"/>
                </a:xfrm>
                <a:prstGeom prst="line">
                  <a:avLst/>
                </a:prstGeom>
                <a:ln w="28575">
                  <a:solidFill>
                    <a:srgbClr val="00468B"/>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19F0B26-1A25-644F-829C-B32DFAAC1F2D}"/>
                    </a:ext>
                  </a:extLst>
                </p:cNvPr>
                <p:cNvCxnSpPr/>
                <p:nvPr/>
              </p:nvCxnSpPr>
              <p:spPr>
                <a:xfrm flipV="1">
                  <a:off x="5198441" y="2600880"/>
                  <a:ext cx="261931" cy="58048"/>
                </a:xfrm>
                <a:prstGeom prst="line">
                  <a:avLst/>
                </a:prstGeom>
                <a:ln w="28575">
                  <a:solidFill>
                    <a:srgbClr val="00468B"/>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3179B46-D7FC-9843-948D-FB432317796C}"/>
                    </a:ext>
                  </a:extLst>
                </p:cNvPr>
                <p:cNvCxnSpPr>
                  <a:endCxn id="46" idx="1"/>
                </p:cNvCxnSpPr>
                <p:nvPr/>
              </p:nvCxnSpPr>
              <p:spPr>
                <a:xfrm>
                  <a:off x="4879474" y="2629904"/>
                  <a:ext cx="255517" cy="31794"/>
                </a:xfrm>
                <a:prstGeom prst="line">
                  <a:avLst/>
                </a:prstGeom>
                <a:ln w="28575">
                  <a:solidFill>
                    <a:srgbClr val="00468B"/>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C4692F8E-3F65-544C-B8A2-1C94B578D9C3}"/>
                    </a:ext>
                  </a:extLst>
                </p:cNvPr>
                <p:cNvCxnSpPr>
                  <a:endCxn id="47" idx="1"/>
                </p:cNvCxnSpPr>
                <p:nvPr/>
              </p:nvCxnSpPr>
              <p:spPr>
                <a:xfrm flipV="1">
                  <a:off x="4564466" y="2619105"/>
                  <a:ext cx="271206" cy="33648"/>
                </a:xfrm>
                <a:prstGeom prst="line">
                  <a:avLst/>
                </a:prstGeom>
                <a:ln w="28575">
                  <a:solidFill>
                    <a:srgbClr val="00468B"/>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7D46614-55D7-334D-9A88-BFEF42E8AEA4}"/>
                    </a:ext>
                  </a:extLst>
                </p:cNvPr>
                <p:cNvCxnSpPr>
                  <a:endCxn id="48" idx="1"/>
                </p:cNvCxnSpPr>
                <p:nvPr/>
              </p:nvCxnSpPr>
              <p:spPr>
                <a:xfrm flipV="1">
                  <a:off x="4255795" y="2652752"/>
                  <a:ext cx="253934" cy="15658"/>
                </a:xfrm>
                <a:prstGeom prst="line">
                  <a:avLst/>
                </a:prstGeom>
                <a:ln w="28575">
                  <a:solidFill>
                    <a:srgbClr val="00468B"/>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78E1A75-71A0-6247-B743-F01AEE29B00F}"/>
                    </a:ext>
                  </a:extLst>
                </p:cNvPr>
                <p:cNvCxnSpPr/>
                <p:nvPr/>
              </p:nvCxnSpPr>
              <p:spPr>
                <a:xfrm flipV="1">
                  <a:off x="3931656" y="2667304"/>
                  <a:ext cx="253934" cy="15658"/>
                </a:xfrm>
                <a:prstGeom prst="line">
                  <a:avLst/>
                </a:prstGeom>
                <a:ln w="28575">
                  <a:solidFill>
                    <a:srgbClr val="00468B"/>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49F27167-1C95-2C42-A2C6-609C87E484D8}"/>
                    </a:ext>
                  </a:extLst>
                </p:cNvPr>
                <p:cNvCxnSpPr/>
                <p:nvPr/>
              </p:nvCxnSpPr>
              <p:spPr>
                <a:xfrm flipH="1">
                  <a:off x="3898157" y="982980"/>
                  <a:ext cx="0" cy="21891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96CDE5F-D9E7-5746-9FC8-E343473DE2D3}"/>
                    </a:ext>
                  </a:extLst>
                </p:cNvPr>
                <p:cNvCxnSpPr/>
                <p:nvPr/>
              </p:nvCxnSpPr>
              <p:spPr>
                <a:xfrm>
                  <a:off x="3898157" y="3190852"/>
                  <a:ext cx="56982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E77D45FC-4790-6E49-9D88-FC98931E0A06}"/>
                    </a:ext>
                  </a:extLst>
                </p:cNvPr>
                <p:cNvSpPr txBox="1"/>
                <p:nvPr/>
              </p:nvSpPr>
              <p:spPr>
                <a:xfrm>
                  <a:off x="3620968" y="860861"/>
                  <a:ext cx="262924" cy="155278"/>
                </a:xfrm>
                <a:prstGeom prst="rect">
                  <a:avLst/>
                </a:prstGeom>
                <a:noFill/>
              </p:spPr>
              <p:txBody>
                <a:bodyPr wrap="none" rtlCol="0">
                  <a:spAutoFit/>
                </a:bodyPr>
                <a:lstStyle/>
                <a:p>
                  <a:r>
                    <a:rPr lang="en-US" sz="900">
                      <a:latin typeface="Arial" panose="020b0604020202020204" pitchFamily="34" charset="0"/>
                      <a:cs typeface="Arial" panose="020b0604020202020204" pitchFamily="34" charset="0"/>
                    </a:rPr>
                    <a:t>14</a:t>
                  </a:r>
                  <a:endParaRPr lang="en-US" sz="1000">
                    <a:latin typeface="Arial" panose="020b0604020202020204" pitchFamily="34" charset="0"/>
                    <a:cs typeface="Arial" panose="020b0604020202020204" pitchFamily="34" charset="0"/>
                  </a:endParaRPr>
                </a:p>
              </p:txBody>
            </p:sp>
            <p:sp>
              <p:nvSpPr>
                <p:cNvPr id="124" name="TextBox 123">
                  <a:extLst>
                    <a:ext uri="{FF2B5EF4-FFF2-40B4-BE49-F238E27FC236}">
                      <a16:creationId xmlns:a16="http://schemas.microsoft.com/office/drawing/2014/main" id="{6FF319E2-BCB3-124C-88C1-80BBA5D74746}"/>
                    </a:ext>
                  </a:extLst>
                </p:cNvPr>
                <p:cNvSpPr txBox="1"/>
                <p:nvPr/>
              </p:nvSpPr>
              <p:spPr>
                <a:xfrm>
                  <a:off x="3619637" y="1299909"/>
                  <a:ext cx="262924" cy="155278"/>
                </a:xfrm>
                <a:prstGeom prst="rect">
                  <a:avLst/>
                </a:prstGeom>
                <a:noFill/>
              </p:spPr>
              <p:txBody>
                <a:bodyPr wrap="none" rtlCol="0">
                  <a:spAutoFit/>
                </a:bodyPr>
                <a:lstStyle/>
                <a:p>
                  <a:r>
                    <a:rPr lang="en-US" sz="900">
                      <a:latin typeface="Arial" panose="020b0604020202020204" pitchFamily="34" charset="0"/>
                      <a:cs typeface="Arial" panose="020b0604020202020204" pitchFamily="34" charset="0"/>
                    </a:rPr>
                    <a:t>12</a:t>
                  </a:r>
                  <a:endParaRPr lang="en-US" sz="1000">
                    <a:latin typeface="Arial" panose="020b0604020202020204" pitchFamily="34" charset="0"/>
                    <a:cs typeface="Arial" panose="020b0604020202020204" pitchFamily="34" charset="0"/>
                  </a:endParaRPr>
                </a:p>
              </p:txBody>
            </p:sp>
            <p:sp>
              <p:nvSpPr>
                <p:cNvPr id="125" name="TextBox 124">
                  <a:extLst>
                    <a:ext uri="{FF2B5EF4-FFF2-40B4-BE49-F238E27FC236}">
                      <a16:creationId xmlns:a16="http://schemas.microsoft.com/office/drawing/2014/main" id="{D64208B8-BC21-784F-8319-F4B75D3D8C3C}"/>
                    </a:ext>
                  </a:extLst>
                </p:cNvPr>
                <p:cNvSpPr txBox="1"/>
                <p:nvPr/>
              </p:nvSpPr>
              <p:spPr>
                <a:xfrm>
                  <a:off x="3634451" y="1733421"/>
                  <a:ext cx="262924" cy="155278"/>
                </a:xfrm>
                <a:prstGeom prst="rect">
                  <a:avLst/>
                </a:prstGeom>
                <a:noFill/>
              </p:spPr>
              <p:txBody>
                <a:bodyPr wrap="none" rtlCol="0">
                  <a:spAutoFit/>
                </a:bodyPr>
                <a:lstStyle/>
                <a:p>
                  <a:r>
                    <a:rPr lang="en-US" sz="900">
                      <a:latin typeface="Arial" panose="020b0604020202020204" pitchFamily="34" charset="0"/>
                      <a:cs typeface="Arial" panose="020b0604020202020204" pitchFamily="34" charset="0"/>
                    </a:rPr>
                    <a:t>10</a:t>
                  </a:r>
                  <a:endParaRPr lang="en-US" sz="1000">
                    <a:latin typeface="Arial" panose="020b0604020202020204" pitchFamily="34" charset="0"/>
                    <a:cs typeface="Arial" panose="020b0604020202020204" pitchFamily="34" charset="0"/>
                  </a:endParaRPr>
                </a:p>
              </p:txBody>
            </p:sp>
            <p:sp>
              <p:nvSpPr>
                <p:cNvPr id="126" name="TextBox 125">
                  <a:extLst>
                    <a:ext uri="{FF2B5EF4-FFF2-40B4-BE49-F238E27FC236}">
                      <a16:creationId xmlns:a16="http://schemas.microsoft.com/office/drawing/2014/main" id="{DAA25945-1093-404D-A57D-340BB5607351}"/>
                    </a:ext>
                  </a:extLst>
                </p:cNvPr>
                <p:cNvSpPr txBox="1"/>
                <p:nvPr/>
              </p:nvSpPr>
              <p:spPr>
                <a:xfrm>
                  <a:off x="3657254" y="2190488"/>
                  <a:ext cx="209046" cy="155278"/>
                </a:xfrm>
                <a:prstGeom prst="rect">
                  <a:avLst/>
                </a:prstGeom>
                <a:noFill/>
              </p:spPr>
              <p:txBody>
                <a:bodyPr wrap="none" rtlCol="0">
                  <a:spAutoFit/>
                </a:bodyPr>
                <a:lstStyle/>
                <a:p>
                  <a:r>
                    <a:rPr lang="en-US" sz="900">
                      <a:latin typeface="Arial" panose="020b0604020202020204" pitchFamily="34" charset="0"/>
                      <a:cs typeface="Arial" panose="020b0604020202020204" pitchFamily="34" charset="0"/>
                    </a:rPr>
                    <a:t>8</a:t>
                  </a:r>
                  <a:endParaRPr lang="en-US" sz="1000">
                    <a:latin typeface="Arial" panose="020b0604020202020204" pitchFamily="34" charset="0"/>
                    <a:cs typeface="Arial" panose="020b0604020202020204" pitchFamily="34" charset="0"/>
                  </a:endParaRPr>
                </a:p>
              </p:txBody>
            </p:sp>
            <p:sp>
              <p:nvSpPr>
                <p:cNvPr id="127" name="TextBox 126">
                  <a:extLst>
                    <a:ext uri="{FF2B5EF4-FFF2-40B4-BE49-F238E27FC236}">
                      <a16:creationId xmlns:a16="http://schemas.microsoft.com/office/drawing/2014/main" id="{DF6D4502-9911-794D-910C-14F7FFC9FA9F}"/>
                    </a:ext>
                  </a:extLst>
                </p:cNvPr>
                <p:cNvSpPr txBox="1"/>
                <p:nvPr/>
              </p:nvSpPr>
              <p:spPr>
                <a:xfrm>
                  <a:off x="3672533" y="2623806"/>
                  <a:ext cx="209046" cy="155278"/>
                </a:xfrm>
                <a:prstGeom prst="rect">
                  <a:avLst/>
                </a:prstGeom>
                <a:noFill/>
              </p:spPr>
              <p:txBody>
                <a:bodyPr wrap="none" rtlCol="0">
                  <a:spAutoFit/>
                </a:bodyPr>
                <a:lstStyle/>
                <a:p>
                  <a:r>
                    <a:rPr lang="en-US" sz="900">
                      <a:latin typeface="Arial" panose="020b0604020202020204" pitchFamily="34" charset="0"/>
                      <a:cs typeface="Arial" panose="020b0604020202020204" pitchFamily="34" charset="0"/>
                    </a:rPr>
                    <a:t>6</a:t>
                  </a:r>
                  <a:endParaRPr lang="en-US" sz="1000">
                    <a:latin typeface="Arial" panose="020b0604020202020204" pitchFamily="34" charset="0"/>
                    <a:cs typeface="Arial" panose="020b0604020202020204" pitchFamily="34" charset="0"/>
                  </a:endParaRPr>
                </a:p>
              </p:txBody>
            </p:sp>
            <p:sp>
              <p:nvSpPr>
                <p:cNvPr id="128" name="TextBox 127">
                  <a:extLst>
                    <a:ext uri="{FF2B5EF4-FFF2-40B4-BE49-F238E27FC236}">
                      <a16:creationId xmlns:a16="http://schemas.microsoft.com/office/drawing/2014/main" id="{9E3890B4-2CF2-A44E-AE1B-CC0363CC107D}"/>
                    </a:ext>
                  </a:extLst>
                </p:cNvPr>
                <p:cNvSpPr txBox="1"/>
                <p:nvPr/>
              </p:nvSpPr>
              <p:spPr>
                <a:xfrm>
                  <a:off x="3756584" y="3178289"/>
                  <a:ext cx="262924" cy="155278"/>
                </a:xfrm>
                <a:prstGeom prst="rect">
                  <a:avLst/>
                </a:prstGeom>
                <a:noFill/>
              </p:spPr>
              <p:txBody>
                <a:bodyPr wrap="none" rtlCol="0">
                  <a:spAutoFit/>
                </a:bodyPr>
                <a:lstStyle/>
                <a:p>
                  <a:r>
                    <a:rPr lang="en-US" sz="900">
                      <a:latin typeface="Arial" panose="020b0604020202020204" pitchFamily="34" charset="0"/>
                      <a:cs typeface="Arial" panose="020b0604020202020204" pitchFamily="34" charset="0"/>
                    </a:rPr>
                    <a:t>96</a:t>
                  </a:r>
                  <a:endParaRPr lang="en-US" sz="1000">
                    <a:latin typeface="Arial" panose="020b0604020202020204" pitchFamily="34" charset="0"/>
                    <a:cs typeface="Arial" panose="020b0604020202020204" pitchFamily="34" charset="0"/>
                  </a:endParaRPr>
                </a:p>
              </p:txBody>
            </p:sp>
            <p:sp>
              <p:nvSpPr>
                <p:cNvPr id="129" name="TextBox 128">
                  <a:extLst>
                    <a:ext uri="{FF2B5EF4-FFF2-40B4-BE49-F238E27FC236}">
                      <a16:creationId xmlns:a16="http://schemas.microsoft.com/office/drawing/2014/main" id="{6BC462FC-D6F6-5741-AA72-ED6C229B2F0E}"/>
                    </a:ext>
                  </a:extLst>
                </p:cNvPr>
                <p:cNvSpPr txBox="1"/>
                <p:nvPr/>
              </p:nvSpPr>
              <p:spPr>
                <a:xfrm>
                  <a:off x="4072049" y="3178289"/>
                  <a:ext cx="262924" cy="155278"/>
                </a:xfrm>
                <a:prstGeom prst="rect">
                  <a:avLst/>
                </a:prstGeom>
                <a:noFill/>
              </p:spPr>
              <p:txBody>
                <a:bodyPr wrap="none" rtlCol="0">
                  <a:spAutoFit/>
                </a:bodyPr>
                <a:lstStyle/>
                <a:p>
                  <a:r>
                    <a:rPr lang="en-US" sz="900">
                      <a:latin typeface="Arial" panose="020b0604020202020204" pitchFamily="34" charset="0"/>
                      <a:cs typeface="Arial" panose="020b0604020202020204" pitchFamily="34" charset="0"/>
                    </a:rPr>
                    <a:t>97</a:t>
                  </a:r>
                  <a:endParaRPr lang="en-US" sz="1000">
                    <a:latin typeface="Arial" panose="020b0604020202020204" pitchFamily="34" charset="0"/>
                    <a:cs typeface="Arial" panose="020b0604020202020204" pitchFamily="34" charset="0"/>
                  </a:endParaRPr>
                </a:p>
              </p:txBody>
            </p:sp>
            <p:sp>
              <p:nvSpPr>
                <p:cNvPr id="130" name="TextBox 129">
                  <a:extLst>
                    <a:ext uri="{FF2B5EF4-FFF2-40B4-BE49-F238E27FC236}">
                      <a16:creationId xmlns:a16="http://schemas.microsoft.com/office/drawing/2014/main" id="{803B3707-0D4C-9F43-AAA9-DC228D2F16F6}"/>
                    </a:ext>
                  </a:extLst>
                </p:cNvPr>
                <p:cNvSpPr txBox="1"/>
                <p:nvPr/>
              </p:nvSpPr>
              <p:spPr>
                <a:xfrm>
                  <a:off x="4391039" y="3178289"/>
                  <a:ext cx="262924" cy="155278"/>
                </a:xfrm>
                <a:prstGeom prst="rect">
                  <a:avLst/>
                </a:prstGeom>
                <a:noFill/>
              </p:spPr>
              <p:txBody>
                <a:bodyPr wrap="none" rtlCol="0">
                  <a:spAutoFit/>
                </a:bodyPr>
                <a:lstStyle/>
                <a:p>
                  <a:r>
                    <a:rPr lang="en-US" sz="900">
                      <a:latin typeface="Arial" panose="020b0604020202020204" pitchFamily="34" charset="0"/>
                      <a:cs typeface="Arial" panose="020b0604020202020204" pitchFamily="34" charset="0"/>
                    </a:rPr>
                    <a:t>98</a:t>
                  </a:r>
                  <a:endParaRPr lang="en-US" sz="1000">
                    <a:latin typeface="Arial" panose="020b0604020202020204" pitchFamily="34" charset="0"/>
                    <a:cs typeface="Arial" panose="020b0604020202020204" pitchFamily="34" charset="0"/>
                  </a:endParaRPr>
                </a:p>
              </p:txBody>
            </p:sp>
            <p:sp>
              <p:nvSpPr>
                <p:cNvPr id="131" name="TextBox 130">
                  <a:extLst>
                    <a:ext uri="{FF2B5EF4-FFF2-40B4-BE49-F238E27FC236}">
                      <a16:creationId xmlns:a16="http://schemas.microsoft.com/office/drawing/2014/main" id="{E30B156F-ACD7-2048-9B57-A1F54C1D1B76}"/>
                    </a:ext>
                  </a:extLst>
                </p:cNvPr>
                <p:cNvSpPr txBox="1"/>
                <p:nvPr/>
              </p:nvSpPr>
              <p:spPr>
                <a:xfrm>
                  <a:off x="4710029" y="3178289"/>
                  <a:ext cx="262924" cy="155278"/>
                </a:xfrm>
                <a:prstGeom prst="rect">
                  <a:avLst/>
                </a:prstGeom>
                <a:noFill/>
              </p:spPr>
              <p:txBody>
                <a:bodyPr wrap="none" rtlCol="0">
                  <a:spAutoFit/>
                </a:bodyPr>
                <a:lstStyle/>
                <a:p>
                  <a:r>
                    <a:rPr lang="en-US" sz="900">
                      <a:latin typeface="Arial" panose="020b0604020202020204" pitchFamily="34" charset="0"/>
                      <a:cs typeface="Arial" panose="020b0604020202020204" pitchFamily="34" charset="0"/>
                    </a:rPr>
                    <a:t>99</a:t>
                  </a:r>
                  <a:endParaRPr lang="en-US" sz="1000">
                    <a:latin typeface="Arial" panose="020b0604020202020204" pitchFamily="34" charset="0"/>
                    <a:cs typeface="Arial" panose="020b0604020202020204" pitchFamily="34" charset="0"/>
                  </a:endParaRPr>
                </a:p>
              </p:txBody>
            </p:sp>
            <p:sp>
              <p:nvSpPr>
                <p:cNvPr id="132" name="TextBox 131">
                  <a:extLst>
                    <a:ext uri="{FF2B5EF4-FFF2-40B4-BE49-F238E27FC236}">
                      <a16:creationId xmlns:a16="http://schemas.microsoft.com/office/drawing/2014/main" id="{172C07EF-0DE0-D046-8300-C492283B682A}"/>
                    </a:ext>
                  </a:extLst>
                </p:cNvPr>
                <p:cNvSpPr txBox="1"/>
                <p:nvPr/>
              </p:nvSpPr>
              <p:spPr>
                <a:xfrm>
                  <a:off x="5045622" y="3194092"/>
                  <a:ext cx="262924" cy="155278"/>
                </a:xfrm>
                <a:prstGeom prst="rect">
                  <a:avLst/>
                </a:prstGeom>
                <a:noFill/>
              </p:spPr>
              <p:txBody>
                <a:bodyPr wrap="none" rtlCol="0">
                  <a:spAutoFit/>
                </a:bodyPr>
                <a:lstStyle/>
                <a:p>
                  <a:r>
                    <a:rPr lang="en-US" sz="900">
                      <a:latin typeface="Arial" panose="020b0604020202020204" pitchFamily="34" charset="0"/>
                      <a:cs typeface="Arial" panose="020b0604020202020204" pitchFamily="34" charset="0"/>
                    </a:rPr>
                    <a:t>00</a:t>
                  </a:r>
                  <a:endParaRPr lang="en-US" sz="1000">
                    <a:latin typeface="Arial" panose="020b0604020202020204" pitchFamily="34" charset="0"/>
                    <a:cs typeface="Arial" panose="020b0604020202020204" pitchFamily="34" charset="0"/>
                  </a:endParaRPr>
                </a:p>
              </p:txBody>
            </p:sp>
            <p:sp>
              <p:nvSpPr>
                <p:cNvPr id="133" name="TextBox 132">
                  <a:extLst>
                    <a:ext uri="{FF2B5EF4-FFF2-40B4-BE49-F238E27FC236}">
                      <a16:creationId xmlns:a16="http://schemas.microsoft.com/office/drawing/2014/main" id="{0A38AEBF-63B2-B14F-8E24-2995281F5539}"/>
                    </a:ext>
                  </a:extLst>
                </p:cNvPr>
                <p:cNvSpPr txBox="1"/>
                <p:nvPr/>
              </p:nvSpPr>
              <p:spPr>
                <a:xfrm>
                  <a:off x="5349771" y="3194092"/>
                  <a:ext cx="262924" cy="155278"/>
                </a:xfrm>
                <a:prstGeom prst="rect">
                  <a:avLst/>
                </a:prstGeom>
                <a:noFill/>
              </p:spPr>
              <p:txBody>
                <a:bodyPr wrap="none" rtlCol="0">
                  <a:spAutoFit/>
                </a:bodyPr>
                <a:lstStyle/>
                <a:p>
                  <a:r>
                    <a:rPr lang="en-US" sz="900">
                      <a:latin typeface="Arial" panose="020b0604020202020204" pitchFamily="34" charset="0"/>
                      <a:cs typeface="Arial" panose="020b0604020202020204" pitchFamily="34" charset="0"/>
                    </a:rPr>
                    <a:t>01</a:t>
                  </a:r>
                  <a:endParaRPr lang="en-US" sz="1000">
                    <a:latin typeface="Arial" panose="020b0604020202020204" pitchFamily="34" charset="0"/>
                    <a:cs typeface="Arial" panose="020b0604020202020204" pitchFamily="34" charset="0"/>
                  </a:endParaRPr>
                </a:p>
              </p:txBody>
            </p:sp>
            <p:sp>
              <p:nvSpPr>
                <p:cNvPr id="134" name="TextBox 133">
                  <a:extLst>
                    <a:ext uri="{FF2B5EF4-FFF2-40B4-BE49-F238E27FC236}">
                      <a16:creationId xmlns:a16="http://schemas.microsoft.com/office/drawing/2014/main" id="{CB74864C-264A-0E40-81D8-06E4EF4917BF}"/>
                    </a:ext>
                  </a:extLst>
                </p:cNvPr>
                <p:cNvSpPr txBox="1"/>
                <p:nvPr/>
              </p:nvSpPr>
              <p:spPr>
                <a:xfrm>
                  <a:off x="5663806" y="3194092"/>
                  <a:ext cx="262924" cy="155278"/>
                </a:xfrm>
                <a:prstGeom prst="rect">
                  <a:avLst/>
                </a:prstGeom>
                <a:noFill/>
              </p:spPr>
              <p:txBody>
                <a:bodyPr wrap="none" rtlCol="0">
                  <a:spAutoFit/>
                </a:bodyPr>
                <a:lstStyle/>
                <a:p>
                  <a:r>
                    <a:rPr lang="en-US" sz="900">
                      <a:latin typeface="Arial" panose="020b0604020202020204" pitchFamily="34" charset="0"/>
                      <a:cs typeface="Arial" panose="020b0604020202020204" pitchFamily="34" charset="0"/>
                    </a:rPr>
                    <a:t>02</a:t>
                  </a:r>
                  <a:endParaRPr lang="en-US" sz="1000">
                    <a:latin typeface="Arial" panose="020b0604020202020204" pitchFamily="34" charset="0"/>
                    <a:cs typeface="Arial" panose="020b0604020202020204" pitchFamily="34" charset="0"/>
                  </a:endParaRPr>
                </a:p>
              </p:txBody>
            </p:sp>
            <p:sp>
              <p:nvSpPr>
                <p:cNvPr id="135" name="TextBox 134">
                  <a:extLst>
                    <a:ext uri="{FF2B5EF4-FFF2-40B4-BE49-F238E27FC236}">
                      <a16:creationId xmlns:a16="http://schemas.microsoft.com/office/drawing/2014/main" id="{38A6BE09-846A-0A44-A624-9BB444BB549F}"/>
                    </a:ext>
                  </a:extLst>
                </p:cNvPr>
                <p:cNvSpPr txBox="1"/>
                <p:nvPr/>
              </p:nvSpPr>
              <p:spPr>
                <a:xfrm>
                  <a:off x="5974947" y="3185076"/>
                  <a:ext cx="262924" cy="155278"/>
                </a:xfrm>
                <a:prstGeom prst="rect">
                  <a:avLst/>
                </a:prstGeom>
                <a:noFill/>
              </p:spPr>
              <p:txBody>
                <a:bodyPr wrap="none" rtlCol="0">
                  <a:spAutoFit/>
                </a:bodyPr>
                <a:lstStyle/>
                <a:p>
                  <a:r>
                    <a:rPr lang="en-US" sz="900">
                      <a:latin typeface="Arial" panose="020b0604020202020204" pitchFamily="34" charset="0"/>
                      <a:cs typeface="Arial" panose="020b0604020202020204" pitchFamily="34" charset="0"/>
                    </a:rPr>
                    <a:t>03</a:t>
                  </a:r>
                  <a:endParaRPr lang="en-US" sz="1000">
                    <a:latin typeface="Arial" panose="020b0604020202020204" pitchFamily="34" charset="0"/>
                    <a:cs typeface="Arial" panose="020b0604020202020204" pitchFamily="34" charset="0"/>
                  </a:endParaRPr>
                </a:p>
              </p:txBody>
            </p:sp>
            <p:sp>
              <p:nvSpPr>
                <p:cNvPr id="136" name="TextBox 135">
                  <a:extLst>
                    <a:ext uri="{FF2B5EF4-FFF2-40B4-BE49-F238E27FC236}">
                      <a16:creationId xmlns:a16="http://schemas.microsoft.com/office/drawing/2014/main" id="{E2031577-1023-A242-8F3F-EB3A3F08546E}"/>
                    </a:ext>
                  </a:extLst>
                </p:cNvPr>
                <p:cNvSpPr txBox="1"/>
                <p:nvPr/>
              </p:nvSpPr>
              <p:spPr>
                <a:xfrm>
                  <a:off x="6318507" y="3187418"/>
                  <a:ext cx="262924" cy="155278"/>
                </a:xfrm>
                <a:prstGeom prst="rect">
                  <a:avLst/>
                </a:prstGeom>
                <a:noFill/>
              </p:spPr>
              <p:txBody>
                <a:bodyPr wrap="none" rtlCol="0">
                  <a:spAutoFit/>
                </a:bodyPr>
                <a:lstStyle/>
                <a:p>
                  <a:r>
                    <a:rPr lang="en-US" sz="900">
                      <a:latin typeface="Arial" panose="020b0604020202020204" pitchFamily="34" charset="0"/>
                      <a:cs typeface="Arial" panose="020b0604020202020204" pitchFamily="34" charset="0"/>
                    </a:rPr>
                    <a:t>04</a:t>
                  </a:r>
                  <a:endParaRPr lang="en-US" sz="1000">
                    <a:latin typeface="Arial" panose="020b0604020202020204" pitchFamily="34" charset="0"/>
                    <a:cs typeface="Arial" panose="020b0604020202020204" pitchFamily="34" charset="0"/>
                  </a:endParaRPr>
                </a:p>
              </p:txBody>
            </p:sp>
            <p:sp>
              <p:nvSpPr>
                <p:cNvPr id="137" name="TextBox 136">
                  <a:extLst>
                    <a:ext uri="{FF2B5EF4-FFF2-40B4-BE49-F238E27FC236}">
                      <a16:creationId xmlns:a16="http://schemas.microsoft.com/office/drawing/2014/main" id="{62EE4B5B-94F4-6A46-8E5A-612F577F7AEC}"/>
                    </a:ext>
                  </a:extLst>
                </p:cNvPr>
                <p:cNvSpPr txBox="1"/>
                <p:nvPr/>
              </p:nvSpPr>
              <p:spPr>
                <a:xfrm>
                  <a:off x="6633972" y="3187972"/>
                  <a:ext cx="262924" cy="155278"/>
                </a:xfrm>
                <a:prstGeom prst="rect">
                  <a:avLst/>
                </a:prstGeom>
                <a:noFill/>
              </p:spPr>
              <p:txBody>
                <a:bodyPr wrap="none" rtlCol="0">
                  <a:spAutoFit/>
                </a:bodyPr>
                <a:lstStyle/>
                <a:p>
                  <a:r>
                    <a:rPr lang="en-US" sz="900">
                      <a:latin typeface="Arial" panose="020b0604020202020204" pitchFamily="34" charset="0"/>
                      <a:cs typeface="Arial" panose="020b0604020202020204" pitchFamily="34" charset="0"/>
                    </a:rPr>
                    <a:t>05</a:t>
                  </a:r>
                  <a:endParaRPr lang="en-US" sz="1000">
                    <a:latin typeface="Arial" panose="020b0604020202020204" pitchFamily="34" charset="0"/>
                    <a:cs typeface="Arial" panose="020b0604020202020204" pitchFamily="34" charset="0"/>
                  </a:endParaRPr>
                </a:p>
              </p:txBody>
            </p:sp>
            <p:sp>
              <p:nvSpPr>
                <p:cNvPr id="138" name="TextBox 137">
                  <a:extLst>
                    <a:ext uri="{FF2B5EF4-FFF2-40B4-BE49-F238E27FC236}">
                      <a16:creationId xmlns:a16="http://schemas.microsoft.com/office/drawing/2014/main" id="{57646302-3F8F-614D-B349-5162CD5BF171}"/>
                    </a:ext>
                  </a:extLst>
                </p:cNvPr>
                <p:cNvSpPr txBox="1"/>
                <p:nvPr/>
              </p:nvSpPr>
              <p:spPr>
                <a:xfrm>
                  <a:off x="6952962" y="3187972"/>
                  <a:ext cx="262924" cy="155278"/>
                </a:xfrm>
                <a:prstGeom prst="rect">
                  <a:avLst/>
                </a:prstGeom>
                <a:noFill/>
              </p:spPr>
              <p:txBody>
                <a:bodyPr wrap="none" rtlCol="0">
                  <a:spAutoFit/>
                </a:bodyPr>
                <a:lstStyle/>
                <a:p>
                  <a:r>
                    <a:rPr lang="en-US" sz="900">
                      <a:latin typeface="Arial" panose="020b0604020202020204" pitchFamily="34" charset="0"/>
                      <a:cs typeface="Arial" panose="020b0604020202020204" pitchFamily="34" charset="0"/>
                    </a:rPr>
                    <a:t>06</a:t>
                  </a:r>
                  <a:endParaRPr lang="en-US" sz="1000">
                    <a:latin typeface="Arial" panose="020b0604020202020204" pitchFamily="34" charset="0"/>
                    <a:cs typeface="Arial" panose="020b0604020202020204" pitchFamily="34" charset="0"/>
                  </a:endParaRPr>
                </a:p>
              </p:txBody>
            </p:sp>
            <p:sp>
              <p:nvSpPr>
                <p:cNvPr id="139" name="TextBox 138">
                  <a:extLst>
                    <a:ext uri="{FF2B5EF4-FFF2-40B4-BE49-F238E27FC236}">
                      <a16:creationId xmlns:a16="http://schemas.microsoft.com/office/drawing/2014/main" id="{38EF50A5-0FD5-3A4D-803F-87527F595F9F}"/>
                    </a:ext>
                  </a:extLst>
                </p:cNvPr>
                <p:cNvSpPr txBox="1"/>
                <p:nvPr/>
              </p:nvSpPr>
              <p:spPr>
                <a:xfrm>
                  <a:off x="7266260" y="3185076"/>
                  <a:ext cx="262924" cy="155278"/>
                </a:xfrm>
                <a:prstGeom prst="rect">
                  <a:avLst/>
                </a:prstGeom>
                <a:noFill/>
              </p:spPr>
              <p:txBody>
                <a:bodyPr wrap="none" rtlCol="0">
                  <a:spAutoFit/>
                </a:bodyPr>
                <a:lstStyle/>
                <a:p>
                  <a:r>
                    <a:rPr lang="en-US" sz="900">
                      <a:latin typeface="Arial" panose="020b0604020202020204" pitchFamily="34" charset="0"/>
                      <a:cs typeface="Arial" panose="020b0604020202020204" pitchFamily="34" charset="0"/>
                    </a:rPr>
                    <a:t>07</a:t>
                  </a:r>
                  <a:endParaRPr lang="en-US" sz="1000">
                    <a:latin typeface="Arial" panose="020b0604020202020204" pitchFamily="34" charset="0"/>
                    <a:cs typeface="Arial" panose="020b0604020202020204" pitchFamily="34" charset="0"/>
                  </a:endParaRPr>
                </a:p>
              </p:txBody>
            </p:sp>
            <p:sp>
              <p:nvSpPr>
                <p:cNvPr id="140" name="TextBox 139">
                  <a:extLst>
                    <a:ext uri="{FF2B5EF4-FFF2-40B4-BE49-F238E27FC236}">
                      <a16:creationId xmlns:a16="http://schemas.microsoft.com/office/drawing/2014/main" id="{03FBAEAB-2658-5447-A86E-A5C96A719449}"/>
                    </a:ext>
                  </a:extLst>
                </p:cNvPr>
                <p:cNvSpPr txBox="1"/>
                <p:nvPr/>
              </p:nvSpPr>
              <p:spPr>
                <a:xfrm>
                  <a:off x="7578275" y="3187965"/>
                  <a:ext cx="262924" cy="155278"/>
                </a:xfrm>
                <a:prstGeom prst="rect">
                  <a:avLst/>
                </a:prstGeom>
                <a:noFill/>
              </p:spPr>
              <p:txBody>
                <a:bodyPr wrap="none" rtlCol="0">
                  <a:spAutoFit/>
                </a:bodyPr>
                <a:lstStyle/>
                <a:p>
                  <a:r>
                    <a:rPr lang="en-US" sz="900">
                      <a:latin typeface="Arial" panose="020b0604020202020204" pitchFamily="34" charset="0"/>
                      <a:cs typeface="Arial" panose="020b0604020202020204" pitchFamily="34" charset="0"/>
                    </a:rPr>
                    <a:t>08</a:t>
                  </a:r>
                  <a:endParaRPr lang="en-US" sz="1000">
                    <a:latin typeface="Arial" panose="020b0604020202020204" pitchFamily="34" charset="0"/>
                    <a:cs typeface="Arial" panose="020b0604020202020204" pitchFamily="34" charset="0"/>
                  </a:endParaRPr>
                </a:p>
              </p:txBody>
            </p:sp>
            <p:sp>
              <p:nvSpPr>
                <p:cNvPr id="141" name="TextBox 140">
                  <a:extLst>
                    <a:ext uri="{FF2B5EF4-FFF2-40B4-BE49-F238E27FC236}">
                      <a16:creationId xmlns:a16="http://schemas.microsoft.com/office/drawing/2014/main" id="{DA989713-88D4-3E44-8E3C-8256F187CE1C}"/>
                    </a:ext>
                  </a:extLst>
                </p:cNvPr>
                <p:cNvSpPr txBox="1"/>
                <p:nvPr/>
              </p:nvSpPr>
              <p:spPr>
                <a:xfrm>
                  <a:off x="7890290" y="3188476"/>
                  <a:ext cx="262924" cy="155278"/>
                </a:xfrm>
                <a:prstGeom prst="rect">
                  <a:avLst/>
                </a:prstGeom>
                <a:noFill/>
              </p:spPr>
              <p:txBody>
                <a:bodyPr wrap="none" rtlCol="0">
                  <a:spAutoFit/>
                </a:bodyPr>
                <a:lstStyle/>
                <a:p>
                  <a:r>
                    <a:rPr lang="en-US" sz="900">
                      <a:latin typeface="Arial" panose="020b0604020202020204" pitchFamily="34" charset="0"/>
                      <a:cs typeface="Arial" panose="020b0604020202020204" pitchFamily="34" charset="0"/>
                    </a:rPr>
                    <a:t>09</a:t>
                  </a:r>
                  <a:endParaRPr lang="en-US" sz="1000">
                    <a:latin typeface="Arial" panose="020b0604020202020204" pitchFamily="34" charset="0"/>
                    <a:cs typeface="Arial" panose="020b0604020202020204" pitchFamily="34" charset="0"/>
                  </a:endParaRPr>
                </a:p>
              </p:txBody>
            </p:sp>
            <p:sp>
              <p:nvSpPr>
                <p:cNvPr id="142" name="TextBox 141">
                  <a:extLst>
                    <a:ext uri="{FF2B5EF4-FFF2-40B4-BE49-F238E27FC236}">
                      <a16:creationId xmlns:a16="http://schemas.microsoft.com/office/drawing/2014/main" id="{98A07512-32C1-F241-8339-3C48B85A431F}"/>
                    </a:ext>
                  </a:extLst>
                </p:cNvPr>
                <p:cNvSpPr txBox="1"/>
                <p:nvPr/>
              </p:nvSpPr>
              <p:spPr>
                <a:xfrm>
                  <a:off x="8210472" y="3195931"/>
                  <a:ext cx="262924" cy="155278"/>
                </a:xfrm>
                <a:prstGeom prst="rect">
                  <a:avLst/>
                </a:prstGeom>
                <a:noFill/>
              </p:spPr>
              <p:txBody>
                <a:bodyPr wrap="none" rtlCol="0">
                  <a:spAutoFit/>
                </a:bodyPr>
                <a:lstStyle/>
                <a:p>
                  <a:r>
                    <a:rPr lang="en-US" sz="900">
                      <a:latin typeface="Arial" panose="020b0604020202020204" pitchFamily="34" charset="0"/>
                      <a:cs typeface="Arial" panose="020b0604020202020204" pitchFamily="34" charset="0"/>
                    </a:rPr>
                    <a:t>10</a:t>
                  </a:r>
                  <a:endParaRPr lang="en-US" sz="1000">
                    <a:latin typeface="Arial" panose="020b0604020202020204" pitchFamily="34" charset="0"/>
                    <a:cs typeface="Arial" panose="020b0604020202020204" pitchFamily="34" charset="0"/>
                  </a:endParaRPr>
                </a:p>
              </p:txBody>
            </p:sp>
            <p:sp>
              <p:nvSpPr>
                <p:cNvPr id="143" name="TextBox 142">
                  <a:extLst>
                    <a:ext uri="{FF2B5EF4-FFF2-40B4-BE49-F238E27FC236}">
                      <a16:creationId xmlns:a16="http://schemas.microsoft.com/office/drawing/2014/main" id="{FBCEC293-3F82-8F48-B5F3-EB6A4A150834}"/>
                    </a:ext>
                  </a:extLst>
                </p:cNvPr>
                <p:cNvSpPr txBox="1"/>
                <p:nvPr/>
              </p:nvSpPr>
              <p:spPr>
                <a:xfrm>
                  <a:off x="8523185" y="3188264"/>
                  <a:ext cx="262924" cy="155278"/>
                </a:xfrm>
                <a:prstGeom prst="rect">
                  <a:avLst/>
                </a:prstGeom>
                <a:noFill/>
              </p:spPr>
              <p:txBody>
                <a:bodyPr wrap="none" rtlCol="0">
                  <a:spAutoFit/>
                </a:bodyPr>
                <a:lstStyle/>
                <a:p>
                  <a:r>
                    <a:rPr lang="en-US" sz="900">
                      <a:latin typeface="Arial" panose="020b0604020202020204" pitchFamily="34" charset="0"/>
                      <a:cs typeface="Arial" panose="020b0604020202020204" pitchFamily="34" charset="0"/>
                    </a:rPr>
                    <a:t>11</a:t>
                  </a:r>
                  <a:endParaRPr lang="en-US" sz="1000">
                    <a:latin typeface="Arial" panose="020b0604020202020204" pitchFamily="34" charset="0"/>
                    <a:cs typeface="Arial" panose="020b0604020202020204" pitchFamily="34" charset="0"/>
                  </a:endParaRPr>
                </a:p>
              </p:txBody>
            </p:sp>
            <p:sp>
              <p:nvSpPr>
                <p:cNvPr id="144" name="TextBox 143">
                  <a:extLst>
                    <a:ext uri="{FF2B5EF4-FFF2-40B4-BE49-F238E27FC236}">
                      <a16:creationId xmlns:a16="http://schemas.microsoft.com/office/drawing/2014/main" id="{191259A9-A24A-A345-999A-5AFA4B6F512B}"/>
                    </a:ext>
                  </a:extLst>
                </p:cNvPr>
                <p:cNvSpPr txBox="1"/>
                <p:nvPr/>
              </p:nvSpPr>
              <p:spPr>
                <a:xfrm>
                  <a:off x="8842669" y="3187418"/>
                  <a:ext cx="262924" cy="155278"/>
                </a:xfrm>
                <a:prstGeom prst="rect">
                  <a:avLst/>
                </a:prstGeom>
                <a:noFill/>
              </p:spPr>
              <p:txBody>
                <a:bodyPr wrap="none" rtlCol="0">
                  <a:spAutoFit/>
                </a:bodyPr>
                <a:lstStyle/>
                <a:p>
                  <a:r>
                    <a:rPr lang="en-US" sz="900">
                      <a:latin typeface="Arial" panose="020b0604020202020204" pitchFamily="34" charset="0"/>
                      <a:cs typeface="Arial" panose="020b0604020202020204" pitchFamily="34" charset="0"/>
                    </a:rPr>
                    <a:t>12</a:t>
                  </a:r>
                  <a:endParaRPr lang="en-US" sz="1000">
                    <a:latin typeface="Arial" panose="020b0604020202020204" pitchFamily="34" charset="0"/>
                    <a:cs typeface="Arial" panose="020b0604020202020204" pitchFamily="34" charset="0"/>
                  </a:endParaRPr>
                </a:p>
              </p:txBody>
            </p:sp>
            <p:sp>
              <p:nvSpPr>
                <p:cNvPr id="145" name="TextBox 144">
                  <a:extLst>
                    <a:ext uri="{FF2B5EF4-FFF2-40B4-BE49-F238E27FC236}">
                      <a16:creationId xmlns:a16="http://schemas.microsoft.com/office/drawing/2014/main" id="{21B4D402-69D1-4E44-9671-1B063877DB28}"/>
                    </a:ext>
                  </a:extLst>
                </p:cNvPr>
                <p:cNvSpPr txBox="1"/>
                <p:nvPr/>
              </p:nvSpPr>
              <p:spPr>
                <a:xfrm>
                  <a:off x="9162851" y="3187418"/>
                  <a:ext cx="262924" cy="155278"/>
                </a:xfrm>
                <a:prstGeom prst="rect">
                  <a:avLst/>
                </a:prstGeom>
                <a:noFill/>
              </p:spPr>
              <p:txBody>
                <a:bodyPr wrap="none" rtlCol="0">
                  <a:spAutoFit/>
                </a:bodyPr>
                <a:lstStyle/>
                <a:p>
                  <a:r>
                    <a:rPr lang="en-US" sz="900">
                      <a:latin typeface="Arial" panose="020b0604020202020204" pitchFamily="34" charset="0"/>
                      <a:cs typeface="Arial" panose="020b0604020202020204" pitchFamily="34" charset="0"/>
                    </a:rPr>
                    <a:t>13</a:t>
                  </a:r>
                  <a:endParaRPr lang="en-US" sz="1000">
                    <a:latin typeface="Arial" panose="020b0604020202020204" pitchFamily="34" charset="0"/>
                    <a:cs typeface="Arial" panose="020b0604020202020204" pitchFamily="34" charset="0"/>
                  </a:endParaRPr>
                </a:p>
              </p:txBody>
            </p:sp>
            <p:sp>
              <p:nvSpPr>
                <p:cNvPr id="146" name="TextBox 145">
                  <a:extLst>
                    <a:ext uri="{FF2B5EF4-FFF2-40B4-BE49-F238E27FC236}">
                      <a16:creationId xmlns:a16="http://schemas.microsoft.com/office/drawing/2014/main" id="{6CAD1101-0F1B-8241-86FB-407AFAB8B4E4}"/>
                    </a:ext>
                  </a:extLst>
                </p:cNvPr>
                <p:cNvSpPr txBox="1"/>
                <p:nvPr/>
              </p:nvSpPr>
              <p:spPr>
                <a:xfrm>
                  <a:off x="9489875" y="3185076"/>
                  <a:ext cx="262924" cy="155278"/>
                </a:xfrm>
                <a:prstGeom prst="rect">
                  <a:avLst/>
                </a:prstGeom>
                <a:noFill/>
              </p:spPr>
              <p:txBody>
                <a:bodyPr wrap="none" rtlCol="0">
                  <a:spAutoFit/>
                </a:bodyPr>
                <a:lstStyle/>
                <a:p>
                  <a:r>
                    <a:rPr lang="en-US" sz="900">
                      <a:latin typeface="Arial" panose="020b0604020202020204" pitchFamily="34" charset="0"/>
                      <a:cs typeface="Arial" panose="020b0604020202020204" pitchFamily="34" charset="0"/>
                    </a:rPr>
                    <a:t>14</a:t>
                  </a:r>
                  <a:endParaRPr lang="en-US" sz="1000">
                    <a:latin typeface="Arial" panose="020b0604020202020204" pitchFamily="34" charset="0"/>
                    <a:cs typeface="Arial" panose="020b0604020202020204" pitchFamily="34" charset="0"/>
                  </a:endParaRPr>
                </a:p>
              </p:txBody>
            </p:sp>
            <p:sp>
              <p:nvSpPr>
                <p:cNvPr id="148" name="TextBox 147">
                  <a:extLst>
                    <a:ext uri="{FF2B5EF4-FFF2-40B4-BE49-F238E27FC236}">
                      <a16:creationId xmlns:a16="http://schemas.microsoft.com/office/drawing/2014/main" id="{F89DE09E-68F5-5543-9F20-5F0FC4F4BFA7}"/>
                    </a:ext>
                  </a:extLst>
                </p:cNvPr>
                <p:cNvSpPr txBox="1"/>
                <p:nvPr/>
              </p:nvSpPr>
              <p:spPr>
                <a:xfrm>
                  <a:off x="3960470" y="720289"/>
                  <a:ext cx="8470452" cy="248446"/>
                </a:xfrm>
                <a:prstGeom prst="rect">
                  <a:avLst/>
                </a:prstGeom>
                <a:noFill/>
              </p:spPr>
              <p:txBody>
                <a:bodyPr wrap="none" rtlCol="0">
                  <a:spAutoFit/>
                </a:bodyPr>
                <a:lstStyle/>
                <a:p>
                  <a:r>
                    <a:rPr lang="en-US" b="1">
                      <a:solidFill>
                        <a:schemeClr val="tx1">
                          <a:lumMod val="65000"/>
                          <a:lumOff val="35000"/>
                        </a:schemeClr>
                      </a:solidFill>
                      <a:latin typeface="Arial" panose="020b0604020202020204" pitchFamily="34" charset="0"/>
                      <a:cs typeface="Arial" panose="020b0604020202020204" pitchFamily="34" charset="0"/>
                    </a:rPr>
                    <a:t>One Year Cardiovascular &amp; Sudden Cardiac Mortality Rates in Prevalent Dialysis Patients. </a:t>
                  </a:r>
                </a:p>
              </p:txBody>
            </p:sp>
          </p:grpSp>
        </p:grpSp>
      </p:grpSp>
    </p:spTree>
    <p:extLst>
      <p:ext uri="{BB962C8B-B14F-4D97-AF65-F5344CB8AC3E}">
        <p14:creationId val="3444682695"/>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050" name="Picture 2" descr="ttps://st.depositphotos.com/2007325/3645/i/950/depositphotos_36459101-stock-photo-diseased-heart-anatomy"/>
          <p:cNvPicPr>
            <a:picLocks noGrp="1" noSelect="1" noChangeAspect="1" noMove="1" noResize="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bwMode="auto">
          <a:xfrm>
            <a:off x="1118331" y="2500313"/>
            <a:ext cx="1498600" cy="1470025"/>
          </a:xfrm>
          <a:prstGeom prst="rect">
            <a:avLst/>
          </a:prstGeom>
          <a:noFill/>
          <a:extLst>
            <a:ext uri="{909E8E84-426E-40DD-AFC4-6F175D3DCCD1}">
              <a14:hiddenFill xmlns:a14="http://schemas.microsoft.com/office/drawing/2010/main">
                <a:solidFill>
                  <a:srgbClr val="FFFFFF"/>
                </a:solidFill>
              </a14:hiddenFill>
            </a:ext>
          </a:extLst>
        </p:spPr>
      </p:pic>
      <p:sp>
        <p:nvSpPr>
          <p:cNvPr id="47106" name="Text Box 18"/>
          <p:cNvSpPr txBox="1">
            <a:spLocks noSelect="1" noMove="1" noResize="1" noChangeArrowheads="1" noTextEdit="1"/>
          </p:cNvSpPr>
          <p:nvPr/>
        </p:nvSpPr>
        <p:spPr bwMode="auto">
          <a:xfrm rot="5400000">
            <a:off x="6892636" y="3827740"/>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eaLnBrk="1" hangingPunct="1"/>
            <a:endParaRPr lang="en-US" sz="1800">
              <a:solidFill>
                <a:srgbClr val="000066"/>
              </a:solidFill>
              <a:latin typeface="Calibri"/>
            </a:endParaRPr>
          </a:p>
        </p:txBody>
      </p:sp>
      <p:sp>
        <p:nvSpPr>
          <p:cNvPr id="47109" name="Rectangle 2"/>
          <p:cNvSpPr>
            <a:spLocks noSelect="1" noMove="1" noResize="1" noChangeArrowheads="1" noTextEdit="1"/>
          </p:cNvSpPr>
          <p:nvPr/>
        </p:nvSpPr>
        <p:spPr bwMode="auto">
          <a:xfrm>
            <a:off x="651510" y="2032630"/>
            <a:ext cx="2432243" cy="360230"/>
          </a:xfrm>
          <a:prstGeom prst="rect">
            <a:avLst/>
          </a:prstGeom>
          <a:noFill/>
          <a:ln w="28575">
            <a:noFill/>
            <a:miter lim="800000"/>
          </a:ln>
        </p:spPr>
        <p:txBody>
          <a:bodyPr wrap="none" anchor="ctr"/>
          <a:lstStyle/>
          <a:p>
            <a:pPr algn="ctr"/>
            <a:r>
              <a:rPr lang="en-US" b="1">
                <a:solidFill>
                  <a:schemeClr val="tx1">
                    <a:lumMod val="65000"/>
                    <a:lumOff val="35000"/>
                  </a:schemeClr>
                </a:solidFill>
              </a:rPr>
              <a:t>Cardiomyopathy</a:t>
            </a:r>
          </a:p>
        </p:txBody>
      </p:sp>
      <p:sp>
        <p:nvSpPr>
          <p:cNvPr id="47110" name="Rectangle 3"/>
          <p:cNvSpPr>
            <a:spLocks noSelect="1" noMove="1" noResize="1" noChangeArrowheads="1" noTextEdit="1"/>
          </p:cNvSpPr>
          <p:nvPr/>
        </p:nvSpPr>
        <p:spPr bwMode="auto">
          <a:xfrm>
            <a:off x="4672129" y="2032631"/>
            <a:ext cx="2524297" cy="380004"/>
          </a:xfrm>
          <a:prstGeom prst="rect">
            <a:avLst/>
          </a:prstGeom>
          <a:noFill/>
          <a:ln w="28575">
            <a:noFill/>
            <a:miter lim="800000"/>
          </a:ln>
        </p:spPr>
        <p:txBody>
          <a:bodyPr wrap="none" anchor="ctr"/>
          <a:lstStyle/>
          <a:p>
            <a:pPr algn="ctr"/>
            <a:r>
              <a:rPr lang="en-US" b="1">
                <a:solidFill>
                  <a:schemeClr val="tx1">
                    <a:lumMod val="65000"/>
                    <a:lumOff val="35000"/>
                  </a:schemeClr>
                </a:solidFill>
              </a:rPr>
              <a:t>Arrhythmic Trigger</a:t>
            </a:r>
          </a:p>
        </p:txBody>
      </p:sp>
      <p:grpSp>
        <p:nvGrpSpPr>
          <p:cNvPr id="11" name="Group 10">
            <a:extLst>
              <a:ext uri="{FF2B5EF4-FFF2-40B4-BE49-F238E27FC236}">
                <a16:creationId xmlns:a16="http://schemas.microsoft.com/office/drawing/2014/main" id="{10967F58-84B6-477C-BB22-3E3508710309}"/>
              </a:ext>
            </a:extLst>
          </p:cNvPr>
          <p:cNvGrpSpPr>
            <a:grpSpLocks noGrp="1" noSelect="1" noMove="1" noResize="1"/>
          </p:cNvGrpSpPr>
          <p:nvPr/>
        </p:nvGrpSpPr>
        <p:grpSpPr>
          <a:xfrm>
            <a:off x="10881735" y="2601752"/>
            <a:ext cx="1147762" cy="1177925"/>
            <a:chOff x="10881735" y="2601752"/>
            <a:chExt cx="1147762" cy="1177925"/>
          </a:xfrm>
        </p:grpSpPr>
        <p:sp>
          <p:nvSpPr>
            <p:cNvPr id="18" name="Explosion 1 17"/>
            <p:cNvSpPr/>
            <p:nvPr/>
          </p:nvSpPr>
          <p:spPr>
            <a:xfrm>
              <a:off x="10881735" y="2601752"/>
              <a:ext cx="1147762" cy="1177925"/>
            </a:xfrm>
            <a:prstGeom prst="irregularSeal1">
              <a:avLst/>
            </a:prstGeom>
            <a:solidFill>
              <a:srgbClr val="FF0000">
                <a:alpha val="99000"/>
              </a:srgbClr>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ndParaRPr>
            </a:p>
          </p:txBody>
        </p:sp>
        <p:sp>
          <p:nvSpPr>
            <p:cNvPr id="47111" name="Text Box 5"/>
            <p:cNvSpPr txBox="1">
              <a:spLocks noChangeArrowheads="1"/>
            </p:cNvSpPr>
            <p:nvPr/>
          </p:nvSpPr>
          <p:spPr bwMode="auto">
            <a:xfrm>
              <a:off x="11025403" y="2949102"/>
              <a:ext cx="8604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eaLnBrk="1" hangingPunct="1"/>
              <a:r>
                <a:rPr lang="en-US">
                  <a:solidFill>
                    <a:srgbClr val="FFFF00"/>
                  </a:solidFill>
                </a:rPr>
                <a:t>SCD</a:t>
              </a:r>
            </a:p>
          </p:txBody>
        </p:sp>
      </p:grpSp>
      <p:sp>
        <p:nvSpPr>
          <p:cNvPr id="47114" name="Text Box 8"/>
          <p:cNvSpPr txBox="1">
            <a:spLocks noSelect="1" noMove="1" noResize="1" noChangeArrowheads="1" noTextEdit="1"/>
          </p:cNvSpPr>
          <p:nvPr/>
        </p:nvSpPr>
        <p:spPr bwMode="auto">
          <a:xfrm>
            <a:off x="7735268" y="2032630"/>
            <a:ext cx="2571413" cy="369332"/>
          </a:xfrm>
          <a:prstGeom prst="rect">
            <a:avLst/>
          </a:prstGeom>
          <a:noFill/>
          <a:ln w="28575">
            <a:noFill/>
            <a:miter lim="800000"/>
          </a:ln>
        </p:spPr>
        <p:txBody>
          <a:bodyPr wrap="square">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eaLnBrk="1" hangingPunct="1">
              <a:spcBef>
                <a:spcPct val="50000"/>
              </a:spcBef>
            </a:pPr>
            <a:r>
              <a:rPr lang="en-US" sz="1800" b="1">
                <a:solidFill>
                  <a:schemeClr val="tx1">
                    <a:lumMod val="65000"/>
                    <a:lumOff val="35000"/>
                  </a:schemeClr>
                </a:solidFill>
                <a:latin typeface="+mn-lt"/>
              </a:rPr>
              <a:t>Malignant Arrhythmias</a:t>
            </a:r>
          </a:p>
        </p:txBody>
      </p:sp>
      <p:sp>
        <p:nvSpPr>
          <p:cNvPr id="47116" name="Line 32"/>
          <p:cNvSpPr>
            <a:spLocks noSelect="1" noMove="1" noResize="1" noChangeShapeType="1" noTextEdit="1"/>
          </p:cNvSpPr>
          <p:nvPr/>
        </p:nvSpPr>
        <p:spPr bwMode="auto">
          <a:xfrm>
            <a:off x="9766837" y="3190714"/>
            <a:ext cx="1147763" cy="0"/>
          </a:xfrm>
          <a:prstGeom prst="line">
            <a:avLst/>
          </a:prstGeom>
          <a:noFill/>
          <a:ln w="57150">
            <a:solidFill>
              <a:schemeClr val="tx1"/>
            </a:solidFill>
            <a:rou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2052" name="Picture 4" descr="ttps://healthmanagement.org/uploads/from_cloud/cw/00106285_cw_image_wi_15cf9c9470b4d2502a92d1c83dda23b9."/>
          <p:cNvPicPr>
            <a:picLocks noSelect="1" noChangeAspect="1" noMove="1" noResize="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16678" y="2565229"/>
            <a:ext cx="1235199" cy="12351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ge result for ventricular tachycardia"/>
          <p:cNvPicPr>
            <a:picLocks noSelect="1" noChangeAspect="1" noMove="1" noResize="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919118" y="2778583"/>
            <a:ext cx="2203712" cy="92989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2"/>
          <p:cNvSpPr>
            <a:spLocks noSelect="1" noMove="1" noResize="1" noChangeArrowheads="1" noTextEdit="1"/>
          </p:cNvSpPr>
          <p:nvPr/>
        </p:nvSpPr>
        <p:spPr bwMode="auto">
          <a:xfrm>
            <a:off x="3326130" y="2830543"/>
            <a:ext cx="1498600" cy="706438"/>
          </a:xfrm>
          <a:prstGeom prst="rect">
            <a:avLst/>
          </a:prstGeom>
          <a:noFill/>
          <a:ln w="28575">
            <a:noFill/>
            <a:miter lim="800000"/>
          </a:ln>
        </p:spPr>
        <p:txBody>
          <a:bodyPr wrap="none" anchor="ctr"/>
          <a:lstStyle/>
          <a:p>
            <a:pPr algn="ctr"/>
            <a:r>
              <a:rPr lang="en-US" sz="5400">
                <a:solidFill>
                  <a:schemeClr val="tx1">
                    <a:lumMod val="65000"/>
                    <a:lumOff val="35000"/>
                  </a:schemeClr>
                </a:solidFill>
              </a:rPr>
              <a:t>+</a:t>
            </a:r>
          </a:p>
        </p:txBody>
      </p:sp>
      <p:sp>
        <p:nvSpPr>
          <p:cNvPr id="34" name="Rectangle 2"/>
          <p:cNvSpPr>
            <a:spLocks noSelect="1" noMove="1" noResize="1" noChangeArrowheads="1" noTextEdit="1"/>
          </p:cNvSpPr>
          <p:nvPr/>
        </p:nvSpPr>
        <p:spPr bwMode="auto">
          <a:xfrm>
            <a:off x="6923475" y="2830543"/>
            <a:ext cx="686063" cy="706438"/>
          </a:xfrm>
          <a:prstGeom prst="rect">
            <a:avLst/>
          </a:prstGeom>
          <a:noFill/>
          <a:ln w="28575">
            <a:noFill/>
            <a:miter lim="800000"/>
          </a:ln>
        </p:spPr>
        <p:txBody>
          <a:bodyPr wrap="none" anchor="ctr"/>
          <a:lstStyle/>
          <a:p>
            <a:pPr algn="ctr"/>
            <a:r>
              <a:rPr lang="en-US" sz="5400">
                <a:solidFill>
                  <a:schemeClr val="tx1">
                    <a:lumMod val="65000"/>
                    <a:lumOff val="35000"/>
                  </a:schemeClr>
                </a:solidFill>
              </a:rPr>
              <a:t>=</a:t>
            </a:r>
          </a:p>
        </p:txBody>
      </p:sp>
      <p:grpSp>
        <p:nvGrpSpPr>
          <p:cNvPr id="9" name="Group 8">
            <a:extLst>
              <a:ext uri="{FF2B5EF4-FFF2-40B4-BE49-F238E27FC236}">
                <a16:creationId xmlns:a16="http://schemas.microsoft.com/office/drawing/2014/main" id="{69EE831D-C231-42AA-BC1F-B6A7C6D68B06}"/>
              </a:ext>
            </a:extLst>
          </p:cNvPr>
          <p:cNvGrpSpPr>
            <a:grpSpLocks noGrp="1" noSelect="1" noMove="1" noResize="1"/>
          </p:cNvGrpSpPr>
          <p:nvPr/>
        </p:nvGrpSpPr>
        <p:grpSpPr>
          <a:xfrm>
            <a:off x="211303" y="4063673"/>
            <a:ext cx="11803772" cy="706438"/>
            <a:chOff x="211303" y="3972233"/>
            <a:chExt cx="11803772" cy="706438"/>
          </a:xfrm>
        </p:grpSpPr>
        <p:sp>
          <p:nvSpPr>
            <p:cNvPr id="33" name="Rectangle 2"/>
            <p:cNvSpPr>
              <a:spLocks noChangeArrowheads="1"/>
            </p:cNvSpPr>
            <p:nvPr/>
          </p:nvSpPr>
          <p:spPr bwMode="auto">
            <a:xfrm>
              <a:off x="1868691" y="3972233"/>
              <a:ext cx="1498600" cy="706438"/>
            </a:xfrm>
            <a:prstGeom prst="rect">
              <a:avLst/>
            </a:prstGeom>
            <a:noFill/>
            <a:ln w="28575">
              <a:noFill/>
              <a:miter lim="800000"/>
            </a:ln>
          </p:spPr>
          <p:txBody>
            <a:bodyPr wrap="none" anchor="ctr"/>
            <a:lstStyle/>
            <a:p>
              <a:pPr algn="ctr"/>
              <a:r>
                <a:rPr lang="en-US" b="1">
                  <a:solidFill>
                    <a:schemeClr val="tx1">
                      <a:lumMod val="65000"/>
                      <a:lumOff val="35000"/>
                    </a:schemeClr>
                  </a:solidFill>
                </a:rPr>
                <a:t>HFrEF</a:t>
              </a:r>
              <a:r>
                <a:rPr lang="en-US"/>
                <a:t>	</a:t>
              </a:r>
            </a:p>
          </p:txBody>
        </p:sp>
        <p:sp>
          <p:nvSpPr>
            <p:cNvPr id="36" name="Text Box 13"/>
            <p:cNvSpPr txBox="1">
              <a:spLocks noChangeArrowheads="1"/>
            </p:cNvSpPr>
            <p:nvPr/>
          </p:nvSpPr>
          <p:spPr bwMode="auto">
            <a:xfrm>
              <a:off x="211303" y="4063842"/>
              <a:ext cx="1561179" cy="523220"/>
            </a:xfrm>
            <a:prstGeom prst="rect">
              <a:avLst/>
            </a:prstGeom>
            <a:solidFill>
              <a:schemeClr val="tx2">
                <a:lumMod val="40000"/>
                <a:lumOff val="60000"/>
              </a:schemeClr>
            </a:solidFill>
            <a:ln w="28575">
              <a:solidFill>
                <a:schemeClr val="tx1"/>
              </a:solidFill>
              <a:miter lim="800000"/>
            </a:ln>
          </p:spPr>
          <p:txBody>
            <a:bodyPr wrap="square">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eaLnBrk="1" hangingPunct="1">
                <a:spcBef>
                  <a:spcPct val="50000"/>
                </a:spcBef>
              </a:pPr>
              <a:r>
                <a:rPr lang="en-US" sz="1400" b="1">
                  <a:solidFill>
                    <a:srgbClr val="FFFFFF"/>
                  </a:solidFill>
                </a:rPr>
                <a:t>General Population</a:t>
              </a:r>
            </a:p>
          </p:txBody>
        </p:sp>
        <p:sp>
          <p:nvSpPr>
            <p:cNvPr id="37" name="Rectangle 2"/>
            <p:cNvSpPr>
              <a:spLocks noChangeArrowheads="1"/>
            </p:cNvSpPr>
            <p:nvPr/>
          </p:nvSpPr>
          <p:spPr bwMode="auto">
            <a:xfrm>
              <a:off x="4537458" y="4057710"/>
              <a:ext cx="2793639" cy="535484"/>
            </a:xfrm>
            <a:prstGeom prst="rect">
              <a:avLst/>
            </a:prstGeom>
            <a:noFill/>
            <a:ln w="28575">
              <a:noFill/>
              <a:miter lim="800000"/>
            </a:ln>
          </p:spPr>
          <p:txBody>
            <a:bodyPr wrap="none" anchor="ctr"/>
            <a:lstStyle/>
            <a:p>
              <a:pPr algn="ctr"/>
              <a:r>
                <a:rPr lang="en-US" b="1">
                  <a:solidFill>
                    <a:schemeClr val="tx1">
                      <a:lumMod val="65000"/>
                      <a:lumOff val="35000"/>
                    </a:schemeClr>
                  </a:solidFill>
                </a:rPr>
                <a:t>Acute Coronary Syndrome	</a:t>
              </a:r>
            </a:p>
          </p:txBody>
        </p:sp>
        <p:sp>
          <p:nvSpPr>
            <p:cNvPr id="38" name="Rectangle 2"/>
            <p:cNvSpPr>
              <a:spLocks noChangeArrowheads="1"/>
            </p:cNvSpPr>
            <p:nvPr/>
          </p:nvSpPr>
          <p:spPr bwMode="auto">
            <a:xfrm>
              <a:off x="8172449" y="3972233"/>
              <a:ext cx="1737717" cy="706438"/>
            </a:xfrm>
            <a:prstGeom prst="rect">
              <a:avLst/>
            </a:prstGeom>
            <a:noFill/>
            <a:ln w="28575">
              <a:noFill/>
              <a:miter lim="800000"/>
            </a:ln>
          </p:spPr>
          <p:txBody>
            <a:bodyPr wrap="none" anchor="ctr"/>
            <a:lstStyle/>
            <a:p>
              <a:pPr algn="ctr"/>
              <a:r>
                <a:rPr lang="en-US" b="1">
                  <a:solidFill>
                    <a:schemeClr val="tx1">
                      <a:lumMod val="65000"/>
                      <a:lumOff val="35000"/>
                    </a:schemeClr>
                  </a:solidFill>
                </a:rPr>
                <a:t>VT</a:t>
              </a:r>
            </a:p>
          </p:txBody>
        </p:sp>
        <p:sp>
          <p:nvSpPr>
            <p:cNvPr id="6" name="TextBox 5"/>
            <p:cNvSpPr txBox="1"/>
            <p:nvPr/>
          </p:nvSpPr>
          <p:spPr>
            <a:xfrm>
              <a:off x="9949385" y="4002287"/>
              <a:ext cx="2065690" cy="646331"/>
            </a:xfrm>
            <a:prstGeom prst="rect">
              <a:avLst/>
            </a:prstGeom>
            <a:noFill/>
          </p:spPr>
          <p:txBody>
            <a:bodyPr wrap="square" rtlCol="0">
              <a:spAutoFit/>
            </a:bodyPr>
            <a:lstStyle/>
            <a:p>
              <a:pPr algn="ctr"/>
              <a:r>
                <a:rPr lang="en-US" b="1">
                  <a:solidFill>
                    <a:schemeClr val="tx1">
                      <a:lumMod val="65000"/>
                      <a:lumOff val="35000"/>
                    </a:schemeClr>
                  </a:solidFill>
                </a:rPr>
                <a:t>Conventional CHD-related Risk Factors</a:t>
              </a:r>
            </a:p>
          </p:txBody>
        </p:sp>
      </p:grpSp>
      <p:sp>
        <p:nvSpPr>
          <p:cNvPr id="45" name="Rectangle 2"/>
          <p:cNvSpPr>
            <a:spLocks noSelect="1" noMove="1" noResize="1" noChangeArrowheads="1" noTextEdit="1"/>
          </p:cNvSpPr>
          <p:nvPr/>
        </p:nvSpPr>
        <p:spPr bwMode="auto">
          <a:xfrm>
            <a:off x="6608025" y="5505383"/>
            <a:ext cx="4541854" cy="706438"/>
          </a:xfrm>
          <a:prstGeom prst="rect">
            <a:avLst/>
          </a:prstGeom>
          <a:noFill/>
          <a:ln w="28575">
            <a:noFill/>
            <a:miter lim="800000"/>
          </a:ln>
        </p:spPr>
        <p:txBody>
          <a:bodyPr wrap="none" anchor="ctr"/>
          <a:lstStyle/>
          <a:p>
            <a:pPr algn="ctr"/>
            <a:r>
              <a:rPr lang="en-US"/>
              <a:t>	</a:t>
            </a:r>
          </a:p>
        </p:txBody>
      </p:sp>
      <p:grpSp>
        <p:nvGrpSpPr>
          <p:cNvPr id="4" name="Group 3">
            <a:extLst>
              <a:ext uri="{FF2B5EF4-FFF2-40B4-BE49-F238E27FC236}">
                <a16:creationId xmlns:a16="http://schemas.microsoft.com/office/drawing/2014/main" id="{5917F2E0-2877-4BC2-AC7E-6DE413269944}"/>
              </a:ext>
            </a:extLst>
          </p:cNvPr>
          <p:cNvGrpSpPr>
            <a:grpSpLocks noGrp="1" noSelect="1" noMove="1" noResize="1"/>
          </p:cNvGrpSpPr>
          <p:nvPr/>
        </p:nvGrpSpPr>
        <p:grpSpPr>
          <a:xfrm>
            <a:off x="177012" y="4997268"/>
            <a:ext cx="11926010" cy="1085962"/>
            <a:chOff x="211302" y="4997268"/>
            <a:chExt cx="11926010" cy="1085962"/>
          </a:xfrm>
        </p:grpSpPr>
        <p:sp>
          <p:nvSpPr>
            <p:cNvPr id="41" name="Text Box 13"/>
            <p:cNvSpPr txBox="1">
              <a:spLocks noChangeArrowheads="1"/>
            </p:cNvSpPr>
            <p:nvPr/>
          </p:nvSpPr>
          <p:spPr bwMode="auto">
            <a:xfrm>
              <a:off x="211302" y="5502107"/>
              <a:ext cx="1561179" cy="523220"/>
            </a:xfrm>
            <a:prstGeom prst="rect">
              <a:avLst/>
            </a:prstGeom>
            <a:solidFill>
              <a:schemeClr val="accent4">
                <a:lumMod val="75000"/>
              </a:schemeClr>
            </a:solidFill>
            <a:ln w="28575">
              <a:solidFill>
                <a:schemeClr val="tx1"/>
              </a:solidFill>
              <a:miter lim="800000"/>
            </a:ln>
          </p:spPr>
          <p:txBody>
            <a:bodyPr wrap="square">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eaLnBrk="1" hangingPunct="1">
                <a:spcBef>
                  <a:spcPct val="50000"/>
                </a:spcBef>
              </a:pPr>
              <a:r>
                <a:rPr lang="en-US" sz="1400" b="1">
                  <a:solidFill>
                    <a:srgbClr val="FFFFFF"/>
                  </a:solidFill>
                </a:rPr>
                <a:t>Advanced CKD Population</a:t>
              </a:r>
            </a:p>
          </p:txBody>
        </p:sp>
        <p:sp>
          <p:nvSpPr>
            <p:cNvPr id="43" name="Rectangle 2"/>
            <p:cNvSpPr>
              <a:spLocks noChangeArrowheads="1"/>
            </p:cNvSpPr>
            <p:nvPr/>
          </p:nvSpPr>
          <p:spPr bwMode="auto">
            <a:xfrm>
              <a:off x="1933936" y="5376792"/>
              <a:ext cx="1152163" cy="706438"/>
            </a:xfrm>
            <a:prstGeom prst="rect">
              <a:avLst/>
            </a:prstGeom>
            <a:noFill/>
            <a:ln w="28575">
              <a:noFill/>
              <a:miter lim="800000"/>
            </a:ln>
          </p:spPr>
          <p:txBody>
            <a:bodyPr wrap="none" anchor="ctr"/>
            <a:lstStyle/>
            <a:p>
              <a:pPr algn="ctr"/>
              <a:r>
                <a:rPr lang="en-US" b="1">
                  <a:solidFill>
                    <a:schemeClr val="tx1">
                      <a:lumMod val="65000"/>
                      <a:lumOff val="35000"/>
                    </a:schemeClr>
                  </a:solidFill>
                </a:rPr>
                <a:t>LVH</a:t>
              </a:r>
            </a:p>
            <a:p>
              <a:pPr algn="ctr"/>
              <a:r>
                <a:rPr lang="en-US" b="1">
                  <a:solidFill>
                    <a:schemeClr val="tx1">
                      <a:lumMod val="65000"/>
                      <a:lumOff val="35000"/>
                    </a:schemeClr>
                  </a:solidFill>
                </a:rPr>
                <a:t>  HFpEF	</a:t>
              </a:r>
            </a:p>
          </p:txBody>
        </p:sp>
        <p:sp>
          <p:nvSpPr>
            <p:cNvPr id="47" name="TextBox 46"/>
            <p:cNvSpPr txBox="1"/>
            <p:nvPr/>
          </p:nvSpPr>
          <p:spPr>
            <a:xfrm>
              <a:off x="4670150" y="4997268"/>
              <a:ext cx="2532145" cy="923330"/>
            </a:xfrm>
            <a:prstGeom prst="rect">
              <a:avLst/>
            </a:prstGeom>
            <a:noFill/>
          </p:spPr>
          <p:txBody>
            <a:bodyPr wrap="square" rtlCol="0">
              <a:spAutoFit/>
            </a:bodyPr>
            <a:lstStyle/>
            <a:p>
              <a:pPr algn="ctr"/>
              <a:r>
                <a:rPr lang="en-US" b="1">
                  <a:solidFill>
                    <a:schemeClr val="tx1">
                      <a:lumMod val="65000"/>
                      <a:lumOff val="35000"/>
                    </a:schemeClr>
                  </a:solidFill>
                </a:rPr>
                <a:t>Electrolyte disturbances</a:t>
              </a:r>
            </a:p>
            <a:p>
              <a:pPr algn="ctr"/>
              <a:r>
                <a:rPr lang="en-US" b="1">
                  <a:solidFill>
                    <a:schemeClr val="tx1">
                      <a:lumMod val="65000"/>
                      <a:lumOff val="35000"/>
                    </a:schemeClr>
                  </a:solidFill>
                </a:rPr>
                <a:t>Dialysis-induced ischemia</a:t>
              </a:r>
            </a:p>
          </p:txBody>
        </p:sp>
        <p:sp>
          <p:nvSpPr>
            <p:cNvPr id="48" name="TextBox 47"/>
            <p:cNvSpPr txBox="1"/>
            <p:nvPr/>
          </p:nvSpPr>
          <p:spPr>
            <a:xfrm>
              <a:off x="7844476" y="5084078"/>
              <a:ext cx="2065690" cy="923330"/>
            </a:xfrm>
            <a:prstGeom prst="rect">
              <a:avLst/>
            </a:prstGeom>
            <a:noFill/>
          </p:spPr>
          <p:txBody>
            <a:bodyPr wrap="square" rtlCol="0">
              <a:spAutoFit/>
            </a:bodyPr>
            <a:lstStyle/>
            <a:p>
              <a:pPr algn="ctr"/>
              <a:r>
                <a:rPr lang="en-US" b="1">
                  <a:solidFill>
                    <a:schemeClr val="tx1">
                      <a:lumMod val="65000"/>
                      <a:lumOff val="35000"/>
                    </a:schemeClr>
                  </a:solidFill>
                </a:rPr>
                <a:t>Asystole</a:t>
              </a:r>
            </a:p>
            <a:p>
              <a:pPr algn="ctr"/>
              <a:r>
                <a:rPr lang="en-US" b="1">
                  <a:solidFill>
                    <a:schemeClr val="tx1">
                      <a:lumMod val="65000"/>
                      <a:lumOff val="35000"/>
                    </a:schemeClr>
                  </a:solidFill>
                </a:rPr>
                <a:t>Bradyarrhythmia</a:t>
              </a:r>
            </a:p>
            <a:p>
              <a:pPr algn="ctr"/>
              <a:r>
                <a:rPr lang="en-US" b="1">
                  <a:solidFill>
                    <a:schemeClr val="tx1">
                      <a:lumMod val="65000"/>
                      <a:lumOff val="35000"/>
                    </a:schemeClr>
                  </a:solidFill>
                </a:rPr>
                <a:t>VT</a:t>
              </a:r>
            </a:p>
          </p:txBody>
        </p:sp>
        <p:sp>
          <p:nvSpPr>
            <p:cNvPr id="49" name="TextBox 48"/>
            <p:cNvSpPr txBox="1"/>
            <p:nvPr/>
          </p:nvSpPr>
          <p:spPr>
            <a:xfrm>
              <a:off x="10071622" y="5309954"/>
              <a:ext cx="2065690" cy="646331"/>
            </a:xfrm>
            <a:prstGeom prst="rect">
              <a:avLst/>
            </a:prstGeom>
            <a:noFill/>
          </p:spPr>
          <p:txBody>
            <a:bodyPr wrap="square" rtlCol="0">
              <a:spAutoFit/>
            </a:bodyPr>
            <a:lstStyle/>
            <a:p>
              <a:pPr algn="ctr"/>
              <a:r>
                <a:rPr lang="en-US" b="1">
                  <a:solidFill>
                    <a:schemeClr val="tx1">
                      <a:lumMod val="65000"/>
                      <a:lumOff val="35000"/>
                    </a:schemeClr>
                  </a:solidFill>
                </a:rPr>
                <a:t>Nonconventional Risk Factors</a:t>
              </a:r>
            </a:p>
          </p:txBody>
        </p:sp>
      </p:grpSp>
      <p:sp>
        <p:nvSpPr>
          <p:cNvPr id="7" name="TextBox 6">
            <a:extLst>
              <a:ext uri="{FF2B5EF4-FFF2-40B4-BE49-F238E27FC236}">
                <a16:creationId xmlns:a16="http://schemas.microsoft.com/office/drawing/2014/main" id="{18CD7E07-1E08-8C4C-9664-4F0B85EFA8AC}"/>
              </a:ext>
            </a:extLst>
          </p:cNvPr>
          <p:cNvSpPr txBox="1">
            <a:spLocks noSelect="1" noMove="1" noResize="1" noTextEdit="1"/>
          </p:cNvSpPr>
          <p:nvPr/>
        </p:nvSpPr>
        <p:spPr>
          <a:xfrm>
            <a:off x="7015205" y="394728"/>
            <a:ext cx="4717958" cy="1477328"/>
          </a:xfrm>
          <a:prstGeom prst="rect">
            <a:avLst/>
          </a:prstGeom>
          <a:noFill/>
        </p:spPr>
        <p:txBody>
          <a:bodyPr wrap="none" rtlCol="0">
            <a:spAutoFit/>
          </a:bodyPr>
          <a:lstStyle/>
          <a:p>
            <a:r>
              <a:rPr lang="en-US" sz="1500" b="1">
                <a:solidFill>
                  <a:schemeClr val="tx1">
                    <a:lumMod val="65000"/>
                    <a:lumOff val="35000"/>
                  </a:schemeClr>
                </a:solidFill>
                <a:latin typeface="Arial" panose="020b0604020202020204" pitchFamily="34" charset="0"/>
                <a:cs typeface="Arial" panose="020b0604020202020204" pitchFamily="34" charset="0"/>
              </a:rPr>
              <a:t>Abbreviations:</a:t>
            </a:r>
          </a:p>
          <a:p>
            <a:r>
              <a:rPr lang="en-US" sz="1500">
                <a:solidFill>
                  <a:schemeClr val="tx1">
                    <a:lumMod val="65000"/>
                    <a:lumOff val="35000"/>
                  </a:schemeClr>
                </a:solidFill>
                <a:latin typeface="Arial" panose="020b0604020202020204" pitchFamily="34" charset="0"/>
                <a:cs typeface="Arial" panose="020b0604020202020204" pitchFamily="34" charset="0"/>
              </a:rPr>
              <a:t>HFrEF= Heart failure with reduced ejection fraction</a:t>
            </a:r>
          </a:p>
          <a:p>
            <a:r>
              <a:rPr lang="en-US" sz="1500">
                <a:solidFill>
                  <a:schemeClr val="tx1">
                    <a:lumMod val="65000"/>
                    <a:lumOff val="35000"/>
                  </a:schemeClr>
                </a:solidFill>
                <a:latin typeface="Arial" panose="020b0604020202020204" pitchFamily="34" charset="0"/>
                <a:cs typeface="Arial" panose="020b0604020202020204" pitchFamily="34" charset="0"/>
              </a:rPr>
              <a:t>HFpEF= Heart failure with preserved ejection fraction</a:t>
            </a:r>
          </a:p>
          <a:p>
            <a:r>
              <a:rPr lang="en-US" sz="1500">
                <a:solidFill>
                  <a:schemeClr val="tx1">
                    <a:lumMod val="65000"/>
                    <a:lumOff val="35000"/>
                  </a:schemeClr>
                </a:solidFill>
                <a:latin typeface="Arial" panose="020b0604020202020204" pitchFamily="34" charset="0"/>
                <a:cs typeface="Arial" panose="020b0604020202020204" pitchFamily="34" charset="0"/>
              </a:rPr>
              <a:t>VT= Ventricular Tachycardia</a:t>
            </a:r>
          </a:p>
          <a:p>
            <a:r>
              <a:rPr lang="en-US" sz="1500">
                <a:solidFill>
                  <a:schemeClr val="tx1">
                    <a:lumMod val="65000"/>
                    <a:lumOff val="35000"/>
                  </a:schemeClr>
                </a:solidFill>
                <a:latin typeface="Arial" panose="020b0604020202020204" pitchFamily="34" charset="0"/>
                <a:cs typeface="Arial" panose="020b0604020202020204" pitchFamily="34" charset="0"/>
              </a:rPr>
              <a:t>CHD= Coronary Heart Disease</a:t>
            </a:r>
          </a:p>
          <a:p>
            <a:r>
              <a:rPr lang="en-US" sz="1500">
                <a:solidFill>
                  <a:schemeClr val="tx1">
                    <a:lumMod val="65000"/>
                    <a:lumOff val="35000"/>
                  </a:schemeClr>
                </a:solidFill>
                <a:latin typeface="Arial" panose="020b0604020202020204" pitchFamily="34" charset="0"/>
                <a:cs typeface="Arial" panose="020b0604020202020204" pitchFamily="34" charset="0"/>
              </a:rPr>
              <a:t>LVH= Left Ventricular Hypertrophy</a:t>
            </a:r>
          </a:p>
        </p:txBody>
      </p:sp>
      <p:sp>
        <p:nvSpPr>
          <p:cNvPr id="35" name="TextBox 34">
            <a:extLst>
              <a:ext uri="{FF2B5EF4-FFF2-40B4-BE49-F238E27FC236}">
                <a16:creationId xmlns:a16="http://schemas.microsoft.com/office/drawing/2014/main" id="{CAB44B75-F079-4F05-B0FE-72D8ACD40E1B}"/>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
        <p:nvSpPr>
          <p:cNvPr id="39" name="Title 1">
            <a:extLst>
              <a:ext uri="{FF2B5EF4-FFF2-40B4-BE49-F238E27FC236}">
                <a16:creationId xmlns:a16="http://schemas.microsoft.com/office/drawing/2014/main" id="{2583A86E-A62E-4851-AF62-2CAD0B261080}"/>
              </a:ext>
            </a:extLst>
          </p:cNvPr>
          <p:cNvSpPr txBox="1">
            <a:spLocks noSelect="1" noMove="1" noResize="1" noTextEdit="1"/>
          </p:cNvSpPr>
          <p:nvPr/>
        </p:nvSpPr>
        <p:spPr>
          <a:xfrm>
            <a:off x="619611" y="703940"/>
            <a:ext cx="6270940" cy="107899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3"/>
                </a:solidFill>
                <a:latin typeface="Segoe"/>
              </a:rPr>
              <a:t>Pathophysiology of SCD</a:t>
            </a:r>
          </a:p>
        </p:txBody>
      </p:sp>
    </p:spTree>
    <p:extLst>
      <p:ext uri="{BB962C8B-B14F-4D97-AF65-F5344CB8AC3E}">
        <p14:creationId val="3745042802"/>
      </p:ext>
    </p:extLst>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1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1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P spid="47110" grpId="0"/>
      <p:bldP spid="47114" grpId="0"/>
      <p:bldP spid="47116" grpId="0" animBg="1"/>
      <p:bldP spid="31" grpId="0"/>
      <p:bldP spid="34"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noSelect="1" noMove="1" noResize="1" noTextEdit="1"/>
          </p:cNvSpPr>
          <p:nvPr>
            <p:ph type="title" idx="4294967295"/>
          </p:nvPr>
        </p:nvSpPr>
        <p:spPr>
          <a:xfrm>
            <a:off x="614828" y="346766"/>
            <a:ext cx="11577172" cy="1078992"/>
          </a:xfrm>
        </p:spPr>
        <p:txBody>
          <a:bodyPr>
            <a:noAutofit/>
          </a:bodyPr>
          <a:lstStyle/>
          <a:p>
            <a:pPr>
              <a:defRPr/>
            </a:pPr>
            <a:r>
              <a:rPr lang="en-US" sz="4000" b="1">
                <a:solidFill>
                  <a:schemeClr val="accent3"/>
                </a:solidFill>
                <a:latin typeface="Segoe"/>
              </a:rPr>
              <a:t>Cardiovascular Risk Is Tied to Dialysis Schedule</a:t>
            </a:r>
          </a:p>
        </p:txBody>
      </p:sp>
      <p:sp>
        <p:nvSpPr>
          <p:cNvPr id="31747" name="TextBox 4"/>
          <p:cNvSpPr txBox="1">
            <a:spLocks noSelect="1" noMove="1" noResize="1" noChangeArrowheads="1" noTextEdit="1"/>
          </p:cNvSpPr>
          <p:nvPr/>
        </p:nvSpPr>
        <p:spPr bwMode="auto">
          <a:xfrm>
            <a:off x="0" y="5847149"/>
            <a:ext cx="6618617"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eaLnBrk="1" hangingPunct="1"/>
            <a:r>
              <a:rPr lang="en-US" sz="1500" i="1">
                <a:latin typeface="Arial" panose="020b0604020202020204" pitchFamily="34" charset="0"/>
                <a:cs typeface="Arial" panose="020b0604020202020204" pitchFamily="34" charset="0"/>
              </a:rPr>
              <a:t>Adapted from N Engl J Med 365(12):1099-107, 2011</a:t>
            </a:r>
          </a:p>
        </p:txBody>
      </p:sp>
      <p:sp>
        <p:nvSpPr>
          <p:cNvPr id="31749" name="TextBox 6"/>
          <p:cNvSpPr txBox="1">
            <a:spLocks noSelect="1" noMove="1" noResize="1" noChangeArrowheads="1" noTextEdit="1"/>
          </p:cNvSpPr>
          <p:nvPr/>
        </p:nvSpPr>
        <p:spPr bwMode="auto">
          <a:xfrm>
            <a:off x="1843740" y="1158664"/>
            <a:ext cx="85026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algn="ctr" eaLnBrk="1" hangingPunct="1"/>
            <a:r>
              <a:rPr lang="en-US" b="1">
                <a:solidFill>
                  <a:schemeClr val="tx1">
                    <a:lumMod val="65000"/>
                    <a:lumOff val="35000"/>
                  </a:schemeClr>
                </a:solidFill>
                <a:latin typeface="Arial" panose="020b0604020202020204" pitchFamily="34" charset="0"/>
                <a:cs typeface="Arial" panose="020b0604020202020204" pitchFamily="34" charset="0"/>
              </a:rPr>
              <a:t>Mortality and CV Events on Days of the Dialysis Week</a:t>
            </a:r>
          </a:p>
        </p:txBody>
      </p:sp>
      <p:sp>
        <p:nvSpPr>
          <p:cNvPr id="31750" name="TextBox 7"/>
          <p:cNvSpPr txBox="1">
            <a:spLocks noSelect="1" noMove="1" noResize="1" noChangeArrowheads="1" noTextEdit="1"/>
          </p:cNvSpPr>
          <p:nvPr/>
        </p:nvSpPr>
        <p:spPr bwMode="auto">
          <a:xfrm>
            <a:off x="4442653" y="1704311"/>
            <a:ext cx="4673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algn="ctr" eaLnBrk="1" hangingPunct="1"/>
            <a:r>
              <a:rPr lang="en-US" b="1">
                <a:solidFill>
                  <a:schemeClr val="tx1">
                    <a:lumMod val="65000"/>
                    <a:lumOff val="35000"/>
                  </a:schemeClr>
                </a:solidFill>
                <a:latin typeface="+mn-lt"/>
              </a:rPr>
              <a:t>32,000 US HD patients</a:t>
            </a:r>
          </a:p>
        </p:txBody>
      </p:sp>
      <p:sp>
        <p:nvSpPr>
          <p:cNvPr id="31751" name="TextBox 8"/>
          <p:cNvSpPr txBox="1">
            <a:spLocks noSelect="1" noMove="1" noResize="1" noChangeArrowheads="1" noTextEdit="1"/>
          </p:cNvSpPr>
          <p:nvPr/>
        </p:nvSpPr>
        <p:spPr bwMode="auto">
          <a:xfrm rot="16200000">
            <a:off x="-464745" y="3350870"/>
            <a:ext cx="35052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algn="ctr" eaLnBrk="1" hangingPunct="1"/>
            <a:r>
              <a:rPr lang="en-US" sz="2200" b="1">
                <a:solidFill>
                  <a:schemeClr val="tx1">
                    <a:lumMod val="65000"/>
                    <a:lumOff val="35000"/>
                  </a:schemeClr>
                </a:solidFill>
                <a:latin typeface="+mn-lt"/>
              </a:rPr>
              <a:t>Rate per 100 pt years</a:t>
            </a:r>
          </a:p>
        </p:txBody>
      </p:sp>
      <p:sp>
        <p:nvSpPr>
          <p:cNvPr id="8" name="TextBox 7">
            <a:extLst>
              <a:ext uri="{FF2B5EF4-FFF2-40B4-BE49-F238E27FC236}">
                <a16:creationId xmlns:a16="http://schemas.microsoft.com/office/drawing/2014/main" id="{AA94E2FE-2131-4A24-88C3-D37D45A7E123}"/>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
        <p:nvSpPr>
          <p:cNvPr id="10" name="TextBox 7">
            <a:extLst>
              <a:ext uri="{FF2B5EF4-FFF2-40B4-BE49-F238E27FC236}">
                <a16:creationId xmlns:a16="http://schemas.microsoft.com/office/drawing/2014/main" id="{C3E86E4E-4F12-42BF-B95F-F250B106D35D}"/>
              </a:ext>
            </a:extLst>
          </p:cNvPr>
          <p:cNvSpPr txBox="1">
            <a:spLocks noSelect="1" noMove="1" noResize="1" noChangeArrowheads="1" noTextEdit="1"/>
          </p:cNvSpPr>
          <p:nvPr/>
        </p:nvSpPr>
        <p:spPr bwMode="auto">
          <a:xfrm>
            <a:off x="3307908" y="1558985"/>
            <a:ext cx="331070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algn="ctr" eaLnBrk="1" hangingPunct="1"/>
            <a:r>
              <a:rPr lang="en-US" b="1">
                <a:solidFill>
                  <a:schemeClr val="tx1">
                    <a:lumMod val="65000"/>
                    <a:lumOff val="35000"/>
                  </a:schemeClr>
                </a:solidFill>
                <a:latin typeface="+mn-lt"/>
              </a:rPr>
              <a:t>32,000 US HD patients</a:t>
            </a:r>
          </a:p>
        </p:txBody>
      </p:sp>
      <p:graphicFrame>
        <p:nvGraphicFramePr>
          <p:cNvPr id="11" name="Chart 10">
            <a:extLst>
              <a:ext uri="{FF2B5EF4-FFF2-40B4-BE49-F238E27FC236}">
                <a16:creationId xmlns:a16="http://schemas.microsoft.com/office/drawing/2014/main" id="{25F39878-F444-4738-9B2B-02FE58B9B97E}"/>
              </a:ext>
            </a:extLst>
          </p:cNvPr>
          <p:cNvGraphicFramePr>
            <a:graphicFrameLocks noGrp="1" noSelect="1" noChangeAspect="1" noMove="1" noResize="1"/>
          </p:cNvGraphicFramePr>
          <p:nvPr>
            <p:extLst>
              <p:ext uri="{D42A27DB-BD31-4B8C-83A1-F6EECF244321}">
                <p14:modId val="3603314685"/>
              </p:ext>
            </p:extLst>
          </p:nvPr>
        </p:nvGraphicFramePr>
        <p:xfrm>
          <a:off x="1698946" y="1585246"/>
          <a:ext cx="9263888" cy="4297680"/>
        </p:xfrm>
        <a:graphic>
          <a:graphicData uri="http://schemas.openxmlformats.org/drawingml/2006/chart">
            <c:chart xmlns:c="http://schemas.openxmlformats.org/drawingml/2006/chart" r:id="rId3"/>
          </a:graphicData>
        </a:graphic>
      </p:graphicFrame>
    </p:spTree>
    <p:extLst>
      <p:ext uri="{BB962C8B-B14F-4D97-AF65-F5344CB8AC3E}">
        <p14:creationId val="760993224"/>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2" name="Object 2"/>
          <p:cNvGraphicFramePr>
            <a:graphicFrameLocks noGrp="1" noSelect="1" noChangeAspect="1" noMove="1" noResize="1"/>
          </p:cNvGraphicFramePr>
          <p:nvPr>
            <p:ph sz="half" idx="4294967295"/>
            <p:extLst>
              <p:ext uri="{D42A27DB-BD31-4B8C-83A1-F6EECF244321}">
                <p14:modId val="2100563108"/>
              </p:ext>
            </p:extLst>
          </p:nvPr>
        </p:nvGraphicFramePr>
        <p:xfrm>
          <a:off x="1723567" y="1502179"/>
          <a:ext cx="6672263" cy="4394200"/>
        </p:xfrm>
        <a:graphic>
          <a:graphicData uri="http://schemas.openxmlformats.org/drawingml/2006/chart">
            <c:chart xmlns:c="http://schemas.openxmlformats.org/drawingml/2006/chart" r:id="rId3"/>
          </a:graphicData>
        </a:graphic>
      </p:graphicFrame>
      <p:sp>
        <p:nvSpPr>
          <p:cNvPr id="661512" name="Rectangle 8"/>
          <p:cNvSpPr>
            <a:spLocks noGrp="1" noSelect="1" noMove="1" noResize="1" noChangeArrowheads="1" noTextEdit="1"/>
          </p:cNvSpPr>
          <p:nvPr>
            <p:ph type="body" sz="half" idx="4294967295"/>
          </p:nvPr>
        </p:nvSpPr>
        <p:spPr>
          <a:xfrm>
            <a:off x="8391260" y="2535050"/>
            <a:ext cx="3187596" cy="2358255"/>
          </a:xfrm>
        </p:spPr>
        <p:txBody>
          <a:bodyPr>
            <a:noAutofit/>
          </a:bodyPr>
          <a:lstStyle/>
          <a:p>
            <a:r>
              <a:rPr lang="en-US" sz="2400">
                <a:solidFill>
                  <a:schemeClr val="tx1">
                    <a:lumMod val="65000"/>
                    <a:lumOff val="35000"/>
                  </a:schemeClr>
                </a:solidFill>
                <a:latin typeface="Arial" panose="020b0604020202020204" pitchFamily="34" charset="0"/>
                <a:cs typeface="Arial" panose="020b0604020202020204" pitchFamily="34" charset="0"/>
              </a:rPr>
              <a:t>High risk within 12 hours of dialysis start</a:t>
            </a:r>
          </a:p>
          <a:p>
            <a:r>
              <a:rPr lang="en-US" sz="2400">
                <a:solidFill>
                  <a:schemeClr val="tx1">
                    <a:lumMod val="65000"/>
                    <a:lumOff val="35000"/>
                  </a:schemeClr>
                </a:solidFill>
                <a:latin typeface="Arial" panose="020b0604020202020204" pitchFamily="34" charset="0"/>
                <a:cs typeface="Arial" panose="020b0604020202020204" pitchFamily="34" charset="0"/>
              </a:rPr>
              <a:t>High risk in 12 hours </a:t>
            </a:r>
            <a:r>
              <a:rPr lang="en-US" sz="2400" i="1">
                <a:solidFill>
                  <a:schemeClr val="tx1">
                    <a:lumMod val="65000"/>
                    <a:lumOff val="35000"/>
                  </a:schemeClr>
                </a:solidFill>
                <a:latin typeface="Arial" panose="020b0604020202020204" pitchFamily="34" charset="0"/>
                <a:cs typeface="Arial" panose="020b0604020202020204" pitchFamily="34" charset="0"/>
              </a:rPr>
              <a:t>preceding</a:t>
            </a:r>
            <a:r>
              <a:rPr lang="en-US" sz="2400">
                <a:solidFill>
                  <a:schemeClr val="tx1">
                    <a:lumMod val="65000"/>
                    <a:lumOff val="35000"/>
                  </a:schemeClr>
                </a:solidFill>
                <a:latin typeface="Arial" panose="020b0604020202020204" pitchFamily="34" charset="0"/>
                <a:cs typeface="Arial" panose="020b0604020202020204" pitchFamily="34" charset="0"/>
              </a:rPr>
              <a:t> HD over dialysis-free weekend</a:t>
            </a:r>
          </a:p>
          <a:p>
            <a:pPr>
              <a:buFontTx/>
              <a:buNone/>
            </a:pPr>
            <a:endParaRPr lang="en-US" sz="2400">
              <a:solidFill>
                <a:schemeClr val="tx1">
                  <a:lumMod val="65000"/>
                  <a:lumOff val="35000"/>
                </a:schemeClr>
              </a:solidFill>
              <a:latin typeface="Arial" panose="020b0604020202020204" pitchFamily="34" charset="0"/>
              <a:cs typeface="Arial" panose="020b0604020202020204" pitchFamily="34" charset="0"/>
            </a:endParaRPr>
          </a:p>
          <a:p>
            <a:endParaRPr lang="en-US" sz="2400">
              <a:solidFill>
                <a:schemeClr val="tx1">
                  <a:lumMod val="65000"/>
                  <a:lumOff val="35000"/>
                </a:schemeClr>
              </a:solidFill>
              <a:latin typeface="Arial" panose="020b0604020202020204" pitchFamily="34" charset="0"/>
              <a:cs typeface="Arial" panose="020b0604020202020204" pitchFamily="34" charset="0"/>
            </a:endParaRPr>
          </a:p>
        </p:txBody>
      </p:sp>
      <p:sp>
        <p:nvSpPr>
          <p:cNvPr id="661507" name="Text Box 3"/>
          <p:cNvSpPr txBox="1">
            <a:spLocks noSelect="1" noMove="1" noResize="1" noChangeArrowheads="1" noTextEdit="1"/>
          </p:cNvSpPr>
          <p:nvPr/>
        </p:nvSpPr>
        <p:spPr bwMode="auto">
          <a:xfrm>
            <a:off x="8737600" y="6400803"/>
            <a:ext cx="3454400" cy="379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1867">
              <a:latin typeface="Arial"/>
            </a:endParaRPr>
          </a:p>
        </p:txBody>
      </p:sp>
      <p:sp>
        <p:nvSpPr>
          <p:cNvPr id="661508" name="Text Box 4"/>
          <p:cNvSpPr txBox="1">
            <a:spLocks noSelect="1" noMove="1" noResize="1" noChangeArrowheads="1" noTextEdit="1"/>
          </p:cNvSpPr>
          <p:nvPr/>
        </p:nvSpPr>
        <p:spPr bwMode="auto">
          <a:xfrm>
            <a:off x="6858002" y="5809832"/>
            <a:ext cx="5335101"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r">
              <a:spcBef>
                <a:spcPct val="50000"/>
              </a:spcBef>
            </a:pPr>
            <a:r>
              <a:rPr lang="en-US" sz="1500" i="1">
                <a:latin typeface="Arial" panose="020b0604020202020204" pitchFamily="34" charset="0"/>
                <a:cs typeface="Arial" panose="020b0604020202020204" pitchFamily="34" charset="0"/>
              </a:rPr>
              <a:t>Adapted from Kidney Int 69(12):2268-2273, 2006</a:t>
            </a:r>
          </a:p>
        </p:txBody>
      </p:sp>
      <p:sp>
        <p:nvSpPr>
          <p:cNvPr id="661509" name="Rectangle 5"/>
          <p:cNvSpPr>
            <a:spLocks noSelect="1" noMove="1" noResize="1" noChangeArrowheads="1" noTextEdit="1"/>
          </p:cNvSpPr>
          <p:nvPr/>
        </p:nvSpPr>
        <p:spPr bwMode="auto">
          <a:xfrm>
            <a:off x="612845" y="698979"/>
            <a:ext cx="11569629" cy="107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r>
              <a:rPr lang="en-US" sz="3500" b="1">
                <a:solidFill>
                  <a:schemeClr val="accent3"/>
                </a:solidFill>
                <a:latin typeface="Segoe"/>
              </a:rPr>
              <a:t>High Risks During Intradialytic and Pre-Dialytic Period</a:t>
            </a:r>
          </a:p>
        </p:txBody>
      </p:sp>
      <p:sp>
        <p:nvSpPr>
          <p:cNvPr id="661510" name="Text Box 6"/>
          <p:cNvSpPr txBox="1">
            <a:spLocks noSelect="1" noMove="1" noResize="1" noChangeArrowheads="1" noTextEdit="1"/>
          </p:cNvSpPr>
          <p:nvPr/>
        </p:nvSpPr>
        <p:spPr bwMode="auto">
          <a:xfrm rot="16200000">
            <a:off x="-942217" y="3428350"/>
            <a:ext cx="54102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b="1">
                <a:solidFill>
                  <a:schemeClr val="tx1">
                    <a:lumMod val="65000"/>
                    <a:lumOff val="35000"/>
                  </a:schemeClr>
                </a:solidFill>
              </a:rPr>
              <a:t>Ratio observed: expected deaths</a:t>
            </a:r>
          </a:p>
        </p:txBody>
      </p:sp>
      <p:sp>
        <p:nvSpPr>
          <p:cNvPr id="661511" name="Text Box 7"/>
          <p:cNvSpPr txBox="1">
            <a:spLocks noSelect="1" noMove="1" noResize="1" noChangeArrowheads="1" noTextEdit="1"/>
          </p:cNvSpPr>
          <p:nvPr/>
        </p:nvSpPr>
        <p:spPr bwMode="auto">
          <a:xfrm>
            <a:off x="3143775" y="5734482"/>
            <a:ext cx="423418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2400" b="1">
                <a:solidFill>
                  <a:schemeClr val="tx1">
                    <a:lumMod val="65000"/>
                    <a:lumOff val="35000"/>
                  </a:schemeClr>
                </a:solidFill>
              </a:rPr>
              <a:t>Hours from start of dialysis</a:t>
            </a:r>
          </a:p>
        </p:txBody>
      </p:sp>
      <p:sp>
        <p:nvSpPr>
          <p:cNvPr id="661513" name="Text Box 9"/>
          <p:cNvSpPr txBox="1">
            <a:spLocks noSelect="1" noMove="1" noResize="1" noChangeArrowheads="1" noTextEdit="1"/>
          </p:cNvSpPr>
          <p:nvPr/>
        </p:nvSpPr>
        <p:spPr bwMode="auto">
          <a:xfrm>
            <a:off x="5496663" y="1444660"/>
            <a:ext cx="23876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2400" b="1">
                <a:solidFill>
                  <a:schemeClr val="tx1">
                    <a:lumMod val="65000"/>
                    <a:lumOff val="35000"/>
                  </a:schemeClr>
                </a:solidFill>
              </a:rPr>
              <a:t>Sat</a:t>
            </a:r>
            <a:r>
              <a:rPr lang="en-US" sz="2400" b="1">
                <a:solidFill>
                  <a:schemeClr val="tx1">
                    <a:lumMod val="65000"/>
                    <a:lumOff val="35000"/>
                  </a:schemeClr>
                </a:solidFill>
                <a:sym typeface="Wingdings" charset="0"/>
              </a:rPr>
              <a:t> Tues FriMon</a:t>
            </a:r>
            <a:endParaRPr lang="en-US" sz="2400" b="1">
              <a:solidFill>
                <a:schemeClr val="tx1">
                  <a:lumMod val="65000"/>
                  <a:lumOff val="35000"/>
                </a:schemeClr>
              </a:solidFill>
            </a:endParaRPr>
          </a:p>
        </p:txBody>
      </p:sp>
      <p:sp>
        <p:nvSpPr>
          <p:cNvPr id="3" name="Down Arrow 2"/>
          <p:cNvSpPr>
            <a:spLocks noSelect="1" noMove="1" noResize="1" noTextEdit="1"/>
          </p:cNvSpPr>
          <p:nvPr/>
        </p:nvSpPr>
        <p:spPr>
          <a:xfrm>
            <a:off x="2880445" y="2544304"/>
            <a:ext cx="241897" cy="735212"/>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sp>
        <p:nvSpPr>
          <p:cNvPr id="12" name="Down Arrow 11"/>
          <p:cNvSpPr>
            <a:spLocks noSelect="1" noMove="1" noResize="1" noTextEdit="1"/>
          </p:cNvSpPr>
          <p:nvPr/>
        </p:nvSpPr>
        <p:spPr>
          <a:xfrm>
            <a:off x="7577990" y="1632515"/>
            <a:ext cx="271983" cy="544596"/>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sp>
        <p:nvSpPr>
          <p:cNvPr id="13" name="TextBox 12">
            <a:extLst>
              <a:ext uri="{FF2B5EF4-FFF2-40B4-BE49-F238E27FC236}">
                <a16:creationId xmlns:a16="http://schemas.microsoft.com/office/drawing/2014/main" id="{8D1A895E-5702-4E46-8292-1879D40978A7}"/>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1938139155"/>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p:cNvSpPr txBox="1">
            <a:spLocks noSelect="1" noMove="1" noResize="1" noTextEdit="1"/>
          </p:cNvSpPr>
          <p:nvPr/>
        </p:nvSpPr>
        <p:spPr>
          <a:xfrm>
            <a:off x="616687" y="1613775"/>
            <a:ext cx="5489248" cy="1200329"/>
          </a:xfrm>
          <a:prstGeom prst="rect">
            <a:avLst/>
          </a:prstGeom>
          <a:solidFill>
            <a:schemeClr val="tx1"/>
          </a:solidFill>
          <a:ln>
            <a:solidFill>
              <a:schemeClr val="tx1"/>
            </a:solidFill>
          </a:ln>
        </p:spPr>
        <p:txBody>
          <a:bodyPr wrap="square" rtlCol="0">
            <a:spAutoFit/>
          </a:bodyPr>
          <a:lstStyle/>
          <a:p>
            <a:r>
              <a:rPr lang="en-US" b="1">
                <a:solidFill>
                  <a:schemeClr val="bg1"/>
                </a:solidFill>
              </a:rPr>
              <a:t>A population of patients afflicted with</a:t>
            </a:r>
          </a:p>
          <a:p>
            <a:pPr marL="380990" indent="-380990">
              <a:buFont typeface="Arial" panose="020b0604020202020204" pitchFamily="34" charset="0"/>
              <a:buChar char="•"/>
            </a:pPr>
            <a:r>
              <a:rPr lang="en-US" b="1">
                <a:solidFill>
                  <a:schemeClr val="bg1"/>
                </a:solidFill>
              </a:rPr>
              <a:t>Coronary artery disease</a:t>
            </a:r>
          </a:p>
          <a:p>
            <a:pPr marL="380990" indent="-380990">
              <a:buFont typeface="Arial" panose="020b0604020202020204" pitchFamily="34" charset="0"/>
              <a:buChar char="•"/>
            </a:pPr>
            <a:r>
              <a:rPr lang="en-US" b="1">
                <a:solidFill>
                  <a:schemeClr val="bg1"/>
                </a:solidFill>
              </a:rPr>
              <a:t>Cardiomyopathy</a:t>
            </a:r>
          </a:p>
          <a:p>
            <a:pPr marL="380990" indent="-380990">
              <a:buFont typeface="Arial" panose="020b0604020202020204" pitchFamily="34" charset="0"/>
              <a:buChar char="•"/>
            </a:pPr>
            <a:r>
              <a:rPr lang="en-US" b="1">
                <a:solidFill>
                  <a:schemeClr val="bg1"/>
                </a:solidFill>
              </a:rPr>
              <a:t>Left ventricular hypertrophy</a:t>
            </a:r>
          </a:p>
        </p:txBody>
      </p:sp>
      <p:sp>
        <p:nvSpPr>
          <p:cNvPr id="5" name="TextBox 4"/>
          <p:cNvSpPr txBox="1">
            <a:spLocks noSelect="1" noMove="1" noResize="1" noTextEdit="1"/>
          </p:cNvSpPr>
          <p:nvPr/>
        </p:nvSpPr>
        <p:spPr>
          <a:xfrm>
            <a:off x="1518740" y="2899740"/>
            <a:ext cx="5549547" cy="369332"/>
          </a:xfrm>
          <a:prstGeom prst="rect">
            <a:avLst/>
          </a:prstGeom>
          <a:noFill/>
        </p:spPr>
        <p:txBody>
          <a:bodyPr wrap="square" rtlCol="0">
            <a:spAutoFit/>
          </a:bodyPr>
          <a:lstStyle/>
          <a:p>
            <a:pPr algn="ctr"/>
            <a:r>
              <a:rPr lang="en-US" b="1">
                <a:solidFill>
                  <a:schemeClr val="tx1">
                    <a:lumMod val="65000"/>
                    <a:lumOff val="35000"/>
                  </a:schemeClr>
                </a:solidFill>
              </a:rPr>
              <a:t>is subjected to</a:t>
            </a:r>
          </a:p>
        </p:txBody>
      </p:sp>
      <p:sp>
        <p:nvSpPr>
          <p:cNvPr id="6" name="TextBox 5"/>
          <p:cNvSpPr txBox="1">
            <a:spLocks noSelect="1" noMove="1" noResize="1" noTextEdit="1"/>
          </p:cNvSpPr>
          <p:nvPr/>
        </p:nvSpPr>
        <p:spPr>
          <a:xfrm>
            <a:off x="1184508" y="3380412"/>
            <a:ext cx="6197600" cy="646331"/>
          </a:xfrm>
          <a:prstGeom prst="rect">
            <a:avLst/>
          </a:prstGeom>
          <a:solidFill>
            <a:schemeClr val="tx1"/>
          </a:solidFill>
          <a:ln>
            <a:solidFill>
              <a:schemeClr val="tx1"/>
            </a:solidFill>
          </a:ln>
        </p:spPr>
        <p:txBody>
          <a:bodyPr wrap="square" rtlCol="0">
            <a:spAutoFit/>
          </a:bodyPr>
          <a:lstStyle/>
          <a:p>
            <a:r>
              <a:rPr lang="en-US" b="1">
                <a:solidFill>
                  <a:srgbClr val="FFFFFF"/>
                </a:solidFill>
              </a:rPr>
              <a:t>Long interdialytic periods characterized by gradual accumulation of uremic cardiotoxins</a:t>
            </a:r>
          </a:p>
        </p:txBody>
      </p:sp>
      <p:sp>
        <p:nvSpPr>
          <p:cNvPr id="7" name="TextBox 6"/>
          <p:cNvSpPr txBox="1">
            <a:spLocks noSelect="1" noMove="1" noResize="1" noTextEdit="1"/>
          </p:cNvSpPr>
          <p:nvPr/>
        </p:nvSpPr>
        <p:spPr>
          <a:xfrm>
            <a:off x="1452271" y="4186209"/>
            <a:ext cx="6057547" cy="369332"/>
          </a:xfrm>
          <a:prstGeom prst="rect">
            <a:avLst/>
          </a:prstGeom>
          <a:noFill/>
        </p:spPr>
        <p:txBody>
          <a:bodyPr wrap="square" rtlCol="0">
            <a:spAutoFit/>
          </a:bodyPr>
          <a:lstStyle/>
          <a:p>
            <a:pPr algn="ctr"/>
            <a:r>
              <a:rPr lang="en-US" b="1">
                <a:solidFill>
                  <a:schemeClr val="tx1">
                    <a:lumMod val="65000"/>
                    <a:lumOff val="35000"/>
                  </a:schemeClr>
                </a:solidFill>
              </a:rPr>
              <a:t>and is then subjected to</a:t>
            </a:r>
          </a:p>
        </p:txBody>
      </p:sp>
      <p:sp>
        <p:nvSpPr>
          <p:cNvPr id="8" name="TextBox 7"/>
          <p:cNvSpPr txBox="1">
            <a:spLocks noSelect="1" noMove="1" noResize="1" noTextEdit="1"/>
          </p:cNvSpPr>
          <p:nvPr/>
        </p:nvSpPr>
        <p:spPr>
          <a:xfrm>
            <a:off x="1481030" y="4738478"/>
            <a:ext cx="6234633" cy="646331"/>
          </a:xfrm>
          <a:prstGeom prst="rect">
            <a:avLst/>
          </a:prstGeom>
          <a:solidFill>
            <a:schemeClr val="tx1"/>
          </a:solidFill>
          <a:ln>
            <a:solidFill>
              <a:schemeClr val="tx1"/>
            </a:solidFill>
          </a:ln>
        </p:spPr>
        <p:txBody>
          <a:bodyPr wrap="square" rtlCol="0">
            <a:spAutoFit/>
          </a:bodyPr>
          <a:lstStyle/>
          <a:p>
            <a:r>
              <a:rPr lang="en-US" b="1">
                <a:solidFill>
                  <a:srgbClr val="FFFFFF"/>
                </a:solidFill>
              </a:rPr>
              <a:t>Hemodialysis treatments characterized by rapid correction of uremic toxins</a:t>
            </a:r>
          </a:p>
        </p:txBody>
      </p:sp>
      <p:sp>
        <p:nvSpPr>
          <p:cNvPr id="14" name="TextBox 13"/>
          <p:cNvSpPr txBox="1">
            <a:spLocks noSelect="1" noMove="1" noResize="1" noTextEdit="1"/>
          </p:cNvSpPr>
          <p:nvPr/>
        </p:nvSpPr>
        <p:spPr>
          <a:xfrm>
            <a:off x="613725" y="698054"/>
            <a:ext cx="9429750" cy="1078992"/>
          </a:xfrm>
          <a:prstGeom prst="rect">
            <a:avLst/>
          </a:prstGeom>
          <a:noFill/>
        </p:spPr>
        <p:txBody>
          <a:bodyPr wrap="square" rtlCol="0" anchor="ctr">
            <a:spAutoFit/>
          </a:bodyPr>
          <a:lstStyle/>
          <a:p>
            <a:r>
              <a:rPr lang="en-US" sz="4000" b="1">
                <a:solidFill>
                  <a:schemeClr val="accent3"/>
                </a:solidFill>
                <a:latin typeface="Segoe"/>
                <a:cs typeface="Arial"/>
              </a:rPr>
              <a:t>The “Unphysiology” of Hemodialysis</a:t>
            </a:r>
          </a:p>
        </p:txBody>
      </p:sp>
      <p:grpSp>
        <p:nvGrpSpPr>
          <p:cNvPr id="2" name="Group 1">
            <a:extLst>
              <a:ext uri="{FF2B5EF4-FFF2-40B4-BE49-F238E27FC236}">
                <a16:creationId xmlns:a16="http://schemas.microsoft.com/office/drawing/2014/main" id="{8AB9F939-90E5-464F-9349-40C32E37E884}"/>
              </a:ext>
            </a:extLst>
          </p:cNvPr>
          <p:cNvGrpSpPr>
            <a:grpSpLocks noGrp="1" noSelect="1" noMove="1" noResize="1"/>
          </p:cNvGrpSpPr>
          <p:nvPr/>
        </p:nvGrpSpPr>
        <p:grpSpPr>
          <a:xfrm>
            <a:off x="6865087" y="2240665"/>
            <a:ext cx="5014265" cy="2629723"/>
            <a:chOff x="6705600" y="2283197"/>
            <a:chExt cx="5014265" cy="2629723"/>
          </a:xfrm>
        </p:grpSpPr>
        <p:cxnSp>
          <p:nvCxnSpPr>
            <p:cNvPr id="3" name="Straight Arrow Connector 2"/>
            <p:cNvCxnSpPr/>
            <p:nvPr/>
          </p:nvCxnSpPr>
          <p:spPr>
            <a:xfrm>
              <a:off x="6705600" y="2283197"/>
              <a:ext cx="2946400" cy="1143000"/>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7518400" y="3852862"/>
              <a:ext cx="2133600" cy="0"/>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9586265" y="3144957"/>
              <a:ext cx="2133600" cy="1241237"/>
            </a:xfrm>
            <a:prstGeom prst="rect">
              <a:avLst/>
            </a:prstGeom>
            <a:noFill/>
          </p:spPr>
          <p:txBody>
            <a:bodyPr wrap="square" rtlCol="0">
              <a:spAutoFit/>
            </a:bodyPr>
            <a:lstStyle/>
            <a:p>
              <a:pPr algn="ctr"/>
              <a:r>
                <a:rPr lang="en-US" sz="3600">
                  <a:solidFill>
                    <a:schemeClr val="tx1">
                      <a:lumMod val="65000"/>
                      <a:lumOff val="35000"/>
                    </a:schemeClr>
                  </a:solidFill>
                </a:rPr>
                <a:t>Excess</a:t>
              </a:r>
            </a:p>
            <a:p>
              <a:pPr algn="ctr"/>
              <a:r>
                <a:rPr lang="en-US" sz="3600">
                  <a:solidFill>
                    <a:schemeClr val="tx1">
                      <a:lumMod val="65000"/>
                      <a:lumOff val="35000"/>
                    </a:schemeClr>
                  </a:solidFill>
                </a:rPr>
                <a:t>CV events</a:t>
              </a:r>
            </a:p>
          </p:txBody>
        </p:sp>
        <p:cxnSp>
          <p:nvCxnSpPr>
            <p:cNvPr id="13" name="Straight Arrow Connector 12">
              <a:extLst>
                <a:ext uri="{FF2B5EF4-FFF2-40B4-BE49-F238E27FC236}">
                  <a16:creationId xmlns:a16="http://schemas.microsoft.com/office/drawing/2014/main" id="{94CE79EA-4C22-4CE1-9327-33F894B8D859}"/>
                </a:ext>
              </a:extLst>
            </p:cNvPr>
            <p:cNvCxnSpPr/>
            <p:nvPr/>
          </p:nvCxnSpPr>
          <p:spPr>
            <a:xfrm flipV="1">
              <a:off x="7712341" y="4283226"/>
              <a:ext cx="2079273" cy="629694"/>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grpSp>
      <p:sp>
        <p:nvSpPr>
          <p:cNvPr id="15" name="TextBox 14">
            <a:extLst>
              <a:ext uri="{FF2B5EF4-FFF2-40B4-BE49-F238E27FC236}">
                <a16:creationId xmlns:a16="http://schemas.microsoft.com/office/drawing/2014/main" id="{3DE61C67-CC25-47BD-84DD-3719C3B3FE3F}"/>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
        <p:nvSpPr>
          <p:cNvPr id="9" name="TextBox 8">
            <a:extLst>
              <a:ext uri="{FF2B5EF4-FFF2-40B4-BE49-F238E27FC236}">
                <a16:creationId xmlns:a16="http://schemas.microsoft.com/office/drawing/2014/main" id="{B831EE96-DEFB-384F-9BFE-2C85F2669CDD}"/>
              </a:ext>
            </a:extLst>
          </p:cNvPr>
          <p:cNvSpPr txBox="1">
            <a:spLocks noSelect="1" noMove="1" noResize="1" noTextEdit="1"/>
          </p:cNvSpPr>
          <p:nvPr/>
        </p:nvSpPr>
        <p:spPr>
          <a:xfrm>
            <a:off x="8029234" y="5806997"/>
            <a:ext cx="4166525" cy="323165"/>
          </a:xfrm>
          <a:prstGeom prst="rect">
            <a:avLst/>
          </a:prstGeom>
          <a:noFill/>
        </p:spPr>
        <p:txBody>
          <a:bodyPr wrap="none" rtlCol="0">
            <a:spAutoFit/>
          </a:bodyPr>
          <a:lstStyle/>
          <a:p>
            <a:pPr algn="r"/>
            <a:r>
              <a:rPr lang="en-US" sz="1500" i="1">
                <a:latin typeface="Arial" panose="020b0604020202020204" pitchFamily="34" charset="0"/>
                <a:cs typeface="Arial" panose="020b0604020202020204" pitchFamily="34" charset="0"/>
              </a:rPr>
              <a:t>Adapted from Kidney Int Suppl (2):30-34, 1975</a:t>
            </a:r>
          </a:p>
        </p:txBody>
      </p:sp>
    </p:spTree>
    <p:extLst>
      <p:ext uri="{BB962C8B-B14F-4D97-AF65-F5344CB8AC3E}">
        <p14:creationId val="13704712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dissolv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itle 1">
            <a:extLst>
              <a:ext uri="{FF2B5EF4-FFF2-40B4-BE49-F238E27FC236}">
                <a16:creationId xmlns:a16="http://schemas.microsoft.com/office/drawing/2014/main" id="{085B3C85-5DE0-4941-A255-DFE3C852CF93}"/>
              </a:ext>
            </a:extLst>
          </p:cNvPr>
          <p:cNvSpPr txBox="1">
            <a:spLocks noSelect="1" noMove="1" noResize="1" noTextEdit="1"/>
          </p:cNvSpPr>
          <p:nvPr/>
        </p:nvSpPr>
        <p:spPr>
          <a:xfrm>
            <a:off x="611912" y="704786"/>
            <a:ext cx="11580087" cy="1078992"/>
          </a:xfrm>
          <a:prstGeom prst="rect">
            <a:avLst/>
          </a:prstGeom>
        </p:spPr>
        <p:txBody>
          <a:bodyPr vert="horz" lIns="91440" tIns="45720" rIns="91440" bIns="45720" rtlCol="0" anchor="ctr">
            <a:noAutofit/>
          </a:bodyPr>
          <a:lstStyle>
            <a:lvl1pPr algn="l" defTabSz="609585" rtl="0" eaLnBrk="1" latinLnBrk="0" hangingPunct="1">
              <a:spcBef>
                <a:spcPct val="0"/>
              </a:spcBef>
              <a:buNone/>
              <a:defRPr sz="3600" b="0" i="0" kern="1200">
                <a:solidFill>
                  <a:schemeClr val="tx1"/>
                </a:solidFill>
                <a:latin typeface="+mj-lt"/>
                <a:ea typeface="+mj-ea"/>
                <a:cs typeface="Arial"/>
              </a:defRPr>
            </a:lvl1pPr>
          </a:lstStyle>
          <a:p>
            <a:r>
              <a:rPr lang="en-US" sz="3000" b="1">
                <a:solidFill>
                  <a:schemeClr val="accent3"/>
                </a:solidFill>
                <a:latin typeface="Segoe"/>
              </a:rPr>
              <a:t>Cardiac Risks Associated with Dialytic Fluid Management</a:t>
            </a:r>
          </a:p>
        </p:txBody>
      </p:sp>
      <p:grpSp>
        <p:nvGrpSpPr>
          <p:cNvPr id="10" name="Group 9">
            <a:extLst>
              <a:ext uri="{FF2B5EF4-FFF2-40B4-BE49-F238E27FC236}">
                <a16:creationId xmlns:a16="http://schemas.microsoft.com/office/drawing/2014/main" id="{E1F59A9B-C0E9-E443-A235-6BBE3DC9A1AA}"/>
              </a:ext>
            </a:extLst>
          </p:cNvPr>
          <p:cNvGrpSpPr>
            <a:grpSpLocks noGrp="1" noSelect="1" noMove="1" noResize="1"/>
          </p:cNvGrpSpPr>
          <p:nvPr/>
        </p:nvGrpSpPr>
        <p:grpSpPr>
          <a:xfrm>
            <a:off x="7540988" y="2017374"/>
            <a:ext cx="4414792" cy="4042885"/>
            <a:chOff x="7540988" y="2667000"/>
            <a:chExt cx="4414792" cy="3837796"/>
          </a:xfrm>
        </p:grpSpPr>
        <p:sp>
          <p:nvSpPr>
            <p:cNvPr id="6" name="Rectangle 3">
              <a:extLst>
                <a:ext uri="{FF2B5EF4-FFF2-40B4-BE49-F238E27FC236}">
                  <a16:creationId xmlns:a16="http://schemas.microsoft.com/office/drawing/2014/main" id="{3CCD2B7F-A3FE-824A-BCA3-CD0CB5DC122E}"/>
                </a:ext>
              </a:extLst>
            </p:cNvPr>
            <p:cNvSpPr>
              <a:spLocks noChangeArrowheads="1"/>
            </p:cNvSpPr>
            <p:nvPr/>
          </p:nvSpPr>
          <p:spPr bwMode="auto">
            <a:xfrm>
              <a:off x="8429777" y="4326685"/>
              <a:ext cx="2061528" cy="463697"/>
            </a:xfrm>
            <a:prstGeom prst="rect">
              <a:avLst/>
            </a:prstGeom>
            <a:noFill/>
            <a:ln w="28575">
              <a:noFill/>
              <a:miter lim="800000"/>
            </a:ln>
          </p:spPr>
          <p:txBody>
            <a:bodyPr wrap="none" anchor="ctr"/>
            <a:lstStyle/>
            <a:p>
              <a:r>
                <a:rPr lang="en-US" b="1">
                  <a:solidFill>
                    <a:schemeClr val="tx1">
                      <a:lumMod val="65000"/>
                      <a:lumOff val="35000"/>
                    </a:schemeClr>
                  </a:solidFill>
                </a:rPr>
                <a:t>Arrhythmic Trigger</a:t>
              </a:r>
            </a:p>
          </p:txBody>
        </p:sp>
        <p:sp>
          <p:nvSpPr>
            <p:cNvPr id="17" name="Rectangle 16">
              <a:extLst>
                <a:ext uri="{FF2B5EF4-FFF2-40B4-BE49-F238E27FC236}">
                  <a16:creationId xmlns:a16="http://schemas.microsoft.com/office/drawing/2014/main" id="{1D398DF3-04CD-D54A-971B-3BB556110788}"/>
                </a:ext>
              </a:extLst>
            </p:cNvPr>
            <p:cNvSpPr/>
            <p:nvPr/>
          </p:nvSpPr>
          <p:spPr>
            <a:xfrm>
              <a:off x="7540988" y="2667000"/>
              <a:ext cx="4414792" cy="1051789"/>
            </a:xfrm>
            <a:prstGeom prst="rect">
              <a:avLst/>
            </a:prstGeom>
          </p:spPr>
          <p:txBody>
            <a:bodyPr wrap="square">
              <a:spAutoFit/>
            </a:bodyPr>
            <a:lstStyle/>
            <a:p>
              <a:pPr algn="ctr"/>
              <a:r>
                <a:rPr lang="en-US" sz="2200" b="1">
                  <a:solidFill>
                    <a:schemeClr val="tx1">
                      <a:lumMod val="65000"/>
                      <a:lumOff val="35000"/>
                    </a:schemeClr>
                  </a:solidFill>
                </a:rPr>
                <a:t>Rapid/Excessive Ultrafiltration </a:t>
              </a:r>
              <a:r>
                <a:rPr lang="en-US" sz="2200" b="1">
                  <a:solidFill>
                    <a:schemeClr val="tx1">
                      <a:lumMod val="65000"/>
                      <a:lumOff val="35000"/>
                    </a:schemeClr>
                  </a:solidFill>
                  <a:sym typeface="Wingdings" pitchFamily="2" charset="2"/>
                </a:rPr>
                <a:t> Intradialytic hypotension  myocardial injury</a:t>
              </a:r>
              <a:endParaRPr lang="en-US" sz="2200" b="1">
                <a:solidFill>
                  <a:schemeClr val="tx1">
                    <a:lumMod val="65000"/>
                    <a:lumOff val="35000"/>
                  </a:schemeClr>
                </a:solidFill>
              </a:endParaRPr>
            </a:p>
          </p:txBody>
        </p:sp>
        <p:pic>
          <p:nvPicPr>
            <p:cNvPr id="18" name="Picture 4" descr="ttps://healthmanagement.org/uploads/from_cloud/cw/00106285_cw_image_wi_15cf9c9470b4d2502a92d1c83dda23b9.">
              <a:extLst>
                <a:ext uri="{FF2B5EF4-FFF2-40B4-BE49-F238E27FC236}">
                  <a16:creationId xmlns:a16="http://schemas.microsoft.com/office/drawing/2014/main" id="{D123F449-27ED-2340-812C-4C20E362117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842942" y="5269597"/>
              <a:ext cx="1235199" cy="12351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CDAA29AA-E24B-914E-ACFC-39B2C5AB150F}"/>
              </a:ext>
            </a:extLst>
          </p:cNvPr>
          <p:cNvGrpSpPr>
            <a:grpSpLocks noGrp="1" noSelect="1" noMove="1" noResize="1"/>
          </p:cNvGrpSpPr>
          <p:nvPr/>
        </p:nvGrpSpPr>
        <p:grpSpPr>
          <a:xfrm>
            <a:off x="3567158" y="3727735"/>
            <a:ext cx="4736373" cy="2055620"/>
            <a:chOff x="3567158" y="4274490"/>
            <a:chExt cx="4736373" cy="2055620"/>
          </a:xfrm>
        </p:grpSpPr>
        <p:grpSp>
          <p:nvGrpSpPr>
            <p:cNvPr id="19" name="Group 18">
              <a:extLst>
                <a:ext uri="{FF2B5EF4-FFF2-40B4-BE49-F238E27FC236}">
                  <a16:creationId xmlns:a16="http://schemas.microsoft.com/office/drawing/2014/main" id="{576F40E6-849E-8D4B-84C2-25F1ECB7494A}"/>
                </a:ext>
              </a:extLst>
            </p:cNvPr>
            <p:cNvGrpSpPr/>
            <p:nvPr/>
          </p:nvGrpSpPr>
          <p:grpSpPr>
            <a:xfrm>
              <a:off x="5183097" y="5152185"/>
              <a:ext cx="1147762" cy="1177925"/>
              <a:chOff x="10467977" y="3225800"/>
              <a:chExt cx="1147762" cy="1177925"/>
            </a:xfrm>
          </p:grpSpPr>
          <p:sp>
            <p:nvSpPr>
              <p:cNvPr id="20" name="Explosion 1 19">
                <a:extLst>
                  <a:ext uri="{FF2B5EF4-FFF2-40B4-BE49-F238E27FC236}">
                    <a16:creationId xmlns:a16="http://schemas.microsoft.com/office/drawing/2014/main" id="{AA6D0F13-070A-964C-B96E-8D440DC9F270}"/>
                  </a:ext>
                </a:extLst>
              </p:cNvPr>
              <p:cNvSpPr/>
              <p:nvPr/>
            </p:nvSpPr>
            <p:spPr>
              <a:xfrm>
                <a:off x="10467977" y="3225800"/>
                <a:ext cx="1147762" cy="1177925"/>
              </a:xfrm>
              <a:prstGeom prst="irregularSeal1">
                <a:avLst/>
              </a:prstGeom>
              <a:solidFill>
                <a:srgbClr val="FF0000">
                  <a:alpha val="99000"/>
                </a:srgbClr>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ndParaRPr>
              </a:p>
            </p:txBody>
          </p:sp>
          <p:sp>
            <p:nvSpPr>
              <p:cNvPr id="21" name="Text Box 5">
                <a:extLst>
                  <a:ext uri="{FF2B5EF4-FFF2-40B4-BE49-F238E27FC236}">
                    <a16:creationId xmlns:a16="http://schemas.microsoft.com/office/drawing/2014/main" id="{45BC0695-F37F-1840-93DE-FDD17D2B9926}"/>
                  </a:ext>
                </a:extLst>
              </p:cNvPr>
              <p:cNvSpPr txBox="1">
                <a:spLocks noChangeArrowheads="1"/>
              </p:cNvSpPr>
              <p:nvPr/>
            </p:nvSpPr>
            <p:spPr bwMode="auto">
              <a:xfrm>
                <a:off x="10611645" y="3573150"/>
                <a:ext cx="8604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eaLnBrk="1" hangingPunct="1"/>
                <a:r>
                  <a:rPr lang="en-US">
                    <a:solidFill>
                      <a:srgbClr val="FFFF00"/>
                    </a:solidFill>
                  </a:rPr>
                  <a:t>SCD</a:t>
                </a:r>
              </a:p>
            </p:txBody>
          </p:sp>
        </p:grpSp>
        <p:sp>
          <p:nvSpPr>
            <p:cNvPr id="22" name="Line 32">
              <a:extLst>
                <a:ext uri="{FF2B5EF4-FFF2-40B4-BE49-F238E27FC236}">
                  <a16:creationId xmlns:a16="http://schemas.microsoft.com/office/drawing/2014/main" id="{EDC4EE9F-4417-8749-A7D4-CA48C0658627}"/>
                </a:ext>
              </a:extLst>
            </p:cNvPr>
            <p:cNvSpPr>
              <a:spLocks noChangeShapeType="1"/>
            </p:cNvSpPr>
            <p:nvPr/>
          </p:nvSpPr>
          <p:spPr bwMode="auto">
            <a:xfrm>
              <a:off x="3567158" y="5751396"/>
              <a:ext cx="1147763" cy="0"/>
            </a:xfrm>
            <a:prstGeom prst="line">
              <a:avLst/>
            </a:prstGeom>
            <a:noFill/>
            <a:ln w="57150">
              <a:solidFill>
                <a:schemeClr val="tx1"/>
              </a:solidFill>
              <a:rou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6" name="Line 32">
              <a:extLst>
                <a:ext uri="{FF2B5EF4-FFF2-40B4-BE49-F238E27FC236}">
                  <a16:creationId xmlns:a16="http://schemas.microsoft.com/office/drawing/2014/main" id="{BF0C9D2A-201A-4344-AEE5-FBBA1F481236}"/>
                </a:ext>
              </a:extLst>
            </p:cNvPr>
            <p:cNvSpPr>
              <a:spLocks noChangeShapeType="1"/>
            </p:cNvSpPr>
            <p:nvPr/>
          </p:nvSpPr>
          <p:spPr bwMode="auto">
            <a:xfrm flipH="1">
              <a:off x="7131792" y="5757517"/>
              <a:ext cx="1171739" cy="10249"/>
            </a:xfrm>
            <a:prstGeom prst="line">
              <a:avLst/>
            </a:prstGeom>
            <a:noFill/>
            <a:ln w="57150">
              <a:solidFill>
                <a:schemeClr val="tx1"/>
              </a:solidFill>
              <a:rou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27" name="Picture 6" descr="mage result for ventricular tachycardia">
              <a:extLst>
                <a:ext uri="{FF2B5EF4-FFF2-40B4-BE49-F238E27FC236}">
                  <a16:creationId xmlns:a16="http://schemas.microsoft.com/office/drawing/2014/main" id="{34436474-262A-CC43-A623-E022549BE84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39465" y="4274490"/>
              <a:ext cx="2203712" cy="9298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AFF4816F-28C3-A04B-BFAC-83830145A086}"/>
              </a:ext>
            </a:extLst>
          </p:cNvPr>
          <p:cNvGrpSpPr>
            <a:grpSpLocks noGrp="1" noSelect="1" noMove="1" noResize="1"/>
          </p:cNvGrpSpPr>
          <p:nvPr/>
        </p:nvGrpSpPr>
        <p:grpSpPr>
          <a:xfrm>
            <a:off x="514350" y="1991471"/>
            <a:ext cx="4057650" cy="4049694"/>
            <a:chOff x="514350" y="2572516"/>
            <a:chExt cx="4057650" cy="4049694"/>
          </a:xfrm>
        </p:grpSpPr>
        <p:pic>
          <p:nvPicPr>
            <p:cNvPr id="5" name="Picture 2" descr="ttps://st.depositphotos.com/2007325/3645/i/950/depositphotos_36459101-stock-photo-diseased-heart-anatomy">
              <a:extLst>
                <a:ext uri="{FF2B5EF4-FFF2-40B4-BE49-F238E27FC236}">
                  <a16:creationId xmlns:a16="http://schemas.microsoft.com/office/drawing/2014/main" id="{2E8C0398-D165-0849-A7C1-7FD9A6EE7A5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044946" y="5152185"/>
              <a:ext cx="1498600" cy="14700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
              <a:extLst>
                <a:ext uri="{FF2B5EF4-FFF2-40B4-BE49-F238E27FC236}">
                  <a16:creationId xmlns:a16="http://schemas.microsoft.com/office/drawing/2014/main" id="{D2F937D6-E9F3-D940-B8EC-40AC7558859F}"/>
                </a:ext>
              </a:extLst>
            </p:cNvPr>
            <p:cNvSpPr>
              <a:spLocks noChangeArrowheads="1"/>
            </p:cNvSpPr>
            <p:nvPr/>
          </p:nvSpPr>
          <p:spPr bwMode="auto">
            <a:xfrm>
              <a:off x="1805052" y="4251437"/>
              <a:ext cx="1978388" cy="524411"/>
            </a:xfrm>
            <a:prstGeom prst="rect">
              <a:avLst/>
            </a:prstGeom>
            <a:noFill/>
            <a:ln w="28575">
              <a:noFill/>
              <a:miter lim="800000"/>
            </a:ln>
          </p:spPr>
          <p:txBody>
            <a:bodyPr wrap="none" anchor="ctr"/>
            <a:lstStyle/>
            <a:p>
              <a:pPr algn="ctr"/>
              <a:r>
                <a:rPr lang="en-US" b="1">
                  <a:solidFill>
                    <a:schemeClr val="tx1">
                      <a:lumMod val="65000"/>
                      <a:lumOff val="35000"/>
                    </a:schemeClr>
                  </a:solidFill>
                </a:rPr>
                <a:t>Cardiomyopathy</a:t>
              </a:r>
            </a:p>
          </p:txBody>
        </p:sp>
        <p:sp>
          <p:nvSpPr>
            <p:cNvPr id="3" name="TextBox 2">
              <a:extLst>
                <a:ext uri="{FF2B5EF4-FFF2-40B4-BE49-F238E27FC236}">
                  <a16:creationId xmlns:a16="http://schemas.microsoft.com/office/drawing/2014/main" id="{DCF66019-C8DD-634A-80C1-226B06242F24}"/>
                </a:ext>
              </a:extLst>
            </p:cNvPr>
            <p:cNvSpPr txBox="1"/>
            <p:nvPr/>
          </p:nvSpPr>
          <p:spPr>
            <a:xfrm>
              <a:off x="514350" y="2572516"/>
              <a:ext cx="4057650" cy="1107996"/>
            </a:xfrm>
            <a:prstGeom prst="rect">
              <a:avLst/>
            </a:prstGeom>
            <a:noFill/>
          </p:spPr>
          <p:txBody>
            <a:bodyPr wrap="square" rtlCol="0">
              <a:spAutoFit/>
            </a:bodyPr>
            <a:lstStyle/>
            <a:p>
              <a:pPr algn="ctr"/>
              <a:r>
                <a:rPr lang="en-US" sz="2200" b="1">
                  <a:solidFill>
                    <a:schemeClr val="tx1">
                      <a:lumMod val="65000"/>
                      <a:lumOff val="35000"/>
                    </a:schemeClr>
                  </a:solidFill>
                </a:rPr>
                <a:t>Inadequate volume removal </a:t>
              </a:r>
              <a:r>
                <a:rPr lang="en-US" sz="2200" b="1">
                  <a:solidFill>
                    <a:schemeClr val="tx1">
                      <a:lumMod val="65000"/>
                      <a:lumOff val="35000"/>
                    </a:schemeClr>
                  </a:solidFill>
                  <a:sym typeface="Wingdings" pitchFamily="2" charset="2"/>
                </a:rPr>
                <a:t> hypervolemia  HTN  LVH  heart failure</a:t>
              </a:r>
              <a:endParaRPr lang="en-US" sz="2200" b="1">
                <a:solidFill>
                  <a:schemeClr val="tx1">
                    <a:lumMod val="65000"/>
                    <a:lumOff val="35000"/>
                  </a:schemeClr>
                </a:solidFill>
              </a:endParaRPr>
            </a:p>
          </p:txBody>
        </p:sp>
      </p:grpSp>
      <p:sp>
        <p:nvSpPr>
          <p:cNvPr id="15" name="Subtitle 14">
            <a:extLst>
              <a:ext uri="{FF2B5EF4-FFF2-40B4-BE49-F238E27FC236}">
                <a16:creationId xmlns:a16="http://schemas.microsoft.com/office/drawing/2014/main" id="{002B41BE-47E5-B24F-9B9F-91485C50AF2D}"/>
              </a:ext>
            </a:extLst>
          </p:cNvPr>
          <p:cNvSpPr>
            <a:spLocks noGrp="1" noSelect="1" noMove="1" noResize="1" noTextEdit="1"/>
          </p:cNvSpPr>
          <p:nvPr>
            <p:ph type="subTitle" idx="10"/>
          </p:nvPr>
        </p:nvSpPr>
        <p:spPr/>
        <p:txBody>
          <a:bodyPr/>
          <a:lstStyle/>
          <a:p>
            <a:r>
              <a:rPr lang="en-US"/>
              <a:t>Fluid management and scd risk</a:t>
            </a:r>
          </a:p>
        </p:txBody>
      </p:sp>
      <p:sp>
        <p:nvSpPr>
          <p:cNvPr id="23" name="TextBox 22">
            <a:extLst>
              <a:ext uri="{FF2B5EF4-FFF2-40B4-BE49-F238E27FC236}">
                <a16:creationId xmlns:a16="http://schemas.microsoft.com/office/drawing/2014/main" id="{7A5EAEB2-0908-4AA5-A100-06536CD7EDCB}"/>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17082556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p:cNvSpPr txBox="1">
            <a:spLocks noSelect="1" noMove="1" noResize="1" noTextEdit="1"/>
          </p:cNvSpPr>
          <p:nvPr/>
        </p:nvSpPr>
        <p:spPr>
          <a:xfrm>
            <a:off x="617143" y="702766"/>
            <a:ext cx="10415960" cy="1200329"/>
          </a:xfrm>
          <a:prstGeom prst="rect">
            <a:avLst/>
          </a:prstGeom>
          <a:noFill/>
        </p:spPr>
        <p:txBody>
          <a:bodyPr wrap="square" rtlCol="0">
            <a:spAutoFit/>
          </a:bodyPr>
          <a:lstStyle/>
          <a:p>
            <a:r>
              <a:rPr lang="en-US" sz="3500" b="1">
                <a:solidFill>
                  <a:schemeClr val="accent3"/>
                </a:solidFill>
                <a:latin typeface="Segoe"/>
              </a:rPr>
              <a:t>Rate of Fluid Removal During Dialysis Is Associated with Cardiovascular Mortality</a:t>
            </a:r>
          </a:p>
        </p:txBody>
      </p:sp>
      <p:sp>
        <p:nvSpPr>
          <p:cNvPr id="3" name="TextBox 2"/>
          <p:cNvSpPr txBox="1">
            <a:spLocks noSelect="1" noMove="1" noResize="1" noTextEdit="1"/>
          </p:cNvSpPr>
          <p:nvPr/>
        </p:nvSpPr>
        <p:spPr>
          <a:xfrm>
            <a:off x="6864952" y="5815610"/>
            <a:ext cx="5332589" cy="323165"/>
          </a:xfrm>
          <a:prstGeom prst="rect">
            <a:avLst/>
          </a:prstGeom>
          <a:noFill/>
        </p:spPr>
        <p:txBody>
          <a:bodyPr wrap="square" rtlCol="0">
            <a:spAutoFit/>
          </a:bodyPr>
          <a:lstStyle/>
          <a:p>
            <a:pPr algn="r"/>
            <a:r>
              <a:rPr lang="en-US" sz="1500" i="1">
                <a:latin typeface="Arial" panose="020b0604020202020204" pitchFamily="34" charset="0"/>
                <a:cs typeface="Arial" panose="020b0604020202020204" pitchFamily="34" charset="0"/>
              </a:rPr>
              <a:t>Adapted from Kidney Int 79: 250-257, 2011</a:t>
            </a:r>
          </a:p>
        </p:txBody>
      </p:sp>
      <p:sp>
        <p:nvSpPr>
          <p:cNvPr id="13" name="TextBox 12">
            <a:extLst>
              <a:ext uri="{FF2B5EF4-FFF2-40B4-BE49-F238E27FC236}">
                <a16:creationId xmlns:a16="http://schemas.microsoft.com/office/drawing/2014/main" id="{2806751A-5366-4BA7-93D5-D0560B6A5B49}"/>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
        <p:nvSpPr>
          <p:cNvPr id="15" name="TextBox 14">
            <a:extLst>
              <a:ext uri="{FF2B5EF4-FFF2-40B4-BE49-F238E27FC236}">
                <a16:creationId xmlns:a16="http://schemas.microsoft.com/office/drawing/2014/main" id="{17F131C7-E17B-457D-A72D-DE5E1D666787}"/>
              </a:ext>
            </a:extLst>
          </p:cNvPr>
          <p:cNvSpPr txBox="1">
            <a:spLocks noSelect="1" noMove="1" noResize="1" noTextEdit="1"/>
          </p:cNvSpPr>
          <p:nvPr/>
        </p:nvSpPr>
        <p:spPr>
          <a:xfrm>
            <a:off x="2405132" y="1704550"/>
            <a:ext cx="3863340" cy="369332"/>
          </a:xfrm>
          <a:prstGeom prst="rect">
            <a:avLst/>
          </a:prstGeom>
          <a:noFill/>
        </p:spPr>
        <p:txBody>
          <a:bodyPr wrap="square" rtlCol="0">
            <a:spAutoFit/>
          </a:bodyPr>
          <a:lstStyle/>
          <a:p>
            <a:pPr algn="ctr"/>
            <a:r>
              <a:rPr lang="en-US" b="1">
                <a:solidFill>
                  <a:schemeClr val="tx1">
                    <a:lumMod val="65000"/>
                    <a:lumOff val="35000"/>
                  </a:schemeClr>
                </a:solidFill>
              </a:rPr>
              <a:t>Post hoc analysis of the HEMO study</a:t>
            </a:r>
          </a:p>
        </p:txBody>
      </p:sp>
      <p:sp>
        <p:nvSpPr>
          <p:cNvPr id="16" name="TextBox 15">
            <a:extLst>
              <a:ext uri="{FF2B5EF4-FFF2-40B4-BE49-F238E27FC236}">
                <a16:creationId xmlns:a16="http://schemas.microsoft.com/office/drawing/2014/main" id="{F40A3A96-12EF-4534-BBD3-6F99A4B123EB}"/>
              </a:ext>
            </a:extLst>
          </p:cNvPr>
          <p:cNvSpPr txBox="1">
            <a:spLocks noSelect="1" noMove="1" noResize="1" noTextEdit="1"/>
          </p:cNvSpPr>
          <p:nvPr/>
        </p:nvSpPr>
        <p:spPr>
          <a:xfrm>
            <a:off x="7473259" y="2534382"/>
            <a:ext cx="4094954" cy="1938992"/>
          </a:xfrm>
          <a:prstGeom prst="rect">
            <a:avLst/>
          </a:prstGeom>
          <a:noFill/>
        </p:spPr>
        <p:txBody>
          <a:bodyPr wrap="square" rtlCol="0">
            <a:spAutoFit/>
          </a:bodyPr>
          <a:lstStyle/>
          <a:p>
            <a:r>
              <a:rPr lang="en-US" sz="2400">
                <a:solidFill>
                  <a:schemeClr val="tx1">
                    <a:lumMod val="65000"/>
                    <a:lumOff val="35000"/>
                  </a:schemeClr>
                </a:solidFill>
                <a:latin typeface="Arial" panose="020b0604020202020204" pitchFamily="34" charset="0"/>
                <a:cs typeface="Arial" panose="020b0604020202020204" pitchFamily="34" charset="0"/>
              </a:rPr>
              <a:t>UFR &gt;13 ml/kg/hr</a:t>
            </a:r>
          </a:p>
          <a:p>
            <a:pPr marL="285750" indent="-285750">
              <a:buFont typeface="Arial"/>
              <a:buChar char="•"/>
            </a:pPr>
            <a:r>
              <a:rPr lang="en-US" sz="2400">
                <a:solidFill>
                  <a:schemeClr val="tx1">
                    <a:lumMod val="65000"/>
                    <a:lumOff val="35000"/>
                  </a:schemeClr>
                </a:solidFill>
                <a:latin typeface="Arial" panose="020b0604020202020204" pitchFamily="34" charset="0"/>
                <a:cs typeface="Arial" panose="020b0604020202020204" pitchFamily="34" charset="0"/>
              </a:rPr>
              <a:t>59% increase in overall mortality</a:t>
            </a:r>
          </a:p>
          <a:p>
            <a:pPr marL="285750" indent="-285750">
              <a:buFont typeface="Arial"/>
              <a:buChar char="•"/>
            </a:pPr>
            <a:r>
              <a:rPr lang="en-US" sz="2400">
                <a:solidFill>
                  <a:schemeClr val="tx1">
                    <a:lumMod val="65000"/>
                    <a:lumOff val="35000"/>
                  </a:schemeClr>
                </a:solidFill>
                <a:latin typeface="Arial" panose="020b0604020202020204" pitchFamily="34" charset="0"/>
                <a:cs typeface="Arial" panose="020b0604020202020204" pitchFamily="34" charset="0"/>
              </a:rPr>
              <a:t>71% increase in CV mortality </a:t>
            </a:r>
          </a:p>
        </p:txBody>
      </p:sp>
      <p:grpSp>
        <p:nvGrpSpPr>
          <p:cNvPr id="43" name="Group 42">
            <a:extLst>
              <a:ext uri="{FF2B5EF4-FFF2-40B4-BE49-F238E27FC236}">
                <a16:creationId xmlns:a16="http://schemas.microsoft.com/office/drawing/2014/main" id="{FB038DE1-A9B3-CE4B-BC8B-CB2A99673447}"/>
              </a:ext>
            </a:extLst>
          </p:cNvPr>
          <p:cNvGrpSpPr>
            <a:grpSpLocks noGrp="1" noSelect="1" noMove="1" noResize="1"/>
          </p:cNvGrpSpPr>
          <p:nvPr/>
        </p:nvGrpSpPr>
        <p:grpSpPr>
          <a:xfrm>
            <a:off x="1039274" y="1818416"/>
            <a:ext cx="6223116" cy="4143184"/>
            <a:chOff x="1007375" y="1627022"/>
            <a:chExt cx="6223116" cy="4143184"/>
          </a:xfrm>
        </p:grpSpPr>
        <p:sp>
          <p:nvSpPr>
            <p:cNvPr id="5" name="Freeform 4">
              <a:extLst>
                <a:ext uri="{FF2B5EF4-FFF2-40B4-BE49-F238E27FC236}">
                  <a16:creationId xmlns:a16="http://schemas.microsoft.com/office/drawing/2014/main" id="{CAE5A883-0909-A444-8BBF-7BE39B0C19A6}"/>
                </a:ext>
              </a:extLst>
            </p:cNvPr>
            <p:cNvSpPr/>
            <p:nvPr/>
          </p:nvSpPr>
          <p:spPr>
            <a:xfrm>
              <a:off x="1914144" y="1996354"/>
              <a:ext cx="5292988" cy="3142635"/>
            </a:xfrm>
            <a:custGeom>
              <a:gdLst>
                <a:gd name="connsiteX0" fmla="*/ 0 w 5292988"/>
                <a:gd name="connsiteY0" fmla="*/ 3014558 h 3142635"/>
                <a:gd name="connsiteX1" fmla="*/ 975360 w 5292988"/>
                <a:gd name="connsiteY1" fmla="*/ 3136478 h 3142635"/>
                <a:gd name="connsiteX2" fmla="*/ 1511808 w 5292988"/>
                <a:gd name="connsiteY2" fmla="*/ 2843870 h 3142635"/>
                <a:gd name="connsiteX3" fmla="*/ 1816608 w 5292988"/>
                <a:gd name="connsiteY3" fmla="*/ 2258654 h 3142635"/>
                <a:gd name="connsiteX4" fmla="*/ 2121408 w 5292988"/>
                <a:gd name="connsiteY4" fmla="*/ 1649054 h 3142635"/>
                <a:gd name="connsiteX5" fmla="*/ 2328672 w 5292988"/>
                <a:gd name="connsiteY5" fmla="*/ 1319870 h 3142635"/>
                <a:gd name="connsiteX6" fmla="*/ 2694432 w 5292988"/>
                <a:gd name="connsiteY6" fmla="*/ 1039454 h 3142635"/>
                <a:gd name="connsiteX7" fmla="*/ 3547872 w 5292988"/>
                <a:gd name="connsiteY7" fmla="*/ 673694 h 3142635"/>
                <a:gd name="connsiteX8" fmla="*/ 4389120 w 5292988"/>
                <a:gd name="connsiteY8" fmla="*/ 356702 h 3142635"/>
                <a:gd name="connsiteX9" fmla="*/ 5205984 w 5292988"/>
                <a:gd name="connsiteY9" fmla="*/ 39710 h 3142635"/>
                <a:gd name="connsiteX10" fmla="*/ 5230368 w 5292988"/>
                <a:gd name="connsiteY10" fmla="*/ 15326 h 31426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2988" h="3142635">
                  <a:moveTo>
                    <a:pt x="0" y="3014558"/>
                  </a:moveTo>
                  <a:cubicBezTo>
                    <a:pt x="361696" y="3089742"/>
                    <a:pt x="723392" y="3164926"/>
                    <a:pt x="975360" y="3136478"/>
                  </a:cubicBezTo>
                  <a:cubicBezTo>
                    <a:pt x="1227328" y="3108030"/>
                    <a:pt x="1371600" y="2990174"/>
                    <a:pt x="1511808" y="2843870"/>
                  </a:cubicBezTo>
                  <a:cubicBezTo>
                    <a:pt x="1652016" y="2697566"/>
                    <a:pt x="1715008" y="2457790"/>
                    <a:pt x="1816608" y="2258654"/>
                  </a:cubicBezTo>
                  <a:cubicBezTo>
                    <a:pt x="1918208" y="2059518"/>
                    <a:pt x="2036064" y="1805518"/>
                    <a:pt x="2121408" y="1649054"/>
                  </a:cubicBezTo>
                  <a:cubicBezTo>
                    <a:pt x="2206752" y="1492590"/>
                    <a:pt x="2233168" y="1421470"/>
                    <a:pt x="2328672" y="1319870"/>
                  </a:cubicBezTo>
                  <a:cubicBezTo>
                    <a:pt x="2424176" y="1218270"/>
                    <a:pt x="2491232" y="1147150"/>
                    <a:pt x="2694432" y="1039454"/>
                  </a:cubicBezTo>
                  <a:cubicBezTo>
                    <a:pt x="2897632" y="931758"/>
                    <a:pt x="3265424" y="787486"/>
                    <a:pt x="3547872" y="673694"/>
                  </a:cubicBezTo>
                  <a:cubicBezTo>
                    <a:pt x="3830320" y="559902"/>
                    <a:pt x="4389120" y="356702"/>
                    <a:pt x="4389120" y="356702"/>
                  </a:cubicBezTo>
                  <a:lnTo>
                    <a:pt x="5205984" y="39710"/>
                  </a:lnTo>
                  <a:cubicBezTo>
                    <a:pt x="5346192" y="-17186"/>
                    <a:pt x="5288280" y="-930"/>
                    <a:pt x="5230368" y="15326"/>
                  </a:cubicBezTo>
                </a:path>
              </a:pathLst>
            </a:cu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6" name="Freeform 5">
              <a:extLst>
                <a:ext uri="{FF2B5EF4-FFF2-40B4-BE49-F238E27FC236}">
                  <a16:creationId xmlns:a16="http://schemas.microsoft.com/office/drawing/2014/main" id="{1461244C-ABF8-FC40-8740-0C967372391A}"/>
                </a:ext>
              </a:extLst>
            </p:cNvPr>
            <p:cNvSpPr/>
            <p:nvPr/>
          </p:nvSpPr>
          <p:spPr>
            <a:xfrm>
              <a:off x="1853184" y="2328672"/>
              <a:ext cx="5291328" cy="2902776"/>
            </a:xfrm>
            <a:custGeom>
              <a:gdLst>
                <a:gd name="connsiteX0" fmla="*/ 0 w 5291328"/>
                <a:gd name="connsiteY0" fmla="*/ 2889504 h 2902776"/>
                <a:gd name="connsiteX1" fmla="*/ 841248 w 5291328"/>
                <a:gd name="connsiteY1" fmla="*/ 2901696 h 2902776"/>
                <a:gd name="connsiteX2" fmla="*/ 1207008 w 5291328"/>
                <a:gd name="connsiteY2" fmla="*/ 2865120 h 2902776"/>
                <a:gd name="connsiteX3" fmla="*/ 1597152 w 5291328"/>
                <a:gd name="connsiteY3" fmla="*/ 2596896 h 2902776"/>
                <a:gd name="connsiteX4" fmla="*/ 1962912 w 5291328"/>
                <a:gd name="connsiteY4" fmla="*/ 2097024 h 2902776"/>
                <a:gd name="connsiteX5" fmla="*/ 2206752 w 5291328"/>
                <a:gd name="connsiteY5" fmla="*/ 1706880 h 2902776"/>
                <a:gd name="connsiteX6" fmla="*/ 2462784 w 5291328"/>
                <a:gd name="connsiteY6" fmla="*/ 1402080 h 2902776"/>
                <a:gd name="connsiteX7" fmla="*/ 3060192 w 5291328"/>
                <a:gd name="connsiteY7" fmla="*/ 1072896 h 2902776"/>
                <a:gd name="connsiteX8" fmla="*/ 3755136 w 5291328"/>
                <a:gd name="connsiteY8" fmla="*/ 743712 h 2902776"/>
                <a:gd name="connsiteX9" fmla="*/ 4376928 w 5291328"/>
                <a:gd name="connsiteY9" fmla="*/ 438912 h 2902776"/>
                <a:gd name="connsiteX10" fmla="*/ 5291328 w 5291328"/>
                <a:gd name="connsiteY10" fmla="*/ 0 h 2902776"/>
                <a:gd name="connsiteX11" fmla="*/ 5291328 w 5291328"/>
                <a:gd name="connsiteY11" fmla="*/ 0 h 29027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91328" h="2902776">
                  <a:moveTo>
                    <a:pt x="0" y="2889504"/>
                  </a:moveTo>
                  <a:cubicBezTo>
                    <a:pt x="320040" y="2897632"/>
                    <a:pt x="640080" y="2905760"/>
                    <a:pt x="841248" y="2901696"/>
                  </a:cubicBezTo>
                  <a:cubicBezTo>
                    <a:pt x="1042416" y="2897632"/>
                    <a:pt x="1081024" y="2915920"/>
                    <a:pt x="1207008" y="2865120"/>
                  </a:cubicBezTo>
                  <a:cubicBezTo>
                    <a:pt x="1332992" y="2814320"/>
                    <a:pt x="1471168" y="2724912"/>
                    <a:pt x="1597152" y="2596896"/>
                  </a:cubicBezTo>
                  <a:cubicBezTo>
                    <a:pt x="1723136" y="2468880"/>
                    <a:pt x="1861312" y="2245360"/>
                    <a:pt x="1962912" y="2097024"/>
                  </a:cubicBezTo>
                  <a:cubicBezTo>
                    <a:pt x="2064512" y="1948688"/>
                    <a:pt x="2123440" y="1822704"/>
                    <a:pt x="2206752" y="1706880"/>
                  </a:cubicBezTo>
                  <a:cubicBezTo>
                    <a:pt x="2290064" y="1591056"/>
                    <a:pt x="2320544" y="1507744"/>
                    <a:pt x="2462784" y="1402080"/>
                  </a:cubicBezTo>
                  <a:cubicBezTo>
                    <a:pt x="2605024" y="1296416"/>
                    <a:pt x="2844800" y="1182624"/>
                    <a:pt x="3060192" y="1072896"/>
                  </a:cubicBezTo>
                  <a:cubicBezTo>
                    <a:pt x="3275584" y="963168"/>
                    <a:pt x="3755136" y="743712"/>
                    <a:pt x="3755136" y="743712"/>
                  </a:cubicBezTo>
                  <a:lnTo>
                    <a:pt x="4376928" y="438912"/>
                  </a:lnTo>
                  <a:lnTo>
                    <a:pt x="5291328" y="0"/>
                  </a:lnTo>
                  <a:lnTo>
                    <a:pt x="5291328" y="0"/>
                  </a:lnTo>
                </a:path>
              </a:pathLst>
            </a:custGeom>
            <a:ln>
              <a:headEnd type="none" w="med" len="med"/>
              <a:tailEnd type="none" w="med" len="med"/>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55F0550C-020D-A647-BD0B-8A338C0041B3}"/>
                </a:ext>
              </a:extLst>
            </p:cNvPr>
            <p:cNvCxnSpPr/>
            <p:nvPr/>
          </p:nvCxnSpPr>
          <p:spPr>
            <a:xfrm flipH="1">
              <a:off x="1499616" y="1784270"/>
              <a:ext cx="0" cy="3566801"/>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8CADFBF0-3836-A049-BF16-428CDD487487}"/>
                </a:ext>
              </a:extLst>
            </p:cNvPr>
            <p:cNvCxnSpPr/>
            <p:nvPr/>
          </p:nvCxnSpPr>
          <p:spPr>
            <a:xfrm flipH="1">
              <a:off x="1499616" y="5308415"/>
              <a:ext cx="5707516" cy="42656"/>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2D356228-B89E-0448-A5D0-89AB7E1D64B1}"/>
                </a:ext>
              </a:extLst>
            </p:cNvPr>
            <p:cNvSpPr txBox="1"/>
            <p:nvPr/>
          </p:nvSpPr>
          <p:spPr>
            <a:xfrm>
              <a:off x="1126999" y="1627022"/>
              <a:ext cx="301686" cy="369332"/>
            </a:xfrm>
            <a:prstGeom prst="rect">
              <a:avLst/>
            </a:prstGeom>
            <a:noFill/>
          </p:spPr>
          <p:txBody>
            <a:bodyPr wrap="none" rtlCol="0">
              <a:spAutoFit/>
            </a:bodyPr>
            <a:lstStyle/>
            <a:p>
              <a:r>
                <a:rPr lang="en-US"/>
                <a:t>2</a:t>
              </a:r>
            </a:p>
          </p:txBody>
        </p:sp>
        <p:sp>
          <p:nvSpPr>
            <p:cNvPr id="23" name="TextBox 22">
              <a:extLst>
                <a:ext uri="{FF2B5EF4-FFF2-40B4-BE49-F238E27FC236}">
                  <a16:creationId xmlns:a16="http://schemas.microsoft.com/office/drawing/2014/main" id="{528296E1-F17E-9444-A462-2633BFBBF901}"/>
                </a:ext>
              </a:extLst>
            </p:cNvPr>
            <p:cNvSpPr txBox="1"/>
            <p:nvPr/>
          </p:nvSpPr>
          <p:spPr>
            <a:xfrm>
              <a:off x="1029971" y="2144006"/>
              <a:ext cx="476412" cy="369332"/>
            </a:xfrm>
            <a:prstGeom prst="rect">
              <a:avLst/>
            </a:prstGeom>
            <a:noFill/>
          </p:spPr>
          <p:txBody>
            <a:bodyPr wrap="none" rtlCol="0">
              <a:spAutoFit/>
            </a:bodyPr>
            <a:lstStyle/>
            <a:p>
              <a:r>
                <a:rPr lang="en-US"/>
                <a:t>1.8</a:t>
              </a:r>
            </a:p>
          </p:txBody>
        </p:sp>
        <p:sp>
          <p:nvSpPr>
            <p:cNvPr id="24" name="TextBox 23">
              <a:extLst>
                <a:ext uri="{FF2B5EF4-FFF2-40B4-BE49-F238E27FC236}">
                  <a16:creationId xmlns:a16="http://schemas.microsoft.com/office/drawing/2014/main" id="{FB1DD2A9-F62E-2A4F-A5D5-9F835879A8BC}"/>
                </a:ext>
              </a:extLst>
            </p:cNvPr>
            <p:cNvSpPr txBox="1"/>
            <p:nvPr/>
          </p:nvSpPr>
          <p:spPr>
            <a:xfrm>
              <a:off x="1122462" y="5046312"/>
              <a:ext cx="301686" cy="369332"/>
            </a:xfrm>
            <a:prstGeom prst="rect">
              <a:avLst/>
            </a:prstGeom>
            <a:noFill/>
          </p:spPr>
          <p:txBody>
            <a:bodyPr wrap="none" rtlCol="0">
              <a:spAutoFit/>
            </a:bodyPr>
            <a:lstStyle/>
            <a:p>
              <a:r>
                <a:rPr lang="en-US"/>
                <a:t>1</a:t>
              </a:r>
            </a:p>
          </p:txBody>
        </p:sp>
        <p:sp>
          <p:nvSpPr>
            <p:cNvPr id="25" name="TextBox 24">
              <a:extLst>
                <a:ext uri="{FF2B5EF4-FFF2-40B4-BE49-F238E27FC236}">
                  <a16:creationId xmlns:a16="http://schemas.microsoft.com/office/drawing/2014/main" id="{40E9D94B-9B5C-384B-8A77-D2E717C3C2DD}"/>
                </a:ext>
              </a:extLst>
            </p:cNvPr>
            <p:cNvSpPr txBox="1"/>
            <p:nvPr/>
          </p:nvSpPr>
          <p:spPr>
            <a:xfrm>
              <a:off x="3202452" y="5400874"/>
              <a:ext cx="418704" cy="369332"/>
            </a:xfrm>
            <a:prstGeom prst="rect">
              <a:avLst/>
            </a:prstGeom>
            <a:noFill/>
          </p:spPr>
          <p:txBody>
            <a:bodyPr wrap="none" rtlCol="0">
              <a:spAutoFit/>
            </a:bodyPr>
            <a:lstStyle/>
            <a:p>
              <a:r>
                <a:rPr lang="en-US"/>
                <a:t>10</a:t>
              </a:r>
            </a:p>
          </p:txBody>
        </p:sp>
        <p:sp>
          <p:nvSpPr>
            <p:cNvPr id="26" name="TextBox 25">
              <a:extLst>
                <a:ext uri="{FF2B5EF4-FFF2-40B4-BE49-F238E27FC236}">
                  <a16:creationId xmlns:a16="http://schemas.microsoft.com/office/drawing/2014/main" id="{2B638FD5-C333-A742-B5DC-6E2380A7503E}"/>
                </a:ext>
              </a:extLst>
            </p:cNvPr>
            <p:cNvSpPr txBox="1"/>
            <p:nvPr/>
          </p:nvSpPr>
          <p:spPr>
            <a:xfrm>
              <a:off x="4980756" y="5379100"/>
              <a:ext cx="418704" cy="369332"/>
            </a:xfrm>
            <a:prstGeom prst="rect">
              <a:avLst/>
            </a:prstGeom>
            <a:noFill/>
          </p:spPr>
          <p:txBody>
            <a:bodyPr wrap="none" rtlCol="0">
              <a:spAutoFit/>
            </a:bodyPr>
            <a:lstStyle/>
            <a:p>
              <a:r>
                <a:rPr lang="en-US"/>
                <a:t>15</a:t>
              </a:r>
            </a:p>
          </p:txBody>
        </p:sp>
        <p:sp>
          <p:nvSpPr>
            <p:cNvPr id="27" name="TextBox 26">
              <a:extLst>
                <a:ext uri="{FF2B5EF4-FFF2-40B4-BE49-F238E27FC236}">
                  <a16:creationId xmlns:a16="http://schemas.microsoft.com/office/drawing/2014/main" id="{4A40AFC7-F5B3-CD4E-8263-0135B9AD306D}"/>
                </a:ext>
              </a:extLst>
            </p:cNvPr>
            <p:cNvSpPr txBox="1"/>
            <p:nvPr/>
          </p:nvSpPr>
          <p:spPr>
            <a:xfrm>
              <a:off x="6811787" y="5379100"/>
              <a:ext cx="418704" cy="369332"/>
            </a:xfrm>
            <a:prstGeom prst="rect">
              <a:avLst/>
            </a:prstGeom>
            <a:noFill/>
          </p:spPr>
          <p:txBody>
            <a:bodyPr wrap="none" rtlCol="0">
              <a:spAutoFit/>
            </a:bodyPr>
            <a:lstStyle/>
            <a:p>
              <a:r>
                <a:rPr lang="en-US"/>
                <a:t>20</a:t>
              </a:r>
            </a:p>
          </p:txBody>
        </p:sp>
        <p:cxnSp>
          <p:nvCxnSpPr>
            <p:cNvPr id="29" name="Straight Connector 28">
              <a:extLst>
                <a:ext uri="{FF2B5EF4-FFF2-40B4-BE49-F238E27FC236}">
                  <a16:creationId xmlns:a16="http://schemas.microsoft.com/office/drawing/2014/main" id="{5437DEFE-3B22-7949-B455-5941646E8078}"/>
                </a:ext>
              </a:extLst>
            </p:cNvPr>
            <p:cNvCxnSpPr/>
            <p:nvPr/>
          </p:nvCxnSpPr>
          <p:spPr>
            <a:xfrm>
              <a:off x="1410172" y="1827820"/>
              <a:ext cx="91440" cy="1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B87A67D-C080-1B4E-A11B-DC6241FE4E8C}"/>
                </a:ext>
              </a:extLst>
            </p:cNvPr>
            <p:cNvCxnSpPr/>
            <p:nvPr/>
          </p:nvCxnSpPr>
          <p:spPr>
            <a:xfrm>
              <a:off x="1416268" y="2370364"/>
              <a:ext cx="91440" cy="1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1134E-8994-F34C-9581-96A5738725D9}"/>
                </a:ext>
              </a:extLst>
            </p:cNvPr>
            <p:cNvCxnSpPr/>
            <p:nvPr/>
          </p:nvCxnSpPr>
          <p:spPr>
            <a:xfrm>
              <a:off x="1422364" y="2937292"/>
              <a:ext cx="91440" cy="1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922C58B-F792-F940-9ED3-F237B8BB3004}"/>
                </a:ext>
              </a:extLst>
            </p:cNvPr>
            <p:cNvCxnSpPr/>
            <p:nvPr/>
          </p:nvCxnSpPr>
          <p:spPr>
            <a:xfrm>
              <a:off x="1416268" y="3589564"/>
              <a:ext cx="91440" cy="1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B7EE542-D55E-604D-A332-8A01BA4E2D62}"/>
                </a:ext>
              </a:extLst>
            </p:cNvPr>
            <p:cNvCxnSpPr/>
            <p:nvPr/>
          </p:nvCxnSpPr>
          <p:spPr>
            <a:xfrm>
              <a:off x="1422364" y="4327180"/>
              <a:ext cx="91440" cy="1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AB9EEA7-C15B-8D4A-A06F-95034CB3636B}"/>
                </a:ext>
              </a:extLst>
            </p:cNvPr>
            <p:cNvCxnSpPr/>
            <p:nvPr/>
          </p:nvCxnSpPr>
          <p:spPr>
            <a:xfrm>
              <a:off x="1391884" y="5235484"/>
              <a:ext cx="91440" cy="139"/>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C97ED1A7-98E2-8B44-B772-9D870FF56FA4}"/>
                </a:ext>
              </a:extLst>
            </p:cNvPr>
            <p:cNvSpPr txBox="1"/>
            <p:nvPr/>
          </p:nvSpPr>
          <p:spPr>
            <a:xfrm>
              <a:off x="1437732" y="5361915"/>
              <a:ext cx="301686" cy="369332"/>
            </a:xfrm>
            <a:prstGeom prst="rect">
              <a:avLst/>
            </a:prstGeom>
            <a:noFill/>
          </p:spPr>
          <p:txBody>
            <a:bodyPr wrap="none" rtlCol="0">
              <a:spAutoFit/>
            </a:bodyPr>
            <a:lstStyle/>
            <a:p>
              <a:r>
                <a:rPr lang="en-US"/>
                <a:t>5</a:t>
              </a:r>
            </a:p>
          </p:txBody>
        </p:sp>
        <p:sp>
          <p:nvSpPr>
            <p:cNvPr id="40" name="TextBox 39">
              <a:extLst>
                <a:ext uri="{FF2B5EF4-FFF2-40B4-BE49-F238E27FC236}">
                  <a16:creationId xmlns:a16="http://schemas.microsoft.com/office/drawing/2014/main" id="{0FEE2277-4D7B-8D48-AD62-8019836BCC66}"/>
                </a:ext>
              </a:extLst>
            </p:cNvPr>
            <p:cNvSpPr txBox="1"/>
            <p:nvPr/>
          </p:nvSpPr>
          <p:spPr>
            <a:xfrm>
              <a:off x="1015058" y="2729487"/>
              <a:ext cx="476412" cy="369332"/>
            </a:xfrm>
            <a:prstGeom prst="rect">
              <a:avLst/>
            </a:prstGeom>
            <a:noFill/>
          </p:spPr>
          <p:txBody>
            <a:bodyPr wrap="none" rtlCol="0">
              <a:spAutoFit/>
            </a:bodyPr>
            <a:lstStyle/>
            <a:p>
              <a:r>
                <a:rPr lang="en-US"/>
                <a:t>1.6</a:t>
              </a:r>
            </a:p>
          </p:txBody>
        </p:sp>
        <p:sp>
          <p:nvSpPr>
            <p:cNvPr id="41" name="TextBox 40">
              <a:extLst>
                <a:ext uri="{FF2B5EF4-FFF2-40B4-BE49-F238E27FC236}">
                  <a16:creationId xmlns:a16="http://schemas.microsoft.com/office/drawing/2014/main" id="{3524A6CD-CBCE-B748-8F53-7375B755616A}"/>
                </a:ext>
              </a:extLst>
            </p:cNvPr>
            <p:cNvSpPr txBox="1"/>
            <p:nvPr/>
          </p:nvSpPr>
          <p:spPr>
            <a:xfrm>
              <a:off x="1035099" y="3394054"/>
              <a:ext cx="476412" cy="369332"/>
            </a:xfrm>
            <a:prstGeom prst="rect">
              <a:avLst/>
            </a:prstGeom>
            <a:noFill/>
          </p:spPr>
          <p:txBody>
            <a:bodyPr wrap="none" rtlCol="0">
              <a:spAutoFit/>
            </a:bodyPr>
            <a:lstStyle/>
            <a:p>
              <a:r>
                <a:rPr lang="en-US"/>
                <a:t>1.4</a:t>
              </a:r>
            </a:p>
          </p:txBody>
        </p:sp>
        <p:sp>
          <p:nvSpPr>
            <p:cNvPr id="42" name="TextBox 41">
              <a:extLst>
                <a:ext uri="{FF2B5EF4-FFF2-40B4-BE49-F238E27FC236}">
                  <a16:creationId xmlns:a16="http://schemas.microsoft.com/office/drawing/2014/main" id="{09D73721-CDC2-1744-993A-0403B91E91AD}"/>
                </a:ext>
              </a:extLst>
            </p:cNvPr>
            <p:cNvSpPr txBox="1"/>
            <p:nvPr/>
          </p:nvSpPr>
          <p:spPr>
            <a:xfrm>
              <a:off x="1007375" y="4129377"/>
              <a:ext cx="476412" cy="369332"/>
            </a:xfrm>
            <a:prstGeom prst="rect">
              <a:avLst/>
            </a:prstGeom>
            <a:noFill/>
          </p:spPr>
          <p:txBody>
            <a:bodyPr wrap="none" rtlCol="0">
              <a:spAutoFit/>
            </a:bodyPr>
            <a:lstStyle/>
            <a:p>
              <a:r>
                <a:rPr lang="en-US"/>
                <a:t>1.2</a:t>
              </a:r>
            </a:p>
          </p:txBody>
        </p:sp>
      </p:grpSp>
      <p:sp>
        <p:nvSpPr>
          <p:cNvPr id="47" name="TextBox 46">
            <a:extLst>
              <a:ext uri="{FF2B5EF4-FFF2-40B4-BE49-F238E27FC236}">
                <a16:creationId xmlns:a16="http://schemas.microsoft.com/office/drawing/2014/main" id="{A999FC90-FD06-1D43-BA71-4E416431F2E9}"/>
              </a:ext>
            </a:extLst>
          </p:cNvPr>
          <p:cNvSpPr txBox="1">
            <a:spLocks noSelect="1" noMove="1" noResize="1" noTextEdit="1"/>
          </p:cNvSpPr>
          <p:nvPr/>
        </p:nvSpPr>
        <p:spPr>
          <a:xfrm>
            <a:off x="4402687" y="2493503"/>
            <a:ext cx="1403333" cy="369332"/>
          </a:xfrm>
          <a:prstGeom prst="rect">
            <a:avLst/>
          </a:prstGeom>
          <a:noFill/>
        </p:spPr>
        <p:txBody>
          <a:bodyPr wrap="none" rtlCol="0">
            <a:spAutoFit/>
          </a:bodyPr>
          <a:lstStyle/>
          <a:p>
            <a:r>
              <a:rPr lang="en-US">
                <a:solidFill>
                  <a:schemeClr val="tx1">
                    <a:lumMod val="75000"/>
                    <a:lumOff val="25000"/>
                  </a:schemeClr>
                </a:solidFill>
              </a:rPr>
              <a:t>CV mortality</a:t>
            </a:r>
          </a:p>
        </p:txBody>
      </p:sp>
      <p:sp>
        <p:nvSpPr>
          <p:cNvPr id="48" name="TextBox 47">
            <a:extLst>
              <a:ext uri="{FF2B5EF4-FFF2-40B4-BE49-F238E27FC236}">
                <a16:creationId xmlns:a16="http://schemas.microsoft.com/office/drawing/2014/main" id="{8F90658D-0416-1B4E-9202-E130C1D16D95}"/>
              </a:ext>
            </a:extLst>
          </p:cNvPr>
          <p:cNvSpPr txBox="1">
            <a:spLocks noSelect="1" noMove="1" noResize="1" noTextEdit="1"/>
          </p:cNvSpPr>
          <p:nvPr/>
        </p:nvSpPr>
        <p:spPr>
          <a:xfrm>
            <a:off x="5132242" y="3425506"/>
            <a:ext cx="1991314" cy="369332"/>
          </a:xfrm>
          <a:prstGeom prst="rect">
            <a:avLst/>
          </a:prstGeom>
          <a:noFill/>
        </p:spPr>
        <p:txBody>
          <a:bodyPr wrap="none" rtlCol="0">
            <a:spAutoFit/>
          </a:bodyPr>
          <a:lstStyle/>
          <a:p>
            <a:r>
              <a:rPr lang="en-US">
                <a:solidFill>
                  <a:schemeClr val="tx1">
                    <a:lumMod val="75000"/>
                    <a:lumOff val="25000"/>
                  </a:schemeClr>
                </a:solidFill>
              </a:rPr>
              <a:t>All-cause mortality</a:t>
            </a:r>
          </a:p>
        </p:txBody>
      </p:sp>
      <p:sp>
        <p:nvSpPr>
          <p:cNvPr id="49" name="TextBox 48">
            <a:extLst>
              <a:ext uri="{FF2B5EF4-FFF2-40B4-BE49-F238E27FC236}">
                <a16:creationId xmlns:a16="http://schemas.microsoft.com/office/drawing/2014/main" id="{1613627A-A908-E146-87B4-3D6BAE488A19}"/>
              </a:ext>
            </a:extLst>
          </p:cNvPr>
          <p:cNvSpPr txBox="1">
            <a:spLocks noSelect="1" noMove="1" noResize="1" noTextEdit="1"/>
          </p:cNvSpPr>
          <p:nvPr/>
        </p:nvSpPr>
        <p:spPr>
          <a:xfrm>
            <a:off x="3669633" y="5830534"/>
            <a:ext cx="1508746" cy="369332"/>
          </a:xfrm>
          <a:prstGeom prst="rect">
            <a:avLst/>
          </a:prstGeom>
          <a:noFill/>
        </p:spPr>
        <p:txBody>
          <a:bodyPr wrap="none" rtlCol="0">
            <a:spAutoFit/>
          </a:bodyPr>
          <a:lstStyle/>
          <a:p>
            <a:r>
              <a:rPr lang="en-US">
                <a:solidFill>
                  <a:schemeClr val="tx1">
                    <a:lumMod val="75000"/>
                    <a:lumOff val="25000"/>
                  </a:schemeClr>
                </a:solidFill>
              </a:rPr>
              <a:t>UFR (ml/h/kg)</a:t>
            </a:r>
          </a:p>
        </p:txBody>
      </p:sp>
      <p:sp>
        <p:nvSpPr>
          <p:cNvPr id="50" name="TextBox 49">
            <a:extLst>
              <a:ext uri="{FF2B5EF4-FFF2-40B4-BE49-F238E27FC236}">
                <a16:creationId xmlns:a16="http://schemas.microsoft.com/office/drawing/2014/main" id="{8B962D5C-DC66-4948-8FCD-F929A0939306}"/>
              </a:ext>
            </a:extLst>
          </p:cNvPr>
          <p:cNvSpPr txBox="1">
            <a:spLocks noSelect="1" noMove="1" noResize="1" noTextEdit="1"/>
          </p:cNvSpPr>
          <p:nvPr/>
        </p:nvSpPr>
        <p:spPr>
          <a:xfrm rot="16200000">
            <a:off x="-327429" y="3585448"/>
            <a:ext cx="2257606" cy="369332"/>
          </a:xfrm>
          <a:prstGeom prst="rect">
            <a:avLst/>
          </a:prstGeom>
          <a:noFill/>
        </p:spPr>
        <p:txBody>
          <a:bodyPr wrap="none" rtlCol="0">
            <a:spAutoFit/>
          </a:bodyPr>
          <a:lstStyle/>
          <a:p>
            <a:r>
              <a:rPr lang="en-US"/>
              <a:t>Adjusted Hazard Ratio</a:t>
            </a:r>
          </a:p>
        </p:txBody>
      </p:sp>
    </p:spTree>
    <p:extLst>
      <p:ext uri="{BB962C8B-B14F-4D97-AF65-F5344CB8AC3E}">
        <p14:creationId val="3169330665"/>
      </p:ext>
    </p:extLst>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Group 2">
            <a:extLst>
              <a:ext uri="{FF2B5EF4-FFF2-40B4-BE49-F238E27FC236}">
                <a16:creationId xmlns:a16="http://schemas.microsoft.com/office/drawing/2014/main" id="{6452CFC0-77E2-2940-833A-849E1042A0EE}"/>
              </a:ext>
            </a:extLst>
          </p:cNvPr>
          <p:cNvGrpSpPr>
            <a:grpSpLocks noGrp="1" noSelect="1" noMove="1" noResize="1"/>
          </p:cNvGrpSpPr>
          <p:nvPr/>
        </p:nvGrpSpPr>
        <p:grpSpPr>
          <a:xfrm>
            <a:off x="4358347" y="1454344"/>
            <a:ext cx="4021673" cy="4663440"/>
            <a:chOff x="7596557" y="1963118"/>
            <a:chExt cx="3823867" cy="4648200"/>
          </a:xfrm>
        </p:grpSpPr>
        <p:pic>
          <p:nvPicPr>
            <p:cNvPr id="4" name="Picture 3">
              <a:extLst>
                <a:ext uri="{FF2B5EF4-FFF2-40B4-BE49-F238E27FC236}">
                  <a16:creationId xmlns:a16="http://schemas.microsoft.com/office/drawing/2014/main" id="{6A91A265-5760-6744-AD42-05EA94B8F6DC}"/>
                </a:ext>
              </a:extLst>
            </p:cNvPr>
            <p:cNvPicPr>
              <a:picLocks noChangeAspect="1"/>
            </p:cNvPicPr>
            <p:nvPr/>
          </p:nvPicPr>
          <p:blipFill>
            <a:blip r:embed="rId3"/>
            <a:srcRect l="58587"/>
            <a:stretch>
              <a:fillRect/>
            </a:stretch>
          </p:blipFill>
          <p:spPr>
            <a:xfrm>
              <a:off x="8530225" y="1963118"/>
              <a:ext cx="2890199" cy="4648200"/>
            </a:xfrm>
            <a:prstGeom prst="rect">
              <a:avLst/>
            </a:prstGeom>
          </p:spPr>
        </p:pic>
        <p:pic>
          <p:nvPicPr>
            <p:cNvPr id="8" name="Picture 7">
              <a:extLst>
                <a:ext uri="{FF2B5EF4-FFF2-40B4-BE49-F238E27FC236}">
                  <a16:creationId xmlns:a16="http://schemas.microsoft.com/office/drawing/2014/main" id="{62B5F486-0287-8149-8E4E-45ABFE8E3682}"/>
                </a:ext>
              </a:extLst>
            </p:cNvPr>
            <p:cNvPicPr>
              <a:picLocks noChangeAspect="1"/>
            </p:cNvPicPr>
            <p:nvPr/>
          </p:nvPicPr>
          <p:blipFill>
            <a:blip r:embed="rId3"/>
            <a:srcRect r="86622"/>
            <a:stretch>
              <a:fillRect/>
            </a:stretch>
          </p:blipFill>
          <p:spPr>
            <a:xfrm>
              <a:off x="7596557" y="1963118"/>
              <a:ext cx="933668" cy="4648200"/>
            </a:xfrm>
            <a:prstGeom prst="rect">
              <a:avLst/>
            </a:prstGeom>
          </p:spPr>
        </p:pic>
      </p:grpSp>
      <p:grpSp>
        <p:nvGrpSpPr>
          <p:cNvPr id="13" name="Group 12">
            <a:extLst>
              <a:ext uri="{FF2B5EF4-FFF2-40B4-BE49-F238E27FC236}">
                <a16:creationId xmlns:a16="http://schemas.microsoft.com/office/drawing/2014/main" id="{29A9B57E-9A5D-8C41-BFD5-006B248B018F}"/>
              </a:ext>
            </a:extLst>
          </p:cNvPr>
          <p:cNvGrpSpPr>
            <a:grpSpLocks noGrp="1" noSelect="1" noChangeAspect="1" noMove="1" noResize="1"/>
          </p:cNvGrpSpPr>
          <p:nvPr/>
        </p:nvGrpSpPr>
        <p:grpSpPr>
          <a:xfrm>
            <a:off x="484018" y="1463383"/>
            <a:ext cx="3444618" cy="4663440"/>
            <a:chOff x="3535924" y="2105423"/>
            <a:chExt cx="3776056" cy="4866362"/>
          </a:xfrm>
        </p:grpSpPr>
        <p:pic>
          <p:nvPicPr>
            <p:cNvPr id="14" name="Picture 13">
              <a:extLst>
                <a:ext uri="{FF2B5EF4-FFF2-40B4-BE49-F238E27FC236}">
                  <a16:creationId xmlns:a16="http://schemas.microsoft.com/office/drawing/2014/main" id="{A4738FC1-6C60-8043-96E0-EA7A0F694243}"/>
                </a:ext>
              </a:extLst>
            </p:cNvPr>
            <p:cNvPicPr>
              <a:picLocks noChangeAspect="1"/>
            </p:cNvPicPr>
            <p:nvPr/>
          </p:nvPicPr>
          <p:blipFill>
            <a:blip r:embed="rId4"/>
            <a:srcRect l="60176"/>
            <a:stretch>
              <a:fillRect/>
            </a:stretch>
          </p:blipFill>
          <p:spPr>
            <a:xfrm>
              <a:off x="4446739" y="2105423"/>
              <a:ext cx="2865241" cy="4866362"/>
            </a:xfrm>
            <a:prstGeom prst="rect">
              <a:avLst/>
            </a:prstGeom>
          </p:spPr>
        </p:pic>
        <p:pic>
          <p:nvPicPr>
            <p:cNvPr id="15" name="Picture 14">
              <a:extLst>
                <a:ext uri="{FF2B5EF4-FFF2-40B4-BE49-F238E27FC236}">
                  <a16:creationId xmlns:a16="http://schemas.microsoft.com/office/drawing/2014/main" id="{2229C4E1-D27A-B54A-91DE-BD8F665F7B3D}"/>
                </a:ext>
              </a:extLst>
            </p:cNvPr>
            <p:cNvPicPr>
              <a:picLocks noChangeAspect="1"/>
            </p:cNvPicPr>
            <p:nvPr/>
          </p:nvPicPr>
          <p:blipFill>
            <a:blip r:embed="rId4"/>
            <a:srcRect r="87340"/>
            <a:stretch>
              <a:fillRect/>
            </a:stretch>
          </p:blipFill>
          <p:spPr>
            <a:xfrm>
              <a:off x="3535924" y="2105423"/>
              <a:ext cx="910815" cy="4866362"/>
            </a:xfrm>
            <a:prstGeom prst="rect">
              <a:avLst/>
            </a:prstGeom>
          </p:spPr>
        </p:pic>
      </p:grpSp>
      <p:sp>
        <p:nvSpPr>
          <p:cNvPr id="6" name="Title 5">
            <a:extLst>
              <a:ext uri="{FF2B5EF4-FFF2-40B4-BE49-F238E27FC236}">
                <a16:creationId xmlns:a16="http://schemas.microsoft.com/office/drawing/2014/main" id="{B2F9DF15-5B14-C442-9AC0-908DDEEEA23B}"/>
              </a:ext>
            </a:extLst>
          </p:cNvPr>
          <p:cNvSpPr>
            <a:spLocks noGrp="1" noSelect="1" noMove="1" noResize="1" noTextEdit="1"/>
          </p:cNvSpPr>
          <p:nvPr>
            <p:ph type="title" idx="4294967295"/>
          </p:nvPr>
        </p:nvSpPr>
        <p:spPr>
          <a:xfrm>
            <a:off x="617002" y="699363"/>
            <a:ext cx="10961854" cy="1087351"/>
          </a:xfrm>
          <a:noFill/>
        </p:spPr>
        <p:txBody>
          <a:bodyPr>
            <a:normAutofit/>
          </a:bodyPr>
          <a:lstStyle/>
          <a:p>
            <a:r>
              <a:rPr lang="en-US" sz="3500" b="1">
                <a:solidFill>
                  <a:schemeClr val="accent3"/>
                </a:solidFill>
                <a:latin typeface="Segoe"/>
              </a:rPr>
              <a:t>Association Between Failure to Achieve Target Weight and Mortality</a:t>
            </a:r>
          </a:p>
        </p:txBody>
      </p:sp>
      <p:sp>
        <p:nvSpPr>
          <p:cNvPr id="2" name="TextBox 1">
            <a:extLst>
              <a:ext uri="{FF2B5EF4-FFF2-40B4-BE49-F238E27FC236}">
                <a16:creationId xmlns:a16="http://schemas.microsoft.com/office/drawing/2014/main" id="{BBAC7996-38B6-C745-964D-48C423208C03}"/>
              </a:ext>
            </a:extLst>
          </p:cNvPr>
          <p:cNvSpPr txBox="1">
            <a:spLocks noSelect="1" noMove="1" noResize="1" noTextEdit="1"/>
          </p:cNvSpPr>
          <p:nvPr/>
        </p:nvSpPr>
        <p:spPr>
          <a:xfrm>
            <a:off x="8392219" y="2526086"/>
            <a:ext cx="3186638" cy="2246769"/>
          </a:xfrm>
          <a:prstGeom prst="rect">
            <a:avLst/>
          </a:prstGeom>
          <a:noFill/>
        </p:spPr>
        <p:txBody>
          <a:bodyPr wrap="square" rtlCol="0">
            <a:spAutoFit/>
          </a:bodyPr>
          <a:lstStyle/>
          <a:p>
            <a:pPr marL="285750" indent="-285750">
              <a:buFont typeface="Arial" panose="020b0604020202020204" pitchFamily="34" charset="0"/>
              <a:buChar char="•"/>
            </a:pPr>
            <a:r>
              <a:rPr lang="en-US" sz="2000">
                <a:solidFill>
                  <a:schemeClr val="tx1">
                    <a:lumMod val="65000"/>
                    <a:lumOff val="35000"/>
                  </a:schemeClr>
                </a:solidFill>
                <a:latin typeface="Arial" panose="020b0604020202020204" pitchFamily="34" charset="0"/>
                <a:cs typeface="Arial" panose="020b0604020202020204" pitchFamily="34" charset="0"/>
              </a:rPr>
              <a:t>N = 10,785 prevalent HD patients, 2005-2008</a:t>
            </a:r>
          </a:p>
          <a:p>
            <a:pPr marL="285750" indent="-285750">
              <a:buFont typeface="Arial" panose="020b0604020202020204" pitchFamily="34" charset="0"/>
              <a:buChar char="•"/>
            </a:pPr>
            <a:r>
              <a:rPr lang="en-US" sz="2000">
                <a:solidFill>
                  <a:schemeClr val="tx1">
                    <a:lumMod val="65000"/>
                    <a:lumOff val="35000"/>
                  </a:schemeClr>
                </a:solidFill>
                <a:latin typeface="Arial" panose="020b0604020202020204" pitchFamily="34" charset="0"/>
                <a:cs typeface="Arial" panose="020b0604020202020204" pitchFamily="34" charset="0"/>
              </a:rPr>
              <a:t>Examined % treatments in 30-day exposure period leaving 2 kg above target weight</a:t>
            </a:r>
          </a:p>
          <a:p>
            <a:endParaRPr lang="en-US" sz="2000">
              <a:solidFill>
                <a:schemeClr val="tx1">
                  <a:lumMod val="65000"/>
                  <a:lumOff val="35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6BBD7D5-B828-D64D-BF33-DE4D2C6831E1}"/>
              </a:ext>
            </a:extLst>
          </p:cNvPr>
          <p:cNvSpPr txBox="1">
            <a:spLocks noSelect="1" noMove="1" noResize="1" noTextEdit="1"/>
          </p:cNvSpPr>
          <p:nvPr/>
        </p:nvSpPr>
        <p:spPr>
          <a:xfrm>
            <a:off x="1333188" y="1779368"/>
            <a:ext cx="2711255" cy="369332"/>
          </a:xfrm>
          <a:prstGeom prst="rect">
            <a:avLst/>
          </a:prstGeom>
          <a:noFill/>
        </p:spPr>
        <p:txBody>
          <a:bodyPr wrap="none" rtlCol="0">
            <a:spAutoFit/>
          </a:bodyPr>
          <a:lstStyle/>
          <a:p>
            <a:r>
              <a:rPr lang="en-US" b="1">
                <a:solidFill>
                  <a:schemeClr val="tx1">
                    <a:lumMod val="65000"/>
                    <a:lumOff val="35000"/>
                  </a:schemeClr>
                </a:solidFill>
              </a:rPr>
              <a:t>30-day all-cause mortality</a:t>
            </a:r>
          </a:p>
        </p:txBody>
      </p:sp>
      <p:sp>
        <p:nvSpPr>
          <p:cNvPr id="17" name="TextBox 16">
            <a:extLst>
              <a:ext uri="{FF2B5EF4-FFF2-40B4-BE49-F238E27FC236}">
                <a16:creationId xmlns:a16="http://schemas.microsoft.com/office/drawing/2014/main" id="{2627F147-4757-3B44-9435-22A8D29C8A2B}"/>
              </a:ext>
            </a:extLst>
          </p:cNvPr>
          <p:cNvSpPr txBox="1">
            <a:spLocks noSelect="1" noMove="1" noResize="1" noTextEdit="1"/>
          </p:cNvSpPr>
          <p:nvPr/>
        </p:nvSpPr>
        <p:spPr>
          <a:xfrm>
            <a:off x="5580632" y="1662405"/>
            <a:ext cx="2186817" cy="369332"/>
          </a:xfrm>
          <a:prstGeom prst="rect">
            <a:avLst/>
          </a:prstGeom>
          <a:noFill/>
        </p:spPr>
        <p:txBody>
          <a:bodyPr wrap="none" rtlCol="0">
            <a:spAutoFit/>
          </a:bodyPr>
          <a:lstStyle/>
          <a:p>
            <a:r>
              <a:rPr lang="en-US" b="1">
                <a:solidFill>
                  <a:schemeClr val="tx1">
                    <a:lumMod val="65000"/>
                    <a:lumOff val="35000"/>
                  </a:schemeClr>
                </a:solidFill>
              </a:rPr>
              <a:t>30-day CV mortality </a:t>
            </a:r>
          </a:p>
        </p:txBody>
      </p:sp>
      <p:sp>
        <p:nvSpPr>
          <p:cNvPr id="18" name="TextBox 17">
            <a:extLst>
              <a:ext uri="{FF2B5EF4-FFF2-40B4-BE49-F238E27FC236}">
                <a16:creationId xmlns:a16="http://schemas.microsoft.com/office/drawing/2014/main" id="{4B8111BB-E756-DE4D-A3C6-F69B12D9BFE4}"/>
              </a:ext>
            </a:extLst>
          </p:cNvPr>
          <p:cNvSpPr txBox="1">
            <a:spLocks noSelect="1" noMove="1" noResize="1" noTextEdit="1"/>
          </p:cNvSpPr>
          <p:nvPr/>
        </p:nvSpPr>
        <p:spPr>
          <a:xfrm>
            <a:off x="8278452" y="5815626"/>
            <a:ext cx="3915752" cy="323165"/>
          </a:xfrm>
          <a:prstGeom prst="rect">
            <a:avLst/>
          </a:prstGeom>
          <a:noFill/>
        </p:spPr>
        <p:txBody>
          <a:bodyPr wrap="none" rtlCol="0">
            <a:spAutoFit/>
          </a:bodyPr>
          <a:lstStyle/>
          <a:p>
            <a:pPr algn="r"/>
            <a:r>
              <a:rPr lang="en-US" sz="1500" i="1">
                <a:latin typeface="Arial" panose="020b0604020202020204" pitchFamily="34" charset="0"/>
                <a:cs typeface="Arial" panose="020b0604020202020204" pitchFamily="34" charset="0"/>
              </a:rPr>
              <a:t>Clin J Am Soc Nephrol 10(5):808-816, 2015</a:t>
            </a:r>
            <a:endParaRPr lang="en-US" sz="1500" b="1" i="1">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3A40EE53-3DB2-44C7-8FA3-C7335527520E}"/>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4034148701"/>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71779" name="Rectangle 3"/>
          <p:cNvSpPr>
            <a:spLocks noGrp="1" noSelect="1" noMove="1" noResize="1" noChangeArrowheads="1" noTextEdit="1"/>
          </p:cNvSpPr>
          <p:nvPr>
            <p:ph type="body" sz="half" idx="4294967295"/>
          </p:nvPr>
        </p:nvSpPr>
        <p:spPr>
          <a:xfrm>
            <a:off x="1075891" y="2525458"/>
            <a:ext cx="3886200" cy="1602997"/>
          </a:xfrm>
        </p:spPr>
        <p:txBody>
          <a:bodyPr rtlCol="0">
            <a:normAutofit/>
          </a:bodyPr>
          <a:lstStyle/>
          <a:p>
            <a:pPr>
              <a:defRPr/>
            </a:pPr>
            <a:r>
              <a:rPr lang="en-US" sz="2400">
                <a:solidFill>
                  <a:schemeClr val="tx1">
                    <a:lumMod val="65000"/>
                    <a:lumOff val="35000"/>
                  </a:schemeClr>
                </a:solidFill>
                <a:latin typeface="Arial" panose="020b0604020202020204" pitchFamily="34" charset="0"/>
                <a:ea typeface="ＭＳ Ｐゴシック" charset="0"/>
                <a:cs typeface="Arial" panose="020b0604020202020204" pitchFamily="34" charset="0"/>
              </a:rPr>
              <a:t>Risk linked to extremes of serum potassium (K</a:t>
            </a:r>
            <a:r>
              <a:rPr lang="en-US" sz="2400" baseline="30000">
                <a:solidFill>
                  <a:schemeClr val="tx1">
                    <a:lumMod val="65000"/>
                    <a:lumOff val="35000"/>
                  </a:schemeClr>
                </a:solidFill>
                <a:latin typeface="Arial" panose="020b0604020202020204" pitchFamily="34" charset="0"/>
                <a:ea typeface="ＭＳ Ｐゴシック" charset="0"/>
                <a:cs typeface="Arial" panose="020b0604020202020204" pitchFamily="34" charset="0"/>
              </a:rPr>
              <a:t>+</a:t>
            </a:r>
            <a:r>
              <a:rPr lang="en-US" sz="2400">
                <a:solidFill>
                  <a:schemeClr val="tx1">
                    <a:lumMod val="65000"/>
                    <a:lumOff val="35000"/>
                  </a:schemeClr>
                </a:solidFill>
                <a:latin typeface="Arial" panose="020b0604020202020204" pitchFamily="34" charset="0"/>
                <a:ea typeface="ＭＳ Ｐゴシック" charset="0"/>
                <a:cs typeface="Arial" panose="020b0604020202020204" pitchFamily="34" charset="0"/>
              </a:rPr>
              <a:t>) </a:t>
            </a:r>
          </a:p>
          <a:p>
            <a:pPr>
              <a:defRPr/>
            </a:pPr>
            <a:r>
              <a:rPr lang="en-US" sz="2400">
                <a:solidFill>
                  <a:schemeClr val="tx1">
                    <a:lumMod val="65000"/>
                    <a:lumOff val="35000"/>
                  </a:schemeClr>
                </a:solidFill>
                <a:latin typeface="Arial" panose="020b0604020202020204" pitchFamily="34" charset="0"/>
                <a:ea typeface="ＭＳ Ｐゴシック" charset="0"/>
                <a:cs typeface="Arial" panose="020b0604020202020204" pitchFamily="34" charset="0"/>
              </a:rPr>
              <a:t>Lowest risk at K</a:t>
            </a:r>
            <a:r>
              <a:rPr lang="en-US" sz="2400" baseline="30000">
                <a:solidFill>
                  <a:schemeClr val="tx1">
                    <a:lumMod val="65000"/>
                    <a:lumOff val="35000"/>
                  </a:schemeClr>
                </a:solidFill>
                <a:latin typeface="Arial" panose="020b0604020202020204" pitchFamily="34" charset="0"/>
                <a:ea typeface="ＭＳ Ｐゴシック" charset="0"/>
                <a:cs typeface="Arial" panose="020b0604020202020204" pitchFamily="34" charset="0"/>
              </a:rPr>
              <a:t>+</a:t>
            </a:r>
            <a:r>
              <a:rPr lang="en-US" sz="2400">
                <a:solidFill>
                  <a:schemeClr val="tx1">
                    <a:lumMod val="65000"/>
                    <a:lumOff val="35000"/>
                  </a:schemeClr>
                </a:solidFill>
                <a:latin typeface="Arial" panose="020b0604020202020204" pitchFamily="34" charset="0"/>
                <a:ea typeface="ＭＳ Ｐゴシック" charset="0"/>
                <a:cs typeface="Arial" panose="020b0604020202020204" pitchFamily="34" charset="0"/>
              </a:rPr>
              <a:t> ~ 5.1</a:t>
            </a:r>
          </a:p>
          <a:p>
            <a:pPr>
              <a:defRPr/>
            </a:pPr>
            <a:endParaRPr lang="en-US" sz="2400">
              <a:solidFill>
                <a:schemeClr val="tx1">
                  <a:lumMod val="65000"/>
                  <a:lumOff val="35000"/>
                </a:schemeClr>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p:txBody>
      </p:sp>
      <p:sp>
        <p:nvSpPr>
          <p:cNvPr id="971778" name="Rectangle 2"/>
          <p:cNvSpPr>
            <a:spLocks noGrp="1" noSelect="1" noMove="1" noResize="1" noChangeArrowheads="1" noTextEdit="1"/>
          </p:cNvSpPr>
          <p:nvPr>
            <p:ph type="title" idx="4294967295"/>
          </p:nvPr>
        </p:nvSpPr>
        <p:spPr>
          <a:xfrm>
            <a:off x="618690" y="705023"/>
            <a:ext cx="10960166" cy="1078992"/>
          </a:xfrm>
          <a:noFill/>
        </p:spPr>
        <p:txBody>
          <a:bodyPr rtlCol="0">
            <a:noAutofit/>
          </a:bodyPr>
          <a:lstStyle/>
          <a:p>
            <a:pPr>
              <a:lnSpc>
                <a:spcPct val="100000"/>
              </a:lnSpc>
              <a:defRPr/>
            </a:pPr>
            <a:r>
              <a:rPr lang="en-US" sz="3500" b="1">
                <a:solidFill>
                  <a:schemeClr val="accent3"/>
                </a:solidFill>
                <a:latin typeface="Segoe"/>
                <a:ea typeface="ＭＳ Ｐゴシック" charset="0"/>
                <a:cs typeface="ＭＳ Ｐゴシック" charset="0"/>
              </a:rPr>
              <a:t>Serum Potassium Levels Are Strongly Linked to Risk of SCA in HD Patients</a:t>
            </a:r>
          </a:p>
        </p:txBody>
      </p:sp>
      <p:sp>
        <p:nvSpPr>
          <p:cNvPr id="8" name="TextBox 7">
            <a:extLst>
              <a:ext uri="{FF2B5EF4-FFF2-40B4-BE49-F238E27FC236}">
                <a16:creationId xmlns:a16="http://schemas.microsoft.com/office/drawing/2014/main" id="{E36C348E-36EF-A845-B140-E08F10B98ED6}"/>
              </a:ext>
            </a:extLst>
          </p:cNvPr>
          <p:cNvSpPr txBox="1">
            <a:spLocks noSelect="1" noMove="1" noResize="1" noTextEdit="1"/>
          </p:cNvSpPr>
          <p:nvPr/>
        </p:nvSpPr>
        <p:spPr>
          <a:xfrm>
            <a:off x="-1446" y="5807732"/>
            <a:ext cx="5062543" cy="323165"/>
          </a:xfrm>
          <a:prstGeom prst="rect">
            <a:avLst/>
          </a:prstGeom>
          <a:noFill/>
        </p:spPr>
        <p:txBody>
          <a:bodyPr wrap="square" rtlCol="0">
            <a:spAutoFit/>
          </a:bodyPr>
          <a:lstStyle/>
          <a:p>
            <a:r>
              <a:rPr lang="en-US" sz="1500" i="1">
                <a:latin typeface="Arial" panose="020b0604020202020204" pitchFamily="34" charset="0"/>
                <a:cs typeface="Arial" panose="020b0604020202020204" pitchFamily="34" charset="0"/>
              </a:rPr>
              <a:t>Modified from Kidney Int 79(2):218-227, 2011</a:t>
            </a:r>
          </a:p>
        </p:txBody>
      </p:sp>
      <p:pic>
        <p:nvPicPr>
          <p:cNvPr id="2050" name="Picture 2" descr="large img">
            <a:extLst>
              <a:ext uri="{FF2B5EF4-FFF2-40B4-BE49-F238E27FC236}">
                <a16:creationId xmlns:a16="http://schemas.microsoft.com/office/drawing/2014/main" id="{456175BF-59DE-4132-AD9E-3356077D683B}"/>
              </a:ext>
            </a:extLst>
          </p:cNvPr>
          <p:cNvPicPr>
            <a:picLocks noSelect="1" noChangeAspect="1" noMove="1" noResize="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77756" y="1705867"/>
            <a:ext cx="4853358" cy="420624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C09A3DD-C6F1-4485-9FA9-EF9B47B2257F}"/>
              </a:ext>
            </a:extLst>
          </p:cNvPr>
          <p:cNvSpPr>
            <a:spLocks noSelect="1" noMove="1" noResize="1" noChangeArrowheads="1" noTextEdit="1"/>
          </p:cNvSpPr>
          <p:nvPr/>
        </p:nvSpPr>
        <p:spPr bwMode="auto">
          <a:xfrm>
            <a:off x="7071460" y="1413235"/>
            <a:ext cx="400208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a:buChar char="•"/>
              <a:defRPr sz="2800">
                <a:solidFill>
                  <a:schemeClr val="tx1"/>
                </a:solidFill>
                <a:latin typeface="Arial"/>
                <a:ea typeface="Arial"/>
                <a:cs typeface="Arial"/>
              </a:defRPr>
            </a:lvl1pPr>
            <a:lvl2pPr marL="742950" indent="-285750">
              <a:spcBef>
                <a:spcPct val="20000"/>
              </a:spcBef>
              <a:buFont typeface="Arial"/>
              <a:buChar char="–"/>
              <a:defRPr sz="2400">
                <a:solidFill>
                  <a:schemeClr val="tx1"/>
                </a:solidFill>
                <a:latin typeface="Arial"/>
                <a:ea typeface="Arial"/>
                <a:cs typeface="Arial"/>
              </a:defRPr>
            </a:lvl2pPr>
            <a:lvl3pPr marL="1143000" indent="-228600">
              <a:spcBef>
                <a:spcPct val="20000"/>
              </a:spcBef>
              <a:buFont typeface="Arial"/>
              <a:buChar char="•"/>
              <a:defRPr sz="2000">
                <a:solidFill>
                  <a:schemeClr val="tx1"/>
                </a:solidFill>
                <a:latin typeface="Arial"/>
                <a:ea typeface="Arial"/>
                <a:cs typeface="Arial"/>
              </a:defRPr>
            </a:lvl3pPr>
            <a:lvl4pPr marL="1600200" indent="-228600">
              <a:spcBef>
                <a:spcPct val="20000"/>
              </a:spcBef>
              <a:buFont typeface="Arial"/>
              <a:buChar char="–"/>
              <a:defRPr>
                <a:solidFill>
                  <a:schemeClr val="tx1"/>
                </a:solidFill>
                <a:latin typeface="Arial"/>
                <a:ea typeface="Arial"/>
                <a:cs typeface="Arial"/>
              </a:defRPr>
            </a:lvl4pPr>
            <a:lvl5pPr marL="2057400" indent="-228600">
              <a:spcBef>
                <a:spcPct val="20000"/>
              </a:spcBef>
              <a:buFont typeface="Arial"/>
              <a:buChar char="»"/>
              <a:defRPr>
                <a:solidFill>
                  <a:schemeClr val="tx1"/>
                </a:solidFill>
                <a:latin typeface="Arial"/>
                <a:ea typeface="Arial"/>
                <a:cs typeface="Arial"/>
              </a:defRPr>
            </a:lvl5pPr>
            <a:lvl6pPr marL="2514600" indent="-228600" fontAlgn="base">
              <a:spcBef>
                <a:spcPct val="20000"/>
              </a:spcBef>
              <a:spcAft>
                <a:spcPct val="0"/>
              </a:spcAft>
              <a:buFont typeface="Arial"/>
              <a:buChar char="»"/>
              <a:defRPr>
                <a:solidFill>
                  <a:schemeClr val="tx1"/>
                </a:solidFill>
                <a:latin typeface="Arial"/>
                <a:ea typeface="Arial"/>
                <a:cs typeface="Arial"/>
              </a:defRPr>
            </a:lvl6pPr>
            <a:lvl7pPr marL="2971800" indent="-228600" fontAlgn="base">
              <a:spcBef>
                <a:spcPct val="20000"/>
              </a:spcBef>
              <a:spcAft>
                <a:spcPct val="0"/>
              </a:spcAft>
              <a:buFont typeface="Arial"/>
              <a:buChar char="»"/>
              <a:defRPr>
                <a:solidFill>
                  <a:schemeClr val="tx1"/>
                </a:solidFill>
                <a:latin typeface="Arial"/>
                <a:ea typeface="Arial"/>
                <a:cs typeface="Arial"/>
              </a:defRPr>
            </a:lvl7pPr>
            <a:lvl8pPr marL="3429000" indent="-228600" fontAlgn="base">
              <a:spcBef>
                <a:spcPct val="20000"/>
              </a:spcBef>
              <a:spcAft>
                <a:spcPct val="0"/>
              </a:spcAft>
              <a:buFont typeface="Arial"/>
              <a:buChar char="»"/>
              <a:defRPr>
                <a:solidFill>
                  <a:schemeClr val="tx1"/>
                </a:solidFill>
                <a:latin typeface="Arial"/>
                <a:ea typeface="Arial"/>
                <a:cs typeface="Arial"/>
              </a:defRPr>
            </a:lvl8pPr>
            <a:lvl9pPr marL="3886200" indent="-228600" fontAlgn="base">
              <a:spcBef>
                <a:spcPct val="20000"/>
              </a:spcBef>
              <a:spcAft>
                <a:spcPct val="0"/>
              </a:spcAft>
              <a:buFont typeface="Arial"/>
              <a:buChar char="»"/>
              <a:defRPr>
                <a:solidFill>
                  <a:schemeClr val="tx1"/>
                </a:solidFill>
                <a:latin typeface="Arial"/>
                <a:ea typeface="Arial"/>
                <a:cs typeface="Arial"/>
              </a:defRPr>
            </a:lvl9pPr>
          </a:lstStyle>
          <a:p>
            <a:pPr eaLnBrk="1" hangingPunct="1">
              <a:spcBef>
                <a:spcPct val="0"/>
              </a:spcBef>
              <a:buFontTx/>
              <a:buNone/>
            </a:pPr>
            <a:r>
              <a:rPr lang="en-US" altLang="en-US" sz="1600" b="1">
                <a:solidFill>
                  <a:schemeClr val="tx1">
                    <a:lumMod val="75000"/>
                    <a:lumOff val="25000"/>
                  </a:schemeClr>
                </a:solidFill>
                <a:latin typeface="+mn-lt"/>
                <a:ea typeface="ＭＳ Ｐゴシック" charset="0"/>
              </a:rPr>
              <a:t>Pre-Dialysis Serum Potassium and SCA Risk</a:t>
            </a:r>
          </a:p>
        </p:txBody>
      </p:sp>
      <p:sp>
        <p:nvSpPr>
          <p:cNvPr id="10" name="TextBox 9">
            <a:extLst>
              <a:ext uri="{FF2B5EF4-FFF2-40B4-BE49-F238E27FC236}">
                <a16:creationId xmlns:a16="http://schemas.microsoft.com/office/drawing/2014/main" id="{3589FE2F-E21C-41CB-BFF0-DA2F342F5B5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
        <p:nvSpPr>
          <p:cNvPr id="3" name="Freeform 2">
            <a:extLst>
              <a:ext uri="{FF2B5EF4-FFF2-40B4-BE49-F238E27FC236}">
                <a16:creationId xmlns:a16="http://schemas.microsoft.com/office/drawing/2014/main" id="{40602D02-AF6A-3443-A6CB-A2A9806093F6}"/>
              </a:ext>
            </a:extLst>
          </p:cNvPr>
          <p:cNvSpPr>
            <a:spLocks noSelect="1" noMove="1" noResize="1" noTextEdit="1"/>
          </p:cNvSpPr>
          <p:nvPr/>
        </p:nvSpPr>
        <p:spPr>
          <a:xfrm>
            <a:off x="6970986" y="3145536"/>
            <a:ext cx="4120896" cy="1868739"/>
          </a:xfrm>
          <a:custGeom>
            <a:gdLst>
              <a:gd name="connsiteX0" fmla="*/ 0 w 4120896"/>
              <a:gd name="connsiteY0" fmla="*/ 0 h 1868739"/>
              <a:gd name="connsiteX1" fmla="*/ 633984 w 4120896"/>
              <a:gd name="connsiteY1" fmla="*/ 658368 h 1868739"/>
              <a:gd name="connsiteX2" fmla="*/ 963168 w 4120896"/>
              <a:gd name="connsiteY2" fmla="*/ 987552 h 1868739"/>
              <a:gd name="connsiteX3" fmla="*/ 1280160 w 4120896"/>
              <a:gd name="connsiteY3" fmla="*/ 1292352 h 1868739"/>
              <a:gd name="connsiteX4" fmla="*/ 1633728 w 4120896"/>
              <a:gd name="connsiteY4" fmla="*/ 1572768 h 1868739"/>
              <a:gd name="connsiteX5" fmla="*/ 1877568 w 4120896"/>
              <a:gd name="connsiteY5" fmla="*/ 1780032 h 1868739"/>
              <a:gd name="connsiteX6" fmla="*/ 2133600 w 4120896"/>
              <a:gd name="connsiteY6" fmla="*/ 1865376 h 1868739"/>
              <a:gd name="connsiteX7" fmla="*/ 2401824 w 4120896"/>
              <a:gd name="connsiteY7" fmla="*/ 1840992 h 1868739"/>
              <a:gd name="connsiteX8" fmla="*/ 2657856 w 4120896"/>
              <a:gd name="connsiteY8" fmla="*/ 1743456 h 1868739"/>
              <a:gd name="connsiteX9" fmla="*/ 2926080 w 4120896"/>
              <a:gd name="connsiteY9" fmla="*/ 1560576 h 1868739"/>
              <a:gd name="connsiteX10" fmla="*/ 3279648 w 4120896"/>
              <a:gd name="connsiteY10" fmla="*/ 1182624 h 1868739"/>
              <a:gd name="connsiteX11" fmla="*/ 3608832 w 4120896"/>
              <a:gd name="connsiteY11" fmla="*/ 804672 h 1868739"/>
              <a:gd name="connsiteX12" fmla="*/ 3864864 w 4120896"/>
              <a:gd name="connsiteY12" fmla="*/ 438912 h 1868739"/>
              <a:gd name="connsiteX13" fmla="*/ 4120896 w 4120896"/>
              <a:gd name="connsiteY13" fmla="*/ 73152 h 18687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20896" h="1868739">
                <a:moveTo>
                  <a:pt x="0" y="0"/>
                </a:moveTo>
                <a:lnTo>
                  <a:pt x="633984" y="658368"/>
                </a:lnTo>
                <a:cubicBezTo>
                  <a:pt x="794512" y="822960"/>
                  <a:pt x="855472" y="881888"/>
                  <a:pt x="963168" y="987552"/>
                </a:cubicBezTo>
                <a:cubicBezTo>
                  <a:pt x="1070864" y="1093216"/>
                  <a:pt x="1168400" y="1194816"/>
                  <a:pt x="1280160" y="1292352"/>
                </a:cubicBezTo>
                <a:cubicBezTo>
                  <a:pt x="1391920" y="1389888"/>
                  <a:pt x="1534160" y="1491488"/>
                  <a:pt x="1633728" y="1572768"/>
                </a:cubicBezTo>
                <a:cubicBezTo>
                  <a:pt x="1733296" y="1654048"/>
                  <a:pt x="1794256" y="1731264"/>
                  <a:pt x="1877568" y="1780032"/>
                </a:cubicBezTo>
                <a:cubicBezTo>
                  <a:pt x="1960880" y="1828800"/>
                  <a:pt x="2046224" y="1855216"/>
                  <a:pt x="2133600" y="1865376"/>
                </a:cubicBezTo>
                <a:cubicBezTo>
                  <a:pt x="2220976" y="1875536"/>
                  <a:pt x="2314448" y="1861312"/>
                  <a:pt x="2401824" y="1840992"/>
                </a:cubicBezTo>
                <a:cubicBezTo>
                  <a:pt x="2489200" y="1820672"/>
                  <a:pt x="2570480" y="1790192"/>
                  <a:pt x="2657856" y="1743456"/>
                </a:cubicBezTo>
                <a:cubicBezTo>
                  <a:pt x="2745232" y="1696720"/>
                  <a:pt x="2822448" y="1654048"/>
                  <a:pt x="2926080" y="1560576"/>
                </a:cubicBezTo>
                <a:cubicBezTo>
                  <a:pt x="3029712" y="1467104"/>
                  <a:pt x="3165856" y="1308608"/>
                  <a:pt x="3279648" y="1182624"/>
                </a:cubicBezTo>
                <a:cubicBezTo>
                  <a:pt x="3393440" y="1056640"/>
                  <a:pt x="3511296" y="928624"/>
                  <a:pt x="3608832" y="804672"/>
                </a:cubicBezTo>
                <a:cubicBezTo>
                  <a:pt x="3706368" y="680720"/>
                  <a:pt x="3864864" y="438912"/>
                  <a:pt x="3864864" y="438912"/>
                </a:cubicBezTo>
                <a:lnTo>
                  <a:pt x="4120896" y="73152"/>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2531503-B34B-EF45-8F48-CDC04FE842A7}"/>
              </a:ext>
            </a:extLst>
          </p:cNvPr>
          <p:cNvSpPr txBox="1">
            <a:spLocks noSelect="1" noMove="1" noResize="1" noTextEdit="1"/>
          </p:cNvSpPr>
          <p:nvPr/>
        </p:nvSpPr>
        <p:spPr>
          <a:xfrm rot="16200000">
            <a:off x="5278402" y="3422061"/>
            <a:ext cx="2098738" cy="369332"/>
          </a:xfrm>
          <a:prstGeom prst="rect">
            <a:avLst/>
          </a:prstGeom>
          <a:solidFill>
            <a:schemeClr val="bg1"/>
          </a:solidFill>
        </p:spPr>
        <p:txBody>
          <a:bodyPr wrap="square" rtlCol="0">
            <a:spAutoFit/>
          </a:bodyPr>
          <a:lstStyle/>
          <a:p>
            <a:r>
              <a:rPr lang="en-US">
                <a:solidFill>
                  <a:schemeClr val="tx1">
                    <a:lumMod val="75000"/>
                    <a:lumOff val="25000"/>
                  </a:schemeClr>
                </a:solidFill>
              </a:rPr>
              <a:t>Probability of SCA</a:t>
            </a:r>
          </a:p>
        </p:txBody>
      </p:sp>
      <p:sp>
        <p:nvSpPr>
          <p:cNvPr id="11" name="TextBox 10">
            <a:extLst>
              <a:ext uri="{FF2B5EF4-FFF2-40B4-BE49-F238E27FC236}">
                <a16:creationId xmlns:a16="http://schemas.microsoft.com/office/drawing/2014/main" id="{B228AAE6-9528-3B43-A143-4F1475541A72}"/>
              </a:ext>
            </a:extLst>
          </p:cNvPr>
          <p:cNvSpPr txBox="1">
            <a:spLocks noSelect="1" noMove="1" noResize="1" noTextEdit="1"/>
          </p:cNvSpPr>
          <p:nvPr/>
        </p:nvSpPr>
        <p:spPr>
          <a:xfrm>
            <a:off x="7863240" y="5756972"/>
            <a:ext cx="2507837" cy="369332"/>
          </a:xfrm>
          <a:prstGeom prst="rect">
            <a:avLst/>
          </a:prstGeom>
          <a:solidFill>
            <a:schemeClr val="bg1"/>
          </a:solidFill>
        </p:spPr>
        <p:txBody>
          <a:bodyPr wrap="square" rtlCol="0">
            <a:spAutoFit/>
          </a:bodyPr>
          <a:lstStyle/>
          <a:p>
            <a:r>
              <a:rPr lang="en-US">
                <a:solidFill>
                  <a:schemeClr val="tx1">
                    <a:lumMod val="75000"/>
                    <a:lumOff val="25000"/>
                  </a:schemeClr>
                </a:solidFill>
              </a:rPr>
              <a:t>Last measured serum K</a:t>
            </a:r>
            <a:r>
              <a:rPr lang="en-US" sz="2400" baseline="30000">
                <a:solidFill>
                  <a:schemeClr val="tx1">
                    <a:lumMod val="75000"/>
                    <a:lumOff val="25000"/>
                  </a:schemeClr>
                </a:solidFill>
              </a:rPr>
              <a:t>+</a:t>
            </a:r>
          </a:p>
        </p:txBody>
      </p:sp>
    </p:spTree>
    <p:extLst>
      <p:ext uri="{BB962C8B-B14F-4D97-AF65-F5344CB8AC3E}">
        <p14:creationId val="3939652071"/>
      </p:ext>
    </p:extLst>
  </p:cSld>
  <p:clrMapOvr>
    <a:masterClrMapping/>
  </p:clrMapOvr>
  <mc:AlternateContent>
    <mc:Choice xmlns:p14="http://schemas.microsoft.com/office/powerpoint/2010/main" Requires="p14">
      <p:transition p14:dur="250">
        <p:fade/>
      </p:transition>
    </mc:Choice>
    <mc:Fallback>
      <p:transition>
        <p:fade/>
      </p:transition>
    </mc:Fallback>
  </mc:AlternateConten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noSelect="1" noMove="1" noResize="1" noTextEdit="1"/>
          </p:cNvSpPr>
          <p:nvPr>
            <p:ph type="title" idx="4294967295"/>
          </p:nvPr>
        </p:nvSpPr>
        <p:spPr>
          <a:xfrm>
            <a:off x="616686" y="697732"/>
            <a:ext cx="9865226" cy="1107164"/>
          </a:xfrm>
        </p:spPr>
        <p:txBody>
          <a:bodyPr>
            <a:noAutofit/>
          </a:bodyPr>
          <a:lstStyle/>
          <a:p>
            <a:r>
              <a:rPr lang="en-US" sz="3500" b="1">
                <a:solidFill>
                  <a:schemeClr val="accent3"/>
                </a:solidFill>
                <a:latin typeface="Segoe"/>
              </a:rPr>
              <a:t>Larger Serum-Dialysate Gradients Result in Wider Serum K</a:t>
            </a:r>
            <a:r>
              <a:rPr lang="en-US" sz="3500" b="1" baseline="30000">
                <a:solidFill>
                  <a:schemeClr val="accent3"/>
                </a:solidFill>
                <a:latin typeface="Segoe"/>
              </a:rPr>
              <a:t>+</a:t>
            </a:r>
            <a:r>
              <a:rPr lang="en-US" sz="3500" b="1">
                <a:solidFill>
                  <a:schemeClr val="accent3"/>
                </a:solidFill>
                <a:latin typeface="Segoe"/>
              </a:rPr>
              <a:t> Swings During HD</a:t>
            </a:r>
          </a:p>
        </p:txBody>
      </p:sp>
      <p:grpSp>
        <p:nvGrpSpPr>
          <p:cNvPr id="5" name="Group 4"/>
          <p:cNvGrpSpPr>
            <a:grpSpLocks noGrp="1" noSelect="1" noMove="1" noResize="1"/>
          </p:cNvGrpSpPr>
          <p:nvPr/>
        </p:nvGrpSpPr>
        <p:grpSpPr>
          <a:xfrm>
            <a:off x="2556743" y="1737176"/>
            <a:ext cx="7086574" cy="3511707"/>
            <a:chOff x="1229360" y="1110673"/>
            <a:chExt cx="8524240" cy="4775320"/>
          </a:xfrm>
        </p:grpSpPr>
        <p:grpSp>
          <p:nvGrpSpPr>
            <p:cNvPr id="41" name="Group 40"/>
            <p:cNvGrpSpPr/>
            <p:nvPr/>
          </p:nvGrpSpPr>
          <p:grpSpPr>
            <a:xfrm>
              <a:off x="1742936" y="1576512"/>
              <a:ext cx="7056263" cy="2763506"/>
              <a:chOff x="3200400" y="999067"/>
              <a:chExt cx="6248400" cy="2763506"/>
            </a:xfrm>
          </p:grpSpPr>
          <p:cxnSp>
            <p:nvCxnSpPr>
              <p:cNvPr id="72" name="Straight Connector 71"/>
              <p:cNvCxnSpPr/>
              <p:nvPr/>
            </p:nvCxnSpPr>
            <p:spPr>
              <a:xfrm>
                <a:off x="3200400" y="999067"/>
                <a:ext cx="626533" cy="1083733"/>
              </a:xfrm>
              <a:prstGeom prst="line">
                <a:avLst/>
              </a:prstGeom>
              <a:ln w="31750">
                <a:solidFill>
                  <a:schemeClr val="tx1"/>
                </a:solidFill>
                <a:headEnd type="diamond"/>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826933" y="2099761"/>
                <a:ext cx="609600" cy="931306"/>
              </a:xfrm>
              <a:prstGeom prst="line">
                <a:avLst/>
              </a:prstGeom>
              <a:ln w="31750">
                <a:solidFill>
                  <a:schemeClr val="tx1"/>
                </a:solidFill>
                <a:headEnd type="diamond"/>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436533" y="3031095"/>
                <a:ext cx="643467" cy="406358"/>
              </a:xfrm>
              <a:prstGeom prst="line">
                <a:avLst/>
              </a:prstGeom>
              <a:ln w="31750">
                <a:solidFill>
                  <a:schemeClr val="tx1"/>
                </a:solidFill>
                <a:headEnd type="diamond"/>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080005" y="3437453"/>
                <a:ext cx="627519" cy="325120"/>
              </a:xfrm>
              <a:prstGeom prst="line">
                <a:avLst/>
              </a:prstGeom>
              <a:ln w="31750">
                <a:solidFill>
                  <a:schemeClr val="tx1"/>
                </a:solidFill>
                <a:headEnd type="diamond"/>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5713808" y="2668539"/>
                <a:ext cx="636346" cy="1094034"/>
              </a:xfrm>
              <a:prstGeom prst="line">
                <a:avLst/>
              </a:prstGeom>
              <a:ln w="31750">
                <a:solidFill>
                  <a:schemeClr val="tx1"/>
                </a:solidFill>
                <a:headEnd type="diamond"/>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6350154" y="2142053"/>
                <a:ext cx="626380" cy="526486"/>
              </a:xfrm>
              <a:prstGeom prst="line">
                <a:avLst/>
              </a:prstGeom>
              <a:ln w="31750">
                <a:solidFill>
                  <a:schemeClr val="tx1"/>
                </a:solidFill>
                <a:headEnd type="diamond"/>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6984800" y="1964267"/>
                <a:ext cx="653395" cy="195114"/>
              </a:xfrm>
              <a:prstGeom prst="line">
                <a:avLst/>
              </a:prstGeom>
              <a:ln w="31750">
                <a:solidFill>
                  <a:schemeClr val="tx1"/>
                </a:solidFill>
                <a:headEnd type="diamond"/>
                <a:tailEnd type="none"/>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7636681" y="1930401"/>
                <a:ext cx="653395" cy="31544"/>
              </a:xfrm>
              <a:prstGeom prst="line">
                <a:avLst/>
              </a:prstGeom>
              <a:ln w="31750">
                <a:solidFill>
                  <a:schemeClr val="tx1"/>
                </a:solidFill>
                <a:headEnd type="diamond"/>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8335919" y="1930401"/>
                <a:ext cx="606038" cy="20319"/>
              </a:xfrm>
              <a:prstGeom prst="line">
                <a:avLst/>
              </a:prstGeom>
              <a:ln w="31750">
                <a:solidFill>
                  <a:schemeClr val="tx1"/>
                </a:solidFill>
                <a:headEnd type="diamond"/>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8941957" y="1676400"/>
                <a:ext cx="506843" cy="254001"/>
              </a:xfrm>
              <a:prstGeom prst="line">
                <a:avLst/>
              </a:prstGeom>
              <a:ln w="31750">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1766807" y="2916483"/>
              <a:ext cx="7986793" cy="2075427"/>
              <a:chOff x="1766807" y="2916483"/>
              <a:chExt cx="7986793" cy="2075427"/>
            </a:xfrm>
          </p:grpSpPr>
          <p:cxnSp>
            <p:nvCxnSpPr>
              <p:cNvPr id="61" name="Straight Connector 60"/>
              <p:cNvCxnSpPr/>
              <p:nvPr/>
            </p:nvCxnSpPr>
            <p:spPr>
              <a:xfrm>
                <a:off x="1766807" y="2916483"/>
                <a:ext cx="739326" cy="1317964"/>
              </a:xfrm>
              <a:prstGeom prst="line">
                <a:avLst/>
              </a:prstGeom>
              <a:ln w="31750">
                <a:solidFill>
                  <a:schemeClr val="tx1"/>
                </a:solidFill>
                <a:prstDash val="sysDash"/>
                <a:headEnd type="diamond"/>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506133" y="4234447"/>
                <a:ext cx="694267" cy="456086"/>
              </a:xfrm>
              <a:prstGeom prst="line">
                <a:avLst/>
              </a:prstGeom>
              <a:ln w="31750">
                <a:solidFill>
                  <a:schemeClr val="tx1"/>
                </a:solidFill>
                <a:prstDash val="sysDash"/>
                <a:headEnd type="diamond"/>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200401" y="4707440"/>
                <a:ext cx="705836" cy="284470"/>
              </a:xfrm>
              <a:prstGeom prst="line">
                <a:avLst/>
              </a:prstGeom>
              <a:ln w="31750">
                <a:solidFill>
                  <a:schemeClr val="tx1"/>
                </a:solidFill>
                <a:prstDash val="sysDash"/>
                <a:headEnd type="diamond"/>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17807" y="4991910"/>
                <a:ext cx="688059" cy="0"/>
              </a:xfrm>
              <a:prstGeom prst="line">
                <a:avLst/>
              </a:prstGeom>
              <a:ln w="31750">
                <a:solidFill>
                  <a:schemeClr val="tx1"/>
                </a:solidFill>
                <a:prstDash val="sysDash"/>
                <a:headEnd type="diamond"/>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605866" y="4234447"/>
                <a:ext cx="643467" cy="742811"/>
              </a:xfrm>
              <a:prstGeom prst="line">
                <a:avLst/>
              </a:prstGeom>
              <a:ln w="31750">
                <a:solidFill>
                  <a:schemeClr val="tx1"/>
                </a:solidFill>
                <a:prstDash val="sysDash"/>
                <a:headEnd type="diamond"/>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5266955" y="4116545"/>
                <a:ext cx="680180" cy="117903"/>
              </a:xfrm>
              <a:prstGeom prst="line">
                <a:avLst/>
              </a:prstGeom>
              <a:ln w="31750">
                <a:solidFill>
                  <a:schemeClr val="tx1"/>
                </a:solidFill>
                <a:prstDash val="sysDash"/>
                <a:headEnd type="diamond"/>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6010063" y="3998642"/>
                <a:ext cx="680180" cy="117903"/>
              </a:xfrm>
              <a:prstGeom prst="line">
                <a:avLst/>
              </a:prstGeom>
              <a:ln w="31750">
                <a:solidFill>
                  <a:schemeClr val="tx1"/>
                </a:solidFill>
                <a:prstDash val="sysDash"/>
                <a:headEnd type="diamond"/>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6741044" y="3826933"/>
                <a:ext cx="680180" cy="169886"/>
              </a:xfrm>
              <a:prstGeom prst="line">
                <a:avLst/>
              </a:prstGeom>
              <a:ln w="31750">
                <a:solidFill>
                  <a:schemeClr val="tx1"/>
                </a:solidFill>
                <a:prstDash val="sysDash"/>
                <a:headEnd type="diamond"/>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7452531" y="3657047"/>
                <a:ext cx="680180" cy="169886"/>
              </a:xfrm>
              <a:prstGeom prst="line">
                <a:avLst/>
              </a:prstGeom>
              <a:ln w="31750">
                <a:solidFill>
                  <a:schemeClr val="tx1"/>
                </a:solidFill>
                <a:prstDash val="sysDash"/>
                <a:headEnd type="diamond"/>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8119020" y="3502935"/>
                <a:ext cx="680180" cy="169886"/>
              </a:xfrm>
              <a:prstGeom prst="line">
                <a:avLst/>
              </a:prstGeom>
              <a:ln w="31750">
                <a:solidFill>
                  <a:schemeClr val="tx1"/>
                </a:solidFill>
                <a:prstDash val="sysDash"/>
                <a:headEnd type="diamond"/>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8829923" y="2982741"/>
                <a:ext cx="923677" cy="520194"/>
              </a:xfrm>
              <a:prstGeom prst="line">
                <a:avLst/>
              </a:prstGeom>
              <a:ln w="31750">
                <a:solidFill>
                  <a:schemeClr val="tx1"/>
                </a:solidFill>
                <a:prstDash val="sysDash"/>
                <a:headEnd type="diamond"/>
                <a:tailEnd type="diamond"/>
              </a:ln>
            </p:spPr>
            <p:style>
              <a:lnRef idx="1">
                <a:schemeClr val="accent1"/>
              </a:lnRef>
              <a:fillRef idx="0">
                <a:schemeClr val="accent1"/>
              </a:fillRef>
              <a:effectRef idx="0">
                <a:schemeClr val="accent1"/>
              </a:effectRef>
              <a:fontRef idx="minor">
                <a:schemeClr val="tx1"/>
              </a:fontRef>
            </p:style>
          </p:cxnSp>
        </p:grpSp>
        <p:cxnSp>
          <p:nvCxnSpPr>
            <p:cNvPr id="43" name="Straight Connector 42"/>
            <p:cNvCxnSpPr/>
            <p:nvPr/>
          </p:nvCxnSpPr>
          <p:spPr>
            <a:xfrm flipH="1">
              <a:off x="1320800" y="1110673"/>
              <a:ext cx="0" cy="44557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1802208" y="5749530"/>
              <a:ext cx="7858627" cy="417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229360" y="149013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229363" y="2489199"/>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229366" y="347133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229369" y="447040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229371" y="5571067"/>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1767980" y="580679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2501550" y="581387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217575" y="581138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893416" y="5811381"/>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4618215" y="5820047"/>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5312480" y="582004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5985601" y="5820049"/>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6660828" y="5814670"/>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7412212" y="5820051"/>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8140343" y="5836985"/>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8817675" y="584027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 name="Straight Connector 5"/>
          <p:cNvCxnSpPr>
            <a:cxnSpLocks noSelect="1" noMove="1" noResize="1"/>
          </p:cNvCxnSpPr>
          <p:nvPr/>
        </p:nvCxnSpPr>
        <p:spPr>
          <a:xfrm flipV="1">
            <a:off x="8864204" y="2478229"/>
            <a:ext cx="701993" cy="93395"/>
          </a:xfrm>
          <a:prstGeom prst="line">
            <a:avLst/>
          </a:prstGeom>
          <a:ln w="31750">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noSelect="1" noMove="1" noResize="1"/>
          </p:cNvCxnSpPr>
          <p:nvPr/>
        </p:nvCxnSpPr>
        <p:spPr>
          <a:xfrm rot="5400000">
            <a:off x="9525495" y="5208417"/>
            <a:ext cx="672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a:spLocks noSelect="1" noMove="1" noResize="1" noTextEdit="1"/>
          </p:cNvSpPr>
          <p:nvPr/>
        </p:nvSpPr>
        <p:spPr>
          <a:xfrm flipH="1">
            <a:off x="3023113" y="5189352"/>
            <a:ext cx="42232" cy="461665"/>
          </a:xfrm>
          <a:prstGeom prst="rect">
            <a:avLst/>
          </a:prstGeom>
          <a:noFill/>
        </p:spPr>
        <p:txBody>
          <a:bodyPr wrap="square" rtlCol="0">
            <a:spAutoFit/>
          </a:bodyPr>
          <a:lstStyle/>
          <a:p>
            <a:pPr algn="ctr"/>
            <a:r>
              <a:rPr lang="en-US" sz="2400"/>
              <a:t>0</a:t>
            </a:r>
          </a:p>
        </p:txBody>
      </p:sp>
      <p:grpSp>
        <p:nvGrpSpPr>
          <p:cNvPr id="9" name="Group 8"/>
          <p:cNvGrpSpPr>
            <a:grpSpLocks noGrp="1" noSelect="1" noMove="1" noResize="1"/>
          </p:cNvGrpSpPr>
          <p:nvPr/>
        </p:nvGrpSpPr>
        <p:grpSpPr>
          <a:xfrm>
            <a:off x="3554317" y="5189241"/>
            <a:ext cx="1869986" cy="467771"/>
            <a:chOff x="2429314" y="5804890"/>
            <a:chExt cx="2249353" cy="636088"/>
          </a:xfrm>
        </p:grpSpPr>
        <p:sp>
          <p:nvSpPr>
            <p:cNvPr id="37" name="TextBox 36"/>
            <p:cNvSpPr txBox="1"/>
            <p:nvPr/>
          </p:nvSpPr>
          <p:spPr>
            <a:xfrm flipH="1">
              <a:off x="2429314" y="5804890"/>
              <a:ext cx="240738" cy="627786"/>
            </a:xfrm>
            <a:prstGeom prst="rect">
              <a:avLst/>
            </a:prstGeom>
            <a:noFill/>
          </p:spPr>
          <p:txBody>
            <a:bodyPr wrap="square" rtlCol="0">
              <a:spAutoFit/>
            </a:bodyPr>
            <a:lstStyle/>
            <a:p>
              <a:pPr algn="ctr"/>
              <a:r>
                <a:rPr lang="en-US" sz="2400"/>
                <a:t>1</a:t>
              </a:r>
            </a:p>
          </p:txBody>
        </p:sp>
        <p:sp>
          <p:nvSpPr>
            <p:cNvPr id="38" name="TextBox 37"/>
            <p:cNvSpPr txBox="1"/>
            <p:nvPr/>
          </p:nvSpPr>
          <p:spPr>
            <a:xfrm flipH="1">
              <a:off x="3243750" y="5813192"/>
              <a:ext cx="50800" cy="627786"/>
            </a:xfrm>
            <a:prstGeom prst="rect">
              <a:avLst/>
            </a:prstGeom>
            <a:noFill/>
          </p:spPr>
          <p:txBody>
            <a:bodyPr wrap="square" rtlCol="0">
              <a:spAutoFit/>
            </a:bodyPr>
            <a:lstStyle/>
            <a:p>
              <a:pPr algn="ctr"/>
              <a:r>
                <a:rPr lang="en-US" sz="2400"/>
                <a:t>2</a:t>
              </a:r>
            </a:p>
          </p:txBody>
        </p:sp>
        <p:sp>
          <p:nvSpPr>
            <p:cNvPr id="39" name="TextBox 38"/>
            <p:cNvSpPr txBox="1"/>
            <p:nvPr/>
          </p:nvSpPr>
          <p:spPr>
            <a:xfrm flipH="1">
              <a:off x="3912247" y="5813190"/>
              <a:ext cx="50800" cy="627785"/>
            </a:xfrm>
            <a:prstGeom prst="rect">
              <a:avLst/>
            </a:prstGeom>
            <a:noFill/>
          </p:spPr>
          <p:txBody>
            <a:bodyPr wrap="square" rtlCol="0">
              <a:spAutoFit/>
            </a:bodyPr>
            <a:lstStyle/>
            <a:p>
              <a:pPr algn="ctr"/>
              <a:r>
                <a:rPr lang="en-US" sz="2400"/>
                <a:t>3</a:t>
              </a:r>
            </a:p>
          </p:txBody>
        </p:sp>
        <p:sp>
          <p:nvSpPr>
            <p:cNvPr id="40" name="TextBox 39"/>
            <p:cNvSpPr txBox="1"/>
            <p:nvPr/>
          </p:nvSpPr>
          <p:spPr>
            <a:xfrm flipH="1">
              <a:off x="4627867" y="5813190"/>
              <a:ext cx="50800" cy="627785"/>
            </a:xfrm>
            <a:prstGeom prst="rect">
              <a:avLst/>
            </a:prstGeom>
            <a:noFill/>
          </p:spPr>
          <p:txBody>
            <a:bodyPr wrap="square" rtlCol="0">
              <a:spAutoFit/>
            </a:bodyPr>
            <a:lstStyle/>
            <a:p>
              <a:pPr algn="ctr"/>
              <a:r>
                <a:rPr lang="en-US" sz="2400"/>
                <a:t>4</a:t>
              </a:r>
            </a:p>
          </p:txBody>
        </p:sp>
      </p:grpSp>
      <p:sp>
        <p:nvSpPr>
          <p:cNvPr id="10" name="TextBox 9"/>
          <p:cNvSpPr txBox="1">
            <a:spLocks noSelect="1" noMove="1" noResize="1" noTextEdit="1"/>
          </p:cNvSpPr>
          <p:nvPr/>
        </p:nvSpPr>
        <p:spPr>
          <a:xfrm flipH="1">
            <a:off x="8323340" y="5194084"/>
            <a:ext cx="42232" cy="461665"/>
          </a:xfrm>
          <a:prstGeom prst="rect">
            <a:avLst/>
          </a:prstGeom>
          <a:noFill/>
        </p:spPr>
        <p:txBody>
          <a:bodyPr wrap="square" rtlCol="0">
            <a:spAutoFit/>
          </a:bodyPr>
          <a:lstStyle/>
          <a:p>
            <a:pPr algn="ctr"/>
            <a:r>
              <a:rPr lang="en-US" sz="2400"/>
              <a:t>5</a:t>
            </a:r>
          </a:p>
        </p:txBody>
      </p:sp>
      <p:sp>
        <p:nvSpPr>
          <p:cNvPr id="11" name="TextBox 10"/>
          <p:cNvSpPr txBox="1">
            <a:spLocks noSelect="1" noMove="1" noResize="1" noTextEdit="1"/>
          </p:cNvSpPr>
          <p:nvPr/>
        </p:nvSpPr>
        <p:spPr>
          <a:xfrm flipH="1">
            <a:off x="9353916" y="5199195"/>
            <a:ext cx="617852" cy="461665"/>
          </a:xfrm>
          <a:prstGeom prst="rect">
            <a:avLst/>
          </a:prstGeom>
          <a:noFill/>
        </p:spPr>
        <p:txBody>
          <a:bodyPr wrap="square" rtlCol="0">
            <a:spAutoFit/>
          </a:bodyPr>
          <a:lstStyle/>
          <a:p>
            <a:pPr algn="ctr"/>
            <a:r>
              <a:rPr lang="en-US" sz="2400"/>
              <a:t>44</a:t>
            </a:r>
          </a:p>
        </p:txBody>
      </p:sp>
      <p:grpSp>
        <p:nvGrpSpPr>
          <p:cNvPr id="12" name="Group 11"/>
          <p:cNvGrpSpPr>
            <a:grpSpLocks noGrp="1" noSelect="1" noMove="1" noResize="1"/>
          </p:cNvGrpSpPr>
          <p:nvPr/>
        </p:nvGrpSpPr>
        <p:grpSpPr>
          <a:xfrm>
            <a:off x="5886218" y="5195344"/>
            <a:ext cx="1868594" cy="465306"/>
            <a:chOff x="2458191" y="5813191"/>
            <a:chExt cx="2247679" cy="632737"/>
          </a:xfrm>
        </p:grpSpPr>
        <p:sp>
          <p:nvSpPr>
            <p:cNvPr id="33" name="TextBox 32"/>
            <p:cNvSpPr txBox="1"/>
            <p:nvPr/>
          </p:nvSpPr>
          <p:spPr>
            <a:xfrm flipH="1">
              <a:off x="2458191" y="5818143"/>
              <a:ext cx="240738" cy="627785"/>
            </a:xfrm>
            <a:prstGeom prst="rect">
              <a:avLst/>
            </a:prstGeom>
            <a:noFill/>
          </p:spPr>
          <p:txBody>
            <a:bodyPr wrap="square" rtlCol="0">
              <a:spAutoFit/>
            </a:bodyPr>
            <a:lstStyle/>
            <a:p>
              <a:pPr algn="ctr"/>
              <a:r>
                <a:rPr lang="en-US" sz="2400"/>
                <a:t>1</a:t>
              </a:r>
            </a:p>
          </p:txBody>
        </p:sp>
        <p:sp>
          <p:nvSpPr>
            <p:cNvPr id="34" name="TextBox 33"/>
            <p:cNvSpPr txBox="1"/>
            <p:nvPr/>
          </p:nvSpPr>
          <p:spPr>
            <a:xfrm flipH="1">
              <a:off x="3243748" y="5813192"/>
              <a:ext cx="50800" cy="627785"/>
            </a:xfrm>
            <a:prstGeom prst="rect">
              <a:avLst/>
            </a:prstGeom>
            <a:noFill/>
          </p:spPr>
          <p:txBody>
            <a:bodyPr wrap="square" rtlCol="0">
              <a:spAutoFit/>
            </a:bodyPr>
            <a:lstStyle/>
            <a:p>
              <a:pPr algn="ctr"/>
              <a:r>
                <a:rPr lang="en-US" sz="2400"/>
                <a:t>2</a:t>
              </a:r>
            </a:p>
          </p:txBody>
        </p:sp>
        <p:sp>
          <p:nvSpPr>
            <p:cNvPr id="35" name="TextBox 34"/>
            <p:cNvSpPr txBox="1"/>
            <p:nvPr/>
          </p:nvSpPr>
          <p:spPr>
            <a:xfrm flipH="1">
              <a:off x="3912245" y="5813191"/>
              <a:ext cx="50800" cy="627786"/>
            </a:xfrm>
            <a:prstGeom prst="rect">
              <a:avLst/>
            </a:prstGeom>
            <a:noFill/>
          </p:spPr>
          <p:txBody>
            <a:bodyPr wrap="square" rtlCol="0">
              <a:spAutoFit/>
            </a:bodyPr>
            <a:lstStyle/>
            <a:p>
              <a:pPr algn="ctr"/>
              <a:r>
                <a:rPr lang="en-US" sz="2400"/>
                <a:t>3</a:t>
              </a:r>
            </a:p>
          </p:txBody>
        </p:sp>
        <p:sp>
          <p:nvSpPr>
            <p:cNvPr id="36" name="TextBox 35"/>
            <p:cNvSpPr txBox="1"/>
            <p:nvPr/>
          </p:nvSpPr>
          <p:spPr>
            <a:xfrm flipH="1">
              <a:off x="4655070" y="5813191"/>
              <a:ext cx="50800" cy="627786"/>
            </a:xfrm>
            <a:prstGeom prst="rect">
              <a:avLst/>
            </a:prstGeom>
            <a:noFill/>
          </p:spPr>
          <p:txBody>
            <a:bodyPr wrap="square" rtlCol="0">
              <a:spAutoFit/>
            </a:bodyPr>
            <a:lstStyle/>
            <a:p>
              <a:pPr algn="ctr"/>
              <a:r>
                <a:rPr lang="en-US" sz="2400"/>
                <a:t>4</a:t>
              </a:r>
            </a:p>
          </p:txBody>
        </p:sp>
      </p:grpSp>
      <p:sp>
        <p:nvSpPr>
          <p:cNvPr id="13" name="TextBox 12"/>
          <p:cNvSpPr txBox="1">
            <a:spLocks noSelect="1" noMove="1" noResize="1" noTextEdit="1"/>
          </p:cNvSpPr>
          <p:nvPr/>
        </p:nvSpPr>
        <p:spPr>
          <a:xfrm flipH="1">
            <a:off x="8882391" y="5195614"/>
            <a:ext cx="42232" cy="461665"/>
          </a:xfrm>
          <a:prstGeom prst="rect">
            <a:avLst/>
          </a:prstGeom>
          <a:noFill/>
        </p:spPr>
        <p:txBody>
          <a:bodyPr wrap="square" rtlCol="0">
            <a:spAutoFit/>
          </a:bodyPr>
          <a:lstStyle/>
          <a:p>
            <a:pPr algn="ctr"/>
            <a:r>
              <a:rPr lang="en-US" sz="2400"/>
              <a:t>6</a:t>
            </a:r>
          </a:p>
        </p:txBody>
      </p:sp>
      <p:grpSp>
        <p:nvGrpSpPr>
          <p:cNvPr id="14" name="Group 13"/>
          <p:cNvGrpSpPr>
            <a:grpSpLocks noGrp="1" noSelect="1" noMove="1" noResize="1"/>
          </p:cNvGrpSpPr>
          <p:nvPr/>
        </p:nvGrpSpPr>
        <p:grpSpPr>
          <a:xfrm>
            <a:off x="2285699" y="1855520"/>
            <a:ext cx="302227" cy="3422186"/>
            <a:chOff x="784798" y="1305466"/>
            <a:chExt cx="363540" cy="4653587"/>
          </a:xfrm>
        </p:grpSpPr>
        <p:grpSp>
          <p:nvGrpSpPr>
            <p:cNvPr id="27" name="Group 26"/>
            <p:cNvGrpSpPr/>
            <p:nvPr/>
          </p:nvGrpSpPr>
          <p:grpSpPr>
            <a:xfrm>
              <a:off x="938523" y="1305466"/>
              <a:ext cx="73107" cy="3643521"/>
              <a:chOff x="938523" y="1305466"/>
              <a:chExt cx="73107" cy="3643521"/>
            </a:xfrm>
          </p:grpSpPr>
          <p:sp>
            <p:nvSpPr>
              <p:cNvPr id="29" name="TextBox 28"/>
              <p:cNvSpPr txBox="1"/>
              <p:nvPr/>
            </p:nvSpPr>
            <p:spPr>
              <a:xfrm flipH="1">
                <a:off x="942096" y="1305466"/>
                <a:ext cx="50799" cy="627785"/>
              </a:xfrm>
              <a:prstGeom prst="rect">
                <a:avLst/>
              </a:prstGeom>
              <a:noFill/>
            </p:spPr>
            <p:txBody>
              <a:bodyPr wrap="square" rtlCol="0">
                <a:spAutoFit/>
              </a:bodyPr>
              <a:lstStyle/>
              <a:p>
                <a:pPr algn="ctr"/>
                <a:r>
                  <a:rPr lang="en-US" sz="2400"/>
                  <a:t>7</a:t>
                </a:r>
              </a:p>
            </p:txBody>
          </p:sp>
          <p:sp>
            <p:nvSpPr>
              <p:cNvPr id="30" name="TextBox 29"/>
              <p:cNvSpPr txBox="1"/>
              <p:nvPr/>
            </p:nvSpPr>
            <p:spPr>
              <a:xfrm flipH="1">
                <a:off x="938523" y="2315532"/>
                <a:ext cx="50799" cy="627785"/>
              </a:xfrm>
              <a:prstGeom prst="rect">
                <a:avLst/>
              </a:prstGeom>
              <a:noFill/>
            </p:spPr>
            <p:txBody>
              <a:bodyPr wrap="square" rtlCol="0">
                <a:spAutoFit/>
              </a:bodyPr>
              <a:lstStyle/>
              <a:p>
                <a:pPr algn="ctr"/>
                <a:r>
                  <a:rPr lang="en-US" sz="2400"/>
                  <a:t>6</a:t>
                </a:r>
              </a:p>
            </p:txBody>
          </p:sp>
          <p:sp>
            <p:nvSpPr>
              <p:cNvPr id="31" name="TextBox 30"/>
              <p:cNvSpPr txBox="1"/>
              <p:nvPr/>
            </p:nvSpPr>
            <p:spPr>
              <a:xfrm flipH="1">
                <a:off x="960831" y="3311135"/>
                <a:ext cx="50799" cy="627785"/>
              </a:xfrm>
              <a:prstGeom prst="rect">
                <a:avLst/>
              </a:prstGeom>
              <a:noFill/>
            </p:spPr>
            <p:txBody>
              <a:bodyPr wrap="square" rtlCol="0">
                <a:spAutoFit/>
              </a:bodyPr>
              <a:lstStyle/>
              <a:p>
                <a:pPr algn="ctr"/>
                <a:r>
                  <a:rPr lang="en-US" sz="2400"/>
                  <a:t>5</a:t>
                </a:r>
              </a:p>
            </p:txBody>
          </p:sp>
          <p:sp>
            <p:nvSpPr>
              <p:cNvPr id="32" name="TextBox 31"/>
              <p:cNvSpPr txBox="1"/>
              <p:nvPr/>
            </p:nvSpPr>
            <p:spPr>
              <a:xfrm flipH="1">
                <a:off x="957260" y="4321202"/>
                <a:ext cx="50799" cy="627785"/>
              </a:xfrm>
              <a:prstGeom prst="rect">
                <a:avLst/>
              </a:prstGeom>
              <a:noFill/>
            </p:spPr>
            <p:txBody>
              <a:bodyPr wrap="square" rtlCol="0">
                <a:spAutoFit/>
              </a:bodyPr>
              <a:lstStyle/>
              <a:p>
                <a:pPr algn="ctr"/>
                <a:r>
                  <a:rPr lang="en-US" sz="2400"/>
                  <a:t>4</a:t>
                </a:r>
              </a:p>
            </p:txBody>
          </p:sp>
        </p:grpSp>
        <p:sp>
          <p:nvSpPr>
            <p:cNvPr id="28" name="TextBox 27"/>
            <p:cNvSpPr txBox="1"/>
            <p:nvPr/>
          </p:nvSpPr>
          <p:spPr>
            <a:xfrm>
              <a:off x="784798" y="5331268"/>
              <a:ext cx="363540" cy="627785"/>
            </a:xfrm>
            <a:prstGeom prst="rect">
              <a:avLst/>
            </a:prstGeom>
            <a:noFill/>
          </p:spPr>
          <p:txBody>
            <a:bodyPr wrap="square" rtlCol="0">
              <a:spAutoFit/>
            </a:bodyPr>
            <a:lstStyle/>
            <a:p>
              <a:pPr algn="ctr"/>
              <a:r>
                <a:rPr lang="en-US" sz="2400"/>
                <a:t>3</a:t>
              </a:r>
            </a:p>
          </p:txBody>
        </p:sp>
      </p:grpSp>
      <p:grpSp>
        <p:nvGrpSpPr>
          <p:cNvPr id="15" name="Group 14"/>
          <p:cNvGrpSpPr>
            <a:grpSpLocks noGrp="1" noSelect="1" noMove="1" noResize="1"/>
          </p:cNvGrpSpPr>
          <p:nvPr/>
        </p:nvGrpSpPr>
        <p:grpSpPr>
          <a:xfrm>
            <a:off x="9206218" y="5098295"/>
            <a:ext cx="140776" cy="152863"/>
            <a:chOff x="11057466" y="5617259"/>
            <a:chExt cx="169335" cy="207868"/>
          </a:xfrm>
        </p:grpSpPr>
        <p:cxnSp>
          <p:nvCxnSpPr>
            <p:cNvPr id="25" name="Straight Connector 24"/>
            <p:cNvCxnSpPr/>
            <p:nvPr/>
          </p:nvCxnSpPr>
          <p:spPr>
            <a:xfrm flipH="1">
              <a:off x="11057466" y="5617259"/>
              <a:ext cx="84667" cy="207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1142134" y="5617262"/>
              <a:ext cx="84667" cy="207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a:grpSpLocks noGrp="1" noSelect="1" noMove="1" noResize="1"/>
          </p:cNvGrpSpPr>
          <p:nvPr/>
        </p:nvGrpSpPr>
        <p:grpSpPr>
          <a:xfrm>
            <a:off x="9135829" y="2457481"/>
            <a:ext cx="140776" cy="152863"/>
            <a:chOff x="11057466" y="5617259"/>
            <a:chExt cx="169335" cy="207868"/>
          </a:xfrm>
        </p:grpSpPr>
        <p:cxnSp>
          <p:nvCxnSpPr>
            <p:cNvPr id="23" name="Straight Connector 22"/>
            <p:cNvCxnSpPr/>
            <p:nvPr/>
          </p:nvCxnSpPr>
          <p:spPr>
            <a:xfrm flipH="1">
              <a:off x="11057466" y="5617259"/>
              <a:ext cx="84667" cy="207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1142134" y="5617262"/>
              <a:ext cx="84667" cy="207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a:grpSpLocks noGrp="1" noSelect="1" noMove="1" noResize="1"/>
          </p:cNvGrpSpPr>
          <p:nvPr/>
        </p:nvGrpSpPr>
        <p:grpSpPr>
          <a:xfrm>
            <a:off x="9178476" y="3225845"/>
            <a:ext cx="140776" cy="152863"/>
            <a:chOff x="11057466" y="5617259"/>
            <a:chExt cx="169335" cy="207868"/>
          </a:xfrm>
        </p:grpSpPr>
        <p:cxnSp>
          <p:nvCxnSpPr>
            <p:cNvPr id="21" name="Straight Connector 20"/>
            <p:cNvCxnSpPr/>
            <p:nvPr/>
          </p:nvCxnSpPr>
          <p:spPr>
            <a:xfrm flipH="1">
              <a:off x="11057466" y="5617259"/>
              <a:ext cx="84667" cy="20786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1142134" y="5617262"/>
              <a:ext cx="84667" cy="20786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8" name="TextBox 17"/>
          <p:cNvSpPr txBox="1">
            <a:spLocks noSelect="1" noMove="1" noResize="1" noTextEdit="1"/>
          </p:cNvSpPr>
          <p:nvPr/>
        </p:nvSpPr>
        <p:spPr>
          <a:xfrm>
            <a:off x="2915025" y="5530482"/>
            <a:ext cx="2781930" cy="379656"/>
          </a:xfrm>
          <a:prstGeom prst="rect">
            <a:avLst/>
          </a:prstGeom>
          <a:noFill/>
        </p:spPr>
        <p:txBody>
          <a:bodyPr wrap="square" rtlCol="0">
            <a:spAutoFit/>
          </a:bodyPr>
          <a:lstStyle/>
          <a:p>
            <a:r>
              <a:rPr lang="en-US">
                <a:solidFill>
                  <a:schemeClr val="tx1">
                    <a:lumMod val="65000"/>
                    <a:lumOff val="35000"/>
                  </a:schemeClr>
                </a:solidFill>
              </a:rPr>
              <a:t>Hours from start of dialysis</a:t>
            </a:r>
          </a:p>
        </p:txBody>
      </p:sp>
      <p:sp>
        <p:nvSpPr>
          <p:cNvPr id="19" name="TextBox 18"/>
          <p:cNvSpPr txBox="1">
            <a:spLocks noSelect="1" noMove="1" noResize="1" noTextEdit="1"/>
          </p:cNvSpPr>
          <p:nvPr/>
        </p:nvSpPr>
        <p:spPr>
          <a:xfrm>
            <a:off x="6163665" y="5530482"/>
            <a:ext cx="3212685" cy="379656"/>
          </a:xfrm>
          <a:prstGeom prst="rect">
            <a:avLst/>
          </a:prstGeom>
          <a:noFill/>
        </p:spPr>
        <p:txBody>
          <a:bodyPr wrap="square" rtlCol="0">
            <a:spAutoFit/>
          </a:bodyPr>
          <a:lstStyle/>
          <a:p>
            <a:r>
              <a:rPr lang="en-US">
                <a:solidFill>
                  <a:schemeClr val="tx1">
                    <a:lumMod val="65000"/>
                    <a:lumOff val="35000"/>
                  </a:schemeClr>
                </a:solidFill>
              </a:rPr>
              <a:t>Hours from end of dialysis</a:t>
            </a:r>
          </a:p>
        </p:txBody>
      </p:sp>
      <p:sp>
        <p:nvSpPr>
          <p:cNvPr id="20" name="TextBox 19"/>
          <p:cNvSpPr txBox="1">
            <a:spLocks noSelect="1" noMove="1" noResize="1" noTextEdit="1"/>
          </p:cNvSpPr>
          <p:nvPr/>
        </p:nvSpPr>
        <p:spPr>
          <a:xfrm rot="16200000">
            <a:off x="441987" y="3389614"/>
            <a:ext cx="3309136" cy="379656"/>
          </a:xfrm>
          <a:prstGeom prst="rect">
            <a:avLst/>
          </a:prstGeom>
          <a:noFill/>
        </p:spPr>
        <p:txBody>
          <a:bodyPr wrap="square" rtlCol="0">
            <a:spAutoFit/>
          </a:bodyPr>
          <a:lstStyle/>
          <a:p>
            <a:r>
              <a:rPr lang="en-US" sz="1867">
                <a:solidFill>
                  <a:schemeClr val="tx1">
                    <a:lumMod val="75000"/>
                    <a:lumOff val="25000"/>
                  </a:schemeClr>
                </a:solidFill>
              </a:rPr>
              <a:t>Serum Potassium (mEq/L)</a:t>
            </a:r>
          </a:p>
        </p:txBody>
      </p:sp>
      <p:sp>
        <p:nvSpPr>
          <p:cNvPr id="82" name="TextBox 4"/>
          <p:cNvSpPr txBox="1">
            <a:spLocks noSelect="1" noMove="1" noResize="1" noChangeArrowheads="1" noTextEdit="1"/>
          </p:cNvSpPr>
          <p:nvPr/>
        </p:nvSpPr>
        <p:spPr bwMode="auto">
          <a:xfrm>
            <a:off x="6056338" y="5807793"/>
            <a:ext cx="6141864"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algn="r" eaLnBrk="1" hangingPunct="1"/>
            <a:r>
              <a:rPr lang="en-US" sz="1500" i="1">
                <a:latin typeface="Arial" panose="020b0604020202020204" pitchFamily="34" charset="0"/>
                <a:cs typeface="Arial" panose="020b0604020202020204" pitchFamily="34" charset="0"/>
              </a:rPr>
              <a:t>Modified from Nephrol Dial Transplant 12(8):1629-1634, 1997</a:t>
            </a:r>
          </a:p>
        </p:txBody>
      </p:sp>
      <p:sp>
        <p:nvSpPr>
          <p:cNvPr id="3" name="TextBox 2"/>
          <p:cNvSpPr txBox="1">
            <a:spLocks noSelect="1" noMove="1" noResize="1" noTextEdit="1"/>
          </p:cNvSpPr>
          <p:nvPr/>
        </p:nvSpPr>
        <p:spPr>
          <a:xfrm>
            <a:off x="2788058" y="1643900"/>
            <a:ext cx="1976118" cy="338554"/>
          </a:xfrm>
          <a:prstGeom prst="rect">
            <a:avLst/>
          </a:prstGeom>
          <a:noFill/>
        </p:spPr>
        <p:txBody>
          <a:bodyPr wrap="none" rtlCol="0">
            <a:spAutoFit/>
          </a:bodyPr>
          <a:lstStyle/>
          <a:p>
            <a:r>
              <a:rPr lang="en-US" sz="1600" b="1">
                <a:solidFill>
                  <a:schemeClr val="tx1">
                    <a:lumMod val="65000"/>
                    <a:lumOff val="35000"/>
                  </a:schemeClr>
                </a:solidFill>
              </a:rPr>
              <a:t>Pre HD K</a:t>
            </a:r>
            <a:r>
              <a:rPr lang="en-US" sz="1600" b="1" baseline="30000">
                <a:solidFill>
                  <a:schemeClr val="tx1">
                    <a:lumMod val="65000"/>
                    <a:lumOff val="35000"/>
                  </a:schemeClr>
                </a:solidFill>
              </a:rPr>
              <a:t>+</a:t>
            </a:r>
            <a:r>
              <a:rPr lang="en-US" sz="1600" b="1">
                <a:solidFill>
                  <a:schemeClr val="tx1">
                    <a:lumMod val="65000"/>
                    <a:lumOff val="35000"/>
                  </a:schemeClr>
                </a:solidFill>
              </a:rPr>
              <a:t> 6.8, Dk 1.0</a:t>
            </a:r>
          </a:p>
        </p:txBody>
      </p:sp>
      <p:sp>
        <p:nvSpPr>
          <p:cNvPr id="93" name="TextBox 92"/>
          <p:cNvSpPr txBox="1">
            <a:spLocks noSelect="1" noMove="1" noResize="1" noTextEdit="1"/>
          </p:cNvSpPr>
          <p:nvPr/>
        </p:nvSpPr>
        <p:spPr>
          <a:xfrm>
            <a:off x="2788058" y="4648936"/>
            <a:ext cx="1992148" cy="338554"/>
          </a:xfrm>
          <a:prstGeom prst="rect">
            <a:avLst/>
          </a:prstGeom>
          <a:noFill/>
        </p:spPr>
        <p:txBody>
          <a:bodyPr wrap="none" rtlCol="0">
            <a:spAutoFit/>
          </a:bodyPr>
          <a:lstStyle/>
          <a:p>
            <a:r>
              <a:rPr lang="en-US" sz="1600" b="1">
                <a:solidFill>
                  <a:schemeClr val="tx1">
                    <a:lumMod val="65000"/>
                    <a:lumOff val="35000"/>
                  </a:schemeClr>
                </a:solidFill>
              </a:rPr>
              <a:t>Pre HD K</a:t>
            </a:r>
            <a:r>
              <a:rPr lang="en-US" sz="1600" b="1" baseline="30000">
                <a:solidFill>
                  <a:schemeClr val="tx1">
                    <a:lumMod val="65000"/>
                    <a:lumOff val="35000"/>
                  </a:schemeClr>
                </a:solidFill>
              </a:rPr>
              <a:t>+</a:t>
            </a:r>
            <a:r>
              <a:rPr lang="en-US" sz="1600" b="1">
                <a:solidFill>
                  <a:schemeClr val="tx1">
                    <a:lumMod val="65000"/>
                    <a:lumOff val="35000"/>
                  </a:schemeClr>
                </a:solidFill>
              </a:rPr>
              <a:t> 5.7, Dk 1.0 </a:t>
            </a:r>
          </a:p>
        </p:txBody>
      </p:sp>
      <p:sp>
        <p:nvSpPr>
          <p:cNvPr id="83" name="TextBox 82">
            <a:extLst>
              <a:ext uri="{FF2B5EF4-FFF2-40B4-BE49-F238E27FC236}">
                <a16:creationId xmlns:a16="http://schemas.microsoft.com/office/drawing/2014/main" id="{7EB52450-5195-4EBC-8ECA-B3B17496E940}"/>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2411792013"/>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07A5B68E-3FDF-4881-A89A-4C31F375305A}"/>
              </a:ext>
            </a:extLst>
          </p:cNvPr>
          <p:cNvSpPr>
            <a:spLocks noGrp="1" noSelect="1" noMove="1" noResize="1" noTextEdit="1"/>
          </p:cNvSpPr>
          <p:nvPr>
            <p:ph type="title"/>
          </p:nvPr>
        </p:nvSpPr>
        <p:spPr>
          <a:xfrm>
            <a:off x="619030" y="698058"/>
            <a:ext cx="10515600" cy="1082404"/>
          </a:xfrm>
        </p:spPr>
        <p:txBody>
          <a:bodyPr/>
          <a:lstStyle/>
          <a:p>
            <a:r>
              <a:rPr lang="en-US"/>
              <a:t>Patrick H. Pun</a:t>
            </a:r>
          </a:p>
        </p:txBody>
      </p:sp>
      <p:sp>
        <p:nvSpPr>
          <p:cNvPr id="3" name="Content Placeholder 2">
            <a:extLst>
              <a:ext uri="{FF2B5EF4-FFF2-40B4-BE49-F238E27FC236}">
                <a16:creationId xmlns:a16="http://schemas.microsoft.com/office/drawing/2014/main" id="{8419697B-63E0-4FDD-A4F1-CAFD01F14D42}"/>
              </a:ext>
            </a:extLst>
          </p:cNvPr>
          <p:cNvSpPr>
            <a:spLocks noGrp="1" noSelect="1" noMove="1" noResize="1" noTextEdit="1"/>
          </p:cNvSpPr>
          <p:nvPr>
            <p:ph idx="1"/>
          </p:nvPr>
        </p:nvSpPr>
        <p:spPr>
          <a:xfrm>
            <a:off x="619030" y="1613785"/>
            <a:ext cx="10953940" cy="3840162"/>
          </a:xfrm>
        </p:spPr>
        <p:txBody>
          <a:bodyPr/>
          <a:lstStyle/>
          <a:p>
            <a:r>
              <a:rPr lang="en-US" i="1">
                <a:latin typeface="Arial" panose="020b0604020202020204" pitchFamily="34" charset="0"/>
                <a:cs typeface="Arial" panose="020b0604020202020204" pitchFamily="34" charset="0"/>
              </a:rPr>
              <a:t>Employer:</a:t>
            </a:r>
            <a:r>
              <a:rPr lang="en-US">
                <a:latin typeface="Arial" panose="020b0604020202020204" pitchFamily="34" charset="0"/>
                <a:cs typeface="Arial" panose="020b0604020202020204" pitchFamily="34" charset="0"/>
              </a:rPr>
              <a:t> Duke University/Duke Clinical Research Institute</a:t>
            </a:r>
          </a:p>
          <a:p>
            <a:r>
              <a:rPr lang="en-US" i="1">
                <a:latin typeface="Arial" panose="020b0604020202020204" pitchFamily="34" charset="0"/>
                <a:cs typeface="Arial" panose="020b0604020202020204" pitchFamily="34" charset="0"/>
              </a:rPr>
              <a:t>Research Funding:</a:t>
            </a:r>
            <a:r>
              <a:rPr lang="en-US">
                <a:latin typeface="Arial" panose="020b0604020202020204" pitchFamily="34" charset="0"/>
                <a:cs typeface="Arial" panose="020b0604020202020204" pitchFamily="34" charset="0"/>
              </a:rPr>
              <a:t> Hope Pharmaceuticals</a:t>
            </a:r>
          </a:p>
          <a:p>
            <a:r>
              <a:rPr lang="en-US" i="1">
                <a:latin typeface="Arial" panose="020b0604020202020204" pitchFamily="34" charset="0"/>
                <a:cs typeface="Arial" panose="020b0604020202020204" pitchFamily="34" charset="0"/>
              </a:rPr>
              <a:t>Honoraria:</a:t>
            </a:r>
            <a:r>
              <a:rPr lang="en-US">
                <a:latin typeface="Arial" panose="020b0604020202020204" pitchFamily="34" charset="0"/>
                <a:cs typeface="Arial" panose="020b0604020202020204" pitchFamily="34" charset="0"/>
              </a:rPr>
              <a:t> Relypsa</a:t>
            </a:r>
          </a:p>
        </p:txBody>
      </p:sp>
      <p:sp>
        <p:nvSpPr>
          <p:cNvPr id="4" name="Subtitle 3">
            <a:extLst>
              <a:ext uri="{FF2B5EF4-FFF2-40B4-BE49-F238E27FC236}">
                <a16:creationId xmlns:a16="http://schemas.microsoft.com/office/drawing/2014/main" id="{5F432294-39A3-4433-99B2-5F5B450A2C51}"/>
              </a:ext>
            </a:extLst>
          </p:cNvPr>
          <p:cNvSpPr>
            <a:spLocks noGrp="1" noSelect="1" noMove="1" noResize="1" noTextEdit="1"/>
          </p:cNvSpPr>
          <p:nvPr>
            <p:ph type="subTitle" idx="10"/>
          </p:nvPr>
        </p:nvSpPr>
        <p:spPr/>
        <p:txBody>
          <a:bodyPr/>
          <a:lstStyle/>
          <a:p>
            <a:r>
              <a:rPr lang="en-US"/>
              <a:t>Disclosures</a:t>
            </a:r>
          </a:p>
        </p:txBody>
      </p:sp>
      <p:sp>
        <p:nvSpPr>
          <p:cNvPr id="5" name="TextBox 4">
            <a:extLst>
              <a:ext uri="{FF2B5EF4-FFF2-40B4-BE49-F238E27FC236}">
                <a16:creationId xmlns:a16="http://schemas.microsoft.com/office/drawing/2014/main" id="{DEF90E4C-20A4-48EB-9564-7FBE8AFA10E4}"/>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2135715705"/>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noSelect="1" noMove="1" noResize="1" noTextEdit="1"/>
          </p:cNvSpPr>
          <p:nvPr>
            <p:ph type="title" idx="4294967295"/>
          </p:nvPr>
        </p:nvSpPr>
        <p:spPr>
          <a:xfrm>
            <a:off x="620342" y="697599"/>
            <a:ext cx="11590707" cy="1078992"/>
          </a:xfrm>
        </p:spPr>
        <p:txBody>
          <a:bodyPr>
            <a:noAutofit/>
          </a:bodyPr>
          <a:lstStyle/>
          <a:p>
            <a:r>
              <a:rPr lang="en-US" sz="3500" b="1">
                <a:solidFill>
                  <a:schemeClr val="accent3"/>
                </a:solidFill>
                <a:latin typeface="Segoe"/>
              </a:rPr>
              <a:t>Higher Dialysate Bicarbonate Levels Are Associated with Greater Falls in Serum K</a:t>
            </a:r>
            <a:r>
              <a:rPr lang="en-US" sz="3500" b="1" baseline="30000">
                <a:solidFill>
                  <a:schemeClr val="accent3"/>
                </a:solidFill>
                <a:latin typeface="Segoe"/>
              </a:rPr>
              <a:t>+</a:t>
            </a:r>
            <a:r>
              <a:rPr lang="en-US" sz="3500" b="1">
                <a:solidFill>
                  <a:schemeClr val="accent3"/>
                </a:solidFill>
                <a:latin typeface="Segoe"/>
              </a:rPr>
              <a:t> Levels During HD</a:t>
            </a:r>
          </a:p>
        </p:txBody>
      </p:sp>
      <p:pic>
        <p:nvPicPr>
          <p:cNvPr id="9" name="Content Placeholder 8"/>
          <p:cNvPicPr>
            <a:picLocks noGrp="1" noSelect="1" noChangeAspect="1" noMove="1" noResize="1"/>
          </p:cNvPicPr>
          <p:nvPr>
            <p:ph idx="4294967295"/>
          </p:nvPr>
        </p:nvPicPr>
        <p:blipFill>
          <a:blip r:embed="rId3">
            <a:extLst>
              <a:ext uri="{28A0092B-C50C-407E-A947-70E740481C1C}">
                <a14:useLocalDpi xmlns:a14="http://schemas.microsoft.com/office/drawing/2010/main" val="0"/>
              </a:ext>
            </a:extLst>
          </a:blip>
          <a:stretch>
            <a:fillRect/>
          </a:stretch>
        </p:blipFill>
        <p:spPr>
          <a:xfrm>
            <a:off x="1533828" y="1698517"/>
            <a:ext cx="7206135" cy="4407185"/>
          </a:xfrm>
          <a:prstGeom prst="rect">
            <a:avLst/>
          </a:prstGeom>
        </p:spPr>
      </p:pic>
      <p:sp>
        <p:nvSpPr>
          <p:cNvPr id="4" name="TextBox 3"/>
          <p:cNvSpPr txBox="1">
            <a:spLocks noSelect="1" noMove="1" noResize="1" noTextEdit="1"/>
          </p:cNvSpPr>
          <p:nvPr/>
        </p:nvSpPr>
        <p:spPr>
          <a:xfrm>
            <a:off x="6358270" y="5814862"/>
            <a:ext cx="5852780" cy="323165"/>
          </a:xfrm>
          <a:prstGeom prst="rect">
            <a:avLst/>
          </a:prstGeom>
          <a:noFill/>
        </p:spPr>
        <p:txBody>
          <a:bodyPr wrap="square" rtlCol="0">
            <a:spAutoFit/>
          </a:bodyPr>
          <a:lstStyle/>
          <a:p>
            <a:pPr algn="r"/>
            <a:r>
              <a:rPr lang="en-US" sz="1500" i="1">
                <a:latin typeface="Arial" panose="020b0604020202020204" pitchFamily="34" charset="0"/>
                <a:cs typeface="Arial" panose="020b0604020202020204" pitchFamily="34" charset="0"/>
              </a:rPr>
              <a:t>Modified from Nephrol Dial Transplant 20(3):591-597, 2005</a:t>
            </a:r>
            <a:endParaRPr lang="en-US" sz="1500" i="1">
              <a:latin typeface="Arial" panose="020b0604020202020204" pitchFamily="34" charset="0"/>
              <a:ea typeface="Helvetica" charset="0"/>
              <a:cs typeface="Arial" panose="020b0604020202020204" pitchFamily="34" charset="0"/>
            </a:endParaRPr>
          </a:p>
        </p:txBody>
      </p:sp>
      <p:sp>
        <p:nvSpPr>
          <p:cNvPr id="3" name="TextBox 2"/>
          <p:cNvSpPr txBox="1">
            <a:spLocks noSelect="1" noMove="1" noResize="1" noTextEdit="1"/>
          </p:cNvSpPr>
          <p:nvPr/>
        </p:nvSpPr>
        <p:spPr>
          <a:xfrm>
            <a:off x="8530074" y="3697035"/>
            <a:ext cx="1468677" cy="461665"/>
          </a:xfrm>
          <a:prstGeom prst="rect">
            <a:avLst/>
          </a:prstGeom>
          <a:noFill/>
        </p:spPr>
        <p:txBody>
          <a:bodyPr wrap="square" rtlCol="0">
            <a:spAutoFit/>
          </a:bodyPr>
          <a:lstStyle/>
          <a:p>
            <a:r>
              <a:rPr lang="en-US" sz="2400" b="1">
                <a:solidFill>
                  <a:srgbClr val="008EAA"/>
                </a:solidFill>
                <a:ea typeface="Helvetica" charset="0"/>
                <a:cs typeface="Helvetica" charset="0"/>
              </a:rPr>
              <a:t>27 mEq/L</a:t>
            </a:r>
          </a:p>
        </p:txBody>
      </p:sp>
      <p:sp>
        <p:nvSpPr>
          <p:cNvPr id="6" name="TextBox 5"/>
          <p:cNvSpPr txBox="1">
            <a:spLocks noSelect="1" noMove="1" noResize="1" noTextEdit="1"/>
          </p:cNvSpPr>
          <p:nvPr/>
        </p:nvSpPr>
        <p:spPr>
          <a:xfrm>
            <a:off x="8530074" y="4252938"/>
            <a:ext cx="1468677" cy="461665"/>
          </a:xfrm>
          <a:prstGeom prst="rect">
            <a:avLst/>
          </a:prstGeom>
          <a:noFill/>
        </p:spPr>
        <p:txBody>
          <a:bodyPr wrap="square" rtlCol="0">
            <a:spAutoFit/>
          </a:bodyPr>
          <a:lstStyle/>
          <a:p>
            <a:r>
              <a:rPr lang="en-US" sz="2400" b="1">
                <a:solidFill>
                  <a:srgbClr val="008EAA"/>
                </a:solidFill>
                <a:ea typeface="Helvetica" charset="0"/>
                <a:cs typeface="Helvetica" charset="0"/>
              </a:rPr>
              <a:t>35 mEq/L</a:t>
            </a:r>
          </a:p>
        </p:txBody>
      </p:sp>
      <p:sp>
        <p:nvSpPr>
          <p:cNvPr id="7" name="TextBox 6"/>
          <p:cNvSpPr txBox="1">
            <a:spLocks noSelect="1" noMove="1" noResize="1" noTextEdit="1"/>
          </p:cNvSpPr>
          <p:nvPr/>
        </p:nvSpPr>
        <p:spPr>
          <a:xfrm>
            <a:off x="8530074" y="4771040"/>
            <a:ext cx="1558975" cy="461665"/>
          </a:xfrm>
          <a:prstGeom prst="rect">
            <a:avLst/>
          </a:prstGeom>
          <a:noFill/>
        </p:spPr>
        <p:txBody>
          <a:bodyPr wrap="square" rtlCol="0">
            <a:spAutoFit/>
          </a:bodyPr>
          <a:lstStyle/>
          <a:p>
            <a:r>
              <a:rPr lang="en-US" sz="2400" b="1">
                <a:solidFill>
                  <a:srgbClr val="008EAA"/>
                </a:solidFill>
                <a:ea typeface="Helvetica" charset="0"/>
                <a:cs typeface="Helvetica" charset="0"/>
              </a:rPr>
              <a:t>39 mEq/L</a:t>
            </a:r>
          </a:p>
        </p:txBody>
      </p:sp>
      <p:sp>
        <p:nvSpPr>
          <p:cNvPr id="8" name="TextBox 7">
            <a:extLst>
              <a:ext uri="{FF2B5EF4-FFF2-40B4-BE49-F238E27FC236}">
                <a16:creationId xmlns:a16="http://schemas.microsoft.com/office/drawing/2014/main" id="{55E0B32F-22B4-4068-B1C6-F7853E717F87}"/>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3659148143"/>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8129" name="Rectangle 2"/>
          <p:cNvSpPr>
            <a:spLocks noSelect="1" noMove="1" noResize="1" noChangeArrowheads="1" noTextEdit="1"/>
          </p:cNvSpPr>
          <p:nvPr/>
        </p:nvSpPr>
        <p:spPr bwMode="auto">
          <a:xfrm>
            <a:off x="6477710" y="2532341"/>
            <a:ext cx="5090513" cy="41528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57189" indent="-457189">
              <a:spcBef>
                <a:spcPct val="20000"/>
              </a:spcBef>
              <a:buFontTx/>
              <a:buChar char="•"/>
            </a:pPr>
            <a:r>
              <a:rPr lang="en-US" sz="2400">
                <a:solidFill>
                  <a:schemeClr val="tx1">
                    <a:lumMod val="65000"/>
                    <a:lumOff val="35000"/>
                  </a:schemeClr>
                </a:solidFill>
                <a:latin typeface="Arial" panose="020b0604020202020204" pitchFamily="34" charset="0"/>
                <a:cs typeface="Arial" panose="020b0604020202020204" pitchFamily="34" charset="0"/>
              </a:rPr>
              <a:t>20% of SCA pts on very low K dialysate at time of event (mostly 1K</a:t>
            </a:r>
            <a:r>
              <a:rPr lang="en-US" sz="2400" baseline="30000">
                <a:solidFill>
                  <a:schemeClr val="tx1">
                    <a:lumMod val="65000"/>
                    <a:lumOff val="35000"/>
                  </a:schemeClr>
                </a:solidFill>
                <a:latin typeface="Arial" panose="020b0604020202020204" pitchFamily="34" charset="0"/>
                <a:cs typeface="Arial" panose="020b0604020202020204" pitchFamily="34" charset="0"/>
              </a:rPr>
              <a:t>+</a:t>
            </a:r>
            <a:r>
              <a:rPr lang="en-US" sz="2400">
                <a:solidFill>
                  <a:schemeClr val="tx1">
                    <a:lumMod val="65000"/>
                    <a:lumOff val="35000"/>
                  </a:schemeClr>
                </a:solidFill>
                <a:latin typeface="Arial" panose="020b0604020202020204" pitchFamily="34" charset="0"/>
                <a:cs typeface="Arial" panose="020b0604020202020204" pitchFamily="34" charset="0"/>
              </a:rPr>
              <a:t>)</a:t>
            </a:r>
          </a:p>
          <a:p>
            <a:pPr marL="457189" indent="-457189">
              <a:spcBef>
                <a:spcPct val="20000"/>
              </a:spcBef>
              <a:buFontTx/>
              <a:buChar char="•"/>
            </a:pPr>
            <a:r>
              <a:rPr lang="en-US" sz="2400">
                <a:solidFill>
                  <a:schemeClr val="tx1">
                    <a:lumMod val="65000"/>
                    <a:lumOff val="35000"/>
                  </a:schemeClr>
                </a:solidFill>
                <a:latin typeface="Arial" panose="020b0604020202020204" pitchFamily="34" charset="0"/>
                <a:cs typeface="Arial" panose="020b0604020202020204" pitchFamily="34" charset="0"/>
              </a:rPr>
              <a:t>Mean Predialysis plasma K</a:t>
            </a:r>
            <a:r>
              <a:rPr lang="en-US" sz="2400" baseline="30000">
                <a:solidFill>
                  <a:schemeClr val="tx1">
                    <a:lumMod val="65000"/>
                    <a:lumOff val="35000"/>
                  </a:schemeClr>
                </a:solidFill>
                <a:latin typeface="Arial" panose="020b0604020202020204" pitchFamily="34" charset="0"/>
                <a:cs typeface="Arial" panose="020b0604020202020204" pitchFamily="34" charset="0"/>
              </a:rPr>
              <a:t>+</a:t>
            </a:r>
            <a:r>
              <a:rPr lang="en-US" sz="2400">
                <a:solidFill>
                  <a:schemeClr val="tx1">
                    <a:lumMod val="65000"/>
                    <a:lumOff val="35000"/>
                  </a:schemeClr>
                </a:solidFill>
                <a:latin typeface="Arial" panose="020b0604020202020204" pitchFamily="34" charset="0"/>
                <a:cs typeface="Arial" panose="020b0604020202020204" pitchFamily="34" charset="0"/>
              </a:rPr>
              <a:t> was in the normal range (4.9 mEq/L)</a:t>
            </a:r>
          </a:p>
          <a:p>
            <a:pPr>
              <a:spcBef>
                <a:spcPct val="20000"/>
              </a:spcBef>
            </a:pPr>
            <a:endParaRPr lang="en-US" sz="2400">
              <a:solidFill>
                <a:schemeClr val="tx1">
                  <a:lumMod val="65000"/>
                  <a:lumOff val="35000"/>
                </a:schemeClr>
              </a:solidFill>
              <a:latin typeface="Arial" panose="020b0604020202020204" pitchFamily="34" charset="0"/>
              <a:cs typeface="Arial" panose="020b0604020202020204" pitchFamily="34" charset="0"/>
            </a:endParaRPr>
          </a:p>
          <a:p>
            <a:pPr>
              <a:spcBef>
                <a:spcPct val="20000"/>
              </a:spcBef>
            </a:pPr>
            <a:endParaRPr lang="en-US" sz="2400">
              <a:solidFill>
                <a:schemeClr val="tx1">
                  <a:lumMod val="65000"/>
                  <a:lumOff val="35000"/>
                </a:schemeClr>
              </a:solidFill>
              <a:latin typeface="Arial" panose="020b0604020202020204" pitchFamily="34" charset="0"/>
              <a:cs typeface="Arial" panose="020b0604020202020204" pitchFamily="34" charset="0"/>
            </a:endParaRPr>
          </a:p>
          <a:p>
            <a:pPr marL="457189" indent="-457189">
              <a:spcBef>
                <a:spcPct val="20000"/>
              </a:spcBef>
            </a:pPr>
            <a:endParaRPr lang="en-US" sz="2400">
              <a:solidFill>
                <a:schemeClr val="tx1">
                  <a:lumMod val="65000"/>
                  <a:lumOff val="35000"/>
                </a:schemeClr>
              </a:solidFill>
              <a:latin typeface="Arial" panose="020b0604020202020204" pitchFamily="34" charset="0"/>
              <a:cs typeface="Arial" panose="020b0604020202020204" pitchFamily="34" charset="0"/>
            </a:endParaRPr>
          </a:p>
        </p:txBody>
      </p:sp>
      <p:sp>
        <p:nvSpPr>
          <p:cNvPr id="48130" name="Text Box 3"/>
          <p:cNvSpPr txBox="1">
            <a:spLocks noSelect="1" noMove="1" noResize="1" noChangeArrowheads="1" noTextEdit="1"/>
          </p:cNvSpPr>
          <p:nvPr/>
        </p:nvSpPr>
        <p:spPr bwMode="auto">
          <a:xfrm>
            <a:off x="2921586" y="4199867"/>
            <a:ext cx="2133600" cy="379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eaLnBrk="1" hangingPunct="1">
              <a:spcBef>
                <a:spcPct val="50000"/>
              </a:spcBef>
            </a:pPr>
            <a:r>
              <a:rPr lang="en-US" sz="1867">
                <a:solidFill>
                  <a:srgbClr val="000000"/>
                </a:solidFill>
              </a:rPr>
              <a:t>P&lt;0.0001</a:t>
            </a:r>
          </a:p>
        </p:txBody>
      </p:sp>
      <p:sp>
        <p:nvSpPr>
          <p:cNvPr id="48131" name="Text Box 4"/>
          <p:cNvSpPr txBox="1">
            <a:spLocks noSelect="1" noMove="1" noResize="1" noChangeArrowheads="1" noTextEdit="1"/>
          </p:cNvSpPr>
          <p:nvPr/>
        </p:nvSpPr>
        <p:spPr bwMode="auto">
          <a:xfrm>
            <a:off x="2819986" y="2066267"/>
            <a:ext cx="2133600" cy="379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eaLnBrk="1" hangingPunct="1">
              <a:spcBef>
                <a:spcPct val="50000"/>
              </a:spcBef>
            </a:pPr>
            <a:r>
              <a:rPr lang="en-US" sz="1867">
                <a:solidFill>
                  <a:srgbClr val="000000"/>
                </a:solidFill>
              </a:rPr>
              <a:t>P=NS</a:t>
            </a:r>
          </a:p>
        </p:txBody>
      </p:sp>
      <p:pic>
        <p:nvPicPr>
          <p:cNvPr id="48132" name="Picture 5" descr="PageW - Graph Page 4 - Data 2"/>
          <p:cNvPicPr>
            <a:picLocks noSelect="1" noChangeAspect="1" noMove="1" noResize="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7056" y="1004410"/>
            <a:ext cx="4755763" cy="5120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134" name="TextBox 8"/>
          <p:cNvSpPr txBox="1">
            <a:spLocks noSelect="1" noMove="1" noResize="1" noChangeArrowheads="1" noTextEdit="1"/>
          </p:cNvSpPr>
          <p:nvPr/>
        </p:nvSpPr>
        <p:spPr bwMode="auto">
          <a:xfrm>
            <a:off x="2925706" y="5819936"/>
            <a:ext cx="557042" cy="30777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algn="ctr" eaLnBrk="1" hangingPunct="1"/>
            <a:r>
              <a:rPr lang="en-US" sz="1400" b="1">
                <a:latin typeface="+mn-lt"/>
              </a:rPr>
              <a:t>SCA</a:t>
            </a:r>
          </a:p>
        </p:txBody>
      </p:sp>
      <p:sp>
        <p:nvSpPr>
          <p:cNvPr id="48135" name="TextBox 9"/>
          <p:cNvSpPr txBox="1">
            <a:spLocks noSelect="1" noMove="1" noResize="1" noChangeArrowheads="1" noTextEdit="1"/>
          </p:cNvSpPr>
          <p:nvPr/>
        </p:nvSpPr>
        <p:spPr bwMode="auto">
          <a:xfrm>
            <a:off x="4525516" y="5818907"/>
            <a:ext cx="909426" cy="30777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algn="ctr" eaLnBrk="1" hangingPunct="1"/>
            <a:r>
              <a:rPr lang="en-US" sz="1400" b="1">
                <a:latin typeface="+mn-lt"/>
              </a:rPr>
              <a:t>Control</a:t>
            </a:r>
          </a:p>
        </p:txBody>
      </p:sp>
      <p:sp>
        <p:nvSpPr>
          <p:cNvPr id="11" name="Rectangle 2"/>
          <p:cNvSpPr txBox="1">
            <a:spLocks noSelect="1" noMove="1" noResize="1" noChangeArrowheads="1" noTextEdit="1"/>
          </p:cNvSpPr>
          <p:nvPr/>
        </p:nvSpPr>
        <p:spPr bwMode="auto">
          <a:xfrm>
            <a:off x="615596" y="310131"/>
            <a:ext cx="9950451" cy="1069984"/>
          </a:xfrm>
          <a:prstGeom prst="rect">
            <a:avLst/>
          </a:prstGeom>
          <a:noFill/>
          <a:ln w="9525">
            <a:noFill/>
            <a:miter lim="800000"/>
          </a:ln>
        </p:spPr>
        <p:txBody>
          <a:bodyPr anchor="ctr"/>
          <a:lstStyle>
            <a:lvl1pPr eaLnBrk="0" hangingPunct="0">
              <a:defRPr sz="2400">
                <a:solidFill>
                  <a:schemeClr val="tx1"/>
                </a:solidFill>
                <a:latin typeface="Arial"/>
                <a:ea typeface="ＭＳ Ｐゴシック" charset="0"/>
                <a:cs typeface="ＭＳ Ｐゴシック" charset="0"/>
              </a:defRPr>
            </a:lvl1pPr>
            <a:lvl2pPr marL="37931725" indent="-37474525" eaLnBrk="0" hangingPunct="0">
              <a:defRPr sz="2400">
                <a:solidFill>
                  <a:schemeClr val="tx1"/>
                </a:solidFill>
                <a:latin typeface="Arial"/>
                <a:ea typeface="ＭＳ Ｐゴシック" charset="0"/>
                <a:cs typeface="ＭＳ Ｐゴシック" charset="0"/>
              </a:defRPr>
            </a:lvl2pPr>
            <a:lvl3pPr eaLnBrk="0" hangingPunct="0">
              <a:defRPr sz="2400">
                <a:solidFill>
                  <a:schemeClr val="tx1"/>
                </a:solidFill>
                <a:latin typeface="Arial"/>
                <a:ea typeface="ＭＳ Ｐゴシック" charset="0"/>
                <a:cs typeface="ＭＳ Ｐゴシック" charset="0"/>
              </a:defRPr>
            </a:lvl3pPr>
            <a:lvl4pPr eaLnBrk="0" hangingPunct="0">
              <a:defRPr sz="2400">
                <a:solidFill>
                  <a:schemeClr val="tx1"/>
                </a:solidFill>
                <a:latin typeface="Arial"/>
                <a:ea typeface="ＭＳ Ｐゴシック" charset="0"/>
                <a:cs typeface="ＭＳ Ｐゴシック" charset="0"/>
              </a:defRPr>
            </a:lvl4pPr>
            <a:lvl5pPr eaLnBrk="0" hangingPunct="0">
              <a:defRPr sz="2400">
                <a:solidFill>
                  <a:schemeClr val="tx1"/>
                </a:solidFill>
                <a:latin typeface="Arial"/>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a:ea typeface="ＭＳ Ｐゴシック" charset="0"/>
                <a:cs typeface="ＭＳ Ｐゴシック" charset="0"/>
              </a:defRPr>
            </a:lvl9pPr>
          </a:lstStyle>
          <a:p>
            <a:pPr algn="ctr">
              <a:defRPr/>
            </a:pPr>
            <a:r>
              <a:rPr lang="en-US" sz="3500" b="1">
                <a:solidFill>
                  <a:schemeClr val="accent3"/>
                </a:solidFill>
                <a:latin typeface="Segoe"/>
              </a:rPr>
              <a:t>Low Dialysate Potassium and Peridialytic SCD</a:t>
            </a:r>
          </a:p>
        </p:txBody>
      </p:sp>
      <p:sp>
        <p:nvSpPr>
          <p:cNvPr id="12" name="TextBox 11">
            <a:extLst>
              <a:ext uri="{FF2B5EF4-FFF2-40B4-BE49-F238E27FC236}">
                <a16:creationId xmlns:a16="http://schemas.microsoft.com/office/drawing/2014/main" id="{6EFC9A7C-AE94-418F-97D5-42CC73BBEBA9}"/>
              </a:ext>
            </a:extLst>
          </p:cNvPr>
          <p:cNvSpPr txBox="1">
            <a:spLocks noSelect="1" noMove="1" noResize="1" noTextEdit="1"/>
          </p:cNvSpPr>
          <p:nvPr/>
        </p:nvSpPr>
        <p:spPr>
          <a:xfrm>
            <a:off x="7798429" y="5808043"/>
            <a:ext cx="4400381" cy="323165"/>
          </a:xfrm>
          <a:prstGeom prst="rect">
            <a:avLst/>
          </a:prstGeom>
          <a:noFill/>
        </p:spPr>
        <p:txBody>
          <a:bodyPr wrap="square" rtlCol="0">
            <a:spAutoFit/>
          </a:bodyPr>
          <a:lstStyle/>
          <a:p>
            <a:pPr algn="r"/>
            <a:r>
              <a:rPr lang="en-US" sz="1500" i="1">
                <a:latin typeface="Arial" panose="020b0604020202020204" pitchFamily="34" charset="0"/>
                <a:cs typeface="Arial" panose="020b0604020202020204" pitchFamily="34" charset="0"/>
              </a:rPr>
              <a:t>Modified from Kidney Int 79(2):218-227, 2011</a:t>
            </a:r>
          </a:p>
        </p:txBody>
      </p:sp>
      <p:sp>
        <p:nvSpPr>
          <p:cNvPr id="13" name="TextBox 12">
            <a:extLst>
              <a:ext uri="{FF2B5EF4-FFF2-40B4-BE49-F238E27FC236}">
                <a16:creationId xmlns:a16="http://schemas.microsoft.com/office/drawing/2014/main" id="{082903AD-0F55-43EF-997C-A6D377F14CCE}"/>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
        <p:nvSpPr>
          <p:cNvPr id="14" name="TextBox 8">
            <a:extLst>
              <a:ext uri="{FF2B5EF4-FFF2-40B4-BE49-F238E27FC236}">
                <a16:creationId xmlns:a16="http://schemas.microsoft.com/office/drawing/2014/main" id="{5E228B05-6FDB-0347-8580-41A7180446CA}"/>
              </a:ext>
            </a:extLst>
          </p:cNvPr>
          <p:cNvSpPr txBox="1">
            <a:spLocks noSelect="1" noMove="1" noResize="1" noChangeArrowheads="1" noTextEdit="1"/>
          </p:cNvSpPr>
          <p:nvPr/>
        </p:nvSpPr>
        <p:spPr bwMode="auto">
          <a:xfrm>
            <a:off x="2925706" y="3309057"/>
            <a:ext cx="557042" cy="30777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algn="ctr" eaLnBrk="1" hangingPunct="1"/>
            <a:r>
              <a:rPr lang="en-US" sz="1400" b="1">
                <a:latin typeface="+mn-lt"/>
              </a:rPr>
              <a:t>SCA</a:t>
            </a:r>
          </a:p>
        </p:txBody>
      </p:sp>
      <p:sp>
        <p:nvSpPr>
          <p:cNvPr id="15" name="TextBox 9">
            <a:extLst>
              <a:ext uri="{FF2B5EF4-FFF2-40B4-BE49-F238E27FC236}">
                <a16:creationId xmlns:a16="http://schemas.microsoft.com/office/drawing/2014/main" id="{480D9E51-0C75-5446-ABA6-6441A740DC8B}"/>
              </a:ext>
            </a:extLst>
          </p:cNvPr>
          <p:cNvSpPr txBox="1">
            <a:spLocks noSelect="1" noMove="1" noResize="1" noChangeArrowheads="1" noTextEdit="1"/>
          </p:cNvSpPr>
          <p:nvPr/>
        </p:nvSpPr>
        <p:spPr bwMode="auto">
          <a:xfrm>
            <a:off x="4525516" y="3299015"/>
            <a:ext cx="909426" cy="30777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algn="ctr" eaLnBrk="1" hangingPunct="1"/>
            <a:r>
              <a:rPr lang="en-US" sz="1400" b="1">
                <a:latin typeface="+mn-lt"/>
              </a:rPr>
              <a:t>Control</a:t>
            </a:r>
          </a:p>
        </p:txBody>
      </p:sp>
    </p:spTree>
    <p:extLst>
      <p:ext uri="{BB962C8B-B14F-4D97-AF65-F5344CB8AC3E}">
        <p14:creationId val="3175115982"/>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75875" name="Rectangle 3"/>
          <p:cNvSpPr>
            <a:spLocks noGrp="1" noSelect="1" noMove="1" noResize="1" noChangeArrowheads="1" noTextEdit="1"/>
          </p:cNvSpPr>
          <p:nvPr>
            <p:ph type="body" sz="half" idx="4294967295"/>
          </p:nvPr>
        </p:nvSpPr>
        <p:spPr>
          <a:xfrm>
            <a:off x="620904" y="2528114"/>
            <a:ext cx="4775200" cy="3901620"/>
          </a:xfrm>
        </p:spPr>
        <p:txBody>
          <a:bodyPr>
            <a:normAutofit/>
          </a:bodyPr>
          <a:lstStyle/>
          <a:p>
            <a:pPr>
              <a:defRPr/>
            </a:pPr>
            <a:r>
              <a:rPr lang="en-US" sz="2400">
                <a:solidFill>
                  <a:schemeClr val="tx1">
                    <a:lumMod val="65000"/>
                    <a:lumOff val="35000"/>
                  </a:schemeClr>
                </a:solidFill>
                <a:latin typeface="Arial" panose="020b0604020202020204" pitchFamily="34" charset="0"/>
                <a:ea typeface="ＭＳ Ｐゴシック" charset="0"/>
                <a:cs typeface="Arial" panose="020b0604020202020204" pitchFamily="34" charset="0"/>
              </a:rPr>
              <a:t>Difference in risk between low and high K dialysate decreases as plasma K increases.</a:t>
            </a:r>
          </a:p>
          <a:p>
            <a:pPr>
              <a:defRPr/>
            </a:pPr>
            <a:r>
              <a:rPr lang="en-US" sz="2400">
                <a:solidFill>
                  <a:schemeClr val="tx1">
                    <a:lumMod val="65000"/>
                    <a:lumOff val="35000"/>
                  </a:schemeClr>
                </a:solidFill>
                <a:latin typeface="Arial" panose="020b0604020202020204" pitchFamily="34" charset="0"/>
                <a:ea typeface="ＭＳ Ｐゴシック" charset="0"/>
                <a:cs typeface="Arial" panose="020b0604020202020204" pitchFamily="34" charset="0"/>
              </a:rPr>
              <a:t>No indication of benefit for low K dialysate at any level of plasma K.</a:t>
            </a:r>
          </a:p>
          <a:p>
            <a:pPr>
              <a:defRPr/>
            </a:pPr>
            <a:endParaRPr lang="en-US" sz="2400">
              <a:solidFill>
                <a:schemeClr val="tx1">
                  <a:lumMod val="65000"/>
                  <a:lumOff val="35000"/>
                </a:schemeClr>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p:txBody>
      </p:sp>
      <p:pic>
        <p:nvPicPr>
          <p:cNvPr id="975876" name="Picture 4" descr="Figure 4 updated 12-9-09"/>
          <p:cNvPicPr>
            <a:picLocks noSelect="1" noChangeAspect="1" noMove="1" noResize="1" noChangeArrowheads="1"/>
          </p:cNvPicPr>
          <p:nvPr/>
        </p:nvPicPr>
        <p:blipFill>
          <a:blip r:embed="rId3"/>
          <a:stretch>
            <a:fillRect/>
          </a:stretch>
        </p:blipFill>
        <p:spPr bwMode="auto">
          <a:xfrm>
            <a:off x="5512574" y="1285870"/>
            <a:ext cx="6299200" cy="4724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a:extLst>
              <a:ext uri="{FF2B5EF4-FFF2-40B4-BE49-F238E27FC236}">
                <a16:creationId xmlns:a16="http://schemas.microsoft.com/office/drawing/2014/main" id="{B815AA07-3D5D-4D8E-AB27-9DA130B76B61}"/>
              </a:ext>
            </a:extLst>
          </p:cNvPr>
          <p:cNvSpPr txBox="1">
            <a:spLocks noSelect="1" noMove="1" noResize="1" noTextEdit="1"/>
          </p:cNvSpPr>
          <p:nvPr/>
        </p:nvSpPr>
        <p:spPr>
          <a:xfrm>
            <a:off x="3652" y="5811548"/>
            <a:ext cx="4015452" cy="323165"/>
          </a:xfrm>
          <a:prstGeom prst="rect">
            <a:avLst/>
          </a:prstGeom>
          <a:noFill/>
        </p:spPr>
        <p:txBody>
          <a:bodyPr wrap="square" rtlCol="0">
            <a:spAutoFit/>
          </a:bodyPr>
          <a:lstStyle/>
          <a:p>
            <a:r>
              <a:rPr lang="en-US" sz="1500" i="1">
                <a:latin typeface="Arial" panose="020b0604020202020204" pitchFamily="34" charset="0"/>
                <a:cs typeface="Arial" panose="020b0604020202020204" pitchFamily="34" charset="0"/>
              </a:rPr>
              <a:t>Modified from Kidney Int 79(2):218-227, 2011</a:t>
            </a:r>
          </a:p>
        </p:txBody>
      </p:sp>
      <p:sp>
        <p:nvSpPr>
          <p:cNvPr id="8" name="TextBox 7">
            <a:extLst>
              <a:ext uri="{FF2B5EF4-FFF2-40B4-BE49-F238E27FC236}">
                <a16:creationId xmlns:a16="http://schemas.microsoft.com/office/drawing/2014/main" id="{0A448B50-244C-477E-961E-C91B8893BA57}"/>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
        <p:nvSpPr>
          <p:cNvPr id="2" name="TextBox 1">
            <a:extLst>
              <a:ext uri="{FF2B5EF4-FFF2-40B4-BE49-F238E27FC236}">
                <a16:creationId xmlns:a16="http://schemas.microsoft.com/office/drawing/2014/main" id="{A7CE661E-E5F9-B049-8AFF-975B60BB871D}"/>
              </a:ext>
            </a:extLst>
          </p:cNvPr>
          <p:cNvSpPr txBox="1">
            <a:spLocks noSelect="1" noMove="1" noResize="1" noTextEdit="1"/>
          </p:cNvSpPr>
          <p:nvPr/>
        </p:nvSpPr>
        <p:spPr>
          <a:xfrm rot="16200000">
            <a:off x="4935642" y="3441687"/>
            <a:ext cx="1614032" cy="369332"/>
          </a:xfrm>
          <a:prstGeom prst="rect">
            <a:avLst/>
          </a:prstGeom>
          <a:solidFill>
            <a:schemeClr val="bg1"/>
          </a:solidFill>
        </p:spPr>
        <p:txBody>
          <a:bodyPr wrap="none" rtlCol="0">
            <a:spAutoFit/>
          </a:bodyPr>
          <a:lstStyle/>
          <a:p>
            <a:r>
              <a:rPr lang="en-US"/>
              <a:t>SCA probability</a:t>
            </a:r>
          </a:p>
        </p:txBody>
      </p:sp>
      <p:sp>
        <p:nvSpPr>
          <p:cNvPr id="9" name="TextBox 8">
            <a:extLst>
              <a:ext uri="{FF2B5EF4-FFF2-40B4-BE49-F238E27FC236}">
                <a16:creationId xmlns:a16="http://schemas.microsoft.com/office/drawing/2014/main" id="{E742614C-8C53-8342-BC74-216E1D073A46}"/>
              </a:ext>
            </a:extLst>
          </p:cNvPr>
          <p:cNvSpPr txBox="1">
            <a:spLocks noSelect="1" noMove="1" noResize="1" noTextEdit="1"/>
          </p:cNvSpPr>
          <p:nvPr/>
        </p:nvSpPr>
        <p:spPr>
          <a:xfrm>
            <a:off x="6915455" y="5656368"/>
            <a:ext cx="3917226" cy="369332"/>
          </a:xfrm>
          <a:prstGeom prst="rect">
            <a:avLst/>
          </a:prstGeom>
          <a:solidFill>
            <a:schemeClr val="bg1"/>
          </a:solidFill>
        </p:spPr>
        <p:txBody>
          <a:bodyPr wrap="none" rtlCol="0">
            <a:spAutoFit/>
          </a:bodyPr>
          <a:lstStyle/>
          <a:p>
            <a:r>
              <a:rPr lang="en-US"/>
              <a:t>Last recorded serum potassium (mEq/L)</a:t>
            </a:r>
          </a:p>
        </p:txBody>
      </p:sp>
      <p:sp>
        <p:nvSpPr>
          <p:cNvPr id="50177" name="Rectangle 2"/>
          <p:cNvSpPr>
            <a:spLocks noGrp="1" noSelect="1" noMove="1" noResize="1" noChangeArrowheads="1" noTextEdit="1"/>
          </p:cNvSpPr>
          <p:nvPr>
            <p:ph type="title" idx="4294967295"/>
          </p:nvPr>
        </p:nvSpPr>
        <p:spPr>
          <a:xfrm>
            <a:off x="620141" y="700310"/>
            <a:ext cx="11571859" cy="1078992"/>
          </a:xfrm>
        </p:spPr>
        <p:txBody>
          <a:bodyPr>
            <a:noAutofit/>
          </a:bodyPr>
          <a:lstStyle/>
          <a:p>
            <a:r>
              <a:rPr lang="en-US" sz="3000" b="1">
                <a:solidFill>
                  <a:schemeClr val="accent3"/>
                </a:solidFill>
                <a:latin typeface="Segoe"/>
                <a:ea typeface="ＭＳ Ｐゴシック" charset="0"/>
                <a:cs typeface="ＭＳ Ｐゴシック" charset="0"/>
              </a:rPr>
              <a:t>Is Low K</a:t>
            </a:r>
            <a:r>
              <a:rPr lang="en-US" sz="3000" b="1" baseline="30000">
                <a:solidFill>
                  <a:schemeClr val="accent3"/>
                </a:solidFill>
                <a:latin typeface="Segoe"/>
                <a:ea typeface="ＭＳ Ｐゴシック" charset="0"/>
                <a:cs typeface="ＭＳ Ｐゴシック" charset="0"/>
              </a:rPr>
              <a:t>+</a:t>
            </a:r>
            <a:r>
              <a:rPr lang="en-US" sz="3000" b="1">
                <a:solidFill>
                  <a:schemeClr val="accent3"/>
                </a:solidFill>
                <a:latin typeface="Segoe"/>
                <a:ea typeface="ＭＳ Ｐゴシック" charset="0"/>
                <a:cs typeface="ＭＳ Ｐゴシック" charset="0"/>
              </a:rPr>
              <a:t> Bath for Hyperkalemic Patients Harmful or Helpful?</a:t>
            </a:r>
          </a:p>
        </p:txBody>
      </p:sp>
    </p:spTree>
    <p:extLst>
      <p:ext uri="{BB962C8B-B14F-4D97-AF65-F5344CB8AC3E}">
        <p14:creationId val="2994057257"/>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TextBox 11">
            <a:extLst>
              <a:ext uri="{FF2B5EF4-FFF2-40B4-BE49-F238E27FC236}">
                <a16:creationId xmlns:a16="http://schemas.microsoft.com/office/drawing/2014/main" id="{CB093EEA-3F97-4747-954D-BBDC26F233D9}"/>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grpSp>
        <p:nvGrpSpPr>
          <p:cNvPr id="13" name="Group 12">
            <a:extLst>
              <a:ext uri="{FF2B5EF4-FFF2-40B4-BE49-F238E27FC236}">
                <a16:creationId xmlns:a16="http://schemas.microsoft.com/office/drawing/2014/main" id="{3D71C2E6-9F1C-4B3D-8F93-6DDF31CB3C02}"/>
              </a:ext>
            </a:extLst>
          </p:cNvPr>
          <p:cNvGrpSpPr>
            <a:grpSpLocks noGrp="1" noSelect="1" noMove="1" noResize="1"/>
          </p:cNvGrpSpPr>
          <p:nvPr/>
        </p:nvGrpSpPr>
        <p:grpSpPr>
          <a:xfrm>
            <a:off x="1614903" y="1206418"/>
            <a:ext cx="8588333" cy="4915274"/>
            <a:chOff x="1497940" y="1221032"/>
            <a:chExt cx="8588333" cy="4915274"/>
          </a:xfrm>
        </p:grpSpPr>
        <p:pic>
          <p:nvPicPr>
            <p:cNvPr id="14" name="Picture 13">
              <a:extLst>
                <a:ext uri="{FF2B5EF4-FFF2-40B4-BE49-F238E27FC236}">
                  <a16:creationId xmlns:a16="http://schemas.microsoft.com/office/drawing/2014/main" id="{FFBC0841-36AC-4476-98CB-1F95922BBE44}"/>
                </a:ext>
              </a:extLst>
            </p:cNvPr>
            <p:cNvPicPr>
              <a:picLocks noChangeAspect="1"/>
            </p:cNvPicPr>
            <p:nvPr/>
          </p:nvPicPr>
          <p:blipFill>
            <a:blip r:embed="rId3"/>
            <a:stretch>
              <a:fillRect/>
            </a:stretch>
          </p:blipFill>
          <p:spPr>
            <a:xfrm>
              <a:off x="1497940" y="1472866"/>
              <a:ext cx="6265461" cy="4663440"/>
            </a:xfrm>
            <a:prstGeom prst="rect">
              <a:avLst/>
            </a:prstGeom>
          </p:spPr>
        </p:pic>
        <p:sp>
          <p:nvSpPr>
            <p:cNvPr id="15" name="Oval 14">
              <a:extLst>
                <a:ext uri="{FF2B5EF4-FFF2-40B4-BE49-F238E27FC236}">
                  <a16:creationId xmlns:a16="http://schemas.microsoft.com/office/drawing/2014/main" id="{2E8B4FFB-C452-4076-9D58-CD668DF059D4}"/>
                </a:ext>
              </a:extLst>
            </p:cNvPr>
            <p:cNvSpPr/>
            <p:nvPr/>
          </p:nvSpPr>
          <p:spPr>
            <a:xfrm>
              <a:off x="6414496" y="3321340"/>
              <a:ext cx="406400" cy="376511"/>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p>
          </p:txBody>
        </p:sp>
        <p:sp>
          <p:nvSpPr>
            <p:cNvPr id="16" name="TextBox 15">
              <a:extLst>
                <a:ext uri="{FF2B5EF4-FFF2-40B4-BE49-F238E27FC236}">
                  <a16:creationId xmlns:a16="http://schemas.microsoft.com/office/drawing/2014/main" id="{F8CE774B-5CEF-410B-8063-912042E5A2AB}"/>
                </a:ext>
              </a:extLst>
            </p:cNvPr>
            <p:cNvSpPr txBox="1"/>
            <p:nvPr/>
          </p:nvSpPr>
          <p:spPr>
            <a:xfrm>
              <a:off x="6732270" y="3070881"/>
              <a:ext cx="2249803" cy="369332"/>
            </a:xfrm>
            <a:prstGeom prst="rect">
              <a:avLst/>
            </a:prstGeom>
            <a:noFill/>
          </p:spPr>
          <p:txBody>
            <a:bodyPr wrap="square" rtlCol="0">
              <a:spAutoFit/>
            </a:bodyPr>
            <a:lstStyle/>
            <a:p>
              <a:r>
                <a:rPr lang="en-US" b="1">
                  <a:solidFill>
                    <a:srgbClr val="FF0000"/>
                  </a:solidFill>
                  <a:cs typeface="Arial"/>
                </a:rPr>
                <a:t>aHR=1.36 (1.02-1.86)</a:t>
              </a:r>
            </a:p>
          </p:txBody>
        </p:sp>
        <p:sp>
          <p:nvSpPr>
            <p:cNvPr id="17" name="Rectangle 16">
              <a:extLst>
                <a:ext uri="{FF2B5EF4-FFF2-40B4-BE49-F238E27FC236}">
                  <a16:creationId xmlns:a16="http://schemas.microsoft.com/office/drawing/2014/main" id="{BA68F905-3A93-4142-9EC3-451CFED2537E}"/>
                </a:ext>
              </a:extLst>
            </p:cNvPr>
            <p:cNvSpPr/>
            <p:nvPr/>
          </p:nvSpPr>
          <p:spPr>
            <a:xfrm>
              <a:off x="8688134" y="1835211"/>
              <a:ext cx="1398139" cy="461665"/>
            </a:xfrm>
            <a:prstGeom prst="rect">
              <a:avLst/>
            </a:prstGeom>
            <a:noFill/>
          </p:spPr>
          <p:txBody>
            <a:bodyPr wrap="none">
              <a:spAutoFit/>
            </a:bodyPr>
            <a:lstStyle/>
            <a:p>
              <a:pPr algn="ctr"/>
              <a:r>
                <a:rPr lang="en-GB" sz="2400">
                  <a:solidFill>
                    <a:schemeClr val="tx1">
                      <a:lumMod val="65000"/>
                      <a:lumOff val="35000"/>
                    </a:schemeClr>
                  </a:solidFill>
                </a:rPr>
                <a:t>N=81,013</a:t>
              </a:r>
            </a:p>
          </p:txBody>
        </p:sp>
        <p:sp>
          <p:nvSpPr>
            <p:cNvPr id="18" name="TextBox 17">
              <a:extLst>
                <a:ext uri="{FF2B5EF4-FFF2-40B4-BE49-F238E27FC236}">
                  <a16:creationId xmlns:a16="http://schemas.microsoft.com/office/drawing/2014/main" id="{BEC2301B-9DB6-4ED0-A67A-0E7E0755D950}"/>
                </a:ext>
              </a:extLst>
            </p:cNvPr>
            <p:cNvSpPr txBox="1"/>
            <p:nvPr/>
          </p:nvSpPr>
          <p:spPr>
            <a:xfrm>
              <a:off x="2971479" y="1221032"/>
              <a:ext cx="3462968" cy="400110"/>
            </a:xfrm>
            <a:prstGeom prst="rect">
              <a:avLst/>
            </a:prstGeom>
            <a:noFill/>
          </p:spPr>
          <p:txBody>
            <a:bodyPr wrap="square" rtlCol="0">
              <a:spAutoFit/>
            </a:bodyPr>
            <a:lstStyle/>
            <a:p>
              <a:r>
                <a:rPr lang="en-GB" sz="2000">
                  <a:solidFill>
                    <a:schemeClr val="tx1">
                      <a:lumMod val="65000"/>
                      <a:lumOff val="35000"/>
                    </a:schemeClr>
                  </a:solidFill>
                </a:rPr>
                <a:t>Plasma K</a:t>
              </a:r>
              <a:r>
                <a:rPr lang="en-GB" sz="2000" baseline="30000">
                  <a:solidFill>
                    <a:schemeClr val="tx1">
                      <a:lumMod val="65000"/>
                      <a:lumOff val="35000"/>
                    </a:schemeClr>
                  </a:solidFill>
                </a:rPr>
                <a:t>+</a:t>
              </a:r>
              <a:r>
                <a:rPr lang="en-GB" sz="2000">
                  <a:solidFill>
                    <a:schemeClr val="tx1">
                      <a:lumMod val="65000"/>
                      <a:lumOff val="35000"/>
                    </a:schemeClr>
                  </a:solidFill>
                </a:rPr>
                <a:t> ≥5.0 mEq/L </a:t>
              </a:r>
              <a:endParaRPr lang="en-US" sz="2000">
                <a:solidFill>
                  <a:schemeClr val="tx1">
                    <a:lumMod val="65000"/>
                    <a:lumOff val="35000"/>
                  </a:schemeClr>
                </a:solidFill>
              </a:endParaRPr>
            </a:p>
          </p:txBody>
        </p:sp>
        <p:sp>
          <p:nvSpPr>
            <p:cNvPr id="19" name="TextBox 18">
              <a:extLst>
                <a:ext uri="{FF2B5EF4-FFF2-40B4-BE49-F238E27FC236}">
                  <a16:creationId xmlns:a16="http://schemas.microsoft.com/office/drawing/2014/main" id="{BDB422AB-44DB-4FC5-8BB3-C9A9A412C266}"/>
                </a:ext>
              </a:extLst>
            </p:cNvPr>
            <p:cNvSpPr txBox="1"/>
            <p:nvPr/>
          </p:nvSpPr>
          <p:spPr>
            <a:xfrm>
              <a:off x="7560559" y="5180046"/>
              <a:ext cx="812800" cy="323165"/>
            </a:xfrm>
            <a:prstGeom prst="rect">
              <a:avLst/>
            </a:prstGeom>
            <a:solidFill>
              <a:schemeClr val="bg1"/>
            </a:solidFill>
          </p:spPr>
          <p:txBody>
            <a:bodyPr wrap="square" rtlCol="0">
              <a:spAutoFit/>
            </a:bodyPr>
            <a:lstStyle/>
            <a:p>
              <a:r>
                <a:rPr lang="en-US" sz="1500"/>
                <a:t>&gt;3.0</a:t>
              </a:r>
            </a:p>
          </p:txBody>
        </p:sp>
      </p:grpSp>
      <p:sp>
        <p:nvSpPr>
          <p:cNvPr id="2" name="Title 1">
            <a:extLst>
              <a:ext uri="{FF2B5EF4-FFF2-40B4-BE49-F238E27FC236}">
                <a16:creationId xmlns:a16="http://schemas.microsoft.com/office/drawing/2014/main" id="{74B6BA06-E878-4FE7-B3A7-6EEF1F8E9EBB}"/>
              </a:ext>
            </a:extLst>
          </p:cNvPr>
          <p:cNvSpPr>
            <a:spLocks noGrp="1" noSelect="1" noMove="1" noResize="1" noTextEdit="1"/>
          </p:cNvSpPr>
          <p:nvPr>
            <p:ph type="title"/>
          </p:nvPr>
        </p:nvSpPr>
        <p:spPr>
          <a:xfrm>
            <a:off x="616666" y="256973"/>
            <a:ext cx="11575334" cy="1082404"/>
          </a:xfrm>
        </p:spPr>
        <p:txBody>
          <a:bodyPr>
            <a:noAutofit/>
          </a:bodyPr>
          <a:lstStyle/>
          <a:p>
            <a:r>
              <a:rPr lang="en-GB" sz="3500" b="1">
                <a:solidFill>
                  <a:schemeClr val="accent3"/>
                </a:solidFill>
                <a:latin typeface="Segoe"/>
              </a:rPr>
              <a:t>What About High Potassium Bath? </a:t>
            </a:r>
            <a:r>
              <a:rPr lang="en-GB" sz="3500" b="0">
                <a:solidFill>
                  <a:schemeClr val="accent3"/>
                </a:solidFill>
                <a:latin typeface="Segoe"/>
              </a:rPr>
              <a:t>Increased Mortality Risk of Dk&gt;3 Among Hyperkalemic Patients</a:t>
            </a:r>
            <a:endParaRPr lang="en-US" sz="3500" b="0"/>
          </a:p>
        </p:txBody>
      </p:sp>
      <p:sp>
        <p:nvSpPr>
          <p:cNvPr id="3076" name="Text Box 4"/>
          <p:cNvSpPr txBox="1">
            <a:spLocks noSelect="1" noMove="1" noResize="1" noChangeArrowheads="1" noTextEdit="1"/>
          </p:cNvSpPr>
          <p:nvPr/>
        </p:nvSpPr>
        <p:spPr bwMode="auto">
          <a:xfrm>
            <a:off x="6493839" y="5801414"/>
            <a:ext cx="5584745" cy="3231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tab pos="1447800"/>
                <a:tab pos="2171700"/>
                <a:tab pos="2895600"/>
                <a:tab pos="3619500"/>
              </a:tabLst>
              <a:defRPr sz="2400">
                <a:solidFill>
                  <a:srgbClr val="000000"/>
                </a:solidFill>
                <a:latin typeface="Times New Roman" charset="0"/>
                <a:ea typeface="ＭＳ Ｐゴシック" charset="0"/>
                <a:cs typeface="msgothic" charset="0"/>
              </a:defRPr>
            </a:lvl1pPr>
            <a:lvl2pPr>
              <a:tabLst>
                <a:tab pos="723900"/>
                <a:tab pos="1447800"/>
                <a:tab pos="2171700"/>
                <a:tab pos="2895600"/>
                <a:tab pos="3619500"/>
              </a:tabLst>
              <a:defRPr sz="2400">
                <a:solidFill>
                  <a:srgbClr val="000000"/>
                </a:solidFill>
                <a:latin typeface="Times New Roman" charset="0"/>
                <a:ea typeface="ＭＳ Ｐゴシック" charset="0"/>
                <a:cs typeface="msgothic" charset="0"/>
              </a:defRPr>
            </a:lvl2pPr>
            <a:lvl3pPr>
              <a:tabLst>
                <a:tab pos="723900"/>
                <a:tab pos="1447800"/>
                <a:tab pos="2171700"/>
                <a:tab pos="2895600"/>
                <a:tab pos="3619500"/>
              </a:tabLst>
              <a:defRPr sz="2400">
                <a:solidFill>
                  <a:srgbClr val="000000"/>
                </a:solidFill>
                <a:latin typeface="Times New Roman" charset="0"/>
                <a:ea typeface="ＭＳ Ｐゴシック" charset="0"/>
                <a:cs typeface="msgothic" charset="0"/>
              </a:defRPr>
            </a:lvl3pPr>
            <a:lvl4pPr>
              <a:tabLst>
                <a:tab pos="723900"/>
                <a:tab pos="1447800"/>
                <a:tab pos="2171700"/>
                <a:tab pos="2895600"/>
                <a:tab pos="3619500"/>
              </a:tabLst>
              <a:defRPr sz="2400">
                <a:solidFill>
                  <a:srgbClr val="000000"/>
                </a:solidFill>
                <a:latin typeface="Times New Roman" charset="0"/>
                <a:ea typeface="ＭＳ Ｐゴシック" charset="0"/>
                <a:cs typeface="msgothic" charset="0"/>
              </a:defRPr>
            </a:lvl4pPr>
            <a:lvl5pPr>
              <a:tabLst>
                <a:tab pos="723900"/>
                <a:tab pos="1447800"/>
                <a:tab pos="2171700"/>
                <a:tab pos="2895600"/>
                <a:tab pos="3619500"/>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tab pos="1447800"/>
                <a:tab pos="2171700"/>
                <a:tab pos="2895600"/>
                <a:tab pos="3619500"/>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tab pos="1447800"/>
                <a:tab pos="2171700"/>
                <a:tab pos="2895600"/>
                <a:tab pos="3619500"/>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tab pos="1447800"/>
                <a:tab pos="2171700"/>
                <a:tab pos="2895600"/>
                <a:tab pos="3619500"/>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tab pos="1447800"/>
                <a:tab pos="2171700"/>
                <a:tab pos="2895600"/>
                <a:tab pos="3619500"/>
              </a:tabLst>
              <a:defRPr sz="2400">
                <a:solidFill>
                  <a:srgbClr val="000000"/>
                </a:solidFill>
                <a:latin typeface="Times New Roman" charset="0"/>
                <a:ea typeface="ＭＳ Ｐゴシック" charset="0"/>
                <a:cs typeface="msgothic" charset="0"/>
              </a:defRPr>
            </a:lvl9pPr>
          </a:lstStyle>
          <a:p>
            <a:pPr algn="r"/>
            <a:endParaRPr lang="en-GB" sz="1500" i="1">
              <a:solidFill>
                <a:schemeClr val="tx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394A7440-0201-41CB-9C1E-79025B76C648}"/>
              </a:ext>
            </a:extLst>
          </p:cNvPr>
          <p:cNvSpPr txBox="1">
            <a:spLocks noSelect="1" noMove="1" noResize="1" noTextEdit="1"/>
          </p:cNvSpPr>
          <p:nvPr/>
        </p:nvSpPr>
        <p:spPr>
          <a:xfrm>
            <a:off x="5670824" y="5811548"/>
            <a:ext cx="6527807" cy="323165"/>
          </a:xfrm>
          <a:prstGeom prst="rect">
            <a:avLst/>
          </a:prstGeom>
          <a:noFill/>
        </p:spPr>
        <p:txBody>
          <a:bodyPr wrap="square" rtlCol="0">
            <a:spAutoFit/>
          </a:bodyPr>
          <a:lstStyle/>
          <a:p>
            <a:pPr algn="r"/>
            <a:r>
              <a:rPr lang="en-US" sz="1500" i="1">
                <a:solidFill>
                  <a:schemeClr val="tx1"/>
                </a:solidFill>
                <a:latin typeface="Arial" panose="020b0604020202020204" pitchFamily="34" charset="0"/>
                <a:cs typeface="Arial" panose="020b0604020202020204" pitchFamily="34" charset="0"/>
              </a:rPr>
              <a:t>Modified from Clin J Am Soc Nephrol 2(5):999-1007, 2007</a:t>
            </a:r>
            <a:endParaRPr lang="en-GB" sz="1500" i="1">
              <a:solidFill>
                <a:schemeClr val="tx1"/>
              </a:solidFill>
              <a:latin typeface="Arial" panose="020b0604020202020204" pitchFamily="34" charset="0"/>
              <a:cs typeface="Arial" panose="020b0604020202020204" pitchFamily="34" charset="0"/>
            </a:endParaRPr>
          </a:p>
        </p:txBody>
      </p:sp>
    </p:spTree>
    <p:extLst>
      <p:ext uri="{BB962C8B-B14F-4D97-AF65-F5344CB8AC3E}">
        <p14:creationId val="1445060018"/>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TextBox 4"/>
          <p:cNvSpPr txBox="1">
            <a:spLocks noSelect="1" noMove="1" noResize="1" noTextEdit="1"/>
          </p:cNvSpPr>
          <p:nvPr/>
        </p:nvSpPr>
        <p:spPr>
          <a:xfrm>
            <a:off x="9234837" y="5807895"/>
            <a:ext cx="2957862" cy="323165"/>
          </a:xfrm>
          <a:prstGeom prst="rect">
            <a:avLst/>
          </a:prstGeom>
          <a:noFill/>
        </p:spPr>
        <p:txBody>
          <a:bodyPr wrap="none" rtlCol="0">
            <a:spAutoFit/>
          </a:bodyPr>
          <a:lstStyle/>
          <a:p>
            <a:pPr algn="r"/>
            <a:r>
              <a:rPr lang="en-US" sz="1500" i="1">
                <a:latin typeface="Arial" panose="020b0604020202020204" pitchFamily="34" charset="0"/>
                <a:cs typeface="Arial" panose="020b0604020202020204" pitchFamily="34" charset="0"/>
              </a:rPr>
              <a:t>Am J Kidney Dis 69(2)266, 2017</a:t>
            </a:r>
          </a:p>
        </p:txBody>
      </p:sp>
      <p:sp>
        <p:nvSpPr>
          <p:cNvPr id="6" name="TextBox 5">
            <a:extLst>
              <a:ext uri="{FF2B5EF4-FFF2-40B4-BE49-F238E27FC236}">
                <a16:creationId xmlns:a16="http://schemas.microsoft.com/office/drawing/2014/main" id="{6A5C169C-D9D4-4FB3-A6E5-B22A7A105B7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
        <p:nvSpPr>
          <p:cNvPr id="2" name="TextBox 1">
            <a:extLst>
              <a:ext uri="{FF2B5EF4-FFF2-40B4-BE49-F238E27FC236}">
                <a16:creationId xmlns:a16="http://schemas.microsoft.com/office/drawing/2014/main" id="{4F0C341E-6276-9247-A012-08558ADA6999}"/>
              </a:ext>
            </a:extLst>
          </p:cNvPr>
          <p:cNvSpPr txBox="1">
            <a:spLocks noSelect="1" noMove="1" noResize="1" noTextEdit="1"/>
          </p:cNvSpPr>
          <p:nvPr/>
        </p:nvSpPr>
        <p:spPr>
          <a:xfrm>
            <a:off x="619415" y="1612079"/>
            <a:ext cx="10955917" cy="3108543"/>
          </a:xfrm>
          <a:prstGeom prst="rect">
            <a:avLst/>
          </a:prstGeom>
          <a:noFill/>
        </p:spPr>
        <p:txBody>
          <a:bodyPr wrap="square" rtlCol="0">
            <a:spAutoFit/>
          </a:bodyPr>
          <a:lstStyle/>
          <a:p>
            <a:r>
              <a:rPr lang="en-GB" sz="2800" b="1">
                <a:solidFill>
                  <a:schemeClr val="tx1">
                    <a:lumMod val="65000"/>
                    <a:lumOff val="35000"/>
                  </a:schemeClr>
                </a:solidFill>
                <a:latin typeface="Arial" panose="020b0604020202020204" pitchFamily="34" charset="0"/>
                <a:cs typeface="Arial" panose="020b0604020202020204" pitchFamily="34" charset="0"/>
              </a:rPr>
              <a:t>2K</a:t>
            </a:r>
            <a:r>
              <a:rPr lang="en-GB" sz="2800" b="1" baseline="30000">
                <a:solidFill>
                  <a:schemeClr val="tx1">
                    <a:lumMod val="65000"/>
                    <a:lumOff val="35000"/>
                  </a:schemeClr>
                </a:solidFill>
                <a:latin typeface="Arial" panose="020b0604020202020204" pitchFamily="34" charset="0"/>
                <a:cs typeface="Arial" panose="020b0604020202020204" pitchFamily="34" charset="0"/>
              </a:rPr>
              <a:t>+</a:t>
            </a:r>
            <a:r>
              <a:rPr lang="en-GB" sz="2800" b="1">
                <a:solidFill>
                  <a:schemeClr val="tx1">
                    <a:lumMod val="65000"/>
                    <a:lumOff val="35000"/>
                  </a:schemeClr>
                </a:solidFill>
                <a:latin typeface="Arial" panose="020b0604020202020204" pitchFamily="34" charset="0"/>
                <a:cs typeface="Arial" panose="020b0604020202020204" pitchFamily="34" charset="0"/>
              </a:rPr>
              <a:t> vs. 3K</a:t>
            </a:r>
            <a:r>
              <a:rPr lang="en-GB" sz="2800" b="1" baseline="30000">
                <a:solidFill>
                  <a:schemeClr val="tx1">
                    <a:lumMod val="65000"/>
                    <a:lumOff val="35000"/>
                  </a:schemeClr>
                </a:solidFill>
                <a:latin typeface="Arial" panose="020b0604020202020204" pitchFamily="34" charset="0"/>
                <a:cs typeface="Arial" panose="020b0604020202020204" pitchFamily="34" charset="0"/>
              </a:rPr>
              <a:t>+</a:t>
            </a:r>
            <a:r>
              <a:rPr lang="en-GB" sz="2800" b="1">
                <a:solidFill>
                  <a:schemeClr val="tx1">
                    <a:lumMod val="65000"/>
                    <a:lumOff val="35000"/>
                  </a:schemeClr>
                </a:solidFill>
                <a:latin typeface="Arial" panose="020b0604020202020204" pitchFamily="34" charset="0"/>
                <a:cs typeface="Arial" panose="020b0604020202020204" pitchFamily="34" charset="0"/>
              </a:rPr>
              <a:t> </a:t>
            </a:r>
            <a:endParaRPr lang="en-US" sz="2800">
              <a:solidFill>
                <a:schemeClr val="tx1">
                  <a:lumMod val="65000"/>
                  <a:lumOff val="35000"/>
                </a:schemeClr>
              </a:solidFill>
              <a:latin typeface="Arial" panose="020b0604020202020204" pitchFamily="34" charset="0"/>
              <a:cs typeface="Arial" panose="020b0604020202020204" pitchFamily="34" charset="0"/>
            </a:endParaRPr>
          </a:p>
          <a:p>
            <a:r>
              <a:rPr lang="en-US" sz="2800">
                <a:solidFill>
                  <a:schemeClr val="tx1">
                    <a:lumMod val="65000"/>
                    <a:lumOff val="35000"/>
                  </a:schemeClr>
                </a:solidFill>
                <a:latin typeface="Arial" panose="020b0604020202020204" pitchFamily="34" charset="0"/>
                <a:cs typeface="Arial" panose="020b0604020202020204" pitchFamily="34" charset="0"/>
              </a:rPr>
              <a:t>All Cause Mortality: Adjusted OR 0.96 (0.91-1.01)</a:t>
            </a:r>
          </a:p>
          <a:p>
            <a:r>
              <a:rPr lang="en-US" sz="2800">
                <a:solidFill>
                  <a:schemeClr val="tx1">
                    <a:lumMod val="65000"/>
                    <a:lumOff val="35000"/>
                  </a:schemeClr>
                </a:solidFill>
                <a:latin typeface="Arial" panose="020b0604020202020204" pitchFamily="34" charset="0"/>
                <a:cs typeface="Arial" panose="020b0604020202020204" pitchFamily="34" charset="0"/>
              </a:rPr>
              <a:t>Arrhythmia composite outcome: OR 0.98 (0.88-1.08)</a:t>
            </a:r>
          </a:p>
          <a:p>
            <a:r>
              <a:rPr lang="en-US" sz="2800">
                <a:solidFill>
                  <a:schemeClr val="tx1">
                    <a:lumMod val="65000"/>
                    <a:lumOff val="35000"/>
                  </a:schemeClr>
                </a:solidFill>
                <a:latin typeface="Arial" panose="020b0604020202020204" pitchFamily="34" charset="0"/>
                <a:cs typeface="Arial" panose="020b0604020202020204" pitchFamily="34" charset="0"/>
              </a:rPr>
              <a:t>No interaction effect with predialysis serum potassium=</a:t>
            </a:r>
          </a:p>
          <a:p>
            <a:endParaRPr lang="en-US" sz="2800">
              <a:solidFill>
                <a:schemeClr val="tx1">
                  <a:lumMod val="65000"/>
                  <a:lumOff val="35000"/>
                </a:schemeClr>
              </a:solidFill>
              <a:latin typeface="Arial" panose="020b0604020202020204" pitchFamily="34" charset="0"/>
              <a:cs typeface="Arial" panose="020b0604020202020204" pitchFamily="34" charset="0"/>
            </a:endParaRPr>
          </a:p>
          <a:p>
            <a:r>
              <a:rPr lang="en-US" sz="2800">
                <a:solidFill>
                  <a:schemeClr val="tx1">
                    <a:lumMod val="65000"/>
                    <a:lumOff val="35000"/>
                  </a:schemeClr>
                </a:solidFill>
                <a:latin typeface="Arial" panose="020b0604020202020204" pitchFamily="34" charset="0"/>
                <a:cs typeface="Arial" panose="020b0604020202020204" pitchFamily="34" charset="0"/>
              </a:rPr>
              <a:t>No evidence of significant difference in outcomes between 2K and 3K bath </a:t>
            </a:r>
          </a:p>
        </p:txBody>
      </p:sp>
      <p:sp>
        <p:nvSpPr>
          <p:cNvPr id="3" name="Title 2">
            <a:extLst>
              <a:ext uri="{FF2B5EF4-FFF2-40B4-BE49-F238E27FC236}">
                <a16:creationId xmlns:a16="http://schemas.microsoft.com/office/drawing/2014/main" id="{A3BB4E39-7FA0-43C4-88BB-0EE6F4D68472}"/>
              </a:ext>
            </a:extLst>
          </p:cNvPr>
          <p:cNvSpPr>
            <a:spLocks noGrp="1" noSelect="1" noMove="1" noResize="1" noTextEdit="1"/>
          </p:cNvSpPr>
          <p:nvPr>
            <p:ph type="title"/>
          </p:nvPr>
        </p:nvSpPr>
        <p:spPr>
          <a:xfrm>
            <a:off x="616667" y="699798"/>
            <a:ext cx="11068513" cy="1082404"/>
          </a:xfrm>
        </p:spPr>
        <p:txBody>
          <a:bodyPr>
            <a:normAutofit fontScale="90000"/>
          </a:bodyPr>
          <a:lstStyle/>
          <a:p>
            <a:r>
              <a:rPr lang="en-GB" sz="4000" b="1">
                <a:solidFill>
                  <a:schemeClr val="accent3"/>
                </a:solidFill>
                <a:latin typeface="Segoe"/>
              </a:rPr>
              <a:t>What About 2K</a:t>
            </a:r>
            <a:r>
              <a:rPr lang="en-GB" sz="4000" b="1" baseline="30000">
                <a:solidFill>
                  <a:schemeClr val="accent3"/>
                </a:solidFill>
                <a:latin typeface="Segoe"/>
              </a:rPr>
              <a:t>+</a:t>
            </a:r>
            <a:r>
              <a:rPr lang="en-GB" sz="4000" b="1">
                <a:solidFill>
                  <a:schemeClr val="accent3"/>
                </a:solidFill>
                <a:latin typeface="Segoe"/>
              </a:rPr>
              <a:t> vs. 3K</a:t>
            </a:r>
            <a:r>
              <a:rPr lang="en-GB" sz="4000" b="1" baseline="30000">
                <a:solidFill>
                  <a:schemeClr val="accent3"/>
                </a:solidFill>
                <a:latin typeface="Segoe"/>
              </a:rPr>
              <a:t>+</a:t>
            </a:r>
            <a:r>
              <a:rPr lang="en-GB" sz="4000" b="1">
                <a:solidFill>
                  <a:schemeClr val="accent3"/>
                </a:solidFill>
                <a:latin typeface="Segoe"/>
              </a:rPr>
              <a:t> bath? </a:t>
            </a:r>
            <a:r>
              <a:rPr lang="en-GB" sz="4000" b="0">
                <a:solidFill>
                  <a:schemeClr val="accent3"/>
                </a:solidFill>
                <a:latin typeface="Segoe"/>
              </a:rPr>
              <a:t>DOPPS N=55,183</a:t>
            </a:r>
            <a:endParaRPr lang="en-US" b="0"/>
          </a:p>
        </p:txBody>
      </p:sp>
    </p:spTree>
    <p:extLst>
      <p:ext uri="{BB962C8B-B14F-4D97-AF65-F5344CB8AC3E}">
        <p14:creationId val="3520298751"/>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noSelect="1" noMove="1" noResize="1" noTextEdit="1"/>
          </p:cNvSpPr>
          <p:nvPr>
            <p:ph type="title" idx="4294967295"/>
          </p:nvPr>
        </p:nvSpPr>
        <p:spPr>
          <a:xfrm>
            <a:off x="613094" y="696540"/>
            <a:ext cx="10987027" cy="1078992"/>
          </a:xfrm>
        </p:spPr>
        <p:txBody>
          <a:bodyPr>
            <a:normAutofit/>
          </a:bodyPr>
          <a:lstStyle/>
          <a:p>
            <a:r>
              <a:rPr lang="en-US" sz="3000" b="1">
                <a:solidFill>
                  <a:schemeClr val="accent3"/>
                </a:solidFill>
                <a:latin typeface="Segoe"/>
              </a:rPr>
              <a:t>High Serum-Dialysate Potassium Gradient and Outcomes</a:t>
            </a:r>
          </a:p>
        </p:txBody>
      </p:sp>
      <p:sp>
        <p:nvSpPr>
          <p:cNvPr id="4" name="Content Placeholder 2"/>
          <p:cNvSpPr txBox="1">
            <a:spLocks noSelect="1" noMove="1" noResize="1" noTextEdit="1"/>
          </p:cNvSpPr>
          <p:nvPr/>
        </p:nvSpPr>
        <p:spPr>
          <a:xfrm>
            <a:off x="5970401" y="2198329"/>
            <a:ext cx="6400800" cy="2146831"/>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2400" b="0" i="0" kern="1200">
                <a:solidFill>
                  <a:schemeClr val="tx1"/>
                </a:solidFill>
                <a:latin typeface="Helvetica" charset="0"/>
                <a:ea typeface="Helvetica" charset="0"/>
                <a:cs typeface="Helvetica" charset="0"/>
              </a:defRPr>
            </a:lvl1pPr>
            <a:lvl2pPr marL="742950" indent="-285750" algn="l" defTabSz="457200" rtl="0" eaLnBrk="1" latinLnBrk="0" hangingPunct="1">
              <a:spcBef>
                <a:spcPct val="20000"/>
              </a:spcBef>
              <a:buFont typeface="Arial"/>
              <a:buChar char="–"/>
              <a:defRPr sz="2000" b="0" i="0" kern="1200">
                <a:solidFill>
                  <a:schemeClr val="tx1"/>
                </a:solidFill>
                <a:latin typeface="Helvetica" charset="0"/>
                <a:ea typeface="Helvetica" charset="0"/>
                <a:cs typeface="Helvetica" charset="0"/>
              </a:defRPr>
            </a:lvl2pPr>
            <a:lvl3pPr marL="1143000" indent="-228600" algn="l" defTabSz="457200" rtl="0" eaLnBrk="1" latinLnBrk="0" hangingPunct="1">
              <a:spcBef>
                <a:spcPct val="20000"/>
              </a:spcBef>
              <a:buFont typeface="Arial"/>
              <a:buChar char="•"/>
              <a:defRPr sz="1800" b="0" i="0" kern="1200">
                <a:solidFill>
                  <a:schemeClr val="tx1"/>
                </a:solidFill>
                <a:latin typeface="Helvetica" charset="0"/>
                <a:ea typeface="Helvetica" charset="0"/>
                <a:cs typeface="Helvetica" charset="0"/>
              </a:defRPr>
            </a:lvl3pPr>
            <a:lvl4pPr marL="1600200" indent="-228600" algn="l" defTabSz="457200" rtl="0" eaLnBrk="1" latinLnBrk="0" hangingPunct="1">
              <a:spcBef>
                <a:spcPct val="20000"/>
              </a:spcBef>
              <a:buFont typeface="Arial"/>
              <a:buChar char="–"/>
              <a:defRPr sz="1600" b="0" i="0" kern="1200">
                <a:solidFill>
                  <a:schemeClr val="tx1"/>
                </a:solidFill>
                <a:latin typeface="Helvetica" charset="0"/>
                <a:ea typeface="Helvetica" charset="0"/>
                <a:cs typeface="Helvetica" charset="0"/>
              </a:defRPr>
            </a:lvl4pPr>
            <a:lvl5pPr marL="2057400" indent="-228600" algn="l" defTabSz="457200" rtl="0" eaLnBrk="1" latinLnBrk="0" hangingPunct="1">
              <a:spcBef>
                <a:spcPct val="20000"/>
              </a:spcBef>
              <a:buFont typeface="Arial"/>
              <a:buChar char="»"/>
              <a:defRPr sz="1600" b="0" i="0" kern="1200">
                <a:solidFill>
                  <a:schemeClr val="tx1"/>
                </a:solidFill>
                <a:latin typeface="Helvetica" charset="0"/>
                <a:ea typeface="Helvetica" charset="0"/>
                <a:cs typeface="Helvetic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3200"/>
          </a:p>
          <a:p>
            <a:pPr marL="0" indent="0">
              <a:buNone/>
            </a:pPr>
            <a:endParaRPr lang="en-US" sz="3200"/>
          </a:p>
        </p:txBody>
      </p:sp>
      <p:sp>
        <p:nvSpPr>
          <p:cNvPr id="6" name="Text Box 7"/>
          <p:cNvSpPr txBox="1">
            <a:spLocks noSelect="1" noMove="1" noResize="1" noChangeArrowheads="1" noTextEdit="1"/>
          </p:cNvSpPr>
          <p:nvPr/>
        </p:nvSpPr>
        <p:spPr bwMode="auto">
          <a:xfrm>
            <a:off x="6080161" y="5815675"/>
            <a:ext cx="6114610"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algn="r" eaLnBrk="1" hangingPunct="1">
              <a:spcBef>
                <a:spcPct val="50000"/>
              </a:spcBef>
            </a:pPr>
            <a:r>
              <a:rPr lang="en-US" sz="1500" i="1">
                <a:latin typeface="Arial" panose="020b0604020202020204" pitchFamily="34" charset="0"/>
                <a:cs typeface="Arial" panose="020b0604020202020204" pitchFamily="34" charset="0"/>
              </a:rPr>
              <a:t>Adapted from Nephrol Dial Transplant 33(7): 1207-1214,2018</a:t>
            </a:r>
          </a:p>
        </p:txBody>
      </p:sp>
      <p:sp>
        <p:nvSpPr>
          <p:cNvPr id="5" name="TextBox 4"/>
          <p:cNvSpPr txBox="1">
            <a:spLocks noSelect="1" noMove="1" noResize="1" noTextEdit="1"/>
          </p:cNvSpPr>
          <p:nvPr/>
        </p:nvSpPr>
        <p:spPr>
          <a:xfrm>
            <a:off x="615469" y="4662865"/>
            <a:ext cx="8476297" cy="1477328"/>
          </a:xfrm>
          <a:prstGeom prst="rect">
            <a:avLst/>
          </a:prstGeom>
          <a:noFill/>
        </p:spPr>
        <p:txBody>
          <a:bodyPr wrap="square" rtlCol="0">
            <a:spAutoFit/>
          </a:bodyPr>
          <a:lstStyle/>
          <a:p>
            <a:pPr marL="285744" indent="-285744">
              <a:buFont typeface="Arial"/>
              <a:buChar char="•"/>
            </a:pPr>
            <a:r>
              <a:rPr lang="en-US">
                <a:solidFill>
                  <a:schemeClr val="tx1">
                    <a:lumMod val="65000"/>
                    <a:lumOff val="35000"/>
                  </a:schemeClr>
                </a:solidFill>
                <a:latin typeface="Arial" panose="020b0604020202020204" pitchFamily="34" charset="0"/>
                <a:cs typeface="Arial" panose="020b0604020202020204" pitchFamily="34" charset="0"/>
              </a:rPr>
              <a:t>62,388 HD patients 2010-2011</a:t>
            </a:r>
          </a:p>
          <a:p>
            <a:pPr marL="285744" indent="-285744">
              <a:buFont typeface="Arial"/>
              <a:buChar char="•"/>
            </a:pPr>
            <a:r>
              <a:rPr lang="en-US">
                <a:solidFill>
                  <a:schemeClr val="tx1">
                    <a:lumMod val="65000"/>
                    <a:lumOff val="35000"/>
                  </a:schemeClr>
                </a:solidFill>
                <a:latin typeface="Arial" panose="020b0604020202020204" pitchFamily="34" charset="0"/>
                <a:cs typeface="Arial" panose="020b0604020202020204" pitchFamily="34" charset="0"/>
              </a:rPr>
              <a:t>Serum-Dialysate gradient vs. Risk of Same-day/Next day hospitalization. </a:t>
            </a:r>
          </a:p>
          <a:p>
            <a:pPr marL="285744" indent="-285744">
              <a:buFont typeface="Arial"/>
              <a:buChar char="•"/>
            </a:pPr>
            <a:r>
              <a:rPr lang="en-US">
                <a:solidFill>
                  <a:schemeClr val="tx1">
                    <a:lumMod val="65000"/>
                    <a:lumOff val="35000"/>
                  </a:schemeClr>
                </a:solidFill>
                <a:latin typeface="Arial" panose="020b0604020202020204" pitchFamily="34" charset="0"/>
                <a:cs typeface="Arial" panose="020b0604020202020204" pitchFamily="34" charset="0"/>
              </a:rPr>
              <a:t>No 0 K</a:t>
            </a:r>
            <a:r>
              <a:rPr lang="en-US" baseline="30000">
                <a:solidFill>
                  <a:schemeClr val="tx1">
                    <a:lumMod val="65000"/>
                    <a:lumOff val="35000"/>
                  </a:schemeClr>
                </a:solidFill>
                <a:latin typeface="Arial" panose="020b0604020202020204" pitchFamily="34" charset="0"/>
                <a:cs typeface="Arial" panose="020b0604020202020204" pitchFamily="34" charset="0"/>
              </a:rPr>
              <a:t>+ </a:t>
            </a:r>
            <a:r>
              <a:rPr lang="en-US">
                <a:solidFill>
                  <a:schemeClr val="tx1">
                    <a:lumMod val="65000"/>
                    <a:lumOff val="35000"/>
                  </a:schemeClr>
                </a:solidFill>
                <a:latin typeface="Arial" panose="020b0604020202020204" pitchFamily="34" charset="0"/>
                <a:cs typeface="Arial" panose="020b0604020202020204" pitchFamily="34" charset="0"/>
              </a:rPr>
              <a:t>dialysate</a:t>
            </a:r>
          </a:p>
          <a:p>
            <a:pPr marL="285744" indent="-285744">
              <a:buFont typeface="Arial"/>
              <a:buChar char="•"/>
            </a:pPr>
            <a:r>
              <a:rPr lang="en-US">
                <a:solidFill>
                  <a:schemeClr val="tx1">
                    <a:lumMod val="65000"/>
                    <a:lumOff val="35000"/>
                  </a:schemeClr>
                </a:solidFill>
                <a:latin typeface="Arial" panose="020b0604020202020204" pitchFamily="34" charset="0"/>
                <a:cs typeface="Arial" panose="020b0604020202020204" pitchFamily="34" charset="0"/>
              </a:rPr>
              <a:t>Dose response relationships between gradient and outcomes</a:t>
            </a:r>
          </a:p>
          <a:p>
            <a:pPr marL="285744" indent="-285744">
              <a:buFont typeface="Arial"/>
              <a:buChar char="•"/>
            </a:pPr>
            <a:r>
              <a:rPr lang="en-US">
                <a:solidFill>
                  <a:schemeClr val="tx1">
                    <a:lumMod val="65000"/>
                    <a:lumOff val="35000"/>
                  </a:schemeClr>
                </a:solidFill>
                <a:latin typeface="Arial" panose="020b0604020202020204" pitchFamily="34" charset="0"/>
                <a:cs typeface="Arial" panose="020b0604020202020204" pitchFamily="34" charset="0"/>
              </a:rPr>
              <a:t>No association with mortality</a:t>
            </a:r>
          </a:p>
        </p:txBody>
      </p:sp>
      <p:grpSp>
        <p:nvGrpSpPr>
          <p:cNvPr id="7" name="Group 6">
            <a:extLst>
              <a:ext uri="{FF2B5EF4-FFF2-40B4-BE49-F238E27FC236}">
                <a16:creationId xmlns:a16="http://schemas.microsoft.com/office/drawing/2014/main" id="{A06BCD4B-A2C2-438A-9B35-1CACD4DC296E}"/>
              </a:ext>
            </a:extLst>
          </p:cNvPr>
          <p:cNvGrpSpPr>
            <a:grpSpLocks noGrp="1" noSelect="1" noMove="1" noResize="1"/>
          </p:cNvGrpSpPr>
          <p:nvPr/>
        </p:nvGrpSpPr>
        <p:grpSpPr>
          <a:xfrm>
            <a:off x="1686212" y="1469181"/>
            <a:ext cx="8819219" cy="3141851"/>
            <a:chOff x="202229" y="1409330"/>
            <a:chExt cx="8819219" cy="3141851"/>
          </a:xfrm>
        </p:grpSpPr>
        <p:pic>
          <p:nvPicPr>
            <p:cNvPr id="11" name="Picture 10">
              <a:extLst>
                <a:ext uri="{FF2B5EF4-FFF2-40B4-BE49-F238E27FC236}">
                  <a16:creationId xmlns:a16="http://schemas.microsoft.com/office/drawing/2014/main" id="{D3049874-15BB-4B30-89E3-55E8DB4193C6}"/>
                </a:ext>
              </a:extLst>
            </p:cNvPr>
            <p:cNvPicPr>
              <a:picLocks noChangeAspect="1"/>
            </p:cNvPicPr>
            <p:nvPr/>
          </p:nvPicPr>
          <p:blipFill>
            <a:blip r:embed="rId3">
              <a:extLst>
                <a:ext uri="{28A0092B-C50C-407E-A947-70E740481C1C}">
                  <a14:useLocalDpi xmlns:a14="http://schemas.microsoft.com/office/drawing/2010/main" val="0"/>
                </a:ext>
              </a:extLst>
            </a:blip>
            <a:srcRect l="50000"/>
            <a:stretch>
              <a:fillRect/>
            </a:stretch>
          </p:blipFill>
          <p:spPr>
            <a:xfrm>
              <a:off x="202229" y="1409330"/>
              <a:ext cx="4385857" cy="3108960"/>
            </a:xfrm>
            <a:prstGeom prst="rect">
              <a:avLst/>
            </a:prstGeom>
          </p:spPr>
        </p:pic>
        <p:pic>
          <p:nvPicPr>
            <p:cNvPr id="12" name="Picture 11">
              <a:extLst>
                <a:ext uri="{FF2B5EF4-FFF2-40B4-BE49-F238E27FC236}">
                  <a16:creationId xmlns:a16="http://schemas.microsoft.com/office/drawing/2014/main" id="{9EA2ACC3-A98B-45E2-A7C8-DD29723E6EAD}"/>
                </a:ext>
              </a:extLst>
            </p:cNvPr>
            <p:cNvPicPr>
              <a:picLocks noChangeAspect="1"/>
            </p:cNvPicPr>
            <p:nvPr/>
          </p:nvPicPr>
          <p:blipFill>
            <a:blip r:embed="rId4">
              <a:extLst>
                <a:ext uri="{28A0092B-C50C-407E-A947-70E740481C1C}">
                  <a14:useLocalDpi xmlns:a14="http://schemas.microsoft.com/office/drawing/2010/main" val="0"/>
                </a:ext>
              </a:extLst>
            </a:blip>
            <a:srcRect l="49178"/>
            <a:stretch>
              <a:fillRect/>
            </a:stretch>
          </p:blipFill>
          <p:spPr>
            <a:xfrm>
              <a:off x="4723768" y="1409330"/>
              <a:ext cx="4297680" cy="3141851"/>
            </a:xfrm>
            <a:prstGeom prst="rect">
              <a:avLst/>
            </a:prstGeom>
          </p:spPr>
        </p:pic>
        <p:sp>
          <p:nvSpPr>
            <p:cNvPr id="13" name="Rounded Rectangle 9">
              <a:extLst>
                <a:ext uri="{FF2B5EF4-FFF2-40B4-BE49-F238E27FC236}">
                  <a16:creationId xmlns:a16="http://schemas.microsoft.com/office/drawing/2014/main" id="{945DFA97-A153-4436-9A43-F3158AADDE5B}"/>
                </a:ext>
              </a:extLst>
            </p:cNvPr>
            <p:cNvSpPr>
              <a:spLocks noChangeAspect="1"/>
            </p:cNvSpPr>
            <p:nvPr/>
          </p:nvSpPr>
          <p:spPr>
            <a:xfrm>
              <a:off x="632921" y="3331987"/>
              <a:ext cx="3803462" cy="652182"/>
            </a:xfrm>
            <a:prstGeom prst="roundRect">
              <a:avLst/>
            </a:prstGeom>
            <a:noFill/>
            <a:ln w="28575">
              <a:solidFill>
                <a:schemeClr val="accent4"/>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ounded Rectangle 9">
              <a:extLst>
                <a:ext uri="{FF2B5EF4-FFF2-40B4-BE49-F238E27FC236}">
                  <a16:creationId xmlns:a16="http://schemas.microsoft.com/office/drawing/2014/main" id="{DCAD5E59-B039-476D-B0FB-D2EABFC0F845}"/>
                </a:ext>
              </a:extLst>
            </p:cNvPr>
            <p:cNvSpPr>
              <a:spLocks noChangeAspect="1"/>
            </p:cNvSpPr>
            <p:nvPr/>
          </p:nvSpPr>
          <p:spPr>
            <a:xfrm>
              <a:off x="5109135" y="3337432"/>
              <a:ext cx="3803462" cy="652182"/>
            </a:xfrm>
            <a:prstGeom prst="roundRect">
              <a:avLst/>
            </a:prstGeom>
            <a:noFill/>
            <a:ln w="28575">
              <a:solidFill>
                <a:schemeClr val="accent4"/>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5" name="TextBox 14">
            <a:extLst>
              <a:ext uri="{FF2B5EF4-FFF2-40B4-BE49-F238E27FC236}">
                <a16:creationId xmlns:a16="http://schemas.microsoft.com/office/drawing/2014/main" id="{82598CFF-6D4C-4152-A761-36DD2C0BC947}"/>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1074910139"/>
      </p:ext>
    </p:extLst>
  </p:cSld>
  <p:clrMapOvr>
    <a:masterClrMapping/>
  </p:clrMapOvr>
  <mc:AlternateContent>
    <mc:Choice xmlns:p14="http://schemas.microsoft.com/office/powerpoint/2010/main" Requires="p14">
      <p:transition p14:dur="250">
        <p:fade/>
      </p:transition>
    </mc:Choice>
    <mc:Fallback>
      <p:transition>
        <p:fade/>
      </p:transition>
    </mc:Fallback>
  </mc:AlternateConten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noSelect="1" noMove="1" noResize="1" noTextEdit="1"/>
          </p:cNvSpPr>
          <p:nvPr>
            <p:ph type="title" idx="4294967295"/>
          </p:nvPr>
        </p:nvSpPr>
        <p:spPr>
          <a:xfrm>
            <a:off x="617574" y="701676"/>
            <a:ext cx="8915400" cy="1007559"/>
          </a:xfrm>
        </p:spPr>
        <p:txBody>
          <a:bodyPr>
            <a:normAutofit/>
          </a:bodyPr>
          <a:lstStyle/>
          <a:p>
            <a:r>
              <a:rPr lang="en-US" sz="4000" b="1">
                <a:solidFill>
                  <a:schemeClr val="accent3"/>
                </a:solidFill>
                <a:latin typeface="Segoe"/>
              </a:rPr>
              <a:t>Summary: Serum and Dialysate K</a:t>
            </a:r>
            <a:r>
              <a:rPr lang="en-US" sz="4000" b="1" baseline="30000">
                <a:solidFill>
                  <a:schemeClr val="accent3"/>
                </a:solidFill>
                <a:latin typeface="Segoe"/>
              </a:rPr>
              <a:t>+</a:t>
            </a:r>
          </a:p>
        </p:txBody>
      </p:sp>
      <p:sp>
        <p:nvSpPr>
          <p:cNvPr id="3" name="Content Placeholder 2"/>
          <p:cNvSpPr>
            <a:spLocks noGrp="1" noSelect="1" noMove="1" noResize="1" noTextEdit="1"/>
          </p:cNvSpPr>
          <p:nvPr>
            <p:ph idx="4294967295"/>
          </p:nvPr>
        </p:nvSpPr>
        <p:spPr>
          <a:xfrm>
            <a:off x="613287" y="1620261"/>
            <a:ext cx="10972800" cy="4572098"/>
          </a:xfrm>
        </p:spPr>
        <p:txBody>
          <a:bodyPr>
            <a:normAutofit fontScale="92500" lnSpcReduction="10000"/>
          </a:bodyPr>
          <a:lstStyle/>
          <a:p>
            <a:r>
              <a:rPr lang="en-US">
                <a:solidFill>
                  <a:schemeClr val="tx1">
                    <a:lumMod val="65000"/>
                    <a:lumOff val="35000"/>
                  </a:schemeClr>
                </a:solidFill>
                <a:latin typeface="Arial" panose="020b0604020202020204" pitchFamily="34" charset="0"/>
                <a:cs typeface="Arial" panose="020b0604020202020204" pitchFamily="34" charset="0"/>
              </a:rPr>
              <a:t>Mild predialysis hyperkalemia is not associated with worse outcomes.</a:t>
            </a:r>
          </a:p>
          <a:p>
            <a:r>
              <a:rPr lang="en-US">
                <a:solidFill>
                  <a:schemeClr val="tx1">
                    <a:lumMod val="65000"/>
                    <a:lumOff val="35000"/>
                  </a:schemeClr>
                </a:solidFill>
                <a:latin typeface="Arial" panose="020b0604020202020204" pitchFamily="34" charset="0"/>
                <a:cs typeface="Arial" panose="020b0604020202020204" pitchFamily="34" charset="0"/>
              </a:rPr>
              <a:t>No randomized controlled studies to guide therapy, only observational data which could be confounded. </a:t>
            </a:r>
          </a:p>
          <a:p>
            <a:r>
              <a:rPr lang="en-US">
                <a:solidFill>
                  <a:schemeClr val="tx1">
                    <a:lumMod val="65000"/>
                    <a:lumOff val="35000"/>
                  </a:schemeClr>
                </a:solidFill>
                <a:latin typeface="Arial" panose="020b0604020202020204" pitchFamily="34" charset="0"/>
                <a:cs typeface="Arial" panose="020b0604020202020204" pitchFamily="34" charset="0"/>
              </a:rPr>
              <a:t>Observational studies consistently identify harm with Dk&lt;2 with normal or low predialysis potassium.</a:t>
            </a:r>
          </a:p>
          <a:p>
            <a:r>
              <a:rPr lang="en-US">
                <a:solidFill>
                  <a:schemeClr val="tx1">
                    <a:lumMod val="65000"/>
                    <a:lumOff val="35000"/>
                  </a:schemeClr>
                </a:solidFill>
                <a:latin typeface="Arial" panose="020b0604020202020204" pitchFamily="34" charset="0"/>
                <a:cs typeface="Arial" panose="020b0604020202020204" pitchFamily="34" charset="0"/>
              </a:rPr>
              <a:t>Observational studies consistently identify harm with Dk&gt;3 with normal or high predialysis potassium.</a:t>
            </a:r>
          </a:p>
          <a:p>
            <a:r>
              <a:rPr lang="en-US">
                <a:solidFill>
                  <a:schemeClr val="tx1">
                    <a:lumMod val="65000"/>
                    <a:lumOff val="35000"/>
                  </a:schemeClr>
                </a:solidFill>
                <a:latin typeface="Arial" panose="020b0604020202020204" pitchFamily="34" charset="0"/>
                <a:cs typeface="Arial" panose="020b0604020202020204" pitchFamily="34" charset="0"/>
              </a:rPr>
              <a:t>No convincing evidence that Dk 2 is better than 3.</a:t>
            </a:r>
          </a:p>
          <a:p>
            <a:r>
              <a:rPr lang="en-US">
                <a:solidFill>
                  <a:schemeClr val="tx1">
                    <a:lumMod val="65000"/>
                    <a:lumOff val="35000"/>
                  </a:schemeClr>
                </a:solidFill>
                <a:latin typeface="Arial" panose="020b0604020202020204" pitchFamily="34" charset="0"/>
                <a:cs typeface="Arial" panose="020b0604020202020204" pitchFamily="34" charset="0"/>
              </a:rPr>
              <a:t>No convincing evidence that Dk&lt;2 is necessarily harmful or beneficial for patients with hyperkalemia; however, concern for larger serum-dialysate potassium gradient.</a:t>
            </a:r>
          </a:p>
        </p:txBody>
      </p:sp>
      <p:sp>
        <p:nvSpPr>
          <p:cNvPr id="4" name="TextBox 3">
            <a:extLst>
              <a:ext uri="{FF2B5EF4-FFF2-40B4-BE49-F238E27FC236}">
                <a16:creationId xmlns:a16="http://schemas.microsoft.com/office/drawing/2014/main" id="{6D625407-0EDC-405E-AB5A-955CCEC45EF9}"/>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34084173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itle 2"/>
          <p:cNvSpPr>
            <a:spLocks noGrp="1" noSelect="1" noMove="1" noResize="1" noTextEdit="1"/>
          </p:cNvSpPr>
          <p:nvPr>
            <p:ph type="title" idx="4294967295"/>
          </p:nvPr>
        </p:nvSpPr>
        <p:spPr>
          <a:xfrm>
            <a:off x="618890" y="704619"/>
            <a:ext cx="10678610" cy="1078992"/>
          </a:xfrm>
        </p:spPr>
        <p:txBody>
          <a:bodyPr>
            <a:noAutofit/>
          </a:bodyPr>
          <a:lstStyle/>
          <a:p>
            <a:r>
              <a:rPr lang="en-US" sz="3200" b="1">
                <a:solidFill>
                  <a:schemeClr val="accent3"/>
                </a:solidFill>
                <a:latin typeface="Segoe"/>
              </a:rPr>
              <a:t>Dialytic Approaches to Reduce Intradialytic Potassium Swings and Hyperkalemia: Extended/Frequent Dialysis</a:t>
            </a:r>
          </a:p>
        </p:txBody>
      </p:sp>
      <p:pic>
        <p:nvPicPr>
          <p:cNvPr id="4" name="Picture 3"/>
          <p:cNvPicPr>
            <a:picLocks noSelect="1" noChangeAspect="1" noMove="1" noResize="1"/>
          </p:cNvPicPr>
          <p:nvPr/>
        </p:nvPicPr>
        <p:blipFill>
          <a:blip r:embed="rId3">
            <a:extLst>
              <a:ext uri="{28A0092B-C50C-407E-A947-70E740481C1C}">
                <a14:useLocalDpi xmlns:a14="http://schemas.microsoft.com/office/drawing/2010/main" val="0"/>
              </a:ext>
            </a:extLst>
          </a:blip>
          <a:stretch>
            <a:fillRect/>
          </a:stretch>
        </p:blipFill>
        <p:spPr>
          <a:xfrm>
            <a:off x="796067" y="1843101"/>
            <a:ext cx="7461847" cy="3634158"/>
          </a:xfrm>
          <a:prstGeom prst="rect">
            <a:avLst/>
          </a:prstGeom>
        </p:spPr>
      </p:pic>
      <p:sp>
        <p:nvSpPr>
          <p:cNvPr id="5" name="TextBox 4"/>
          <p:cNvSpPr txBox="1">
            <a:spLocks noSelect="1" noMove="1" noResize="1" noTextEdit="1"/>
          </p:cNvSpPr>
          <p:nvPr/>
        </p:nvSpPr>
        <p:spPr>
          <a:xfrm rot="16200000">
            <a:off x="-681050" y="3389243"/>
            <a:ext cx="2329677" cy="338554"/>
          </a:xfrm>
          <a:prstGeom prst="rect">
            <a:avLst/>
          </a:prstGeom>
          <a:noFill/>
        </p:spPr>
        <p:txBody>
          <a:bodyPr wrap="none" rtlCol="0">
            <a:spAutoFit/>
          </a:bodyPr>
          <a:lstStyle/>
          <a:p>
            <a:r>
              <a:rPr lang="en-US" sz="1600">
                <a:solidFill>
                  <a:schemeClr val="tx1">
                    <a:lumMod val="65000"/>
                    <a:lumOff val="35000"/>
                  </a:schemeClr>
                </a:solidFill>
              </a:rPr>
              <a:t>Serum Potassium (mEq/L)</a:t>
            </a:r>
          </a:p>
        </p:txBody>
      </p:sp>
      <p:sp>
        <p:nvSpPr>
          <p:cNvPr id="6" name="TextBox 5"/>
          <p:cNvSpPr txBox="1">
            <a:spLocks noSelect="1" noMove="1" noResize="1" noTextEdit="1"/>
          </p:cNvSpPr>
          <p:nvPr/>
        </p:nvSpPr>
        <p:spPr>
          <a:xfrm>
            <a:off x="3401566" y="5718163"/>
            <a:ext cx="1240789" cy="338554"/>
          </a:xfrm>
          <a:prstGeom prst="rect">
            <a:avLst/>
          </a:prstGeom>
          <a:noFill/>
        </p:spPr>
        <p:txBody>
          <a:bodyPr wrap="none" rtlCol="0">
            <a:spAutoFit/>
          </a:bodyPr>
          <a:lstStyle/>
          <a:p>
            <a:r>
              <a:rPr lang="en-US" sz="1600">
                <a:solidFill>
                  <a:schemeClr val="tx1">
                    <a:lumMod val="65000"/>
                    <a:lumOff val="35000"/>
                  </a:schemeClr>
                </a:solidFill>
              </a:rPr>
              <a:t>Time (hours)</a:t>
            </a:r>
          </a:p>
        </p:txBody>
      </p:sp>
      <p:sp>
        <p:nvSpPr>
          <p:cNvPr id="7" name="TextBox 6"/>
          <p:cNvSpPr txBox="1">
            <a:spLocks noSelect="1" noMove="1" noResize="1" noTextEdit="1"/>
          </p:cNvSpPr>
          <p:nvPr/>
        </p:nvSpPr>
        <p:spPr>
          <a:xfrm>
            <a:off x="1804454" y="5477258"/>
            <a:ext cx="271228" cy="297454"/>
          </a:xfrm>
          <a:prstGeom prst="rect">
            <a:avLst/>
          </a:prstGeom>
          <a:noFill/>
        </p:spPr>
        <p:txBody>
          <a:bodyPr wrap="none" rtlCol="0">
            <a:spAutoFit/>
          </a:bodyPr>
          <a:lstStyle/>
          <a:p>
            <a:r>
              <a:rPr lang="en-US" sz="1333"/>
              <a:t>1</a:t>
            </a:r>
          </a:p>
        </p:txBody>
      </p:sp>
      <p:sp>
        <p:nvSpPr>
          <p:cNvPr id="8" name="TextBox 7"/>
          <p:cNvSpPr txBox="1">
            <a:spLocks noSelect="1" noMove="1" noResize="1" noTextEdit="1"/>
          </p:cNvSpPr>
          <p:nvPr/>
        </p:nvSpPr>
        <p:spPr>
          <a:xfrm>
            <a:off x="2675312" y="5475897"/>
            <a:ext cx="271228" cy="297454"/>
          </a:xfrm>
          <a:prstGeom prst="rect">
            <a:avLst/>
          </a:prstGeom>
          <a:noFill/>
        </p:spPr>
        <p:txBody>
          <a:bodyPr wrap="none" rtlCol="0">
            <a:spAutoFit/>
          </a:bodyPr>
          <a:lstStyle/>
          <a:p>
            <a:r>
              <a:rPr lang="en-US" sz="1333"/>
              <a:t>2</a:t>
            </a:r>
          </a:p>
        </p:txBody>
      </p:sp>
      <p:sp>
        <p:nvSpPr>
          <p:cNvPr id="9" name="TextBox 8"/>
          <p:cNvSpPr txBox="1">
            <a:spLocks noSelect="1" noMove="1" noResize="1" noTextEdit="1"/>
          </p:cNvSpPr>
          <p:nvPr/>
        </p:nvSpPr>
        <p:spPr>
          <a:xfrm>
            <a:off x="3546169" y="5475896"/>
            <a:ext cx="271228" cy="297454"/>
          </a:xfrm>
          <a:prstGeom prst="rect">
            <a:avLst/>
          </a:prstGeom>
          <a:noFill/>
        </p:spPr>
        <p:txBody>
          <a:bodyPr wrap="none" rtlCol="0">
            <a:spAutoFit/>
          </a:bodyPr>
          <a:lstStyle/>
          <a:p>
            <a:r>
              <a:rPr lang="en-US" sz="1333"/>
              <a:t>3</a:t>
            </a:r>
          </a:p>
        </p:txBody>
      </p:sp>
      <p:sp>
        <p:nvSpPr>
          <p:cNvPr id="10" name="TextBox 9"/>
          <p:cNvSpPr txBox="1">
            <a:spLocks noSelect="1" noMove="1" noResize="1" noTextEdit="1"/>
          </p:cNvSpPr>
          <p:nvPr/>
        </p:nvSpPr>
        <p:spPr>
          <a:xfrm>
            <a:off x="4417026" y="5475896"/>
            <a:ext cx="271228" cy="297454"/>
          </a:xfrm>
          <a:prstGeom prst="rect">
            <a:avLst/>
          </a:prstGeom>
          <a:noFill/>
        </p:spPr>
        <p:txBody>
          <a:bodyPr wrap="none" rtlCol="0">
            <a:spAutoFit/>
          </a:bodyPr>
          <a:lstStyle/>
          <a:p>
            <a:r>
              <a:rPr lang="en-US" sz="1333"/>
              <a:t>4</a:t>
            </a:r>
          </a:p>
        </p:txBody>
      </p:sp>
      <p:sp>
        <p:nvSpPr>
          <p:cNvPr id="11" name="TextBox 10"/>
          <p:cNvSpPr txBox="1">
            <a:spLocks noSelect="1" noMove="1" noResize="1" noTextEdit="1"/>
          </p:cNvSpPr>
          <p:nvPr/>
        </p:nvSpPr>
        <p:spPr>
          <a:xfrm>
            <a:off x="5304190" y="5473832"/>
            <a:ext cx="271228" cy="297454"/>
          </a:xfrm>
          <a:prstGeom prst="rect">
            <a:avLst/>
          </a:prstGeom>
          <a:noFill/>
        </p:spPr>
        <p:txBody>
          <a:bodyPr wrap="none" rtlCol="0">
            <a:spAutoFit/>
          </a:bodyPr>
          <a:lstStyle/>
          <a:p>
            <a:r>
              <a:rPr lang="en-US" sz="1333"/>
              <a:t>5</a:t>
            </a:r>
          </a:p>
        </p:txBody>
      </p:sp>
      <p:sp>
        <p:nvSpPr>
          <p:cNvPr id="12" name="TextBox 11"/>
          <p:cNvSpPr txBox="1">
            <a:spLocks noSelect="1" noMove="1" noResize="1" noTextEdit="1"/>
          </p:cNvSpPr>
          <p:nvPr/>
        </p:nvSpPr>
        <p:spPr>
          <a:xfrm>
            <a:off x="6208914" y="5468494"/>
            <a:ext cx="271228" cy="297454"/>
          </a:xfrm>
          <a:prstGeom prst="rect">
            <a:avLst/>
          </a:prstGeom>
          <a:noFill/>
        </p:spPr>
        <p:txBody>
          <a:bodyPr wrap="none" rtlCol="0">
            <a:spAutoFit/>
          </a:bodyPr>
          <a:lstStyle/>
          <a:p>
            <a:r>
              <a:rPr lang="en-US" sz="1333"/>
              <a:t>6</a:t>
            </a:r>
          </a:p>
        </p:txBody>
      </p:sp>
      <p:sp>
        <p:nvSpPr>
          <p:cNvPr id="13" name="TextBox 12"/>
          <p:cNvSpPr txBox="1">
            <a:spLocks noSelect="1" noMove="1" noResize="1" noTextEdit="1"/>
          </p:cNvSpPr>
          <p:nvPr/>
        </p:nvSpPr>
        <p:spPr>
          <a:xfrm>
            <a:off x="7096079" y="5468493"/>
            <a:ext cx="318505" cy="297454"/>
          </a:xfrm>
          <a:prstGeom prst="rect">
            <a:avLst/>
          </a:prstGeom>
          <a:noFill/>
        </p:spPr>
        <p:txBody>
          <a:bodyPr wrap="square" rtlCol="0">
            <a:spAutoFit/>
          </a:bodyPr>
          <a:lstStyle/>
          <a:p>
            <a:r>
              <a:rPr lang="en-US" sz="1333"/>
              <a:t>7</a:t>
            </a:r>
          </a:p>
        </p:txBody>
      </p:sp>
      <p:sp>
        <p:nvSpPr>
          <p:cNvPr id="2" name="TextBox 1"/>
          <p:cNvSpPr txBox="1">
            <a:spLocks noSelect="1" noMove="1" noResize="1" noTextEdit="1"/>
          </p:cNvSpPr>
          <p:nvPr/>
        </p:nvSpPr>
        <p:spPr>
          <a:xfrm>
            <a:off x="8336616" y="1909976"/>
            <a:ext cx="3540874" cy="3477875"/>
          </a:xfrm>
          <a:prstGeom prst="rect">
            <a:avLst/>
          </a:prstGeom>
          <a:noFill/>
        </p:spPr>
        <p:txBody>
          <a:bodyPr wrap="square" rtlCol="0">
            <a:spAutoFit/>
          </a:bodyPr>
          <a:lstStyle/>
          <a:p>
            <a:r>
              <a:rPr lang="en-US" sz="2000">
                <a:solidFill>
                  <a:schemeClr val="tx1">
                    <a:lumMod val="65000"/>
                    <a:lumOff val="35000"/>
                  </a:schemeClr>
                </a:solidFill>
                <a:latin typeface="Arial" panose="020b0604020202020204" pitchFamily="34" charset="0"/>
                <a:cs typeface="Arial" panose="020b0604020202020204" pitchFamily="34" charset="0"/>
              </a:rPr>
              <a:t>Cross-over study</a:t>
            </a:r>
          </a:p>
          <a:p>
            <a:pPr marL="287338" indent="-287338">
              <a:buFont typeface="Arial"/>
              <a:buChar char="•"/>
            </a:pPr>
            <a:r>
              <a:rPr lang="en-US" sz="2000">
                <a:solidFill>
                  <a:schemeClr val="tx1">
                    <a:lumMod val="65000"/>
                    <a:lumOff val="35000"/>
                  </a:schemeClr>
                </a:solidFill>
                <a:latin typeface="Arial" panose="020b0604020202020204" pitchFamily="34" charset="0"/>
                <a:cs typeface="Arial" panose="020b0604020202020204" pitchFamily="34" charset="0"/>
              </a:rPr>
              <a:t>4 hr vs. 8 hr </a:t>
            </a:r>
          </a:p>
          <a:p>
            <a:pPr marL="287338" indent="-287338">
              <a:buFont typeface="Arial"/>
              <a:buChar char="•"/>
            </a:pPr>
            <a:r>
              <a:rPr lang="en-US" sz="2000">
                <a:solidFill>
                  <a:schemeClr val="tx1">
                    <a:lumMod val="65000"/>
                    <a:lumOff val="35000"/>
                  </a:schemeClr>
                </a:solidFill>
                <a:latin typeface="Arial" panose="020b0604020202020204" pitchFamily="34" charset="0"/>
                <a:cs typeface="Arial" panose="020b0604020202020204" pitchFamily="34" charset="0"/>
              </a:rPr>
              <a:t>Pair matched for total UF, dialysate K and dialysate volume</a:t>
            </a:r>
          </a:p>
          <a:p>
            <a:pPr marL="287338" indent="-287338">
              <a:buFont typeface="Arial"/>
              <a:buChar char="•"/>
            </a:pPr>
            <a:r>
              <a:rPr lang="en-US" sz="2000">
                <a:solidFill>
                  <a:schemeClr val="tx1">
                    <a:lumMod val="65000"/>
                    <a:lumOff val="35000"/>
                  </a:schemeClr>
                </a:solidFill>
                <a:latin typeface="Arial" panose="020b0604020202020204" pitchFamily="34" charset="0"/>
                <a:cs typeface="Arial" panose="020b0604020202020204" pitchFamily="34" charset="0"/>
              </a:rPr>
              <a:t>Slower rate of potassium fall</a:t>
            </a:r>
          </a:p>
          <a:p>
            <a:pPr marL="287338" indent="-287338">
              <a:buFont typeface="Arial"/>
              <a:buChar char="•"/>
            </a:pPr>
            <a:r>
              <a:rPr lang="en-US" sz="2000">
                <a:solidFill>
                  <a:schemeClr val="tx1">
                    <a:lumMod val="65000"/>
                    <a:lumOff val="35000"/>
                  </a:schemeClr>
                </a:solidFill>
                <a:latin typeface="Arial" panose="020b0604020202020204" pitchFamily="34" charset="0"/>
                <a:cs typeface="Arial" panose="020b0604020202020204" pitchFamily="34" charset="0"/>
              </a:rPr>
              <a:t>15% overall increase in total potassium removal</a:t>
            </a:r>
          </a:p>
          <a:p>
            <a:pPr marL="287338" indent="-287338">
              <a:buFont typeface="Arial"/>
              <a:buChar char="•"/>
            </a:pPr>
            <a:r>
              <a:rPr lang="en-US" sz="2000">
                <a:solidFill>
                  <a:schemeClr val="tx1">
                    <a:lumMod val="65000"/>
                    <a:lumOff val="35000"/>
                  </a:schemeClr>
                </a:solidFill>
                <a:latin typeface="Arial" panose="020b0604020202020204" pitchFamily="34" charset="0"/>
                <a:cs typeface="Arial" panose="020b0604020202020204" pitchFamily="34" charset="0"/>
              </a:rPr>
              <a:t>Identical end-of treatment serum K</a:t>
            </a:r>
          </a:p>
        </p:txBody>
      </p:sp>
      <p:sp>
        <p:nvSpPr>
          <p:cNvPr id="16" name="TextBox 14">
            <a:extLst>
              <a:ext uri="{FF2B5EF4-FFF2-40B4-BE49-F238E27FC236}">
                <a16:creationId xmlns:a16="http://schemas.microsoft.com/office/drawing/2014/main" id="{0C7BAB9B-DD34-4FE4-A24D-8ABBAF7EE3E9}"/>
              </a:ext>
            </a:extLst>
          </p:cNvPr>
          <p:cNvSpPr txBox="1">
            <a:spLocks noSelect="1" noMove="1" noResize="1" noTextEdit="1"/>
          </p:cNvSpPr>
          <p:nvPr/>
        </p:nvSpPr>
        <p:spPr>
          <a:xfrm>
            <a:off x="6671530" y="5793560"/>
            <a:ext cx="5521607" cy="338555"/>
          </a:xfrm>
          <a:prstGeom prst="rect">
            <a:avLst/>
          </a:prstGeom>
          <a:noFill/>
        </p:spPr>
        <p:txBody>
          <a:bodyPr wrap="square" rtlCol="0">
            <a:noAutofit/>
          </a:bodyPr>
          <a:lstStyle/>
          <a:p>
            <a:pPr marL="0" marR="0" algn="r">
              <a:lnSpc>
                <a:spcPct val="107000"/>
              </a:lnSpc>
              <a:spcBef>
                <a:spcPct val="0"/>
              </a:spcBef>
              <a:spcAft>
                <a:spcPts val="800"/>
              </a:spcAft>
            </a:pPr>
            <a:r>
              <a:rPr lang="en-US" sz="1500" i="1" kern="1200">
                <a:effectLst/>
                <a:latin typeface="Arial" panose="020b0604020202020204" pitchFamily="34" charset="0"/>
                <a:ea typeface="Calibri" panose="020f0502020204030204" pitchFamily="34" charset="0"/>
                <a:cs typeface="Arial" panose="020b0604020202020204" pitchFamily="34" charset="0"/>
              </a:rPr>
              <a:t>Adapted from Nephrol Dial Transplant 30(3):505-513, 2015</a:t>
            </a:r>
            <a:endParaRPr lang="en-US" sz="1500" i="1">
              <a:effectLst/>
              <a:latin typeface="Arial" panose="020b060402020202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3C9698AC-7969-4B43-81DC-B86F892B641D}"/>
              </a:ext>
            </a:extLst>
          </p:cNvPr>
          <p:cNvSpPr txBox="1">
            <a:spLocks noSelect="1" noMove="1" noResize="1" noTextEdit="1"/>
          </p:cNvSpPr>
          <p:nvPr/>
        </p:nvSpPr>
        <p:spPr>
          <a:xfrm>
            <a:off x="247178" y="6274727"/>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cxnSp>
        <p:nvCxnSpPr>
          <p:cNvPr id="15" name="Straight Connector 14">
            <a:extLst>
              <a:ext uri="{FF2B5EF4-FFF2-40B4-BE49-F238E27FC236}">
                <a16:creationId xmlns:a16="http://schemas.microsoft.com/office/drawing/2014/main" id="{886C34C7-E1AE-FA45-A258-096C232B3BD7}"/>
              </a:ext>
            </a:extLst>
          </p:cNvPr>
          <p:cNvCxnSpPr>
            <a:cxnSpLocks noSelect="1" noMove="1" noResize="1"/>
          </p:cNvCxnSpPr>
          <p:nvPr/>
        </p:nvCxnSpPr>
        <p:spPr>
          <a:xfrm flipH="1">
            <a:off x="1077858" y="1990134"/>
            <a:ext cx="0" cy="329953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E7BB62B-C7EA-304C-ADD9-C4C061D1196E}"/>
              </a:ext>
            </a:extLst>
          </p:cNvPr>
          <p:cNvCxnSpPr>
            <a:cxnSpLocks noSelect="1" noMove="1" noResize="1"/>
          </p:cNvCxnSpPr>
          <p:nvPr/>
        </p:nvCxnSpPr>
        <p:spPr>
          <a:xfrm flipH="1">
            <a:off x="1077859" y="5173843"/>
            <a:ext cx="6177472"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274974818"/>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noSelect="1" noMove="1" noResize="1" noTextEdit="1"/>
          </p:cNvSpPr>
          <p:nvPr>
            <p:ph type="title" idx="4294967295"/>
          </p:nvPr>
        </p:nvSpPr>
        <p:spPr>
          <a:xfrm>
            <a:off x="612284" y="696765"/>
            <a:ext cx="10515600" cy="1078992"/>
          </a:xfrm>
        </p:spPr>
        <p:txBody>
          <a:bodyPr>
            <a:normAutofit/>
          </a:bodyPr>
          <a:lstStyle/>
          <a:p>
            <a:r>
              <a:rPr lang="en-US" sz="3000" b="1">
                <a:solidFill>
                  <a:schemeClr val="accent3"/>
                </a:solidFill>
                <a:latin typeface="Segoe"/>
              </a:rPr>
              <a:t>Non-Dialytic Approaches: Modulating Colonic Secretion	</a:t>
            </a:r>
          </a:p>
        </p:txBody>
      </p:sp>
      <p:sp>
        <p:nvSpPr>
          <p:cNvPr id="3" name="Content Placeholder 2"/>
          <p:cNvSpPr>
            <a:spLocks noGrp="1" noSelect="1" noMove="1" noResize="1" noTextEdit="1"/>
          </p:cNvSpPr>
          <p:nvPr>
            <p:ph idx="4294967295"/>
          </p:nvPr>
        </p:nvSpPr>
        <p:spPr>
          <a:xfrm>
            <a:off x="617605" y="1614269"/>
            <a:ext cx="10962111" cy="5257800"/>
          </a:xfrm>
        </p:spPr>
        <p:txBody>
          <a:bodyPr>
            <a:normAutofit/>
          </a:bodyPr>
          <a:lstStyle/>
          <a:p>
            <a:r>
              <a:rPr lang="en-US" sz="2400">
                <a:solidFill>
                  <a:schemeClr val="tx1">
                    <a:lumMod val="65000"/>
                    <a:lumOff val="35000"/>
                  </a:schemeClr>
                </a:solidFill>
                <a:latin typeface="Arial" panose="020b0604020202020204" pitchFamily="34" charset="0"/>
                <a:cs typeface="Arial" panose="020b0604020202020204" pitchFamily="34" charset="0"/>
              </a:rPr>
              <a:t>RAAS inhibitors may have effects on [K</a:t>
            </a:r>
            <a:r>
              <a:rPr lang="en-US" sz="2400" baseline="30000">
                <a:solidFill>
                  <a:schemeClr val="tx1">
                    <a:lumMod val="65000"/>
                    <a:lumOff val="35000"/>
                  </a:schemeClr>
                </a:solidFill>
                <a:latin typeface="Arial" panose="020b0604020202020204" pitchFamily="34" charset="0"/>
                <a:cs typeface="Arial" panose="020b0604020202020204" pitchFamily="34" charset="0"/>
              </a:rPr>
              <a:t>+</a:t>
            </a:r>
            <a:r>
              <a:rPr lang="en-US" sz="2400">
                <a:solidFill>
                  <a:schemeClr val="tx1">
                    <a:lumMod val="65000"/>
                    <a:lumOff val="35000"/>
                  </a:schemeClr>
                </a:solidFill>
                <a:latin typeface="Arial" panose="020b0604020202020204" pitchFamily="34" charset="0"/>
                <a:cs typeface="Arial" panose="020b0604020202020204" pitchFamily="34" charset="0"/>
              </a:rPr>
              <a:t>] in anuric patients via colonic AT1 receptors </a:t>
            </a:r>
          </a:p>
          <a:p>
            <a:r>
              <a:rPr lang="en-US" sz="2400">
                <a:solidFill>
                  <a:schemeClr val="tx1">
                    <a:lumMod val="65000"/>
                    <a:lumOff val="35000"/>
                  </a:schemeClr>
                </a:solidFill>
                <a:latin typeface="Arial" panose="020b0604020202020204" pitchFamily="34" charset="0"/>
                <a:cs typeface="Arial" panose="020b0604020202020204" pitchFamily="34" charset="0"/>
              </a:rPr>
              <a:t>Fludrocortisone not effective in decreasing [K</a:t>
            </a:r>
            <a:r>
              <a:rPr lang="en-US" sz="2400" baseline="30000">
                <a:solidFill>
                  <a:schemeClr val="tx1">
                    <a:lumMod val="65000"/>
                    <a:lumOff val="35000"/>
                  </a:schemeClr>
                </a:solidFill>
                <a:latin typeface="Arial" panose="020b0604020202020204" pitchFamily="34" charset="0"/>
                <a:cs typeface="Arial" panose="020b0604020202020204" pitchFamily="34" charset="0"/>
              </a:rPr>
              <a:t>+</a:t>
            </a:r>
            <a:r>
              <a:rPr lang="en-US" sz="2400">
                <a:solidFill>
                  <a:schemeClr val="tx1">
                    <a:lumMod val="65000"/>
                    <a:lumOff val="35000"/>
                  </a:schemeClr>
                </a:solidFill>
                <a:latin typeface="Arial" panose="020b0604020202020204" pitchFamily="34" charset="0"/>
                <a:cs typeface="Arial" panose="020b0604020202020204" pitchFamily="34" charset="0"/>
              </a:rPr>
              <a:t>] in a RCT. </a:t>
            </a:r>
          </a:p>
          <a:p>
            <a:endParaRPr lang="en-US" sz="1000">
              <a:solidFill>
                <a:schemeClr val="tx1">
                  <a:lumMod val="65000"/>
                  <a:lumOff val="35000"/>
                </a:schemeClr>
              </a:solidFill>
              <a:latin typeface="Arial" panose="020b0604020202020204" pitchFamily="34" charset="0"/>
              <a:cs typeface="Arial" panose="020b0604020202020204" pitchFamily="34" charset="0"/>
            </a:endParaRPr>
          </a:p>
          <a:p>
            <a:r>
              <a:rPr lang="en-US" sz="2400">
                <a:solidFill>
                  <a:schemeClr val="tx1">
                    <a:lumMod val="65000"/>
                    <a:lumOff val="35000"/>
                  </a:schemeClr>
                </a:solidFill>
                <a:latin typeface="Arial" panose="020b0604020202020204" pitchFamily="34" charset="0"/>
                <a:cs typeface="Arial" panose="020b0604020202020204" pitchFamily="34" charset="0"/>
              </a:rPr>
              <a:t>Polystyrene-based potassium binding resins reduce K</a:t>
            </a:r>
            <a:r>
              <a:rPr lang="en-US" sz="2400" baseline="30000">
                <a:solidFill>
                  <a:schemeClr val="tx1">
                    <a:lumMod val="65000"/>
                    <a:lumOff val="35000"/>
                  </a:schemeClr>
                </a:solidFill>
                <a:latin typeface="Arial" panose="020b0604020202020204" pitchFamily="34" charset="0"/>
                <a:cs typeface="Arial" panose="020b0604020202020204" pitchFamily="34" charset="0"/>
              </a:rPr>
              <a:t>+</a:t>
            </a:r>
            <a:r>
              <a:rPr lang="en-US" sz="2400">
                <a:solidFill>
                  <a:schemeClr val="tx1">
                    <a:lumMod val="65000"/>
                    <a:lumOff val="35000"/>
                  </a:schemeClr>
                </a:solidFill>
                <a:latin typeface="Arial" panose="020b0604020202020204" pitchFamily="34" charset="0"/>
                <a:cs typeface="Arial" panose="020b0604020202020204" pitchFamily="34" charset="0"/>
              </a:rPr>
              <a:t> in HD patients but utility limited by poor long-term adherence and tolerability</a:t>
            </a:r>
          </a:p>
          <a:p>
            <a:endParaRPr lang="en-US" sz="1000">
              <a:solidFill>
                <a:schemeClr val="tx1">
                  <a:lumMod val="65000"/>
                  <a:lumOff val="35000"/>
                </a:schemeClr>
              </a:solidFill>
              <a:latin typeface="Arial" panose="020b0604020202020204" pitchFamily="34" charset="0"/>
              <a:cs typeface="Arial" panose="020b0604020202020204" pitchFamily="34" charset="0"/>
            </a:endParaRPr>
          </a:p>
          <a:p>
            <a:r>
              <a:rPr lang="en-US" sz="2400">
                <a:solidFill>
                  <a:schemeClr val="tx1">
                    <a:lumMod val="65000"/>
                    <a:lumOff val="35000"/>
                  </a:schemeClr>
                </a:solidFill>
                <a:latin typeface="Arial" panose="020b0604020202020204" pitchFamily="34" charset="0"/>
                <a:cs typeface="Arial" panose="020b0604020202020204" pitchFamily="34" charset="0"/>
              </a:rPr>
              <a:t>Treatment with daily bisacodyl is associated with significant reduction in K</a:t>
            </a:r>
            <a:r>
              <a:rPr lang="en-US" sz="2400" baseline="30000">
                <a:solidFill>
                  <a:schemeClr val="tx1">
                    <a:lumMod val="65000"/>
                    <a:lumOff val="35000"/>
                  </a:schemeClr>
                </a:solidFill>
                <a:latin typeface="Arial" panose="020b0604020202020204" pitchFamily="34" charset="0"/>
                <a:cs typeface="Arial" panose="020b0604020202020204" pitchFamily="34" charset="0"/>
              </a:rPr>
              <a:t>+</a:t>
            </a:r>
            <a:r>
              <a:rPr lang="en-US" sz="2400">
                <a:solidFill>
                  <a:schemeClr val="tx1">
                    <a:lumMod val="65000"/>
                    <a:lumOff val="35000"/>
                  </a:schemeClr>
                </a:solidFill>
                <a:latin typeface="Arial" panose="020b0604020202020204" pitchFamily="34" charset="0"/>
                <a:cs typeface="Arial" panose="020b0604020202020204" pitchFamily="34" charset="0"/>
              </a:rPr>
              <a:t> (5.9 to 5.5 mEq/L)</a:t>
            </a:r>
          </a:p>
          <a:p>
            <a:r>
              <a:rPr lang="en-US" sz="2400">
                <a:solidFill>
                  <a:schemeClr val="tx1">
                    <a:lumMod val="65000"/>
                    <a:lumOff val="35000"/>
                  </a:schemeClr>
                </a:solidFill>
                <a:latin typeface="Arial" panose="020b0604020202020204" pitchFamily="34" charset="0"/>
                <a:cs typeface="Arial" panose="020b0604020202020204" pitchFamily="34" charset="0"/>
              </a:rPr>
              <a:t>Novel Potassium Binding agents: No large-scale studies in HD patients, but data from CKD trials and small HD studies promising. </a:t>
            </a:r>
          </a:p>
          <a:p>
            <a:endParaRPr lang="en-US" sz="2400">
              <a:solidFill>
                <a:schemeClr val="tx1">
                  <a:lumMod val="65000"/>
                  <a:lumOff val="35000"/>
                </a:schemeClr>
              </a:solidFill>
              <a:latin typeface="Arial" panose="020b0604020202020204" pitchFamily="34" charset="0"/>
              <a:cs typeface="Arial" panose="020b0604020202020204" pitchFamily="34" charset="0"/>
            </a:endParaRPr>
          </a:p>
          <a:p>
            <a:endParaRPr lang="en-US" sz="2400">
              <a:solidFill>
                <a:schemeClr val="tx1">
                  <a:lumMod val="65000"/>
                  <a:lumOff val="35000"/>
                </a:schemeClr>
              </a:solidFill>
              <a:latin typeface="Arial" panose="020b0604020202020204" pitchFamily="34" charset="0"/>
              <a:cs typeface="Arial" panose="020b0604020202020204" pitchFamily="34" charset="0"/>
            </a:endParaRPr>
          </a:p>
          <a:p>
            <a:endParaRPr lang="en-US" sz="2400">
              <a:solidFill>
                <a:schemeClr val="tx1">
                  <a:lumMod val="65000"/>
                  <a:lumOff val="35000"/>
                </a:schemeClr>
              </a:solidFill>
              <a:latin typeface="Arial" panose="020b0604020202020204" pitchFamily="34" charset="0"/>
              <a:cs typeface="Arial" panose="020b0604020202020204" pitchFamily="34" charset="0"/>
            </a:endParaRPr>
          </a:p>
          <a:p>
            <a:endParaRPr lang="en-US" sz="2400">
              <a:solidFill>
                <a:schemeClr val="tx1">
                  <a:lumMod val="65000"/>
                  <a:lumOff val="35000"/>
                </a:schemeClr>
              </a:solidFill>
              <a:latin typeface="Arial" panose="020b0604020202020204" pitchFamily="34" charset="0"/>
              <a:cs typeface="Arial" panose="020b0604020202020204" pitchFamily="34" charset="0"/>
            </a:endParaRPr>
          </a:p>
        </p:txBody>
      </p:sp>
      <p:pic>
        <p:nvPicPr>
          <p:cNvPr id="4" name="Picture 3" descr="colon.jpg"/>
          <p:cNvPicPr>
            <a:picLocks noSelect="1" noChangeAspect="1" noMove="1" noResize="1"/>
          </p:cNvPicPr>
          <p:nvPr/>
        </p:nvPicPr>
        <p:blipFill>
          <a:blip r:embed="rId3">
            <a:extLst>
              <a:ext uri="{28A0092B-C50C-407E-A947-70E740481C1C}">
                <a14:useLocalDpi xmlns:a14="http://schemas.microsoft.com/office/drawing/2010/main" val="0"/>
              </a:ext>
            </a:extLst>
          </a:blip>
          <a:stretch>
            <a:fillRect/>
          </a:stretch>
        </p:blipFill>
        <p:spPr>
          <a:xfrm>
            <a:off x="10815334" y="269358"/>
            <a:ext cx="1062259" cy="1326501"/>
          </a:xfrm>
          <a:prstGeom prst="rect">
            <a:avLst/>
          </a:prstGeom>
        </p:spPr>
      </p:pic>
      <p:sp>
        <p:nvSpPr>
          <p:cNvPr id="5" name="TextBox 4">
            <a:extLst>
              <a:ext uri="{FF2B5EF4-FFF2-40B4-BE49-F238E27FC236}">
                <a16:creationId xmlns:a16="http://schemas.microsoft.com/office/drawing/2014/main" id="{BF6BE2F5-F52C-44EC-B241-0DC6DC3271F3}"/>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
        <p:nvSpPr>
          <p:cNvPr id="6" name="TextBox 5">
            <a:extLst>
              <a:ext uri="{FF2B5EF4-FFF2-40B4-BE49-F238E27FC236}">
                <a16:creationId xmlns:a16="http://schemas.microsoft.com/office/drawing/2014/main" id="{1B3466E4-899E-47CD-BFD9-ED4CEB0E1B71}"/>
              </a:ext>
            </a:extLst>
          </p:cNvPr>
          <p:cNvSpPr txBox="1">
            <a:spLocks noSelect="1" noMove="1" noResize="1" noTextEdit="1"/>
          </p:cNvSpPr>
          <p:nvPr/>
        </p:nvSpPr>
        <p:spPr>
          <a:xfrm>
            <a:off x="5636623" y="3030583"/>
            <a:ext cx="914400" cy="914400"/>
          </a:xfrm>
          <a:prstGeom prst="rect">
            <a:avLst/>
          </a:prstGeom>
          <a:noFill/>
        </p:spPr>
        <p:txBody>
          <a:bodyPr wrap="square" rtlCol="0">
            <a:spAutoFit/>
          </a:bodyPr>
          <a:lstStyle/>
          <a:p>
            <a:endParaRPr lang="en-US"/>
          </a:p>
        </p:txBody>
      </p:sp>
      <p:sp>
        <p:nvSpPr>
          <p:cNvPr id="7" name="TextBox 6">
            <a:extLst>
              <a:ext uri="{FF2B5EF4-FFF2-40B4-BE49-F238E27FC236}">
                <a16:creationId xmlns:a16="http://schemas.microsoft.com/office/drawing/2014/main" id="{6E12A17C-F201-441D-8B90-599904EBDF1E}"/>
              </a:ext>
            </a:extLst>
          </p:cNvPr>
          <p:cNvSpPr txBox="1">
            <a:spLocks noSelect="1" noMove="1" noResize="1" noTextEdit="1"/>
          </p:cNvSpPr>
          <p:nvPr/>
        </p:nvSpPr>
        <p:spPr>
          <a:xfrm>
            <a:off x="7081289" y="2079732"/>
            <a:ext cx="4801455" cy="4016484"/>
          </a:xfrm>
          <a:prstGeom prst="rect">
            <a:avLst/>
          </a:prstGeom>
          <a:noFill/>
        </p:spPr>
        <p:txBody>
          <a:bodyPr wrap="square" rtlCol="0">
            <a:spAutoFit/>
          </a:bodyPr>
          <a:lstStyle/>
          <a:p>
            <a:pPr algn="r"/>
            <a:r>
              <a:rPr lang="en-US" sz="1500" i="1">
                <a:latin typeface="Arial" panose="020b0604020202020204" pitchFamily="34" charset="0"/>
                <a:cs typeface="Arial" panose="020b0604020202020204" pitchFamily="34" charset="0"/>
              </a:rPr>
              <a:t>Am J Med 112(2):110-114, 2002</a:t>
            </a:r>
          </a:p>
          <a:p>
            <a:pPr algn="r"/>
            <a:endParaRPr lang="en-US" sz="1500" i="1">
              <a:latin typeface="Arial" panose="020b0604020202020204" pitchFamily="34" charset="0"/>
              <a:cs typeface="Arial" panose="020b0604020202020204" pitchFamily="34" charset="0"/>
            </a:endParaRPr>
          </a:p>
          <a:p>
            <a:pPr algn="r"/>
            <a:endParaRPr lang="en-US" sz="1500" i="1">
              <a:latin typeface="Arial" panose="020b0604020202020204" pitchFamily="34" charset="0"/>
              <a:cs typeface="Arial" panose="020b0604020202020204" pitchFamily="34" charset="0"/>
            </a:endParaRPr>
          </a:p>
          <a:p>
            <a:pPr algn="r"/>
            <a:r>
              <a:rPr lang="en-US" sz="1500" i="1">
                <a:latin typeface="Arial" panose="020b0604020202020204" pitchFamily="34" charset="0"/>
                <a:cs typeface="Arial" panose="020b0604020202020204" pitchFamily="34" charset="0"/>
              </a:rPr>
              <a:t>Am J Kidney Dis 47(5):809-814, 2006</a:t>
            </a:r>
          </a:p>
          <a:p>
            <a:pPr algn="r"/>
            <a:endParaRPr lang="en-US" sz="1500" i="1">
              <a:latin typeface="Arial" panose="020b0604020202020204" pitchFamily="34" charset="0"/>
              <a:cs typeface="Arial" panose="020b0604020202020204" pitchFamily="34" charset="0"/>
            </a:endParaRPr>
          </a:p>
          <a:p>
            <a:pPr algn="r"/>
            <a:endParaRPr lang="en-US" sz="1500" i="1">
              <a:latin typeface="Arial" panose="020b0604020202020204" pitchFamily="34" charset="0"/>
              <a:cs typeface="Arial" panose="020b0604020202020204" pitchFamily="34" charset="0"/>
            </a:endParaRPr>
          </a:p>
          <a:p>
            <a:pPr algn="r"/>
            <a:endParaRPr lang="en-US" sz="1500" i="1">
              <a:latin typeface="Arial" panose="020b0604020202020204" pitchFamily="34" charset="0"/>
              <a:cs typeface="Arial" panose="020b0604020202020204" pitchFamily="34" charset="0"/>
            </a:endParaRPr>
          </a:p>
          <a:p>
            <a:pPr algn="r"/>
            <a:r>
              <a:rPr lang="en-US" sz="1500" i="1">
                <a:latin typeface="Arial" panose="020b0604020202020204" pitchFamily="34" charset="0"/>
                <a:cs typeface="Arial" panose="020b0604020202020204" pitchFamily="34" charset="0"/>
              </a:rPr>
              <a:t>Ren Fail 35(2):185-188, 2013</a:t>
            </a:r>
          </a:p>
          <a:p>
            <a:pPr algn="r"/>
            <a:endParaRPr lang="en-US" sz="1500" i="1">
              <a:latin typeface="Arial" panose="020b0604020202020204" pitchFamily="34" charset="0"/>
              <a:cs typeface="Arial" panose="020b0604020202020204" pitchFamily="34" charset="0"/>
            </a:endParaRPr>
          </a:p>
          <a:p>
            <a:pPr algn="r"/>
            <a:endParaRPr lang="en-US" sz="1500" i="1">
              <a:latin typeface="Arial" panose="020b0604020202020204" pitchFamily="34" charset="0"/>
              <a:cs typeface="Arial" panose="020b0604020202020204" pitchFamily="34" charset="0"/>
            </a:endParaRPr>
          </a:p>
          <a:p>
            <a:pPr algn="r"/>
            <a:endParaRPr lang="en-US" sz="1500" i="1">
              <a:latin typeface="Arial" panose="020b0604020202020204" pitchFamily="34" charset="0"/>
              <a:cs typeface="Arial" panose="020b0604020202020204" pitchFamily="34" charset="0"/>
            </a:endParaRPr>
          </a:p>
          <a:p>
            <a:pPr algn="r"/>
            <a:r>
              <a:rPr lang="en-US" sz="1500" i="1">
                <a:latin typeface="Arial" panose="020b0604020202020204" pitchFamily="34" charset="0"/>
                <a:cs typeface="Arial" panose="020b0604020202020204" pitchFamily="34" charset="0"/>
              </a:rPr>
              <a:t>Nephrol Dial Transplant 18(2):341-347, 2003</a:t>
            </a:r>
          </a:p>
          <a:p>
            <a:pPr algn="r"/>
            <a:endParaRPr lang="en-US" sz="1500" i="1">
              <a:latin typeface="Arial" panose="020b0604020202020204" pitchFamily="34" charset="0"/>
              <a:cs typeface="Arial" panose="020b0604020202020204" pitchFamily="34" charset="0"/>
            </a:endParaRPr>
          </a:p>
          <a:p>
            <a:pPr algn="r"/>
            <a:endParaRPr lang="en-US" sz="1500" i="1">
              <a:latin typeface="Arial" panose="020b0604020202020204" pitchFamily="34" charset="0"/>
              <a:cs typeface="Arial" panose="020b0604020202020204" pitchFamily="34" charset="0"/>
            </a:endParaRPr>
          </a:p>
          <a:p>
            <a:pPr algn="r"/>
            <a:endParaRPr lang="en-US" sz="1500" i="1">
              <a:latin typeface="Arial" panose="020b0604020202020204" pitchFamily="34" charset="0"/>
              <a:cs typeface="Arial" panose="020b0604020202020204" pitchFamily="34" charset="0"/>
            </a:endParaRPr>
          </a:p>
          <a:p>
            <a:pPr algn="r"/>
            <a:r>
              <a:rPr lang="en-US" sz="1500" i="1">
                <a:latin typeface="Arial" panose="020b0604020202020204" pitchFamily="34" charset="0"/>
                <a:cs typeface="Arial" panose="020b0604020202020204" pitchFamily="34" charset="0"/>
              </a:rPr>
              <a:t>JAMA 314(2):151-161, 2015</a:t>
            </a:r>
          </a:p>
          <a:p>
            <a:pPr algn="r"/>
            <a:r>
              <a:rPr lang="en-US" sz="1500" i="1">
                <a:latin typeface="Arial" panose="020b0604020202020204" pitchFamily="34" charset="0"/>
                <a:cs typeface="Arial" panose="020b0604020202020204" pitchFamily="34" charset="0"/>
              </a:rPr>
              <a:t>N Engl J Med 372(3):222-231, 2015</a:t>
            </a:r>
          </a:p>
        </p:txBody>
      </p:sp>
    </p:spTree>
    <p:extLst>
      <p:ext uri="{BB962C8B-B14F-4D97-AF65-F5344CB8AC3E}">
        <p14:creationId val="2643679634"/>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noSelect="1" noMove="1" noResize="1" noTextEdit="1"/>
          </p:cNvSpPr>
          <p:nvPr>
            <p:ph type="title"/>
          </p:nvPr>
        </p:nvSpPr>
        <p:spPr>
          <a:xfrm>
            <a:off x="613598" y="705141"/>
            <a:ext cx="9848839" cy="1078992"/>
          </a:xfrm>
        </p:spPr>
        <p:txBody>
          <a:bodyPr>
            <a:noAutofit/>
          </a:bodyPr>
          <a:lstStyle/>
          <a:p>
            <a:r>
              <a:rPr lang="en-US" sz="3500"/>
              <a:t>Dialysate Adjustment Protocol Approach to Avoid Dialysate Mismatch</a:t>
            </a:r>
          </a:p>
        </p:txBody>
      </p:sp>
      <p:sp>
        <p:nvSpPr>
          <p:cNvPr id="3" name="Content Placeholder 2"/>
          <p:cNvSpPr>
            <a:spLocks noGrp="1" noSelect="1" noMove="1" noResize="1" noTextEdit="1"/>
          </p:cNvSpPr>
          <p:nvPr>
            <p:ph idx="1"/>
          </p:nvPr>
        </p:nvSpPr>
        <p:spPr>
          <a:xfrm>
            <a:off x="613598" y="1835481"/>
            <a:ext cx="10965258" cy="3513908"/>
          </a:xfrm>
        </p:spPr>
        <p:txBody>
          <a:bodyPr>
            <a:normAutofit/>
          </a:bodyPr>
          <a:lstStyle/>
          <a:p>
            <a:pPr marL="0" indent="0">
              <a:buNone/>
            </a:pPr>
            <a:r>
              <a:rPr lang="en-US" b="1">
                <a:latin typeface="Arial" panose="020b0604020202020204" pitchFamily="34" charset="0"/>
                <a:cs typeface="Arial" panose="020b0604020202020204" pitchFamily="34" charset="0"/>
              </a:rPr>
              <a:t>Risks associated with hyperkalemia management</a:t>
            </a:r>
          </a:p>
          <a:p>
            <a:r>
              <a:rPr lang="en-US">
                <a:latin typeface="Arial" panose="020b0604020202020204" pitchFamily="34" charset="0"/>
                <a:cs typeface="Arial" panose="020b0604020202020204" pitchFamily="34" charset="0"/>
              </a:rPr>
              <a:t>Hyperkalemia: Bad (greatest risk K&gt;5.5)</a:t>
            </a:r>
          </a:p>
          <a:p>
            <a:r>
              <a:rPr lang="en-US">
                <a:latin typeface="Arial" panose="020b0604020202020204" pitchFamily="34" charset="0"/>
                <a:cs typeface="Arial" panose="020b0604020202020204" pitchFamily="34" charset="0"/>
              </a:rPr>
              <a:t>Low K Bath/High Serum-Dialysate gradient: Probably Bad</a:t>
            </a:r>
          </a:p>
          <a:p>
            <a:r>
              <a:rPr lang="en-US">
                <a:latin typeface="Arial" panose="020b0604020202020204" pitchFamily="34" charset="0"/>
                <a:cs typeface="Arial" panose="020b0604020202020204" pitchFamily="34" charset="0"/>
              </a:rPr>
              <a:t>Mismatched Serum/Dialysate Assignment: </a:t>
            </a:r>
            <a:r>
              <a:rPr lang="en-US" b="1">
                <a:solidFill>
                  <a:srgbClr val="FF0000"/>
                </a:solidFill>
                <a:latin typeface="Arial" panose="020b0604020202020204" pitchFamily="34" charset="0"/>
                <a:cs typeface="Arial" panose="020b0604020202020204" pitchFamily="34" charset="0"/>
              </a:rPr>
              <a:t>Worst!</a:t>
            </a:r>
            <a:r>
              <a:rPr lang="en-US" b="1">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4AAE8071-DB85-45C0-BA0F-43597C296BE8}"/>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702932362"/>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Title 1">
            <a:extLst>
              <a:ext uri="{FF2B5EF4-FFF2-40B4-BE49-F238E27FC236}">
                <a16:creationId xmlns:a16="http://schemas.microsoft.com/office/drawing/2014/main" id="{BABD3587-FE9B-4090-8038-90B4CFBC25D4}"/>
              </a:ext>
            </a:extLst>
          </p:cNvPr>
          <p:cNvSpPr>
            <a:spLocks noGrp="1" noSelect="1" noMove="1" noResize="1" noTextEdit="1"/>
          </p:cNvSpPr>
          <p:nvPr>
            <p:ph type="title"/>
          </p:nvPr>
        </p:nvSpPr>
        <p:spPr>
          <a:xfrm>
            <a:off x="616667" y="702401"/>
            <a:ext cx="10515600" cy="1078992"/>
          </a:xfrm>
        </p:spPr>
        <p:txBody>
          <a:bodyPr/>
          <a:lstStyle/>
          <a:p>
            <a:r>
              <a:rPr lang="en-US"/>
              <a:t>Learning Objectives</a:t>
            </a:r>
          </a:p>
        </p:txBody>
      </p:sp>
      <p:sp>
        <p:nvSpPr>
          <p:cNvPr id="3" name="Content Placeholder 2">
            <a:extLst>
              <a:ext uri="{FF2B5EF4-FFF2-40B4-BE49-F238E27FC236}">
                <a16:creationId xmlns:a16="http://schemas.microsoft.com/office/drawing/2014/main" id="{34725579-A703-41BB-BAAC-C591A4EC08D4}"/>
              </a:ext>
            </a:extLst>
          </p:cNvPr>
          <p:cNvSpPr>
            <a:spLocks noGrp="1" noSelect="1" noMove="1" noResize="1" noTextEdit="1"/>
          </p:cNvSpPr>
          <p:nvPr>
            <p:ph idx="1"/>
          </p:nvPr>
        </p:nvSpPr>
        <p:spPr>
          <a:xfrm>
            <a:off x="616667" y="1620922"/>
            <a:ext cx="10958666" cy="3573624"/>
          </a:xfrm>
        </p:spPr>
        <p:txBody>
          <a:bodyPr>
            <a:normAutofit/>
          </a:bodyPr>
          <a:lstStyle/>
          <a:p>
            <a:r>
              <a:rPr lang="en-US">
                <a:latin typeface="Arial" panose="020b0604020202020204" pitchFamily="34" charset="0"/>
                <a:cs typeface="Arial" panose="020b0604020202020204" pitchFamily="34" charset="0"/>
              </a:rPr>
              <a:t>Describe the current epidemiology of sudden cardiac death (SCD) in hemodialysis patients</a:t>
            </a:r>
          </a:p>
          <a:p>
            <a:r>
              <a:rPr lang="en-US">
                <a:latin typeface="Arial" panose="020b0604020202020204" pitchFamily="34" charset="0"/>
                <a:cs typeface="Arial" panose="020b0604020202020204" pitchFamily="34" charset="0"/>
              </a:rPr>
              <a:t>Discuss evidence of the link between the “unphysiology” of hemodialysis and specific relationships between modifiable aspects of the hemodialysis prescription and risk of sudden death </a:t>
            </a:r>
          </a:p>
          <a:p>
            <a:r>
              <a:rPr lang="en-US">
                <a:latin typeface="Arial" panose="020b0604020202020204" pitchFamily="34" charset="0"/>
                <a:cs typeface="Arial" panose="020b0604020202020204" pitchFamily="34" charset="0"/>
              </a:rPr>
              <a:t>Describe general measures to manage SCD risk, with focus on dialysis clinic-specific strategies</a:t>
            </a:r>
          </a:p>
          <a:p>
            <a:endParaRPr lang="en-US">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81FC590-6694-4F26-985D-93A9B0B6E647}"/>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860366053"/>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8850DD90-511F-418D-BDD6-A6C701AACD5B}"/>
              </a:ext>
            </a:extLst>
          </p:cNvPr>
          <p:cNvSpPr>
            <a:spLocks noGrp="1" noSelect="1" noMove="1" noResize="1" noTextEdit="1"/>
          </p:cNvSpPr>
          <p:nvPr>
            <p:ph type="title"/>
          </p:nvPr>
        </p:nvSpPr>
        <p:spPr>
          <a:xfrm>
            <a:off x="612145" y="705663"/>
            <a:ext cx="10699123" cy="1082404"/>
          </a:xfrm>
        </p:spPr>
        <p:txBody>
          <a:bodyPr>
            <a:normAutofit/>
          </a:bodyPr>
          <a:lstStyle/>
          <a:p>
            <a:r>
              <a:rPr lang="en-US" sz="3500"/>
              <a:t>Protocol Approach to Avoid Dialysate Mismatch</a:t>
            </a:r>
          </a:p>
        </p:txBody>
      </p:sp>
      <p:sp>
        <p:nvSpPr>
          <p:cNvPr id="3" name="Content Placeholder 2">
            <a:extLst>
              <a:ext uri="{FF2B5EF4-FFF2-40B4-BE49-F238E27FC236}">
                <a16:creationId xmlns:a16="http://schemas.microsoft.com/office/drawing/2014/main" id="{0AA18AB3-A594-4B28-B423-47A19F79646B}"/>
              </a:ext>
            </a:extLst>
          </p:cNvPr>
          <p:cNvSpPr>
            <a:spLocks noGrp="1" noSelect="1" noMove="1" noResize="1" noTextEdit="1"/>
          </p:cNvSpPr>
          <p:nvPr>
            <p:ph idx="1"/>
          </p:nvPr>
        </p:nvSpPr>
        <p:spPr>
          <a:xfrm>
            <a:off x="612145" y="1615040"/>
            <a:ext cx="10967710" cy="3190875"/>
          </a:xfrm>
        </p:spPr>
        <p:txBody>
          <a:bodyPr>
            <a:noAutofit/>
          </a:bodyPr>
          <a:lstStyle/>
          <a:p>
            <a:r>
              <a:rPr lang="en-US">
                <a:latin typeface="Arial" panose="020b0604020202020204" pitchFamily="34" charset="0"/>
                <a:cs typeface="Arial" panose="020b0604020202020204" pitchFamily="34" charset="0"/>
              </a:rPr>
              <a:t>Involve renal dieticians in reviewing serum/dialysate potassium levels for potential mismatches.</a:t>
            </a:r>
          </a:p>
          <a:p>
            <a:pPr marL="796925" lvl="1" indent="-339725">
              <a:buFont typeface="Courier New" panose="02070309020205020404" pitchFamily="49" charset="0"/>
              <a:buChar char="o"/>
            </a:pPr>
            <a:r>
              <a:rPr lang="en-US" sz="2800">
                <a:latin typeface="Arial" panose="020b0604020202020204" pitchFamily="34" charset="0"/>
                <a:cs typeface="Arial" panose="020b0604020202020204" pitchFamily="34" charset="0"/>
              </a:rPr>
              <a:t>Establish an adjustment protocol based on serum K</a:t>
            </a:r>
            <a:r>
              <a:rPr lang="en-US" sz="2800" baseline="30000">
                <a:latin typeface="Arial" panose="020b0604020202020204" pitchFamily="34" charset="0"/>
                <a:cs typeface="Arial" panose="020b0604020202020204" pitchFamily="34" charset="0"/>
              </a:rPr>
              <a:t>+</a:t>
            </a:r>
            <a:r>
              <a:rPr lang="en-US" sz="2800">
                <a:latin typeface="Arial" panose="020b0604020202020204" pitchFamily="34" charset="0"/>
                <a:cs typeface="Arial" panose="020b0604020202020204" pitchFamily="34" charset="0"/>
              </a:rPr>
              <a:t> values.</a:t>
            </a:r>
          </a:p>
          <a:p>
            <a:pPr marL="1147763" lvl="2" indent="-233363"/>
            <a:r>
              <a:rPr lang="en-US" sz="2800">
                <a:latin typeface="Arial" panose="020b0604020202020204" pitchFamily="34" charset="0"/>
                <a:cs typeface="Arial" panose="020b0604020202020204" pitchFamily="34" charset="0"/>
              </a:rPr>
              <a:t>Distinguish typical vs. atypical changes in potassium</a:t>
            </a:r>
            <a:r>
              <a:rPr lang="mr-IN" sz="2800">
                <a:latin typeface="Arial" panose="020b0604020202020204" pitchFamily="34" charset="0"/>
              </a:rPr>
              <a:t>–</a:t>
            </a:r>
            <a:r>
              <a:rPr lang="en-US" sz="2800">
                <a:latin typeface="Arial" panose="020b0604020202020204" pitchFamily="34" charset="0"/>
                <a:cs typeface="Arial" panose="020b0604020202020204" pitchFamily="34" charset="0"/>
              </a:rPr>
              <a:t>one</a:t>
            </a:r>
            <a:r>
              <a:rPr lang="mr-IN" sz="2800">
                <a:latin typeface="Arial" panose="020b0604020202020204" pitchFamily="34" charset="0"/>
              </a:rPr>
              <a:t>–</a:t>
            </a:r>
            <a:r>
              <a:rPr lang="en-US" sz="2800">
                <a:latin typeface="Arial" panose="020b0604020202020204" pitchFamily="34" charset="0"/>
                <a:cs typeface="Arial" panose="020b0604020202020204" pitchFamily="34" charset="0"/>
              </a:rPr>
              <a:t>off change in bath treatment vs. permanent change.</a:t>
            </a:r>
          </a:p>
          <a:p>
            <a:pPr marL="1147763" lvl="2" indent="-233363"/>
            <a:r>
              <a:rPr lang="en-US" sz="2800">
                <a:latin typeface="Arial" panose="020b0604020202020204" pitchFamily="34" charset="0"/>
                <a:cs typeface="Arial" panose="020b0604020202020204" pitchFamily="34" charset="0"/>
              </a:rPr>
              <a:t>After initial adjustments in first 3 months, new steady state was reached and only 4% of patients required bath adjustment. </a:t>
            </a:r>
          </a:p>
        </p:txBody>
      </p:sp>
      <p:sp>
        <p:nvSpPr>
          <p:cNvPr id="5" name="Rectangle 4">
            <a:extLst>
              <a:ext uri="{FF2B5EF4-FFF2-40B4-BE49-F238E27FC236}">
                <a16:creationId xmlns:a16="http://schemas.microsoft.com/office/drawing/2014/main" id="{EEE12D4E-01F7-4A9F-9576-8B87EBC7C816}"/>
              </a:ext>
            </a:extLst>
          </p:cNvPr>
          <p:cNvSpPr>
            <a:spLocks noSelect="1" noMove="1" noResize="1" noTextEdit="1"/>
          </p:cNvSpPr>
          <p:nvPr/>
        </p:nvSpPr>
        <p:spPr>
          <a:xfrm>
            <a:off x="550762" y="4140521"/>
            <a:ext cx="11090475" cy="523220"/>
          </a:xfrm>
          <a:prstGeom prst="rect">
            <a:avLst/>
          </a:prstGeom>
        </p:spPr>
        <p:txBody>
          <a:bodyPr wrap="square">
            <a:spAutoFit/>
          </a:bodyPr>
          <a:lstStyle/>
          <a:p>
            <a:pPr marL="914400" lvl="1" indent="-457200">
              <a:buFont typeface="Arial" panose="020b0604020202020204" pitchFamily="34" charset="0"/>
              <a:buChar char="•"/>
            </a:pPr>
            <a:endParaRPr lang="en-US" sz="2800">
              <a:solidFill>
                <a:schemeClr val="tx1">
                  <a:lumMod val="65000"/>
                  <a:lumOff val="35000"/>
                </a:schemeClr>
              </a:solidFill>
            </a:endParaRPr>
          </a:p>
        </p:txBody>
      </p:sp>
      <p:sp>
        <p:nvSpPr>
          <p:cNvPr id="12" name="TextBox 11">
            <a:extLst>
              <a:ext uri="{FF2B5EF4-FFF2-40B4-BE49-F238E27FC236}">
                <a16:creationId xmlns:a16="http://schemas.microsoft.com/office/drawing/2014/main" id="{CED197AC-AFC9-4215-BFCC-B4163B829440}"/>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
        <p:nvSpPr>
          <p:cNvPr id="13" name="Rectangle 12">
            <a:extLst>
              <a:ext uri="{FF2B5EF4-FFF2-40B4-BE49-F238E27FC236}">
                <a16:creationId xmlns:a16="http://schemas.microsoft.com/office/drawing/2014/main" id="{0C2381ED-1210-4555-B8A4-9C0545060E9B}"/>
              </a:ext>
            </a:extLst>
          </p:cNvPr>
          <p:cNvSpPr>
            <a:spLocks noSelect="1" noMove="1" noResize="1" noTextEdit="1"/>
          </p:cNvSpPr>
          <p:nvPr/>
        </p:nvSpPr>
        <p:spPr>
          <a:xfrm>
            <a:off x="9131379" y="5807037"/>
            <a:ext cx="3066865" cy="323165"/>
          </a:xfrm>
          <a:prstGeom prst="rect">
            <a:avLst/>
          </a:prstGeom>
        </p:spPr>
        <p:txBody>
          <a:bodyPr wrap="none">
            <a:spAutoFit/>
          </a:bodyPr>
          <a:lstStyle/>
          <a:p>
            <a:pPr algn="r"/>
            <a:r>
              <a:rPr lang="en-US" sz="1500" i="1">
                <a:latin typeface="Arial" panose="020b0604020202020204" pitchFamily="34" charset="0"/>
                <a:cs typeface="Arial" panose="020b0604020202020204" pitchFamily="34" charset="0"/>
              </a:rPr>
              <a:t>Hemodial Int 20(4):573-579, 2016</a:t>
            </a:r>
          </a:p>
        </p:txBody>
      </p:sp>
    </p:spTree>
    <p:extLst>
      <p:ext uri="{BB962C8B-B14F-4D97-AF65-F5344CB8AC3E}">
        <p14:creationId val="394266324"/>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noSelect="1" noMove="1" noResize="1" noTextEdit="1"/>
          </p:cNvSpPr>
          <p:nvPr>
            <p:ph type="title" idx="4294967295"/>
          </p:nvPr>
        </p:nvSpPr>
        <p:spPr>
          <a:xfrm>
            <a:off x="0" y="0"/>
            <a:ext cx="10972800" cy="690563"/>
          </a:xfrm>
        </p:spPr>
        <p:txBody>
          <a:bodyPr/>
          <a:lstStyle/>
          <a:p>
            <a:pPr algn="ctr"/>
            <a:r>
              <a:rPr lang="en-US" sz="3733">
                <a:solidFill>
                  <a:schemeClr val="bg1"/>
                </a:solidFill>
              </a:rPr>
              <a:t>Proposed Dialysate Adjustment Algorithms</a:t>
            </a:r>
          </a:p>
        </p:txBody>
      </p:sp>
      <p:graphicFrame>
        <p:nvGraphicFramePr>
          <p:cNvPr id="4" name="Table 3"/>
          <p:cNvGraphicFramePr>
            <a:graphicFrameLocks noGrp="1" noSelect="1" noMove="1" noResize="1"/>
          </p:cNvGraphicFramePr>
          <p:nvPr>
            <p:extLst>
              <p:ext uri="{D42A27DB-BD31-4B8C-83A1-F6EECF244321}">
                <p14:modId val="3282273643"/>
              </p:ext>
            </p:extLst>
          </p:nvPr>
        </p:nvGraphicFramePr>
        <p:xfrm>
          <a:off x="400755" y="203199"/>
          <a:ext cx="11390488" cy="5886964"/>
        </p:xfrm>
        <a:graphic>
          <a:graphicData uri="http://schemas.openxmlformats.org/drawingml/2006/table">
            <a:tbl>
              <a:tblPr>
                <a:tableStyleId>{5C22544A-7EE6-4342-B048-85BDC9FD1C3A}</a:tableStyleId>
              </a:tblPr>
              <a:tblGrid>
                <a:gridCol w="2136677">
                  <a:extLst>
                    <a:ext uri="{9D8B030D-6E8A-4147-A177-3AD203B41FA5}">
                      <a16:colId xmlns:a16="http://schemas.microsoft.com/office/drawing/2014/main" val="20000"/>
                    </a:ext>
                  </a:extLst>
                </a:gridCol>
                <a:gridCol w="1337343">
                  <a:extLst>
                    <a:ext uri="{9D8B030D-6E8A-4147-A177-3AD203B41FA5}">
                      <a16:colId xmlns:a16="http://schemas.microsoft.com/office/drawing/2014/main" val="20001"/>
                    </a:ext>
                  </a:extLst>
                </a:gridCol>
                <a:gridCol w="1337343">
                  <a:extLst>
                    <a:ext uri="{9D8B030D-6E8A-4147-A177-3AD203B41FA5}">
                      <a16:colId xmlns:a16="http://schemas.microsoft.com/office/drawing/2014/main" val="20002"/>
                    </a:ext>
                  </a:extLst>
                </a:gridCol>
                <a:gridCol w="1598667">
                  <a:extLst>
                    <a:ext uri="{9D8B030D-6E8A-4147-A177-3AD203B41FA5}">
                      <a16:colId xmlns:a16="http://schemas.microsoft.com/office/drawing/2014/main" val="20003"/>
                    </a:ext>
                  </a:extLst>
                </a:gridCol>
                <a:gridCol w="1337343">
                  <a:extLst>
                    <a:ext uri="{9D8B030D-6E8A-4147-A177-3AD203B41FA5}">
                      <a16:colId xmlns:a16="http://schemas.microsoft.com/office/drawing/2014/main" val="20004"/>
                    </a:ext>
                  </a:extLst>
                </a:gridCol>
                <a:gridCol w="3643115">
                  <a:extLst>
                    <a:ext uri="{9D8B030D-6E8A-4147-A177-3AD203B41FA5}">
                      <a16:colId xmlns:a16="http://schemas.microsoft.com/office/drawing/2014/main" val="20005"/>
                    </a:ext>
                  </a:extLst>
                </a:gridCol>
              </a:tblGrid>
              <a:tr h="371396">
                <a:tc>
                  <a:txBody>
                    <a:bodyPr vert="horz" wrap="square"/>
                    <a:lstStyle/>
                    <a:p>
                      <a:pPr algn="l" fontAlgn="b"/>
                      <a:r>
                        <a:rPr lang="sk-SK" sz="1200" u="none" strike="noStrike" kern="1000">
                          <a:effectLst/>
                        </a:rPr>
                        <a:t> </a:t>
                      </a:r>
                      <a:endParaRPr lang="sk-SK" sz="1200" b="0" i="0" u="none" strike="noStrike" kern="1000">
                        <a:solidFill>
                          <a:srgbClr val="000000"/>
                        </a:solidFill>
                        <a:effectLst/>
                        <a:latin typeface="Times New Roman" charset="0"/>
                      </a:endParaRPr>
                    </a:p>
                  </a:txBody>
                  <a:tcPr marL="13079" marR="13079" marT="1307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gridSpan="4">
                  <a:txBody>
                    <a:bodyPr vert="horz" wrap="square"/>
                    <a:lstStyle/>
                    <a:p>
                      <a:pPr algn="ctr" fontAlgn="ctr"/>
                      <a:r>
                        <a:rPr lang="en-US" sz="1600" b="1" u="none" strike="noStrike" kern="1000">
                          <a:effectLst/>
                          <a:latin typeface="+mn-lt"/>
                        </a:rPr>
                        <a:t>Pre-Dialysis Potassium Level (mEq/L)</a:t>
                      </a:r>
                      <a:endParaRPr lang="en-US" sz="1600" b="1" i="0" u="none" strike="noStrike" kern="1000">
                        <a:solidFill>
                          <a:srgbClr val="000000"/>
                        </a:solidFill>
                        <a:effectLst/>
                        <a:latin typeface="+mn-lt"/>
                      </a:endParaRPr>
                    </a:p>
                  </a:txBody>
                  <a:tcPr marL="13079" marR="13079" marT="1307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hMerge="1">
                  <a:txBody>
                    <a:bodyPr vert="horz" wrap="square"/>
                    <a:lstStyle/>
                    <a:p>
                      <a:endParaRPr lang="en-US"/>
                    </a:p>
                  </a:txBody>
                  <a:tcPr/>
                </a:tc>
                <a:tc hMerge="1">
                  <a:txBody>
                    <a:bodyPr vert="horz" wrap="square"/>
                    <a:lstStyle/>
                    <a:p>
                      <a:endParaRPr lang="en-US"/>
                    </a:p>
                  </a:txBody>
                  <a:tcPr/>
                </a:tc>
                <a:tc hMerge="1">
                  <a:txBody>
                    <a:bodyPr vert="horz" wrap="square"/>
                    <a:lstStyle/>
                    <a:p>
                      <a:endParaRPr lang="en-US"/>
                    </a:p>
                  </a:txBody>
                  <a:tcPr/>
                </a:tc>
                <a:tc>
                  <a:txBody>
                    <a:bodyPr vert="horz" wrap="square"/>
                    <a:lstStyle/>
                    <a:p>
                      <a:pPr algn="l" fontAlgn="b"/>
                      <a:r>
                        <a:rPr lang="sk-SK" sz="1600" u="none" strike="noStrike" kern="1000">
                          <a:effectLst/>
                          <a:latin typeface="+mn-lt"/>
                        </a:rPr>
                        <a:t> </a:t>
                      </a:r>
                      <a:endParaRPr lang="sk-SK" sz="1600" b="0" i="0" u="none" strike="noStrike" kern="1000">
                        <a:solidFill>
                          <a:srgbClr val="000000"/>
                        </a:solidFill>
                        <a:effectLst/>
                        <a:latin typeface="+mn-lt"/>
                      </a:endParaRPr>
                    </a:p>
                  </a:txBody>
                  <a:tcPr marL="13079" marR="13079" marT="1307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0"/>
                  </a:ext>
                </a:extLst>
              </a:tr>
              <a:tr h="276915">
                <a:tc>
                  <a:txBody>
                    <a:bodyPr vert="horz" wrap="square"/>
                    <a:lstStyle/>
                    <a:p>
                      <a:pPr algn="ctr" fontAlgn="ctr"/>
                      <a:r>
                        <a:rPr lang="sk-SK" sz="1200" u="none" strike="noStrike" kern="1000">
                          <a:effectLst/>
                        </a:rPr>
                        <a:t> </a:t>
                      </a:r>
                      <a:endParaRPr lang="sk-SK" sz="1200" b="1" i="0" u="none" strike="noStrike" kern="1000">
                        <a:solidFill>
                          <a:srgbClr val="000000"/>
                        </a:solidFill>
                        <a:effectLst/>
                        <a:latin typeface="Times New Roman" charset="0"/>
                      </a:endParaRPr>
                    </a:p>
                  </a:txBody>
                  <a:tcPr marL="13079" marR="13079" marT="1307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vert="horz" wrap="square"/>
                    <a:lstStyle/>
                    <a:p>
                      <a:pPr algn="ctr" fontAlgn="ctr"/>
                      <a:r>
                        <a:rPr lang="mr-IN" sz="1600" b="1" u="none" strike="noStrike" kern="1000">
                          <a:effectLst/>
                          <a:latin typeface="+mn-lt"/>
                        </a:rPr>
                        <a:t>&lt;4</a:t>
                      </a:r>
                      <a:endParaRPr lang="mr-IN" sz="1600" b="1" i="0" u="none" strike="noStrike" kern="1000">
                        <a:solidFill>
                          <a:srgbClr val="000000"/>
                        </a:solidFill>
                        <a:effectLst/>
                        <a:latin typeface="+mn-lt"/>
                      </a:endParaRPr>
                    </a:p>
                  </a:txBody>
                  <a:tcPr marL="13079" marR="13079" marT="1307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vert="horz" wrap="square"/>
                    <a:lstStyle/>
                    <a:p>
                      <a:pPr algn="ctr" fontAlgn="ctr"/>
                      <a:r>
                        <a:rPr lang="mr-IN" sz="1600" b="1" u="none" strike="noStrike" kern="1000">
                          <a:effectLst/>
                          <a:latin typeface="+mn-lt"/>
                        </a:rPr>
                        <a:t>4.1-5.5</a:t>
                      </a:r>
                      <a:endParaRPr lang="mr-IN" sz="1600" b="1" i="0" u="none" strike="noStrike" kern="1000">
                        <a:solidFill>
                          <a:srgbClr val="000000"/>
                        </a:solidFill>
                        <a:effectLst/>
                        <a:latin typeface="+mn-lt"/>
                      </a:endParaRPr>
                    </a:p>
                  </a:txBody>
                  <a:tcPr marL="13079" marR="13079" marT="1307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vert="horz" wrap="square"/>
                    <a:lstStyle/>
                    <a:p>
                      <a:pPr algn="ctr" fontAlgn="ctr"/>
                      <a:r>
                        <a:rPr lang="mr-IN" sz="1600" b="1" u="none" strike="noStrike" kern="1000">
                          <a:effectLst/>
                          <a:latin typeface="+mn-lt"/>
                        </a:rPr>
                        <a:t>5.6-6.4</a:t>
                      </a:r>
                      <a:endParaRPr lang="mr-IN" sz="1600" b="1" i="0" u="none" strike="noStrike" kern="1000">
                        <a:solidFill>
                          <a:srgbClr val="000000"/>
                        </a:solidFill>
                        <a:effectLst/>
                        <a:latin typeface="+mn-lt"/>
                      </a:endParaRPr>
                    </a:p>
                  </a:txBody>
                  <a:tcPr marL="13079" marR="13079" marT="1307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vert="horz" wrap="square"/>
                    <a:lstStyle/>
                    <a:p>
                      <a:pPr algn="ctr" fontAlgn="ctr"/>
                      <a:r>
                        <a:rPr lang="mr-IN" sz="1600" b="1" u="none" strike="noStrike" kern="1000">
                          <a:effectLst/>
                          <a:latin typeface="+mn-lt"/>
                        </a:rPr>
                        <a:t>&gt;6.5</a:t>
                      </a:r>
                      <a:endParaRPr lang="mr-IN" sz="1600" b="1" i="0" u="none" strike="noStrike" kern="1000">
                        <a:solidFill>
                          <a:srgbClr val="000000"/>
                        </a:solidFill>
                        <a:effectLst/>
                        <a:latin typeface="+mn-lt"/>
                      </a:endParaRPr>
                    </a:p>
                  </a:txBody>
                  <a:tcPr marL="13079" marR="13079" marT="1307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vert="horz" wrap="square"/>
                    <a:lstStyle/>
                    <a:p>
                      <a:pPr algn="ctr" fontAlgn="ctr"/>
                      <a:r>
                        <a:rPr lang="en-US" sz="1600" b="1" u="none" strike="noStrike" kern="1000">
                          <a:effectLst/>
                          <a:latin typeface="+mn-lt"/>
                        </a:rPr>
                        <a:t>Comments</a:t>
                      </a:r>
                      <a:endParaRPr lang="en-US" sz="1600" b="1" i="0" u="none" strike="noStrike" kern="1000">
                        <a:solidFill>
                          <a:srgbClr val="000000"/>
                        </a:solidFill>
                        <a:effectLst/>
                        <a:latin typeface="+mn-lt"/>
                      </a:endParaRPr>
                    </a:p>
                  </a:txBody>
                  <a:tcPr marL="13079" marR="13079" marT="1307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1"/>
                  </a:ext>
                </a:extLst>
              </a:tr>
              <a:tr h="1060715">
                <a:tc>
                  <a:txBody>
                    <a:bodyPr vert="horz" wrap="square"/>
                    <a:lstStyle/>
                    <a:p>
                      <a:pPr algn="ctr" fontAlgn="ctr"/>
                      <a:r>
                        <a:rPr lang="en-US" sz="1300" b="1" u="none" strike="noStrike" kern="1000">
                          <a:effectLst/>
                          <a:latin typeface="+mn-lt"/>
                        </a:rPr>
                        <a:t>"Rule of 7"</a:t>
                      </a:r>
                      <a:endParaRPr lang="en-US" sz="1300" b="1" i="0" u="none" strike="noStrike" kern="1000">
                        <a:solidFill>
                          <a:srgbClr val="000000"/>
                        </a:solidFill>
                        <a:effectLst/>
                        <a:latin typeface="+mn-lt"/>
                      </a:endParaRPr>
                    </a:p>
                  </a:txBody>
                  <a:tcPr marL="13079" marR="13079" marT="13079" marB="0" anchor="ctr">
                    <a:lnT w="12700" cmpd="sng">
                      <a:noFill/>
                    </a:lnT>
                    <a:solidFill>
                      <a:schemeClr val="bg1"/>
                    </a:solidFill>
                  </a:tcPr>
                </a:tc>
                <a:tc>
                  <a:txBody>
                    <a:bodyPr vert="horz" wrap="square"/>
                    <a:lstStyle/>
                    <a:p>
                      <a:pPr algn="ctr" fontAlgn="ctr"/>
                      <a:r>
                        <a:rPr lang="mr-IN" sz="1300" u="none" strike="noStrike" kern="1000">
                          <a:effectLst/>
                          <a:latin typeface="+mn-lt"/>
                        </a:rPr>
                        <a:t>4 mEq/L</a:t>
                      </a:r>
                      <a:endParaRPr lang="mr-IN" sz="1300" b="0" i="0" u="none" strike="noStrike" kern="1000">
                        <a:solidFill>
                          <a:srgbClr val="000000"/>
                        </a:solidFill>
                        <a:effectLst/>
                        <a:latin typeface="+mn-lt"/>
                      </a:endParaRPr>
                    </a:p>
                  </a:txBody>
                  <a:tcPr marL="13079" marR="13079" marT="13079" marB="0" anchor="ctr">
                    <a:lnT w="12700" cmpd="sng">
                      <a:noFill/>
                    </a:lnT>
                    <a:solidFill>
                      <a:schemeClr val="bg1"/>
                    </a:solidFill>
                  </a:tcPr>
                </a:tc>
                <a:tc>
                  <a:txBody>
                    <a:bodyPr vert="horz" wrap="square"/>
                    <a:lstStyle/>
                    <a:p>
                      <a:pPr algn="ctr" fontAlgn="ctr"/>
                      <a:r>
                        <a:rPr lang="en-US" sz="1300" u="none" strike="noStrike" kern="1000">
                          <a:effectLst/>
                          <a:latin typeface="+mn-lt"/>
                        </a:rPr>
                        <a:t>3 or 2 mEq/L</a:t>
                      </a:r>
                      <a:endParaRPr lang="en-US" sz="1300" b="0" i="0" u="none" strike="noStrike" kern="1000">
                        <a:solidFill>
                          <a:srgbClr val="000000"/>
                        </a:solidFill>
                        <a:effectLst/>
                        <a:latin typeface="+mn-lt"/>
                      </a:endParaRPr>
                    </a:p>
                  </a:txBody>
                  <a:tcPr marL="13079" marR="13079" marT="13079" marB="0" anchor="ctr">
                    <a:lnT w="12700" cmpd="sng">
                      <a:noFill/>
                    </a:lnT>
                    <a:solidFill>
                      <a:schemeClr val="bg1"/>
                    </a:solidFill>
                  </a:tcPr>
                </a:tc>
                <a:tc>
                  <a:txBody>
                    <a:bodyPr vert="horz" wrap="square"/>
                    <a:lstStyle/>
                    <a:p>
                      <a:pPr algn="ctr" fontAlgn="ctr"/>
                      <a:r>
                        <a:rPr lang="mr-IN" sz="1300" u="none" strike="noStrike" kern="1000">
                          <a:effectLst/>
                          <a:latin typeface="+mn-lt"/>
                        </a:rPr>
                        <a:t>1 mEq/L</a:t>
                      </a:r>
                      <a:endParaRPr lang="mr-IN" sz="1300" b="0" i="0" u="none" strike="noStrike" kern="1000">
                        <a:solidFill>
                          <a:srgbClr val="000000"/>
                        </a:solidFill>
                        <a:effectLst/>
                        <a:latin typeface="+mn-lt"/>
                      </a:endParaRPr>
                    </a:p>
                  </a:txBody>
                  <a:tcPr marL="13079" marR="13079" marT="13079" marB="0" anchor="ctr">
                    <a:lnT w="12700" cmpd="sng">
                      <a:noFill/>
                    </a:lnT>
                    <a:solidFill>
                      <a:schemeClr val="bg1"/>
                    </a:solidFill>
                  </a:tcPr>
                </a:tc>
                <a:tc>
                  <a:txBody>
                    <a:bodyPr vert="horz" wrap="square"/>
                    <a:lstStyle/>
                    <a:p>
                      <a:pPr algn="ctr" fontAlgn="ctr"/>
                      <a:r>
                        <a:rPr lang="en-US" sz="1300" u="none" strike="noStrike" kern="1000">
                          <a:effectLst/>
                          <a:latin typeface="+mn-lt"/>
                        </a:rPr>
                        <a:t>1 or 0 mEq/L</a:t>
                      </a:r>
                      <a:endParaRPr lang="en-US" sz="1300" b="0" i="0" u="none" strike="noStrike" kern="1000">
                        <a:solidFill>
                          <a:srgbClr val="000000"/>
                        </a:solidFill>
                        <a:effectLst/>
                        <a:latin typeface="+mn-lt"/>
                      </a:endParaRPr>
                    </a:p>
                  </a:txBody>
                  <a:tcPr marL="13079" marR="13079" marT="13079" marB="0" anchor="ctr">
                    <a:lnT w="12700" cmpd="sng">
                      <a:noFill/>
                    </a:lnT>
                    <a:solidFill>
                      <a:schemeClr val="bg1"/>
                    </a:solidFill>
                  </a:tcPr>
                </a:tc>
                <a:tc>
                  <a:txBody>
                    <a:bodyPr vert="horz" wrap="square"/>
                    <a:lstStyle/>
                    <a:p>
                      <a:pPr algn="ctr" fontAlgn="ctr"/>
                      <a:r>
                        <a:rPr lang="en-US" sz="1300" u="none" strike="noStrike" kern="1000">
                          <a:effectLst/>
                          <a:latin typeface="+mn-lt"/>
                        </a:rPr>
                        <a:t>Potential for large serum-dialysate gradients; Potential for large mismatches without frequent follow-up of serum potassium values.</a:t>
                      </a:r>
                      <a:endParaRPr lang="en-US" sz="1300" b="0" i="0" u="none" strike="noStrike" kern="1000">
                        <a:solidFill>
                          <a:srgbClr val="000000"/>
                        </a:solidFill>
                        <a:effectLst/>
                        <a:latin typeface="+mn-lt"/>
                      </a:endParaRPr>
                    </a:p>
                  </a:txBody>
                  <a:tcPr marL="13079" marR="13079" marT="13079" marB="0" anchor="ctr">
                    <a:lnT w="12700" cmpd="sng">
                      <a:noFill/>
                    </a:lnT>
                    <a:solidFill>
                      <a:schemeClr val="bg1"/>
                    </a:solidFill>
                  </a:tcPr>
                </a:tc>
                <a:extLst>
                  <a:ext uri="{0D108BD9-81ED-4DB2-BD59-A6C34878D82A}">
                    <a16:rowId xmlns:a16="http://schemas.microsoft.com/office/drawing/2014/main" val="10002"/>
                  </a:ext>
                </a:extLst>
              </a:tr>
              <a:tr h="1425136">
                <a:tc>
                  <a:txBody>
                    <a:bodyPr vert="horz" wrap="square"/>
                    <a:lstStyle/>
                    <a:p>
                      <a:pPr algn="ctr" fontAlgn="ctr"/>
                      <a:r>
                        <a:rPr lang="en-US" sz="1300" b="1" u="none" strike="noStrike" kern="1000">
                          <a:effectLst/>
                          <a:latin typeface="+mn-lt"/>
                        </a:rPr>
                        <a:t>Lee and Mendelsohn</a:t>
                      </a:r>
                    </a:p>
                    <a:p>
                      <a:pPr algn="ctr" fontAlgn="ctr"/>
                      <a:r>
                        <a:rPr lang="en-US" sz="1300" b="1" i="0" u="none" strike="noStrike" kern="1000">
                          <a:solidFill>
                            <a:srgbClr val="000000"/>
                          </a:solidFill>
                          <a:effectLst/>
                          <a:latin typeface="+mn-lt"/>
                        </a:rPr>
                        <a:t>Hemodialysis</a:t>
                      </a:r>
                      <a:r>
                        <a:rPr lang="en-US" sz="1300" b="1" i="0" u="none" strike="noStrike" kern="1000" baseline="0">
                          <a:solidFill>
                            <a:srgbClr val="000000"/>
                          </a:solidFill>
                          <a:effectLst/>
                          <a:latin typeface="+mn-lt"/>
                        </a:rPr>
                        <a:t> Int 2015</a:t>
                      </a:r>
                      <a:endParaRPr lang="en-US" sz="1300" b="1" i="0" u="none" strike="noStrike" kern="1000">
                        <a:solidFill>
                          <a:srgbClr val="000000"/>
                        </a:solidFill>
                        <a:effectLst/>
                        <a:latin typeface="+mn-lt"/>
                      </a:endParaRPr>
                    </a:p>
                  </a:txBody>
                  <a:tcPr marL="13079" marR="13079" marT="13079" marB="0" anchor="ctr">
                    <a:solidFill>
                      <a:schemeClr val="bg1">
                        <a:lumMod val="95000"/>
                      </a:schemeClr>
                    </a:solidFill>
                  </a:tcPr>
                </a:tc>
                <a:tc>
                  <a:txBody>
                    <a:bodyPr vert="horz" wrap="square"/>
                    <a:lstStyle/>
                    <a:p>
                      <a:pPr algn="ctr" fontAlgn="ctr"/>
                      <a:r>
                        <a:rPr lang="en-US" sz="1300" u="none" strike="noStrike" kern="1000">
                          <a:effectLst/>
                          <a:latin typeface="+mn-lt"/>
                        </a:rPr>
                        <a:t>Increase dialysate by 1 to max of 4</a:t>
                      </a:r>
                      <a:endParaRPr lang="en-US" sz="1300" b="0" i="0" u="none" strike="noStrike" kern="1000">
                        <a:solidFill>
                          <a:srgbClr val="000000"/>
                        </a:solidFill>
                        <a:effectLst/>
                        <a:latin typeface="+mn-lt"/>
                      </a:endParaRPr>
                    </a:p>
                  </a:txBody>
                  <a:tcPr marL="13079" marR="13079" marT="13079" marB="0" anchor="ctr">
                    <a:solidFill>
                      <a:schemeClr val="bg1">
                        <a:lumMod val="95000"/>
                      </a:schemeClr>
                    </a:solidFill>
                  </a:tcPr>
                </a:tc>
                <a:tc>
                  <a:txBody>
                    <a:bodyPr vert="horz" wrap="square"/>
                    <a:lstStyle/>
                    <a:p>
                      <a:pPr algn="ctr" fontAlgn="ctr"/>
                      <a:r>
                        <a:rPr lang="en-US" sz="1300" u="none" strike="noStrike" kern="1000">
                          <a:effectLst/>
                          <a:latin typeface="+mn-lt"/>
                        </a:rPr>
                        <a:t>Increase dialysate by 1 to max of 3</a:t>
                      </a:r>
                      <a:endParaRPr lang="en-US" sz="1300" b="0" i="0" u="none" strike="noStrike" kern="1000">
                        <a:solidFill>
                          <a:srgbClr val="000000"/>
                        </a:solidFill>
                        <a:effectLst/>
                        <a:latin typeface="+mn-lt"/>
                      </a:endParaRPr>
                    </a:p>
                  </a:txBody>
                  <a:tcPr marL="13079" marR="13079" marT="13079" marB="0" anchor="ctr">
                    <a:solidFill>
                      <a:schemeClr val="bg1">
                        <a:lumMod val="95000"/>
                      </a:schemeClr>
                    </a:solidFill>
                  </a:tcPr>
                </a:tc>
                <a:tc>
                  <a:txBody>
                    <a:bodyPr vert="horz" wrap="square"/>
                    <a:lstStyle/>
                    <a:p>
                      <a:pPr algn="ctr" fontAlgn="ctr"/>
                      <a:r>
                        <a:rPr lang="mr-IN" sz="1300" u="none" strike="noStrike" kern="1000">
                          <a:effectLst/>
                          <a:latin typeface="+mn-lt"/>
                        </a:rPr>
                        <a:t>2 mEq/L</a:t>
                      </a:r>
                      <a:endParaRPr lang="mr-IN" sz="1300" b="0" i="0" u="none" strike="noStrike" kern="1000">
                        <a:solidFill>
                          <a:srgbClr val="000000"/>
                        </a:solidFill>
                        <a:effectLst/>
                        <a:latin typeface="+mn-lt"/>
                      </a:endParaRPr>
                    </a:p>
                  </a:txBody>
                  <a:tcPr marL="13079" marR="13079" marT="13079" marB="0" anchor="ctr">
                    <a:solidFill>
                      <a:schemeClr val="bg1">
                        <a:lumMod val="95000"/>
                      </a:schemeClr>
                    </a:solidFill>
                  </a:tcPr>
                </a:tc>
                <a:tc>
                  <a:txBody>
                    <a:bodyPr vert="horz" wrap="square"/>
                    <a:lstStyle/>
                    <a:p>
                      <a:pPr algn="ctr" fontAlgn="ctr"/>
                      <a:r>
                        <a:rPr lang="en-US" sz="1300" u="none" strike="noStrike" kern="1000">
                          <a:effectLst/>
                          <a:latin typeface="+mn-lt"/>
                        </a:rPr>
                        <a:t>2 mEq/L; Consider longer dialysis treatment time or frequent HD</a:t>
                      </a:r>
                      <a:endParaRPr lang="en-US" sz="1300" b="0" i="0" u="none" strike="noStrike" kern="1000">
                        <a:solidFill>
                          <a:srgbClr val="000000"/>
                        </a:solidFill>
                        <a:effectLst/>
                        <a:latin typeface="+mn-lt"/>
                      </a:endParaRPr>
                    </a:p>
                  </a:txBody>
                  <a:tcPr marL="13079" marR="13079" marT="13079" marB="0" anchor="ctr">
                    <a:solidFill>
                      <a:schemeClr val="bg1">
                        <a:lumMod val="95000"/>
                      </a:schemeClr>
                    </a:solidFill>
                  </a:tcPr>
                </a:tc>
                <a:tc>
                  <a:txBody>
                    <a:bodyPr vert="horz" wrap="square"/>
                    <a:lstStyle/>
                    <a:p>
                      <a:pPr algn="ctr" fontAlgn="ctr"/>
                      <a:r>
                        <a:rPr lang="en-US" sz="1300" u="none" strike="noStrike" kern="1000">
                          <a:effectLst/>
                          <a:latin typeface="+mn-lt"/>
                        </a:rPr>
                        <a:t>Targets avoidance of low K dialysate; found to result in only 4% of patients requiring dialysate potassium changes after using algorithm for 5 months. </a:t>
                      </a:r>
                      <a:endParaRPr lang="en-US" sz="1300" b="0" i="0" u="none" strike="noStrike" kern="1000">
                        <a:solidFill>
                          <a:srgbClr val="000000"/>
                        </a:solidFill>
                        <a:effectLst/>
                        <a:latin typeface="+mn-lt"/>
                      </a:endParaRPr>
                    </a:p>
                  </a:txBody>
                  <a:tcPr marL="13079" marR="13079" marT="13079" marB="0" anchor="ctr">
                    <a:solidFill>
                      <a:schemeClr val="bg1">
                        <a:lumMod val="95000"/>
                      </a:schemeClr>
                    </a:solidFill>
                  </a:tcPr>
                </a:tc>
                <a:extLst>
                  <a:ext uri="{0D108BD9-81ED-4DB2-BD59-A6C34878D82A}">
                    <a16:rowId xmlns:a16="http://schemas.microsoft.com/office/drawing/2014/main" val="10003"/>
                  </a:ext>
                </a:extLst>
              </a:tr>
              <a:tr h="1376401">
                <a:tc>
                  <a:txBody>
                    <a:bodyPr vert="horz" wrap="square"/>
                    <a:lstStyle/>
                    <a:p>
                      <a:pPr algn="ctr" fontAlgn="ctr"/>
                      <a:r>
                        <a:rPr lang="en-US" sz="1300" b="1" u="none" strike="noStrike" kern="1000">
                          <a:effectLst/>
                          <a:latin typeface="+mn-lt"/>
                        </a:rPr>
                        <a:t>Abuelo</a:t>
                      </a:r>
                    </a:p>
                    <a:p>
                      <a:pPr algn="ctr" fontAlgn="ctr"/>
                      <a:r>
                        <a:rPr lang="en-US" sz="1300" b="1" u="none" strike="noStrike" kern="1000">
                          <a:effectLst/>
                          <a:latin typeface="+mn-lt"/>
                        </a:rPr>
                        <a:t>Semin Dial</a:t>
                      </a:r>
                      <a:r>
                        <a:rPr lang="en-US" sz="1300" b="1" u="none" strike="noStrike" kern="1000" baseline="0">
                          <a:effectLst/>
                          <a:latin typeface="+mn-lt"/>
                        </a:rPr>
                        <a:t> 2015</a:t>
                      </a:r>
                      <a:endParaRPr lang="en-US" sz="1300" b="1" u="none" strike="noStrike" kern="1000">
                        <a:effectLst/>
                        <a:latin typeface="+mn-lt"/>
                      </a:endParaRPr>
                    </a:p>
                    <a:p>
                      <a:pPr algn="ctr" fontAlgn="ctr"/>
                      <a:endParaRPr lang="en-US" sz="1300" b="1" i="0" u="none" strike="noStrike" kern="1000">
                        <a:solidFill>
                          <a:srgbClr val="000000"/>
                        </a:solidFill>
                        <a:effectLst/>
                        <a:latin typeface="+mn-lt"/>
                      </a:endParaRPr>
                    </a:p>
                  </a:txBody>
                  <a:tcPr marL="13079" marR="13079" marT="13079" marB="0" anchor="ctr">
                    <a:solidFill>
                      <a:schemeClr val="bg1"/>
                    </a:solidFill>
                  </a:tcPr>
                </a:tc>
                <a:tc>
                  <a:txBody>
                    <a:bodyPr vert="horz" wrap="square"/>
                    <a:lstStyle/>
                    <a:p>
                      <a:pPr algn="ctr" fontAlgn="ctr"/>
                      <a:r>
                        <a:rPr lang="en-US" sz="1300" u="none" strike="noStrike" kern="1000">
                          <a:effectLst/>
                          <a:latin typeface="+mn-lt"/>
                        </a:rPr>
                        <a:t>Increase dialysate by 1 to max of 4</a:t>
                      </a:r>
                      <a:endParaRPr lang="en-US" sz="1300" b="0" i="0" u="none" strike="noStrike" kern="1000">
                        <a:solidFill>
                          <a:srgbClr val="000000"/>
                        </a:solidFill>
                        <a:effectLst/>
                        <a:latin typeface="+mn-lt"/>
                      </a:endParaRPr>
                    </a:p>
                  </a:txBody>
                  <a:tcPr marL="13079" marR="13079" marT="13079" marB="0" anchor="ctr">
                    <a:solidFill>
                      <a:schemeClr val="bg1"/>
                    </a:solidFill>
                  </a:tcPr>
                </a:tc>
                <a:tc>
                  <a:txBody>
                    <a:bodyPr vert="horz" wrap="square"/>
                    <a:lstStyle/>
                    <a:p>
                      <a:pPr algn="ctr" fontAlgn="ctr"/>
                      <a:r>
                        <a:rPr lang="en-US" sz="1300" u="none" strike="noStrike" kern="1000">
                          <a:effectLst/>
                          <a:latin typeface="+mn-lt"/>
                        </a:rPr>
                        <a:t>Maintain current dialysate potassium level</a:t>
                      </a:r>
                      <a:endParaRPr lang="en-US" sz="1300" b="0" i="0" u="none" strike="noStrike" kern="1000">
                        <a:solidFill>
                          <a:srgbClr val="000000"/>
                        </a:solidFill>
                        <a:effectLst/>
                        <a:latin typeface="+mn-lt"/>
                      </a:endParaRPr>
                    </a:p>
                  </a:txBody>
                  <a:tcPr marL="13079" marR="13079" marT="13079" marB="0" anchor="ctr">
                    <a:solidFill>
                      <a:schemeClr val="bg1"/>
                    </a:solidFill>
                  </a:tcPr>
                </a:tc>
                <a:tc gridSpan="2">
                  <a:txBody>
                    <a:bodyPr vert="horz" wrap="square"/>
                    <a:lstStyle/>
                    <a:p>
                      <a:pPr algn="ctr" fontAlgn="ctr"/>
                      <a:r>
                        <a:rPr lang="en-US" sz="1300" u="none" strike="noStrike" kern="1000">
                          <a:effectLst/>
                          <a:latin typeface="+mn-lt"/>
                        </a:rPr>
                        <a:t>Lower dialysate K by 1 mEq to minimum of 0 K ; consider other potassium lowering medications. </a:t>
                      </a:r>
                      <a:endParaRPr lang="en-US" sz="1300" b="0" i="0" u="none" strike="noStrike" kern="1000">
                        <a:solidFill>
                          <a:srgbClr val="000000"/>
                        </a:solidFill>
                        <a:effectLst/>
                        <a:latin typeface="+mn-lt"/>
                      </a:endParaRPr>
                    </a:p>
                  </a:txBody>
                  <a:tcPr marL="13079" marR="13079" marT="13079" marB="0" anchor="ctr">
                    <a:solidFill>
                      <a:schemeClr val="bg1"/>
                    </a:solidFill>
                  </a:tcPr>
                </a:tc>
                <a:tc hMerge="1">
                  <a:txBody>
                    <a:bodyPr vert="horz" wrap="square"/>
                    <a:lstStyle/>
                    <a:p>
                      <a:endParaRPr lang="en-US"/>
                    </a:p>
                  </a:txBody>
                  <a:tcPr/>
                </a:tc>
                <a:tc>
                  <a:txBody>
                    <a:bodyPr vert="horz" wrap="square"/>
                    <a:lstStyle/>
                    <a:p>
                      <a:pPr algn="ctr" fontAlgn="ctr"/>
                      <a:r>
                        <a:rPr lang="en-US" sz="1300" u="none" strike="noStrike" kern="1000">
                          <a:effectLst/>
                          <a:latin typeface="+mn-lt"/>
                        </a:rPr>
                        <a:t>Targets avoidance of hyperkalemia.</a:t>
                      </a:r>
                      <a:endParaRPr lang="en-US" sz="1300" b="0" i="0" u="none" strike="noStrike" kern="1000">
                        <a:solidFill>
                          <a:srgbClr val="000000"/>
                        </a:solidFill>
                        <a:effectLst/>
                        <a:latin typeface="+mn-lt"/>
                      </a:endParaRPr>
                    </a:p>
                  </a:txBody>
                  <a:tcPr marL="13079" marR="13079" marT="13079" marB="0" anchor="ctr">
                    <a:solidFill>
                      <a:schemeClr val="bg1"/>
                    </a:solidFill>
                  </a:tcPr>
                </a:tc>
                <a:extLst>
                  <a:ext uri="{0D108BD9-81ED-4DB2-BD59-A6C34878D82A}">
                    <a16:rowId xmlns:a16="http://schemas.microsoft.com/office/drawing/2014/main" val="10004"/>
                  </a:ext>
                </a:extLst>
              </a:tr>
              <a:tr h="1376401">
                <a:tc>
                  <a:txBody>
                    <a:bodyPr vert="horz" wrap="square"/>
                    <a:lstStyle/>
                    <a:p>
                      <a:pPr algn="ctr" fontAlgn="ctr"/>
                      <a:r>
                        <a:rPr lang="en-US" sz="1300" b="1" i="0" u="none" strike="noStrike" kern="1000">
                          <a:solidFill>
                            <a:srgbClr val="000000"/>
                          </a:solidFill>
                          <a:effectLst/>
                          <a:latin typeface="+mn-lt"/>
                        </a:rPr>
                        <a:t>Pun and Middleton</a:t>
                      </a:r>
                    </a:p>
                    <a:p>
                      <a:pPr algn="ctr" fontAlgn="ctr"/>
                      <a:r>
                        <a:rPr lang="en-US" sz="1300" b="1" i="0" u="none" strike="noStrike" kern="1000">
                          <a:solidFill>
                            <a:srgbClr val="000000"/>
                          </a:solidFill>
                          <a:effectLst/>
                          <a:latin typeface="+mn-lt"/>
                        </a:rPr>
                        <a:t>JASN 2017 </a:t>
                      </a:r>
                    </a:p>
                  </a:txBody>
                  <a:tcPr marL="13079" marR="13079" marT="13079" marB="0" anchor="ctr">
                    <a:solidFill>
                      <a:schemeClr val="bg1">
                        <a:lumMod val="95000"/>
                      </a:schemeClr>
                    </a:solidFill>
                  </a:tcPr>
                </a:tc>
                <a:tc>
                  <a:txBody>
                    <a:bodyPr vert="horz" wrap="square"/>
                    <a:lstStyle/>
                    <a:p>
                      <a:pPr algn="ctr" fontAlgn="ctr"/>
                      <a:r>
                        <a:rPr lang="en-US" sz="1300" u="none" strike="noStrike" kern="1000">
                          <a:solidFill>
                            <a:schemeClr val="dk1"/>
                          </a:solidFill>
                          <a:effectLst/>
                          <a:latin typeface="+mn-lt"/>
                          <a:ea typeface="+mn-ea"/>
                          <a:cs typeface="+mn-cs"/>
                        </a:rPr>
                        <a:t>3 mEq/L</a:t>
                      </a:r>
                    </a:p>
                    <a:p>
                      <a:pPr algn="ctr" fontAlgn="ctr"/>
                      <a:r>
                        <a:rPr lang="en-US" sz="1300" u="none" strike="noStrike" kern="1000">
                          <a:solidFill>
                            <a:schemeClr val="dk1"/>
                          </a:solidFill>
                          <a:effectLst/>
                          <a:latin typeface="+mn-lt"/>
                          <a:ea typeface="+mn-ea"/>
                          <a:cs typeface="+mn-cs"/>
                        </a:rPr>
                        <a:t>Increase to 4 if persistent Sk&lt;3.5. Adjust dialysate Mg and HCO3</a:t>
                      </a:r>
                    </a:p>
                  </a:txBody>
                  <a:tcPr marL="13079" marR="13079" marT="13079" marB="0" anchor="ctr">
                    <a:solidFill>
                      <a:schemeClr val="bg1">
                        <a:lumMod val="95000"/>
                      </a:schemeClr>
                    </a:solidFill>
                  </a:tcPr>
                </a:tc>
                <a:tc>
                  <a:txBody>
                    <a:bodyPr vert="horz" wrap="square"/>
                    <a:lstStyle/>
                    <a:p>
                      <a:pPr algn="ctr" fontAlgn="ctr"/>
                      <a:r>
                        <a:rPr lang="en-US" sz="1300" u="none" strike="noStrike" kern="1000">
                          <a:solidFill>
                            <a:schemeClr val="dk1"/>
                          </a:solidFill>
                          <a:effectLst/>
                          <a:latin typeface="+mn-lt"/>
                          <a:ea typeface="+mn-ea"/>
                          <a:cs typeface="+mn-cs"/>
                        </a:rPr>
                        <a:t>2 mEq/L</a:t>
                      </a:r>
                    </a:p>
                  </a:txBody>
                  <a:tcPr marL="13079" marR="13079" marT="13079" marB="0" anchor="ctr">
                    <a:solidFill>
                      <a:schemeClr val="bg1">
                        <a:lumMod val="95000"/>
                      </a:schemeClr>
                    </a:solidFill>
                  </a:tcPr>
                </a:tc>
                <a:tc gridSpan="2">
                  <a:txBody>
                    <a:bodyPr vert="horz" wrap="square"/>
                    <a:lstStyle/>
                    <a:p>
                      <a:pPr algn="ctr" fontAlgn="ctr"/>
                      <a:r>
                        <a:rPr lang="en-US" sz="1300" u="none" strike="noStrike" kern="1000">
                          <a:solidFill>
                            <a:schemeClr val="dk1"/>
                          </a:solidFill>
                          <a:effectLst/>
                          <a:latin typeface="+mn-lt"/>
                          <a:ea typeface="+mn-ea"/>
                          <a:cs typeface="+mn-cs"/>
                        </a:rPr>
                        <a:t>2 mEq/L</a:t>
                      </a:r>
                    </a:p>
                    <a:p>
                      <a:pPr algn="ctr" fontAlgn="ctr"/>
                      <a:r>
                        <a:rPr lang="en-US" sz="1300" u="none" strike="noStrike" kern="1000">
                          <a:solidFill>
                            <a:schemeClr val="dk1"/>
                          </a:solidFill>
                          <a:effectLst/>
                          <a:latin typeface="+mn-lt"/>
                          <a:ea typeface="+mn-ea"/>
                          <a:cs typeface="+mn-cs"/>
                        </a:rPr>
                        <a:t>Add potassium binder</a:t>
                      </a:r>
                    </a:p>
                    <a:p>
                      <a:pPr algn="ctr" fontAlgn="ctr"/>
                      <a:r>
                        <a:rPr lang="en-US" sz="1300" u="none" strike="noStrike" kern="1000">
                          <a:solidFill>
                            <a:schemeClr val="dk1"/>
                          </a:solidFill>
                          <a:effectLst/>
                          <a:latin typeface="+mn-lt"/>
                          <a:ea typeface="+mn-ea"/>
                          <a:cs typeface="+mn-cs"/>
                        </a:rPr>
                        <a:t>Dietary Counseling</a:t>
                      </a:r>
                    </a:p>
                    <a:p>
                      <a:pPr algn="ctr" fontAlgn="ctr"/>
                      <a:r>
                        <a:rPr lang="en-US" sz="1300" u="none" strike="noStrike" kern="1000">
                          <a:solidFill>
                            <a:schemeClr val="dk1"/>
                          </a:solidFill>
                          <a:effectLst/>
                          <a:latin typeface="+mn-lt"/>
                          <a:ea typeface="+mn-ea"/>
                          <a:cs typeface="+mn-cs"/>
                        </a:rPr>
                        <a:t>Lengthen Treatment</a:t>
                      </a:r>
                    </a:p>
                    <a:p>
                      <a:pPr algn="ctr" fontAlgn="ctr"/>
                      <a:r>
                        <a:rPr lang="en-US" sz="1300" u="none" strike="noStrike" kern="1000">
                          <a:solidFill>
                            <a:schemeClr val="dk1"/>
                          </a:solidFill>
                          <a:effectLst/>
                          <a:latin typeface="+mn-lt"/>
                          <a:ea typeface="+mn-ea"/>
                          <a:cs typeface="+mn-cs"/>
                        </a:rPr>
                        <a:t>Last Resort:</a:t>
                      </a:r>
                      <a:r>
                        <a:rPr lang="en-US" sz="1300" u="none" strike="noStrike" kern="1000" baseline="0">
                          <a:solidFill>
                            <a:schemeClr val="dk1"/>
                          </a:solidFill>
                          <a:effectLst/>
                          <a:latin typeface="+mn-lt"/>
                          <a:ea typeface="+mn-ea"/>
                          <a:cs typeface="+mn-cs"/>
                        </a:rPr>
                        <a:t> </a:t>
                      </a:r>
                      <a:r>
                        <a:rPr lang="en-US" sz="1300" u="none" strike="noStrike" kern="1000">
                          <a:solidFill>
                            <a:schemeClr val="dk1"/>
                          </a:solidFill>
                          <a:effectLst/>
                          <a:latin typeface="+mn-lt"/>
                          <a:ea typeface="+mn-ea"/>
                          <a:cs typeface="+mn-cs"/>
                        </a:rPr>
                        <a:t>Use 1 mEq/L </a:t>
                      </a:r>
                    </a:p>
                  </a:txBody>
                  <a:tcPr marL="13079" marR="13079" marT="13079" marB="0" anchor="ctr">
                    <a:solidFill>
                      <a:schemeClr val="bg1">
                        <a:lumMod val="95000"/>
                      </a:schemeClr>
                    </a:solidFill>
                  </a:tcPr>
                </a:tc>
                <a:tc hMerge="1">
                  <a:txBody>
                    <a:bodyPr vert="horz" wrap="square"/>
                    <a:lstStyle/>
                    <a:p>
                      <a:endParaRPr lang="en-US"/>
                    </a:p>
                  </a:txBody>
                  <a:tcPr/>
                </a:tc>
                <a:tc>
                  <a:txBody>
                    <a:bodyPr vert="horz" wrap="square"/>
                    <a:lstStyle/>
                    <a:p>
                      <a:pPr algn="ctr" fontAlgn="ctr"/>
                      <a:r>
                        <a:rPr lang="en-US" sz="1300" u="none" strike="noStrike" kern="1000">
                          <a:solidFill>
                            <a:schemeClr val="dk1"/>
                          </a:solidFill>
                          <a:effectLst/>
                          <a:latin typeface="+mn-lt"/>
                          <a:ea typeface="+mn-ea"/>
                          <a:cs typeface="+mn-cs"/>
                        </a:rPr>
                        <a:t>Increase potassium</a:t>
                      </a:r>
                      <a:r>
                        <a:rPr lang="en-US" sz="1300" u="none" strike="noStrike" kern="1000" baseline="0">
                          <a:solidFill>
                            <a:schemeClr val="dk1"/>
                          </a:solidFill>
                          <a:effectLst/>
                          <a:latin typeface="+mn-lt"/>
                          <a:ea typeface="+mn-ea"/>
                          <a:cs typeface="+mn-cs"/>
                        </a:rPr>
                        <a:t> </a:t>
                      </a:r>
                      <a:r>
                        <a:rPr lang="en-US" sz="1300" u="none" strike="noStrike" kern="1000">
                          <a:solidFill>
                            <a:schemeClr val="dk1"/>
                          </a:solidFill>
                          <a:effectLst/>
                          <a:latin typeface="+mn-lt"/>
                          <a:ea typeface="+mn-ea"/>
                          <a:cs typeface="+mn-cs"/>
                        </a:rPr>
                        <a:t>monitoring to q week when utilizing Dk &gt;3 and &lt;2, and when Sk &lt;3.5 and &gt;6.5.</a:t>
                      </a:r>
                    </a:p>
                  </a:txBody>
                  <a:tcPr marL="13079" marR="13079" marT="13079" marB="0" anchor="ctr">
                    <a:solidFill>
                      <a:schemeClr val="bg1">
                        <a:lumMod val="95000"/>
                      </a:schemeClr>
                    </a:solidFill>
                  </a:tcPr>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02BCD6A9-6B40-E540-9E57-FAD46B4D2BC3}"/>
              </a:ext>
            </a:extLst>
          </p:cNvPr>
          <p:cNvSpPr txBox="1">
            <a:spLocks noSelect="1" noMove="1" noResize="1" noTextEdit="1"/>
          </p:cNvSpPr>
          <p:nvPr/>
        </p:nvSpPr>
        <p:spPr>
          <a:xfrm>
            <a:off x="5198" y="5866136"/>
            <a:ext cx="3336088" cy="307777"/>
          </a:xfrm>
          <a:prstGeom prst="rect">
            <a:avLst/>
          </a:prstGeom>
          <a:noFill/>
        </p:spPr>
        <p:txBody>
          <a:bodyPr wrap="square" rtlCol="0">
            <a:spAutoFit/>
          </a:bodyPr>
          <a:lstStyle/>
          <a:p>
            <a:r>
              <a:rPr lang="en-US" sz="1400" i="1">
                <a:solidFill>
                  <a:schemeClr val="tx1">
                    <a:lumMod val="65000"/>
                    <a:lumOff val="35000"/>
                  </a:schemeClr>
                </a:solidFill>
              </a:rPr>
              <a:t>J Am Soc Nephrol</a:t>
            </a:r>
            <a:r>
              <a:rPr lang="en-US" sz="1400">
                <a:solidFill>
                  <a:schemeClr val="tx1">
                    <a:lumMod val="65000"/>
                    <a:lumOff val="35000"/>
                  </a:schemeClr>
                </a:solidFill>
              </a:rPr>
              <a:t> 28(12):3441-3451, 2017</a:t>
            </a:r>
            <a:endParaRPr lang="en-US" sz="1400" b="1">
              <a:solidFill>
                <a:schemeClr val="tx1">
                  <a:lumMod val="65000"/>
                  <a:lumOff val="35000"/>
                </a:schemeClr>
              </a:solidFill>
            </a:endParaRPr>
          </a:p>
        </p:txBody>
      </p:sp>
      <p:sp>
        <p:nvSpPr>
          <p:cNvPr id="5" name="TextBox 4">
            <a:extLst>
              <a:ext uri="{FF2B5EF4-FFF2-40B4-BE49-F238E27FC236}">
                <a16:creationId xmlns:a16="http://schemas.microsoft.com/office/drawing/2014/main" id="{35CD4788-C3E7-48D3-8867-163D5DFFC2EE}"/>
              </a:ext>
            </a:extLst>
          </p:cNvPr>
          <p:cNvSpPr txBox="1">
            <a:spLocks noSelect="1" noMove="1" noResize="1" noTextEdit="1"/>
          </p:cNvSpPr>
          <p:nvPr/>
        </p:nvSpPr>
        <p:spPr>
          <a:xfrm>
            <a:off x="-3044" y="4451829"/>
            <a:ext cx="2546219" cy="307777"/>
          </a:xfrm>
          <a:prstGeom prst="rect">
            <a:avLst/>
          </a:prstGeom>
          <a:noFill/>
        </p:spPr>
        <p:txBody>
          <a:bodyPr wrap="square" rtlCol="0">
            <a:spAutoFit/>
          </a:bodyPr>
          <a:lstStyle/>
          <a:p>
            <a:r>
              <a:rPr lang="en-US" sz="1400" i="1">
                <a:solidFill>
                  <a:schemeClr val="tx1">
                    <a:lumMod val="65000"/>
                    <a:lumOff val="35000"/>
                  </a:schemeClr>
                </a:solidFill>
              </a:rPr>
              <a:t>Semin Dial</a:t>
            </a:r>
            <a:r>
              <a:rPr lang="en-US" sz="1400">
                <a:solidFill>
                  <a:schemeClr val="tx1">
                    <a:lumMod val="65000"/>
                    <a:lumOff val="35000"/>
                  </a:schemeClr>
                </a:solidFill>
              </a:rPr>
              <a:t> 28(3):266-275, 2015</a:t>
            </a:r>
          </a:p>
        </p:txBody>
      </p:sp>
      <p:sp>
        <p:nvSpPr>
          <p:cNvPr id="6" name="TextBox 5">
            <a:extLst>
              <a:ext uri="{FF2B5EF4-FFF2-40B4-BE49-F238E27FC236}">
                <a16:creationId xmlns:a16="http://schemas.microsoft.com/office/drawing/2014/main" id="{69900348-4F2E-4887-B03C-8C8592CB14A2}"/>
              </a:ext>
            </a:extLst>
          </p:cNvPr>
          <p:cNvSpPr txBox="1">
            <a:spLocks noSelect="1" noMove="1" noResize="1" noTextEdit="1"/>
          </p:cNvSpPr>
          <p:nvPr/>
        </p:nvSpPr>
        <p:spPr>
          <a:xfrm>
            <a:off x="-3044" y="3072609"/>
            <a:ext cx="2679569" cy="307777"/>
          </a:xfrm>
          <a:prstGeom prst="rect">
            <a:avLst/>
          </a:prstGeom>
          <a:noFill/>
        </p:spPr>
        <p:txBody>
          <a:bodyPr wrap="square" rtlCol="0">
            <a:spAutoFit/>
          </a:bodyPr>
          <a:lstStyle/>
          <a:p>
            <a:r>
              <a:rPr lang="en-US" sz="1400" i="1">
                <a:solidFill>
                  <a:schemeClr val="tx1">
                    <a:lumMod val="65000"/>
                    <a:lumOff val="35000"/>
                  </a:schemeClr>
                </a:solidFill>
              </a:rPr>
              <a:t>Hemodial Int</a:t>
            </a:r>
            <a:r>
              <a:rPr lang="en-US" sz="1400">
                <a:solidFill>
                  <a:schemeClr val="tx1">
                    <a:lumMod val="65000"/>
                    <a:lumOff val="35000"/>
                  </a:schemeClr>
                </a:solidFill>
              </a:rPr>
              <a:t> 20(4):573-579, 2016</a:t>
            </a:r>
            <a:endParaRPr lang="en-US" sz="1400" b="1">
              <a:solidFill>
                <a:schemeClr val="tx1">
                  <a:lumMod val="65000"/>
                  <a:lumOff val="35000"/>
                </a:schemeClr>
              </a:solidFill>
            </a:endParaRPr>
          </a:p>
        </p:txBody>
      </p:sp>
      <p:sp>
        <p:nvSpPr>
          <p:cNvPr id="7" name="TextBox 6">
            <a:extLst>
              <a:ext uri="{FF2B5EF4-FFF2-40B4-BE49-F238E27FC236}">
                <a16:creationId xmlns:a16="http://schemas.microsoft.com/office/drawing/2014/main" id="{7965C812-AD3C-48C6-8D04-E384995F78DE}"/>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3301043703"/>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8065" name="Line 31"/>
          <p:cNvSpPr>
            <a:spLocks noSelect="1" noMove="1" noResize="1" noChangeShapeType="1" noTextEdit="1"/>
          </p:cNvSpPr>
          <p:nvPr/>
        </p:nvSpPr>
        <p:spPr bwMode="auto">
          <a:xfrm>
            <a:off x="4718093" y="2860676"/>
            <a:ext cx="4286250" cy="1590675"/>
          </a:xfrm>
          <a:prstGeom prst="line">
            <a:avLst/>
          </a:prstGeom>
          <a:noFill/>
          <a:ln w="57150">
            <a:solidFill>
              <a:srgbClr val="66FF66"/>
            </a:solidFill>
            <a:round/>
          </a:ln>
          <a:extLst>
            <a:ext uri="{909E8E84-426E-40dd-AFC4-6F175D3DCCD1}">
              <a14:hiddenFill xmlns:a14="http://schemas.microsoft.com/office/drawing/2010/main" xmlns="">
                <a:noFill/>
              </a14:hiddenFill>
            </a:ext>
          </a:extLst>
        </p:spPr>
        <p:txBody>
          <a:bodyPr lIns="82945" tIns="41473" rIns="82945" bIns="41473"/>
          <a:lstStyle/>
          <a:p>
            <a:endParaRPr lang="en-US"/>
          </a:p>
        </p:txBody>
      </p:sp>
      <p:sp>
        <p:nvSpPr>
          <p:cNvPr id="88067" name="Line 7"/>
          <p:cNvSpPr>
            <a:spLocks noSelect="1" noMove="1" noResize="1" noChangeShapeType="1" noTextEdit="1"/>
          </p:cNvSpPr>
          <p:nvPr/>
        </p:nvSpPr>
        <p:spPr bwMode="auto">
          <a:xfrm flipH="1">
            <a:off x="4718093" y="1617663"/>
            <a:ext cx="0" cy="3663950"/>
          </a:xfrm>
          <a:prstGeom prst="line">
            <a:avLst/>
          </a:prstGeom>
          <a:noFill/>
          <a:ln w="38100">
            <a:solidFill>
              <a:srgbClr val="FF0000"/>
            </a:solidFill>
            <a:round/>
          </a:ln>
          <a:extLst>
            <a:ext uri="{909E8E84-426E-40dd-AFC4-6F175D3DCCD1}">
              <a14:hiddenFill xmlns:a14="http://schemas.microsoft.com/office/drawing/2010/main" xmlns="">
                <a:noFill/>
              </a14:hiddenFill>
            </a:ext>
          </a:extLst>
        </p:spPr>
        <p:txBody>
          <a:bodyPr lIns="82945" tIns="41473" rIns="82945" bIns="41473"/>
          <a:lstStyle/>
          <a:p>
            <a:endParaRPr lang="en-US"/>
          </a:p>
        </p:txBody>
      </p:sp>
      <p:sp>
        <p:nvSpPr>
          <p:cNvPr id="88068" name="Line 8"/>
          <p:cNvSpPr>
            <a:spLocks noSelect="1" noMove="1" noResize="1" noChangeShapeType="1" noTextEdit="1"/>
          </p:cNvSpPr>
          <p:nvPr/>
        </p:nvSpPr>
        <p:spPr bwMode="auto">
          <a:xfrm rot="5400000" flipH="1">
            <a:off x="6896143" y="3103563"/>
            <a:ext cx="0" cy="4356100"/>
          </a:xfrm>
          <a:prstGeom prst="line">
            <a:avLst/>
          </a:prstGeom>
          <a:noFill/>
          <a:ln w="38100">
            <a:solidFill>
              <a:srgbClr val="FF0000"/>
            </a:solidFill>
            <a:round/>
          </a:ln>
          <a:extLst>
            <a:ext uri="{909E8E84-426E-40dd-AFC4-6F175D3DCCD1}">
              <a14:hiddenFill xmlns:a14="http://schemas.microsoft.com/office/drawing/2010/main" xmlns="">
                <a:noFill/>
              </a14:hiddenFill>
            </a:ext>
          </a:extLst>
        </p:spPr>
        <p:txBody>
          <a:bodyPr lIns="82945" tIns="41473" rIns="82945" bIns="41473"/>
          <a:lstStyle/>
          <a:p>
            <a:endParaRPr lang="en-US"/>
          </a:p>
        </p:txBody>
      </p:sp>
      <p:sp>
        <p:nvSpPr>
          <p:cNvPr id="88069" name="Line 11"/>
          <p:cNvSpPr>
            <a:spLocks noSelect="1" noMove="1" noResize="1" noChangeShapeType="1" noTextEdit="1"/>
          </p:cNvSpPr>
          <p:nvPr/>
        </p:nvSpPr>
        <p:spPr bwMode="auto">
          <a:xfrm rot="5400000" flipH="1">
            <a:off x="6862012" y="-594519"/>
            <a:ext cx="0" cy="4424363"/>
          </a:xfrm>
          <a:prstGeom prst="line">
            <a:avLst/>
          </a:prstGeom>
          <a:noFill/>
          <a:ln w="19050">
            <a:solidFill>
              <a:srgbClr val="FF0000"/>
            </a:solidFill>
            <a:round/>
          </a:ln>
          <a:extLst>
            <a:ext uri="{909E8E84-426E-40dd-AFC4-6F175D3DCCD1}">
              <a14:hiddenFill xmlns:a14="http://schemas.microsoft.com/office/drawing/2010/main" xmlns="">
                <a:noFill/>
              </a14:hiddenFill>
            </a:ext>
          </a:extLst>
        </p:spPr>
        <p:txBody>
          <a:bodyPr lIns="82945" tIns="41473" rIns="82945" bIns="41473"/>
          <a:lstStyle/>
          <a:p>
            <a:endParaRPr lang="en-US"/>
          </a:p>
        </p:txBody>
      </p:sp>
      <p:sp>
        <p:nvSpPr>
          <p:cNvPr id="88070" name="Line 12"/>
          <p:cNvSpPr>
            <a:spLocks noSelect="1" noMove="1" noResize="1" noChangeShapeType="1" noTextEdit="1"/>
          </p:cNvSpPr>
          <p:nvPr/>
        </p:nvSpPr>
        <p:spPr bwMode="auto">
          <a:xfrm flipH="1">
            <a:off x="9074193" y="1617663"/>
            <a:ext cx="0" cy="3732212"/>
          </a:xfrm>
          <a:prstGeom prst="line">
            <a:avLst/>
          </a:prstGeom>
          <a:noFill/>
          <a:ln w="19050">
            <a:solidFill>
              <a:srgbClr val="FF0000"/>
            </a:solidFill>
            <a:round/>
          </a:ln>
          <a:extLst>
            <a:ext uri="{909E8E84-426E-40dd-AFC4-6F175D3DCCD1}">
              <a14:hiddenFill xmlns:a14="http://schemas.microsoft.com/office/drawing/2010/main" xmlns="">
                <a:noFill/>
              </a14:hiddenFill>
            </a:ext>
          </a:extLst>
        </p:spPr>
        <p:txBody>
          <a:bodyPr lIns="82945" tIns="41473" rIns="82945" bIns="41473"/>
          <a:lstStyle/>
          <a:p>
            <a:endParaRPr lang="en-US"/>
          </a:p>
        </p:txBody>
      </p:sp>
      <p:sp>
        <p:nvSpPr>
          <p:cNvPr id="88071" name="Line 14"/>
          <p:cNvSpPr>
            <a:spLocks noSelect="1" noMove="1" noResize="1" noChangeShapeType="1" noTextEdit="1"/>
          </p:cNvSpPr>
          <p:nvPr/>
        </p:nvSpPr>
        <p:spPr bwMode="auto">
          <a:xfrm rot="5400000" flipH="1">
            <a:off x="4718887" y="5212557"/>
            <a:ext cx="0" cy="138113"/>
          </a:xfrm>
          <a:prstGeom prst="line">
            <a:avLst/>
          </a:prstGeom>
          <a:noFill/>
          <a:ln w="38100">
            <a:solidFill>
              <a:srgbClr val="FF0000"/>
            </a:solidFill>
            <a:round/>
          </a:ln>
          <a:extLst>
            <a:ext uri="{909E8E84-426E-40dd-AFC4-6F175D3DCCD1}">
              <a14:hiddenFill xmlns:a14="http://schemas.microsoft.com/office/drawing/2010/main" xmlns="">
                <a:noFill/>
              </a14:hiddenFill>
            </a:ext>
          </a:extLst>
        </p:spPr>
        <p:txBody>
          <a:bodyPr lIns="82945" tIns="41473" rIns="82945" bIns="41473"/>
          <a:lstStyle/>
          <a:p>
            <a:endParaRPr lang="en-US"/>
          </a:p>
        </p:txBody>
      </p:sp>
      <p:sp>
        <p:nvSpPr>
          <p:cNvPr id="88072" name="Line 15"/>
          <p:cNvSpPr>
            <a:spLocks noSelect="1" noMove="1" noResize="1" noChangeShapeType="1" noTextEdit="1"/>
          </p:cNvSpPr>
          <p:nvPr/>
        </p:nvSpPr>
        <p:spPr bwMode="auto">
          <a:xfrm flipH="1">
            <a:off x="4718093" y="5281613"/>
            <a:ext cx="0" cy="68262"/>
          </a:xfrm>
          <a:prstGeom prst="line">
            <a:avLst/>
          </a:prstGeom>
          <a:noFill/>
          <a:ln w="38100">
            <a:solidFill>
              <a:srgbClr val="FF0000"/>
            </a:solidFill>
            <a:round/>
          </a:ln>
          <a:extLst>
            <a:ext uri="{909E8E84-426E-40dd-AFC4-6F175D3DCCD1}">
              <a14:hiddenFill xmlns:a14="http://schemas.microsoft.com/office/drawing/2010/main" xmlns="">
                <a:noFill/>
              </a14:hiddenFill>
            </a:ext>
          </a:extLst>
        </p:spPr>
        <p:txBody>
          <a:bodyPr lIns="82945" tIns="41473" rIns="82945" bIns="41473"/>
          <a:lstStyle/>
          <a:p>
            <a:endParaRPr lang="en-US"/>
          </a:p>
        </p:txBody>
      </p:sp>
      <p:sp>
        <p:nvSpPr>
          <p:cNvPr id="88073" name="Line 16"/>
          <p:cNvSpPr>
            <a:spLocks noSelect="1" noMove="1" noResize="1" noChangeShapeType="1" noTextEdit="1"/>
          </p:cNvSpPr>
          <p:nvPr/>
        </p:nvSpPr>
        <p:spPr bwMode="auto">
          <a:xfrm rot="5400000" flipH="1">
            <a:off x="4683962" y="4831557"/>
            <a:ext cx="0" cy="68263"/>
          </a:xfrm>
          <a:prstGeom prst="line">
            <a:avLst/>
          </a:prstGeom>
          <a:noFill/>
          <a:ln w="38100">
            <a:solidFill>
              <a:srgbClr val="FF0000"/>
            </a:solidFill>
            <a:round/>
          </a:ln>
          <a:extLst>
            <a:ext uri="{909E8E84-426E-40dd-AFC4-6F175D3DCCD1}">
              <a14:hiddenFill xmlns:a14="http://schemas.microsoft.com/office/drawing/2010/main" xmlns="">
                <a:noFill/>
              </a14:hiddenFill>
            </a:ext>
          </a:extLst>
        </p:spPr>
        <p:txBody>
          <a:bodyPr lIns="82945" tIns="41473" rIns="82945" bIns="41473"/>
          <a:lstStyle/>
          <a:p>
            <a:endParaRPr lang="en-US"/>
          </a:p>
        </p:txBody>
      </p:sp>
      <p:sp>
        <p:nvSpPr>
          <p:cNvPr id="88074" name="Line 17"/>
          <p:cNvSpPr>
            <a:spLocks noSelect="1" noMove="1" noResize="1" noChangeShapeType="1" noTextEdit="1"/>
          </p:cNvSpPr>
          <p:nvPr/>
        </p:nvSpPr>
        <p:spPr bwMode="auto">
          <a:xfrm rot="5400000" flipH="1">
            <a:off x="4683962" y="4347369"/>
            <a:ext cx="0" cy="68263"/>
          </a:xfrm>
          <a:prstGeom prst="line">
            <a:avLst/>
          </a:prstGeom>
          <a:noFill/>
          <a:ln w="38100">
            <a:solidFill>
              <a:srgbClr val="FF0000"/>
            </a:solidFill>
            <a:round/>
          </a:ln>
          <a:extLst>
            <a:ext uri="{909E8E84-426E-40dd-AFC4-6F175D3DCCD1}">
              <a14:hiddenFill xmlns:a14="http://schemas.microsoft.com/office/drawing/2010/main" xmlns="">
                <a:noFill/>
              </a14:hiddenFill>
            </a:ext>
          </a:extLst>
        </p:spPr>
        <p:txBody>
          <a:bodyPr lIns="82945" tIns="41473" rIns="82945" bIns="41473"/>
          <a:lstStyle/>
          <a:p>
            <a:endParaRPr lang="en-US"/>
          </a:p>
        </p:txBody>
      </p:sp>
      <p:sp>
        <p:nvSpPr>
          <p:cNvPr id="88075" name="Line 18"/>
          <p:cNvSpPr>
            <a:spLocks noSelect="1" noMove="1" noResize="1" noChangeShapeType="1" noTextEdit="1"/>
          </p:cNvSpPr>
          <p:nvPr/>
        </p:nvSpPr>
        <p:spPr bwMode="auto">
          <a:xfrm rot="5400000" flipH="1">
            <a:off x="4683962" y="3902869"/>
            <a:ext cx="0" cy="68263"/>
          </a:xfrm>
          <a:prstGeom prst="line">
            <a:avLst/>
          </a:prstGeom>
          <a:noFill/>
          <a:ln w="38100">
            <a:solidFill>
              <a:srgbClr val="FF0000"/>
            </a:solidFill>
            <a:round/>
          </a:ln>
          <a:extLst>
            <a:ext uri="{909E8E84-426E-40dd-AFC4-6F175D3DCCD1}">
              <a14:hiddenFill xmlns:a14="http://schemas.microsoft.com/office/drawing/2010/main" xmlns="">
                <a:noFill/>
              </a14:hiddenFill>
            </a:ext>
          </a:extLst>
        </p:spPr>
        <p:txBody>
          <a:bodyPr lIns="82945" tIns="41473" rIns="82945" bIns="41473"/>
          <a:lstStyle/>
          <a:p>
            <a:endParaRPr lang="en-US"/>
          </a:p>
        </p:txBody>
      </p:sp>
      <p:sp>
        <p:nvSpPr>
          <p:cNvPr id="88076" name="Line 19"/>
          <p:cNvSpPr>
            <a:spLocks noSelect="1" noMove="1" noResize="1" noChangeShapeType="1" noTextEdit="1"/>
          </p:cNvSpPr>
          <p:nvPr/>
        </p:nvSpPr>
        <p:spPr bwMode="auto">
          <a:xfrm rot="5400000" flipH="1">
            <a:off x="4683962" y="3440907"/>
            <a:ext cx="0" cy="68263"/>
          </a:xfrm>
          <a:prstGeom prst="line">
            <a:avLst/>
          </a:prstGeom>
          <a:noFill/>
          <a:ln w="38100">
            <a:solidFill>
              <a:srgbClr val="FF0000"/>
            </a:solidFill>
            <a:round/>
          </a:ln>
          <a:extLst>
            <a:ext uri="{909E8E84-426E-40dd-AFC4-6F175D3DCCD1}">
              <a14:hiddenFill xmlns:a14="http://schemas.microsoft.com/office/drawing/2010/main" xmlns="">
                <a:noFill/>
              </a14:hiddenFill>
            </a:ext>
          </a:extLst>
        </p:spPr>
        <p:txBody>
          <a:bodyPr lIns="82945" tIns="41473" rIns="82945" bIns="41473"/>
          <a:lstStyle/>
          <a:p>
            <a:endParaRPr lang="en-US"/>
          </a:p>
        </p:txBody>
      </p:sp>
      <p:sp>
        <p:nvSpPr>
          <p:cNvPr id="88077" name="Line 20"/>
          <p:cNvSpPr>
            <a:spLocks noSelect="1" noMove="1" noResize="1" noChangeShapeType="1" noTextEdit="1"/>
          </p:cNvSpPr>
          <p:nvPr/>
        </p:nvSpPr>
        <p:spPr bwMode="auto">
          <a:xfrm rot="5400000" flipH="1">
            <a:off x="4683962" y="2978944"/>
            <a:ext cx="0" cy="68263"/>
          </a:xfrm>
          <a:prstGeom prst="line">
            <a:avLst/>
          </a:prstGeom>
          <a:noFill/>
          <a:ln w="38100">
            <a:solidFill>
              <a:srgbClr val="FF0000"/>
            </a:solidFill>
            <a:round/>
          </a:ln>
          <a:extLst>
            <a:ext uri="{909E8E84-426E-40dd-AFC4-6F175D3DCCD1}">
              <a14:hiddenFill xmlns:a14="http://schemas.microsoft.com/office/drawing/2010/main" xmlns="">
                <a:noFill/>
              </a14:hiddenFill>
            </a:ext>
          </a:extLst>
        </p:spPr>
        <p:txBody>
          <a:bodyPr lIns="82945" tIns="41473" rIns="82945" bIns="41473"/>
          <a:lstStyle/>
          <a:p>
            <a:endParaRPr lang="en-US"/>
          </a:p>
        </p:txBody>
      </p:sp>
      <p:sp>
        <p:nvSpPr>
          <p:cNvPr id="88078" name="Line 21"/>
          <p:cNvSpPr>
            <a:spLocks noSelect="1" noMove="1" noResize="1" noChangeShapeType="1" noTextEdit="1"/>
          </p:cNvSpPr>
          <p:nvPr/>
        </p:nvSpPr>
        <p:spPr bwMode="auto">
          <a:xfrm rot="5400000" flipH="1">
            <a:off x="4683962" y="2516982"/>
            <a:ext cx="0" cy="68263"/>
          </a:xfrm>
          <a:prstGeom prst="line">
            <a:avLst/>
          </a:prstGeom>
          <a:noFill/>
          <a:ln w="38100">
            <a:solidFill>
              <a:srgbClr val="FF0000"/>
            </a:solidFill>
            <a:round/>
          </a:ln>
          <a:extLst>
            <a:ext uri="{909E8E84-426E-40dd-AFC4-6F175D3DCCD1}">
              <a14:hiddenFill xmlns:a14="http://schemas.microsoft.com/office/drawing/2010/main" xmlns="">
                <a:noFill/>
              </a14:hiddenFill>
            </a:ext>
          </a:extLst>
        </p:spPr>
        <p:txBody>
          <a:bodyPr lIns="82945" tIns="41473" rIns="82945" bIns="41473"/>
          <a:lstStyle/>
          <a:p>
            <a:endParaRPr lang="en-US"/>
          </a:p>
        </p:txBody>
      </p:sp>
      <p:sp>
        <p:nvSpPr>
          <p:cNvPr id="88079" name="Line 22"/>
          <p:cNvSpPr>
            <a:spLocks noSelect="1" noMove="1" noResize="1" noChangeShapeType="1" noTextEdit="1"/>
          </p:cNvSpPr>
          <p:nvPr/>
        </p:nvSpPr>
        <p:spPr bwMode="auto">
          <a:xfrm rot="5400000" flipH="1">
            <a:off x="4683962" y="2053432"/>
            <a:ext cx="0" cy="68263"/>
          </a:xfrm>
          <a:prstGeom prst="line">
            <a:avLst/>
          </a:prstGeom>
          <a:noFill/>
          <a:ln w="38100">
            <a:solidFill>
              <a:srgbClr val="FF0000"/>
            </a:solidFill>
            <a:round/>
          </a:ln>
          <a:extLst>
            <a:ext uri="{909E8E84-426E-40dd-AFC4-6F175D3DCCD1}">
              <a14:hiddenFill xmlns:a14="http://schemas.microsoft.com/office/drawing/2010/main" xmlns="">
                <a:noFill/>
              </a14:hiddenFill>
            </a:ext>
          </a:extLst>
        </p:spPr>
        <p:txBody>
          <a:bodyPr lIns="82945" tIns="41473" rIns="82945" bIns="41473"/>
          <a:lstStyle/>
          <a:p>
            <a:endParaRPr lang="en-US"/>
          </a:p>
        </p:txBody>
      </p:sp>
      <p:sp>
        <p:nvSpPr>
          <p:cNvPr id="88080" name="Line 23"/>
          <p:cNvSpPr>
            <a:spLocks noSelect="1" noMove="1" noResize="1" noChangeShapeType="1" noTextEdit="1"/>
          </p:cNvSpPr>
          <p:nvPr/>
        </p:nvSpPr>
        <p:spPr bwMode="auto">
          <a:xfrm rot="5400000" flipH="1">
            <a:off x="4683962" y="1591469"/>
            <a:ext cx="0" cy="68263"/>
          </a:xfrm>
          <a:prstGeom prst="line">
            <a:avLst/>
          </a:prstGeom>
          <a:noFill/>
          <a:ln w="38100">
            <a:solidFill>
              <a:srgbClr val="FF0000"/>
            </a:solidFill>
            <a:round/>
          </a:ln>
          <a:extLst>
            <a:ext uri="{909E8E84-426E-40dd-AFC4-6F175D3DCCD1}">
              <a14:hiddenFill xmlns:a14="http://schemas.microsoft.com/office/drawing/2010/main" xmlns="">
                <a:noFill/>
              </a14:hiddenFill>
            </a:ext>
          </a:extLst>
        </p:spPr>
        <p:txBody>
          <a:bodyPr lIns="82945" tIns="41473" rIns="82945" bIns="41473"/>
          <a:lstStyle/>
          <a:p>
            <a:endParaRPr lang="en-US"/>
          </a:p>
        </p:txBody>
      </p:sp>
      <p:sp>
        <p:nvSpPr>
          <p:cNvPr id="88081" name="Line 24"/>
          <p:cNvSpPr>
            <a:spLocks noSelect="1" noMove="1" noResize="1" noChangeShapeType="1" noTextEdit="1"/>
          </p:cNvSpPr>
          <p:nvPr/>
        </p:nvSpPr>
        <p:spPr bwMode="auto">
          <a:xfrm flipH="1">
            <a:off x="5272130" y="5281613"/>
            <a:ext cx="0" cy="68262"/>
          </a:xfrm>
          <a:prstGeom prst="line">
            <a:avLst/>
          </a:prstGeom>
          <a:noFill/>
          <a:ln w="38100">
            <a:solidFill>
              <a:srgbClr val="FF0000"/>
            </a:solidFill>
            <a:round/>
          </a:ln>
          <a:extLst>
            <a:ext uri="{909E8E84-426E-40dd-AFC4-6F175D3DCCD1}">
              <a14:hiddenFill xmlns:a14="http://schemas.microsoft.com/office/drawing/2010/main" xmlns="">
                <a:noFill/>
              </a14:hiddenFill>
            </a:ext>
          </a:extLst>
        </p:spPr>
        <p:txBody>
          <a:bodyPr lIns="82945" tIns="41473" rIns="82945" bIns="41473"/>
          <a:lstStyle/>
          <a:p>
            <a:endParaRPr lang="en-US"/>
          </a:p>
        </p:txBody>
      </p:sp>
      <p:sp>
        <p:nvSpPr>
          <p:cNvPr id="88082" name="Line 25"/>
          <p:cNvSpPr>
            <a:spLocks noSelect="1" noMove="1" noResize="1" noChangeShapeType="1" noTextEdit="1"/>
          </p:cNvSpPr>
          <p:nvPr/>
        </p:nvSpPr>
        <p:spPr bwMode="auto">
          <a:xfrm flipH="1">
            <a:off x="5824580" y="5281613"/>
            <a:ext cx="0" cy="68262"/>
          </a:xfrm>
          <a:prstGeom prst="line">
            <a:avLst/>
          </a:prstGeom>
          <a:noFill/>
          <a:ln w="38100">
            <a:solidFill>
              <a:srgbClr val="FF0000"/>
            </a:solidFill>
            <a:round/>
          </a:ln>
          <a:extLst>
            <a:ext uri="{909E8E84-426E-40dd-AFC4-6F175D3DCCD1}">
              <a14:hiddenFill xmlns:a14="http://schemas.microsoft.com/office/drawing/2010/main" xmlns="">
                <a:noFill/>
              </a14:hiddenFill>
            </a:ext>
          </a:extLst>
        </p:spPr>
        <p:txBody>
          <a:bodyPr lIns="82945" tIns="41473" rIns="82945" bIns="41473"/>
          <a:lstStyle/>
          <a:p>
            <a:endParaRPr lang="en-US"/>
          </a:p>
        </p:txBody>
      </p:sp>
      <p:sp>
        <p:nvSpPr>
          <p:cNvPr id="88083" name="Line 26"/>
          <p:cNvSpPr>
            <a:spLocks noSelect="1" noMove="1" noResize="1" noChangeShapeType="1" noTextEdit="1"/>
          </p:cNvSpPr>
          <p:nvPr/>
        </p:nvSpPr>
        <p:spPr bwMode="auto">
          <a:xfrm flipH="1">
            <a:off x="6377030" y="5281613"/>
            <a:ext cx="0" cy="68262"/>
          </a:xfrm>
          <a:prstGeom prst="line">
            <a:avLst/>
          </a:prstGeom>
          <a:noFill/>
          <a:ln w="38100">
            <a:solidFill>
              <a:srgbClr val="FF0000"/>
            </a:solidFill>
            <a:round/>
          </a:ln>
          <a:extLst>
            <a:ext uri="{909E8E84-426E-40dd-AFC4-6F175D3DCCD1}">
              <a14:hiddenFill xmlns:a14="http://schemas.microsoft.com/office/drawing/2010/main" xmlns="">
                <a:noFill/>
              </a14:hiddenFill>
            </a:ext>
          </a:extLst>
        </p:spPr>
        <p:txBody>
          <a:bodyPr lIns="82945" tIns="41473" rIns="82945" bIns="41473"/>
          <a:lstStyle/>
          <a:p>
            <a:endParaRPr lang="en-US"/>
          </a:p>
        </p:txBody>
      </p:sp>
      <p:sp>
        <p:nvSpPr>
          <p:cNvPr id="88084" name="Line 27"/>
          <p:cNvSpPr>
            <a:spLocks noSelect="1" noMove="1" noResize="1" noChangeShapeType="1" noTextEdit="1"/>
          </p:cNvSpPr>
          <p:nvPr/>
        </p:nvSpPr>
        <p:spPr bwMode="auto">
          <a:xfrm flipH="1">
            <a:off x="6913605" y="5281613"/>
            <a:ext cx="0" cy="68262"/>
          </a:xfrm>
          <a:prstGeom prst="line">
            <a:avLst/>
          </a:prstGeom>
          <a:noFill/>
          <a:ln w="38100">
            <a:solidFill>
              <a:srgbClr val="FF0000"/>
            </a:solidFill>
            <a:round/>
          </a:ln>
          <a:extLst>
            <a:ext uri="{909E8E84-426E-40dd-AFC4-6F175D3DCCD1}">
              <a14:hiddenFill xmlns:a14="http://schemas.microsoft.com/office/drawing/2010/main" xmlns="">
                <a:noFill/>
              </a14:hiddenFill>
            </a:ext>
          </a:extLst>
        </p:spPr>
        <p:txBody>
          <a:bodyPr lIns="82945" tIns="41473" rIns="82945" bIns="41473"/>
          <a:lstStyle/>
          <a:p>
            <a:endParaRPr lang="en-US"/>
          </a:p>
        </p:txBody>
      </p:sp>
      <p:sp>
        <p:nvSpPr>
          <p:cNvPr id="88085" name="Line 28"/>
          <p:cNvSpPr>
            <a:spLocks noSelect="1" noMove="1" noResize="1" noChangeShapeType="1" noTextEdit="1"/>
          </p:cNvSpPr>
          <p:nvPr/>
        </p:nvSpPr>
        <p:spPr bwMode="auto">
          <a:xfrm flipH="1">
            <a:off x="7458118" y="5281613"/>
            <a:ext cx="0" cy="68262"/>
          </a:xfrm>
          <a:prstGeom prst="line">
            <a:avLst/>
          </a:prstGeom>
          <a:noFill/>
          <a:ln w="38100">
            <a:solidFill>
              <a:srgbClr val="FF0000"/>
            </a:solidFill>
            <a:round/>
          </a:ln>
          <a:extLst>
            <a:ext uri="{909E8E84-426E-40dd-AFC4-6F175D3DCCD1}">
              <a14:hiddenFill xmlns:a14="http://schemas.microsoft.com/office/drawing/2010/main" xmlns="">
                <a:noFill/>
              </a14:hiddenFill>
            </a:ext>
          </a:extLst>
        </p:spPr>
        <p:txBody>
          <a:bodyPr lIns="82945" tIns="41473" rIns="82945" bIns="41473"/>
          <a:lstStyle/>
          <a:p>
            <a:endParaRPr lang="en-US"/>
          </a:p>
        </p:txBody>
      </p:sp>
      <p:sp>
        <p:nvSpPr>
          <p:cNvPr id="88086" name="Line 29"/>
          <p:cNvSpPr>
            <a:spLocks noSelect="1" noMove="1" noResize="1" noChangeShapeType="1" noTextEdit="1"/>
          </p:cNvSpPr>
          <p:nvPr/>
        </p:nvSpPr>
        <p:spPr bwMode="auto">
          <a:xfrm flipH="1">
            <a:off x="7985168" y="5281613"/>
            <a:ext cx="0" cy="68262"/>
          </a:xfrm>
          <a:prstGeom prst="line">
            <a:avLst/>
          </a:prstGeom>
          <a:noFill/>
          <a:ln w="38100">
            <a:solidFill>
              <a:srgbClr val="FF0000"/>
            </a:solidFill>
            <a:round/>
          </a:ln>
          <a:extLst>
            <a:ext uri="{909E8E84-426E-40dd-AFC4-6F175D3DCCD1}">
              <a14:hiddenFill xmlns:a14="http://schemas.microsoft.com/office/drawing/2010/main" xmlns="">
                <a:noFill/>
              </a14:hiddenFill>
            </a:ext>
          </a:extLst>
        </p:spPr>
        <p:txBody>
          <a:bodyPr lIns="82945" tIns="41473" rIns="82945" bIns="41473"/>
          <a:lstStyle/>
          <a:p>
            <a:endParaRPr lang="en-US"/>
          </a:p>
        </p:txBody>
      </p:sp>
      <p:sp>
        <p:nvSpPr>
          <p:cNvPr id="88087" name="Line 30"/>
          <p:cNvSpPr>
            <a:spLocks noSelect="1" noMove="1" noResize="1" noChangeShapeType="1" noTextEdit="1"/>
          </p:cNvSpPr>
          <p:nvPr/>
        </p:nvSpPr>
        <p:spPr bwMode="auto">
          <a:xfrm flipH="1">
            <a:off x="8520155" y="5281613"/>
            <a:ext cx="0" cy="68262"/>
          </a:xfrm>
          <a:prstGeom prst="line">
            <a:avLst/>
          </a:prstGeom>
          <a:noFill/>
          <a:ln w="38100">
            <a:solidFill>
              <a:srgbClr val="FF0000"/>
            </a:solidFill>
            <a:round/>
          </a:ln>
          <a:extLst>
            <a:ext uri="{909E8E84-426E-40dd-AFC4-6F175D3DCCD1}">
              <a14:hiddenFill xmlns:a14="http://schemas.microsoft.com/office/drawing/2010/main" xmlns="">
                <a:noFill/>
              </a14:hiddenFill>
            </a:ext>
          </a:extLst>
        </p:spPr>
        <p:txBody>
          <a:bodyPr lIns="82945" tIns="41473" rIns="82945" bIns="41473"/>
          <a:lstStyle/>
          <a:p>
            <a:endParaRPr lang="en-US"/>
          </a:p>
        </p:txBody>
      </p:sp>
      <p:sp>
        <p:nvSpPr>
          <p:cNvPr id="88088" name="Oval 32"/>
          <p:cNvSpPr>
            <a:spLocks noSelect="1" noMove="1" noResize="1" noChangeArrowheads="1" noTextEdit="1"/>
          </p:cNvSpPr>
          <p:nvPr/>
        </p:nvSpPr>
        <p:spPr bwMode="auto">
          <a:xfrm>
            <a:off x="6861218" y="4451351"/>
            <a:ext cx="138112"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089" name="Oval 33"/>
          <p:cNvSpPr>
            <a:spLocks noSelect="1" noMove="1" noResize="1" noChangeArrowheads="1" noTextEdit="1"/>
          </p:cNvSpPr>
          <p:nvPr/>
        </p:nvSpPr>
        <p:spPr bwMode="auto">
          <a:xfrm>
            <a:off x="7137443" y="4451351"/>
            <a:ext cx="138112"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090" name="Oval 34"/>
          <p:cNvSpPr>
            <a:spLocks noSelect="1" noMove="1" noResize="1" noChangeArrowheads="1" noTextEdit="1"/>
          </p:cNvSpPr>
          <p:nvPr/>
        </p:nvSpPr>
        <p:spPr bwMode="auto">
          <a:xfrm>
            <a:off x="7137443" y="4313238"/>
            <a:ext cx="138112" cy="138112"/>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091" name="Oval 35"/>
          <p:cNvSpPr>
            <a:spLocks noSelect="1" noMove="1" noResize="1" noChangeArrowheads="1" noTextEdit="1"/>
          </p:cNvSpPr>
          <p:nvPr/>
        </p:nvSpPr>
        <p:spPr bwMode="auto">
          <a:xfrm>
            <a:off x="7207293" y="4381500"/>
            <a:ext cx="138112" cy="139700"/>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092" name="Oval 36"/>
          <p:cNvSpPr>
            <a:spLocks noSelect="1" noMove="1" noResize="1" noChangeArrowheads="1" noTextEdit="1"/>
          </p:cNvSpPr>
          <p:nvPr/>
        </p:nvSpPr>
        <p:spPr bwMode="auto">
          <a:xfrm>
            <a:off x="7553368" y="4521201"/>
            <a:ext cx="138112"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093" name="Oval 37"/>
          <p:cNvSpPr>
            <a:spLocks noSelect="1" noMove="1" noResize="1" noChangeArrowheads="1" noTextEdit="1"/>
          </p:cNvSpPr>
          <p:nvPr/>
        </p:nvSpPr>
        <p:spPr bwMode="auto">
          <a:xfrm>
            <a:off x="7553368" y="4451351"/>
            <a:ext cx="138112"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094" name="Oval 38"/>
          <p:cNvSpPr>
            <a:spLocks noSelect="1" noMove="1" noResize="1" noChangeArrowheads="1" noTextEdit="1"/>
          </p:cNvSpPr>
          <p:nvPr/>
        </p:nvSpPr>
        <p:spPr bwMode="auto">
          <a:xfrm>
            <a:off x="7483518" y="4243388"/>
            <a:ext cx="138112" cy="138112"/>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095" name="Oval 39"/>
          <p:cNvSpPr>
            <a:spLocks noSelect="1" noMove="1" noResize="1" noChangeArrowheads="1" noTextEdit="1"/>
          </p:cNvSpPr>
          <p:nvPr/>
        </p:nvSpPr>
        <p:spPr bwMode="auto">
          <a:xfrm>
            <a:off x="7621631" y="4243388"/>
            <a:ext cx="138113" cy="138112"/>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096" name="Oval 40"/>
          <p:cNvSpPr>
            <a:spLocks noSelect="1" noMove="1" noResize="1" noChangeArrowheads="1" noTextEdit="1"/>
          </p:cNvSpPr>
          <p:nvPr/>
        </p:nvSpPr>
        <p:spPr bwMode="auto">
          <a:xfrm>
            <a:off x="7829593" y="4175126"/>
            <a:ext cx="138112"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097" name="Oval 41"/>
          <p:cNvSpPr>
            <a:spLocks noSelect="1" noMove="1" noResize="1" noChangeArrowheads="1" noTextEdit="1"/>
          </p:cNvSpPr>
          <p:nvPr/>
        </p:nvSpPr>
        <p:spPr bwMode="auto">
          <a:xfrm>
            <a:off x="7897856" y="4105276"/>
            <a:ext cx="138113"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098" name="Oval 42"/>
          <p:cNvSpPr>
            <a:spLocks noSelect="1" noMove="1" noResize="1" noChangeArrowheads="1" noTextEdit="1"/>
          </p:cNvSpPr>
          <p:nvPr/>
        </p:nvSpPr>
        <p:spPr bwMode="auto">
          <a:xfrm>
            <a:off x="8313781" y="3829051"/>
            <a:ext cx="138113"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099" name="Oval 43"/>
          <p:cNvSpPr>
            <a:spLocks noSelect="1" noMove="1" noResize="1" noChangeArrowheads="1" noTextEdit="1"/>
          </p:cNvSpPr>
          <p:nvPr/>
        </p:nvSpPr>
        <p:spPr bwMode="auto">
          <a:xfrm>
            <a:off x="8728118" y="3967163"/>
            <a:ext cx="138112" cy="138112"/>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00" name="Oval 44"/>
          <p:cNvSpPr>
            <a:spLocks noSelect="1" noMove="1" noResize="1" noChangeArrowheads="1" noTextEdit="1"/>
          </p:cNvSpPr>
          <p:nvPr/>
        </p:nvSpPr>
        <p:spPr bwMode="auto">
          <a:xfrm>
            <a:off x="8520156" y="4243388"/>
            <a:ext cx="138113" cy="138112"/>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01" name="Oval 45"/>
          <p:cNvSpPr>
            <a:spLocks noSelect="1" noMove="1" noResize="1" noChangeArrowheads="1" noTextEdit="1"/>
          </p:cNvSpPr>
          <p:nvPr/>
        </p:nvSpPr>
        <p:spPr bwMode="auto">
          <a:xfrm>
            <a:off x="8451893" y="4865688"/>
            <a:ext cx="138112" cy="138112"/>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02" name="Oval 46"/>
          <p:cNvSpPr>
            <a:spLocks noSelect="1" noMove="1" noResize="1" noChangeArrowheads="1" noTextEdit="1"/>
          </p:cNvSpPr>
          <p:nvPr/>
        </p:nvSpPr>
        <p:spPr bwMode="auto">
          <a:xfrm>
            <a:off x="8105818" y="4451351"/>
            <a:ext cx="138112"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03" name="Oval 47"/>
          <p:cNvSpPr>
            <a:spLocks noSelect="1" noMove="1" noResize="1" noChangeArrowheads="1" noTextEdit="1"/>
          </p:cNvSpPr>
          <p:nvPr/>
        </p:nvSpPr>
        <p:spPr bwMode="auto">
          <a:xfrm>
            <a:off x="8175668" y="4175126"/>
            <a:ext cx="138112"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04" name="Oval 48"/>
          <p:cNvSpPr>
            <a:spLocks noSelect="1" noMove="1" noResize="1" noChangeArrowheads="1" noTextEdit="1"/>
          </p:cNvSpPr>
          <p:nvPr/>
        </p:nvSpPr>
        <p:spPr bwMode="auto">
          <a:xfrm>
            <a:off x="8243931" y="4313238"/>
            <a:ext cx="138113" cy="138112"/>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05" name="Oval 49"/>
          <p:cNvSpPr>
            <a:spLocks noSelect="1" noMove="1" noResize="1" noChangeArrowheads="1" noTextEdit="1"/>
          </p:cNvSpPr>
          <p:nvPr/>
        </p:nvSpPr>
        <p:spPr bwMode="auto">
          <a:xfrm>
            <a:off x="7621631" y="4037013"/>
            <a:ext cx="138113" cy="138112"/>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06" name="Oval 50"/>
          <p:cNvSpPr>
            <a:spLocks noSelect="1" noMove="1" noResize="1" noChangeArrowheads="1" noTextEdit="1"/>
          </p:cNvSpPr>
          <p:nvPr/>
        </p:nvSpPr>
        <p:spPr bwMode="auto">
          <a:xfrm>
            <a:off x="6999331" y="3760788"/>
            <a:ext cx="138113" cy="138112"/>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07" name="Oval 51"/>
          <p:cNvSpPr>
            <a:spLocks noSelect="1" noMove="1" noResize="1" noChangeArrowheads="1" noTextEdit="1"/>
          </p:cNvSpPr>
          <p:nvPr/>
        </p:nvSpPr>
        <p:spPr bwMode="auto">
          <a:xfrm>
            <a:off x="6377030" y="3482976"/>
            <a:ext cx="139700"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08" name="Oval 52"/>
          <p:cNvSpPr>
            <a:spLocks noSelect="1" noMove="1" noResize="1" noChangeArrowheads="1" noTextEdit="1"/>
          </p:cNvSpPr>
          <p:nvPr/>
        </p:nvSpPr>
        <p:spPr bwMode="auto">
          <a:xfrm>
            <a:off x="5756318" y="3206751"/>
            <a:ext cx="138112"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09" name="Oval 53"/>
          <p:cNvSpPr>
            <a:spLocks noSelect="1" noMove="1" noResize="1" noChangeArrowheads="1" noTextEdit="1"/>
          </p:cNvSpPr>
          <p:nvPr/>
        </p:nvSpPr>
        <p:spPr bwMode="auto">
          <a:xfrm>
            <a:off x="4926056" y="3000376"/>
            <a:ext cx="138113"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10" name="Oval 54"/>
          <p:cNvSpPr>
            <a:spLocks noSelect="1" noMove="1" noResize="1" noChangeArrowheads="1" noTextEdit="1"/>
          </p:cNvSpPr>
          <p:nvPr/>
        </p:nvSpPr>
        <p:spPr bwMode="auto">
          <a:xfrm>
            <a:off x="4995906" y="3206751"/>
            <a:ext cx="138113"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11" name="Oval 55"/>
          <p:cNvSpPr>
            <a:spLocks noSelect="1" noMove="1" noResize="1" noChangeArrowheads="1" noTextEdit="1"/>
          </p:cNvSpPr>
          <p:nvPr/>
        </p:nvSpPr>
        <p:spPr bwMode="auto">
          <a:xfrm>
            <a:off x="5340393" y="3552826"/>
            <a:ext cx="138112"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12" name="Oval 56"/>
          <p:cNvSpPr>
            <a:spLocks noSelect="1" noMove="1" noResize="1" noChangeArrowheads="1" noTextEdit="1"/>
          </p:cNvSpPr>
          <p:nvPr/>
        </p:nvSpPr>
        <p:spPr bwMode="auto">
          <a:xfrm>
            <a:off x="5686468" y="3552826"/>
            <a:ext cx="138112"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13" name="Oval 57"/>
          <p:cNvSpPr>
            <a:spLocks noSelect="1" noMove="1" noResize="1" noChangeArrowheads="1" noTextEdit="1"/>
          </p:cNvSpPr>
          <p:nvPr/>
        </p:nvSpPr>
        <p:spPr bwMode="auto">
          <a:xfrm>
            <a:off x="5686468" y="3482976"/>
            <a:ext cx="138112"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14" name="Oval 58"/>
          <p:cNvSpPr>
            <a:spLocks noSelect="1" noMove="1" noResize="1" noChangeArrowheads="1" noTextEdit="1"/>
          </p:cNvSpPr>
          <p:nvPr/>
        </p:nvSpPr>
        <p:spPr bwMode="auto">
          <a:xfrm>
            <a:off x="5686468" y="3344863"/>
            <a:ext cx="138112" cy="138112"/>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15" name="Oval 59"/>
          <p:cNvSpPr>
            <a:spLocks noSelect="1" noMove="1" noResize="1" noChangeArrowheads="1" noTextEdit="1"/>
          </p:cNvSpPr>
          <p:nvPr/>
        </p:nvSpPr>
        <p:spPr bwMode="auto">
          <a:xfrm>
            <a:off x="5686468" y="3206751"/>
            <a:ext cx="138112"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16" name="Oval 60"/>
          <p:cNvSpPr>
            <a:spLocks noSelect="1" noMove="1" noResize="1" noChangeArrowheads="1" noTextEdit="1"/>
          </p:cNvSpPr>
          <p:nvPr/>
        </p:nvSpPr>
        <p:spPr bwMode="auto">
          <a:xfrm>
            <a:off x="5548356" y="3276601"/>
            <a:ext cx="138113"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17" name="Oval 61"/>
          <p:cNvSpPr>
            <a:spLocks noSelect="1" noMove="1" noResize="1" noChangeArrowheads="1" noTextEdit="1"/>
          </p:cNvSpPr>
          <p:nvPr/>
        </p:nvSpPr>
        <p:spPr bwMode="auto">
          <a:xfrm>
            <a:off x="5410243" y="2930526"/>
            <a:ext cx="138112"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18" name="Oval 62"/>
          <p:cNvSpPr>
            <a:spLocks noSelect="1" noMove="1" noResize="1" noChangeArrowheads="1" noTextEdit="1"/>
          </p:cNvSpPr>
          <p:nvPr/>
        </p:nvSpPr>
        <p:spPr bwMode="auto">
          <a:xfrm>
            <a:off x="5548356" y="2930526"/>
            <a:ext cx="138113"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19" name="Oval 63"/>
          <p:cNvSpPr>
            <a:spLocks noSelect="1" noMove="1" noResize="1" noChangeArrowheads="1" noTextEdit="1"/>
          </p:cNvSpPr>
          <p:nvPr/>
        </p:nvSpPr>
        <p:spPr bwMode="auto">
          <a:xfrm>
            <a:off x="5756318" y="2860675"/>
            <a:ext cx="138112" cy="139700"/>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20" name="Oval 64"/>
          <p:cNvSpPr>
            <a:spLocks noSelect="1" noMove="1" noResize="1" noChangeArrowheads="1" noTextEdit="1"/>
          </p:cNvSpPr>
          <p:nvPr/>
        </p:nvSpPr>
        <p:spPr bwMode="auto">
          <a:xfrm>
            <a:off x="5824581" y="2654301"/>
            <a:ext cx="138113"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21" name="Oval 65"/>
          <p:cNvSpPr>
            <a:spLocks noSelect="1" noMove="1" noResize="1" noChangeArrowheads="1" noTextEdit="1"/>
          </p:cNvSpPr>
          <p:nvPr/>
        </p:nvSpPr>
        <p:spPr bwMode="auto">
          <a:xfrm>
            <a:off x="5824581" y="2584451"/>
            <a:ext cx="138113"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22" name="Oval 66"/>
          <p:cNvSpPr>
            <a:spLocks noSelect="1" noMove="1" noResize="1" noChangeArrowheads="1" noTextEdit="1"/>
          </p:cNvSpPr>
          <p:nvPr/>
        </p:nvSpPr>
        <p:spPr bwMode="auto">
          <a:xfrm>
            <a:off x="6100806" y="2100263"/>
            <a:ext cx="138113" cy="139700"/>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23" name="Oval 67"/>
          <p:cNvSpPr>
            <a:spLocks noSelect="1" noMove="1" noResize="1" noChangeArrowheads="1" noTextEdit="1"/>
          </p:cNvSpPr>
          <p:nvPr/>
        </p:nvSpPr>
        <p:spPr bwMode="auto">
          <a:xfrm>
            <a:off x="5410243" y="1893888"/>
            <a:ext cx="138112" cy="138112"/>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24" name="Oval 68"/>
          <p:cNvSpPr>
            <a:spLocks noSelect="1" noMove="1" noResize="1" noChangeArrowheads="1" noTextEdit="1"/>
          </p:cNvSpPr>
          <p:nvPr/>
        </p:nvSpPr>
        <p:spPr bwMode="auto">
          <a:xfrm>
            <a:off x="6999331" y="2516188"/>
            <a:ext cx="138113" cy="138112"/>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25" name="Oval 69"/>
          <p:cNvSpPr>
            <a:spLocks noSelect="1" noMove="1" noResize="1" noChangeArrowheads="1" noTextEdit="1"/>
          </p:cNvSpPr>
          <p:nvPr/>
        </p:nvSpPr>
        <p:spPr bwMode="auto">
          <a:xfrm>
            <a:off x="6100806" y="2930526"/>
            <a:ext cx="138113"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26" name="Oval 70"/>
          <p:cNvSpPr>
            <a:spLocks noSelect="1" noMove="1" noResize="1" noChangeArrowheads="1" noTextEdit="1"/>
          </p:cNvSpPr>
          <p:nvPr/>
        </p:nvSpPr>
        <p:spPr bwMode="auto">
          <a:xfrm>
            <a:off x="5962693" y="2860675"/>
            <a:ext cx="138112" cy="139700"/>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27" name="Oval 71"/>
          <p:cNvSpPr>
            <a:spLocks noSelect="1" noMove="1" noResize="1" noChangeArrowheads="1" noTextEdit="1"/>
          </p:cNvSpPr>
          <p:nvPr/>
        </p:nvSpPr>
        <p:spPr bwMode="auto">
          <a:xfrm>
            <a:off x="6238918" y="2860675"/>
            <a:ext cx="138112" cy="139700"/>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28" name="Oval 72"/>
          <p:cNvSpPr>
            <a:spLocks noSelect="1" noMove="1" noResize="1" noChangeArrowheads="1" noTextEdit="1"/>
          </p:cNvSpPr>
          <p:nvPr/>
        </p:nvSpPr>
        <p:spPr bwMode="auto">
          <a:xfrm>
            <a:off x="6516731" y="2860675"/>
            <a:ext cx="138113" cy="139700"/>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29" name="Oval 73"/>
          <p:cNvSpPr>
            <a:spLocks noSelect="1" noMove="1" noResize="1" noChangeArrowheads="1" noTextEdit="1"/>
          </p:cNvSpPr>
          <p:nvPr/>
        </p:nvSpPr>
        <p:spPr bwMode="auto">
          <a:xfrm>
            <a:off x="6308768" y="3138488"/>
            <a:ext cx="138112" cy="138112"/>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30" name="Oval 74"/>
          <p:cNvSpPr>
            <a:spLocks noSelect="1" noMove="1" noResize="1" noChangeArrowheads="1" noTextEdit="1"/>
          </p:cNvSpPr>
          <p:nvPr/>
        </p:nvSpPr>
        <p:spPr bwMode="auto">
          <a:xfrm>
            <a:off x="6100806" y="3414713"/>
            <a:ext cx="138113" cy="138112"/>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31" name="Oval 75"/>
          <p:cNvSpPr>
            <a:spLocks noSelect="1" noMove="1" noResize="1" noChangeArrowheads="1" noTextEdit="1"/>
          </p:cNvSpPr>
          <p:nvPr/>
        </p:nvSpPr>
        <p:spPr bwMode="auto">
          <a:xfrm>
            <a:off x="5894431" y="3690938"/>
            <a:ext cx="138113" cy="138112"/>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32" name="Oval 76"/>
          <p:cNvSpPr>
            <a:spLocks noSelect="1" noMove="1" noResize="1" noChangeArrowheads="1" noTextEdit="1"/>
          </p:cNvSpPr>
          <p:nvPr/>
        </p:nvSpPr>
        <p:spPr bwMode="auto">
          <a:xfrm>
            <a:off x="5824581" y="3760788"/>
            <a:ext cx="138113" cy="138112"/>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33" name="Oval 77"/>
          <p:cNvSpPr>
            <a:spLocks noSelect="1" noMove="1" noResize="1" noChangeArrowheads="1" noTextEdit="1"/>
          </p:cNvSpPr>
          <p:nvPr/>
        </p:nvSpPr>
        <p:spPr bwMode="auto">
          <a:xfrm>
            <a:off x="5894431" y="3829051"/>
            <a:ext cx="138113"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34" name="Oval 78"/>
          <p:cNvSpPr>
            <a:spLocks noSelect="1" noMove="1" noResize="1" noChangeArrowheads="1" noTextEdit="1"/>
          </p:cNvSpPr>
          <p:nvPr/>
        </p:nvSpPr>
        <p:spPr bwMode="auto">
          <a:xfrm>
            <a:off x="5962693" y="3829051"/>
            <a:ext cx="138112"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35" name="Oval 79"/>
          <p:cNvSpPr>
            <a:spLocks noSelect="1" noMove="1" noResize="1" noChangeArrowheads="1" noTextEdit="1"/>
          </p:cNvSpPr>
          <p:nvPr/>
        </p:nvSpPr>
        <p:spPr bwMode="auto">
          <a:xfrm>
            <a:off x="5962693" y="3690938"/>
            <a:ext cx="138112" cy="138112"/>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36" name="Oval 80"/>
          <p:cNvSpPr>
            <a:spLocks noSelect="1" noMove="1" noResize="1" noChangeArrowheads="1" noTextEdit="1"/>
          </p:cNvSpPr>
          <p:nvPr/>
        </p:nvSpPr>
        <p:spPr bwMode="auto">
          <a:xfrm>
            <a:off x="5894431" y="3206751"/>
            <a:ext cx="138113"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37" name="Oval 81"/>
          <p:cNvSpPr>
            <a:spLocks noSelect="1" noMove="1" noResize="1" noChangeArrowheads="1" noTextEdit="1"/>
          </p:cNvSpPr>
          <p:nvPr/>
        </p:nvSpPr>
        <p:spPr bwMode="auto">
          <a:xfrm>
            <a:off x="5894431" y="3138488"/>
            <a:ext cx="138113" cy="138112"/>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38" name="Oval 82"/>
          <p:cNvSpPr>
            <a:spLocks noSelect="1" noMove="1" noResize="1" noChangeArrowheads="1" noTextEdit="1"/>
          </p:cNvSpPr>
          <p:nvPr/>
        </p:nvSpPr>
        <p:spPr bwMode="auto">
          <a:xfrm>
            <a:off x="5894431" y="3138488"/>
            <a:ext cx="138113" cy="138112"/>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39" name="Oval 83"/>
          <p:cNvSpPr>
            <a:spLocks noSelect="1" noMove="1" noResize="1" noChangeArrowheads="1" noTextEdit="1"/>
          </p:cNvSpPr>
          <p:nvPr/>
        </p:nvSpPr>
        <p:spPr bwMode="auto">
          <a:xfrm>
            <a:off x="5962693" y="3138488"/>
            <a:ext cx="138112" cy="138112"/>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40" name="Oval 84"/>
          <p:cNvSpPr>
            <a:spLocks noSelect="1" noMove="1" noResize="1" noChangeArrowheads="1" noTextEdit="1"/>
          </p:cNvSpPr>
          <p:nvPr/>
        </p:nvSpPr>
        <p:spPr bwMode="auto">
          <a:xfrm>
            <a:off x="5962693" y="3206751"/>
            <a:ext cx="138112"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41" name="Oval 85"/>
          <p:cNvSpPr>
            <a:spLocks noSelect="1" noMove="1" noResize="1" noChangeArrowheads="1" noTextEdit="1"/>
          </p:cNvSpPr>
          <p:nvPr/>
        </p:nvSpPr>
        <p:spPr bwMode="auto">
          <a:xfrm>
            <a:off x="5962693" y="3276601"/>
            <a:ext cx="138112"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42" name="Oval 86"/>
          <p:cNvSpPr>
            <a:spLocks noSelect="1" noMove="1" noResize="1" noChangeArrowheads="1" noTextEdit="1"/>
          </p:cNvSpPr>
          <p:nvPr/>
        </p:nvSpPr>
        <p:spPr bwMode="auto">
          <a:xfrm>
            <a:off x="6654843" y="2792413"/>
            <a:ext cx="138112" cy="138112"/>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43" name="Oval 87"/>
          <p:cNvSpPr>
            <a:spLocks noSelect="1" noMove="1" noResize="1" noChangeArrowheads="1" noTextEdit="1"/>
          </p:cNvSpPr>
          <p:nvPr/>
        </p:nvSpPr>
        <p:spPr bwMode="auto">
          <a:xfrm>
            <a:off x="6723106" y="3276601"/>
            <a:ext cx="138113"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44" name="Oval 88"/>
          <p:cNvSpPr>
            <a:spLocks noSelect="1" noMove="1" noResize="1" noChangeArrowheads="1" noTextEdit="1"/>
          </p:cNvSpPr>
          <p:nvPr/>
        </p:nvSpPr>
        <p:spPr bwMode="auto">
          <a:xfrm>
            <a:off x="6792956" y="3760788"/>
            <a:ext cx="138113" cy="138112"/>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45" name="Oval 89"/>
          <p:cNvSpPr>
            <a:spLocks noSelect="1" noMove="1" noResize="1" noChangeArrowheads="1" noTextEdit="1"/>
          </p:cNvSpPr>
          <p:nvPr/>
        </p:nvSpPr>
        <p:spPr bwMode="auto">
          <a:xfrm>
            <a:off x="6723106" y="4037013"/>
            <a:ext cx="138113" cy="138112"/>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46" name="Oval 90"/>
          <p:cNvSpPr>
            <a:spLocks noSelect="1" noMove="1" noResize="1" noChangeArrowheads="1" noTextEdit="1"/>
          </p:cNvSpPr>
          <p:nvPr/>
        </p:nvSpPr>
        <p:spPr bwMode="auto">
          <a:xfrm>
            <a:off x="6654843" y="3967163"/>
            <a:ext cx="138112" cy="138112"/>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47" name="Oval 91"/>
          <p:cNvSpPr>
            <a:spLocks noSelect="1" noMove="1" noResize="1" noChangeArrowheads="1" noTextEdit="1"/>
          </p:cNvSpPr>
          <p:nvPr/>
        </p:nvSpPr>
        <p:spPr bwMode="auto">
          <a:xfrm>
            <a:off x="6584993" y="3898901"/>
            <a:ext cx="138112"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48" name="Oval 92"/>
          <p:cNvSpPr>
            <a:spLocks noSelect="1" noMove="1" noResize="1" noChangeArrowheads="1" noTextEdit="1"/>
          </p:cNvSpPr>
          <p:nvPr/>
        </p:nvSpPr>
        <p:spPr bwMode="auto">
          <a:xfrm>
            <a:off x="6377030" y="3898901"/>
            <a:ext cx="139700"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49" name="Oval 93"/>
          <p:cNvSpPr>
            <a:spLocks noSelect="1" noMove="1" noResize="1" noChangeArrowheads="1" noTextEdit="1"/>
          </p:cNvSpPr>
          <p:nvPr/>
        </p:nvSpPr>
        <p:spPr bwMode="auto">
          <a:xfrm>
            <a:off x="6377030" y="3760788"/>
            <a:ext cx="139700" cy="138112"/>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50" name="Oval 94"/>
          <p:cNvSpPr>
            <a:spLocks noSelect="1" noMove="1" noResize="1" noChangeArrowheads="1" noTextEdit="1"/>
          </p:cNvSpPr>
          <p:nvPr/>
        </p:nvSpPr>
        <p:spPr bwMode="auto">
          <a:xfrm>
            <a:off x="6377030" y="3621088"/>
            <a:ext cx="139700" cy="139700"/>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51" name="Oval 95"/>
          <p:cNvSpPr>
            <a:spLocks noSelect="1" noMove="1" noResize="1" noChangeArrowheads="1" noTextEdit="1"/>
          </p:cNvSpPr>
          <p:nvPr/>
        </p:nvSpPr>
        <p:spPr bwMode="auto">
          <a:xfrm>
            <a:off x="6308768" y="3482976"/>
            <a:ext cx="138112"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52" name="Oval 96"/>
          <p:cNvSpPr>
            <a:spLocks noSelect="1" noMove="1" noResize="1" noChangeArrowheads="1" noTextEdit="1"/>
          </p:cNvSpPr>
          <p:nvPr/>
        </p:nvSpPr>
        <p:spPr bwMode="auto">
          <a:xfrm>
            <a:off x="6377030" y="3344863"/>
            <a:ext cx="139700" cy="138112"/>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53" name="Oval 97"/>
          <p:cNvSpPr>
            <a:spLocks noSelect="1" noMove="1" noResize="1" noChangeArrowheads="1" noTextEdit="1"/>
          </p:cNvSpPr>
          <p:nvPr/>
        </p:nvSpPr>
        <p:spPr bwMode="auto">
          <a:xfrm>
            <a:off x="6584993" y="3552826"/>
            <a:ext cx="138112"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54" name="Oval 98"/>
          <p:cNvSpPr>
            <a:spLocks noSelect="1" noMove="1" noResize="1" noChangeArrowheads="1" noTextEdit="1"/>
          </p:cNvSpPr>
          <p:nvPr/>
        </p:nvSpPr>
        <p:spPr bwMode="auto">
          <a:xfrm>
            <a:off x="6654843" y="3760788"/>
            <a:ext cx="138112" cy="138112"/>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55" name="Oval 99"/>
          <p:cNvSpPr>
            <a:spLocks noSelect="1" noMove="1" noResize="1" noChangeArrowheads="1" noTextEdit="1"/>
          </p:cNvSpPr>
          <p:nvPr/>
        </p:nvSpPr>
        <p:spPr bwMode="auto">
          <a:xfrm>
            <a:off x="6723106" y="3898901"/>
            <a:ext cx="138113"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56" name="Oval 100"/>
          <p:cNvSpPr>
            <a:spLocks noSelect="1" noMove="1" noResize="1" noChangeArrowheads="1" noTextEdit="1"/>
          </p:cNvSpPr>
          <p:nvPr/>
        </p:nvSpPr>
        <p:spPr bwMode="auto">
          <a:xfrm>
            <a:off x="6792956" y="3898901"/>
            <a:ext cx="138113"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57" name="Oval 101"/>
          <p:cNvSpPr>
            <a:spLocks noSelect="1" noMove="1" noResize="1" noChangeArrowheads="1" noTextEdit="1"/>
          </p:cNvSpPr>
          <p:nvPr/>
        </p:nvSpPr>
        <p:spPr bwMode="auto">
          <a:xfrm>
            <a:off x="6861218" y="3898901"/>
            <a:ext cx="138112"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58" name="Oval 102"/>
          <p:cNvSpPr>
            <a:spLocks noSelect="1" noMove="1" noResize="1" noChangeArrowheads="1" noTextEdit="1"/>
          </p:cNvSpPr>
          <p:nvPr/>
        </p:nvSpPr>
        <p:spPr bwMode="auto">
          <a:xfrm>
            <a:off x="6931068" y="3967163"/>
            <a:ext cx="138112" cy="138112"/>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59" name="Oval 103"/>
          <p:cNvSpPr>
            <a:spLocks noSelect="1" noMove="1" noResize="1" noChangeArrowheads="1" noTextEdit="1"/>
          </p:cNvSpPr>
          <p:nvPr/>
        </p:nvSpPr>
        <p:spPr bwMode="auto">
          <a:xfrm>
            <a:off x="6931068" y="4037013"/>
            <a:ext cx="138112" cy="138112"/>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60" name="Oval 104"/>
          <p:cNvSpPr>
            <a:spLocks noSelect="1" noMove="1" noResize="1" noChangeArrowheads="1" noTextEdit="1"/>
          </p:cNvSpPr>
          <p:nvPr/>
        </p:nvSpPr>
        <p:spPr bwMode="auto">
          <a:xfrm>
            <a:off x="6999331" y="3552826"/>
            <a:ext cx="138113"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61" name="Oval 105"/>
          <p:cNvSpPr>
            <a:spLocks noSelect="1" noMove="1" noResize="1" noChangeArrowheads="1" noTextEdit="1"/>
          </p:cNvSpPr>
          <p:nvPr/>
        </p:nvSpPr>
        <p:spPr bwMode="auto">
          <a:xfrm>
            <a:off x="6931068" y="3344863"/>
            <a:ext cx="138112" cy="138112"/>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62" name="Oval 106"/>
          <p:cNvSpPr>
            <a:spLocks noSelect="1" noMove="1" noResize="1" noChangeArrowheads="1" noTextEdit="1"/>
          </p:cNvSpPr>
          <p:nvPr/>
        </p:nvSpPr>
        <p:spPr bwMode="auto">
          <a:xfrm>
            <a:off x="7137443" y="3482976"/>
            <a:ext cx="138112"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63" name="Oval 108"/>
          <p:cNvSpPr>
            <a:spLocks noSelect="1" noMove="1" noResize="1" noChangeArrowheads="1" noTextEdit="1"/>
          </p:cNvSpPr>
          <p:nvPr/>
        </p:nvSpPr>
        <p:spPr bwMode="auto">
          <a:xfrm>
            <a:off x="7275555" y="3621088"/>
            <a:ext cx="139700" cy="139700"/>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64" name="Oval 109"/>
          <p:cNvSpPr>
            <a:spLocks noSelect="1" noMove="1" noResize="1" noChangeArrowheads="1" noTextEdit="1"/>
          </p:cNvSpPr>
          <p:nvPr/>
        </p:nvSpPr>
        <p:spPr bwMode="auto">
          <a:xfrm>
            <a:off x="7275555" y="3552826"/>
            <a:ext cx="139700"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65" name="Oval 110"/>
          <p:cNvSpPr>
            <a:spLocks noSelect="1" noMove="1" noResize="1" noChangeArrowheads="1" noTextEdit="1"/>
          </p:cNvSpPr>
          <p:nvPr/>
        </p:nvSpPr>
        <p:spPr bwMode="auto">
          <a:xfrm>
            <a:off x="7275555" y="3482976"/>
            <a:ext cx="139700"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66" name="Oval 111"/>
          <p:cNvSpPr>
            <a:spLocks noSelect="1" noMove="1" noResize="1" noChangeArrowheads="1" noTextEdit="1"/>
          </p:cNvSpPr>
          <p:nvPr/>
        </p:nvSpPr>
        <p:spPr bwMode="auto">
          <a:xfrm>
            <a:off x="7415256" y="3276601"/>
            <a:ext cx="138113"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67" name="Oval 112"/>
          <p:cNvSpPr>
            <a:spLocks noSelect="1" noMove="1" noResize="1" noChangeArrowheads="1" noTextEdit="1"/>
          </p:cNvSpPr>
          <p:nvPr/>
        </p:nvSpPr>
        <p:spPr bwMode="auto">
          <a:xfrm>
            <a:off x="7483518" y="3414713"/>
            <a:ext cx="138112" cy="138112"/>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68" name="Oval 113"/>
          <p:cNvSpPr>
            <a:spLocks noSelect="1" noMove="1" noResize="1" noChangeArrowheads="1" noTextEdit="1"/>
          </p:cNvSpPr>
          <p:nvPr/>
        </p:nvSpPr>
        <p:spPr bwMode="auto">
          <a:xfrm>
            <a:off x="7829593" y="3621088"/>
            <a:ext cx="138112" cy="139700"/>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69" name="Oval 114"/>
          <p:cNvSpPr>
            <a:spLocks noSelect="1" noMove="1" noResize="1" noChangeArrowheads="1" noTextEdit="1"/>
          </p:cNvSpPr>
          <p:nvPr/>
        </p:nvSpPr>
        <p:spPr bwMode="auto">
          <a:xfrm>
            <a:off x="7897856" y="3552826"/>
            <a:ext cx="138113"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70" name="Oval 115"/>
          <p:cNvSpPr>
            <a:spLocks noSelect="1" noMove="1" noResize="1" noChangeArrowheads="1" noTextEdit="1"/>
          </p:cNvSpPr>
          <p:nvPr/>
        </p:nvSpPr>
        <p:spPr bwMode="auto">
          <a:xfrm>
            <a:off x="8035968" y="3482976"/>
            <a:ext cx="139700"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71" name="Oval 116"/>
          <p:cNvSpPr>
            <a:spLocks noSelect="1" noMove="1" noResize="1" noChangeArrowheads="1" noTextEdit="1"/>
          </p:cNvSpPr>
          <p:nvPr/>
        </p:nvSpPr>
        <p:spPr bwMode="auto">
          <a:xfrm>
            <a:off x="7897856" y="3206751"/>
            <a:ext cx="138113"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72" name="Oval 117"/>
          <p:cNvSpPr>
            <a:spLocks noSelect="1" noMove="1" noResize="1" noChangeArrowheads="1" noTextEdit="1"/>
          </p:cNvSpPr>
          <p:nvPr/>
        </p:nvSpPr>
        <p:spPr bwMode="auto">
          <a:xfrm>
            <a:off x="7137443" y="3898901"/>
            <a:ext cx="138112"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73" name="Oval 118"/>
          <p:cNvSpPr>
            <a:spLocks noSelect="1" noMove="1" noResize="1" noChangeArrowheads="1" noTextEdit="1"/>
          </p:cNvSpPr>
          <p:nvPr/>
        </p:nvSpPr>
        <p:spPr bwMode="auto">
          <a:xfrm>
            <a:off x="7207293" y="4105276"/>
            <a:ext cx="138112"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74" name="Oval 119"/>
          <p:cNvSpPr>
            <a:spLocks noSelect="1" noMove="1" noResize="1" noChangeArrowheads="1" noTextEdit="1"/>
          </p:cNvSpPr>
          <p:nvPr/>
        </p:nvSpPr>
        <p:spPr bwMode="auto">
          <a:xfrm>
            <a:off x="7345406" y="3898901"/>
            <a:ext cx="138113"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75" name="Oval 120"/>
          <p:cNvSpPr>
            <a:spLocks noSelect="1" noMove="1" noResize="1" noChangeArrowheads="1" noTextEdit="1"/>
          </p:cNvSpPr>
          <p:nvPr/>
        </p:nvSpPr>
        <p:spPr bwMode="auto">
          <a:xfrm>
            <a:off x="7275555" y="3829051"/>
            <a:ext cx="139700"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76" name="Oval 121"/>
          <p:cNvSpPr>
            <a:spLocks noSelect="1" noMove="1" noResize="1" noChangeArrowheads="1" noTextEdit="1"/>
          </p:cNvSpPr>
          <p:nvPr/>
        </p:nvSpPr>
        <p:spPr bwMode="auto">
          <a:xfrm>
            <a:off x="7621631" y="3829051"/>
            <a:ext cx="138113"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77" name="Oval 122"/>
          <p:cNvSpPr>
            <a:spLocks noSelect="1" noMove="1" noResize="1" noChangeArrowheads="1" noTextEdit="1"/>
          </p:cNvSpPr>
          <p:nvPr/>
        </p:nvSpPr>
        <p:spPr bwMode="auto">
          <a:xfrm>
            <a:off x="7691481" y="3829051"/>
            <a:ext cx="138113"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78" name="Oval 123"/>
          <p:cNvSpPr>
            <a:spLocks noSelect="1" noMove="1" noResize="1" noChangeArrowheads="1" noTextEdit="1"/>
          </p:cNvSpPr>
          <p:nvPr/>
        </p:nvSpPr>
        <p:spPr bwMode="auto">
          <a:xfrm>
            <a:off x="7415256" y="3552826"/>
            <a:ext cx="138113" cy="138113"/>
          </a:xfrm>
          <a:prstGeom prst="ellipse">
            <a:avLst/>
          </a:prstGeom>
          <a:solidFill>
            <a:srgbClr val="66FF66"/>
          </a:solidFill>
          <a:ln w="9525">
            <a:solidFill>
              <a:srgbClr val="66FF66"/>
            </a:solidFill>
            <a:round/>
          </a:ln>
        </p:spPr>
        <p:txBody>
          <a:bodyPr wrap="none" lIns="82945" tIns="41473" rIns="82945" bIns="41473" anchor="ctr"/>
          <a:lstStyle/>
          <a:p>
            <a:endParaRPr lang="en-US"/>
          </a:p>
        </p:txBody>
      </p:sp>
      <p:sp>
        <p:nvSpPr>
          <p:cNvPr id="88179" name="Text Box 124"/>
          <p:cNvSpPr txBox="1">
            <a:spLocks noSelect="1" noMove="1" noResize="1" noChangeArrowheads="1" noTextEdit="1"/>
          </p:cNvSpPr>
          <p:nvPr/>
        </p:nvSpPr>
        <p:spPr bwMode="auto">
          <a:xfrm>
            <a:off x="7483518" y="1685925"/>
            <a:ext cx="807109" cy="514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945" tIns="41473" rIns="82945" bIns="41473">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eaLnBrk="1" hangingPunct="1"/>
            <a:r>
              <a:rPr lang="en-US" sz="1400" b="1">
                <a:solidFill>
                  <a:schemeClr val="tx1">
                    <a:lumMod val="65000"/>
                    <a:lumOff val="35000"/>
                  </a:schemeClr>
                </a:solidFill>
                <a:latin typeface="+mn-lt"/>
                <a:cs typeface="Arial"/>
              </a:rPr>
              <a:t>R = 0.62</a:t>
            </a:r>
          </a:p>
          <a:p>
            <a:pPr eaLnBrk="1" hangingPunct="1"/>
            <a:r>
              <a:rPr lang="en-US" sz="1400" b="1">
                <a:solidFill>
                  <a:schemeClr val="tx1">
                    <a:lumMod val="65000"/>
                    <a:lumOff val="35000"/>
                  </a:schemeClr>
                </a:solidFill>
                <a:latin typeface="+mn-lt"/>
                <a:cs typeface="Arial"/>
              </a:rPr>
              <a:t>P&lt; 0.001</a:t>
            </a:r>
          </a:p>
        </p:txBody>
      </p:sp>
      <p:sp>
        <p:nvSpPr>
          <p:cNvPr id="88180" name="Text Box 125"/>
          <p:cNvSpPr txBox="1">
            <a:spLocks noSelect="1" noMove="1" noResize="1" noChangeArrowheads="1" noTextEdit="1"/>
          </p:cNvSpPr>
          <p:nvPr/>
        </p:nvSpPr>
        <p:spPr bwMode="auto">
          <a:xfrm>
            <a:off x="5664244" y="5453063"/>
            <a:ext cx="415925" cy="36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945" tIns="41473" rIns="82945" bIns="41473">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eaLnBrk="1" hangingPunct="1"/>
            <a:r>
              <a:rPr lang="en-US" sz="1800" b="1">
                <a:solidFill>
                  <a:schemeClr val="tx1">
                    <a:lumMod val="65000"/>
                    <a:lumOff val="35000"/>
                  </a:schemeClr>
                </a:solidFill>
                <a:latin typeface="+mn-lt"/>
                <a:cs typeface="Arial"/>
              </a:rPr>
              <a:t>0</a:t>
            </a:r>
          </a:p>
        </p:txBody>
      </p:sp>
      <p:sp>
        <p:nvSpPr>
          <p:cNvPr id="88181" name="Text Box 126"/>
          <p:cNvSpPr txBox="1">
            <a:spLocks noSelect="1" noMove="1" noResize="1" noChangeArrowheads="1" noTextEdit="1"/>
          </p:cNvSpPr>
          <p:nvPr/>
        </p:nvSpPr>
        <p:spPr bwMode="auto">
          <a:xfrm>
            <a:off x="6597693" y="5453063"/>
            <a:ext cx="622300" cy="36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945" tIns="41473" rIns="82945" bIns="41473">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eaLnBrk="1" hangingPunct="1"/>
            <a:r>
              <a:rPr lang="en-US" sz="1800" b="1">
                <a:solidFill>
                  <a:schemeClr val="tx1">
                    <a:lumMod val="65000"/>
                    <a:lumOff val="35000"/>
                  </a:schemeClr>
                </a:solidFill>
                <a:latin typeface="+mn-lt"/>
                <a:cs typeface="Arial"/>
              </a:rPr>
              <a:t>0.2</a:t>
            </a:r>
          </a:p>
        </p:txBody>
      </p:sp>
      <p:sp>
        <p:nvSpPr>
          <p:cNvPr id="88182" name="Text Box 127"/>
          <p:cNvSpPr txBox="1">
            <a:spLocks noSelect="1" noMove="1" noResize="1" noChangeArrowheads="1" noTextEdit="1"/>
          </p:cNvSpPr>
          <p:nvPr/>
        </p:nvSpPr>
        <p:spPr bwMode="auto">
          <a:xfrm>
            <a:off x="7704180" y="5453063"/>
            <a:ext cx="622300" cy="36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945" tIns="41473" rIns="82945" bIns="41473">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eaLnBrk="1" hangingPunct="1"/>
            <a:r>
              <a:rPr lang="en-US" sz="1800" b="1">
                <a:solidFill>
                  <a:schemeClr val="tx1">
                    <a:lumMod val="65000"/>
                    <a:lumOff val="35000"/>
                  </a:schemeClr>
                </a:solidFill>
                <a:latin typeface="+mn-lt"/>
                <a:cs typeface="Arial"/>
              </a:rPr>
              <a:t>0.4</a:t>
            </a:r>
          </a:p>
        </p:txBody>
      </p:sp>
      <p:sp>
        <p:nvSpPr>
          <p:cNvPr id="88183" name="Text Box 128"/>
          <p:cNvSpPr txBox="1">
            <a:spLocks noSelect="1" noMove="1" noResize="1" noChangeArrowheads="1" noTextEdit="1"/>
          </p:cNvSpPr>
          <p:nvPr/>
        </p:nvSpPr>
        <p:spPr bwMode="auto">
          <a:xfrm>
            <a:off x="8809080" y="5453063"/>
            <a:ext cx="622300" cy="36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945" tIns="41473" rIns="82945" bIns="41473">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eaLnBrk="1" hangingPunct="1"/>
            <a:r>
              <a:rPr lang="en-US" sz="1800" b="1">
                <a:solidFill>
                  <a:schemeClr val="tx1">
                    <a:lumMod val="65000"/>
                    <a:lumOff val="35000"/>
                  </a:schemeClr>
                </a:solidFill>
                <a:latin typeface="+mn-lt"/>
                <a:cs typeface="Arial"/>
              </a:rPr>
              <a:t>0.6</a:t>
            </a:r>
          </a:p>
        </p:txBody>
      </p:sp>
      <p:sp>
        <p:nvSpPr>
          <p:cNvPr id="88184" name="Text Box 129"/>
          <p:cNvSpPr txBox="1">
            <a:spLocks noSelect="1" noMove="1" noResize="1" noChangeArrowheads="1" noTextEdit="1"/>
          </p:cNvSpPr>
          <p:nvPr/>
        </p:nvSpPr>
        <p:spPr bwMode="auto">
          <a:xfrm>
            <a:off x="4524418" y="5453063"/>
            <a:ext cx="622300" cy="36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945" tIns="41473" rIns="82945" bIns="41473">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eaLnBrk="1" hangingPunct="1"/>
            <a:r>
              <a:rPr lang="en-US" sz="1800" b="1">
                <a:solidFill>
                  <a:schemeClr val="tx1">
                    <a:lumMod val="65000"/>
                    <a:lumOff val="35000"/>
                  </a:schemeClr>
                </a:solidFill>
                <a:latin typeface="+mn-lt"/>
                <a:cs typeface="Arial"/>
              </a:rPr>
              <a:t>-0.2</a:t>
            </a:r>
          </a:p>
        </p:txBody>
      </p:sp>
      <p:sp>
        <p:nvSpPr>
          <p:cNvPr id="88185" name="Text Box 130"/>
          <p:cNvSpPr txBox="1">
            <a:spLocks noSelect="1" noMove="1" noResize="1" noChangeArrowheads="1" noTextEdit="1"/>
          </p:cNvSpPr>
          <p:nvPr/>
        </p:nvSpPr>
        <p:spPr bwMode="auto">
          <a:xfrm>
            <a:off x="4095794" y="3733801"/>
            <a:ext cx="547687"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945" tIns="41473" rIns="82945" bIns="41473">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algn="r" eaLnBrk="1" hangingPunct="1"/>
            <a:r>
              <a:rPr lang="en-US" sz="1800" b="1">
                <a:solidFill>
                  <a:schemeClr val="tx1">
                    <a:lumMod val="65000"/>
                    <a:lumOff val="35000"/>
                  </a:schemeClr>
                </a:solidFill>
                <a:latin typeface="+mn-lt"/>
                <a:cs typeface="Arial"/>
              </a:rPr>
              <a:t>0</a:t>
            </a:r>
          </a:p>
        </p:txBody>
      </p:sp>
      <p:sp>
        <p:nvSpPr>
          <p:cNvPr id="88186" name="Text Box 132"/>
          <p:cNvSpPr txBox="1">
            <a:spLocks noSelect="1" noMove="1" noResize="1" noChangeArrowheads="1" noTextEdit="1"/>
          </p:cNvSpPr>
          <p:nvPr/>
        </p:nvSpPr>
        <p:spPr bwMode="auto">
          <a:xfrm>
            <a:off x="4068806" y="3317876"/>
            <a:ext cx="574675"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945" tIns="41473" rIns="82945" bIns="41473">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algn="r" eaLnBrk="1" hangingPunct="1"/>
            <a:r>
              <a:rPr lang="en-US" sz="1800" b="1">
                <a:solidFill>
                  <a:schemeClr val="tx1">
                    <a:lumMod val="65000"/>
                    <a:lumOff val="35000"/>
                  </a:schemeClr>
                </a:solidFill>
                <a:latin typeface="+mn-lt"/>
                <a:cs typeface="Arial"/>
              </a:rPr>
              <a:t>20</a:t>
            </a:r>
          </a:p>
        </p:txBody>
      </p:sp>
      <p:sp>
        <p:nvSpPr>
          <p:cNvPr id="88187" name="Text Box 133"/>
          <p:cNvSpPr txBox="1">
            <a:spLocks noSelect="1" noMove="1" noResize="1" noChangeArrowheads="1" noTextEdit="1"/>
          </p:cNvSpPr>
          <p:nvPr/>
        </p:nvSpPr>
        <p:spPr bwMode="auto">
          <a:xfrm>
            <a:off x="4043406" y="2833688"/>
            <a:ext cx="600075" cy="36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945" tIns="41473" rIns="82945" bIns="41473">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algn="r" eaLnBrk="1" hangingPunct="1"/>
            <a:r>
              <a:rPr lang="en-US" sz="1800" b="1">
                <a:solidFill>
                  <a:schemeClr val="tx1">
                    <a:lumMod val="65000"/>
                    <a:lumOff val="35000"/>
                  </a:schemeClr>
                </a:solidFill>
                <a:latin typeface="+mn-lt"/>
                <a:cs typeface="Arial"/>
              </a:rPr>
              <a:t>40</a:t>
            </a:r>
          </a:p>
        </p:txBody>
      </p:sp>
      <p:sp>
        <p:nvSpPr>
          <p:cNvPr id="88188" name="Text Box 134"/>
          <p:cNvSpPr txBox="1">
            <a:spLocks noSelect="1" noMove="1" noResize="1" noChangeArrowheads="1" noTextEdit="1"/>
          </p:cNvSpPr>
          <p:nvPr/>
        </p:nvSpPr>
        <p:spPr bwMode="auto">
          <a:xfrm>
            <a:off x="4083094" y="2351088"/>
            <a:ext cx="560387" cy="36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945" tIns="41473" rIns="82945" bIns="41473">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algn="r" eaLnBrk="1" hangingPunct="1"/>
            <a:r>
              <a:rPr lang="en-US" sz="1800" b="1">
                <a:solidFill>
                  <a:schemeClr val="tx1">
                    <a:lumMod val="65000"/>
                    <a:lumOff val="35000"/>
                  </a:schemeClr>
                </a:solidFill>
                <a:latin typeface="+mn-lt"/>
                <a:cs typeface="Arial"/>
              </a:rPr>
              <a:t>60</a:t>
            </a:r>
          </a:p>
        </p:txBody>
      </p:sp>
      <p:sp>
        <p:nvSpPr>
          <p:cNvPr id="88189" name="Text Box 135"/>
          <p:cNvSpPr txBox="1">
            <a:spLocks noSelect="1" noMove="1" noResize="1" noChangeArrowheads="1" noTextEdit="1"/>
          </p:cNvSpPr>
          <p:nvPr/>
        </p:nvSpPr>
        <p:spPr bwMode="auto">
          <a:xfrm>
            <a:off x="4068806" y="1866901"/>
            <a:ext cx="574675"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945" tIns="41473" rIns="82945" bIns="41473">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algn="r" eaLnBrk="1" hangingPunct="1"/>
            <a:r>
              <a:rPr lang="en-US" sz="1800" b="1">
                <a:solidFill>
                  <a:schemeClr val="tx1">
                    <a:lumMod val="65000"/>
                    <a:lumOff val="35000"/>
                  </a:schemeClr>
                </a:solidFill>
                <a:latin typeface="+mn-lt"/>
                <a:cs typeface="Arial"/>
              </a:rPr>
              <a:t>80</a:t>
            </a:r>
          </a:p>
        </p:txBody>
      </p:sp>
      <p:sp>
        <p:nvSpPr>
          <p:cNvPr id="88190" name="Text Box 136"/>
          <p:cNvSpPr txBox="1">
            <a:spLocks noSelect="1" noMove="1" noResize="1" noChangeArrowheads="1" noTextEdit="1"/>
          </p:cNvSpPr>
          <p:nvPr/>
        </p:nvSpPr>
        <p:spPr bwMode="auto">
          <a:xfrm>
            <a:off x="4091030" y="1452563"/>
            <a:ext cx="552450" cy="36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945" tIns="41473" rIns="82945" bIns="41473">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algn="r" eaLnBrk="1" hangingPunct="1"/>
            <a:r>
              <a:rPr lang="en-US" sz="1800" b="1">
                <a:solidFill>
                  <a:schemeClr val="tx1">
                    <a:lumMod val="65000"/>
                    <a:lumOff val="35000"/>
                  </a:schemeClr>
                </a:solidFill>
                <a:latin typeface="+mn-lt"/>
                <a:cs typeface="Arial"/>
              </a:rPr>
              <a:t>100</a:t>
            </a:r>
          </a:p>
        </p:txBody>
      </p:sp>
      <p:sp>
        <p:nvSpPr>
          <p:cNvPr id="88191" name="Text Box 137"/>
          <p:cNvSpPr txBox="1">
            <a:spLocks noSelect="1" noMove="1" noResize="1" noChangeArrowheads="1" noTextEdit="1"/>
          </p:cNvSpPr>
          <p:nvPr/>
        </p:nvSpPr>
        <p:spPr bwMode="auto">
          <a:xfrm>
            <a:off x="4091030" y="4216401"/>
            <a:ext cx="552450"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945" tIns="41473" rIns="82945" bIns="41473">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algn="r" eaLnBrk="1" hangingPunct="1"/>
            <a:r>
              <a:rPr lang="en-US" sz="1800" b="1">
                <a:solidFill>
                  <a:schemeClr val="tx1">
                    <a:lumMod val="65000"/>
                    <a:lumOff val="35000"/>
                  </a:schemeClr>
                </a:solidFill>
                <a:latin typeface="+mn-lt"/>
                <a:cs typeface="Arial"/>
              </a:rPr>
              <a:t>-20</a:t>
            </a:r>
          </a:p>
        </p:txBody>
      </p:sp>
      <p:sp>
        <p:nvSpPr>
          <p:cNvPr id="88192" name="Text Box 138"/>
          <p:cNvSpPr txBox="1">
            <a:spLocks noSelect="1" noMove="1" noResize="1" noChangeArrowheads="1" noTextEdit="1"/>
          </p:cNvSpPr>
          <p:nvPr/>
        </p:nvSpPr>
        <p:spPr bwMode="auto">
          <a:xfrm>
            <a:off x="4091030" y="4632326"/>
            <a:ext cx="552450"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945" tIns="41473" rIns="82945" bIns="41473">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algn="r" eaLnBrk="1" hangingPunct="1"/>
            <a:r>
              <a:rPr lang="en-US" sz="1800" b="1">
                <a:solidFill>
                  <a:schemeClr val="tx1">
                    <a:lumMod val="65000"/>
                    <a:lumOff val="35000"/>
                  </a:schemeClr>
                </a:solidFill>
                <a:latin typeface="+mn-lt"/>
                <a:cs typeface="Arial"/>
              </a:rPr>
              <a:t>-40</a:t>
            </a:r>
          </a:p>
        </p:txBody>
      </p:sp>
      <p:sp>
        <p:nvSpPr>
          <p:cNvPr id="88193" name="Text Box 139"/>
          <p:cNvSpPr txBox="1">
            <a:spLocks noSelect="1" noMove="1" noResize="1" noChangeArrowheads="1" noTextEdit="1"/>
          </p:cNvSpPr>
          <p:nvPr/>
        </p:nvSpPr>
        <p:spPr bwMode="auto">
          <a:xfrm>
            <a:off x="4091030" y="5046663"/>
            <a:ext cx="552450" cy="36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945" tIns="41473" rIns="82945" bIns="41473">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algn="r" eaLnBrk="1" hangingPunct="1"/>
            <a:r>
              <a:rPr lang="en-US" sz="1800" b="1">
                <a:solidFill>
                  <a:schemeClr val="tx1">
                    <a:lumMod val="65000"/>
                    <a:lumOff val="35000"/>
                  </a:schemeClr>
                </a:solidFill>
                <a:latin typeface="+mn-lt"/>
                <a:cs typeface="Arial"/>
              </a:rPr>
              <a:t>-60</a:t>
            </a:r>
          </a:p>
        </p:txBody>
      </p:sp>
      <p:sp>
        <p:nvSpPr>
          <p:cNvPr id="88194" name="Text Box 140"/>
          <p:cNvSpPr txBox="1">
            <a:spLocks noSelect="1" noMove="1" noResize="1" noChangeArrowheads="1" noTextEdit="1"/>
          </p:cNvSpPr>
          <p:nvPr/>
        </p:nvSpPr>
        <p:spPr bwMode="auto">
          <a:xfrm>
            <a:off x="5548356" y="5834064"/>
            <a:ext cx="2154336" cy="391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945" tIns="41473" rIns="82945" bIns="41473">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eaLnBrk="1" hangingPunct="1"/>
            <a:r>
              <a:rPr lang="en-US" sz="2000" b="1">
                <a:solidFill>
                  <a:schemeClr val="tx1">
                    <a:lumMod val="65000"/>
                    <a:lumOff val="35000"/>
                  </a:schemeClr>
                </a:solidFill>
                <a:latin typeface="+mn-lt"/>
                <a:cs typeface="Arial"/>
              </a:rPr>
              <a:t>Ca </a:t>
            </a:r>
            <a:r>
              <a:rPr lang="en-US" sz="2000" b="1" baseline="30000">
                <a:solidFill>
                  <a:schemeClr val="tx1">
                    <a:lumMod val="65000"/>
                    <a:lumOff val="35000"/>
                  </a:schemeClr>
                </a:solidFill>
                <a:latin typeface="+mn-lt"/>
                <a:cs typeface="Arial"/>
              </a:rPr>
              <a:t>2+</a:t>
            </a:r>
            <a:r>
              <a:rPr lang="en-US" sz="2000" b="1">
                <a:solidFill>
                  <a:schemeClr val="tx1">
                    <a:lumMod val="65000"/>
                    <a:lumOff val="35000"/>
                  </a:schemeClr>
                </a:solidFill>
                <a:latin typeface="+mn-lt"/>
                <a:cs typeface="Arial"/>
              </a:rPr>
              <a:t> mmol/L delta</a:t>
            </a:r>
          </a:p>
        </p:txBody>
      </p:sp>
      <p:sp>
        <p:nvSpPr>
          <p:cNvPr id="88195" name="Text Box 141"/>
          <p:cNvSpPr txBox="1">
            <a:spLocks noSelect="1" noMove="1" noResize="1" noChangeArrowheads="1" noTextEdit="1"/>
          </p:cNvSpPr>
          <p:nvPr/>
        </p:nvSpPr>
        <p:spPr bwMode="auto">
          <a:xfrm rot="-5400000">
            <a:off x="2973748" y="3250697"/>
            <a:ext cx="1756728" cy="391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945" tIns="41473" rIns="82945" bIns="41473">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eaLnBrk="1" hangingPunct="1"/>
            <a:r>
              <a:rPr lang="en-US" sz="2000" b="1">
                <a:solidFill>
                  <a:schemeClr val="tx1">
                    <a:lumMod val="65000"/>
                    <a:lumOff val="35000"/>
                  </a:schemeClr>
                </a:solidFill>
                <a:latin typeface="+mn-lt"/>
                <a:cs typeface="Arial"/>
              </a:rPr>
              <a:t>QTc msec delta</a:t>
            </a:r>
          </a:p>
        </p:txBody>
      </p:sp>
      <p:sp>
        <p:nvSpPr>
          <p:cNvPr id="88196" name="Line 10"/>
          <p:cNvSpPr>
            <a:spLocks noSelect="1" noMove="1" noResize="1" noChangeShapeType="1" noTextEdit="1"/>
          </p:cNvSpPr>
          <p:nvPr/>
        </p:nvSpPr>
        <p:spPr bwMode="auto">
          <a:xfrm flipH="1">
            <a:off x="5824580" y="1617663"/>
            <a:ext cx="0" cy="3663950"/>
          </a:xfrm>
          <a:prstGeom prst="line">
            <a:avLst/>
          </a:prstGeom>
          <a:noFill/>
          <a:ln w="28575" cap="rnd">
            <a:solidFill>
              <a:srgbClr val="FF0000"/>
            </a:solidFill>
            <a:prstDash val="sysDot"/>
            <a:round/>
          </a:ln>
          <a:extLst>
            <a:ext uri="{909E8E84-426E-40dd-AFC4-6F175D3DCCD1}">
              <a14:hiddenFill xmlns:a14="http://schemas.microsoft.com/office/drawing/2010/main" xmlns="">
                <a:noFill/>
              </a14:hiddenFill>
            </a:ext>
          </a:extLst>
        </p:spPr>
        <p:txBody>
          <a:bodyPr lIns="82945" tIns="41473" rIns="82945" bIns="41473"/>
          <a:lstStyle/>
          <a:p>
            <a:endParaRPr lang="en-US"/>
          </a:p>
        </p:txBody>
      </p:sp>
      <p:sp>
        <p:nvSpPr>
          <p:cNvPr id="88197" name="Line 9"/>
          <p:cNvSpPr>
            <a:spLocks noSelect="1" noMove="1" noResize="1" noChangeShapeType="1" noTextEdit="1"/>
          </p:cNvSpPr>
          <p:nvPr/>
        </p:nvSpPr>
        <p:spPr bwMode="auto">
          <a:xfrm rot="5400000" flipH="1">
            <a:off x="6827087" y="1750219"/>
            <a:ext cx="0" cy="4354513"/>
          </a:xfrm>
          <a:prstGeom prst="line">
            <a:avLst/>
          </a:prstGeom>
          <a:noFill/>
          <a:ln w="28575" cap="rnd">
            <a:solidFill>
              <a:srgbClr val="FF0000"/>
            </a:solidFill>
            <a:prstDash val="sysDot"/>
            <a:round/>
          </a:ln>
          <a:extLst>
            <a:ext uri="{909E8E84-426E-40dd-AFC4-6F175D3DCCD1}">
              <a14:hiddenFill xmlns:a14="http://schemas.microsoft.com/office/drawing/2010/main" xmlns="">
                <a:noFill/>
              </a14:hiddenFill>
            </a:ext>
          </a:extLst>
        </p:spPr>
        <p:txBody>
          <a:bodyPr lIns="82945" tIns="41473" rIns="82945" bIns="41473"/>
          <a:lstStyle/>
          <a:p>
            <a:endParaRPr lang="en-US"/>
          </a:p>
        </p:txBody>
      </p:sp>
      <p:sp>
        <p:nvSpPr>
          <p:cNvPr id="136" name="Title 7"/>
          <p:cNvSpPr txBox="1">
            <a:spLocks noSelect="1" noMove="1" noResize="1" noTextEdit="1"/>
          </p:cNvSpPr>
          <p:nvPr/>
        </p:nvSpPr>
        <p:spPr>
          <a:xfrm>
            <a:off x="615055" y="700478"/>
            <a:ext cx="11608843" cy="1078992"/>
          </a:xfrm>
          <a:prstGeom prst="rect">
            <a:avLst/>
          </a:prstGeom>
        </p:spPr>
        <p:txBody>
          <a:bodyPr anchor="ctr"/>
          <a:lstStyle/>
          <a:p>
            <a:pPr eaLnBrk="0" hangingPunct="0">
              <a:defRPr/>
            </a:pPr>
            <a:r>
              <a:rPr lang="en-US" sz="3500" b="1" kern="0">
                <a:solidFill>
                  <a:schemeClr val="accent3"/>
                </a:solidFill>
                <a:latin typeface="Segoe"/>
                <a:ea typeface="Tahoma" pitchFamily="34" charset="0"/>
                <a:cs typeface="Arial"/>
              </a:rPr>
              <a:t>QTc Interval Prolongation with Changes in Calcium During Dialysis</a:t>
            </a:r>
          </a:p>
        </p:txBody>
      </p:sp>
      <p:sp>
        <p:nvSpPr>
          <p:cNvPr id="4" name="Subtitle 3">
            <a:extLst>
              <a:ext uri="{FF2B5EF4-FFF2-40B4-BE49-F238E27FC236}">
                <a16:creationId xmlns:a16="http://schemas.microsoft.com/office/drawing/2014/main" id="{003BA45E-B96B-AB48-8BC6-0340EBF438C2}"/>
              </a:ext>
            </a:extLst>
          </p:cNvPr>
          <p:cNvSpPr>
            <a:spLocks noGrp="1" noSelect="1" noMove="1" noResize="1" noTextEdit="1"/>
          </p:cNvSpPr>
          <p:nvPr>
            <p:ph type="subTitle" idx="10"/>
          </p:nvPr>
        </p:nvSpPr>
        <p:spPr/>
        <p:txBody>
          <a:bodyPr/>
          <a:lstStyle/>
          <a:p>
            <a:r>
              <a:rPr lang="en-US"/>
              <a:t>Dialysate Calcium and SCD risk</a:t>
            </a:r>
          </a:p>
        </p:txBody>
      </p:sp>
      <p:sp>
        <p:nvSpPr>
          <p:cNvPr id="137" name="TextBox 136">
            <a:extLst>
              <a:ext uri="{FF2B5EF4-FFF2-40B4-BE49-F238E27FC236}">
                <a16:creationId xmlns:a16="http://schemas.microsoft.com/office/drawing/2014/main" id="{3535003C-C429-4F71-BBF5-F80F29E81238}"/>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
        <p:nvSpPr>
          <p:cNvPr id="138" name="Rectangle 137">
            <a:extLst>
              <a:ext uri="{FF2B5EF4-FFF2-40B4-BE49-F238E27FC236}">
                <a16:creationId xmlns:a16="http://schemas.microsoft.com/office/drawing/2014/main" id="{0BEA908C-CFE9-4DC1-9BA5-13DC5B41A064}"/>
              </a:ext>
            </a:extLst>
          </p:cNvPr>
          <p:cNvSpPr>
            <a:spLocks noSelect="1" noMove="1" noResize="1" noTextEdit="1"/>
          </p:cNvSpPr>
          <p:nvPr/>
        </p:nvSpPr>
        <p:spPr>
          <a:xfrm>
            <a:off x="8167974" y="5817670"/>
            <a:ext cx="4030270" cy="316240"/>
          </a:xfrm>
          <a:prstGeom prst="rect">
            <a:avLst/>
          </a:prstGeom>
        </p:spPr>
        <p:txBody>
          <a:bodyPr wrap="none">
            <a:spAutoFit/>
          </a:bodyPr>
          <a:lstStyle/>
          <a:p>
            <a:pPr algn="r" eaLnBrk="1" hangingPunct="1">
              <a:lnSpc>
                <a:spcPct val="97000"/>
              </a:lnSpc>
              <a:buClr>
                <a:srgbClr val="000000"/>
              </a:buClr>
              <a:buSzPct val="45000"/>
            </a:pPr>
            <a:r>
              <a:rPr lang="en-GB" sz="1500" i="1">
                <a:latin typeface="Arial" panose="020b0604020202020204" pitchFamily="34" charset="0"/>
                <a:cs typeface="Arial" panose="020b0604020202020204" pitchFamily="34" charset="0"/>
              </a:rPr>
              <a:t>Modified from Europace 10(6):771-777, 2008</a:t>
            </a:r>
          </a:p>
        </p:txBody>
      </p:sp>
    </p:spTree>
    <p:extLst>
      <p:ext uri="{BB962C8B-B14F-4D97-AF65-F5344CB8AC3E}">
        <p14:creationId val="3898483835"/>
      </p:ext>
    </p:extLst>
  </p:cSld>
  <p:clrMapOvr>
    <a:masterClrMapping/>
  </p:clrMapOvr>
  <mc:AlternateContent>
    <mc:Choice xmlns:p14="http://schemas.microsoft.com/office/powerpoint/2010/main" Requires="p14">
      <p:transition p14:dur="250">
        <p:fade/>
      </p:transition>
    </mc:Choice>
    <mc:Fallback>
      <p:transition>
        <p:fade/>
      </p:transition>
    </mc:Fallback>
  </mc:AlternateConten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6C8ECF91-7821-4659-9E63-43A3E9B6F0E4}"/>
              </a:ext>
            </a:extLst>
          </p:cNvPr>
          <p:cNvSpPr>
            <a:spLocks noGrp="1" noSelect="1" noMove="1" noResize="1" noTextEdit="1"/>
          </p:cNvSpPr>
          <p:nvPr>
            <p:ph type="title"/>
          </p:nvPr>
        </p:nvSpPr>
        <p:spPr>
          <a:xfrm>
            <a:off x="619524" y="706478"/>
            <a:ext cx="9584698" cy="1153927"/>
          </a:xfrm>
        </p:spPr>
        <p:txBody>
          <a:bodyPr>
            <a:normAutofit/>
          </a:bodyPr>
          <a:lstStyle/>
          <a:p>
            <a:r>
              <a:rPr lang="en-US" sz="3500" kern="0">
                <a:ea typeface="Tahoma" pitchFamily="34" charset="0"/>
                <a:cs typeface="Tahoma" pitchFamily="34" charset="0"/>
              </a:rPr>
              <a:t>Low Calcium Dialysate Associates with Increased Risk of SCD</a:t>
            </a:r>
            <a:endParaRPr lang="en-US" sz="3500"/>
          </a:p>
        </p:txBody>
      </p:sp>
      <p:grpSp>
        <p:nvGrpSpPr>
          <p:cNvPr id="4" name="Group 3">
            <a:extLst>
              <a:ext uri="{FF2B5EF4-FFF2-40B4-BE49-F238E27FC236}">
                <a16:creationId xmlns:a16="http://schemas.microsoft.com/office/drawing/2014/main" id="{EC5B5911-DE16-436A-8240-406CEE2FE536}"/>
              </a:ext>
            </a:extLst>
          </p:cNvPr>
          <p:cNvGrpSpPr>
            <a:grpSpLocks noGrp="1" noSelect="1" noMove="1" noResize="1"/>
          </p:cNvGrpSpPr>
          <p:nvPr/>
        </p:nvGrpSpPr>
        <p:grpSpPr>
          <a:xfrm>
            <a:off x="5599279" y="1592581"/>
            <a:ext cx="5947251" cy="4495204"/>
            <a:chOff x="4491893" y="1524001"/>
            <a:chExt cx="5947251" cy="4495204"/>
          </a:xfrm>
        </p:grpSpPr>
        <p:pic>
          <p:nvPicPr>
            <p:cNvPr id="5" name="Picture 1">
              <a:extLst>
                <a:ext uri="{FF2B5EF4-FFF2-40B4-BE49-F238E27FC236}">
                  <a16:creationId xmlns:a16="http://schemas.microsoft.com/office/drawing/2014/main" id="{664639A2-5EDF-4E47-BE83-654AD7892D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953067" y="1524001"/>
              <a:ext cx="5486077" cy="39279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 Box 140">
              <a:extLst>
                <a:ext uri="{FF2B5EF4-FFF2-40B4-BE49-F238E27FC236}">
                  <a16:creationId xmlns:a16="http://schemas.microsoft.com/office/drawing/2014/main" id="{22920906-C71C-4C95-84D4-C97503A4B0A2}"/>
                </a:ext>
              </a:extLst>
            </p:cNvPr>
            <p:cNvSpPr txBox="1">
              <a:spLocks noChangeArrowheads="1"/>
            </p:cNvSpPr>
            <p:nvPr/>
          </p:nvSpPr>
          <p:spPr bwMode="auto">
            <a:xfrm>
              <a:off x="6245218" y="5627689"/>
              <a:ext cx="2499845" cy="391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928" tIns="41465" rIns="82928" bIns="41465">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eaLnBrk="1" hangingPunct="1"/>
              <a:r>
                <a:rPr lang="en-US" sz="2000" b="1">
                  <a:solidFill>
                    <a:schemeClr val="tx1">
                      <a:lumMod val="65000"/>
                      <a:lumOff val="35000"/>
                    </a:schemeClr>
                  </a:solidFill>
                  <a:latin typeface="+mn-lt"/>
                  <a:cs typeface="Arial"/>
                </a:rPr>
                <a:t>Ca </a:t>
              </a:r>
              <a:r>
                <a:rPr lang="en-US" sz="2000" b="1" baseline="30000">
                  <a:solidFill>
                    <a:schemeClr val="tx1">
                      <a:lumMod val="65000"/>
                      <a:lumOff val="35000"/>
                    </a:schemeClr>
                  </a:solidFill>
                  <a:latin typeface="+mn-lt"/>
                  <a:cs typeface="Arial"/>
                </a:rPr>
                <a:t>2+</a:t>
              </a:r>
              <a:r>
                <a:rPr lang="en-US" sz="2000" b="1">
                  <a:solidFill>
                    <a:schemeClr val="tx1">
                      <a:lumMod val="65000"/>
                      <a:lumOff val="35000"/>
                    </a:schemeClr>
                  </a:solidFill>
                  <a:latin typeface="+mn-lt"/>
                  <a:cs typeface="Arial"/>
                </a:rPr>
                <a:t> mmol/L gradient</a:t>
              </a:r>
            </a:p>
          </p:txBody>
        </p:sp>
        <p:sp>
          <p:nvSpPr>
            <p:cNvPr id="7" name="TextBox 1">
              <a:extLst>
                <a:ext uri="{FF2B5EF4-FFF2-40B4-BE49-F238E27FC236}">
                  <a16:creationId xmlns:a16="http://schemas.microsoft.com/office/drawing/2014/main" id="{512C315E-4131-4D19-BDE7-C1F99DAAC95E}"/>
                </a:ext>
              </a:extLst>
            </p:cNvPr>
            <p:cNvSpPr txBox="1">
              <a:spLocks noChangeArrowheads="1"/>
            </p:cNvSpPr>
            <p:nvPr/>
          </p:nvSpPr>
          <p:spPr bwMode="auto">
            <a:xfrm>
              <a:off x="5791221" y="2209802"/>
              <a:ext cx="2861290" cy="646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1" tIns="45712" rIns="91421" bIns="45712">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eaLnBrk="1" hangingPunct="1"/>
              <a:r>
                <a:rPr lang="en-US" sz="1800" b="1">
                  <a:solidFill>
                    <a:schemeClr val="tx2"/>
                  </a:solidFill>
                  <a:latin typeface="+mn-lt"/>
                </a:rPr>
                <a:t>aOR=1.83 (1.4-2.5) per 1 mmol/L increase in gradient</a:t>
              </a:r>
            </a:p>
          </p:txBody>
        </p:sp>
        <p:sp>
          <p:nvSpPr>
            <p:cNvPr id="8" name="TextBox 8">
              <a:extLst>
                <a:ext uri="{FF2B5EF4-FFF2-40B4-BE49-F238E27FC236}">
                  <a16:creationId xmlns:a16="http://schemas.microsoft.com/office/drawing/2014/main" id="{F4A872D8-C82A-44D2-8241-A6A0930DE797}"/>
                </a:ext>
              </a:extLst>
            </p:cNvPr>
            <p:cNvSpPr txBox="1">
              <a:spLocks noChangeArrowheads="1"/>
            </p:cNvSpPr>
            <p:nvPr/>
          </p:nvSpPr>
          <p:spPr bwMode="auto">
            <a:xfrm rot="16200000">
              <a:off x="3082213" y="3295630"/>
              <a:ext cx="3219453" cy="400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1" tIns="45712" rIns="91421" bIns="45712">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eaLnBrk="1" hangingPunct="1"/>
              <a:r>
                <a:rPr lang="en-US" sz="2000" b="1">
                  <a:solidFill>
                    <a:schemeClr val="tx1">
                      <a:lumMod val="65000"/>
                      <a:lumOff val="35000"/>
                    </a:schemeClr>
                  </a:solidFill>
                  <a:latin typeface="+mn-lt"/>
                </a:rPr>
                <a:t>Probability of Sudden Death</a:t>
              </a:r>
            </a:p>
          </p:txBody>
        </p:sp>
      </p:grpSp>
      <p:sp>
        <p:nvSpPr>
          <p:cNvPr id="10" name="TextBox 9">
            <a:extLst>
              <a:ext uri="{FF2B5EF4-FFF2-40B4-BE49-F238E27FC236}">
                <a16:creationId xmlns:a16="http://schemas.microsoft.com/office/drawing/2014/main" id="{09FA93E6-3BF0-4DFF-91F4-7ACA93CF26B0}"/>
              </a:ext>
            </a:extLst>
          </p:cNvPr>
          <p:cNvSpPr txBox="1">
            <a:spLocks noSelect="1" noMove="1" noResize="1" noTextEdit="1"/>
          </p:cNvSpPr>
          <p:nvPr/>
        </p:nvSpPr>
        <p:spPr>
          <a:xfrm>
            <a:off x="619521" y="2076571"/>
            <a:ext cx="4579799" cy="2677640"/>
          </a:xfrm>
          <a:prstGeom prst="rect">
            <a:avLst/>
          </a:prstGeom>
          <a:noFill/>
        </p:spPr>
        <p:txBody>
          <a:bodyPr wrap="square" lIns="91421" tIns="45712" rIns="91421" bIns="45712">
            <a:spAutoFit/>
          </a:bodyPr>
          <a:lstStyle/>
          <a:p>
            <a:pPr>
              <a:defRPr/>
            </a:pPr>
            <a:r>
              <a:rPr lang="en-US" sz="2400">
                <a:solidFill>
                  <a:schemeClr val="tx1">
                    <a:lumMod val="65000"/>
                    <a:lumOff val="35000"/>
                  </a:schemeClr>
                </a:solidFill>
                <a:latin typeface="Arial" panose="020b0604020202020204" pitchFamily="34" charset="0"/>
                <a:cs typeface="Arial" panose="020b0604020202020204" pitchFamily="34" charset="0"/>
              </a:rPr>
              <a:t>Matched Case Control Study of 2100 patients</a:t>
            </a:r>
          </a:p>
          <a:p>
            <a:pPr marL="285690" indent="-285690">
              <a:buFont typeface="Arial"/>
              <a:buChar char="•"/>
              <a:defRPr/>
            </a:pPr>
            <a:r>
              <a:rPr lang="en-US" sz="2400">
                <a:solidFill>
                  <a:schemeClr val="tx1">
                    <a:lumMod val="65000"/>
                    <a:lumOff val="35000"/>
                  </a:schemeClr>
                </a:solidFill>
                <a:latin typeface="Arial" panose="020b0604020202020204" pitchFamily="34" charset="0"/>
                <a:cs typeface="Arial" panose="020b0604020202020204" pitchFamily="34" charset="0"/>
              </a:rPr>
              <a:t>50% Increase in SCA risk with dialysate calcium &lt;2.5 mEq/L</a:t>
            </a:r>
          </a:p>
          <a:p>
            <a:pPr marL="285690" indent="-285690">
              <a:buFont typeface="Arial"/>
              <a:buChar char="•"/>
              <a:defRPr/>
            </a:pPr>
            <a:r>
              <a:rPr lang="en-US" sz="2400">
                <a:solidFill>
                  <a:schemeClr val="tx1">
                    <a:lumMod val="65000"/>
                    <a:lumOff val="35000"/>
                  </a:schemeClr>
                </a:solidFill>
                <a:latin typeface="Arial" panose="020b0604020202020204" pitchFamily="34" charset="0"/>
                <a:cs typeface="Arial" panose="020b0604020202020204" pitchFamily="34" charset="0"/>
              </a:rPr>
              <a:t>Risk rises incrementally with increasing serum: dialysate gradient</a:t>
            </a:r>
          </a:p>
        </p:txBody>
      </p:sp>
      <p:sp>
        <p:nvSpPr>
          <p:cNvPr id="11" name="TextBox 10">
            <a:extLst>
              <a:ext uri="{FF2B5EF4-FFF2-40B4-BE49-F238E27FC236}">
                <a16:creationId xmlns:a16="http://schemas.microsoft.com/office/drawing/2014/main" id="{22A8A3FA-E05F-4C61-896D-0264E4D3D67B}"/>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
        <p:nvSpPr>
          <p:cNvPr id="12" name="Rectangle 11">
            <a:extLst>
              <a:ext uri="{FF2B5EF4-FFF2-40B4-BE49-F238E27FC236}">
                <a16:creationId xmlns:a16="http://schemas.microsoft.com/office/drawing/2014/main" id="{434B73E3-BBCF-4985-8C3B-EBC9D68EAE4C}"/>
              </a:ext>
            </a:extLst>
          </p:cNvPr>
          <p:cNvSpPr>
            <a:spLocks noSelect="1" noMove="1" noResize="1" noTextEdit="1"/>
          </p:cNvSpPr>
          <p:nvPr/>
        </p:nvSpPr>
        <p:spPr>
          <a:xfrm>
            <a:off x="0" y="5814077"/>
            <a:ext cx="3804824" cy="316240"/>
          </a:xfrm>
          <a:prstGeom prst="rect">
            <a:avLst/>
          </a:prstGeom>
        </p:spPr>
        <p:txBody>
          <a:bodyPr wrap="none">
            <a:spAutoFit/>
          </a:bodyPr>
          <a:lstStyle/>
          <a:p>
            <a:pPr eaLnBrk="1" hangingPunct="1">
              <a:lnSpc>
                <a:spcPct val="97000"/>
              </a:lnSpc>
              <a:buClr>
                <a:srgbClr val="000000"/>
              </a:buClr>
              <a:buSzPct val="45000"/>
            </a:pPr>
            <a:r>
              <a:rPr lang="en-US" sz="1500" i="1">
                <a:latin typeface="Arial" panose="020b0604020202020204" pitchFamily="34" charset="0"/>
                <a:cs typeface="Arial" panose="020b0604020202020204" pitchFamily="34" charset="0"/>
              </a:rPr>
              <a:t>Clin J Am Soc Nephrol 8(5):797-803, 2013</a:t>
            </a:r>
            <a:endParaRPr lang="en-GB" sz="1500" i="1">
              <a:latin typeface="Arial" panose="020b0604020202020204" pitchFamily="34" charset="0"/>
              <a:cs typeface="Arial" panose="020b0604020202020204" pitchFamily="34" charset="0"/>
            </a:endParaRPr>
          </a:p>
        </p:txBody>
      </p:sp>
    </p:spTree>
    <p:extLst>
      <p:ext uri="{BB962C8B-B14F-4D97-AF65-F5344CB8AC3E}">
        <p14:creationId val="1975440929"/>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24002" name="Rectangle 2"/>
          <p:cNvSpPr>
            <a:spLocks noGrp="1" noSelect="1" noMove="1" noResize="1" noChangeArrowheads="1" noTextEdit="1"/>
          </p:cNvSpPr>
          <p:nvPr>
            <p:ph type="title"/>
          </p:nvPr>
        </p:nvSpPr>
        <p:spPr>
          <a:xfrm>
            <a:off x="613380" y="698057"/>
            <a:ext cx="7574751" cy="1078992"/>
          </a:xfrm>
        </p:spPr>
        <p:txBody>
          <a:bodyPr/>
          <a:lstStyle/>
          <a:p>
            <a:pPr>
              <a:defRPr/>
            </a:pPr>
            <a:r>
              <a:rPr lang="en-US">
                <a:ea typeface="ＭＳ Ｐゴシック" charset="0"/>
                <a:cs typeface="ＭＳ Ｐゴシック" charset="0"/>
              </a:rPr>
              <a:t>General </a:t>
            </a:r>
            <a:r>
              <a:rPr lang="en-US" b="1">
                <a:ea typeface="ＭＳ Ｐゴシック" charset="0"/>
                <a:cs typeface="ＭＳ Ｐゴシック" charset="0"/>
              </a:rPr>
              <a:t>Management of SCD</a:t>
            </a:r>
          </a:p>
        </p:txBody>
      </p:sp>
      <p:sp>
        <p:nvSpPr>
          <p:cNvPr id="1024003" name="Rectangle 3"/>
          <p:cNvSpPr>
            <a:spLocks noGrp="1" noSelect="1" noMove="1" noResize="1" noChangeArrowheads="1" noTextEdit="1"/>
          </p:cNvSpPr>
          <p:nvPr>
            <p:ph sz="half" idx="1"/>
          </p:nvPr>
        </p:nvSpPr>
        <p:spPr>
          <a:xfrm>
            <a:off x="613380" y="1614918"/>
            <a:ext cx="10965240" cy="4147132"/>
          </a:xfrm>
        </p:spPr>
        <p:txBody>
          <a:bodyPr>
            <a:noAutofit/>
          </a:bodyPr>
          <a:lstStyle/>
          <a:p>
            <a:pPr>
              <a:defRPr/>
            </a:pPr>
            <a:r>
              <a:rPr lang="en-US">
                <a:latin typeface="Arial" panose="020b0604020202020204" pitchFamily="34" charset="0"/>
                <a:ea typeface="ＭＳ Ｐゴシック" charset="0"/>
                <a:cs typeface="Arial" panose="020b0604020202020204" pitchFamily="34" charset="0"/>
              </a:rPr>
              <a:t>Prevent sudden cardiac arrest </a:t>
            </a:r>
          </a:p>
          <a:p>
            <a:pPr marL="796925" lvl="1" indent="-339725">
              <a:buClrTx/>
              <a:buFont typeface="Courier New" panose="02070309020205020404" pitchFamily="49" charset="0"/>
              <a:buChar char="o"/>
              <a:defRPr/>
            </a:pPr>
            <a:r>
              <a:rPr lang="en-US" sz="2800">
                <a:latin typeface="Arial" panose="020b0604020202020204" pitchFamily="34" charset="0"/>
                <a:ea typeface="ＭＳ Ｐゴシック" charset="0"/>
                <a:cs typeface="Arial" panose="020b0604020202020204" pitchFamily="34" charset="0"/>
              </a:rPr>
              <a:t>Medical therapies to treat underlying cardiac disease</a:t>
            </a:r>
          </a:p>
          <a:p>
            <a:pPr marL="796925" lvl="1" indent="-339725">
              <a:buClrTx/>
              <a:buFont typeface="Courier New" panose="02070309020205020404" pitchFamily="49" charset="0"/>
              <a:buChar char="o"/>
              <a:defRPr/>
            </a:pPr>
            <a:r>
              <a:rPr lang="en-US" sz="2800">
                <a:latin typeface="Arial" panose="020b0604020202020204" pitchFamily="34" charset="0"/>
                <a:ea typeface="ＭＳ Ｐゴシック" charset="0"/>
                <a:cs typeface="Arial" panose="020b0604020202020204" pitchFamily="34" charset="0"/>
              </a:rPr>
              <a:t>Reduce exposure to triggers (attention to dialysis-specific factors)</a:t>
            </a:r>
          </a:p>
          <a:p>
            <a:pPr lvl="1">
              <a:buClrTx/>
              <a:defRPr/>
            </a:pPr>
            <a:endParaRPr lang="en-US" sz="2800">
              <a:latin typeface="Arial" panose="020b0604020202020204" pitchFamily="34" charset="0"/>
              <a:ea typeface="ＭＳ Ｐゴシック" charset="0"/>
              <a:cs typeface="Arial" panose="020b0604020202020204" pitchFamily="34" charset="0"/>
            </a:endParaRPr>
          </a:p>
          <a:p>
            <a:pPr>
              <a:defRPr/>
            </a:pPr>
            <a:r>
              <a:rPr lang="en-US">
                <a:latin typeface="Arial" panose="020b0604020202020204" pitchFamily="34" charset="0"/>
                <a:ea typeface="ＭＳ Ｐゴシック" charset="0"/>
                <a:cs typeface="Arial" panose="020b0604020202020204" pitchFamily="34" charset="0"/>
              </a:rPr>
              <a:t>Improve survival following SCA</a:t>
            </a:r>
          </a:p>
          <a:p>
            <a:pPr marL="796925" lvl="1" indent="-339725">
              <a:buFont typeface="Courier New" panose="02070309020205020404" pitchFamily="49" charset="0"/>
              <a:buChar char="o"/>
              <a:defRPr/>
            </a:pPr>
            <a:r>
              <a:rPr lang="en-US" sz="2800">
                <a:latin typeface="Arial" panose="020b0604020202020204" pitchFamily="34" charset="0"/>
                <a:ea typeface="ＭＳ Ｐゴシック" charset="0"/>
                <a:cs typeface="Arial" panose="020b0604020202020204" pitchFamily="34" charset="0"/>
              </a:rPr>
              <a:t>Defibrillation</a:t>
            </a:r>
          </a:p>
          <a:p>
            <a:pPr marL="796925" lvl="1" indent="-339725">
              <a:buFont typeface="Courier New" panose="02070309020205020404" pitchFamily="49" charset="0"/>
              <a:buChar char="o"/>
              <a:defRPr/>
            </a:pPr>
            <a:r>
              <a:rPr lang="en-US" sz="2800">
                <a:latin typeface="Arial" panose="020b0604020202020204" pitchFamily="34" charset="0"/>
                <a:ea typeface="ＭＳ Ｐゴシック" charset="0"/>
                <a:cs typeface="Arial" panose="020b0604020202020204" pitchFamily="34" charset="0"/>
              </a:rPr>
              <a:t>CPR</a:t>
            </a:r>
          </a:p>
          <a:p>
            <a:pPr lvl="1">
              <a:buClrTx/>
              <a:defRPr/>
            </a:pPr>
            <a:endParaRPr lang="en-US" sz="2800">
              <a:latin typeface="Arial" panose="020b0604020202020204" pitchFamily="34" charset="0"/>
              <a:ea typeface="ＭＳ Ｐゴシック" charset="0"/>
              <a:cs typeface="Arial" panose="020b0604020202020204" pitchFamily="34" charset="0"/>
            </a:endParaRPr>
          </a:p>
          <a:p>
            <a:pPr>
              <a:defRPr/>
            </a:pPr>
            <a:endParaRPr lang="en-US">
              <a:latin typeface="Arial" panose="020b0604020202020204" pitchFamily="34" charset="0"/>
              <a:ea typeface="ＭＳ Ｐゴシック" charset="0"/>
              <a:cs typeface="Arial" panose="020b0604020202020204" pitchFamily="34" charset="0"/>
            </a:endParaRPr>
          </a:p>
        </p:txBody>
      </p:sp>
      <p:sp>
        <p:nvSpPr>
          <p:cNvPr id="5" name="Subtitle 4">
            <a:extLst>
              <a:ext uri="{FF2B5EF4-FFF2-40B4-BE49-F238E27FC236}">
                <a16:creationId xmlns:a16="http://schemas.microsoft.com/office/drawing/2014/main" id="{5D068DAC-F3CF-7A4C-AB55-CB983C700499}"/>
              </a:ext>
            </a:extLst>
          </p:cNvPr>
          <p:cNvSpPr>
            <a:spLocks noGrp="1" noSelect="1" noMove="1" noResize="1" noTextEdit="1"/>
          </p:cNvSpPr>
          <p:nvPr>
            <p:ph type="subTitle" idx="10"/>
          </p:nvPr>
        </p:nvSpPr>
        <p:spPr/>
        <p:txBody>
          <a:bodyPr/>
          <a:lstStyle/>
          <a:p>
            <a:r>
              <a:rPr lang="en-US"/>
              <a:t>Other strategies to reduce SCD risk</a:t>
            </a:r>
          </a:p>
        </p:txBody>
      </p:sp>
      <p:sp>
        <p:nvSpPr>
          <p:cNvPr id="6" name="TextBox 5">
            <a:extLst>
              <a:ext uri="{FF2B5EF4-FFF2-40B4-BE49-F238E27FC236}">
                <a16:creationId xmlns:a16="http://schemas.microsoft.com/office/drawing/2014/main" id="{2CA2ACC5-EF89-4020-98C1-4384F6F08968}"/>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309369088"/>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578" name="Rectangle 2"/>
          <p:cNvSpPr>
            <a:spLocks noGrp="1" noSelect="1" noMove="1" noResize="1" noChangeArrowheads="1" noTextEdit="1"/>
          </p:cNvSpPr>
          <p:nvPr>
            <p:ph type="title"/>
          </p:nvPr>
        </p:nvSpPr>
        <p:spPr>
          <a:xfrm>
            <a:off x="622004" y="696795"/>
            <a:ext cx="10591801" cy="1078992"/>
          </a:xfrm>
        </p:spPr>
        <p:txBody>
          <a:bodyPr>
            <a:normAutofit/>
          </a:bodyPr>
          <a:lstStyle/>
          <a:p>
            <a:pPr eaLnBrk="1" hangingPunct="1">
              <a:defRPr/>
            </a:pPr>
            <a:r>
              <a:rPr lang="en-US" sz="3500" b="1">
                <a:solidFill>
                  <a:schemeClr val="accent3"/>
                </a:solidFill>
                <a:ea typeface="ＭＳ Ｐゴシック" charset="0"/>
                <a:cs typeface="ＭＳ Ｐゴシック" charset="0"/>
              </a:rPr>
              <a:t>Medical Therapies for SCD Prevention: </a:t>
            </a:r>
            <a:br>
              <a:rPr lang="en-US" sz="3500" b="1">
                <a:solidFill>
                  <a:schemeClr val="accent3"/>
                </a:solidFill>
                <a:ea typeface="ＭＳ Ｐゴシック" charset="0"/>
                <a:cs typeface="ＭＳ Ｐゴシック" charset="0"/>
              </a:rPr>
            </a:br>
            <a:r>
              <a:rPr lang="en-US" sz="3500" b="1">
                <a:solidFill>
                  <a:schemeClr val="accent3"/>
                </a:solidFill>
                <a:ea typeface="ＭＳ Ｐゴシック" charset="0"/>
                <a:cs typeface="ＭＳ Ｐゴシック" charset="0"/>
              </a:rPr>
              <a:t>Beta Blockers</a:t>
            </a:r>
          </a:p>
        </p:txBody>
      </p:sp>
      <p:sp>
        <p:nvSpPr>
          <p:cNvPr id="557059" name="Rectangle 3"/>
          <p:cNvSpPr>
            <a:spLocks noGrp="1" noSelect="1" noMove="1" noResize="1" noChangeArrowheads="1" noTextEdit="1"/>
          </p:cNvSpPr>
          <p:nvPr>
            <p:ph idx="1"/>
          </p:nvPr>
        </p:nvSpPr>
        <p:spPr>
          <a:xfrm>
            <a:off x="621528" y="1775787"/>
            <a:ext cx="10948467" cy="4100830"/>
          </a:xfrm>
        </p:spPr>
        <p:txBody>
          <a:bodyPr>
            <a:noAutofit/>
          </a:bodyPr>
          <a:lstStyle/>
          <a:p>
            <a:pPr eaLnBrk="1" hangingPunct="1">
              <a:buFont typeface="Arial"/>
              <a:buChar char="•"/>
              <a:defRPr/>
            </a:pPr>
            <a:r>
              <a:rPr lang="en-US" sz="2800">
                <a:latin typeface="Arial" panose="020b0604020202020204" pitchFamily="34" charset="0"/>
                <a:ea typeface="ＭＳ Ｐゴシック" charset="0"/>
                <a:cs typeface="Arial" panose="020b0604020202020204" pitchFamily="34" charset="0"/>
              </a:rPr>
              <a:t>Beta blockers shown to be helpful for prevention in patients with minimal or no CKD. </a:t>
            </a:r>
          </a:p>
          <a:p>
            <a:pPr eaLnBrk="1" hangingPunct="1">
              <a:buFont typeface="Arial"/>
              <a:buChar char="•"/>
              <a:defRPr/>
            </a:pPr>
            <a:r>
              <a:rPr lang="en-US" sz="2800">
                <a:latin typeface="Arial" panose="020b0604020202020204" pitchFamily="34" charset="0"/>
                <a:ea typeface="ＭＳ Ｐゴシック" charset="0"/>
                <a:cs typeface="Arial" panose="020b0604020202020204" pitchFamily="34" charset="0"/>
              </a:rPr>
              <a:t>Poor Implementation: Only 24% of dialysis patients with CAD or prior MI are on beta blockers.</a:t>
            </a:r>
          </a:p>
          <a:p>
            <a:pPr eaLnBrk="1" hangingPunct="1">
              <a:buFont typeface="Arial"/>
              <a:buChar char="•"/>
              <a:defRPr/>
            </a:pPr>
            <a:r>
              <a:rPr lang="en-US" sz="2800">
                <a:latin typeface="Arial" panose="020b0604020202020204" pitchFamily="34" charset="0"/>
                <a:ea typeface="ＭＳ Ｐゴシック" charset="0"/>
                <a:cs typeface="Arial" panose="020b0604020202020204" pitchFamily="34" charset="0"/>
              </a:rPr>
              <a:t>Only one randomized trial of beta-blockers in ESRD.</a:t>
            </a:r>
          </a:p>
          <a:p>
            <a:pPr marL="796925" lvl="1" indent="-339725">
              <a:buFont typeface="Courier New" panose="02070309020205020404" pitchFamily="49" charset="0"/>
              <a:buChar char="o"/>
              <a:defRPr/>
            </a:pPr>
            <a:r>
              <a:rPr lang="en-US" sz="2800">
                <a:latin typeface="Arial" panose="020b0604020202020204" pitchFamily="34" charset="0"/>
                <a:ea typeface="ＭＳ Ｐゴシック" charset="0"/>
                <a:cs typeface="Arial" panose="020b0604020202020204" pitchFamily="34" charset="0"/>
              </a:rPr>
              <a:t>114 patients with DCM randomized to Carvedilol or placebo</a:t>
            </a:r>
          </a:p>
          <a:p>
            <a:pPr marL="796925" lvl="1" indent="-339725">
              <a:buFont typeface="Courier New" panose="02070309020205020404" pitchFamily="49" charset="0"/>
              <a:buChar char="o"/>
              <a:defRPr/>
            </a:pPr>
            <a:r>
              <a:rPr lang="en-US" sz="2800">
                <a:latin typeface="Arial" panose="020b0604020202020204" pitchFamily="34" charset="0"/>
                <a:ea typeface="ＭＳ Ｐゴシック" charset="0"/>
                <a:cs typeface="Arial" panose="020b0604020202020204" pitchFamily="34" charset="0"/>
              </a:rPr>
              <a:t>Significant survival advantage: non-significant reduction (24%) in SCD </a:t>
            </a:r>
          </a:p>
          <a:p>
            <a:pPr eaLnBrk="1" hangingPunct="1">
              <a:buFontTx/>
              <a:buNone/>
              <a:defRPr/>
            </a:pPr>
            <a:r>
              <a:rPr lang="en-US" sz="2800">
                <a:latin typeface="Arial" panose="020b0604020202020204" pitchFamily="34" charset="0"/>
                <a:ea typeface="ＭＳ Ｐゴシック" charset="0"/>
                <a:cs typeface="Arial" panose="020b0604020202020204" pitchFamily="34" charset="0"/>
              </a:rPr>
              <a:t>	</a:t>
            </a:r>
          </a:p>
          <a:p>
            <a:pPr eaLnBrk="1" hangingPunct="1">
              <a:buFontTx/>
              <a:buNone/>
              <a:defRPr/>
            </a:pPr>
            <a:r>
              <a:rPr lang="en-US" sz="2800">
                <a:latin typeface="Arial" panose="020b0604020202020204" pitchFamily="34" charset="0"/>
                <a:ea typeface="ＭＳ Ｐゴシック" charset="0"/>
                <a:cs typeface="Arial" panose="020b0604020202020204" pitchFamily="34" charset="0"/>
              </a:rPr>
              <a:t>	</a:t>
            </a:r>
          </a:p>
          <a:p>
            <a:pPr eaLnBrk="1" hangingPunct="1">
              <a:buFontTx/>
              <a:buNone/>
              <a:defRPr/>
            </a:pPr>
            <a:r>
              <a:rPr lang="en-US" sz="2800">
                <a:latin typeface="Arial" panose="020b0604020202020204" pitchFamily="34" charset="0"/>
                <a:ea typeface="ＭＳ Ｐゴシック" charset="0"/>
                <a:cs typeface="Arial" panose="020b0604020202020204" pitchFamily="34" charset="0"/>
              </a:rPr>
              <a:t>	</a:t>
            </a:r>
          </a:p>
          <a:p>
            <a:pPr lvl="1" eaLnBrk="1" hangingPunct="1">
              <a:buClrTx/>
              <a:defRPr/>
            </a:pPr>
            <a:endParaRPr lang="en-US" sz="2800" b="0">
              <a:latin typeface="Arial" panose="020b0604020202020204" pitchFamily="34" charset="0"/>
              <a:ea typeface="ＭＳ Ｐゴシック" charset="0"/>
              <a:cs typeface="Arial" panose="020b0604020202020204" pitchFamily="34" charset="0"/>
            </a:endParaRPr>
          </a:p>
          <a:p>
            <a:pPr lvl="1" eaLnBrk="1" hangingPunct="1">
              <a:buClrTx/>
              <a:defRPr/>
            </a:pPr>
            <a:endParaRPr lang="en-US" sz="2800" b="0">
              <a:latin typeface="Arial" panose="020b0604020202020204" pitchFamily="34" charset="0"/>
              <a:ea typeface="ＭＳ Ｐゴシック" charset="0"/>
              <a:cs typeface="Arial" panose="020b0604020202020204" pitchFamily="34" charset="0"/>
            </a:endParaRPr>
          </a:p>
        </p:txBody>
      </p:sp>
      <p:sp>
        <p:nvSpPr>
          <p:cNvPr id="3" name="Subtitle 2">
            <a:extLst>
              <a:ext uri="{FF2B5EF4-FFF2-40B4-BE49-F238E27FC236}">
                <a16:creationId xmlns:a16="http://schemas.microsoft.com/office/drawing/2014/main" id="{C5F5CF0D-3524-E44A-8572-FA94F1161756}"/>
              </a:ext>
            </a:extLst>
          </p:cNvPr>
          <p:cNvSpPr>
            <a:spLocks noGrp="1" noSelect="1" noMove="1" noResize="1" noTextEdit="1"/>
          </p:cNvSpPr>
          <p:nvPr>
            <p:ph type="subTitle" idx="10"/>
          </p:nvPr>
        </p:nvSpPr>
        <p:spPr/>
        <p:txBody>
          <a:bodyPr/>
          <a:lstStyle/>
          <a:p>
            <a:r>
              <a:rPr lang="en-US"/>
              <a:t>MEDICATION MANAGEMENT AND SCD RISK</a:t>
            </a:r>
          </a:p>
        </p:txBody>
      </p:sp>
      <p:sp>
        <p:nvSpPr>
          <p:cNvPr id="113668" name="Text Box 4"/>
          <p:cNvSpPr txBox="1">
            <a:spLocks noSelect="1" noMove="1" noResize="1" noChangeArrowheads="1" noTextEdit="1"/>
          </p:cNvSpPr>
          <p:nvPr/>
        </p:nvSpPr>
        <p:spPr bwMode="auto">
          <a:xfrm>
            <a:off x="8754406" y="5807224"/>
            <a:ext cx="3446033" cy="323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1" tIns="45712" rIns="91421" bIns="45712">
            <a:spAutoFit/>
          </a:bodyPr>
          <a:lstStyle>
            <a:lvl1pPr eaLnBrk="0" hangingPunct="0">
              <a:defRPr sz="2400">
                <a:solidFill>
                  <a:schemeClr val="tx1"/>
                </a:solidFill>
                <a:latin typeface="Arial"/>
                <a:ea typeface="ＭＳ Ｐゴシック" charset="0"/>
                <a:cs typeface="ＭＳ Ｐゴシック" charset="0"/>
              </a:defRPr>
            </a:lvl1pPr>
            <a:lvl2pPr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algn="r"/>
            <a:r>
              <a:rPr lang="en-US" sz="1500" i="1">
                <a:latin typeface="Arial" panose="020b0604020202020204" pitchFamily="34" charset="0"/>
                <a:cs typeface="Arial" panose="020b0604020202020204" pitchFamily="34" charset="0"/>
              </a:rPr>
              <a:t>J Am Coll Cardiol 41:1438-1444, 2003</a:t>
            </a:r>
          </a:p>
        </p:txBody>
      </p:sp>
      <p:sp>
        <p:nvSpPr>
          <p:cNvPr id="6" name="TextBox 5">
            <a:extLst>
              <a:ext uri="{FF2B5EF4-FFF2-40B4-BE49-F238E27FC236}">
                <a16:creationId xmlns:a16="http://schemas.microsoft.com/office/drawing/2014/main" id="{FB751DFB-801A-4F69-BC22-7277E5F81241}"/>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3730710658"/>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1B54567E-5C38-DD40-ADEF-37EE1ABC024E}"/>
              </a:ext>
            </a:extLst>
          </p:cNvPr>
          <p:cNvSpPr>
            <a:spLocks noGrp="1" noSelect="1" noMove="1" noResize="1" noTextEdit="1"/>
          </p:cNvSpPr>
          <p:nvPr>
            <p:ph type="title"/>
          </p:nvPr>
        </p:nvSpPr>
        <p:spPr>
          <a:xfrm>
            <a:off x="616138" y="703554"/>
            <a:ext cx="8502098" cy="1078992"/>
          </a:xfrm>
        </p:spPr>
        <p:txBody>
          <a:bodyPr>
            <a:normAutofit/>
          </a:bodyPr>
          <a:lstStyle/>
          <a:p>
            <a:r>
              <a:rPr lang="en-US"/>
              <a:t>QT Prolongation and Medications</a:t>
            </a:r>
          </a:p>
        </p:txBody>
      </p:sp>
      <p:sp>
        <p:nvSpPr>
          <p:cNvPr id="3" name="Content Placeholder 2">
            <a:extLst>
              <a:ext uri="{FF2B5EF4-FFF2-40B4-BE49-F238E27FC236}">
                <a16:creationId xmlns:a16="http://schemas.microsoft.com/office/drawing/2014/main" id="{667B9B59-681E-5E4D-9A46-F3DE39C745CD}"/>
              </a:ext>
            </a:extLst>
          </p:cNvPr>
          <p:cNvSpPr>
            <a:spLocks noGrp="1" noSelect="1" noMove="1" noResize="1" noTextEdit="1"/>
          </p:cNvSpPr>
          <p:nvPr>
            <p:ph sz="half" idx="1"/>
          </p:nvPr>
        </p:nvSpPr>
        <p:spPr>
          <a:xfrm>
            <a:off x="616138" y="1620749"/>
            <a:ext cx="10959724" cy="4554963"/>
          </a:xfrm>
        </p:spPr>
        <p:txBody>
          <a:bodyPr>
            <a:normAutofit/>
          </a:bodyPr>
          <a:lstStyle/>
          <a:p>
            <a:pPr>
              <a:lnSpc>
                <a:spcPct val="100000"/>
              </a:lnSpc>
            </a:pPr>
            <a:r>
              <a:rPr lang="en-US">
                <a:latin typeface="Arial" panose="020b0604020202020204" pitchFamily="34" charset="0"/>
                <a:cs typeface="Arial" panose="020b0604020202020204" pitchFamily="34" charset="0"/>
              </a:rPr>
              <a:t>QT prolongation is also a dangerous toxicity of some medications and can lead to SCD.</a:t>
            </a:r>
          </a:p>
          <a:p>
            <a:pPr>
              <a:lnSpc>
                <a:spcPct val="100000"/>
              </a:lnSpc>
            </a:pPr>
            <a:r>
              <a:rPr lang="en-US">
                <a:latin typeface="Arial" panose="020b0604020202020204" pitchFamily="34" charset="0"/>
                <a:cs typeface="Arial" panose="020b0604020202020204" pitchFamily="34" charset="0"/>
              </a:rPr>
              <a:t>QT prolongation is one of the most common reasons cited by the Food and Drug Administration (FDA) for medication restriction or market withdrawal, impacting &gt;9 medications since 1990. </a:t>
            </a:r>
          </a:p>
          <a:p>
            <a:pPr>
              <a:lnSpc>
                <a:spcPct val="100000"/>
              </a:lnSpc>
            </a:pPr>
            <a:r>
              <a:rPr lang="en-US">
                <a:latin typeface="Arial" panose="020b0604020202020204" pitchFamily="34" charset="0"/>
                <a:cs typeface="Arial" panose="020b0604020202020204" pitchFamily="34" charset="0"/>
              </a:rPr>
              <a:t>Common medications implicated include macrolides, quinolones, and SSRIs and other antidepressants.</a:t>
            </a:r>
          </a:p>
          <a:p>
            <a:pPr>
              <a:lnSpc>
                <a:spcPct val="100000"/>
              </a:lnSpc>
            </a:pPr>
            <a:endParaRPr lang="en-US">
              <a:latin typeface="Arial" panose="020b0604020202020204" pitchFamily="34" charset="0"/>
              <a:cs typeface="Arial" panose="020b0604020202020204" pitchFamily="34" charset="0"/>
            </a:endParaRPr>
          </a:p>
        </p:txBody>
      </p:sp>
      <p:sp>
        <p:nvSpPr>
          <p:cNvPr id="6" name="Subtitle 5">
            <a:extLst>
              <a:ext uri="{FF2B5EF4-FFF2-40B4-BE49-F238E27FC236}">
                <a16:creationId xmlns:a16="http://schemas.microsoft.com/office/drawing/2014/main" id="{6FB56FB4-1514-FA4E-94A7-E5D576FC0AA1}"/>
              </a:ext>
            </a:extLst>
          </p:cNvPr>
          <p:cNvSpPr>
            <a:spLocks noGrp="1" noSelect="1" noMove="1" noResize="1" noTextEdit="1"/>
          </p:cNvSpPr>
          <p:nvPr>
            <p:ph type="subTitle" idx="10"/>
          </p:nvPr>
        </p:nvSpPr>
        <p:spPr/>
        <p:txBody>
          <a:bodyPr/>
          <a:lstStyle/>
          <a:p>
            <a:r>
              <a:rPr lang="en-US"/>
              <a:t>QT prolonging Medications and SCD risk</a:t>
            </a:r>
          </a:p>
        </p:txBody>
      </p:sp>
      <p:sp>
        <p:nvSpPr>
          <p:cNvPr id="10" name="TextBox 9">
            <a:extLst>
              <a:ext uri="{FF2B5EF4-FFF2-40B4-BE49-F238E27FC236}">
                <a16:creationId xmlns:a16="http://schemas.microsoft.com/office/drawing/2014/main" id="{CF389C9A-B94D-48C1-B6AC-EF4E9BF25C0C}"/>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2385240777"/>
      </p:ext>
    </p:extLst>
  </p:cSld>
  <p:clrMapOvr>
    <a:masterClrMapping/>
  </p:clrMapOvr>
  <mc:AlternateContent>
    <mc:Choice xmlns:p14="http://schemas.microsoft.com/office/powerpoint/2010/main" Requires="p14">
      <p:transition p14:dur="250">
        <p:fade/>
      </p:transition>
    </mc:Choice>
    <mc:Fallback>
      <p:transition>
        <p:fade/>
      </p:transition>
    </mc:Fallback>
  </mc:AlternateConten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C8E00445-1AB8-B64D-B217-B2F80CB2177F}"/>
              </a:ext>
            </a:extLst>
          </p:cNvPr>
          <p:cNvSpPr>
            <a:spLocks noGrp="1" noSelect="1" noMove="1" noResize="1" noTextEdit="1"/>
          </p:cNvSpPr>
          <p:nvPr>
            <p:ph idx="4294967295"/>
          </p:nvPr>
        </p:nvSpPr>
        <p:spPr>
          <a:xfrm>
            <a:off x="615836" y="1765161"/>
            <a:ext cx="10960328" cy="4153336"/>
          </a:xfrm>
        </p:spPr>
        <p:txBody>
          <a:bodyPr>
            <a:normAutofit/>
          </a:bodyPr>
          <a:lstStyle/>
          <a:p>
            <a:pPr>
              <a:lnSpc>
                <a:spcPct val="100000"/>
              </a:lnSpc>
            </a:pPr>
            <a:r>
              <a:rPr lang="en-US">
                <a:solidFill>
                  <a:schemeClr val="tx1">
                    <a:lumMod val="65000"/>
                    <a:lumOff val="35000"/>
                  </a:schemeClr>
                </a:solidFill>
                <a:latin typeface="Arial" panose="020b0604020202020204" pitchFamily="34" charset="0"/>
                <a:cs typeface="Arial" panose="020b0604020202020204" pitchFamily="34" charset="0"/>
              </a:rPr>
              <a:t>65,654 HD patients treated with (selective serotonin reuptake inhibitors) SSRIs.</a:t>
            </a:r>
          </a:p>
          <a:p>
            <a:pPr>
              <a:lnSpc>
                <a:spcPct val="100000"/>
              </a:lnSpc>
            </a:pPr>
            <a:r>
              <a:rPr lang="en-US">
                <a:solidFill>
                  <a:schemeClr val="tx1">
                    <a:lumMod val="65000"/>
                    <a:lumOff val="35000"/>
                  </a:schemeClr>
                </a:solidFill>
                <a:latin typeface="Arial" panose="020b0604020202020204" pitchFamily="34" charset="0"/>
                <a:cs typeface="Arial" panose="020b0604020202020204" pitchFamily="34" charset="0"/>
              </a:rPr>
              <a:t>SSRI users treated with citalopram/escitalopram had 18% increased risk of SCD compared to patients treated with lower QT prolonging SSRis. </a:t>
            </a:r>
          </a:p>
          <a:p>
            <a:pPr>
              <a:lnSpc>
                <a:spcPct val="100000"/>
              </a:lnSpc>
            </a:pPr>
            <a:r>
              <a:rPr lang="en-US">
                <a:solidFill>
                  <a:schemeClr val="tx1">
                    <a:lumMod val="65000"/>
                    <a:lumOff val="35000"/>
                  </a:schemeClr>
                </a:solidFill>
                <a:latin typeface="Arial" panose="020b0604020202020204" pitchFamily="34" charset="0"/>
                <a:cs typeface="Arial" panose="020b0604020202020204" pitchFamily="34" charset="0"/>
              </a:rPr>
              <a:t>Warrants attention to prescription of QT prolonging medications, especially among those with other risk factors for SCD.</a:t>
            </a:r>
          </a:p>
          <a:p>
            <a:pPr>
              <a:lnSpc>
                <a:spcPct val="100000"/>
              </a:lnSpc>
            </a:pPr>
            <a:endParaRPr lang="en-US">
              <a:solidFill>
                <a:schemeClr val="tx1">
                  <a:lumMod val="65000"/>
                  <a:lumOff val="35000"/>
                </a:schemeClr>
              </a:solidFill>
              <a:latin typeface="Arial" panose="020b0604020202020204" pitchFamily="34" charset="0"/>
              <a:cs typeface="Arial" panose="020b0604020202020204" pitchFamily="34" charset="0"/>
            </a:endParaRPr>
          </a:p>
          <a:p>
            <a:pPr>
              <a:lnSpc>
                <a:spcPct val="100000"/>
              </a:lnSpc>
            </a:pPr>
            <a:endParaRPr lang="en-US">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C22EF3F-1695-234A-9C64-3EF62299A672}"/>
              </a:ext>
            </a:extLst>
          </p:cNvPr>
          <p:cNvSpPr>
            <a:spLocks noGrp="1" noSelect="1" noMove="1" noResize="1" noTextEdit="1"/>
          </p:cNvSpPr>
          <p:nvPr>
            <p:ph type="title" idx="4294967295"/>
          </p:nvPr>
        </p:nvSpPr>
        <p:spPr>
          <a:xfrm>
            <a:off x="615836" y="704800"/>
            <a:ext cx="10917796" cy="1078992"/>
          </a:xfrm>
        </p:spPr>
        <p:txBody>
          <a:bodyPr>
            <a:noAutofit/>
          </a:bodyPr>
          <a:lstStyle/>
          <a:p>
            <a:r>
              <a:rPr lang="en-US" sz="3500" b="1">
                <a:solidFill>
                  <a:schemeClr val="accent3"/>
                </a:solidFill>
                <a:latin typeface="Segoe"/>
              </a:rPr>
              <a:t>Prescription of SSRI with Higher QT Prolonging Potential Associated with Increased SCD Risk</a:t>
            </a:r>
          </a:p>
        </p:txBody>
      </p:sp>
      <p:sp>
        <p:nvSpPr>
          <p:cNvPr id="6" name="TextBox 5">
            <a:extLst>
              <a:ext uri="{FF2B5EF4-FFF2-40B4-BE49-F238E27FC236}">
                <a16:creationId xmlns:a16="http://schemas.microsoft.com/office/drawing/2014/main" id="{A084BDDE-2990-B04A-BD4C-5FC5396F71B9}"/>
              </a:ext>
            </a:extLst>
          </p:cNvPr>
          <p:cNvSpPr txBox="1">
            <a:spLocks noSelect="1" noMove="1" noResize="1" noTextEdit="1"/>
          </p:cNvSpPr>
          <p:nvPr/>
        </p:nvSpPr>
        <p:spPr>
          <a:xfrm>
            <a:off x="8913230" y="5812125"/>
            <a:ext cx="3279488" cy="323165"/>
          </a:xfrm>
          <a:prstGeom prst="rect">
            <a:avLst/>
          </a:prstGeom>
          <a:noFill/>
        </p:spPr>
        <p:txBody>
          <a:bodyPr wrap="none" rtlCol="0">
            <a:spAutoFit/>
          </a:bodyPr>
          <a:lstStyle/>
          <a:p>
            <a:pPr algn="r"/>
            <a:r>
              <a:rPr lang="en-US" sz="1500" i="1">
                <a:latin typeface="Arial" panose="020b0604020202020204" pitchFamily="34" charset="0"/>
                <a:cs typeface="Arial" panose="020b0604020202020204" pitchFamily="34" charset="0"/>
              </a:rPr>
              <a:t>J Am Soc Nephrol 30:611-623, 2019</a:t>
            </a:r>
          </a:p>
        </p:txBody>
      </p:sp>
      <p:sp>
        <p:nvSpPr>
          <p:cNvPr id="8" name="TextBox 7">
            <a:extLst>
              <a:ext uri="{FF2B5EF4-FFF2-40B4-BE49-F238E27FC236}">
                <a16:creationId xmlns:a16="http://schemas.microsoft.com/office/drawing/2014/main" id="{567483BA-01D4-49F7-805A-8E2F5A338FAD}"/>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784958874"/>
      </p:ext>
    </p:extLst>
  </p:cSld>
  <p:clrMapOvr>
    <a:masterClrMapping/>
  </p:clrMapOvr>
  <mc:AlternateContent>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C769DF4F-544D-4C29-B81F-CACC2062EAFA}"/>
              </a:ext>
            </a:extLst>
          </p:cNvPr>
          <p:cNvSpPr>
            <a:spLocks noGrp="1" noSelect="1" noMove="1" noResize="1" noTextEdit="1"/>
          </p:cNvSpPr>
          <p:nvPr>
            <p:ph type="title"/>
          </p:nvPr>
        </p:nvSpPr>
        <p:spPr>
          <a:xfrm>
            <a:off x="613233" y="698058"/>
            <a:ext cx="9891734" cy="1082404"/>
          </a:xfrm>
        </p:spPr>
        <p:txBody>
          <a:bodyPr>
            <a:normAutofit/>
          </a:bodyPr>
          <a:lstStyle/>
          <a:p>
            <a:r>
              <a:rPr lang="en-US" sz="3500">
                <a:solidFill>
                  <a:schemeClr val="accent3"/>
                </a:solidFill>
              </a:rPr>
              <a:t>No Evidence to Support Primary Prevention ICD in Dialysis Patients with EF&gt;35</a:t>
            </a:r>
            <a:endParaRPr lang="en-US" sz="3500"/>
          </a:p>
        </p:txBody>
      </p:sp>
      <p:sp>
        <p:nvSpPr>
          <p:cNvPr id="5" name="Subtitle 4">
            <a:extLst>
              <a:ext uri="{FF2B5EF4-FFF2-40B4-BE49-F238E27FC236}">
                <a16:creationId xmlns:a16="http://schemas.microsoft.com/office/drawing/2014/main" id="{883A0528-0816-B74B-B253-2D006E069057}"/>
              </a:ext>
            </a:extLst>
          </p:cNvPr>
          <p:cNvSpPr>
            <a:spLocks noGrp="1" noSelect="1" noMove="1" noResize="1" noTextEdit="1"/>
          </p:cNvSpPr>
          <p:nvPr>
            <p:ph type="subTitle" idx="10"/>
          </p:nvPr>
        </p:nvSpPr>
        <p:spPr/>
        <p:txBody>
          <a:bodyPr/>
          <a:lstStyle/>
          <a:p>
            <a:r>
              <a:rPr lang="en-US"/>
              <a:t>Defibrillators and SCD in HD patients</a:t>
            </a:r>
          </a:p>
        </p:txBody>
      </p:sp>
      <p:sp>
        <p:nvSpPr>
          <p:cNvPr id="9" name="Content Placeholder 6">
            <a:extLst>
              <a:ext uri="{FF2B5EF4-FFF2-40B4-BE49-F238E27FC236}">
                <a16:creationId xmlns:a16="http://schemas.microsoft.com/office/drawing/2014/main" id="{7FA40CCF-EE9A-484B-81CB-C77137DEF01E}"/>
              </a:ext>
            </a:extLst>
          </p:cNvPr>
          <p:cNvSpPr txBox="1">
            <a:spLocks noSelect="1" noMove="1" noResize="1" noTextEdit="1"/>
          </p:cNvSpPr>
          <p:nvPr/>
        </p:nvSpPr>
        <p:spPr>
          <a:xfrm>
            <a:off x="613233" y="1769556"/>
            <a:ext cx="10964206" cy="38805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65000"/>
                    <a:lumOff val="35000"/>
                  </a:schemeClr>
                </a:solidFill>
                <a:latin typeface="Arial" panose="020b0604020202020204" pitchFamily="34" charset="0"/>
                <a:cs typeface="Arial" panose="020b0604020202020204" pitchFamily="34" charset="0"/>
              </a:rPr>
              <a:t>Prophylactic ICDs are guideline recommended for patients with EF≤35.</a:t>
            </a:r>
          </a:p>
          <a:p>
            <a:r>
              <a:rPr lang="en-US">
                <a:solidFill>
                  <a:schemeClr val="tx1">
                    <a:lumMod val="65000"/>
                    <a:lumOff val="35000"/>
                  </a:schemeClr>
                </a:solidFill>
                <a:latin typeface="Arial" panose="020b0604020202020204" pitchFamily="34" charset="0"/>
                <a:cs typeface="Arial" panose="020b0604020202020204" pitchFamily="34" charset="0"/>
              </a:rPr>
              <a:t>ICD2 trial (2019) enrolled 188 prevalent HD+PD patients with EF&gt;35% to receive ICD or usual care.</a:t>
            </a:r>
          </a:p>
          <a:p>
            <a:r>
              <a:rPr lang="en-US">
                <a:solidFill>
                  <a:schemeClr val="tx1">
                    <a:lumMod val="65000"/>
                    <a:lumOff val="35000"/>
                  </a:schemeClr>
                </a:solidFill>
                <a:latin typeface="Arial" panose="020b0604020202020204" pitchFamily="34" charset="0"/>
                <a:cs typeface="Arial" panose="020b0604020202020204" pitchFamily="34" charset="0"/>
              </a:rPr>
              <a:t>No difference in SCD or survival after 6.8 years median follow-up.</a:t>
            </a:r>
          </a:p>
          <a:p>
            <a:pPr marL="0" indent="0">
              <a:buFont typeface="Arial" panose="020b0604020202020204" pitchFamily="34" charset="0"/>
              <a:buNone/>
            </a:pPr>
            <a:endParaRPr lang="en-US">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23A2429-6F43-D14F-9987-6C05D20E5C8C}"/>
              </a:ext>
            </a:extLst>
          </p:cNvPr>
          <p:cNvSpPr txBox="1">
            <a:spLocks noSelect="1" noMove="1" noResize="1" noTextEdit="1"/>
          </p:cNvSpPr>
          <p:nvPr/>
        </p:nvSpPr>
        <p:spPr>
          <a:xfrm>
            <a:off x="7814929" y="5811981"/>
            <a:ext cx="4385355" cy="323165"/>
          </a:xfrm>
          <a:prstGeom prst="rect">
            <a:avLst/>
          </a:prstGeom>
          <a:noFill/>
        </p:spPr>
        <p:txBody>
          <a:bodyPr wrap="square" rtlCol="0">
            <a:spAutoFit/>
          </a:bodyPr>
          <a:lstStyle/>
          <a:p>
            <a:pPr algn="r"/>
            <a:r>
              <a:rPr lang="en-US" sz="1500" i="1">
                <a:latin typeface="Arial" panose="020b0604020202020204" pitchFamily="34" charset="0"/>
                <a:cs typeface="Arial" panose="020b0604020202020204" pitchFamily="34" charset="0"/>
              </a:rPr>
              <a:t>Circulation 139(23):2628-2638, 2019</a:t>
            </a:r>
          </a:p>
        </p:txBody>
      </p:sp>
      <p:sp>
        <p:nvSpPr>
          <p:cNvPr id="12" name="TextBox 11">
            <a:extLst>
              <a:ext uri="{FF2B5EF4-FFF2-40B4-BE49-F238E27FC236}">
                <a16:creationId xmlns:a16="http://schemas.microsoft.com/office/drawing/2014/main" id="{496862C2-E13B-49A4-9910-AC6D84FEA9E2}"/>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3206064458"/>
      </p:ext>
    </p:extLst>
  </p:cSld>
  <p:clrMapOvr>
    <a:masterClrMapping/>
  </p:clrMapOvr>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Picture 5"/>
          <p:cNvPicPr>
            <a:picLocks noSelect="1" noMove="1" noResize="1"/>
          </p:cNvPicPr>
          <p:nvPr/>
        </p:nvPicPr>
        <p:blipFill>
          <a:blip r:embed="rId3">
            <a:extLst>
              <a:ext uri="{28A0092B-C50C-407E-A947-70E740481C1C}">
                <a14:useLocalDpi xmlns:a14="http://schemas.microsoft.com/office/drawing/2010/main" val="0"/>
              </a:ext>
            </a:extLst>
          </a:blip>
          <a:stretch>
            <a:fillRect/>
          </a:stretch>
        </p:blipFill>
        <p:spPr bwMode="auto">
          <a:xfrm>
            <a:off x="613786" y="1786227"/>
            <a:ext cx="5652333" cy="4343271"/>
          </a:xfrm>
          <a:prstGeom prst="roundRect">
            <a:avLst>
              <a:gd name="adj" fmla="val 4167"/>
            </a:avLst>
          </a:prstGeom>
          <a:solidFill>
            <a:srgbClr val="FFFFFF"/>
          </a:solidFill>
          <a:ln w="76200" cap="sq">
            <a:noFill/>
            <a:miter lim="800000"/>
          </a:ln>
          <a:effectLst/>
        </p:spPr>
      </p:pic>
      <p:sp>
        <p:nvSpPr>
          <p:cNvPr id="88067" name="TextBox 4"/>
          <p:cNvSpPr txBox="1">
            <a:spLocks noSelect="1" noMove="1" noResize="1" noChangeArrowheads="1" noTextEdit="1"/>
          </p:cNvSpPr>
          <p:nvPr/>
        </p:nvSpPr>
        <p:spPr bwMode="auto">
          <a:xfrm>
            <a:off x="3618865" y="3361376"/>
            <a:ext cx="33528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a:buChar char="•"/>
              <a:defRPr sz="2800">
                <a:solidFill>
                  <a:schemeClr val="tx1"/>
                </a:solidFill>
                <a:latin typeface="Arial"/>
                <a:ea typeface="Arial"/>
                <a:cs typeface="Arial"/>
              </a:defRPr>
            </a:lvl1pPr>
            <a:lvl2pPr marL="742950" indent="-285750">
              <a:spcBef>
                <a:spcPct val="20000"/>
              </a:spcBef>
              <a:buFont typeface="Arial"/>
              <a:buChar char="–"/>
              <a:defRPr sz="2400">
                <a:solidFill>
                  <a:schemeClr val="tx1"/>
                </a:solidFill>
                <a:latin typeface="Arial"/>
                <a:ea typeface="Arial"/>
                <a:cs typeface="Arial"/>
              </a:defRPr>
            </a:lvl2pPr>
            <a:lvl3pPr marL="1143000" indent="-228600">
              <a:spcBef>
                <a:spcPct val="20000"/>
              </a:spcBef>
              <a:buFont typeface="Arial"/>
              <a:buChar char="•"/>
              <a:defRPr sz="2000">
                <a:solidFill>
                  <a:schemeClr val="tx1"/>
                </a:solidFill>
                <a:latin typeface="Arial"/>
                <a:ea typeface="Arial"/>
                <a:cs typeface="Arial"/>
              </a:defRPr>
            </a:lvl3pPr>
            <a:lvl4pPr marL="1600200" indent="-228600">
              <a:spcBef>
                <a:spcPct val="20000"/>
              </a:spcBef>
              <a:buFont typeface="Arial"/>
              <a:buChar char="–"/>
              <a:defRPr>
                <a:solidFill>
                  <a:schemeClr val="tx1"/>
                </a:solidFill>
                <a:latin typeface="Arial"/>
                <a:ea typeface="Arial"/>
                <a:cs typeface="Arial"/>
              </a:defRPr>
            </a:lvl4pPr>
            <a:lvl5pPr marL="2057400" indent="-228600">
              <a:spcBef>
                <a:spcPct val="20000"/>
              </a:spcBef>
              <a:buFont typeface="Arial"/>
              <a:buChar char="»"/>
              <a:defRPr>
                <a:solidFill>
                  <a:schemeClr val="tx1"/>
                </a:solidFill>
                <a:latin typeface="Arial"/>
                <a:ea typeface="Arial"/>
                <a:cs typeface="Arial"/>
              </a:defRPr>
            </a:lvl5pPr>
            <a:lvl6pPr marL="2514600" indent="-228600" fontAlgn="base">
              <a:spcBef>
                <a:spcPct val="20000"/>
              </a:spcBef>
              <a:spcAft>
                <a:spcPct val="0"/>
              </a:spcAft>
              <a:buFont typeface="Arial"/>
              <a:buChar char="»"/>
              <a:defRPr>
                <a:solidFill>
                  <a:schemeClr val="tx1"/>
                </a:solidFill>
                <a:latin typeface="Arial"/>
                <a:ea typeface="Arial"/>
                <a:cs typeface="Arial"/>
              </a:defRPr>
            </a:lvl6pPr>
            <a:lvl7pPr marL="2971800" indent="-228600" fontAlgn="base">
              <a:spcBef>
                <a:spcPct val="20000"/>
              </a:spcBef>
              <a:spcAft>
                <a:spcPct val="0"/>
              </a:spcAft>
              <a:buFont typeface="Arial"/>
              <a:buChar char="»"/>
              <a:defRPr>
                <a:solidFill>
                  <a:schemeClr val="tx1"/>
                </a:solidFill>
                <a:latin typeface="Arial"/>
                <a:ea typeface="Arial"/>
                <a:cs typeface="Arial"/>
              </a:defRPr>
            </a:lvl7pPr>
            <a:lvl8pPr marL="3429000" indent="-228600" fontAlgn="base">
              <a:spcBef>
                <a:spcPct val="20000"/>
              </a:spcBef>
              <a:spcAft>
                <a:spcPct val="0"/>
              </a:spcAft>
              <a:buFont typeface="Arial"/>
              <a:buChar char="»"/>
              <a:defRPr>
                <a:solidFill>
                  <a:schemeClr val="tx1"/>
                </a:solidFill>
                <a:latin typeface="Arial"/>
                <a:ea typeface="Arial"/>
                <a:cs typeface="Arial"/>
              </a:defRPr>
            </a:lvl8pPr>
            <a:lvl9pPr marL="3886200" indent="-228600" fontAlgn="base">
              <a:spcBef>
                <a:spcPct val="20000"/>
              </a:spcBef>
              <a:spcAft>
                <a:spcPct val="0"/>
              </a:spcAft>
              <a:buFont typeface="Arial"/>
              <a:buChar char="»"/>
              <a:defRPr>
                <a:solidFill>
                  <a:schemeClr val="tx1"/>
                </a:solidFill>
                <a:latin typeface="Arial"/>
                <a:ea typeface="Arial"/>
                <a:cs typeface="Arial"/>
              </a:defRPr>
            </a:lvl9pPr>
          </a:lstStyle>
          <a:p>
            <a:pPr>
              <a:spcBef>
                <a:spcPct val="0"/>
              </a:spcBef>
              <a:buFontTx/>
              <a:buNone/>
            </a:pPr>
            <a:r>
              <a:rPr lang="en-US" altLang="en-US" sz="1800" b="1">
                <a:solidFill>
                  <a:schemeClr val="tx1">
                    <a:lumMod val="65000"/>
                    <a:lumOff val="35000"/>
                  </a:schemeClr>
                </a:solidFill>
                <a:latin typeface="+mn-lt"/>
                <a:ea typeface="ＭＳ Ｐゴシック" charset="0"/>
              </a:rPr>
              <a:t>HR=0.94 (95% CI 0.67-1.31)</a:t>
            </a:r>
          </a:p>
          <a:p>
            <a:pPr>
              <a:spcBef>
                <a:spcPct val="0"/>
              </a:spcBef>
              <a:buFontTx/>
              <a:buNone/>
            </a:pPr>
            <a:r>
              <a:rPr lang="en-US" altLang="en-US" sz="1800" b="1">
                <a:solidFill>
                  <a:schemeClr val="tx1">
                    <a:lumMod val="65000"/>
                    <a:lumOff val="35000"/>
                  </a:schemeClr>
                </a:solidFill>
                <a:latin typeface="+mn-lt"/>
                <a:ea typeface="ＭＳ Ｐゴシック" charset="0"/>
              </a:rPr>
              <a:t>Log-rank P=0.71</a:t>
            </a:r>
          </a:p>
        </p:txBody>
      </p:sp>
      <p:sp>
        <p:nvSpPr>
          <p:cNvPr id="88068" name="TextBox 2"/>
          <p:cNvSpPr txBox="1">
            <a:spLocks noSelect="1" noMove="1" noResize="1" noChangeArrowheads="1" noTextEdit="1"/>
          </p:cNvSpPr>
          <p:nvPr/>
        </p:nvSpPr>
        <p:spPr bwMode="auto">
          <a:xfrm>
            <a:off x="6276752" y="5809837"/>
            <a:ext cx="5916356"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a:buChar char="•"/>
              <a:defRPr sz="2800">
                <a:solidFill>
                  <a:schemeClr val="tx1"/>
                </a:solidFill>
                <a:latin typeface="Arial"/>
                <a:ea typeface="Arial"/>
                <a:cs typeface="Arial"/>
              </a:defRPr>
            </a:lvl1pPr>
            <a:lvl2pPr marL="742950" indent="-285750">
              <a:spcBef>
                <a:spcPct val="20000"/>
              </a:spcBef>
              <a:buFont typeface="Arial"/>
              <a:buChar char="–"/>
              <a:defRPr sz="2400">
                <a:solidFill>
                  <a:schemeClr val="tx1"/>
                </a:solidFill>
                <a:latin typeface="Arial"/>
                <a:ea typeface="Arial"/>
                <a:cs typeface="Arial"/>
              </a:defRPr>
            </a:lvl2pPr>
            <a:lvl3pPr marL="1143000" indent="-228600">
              <a:spcBef>
                <a:spcPct val="20000"/>
              </a:spcBef>
              <a:buFont typeface="Arial"/>
              <a:buChar char="•"/>
              <a:defRPr sz="2000">
                <a:solidFill>
                  <a:schemeClr val="tx1"/>
                </a:solidFill>
                <a:latin typeface="Arial"/>
                <a:ea typeface="Arial"/>
                <a:cs typeface="Arial"/>
              </a:defRPr>
            </a:lvl3pPr>
            <a:lvl4pPr marL="1600200" indent="-228600">
              <a:spcBef>
                <a:spcPct val="20000"/>
              </a:spcBef>
              <a:buFont typeface="Arial"/>
              <a:buChar char="–"/>
              <a:defRPr>
                <a:solidFill>
                  <a:schemeClr val="tx1"/>
                </a:solidFill>
                <a:latin typeface="Arial"/>
                <a:ea typeface="Arial"/>
                <a:cs typeface="Arial"/>
              </a:defRPr>
            </a:lvl4pPr>
            <a:lvl5pPr marL="2057400" indent="-228600">
              <a:spcBef>
                <a:spcPct val="20000"/>
              </a:spcBef>
              <a:buFont typeface="Arial"/>
              <a:buChar char="»"/>
              <a:defRPr>
                <a:solidFill>
                  <a:schemeClr val="tx1"/>
                </a:solidFill>
                <a:latin typeface="Arial"/>
                <a:ea typeface="Arial"/>
                <a:cs typeface="Arial"/>
              </a:defRPr>
            </a:lvl5pPr>
            <a:lvl6pPr marL="2514600" indent="-228600" fontAlgn="base">
              <a:spcBef>
                <a:spcPct val="20000"/>
              </a:spcBef>
              <a:spcAft>
                <a:spcPct val="0"/>
              </a:spcAft>
              <a:buFont typeface="Arial"/>
              <a:buChar char="»"/>
              <a:defRPr>
                <a:solidFill>
                  <a:schemeClr val="tx1"/>
                </a:solidFill>
                <a:latin typeface="Arial"/>
                <a:ea typeface="Arial"/>
                <a:cs typeface="Arial"/>
              </a:defRPr>
            </a:lvl6pPr>
            <a:lvl7pPr marL="2971800" indent="-228600" fontAlgn="base">
              <a:spcBef>
                <a:spcPct val="20000"/>
              </a:spcBef>
              <a:spcAft>
                <a:spcPct val="0"/>
              </a:spcAft>
              <a:buFont typeface="Arial"/>
              <a:buChar char="»"/>
              <a:defRPr>
                <a:solidFill>
                  <a:schemeClr val="tx1"/>
                </a:solidFill>
                <a:latin typeface="Arial"/>
                <a:ea typeface="Arial"/>
                <a:cs typeface="Arial"/>
              </a:defRPr>
            </a:lvl7pPr>
            <a:lvl8pPr marL="3429000" indent="-228600" fontAlgn="base">
              <a:spcBef>
                <a:spcPct val="20000"/>
              </a:spcBef>
              <a:spcAft>
                <a:spcPct val="0"/>
              </a:spcAft>
              <a:buFont typeface="Arial"/>
              <a:buChar char="»"/>
              <a:defRPr>
                <a:solidFill>
                  <a:schemeClr val="tx1"/>
                </a:solidFill>
                <a:latin typeface="Arial"/>
                <a:ea typeface="Arial"/>
                <a:cs typeface="Arial"/>
              </a:defRPr>
            </a:lvl8pPr>
            <a:lvl9pPr marL="3886200" indent="-228600" fontAlgn="base">
              <a:spcBef>
                <a:spcPct val="20000"/>
              </a:spcBef>
              <a:spcAft>
                <a:spcPct val="0"/>
              </a:spcAft>
              <a:buFont typeface="Arial"/>
              <a:buChar char="»"/>
              <a:defRPr>
                <a:solidFill>
                  <a:schemeClr val="tx1"/>
                </a:solidFill>
                <a:latin typeface="Arial"/>
                <a:ea typeface="Arial"/>
                <a:cs typeface="Arial"/>
              </a:defRPr>
            </a:lvl9pPr>
          </a:lstStyle>
          <a:p>
            <a:pPr algn="r">
              <a:spcBef>
                <a:spcPct val="0"/>
              </a:spcBef>
              <a:buNone/>
            </a:pPr>
            <a:r>
              <a:rPr lang="en-US" sz="1500">
                <a:latin typeface="Arial" panose="020b0604020202020204" pitchFamily="34" charset="0"/>
                <a:cs typeface="Arial" panose="020b0604020202020204" pitchFamily="34" charset="0"/>
              </a:rPr>
              <a:t>Modified from Nephrol Dial Transplant 30(5):829-835, 2015 </a:t>
            </a:r>
            <a:endParaRPr lang="en-US" altLang="en-US" sz="1500">
              <a:latin typeface="Arial" panose="020b0604020202020204" pitchFamily="34" charset="0"/>
              <a:ea typeface="ＭＳ Ｐゴシック" charset="0"/>
              <a:cs typeface="Arial" panose="020b0604020202020204" pitchFamily="34" charset="0"/>
            </a:endParaRPr>
          </a:p>
        </p:txBody>
      </p:sp>
      <p:sp>
        <p:nvSpPr>
          <p:cNvPr id="88069" name="TextBox 6"/>
          <p:cNvSpPr txBox="1">
            <a:spLocks noSelect="1" noMove="1" noResize="1" noChangeArrowheads="1" noTextEdit="1"/>
          </p:cNvSpPr>
          <p:nvPr/>
        </p:nvSpPr>
        <p:spPr bwMode="auto">
          <a:xfrm>
            <a:off x="4149090" y="4343401"/>
            <a:ext cx="229235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a:buChar char="•"/>
              <a:defRPr sz="2800">
                <a:solidFill>
                  <a:schemeClr val="tx1"/>
                </a:solidFill>
                <a:latin typeface="Arial"/>
                <a:ea typeface="Arial"/>
                <a:cs typeface="Arial"/>
              </a:defRPr>
            </a:lvl1pPr>
            <a:lvl2pPr marL="742950" indent="-285750">
              <a:spcBef>
                <a:spcPct val="20000"/>
              </a:spcBef>
              <a:buFont typeface="Arial"/>
              <a:buChar char="–"/>
              <a:defRPr sz="2400">
                <a:solidFill>
                  <a:schemeClr val="tx1"/>
                </a:solidFill>
                <a:latin typeface="Arial"/>
                <a:ea typeface="Arial"/>
                <a:cs typeface="Arial"/>
              </a:defRPr>
            </a:lvl2pPr>
            <a:lvl3pPr marL="1143000" indent="-228600">
              <a:spcBef>
                <a:spcPct val="20000"/>
              </a:spcBef>
              <a:buFont typeface="Arial"/>
              <a:buChar char="•"/>
              <a:defRPr sz="2000">
                <a:solidFill>
                  <a:schemeClr val="tx1"/>
                </a:solidFill>
                <a:latin typeface="Arial"/>
                <a:ea typeface="Arial"/>
                <a:cs typeface="Arial"/>
              </a:defRPr>
            </a:lvl3pPr>
            <a:lvl4pPr marL="1600200" indent="-228600">
              <a:spcBef>
                <a:spcPct val="20000"/>
              </a:spcBef>
              <a:buFont typeface="Arial"/>
              <a:buChar char="–"/>
              <a:defRPr>
                <a:solidFill>
                  <a:schemeClr val="tx1"/>
                </a:solidFill>
                <a:latin typeface="Arial"/>
                <a:ea typeface="Arial"/>
                <a:cs typeface="Arial"/>
              </a:defRPr>
            </a:lvl4pPr>
            <a:lvl5pPr marL="2057400" indent="-228600">
              <a:spcBef>
                <a:spcPct val="20000"/>
              </a:spcBef>
              <a:buFont typeface="Arial"/>
              <a:buChar char="»"/>
              <a:defRPr>
                <a:solidFill>
                  <a:schemeClr val="tx1"/>
                </a:solidFill>
                <a:latin typeface="Arial"/>
                <a:ea typeface="Arial"/>
                <a:cs typeface="Arial"/>
              </a:defRPr>
            </a:lvl5pPr>
            <a:lvl6pPr marL="2514600" indent="-228600" fontAlgn="base">
              <a:spcBef>
                <a:spcPct val="20000"/>
              </a:spcBef>
              <a:spcAft>
                <a:spcPct val="0"/>
              </a:spcAft>
              <a:buFont typeface="Arial"/>
              <a:buChar char="»"/>
              <a:defRPr>
                <a:solidFill>
                  <a:schemeClr val="tx1"/>
                </a:solidFill>
                <a:latin typeface="Arial"/>
                <a:ea typeface="Arial"/>
                <a:cs typeface="Arial"/>
              </a:defRPr>
            </a:lvl6pPr>
            <a:lvl7pPr marL="2971800" indent="-228600" fontAlgn="base">
              <a:spcBef>
                <a:spcPct val="20000"/>
              </a:spcBef>
              <a:spcAft>
                <a:spcPct val="0"/>
              </a:spcAft>
              <a:buFont typeface="Arial"/>
              <a:buChar char="»"/>
              <a:defRPr>
                <a:solidFill>
                  <a:schemeClr val="tx1"/>
                </a:solidFill>
                <a:latin typeface="Arial"/>
                <a:ea typeface="Arial"/>
                <a:cs typeface="Arial"/>
              </a:defRPr>
            </a:lvl7pPr>
            <a:lvl8pPr marL="3429000" indent="-228600" fontAlgn="base">
              <a:spcBef>
                <a:spcPct val="20000"/>
              </a:spcBef>
              <a:spcAft>
                <a:spcPct val="0"/>
              </a:spcAft>
              <a:buFont typeface="Arial"/>
              <a:buChar char="»"/>
              <a:defRPr>
                <a:solidFill>
                  <a:schemeClr val="tx1"/>
                </a:solidFill>
                <a:latin typeface="Arial"/>
                <a:ea typeface="Arial"/>
                <a:cs typeface="Arial"/>
              </a:defRPr>
            </a:lvl8pPr>
            <a:lvl9pPr marL="3886200" indent="-228600" fontAlgn="base">
              <a:spcBef>
                <a:spcPct val="20000"/>
              </a:spcBef>
              <a:spcAft>
                <a:spcPct val="0"/>
              </a:spcAft>
              <a:buFont typeface="Arial"/>
              <a:buChar char="»"/>
              <a:defRPr>
                <a:solidFill>
                  <a:schemeClr val="tx1"/>
                </a:solidFill>
                <a:latin typeface="Arial"/>
                <a:ea typeface="Arial"/>
                <a:cs typeface="Arial"/>
              </a:defRPr>
            </a:lvl9pPr>
          </a:lstStyle>
          <a:p>
            <a:pPr eaLnBrk="1" hangingPunct="1">
              <a:spcBef>
                <a:spcPct val="0"/>
              </a:spcBef>
              <a:buFontTx/>
              <a:buNone/>
            </a:pPr>
            <a:r>
              <a:rPr lang="en-US" altLang="en-US" sz="1800" b="1">
                <a:solidFill>
                  <a:schemeClr val="tx1">
                    <a:lumMod val="65000"/>
                    <a:lumOff val="35000"/>
                  </a:schemeClr>
                </a:solidFill>
                <a:latin typeface="+mn-lt"/>
                <a:ea typeface="ＭＳ Ｐゴシック" charset="0"/>
              </a:rPr>
              <a:t>1-yr mortality 40%</a:t>
            </a:r>
          </a:p>
          <a:p>
            <a:pPr eaLnBrk="1" hangingPunct="1">
              <a:spcBef>
                <a:spcPct val="0"/>
              </a:spcBef>
              <a:buFontTx/>
              <a:buNone/>
            </a:pPr>
            <a:r>
              <a:rPr lang="en-US" altLang="en-US" sz="1800" b="1">
                <a:solidFill>
                  <a:schemeClr val="tx1">
                    <a:lumMod val="65000"/>
                    <a:lumOff val="35000"/>
                  </a:schemeClr>
                </a:solidFill>
                <a:latin typeface="+mn-lt"/>
                <a:ea typeface="ＭＳ Ｐゴシック" charset="0"/>
              </a:rPr>
              <a:t>3-yr mortality 75%</a:t>
            </a:r>
          </a:p>
        </p:txBody>
      </p:sp>
      <p:sp>
        <p:nvSpPr>
          <p:cNvPr id="3" name="TextBox 2"/>
          <p:cNvSpPr txBox="1">
            <a:spLocks noSelect="1" noMove="1" noResize="1" noTextEdit="1"/>
          </p:cNvSpPr>
          <p:nvPr/>
        </p:nvSpPr>
        <p:spPr>
          <a:xfrm>
            <a:off x="7021475" y="1614398"/>
            <a:ext cx="4554854" cy="3970318"/>
          </a:xfrm>
          <a:prstGeom prst="rect">
            <a:avLst/>
          </a:prstGeom>
          <a:noFill/>
        </p:spPr>
        <p:txBody>
          <a:bodyPr wrap="square" rtlCol="0">
            <a:spAutoFit/>
          </a:bodyPr>
          <a:lstStyle/>
          <a:p>
            <a:pPr marL="342900" indent="-342900">
              <a:buFont typeface="Arial" panose="020b0604020202020204" pitchFamily="34" charset="0"/>
              <a:buChar char="•"/>
            </a:pPr>
            <a:r>
              <a:rPr lang="en-US" sz="2800">
                <a:solidFill>
                  <a:schemeClr val="tx1">
                    <a:lumMod val="65000"/>
                    <a:lumOff val="35000"/>
                  </a:schemeClr>
                </a:solidFill>
                <a:latin typeface="Arial" panose="020b0604020202020204" pitchFamily="34" charset="0"/>
                <a:cs typeface="Arial" panose="020b0604020202020204" pitchFamily="34" charset="0"/>
              </a:rPr>
              <a:t>No trial data to inform</a:t>
            </a:r>
          </a:p>
          <a:p>
            <a:pPr marL="342900" indent="-342900">
              <a:buFont typeface="Arial" panose="020b0604020202020204" pitchFamily="34" charset="0"/>
              <a:buChar char="•"/>
            </a:pPr>
            <a:r>
              <a:rPr lang="en-US" sz="2800">
                <a:solidFill>
                  <a:schemeClr val="tx1">
                    <a:lumMod val="65000"/>
                    <a:lumOff val="35000"/>
                  </a:schemeClr>
                </a:solidFill>
                <a:latin typeface="Arial" panose="020b0604020202020204" pitchFamily="34" charset="0"/>
                <a:cs typeface="Arial" panose="020b0604020202020204" pitchFamily="34" charset="0"/>
              </a:rPr>
              <a:t>Retrospective Matched cohort study</a:t>
            </a:r>
          </a:p>
          <a:p>
            <a:pPr marL="342900" indent="-342900">
              <a:buFont typeface="Arial" panose="020b0604020202020204" pitchFamily="34" charset="0"/>
              <a:buChar char="•"/>
            </a:pPr>
            <a:r>
              <a:rPr lang="en-US" sz="2800">
                <a:solidFill>
                  <a:schemeClr val="tx1">
                    <a:lumMod val="65000"/>
                    <a:lumOff val="35000"/>
                  </a:schemeClr>
                </a:solidFill>
                <a:latin typeface="Arial" panose="020b0604020202020204" pitchFamily="34" charset="0"/>
                <a:cs typeface="Arial" panose="020b0604020202020204" pitchFamily="34" charset="0"/>
              </a:rPr>
              <a:t>Dialysis patients in ICD registry vs. EF and propensity-matched patients in GWTG-HF registry</a:t>
            </a:r>
          </a:p>
          <a:p>
            <a:endParaRPr lang="en-US" sz="280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Title 5">
            <a:extLst>
              <a:ext uri="{FF2B5EF4-FFF2-40B4-BE49-F238E27FC236}">
                <a16:creationId xmlns:a16="http://schemas.microsoft.com/office/drawing/2014/main" id="{B4FE7C40-4A36-F14B-8E75-213249414B1D}"/>
              </a:ext>
            </a:extLst>
          </p:cNvPr>
          <p:cNvSpPr>
            <a:spLocks noGrp="1" noSelect="1" noMove="1" noResize="1" noTextEdit="1"/>
          </p:cNvSpPr>
          <p:nvPr>
            <p:ph type="title"/>
          </p:nvPr>
        </p:nvSpPr>
        <p:spPr>
          <a:xfrm>
            <a:off x="620641" y="696602"/>
            <a:ext cx="9901869" cy="1078992"/>
          </a:xfrm>
        </p:spPr>
        <p:txBody>
          <a:bodyPr>
            <a:normAutofit/>
          </a:bodyPr>
          <a:lstStyle/>
          <a:p>
            <a:r>
              <a:rPr lang="en-US" sz="3500"/>
              <a:t>No Evidence to Support Primary Prevention ICD in Dialysis Patients with EF≤35</a:t>
            </a:r>
          </a:p>
        </p:txBody>
      </p:sp>
      <p:sp>
        <p:nvSpPr>
          <p:cNvPr id="8" name="TextBox 7">
            <a:extLst>
              <a:ext uri="{FF2B5EF4-FFF2-40B4-BE49-F238E27FC236}">
                <a16:creationId xmlns:a16="http://schemas.microsoft.com/office/drawing/2014/main" id="{EC572E07-A260-4082-B99C-9AE7873691F0}"/>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3163895548"/>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itle 1">
            <a:extLst>
              <a:ext uri="{FF2B5EF4-FFF2-40B4-BE49-F238E27FC236}">
                <a16:creationId xmlns:a16="http://schemas.microsoft.com/office/drawing/2014/main" id="{91097743-A901-434E-BEBA-A6F780F6EACA}"/>
              </a:ext>
            </a:extLst>
          </p:cNvPr>
          <p:cNvSpPr>
            <a:spLocks noGrp="1" noSelect="1" noMove="1" noResize="1" noTextEdit="1"/>
          </p:cNvSpPr>
          <p:nvPr>
            <p:ph type="title"/>
          </p:nvPr>
        </p:nvSpPr>
        <p:spPr>
          <a:xfrm>
            <a:off x="612981" y="699701"/>
            <a:ext cx="6616510" cy="1082404"/>
          </a:xfrm>
        </p:spPr>
        <p:txBody>
          <a:bodyPr/>
          <a:lstStyle/>
          <a:p>
            <a:r>
              <a:rPr lang="en-US"/>
              <a:t>Case Presentation</a:t>
            </a:r>
          </a:p>
        </p:txBody>
      </p:sp>
      <p:sp>
        <p:nvSpPr>
          <p:cNvPr id="15363" name="Content Placeholder 2"/>
          <p:cNvSpPr>
            <a:spLocks noGrp="1" noSelect="1" noMove="1" noResize="1" noTextEdit="1"/>
          </p:cNvSpPr>
          <p:nvPr>
            <p:ph idx="1"/>
          </p:nvPr>
        </p:nvSpPr>
        <p:spPr>
          <a:xfrm>
            <a:off x="612981" y="1611981"/>
            <a:ext cx="10966038" cy="4302777"/>
          </a:xfrm>
        </p:spPr>
        <p:txBody>
          <a:bodyPr>
            <a:noAutofit/>
          </a:bodyPr>
          <a:lstStyle/>
          <a:p>
            <a:pPr marL="0" indent="0" eaLnBrk="1" hangingPunct="1">
              <a:buNone/>
              <a:defRPr/>
            </a:pPr>
            <a:r>
              <a:rPr lang="en-US">
                <a:latin typeface="Arial" panose="020b0604020202020204" pitchFamily="34" charset="0"/>
                <a:ea typeface="ＭＳ Ｐゴシック" charset="0"/>
                <a:cs typeface="Arial" panose="020b0604020202020204" pitchFamily="34" charset="0"/>
              </a:rPr>
              <a:t>A 69-year-old woman with ESKD 2/2 SLE, on 3x/wk hemodialysis. After finishing HD, she complained of cramps and tingling in her legs and collapsed after a few seconds. Her husband called EMS, and she was brought to local hospital. In ED, she was found to be in VT. She was treated with 300 mg of amiodarone and corrected to normal sinus rhythm. While in the ED, she became unconscious again, and had another episode of VT. She received lidocaine 100 mg IV, magnesium IV, and was admitted to the ICU.</a:t>
            </a:r>
          </a:p>
          <a:p>
            <a:pPr marL="0" indent="0">
              <a:buNone/>
              <a:defRPr/>
            </a:pPr>
            <a:r>
              <a:rPr lang="en-US">
                <a:latin typeface="Arial" panose="020b0604020202020204" pitchFamily="34" charset="0"/>
                <a:ea typeface="ＭＳ Ｐゴシック" charset="0"/>
                <a:cs typeface="Arial" panose="020b0604020202020204" pitchFamily="34" charset="0"/>
              </a:rPr>
              <a:t>She has a known history of QT prolongation, attributed to hydroxychloroquine and fluoxetine.</a:t>
            </a:r>
          </a:p>
        </p:txBody>
      </p:sp>
      <p:sp>
        <p:nvSpPr>
          <p:cNvPr id="5" name="TextBox 4">
            <a:extLst>
              <a:ext uri="{FF2B5EF4-FFF2-40B4-BE49-F238E27FC236}">
                <a16:creationId xmlns:a16="http://schemas.microsoft.com/office/drawing/2014/main" id="{C713249C-5F98-4BA5-8996-002EA3D64044}"/>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4156335818"/>
      </p:ext>
    </p:extLst>
  </p:cSld>
  <p:clrMapOvr>
    <a:masterClrMapping/>
  </p:clrMapOvr>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Rectangle 9"/>
          <p:cNvSpPr>
            <a:spLocks noSelect="1" noMove="1" noResize="1" noTextEdit="1"/>
          </p:cNvSpPr>
          <p:nvPr/>
        </p:nvSpPr>
        <p:spPr>
          <a:xfrm>
            <a:off x="1580932" y="5202891"/>
            <a:ext cx="9010867" cy="834633"/>
          </a:xfrm>
          <a:prstGeom prst="rect">
            <a:avLst/>
          </a:prstGeom>
          <a:solidFill>
            <a:schemeClr val="bg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ectangle 27"/>
          <p:cNvSpPr>
            <a:spLocks noSelect="1" noMove="1" noResize="1" noTextEdit="1"/>
          </p:cNvSpPr>
          <p:nvPr/>
        </p:nvSpPr>
        <p:spPr>
          <a:xfrm>
            <a:off x="1508514" y="1465523"/>
            <a:ext cx="9168346" cy="464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noSelect="1" noMove="1" noResize="1" noTextEdit="1"/>
          </p:cNvSpPr>
          <p:nvPr>
            <p:ph type="title"/>
          </p:nvPr>
        </p:nvSpPr>
        <p:spPr>
          <a:xfrm>
            <a:off x="613743" y="491311"/>
            <a:ext cx="9291637" cy="1078992"/>
          </a:xfrm>
        </p:spPr>
        <p:txBody>
          <a:bodyPr>
            <a:noAutofit/>
          </a:bodyPr>
          <a:lstStyle/>
          <a:p>
            <a:r>
              <a:rPr lang="en-US" sz="2500">
                <a:solidFill>
                  <a:srgbClr val="008EAA"/>
                </a:solidFill>
                <a:cs typeface="Arial" panose="020b0604020202020204" pitchFamily="34" charset="0"/>
              </a:rPr>
              <a:t>When </a:t>
            </a:r>
            <a:r>
              <a:rPr lang="en-US" sz="2500" b="1">
                <a:solidFill>
                  <a:srgbClr val="008EAA"/>
                </a:solidFill>
                <a:cs typeface="Arial" panose="020b0604020202020204" pitchFamily="34" charset="0"/>
              </a:rPr>
              <a:t>Staff Provide Immediate CPR After Cardiac Arrest in Dialysis Clinics, </a:t>
            </a:r>
            <a:r>
              <a:rPr lang="en-US" sz="2500">
                <a:solidFill>
                  <a:srgbClr val="008EAA"/>
                </a:solidFill>
                <a:cs typeface="Arial" panose="020b0604020202020204" pitchFamily="34" charset="0"/>
              </a:rPr>
              <a:t>Outcomes Are Improved</a:t>
            </a:r>
            <a:endParaRPr lang="en-US" sz="2500" b="1">
              <a:solidFill>
                <a:srgbClr val="008EAA"/>
              </a:solidFill>
              <a:cs typeface="Arial" panose="020b0604020202020204" pitchFamily="34" charset="0"/>
            </a:endParaRPr>
          </a:p>
        </p:txBody>
      </p:sp>
      <p:sp>
        <p:nvSpPr>
          <p:cNvPr id="14" name="Subtitle 13">
            <a:extLst>
              <a:ext uri="{FF2B5EF4-FFF2-40B4-BE49-F238E27FC236}">
                <a16:creationId xmlns:a16="http://schemas.microsoft.com/office/drawing/2014/main" id="{493FFA79-FFCD-D548-95B7-1E7DBEFDEE26}"/>
              </a:ext>
            </a:extLst>
          </p:cNvPr>
          <p:cNvSpPr>
            <a:spLocks noGrp="1" noSelect="1" noMove="1" noResize="1" noTextEdit="1"/>
          </p:cNvSpPr>
          <p:nvPr>
            <p:ph type="subTitle" idx="10"/>
          </p:nvPr>
        </p:nvSpPr>
        <p:spPr>
          <a:xfrm>
            <a:off x="6129537" y="352365"/>
            <a:ext cx="6062463" cy="366959"/>
          </a:xfrm>
        </p:spPr>
        <p:txBody>
          <a:bodyPr/>
          <a:lstStyle/>
          <a:p>
            <a:r>
              <a:rPr lang="en-US"/>
              <a:t>CPR in dialysis clinics and outcomes</a:t>
            </a:r>
          </a:p>
        </p:txBody>
      </p:sp>
      <p:grpSp>
        <p:nvGrpSpPr>
          <p:cNvPr id="16" name="Group 15">
            <a:extLst>
              <a:ext uri="{FF2B5EF4-FFF2-40B4-BE49-F238E27FC236}">
                <a16:creationId xmlns:a16="http://schemas.microsoft.com/office/drawing/2014/main" id="{FBB68287-FF8B-4DDA-92BC-95A4DEAA4D6B}"/>
              </a:ext>
            </a:extLst>
          </p:cNvPr>
          <p:cNvGrpSpPr>
            <a:grpSpLocks noGrp="1" noSelect="1" noMove="1" noResize="1"/>
          </p:cNvGrpSpPr>
          <p:nvPr/>
        </p:nvGrpSpPr>
        <p:grpSpPr>
          <a:xfrm>
            <a:off x="4425876" y="1415369"/>
            <a:ext cx="6165923" cy="3691204"/>
            <a:chOff x="4425876" y="1245246"/>
            <a:chExt cx="6165923" cy="3691204"/>
          </a:xfrm>
        </p:grpSpPr>
        <p:sp>
          <p:nvSpPr>
            <p:cNvPr id="56" name="Rectangle 55">
              <a:extLst>
                <a:ext uri="{FF2B5EF4-FFF2-40B4-BE49-F238E27FC236}">
                  <a16:creationId xmlns:a16="http://schemas.microsoft.com/office/drawing/2014/main" id="{50A06F38-6425-F34A-ADFB-3714437949C8}"/>
                </a:ext>
              </a:extLst>
            </p:cNvPr>
            <p:cNvSpPr/>
            <p:nvPr/>
          </p:nvSpPr>
          <p:spPr>
            <a:xfrm>
              <a:off x="4672768" y="1279422"/>
              <a:ext cx="5919031" cy="3657028"/>
            </a:xfrm>
            <a:prstGeom prst="rect">
              <a:avLst/>
            </a:prstGeom>
            <a:solidFill>
              <a:schemeClr val="bg2">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4425876" y="1245246"/>
              <a:ext cx="6081047" cy="400110"/>
            </a:xfrm>
            <a:prstGeom prst="rect">
              <a:avLst/>
            </a:prstGeom>
            <a:noFill/>
          </p:spPr>
          <p:txBody>
            <a:bodyPr wrap="square" rtlCol="0">
              <a:spAutoFit/>
            </a:bodyPr>
            <a:lstStyle/>
            <a:p>
              <a:pPr algn="ctr"/>
              <a:r>
                <a:rPr lang="en-US" sz="2000" b="1">
                  <a:solidFill>
                    <a:srgbClr val="990000"/>
                  </a:solidFill>
                  <a:latin typeface="Arial" panose="020b0604020202020204" pitchFamily="34" charset="0"/>
                  <a:cs typeface="Arial" panose="020b0604020202020204" pitchFamily="34" charset="0"/>
                </a:rPr>
                <a:t>OUTCOMES</a:t>
              </a:r>
              <a:endParaRPr lang="en-US" sz="2000">
                <a:solidFill>
                  <a:srgbClr val="990000"/>
                </a:solidFill>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9F667EBA-4BD5-4B84-B0D5-A94C7DB6E529}"/>
              </a:ext>
            </a:extLst>
          </p:cNvPr>
          <p:cNvGrpSpPr>
            <a:grpSpLocks noGrp="1" noSelect="1" noMove="1" noResize="1"/>
          </p:cNvGrpSpPr>
          <p:nvPr/>
        </p:nvGrpSpPr>
        <p:grpSpPr>
          <a:xfrm>
            <a:off x="1524001" y="1415369"/>
            <a:ext cx="3124201" cy="3691204"/>
            <a:chOff x="1524001" y="1245246"/>
            <a:chExt cx="3124201" cy="3691204"/>
          </a:xfrm>
        </p:grpSpPr>
        <p:sp>
          <p:nvSpPr>
            <p:cNvPr id="6" name="Rectangle 5"/>
            <p:cNvSpPr/>
            <p:nvPr/>
          </p:nvSpPr>
          <p:spPr>
            <a:xfrm>
              <a:off x="1577626" y="1279422"/>
              <a:ext cx="2994374" cy="3657028"/>
            </a:xfrm>
            <a:prstGeom prst="rect">
              <a:avLst/>
            </a:prstGeom>
            <a:solidFill>
              <a:srgbClr val="EAE8D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1524001" y="1245246"/>
              <a:ext cx="3124201" cy="615553"/>
            </a:xfrm>
            <a:prstGeom prst="rect">
              <a:avLst/>
            </a:prstGeom>
            <a:noFill/>
          </p:spPr>
          <p:txBody>
            <a:bodyPr wrap="square" rtlCol="0">
              <a:spAutoFit/>
            </a:bodyPr>
            <a:lstStyle/>
            <a:p>
              <a:pPr algn="ctr"/>
              <a:r>
                <a:rPr lang="en-US" sz="2000" b="1">
                  <a:solidFill>
                    <a:srgbClr val="990000"/>
                  </a:solidFill>
                  <a:latin typeface="Arial" panose="020b0604020202020204" pitchFamily="34" charset="0"/>
                  <a:cs typeface="Arial" panose="020b0604020202020204" pitchFamily="34" charset="0"/>
                </a:rPr>
                <a:t>METHODS</a:t>
              </a:r>
              <a:br>
                <a:rPr lang="en-US" sz="2300">
                  <a:solidFill>
                    <a:srgbClr val="990000"/>
                  </a:solidFill>
                  <a:latin typeface="Arial" panose="020b0604020202020204" pitchFamily="34" charset="0"/>
                  <a:cs typeface="Arial" panose="020b0604020202020204" pitchFamily="34" charset="0"/>
                </a:rPr>
              </a:br>
              <a:endParaRPr lang="en-US" sz="1400" i="1">
                <a:solidFill>
                  <a:srgbClr val="990000"/>
                </a:solidFill>
                <a:latin typeface="Arial" panose="020b0604020202020204" pitchFamily="34" charset="0"/>
                <a:cs typeface="Arial" panose="020b0604020202020204" pitchFamily="34" charset="0"/>
              </a:endParaRPr>
            </a:p>
          </p:txBody>
        </p:sp>
      </p:grpSp>
      <p:sp>
        <p:nvSpPr>
          <p:cNvPr id="27" name="TextBox 26"/>
          <p:cNvSpPr txBox="1">
            <a:spLocks noSelect="1" noMove="1" noResize="1" noTextEdit="1"/>
          </p:cNvSpPr>
          <p:nvPr/>
        </p:nvSpPr>
        <p:spPr>
          <a:xfrm>
            <a:off x="1506617" y="5170622"/>
            <a:ext cx="6418184" cy="769441"/>
          </a:xfrm>
          <a:prstGeom prst="rect">
            <a:avLst/>
          </a:prstGeom>
          <a:noFill/>
        </p:spPr>
        <p:txBody>
          <a:bodyPr wrap="square" rtlCol="0">
            <a:spAutoFit/>
          </a:bodyPr>
          <a:lstStyle/>
          <a:p>
            <a:pPr algn="ctr"/>
            <a:r>
              <a:rPr lang="en-US" sz="2000" b="1">
                <a:solidFill>
                  <a:srgbClr val="990000"/>
                </a:solidFill>
                <a:cs typeface="Arial" panose="020b0604020202020204" pitchFamily="34" charset="0"/>
              </a:rPr>
              <a:t>CONCLUSION</a:t>
            </a:r>
          </a:p>
          <a:p>
            <a:r>
              <a:rPr lang="en-US" sz="1200" b="1">
                <a:latin typeface="Arial" panose="020b0604020202020204" pitchFamily="34" charset="0"/>
                <a:cs typeface="Arial" panose="020b0604020202020204" pitchFamily="34" charset="0"/>
              </a:rPr>
              <a:t>Dialysis staff-initiated CPR was associated with a large increase in survival but was only performed in 81% of cardiac arrest events.</a:t>
            </a:r>
            <a:endParaRPr lang="en-US" sz="1200" b="1">
              <a:solidFill>
                <a:prstClr val="black"/>
              </a:solidFill>
              <a:latin typeface="Arial" panose="020b0604020202020204" pitchFamily="34" charset="0"/>
              <a:cs typeface="Arial" panose="020b0604020202020204" pitchFamily="34" charset="0"/>
            </a:endParaRPr>
          </a:p>
        </p:txBody>
      </p:sp>
      <p:sp>
        <p:nvSpPr>
          <p:cNvPr id="7" name="TextBox 6"/>
          <p:cNvSpPr txBox="1">
            <a:spLocks noSelect="1" noMove="1" noResize="1" noTextEdit="1"/>
          </p:cNvSpPr>
          <p:nvPr/>
        </p:nvSpPr>
        <p:spPr>
          <a:xfrm>
            <a:off x="7500496" y="2506659"/>
            <a:ext cx="1404334" cy="738664"/>
          </a:xfrm>
          <a:prstGeom prst="rect">
            <a:avLst/>
          </a:prstGeom>
          <a:noFill/>
        </p:spPr>
        <p:txBody>
          <a:bodyPr wrap="square" rtlCol="0">
            <a:spAutoFit/>
          </a:bodyPr>
          <a:lstStyle/>
          <a:p>
            <a:pPr algn="ctr"/>
            <a:r>
              <a:rPr lang="en-US" sz="1400" b="1"/>
              <a:t>Survival to hospital discharge</a:t>
            </a:r>
          </a:p>
        </p:txBody>
      </p:sp>
      <p:pic>
        <p:nvPicPr>
          <p:cNvPr id="4" name="Picture 3">
            <a:extLst>
              <a:ext uri="{FF2B5EF4-FFF2-40B4-BE49-F238E27FC236}">
                <a16:creationId xmlns:a16="http://schemas.microsoft.com/office/drawing/2014/main" id="{F6795B0B-935F-45F7-BD64-BE2E23759EA2}"/>
              </a:ext>
            </a:extLst>
          </p:cNvPr>
          <p:cNvPicPr>
            <a:picLocks noSelect="1" noChangeAspect="1" noMove="1" noResize="1"/>
          </p:cNvPicPr>
          <p:nvPr/>
        </p:nvPicPr>
        <p:blipFill>
          <a:blip r:embed="rId3"/>
          <a:stretch>
            <a:fillRect/>
          </a:stretch>
        </p:blipFill>
        <p:spPr>
          <a:xfrm>
            <a:off x="1842037" y="3293293"/>
            <a:ext cx="1108536" cy="883073"/>
          </a:xfrm>
          <a:prstGeom prst="rect">
            <a:avLst/>
          </a:prstGeom>
        </p:spPr>
      </p:pic>
      <p:sp>
        <p:nvSpPr>
          <p:cNvPr id="21" name="TextBox 20">
            <a:extLst>
              <a:ext uri="{FF2B5EF4-FFF2-40B4-BE49-F238E27FC236}">
                <a16:creationId xmlns:a16="http://schemas.microsoft.com/office/drawing/2014/main" id="{141F3AF6-9B3D-4D0D-8C4A-74F6296F7AFB}"/>
              </a:ext>
            </a:extLst>
          </p:cNvPr>
          <p:cNvSpPr txBox="1">
            <a:spLocks noSelect="1" noMove="1" noResize="1" noTextEdit="1"/>
          </p:cNvSpPr>
          <p:nvPr/>
        </p:nvSpPr>
        <p:spPr>
          <a:xfrm>
            <a:off x="1404055" y="4144696"/>
            <a:ext cx="1981200" cy="492443"/>
          </a:xfrm>
          <a:prstGeom prst="rect">
            <a:avLst/>
          </a:prstGeom>
          <a:noFill/>
        </p:spPr>
        <p:txBody>
          <a:bodyPr wrap="square" rtlCol="0">
            <a:spAutoFit/>
          </a:bodyPr>
          <a:lstStyle/>
          <a:p>
            <a:pPr algn="ctr"/>
            <a:r>
              <a:rPr lang="en-US" sz="1200" b="1"/>
              <a:t>Southeastern US</a:t>
            </a:r>
          </a:p>
          <a:p>
            <a:pPr algn="ctr"/>
            <a:r>
              <a:rPr lang="en-US" sz="1400" b="1"/>
              <a:t>158 HD clinics</a:t>
            </a:r>
          </a:p>
        </p:txBody>
      </p:sp>
      <p:sp>
        <p:nvSpPr>
          <p:cNvPr id="23" name="TextBox 22">
            <a:extLst>
              <a:ext uri="{FF2B5EF4-FFF2-40B4-BE49-F238E27FC236}">
                <a16:creationId xmlns:a16="http://schemas.microsoft.com/office/drawing/2014/main" id="{92F00978-CBD4-4E8C-9F29-4233880D529C}"/>
              </a:ext>
            </a:extLst>
          </p:cNvPr>
          <p:cNvSpPr txBox="1">
            <a:spLocks noSelect="1" noMove="1" noResize="1" noTextEdit="1"/>
          </p:cNvSpPr>
          <p:nvPr/>
        </p:nvSpPr>
        <p:spPr>
          <a:xfrm>
            <a:off x="1509900" y="2379923"/>
            <a:ext cx="1766701" cy="677108"/>
          </a:xfrm>
          <a:prstGeom prst="rect">
            <a:avLst/>
          </a:prstGeom>
          <a:noFill/>
        </p:spPr>
        <p:txBody>
          <a:bodyPr wrap="square" rtlCol="0">
            <a:spAutoFit/>
          </a:bodyPr>
          <a:lstStyle/>
          <a:p>
            <a:pPr algn="ctr"/>
            <a:r>
              <a:rPr lang="en-US" sz="1200" b="1"/>
              <a:t>CARES Outpatient Cardiac Arrest Registry </a:t>
            </a:r>
            <a:r>
              <a:rPr lang="en-US" sz="1400" b="1"/>
              <a:t>2010 - 2016</a:t>
            </a:r>
          </a:p>
        </p:txBody>
      </p:sp>
      <p:pic>
        <p:nvPicPr>
          <p:cNvPr id="13" name="Picture 12">
            <a:extLst>
              <a:ext uri="{FF2B5EF4-FFF2-40B4-BE49-F238E27FC236}">
                <a16:creationId xmlns:a16="http://schemas.microsoft.com/office/drawing/2014/main" id="{C4ED4FEF-4E4B-4856-B216-9AC4309FB28E}"/>
              </a:ext>
            </a:extLst>
          </p:cNvPr>
          <p:cNvPicPr>
            <a:picLocks noSelect="1" noChangeAspect="1" noMove="1" noResize="1"/>
          </p:cNvPicPr>
          <p:nvPr/>
        </p:nvPicPr>
        <p:blipFill>
          <a:blip r:embed="rId4"/>
          <a:stretch>
            <a:fillRect/>
          </a:stretch>
        </p:blipFill>
        <p:spPr>
          <a:xfrm>
            <a:off x="3488393" y="2423506"/>
            <a:ext cx="972583" cy="914122"/>
          </a:xfrm>
          <a:prstGeom prst="rect">
            <a:avLst/>
          </a:prstGeom>
        </p:spPr>
      </p:pic>
      <p:sp>
        <p:nvSpPr>
          <p:cNvPr id="24" name="TextBox 23">
            <a:extLst>
              <a:ext uri="{FF2B5EF4-FFF2-40B4-BE49-F238E27FC236}">
                <a16:creationId xmlns:a16="http://schemas.microsoft.com/office/drawing/2014/main" id="{16C4A813-A1C8-4F39-B4AA-E080362DA748}"/>
              </a:ext>
            </a:extLst>
          </p:cNvPr>
          <p:cNvSpPr txBox="1">
            <a:spLocks noSelect="1" noMove="1" noResize="1" noTextEdit="1"/>
          </p:cNvSpPr>
          <p:nvPr/>
        </p:nvSpPr>
        <p:spPr>
          <a:xfrm>
            <a:off x="3348733" y="3258255"/>
            <a:ext cx="1135673" cy="1015663"/>
          </a:xfrm>
          <a:prstGeom prst="rect">
            <a:avLst/>
          </a:prstGeom>
          <a:noFill/>
        </p:spPr>
        <p:txBody>
          <a:bodyPr wrap="square" rtlCol="0">
            <a:spAutoFit/>
          </a:bodyPr>
          <a:lstStyle/>
          <a:p>
            <a:pPr algn="ctr"/>
            <a:r>
              <a:rPr lang="en-US" b="1"/>
              <a:t>N = 398</a:t>
            </a:r>
          </a:p>
          <a:p>
            <a:pPr algn="ctr"/>
            <a:r>
              <a:rPr lang="en-US" sz="1400" b="1"/>
              <a:t>Cardiac Arrests in HD clinic</a:t>
            </a:r>
          </a:p>
        </p:txBody>
      </p:sp>
      <p:pic>
        <p:nvPicPr>
          <p:cNvPr id="18" name="Picture 17">
            <a:extLst>
              <a:ext uri="{FF2B5EF4-FFF2-40B4-BE49-F238E27FC236}">
                <a16:creationId xmlns:a16="http://schemas.microsoft.com/office/drawing/2014/main" id="{E4658B82-06B6-4689-A1F7-F5502F1E6C74}"/>
              </a:ext>
            </a:extLst>
          </p:cNvPr>
          <p:cNvPicPr>
            <a:picLocks noSelect="1" noChangeAspect="1" noMove="1" noResize="1"/>
          </p:cNvPicPr>
          <p:nvPr/>
        </p:nvPicPr>
        <p:blipFill>
          <a:blip r:embed="rId5"/>
          <a:stretch>
            <a:fillRect/>
          </a:stretch>
        </p:blipFill>
        <p:spPr>
          <a:xfrm>
            <a:off x="5245625" y="2103371"/>
            <a:ext cx="730785" cy="814890"/>
          </a:xfrm>
          <a:prstGeom prst="rect">
            <a:avLst/>
          </a:prstGeom>
        </p:spPr>
      </p:pic>
      <p:sp>
        <p:nvSpPr>
          <p:cNvPr id="36" name="TextBox 35">
            <a:extLst>
              <a:ext uri="{FF2B5EF4-FFF2-40B4-BE49-F238E27FC236}">
                <a16:creationId xmlns:a16="http://schemas.microsoft.com/office/drawing/2014/main" id="{944C8A5D-E07E-45EE-A396-8A68802E1D11}"/>
              </a:ext>
            </a:extLst>
          </p:cNvPr>
          <p:cNvSpPr txBox="1">
            <a:spLocks noSelect="1" noMove="1" noResize="1" noTextEdit="1"/>
          </p:cNvSpPr>
          <p:nvPr/>
        </p:nvSpPr>
        <p:spPr>
          <a:xfrm>
            <a:off x="4994133" y="1730985"/>
            <a:ext cx="2059765" cy="338554"/>
          </a:xfrm>
          <a:prstGeom prst="rect">
            <a:avLst/>
          </a:prstGeom>
          <a:noFill/>
        </p:spPr>
        <p:txBody>
          <a:bodyPr wrap="square" rtlCol="0">
            <a:spAutoFit/>
          </a:bodyPr>
          <a:lstStyle/>
          <a:p>
            <a:pPr algn="ctr"/>
            <a:r>
              <a:rPr lang="en-US" sz="1600" b="1"/>
              <a:t>CPR Initiated by</a:t>
            </a:r>
          </a:p>
        </p:txBody>
      </p:sp>
      <p:sp>
        <p:nvSpPr>
          <p:cNvPr id="37" name="TextBox 36">
            <a:extLst>
              <a:ext uri="{FF2B5EF4-FFF2-40B4-BE49-F238E27FC236}">
                <a16:creationId xmlns:a16="http://schemas.microsoft.com/office/drawing/2014/main" id="{5E8C4A63-33B6-4D34-9D01-C0300FC2AE07}"/>
              </a:ext>
            </a:extLst>
          </p:cNvPr>
          <p:cNvSpPr txBox="1">
            <a:spLocks noSelect="1" noMove="1" noResize="1" noTextEdit="1"/>
          </p:cNvSpPr>
          <p:nvPr/>
        </p:nvSpPr>
        <p:spPr>
          <a:xfrm>
            <a:off x="4988526" y="2879569"/>
            <a:ext cx="1344013" cy="338554"/>
          </a:xfrm>
          <a:prstGeom prst="rect">
            <a:avLst/>
          </a:prstGeom>
          <a:noFill/>
        </p:spPr>
        <p:txBody>
          <a:bodyPr wrap="square" rtlCol="0">
            <a:spAutoFit/>
          </a:bodyPr>
          <a:lstStyle/>
          <a:p>
            <a:pPr algn="ctr"/>
            <a:r>
              <a:rPr lang="en-US" sz="1600" b="1"/>
              <a:t>HD Staff</a:t>
            </a:r>
            <a:endParaRPr lang="en-US" sz="1200" b="1"/>
          </a:p>
        </p:txBody>
      </p:sp>
      <p:sp>
        <p:nvSpPr>
          <p:cNvPr id="38" name="TextBox 37">
            <a:extLst>
              <a:ext uri="{FF2B5EF4-FFF2-40B4-BE49-F238E27FC236}">
                <a16:creationId xmlns:a16="http://schemas.microsoft.com/office/drawing/2014/main" id="{A22751C3-1B46-4AD2-9074-C437A8C89011}"/>
              </a:ext>
            </a:extLst>
          </p:cNvPr>
          <p:cNvSpPr txBox="1">
            <a:spLocks noSelect="1" noMove="1" noResize="1" noTextEdit="1"/>
          </p:cNvSpPr>
          <p:nvPr/>
        </p:nvSpPr>
        <p:spPr>
          <a:xfrm>
            <a:off x="4953000" y="4174969"/>
            <a:ext cx="1593028" cy="338554"/>
          </a:xfrm>
          <a:prstGeom prst="rect">
            <a:avLst/>
          </a:prstGeom>
          <a:noFill/>
        </p:spPr>
        <p:txBody>
          <a:bodyPr wrap="square" rtlCol="0">
            <a:spAutoFit/>
          </a:bodyPr>
          <a:lstStyle/>
          <a:p>
            <a:pPr algn="ctr"/>
            <a:r>
              <a:rPr lang="en-US" sz="1600" b="1"/>
              <a:t>911 Responder</a:t>
            </a:r>
          </a:p>
        </p:txBody>
      </p:sp>
      <p:sp>
        <p:nvSpPr>
          <p:cNvPr id="40" name="TextBox 39">
            <a:extLst>
              <a:ext uri="{FF2B5EF4-FFF2-40B4-BE49-F238E27FC236}">
                <a16:creationId xmlns:a16="http://schemas.microsoft.com/office/drawing/2014/main" id="{9E035A8B-319A-42F8-A884-54C0845A3E99}"/>
              </a:ext>
            </a:extLst>
          </p:cNvPr>
          <p:cNvSpPr txBox="1">
            <a:spLocks noSelect="1" noMove="1" noResize="1" noTextEdit="1"/>
          </p:cNvSpPr>
          <p:nvPr/>
        </p:nvSpPr>
        <p:spPr>
          <a:xfrm>
            <a:off x="5012980" y="3079997"/>
            <a:ext cx="1344013" cy="461665"/>
          </a:xfrm>
          <a:prstGeom prst="rect">
            <a:avLst/>
          </a:prstGeom>
          <a:noFill/>
        </p:spPr>
        <p:txBody>
          <a:bodyPr wrap="square" rtlCol="0">
            <a:spAutoFit/>
          </a:bodyPr>
          <a:lstStyle/>
          <a:p>
            <a:pPr algn="ctr"/>
            <a:r>
              <a:rPr lang="en-US" sz="2400" b="1">
                <a:solidFill>
                  <a:srgbClr val="990000"/>
                </a:solidFill>
              </a:rPr>
              <a:t>vs</a:t>
            </a:r>
            <a:endParaRPr lang="en-US" b="1">
              <a:solidFill>
                <a:srgbClr val="990000"/>
              </a:solidFill>
            </a:endParaRPr>
          </a:p>
        </p:txBody>
      </p:sp>
      <p:sp>
        <p:nvSpPr>
          <p:cNvPr id="42" name="TextBox 41">
            <a:extLst>
              <a:ext uri="{FF2B5EF4-FFF2-40B4-BE49-F238E27FC236}">
                <a16:creationId xmlns:a16="http://schemas.microsoft.com/office/drawing/2014/main" id="{EAB911D3-8D56-4161-AA6A-0E47C474DA1B}"/>
              </a:ext>
            </a:extLst>
          </p:cNvPr>
          <p:cNvSpPr txBox="1">
            <a:spLocks noSelect="1" noMove="1" noResize="1" noTextEdit="1"/>
          </p:cNvSpPr>
          <p:nvPr/>
        </p:nvSpPr>
        <p:spPr>
          <a:xfrm>
            <a:off x="5797995" y="2476673"/>
            <a:ext cx="1344013" cy="523220"/>
          </a:xfrm>
          <a:prstGeom prst="rect">
            <a:avLst/>
          </a:prstGeom>
          <a:noFill/>
        </p:spPr>
        <p:txBody>
          <a:bodyPr wrap="square" rtlCol="0">
            <a:spAutoFit/>
          </a:bodyPr>
          <a:lstStyle/>
          <a:p>
            <a:pPr algn="ctr"/>
            <a:r>
              <a:rPr lang="en-US" sz="2800" b="1">
                <a:solidFill>
                  <a:srgbClr val="990000"/>
                </a:solidFill>
              </a:rPr>
              <a:t>81%  </a:t>
            </a:r>
          </a:p>
        </p:txBody>
      </p:sp>
      <p:sp>
        <p:nvSpPr>
          <p:cNvPr id="43" name="TextBox 42">
            <a:extLst>
              <a:ext uri="{FF2B5EF4-FFF2-40B4-BE49-F238E27FC236}">
                <a16:creationId xmlns:a16="http://schemas.microsoft.com/office/drawing/2014/main" id="{EF268750-E681-490B-A6FB-AE1DD3F22ED2}"/>
              </a:ext>
            </a:extLst>
          </p:cNvPr>
          <p:cNvSpPr txBox="1">
            <a:spLocks noSelect="1" noMove="1" noResize="1" noTextEdit="1"/>
          </p:cNvSpPr>
          <p:nvPr/>
        </p:nvSpPr>
        <p:spPr>
          <a:xfrm>
            <a:off x="5805149" y="3581617"/>
            <a:ext cx="1344013" cy="523220"/>
          </a:xfrm>
          <a:prstGeom prst="rect">
            <a:avLst/>
          </a:prstGeom>
          <a:noFill/>
        </p:spPr>
        <p:txBody>
          <a:bodyPr wrap="square" rtlCol="0">
            <a:spAutoFit/>
          </a:bodyPr>
          <a:lstStyle/>
          <a:p>
            <a:pPr algn="ctr"/>
            <a:r>
              <a:rPr lang="en-US" sz="2800" b="1">
                <a:solidFill>
                  <a:srgbClr val="990000"/>
                </a:solidFill>
              </a:rPr>
              <a:t>19% </a:t>
            </a:r>
          </a:p>
        </p:txBody>
      </p:sp>
      <p:sp>
        <p:nvSpPr>
          <p:cNvPr id="44" name="TextBox 43">
            <a:extLst>
              <a:ext uri="{FF2B5EF4-FFF2-40B4-BE49-F238E27FC236}">
                <a16:creationId xmlns:a16="http://schemas.microsoft.com/office/drawing/2014/main" id="{55139131-7BCC-47D1-B426-3C918037D077}"/>
              </a:ext>
            </a:extLst>
          </p:cNvPr>
          <p:cNvSpPr txBox="1">
            <a:spLocks noSelect="1" noMove="1" noResize="1" noTextEdit="1"/>
          </p:cNvSpPr>
          <p:nvPr/>
        </p:nvSpPr>
        <p:spPr>
          <a:xfrm>
            <a:off x="7466400" y="4079659"/>
            <a:ext cx="1457657" cy="738664"/>
          </a:xfrm>
          <a:prstGeom prst="rect">
            <a:avLst/>
          </a:prstGeom>
          <a:noFill/>
        </p:spPr>
        <p:txBody>
          <a:bodyPr wrap="square" rtlCol="0">
            <a:spAutoFit/>
          </a:bodyPr>
          <a:lstStyle/>
          <a:p>
            <a:pPr algn="ctr"/>
            <a:r>
              <a:rPr lang="en-US" sz="1400" b="1"/>
              <a:t>Favorable Neurologic Status</a:t>
            </a:r>
          </a:p>
        </p:txBody>
      </p:sp>
      <p:pic>
        <p:nvPicPr>
          <p:cNvPr id="15" name="Picture 2" descr="Ambulance Icon by j4p4n">
            <a:extLst>
              <a:ext uri="{FF2B5EF4-FFF2-40B4-BE49-F238E27FC236}">
                <a16:creationId xmlns:a16="http://schemas.microsoft.com/office/drawing/2014/main" id="{A5DA98AA-54F3-2841-AC70-915BAA18BC14}"/>
              </a:ext>
            </a:extLst>
          </p:cNvPr>
          <p:cNvPicPr>
            <a:picLocks noSelect="1" noChangeAspect="1" noMove="1" noResize="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270242" y="3556993"/>
            <a:ext cx="801877" cy="57802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395C9679-18DE-CB4D-92A6-EA5129ACA8FC}"/>
              </a:ext>
            </a:extLst>
          </p:cNvPr>
          <p:cNvSpPr txBox="1">
            <a:spLocks noSelect="1" noMove="1" noResize="1" noTextEdit="1"/>
          </p:cNvSpPr>
          <p:nvPr/>
        </p:nvSpPr>
        <p:spPr>
          <a:xfrm>
            <a:off x="8417073" y="1770323"/>
            <a:ext cx="2042854" cy="553998"/>
          </a:xfrm>
          <a:prstGeom prst="rect">
            <a:avLst/>
          </a:prstGeom>
          <a:noFill/>
        </p:spPr>
        <p:txBody>
          <a:bodyPr wrap="square" rtlCol="0">
            <a:spAutoFit/>
          </a:bodyPr>
          <a:lstStyle/>
          <a:p>
            <a:pPr algn="ctr"/>
            <a:r>
              <a:rPr lang="en-US" sz="1600" b="1"/>
              <a:t>Adjusted Odds Ratio</a:t>
            </a:r>
          </a:p>
          <a:p>
            <a:pPr algn="ctr"/>
            <a:r>
              <a:rPr lang="en-US" sz="1400" b="1"/>
              <a:t>(95% CI)</a:t>
            </a:r>
          </a:p>
        </p:txBody>
      </p:sp>
      <p:sp>
        <p:nvSpPr>
          <p:cNvPr id="45" name="TextBox 44">
            <a:extLst>
              <a:ext uri="{FF2B5EF4-FFF2-40B4-BE49-F238E27FC236}">
                <a16:creationId xmlns:a16="http://schemas.microsoft.com/office/drawing/2014/main" id="{953A33C6-B49D-AA43-9E61-949A17C0EE2D}"/>
              </a:ext>
            </a:extLst>
          </p:cNvPr>
          <p:cNvSpPr txBox="1">
            <a:spLocks noSelect="1" noMove="1" noResize="1" noTextEdit="1"/>
          </p:cNvSpPr>
          <p:nvPr/>
        </p:nvSpPr>
        <p:spPr>
          <a:xfrm>
            <a:off x="8317602" y="2508810"/>
            <a:ext cx="2129270" cy="707886"/>
          </a:xfrm>
          <a:prstGeom prst="rect">
            <a:avLst/>
          </a:prstGeom>
          <a:noFill/>
        </p:spPr>
        <p:txBody>
          <a:bodyPr wrap="square" rtlCol="0">
            <a:spAutoFit/>
          </a:bodyPr>
          <a:lstStyle/>
          <a:p>
            <a:pPr algn="ctr"/>
            <a:r>
              <a:rPr lang="en-US" sz="2800" b="1"/>
              <a:t>2.89</a:t>
            </a:r>
          </a:p>
          <a:p>
            <a:pPr algn="ctr"/>
            <a:r>
              <a:rPr lang="en-US" sz="1200" b="1"/>
              <a:t>(1.18-6.97)</a:t>
            </a:r>
          </a:p>
        </p:txBody>
      </p:sp>
      <p:pic>
        <p:nvPicPr>
          <p:cNvPr id="30" name="Picture 29">
            <a:extLst>
              <a:ext uri="{FF2B5EF4-FFF2-40B4-BE49-F238E27FC236}">
                <a16:creationId xmlns:a16="http://schemas.microsoft.com/office/drawing/2014/main" id="{32DE304B-41A6-DC44-BF55-8091FEA73732}"/>
              </a:ext>
            </a:extLst>
          </p:cNvPr>
          <p:cNvPicPr>
            <a:picLocks noSelect="1" noChangeAspect="1" noMove="1" noResize="1"/>
          </p:cNvPicPr>
          <p:nvPr/>
        </p:nvPicPr>
        <p:blipFill>
          <a:blip r:embed="rId7">
            <a:extLst>
              <a:ext uri="{28A0092B-C50C-407E-A947-70E740481C1C}">
                <a14:useLocalDpi xmlns:a14="http://schemas.microsoft.com/office/drawing/2010/main" val="0"/>
              </a:ext>
            </a:extLst>
          </a:blip>
          <a:stretch>
            <a:fillRect/>
          </a:stretch>
        </p:blipFill>
        <p:spPr>
          <a:xfrm>
            <a:off x="2122043" y="1816828"/>
            <a:ext cx="624524" cy="624524"/>
          </a:xfrm>
          <a:prstGeom prst="rect">
            <a:avLst/>
          </a:prstGeom>
        </p:spPr>
      </p:pic>
      <p:pic>
        <p:nvPicPr>
          <p:cNvPr id="1028" name="Picture 4" descr="https://static.thenounproject.com/png/1726501-200.png">
            <a:extLst>
              <a:ext uri="{FF2B5EF4-FFF2-40B4-BE49-F238E27FC236}">
                <a16:creationId xmlns:a16="http://schemas.microsoft.com/office/drawing/2014/main" id="{788EB41D-51E5-B941-9CF8-2228FAA40789}"/>
              </a:ext>
            </a:extLst>
          </p:cNvPr>
          <p:cNvPicPr>
            <a:picLocks noSelect="1" noChangeAspect="1" noMove="1" noResize="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893552" y="1948631"/>
            <a:ext cx="618409" cy="618409"/>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D4BE1BEB-5E16-3046-944B-4B84C3C309F4}"/>
              </a:ext>
            </a:extLst>
          </p:cNvPr>
          <p:cNvSpPr txBox="1">
            <a:spLocks noSelect="1" noMove="1" noResize="1" noTextEdit="1"/>
          </p:cNvSpPr>
          <p:nvPr/>
        </p:nvSpPr>
        <p:spPr>
          <a:xfrm>
            <a:off x="8325145" y="3641699"/>
            <a:ext cx="2129270" cy="707886"/>
          </a:xfrm>
          <a:prstGeom prst="rect">
            <a:avLst/>
          </a:prstGeom>
          <a:noFill/>
        </p:spPr>
        <p:txBody>
          <a:bodyPr wrap="square" rtlCol="0">
            <a:spAutoFit/>
          </a:bodyPr>
          <a:lstStyle/>
          <a:p>
            <a:pPr algn="ctr"/>
            <a:r>
              <a:rPr lang="en-US" sz="2800" b="1"/>
              <a:t>3.15</a:t>
            </a:r>
          </a:p>
          <a:p>
            <a:pPr algn="ctr"/>
            <a:r>
              <a:rPr lang="en-US" sz="1200" b="1"/>
              <a:t>(1.11-8.92)</a:t>
            </a:r>
          </a:p>
        </p:txBody>
      </p:sp>
      <p:pic>
        <p:nvPicPr>
          <p:cNvPr id="1032" name="Picture 8" descr="https://static.thenounproject.com/png/475567-200.png">
            <a:extLst>
              <a:ext uri="{FF2B5EF4-FFF2-40B4-BE49-F238E27FC236}">
                <a16:creationId xmlns:a16="http://schemas.microsoft.com/office/drawing/2014/main" id="{511B58AF-20D6-F945-AAF3-13C86DF69FF3}"/>
              </a:ext>
            </a:extLst>
          </p:cNvPr>
          <p:cNvPicPr>
            <a:picLocks noSelect="1" noChangeAspect="1" noMove="1" noResize="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816339" y="3331337"/>
            <a:ext cx="772649" cy="772649"/>
          </a:xfrm>
          <a:prstGeom prst="rect">
            <a:avLst/>
          </a:prstGeom>
          <a:noFill/>
          <a:extLst>
            <a:ext uri="{909E8E84-426E-40DD-AFC4-6F175D3DCCD1}">
              <a14:hiddenFill xmlns:a14="http://schemas.microsoft.com/office/drawing/2010/main">
                <a:solidFill>
                  <a:srgbClr val="FFFFFF"/>
                </a:solidFill>
              </a14:hiddenFill>
            </a:ext>
          </a:extLst>
        </p:spPr>
      </p:pic>
      <p:sp>
        <p:nvSpPr>
          <p:cNvPr id="50" name="Arrow: Down 28">
            <a:extLst>
              <a:ext uri="{FF2B5EF4-FFF2-40B4-BE49-F238E27FC236}">
                <a16:creationId xmlns:a16="http://schemas.microsoft.com/office/drawing/2014/main" id="{1A85EE9A-8905-244F-AD71-38E3B23E17FA}"/>
              </a:ext>
            </a:extLst>
          </p:cNvPr>
          <p:cNvSpPr>
            <a:spLocks noSelect="1" noMove="1" noResize="1" noTextEdit="1"/>
          </p:cNvSpPr>
          <p:nvPr/>
        </p:nvSpPr>
        <p:spPr>
          <a:xfrm rot="16200000">
            <a:off x="3045499" y="3012251"/>
            <a:ext cx="233640" cy="531619"/>
          </a:xfrm>
          <a:prstGeom prst="downArrow">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9" name="Picture 38">
            <a:extLst>
              <a:ext uri="{FF2B5EF4-FFF2-40B4-BE49-F238E27FC236}">
                <a16:creationId xmlns:a16="http://schemas.microsoft.com/office/drawing/2014/main" id="{E21B30A0-2580-A04B-91E0-C33C1DE248C4}"/>
              </a:ext>
            </a:extLst>
          </p:cNvPr>
          <p:cNvPicPr>
            <a:picLocks noSelect="1" noChangeAspect="1" noMove="1" noResize="1"/>
          </p:cNvPicPr>
          <p:nvPr/>
        </p:nvPicPr>
        <p:blipFill>
          <a:blip r:embed="rId10">
            <a:extLst>
              <a:ext uri="{28A0092B-C50C-407E-A947-70E740481C1C}">
                <a14:useLocalDpi xmlns:a14="http://schemas.microsoft.com/office/drawing/2010/main" val="0"/>
              </a:ext>
            </a:extLst>
          </a:blip>
          <a:stretch>
            <a:fillRect/>
          </a:stretch>
        </p:blipFill>
        <p:spPr>
          <a:xfrm rot="5400000">
            <a:off x="6654688" y="2593889"/>
            <a:ext cx="1137654" cy="1402569"/>
          </a:xfrm>
          <a:prstGeom prst="rect">
            <a:avLst/>
          </a:prstGeom>
        </p:spPr>
      </p:pic>
      <p:cxnSp>
        <p:nvCxnSpPr>
          <p:cNvPr id="52" name="Straight Connector 51">
            <a:extLst>
              <a:ext uri="{FF2B5EF4-FFF2-40B4-BE49-F238E27FC236}">
                <a16:creationId xmlns:a16="http://schemas.microsoft.com/office/drawing/2014/main" id="{4F51FD55-4644-0A46-AD16-2E5B6EDE219F}"/>
              </a:ext>
            </a:extLst>
          </p:cNvPr>
          <p:cNvCxnSpPr>
            <a:cxnSpLocks noSelect="1" noMove="1" noResize="1"/>
          </p:cNvCxnSpPr>
          <p:nvPr/>
        </p:nvCxnSpPr>
        <p:spPr>
          <a:xfrm>
            <a:off x="1565474" y="1400753"/>
            <a:ext cx="9026325" cy="0"/>
          </a:xfrm>
          <a:prstGeom prst="line">
            <a:avLst/>
          </a:prstGeom>
          <a:ln w="85725">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E83783F-AADA-2740-AC15-B91587B7F3CC}"/>
              </a:ext>
            </a:extLst>
          </p:cNvPr>
          <p:cNvCxnSpPr>
            <a:cxnSpLocks noSelect="1" noMove="1" noResize="1"/>
          </p:cNvCxnSpPr>
          <p:nvPr/>
        </p:nvCxnSpPr>
        <p:spPr>
          <a:xfrm>
            <a:off x="1549989" y="6068003"/>
            <a:ext cx="9026325" cy="0"/>
          </a:xfrm>
          <a:prstGeom prst="line">
            <a:avLst/>
          </a:prstGeom>
          <a:ln w="85725">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4D7C8E5-064B-0449-848A-9904A436DE59}"/>
              </a:ext>
            </a:extLst>
          </p:cNvPr>
          <p:cNvSpPr txBox="1">
            <a:spLocks noSelect="1" noMove="1" noResize="1" noTextEdit="1"/>
          </p:cNvSpPr>
          <p:nvPr/>
        </p:nvSpPr>
        <p:spPr>
          <a:xfrm>
            <a:off x="8809677" y="5747157"/>
            <a:ext cx="3389967" cy="323165"/>
          </a:xfrm>
          <a:prstGeom prst="rect">
            <a:avLst/>
          </a:prstGeom>
          <a:noFill/>
        </p:spPr>
        <p:txBody>
          <a:bodyPr wrap="none" rtlCol="0">
            <a:spAutoFit/>
          </a:bodyPr>
          <a:lstStyle/>
          <a:p>
            <a:pPr algn="r"/>
            <a:r>
              <a:rPr lang="en-US" sz="1500" i="1">
                <a:latin typeface="Arial" panose="020b0604020202020204" pitchFamily="34" charset="0"/>
                <a:cs typeface="Arial" panose="020b0604020202020204" pitchFamily="34" charset="0"/>
              </a:rPr>
              <a:t>J Am Soc Nephrol 30: 461–470, 2019</a:t>
            </a:r>
          </a:p>
        </p:txBody>
      </p:sp>
      <p:sp>
        <p:nvSpPr>
          <p:cNvPr id="46" name="TextBox 45">
            <a:extLst>
              <a:ext uri="{FF2B5EF4-FFF2-40B4-BE49-F238E27FC236}">
                <a16:creationId xmlns:a16="http://schemas.microsoft.com/office/drawing/2014/main" id="{B40AA340-7BE0-4A89-8E06-8B744D394108}"/>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3373700054"/>
      </p:ext>
    </p:extLst>
  </p:cSld>
  <p:clrMapOvr>
    <a:masterClrMapping/>
  </p:clrMapOvr>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7410" name="Rectangle 2"/>
          <p:cNvSpPr>
            <a:spLocks noGrp="1" noSelect="1" noMove="1" noResize="1" noChangeArrowheads="1" noTextEdit="1"/>
          </p:cNvSpPr>
          <p:nvPr>
            <p:ph type="title" idx="4294967295"/>
          </p:nvPr>
        </p:nvSpPr>
        <p:spPr>
          <a:xfrm>
            <a:off x="618603" y="700628"/>
            <a:ext cx="10837012" cy="1078992"/>
          </a:xfrm>
        </p:spPr>
        <p:txBody>
          <a:bodyPr/>
          <a:lstStyle/>
          <a:p>
            <a:pPr eaLnBrk="1" hangingPunct="1">
              <a:defRPr/>
            </a:pPr>
            <a:r>
              <a:rPr lang="en-US" sz="4000" b="1">
                <a:solidFill>
                  <a:schemeClr val="accent3"/>
                </a:solidFill>
                <a:latin typeface="Segoe"/>
                <a:ea typeface="Open Sans" charset="0"/>
                <a:cs typeface="Open Sans" charset="0"/>
              </a:rPr>
              <a:t>Summary: Management of SCD Risk in HD</a:t>
            </a:r>
          </a:p>
        </p:txBody>
      </p:sp>
      <p:pic>
        <p:nvPicPr>
          <p:cNvPr id="2050" name="Picture 2" descr="ttps://st.depositphotos.com/2007325/3645/i/950/depositphotos_36459101-stock-photo-diseased-heart-anatomy"/>
          <p:cNvPicPr>
            <a:picLocks noGrp="1" noSelect="1" noChangeAspect="1" noMove="1" noResize="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bwMode="auto">
          <a:xfrm>
            <a:off x="1986164" y="1905037"/>
            <a:ext cx="1498600" cy="1470025"/>
          </a:xfrm>
          <a:prstGeom prst="rect">
            <a:avLst/>
          </a:prstGeom>
          <a:noFill/>
          <a:extLst>
            <a:ext uri="{909E8E84-426E-40DD-AFC4-6F175D3DCCD1}">
              <a14:hiddenFill xmlns:a14="http://schemas.microsoft.com/office/drawing/2010/main">
                <a:solidFill>
                  <a:srgbClr val="FFFFFF"/>
                </a:solidFill>
              </a14:hiddenFill>
            </a:ext>
          </a:extLst>
        </p:spPr>
      </p:pic>
      <p:sp>
        <p:nvSpPr>
          <p:cNvPr id="47106" name="Text Box 18"/>
          <p:cNvSpPr txBox="1">
            <a:spLocks noSelect="1" noMove="1" noResize="1" noChangeArrowheads="1" noTextEdit="1"/>
          </p:cNvSpPr>
          <p:nvPr/>
        </p:nvSpPr>
        <p:spPr bwMode="auto">
          <a:xfrm rot="5400000">
            <a:off x="6913902" y="3238425"/>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eaLnBrk="1" hangingPunct="1"/>
            <a:endParaRPr lang="en-US" sz="1800">
              <a:solidFill>
                <a:srgbClr val="000066"/>
              </a:solidFill>
              <a:latin typeface="Calibri"/>
            </a:endParaRPr>
          </a:p>
        </p:txBody>
      </p:sp>
      <p:sp>
        <p:nvSpPr>
          <p:cNvPr id="47109" name="Rectangle 2"/>
          <p:cNvSpPr>
            <a:spLocks noSelect="1" noMove="1" noResize="1" noChangeArrowheads="1" noTextEdit="1"/>
          </p:cNvSpPr>
          <p:nvPr/>
        </p:nvSpPr>
        <p:spPr bwMode="auto">
          <a:xfrm>
            <a:off x="1621466" y="1486371"/>
            <a:ext cx="2288014" cy="382449"/>
          </a:xfrm>
          <a:prstGeom prst="rect">
            <a:avLst/>
          </a:prstGeom>
          <a:noFill/>
          <a:ln w="28575">
            <a:noFill/>
            <a:miter lim="800000"/>
          </a:ln>
        </p:spPr>
        <p:txBody>
          <a:bodyPr wrap="none" anchor="ctr"/>
          <a:lstStyle/>
          <a:p>
            <a:pPr algn="ctr"/>
            <a:r>
              <a:rPr lang="en-US" b="1">
                <a:solidFill>
                  <a:schemeClr val="tx1">
                    <a:lumMod val="65000"/>
                    <a:lumOff val="35000"/>
                  </a:schemeClr>
                </a:solidFill>
              </a:rPr>
              <a:t>Cardiomyopathy</a:t>
            </a:r>
          </a:p>
        </p:txBody>
      </p:sp>
      <p:sp>
        <p:nvSpPr>
          <p:cNvPr id="47110" name="Rectangle 3"/>
          <p:cNvSpPr>
            <a:spLocks noSelect="1" noMove="1" noResize="1" noChangeArrowheads="1" noTextEdit="1"/>
          </p:cNvSpPr>
          <p:nvPr/>
        </p:nvSpPr>
        <p:spPr bwMode="auto">
          <a:xfrm>
            <a:off x="4952911" y="1486371"/>
            <a:ext cx="2288014" cy="382449"/>
          </a:xfrm>
          <a:prstGeom prst="rect">
            <a:avLst/>
          </a:prstGeom>
          <a:noFill/>
          <a:ln w="28575">
            <a:noFill/>
            <a:miter lim="800000"/>
          </a:ln>
        </p:spPr>
        <p:txBody>
          <a:bodyPr wrap="none" anchor="ctr"/>
          <a:lstStyle/>
          <a:p>
            <a:pPr algn="ctr"/>
            <a:r>
              <a:rPr lang="en-US" b="1">
                <a:solidFill>
                  <a:schemeClr val="tx1">
                    <a:lumMod val="65000"/>
                    <a:lumOff val="35000"/>
                  </a:schemeClr>
                </a:solidFill>
              </a:rPr>
              <a:t>Arrhythmic Trigger)</a:t>
            </a:r>
          </a:p>
        </p:txBody>
      </p:sp>
      <p:grpSp>
        <p:nvGrpSpPr>
          <p:cNvPr id="5" name="Group 4"/>
          <p:cNvGrpSpPr>
            <a:grpSpLocks noGrp="1" noSelect="1" noMove="1" noResize="1"/>
          </p:cNvGrpSpPr>
          <p:nvPr/>
        </p:nvGrpSpPr>
        <p:grpSpPr>
          <a:xfrm>
            <a:off x="10903001" y="2012437"/>
            <a:ext cx="1147762" cy="1177925"/>
            <a:chOff x="10467977" y="3225800"/>
            <a:chExt cx="1147762" cy="1177925"/>
          </a:xfrm>
        </p:grpSpPr>
        <p:sp>
          <p:nvSpPr>
            <p:cNvPr id="18" name="Explosion 1 17"/>
            <p:cNvSpPr/>
            <p:nvPr/>
          </p:nvSpPr>
          <p:spPr>
            <a:xfrm>
              <a:off x="10467977" y="3225800"/>
              <a:ext cx="1147762" cy="1177925"/>
            </a:xfrm>
            <a:prstGeom prst="irregularSeal1">
              <a:avLst/>
            </a:prstGeom>
            <a:solidFill>
              <a:srgbClr val="FF0000">
                <a:alpha val="99000"/>
              </a:srgbClr>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ndParaRPr>
            </a:p>
          </p:txBody>
        </p:sp>
        <p:sp>
          <p:nvSpPr>
            <p:cNvPr id="47111" name="Text Box 5"/>
            <p:cNvSpPr txBox="1">
              <a:spLocks noChangeArrowheads="1"/>
            </p:cNvSpPr>
            <p:nvPr/>
          </p:nvSpPr>
          <p:spPr bwMode="auto">
            <a:xfrm>
              <a:off x="10611645" y="3573150"/>
              <a:ext cx="8604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eaLnBrk="1" hangingPunct="1"/>
              <a:r>
                <a:rPr lang="en-US">
                  <a:solidFill>
                    <a:srgbClr val="FFFF00"/>
                  </a:solidFill>
                </a:rPr>
                <a:t>SCA</a:t>
              </a:r>
            </a:p>
          </p:txBody>
        </p:sp>
      </p:grpSp>
      <p:sp>
        <p:nvSpPr>
          <p:cNvPr id="47114" name="Text Box 8"/>
          <p:cNvSpPr txBox="1">
            <a:spLocks noSelect="1" noMove="1" noResize="1" noChangeArrowheads="1" noTextEdit="1"/>
          </p:cNvSpPr>
          <p:nvPr/>
        </p:nvSpPr>
        <p:spPr bwMode="auto">
          <a:xfrm>
            <a:off x="7756534" y="1486371"/>
            <a:ext cx="2571413" cy="369332"/>
          </a:xfrm>
          <a:prstGeom prst="rect">
            <a:avLst/>
          </a:prstGeom>
          <a:noFill/>
          <a:ln w="28575">
            <a:noFill/>
            <a:miter lim="800000"/>
          </a:ln>
        </p:spPr>
        <p:txBody>
          <a:bodyPr wrap="square">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eaLnBrk="1" hangingPunct="1">
              <a:spcBef>
                <a:spcPct val="50000"/>
              </a:spcBef>
            </a:pPr>
            <a:r>
              <a:rPr lang="en-US" sz="1800" b="1">
                <a:solidFill>
                  <a:schemeClr val="tx1">
                    <a:lumMod val="65000"/>
                    <a:lumOff val="35000"/>
                  </a:schemeClr>
                </a:solidFill>
                <a:latin typeface="+mn-lt"/>
              </a:rPr>
              <a:t>Malignant Arrhythmias</a:t>
            </a:r>
          </a:p>
        </p:txBody>
      </p:sp>
      <p:sp>
        <p:nvSpPr>
          <p:cNvPr id="47116" name="Line 32"/>
          <p:cNvSpPr>
            <a:spLocks noSelect="1" noMove="1" noResize="1" noChangeShapeType="1" noTextEdit="1"/>
          </p:cNvSpPr>
          <p:nvPr/>
        </p:nvSpPr>
        <p:spPr bwMode="auto">
          <a:xfrm>
            <a:off x="9788103" y="2601399"/>
            <a:ext cx="1147763" cy="0"/>
          </a:xfrm>
          <a:prstGeom prst="line">
            <a:avLst/>
          </a:prstGeom>
          <a:noFill/>
          <a:ln w="57150">
            <a:solidFill>
              <a:schemeClr val="tx1"/>
            </a:solidFill>
            <a:rou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2052" name="Picture 4" descr="ttps://healthmanagement.org/uploads/from_cloud/cw/00106285_cw_image_wi_15cf9c9470b4d2502a92d1c83dda23b9."/>
          <p:cNvPicPr>
            <a:picLocks noSelect="1" noChangeAspect="1" noMove="1" noResize="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94092" y="1975914"/>
            <a:ext cx="1235199" cy="12351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ge result for ventricular tachycardia"/>
          <p:cNvPicPr>
            <a:picLocks noSelect="1" noChangeAspect="1" noMove="1" noResize="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970107" y="2189268"/>
            <a:ext cx="2203712" cy="92989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2"/>
          <p:cNvSpPr>
            <a:spLocks noSelect="1" noMove="1" noResize="1" noChangeArrowheads="1" noTextEdit="1"/>
          </p:cNvSpPr>
          <p:nvPr/>
        </p:nvSpPr>
        <p:spPr bwMode="auto">
          <a:xfrm>
            <a:off x="2027308" y="2241904"/>
            <a:ext cx="4541854" cy="706438"/>
          </a:xfrm>
          <a:prstGeom prst="rect">
            <a:avLst/>
          </a:prstGeom>
          <a:noFill/>
          <a:ln w="28575">
            <a:noFill/>
            <a:miter lim="800000"/>
          </a:ln>
        </p:spPr>
        <p:txBody>
          <a:bodyPr wrap="none" anchor="ctr"/>
          <a:lstStyle/>
          <a:p>
            <a:pPr algn="ctr"/>
            <a:r>
              <a:rPr lang="en-US" sz="5400"/>
              <a:t>+</a:t>
            </a:r>
          </a:p>
        </p:txBody>
      </p:sp>
      <p:sp>
        <p:nvSpPr>
          <p:cNvPr id="34" name="Rectangle 2"/>
          <p:cNvSpPr>
            <a:spLocks noSelect="1" noMove="1" noResize="1" noChangeArrowheads="1" noTextEdit="1"/>
          </p:cNvSpPr>
          <p:nvPr/>
        </p:nvSpPr>
        <p:spPr bwMode="auto">
          <a:xfrm>
            <a:off x="4878483" y="2240552"/>
            <a:ext cx="4541854" cy="706438"/>
          </a:xfrm>
          <a:prstGeom prst="rect">
            <a:avLst/>
          </a:prstGeom>
          <a:noFill/>
          <a:ln w="28575">
            <a:noFill/>
            <a:miter lim="800000"/>
          </a:ln>
        </p:spPr>
        <p:txBody>
          <a:bodyPr wrap="none" anchor="ctr"/>
          <a:lstStyle/>
          <a:p>
            <a:pPr algn="ctr"/>
            <a:r>
              <a:rPr lang="en-US" sz="5400"/>
              <a:t>=</a:t>
            </a:r>
          </a:p>
        </p:txBody>
      </p:sp>
      <p:sp>
        <p:nvSpPr>
          <p:cNvPr id="45" name="Rectangle 2"/>
          <p:cNvSpPr>
            <a:spLocks noSelect="1" noMove="1" noResize="1" noChangeArrowheads="1" noTextEdit="1"/>
          </p:cNvSpPr>
          <p:nvPr/>
        </p:nvSpPr>
        <p:spPr bwMode="auto">
          <a:xfrm>
            <a:off x="6629291" y="3600209"/>
            <a:ext cx="4541854" cy="706438"/>
          </a:xfrm>
          <a:prstGeom prst="rect">
            <a:avLst/>
          </a:prstGeom>
          <a:noFill/>
          <a:ln w="28575">
            <a:noFill/>
            <a:miter lim="800000"/>
          </a:ln>
        </p:spPr>
        <p:txBody>
          <a:bodyPr wrap="none" anchor="ctr"/>
          <a:lstStyle/>
          <a:p>
            <a:pPr algn="ctr"/>
            <a:r>
              <a:rPr lang="en-US"/>
              <a:t>	</a:t>
            </a:r>
          </a:p>
        </p:txBody>
      </p:sp>
      <p:grpSp>
        <p:nvGrpSpPr>
          <p:cNvPr id="2" name="Group 1"/>
          <p:cNvGrpSpPr>
            <a:grpSpLocks noGrp="1" noSelect="1" noMove="1" noResize="1"/>
          </p:cNvGrpSpPr>
          <p:nvPr/>
        </p:nvGrpSpPr>
        <p:grpSpPr>
          <a:xfrm>
            <a:off x="232568" y="3084051"/>
            <a:ext cx="11926010" cy="1200329"/>
            <a:chOff x="211302" y="5125859"/>
            <a:chExt cx="11926010" cy="1200329"/>
          </a:xfrm>
        </p:grpSpPr>
        <p:sp>
          <p:nvSpPr>
            <p:cNvPr id="41" name="Text Box 13"/>
            <p:cNvSpPr txBox="1">
              <a:spLocks noChangeArrowheads="1"/>
            </p:cNvSpPr>
            <p:nvPr/>
          </p:nvSpPr>
          <p:spPr bwMode="auto">
            <a:xfrm>
              <a:off x="211302" y="5630698"/>
              <a:ext cx="1561179" cy="523220"/>
            </a:xfrm>
            <a:prstGeom prst="rect">
              <a:avLst/>
            </a:prstGeom>
            <a:solidFill>
              <a:schemeClr val="accent4">
                <a:lumMod val="75000"/>
              </a:schemeClr>
            </a:solidFill>
            <a:ln w="28575">
              <a:solidFill>
                <a:schemeClr val="tx1"/>
              </a:solidFill>
              <a:miter lim="800000"/>
            </a:ln>
          </p:spPr>
          <p:txBody>
            <a:bodyPr wrap="square">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algn="ctr" eaLnBrk="1" hangingPunct="1">
                <a:spcBef>
                  <a:spcPct val="50000"/>
                </a:spcBef>
              </a:pPr>
              <a:r>
                <a:rPr lang="en-US" sz="1400" b="1">
                  <a:solidFill>
                    <a:schemeClr val="bg1"/>
                  </a:solidFill>
                  <a:latin typeface="+mn-lt"/>
                </a:rPr>
                <a:t>Advanced CKD Population</a:t>
              </a:r>
            </a:p>
          </p:txBody>
        </p:sp>
        <p:sp>
          <p:nvSpPr>
            <p:cNvPr id="43" name="Rectangle 2"/>
            <p:cNvSpPr>
              <a:spLocks noChangeArrowheads="1"/>
            </p:cNvSpPr>
            <p:nvPr/>
          </p:nvSpPr>
          <p:spPr bwMode="auto">
            <a:xfrm>
              <a:off x="528560" y="5372804"/>
              <a:ext cx="4541854" cy="706438"/>
            </a:xfrm>
            <a:prstGeom prst="rect">
              <a:avLst/>
            </a:prstGeom>
            <a:noFill/>
            <a:ln w="28575">
              <a:noFill/>
              <a:miter lim="800000"/>
            </a:ln>
          </p:spPr>
          <p:txBody>
            <a:bodyPr wrap="none" anchor="ctr"/>
            <a:lstStyle/>
            <a:p>
              <a:pPr algn="ctr"/>
              <a:r>
                <a:rPr lang="en-US" b="1">
                  <a:solidFill>
                    <a:schemeClr val="tx1">
                      <a:lumMod val="65000"/>
                      <a:lumOff val="35000"/>
                    </a:schemeClr>
                  </a:solidFill>
                </a:rPr>
                <a:t>LVH</a:t>
              </a:r>
            </a:p>
            <a:p>
              <a:pPr algn="ctr"/>
              <a:r>
                <a:rPr lang="en-US" b="1">
                  <a:solidFill>
                    <a:schemeClr val="tx1">
                      <a:lumMod val="65000"/>
                      <a:lumOff val="35000"/>
                    </a:schemeClr>
                  </a:solidFill>
                </a:rPr>
                <a:t>  HFpEF	</a:t>
              </a:r>
            </a:p>
          </p:txBody>
        </p:sp>
        <p:sp>
          <p:nvSpPr>
            <p:cNvPr id="47" name="TextBox 46"/>
            <p:cNvSpPr txBox="1"/>
            <p:nvPr/>
          </p:nvSpPr>
          <p:spPr>
            <a:xfrm>
              <a:off x="4670150" y="5125859"/>
              <a:ext cx="2186893" cy="1200329"/>
            </a:xfrm>
            <a:prstGeom prst="rect">
              <a:avLst/>
            </a:prstGeom>
            <a:noFill/>
          </p:spPr>
          <p:txBody>
            <a:bodyPr wrap="square" rtlCol="0">
              <a:spAutoFit/>
            </a:bodyPr>
            <a:lstStyle/>
            <a:p>
              <a:pPr algn="ctr"/>
              <a:r>
                <a:rPr lang="en-US" b="1">
                  <a:solidFill>
                    <a:schemeClr val="tx1">
                      <a:lumMod val="65000"/>
                      <a:lumOff val="35000"/>
                    </a:schemeClr>
                  </a:solidFill>
                </a:rPr>
                <a:t>Electrolyte Disturbances</a:t>
              </a:r>
            </a:p>
            <a:p>
              <a:pPr algn="ctr"/>
              <a:r>
                <a:rPr lang="en-US" b="1">
                  <a:solidFill>
                    <a:schemeClr val="tx1">
                      <a:lumMod val="65000"/>
                      <a:lumOff val="35000"/>
                    </a:schemeClr>
                  </a:solidFill>
                </a:rPr>
                <a:t>Dialysis-induced Ischemia</a:t>
              </a:r>
            </a:p>
          </p:txBody>
        </p:sp>
        <p:sp>
          <p:nvSpPr>
            <p:cNvPr id="48" name="TextBox 47"/>
            <p:cNvSpPr txBox="1"/>
            <p:nvPr/>
          </p:nvSpPr>
          <p:spPr>
            <a:xfrm>
              <a:off x="7844476" y="5264358"/>
              <a:ext cx="2065690" cy="923330"/>
            </a:xfrm>
            <a:prstGeom prst="rect">
              <a:avLst/>
            </a:prstGeom>
            <a:noFill/>
          </p:spPr>
          <p:txBody>
            <a:bodyPr wrap="square" rtlCol="0">
              <a:spAutoFit/>
            </a:bodyPr>
            <a:lstStyle/>
            <a:p>
              <a:pPr algn="ctr"/>
              <a:r>
                <a:rPr lang="en-US" b="1">
                  <a:solidFill>
                    <a:schemeClr val="tx1">
                      <a:lumMod val="65000"/>
                      <a:lumOff val="35000"/>
                    </a:schemeClr>
                  </a:solidFill>
                </a:rPr>
                <a:t>Asystole</a:t>
              </a:r>
            </a:p>
            <a:p>
              <a:pPr algn="ctr"/>
              <a:r>
                <a:rPr lang="en-US" b="1">
                  <a:solidFill>
                    <a:schemeClr val="tx1">
                      <a:lumMod val="65000"/>
                      <a:lumOff val="35000"/>
                    </a:schemeClr>
                  </a:solidFill>
                </a:rPr>
                <a:t>Bradyarrhythmia</a:t>
              </a:r>
            </a:p>
            <a:p>
              <a:pPr algn="ctr"/>
              <a:r>
                <a:rPr lang="en-US" b="1">
                  <a:solidFill>
                    <a:schemeClr val="tx1">
                      <a:lumMod val="65000"/>
                      <a:lumOff val="35000"/>
                    </a:schemeClr>
                  </a:solidFill>
                </a:rPr>
                <a:t>VT</a:t>
              </a:r>
            </a:p>
          </p:txBody>
        </p:sp>
        <p:sp>
          <p:nvSpPr>
            <p:cNvPr id="49" name="TextBox 48"/>
            <p:cNvSpPr txBox="1"/>
            <p:nvPr/>
          </p:nvSpPr>
          <p:spPr>
            <a:xfrm>
              <a:off x="10071622" y="5402858"/>
              <a:ext cx="2065690" cy="646331"/>
            </a:xfrm>
            <a:prstGeom prst="rect">
              <a:avLst/>
            </a:prstGeom>
            <a:noFill/>
          </p:spPr>
          <p:txBody>
            <a:bodyPr wrap="square" rtlCol="0">
              <a:spAutoFit/>
            </a:bodyPr>
            <a:lstStyle/>
            <a:p>
              <a:pPr algn="ctr"/>
              <a:r>
                <a:rPr lang="en-US" b="1">
                  <a:solidFill>
                    <a:schemeClr val="tx1">
                      <a:lumMod val="65000"/>
                      <a:lumOff val="35000"/>
                    </a:schemeClr>
                  </a:solidFill>
                </a:rPr>
                <a:t>Nonconventional Risk Factors</a:t>
              </a:r>
            </a:p>
          </p:txBody>
        </p:sp>
      </p:grpSp>
      <p:sp>
        <p:nvSpPr>
          <p:cNvPr id="4" name="TextBox 3">
            <a:extLst>
              <a:ext uri="{FF2B5EF4-FFF2-40B4-BE49-F238E27FC236}">
                <a16:creationId xmlns:a16="http://schemas.microsoft.com/office/drawing/2014/main" id="{87C4AA62-F071-5242-85CA-E827D896D51F}"/>
              </a:ext>
            </a:extLst>
          </p:cNvPr>
          <p:cNvSpPr txBox="1">
            <a:spLocks noSelect="1" noMove="1" noResize="1" noTextEdit="1"/>
          </p:cNvSpPr>
          <p:nvPr/>
        </p:nvSpPr>
        <p:spPr>
          <a:xfrm>
            <a:off x="1793747" y="4304073"/>
            <a:ext cx="2883292" cy="1754326"/>
          </a:xfrm>
          <a:prstGeom prst="rect">
            <a:avLst/>
          </a:prstGeom>
          <a:noFill/>
          <a:ln>
            <a:solidFill>
              <a:schemeClr val="tx1"/>
            </a:solidFill>
          </a:ln>
        </p:spPr>
        <p:txBody>
          <a:bodyPr wrap="square" rtlCol="0">
            <a:spAutoFit/>
          </a:bodyPr>
          <a:lstStyle/>
          <a:p>
            <a:r>
              <a:rPr lang="en-US">
                <a:solidFill>
                  <a:schemeClr val="tx1">
                    <a:lumMod val="65000"/>
                    <a:lumOff val="35000"/>
                  </a:schemeClr>
                </a:solidFill>
              </a:rPr>
              <a:t>Minimize IDWG</a:t>
            </a:r>
          </a:p>
          <a:p>
            <a:pPr marL="285750" indent="-285750">
              <a:buFont typeface="Arial" panose="020b0604020202020204" pitchFamily="34" charset="0"/>
              <a:buChar char="•"/>
            </a:pPr>
            <a:r>
              <a:rPr lang="en-US">
                <a:solidFill>
                  <a:schemeClr val="tx1">
                    <a:lumMod val="65000"/>
                    <a:lumOff val="35000"/>
                  </a:schemeClr>
                </a:solidFill>
              </a:rPr>
              <a:t>Individualized Na</a:t>
            </a:r>
          </a:p>
          <a:p>
            <a:pPr marL="285750" indent="-285750">
              <a:buFont typeface="Arial" panose="020b0604020202020204" pitchFamily="34" charset="0"/>
              <a:buChar char="•"/>
            </a:pPr>
            <a:r>
              <a:rPr lang="en-US">
                <a:solidFill>
                  <a:schemeClr val="tx1">
                    <a:lumMod val="65000"/>
                    <a:lumOff val="35000"/>
                  </a:schemeClr>
                </a:solidFill>
              </a:rPr>
              <a:t>Prolonged/Frequent Treatment</a:t>
            </a:r>
          </a:p>
          <a:p>
            <a:pPr marL="285750" indent="-285750">
              <a:buFont typeface="Arial" panose="020b0604020202020204" pitchFamily="34" charset="0"/>
              <a:buChar char="•"/>
            </a:pPr>
            <a:r>
              <a:rPr lang="en-US">
                <a:solidFill>
                  <a:schemeClr val="tx1">
                    <a:lumMod val="65000"/>
                    <a:lumOff val="35000"/>
                  </a:schemeClr>
                </a:solidFill>
              </a:rPr>
              <a:t>Cool dialysate</a:t>
            </a:r>
          </a:p>
          <a:p>
            <a:pPr marL="285750" indent="-285750">
              <a:buFont typeface="Arial" panose="020b0604020202020204" pitchFamily="34" charset="0"/>
              <a:buChar char="•"/>
            </a:pPr>
            <a:r>
              <a:rPr lang="en-US">
                <a:solidFill>
                  <a:schemeClr val="tx1">
                    <a:lumMod val="65000"/>
                    <a:lumOff val="35000"/>
                  </a:schemeClr>
                </a:solidFill>
              </a:rPr>
              <a:t>Beta blockers?</a:t>
            </a:r>
          </a:p>
        </p:txBody>
      </p:sp>
      <p:sp>
        <p:nvSpPr>
          <p:cNvPr id="30" name="TextBox 29">
            <a:extLst>
              <a:ext uri="{FF2B5EF4-FFF2-40B4-BE49-F238E27FC236}">
                <a16:creationId xmlns:a16="http://schemas.microsoft.com/office/drawing/2014/main" id="{CEA07C04-C8E2-F24D-B500-DA34133C9A85}"/>
              </a:ext>
            </a:extLst>
          </p:cNvPr>
          <p:cNvSpPr txBox="1">
            <a:spLocks noSelect="1" noMove="1" noResize="1" noTextEdit="1"/>
          </p:cNvSpPr>
          <p:nvPr/>
        </p:nvSpPr>
        <p:spPr>
          <a:xfrm>
            <a:off x="4878483" y="4304073"/>
            <a:ext cx="3476078" cy="1754326"/>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a:solidFill>
                  <a:schemeClr val="tx1">
                    <a:lumMod val="65000"/>
                    <a:lumOff val="35000"/>
                  </a:schemeClr>
                </a:solidFill>
              </a:rPr>
              <a:t>Avoid low K dialysate/Tailor dialysate K</a:t>
            </a:r>
          </a:p>
          <a:p>
            <a:pPr marL="285750" indent="-285750">
              <a:buFont typeface="Arial" panose="020b0604020202020204" pitchFamily="34" charset="0"/>
              <a:buChar char="•"/>
            </a:pPr>
            <a:r>
              <a:rPr lang="en-US">
                <a:solidFill>
                  <a:schemeClr val="tx1">
                    <a:lumMod val="65000"/>
                    <a:lumOff val="35000"/>
                  </a:schemeClr>
                </a:solidFill>
              </a:rPr>
              <a:t>Minimize UFR</a:t>
            </a:r>
          </a:p>
          <a:p>
            <a:pPr marL="285750" indent="-285750">
              <a:buFont typeface="Arial" panose="020b0604020202020204" pitchFamily="34" charset="0"/>
              <a:buChar char="•"/>
            </a:pPr>
            <a:r>
              <a:rPr lang="en-US">
                <a:solidFill>
                  <a:schemeClr val="tx1">
                    <a:lumMod val="65000"/>
                    <a:lumOff val="35000"/>
                  </a:schemeClr>
                </a:solidFill>
              </a:rPr>
              <a:t>Prolonged/Frequent Treatment</a:t>
            </a:r>
          </a:p>
          <a:p>
            <a:pPr marL="285750" indent="-285750">
              <a:buFont typeface="Arial" panose="020b0604020202020204" pitchFamily="34" charset="0"/>
              <a:buChar char="•"/>
            </a:pPr>
            <a:r>
              <a:rPr lang="en-US">
                <a:solidFill>
                  <a:schemeClr val="tx1">
                    <a:lumMod val="65000"/>
                    <a:lumOff val="35000"/>
                  </a:schemeClr>
                </a:solidFill>
              </a:rPr>
              <a:t>Avoid higher QT prolonging medications when possible</a:t>
            </a:r>
          </a:p>
        </p:txBody>
      </p:sp>
      <p:sp>
        <p:nvSpPr>
          <p:cNvPr id="25" name="TextBox 24">
            <a:extLst>
              <a:ext uri="{FF2B5EF4-FFF2-40B4-BE49-F238E27FC236}">
                <a16:creationId xmlns:a16="http://schemas.microsoft.com/office/drawing/2014/main" id="{338B045C-5BF9-7C43-BA1F-585EA7A62B75}"/>
              </a:ext>
            </a:extLst>
          </p:cNvPr>
          <p:cNvSpPr txBox="1">
            <a:spLocks noSelect="1" noMove="1" noResize="1" noTextEdit="1"/>
          </p:cNvSpPr>
          <p:nvPr/>
        </p:nvSpPr>
        <p:spPr>
          <a:xfrm>
            <a:off x="9791609" y="4304073"/>
            <a:ext cx="2288513" cy="1754326"/>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a:solidFill>
                  <a:schemeClr val="tx1">
                    <a:lumMod val="65000"/>
                    <a:lumOff val="35000"/>
                  </a:schemeClr>
                </a:solidFill>
              </a:rPr>
              <a:t>Review capabilities, training and protocols for dialysis clinic resuscitation</a:t>
            </a:r>
          </a:p>
          <a:p>
            <a:endParaRPr lang="en-US">
              <a:solidFill>
                <a:schemeClr val="tx1">
                  <a:lumMod val="65000"/>
                  <a:lumOff val="35000"/>
                </a:schemeClr>
              </a:solidFill>
            </a:endParaRPr>
          </a:p>
        </p:txBody>
      </p:sp>
      <p:sp>
        <p:nvSpPr>
          <p:cNvPr id="26" name="TextBox 25">
            <a:extLst>
              <a:ext uri="{FF2B5EF4-FFF2-40B4-BE49-F238E27FC236}">
                <a16:creationId xmlns:a16="http://schemas.microsoft.com/office/drawing/2014/main" id="{E4707866-B243-4303-A857-8542C253C445}"/>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3432642889"/>
      </p:ext>
    </p:extLst>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animBg="1"/>
      <p:bldP spid="25" grpId="0" animBg="1"/>
    </p:bld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C29BC4B5-BD5E-44C3-95E2-C94AE05394E1}"/>
              </a:ext>
            </a:extLst>
          </p:cNvPr>
          <p:cNvSpPr>
            <a:spLocks noGrp="1" noSelect="1" noMove="1" noResize="1" noTextEdit="1"/>
          </p:cNvSpPr>
          <p:nvPr>
            <p:ph idx="1"/>
          </p:nvPr>
        </p:nvSpPr>
        <p:spPr>
          <a:xfrm>
            <a:off x="614918" y="772487"/>
            <a:ext cx="10974570" cy="5205412"/>
          </a:xfrm>
        </p:spPr>
        <p:txBody>
          <a:bodyPr>
            <a:normAutofit/>
          </a:bodyPr>
          <a:lstStyle/>
          <a:p>
            <a:pPr marL="342900" lvl="0" indent="-342900">
              <a:spcBef>
                <a:spcPct val="0"/>
              </a:spcBef>
              <a:buFont typeface="+mj-lt"/>
              <a:buAutoNum type="arabicPeriod"/>
            </a:pPr>
            <a:r>
              <a:rPr lang="en-US" sz="1500">
                <a:latin typeface="Arial" panose="020b0604020202020204" pitchFamily="34" charset="0"/>
                <a:cs typeface="Arial" panose="020b0604020202020204" pitchFamily="34" charset="0"/>
              </a:rPr>
              <a:t>Chan KE, Maddux FW, Tolkoff-Rubin N, Karumanchi SA, Thadhani R, Hakim RM: Early outcomes among those initiating chronic dialysis in the United States. </a:t>
            </a:r>
            <a:r>
              <a:rPr lang="en-US" sz="1500" i="1">
                <a:latin typeface="Arial" panose="020b0604020202020204" pitchFamily="34" charset="0"/>
                <a:cs typeface="Arial" panose="020b0604020202020204" pitchFamily="34" charset="0"/>
              </a:rPr>
              <a:t>Clin J Am Soc Nephrol</a:t>
            </a:r>
            <a:r>
              <a:rPr lang="en-US" sz="1500">
                <a:latin typeface="Arial" panose="020b0604020202020204" pitchFamily="34" charset="0"/>
                <a:cs typeface="Arial" panose="020b0604020202020204" pitchFamily="34" charset="0"/>
              </a:rPr>
              <a:t> 6 (11) 2642-2649, 2011</a:t>
            </a:r>
            <a:endParaRPr lang="en-US" sz="1500" b="1">
              <a:latin typeface="Arial" panose="020b0604020202020204" pitchFamily="34" charset="0"/>
              <a:cs typeface="Arial" panose="020b0604020202020204" pitchFamily="34" charset="0"/>
            </a:endParaRPr>
          </a:p>
          <a:p>
            <a:pPr marL="342900" lvl="0" indent="-342900">
              <a:spcBef>
                <a:spcPct val="0"/>
              </a:spcBef>
              <a:buFont typeface="+mj-lt"/>
              <a:buAutoNum type="arabicPeriod"/>
            </a:pPr>
            <a:r>
              <a:rPr lang="en-US" sz="1500">
                <a:latin typeface="Arial" panose="020b0604020202020204" pitchFamily="34" charset="0"/>
                <a:cs typeface="Arial" panose="020b0604020202020204" pitchFamily="34" charset="0"/>
              </a:rPr>
              <a:t>Pun PH, Smarz TR, Honeycutt EF, Shaw LK, Al-Khatib SM, Middleton JP: Chronic kidney disease is associated with increased risk of sudden cardiac death among patients with coronary artery disease. </a:t>
            </a:r>
            <a:r>
              <a:rPr lang="en-US" sz="1500" i="1">
                <a:latin typeface="Arial" panose="020b0604020202020204" pitchFamily="34" charset="0"/>
                <a:cs typeface="Arial" panose="020b0604020202020204" pitchFamily="34" charset="0"/>
              </a:rPr>
              <a:t>Kidney Int</a:t>
            </a:r>
            <a:r>
              <a:rPr lang="en-US" sz="1500">
                <a:latin typeface="Arial" panose="020b0604020202020204" pitchFamily="34" charset="0"/>
                <a:cs typeface="Arial" panose="020b0604020202020204" pitchFamily="34" charset="0"/>
              </a:rPr>
              <a:t> 76(6):652-658, 2009</a:t>
            </a:r>
          </a:p>
          <a:p>
            <a:pPr marL="342900" lvl="0" indent="-342900">
              <a:spcBef>
                <a:spcPct val="0"/>
              </a:spcBef>
              <a:buFont typeface="+mj-lt"/>
              <a:buAutoNum type="arabicPeriod"/>
            </a:pPr>
            <a:r>
              <a:rPr lang="en-US" sz="1500">
                <a:latin typeface="Arial" panose="020b0604020202020204" pitchFamily="34" charset="0"/>
                <a:cs typeface="Arial" panose="020b0604020202020204" pitchFamily="34" charset="0"/>
              </a:rPr>
              <a:t>Huikuri HV, Castellanos, Myerburg RJ: Sudden Death Due to Cardiac Arrhythmias. </a:t>
            </a:r>
            <a:r>
              <a:rPr lang="en-US" sz="1500" i="1">
                <a:latin typeface="Arial" panose="020b0604020202020204" pitchFamily="34" charset="0"/>
                <a:cs typeface="Arial" panose="020b0604020202020204" pitchFamily="34" charset="0"/>
              </a:rPr>
              <a:t>N Engl J Med</a:t>
            </a:r>
            <a:r>
              <a:rPr lang="en-US" sz="1500">
                <a:latin typeface="Arial" panose="020b0604020202020204" pitchFamily="34" charset="0"/>
                <a:cs typeface="Arial" panose="020b0604020202020204" pitchFamily="34" charset="0"/>
              </a:rPr>
              <a:t> 345: 1473-1482, 2001</a:t>
            </a:r>
          </a:p>
          <a:p>
            <a:pPr marL="342900" indent="-342900">
              <a:spcBef>
                <a:spcPct val="0"/>
              </a:spcBef>
              <a:buFont typeface="+mj-lt"/>
              <a:buAutoNum type="arabicPeriod"/>
            </a:pPr>
            <a:r>
              <a:rPr lang="en-US" sz="1500">
                <a:latin typeface="Arial" panose="020b0604020202020204" pitchFamily="34" charset="0"/>
                <a:cs typeface="Arial" panose="020b0604020202020204" pitchFamily="34" charset="0"/>
              </a:rPr>
              <a:t>USRDS Annual Data Report 2017: Volume 2 End Stage Renal Disease, Chapter 5 Mortality Report. Figure 5.4a, pg 345</a:t>
            </a:r>
          </a:p>
          <a:p>
            <a:pPr marL="342900" indent="-342900">
              <a:spcBef>
                <a:spcPct val="0"/>
              </a:spcBef>
              <a:buFont typeface="+mj-lt"/>
              <a:buAutoNum type="arabicPeriod"/>
            </a:pPr>
            <a:r>
              <a:rPr lang="en-US" sz="1500">
                <a:latin typeface="Arial" panose="020b0604020202020204" pitchFamily="34" charset="0"/>
                <a:cs typeface="Arial" panose="020b0604020202020204" pitchFamily="34" charset="0"/>
              </a:rPr>
              <a:t>Jadoul M, Thumma J, Fuller DS, Tentori F, Li Y, Morgenstern H, et al: Modifiable practices associated with sudden death among hemodialysis patients in the Dialysis Outcomes and Practice Patterns Study. </a:t>
            </a:r>
            <a:r>
              <a:rPr lang="en-US" sz="1500" i="1">
                <a:latin typeface="Arial" panose="020b0604020202020204" pitchFamily="34" charset="0"/>
                <a:cs typeface="Arial" panose="020b0604020202020204" pitchFamily="34" charset="0"/>
              </a:rPr>
              <a:t>Clin J Am Soc Nephrol</a:t>
            </a:r>
            <a:r>
              <a:rPr lang="en-US" sz="1500">
                <a:latin typeface="Arial" panose="020b0604020202020204" pitchFamily="34" charset="0"/>
                <a:cs typeface="Arial" panose="020b0604020202020204" pitchFamily="34" charset="0"/>
              </a:rPr>
              <a:t> 7(5):765-774, 2012</a:t>
            </a:r>
            <a:endParaRPr lang="en-US" sz="1500" b="1">
              <a:latin typeface="Arial" panose="020b0604020202020204" pitchFamily="34" charset="0"/>
              <a:cs typeface="Arial" panose="020b0604020202020204" pitchFamily="34" charset="0"/>
            </a:endParaRPr>
          </a:p>
          <a:p>
            <a:pPr marL="342900" indent="-342900">
              <a:spcBef>
                <a:spcPct val="0"/>
              </a:spcBef>
              <a:buFont typeface="+mj-lt"/>
              <a:buAutoNum type="arabicPeriod"/>
            </a:pPr>
            <a:r>
              <a:rPr lang="en-US" sz="1500">
                <a:latin typeface="Arial" panose="020b0604020202020204" pitchFamily="34" charset="0"/>
                <a:cs typeface="Arial" panose="020b0604020202020204" pitchFamily="34" charset="0"/>
              </a:rPr>
              <a:t>Wetmore JB, Li S, Molony JT, Guo H, Herzog CA, Gilbertson DT, Peng Y, Collins AJ: Insights From the 2016 Peer Kidney Care Initiative Report: Still a Ways to Go to Improve Care for Dialysis Patients. </a:t>
            </a:r>
            <a:r>
              <a:rPr lang="en-US" sz="1500" i="1">
                <a:latin typeface="Arial" panose="020b0604020202020204" pitchFamily="34" charset="0"/>
                <a:cs typeface="Arial" panose="020b0604020202020204" pitchFamily="34" charset="0"/>
              </a:rPr>
              <a:t>Am J Kidney Dis</a:t>
            </a:r>
            <a:r>
              <a:rPr lang="en-US" sz="1500">
                <a:latin typeface="Arial" panose="020b0604020202020204" pitchFamily="34" charset="0"/>
                <a:cs typeface="Arial" panose="020b0604020202020204" pitchFamily="34" charset="0"/>
              </a:rPr>
              <a:t> 71(1):123-132, 2018</a:t>
            </a:r>
            <a:endParaRPr lang="en-US" sz="1500" b="1">
              <a:latin typeface="Arial" panose="020b0604020202020204" pitchFamily="34" charset="0"/>
              <a:cs typeface="Arial" panose="020b0604020202020204" pitchFamily="34" charset="0"/>
            </a:endParaRPr>
          </a:p>
          <a:p>
            <a:pPr marL="342900" indent="-342900">
              <a:spcBef>
                <a:spcPct val="0"/>
              </a:spcBef>
              <a:buFont typeface="+mj-lt"/>
              <a:buAutoNum type="arabicPeriod"/>
            </a:pPr>
            <a:r>
              <a:rPr lang="en-US" sz="1500">
                <a:latin typeface="Arial" panose="020b0604020202020204" pitchFamily="34" charset="0"/>
                <a:cs typeface="Arial" panose="020b0604020202020204" pitchFamily="34" charset="0"/>
              </a:rPr>
              <a:t>Foley RN, Gilbertson DT, Murray T, Collins AJ: Long interdialytic interval and mortality among patients receiving hemodialysis. </a:t>
            </a:r>
            <a:r>
              <a:rPr lang="en-US" sz="1500" i="1">
                <a:latin typeface="Arial" panose="020b0604020202020204" pitchFamily="34" charset="0"/>
                <a:cs typeface="Arial" panose="020b0604020202020204" pitchFamily="34" charset="0"/>
              </a:rPr>
              <a:t>N Engl J Med</a:t>
            </a:r>
            <a:r>
              <a:rPr lang="en-US" sz="1500">
                <a:latin typeface="Arial" panose="020b0604020202020204" pitchFamily="34" charset="0"/>
                <a:cs typeface="Arial" panose="020b0604020202020204" pitchFamily="34" charset="0"/>
              </a:rPr>
              <a:t> 365(12):1099-107, 2011</a:t>
            </a:r>
            <a:endParaRPr lang="en-US" sz="1500" b="1">
              <a:latin typeface="Arial" panose="020b0604020202020204" pitchFamily="34" charset="0"/>
              <a:cs typeface="Arial" panose="020b0604020202020204" pitchFamily="34" charset="0"/>
            </a:endParaRPr>
          </a:p>
          <a:p>
            <a:pPr marL="342900" indent="-342900">
              <a:spcBef>
                <a:spcPct val="0"/>
              </a:spcBef>
              <a:buFont typeface="+mj-lt"/>
              <a:buAutoNum type="arabicPeriod"/>
            </a:pPr>
            <a:r>
              <a:rPr lang="en-US" sz="1500">
                <a:latin typeface="Arial" panose="020b0604020202020204" pitchFamily="34" charset="0"/>
                <a:cs typeface="Arial" panose="020b0604020202020204" pitchFamily="34" charset="0"/>
              </a:rPr>
              <a:t>Bleyer AJ, Hartman J, Brannon PC, Reeves-Daniel A, Satko SG, Russell G: Characteristics of sudden death in hemodialysis patients. </a:t>
            </a:r>
            <a:r>
              <a:rPr lang="en-US" sz="1500" i="1">
                <a:latin typeface="Arial" panose="020b0604020202020204" pitchFamily="34" charset="0"/>
                <a:cs typeface="Arial" panose="020b0604020202020204" pitchFamily="34" charset="0"/>
              </a:rPr>
              <a:t>Kidney Int </a:t>
            </a:r>
            <a:r>
              <a:rPr lang="en-US" sz="1500">
                <a:latin typeface="Arial" panose="020b0604020202020204" pitchFamily="34" charset="0"/>
                <a:cs typeface="Arial" panose="020b0604020202020204" pitchFamily="34" charset="0"/>
              </a:rPr>
              <a:t>69(12):2268-2273, 2006</a:t>
            </a:r>
            <a:endParaRPr lang="en-US" sz="1500" b="1">
              <a:latin typeface="Arial" panose="020b0604020202020204" pitchFamily="34" charset="0"/>
              <a:cs typeface="Arial" panose="020b0604020202020204" pitchFamily="34" charset="0"/>
            </a:endParaRPr>
          </a:p>
          <a:p>
            <a:pPr marL="342900" indent="-342900">
              <a:spcBef>
                <a:spcPct val="0"/>
              </a:spcBef>
              <a:buFont typeface="+mj-lt"/>
              <a:buAutoNum type="arabicPeriod"/>
            </a:pPr>
            <a:r>
              <a:rPr lang="en-US" sz="1500">
                <a:latin typeface="Arial" panose="020b0604020202020204" pitchFamily="34" charset="0"/>
                <a:cs typeface="Arial" panose="020b0604020202020204" pitchFamily="34" charset="0"/>
              </a:rPr>
              <a:t>Kjellstrand CM, Evans RL, Petersen RJ, Shideman JR, von Hartitzsch B, Buselmeier TJ: The "Unphysiology" of Dialysis: A Major Cause of Dialysis Side Effects? </a:t>
            </a:r>
            <a:r>
              <a:rPr lang="en-US" sz="1500" i="1">
                <a:latin typeface="Arial" panose="020b0604020202020204" pitchFamily="34" charset="0"/>
                <a:cs typeface="Arial" panose="020b0604020202020204" pitchFamily="34" charset="0"/>
              </a:rPr>
              <a:t>Kidney Int Suppl</a:t>
            </a:r>
            <a:r>
              <a:rPr lang="en-US" sz="1500">
                <a:latin typeface="Arial" panose="020b0604020202020204" pitchFamily="34" charset="0"/>
                <a:cs typeface="Arial" panose="020b0604020202020204" pitchFamily="34" charset="0"/>
              </a:rPr>
              <a:t> (2):30-34, 1975</a:t>
            </a:r>
            <a:endParaRPr lang="en-US" sz="1500" b="1">
              <a:latin typeface="Arial" panose="020b0604020202020204" pitchFamily="34" charset="0"/>
              <a:cs typeface="Arial" panose="020b0604020202020204" pitchFamily="34" charset="0"/>
            </a:endParaRPr>
          </a:p>
          <a:p>
            <a:pPr marL="342900" indent="-342900">
              <a:spcBef>
                <a:spcPct val="0"/>
              </a:spcBef>
              <a:buFont typeface="+mj-lt"/>
              <a:buAutoNum type="arabicPeriod"/>
            </a:pPr>
            <a:r>
              <a:rPr lang="en-US" sz="1500">
                <a:latin typeface="Arial" panose="020b0604020202020204" pitchFamily="34" charset="0"/>
                <a:cs typeface="Arial" panose="020b0604020202020204" pitchFamily="34" charset="0"/>
              </a:rPr>
              <a:t>Flythe JE, Kimmel SE, Brunelli SM: Rapid fluid removal during dialysis is associated with cardiovascular morbidity and mortality. </a:t>
            </a:r>
            <a:r>
              <a:rPr lang="en-US" sz="1500" i="1">
                <a:latin typeface="Arial" panose="020b0604020202020204" pitchFamily="34" charset="0"/>
                <a:cs typeface="Arial" panose="020b0604020202020204" pitchFamily="34" charset="0"/>
              </a:rPr>
              <a:t>Kidney Int </a:t>
            </a:r>
            <a:r>
              <a:rPr lang="en-US" sz="1500">
                <a:latin typeface="Arial" panose="020b0604020202020204" pitchFamily="34" charset="0"/>
                <a:cs typeface="Arial" panose="020b0604020202020204" pitchFamily="34" charset="0"/>
              </a:rPr>
              <a:t>79(2):250-257, 2011</a:t>
            </a:r>
          </a:p>
          <a:p>
            <a:pPr marL="342900" indent="-342900">
              <a:spcBef>
                <a:spcPct val="0"/>
              </a:spcBef>
              <a:buFont typeface="+mj-lt"/>
              <a:buAutoNum type="arabicPeriod"/>
            </a:pPr>
            <a:r>
              <a:rPr lang="en-US" sz="1500">
                <a:latin typeface="Arial" panose="020b0604020202020204" pitchFamily="34" charset="0"/>
                <a:cs typeface="Arial" panose="020b0604020202020204" pitchFamily="34" charset="0"/>
              </a:rPr>
              <a:t>Flythe JE, Kshirsagar AV, Falk RJ, Brunelli SM: Associations of Posthemodialysis Weights above and below Target Weight with All-Cause and Cardiovascular Mortality. </a:t>
            </a:r>
            <a:r>
              <a:rPr lang="en-US" sz="1500" i="1">
                <a:latin typeface="Arial" panose="020b0604020202020204" pitchFamily="34" charset="0"/>
                <a:cs typeface="Arial" panose="020b0604020202020204" pitchFamily="34" charset="0"/>
              </a:rPr>
              <a:t>Clin J Am Soc Nephrol</a:t>
            </a:r>
            <a:r>
              <a:rPr lang="en-US" sz="1500">
                <a:latin typeface="Arial" panose="020b0604020202020204" pitchFamily="34" charset="0"/>
                <a:cs typeface="Arial" panose="020b0604020202020204" pitchFamily="34" charset="0"/>
              </a:rPr>
              <a:t> 10(5):808-816, 2015</a:t>
            </a:r>
          </a:p>
          <a:p>
            <a:pPr marL="342900" indent="-342900">
              <a:spcBef>
                <a:spcPct val="0"/>
              </a:spcBef>
              <a:buFont typeface="+mj-lt"/>
              <a:buAutoNum type="arabicPeriod"/>
            </a:pPr>
            <a:r>
              <a:rPr lang="en-US" sz="1500">
                <a:latin typeface="Arial" panose="020b0604020202020204" pitchFamily="34" charset="0"/>
                <a:cs typeface="Arial" panose="020b0604020202020204" pitchFamily="34" charset="0"/>
              </a:rPr>
              <a:t>Pun PH, Lehrich RW, Honeycutt EF, Herzog CA, Middleton JP: Modifiable risk factors associated with sudden cardiac arrest within hemodialysis clinics. </a:t>
            </a:r>
            <a:r>
              <a:rPr lang="en-US" sz="1500" i="1">
                <a:latin typeface="Arial" panose="020b0604020202020204" pitchFamily="34" charset="0"/>
                <a:cs typeface="Arial" panose="020b0604020202020204" pitchFamily="34" charset="0"/>
              </a:rPr>
              <a:t>Kidney Int </a:t>
            </a:r>
            <a:r>
              <a:rPr lang="en-US" sz="1500">
                <a:latin typeface="Arial" panose="020b0604020202020204" pitchFamily="34" charset="0"/>
                <a:cs typeface="Arial" panose="020b0604020202020204" pitchFamily="34" charset="0"/>
              </a:rPr>
              <a:t>79(2):218-227, 2011</a:t>
            </a:r>
          </a:p>
          <a:p>
            <a:pPr marL="342900" indent="-342900">
              <a:spcBef>
                <a:spcPct val="0"/>
              </a:spcBef>
              <a:buFont typeface="+mj-lt"/>
              <a:buAutoNum type="arabicPeriod"/>
            </a:pPr>
            <a:endParaRPr lang="en-US" sz="1500">
              <a:latin typeface="Arial" panose="020b0604020202020204" pitchFamily="34" charset="0"/>
              <a:cs typeface="Arial" panose="020b0604020202020204" pitchFamily="34" charset="0"/>
            </a:endParaRPr>
          </a:p>
          <a:p>
            <a:pPr>
              <a:spcBef>
                <a:spcPct val="0"/>
              </a:spcBef>
            </a:pPr>
            <a:endParaRPr lang="en-US" sz="1500">
              <a:latin typeface="Arial" panose="020b0604020202020204" pitchFamily="34" charset="0"/>
              <a:cs typeface="Arial" panose="020b0604020202020204" pitchFamily="34" charset="0"/>
            </a:endParaRPr>
          </a:p>
        </p:txBody>
      </p:sp>
      <p:sp>
        <p:nvSpPr>
          <p:cNvPr id="4" name="Subtitle 3">
            <a:extLst>
              <a:ext uri="{FF2B5EF4-FFF2-40B4-BE49-F238E27FC236}">
                <a16:creationId xmlns:a16="http://schemas.microsoft.com/office/drawing/2014/main" id="{277CD375-5899-4F7E-9485-FCD75F58B0C9}"/>
              </a:ext>
            </a:extLst>
          </p:cNvPr>
          <p:cNvSpPr>
            <a:spLocks noGrp="1" noSelect="1" noMove="1" noResize="1" noTextEdit="1"/>
          </p:cNvSpPr>
          <p:nvPr>
            <p:ph type="subTitle" idx="10"/>
          </p:nvPr>
        </p:nvSpPr>
        <p:spPr/>
        <p:txBody>
          <a:bodyPr/>
          <a:lstStyle/>
          <a:p>
            <a:r>
              <a:rPr lang="en-US"/>
              <a:t>references</a:t>
            </a:r>
          </a:p>
        </p:txBody>
      </p:sp>
      <p:sp>
        <p:nvSpPr>
          <p:cNvPr id="5" name="TextBox 4">
            <a:extLst>
              <a:ext uri="{FF2B5EF4-FFF2-40B4-BE49-F238E27FC236}">
                <a16:creationId xmlns:a16="http://schemas.microsoft.com/office/drawing/2014/main" id="{BBA2F3FF-9649-4529-A164-C73F616CA5C4}"/>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a:t>
            </a:r>
          </a:p>
        </p:txBody>
      </p:sp>
      <p:sp>
        <p:nvSpPr>
          <p:cNvPr id="6" name="TextBox 5">
            <a:extLst>
              <a:ext uri="{FF2B5EF4-FFF2-40B4-BE49-F238E27FC236}">
                <a16:creationId xmlns:a16="http://schemas.microsoft.com/office/drawing/2014/main" id="{69B3938F-E6A4-4112-8CA2-AAAD26BF39C7}"/>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3716928166"/>
      </p:ext>
    </p:extLst>
  </p:cSld>
  <p:clrMapOvr>
    <a:masterClrMapping/>
  </p:clrMapOvr>
  <p:transition/>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C29BC4B5-BD5E-44C3-95E2-C94AE05394E1}"/>
              </a:ext>
            </a:extLst>
          </p:cNvPr>
          <p:cNvSpPr>
            <a:spLocks noGrp="1" noSelect="1" noMove="1" noResize="1" noTextEdit="1"/>
          </p:cNvSpPr>
          <p:nvPr>
            <p:ph idx="1"/>
          </p:nvPr>
        </p:nvSpPr>
        <p:spPr>
          <a:xfrm>
            <a:off x="614916" y="776903"/>
            <a:ext cx="10963940" cy="5391929"/>
          </a:xfrm>
        </p:spPr>
        <p:txBody>
          <a:bodyPr>
            <a:noAutofit/>
          </a:bodyPr>
          <a:lstStyle/>
          <a:p>
            <a:pPr marL="342900" indent="-342900">
              <a:spcBef>
                <a:spcPct val="0"/>
              </a:spcBef>
              <a:buFont typeface="+mj-lt"/>
              <a:buAutoNum type="arabicPeriod" startAt="13"/>
            </a:pPr>
            <a:r>
              <a:rPr lang="en-US" sz="1500" err="1">
                <a:latin typeface="Arial" panose="020b0604020202020204" pitchFamily="34" charset="0"/>
                <a:cs typeface="Arial" panose="020b0604020202020204" pitchFamily="34" charset="0"/>
              </a:rPr>
              <a:t>Heguilén RM, Sciurano C, Bellusci AD, Fried P, Mittelman G, Rosa Diez G, Bernasconi AR: The faster potassium-lowering effect of high dialysate bicarbonate concentrations in chronic haemodialysis patients. </a:t>
            </a:r>
            <a:r>
              <a:rPr lang="en-US" sz="1500" i="1">
                <a:latin typeface="Arial" panose="020b0604020202020204" pitchFamily="34" charset="0"/>
                <a:cs typeface="Arial" panose="020b0604020202020204" pitchFamily="34" charset="0"/>
              </a:rPr>
              <a:t>Nephrol Dial Transplant</a:t>
            </a:r>
            <a:r>
              <a:rPr lang="en-US" sz="1500">
                <a:latin typeface="Arial" panose="020b0604020202020204" pitchFamily="34" charset="0"/>
                <a:cs typeface="Arial" panose="020b0604020202020204" pitchFamily="34" charset="0"/>
              </a:rPr>
              <a:t> 20(3):591-597, 2005</a:t>
            </a:r>
          </a:p>
          <a:p>
            <a:pPr marL="342900" indent="-342900">
              <a:spcBef>
                <a:spcPct val="0"/>
              </a:spcBef>
              <a:buFont typeface="+mj-lt"/>
              <a:buAutoNum type="arabicPeriod" startAt="13"/>
            </a:pPr>
            <a:r>
              <a:rPr lang="en-US" sz="1500">
                <a:latin typeface="Arial" panose="020b0604020202020204" pitchFamily="34" charset="0"/>
                <a:cs typeface="Arial" panose="020b0604020202020204" pitchFamily="34" charset="0"/>
              </a:rPr>
              <a:t>Kovesdy CP, Regidor DL, Mehrotra R, Jing J, McAllister CJ, Greenland S, Kopple JD, Kalantar-Zadeh K: Serum and dialysate potassium concentrations and survival in hemodialysis patients. </a:t>
            </a:r>
            <a:r>
              <a:rPr lang="en-US" sz="1500" i="1">
                <a:latin typeface="Arial" panose="020b0604020202020204" pitchFamily="34" charset="0"/>
                <a:cs typeface="Arial" panose="020b0604020202020204" pitchFamily="34" charset="0"/>
              </a:rPr>
              <a:t>Clin J Am Soc Nephrol</a:t>
            </a:r>
            <a:r>
              <a:rPr lang="en-US" sz="1500">
                <a:latin typeface="Arial" panose="020b0604020202020204" pitchFamily="34" charset="0"/>
                <a:cs typeface="Arial" panose="020b0604020202020204" pitchFamily="34" charset="0"/>
              </a:rPr>
              <a:t> 2(5):999-1007, 2007</a:t>
            </a:r>
          </a:p>
          <a:p>
            <a:pPr marL="342900" indent="-342900">
              <a:spcBef>
                <a:spcPct val="0"/>
              </a:spcBef>
              <a:buFont typeface="+mj-lt"/>
              <a:buAutoNum type="arabicPeriod" startAt="13"/>
            </a:pPr>
            <a:r>
              <a:rPr lang="en-US" sz="1500">
                <a:latin typeface="Arial" panose="020b0604020202020204" pitchFamily="34" charset="0"/>
                <a:cs typeface="Arial" panose="020b0604020202020204" pitchFamily="34" charset="0"/>
              </a:rPr>
              <a:t>Karaboyas A, Zee J, Brunelli SM, Usvyat LA, Weiner DE, Maddux FW, et al: Dialysate Potassium, Serum Potassium, Mortality, and Arrhythmia Events in Hemodialysis: Results From the Dialysis Outcomes and Practice Patterns Study (DOPPS). </a:t>
            </a:r>
            <a:r>
              <a:rPr lang="en-US" sz="1500" i="1">
                <a:latin typeface="Arial" panose="020b0604020202020204" pitchFamily="34" charset="0"/>
                <a:cs typeface="Arial" panose="020b0604020202020204" pitchFamily="34" charset="0"/>
              </a:rPr>
              <a:t>Am J Kidney Dis</a:t>
            </a:r>
            <a:r>
              <a:rPr lang="en-US" sz="1500">
                <a:latin typeface="Arial" panose="020b0604020202020204" pitchFamily="34" charset="0"/>
                <a:cs typeface="Arial" panose="020b0604020202020204" pitchFamily="34" charset="0"/>
              </a:rPr>
              <a:t> 69(2)266, 2017</a:t>
            </a:r>
          </a:p>
          <a:p>
            <a:pPr marL="342900" indent="-342900">
              <a:spcBef>
                <a:spcPct val="0"/>
              </a:spcBef>
              <a:buFont typeface="+mj-lt"/>
              <a:buAutoNum type="arabicPeriod" startAt="13"/>
            </a:pPr>
            <a:r>
              <a:rPr lang="en-US" sz="1500">
                <a:latin typeface="Arial" panose="020b0604020202020204" pitchFamily="34" charset="0"/>
                <a:cs typeface="Arial" panose="020b0604020202020204" pitchFamily="34" charset="0"/>
              </a:rPr>
              <a:t>Brunelli SM, Spiegel DM, Du Mond C, Oestreicher N, Winkelmayer WC, Kovesdy CP: Serum-to-dialysate potassium gradient and its association with short-term outcomes in hemodialysis patients. </a:t>
            </a:r>
            <a:r>
              <a:rPr lang="en-US" sz="1500" i="1">
                <a:latin typeface="Arial" panose="020b0604020202020204" pitchFamily="34" charset="0"/>
                <a:cs typeface="Arial" panose="020b0604020202020204" pitchFamily="34" charset="0"/>
              </a:rPr>
              <a:t>Nephrol Dial Transplant</a:t>
            </a:r>
            <a:r>
              <a:rPr lang="en-US" sz="1500">
                <a:latin typeface="Arial" panose="020b0604020202020204" pitchFamily="34" charset="0"/>
                <a:cs typeface="Arial" panose="020b0604020202020204" pitchFamily="34" charset="0"/>
              </a:rPr>
              <a:t> 33(7): 1207-1214,2018</a:t>
            </a:r>
          </a:p>
          <a:p>
            <a:pPr marL="342900" indent="-342900">
              <a:spcBef>
                <a:spcPct val="0"/>
              </a:spcBef>
              <a:buFont typeface="+mj-lt"/>
              <a:buAutoNum type="arabicPeriod" startAt="13"/>
            </a:pPr>
            <a:r>
              <a:rPr lang="en-US" sz="1500">
                <a:latin typeface="Arial" panose="020b0604020202020204" pitchFamily="34" charset="0"/>
                <a:cs typeface="Arial" panose="020b0604020202020204" pitchFamily="34" charset="0"/>
              </a:rPr>
              <a:t>Basile C, Libutti P, Lisi P, Teutonico A, Vernaglione L, Casucci F, Lomonte C: Ranking of factors determining potassium mass balance in bicarbonate haemodialysis. </a:t>
            </a:r>
            <a:r>
              <a:rPr lang="en-US" sz="1500" i="1">
                <a:latin typeface="Arial" panose="020b0604020202020204" pitchFamily="34" charset="0"/>
                <a:cs typeface="Arial" panose="020b0604020202020204" pitchFamily="34" charset="0"/>
              </a:rPr>
              <a:t>Nephrol Dial Transplant </a:t>
            </a:r>
            <a:r>
              <a:rPr lang="en-US" sz="1500">
                <a:latin typeface="Arial" panose="020b0604020202020204" pitchFamily="34" charset="0"/>
                <a:cs typeface="Arial" panose="020b0604020202020204" pitchFamily="34" charset="0"/>
              </a:rPr>
              <a:t>30(3):505-513, 2015</a:t>
            </a:r>
          </a:p>
          <a:p>
            <a:pPr marL="342900" indent="-342900">
              <a:spcBef>
                <a:spcPct val="0"/>
              </a:spcBef>
              <a:buFont typeface="+mj-lt"/>
              <a:buAutoNum type="arabicPeriod" startAt="13"/>
            </a:pPr>
            <a:r>
              <a:rPr lang="en-US" sz="1500">
                <a:latin typeface="Arial" panose="020b0604020202020204" pitchFamily="34" charset="0"/>
                <a:cs typeface="Arial" panose="020b0604020202020204" pitchFamily="34" charset="0"/>
              </a:rPr>
              <a:t>Knoll GA, Sahgal A, Nair RC, Graham J, van Walraven C, Burns KD: Renin-angiotensin system blockade and the risk of hyperkalemia in chronic hemodialysis patients. </a:t>
            </a:r>
            <a:r>
              <a:rPr lang="en-US" sz="1500" i="1">
                <a:latin typeface="Arial" panose="020b0604020202020204" pitchFamily="34" charset="0"/>
                <a:cs typeface="Arial" panose="020b0604020202020204" pitchFamily="34" charset="0"/>
              </a:rPr>
              <a:t>Am J Med</a:t>
            </a:r>
            <a:r>
              <a:rPr lang="en-US" sz="1500">
                <a:latin typeface="Arial" panose="020b0604020202020204" pitchFamily="34" charset="0"/>
                <a:cs typeface="Arial" panose="020b0604020202020204" pitchFamily="34" charset="0"/>
              </a:rPr>
              <a:t> 112(2):110-114, 2002</a:t>
            </a:r>
          </a:p>
          <a:p>
            <a:pPr marL="342900" indent="-342900">
              <a:spcBef>
                <a:spcPct val="0"/>
              </a:spcBef>
              <a:buFont typeface="+mj-lt"/>
              <a:buAutoNum type="arabicPeriod" startAt="20"/>
            </a:pPr>
            <a:r>
              <a:rPr lang="en-US" sz="1500" err="1">
                <a:latin typeface="Arial" panose="020b0604020202020204" pitchFamily="34" charset="0"/>
                <a:cs typeface="Arial" panose="020b0604020202020204" pitchFamily="34" charset="0"/>
              </a:rPr>
              <a:t>Kaisar MO, Wiggins KJ, Sturtevant JM, Hawley CM, Campbell SB, Isbel NM, et al: A randomized controlled trial of fludrocortisone for the treatment of hyperkalemia in hemodialysis patients. </a:t>
            </a:r>
            <a:r>
              <a:rPr lang="en-US" sz="1500" i="1">
                <a:latin typeface="Arial" panose="020b0604020202020204" pitchFamily="34" charset="0"/>
                <a:cs typeface="Arial" panose="020b0604020202020204" pitchFamily="34" charset="0"/>
              </a:rPr>
              <a:t>Am J Kidney Dis</a:t>
            </a:r>
            <a:r>
              <a:rPr lang="en-US" sz="1500">
                <a:latin typeface="Arial" panose="020b0604020202020204" pitchFamily="34" charset="0"/>
                <a:cs typeface="Arial" panose="020b0604020202020204" pitchFamily="34" charset="0"/>
              </a:rPr>
              <a:t> 47(5):809-814, 2006 </a:t>
            </a:r>
          </a:p>
          <a:p>
            <a:pPr marL="342900" lvl="0" indent="-342900">
              <a:spcBef>
                <a:spcPct val="0"/>
              </a:spcBef>
              <a:buFont typeface="+mj-lt"/>
              <a:buAutoNum type="arabicPeriod" startAt="20"/>
            </a:pPr>
            <a:r>
              <a:rPr lang="en-US" sz="1500" err="1">
                <a:latin typeface="Arial" panose="020b0604020202020204" pitchFamily="34" charset="0"/>
                <a:cs typeface="Arial" panose="020b0604020202020204" pitchFamily="34" charset="0"/>
              </a:rPr>
              <a:t>Chaaban A, Abouchacra S, Gebran N, Abayechi F, Hussain Q, Al Nuaimi N, Hassan ME: Potassium Binders in Hemodialysis Patients: A Friend or Foe? </a:t>
            </a:r>
            <a:r>
              <a:rPr lang="en-US" sz="1500" i="1">
                <a:latin typeface="Arial" panose="020b0604020202020204" pitchFamily="34" charset="0"/>
                <a:cs typeface="Arial" panose="020b0604020202020204" pitchFamily="34" charset="0"/>
              </a:rPr>
              <a:t>Ren Fail</a:t>
            </a:r>
            <a:r>
              <a:rPr lang="en-US" sz="1500">
                <a:latin typeface="Arial" panose="020b0604020202020204" pitchFamily="34" charset="0"/>
                <a:cs typeface="Arial" panose="020b0604020202020204" pitchFamily="34" charset="0"/>
              </a:rPr>
              <a:t> 35(2): 185-188, 2013</a:t>
            </a:r>
          </a:p>
          <a:p>
            <a:pPr marL="342900" indent="-342900">
              <a:spcBef>
                <a:spcPct val="0"/>
              </a:spcBef>
              <a:buFont typeface="+mj-lt"/>
              <a:buAutoNum type="arabicPeriod" startAt="20"/>
            </a:pPr>
            <a:r>
              <a:rPr lang="en-US" sz="1500" err="1">
                <a:latin typeface="Arial" panose="020b0604020202020204" pitchFamily="34" charset="0"/>
                <a:cs typeface="Arial" panose="020b0604020202020204" pitchFamily="34" charset="0"/>
              </a:rPr>
              <a:t>Mathialahan T, Sandle GI: Dietary potassium and laxatives as regulators of colonic potassium secretion in end-stage renal disease. </a:t>
            </a:r>
            <a:r>
              <a:rPr lang="en-US" sz="1500" i="1">
                <a:latin typeface="Arial" panose="020b0604020202020204" pitchFamily="34" charset="0"/>
                <a:cs typeface="Arial" panose="020b0604020202020204" pitchFamily="34" charset="0"/>
              </a:rPr>
              <a:t>Nephrol Dial Transplant</a:t>
            </a:r>
            <a:r>
              <a:rPr lang="en-US" sz="1500">
                <a:latin typeface="Arial" panose="020b0604020202020204" pitchFamily="34" charset="0"/>
                <a:cs typeface="Arial" panose="020b0604020202020204" pitchFamily="34" charset="0"/>
              </a:rPr>
              <a:t> 18(2):341-347, 2003</a:t>
            </a:r>
            <a:endParaRPr lang="en-US" sz="1500" b="1">
              <a:latin typeface="Arial" panose="020b0604020202020204" pitchFamily="34" charset="0"/>
              <a:cs typeface="Arial" panose="020b0604020202020204" pitchFamily="34" charset="0"/>
            </a:endParaRPr>
          </a:p>
          <a:p>
            <a:pPr marL="342900" indent="-342900">
              <a:spcBef>
                <a:spcPct val="0"/>
              </a:spcBef>
              <a:buFont typeface="+mj-lt"/>
              <a:buAutoNum type="arabicPeriod" startAt="20"/>
            </a:pPr>
            <a:r>
              <a:rPr lang="en-US" sz="1500">
                <a:latin typeface="Arial" panose="020b0604020202020204" pitchFamily="34" charset="0"/>
                <a:cs typeface="Arial" panose="020b0604020202020204" pitchFamily="34" charset="0"/>
              </a:rPr>
              <a:t>Bakris GL, Pitt B, Weir MR, Freeman MW, Mayo MR, Garza D, Stasiv Y, Zawadzki R, Berman L, Bushinsky DA; AMETHYST-DN Investigators: Effect of Patiromer on Serum Potassium Level in Patients With Hyperkalemia and Diabetic Kidney Disease: The AMETHYST-DN Randomized Clinical Trial. </a:t>
            </a:r>
            <a:r>
              <a:rPr lang="en-US" sz="1500" i="1">
                <a:latin typeface="Arial" panose="020b0604020202020204" pitchFamily="34" charset="0"/>
                <a:cs typeface="Arial" panose="020b0604020202020204" pitchFamily="34" charset="0"/>
              </a:rPr>
              <a:t>JAMA</a:t>
            </a:r>
            <a:r>
              <a:rPr lang="en-US" sz="1500">
                <a:latin typeface="Arial" panose="020b0604020202020204" pitchFamily="34" charset="0"/>
                <a:cs typeface="Arial" panose="020b0604020202020204" pitchFamily="34" charset="0"/>
              </a:rPr>
              <a:t> 314(2):151-161, 2015</a:t>
            </a:r>
            <a:endParaRPr lang="en-US" sz="1500" b="1">
              <a:latin typeface="Arial" panose="020b0604020202020204" pitchFamily="34" charset="0"/>
              <a:cs typeface="Arial" panose="020b0604020202020204" pitchFamily="34" charset="0"/>
            </a:endParaRPr>
          </a:p>
          <a:p>
            <a:pPr marL="0" indent="0">
              <a:spcBef>
                <a:spcPct val="0"/>
              </a:spcBef>
              <a:buNone/>
            </a:pPr>
            <a:endParaRPr lang="en-US" sz="1500">
              <a:latin typeface="Arial" panose="020b0604020202020204" pitchFamily="34" charset="0"/>
              <a:cs typeface="Arial" panose="020b0604020202020204" pitchFamily="34" charset="0"/>
            </a:endParaRPr>
          </a:p>
        </p:txBody>
      </p:sp>
      <p:sp>
        <p:nvSpPr>
          <p:cNvPr id="4" name="Subtitle 3">
            <a:extLst>
              <a:ext uri="{FF2B5EF4-FFF2-40B4-BE49-F238E27FC236}">
                <a16:creationId xmlns:a16="http://schemas.microsoft.com/office/drawing/2014/main" id="{277CD375-5899-4F7E-9485-FCD75F58B0C9}"/>
              </a:ext>
            </a:extLst>
          </p:cNvPr>
          <p:cNvSpPr>
            <a:spLocks noGrp="1" noSelect="1" noMove="1" noResize="1" noTextEdit="1"/>
          </p:cNvSpPr>
          <p:nvPr>
            <p:ph type="subTitle" idx="10"/>
          </p:nvPr>
        </p:nvSpPr>
        <p:spPr/>
        <p:txBody>
          <a:bodyPr/>
          <a:lstStyle/>
          <a:p>
            <a:r>
              <a:rPr lang="en-US"/>
              <a:t>references</a:t>
            </a:r>
          </a:p>
        </p:txBody>
      </p:sp>
      <p:sp>
        <p:nvSpPr>
          <p:cNvPr id="5" name="TextBox 4">
            <a:extLst>
              <a:ext uri="{FF2B5EF4-FFF2-40B4-BE49-F238E27FC236}">
                <a16:creationId xmlns:a16="http://schemas.microsoft.com/office/drawing/2014/main" id="{BBA2F3FF-9649-4529-A164-C73F616CA5C4}"/>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a:t>
            </a:r>
          </a:p>
        </p:txBody>
      </p:sp>
      <p:sp>
        <p:nvSpPr>
          <p:cNvPr id="6" name="TextBox 5">
            <a:extLst>
              <a:ext uri="{FF2B5EF4-FFF2-40B4-BE49-F238E27FC236}">
                <a16:creationId xmlns:a16="http://schemas.microsoft.com/office/drawing/2014/main" id="{69B3938F-E6A4-4112-8CA2-AAAD26BF39C7}"/>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3269548817"/>
      </p:ext>
    </p:extLst>
  </p:cSld>
  <p:clrMapOvr>
    <a:masterClrMapping/>
  </p:clrMapOvr>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C29BC4B5-BD5E-44C3-95E2-C94AE05394E1}"/>
              </a:ext>
            </a:extLst>
          </p:cNvPr>
          <p:cNvSpPr>
            <a:spLocks noGrp="1" noSelect="1" noMove="1" noResize="1" noTextEdit="1"/>
          </p:cNvSpPr>
          <p:nvPr>
            <p:ph idx="1"/>
          </p:nvPr>
        </p:nvSpPr>
        <p:spPr>
          <a:xfrm>
            <a:off x="614920" y="775306"/>
            <a:ext cx="10963936" cy="5001210"/>
          </a:xfrm>
        </p:spPr>
        <p:txBody>
          <a:bodyPr>
            <a:noAutofit/>
          </a:bodyPr>
          <a:lstStyle/>
          <a:p>
            <a:pPr marL="342900" lvl="0" indent="-342900">
              <a:spcBef>
                <a:spcPct val="0"/>
              </a:spcBef>
              <a:buFont typeface="+mj-lt"/>
              <a:buAutoNum type="arabicPeriod" startAt="24"/>
            </a:pPr>
            <a:r>
              <a:rPr lang="en-US" sz="1500">
                <a:latin typeface="Arial" panose="020b0604020202020204" pitchFamily="34" charset="0"/>
                <a:cs typeface="Arial" panose="020b0604020202020204" pitchFamily="34" charset="0"/>
              </a:rPr>
              <a:t>Packham DK, Rasmussen HS, Lavin PT, El-Shahawy MA, Roger SD, Block G, Qunibi W, Pergola P, Singh B: Sodium zirconium cyclosilicate in hyperkalemia. </a:t>
            </a:r>
            <a:r>
              <a:rPr lang="en-US" sz="1500" i="1">
                <a:latin typeface="Arial" panose="020b0604020202020204" pitchFamily="34" charset="0"/>
                <a:cs typeface="Arial" panose="020b0604020202020204" pitchFamily="34" charset="0"/>
              </a:rPr>
              <a:t>N Engl J Med</a:t>
            </a:r>
            <a:r>
              <a:rPr lang="en-US" sz="1500">
                <a:latin typeface="Arial" panose="020b0604020202020204" pitchFamily="34" charset="0"/>
                <a:cs typeface="Arial" panose="020b0604020202020204" pitchFamily="34" charset="0"/>
              </a:rPr>
              <a:t> 372(3):222-231, 2015</a:t>
            </a:r>
            <a:endParaRPr lang="en-US" sz="1500" b="1">
              <a:latin typeface="Arial" panose="020b0604020202020204" pitchFamily="34" charset="0"/>
              <a:cs typeface="Arial" panose="020b0604020202020204" pitchFamily="34" charset="0"/>
            </a:endParaRPr>
          </a:p>
          <a:p>
            <a:pPr marL="342900" indent="-342900">
              <a:spcBef>
                <a:spcPct val="0"/>
              </a:spcBef>
              <a:buFont typeface="+mj-lt"/>
              <a:buAutoNum type="arabicPeriod" startAt="24"/>
            </a:pPr>
            <a:r>
              <a:rPr lang="en-US" sz="1500">
                <a:latin typeface="Arial" panose="020b0604020202020204" pitchFamily="34" charset="0"/>
                <a:cs typeface="Arial" panose="020b0604020202020204" pitchFamily="34" charset="0"/>
              </a:rPr>
              <a:t>Lee J, Mendelssohn DC: Optimizing dialysate potassium. </a:t>
            </a:r>
            <a:r>
              <a:rPr lang="en-US" sz="1500" i="1" err="1">
                <a:latin typeface="Arial" panose="020b0604020202020204" pitchFamily="34" charset="0"/>
                <a:cs typeface="Arial" panose="020b0604020202020204" pitchFamily="34" charset="0"/>
              </a:rPr>
              <a:t>Hemodial Int</a:t>
            </a:r>
            <a:r>
              <a:rPr lang="en-US" sz="1500">
                <a:latin typeface="Arial" panose="020b0604020202020204" pitchFamily="34" charset="0"/>
                <a:cs typeface="Arial" panose="020b0604020202020204" pitchFamily="34" charset="0"/>
              </a:rPr>
              <a:t> 20(4):573-579, 2016</a:t>
            </a:r>
            <a:endParaRPr lang="en-US" sz="1500" b="1">
              <a:latin typeface="Arial" panose="020b0604020202020204" pitchFamily="34" charset="0"/>
              <a:cs typeface="Arial" panose="020b0604020202020204" pitchFamily="34" charset="0"/>
            </a:endParaRPr>
          </a:p>
          <a:p>
            <a:pPr marL="342900" indent="-342900">
              <a:spcBef>
                <a:spcPct val="0"/>
              </a:spcBef>
              <a:buFont typeface="+mj-lt"/>
              <a:buAutoNum type="arabicPeriod" startAt="24"/>
            </a:pPr>
            <a:r>
              <a:rPr lang="en-US" sz="1500">
                <a:latin typeface="Arial" panose="020b0604020202020204" pitchFamily="34" charset="0"/>
                <a:cs typeface="Arial" panose="020b0604020202020204" pitchFamily="34" charset="0"/>
              </a:rPr>
              <a:t>Abuelo JG: Low dialysate potassium concentration: an overrated risk factor for cardiac arrhythmia? </a:t>
            </a:r>
            <a:r>
              <a:rPr lang="en-US" sz="1500" i="1">
                <a:latin typeface="Arial" panose="020b0604020202020204" pitchFamily="34" charset="0"/>
                <a:cs typeface="Arial" panose="020b0604020202020204" pitchFamily="34" charset="0"/>
              </a:rPr>
              <a:t>Semin Dial</a:t>
            </a:r>
            <a:r>
              <a:rPr lang="en-US" sz="1500">
                <a:latin typeface="Arial" panose="020b0604020202020204" pitchFamily="34" charset="0"/>
                <a:cs typeface="Arial" panose="020b0604020202020204" pitchFamily="34" charset="0"/>
              </a:rPr>
              <a:t> 28(3):266-275, 2015</a:t>
            </a:r>
            <a:endParaRPr lang="en-US" sz="1500" b="1">
              <a:latin typeface="Arial" panose="020b0604020202020204" pitchFamily="34" charset="0"/>
              <a:cs typeface="Arial" panose="020b0604020202020204" pitchFamily="34" charset="0"/>
            </a:endParaRPr>
          </a:p>
          <a:p>
            <a:pPr marL="342900" indent="-342900">
              <a:spcBef>
                <a:spcPct val="0"/>
              </a:spcBef>
              <a:buFont typeface="+mj-lt"/>
              <a:buAutoNum type="arabicPeriod" startAt="24"/>
            </a:pPr>
            <a:r>
              <a:rPr lang="en-US" sz="1500">
                <a:latin typeface="Arial" panose="020b0604020202020204" pitchFamily="34" charset="0"/>
                <a:cs typeface="Arial" panose="020b0604020202020204" pitchFamily="34" charset="0"/>
              </a:rPr>
              <a:t>Pun PH, Middleton JP: Dialysate Potassium, Dialysate Magnesium, and Hemodialysis Risk</a:t>
            </a:r>
            <a:r>
              <a:rPr lang="en-US" sz="1500" i="1">
                <a:latin typeface="Arial" panose="020b0604020202020204" pitchFamily="34" charset="0"/>
                <a:cs typeface="Arial" panose="020b0604020202020204" pitchFamily="34" charset="0"/>
              </a:rPr>
              <a:t>. J Am Soc Nephrol</a:t>
            </a:r>
            <a:r>
              <a:rPr lang="en-US" sz="1500">
                <a:latin typeface="Arial" panose="020b0604020202020204" pitchFamily="34" charset="0"/>
                <a:cs typeface="Arial" panose="020b0604020202020204" pitchFamily="34" charset="0"/>
              </a:rPr>
              <a:t> 28(12):3441-3451, 2017</a:t>
            </a:r>
          </a:p>
          <a:p>
            <a:pPr marL="342900" indent="-342900">
              <a:spcBef>
                <a:spcPct val="0"/>
              </a:spcBef>
              <a:buFont typeface="+mj-lt"/>
              <a:buAutoNum type="arabicPeriod" startAt="24"/>
            </a:pPr>
            <a:r>
              <a:rPr lang="en-US" sz="1500" err="1">
                <a:latin typeface="Arial" panose="020b0604020202020204" pitchFamily="34" charset="0"/>
                <a:cs typeface="Arial" panose="020b0604020202020204" pitchFamily="34" charset="0"/>
              </a:rPr>
              <a:t>Genovesi S, Dossi C, Viganò MR, Galbiati E, Prolo F, Stella A, Stramba-Badiale M: Electrolyte concentration during haemodialysis and QT interval prolongation in uraemic patients. </a:t>
            </a:r>
            <a:r>
              <a:rPr lang="en-GB" sz="1500" i="1" err="1">
                <a:latin typeface="Arial" panose="020b0604020202020204" pitchFamily="34" charset="0"/>
                <a:cs typeface="Arial" panose="020b0604020202020204" pitchFamily="34" charset="0"/>
              </a:rPr>
              <a:t>Europace</a:t>
            </a:r>
            <a:r>
              <a:rPr lang="en-GB" sz="1500">
                <a:latin typeface="Arial" panose="020b0604020202020204" pitchFamily="34" charset="0"/>
                <a:cs typeface="Arial" panose="020b0604020202020204" pitchFamily="34" charset="0"/>
              </a:rPr>
              <a:t> 10(6):771-777, 2008</a:t>
            </a:r>
            <a:endParaRPr lang="en-US" sz="1500" b="1">
              <a:latin typeface="Arial" panose="020b0604020202020204" pitchFamily="34" charset="0"/>
              <a:cs typeface="Arial" panose="020b0604020202020204" pitchFamily="34" charset="0"/>
            </a:endParaRPr>
          </a:p>
          <a:p>
            <a:pPr marL="342900" indent="-342900">
              <a:spcBef>
                <a:spcPct val="0"/>
              </a:spcBef>
              <a:buFont typeface="+mj-lt"/>
              <a:buAutoNum type="arabicPeriod" startAt="24"/>
            </a:pPr>
            <a:r>
              <a:rPr lang="en-US" sz="1500">
                <a:latin typeface="Arial" panose="020b0604020202020204" pitchFamily="34" charset="0"/>
                <a:cs typeface="Arial" panose="020b0604020202020204" pitchFamily="34" charset="0"/>
              </a:rPr>
              <a:t>Pun PH, Horton JR, Middleton JP: Dialysate calcium concentration and the risk of sudden cardiac arrest in hemodialysis patients. </a:t>
            </a:r>
            <a:r>
              <a:rPr lang="en-US" sz="1500" i="1">
                <a:latin typeface="Arial" panose="020b0604020202020204" pitchFamily="34" charset="0"/>
                <a:cs typeface="Arial" panose="020b0604020202020204" pitchFamily="34" charset="0"/>
              </a:rPr>
              <a:t>Clin J Am Soc Nephrol</a:t>
            </a:r>
            <a:r>
              <a:rPr lang="en-US" sz="1500">
                <a:latin typeface="Arial" panose="020b0604020202020204" pitchFamily="34" charset="0"/>
                <a:cs typeface="Arial" panose="020b0604020202020204" pitchFamily="34" charset="0"/>
              </a:rPr>
              <a:t> 8(5):797-803, 2013</a:t>
            </a:r>
          </a:p>
          <a:p>
            <a:pPr marL="339725" lvl="0" indent="-339725">
              <a:spcBef>
                <a:spcPct val="0"/>
              </a:spcBef>
              <a:buFont typeface="+mj-lt"/>
              <a:buAutoNum type="arabicPeriod" startAt="28"/>
            </a:pPr>
            <a:r>
              <a:rPr lang="en-US" sz="1500" err="1">
                <a:latin typeface="Arial" panose="020b0604020202020204" pitchFamily="34" charset="0"/>
                <a:cs typeface="Arial" panose="020b0604020202020204" pitchFamily="34" charset="0"/>
              </a:rPr>
              <a:t>Cice G, Ferrara L, D'Andrea A, D'Isa S, Di Benedetto A, Cittadini A, et al: Carvedilol increases two-year survivalin dialysis patients with dilated cardiomyopathy: a prospective, placebo-controlled trial. </a:t>
            </a:r>
            <a:r>
              <a:rPr lang="en-US" sz="1500" i="1">
                <a:latin typeface="Arial" panose="020b0604020202020204" pitchFamily="34" charset="0"/>
                <a:cs typeface="Arial" panose="020b0604020202020204" pitchFamily="34" charset="0"/>
              </a:rPr>
              <a:t>J Am Coll Cardiol </a:t>
            </a:r>
            <a:r>
              <a:rPr lang="en-US" sz="1500">
                <a:latin typeface="Arial" panose="020b0604020202020204" pitchFamily="34" charset="0"/>
                <a:cs typeface="Arial" panose="020b0604020202020204" pitchFamily="34" charset="0"/>
              </a:rPr>
              <a:t>41:1438-1444, 2003</a:t>
            </a:r>
            <a:endParaRPr lang="en-US" sz="1500" b="1">
              <a:latin typeface="Arial" panose="020b0604020202020204" pitchFamily="34" charset="0"/>
              <a:cs typeface="Arial" panose="020b0604020202020204" pitchFamily="34" charset="0"/>
            </a:endParaRPr>
          </a:p>
          <a:p>
            <a:pPr marL="339725" lvl="0" indent="-339725">
              <a:spcBef>
                <a:spcPct val="0"/>
              </a:spcBef>
              <a:buFont typeface="+mj-lt"/>
              <a:buAutoNum type="arabicPeriod" startAt="28"/>
            </a:pPr>
            <a:r>
              <a:rPr lang="en-US" sz="1500" err="1">
                <a:latin typeface="Arial" panose="020b0604020202020204" pitchFamily="34" charset="0"/>
                <a:cs typeface="Arial" panose="020b0604020202020204" pitchFamily="34" charset="0"/>
              </a:rPr>
              <a:t>Assimon MM, Brookhart MA, Flythe JE: Comparative Cardiac Safety of Selective Serotonin Reuptake Inhibitors among Individuals Receiving Maintenance Hemodialysis. </a:t>
            </a:r>
            <a:r>
              <a:rPr lang="en-US" sz="1500" i="1">
                <a:latin typeface="Arial" panose="020b0604020202020204" pitchFamily="34" charset="0"/>
                <a:cs typeface="Arial" panose="020b0604020202020204" pitchFamily="34" charset="0"/>
              </a:rPr>
              <a:t>J Am Soc Nephrol</a:t>
            </a:r>
            <a:r>
              <a:rPr lang="en-US" sz="1500">
                <a:latin typeface="Arial" panose="020b0604020202020204" pitchFamily="34" charset="0"/>
                <a:cs typeface="Arial" panose="020b0604020202020204" pitchFamily="34" charset="0"/>
              </a:rPr>
              <a:t> 30:611-623, 2019</a:t>
            </a:r>
            <a:endParaRPr lang="en-US" sz="1500" b="1">
              <a:latin typeface="Arial" panose="020b0604020202020204" pitchFamily="34" charset="0"/>
              <a:cs typeface="Arial" panose="020b0604020202020204" pitchFamily="34" charset="0"/>
            </a:endParaRPr>
          </a:p>
          <a:p>
            <a:pPr marL="339725" lvl="0" indent="-339725">
              <a:spcBef>
                <a:spcPct val="0"/>
              </a:spcBef>
              <a:buFont typeface="+mj-lt"/>
              <a:buAutoNum type="arabicPeriod" startAt="28"/>
            </a:pPr>
            <a:r>
              <a:rPr lang="en-US" sz="1500" err="1">
                <a:latin typeface="Arial" panose="020b0604020202020204" pitchFamily="34" charset="0"/>
                <a:cs typeface="Arial" panose="020b0604020202020204" pitchFamily="34" charset="0"/>
              </a:rPr>
              <a:t>Jukema JW, Timal RJ, Rotmans JI, Hensen LCR, Buiten MS, de Bie MK, ICD2 Trial Investigators, et al: Prophylactic Use of Implantable Cardioverter-Defibrillators in the Prevention of Sudden Cardiac Death in Dialysis Patients. </a:t>
            </a:r>
            <a:r>
              <a:rPr lang="en-US" sz="1500" i="1">
                <a:latin typeface="Arial" panose="020b0604020202020204" pitchFamily="34" charset="0"/>
                <a:cs typeface="Arial" panose="020b0604020202020204" pitchFamily="34" charset="0"/>
              </a:rPr>
              <a:t>Circulation</a:t>
            </a:r>
            <a:r>
              <a:rPr lang="en-US" sz="1500">
                <a:latin typeface="Arial" panose="020b0604020202020204" pitchFamily="34" charset="0"/>
                <a:cs typeface="Arial" panose="020b0604020202020204" pitchFamily="34" charset="0"/>
              </a:rPr>
              <a:t> 139(23):2628-2638, 2019</a:t>
            </a:r>
            <a:endParaRPr lang="en-US" sz="1500" b="1">
              <a:latin typeface="Arial" panose="020b0604020202020204" pitchFamily="34" charset="0"/>
              <a:cs typeface="Arial" panose="020b0604020202020204" pitchFamily="34" charset="0"/>
            </a:endParaRPr>
          </a:p>
          <a:p>
            <a:pPr marL="339725" lvl="0" indent="-339725">
              <a:spcBef>
                <a:spcPct val="0"/>
              </a:spcBef>
              <a:buFont typeface="+mj-lt"/>
              <a:buAutoNum type="arabicPeriod" startAt="28"/>
            </a:pPr>
            <a:r>
              <a:rPr lang="en-US" sz="1500">
                <a:latin typeface="Arial" panose="020b0604020202020204" pitchFamily="34" charset="0"/>
                <a:cs typeface="Arial" panose="020b0604020202020204" pitchFamily="34" charset="0"/>
              </a:rPr>
              <a:t>Pun PH, Hellkamp AS, Sanders GD</a:t>
            </a:r>
            <a:r>
              <a:rPr lang="en-US" sz="1500" baseline="30000">
                <a:latin typeface="Arial" panose="020b0604020202020204" pitchFamily="34" charset="0"/>
                <a:cs typeface="Arial" panose="020b0604020202020204" pitchFamily="34" charset="0"/>
              </a:rPr>
              <a:t>2</a:t>
            </a:r>
            <a:r>
              <a:rPr lang="en-US" sz="1500">
                <a:latin typeface="Arial" panose="020b0604020202020204" pitchFamily="34" charset="0"/>
                <a:cs typeface="Arial" panose="020b0604020202020204" pitchFamily="34" charset="0"/>
              </a:rPr>
              <a:t>, Middleton JP, Hammill SC, Al-Khalidi HR, et al: Primary prevention implantable cardioverter defibrillators in end-stage kidney disease patients on dialysis: a matched cohort study. </a:t>
            </a:r>
            <a:r>
              <a:rPr lang="en-US" sz="1500" i="1">
                <a:latin typeface="Arial" panose="020b0604020202020204" pitchFamily="34" charset="0"/>
                <a:cs typeface="Arial" panose="020b0604020202020204" pitchFamily="34" charset="0"/>
              </a:rPr>
              <a:t>Nephrol Dial Transplant</a:t>
            </a:r>
            <a:r>
              <a:rPr lang="en-US" sz="1500">
                <a:latin typeface="Arial" panose="020b0604020202020204" pitchFamily="34" charset="0"/>
                <a:cs typeface="Arial" panose="020b0604020202020204" pitchFamily="34" charset="0"/>
              </a:rPr>
              <a:t> 30(5):829-835, 2015</a:t>
            </a:r>
            <a:endParaRPr lang="en-US" sz="1500" b="1">
              <a:latin typeface="Arial" panose="020b0604020202020204" pitchFamily="34" charset="0"/>
              <a:cs typeface="Arial" panose="020b0604020202020204" pitchFamily="34" charset="0"/>
            </a:endParaRPr>
          </a:p>
          <a:p>
            <a:pPr marL="339725" lvl="0" indent="-339725">
              <a:spcBef>
                <a:spcPct val="0"/>
              </a:spcBef>
              <a:buFont typeface="+mj-lt"/>
              <a:buAutoNum type="arabicPeriod" startAt="28"/>
            </a:pPr>
            <a:r>
              <a:rPr lang="en-US" sz="1500">
                <a:latin typeface="Arial" panose="020b0604020202020204" pitchFamily="34" charset="0"/>
                <a:cs typeface="Arial" panose="020b0604020202020204" pitchFamily="34" charset="0"/>
              </a:rPr>
              <a:t>Pun PH, Dupre ME, Starks MA, Tyson C, Vellano K, Svetkey LP, et al, CARES Surveillance Group: Outcomes for Hemodialysis Patients Given Cardiopulmonary Resuscitation for Cardiac Arrest at Outpatient Dialysis Clinics. </a:t>
            </a:r>
            <a:r>
              <a:rPr lang="en-US" sz="1500" i="1">
                <a:latin typeface="Arial" panose="020b0604020202020204" pitchFamily="34" charset="0"/>
                <a:cs typeface="Arial" panose="020b0604020202020204" pitchFamily="34" charset="0"/>
              </a:rPr>
              <a:t>J Am Soc Nephrol</a:t>
            </a:r>
            <a:r>
              <a:rPr lang="en-US" sz="1500">
                <a:latin typeface="Arial" panose="020b0604020202020204" pitchFamily="34" charset="0"/>
                <a:cs typeface="Arial" panose="020b0604020202020204" pitchFamily="34" charset="0"/>
              </a:rPr>
              <a:t> 30:461–470, 2019</a:t>
            </a:r>
            <a:endParaRPr lang="en-US" sz="1500" b="1">
              <a:latin typeface="Arial" panose="020b0604020202020204" pitchFamily="34" charset="0"/>
              <a:cs typeface="Arial" panose="020b0604020202020204" pitchFamily="34" charset="0"/>
            </a:endParaRPr>
          </a:p>
          <a:p>
            <a:pPr marL="342900" indent="-342900">
              <a:spcBef>
                <a:spcPct val="0"/>
              </a:spcBef>
              <a:buFont typeface="+mj-lt"/>
              <a:buAutoNum type="arabicPeriod" startAt="19"/>
            </a:pPr>
            <a:endParaRPr lang="en-US" sz="1500" b="1">
              <a:latin typeface="Arial" panose="020b0604020202020204" pitchFamily="34" charset="0"/>
              <a:cs typeface="Arial" panose="020b0604020202020204" pitchFamily="34" charset="0"/>
            </a:endParaRPr>
          </a:p>
          <a:p>
            <a:pPr marL="342900" indent="-342900">
              <a:spcBef>
                <a:spcPct val="0"/>
              </a:spcBef>
              <a:buFont typeface="+mj-lt"/>
              <a:buAutoNum type="arabicPeriod" startAt="23"/>
            </a:pPr>
            <a:endParaRPr lang="en-US" sz="1500" b="1">
              <a:latin typeface="Arial" panose="020b0604020202020204" pitchFamily="34" charset="0"/>
              <a:cs typeface="Arial" panose="020b0604020202020204" pitchFamily="34" charset="0"/>
            </a:endParaRPr>
          </a:p>
          <a:p>
            <a:pPr marL="342900" indent="-342900">
              <a:spcBef>
                <a:spcPct val="0"/>
              </a:spcBef>
              <a:buFont typeface="+mj-lt"/>
              <a:buAutoNum type="arabicPeriod" startAt="23"/>
            </a:pPr>
            <a:endParaRPr lang="en-US" sz="1500" b="1">
              <a:latin typeface="Arial" panose="020b0604020202020204" pitchFamily="34" charset="0"/>
              <a:cs typeface="Arial" panose="020b0604020202020204" pitchFamily="34" charset="0"/>
            </a:endParaRPr>
          </a:p>
          <a:p>
            <a:pPr marL="342900" indent="-342900">
              <a:spcBef>
                <a:spcPct val="0"/>
              </a:spcBef>
              <a:buFont typeface="+mj-lt"/>
              <a:buAutoNum type="arabicPeriod" startAt="23"/>
            </a:pPr>
            <a:endParaRPr lang="en-US" sz="1500" b="1">
              <a:latin typeface="Arial" panose="020b0604020202020204" pitchFamily="34" charset="0"/>
              <a:cs typeface="Arial" panose="020b0604020202020204" pitchFamily="34" charset="0"/>
            </a:endParaRPr>
          </a:p>
          <a:p>
            <a:pPr marL="342900" indent="-342900">
              <a:spcBef>
                <a:spcPct val="0"/>
              </a:spcBef>
              <a:buFont typeface="+mj-lt"/>
              <a:buAutoNum type="arabicPeriod" startAt="23"/>
            </a:pPr>
            <a:endParaRPr lang="en-US" sz="1500">
              <a:latin typeface="Arial" panose="020b0604020202020204" pitchFamily="34" charset="0"/>
              <a:cs typeface="Arial" panose="020b0604020202020204" pitchFamily="34" charset="0"/>
            </a:endParaRPr>
          </a:p>
        </p:txBody>
      </p:sp>
      <p:sp>
        <p:nvSpPr>
          <p:cNvPr id="4" name="Subtitle 3">
            <a:extLst>
              <a:ext uri="{FF2B5EF4-FFF2-40B4-BE49-F238E27FC236}">
                <a16:creationId xmlns:a16="http://schemas.microsoft.com/office/drawing/2014/main" id="{277CD375-5899-4F7E-9485-FCD75F58B0C9}"/>
              </a:ext>
            </a:extLst>
          </p:cNvPr>
          <p:cNvSpPr>
            <a:spLocks noGrp="1" noSelect="1" noMove="1" noResize="1" noTextEdit="1"/>
          </p:cNvSpPr>
          <p:nvPr>
            <p:ph type="subTitle" idx="10"/>
          </p:nvPr>
        </p:nvSpPr>
        <p:spPr/>
        <p:txBody>
          <a:bodyPr/>
          <a:lstStyle/>
          <a:p>
            <a:r>
              <a:rPr lang="en-US"/>
              <a:t>references</a:t>
            </a:r>
          </a:p>
        </p:txBody>
      </p:sp>
      <p:sp>
        <p:nvSpPr>
          <p:cNvPr id="5" name="TextBox 4">
            <a:extLst>
              <a:ext uri="{FF2B5EF4-FFF2-40B4-BE49-F238E27FC236}">
                <a16:creationId xmlns:a16="http://schemas.microsoft.com/office/drawing/2014/main" id="{BBA2F3FF-9649-4529-A164-C73F616CA5C4}"/>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a:t>
            </a:r>
          </a:p>
        </p:txBody>
      </p:sp>
      <p:sp>
        <p:nvSpPr>
          <p:cNvPr id="6" name="TextBox 5">
            <a:extLst>
              <a:ext uri="{FF2B5EF4-FFF2-40B4-BE49-F238E27FC236}">
                <a16:creationId xmlns:a16="http://schemas.microsoft.com/office/drawing/2014/main" id="{69B3938F-E6A4-4112-8CA2-AAAD26BF39C7}"/>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1304538880"/>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C951D74-8BF5-4C42-9DEA-2418DF35D419}"/>
              </a:ext>
            </a:extLst>
          </p:cNvPr>
          <p:cNvSpPr>
            <a:spLocks noGrp="1" noSelect="1" noMove="1" noResize="1" noTextEdit="1"/>
          </p:cNvSpPr>
          <p:nvPr>
            <p:ph type="title"/>
          </p:nvPr>
        </p:nvSpPr>
        <p:spPr>
          <a:xfrm>
            <a:off x="612329" y="699683"/>
            <a:ext cx="10515600" cy="1082404"/>
          </a:xfrm>
        </p:spPr>
        <p:txBody>
          <a:bodyPr/>
          <a:lstStyle/>
          <a:p>
            <a:r>
              <a:rPr lang="en-US"/>
              <a:t>Laboratory Values</a:t>
            </a:r>
          </a:p>
        </p:txBody>
      </p:sp>
      <p:sp>
        <p:nvSpPr>
          <p:cNvPr id="3" name="Content Placeholder 2">
            <a:extLst>
              <a:ext uri="{FF2B5EF4-FFF2-40B4-BE49-F238E27FC236}">
                <a16:creationId xmlns:a16="http://schemas.microsoft.com/office/drawing/2014/main" id="{5FC8FF57-936B-4ED1-B524-D7C2C1CB5224}"/>
              </a:ext>
            </a:extLst>
          </p:cNvPr>
          <p:cNvSpPr>
            <a:spLocks noGrp="1" noSelect="1" noMove="1" noResize="1" noTextEdit="1"/>
          </p:cNvSpPr>
          <p:nvPr>
            <p:ph idx="1"/>
          </p:nvPr>
        </p:nvSpPr>
        <p:spPr>
          <a:xfrm>
            <a:off x="612329" y="1619462"/>
            <a:ext cx="10967342" cy="3388471"/>
          </a:xfrm>
        </p:spPr>
        <p:txBody>
          <a:bodyPr>
            <a:normAutofit/>
          </a:bodyPr>
          <a:lstStyle/>
          <a:p>
            <a:pPr marL="0" indent="0">
              <a:buNone/>
            </a:pPr>
            <a:r>
              <a:rPr lang="en-US">
                <a:latin typeface="Arial" panose="020b0604020202020204" pitchFamily="34" charset="0"/>
                <a:cs typeface="Arial" panose="020b0604020202020204" pitchFamily="34" charset="0"/>
              </a:rPr>
              <a:t>Sodium 137 mEq/l, Chloride 104 mEq/l, Potassium 2.5 mEq/l, </a:t>
            </a:r>
          </a:p>
          <a:p>
            <a:pPr marL="0" indent="0">
              <a:buNone/>
            </a:pPr>
            <a:r>
              <a:rPr lang="en-US">
                <a:latin typeface="Arial" panose="020b0604020202020204" pitchFamily="34" charset="0"/>
                <a:cs typeface="Arial" panose="020b0604020202020204" pitchFamily="34" charset="0"/>
              </a:rPr>
              <a:t>Bicarbonate 29 mEq/l, BUN 6mEq/l, Creatinine 1.6 mEq/l, </a:t>
            </a:r>
          </a:p>
          <a:p>
            <a:pPr marL="0" indent="0">
              <a:buNone/>
            </a:pPr>
            <a:r>
              <a:rPr lang="en-US">
                <a:latin typeface="Arial" panose="020b0604020202020204" pitchFamily="34" charset="0"/>
                <a:cs typeface="Arial" panose="020b0604020202020204" pitchFamily="34" charset="0"/>
              </a:rPr>
              <a:t>Glucose 104 mg/dl, Calcium 8.3 mg/dl, Phosphorus 4.1 mg/dl, </a:t>
            </a:r>
          </a:p>
          <a:p>
            <a:pPr marL="0" indent="0">
              <a:buNone/>
            </a:pPr>
            <a:r>
              <a:rPr lang="en-US">
                <a:latin typeface="Arial" panose="020b0604020202020204" pitchFamily="34" charset="0"/>
                <a:cs typeface="Arial" panose="020b0604020202020204" pitchFamily="34" charset="0"/>
              </a:rPr>
              <a:t>Magnesium 1.5 mg/dl, Albumin 2.0 g/dl, Hemoglobin 10.6 g/dL, </a:t>
            </a:r>
          </a:p>
          <a:p>
            <a:pPr marL="0" indent="0">
              <a:buNone/>
            </a:pPr>
            <a:r>
              <a:rPr lang="en-US">
                <a:latin typeface="Arial" panose="020b0604020202020204" pitchFamily="34" charset="0"/>
                <a:cs typeface="Arial" panose="020b0604020202020204" pitchFamily="34" charset="0"/>
              </a:rPr>
              <a:t>WBC 8,600/mm</a:t>
            </a:r>
            <a:r>
              <a:rPr lang="en-US" baseline="30000">
                <a:latin typeface="Arial" panose="020b0604020202020204" pitchFamily="34" charset="0"/>
                <a:cs typeface="Arial" panose="020b0604020202020204" pitchFamily="34" charset="0"/>
              </a:rPr>
              <a:t>3</a:t>
            </a:r>
            <a:r>
              <a:rPr lang="en-US">
                <a:latin typeface="Arial" panose="020b0604020202020204" pitchFamily="34" charset="0"/>
                <a:cs typeface="Arial" panose="020b0604020202020204" pitchFamily="34" charset="0"/>
              </a:rPr>
              <a:t>, Platelet 32,000/µL</a:t>
            </a:r>
            <a:endParaRPr lang="en-US" baseline="300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E88C885-1004-4783-89E7-651E159B0105}"/>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1699715379"/>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1096C6B5-853F-4751-B942-1C64BB46B292}"/>
              </a:ext>
            </a:extLst>
          </p:cNvPr>
          <p:cNvSpPr>
            <a:spLocks noGrp="1" noSelect="1" noMove="1" noResize="1" noTextEdit="1"/>
          </p:cNvSpPr>
          <p:nvPr>
            <p:ph idx="1"/>
          </p:nvPr>
        </p:nvSpPr>
        <p:spPr>
          <a:xfrm>
            <a:off x="617538" y="1161633"/>
            <a:ext cx="11195234" cy="4752488"/>
          </a:xfrm>
        </p:spPr>
        <p:txBody>
          <a:bodyPr>
            <a:noAutofit/>
          </a:bodyPr>
          <a:lstStyle/>
          <a:p>
            <a:pPr marL="0" indent="0">
              <a:buNone/>
            </a:pPr>
            <a:r>
              <a:rPr lang="en-US">
                <a:latin typeface="Arial" panose="020b0604020202020204" pitchFamily="34" charset="0"/>
                <a:ea typeface="ＭＳ Ｐゴシック" charset="0"/>
                <a:cs typeface="Arial" panose="020b0604020202020204" pitchFamily="34" charset="0"/>
              </a:rPr>
              <a:t>Recent history of her dialysate and serum K values are shown below.</a:t>
            </a:r>
          </a:p>
          <a:p>
            <a:pPr marL="0" indent="0">
              <a:buNone/>
            </a:pPr>
            <a:endParaRPr lang="en-US">
              <a:latin typeface="Arial" panose="020b0604020202020204" pitchFamily="34" charset="0"/>
              <a:ea typeface="ＭＳ Ｐゴシック" charset="0"/>
              <a:cs typeface="Arial" panose="020b0604020202020204" pitchFamily="34" charset="0"/>
            </a:endParaRPr>
          </a:p>
          <a:p>
            <a:pPr marL="0" indent="0">
              <a:buNone/>
            </a:pPr>
            <a:endParaRPr lang="en-US">
              <a:latin typeface="Arial" panose="020b0604020202020204" pitchFamily="34" charset="0"/>
              <a:ea typeface="ＭＳ Ｐゴシック" charset="0"/>
              <a:cs typeface="Arial" panose="020b0604020202020204" pitchFamily="34" charset="0"/>
            </a:endParaRPr>
          </a:p>
          <a:p>
            <a:pPr marL="0" indent="0">
              <a:buNone/>
            </a:pPr>
            <a:endParaRPr lang="en-US">
              <a:latin typeface="Arial" panose="020b0604020202020204" pitchFamily="34" charset="0"/>
              <a:ea typeface="ＭＳ Ｐゴシック" charset="0"/>
              <a:cs typeface="Arial" panose="020b0604020202020204" pitchFamily="34" charset="0"/>
            </a:endParaRPr>
          </a:p>
          <a:p>
            <a:pPr marL="0" indent="0">
              <a:buNone/>
            </a:pPr>
            <a:endParaRPr lang="en-US">
              <a:latin typeface="Arial" panose="020b0604020202020204" pitchFamily="34" charset="0"/>
              <a:ea typeface="ＭＳ Ｐゴシック" charset="0"/>
              <a:cs typeface="Arial" panose="020b0604020202020204" pitchFamily="34" charset="0"/>
            </a:endParaRPr>
          </a:p>
          <a:p>
            <a:pPr marL="0" indent="0">
              <a:buNone/>
            </a:pPr>
            <a:endParaRPr lang="en-US">
              <a:latin typeface="Arial" panose="020b0604020202020204" pitchFamily="34" charset="0"/>
              <a:ea typeface="ＭＳ Ｐゴシック" charset="0"/>
              <a:cs typeface="Arial" panose="020b0604020202020204" pitchFamily="34" charset="0"/>
            </a:endParaRPr>
          </a:p>
          <a:p>
            <a:pPr marL="0" indent="0">
              <a:buNone/>
            </a:pPr>
            <a:endParaRPr lang="en-US">
              <a:latin typeface="Arial" panose="020b0604020202020204" pitchFamily="34" charset="0"/>
              <a:ea typeface="ＭＳ Ｐゴシック" charset="0"/>
              <a:cs typeface="Arial" panose="020b0604020202020204" pitchFamily="34" charset="0"/>
            </a:endParaRPr>
          </a:p>
          <a:p>
            <a:pPr marL="0" indent="0">
              <a:buNone/>
            </a:pPr>
            <a:r>
              <a:rPr lang="en-US">
                <a:solidFill>
                  <a:schemeClr val="tx1">
                    <a:lumMod val="65000"/>
                    <a:lumOff val="35000"/>
                  </a:schemeClr>
                </a:solidFill>
                <a:latin typeface="Arial" panose="020b0604020202020204" pitchFamily="34" charset="0"/>
                <a:cs typeface="Arial" panose="020b0604020202020204" pitchFamily="34" charset="0"/>
              </a:rPr>
              <a:t>Could anything have been done to prevent sudden cardiac arrest in this patient?</a:t>
            </a:r>
            <a:r>
              <a:rPr lang="en-US">
                <a:latin typeface="Arial" panose="020b0604020202020204" pitchFamily="34" charset="0"/>
                <a:ea typeface="ＭＳ Ｐゴシック" charset="0"/>
                <a:cs typeface="Arial" panose="020b0604020202020204" pitchFamily="34" charset="0"/>
              </a:rPr>
              <a:t> </a:t>
            </a:r>
            <a:endParaRPr lang="en-US">
              <a:latin typeface="Arial" panose="020b0604020202020204" pitchFamily="34" charset="0"/>
              <a:cs typeface="Arial" panose="020b0604020202020204" pitchFamily="34" charset="0"/>
            </a:endParaRPr>
          </a:p>
        </p:txBody>
      </p:sp>
      <p:sp>
        <p:nvSpPr>
          <p:cNvPr id="4" name="Subtitle 3">
            <a:extLst>
              <a:ext uri="{FF2B5EF4-FFF2-40B4-BE49-F238E27FC236}">
                <a16:creationId xmlns:a16="http://schemas.microsoft.com/office/drawing/2014/main" id="{6C4F1A7D-CBFA-4151-AD0F-32782C673A95}"/>
              </a:ext>
            </a:extLst>
          </p:cNvPr>
          <p:cNvSpPr>
            <a:spLocks noGrp="1" noSelect="1" noMove="1" noResize="1" noTextEdit="1"/>
          </p:cNvSpPr>
          <p:nvPr>
            <p:ph type="subTitle" idx="10"/>
          </p:nvPr>
        </p:nvSpPr>
        <p:spPr/>
        <p:txBody>
          <a:bodyPr/>
          <a:lstStyle/>
          <a:p>
            <a:r>
              <a:rPr lang="en-US"/>
              <a:t>Laboratory values</a:t>
            </a:r>
          </a:p>
        </p:txBody>
      </p:sp>
      <p:graphicFrame>
        <p:nvGraphicFramePr>
          <p:cNvPr id="8" name="Table 7">
            <a:extLst>
              <a:ext uri="{FF2B5EF4-FFF2-40B4-BE49-F238E27FC236}">
                <a16:creationId xmlns:a16="http://schemas.microsoft.com/office/drawing/2014/main" id="{A3385DED-88BD-4ECF-B68C-215EE8A7137F}"/>
              </a:ext>
            </a:extLst>
          </p:cNvPr>
          <p:cNvGraphicFramePr>
            <a:graphicFrameLocks noGrp="1" noSelect="1" noMove="1" noResize="1"/>
          </p:cNvGraphicFramePr>
          <p:nvPr>
            <p:extLst>
              <p:ext uri="{D42A27DB-BD31-4B8C-83A1-F6EECF244321}">
                <p14:modId val="2489609279"/>
              </p:ext>
            </p:extLst>
          </p:nvPr>
        </p:nvGraphicFramePr>
        <p:xfrm>
          <a:off x="1626788" y="2055078"/>
          <a:ext cx="8922360" cy="2438400"/>
        </p:xfrm>
        <a:graphic>
          <a:graphicData uri="http://schemas.openxmlformats.org/drawingml/2006/table">
            <a:tbl>
              <a:tblPr firstRow="1" bandRow="1">
                <a:tableStyleId>{7DF18680-E054-41AD-8BC1-D1AEF772440D}</a:tableStyleId>
              </a:tblPr>
              <a:tblGrid>
                <a:gridCol w="2974120">
                  <a:extLst>
                    <a:ext uri="{9D8B030D-6E8A-4147-A177-3AD203B41FA5}">
                      <a16:colId xmlns:a16="http://schemas.microsoft.com/office/drawing/2014/main" val="3671742792"/>
                    </a:ext>
                  </a:extLst>
                </a:gridCol>
                <a:gridCol w="2974120">
                  <a:extLst>
                    <a:ext uri="{9D8B030D-6E8A-4147-A177-3AD203B41FA5}">
                      <a16:colId xmlns:a16="http://schemas.microsoft.com/office/drawing/2014/main" val="3687700147"/>
                    </a:ext>
                  </a:extLst>
                </a:gridCol>
                <a:gridCol w="2974120">
                  <a:extLst>
                    <a:ext uri="{9D8B030D-6E8A-4147-A177-3AD203B41FA5}">
                      <a16:colId xmlns:a16="http://schemas.microsoft.com/office/drawing/2014/main" val="2661442201"/>
                    </a:ext>
                  </a:extLst>
                </a:gridCol>
              </a:tblGrid>
              <a:tr h="407213">
                <a:tc>
                  <a:txBody>
                    <a:bodyPr vert="horz" wrap="square"/>
                    <a:lstStyle/>
                    <a:p>
                      <a:pPr algn="ctr"/>
                      <a:r>
                        <a:rPr lang="en-US" sz="2400">
                          <a:latin typeface="Arial" panose="020b0604020202020204" pitchFamily="34" charset="0"/>
                          <a:cs typeface="Arial" panose="020b0604020202020204" pitchFamily="34" charset="0"/>
                        </a:rPr>
                        <a:t>Month</a:t>
                      </a:r>
                    </a:p>
                  </a:txBody>
                  <a:tcPr marL="121920" marR="121920" marT="60960" marB="60960"/>
                </a:tc>
                <a:tc>
                  <a:txBody>
                    <a:bodyPr vert="horz" wrap="square"/>
                    <a:lstStyle/>
                    <a:p>
                      <a:pPr algn="ctr"/>
                      <a:r>
                        <a:rPr lang="en-US" sz="2400">
                          <a:latin typeface="Arial" panose="020b0604020202020204" pitchFamily="34" charset="0"/>
                          <a:cs typeface="Arial" panose="020b0604020202020204" pitchFamily="34" charset="0"/>
                        </a:rPr>
                        <a:t>Serum K</a:t>
                      </a:r>
                    </a:p>
                  </a:txBody>
                  <a:tcPr marL="121920" marR="121920" marT="60960" marB="60960"/>
                </a:tc>
                <a:tc>
                  <a:txBody>
                    <a:bodyPr vert="horz" wrap="square"/>
                    <a:lstStyle/>
                    <a:p>
                      <a:pPr algn="ctr"/>
                      <a:r>
                        <a:rPr lang="en-US" sz="2400">
                          <a:latin typeface="Arial" panose="020b0604020202020204" pitchFamily="34" charset="0"/>
                          <a:cs typeface="Arial" panose="020b0604020202020204" pitchFamily="34" charset="0"/>
                        </a:rPr>
                        <a:t>Dialysate K</a:t>
                      </a:r>
                    </a:p>
                  </a:txBody>
                  <a:tcPr marL="121920" marR="121920" marT="60960" marB="60960"/>
                </a:tc>
                <a:extLst>
                  <a:ext uri="{0D108BD9-81ED-4DB2-BD59-A6C34878D82A}">
                    <a16:rowId xmlns:a16="http://schemas.microsoft.com/office/drawing/2014/main" val="703908663"/>
                  </a:ext>
                </a:extLst>
              </a:tr>
              <a:tr h="407213">
                <a:tc>
                  <a:txBody>
                    <a:bodyPr vert="horz" wrap="square"/>
                    <a:lstStyle/>
                    <a:p>
                      <a:pPr algn="ctr"/>
                      <a:r>
                        <a:rPr lang="en-US" sz="2400">
                          <a:solidFill>
                            <a:schemeClr val="tx1">
                              <a:lumMod val="75000"/>
                              <a:lumOff val="25000"/>
                            </a:schemeClr>
                          </a:solidFill>
                          <a:latin typeface="Arial" panose="020b0604020202020204" pitchFamily="34" charset="0"/>
                          <a:cs typeface="Arial" panose="020b0604020202020204" pitchFamily="34" charset="0"/>
                        </a:rPr>
                        <a:t>1</a:t>
                      </a:r>
                    </a:p>
                  </a:txBody>
                  <a:tcPr marL="121920" marR="121920" marT="60960" marB="60960"/>
                </a:tc>
                <a:tc>
                  <a:txBody>
                    <a:bodyPr vert="horz" wrap="square"/>
                    <a:lstStyle/>
                    <a:p>
                      <a:pPr algn="ctr"/>
                      <a:r>
                        <a:rPr lang="en-US" sz="2400">
                          <a:solidFill>
                            <a:schemeClr val="tx1">
                              <a:lumMod val="75000"/>
                              <a:lumOff val="25000"/>
                            </a:schemeClr>
                          </a:solidFill>
                          <a:latin typeface="Arial" panose="020b0604020202020204" pitchFamily="34" charset="0"/>
                          <a:cs typeface="Arial" panose="020b0604020202020204" pitchFamily="34" charset="0"/>
                        </a:rPr>
                        <a:t>4.2</a:t>
                      </a:r>
                    </a:p>
                  </a:txBody>
                  <a:tcPr marL="121920" marR="121920" marT="60960" marB="60960"/>
                </a:tc>
                <a:tc>
                  <a:txBody>
                    <a:bodyPr vert="horz" wrap="square"/>
                    <a:lstStyle/>
                    <a:p>
                      <a:pPr algn="ctr"/>
                      <a:r>
                        <a:rPr lang="en-US" sz="2400">
                          <a:solidFill>
                            <a:schemeClr val="tx1">
                              <a:lumMod val="75000"/>
                              <a:lumOff val="25000"/>
                            </a:schemeClr>
                          </a:solidFill>
                          <a:latin typeface="Arial" panose="020b0604020202020204" pitchFamily="34" charset="0"/>
                          <a:cs typeface="Arial" panose="020b0604020202020204" pitchFamily="34" charset="0"/>
                        </a:rPr>
                        <a:t>2</a:t>
                      </a:r>
                    </a:p>
                  </a:txBody>
                  <a:tcPr marL="121920" marR="121920" marT="60960" marB="60960"/>
                </a:tc>
                <a:extLst>
                  <a:ext uri="{0D108BD9-81ED-4DB2-BD59-A6C34878D82A}">
                    <a16:rowId xmlns:a16="http://schemas.microsoft.com/office/drawing/2014/main" val="1335664513"/>
                  </a:ext>
                </a:extLst>
              </a:tr>
              <a:tr h="407213">
                <a:tc>
                  <a:txBody>
                    <a:bodyPr vert="horz" wrap="square"/>
                    <a:lstStyle/>
                    <a:p>
                      <a:pPr algn="ctr"/>
                      <a:r>
                        <a:rPr lang="en-US" sz="2400">
                          <a:solidFill>
                            <a:schemeClr val="tx1">
                              <a:lumMod val="75000"/>
                              <a:lumOff val="25000"/>
                            </a:schemeClr>
                          </a:solidFill>
                          <a:latin typeface="Arial" panose="020b0604020202020204" pitchFamily="34" charset="0"/>
                          <a:cs typeface="Arial" panose="020b0604020202020204" pitchFamily="34" charset="0"/>
                        </a:rPr>
                        <a:t>2</a:t>
                      </a:r>
                    </a:p>
                  </a:txBody>
                  <a:tcPr marL="121920" marR="121920" marT="60960" marB="60960"/>
                </a:tc>
                <a:tc>
                  <a:txBody>
                    <a:bodyPr vert="horz" wrap="square"/>
                    <a:lstStyle/>
                    <a:p>
                      <a:pPr algn="ctr"/>
                      <a:r>
                        <a:rPr lang="en-US" sz="2400">
                          <a:solidFill>
                            <a:schemeClr val="tx1">
                              <a:lumMod val="75000"/>
                              <a:lumOff val="25000"/>
                            </a:schemeClr>
                          </a:solidFill>
                          <a:latin typeface="Arial" panose="020b0604020202020204" pitchFamily="34" charset="0"/>
                          <a:cs typeface="Arial" panose="020b0604020202020204" pitchFamily="34" charset="0"/>
                        </a:rPr>
                        <a:t>4.5</a:t>
                      </a:r>
                    </a:p>
                  </a:txBody>
                  <a:tcPr marL="121920" marR="121920" marT="60960" marB="60960"/>
                </a:tc>
                <a:tc>
                  <a:txBody>
                    <a:bodyPr vert="horz" wrap="square"/>
                    <a:lstStyle/>
                    <a:p>
                      <a:pPr algn="ctr"/>
                      <a:r>
                        <a:rPr lang="en-US" sz="2400">
                          <a:solidFill>
                            <a:schemeClr val="tx1">
                              <a:lumMod val="75000"/>
                              <a:lumOff val="25000"/>
                            </a:schemeClr>
                          </a:solidFill>
                          <a:latin typeface="Arial" panose="020b0604020202020204" pitchFamily="34" charset="0"/>
                          <a:cs typeface="Arial" panose="020b0604020202020204" pitchFamily="34" charset="0"/>
                        </a:rPr>
                        <a:t>2</a:t>
                      </a:r>
                    </a:p>
                  </a:txBody>
                  <a:tcPr marL="121920" marR="121920" marT="60960" marB="60960"/>
                </a:tc>
                <a:extLst>
                  <a:ext uri="{0D108BD9-81ED-4DB2-BD59-A6C34878D82A}">
                    <a16:rowId xmlns:a16="http://schemas.microsoft.com/office/drawing/2014/main" val="4244981370"/>
                  </a:ext>
                </a:extLst>
              </a:tr>
              <a:tr h="407213">
                <a:tc>
                  <a:txBody>
                    <a:bodyPr vert="horz" wrap="square"/>
                    <a:lstStyle/>
                    <a:p>
                      <a:pPr algn="ctr"/>
                      <a:r>
                        <a:rPr lang="en-US" sz="2400">
                          <a:solidFill>
                            <a:schemeClr val="tx1">
                              <a:lumMod val="75000"/>
                              <a:lumOff val="25000"/>
                            </a:schemeClr>
                          </a:solidFill>
                          <a:latin typeface="Arial" panose="020b0604020202020204" pitchFamily="34" charset="0"/>
                          <a:cs typeface="Arial" panose="020b0604020202020204" pitchFamily="34" charset="0"/>
                        </a:rPr>
                        <a:t>3</a:t>
                      </a:r>
                    </a:p>
                  </a:txBody>
                  <a:tcPr marL="121920" marR="121920" marT="60960" marB="60960"/>
                </a:tc>
                <a:tc>
                  <a:txBody>
                    <a:bodyPr vert="horz" wrap="square"/>
                    <a:lstStyle/>
                    <a:p>
                      <a:pPr algn="ctr"/>
                      <a:r>
                        <a:rPr lang="en-US" sz="2400">
                          <a:solidFill>
                            <a:schemeClr val="tx1">
                              <a:lumMod val="75000"/>
                              <a:lumOff val="25000"/>
                            </a:schemeClr>
                          </a:solidFill>
                          <a:latin typeface="Arial" panose="020b0604020202020204" pitchFamily="34" charset="0"/>
                          <a:cs typeface="Arial" panose="020b0604020202020204" pitchFamily="34" charset="0"/>
                        </a:rPr>
                        <a:t>5.8</a:t>
                      </a:r>
                    </a:p>
                  </a:txBody>
                  <a:tcPr marL="121920" marR="121920" marT="60960" marB="60960"/>
                </a:tc>
                <a:tc>
                  <a:txBody>
                    <a:bodyPr vert="horz" wrap="square"/>
                    <a:lstStyle/>
                    <a:p>
                      <a:pPr algn="ctr"/>
                      <a:r>
                        <a:rPr lang="en-US" sz="2400">
                          <a:solidFill>
                            <a:schemeClr val="tx1">
                              <a:lumMod val="75000"/>
                              <a:lumOff val="25000"/>
                            </a:schemeClr>
                          </a:solidFill>
                          <a:latin typeface="Arial" panose="020b0604020202020204" pitchFamily="34" charset="0"/>
                          <a:cs typeface="Arial" panose="020b0604020202020204" pitchFamily="34" charset="0"/>
                        </a:rPr>
                        <a:t>1</a:t>
                      </a:r>
                    </a:p>
                  </a:txBody>
                  <a:tcPr marL="121920" marR="121920" marT="60960" marB="60960"/>
                </a:tc>
                <a:extLst>
                  <a:ext uri="{0D108BD9-81ED-4DB2-BD59-A6C34878D82A}">
                    <a16:rowId xmlns:a16="http://schemas.microsoft.com/office/drawing/2014/main" val="1232433165"/>
                  </a:ext>
                </a:extLst>
              </a:tr>
              <a:tr h="407213">
                <a:tc>
                  <a:txBody>
                    <a:bodyPr vert="horz" wrap="square"/>
                    <a:lstStyle/>
                    <a:p>
                      <a:pPr algn="ctr"/>
                      <a:r>
                        <a:rPr lang="en-US" sz="2400">
                          <a:solidFill>
                            <a:schemeClr val="tx1">
                              <a:lumMod val="75000"/>
                              <a:lumOff val="25000"/>
                            </a:schemeClr>
                          </a:solidFill>
                          <a:latin typeface="Arial" panose="020b0604020202020204" pitchFamily="34" charset="0"/>
                          <a:cs typeface="Arial" panose="020b0604020202020204" pitchFamily="34" charset="0"/>
                        </a:rPr>
                        <a:t>4 (earlier this week)</a:t>
                      </a:r>
                    </a:p>
                  </a:txBody>
                  <a:tcPr marL="121920" marR="121920" marT="60960" marB="60960"/>
                </a:tc>
                <a:tc>
                  <a:txBody>
                    <a:bodyPr vert="horz" wrap="square"/>
                    <a:lstStyle/>
                    <a:p>
                      <a:pPr algn="ctr"/>
                      <a:r>
                        <a:rPr lang="en-US" sz="2400">
                          <a:solidFill>
                            <a:schemeClr val="tx1">
                              <a:lumMod val="75000"/>
                              <a:lumOff val="25000"/>
                            </a:schemeClr>
                          </a:solidFill>
                          <a:latin typeface="Arial" panose="020b0604020202020204" pitchFamily="34" charset="0"/>
                          <a:cs typeface="Arial" panose="020b0604020202020204" pitchFamily="34" charset="0"/>
                        </a:rPr>
                        <a:t>4.6</a:t>
                      </a:r>
                    </a:p>
                  </a:txBody>
                  <a:tcPr marL="121920" marR="121920" marT="60960" marB="60960"/>
                </a:tc>
                <a:tc>
                  <a:txBody>
                    <a:bodyPr vert="horz" wrap="square"/>
                    <a:lstStyle/>
                    <a:p>
                      <a:pPr algn="ctr"/>
                      <a:r>
                        <a:rPr lang="en-US" sz="2400">
                          <a:solidFill>
                            <a:schemeClr val="tx1">
                              <a:lumMod val="75000"/>
                              <a:lumOff val="25000"/>
                            </a:schemeClr>
                          </a:solidFill>
                          <a:latin typeface="Arial" panose="020b0604020202020204" pitchFamily="34" charset="0"/>
                          <a:cs typeface="Arial" panose="020b0604020202020204" pitchFamily="34" charset="0"/>
                        </a:rPr>
                        <a:t>1</a:t>
                      </a:r>
                    </a:p>
                  </a:txBody>
                  <a:tcPr marL="121920" marR="121920" marT="60960" marB="60960"/>
                </a:tc>
                <a:extLst>
                  <a:ext uri="{0D108BD9-81ED-4DB2-BD59-A6C34878D82A}">
                    <a16:rowId xmlns:a16="http://schemas.microsoft.com/office/drawing/2014/main" val="1469402139"/>
                  </a:ext>
                </a:extLst>
              </a:tr>
            </a:tbl>
          </a:graphicData>
        </a:graphic>
      </p:graphicFrame>
      <p:sp>
        <p:nvSpPr>
          <p:cNvPr id="10" name="TextBox 9">
            <a:extLst>
              <a:ext uri="{FF2B5EF4-FFF2-40B4-BE49-F238E27FC236}">
                <a16:creationId xmlns:a16="http://schemas.microsoft.com/office/drawing/2014/main" id="{5E5B25C9-9618-4B5E-916D-7BC9823AF078}"/>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1379129273"/>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DBC0FCEE-FD5F-470A-978C-E0289D5A2400}"/>
              </a:ext>
            </a:extLst>
          </p:cNvPr>
          <p:cNvSpPr>
            <a:spLocks noGrp="1" noSelect="1" noMove="1" noResize="1" noTextEdit="1"/>
          </p:cNvSpPr>
          <p:nvPr>
            <p:ph type="title"/>
          </p:nvPr>
        </p:nvSpPr>
        <p:spPr>
          <a:xfrm>
            <a:off x="612083" y="702656"/>
            <a:ext cx="11307015" cy="1078992"/>
          </a:xfrm>
        </p:spPr>
        <p:txBody>
          <a:bodyPr>
            <a:noAutofit/>
          </a:bodyPr>
          <a:lstStyle/>
          <a:p>
            <a:r>
              <a:rPr lang="en-US" sz="3000"/>
              <a:t>Impact of Sudden Cardiac Death: ESRD vs. Other Populations</a:t>
            </a:r>
          </a:p>
        </p:txBody>
      </p:sp>
      <p:sp>
        <p:nvSpPr>
          <p:cNvPr id="4" name="Subtitle 3">
            <a:extLst>
              <a:ext uri="{FF2B5EF4-FFF2-40B4-BE49-F238E27FC236}">
                <a16:creationId xmlns:a16="http://schemas.microsoft.com/office/drawing/2014/main" id="{2884894F-1AFC-4BEC-8E45-1321C85660E6}"/>
              </a:ext>
            </a:extLst>
          </p:cNvPr>
          <p:cNvSpPr>
            <a:spLocks noGrp="1" noSelect="1" noMove="1" noResize="1" noTextEdit="1"/>
          </p:cNvSpPr>
          <p:nvPr>
            <p:ph type="subTitle" idx="10"/>
          </p:nvPr>
        </p:nvSpPr>
        <p:spPr/>
        <p:txBody>
          <a:bodyPr/>
          <a:lstStyle/>
          <a:p>
            <a:r>
              <a:rPr lang="en-US"/>
              <a:t>Epidemiology of scd in hd patients</a:t>
            </a:r>
          </a:p>
        </p:txBody>
      </p:sp>
      <p:grpSp>
        <p:nvGrpSpPr>
          <p:cNvPr id="22" name="Group 21">
            <a:extLst>
              <a:ext uri="{FF2B5EF4-FFF2-40B4-BE49-F238E27FC236}">
                <a16:creationId xmlns:a16="http://schemas.microsoft.com/office/drawing/2014/main" id="{D9802D1B-59A5-4E46-AB15-994090EC3871}"/>
              </a:ext>
            </a:extLst>
          </p:cNvPr>
          <p:cNvGrpSpPr>
            <a:grpSpLocks noGrp="1" noSelect="1" noMove="1" noResize="1"/>
          </p:cNvGrpSpPr>
          <p:nvPr/>
        </p:nvGrpSpPr>
        <p:grpSpPr>
          <a:xfrm>
            <a:off x="84935" y="1589032"/>
            <a:ext cx="11338123" cy="4404939"/>
            <a:chOff x="84935" y="1589032"/>
            <a:chExt cx="11338123" cy="4404939"/>
          </a:xfrm>
        </p:grpSpPr>
        <p:graphicFrame>
          <p:nvGraphicFramePr>
            <p:cNvPr id="23" name="Diagram 22">
              <a:extLst>
                <a:ext uri="{FF2B5EF4-FFF2-40B4-BE49-F238E27FC236}">
                  <a16:creationId xmlns:a16="http://schemas.microsoft.com/office/drawing/2014/main" id="{20581CDA-502C-4106-8F3F-EDC0C046DE98}"/>
                </a:ext>
              </a:extLst>
            </p:cNvPr>
            <p:cNvGraphicFramePr/>
            <p:nvPr>
              <p:extLst>
                <p:ext uri="{D42A27DB-BD31-4B8C-83A1-F6EECF244321}">
                  <p14:modId val="1877239243"/>
                </p:ext>
              </p:extLst>
            </p:nvPr>
          </p:nvGraphicFramePr>
          <p:xfrm>
            <a:off x="3331370" y="1806366"/>
            <a:ext cx="5951684" cy="4187605"/>
          </p:xfrm>
          <a:graphic>
            <a:graphicData uri="http://schemas.openxmlformats.org/drawingml/2006/diagram">
              <dgm:relIds xmlns:dgm="http://schemas.openxmlformats.org/drawingml/2006/diagram" r:dm="rId4" r:lo="rId5" r:qs="rId6" r:cs="rId7"/>
            </a:graphicData>
          </a:graphic>
        </p:graphicFrame>
        <p:grpSp>
          <p:nvGrpSpPr>
            <p:cNvPr id="34" name="Group 33">
              <a:extLst>
                <a:ext uri="{FF2B5EF4-FFF2-40B4-BE49-F238E27FC236}">
                  <a16:creationId xmlns:a16="http://schemas.microsoft.com/office/drawing/2014/main" id="{044A50D2-DE6A-42B8-BD8C-131EC6E82525}"/>
                </a:ext>
              </a:extLst>
            </p:cNvPr>
            <p:cNvGrpSpPr/>
            <p:nvPr/>
          </p:nvGrpSpPr>
          <p:grpSpPr>
            <a:xfrm>
              <a:off x="1191362" y="3900912"/>
              <a:ext cx="4134516" cy="1845007"/>
              <a:chOff x="100752" y="4170439"/>
              <a:chExt cx="4997655" cy="1990890"/>
            </a:xfrm>
          </p:grpSpPr>
          <p:graphicFrame>
            <p:nvGraphicFramePr>
              <p:cNvPr id="36" name="Object 2">
                <a:extLst>
                  <a:ext uri="{FF2B5EF4-FFF2-40B4-BE49-F238E27FC236}">
                    <a16:creationId xmlns:a16="http://schemas.microsoft.com/office/drawing/2014/main" id="{43D10256-2EC9-48A4-B61A-AE3CCEE10056}"/>
                  </a:ext>
                </a:extLst>
              </p:cNvPr>
              <p:cNvGraphicFramePr>
                <a:graphicFrameLocks noChangeAspect="1"/>
              </p:cNvGraphicFramePr>
              <p:nvPr>
                <p:extLst>
                  <p:ext uri="{D42A27DB-BD31-4B8C-83A1-F6EECF244321}">
                    <p14:modId val="1333268700"/>
                  </p:ext>
                </p:extLst>
              </p:nvPr>
            </p:nvGraphicFramePr>
            <p:xfrm>
              <a:off x="100752" y="4170439"/>
              <a:ext cx="3793846" cy="1990890"/>
            </p:xfrm>
            <a:graphic>
              <a:graphicData uri="http://schemas.openxmlformats.org/drawingml/2006/chart">
                <c:chart xmlns:c="http://schemas.openxmlformats.org/drawingml/2006/chart" r:id="rId8"/>
              </a:graphicData>
            </a:graphic>
          </p:graphicFrame>
          <p:cxnSp>
            <p:nvCxnSpPr>
              <p:cNvPr id="37" name="Straight Arrow Connector 36">
                <a:extLst>
                  <a:ext uri="{FF2B5EF4-FFF2-40B4-BE49-F238E27FC236}">
                    <a16:creationId xmlns:a16="http://schemas.microsoft.com/office/drawing/2014/main" id="{F820B0FA-505C-4330-B306-93FB26081DE2}"/>
                  </a:ext>
                </a:extLst>
              </p:cNvPr>
              <p:cNvCxnSpPr/>
              <p:nvPr/>
            </p:nvCxnSpPr>
            <p:spPr>
              <a:xfrm flipH="1">
                <a:off x="3805829" y="4789993"/>
                <a:ext cx="1292578" cy="1354"/>
              </a:xfrm>
              <a:prstGeom prst="straightConnector1">
                <a:avLst/>
              </a:prstGeom>
              <a:ln w="63500">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5" name="Tekstvak 5">
              <a:extLst>
                <a:ext uri="{FF2B5EF4-FFF2-40B4-BE49-F238E27FC236}">
                  <a16:creationId xmlns:a16="http://schemas.microsoft.com/office/drawing/2014/main" id="{3BDEBB69-CFBF-46CE-8E8F-5565F07BB467}"/>
                </a:ext>
              </a:extLst>
            </p:cNvPr>
            <p:cNvSpPr txBox="1">
              <a:spLocks noChangeArrowheads="1"/>
            </p:cNvSpPr>
            <p:nvPr/>
          </p:nvSpPr>
          <p:spPr bwMode="auto">
            <a:xfrm>
              <a:off x="7022604" y="5259521"/>
              <a:ext cx="20431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a:ea typeface="ＭＳ Ｐゴシック" charset="0"/>
                </a:defRPr>
              </a:lvl1pPr>
              <a:lvl2pPr marL="742950" indent="-285750">
                <a:defRPr sz="1400">
                  <a:solidFill>
                    <a:schemeClr val="tx1"/>
                  </a:solidFill>
                  <a:latin typeface="Arial"/>
                  <a:ea typeface="ＭＳ Ｐゴシック" charset="0"/>
                </a:defRPr>
              </a:lvl2pPr>
              <a:lvl3pPr marL="1143000" indent="-228600">
                <a:defRPr sz="1400">
                  <a:solidFill>
                    <a:schemeClr val="tx1"/>
                  </a:solidFill>
                  <a:latin typeface="Arial"/>
                  <a:ea typeface="ＭＳ Ｐゴシック" charset="0"/>
                </a:defRPr>
              </a:lvl3pPr>
              <a:lvl4pPr marL="1600200" indent="-228600">
                <a:defRPr sz="1400">
                  <a:solidFill>
                    <a:schemeClr val="tx1"/>
                  </a:solidFill>
                  <a:latin typeface="Arial"/>
                  <a:ea typeface="ＭＳ Ｐゴシック" charset="0"/>
                </a:defRPr>
              </a:lvl4pPr>
              <a:lvl5pPr marL="2057400" indent="-228600">
                <a:defRPr sz="1400">
                  <a:solidFill>
                    <a:schemeClr val="tx1"/>
                  </a:solidFill>
                  <a:latin typeface="Arial"/>
                  <a:ea typeface="ＭＳ Ｐゴシック" charset="0"/>
                </a:defRPr>
              </a:lvl5pPr>
              <a:lvl6pPr marL="2514600" indent="-228600" eaLnBrk="0" fontAlgn="base" hangingPunct="0">
                <a:spcBef>
                  <a:spcPct val="0"/>
                </a:spcBef>
                <a:spcAft>
                  <a:spcPct val="0"/>
                </a:spcAft>
                <a:defRPr sz="1400">
                  <a:solidFill>
                    <a:schemeClr val="tx1"/>
                  </a:solidFill>
                  <a:latin typeface="Arial"/>
                  <a:ea typeface="ＭＳ Ｐゴシック" charset="0"/>
                </a:defRPr>
              </a:lvl6pPr>
              <a:lvl7pPr marL="2971800" indent="-228600" eaLnBrk="0" fontAlgn="base" hangingPunct="0">
                <a:spcBef>
                  <a:spcPct val="0"/>
                </a:spcBef>
                <a:spcAft>
                  <a:spcPct val="0"/>
                </a:spcAft>
                <a:defRPr sz="1400">
                  <a:solidFill>
                    <a:schemeClr val="tx1"/>
                  </a:solidFill>
                  <a:latin typeface="Arial"/>
                  <a:ea typeface="ＭＳ Ｐゴシック" charset="0"/>
                </a:defRPr>
              </a:lvl7pPr>
              <a:lvl8pPr marL="3429000" indent="-228600" eaLnBrk="0" fontAlgn="base" hangingPunct="0">
                <a:spcBef>
                  <a:spcPct val="0"/>
                </a:spcBef>
                <a:spcAft>
                  <a:spcPct val="0"/>
                </a:spcAft>
                <a:defRPr sz="1400">
                  <a:solidFill>
                    <a:schemeClr val="tx1"/>
                  </a:solidFill>
                  <a:latin typeface="Arial"/>
                  <a:ea typeface="ＭＳ Ｐゴシック" charset="0"/>
                </a:defRPr>
              </a:lvl8pPr>
              <a:lvl9pPr marL="3886200" indent="-228600" eaLnBrk="0" fontAlgn="base" hangingPunct="0">
                <a:spcBef>
                  <a:spcPct val="0"/>
                </a:spcBef>
                <a:spcAft>
                  <a:spcPct val="0"/>
                </a:spcAft>
                <a:defRPr sz="1400">
                  <a:solidFill>
                    <a:schemeClr val="tx1"/>
                  </a:solidFill>
                  <a:latin typeface="Arial"/>
                  <a:ea typeface="ＭＳ Ｐゴシック" charset="0"/>
                </a:defRPr>
              </a:lvl9pPr>
            </a:lstStyle>
            <a:p>
              <a:r>
                <a:rPr lang="nl-NL" altLang="en-US" sz="1500" b="1">
                  <a:solidFill>
                    <a:schemeClr val="tx1">
                      <a:lumMod val="65000"/>
                      <a:lumOff val="35000"/>
                    </a:schemeClr>
                  </a:solidFill>
                  <a:latin typeface="Open Sans" charset="0"/>
                  <a:ea typeface="Open Sans" charset="0"/>
                  <a:cs typeface="Open Sans" charset="0"/>
                </a:rPr>
                <a:t>&lt;0.1%</a:t>
              </a:r>
            </a:p>
          </p:txBody>
        </p:sp>
        <p:sp>
          <p:nvSpPr>
            <p:cNvPr id="26" name="Tekstvak 6">
              <a:extLst>
                <a:ext uri="{FF2B5EF4-FFF2-40B4-BE49-F238E27FC236}">
                  <a16:creationId xmlns:a16="http://schemas.microsoft.com/office/drawing/2014/main" id="{6137EBC5-A831-4B91-ACC2-EA69C0BE6F90}"/>
                </a:ext>
              </a:extLst>
            </p:cNvPr>
            <p:cNvSpPr txBox="1">
              <a:spLocks noChangeArrowheads="1"/>
            </p:cNvSpPr>
            <p:nvPr/>
          </p:nvSpPr>
          <p:spPr bwMode="auto">
            <a:xfrm>
              <a:off x="7576717" y="4299181"/>
              <a:ext cx="1733551" cy="32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a:ea typeface="ＭＳ Ｐゴシック" charset="0"/>
                </a:defRPr>
              </a:lvl1pPr>
              <a:lvl2pPr marL="742950" indent="-285750">
                <a:defRPr sz="1400">
                  <a:solidFill>
                    <a:schemeClr val="tx1"/>
                  </a:solidFill>
                  <a:latin typeface="Arial"/>
                  <a:ea typeface="ＭＳ Ｐゴシック" charset="0"/>
                </a:defRPr>
              </a:lvl2pPr>
              <a:lvl3pPr marL="1143000" indent="-228600">
                <a:defRPr sz="1400">
                  <a:solidFill>
                    <a:schemeClr val="tx1"/>
                  </a:solidFill>
                  <a:latin typeface="Arial"/>
                  <a:ea typeface="ＭＳ Ｐゴシック" charset="0"/>
                </a:defRPr>
              </a:lvl3pPr>
              <a:lvl4pPr marL="1600200" indent="-228600">
                <a:defRPr sz="1400">
                  <a:solidFill>
                    <a:schemeClr val="tx1"/>
                  </a:solidFill>
                  <a:latin typeface="Arial"/>
                  <a:ea typeface="ＭＳ Ｐゴシック" charset="0"/>
                </a:defRPr>
              </a:lvl4pPr>
              <a:lvl5pPr marL="2057400" indent="-228600">
                <a:defRPr sz="1400">
                  <a:solidFill>
                    <a:schemeClr val="tx1"/>
                  </a:solidFill>
                  <a:latin typeface="Arial"/>
                  <a:ea typeface="ＭＳ Ｐゴシック" charset="0"/>
                </a:defRPr>
              </a:lvl5pPr>
              <a:lvl6pPr marL="2514600" indent="-228600" eaLnBrk="0" fontAlgn="base" hangingPunct="0">
                <a:spcBef>
                  <a:spcPct val="0"/>
                </a:spcBef>
                <a:spcAft>
                  <a:spcPct val="0"/>
                </a:spcAft>
                <a:defRPr sz="1400">
                  <a:solidFill>
                    <a:schemeClr val="tx1"/>
                  </a:solidFill>
                  <a:latin typeface="Arial"/>
                  <a:ea typeface="ＭＳ Ｐゴシック" charset="0"/>
                </a:defRPr>
              </a:lvl6pPr>
              <a:lvl7pPr marL="2971800" indent="-228600" eaLnBrk="0" fontAlgn="base" hangingPunct="0">
                <a:spcBef>
                  <a:spcPct val="0"/>
                </a:spcBef>
                <a:spcAft>
                  <a:spcPct val="0"/>
                </a:spcAft>
                <a:defRPr sz="1400">
                  <a:solidFill>
                    <a:schemeClr val="tx1"/>
                  </a:solidFill>
                  <a:latin typeface="Arial"/>
                  <a:ea typeface="ＭＳ Ｐゴシック" charset="0"/>
                </a:defRPr>
              </a:lvl7pPr>
              <a:lvl8pPr marL="3429000" indent="-228600" eaLnBrk="0" fontAlgn="base" hangingPunct="0">
                <a:spcBef>
                  <a:spcPct val="0"/>
                </a:spcBef>
                <a:spcAft>
                  <a:spcPct val="0"/>
                </a:spcAft>
                <a:defRPr sz="1400">
                  <a:solidFill>
                    <a:schemeClr val="tx1"/>
                  </a:solidFill>
                  <a:latin typeface="Arial"/>
                  <a:ea typeface="ＭＳ Ｐゴシック" charset="0"/>
                </a:defRPr>
              </a:lvl8pPr>
              <a:lvl9pPr marL="3886200" indent="-228600" eaLnBrk="0" fontAlgn="base" hangingPunct="0">
                <a:spcBef>
                  <a:spcPct val="0"/>
                </a:spcBef>
                <a:spcAft>
                  <a:spcPct val="0"/>
                </a:spcAft>
                <a:defRPr sz="1400">
                  <a:solidFill>
                    <a:schemeClr val="tx1"/>
                  </a:solidFill>
                  <a:latin typeface="Arial"/>
                  <a:ea typeface="ＭＳ Ｐゴシック" charset="0"/>
                </a:defRPr>
              </a:lvl9pPr>
            </a:lstStyle>
            <a:p>
              <a:r>
                <a:rPr lang="nl-NL" altLang="en-US" sz="1500" b="1" err="1">
                  <a:solidFill>
                    <a:schemeClr val="tx1">
                      <a:lumMod val="65000"/>
                      <a:lumOff val="35000"/>
                    </a:schemeClr>
                  </a:solidFill>
                  <a:latin typeface="Open Sans" charset="0"/>
                  <a:ea typeface="Open Sans" charset="0"/>
                  <a:cs typeface="Open Sans" charset="0"/>
                </a:rPr>
                <a:t>Approx 1%</a:t>
              </a:r>
            </a:p>
          </p:txBody>
        </p:sp>
        <p:sp>
          <p:nvSpPr>
            <p:cNvPr id="27" name="Tekstvak 4">
              <a:extLst>
                <a:ext uri="{FF2B5EF4-FFF2-40B4-BE49-F238E27FC236}">
                  <a16:creationId xmlns:a16="http://schemas.microsoft.com/office/drawing/2014/main" id="{1A5C5B54-5F39-4331-8B7A-BD293F139EA8}"/>
                </a:ext>
              </a:extLst>
            </p:cNvPr>
            <p:cNvSpPr txBox="1">
              <a:spLocks noChangeArrowheads="1"/>
            </p:cNvSpPr>
            <p:nvPr/>
          </p:nvSpPr>
          <p:spPr bwMode="auto">
            <a:xfrm>
              <a:off x="8323411" y="3206558"/>
              <a:ext cx="15168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a:ea typeface="ＭＳ Ｐゴシック" charset="0"/>
                </a:defRPr>
              </a:lvl1pPr>
              <a:lvl2pPr marL="742950" indent="-285750">
                <a:defRPr sz="1400">
                  <a:solidFill>
                    <a:schemeClr val="tx1"/>
                  </a:solidFill>
                  <a:latin typeface="Arial"/>
                  <a:ea typeface="ＭＳ Ｐゴシック" charset="0"/>
                </a:defRPr>
              </a:lvl2pPr>
              <a:lvl3pPr marL="1143000" indent="-228600">
                <a:defRPr sz="1400">
                  <a:solidFill>
                    <a:schemeClr val="tx1"/>
                  </a:solidFill>
                  <a:latin typeface="Arial"/>
                  <a:ea typeface="ＭＳ Ｐゴシック" charset="0"/>
                </a:defRPr>
              </a:lvl3pPr>
              <a:lvl4pPr marL="1600200" indent="-228600">
                <a:defRPr sz="1400">
                  <a:solidFill>
                    <a:schemeClr val="tx1"/>
                  </a:solidFill>
                  <a:latin typeface="Arial"/>
                  <a:ea typeface="ＭＳ Ｐゴシック" charset="0"/>
                </a:defRPr>
              </a:lvl4pPr>
              <a:lvl5pPr marL="2057400" indent="-228600">
                <a:defRPr sz="1400">
                  <a:solidFill>
                    <a:schemeClr val="tx1"/>
                  </a:solidFill>
                  <a:latin typeface="Arial"/>
                  <a:ea typeface="ＭＳ Ｐゴシック" charset="0"/>
                </a:defRPr>
              </a:lvl5pPr>
              <a:lvl6pPr marL="2514600" indent="-228600" eaLnBrk="0" fontAlgn="base" hangingPunct="0">
                <a:spcBef>
                  <a:spcPct val="0"/>
                </a:spcBef>
                <a:spcAft>
                  <a:spcPct val="0"/>
                </a:spcAft>
                <a:defRPr sz="1400">
                  <a:solidFill>
                    <a:schemeClr val="tx1"/>
                  </a:solidFill>
                  <a:latin typeface="Arial"/>
                  <a:ea typeface="ＭＳ Ｐゴシック" charset="0"/>
                </a:defRPr>
              </a:lvl6pPr>
              <a:lvl7pPr marL="2971800" indent="-228600" eaLnBrk="0" fontAlgn="base" hangingPunct="0">
                <a:spcBef>
                  <a:spcPct val="0"/>
                </a:spcBef>
                <a:spcAft>
                  <a:spcPct val="0"/>
                </a:spcAft>
                <a:defRPr sz="1400">
                  <a:solidFill>
                    <a:schemeClr val="tx1"/>
                  </a:solidFill>
                  <a:latin typeface="Arial"/>
                  <a:ea typeface="ＭＳ Ｐゴシック" charset="0"/>
                </a:defRPr>
              </a:lvl7pPr>
              <a:lvl8pPr marL="3429000" indent="-228600" eaLnBrk="0" fontAlgn="base" hangingPunct="0">
                <a:spcBef>
                  <a:spcPct val="0"/>
                </a:spcBef>
                <a:spcAft>
                  <a:spcPct val="0"/>
                </a:spcAft>
                <a:defRPr sz="1400">
                  <a:solidFill>
                    <a:schemeClr val="tx1"/>
                  </a:solidFill>
                  <a:latin typeface="Arial"/>
                  <a:ea typeface="ＭＳ Ｐゴシック" charset="0"/>
                </a:defRPr>
              </a:lvl8pPr>
              <a:lvl9pPr marL="3886200" indent="-228600" eaLnBrk="0" fontAlgn="base" hangingPunct="0">
                <a:spcBef>
                  <a:spcPct val="0"/>
                </a:spcBef>
                <a:spcAft>
                  <a:spcPct val="0"/>
                </a:spcAft>
                <a:defRPr sz="1400">
                  <a:solidFill>
                    <a:schemeClr val="tx1"/>
                  </a:solidFill>
                  <a:latin typeface="Arial"/>
                  <a:ea typeface="ＭＳ Ｐゴシック" charset="0"/>
                </a:defRPr>
              </a:lvl9pPr>
            </a:lstStyle>
            <a:p>
              <a:r>
                <a:rPr lang="nl-NL" altLang="en-US" sz="1500" b="1">
                  <a:solidFill>
                    <a:schemeClr val="tx1">
                      <a:lumMod val="65000"/>
                      <a:lumOff val="35000"/>
                    </a:schemeClr>
                  </a:solidFill>
                  <a:latin typeface="Open Sans" charset="0"/>
                  <a:ea typeface="Open Sans" charset="0"/>
                  <a:cs typeface="Open Sans" charset="0"/>
                </a:rPr>
                <a:t>4%</a:t>
              </a:r>
            </a:p>
          </p:txBody>
        </p:sp>
        <p:sp>
          <p:nvSpPr>
            <p:cNvPr id="28" name="Tekstvak 2">
              <a:extLst>
                <a:ext uri="{FF2B5EF4-FFF2-40B4-BE49-F238E27FC236}">
                  <a16:creationId xmlns:a16="http://schemas.microsoft.com/office/drawing/2014/main" id="{9C1E3FF9-7DF3-4C7E-81C7-1C4BDF5EFB00}"/>
                </a:ext>
              </a:extLst>
            </p:cNvPr>
            <p:cNvSpPr txBox="1">
              <a:spLocks noChangeArrowheads="1"/>
            </p:cNvSpPr>
            <p:nvPr/>
          </p:nvSpPr>
          <p:spPr bwMode="auto">
            <a:xfrm>
              <a:off x="8974930" y="2118949"/>
              <a:ext cx="2448128" cy="55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a:ea typeface="ＭＳ Ｐゴシック" charset="0"/>
                </a:defRPr>
              </a:lvl1pPr>
              <a:lvl2pPr marL="742950" indent="-285750">
                <a:defRPr sz="1400">
                  <a:solidFill>
                    <a:schemeClr val="tx1"/>
                  </a:solidFill>
                  <a:latin typeface="Arial"/>
                  <a:ea typeface="ＭＳ Ｐゴシック" charset="0"/>
                </a:defRPr>
              </a:lvl2pPr>
              <a:lvl3pPr marL="1143000" indent="-228600">
                <a:defRPr sz="1400">
                  <a:solidFill>
                    <a:schemeClr val="tx1"/>
                  </a:solidFill>
                  <a:latin typeface="Arial"/>
                  <a:ea typeface="ＭＳ Ｐゴシック" charset="0"/>
                </a:defRPr>
              </a:lvl3pPr>
              <a:lvl4pPr marL="1600200" indent="-228600">
                <a:defRPr sz="1400">
                  <a:solidFill>
                    <a:schemeClr val="tx1"/>
                  </a:solidFill>
                  <a:latin typeface="Arial"/>
                  <a:ea typeface="ＭＳ Ｐゴシック" charset="0"/>
                </a:defRPr>
              </a:lvl4pPr>
              <a:lvl5pPr marL="2057400" indent="-228600">
                <a:defRPr sz="1400">
                  <a:solidFill>
                    <a:schemeClr val="tx1"/>
                  </a:solidFill>
                  <a:latin typeface="Arial"/>
                  <a:ea typeface="ＭＳ Ｐゴシック" charset="0"/>
                </a:defRPr>
              </a:lvl5pPr>
              <a:lvl6pPr marL="2514600" indent="-228600" eaLnBrk="0" fontAlgn="base" hangingPunct="0">
                <a:spcBef>
                  <a:spcPct val="0"/>
                </a:spcBef>
                <a:spcAft>
                  <a:spcPct val="0"/>
                </a:spcAft>
                <a:defRPr sz="1400">
                  <a:solidFill>
                    <a:schemeClr val="tx1"/>
                  </a:solidFill>
                  <a:latin typeface="Arial"/>
                  <a:ea typeface="ＭＳ Ｐゴシック" charset="0"/>
                </a:defRPr>
              </a:lvl6pPr>
              <a:lvl7pPr marL="2971800" indent="-228600" eaLnBrk="0" fontAlgn="base" hangingPunct="0">
                <a:spcBef>
                  <a:spcPct val="0"/>
                </a:spcBef>
                <a:spcAft>
                  <a:spcPct val="0"/>
                </a:spcAft>
                <a:defRPr sz="1400">
                  <a:solidFill>
                    <a:schemeClr val="tx1"/>
                  </a:solidFill>
                  <a:latin typeface="Arial"/>
                  <a:ea typeface="ＭＳ Ｐゴシック" charset="0"/>
                </a:defRPr>
              </a:lvl7pPr>
              <a:lvl8pPr marL="3429000" indent="-228600" eaLnBrk="0" fontAlgn="base" hangingPunct="0">
                <a:spcBef>
                  <a:spcPct val="0"/>
                </a:spcBef>
                <a:spcAft>
                  <a:spcPct val="0"/>
                </a:spcAft>
                <a:defRPr sz="1400">
                  <a:solidFill>
                    <a:schemeClr val="tx1"/>
                  </a:solidFill>
                  <a:latin typeface="Arial"/>
                  <a:ea typeface="ＭＳ Ｐゴシック" charset="0"/>
                </a:defRPr>
              </a:lvl8pPr>
              <a:lvl9pPr marL="3886200" indent="-228600" eaLnBrk="0" fontAlgn="base" hangingPunct="0">
                <a:spcBef>
                  <a:spcPct val="0"/>
                </a:spcBef>
                <a:spcAft>
                  <a:spcPct val="0"/>
                </a:spcAft>
                <a:defRPr sz="1400">
                  <a:solidFill>
                    <a:schemeClr val="tx1"/>
                  </a:solidFill>
                  <a:latin typeface="Arial"/>
                  <a:ea typeface="ＭＳ Ｐゴシック" charset="0"/>
                </a:defRPr>
              </a:lvl9pPr>
            </a:lstStyle>
            <a:p>
              <a:r>
                <a:rPr lang="nl-NL" altLang="en-US" sz="1500" b="1">
                  <a:solidFill>
                    <a:schemeClr val="tx1">
                      <a:lumMod val="65000"/>
                      <a:lumOff val="35000"/>
                    </a:schemeClr>
                  </a:solidFill>
                  <a:latin typeface="Open Sans" charset="0"/>
                  <a:ea typeface="Open Sans" charset="0"/>
                  <a:cs typeface="Open Sans" charset="0"/>
                </a:rPr>
                <a:t>Prevalent 5%</a:t>
              </a:r>
            </a:p>
            <a:p>
              <a:r>
                <a:rPr lang="nl-NL" altLang="en-US" sz="1500" b="1">
                  <a:solidFill>
                    <a:schemeClr val="tx1">
                      <a:lumMod val="65000"/>
                      <a:lumOff val="35000"/>
                    </a:schemeClr>
                  </a:solidFill>
                  <a:latin typeface="Open Sans" charset="0"/>
                  <a:ea typeface="Open Sans" charset="0"/>
                  <a:cs typeface="Open Sans" charset="0"/>
                </a:rPr>
                <a:t>Incident (first year) 7%</a:t>
              </a:r>
            </a:p>
          </p:txBody>
        </p:sp>
        <p:grpSp>
          <p:nvGrpSpPr>
            <p:cNvPr id="29" name="Group 28">
              <a:extLst>
                <a:ext uri="{FF2B5EF4-FFF2-40B4-BE49-F238E27FC236}">
                  <a16:creationId xmlns:a16="http://schemas.microsoft.com/office/drawing/2014/main" id="{25EB487D-BBAC-4085-BB59-E4894E128255}"/>
                </a:ext>
              </a:extLst>
            </p:cNvPr>
            <p:cNvGrpSpPr/>
            <p:nvPr/>
          </p:nvGrpSpPr>
          <p:grpSpPr>
            <a:xfrm>
              <a:off x="84935" y="1589032"/>
              <a:ext cx="4592174" cy="2258795"/>
              <a:chOff x="-800009" y="1891296"/>
              <a:chExt cx="5607006" cy="2460118"/>
            </a:xfrm>
          </p:grpSpPr>
          <p:grpSp>
            <p:nvGrpSpPr>
              <p:cNvPr id="30" name="Group 29">
                <a:extLst>
                  <a:ext uri="{FF2B5EF4-FFF2-40B4-BE49-F238E27FC236}">
                    <a16:creationId xmlns:a16="http://schemas.microsoft.com/office/drawing/2014/main" id="{70895F39-9748-4E83-911A-5B2106EDFA2D}"/>
                  </a:ext>
                </a:extLst>
              </p:cNvPr>
              <p:cNvGrpSpPr/>
              <p:nvPr/>
            </p:nvGrpSpPr>
            <p:grpSpPr>
              <a:xfrm>
                <a:off x="24566" y="1891296"/>
                <a:ext cx="4029697" cy="2247664"/>
                <a:chOff x="24566" y="1891296"/>
                <a:chExt cx="4029697" cy="2247664"/>
              </a:xfrm>
            </p:grpSpPr>
            <p:pic>
              <p:nvPicPr>
                <p:cNvPr id="32" name="Content Placeholder 3">
                  <a:extLst>
                    <a:ext uri="{FF2B5EF4-FFF2-40B4-BE49-F238E27FC236}">
                      <a16:creationId xmlns:a16="http://schemas.microsoft.com/office/drawing/2014/main" id="{0CD42E79-21D6-485C-B7AE-0E8B94F49A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566" y="1891296"/>
                  <a:ext cx="2519656" cy="2247664"/>
                </a:xfrm>
                <a:prstGeom prst="rect">
                  <a:avLst/>
                </a:prstGeom>
              </p:spPr>
            </p:pic>
            <p:cxnSp>
              <p:nvCxnSpPr>
                <p:cNvPr id="33" name="Straight Arrow Connector 32">
                  <a:extLst>
                    <a:ext uri="{FF2B5EF4-FFF2-40B4-BE49-F238E27FC236}">
                      <a16:creationId xmlns:a16="http://schemas.microsoft.com/office/drawing/2014/main" id="{653C91BC-FA8E-4AB0-92ED-3514C93C732B}"/>
                    </a:ext>
                  </a:extLst>
                </p:cNvPr>
                <p:cNvCxnSpPr/>
                <p:nvPr/>
              </p:nvCxnSpPr>
              <p:spPr>
                <a:xfrm flipH="1">
                  <a:off x="2409825" y="3038620"/>
                  <a:ext cx="1644438" cy="0"/>
                </a:xfrm>
                <a:prstGeom prst="straightConnector1">
                  <a:avLst/>
                </a:prstGeom>
                <a:ln w="635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sp>
            <p:nvSpPr>
              <p:cNvPr id="31" name="Text Box 4">
                <a:extLst>
                  <a:ext uri="{FF2B5EF4-FFF2-40B4-BE49-F238E27FC236}">
                    <a16:creationId xmlns:a16="http://schemas.microsoft.com/office/drawing/2014/main" id="{D8FFC2CC-E42A-4E34-B92C-7FF3EDADDC0D}"/>
                  </a:ext>
                </a:extLst>
              </p:cNvPr>
              <p:cNvSpPr txBox="1">
                <a:spLocks noChangeArrowheads="1"/>
              </p:cNvSpPr>
              <p:nvPr/>
            </p:nvSpPr>
            <p:spPr bwMode="auto">
              <a:xfrm>
                <a:off x="-800009" y="4140094"/>
                <a:ext cx="5607006" cy="211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spcBef>
                    <a:spcPct val="20000"/>
                  </a:spcBef>
                  <a:buFont typeface="Arial"/>
                  <a:buChar char="•"/>
                  <a:tabLst>
                    <a:tab pos="655638"/>
                    <a:tab pos="1312863"/>
                    <a:tab pos="1968500"/>
                    <a:tab pos="2625725"/>
                    <a:tab pos="3282950"/>
                  </a:tabLst>
                  <a:defRPr sz="2800">
                    <a:solidFill>
                      <a:schemeClr val="tx1"/>
                    </a:solidFill>
                    <a:latin typeface="Arial"/>
                    <a:ea typeface="Arial"/>
                    <a:cs typeface="Arial"/>
                  </a:defRPr>
                </a:lvl1pPr>
                <a:lvl2pPr marL="742950" indent="-285750">
                  <a:spcBef>
                    <a:spcPct val="20000"/>
                  </a:spcBef>
                  <a:buFont typeface="Arial"/>
                  <a:buChar char="–"/>
                  <a:tabLst>
                    <a:tab pos="655638"/>
                    <a:tab pos="1312863"/>
                    <a:tab pos="1968500"/>
                    <a:tab pos="2625725"/>
                    <a:tab pos="3282950"/>
                  </a:tabLst>
                  <a:defRPr sz="2400">
                    <a:solidFill>
                      <a:schemeClr val="tx1"/>
                    </a:solidFill>
                    <a:latin typeface="Arial"/>
                    <a:ea typeface="Arial"/>
                    <a:cs typeface="Arial"/>
                  </a:defRPr>
                </a:lvl2pPr>
                <a:lvl3pPr marL="1143000" indent="-228600">
                  <a:spcBef>
                    <a:spcPct val="20000"/>
                  </a:spcBef>
                  <a:buFont typeface="Arial"/>
                  <a:buChar char="•"/>
                  <a:tabLst>
                    <a:tab pos="655638"/>
                    <a:tab pos="1312863"/>
                    <a:tab pos="1968500"/>
                    <a:tab pos="2625725"/>
                    <a:tab pos="3282950"/>
                  </a:tabLst>
                  <a:defRPr sz="2000">
                    <a:solidFill>
                      <a:schemeClr val="tx1"/>
                    </a:solidFill>
                    <a:latin typeface="Arial"/>
                    <a:ea typeface="Arial"/>
                    <a:cs typeface="Arial"/>
                  </a:defRPr>
                </a:lvl3pPr>
                <a:lvl4pPr marL="1600200" indent="-228600">
                  <a:spcBef>
                    <a:spcPct val="20000"/>
                  </a:spcBef>
                  <a:buFont typeface="Arial"/>
                  <a:buChar char="–"/>
                  <a:tabLst>
                    <a:tab pos="655638"/>
                    <a:tab pos="1312863"/>
                    <a:tab pos="1968500"/>
                    <a:tab pos="2625725"/>
                    <a:tab pos="3282950"/>
                  </a:tabLst>
                  <a:defRPr>
                    <a:solidFill>
                      <a:schemeClr val="tx1"/>
                    </a:solidFill>
                    <a:latin typeface="Arial"/>
                    <a:ea typeface="Arial"/>
                    <a:cs typeface="Arial"/>
                  </a:defRPr>
                </a:lvl4pPr>
                <a:lvl5pPr marL="2057400" indent="-228600">
                  <a:spcBef>
                    <a:spcPct val="20000"/>
                  </a:spcBef>
                  <a:buFont typeface="Arial"/>
                  <a:buChar char="»"/>
                  <a:tabLst>
                    <a:tab pos="655638"/>
                    <a:tab pos="1312863"/>
                    <a:tab pos="1968500"/>
                    <a:tab pos="2625725"/>
                    <a:tab pos="3282950"/>
                  </a:tabLst>
                  <a:defRPr>
                    <a:solidFill>
                      <a:schemeClr val="tx1"/>
                    </a:solidFill>
                    <a:latin typeface="Arial"/>
                    <a:ea typeface="Arial"/>
                    <a:cs typeface="Arial"/>
                  </a:defRPr>
                </a:lvl5pPr>
                <a:lvl6pPr marL="2514600" indent="-228600" fontAlgn="base">
                  <a:spcBef>
                    <a:spcPct val="20000"/>
                  </a:spcBef>
                  <a:spcAft>
                    <a:spcPct val="0"/>
                  </a:spcAft>
                  <a:buFont typeface="Arial"/>
                  <a:buChar char="»"/>
                  <a:tabLst>
                    <a:tab pos="655638"/>
                    <a:tab pos="1312863"/>
                    <a:tab pos="1968500"/>
                    <a:tab pos="2625725"/>
                    <a:tab pos="3282950"/>
                  </a:tabLst>
                  <a:defRPr>
                    <a:solidFill>
                      <a:schemeClr val="tx1"/>
                    </a:solidFill>
                    <a:latin typeface="Arial"/>
                    <a:ea typeface="Arial"/>
                    <a:cs typeface="Arial"/>
                  </a:defRPr>
                </a:lvl6pPr>
                <a:lvl7pPr marL="2971800" indent="-228600" fontAlgn="base">
                  <a:spcBef>
                    <a:spcPct val="20000"/>
                  </a:spcBef>
                  <a:spcAft>
                    <a:spcPct val="0"/>
                  </a:spcAft>
                  <a:buFont typeface="Arial"/>
                  <a:buChar char="»"/>
                  <a:tabLst>
                    <a:tab pos="655638"/>
                    <a:tab pos="1312863"/>
                    <a:tab pos="1968500"/>
                    <a:tab pos="2625725"/>
                    <a:tab pos="3282950"/>
                  </a:tabLst>
                  <a:defRPr>
                    <a:solidFill>
                      <a:schemeClr val="tx1"/>
                    </a:solidFill>
                    <a:latin typeface="Arial"/>
                    <a:ea typeface="Arial"/>
                    <a:cs typeface="Arial"/>
                  </a:defRPr>
                </a:lvl7pPr>
                <a:lvl8pPr marL="3429000" indent="-228600" fontAlgn="base">
                  <a:spcBef>
                    <a:spcPct val="20000"/>
                  </a:spcBef>
                  <a:spcAft>
                    <a:spcPct val="0"/>
                  </a:spcAft>
                  <a:buFont typeface="Arial"/>
                  <a:buChar char="»"/>
                  <a:tabLst>
                    <a:tab pos="655638"/>
                    <a:tab pos="1312863"/>
                    <a:tab pos="1968500"/>
                    <a:tab pos="2625725"/>
                    <a:tab pos="3282950"/>
                  </a:tabLst>
                  <a:defRPr>
                    <a:solidFill>
                      <a:schemeClr val="tx1"/>
                    </a:solidFill>
                    <a:latin typeface="Arial"/>
                    <a:ea typeface="Arial"/>
                    <a:cs typeface="Arial"/>
                  </a:defRPr>
                </a:lvl8pPr>
                <a:lvl9pPr marL="3886200" indent="-228600" fontAlgn="base">
                  <a:spcBef>
                    <a:spcPct val="20000"/>
                  </a:spcBef>
                  <a:spcAft>
                    <a:spcPct val="0"/>
                  </a:spcAft>
                  <a:buFont typeface="Arial"/>
                  <a:buChar char="»"/>
                  <a:tabLst>
                    <a:tab pos="655638"/>
                    <a:tab pos="1312863"/>
                    <a:tab pos="1968500"/>
                    <a:tab pos="2625725"/>
                    <a:tab pos="3282950"/>
                  </a:tabLst>
                  <a:defRPr>
                    <a:solidFill>
                      <a:schemeClr val="tx1"/>
                    </a:solidFill>
                    <a:latin typeface="Arial"/>
                    <a:ea typeface="Arial"/>
                    <a:cs typeface="Arial"/>
                  </a:defRPr>
                </a:lvl9pPr>
              </a:lstStyle>
              <a:p>
                <a:pPr>
                  <a:lnSpc>
                    <a:spcPct val="97000"/>
                  </a:lnSpc>
                  <a:spcBef>
                    <a:spcPct val="0"/>
                  </a:spcBef>
                  <a:buClr>
                    <a:srgbClr val="000000"/>
                  </a:buClr>
                  <a:buSzPct val="45000"/>
                  <a:buNone/>
                </a:pPr>
                <a:r>
                  <a:rPr lang="en-US" altLang="en-US" sz="1300">
                    <a:latin typeface="Arial" panose="020b0604020202020204" pitchFamily="34" charset="0"/>
                    <a:ea typeface="ＭＳ Ｐゴシック" charset="0"/>
                    <a:cs typeface="Arial" panose="020b0604020202020204" pitchFamily="34" charset="0"/>
                  </a:rPr>
                  <a:t>Clin J Am Soc Nephrol 6 (11) 2642-2649, 2011</a:t>
                </a:r>
                <a:endParaRPr lang="en-GB" altLang="en-US" sz="1300">
                  <a:latin typeface="Arial" panose="020b0604020202020204" pitchFamily="34" charset="0"/>
                  <a:ea typeface="ＭＳ Ｐゴシック" charset="0"/>
                  <a:cs typeface="Arial" panose="020b0604020202020204" pitchFamily="34" charset="0"/>
                </a:endParaRPr>
              </a:p>
            </p:txBody>
          </p:sp>
        </p:grpSp>
      </p:grpSp>
      <p:sp>
        <p:nvSpPr>
          <p:cNvPr id="38" name="TextBox 37">
            <a:extLst>
              <a:ext uri="{FF2B5EF4-FFF2-40B4-BE49-F238E27FC236}">
                <a16:creationId xmlns:a16="http://schemas.microsoft.com/office/drawing/2014/main" id="{8BCEF5ED-C1A3-422F-8E8E-69F0D43A3B25}"/>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
        <p:nvSpPr>
          <p:cNvPr id="3" name="TextBox 2">
            <a:extLst>
              <a:ext uri="{FF2B5EF4-FFF2-40B4-BE49-F238E27FC236}">
                <a16:creationId xmlns:a16="http://schemas.microsoft.com/office/drawing/2014/main" id="{09B68E0B-C19D-BA43-9560-DABE41A65F5C}"/>
              </a:ext>
            </a:extLst>
          </p:cNvPr>
          <p:cNvSpPr txBox="1">
            <a:spLocks noSelect="1" noMove="1" noResize="1" noTextEdit="1"/>
          </p:cNvSpPr>
          <p:nvPr/>
        </p:nvSpPr>
        <p:spPr>
          <a:xfrm>
            <a:off x="7697919" y="5806649"/>
            <a:ext cx="4499950" cy="323165"/>
          </a:xfrm>
          <a:prstGeom prst="rect">
            <a:avLst/>
          </a:prstGeom>
          <a:noFill/>
        </p:spPr>
        <p:txBody>
          <a:bodyPr wrap="none" rtlCol="0">
            <a:spAutoFit/>
          </a:bodyPr>
          <a:lstStyle/>
          <a:p>
            <a:pPr algn="r"/>
            <a:r>
              <a:rPr lang="en-US" sz="1500" i="1">
                <a:latin typeface="Arial" panose="020b0604020202020204" pitchFamily="34" charset="0"/>
                <a:cs typeface="Arial" panose="020b0604020202020204" pitchFamily="34" charset="0"/>
              </a:rPr>
              <a:t>Modified from N Engl J Med 345: 1473-1482, 2001</a:t>
            </a:r>
          </a:p>
        </p:txBody>
      </p:sp>
      <p:sp>
        <p:nvSpPr>
          <p:cNvPr id="5" name="TextBox 4">
            <a:extLst>
              <a:ext uri="{FF2B5EF4-FFF2-40B4-BE49-F238E27FC236}">
                <a16:creationId xmlns:a16="http://schemas.microsoft.com/office/drawing/2014/main" id="{42B78D17-5AD7-461E-942F-1202ACC7E291}"/>
              </a:ext>
            </a:extLst>
          </p:cNvPr>
          <p:cNvSpPr txBox="1">
            <a:spLocks noSelect="1" noMove="1" noResize="1" noTextEdit="1"/>
          </p:cNvSpPr>
          <p:nvPr/>
        </p:nvSpPr>
        <p:spPr>
          <a:xfrm>
            <a:off x="3320739" y="1381644"/>
            <a:ext cx="5978898" cy="461665"/>
          </a:xfrm>
          <a:prstGeom prst="rect">
            <a:avLst/>
          </a:prstGeom>
          <a:noFill/>
        </p:spPr>
        <p:txBody>
          <a:bodyPr wrap="square" rtlCol="0">
            <a:spAutoFit/>
          </a:bodyPr>
          <a:lstStyle/>
          <a:p>
            <a:pPr algn="ctr"/>
            <a:r>
              <a:rPr lang="en-US" sz="2400" b="1">
                <a:solidFill>
                  <a:schemeClr val="tx1">
                    <a:lumMod val="65000"/>
                    <a:lumOff val="35000"/>
                  </a:schemeClr>
                </a:solidFill>
                <a:latin typeface="Arial" panose="020b0604020202020204" pitchFamily="34" charset="0"/>
                <a:cs typeface="Arial" panose="020b0604020202020204" pitchFamily="34" charset="0"/>
              </a:rPr>
              <a:t>Annual Rates of Sudden Cardiac Death</a:t>
            </a:r>
          </a:p>
        </p:txBody>
      </p:sp>
      <p:sp>
        <p:nvSpPr>
          <p:cNvPr id="39" name="TextBox 38">
            <a:extLst>
              <a:ext uri="{FF2B5EF4-FFF2-40B4-BE49-F238E27FC236}">
                <a16:creationId xmlns:a16="http://schemas.microsoft.com/office/drawing/2014/main" id="{8E416611-49C3-4E96-9F70-52A6C11AD07F}"/>
              </a:ext>
            </a:extLst>
          </p:cNvPr>
          <p:cNvSpPr txBox="1">
            <a:spLocks noSelect="1" noMove="1" noResize="1" noTextEdit="1"/>
          </p:cNvSpPr>
          <p:nvPr/>
        </p:nvSpPr>
        <p:spPr>
          <a:xfrm>
            <a:off x="2511" y="5821423"/>
            <a:ext cx="4060727" cy="316240"/>
          </a:xfrm>
          <a:prstGeom prst="rect">
            <a:avLst/>
          </a:prstGeom>
          <a:noFill/>
        </p:spPr>
        <p:txBody>
          <a:bodyPr wrap="none" rtlCol="0">
            <a:spAutoFit/>
          </a:bodyPr>
          <a:lstStyle/>
          <a:p>
            <a:pPr>
              <a:lnSpc>
                <a:spcPct val="97000"/>
              </a:lnSpc>
              <a:spcBef>
                <a:spcPct val="0"/>
              </a:spcBef>
              <a:buClr>
                <a:srgbClr val="000000"/>
              </a:buClr>
              <a:buSzPct val="45000"/>
              <a:buNone/>
            </a:pPr>
            <a:r>
              <a:rPr lang="en-US" sz="1500" i="1">
                <a:latin typeface="Arial" panose="020b0604020202020204" pitchFamily="34" charset="0"/>
                <a:cs typeface="Arial" panose="020b0604020202020204" pitchFamily="34" charset="0"/>
              </a:rPr>
              <a:t>Modified from Kidney Int 76(6):652-658, 2009</a:t>
            </a:r>
            <a:endParaRPr lang="en-GB" altLang="en-US" sz="1500" i="1">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val="3852126162"/>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1C26A2E1-F337-4417-8A9F-2D46C253AC19}"/>
              </a:ext>
            </a:extLst>
          </p:cNvPr>
          <p:cNvSpPr>
            <a:spLocks noGrp="1" noSelect="1" noMove="1" noResize="1" noTextEdit="1"/>
          </p:cNvSpPr>
          <p:nvPr>
            <p:ph type="title"/>
          </p:nvPr>
        </p:nvSpPr>
        <p:spPr>
          <a:xfrm>
            <a:off x="614832" y="697027"/>
            <a:ext cx="11577168" cy="1082404"/>
          </a:xfrm>
        </p:spPr>
        <p:txBody>
          <a:bodyPr>
            <a:normAutofit/>
          </a:bodyPr>
          <a:lstStyle/>
          <a:p>
            <a:r>
              <a:rPr lang="en-US" sz="3000"/>
              <a:t>Sudden Death Is the Leading Cause of Death in Dialysis Patients</a:t>
            </a:r>
          </a:p>
        </p:txBody>
      </p:sp>
      <p:sp>
        <p:nvSpPr>
          <p:cNvPr id="4" name="Subtitle 3">
            <a:extLst>
              <a:ext uri="{FF2B5EF4-FFF2-40B4-BE49-F238E27FC236}">
                <a16:creationId xmlns:a16="http://schemas.microsoft.com/office/drawing/2014/main" id="{CC250AB5-0A7C-4BE0-8F2B-883A77AA3B98}"/>
              </a:ext>
            </a:extLst>
          </p:cNvPr>
          <p:cNvSpPr>
            <a:spLocks noGrp="1" noSelect="1" noMove="1" noResize="1" noTextEdit="1"/>
          </p:cNvSpPr>
          <p:nvPr>
            <p:ph type="subTitle" idx="10"/>
          </p:nvPr>
        </p:nvSpPr>
        <p:spPr/>
        <p:txBody>
          <a:bodyPr/>
          <a:lstStyle/>
          <a:p>
            <a:r>
              <a:rPr lang="en-US"/>
              <a:t>Epidemiology of scd in hd patients</a:t>
            </a:r>
          </a:p>
          <a:p>
            <a:endParaRPr lang="en-US"/>
          </a:p>
        </p:txBody>
      </p:sp>
      <p:pic>
        <p:nvPicPr>
          <p:cNvPr id="5" name="Content Placeholder 4">
            <a:extLst>
              <a:ext uri="{FF2B5EF4-FFF2-40B4-BE49-F238E27FC236}">
                <a16:creationId xmlns:a16="http://schemas.microsoft.com/office/drawing/2014/main" id="{690D0801-111F-4E9A-A3B7-D6E5EACE603D}"/>
              </a:ext>
            </a:extLst>
          </p:cNvPr>
          <p:cNvPicPr>
            <a:picLocks noSelect="1" noChangeAspect="1" noMove="1" noResize="1"/>
          </p:cNvPicPr>
          <p:nvPr/>
        </p:nvPicPr>
        <p:blipFill>
          <a:blip r:embed="rId2">
            <a:extLst>
              <a:ext uri="{28A0092B-C50C-407E-A947-70E740481C1C}">
                <a14:useLocalDpi xmlns:a14="http://schemas.microsoft.com/office/drawing/2010/main" val="0"/>
              </a:ext>
            </a:extLst>
          </a:blip>
          <a:srcRect l="1008" t="22830" r="723" b="18642"/>
          <a:stretch>
            <a:fillRect/>
          </a:stretch>
        </p:blipFill>
        <p:spPr>
          <a:xfrm>
            <a:off x="3431593" y="1230985"/>
            <a:ext cx="8661550" cy="5158729"/>
          </a:xfrm>
          <a:prstGeom prst="rect">
            <a:avLst/>
          </a:prstGeom>
        </p:spPr>
      </p:pic>
      <p:sp>
        <p:nvSpPr>
          <p:cNvPr id="6" name="Text Box 7">
            <a:extLst>
              <a:ext uri="{FF2B5EF4-FFF2-40B4-BE49-F238E27FC236}">
                <a16:creationId xmlns:a16="http://schemas.microsoft.com/office/drawing/2014/main" id="{6097C280-2006-488A-AABD-42CC57E556E8}"/>
              </a:ext>
            </a:extLst>
          </p:cNvPr>
          <p:cNvSpPr txBox="1">
            <a:spLocks noSelect="1" noMove="1" noResize="1" noChangeArrowheads="1" noTextEdit="1"/>
          </p:cNvSpPr>
          <p:nvPr/>
        </p:nvSpPr>
        <p:spPr bwMode="auto">
          <a:xfrm>
            <a:off x="320370" y="1994443"/>
            <a:ext cx="482776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eaLnBrk="1" hangingPunct="1"/>
            <a:r>
              <a:rPr lang="en-US" sz="2800">
                <a:solidFill>
                  <a:schemeClr val="tx1">
                    <a:lumMod val="65000"/>
                    <a:lumOff val="35000"/>
                  </a:schemeClr>
                </a:solidFill>
                <a:latin typeface="Arial" panose="020b0604020202020204" pitchFamily="34" charset="0"/>
                <a:cs typeface="Arial" panose="020b0604020202020204" pitchFamily="34" charset="0"/>
              </a:rPr>
              <a:t>Arrhythmia/Cardiac Arrest</a:t>
            </a:r>
          </a:p>
        </p:txBody>
      </p:sp>
      <p:sp>
        <p:nvSpPr>
          <p:cNvPr id="7" name="Text Box 7">
            <a:extLst>
              <a:ext uri="{FF2B5EF4-FFF2-40B4-BE49-F238E27FC236}">
                <a16:creationId xmlns:a16="http://schemas.microsoft.com/office/drawing/2014/main" id="{FD987E77-021B-4654-B58E-5EAEED62A685}"/>
              </a:ext>
            </a:extLst>
          </p:cNvPr>
          <p:cNvSpPr txBox="1">
            <a:spLocks noSelect="1" noMove="1" noResize="1" noChangeArrowheads="1" noTextEdit="1"/>
          </p:cNvSpPr>
          <p:nvPr/>
        </p:nvSpPr>
        <p:spPr bwMode="auto">
          <a:xfrm>
            <a:off x="394800" y="4359850"/>
            <a:ext cx="3454186"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eaLnBrk="1" hangingPunct="1"/>
            <a:r>
              <a:rPr lang="en-US" sz="2800">
                <a:solidFill>
                  <a:schemeClr val="tx1">
                    <a:lumMod val="65000"/>
                    <a:lumOff val="35000"/>
                  </a:schemeClr>
                </a:solidFill>
                <a:latin typeface="Arial" panose="020b0604020202020204" pitchFamily="34" charset="0"/>
                <a:cs typeface="Arial" panose="020b0604020202020204" pitchFamily="34" charset="0"/>
              </a:rPr>
              <a:t>1 of every 4 dialysis patients will die of sudden death</a:t>
            </a:r>
          </a:p>
        </p:txBody>
      </p:sp>
      <p:sp>
        <p:nvSpPr>
          <p:cNvPr id="8" name="Text Box 7">
            <a:extLst>
              <a:ext uri="{FF2B5EF4-FFF2-40B4-BE49-F238E27FC236}">
                <a16:creationId xmlns:a16="http://schemas.microsoft.com/office/drawing/2014/main" id="{1C981A13-2304-4F6F-B726-F641EEC0AE9F}"/>
              </a:ext>
            </a:extLst>
          </p:cNvPr>
          <p:cNvSpPr txBox="1">
            <a:spLocks noSelect="1" noMove="1" noResize="1" noChangeArrowheads="1" noTextEdit="1"/>
          </p:cNvSpPr>
          <p:nvPr/>
        </p:nvSpPr>
        <p:spPr bwMode="auto">
          <a:xfrm>
            <a:off x="82936978" y="2883112"/>
            <a:ext cx="482776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a:ea typeface="ＭＳ Ｐゴシック" charset="0"/>
                <a:cs typeface="ＭＳ Ｐゴシック" charset="0"/>
              </a:defRPr>
            </a:lvl1pPr>
            <a:lvl2pPr marL="742950" indent="-285750" eaLnBrk="0" hangingPunct="0">
              <a:defRPr sz="2400">
                <a:solidFill>
                  <a:schemeClr val="tx1"/>
                </a:solidFill>
                <a:latin typeface="Arial"/>
                <a:ea typeface="ＭＳ Ｐゴシック" charset="0"/>
              </a:defRPr>
            </a:lvl2pPr>
            <a:lvl3pPr marL="1143000" indent="-228600" eaLnBrk="0" hangingPunct="0">
              <a:defRPr sz="2400">
                <a:solidFill>
                  <a:schemeClr val="tx1"/>
                </a:solidFill>
                <a:latin typeface="Arial"/>
                <a:ea typeface="ＭＳ Ｐゴシック" charset="0"/>
              </a:defRPr>
            </a:lvl3pPr>
            <a:lvl4pPr marL="1600200" indent="-228600" eaLnBrk="0" hangingPunct="0">
              <a:defRPr sz="2400">
                <a:solidFill>
                  <a:schemeClr val="tx1"/>
                </a:solidFill>
                <a:latin typeface="Arial"/>
                <a:ea typeface="ＭＳ Ｐゴシック" charset="0"/>
              </a:defRPr>
            </a:lvl4pPr>
            <a:lvl5pPr marL="2057400" indent="-228600" eaLnBrk="0" hangingPunct="0">
              <a:defRPr sz="2400">
                <a:solidFill>
                  <a:schemeClr val="tx1"/>
                </a:solidFill>
                <a:latin typeface="Arial"/>
                <a:ea typeface="ＭＳ Ｐゴシック" charset="0"/>
              </a:defRPr>
            </a:lvl5pPr>
            <a:lvl6pPr marL="2514600" indent="-228600" eaLnBrk="0" fontAlgn="base" hangingPunct="0">
              <a:spcBef>
                <a:spcPct val="0"/>
              </a:spcBef>
              <a:spcAft>
                <a:spcPct val="0"/>
              </a:spcAft>
              <a:defRPr sz="2400">
                <a:solidFill>
                  <a:schemeClr val="tx1"/>
                </a:solidFill>
                <a:latin typeface="Arial"/>
                <a:ea typeface="ＭＳ Ｐゴシック" charset="0"/>
              </a:defRPr>
            </a:lvl6pPr>
            <a:lvl7pPr marL="2971800" indent="-228600" eaLnBrk="0" fontAlgn="base" hangingPunct="0">
              <a:spcBef>
                <a:spcPct val="0"/>
              </a:spcBef>
              <a:spcAft>
                <a:spcPct val="0"/>
              </a:spcAft>
              <a:defRPr sz="2400">
                <a:solidFill>
                  <a:schemeClr val="tx1"/>
                </a:solidFill>
                <a:latin typeface="Arial"/>
                <a:ea typeface="ＭＳ Ｐゴシック" charset="0"/>
              </a:defRPr>
            </a:lvl7pPr>
            <a:lvl8pPr marL="3429000" indent="-228600" eaLnBrk="0" fontAlgn="base" hangingPunct="0">
              <a:spcBef>
                <a:spcPct val="0"/>
              </a:spcBef>
              <a:spcAft>
                <a:spcPct val="0"/>
              </a:spcAft>
              <a:defRPr sz="2400">
                <a:solidFill>
                  <a:schemeClr val="tx1"/>
                </a:solidFill>
                <a:latin typeface="Arial"/>
                <a:ea typeface="ＭＳ Ｐゴシック" charset="0"/>
              </a:defRPr>
            </a:lvl8pPr>
            <a:lvl9pPr marL="3886200" indent="-228600" eaLnBrk="0" fontAlgn="base" hangingPunct="0">
              <a:spcBef>
                <a:spcPct val="0"/>
              </a:spcBef>
              <a:spcAft>
                <a:spcPct val="0"/>
              </a:spcAft>
              <a:defRPr sz="2400">
                <a:solidFill>
                  <a:schemeClr val="tx1"/>
                </a:solidFill>
                <a:latin typeface="Arial"/>
                <a:ea typeface="ＭＳ Ｐゴシック" charset="0"/>
              </a:defRPr>
            </a:lvl9pPr>
          </a:lstStyle>
          <a:p>
            <a:pPr eaLnBrk="1" hangingPunct="1"/>
            <a:r>
              <a:rPr lang="en-US" sz="3200" b="1">
                <a:solidFill>
                  <a:schemeClr val="tx1">
                    <a:lumMod val="65000"/>
                    <a:lumOff val="35000"/>
                  </a:schemeClr>
                </a:solidFill>
                <a:latin typeface="+mj-lt"/>
              </a:rPr>
              <a:t>Arrhythmia/Cardiac Arrest</a:t>
            </a:r>
          </a:p>
        </p:txBody>
      </p:sp>
      <p:sp>
        <p:nvSpPr>
          <p:cNvPr id="9" name="TextBox 8">
            <a:extLst>
              <a:ext uri="{FF2B5EF4-FFF2-40B4-BE49-F238E27FC236}">
                <a16:creationId xmlns:a16="http://schemas.microsoft.com/office/drawing/2014/main" id="{94D62048-3027-44E9-BA8C-2921B19CD527}"/>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
        <p:nvSpPr>
          <p:cNvPr id="11" name="TextBox 10">
            <a:extLst>
              <a:ext uri="{FF2B5EF4-FFF2-40B4-BE49-F238E27FC236}">
                <a16:creationId xmlns:a16="http://schemas.microsoft.com/office/drawing/2014/main" id="{22CEBF6D-5594-4D73-956A-71699C8C1A7F}"/>
              </a:ext>
            </a:extLst>
          </p:cNvPr>
          <p:cNvSpPr txBox="1">
            <a:spLocks noSelect="1" noMove="1" noResize="1" noTextEdit="1"/>
          </p:cNvSpPr>
          <p:nvPr/>
        </p:nvSpPr>
        <p:spPr>
          <a:xfrm>
            <a:off x="5603358" y="5812260"/>
            <a:ext cx="6588641" cy="323165"/>
          </a:xfrm>
          <a:prstGeom prst="rect">
            <a:avLst/>
          </a:prstGeom>
          <a:noFill/>
        </p:spPr>
        <p:txBody>
          <a:bodyPr wrap="square" rtlCol="0">
            <a:spAutoFit/>
          </a:bodyPr>
          <a:lstStyle/>
          <a:p>
            <a:pPr algn="r"/>
            <a:r>
              <a:rPr lang="en-US" sz="1500" i="1">
                <a:latin typeface="Arial" panose="020b0604020202020204" pitchFamily="34" charset="0"/>
                <a:cs typeface="Arial" panose="020b0604020202020204" pitchFamily="34" charset="0"/>
              </a:rPr>
              <a:t>USRDS 2017: Vol 2 ESRD, Chapt 5 Mortality, Figure 5.4a, pg 345</a:t>
            </a:r>
          </a:p>
        </p:txBody>
      </p:sp>
    </p:spTree>
    <p:extLst>
      <p:ext uri="{BB962C8B-B14F-4D97-AF65-F5344CB8AC3E}">
        <p14:creationId val="6370501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E15BA9B7-3EE1-4EC2-A391-2AE31A83AE88}"/>
              </a:ext>
            </a:extLst>
          </p:cNvPr>
          <p:cNvSpPr>
            <a:spLocks noGrp="1" noSelect="1" noMove="1" noResize="1" noTextEdit="1"/>
          </p:cNvSpPr>
          <p:nvPr>
            <p:ph type="title"/>
          </p:nvPr>
        </p:nvSpPr>
        <p:spPr>
          <a:xfrm>
            <a:off x="621768" y="697537"/>
            <a:ext cx="9499670" cy="1082404"/>
          </a:xfrm>
        </p:spPr>
        <p:txBody>
          <a:bodyPr/>
          <a:lstStyle/>
          <a:p>
            <a:r>
              <a:rPr lang="en-US"/>
              <a:t>Proportion of SCD: US vs. Worldwide</a:t>
            </a:r>
          </a:p>
        </p:txBody>
      </p:sp>
      <p:graphicFrame>
        <p:nvGraphicFramePr>
          <p:cNvPr id="5" name="Content Placeholder 4">
            <a:extLst>
              <a:ext uri="{FF2B5EF4-FFF2-40B4-BE49-F238E27FC236}">
                <a16:creationId xmlns:a16="http://schemas.microsoft.com/office/drawing/2014/main" id="{323283AB-CDE4-406B-9C43-B463C6F8E992}"/>
              </a:ext>
            </a:extLst>
          </p:cNvPr>
          <p:cNvGraphicFramePr>
            <a:graphicFrameLocks noGrp="1" noSelect="1" noChangeAspect="1" noMove="1" noResize="1"/>
          </p:cNvGraphicFramePr>
          <p:nvPr>
            <p:ph idx="1"/>
            <p:extLst>
              <p:ext uri="{D42A27DB-BD31-4B8C-83A1-F6EECF244321}">
                <p14:modId val="1287190197"/>
              </p:ext>
            </p:extLst>
          </p:nvPr>
        </p:nvGraphicFramePr>
        <p:xfrm>
          <a:off x="955160" y="1388436"/>
          <a:ext cx="10283893" cy="4648200"/>
        </p:xfrm>
        <a:graphic>
          <a:graphicData uri="http://schemas.openxmlformats.org/drawingml/2006/chart">
            <c:chart xmlns:c="http://schemas.openxmlformats.org/drawingml/2006/chart" r:id="rId3"/>
          </a:graphicData>
        </a:graphic>
      </p:graphicFrame>
      <p:sp>
        <p:nvSpPr>
          <p:cNvPr id="6" name="TextBox 5">
            <a:extLst>
              <a:ext uri="{FF2B5EF4-FFF2-40B4-BE49-F238E27FC236}">
                <a16:creationId xmlns:a16="http://schemas.microsoft.com/office/drawing/2014/main" id="{E7028D65-5818-4A74-9D92-FAF416DBB33C}"/>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
        <p:nvSpPr>
          <p:cNvPr id="7" name="TextBox 6">
            <a:extLst>
              <a:ext uri="{FF2B5EF4-FFF2-40B4-BE49-F238E27FC236}">
                <a16:creationId xmlns:a16="http://schemas.microsoft.com/office/drawing/2014/main" id="{BFAAC928-8A10-4FA4-AF9C-FD9ADFD27948}"/>
              </a:ext>
            </a:extLst>
          </p:cNvPr>
          <p:cNvSpPr txBox="1">
            <a:spLocks noSelect="1" noMove="1" noResize="1" noTextEdit="1"/>
          </p:cNvSpPr>
          <p:nvPr/>
        </p:nvSpPr>
        <p:spPr>
          <a:xfrm>
            <a:off x="6220045" y="5809228"/>
            <a:ext cx="5974174" cy="323165"/>
          </a:xfrm>
          <a:prstGeom prst="rect">
            <a:avLst/>
          </a:prstGeom>
          <a:noFill/>
        </p:spPr>
        <p:txBody>
          <a:bodyPr wrap="square" rtlCol="0">
            <a:spAutoFit/>
          </a:bodyPr>
          <a:lstStyle/>
          <a:p>
            <a:pPr algn="r"/>
            <a:r>
              <a:rPr lang="en-US" sz="1500" i="1">
                <a:latin typeface="Arial" panose="020b0604020202020204" pitchFamily="34" charset="0"/>
                <a:cs typeface="Arial" panose="020b0604020202020204" pitchFamily="34" charset="0"/>
              </a:rPr>
              <a:t>Modified from Clin J Am Soc Nephrol 7(5):765-774, 2012</a:t>
            </a:r>
          </a:p>
        </p:txBody>
      </p:sp>
    </p:spTree>
    <p:extLst>
      <p:ext uri="{BB962C8B-B14F-4D97-AF65-F5344CB8AC3E}">
        <p14:creationId val="3137603970"/>
      </p:ext>
    </p:extLst>
  </p:cSld>
  <p:clrMapOvr>
    <a:masterClrMapping/>
  </p:clrMapOvr>
  <p:transition/>
  <p:timing/>
</p:sld>
</file>

<file path=ppt/tags/tag1.xml><?xml version="1.0" encoding="utf-8"?>
<p:tagLst xmlns:p="http://schemas.openxmlformats.org/presentationml/2006/main">
  <p:tag name="THINKCELLSHAPEDONOTDELETE" val="pJM8l1VXwHkmPe_WhIJq1TA"/>
</p:tagLst>
</file>

<file path=ppt/tags/tag2.xml><?xml version="1.0" encoding="utf-8"?>
<p:tagLst xmlns:p="http://schemas.openxmlformats.org/presentationml/2006/main">
  <p:tag name="AS_NET" val="4.0.30319.42000"/>
  <p:tag name="AS_OS" val="Microsoft Windows NT 10.0.17763.0"/>
  <p:tag name="AS_RELEASE_DATE" val="2024.06.14"/>
  <p:tag name="AS_TITLE" val="Aspose.Slides for .NET 4.0 Client Profile"/>
  <p:tag name="AS_VERSION" val="24.6"/>
</p:tagLst>
</file>

<file path=ppt/theme/theme1.xml><?xml version="1.0" encoding="utf-8"?>
<a:theme xmlns:r="http://schemas.openxmlformats.org/officeDocument/2006/relationships" xmlns:a="http://schemas.openxmlformats.org/drawingml/2006/main" name="Office Theme">
  <a:themeElements>
    <a:clrScheme name="ASN THEME COLORS">
      <a:dk1>
        <a:sysClr val="windowText" lastClr="000000"/>
      </a:dk1>
      <a:lt1>
        <a:sysClr val="window" lastClr="FFFFFF"/>
      </a:lt1>
      <a:dk2>
        <a:srgbClr val="3F2A7D"/>
      </a:dk2>
      <a:lt2>
        <a:srgbClr val="96C4D4"/>
      </a:lt2>
      <a:accent1>
        <a:srgbClr val="00468B"/>
      </a:accent1>
      <a:accent2>
        <a:srgbClr val="FF8200"/>
      </a:accent2>
      <a:accent3>
        <a:srgbClr val="008EAA"/>
      </a:accent3>
      <a:accent4>
        <a:srgbClr val="319B42"/>
      </a:accent4>
      <a:accent5>
        <a:srgbClr val="3F2A56"/>
      </a:accent5>
      <a:accent6>
        <a:srgbClr val="FFB500"/>
      </a:accent6>
      <a:hlink>
        <a:srgbClr val="0000FF"/>
      </a:hlink>
      <a:folHlink>
        <a:srgbClr val="800080"/>
      </a:folHlink>
    </a:clrScheme>
    <a:fontScheme name="Office">
      <a:majorFont>
        <a:latin typeface="Calibri Light"/>
        <a:ea typeface="Calibri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docProps/app.xml><?xml version="1.0" encoding="utf-8"?>
<Properties xmlns:vt="http://schemas.openxmlformats.org/officeDocument/2006/docPropsVTypes" xmlns="http://schemas.openxmlformats.org/officeDocument/2006/extended-properties">
  <Company/>
  <PresentationFormat>Widescreen</PresentationFormat>
  <Paragraphs>496</Paragraphs>
  <Slides>44</Slides>
  <Notes>35</Notes>
  <TotalTime>12337</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44</vt:i4>
      </vt:variant>
    </vt:vector>
  </HeadingPairs>
  <TitlesOfParts>
    <vt:vector baseType="lpstr" size="61">
      <vt:lpstr>Arial</vt:lpstr>
      <vt:lpstr>Calibri Light</vt:lpstr>
      <vt:lpstr>Calibri</vt:lpstr>
      <vt:lpstr>Segoe</vt:lpstr>
      <vt:lpstr>Open Sans</vt:lpstr>
      <vt:lpstr>Gotham Black</vt:lpstr>
      <vt:lpstr>Gotham</vt:lpstr>
      <vt:lpstr>ＭＳ Ｐゴシック</vt:lpstr>
      <vt:lpstr>open sans</vt:lpstr>
      <vt:lpstr>Franklin Gothic Demi</vt:lpstr>
      <vt:lpstr>Wingdings</vt:lpstr>
      <vt:lpstr>Helvetica</vt:lpstr>
      <vt:lpstr>Times New Roman</vt:lpstr>
      <vt:lpstr>msgothic</vt:lpstr>
      <vt:lpstr>Courier New</vt:lpstr>
      <vt:lpstr>Tahoma</vt:lpstr>
      <vt:lpstr>Office Theme</vt:lpstr>
      <vt:lpstr>Long-Term Management of Patients on DialysisSudden Cardiac Death in Patients on Hemodialysis </vt:lpstr>
      <vt:lpstr>Patrick H. Pun</vt:lpstr>
      <vt:lpstr>Learning Objectives</vt:lpstr>
      <vt:lpstr>Case Presentation</vt:lpstr>
      <vt:lpstr>Laboratory Values</vt:lpstr>
      <vt:lpstr>PowerPoint Presentation</vt:lpstr>
      <vt:lpstr>Impact of Sudden Cardiac Death: ESRD vs. Other Populations</vt:lpstr>
      <vt:lpstr>Sudden Death Is the Leading Cause of Death in Dialysis Patients</vt:lpstr>
      <vt:lpstr>Proportion of SCD: US vs. Worldwide</vt:lpstr>
      <vt:lpstr>Are Outcomes Improving over Time?</vt:lpstr>
      <vt:lpstr>PowerPoint Presentation</vt:lpstr>
      <vt:lpstr>Cardiovascular Risk Is Tied to Dialysis Schedule</vt:lpstr>
      <vt:lpstr>PowerPoint Presentation</vt:lpstr>
      <vt:lpstr>PowerPoint Presentation</vt:lpstr>
      <vt:lpstr>PowerPoint Presentation</vt:lpstr>
      <vt:lpstr>PowerPoint Presentation</vt:lpstr>
      <vt:lpstr>Association Between Failure to Achieve Target Weight and Mortality</vt:lpstr>
      <vt:lpstr>Serum Potassium Levels Are Strongly Linked to Risk of SCA in HD Patients</vt:lpstr>
      <vt:lpstr>Larger Serum-Dialysate Gradients Result in Wider Serum K+ Swings During HD</vt:lpstr>
      <vt:lpstr>Higher Dialysate Bicarbonate Levels Are Associated with Greater Falls in Serum K+ Levels During HD</vt:lpstr>
      <vt:lpstr>PowerPoint Presentation</vt:lpstr>
      <vt:lpstr>Is Low K+ Bath for Hyperkalemic Patients Harmful or Helpful?</vt:lpstr>
      <vt:lpstr>What About High Potassium Bath? Increased Mortality Risk of Dk&gt;3 Among Hyperkalemic Patients</vt:lpstr>
      <vt:lpstr>What About 2K+ vs. 3K+ bath? DOPPS N=55,183</vt:lpstr>
      <vt:lpstr>High Serum-Dialysate Potassium Gradient and Outcomes</vt:lpstr>
      <vt:lpstr>Summary: Serum and Dialysate K+</vt:lpstr>
      <vt:lpstr>Dialytic Approaches to Reduce Intradialytic Potassium Swings and Hyperkalemia: Extended/Frequent Dialysis</vt:lpstr>
      <vt:lpstr>Non-Dialytic Approaches: Modulating Colonic Secretion	</vt:lpstr>
      <vt:lpstr>Dialysate Adjustment Protocol Approach to Avoid Dialysate Mismatch</vt:lpstr>
      <vt:lpstr>Protocol Approach to Avoid Dialysate Mismatch</vt:lpstr>
      <vt:lpstr>Proposed Dialysate Adjustment Algorithms</vt:lpstr>
      <vt:lpstr>PowerPoint Presentation</vt:lpstr>
      <vt:lpstr>Low Calcium Dialysate Associates with Increased Risk of SCD</vt:lpstr>
      <vt:lpstr>General Management of SCD</vt:lpstr>
      <vt:lpstr>Medical Therapies for SCD Prevention: Beta Blockers</vt:lpstr>
      <vt:lpstr>QT Prolongation and Medications</vt:lpstr>
      <vt:lpstr>Prescription of SSRI with Higher QT Prolonging Potential Associated with Increased SCD Risk</vt:lpstr>
      <vt:lpstr>No Evidence to Support Primary Prevention ICD in Dialysis Patients with EF&gt;35</vt:lpstr>
      <vt:lpstr>No Evidence to Support Primary Prevention ICD in Dialysis Patients with EF≤35</vt:lpstr>
      <vt:lpstr>When Staff Provide Immediate CPR After Cardiac Arrest in Dialysis Clinics, Outcomes Are Improved</vt:lpstr>
      <vt:lpstr>Summary: Management of SCD Risk in HD</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24.0600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Crystal Anderson</dc:creator>
  <cp:lastModifiedBy>Jin Soo Kim</cp:lastModifiedBy>
  <cp:revision>273</cp:revision>
  <dcterms:created xsi:type="dcterms:W3CDTF">2017-04-24T15:47:09Z</dcterms:created>
  <dcterms:modified xsi:type="dcterms:W3CDTF">2024-07-18T00:25:19Z</dcterms:modified>
</cp:coreProperties>
</file>