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273" r:id="rId5"/>
    <p:sldId id="264" r:id="rId6"/>
    <p:sldId id="258" r:id="rId7"/>
    <p:sldId id="274" r:id="rId8"/>
    <p:sldId id="275" r:id="rId9"/>
    <p:sldId id="276" r:id="rId10"/>
    <p:sldId id="303" r:id="rId11"/>
    <p:sldId id="277" r:id="rId12"/>
    <p:sldId id="278" r:id="rId13"/>
    <p:sldId id="279" r:id="rId14"/>
    <p:sldId id="280" r:id="rId15"/>
    <p:sldId id="281" r:id="rId16"/>
    <p:sldId id="308" r:id="rId17"/>
    <p:sldId id="304" r:id="rId18"/>
    <p:sldId id="306" r:id="rId19"/>
    <p:sldId id="305" r:id="rId20"/>
    <p:sldId id="284" r:id="rId21"/>
    <p:sldId id="285" r:id="rId22"/>
    <p:sldId id="286" r:id="rId23"/>
    <p:sldId id="287" r:id="rId24"/>
    <p:sldId id="288" r:id="rId25"/>
    <p:sldId id="289" r:id="rId26"/>
    <p:sldId id="290" r:id="rId27"/>
    <p:sldId id="292" r:id="rId28"/>
    <p:sldId id="293" r:id="rId29"/>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Ky+qW461hYA7p1a+uCJbZg==" hashData="Ka8OzO+6O2dqscf5ozyHwwL1izA="/>
  <p:extLst>
    <p:ext uri="{521415D9-36F7-43E2-AB2F-B90AF26B5E84}">
      <p14:sectionLst xmlns:p14="http://schemas.microsoft.com/office/powerpoint/2010/main">
        <p14:section name="Default Section" id="{9C3D5B8C-2B30-4BAB-9D4C-D2A7B2D5F223}">
          <p14:sldIdLst>
            <p14:sldId id="256"/>
            <p14:sldId id="273"/>
            <p14:sldId id="264"/>
            <p14:sldId id="258"/>
            <p14:sldId id="274"/>
            <p14:sldId id="275"/>
            <p14:sldId id="276"/>
            <p14:sldId id="303"/>
            <p14:sldId id="277"/>
            <p14:sldId id="278"/>
            <p14:sldId id="279"/>
            <p14:sldId id="280"/>
            <p14:sldId id="281"/>
            <p14:sldId id="308"/>
            <p14:sldId id="304"/>
            <p14:sldId id="306"/>
            <p14:sldId id="305"/>
            <p14:sldId id="284"/>
            <p14:sldId id="285"/>
            <p14:sldId id="286"/>
            <p14:sldId id="287"/>
            <p14:sldId id="288"/>
            <p14:sldId id="289"/>
            <p14:sldId id="290"/>
            <p14:sldId id="292"/>
            <p14:sldId id="293"/>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extLst>
      <p:ext uri="{19B8F6BF-5375-455C-9EA6-DF929625EA0E}">
        <p15:presenceInfo xmlns:p15="http://schemas.microsoft.com/office/powerpoint/2012/main" userId="S::lxayavong@asn-online.org::60b64769-9ed1-476b-869f-74cc0afccf5b"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fill>
          <a:solidFill>
            <a:schemeClr val="dk1">
              <a:tint val="40000"/>
            </a:schemeClr>
          </a:solidFill>
        </a:fill>
      </a:tcStyle>
    </a:band1H>
    <a:band1V>
      <a:tcStyle>
        <a:fill>
          <a:solidFill>
            <a:schemeClr val="dk1">
              <a:tint val="40000"/>
            </a:schemeClr>
          </a:solidFill>
        </a:fill>
      </a:tcStyle>
    </a:band1V>
    <a:lastCol>
      <a:tcTxStyle b="on">
        <a:fontRef idx="minor">
          <a:prstClr val="black"/>
        </a:fontRef>
        <a:schemeClr val="lt1"/>
      </a:tcTxStyle>
      <a:tcStyle>
        <a:fill>
          <a:solidFill>
            <a:schemeClr val="dk1"/>
          </a:solidFill>
        </a:fill>
      </a:tcStyle>
    </a:lastCol>
    <a:firstCol>
      <a:tcTxStyle b="on">
        <a:fontRef idx="minor">
          <a:prstClr val="black"/>
        </a:fontRef>
        <a:schemeClr val="lt1"/>
      </a:tcTxStyle>
      <a:tcStyle>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7074" autoAdjust="0"/>
  </p:normalViewPr>
  <p:slideViewPr>
    <p:cSldViewPr snapToGrid="0">
      <p:cViewPr>
        <p:scale>
          <a:sx n="90" d="100"/>
          <a:sy n="90" d="100"/>
        </p:scale>
        <p:origin x="1194" y="210"/>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tags" Target="tags/tag1.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heme" Target="theme/theme1.xml" /><Relationship Id="rId34" Type="http://schemas.openxmlformats.org/officeDocument/2006/relationships/tableStyles" Target="tableStyles.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9B321-329B-F34A-B590-D8742A472EDA}" type="datetimeFigureOut">
              <a:rPr lang="en-US" smtClean="0"/>
              <a:t>3/22/2021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BE"/>
              <a:t>These are a few examples of small water soluble compounds. The list is not exhaustive. For a more complete list the reader is referred to Toxins, 10, 33, 2018.</a:t>
            </a:r>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457200" rtl="0" eaLnBrk="1" fontAlgn="auto" latinLnBrk="0" hangingPunct="1">
              <a:lnSpc>
                <a:spcPct val="100000"/>
              </a:lnSpc>
              <a:spcBef>
                <a:spcPct val="0"/>
              </a:spcBef>
              <a:spcAft>
                <a:spcPct val="0"/>
              </a:spcAft>
              <a:buClrTx/>
              <a:buSzTx/>
              <a:buFontTx/>
              <a:buNone/>
              <a:defRPr/>
            </a:pPr>
            <a:r>
              <a:rPr lang="en-US">
                <a:solidFill>
                  <a:srgbClr val="FF0000"/>
                </a:solidFill>
                <a:latin typeface="Calibri" pitchFamily="34" charset="0"/>
                <a:cs typeface="Times New Roman" pitchFamily="18" charset="0"/>
              </a:rPr>
              <a:t>In this study, various factors with potential impact on uremic solute concentration [age, gender, protein intake (nPCR), residual renal function (RRF), diabetes, body weight, and dialysis vintage] were correlated to the pre-dialysis concentration of a large number of retention solutes, but significant correlations were found only for protein intake and residual renal function, not for Kt/Vurea, the traditional marker of dialysis adequacy, based on intra-dialytic urea removal. These data suggest that rather than dialysis adequacy as assessed by Kt/Vurea, other factors weigh at least as much on uremic solute concentration.</a:t>
            </a:r>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457200" rtl="0" eaLnBrk="1" fontAlgn="auto" latinLnBrk="0" hangingPunct="1">
              <a:lnSpc>
                <a:spcPct val="100000"/>
              </a:lnSpc>
              <a:spcBef>
                <a:spcPct val="0"/>
              </a:spcBef>
              <a:spcAft>
                <a:spcPct val="0"/>
              </a:spcAft>
              <a:buClrTx/>
              <a:buSzTx/>
              <a:buFontTx/>
              <a:buNone/>
              <a:defRPr/>
            </a:pPr>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457200" rtl="0" eaLnBrk="1" fontAlgn="auto" latinLnBrk="0" hangingPunct="1">
              <a:lnSpc>
                <a:spcPct val="100000"/>
              </a:lnSpc>
              <a:spcBef>
                <a:spcPct val="0"/>
              </a:spcBef>
              <a:spcAft>
                <a:spcPct val="0"/>
              </a:spcAft>
              <a:buClrTx/>
              <a:buSzTx/>
              <a:buFontTx/>
              <a:buNone/>
              <a:defRPr/>
            </a:pPr>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24</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55F2DACD-BB36-F445-A070-9F1BBA6F95DB}" type="slidenum">
              <a:rPr lang="en-US" smtClean="0"/>
              <a:t>12</a:t>
            </a:fld>
            <a:endParaRPr 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3.pn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eldia">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endParaRPr lang="en-US"/>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ekop">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el en objec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Inhoud van twee">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Alleen titel">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r>
              <a:rPr lang="nl-NL"/>
              <a:t>Klik op het pictogram als u een grafiek wilt toevoegen</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r>
              <a:rPr lang="nl-NL"/>
              <a:t>Klik op het pictogram als u een grafiek wilt toevoegen</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Inhoud met bijschrift">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nl-NL"/>
              <a:t>Klik om de stijl te bewerken</a:t>
            </a:r>
            <a:endParaRPr lang="en-US"/>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7.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8.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9.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0.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1.xml" /><Relationship Id="rId3" Type="http://schemas.openxmlformats.org/officeDocument/2006/relationships/image" Target="../media/image6.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3.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4.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5.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6.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7.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8.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9.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0.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1.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4.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5.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6.xml" /><Relationship Id="rId3" Type="http://schemas.openxmlformats.org/officeDocument/2006/relationships/image" Target="../media/image4.png" /><Relationship Id="rId4" Type="http://schemas.openxmlformats.org/officeDocument/2006/relationships/image" Target="../media/image5.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370020" y="1566111"/>
            <a:ext cx="9291638" cy="2144858"/>
          </a:xfrm>
        </p:spPr>
        <p:txBody>
          <a:bodyPr>
            <a:normAutofit/>
          </a:bodyPr>
          <a:lstStyle/>
          <a:p>
            <a:r>
              <a:rPr lang="en-US" sz="4000"/>
              <a:t>Basic Principles of Uremic Toxicity and Uremic Toxin Removal: </a:t>
            </a:r>
            <a:br>
              <a:rPr lang="en-US" sz="4000"/>
            </a:br>
            <a:r>
              <a:rPr lang="en-US" sz="4000"/>
              <a:t>Small Water Soluble Compounds</a:t>
            </a:r>
          </a:p>
        </p:txBody>
      </p:sp>
      <p:sp>
        <p:nvSpPr>
          <p:cNvPr id="3" name="Subtitle 2"/>
          <p:cNvSpPr>
            <a:spLocks noGrp="1" noSelect="1" noMove="1" noResize="1" noTextEdit="1"/>
          </p:cNvSpPr>
          <p:nvPr>
            <p:ph type="subTitle" idx="1"/>
          </p:nvPr>
        </p:nvSpPr>
        <p:spPr>
          <a:xfrm>
            <a:off x="2362606" y="3441696"/>
            <a:ext cx="6277841" cy="1323126"/>
          </a:xfrm>
        </p:spPr>
        <p:txBody>
          <a:bodyPr>
            <a:normAutofit fontScale="92500"/>
          </a:bodyPr>
          <a:lstStyle/>
          <a:p>
            <a:r>
              <a:rPr lang="en-US" sz="3200" b="1"/>
              <a:t>Raymond C. Vanholder, MD, PhD</a:t>
            </a:r>
          </a:p>
          <a:p>
            <a:r>
              <a:rPr lang="en-US" sz="3200"/>
              <a:t>University Hospital Ghent Belgium</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434166" y="62652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7" name="Titel 5"/>
          <p:cNvSpPr>
            <a:spLocks noGrp="1" noSelect="1" noMove="1" noResize="1" noTextEdit="1"/>
          </p:cNvSpPr>
          <p:nvPr>
            <p:ph type="title"/>
          </p:nvPr>
        </p:nvSpPr>
        <p:spPr>
          <a:xfrm>
            <a:off x="484742" y="631094"/>
            <a:ext cx="10515600" cy="1082404"/>
          </a:xfrm>
        </p:spPr>
        <p:txBody>
          <a:bodyPr>
            <a:normAutofit/>
          </a:bodyPr>
          <a:lstStyle/>
          <a:p>
            <a:r>
              <a:rPr lang="nl-BE"/>
              <a:t>Toxic Effects of Urea</a:t>
            </a:r>
            <a:endParaRPr lang="nl-BE" b="1"/>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9"/>
          <p:cNvSpPr txBox="1">
            <a:spLocks noSelect="1" noMove="1" noResize="1" noTextEdit="1"/>
          </p:cNvSpPr>
          <p:nvPr/>
        </p:nvSpPr>
        <p:spPr>
          <a:xfrm>
            <a:off x="7030854" y="5805478"/>
            <a:ext cx="5161146" cy="325040"/>
          </a:xfrm>
          <a:prstGeom prst="rect">
            <a:avLst/>
          </a:prstGeom>
          <a:noFill/>
        </p:spPr>
        <p:txBody>
          <a:bodyPr wrap="square" lIns="93296" tIns="46648" rIns="93296" bIns="46648" rtlCol="0">
            <a:spAutoFit/>
          </a:bodyPr>
          <a:lstStyle/>
          <a:p>
            <a:pPr algn="r"/>
            <a:r>
              <a:rPr lang="nl-BE" sz="1500" i="1">
                <a:latin typeface="Arial" panose="020b0604020202020204" pitchFamily="34" charset="0"/>
                <a:cs typeface="Arial" panose="020b0604020202020204" pitchFamily="34" charset="0"/>
              </a:rPr>
              <a:t>Vanholder et al, NDT, 33, 4-12, 2018</a:t>
            </a:r>
          </a:p>
        </p:txBody>
      </p:sp>
      <p:sp>
        <p:nvSpPr>
          <p:cNvPr id="11" name="TextBox 10">
            <a:extLst>
              <a:ext uri="{FF2B5EF4-FFF2-40B4-BE49-F238E27FC236}">
                <a16:creationId xmlns:a16="http://schemas.microsoft.com/office/drawing/2014/main" id="{6ED77733-92CA-4158-8AC0-2D54C79E63E1}"/>
              </a:ext>
            </a:extLst>
          </p:cNvPr>
          <p:cNvSpPr txBox="1">
            <a:spLocks noSelect="1" noMove="1" noResize="1" noTextEdit="1"/>
          </p:cNvSpPr>
          <p:nvPr/>
        </p:nvSpPr>
        <p:spPr>
          <a:xfrm>
            <a:off x="486444" y="1562890"/>
            <a:ext cx="11220814" cy="2308324"/>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i="1">
                <a:solidFill>
                  <a:schemeClr val="tx1">
                    <a:lumMod val="65000"/>
                    <a:lumOff val="35000"/>
                  </a:schemeClr>
                </a:solidFill>
                <a:latin typeface="Arial" panose="020b0604020202020204" pitchFamily="34" charset="0"/>
                <a:cs typeface="Arial" panose="020b0604020202020204" pitchFamily="34" charset="0"/>
              </a:rPr>
              <a:t>Vanholder et al in Nephrology Dialysis Transplantation </a:t>
            </a:r>
            <a:r>
              <a:rPr lang="nl-BE" sz="2400">
                <a:solidFill>
                  <a:schemeClr val="tx1">
                    <a:lumMod val="65000"/>
                    <a:lumOff val="35000"/>
                  </a:schemeClr>
                </a:solidFill>
                <a:latin typeface="Arial" panose="020b0604020202020204" pitchFamily="34" charset="0"/>
                <a:cs typeface="Arial" panose="020b0604020202020204" pitchFamily="34" charset="0"/>
              </a:rPr>
              <a:t>summarizes all available studies in which urea exerts toxic biologic effects, either in vitro or in vivo, in animal studies. Also the affected biological/biochemical systems are summarized. Many of these effects relate to inflammation and cardio-vascular morbidity and moretality. However, none of these data has up until today been corroborated by controlled clinical data.</a:t>
            </a:r>
          </a:p>
        </p:txBody>
      </p:sp>
    </p:spTree>
    <p:extLst>
      <p:ext uri="{BB962C8B-B14F-4D97-AF65-F5344CB8AC3E}">
        <p14:creationId val="3729232997"/>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4" y="622453"/>
            <a:ext cx="11702925" cy="1082404"/>
          </a:xfrm>
        </p:spPr>
        <p:txBody>
          <a:bodyPr>
            <a:noAutofit/>
          </a:bodyPr>
          <a:lstStyle/>
          <a:p>
            <a:r>
              <a:rPr lang="nl-BE" sz="3500"/>
              <a:t>Urea Exerts Toxic Effects at Uremic Concentrations</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8" name="Tekstvak 7"/>
          <p:cNvSpPr txBox="1">
            <a:spLocks noSelect="1" noMove="1" noResize="1" noTextEdit="1"/>
          </p:cNvSpPr>
          <p:nvPr/>
        </p:nvSpPr>
        <p:spPr>
          <a:xfrm>
            <a:off x="6820082" y="5805253"/>
            <a:ext cx="5375462" cy="325040"/>
          </a:xfrm>
          <a:prstGeom prst="rect">
            <a:avLst/>
          </a:prstGeom>
          <a:noFill/>
        </p:spPr>
        <p:txBody>
          <a:bodyPr wrap="square" lIns="93296" tIns="46648" rIns="93296" bIns="46648" rtlCol="0">
            <a:spAutoFit/>
          </a:bodyPr>
          <a:lstStyle/>
          <a:p>
            <a:pPr algn="r"/>
            <a:r>
              <a:rPr lang="nl-BE" sz="1500" i="1" err="1">
                <a:latin typeface="Arial" panose="020b0604020202020204" pitchFamily="34" charset="0"/>
                <a:cs typeface="Arial" panose="020b0604020202020204" pitchFamily="34" charset="0"/>
              </a:rPr>
              <a:t>Vanholder et al, NDT, 33, 4-12, 2018</a:t>
            </a:r>
          </a:p>
        </p:txBody>
      </p:sp>
      <p:sp>
        <p:nvSpPr>
          <p:cNvPr id="10" name="TextBox 9">
            <a:extLst>
              <a:ext uri="{FF2B5EF4-FFF2-40B4-BE49-F238E27FC236}">
                <a16:creationId xmlns:a16="http://schemas.microsoft.com/office/drawing/2014/main" id="{68ED9098-550E-4DAD-A64B-B7C1FBF8C8A6}"/>
              </a:ext>
            </a:extLst>
          </p:cNvPr>
          <p:cNvSpPr txBox="1">
            <a:spLocks noSelect="1" noMove="1" noResize="1" noTextEdit="1"/>
          </p:cNvSpPr>
          <p:nvPr/>
        </p:nvSpPr>
        <p:spPr>
          <a:xfrm>
            <a:off x="489074" y="1558781"/>
            <a:ext cx="11213852" cy="4154984"/>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Apart from the direct toxic effects of urea, there are also indirect effects. </a:t>
            </a:r>
            <a:r>
              <a:rPr lang="nl-BE" sz="2400" i="1">
                <a:solidFill>
                  <a:schemeClr val="tx1">
                    <a:lumMod val="65000"/>
                    <a:lumOff val="35000"/>
                  </a:schemeClr>
                </a:solidFill>
                <a:latin typeface="Arial" panose="020b0604020202020204" pitchFamily="34" charset="0"/>
                <a:cs typeface="Arial" panose="020b0604020202020204" pitchFamily="34" charset="0"/>
              </a:rPr>
              <a:t>Vandholder et al in Nephrology Dialysis Transplantation </a:t>
            </a:r>
            <a:r>
              <a:rPr lang="nl-BE" sz="2400">
                <a:solidFill>
                  <a:schemeClr val="tx1">
                    <a:lumMod val="65000"/>
                    <a:lumOff val="35000"/>
                  </a:schemeClr>
                </a:solidFill>
                <a:latin typeface="Arial" panose="020b0604020202020204" pitchFamily="34" charset="0"/>
                <a:cs typeface="Arial" panose="020b0604020202020204" pitchFamily="34" charset="0"/>
              </a:rPr>
              <a:t>illustrates the various pathways, through which urea could be toxic. The direct pathway has also been summarized in the previous slide. Next to this, there are also two indirect pathways. One pathway goes via cyanate (for which there are also other sources than urea, like smoking) and carbamylation. The toxicity of carbamylation products is discussed more in depth in part 4 of this series, on middle molecules. The second axis goes via intestinal ammonia production which affects the intestinal protective barrier. All pathways lead to cardiovascular damage and progression of CKD. Again, however, there ar no controlled clinical data corroborating the several elements of this flowchart. </a:t>
            </a:r>
          </a:p>
        </p:txBody>
      </p:sp>
    </p:spTree>
    <p:extLst>
      <p:ext uri="{BB962C8B-B14F-4D97-AF65-F5344CB8AC3E}">
        <p14:creationId val="3729232997"/>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606" y="632543"/>
            <a:ext cx="9558161" cy="1082404"/>
          </a:xfrm>
        </p:spPr>
        <p:txBody>
          <a:bodyPr>
            <a:normAutofit/>
          </a:bodyPr>
          <a:lstStyle/>
          <a:p>
            <a:r>
              <a:rPr lang="nl-BE" sz="3500"/>
              <a:t>Transport of Urea and Analogues via Erythrocye Cell Wall</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8" name="Rectangle 3"/>
          <p:cNvSpPr>
            <a:spLocks noSelect="1" noMove="1" noResize="1" noChangeArrowheads="1" noTextEdit="1"/>
          </p:cNvSpPr>
          <p:nvPr/>
        </p:nvSpPr>
        <p:spPr bwMode="auto">
          <a:xfrm>
            <a:off x="8202358" y="5821251"/>
            <a:ext cx="3989642" cy="314609"/>
          </a:xfrm>
          <a:prstGeom prst="rect">
            <a:avLst/>
          </a:prstGeom>
          <a:noFill/>
          <a:ln w="12700">
            <a:noFill/>
            <a:miter lim="800000"/>
          </a:ln>
        </p:spPr>
        <p:txBody>
          <a:bodyPr wrap="square" lIns="84449" tIns="41483" rIns="84449" bIns="41483">
            <a:spAutoFit/>
          </a:bodyPr>
          <a:lstStyle/>
          <a:p>
            <a:pPr algn="r" eaLnBrk="0" hangingPunct="0"/>
            <a:r>
              <a:rPr lang="en-US" sz="1500" i="1">
                <a:latin typeface="Arial" panose="020b0604020202020204" pitchFamily="34" charset="0"/>
                <a:cs typeface="Arial" panose="020b0604020202020204" pitchFamily="34" charset="0"/>
              </a:rPr>
              <a:t>Zhao et al., Biochim Biophys Acta, 1768 </a:t>
            </a:r>
            <a:endParaRPr lang="en-GB" sz="1500" i="1">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2489FC37-2C70-4940-8374-57E6C01D9CFC}"/>
              </a:ext>
            </a:extLst>
          </p:cNvPr>
          <p:cNvSpPr txBox="1">
            <a:spLocks noSelect="1" noMove="1" noResize="1" noTextEdit="1"/>
          </p:cNvSpPr>
          <p:nvPr/>
        </p:nvSpPr>
        <p:spPr>
          <a:xfrm>
            <a:off x="489605" y="1789377"/>
            <a:ext cx="11227473" cy="3785652"/>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000">
                <a:solidFill>
                  <a:schemeClr val="tx1">
                    <a:lumMod val="65000"/>
                    <a:lumOff val="35000"/>
                  </a:schemeClr>
                </a:solidFill>
                <a:latin typeface="Arial" panose="020b0604020202020204" pitchFamily="34" charset="0"/>
                <a:cs typeface="Arial" panose="020b0604020202020204" pitchFamily="34" charset="0"/>
              </a:rPr>
              <a:t>Even if urea would, in contrast to what was accepted before, exert toxic effects, then still its removal (which is frequently used to define dialysis adequacy via the determination of Kt/Vurea) remains a not really appropriate marker of the removal of other uremic solutes for the reason as illustrated on this slide: whereas cell wall permeability is high for urea (corresponding to almost no resistance), meaning that the removal of urea from the intracellular compartment is almost as quick as that from the plasma, most other molecules are subject to substantially less permeability and more resistance, even if they are, just like urea, small and water soluble. Guanidine, the molecule entirely at the bottom of the list of solutes in this slide, is a solute with similar molecular weight and origin as urea, but transcellular resistance is markedly higher and cell permeability virtually nil resulting in multicompartmental behavior and hence more difficult removal by dialysis as compared to urea (the toxicity and kinetics of guanidino compounds will be illustrated a bit further in this presentation). </a:t>
            </a:r>
          </a:p>
        </p:txBody>
      </p:sp>
    </p:spTree>
    <p:extLst>
      <p:ext uri="{BB962C8B-B14F-4D97-AF65-F5344CB8AC3E}">
        <p14:creationId val="3729232997"/>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3" y="630339"/>
            <a:ext cx="11536349" cy="1082404"/>
          </a:xfrm>
        </p:spPr>
        <p:txBody>
          <a:bodyPr>
            <a:normAutofit/>
          </a:bodyPr>
          <a:lstStyle/>
          <a:p>
            <a:r>
              <a:rPr lang="nl-BE" sz="3500"/>
              <a:t>Solute Concentration Correlates with Renal Function and Protein Intake (Not Kt/V)</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graphicFrame>
        <p:nvGraphicFramePr>
          <p:cNvPr id="7" name="Tabel 6"/>
          <p:cNvGraphicFramePr>
            <a:graphicFrameLocks noGrp="1" noSelect="1" noMove="1" noResize="1"/>
          </p:cNvGraphicFramePr>
          <p:nvPr>
            <p:extLst>
              <p:ext uri="{D42A27DB-BD31-4B8C-83A1-F6EECF244321}">
                <p14:modId val="3551471885"/>
              </p:ext>
            </p:extLst>
          </p:nvPr>
        </p:nvGraphicFramePr>
        <p:xfrm>
          <a:off x="1854290" y="1636689"/>
          <a:ext cx="7055794" cy="4384716"/>
        </p:xfrm>
        <a:graphic>
          <a:graphicData uri="http://schemas.openxmlformats.org/drawingml/2006/table">
            <a:tbl>
              <a:tblPr>
                <a:tableStyleId>{073A0DAA-6AF3-43AB-8588-CEC1D06C72B9}</a:tableStyleId>
              </a:tblPr>
              <a:tblGrid>
                <a:gridCol w="3313133">
                  <a:extLst>
                    <a:ext uri="{9D8B030D-6E8A-4147-A177-3AD203B41FA5}">
                      <a16:colId xmlns:a16="http://schemas.microsoft.com/office/drawing/2014/main" val="20000"/>
                    </a:ext>
                  </a:extLst>
                </a:gridCol>
                <a:gridCol w="1871330">
                  <a:extLst>
                    <a:ext uri="{9D8B030D-6E8A-4147-A177-3AD203B41FA5}">
                      <a16:colId xmlns:a16="http://schemas.microsoft.com/office/drawing/2014/main" val="20001"/>
                    </a:ext>
                  </a:extLst>
                </a:gridCol>
                <a:gridCol w="1871331">
                  <a:extLst>
                    <a:ext uri="{9D8B030D-6E8A-4147-A177-3AD203B41FA5}">
                      <a16:colId xmlns:a16="http://schemas.microsoft.com/office/drawing/2014/main" val="20002"/>
                    </a:ext>
                  </a:extLst>
                </a:gridCol>
              </a:tblGrid>
              <a:tr h="313194">
                <a:tc>
                  <a:txBody>
                    <a:bodyPr vert="horz" wrap="square"/>
                    <a:lstStyle/>
                    <a:p>
                      <a:pPr algn="l">
                        <a:spcBef>
                          <a:spcPts val="200"/>
                        </a:spcBef>
                        <a:spcAft>
                          <a:spcPts val="200"/>
                        </a:spcAft>
                      </a:pPr>
                      <a:r>
                        <a:rPr lang="en-US" sz="1800" b="1">
                          <a:latin typeface="Arial" panose="020b0604020202020204" pitchFamily="34" charset="0"/>
                          <a:cs typeface="Arial" panose="020b0604020202020204" pitchFamily="34" charset="0"/>
                        </a:rPr>
                        <a:t>Solute</a:t>
                      </a:r>
                      <a:endParaRPr lang="nl-BE" sz="1800" b="1">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gridSpan="2">
                  <a:txBody>
                    <a:bodyPr vert="horz" wrap="square"/>
                    <a:lstStyle/>
                    <a:p>
                      <a:pPr algn="l">
                        <a:spcBef>
                          <a:spcPts val="200"/>
                        </a:spcBef>
                        <a:spcAft>
                          <a:spcPts val="200"/>
                        </a:spcAft>
                      </a:pPr>
                      <a:r>
                        <a:rPr lang="en-US" sz="1800" b="1">
                          <a:latin typeface="Arial" panose="020b0604020202020204" pitchFamily="34" charset="0"/>
                          <a:cs typeface="Arial" panose="020b0604020202020204" pitchFamily="34" charset="0"/>
                        </a:rPr>
                        <a:t>Covariates / R² full model </a:t>
                      </a:r>
                      <a:endParaRPr lang="nl-BE" sz="1800" b="1">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hMerge="1">
                  <a:txBody>
                    <a:bodyPr vert="horz" wrap="square"/>
                    <a:lstStyle/>
                    <a:p>
                      <a:endParaRPr lang="nl-BE"/>
                    </a:p>
                  </a:txBody>
                  <a:tcPr/>
                </a:tc>
                <a:extLst>
                  <a:ext uri="{0D108BD9-81ED-4DB2-BD59-A6C34878D82A}">
                    <a16:rowId xmlns:a16="http://schemas.microsoft.com/office/drawing/2014/main" val="10000"/>
                  </a:ext>
                </a:extLst>
              </a:tr>
              <a:tr h="313194">
                <a:tc>
                  <a:txBody>
                    <a:bodyPr vert="horz" wrap="square"/>
                    <a:lstStyle/>
                    <a:p>
                      <a:pPr algn="l">
                        <a:spcBef>
                          <a:spcPts val="200"/>
                        </a:spcBef>
                        <a:spcAft>
                          <a:spcPts val="200"/>
                        </a:spcAft>
                      </a:pPr>
                      <a:r>
                        <a:rPr lang="fr-BE" sz="1800" b="0" kern="1200" err="1">
                          <a:latin typeface="Arial" panose="020b0604020202020204" pitchFamily="34" charset="0"/>
                          <a:cs typeface="Arial" panose="020b0604020202020204" pitchFamily="34" charset="0"/>
                        </a:rPr>
                        <a:t>Urea</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en-US" sz="1800" b="0" err="1">
                          <a:latin typeface="Arial" panose="020b0604020202020204" pitchFamily="34" charset="0"/>
                          <a:cs typeface="Arial" panose="020b0604020202020204" pitchFamily="34" charset="0"/>
                        </a:rPr>
                        <a:t>nPCR / 0.850</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endParaRPr lang="en-US"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1"/>
                  </a:ext>
                </a:extLst>
              </a:tr>
              <a:tr h="313194">
                <a:tc>
                  <a:txBody>
                    <a:bodyPr vert="horz" wrap="square"/>
                    <a:lstStyle/>
                    <a:p>
                      <a:pPr algn="l">
                        <a:spcBef>
                          <a:spcPts val="200"/>
                        </a:spcBef>
                        <a:spcAft>
                          <a:spcPts val="200"/>
                        </a:spcAft>
                      </a:pPr>
                      <a:r>
                        <a:rPr lang="fr-BE" sz="1800" b="0" kern="1200" err="1">
                          <a:latin typeface="Arial" panose="020b0604020202020204" pitchFamily="34" charset="0"/>
                          <a:cs typeface="Arial" panose="020b0604020202020204" pitchFamily="34" charset="0"/>
                        </a:rPr>
                        <a:t>Crea</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err="1">
                          <a:latin typeface="Arial" panose="020b0604020202020204" pitchFamily="34" charset="0"/>
                          <a:cs typeface="Arial" panose="020b0604020202020204" pitchFamily="34" charset="0"/>
                        </a:rPr>
                        <a:t>nPCR / 0.150</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endParaRPr lang="en-US"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2"/>
                  </a:ext>
                </a:extLst>
              </a:tr>
              <a:tr h="313194">
                <a:tc>
                  <a:txBody>
                    <a:bodyPr vert="horz" wrap="square"/>
                    <a:lstStyle/>
                    <a:p>
                      <a:pPr algn="l">
                        <a:spcBef>
                          <a:spcPts val="200"/>
                        </a:spcBef>
                        <a:spcAft>
                          <a:spcPts val="200"/>
                        </a:spcAft>
                      </a:pPr>
                      <a:r>
                        <a:rPr lang="fr-BE" sz="1800" b="0" kern="1200" err="1">
                          <a:latin typeface="Arial" panose="020b0604020202020204" pitchFamily="34" charset="0"/>
                          <a:cs typeface="Arial" panose="020b0604020202020204" pitchFamily="34" charset="0"/>
                        </a:rPr>
                        <a:t>Uric acid</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err="1">
                          <a:latin typeface="Arial" panose="020b0604020202020204" pitchFamily="34" charset="0"/>
                          <a:cs typeface="Arial" panose="020b0604020202020204" pitchFamily="34" charset="0"/>
                        </a:rPr>
                        <a:t>nPCR/ 0.195</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endParaRPr lang="en-US"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3"/>
                  </a:ext>
                </a:extLst>
              </a:tr>
              <a:tr h="313194">
                <a:tc>
                  <a:txBody>
                    <a:bodyPr vert="horz" wrap="square"/>
                    <a:lstStyle/>
                    <a:p>
                      <a:pPr algn="l">
                        <a:spcBef>
                          <a:spcPts val="200"/>
                        </a:spcBef>
                        <a:spcAft>
                          <a:spcPts val="200"/>
                        </a:spcAft>
                      </a:pPr>
                      <a:r>
                        <a:rPr lang="en-US" sz="1800" b="0" kern="1200">
                          <a:latin typeface="Arial" panose="020b0604020202020204" pitchFamily="34" charset="0"/>
                          <a:cs typeface="Arial" panose="020b0604020202020204" pitchFamily="34" charset="0"/>
                        </a:rPr>
                        <a:t>beta-2-microglobulin</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en-US" sz="1800" b="0" err="1">
                          <a:latin typeface="Arial" panose="020b0604020202020204" pitchFamily="34" charset="0"/>
                          <a:cs typeface="Arial" panose="020b0604020202020204" pitchFamily="34" charset="0"/>
                        </a:rPr>
                        <a:t>nPCR</a:t>
                      </a:r>
                      <a:r>
                        <a:rPr lang="en-US" sz="1800" b="0" kern="1200">
                          <a:latin typeface="Arial" panose="020b0604020202020204" pitchFamily="34" charset="0"/>
                          <a:cs typeface="Arial" panose="020b0604020202020204" pitchFamily="34" charset="0"/>
                        </a:rPr>
                        <a:t>/ 0.172</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endParaRPr lang="en-US"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4"/>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err="1">
                          <a:latin typeface="Arial" panose="020b0604020202020204" pitchFamily="34" charset="0"/>
                          <a:cs typeface="Arial" panose="020b0604020202020204" pitchFamily="34" charset="0"/>
                        </a:rPr>
                        <a:t>Hippuric acid </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err="1">
                          <a:latin typeface="Arial" panose="020b0604020202020204" pitchFamily="34" charset="0"/>
                          <a:cs typeface="Arial" panose="020b0604020202020204" pitchFamily="34" charset="0"/>
                        </a:rPr>
                        <a:t>nPCR</a:t>
                      </a:r>
                      <a:r>
                        <a:rPr lang="en-US" sz="1800" b="0" kern="1200">
                          <a:latin typeface="Arial" panose="020b0604020202020204" pitchFamily="34" charset="0"/>
                          <a:cs typeface="Arial" panose="020b0604020202020204" pitchFamily="34" charset="0"/>
                        </a:rPr>
                        <a:t>/ 0.187</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err="1">
                          <a:latin typeface="Arial" panose="020b0604020202020204" pitchFamily="34" charset="0"/>
                          <a:cs typeface="Arial" panose="020b0604020202020204" pitchFamily="34" charset="0"/>
                        </a:rPr>
                        <a:t>nPCR</a:t>
                      </a:r>
                      <a:r>
                        <a:rPr lang="en-US" sz="1800" b="0" kern="1200">
                          <a:latin typeface="Arial" panose="020b0604020202020204" pitchFamily="34" charset="0"/>
                          <a:cs typeface="Arial" panose="020b0604020202020204" pitchFamily="34" charset="0"/>
                        </a:rPr>
                        <a:t> / 0.220</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5"/>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err="1">
                          <a:latin typeface="Arial" panose="020b0604020202020204" pitchFamily="34" charset="0"/>
                          <a:cs typeface="Arial" panose="020b0604020202020204" pitchFamily="34" charset="0"/>
                        </a:rPr>
                        <a:t>Indoxyl sulfate </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kern="1200" err="1">
                          <a:latin typeface="Arial" panose="020b0604020202020204" pitchFamily="34" charset="0"/>
                          <a:cs typeface="Arial" panose="020b0604020202020204" pitchFamily="34" charset="0"/>
                        </a:rPr>
                        <a:t>n</a:t>
                      </a:r>
                      <a:r>
                        <a:rPr lang="en-US" sz="1800" b="0" err="1">
                          <a:latin typeface="Arial" panose="020b0604020202020204" pitchFamily="34" charset="0"/>
                          <a:cs typeface="Arial" panose="020b0604020202020204" pitchFamily="34" charset="0"/>
                        </a:rPr>
                        <a:t>PCR</a:t>
                      </a:r>
                      <a:r>
                        <a:rPr lang="en-US" sz="1800" b="0" kern="1200">
                          <a:latin typeface="Arial" panose="020b0604020202020204" pitchFamily="34" charset="0"/>
                          <a:cs typeface="Arial" panose="020b0604020202020204" pitchFamily="34" charset="0"/>
                        </a:rPr>
                        <a:t> / 0.059</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endParaRPr lang="en-US"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6"/>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a:latin typeface="Arial" panose="020b0604020202020204" pitchFamily="34" charset="0"/>
                          <a:cs typeface="Arial" panose="020b0604020202020204" pitchFamily="34" charset="0"/>
                        </a:rPr>
                        <a:t>p-cresylsulfate</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err="1">
                          <a:latin typeface="Arial" panose="020b0604020202020204" pitchFamily="34" charset="0"/>
                          <a:cs typeface="Arial" panose="020b0604020202020204" pitchFamily="34" charset="0"/>
                        </a:rPr>
                        <a:t>nPCR/ 0.268</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endParaRPr lang="en-US"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7"/>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a:latin typeface="Arial" panose="020b0604020202020204" pitchFamily="34" charset="0"/>
                          <a:cs typeface="Arial" panose="020b0604020202020204" pitchFamily="34" charset="0"/>
                        </a:rPr>
                        <a:t>p-cresylglucuronide </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kern="1200">
                          <a:latin typeface="Arial" panose="020b0604020202020204" pitchFamily="34" charset="0"/>
                          <a:cs typeface="Arial" panose="020b0604020202020204" pitchFamily="34" charset="0"/>
                        </a:rPr>
                        <a:t>RRF</a:t>
                      </a:r>
                      <a:r>
                        <a:rPr lang="en-US" sz="1800" b="0">
                          <a:latin typeface="Arial" panose="020b0604020202020204" pitchFamily="34" charset="0"/>
                          <a:cs typeface="Arial" panose="020b0604020202020204" pitchFamily="34" charset="0"/>
                        </a:rPr>
                        <a:t>/ 0.134</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algn="l" defTabSz="914400" rtl="0" eaLnBrk="1" latinLnBrk="0" hangingPunct="1">
                        <a:spcBef>
                          <a:spcPts val="200"/>
                        </a:spcBef>
                        <a:spcAft>
                          <a:spcPts val="200"/>
                        </a:spcAft>
                      </a:pPr>
                      <a:r>
                        <a:rPr lang="en-US" sz="1800" b="0" err="1">
                          <a:latin typeface="Arial" panose="020b0604020202020204" pitchFamily="34" charset="0"/>
                          <a:cs typeface="Arial" panose="020b0604020202020204" pitchFamily="34" charset="0"/>
                        </a:rPr>
                        <a:t>nPCR</a:t>
                      </a:r>
                      <a:r>
                        <a:rPr lang="en-US" sz="1800" b="0" kern="1200">
                          <a:latin typeface="Arial" panose="020b0604020202020204" pitchFamily="34" charset="0"/>
                          <a:cs typeface="Arial" panose="020b0604020202020204" pitchFamily="34" charset="0"/>
                        </a:rPr>
                        <a:t> / 0.151</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8"/>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a:latin typeface="Arial" panose="020b0604020202020204" pitchFamily="34" charset="0"/>
                          <a:cs typeface="Arial" panose="020b0604020202020204" pitchFamily="34" charset="0"/>
                        </a:rPr>
                        <a:t>Free hippuric acid</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kern="1200">
                          <a:latin typeface="Arial" panose="020b0604020202020204" pitchFamily="34" charset="0"/>
                          <a:cs typeface="Arial" panose="020b0604020202020204" pitchFamily="34" charset="0"/>
                        </a:rPr>
                        <a:t>RRF </a:t>
                      </a:r>
                      <a:r>
                        <a:rPr lang="en-US" sz="1800" b="0">
                          <a:latin typeface="Arial" panose="020b0604020202020204" pitchFamily="34" charset="0"/>
                          <a:cs typeface="Arial" panose="020b0604020202020204" pitchFamily="34" charset="0"/>
                        </a:rPr>
                        <a:t>/ 0.206</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algn="l" defTabSz="914400" rtl="0" eaLnBrk="1" latinLnBrk="0" hangingPunct="1">
                        <a:spcBef>
                          <a:spcPts val="200"/>
                        </a:spcBef>
                        <a:spcAft>
                          <a:spcPts val="200"/>
                        </a:spcAft>
                      </a:pPr>
                      <a:endParaRPr lang="en-US"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09"/>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a:latin typeface="Arial" panose="020b0604020202020204" pitchFamily="34" charset="0"/>
                          <a:cs typeface="Arial" panose="020b0604020202020204" pitchFamily="34" charset="0"/>
                        </a:rPr>
                        <a:t>Free indoxyl sulfate</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kern="1200">
                          <a:latin typeface="Arial" panose="020b0604020202020204" pitchFamily="34" charset="0"/>
                          <a:cs typeface="Arial" panose="020b0604020202020204" pitchFamily="34" charset="0"/>
                        </a:rPr>
                        <a:t>RRF </a:t>
                      </a:r>
                      <a:r>
                        <a:rPr lang="en-US" sz="1800" b="0">
                          <a:latin typeface="Arial" panose="020b0604020202020204" pitchFamily="34" charset="0"/>
                          <a:cs typeface="Arial" panose="020b0604020202020204" pitchFamily="34" charset="0"/>
                        </a:rPr>
                        <a:t>/ 0.144</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algn="l" defTabSz="914400" rtl="0" eaLnBrk="1" latinLnBrk="0" hangingPunct="1">
                        <a:spcBef>
                          <a:spcPts val="200"/>
                        </a:spcBef>
                        <a:spcAft>
                          <a:spcPts val="200"/>
                        </a:spcAft>
                      </a:pPr>
                      <a:endParaRPr lang="en-US"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10"/>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a:latin typeface="Arial" panose="020b0604020202020204" pitchFamily="34" charset="0"/>
                          <a:cs typeface="Arial" panose="020b0604020202020204" pitchFamily="34" charset="0"/>
                        </a:rPr>
                        <a:t>Free indole acetic acid</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kern="1200">
                          <a:latin typeface="Arial" panose="020b0604020202020204" pitchFamily="34" charset="0"/>
                          <a:cs typeface="Arial" panose="020b0604020202020204" pitchFamily="34" charset="0"/>
                        </a:rPr>
                        <a:t>RRF </a:t>
                      </a:r>
                      <a:r>
                        <a:rPr lang="en-US" sz="1800" b="0">
                          <a:latin typeface="Arial" panose="020b0604020202020204" pitchFamily="34" charset="0"/>
                          <a:cs typeface="Arial" panose="020b0604020202020204" pitchFamily="34" charset="0"/>
                        </a:rPr>
                        <a:t>/ 0.166</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algn="l" defTabSz="914400" rtl="0" eaLnBrk="1" latinLnBrk="0" hangingPunct="1">
                        <a:spcBef>
                          <a:spcPts val="200"/>
                        </a:spcBef>
                        <a:spcAft>
                          <a:spcPts val="200"/>
                        </a:spcAft>
                      </a:pPr>
                      <a:endParaRPr lang="en-US"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11"/>
                  </a:ext>
                </a:extLst>
              </a:tr>
              <a:tr h="313194">
                <a:tc>
                  <a:txBody>
                    <a:bodyPr vert="horz" wrap="square"/>
                    <a:lstStyle/>
                    <a:p>
                      <a:pPr marL="0" marR="0" indent="0" algn="l" defTabSz="914400" rtl="0" eaLnBrk="1" fontAlgn="auto" latinLnBrk="0" hangingPunct="1">
                        <a:lnSpc>
                          <a:spcPct val="100000"/>
                        </a:lnSpc>
                        <a:spcBef>
                          <a:spcPts val="200"/>
                        </a:spcBef>
                        <a:spcAft>
                          <a:spcPts val="200"/>
                        </a:spcAft>
                        <a:buClrTx/>
                        <a:buSzTx/>
                        <a:buFontTx/>
                        <a:buNone/>
                        <a:defRPr/>
                      </a:pPr>
                      <a:r>
                        <a:rPr lang="fr-BE" sz="1800" b="0" kern="1200">
                          <a:latin typeface="Arial" panose="020b0604020202020204" pitchFamily="34" charset="0"/>
                          <a:cs typeface="Arial" panose="020b0604020202020204" pitchFamily="34" charset="0"/>
                        </a:rPr>
                        <a:t>Free p-cresylsulfate</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err="1">
                          <a:latin typeface="Arial" panose="020b0604020202020204" pitchFamily="34" charset="0"/>
                          <a:cs typeface="Arial" panose="020b0604020202020204" pitchFamily="34" charset="0"/>
                        </a:rPr>
                        <a:t>nPCR/ 0.189</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algn="l" defTabSz="914400" rtl="0" eaLnBrk="1" latinLnBrk="0" hangingPunct="1">
                        <a:spcBef>
                          <a:spcPts val="200"/>
                        </a:spcBef>
                        <a:spcAft>
                          <a:spcPts val="200"/>
                        </a:spcAft>
                      </a:pPr>
                      <a:r>
                        <a:rPr lang="en-US" sz="1800" b="0" kern="1200">
                          <a:latin typeface="Arial" panose="020b0604020202020204" pitchFamily="34" charset="0"/>
                          <a:cs typeface="Arial" panose="020b0604020202020204" pitchFamily="34" charset="0"/>
                        </a:rPr>
                        <a:t>RRF / 0.257</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12"/>
                  </a:ext>
                </a:extLst>
              </a:tr>
              <a:tr h="313194">
                <a:tc>
                  <a:txBody>
                    <a:bodyPr vert="horz" wrap="square"/>
                    <a:lstStyle/>
                    <a:p>
                      <a:pPr algn="l">
                        <a:spcBef>
                          <a:spcPts val="200"/>
                        </a:spcBef>
                        <a:spcAft>
                          <a:spcPts val="200"/>
                        </a:spcAft>
                      </a:pPr>
                      <a:r>
                        <a:rPr lang="fr-BE" sz="1800" b="0" kern="1200">
                          <a:latin typeface="Arial" panose="020b0604020202020204" pitchFamily="34" charset="0"/>
                          <a:cs typeface="Arial" panose="020b0604020202020204" pitchFamily="34" charset="0"/>
                        </a:rPr>
                        <a:t>Free p-cresylglucuronide</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algn="l">
                        <a:spcBef>
                          <a:spcPts val="200"/>
                        </a:spcBef>
                        <a:spcAft>
                          <a:spcPts val="200"/>
                        </a:spcAft>
                      </a:pPr>
                      <a:r>
                        <a:rPr lang="en-US" sz="1800" b="0" kern="1200">
                          <a:latin typeface="Arial" panose="020b0604020202020204" pitchFamily="34" charset="0"/>
                          <a:cs typeface="Arial" panose="020b0604020202020204" pitchFamily="34" charset="0"/>
                        </a:rPr>
                        <a:t>RRF</a:t>
                      </a:r>
                      <a:r>
                        <a:rPr lang="en-US" sz="1800" b="0">
                          <a:latin typeface="Arial" panose="020b0604020202020204" pitchFamily="34" charset="0"/>
                          <a:cs typeface="Arial" panose="020b0604020202020204" pitchFamily="34" charset="0"/>
                        </a:rPr>
                        <a:t>/ 0.135</a:t>
                      </a:r>
                      <a:endParaRPr lang="nl-BE" sz="1800" b="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tc>
                  <a:txBody>
                    <a:bodyPr vert="horz" wrap="square"/>
                    <a:lstStyle/>
                    <a:p>
                      <a:pPr marL="0" algn="l" defTabSz="914400" rtl="0" eaLnBrk="1" latinLnBrk="0" hangingPunct="1">
                        <a:spcBef>
                          <a:spcPts val="200"/>
                        </a:spcBef>
                        <a:spcAft>
                          <a:spcPts val="200"/>
                        </a:spcAft>
                      </a:pPr>
                      <a:r>
                        <a:rPr lang="en-US" sz="1800" b="0" err="1">
                          <a:latin typeface="Arial" panose="020b0604020202020204" pitchFamily="34" charset="0"/>
                          <a:cs typeface="Arial" panose="020b0604020202020204" pitchFamily="34" charset="0"/>
                        </a:rPr>
                        <a:t>nPCR </a:t>
                      </a:r>
                      <a:r>
                        <a:rPr lang="en-US" sz="1800" b="0" kern="1200">
                          <a:latin typeface="Arial" panose="020b0604020202020204" pitchFamily="34" charset="0"/>
                          <a:cs typeface="Arial" panose="020b0604020202020204" pitchFamily="34" charset="0"/>
                        </a:rPr>
                        <a:t>/ 0.150</a:t>
                      </a:r>
                      <a:endParaRPr lang="nl-BE" sz="1800" b="0" kern="1200">
                        <a:solidFill>
                          <a:schemeClr val="tx1"/>
                        </a:solidFill>
                        <a:latin typeface="Arial" panose="020b0604020202020204" pitchFamily="34" charset="0"/>
                        <a:ea typeface="Times New Roman"/>
                        <a:cs typeface="Arial" panose="020b0604020202020204" pitchFamily="34" charset="0"/>
                      </a:endParaRPr>
                    </a:p>
                  </a:txBody>
                  <a:tcPr marL="60960" marR="60960" marT="0" marB="0" anchor="ctr"/>
                </a:tc>
                <a:extLst>
                  <a:ext uri="{0D108BD9-81ED-4DB2-BD59-A6C34878D82A}">
                    <a16:rowId xmlns:a16="http://schemas.microsoft.com/office/drawing/2014/main" val="10013"/>
                  </a:ext>
                </a:extLst>
              </a:tr>
            </a:tbl>
          </a:graphicData>
        </a:graphic>
      </p:graphicFrame>
      <p:sp>
        <p:nvSpPr>
          <p:cNvPr id="8" name="Tekstvak 8"/>
          <p:cNvSpPr txBox="1">
            <a:spLocks noSelect="1" noMove="1" noResize="1" noChangeArrowheads="1" noTextEdit="1"/>
          </p:cNvSpPr>
          <p:nvPr/>
        </p:nvSpPr>
        <p:spPr bwMode="auto">
          <a:xfrm>
            <a:off x="9356795" y="2500094"/>
            <a:ext cx="2360284" cy="1194167"/>
          </a:xfrm>
          <a:prstGeom prst="rect">
            <a:avLst/>
          </a:prstGeom>
          <a:noFill/>
          <a:ln w="9525">
            <a:noFill/>
            <a:miter lim="800000"/>
          </a:ln>
        </p:spPr>
        <p:txBody>
          <a:bodyPr wrap="square" lIns="85338" tIns="42669" rIns="85338" bIns="42669">
            <a:spAutoFit/>
          </a:bodyPr>
          <a:lstStyle/>
          <a:p>
            <a:r>
              <a:rPr lang="en-GB">
                <a:solidFill>
                  <a:schemeClr val="tx1">
                    <a:lumMod val="65000"/>
                    <a:lumOff val="35000"/>
                  </a:schemeClr>
                </a:solidFill>
                <a:latin typeface="Arial" panose="020b0604020202020204" pitchFamily="34" charset="0"/>
                <a:cs typeface="Arial" panose="020b0604020202020204" pitchFamily="34" charset="0"/>
              </a:rPr>
              <a:t>Model: age, gender, nPCR, Kt/V, RRF, diabetes, body weight, vintage </a:t>
            </a:r>
          </a:p>
        </p:txBody>
      </p:sp>
      <p:sp>
        <p:nvSpPr>
          <p:cNvPr id="10" name="Tekstvak 3"/>
          <p:cNvSpPr txBox="1">
            <a:spLocks noSelect="1" noMove="1" noResize="1" noChangeArrowheads="1" noTextEdit="1"/>
          </p:cNvSpPr>
          <p:nvPr/>
        </p:nvSpPr>
        <p:spPr bwMode="auto">
          <a:xfrm>
            <a:off x="8527318" y="5589678"/>
            <a:ext cx="3671484" cy="547836"/>
          </a:xfrm>
          <a:prstGeom prst="rect">
            <a:avLst/>
          </a:prstGeom>
          <a:noFill/>
          <a:ln w="9525">
            <a:noFill/>
            <a:miter lim="800000"/>
          </a:ln>
        </p:spPr>
        <p:txBody>
          <a:bodyPr wrap="square" lIns="85338" tIns="42669" rIns="85338" bIns="42669">
            <a:spAutoFit/>
          </a:bodyPr>
          <a:lstStyle/>
          <a:p>
            <a:pPr algn="r"/>
            <a:r>
              <a:rPr lang="nl-BE" sz="1500" i="1">
                <a:latin typeface="Arial" panose="020b0604020202020204" pitchFamily="34" charset="0"/>
                <a:cs typeface="Arial" panose="020b0604020202020204" pitchFamily="34" charset="0"/>
              </a:rPr>
              <a:t>Eloot et al, Plos One,8, </a:t>
            </a:r>
          </a:p>
          <a:p>
            <a:pPr algn="r"/>
            <a:r>
              <a:rPr lang="nl-BE" sz="1500" i="1">
                <a:latin typeface="Arial" panose="020b0604020202020204" pitchFamily="34" charset="0"/>
                <a:cs typeface="Arial" panose="020b0604020202020204" pitchFamily="34" charset="0"/>
              </a:rPr>
              <a:t>e76838, 2013</a:t>
            </a:r>
          </a:p>
        </p:txBody>
      </p:sp>
    </p:spTree>
    <p:extLst>
      <p:ext uri="{BB962C8B-B14F-4D97-AF65-F5344CB8AC3E}">
        <p14:creationId val="3729232997"/>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7" name="Titel 4"/>
          <p:cNvSpPr>
            <a:spLocks noGrp="1" noSelect="1" noMove="1" noResize="1" noTextEdit="1"/>
          </p:cNvSpPr>
          <p:nvPr>
            <p:ph type="title"/>
          </p:nvPr>
        </p:nvSpPr>
        <p:spPr>
          <a:xfrm>
            <a:off x="491598" y="625824"/>
            <a:ext cx="11700402" cy="1082404"/>
          </a:xfrm>
        </p:spPr>
        <p:txBody>
          <a:bodyPr>
            <a:normAutofit/>
          </a:bodyPr>
          <a:lstStyle/>
          <a:p>
            <a:r>
              <a:rPr lang="nl-BE" sz="3500"/>
              <a:t>Is Kt/Vurea a Valid Marker of Dialysis Adequacy?</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8" name="Picture 2"/>
          <p:cNvPicPr>
            <a:picLocks noSelect="1" noChangeAspect="1" noMove="1" noResize="1" noChangeArrowheads="1"/>
          </p:cNvPicPr>
          <p:nvPr/>
        </p:nvPicPr>
        <p:blipFill>
          <a:blip r:embed="rId3"/>
          <a:srcRect r="32404" b="75902"/>
          <a:stretch>
            <a:fillRect/>
          </a:stretch>
        </p:blipFill>
        <p:spPr bwMode="auto">
          <a:xfrm>
            <a:off x="4028514" y="1559368"/>
            <a:ext cx="4147925" cy="1124334"/>
          </a:xfrm>
          <a:prstGeom prst="rect">
            <a:avLst/>
          </a:prstGeom>
          <a:noFill/>
          <a:ln w="9525">
            <a:noFill/>
            <a:miter lim="800000"/>
          </a:ln>
        </p:spPr>
      </p:pic>
      <p:sp>
        <p:nvSpPr>
          <p:cNvPr id="10" name="Tekstvak 9"/>
          <p:cNvSpPr txBox="1">
            <a:spLocks noSelect="1" noMove="1" noResize="1" noTextEdit="1"/>
          </p:cNvSpPr>
          <p:nvPr/>
        </p:nvSpPr>
        <p:spPr>
          <a:xfrm>
            <a:off x="7725941" y="5813538"/>
            <a:ext cx="4466059" cy="325040"/>
          </a:xfrm>
          <a:prstGeom prst="rect">
            <a:avLst/>
          </a:prstGeom>
          <a:noFill/>
        </p:spPr>
        <p:txBody>
          <a:bodyPr wrap="square" lIns="93296" tIns="46648" rIns="93296" bIns="46648" rtlCol="0">
            <a:spAutoFit/>
          </a:bodyPr>
          <a:lstStyle/>
          <a:p>
            <a:pPr algn="r"/>
            <a:r>
              <a:rPr lang="nl-BE" sz="1500" i="1">
                <a:latin typeface="Arial" panose="020b0604020202020204" pitchFamily="34" charset="0"/>
                <a:cs typeface="Arial" panose="020b0604020202020204" pitchFamily="34" charset="0"/>
              </a:rPr>
              <a:t>Vanholder et al, Semin Dial, 32, 424-437, 2019</a:t>
            </a:r>
          </a:p>
        </p:txBody>
      </p:sp>
      <p:sp>
        <p:nvSpPr>
          <p:cNvPr id="16" name="TextBox 15">
            <a:extLst>
              <a:ext uri="{FF2B5EF4-FFF2-40B4-BE49-F238E27FC236}">
                <a16:creationId xmlns:a16="http://schemas.microsoft.com/office/drawing/2014/main" id="{3224DF99-2F27-4831-AF2C-E3D413137014}"/>
              </a:ext>
            </a:extLst>
          </p:cNvPr>
          <p:cNvSpPr txBox="1">
            <a:spLocks noSelect="1" noMove="1" noResize="1" noTextEdit="1"/>
          </p:cNvSpPr>
          <p:nvPr/>
        </p:nvSpPr>
        <p:spPr>
          <a:xfrm>
            <a:off x="491597" y="2647556"/>
            <a:ext cx="11225481" cy="2554545"/>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000">
                <a:solidFill>
                  <a:schemeClr val="tx1">
                    <a:lumMod val="65000"/>
                    <a:lumOff val="35000"/>
                  </a:schemeClr>
                </a:solidFill>
                <a:latin typeface="Arial" panose="020b0604020202020204" pitchFamily="34" charset="0"/>
                <a:cs typeface="Arial" panose="020b0604020202020204" pitchFamily="34" charset="0"/>
              </a:rPr>
              <a:t>Thus the question arises whether Kt/Vurea is a valid marker of dialysis adequacy. This review article contains lists of examples where Kt/V as a dialysis marker appeared to be inadequate. As the abstract states: “This article … (contains) a long list of conditions where the concept of Kt/V was shown to be flawed” and that “The nephrology community (would better concentrate) … (on other parameters) that conform(s) with adequate quality of life and on factors that are (more) likely to affect outcomes than Kt/V”. These might include: residual kidney function, volume status, dialysis length, ultrafiltration rate, the number of intra-dialystic hypotensive episodes, interdialytic blood pressure, serum potassium and phosphate, serum albumin, and C reactive protein.</a:t>
            </a:r>
          </a:p>
        </p:txBody>
      </p:sp>
    </p:spTree>
    <p:extLst>
      <p:ext uri="{BB962C8B-B14F-4D97-AF65-F5344CB8AC3E}">
        <p14:creationId val="3729232997"/>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1" name="Titel 4">
            <a:extLst>
              <a:ext uri="{FF2B5EF4-FFF2-40B4-BE49-F238E27FC236}">
                <a16:creationId xmlns:a16="http://schemas.microsoft.com/office/drawing/2014/main" id="{C4E9211D-FFF3-4CD1-A991-46870EB0B161}"/>
              </a:ext>
            </a:extLst>
          </p:cNvPr>
          <p:cNvSpPr>
            <a:spLocks noGrp="1" noSelect="1" noMove="1" noResize="1" noTextEdit="1"/>
          </p:cNvSpPr>
          <p:nvPr>
            <p:ph type="title"/>
          </p:nvPr>
        </p:nvSpPr>
        <p:spPr>
          <a:xfrm>
            <a:off x="491598" y="625824"/>
            <a:ext cx="11700402" cy="1082404"/>
          </a:xfrm>
        </p:spPr>
        <p:txBody>
          <a:bodyPr>
            <a:normAutofit/>
          </a:bodyPr>
          <a:lstStyle/>
          <a:p>
            <a:r>
              <a:rPr lang="nl-BE" sz="3500"/>
              <a:t>Is Kt/Vurea a Valid Marker of Dialysis Adequacy?</a:t>
            </a:r>
          </a:p>
        </p:txBody>
      </p:sp>
      <p:sp>
        <p:nvSpPr>
          <p:cNvPr id="12" name="TextBox 11">
            <a:extLst>
              <a:ext uri="{FF2B5EF4-FFF2-40B4-BE49-F238E27FC236}">
                <a16:creationId xmlns:a16="http://schemas.microsoft.com/office/drawing/2014/main" id="{76C179BE-6FEF-4C96-8516-3A5246ABF286}"/>
              </a:ext>
            </a:extLst>
          </p:cNvPr>
          <p:cNvSpPr txBox="1">
            <a:spLocks noSelect="1" noMove="1" noResize="1" noTextEdit="1"/>
          </p:cNvSpPr>
          <p:nvPr/>
        </p:nvSpPr>
        <p:spPr>
          <a:xfrm>
            <a:off x="491598" y="1565847"/>
            <a:ext cx="11208804" cy="2677656"/>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In </a:t>
            </a:r>
            <a:r>
              <a:rPr lang="nl-BE" sz="2400" i="1">
                <a:solidFill>
                  <a:schemeClr val="tx1">
                    <a:lumMod val="65000"/>
                    <a:lumOff val="35000"/>
                  </a:schemeClr>
                </a:solidFill>
                <a:latin typeface="Arial" panose="020b0604020202020204" pitchFamily="34" charset="0"/>
                <a:cs typeface="Arial" panose="020b0604020202020204" pitchFamily="34" charset="0"/>
              </a:rPr>
              <a:t>Seminars in Dialysis</a:t>
            </a:r>
            <a:r>
              <a:rPr lang="nl-BE" sz="2400">
                <a:solidFill>
                  <a:schemeClr val="tx1">
                    <a:lumMod val="65000"/>
                    <a:lumOff val="35000"/>
                  </a:schemeClr>
                </a:solidFill>
                <a:latin typeface="Arial" panose="020b0604020202020204" pitchFamily="34" charset="0"/>
                <a:cs typeface="Arial" panose="020b0604020202020204" pitchFamily="34" charset="0"/>
              </a:rPr>
              <a:t>, </a:t>
            </a:r>
            <a:r>
              <a:rPr lang="nl-BE" sz="2400" i="1">
                <a:solidFill>
                  <a:schemeClr val="tx1">
                    <a:lumMod val="65000"/>
                    <a:lumOff val="35000"/>
                  </a:schemeClr>
                </a:solidFill>
                <a:latin typeface="Arial" panose="020b0604020202020204" pitchFamily="34" charset="0"/>
                <a:cs typeface="Arial" panose="020b0604020202020204" pitchFamily="34" charset="0"/>
              </a:rPr>
              <a:t>Vanholder et al’s</a:t>
            </a:r>
            <a:r>
              <a:rPr lang="nl-BE" sz="2400">
                <a:solidFill>
                  <a:schemeClr val="tx1">
                    <a:lumMod val="65000"/>
                    <a:lumOff val="35000"/>
                  </a:schemeClr>
                </a:solidFill>
                <a:latin typeface="Arial" panose="020b0604020202020204" pitchFamily="34" charset="0"/>
                <a:cs typeface="Arial" panose="020b0604020202020204" pitchFamily="34" charset="0"/>
              </a:rPr>
              <a:t> table contains all studies in which Kt/Vurea did not fit with concentration or removal of other uremic toxins. This list contains as well small water soluble compounds as protein bound compounds and middle molecules. </a:t>
            </a:r>
          </a:p>
          <a:p>
            <a:pPr defTabSz="457200">
              <a:defRPr/>
            </a:pPr>
            <a:endParaRPr lang="nl-BE" sz="2400">
              <a:solidFill>
                <a:schemeClr val="tx1">
                  <a:lumMod val="65000"/>
                  <a:lumOff val="35000"/>
                </a:schemeClr>
              </a:solidFill>
              <a:latin typeface="Arial" panose="020b0604020202020204" pitchFamily="34" charset="0"/>
              <a:cs typeface="Arial" panose="020b0604020202020204" pitchFamily="34" charset="0"/>
            </a:endParaRPr>
          </a:p>
          <a:p>
            <a:pPr defTabSz="457200">
              <a:defRPr/>
            </a:pPr>
            <a:r>
              <a:rPr lang="nl-BE" sz="2400">
                <a:solidFill>
                  <a:schemeClr val="tx1">
                    <a:lumMod val="65000"/>
                    <a:lumOff val="35000"/>
                  </a:schemeClr>
                </a:solidFill>
                <a:latin typeface="Arial" panose="020b0604020202020204" pitchFamily="34" charset="0"/>
                <a:cs typeface="Arial" panose="020b0604020202020204" pitchFamily="34" charset="0"/>
              </a:rPr>
              <a:t>Likewise, a second table shows all the studies in which Kt/Vurea did not correlate with (mostly hard) outcomes.</a:t>
            </a:r>
          </a:p>
        </p:txBody>
      </p:sp>
      <p:sp>
        <p:nvSpPr>
          <p:cNvPr id="16" name="TextBox 15">
            <a:extLst>
              <a:ext uri="{FF2B5EF4-FFF2-40B4-BE49-F238E27FC236}">
                <a16:creationId xmlns:a16="http://schemas.microsoft.com/office/drawing/2014/main" id="{7C52E3B9-965C-4953-B735-241E4965FAEF}"/>
              </a:ext>
            </a:extLst>
          </p:cNvPr>
          <p:cNvSpPr txBox="1">
            <a:spLocks noSelect="1" noMove="1" noResize="1" noTextEdit="1"/>
          </p:cNvSpPr>
          <p:nvPr/>
        </p:nvSpPr>
        <p:spPr>
          <a:xfrm>
            <a:off x="6094228" y="5806662"/>
            <a:ext cx="6097772" cy="323165"/>
          </a:xfrm>
          <a:prstGeom prst="rect">
            <a:avLst/>
          </a:prstGeom>
          <a:noFill/>
        </p:spPr>
        <p:txBody>
          <a:bodyPr wrap="square">
            <a:spAutoFit/>
          </a:bodyPr>
          <a:lstStyle/>
          <a:p>
            <a:pPr algn="r" defTabSz="457200">
              <a:defRPr/>
            </a:pPr>
            <a:r>
              <a:rPr lang="nl-BE" sz="1500" i="1">
                <a:latin typeface="Arial" panose="020b0604020202020204" pitchFamily="34" charset="0"/>
                <a:cs typeface="Arial" panose="020b0604020202020204" pitchFamily="34" charset="0"/>
              </a:rPr>
              <a:t>Vanholder et al, Semin Dial, 32, 424-437, 2019</a:t>
            </a:r>
          </a:p>
        </p:txBody>
      </p:sp>
    </p:spTree>
    <p:extLst>
      <p:ext uri="{BB962C8B-B14F-4D97-AF65-F5344CB8AC3E}">
        <p14:creationId val="3729232997"/>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838200" y="2502670"/>
            <a:ext cx="10515600" cy="1082404"/>
          </a:xfrm>
        </p:spPr>
        <p:txBody>
          <a:bodyPr>
            <a:noAutofit/>
          </a:bodyPr>
          <a:lstStyle/>
          <a:p>
            <a:pPr algn="ctr"/>
            <a:r>
              <a:rPr lang="nl-BE"/>
              <a:t>ADMA + SDMA</a:t>
            </a:r>
            <a:br>
              <a:rPr lang="nl-BE"/>
            </a:br>
            <a:r>
              <a:rPr lang="nl-BE"/>
              <a:t>Guanidino Compounds</a:t>
            </a:r>
          </a:p>
        </p:txBody>
      </p:sp>
      <p:sp>
        <p:nvSpPr>
          <p:cNvPr id="6" name="Tijdelijke aanduiding voor inhoud 5"/>
          <p:cNvSpPr>
            <a:spLocks noGrp="1" noSelect="1" noMove="1" noResize="1" noTextEdit="1"/>
          </p:cNvSpPr>
          <p:nvPr>
            <p:ph idx="1"/>
          </p:nvPr>
        </p:nvSpPr>
        <p:spPr>
          <a:xfrm>
            <a:off x="1676400" y="651347"/>
            <a:ext cx="10515600" cy="3388471"/>
          </a:xfrm>
        </p:spPr>
        <p:txBody>
          <a:bodyPr/>
          <a:lstStyle/>
          <a:p>
            <a:pPr algn="ctr"/>
            <a:endParaRPr lang="nl-BE"/>
          </a:p>
          <a:p>
            <a:pPr lvl="1" algn="ctr"/>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extBox 6">
            <a:extLst>
              <a:ext uri="{FF2B5EF4-FFF2-40B4-BE49-F238E27FC236}">
                <a16:creationId xmlns:a16="http://schemas.microsoft.com/office/drawing/2014/main" id="{E5DEA59D-C9E8-4BAE-8334-05B16E997BC6}"/>
              </a:ext>
            </a:extLst>
          </p:cNvPr>
          <p:cNvSpPr txBox="1">
            <a:spLocks noSelect="1" noMove="1" noResize="1" noTextEdit="1"/>
          </p:cNvSpPr>
          <p:nvPr/>
        </p:nvSpPr>
        <p:spPr>
          <a:xfrm>
            <a:off x="478465" y="4377392"/>
            <a:ext cx="11227982" cy="1015663"/>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000">
                <a:solidFill>
                  <a:schemeClr val="tx1">
                    <a:lumMod val="65000"/>
                    <a:lumOff val="35000"/>
                  </a:schemeClr>
                </a:solidFill>
                <a:latin typeface="Arial"/>
              </a:rPr>
              <a:t>Asymmetric dimethyl arginine (ADMA) and symmetric dimethyl arginine (SDMA) are also small water soluble compounds. They belong to the larger group of guanidino compounds, of which also several other compounds such as creatinine, creatine and several guanidine congugates are part.</a:t>
            </a:r>
            <a:endParaRPr lang="nl-NL" sz="2000">
              <a:solidFill>
                <a:schemeClr val="tx1">
                  <a:lumMod val="65000"/>
                  <a:lumOff val="35000"/>
                </a:schemeClr>
              </a:solidFill>
              <a:latin typeface="Arial"/>
            </a:endParaRPr>
          </a:p>
        </p:txBody>
      </p:sp>
    </p:spTree>
    <p:extLst>
      <p:ext uri="{BB962C8B-B14F-4D97-AF65-F5344CB8AC3E}">
        <p14:creationId val="3729232997"/>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7094" y="625438"/>
            <a:ext cx="11704906" cy="1082404"/>
          </a:xfrm>
        </p:spPr>
        <p:txBody>
          <a:bodyPr>
            <a:noAutofit/>
          </a:bodyPr>
          <a:lstStyle/>
          <a:p>
            <a:r>
              <a:rPr lang="nl-BE"/>
              <a:t>ADMA Concentration Is Linked to Mortality</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3"/>
          <p:cNvSpPr txBox="1">
            <a:spLocks noSelect="1" noMove="1" noResize="1" noChangeArrowheads="1" noTextEdit="1"/>
          </p:cNvSpPr>
          <p:nvPr/>
        </p:nvSpPr>
        <p:spPr bwMode="auto">
          <a:xfrm>
            <a:off x="3850458" y="5811047"/>
            <a:ext cx="8345087" cy="325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spAutoFit/>
          </a:bodyPr>
          <a:lstStyle>
            <a:lvl1pPr>
              <a:defRPr sz="2400" b="1">
                <a:solidFill>
                  <a:schemeClr val="tx1"/>
                </a:solidFill>
                <a:latin typeface="Arial"/>
                <a:cs typeface="Arial"/>
              </a:defRPr>
            </a:lvl1pPr>
            <a:lvl2pPr marL="742950" indent="-285750">
              <a:defRPr sz="2400" b="1">
                <a:solidFill>
                  <a:schemeClr val="tx1"/>
                </a:solidFill>
                <a:latin typeface="Arial"/>
                <a:cs typeface="Arial"/>
              </a:defRPr>
            </a:lvl2pPr>
            <a:lvl3pPr marL="1143000" indent="-228600">
              <a:defRPr sz="2400" b="1">
                <a:solidFill>
                  <a:schemeClr val="tx1"/>
                </a:solidFill>
                <a:latin typeface="Arial"/>
                <a:cs typeface="Arial"/>
              </a:defRPr>
            </a:lvl3pPr>
            <a:lvl4pPr marL="1600200" indent="-228600">
              <a:defRPr sz="2400" b="1">
                <a:solidFill>
                  <a:schemeClr val="tx1"/>
                </a:solidFill>
                <a:latin typeface="Arial"/>
                <a:cs typeface="Arial"/>
              </a:defRPr>
            </a:lvl4pPr>
            <a:lvl5pPr marL="2057400" indent="-228600">
              <a:defRPr sz="2400" b="1">
                <a:solidFill>
                  <a:schemeClr val="tx1"/>
                </a:solidFill>
                <a:latin typeface="Arial"/>
                <a:cs typeface="Arial"/>
              </a:defRPr>
            </a:lvl5pPr>
            <a:lvl6pPr marL="2514600" indent="-228600" eaLnBrk="0" fontAlgn="base" hangingPunct="0">
              <a:spcBef>
                <a:spcPct val="0"/>
              </a:spcBef>
              <a:spcAft>
                <a:spcPct val="0"/>
              </a:spcAft>
              <a:defRPr sz="2400" b="1">
                <a:solidFill>
                  <a:schemeClr val="tx1"/>
                </a:solidFill>
                <a:latin typeface="Arial"/>
                <a:cs typeface="Arial"/>
              </a:defRPr>
            </a:lvl6pPr>
            <a:lvl7pPr marL="2971800" indent="-228600" eaLnBrk="0" fontAlgn="base" hangingPunct="0">
              <a:spcBef>
                <a:spcPct val="0"/>
              </a:spcBef>
              <a:spcAft>
                <a:spcPct val="0"/>
              </a:spcAft>
              <a:defRPr sz="2400" b="1">
                <a:solidFill>
                  <a:schemeClr val="tx1"/>
                </a:solidFill>
                <a:latin typeface="Arial"/>
                <a:cs typeface="Arial"/>
              </a:defRPr>
            </a:lvl7pPr>
            <a:lvl8pPr marL="3429000" indent="-228600" eaLnBrk="0" fontAlgn="base" hangingPunct="0">
              <a:spcBef>
                <a:spcPct val="0"/>
              </a:spcBef>
              <a:spcAft>
                <a:spcPct val="0"/>
              </a:spcAft>
              <a:defRPr sz="2400" b="1">
                <a:solidFill>
                  <a:schemeClr val="tx1"/>
                </a:solidFill>
                <a:latin typeface="Arial"/>
                <a:cs typeface="Arial"/>
              </a:defRPr>
            </a:lvl8pPr>
            <a:lvl9pPr marL="3886200" indent="-228600" eaLnBrk="0" fontAlgn="base" hangingPunct="0">
              <a:spcBef>
                <a:spcPct val="0"/>
              </a:spcBef>
              <a:spcAft>
                <a:spcPct val="0"/>
              </a:spcAft>
              <a:defRPr sz="2400" b="1">
                <a:solidFill>
                  <a:schemeClr val="tx1"/>
                </a:solidFill>
                <a:latin typeface="Arial"/>
                <a:cs typeface="Arial"/>
              </a:defRPr>
            </a:lvl9pPr>
          </a:lstStyle>
          <a:p>
            <a:pPr algn="r"/>
            <a:r>
              <a:rPr lang="nl-BE" sz="1500" b="0" i="1">
                <a:latin typeface="Arial" panose="020b0604020202020204" pitchFamily="34" charset="0"/>
                <a:cs typeface="Arial" panose="020b0604020202020204" pitchFamily="34" charset="0"/>
              </a:rPr>
              <a:t>Zoccali et al. Lancet 358: 2113-2115, 2001 </a:t>
            </a:r>
          </a:p>
        </p:txBody>
      </p:sp>
      <p:sp>
        <p:nvSpPr>
          <p:cNvPr id="11" name="TextBox 10">
            <a:extLst>
              <a:ext uri="{FF2B5EF4-FFF2-40B4-BE49-F238E27FC236}">
                <a16:creationId xmlns:a16="http://schemas.microsoft.com/office/drawing/2014/main" id="{1F96E3D8-E1AF-40B3-9EA1-8009D739A0E3}"/>
              </a:ext>
            </a:extLst>
          </p:cNvPr>
          <p:cNvSpPr txBox="1">
            <a:spLocks noSelect="1" noMove="1" noResize="1" noTextEdit="1"/>
          </p:cNvSpPr>
          <p:nvPr/>
        </p:nvSpPr>
        <p:spPr>
          <a:xfrm>
            <a:off x="487094" y="1561405"/>
            <a:ext cx="11217812" cy="1200329"/>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a:rPr>
              <a:t>ADMA has repeatedly been associated with negative cardio-vascular outcomes. In a study by </a:t>
            </a:r>
            <a:r>
              <a:rPr lang="nl-BE" sz="2400" i="1">
                <a:solidFill>
                  <a:schemeClr val="tx1">
                    <a:lumMod val="65000"/>
                    <a:lumOff val="35000"/>
                  </a:schemeClr>
                </a:solidFill>
                <a:latin typeface="Arial"/>
              </a:rPr>
              <a:t>Zoccali et al</a:t>
            </a:r>
            <a:r>
              <a:rPr lang="nl-BE" sz="2400">
                <a:solidFill>
                  <a:schemeClr val="tx1">
                    <a:lumMod val="65000"/>
                    <a:lumOff val="35000"/>
                  </a:schemeClr>
                </a:solidFill>
                <a:latin typeface="Arial"/>
              </a:rPr>
              <a:t>, each rise in ADMA concentration is associated with higher mortality.</a:t>
            </a:r>
            <a:endParaRPr lang="nl-NL" sz="2400">
              <a:solidFill>
                <a:schemeClr val="tx1">
                  <a:lumMod val="65000"/>
                  <a:lumOff val="35000"/>
                </a:schemeClr>
              </a:solidFill>
              <a:latin typeface="Arial"/>
            </a:endParaRPr>
          </a:p>
        </p:txBody>
      </p:sp>
    </p:spTree>
    <p:extLst>
      <p:ext uri="{BB962C8B-B14F-4D97-AF65-F5344CB8AC3E}">
        <p14:creationId val="3729232997"/>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3" y="627874"/>
            <a:ext cx="10515600" cy="1082404"/>
          </a:xfrm>
        </p:spPr>
        <p:txBody>
          <a:bodyPr>
            <a:normAutofit fontScale="90000"/>
          </a:bodyPr>
          <a:lstStyle/>
          <a:p>
            <a:r>
              <a:rPr lang="nl-BE"/>
              <a:t>ADMA Has a Marked Hemodynmic Effect in Healthy Volunteers</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3"/>
          <p:cNvSpPr txBox="1">
            <a:spLocks noSelect="1" noMove="1" noResize="1" noChangeArrowheads="1" noTextEdit="1"/>
          </p:cNvSpPr>
          <p:nvPr/>
        </p:nvSpPr>
        <p:spPr bwMode="auto">
          <a:xfrm>
            <a:off x="4864086" y="5811049"/>
            <a:ext cx="7331459" cy="325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spAutoFit/>
          </a:bodyPr>
          <a:lstStyle>
            <a:lvl1pPr>
              <a:defRPr sz="2400" b="1">
                <a:solidFill>
                  <a:schemeClr val="tx1"/>
                </a:solidFill>
                <a:latin typeface="Arial"/>
                <a:cs typeface="Arial"/>
              </a:defRPr>
            </a:lvl1pPr>
            <a:lvl2pPr marL="742950" indent="-285750">
              <a:defRPr sz="2400" b="1">
                <a:solidFill>
                  <a:schemeClr val="tx1"/>
                </a:solidFill>
                <a:latin typeface="Arial"/>
                <a:cs typeface="Arial"/>
              </a:defRPr>
            </a:lvl2pPr>
            <a:lvl3pPr marL="1143000" indent="-228600">
              <a:defRPr sz="2400" b="1">
                <a:solidFill>
                  <a:schemeClr val="tx1"/>
                </a:solidFill>
                <a:latin typeface="Arial"/>
                <a:cs typeface="Arial"/>
              </a:defRPr>
            </a:lvl3pPr>
            <a:lvl4pPr marL="1600200" indent="-228600">
              <a:defRPr sz="2400" b="1">
                <a:solidFill>
                  <a:schemeClr val="tx1"/>
                </a:solidFill>
                <a:latin typeface="Arial"/>
                <a:cs typeface="Arial"/>
              </a:defRPr>
            </a:lvl4pPr>
            <a:lvl5pPr marL="2057400" indent="-228600">
              <a:defRPr sz="2400" b="1">
                <a:solidFill>
                  <a:schemeClr val="tx1"/>
                </a:solidFill>
                <a:latin typeface="Arial"/>
                <a:cs typeface="Arial"/>
              </a:defRPr>
            </a:lvl5pPr>
            <a:lvl6pPr marL="2514600" indent="-228600" eaLnBrk="0" fontAlgn="base" hangingPunct="0">
              <a:spcBef>
                <a:spcPct val="0"/>
              </a:spcBef>
              <a:spcAft>
                <a:spcPct val="0"/>
              </a:spcAft>
              <a:defRPr sz="2400" b="1">
                <a:solidFill>
                  <a:schemeClr val="tx1"/>
                </a:solidFill>
                <a:latin typeface="Arial"/>
                <a:cs typeface="Arial"/>
              </a:defRPr>
            </a:lvl6pPr>
            <a:lvl7pPr marL="2971800" indent="-228600" eaLnBrk="0" fontAlgn="base" hangingPunct="0">
              <a:spcBef>
                <a:spcPct val="0"/>
              </a:spcBef>
              <a:spcAft>
                <a:spcPct val="0"/>
              </a:spcAft>
              <a:defRPr sz="2400" b="1">
                <a:solidFill>
                  <a:schemeClr val="tx1"/>
                </a:solidFill>
                <a:latin typeface="Arial"/>
                <a:cs typeface="Arial"/>
              </a:defRPr>
            </a:lvl7pPr>
            <a:lvl8pPr marL="3429000" indent="-228600" eaLnBrk="0" fontAlgn="base" hangingPunct="0">
              <a:spcBef>
                <a:spcPct val="0"/>
              </a:spcBef>
              <a:spcAft>
                <a:spcPct val="0"/>
              </a:spcAft>
              <a:defRPr sz="2400" b="1">
                <a:solidFill>
                  <a:schemeClr val="tx1"/>
                </a:solidFill>
                <a:latin typeface="Arial"/>
                <a:cs typeface="Arial"/>
              </a:defRPr>
            </a:lvl8pPr>
            <a:lvl9pPr marL="3886200" indent="-228600" eaLnBrk="0" fontAlgn="base" hangingPunct="0">
              <a:spcBef>
                <a:spcPct val="0"/>
              </a:spcBef>
              <a:spcAft>
                <a:spcPct val="0"/>
              </a:spcAft>
              <a:defRPr sz="2400" b="1">
                <a:solidFill>
                  <a:schemeClr val="tx1"/>
                </a:solidFill>
                <a:latin typeface="Arial"/>
                <a:cs typeface="Arial"/>
              </a:defRPr>
            </a:lvl9pPr>
          </a:lstStyle>
          <a:p>
            <a:pPr algn="r"/>
            <a:r>
              <a:rPr lang="nl-BE" sz="1500" b="0" i="1">
                <a:latin typeface="Arial" panose="020b0604020202020204" pitchFamily="34" charset="0"/>
                <a:cs typeface="Arial" panose="020b0604020202020204" pitchFamily="34" charset="0"/>
              </a:rPr>
              <a:t>Kielstein et al. Circulation 109: 172-177, 2004</a:t>
            </a:r>
          </a:p>
        </p:txBody>
      </p:sp>
      <p:sp>
        <p:nvSpPr>
          <p:cNvPr id="12" name="TextBox 11">
            <a:extLst>
              <a:ext uri="{FF2B5EF4-FFF2-40B4-BE49-F238E27FC236}">
                <a16:creationId xmlns:a16="http://schemas.microsoft.com/office/drawing/2014/main" id="{40ABCD76-7702-4541-B958-9E9AB329ED5A}"/>
              </a:ext>
            </a:extLst>
          </p:cNvPr>
          <p:cNvSpPr txBox="1">
            <a:spLocks noSelect="1" noMove="1" noResize="1" noTextEdit="1"/>
          </p:cNvSpPr>
          <p:nvPr/>
        </p:nvSpPr>
        <p:spPr>
          <a:xfrm>
            <a:off x="489073" y="1784633"/>
            <a:ext cx="11228006" cy="3416320"/>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a:rPr>
              <a:t>This is very likely related to the cardio-vascular impact of ADMA. ADMA is an inhibitor of Nitric Oxide (NO) synthase, which as such is a protector of the endothelium and its function. Inhibition of NO-synthase is damaging the endothelium. The hemodynamic impact of ADMA is clearly demonstrated in a </a:t>
            </a:r>
            <a:r>
              <a:rPr lang="nl-BE" sz="2400" i="1">
                <a:solidFill>
                  <a:schemeClr val="tx1">
                    <a:lumMod val="65000"/>
                    <a:lumOff val="35000"/>
                  </a:schemeClr>
                </a:solidFill>
                <a:latin typeface="Arial"/>
              </a:rPr>
              <a:t>Kielstein et al </a:t>
            </a:r>
            <a:r>
              <a:rPr lang="nl-BE" sz="2400">
                <a:solidFill>
                  <a:schemeClr val="tx1">
                    <a:lumMod val="65000"/>
                    <a:lumOff val="35000"/>
                  </a:schemeClr>
                </a:solidFill>
                <a:latin typeface="Arial"/>
              </a:rPr>
              <a:t>study on healthy volunteers, in which ADMA was infused intravenously to obtain plasma concentrations comparable with those observed in uremia. During infusion of ADMA, Cardiac Output decreased and Systemic Vascular Resistance (SVR) increased. This effect was maintained for more than 2 hours after ADMA infusion had been stopped.</a:t>
            </a:r>
            <a:endParaRPr lang="nl-NL" sz="2400">
              <a:solidFill>
                <a:schemeClr val="tx1">
                  <a:lumMod val="65000"/>
                  <a:lumOff val="35000"/>
                </a:schemeClr>
              </a:solidFill>
              <a:latin typeface="Arial"/>
            </a:endParaRPr>
          </a:p>
        </p:txBody>
      </p:sp>
    </p:spTree>
    <p:extLst>
      <p:ext uri="{BB962C8B-B14F-4D97-AF65-F5344CB8AC3E}">
        <p14:creationId val="3729232997"/>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4" y="631937"/>
            <a:ext cx="11702925" cy="1082404"/>
          </a:xfrm>
        </p:spPr>
        <p:txBody>
          <a:bodyPr>
            <a:noAutofit/>
          </a:bodyPr>
          <a:lstStyle/>
          <a:p>
            <a:r>
              <a:rPr lang="nl-BE"/>
              <a:t>SDMA Induces In Vitro Cytokine Generation</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3"/>
          <p:cNvSpPr txBox="1">
            <a:spLocks noSelect="1" noMove="1" noResize="1" noChangeArrowheads="1" noTextEdit="1"/>
          </p:cNvSpPr>
          <p:nvPr/>
        </p:nvSpPr>
        <p:spPr bwMode="auto">
          <a:xfrm>
            <a:off x="5683161" y="5812813"/>
            <a:ext cx="6508839" cy="317004"/>
          </a:xfrm>
          <a:prstGeom prst="rect">
            <a:avLst/>
          </a:prstGeom>
          <a:noFill/>
          <a:ln w="9525">
            <a:noFill/>
            <a:miter lim="800000"/>
          </a:ln>
        </p:spPr>
        <p:txBody>
          <a:bodyPr wrap="square" lIns="85338" tIns="42669" rIns="85338" bIns="42669">
            <a:spAutoFit/>
          </a:bodyPr>
          <a:lstStyle/>
          <a:p>
            <a:pPr algn="r" eaLnBrk="0" hangingPunct="0">
              <a:defRPr/>
            </a:pPr>
            <a:r>
              <a:rPr lang="nl-NL" sz="1500" i="1">
                <a:latin typeface="Arial" panose="020b0604020202020204" pitchFamily="34" charset="0"/>
                <a:cs typeface="Arial" panose="020b0604020202020204" pitchFamily="34" charset="0"/>
              </a:rPr>
              <a:t>Schepers et al, CJASN, 6, 2374-2383, 2011</a:t>
            </a:r>
          </a:p>
        </p:txBody>
      </p:sp>
      <p:sp>
        <p:nvSpPr>
          <p:cNvPr id="11" name="TextBox 10">
            <a:extLst>
              <a:ext uri="{FF2B5EF4-FFF2-40B4-BE49-F238E27FC236}">
                <a16:creationId xmlns:a16="http://schemas.microsoft.com/office/drawing/2014/main" id="{294BD918-712A-4EE0-AE26-3117892BBF4A}"/>
              </a:ext>
            </a:extLst>
          </p:cNvPr>
          <p:cNvSpPr txBox="1">
            <a:spLocks noSelect="1" noMove="1" noResize="1" noTextEdit="1"/>
          </p:cNvSpPr>
          <p:nvPr/>
        </p:nvSpPr>
        <p:spPr>
          <a:xfrm>
            <a:off x="489074" y="1568073"/>
            <a:ext cx="11213852" cy="2308324"/>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Although both ADMA and SDMA are structurally comparable with only minimal steric differences, SDMA, in contrast to ADMA, was for a long time considered as biologically inert (non-toxic). However, the in vitro impact of SDMA at concentrations like observed in uremia induces intracellular monocyte cytokine generation, which was observed for both TNF</a:t>
            </a:r>
            <a:r>
              <a:rPr lang="el-GR" sz="2400">
                <a:solidFill>
                  <a:schemeClr val="tx1">
                    <a:lumMod val="65000"/>
                    <a:lumOff val="35000"/>
                  </a:schemeClr>
                </a:solidFill>
                <a:latin typeface="Arial" panose="020b0604020202020204" pitchFamily="34" charset="0"/>
                <a:cs typeface="Arial" panose="020b0604020202020204" pitchFamily="34" charset="0"/>
              </a:rPr>
              <a:t>α</a:t>
            </a:r>
            <a:r>
              <a:rPr lang="nl-BE" sz="2400">
                <a:solidFill>
                  <a:schemeClr val="tx1">
                    <a:lumMod val="65000"/>
                    <a:lumOff val="35000"/>
                  </a:schemeClr>
                </a:solidFill>
                <a:latin typeface="Arial" panose="020b0604020202020204" pitchFamily="34" charset="0"/>
                <a:cs typeface="Arial" panose="020b0604020202020204" pitchFamily="34" charset="0"/>
              </a:rPr>
              <a:t> and Il-6, confirming with a pro-inflammatory impact.</a:t>
            </a:r>
          </a:p>
        </p:txBody>
      </p:sp>
    </p:spTree>
    <p:extLst>
      <p:ext uri="{BB962C8B-B14F-4D97-AF65-F5344CB8AC3E}">
        <p14:creationId val="3729232997"/>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490828" y="627515"/>
            <a:ext cx="10515600" cy="1082404"/>
          </a:xfrm>
        </p:spPr>
        <p:txBody>
          <a:bodyPr/>
          <a:lstStyle/>
          <a:p>
            <a:r>
              <a:rPr lang="en-US"/>
              <a:t>Raymond C. Vanholder</a:t>
            </a: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8" name="Content Placeholder 2">
            <a:extLst>
              <a:ext uri="{FF2B5EF4-FFF2-40B4-BE49-F238E27FC236}">
                <a16:creationId xmlns:a16="http://schemas.microsoft.com/office/drawing/2014/main" id="{B6F5242B-DC1B-474E-9CDF-D336E40AEEC0}"/>
              </a:ext>
            </a:extLst>
          </p:cNvPr>
          <p:cNvSpPr txBox="1">
            <a:spLocks noSelect="1" noMove="1" noResize="1" noTextEdit="1"/>
          </p:cNvSpPr>
          <p:nvPr/>
        </p:nvSpPr>
        <p:spPr>
          <a:xfrm>
            <a:off x="487326" y="1565750"/>
            <a:ext cx="11213846" cy="33884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lvl="1">
              <a:spcBef>
                <a:spcPts val="1000"/>
              </a:spcBef>
            </a:pPr>
            <a:r>
              <a:rPr lang="en-US" sz="2800" i="1">
                <a:latin typeface="Arial" panose="020b0604020202020204" pitchFamily="34" charset="0"/>
                <a:cs typeface="Arial" panose="020b0604020202020204" pitchFamily="34" charset="0"/>
              </a:rPr>
              <a:t>Consultancy: </a:t>
            </a:r>
            <a:r>
              <a:rPr lang="en-US" sz="2800" err="1">
                <a:latin typeface="Arial" panose="020b0604020202020204" pitchFamily="34" charset="0"/>
                <a:cs typeface="Arial" panose="020b0604020202020204" pitchFamily="34" charset="0"/>
              </a:rPr>
              <a:t>Nextkidney Project; Kibow; Jafron; BBraun; Baxter Healthcare; Fresenius Medical Care</a:t>
            </a:r>
          </a:p>
          <a:p>
            <a:pPr marL="228600" lvl="1">
              <a:spcBef>
                <a:spcPts val="1000"/>
              </a:spcBef>
            </a:pPr>
            <a:r>
              <a:rPr lang="en-US" sz="2800" i="1">
                <a:latin typeface="Arial" panose="020b0604020202020204" pitchFamily="34" charset="0"/>
                <a:cs typeface="Arial" panose="020b0604020202020204" pitchFamily="34" charset="0"/>
              </a:rPr>
              <a:t>Scientific Advisor/Membership: </a:t>
            </a:r>
            <a:r>
              <a:rPr lang="en-US" sz="2800">
                <a:latin typeface="Arial" panose="020b0604020202020204" pitchFamily="34" charset="0"/>
                <a:cs typeface="Arial" panose="020b0604020202020204" pitchFamily="34" charset="0"/>
              </a:rPr>
              <a:t>European Kidney Health Alliance; International Scientific Advisory Board Dutch Kidney Foundation; J Am Soc Nephrol; Nephrol Dial Transplant; NRN Reviews Nephrol</a:t>
            </a:r>
          </a:p>
          <a:p>
            <a:endParaRPr lang="en-US">
              <a:latin typeface="Arial" panose="020b0604020202020204" pitchFamily="34" charset="0"/>
              <a:cs typeface="Arial" panose="020b0604020202020204" pitchFamily="34" charset="0"/>
            </a:endParaRPr>
          </a:p>
        </p:txBody>
      </p:sp>
    </p:spTree>
    <p:extLst>
      <p:ext uri="{BB962C8B-B14F-4D97-AF65-F5344CB8AC3E}">
        <p14:creationId val="2135715705"/>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7" y="624874"/>
            <a:ext cx="10515600" cy="1082404"/>
          </a:xfrm>
        </p:spPr>
        <p:txBody>
          <a:bodyPr>
            <a:normAutofit/>
          </a:bodyPr>
          <a:lstStyle/>
          <a:p>
            <a:r>
              <a:rPr lang="nl-BE" sz="3500"/>
              <a:t>SDMA Is More Strongly Correlated with Cytokine Concentration than ADMA</a:t>
            </a:r>
          </a:p>
        </p:txBody>
      </p:sp>
      <p:sp>
        <p:nvSpPr>
          <p:cNvPr id="6" name="Tijdelijke aanduiding voor inhoud 5"/>
          <p:cNvSpPr>
            <a:spLocks noGrp="1" noSelect="1" noMove="1" noResize="1" noTextEdit="1"/>
          </p:cNvSpPr>
          <p:nvPr>
            <p:ph idx="1"/>
          </p:nvPr>
        </p:nvSpPr>
        <p:spPr>
          <a:xfrm>
            <a:off x="489077" y="1789026"/>
            <a:ext cx="11228002" cy="3388471"/>
          </a:xfrm>
        </p:spPr>
        <p:txBody>
          <a:bodyPr>
            <a:norm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latin typeface="Arial" panose="020b0604020202020204" pitchFamily="34" charset="0"/>
                <a:cs typeface="Arial" panose="020b0604020202020204" pitchFamily="34" charset="0"/>
              </a:rPr>
              <a:t>In a </a:t>
            </a:r>
            <a:r>
              <a:rPr lang="nl-NL" sz="2400" i="1">
                <a:latin typeface="Arial" panose="020b0604020202020204" pitchFamily="34" charset="0"/>
                <a:cs typeface="Arial" panose="020b0604020202020204" pitchFamily="34" charset="0"/>
              </a:rPr>
              <a:t>Schepers et al </a:t>
            </a:r>
            <a:r>
              <a:rPr lang="nl-BE" sz="2400">
                <a:latin typeface="Arial" panose="020b0604020202020204" pitchFamily="34" charset="0"/>
                <a:cs typeface="Arial" panose="020b0604020202020204" pitchFamily="34" charset="0"/>
              </a:rPr>
              <a:t>clinical study, this in vitro suggestion of a pro-inflammatory potential for SDMA is corroborated by showing a strong correlation of SDMA concentration with both plasma TNF-</a:t>
            </a:r>
            <a:r>
              <a:rPr lang="el-GR" sz="2400">
                <a:latin typeface="Arial" panose="020b0604020202020204" pitchFamily="34" charset="0"/>
                <a:cs typeface="Arial" panose="020b0604020202020204" pitchFamily="34" charset="0"/>
              </a:rPr>
              <a:t>α</a:t>
            </a:r>
            <a:r>
              <a:rPr lang="nl-BE" sz="2400">
                <a:latin typeface="Arial" panose="020b0604020202020204" pitchFamily="34" charset="0"/>
                <a:cs typeface="Arial" panose="020b0604020202020204" pitchFamily="34" charset="0"/>
              </a:rPr>
              <a:t> and IL-6. Of note, the correlation for ADMA was substantially weaker.</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3"/>
          <p:cNvSpPr txBox="1">
            <a:spLocks noSelect="1" noMove="1" noResize="1" noChangeArrowheads="1" noTextEdit="1"/>
          </p:cNvSpPr>
          <p:nvPr/>
        </p:nvSpPr>
        <p:spPr bwMode="auto">
          <a:xfrm>
            <a:off x="6429130" y="5813835"/>
            <a:ext cx="5765102" cy="317004"/>
          </a:xfrm>
          <a:prstGeom prst="rect">
            <a:avLst/>
          </a:prstGeom>
          <a:noFill/>
          <a:ln w="9525">
            <a:noFill/>
            <a:miter lim="800000"/>
          </a:ln>
        </p:spPr>
        <p:txBody>
          <a:bodyPr wrap="square" lIns="85338" tIns="42669" rIns="85338" bIns="42669">
            <a:spAutoFit/>
          </a:bodyPr>
          <a:lstStyle/>
          <a:p>
            <a:pPr algn="r" eaLnBrk="0" hangingPunct="0">
              <a:defRPr/>
            </a:pPr>
            <a:r>
              <a:rPr lang="nl-NL" sz="1500" i="1">
                <a:latin typeface="Arial" panose="020b0604020202020204" pitchFamily="34" charset="0"/>
                <a:cs typeface="Arial" panose="020b0604020202020204" pitchFamily="34" charset="0"/>
              </a:rPr>
              <a:t>Schepers et al, CJASN, 6, 2374-2383, 2011</a:t>
            </a:r>
          </a:p>
        </p:txBody>
      </p:sp>
    </p:spTree>
    <p:extLst>
      <p:ext uri="{BB962C8B-B14F-4D97-AF65-F5344CB8AC3E}">
        <p14:creationId val="3729232997"/>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6" y="630249"/>
            <a:ext cx="11249267" cy="1082404"/>
          </a:xfrm>
        </p:spPr>
        <p:txBody>
          <a:bodyPr>
            <a:normAutofit fontScale="90000"/>
          </a:bodyPr>
          <a:lstStyle/>
          <a:p>
            <a:r>
              <a:rPr lang="nl-BE" sz="3900"/>
              <a:t>Most Guanidines Are Distributed over a Larger Compartment than Urea</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Rectangle 6"/>
          <p:cNvSpPr>
            <a:spLocks noSelect="1" noMove="1" noResize="1" noTextEdit="1"/>
          </p:cNvSpPr>
          <p:nvPr/>
        </p:nvSpPr>
        <p:spPr>
          <a:xfrm>
            <a:off x="6084109" y="5806204"/>
            <a:ext cx="6107891" cy="325040"/>
          </a:xfrm>
          <a:prstGeom prst="rect">
            <a:avLst/>
          </a:prstGeom>
        </p:spPr>
        <p:txBody>
          <a:bodyPr wrap="square" lIns="93296" tIns="46648" rIns="93296" bIns="46648">
            <a:spAutoFit/>
          </a:bodyPr>
          <a:lstStyle/>
          <a:p>
            <a:pPr algn="r"/>
            <a:r>
              <a:rPr lang="nl-BE" sz="1500" i="1">
                <a:latin typeface="Arial" panose="020b0604020202020204" pitchFamily="34" charset="0"/>
                <a:cs typeface="Arial" panose="020b0604020202020204" pitchFamily="34" charset="0"/>
              </a:rPr>
              <a:t>Eloot et al. KI 67: 1566-1575, 2005</a:t>
            </a:r>
            <a:endParaRPr lang="nl-NL" sz="1500" i="1">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38CA77D-E865-4760-AFF7-0E302430E751}"/>
              </a:ext>
            </a:extLst>
          </p:cNvPr>
          <p:cNvSpPr txBox="1">
            <a:spLocks noSelect="1" noMove="1" noResize="1" noTextEdit="1"/>
          </p:cNvSpPr>
          <p:nvPr/>
        </p:nvSpPr>
        <p:spPr>
          <a:xfrm>
            <a:off x="485556" y="1787083"/>
            <a:ext cx="11249266" cy="4154984"/>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Thus the question arises, in how far urea, which like the guanidines is a small water soluble compound with the same metabolic origin, has the same compartmental distribution and kinetics. To check this question, in an analysis by </a:t>
            </a:r>
            <a:r>
              <a:rPr lang="nl-BE" sz="2400" i="1">
                <a:solidFill>
                  <a:schemeClr val="tx1">
                    <a:lumMod val="65000"/>
                    <a:lumOff val="35000"/>
                  </a:schemeClr>
                </a:solidFill>
                <a:latin typeface="Arial" panose="020b0604020202020204" pitchFamily="34" charset="0"/>
                <a:cs typeface="Arial" panose="020b0604020202020204" pitchFamily="34" charset="0"/>
              </a:rPr>
              <a:t>Eloot et al</a:t>
            </a:r>
            <a:r>
              <a:rPr lang="nl-BE" sz="2400">
                <a:solidFill>
                  <a:schemeClr val="tx1">
                    <a:lumMod val="65000"/>
                    <a:lumOff val="35000"/>
                  </a:schemeClr>
                </a:solidFill>
                <a:latin typeface="Arial" panose="020b0604020202020204" pitchFamily="34" charset="0"/>
                <a:cs typeface="Arial" panose="020b0604020202020204" pitchFamily="34" charset="0"/>
              </a:rPr>
              <a:t>, kinetics of guanidino compounds were compared to those of urea, based on data collected in patients during hemodialysis. It appeared that the guanidino compounds showed a kinetic behavior that was entirely different from that of urea. Distribution volume (V) is up to 3 times higher for guanidino compounds than for urea, resulting in a decrease of effective removal (Eff Rem) by up to 45% (guanidino acetic acid). These kinetically calculated findings were subsequently confirmed by an in vivo study </a:t>
            </a:r>
            <a:r>
              <a:rPr lang="nl-BE" sz="2400" i="1">
                <a:solidFill>
                  <a:schemeClr val="tx1">
                    <a:lumMod val="65000"/>
                    <a:lumOff val="35000"/>
                  </a:schemeClr>
                </a:solidFill>
                <a:latin typeface="Arial" panose="020b0604020202020204" pitchFamily="34" charset="0"/>
                <a:cs typeface="Arial" panose="020b0604020202020204" pitchFamily="34" charset="0"/>
              </a:rPr>
              <a:t>(Eloot et al, </a:t>
            </a:r>
            <a:r>
              <a:rPr lang="pt-BR" sz="2400" i="1" kern="1200" baseline="0">
                <a:solidFill>
                  <a:schemeClr val="tx1">
                    <a:lumMod val="65000"/>
                    <a:lumOff val="35000"/>
                  </a:schemeClr>
                </a:solidFill>
                <a:latin typeface="Arial" panose="020b0604020202020204" pitchFamily="34" charset="0"/>
                <a:cs typeface="Arial" panose="020b0604020202020204" pitchFamily="34" charset="0"/>
              </a:rPr>
              <a:t>50, 279-288, 2007 - d</a:t>
            </a:r>
            <a:r>
              <a:rPr lang="nl-BE" sz="2400" i="1">
                <a:solidFill>
                  <a:schemeClr val="tx1">
                    <a:lumMod val="65000"/>
                    <a:lumOff val="35000"/>
                  </a:schemeClr>
                </a:solidFill>
                <a:latin typeface="Arial" panose="020b0604020202020204" pitchFamily="34" charset="0"/>
                <a:cs typeface="Arial" panose="020b0604020202020204" pitchFamily="34" charset="0"/>
              </a:rPr>
              <a:t>ata not shown)</a:t>
            </a:r>
            <a:r>
              <a:rPr lang="nl-BE" sz="2400">
                <a:solidFill>
                  <a:schemeClr val="tx1">
                    <a:lumMod val="65000"/>
                    <a:lumOff val="35000"/>
                  </a:schemeClr>
                </a:solidFill>
                <a:latin typeface="Arial" panose="020b0604020202020204" pitchFamily="34" charset="0"/>
                <a:cs typeface="Arial" panose="020b0604020202020204" pitchFamily="34" charset="0"/>
              </a:rPr>
              <a:t>.</a:t>
            </a:r>
            <a:endParaRPr lang="nl-NL" sz="240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val="3729232997"/>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90794" y="631585"/>
            <a:ext cx="9812155" cy="1082404"/>
          </a:xfrm>
        </p:spPr>
        <p:txBody>
          <a:bodyPr>
            <a:normAutofit fontScale="90000"/>
          </a:bodyPr>
          <a:lstStyle/>
          <a:p>
            <a:br>
              <a:rPr lang="nl-BE">
                <a:solidFill>
                  <a:schemeClr val="tx1"/>
                </a:solidFill>
              </a:rPr>
            </a:br>
            <a:r>
              <a:rPr lang="nl-BE" sz="3900"/>
              <a:t>A Solution to This Problem Is Modifying the Timeframe of Dialysis</a:t>
            </a:r>
            <a:br>
              <a:rPr lang="nl-NL" sz="2800"/>
            </a:br>
            <a:endParaRPr lang="nl-BE"/>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2" name="Tekstvak 2"/>
          <p:cNvSpPr txBox="1">
            <a:spLocks noSelect="1" noMove="1" noResize="1" noChangeArrowheads="1" noTextEdit="1"/>
          </p:cNvSpPr>
          <p:nvPr/>
        </p:nvSpPr>
        <p:spPr bwMode="auto">
          <a:xfrm>
            <a:off x="5492535" y="5811047"/>
            <a:ext cx="6706140" cy="325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spAutoFit/>
          </a:bodyPr>
          <a:lstStyle>
            <a:lvl1pPr>
              <a:defRPr sz="2400" b="1">
                <a:solidFill>
                  <a:schemeClr val="tx1"/>
                </a:solidFill>
                <a:latin typeface="Arial"/>
                <a:cs typeface="Arial"/>
              </a:defRPr>
            </a:lvl1pPr>
            <a:lvl2pPr marL="742950" indent="-285750">
              <a:defRPr sz="2400" b="1">
                <a:solidFill>
                  <a:schemeClr val="tx1"/>
                </a:solidFill>
                <a:latin typeface="Arial"/>
                <a:cs typeface="Arial"/>
              </a:defRPr>
            </a:lvl2pPr>
            <a:lvl3pPr marL="1143000" indent="-228600">
              <a:defRPr sz="2400" b="1">
                <a:solidFill>
                  <a:schemeClr val="tx1"/>
                </a:solidFill>
                <a:latin typeface="Arial"/>
                <a:cs typeface="Arial"/>
              </a:defRPr>
            </a:lvl3pPr>
            <a:lvl4pPr marL="1600200" indent="-228600">
              <a:defRPr sz="2400" b="1">
                <a:solidFill>
                  <a:schemeClr val="tx1"/>
                </a:solidFill>
                <a:latin typeface="Arial"/>
                <a:cs typeface="Arial"/>
              </a:defRPr>
            </a:lvl4pPr>
            <a:lvl5pPr marL="2057400" indent="-228600">
              <a:defRPr sz="2400" b="1">
                <a:solidFill>
                  <a:schemeClr val="tx1"/>
                </a:solidFill>
                <a:latin typeface="Arial"/>
                <a:cs typeface="Arial"/>
              </a:defRPr>
            </a:lvl5pPr>
            <a:lvl6pPr marL="2514600" indent="-228600" eaLnBrk="0" fontAlgn="base" hangingPunct="0">
              <a:spcBef>
                <a:spcPct val="0"/>
              </a:spcBef>
              <a:spcAft>
                <a:spcPct val="0"/>
              </a:spcAft>
              <a:defRPr sz="2400" b="1">
                <a:solidFill>
                  <a:schemeClr val="tx1"/>
                </a:solidFill>
                <a:latin typeface="Arial"/>
                <a:cs typeface="Arial"/>
              </a:defRPr>
            </a:lvl6pPr>
            <a:lvl7pPr marL="2971800" indent="-228600" eaLnBrk="0" fontAlgn="base" hangingPunct="0">
              <a:spcBef>
                <a:spcPct val="0"/>
              </a:spcBef>
              <a:spcAft>
                <a:spcPct val="0"/>
              </a:spcAft>
              <a:defRPr sz="2400" b="1">
                <a:solidFill>
                  <a:schemeClr val="tx1"/>
                </a:solidFill>
                <a:latin typeface="Arial"/>
                <a:cs typeface="Arial"/>
              </a:defRPr>
            </a:lvl7pPr>
            <a:lvl8pPr marL="3429000" indent="-228600" eaLnBrk="0" fontAlgn="base" hangingPunct="0">
              <a:spcBef>
                <a:spcPct val="0"/>
              </a:spcBef>
              <a:spcAft>
                <a:spcPct val="0"/>
              </a:spcAft>
              <a:defRPr sz="2400" b="1">
                <a:solidFill>
                  <a:schemeClr val="tx1"/>
                </a:solidFill>
                <a:latin typeface="Arial"/>
                <a:cs typeface="Arial"/>
              </a:defRPr>
            </a:lvl8pPr>
            <a:lvl9pPr marL="3886200" indent="-228600" eaLnBrk="0" fontAlgn="base" hangingPunct="0">
              <a:spcBef>
                <a:spcPct val="0"/>
              </a:spcBef>
              <a:spcAft>
                <a:spcPct val="0"/>
              </a:spcAft>
              <a:defRPr sz="2400" b="1">
                <a:solidFill>
                  <a:schemeClr val="tx1"/>
                </a:solidFill>
                <a:latin typeface="Arial"/>
                <a:cs typeface="Arial"/>
              </a:defRPr>
            </a:lvl9pPr>
          </a:lstStyle>
          <a:p>
            <a:pPr algn="r"/>
            <a:r>
              <a:rPr lang="nl-BE" sz="1500" b="0" i="1"/>
              <a:t>Eloot S et al. NDT 24: 2225-2232, 2009</a:t>
            </a:r>
            <a:endParaRPr lang="nl-NL" sz="1500" b="0" i="1"/>
          </a:p>
        </p:txBody>
      </p:sp>
      <p:sp>
        <p:nvSpPr>
          <p:cNvPr id="14" name="TextBox 13">
            <a:extLst>
              <a:ext uri="{FF2B5EF4-FFF2-40B4-BE49-F238E27FC236}">
                <a16:creationId xmlns:a16="http://schemas.microsoft.com/office/drawing/2014/main" id="{826D7DAA-CD72-451B-8FBC-9E90166E8B03}"/>
              </a:ext>
            </a:extLst>
          </p:cNvPr>
          <p:cNvSpPr txBox="1">
            <a:spLocks noSelect="1" noMove="1" noResize="1" noTextEdit="1"/>
          </p:cNvSpPr>
          <p:nvPr/>
        </p:nvSpPr>
        <p:spPr>
          <a:xfrm>
            <a:off x="483782" y="1781875"/>
            <a:ext cx="11243930" cy="3170099"/>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000">
                <a:solidFill>
                  <a:schemeClr val="tx1">
                    <a:lumMod val="65000"/>
                    <a:lumOff val="35000"/>
                  </a:schemeClr>
                </a:solidFill>
                <a:latin typeface="Arial"/>
              </a:rPr>
              <a:t>How could removal of these guanidines during dialysis be improved? In a study by </a:t>
            </a:r>
            <a:r>
              <a:rPr lang="nl-BE" sz="2000" i="1">
                <a:solidFill>
                  <a:schemeClr val="tx1">
                    <a:lumMod val="65000"/>
                    <a:lumOff val="35000"/>
                  </a:schemeClr>
                </a:solidFill>
                <a:latin typeface="Arial"/>
              </a:rPr>
              <a:t>Eloot et al</a:t>
            </a:r>
            <a:r>
              <a:rPr lang="nl-BE" sz="2000">
                <a:solidFill>
                  <a:schemeClr val="tx1">
                    <a:lumMod val="65000"/>
                    <a:lumOff val="35000"/>
                  </a:schemeClr>
                </a:solidFill>
                <a:latin typeface="Arial"/>
              </a:rPr>
              <a:t>, several mathematical simulations were made, assessing which modifications in dialysis timing might increase removal, compared to a reference 4 hour dialysis three times weekly at a blood flow (QB) of 300 ml/min. Reported values are weekly time averaged toxin concentrations. For the compounds with a large distribution volume, extending dialysis time (3 times 8 hours at 200 ml/min) seems more beneficial, whereas for the solutes with small distribution volume, increasing frequency (6 times 2 hours at 300 ml/min) seems more advantageous. Overall, more frequent and longer dialysis simultaneously is the most profitable solution (6 times 8 hours at 200 ml/min). These data support the importance to optimize removal by allowing a flexible dialysis time regimes, as can be obtained in home hemodialysis programs. </a:t>
            </a:r>
            <a:endParaRPr lang="nl-NL" sz="2000">
              <a:solidFill>
                <a:schemeClr val="tx1">
                  <a:lumMod val="65000"/>
                  <a:lumOff val="35000"/>
                </a:schemeClr>
              </a:solidFill>
              <a:latin typeface="Arial"/>
            </a:endParaRPr>
          </a:p>
        </p:txBody>
      </p:sp>
    </p:spTree>
    <p:extLst>
      <p:ext uri="{BB962C8B-B14F-4D97-AF65-F5344CB8AC3E}">
        <p14:creationId val="3729232997"/>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2955834" y="2502669"/>
            <a:ext cx="6294496" cy="1082404"/>
          </a:xfrm>
        </p:spPr>
        <p:txBody>
          <a:bodyPr>
            <a:normAutofit fontScale="90000"/>
          </a:bodyPr>
          <a:lstStyle/>
          <a:p>
            <a:pPr algn="ctr"/>
            <a:r>
              <a:rPr lang="nl-BE"/>
              <a:t>Trimethylamine-N-Oxide (TMAO)</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7" y="631920"/>
            <a:ext cx="10515600" cy="1082404"/>
          </a:xfrm>
        </p:spPr>
        <p:txBody>
          <a:bodyPr/>
          <a:lstStyle/>
          <a:p>
            <a:r>
              <a:rPr lang="nl-BE"/>
              <a:t>TMAO Enhances Atherogenesis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9"/>
          <p:cNvSpPr txBox="1">
            <a:spLocks noSelect="1" noMove="1" noResize="1" noTextEdit="1"/>
          </p:cNvSpPr>
          <p:nvPr/>
        </p:nvSpPr>
        <p:spPr>
          <a:xfrm>
            <a:off x="7768087" y="5820113"/>
            <a:ext cx="4423913" cy="317004"/>
          </a:xfrm>
          <a:prstGeom prst="rect">
            <a:avLst/>
          </a:prstGeom>
          <a:noFill/>
        </p:spPr>
        <p:txBody>
          <a:bodyPr wrap="square" lIns="85338" tIns="42669" rIns="85338" bIns="42669">
            <a:spAutoFit/>
          </a:bodyPr>
          <a:lstStyle/>
          <a:p>
            <a:pPr algn="r">
              <a:defRPr/>
            </a:pPr>
            <a:r>
              <a:rPr lang="nl-BE" sz="1500" i="1">
                <a:latin typeface="Arial" panose="020b0604020202020204" pitchFamily="34" charset="0"/>
                <a:cs typeface="Arial" panose="020b0604020202020204" pitchFamily="34" charset="0"/>
              </a:rPr>
              <a:t>Wang et al, Nature, 472: 57-63; 2011</a:t>
            </a:r>
          </a:p>
        </p:txBody>
      </p:sp>
      <p:sp>
        <p:nvSpPr>
          <p:cNvPr id="3" name="Content Placeholder 2">
            <a:extLst>
              <a:ext uri="{FF2B5EF4-FFF2-40B4-BE49-F238E27FC236}">
                <a16:creationId xmlns:a16="http://schemas.microsoft.com/office/drawing/2014/main" id="{65ADB5A0-AD9F-4898-BFE7-6AA506BB8EA4}"/>
              </a:ext>
            </a:extLst>
          </p:cNvPr>
          <p:cNvSpPr>
            <a:spLocks noGrp="1" noSelect="1" noMove="1" noResize="1" noTextEdit="1"/>
          </p:cNvSpPr>
          <p:nvPr>
            <p:ph idx="1"/>
          </p:nvPr>
        </p:nvSpPr>
        <p:spPr>
          <a:xfrm>
            <a:off x="489077" y="1565467"/>
            <a:ext cx="11213846" cy="4571650"/>
          </a:xfrm>
        </p:spPr>
        <p:txBody>
          <a:bodyPr>
            <a:normAutofit/>
          </a:bodyPr>
          <a:lstStyle/>
          <a:p>
            <a:pPr marL="0" indent="0">
              <a:buNone/>
            </a:pPr>
            <a:r>
              <a:rPr lang="nl-BE" sz="2000">
                <a:latin typeface="Arial" panose="020b0604020202020204" pitchFamily="34" charset="0"/>
                <a:cs typeface="Arial" panose="020b0604020202020204" pitchFamily="34" charset="0"/>
              </a:rPr>
              <a:t>In a comprehensive study based on metabolomic research, </a:t>
            </a:r>
            <a:r>
              <a:rPr lang="nl-BE" sz="2000" i="1">
                <a:latin typeface="Arial" panose="020b0604020202020204" pitchFamily="34" charset="0"/>
                <a:cs typeface="Arial" panose="020b0604020202020204" pitchFamily="34" charset="0"/>
              </a:rPr>
              <a:t>Wang et al </a:t>
            </a:r>
            <a:r>
              <a:rPr lang="nl-BE" sz="2000">
                <a:latin typeface="Arial" panose="020b0604020202020204" pitchFamily="34" charset="0"/>
                <a:cs typeface="Arial" panose="020b0604020202020204" pitchFamily="34" charset="0"/>
              </a:rPr>
              <a:t>searched for a molecule with strong links to cardiovascular disease in the general population and detected that TMAO was such molecule. Subsequent experimental studies pointed to a strong atherogenic capacity, like in the graph above where atherogenic mice fed TMAO itself and its precursors choline and betaine had stronger atherogenic markers (the macrofage scavenger receptor molecule CD36, implicated in atherogenesis) than the control group. This study contained also an observational analysis showing a relationship between TMAO plasma concentration and cardiovascular events which was confirmed in several subsequent independent analyses. Only later studies disclosed also TMAO retention in kidney failure.</a:t>
            </a:r>
          </a:p>
          <a:p>
            <a:pPr marL="0" indent="0">
              <a:buNone/>
            </a:pPr>
            <a:endParaRPr lang="nl-BE" sz="2000">
              <a:latin typeface="Arial" panose="020b0604020202020204" pitchFamily="34" charset="0"/>
              <a:cs typeface="Arial" panose="020b0604020202020204" pitchFamily="34" charset="0"/>
            </a:endParaRPr>
          </a:p>
          <a:p>
            <a:pPr marL="0" indent="0">
              <a:buNone/>
            </a:pPr>
            <a:r>
              <a:rPr lang="nl-BE" sz="2000">
                <a:solidFill>
                  <a:schemeClr val="tx1">
                    <a:lumMod val="65000"/>
                    <a:lumOff val="35000"/>
                  </a:schemeClr>
                </a:solidFill>
                <a:latin typeface="Arial" panose="020b0604020202020204" pitchFamily="34" charset="0"/>
                <a:cs typeface="Arial" panose="020b0604020202020204" pitchFamily="34" charset="0"/>
              </a:rPr>
              <a:t>It then appeared that TMAO was generated in the intestine, after metabolism of its precursors like choline by the gut microbiota which produces trimethlamine (TMA) that subsequently is oxidized in the liver to TMAO.</a:t>
            </a:r>
          </a:p>
        </p:txBody>
      </p:sp>
    </p:spTree>
    <p:extLst>
      <p:ext uri="{BB962C8B-B14F-4D97-AF65-F5344CB8AC3E}">
        <p14:creationId val="3729232997"/>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4" y="629369"/>
            <a:ext cx="11249270" cy="1082404"/>
          </a:xfrm>
        </p:spPr>
        <p:txBody>
          <a:bodyPr>
            <a:normAutofit/>
          </a:bodyPr>
          <a:lstStyle/>
          <a:p>
            <a:r>
              <a:rPr lang="nl-BE" sz="3500"/>
              <a:t>Inhibition of Intestinal TMAO Generation by DMB Blocks Atherogenic Mechanisms</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2" name="Tekstvak 11"/>
          <p:cNvSpPr txBox="1">
            <a:spLocks noSelect="1" noMove="1" noResize="1" noTextEdit="1"/>
          </p:cNvSpPr>
          <p:nvPr/>
        </p:nvSpPr>
        <p:spPr>
          <a:xfrm>
            <a:off x="4102801" y="5817035"/>
            <a:ext cx="8089199" cy="323165"/>
          </a:xfrm>
          <a:prstGeom prst="rect">
            <a:avLst/>
          </a:prstGeom>
          <a:noFill/>
        </p:spPr>
        <p:txBody>
          <a:bodyPr wrap="square" rtlCol="0">
            <a:spAutoFit/>
          </a:bodyPr>
          <a:lstStyle/>
          <a:p>
            <a:pPr algn="r"/>
            <a:r>
              <a:rPr lang="nl-BE" sz="1500" i="1">
                <a:latin typeface="Arial" panose="020b0604020202020204" pitchFamily="34" charset="0"/>
                <a:cs typeface="Arial" panose="020b0604020202020204" pitchFamily="34" charset="0"/>
              </a:rPr>
              <a:t>Wang et al, Cell, 17, 163, 1585–1595, 2015 </a:t>
            </a:r>
          </a:p>
        </p:txBody>
      </p:sp>
      <p:sp>
        <p:nvSpPr>
          <p:cNvPr id="13" name="TextBox 12">
            <a:extLst>
              <a:ext uri="{FF2B5EF4-FFF2-40B4-BE49-F238E27FC236}">
                <a16:creationId xmlns:a16="http://schemas.microsoft.com/office/drawing/2014/main" id="{F378B7B0-719D-42EB-9782-8E6C40D0C9E1}"/>
              </a:ext>
            </a:extLst>
          </p:cNvPr>
          <p:cNvSpPr txBox="1">
            <a:spLocks noSelect="1" noMove="1" noResize="1" noTextEdit="1"/>
          </p:cNvSpPr>
          <p:nvPr/>
        </p:nvSpPr>
        <p:spPr>
          <a:xfrm>
            <a:off x="489074" y="1784940"/>
            <a:ext cx="11249270" cy="1200329"/>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Simultaneous administration of DMB, which inhibits intestinal TMAO generation, together with TMAO precursor choline diminished the atherogenic effect (foam cell generation) of choline alone.</a:t>
            </a:r>
          </a:p>
        </p:txBody>
      </p:sp>
    </p:spTree>
    <p:extLst>
      <p:ext uri="{BB962C8B-B14F-4D97-AF65-F5344CB8AC3E}">
        <p14:creationId val="3729232997"/>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5" y="622358"/>
            <a:ext cx="10515600" cy="1082404"/>
          </a:xfrm>
        </p:spPr>
        <p:txBody>
          <a:bodyPr/>
          <a:lstStyle/>
          <a:p>
            <a:r>
              <a:rPr lang="en-US">
                <a:latin typeface="Arial"/>
              </a:rPr>
              <a:t>Conclusions</a:t>
            </a:r>
            <a:endParaRPr lang="nl-BE"/>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Rectangle 3"/>
          <p:cNvSpPr txBox="1">
            <a:spLocks noSelect="1" noMove="1" noResize="1" noChangeArrowheads="1" noTextEdit="1"/>
          </p:cNvSpPr>
          <p:nvPr/>
        </p:nvSpPr>
        <p:spPr bwMode="auto">
          <a:xfrm>
            <a:off x="491976" y="1567087"/>
            <a:ext cx="11210949" cy="3287387"/>
          </a:xfrm>
          <a:prstGeom prst="rect">
            <a:avLst/>
          </a:prstGeom>
          <a:noFill/>
          <a:ln w="9525">
            <a:noFill/>
            <a:miter lim="800000"/>
          </a:ln>
        </p:spPr>
        <p:txBody>
          <a:bodyPr vert="horz" wrap="square" lIns="0" tIns="0" rIns="0" bIns="0" numCol="1" anchor="t" anchorCtr="0" compatLnSpc="1">
            <a:prstTxWarp prst="textNoShape">
              <a:avLst/>
            </a:prstTxWarp>
          </a:bodyPr>
          <a:lstStyle/>
          <a:p>
            <a:pPr marL="349861" indent="-349861" defTabSz="913526" fontAlgn="base">
              <a:spcBef>
                <a:spcPct val="0"/>
              </a:spcBef>
              <a:spcAft>
                <a:spcPts val="612"/>
              </a:spcAft>
              <a:buSzPct val="120000"/>
              <a:buFont typeface="Arial" panose="020b0604020202020204" pitchFamily="34" charset="0"/>
              <a:buChar char="•"/>
              <a:defRPr/>
            </a:pPr>
            <a:r>
              <a:rPr lang="nl-NL" sz="2800" kern="0">
                <a:solidFill>
                  <a:schemeClr val="tx1">
                    <a:lumMod val="65000"/>
                    <a:lumOff val="35000"/>
                  </a:schemeClr>
                </a:solidFill>
                <a:latin typeface="Arial" panose="020b0604020202020204" pitchFamily="34" charset="0"/>
                <a:ea typeface="ＭＳ Ｐゴシック" pitchFamily="-123" charset="-128"/>
                <a:cs typeface="Arial" panose="020b0604020202020204" pitchFamily="34" charset="0"/>
              </a:rPr>
              <a:t>Urea, our current marker of dialysis adequacy, has long been considered to be inert, but recent data may suggest a biological (toxic) effect.</a:t>
            </a:r>
            <a:endParaRPr lang="nl-NL" sz="2800" kern="0">
              <a:solidFill>
                <a:schemeClr val="tx1">
                  <a:lumMod val="65000"/>
                  <a:lumOff val="35000"/>
                </a:schemeClr>
              </a:solidFill>
              <a:latin typeface="Arial" panose="020b0604020202020204" pitchFamily="34" charset="0"/>
              <a:cs typeface="Arial" panose="020b0604020202020204" pitchFamily="34" charset="0"/>
            </a:endParaRPr>
          </a:p>
          <a:p>
            <a:pPr marL="349861" indent="-349861" defTabSz="913526">
              <a:spcAft>
                <a:spcPts val="612"/>
              </a:spcAft>
              <a:buSzPct val="120000"/>
              <a:buFont typeface="Arial" panose="020b0604020202020204" pitchFamily="34" charset="0"/>
              <a:buChar char="•"/>
              <a:defRPr/>
            </a:pPr>
            <a:r>
              <a:rPr lang="nl-NL" sz="2800" kern="0">
                <a:solidFill>
                  <a:schemeClr val="tx1">
                    <a:lumMod val="65000"/>
                    <a:lumOff val="35000"/>
                  </a:schemeClr>
                </a:solidFill>
                <a:latin typeface="Arial" panose="020b0604020202020204" pitchFamily="34" charset="0"/>
                <a:cs typeface="Arial" panose="020b0604020202020204" pitchFamily="34" charset="0"/>
              </a:rPr>
              <a:t>ADMA and SDMA are guanidines with proven toxic effects.</a:t>
            </a:r>
          </a:p>
          <a:p>
            <a:pPr marL="349861" indent="-349861" defTabSz="913526">
              <a:spcAft>
                <a:spcPts val="612"/>
              </a:spcAft>
              <a:buSzPct val="120000"/>
              <a:buFont typeface="Arial" panose="020b0604020202020204" pitchFamily="34" charset="0"/>
              <a:buChar char="•"/>
              <a:defRPr/>
            </a:pPr>
            <a:r>
              <a:rPr lang="nl-NL" sz="2800" kern="0">
                <a:solidFill>
                  <a:schemeClr val="tx1">
                    <a:lumMod val="65000"/>
                    <a:lumOff val="35000"/>
                  </a:schemeClr>
                </a:solidFill>
                <a:latin typeface="Arial" panose="020b0604020202020204" pitchFamily="34" charset="0"/>
                <a:cs typeface="Arial" panose="020b0604020202020204" pitchFamily="34" charset="0"/>
              </a:rPr>
              <a:t>TMAO was detected only recently as a uremic retention solute with atherogenic potential.</a:t>
            </a:r>
            <a:endParaRPr lang="nl-NL" sz="2800" kern="0">
              <a:solidFill>
                <a:schemeClr val="tx1">
                  <a:lumMod val="65000"/>
                  <a:lumOff val="35000"/>
                </a:schemeClr>
              </a:solidFill>
              <a:latin typeface="Arial" panose="020b0604020202020204" pitchFamily="34" charset="0"/>
              <a:ea typeface="ＭＳ Ｐゴシック" pitchFamily="-123" charset="-128"/>
              <a:cs typeface="Arial" panose="020b0604020202020204" pitchFamily="34" charset="0"/>
            </a:endParaRPr>
          </a:p>
          <a:p>
            <a:pPr marL="349861" indent="-349861" defTabSz="913526">
              <a:spcAft>
                <a:spcPts val="612"/>
              </a:spcAft>
              <a:buSzPct val="120000"/>
              <a:buFont typeface="Arial" panose="020b0604020202020204" pitchFamily="34" charset="0"/>
              <a:buChar char="•"/>
              <a:defRPr/>
            </a:pPr>
            <a:r>
              <a:rPr lang="nl-NL" sz="2800" kern="0">
                <a:solidFill>
                  <a:schemeClr val="tx1">
                    <a:lumMod val="65000"/>
                    <a:lumOff val="35000"/>
                  </a:schemeClr>
                </a:solidFill>
                <a:latin typeface="Arial" panose="020b0604020202020204" pitchFamily="34" charset="0"/>
                <a:ea typeface="ＭＳ Ｐゴシック" pitchFamily="-123" charset="-128"/>
                <a:cs typeface="Arial" panose="020b0604020202020204" pitchFamily="34" charset="0"/>
              </a:rPr>
              <a:t>Kinetics of urea are not representative for that of other water soluble compounds, like the guanidines.</a:t>
            </a:r>
          </a:p>
        </p:txBody>
      </p:sp>
    </p:spTree>
    <p:extLst>
      <p:ext uri="{BB962C8B-B14F-4D97-AF65-F5344CB8AC3E}">
        <p14:creationId val="3729232997"/>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489073" y="627873"/>
            <a:ext cx="10515600" cy="1082404"/>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489073" y="1565746"/>
            <a:ext cx="11213854" cy="3388471"/>
          </a:xfrm>
        </p:spPr>
        <p:txBody>
          <a:bodyPr>
            <a:normAutofit/>
          </a:bodyPr>
          <a:lstStyle/>
          <a:p>
            <a:r>
              <a:rPr lang="en-US">
                <a:latin typeface="Arial" panose="020b0604020202020204" pitchFamily="34" charset="0"/>
                <a:cs typeface="Arial" panose="020b0604020202020204" pitchFamily="34" charset="0"/>
              </a:rPr>
              <a:t>State a number of small water soluble compounds</a:t>
            </a:r>
          </a:p>
          <a:p>
            <a:r>
              <a:rPr lang="en-US">
                <a:latin typeface="Arial" panose="020b0604020202020204" pitchFamily="34" charset="0"/>
                <a:cs typeface="Arial" panose="020b0604020202020204" pitchFamily="34" charset="0"/>
              </a:rPr>
              <a:t>Describe their pathophysiologic effects</a:t>
            </a:r>
          </a:p>
          <a:p>
            <a:r>
              <a:rPr lang="en-US">
                <a:latin typeface="Arial" panose="020b0604020202020204" pitchFamily="34" charset="0"/>
                <a:cs typeface="Arial" panose="020b0604020202020204" pitchFamily="34" charset="0"/>
              </a:rPr>
              <a:t>Describe their kinetic behavior</a:t>
            </a:r>
          </a:p>
          <a:p>
            <a:r>
              <a:rPr lang="en-US">
                <a:latin typeface="Arial" panose="020b0604020202020204" pitchFamily="34" charset="0"/>
                <a:cs typeface="Arial" panose="020b0604020202020204" pitchFamily="34" charset="0"/>
              </a:rPr>
              <a:t>Discuss the validity (or not) of Kt/V urea</a:t>
            </a:r>
          </a:p>
          <a:p>
            <a:r>
              <a:rPr lang="en-US">
                <a:latin typeface="Arial" panose="020b0604020202020204" pitchFamily="34" charset="0"/>
                <a:cs typeface="Arial" panose="020b0604020202020204" pitchFamily="34" charset="0"/>
              </a:rPr>
              <a:t>Explain how removal of small water soluble compounds other than urea can be influenced</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489074" y="628094"/>
            <a:ext cx="10515600" cy="1082404"/>
          </a:xfrm>
        </p:spPr>
        <p:txBody>
          <a:bodyPr/>
          <a:lstStyle/>
          <a:p>
            <a:r>
              <a:rPr lang="en-US"/>
              <a:t>Small Water Soluble Compounds</a:t>
            </a:r>
          </a:p>
        </p:txBody>
      </p:sp>
      <p:sp>
        <p:nvSpPr>
          <p:cNvPr id="6" name="Tijdelijke aanduiding voor inhoud 5"/>
          <p:cNvSpPr>
            <a:spLocks noGrp="1" noSelect="1" noMove="1" noResize="1" noTextEdit="1"/>
          </p:cNvSpPr>
          <p:nvPr>
            <p:ph idx="1"/>
          </p:nvPr>
        </p:nvSpPr>
        <p:spPr>
          <a:xfrm>
            <a:off x="489074" y="1565748"/>
            <a:ext cx="5606926" cy="3388471"/>
          </a:xfrm>
        </p:spPr>
        <p:txBody>
          <a:bodyPr>
            <a:noAutofit/>
          </a:bodyPr>
          <a:lstStyle/>
          <a:p>
            <a:r>
              <a:rPr lang="nl-BE" err="1">
                <a:latin typeface="Arial" panose="020b0604020202020204" pitchFamily="34" charset="0"/>
                <a:cs typeface="Arial" panose="020b0604020202020204" pitchFamily="34" charset="0"/>
              </a:rPr>
              <a:t>Guanidino compounds</a:t>
            </a:r>
            <a:endParaRPr lang="nl-BE">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nl-BE">
                <a:latin typeface="Arial" panose="020b0604020202020204" pitchFamily="34" charset="0"/>
                <a:cs typeface="Arial" panose="020b0604020202020204" pitchFamily="34" charset="0"/>
              </a:rPr>
              <a:t>Asymmetric Dimethylamine</a:t>
            </a:r>
          </a:p>
          <a:p>
            <a:pPr marL="796925" lvl="1" indent="-339725">
              <a:buFont typeface="Courier New" panose="02070309020205020404" pitchFamily="49" charset="0"/>
              <a:buChar char="o"/>
            </a:pPr>
            <a:r>
              <a:rPr lang="nl-BE">
                <a:latin typeface="Arial" panose="020b0604020202020204" pitchFamily="34" charset="0"/>
                <a:cs typeface="Arial" panose="020b0604020202020204" pitchFamily="34" charset="0"/>
              </a:rPr>
              <a:t>Symmetric dimethylamine</a:t>
            </a:r>
          </a:p>
          <a:p>
            <a:pPr marL="796925" lvl="1" indent="-339725">
              <a:buFont typeface="Courier New" panose="02070309020205020404" pitchFamily="49" charset="0"/>
              <a:buChar char="o"/>
            </a:pPr>
            <a:r>
              <a:rPr lang="nl-BE" err="1">
                <a:latin typeface="Arial" panose="020b0604020202020204" pitchFamily="34" charset="0"/>
                <a:cs typeface="Arial" panose="020b0604020202020204" pitchFamily="34" charset="0"/>
              </a:rPr>
              <a:t>Creatinine</a:t>
            </a:r>
            <a:endParaRPr lang="nl-BE">
              <a:latin typeface="Arial" panose="020b0604020202020204" pitchFamily="34" charset="0"/>
              <a:cs typeface="Arial" panose="020b0604020202020204" pitchFamily="34" charset="0"/>
            </a:endParaRPr>
          </a:p>
          <a:p>
            <a:pPr marL="796925" lvl="1" indent="-339725">
              <a:buFont typeface="Courier New" panose="02070309020205020404" pitchFamily="49" charset="0"/>
              <a:buChar char="o"/>
            </a:pPr>
            <a:r>
              <a:rPr lang="nl-BE" err="1">
                <a:latin typeface="Arial" panose="020b0604020202020204" pitchFamily="34" charset="0"/>
                <a:cs typeface="Arial" panose="020b0604020202020204" pitchFamily="34" charset="0"/>
              </a:rPr>
              <a:t>Guanidines</a:t>
            </a:r>
            <a:endParaRPr lang="nl-BE">
              <a:latin typeface="Arial" panose="020b0604020202020204" pitchFamily="34" charset="0"/>
              <a:cs typeface="Arial" panose="020b0604020202020204" pitchFamily="34" charset="0"/>
            </a:endParaRPr>
          </a:p>
          <a:p>
            <a:r>
              <a:rPr lang="nl-BE" err="1">
                <a:latin typeface="Arial" panose="020b0604020202020204" pitchFamily="34" charset="0"/>
                <a:cs typeface="Arial" panose="020b0604020202020204" pitchFamily="34" charset="0"/>
              </a:rPr>
              <a:t>Phenylacetylglutamate</a:t>
            </a:r>
            <a:endParaRPr lang="nl-BE">
              <a:latin typeface="Arial" panose="020b0604020202020204" pitchFamily="34" charset="0"/>
              <a:cs typeface="Arial" panose="020b0604020202020204" pitchFamily="34" charset="0"/>
            </a:endParaRPr>
          </a:p>
          <a:p>
            <a:r>
              <a:rPr lang="nl-BE" err="1">
                <a:latin typeface="Arial" panose="020b0604020202020204" pitchFamily="34" charset="0"/>
                <a:cs typeface="Arial" panose="020b0604020202020204" pitchFamily="34" charset="0"/>
              </a:rPr>
              <a:t>Oxalate</a:t>
            </a:r>
            <a:endParaRPr lang="nl-BE">
              <a:latin typeface="Arial" panose="020b0604020202020204" pitchFamily="34" charset="0"/>
              <a:cs typeface="Arial" panose="020b0604020202020204" pitchFamily="34" charset="0"/>
            </a:endParaRPr>
          </a:p>
          <a:p>
            <a:r>
              <a:rPr lang="nl-BE">
                <a:latin typeface="Arial" panose="020b0604020202020204" pitchFamily="34" charset="0"/>
                <a:cs typeface="Arial" panose="020b0604020202020204" pitchFamily="34" charset="0"/>
              </a:rPr>
              <a:t>Myoinositol</a:t>
            </a:r>
          </a:p>
          <a:p>
            <a:pPr lvl="1"/>
            <a:endParaRPr lang="nl-BE" sz="2800">
              <a:latin typeface="Arial" panose="020b0604020202020204" pitchFamily="34" charset="0"/>
              <a:cs typeface="Arial" panose="020b0604020202020204" pitchFamily="34" charset="0"/>
            </a:endParaRPr>
          </a:p>
        </p:txBody>
      </p:sp>
      <p:sp>
        <p:nvSpPr>
          <p:cNvPr id="7" name="Tijdelijke aanduiding voor inhoud 6"/>
          <p:cNvSpPr>
            <a:spLocks noGrp="1" noSelect="1" noMove="1" noResize="1" noTextEdit="1"/>
          </p:cNvSpPr>
          <p:nvPr>
            <p:ph sz="half" idx="4294967295"/>
          </p:nvPr>
        </p:nvSpPr>
        <p:spPr>
          <a:xfrm>
            <a:off x="6106628" y="1565748"/>
            <a:ext cx="4660630" cy="3687763"/>
          </a:xfrm>
        </p:spPr>
        <p:txBody>
          <a:bodyPr/>
          <a:lstStyle/>
          <a:p>
            <a:r>
              <a:rPr lang="nl-BE" err="1">
                <a:solidFill>
                  <a:schemeClr val="tx1">
                    <a:lumMod val="65000"/>
                    <a:lumOff val="35000"/>
                  </a:schemeClr>
                </a:solidFill>
                <a:latin typeface="Arial" panose="020b0604020202020204" pitchFamily="34" charset="0"/>
                <a:cs typeface="Arial" panose="020b0604020202020204" pitchFamily="34" charset="0"/>
              </a:rPr>
              <a:t>Spermine</a:t>
            </a:r>
            <a:endParaRPr lang="nl-BE">
              <a:solidFill>
                <a:schemeClr val="tx1">
                  <a:lumMod val="65000"/>
                  <a:lumOff val="35000"/>
                </a:schemeClr>
              </a:solidFill>
              <a:latin typeface="Arial" panose="020b0604020202020204" pitchFamily="34" charset="0"/>
              <a:cs typeface="Arial" panose="020b0604020202020204" pitchFamily="34" charset="0"/>
            </a:endParaRPr>
          </a:p>
          <a:p>
            <a:r>
              <a:rPr lang="nl-BE" err="1">
                <a:solidFill>
                  <a:schemeClr val="tx1">
                    <a:lumMod val="65000"/>
                    <a:lumOff val="35000"/>
                  </a:schemeClr>
                </a:solidFill>
                <a:latin typeface="Arial" panose="020b0604020202020204" pitchFamily="34" charset="0"/>
                <a:cs typeface="Arial" panose="020b0604020202020204" pitchFamily="34" charset="0"/>
              </a:rPr>
              <a:t>Spermidine</a:t>
            </a:r>
            <a:endParaRPr lang="nl-BE">
              <a:solidFill>
                <a:schemeClr val="tx1">
                  <a:lumMod val="65000"/>
                  <a:lumOff val="35000"/>
                </a:schemeClr>
              </a:solidFill>
              <a:latin typeface="Arial" panose="020b0604020202020204" pitchFamily="34" charset="0"/>
              <a:cs typeface="Arial" panose="020b0604020202020204" pitchFamily="34" charset="0"/>
            </a:endParaRPr>
          </a:p>
          <a:p>
            <a:r>
              <a:rPr lang="nl-BE" err="1">
                <a:solidFill>
                  <a:schemeClr val="tx1">
                    <a:lumMod val="65000"/>
                    <a:lumOff val="35000"/>
                  </a:schemeClr>
                </a:solidFill>
                <a:latin typeface="Arial" panose="020b0604020202020204" pitchFamily="34" charset="0"/>
                <a:cs typeface="Arial" panose="020b0604020202020204" pitchFamily="34" charset="0"/>
              </a:rPr>
              <a:t>Trimethylamine-N-oxide</a:t>
            </a:r>
            <a:endParaRPr lang="nl-BE">
              <a:solidFill>
                <a:schemeClr val="tx1">
                  <a:lumMod val="65000"/>
                  <a:lumOff val="35000"/>
                </a:schemeClr>
              </a:solidFill>
              <a:latin typeface="Arial" panose="020b0604020202020204" pitchFamily="34" charset="0"/>
              <a:cs typeface="Arial" panose="020b0604020202020204" pitchFamily="34" charset="0"/>
            </a:endParaRPr>
          </a:p>
          <a:p>
            <a:r>
              <a:rPr lang="nl-BE" err="1">
                <a:solidFill>
                  <a:schemeClr val="tx1">
                    <a:lumMod val="65000"/>
                    <a:lumOff val="35000"/>
                  </a:schemeClr>
                </a:solidFill>
                <a:latin typeface="Arial" panose="020b0604020202020204" pitchFamily="34" charset="0"/>
                <a:cs typeface="Arial" panose="020b0604020202020204" pitchFamily="34" charset="0"/>
              </a:rPr>
              <a:t>Urea</a:t>
            </a:r>
            <a:endParaRPr lang="nl-BE">
              <a:solidFill>
                <a:schemeClr val="tx1">
                  <a:lumMod val="65000"/>
                  <a:lumOff val="35000"/>
                </a:schemeClr>
              </a:solidFill>
              <a:latin typeface="Arial" panose="020b0604020202020204" pitchFamily="34" charset="0"/>
              <a:cs typeface="Arial" panose="020b0604020202020204" pitchFamily="34" charset="0"/>
            </a:endParaRPr>
          </a:p>
          <a:p>
            <a:r>
              <a:rPr lang="nl-BE" err="1">
                <a:solidFill>
                  <a:schemeClr val="tx1">
                    <a:lumMod val="65000"/>
                    <a:lumOff val="35000"/>
                  </a:schemeClr>
                </a:solidFill>
                <a:latin typeface="Arial" panose="020b0604020202020204" pitchFamily="34" charset="0"/>
                <a:cs typeface="Arial" panose="020b0604020202020204" pitchFamily="34" charset="0"/>
              </a:rPr>
              <a:t>Uric acid</a:t>
            </a:r>
          </a:p>
          <a:p>
            <a:r>
              <a:rPr lang="nl-BE">
                <a:solidFill>
                  <a:schemeClr val="tx1">
                    <a:lumMod val="65000"/>
                    <a:lumOff val="35000"/>
                  </a:schemeClr>
                </a:solidFill>
                <a:latin typeface="Arial" panose="020b0604020202020204" pitchFamily="34" charset="0"/>
                <a:cs typeface="Arial" panose="020b0604020202020204" pitchFamily="34" charset="0"/>
              </a:rPr>
              <a:t>Xanthine</a:t>
            </a:r>
          </a:p>
          <a:p>
            <a:r>
              <a:rPr lang="nl-BE">
                <a:solidFill>
                  <a:schemeClr val="tx1">
                    <a:lumMod val="65000"/>
                    <a:lumOff val="35000"/>
                  </a:schemeClr>
                </a:solidFill>
                <a:latin typeface="Arial" panose="020b0604020202020204" pitchFamily="34" charset="0"/>
                <a:cs typeface="Arial" panose="020b0604020202020204" pitchFamily="34" charset="0"/>
              </a:rPr>
              <a:t>Hypoxanthine</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912649" y="2499424"/>
            <a:ext cx="10377355" cy="1082404"/>
          </a:xfrm>
        </p:spPr>
        <p:txBody>
          <a:bodyPr/>
          <a:lstStyle/>
          <a:p>
            <a:pPr algn="ctr"/>
            <a:r>
              <a:rPr lang="nl-BE"/>
              <a:t>Urea</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TextBox 6">
            <a:extLst>
              <a:ext uri="{FF2B5EF4-FFF2-40B4-BE49-F238E27FC236}">
                <a16:creationId xmlns:a16="http://schemas.microsoft.com/office/drawing/2014/main" id="{466A8A87-3F38-4454-A164-C33EF0FF3BD0}"/>
              </a:ext>
            </a:extLst>
          </p:cNvPr>
          <p:cNvSpPr txBox="1">
            <a:spLocks noSelect="1" noMove="1" noResize="1" noTextEdit="1"/>
          </p:cNvSpPr>
          <p:nvPr/>
        </p:nvSpPr>
        <p:spPr>
          <a:xfrm>
            <a:off x="1807530" y="4376593"/>
            <a:ext cx="8580475" cy="707886"/>
          </a:xfrm>
          <a:prstGeom prst="rect">
            <a:avLst/>
          </a:prstGeom>
          <a:noFill/>
        </p:spPr>
        <p:txBody>
          <a:bodyPr wrap="square">
            <a:spAutoFit/>
          </a:bodyPr>
          <a:lstStyle/>
          <a:p>
            <a:pPr marL="0" marR="0" indent="0" algn="ctr" defTabSz="457200" rtl="0" eaLnBrk="1" fontAlgn="auto" latinLnBrk="0" hangingPunct="1">
              <a:lnSpc>
                <a:spcPct val="100000"/>
              </a:lnSpc>
              <a:spcBef>
                <a:spcPct val="0"/>
              </a:spcBef>
              <a:spcAft>
                <a:spcPct val="0"/>
              </a:spcAft>
              <a:buClrTx/>
              <a:buSzTx/>
              <a:buFontTx/>
              <a:buNone/>
              <a:defRPr/>
            </a:pPr>
            <a:r>
              <a:rPr lang="nl-BE" sz="2000">
                <a:solidFill>
                  <a:schemeClr val="tx1">
                    <a:lumMod val="65000"/>
                    <a:lumOff val="35000"/>
                  </a:schemeClr>
                </a:solidFill>
                <a:latin typeface="Arial" panose="020b0604020202020204" pitchFamily="34" charset="0"/>
                <a:cs typeface="Arial" panose="020b0604020202020204" pitchFamily="34" charset="0"/>
              </a:rPr>
              <a:t>Urea is a classical marker of uremic toxicity and removal by dialysis, but also because some exciting new data on this solute have been generated.</a:t>
            </a:r>
          </a:p>
        </p:txBody>
      </p:sp>
    </p:spTree>
    <p:extLst>
      <p:ext uri="{BB962C8B-B14F-4D97-AF65-F5344CB8AC3E}">
        <p14:creationId val="3729232997"/>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93389" y="624402"/>
            <a:ext cx="10515600" cy="1082404"/>
          </a:xfrm>
        </p:spPr>
        <p:txBody>
          <a:bodyPr>
            <a:normAutofit/>
          </a:bodyPr>
          <a:lstStyle/>
          <a:p>
            <a:r>
              <a:rPr lang="en-GB"/>
              <a:t>Effect of Increasing Dialysate Urea</a:t>
            </a:r>
            <a:endParaRPr lang="nl-BE"/>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8" name="Rectangle 3"/>
          <p:cNvSpPr>
            <a:spLocks noSelect="1" noMove="1" noResize="1" noChangeArrowheads="1" noTextEdit="1"/>
          </p:cNvSpPr>
          <p:nvPr/>
        </p:nvSpPr>
        <p:spPr bwMode="auto">
          <a:xfrm>
            <a:off x="2877033" y="5815669"/>
            <a:ext cx="9322085" cy="314609"/>
          </a:xfrm>
          <a:prstGeom prst="rect">
            <a:avLst/>
          </a:prstGeom>
          <a:noFill/>
          <a:ln w="12700">
            <a:noFill/>
            <a:miter lim="800000"/>
          </a:ln>
        </p:spPr>
        <p:txBody>
          <a:bodyPr wrap="square" lIns="84449" tIns="41483" rIns="84449" bIns="41483">
            <a:spAutoFit/>
          </a:bodyPr>
          <a:lstStyle/>
          <a:p>
            <a:pPr algn="r" eaLnBrk="0" hangingPunct="0"/>
            <a:r>
              <a:rPr lang="en-US" sz="1500" i="1">
                <a:latin typeface="Arial" panose="020b0604020202020204" pitchFamily="34" charset="0"/>
                <a:cs typeface="Arial" panose="020b0604020202020204" pitchFamily="34" charset="0"/>
              </a:rPr>
              <a:t>Mayo Clin Proc, 47, Johnson et al., Effects of urea loading in patients with far-advanced renal failure, 21-29.</a:t>
            </a:r>
          </a:p>
        </p:txBody>
      </p:sp>
      <p:sp>
        <p:nvSpPr>
          <p:cNvPr id="11" name="TextBox 10">
            <a:extLst>
              <a:ext uri="{FF2B5EF4-FFF2-40B4-BE49-F238E27FC236}">
                <a16:creationId xmlns:a16="http://schemas.microsoft.com/office/drawing/2014/main" id="{18D7DDA8-555C-4C30-8573-BF03DED93D6D}"/>
              </a:ext>
            </a:extLst>
          </p:cNvPr>
          <p:cNvSpPr txBox="1">
            <a:spLocks noSelect="1" noMove="1" noResize="1" noTextEdit="1"/>
          </p:cNvSpPr>
          <p:nvPr/>
        </p:nvSpPr>
        <p:spPr>
          <a:xfrm>
            <a:off x="486551" y="1562244"/>
            <a:ext cx="11212060" cy="3748719"/>
          </a:xfrm>
          <a:prstGeom prst="rect">
            <a:avLst/>
          </a:prstGeom>
          <a:noFill/>
        </p:spPr>
        <p:txBody>
          <a:bodyPr wrap="square">
            <a:spAutoFit/>
          </a:bodyPr>
          <a:lstStyle/>
          <a:p>
            <a:pPr marL="0" marR="0" indent="0" algn="l" defTabSz="457200" rtl="0" eaLnBrk="1" fontAlgn="auto" latinLnBrk="0" hangingPunct="1">
              <a:lnSpc>
                <a:spcPct val="9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Urea generally was considered as a relatively inert molecule on the biological level. In a classical &gt;40-year-old study from the Mayo Clinic, the authors added urea to the dialysate at a level exceeding the maxima reached pre-dialysis by a factor of 2, and dialyzed in this way a group of patients for 3 consecutive months. One can see the urea concentrations, that went up after the first dialysis sessions and then stabilized at a high level, until after three months dialysis was again performed without urea. Creatinine in contrast did not change. The authors meticulously followed during these three months of high urea dialysis uremic symptoms and scored them in function of their intensity as 0, 1, 2, or 3. It is clear that there is no relation between uremic symptoms and urea concentration, suggesting no marked clinical activity of this molecule.</a:t>
            </a:r>
          </a:p>
        </p:txBody>
      </p:sp>
    </p:spTree>
    <p:extLst>
      <p:ext uri="{BB962C8B-B14F-4D97-AF65-F5344CB8AC3E}">
        <p14:creationId val="3729232997"/>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itel 8"/>
          <p:cNvSpPr>
            <a:spLocks noGrp="1" noSelect="1" noMove="1" noResize="1" noTextEdit="1"/>
          </p:cNvSpPr>
          <p:nvPr>
            <p:ph type="title"/>
          </p:nvPr>
        </p:nvSpPr>
        <p:spPr>
          <a:xfrm>
            <a:off x="489074" y="629992"/>
            <a:ext cx="11702925" cy="1082404"/>
          </a:xfrm>
        </p:spPr>
        <p:txBody>
          <a:bodyPr>
            <a:noAutofit/>
          </a:bodyPr>
          <a:lstStyle/>
          <a:p>
            <a:r>
              <a:rPr lang="nl-BE"/>
              <a:t>Urea Disrupts Intestinal Wall Protective Barrier</a:t>
            </a:r>
          </a:p>
        </p:txBody>
      </p:sp>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9"/>
          <p:cNvSpPr txBox="1">
            <a:spLocks noSelect="1" noMove="1" noResize="1" noTextEdit="1"/>
          </p:cNvSpPr>
          <p:nvPr/>
        </p:nvSpPr>
        <p:spPr>
          <a:xfrm>
            <a:off x="7435690" y="5817922"/>
            <a:ext cx="4759855" cy="317004"/>
          </a:xfrm>
          <a:prstGeom prst="rect">
            <a:avLst/>
          </a:prstGeom>
          <a:noFill/>
        </p:spPr>
        <p:txBody>
          <a:bodyPr wrap="square" lIns="85338" tIns="42669" rIns="85338" bIns="42669">
            <a:spAutoFit/>
          </a:bodyPr>
          <a:lstStyle/>
          <a:p>
            <a:pPr algn="r">
              <a:defRPr/>
            </a:pPr>
            <a:r>
              <a:rPr lang="nl-BE" sz="1500" i="1" err="1">
                <a:latin typeface="Arial" panose="020b0604020202020204" pitchFamily="34" charset="0"/>
                <a:cs typeface="Arial" panose="020b0604020202020204" pitchFamily="34" charset="0"/>
              </a:rPr>
              <a:t>Vaziri et al, Am J Nephrol, 37: 1-6; 2013</a:t>
            </a:r>
          </a:p>
        </p:txBody>
      </p:sp>
      <p:sp>
        <p:nvSpPr>
          <p:cNvPr id="12" name="TextBox 11">
            <a:extLst>
              <a:ext uri="{FF2B5EF4-FFF2-40B4-BE49-F238E27FC236}">
                <a16:creationId xmlns:a16="http://schemas.microsoft.com/office/drawing/2014/main" id="{E4F476AB-66D8-40CC-A28A-DBDC45F7978C}"/>
              </a:ext>
            </a:extLst>
          </p:cNvPr>
          <p:cNvSpPr txBox="1">
            <a:spLocks noSelect="1" noMove="1" noResize="1" noTextEdit="1"/>
          </p:cNvSpPr>
          <p:nvPr/>
        </p:nvSpPr>
        <p:spPr>
          <a:xfrm>
            <a:off x="486440" y="1561078"/>
            <a:ext cx="11216485" cy="3416320"/>
          </a:xfrm>
          <a:prstGeom prst="rect">
            <a:avLst/>
          </a:prstGeom>
          <a:noFill/>
        </p:spPr>
        <p:txBody>
          <a:bodyPr wrap="square">
            <a:spAutoFit/>
          </a:bodyPr>
          <a:lstStyle/>
          <a:p>
            <a:pPr marL="0" marR="0" indent="0" algn="l" defTabSz="457200" rtl="0" eaLnBrk="1" fontAlgn="auto" latinLnBrk="0" hangingPunct="1">
              <a:lnSpc>
                <a:spcPct val="90000"/>
              </a:lnSpc>
              <a:spcBef>
                <a:spcPts val="60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However, some recent data seem to suggest that urea, at concentrations as occurring in uremia, nevertheless exerts biological activity. In a study from </a:t>
            </a:r>
            <a:r>
              <a:rPr lang="nl-BE" sz="2400" i="1">
                <a:solidFill>
                  <a:schemeClr val="tx1">
                    <a:lumMod val="65000"/>
                    <a:lumOff val="35000"/>
                  </a:schemeClr>
                </a:solidFill>
                <a:latin typeface="Arial" panose="020b0604020202020204" pitchFamily="34" charset="0"/>
                <a:cs typeface="Arial" panose="020b0604020202020204" pitchFamily="34" charset="0"/>
              </a:rPr>
              <a:t>Vaziri et al</a:t>
            </a:r>
            <a:r>
              <a:rPr lang="nl-BE" sz="2400">
                <a:solidFill>
                  <a:schemeClr val="tx1">
                    <a:lumMod val="65000"/>
                    <a:lumOff val="35000"/>
                  </a:schemeClr>
                </a:solidFill>
                <a:latin typeface="Arial" panose="020b0604020202020204" pitchFamily="34" charset="0"/>
                <a:cs typeface="Arial" panose="020b0604020202020204" pitchFamily="34" charset="0"/>
              </a:rPr>
              <a:t>, urea was added to intestinal cell monolayers and the transepithelial electrical resistance was assessed as a proxy of the efficacy of the intestinal wall barrier. A decrease of resistance corresponds to a loss of barrier function, and the latter in its turn corresponds to an increase in permeability for intestinal lumen contaminants like lipopolysaccharide (endotoxin). This in vitro study shows a dose responsive loss of barrier function in the presence of urea. As this mechanism could be at the origin of more transfer of lipopolysaccharide into the body, this is a potentially pro-inflammatory component.</a:t>
            </a:r>
          </a:p>
        </p:txBody>
      </p:sp>
    </p:spTree>
    <p:extLst>
      <p:ext uri="{BB962C8B-B14F-4D97-AF65-F5344CB8AC3E}">
        <p14:creationId val="3729232997"/>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itel 1"/>
          <p:cNvSpPr>
            <a:spLocks noGrp="1" noSelect="1" noMove="1" noResize="1" noTextEdit="1"/>
          </p:cNvSpPr>
          <p:nvPr>
            <p:ph type="title"/>
          </p:nvPr>
        </p:nvSpPr>
        <p:spPr>
          <a:xfrm>
            <a:off x="487174" y="627873"/>
            <a:ext cx="10515600" cy="1082404"/>
          </a:xfrm>
        </p:spPr>
        <p:txBody>
          <a:bodyPr>
            <a:normAutofit/>
          </a:bodyPr>
          <a:lstStyle/>
          <a:p>
            <a:r>
              <a:rPr lang="nl-BE"/>
              <a:t>Urea Induces Insulin Resistance</a:t>
            </a:r>
          </a:p>
        </p:txBody>
      </p:sp>
      <p:sp>
        <p:nvSpPr>
          <p:cNvPr id="7" name="Rechthoek 6"/>
          <p:cNvSpPr>
            <a:spLocks noSelect="1" noMove="1" noResize="1" noTextEdit="1"/>
          </p:cNvSpPr>
          <p:nvPr/>
        </p:nvSpPr>
        <p:spPr>
          <a:xfrm>
            <a:off x="4019619" y="4555837"/>
            <a:ext cx="2368627" cy="363170"/>
          </a:xfrm>
          <a:prstGeom prst="rect">
            <a:avLst/>
          </a:prstGeom>
        </p:spPr>
        <p:txBody>
          <a:bodyPr wrap="square" lIns="85338" tIns="42669" rIns="85338" bIns="42669">
            <a:spAutoFit/>
          </a:bodyPr>
          <a:lstStyle/>
          <a:p>
            <a:pPr>
              <a:defRPr/>
            </a:pPr>
            <a:endParaRPr lang="nl-BE">
              <a:latin typeface="+mj-lt"/>
            </a:endParaRPr>
          </a:p>
        </p:txBody>
      </p:sp>
      <p:sp>
        <p:nvSpPr>
          <p:cNvPr id="8" name="Tekstvak 7"/>
          <p:cNvSpPr txBox="1">
            <a:spLocks noSelect="1" noMove="1" noResize="1" noTextEdit="1"/>
          </p:cNvSpPr>
          <p:nvPr/>
        </p:nvSpPr>
        <p:spPr>
          <a:xfrm>
            <a:off x="6579633" y="5813664"/>
            <a:ext cx="5618713" cy="317004"/>
          </a:xfrm>
          <a:prstGeom prst="rect">
            <a:avLst/>
          </a:prstGeom>
          <a:noFill/>
        </p:spPr>
        <p:txBody>
          <a:bodyPr wrap="square" lIns="85338" tIns="42669" rIns="85338" bIns="42669">
            <a:spAutoFit/>
          </a:bodyPr>
          <a:lstStyle/>
          <a:p>
            <a:pPr algn="r">
              <a:defRPr/>
            </a:pPr>
            <a:r>
              <a:rPr lang="nl-BE" sz="1500" i="1" err="1">
                <a:latin typeface="Arial" panose="020b0604020202020204" pitchFamily="34" charset="0"/>
                <a:cs typeface="Arial" panose="020b0604020202020204" pitchFamily="34" charset="0"/>
              </a:rPr>
              <a:t>D’Apolito et al, J Clin Invest, 120: 203-213; 2010</a:t>
            </a:r>
          </a:p>
        </p:txBody>
      </p:sp>
      <p:sp>
        <p:nvSpPr>
          <p:cNvPr id="9" name="TextBox 8">
            <a:extLst>
              <a:ext uri="{FF2B5EF4-FFF2-40B4-BE49-F238E27FC236}">
                <a16:creationId xmlns:a16="http://schemas.microsoft.com/office/drawing/2014/main" id="{2AE36778-AE9D-4DE1-9CDC-BC094167D703}"/>
              </a:ext>
            </a:extLst>
          </p:cNvPr>
          <p:cNvSpPr txBox="1">
            <a:spLocks noSelect="1" noMove="1" noResize="1" noTextEdit="1"/>
          </p:cNvSpPr>
          <p:nvPr/>
        </p:nvSpPr>
        <p:spPr>
          <a:xfrm>
            <a:off x="487694" y="1561628"/>
            <a:ext cx="11217131" cy="3785652"/>
          </a:xfrm>
          <a:prstGeom prst="rect">
            <a:avLst/>
          </a:prstGeom>
          <a:noFill/>
        </p:spPr>
        <p:txBody>
          <a:bodyPr wrap="square">
            <a:spAutoFit/>
          </a:bodyPr>
          <a:lstStyle/>
          <a:p>
            <a:pPr marL="0" marR="0" indent="0" algn="l" defTabSz="457200" rtl="0" eaLnBrk="1" fontAlgn="auto" latinLnBrk="0" hangingPunct="1">
              <a:lnSpc>
                <a:spcPct val="100000"/>
              </a:lnSpc>
              <a:spcBef>
                <a:spcPct val="0"/>
              </a:spcBef>
              <a:spcAft>
                <a:spcPct val="0"/>
              </a:spcAft>
              <a:buClrTx/>
              <a:buSzTx/>
              <a:buFontTx/>
              <a:buNone/>
              <a:defRPr/>
            </a:pPr>
            <a:r>
              <a:rPr lang="nl-BE" sz="2400">
                <a:solidFill>
                  <a:schemeClr val="tx1">
                    <a:lumMod val="65000"/>
                    <a:lumOff val="35000"/>
                  </a:schemeClr>
                </a:solidFill>
                <a:latin typeface="Arial" panose="020b0604020202020204" pitchFamily="34" charset="0"/>
                <a:cs typeface="Arial" panose="020b0604020202020204" pitchFamily="34" charset="0"/>
              </a:rPr>
              <a:t>In a study from </a:t>
            </a:r>
            <a:r>
              <a:rPr lang="nl-BE" sz="2400" i="1">
                <a:solidFill>
                  <a:schemeClr val="tx1">
                    <a:lumMod val="65000"/>
                    <a:lumOff val="35000"/>
                  </a:schemeClr>
                </a:solidFill>
                <a:latin typeface="Arial" panose="020b0604020202020204" pitchFamily="34" charset="0"/>
                <a:cs typeface="Arial" panose="020b0604020202020204" pitchFamily="34" charset="0"/>
              </a:rPr>
              <a:t>D’Apolito et al</a:t>
            </a:r>
            <a:r>
              <a:rPr lang="nl-BE" sz="2400">
                <a:solidFill>
                  <a:schemeClr val="tx1">
                    <a:lumMod val="65000"/>
                    <a:lumOff val="35000"/>
                  </a:schemeClr>
                </a:solidFill>
                <a:latin typeface="Arial" panose="020b0604020202020204" pitchFamily="34" charset="0"/>
                <a:cs typeface="Arial" panose="020b0604020202020204" pitchFamily="34" charset="0"/>
              </a:rPr>
              <a:t>, urea was added to adipocytes to study the response to insulin (glucose transport). If insulin is added in absence of urea, glucose transport is standardized at 100%. If next to insulin also urea is added, however, the response is severely blunted and almost identical to experiments in absence of insulin. When next to insulin mannitol is added in stead of urea to obtain the same molar concentration as with urea, response to insulin is normal (100%). The data point to insulin resistance in the presence of urea. Insulin resistance in its turn has been linked to cardio-vascular morbidity and mortality.</a:t>
            </a:r>
          </a:p>
          <a:p>
            <a:pPr marL="0" marR="0" indent="0" algn="l" defTabSz="457200" rtl="0" eaLnBrk="1" fontAlgn="auto" latinLnBrk="0" hangingPunct="1">
              <a:lnSpc>
                <a:spcPct val="100000"/>
              </a:lnSpc>
              <a:spcBef>
                <a:spcPct val="0"/>
              </a:spcBef>
              <a:spcAft>
                <a:spcPct val="0"/>
              </a:spcAft>
              <a:buClrTx/>
              <a:buSzTx/>
              <a:buFontTx/>
              <a:buNone/>
              <a:defRPr/>
            </a:pPr>
            <a:endParaRPr lang="nl-BE" sz="2400">
              <a:solidFill>
                <a:schemeClr val="tx1">
                  <a:lumMod val="65000"/>
                  <a:lumOff val="35000"/>
                </a:schemeClr>
              </a:solidFill>
              <a:latin typeface="Arial" panose="020b0604020202020204" pitchFamily="34" charset="0"/>
              <a:cs typeface="Arial" panose="020b0604020202020204" pitchFamily="34" charset="0"/>
            </a:endParaRPr>
          </a:p>
          <a:p>
            <a:pPr defTabSz="457200">
              <a:defRPr/>
            </a:pPr>
            <a:r>
              <a:rPr lang="en-US" sz="2400">
                <a:solidFill>
                  <a:schemeClr val="tx1">
                    <a:lumMod val="65000"/>
                    <a:lumOff val="35000"/>
                  </a:schemeClr>
                </a:solidFill>
                <a:latin typeface="Arial" panose="020b0604020202020204" pitchFamily="34" charset="0"/>
                <a:cs typeface="Arial" panose="020b0604020202020204" pitchFamily="34" charset="0"/>
              </a:rPr>
              <a:t>Urea causes decreased insulin sensitivity in differentiated 3T3L1 adipocytes. </a:t>
            </a:r>
            <a:endParaRPr lang="nl-BE" sz="2400">
              <a:solidFill>
                <a:schemeClr val="tx1">
                  <a:lumMod val="65000"/>
                  <a:lumOff val="35000"/>
                </a:schemeClr>
              </a:solidFill>
              <a:latin typeface="Arial" panose="020b0604020202020204" pitchFamily="34" charset="0"/>
              <a:cs typeface="Arial" panose="020b0604020202020204" pitchFamily="34" charset="0"/>
            </a:endParaRP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jdelijke aanduiding voor inhoud 5"/>
          <p:cNvSpPr>
            <a:spLocks noGrp="1" noSelect="1" noMove="1" noResize="1" noTextEdit="1"/>
          </p:cNvSpPr>
          <p:nvPr>
            <p:ph idx="1"/>
          </p:nvPr>
        </p:nvSpPr>
        <p:spPr/>
        <p:txBody>
          <a:bodyPr/>
          <a:lstStyle/>
          <a:p>
            <a:endParaRPr lang="nl-BE"/>
          </a:p>
          <a:p>
            <a:endParaRPr lang="nl-BE"/>
          </a:p>
          <a:p>
            <a:pPr lvl="1"/>
            <a:endParaRPr lang="nl-BE"/>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7" name="Picture 2"/>
          <p:cNvPicPr>
            <a:picLocks noSelect="1" noChangeAspect="1" noMove="1" noResize="1" noChangeArrowheads="1"/>
          </p:cNvPicPr>
          <p:nvPr/>
        </p:nvPicPr>
        <p:blipFill>
          <a:blip r:embed="rId3"/>
          <a:stretch>
            <a:fillRect/>
          </a:stretch>
        </p:blipFill>
        <p:spPr bwMode="auto">
          <a:xfrm>
            <a:off x="1997892" y="622290"/>
            <a:ext cx="8196549" cy="2732279"/>
          </a:xfrm>
          <a:prstGeom prst="rect">
            <a:avLst/>
          </a:prstGeom>
          <a:noFill/>
          <a:ln w="9525">
            <a:noFill/>
            <a:miter lim="800000"/>
          </a:ln>
        </p:spPr>
      </p:pic>
      <p:pic>
        <p:nvPicPr>
          <p:cNvPr id="8" name="Picture 3"/>
          <p:cNvPicPr>
            <a:picLocks noSelect="1" noChangeAspect="1" noMove="1" noResize="1" noChangeArrowheads="1"/>
          </p:cNvPicPr>
          <p:nvPr/>
        </p:nvPicPr>
        <p:blipFill>
          <a:blip r:embed="rId4"/>
          <a:stretch>
            <a:fillRect/>
          </a:stretch>
        </p:blipFill>
        <p:spPr bwMode="auto">
          <a:xfrm>
            <a:off x="1929102" y="3223774"/>
            <a:ext cx="8339770" cy="1319490"/>
          </a:xfrm>
          <a:prstGeom prst="rect">
            <a:avLst/>
          </a:prstGeom>
          <a:noFill/>
          <a:ln w="9525">
            <a:noFill/>
            <a:miter lim="800000"/>
          </a:ln>
        </p:spPr>
      </p:pic>
      <p:sp>
        <p:nvSpPr>
          <p:cNvPr id="10" name="Tekstvak 9"/>
          <p:cNvSpPr txBox="1">
            <a:spLocks noSelect="1" noMove="1" noResize="1" noTextEdit="1"/>
          </p:cNvSpPr>
          <p:nvPr/>
        </p:nvSpPr>
        <p:spPr>
          <a:xfrm>
            <a:off x="8643068" y="5809390"/>
            <a:ext cx="3557734" cy="325040"/>
          </a:xfrm>
          <a:prstGeom prst="rect">
            <a:avLst/>
          </a:prstGeom>
          <a:noFill/>
        </p:spPr>
        <p:txBody>
          <a:bodyPr wrap="square" lIns="93296" tIns="46648" rIns="93296" bIns="46648" rtlCol="0">
            <a:spAutoFit/>
          </a:bodyPr>
          <a:lstStyle/>
          <a:p>
            <a:pPr algn="r"/>
            <a:r>
              <a:rPr lang="nl-BE" sz="1500" i="1" err="1">
                <a:latin typeface="Arial" panose="020b0604020202020204" pitchFamily="34" charset="0"/>
                <a:cs typeface="Arial" panose="020b0604020202020204" pitchFamily="34" charset="0"/>
              </a:rPr>
              <a:t>Vanholder et al, NDT, 33, 4-12, 2018</a:t>
            </a:r>
          </a:p>
        </p:txBody>
      </p:sp>
      <p:sp>
        <p:nvSpPr>
          <p:cNvPr id="11" name="TextBox 10">
            <a:extLst>
              <a:ext uri="{FF2B5EF4-FFF2-40B4-BE49-F238E27FC236}">
                <a16:creationId xmlns:a16="http://schemas.microsoft.com/office/drawing/2014/main" id="{22F7D381-7337-43FD-B574-507296077403}"/>
              </a:ext>
            </a:extLst>
          </p:cNvPr>
          <p:cNvSpPr txBox="1">
            <a:spLocks noSelect="1" noMove="1" noResize="1" noTextEdit="1"/>
          </p:cNvSpPr>
          <p:nvPr/>
        </p:nvSpPr>
        <p:spPr>
          <a:xfrm>
            <a:off x="0" y="4703758"/>
            <a:ext cx="12200801" cy="707886"/>
          </a:xfrm>
          <a:prstGeom prst="rect">
            <a:avLst/>
          </a:prstGeom>
          <a:noFill/>
        </p:spPr>
        <p:txBody>
          <a:bodyPr wrap="square">
            <a:spAutoFit/>
          </a:bodyPr>
          <a:lstStyle/>
          <a:p>
            <a:pPr marL="0" marR="0" indent="0" algn="ctr" defTabSz="457200" rtl="0" eaLnBrk="1" fontAlgn="auto" latinLnBrk="0" hangingPunct="1">
              <a:lnSpc>
                <a:spcPct val="100000"/>
              </a:lnSpc>
              <a:spcBef>
                <a:spcPct val="0"/>
              </a:spcBef>
              <a:spcAft>
                <a:spcPct val="0"/>
              </a:spcAft>
              <a:buClrTx/>
              <a:buSzTx/>
              <a:buFontTx/>
              <a:buNone/>
              <a:defRPr/>
            </a:pPr>
            <a:r>
              <a:rPr lang="nl-BE" sz="2000">
                <a:solidFill>
                  <a:schemeClr val="tx1">
                    <a:lumMod val="65000"/>
                    <a:lumOff val="35000"/>
                  </a:schemeClr>
                </a:solidFill>
                <a:latin typeface="Arial" panose="020b0604020202020204" pitchFamily="34" charset="0"/>
                <a:cs typeface="Arial" panose="020b0604020202020204" pitchFamily="34" charset="0"/>
              </a:rPr>
              <a:t>Apart from the two examples shown in the slides before, several other experimental studies showed toxicity of urea at concentrations identical to those observed in uremia, as summarized in this review.</a:t>
            </a:r>
          </a:p>
        </p:txBody>
      </p:sp>
    </p:spTree>
    <p:extLst>
      <p:ext uri="{BB962C8B-B14F-4D97-AF65-F5344CB8AC3E}">
        <p14:creationId val="372923299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DCC- PPT template 2019">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Template>DCC- PPT template 2019</Template>
  <Company/>
  <PresentationFormat>Widescreen</PresentationFormat>
  <Paragraphs>121</Paragraphs>
  <Slides>26</Slides>
  <Notes>23</Notes>
  <TotalTime>4963</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26</vt:i4>
      </vt:variant>
    </vt:vector>
  </HeadingPairs>
  <TitlesOfParts>
    <vt:vector baseType="lpstr" size="36">
      <vt:lpstr>Arial</vt:lpstr>
      <vt:lpstr>Calibri Light</vt:lpstr>
      <vt:lpstr>Calibri</vt:lpstr>
      <vt:lpstr>Segoe</vt:lpstr>
      <vt:lpstr>Gotham Black</vt:lpstr>
      <vt:lpstr>Gotham</vt:lpstr>
      <vt:lpstr>Courier New</vt:lpstr>
      <vt:lpstr>Times New Roman</vt:lpstr>
      <vt:lpstr>ＭＳ Ｐゴシック</vt:lpstr>
      <vt:lpstr>DCC- PPT template 2019</vt:lpstr>
      <vt:lpstr>Basic Principles of Uremic Toxicity and Uremic Toxin Removal: Small Water Soluble Compounds</vt:lpstr>
      <vt:lpstr>Raymond C. Vanholder</vt:lpstr>
      <vt:lpstr>Learning Objectives</vt:lpstr>
      <vt:lpstr>Small Water Soluble Compounds</vt:lpstr>
      <vt:lpstr>Urea</vt:lpstr>
      <vt:lpstr>Effect of Increasing Dialysate Urea</vt:lpstr>
      <vt:lpstr>Urea Disrupts Intestinal Wall Protective Barrier</vt:lpstr>
      <vt:lpstr>Urea Induces Insulin Resistance</vt:lpstr>
      <vt:lpstr>PowerPoint Presentation</vt:lpstr>
      <vt:lpstr>Toxic Effects of Urea</vt:lpstr>
      <vt:lpstr>Urea Exerts Toxic Effects at Uremic Concentrations</vt:lpstr>
      <vt:lpstr>Transport of Urea and Analogues via Erythrocye Cell Wall</vt:lpstr>
      <vt:lpstr>Solute Concentration Correlates with Renal Function and Protein Intake (Not Kt/V)</vt:lpstr>
      <vt:lpstr>Is Kt/Vurea a Valid Marker of Dialysis Adequacy?</vt:lpstr>
      <vt:lpstr>Is Kt/Vurea a Valid Marker of Dialysis Adequacy?</vt:lpstr>
      <vt:lpstr>ADMA + SDMAGuanidino Compounds</vt:lpstr>
      <vt:lpstr>ADMA Concentration Is Linked to Mortality</vt:lpstr>
      <vt:lpstr>ADMA Has a Marked Hemodynmic Effect in Healthy Volunteers</vt:lpstr>
      <vt:lpstr>SDMA Induces In Vitro Cytokine Generation</vt:lpstr>
      <vt:lpstr>SDMA Is More Strongly Correlated with Cytokine Concentration than ADMA</vt:lpstr>
      <vt:lpstr>Most Guanidines Are Distributed over a Larger Compartment than Urea</vt:lpstr>
      <vt:lpstr>A Solution to This Problem Is Modifying the Timeframe of Dialysis</vt:lpstr>
      <vt:lpstr>Trimethylamine-N-Oxide (TMAO)</vt:lpstr>
      <vt:lpstr>TMAO Enhances Atherogenesis</vt:lpstr>
      <vt:lpstr>Inhibition of Intestinal TMAO Generation by DMB Blocks Atherogenic Mechanisms</vt:lpstr>
      <vt:lpstr>Conclusions</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BASIC PRINCIPLES OF UREMIC TOXICITY AND OF UREMIC TOXIN REMOVAL</dc:title>
  <dc:creator>Ray</dc:creator>
  <cp:lastModifiedBy>Jin Soo Kim</cp:lastModifiedBy>
  <cp:revision>103</cp:revision>
  <dcterms:created xsi:type="dcterms:W3CDTF">2019-10-31T20:30:52Z</dcterms:created>
  <dcterms:modified xsi:type="dcterms:W3CDTF">2024-07-17T23:51:59Z</dcterms:modified>
</cp:coreProperties>
</file>