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emf" ContentType="image/x-emf"/>
  <Default Extension="tiff" ContentType="image/tiff"/>
  <Override PartName="/docProps/app.xml" ContentType="application/vnd.openxmlformats-officedocument.extended-properties+xml"/>
  <Override PartName="/docProps/core.xml" ContentType="application/vnd.openxmlformats-package.core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24.6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2"/>
  </p:sldMasterIdLst>
  <p:notesMasterIdLst>
    <p:notesMasterId r:id="rId3"/>
  </p:notesMasterIdLst>
  <p:sldIdLst>
    <p:sldId id="256" r:id="rId4"/>
    <p:sldId id="273" r:id="rId5"/>
    <p:sldId id="467" r:id="rId6"/>
    <p:sldId id="264" r:id="rId7"/>
    <p:sldId id="258" r:id="rId8"/>
    <p:sldId id="272" r:id="rId9"/>
    <p:sldId id="446" r:id="rId10"/>
    <p:sldId id="449" r:id="rId11"/>
    <p:sldId id="451" r:id="rId12"/>
    <p:sldId id="453" r:id="rId13"/>
    <p:sldId id="450" r:id="rId14"/>
    <p:sldId id="454" r:id="rId15"/>
    <p:sldId id="447" r:id="rId16"/>
    <p:sldId id="456" r:id="rId17"/>
    <p:sldId id="464" r:id="rId18"/>
    <p:sldId id="455" r:id="rId19"/>
    <p:sldId id="457" r:id="rId20"/>
    <p:sldId id="458" r:id="rId21"/>
    <p:sldId id="459" r:id="rId22"/>
    <p:sldId id="461" r:id="rId23"/>
    <p:sldId id="460" r:id="rId24"/>
    <p:sldId id="462" r:id="rId25"/>
    <p:sldId id="465" r:id="rId26"/>
    <p:sldId id="463" r:id="rId27"/>
    <p:sldId id="468" r:id="rId28"/>
  </p:sldIdLst>
  <p:sldSz cx="12192000" cy="6858000"/>
  <p:notesSz cx="6858000" cy="9144000"/>
  <p:custDataLst>
    <p:tags r:id="rId2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8Cm7fchcjTQcXQqDqjvdFg==" hashData="uhxwpvHJ1xyfHAPzYxO75aoQxd0="/>
  <p:extLst>
    <p:ext uri="{521415D9-36F7-43E2-AB2F-B90AF26B5E84}">
      <p14:sectionLst xmlns:p14="http://schemas.microsoft.com/office/powerpoint/2010/main">
        <p14:section name="Default Section" id="{9C3D5B8C-2B30-4BAB-9D4C-D2A7B2D5F223}">
          <p14:sldIdLst>
            <p14:sldId id="256"/>
            <p14:sldId id="273"/>
            <p14:sldId id="467"/>
            <p14:sldId id="264"/>
            <p14:sldId id="258"/>
            <p14:sldId id="272"/>
            <p14:sldId id="446"/>
            <p14:sldId id="449"/>
            <p14:sldId id="451"/>
            <p14:sldId id="453"/>
            <p14:sldId id="450"/>
            <p14:sldId id="454"/>
            <p14:sldId id="447"/>
            <p14:sldId id="456"/>
            <p14:sldId id="464"/>
            <p14:sldId id="455"/>
            <p14:sldId id="457"/>
            <p14:sldId id="458"/>
            <p14:sldId id="459"/>
            <p14:sldId id="461"/>
            <p14:sldId id="460"/>
            <p14:sldId id="462"/>
            <p14:sldId id="465"/>
            <p14:sldId id="463"/>
            <p14:sldId id="468"/>
          </p14:sldIdLst>
        </p14:section>
        <p14:section name="Untitled Section" id="{1E32AF86-A6E1-422F-8936-171779A32B7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Lisa Netha Xayavong" initials="LNX" lastIdx="0" clrIdx="0">
    <p:extLst>
      <p:ext uri="{19B8F6BF-5375-455C-9EA6-DF929625EA0E}">
        <p15:presenceInfo xmlns:p15="http://schemas.microsoft.com/office/powerpoint/2012/main" userId="S::lxayavong@asn-online.org::60b64769-9ed1-476b-869f-74cc0afccf5b" providerId="AD"/>
      </p:ext>
    </p:extLst>
  </p:cmAuthor>
  <p:cmAuthor id="2" name="Liz Larabell" initials="LL" lastIdx="0" clrIdx="1">
    <p:extLst>
      <p:ext uri="{19B8F6BF-5375-455C-9EA6-DF929625EA0E}">
        <p15:presenceInfo xmlns:p15="http://schemas.microsoft.com/office/powerpoint/2012/main" userId="S::llarabell@asn-online.org::39804378-6794-465b-97b0-23bf43aedd5e" providerId="AD"/>
      </p:ext>
    </p:extLst>
  </p:cmAuthor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69" autoAdjust="0"/>
    <p:restoredTop sz="85076" autoAdjust="0"/>
  </p:normalViewPr>
  <p:slideViewPr>
    <p:cSldViewPr snapToGrid="0">
      <p:cViewPr>
        <p:scale>
          <a:sx n="90" d="100"/>
          <a:sy n="90" d="100"/>
        </p:scale>
        <p:origin x="1194" y="1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7.xml" /><Relationship Id="rId11" Type="http://schemas.openxmlformats.org/officeDocument/2006/relationships/slide" Target="slides/slide8.xml" /><Relationship Id="rId12" Type="http://schemas.openxmlformats.org/officeDocument/2006/relationships/slide" Target="slides/slide9.xml" /><Relationship Id="rId13" Type="http://schemas.openxmlformats.org/officeDocument/2006/relationships/slide" Target="slides/slide10.xml" /><Relationship Id="rId14" Type="http://schemas.openxmlformats.org/officeDocument/2006/relationships/slide" Target="slides/slide11.xml" /><Relationship Id="rId15" Type="http://schemas.openxmlformats.org/officeDocument/2006/relationships/slide" Target="slides/slide12.xml" /><Relationship Id="rId16" Type="http://schemas.openxmlformats.org/officeDocument/2006/relationships/slide" Target="slides/slide13.xml" /><Relationship Id="rId17" Type="http://schemas.openxmlformats.org/officeDocument/2006/relationships/slide" Target="slides/slide14.xml" /><Relationship Id="rId18" Type="http://schemas.openxmlformats.org/officeDocument/2006/relationships/slide" Target="slides/slide15.xml" /><Relationship Id="rId19" Type="http://schemas.openxmlformats.org/officeDocument/2006/relationships/slide" Target="slides/slide16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7.xml" /><Relationship Id="rId21" Type="http://schemas.openxmlformats.org/officeDocument/2006/relationships/slide" Target="slides/slide18.xml" /><Relationship Id="rId22" Type="http://schemas.openxmlformats.org/officeDocument/2006/relationships/slide" Target="slides/slide19.xml" /><Relationship Id="rId23" Type="http://schemas.openxmlformats.org/officeDocument/2006/relationships/slide" Target="slides/slide20.xml" /><Relationship Id="rId24" Type="http://schemas.openxmlformats.org/officeDocument/2006/relationships/slide" Target="slides/slide21.xml" /><Relationship Id="rId25" Type="http://schemas.openxmlformats.org/officeDocument/2006/relationships/slide" Target="slides/slide22.xml" /><Relationship Id="rId26" Type="http://schemas.openxmlformats.org/officeDocument/2006/relationships/slide" Target="slides/slide23.xml" /><Relationship Id="rId27" Type="http://schemas.openxmlformats.org/officeDocument/2006/relationships/slide" Target="slides/slide24.xml" /><Relationship Id="rId28" Type="http://schemas.openxmlformats.org/officeDocument/2006/relationships/slide" Target="slides/slide25.xml" /><Relationship Id="rId29" Type="http://schemas.openxmlformats.org/officeDocument/2006/relationships/tags" Target="tags/tag1.xml" /><Relationship Id="rId3" Type="http://schemas.openxmlformats.org/officeDocument/2006/relationships/notesMaster" Target="notesMasters/notesMaster1.xml" /><Relationship Id="rId30" Type="http://schemas.openxmlformats.org/officeDocument/2006/relationships/presProps" Target="presProps.xml" /><Relationship Id="rId31" Type="http://schemas.openxmlformats.org/officeDocument/2006/relationships/viewProps" Target="viewProps.xml" /><Relationship Id="rId32" Type="http://schemas.openxmlformats.org/officeDocument/2006/relationships/theme" Target="theme/theme1.xml" /><Relationship Id="rId33" Type="http://schemas.openxmlformats.org/officeDocument/2006/relationships/tableStyles" Target="tableStyles.xml" /><Relationship Id="rId4" Type="http://schemas.openxmlformats.org/officeDocument/2006/relationships/slide" Target="slides/slide1.xml" /><Relationship Id="rId5" Type="http://schemas.openxmlformats.org/officeDocument/2006/relationships/slide" Target="slides/slide2.xml" /><Relationship Id="rId6" Type="http://schemas.openxmlformats.org/officeDocument/2006/relationships/slide" Target="slides/slide3.xml" /><Relationship Id="rId7" Type="http://schemas.openxmlformats.org/officeDocument/2006/relationships/slide" Target="slides/slide4.xml" /><Relationship Id="rId8" Type="http://schemas.openxmlformats.org/officeDocument/2006/relationships/slide" Target="slides/slide5.xml" /><Relationship Id="rId9" Type="http://schemas.openxmlformats.org/officeDocument/2006/relationships/slide" Target="slides/slide6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B9B321-329B-F34A-B590-D8742A472EDA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F2DACD-BB36-F445-A070-9F1BBA6F9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2468740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F2DACD-BB36-F445-A070-9F1BBA6F95D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val="27658769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F2DACD-BB36-F445-A070-9F1BBA6F95D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val="28598361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F2DACD-BB36-F445-A070-9F1BBA6F95D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val="17265146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F2DACD-BB36-F445-A070-9F1BBA6F95D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val="18683098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F2DACD-BB36-F445-A070-9F1BBA6F95D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val="17251398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F2DACD-BB36-F445-A070-9F1BBA6F95D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val="1497243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F2DACD-BB36-F445-A070-9F1BBA6F95D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val="305010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F2DACD-BB36-F445-A070-9F1BBA6F95D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val="9681732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F2DACD-BB36-F445-A070-9F1BBA6F95D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val="20595345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F2DACD-BB36-F445-A070-9F1BBA6F95D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val="37294235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F2DACD-BB36-F445-A070-9F1BBA6F95D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val="8994933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Bagon JA, Vernaeve H, De Muylder X, Lafontaine JJ, Martens J, Van Roost G: Pregnancy and dialysis. 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 J Kidney Dis 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31: 756–765, 1998 PubMed 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Toma H, Tanabe K, Tokumoto T, Kobayashi C, Yagisawa T: Pregnancy in women receiving renal dialysis or transplantation in Japan: A nationwide survey. 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Nephrol Dial Transplant 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14: 1511– 1516, 1999 PubMed </a:t>
            </a:r>
          </a:p>
          <a:p>
            <a:r>
              <a:rPr lang="en-US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Okundaye I, Abrinko P, Hou S: Registry of pregnancy in dialysis patients. Am J Kidney Dis 31: 766–773, 1998 PubMed 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Shahir AK, Briggs N, Katsoulis J, Levidiotis V: An observational outcomes study from 1966-2008, examining pregnancy and neonatal outcomes from dialysed women using data from the ANZDATA Registry. 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Nephrology (Carlton) 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18: 276–284, 2013 PubMed </a:t>
            </a:r>
          </a:p>
          <a:p>
            <a:r>
              <a:rPr lang="en-US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Barua M, Hladunewich M, Keunen J, Pierratos A, McFarlane P, Sood M, Chan CT: Successful pregnancies on nocturnal home hemodialysis. 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Clin J Am Soc Nephrol 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3: 392–396, 2008 PubMed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Hladunewich MA, Hou S, Odutayo A, Cornelis T, Pierratos A, Goldstein M, Tennankore K, Keunen J, Hui D, Chan CT: Intensive hemodialysis associates with improved pregnancy outcomes: A Cana- dian and United States cohort comparison. 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 Soc Nephrol 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25: 1103– 1109, 2014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F2DACD-BB36-F445-A070-9F1BBA6F95D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val="11968787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https://www.nice.org.uk/guidance/ng133/chapter/Recommendations#antihypertensive-treatment-during-the-postnatal-period-including-during-breastfeeding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F2DACD-BB36-F445-A070-9F1BBA6F95D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val="9847579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Wiles </a:t>
            </a:r>
            <a:r>
              <a:rPr lang="en-US" altLang="en-US" sz="1200" i="1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Nat. Rev. Nephrol </a:t>
            </a:r>
            <a:r>
              <a:rPr lang="en-US" alt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2017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F2DACD-BB36-F445-A070-9F1BBA6F95D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val="18073395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F2DACD-BB36-F445-A070-9F1BBA6F95D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val="15854383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Shah, S., et al. (2019). "Racial Differences and Factors Associated with Pregnancy in ESKD Patients on Dialysis in the United States</a:t>
            </a:r>
            <a:r>
              <a:rPr lang="en-US" sz="1200" u="non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." </a:t>
            </a:r>
            <a:r>
              <a:rPr lang="en-US" sz="1200" i="1" u="non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 Am Soc </a:t>
            </a:r>
            <a:r>
              <a:rPr lang="en-US" sz="1200" b="0" i="1" u="non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Nephrol </a:t>
            </a:r>
            <a:r>
              <a:rPr lang="en-US" sz="1200" b="0" u="non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30(12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): 2437-2448.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F2DACD-BB36-F445-A070-9F1BBA6F95D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val="11241451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F2DACD-BB36-F445-A070-9F1BBA6F95D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val="12715913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Hladunewich, M.A., et al. (2014). "Intensive hemodialysis associates with improved pregnancy outcomes: a Canadian and United States cohort comparison</a:t>
            </a:r>
            <a:r>
              <a:rPr lang="en-US" sz="1200" b="0" u="non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." </a:t>
            </a:r>
            <a:r>
              <a:rPr lang="en-US" sz="1200" b="0" i="1" u="non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 Am Soc Nephrol </a:t>
            </a:r>
            <a:r>
              <a:rPr lang="en-US" sz="1200" b="0" u="non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25(5): 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1103-1109.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F2DACD-BB36-F445-A070-9F1BBA6F95D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val="23290290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Shah, S., et al. (2019). "Racial Differences and Factors Associated with Pregnancy in ESKD Patients on Dialysis in the United States." </a:t>
            </a:r>
            <a:r>
              <a:rPr lang="en-US" sz="1200" b="0" i="1" u="non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 Am Soc Nephrol </a:t>
            </a:r>
            <a:r>
              <a:rPr lang="en-US" sz="1200" b="0" u="non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30(12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): 2437-2448.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Jesudason, S., et al. (2013). "Pregnancy Outcomes According to Dialysis Commencing Before or After Conception in Women with ESRD." </a:t>
            </a:r>
            <a:r>
              <a:rPr lang="en-US" sz="1200" b="0" i="1" u="non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Clin J Am Soc Nephrol </a:t>
            </a:r>
            <a:r>
              <a:rPr lang="en-US" sz="1200" b="0" i="0" u="non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9(1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): 143-149.</a:t>
            </a:r>
            <a:endParaRPr lang="en-US" sz="1200" b="0" u="none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1200" b="0" u="none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Hladunewich, M. A., et al. (2014). "Intensive hemodialysis associates with improved pregnancy outcomes: a Canadian and United States cohort comparison." </a:t>
            </a:r>
            <a:r>
              <a:rPr lang="en-US" sz="1200" b="0" i="1" u="non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 Am Soc Nephrol </a:t>
            </a:r>
            <a:r>
              <a:rPr lang="en-US" sz="1200" b="0" u="non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25(5): 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1103-1109.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F2DACD-BB36-F445-A070-9F1BBA6F95D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val="12739203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F2DACD-BB36-F445-A070-9F1BBA6F95D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val="492243305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emf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emf" /><Relationship Id="rId2" Type="http://schemas.openxmlformats.org/officeDocument/2006/relationships/image" Target="../media/image1.png" /><Relationship Id="rId3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emf" /><Relationship Id="rId2" Type="http://schemas.openxmlformats.org/officeDocument/2006/relationships/image" Target="../media/image1.png" /><Relationship Id="rId3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emf" /><Relationship Id="rId2" Type="http://schemas.openxmlformats.org/officeDocument/2006/relationships/image" Target="../media/image1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emf" /><Relationship Id="rId2" Type="http://schemas.openxmlformats.org/officeDocument/2006/relationships/image" Target="../media/image1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emf" /><Relationship Id="rId2" Type="http://schemas.openxmlformats.org/officeDocument/2006/relationships/image" Target="../media/image1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emf" /><Relationship Id="rId2" Type="http://schemas.openxmlformats.org/officeDocument/2006/relationships/image" Target="../media/image1.png" /><Relationship Id="rId3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emf" /><Relationship Id="rId2" Type="http://schemas.openxmlformats.org/officeDocument/2006/relationships/image" Target="../media/image1.png" /><Relationship Id="rId3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emf" /><Relationship Id="rId2" Type="http://schemas.openxmlformats.org/officeDocument/2006/relationships/image" Target="../media/image1.png" /><Relationship Id="rId3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emf" /><Relationship Id="rId2" Type="http://schemas.openxmlformats.org/officeDocument/2006/relationships/image" Target="../media/image1.png" /><Relationship Id="rId3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71656" y="2079107"/>
            <a:ext cx="6252184" cy="1806416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accent1"/>
                </a:solidFill>
                <a:latin typeface="Segoe"/>
                <a:cs typeface="Segoe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63760" y="3886825"/>
            <a:ext cx="6277841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 b="0" i="1">
                <a:solidFill>
                  <a:schemeClr val="bg1"/>
                </a:solidFill>
                <a:latin typeface="Segoe"/>
                <a:cs typeface="Segoe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5621384"/>
            <a:ext cx="12192000" cy="123661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0413" y="5472611"/>
            <a:ext cx="3005648" cy="1534161"/>
          </a:xfrm>
          <a:prstGeom prst="rect">
            <a:avLst/>
          </a:prstGeom>
        </p:spPr>
      </p:pic>
      <p:pic>
        <p:nvPicPr>
          <p:cNvPr id="6" name="Picture 5" descr="ASN_CLOVER_CROPPED.eps"/>
          <p:cNvPicPr>
            <a:picLocks noChangeAspect="1"/>
          </p:cNvPicPr>
          <p:nvPr userDrawn="1"/>
        </p:nvPicPr>
        <p:blipFill>
          <a:blip r:embed="rId2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59300" cy="3937000"/>
          </a:xfrm>
          <a:prstGeom prst="rect">
            <a:avLst/>
          </a:prstGeom>
        </p:spPr>
      </p:pic>
    </p:spTree>
    <p:extLst>
      <p:ext uri="{BB962C8B-B14F-4D97-AF65-F5344CB8AC3E}">
        <p14:creationId val="26633167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8" name="Rectangle 7"/>
          <p:cNvSpPr/>
          <p:nvPr userDrawn="1"/>
        </p:nvSpPr>
        <p:spPr>
          <a:xfrm>
            <a:off x="0" y="6136456"/>
            <a:ext cx="12192000" cy="7215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SN_CLOVER_CROPPED.eps"/>
          <p:cNvPicPr>
            <a:picLocks noChangeAspect="1"/>
          </p:cNvPicPr>
          <p:nvPr userDrawn="1"/>
        </p:nvPicPr>
        <p:blipFill>
          <a:blip r:embed="rId1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11799" cy="1391804"/>
          </a:xfrm>
          <a:prstGeom prst="rect">
            <a:avLst/>
          </a:prstGeom>
        </p:spPr>
      </p:pic>
      <p:sp>
        <p:nvSpPr>
          <p:cNvPr id="12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61667" y="6330695"/>
            <a:ext cx="6401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chemeClr val="bg1"/>
                </a:solidFill>
                <a:latin typeface="Segoe"/>
                <a:cs typeface="Segoe"/>
              </a:defRPr>
            </a:lvl1pPr>
          </a:lstStyle>
          <a:p>
            <a:fld id="{2062FEF5-9C0C-7644-AFB8-36CEBEB72585}" type="slidenum">
              <a:rPr lang="en-US" smtClean="0"/>
              <a:t>‹#›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31C1D66-BD34-4C6E-8747-BD438EAE94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999" y="5997464"/>
            <a:ext cx="1940061" cy="990258"/>
          </a:xfrm>
          <a:prstGeom prst="rect">
            <a:avLst/>
          </a:prstGeom>
        </p:spPr>
      </p:pic>
    </p:spTree>
    <p:extLst>
      <p:ext uri="{BB962C8B-B14F-4D97-AF65-F5344CB8AC3E}">
        <p14:creationId val="3750663715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8" name="Rectangle 7"/>
          <p:cNvSpPr/>
          <p:nvPr userDrawn="1"/>
        </p:nvSpPr>
        <p:spPr>
          <a:xfrm>
            <a:off x="0" y="6136456"/>
            <a:ext cx="12192000" cy="7215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61667" y="6330695"/>
            <a:ext cx="6401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chemeClr val="bg1"/>
                </a:solidFill>
                <a:latin typeface="Segoe"/>
                <a:cs typeface="Segoe"/>
              </a:defRPr>
            </a:lvl1pPr>
          </a:lstStyle>
          <a:p>
            <a:fld id="{2062FEF5-9C0C-7644-AFB8-36CEBEB72585}" type="slidenum">
              <a:rPr lang="en-US" smtClean="0"/>
              <a:t>‹#›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31C1D66-BD34-4C6E-8747-BD438EAE9475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999" y="5997464"/>
            <a:ext cx="1940061" cy="990258"/>
          </a:xfrm>
          <a:prstGeom prst="rect">
            <a:avLst/>
          </a:prstGeom>
        </p:spPr>
      </p:pic>
    </p:spTree>
    <p:extLst>
      <p:ext uri="{BB962C8B-B14F-4D97-AF65-F5344CB8AC3E}">
        <p14:creationId val="4161999967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51571" y="3925200"/>
            <a:ext cx="6542590" cy="1007584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6136456"/>
            <a:ext cx="12192000" cy="7215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4724927" y="2451028"/>
            <a:ext cx="7467073" cy="83099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endParaRPr lang="en-US" sz="4800" b="1" i="0">
              <a:solidFill>
                <a:schemeClr val="bg1"/>
              </a:solidFill>
              <a:latin typeface="Segoe"/>
              <a:cs typeface="Segoe"/>
            </a:endParaRPr>
          </a:p>
        </p:txBody>
      </p:sp>
      <p:pic>
        <p:nvPicPr>
          <p:cNvPr id="11" name="Picture 10" descr="ASN_CLOVER_CROPPED.eps"/>
          <p:cNvPicPr>
            <a:picLocks noChangeAspect="1"/>
          </p:cNvPicPr>
          <p:nvPr userDrawn="1"/>
        </p:nvPicPr>
        <p:blipFill>
          <a:blip r:embed="rId1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59300" cy="3937000"/>
          </a:xfrm>
          <a:prstGeom prst="rect">
            <a:avLst/>
          </a:prstGeom>
        </p:spPr>
      </p:pic>
      <p:sp>
        <p:nvSpPr>
          <p:cNvPr id="12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61667" y="6330695"/>
            <a:ext cx="6401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chemeClr val="bg1"/>
                </a:solidFill>
                <a:latin typeface="Segoe"/>
                <a:cs typeface="Segoe"/>
              </a:defRPr>
            </a:lvl1pPr>
          </a:lstStyle>
          <a:p>
            <a:fld id="{2062FEF5-9C0C-7644-AFB8-36CEBEB7258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4850606" y="2519219"/>
            <a:ext cx="7228155" cy="775460"/>
          </a:xfrm>
        </p:spPr>
        <p:txBody>
          <a:bodyPr>
            <a:noAutofit/>
          </a:bodyPr>
          <a:lstStyle>
            <a:lvl1pPr marL="0" indent="0" algn="l">
              <a:buNone/>
              <a:defRPr sz="4800" b="1" i="0" cap="all">
                <a:solidFill>
                  <a:schemeClr val="bg1"/>
                </a:solidFill>
                <a:latin typeface="Segoe"/>
                <a:cs typeface="Segoe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section TITLE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66F2423-F400-49C6-AA94-7838DE5DAE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999" y="5997464"/>
            <a:ext cx="1940061" cy="990258"/>
          </a:xfrm>
          <a:prstGeom prst="rect">
            <a:avLst/>
          </a:prstGeom>
        </p:spPr>
      </p:pic>
    </p:spTree>
    <p:extLst>
      <p:ext uri="{BB962C8B-B14F-4D97-AF65-F5344CB8AC3E}">
        <p14:creationId val="4093068769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318" y="1457433"/>
            <a:ext cx="10515600" cy="1082404"/>
          </a:xfrm>
        </p:spPr>
        <p:txBody>
          <a:bodyPr>
            <a:normAutofit/>
          </a:bodyPr>
          <a:lstStyle>
            <a:lvl1pPr>
              <a:defRPr sz="4000" b="1" i="0">
                <a:solidFill>
                  <a:schemeClr val="accent3"/>
                </a:solidFill>
                <a:latin typeface="Segoe"/>
                <a:cs typeface="Segoe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788491"/>
            <a:ext cx="10515600" cy="3388471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6136456"/>
            <a:ext cx="12192000" cy="7215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 userDrawn="1"/>
        </p:nvSpPr>
        <p:spPr>
          <a:xfrm>
            <a:off x="6108212" y="337460"/>
            <a:ext cx="6083788" cy="369332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endParaRPr lang="en-US" b="1" i="0">
              <a:solidFill>
                <a:schemeClr val="bg1"/>
              </a:solidFill>
              <a:latin typeface="Segoe"/>
              <a:cs typeface="Segoe"/>
            </a:endParaRPr>
          </a:p>
        </p:txBody>
      </p:sp>
      <p:pic>
        <p:nvPicPr>
          <p:cNvPr id="9" name="Picture 8" descr="ASN_CLOVER_CROPPED.eps"/>
          <p:cNvPicPr>
            <a:picLocks noChangeAspect="1"/>
          </p:cNvPicPr>
          <p:nvPr userDrawn="1"/>
        </p:nvPicPr>
        <p:blipFill>
          <a:blip r:embed="rId1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11799" cy="1391804"/>
          </a:xfrm>
          <a:prstGeom prst="rect">
            <a:avLst/>
          </a:prstGeom>
        </p:spPr>
      </p:pic>
      <p:sp>
        <p:nvSpPr>
          <p:cNvPr id="12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61667" y="6330695"/>
            <a:ext cx="6401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chemeClr val="bg1"/>
                </a:solidFill>
                <a:latin typeface="Segoe"/>
                <a:cs typeface="Segoe"/>
              </a:defRPr>
            </a:lvl1pPr>
          </a:lstStyle>
          <a:p>
            <a:fld id="{2062FEF5-9C0C-7644-AFB8-36CEBEB7258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6129537" y="352365"/>
            <a:ext cx="6062463" cy="366959"/>
          </a:xfrm>
        </p:spPr>
        <p:txBody>
          <a:bodyPr>
            <a:noAutofit/>
          </a:bodyPr>
          <a:lstStyle>
            <a:lvl1pPr marL="0" indent="0" algn="l">
              <a:buNone/>
              <a:defRPr sz="2000" b="1" i="0" cap="all">
                <a:solidFill>
                  <a:schemeClr val="bg1"/>
                </a:solidFill>
                <a:latin typeface="Segoe"/>
                <a:cs typeface="Segoe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section TITLE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C050D15-1E24-444E-A723-6D75A9DC87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999" y="5997464"/>
            <a:ext cx="1940061" cy="990258"/>
          </a:xfrm>
          <a:prstGeom prst="rect">
            <a:avLst/>
          </a:prstGeom>
        </p:spPr>
      </p:pic>
    </p:spTree>
    <p:extLst>
      <p:ext uri="{BB962C8B-B14F-4D97-AF65-F5344CB8AC3E}">
        <p14:creationId val="1503604168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318" y="1457433"/>
            <a:ext cx="10515600" cy="1082404"/>
          </a:xfrm>
        </p:spPr>
        <p:txBody>
          <a:bodyPr>
            <a:normAutofit/>
          </a:bodyPr>
          <a:lstStyle>
            <a:lvl1pPr>
              <a:defRPr sz="4000" b="1" i="0">
                <a:solidFill>
                  <a:schemeClr val="accent3"/>
                </a:solidFill>
                <a:latin typeface="Segoe"/>
                <a:cs typeface="Segoe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788491"/>
            <a:ext cx="10515600" cy="3388471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6136456"/>
            <a:ext cx="12192000" cy="7215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SN_CLOVER_CROPPED.eps"/>
          <p:cNvPicPr>
            <a:picLocks noChangeAspect="1"/>
          </p:cNvPicPr>
          <p:nvPr userDrawn="1"/>
        </p:nvPicPr>
        <p:blipFill>
          <a:blip r:embed="rId1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11799" cy="1391804"/>
          </a:xfrm>
          <a:prstGeom prst="rect">
            <a:avLst/>
          </a:prstGeom>
        </p:spPr>
      </p:pic>
      <p:sp>
        <p:nvSpPr>
          <p:cNvPr id="12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61667" y="6330695"/>
            <a:ext cx="6401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chemeClr val="bg1"/>
                </a:solidFill>
                <a:latin typeface="Segoe"/>
                <a:cs typeface="Segoe"/>
              </a:defRPr>
            </a:lvl1pPr>
          </a:lstStyle>
          <a:p>
            <a:fld id="{2062FEF5-9C0C-7644-AFB8-36CEBEB72585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C050D15-1E24-444E-A723-6D75A9DC87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999" y="5997464"/>
            <a:ext cx="1940061" cy="990258"/>
          </a:xfrm>
          <a:prstGeom prst="rect">
            <a:avLst/>
          </a:prstGeom>
        </p:spPr>
      </p:pic>
    </p:spTree>
    <p:extLst>
      <p:ext uri="{BB962C8B-B14F-4D97-AF65-F5344CB8AC3E}">
        <p14:creationId val="912608000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20887"/>
            <a:ext cx="10515600" cy="944723"/>
          </a:xfrm>
        </p:spPr>
        <p:txBody>
          <a:bodyPr>
            <a:normAutofit/>
          </a:bodyPr>
          <a:lstStyle>
            <a:lvl1pPr>
              <a:defRPr sz="4000" b="1" i="0">
                <a:solidFill>
                  <a:schemeClr val="accent3"/>
                </a:solidFill>
                <a:latin typeface="Segoe"/>
                <a:cs typeface="Segoe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806252"/>
            <a:ext cx="5181600" cy="3370710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"/>
                <a:cs typeface="Segoe"/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"/>
                <a:cs typeface="Segoe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"/>
                <a:cs typeface="Segoe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"/>
                <a:cs typeface="Segoe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"/>
                <a:cs typeface="Segoe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841773"/>
            <a:ext cx="5181600" cy="3335189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"/>
                <a:cs typeface="Segoe"/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"/>
                <a:cs typeface="Segoe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"/>
                <a:cs typeface="Segoe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"/>
                <a:cs typeface="Segoe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"/>
                <a:cs typeface="Segoe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136456"/>
            <a:ext cx="12192000" cy="7215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6108212" y="337460"/>
            <a:ext cx="6083788" cy="369332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endParaRPr lang="en-US" b="1" i="0">
              <a:solidFill>
                <a:schemeClr val="bg1"/>
              </a:solidFill>
              <a:latin typeface="Segoe"/>
              <a:cs typeface="Segoe"/>
            </a:endParaRPr>
          </a:p>
        </p:txBody>
      </p:sp>
      <p:pic>
        <p:nvPicPr>
          <p:cNvPr id="11" name="Picture 10" descr="ASN_CLOVER_CROPPED.eps"/>
          <p:cNvPicPr>
            <a:picLocks noChangeAspect="1"/>
          </p:cNvPicPr>
          <p:nvPr userDrawn="1"/>
        </p:nvPicPr>
        <p:blipFill>
          <a:blip r:embed="rId1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11799" cy="1391804"/>
          </a:xfrm>
          <a:prstGeom prst="rect">
            <a:avLst/>
          </a:prstGeom>
        </p:spPr>
      </p:pic>
      <p:sp>
        <p:nvSpPr>
          <p:cNvPr id="12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61667" y="6330695"/>
            <a:ext cx="6401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chemeClr val="bg1"/>
                </a:solidFill>
                <a:latin typeface="Segoe"/>
                <a:cs typeface="Segoe"/>
              </a:defRPr>
            </a:lvl1pPr>
          </a:lstStyle>
          <a:p>
            <a:fld id="{2062FEF5-9C0C-7644-AFB8-36CEBEB72585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6129537" y="352365"/>
            <a:ext cx="6062463" cy="366959"/>
          </a:xfrm>
        </p:spPr>
        <p:txBody>
          <a:bodyPr>
            <a:noAutofit/>
          </a:bodyPr>
          <a:lstStyle>
            <a:lvl1pPr marL="0" indent="0" algn="l">
              <a:buNone/>
              <a:defRPr sz="2000" b="1" i="0" cap="all">
                <a:solidFill>
                  <a:schemeClr val="bg1"/>
                </a:solidFill>
                <a:latin typeface="Segoe"/>
                <a:cs typeface="Segoe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section TITLE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1BFCCBF-2E7B-4C54-B079-37525BF703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999" y="5997464"/>
            <a:ext cx="1940061" cy="990258"/>
          </a:xfrm>
          <a:prstGeom prst="rect">
            <a:avLst/>
          </a:prstGeom>
        </p:spPr>
      </p:pic>
    </p:spTree>
    <p:extLst>
      <p:ext uri="{BB962C8B-B14F-4D97-AF65-F5344CB8AC3E}">
        <p14:creationId val="1167041301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20887"/>
            <a:ext cx="10515600" cy="944723"/>
          </a:xfrm>
        </p:spPr>
        <p:txBody>
          <a:bodyPr>
            <a:normAutofit/>
          </a:bodyPr>
          <a:lstStyle>
            <a:lvl1pPr>
              <a:defRPr sz="4000" b="1" i="0">
                <a:solidFill>
                  <a:schemeClr val="accent3"/>
                </a:solidFill>
                <a:latin typeface="Segoe"/>
                <a:cs typeface="Segoe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806252"/>
            <a:ext cx="5181600" cy="3370710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"/>
                <a:cs typeface="Segoe"/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"/>
                <a:cs typeface="Segoe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"/>
                <a:cs typeface="Segoe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"/>
                <a:cs typeface="Segoe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"/>
                <a:cs typeface="Segoe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841773"/>
            <a:ext cx="5181600" cy="3335189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"/>
                <a:cs typeface="Segoe"/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"/>
                <a:cs typeface="Segoe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"/>
                <a:cs typeface="Segoe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"/>
                <a:cs typeface="Segoe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"/>
                <a:cs typeface="Segoe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136456"/>
            <a:ext cx="12192000" cy="7215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SN_CLOVER_CROPPED.eps"/>
          <p:cNvPicPr>
            <a:picLocks noChangeAspect="1"/>
          </p:cNvPicPr>
          <p:nvPr userDrawn="1"/>
        </p:nvPicPr>
        <p:blipFill>
          <a:blip r:embed="rId1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11799" cy="1391804"/>
          </a:xfrm>
          <a:prstGeom prst="rect">
            <a:avLst/>
          </a:prstGeom>
        </p:spPr>
      </p:pic>
      <p:sp>
        <p:nvSpPr>
          <p:cNvPr id="12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61667" y="6330695"/>
            <a:ext cx="6401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chemeClr val="bg1"/>
                </a:solidFill>
                <a:latin typeface="Segoe"/>
                <a:cs typeface="Segoe"/>
              </a:defRPr>
            </a:lvl1pPr>
          </a:lstStyle>
          <a:p>
            <a:fld id="{2062FEF5-9C0C-7644-AFB8-36CEBEB72585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1BFCCBF-2E7B-4C54-B079-37525BF703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999" y="5997464"/>
            <a:ext cx="1940061" cy="990258"/>
          </a:xfrm>
          <a:prstGeom prst="rect">
            <a:avLst/>
          </a:prstGeom>
        </p:spPr>
      </p:pic>
    </p:spTree>
    <p:extLst>
      <p:ext uri="{BB962C8B-B14F-4D97-AF65-F5344CB8AC3E}">
        <p14:creationId val="2619641365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64510" y="1234396"/>
            <a:ext cx="10515600" cy="722708"/>
          </a:xfrm>
        </p:spPr>
        <p:txBody>
          <a:bodyPr>
            <a:normAutofit/>
          </a:bodyPr>
          <a:lstStyle>
            <a:lvl1pPr>
              <a:defRPr sz="2400" b="1" i="0">
                <a:solidFill>
                  <a:schemeClr val="accent2"/>
                </a:solidFill>
                <a:latin typeface="Segoe"/>
                <a:cs typeface="Segoe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0"/>
          </p:nvPr>
        </p:nvSpPr>
        <p:spPr>
          <a:xfrm>
            <a:off x="1260734" y="1998427"/>
            <a:ext cx="9583738" cy="3906837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136456"/>
            <a:ext cx="12192000" cy="7215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108212" y="337460"/>
            <a:ext cx="6083788" cy="369332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endParaRPr lang="en-US" b="1" i="0">
              <a:solidFill>
                <a:schemeClr val="bg1"/>
              </a:solidFill>
              <a:latin typeface="Segoe"/>
              <a:cs typeface="Segoe"/>
            </a:endParaRPr>
          </a:p>
        </p:txBody>
      </p:sp>
      <p:pic>
        <p:nvPicPr>
          <p:cNvPr id="10" name="Picture 9" descr="ASN_CLOVER_CROPPED.eps"/>
          <p:cNvPicPr>
            <a:picLocks noChangeAspect="1"/>
          </p:cNvPicPr>
          <p:nvPr userDrawn="1"/>
        </p:nvPicPr>
        <p:blipFill>
          <a:blip r:embed="rId1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11799" cy="1391804"/>
          </a:xfrm>
          <a:prstGeom prst="rect">
            <a:avLst/>
          </a:prstGeom>
        </p:spPr>
      </p:pic>
      <p:sp>
        <p:nvSpPr>
          <p:cNvPr id="11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61667" y="6330695"/>
            <a:ext cx="6401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chemeClr val="bg1"/>
                </a:solidFill>
                <a:latin typeface="Segoe"/>
                <a:cs typeface="Segoe"/>
              </a:defRPr>
            </a:lvl1pPr>
          </a:lstStyle>
          <a:p>
            <a:fld id="{2062FEF5-9C0C-7644-AFB8-36CEBEB7258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/>
          <p:cNvSpPr>
            <a:spLocks noGrp="1"/>
          </p:cNvSpPr>
          <p:nvPr>
            <p:ph type="subTitle" idx="11" hasCustomPrompt="1"/>
          </p:nvPr>
        </p:nvSpPr>
        <p:spPr>
          <a:xfrm>
            <a:off x="6129537" y="352365"/>
            <a:ext cx="6062463" cy="366959"/>
          </a:xfrm>
        </p:spPr>
        <p:txBody>
          <a:bodyPr>
            <a:noAutofit/>
          </a:bodyPr>
          <a:lstStyle>
            <a:lvl1pPr marL="0" indent="0" algn="l">
              <a:buNone/>
              <a:defRPr sz="2000" b="1" i="0" cap="all">
                <a:solidFill>
                  <a:schemeClr val="bg1"/>
                </a:solidFill>
                <a:latin typeface="Segoe"/>
                <a:cs typeface="Segoe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section TITLE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718824C-707F-414C-9461-7697E70785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999" y="5997464"/>
            <a:ext cx="1940061" cy="990258"/>
          </a:xfrm>
          <a:prstGeom prst="rect">
            <a:avLst/>
          </a:prstGeom>
        </p:spPr>
      </p:pic>
    </p:spTree>
    <p:extLst>
      <p:ext uri="{BB962C8B-B14F-4D97-AF65-F5344CB8AC3E}">
        <p14:creationId val="3597465517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64510" y="1234396"/>
            <a:ext cx="10515600" cy="722708"/>
          </a:xfrm>
        </p:spPr>
        <p:txBody>
          <a:bodyPr>
            <a:normAutofit/>
          </a:bodyPr>
          <a:lstStyle>
            <a:lvl1pPr>
              <a:defRPr sz="2400" b="1" i="0">
                <a:solidFill>
                  <a:schemeClr val="accent2"/>
                </a:solidFill>
                <a:latin typeface="Segoe"/>
                <a:cs typeface="Segoe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0"/>
          </p:nvPr>
        </p:nvSpPr>
        <p:spPr>
          <a:xfrm>
            <a:off x="1260734" y="1998427"/>
            <a:ext cx="9583738" cy="3906837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136456"/>
            <a:ext cx="12192000" cy="7215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SN_CLOVER_CROPPED.eps"/>
          <p:cNvPicPr>
            <a:picLocks noChangeAspect="1"/>
          </p:cNvPicPr>
          <p:nvPr userDrawn="1"/>
        </p:nvPicPr>
        <p:blipFill>
          <a:blip r:embed="rId1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11799" cy="1391804"/>
          </a:xfrm>
          <a:prstGeom prst="rect">
            <a:avLst/>
          </a:prstGeom>
        </p:spPr>
      </p:pic>
      <p:sp>
        <p:nvSpPr>
          <p:cNvPr id="11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61667" y="6330695"/>
            <a:ext cx="6401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chemeClr val="bg1"/>
                </a:solidFill>
                <a:latin typeface="Segoe"/>
                <a:cs typeface="Segoe"/>
              </a:defRPr>
            </a:lvl1pPr>
          </a:lstStyle>
          <a:p>
            <a:fld id="{2062FEF5-9C0C-7644-AFB8-36CEBEB72585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718824C-707F-414C-9461-7697E70785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999" y="5997464"/>
            <a:ext cx="1940061" cy="990258"/>
          </a:xfrm>
          <a:prstGeom prst="rect">
            <a:avLst/>
          </a:prstGeom>
        </p:spPr>
      </p:pic>
    </p:spTree>
    <p:extLst>
      <p:ext uri="{BB962C8B-B14F-4D97-AF65-F5344CB8AC3E}">
        <p14:creationId val="371044481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5313" y="1327492"/>
            <a:ext cx="3932237" cy="1088015"/>
          </a:xfrm>
        </p:spPr>
        <p:txBody>
          <a:bodyPr anchor="t">
            <a:normAutofit/>
          </a:bodyPr>
          <a:lstStyle>
            <a:lvl1pPr>
              <a:defRPr sz="3600" b="1" i="0">
                <a:solidFill>
                  <a:schemeClr val="accent2"/>
                </a:solidFill>
                <a:latin typeface="Segoe"/>
                <a:cs typeface="Segoe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314320"/>
            <a:ext cx="6172200" cy="454673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Segoe"/>
                <a:cs typeface="Segoe"/>
              </a:defRPr>
            </a:lvl1pPr>
            <a:lvl2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Segoe"/>
                <a:cs typeface="Segoe"/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Segoe"/>
                <a:cs typeface="Segoe"/>
              </a:defRPr>
            </a:lvl3pPr>
            <a:lvl4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Segoe"/>
                <a:cs typeface="Segoe"/>
              </a:defRPr>
            </a:lvl4pPr>
            <a:lvl5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Segoe"/>
                <a:cs typeface="Segoe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0381" y="2655282"/>
            <a:ext cx="3901644" cy="3213705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136456"/>
            <a:ext cx="12192000" cy="7215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6108212" y="337460"/>
            <a:ext cx="6083788" cy="369332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endParaRPr lang="en-US" b="1" i="0">
              <a:solidFill>
                <a:schemeClr val="bg1"/>
              </a:solidFill>
              <a:latin typeface="Segoe"/>
              <a:cs typeface="Segoe"/>
            </a:endParaRPr>
          </a:p>
        </p:txBody>
      </p:sp>
      <p:pic>
        <p:nvPicPr>
          <p:cNvPr id="11" name="Picture 10" descr="ASN_CLOVER_CROPPED.eps"/>
          <p:cNvPicPr>
            <a:picLocks noChangeAspect="1"/>
          </p:cNvPicPr>
          <p:nvPr userDrawn="1"/>
        </p:nvPicPr>
        <p:blipFill>
          <a:blip r:embed="rId1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11799" cy="1391804"/>
          </a:xfrm>
          <a:prstGeom prst="rect">
            <a:avLst/>
          </a:prstGeom>
        </p:spPr>
      </p:pic>
      <p:sp>
        <p:nvSpPr>
          <p:cNvPr id="12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61667" y="6330695"/>
            <a:ext cx="6401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chemeClr val="bg1"/>
                </a:solidFill>
                <a:latin typeface="Segoe"/>
                <a:cs typeface="Segoe"/>
              </a:defRPr>
            </a:lvl1pPr>
          </a:lstStyle>
          <a:p>
            <a:fld id="{2062FEF5-9C0C-7644-AFB8-36CEBEB72585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6129537" y="352365"/>
            <a:ext cx="6062463" cy="366959"/>
          </a:xfrm>
        </p:spPr>
        <p:txBody>
          <a:bodyPr>
            <a:noAutofit/>
          </a:bodyPr>
          <a:lstStyle>
            <a:lvl1pPr marL="0" indent="0" algn="l">
              <a:buNone/>
              <a:defRPr sz="2000" b="1" i="0" cap="none">
                <a:solidFill>
                  <a:schemeClr val="bg1"/>
                </a:solidFill>
                <a:latin typeface="Segoe"/>
                <a:cs typeface="Segoe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SECTION TITLE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31C1D66-BD34-4C6E-8747-BD438EAE94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999" y="5997464"/>
            <a:ext cx="1940061" cy="990258"/>
          </a:xfrm>
          <a:prstGeom prst="rect">
            <a:avLst/>
          </a:prstGeom>
        </p:spPr>
      </p:pic>
    </p:spTree>
    <p:extLst>
      <p:ext uri="{BB962C8B-B14F-4D97-AF65-F5344CB8AC3E}">
        <p14:creationId val="2820538578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4695" y="639483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chemeClr val="tx1">
                    <a:tint val="75000"/>
                  </a:schemeClr>
                </a:solidFill>
                <a:latin typeface="Segoe"/>
                <a:cs typeface="Segoe"/>
              </a:defRPr>
            </a:lvl1pPr>
          </a:lstStyle>
          <a:p>
            <a:fld id="{2062FEF5-9C0C-7644-AFB8-36CEBEB72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1343724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7" r:id="rId4"/>
    <p:sldLayoutId id="2147483652" r:id="rId5"/>
    <p:sldLayoutId id="2147483658" r:id="rId6"/>
    <p:sldLayoutId id="2147483654" r:id="rId7"/>
    <p:sldLayoutId id="2147483659" r:id="rId8"/>
    <p:sldLayoutId id="2147483656" r:id="rId9"/>
    <p:sldLayoutId id="2147483660" r:id="rId10"/>
    <p:sldLayoutId id="2147483661" r:id="rId11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4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8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9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10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11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12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13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14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15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16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17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18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19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20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1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2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3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notesSlide" Target="../notesSlides/notesSlide4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3.tiff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notesSlide" Target="../notesSlides/notesSlide6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 noSelect="1" noMove="1" noResize="1" noTextEdit="1"/>
          </p:cNvSpPr>
          <p:nvPr>
            <p:ph type="ctrTitle"/>
          </p:nvPr>
        </p:nvSpPr>
        <p:spPr>
          <a:xfrm>
            <a:off x="2445142" y="1611009"/>
            <a:ext cx="9746857" cy="1806416"/>
          </a:xfrm>
        </p:spPr>
        <p:txBody>
          <a:bodyPr>
            <a:normAutofit/>
          </a:bodyPr>
          <a:lstStyle/>
          <a:p>
            <a:r>
              <a:rPr lang="en-US" sz="3500" b="0"/>
              <a:t>Initiation of Dialysis: Special Populations</a:t>
            </a:r>
            <a:br>
              <a:rPr lang="en-US" sz="4000"/>
            </a:br>
            <a:r>
              <a:rPr lang="en-US" sz="4000"/>
              <a:t>Dialysis in Pregnancy</a:t>
            </a:r>
          </a:p>
        </p:txBody>
      </p:sp>
      <p:sp>
        <p:nvSpPr>
          <p:cNvPr id="3" name="Subtitle 2"/>
          <p:cNvSpPr>
            <a:spLocks noGrp="1" noSelect="1" noMove="1" noResize="1" noTextEdit="1"/>
          </p:cNvSpPr>
          <p:nvPr>
            <p:ph type="subTitle" idx="1"/>
          </p:nvPr>
        </p:nvSpPr>
        <p:spPr>
          <a:xfrm>
            <a:off x="2448821" y="3440193"/>
            <a:ext cx="8212404" cy="1806416"/>
          </a:xfrm>
        </p:spPr>
        <p:txBody>
          <a:bodyPr>
            <a:noAutofit/>
          </a:bodyPr>
          <a:lstStyle/>
          <a:p>
            <a:r>
              <a:rPr lang="en-US" sz="3000" b="1"/>
              <a:t>Jessica Sheehan Tangren, MD, MPH, FASN</a:t>
            </a:r>
          </a:p>
          <a:p>
            <a:r>
              <a:rPr lang="en-US" sz="3000"/>
              <a:t>Massachusetts General Hospital</a:t>
            </a:r>
          </a:p>
          <a:p>
            <a:r>
              <a:rPr lang="en-US" sz="3000"/>
              <a:t>Harvard Medical School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CE7777-85E6-4F55-BE2E-3EB6CD727506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1528757" y="700090"/>
            <a:ext cx="92916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bg1"/>
                </a:solidFill>
                <a:latin typeface="Gotham Black" pitchFamily="50" charset="0"/>
              </a:rPr>
              <a:t>Dialysis Core Curriculum 2021</a:t>
            </a:r>
          </a:p>
        </p:txBody>
      </p:sp>
    </p:spTree>
    <p:extLst>
      <p:ext uri="{BB962C8B-B14F-4D97-AF65-F5344CB8AC3E}">
        <p14:creationId val="221192604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347A4-47FB-4129-8C8D-6956ACCA8558}"/>
              </a:ext>
            </a:extLst>
          </p:cNvPr>
          <p:cNvSpPr>
            <a:spLocks noGrp="1" noSelect="1" noMove="1" noResize="1" noTextEdit="1"/>
          </p:cNvSpPr>
          <p:nvPr>
            <p:ph type="title"/>
          </p:nvPr>
        </p:nvSpPr>
        <p:spPr>
          <a:xfrm>
            <a:off x="612295" y="705126"/>
            <a:ext cx="11569071" cy="1082404"/>
          </a:xfrm>
        </p:spPr>
        <p:txBody>
          <a:bodyPr>
            <a:noAutofit/>
          </a:bodyPr>
          <a:lstStyle/>
          <a:p>
            <a:r>
              <a:rPr lang="en-US"/>
              <a:t>Intensified Hemodialysis Improves Outcomes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6C6B1B45-39A9-4729-87F1-A5EF843CC3CF}"/>
              </a:ext>
            </a:extLst>
          </p:cNvPr>
          <p:cNvSpPr>
            <a:spLocks noGrp="1" noSelect="1" noMove="1" noResize="1" noTextEdit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US"/>
              <a:t>Pregnancy Outcomes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1F76E8-0BFB-4B60-94FC-CEBF0E053BE2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147635" y="6250129"/>
            <a:ext cx="92916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>
                <a:solidFill>
                  <a:schemeClr val="bg1"/>
                </a:solidFill>
                <a:latin typeface="Gotham" panose="02000504050000020004" pitchFamily="2" charset="0"/>
              </a:rPr>
              <a:t>Dialysis Core Curriculum 2021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9D19F18-F382-0345-9BAB-F1355C86C631}"/>
              </a:ext>
            </a:extLst>
          </p:cNvPr>
          <p:cNvSpPr>
            <a:spLocks noGrp="1" noSelect="1" noMove="1" noResize="1" noTextEdit="1"/>
          </p:cNvSpPr>
          <p:nvPr>
            <p:ph idx="1"/>
          </p:nvPr>
        </p:nvSpPr>
        <p:spPr>
          <a:xfrm>
            <a:off x="621273" y="2127705"/>
            <a:ext cx="3661360" cy="3736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Longer weekly dialysis times associated with: </a:t>
            </a:r>
          </a:p>
          <a:p>
            <a:pPr marL="457200" lvl="1">
              <a:buFont typeface="Arial" panose="020b0604020202020204" pitchFamily="34" charset="0"/>
              <a:buChar char="•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Improved fetal outcomes</a:t>
            </a:r>
          </a:p>
          <a:p>
            <a:pPr marL="457200" lvl="1">
              <a:buFont typeface="Arial" panose="020b0604020202020204" pitchFamily="34" charset="0"/>
              <a:buChar char="•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Lower blood transfusion requirement </a:t>
            </a:r>
          </a:p>
          <a:p>
            <a:pPr marL="457200" lvl="1">
              <a:buFont typeface="Arial" panose="020b0604020202020204" pitchFamily="34" charset="0"/>
              <a:buChar char="•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Improved maternal blood pressure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15">
            <a:extLst>
              <a:ext uri="{FF2B5EF4-FFF2-40B4-BE49-F238E27FC236}">
                <a16:creationId xmlns:a16="http://schemas.microsoft.com/office/drawing/2014/main" id="{381970A1-472D-E148-80DF-8FBA545C2714}"/>
              </a:ext>
            </a:extLst>
          </p:cNvPr>
          <p:cNvSpPr txBox="1">
            <a:spLocks noSelect="1" noMove="1" noResize="1" noChangeArrowheads="1" noTextEdit="1"/>
          </p:cNvSpPr>
          <p:nvPr/>
        </p:nvSpPr>
        <p:spPr bwMode="auto">
          <a:xfrm>
            <a:off x="8601550" y="5810361"/>
            <a:ext cx="358140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/>
                <a:ea typeface="MS PGothic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/>
                <a:ea typeface="MS PGothic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/>
                <a:ea typeface="MS PGothic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/>
                <a:ea typeface="MS PGothic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MS PGothic" charset="-128"/>
              </a:defRPr>
            </a:lvl9pPr>
          </a:lstStyle>
          <a:p>
            <a:pPr lvl="1" algn="r" eaLnBrk="1" hangingPunct="1"/>
            <a:r>
              <a:rPr lang="en-US" altLang="en-US" sz="1500" i="1" err="1">
                <a:latin typeface="Arial" panose="020b0604020202020204" pitchFamily="34" charset="0"/>
                <a:cs typeface="Arial" panose="020b0604020202020204" pitchFamily="34" charset="0"/>
              </a:rPr>
              <a:t>Hladunewich JASN 2014</a:t>
            </a: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571ECAA0-1F18-FF49-B7A5-C13995A64040}"/>
              </a:ext>
            </a:extLst>
          </p:cNvPr>
          <p:cNvPicPr>
            <a:picLocks noSelect="1" noChangeAspect="1" noMove="1" noResize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277310" y="1987942"/>
            <a:ext cx="7764215" cy="3437704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  <p:extLst>
      <p:ext uri="{BB962C8B-B14F-4D97-AF65-F5344CB8AC3E}">
        <p14:creationId val="331837844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347A4-47FB-4129-8C8D-6956ACCA8558}"/>
              </a:ext>
            </a:extLst>
          </p:cNvPr>
          <p:cNvSpPr>
            <a:spLocks noGrp="1" noSelect="1" noMove="1" noResize="1" noTextEdit="1"/>
          </p:cNvSpPr>
          <p:nvPr>
            <p:ph type="title"/>
          </p:nvPr>
        </p:nvSpPr>
        <p:spPr>
          <a:xfrm>
            <a:off x="612293" y="700787"/>
            <a:ext cx="11569073" cy="1082404"/>
          </a:xfrm>
        </p:spPr>
        <p:txBody>
          <a:bodyPr>
            <a:noAutofit/>
          </a:bodyPr>
          <a:lstStyle/>
          <a:p>
            <a:r>
              <a:rPr lang="en-US"/>
              <a:t>Pregnancy Outcomes in ESRD: Fetal Outcomes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6C6B1B45-39A9-4729-87F1-A5EF843CC3CF}"/>
              </a:ext>
            </a:extLst>
          </p:cNvPr>
          <p:cNvSpPr>
            <a:spLocks noGrp="1" noSelect="1" noMove="1" noResize="1" noTextEdit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US"/>
              <a:t>Pregnancy Outcomes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1F76E8-0BFB-4B60-94FC-CEBF0E053BE2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147635" y="6250129"/>
            <a:ext cx="92916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>
                <a:solidFill>
                  <a:schemeClr val="bg1"/>
                </a:solidFill>
                <a:latin typeface="Gotham" panose="02000504050000020004" pitchFamily="2" charset="0"/>
              </a:rPr>
              <a:t>Dialysis Core Curriculum 2021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C4145-95BB-8045-8AE9-7CEF5E30B309}"/>
              </a:ext>
            </a:extLst>
          </p:cNvPr>
          <p:cNvSpPr>
            <a:spLocks noGrp="1" noSelect="1" noMove="1" noResize="1" noTextEdit="1"/>
          </p:cNvSpPr>
          <p:nvPr>
            <p:ph idx="1"/>
          </p:nvPr>
        </p:nvSpPr>
        <p:spPr bwMode="auto">
          <a:xfrm>
            <a:off x="613222" y="1611500"/>
            <a:ext cx="10895611" cy="4105852"/>
          </a:xfrm>
          <a:noFill/>
          <a:ln>
            <a:miter lim="800000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US – from USRDS data between 2005-2013. </a:t>
            </a:r>
            <a:r>
              <a:rPr lang="en-US" altLang="en-US" sz="1500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 JASN 2019</a:t>
            </a:r>
            <a:endParaRPr lang="en-US" sz="1500" i="1">
              <a:solidFill>
                <a:schemeClr val="tx1"/>
              </a:solidFill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  <a:p>
            <a:pPr marL="798513" lvl="1" indent="-341313">
              <a:buFont typeface="Courier New" panose="02070309020205020404" pitchFamily="49" charset="0"/>
              <a:buChar char="o"/>
            </a:pPr>
            <a:r>
              <a:rPr lang="en-US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Live birth rate 27% </a:t>
            </a:r>
          </a:p>
          <a:p>
            <a:pPr marL="798513" lvl="1" indent="-341313">
              <a:buFont typeface="Courier New" panose="02070309020205020404" pitchFamily="49" charset="0"/>
              <a:buChar char="o"/>
            </a:pPr>
            <a:r>
              <a:rPr lang="en-US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Stillbirth 2.6% </a:t>
            </a:r>
          </a:p>
          <a:p>
            <a:pPr marL="798513" lvl="1" indent="-341313">
              <a:buFont typeface="Courier New" panose="02070309020205020404" pitchFamily="49" charset="0"/>
              <a:buChar char="o"/>
            </a:pPr>
            <a:r>
              <a:rPr lang="en-US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Spontaneous abortion 29.4%</a:t>
            </a:r>
            <a:r>
              <a:rPr lang="en-US" sz="250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 </a:t>
            </a:r>
          </a:p>
          <a:p>
            <a:endParaRPr lang="en-US" sz="2500"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Australia/New Zealand – 77% live birth rate. </a:t>
            </a:r>
            <a:r>
              <a:rPr lang="en-US" altLang="en-US" sz="1500" i="1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Jesudasen CJASN 2014</a:t>
            </a:r>
            <a:endParaRPr lang="en-US" sz="1500" i="1">
              <a:solidFill>
                <a:schemeClr val="tx1"/>
              </a:solidFill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Canada – 86% live birth rate. </a:t>
            </a:r>
            <a:r>
              <a:rPr lang="en-US" altLang="en-US" sz="1500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Hladunewich JASN 2015</a:t>
            </a:r>
            <a:endParaRPr lang="en-US" sz="1500" i="1">
              <a:solidFill>
                <a:schemeClr val="tx1"/>
              </a:solidFill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  <a:p>
            <a:pPr lvl="1"/>
            <a:endParaRPr lang="en-US" sz="2500">
              <a:solidFill>
                <a:schemeClr val="tx1"/>
              </a:solidFill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75ED95-D374-D341-B9BA-C0F6E6042830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5955918" y="2406660"/>
            <a:ext cx="56122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*Outcome “unknown” in 31% of pregnancies, however these outcomes are still unacceptably low compared to other countries </a:t>
            </a:r>
          </a:p>
        </p:txBody>
      </p:sp>
      <p:sp>
        <p:nvSpPr>
          <p:cNvPr id="10" name="Right Bracket 9">
            <a:extLst>
              <a:ext uri="{FF2B5EF4-FFF2-40B4-BE49-F238E27FC236}">
                <a16:creationId xmlns:a16="http://schemas.microsoft.com/office/drawing/2014/main" id="{C6C937B8-52CB-7D48-9914-AB3912670AD1}"/>
              </a:ext>
            </a:extLst>
          </p:cNvPr>
          <p:cNvSpPr>
            <a:spLocks noSelect="1" noMove="1" noResize="1" noTextEdit="1"/>
          </p:cNvSpPr>
          <p:nvPr/>
        </p:nvSpPr>
        <p:spPr>
          <a:xfrm>
            <a:off x="5351489" y="2338231"/>
            <a:ext cx="355618" cy="1006242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Box 15">
            <a:extLst>
              <a:ext uri="{FF2B5EF4-FFF2-40B4-BE49-F238E27FC236}">
                <a16:creationId xmlns:a16="http://schemas.microsoft.com/office/drawing/2014/main" id="{3652EC2B-9367-8344-8FF7-077E55D75F84}"/>
              </a:ext>
            </a:extLst>
          </p:cNvPr>
          <p:cNvSpPr txBox="1">
            <a:spLocks noSelect="1" noMove="1" noResize="1" noChangeArrowheads="1" noTextEdit="1"/>
          </p:cNvSpPr>
          <p:nvPr/>
        </p:nvSpPr>
        <p:spPr bwMode="auto">
          <a:xfrm>
            <a:off x="6752413" y="4775570"/>
            <a:ext cx="35814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/>
                <a:ea typeface="MS PGothic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/>
                <a:ea typeface="MS PGothic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/>
                <a:ea typeface="MS PGothic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/>
                <a:ea typeface="MS PGothic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MS PGothic" charset="-128"/>
              </a:defRPr>
            </a:lvl9pPr>
          </a:lstStyle>
          <a:p>
            <a:pPr lvl="1" eaLnBrk="1" hangingPunct="1"/>
            <a:r>
              <a:rPr lang="en-US" altLang="en-US" sz="1600"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val="175998976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Subtitle 11">
            <a:extLst>
              <a:ext uri="{FF2B5EF4-FFF2-40B4-BE49-F238E27FC236}">
                <a16:creationId xmlns:a16="http://schemas.microsoft.com/office/drawing/2014/main" id="{F77F50F1-291B-1E41-86EE-1BD7D589D164}"/>
              </a:ext>
            </a:extLst>
          </p:cNvPr>
          <p:cNvSpPr>
            <a:spLocks noGrp="1" noSelect="1" noMove="1" noResize="1" noTextEdit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US"/>
              <a:t>Dialysis Management During Pregnancy 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5C2F3878-A572-224C-9D64-8D9DB74E7F0F}"/>
              </a:ext>
            </a:extLst>
          </p:cNvPr>
          <p:cNvSpPr>
            <a:spLocks noGrp="1" noSelect="1" noMove="1" noResize="1" noTextEdit="1"/>
          </p:cNvSpPr>
          <p:nvPr>
            <p:ph type="title"/>
          </p:nvPr>
        </p:nvSpPr>
        <p:spPr>
          <a:xfrm>
            <a:off x="612470" y="706806"/>
            <a:ext cx="10515600" cy="1078992"/>
          </a:xfrm>
        </p:spPr>
        <p:txBody>
          <a:bodyPr/>
          <a:lstStyle/>
          <a:p>
            <a:r>
              <a:rPr lang="en-US"/>
              <a:t>ESRD Care in Pregnancy 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FAAA1DA6-E37B-9542-A3F2-B12CE368F080}"/>
              </a:ext>
            </a:extLst>
          </p:cNvPr>
          <p:cNvSpPr>
            <a:spLocks noGrp="1" noSelect="1" noMove="1" noResize="1" noTextEdit="1"/>
          </p:cNvSpPr>
          <p:nvPr>
            <p:ph sz="half" idx="1"/>
          </p:nvPr>
        </p:nvSpPr>
        <p:spPr>
          <a:xfrm>
            <a:off x="612470" y="1613254"/>
            <a:ext cx="5472897" cy="45485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Multidisciplinary teams necessary for optimal care</a:t>
            </a:r>
          </a:p>
          <a:p>
            <a:pPr marL="463550" lvl="1" indent="-231775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Nephrologist</a:t>
            </a:r>
          </a:p>
          <a:p>
            <a:pPr marL="463550" lvl="1" indent="-231775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Maternal-Fetal Medicine OBGYN</a:t>
            </a:r>
          </a:p>
          <a:p>
            <a:pPr marL="463550" lvl="1" indent="-231775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Neonatologist</a:t>
            </a:r>
          </a:p>
          <a:p>
            <a:pPr marL="463550" lvl="1" indent="-231775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Dialysis RNs</a:t>
            </a:r>
          </a:p>
          <a:p>
            <a:pPr marL="463550" lvl="1" indent="-231775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Pharmacist</a:t>
            </a:r>
          </a:p>
          <a:p>
            <a:pPr marL="463550" lvl="1" indent="-231775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Social Work</a:t>
            </a:r>
          </a:p>
          <a:p>
            <a:pPr marL="463550" lvl="1" indent="-231775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Dietician</a:t>
            </a:r>
          </a:p>
          <a:p>
            <a:pPr lvl="1"/>
            <a:endParaRPr 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Subtitle 3">
            <a:extLst>
              <a:ext uri="{FF2B5EF4-FFF2-40B4-BE49-F238E27FC236}">
                <a16:creationId xmlns:a16="http://schemas.microsoft.com/office/drawing/2014/main" id="{E139F3FE-BD60-1849-862A-75EB902F36D7}"/>
              </a:ext>
            </a:extLst>
          </p:cNvPr>
          <p:cNvSpPr>
            <a:spLocks noGrp="1" noSelect="1" noMove="1" noResize="1" noTextEdit="1"/>
          </p:cNvSpPr>
          <p:nvPr>
            <p:ph sz="half" idx="2"/>
          </p:nvPr>
        </p:nvSpPr>
        <p:spPr>
          <a:xfrm>
            <a:off x="6103689" y="1618106"/>
            <a:ext cx="5712719" cy="46426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Care ideally being pre-conception</a:t>
            </a:r>
          </a:p>
          <a:p>
            <a:pPr marL="463550" lvl="1" indent="-231775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Review potential risks to mother and fetus </a:t>
            </a:r>
          </a:p>
          <a:p>
            <a:pPr marL="463550" lvl="1" indent="-231775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Timing (pre- vs. post-transplant) </a:t>
            </a:r>
          </a:p>
          <a:p>
            <a:pPr marL="463550" lvl="1" indent="-231775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Pregnancy-safe medications </a:t>
            </a:r>
          </a:p>
          <a:p>
            <a:pPr marL="463550" lvl="1" indent="-231775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Optimization of BP and dialysis prescription </a:t>
            </a:r>
          </a:p>
          <a:p>
            <a:pPr marL="457200" lvl="1" indent="0">
              <a:buNone/>
            </a:pPr>
            <a:endParaRPr 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643C163-F3C4-4080-9E60-FBD6D0404033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147635" y="6250129"/>
            <a:ext cx="92916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>
                <a:solidFill>
                  <a:schemeClr val="bg1"/>
                </a:solidFill>
                <a:latin typeface="Gotham" panose="02000504050000020004" pitchFamily="2" charset="0"/>
              </a:rPr>
              <a:t>Dialysis Core Curriculum 2021</a:t>
            </a:r>
          </a:p>
        </p:txBody>
      </p:sp>
    </p:spTree>
    <p:extLst>
      <p:ext uri="{BB962C8B-B14F-4D97-AF65-F5344CB8AC3E}">
        <p14:creationId val="2830176857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D1E72-AACD-3B48-BAC3-98C0DBD6AF88}"/>
              </a:ext>
            </a:extLst>
          </p:cNvPr>
          <p:cNvSpPr>
            <a:spLocks noGrp="1" noSelect="1" noMove="1" noResize="1" noTextEdit="1"/>
          </p:cNvSpPr>
          <p:nvPr>
            <p:ph type="title"/>
          </p:nvPr>
        </p:nvSpPr>
        <p:spPr>
          <a:xfrm>
            <a:off x="615657" y="705893"/>
            <a:ext cx="11565709" cy="1082404"/>
          </a:xfrm>
        </p:spPr>
        <p:txBody>
          <a:bodyPr>
            <a:normAutofit/>
          </a:bodyPr>
          <a:lstStyle/>
          <a:p>
            <a:r>
              <a:rPr lang="en-US" sz="3500"/>
              <a:t>How Do I Know My Dialysis Patient Is Pregnant?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79EB32-9B02-D841-95FE-C7700B0C3973}"/>
              </a:ext>
            </a:extLst>
          </p:cNvPr>
          <p:cNvSpPr>
            <a:spLocks noGrp="1" noSelect="1" noMove="1" noResize="1" noTextEdit="1"/>
          </p:cNvSpPr>
          <p:nvPr>
            <p:ph idx="1"/>
          </p:nvPr>
        </p:nvSpPr>
        <p:spPr>
          <a:xfrm>
            <a:off x="613099" y="1617329"/>
            <a:ext cx="10941978" cy="4006180"/>
          </a:xfrm>
        </p:spPr>
        <p:txBody>
          <a:bodyPr>
            <a:norm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Diagnosis of pregnancy can be challenging given menstrual irregularities.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Beta-HCG is renally cleared and may be elevated in </a:t>
            </a:r>
            <a:r>
              <a:rPr lang="en-US" u="sng">
                <a:latin typeface="Arial" panose="020b0604020202020204" pitchFamily="34" charset="0"/>
                <a:cs typeface="Arial" panose="020b0604020202020204" pitchFamily="34" charset="0"/>
              </a:rPr>
              <a:t>non-pregnant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ESRD patients.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Ultrasound needed to confirm viable pregnancy and estimate gestational age.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929D4C8-4736-8549-A2FC-2A749233EE7F}"/>
              </a:ext>
            </a:extLst>
          </p:cNvPr>
          <p:cNvSpPr>
            <a:spLocks noGrp="1" noSelect="1" noMove="1" noResize="1" noTextEdit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US"/>
              <a:t>PRECONCEPTION / EARLY PREGNANCY MANAGEMENT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0F1D53-EE7F-4F78-950E-74DBD878EB45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147635" y="6250129"/>
            <a:ext cx="92916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>
                <a:solidFill>
                  <a:schemeClr val="bg1"/>
                </a:solidFill>
                <a:latin typeface="Gotham" panose="02000504050000020004" pitchFamily="2" charset="0"/>
              </a:rPr>
              <a:t>Dialysis Core Curriculum 2021</a:t>
            </a:r>
          </a:p>
        </p:txBody>
      </p:sp>
    </p:spTree>
    <p:extLst>
      <p:ext uri="{BB962C8B-B14F-4D97-AF65-F5344CB8AC3E}">
        <p14:creationId val="223846512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D1E72-AACD-3B48-BAC3-98C0DBD6AF88}"/>
              </a:ext>
            </a:extLst>
          </p:cNvPr>
          <p:cNvSpPr>
            <a:spLocks noGrp="1" noSelect="1" noMove="1" noResize="1" noTextEdit="1"/>
          </p:cNvSpPr>
          <p:nvPr>
            <p:ph type="title"/>
          </p:nvPr>
        </p:nvSpPr>
        <p:spPr>
          <a:xfrm>
            <a:off x="615651" y="705893"/>
            <a:ext cx="11481492" cy="1082404"/>
          </a:xfrm>
        </p:spPr>
        <p:txBody>
          <a:bodyPr>
            <a:normAutofit/>
          </a:bodyPr>
          <a:lstStyle/>
          <a:p>
            <a:r>
              <a:rPr lang="en-US" sz="3500"/>
              <a:t>Early Pregnancy Management: Dialysis Prescription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79EB32-9B02-D841-95FE-C7700B0C3973}"/>
              </a:ext>
            </a:extLst>
          </p:cNvPr>
          <p:cNvSpPr>
            <a:spLocks noGrp="1" noSelect="1" noMove="1" noResize="1" noTextEdit="1"/>
          </p:cNvSpPr>
          <p:nvPr>
            <p:ph idx="1"/>
          </p:nvPr>
        </p:nvSpPr>
        <p:spPr>
          <a:xfrm>
            <a:off x="615652" y="1617329"/>
            <a:ext cx="10939432" cy="3756292"/>
          </a:xfrm>
        </p:spPr>
        <p:txBody>
          <a:bodyPr>
            <a:no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Best outcomes observed in women receiving &gt;36 hours/week dialysis.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Our practice is to provide as close to 36 hours/week as possible. </a:t>
            </a:r>
          </a:p>
          <a:p>
            <a:pPr marL="806450" lvl="1" indent="-349250">
              <a:buFont typeface="Courier New" panose="02070309020205020404" pitchFamily="49" charset="0"/>
              <a:buChar char="o"/>
            </a:pPr>
            <a:r>
              <a:rPr lang="en-US" sz="280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We also transition all women receiving peritoneal dialysis to hemodialysis for the duration of pregnancy. 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Women with significant residual renal function may not need 36 hours.</a:t>
            </a:r>
          </a:p>
          <a:p>
            <a:pPr marL="806450" lvl="1" indent="-349250">
              <a:buFont typeface="Courier New" panose="02070309020205020404" pitchFamily="49" charset="0"/>
              <a:buChar char="o"/>
            </a:pPr>
            <a:r>
              <a:rPr lang="en-US" sz="280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Aim for pre-HD BUN at minimum &lt;50 mg/dl </a:t>
            </a:r>
          </a:p>
          <a:p>
            <a:pPr lvl="1"/>
            <a:endParaRPr lang="en-US" sz="2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929D4C8-4736-8549-A2FC-2A749233EE7F}"/>
              </a:ext>
            </a:extLst>
          </p:cNvPr>
          <p:cNvSpPr>
            <a:spLocks noGrp="1" noSelect="1" noMove="1" noResize="1" noTextEdit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US"/>
              <a:t>PRECONCEPTION / EARLY PREGNANCY MANAGEMENT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F019A0-F47F-4C6E-92D2-3C6038699D4D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147635" y="6250129"/>
            <a:ext cx="92916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>
                <a:solidFill>
                  <a:schemeClr val="bg1"/>
                </a:solidFill>
                <a:latin typeface="Gotham" panose="02000504050000020004" pitchFamily="2" charset="0"/>
              </a:rPr>
              <a:t>Dialysis Core Curriculum 2021</a:t>
            </a:r>
          </a:p>
        </p:txBody>
      </p:sp>
    </p:spTree>
    <p:extLst>
      <p:ext uri="{BB962C8B-B14F-4D97-AF65-F5344CB8AC3E}">
        <p14:creationId val="3327157433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79EB32-9B02-D841-95FE-C7700B0C3973}"/>
              </a:ext>
            </a:extLst>
          </p:cNvPr>
          <p:cNvSpPr>
            <a:spLocks noGrp="1" noSelect="1" noMove="1" noResize="1" noTextEdit="1"/>
          </p:cNvSpPr>
          <p:nvPr>
            <p:ph idx="1"/>
          </p:nvPr>
        </p:nvSpPr>
        <p:spPr>
          <a:xfrm>
            <a:off x="619770" y="1617331"/>
            <a:ext cx="11181689" cy="3216465"/>
          </a:xfrm>
        </p:spPr>
        <p:txBody>
          <a:bodyPr>
            <a:normAutofit/>
          </a:bodyPr>
          <a:lstStyle/>
          <a:p>
            <a:pPr defTabSz="457200">
              <a:lnSpc>
                <a:spcPct val="100000"/>
              </a:lnSpc>
              <a:spcBef>
                <a:spcPct val="0"/>
              </a:spcBef>
              <a:defRPr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Increase potassium (3.0 mEq/L) and calcium (1.5 mmol/L) bath concentrations.</a:t>
            </a:r>
          </a:p>
          <a:p>
            <a:pPr defTabSz="457200">
              <a:lnSpc>
                <a:spcPct val="100000"/>
              </a:lnSpc>
              <a:spcBef>
                <a:spcPct val="0"/>
              </a:spcBef>
              <a:defRPr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Avoid intradialytic hypotension. </a:t>
            </a:r>
          </a:p>
          <a:p>
            <a:pPr marL="806450" lvl="1" indent="-349250">
              <a:buFont typeface="Courier New" panose="02070309020205020404" pitchFamily="49" charset="0"/>
              <a:buChar char="o"/>
              <a:defRPr/>
            </a:pPr>
            <a:r>
              <a:rPr lang="en-US" sz="280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Hemodynamic instability may reduce uteroplacental circulation.</a:t>
            </a:r>
            <a:endParaRPr lang="en-US" sz="2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929D4C8-4736-8549-A2FC-2A749233EE7F}"/>
              </a:ext>
            </a:extLst>
          </p:cNvPr>
          <p:cNvSpPr>
            <a:spLocks noGrp="1" noSelect="1" noMove="1" noResize="1" noTextEdit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US"/>
              <a:t>PRECONCEPTION / EARLY PREGNANCY MANAGEMENT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020FF2-C795-4FE2-A586-3B8DC5D50ECE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147635" y="6250129"/>
            <a:ext cx="92916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>
                <a:solidFill>
                  <a:schemeClr val="bg1"/>
                </a:solidFill>
                <a:latin typeface="Gotham" panose="02000504050000020004" pitchFamily="2" charset="0"/>
              </a:rPr>
              <a:t>Dialysis Core Curriculum 2021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62CECEE-60AC-473A-AC21-BB4BA2E7626C}"/>
              </a:ext>
            </a:extLst>
          </p:cNvPr>
          <p:cNvSpPr>
            <a:spLocks noGrp="1" noSelect="1" noMove="1" noResize="1" noTextEdit="1"/>
          </p:cNvSpPr>
          <p:nvPr>
            <p:ph type="title"/>
          </p:nvPr>
        </p:nvSpPr>
        <p:spPr>
          <a:xfrm>
            <a:off x="615651" y="705893"/>
            <a:ext cx="11481492" cy="1082404"/>
          </a:xfrm>
        </p:spPr>
        <p:txBody>
          <a:bodyPr>
            <a:normAutofit/>
          </a:bodyPr>
          <a:lstStyle/>
          <a:p>
            <a:r>
              <a:rPr lang="en-US" sz="3500"/>
              <a:t>Early Pregnancy Management: Dialysis Prescription </a:t>
            </a:r>
          </a:p>
        </p:txBody>
      </p:sp>
    </p:spTree>
    <p:extLst>
      <p:ext uri="{BB962C8B-B14F-4D97-AF65-F5344CB8AC3E}">
        <p14:creationId val="2252291007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D1E72-AACD-3B48-BAC3-98C0DBD6AF88}"/>
              </a:ext>
            </a:extLst>
          </p:cNvPr>
          <p:cNvSpPr>
            <a:spLocks noGrp="1" noSelect="1" noMove="1" noResize="1" noTextEdit="1"/>
          </p:cNvSpPr>
          <p:nvPr>
            <p:ph type="title"/>
          </p:nvPr>
        </p:nvSpPr>
        <p:spPr>
          <a:xfrm>
            <a:off x="615658" y="705893"/>
            <a:ext cx="10515600" cy="1082404"/>
          </a:xfrm>
        </p:spPr>
        <p:txBody>
          <a:bodyPr>
            <a:normAutofit/>
          </a:bodyPr>
          <a:lstStyle/>
          <a:p>
            <a:r>
              <a:rPr lang="en-US"/>
              <a:t>Early Pregnancy Management: Medication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79EB32-9B02-D841-95FE-C7700B0C3973}"/>
              </a:ext>
            </a:extLst>
          </p:cNvPr>
          <p:cNvSpPr>
            <a:spLocks noGrp="1" noSelect="1" noMove="1" noResize="1" noTextEdit="1"/>
          </p:cNvSpPr>
          <p:nvPr>
            <p:ph idx="1"/>
          </p:nvPr>
        </p:nvSpPr>
        <p:spPr>
          <a:xfrm>
            <a:off x="615658" y="1615378"/>
            <a:ext cx="10939418" cy="3756292"/>
          </a:xfrm>
        </p:spPr>
        <p:txBody>
          <a:bodyPr>
            <a:no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Discontinue teratogenic medications such as ACE inhibitors and angiotensin receptor blockers. 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Increase water-soluble vitamins and minerals including folic acid (5 mg folic acid daily).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Consider low-dose aspirin before 16 weeks (until 34-36 weeks) for preeclampsia prevention (assessment of bleeding risk with OBGYN).</a:t>
            </a:r>
          </a:p>
          <a:p>
            <a:pPr marL="0" indent="0">
              <a:buNone/>
            </a:pPr>
            <a:endParaRPr 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929D4C8-4736-8549-A2FC-2A749233EE7F}"/>
              </a:ext>
            </a:extLst>
          </p:cNvPr>
          <p:cNvSpPr>
            <a:spLocks noGrp="1" noSelect="1" noMove="1" noResize="1" noTextEdit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US"/>
              <a:t>PRECONCEPTION / EARLY PREGNANCY MANAGEMENT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C5F2F4-F9DC-492D-AFDD-36F6FEB9E643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147635" y="6250129"/>
            <a:ext cx="92916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>
                <a:solidFill>
                  <a:schemeClr val="bg1"/>
                </a:solidFill>
                <a:latin typeface="Gotham" panose="02000504050000020004" pitchFamily="2" charset="0"/>
              </a:rPr>
              <a:t>Dialysis Core Curriculum 2021</a:t>
            </a:r>
          </a:p>
        </p:txBody>
      </p:sp>
    </p:spTree>
    <p:extLst>
      <p:ext uri="{BB962C8B-B14F-4D97-AF65-F5344CB8AC3E}">
        <p14:creationId val="4055868009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79EB32-9B02-D841-95FE-C7700B0C3973}"/>
              </a:ext>
            </a:extLst>
          </p:cNvPr>
          <p:cNvSpPr>
            <a:spLocks noGrp="1" noSelect="1" noMove="1" noResize="1" noTextEdit="1"/>
          </p:cNvSpPr>
          <p:nvPr>
            <p:ph idx="1"/>
          </p:nvPr>
        </p:nvSpPr>
        <p:spPr>
          <a:xfrm>
            <a:off x="615669" y="1617548"/>
            <a:ext cx="10939414" cy="3598839"/>
          </a:xfrm>
        </p:spPr>
        <p:txBody>
          <a:bodyPr>
            <a:norm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Intensive hemodialysis allows for easing dietary restrictions required during conventional hemodialysis.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Protein intake should 1.5-1.8 g/kg/daily.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Phosphate binders can be discontinued, and often supplemental phosphorus is needed (oral vs added to dialysate).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929D4C8-4736-8549-A2FC-2A749233EE7F}"/>
              </a:ext>
            </a:extLst>
          </p:cNvPr>
          <p:cNvSpPr>
            <a:spLocks noGrp="1" noSelect="1" noMove="1" noResize="1" noTextEdit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US"/>
              <a:t>PRECONCEPTION / EARLY PREGNANCY MANAGEMENT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433F04-9A3A-463D-A0C0-22218E18BDC6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147635" y="6250129"/>
            <a:ext cx="92916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>
                <a:solidFill>
                  <a:schemeClr val="bg1"/>
                </a:solidFill>
                <a:latin typeface="Gotham" panose="02000504050000020004" pitchFamily="2" charset="0"/>
              </a:rPr>
              <a:t>Dialysis Core Curriculum 2021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B213C80-3F36-43C6-88C3-0FB9582A9B66}"/>
              </a:ext>
            </a:extLst>
          </p:cNvPr>
          <p:cNvSpPr>
            <a:spLocks noGrp="1" noSelect="1" noMove="1" noResize="1" noTextEdit="1"/>
          </p:cNvSpPr>
          <p:nvPr>
            <p:ph type="title"/>
          </p:nvPr>
        </p:nvSpPr>
        <p:spPr>
          <a:xfrm>
            <a:off x="615651" y="705893"/>
            <a:ext cx="11481492" cy="1082404"/>
          </a:xfrm>
        </p:spPr>
        <p:txBody>
          <a:bodyPr>
            <a:normAutofit/>
          </a:bodyPr>
          <a:lstStyle/>
          <a:p>
            <a:r>
              <a:rPr lang="en-US"/>
              <a:t>Early Pregnancy Management: Diet</a:t>
            </a:r>
          </a:p>
        </p:txBody>
      </p:sp>
    </p:spTree>
    <p:extLst>
      <p:ext uri="{BB962C8B-B14F-4D97-AF65-F5344CB8AC3E}">
        <p14:creationId val="1651303864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D1E72-AACD-3B48-BAC3-98C0DBD6AF88}"/>
              </a:ext>
            </a:extLst>
          </p:cNvPr>
          <p:cNvSpPr>
            <a:spLocks noGrp="1" noSelect="1" noMove="1" noResize="1" noTextEdit="1"/>
          </p:cNvSpPr>
          <p:nvPr>
            <p:ph type="title"/>
          </p:nvPr>
        </p:nvSpPr>
        <p:spPr>
          <a:xfrm>
            <a:off x="620320" y="705893"/>
            <a:ext cx="11681361" cy="1082404"/>
          </a:xfrm>
        </p:spPr>
        <p:txBody>
          <a:bodyPr>
            <a:noAutofit/>
          </a:bodyPr>
          <a:lstStyle/>
          <a:p>
            <a:r>
              <a:rPr lang="en-US" sz="3500"/>
              <a:t>Early Pregnancy Management: Anemia Management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79EB32-9B02-D841-95FE-C7700B0C3973}"/>
              </a:ext>
            </a:extLst>
          </p:cNvPr>
          <p:cNvSpPr>
            <a:spLocks noGrp="1" noSelect="1" noMove="1" noResize="1" noTextEdit="1"/>
          </p:cNvSpPr>
          <p:nvPr>
            <p:ph idx="1"/>
          </p:nvPr>
        </p:nvSpPr>
        <p:spPr>
          <a:xfrm>
            <a:off x="620320" y="1617331"/>
            <a:ext cx="10930094" cy="3870253"/>
          </a:xfrm>
        </p:spPr>
        <p:txBody>
          <a:bodyPr>
            <a:norm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Anemia is common in pregnant women with ESRD.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Goal hemoglobin 10-11 g/L.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Erythropoiesis-stimulating agent and IV iron requirements increase.</a:t>
            </a:r>
          </a:p>
          <a:p>
            <a:pPr marL="806450" lvl="1" indent="-349250">
              <a:buFont typeface="Courier New" panose="02070309020205020404" pitchFamily="49" charset="0"/>
              <a:buChar char="o"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ESAs do not cross placenta and are considered safe to use.</a:t>
            </a:r>
          </a:p>
          <a:p>
            <a:pPr marL="806450" lvl="1" indent="-349250">
              <a:buFont typeface="Courier New" panose="02070309020205020404" pitchFamily="49" charset="0"/>
              <a:buChar char="o"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Iron sucrose preferred formulation of iron during pregnancy. </a:t>
            </a:r>
          </a:p>
          <a:p>
            <a:endParaRPr 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929D4C8-4736-8549-A2FC-2A749233EE7F}"/>
              </a:ext>
            </a:extLst>
          </p:cNvPr>
          <p:cNvSpPr>
            <a:spLocks noGrp="1" noSelect="1" noMove="1" noResize="1" noTextEdit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US"/>
              <a:t>PRECONCEPTION / EARLY PREGNANCY MANAGEMENT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0F41F7-8792-47C2-AB10-8CA3CE9F3F25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147635" y="6250129"/>
            <a:ext cx="92916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>
                <a:solidFill>
                  <a:schemeClr val="bg1"/>
                </a:solidFill>
                <a:latin typeface="Gotham" panose="02000504050000020004" pitchFamily="2" charset="0"/>
              </a:rPr>
              <a:t>Dialysis Core Curriculum 2021</a:t>
            </a:r>
          </a:p>
        </p:txBody>
      </p:sp>
    </p:spTree>
    <p:extLst>
      <p:ext uri="{BB962C8B-B14F-4D97-AF65-F5344CB8AC3E}">
        <p14:creationId val="1234026559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D1E72-AACD-3B48-BAC3-98C0DBD6AF88}"/>
              </a:ext>
            </a:extLst>
          </p:cNvPr>
          <p:cNvSpPr>
            <a:spLocks noGrp="1" noSelect="1" noMove="1" noResize="1" noTextEdit="1"/>
          </p:cNvSpPr>
          <p:nvPr>
            <p:ph type="title"/>
          </p:nvPr>
        </p:nvSpPr>
        <p:spPr>
          <a:xfrm>
            <a:off x="620319" y="705893"/>
            <a:ext cx="11681361" cy="1082404"/>
          </a:xfrm>
        </p:spPr>
        <p:txBody>
          <a:bodyPr>
            <a:normAutofit/>
          </a:bodyPr>
          <a:lstStyle/>
          <a:p>
            <a:r>
              <a:rPr lang="en-US"/>
              <a:t>Early Pregnancy Management: Obstetric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79EB32-9B02-D841-95FE-C7700B0C3973}"/>
              </a:ext>
            </a:extLst>
          </p:cNvPr>
          <p:cNvSpPr>
            <a:spLocks noGrp="1" noSelect="1" noMove="1" noResize="1" noTextEdit="1"/>
          </p:cNvSpPr>
          <p:nvPr>
            <p:ph idx="1"/>
          </p:nvPr>
        </p:nvSpPr>
        <p:spPr>
          <a:xfrm>
            <a:off x="621633" y="1617330"/>
            <a:ext cx="10939415" cy="3870253"/>
          </a:xfrm>
        </p:spPr>
        <p:txBody>
          <a:bodyPr>
            <a:norm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First trimester screening tests need to be interpreted with caution.</a:t>
            </a:r>
          </a:p>
          <a:p>
            <a:pPr marL="806450" lvl="1" indent="-349250">
              <a:buFont typeface="Courier New" panose="02070309020205020404" pitchFamily="49" charset="0"/>
              <a:buChar char="o"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Beta-HCG and pregnancy-associated plasma protein A (PAPP-A) are both used as part of trisomy screening and are increased in dialysis patients.</a:t>
            </a:r>
          </a:p>
          <a:p>
            <a:pPr marL="806450" lvl="1" indent="-349250">
              <a:buFont typeface="Courier New" panose="02070309020205020404" pitchFamily="49" charset="0"/>
              <a:buChar char="o"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Cell-free DNA testing is good alternative for trisomy screening where available.</a:t>
            </a:r>
          </a:p>
          <a:p>
            <a:pPr marL="0" indent="0">
              <a:buNone/>
            </a:pPr>
            <a:endParaRPr 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929D4C8-4736-8549-A2FC-2A749233EE7F}"/>
              </a:ext>
            </a:extLst>
          </p:cNvPr>
          <p:cNvSpPr>
            <a:spLocks noGrp="1" noSelect="1" noMove="1" noResize="1" noTextEdit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US"/>
              <a:t>PRECONCEPTION / EARLY PREGNANCY MANAGEMENT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C2CCDA-4DEA-4FA8-9157-BA36474ADD3C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147635" y="6250129"/>
            <a:ext cx="92916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>
                <a:solidFill>
                  <a:schemeClr val="bg1"/>
                </a:solidFill>
                <a:latin typeface="Gotham" panose="02000504050000020004" pitchFamily="2" charset="0"/>
              </a:rPr>
              <a:t>Dialysis Core Curriculum 2021</a:t>
            </a:r>
          </a:p>
        </p:txBody>
      </p:sp>
    </p:spTree>
    <p:extLst>
      <p:ext uri="{BB962C8B-B14F-4D97-AF65-F5344CB8AC3E}">
        <p14:creationId val="1833196293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A5B68E-3FDF-4881-A89A-4C31F375305A}"/>
              </a:ext>
            </a:extLst>
          </p:cNvPr>
          <p:cNvSpPr>
            <a:spLocks noGrp="1" noSelect="1" noMove="1" noResize="1" noTextEdit="1"/>
          </p:cNvSpPr>
          <p:nvPr>
            <p:ph type="title"/>
          </p:nvPr>
        </p:nvSpPr>
        <p:spPr>
          <a:xfrm>
            <a:off x="616770" y="701893"/>
            <a:ext cx="10515600" cy="1082404"/>
          </a:xfrm>
        </p:spPr>
        <p:txBody>
          <a:bodyPr/>
          <a:lstStyle/>
          <a:p>
            <a:r>
              <a:rPr lang="en-US"/>
              <a:t>Jessica Sheehan Tangren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19697B-63E0-4FDD-A4F1-CAFD01F14D42}"/>
              </a:ext>
            </a:extLst>
          </p:cNvPr>
          <p:cNvSpPr>
            <a:spLocks noGrp="1" noSelect="1" noMove="1" noResize="1" noTextEdit="1"/>
          </p:cNvSpPr>
          <p:nvPr>
            <p:ph idx="1"/>
          </p:nvPr>
        </p:nvSpPr>
        <p:spPr>
          <a:xfrm>
            <a:off x="616770" y="1611616"/>
            <a:ext cx="10937194" cy="2730960"/>
          </a:xfrm>
        </p:spPr>
        <p:txBody>
          <a:bodyPr>
            <a:normAutofit/>
          </a:bodyPr>
          <a:lstStyle/>
          <a:p>
            <a:r>
              <a:rPr lang="en-US" i="1">
                <a:latin typeface="Arial" panose="020b0604020202020204" pitchFamily="34" charset="0"/>
                <a:cs typeface="Arial" panose="020b0604020202020204" pitchFamily="34" charset="0"/>
              </a:rPr>
              <a:t>Employer: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Massachusetts General Hospital</a:t>
            </a:r>
          </a:p>
          <a:p>
            <a:r>
              <a:rPr lang="en-US" i="1">
                <a:latin typeface="Arial" panose="020b0604020202020204" pitchFamily="34" charset="0"/>
                <a:cs typeface="Arial" panose="020b0604020202020204" pitchFamily="34" charset="0"/>
              </a:rPr>
              <a:t>Research Funding: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Renal circulatory adaption in pregnancy from the NIH/NIDDK 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5F432294-39A3-4433-99B2-5F5B450A2C51}"/>
              </a:ext>
            </a:extLst>
          </p:cNvPr>
          <p:cNvSpPr>
            <a:spLocks noGrp="1" noSelect="1" noMove="1" noResize="1" noTextEdit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US"/>
              <a:t>Disclosures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F90E4C-20A4-48EB-9564-7FBE8AFA10E4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147635" y="6250129"/>
            <a:ext cx="92916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>
                <a:solidFill>
                  <a:schemeClr val="bg1"/>
                </a:solidFill>
                <a:latin typeface="Gotham" panose="02000504050000020004" pitchFamily="2" charset="0"/>
              </a:rPr>
              <a:t>Dialysis Core Curriculum 2021</a:t>
            </a:r>
          </a:p>
        </p:txBody>
      </p:sp>
    </p:spTree>
    <p:extLst>
      <p:ext uri="{BB962C8B-B14F-4D97-AF65-F5344CB8AC3E}">
        <p14:creationId val="2135715705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D1E72-AACD-3B48-BAC3-98C0DBD6AF88}"/>
              </a:ext>
            </a:extLst>
          </p:cNvPr>
          <p:cNvSpPr>
            <a:spLocks noGrp="1" noSelect="1" noMove="1" noResize="1" noTextEdit="1"/>
          </p:cNvSpPr>
          <p:nvPr>
            <p:ph type="title"/>
          </p:nvPr>
        </p:nvSpPr>
        <p:spPr>
          <a:xfrm>
            <a:off x="620322" y="705893"/>
            <a:ext cx="11681361" cy="1082404"/>
          </a:xfrm>
        </p:spPr>
        <p:txBody>
          <a:bodyPr>
            <a:normAutofit/>
          </a:bodyPr>
          <a:lstStyle/>
          <a:p>
            <a:r>
              <a:rPr lang="en-US" sz="3500"/>
              <a:t>Late Pregnancy Management: Dialysis Prescription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79EB32-9B02-D841-95FE-C7700B0C3973}"/>
              </a:ext>
            </a:extLst>
          </p:cNvPr>
          <p:cNvSpPr>
            <a:spLocks noGrp="1" noSelect="1" noMove="1" noResize="1" noTextEdit="1"/>
          </p:cNvSpPr>
          <p:nvPr>
            <p:ph idx="1"/>
          </p:nvPr>
        </p:nvSpPr>
        <p:spPr>
          <a:xfrm>
            <a:off x="620318" y="1620172"/>
            <a:ext cx="10930094" cy="3870253"/>
          </a:xfrm>
        </p:spPr>
        <p:txBody>
          <a:bodyPr>
            <a:no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Volume management as pregnancy progresses can be challenging.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Dry weight increases approximately 0.5 kg/week during the second and third trimester. 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Intensive hemodialysis usually leads to improved BP control.</a:t>
            </a:r>
          </a:p>
          <a:p>
            <a:pPr marL="806450" lvl="1" indent="-349250">
              <a:buFont typeface="Courier New" panose="02070309020205020404" pitchFamily="49" charset="0"/>
              <a:buChar char="o"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Hypertension developing after 20 weeks should raise concern for superimposed preeclampsia. </a:t>
            </a:r>
          </a:p>
          <a:p>
            <a:pPr marL="0" indent="0">
              <a:buNone/>
            </a:pPr>
            <a:endParaRPr 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929D4C8-4736-8549-A2FC-2A749233EE7F}"/>
              </a:ext>
            </a:extLst>
          </p:cNvPr>
          <p:cNvSpPr>
            <a:spLocks noGrp="1" noSelect="1" noMove="1" noResize="1" noTextEdit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US"/>
              <a:t>LATE PREGNANCY / POSTPARTUM MANAGEMENT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3845B5-D579-4004-8D78-7605C5CAA687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147635" y="6250129"/>
            <a:ext cx="92916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>
                <a:solidFill>
                  <a:schemeClr val="bg1"/>
                </a:solidFill>
                <a:latin typeface="Gotham" panose="02000504050000020004" pitchFamily="2" charset="0"/>
              </a:rPr>
              <a:t>Dialysis Core Curriculum 2021</a:t>
            </a:r>
          </a:p>
        </p:txBody>
      </p:sp>
    </p:spTree>
    <p:extLst>
      <p:ext uri="{BB962C8B-B14F-4D97-AF65-F5344CB8AC3E}">
        <p14:creationId val="3511215148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D1E72-AACD-3B48-BAC3-98C0DBD6AF88}"/>
              </a:ext>
            </a:extLst>
          </p:cNvPr>
          <p:cNvSpPr>
            <a:spLocks noGrp="1" noSelect="1" noMove="1" noResize="1" noTextEdit="1"/>
          </p:cNvSpPr>
          <p:nvPr>
            <p:ph type="title"/>
          </p:nvPr>
        </p:nvSpPr>
        <p:spPr>
          <a:xfrm>
            <a:off x="620323" y="705893"/>
            <a:ext cx="11681361" cy="1082404"/>
          </a:xfrm>
        </p:spPr>
        <p:txBody>
          <a:bodyPr>
            <a:normAutofit/>
          </a:bodyPr>
          <a:lstStyle/>
          <a:p>
            <a:r>
              <a:rPr lang="en-US"/>
              <a:t>Late Pregnancy Management: Obstetric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79EB32-9B02-D841-95FE-C7700B0C3973}"/>
              </a:ext>
            </a:extLst>
          </p:cNvPr>
          <p:cNvSpPr>
            <a:spLocks noGrp="1" noSelect="1" noMove="1" noResize="1" noTextEdit="1"/>
          </p:cNvSpPr>
          <p:nvPr>
            <p:ph idx="1"/>
          </p:nvPr>
        </p:nvSpPr>
        <p:spPr>
          <a:xfrm>
            <a:off x="621628" y="1617330"/>
            <a:ext cx="10844467" cy="4545410"/>
          </a:xfrm>
        </p:spPr>
        <p:txBody>
          <a:bodyPr>
            <a:no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Cervical incompetence more common in ESRD compared to general population</a:t>
            </a:r>
          </a:p>
          <a:p>
            <a:pPr marL="806450" lvl="1" indent="-349250">
              <a:buFont typeface="Courier New" panose="02070309020205020404" pitchFamily="49" charset="0"/>
              <a:buChar char="o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Measurement of cervical length recommended at 18-20 weeks </a:t>
            </a:r>
          </a:p>
          <a:p>
            <a:pPr marL="806450" lvl="1" indent="-349250">
              <a:buFont typeface="Courier New" panose="02070309020205020404" pitchFamily="49" charset="0"/>
              <a:buChar char="o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Cerclage may be necessary to prevent preterm delivery 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Fetal surveillance includes serial assessment of fetal growth and monitoring of amniotic fluid levels =</a:t>
            </a:r>
          </a:p>
          <a:p>
            <a:pPr marL="806450" lvl="1" indent="-349250">
              <a:buFont typeface="Courier New" panose="02070309020205020404" pitchFamily="49" charset="0"/>
              <a:buChar char="o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Polyhydramnios can indicate </a:t>
            </a:r>
            <a:r>
              <a:rPr lang="en-US" u="sng">
                <a:latin typeface="Arial" panose="020b0604020202020204" pitchFamily="34" charset="0"/>
                <a:cs typeface="Arial" panose="020b0604020202020204" pitchFamily="34" charset="0"/>
              </a:rPr>
              <a:t>inadequate clearance of uremic toxins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(BUN causes fetal diuresis) or </a:t>
            </a:r>
            <a:r>
              <a:rPr lang="en-US" u="sng">
                <a:latin typeface="Arial" panose="020b0604020202020204" pitchFamily="34" charset="0"/>
                <a:cs typeface="Arial" panose="020b0604020202020204" pitchFamily="34" charset="0"/>
              </a:rPr>
              <a:t>volume overload </a:t>
            </a:r>
          </a:p>
          <a:p>
            <a:pPr marL="806450" lvl="1" indent="-349250">
              <a:buFont typeface="Courier New" panose="02070309020205020404" pitchFamily="49" charset="0"/>
              <a:buChar char="o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Slowing fetal growth or alterations of placental Doppler blood flow can be a sign of superimposed preeclampsia </a:t>
            </a:r>
          </a:p>
          <a:p>
            <a:endParaRPr lang="en-US" sz="2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929D4C8-4736-8549-A2FC-2A749233EE7F}"/>
              </a:ext>
            </a:extLst>
          </p:cNvPr>
          <p:cNvSpPr>
            <a:spLocks noGrp="1" noSelect="1" noMove="1" noResize="1" noTextEdit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US"/>
              <a:t>LATE PREGNANCY / POSTPARTUM MANAGEMENT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7412D04-DF85-47C0-B578-9A7B236117A1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147635" y="6250129"/>
            <a:ext cx="92916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>
                <a:solidFill>
                  <a:schemeClr val="bg1"/>
                </a:solidFill>
                <a:latin typeface="Gotham" panose="02000504050000020004" pitchFamily="2" charset="0"/>
              </a:rPr>
              <a:t>Dialysis Core Curriculum 2021</a:t>
            </a:r>
          </a:p>
        </p:txBody>
      </p:sp>
    </p:spTree>
    <p:extLst>
      <p:ext uri="{BB962C8B-B14F-4D97-AF65-F5344CB8AC3E}">
        <p14:creationId val="3689027909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D1E72-AACD-3B48-BAC3-98C0DBD6AF88}"/>
              </a:ext>
            </a:extLst>
          </p:cNvPr>
          <p:cNvSpPr>
            <a:spLocks noGrp="1" noSelect="1" noMove="1" noResize="1" noTextEdit="1"/>
          </p:cNvSpPr>
          <p:nvPr>
            <p:ph type="title"/>
          </p:nvPr>
        </p:nvSpPr>
        <p:spPr>
          <a:xfrm>
            <a:off x="620324" y="705131"/>
            <a:ext cx="11681361" cy="1082404"/>
          </a:xfrm>
        </p:spPr>
        <p:txBody>
          <a:bodyPr>
            <a:normAutofit/>
          </a:bodyPr>
          <a:lstStyle/>
          <a:p>
            <a:r>
              <a:rPr lang="en-US"/>
              <a:t>Late Pregnancy Management: Obstetric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79EB32-9B02-D841-95FE-C7700B0C3973}"/>
              </a:ext>
            </a:extLst>
          </p:cNvPr>
          <p:cNvSpPr>
            <a:spLocks noGrp="1" noSelect="1" noMove="1" noResize="1" noTextEdit="1"/>
          </p:cNvSpPr>
          <p:nvPr>
            <p:ph idx="1"/>
          </p:nvPr>
        </p:nvSpPr>
        <p:spPr>
          <a:xfrm>
            <a:off x="620325" y="1621245"/>
            <a:ext cx="10930086" cy="4159908"/>
          </a:xfrm>
        </p:spPr>
        <p:txBody>
          <a:bodyPr>
            <a:noAutofit/>
          </a:bodyPr>
          <a:lstStyle/>
          <a:p>
            <a:r>
              <a:rPr lang="en-US" sz="3000">
                <a:latin typeface="Arial" panose="020b0604020202020204" pitchFamily="34" charset="0"/>
                <a:cs typeface="Arial" panose="020b0604020202020204" pitchFamily="34" charset="0"/>
              </a:rPr>
              <a:t>Delivery at a center with neonatal intensive care facility, given high rates of preterm delivery </a:t>
            </a:r>
          </a:p>
          <a:p>
            <a:pPr marL="806450" lvl="1" indent="-349250">
              <a:buFont typeface="Courier New" panose="02070309020205020404" pitchFamily="49" charset="0"/>
              <a:buChar char="o"/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Induction between 37-38 weeks is typical when no maternal-fetal complications </a:t>
            </a:r>
          </a:p>
          <a:p>
            <a:pPr marL="806450" lvl="1" indent="-349250">
              <a:buFont typeface="Courier New" panose="02070309020205020404" pitchFamily="49" charset="0"/>
              <a:buChar char="o"/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Cesarean sections reserved for usual obstetric indications</a:t>
            </a:r>
          </a:p>
          <a:p>
            <a:r>
              <a:rPr lang="en-US" sz="3000">
                <a:latin typeface="Arial" panose="020b0604020202020204" pitchFamily="34" charset="0"/>
                <a:cs typeface="Arial" panose="020b0604020202020204" pitchFamily="34" charset="0"/>
              </a:rPr>
              <a:t>Careful use of magnesium sulfate if superimposed severe preeclampsia develops </a:t>
            </a:r>
          </a:p>
          <a:p>
            <a:pPr marL="806450" lvl="1" indent="-349250">
              <a:buFont typeface="Courier New" panose="02070309020205020404" pitchFamily="49" charset="0"/>
              <a:buChar char="o"/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Magnesium toxicity (muscle weakness, hyporeflexia, respiratory depression) requires urgent dialysis </a:t>
            </a:r>
          </a:p>
          <a:p>
            <a:pPr lvl="1"/>
            <a:endParaRPr lang="en-US" sz="2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929D4C8-4736-8549-A2FC-2A749233EE7F}"/>
              </a:ext>
            </a:extLst>
          </p:cNvPr>
          <p:cNvSpPr>
            <a:spLocks noGrp="1" noSelect="1" noMove="1" noResize="1" noTextEdit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US"/>
              <a:t>LATE PREGNANCY / POSTPARTUM MANAGEMENT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3E3164-4E62-4972-AB38-65C564779291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147635" y="6250129"/>
            <a:ext cx="92916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>
                <a:solidFill>
                  <a:schemeClr val="bg1"/>
                </a:solidFill>
                <a:latin typeface="Gotham" panose="02000504050000020004" pitchFamily="2" charset="0"/>
              </a:rPr>
              <a:t>Dialysis Core Curriculum 2021</a:t>
            </a:r>
          </a:p>
        </p:txBody>
      </p:sp>
    </p:spTree>
    <p:extLst>
      <p:ext uri="{BB962C8B-B14F-4D97-AF65-F5344CB8AC3E}">
        <p14:creationId val="979372271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BCEAC-1CB4-6141-BB1B-1FCB31465F0B}"/>
              </a:ext>
            </a:extLst>
          </p:cNvPr>
          <p:cNvSpPr>
            <a:spLocks noGrp="1" noSelect="1" noMove="1" noResize="1" noTextEdit="1"/>
          </p:cNvSpPr>
          <p:nvPr>
            <p:ph type="title"/>
          </p:nvPr>
        </p:nvSpPr>
        <p:spPr>
          <a:xfrm>
            <a:off x="620469" y="703708"/>
            <a:ext cx="10515600" cy="1078992"/>
          </a:xfrm>
        </p:spPr>
        <p:txBody>
          <a:bodyPr/>
          <a:lstStyle/>
          <a:p>
            <a:r>
              <a:rPr lang="en-US"/>
              <a:t>Postpartum Care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595ABB-52EA-9F42-A2B6-24DE1FF6E8F7}"/>
              </a:ext>
            </a:extLst>
          </p:cNvPr>
          <p:cNvSpPr>
            <a:spLocks noGrp="1" noSelect="1" noMove="1" noResize="1" noTextEdit="1"/>
          </p:cNvSpPr>
          <p:nvPr>
            <p:ph idx="1"/>
          </p:nvPr>
        </p:nvSpPr>
        <p:spPr>
          <a:xfrm>
            <a:off x="619888" y="1621070"/>
            <a:ext cx="10941009" cy="4639692"/>
          </a:xfrm>
        </p:spPr>
        <p:txBody>
          <a:bodyPr>
            <a:no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No contraindications to breastfeeding </a:t>
            </a:r>
          </a:p>
          <a:p>
            <a:pPr marL="806450" lvl="1" indent="-349250">
              <a:buFont typeface="Courier New" panose="02070309020205020404" pitchFamily="49" charset="0"/>
              <a:buChar char="o"/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Avoid aggressive ultrafiltration to promote milk supply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Safe to resume ACE inhibitors (captopril or enalapril) if there is an indication for use, even in women who are breast feeding </a:t>
            </a:r>
          </a:p>
          <a:p>
            <a:pPr marL="806450" lvl="1" indent="-349250">
              <a:buFont typeface="Courier New" panose="02070309020205020404" pitchFamily="49" charset="0"/>
              <a:buChar char="o"/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NICE Guidelines (UK) updated in 2019 recommend enalapril as 1st line agent for postpartum HTN, even in women who are breastfeeding</a:t>
            </a:r>
          </a:p>
          <a:p>
            <a:pPr marL="806450" lvl="1" indent="-349250">
              <a:buFont typeface="Courier New" panose="02070309020205020404" pitchFamily="49" charset="0"/>
              <a:buChar char="o"/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U.S. guidelines under review, however ACEi are part of many center-specific PPHTN treatment algorithms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Maternal support/screening for postpartum depression 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E03C55BB-2FE1-284C-81D5-DB2B530DAC6D}"/>
              </a:ext>
            </a:extLst>
          </p:cNvPr>
          <p:cNvSpPr>
            <a:spLocks noGrp="1" noSelect="1" noMove="1" noResize="1" noTextEdit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US"/>
              <a:t>LATE PREGNANCY / POSTPARTUM MANAGEMENT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C4D93E-18A8-4B33-BCBA-87C3E692E5BB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147635" y="6250129"/>
            <a:ext cx="92916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>
                <a:solidFill>
                  <a:schemeClr val="bg1"/>
                </a:solidFill>
                <a:latin typeface="Gotham" panose="02000504050000020004" pitchFamily="2" charset="0"/>
              </a:rPr>
              <a:t>Dialysis Core Curriculum 2021</a:t>
            </a:r>
          </a:p>
        </p:txBody>
      </p:sp>
    </p:spTree>
    <p:extLst>
      <p:ext uri="{BB962C8B-B14F-4D97-AF65-F5344CB8AC3E}">
        <p14:creationId val="2229206667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29C0E44-A737-E84C-9A96-224795F13328}"/>
              </a:ext>
            </a:extLst>
          </p:cNvPr>
          <p:cNvSpPr>
            <a:spLocks noGrp="1" noSelect="1" noMove="1" noResize="1" noTextEdit="1"/>
          </p:cNvSpPr>
          <p:nvPr>
            <p:ph type="title"/>
          </p:nvPr>
        </p:nvSpPr>
        <p:spPr>
          <a:xfrm>
            <a:off x="617332" y="703345"/>
            <a:ext cx="8282848" cy="1082404"/>
          </a:xfrm>
        </p:spPr>
        <p:txBody>
          <a:bodyPr/>
          <a:lstStyle/>
          <a:p>
            <a:r>
              <a:rPr lang="en-US"/>
              <a:t>Conclusions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CC2CED4-F7E2-A444-88D8-32C30DDBE4BF}"/>
              </a:ext>
            </a:extLst>
          </p:cNvPr>
          <p:cNvSpPr>
            <a:spLocks noGrp="1" noSelect="1" noMove="1" noResize="1" noTextEdit="1"/>
          </p:cNvSpPr>
          <p:nvPr>
            <p:ph idx="1"/>
          </p:nvPr>
        </p:nvSpPr>
        <p:spPr>
          <a:xfrm>
            <a:off x="617332" y="1619295"/>
            <a:ext cx="10936070" cy="3388471"/>
          </a:xfrm>
        </p:spPr>
        <p:txBody>
          <a:bodyPr>
            <a:no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Successful pregnancy possible for women with ESRD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Increased dialysis time necessary for successful outcomes in ESRD pregnancies 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Many unknowns exist in Women’s Renal Health </a:t>
            </a:r>
          </a:p>
          <a:p>
            <a:pPr marL="806450" lvl="1" indent="-349250">
              <a:buFont typeface="Courier New" panose="02070309020205020404" pitchFamily="49" charset="0"/>
              <a:buChar char="o"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Optimal way to assess for fertility in ESRD</a:t>
            </a:r>
          </a:p>
          <a:p>
            <a:pPr marL="806450" lvl="1" indent="-349250">
              <a:buFont typeface="Courier New" panose="02070309020205020404" pitchFamily="49" charset="0"/>
              <a:buChar char="o"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Safety and success of assisted reproduction including IVF </a:t>
            </a:r>
          </a:p>
          <a:p>
            <a:pPr marL="806450" lvl="1" indent="-349250">
              <a:buFont typeface="Courier New" panose="02070309020205020404" pitchFamily="49" charset="0"/>
              <a:buChar char="o"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Timing of pregnancy in advanced CKD/dialysis vs post-transplant in women late in their reproductive years </a:t>
            </a: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D502BD4-1B21-7B4F-A3D1-BB5880122E23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609600" y="1219200"/>
            <a:ext cx="10972800" cy="53641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/>
          </a:p>
          <a:p>
            <a:endParaRPr lang="en-US" sz="22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285C940-DE50-4888-91D4-22F674E01934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147635" y="6250129"/>
            <a:ext cx="92916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>
                <a:solidFill>
                  <a:schemeClr val="bg1"/>
                </a:solidFill>
                <a:latin typeface="Gotham" panose="02000504050000020004" pitchFamily="2" charset="0"/>
              </a:rPr>
              <a:t>Dialysis Core Curriculum 2021</a:t>
            </a:r>
          </a:p>
        </p:txBody>
      </p:sp>
    </p:spTree>
    <p:extLst>
      <p:ext uri="{BB962C8B-B14F-4D97-AF65-F5344CB8AC3E}">
        <p14:creationId val="16274479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5DB827-E8E0-4BB1-9E8D-FAE26D048AC9}"/>
              </a:ext>
            </a:extLst>
          </p:cNvPr>
          <p:cNvSpPr>
            <a:spLocks noGrp="1" noSelect="1" noMove="1" noResize="1" noTextEdit="1"/>
          </p:cNvSpPr>
          <p:nvPr>
            <p:ph idx="1"/>
          </p:nvPr>
        </p:nvSpPr>
        <p:spPr>
          <a:xfrm>
            <a:off x="621792" y="768096"/>
            <a:ext cx="10972800" cy="5129270"/>
          </a:xfrm>
        </p:spPr>
        <p:txBody>
          <a:bodyPr>
            <a:noAutofit/>
          </a:bodyPr>
          <a:lstStyle/>
          <a:p>
            <a:pPr marL="342900" marR="0" lvl="0" indent="-342900">
              <a:spcBef>
                <a:spcPts val="60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1800" kern="12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Bagon JA, Vernaeve H, De Muylder X, Lafontaine JJ, Martens J, Van Roost G: Pregnancy and dialysis. </a:t>
            </a:r>
            <a:r>
              <a:rPr lang="en-US" sz="1800" i="1" kern="12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Am J Kidney Dis</a:t>
            </a:r>
            <a:r>
              <a:rPr lang="en-US" sz="1800" kern="12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31: 756–765, 1998 </a:t>
            </a:r>
            <a:endParaRPr lang="en-US" sz="180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>
              <a:spcBef>
                <a:spcPts val="60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1800" kern="12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Toma H, Tanabe K, Tokumoto T, Kobayashi C, Yagisawa T: Pregnancy in women receiving renal dialysis or transplantation in Japan: A nationwide survey. </a:t>
            </a:r>
            <a:r>
              <a:rPr lang="en-US" sz="1800" i="1" kern="12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Nephrol Dial Transplant</a:t>
            </a:r>
            <a:r>
              <a:rPr lang="en-US" sz="1800" kern="12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14: 1511– 1516, 1999 </a:t>
            </a:r>
            <a:endParaRPr lang="en-US" sz="180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>
              <a:spcBef>
                <a:spcPts val="60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1800" kern="120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Okundaye I, Abrinko P, Hou S: Registry of pregnancy in dialysis patients. </a:t>
            </a:r>
            <a:r>
              <a:rPr lang="en-US" sz="1800" i="1" kern="12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Am J Kidney Dis</a:t>
            </a:r>
            <a:r>
              <a:rPr lang="en-US" sz="1800" kern="12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31: 766–773, 1998 </a:t>
            </a:r>
            <a:endParaRPr lang="en-US" sz="180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>
              <a:spcBef>
                <a:spcPts val="60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1800" kern="12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Shahir AK, Briggs N, Katsoulis J, Levidiotis V: An observational outcomes study from 1966-2008, examining pregnancy and neonatal outcomes from dialysed women using data from the ANZDATA Registry. </a:t>
            </a:r>
            <a:r>
              <a:rPr lang="en-US" sz="1800" i="1" kern="12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Nephrology (Carlton</a:t>
            </a:r>
            <a:r>
              <a:rPr lang="en-US" sz="1800" kern="12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18: 276–284, 2013 </a:t>
            </a:r>
            <a:endParaRPr lang="en-US" sz="180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>
              <a:spcBef>
                <a:spcPts val="60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1800" kern="120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Barua M, Hladunewich M, Keunen J, Pierratos A, McFarlane P, Sood M, Chan CT: Successful pregnancies on nocturnal home hemodialysis. </a:t>
            </a:r>
            <a:r>
              <a:rPr lang="en-US" sz="1800" i="1" kern="12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Clin J Am Soc Nephrol</a:t>
            </a:r>
            <a:r>
              <a:rPr lang="en-US" sz="1800" kern="12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3: 392–396, 2008 </a:t>
            </a:r>
            <a:endParaRPr lang="en-US" sz="180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>
              <a:spcBef>
                <a:spcPts val="60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1800" kern="12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Hladunewich MA, Hou S, Odutayo A, Cornelis T, Pierratos A, Goldstein M, Tennankore K, Keunen J, Hui D, Chan CT: Intensive hemodialysis associates with improved pregnancy outcomes: A Canadian and United States cohort comparison. </a:t>
            </a:r>
            <a:r>
              <a:rPr lang="en-US" sz="1800" i="1" kern="12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 Am Soc Nephrol</a:t>
            </a:r>
            <a:r>
              <a:rPr lang="en-US" sz="1800" kern="12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25: 1103– 1109, 2014 </a:t>
            </a:r>
            <a:endParaRPr lang="en-US" sz="180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>
              <a:spcBef>
                <a:spcPts val="60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1800" kern="12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Shah S, Christianson AL, Meganathan K, et al: Racial Differences and Factors Associated with Pregnancy in ESKD Patients on Dialysis in the United States. </a:t>
            </a:r>
            <a:r>
              <a:rPr lang="en-US" sz="1800" i="1" kern="12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 Am Soc Nephrol</a:t>
            </a:r>
            <a:r>
              <a:rPr lang="en-US" sz="1800" kern="12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30(12): 2437-2448, 2019</a:t>
            </a:r>
            <a:endParaRPr lang="en-US" sz="180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>
              <a:spcBef>
                <a:spcPts val="60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1800" kern="12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Jesudason S, Grace BS, McDonald SP, et al: Pregnancy Outcomes According to Dialysis Commencing Before or After Conception in Women with ESRD.</a:t>
            </a:r>
            <a:r>
              <a:rPr lang="en-US" sz="18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i="1" kern="12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Clin J Am Soc Nephrol</a:t>
            </a:r>
            <a:r>
              <a:rPr lang="en-US" sz="1800" kern="12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9(1): 143-149, 2013</a:t>
            </a:r>
            <a:endParaRPr lang="en-US" sz="180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endParaRPr lang="en-US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509D0082-2D33-429F-9C14-B405240B740B}"/>
              </a:ext>
            </a:extLst>
          </p:cNvPr>
          <p:cNvSpPr>
            <a:spLocks noGrp="1" noSelect="1" noMove="1" noResize="1" noTextEdit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US"/>
              <a:t>REFERENCES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F72B2C-67F5-4D7A-ADBC-24445B4118E0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147635" y="6250129"/>
            <a:ext cx="92916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>
                <a:solidFill>
                  <a:schemeClr val="bg1"/>
                </a:solidFill>
                <a:latin typeface="Gotham" panose="02000504050000020004" pitchFamily="2" charset="0"/>
              </a:rPr>
              <a:t>Dialysis Core Curriculum 2021</a:t>
            </a:r>
          </a:p>
        </p:txBody>
      </p:sp>
    </p:spTree>
    <p:extLst>
      <p:ext uri="{BB962C8B-B14F-4D97-AF65-F5344CB8AC3E}">
        <p14:creationId val="222087148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642F1-FB3C-134F-B104-F004C5777F85}"/>
              </a:ext>
            </a:extLst>
          </p:cNvPr>
          <p:cNvSpPr>
            <a:spLocks noGrp="1" noSelect="1" noMove="1" noResize="1" noTextEdit="1"/>
          </p:cNvSpPr>
          <p:nvPr>
            <p:ph type="title"/>
          </p:nvPr>
        </p:nvSpPr>
        <p:spPr>
          <a:xfrm>
            <a:off x="619221" y="703245"/>
            <a:ext cx="10515600" cy="1082404"/>
          </a:xfrm>
        </p:spPr>
        <p:txBody>
          <a:bodyPr/>
          <a:lstStyle/>
          <a:p>
            <a:r>
              <a:rPr lang="en-US"/>
              <a:t>Case Example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932685-B38B-DE41-B443-7B1F3500FF04}"/>
              </a:ext>
            </a:extLst>
          </p:cNvPr>
          <p:cNvSpPr>
            <a:spLocks noGrp="1" noSelect="1" noMove="1" noResize="1" noTextEdit="1"/>
          </p:cNvSpPr>
          <p:nvPr>
            <p:ph idx="1"/>
          </p:nvPr>
        </p:nvSpPr>
        <p:spPr>
          <a:xfrm>
            <a:off x="619219" y="1613821"/>
            <a:ext cx="10932293" cy="4562200"/>
          </a:xfrm>
        </p:spPr>
        <p:txBody>
          <a:bodyPr>
            <a:no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33-year-old woman woman CKD Stage V (biopsy at age 18 showed secondary FSGS) presents with concern for pregnancy. 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She was initiated on dialysis 8 months ago.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She was initially on in-center hemodialysis 3x weekly however started on home hemodialysis 4 months ago. 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Her menstrual cycles have been irregular over the last year.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Three days ago, she was experiencing severe nausea and presented to the ED for evaluation where urine pregnancy test was positive.</a:t>
            </a:r>
          </a:p>
          <a:p>
            <a:pPr marL="0" indent="0">
              <a:buNone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7045ED0F-AA7F-9546-8768-1915CDE8FD07}"/>
              </a:ext>
            </a:extLst>
          </p:cNvPr>
          <p:cNvSpPr>
            <a:spLocks noGrp="1" noSelect="1" noMove="1" noResize="1" noTextEdit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US"/>
              <a:t>Case 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9AAF7D-2702-4864-9BCE-760892CFAF87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147635" y="6250129"/>
            <a:ext cx="92916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>
                <a:solidFill>
                  <a:schemeClr val="bg1"/>
                </a:solidFill>
                <a:latin typeface="Gotham" panose="02000504050000020004" pitchFamily="2" charset="0"/>
              </a:rPr>
              <a:t>Dialysis Core Curriculum 2021</a:t>
            </a:r>
          </a:p>
        </p:txBody>
      </p:sp>
    </p:spTree>
    <p:extLst>
      <p:ext uri="{BB962C8B-B14F-4D97-AF65-F5344CB8AC3E}">
        <p14:creationId val="511425164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30607-C614-4745-AB11-DD8E3C97C47C}"/>
              </a:ext>
            </a:extLst>
          </p:cNvPr>
          <p:cNvSpPr>
            <a:spLocks noGrp="1" noSelect="1" noMove="1" noResize="1" noTextEdit="1"/>
          </p:cNvSpPr>
          <p:nvPr>
            <p:ph type="title"/>
          </p:nvPr>
        </p:nvSpPr>
        <p:spPr>
          <a:xfrm>
            <a:off x="619468" y="705371"/>
            <a:ext cx="10515600" cy="1082404"/>
          </a:xfrm>
        </p:spPr>
        <p:txBody>
          <a:bodyPr/>
          <a:lstStyle/>
          <a:p>
            <a:r>
              <a:rPr lang="en-US"/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725579-A703-41BB-BAAC-C591A4EC08D4}"/>
              </a:ext>
            </a:extLst>
          </p:cNvPr>
          <p:cNvSpPr>
            <a:spLocks noGrp="1" noSelect="1" noMove="1" noResize="1" noTextEdit="1"/>
          </p:cNvSpPr>
          <p:nvPr>
            <p:ph idx="1"/>
          </p:nvPr>
        </p:nvSpPr>
        <p:spPr>
          <a:xfrm>
            <a:off x="619468" y="1614028"/>
            <a:ext cx="10953064" cy="3791993"/>
          </a:xfrm>
        </p:spPr>
        <p:txBody>
          <a:bodyPr>
            <a:norm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Describe fertility changes in ESRD 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Explain pregnancy incidence and outcomes in ESRD 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Identify approach to ESRD care including:</a:t>
            </a:r>
          </a:p>
          <a:p>
            <a:pPr marL="798513" lvl="1" indent="-341313">
              <a:buFont typeface="Courier New" panose="02070309020205020404" pitchFamily="49" charset="0"/>
              <a:buChar char="o"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Intensified hemodialysis</a:t>
            </a:r>
          </a:p>
          <a:p>
            <a:pPr marL="798513" lvl="1" indent="-341313">
              <a:buFont typeface="Courier New" panose="02070309020205020404" pitchFamily="49" charset="0"/>
              <a:buChar char="o"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Obstetrical issues nephrologists should know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33676BA9-6D71-47AF-8B98-A8CEBD7243BC}"/>
              </a:ext>
            </a:extLst>
          </p:cNvPr>
          <p:cNvSpPr>
            <a:spLocks noGrp="1" noSelect="1" noMove="1" noResize="1" noTextEdit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US"/>
              <a:t>Dialysis in pregnancy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1FC590-6694-4F26-985D-93A9B0B6E647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147635" y="6250129"/>
            <a:ext cx="92916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>
                <a:solidFill>
                  <a:schemeClr val="bg1"/>
                </a:solidFill>
                <a:latin typeface="Gotham" panose="02000504050000020004" pitchFamily="2" charset="0"/>
              </a:rPr>
              <a:t>Dialysis Core Curriculum 2021</a:t>
            </a:r>
          </a:p>
        </p:txBody>
      </p:sp>
    </p:spTree>
    <p:extLst>
      <p:ext uri="{BB962C8B-B14F-4D97-AF65-F5344CB8AC3E}">
        <p14:creationId val="860366053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A5B68E-3FDF-4881-A89A-4C31F375305A}"/>
              </a:ext>
            </a:extLst>
          </p:cNvPr>
          <p:cNvSpPr>
            <a:spLocks noGrp="1" noSelect="1" noMove="1" noResize="1" noTextEdit="1"/>
          </p:cNvSpPr>
          <p:nvPr>
            <p:ph type="title"/>
          </p:nvPr>
        </p:nvSpPr>
        <p:spPr>
          <a:xfrm>
            <a:off x="619223" y="702479"/>
            <a:ext cx="11001499" cy="1082404"/>
          </a:xfrm>
        </p:spPr>
        <p:txBody>
          <a:bodyPr/>
          <a:lstStyle/>
          <a:p>
            <a:r>
              <a:rPr lang="en-US"/>
              <a:t>Pregnancy Rates in Dialysis Are Increasing 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5F432294-39A3-4433-99B2-5F5B450A2C51}"/>
              </a:ext>
            </a:extLst>
          </p:cNvPr>
          <p:cNvSpPr>
            <a:spLocks noGrp="1" noSelect="1" noMove="1" noResize="1" noTextEdit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US"/>
              <a:t>Historical Perspective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F90E4C-20A4-48EB-9564-7FBE8AFA10E4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147635" y="6250129"/>
            <a:ext cx="92916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>
                <a:solidFill>
                  <a:schemeClr val="bg1"/>
                </a:solidFill>
                <a:latin typeface="Gotham" panose="02000504050000020004" pitchFamily="2" charset="0"/>
              </a:rPr>
              <a:t>Dialysis Core Curriculum 2021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C4803B4A-70D2-0447-ADA3-0AB169B810AB}"/>
              </a:ext>
            </a:extLst>
          </p:cNvPr>
          <p:cNvSpPr>
            <a:spLocks noGrp="1" noSelect="1" noMove="1" noResize="1" noTextEdit="1"/>
          </p:cNvSpPr>
          <p:nvPr>
            <p:ph idx="1"/>
          </p:nvPr>
        </p:nvSpPr>
        <p:spPr>
          <a:xfrm>
            <a:off x="620809" y="1612203"/>
            <a:ext cx="11001499" cy="4036244"/>
          </a:xfrm>
        </p:spPr>
        <p:txBody>
          <a:bodyPr>
            <a:noAutofit/>
          </a:bodyPr>
          <a:lstStyle/>
          <a:p>
            <a:r>
              <a:rPr lang="en-US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First lived birth reported in a women receiving hemodialysis in 1971. </a:t>
            </a:r>
          </a:p>
          <a:p>
            <a:r>
              <a:rPr lang="en-US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Live birth rates are improving.</a:t>
            </a:r>
          </a:p>
          <a:p>
            <a:pPr marL="798513" lvl="1" indent="-341313">
              <a:buFont typeface="Courier New" panose="02070309020205020404" pitchFamily="49" charset="0"/>
              <a:buChar char="o"/>
            </a:pPr>
            <a:r>
              <a:rPr lang="en-US" sz="280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37% in the 1980s</a:t>
            </a:r>
          </a:p>
          <a:p>
            <a:pPr marL="798513" lvl="1" indent="-341313">
              <a:buFont typeface="Courier New" panose="02070309020205020404" pitchFamily="49" charset="0"/>
              <a:buChar char="o"/>
            </a:pPr>
            <a:r>
              <a:rPr lang="en-US" sz="280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52% in the 1990s</a:t>
            </a:r>
          </a:p>
          <a:p>
            <a:pPr marL="798513" lvl="1" indent="-341313">
              <a:buFont typeface="Courier New" panose="02070309020205020404" pitchFamily="49" charset="0"/>
              <a:buChar char="o"/>
            </a:pPr>
            <a:r>
              <a:rPr lang="en-US" sz="280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Currently &gt;80% in certain countries </a:t>
            </a:r>
          </a:p>
          <a:p>
            <a:r>
              <a:rPr lang="en-US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Result of improvements in both neonatal care and dialysis management.</a:t>
            </a:r>
          </a:p>
          <a:p>
            <a:pPr marL="0" indent="0">
              <a:buNone/>
            </a:pPr>
            <a:endParaRPr 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val="3729232997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347A4-47FB-4129-8C8D-6956ACCA8558}"/>
              </a:ext>
            </a:extLst>
          </p:cNvPr>
          <p:cNvSpPr>
            <a:spLocks noGrp="1" noSelect="1" noMove="1" noResize="1" noTextEdit="1"/>
          </p:cNvSpPr>
          <p:nvPr>
            <p:ph type="title"/>
          </p:nvPr>
        </p:nvSpPr>
        <p:spPr>
          <a:xfrm>
            <a:off x="618035" y="706807"/>
            <a:ext cx="10515600" cy="1082404"/>
          </a:xfrm>
        </p:spPr>
        <p:txBody>
          <a:bodyPr/>
          <a:lstStyle/>
          <a:p>
            <a:r>
              <a:rPr lang="en-US"/>
              <a:t>Fertility Declines in Advanced CKD 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6C6B1B45-39A9-4729-87F1-A5EF843CC3CF}"/>
              </a:ext>
            </a:extLst>
          </p:cNvPr>
          <p:cNvSpPr>
            <a:spLocks noGrp="1" noSelect="1" noMove="1" noResize="1" noTextEdit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US"/>
              <a:t>Fertility in ESRD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1F76E8-0BFB-4B60-94FC-CEBF0E053BE2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147635" y="6250129"/>
            <a:ext cx="92916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>
                <a:solidFill>
                  <a:schemeClr val="bg1"/>
                </a:solidFill>
                <a:latin typeface="Gotham" panose="02000504050000020004" pitchFamily="2" charset="0"/>
              </a:rPr>
              <a:t>Dialysis Core Curriculum 2021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785CC1A8-2C2B-8148-AE85-1E8E861E137F}"/>
              </a:ext>
            </a:extLst>
          </p:cNvPr>
          <p:cNvSpPr>
            <a:spLocks noGrp="1" noSelect="1" noMove="1" noResize="1" noTextEdit="1"/>
          </p:cNvSpPr>
          <p:nvPr>
            <p:ph idx="1"/>
          </p:nvPr>
        </p:nvSpPr>
        <p:spPr>
          <a:xfrm>
            <a:off x="619475" y="1616518"/>
            <a:ext cx="10943857" cy="3592387"/>
          </a:xfrm>
        </p:spPr>
        <p:txBody>
          <a:bodyPr>
            <a:normAutofit/>
          </a:bodyPr>
          <a:lstStyle/>
          <a:p>
            <a:r>
              <a:rPr lang="en-US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Menstrual irregularities develop when GFR &lt;15 ml/min</a:t>
            </a:r>
          </a:p>
          <a:p>
            <a:r>
              <a:rPr lang="en-US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Many women on dialysis no longer have normal periods or have anovulatory cycles </a:t>
            </a:r>
          </a:p>
          <a:p>
            <a:pPr marL="798513" lvl="1" indent="-341313">
              <a:buFont typeface="Courier New" panose="02070309020205020404" pitchFamily="49" charset="0"/>
              <a:buChar char="o"/>
            </a:pPr>
            <a:r>
              <a:rPr lang="en-US" sz="280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Reduced clearance of prolactin </a:t>
            </a:r>
            <a:r>
              <a:rPr lang="en-US" sz="280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  <a:sym typeface="Wingdings" pitchFamily="2" charset="2"/>
              </a:rPr>
              <a:t> absent LH surge that triggers ovulation</a:t>
            </a:r>
            <a:endParaRPr lang="en-US" sz="2800"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  <a:p>
            <a:pPr marL="798513" lvl="1" indent="-341313">
              <a:buFont typeface="Courier New" panose="02070309020205020404" pitchFamily="49" charset="0"/>
              <a:buChar char="o"/>
            </a:pPr>
            <a:r>
              <a:rPr lang="en-US" sz="280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Low levels of estrogen and progesterone </a:t>
            </a:r>
          </a:p>
          <a:p>
            <a:pPr marL="457200" lvl="1" indent="0">
              <a:buNone/>
            </a:pPr>
            <a:endParaRPr lang="en-US" sz="2800">
              <a:solidFill>
                <a:schemeClr val="tx1"/>
              </a:solidFill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en-US" sz="2800">
              <a:solidFill>
                <a:schemeClr val="tx1"/>
              </a:solidFill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val="279575790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347A4-47FB-4129-8C8D-6956ACCA8558}"/>
              </a:ext>
            </a:extLst>
          </p:cNvPr>
          <p:cNvSpPr>
            <a:spLocks noGrp="1" noSelect="1" noMove="1" noResize="1" noTextEdit="1"/>
          </p:cNvSpPr>
          <p:nvPr>
            <p:ph type="title"/>
          </p:nvPr>
        </p:nvSpPr>
        <p:spPr>
          <a:xfrm>
            <a:off x="611983" y="705161"/>
            <a:ext cx="9593855" cy="1082404"/>
          </a:xfrm>
        </p:spPr>
        <p:txBody>
          <a:bodyPr/>
          <a:lstStyle/>
          <a:p>
            <a:r>
              <a:rPr lang="en-US"/>
              <a:t>Fertility in ESRD 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C4145-95BB-8045-8AE9-7CEF5E30B309}"/>
              </a:ext>
            </a:extLst>
          </p:cNvPr>
          <p:cNvSpPr>
            <a:spLocks noGrp="1" noSelect="1" noMove="1" noResize="1" noTextEdit="1"/>
          </p:cNvSpPr>
          <p:nvPr>
            <p:ph idx="1"/>
          </p:nvPr>
        </p:nvSpPr>
        <p:spPr bwMode="auto">
          <a:xfrm>
            <a:off x="611983" y="1612756"/>
            <a:ext cx="10928918" cy="3388471"/>
          </a:xfrm>
          <a:noFill/>
          <a:ln>
            <a:miter lim="800000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Despite high rates of infertility, pregnancy can occur in ESRD </a:t>
            </a:r>
          </a:p>
          <a:p>
            <a:pPr marL="798513" lvl="1" indent="-341313">
              <a:buFont typeface="Courier New" panose="02070309020205020404" pitchFamily="49" charset="0"/>
              <a:buChar char="o"/>
            </a:pPr>
            <a:r>
              <a:rPr lang="en-US" sz="280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Residual renal function</a:t>
            </a:r>
          </a:p>
          <a:p>
            <a:pPr marL="798513" lvl="1" indent="-341313">
              <a:buFont typeface="Courier New" panose="02070309020205020404" pitchFamily="49" charset="0"/>
              <a:buChar char="o"/>
            </a:pPr>
            <a:r>
              <a:rPr lang="en-US" sz="280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Intensified hemodialysis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Contraception counseling important for all reproductive-age women on dialysis, especially those with significant residual renal function or receiving intensified dialysis (home HD, nocturnal HD, etc.)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1F76E8-0BFB-4B60-94FC-CEBF0E053BE2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147635" y="6250129"/>
            <a:ext cx="92916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>
                <a:solidFill>
                  <a:schemeClr val="bg1"/>
                </a:solidFill>
                <a:latin typeface="Gotham" panose="02000504050000020004" pitchFamily="2" charset="0"/>
              </a:rPr>
              <a:t>Dialysis Core Curriculum 2021</a:t>
            </a:r>
          </a:p>
        </p:txBody>
      </p:sp>
      <p:sp>
        <p:nvSpPr>
          <p:cNvPr id="7" name="Text Box 15">
            <a:extLst>
              <a:ext uri="{FF2B5EF4-FFF2-40B4-BE49-F238E27FC236}">
                <a16:creationId xmlns:a16="http://schemas.microsoft.com/office/drawing/2014/main" id="{9496CAC6-3080-7C43-A010-35C63710A58B}"/>
              </a:ext>
            </a:extLst>
          </p:cNvPr>
          <p:cNvSpPr txBox="1">
            <a:spLocks noSelect="1" noMove="1" noResize="1" noChangeArrowheads="1" noTextEdit="1"/>
          </p:cNvSpPr>
          <p:nvPr/>
        </p:nvSpPr>
        <p:spPr bwMode="auto">
          <a:xfrm>
            <a:off x="8610967" y="5811452"/>
            <a:ext cx="358140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/>
                <a:ea typeface="MS PGothic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/>
                <a:ea typeface="MS PGothic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/>
                <a:ea typeface="MS PGothic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/>
                <a:ea typeface="MS PGothic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MS PGothic" charset="-128"/>
              </a:defRPr>
            </a:lvl9pPr>
          </a:lstStyle>
          <a:p>
            <a:pPr lvl="1" algn="r" eaLnBrk="1" hangingPunct="1"/>
            <a:r>
              <a:rPr lang="en-US" altLang="en-US" sz="1500" i="1">
                <a:latin typeface="Arial" panose="020b0604020202020204" pitchFamily="34" charset="0"/>
                <a:cs typeface="Arial" panose="020b0604020202020204" pitchFamily="34" charset="0"/>
              </a:rPr>
              <a:t>Shah JASN 2019</a:t>
            </a:r>
          </a:p>
        </p:txBody>
      </p:sp>
    </p:spTree>
    <p:extLst>
      <p:ext uri="{BB962C8B-B14F-4D97-AF65-F5344CB8AC3E}">
        <p14:creationId val="1445345009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347A4-47FB-4129-8C8D-6956ACCA8558}"/>
              </a:ext>
            </a:extLst>
          </p:cNvPr>
          <p:cNvSpPr>
            <a:spLocks noGrp="1" noSelect="1" noMove="1" noResize="1" noTextEdit="1"/>
          </p:cNvSpPr>
          <p:nvPr>
            <p:ph type="title"/>
          </p:nvPr>
        </p:nvSpPr>
        <p:spPr>
          <a:xfrm>
            <a:off x="619888" y="700403"/>
            <a:ext cx="4783238" cy="1082404"/>
          </a:xfrm>
        </p:spPr>
        <p:txBody>
          <a:bodyPr>
            <a:noAutofit/>
          </a:bodyPr>
          <a:lstStyle/>
          <a:p>
            <a:r>
              <a:rPr lang="en-US"/>
              <a:t>Pregnancy Incidence in ESRD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6C6B1B45-39A9-4729-87F1-A5EF843CC3CF}"/>
              </a:ext>
            </a:extLst>
          </p:cNvPr>
          <p:cNvSpPr>
            <a:spLocks noGrp="1" noSelect="1" noMove="1" noResize="1" noTextEdit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US"/>
              <a:t>Pregnancy Incidence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1F76E8-0BFB-4B60-94FC-CEBF0E053BE2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147635" y="6250129"/>
            <a:ext cx="92916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>
                <a:solidFill>
                  <a:schemeClr val="bg1"/>
                </a:solidFill>
                <a:latin typeface="Gotham" panose="02000504050000020004" pitchFamily="2" charset="0"/>
              </a:rPr>
              <a:t>Dialysis Core Curriculum 2021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C4145-95BB-8045-8AE9-7CEF5E30B309}"/>
              </a:ext>
            </a:extLst>
          </p:cNvPr>
          <p:cNvSpPr>
            <a:spLocks noGrp="1" noSelect="1" noMove="1" noResize="1" noTextEdit="1"/>
          </p:cNvSpPr>
          <p:nvPr>
            <p:ph idx="1"/>
          </p:nvPr>
        </p:nvSpPr>
        <p:spPr bwMode="auto">
          <a:xfrm>
            <a:off x="147635" y="1917953"/>
            <a:ext cx="5037823" cy="4105852"/>
          </a:xfrm>
          <a:noFill/>
          <a:ln>
            <a:miter lim="800000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sz="200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Recent publication on pregnancies from USRDS data between 2005-2013</a:t>
            </a:r>
          </a:p>
          <a:p>
            <a:pPr lvl="1"/>
            <a:r>
              <a:rPr lang="en-US" sz="1800" b="1">
                <a:latin typeface="Arial" panose="020b0604020202020204" pitchFamily="34" charset="0"/>
                <a:cs typeface="Arial" panose="020b0604020202020204" pitchFamily="34" charset="0"/>
              </a:rPr>
              <a:t>17.8 pregnancies per thousand person years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  <a:p>
            <a:pPr lvl="1"/>
            <a:r>
              <a:rPr lang="en-US" sz="180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Higher pregnancy rates observed in: </a:t>
            </a:r>
          </a:p>
          <a:p>
            <a:pPr lvl="2"/>
            <a:r>
              <a:rPr lang="en-US" sz="160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Native Americans, Hispanics, blacks &gt; whites </a:t>
            </a:r>
          </a:p>
          <a:p>
            <a:pPr lvl="2"/>
            <a:r>
              <a:rPr lang="en-US" sz="160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Less than 1 year on dialysis </a:t>
            </a:r>
          </a:p>
          <a:p>
            <a:pPr lvl="2"/>
            <a:r>
              <a:rPr lang="en-US" sz="160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Hemodialysis &gt; peritoneal dialysis </a:t>
            </a:r>
          </a:p>
          <a:p>
            <a:pPr lvl="1"/>
            <a:r>
              <a:rPr lang="en-US" sz="180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Women with diabetes as cause of ESRD had lowest pregnancy rates </a:t>
            </a:r>
          </a:p>
          <a:p>
            <a:pPr marL="0" indent="0" eaLnBrk="1" hangingPunct="1">
              <a:buNone/>
            </a:pPr>
            <a:endParaRPr lang="en-US"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43573B1-161B-F647-AF43-A13FEECE753C}"/>
              </a:ext>
            </a:extLst>
          </p:cNvPr>
          <p:cNvPicPr>
            <a:picLocks noSelect="1" noChangeAspect="1" noMove="1" noResize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2101" y="835570"/>
            <a:ext cx="6659853" cy="520301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C8662A3-EE84-BB40-B448-2B9B60CF7E46}"/>
              </a:ext>
            </a:extLst>
          </p:cNvPr>
          <p:cNvSpPr>
            <a:spLocks noSelect="1" noMove="1" noResize="1" noTextEdit="1"/>
          </p:cNvSpPr>
          <p:nvPr/>
        </p:nvSpPr>
        <p:spPr>
          <a:xfrm>
            <a:off x="-5143" y="5830356"/>
            <a:ext cx="322876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sz="1400" i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much higher than previous estimates </a:t>
            </a:r>
          </a:p>
        </p:txBody>
      </p:sp>
    </p:spTree>
    <p:extLst>
      <p:ext uri="{BB962C8B-B14F-4D97-AF65-F5344CB8AC3E}">
        <p14:creationId val="1019308245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347A4-47FB-4129-8C8D-6956ACCA8558}"/>
              </a:ext>
            </a:extLst>
          </p:cNvPr>
          <p:cNvSpPr>
            <a:spLocks noGrp="1" noSelect="1" noMove="1" noResize="1" noTextEdit="1"/>
          </p:cNvSpPr>
          <p:nvPr>
            <p:ph type="title"/>
          </p:nvPr>
        </p:nvSpPr>
        <p:spPr>
          <a:xfrm>
            <a:off x="612502" y="699821"/>
            <a:ext cx="9814193" cy="1082404"/>
          </a:xfrm>
        </p:spPr>
        <p:txBody>
          <a:bodyPr>
            <a:normAutofit/>
          </a:bodyPr>
          <a:lstStyle/>
          <a:p>
            <a:r>
              <a:rPr lang="en-US"/>
              <a:t>Pregnancy Outcomes in ESRD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C4145-95BB-8045-8AE9-7CEF5E30B309}"/>
              </a:ext>
            </a:extLst>
          </p:cNvPr>
          <p:cNvSpPr>
            <a:spLocks noGrp="1" noSelect="1" noMove="1" noResize="1" noTextEdit="1"/>
          </p:cNvSpPr>
          <p:nvPr>
            <p:ph idx="1"/>
          </p:nvPr>
        </p:nvSpPr>
        <p:spPr bwMode="auto">
          <a:xfrm>
            <a:off x="612502" y="1616638"/>
            <a:ext cx="10945730" cy="3388471"/>
          </a:xfrm>
          <a:noFill/>
          <a:ln>
            <a:miter lim="800000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Historically, dialysis patients have had dismal pregnancy outcomes.</a:t>
            </a:r>
          </a:p>
          <a:p>
            <a:r>
              <a:rPr lang="en-US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Risks for mom include:</a:t>
            </a:r>
          </a:p>
          <a:p>
            <a:pPr marL="798513" lvl="1" indent="-341313">
              <a:buFont typeface="Courier New" panose="02070309020205020404" pitchFamily="49" charset="0"/>
              <a:buChar char="o"/>
            </a:pPr>
            <a:r>
              <a:rPr lang="en-US" sz="280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Preeclampsia, HELLP syndrome, accelerated hypertension, delivery by cesarean section, need for blood transfusion </a:t>
            </a:r>
          </a:p>
          <a:p>
            <a:r>
              <a:rPr lang="en-US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Risks for offspring include:</a:t>
            </a:r>
          </a:p>
          <a:p>
            <a:pPr marL="798513" lvl="1" indent="-341313">
              <a:buFont typeface="Courier New" panose="02070309020205020404" pitchFamily="49" charset="0"/>
              <a:buChar char="o"/>
            </a:pPr>
            <a:r>
              <a:rPr lang="en-US" sz="280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Fetal loss, polyhydramnios, preterm delivery, fetal growth restriction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1F76E8-0BFB-4B60-94FC-CEBF0E053BE2}"/>
              </a:ext>
            </a:extLst>
          </p:cNvPr>
          <p:cNvSpPr txBox="1">
            <a:spLocks noSelect="1" noMove="1" noResize="1" noTextEdit="1"/>
          </p:cNvSpPr>
          <p:nvPr/>
        </p:nvSpPr>
        <p:spPr>
          <a:xfrm>
            <a:off x="147635" y="6250129"/>
            <a:ext cx="92916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>
                <a:solidFill>
                  <a:schemeClr val="bg1"/>
                </a:solidFill>
                <a:latin typeface="Gotham" panose="02000504050000020004" pitchFamily="2" charset="0"/>
              </a:rPr>
              <a:t>Dialysis Core Curriculum 2021</a:t>
            </a:r>
          </a:p>
        </p:txBody>
      </p:sp>
    </p:spTree>
    <p:extLst>
      <p:ext uri="{BB962C8B-B14F-4D97-AF65-F5344CB8AC3E}">
        <p14:creationId val="3642148299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7763.0"/>
  <p:tag name="AS_RELEASE_DATE" val="2024.06.14"/>
  <p:tag name="AS_TITLE" val="Aspose.Slides for .NET 4.0 Client Profile"/>
  <p:tag name="AS_VERSION" val="24.6"/>
</p:tagLst>
</file>

<file path=ppt/theme/theme1.xml><?xml version="1.0" encoding="utf-8"?>
<a:theme xmlns:r="http://schemas.openxmlformats.org/officeDocument/2006/relationships" xmlns:a="http://schemas.openxmlformats.org/drawingml/2006/main" name="Office Theme">
  <a:themeElements>
    <a:clrScheme name="ASN THEME COLORS">
      <a:dk1>
        <a:sysClr val="windowText" lastClr="000000"/>
      </a:dk1>
      <a:lt1>
        <a:sysClr val="window" lastClr="FFFFFF"/>
      </a:lt1>
      <a:dk2>
        <a:srgbClr val="3F2A7D"/>
      </a:dk2>
      <a:lt2>
        <a:srgbClr val="96C4D4"/>
      </a:lt2>
      <a:accent1>
        <a:srgbClr val="00468B"/>
      </a:accent1>
      <a:accent2>
        <a:srgbClr val="FF8200"/>
      </a:accent2>
      <a:accent3>
        <a:srgbClr val="008EAA"/>
      </a:accent3>
      <a:accent4>
        <a:srgbClr val="319B42"/>
      </a:accent4>
      <a:accent5>
        <a:srgbClr val="3F2A56"/>
      </a:accent5>
      <a:accent6>
        <a:srgbClr val="FFB500"/>
      </a:accent6>
      <a:hlink>
        <a:srgbClr val="0000FF"/>
      </a:hlink>
      <a:folHlink>
        <a:srgbClr val="800080"/>
      </a:folHlink>
    </a:clrScheme>
    <a:fontScheme name="Office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Widescreen</PresentationFormat>
  <Paragraphs>199</Paragraphs>
  <Slides>25</Slides>
  <Notes>20</Notes>
  <TotalTime>2355</TotalTime>
  <HiddenSlides>0</HiddenSlides>
  <MMClips>0</MMClips>
  <ScaleCrop>0</ScaleCrop>
  <HeadingPairs>
    <vt:vector baseType="variant" size="6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baseType="lpstr" size="37">
      <vt:lpstr>Arial</vt:lpstr>
      <vt:lpstr>Calibri Light</vt:lpstr>
      <vt:lpstr>Calibri</vt:lpstr>
      <vt:lpstr>Segoe</vt:lpstr>
      <vt:lpstr>Gotham Black</vt:lpstr>
      <vt:lpstr>Gotham</vt:lpstr>
      <vt:lpstr>Courier New</vt:lpstr>
      <vt:lpstr>ＭＳ Ｐゴシック</vt:lpstr>
      <vt:lpstr>Wingdings</vt:lpstr>
      <vt:lpstr>MS PGothic</vt:lpstr>
      <vt:lpstr>Times New Roman</vt:lpstr>
      <vt:lpstr>Office Theme</vt:lpstr>
      <vt:lpstr>Initiation of Dialysis: Special PopulationsDialysis in Pregnancy</vt:lpstr>
      <vt:lpstr>Jessica Sheehan Tangren</vt:lpstr>
      <vt:lpstr>Case Example </vt:lpstr>
      <vt:lpstr>Learning Objectives</vt:lpstr>
      <vt:lpstr>Pregnancy Rates in Dialysis Are Increasing </vt:lpstr>
      <vt:lpstr>Fertility Declines in Advanced CKD </vt:lpstr>
      <vt:lpstr>Fertility in ESRD </vt:lpstr>
      <vt:lpstr>Pregnancy Incidence in ESRD</vt:lpstr>
      <vt:lpstr>Pregnancy Outcomes in ESRD</vt:lpstr>
      <vt:lpstr>Intensified Hemodialysis Improves Outcomes</vt:lpstr>
      <vt:lpstr>Pregnancy Outcomes in ESRD: Fetal Outcomes</vt:lpstr>
      <vt:lpstr>ESRD Care in Pregnancy </vt:lpstr>
      <vt:lpstr>How Do I Know My Dialysis Patient Is Pregnant? </vt:lpstr>
      <vt:lpstr>Early Pregnancy Management: Dialysis Prescription </vt:lpstr>
      <vt:lpstr>Early Pregnancy Management: Dialysis Prescription </vt:lpstr>
      <vt:lpstr>Early Pregnancy Management: Medication </vt:lpstr>
      <vt:lpstr>Early Pregnancy Management: Diet</vt:lpstr>
      <vt:lpstr>Early Pregnancy Management: Anemia Management </vt:lpstr>
      <vt:lpstr>Early Pregnancy Management: Obstetric Issues</vt:lpstr>
      <vt:lpstr>Late Pregnancy Management: Dialysis Prescription</vt:lpstr>
      <vt:lpstr>Late Pregnancy Management: Obstetric Issues</vt:lpstr>
      <vt:lpstr>Late Pregnancy Management: Obstetric Issues</vt:lpstr>
      <vt:lpstr>Postpartum Care </vt:lpstr>
      <vt:lpstr>Conclusions</vt:lpstr>
      <vt:lpstr>PowerPoint Presentation</vt:lpstr>
    </vt:vector>
  </TitlesOfParts>
  <LinksUpToDate>0</LinksUpToDate>
  <SharedDoc>0</SharedDoc>
  <HyperlinksChanged>0</HyperlinksChanged>
  <Application>Aspose.Slides for .NET</Application>
  <AppVersion>24.0600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PowerPoint Presentation</dc:title>
  <dc:creator>Crystal Anderson</dc:creator>
  <cp:lastModifiedBy>Jin Soo Kim</cp:lastModifiedBy>
  <cp:revision>166</cp:revision>
  <dcterms:created xsi:type="dcterms:W3CDTF">2017-04-24T15:47:09Z</dcterms:created>
  <dcterms:modified xsi:type="dcterms:W3CDTF">2024-07-18T00:09:02Z</dcterms:modified>
</cp:coreProperties>
</file>